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e08049cb0d_1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e08049cb0d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e08049cb0d_1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e08049cb0d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e08049cb0d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e08049cb0d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e08049cb0d_1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e08049cb0d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e08049cb0d_1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e08049cb0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e08049cb0d_1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e08049cb0d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1" name="Google Shape;11;p2"/>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2" name="Google Shape;12;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8" name="Google Shape;18;p4"/>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9" name="Google Shape;19;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2" name="Google Shape;22;p5"/>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3" name="Google Shape;23;p5"/>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4" name="Google Shape;24;p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7" name="Google Shape;27;p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0" name="Google Shape;30;p7"/>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p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34" name="Google Shape;34;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38" name="Google Shape;38;p9"/>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9" name="Google Shape;39;p9"/>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0" name="Google Shape;40;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3" name="Google Shape;43;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6" name="Google Shape;46;p11"/>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47" name="Google Shape;47;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0" name="Shape 50"/>
        <p:cNvGrpSpPr/>
        <p:nvPr/>
      </p:nvGrpSpPr>
      <p:grpSpPr>
        <a:xfrm>
          <a:off x="0" y="0"/>
          <a:ext cx="0" cy="0"/>
          <a:chOff x="0" y="0"/>
          <a:chExt cx="0" cy="0"/>
        </a:xfrm>
      </p:grpSpPr>
      <p:pic>
        <p:nvPicPr>
          <p:cNvPr descr="nhs_ppt_normal_v2.jpg" id="51" name="Google Shape;51;p13"/>
          <p:cNvPicPr preferRelativeResize="0"/>
          <p:nvPr/>
        </p:nvPicPr>
        <p:blipFill rotWithShape="1">
          <a:blip r:embed="rId2">
            <a:alphaModFix/>
          </a:blip>
          <a:srcRect b="0" l="0" r="0" t="0"/>
          <a:stretch/>
        </p:blipFill>
        <p:spPr>
          <a:xfrm>
            <a:off x="0" y="0"/>
            <a:ext cx="12184496" cy="6857998"/>
          </a:xfrm>
          <a:prstGeom prst="rect">
            <a:avLst/>
          </a:prstGeom>
          <a:noFill/>
          <a:ln>
            <a:noFill/>
          </a:ln>
        </p:spPr>
      </p:pic>
      <p:sp>
        <p:nvSpPr>
          <p:cNvPr id="52" name="Google Shape;52;p13"/>
          <p:cNvSpPr txBox="1"/>
          <p:nvPr>
            <p:ph type="title"/>
          </p:nvPr>
        </p:nvSpPr>
        <p:spPr>
          <a:xfrm>
            <a:off x="736410" y="2362656"/>
            <a:ext cx="105156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1"/>
              </a:buClr>
              <a:buSzPts val="4400"/>
              <a:buFont typeface="Calibri"/>
              <a:buNone/>
              <a:defRPr>
                <a:solidFill>
                  <a:schemeClr val="lt1"/>
                </a:solidFill>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pic>
        <p:nvPicPr>
          <p:cNvPr descr="nhs_ppt_normal_v2.jpg" id="53" name="Google Shape;53;p13"/>
          <p:cNvPicPr preferRelativeResize="0"/>
          <p:nvPr/>
        </p:nvPicPr>
        <p:blipFill rotWithShape="1">
          <a:blip r:embed="rId2">
            <a:alphaModFix/>
          </a:blip>
          <a:srcRect b="20694" l="57727" r="0" t="58611"/>
          <a:stretch/>
        </p:blipFill>
        <p:spPr>
          <a:xfrm>
            <a:off x="6815015" y="5276851"/>
            <a:ext cx="5150652" cy="1419227"/>
          </a:xfrm>
          <a:prstGeom prst="rect">
            <a:avLst/>
          </a:prstGeom>
          <a:noFill/>
          <a:ln>
            <a:noFill/>
          </a:ln>
        </p:spPr>
      </p:pic>
      <p:pic>
        <p:nvPicPr>
          <p:cNvPr id="54" name="Google Shape;54;p13"/>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sp>
        <p:nvSpPr>
          <p:cNvPr id="56" name="Google Shape;56;p1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7" name="Google Shape;57;p1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500"/>
              </a:spcBef>
              <a:spcAft>
                <a:spcPts val="0"/>
              </a:spcAft>
              <a:buClr>
                <a:schemeClr val="dk1"/>
              </a:buClr>
              <a:buSzPts val="1800"/>
              <a:buChar char="•"/>
              <a:defRPr/>
            </a:lvl2pPr>
            <a:lvl3pPr indent="-342900" lvl="2" marL="1371600" rtl="0" algn="l">
              <a:lnSpc>
                <a:spcPct val="90000"/>
              </a:lnSpc>
              <a:spcBef>
                <a:spcPts val="500"/>
              </a:spcBef>
              <a:spcAft>
                <a:spcPts val="0"/>
              </a:spcAft>
              <a:buClr>
                <a:schemeClr val="dk1"/>
              </a:buClr>
              <a:buSzPts val="180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58" name="Google Shape;58;p1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9" name="Google Shape;59;p1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0" name="Google Shape;60;p1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66" name="Google Shape;66;p15"/>
          <p:cNvSpPr txBox="1"/>
          <p:nvPr/>
        </p:nvSpPr>
        <p:spPr>
          <a:xfrm>
            <a:off x="339854" y="3599150"/>
            <a:ext cx="9095400" cy="218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3200"/>
              <a:buFont typeface="Arial"/>
              <a:buNone/>
            </a:pPr>
            <a:r>
              <a:rPr i="0" lang="en-GB" sz="5400" u="none" cap="none" strike="noStrike">
                <a:solidFill>
                  <a:srgbClr val="FFFFFF"/>
                </a:solidFill>
                <a:latin typeface="Calibri"/>
                <a:ea typeface="Calibri"/>
                <a:cs typeface="Calibri"/>
                <a:sym typeface="Calibri"/>
              </a:rPr>
              <a:t>Jason Wallace</a:t>
            </a:r>
            <a:endParaRPr sz="5400">
              <a:latin typeface="Calibri"/>
              <a:ea typeface="Calibri"/>
              <a:cs typeface="Calibri"/>
              <a:sym typeface="Calibri"/>
            </a:endParaRPr>
          </a:p>
          <a:p>
            <a:pPr indent="0" lvl="0" marL="0" marR="0" rtl="0" algn="l">
              <a:lnSpc>
                <a:spcPct val="100000"/>
              </a:lnSpc>
              <a:spcBef>
                <a:spcPts val="0"/>
              </a:spcBef>
              <a:spcAft>
                <a:spcPts val="0"/>
              </a:spcAft>
              <a:buClr>
                <a:srgbClr val="FFFFFF"/>
              </a:buClr>
              <a:buSzPts val="3200"/>
              <a:buFont typeface="Arial"/>
              <a:buNone/>
            </a:pPr>
            <a:r>
              <a:rPr i="0" lang="en-GB" sz="4100" u="none" cap="none" strike="noStrike">
                <a:solidFill>
                  <a:srgbClr val="FFFFFF"/>
                </a:solidFill>
                <a:latin typeface="Calibri"/>
                <a:ea typeface="Calibri"/>
                <a:cs typeface="Calibri"/>
                <a:sym typeface="Calibri"/>
              </a:rPr>
              <a:t>Senior Development Officer </a:t>
            </a:r>
            <a:endParaRPr sz="4100">
              <a:latin typeface="Calibri"/>
              <a:ea typeface="Calibri"/>
              <a:cs typeface="Calibri"/>
              <a:sym typeface="Calibri"/>
            </a:endParaRPr>
          </a:p>
          <a:p>
            <a:pPr indent="0" lvl="0" marL="0" marR="0" rtl="0" algn="l">
              <a:lnSpc>
                <a:spcPct val="100000"/>
              </a:lnSpc>
              <a:spcBef>
                <a:spcPts val="0"/>
              </a:spcBef>
              <a:spcAft>
                <a:spcPts val="0"/>
              </a:spcAft>
              <a:buClr>
                <a:srgbClr val="FFFFFF"/>
              </a:buClr>
              <a:buSzPts val="3200"/>
              <a:buFont typeface="Arial"/>
              <a:buNone/>
            </a:pPr>
            <a:r>
              <a:rPr i="0" lang="en-GB" sz="4100" u="none" cap="none" strike="noStrike">
                <a:solidFill>
                  <a:srgbClr val="FFFFFF"/>
                </a:solidFill>
                <a:latin typeface="Calibri"/>
                <a:ea typeface="Calibri"/>
                <a:cs typeface="Calibri"/>
                <a:sym typeface="Calibri"/>
              </a:rPr>
              <a:t>Scottish Drugs Forum</a:t>
            </a:r>
            <a:endParaRPr sz="4100">
              <a:latin typeface="Calibri"/>
              <a:ea typeface="Calibri"/>
              <a:cs typeface="Calibri"/>
              <a:sym typeface="Calibri"/>
            </a:endParaRPr>
          </a:p>
        </p:txBody>
      </p:sp>
      <p:sp>
        <p:nvSpPr>
          <p:cNvPr id="67" name="Google Shape;67;p15"/>
          <p:cNvSpPr txBox="1"/>
          <p:nvPr/>
        </p:nvSpPr>
        <p:spPr>
          <a:xfrm>
            <a:off x="252266" y="260416"/>
            <a:ext cx="60960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rial"/>
              <a:buNone/>
            </a:pPr>
            <a:r>
              <a:rPr b="0" i="0" lang="en-GB" sz="2800" u="none" cap="none" strike="noStrike">
                <a:solidFill>
                  <a:srgbClr val="FFFFFF"/>
                </a:solidFill>
                <a:latin typeface="Calibri"/>
                <a:ea typeface="Calibri"/>
                <a:cs typeface="Calibri"/>
                <a:sym typeface="Calibri"/>
              </a:rPr>
              <a:t>MAT Standards Evaluation and National Engagement Group</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idx="4294967295" type="title"/>
          </p:nvPr>
        </p:nvSpPr>
        <p:spPr>
          <a:xfrm>
            <a:off x="736410" y="1492470"/>
            <a:ext cx="10515600" cy="52131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br>
              <a:rPr b="1" lang="en-GB"/>
            </a:br>
            <a:br>
              <a:rPr b="1" lang="en-GB"/>
            </a:br>
            <a:br>
              <a:rPr b="1" lang="en-GB"/>
            </a:br>
            <a:br>
              <a:rPr b="1" lang="en-GB"/>
            </a:br>
            <a:endParaRPr b="1" i="1"/>
          </a:p>
        </p:txBody>
      </p:sp>
      <p:sp>
        <p:nvSpPr>
          <p:cNvPr id="73" name="Google Shape;73;p16"/>
          <p:cNvSpPr txBox="1"/>
          <p:nvPr/>
        </p:nvSpPr>
        <p:spPr>
          <a:xfrm>
            <a:off x="514500" y="947387"/>
            <a:ext cx="10515600" cy="560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111 people interviewed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95 in Community</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16 males in Prison</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Males 53 females 41</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Age 24-64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SDF Volunteers who were still in Medication Assisted Treatment carried out 76% of all interviews</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Core group of 8 volunteers</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Participants felt they were listened too by peers</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600"/>
              <a:buFont typeface="Arial"/>
              <a:buNone/>
            </a:pPr>
            <a:r>
              <a:rPr i="0" lang="en-GB" sz="2000" u="none" cap="none" strike="noStrike">
                <a:solidFill>
                  <a:schemeClr val="dk1"/>
                </a:solidFill>
                <a:latin typeface="Calibri"/>
                <a:ea typeface="Calibri"/>
                <a:cs typeface="Calibri"/>
                <a:sym typeface="Calibri"/>
              </a:rPr>
              <a:t>80% of participants felt that improvements could be made to </a:t>
            </a:r>
            <a:endParaRPr i="0" sz="2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4" name="Google Shape;74;p16"/>
          <p:cNvSpPr txBox="1"/>
          <p:nvPr/>
        </p:nvSpPr>
        <p:spPr>
          <a:xfrm>
            <a:off x="481825" y="246175"/>
            <a:ext cx="40599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800"/>
              <a:buFont typeface="Arial"/>
              <a:buNone/>
            </a:pPr>
            <a:r>
              <a:rPr b="0" i="0" lang="en-GB" sz="2800" u="none" cap="none" strike="noStrike">
                <a:solidFill>
                  <a:schemeClr val="dk1"/>
                </a:solidFill>
                <a:latin typeface="Calibri"/>
                <a:ea typeface="Calibri"/>
                <a:cs typeface="Calibri"/>
                <a:sym typeface="Calibri"/>
              </a:rPr>
              <a:t>MAT Standards Evaluation       </a:t>
            </a:r>
            <a:r>
              <a:rPr b="0" i="0" lang="en-GB" sz="2800" u="none" cap="none" strike="noStrike">
                <a:solidFill>
                  <a:srgbClr val="FFFFFF"/>
                </a:solidFill>
                <a:latin typeface="Calibri"/>
                <a:ea typeface="Calibri"/>
                <a:cs typeface="Calibri"/>
                <a:sym typeface="Calibri"/>
              </a:rPr>
              <a:t>                        </a:t>
            </a:r>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4294967295" type="title"/>
          </p:nvPr>
        </p:nvSpPr>
        <p:spPr>
          <a:xfrm>
            <a:off x="736410" y="1492470"/>
            <a:ext cx="10515600" cy="52131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br>
              <a:rPr b="1" lang="en-GB"/>
            </a:br>
            <a:br>
              <a:rPr b="1" lang="en-GB"/>
            </a:br>
            <a:br>
              <a:rPr b="1" lang="en-GB"/>
            </a:br>
            <a:br>
              <a:rPr b="1" lang="en-GB"/>
            </a:br>
            <a:endParaRPr b="1" i="1"/>
          </a:p>
        </p:txBody>
      </p:sp>
      <p:sp>
        <p:nvSpPr>
          <p:cNvPr id="80" name="Google Shape;80;p17"/>
          <p:cNvSpPr txBox="1"/>
          <p:nvPr/>
        </p:nvSpPr>
        <p:spPr>
          <a:xfrm>
            <a:off x="473652" y="937303"/>
            <a:ext cx="10515600" cy="535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400"/>
              <a:buFont typeface="Arial"/>
              <a:buNone/>
            </a:pPr>
            <a:r>
              <a:rPr b="0" i="0" lang="en-GB" sz="2400" u="none" cap="none" strike="noStrike">
                <a:solidFill>
                  <a:schemeClr val="dk1"/>
                </a:solidFill>
                <a:latin typeface="Calibri"/>
                <a:ea typeface="Calibri"/>
                <a:cs typeface="Calibri"/>
                <a:sym typeface="Calibri"/>
              </a:rPr>
              <a:t>Access to prescribing </a:t>
            </a:r>
            <a:endParaRPr>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Same day - 8</a:t>
            </a:r>
            <a:endParaRPr sz="20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Days - 17</a:t>
            </a:r>
            <a:endParaRPr sz="20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Up to 2 weeks - 15</a:t>
            </a:r>
            <a:endParaRPr sz="20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Up to 1 month - 30</a:t>
            </a:r>
            <a:endParaRPr sz="20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2-3 month - 13</a:t>
            </a:r>
            <a:endParaRPr sz="20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4 month plus - 6</a:t>
            </a:r>
            <a:endParaRPr sz="20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Unsure - 4</a:t>
            </a:r>
            <a:endParaRPr sz="2000">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b="0" i="0" lang="en-GB" sz="2000" u="none" cap="none" strike="noStrike">
                <a:solidFill>
                  <a:schemeClr val="dk1"/>
                </a:solidFill>
                <a:latin typeface="Calibri"/>
                <a:ea typeface="Calibri"/>
                <a:cs typeface="Calibri"/>
                <a:sym typeface="Calibri"/>
              </a:rPr>
              <a:t>Waiting list - 2</a:t>
            </a:r>
            <a:endParaRPr sz="2000">
              <a:solidFill>
                <a:schemeClr val="dk1"/>
              </a:solidFill>
            </a:endParaRPr>
          </a:p>
        </p:txBody>
      </p:sp>
      <p:sp>
        <p:nvSpPr>
          <p:cNvPr id="81" name="Google Shape;81;p17"/>
          <p:cNvSpPr txBox="1"/>
          <p:nvPr/>
        </p:nvSpPr>
        <p:spPr>
          <a:xfrm>
            <a:off x="473650" y="225875"/>
            <a:ext cx="60960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800"/>
              <a:buFont typeface="Arial"/>
              <a:buNone/>
            </a:pPr>
            <a:r>
              <a:rPr b="0" i="0" lang="en-GB" sz="2800" u="none" cap="none" strike="noStrike">
                <a:solidFill>
                  <a:schemeClr val="dk1"/>
                </a:solidFill>
                <a:latin typeface="Calibri"/>
                <a:ea typeface="Calibri"/>
                <a:cs typeface="Calibri"/>
                <a:sym typeface="Calibri"/>
              </a:rPr>
              <a:t>MAT Standards Evaluation</a:t>
            </a:r>
            <a:r>
              <a:rPr b="0" i="0" lang="en-GB" sz="2800" u="none" cap="none" strike="noStrike">
                <a:solidFill>
                  <a:srgbClr val="FFFFFF"/>
                </a:solidFill>
                <a:latin typeface="Calibri"/>
                <a:ea typeface="Calibri"/>
                <a:cs typeface="Calibri"/>
                <a:sym typeface="Calibri"/>
              </a:rPr>
              <a:t>                                </a:t>
            </a:r>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idx="4294967295" type="title"/>
          </p:nvPr>
        </p:nvSpPr>
        <p:spPr>
          <a:xfrm>
            <a:off x="4002325" y="1705000"/>
            <a:ext cx="7802400" cy="9624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12181"/>
              <a:buFont typeface="Calibri"/>
              <a:buNone/>
            </a:pPr>
            <a:br>
              <a:rPr b="1" lang="en-GB"/>
            </a:br>
            <a:r>
              <a:rPr i="1" lang="en-GB" sz="2022">
                <a:solidFill>
                  <a:schemeClr val="dk1"/>
                </a:solidFill>
                <a:latin typeface="Calibri"/>
                <a:ea typeface="Calibri"/>
                <a:cs typeface="Calibri"/>
                <a:sym typeface="Calibri"/>
              </a:rPr>
              <a:t>“I know every drug workers nightmare is giving out medication and then someone dying, but I really feel that I could have been up more”</a:t>
            </a:r>
            <a:br>
              <a:rPr lang="en-GB" sz="2022">
                <a:latin typeface="Calibri"/>
                <a:ea typeface="Calibri"/>
                <a:cs typeface="Calibri"/>
                <a:sym typeface="Calibri"/>
              </a:rPr>
            </a:br>
            <a:endParaRPr b="1" i="1" sz="3922"/>
          </a:p>
        </p:txBody>
      </p:sp>
      <p:sp>
        <p:nvSpPr>
          <p:cNvPr id="87" name="Google Shape;87;p18"/>
          <p:cNvSpPr txBox="1"/>
          <p:nvPr/>
        </p:nvSpPr>
        <p:spPr>
          <a:xfrm>
            <a:off x="262081" y="286675"/>
            <a:ext cx="4570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3200"/>
              <a:buFont typeface="Arial"/>
              <a:buNone/>
            </a:pPr>
            <a:r>
              <a:rPr b="0" i="0" lang="en-GB" sz="3200" u="none" cap="none" strike="noStrike">
                <a:solidFill>
                  <a:schemeClr val="dk1"/>
                </a:solidFill>
                <a:latin typeface="Calibri"/>
                <a:ea typeface="Calibri"/>
                <a:cs typeface="Calibri"/>
                <a:sym typeface="Calibri"/>
              </a:rPr>
              <a:t>Quotes from Participant</a:t>
            </a:r>
            <a:endParaRPr>
              <a:solidFill>
                <a:schemeClr val="dk1"/>
              </a:solidFill>
            </a:endParaRPr>
          </a:p>
        </p:txBody>
      </p:sp>
      <p:sp>
        <p:nvSpPr>
          <p:cNvPr id="88" name="Google Shape;88;p18"/>
          <p:cNvSpPr txBox="1"/>
          <p:nvPr/>
        </p:nvSpPr>
        <p:spPr>
          <a:xfrm>
            <a:off x="327348" y="1184143"/>
            <a:ext cx="6884400" cy="6657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FFFFFF"/>
              </a:buClr>
              <a:buSzPts val="1800"/>
              <a:buFont typeface="Arial"/>
              <a:buNone/>
            </a:pPr>
            <a:r>
              <a:rPr b="0" i="1" lang="en-GB" sz="1800" u="none" cap="none" strike="noStrike">
                <a:solidFill>
                  <a:schemeClr val="dk1"/>
                </a:solidFill>
                <a:latin typeface="Calibri"/>
                <a:ea typeface="Calibri"/>
                <a:cs typeface="Calibri"/>
                <a:sym typeface="Calibri"/>
              </a:rPr>
              <a:t>“having to take my medication in full view of everyone…I find demoralising”.</a:t>
            </a:r>
            <a:endParaRPr b="0" i="0" sz="1800" u="none" cap="none" strike="noStrike">
              <a:solidFill>
                <a:schemeClr val="dk1"/>
              </a:solidFill>
              <a:latin typeface="Calibri"/>
              <a:ea typeface="Calibri"/>
              <a:cs typeface="Calibri"/>
              <a:sym typeface="Calibri"/>
            </a:endParaRPr>
          </a:p>
        </p:txBody>
      </p:sp>
      <p:sp>
        <p:nvSpPr>
          <p:cNvPr id="89" name="Google Shape;89;p18"/>
          <p:cNvSpPr txBox="1"/>
          <p:nvPr/>
        </p:nvSpPr>
        <p:spPr>
          <a:xfrm>
            <a:off x="473554" y="2972852"/>
            <a:ext cx="6884400" cy="6657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FFFFFF"/>
              </a:buClr>
              <a:buSzPts val="1800"/>
              <a:buFont typeface="Arial"/>
              <a:buNone/>
            </a:pPr>
            <a:r>
              <a:rPr b="0" i="1" lang="en-GB" sz="1800" u="none" cap="none" strike="noStrike">
                <a:solidFill>
                  <a:schemeClr val="dk1"/>
                </a:solidFill>
                <a:latin typeface="Calibri"/>
                <a:ea typeface="Calibri"/>
                <a:cs typeface="Calibri"/>
                <a:sym typeface="Calibri"/>
              </a:rPr>
              <a:t>“About a month to 6 weeks…. I think I could maybe have got it quicker, but my drug use was erratic, and I was missing appointments”.</a:t>
            </a:r>
            <a:endParaRPr b="0" i="1" sz="1800" u="none" cap="none" strike="noStrike">
              <a:solidFill>
                <a:schemeClr val="dk1"/>
              </a:solidFill>
              <a:latin typeface="Calibri"/>
              <a:ea typeface="Calibri"/>
              <a:cs typeface="Calibri"/>
              <a:sym typeface="Calibri"/>
            </a:endParaRPr>
          </a:p>
        </p:txBody>
      </p:sp>
      <p:sp>
        <p:nvSpPr>
          <p:cNvPr id="90" name="Google Shape;90;p18"/>
          <p:cNvSpPr txBox="1"/>
          <p:nvPr/>
        </p:nvSpPr>
        <p:spPr>
          <a:xfrm>
            <a:off x="5102773" y="3904850"/>
            <a:ext cx="6884400" cy="9624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FFFFFF"/>
              </a:buClr>
              <a:buSzPts val="1800"/>
              <a:buFont typeface="Arial"/>
              <a:buNone/>
            </a:pPr>
            <a:r>
              <a:rPr b="0" i="1" lang="en-GB" sz="1800" u="none" cap="none" strike="noStrike">
                <a:solidFill>
                  <a:schemeClr val="dk1"/>
                </a:solidFill>
                <a:latin typeface="Calibri"/>
                <a:ea typeface="Calibri"/>
                <a:cs typeface="Calibri"/>
                <a:sym typeface="Calibri"/>
              </a:rPr>
              <a:t>“I am happy with what I am at, it is not too much to get away and I feel responsible as I am promoted to the front of the chemist now, so it feels good”.</a:t>
            </a:r>
            <a:endParaRPr b="0" i="0" sz="1800" u="none" cap="none" strike="noStrike">
              <a:solidFill>
                <a:schemeClr val="dk1"/>
              </a:solidFill>
              <a:latin typeface="Calibri"/>
              <a:ea typeface="Calibri"/>
              <a:cs typeface="Calibri"/>
              <a:sym typeface="Calibri"/>
            </a:endParaRPr>
          </a:p>
        </p:txBody>
      </p:sp>
      <p:sp>
        <p:nvSpPr>
          <p:cNvPr id="91" name="Google Shape;91;p18"/>
          <p:cNvSpPr txBox="1"/>
          <p:nvPr/>
        </p:nvSpPr>
        <p:spPr>
          <a:xfrm>
            <a:off x="262073" y="5265733"/>
            <a:ext cx="6884400" cy="9624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FFFFFF"/>
              </a:buClr>
              <a:buSzPts val="1800"/>
              <a:buFont typeface="Arial"/>
              <a:buNone/>
            </a:pPr>
            <a:r>
              <a:rPr b="0" i="1" lang="en-GB" sz="1800" u="none" cap="none" strike="noStrike">
                <a:solidFill>
                  <a:schemeClr val="dk1"/>
                </a:solidFill>
                <a:latin typeface="Calibri"/>
                <a:ea typeface="Calibri"/>
                <a:cs typeface="Calibri"/>
                <a:sym typeface="Calibri"/>
              </a:rPr>
              <a:t>“I quite like going every second day, I go for a walk in the morning, I would be fine going every day. With lockdown it gets me out the house and gives me structure and routine.”</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idx="4294967295" type="title"/>
          </p:nvPr>
        </p:nvSpPr>
        <p:spPr>
          <a:xfrm>
            <a:off x="748375" y="1948625"/>
            <a:ext cx="11031900" cy="321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000"/>
              <a:buFont typeface="Calibri"/>
              <a:buNone/>
            </a:pPr>
            <a:r>
              <a:rPr lang="en-GB" sz="2000">
                <a:solidFill>
                  <a:schemeClr val="dk1"/>
                </a:solidFill>
                <a:latin typeface="Calibri"/>
                <a:ea typeface="Calibri"/>
                <a:cs typeface="Calibri"/>
                <a:sym typeface="Calibri"/>
              </a:rPr>
              <a:t>To provide a safe place for individuals who take drugs to express their views on the support needed. </a:t>
            </a:r>
            <a:br>
              <a:rPr lang="en-GB" sz="2000">
                <a:solidFill>
                  <a:schemeClr val="dk1"/>
                </a:solidFill>
                <a:latin typeface="Calibri"/>
                <a:ea typeface="Calibri"/>
                <a:cs typeface="Calibri"/>
                <a:sym typeface="Calibri"/>
              </a:rPr>
            </a:b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Engagement group to be facilitated by staff with lived experience who will feed the information back to the relevant partners Scottish Government, Taskforce, Alcohol and Drug Partnership to support them in meeting the needs of the wider group.</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 </a:t>
            </a: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Every Voice Matters (no matter where you are in your life)</a:t>
            </a:r>
            <a:br>
              <a:rPr lang="en-GB" sz="2000">
                <a:solidFill>
                  <a:schemeClr val="dk1"/>
                </a:solidFill>
                <a:latin typeface="Calibri"/>
                <a:ea typeface="Calibri"/>
                <a:cs typeface="Calibri"/>
                <a:sym typeface="Calibri"/>
              </a:rPr>
            </a:b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Listening without conditions (Not always looking for the soluntions)</a:t>
            </a:r>
            <a:br>
              <a:rPr lang="en-GB" sz="2000">
                <a:solidFill>
                  <a:schemeClr val="dk1"/>
                </a:solidFill>
                <a:latin typeface="Calibri"/>
                <a:ea typeface="Calibri"/>
                <a:cs typeface="Calibri"/>
                <a:sym typeface="Calibri"/>
              </a:rPr>
            </a:b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Signposting</a:t>
            </a:r>
            <a:br>
              <a:rPr lang="en-GB" sz="2000">
                <a:solidFill>
                  <a:schemeClr val="dk1"/>
                </a:solidFill>
                <a:latin typeface="Calibri"/>
                <a:ea typeface="Calibri"/>
                <a:cs typeface="Calibri"/>
                <a:sym typeface="Calibri"/>
              </a:rPr>
            </a:b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Training</a:t>
            </a:r>
            <a:br>
              <a:rPr lang="en-GB" sz="2000">
                <a:solidFill>
                  <a:schemeClr val="dk1"/>
                </a:solidFill>
                <a:latin typeface="Calibri"/>
                <a:ea typeface="Calibri"/>
                <a:cs typeface="Calibri"/>
                <a:sym typeface="Calibri"/>
              </a:rPr>
            </a:br>
            <a:br>
              <a:rPr lang="en-GB" sz="2000">
                <a:solidFill>
                  <a:schemeClr val="dk1"/>
                </a:solidFill>
                <a:latin typeface="Calibri"/>
                <a:ea typeface="Calibri"/>
                <a:cs typeface="Calibri"/>
                <a:sym typeface="Calibri"/>
              </a:rPr>
            </a:br>
            <a:r>
              <a:rPr lang="en-GB" sz="2000">
                <a:solidFill>
                  <a:schemeClr val="dk1"/>
                </a:solidFill>
                <a:latin typeface="Calibri"/>
                <a:ea typeface="Calibri"/>
                <a:cs typeface="Calibri"/>
                <a:sym typeface="Calibri"/>
              </a:rPr>
              <a:t>Identifying Gaps (Supporting Scottish Government, Taskforce, ADPs to improve the services they Fund)</a:t>
            </a:r>
            <a:br>
              <a:rPr b="1" lang="en-GB" sz="2000">
                <a:solidFill>
                  <a:schemeClr val="dk1"/>
                </a:solidFill>
              </a:rPr>
            </a:br>
            <a:endParaRPr b="1" i="1" sz="2000">
              <a:solidFill>
                <a:schemeClr val="dk1"/>
              </a:solidFill>
            </a:endParaRPr>
          </a:p>
        </p:txBody>
      </p:sp>
      <p:sp>
        <p:nvSpPr>
          <p:cNvPr id="97" name="Google Shape;97;p19"/>
          <p:cNvSpPr txBox="1"/>
          <p:nvPr/>
        </p:nvSpPr>
        <p:spPr>
          <a:xfrm>
            <a:off x="781878" y="435459"/>
            <a:ext cx="6096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800"/>
              <a:buFont typeface="Arial"/>
              <a:buNone/>
            </a:pPr>
            <a:r>
              <a:rPr b="0" i="0" lang="en-GB" sz="2800" u="none" cap="none" strike="noStrike">
                <a:solidFill>
                  <a:schemeClr val="dk1"/>
                </a:solidFill>
                <a:latin typeface="Calibri"/>
                <a:ea typeface="Calibri"/>
                <a:cs typeface="Calibri"/>
                <a:sym typeface="Calibri"/>
              </a:rPr>
              <a:t>National Engagement Group</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idx="4294967295" type="title"/>
          </p:nvPr>
        </p:nvSpPr>
        <p:spPr>
          <a:xfrm>
            <a:off x="736410" y="1366345"/>
            <a:ext cx="10515600" cy="511853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1800"/>
              <a:buFont typeface="Arial"/>
              <a:buNone/>
            </a:pPr>
            <a:br>
              <a:rPr lang="en-GB" sz="1800">
                <a:solidFill>
                  <a:schemeClr val="lt1"/>
                </a:solidFill>
                <a:latin typeface="Arial"/>
                <a:ea typeface="Arial"/>
                <a:cs typeface="Arial"/>
                <a:sym typeface="Arial"/>
              </a:rPr>
            </a:br>
            <a:br>
              <a:rPr b="1" lang="en-GB"/>
            </a:br>
            <a:endParaRPr b="1" i="1"/>
          </a:p>
        </p:txBody>
      </p:sp>
      <p:sp>
        <p:nvSpPr>
          <p:cNvPr id="103" name="Google Shape;103;p20"/>
          <p:cNvSpPr txBox="1"/>
          <p:nvPr/>
        </p:nvSpPr>
        <p:spPr>
          <a:xfrm>
            <a:off x="3048000" y="3246961"/>
            <a:ext cx="6096000" cy="25853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 name="Google Shape;104;p20"/>
          <p:cNvSpPr txBox="1"/>
          <p:nvPr/>
        </p:nvSpPr>
        <p:spPr>
          <a:xfrm>
            <a:off x="568678" y="451551"/>
            <a:ext cx="6936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800"/>
              <a:buFont typeface="Arial"/>
              <a:buNone/>
            </a:pPr>
            <a:r>
              <a:rPr b="0" i="0" lang="en-GB" sz="2800" u="none" cap="none" strike="noStrike">
                <a:solidFill>
                  <a:schemeClr val="dk1"/>
                </a:solidFill>
                <a:latin typeface="Calibri"/>
                <a:ea typeface="Calibri"/>
                <a:cs typeface="Calibri"/>
                <a:sym typeface="Calibri"/>
              </a:rPr>
              <a:t>National Engagement Group Benefits</a:t>
            </a:r>
            <a:endParaRPr b="0" i="0" sz="2800" u="none" cap="none" strike="noStrike">
              <a:solidFill>
                <a:schemeClr val="dk1"/>
              </a:solidFill>
              <a:latin typeface="Calibri"/>
              <a:ea typeface="Calibri"/>
              <a:cs typeface="Calibri"/>
              <a:sym typeface="Calibri"/>
            </a:endParaRPr>
          </a:p>
        </p:txBody>
      </p:sp>
      <p:sp>
        <p:nvSpPr>
          <p:cNvPr id="105" name="Google Shape;105;p20"/>
          <p:cNvSpPr txBox="1"/>
          <p:nvPr/>
        </p:nvSpPr>
        <p:spPr>
          <a:xfrm>
            <a:off x="617373" y="1366350"/>
            <a:ext cx="10634700" cy="409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800"/>
              <a:buFont typeface="Arial"/>
              <a:buNone/>
            </a:pPr>
            <a:r>
              <a:rPr i="0" lang="en-GB" sz="2000" u="none" cap="none" strike="noStrike">
                <a:solidFill>
                  <a:schemeClr val="dk1"/>
                </a:solidFill>
                <a:latin typeface="Calibri"/>
                <a:ea typeface="Calibri"/>
                <a:cs typeface="Calibri"/>
                <a:sym typeface="Calibri"/>
              </a:rPr>
              <a:t>Connecting with New/Disengaged clients</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i="0" lang="en-GB" sz="2000" u="none" cap="none" strike="noStrike">
                <a:solidFill>
                  <a:schemeClr val="dk1"/>
                </a:solidFill>
                <a:latin typeface="Calibri"/>
                <a:ea typeface="Calibri"/>
                <a:cs typeface="Calibri"/>
                <a:sym typeface="Calibri"/>
              </a:rPr>
              <a:t>Building Relationships </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i="0" lang="en-GB" sz="2000" u="none" cap="none" strike="noStrike">
                <a:solidFill>
                  <a:schemeClr val="dk1"/>
                </a:solidFill>
                <a:latin typeface="Calibri"/>
                <a:ea typeface="Calibri"/>
                <a:cs typeface="Calibri"/>
                <a:sym typeface="Calibri"/>
              </a:rPr>
              <a:t>Early warning of new drugs and trends on the streets</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i="0" lang="en-GB" sz="2000" u="none" cap="none" strike="noStrike">
                <a:solidFill>
                  <a:schemeClr val="dk1"/>
                </a:solidFill>
                <a:latin typeface="Calibri"/>
                <a:ea typeface="Calibri"/>
                <a:cs typeface="Calibri"/>
                <a:sym typeface="Calibri"/>
              </a:rPr>
              <a:t>People represent themselves and their community in the decision making process</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i="0" lang="en-GB" sz="2000" u="none" cap="none" strike="noStrike">
                <a:solidFill>
                  <a:schemeClr val="dk1"/>
                </a:solidFill>
                <a:latin typeface="Calibri"/>
                <a:ea typeface="Calibri"/>
                <a:cs typeface="Calibri"/>
                <a:sym typeface="Calibri"/>
              </a:rPr>
              <a:t>People become better informed of their Rights</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i="0" lang="en-GB" sz="2000" u="none" cap="none" strike="noStrike">
                <a:solidFill>
                  <a:schemeClr val="dk1"/>
                </a:solidFill>
                <a:latin typeface="Calibri"/>
                <a:ea typeface="Calibri"/>
                <a:cs typeface="Calibri"/>
                <a:sym typeface="Calibri"/>
              </a:rPr>
              <a:t>People are able to Advocate for themselves in Services</a:t>
            </a:r>
            <a:endParaRPr sz="2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1800"/>
              <a:buFont typeface="Arial"/>
              <a:buNone/>
            </a:pPr>
            <a:r>
              <a:rPr i="0" lang="en-GB" sz="2000" u="none" cap="none" strike="noStrike">
                <a:solidFill>
                  <a:schemeClr val="dk1"/>
                </a:solidFill>
                <a:latin typeface="Calibri"/>
                <a:ea typeface="Calibri"/>
                <a:cs typeface="Calibri"/>
                <a:sym typeface="Calibri"/>
              </a:rPr>
              <a:t>People receive the type of services they need (Not what they are given)</a:t>
            </a:r>
            <a:endParaRPr sz="20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21"/>
          <p:cNvPicPr preferRelativeResize="0"/>
          <p:nvPr/>
        </p:nvPicPr>
        <p:blipFill>
          <a:blip r:embed="rId3">
            <a:alphaModFix/>
          </a:blip>
          <a:stretch>
            <a:fillRect/>
          </a:stretch>
        </p:blipFill>
        <p:spPr>
          <a:xfrm>
            <a:off x="152400" y="152400"/>
            <a:ext cx="11826875" cy="6521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22"/>
          <p:cNvPicPr preferRelativeResize="0"/>
          <p:nvPr/>
        </p:nvPicPr>
        <p:blipFill>
          <a:blip r:embed="rId3">
            <a:alphaModFix/>
          </a:blip>
          <a:stretch>
            <a:fillRect/>
          </a:stretch>
        </p:blipFill>
        <p:spPr>
          <a:xfrm>
            <a:off x="152400" y="152400"/>
            <a:ext cx="11641786" cy="65531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3"/>
          <p:cNvPicPr preferRelativeResize="0"/>
          <p:nvPr/>
        </p:nvPicPr>
        <p:blipFill>
          <a:blip r:embed="rId3">
            <a:alphaModFix/>
          </a:blip>
          <a:stretch>
            <a:fillRect/>
          </a:stretch>
        </p:blipFill>
        <p:spPr>
          <a:xfrm>
            <a:off x="152400" y="152400"/>
            <a:ext cx="11813574" cy="6588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24"/>
          <p:cNvPicPr preferRelativeResize="0"/>
          <p:nvPr/>
        </p:nvPicPr>
        <p:blipFill>
          <a:blip r:embed="rId3">
            <a:alphaModFix/>
          </a:blip>
          <a:stretch>
            <a:fillRect/>
          </a:stretch>
        </p:blipFill>
        <p:spPr>
          <a:xfrm>
            <a:off x="152400" y="152400"/>
            <a:ext cx="11760400" cy="6521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5"/>
          <p:cNvPicPr preferRelativeResize="0"/>
          <p:nvPr/>
        </p:nvPicPr>
        <p:blipFill>
          <a:blip r:embed="rId3">
            <a:alphaModFix/>
          </a:blip>
          <a:stretch>
            <a:fillRect/>
          </a:stretch>
        </p:blipFill>
        <p:spPr>
          <a:xfrm>
            <a:off x="152400" y="152400"/>
            <a:ext cx="11760400" cy="6508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6"/>
          <p:cNvPicPr preferRelativeResize="0"/>
          <p:nvPr/>
        </p:nvPicPr>
        <p:blipFill>
          <a:blip r:embed="rId3">
            <a:alphaModFix/>
          </a:blip>
          <a:stretch>
            <a:fillRect/>
          </a:stretch>
        </p:blipFill>
        <p:spPr>
          <a:xfrm>
            <a:off x="152400" y="152400"/>
            <a:ext cx="11680626" cy="6521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27"/>
          <p:cNvSpPr txBox="1"/>
          <p:nvPr>
            <p:ph type="title"/>
          </p:nvPr>
        </p:nvSpPr>
        <p:spPr>
          <a:xfrm>
            <a:off x="720100" y="2985696"/>
            <a:ext cx="10515600" cy="21276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46666"/>
              <a:buFont typeface="Calibri"/>
              <a:buNone/>
            </a:pPr>
            <a:br>
              <a:rPr b="1" lang="en-GB"/>
            </a:br>
            <a:r>
              <a:rPr b="1" lang="en-GB" sz="6000">
                <a:latin typeface="Calibri"/>
                <a:ea typeface="Calibri"/>
                <a:cs typeface="Calibri"/>
                <a:sym typeface="Calibri"/>
              </a:rPr>
              <a:t>Renewing to Reduce Drug Deaths</a:t>
            </a:r>
            <a:endParaRPr b="1" sz="6000">
              <a:latin typeface="Calibri"/>
              <a:ea typeface="Calibri"/>
              <a:cs typeface="Calibri"/>
              <a:sym typeface="Calibri"/>
            </a:endParaRPr>
          </a:p>
          <a:p>
            <a:pPr indent="0" lvl="0" marL="0" rtl="0" algn="l">
              <a:lnSpc>
                <a:spcPct val="90000"/>
              </a:lnSpc>
              <a:spcBef>
                <a:spcPts val="0"/>
              </a:spcBef>
              <a:spcAft>
                <a:spcPts val="0"/>
              </a:spcAft>
              <a:buClr>
                <a:schemeClr val="lt1"/>
              </a:buClr>
              <a:buSzPct val="286956"/>
              <a:buFont typeface="Calibri"/>
              <a:buNone/>
            </a:pPr>
            <a:r>
              <a:rPr b="1" lang="en-GB" sz="3066">
                <a:latin typeface="Calibri"/>
                <a:ea typeface="Calibri"/>
                <a:cs typeface="Calibri"/>
                <a:sym typeface="Calibri"/>
              </a:rPr>
              <a:t>David McCartney</a:t>
            </a:r>
            <a:endParaRPr b="1" sz="3066">
              <a:latin typeface="Calibri"/>
              <a:ea typeface="Calibri"/>
              <a:cs typeface="Calibri"/>
              <a:sym typeface="Calibri"/>
            </a:endParaRPr>
          </a:p>
          <a:p>
            <a:pPr indent="0" lvl="0" marL="0" rtl="0" algn="l">
              <a:lnSpc>
                <a:spcPct val="90000"/>
              </a:lnSpc>
              <a:spcBef>
                <a:spcPts val="0"/>
              </a:spcBef>
              <a:spcAft>
                <a:spcPts val="0"/>
              </a:spcAft>
              <a:buClr>
                <a:schemeClr val="lt1"/>
              </a:buClr>
              <a:buSzPct val="286956"/>
              <a:buFont typeface="Calibri"/>
              <a:buNone/>
            </a:pPr>
            <a:r>
              <a:rPr b="1" lang="en-GB" sz="3066">
                <a:latin typeface="Calibri"/>
                <a:ea typeface="Calibri"/>
                <a:cs typeface="Calibri"/>
                <a:sym typeface="Calibri"/>
              </a:rPr>
              <a:t>Clinical Lead, Lothian’s &amp; Edinburgh Abstinence Programme (LEAP) NHS Lothian</a:t>
            </a:r>
            <a:br>
              <a:rPr b="1" lang="en-GB" sz="6000">
                <a:latin typeface="Calibri"/>
                <a:ea typeface="Calibri"/>
                <a:cs typeface="Calibri"/>
                <a:sym typeface="Calibri"/>
              </a:rPr>
            </a:br>
            <a:endParaRPr b="1" i="1" sz="60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a:t>Why is residential rehab important?</a:t>
            </a:r>
            <a:endParaRPr/>
          </a:p>
        </p:txBody>
      </p:sp>
      <p:sp>
        <p:nvSpPr>
          <p:cNvPr id="146" name="Google Shape;146;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16666"/>
              <a:buChar char="•"/>
            </a:pPr>
            <a:r>
              <a:rPr lang="en-GB"/>
              <a:t>MAT standards (principles): </a:t>
            </a:r>
            <a:endParaRPr/>
          </a:p>
          <a:p>
            <a:pPr indent="-228600" lvl="1" marL="685800" rtl="0" algn="l">
              <a:lnSpc>
                <a:spcPct val="90000"/>
              </a:lnSpc>
              <a:spcBef>
                <a:spcPts val="500"/>
              </a:spcBef>
              <a:spcAft>
                <a:spcPts val="0"/>
              </a:spcAft>
              <a:buClr>
                <a:schemeClr val="dk1"/>
              </a:buClr>
              <a:buSzPct val="126315"/>
              <a:buChar char="•"/>
            </a:pPr>
            <a:r>
              <a:rPr lang="en-GB"/>
              <a:t>part of recovery oriented systems of care (ROSC); to support recovery; person-centred – person’s goals at the heart; option of well-planned supported detox with/without residential options.</a:t>
            </a:r>
            <a:endParaRPr/>
          </a:p>
          <a:p>
            <a:pPr indent="-228600" lvl="0" marL="228600" rtl="0" algn="l">
              <a:lnSpc>
                <a:spcPct val="90000"/>
              </a:lnSpc>
              <a:spcBef>
                <a:spcPts val="1000"/>
              </a:spcBef>
              <a:spcAft>
                <a:spcPts val="0"/>
              </a:spcAft>
              <a:buClr>
                <a:schemeClr val="dk1"/>
              </a:buClr>
              <a:buSzPct val="116666"/>
              <a:buChar char="•"/>
            </a:pPr>
            <a:r>
              <a:rPr lang="en-GB"/>
              <a:t>National Clinical Guidelines (Orange Book)</a:t>
            </a:r>
            <a:endParaRPr/>
          </a:p>
          <a:p>
            <a:pPr indent="-228600" lvl="1" marL="685800" rtl="0" algn="l">
              <a:lnSpc>
                <a:spcPct val="90000"/>
              </a:lnSpc>
              <a:spcBef>
                <a:spcPts val="500"/>
              </a:spcBef>
              <a:spcAft>
                <a:spcPts val="0"/>
              </a:spcAft>
              <a:buClr>
                <a:schemeClr val="dk1"/>
              </a:buClr>
              <a:buSzPct val="126315"/>
              <a:buChar char="•"/>
            </a:pPr>
            <a:r>
              <a:rPr lang="en-GB"/>
              <a:t>‘important option’. Long established treatment intervention. Suited to higher complexity.</a:t>
            </a:r>
            <a:endParaRPr/>
          </a:p>
          <a:p>
            <a:pPr indent="-228600" lvl="0" marL="228600" rtl="0" algn="l">
              <a:lnSpc>
                <a:spcPct val="90000"/>
              </a:lnSpc>
              <a:spcBef>
                <a:spcPts val="1000"/>
              </a:spcBef>
              <a:spcAft>
                <a:spcPts val="0"/>
              </a:spcAft>
              <a:buClr>
                <a:schemeClr val="dk1"/>
              </a:buClr>
              <a:buSzPct val="116666"/>
              <a:buChar char="•"/>
            </a:pPr>
            <a:r>
              <a:rPr lang="en-GB"/>
              <a:t>Evidenced in scientific literature including outcome study from Scotland</a:t>
            </a:r>
            <a:endParaRPr/>
          </a:p>
          <a:p>
            <a:pPr indent="-228600" lvl="0" marL="228600" rtl="0" algn="l">
              <a:lnSpc>
                <a:spcPct val="90000"/>
              </a:lnSpc>
              <a:spcBef>
                <a:spcPts val="1000"/>
              </a:spcBef>
              <a:spcAft>
                <a:spcPts val="0"/>
              </a:spcAft>
              <a:buClr>
                <a:schemeClr val="dk1"/>
              </a:buClr>
              <a:buSzPct val="116666"/>
              <a:buChar char="•"/>
            </a:pPr>
            <a:r>
              <a:rPr lang="en-GB"/>
              <a:t>European norms: 11% vs &lt;5% in Scotland</a:t>
            </a:r>
            <a:endParaRPr/>
          </a:p>
          <a:p>
            <a:pPr indent="-228600" lvl="0" marL="228600" rtl="0" algn="l">
              <a:lnSpc>
                <a:spcPct val="90000"/>
              </a:lnSpc>
              <a:spcBef>
                <a:spcPts val="1000"/>
              </a:spcBef>
              <a:spcAft>
                <a:spcPts val="0"/>
              </a:spcAft>
              <a:buClr>
                <a:schemeClr val="dk1"/>
              </a:buClr>
              <a:buSzPct val="116666"/>
              <a:buChar char="•"/>
            </a:pPr>
            <a:r>
              <a:rPr lang="en-GB"/>
              <a:t>Drug and alcohol deaths, wider harms, impact on families, communities, costs to society</a:t>
            </a:r>
            <a:endParaRPr/>
          </a:p>
          <a:p>
            <a:pPr indent="-228600" lvl="0" marL="228600" rtl="0" algn="l">
              <a:lnSpc>
                <a:spcPct val="90000"/>
              </a:lnSpc>
              <a:spcBef>
                <a:spcPts val="1000"/>
              </a:spcBef>
              <a:spcAft>
                <a:spcPts val="0"/>
              </a:spcAft>
              <a:buClr>
                <a:schemeClr val="dk1"/>
              </a:buClr>
              <a:buSzPct val="116666"/>
              <a:buChar char="•"/>
            </a:pPr>
            <a:r>
              <a:rPr lang="en-GB"/>
              <a:t>Lived experience – families and service users want this option: ‘rights’</a:t>
            </a:r>
            <a:endParaRPr/>
          </a:p>
          <a:p>
            <a:pPr indent="-64135" lvl="0" marL="228600" rtl="0" algn="l">
              <a:lnSpc>
                <a:spcPct val="90000"/>
              </a:lnSpc>
              <a:spcBef>
                <a:spcPts val="1000"/>
              </a:spcBef>
              <a:spcAft>
                <a:spcPts val="0"/>
              </a:spcAft>
              <a:buClr>
                <a:schemeClr val="dk1"/>
              </a:buClr>
              <a:buSzPct val="116666"/>
              <a:buNone/>
            </a:pPr>
            <a:r>
              <a:t/>
            </a:r>
            <a:endParaRPr/>
          </a:p>
          <a:p>
            <a:pPr indent="-64135" lvl="0" marL="228600" rtl="0" algn="l">
              <a:lnSpc>
                <a:spcPct val="90000"/>
              </a:lnSpc>
              <a:spcBef>
                <a:spcPts val="1000"/>
              </a:spcBef>
              <a:spcAft>
                <a:spcPts val="0"/>
              </a:spcAft>
              <a:buClr>
                <a:schemeClr val="dk1"/>
              </a:buClr>
              <a:buSzPct val="116666"/>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a:t>What are the challenges?</a:t>
            </a:r>
            <a:endParaRPr/>
          </a:p>
        </p:txBody>
      </p:sp>
      <p:sp>
        <p:nvSpPr>
          <p:cNvPr id="152" name="Google Shape;152;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GB"/>
              <a:t>Access to rehab is patchy, significant geographic variations, differing criteria</a:t>
            </a:r>
            <a:endParaRPr/>
          </a:p>
          <a:p>
            <a:pPr indent="-228600" lvl="0" marL="228600" rtl="0" algn="l">
              <a:lnSpc>
                <a:spcPct val="90000"/>
              </a:lnSpc>
              <a:spcBef>
                <a:spcPts val="1000"/>
              </a:spcBef>
              <a:spcAft>
                <a:spcPts val="0"/>
              </a:spcAft>
              <a:buClr>
                <a:schemeClr val="dk1"/>
              </a:buClr>
              <a:buSzPts val="2800"/>
              <a:buChar char="•"/>
            </a:pPr>
            <a:r>
              <a:rPr lang="en-GB"/>
              <a:t>Funding is difficult to get (impossible in some areas)</a:t>
            </a:r>
            <a:endParaRPr/>
          </a:p>
          <a:p>
            <a:pPr indent="-228600" lvl="0" marL="228600" rtl="0" algn="l">
              <a:lnSpc>
                <a:spcPct val="90000"/>
              </a:lnSpc>
              <a:spcBef>
                <a:spcPts val="1000"/>
              </a:spcBef>
              <a:spcAft>
                <a:spcPts val="0"/>
              </a:spcAft>
              <a:buClr>
                <a:schemeClr val="dk1"/>
              </a:buClr>
              <a:buSzPts val="2800"/>
              <a:buChar char="•"/>
            </a:pPr>
            <a:r>
              <a:rPr lang="en-GB"/>
              <a:t>Much still to understand – particularly around aftercare</a:t>
            </a:r>
            <a:endParaRPr/>
          </a:p>
          <a:p>
            <a:pPr indent="-228600" lvl="0" marL="228600" rtl="0" algn="l">
              <a:lnSpc>
                <a:spcPct val="90000"/>
              </a:lnSpc>
              <a:spcBef>
                <a:spcPts val="1000"/>
              </a:spcBef>
              <a:spcAft>
                <a:spcPts val="0"/>
              </a:spcAft>
              <a:buClr>
                <a:schemeClr val="dk1"/>
              </a:buClr>
              <a:buSzPts val="2800"/>
              <a:buChar char="•"/>
            </a:pPr>
            <a:r>
              <a:rPr lang="en-GB"/>
              <a:t>Lack of knowledge &amp; support, blocks, no standardisation</a:t>
            </a:r>
            <a:endParaRPr/>
          </a:p>
          <a:p>
            <a:pPr indent="-228600" lvl="0" marL="228600" rtl="0" algn="l">
              <a:lnSpc>
                <a:spcPct val="90000"/>
              </a:lnSpc>
              <a:spcBef>
                <a:spcPts val="1000"/>
              </a:spcBef>
              <a:spcAft>
                <a:spcPts val="0"/>
              </a:spcAft>
              <a:buClr>
                <a:schemeClr val="dk1"/>
              </a:buClr>
              <a:buSzPts val="2800"/>
              <a:buChar char="•"/>
            </a:pPr>
            <a:r>
              <a:rPr lang="en-GB"/>
              <a:t>Lived experience: </a:t>
            </a:r>
            <a:endParaRPr/>
          </a:p>
          <a:p>
            <a:pPr indent="-228600" lvl="1" marL="685800" rtl="0" algn="l">
              <a:lnSpc>
                <a:spcPct val="90000"/>
              </a:lnSpc>
              <a:spcBef>
                <a:spcPts val="500"/>
              </a:spcBef>
              <a:spcAft>
                <a:spcPts val="0"/>
              </a:spcAft>
              <a:buClr>
                <a:schemeClr val="dk1"/>
              </a:buClr>
              <a:buSzPts val="2400"/>
              <a:buChar char="•"/>
            </a:pPr>
            <a:r>
              <a:rPr lang="en-GB"/>
              <a:t>Professionals helping/hindering; lived-experience professionals; waiting ++; families; funding; number of ‘tries’; mental health as barrier; having to lie to meet criteria</a:t>
            </a:r>
            <a:endParaRPr/>
          </a:p>
          <a:p>
            <a:pPr indent="-228600" lvl="0" marL="228600" rtl="0" algn="l">
              <a:lnSpc>
                <a:spcPct val="90000"/>
              </a:lnSpc>
              <a:spcBef>
                <a:spcPts val="1000"/>
              </a:spcBef>
              <a:spcAft>
                <a:spcPts val="0"/>
              </a:spcAft>
              <a:buClr>
                <a:schemeClr val="dk1"/>
              </a:buClr>
              <a:buSzPts val="2800"/>
              <a:buChar char="•"/>
            </a:pPr>
            <a:r>
              <a:rPr lang="en-GB"/>
              <a:t>Need to attract academic interest and develop the evidence base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6" name="Shape 156"/>
        <p:cNvGrpSpPr/>
        <p:nvPr/>
      </p:nvGrpSpPr>
      <p:grpSpPr>
        <a:xfrm>
          <a:off x="0" y="0"/>
          <a:ext cx="0" cy="0"/>
          <a:chOff x="0" y="0"/>
          <a:chExt cx="0" cy="0"/>
        </a:xfrm>
      </p:grpSpPr>
      <p:sp>
        <p:nvSpPr>
          <p:cNvPr id="157" name="Google Shape;157;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a:t>What’s been done/to be done?</a:t>
            </a:r>
            <a:endParaRPr/>
          </a:p>
        </p:txBody>
      </p:sp>
      <p:sp>
        <p:nvSpPr>
          <p:cNvPr id="158" name="Google Shape;158;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800"/>
              <a:buChar char="•"/>
            </a:pPr>
            <a:r>
              <a:rPr lang="en-GB"/>
              <a:t>Working group reported last year - recommended</a:t>
            </a:r>
            <a:endParaRPr/>
          </a:p>
          <a:p>
            <a:pPr indent="-228600" lvl="1" marL="685800" rtl="0" algn="l">
              <a:lnSpc>
                <a:spcPct val="90000"/>
              </a:lnSpc>
              <a:spcBef>
                <a:spcPts val="500"/>
              </a:spcBef>
              <a:spcAft>
                <a:spcPts val="0"/>
              </a:spcAft>
              <a:buClr>
                <a:schemeClr val="dk1"/>
              </a:buClr>
              <a:buSzPts val="2400"/>
              <a:buChar char="•"/>
            </a:pPr>
            <a:r>
              <a:rPr lang="en-GB"/>
              <a:t>Map services and pathways, capacity, need and demand</a:t>
            </a:r>
            <a:endParaRPr/>
          </a:p>
          <a:p>
            <a:pPr indent="-228600" lvl="1" marL="685800" rtl="0" algn="l">
              <a:lnSpc>
                <a:spcPct val="90000"/>
              </a:lnSpc>
              <a:spcBef>
                <a:spcPts val="500"/>
              </a:spcBef>
              <a:spcAft>
                <a:spcPts val="0"/>
              </a:spcAft>
              <a:buClr>
                <a:schemeClr val="dk1"/>
              </a:buClr>
              <a:buSzPts val="2400"/>
              <a:buChar char="•"/>
            </a:pPr>
            <a:r>
              <a:rPr lang="en-GB"/>
              <a:t>Equitable access, standardised approach, simple pathways, </a:t>
            </a:r>
            <a:endParaRPr/>
          </a:p>
          <a:p>
            <a:pPr indent="-228600" lvl="1" marL="685800" rtl="0" algn="l">
              <a:lnSpc>
                <a:spcPct val="90000"/>
              </a:lnSpc>
              <a:spcBef>
                <a:spcPts val="500"/>
              </a:spcBef>
              <a:spcAft>
                <a:spcPts val="0"/>
              </a:spcAft>
              <a:buClr>
                <a:schemeClr val="dk1"/>
              </a:buClr>
              <a:buSzPts val="2400"/>
              <a:buChar char="•"/>
            </a:pPr>
            <a:r>
              <a:rPr lang="en-GB"/>
              <a:t>Measure outcomes, develop research </a:t>
            </a:r>
            <a:endParaRPr/>
          </a:p>
          <a:p>
            <a:pPr indent="-228600" lvl="0" marL="228600" rtl="0" algn="l">
              <a:lnSpc>
                <a:spcPct val="90000"/>
              </a:lnSpc>
              <a:spcBef>
                <a:spcPts val="1000"/>
              </a:spcBef>
              <a:spcAft>
                <a:spcPts val="0"/>
              </a:spcAft>
              <a:buClr>
                <a:schemeClr val="dk1"/>
              </a:buClr>
              <a:buSzPts val="2800"/>
              <a:buChar char="•"/>
            </a:pPr>
            <a:r>
              <a:rPr lang="en-GB"/>
              <a:t>SG Priorities of ↑capacity; improving pathways in and out of rehab – significantly increased resource</a:t>
            </a:r>
            <a:endParaRPr/>
          </a:p>
          <a:p>
            <a:pPr indent="-228600" lvl="0" marL="228600" rtl="0" algn="l">
              <a:lnSpc>
                <a:spcPct val="90000"/>
              </a:lnSpc>
              <a:spcBef>
                <a:spcPts val="1000"/>
              </a:spcBef>
              <a:spcAft>
                <a:spcPts val="0"/>
              </a:spcAft>
              <a:buClr>
                <a:schemeClr val="dk1"/>
              </a:buClr>
              <a:buSzPts val="2800"/>
              <a:buChar char="•"/>
            </a:pPr>
            <a:r>
              <a:rPr lang="en-GB"/>
              <a:t>Implementing the recommendations – work already started</a:t>
            </a:r>
            <a:endParaRPr/>
          </a:p>
          <a:p>
            <a:pPr indent="-228600" lvl="0" marL="228600" rtl="0" algn="l">
              <a:lnSpc>
                <a:spcPct val="90000"/>
              </a:lnSpc>
              <a:spcBef>
                <a:spcPts val="1000"/>
              </a:spcBef>
              <a:spcAft>
                <a:spcPts val="0"/>
              </a:spcAft>
              <a:buClr>
                <a:schemeClr val="dk1"/>
              </a:buClr>
              <a:buSzPts val="2800"/>
              <a:buChar char="•"/>
            </a:pPr>
            <a:r>
              <a:rPr lang="en-GB"/>
              <a:t>Consultation with ADPs to develop the work</a:t>
            </a:r>
            <a:endParaRPr/>
          </a:p>
          <a:p>
            <a:pPr indent="-228600" lvl="0" marL="228600" rtl="0" algn="l">
              <a:lnSpc>
                <a:spcPct val="90000"/>
              </a:lnSpc>
              <a:spcBef>
                <a:spcPts val="1000"/>
              </a:spcBef>
              <a:spcAft>
                <a:spcPts val="0"/>
              </a:spcAft>
              <a:buClr>
                <a:schemeClr val="dk1"/>
              </a:buClr>
              <a:buSzPts val="2800"/>
              <a:buChar char="•"/>
            </a:pPr>
            <a:r>
              <a:rPr lang="en-GB"/>
              <a:t>Consultation with lived experience groups &amp; other stakeholders</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31"/>
          <p:cNvSpPr txBox="1"/>
          <p:nvPr>
            <p:ph type="title"/>
          </p:nvPr>
        </p:nvSpPr>
        <p:spPr>
          <a:xfrm>
            <a:off x="769085" y="3072956"/>
            <a:ext cx="1051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18918"/>
              <a:buFont typeface="Calibri"/>
              <a:buNone/>
            </a:pPr>
            <a:r>
              <a:rPr lang="en-GB"/>
              <a:t>Thanks</a:t>
            </a:r>
            <a:endParaRPr/>
          </a:p>
          <a:p>
            <a:pPr indent="0" lvl="0" marL="0" rtl="0" algn="l">
              <a:lnSpc>
                <a:spcPct val="90000"/>
              </a:lnSpc>
              <a:spcBef>
                <a:spcPts val="0"/>
              </a:spcBef>
              <a:spcAft>
                <a:spcPts val="0"/>
              </a:spcAft>
              <a:buClr>
                <a:schemeClr val="lt1"/>
              </a:buClr>
              <a:buSzPct val="118918"/>
              <a:buFont typeface="Calibri"/>
              <a:buNone/>
            </a:pPr>
            <a:br>
              <a:rPr lang="en-GB"/>
            </a:br>
            <a:r>
              <a:rPr lang="en-GB"/>
              <a:t>david.mccartney@nhslothian.scot.nhs.uk</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