
<file path=[Content_Types].xml><?xml version="1.0" encoding="utf-8"?>
<Types xmlns="http://schemas.openxmlformats.org/package/2006/content-types">
  <Default ContentType="image/jpeg" Extension="jpg"/>
  <Default ContentType="application/vnd.openxmlformats-officedocument.spreadsheetml.sheet" Extension="xlsx"/>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drawingml.chart+xml" PartName="/ppt/charts/chart2.xml"/>
  <Override ContentType="application/vnd.openxmlformats-officedocument.drawingml.chart+xml" PartName="/ppt/charts/chart1.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 id="2147483660" r:id="rId4"/>
    <p:sldMasterId id="2147483673" r:id="rId5"/>
    <p:sldMasterId id="214748367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2" roundtripDataSignature="AMtx7mhqCbnjHlqJ1BzyNFakz+bRKpZRG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3.xml"/><Relationship Id="rId6" Type="http://schemas.openxmlformats.org/officeDocument/2006/relationships/slideMaster" Target="slideMasters/slideMaster4.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10" Type="http://schemas.openxmlformats.org/officeDocument/2006/relationships/slide" Target="slides/slide3.xml"/><Relationship Id="rId32" Type="http://customschemas.google.com/relationships/presentationmetadata" Target="metadata"/><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C:\Users\murrayda\Desktop\SG%20Data%2023.3.2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percentStacked"/>
        <c:varyColors val="0"/>
        <c:ser>
          <c:idx val="0"/>
          <c:order val="0"/>
          <c:tx>
            <c:strRef>
              <c:f>Sheet1!$B$1</c:f>
              <c:strCache>
                <c:ptCount val="1"/>
                <c:pt idx="0">
                  <c:v>Non-recurring changes</c:v>
                </c:pt>
              </c:strCache>
            </c:strRef>
          </c:tx>
          <c:spPr>
            <a:solidFill>
              <a:srgbClr val="7030A0"/>
            </a:solidFill>
            <a:ln>
              <a:solidFill>
                <a:schemeClr val="tx1">
                  <a:lumMod val="95000"/>
                  <a:lumOff val="5000"/>
                </a:schemeClr>
              </a:solidFill>
            </a:ln>
          </c:spPr>
          <c:invertIfNegative val="0"/>
          <c:cat>
            <c:strRef>
              <c:f>Sheet1!$A$2:$A$4</c:f>
              <c:strCache>
                <c:ptCount val="3"/>
                <c:pt idx="0">
                  <c:v>Year 1</c:v>
                </c:pt>
                <c:pt idx="1">
                  <c:v>Year 2</c:v>
                </c:pt>
                <c:pt idx="2">
                  <c:v>Year 3</c:v>
                </c:pt>
              </c:strCache>
            </c:strRef>
          </c:cat>
          <c:val>
            <c:numRef>
              <c:f>Sheet1!$B$2:$B$4</c:f>
              <c:numCache>
                <c:formatCode>General</c:formatCode>
                <c:ptCount val="3"/>
                <c:pt idx="0">
                  <c:v>80</c:v>
                </c:pt>
                <c:pt idx="1">
                  <c:v>50</c:v>
                </c:pt>
                <c:pt idx="2">
                  <c:v>20</c:v>
                </c:pt>
              </c:numCache>
            </c:numRef>
          </c:val>
          <c:extLst>
            <c:ext xmlns:c16="http://schemas.microsoft.com/office/drawing/2014/chart" uri="{C3380CC4-5D6E-409C-BE32-E72D297353CC}">
              <c16:uniqueId val="{00000000-8C39-48E5-94C3-D0C7BF41405C}"/>
            </c:ext>
          </c:extLst>
        </c:ser>
        <c:ser>
          <c:idx val="1"/>
          <c:order val="1"/>
          <c:tx>
            <c:strRef>
              <c:f>Sheet1!$C$1</c:f>
              <c:strCache>
                <c:ptCount val="1"/>
                <c:pt idx="0">
                  <c:v>Sustainable reform</c:v>
                </c:pt>
              </c:strCache>
            </c:strRef>
          </c:tx>
          <c:spPr>
            <a:solidFill>
              <a:srgbClr val="00B0F0"/>
            </a:solidFill>
          </c:spPr>
          <c:invertIfNegative val="0"/>
          <c:cat>
            <c:strRef>
              <c:f>Sheet1!$A$2:$A$4</c:f>
              <c:strCache>
                <c:ptCount val="3"/>
                <c:pt idx="0">
                  <c:v>Year 1</c:v>
                </c:pt>
                <c:pt idx="1">
                  <c:v>Year 2</c:v>
                </c:pt>
                <c:pt idx="2">
                  <c:v>Year 3</c:v>
                </c:pt>
              </c:strCache>
            </c:strRef>
          </c:cat>
          <c:val>
            <c:numRef>
              <c:f>Sheet1!$C$2:$C$4</c:f>
              <c:numCache>
                <c:formatCode>General</c:formatCode>
                <c:ptCount val="3"/>
                <c:pt idx="0">
                  <c:v>20</c:v>
                </c:pt>
                <c:pt idx="1">
                  <c:v>50</c:v>
                </c:pt>
                <c:pt idx="2">
                  <c:v>80</c:v>
                </c:pt>
              </c:numCache>
            </c:numRef>
          </c:val>
          <c:extLst>
            <c:ext xmlns:c16="http://schemas.microsoft.com/office/drawing/2014/chart" uri="{C3380CC4-5D6E-409C-BE32-E72D297353CC}">
              <c16:uniqueId val="{00000001-8C39-48E5-94C3-D0C7BF41405C}"/>
            </c:ext>
          </c:extLst>
        </c:ser>
        <c:dLbls>
          <c:showLegendKey val="0"/>
          <c:showVal val="0"/>
          <c:showCatName val="0"/>
          <c:showSerName val="0"/>
          <c:showPercent val="0"/>
          <c:showBubbleSize val="0"/>
        </c:dLbls>
        <c:gapWidth val="150"/>
        <c:shape val="cylinder"/>
        <c:axId val="101261696"/>
        <c:axId val="103102336"/>
        <c:axId val="0"/>
      </c:bar3DChart>
      <c:catAx>
        <c:axId val="101261696"/>
        <c:scaling>
          <c:orientation val="minMax"/>
        </c:scaling>
        <c:delete val="0"/>
        <c:axPos val="b"/>
        <c:numFmt formatCode="General" sourceLinked="0"/>
        <c:majorTickMark val="out"/>
        <c:minorTickMark val="none"/>
        <c:tickLblPos val="nextTo"/>
        <c:crossAx val="103102336"/>
        <c:crosses val="autoZero"/>
        <c:auto val="1"/>
        <c:lblAlgn val="ctr"/>
        <c:lblOffset val="100"/>
        <c:noMultiLvlLbl val="0"/>
      </c:catAx>
      <c:valAx>
        <c:axId val="103102336"/>
        <c:scaling>
          <c:orientation val="minMax"/>
        </c:scaling>
        <c:delete val="0"/>
        <c:axPos val="l"/>
        <c:majorGridlines/>
        <c:numFmt formatCode="0%" sourceLinked="1"/>
        <c:majorTickMark val="out"/>
        <c:minorTickMark val="none"/>
        <c:tickLblPos val="nextTo"/>
        <c:crossAx val="101261696"/>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38100">
              <a:solidFill>
                <a:schemeClr val="accent5"/>
              </a:solidFill>
            </a:ln>
          </c:spPr>
          <c:marker>
            <c:symbol val="none"/>
          </c:marker>
          <c:cat>
            <c:numRef>
              <c:f>OPWL!$B$49:$AA$49</c:f>
              <c:numCache>
                <c:formatCode>mmm\-yy</c:formatCode>
                <c:ptCount val="2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numCache>
            </c:numRef>
          </c:cat>
          <c:val>
            <c:numRef>
              <c:f>OPWL!$B$50:$AA$50</c:f>
              <c:numCache>
                <c:formatCode>General</c:formatCode>
                <c:ptCount val="26"/>
                <c:pt idx="0">
                  <c:v>1930</c:v>
                </c:pt>
                <c:pt idx="1">
                  <c:v>1567</c:v>
                </c:pt>
                <c:pt idx="2">
                  <c:v>1182</c:v>
                </c:pt>
                <c:pt idx="3">
                  <c:v>1268</c:v>
                </c:pt>
                <c:pt idx="4">
                  <c:v>816</c:v>
                </c:pt>
                <c:pt idx="5">
                  <c:v>701</c:v>
                </c:pt>
                <c:pt idx="6">
                  <c:v>741</c:v>
                </c:pt>
                <c:pt idx="7">
                  <c:v>639</c:v>
                </c:pt>
                <c:pt idx="8">
                  <c:v>660</c:v>
                </c:pt>
                <c:pt idx="9">
                  <c:v>625</c:v>
                </c:pt>
                <c:pt idx="10">
                  <c:v>575</c:v>
                </c:pt>
                <c:pt idx="11">
                  <c:v>410</c:v>
                </c:pt>
                <c:pt idx="12">
                  <c:v>378</c:v>
                </c:pt>
                <c:pt idx="13">
                  <c:v>221</c:v>
                </c:pt>
                <c:pt idx="14">
                  <c:v>181</c:v>
                </c:pt>
              </c:numCache>
            </c:numRef>
          </c:val>
          <c:smooth val="0"/>
          <c:extLst>
            <c:ext xmlns:c16="http://schemas.microsoft.com/office/drawing/2014/chart" uri="{C3380CC4-5D6E-409C-BE32-E72D297353CC}">
              <c16:uniqueId val="{00000000-F2D0-459F-9DEE-6D9C267D0ADC}"/>
            </c:ext>
          </c:extLst>
        </c:ser>
        <c:ser>
          <c:idx val="1"/>
          <c:order val="1"/>
          <c:spPr>
            <a:ln w="38100">
              <a:solidFill>
                <a:srgbClr val="FF0000"/>
              </a:solidFill>
            </a:ln>
          </c:spPr>
          <c:marker>
            <c:symbol val="none"/>
          </c:marker>
          <c:cat>
            <c:numRef>
              <c:f>OPWL!$B$49:$AA$49</c:f>
              <c:numCache>
                <c:formatCode>mmm\-yy</c:formatCode>
                <c:ptCount val="26"/>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numCache>
            </c:numRef>
          </c:cat>
          <c:val>
            <c:numRef>
              <c:f>OPWL!$B$51:$AA$51</c:f>
              <c:numCache>
                <c:formatCode>General</c:formatCode>
                <c:ptCount val="26"/>
                <c:pt idx="14">
                  <c:v>181</c:v>
                </c:pt>
                <c:pt idx="15">
                  <c:v>602</c:v>
                </c:pt>
                <c:pt idx="16">
                  <c:v>1238</c:v>
                </c:pt>
                <c:pt idx="17">
                  <c:v>1198</c:v>
                </c:pt>
                <c:pt idx="18">
                  <c:v>462</c:v>
                </c:pt>
                <c:pt idx="19">
                  <c:v>465</c:v>
                </c:pt>
                <c:pt idx="20">
                  <c:v>295</c:v>
                </c:pt>
                <c:pt idx="21">
                  <c:v>234</c:v>
                </c:pt>
                <c:pt idx="22">
                  <c:v>201</c:v>
                </c:pt>
                <c:pt idx="23">
                  <c:v>135</c:v>
                </c:pt>
                <c:pt idx="24">
                  <c:v>67</c:v>
                </c:pt>
                <c:pt idx="25">
                  <c:v>34</c:v>
                </c:pt>
              </c:numCache>
            </c:numRef>
          </c:val>
          <c:smooth val="0"/>
          <c:extLst>
            <c:ext xmlns:c16="http://schemas.microsoft.com/office/drawing/2014/chart" uri="{C3380CC4-5D6E-409C-BE32-E72D297353CC}">
              <c16:uniqueId val="{00000001-F2D0-459F-9DEE-6D9C267D0ADC}"/>
            </c:ext>
          </c:extLst>
        </c:ser>
        <c:dLbls>
          <c:showLegendKey val="0"/>
          <c:showVal val="0"/>
          <c:showCatName val="0"/>
          <c:showSerName val="0"/>
          <c:showPercent val="0"/>
          <c:showBubbleSize val="0"/>
        </c:dLbls>
        <c:smooth val="0"/>
        <c:axId val="210266624"/>
        <c:axId val="219195072"/>
      </c:lineChart>
      <c:dateAx>
        <c:axId val="210266624"/>
        <c:scaling>
          <c:orientation val="minMax"/>
        </c:scaling>
        <c:delete val="0"/>
        <c:axPos val="b"/>
        <c:numFmt formatCode="mmm\-yy" sourceLinked="1"/>
        <c:majorTickMark val="out"/>
        <c:minorTickMark val="none"/>
        <c:tickLblPos val="nextTo"/>
        <c:crossAx val="219195072"/>
        <c:crosses val="autoZero"/>
        <c:auto val="1"/>
        <c:lblOffset val="100"/>
        <c:baseTimeUnit val="months"/>
      </c:dateAx>
      <c:valAx>
        <c:axId val="219195072"/>
        <c:scaling>
          <c:orientation val="minMax"/>
        </c:scaling>
        <c:delete val="0"/>
        <c:axPos val="l"/>
        <c:numFmt formatCode="General" sourceLinked="1"/>
        <c:majorTickMark val="out"/>
        <c:minorTickMark val="none"/>
        <c:tickLblPos val="nextTo"/>
        <c:crossAx val="210266624"/>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34" name="Google Shape;234;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40" name="Google Shape;24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47" name="Google Shape;24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54" name="Google Shape;25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62" name="Google Shape;26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69" name="Google Shape;26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76" name="Google Shape;27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84" name="Google Shape;28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91" name="Google Shape;291;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297" name="Google Shape;29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03" name="Google Shape;303;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10" name="Google Shape;31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16" name="Google Shape;316;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22" name="Google Shape;32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28" name="Google Shape;328;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34" name="Google Shape;334;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76200" lvl="0" marL="0" marR="0" rtl="0" algn="l">
              <a:lnSpc>
                <a:spcPct val="100000"/>
              </a:lnSpc>
              <a:spcBef>
                <a:spcPts val="0"/>
              </a:spcBef>
              <a:spcAft>
                <a:spcPts val="0"/>
              </a:spcAft>
              <a:buClr>
                <a:schemeClr val="dk1"/>
              </a:buClr>
              <a:buSzPts val="1200"/>
              <a:buFont typeface="Calibri"/>
              <a:buChar char="-"/>
            </a:pPr>
            <a:r>
              <a:rPr lang="en-GB"/>
              <a:t> Present on </a:t>
            </a:r>
            <a:r>
              <a:rPr lang="en-GB">
                <a:solidFill>
                  <a:schemeClr val="lt1"/>
                </a:solidFill>
                <a:latin typeface="Arial"/>
                <a:ea typeface="Arial"/>
                <a:cs typeface="Arial"/>
                <a:sym typeface="Arial"/>
              </a:rPr>
              <a:t>how the principles and challenges developed by the Access Collaborative can be applied successfully within a broad range of health and social care services.</a:t>
            </a:r>
            <a:endParaRPr/>
          </a:p>
          <a:p>
            <a:pPr indent="-76200" lvl="0" marL="0" marR="0" rtl="0" algn="l">
              <a:lnSpc>
                <a:spcPct val="100000"/>
              </a:lnSpc>
              <a:spcBef>
                <a:spcPts val="0"/>
              </a:spcBef>
              <a:spcAft>
                <a:spcPts val="0"/>
              </a:spcAft>
              <a:buClr>
                <a:schemeClr val="lt1"/>
              </a:buClr>
              <a:buSzPts val="1200"/>
              <a:buFont typeface="Arial"/>
              <a:buChar char="-"/>
            </a:pPr>
            <a:r>
              <a:rPr lang="en-GB">
                <a:solidFill>
                  <a:schemeClr val="lt1"/>
                </a:solidFill>
                <a:latin typeface="Arial"/>
                <a:ea typeface="Arial"/>
                <a:cs typeface="Arial"/>
                <a:sym typeface="Arial"/>
              </a:rPr>
              <a:t> Principles underpin workflows of the SAC. </a:t>
            </a:r>
            <a:endParaRPr/>
          </a:p>
          <a:p>
            <a:pPr indent="0" lvl="0" marL="0" marR="0" rtl="0" algn="l">
              <a:lnSpc>
                <a:spcPct val="100000"/>
              </a:lnSpc>
              <a:spcBef>
                <a:spcPts val="0"/>
              </a:spcBef>
              <a:spcAft>
                <a:spcPts val="0"/>
              </a:spcAft>
              <a:buClr>
                <a:schemeClr val="lt1"/>
              </a:buClr>
              <a:buSzPts val="1200"/>
              <a:buFont typeface="Arial"/>
              <a:buNone/>
            </a:pPr>
            <a:r>
              <a:rPr b="0" i="0" lang="en-GB" u="none" cap="none" strike="noStrike">
                <a:solidFill>
                  <a:schemeClr val="lt1"/>
                </a:solidFill>
                <a:latin typeface="Arial"/>
                <a:ea typeface="Arial"/>
                <a:cs typeface="Arial"/>
                <a:sym typeface="Arial"/>
              </a:rPr>
              <a:t>- Will briefly cover where and why we have implemented it.</a:t>
            </a:r>
            <a:endParaRPr/>
          </a:p>
          <a:p>
            <a:pPr indent="-76200" lvl="0" marL="0" marR="0" rtl="0" algn="l">
              <a:lnSpc>
                <a:spcPct val="100000"/>
              </a:lnSpc>
              <a:spcBef>
                <a:spcPts val="0"/>
              </a:spcBef>
              <a:spcAft>
                <a:spcPts val="0"/>
              </a:spcAft>
              <a:buClr>
                <a:schemeClr val="lt1"/>
              </a:buClr>
              <a:buSzPts val="1200"/>
              <a:buFont typeface="Arial"/>
              <a:buChar char="-"/>
            </a:pPr>
            <a:r>
              <a:rPr b="0" i="0" lang="en-GB" u="none" cap="none" strike="noStrike">
                <a:solidFill>
                  <a:schemeClr val="lt1"/>
                </a:solidFill>
                <a:latin typeface="Arial"/>
                <a:ea typeface="Arial"/>
                <a:cs typeface="Arial"/>
                <a:sym typeface="Arial"/>
              </a:rPr>
              <a:t> Gathering interest from other specialties and at a board level.</a:t>
            </a:r>
            <a:endParaRPr/>
          </a:p>
          <a:p>
            <a:pPr indent="-76200" lvl="0" marL="0" marR="0" rtl="0" algn="l">
              <a:lnSpc>
                <a:spcPct val="100000"/>
              </a:lnSpc>
              <a:spcBef>
                <a:spcPts val="0"/>
              </a:spcBef>
              <a:spcAft>
                <a:spcPts val="0"/>
              </a:spcAft>
              <a:buClr>
                <a:schemeClr val="lt1"/>
              </a:buClr>
              <a:buSzPts val="1200"/>
              <a:buFont typeface="Arial"/>
              <a:buChar char="-"/>
            </a:pPr>
            <a:r>
              <a:rPr b="0" i="0" lang="en-GB" u="none" cap="none" strike="noStrike">
                <a:solidFill>
                  <a:schemeClr val="lt1"/>
                </a:solidFill>
                <a:latin typeface="Arial"/>
                <a:ea typeface="Arial"/>
                <a:cs typeface="Arial"/>
                <a:sym typeface="Arial"/>
              </a:rPr>
              <a:t> How and why SAC can successfully be applied across the Board in various specialties</a:t>
            </a:r>
            <a:endParaRPr/>
          </a:p>
          <a:p>
            <a:pPr indent="-76200" lvl="0" marL="0" marR="0" rtl="0" algn="l">
              <a:lnSpc>
                <a:spcPct val="100000"/>
              </a:lnSpc>
              <a:spcBef>
                <a:spcPts val="0"/>
              </a:spcBef>
              <a:spcAft>
                <a:spcPts val="0"/>
              </a:spcAft>
              <a:buClr>
                <a:schemeClr val="lt1"/>
              </a:buClr>
              <a:buSzPts val="1200"/>
              <a:buFont typeface="Arial"/>
              <a:buChar char="-"/>
            </a:pPr>
            <a:r>
              <a:rPr b="0" i="0" lang="en-GB" u="none" cap="none" strike="noStrike">
                <a:solidFill>
                  <a:schemeClr val="lt1"/>
                </a:solidFill>
                <a:latin typeface="Arial"/>
                <a:ea typeface="Arial"/>
                <a:cs typeface="Arial"/>
                <a:sym typeface="Arial"/>
              </a:rPr>
              <a:t> Principles apply equitably to rural and urban areas for the benefit of all patients. </a:t>
            </a:r>
            <a:endParaRPr>
              <a:solidFill>
                <a:schemeClr val="lt1"/>
              </a:solidFill>
              <a:latin typeface="Arial"/>
              <a:ea typeface="Arial"/>
              <a:cs typeface="Arial"/>
              <a:sym typeface="Arial"/>
            </a:endParaRPr>
          </a:p>
          <a:p>
            <a:pPr indent="0" lvl="0" marL="0" rtl="0" algn="l">
              <a:spcBef>
                <a:spcPts val="0"/>
              </a:spcBef>
              <a:spcAft>
                <a:spcPts val="0"/>
              </a:spcAft>
              <a:buNone/>
            </a:pPr>
            <a:r>
              <a:t/>
            </a:r>
            <a:endParaRPr/>
          </a:p>
        </p:txBody>
      </p:sp>
      <p:sp>
        <p:nvSpPr>
          <p:cNvPr id="341" name="Google Shape;341;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GB"/>
              <a:t>- May 2020, started SAC journey in Urology. </a:t>
            </a:r>
            <a:endParaRPr/>
          </a:p>
          <a:p>
            <a:pPr indent="-76200" lvl="0" marL="0" rtl="0" algn="l">
              <a:spcBef>
                <a:spcPts val="0"/>
              </a:spcBef>
              <a:spcAft>
                <a:spcPts val="0"/>
              </a:spcAft>
              <a:buClr>
                <a:schemeClr val="dk1"/>
              </a:buClr>
              <a:buSzPts val="1200"/>
              <a:buFont typeface="Calibri"/>
              <a:buChar char="-"/>
            </a:pPr>
            <a:r>
              <a:rPr lang="en-GB"/>
              <a:t> Key Specialty</a:t>
            </a:r>
            <a:endParaRPr/>
          </a:p>
          <a:p>
            <a:pPr indent="-76200" lvl="0" marL="0" rtl="0" algn="l">
              <a:spcBef>
                <a:spcPts val="0"/>
              </a:spcBef>
              <a:spcAft>
                <a:spcPts val="0"/>
              </a:spcAft>
              <a:buClr>
                <a:schemeClr val="dk1"/>
              </a:buClr>
              <a:buSzPts val="1200"/>
              <a:buFont typeface="Calibri"/>
              <a:buChar char="-"/>
            </a:pPr>
            <a:r>
              <a:rPr lang="en-GB"/>
              <a:t> High impact on Cancer Waiting Times Standards. Pre covid, cancer and benign patients represented a 50/50 cohort split. May 2020 was 80/20, with a greater number of cancer patients moving through the Urology service than ever before due to age profile of Highland population. Other reasons??</a:t>
            </a:r>
            <a:endParaRPr/>
          </a:p>
          <a:p>
            <a:pPr indent="-76200" lvl="0" marL="0" rtl="0" algn="l">
              <a:spcBef>
                <a:spcPts val="0"/>
              </a:spcBef>
              <a:spcAft>
                <a:spcPts val="0"/>
              </a:spcAft>
              <a:buClr>
                <a:schemeClr val="dk1"/>
              </a:buClr>
              <a:buSzPts val="1200"/>
              <a:buFont typeface="Calibri"/>
              <a:buChar char="-"/>
            </a:pPr>
            <a:r>
              <a:rPr lang="en-GB"/>
              <a:t> Understaffing. Urology, and Highland in particular, historically struggled with recruitment. Not changing. Need to do something different. </a:t>
            </a:r>
            <a:endParaRPr/>
          </a:p>
          <a:p>
            <a:pPr indent="-76200" lvl="0" marL="0" rtl="0" algn="l">
              <a:spcBef>
                <a:spcPts val="0"/>
              </a:spcBef>
              <a:spcAft>
                <a:spcPts val="0"/>
              </a:spcAft>
              <a:buClr>
                <a:schemeClr val="dk1"/>
              </a:buClr>
              <a:buSzPts val="1200"/>
              <a:buFont typeface="Calibri"/>
              <a:buChar char="-"/>
            </a:pPr>
            <a:r>
              <a:rPr lang="en-GB"/>
              <a:t> Long waits in service: lack of staff and inefficiencies of batching/bagginess </a:t>
            </a:r>
            <a:endParaRPr/>
          </a:p>
          <a:p>
            <a:pPr indent="-76200" lvl="0" marL="0" rtl="0" algn="l">
              <a:spcBef>
                <a:spcPts val="0"/>
              </a:spcBef>
              <a:spcAft>
                <a:spcPts val="0"/>
              </a:spcAft>
              <a:buClr>
                <a:schemeClr val="dk1"/>
              </a:buClr>
              <a:buSzPts val="1200"/>
              <a:buFont typeface="Calibri"/>
              <a:buChar char="-"/>
            </a:pPr>
            <a:r>
              <a:rPr lang="en-GB"/>
              <a:t> A redesign of the whole service needed, staff development essential.</a:t>
            </a:r>
            <a:endParaRPr/>
          </a:p>
          <a:p>
            <a:pPr indent="-76200" lvl="0" marL="0" rtl="0" algn="l">
              <a:spcBef>
                <a:spcPts val="0"/>
              </a:spcBef>
              <a:spcAft>
                <a:spcPts val="0"/>
              </a:spcAft>
              <a:buClr>
                <a:schemeClr val="dk1"/>
              </a:buClr>
              <a:buSzPts val="1200"/>
              <a:buFont typeface="Calibri"/>
              <a:buChar char="-"/>
            </a:pPr>
            <a:r>
              <a:rPr lang="en-GB"/>
              <a:t> Need to develop a sustainable service for Highland patients.</a:t>
            </a:r>
            <a:endParaRPr/>
          </a:p>
          <a:p>
            <a:pPr indent="0" lvl="0" marL="0" rtl="0" algn="l">
              <a:spcBef>
                <a:spcPts val="0"/>
              </a:spcBef>
              <a:spcAft>
                <a:spcPts val="0"/>
              </a:spcAft>
              <a:buNone/>
            </a:pPr>
            <a:r>
              <a:rPr lang="en-GB"/>
              <a:t>- Another motivator was timing right; supportive clinical lead, staff realising a new approach needed, and the SAC support, funding and skills available to add framework and objectivity to the project.</a:t>
            </a:r>
            <a:endParaRPr/>
          </a:p>
          <a:p>
            <a:pPr indent="0" lvl="0" marL="0" rtl="0" algn="l">
              <a:spcBef>
                <a:spcPts val="0"/>
              </a:spcBef>
              <a:spcAft>
                <a:spcPts val="0"/>
              </a:spcAft>
              <a:buNone/>
            </a:pPr>
            <a:r>
              <a:t/>
            </a:r>
            <a:endParaRPr/>
          </a:p>
        </p:txBody>
      </p:sp>
      <p:sp>
        <p:nvSpPr>
          <p:cNvPr id="349" name="Google Shape;349;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 name="Google Shape;35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None/>
            </a:pPr>
            <a:r>
              <a:rPr lang="en-GB" sz="1020"/>
              <a:t>Overview:</a:t>
            </a:r>
            <a:endParaRPr/>
          </a:p>
          <a:p>
            <a:pPr indent="-64770" lvl="0" marL="0" marR="0" rtl="0" algn="l">
              <a:lnSpc>
                <a:spcPct val="80000"/>
              </a:lnSpc>
              <a:spcBef>
                <a:spcPts val="0"/>
              </a:spcBef>
              <a:spcAft>
                <a:spcPts val="0"/>
              </a:spcAft>
              <a:buClr>
                <a:schemeClr val="dk1"/>
              </a:buClr>
              <a:buSzPts val="1020"/>
              <a:buFont typeface="Calibri"/>
              <a:buChar char="-"/>
            </a:pPr>
            <a:r>
              <a:rPr lang="en-GB" sz="1020"/>
              <a:t>ADEPT workflow - develop the CNS role, particularly in terms of their contribution to the prostate pathway. This has had huge impacts on timely delivery, and we have moved from 21 plus days from referral to clinic to seven to ten days. In terms of actual activity and development, the specialist nurse has taken on prostate pathway to DTT and nurse cystoscopoy of new and returns, bladder: work previously domain of consultants</a:t>
            </a:r>
            <a:endParaRPr/>
          </a:p>
          <a:p>
            <a:pPr indent="-64770" lvl="0" marL="0" rtl="0" algn="l">
              <a:lnSpc>
                <a:spcPct val="80000"/>
              </a:lnSpc>
              <a:spcBef>
                <a:spcPts val="0"/>
              </a:spcBef>
              <a:spcAft>
                <a:spcPts val="0"/>
              </a:spcAft>
              <a:buClr>
                <a:schemeClr val="dk1"/>
              </a:buClr>
              <a:buSzPts val="1020"/>
              <a:buFont typeface="Calibri"/>
              <a:buChar char="-"/>
            </a:pPr>
            <a:r>
              <a:rPr lang="en-GB" sz="1020"/>
              <a:t> We have reviewed our demand and capacity and the gaps therein in detail and, through the SAC workstreams, have identified various solutions and more efficient/effective ways of running the service. </a:t>
            </a:r>
            <a:endParaRPr/>
          </a:p>
          <a:p>
            <a:pPr indent="-64770" lvl="0" marL="0" rtl="0" algn="l">
              <a:lnSpc>
                <a:spcPct val="80000"/>
              </a:lnSpc>
              <a:spcBef>
                <a:spcPts val="0"/>
              </a:spcBef>
              <a:spcAft>
                <a:spcPts val="0"/>
              </a:spcAft>
              <a:buClr>
                <a:schemeClr val="dk1"/>
              </a:buClr>
              <a:buSzPts val="1020"/>
              <a:buFont typeface="Calibri"/>
              <a:buChar char="-"/>
            </a:pPr>
            <a:r>
              <a:rPr lang="en-GB" sz="1020"/>
              <a:t> Some of the solutions revolve around changes to the patient pathway. The major achievement with regards to this is that we have redesigned the urology patient pathway to make it close to a one stop service. Akin to this pathway change is the physical building development of our new HUC, which starts seeing patients this today and will house the Urology service. </a:t>
            </a:r>
            <a:endParaRPr/>
          </a:p>
          <a:p>
            <a:pPr indent="-64770" lvl="0" marL="0" rtl="0" algn="l">
              <a:lnSpc>
                <a:spcPct val="80000"/>
              </a:lnSpc>
              <a:spcBef>
                <a:spcPts val="0"/>
              </a:spcBef>
              <a:spcAft>
                <a:spcPts val="0"/>
              </a:spcAft>
              <a:buClr>
                <a:schemeClr val="dk1"/>
              </a:buClr>
              <a:buSzPts val="1020"/>
              <a:buFont typeface="Calibri"/>
              <a:buChar char="-"/>
            </a:pPr>
            <a:r>
              <a:rPr lang="en-GB" sz="1020"/>
              <a:t> The SAC has encouraged us to look at new methods of patient contact and using technology to increase efficiency. NearMe has for example been vital to the running of Urology, particularly over the last year. The use of NearMe is particularly beneficial to patients who live in our more remote regions, and we have had clinics running vitually on o</a:t>
            </a:r>
            <a:r>
              <a:rPr lang="en-GB" sz="1020">
                <a:solidFill>
                  <a:schemeClr val="lt1"/>
                </a:solidFill>
                <a:latin typeface="Arial"/>
                <a:ea typeface="Arial"/>
                <a:cs typeface="Arial"/>
                <a:sym typeface="Arial"/>
              </a:rPr>
              <a:t>il rigs, campers, WI, etc. We have a high rate of use (24% compared with 6% for rest of surgical division).</a:t>
            </a:r>
            <a:endParaRPr/>
          </a:p>
          <a:p>
            <a:pPr indent="-64770" lvl="0" marL="0" rtl="0" algn="l">
              <a:lnSpc>
                <a:spcPct val="80000"/>
              </a:lnSpc>
              <a:spcBef>
                <a:spcPts val="0"/>
              </a:spcBef>
              <a:spcAft>
                <a:spcPts val="0"/>
              </a:spcAft>
              <a:buClr>
                <a:schemeClr val="lt1"/>
              </a:buClr>
              <a:buSzPts val="1020"/>
              <a:buFont typeface="Arial"/>
              <a:buChar char="-"/>
            </a:pPr>
            <a:r>
              <a:rPr lang="en-GB" sz="1020">
                <a:solidFill>
                  <a:schemeClr val="lt1"/>
                </a:solidFill>
                <a:latin typeface="Arial"/>
                <a:ea typeface="Arial"/>
                <a:cs typeface="Arial"/>
                <a:sym typeface="Arial"/>
              </a:rPr>
              <a:t> Other methods of patient contact being identified to free up nurse time; e.g. Patient portal for PSA results.</a:t>
            </a:r>
            <a:endParaRPr/>
          </a:p>
          <a:p>
            <a:pPr indent="-64770" lvl="0" marL="0" rtl="0" algn="l">
              <a:lnSpc>
                <a:spcPct val="80000"/>
              </a:lnSpc>
              <a:spcBef>
                <a:spcPts val="0"/>
              </a:spcBef>
              <a:spcAft>
                <a:spcPts val="0"/>
              </a:spcAft>
              <a:buClr>
                <a:schemeClr val="lt1"/>
              </a:buClr>
              <a:buSzPts val="1020"/>
              <a:buFont typeface="Arial"/>
              <a:buChar char="-"/>
            </a:pPr>
            <a:r>
              <a:rPr lang="en-GB" sz="1020">
                <a:solidFill>
                  <a:schemeClr val="lt1"/>
                </a:solidFill>
                <a:latin typeface="Arial"/>
                <a:ea typeface="Arial"/>
                <a:cs typeface="Arial"/>
                <a:sym typeface="Arial"/>
              </a:rPr>
              <a:t> WL Validation has been particularly successful: 10% of patients removed – clinical and admin validation. This is now beginning to embed as a work stream regularly within urology, but also across other surgical specialties.</a:t>
            </a:r>
            <a:endParaRPr/>
          </a:p>
          <a:p>
            <a:pPr indent="-64770" lvl="0" marL="0" rtl="0" algn="l">
              <a:lnSpc>
                <a:spcPct val="80000"/>
              </a:lnSpc>
              <a:spcBef>
                <a:spcPts val="0"/>
              </a:spcBef>
              <a:spcAft>
                <a:spcPts val="0"/>
              </a:spcAft>
              <a:buClr>
                <a:schemeClr val="lt1"/>
              </a:buClr>
              <a:buSzPts val="1020"/>
              <a:buFont typeface="Arial"/>
              <a:buChar char="-"/>
            </a:pPr>
            <a:r>
              <a:rPr lang="en-GB" sz="1020">
                <a:solidFill>
                  <a:schemeClr val="lt1"/>
                </a:solidFill>
                <a:latin typeface="Arial"/>
                <a:ea typeface="Arial"/>
                <a:cs typeface="Arial"/>
                <a:sym typeface="Arial"/>
              </a:rPr>
              <a:t> </a:t>
            </a:r>
            <a:r>
              <a:rPr lang="en-GB" sz="1020"/>
              <a:t>Urology Clinical Forum: Spearheaded implementation of revised pathway. Fully implemented in NHSH. </a:t>
            </a:r>
            <a:endParaRPr/>
          </a:p>
          <a:p>
            <a:pPr indent="0" lvl="0" marL="0" rtl="0" algn="l">
              <a:lnSpc>
                <a:spcPct val="80000"/>
              </a:lnSpc>
              <a:spcBef>
                <a:spcPts val="0"/>
              </a:spcBef>
              <a:spcAft>
                <a:spcPts val="0"/>
              </a:spcAft>
              <a:buNone/>
            </a:pPr>
            <a:r>
              <a:rPr lang="en-GB" sz="1020"/>
              <a:t>- Clinical dialogue has reduced email and phonecall traffic for consultants, and they are all now fully engaged and impressed with the system.</a:t>
            </a:r>
            <a:endParaRPr/>
          </a:p>
          <a:p>
            <a:pPr indent="0" lvl="0" marL="0" rtl="0" algn="l">
              <a:lnSpc>
                <a:spcPct val="80000"/>
              </a:lnSpc>
              <a:spcBef>
                <a:spcPts val="0"/>
              </a:spcBef>
              <a:spcAft>
                <a:spcPts val="0"/>
              </a:spcAft>
              <a:buNone/>
            </a:pPr>
            <a:r>
              <a:t/>
            </a:r>
            <a:endParaRPr sz="1020"/>
          </a:p>
        </p:txBody>
      </p:sp>
      <p:sp>
        <p:nvSpPr>
          <p:cNvPr id="357" name="Google Shape;357;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76200" lvl="0" marL="0" rtl="0" algn="l">
              <a:spcBef>
                <a:spcPts val="0"/>
              </a:spcBef>
              <a:spcAft>
                <a:spcPts val="0"/>
              </a:spcAft>
              <a:buClr>
                <a:schemeClr val="dk1"/>
              </a:buClr>
              <a:buSzPts val="1200"/>
              <a:buFont typeface="Calibri"/>
              <a:buChar char="-"/>
            </a:pPr>
            <a:r>
              <a:rPr lang="en-GB"/>
              <a:t> The successes just heard about are foundation for change.</a:t>
            </a:r>
            <a:endParaRPr/>
          </a:p>
          <a:p>
            <a:pPr indent="0" lvl="0" marL="0" rtl="0" algn="l">
              <a:spcBef>
                <a:spcPts val="0"/>
              </a:spcBef>
              <a:spcAft>
                <a:spcPts val="0"/>
              </a:spcAft>
              <a:buClr>
                <a:schemeClr val="dk1"/>
              </a:buClr>
              <a:buSzPts val="1200"/>
              <a:buFont typeface="Calibri"/>
              <a:buNone/>
            </a:pPr>
            <a:r>
              <a:t/>
            </a:r>
            <a:endParaRPr/>
          </a:p>
          <a:p>
            <a:pPr indent="-76200" lvl="0" marL="0" rtl="0" algn="l">
              <a:spcBef>
                <a:spcPts val="0"/>
              </a:spcBef>
              <a:spcAft>
                <a:spcPts val="0"/>
              </a:spcAft>
              <a:buClr>
                <a:schemeClr val="dk1"/>
              </a:buClr>
              <a:buSzPts val="1200"/>
              <a:buFont typeface="Calibri"/>
              <a:buChar char="-"/>
            </a:pPr>
            <a:r>
              <a:rPr lang="en-GB"/>
              <a:t> Why? The outputs from each of the SAC work streams are tangible; you can see the HUC and the improvements on waiting times lists. </a:t>
            </a:r>
            <a:endParaRPr/>
          </a:p>
          <a:p>
            <a:pPr indent="0" lvl="0" marL="0" rtl="0" algn="l">
              <a:spcBef>
                <a:spcPts val="0"/>
              </a:spcBef>
              <a:spcAft>
                <a:spcPts val="0"/>
              </a:spcAft>
              <a:buClr>
                <a:schemeClr val="dk1"/>
              </a:buClr>
              <a:buSzPts val="1200"/>
              <a:buFont typeface="Calibri"/>
              <a:buNone/>
            </a:pPr>
            <a:r>
              <a:t/>
            </a:r>
            <a:endParaRPr/>
          </a:p>
          <a:p>
            <a:pPr indent="-76200" lvl="0" marL="0" rtl="0" algn="l">
              <a:spcBef>
                <a:spcPts val="0"/>
              </a:spcBef>
              <a:spcAft>
                <a:spcPts val="0"/>
              </a:spcAft>
              <a:buClr>
                <a:schemeClr val="dk1"/>
              </a:buClr>
              <a:buSzPts val="1200"/>
              <a:buFont typeface="Calibri"/>
              <a:buChar char="-"/>
            </a:pPr>
            <a:r>
              <a:rPr lang="en-GB"/>
              <a:t> We can document and present on these improvement in forums like this, but also internally within NHS Highland as a board. </a:t>
            </a:r>
            <a:endParaRPr/>
          </a:p>
          <a:p>
            <a:pPr indent="0" lvl="0" marL="0" rtl="0" algn="l">
              <a:spcBef>
                <a:spcPts val="0"/>
              </a:spcBef>
              <a:spcAft>
                <a:spcPts val="0"/>
              </a:spcAft>
              <a:buClr>
                <a:schemeClr val="dk1"/>
              </a:buClr>
              <a:buSzPts val="1200"/>
              <a:buFont typeface="Calibri"/>
              <a:buNone/>
            </a:pPr>
            <a:r>
              <a:t/>
            </a:r>
            <a:endParaRPr/>
          </a:p>
          <a:p>
            <a:pPr indent="-76200" lvl="0" marL="0" rtl="0" algn="l">
              <a:spcBef>
                <a:spcPts val="0"/>
              </a:spcBef>
              <a:spcAft>
                <a:spcPts val="0"/>
              </a:spcAft>
              <a:buClr>
                <a:schemeClr val="dk1"/>
              </a:buClr>
              <a:buSzPts val="1200"/>
              <a:buFont typeface="Calibri"/>
              <a:buChar char="-"/>
            </a:pPr>
            <a:r>
              <a:rPr lang="en-GB"/>
              <a:t> And we do make every effort to discuss SAC work in appropriate settings. </a:t>
            </a:r>
            <a:endParaRPr/>
          </a:p>
          <a:p>
            <a:pPr indent="0" lvl="0" marL="0" rtl="0" algn="l">
              <a:spcBef>
                <a:spcPts val="0"/>
              </a:spcBef>
              <a:spcAft>
                <a:spcPts val="0"/>
              </a:spcAft>
              <a:buClr>
                <a:schemeClr val="dk1"/>
              </a:buClr>
              <a:buSzPts val="1200"/>
              <a:buFont typeface="Calibri"/>
              <a:buNone/>
            </a:pPr>
            <a:r>
              <a:t/>
            </a:r>
            <a:endParaRPr/>
          </a:p>
          <a:p>
            <a:pPr indent="-76200" lvl="0" marL="0" rtl="0" algn="l">
              <a:spcBef>
                <a:spcPts val="0"/>
              </a:spcBef>
              <a:spcAft>
                <a:spcPts val="0"/>
              </a:spcAft>
              <a:buClr>
                <a:schemeClr val="dk1"/>
              </a:buClr>
              <a:buSzPts val="1200"/>
              <a:buFont typeface="Calibri"/>
              <a:buChar char="-"/>
            </a:pPr>
            <a:r>
              <a:rPr lang="en-GB"/>
              <a:t> The last point here alludes to the impact that Urology have had on other services by pushing the agenda of the SAC. For example, developing the HUC has displaced a number of other services who we have had to find homes for. We have also had a direct impact on endoscopy and decontamination who are necessary to support Urology scoping services. This is something that we need to be mindful of when implementing the SAC, but it is also an excellent justification for rolling out SAC more widely. </a:t>
            </a:r>
            <a:endParaRPr/>
          </a:p>
        </p:txBody>
      </p:sp>
      <p:sp>
        <p:nvSpPr>
          <p:cNvPr id="365" name="Google Shape;365;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2" name="Google Shape;37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53276" lvl="0" marL="0" rtl="0" algn="l">
              <a:lnSpc>
                <a:spcPct val="80000"/>
              </a:lnSpc>
              <a:spcBef>
                <a:spcPts val="0"/>
              </a:spcBef>
              <a:spcAft>
                <a:spcPts val="0"/>
              </a:spcAft>
              <a:buClr>
                <a:schemeClr val="dk1"/>
              </a:buClr>
              <a:buSzPts val="839"/>
              <a:buFont typeface="Calibri"/>
              <a:buChar char="-"/>
            </a:pPr>
            <a:r>
              <a:rPr lang="en-GB" sz="839"/>
              <a:t> We feel that the SAC workstreams can be applied to any specialty across the Board, and that the SAC principles apply equitably across all boards. For example whether a patient lives in a cottage on the western isles or inner city Glasgow, neither should have to travel more than is necessary for an appointment which may no longer be required. </a:t>
            </a:r>
            <a:endParaRPr/>
          </a:p>
          <a:p>
            <a:pPr indent="0" lvl="0" marL="0" rtl="0" algn="l">
              <a:lnSpc>
                <a:spcPct val="80000"/>
              </a:lnSpc>
              <a:spcBef>
                <a:spcPts val="0"/>
              </a:spcBef>
              <a:spcAft>
                <a:spcPts val="0"/>
              </a:spcAft>
              <a:buClr>
                <a:schemeClr val="dk1"/>
              </a:buClr>
              <a:buSzPts val="840"/>
              <a:buFont typeface="Calibri"/>
              <a:buNone/>
            </a:pPr>
            <a:r>
              <a:t/>
            </a:r>
            <a:endParaRPr sz="839"/>
          </a:p>
          <a:p>
            <a:pPr indent="-53276" lvl="0" marL="0" rtl="0" algn="l">
              <a:lnSpc>
                <a:spcPct val="80000"/>
              </a:lnSpc>
              <a:spcBef>
                <a:spcPts val="0"/>
              </a:spcBef>
              <a:spcAft>
                <a:spcPts val="0"/>
              </a:spcAft>
              <a:buClr>
                <a:schemeClr val="dk1"/>
              </a:buClr>
              <a:buSzPts val="839"/>
              <a:buFont typeface="Calibri"/>
              <a:buChar char="-"/>
            </a:pPr>
            <a:r>
              <a:rPr lang="en-GB" sz="839"/>
              <a:t> We have delivered the SAC in Urology presentation to numerous colleagues (clinical and managerial) from a variety of specialties. All have been interested.</a:t>
            </a:r>
            <a:endParaRPr/>
          </a:p>
          <a:p>
            <a:pPr indent="0" lvl="0" marL="0" rtl="0" algn="l">
              <a:lnSpc>
                <a:spcPct val="80000"/>
              </a:lnSpc>
              <a:spcBef>
                <a:spcPts val="0"/>
              </a:spcBef>
              <a:spcAft>
                <a:spcPts val="0"/>
              </a:spcAft>
              <a:buClr>
                <a:schemeClr val="dk1"/>
              </a:buClr>
              <a:buSzPts val="840"/>
              <a:buFont typeface="Calibri"/>
              <a:buNone/>
            </a:pPr>
            <a:r>
              <a:t/>
            </a:r>
            <a:endParaRPr sz="839"/>
          </a:p>
          <a:p>
            <a:pPr indent="-53276" lvl="0" marL="0" rtl="0" algn="l">
              <a:lnSpc>
                <a:spcPct val="80000"/>
              </a:lnSpc>
              <a:spcBef>
                <a:spcPts val="0"/>
              </a:spcBef>
              <a:spcAft>
                <a:spcPts val="0"/>
              </a:spcAft>
              <a:buClr>
                <a:schemeClr val="dk1"/>
              </a:buClr>
              <a:buSzPts val="839"/>
              <a:buFont typeface="Calibri"/>
              <a:buChar char="-"/>
            </a:pPr>
            <a:r>
              <a:rPr lang="en-GB" sz="839"/>
              <a:t> For example, we are planning to undertake the SAC process within Haematology. This specialty is incredibly different from Urology, but the SAC tool is applicable, and the service needs a structure and starting point for change. </a:t>
            </a:r>
            <a:endParaRPr/>
          </a:p>
          <a:p>
            <a:pPr indent="0" lvl="0" marL="0" rtl="0" algn="l">
              <a:lnSpc>
                <a:spcPct val="80000"/>
              </a:lnSpc>
              <a:spcBef>
                <a:spcPts val="0"/>
              </a:spcBef>
              <a:spcAft>
                <a:spcPts val="0"/>
              </a:spcAft>
              <a:buClr>
                <a:schemeClr val="dk1"/>
              </a:buClr>
              <a:buSzPts val="840"/>
              <a:buFont typeface="Calibri"/>
              <a:buNone/>
            </a:pPr>
            <a:r>
              <a:t/>
            </a:r>
            <a:endParaRPr sz="839"/>
          </a:p>
          <a:p>
            <a:pPr indent="-53276" lvl="0" marL="0" rtl="0" algn="l">
              <a:lnSpc>
                <a:spcPct val="80000"/>
              </a:lnSpc>
              <a:spcBef>
                <a:spcPts val="0"/>
              </a:spcBef>
              <a:spcAft>
                <a:spcPts val="0"/>
              </a:spcAft>
              <a:buClr>
                <a:schemeClr val="dk1"/>
              </a:buClr>
              <a:buSzPts val="839"/>
              <a:buFont typeface="Calibri"/>
              <a:buChar char="-"/>
            </a:pPr>
            <a:r>
              <a:rPr lang="en-GB" sz="839"/>
              <a:t>We have even had our Planning and Performance representative take some SAC workflows back to his team, who do not deal in any way with patient care directly; but the principles still apply. </a:t>
            </a:r>
            <a:endParaRPr/>
          </a:p>
          <a:p>
            <a:pPr indent="0" lvl="0" marL="0" rtl="0" algn="l">
              <a:lnSpc>
                <a:spcPct val="80000"/>
              </a:lnSpc>
              <a:spcBef>
                <a:spcPts val="0"/>
              </a:spcBef>
              <a:spcAft>
                <a:spcPts val="0"/>
              </a:spcAft>
              <a:buClr>
                <a:schemeClr val="dk1"/>
              </a:buClr>
              <a:buSzPts val="840"/>
              <a:buFont typeface="Calibri"/>
              <a:buNone/>
            </a:pPr>
            <a:r>
              <a:t/>
            </a:r>
            <a:endParaRPr sz="839"/>
          </a:p>
          <a:p>
            <a:pPr indent="-53276" lvl="0" marL="0" rtl="0" algn="l">
              <a:lnSpc>
                <a:spcPct val="80000"/>
              </a:lnSpc>
              <a:spcBef>
                <a:spcPts val="0"/>
              </a:spcBef>
              <a:spcAft>
                <a:spcPts val="0"/>
              </a:spcAft>
              <a:buClr>
                <a:schemeClr val="dk1"/>
              </a:buClr>
              <a:buSzPts val="839"/>
              <a:buFont typeface="Calibri"/>
              <a:buChar char="-"/>
            </a:pPr>
            <a:r>
              <a:rPr lang="en-GB" sz="839"/>
              <a:t>In some specialties the SAC work streams are already being undertaken; ACRT, Adept, and Team Service Planning. However, these are happening in a disorganised and disparate manner. The framework of the SAC ensures that work streams are prioritised, time and energy is dedicated to them and that they are undertaken in a logical and tangible manner, bringing them together to create complete service review. </a:t>
            </a:r>
            <a:endParaRPr/>
          </a:p>
          <a:p>
            <a:pPr indent="0" lvl="0" marL="0" rtl="0" algn="l">
              <a:lnSpc>
                <a:spcPct val="80000"/>
              </a:lnSpc>
              <a:spcBef>
                <a:spcPts val="0"/>
              </a:spcBef>
              <a:spcAft>
                <a:spcPts val="0"/>
              </a:spcAft>
              <a:buClr>
                <a:schemeClr val="dk1"/>
              </a:buClr>
              <a:buSzPts val="840"/>
              <a:buFont typeface="Calibri"/>
              <a:buNone/>
            </a:pPr>
            <a:r>
              <a:t/>
            </a:r>
            <a:endParaRPr sz="839"/>
          </a:p>
          <a:p>
            <a:pPr indent="-53276" lvl="0" marL="0" rtl="0" algn="l">
              <a:lnSpc>
                <a:spcPct val="80000"/>
              </a:lnSpc>
              <a:spcBef>
                <a:spcPts val="0"/>
              </a:spcBef>
              <a:spcAft>
                <a:spcPts val="0"/>
              </a:spcAft>
              <a:buClr>
                <a:schemeClr val="dk1"/>
              </a:buClr>
              <a:buSzPts val="839"/>
              <a:buFont typeface="Calibri"/>
              <a:buChar char="-"/>
            </a:pPr>
            <a:r>
              <a:rPr lang="en-GB" sz="839"/>
              <a:t> The SAC also gives users a network, some in other boards, some clinical, some managerial, some direct from the SAC. All of these groups provide vital advice, collaboration and support. This is invaluable and adds not only insight and knowledge, but also an energy and momentum to the projects/programmes. </a:t>
            </a:r>
            <a:endParaRPr/>
          </a:p>
          <a:p>
            <a:pPr indent="0" lvl="0" marL="0" rtl="0" algn="l">
              <a:lnSpc>
                <a:spcPct val="80000"/>
              </a:lnSpc>
              <a:spcBef>
                <a:spcPts val="0"/>
              </a:spcBef>
              <a:spcAft>
                <a:spcPts val="0"/>
              </a:spcAft>
              <a:buClr>
                <a:schemeClr val="dk1"/>
              </a:buClr>
              <a:buSzPts val="840"/>
              <a:buFont typeface="Calibri"/>
              <a:buNone/>
            </a:pPr>
            <a:r>
              <a:t/>
            </a:r>
            <a:endParaRPr sz="839"/>
          </a:p>
          <a:p>
            <a:pPr indent="-53276" lvl="0" marL="0" marR="0" rtl="0" algn="l">
              <a:lnSpc>
                <a:spcPct val="80000"/>
              </a:lnSpc>
              <a:spcBef>
                <a:spcPts val="0"/>
              </a:spcBef>
              <a:spcAft>
                <a:spcPts val="0"/>
              </a:spcAft>
              <a:buClr>
                <a:schemeClr val="dk1"/>
              </a:buClr>
              <a:buSzPts val="839"/>
              <a:buFont typeface="Calibri"/>
              <a:buChar char="-"/>
            </a:pPr>
            <a:r>
              <a:rPr lang="en-GB" sz="839"/>
              <a:t>A benefit of the SAC and one which should be remembered for board wide application is that it promotes engagement from all stakeholders: Clinicians to nursing teams to senior management to admin staff all have to come together to achieve the SAC workflows. Their interaction towards a common aim has developed their knowledge of their services, department and the teams they work with but may not have direct insight into. For example, our consultants now have a much better understanding of admin processes, and the admin team better understand the pressures on the nursing team.</a:t>
            </a:r>
            <a:endParaRPr/>
          </a:p>
          <a:p>
            <a:pPr indent="0" lvl="0" marL="0" marR="0" rtl="0" algn="l">
              <a:lnSpc>
                <a:spcPct val="80000"/>
              </a:lnSpc>
              <a:spcBef>
                <a:spcPts val="0"/>
              </a:spcBef>
              <a:spcAft>
                <a:spcPts val="0"/>
              </a:spcAft>
              <a:buClr>
                <a:schemeClr val="dk1"/>
              </a:buClr>
              <a:buSzPts val="839"/>
              <a:buFont typeface="Calibri"/>
              <a:buNone/>
            </a:pPr>
            <a:r>
              <a:rPr lang="en-GB" sz="839"/>
              <a:t> </a:t>
            </a:r>
            <a:endParaRPr/>
          </a:p>
          <a:p>
            <a:pPr indent="-53276" lvl="0" marL="0" rtl="0" algn="l">
              <a:lnSpc>
                <a:spcPct val="80000"/>
              </a:lnSpc>
              <a:spcBef>
                <a:spcPts val="0"/>
              </a:spcBef>
              <a:spcAft>
                <a:spcPts val="0"/>
              </a:spcAft>
              <a:buClr>
                <a:schemeClr val="dk1"/>
              </a:buClr>
              <a:buSzPts val="839"/>
              <a:buFont typeface="Calibri"/>
              <a:buChar char="-"/>
            </a:pPr>
            <a:r>
              <a:rPr lang="en-GB" sz="839"/>
              <a:t> All stakeholders who have engaged with the SAC in Urology have commented very positively on its approach and successes. It does take time, but it does give results. </a:t>
            </a:r>
            <a:endParaRPr/>
          </a:p>
          <a:p>
            <a:pPr indent="0" lvl="0" marL="0" rtl="0" algn="l">
              <a:lnSpc>
                <a:spcPct val="80000"/>
              </a:lnSpc>
              <a:spcBef>
                <a:spcPts val="0"/>
              </a:spcBef>
              <a:spcAft>
                <a:spcPts val="0"/>
              </a:spcAft>
              <a:buNone/>
            </a:pPr>
            <a:r>
              <a:t/>
            </a:r>
            <a:endParaRPr sz="839"/>
          </a:p>
        </p:txBody>
      </p:sp>
      <p:sp>
        <p:nvSpPr>
          <p:cNvPr id="373" name="Google Shape;373;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9" name="Google Shape;379;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76200" lvl="0" marL="0" marR="0" rtl="0" algn="l">
              <a:lnSpc>
                <a:spcPct val="100000"/>
              </a:lnSpc>
              <a:spcBef>
                <a:spcPts val="0"/>
              </a:spcBef>
              <a:spcAft>
                <a:spcPts val="0"/>
              </a:spcAft>
              <a:buClr>
                <a:schemeClr val="dk1"/>
              </a:buClr>
              <a:buSzPts val="1200"/>
              <a:buFont typeface="Calibri"/>
              <a:buChar char="-"/>
            </a:pPr>
            <a:r>
              <a:rPr lang="en-GB"/>
              <a:t>The SAC ensures that all issues to service delivery are identified and analysed simultaneous. Bringing it together ensures that one development cannot negatively impact on another. Doing this on a board wide remit would assist with the negative service impact previously mentioned, particularly in light of the alterations to service delivery resulting from remobilisation.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76200" lvl="0" marL="0" marR="0" rtl="0" algn="l">
              <a:lnSpc>
                <a:spcPct val="100000"/>
              </a:lnSpc>
              <a:spcBef>
                <a:spcPts val="0"/>
              </a:spcBef>
              <a:spcAft>
                <a:spcPts val="0"/>
              </a:spcAft>
              <a:buClr>
                <a:schemeClr val="dk1"/>
              </a:buClr>
              <a:buSzPts val="1200"/>
              <a:buFont typeface="Calibri"/>
              <a:buChar char="-"/>
            </a:pPr>
            <a:r>
              <a:rPr lang="en-GB"/>
              <a:t> So how do we roll it out to the rest of the board?</a:t>
            </a:r>
            <a:endParaRPr/>
          </a:p>
          <a:p>
            <a:pPr indent="0" lvl="0" marL="0" rtl="0" algn="l">
              <a:spcBef>
                <a:spcPts val="0"/>
              </a:spcBef>
              <a:spcAft>
                <a:spcPts val="0"/>
              </a:spcAft>
              <a:buNone/>
            </a:pPr>
            <a:r>
              <a:rPr lang="en-GB"/>
              <a:t>Practically the tangible results need publicised. E.g. Surgical remobilisation group, Performance Recovery Board, Quality and Patient Safelty meetings, etc.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GB"/>
              <a:t>Roll out:</a:t>
            </a:r>
            <a:endParaRPr/>
          </a:p>
          <a:p>
            <a:pPr indent="0" lvl="0" marL="0" rtl="0" algn="l">
              <a:spcBef>
                <a:spcPts val="0"/>
              </a:spcBef>
              <a:spcAft>
                <a:spcPts val="0"/>
              </a:spcAft>
              <a:buNone/>
            </a:pPr>
            <a:r>
              <a:rPr lang="en-GB"/>
              <a:t>- Horizontally: Specialty by specialty. </a:t>
            </a:r>
            <a:endParaRPr/>
          </a:p>
          <a:p>
            <a:pPr indent="-76200" lvl="0" marL="0" rtl="0" algn="l">
              <a:spcBef>
                <a:spcPts val="0"/>
              </a:spcBef>
              <a:spcAft>
                <a:spcPts val="0"/>
              </a:spcAft>
              <a:buClr>
                <a:schemeClr val="dk1"/>
              </a:buClr>
              <a:buSzPts val="1200"/>
              <a:buFont typeface="Calibri"/>
              <a:buChar char="-"/>
            </a:pPr>
            <a:r>
              <a:rPr lang="en-GB"/>
              <a:t> Vertically: Workstream by workstream.</a:t>
            </a:r>
            <a:endParaRPr/>
          </a:p>
          <a:p>
            <a:pPr indent="0" lvl="0" marL="0" rtl="0" algn="l">
              <a:spcBef>
                <a:spcPts val="0"/>
              </a:spcBef>
              <a:spcAft>
                <a:spcPts val="0"/>
              </a:spcAft>
              <a:buClr>
                <a:schemeClr val="dk1"/>
              </a:buClr>
              <a:buSzPts val="1200"/>
              <a:buFont typeface="Calibri"/>
              <a:buNone/>
            </a:pPr>
            <a:r>
              <a:t/>
            </a:r>
            <a:endParaRPr/>
          </a:p>
          <a:p>
            <a:pPr indent="-76200" lvl="0" marL="0" rtl="0" algn="l">
              <a:spcBef>
                <a:spcPts val="0"/>
              </a:spcBef>
              <a:spcAft>
                <a:spcPts val="0"/>
              </a:spcAft>
              <a:buClr>
                <a:schemeClr val="dk1"/>
              </a:buClr>
              <a:buSzPts val="1200"/>
              <a:buFont typeface="Calibri"/>
              <a:buChar char="-"/>
            </a:pPr>
            <a:r>
              <a:rPr lang="en-GB"/>
              <a:t> We feel that horazontally has worked well for us in Urology. Many of the workstreams are interlinked and overlap. Working through them as a specialty in our own time has allowed work streams to flow and progress naturally and gave a certain momentum.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80" name="Google Shape;380;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GB"/>
              <a:t>Things we have learned:</a:t>
            </a:r>
            <a:endParaRPr/>
          </a:p>
          <a:p>
            <a:pPr indent="-76200" lvl="0" marL="0" rtl="0" algn="l">
              <a:spcBef>
                <a:spcPts val="0"/>
              </a:spcBef>
              <a:spcAft>
                <a:spcPts val="0"/>
              </a:spcAft>
              <a:buClr>
                <a:schemeClr val="dk1"/>
              </a:buClr>
              <a:buSzPts val="1200"/>
              <a:buFont typeface="Calibri"/>
              <a:buChar char="-"/>
            </a:pPr>
            <a:r>
              <a:rPr lang="en-GB"/>
              <a:t> Dedicated time is essential. Ideally the clinical lead needs to dedicate a session a week to the SAC, with equivalent if not much more time from service managers. But everyone within the service will, as workflows progress, need to dedicate time to this.  </a:t>
            </a:r>
            <a:endParaRPr/>
          </a:p>
          <a:p>
            <a:pPr indent="-76200" lvl="0" marL="0" rtl="0" algn="l">
              <a:spcBef>
                <a:spcPts val="0"/>
              </a:spcBef>
              <a:spcAft>
                <a:spcPts val="0"/>
              </a:spcAft>
              <a:buClr>
                <a:schemeClr val="dk1"/>
              </a:buClr>
              <a:buSzPts val="1200"/>
              <a:buFont typeface="Calibri"/>
              <a:buChar char="-"/>
            </a:pPr>
            <a:r>
              <a:rPr lang="en-GB"/>
              <a:t> Clinical involvement and energy is essential for this to work and it serves to pull the management and clinical sides of the service together along with nursing, admin, etc. </a:t>
            </a:r>
            <a:endParaRPr/>
          </a:p>
          <a:p>
            <a:pPr indent="-76200" lvl="0" marL="0" rtl="0" algn="l">
              <a:spcBef>
                <a:spcPts val="0"/>
              </a:spcBef>
              <a:spcAft>
                <a:spcPts val="0"/>
              </a:spcAft>
              <a:buClr>
                <a:schemeClr val="dk1"/>
              </a:buClr>
              <a:buSzPts val="1200"/>
              <a:buFont typeface="Calibri"/>
              <a:buChar char="-"/>
            </a:pPr>
            <a:r>
              <a:rPr lang="en-GB"/>
              <a:t> Other essential elements are IT support. Without this, the projects and plans and work flows stall and lose momentum. </a:t>
            </a:r>
            <a:endParaRPr/>
          </a:p>
          <a:p>
            <a:pPr indent="-76200" lvl="0" marL="0" rtl="0" algn="l">
              <a:spcBef>
                <a:spcPts val="0"/>
              </a:spcBef>
              <a:spcAft>
                <a:spcPts val="0"/>
              </a:spcAft>
              <a:buClr>
                <a:schemeClr val="dk1"/>
              </a:buClr>
              <a:buSzPts val="1200"/>
              <a:buFont typeface="Calibri"/>
              <a:buChar char="-"/>
            </a:pPr>
            <a:r>
              <a:rPr lang="en-GB"/>
              <a:t> Quality Improvement Team support is essential as many of the SAC workflows link into work already undertaken or in process by the QIT team who can offer signposting and support. </a:t>
            </a:r>
            <a:endParaRPr/>
          </a:p>
          <a:p>
            <a:pPr indent="-76200" lvl="0" marL="0" rtl="0" algn="l">
              <a:spcBef>
                <a:spcPts val="0"/>
              </a:spcBef>
              <a:spcAft>
                <a:spcPts val="0"/>
              </a:spcAft>
              <a:buClr>
                <a:schemeClr val="dk1"/>
              </a:buClr>
              <a:buSzPts val="1200"/>
              <a:buFont typeface="Calibri"/>
              <a:buChar char="-"/>
            </a:pPr>
            <a:r>
              <a:rPr lang="en-GB"/>
              <a:t> Planning and Performance are essential from a review point and for quantifying and keeping an audit of new processes and ways of working.</a:t>
            </a:r>
            <a:endParaRPr/>
          </a:p>
          <a:p>
            <a:pPr indent="-76200" lvl="0" marL="0" rtl="0" algn="l">
              <a:spcBef>
                <a:spcPts val="0"/>
              </a:spcBef>
              <a:spcAft>
                <a:spcPts val="0"/>
              </a:spcAft>
              <a:buClr>
                <a:schemeClr val="dk1"/>
              </a:buClr>
              <a:buSzPts val="1200"/>
              <a:buFont typeface="Calibri"/>
              <a:buChar char="-"/>
            </a:pPr>
            <a:r>
              <a:rPr lang="en-GB"/>
              <a:t> The other thing we have learned is to keep an eye on the impacts SAC having on other services . For the most part, thankfully, these are positive and as we improve systems for one service, other services learn, follow suit, and benefit from the initial work already undertaken. </a:t>
            </a:r>
            <a:endParaRPr/>
          </a:p>
          <a:p>
            <a:pPr indent="0" lvl="0" marL="0" rtl="0" algn="l">
              <a:spcBef>
                <a:spcPts val="0"/>
              </a:spcBef>
              <a:spcAft>
                <a:spcPts val="0"/>
              </a:spcAft>
              <a:buNone/>
            </a:pPr>
            <a:r>
              <a:t/>
            </a:r>
            <a:endParaRPr/>
          </a:p>
        </p:txBody>
      </p:sp>
      <p:sp>
        <p:nvSpPr>
          <p:cNvPr id="388" name="Google Shape;388;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GB"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jpg"/><Relationship Id="rId3"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g"/><Relationship Id="rId3" Type="http://schemas.openxmlformats.org/officeDocument/2006/relationships/image" Target="../media/image3.png"/><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8.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 Id="rId3"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jpg"/><Relationship Id="rId3"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jpg"/><Relationship Id="rId3" Type="http://schemas.openxmlformats.org/officeDocument/2006/relationships/image" Target="../media/image10.png"/><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 Id="rId3" Type="http://schemas.openxmlformats.org/officeDocument/2006/relationships/image" Target="../media/image6.png"/><Relationship Id="rId4" Type="http://schemas.openxmlformats.org/officeDocument/2006/relationships/image" Target="../media/image12.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3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3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3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3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3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4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4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2"/>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4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4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90" name="Shape 90"/>
        <p:cNvGrpSpPr/>
        <p:nvPr/>
      </p:nvGrpSpPr>
      <p:grpSpPr>
        <a:xfrm>
          <a:off x="0" y="0"/>
          <a:ext cx="0" cy="0"/>
          <a:chOff x="0" y="0"/>
          <a:chExt cx="0" cy="0"/>
        </a:xfrm>
      </p:grpSpPr>
      <p:pic>
        <p:nvPicPr>
          <p:cNvPr descr="nhs_ppt_normal_v2.jpg" id="91" name="Google Shape;91;p29"/>
          <p:cNvPicPr preferRelativeResize="0"/>
          <p:nvPr/>
        </p:nvPicPr>
        <p:blipFill rotWithShape="1">
          <a:blip r:embed="rId2">
            <a:alphaModFix/>
          </a:blip>
          <a:srcRect b="0" l="0" r="0" t="0"/>
          <a:stretch/>
        </p:blipFill>
        <p:spPr>
          <a:xfrm>
            <a:off x="0" y="0"/>
            <a:ext cx="12184497" cy="6858000"/>
          </a:xfrm>
          <a:prstGeom prst="rect">
            <a:avLst/>
          </a:prstGeom>
          <a:noFill/>
          <a:ln>
            <a:noFill/>
          </a:ln>
        </p:spPr>
      </p:pic>
      <p:sp>
        <p:nvSpPr>
          <p:cNvPr id="92" name="Google Shape;92;p29"/>
          <p:cNvSpPr txBox="1"/>
          <p:nvPr>
            <p:ph type="title"/>
          </p:nvPr>
        </p:nvSpPr>
        <p:spPr>
          <a:xfrm>
            <a:off x="736410" y="2362656"/>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nhs_ppt_normal_v2.jpg" id="93" name="Google Shape;93;p29"/>
          <p:cNvPicPr preferRelativeResize="0"/>
          <p:nvPr/>
        </p:nvPicPr>
        <p:blipFill rotWithShape="1">
          <a:blip r:embed="rId2">
            <a:alphaModFix/>
          </a:blip>
          <a:srcRect b="20695" l="57727" r="0" t="58611"/>
          <a:stretch/>
        </p:blipFill>
        <p:spPr>
          <a:xfrm>
            <a:off x="6815015" y="5276851"/>
            <a:ext cx="5150651" cy="1419225"/>
          </a:xfrm>
          <a:prstGeom prst="rect">
            <a:avLst/>
          </a:prstGeom>
          <a:noFill/>
          <a:ln>
            <a:noFill/>
          </a:ln>
        </p:spPr>
      </p:pic>
      <p:pic>
        <p:nvPicPr>
          <p:cNvPr id="94" name="Google Shape;94;p29"/>
          <p:cNvPicPr preferRelativeResize="0"/>
          <p:nvPr/>
        </p:nvPicPr>
        <p:blipFill rotWithShape="1">
          <a:blip r:embed="rId3">
            <a:alphaModFix/>
          </a:blip>
          <a:srcRect b="0" l="0" r="0" t="0"/>
          <a:stretch/>
        </p:blipFill>
        <p:spPr>
          <a:xfrm>
            <a:off x="9550400" y="5789898"/>
            <a:ext cx="2141418" cy="65681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5" name="Shape 95"/>
        <p:cNvGrpSpPr/>
        <p:nvPr/>
      </p:nvGrpSpPr>
      <p:grpSpPr>
        <a:xfrm>
          <a:off x="0" y="0"/>
          <a:ext cx="0" cy="0"/>
          <a:chOff x="0" y="0"/>
          <a:chExt cx="0" cy="0"/>
        </a:xfrm>
      </p:grpSpPr>
      <p:sp>
        <p:nvSpPr>
          <p:cNvPr id="96" name="Google Shape;96;p4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4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8" name="Google Shape;98;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99" name="Google Shape;99;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0" name="Google Shape;100;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1" name="Shape 101"/>
        <p:cNvGrpSpPr/>
        <p:nvPr/>
      </p:nvGrpSpPr>
      <p:grpSpPr>
        <a:xfrm>
          <a:off x="0" y="0"/>
          <a:ext cx="0" cy="0"/>
          <a:chOff x="0" y="0"/>
          <a:chExt cx="0" cy="0"/>
        </a:xfrm>
      </p:grpSpPr>
      <p:sp>
        <p:nvSpPr>
          <p:cNvPr id="102" name="Google Shape;102;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4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5" name="Google Shape;105;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6" name="Google Shape;106;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7" name="Shape 107"/>
        <p:cNvGrpSpPr/>
        <p:nvPr/>
      </p:nvGrpSpPr>
      <p:grpSpPr>
        <a:xfrm>
          <a:off x="0" y="0"/>
          <a:ext cx="0" cy="0"/>
          <a:chOff x="0" y="0"/>
          <a:chExt cx="0" cy="0"/>
        </a:xfrm>
      </p:grpSpPr>
      <p:sp>
        <p:nvSpPr>
          <p:cNvPr id="108" name="Google Shape;108;p4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4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0" name="Google Shape;110;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1" name="Google Shape;111;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2" name="Google Shape;112;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3" name="Shape 113"/>
        <p:cNvGrpSpPr/>
        <p:nvPr/>
      </p:nvGrpSpPr>
      <p:grpSpPr>
        <a:xfrm>
          <a:off x="0" y="0"/>
          <a:ext cx="0" cy="0"/>
          <a:chOff x="0" y="0"/>
          <a:chExt cx="0" cy="0"/>
        </a:xfrm>
      </p:grpSpPr>
      <p:sp>
        <p:nvSpPr>
          <p:cNvPr id="114" name="Google Shape;114;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4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4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8" name="Google Shape;118;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9" name="Google Shape;119;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0" name="Shape 120"/>
        <p:cNvGrpSpPr/>
        <p:nvPr/>
      </p:nvGrpSpPr>
      <p:grpSpPr>
        <a:xfrm>
          <a:off x="0" y="0"/>
          <a:ext cx="0" cy="0"/>
          <a:chOff x="0" y="0"/>
          <a:chExt cx="0" cy="0"/>
        </a:xfrm>
      </p:grpSpPr>
      <p:sp>
        <p:nvSpPr>
          <p:cNvPr id="121" name="Google Shape;121;p4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4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3" name="Google Shape;123;p4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4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5" name="Google Shape;125;p4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7" name="Google Shape;127;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8" name="Google Shape;128;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9" name="Shape 129"/>
        <p:cNvGrpSpPr/>
        <p:nvPr/>
      </p:nvGrpSpPr>
      <p:grpSpPr>
        <a:xfrm>
          <a:off x="0" y="0"/>
          <a:ext cx="0" cy="0"/>
          <a:chOff x="0" y="0"/>
          <a:chExt cx="0" cy="0"/>
        </a:xfrm>
      </p:grpSpPr>
      <p:sp>
        <p:nvSpPr>
          <p:cNvPr id="130" name="Google Shape;130;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2" name="Google Shape;132;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3" name="Google Shape;133;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4" name="Shape 134"/>
        <p:cNvGrpSpPr/>
        <p:nvPr/>
      </p:nvGrpSpPr>
      <p:grpSpPr>
        <a:xfrm>
          <a:off x="0" y="0"/>
          <a:ext cx="0" cy="0"/>
          <a:chOff x="0" y="0"/>
          <a:chExt cx="0" cy="0"/>
        </a:xfrm>
      </p:grpSpPr>
      <p:sp>
        <p:nvSpPr>
          <p:cNvPr id="135" name="Google Shape;135;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6" name="Google Shape;136;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7" name="Google Shape;137;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8" name="Shape 138"/>
        <p:cNvGrpSpPr/>
        <p:nvPr/>
      </p:nvGrpSpPr>
      <p:grpSpPr>
        <a:xfrm>
          <a:off x="0" y="0"/>
          <a:ext cx="0" cy="0"/>
          <a:chOff x="0" y="0"/>
          <a:chExt cx="0" cy="0"/>
        </a:xfrm>
      </p:grpSpPr>
      <p:sp>
        <p:nvSpPr>
          <p:cNvPr id="139" name="Google Shape;139;p5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5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41" name="Google Shape;141;p5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2" name="Google Shape;142;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3" name="Google Shape;143;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4" name="Google Shape;144;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5" name="Shape 145"/>
        <p:cNvGrpSpPr/>
        <p:nvPr/>
      </p:nvGrpSpPr>
      <p:grpSpPr>
        <a:xfrm>
          <a:off x="0" y="0"/>
          <a:ext cx="0" cy="0"/>
          <a:chOff x="0" y="0"/>
          <a:chExt cx="0" cy="0"/>
        </a:xfrm>
      </p:grpSpPr>
      <p:sp>
        <p:nvSpPr>
          <p:cNvPr id="146" name="Google Shape;146;p5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53"/>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48" name="Google Shape;148;p5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9" name="Google Shape;149;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0" name="Google Shape;150;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1" name="Google Shape;151;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2" name="Shape 152"/>
        <p:cNvGrpSpPr/>
        <p:nvPr/>
      </p:nvGrpSpPr>
      <p:grpSpPr>
        <a:xfrm>
          <a:off x="0" y="0"/>
          <a:ext cx="0" cy="0"/>
          <a:chOff x="0" y="0"/>
          <a:chExt cx="0" cy="0"/>
        </a:xfrm>
      </p:grpSpPr>
      <p:sp>
        <p:nvSpPr>
          <p:cNvPr id="153" name="Google Shape;153;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5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6" name="Google Shape;156;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7" name="Google Shape;157;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8" name="Shape 158"/>
        <p:cNvGrpSpPr/>
        <p:nvPr/>
      </p:nvGrpSpPr>
      <p:grpSpPr>
        <a:xfrm>
          <a:off x="0" y="0"/>
          <a:ext cx="0" cy="0"/>
          <a:chOff x="0" y="0"/>
          <a:chExt cx="0" cy="0"/>
        </a:xfrm>
      </p:grpSpPr>
      <p:sp>
        <p:nvSpPr>
          <p:cNvPr id="159" name="Google Shape;159;p5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 name="Google Shape;160;p5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2" name="Google Shape;162;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3" name="Google Shape;163;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solidFill>
          <a:srgbClr val="1A2D55"/>
        </a:solidFill>
      </p:bgPr>
    </p:bg>
    <p:spTree>
      <p:nvGrpSpPr>
        <p:cNvPr id="170" name="Shape 170"/>
        <p:cNvGrpSpPr/>
        <p:nvPr/>
      </p:nvGrpSpPr>
      <p:grpSpPr>
        <a:xfrm>
          <a:off x="0" y="0"/>
          <a:ext cx="0" cy="0"/>
          <a:chOff x="0" y="0"/>
          <a:chExt cx="0" cy="0"/>
        </a:xfrm>
      </p:grpSpPr>
      <p:pic>
        <p:nvPicPr>
          <p:cNvPr id="171" name="Google Shape;171;p31"/>
          <p:cNvPicPr preferRelativeResize="0"/>
          <p:nvPr/>
        </p:nvPicPr>
        <p:blipFill rotWithShape="1">
          <a:blip r:embed="rId2">
            <a:alphaModFix/>
          </a:blip>
          <a:srcRect b="0" l="0" r="0" t="0"/>
          <a:stretch/>
        </p:blipFill>
        <p:spPr>
          <a:xfrm>
            <a:off x="-733435" y="2360"/>
            <a:ext cx="10109083" cy="6853281"/>
          </a:xfrm>
          <a:prstGeom prst="rect">
            <a:avLst/>
          </a:prstGeom>
          <a:noFill/>
          <a:ln>
            <a:noFill/>
          </a:ln>
        </p:spPr>
      </p:pic>
      <p:pic>
        <p:nvPicPr>
          <p:cNvPr id="172" name="Google Shape;172;p31"/>
          <p:cNvPicPr preferRelativeResize="0"/>
          <p:nvPr/>
        </p:nvPicPr>
        <p:blipFill rotWithShape="1">
          <a:blip r:embed="rId3">
            <a:alphaModFix/>
          </a:blip>
          <a:srcRect b="0" l="0" r="0" t="0"/>
          <a:stretch/>
        </p:blipFill>
        <p:spPr>
          <a:xfrm>
            <a:off x="5411449" y="268934"/>
            <a:ext cx="6670622" cy="1801220"/>
          </a:xfrm>
          <a:prstGeom prst="rect">
            <a:avLst/>
          </a:prstGeom>
          <a:noFill/>
          <a:ln>
            <a:noFill/>
          </a:ln>
        </p:spPr>
      </p:pic>
      <p:sp>
        <p:nvSpPr>
          <p:cNvPr id="173" name="Google Shape;173;p31"/>
          <p:cNvSpPr/>
          <p:nvPr/>
        </p:nvSpPr>
        <p:spPr>
          <a:xfrm>
            <a:off x="1134412" y="6423362"/>
            <a:ext cx="5623912" cy="40504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chemeClr val="lt1"/>
              </a:buClr>
              <a:buSzPts val="2000"/>
              <a:buFont typeface="Arial"/>
              <a:buNone/>
            </a:pPr>
            <a:r>
              <a:rPr b="1" i="0" lang="en-GB" sz="2000" u="none" cap="none" strike="noStrike">
                <a:solidFill>
                  <a:schemeClr val="lt1"/>
                </a:solidFill>
                <a:latin typeface="Arial"/>
                <a:ea typeface="Arial"/>
                <a:cs typeface="Arial"/>
                <a:sym typeface="Arial"/>
              </a:rPr>
              <a:t>Collaborate. Redesign. Innovate. Transform.</a:t>
            </a:r>
            <a:r>
              <a:rPr b="0" i="0" lang="en-GB" sz="2000" u="none" cap="none" strike="noStrike">
                <a:solidFill>
                  <a:schemeClr val="lt1"/>
                </a:solidFill>
                <a:latin typeface="Arial"/>
                <a:ea typeface="Arial"/>
                <a:cs typeface="Arial"/>
                <a:sym typeface="Arial"/>
              </a:rPr>
              <a:t> </a:t>
            </a:r>
            <a:endParaRPr b="0" i="0" sz="2000" u="none" cap="none" strike="noStrike">
              <a:solidFill>
                <a:schemeClr val="lt1"/>
              </a:solidFill>
              <a:latin typeface="Calibri"/>
              <a:ea typeface="Calibri"/>
              <a:cs typeface="Calibri"/>
              <a:sym typeface="Calibri"/>
            </a:endParaRPr>
          </a:p>
        </p:txBody>
      </p:sp>
      <p:sp>
        <p:nvSpPr>
          <p:cNvPr id="174" name="Google Shape;174;p31"/>
          <p:cNvSpPr txBox="1"/>
          <p:nvPr>
            <p:ph type="title"/>
          </p:nvPr>
        </p:nvSpPr>
        <p:spPr>
          <a:xfrm>
            <a:off x="5527381" y="3234502"/>
            <a:ext cx="10972800" cy="11430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4000"/>
              <a:buFont typeface="Calibri"/>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75" name="Shape 175"/>
        <p:cNvGrpSpPr/>
        <p:nvPr/>
      </p:nvGrpSpPr>
      <p:grpSpPr>
        <a:xfrm>
          <a:off x="0" y="0"/>
          <a:ext cx="0" cy="0"/>
          <a:chOff x="0" y="0"/>
          <a:chExt cx="0" cy="0"/>
        </a:xfrm>
      </p:grpSpPr>
      <p:sp>
        <p:nvSpPr>
          <p:cNvPr id="176" name="Google Shape;176;p32"/>
          <p:cNvSpPr/>
          <p:nvPr/>
        </p:nvSpPr>
        <p:spPr>
          <a:xfrm>
            <a:off x="492084" y="0"/>
            <a:ext cx="11699915" cy="1524000"/>
          </a:xfrm>
          <a:prstGeom prst="rect">
            <a:avLst/>
          </a:prstGeom>
          <a:solidFill>
            <a:srgbClr val="1A2D54"/>
          </a:soli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header strip.png" id="177" name="Google Shape;177;p32"/>
          <p:cNvPicPr preferRelativeResize="0"/>
          <p:nvPr/>
        </p:nvPicPr>
        <p:blipFill rotWithShape="1">
          <a:blip r:embed="rId2">
            <a:alphaModFix/>
          </a:blip>
          <a:srcRect b="0" l="8322" r="0" t="0"/>
          <a:stretch/>
        </p:blipFill>
        <p:spPr>
          <a:xfrm>
            <a:off x="-29980" y="0"/>
            <a:ext cx="8559588" cy="1524000"/>
          </a:xfrm>
          <a:prstGeom prst="rect">
            <a:avLst/>
          </a:prstGeom>
          <a:noFill/>
          <a:ln>
            <a:noFill/>
          </a:ln>
        </p:spPr>
      </p:pic>
      <p:sp>
        <p:nvSpPr>
          <p:cNvPr id="178" name="Google Shape;178;p32"/>
          <p:cNvSpPr txBox="1"/>
          <p:nvPr>
            <p:ph idx="1" type="body"/>
          </p:nvPr>
        </p:nvSpPr>
        <p:spPr>
          <a:xfrm>
            <a:off x="492085" y="1960422"/>
            <a:ext cx="10972800" cy="452596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2"/>
              </a:buClr>
              <a:buSzPts val="3200"/>
              <a:buChar char="•"/>
              <a:defRPr>
                <a:solidFill>
                  <a:schemeClr val="dk2"/>
                </a:solidFill>
              </a:defRPr>
            </a:lvl1pPr>
            <a:lvl2pPr indent="-406400" lvl="1" marL="914400" algn="l">
              <a:lnSpc>
                <a:spcPct val="100000"/>
              </a:lnSpc>
              <a:spcBef>
                <a:spcPts val="560"/>
              </a:spcBef>
              <a:spcAft>
                <a:spcPts val="0"/>
              </a:spcAft>
              <a:buClr>
                <a:schemeClr val="dk2"/>
              </a:buClr>
              <a:buSzPts val="2800"/>
              <a:buChar char="–"/>
              <a:defRPr>
                <a:solidFill>
                  <a:schemeClr val="dk2"/>
                </a:solidFill>
              </a:defRPr>
            </a:lvl2pPr>
            <a:lvl3pPr indent="-381000" lvl="2" marL="1371600" algn="l">
              <a:lnSpc>
                <a:spcPct val="100000"/>
              </a:lnSpc>
              <a:spcBef>
                <a:spcPts val="480"/>
              </a:spcBef>
              <a:spcAft>
                <a:spcPts val="0"/>
              </a:spcAft>
              <a:buClr>
                <a:schemeClr val="dk2"/>
              </a:buClr>
              <a:buSzPts val="2400"/>
              <a:buChar char="•"/>
              <a:defRPr>
                <a:solidFill>
                  <a:schemeClr val="dk2"/>
                </a:solidFill>
              </a:defRPr>
            </a:lvl3pPr>
            <a:lvl4pPr indent="-355600" lvl="3" marL="1828800" algn="l">
              <a:lnSpc>
                <a:spcPct val="100000"/>
              </a:lnSpc>
              <a:spcBef>
                <a:spcPts val="400"/>
              </a:spcBef>
              <a:spcAft>
                <a:spcPts val="0"/>
              </a:spcAft>
              <a:buClr>
                <a:schemeClr val="dk2"/>
              </a:buClr>
              <a:buSzPts val="2000"/>
              <a:buChar char="–"/>
              <a:defRPr>
                <a:solidFill>
                  <a:schemeClr val="dk2"/>
                </a:solidFill>
              </a:defRPr>
            </a:lvl4pPr>
            <a:lvl5pPr indent="-355600" lvl="4" marL="2286000" algn="l">
              <a:lnSpc>
                <a:spcPct val="100000"/>
              </a:lnSpc>
              <a:spcBef>
                <a:spcPts val="400"/>
              </a:spcBef>
              <a:spcAft>
                <a:spcPts val="0"/>
              </a:spcAft>
              <a:buClr>
                <a:schemeClr val="dk2"/>
              </a:buClr>
              <a:buSzPts val="2000"/>
              <a:buChar char="»"/>
              <a:defRPr>
                <a:solidFill>
                  <a:schemeClr val="dk2"/>
                </a:solidFill>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pic>
        <p:nvPicPr>
          <p:cNvPr id="179" name="Google Shape;179;p32"/>
          <p:cNvPicPr preferRelativeResize="0"/>
          <p:nvPr/>
        </p:nvPicPr>
        <p:blipFill rotWithShape="1">
          <a:blip r:embed="rId3">
            <a:alphaModFix/>
          </a:blip>
          <a:srcRect b="0" l="0" r="0" t="0"/>
          <a:stretch/>
        </p:blipFill>
        <p:spPr>
          <a:xfrm>
            <a:off x="8156986" y="237200"/>
            <a:ext cx="3857468" cy="1041604"/>
          </a:xfrm>
          <a:prstGeom prst="rect">
            <a:avLst/>
          </a:prstGeom>
          <a:noFill/>
          <a:ln>
            <a:noFill/>
          </a:ln>
        </p:spPr>
      </p:pic>
      <p:sp>
        <p:nvSpPr>
          <p:cNvPr id="180" name="Google Shape;180;p32"/>
          <p:cNvSpPr/>
          <p:nvPr/>
        </p:nvSpPr>
        <p:spPr>
          <a:xfrm>
            <a:off x="6568088" y="6374009"/>
            <a:ext cx="5623912" cy="40504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204482"/>
              </a:buClr>
              <a:buSzPts val="2000"/>
              <a:buFont typeface="Arial"/>
              <a:buNone/>
            </a:pPr>
            <a:r>
              <a:rPr b="1" i="0" lang="en-GB" sz="2000" u="none" cap="none" strike="noStrike">
                <a:solidFill>
                  <a:srgbClr val="204482"/>
                </a:solidFill>
                <a:latin typeface="Arial"/>
                <a:ea typeface="Arial"/>
                <a:cs typeface="Arial"/>
                <a:sym typeface="Arial"/>
              </a:rPr>
              <a:t>Collaborate. Redesign. Innovate. Transform.</a:t>
            </a:r>
            <a:r>
              <a:rPr b="0" i="0" lang="en-GB" sz="2000" u="none" cap="none" strike="noStrike">
                <a:solidFill>
                  <a:srgbClr val="204482"/>
                </a:solidFill>
                <a:latin typeface="Arial"/>
                <a:ea typeface="Arial"/>
                <a:cs typeface="Arial"/>
                <a:sym typeface="Arial"/>
              </a:rPr>
              <a:t> </a:t>
            </a:r>
            <a:endParaRPr b="0" i="0" sz="2000" u="none" cap="none" strike="noStrike">
              <a:solidFill>
                <a:srgbClr val="204482"/>
              </a:solidFill>
              <a:latin typeface="Calibri"/>
              <a:ea typeface="Calibri"/>
              <a:cs typeface="Calibri"/>
              <a:sym typeface="Calibri"/>
            </a:endParaRPr>
          </a:p>
        </p:txBody>
      </p:sp>
      <p:sp>
        <p:nvSpPr>
          <p:cNvPr id="181" name="Google Shape;181;p32"/>
          <p:cNvSpPr txBox="1"/>
          <p:nvPr>
            <p:ph type="title"/>
          </p:nvPr>
        </p:nvSpPr>
        <p:spPr>
          <a:xfrm>
            <a:off x="228600" y="229051"/>
            <a:ext cx="10972800" cy="945734"/>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4000"/>
              <a:buFont typeface="Calibri"/>
              <a:buNone/>
              <a:defRPr b="1"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82" name="Shape 182"/>
        <p:cNvGrpSpPr/>
        <p:nvPr/>
      </p:nvGrpSpPr>
      <p:grpSpPr>
        <a:xfrm>
          <a:off x="0" y="0"/>
          <a:ext cx="0" cy="0"/>
          <a:chOff x="0" y="0"/>
          <a:chExt cx="0" cy="0"/>
        </a:xfrm>
      </p:grpSpPr>
      <p:pic>
        <p:nvPicPr>
          <p:cNvPr id="183" name="Google Shape;183;p56"/>
          <p:cNvPicPr preferRelativeResize="0"/>
          <p:nvPr/>
        </p:nvPicPr>
        <p:blipFill rotWithShape="1">
          <a:blip r:embed="rId2">
            <a:alphaModFix/>
          </a:blip>
          <a:srcRect b="4055" l="0" r="0" t="18316"/>
          <a:stretch/>
        </p:blipFill>
        <p:spPr>
          <a:xfrm>
            <a:off x="0" y="1828800"/>
            <a:ext cx="12192000" cy="5021705"/>
          </a:xfrm>
          <a:prstGeom prst="rect">
            <a:avLst/>
          </a:prstGeom>
          <a:noFill/>
          <a:ln>
            <a:noFill/>
          </a:ln>
        </p:spPr>
      </p:pic>
      <p:sp>
        <p:nvSpPr>
          <p:cNvPr id="184" name="Google Shape;184;p56"/>
          <p:cNvSpPr txBox="1"/>
          <p:nvPr>
            <p:ph idx="1" type="body"/>
          </p:nvPr>
        </p:nvSpPr>
        <p:spPr>
          <a:xfrm>
            <a:off x="228600" y="1532149"/>
            <a:ext cx="10972800" cy="452596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rgbClr val="1E3664"/>
              </a:buClr>
              <a:buSzPts val="3200"/>
              <a:buChar char="•"/>
              <a:defRPr>
                <a:solidFill>
                  <a:srgbClr val="1E3664"/>
                </a:solidFill>
              </a:defRPr>
            </a:lvl1pPr>
            <a:lvl2pPr indent="-406400" lvl="1" marL="914400" algn="l">
              <a:lnSpc>
                <a:spcPct val="100000"/>
              </a:lnSpc>
              <a:spcBef>
                <a:spcPts val="560"/>
              </a:spcBef>
              <a:spcAft>
                <a:spcPts val="0"/>
              </a:spcAft>
              <a:buClr>
                <a:srgbClr val="1E3664"/>
              </a:buClr>
              <a:buSzPts val="2800"/>
              <a:buChar char="–"/>
              <a:defRPr>
                <a:solidFill>
                  <a:srgbClr val="1E3664"/>
                </a:solidFill>
              </a:defRPr>
            </a:lvl2pPr>
            <a:lvl3pPr indent="-381000" lvl="2" marL="1371600" algn="l">
              <a:lnSpc>
                <a:spcPct val="100000"/>
              </a:lnSpc>
              <a:spcBef>
                <a:spcPts val="480"/>
              </a:spcBef>
              <a:spcAft>
                <a:spcPts val="0"/>
              </a:spcAft>
              <a:buClr>
                <a:srgbClr val="1E3664"/>
              </a:buClr>
              <a:buSzPts val="2400"/>
              <a:buChar char="•"/>
              <a:defRPr>
                <a:solidFill>
                  <a:srgbClr val="1E3664"/>
                </a:solidFill>
              </a:defRPr>
            </a:lvl3pPr>
            <a:lvl4pPr indent="-355600" lvl="3" marL="1828800" algn="l">
              <a:lnSpc>
                <a:spcPct val="100000"/>
              </a:lnSpc>
              <a:spcBef>
                <a:spcPts val="400"/>
              </a:spcBef>
              <a:spcAft>
                <a:spcPts val="0"/>
              </a:spcAft>
              <a:buClr>
                <a:srgbClr val="1E3664"/>
              </a:buClr>
              <a:buSzPts val="2000"/>
              <a:buChar char="–"/>
              <a:defRPr>
                <a:solidFill>
                  <a:srgbClr val="1E3664"/>
                </a:solidFill>
              </a:defRPr>
            </a:lvl4pPr>
            <a:lvl5pPr indent="-355600" lvl="4" marL="2286000" algn="l">
              <a:lnSpc>
                <a:spcPct val="100000"/>
              </a:lnSpc>
              <a:spcBef>
                <a:spcPts val="400"/>
              </a:spcBef>
              <a:spcAft>
                <a:spcPts val="0"/>
              </a:spcAft>
              <a:buClr>
                <a:srgbClr val="1E3664"/>
              </a:buClr>
              <a:buSzPts val="2000"/>
              <a:buChar char="»"/>
              <a:defRPr>
                <a:solidFill>
                  <a:srgbClr val="1E3664"/>
                </a:solidFill>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5" name="Google Shape;185;p56"/>
          <p:cNvSpPr/>
          <p:nvPr/>
        </p:nvSpPr>
        <p:spPr>
          <a:xfrm>
            <a:off x="6568088" y="6374009"/>
            <a:ext cx="5623912" cy="40504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204482"/>
              </a:buClr>
              <a:buSzPts val="2000"/>
              <a:buFont typeface="Arial"/>
              <a:buNone/>
            </a:pPr>
            <a:r>
              <a:rPr b="1" i="0" lang="en-GB" sz="2000" u="none" cap="none" strike="noStrike">
                <a:solidFill>
                  <a:srgbClr val="204482"/>
                </a:solidFill>
                <a:latin typeface="Arial"/>
                <a:ea typeface="Arial"/>
                <a:cs typeface="Arial"/>
                <a:sym typeface="Arial"/>
              </a:rPr>
              <a:t>Collaborate. Redesign. Innovate. Transform.</a:t>
            </a:r>
            <a:r>
              <a:rPr b="0" i="0" lang="en-GB" sz="2000" u="none" cap="none" strike="noStrike">
                <a:solidFill>
                  <a:srgbClr val="204482"/>
                </a:solidFill>
                <a:latin typeface="Arial"/>
                <a:ea typeface="Arial"/>
                <a:cs typeface="Arial"/>
                <a:sym typeface="Arial"/>
              </a:rPr>
              <a:t> </a:t>
            </a:r>
            <a:endParaRPr b="0" i="0" sz="2000" u="none" cap="none" strike="noStrike">
              <a:solidFill>
                <a:srgbClr val="204482"/>
              </a:solidFill>
              <a:latin typeface="Calibri"/>
              <a:ea typeface="Calibri"/>
              <a:cs typeface="Calibri"/>
              <a:sym typeface="Calibri"/>
            </a:endParaRPr>
          </a:p>
        </p:txBody>
      </p:sp>
      <p:sp>
        <p:nvSpPr>
          <p:cNvPr id="186" name="Google Shape;186;p56"/>
          <p:cNvSpPr/>
          <p:nvPr/>
        </p:nvSpPr>
        <p:spPr>
          <a:xfrm>
            <a:off x="492084" y="0"/>
            <a:ext cx="11699915" cy="1524000"/>
          </a:xfrm>
          <a:prstGeom prst="rect">
            <a:avLst/>
          </a:prstGeom>
          <a:solidFill>
            <a:srgbClr val="1A2D54"/>
          </a:soli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header strip.png" id="187" name="Google Shape;187;p56"/>
          <p:cNvPicPr preferRelativeResize="0"/>
          <p:nvPr/>
        </p:nvPicPr>
        <p:blipFill rotWithShape="1">
          <a:blip r:embed="rId3">
            <a:alphaModFix/>
          </a:blip>
          <a:srcRect b="0" l="8322" r="0" t="0"/>
          <a:stretch/>
        </p:blipFill>
        <p:spPr>
          <a:xfrm>
            <a:off x="-29980" y="0"/>
            <a:ext cx="8559588" cy="1524000"/>
          </a:xfrm>
          <a:prstGeom prst="rect">
            <a:avLst/>
          </a:prstGeom>
          <a:noFill/>
          <a:ln>
            <a:noFill/>
          </a:ln>
        </p:spPr>
      </p:pic>
      <p:pic>
        <p:nvPicPr>
          <p:cNvPr id="188" name="Google Shape;188;p56"/>
          <p:cNvPicPr preferRelativeResize="0"/>
          <p:nvPr/>
        </p:nvPicPr>
        <p:blipFill rotWithShape="1">
          <a:blip r:embed="rId4">
            <a:alphaModFix/>
          </a:blip>
          <a:srcRect b="0" l="0" r="0" t="0"/>
          <a:stretch/>
        </p:blipFill>
        <p:spPr>
          <a:xfrm>
            <a:off x="8156986" y="237200"/>
            <a:ext cx="3857468" cy="1041604"/>
          </a:xfrm>
          <a:prstGeom prst="rect">
            <a:avLst/>
          </a:prstGeom>
          <a:noFill/>
          <a:ln>
            <a:noFill/>
          </a:ln>
        </p:spPr>
      </p:pic>
      <p:sp>
        <p:nvSpPr>
          <p:cNvPr id="189" name="Google Shape;189;p56"/>
          <p:cNvSpPr txBox="1"/>
          <p:nvPr>
            <p:ph type="title"/>
          </p:nvPr>
        </p:nvSpPr>
        <p:spPr>
          <a:xfrm>
            <a:off x="228600" y="229051"/>
            <a:ext cx="10972800" cy="945734"/>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4000"/>
              <a:buFont typeface="Calibri"/>
              <a:buNone/>
              <a:defRPr b="1"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type="obj">
  <p:cSld name="OBJECT">
    <p:spTree>
      <p:nvGrpSpPr>
        <p:cNvPr id="190" name="Shape 190"/>
        <p:cNvGrpSpPr/>
        <p:nvPr/>
      </p:nvGrpSpPr>
      <p:grpSpPr>
        <a:xfrm>
          <a:off x="0" y="0"/>
          <a:ext cx="0" cy="0"/>
          <a:chOff x="0" y="0"/>
          <a:chExt cx="0" cy="0"/>
        </a:xfrm>
      </p:grpSpPr>
      <p:sp>
        <p:nvSpPr>
          <p:cNvPr id="191" name="Google Shape;191;p57"/>
          <p:cNvSpPr/>
          <p:nvPr/>
        </p:nvSpPr>
        <p:spPr>
          <a:xfrm>
            <a:off x="492084" y="0"/>
            <a:ext cx="11699915" cy="1524000"/>
          </a:xfrm>
          <a:prstGeom prst="rect">
            <a:avLst/>
          </a:prstGeom>
          <a:solidFill>
            <a:srgbClr val="1A2D54"/>
          </a:solidFill>
          <a:ln>
            <a:noFill/>
          </a:ln>
          <a:effectLst>
            <a:outerShdw blurRad="40000" rotWithShape="0" dir="5400000" dist="23000">
              <a:srgbClr val="000000">
                <a:alpha val="3450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header strip.png" id="192" name="Google Shape;192;p57"/>
          <p:cNvPicPr preferRelativeResize="0"/>
          <p:nvPr/>
        </p:nvPicPr>
        <p:blipFill rotWithShape="1">
          <a:blip r:embed="rId2">
            <a:alphaModFix/>
          </a:blip>
          <a:srcRect b="0" l="8322" r="0" t="0"/>
          <a:stretch/>
        </p:blipFill>
        <p:spPr>
          <a:xfrm>
            <a:off x="-29980" y="0"/>
            <a:ext cx="8559588" cy="1524000"/>
          </a:xfrm>
          <a:prstGeom prst="rect">
            <a:avLst/>
          </a:prstGeom>
          <a:noFill/>
          <a:ln>
            <a:noFill/>
          </a:ln>
        </p:spPr>
      </p:pic>
      <p:pic>
        <p:nvPicPr>
          <p:cNvPr id="193" name="Google Shape;193;p57"/>
          <p:cNvPicPr preferRelativeResize="0"/>
          <p:nvPr/>
        </p:nvPicPr>
        <p:blipFill rotWithShape="1">
          <a:blip r:embed="rId3">
            <a:alphaModFix/>
          </a:blip>
          <a:srcRect b="0" l="0" r="0" t="0"/>
          <a:stretch/>
        </p:blipFill>
        <p:spPr>
          <a:xfrm>
            <a:off x="8156986" y="237200"/>
            <a:ext cx="3857468" cy="1041604"/>
          </a:xfrm>
          <a:prstGeom prst="rect">
            <a:avLst/>
          </a:prstGeom>
          <a:noFill/>
          <a:ln>
            <a:noFill/>
          </a:ln>
        </p:spPr>
      </p:pic>
      <p:pic>
        <p:nvPicPr>
          <p:cNvPr id="194" name="Google Shape;194;p57"/>
          <p:cNvPicPr preferRelativeResize="0"/>
          <p:nvPr/>
        </p:nvPicPr>
        <p:blipFill rotWithShape="1">
          <a:blip r:embed="rId4">
            <a:alphaModFix/>
          </a:blip>
          <a:srcRect b="3824" l="0" r="0" t="19446"/>
          <a:stretch/>
        </p:blipFill>
        <p:spPr>
          <a:xfrm>
            <a:off x="1" y="1901952"/>
            <a:ext cx="12191999" cy="4963543"/>
          </a:xfrm>
          <a:prstGeom prst="rect">
            <a:avLst/>
          </a:prstGeom>
          <a:noFill/>
          <a:ln>
            <a:noFill/>
          </a:ln>
        </p:spPr>
      </p:pic>
      <p:sp>
        <p:nvSpPr>
          <p:cNvPr id="195" name="Google Shape;195;p57"/>
          <p:cNvSpPr txBox="1"/>
          <p:nvPr>
            <p:ph type="title"/>
          </p:nvPr>
        </p:nvSpPr>
        <p:spPr>
          <a:xfrm>
            <a:off x="228600" y="229051"/>
            <a:ext cx="10972800" cy="945734"/>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lt1"/>
              </a:buClr>
              <a:buSzPts val="4000"/>
              <a:buFont typeface="Calibri"/>
              <a:buNone/>
              <a:defRPr b="1"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p57"/>
          <p:cNvSpPr txBox="1"/>
          <p:nvPr>
            <p:ph idx="1" type="body"/>
          </p:nvPr>
        </p:nvSpPr>
        <p:spPr>
          <a:xfrm>
            <a:off x="228600" y="1532149"/>
            <a:ext cx="10972800" cy="452596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rgbClr val="1E3664"/>
              </a:buClr>
              <a:buSzPts val="3200"/>
              <a:buChar char="•"/>
              <a:defRPr>
                <a:solidFill>
                  <a:srgbClr val="1E3664"/>
                </a:solidFill>
              </a:defRPr>
            </a:lvl1pPr>
            <a:lvl2pPr indent="-406400" lvl="1" marL="914400" algn="l">
              <a:lnSpc>
                <a:spcPct val="100000"/>
              </a:lnSpc>
              <a:spcBef>
                <a:spcPts val="560"/>
              </a:spcBef>
              <a:spcAft>
                <a:spcPts val="0"/>
              </a:spcAft>
              <a:buClr>
                <a:srgbClr val="1E3664"/>
              </a:buClr>
              <a:buSzPts val="2800"/>
              <a:buChar char="–"/>
              <a:defRPr>
                <a:solidFill>
                  <a:srgbClr val="1E3664"/>
                </a:solidFill>
              </a:defRPr>
            </a:lvl2pPr>
            <a:lvl3pPr indent="-381000" lvl="2" marL="1371600" algn="l">
              <a:lnSpc>
                <a:spcPct val="100000"/>
              </a:lnSpc>
              <a:spcBef>
                <a:spcPts val="480"/>
              </a:spcBef>
              <a:spcAft>
                <a:spcPts val="0"/>
              </a:spcAft>
              <a:buClr>
                <a:srgbClr val="1E3664"/>
              </a:buClr>
              <a:buSzPts val="2400"/>
              <a:buChar char="•"/>
              <a:defRPr>
                <a:solidFill>
                  <a:srgbClr val="1E3664"/>
                </a:solidFill>
              </a:defRPr>
            </a:lvl3pPr>
            <a:lvl4pPr indent="-355600" lvl="3" marL="1828800" algn="l">
              <a:lnSpc>
                <a:spcPct val="100000"/>
              </a:lnSpc>
              <a:spcBef>
                <a:spcPts val="400"/>
              </a:spcBef>
              <a:spcAft>
                <a:spcPts val="0"/>
              </a:spcAft>
              <a:buClr>
                <a:srgbClr val="1E3664"/>
              </a:buClr>
              <a:buSzPts val="2000"/>
              <a:buChar char="–"/>
              <a:defRPr>
                <a:solidFill>
                  <a:srgbClr val="1E3664"/>
                </a:solidFill>
              </a:defRPr>
            </a:lvl4pPr>
            <a:lvl5pPr indent="-355600" lvl="4" marL="2286000" algn="l">
              <a:lnSpc>
                <a:spcPct val="100000"/>
              </a:lnSpc>
              <a:spcBef>
                <a:spcPts val="400"/>
              </a:spcBef>
              <a:spcAft>
                <a:spcPts val="0"/>
              </a:spcAft>
              <a:buClr>
                <a:srgbClr val="1E3664"/>
              </a:buClr>
              <a:buSzPts val="2000"/>
              <a:buChar char="»"/>
              <a:defRPr>
                <a:solidFill>
                  <a:srgbClr val="1E3664"/>
                </a:solidFill>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97" name="Google Shape;197;p57"/>
          <p:cNvSpPr/>
          <p:nvPr/>
        </p:nvSpPr>
        <p:spPr>
          <a:xfrm>
            <a:off x="6568088" y="6374009"/>
            <a:ext cx="5623912" cy="40504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204482"/>
              </a:buClr>
              <a:buSzPts val="2000"/>
              <a:buFont typeface="Arial"/>
              <a:buNone/>
            </a:pPr>
            <a:r>
              <a:rPr b="1" i="0" lang="en-GB" sz="2000" u="none" cap="none" strike="noStrike">
                <a:solidFill>
                  <a:srgbClr val="204482"/>
                </a:solidFill>
                <a:latin typeface="Arial"/>
                <a:ea typeface="Arial"/>
                <a:cs typeface="Arial"/>
                <a:sym typeface="Arial"/>
              </a:rPr>
              <a:t>Collaborate. Redesign. Innovate. Transform.</a:t>
            </a:r>
            <a:r>
              <a:rPr b="0" i="0" lang="en-GB" sz="2000" u="none" cap="none" strike="noStrike">
                <a:solidFill>
                  <a:srgbClr val="204482"/>
                </a:solidFill>
                <a:latin typeface="Arial"/>
                <a:ea typeface="Arial"/>
                <a:cs typeface="Arial"/>
                <a:sym typeface="Arial"/>
              </a:rPr>
              <a:t> </a:t>
            </a:r>
            <a:endParaRPr b="0" i="0" sz="2000" u="none" cap="none" strike="noStrike">
              <a:solidFill>
                <a:srgbClr val="204482"/>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04" name="Shape 204"/>
        <p:cNvGrpSpPr/>
        <p:nvPr/>
      </p:nvGrpSpPr>
      <p:grpSpPr>
        <a:xfrm>
          <a:off x="0" y="0"/>
          <a:ext cx="0" cy="0"/>
          <a:chOff x="0" y="0"/>
          <a:chExt cx="0" cy="0"/>
        </a:xfrm>
      </p:grpSpPr>
      <p:sp>
        <p:nvSpPr>
          <p:cNvPr id="205" name="Google Shape;205;p34"/>
          <p:cNvSpPr/>
          <p:nvPr/>
        </p:nvSpPr>
        <p:spPr>
          <a:xfrm>
            <a:off x="492084" y="0"/>
            <a:ext cx="11699915" cy="1524000"/>
          </a:xfrm>
          <a:prstGeom prst="rect">
            <a:avLst/>
          </a:prstGeom>
          <a:solidFill>
            <a:srgbClr val="1A2D54"/>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header strip.png" id="206" name="Google Shape;206;p34"/>
          <p:cNvPicPr preferRelativeResize="0"/>
          <p:nvPr/>
        </p:nvPicPr>
        <p:blipFill rotWithShape="1">
          <a:blip r:embed="rId2">
            <a:alphaModFix/>
          </a:blip>
          <a:srcRect b="0" l="8322" r="0" t="0"/>
          <a:stretch/>
        </p:blipFill>
        <p:spPr>
          <a:xfrm>
            <a:off x="-29980" y="0"/>
            <a:ext cx="8559588" cy="1524000"/>
          </a:xfrm>
          <a:prstGeom prst="rect">
            <a:avLst/>
          </a:prstGeom>
          <a:noFill/>
          <a:ln>
            <a:noFill/>
          </a:ln>
        </p:spPr>
      </p:pic>
      <p:sp>
        <p:nvSpPr>
          <p:cNvPr id="207" name="Google Shape;207;p34"/>
          <p:cNvSpPr txBox="1"/>
          <p:nvPr>
            <p:ph idx="1" type="body"/>
          </p:nvPr>
        </p:nvSpPr>
        <p:spPr>
          <a:xfrm>
            <a:off x="492085" y="1960422"/>
            <a:ext cx="10972800" cy="452596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2"/>
              </a:buClr>
              <a:buSzPts val="3200"/>
              <a:buChar char="•"/>
              <a:defRPr>
                <a:solidFill>
                  <a:schemeClr val="dk2"/>
                </a:solidFill>
              </a:defRPr>
            </a:lvl1pPr>
            <a:lvl2pPr indent="-406400" lvl="1" marL="914400" algn="l">
              <a:spcBef>
                <a:spcPts val="560"/>
              </a:spcBef>
              <a:spcAft>
                <a:spcPts val="0"/>
              </a:spcAft>
              <a:buClr>
                <a:schemeClr val="dk2"/>
              </a:buClr>
              <a:buSzPts val="2800"/>
              <a:buChar char="–"/>
              <a:defRPr>
                <a:solidFill>
                  <a:schemeClr val="dk2"/>
                </a:solidFill>
              </a:defRPr>
            </a:lvl2pPr>
            <a:lvl3pPr indent="-381000" lvl="2" marL="1371600" algn="l">
              <a:spcBef>
                <a:spcPts val="480"/>
              </a:spcBef>
              <a:spcAft>
                <a:spcPts val="0"/>
              </a:spcAft>
              <a:buClr>
                <a:schemeClr val="dk2"/>
              </a:buClr>
              <a:buSzPts val="2400"/>
              <a:buChar char="•"/>
              <a:defRPr>
                <a:solidFill>
                  <a:schemeClr val="dk2"/>
                </a:solidFill>
              </a:defRPr>
            </a:lvl3pPr>
            <a:lvl4pPr indent="-355600" lvl="3" marL="1828800" algn="l">
              <a:spcBef>
                <a:spcPts val="400"/>
              </a:spcBef>
              <a:spcAft>
                <a:spcPts val="0"/>
              </a:spcAft>
              <a:buClr>
                <a:schemeClr val="dk2"/>
              </a:buClr>
              <a:buSzPts val="2000"/>
              <a:buChar char="–"/>
              <a:defRPr>
                <a:solidFill>
                  <a:schemeClr val="dk2"/>
                </a:solidFill>
              </a:defRPr>
            </a:lvl4pPr>
            <a:lvl5pPr indent="-355600" lvl="4" marL="2286000" algn="l">
              <a:spcBef>
                <a:spcPts val="400"/>
              </a:spcBef>
              <a:spcAft>
                <a:spcPts val="0"/>
              </a:spcAft>
              <a:buClr>
                <a:schemeClr val="dk2"/>
              </a:buClr>
              <a:buSzPts val="2000"/>
              <a:buChar char="»"/>
              <a:defRPr>
                <a:solidFill>
                  <a:schemeClr val="dk2"/>
                </a:solidFil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id="208" name="Google Shape;208;p34"/>
          <p:cNvPicPr preferRelativeResize="0"/>
          <p:nvPr/>
        </p:nvPicPr>
        <p:blipFill rotWithShape="1">
          <a:blip r:embed="rId3">
            <a:alphaModFix/>
          </a:blip>
          <a:srcRect b="0" l="0" r="0" t="0"/>
          <a:stretch/>
        </p:blipFill>
        <p:spPr>
          <a:xfrm>
            <a:off x="8156986" y="237200"/>
            <a:ext cx="3857468" cy="1041604"/>
          </a:xfrm>
          <a:prstGeom prst="rect">
            <a:avLst/>
          </a:prstGeom>
          <a:noFill/>
          <a:ln>
            <a:noFill/>
          </a:ln>
        </p:spPr>
      </p:pic>
      <p:sp>
        <p:nvSpPr>
          <p:cNvPr id="209" name="Google Shape;209;p34"/>
          <p:cNvSpPr/>
          <p:nvPr/>
        </p:nvSpPr>
        <p:spPr>
          <a:xfrm>
            <a:off x="6568088" y="6374009"/>
            <a:ext cx="5623912" cy="40504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i="0" lang="en-GB" sz="2000" u="none" cap="none" strike="noStrike">
                <a:solidFill>
                  <a:srgbClr val="204482"/>
                </a:solidFill>
                <a:latin typeface="Arial"/>
                <a:ea typeface="Arial"/>
                <a:cs typeface="Arial"/>
                <a:sym typeface="Arial"/>
              </a:rPr>
              <a:t>Collaborate. Redesign. Innovate. Transform.</a:t>
            </a:r>
            <a:r>
              <a:rPr b="0" i="0" lang="en-GB" sz="2000" u="none" cap="none" strike="noStrike">
                <a:solidFill>
                  <a:srgbClr val="204482"/>
                </a:solidFill>
                <a:latin typeface="Arial"/>
                <a:ea typeface="Arial"/>
                <a:cs typeface="Arial"/>
                <a:sym typeface="Arial"/>
              </a:rPr>
              <a:t> </a:t>
            </a:r>
            <a:endParaRPr b="0" i="0" sz="2000" u="none" cap="none" strike="noStrike">
              <a:solidFill>
                <a:srgbClr val="204482"/>
              </a:solidFill>
              <a:latin typeface="Calibri"/>
              <a:ea typeface="Calibri"/>
              <a:cs typeface="Calibri"/>
              <a:sym typeface="Calibri"/>
            </a:endParaRPr>
          </a:p>
        </p:txBody>
      </p:sp>
      <p:sp>
        <p:nvSpPr>
          <p:cNvPr id="210" name="Google Shape;210;p34"/>
          <p:cNvSpPr txBox="1"/>
          <p:nvPr>
            <p:ph type="title"/>
          </p:nvPr>
        </p:nvSpPr>
        <p:spPr>
          <a:xfrm>
            <a:off x="228600" y="229051"/>
            <a:ext cx="10972800" cy="945734"/>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4000"/>
              <a:buFont typeface="Calibri"/>
              <a:buNone/>
              <a:defRPr b="1"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solidFill>
          <a:srgbClr val="1A2D55"/>
        </a:solidFill>
      </p:bgPr>
    </p:bg>
    <p:spTree>
      <p:nvGrpSpPr>
        <p:cNvPr id="211" name="Shape 211"/>
        <p:cNvGrpSpPr/>
        <p:nvPr/>
      </p:nvGrpSpPr>
      <p:grpSpPr>
        <a:xfrm>
          <a:off x="0" y="0"/>
          <a:ext cx="0" cy="0"/>
          <a:chOff x="0" y="0"/>
          <a:chExt cx="0" cy="0"/>
        </a:xfrm>
      </p:grpSpPr>
      <p:pic>
        <p:nvPicPr>
          <p:cNvPr id="212" name="Google Shape;212;p58"/>
          <p:cNvPicPr preferRelativeResize="0"/>
          <p:nvPr/>
        </p:nvPicPr>
        <p:blipFill rotWithShape="1">
          <a:blip r:embed="rId2">
            <a:alphaModFix/>
          </a:blip>
          <a:srcRect b="0" l="0" r="0" t="0"/>
          <a:stretch/>
        </p:blipFill>
        <p:spPr>
          <a:xfrm>
            <a:off x="-733435" y="2360"/>
            <a:ext cx="10109083" cy="6853281"/>
          </a:xfrm>
          <a:prstGeom prst="rect">
            <a:avLst/>
          </a:prstGeom>
          <a:noFill/>
          <a:ln>
            <a:noFill/>
          </a:ln>
        </p:spPr>
      </p:pic>
      <p:pic>
        <p:nvPicPr>
          <p:cNvPr id="213" name="Google Shape;213;p58"/>
          <p:cNvPicPr preferRelativeResize="0"/>
          <p:nvPr/>
        </p:nvPicPr>
        <p:blipFill rotWithShape="1">
          <a:blip r:embed="rId3">
            <a:alphaModFix/>
          </a:blip>
          <a:srcRect b="0" l="0" r="0" t="0"/>
          <a:stretch/>
        </p:blipFill>
        <p:spPr>
          <a:xfrm>
            <a:off x="5411449" y="268934"/>
            <a:ext cx="6670622" cy="1801220"/>
          </a:xfrm>
          <a:prstGeom prst="rect">
            <a:avLst/>
          </a:prstGeom>
          <a:noFill/>
          <a:ln>
            <a:noFill/>
          </a:ln>
        </p:spPr>
      </p:pic>
      <p:sp>
        <p:nvSpPr>
          <p:cNvPr id="214" name="Google Shape;214;p58"/>
          <p:cNvSpPr/>
          <p:nvPr/>
        </p:nvSpPr>
        <p:spPr>
          <a:xfrm>
            <a:off x="1134412" y="6423362"/>
            <a:ext cx="5623912" cy="40504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i="0" lang="en-GB" sz="2000" u="none" cap="none" strike="noStrike">
                <a:solidFill>
                  <a:schemeClr val="lt1"/>
                </a:solidFill>
                <a:latin typeface="Arial"/>
                <a:ea typeface="Arial"/>
                <a:cs typeface="Arial"/>
                <a:sym typeface="Arial"/>
              </a:rPr>
              <a:t>Collaborate. Redesign. Innovate. Transform.</a:t>
            </a:r>
            <a:r>
              <a:rPr b="0" i="0" lang="en-GB" sz="2000" u="none" cap="none" strike="noStrike">
                <a:solidFill>
                  <a:schemeClr val="lt1"/>
                </a:solidFill>
                <a:latin typeface="Arial"/>
                <a:ea typeface="Arial"/>
                <a:cs typeface="Arial"/>
                <a:sym typeface="Arial"/>
              </a:rPr>
              <a:t> </a:t>
            </a:r>
            <a:endParaRPr b="0" i="0" sz="2000" u="none" cap="none" strike="noStrike">
              <a:solidFill>
                <a:schemeClr val="lt1"/>
              </a:solidFill>
              <a:latin typeface="Calibri"/>
              <a:ea typeface="Calibri"/>
              <a:cs typeface="Calibri"/>
              <a:sym typeface="Calibri"/>
            </a:endParaRPr>
          </a:p>
        </p:txBody>
      </p:sp>
      <p:sp>
        <p:nvSpPr>
          <p:cNvPr id="215" name="Google Shape;215;p58"/>
          <p:cNvSpPr txBox="1"/>
          <p:nvPr>
            <p:ph type="title"/>
          </p:nvPr>
        </p:nvSpPr>
        <p:spPr>
          <a:xfrm>
            <a:off x="5527381" y="3234502"/>
            <a:ext cx="10972800" cy="11430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4000"/>
              <a:buFont typeface="Calibri"/>
              <a:buNone/>
              <a:defRPr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216" name="Shape 216"/>
        <p:cNvGrpSpPr/>
        <p:nvPr/>
      </p:nvGrpSpPr>
      <p:grpSpPr>
        <a:xfrm>
          <a:off x="0" y="0"/>
          <a:ext cx="0" cy="0"/>
          <a:chOff x="0" y="0"/>
          <a:chExt cx="0" cy="0"/>
        </a:xfrm>
      </p:grpSpPr>
      <p:pic>
        <p:nvPicPr>
          <p:cNvPr id="217" name="Google Shape;217;p59"/>
          <p:cNvPicPr preferRelativeResize="0"/>
          <p:nvPr/>
        </p:nvPicPr>
        <p:blipFill rotWithShape="1">
          <a:blip r:embed="rId2">
            <a:alphaModFix/>
          </a:blip>
          <a:srcRect b="4055" l="0" r="0" t="18316"/>
          <a:stretch/>
        </p:blipFill>
        <p:spPr>
          <a:xfrm>
            <a:off x="0" y="1828800"/>
            <a:ext cx="12192000" cy="5021705"/>
          </a:xfrm>
          <a:prstGeom prst="rect">
            <a:avLst/>
          </a:prstGeom>
          <a:noFill/>
          <a:ln>
            <a:noFill/>
          </a:ln>
        </p:spPr>
      </p:pic>
      <p:sp>
        <p:nvSpPr>
          <p:cNvPr id="218" name="Google Shape;218;p59"/>
          <p:cNvSpPr txBox="1"/>
          <p:nvPr>
            <p:ph idx="1" type="body"/>
          </p:nvPr>
        </p:nvSpPr>
        <p:spPr>
          <a:xfrm>
            <a:off x="228600" y="1532149"/>
            <a:ext cx="10972800" cy="452596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rgbClr val="1E3664"/>
              </a:buClr>
              <a:buSzPts val="3200"/>
              <a:buChar char="•"/>
              <a:defRPr>
                <a:solidFill>
                  <a:srgbClr val="1E3664"/>
                </a:solidFill>
              </a:defRPr>
            </a:lvl1pPr>
            <a:lvl2pPr indent="-406400" lvl="1" marL="914400" algn="l">
              <a:spcBef>
                <a:spcPts val="560"/>
              </a:spcBef>
              <a:spcAft>
                <a:spcPts val="0"/>
              </a:spcAft>
              <a:buClr>
                <a:srgbClr val="1E3664"/>
              </a:buClr>
              <a:buSzPts val="2800"/>
              <a:buChar char="–"/>
              <a:defRPr>
                <a:solidFill>
                  <a:srgbClr val="1E3664"/>
                </a:solidFill>
              </a:defRPr>
            </a:lvl2pPr>
            <a:lvl3pPr indent="-381000" lvl="2" marL="1371600" algn="l">
              <a:spcBef>
                <a:spcPts val="480"/>
              </a:spcBef>
              <a:spcAft>
                <a:spcPts val="0"/>
              </a:spcAft>
              <a:buClr>
                <a:srgbClr val="1E3664"/>
              </a:buClr>
              <a:buSzPts val="2400"/>
              <a:buChar char="•"/>
              <a:defRPr>
                <a:solidFill>
                  <a:srgbClr val="1E3664"/>
                </a:solidFill>
              </a:defRPr>
            </a:lvl3pPr>
            <a:lvl4pPr indent="-355600" lvl="3" marL="1828800" algn="l">
              <a:spcBef>
                <a:spcPts val="400"/>
              </a:spcBef>
              <a:spcAft>
                <a:spcPts val="0"/>
              </a:spcAft>
              <a:buClr>
                <a:srgbClr val="1E3664"/>
              </a:buClr>
              <a:buSzPts val="2000"/>
              <a:buChar char="–"/>
              <a:defRPr>
                <a:solidFill>
                  <a:srgbClr val="1E3664"/>
                </a:solidFill>
              </a:defRPr>
            </a:lvl4pPr>
            <a:lvl5pPr indent="-355600" lvl="4" marL="2286000" algn="l">
              <a:spcBef>
                <a:spcPts val="400"/>
              </a:spcBef>
              <a:spcAft>
                <a:spcPts val="0"/>
              </a:spcAft>
              <a:buClr>
                <a:srgbClr val="1E3664"/>
              </a:buClr>
              <a:buSzPts val="2000"/>
              <a:buChar char="»"/>
              <a:defRPr>
                <a:solidFill>
                  <a:srgbClr val="1E3664"/>
                </a:solidFil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19" name="Google Shape;219;p59"/>
          <p:cNvSpPr/>
          <p:nvPr/>
        </p:nvSpPr>
        <p:spPr>
          <a:xfrm>
            <a:off x="6568088" y="6374009"/>
            <a:ext cx="5623912" cy="40504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i="0" lang="en-GB" sz="2000" u="none" cap="none" strike="noStrike">
                <a:solidFill>
                  <a:srgbClr val="204482"/>
                </a:solidFill>
                <a:latin typeface="Arial"/>
                <a:ea typeface="Arial"/>
                <a:cs typeface="Arial"/>
                <a:sym typeface="Arial"/>
              </a:rPr>
              <a:t>Collaborate. Redesign. Innovate. Transform.</a:t>
            </a:r>
            <a:r>
              <a:rPr b="0" i="0" lang="en-GB" sz="2000" u="none" cap="none" strike="noStrike">
                <a:solidFill>
                  <a:srgbClr val="204482"/>
                </a:solidFill>
                <a:latin typeface="Arial"/>
                <a:ea typeface="Arial"/>
                <a:cs typeface="Arial"/>
                <a:sym typeface="Arial"/>
              </a:rPr>
              <a:t> </a:t>
            </a:r>
            <a:endParaRPr b="0" i="0" sz="2000" u="none" cap="none" strike="noStrike">
              <a:solidFill>
                <a:srgbClr val="204482"/>
              </a:solidFill>
              <a:latin typeface="Calibri"/>
              <a:ea typeface="Calibri"/>
              <a:cs typeface="Calibri"/>
              <a:sym typeface="Calibri"/>
            </a:endParaRPr>
          </a:p>
        </p:txBody>
      </p:sp>
      <p:sp>
        <p:nvSpPr>
          <p:cNvPr id="220" name="Google Shape;220;p59"/>
          <p:cNvSpPr/>
          <p:nvPr/>
        </p:nvSpPr>
        <p:spPr>
          <a:xfrm>
            <a:off x="492084" y="0"/>
            <a:ext cx="11699915" cy="1524000"/>
          </a:xfrm>
          <a:prstGeom prst="rect">
            <a:avLst/>
          </a:prstGeom>
          <a:solidFill>
            <a:srgbClr val="1A2D54"/>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header strip.png" id="221" name="Google Shape;221;p59"/>
          <p:cNvPicPr preferRelativeResize="0"/>
          <p:nvPr/>
        </p:nvPicPr>
        <p:blipFill rotWithShape="1">
          <a:blip r:embed="rId3">
            <a:alphaModFix/>
          </a:blip>
          <a:srcRect b="0" l="8322" r="0" t="0"/>
          <a:stretch/>
        </p:blipFill>
        <p:spPr>
          <a:xfrm>
            <a:off x="-29980" y="0"/>
            <a:ext cx="8559588" cy="1524000"/>
          </a:xfrm>
          <a:prstGeom prst="rect">
            <a:avLst/>
          </a:prstGeom>
          <a:noFill/>
          <a:ln>
            <a:noFill/>
          </a:ln>
        </p:spPr>
      </p:pic>
      <p:pic>
        <p:nvPicPr>
          <p:cNvPr id="222" name="Google Shape;222;p59"/>
          <p:cNvPicPr preferRelativeResize="0"/>
          <p:nvPr/>
        </p:nvPicPr>
        <p:blipFill rotWithShape="1">
          <a:blip r:embed="rId4">
            <a:alphaModFix/>
          </a:blip>
          <a:srcRect b="0" l="0" r="0" t="0"/>
          <a:stretch/>
        </p:blipFill>
        <p:spPr>
          <a:xfrm>
            <a:off x="8156986" y="237200"/>
            <a:ext cx="3857468" cy="1041604"/>
          </a:xfrm>
          <a:prstGeom prst="rect">
            <a:avLst/>
          </a:prstGeom>
          <a:noFill/>
          <a:ln>
            <a:noFill/>
          </a:ln>
        </p:spPr>
      </p:pic>
      <p:sp>
        <p:nvSpPr>
          <p:cNvPr id="223" name="Google Shape;223;p59"/>
          <p:cNvSpPr txBox="1"/>
          <p:nvPr>
            <p:ph type="title"/>
          </p:nvPr>
        </p:nvSpPr>
        <p:spPr>
          <a:xfrm>
            <a:off x="228600" y="229051"/>
            <a:ext cx="10972800" cy="945734"/>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4000"/>
              <a:buFont typeface="Calibri"/>
              <a:buNone/>
              <a:defRPr b="1"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type="obj">
  <p:cSld name="OBJECT">
    <p:spTree>
      <p:nvGrpSpPr>
        <p:cNvPr id="224" name="Shape 224"/>
        <p:cNvGrpSpPr/>
        <p:nvPr/>
      </p:nvGrpSpPr>
      <p:grpSpPr>
        <a:xfrm>
          <a:off x="0" y="0"/>
          <a:ext cx="0" cy="0"/>
          <a:chOff x="0" y="0"/>
          <a:chExt cx="0" cy="0"/>
        </a:xfrm>
      </p:grpSpPr>
      <p:sp>
        <p:nvSpPr>
          <p:cNvPr id="225" name="Google Shape;225;p60"/>
          <p:cNvSpPr/>
          <p:nvPr/>
        </p:nvSpPr>
        <p:spPr>
          <a:xfrm>
            <a:off x="492084" y="0"/>
            <a:ext cx="11699915" cy="1524000"/>
          </a:xfrm>
          <a:prstGeom prst="rect">
            <a:avLst/>
          </a:prstGeom>
          <a:solidFill>
            <a:srgbClr val="1A2D54"/>
          </a:solidFill>
          <a:ln>
            <a:noFill/>
          </a:ln>
          <a:effectLst>
            <a:outerShdw blurRad="40000" rotWithShape="0" dir="5400000" dist="23000">
              <a:srgbClr val="000000">
                <a:alpha val="3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header strip.png" id="226" name="Google Shape;226;p60"/>
          <p:cNvPicPr preferRelativeResize="0"/>
          <p:nvPr/>
        </p:nvPicPr>
        <p:blipFill rotWithShape="1">
          <a:blip r:embed="rId2">
            <a:alphaModFix/>
          </a:blip>
          <a:srcRect b="0" l="8322" r="0" t="0"/>
          <a:stretch/>
        </p:blipFill>
        <p:spPr>
          <a:xfrm>
            <a:off x="-29980" y="0"/>
            <a:ext cx="8559588" cy="1524000"/>
          </a:xfrm>
          <a:prstGeom prst="rect">
            <a:avLst/>
          </a:prstGeom>
          <a:noFill/>
          <a:ln>
            <a:noFill/>
          </a:ln>
        </p:spPr>
      </p:pic>
      <p:pic>
        <p:nvPicPr>
          <p:cNvPr id="227" name="Google Shape;227;p60"/>
          <p:cNvPicPr preferRelativeResize="0"/>
          <p:nvPr/>
        </p:nvPicPr>
        <p:blipFill rotWithShape="1">
          <a:blip r:embed="rId3">
            <a:alphaModFix/>
          </a:blip>
          <a:srcRect b="0" l="0" r="0" t="0"/>
          <a:stretch/>
        </p:blipFill>
        <p:spPr>
          <a:xfrm>
            <a:off x="8156986" y="237200"/>
            <a:ext cx="3857468" cy="1041604"/>
          </a:xfrm>
          <a:prstGeom prst="rect">
            <a:avLst/>
          </a:prstGeom>
          <a:noFill/>
          <a:ln>
            <a:noFill/>
          </a:ln>
        </p:spPr>
      </p:pic>
      <p:pic>
        <p:nvPicPr>
          <p:cNvPr id="228" name="Google Shape;228;p60"/>
          <p:cNvPicPr preferRelativeResize="0"/>
          <p:nvPr/>
        </p:nvPicPr>
        <p:blipFill rotWithShape="1">
          <a:blip r:embed="rId4">
            <a:alphaModFix/>
          </a:blip>
          <a:srcRect b="3824" l="0" r="0" t="19446"/>
          <a:stretch/>
        </p:blipFill>
        <p:spPr>
          <a:xfrm>
            <a:off x="1" y="1901952"/>
            <a:ext cx="12191999" cy="4963543"/>
          </a:xfrm>
          <a:prstGeom prst="rect">
            <a:avLst/>
          </a:prstGeom>
          <a:noFill/>
          <a:ln>
            <a:noFill/>
          </a:ln>
        </p:spPr>
      </p:pic>
      <p:sp>
        <p:nvSpPr>
          <p:cNvPr id="229" name="Google Shape;229;p60"/>
          <p:cNvSpPr txBox="1"/>
          <p:nvPr>
            <p:ph type="title"/>
          </p:nvPr>
        </p:nvSpPr>
        <p:spPr>
          <a:xfrm>
            <a:off x="228600" y="229051"/>
            <a:ext cx="10972800" cy="945734"/>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4000"/>
              <a:buFont typeface="Calibri"/>
              <a:buNone/>
              <a:defRPr b="1" sz="4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0" name="Google Shape;230;p60"/>
          <p:cNvSpPr txBox="1"/>
          <p:nvPr>
            <p:ph idx="1" type="body"/>
          </p:nvPr>
        </p:nvSpPr>
        <p:spPr>
          <a:xfrm>
            <a:off x="228600" y="1532149"/>
            <a:ext cx="10972800" cy="452596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rgbClr val="1E3664"/>
              </a:buClr>
              <a:buSzPts val="3200"/>
              <a:buChar char="•"/>
              <a:defRPr>
                <a:solidFill>
                  <a:srgbClr val="1E3664"/>
                </a:solidFill>
              </a:defRPr>
            </a:lvl1pPr>
            <a:lvl2pPr indent="-406400" lvl="1" marL="914400" algn="l">
              <a:spcBef>
                <a:spcPts val="560"/>
              </a:spcBef>
              <a:spcAft>
                <a:spcPts val="0"/>
              </a:spcAft>
              <a:buClr>
                <a:srgbClr val="1E3664"/>
              </a:buClr>
              <a:buSzPts val="2800"/>
              <a:buChar char="–"/>
              <a:defRPr>
                <a:solidFill>
                  <a:srgbClr val="1E3664"/>
                </a:solidFill>
              </a:defRPr>
            </a:lvl2pPr>
            <a:lvl3pPr indent="-381000" lvl="2" marL="1371600" algn="l">
              <a:spcBef>
                <a:spcPts val="480"/>
              </a:spcBef>
              <a:spcAft>
                <a:spcPts val="0"/>
              </a:spcAft>
              <a:buClr>
                <a:srgbClr val="1E3664"/>
              </a:buClr>
              <a:buSzPts val="2400"/>
              <a:buChar char="•"/>
              <a:defRPr>
                <a:solidFill>
                  <a:srgbClr val="1E3664"/>
                </a:solidFill>
              </a:defRPr>
            </a:lvl3pPr>
            <a:lvl4pPr indent="-355600" lvl="3" marL="1828800" algn="l">
              <a:spcBef>
                <a:spcPts val="400"/>
              </a:spcBef>
              <a:spcAft>
                <a:spcPts val="0"/>
              </a:spcAft>
              <a:buClr>
                <a:srgbClr val="1E3664"/>
              </a:buClr>
              <a:buSzPts val="2000"/>
              <a:buChar char="–"/>
              <a:defRPr>
                <a:solidFill>
                  <a:srgbClr val="1E3664"/>
                </a:solidFill>
              </a:defRPr>
            </a:lvl4pPr>
            <a:lvl5pPr indent="-355600" lvl="4" marL="2286000" algn="l">
              <a:spcBef>
                <a:spcPts val="400"/>
              </a:spcBef>
              <a:spcAft>
                <a:spcPts val="0"/>
              </a:spcAft>
              <a:buClr>
                <a:srgbClr val="1E3664"/>
              </a:buClr>
              <a:buSzPts val="2000"/>
              <a:buChar char="»"/>
              <a:defRPr>
                <a:solidFill>
                  <a:srgbClr val="1E3664"/>
                </a:solidFill>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1" name="Google Shape;231;p60"/>
          <p:cNvSpPr/>
          <p:nvPr/>
        </p:nvSpPr>
        <p:spPr>
          <a:xfrm>
            <a:off x="6568088" y="6374009"/>
            <a:ext cx="5623912" cy="40504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i="0" lang="en-GB" sz="2000" u="none" cap="none" strike="noStrike">
                <a:solidFill>
                  <a:srgbClr val="204482"/>
                </a:solidFill>
                <a:latin typeface="Arial"/>
                <a:ea typeface="Arial"/>
                <a:cs typeface="Arial"/>
                <a:sym typeface="Arial"/>
              </a:rPr>
              <a:t>Collaborate. Redesign. Innovate. Transform.</a:t>
            </a:r>
            <a:r>
              <a:rPr b="0" i="0" lang="en-GB" sz="2000" u="none" cap="none" strike="noStrike">
                <a:solidFill>
                  <a:srgbClr val="204482"/>
                </a:solidFill>
                <a:latin typeface="Arial"/>
                <a:ea typeface="Arial"/>
                <a:cs typeface="Arial"/>
                <a:sym typeface="Arial"/>
              </a:rPr>
              <a:t> </a:t>
            </a:r>
            <a:endParaRPr b="0" i="0" sz="2000" u="none" cap="none" strike="noStrike">
              <a:solidFill>
                <a:srgbClr val="204482"/>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2.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theme" Target="../theme/theme1.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5"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6" name="Google Shape;86;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88" name="Google Shape;88;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89" name="Google Shape;89;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4" name="Shape 164"/>
        <p:cNvGrpSpPr/>
        <p:nvPr/>
      </p:nvGrpSpPr>
      <p:grpSpPr>
        <a:xfrm>
          <a:off x="0" y="0"/>
          <a:ext cx="0" cy="0"/>
          <a:chOff x="0" y="0"/>
          <a:chExt cx="0" cy="0"/>
        </a:xfrm>
      </p:grpSpPr>
      <p:sp>
        <p:nvSpPr>
          <p:cNvPr id="165" name="Google Shape;165;p3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rgbClr val="1A2D55"/>
              </a:buClr>
              <a:buSzPts val="4400"/>
              <a:buFont typeface="Calibri"/>
              <a:buNone/>
              <a:defRPr b="0" i="0" sz="4400" u="none" cap="none" strike="noStrike">
                <a:solidFill>
                  <a:srgbClr val="1A2D55"/>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6" name="Google Shape;166;p3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rgbClr val="1A2D55"/>
              </a:buClr>
              <a:buSzPts val="3200"/>
              <a:buFont typeface="Arial"/>
              <a:buChar char="•"/>
              <a:defRPr b="0" i="0" sz="3200" u="none" cap="none" strike="noStrike">
                <a:solidFill>
                  <a:srgbClr val="1A2D55"/>
                </a:solidFill>
                <a:latin typeface="Calibri"/>
                <a:ea typeface="Calibri"/>
                <a:cs typeface="Calibri"/>
                <a:sym typeface="Calibri"/>
              </a:defRPr>
            </a:lvl1pPr>
            <a:lvl2pPr indent="-406400" lvl="1" marL="914400" marR="0" rtl="0" algn="l">
              <a:lnSpc>
                <a:spcPct val="100000"/>
              </a:lnSpc>
              <a:spcBef>
                <a:spcPts val="560"/>
              </a:spcBef>
              <a:spcAft>
                <a:spcPts val="0"/>
              </a:spcAft>
              <a:buClr>
                <a:srgbClr val="1A2D55"/>
              </a:buClr>
              <a:buSzPts val="2800"/>
              <a:buFont typeface="Arial"/>
              <a:buChar char="–"/>
              <a:defRPr b="0" i="0" sz="2800" u="none" cap="none" strike="noStrike">
                <a:solidFill>
                  <a:srgbClr val="1A2D55"/>
                </a:solidFill>
                <a:latin typeface="Calibri"/>
                <a:ea typeface="Calibri"/>
                <a:cs typeface="Calibri"/>
                <a:sym typeface="Calibri"/>
              </a:defRPr>
            </a:lvl2pPr>
            <a:lvl3pPr indent="-381000" lvl="2" marL="1371600" marR="0" rtl="0" algn="l">
              <a:lnSpc>
                <a:spcPct val="100000"/>
              </a:lnSpc>
              <a:spcBef>
                <a:spcPts val="480"/>
              </a:spcBef>
              <a:spcAft>
                <a:spcPts val="0"/>
              </a:spcAft>
              <a:buClr>
                <a:srgbClr val="1A2D55"/>
              </a:buClr>
              <a:buSzPts val="2400"/>
              <a:buFont typeface="Arial"/>
              <a:buChar char="•"/>
              <a:defRPr b="0" i="0" sz="2400" u="none" cap="none" strike="noStrike">
                <a:solidFill>
                  <a:srgbClr val="1A2D55"/>
                </a:solidFill>
                <a:latin typeface="Calibri"/>
                <a:ea typeface="Calibri"/>
                <a:cs typeface="Calibri"/>
                <a:sym typeface="Calibri"/>
              </a:defRPr>
            </a:lvl3pPr>
            <a:lvl4pPr indent="-355600" lvl="3" marL="1828800" marR="0" rtl="0" algn="l">
              <a:lnSpc>
                <a:spcPct val="100000"/>
              </a:lnSpc>
              <a:spcBef>
                <a:spcPts val="400"/>
              </a:spcBef>
              <a:spcAft>
                <a:spcPts val="0"/>
              </a:spcAft>
              <a:buClr>
                <a:srgbClr val="1A2D55"/>
              </a:buClr>
              <a:buSzPts val="2000"/>
              <a:buFont typeface="Arial"/>
              <a:buChar char="–"/>
              <a:defRPr b="0" i="0" sz="2000" u="none" cap="none" strike="noStrike">
                <a:solidFill>
                  <a:srgbClr val="1A2D55"/>
                </a:solidFill>
                <a:latin typeface="Calibri"/>
                <a:ea typeface="Calibri"/>
                <a:cs typeface="Calibri"/>
                <a:sym typeface="Calibri"/>
              </a:defRPr>
            </a:lvl4pPr>
            <a:lvl5pPr indent="-355600" lvl="4" marL="2286000" marR="0" rtl="0" algn="l">
              <a:lnSpc>
                <a:spcPct val="100000"/>
              </a:lnSpc>
              <a:spcBef>
                <a:spcPts val="400"/>
              </a:spcBef>
              <a:spcAft>
                <a:spcPts val="0"/>
              </a:spcAft>
              <a:buClr>
                <a:srgbClr val="1A2D55"/>
              </a:buClr>
              <a:buSzPts val="2000"/>
              <a:buFont typeface="Arial"/>
              <a:buChar char="»"/>
              <a:defRPr b="0" i="0" sz="2000" u="none" cap="none" strike="noStrike">
                <a:solidFill>
                  <a:srgbClr val="1A2D55"/>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7" name="Google Shape;167;p3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68" name="Google Shape;168;p3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69" name="Google Shape;169;p3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4" r:id="rId1"/>
    <p:sldLayoutId id="2147483675" r:id="rId2"/>
    <p:sldLayoutId id="2147483676" r:id="rId3"/>
    <p:sldLayoutId id="2147483677"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8" name="Shape 198"/>
        <p:cNvGrpSpPr/>
        <p:nvPr/>
      </p:nvGrpSpPr>
      <p:grpSpPr>
        <a:xfrm>
          <a:off x="0" y="0"/>
          <a:ext cx="0" cy="0"/>
          <a:chOff x="0" y="0"/>
          <a:chExt cx="0" cy="0"/>
        </a:xfrm>
      </p:grpSpPr>
      <p:sp>
        <p:nvSpPr>
          <p:cNvPr id="199" name="Google Shape;199;p3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rgbClr val="1A2D55"/>
              </a:buClr>
              <a:buSzPts val="4400"/>
              <a:buFont typeface="Calibri"/>
              <a:buNone/>
              <a:defRPr b="0" i="0" sz="4400" u="none" cap="none" strike="noStrike">
                <a:solidFill>
                  <a:srgbClr val="1A2D55"/>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0" name="Google Shape;200;p3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rgbClr val="1A2D55"/>
              </a:buClr>
              <a:buSzPts val="3200"/>
              <a:buFont typeface="Arial"/>
              <a:buChar char="•"/>
              <a:defRPr b="0" i="0" sz="3200" u="none" cap="none" strike="noStrike">
                <a:solidFill>
                  <a:srgbClr val="1A2D55"/>
                </a:solidFill>
                <a:latin typeface="Calibri"/>
                <a:ea typeface="Calibri"/>
                <a:cs typeface="Calibri"/>
                <a:sym typeface="Calibri"/>
              </a:defRPr>
            </a:lvl1pPr>
            <a:lvl2pPr indent="-406400" lvl="1" marL="914400" marR="0" rtl="0" algn="l">
              <a:spcBef>
                <a:spcPts val="560"/>
              </a:spcBef>
              <a:spcAft>
                <a:spcPts val="0"/>
              </a:spcAft>
              <a:buClr>
                <a:srgbClr val="1A2D55"/>
              </a:buClr>
              <a:buSzPts val="2800"/>
              <a:buFont typeface="Arial"/>
              <a:buChar char="–"/>
              <a:defRPr b="0" i="0" sz="2800" u="none" cap="none" strike="noStrike">
                <a:solidFill>
                  <a:srgbClr val="1A2D55"/>
                </a:solidFill>
                <a:latin typeface="Calibri"/>
                <a:ea typeface="Calibri"/>
                <a:cs typeface="Calibri"/>
                <a:sym typeface="Calibri"/>
              </a:defRPr>
            </a:lvl2pPr>
            <a:lvl3pPr indent="-381000" lvl="2" marL="1371600" marR="0" rtl="0" algn="l">
              <a:spcBef>
                <a:spcPts val="480"/>
              </a:spcBef>
              <a:spcAft>
                <a:spcPts val="0"/>
              </a:spcAft>
              <a:buClr>
                <a:srgbClr val="1A2D55"/>
              </a:buClr>
              <a:buSzPts val="2400"/>
              <a:buFont typeface="Arial"/>
              <a:buChar char="•"/>
              <a:defRPr b="0" i="0" sz="2400" u="none" cap="none" strike="noStrike">
                <a:solidFill>
                  <a:srgbClr val="1A2D55"/>
                </a:solidFill>
                <a:latin typeface="Calibri"/>
                <a:ea typeface="Calibri"/>
                <a:cs typeface="Calibri"/>
                <a:sym typeface="Calibri"/>
              </a:defRPr>
            </a:lvl3pPr>
            <a:lvl4pPr indent="-355600" lvl="3" marL="1828800" marR="0" rtl="0" algn="l">
              <a:spcBef>
                <a:spcPts val="400"/>
              </a:spcBef>
              <a:spcAft>
                <a:spcPts val="0"/>
              </a:spcAft>
              <a:buClr>
                <a:srgbClr val="1A2D55"/>
              </a:buClr>
              <a:buSzPts val="2000"/>
              <a:buFont typeface="Arial"/>
              <a:buChar char="–"/>
              <a:defRPr b="0" i="0" sz="2000" u="none" cap="none" strike="noStrike">
                <a:solidFill>
                  <a:srgbClr val="1A2D55"/>
                </a:solidFill>
                <a:latin typeface="Calibri"/>
                <a:ea typeface="Calibri"/>
                <a:cs typeface="Calibri"/>
                <a:sym typeface="Calibri"/>
              </a:defRPr>
            </a:lvl4pPr>
            <a:lvl5pPr indent="-355600" lvl="4" marL="2286000" marR="0" rtl="0" algn="l">
              <a:spcBef>
                <a:spcPts val="400"/>
              </a:spcBef>
              <a:spcAft>
                <a:spcPts val="0"/>
              </a:spcAft>
              <a:buClr>
                <a:srgbClr val="1A2D55"/>
              </a:buClr>
              <a:buSzPts val="2000"/>
              <a:buFont typeface="Arial"/>
              <a:buChar char="»"/>
              <a:defRPr b="0" i="0" sz="2000" u="none" cap="none" strike="noStrike">
                <a:solidFill>
                  <a:srgbClr val="1A2D55"/>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01" name="Google Shape;201;p3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2" name="Google Shape;202;p3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3" name="Google Shape;203;p3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9" r:id="rId1"/>
    <p:sldLayoutId id="2147483680" r:id="rId2"/>
    <p:sldLayoutId id="2147483681" r:id="rId3"/>
    <p:sldLayoutId id="2147483682"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 Id="rId3" Type="http://schemas.openxmlformats.org/officeDocument/2006/relationships/image" Target="../media/image16.jpg"/><Relationship Id="rId4" Type="http://schemas.openxmlformats.org/officeDocument/2006/relationships/image" Target="../media/image1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Relationship Id="rId3" Type="http://schemas.openxmlformats.org/officeDocument/2006/relationships/image" Target="../media/image1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 Id="rId3"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4.xml"/><Relationship Id="rId3"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
          <p:cNvSpPr txBox="1"/>
          <p:nvPr>
            <p:ph type="title"/>
          </p:nvPr>
        </p:nvSpPr>
        <p:spPr>
          <a:xfrm>
            <a:off x="736410" y="2362656"/>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Calibri"/>
              <a:buNone/>
            </a:pPr>
            <a:br>
              <a:rPr b="1" lang="en-GB"/>
            </a:br>
            <a:endParaRPr b="1" i="1"/>
          </a:p>
        </p:txBody>
      </p:sp>
      <p:sp>
        <p:nvSpPr>
          <p:cNvPr id="237" name="Google Shape;237;p2"/>
          <p:cNvSpPr/>
          <p:nvPr/>
        </p:nvSpPr>
        <p:spPr>
          <a:xfrm flipH="1">
            <a:off x="1044450" y="1958850"/>
            <a:ext cx="10103100" cy="2940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1" i="0" lang="en-GB" sz="5400" u="none" cap="none" strike="noStrike">
                <a:solidFill>
                  <a:srgbClr val="F2F2F2"/>
                </a:solidFill>
                <a:latin typeface="Calibri"/>
                <a:ea typeface="Calibri"/>
                <a:cs typeface="Calibri"/>
                <a:sym typeface="Calibri"/>
              </a:rPr>
              <a:t>Sustainable Transformation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5400"/>
              <a:buFont typeface="Arial"/>
              <a:buNone/>
            </a:pPr>
            <a:r>
              <a:rPr b="1" i="0" lang="en-GB" sz="5400" u="none" cap="none" strike="noStrike">
                <a:solidFill>
                  <a:srgbClr val="F2F2F2"/>
                </a:solidFill>
                <a:latin typeface="Calibri"/>
                <a:ea typeface="Calibri"/>
                <a:cs typeface="Calibri"/>
                <a:sym typeface="Calibri"/>
              </a:rPr>
              <a:t> ‘Bringing it Together’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sz="2200">
              <a:solidFill>
                <a:srgbClr val="F2F2F2"/>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GB" sz="2200" u="none" cap="none" strike="noStrike">
                <a:solidFill>
                  <a:srgbClr val="F2F2F2"/>
                </a:solidFill>
                <a:latin typeface="Calibri"/>
                <a:ea typeface="Calibri"/>
                <a:cs typeface="Calibri"/>
                <a:sym typeface="Calibri"/>
              </a:rPr>
              <a:t>Susan Donaldson,  Programme Manager, Scottish Access Collaborative, Centre for Sustainable Delivery, Golden Jubilee National Hospital </a:t>
            </a:r>
            <a:endParaRPr b="0" i="0" sz="2200" u="none" cap="none" strike="noStrike">
              <a:solidFill>
                <a:srgbClr val="F2F2F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3"/>
          <p:cNvPicPr preferRelativeResize="0"/>
          <p:nvPr/>
        </p:nvPicPr>
        <p:blipFill rotWithShape="1">
          <a:blip r:embed="rId3">
            <a:alphaModFix/>
          </a:blip>
          <a:srcRect b="0" l="0" r="0" t="0"/>
          <a:stretch/>
        </p:blipFill>
        <p:spPr>
          <a:xfrm>
            <a:off x="5034779" y="2639817"/>
            <a:ext cx="6503287" cy="1551324"/>
          </a:xfrm>
          <a:prstGeom prst="rect">
            <a:avLst/>
          </a:prstGeom>
          <a:noFill/>
          <a:ln>
            <a:noFill/>
          </a:ln>
        </p:spPr>
      </p:pic>
      <p:sp>
        <p:nvSpPr>
          <p:cNvPr id="243" name="Google Shape;243;p3"/>
          <p:cNvSpPr/>
          <p:nvPr/>
        </p:nvSpPr>
        <p:spPr>
          <a:xfrm>
            <a:off x="5034780" y="4606203"/>
            <a:ext cx="4940494" cy="175432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800"/>
              <a:buFont typeface="Calibri"/>
              <a:buNone/>
            </a:pPr>
            <a:r>
              <a:rPr b="1" i="0" lang="en-GB" sz="1800" u="none" cap="none" strike="noStrike">
                <a:solidFill>
                  <a:srgbClr val="FFFFFF"/>
                </a:solidFill>
                <a:latin typeface="Calibri"/>
                <a:ea typeface="Calibri"/>
                <a:cs typeface="Calibri"/>
                <a:sym typeface="Calibri"/>
              </a:rPr>
              <a:t>Juliette  Murray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Clinical Lead, Scottish Access Collaborative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Deputy Medical Director, NHS Forth Valley</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Calibri"/>
              <a:ea typeface="Calibri"/>
              <a:cs typeface="Calibri"/>
              <a:sym typeface="Calibri"/>
            </a:endParaRPr>
          </a:p>
        </p:txBody>
      </p:sp>
      <p:pic>
        <p:nvPicPr>
          <p:cNvPr descr="Logo jPEG" id="244" name="Google Shape;244;p3"/>
          <p:cNvPicPr preferRelativeResize="0"/>
          <p:nvPr/>
        </p:nvPicPr>
        <p:blipFill rotWithShape="1">
          <a:blip r:embed="rId4">
            <a:alphaModFix/>
          </a:blip>
          <a:srcRect b="0" l="0" r="0" t="0"/>
          <a:stretch/>
        </p:blipFill>
        <p:spPr>
          <a:xfrm>
            <a:off x="9635612" y="5717300"/>
            <a:ext cx="2344725" cy="79165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just">
              <a:lnSpc>
                <a:spcPct val="100000"/>
              </a:lnSpc>
              <a:spcBef>
                <a:spcPts val="0"/>
              </a:spcBef>
              <a:spcAft>
                <a:spcPts val="0"/>
              </a:spcAft>
              <a:buClr>
                <a:srgbClr val="FFFFFF"/>
              </a:buClr>
              <a:buSzPts val="4000"/>
              <a:buFont typeface="Calibri"/>
              <a:buNone/>
            </a:pPr>
            <a:r>
              <a:rPr lang="en-GB">
                <a:solidFill>
                  <a:srgbClr val="FFFFFF"/>
                </a:solidFill>
              </a:rPr>
              <a:t>What will success look like?</a:t>
            </a:r>
            <a:endParaRPr sz="3800">
              <a:solidFill>
                <a:srgbClr val="FFFFFF"/>
              </a:solidFill>
            </a:endParaRPr>
          </a:p>
        </p:txBody>
      </p:sp>
      <p:sp>
        <p:nvSpPr>
          <p:cNvPr id="250" name="Google Shape;250;p4"/>
          <p:cNvSpPr txBox="1"/>
          <p:nvPr>
            <p:ph idx="1" type="body"/>
          </p:nvPr>
        </p:nvSpPr>
        <p:spPr>
          <a:xfrm>
            <a:off x="492084" y="1711040"/>
            <a:ext cx="11467765" cy="3933384"/>
          </a:xfrm>
          <a:prstGeom prst="rect">
            <a:avLst/>
          </a:prstGeom>
          <a:noFill/>
          <a:ln>
            <a:noFill/>
          </a:ln>
        </p:spPr>
        <p:txBody>
          <a:bodyPr anchorCtr="0" anchor="t" bIns="45700" lIns="91425" spcFirstLastPara="1" rIns="91425" wrap="square" tIns="45700">
            <a:spAutoFit/>
          </a:bodyPr>
          <a:lstStyle/>
          <a:p>
            <a:pPr indent="-342900" lvl="0" marL="342900" rtl="0" algn="l">
              <a:lnSpc>
                <a:spcPct val="100000"/>
              </a:lnSpc>
              <a:spcBef>
                <a:spcPts val="0"/>
              </a:spcBef>
              <a:spcAft>
                <a:spcPts val="0"/>
              </a:spcAft>
              <a:buClr>
                <a:schemeClr val="dk2"/>
              </a:buClr>
              <a:buSzPts val="3200"/>
              <a:buChar char="•"/>
            </a:pPr>
            <a:r>
              <a:rPr lang="en-GB"/>
              <a:t>Effective and efficient interfaces between primary and secondary care</a:t>
            </a:r>
            <a:endParaRPr/>
          </a:p>
          <a:p>
            <a:pPr indent="-342900" lvl="0" marL="342900" rtl="0" algn="l">
              <a:lnSpc>
                <a:spcPct val="100000"/>
              </a:lnSpc>
              <a:spcBef>
                <a:spcPts val="640"/>
              </a:spcBef>
              <a:spcAft>
                <a:spcPts val="0"/>
              </a:spcAft>
              <a:buClr>
                <a:schemeClr val="dk2"/>
              </a:buClr>
              <a:buSzPts val="3200"/>
              <a:buChar char="•"/>
            </a:pPr>
            <a:r>
              <a:rPr lang="en-GB"/>
              <a:t>Demand and capacity are in balance </a:t>
            </a:r>
            <a:endParaRPr/>
          </a:p>
          <a:p>
            <a:pPr indent="-342900" lvl="0" marL="342900" rtl="0" algn="l">
              <a:lnSpc>
                <a:spcPct val="100000"/>
              </a:lnSpc>
              <a:spcBef>
                <a:spcPts val="640"/>
              </a:spcBef>
              <a:spcAft>
                <a:spcPts val="0"/>
              </a:spcAft>
              <a:buClr>
                <a:schemeClr val="dk2"/>
              </a:buClr>
              <a:buSzPts val="3200"/>
              <a:buChar char="•"/>
            </a:pPr>
            <a:r>
              <a:rPr lang="en-GB"/>
              <a:t>Clinical pathways personalised but no unwarranted variation </a:t>
            </a:r>
            <a:endParaRPr/>
          </a:p>
          <a:p>
            <a:pPr indent="-342900" lvl="0" marL="342900" rtl="0" algn="l">
              <a:lnSpc>
                <a:spcPct val="100000"/>
              </a:lnSpc>
              <a:spcBef>
                <a:spcPts val="640"/>
              </a:spcBef>
              <a:spcAft>
                <a:spcPts val="0"/>
              </a:spcAft>
              <a:buClr>
                <a:schemeClr val="dk2"/>
              </a:buClr>
              <a:buSzPts val="3200"/>
              <a:buChar char="•"/>
            </a:pPr>
            <a:r>
              <a:rPr lang="en-GB"/>
              <a:t>Funding primarily directed to long term transformation rather than short term activities</a:t>
            </a:r>
            <a:endParaRPr/>
          </a:p>
          <a:p>
            <a:pPr indent="0" lvl="0" marL="0" rtl="0" algn="l">
              <a:lnSpc>
                <a:spcPct val="100000"/>
              </a:lnSpc>
              <a:spcBef>
                <a:spcPts val="640"/>
              </a:spcBef>
              <a:spcAft>
                <a:spcPts val="0"/>
              </a:spcAft>
              <a:buClr>
                <a:schemeClr val="dk2"/>
              </a:buClr>
              <a:buSzPts val="3200"/>
              <a:buNone/>
            </a:pPr>
            <a:r>
              <a:t/>
            </a:r>
            <a:endParaRPr/>
          </a:p>
        </p:txBody>
      </p:sp>
      <p:graphicFrame>
        <p:nvGraphicFramePr>
          <p:cNvPr id="251" name="Google Shape;251;p4"/>
          <p:cNvGraphicFramePr/>
          <p:nvPr/>
        </p:nvGraphicFramePr>
        <p:xfrm>
          <a:off x="492084" y="4951584"/>
          <a:ext cx="7592289" cy="1768764"/>
        </p:xfrm>
        <a:graphic>
          <a:graphicData uri="http://schemas.openxmlformats.org/drawingml/2006/chart">
            <c:chart r:id="rId3"/>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5"/>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just">
              <a:lnSpc>
                <a:spcPct val="100000"/>
              </a:lnSpc>
              <a:spcBef>
                <a:spcPts val="0"/>
              </a:spcBef>
              <a:spcAft>
                <a:spcPts val="0"/>
              </a:spcAft>
              <a:buClr>
                <a:srgbClr val="FFFFFF"/>
              </a:buClr>
              <a:buSzPts val="4000"/>
              <a:buFont typeface="Calibri"/>
              <a:buNone/>
            </a:pPr>
            <a:r>
              <a:rPr lang="en-GB">
                <a:solidFill>
                  <a:srgbClr val="FFFFFF"/>
                </a:solidFill>
              </a:rPr>
              <a:t>Current programme work plan</a:t>
            </a:r>
            <a:endParaRPr sz="3800">
              <a:solidFill>
                <a:srgbClr val="FFFFFF"/>
              </a:solidFill>
            </a:endParaRPr>
          </a:p>
        </p:txBody>
      </p:sp>
      <p:sp>
        <p:nvSpPr>
          <p:cNvPr id="257" name="Google Shape;257;p5"/>
          <p:cNvSpPr txBox="1"/>
          <p:nvPr>
            <p:ph idx="1" type="body"/>
          </p:nvPr>
        </p:nvSpPr>
        <p:spPr>
          <a:xfrm>
            <a:off x="492085" y="1578036"/>
            <a:ext cx="3348395" cy="5179880"/>
          </a:xfrm>
          <a:prstGeom prst="rect">
            <a:avLst/>
          </a:prstGeom>
          <a:noFill/>
          <a:ln>
            <a:noFill/>
          </a:ln>
        </p:spPr>
        <p:txBody>
          <a:bodyPr anchorCtr="0" anchor="t" bIns="45700" lIns="91425" spcFirstLastPara="1" rIns="91425" wrap="square" tIns="45700">
            <a:spAutoFit/>
          </a:bodyPr>
          <a:lstStyle/>
          <a:p>
            <a:pPr indent="0" lvl="0" marL="0" rtl="0" algn="l">
              <a:lnSpc>
                <a:spcPct val="100000"/>
              </a:lnSpc>
              <a:spcBef>
                <a:spcPts val="0"/>
              </a:spcBef>
              <a:spcAft>
                <a:spcPts val="0"/>
              </a:spcAft>
              <a:buClr>
                <a:schemeClr val="dk2"/>
              </a:buClr>
              <a:buSzPts val="1900"/>
              <a:buNone/>
            </a:pPr>
            <a:r>
              <a:rPr b="1" lang="en-GB" sz="1900"/>
              <a:t>Specialty groups</a:t>
            </a:r>
            <a:endParaRPr/>
          </a:p>
          <a:p>
            <a:pPr indent="-342900" lvl="0" marL="342900" rtl="0" algn="l">
              <a:lnSpc>
                <a:spcPct val="100000"/>
              </a:lnSpc>
              <a:spcBef>
                <a:spcPts val="380"/>
              </a:spcBef>
              <a:spcAft>
                <a:spcPts val="0"/>
              </a:spcAft>
              <a:buClr>
                <a:schemeClr val="dk2"/>
              </a:buClr>
              <a:buSzPts val="1900"/>
              <a:buFont typeface="Arial"/>
              <a:buChar char="•"/>
            </a:pPr>
            <a:r>
              <a:rPr lang="en-GB" sz="1900"/>
              <a:t>Cardiology</a:t>
            </a:r>
            <a:endParaRPr/>
          </a:p>
          <a:p>
            <a:pPr indent="-342900" lvl="0" marL="342900" rtl="0" algn="l">
              <a:lnSpc>
                <a:spcPct val="100000"/>
              </a:lnSpc>
              <a:spcBef>
                <a:spcPts val="380"/>
              </a:spcBef>
              <a:spcAft>
                <a:spcPts val="0"/>
              </a:spcAft>
              <a:buClr>
                <a:schemeClr val="dk2"/>
              </a:buClr>
              <a:buSzPts val="1900"/>
              <a:buFont typeface="Arial"/>
              <a:buChar char="•"/>
            </a:pPr>
            <a:r>
              <a:rPr lang="en-GB" sz="1900"/>
              <a:t>Gynaecology</a:t>
            </a:r>
            <a:endParaRPr/>
          </a:p>
          <a:p>
            <a:pPr indent="-342900" lvl="0" marL="342900" rtl="0" algn="l">
              <a:lnSpc>
                <a:spcPct val="100000"/>
              </a:lnSpc>
              <a:spcBef>
                <a:spcPts val="380"/>
              </a:spcBef>
              <a:spcAft>
                <a:spcPts val="0"/>
              </a:spcAft>
              <a:buClr>
                <a:schemeClr val="dk2"/>
              </a:buClr>
              <a:buSzPts val="1900"/>
              <a:buFont typeface="Arial"/>
              <a:buChar char="•"/>
            </a:pPr>
            <a:r>
              <a:rPr lang="en-GB" sz="1900"/>
              <a:t>Urology</a:t>
            </a:r>
            <a:endParaRPr/>
          </a:p>
          <a:p>
            <a:pPr indent="-342900" lvl="0" marL="342900" rtl="0" algn="l">
              <a:lnSpc>
                <a:spcPct val="100000"/>
              </a:lnSpc>
              <a:spcBef>
                <a:spcPts val="380"/>
              </a:spcBef>
              <a:spcAft>
                <a:spcPts val="0"/>
              </a:spcAft>
              <a:buClr>
                <a:schemeClr val="dk2"/>
              </a:buClr>
              <a:buSzPts val="1900"/>
              <a:buFont typeface="Arial"/>
              <a:buChar char="•"/>
            </a:pPr>
            <a:r>
              <a:rPr lang="en-GB" sz="1900"/>
              <a:t>Respiratory</a:t>
            </a:r>
            <a:endParaRPr/>
          </a:p>
          <a:p>
            <a:pPr indent="-342900" lvl="0" marL="342900" rtl="0" algn="l">
              <a:lnSpc>
                <a:spcPct val="100000"/>
              </a:lnSpc>
              <a:spcBef>
                <a:spcPts val="380"/>
              </a:spcBef>
              <a:spcAft>
                <a:spcPts val="0"/>
              </a:spcAft>
              <a:buClr>
                <a:schemeClr val="dk2"/>
              </a:buClr>
              <a:buSzPts val="1900"/>
              <a:buFont typeface="Arial"/>
              <a:buChar char="•"/>
            </a:pPr>
            <a:r>
              <a:rPr lang="en-GB" sz="1900"/>
              <a:t>ENT</a:t>
            </a:r>
            <a:endParaRPr/>
          </a:p>
          <a:p>
            <a:pPr indent="-342900" lvl="0" marL="342900" rtl="0" algn="l">
              <a:lnSpc>
                <a:spcPct val="100000"/>
              </a:lnSpc>
              <a:spcBef>
                <a:spcPts val="380"/>
              </a:spcBef>
              <a:spcAft>
                <a:spcPts val="0"/>
              </a:spcAft>
              <a:buClr>
                <a:schemeClr val="dk2"/>
              </a:buClr>
              <a:buSzPts val="1900"/>
              <a:buFont typeface="Arial"/>
              <a:buChar char="•"/>
            </a:pPr>
            <a:r>
              <a:rPr lang="en-GB" sz="1900"/>
              <a:t>Chronic Pain</a:t>
            </a:r>
            <a:endParaRPr/>
          </a:p>
          <a:p>
            <a:pPr indent="-342900" lvl="0" marL="342900" rtl="0" algn="l">
              <a:lnSpc>
                <a:spcPct val="100000"/>
              </a:lnSpc>
              <a:spcBef>
                <a:spcPts val="380"/>
              </a:spcBef>
              <a:spcAft>
                <a:spcPts val="0"/>
              </a:spcAft>
              <a:buClr>
                <a:schemeClr val="dk2"/>
              </a:buClr>
              <a:buSzPts val="1900"/>
              <a:buFont typeface="Arial"/>
              <a:buChar char="•"/>
            </a:pPr>
            <a:r>
              <a:rPr lang="en-GB" sz="1900"/>
              <a:t>Gastroenterology</a:t>
            </a:r>
            <a:endParaRPr/>
          </a:p>
          <a:p>
            <a:pPr indent="-342900" lvl="0" marL="342900" rtl="0" algn="l">
              <a:lnSpc>
                <a:spcPct val="100000"/>
              </a:lnSpc>
              <a:spcBef>
                <a:spcPts val="380"/>
              </a:spcBef>
              <a:spcAft>
                <a:spcPts val="0"/>
              </a:spcAft>
              <a:buClr>
                <a:schemeClr val="dk2"/>
              </a:buClr>
              <a:buSzPts val="1900"/>
              <a:buFont typeface="Arial"/>
              <a:buChar char="•"/>
            </a:pPr>
            <a:r>
              <a:rPr lang="en-GB" sz="1900"/>
              <a:t>Neurology</a:t>
            </a:r>
            <a:endParaRPr/>
          </a:p>
          <a:p>
            <a:pPr indent="-342900" lvl="0" marL="342900" rtl="0" algn="l">
              <a:lnSpc>
                <a:spcPct val="100000"/>
              </a:lnSpc>
              <a:spcBef>
                <a:spcPts val="380"/>
              </a:spcBef>
              <a:spcAft>
                <a:spcPts val="0"/>
              </a:spcAft>
              <a:buClr>
                <a:schemeClr val="dk2"/>
              </a:buClr>
              <a:buSzPts val="1900"/>
              <a:buFont typeface="Arial"/>
              <a:buChar char="•"/>
            </a:pPr>
            <a:r>
              <a:rPr lang="en-GB" sz="1900"/>
              <a:t>General Surgery</a:t>
            </a:r>
            <a:endParaRPr/>
          </a:p>
          <a:p>
            <a:pPr indent="-342900" lvl="0" marL="342900" rtl="0" algn="l">
              <a:lnSpc>
                <a:spcPct val="100000"/>
              </a:lnSpc>
              <a:spcBef>
                <a:spcPts val="380"/>
              </a:spcBef>
              <a:spcAft>
                <a:spcPts val="0"/>
              </a:spcAft>
              <a:buClr>
                <a:schemeClr val="dk2"/>
              </a:buClr>
              <a:buSzPts val="1900"/>
              <a:buFont typeface="Arial"/>
              <a:buChar char="•"/>
            </a:pPr>
            <a:r>
              <a:rPr lang="en-GB" sz="1900"/>
              <a:t>Dermatology</a:t>
            </a:r>
            <a:endParaRPr/>
          </a:p>
          <a:p>
            <a:pPr indent="-342900" lvl="0" marL="342900" rtl="0" algn="l">
              <a:lnSpc>
                <a:spcPct val="100000"/>
              </a:lnSpc>
              <a:spcBef>
                <a:spcPts val="380"/>
              </a:spcBef>
              <a:spcAft>
                <a:spcPts val="0"/>
              </a:spcAft>
              <a:buClr>
                <a:schemeClr val="dk2"/>
              </a:buClr>
              <a:buSzPts val="1900"/>
              <a:buFont typeface="Arial"/>
              <a:buChar char="•"/>
            </a:pPr>
            <a:r>
              <a:rPr lang="en-GB" sz="1900"/>
              <a:t>Vascular</a:t>
            </a:r>
            <a:endParaRPr/>
          </a:p>
          <a:p>
            <a:pPr indent="-342900" lvl="0" marL="342900" rtl="0" algn="l">
              <a:lnSpc>
                <a:spcPct val="100000"/>
              </a:lnSpc>
              <a:spcBef>
                <a:spcPts val="380"/>
              </a:spcBef>
              <a:spcAft>
                <a:spcPts val="0"/>
              </a:spcAft>
              <a:buClr>
                <a:schemeClr val="dk2"/>
              </a:buClr>
              <a:buSzPts val="1900"/>
              <a:buFont typeface="Arial"/>
              <a:buChar char="•"/>
            </a:pPr>
            <a:r>
              <a:rPr lang="en-GB" sz="1900"/>
              <a:t>Breast Surgery</a:t>
            </a:r>
            <a:br>
              <a:rPr lang="en-GB" sz="1900"/>
            </a:br>
            <a:r>
              <a:rPr lang="en-GB" sz="1900"/>
              <a:t>(Orthopaedics)</a:t>
            </a:r>
            <a:br>
              <a:rPr lang="en-GB" sz="1900"/>
            </a:br>
            <a:r>
              <a:rPr lang="en-GB" sz="1900"/>
              <a:t>(Ophthalmology) </a:t>
            </a:r>
            <a:endParaRPr sz="1900"/>
          </a:p>
        </p:txBody>
      </p:sp>
      <p:pic>
        <p:nvPicPr>
          <p:cNvPr id="258" name="Google Shape;258;p5"/>
          <p:cNvPicPr preferRelativeResize="0"/>
          <p:nvPr/>
        </p:nvPicPr>
        <p:blipFill rotWithShape="1">
          <a:blip r:embed="rId3">
            <a:alphaModFix/>
          </a:blip>
          <a:srcRect b="14787" l="2596" r="55781" t="15326"/>
          <a:stretch/>
        </p:blipFill>
        <p:spPr>
          <a:xfrm>
            <a:off x="3263252" y="1578036"/>
            <a:ext cx="4135076" cy="4910403"/>
          </a:xfrm>
          <a:prstGeom prst="rect">
            <a:avLst/>
          </a:prstGeom>
          <a:noFill/>
          <a:ln>
            <a:noFill/>
          </a:ln>
        </p:spPr>
      </p:pic>
      <p:pic>
        <p:nvPicPr>
          <p:cNvPr id="259" name="Google Shape;259;p5"/>
          <p:cNvPicPr preferRelativeResize="0"/>
          <p:nvPr/>
        </p:nvPicPr>
        <p:blipFill rotWithShape="1">
          <a:blip r:embed="rId4">
            <a:alphaModFix/>
          </a:blip>
          <a:srcRect b="0" l="59094" r="0" t="0"/>
          <a:stretch/>
        </p:blipFill>
        <p:spPr>
          <a:xfrm>
            <a:off x="8581825" y="1607536"/>
            <a:ext cx="2740402" cy="482651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6"/>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just">
              <a:lnSpc>
                <a:spcPct val="100000"/>
              </a:lnSpc>
              <a:spcBef>
                <a:spcPts val="0"/>
              </a:spcBef>
              <a:spcAft>
                <a:spcPts val="0"/>
              </a:spcAft>
              <a:buClr>
                <a:srgbClr val="FFFFFF"/>
              </a:buClr>
              <a:buSzPts val="4000"/>
              <a:buFont typeface="Calibri"/>
              <a:buNone/>
            </a:pPr>
            <a:r>
              <a:rPr lang="en-GB">
                <a:solidFill>
                  <a:srgbClr val="FFFFFF"/>
                </a:solidFill>
              </a:rPr>
              <a:t>Reducing demand</a:t>
            </a:r>
            <a:endParaRPr sz="3800">
              <a:solidFill>
                <a:srgbClr val="FFFFFF"/>
              </a:solidFill>
            </a:endParaRPr>
          </a:p>
        </p:txBody>
      </p:sp>
      <p:sp>
        <p:nvSpPr>
          <p:cNvPr id="265" name="Google Shape;265;p6"/>
          <p:cNvSpPr txBox="1"/>
          <p:nvPr>
            <p:ph idx="1" type="body"/>
          </p:nvPr>
        </p:nvSpPr>
        <p:spPr>
          <a:xfrm>
            <a:off x="492085" y="1711040"/>
            <a:ext cx="10972800" cy="4721292"/>
          </a:xfrm>
          <a:prstGeom prst="rect">
            <a:avLst/>
          </a:prstGeom>
          <a:noFill/>
          <a:ln>
            <a:noFill/>
          </a:ln>
        </p:spPr>
        <p:txBody>
          <a:bodyPr anchorCtr="0" anchor="t" bIns="45700" lIns="91425" spcFirstLastPara="1" rIns="91425" wrap="square" tIns="45700">
            <a:spAutoFit/>
          </a:bodyPr>
          <a:lstStyle/>
          <a:p>
            <a:pPr indent="-342900" lvl="0" marL="342900" rtl="0" algn="l">
              <a:lnSpc>
                <a:spcPct val="100000"/>
              </a:lnSpc>
              <a:spcBef>
                <a:spcPts val="0"/>
              </a:spcBef>
              <a:spcAft>
                <a:spcPts val="0"/>
              </a:spcAft>
              <a:buClr>
                <a:schemeClr val="dk2"/>
              </a:buClr>
              <a:buSzPts val="3200"/>
              <a:buFont typeface="Arial"/>
              <a:buChar char="•"/>
            </a:pPr>
            <a:r>
              <a:rPr lang="en-GB"/>
              <a:t>ACRT Enhanced Vetting</a:t>
            </a:r>
            <a:endParaRPr/>
          </a:p>
          <a:p>
            <a:pPr indent="-342900" lvl="0" marL="342900" rtl="0" algn="l">
              <a:lnSpc>
                <a:spcPct val="100000"/>
              </a:lnSpc>
              <a:spcBef>
                <a:spcPts val="640"/>
              </a:spcBef>
              <a:spcAft>
                <a:spcPts val="0"/>
              </a:spcAft>
              <a:buClr>
                <a:schemeClr val="dk2"/>
              </a:buClr>
              <a:buSzPts val="3200"/>
              <a:buFont typeface="Arial"/>
              <a:buChar char="•"/>
            </a:pPr>
            <a:r>
              <a:rPr lang="en-GB"/>
              <a:t>PIR/ PLFU</a:t>
            </a:r>
            <a:endParaRPr/>
          </a:p>
          <a:p>
            <a:pPr indent="-342900" lvl="0" marL="342900" rtl="0" algn="l">
              <a:lnSpc>
                <a:spcPct val="100000"/>
              </a:lnSpc>
              <a:spcBef>
                <a:spcPts val="640"/>
              </a:spcBef>
              <a:spcAft>
                <a:spcPts val="0"/>
              </a:spcAft>
              <a:buClr>
                <a:schemeClr val="dk2"/>
              </a:buClr>
              <a:buSzPts val="3200"/>
              <a:buFont typeface="Arial"/>
              <a:buChar char="•"/>
            </a:pPr>
            <a:r>
              <a:rPr lang="en-GB"/>
              <a:t>Clinical Waiting List Validation</a:t>
            </a:r>
            <a:endParaRPr/>
          </a:p>
          <a:p>
            <a:pPr indent="-342900" lvl="0" marL="342900" rtl="0" algn="l">
              <a:lnSpc>
                <a:spcPct val="100000"/>
              </a:lnSpc>
              <a:spcBef>
                <a:spcPts val="640"/>
              </a:spcBef>
              <a:spcAft>
                <a:spcPts val="0"/>
              </a:spcAft>
              <a:buClr>
                <a:schemeClr val="dk2"/>
              </a:buClr>
              <a:buSzPts val="3200"/>
              <a:buFont typeface="Arial"/>
              <a:buChar char="•"/>
            </a:pPr>
            <a:r>
              <a:rPr lang="en-GB"/>
              <a:t>Virtual Attendance</a:t>
            </a:r>
            <a:endParaRPr/>
          </a:p>
          <a:p>
            <a:pPr indent="-342900" lvl="0" marL="342900" rtl="0" algn="l">
              <a:lnSpc>
                <a:spcPct val="100000"/>
              </a:lnSpc>
              <a:spcBef>
                <a:spcPts val="640"/>
              </a:spcBef>
              <a:spcAft>
                <a:spcPts val="0"/>
              </a:spcAft>
              <a:buClr>
                <a:schemeClr val="dk2"/>
              </a:buClr>
              <a:buSzPts val="3200"/>
              <a:buFont typeface="Arial"/>
              <a:buChar char="•"/>
            </a:pPr>
            <a:r>
              <a:rPr lang="en-GB"/>
              <a:t>EQuIP</a:t>
            </a:r>
            <a:endParaRPr/>
          </a:p>
          <a:p>
            <a:pPr indent="-342900" lvl="0" marL="342900" rtl="0" algn="l">
              <a:lnSpc>
                <a:spcPct val="100000"/>
              </a:lnSpc>
              <a:spcBef>
                <a:spcPts val="640"/>
              </a:spcBef>
              <a:spcAft>
                <a:spcPts val="0"/>
              </a:spcAft>
              <a:buClr>
                <a:schemeClr val="dk2"/>
              </a:buClr>
              <a:buSzPts val="3200"/>
              <a:buFont typeface="Arial"/>
              <a:buChar char="•"/>
            </a:pPr>
            <a:r>
              <a:rPr lang="en-GB"/>
              <a:t>Results Plus</a:t>
            </a:r>
            <a:endParaRPr/>
          </a:p>
          <a:p>
            <a:pPr indent="-342900" lvl="0" marL="342900" rtl="0" algn="l">
              <a:lnSpc>
                <a:spcPct val="100000"/>
              </a:lnSpc>
              <a:spcBef>
                <a:spcPts val="640"/>
              </a:spcBef>
              <a:spcAft>
                <a:spcPts val="0"/>
              </a:spcAft>
              <a:buClr>
                <a:schemeClr val="dk2"/>
              </a:buClr>
              <a:buSzPts val="3200"/>
              <a:buFont typeface="Arial"/>
              <a:buChar char="•"/>
            </a:pPr>
            <a:r>
              <a:rPr lang="en-GB"/>
              <a:t>Review waiting lists</a:t>
            </a:r>
            <a:endParaRPr/>
          </a:p>
          <a:p>
            <a:pPr indent="0" lvl="0" marL="0" rtl="0" algn="l">
              <a:lnSpc>
                <a:spcPct val="100000"/>
              </a:lnSpc>
              <a:spcBef>
                <a:spcPts val="640"/>
              </a:spcBef>
              <a:spcAft>
                <a:spcPts val="0"/>
              </a:spcAft>
              <a:buClr>
                <a:schemeClr val="dk2"/>
              </a:buClr>
              <a:buSzPts val="3200"/>
              <a:buNone/>
            </a:pPr>
            <a:r>
              <a:t/>
            </a:r>
            <a:endParaRPr/>
          </a:p>
        </p:txBody>
      </p:sp>
      <p:pic>
        <p:nvPicPr>
          <p:cNvPr descr="C:\Users\murrayjul\AppData\Local\Microsoft\Windows\Temporary Internet Files\Content.IE5\QQYMRM0G\fixturelist[1].jpg" id="266" name="Google Shape;266;p6"/>
          <p:cNvPicPr preferRelativeResize="0"/>
          <p:nvPr/>
        </p:nvPicPr>
        <p:blipFill rotWithShape="1">
          <a:blip r:embed="rId3">
            <a:alphaModFix/>
          </a:blip>
          <a:srcRect b="0" l="0" r="0" t="0"/>
          <a:stretch/>
        </p:blipFill>
        <p:spPr>
          <a:xfrm>
            <a:off x="7125008" y="1867173"/>
            <a:ext cx="3548960" cy="412270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7"/>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just">
              <a:lnSpc>
                <a:spcPct val="100000"/>
              </a:lnSpc>
              <a:spcBef>
                <a:spcPts val="0"/>
              </a:spcBef>
              <a:spcAft>
                <a:spcPts val="0"/>
              </a:spcAft>
              <a:buClr>
                <a:srgbClr val="FFFFFF"/>
              </a:buClr>
              <a:buSzPts val="3800"/>
              <a:buFont typeface="Calibri"/>
              <a:buNone/>
            </a:pPr>
            <a:r>
              <a:rPr lang="en-GB" sz="3800">
                <a:solidFill>
                  <a:srgbClr val="FFFFFF"/>
                </a:solidFill>
              </a:rPr>
              <a:t>Increasing capacity</a:t>
            </a:r>
            <a:endParaRPr/>
          </a:p>
        </p:txBody>
      </p:sp>
      <p:sp>
        <p:nvSpPr>
          <p:cNvPr id="272" name="Google Shape;272;p7"/>
          <p:cNvSpPr txBox="1"/>
          <p:nvPr>
            <p:ph idx="1" type="body"/>
          </p:nvPr>
        </p:nvSpPr>
        <p:spPr>
          <a:xfrm>
            <a:off x="492085" y="1711040"/>
            <a:ext cx="10972800" cy="4721292"/>
          </a:xfrm>
          <a:prstGeom prst="rect">
            <a:avLst/>
          </a:prstGeom>
          <a:noFill/>
          <a:ln>
            <a:noFill/>
          </a:ln>
        </p:spPr>
        <p:txBody>
          <a:bodyPr anchorCtr="0" anchor="t" bIns="45700" lIns="91425" spcFirstLastPara="1" rIns="91425" wrap="square" tIns="45700">
            <a:spAutoFit/>
          </a:bodyPr>
          <a:lstStyle/>
          <a:p>
            <a:pPr indent="-342900" lvl="0" marL="342900" rtl="0" algn="l">
              <a:lnSpc>
                <a:spcPct val="100000"/>
              </a:lnSpc>
              <a:spcBef>
                <a:spcPts val="0"/>
              </a:spcBef>
              <a:spcAft>
                <a:spcPts val="0"/>
              </a:spcAft>
              <a:buClr>
                <a:schemeClr val="dk2"/>
              </a:buClr>
              <a:buSzPts val="3200"/>
              <a:buFont typeface="Arial"/>
              <a:buChar char="•"/>
            </a:pPr>
            <a:r>
              <a:rPr lang="en-GB"/>
              <a:t>Role extension</a:t>
            </a:r>
            <a:endParaRPr/>
          </a:p>
          <a:p>
            <a:pPr indent="-342900" lvl="0" marL="342900" rtl="0" algn="l">
              <a:lnSpc>
                <a:spcPct val="100000"/>
              </a:lnSpc>
              <a:spcBef>
                <a:spcPts val="640"/>
              </a:spcBef>
              <a:spcAft>
                <a:spcPts val="0"/>
              </a:spcAft>
              <a:buClr>
                <a:schemeClr val="dk2"/>
              </a:buClr>
              <a:buSzPts val="3200"/>
              <a:buFont typeface="Arial"/>
              <a:buChar char="•"/>
            </a:pPr>
            <a:r>
              <a:rPr lang="en-GB"/>
              <a:t>ADEPt</a:t>
            </a:r>
            <a:endParaRPr/>
          </a:p>
          <a:p>
            <a:pPr indent="-342900" lvl="0" marL="342900" rtl="0" algn="l">
              <a:lnSpc>
                <a:spcPct val="100000"/>
              </a:lnSpc>
              <a:spcBef>
                <a:spcPts val="640"/>
              </a:spcBef>
              <a:spcAft>
                <a:spcPts val="0"/>
              </a:spcAft>
              <a:buClr>
                <a:schemeClr val="dk2"/>
              </a:buClr>
              <a:buSzPts val="3200"/>
              <a:buFont typeface="Arial"/>
              <a:buChar char="•"/>
            </a:pPr>
            <a:r>
              <a:rPr lang="en-GB"/>
              <a:t>Team Service Planning</a:t>
            </a:r>
            <a:endParaRPr/>
          </a:p>
          <a:p>
            <a:pPr indent="-342900" lvl="0" marL="342900" rtl="0" algn="l">
              <a:lnSpc>
                <a:spcPct val="100000"/>
              </a:lnSpc>
              <a:spcBef>
                <a:spcPts val="640"/>
              </a:spcBef>
              <a:spcAft>
                <a:spcPts val="0"/>
              </a:spcAft>
              <a:buClr>
                <a:schemeClr val="dk2"/>
              </a:buClr>
              <a:buSzPts val="3200"/>
              <a:buFont typeface="Arial"/>
              <a:buChar char="•"/>
            </a:pPr>
            <a:r>
              <a:rPr lang="en-GB"/>
              <a:t>ERAS</a:t>
            </a:r>
            <a:endParaRPr/>
          </a:p>
          <a:p>
            <a:pPr indent="-342900" lvl="0" marL="342900" rtl="0" algn="l">
              <a:lnSpc>
                <a:spcPct val="100000"/>
              </a:lnSpc>
              <a:spcBef>
                <a:spcPts val="640"/>
              </a:spcBef>
              <a:spcAft>
                <a:spcPts val="0"/>
              </a:spcAft>
              <a:buClr>
                <a:schemeClr val="dk2"/>
              </a:buClr>
              <a:buSzPts val="3200"/>
              <a:buFont typeface="Arial"/>
              <a:buChar char="•"/>
            </a:pPr>
            <a:r>
              <a:rPr lang="en-GB"/>
              <a:t>Flying Finish</a:t>
            </a:r>
            <a:endParaRPr/>
          </a:p>
          <a:p>
            <a:pPr indent="-342900" lvl="0" marL="342900" rtl="0" algn="l">
              <a:lnSpc>
                <a:spcPct val="100000"/>
              </a:lnSpc>
              <a:spcBef>
                <a:spcPts val="640"/>
              </a:spcBef>
              <a:spcAft>
                <a:spcPts val="0"/>
              </a:spcAft>
              <a:buClr>
                <a:schemeClr val="dk2"/>
              </a:buClr>
              <a:buSzPts val="3200"/>
              <a:buFont typeface="Arial"/>
              <a:buChar char="•"/>
            </a:pPr>
            <a:r>
              <a:rPr lang="en-GB"/>
              <a:t>Cancelled Planned Operations</a:t>
            </a:r>
            <a:endParaRPr/>
          </a:p>
          <a:p>
            <a:pPr indent="-342900" lvl="0" marL="342900" rtl="0" algn="l">
              <a:lnSpc>
                <a:spcPct val="100000"/>
              </a:lnSpc>
              <a:spcBef>
                <a:spcPts val="640"/>
              </a:spcBef>
              <a:spcAft>
                <a:spcPts val="0"/>
              </a:spcAft>
              <a:buClr>
                <a:schemeClr val="dk2"/>
              </a:buClr>
              <a:buSzPts val="3200"/>
              <a:buFont typeface="Arial"/>
              <a:buChar char="•"/>
            </a:pPr>
            <a:r>
              <a:rPr lang="en-GB"/>
              <a:t>Optimising clinical priorities</a:t>
            </a:r>
            <a:endParaRPr/>
          </a:p>
          <a:p>
            <a:pPr indent="0" lvl="0" marL="0" rtl="0" algn="l">
              <a:lnSpc>
                <a:spcPct val="100000"/>
              </a:lnSpc>
              <a:spcBef>
                <a:spcPts val="640"/>
              </a:spcBef>
              <a:spcAft>
                <a:spcPts val="0"/>
              </a:spcAft>
              <a:buClr>
                <a:schemeClr val="dk2"/>
              </a:buClr>
              <a:buSzPts val="3200"/>
              <a:buNone/>
            </a:pPr>
            <a:r>
              <a:t/>
            </a:r>
            <a:endParaRPr/>
          </a:p>
        </p:txBody>
      </p:sp>
      <p:pic>
        <p:nvPicPr>
          <p:cNvPr descr="Team members" id="273" name="Google Shape;273;p7"/>
          <p:cNvPicPr preferRelativeResize="0"/>
          <p:nvPr/>
        </p:nvPicPr>
        <p:blipFill rotWithShape="1">
          <a:blip r:embed="rId3">
            <a:alphaModFix/>
          </a:blip>
          <a:srcRect b="0" l="0" r="0" t="0"/>
          <a:stretch/>
        </p:blipFill>
        <p:spPr>
          <a:xfrm>
            <a:off x="6482808" y="2198242"/>
            <a:ext cx="5005704" cy="227532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8"/>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just">
              <a:lnSpc>
                <a:spcPct val="100000"/>
              </a:lnSpc>
              <a:spcBef>
                <a:spcPts val="0"/>
              </a:spcBef>
              <a:spcAft>
                <a:spcPts val="0"/>
              </a:spcAft>
              <a:buClr>
                <a:srgbClr val="FFFFFF"/>
              </a:buClr>
              <a:buSzPts val="3800"/>
              <a:buFont typeface="Calibri"/>
              <a:buNone/>
            </a:pPr>
            <a:r>
              <a:rPr lang="en-GB" sz="3800">
                <a:solidFill>
                  <a:srgbClr val="FFFFFF"/>
                </a:solidFill>
              </a:rPr>
              <a:t> </a:t>
            </a:r>
            <a:endParaRPr/>
          </a:p>
        </p:txBody>
      </p:sp>
      <p:sp>
        <p:nvSpPr>
          <p:cNvPr id="279" name="Google Shape;279;p8"/>
          <p:cNvSpPr txBox="1"/>
          <p:nvPr>
            <p:ph idx="1" type="body"/>
          </p:nvPr>
        </p:nvSpPr>
        <p:spPr>
          <a:xfrm>
            <a:off x="492085" y="1711040"/>
            <a:ext cx="10972800" cy="5312223"/>
          </a:xfrm>
          <a:prstGeom prst="rect">
            <a:avLst/>
          </a:prstGeom>
          <a:noFill/>
          <a:ln>
            <a:noFill/>
          </a:ln>
        </p:spPr>
        <p:txBody>
          <a:bodyPr anchorCtr="0" anchor="t" bIns="45700" lIns="91425" spcFirstLastPara="1" rIns="91425" wrap="square" tIns="45700">
            <a:spAutoFit/>
          </a:bodyPr>
          <a:lstStyle/>
          <a:p>
            <a:pPr indent="-342900" lvl="0" marL="342900" rtl="0" algn="l">
              <a:lnSpc>
                <a:spcPct val="100000"/>
              </a:lnSpc>
              <a:spcBef>
                <a:spcPts val="0"/>
              </a:spcBef>
              <a:spcAft>
                <a:spcPts val="0"/>
              </a:spcAft>
              <a:buClr>
                <a:schemeClr val="dk2"/>
              </a:buClr>
              <a:buSzPts val="3200"/>
              <a:buChar char="•"/>
            </a:pPr>
            <a:r>
              <a:rPr lang="en-GB"/>
              <a:t> Engagement of whole team in different areas of work</a:t>
            </a:r>
            <a:endParaRPr/>
          </a:p>
          <a:p>
            <a:pPr indent="-342900" lvl="0" marL="342900" rtl="0" algn="l">
              <a:lnSpc>
                <a:spcPct val="100000"/>
              </a:lnSpc>
              <a:spcBef>
                <a:spcPts val="640"/>
              </a:spcBef>
              <a:spcAft>
                <a:spcPts val="0"/>
              </a:spcAft>
              <a:buClr>
                <a:schemeClr val="dk2"/>
              </a:buClr>
              <a:buSzPts val="3200"/>
              <a:buChar char="•"/>
            </a:pPr>
            <a:r>
              <a:rPr lang="en-GB"/>
              <a:t>  Set new goals throughout project</a:t>
            </a:r>
            <a:endParaRPr/>
          </a:p>
          <a:p>
            <a:pPr indent="-342900" lvl="0" marL="342900" rtl="0" algn="l">
              <a:lnSpc>
                <a:spcPct val="100000"/>
              </a:lnSpc>
              <a:spcBef>
                <a:spcPts val="640"/>
              </a:spcBef>
              <a:spcAft>
                <a:spcPts val="0"/>
              </a:spcAft>
              <a:buClr>
                <a:schemeClr val="dk2"/>
              </a:buClr>
              <a:buSzPts val="3200"/>
              <a:buChar char="•"/>
            </a:pPr>
            <a:r>
              <a:rPr lang="en-GB"/>
              <a:t>  Work streams run in parallel</a:t>
            </a:r>
            <a:endParaRPr/>
          </a:p>
          <a:p>
            <a:pPr indent="-342900" lvl="0" marL="342900" rtl="0" algn="l">
              <a:lnSpc>
                <a:spcPct val="100000"/>
              </a:lnSpc>
              <a:spcBef>
                <a:spcPts val="640"/>
              </a:spcBef>
              <a:spcAft>
                <a:spcPts val="0"/>
              </a:spcAft>
              <a:buClr>
                <a:schemeClr val="dk2"/>
              </a:buClr>
              <a:buSzPts val="3200"/>
              <a:buChar char="•"/>
            </a:pPr>
            <a:r>
              <a:rPr lang="en-GB"/>
              <a:t>  Codesign of pathways with primary care</a:t>
            </a:r>
            <a:endParaRPr/>
          </a:p>
          <a:p>
            <a:pPr indent="-342900" lvl="0" marL="342900" rtl="0" algn="l">
              <a:lnSpc>
                <a:spcPct val="100000"/>
              </a:lnSpc>
              <a:spcBef>
                <a:spcPts val="640"/>
              </a:spcBef>
              <a:spcAft>
                <a:spcPts val="0"/>
              </a:spcAft>
              <a:buClr>
                <a:schemeClr val="dk2"/>
              </a:buClr>
              <a:buSzPts val="3200"/>
              <a:buChar char="•"/>
            </a:pPr>
            <a:r>
              <a:rPr lang="en-GB"/>
              <a:t>  Admin component crucial to success</a:t>
            </a:r>
            <a:endParaRPr/>
          </a:p>
          <a:p>
            <a:pPr indent="-342900" lvl="0" marL="342900" rtl="0" algn="l">
              <a:lnSpc>
                <a:spcPct val="100000"/>
              </a:lnSpc>
              <a:spcBef>
                <a:spcPts val="640"/>
              </a:spcBef>
              <a:spcAft>
                <a:spcPts val="0"/>
              </a:spcAft>
              <a:buClr>
                <a:schemeClr val="dk2"/>
              </a:buClr>
              <a:buSzPts val="3200"/>
              <a:buChar char="•"/>
            </a:pPr>
            <a:r>
              <a:rPr lang="en-GB"/>
              <a:t>  Break service down into components</a:t>
            </a:r>
            <a:endParaRPr/>
          </a:p>
          <a:p>
            <a:pPr indent="-342900" lvl="0" marL="342900" rtl="0" algn="l">
              <a:lnSpc>
                <a:spcPct val="100000"/>
              </a:lnSpc>
              <a:spcBef>
                <a:spcPts val="640"/>
              </a:spcBef>
              <a:spcAft>
                <a:spcPts val="0"/>
              </a:spcAft>
              <a:buClr>
                <a:schemeClr val="dk2"/>
              </a:buClr>
              <a:buSzPts val="3200"/>
              <a:buChar char="•"/>
            </a:pPr>
            <a:r>
              <a:rPr lang="en-GB"/>
              <a:t>  Work with access team and understand data </a:t>
            </a:r>
            <a:endParaRPr/>
          </a:p>
          <a:p>
            <a:pPr indent="-139700" lvl="0" marL="342900" rtl="0" algn="l">
              <a:lnSpc>
                <a:spcPct val="100000"/>
              </a:lnSpc>
              <a:spcBef>
                <a:spcPts val="640"/>
              </a:spcBef>
              <a:spcAft>
                <a:spcPts val="0"/>
              </a:spcAft>
              <a:buClr>
                <a:schemeClr val="dk2"/>
              </a:buClr>
              <a:buSzPts val="3200"/>
              <a:buNone/>
            </a:pPr>
            <a:r>
              <a:t/>
            </a:r>
            <a:endParaRPr/>
          </a:p>
          <a:p>
            <a:pPr indent="-139700" lvl="0" marL="342900" rtl="0" algn="l">
              <a:lnSpc>
                <a:spcPct val="100000"/>
              </a:lnSpc>
              <a:spcBef>
                <a:spcPts val="640"/>
              </a:spcBef>
              <a:spcAft>
                <a:spcPts val="0"/>
              </a:spcAft>
              <a:buClr>
                <a:schemeClr val="dk2"/>
              </a:buClr>
              <a:buSzPts val="3200"/>
              <a:buNone/>
            </a:pPr>
            <a:r>
              <a:t/>
            </a:r>
            <a:endParaRPr/>
          </a:p>
        </p:txBody>
      </p:sp>
      <p:pic>
        <p:nvPicPr>
          <p:cNvPr id="280" name="Google Shape;280;p8"/>
          <p:cNvPicPr preferRelativeResize="0"/>
          <p:nvPr/>
        </p:nvPicPr>
        <p:blipFill rotWithShape="1">
          <a:blip r:embed="rId3">
            <a:alphaModFix/>
          </a:blip>
          <a:srcRect b="26730" l="6361" r="6200" t="24541"/>
          <a:stretch/>
        </p:blipFill>
        <p:spPr>
          <a:xfrm>
            <a:off x="176979" y="342653"/>
            <a:ext cx="6145163" cy="785079"/>
          </a:xfrm>
          <a:prstGeom prst="rect">
            <a:avLst/>
          </a:prstGeom>
          <a:noFill/>
          <a:ln>
            <a:noFill/>
          </a:ln>
        </p:spPr>
      </p:pic>
      <p:pic>
        <p:nvPicPr>
          <p:cNvPr descr="C:\Users\murrayjul\AppData\Local\Microsoft\Windows\Temporary Internet Files\Content.IE5\L93TLOYN\7773031974_238c0a88f8[1].jpg" id="281" name="Google Shape;281;p8"/>
          <p:cNvPicPr preferRelativeResize="0"/>
          <p:nvPr/>
        </p:nvPicPr>
        <p:blipFill rotWithShape="1">
          <a:blip r:embed="rId4">
            <a:alphaModFix/>
          </a:blip>
          <a:srcRect b="0" l="0" r="0" t="0"/>
          <a:stretch/>
        </p:blipFill>
        <p:spPr>
          <a:xfrm>
            <a:off x="9119254" y="2684206"/>
            <a:ext cx="2714235" cy="343145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9"/>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just">
              <a:lnSpc>
                <a:spcPct val="100000"/>
              </a:lnSpc>
              <a:spcBef>
                <a:spcPts val="0"/>
              </a:spcBef>
              <a:spcAft>
                <a:spcPts val="0"/>
              </a:spcAft>
              <a:buClr>
                <a:srgbClr val="FFFFFF"/>
              </a:buClr>
              <a:buSzPts val="4000"/>
              <a:buFont typeface="Calibri"/>
              <a:buNone/>
            </a:pPr>
            <a:r>
              <a:rPr lang="en-GB">
                <a:solidFill>
                  <a:srgbClr val="FFFFFF"/>
                </a:solidFill>
              </a:rPr>
              <a:t>Key Points</a:t>
            </a:r>
            <a:endParaRPr sz="3800">
              <a:solidFill>
                <a:srgbClr val="FFFFFF"/>
              </a:solidFill>
            </a:endParaRPr>
          </a:p>
        </p:txBody>
      </p:sp>
      <p:sp>
        <p:nvSpPr>
          <p:cNvPr id="287" name="Google Shape;287;p9"/>
          <p:cNvSpPr txBox="1"/>
          <p:nvPr>
            <p:ph idx="1" type="body"/>
          </p:nvPr>
        </p:nvSpPr>
        <p:spPr>
          <a:xfrm>
            <a:off x="379046" y="1711040"/>
            <a:ext cx="10972800" cy="4721292"/>
          </a:xfrm>
          <a:prstGeom prst="rect">
            <a:avLst/>
          </a:prstGeom>
          <a:noFill/>
          <a:ln>
            <a:noFill/>
          </a:ln>
        </p:spPr>
        <p:txBody>
          <a:bodyPr anchorCtr="0" anchor="t" bIns="45700" lIns="91425" spcFirstLastPara="1" rIns="91425" wrap="square" tIns="45700">
            <a:spAutoFit/>
          </a:bodyPr>
          <a:lstStyle/>
          <a:p>
            <a:pPr indent="-342900" lvl="0" marL="342900" rtl="0" algn="l">
              <a:lnSpc>
                <a:spcPct val="100000"/>
              </a:lnSpc>
              <a:spcBef>
                <a:spcPts val="0"/>
              </a:spcBef>
              <a:spcAft>
                <a:spcPts val="0"/>
              </a:spcAft>
              <a:buClr>
                <a:schemeClr val="dk2"/>
              </a:buClr>
              <a:buSzPts val="3200"/>
              <a:buFont typeface="Arial"/>
              <a:buChar char="•"/>
            </a:pPr>
            <a:r>
              <a:rPr lang="en-GB"/>
              <a:t>Clinical ownership of project</a:t>
            </a:r>
            <a:endParaRPr/>
          </a:p>
          <a:p>
            <a:pPr indent="-342900" lvl="0" marL="342900" rtl="0" algn="l">
              <a:lnSpc>
                <a:spcPct val="100000"/>
              </a:lnSpc>
              <a:spcBef>
                <a:spcPts val="640"/>
              </a:spcBef>
              <a:spcAft>
                <a:spcPts val="0"/>
              </a:spcAft>
              <a:buClr>
                <a:schemeClr val="dk2"/>
              </a:buClr>
              <a:buSzPts val="3200"/>
              <a:buFont typeface="Arial"/>
              <a:buChar char="•"/>
            </a:pPr>
            <a:r>
              <a:rPr lang="en-GB"/>
              <a:t>Autonomy in setting goals and measuring progress</a:t>
            </a:r>
            <a:endParaRPr/>
          </a:p>
          <a:p>
            <a:pPr indent="-342900" lvl="0" marL="342900" rtl="0" algn="l">
              <a:lnSpc>
                <a:spcPct val="100000"/>
              </a:lnSpc>
              <a:spcBef>
                <a:spcPts val="640"/>
              </a:spcBef>
              <a:spcAft>
                <a:spcPts val="0"/>
              </a:spcAft>
              <a:buClr>
                <a:schemeClr val="dk2"/>
              </a:buClr>
              <a:buSzPts val="3200"/>
              <a:buFont typeface="Arial"/>
              <a:buChar char="•"/>
            </a:pPr>
            <a:r>
              <a:rPr lang="en-GB"/>
              <a:t>Simple clinically driven approach</a:t>
            </a:r>
            <a:endParaRPr/>
          </a:p>
          <a:p>
            <a:pPr indent="-342900" lvl="0" marL="342900" rtl="0" algn="l">
              <a:lnSpc>
                <a:spcPct val="100000"/>
              </a:lnSpc>
              <a:spcBef>
                <a:spcPts val="640"/>
              </a:spcBef>
              <a:spcAft>
                <a:spcPts val="0"/>
              </a:spcAft>
              <a:buClr>
                <a:schemeClr val="dk2"/>
              </a:buClr>
              <a:buSzPts val="3200"/>
              <a:buFont typeface="Arial"/>
              <a:buChar char="•"/>
            </a:pPr>
            <a:r>
              <a:rPr lang="en-GB"/>
              <a:t>Incremental gains</a:t>
            </a:r>
            <a:endParaRPr/>
          </a:p>
          <a:p>
            <a:pPr indent="-342900" lvl="0" marL="342900" rtl="0" algn="l">
              <a:lnSpc>
                <a:spcPct val="100000"/>
              </a:lnSpc>
              <a:spcBef>
                <a:spcPts val="640"/>
              </a:spcBef>
              <a:spcAft>
                <a:spcPts val="0"/>
              </a:spcAft>
              <a:buClr>
                <a:schemeClr val="dk2"/>
              </a:buClr>
              <a:buSzPts val="3200"/>
              <a:buFont typeface="Arial"/>
              <a:buChar char="•"/>
            </a:pPr>
            <a:r>
              <a:rPr lang="en-GB"/>
              <a:t>Approach can be customised</a:t>
            </a:r>
            <a:endParaRPr/>
          </a:p>
          <a:p>
            <a:pPr indent="-342900" lvl="0" marL="342900" rtl="0" algn="l">
              <a:lnSpc>
                <a:spcPct val="100000"/>
              </a:lnSpc>
              <a:spcBef>
                <a:spcPts val="640"/>
              </a:spcBef>
              <a:spcAft>
                <a:spcPts val="0"/>
              </a:spcAft>
              <a:buClr>
                <a:schemeClr val="dk2"/>
              </a:buClr>
              <a:buSzPts val="3200"/>
              <a:buFont typeface="Arial"/>
              <a:buChar char="•"/>
            </a:pPr>
            <a:r>
              <a:rPr lang="en-GB"/>
              <a:t>Service development structure</a:t>
            </a:r>
            <a:endParaRPr/>
          </a:p>
          <a:p>
            <a:pPr indent="-342900" lvl="0" marL="342900" rtl="0" algn="l">
              <a:lnSpc>
                <a:spcPct val="100000"/>
              </a:lnSpc>
              <a:spcBef>
                <a:spcPts val="640"/>
              </a:spcBef>
              <a:spcAft>
                <a:spcPts val="0"/>
              </a:spcAft>
              <a:buClr>
                <a:schemeClr val="dk2"/>
              </a:buClr>
              <a:buSzPts val="3200"/>
              <a:buFont typeface="Arial"/>
              <a:buChar char="•"/>
            </a:pPr>
            <a:r>
              <a:rPr lang="en-GB"/>
              <a:t>Share learning with other teams</a:t>
            </a:r>
            <a:endParaRPr/>
          </a:p>
          <a:p>
            <a:pPr indent="-139700" lvl="0" marL="342900" rtl="0" algn="l">
              <a:lnSpc>
                <a:spcPct val="100000"/>
              </a:lnSpc>
              <a:spcBef>
                <a:spcPts val="640"/>
              </a:spcBef>
              <a:spcAft>
                <a:spcPts val="0"/>
              </a:spcAft>
              <a:buClr>
                <a:schemeClr val="dk2"/>
              </a:buClr>
              <a:buSzPts val="3200"/>
              <a:buNone/>
            </a:pPr>
            <a:r>
              <a:t/>
            </a:r>
            <a:endParaRPr/>
          </a:p>
        </p:txBody>
      </p:sp>
      <p:pic>
        <p:nvPicPr>
          <p:cNvPr descr="technology" id="288" name="Google Shape;288;p9"/>
          <p:cNvPicPr preferRelativeResize="0"/>
          <p:nvPr/>
        </p:nvPicPr>
        <p:blipFill rotWithShape="1">
          <a:blip r:embed="rId3">
            <a:alphaModFix/>
          </a:blip>
          <a:srcRect b="0" l="7456" r="0" t="0"/>
          <a:stretch/>
        </p:blipFill>
        <p:spPr>
          <a:xfrm>
            <a:off x="8701547" y="3608439"/>
            <a:ext cx="3218367" cy="251302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pic>
        <p:nvPicPr>
          <p:cNvPr id="293" name="Google Shape;293;p10"/>
          <p:cNvPicPr preferRelativeResize="0"/>
          <p:nvPr/>
        </p:nvPicPr>
        <p:blipFill rotWithShape="1">
          <a:blip r:embed="rId3">
            <a:alphaModFix/>
          </a:blip>
          <a:srcRect b="0" l="0" r="0" t="0"/>
          <a:stretch/>
        </p:blipFill>
        <p:spPr>
          <a:xfrm>
            <a:off x="5034779" y="2639817"/>
            <a:ext cx="6503287" cy="1551324"/>
          </a:xfrm>
          <a:prstGeom prst="rect">
            <a:avLst/>
          </a:prstGeom>
          <a:noFill/>
          <a:ln>
            <a:noFill/>
          </a:ln>
        </p:spPr>
      </p:pic>
      <p:sp>
        <p:nvSpPr>
          <p:cNvPr id="294" name="Google Shape;294;p10"/>
          <p:cNvSpPr/>
          <p:nvPr/>
        </p:nvSpPr>
        <p:spPr>
          <a:xfrm>
            <a:off x="5034779" y="4606203"/>
            <a:ext cx="6503287" cy="20313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FFFFFF"/>
                </a:solidFill>
                <a:latin typeface="Calibri"/>
                <a:ea typeface="Calibri"/>
                <a:cs typeface="Calibri"/>
                <a:sym typeface="Calibri"/>
              </a:rPr>
              <a:t>Mr Alastair Murray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FFFFFF"/>
                </a:solidFill>
                <a:latin typeface="Calibri"/>
                <a:ea typeface="Calibri"/>
                <a:cs typeface="Calibri"/>
                <a:sym typeface="Calibri"/>
              </a:rPr>
              <a:t>Trauma &amp; Orthopaedics Clinical Director, NHS Lanarkshire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FFFFFF"/>
                </a:solidFill>
                <a:latin typeface="Calibri"/>
                <a:ea typeface="Calibri"/>
                <a:cs typeface="Calibri"/>
                <a:sym typeface="Calibri"/>
              </a:rPr>
              <a:t>David Murray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FFFFFF"/>
                </a:solidFill>
                <a:latin typeface="Calibri"/>
                <a:ea typeface="Calibri"/>
                <a:cs typeface="Calibri"/>
                <a:sym typeface="Calibri"/>
              </a:rPr>
              <a:t>Acting Trauma &amp; Orthopaedics Service Manager, NHS Lanarkshire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1"/>
          <p:cNvSpPr txBox="1"/>
          <p:nvPr>
            <p:ph type="title"/>
          </p:nvPr>
        </p:nvSpPr>
        <p:spPr>
          <a:xfrm>
            <a:off x="266007" y="186502"/>
            <a:ext cx="10834612" cy="1143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lt1"/>
              </a:buClr>
              <a:buSzPts val="3800"/>
              <a:buFont typeface="Calibri"/>
              <a:buNone/>
            </a:pPr>
            <a:r>
              <a:rPr lang="en-GB" sz="3800"/>
              <a:t>Bringing it Together in NHS Lanarkshire</a:t>
            </a:r>
            <a:endParaRPr/>
          </a:p>
        </p:txBody>
      </p:sp>
      <p:sp>
        <p:nvSpPr>
          <p:cNvPr id="300" name="Google Shape;300;p11"/>
          <p:cNvSpPr txBox="1"/>
          <p:nvPr>
            <p:ph idx="1" type="body"/>
          </p:nvPr>
        </p:nvSpPr>
        <p:spPr>
          <a:xfrm>
            <a:off x="492085" y="1461659"/>
            <a:ext cx="10972800" cy="4692054"/>
          </a:xfrm>
          <a:prstGeom prst="rect">
            <a:avLst/>
          </a:prstGeom>
          <a:noFill/>
          <a:ln>
            <a:noFill/>
          </a:ln>
        </p:spPr>
        <p:txBody>
          <a:bodyPr anchorCtr="0" anchor="t" bIns="45700" lIns="91425" spcFirstLastPara="1" rIns="91425" wrap="square" tIns="45700">
            <a:spAutoFit/>
          </a:bodyPr>
          <a:lstStyle/>
          <a:p>
            <a:pPr indent="-215900" lvl="0" marL="342900" rtl="0" algn="l">
              <a:lnSpc>
                <a:spcPct val="100000"/>
              </a:lnSpc>
              <a:spcBef>
                <a:spcPts val="0"/>
              </a:spcBef>
              <a:spcAft>
                <a:spcPts val="0"/>
              </a:spcAft>
              <a:buClr>
                <a:schemeClr val="dk2"/>
              </a:buClr>
              <a:buSzPts val="2000"/>
              <a:buNone/>
            </a:pPr>
            <a:r>
              <a:t/>
            </a:r>
            <a:endParaRPr sz="2000">
              <a:solidFill>
                <a:srgbClr val="002060"/>
              </a:solidFill>
              <a:latin typeface="Calibri"/>
              <a:ea typeface="Calibri"/>
              <a:cs typeface="Calibri"/>
              <a:sym typeface="Calibri"/>
            </a:endParaRPr>
          </a:p>
          <a:p>
            <a:pPr indent="-342900" lvl="0" marL="342900" rtl="0" algn="l">
              <a:lnSpc>
                <a:spcPct val="100000"/>
              </a:lnSpc>
              <a:spcBef>
                <a:spcPts val="400"/>
              </a:spcBef>
              <a:spcAft>
                <a:spcPts val="0"/>
              </a:spcAft>
              <a:buClr>
                <a:srgbClr val="002060"/>
              </a:buClr>
              <a:buSzPts val="2000"/>
              <a:buChar char="•"/>
            </a:pPr>
            <a:r>
              <a:rPr lang="en-GB" sz="2000">
                <a:solidFill>
                  <a:srgbClr val="002060"/>
                </a:solidFill>
                <a:latin typeface="Calibri"/>
                <a:ea typeface="Calibri"/>
                <a:cs typeface="Calibri"/>
                <a:sym typeface="Calibri"/>
              </a:rPr>
              <a:t>The Bringing it Together (BIT) project took all of the Access Collaborative’s endorsed challenges and systematically implemented these into the Orthopaedic department in NHSL aiming to:</a:t>
            </a:r>
            <a:endParaRPr/>
          </a:p>
          <a:p>
            <a:pPr indent="-228600" lvl="2" marL="1143000" rtl="0" algn="l">
              <a:lnSpc>
                <a:spcPct val="150000"/>
              </a:lnSpc>
              <a:spcBef>
                <a:spcPts val="400"/>
              </a:spcBef>
              <a:spcAft>
                <a:spcPts val="0"/>
              </a:spcAft>
              <a:buClr>
                <a:srgbClr val="002060"/>
              </a:buClr>
              <a:buSzPts val="2000"/>
              <a:buChar char="•"/>
            </a:pPr>
            <a:r>
              <a:rPr lang="en-GB" sz="2000">
                <a:solidFill>
                  <a:srgbClr val="002060"/>
                </a:solidFill>
                <a:latin typeface="Calibri"/>
                <a:ea typeface="Calibri"/>
                <a:cs typeface="Calibri"/>
                <a:sym typeface="Calibri"/>
              </a:rPr>
              <a:t>· Balance demand and capacity across the service</a:t>
            </a:r>
            <a:endParaRPr/>
          </a:p>
          <a:p>
            <a:pPr indent="-228600" lvl="2" marL="1143000" rtl="0" algn="l">
              <a:lnSpc>
                <a:spcPct val="150000"/>
              </a:lnSpc>
              <a:spcBef>
                <a:spcPts val="400"/>
              </a:spcBef>
              <a:spcAft>
                <a:spcPts val="0"/>
              </a:spcAft>
              <a:buClr>
                <a:srgbClr val="002060"/>
              </a:buClr>
              <a:buSzPts val="2000"/>
              <a:buChar char="•"/>
            </a:pPr>
            <a:r>
              <a:rPr lang="en-GB" sz="2000">
                <a:solidFill>
                  <a:srgbClr val="002060"/>
                </a:solidFill>
                <a:latin typeface="Calibri"/>
                <a:ea typeface="Calibri"/>
                <a:cs typeface="Calibri"/>
                <a:sym typeface="Calibri"/>
              </a:rPr>
              <a:t>· Shorten waiting times for clinic appointments and surgery</a:t>
            </a:r>
            <a:endParaRPr/>
          </a:p>
          <a:p>
            <a:pPr indent="-228600" lvl="2" marL="1143000" rtl="0" algn="l">
              <a:lnSpc>
                <a:spcPct val="150000"/>
              </a:lnSpc>
              <a:spcBef>
                <a:spcPts val="400"/>
              </a:spcBef>
              <a:spcAft>
                <a:spcPts val="0"/>
              </a:spcAft>
              <a:buClr>
                <a:srgbClr val="002060"/>
              </a:buClr>
              <a:buSzPts val="2000"/>
              <a:buChar char="•"/>
            </a:pPr>
            <a:r>
              <a:rPr lang="en-GB" sz="2000">
                <a:solidFill>
                  <a:srgbClr val="002060"/>
                </a:solidFill>
                <a:latin typeface="Calibri"/>
                <a:ea typeface="Calibri"/>
                <a:cs typeface="Calibri"/>
                <a:sym typeface="Calibri"/>
              </a:rPr>
              <a:t>· Reduce time spent in hospital before and after surgery</a:t>
            </a:r>
            <a:endParaRPr/>
          </a:p>
          <a:p>
            <a:pPr indent="-228600" lvl="2" marL="1143000" rtl="0" algn="l">
              <a:lnSpc>
                <a:spcPct val="150000"/>
              </a:lnSpc>
              <a:spcBef>
                <a:spcPts val="400"/>
              </a:spcBef>
              <a:spcAft>
                <a:spcPts val="0"/>
              </a:spcAft>
              <a:buClr>
                <a:srgbClr val="002060"/>
              </a:buClr>
              <a:buSzPts val="2000"/>
              <a:buChar char="•"/>
            </a:pPr>
            <a:r>
              <a:rPr lang="en-GB" sz="2000">
                <a:solidFill>
                  <a:srgbClr val="002060"/>
                </a:solidFill>
                <a:latin typeface="Calibri"/>
                <a:ea typeface="Calibri"/>
                <a:cs typeface="Calibri"/>
                <a:sym typeface="Calibri"/>
              </a:rPr>
              <a:t>· Deliver more consistent pathways and outcomes for patients</a:t>
            </a:r>
            <a:endParaRPr/>
          </a:p>
          <a:p>
            <a:pPr indent="-228600" lvl="2" marL="1143000" rtl="0" algn="l">
              <a:lnSpc>
                <a:spcPct val="150000"/>
              </a:lnSpc>
              <a:spcBef>
                <a:spcPts val="400"/>
              </a:spcBef>
              <a:spcAft>
                <a:spcPts val="0"/>
              </a:spcAft>
              <a:buClr>
                <a:srgbClr val="002060"/>
              </a:buClr>
              <a:buSzPts val="2000"/>
              <a:buChar char="•"/>
            </a:pPr>
            <a:r>
              <a:rPr lang="en-GB" sz="2000">
                <a:solidFill>
                  <a:srgbClr val="002060"/>
                </a:solidFill>
                <a:latin typeface="Calibri"/>
                <a:ea typeface="Calibri"/>
                <a:cs typeface="Calibri"/>
                <a:sym typeface="Calibri"/>
              </a:rPr>
              <a:t>· Improve recruitment, retention and resilience of clinical workforce</a:t>
            </a:r>
            <a:endParaRPr/>
          </a:p>
          <a:p>
            <a:pPr indent="-228600" lvl="2" marL="1143000" rtl="0" algn="l">
              <a:lnSpc>
                <a:spcPct val="150000"/>
              </a:lnSpc>
              <a:spcBef>
                <a:spcPts val="400"/>
              </a:spcBef>
              <a:spcAft>
                <a:spcPts val="0"/>
              </a:spcAft>
              <a:buClr>
                <a:srgbClr val="002060"/>
              </a:buClr>
              <a:buSzPts val="2000"/>
              <a:buChar char="•"/>
            </a:pPr>
            <a:r>
              <a:rPr lang="en-GB" sz="2000">
                <a:solidFill>
                  <a:srgbClr val="002060"/>
                </a:solidFill>
                <a:latin typeface="Calibri"/>
                <a:ea typeface="Calibri"/>
                <a:cs typeface="Calibri"/>
                <a:sym typeface="Calibri"/>
              </a:rPr>
              <a:t>· Reduce patient visits to hospital that don’t add value</a:t>
            </a:r>
            <a:endParaRPr/>
          </a:p>
          <a:p>
            <a:pPr indent="-228600" lvl="2" marL="1143000" rtl="0" algn="l">
              <a:lnSpc>
                <a:spcPct val="150000"/>
              </a:lnSpc>
              <a:spcBef>
                <a:spcPts val="400"/>
              </a:spcBef>
              <a:spcAft>
                <a:spcPts val="0"/>
              </a:spcAft>
              <a:buClr>
                <a:srgbClr val="002060"/>
              </a:buClr>
              <a:buSzPts val="2000"/>
              <a:buChar char="•"/>
            </a:pPr>
            <a:r>
              <a:rPr lang="en-GB" sz="2000">
                <a:solidFill>
                  <a:srgbClr val="002060"/>
                </a:solidFill>
                <a:latin typeface="Calibri"/>
                <a:ea typeface="Calibri"/>
                <a:cs typeface="Calibri"/>
                <a:sym typeface="Calibri"/>
              </a:rPr>
              <a:t>· Improve team working and morale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12"/>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lt1"/>
              </a:buClr>
              <a:buSzPts val="3800"/>
              <a:buFont typeface="Calibri"/>
              <a:buNone/>
            </a:pPr>
            <a:r>
              <a:rPr lang="en-GB" sz="3800"/>
              <a:t>Bringing it Together in NHS Lanarkshire</a:t>
            </a:r>
            <a:endParaRPr/>
          </a:p>
        </p:txBody>
      </p:sp>
      <p:graphicFrame>
        <p:nvGraphicFramePr>
          <p:cNvPr id="306" name="Google Shape;306;p12"/>
          <p:cNvGraphicFramePr/>
          <p:nvPr/>
        </p:nvGraphicFramePr>
        <p:xfrm>
          <a:off x="492125" y="1960563"/>
          <a:ext cx="10972800" cy="4290608"/>
        </p:xfrm>
        <a:graphic>
          <a:graphicData uri="http://schemas.openxmlformats.org/drawingml/2006/chart">
            <c:chart r:id="rId3"/>
          </a:graphicData>
        </a:graphic>
      </p:graphicFrame>
      <p:sp>
        <p:nvSpPr>
          <p:cNvPr id="307" name="Google Shape;307;p12"/>
          <p:cNvSpPr txBox="1"/>
          <p:nvPr/>
        </p:nvSpPr>
        <p:spPr>
          <a:xfrm>
            <a:off x="2855883" y="2101246"/>
            <a:ext cx="5290213" cy="698717"/>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rgbClr val="000000"/>
              </a:buClr>
              <a:buSzPts val="1800"/>
              <a:buFont typeface="Arial"/>
              <a:buNone/>
            </a:pPr>
            <a:r>
              <a:rPr b="1" i="0" lang="en-GB" sz="1800" u="none" cap="none" strike="noStrike">
                <a:solidFill>
                  <a:srgbClr val="000000"/>
                </a:solidFill>
                <a:latin typeface="Calibri"/>
                <a:ea typeface="Calibri"/>
                <a:cs typeface="Calibri"/>
                <a:sym typeface="Calibri"/>
              </a:rPr>
              <a:t>NHSL Monthly Outpatient Position</a:t>
            </a:r>
            <a:endParaRPr b="0" i="0" sz="1400" u="none" cap="none" strike="noStrike">
              <a:solidFill>
                <a:srgbClr val="000000"/>
              </a:solidFill>
              <a:latin typeface="Arial"/>
              <a:ea typeface="Arial"/>
              <a:cs typeface="Arial"/>
              <a:sym typeface="Arial"/>
            </a:endParaRPr>
          </a:p>
          <a:p>
            <a:pPr indent="0" lvl="0" marL="0" marR="0" rtl="0" algn="ctr">
              <a:lnSpc>
                <a:spcPct val="150000"/>
              </a:lnSpc>
              <a:spcBef>
                <a:spcPts val="0"/>
              </a:spcBef>
              <a:spcAft>
                <a:spcPts val="0"/>
              </a:spcAft>
              <a:buClr>
                <a:srgbClr val="000000"/>
              </a:buClr>
              <a:buSzPts val="1800"/>
              <a:buFont typeface="Arial"/>
              <a:buNone/>
            </a:pPr>
            <a:r>
              <a:rPr b="1" i="0" lang="en-GB" sz="1800" u="none" cap="none" strike="noStrike">
                <a:solidFill>
                  <a:srgbClr val="000000"/>
                </a:solidFill>
                <a:latin typeface="Calibri"/>
                <a:ea typeface="Calibri"/>
                <a:cs typeface="Calibri"/>
                <a:sym typeface="Calibri"/>
              </a:rPr>
              <a:t>Number waiting over 84 days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13"/>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lt1"/>
              </a:buClr>
              <a:buSzPts val="3800"/>
              <a:buFont typeface="Calibri"/>
              <a:buNone/>
            </a:pPr>
            <a:r>
              <a:rPr lang="en-GB" sz="3800"/>
              <a:t>Where to start?</a:t>
            </a:r>
            <a:endParaRPr/>
          </a:p>
        </p:txBody>
      </p:sp>
      <p:sp>
        <p:nvSpPr>
          <p:cNvPr id="313" name="Google Shape;313;p13"/>
          <p:cNvSpPr txBox="1"/>
          <p:nvPr>
            <p:ph idx="1" type="body"/>
          </p:nvPr>
        </p:nvSpPr>
        <p:spPr>
          <a:xfrm>
            <a:off x="492125" y="1960563"/>
            <a:ext cx="10972800" cy="3459335"/>
          </a:xfrm>
          <a:prstGeom prst="rect">
            <a:avLst/>
          </a:prstGeom>
          <a:noFill/>
          <a:ln>
            <a:noFill/>
          </a:ln>
        </p:spPr>
        <p:txBody>
          <a:bodyPr anchorCtr="0" anchor="t" bIns="45700" lIns="91425" spcFirstLastPara="1" rIns="91425" wrap="square" tIns="45700">
            <a:noAutofit/>
          </a:bodyPr>
          <a:lstStyle/>
          <a:p>
            <a:pPr indent="-342900" lvl="0" marL="342900" rtl="0" algn="l">
              <a:lnSpc>
                <a:spcPct val="150000"/>
              </a:lnSpc>
              <a:spcBef>
                <a:spcPts val="0"/>
              </a:spcBef>
              <a:spcAft>
                <a:spcPts val="0"/>
              </a:spcAft>
              <a:buClr>
                <a:schemeClr val="dk2"/>
              </a:buClr>
              <a:buSzPts val="3200"/>
              <a:buChar char="•"/>
            </a:pPr>
            <a:r>
              <a:rPr lang="en-GB"/>
              <a:t>Engage the whole team </a:t>
            </a:r>
            <a:endParaRPr/>
          </a:p>
          <a:p>
            <a:pPr indent="-342900" lvl="0" marL="342900" rtl="0" algn="l">
              <a:lnSpc>
                <a:spcPct val="150000"/>
              </a:lnSpc>
              <a:spcBef>
                <a:spcPts val="640"/>
              </a:spcBef>
              <a:spcAft>
                <a:spcPts val="0"/>
              </a:spcAft>
              <a:buClr>
                <a:schemeClr val="dk2"/>
              </a:buClr>
              <a:buSzPts val="3200"/>
              <a:buChar char="•"/>
            </a:pPr>
            <a:r>
              <a:rPr lang="en-GB"/>
              <a:t>Know your baseline</a:t>
            </a:r>
            <a:endParaRPr/>
          </a:p>
          <a:p>
            <a:pPr indent="-342900" lvl="0" marL="342900" rtl="0" algn="l">
              <a:lnSpc>
                <a:spcPct val="150000"/>
              </a:lnSpc>
              <a:spcBef>
                <a:spcPts val="640"/>
              </a:spcBef>
              <a:spcAft>
                <a:spcPts val="0"/>
              </a:spcAft>
              <a:buClr>
                <a:schemeClr val="dk2"/>
              </a:buClr>
              <a:buSzPts val="3200"/>
              <a:buChar char="•"/>
            </a:pPr>
            <a:r>
              <a:rPr lang="en-GB"/>
              <a:t>Big wins early – don’t reinvent the wheel</a:t>
            </a:r>
            <a:endParaRPr/>
          </a:p>
          <a:p>
            <a:pPr indent="-342900" lvl="0" marL="342900" rtl="0" algn="l">
              <a:lnSpc>
                <a:spcPct val="150000"/>
              </a:lnSpc>
              <a:spcBef>
                <a:spcPts val="640"/>
              </a:spcBef>
              <a:spcAft>
                <a:spcPts val="0"/>
              </a:spcAft>
              <a:buClr>
                <a:schemeClr val="dk2"/>
              </a:buClr>
              <a:buSzPts val="3200"/>
              <a:buChar char="•"/>
            </a:pPr>
            <a:r>
              <a:rPr lang="en-GB"/>
              <a:t>Easier problems first</a:t>
            </a:r>
            <a:endParaRPr/>
          </a:p>
          <a:p>
            <a:pPr indent="-342900" lvl="0" marL="342900" rtl="0" algn="l">
              <a:lnSpc>
                <a:spcPct val="150000"/>
              </a:lnSpc>
              <a:spcBef>
                <a:spcPts val="640"/>
              </a:spcBef>
              <a:spcAft>
                <a:spcPts val="0"/>
              </a:spcAft>
              <a:buClr>
                <a:schemeClr val="dk2"/>
              </a:buClr>
              <a:buSzPts val="3200"/>
              <a:buChar char="•"/>
            </a:pPr>
            <a:r>
              <a:rPr lang="en-GB"/>
              <a:t>Build momentum</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14"/>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lt1"/>
              </a:buClr>
              <a:buSzPts val="4000"/>
              <a:buFont typeface="Calibri"/>
              <a:buNone/>
            </a:pPr>
            <a:r>
              <a:rPr lang="en-GB"/>
              <a:t>How to make it Sustainable</a:t>
            </a:r>
            <a:endParaRPr/>
          </a:p>
        </p:txBody>
      </p:sp>
      <p:sp>
        <p:nvSpPr>
          <p:cNvPr id="319" name="Google Shape;319;p14"/>
          <p:cNvSpPr txBox="1"/>
          <p:nvPr>
            <p:ph idx="1" type="body"/>
          </p:nvPr>
        </p:nvSpPr>
        <p:spPr>
          <a:xfrm>
            <a:off x="492085" y="1960422"/>
            <a:ext cx="10972800" cy="4770537"/>
          </a:xfrm>
          <a:prstGeom prst="rect">
            <a:avLst/>
          </a:prstGeom>
          <a:noFill/>
          <a:ln>
            <a:noFill/>
          </a:ln>
        </p:spPr>
        <p:txBody>
          <a:bodyPr anchorCtr="0" anchor="t" bIns="45700" lIns="91425" spcFirstLastPara="1" rIns="91425" wrap="square" tIns="45700">
            <a:spAutoFit/>
          </a:bodyPr>
          <a:lstStyle/>
          <a:p>
            <a:pPr indent="-342900" lvl="0" marL="342900" rtl="0" algn="l">
              <a:lnSpc>
                <a:spcPct val="150000"/>
              </a:lnSpc>
              <a:spcBef>
                <a:spcPts val="0"/>
              </a:spcBef>
              <a:spcAft>
                <a:spcPts val="0"/>
              </a:spcAft>
              <a:buClr>
                <a:schemeClr val="dk2"/>
              </a:buClr>
              <a:buSzPts val="3200"/>
              <a:buChar char="•"/>
            </a:pPr>
            <a:r>
              <a:rPr lang="en-GB"/>
              <a:t>Grow the team  </a:t>
            </a:r>
            <a:endParaRPr/>
          </a:p>
          <a:p>
            <a:pPr indent="-342900" lvl="0" marL="342900" rtl="0" algn="l">
              <a:lnSpc>
                <a:spcPct val="150000"/>
              </a:lnSpc>
              <a:spcBef>
                <a:spcPts val="640"/>
              </a:spcBef>
              <a:spcAft>
                <a:spcPts val="0"/>
              </a:spcAft>
              <a:buClr>
                <a:schemeClr val="dk2"/>
              </a:buClr>
              <a:buSzPts val="3200"/>
              <a:buChar char="•"/>
            </a:pPr>
            <a:r>
              <a:rPr lang="en-GB"/>
              <a:t>Ownership</a:t>
            </a:r>
            <a:endParaRPr/>
          </a:p>
          <a:p>
            <a:pPr indent="-342900" lvl="0" marL="342900" rtl="0" algn="l">
              <a:lnSpc>
                <a:spcPct val="150000"/>
              </a:lnSpc>
              <a:spcBef>
                <a:spcPts val="640"/>
              </a:spcBef>
              <a:spcAft>
                <a:spcPts val="0"/>
              </a:spcAft>
              <a:buClr>
                <a:schemeClr val="dk2"/>
              </a:buClr>
              <a:buSzPts val="3200"/>
              <a:buChar char="•"/>
            </a:pPr>
            <a:r>
              <a:rPr lang="en-GB"/>
              <a:t>Collect useful data in a sustainable way</a:t>
            </a:r>
            <a:endParaRPr/>
          </a:p>
          <a:p>
            <a:pPr indent="-342900" lvl="0" marL="342900" rtl="0" algn="l">
              <a:lnSpc>
                <a:spcPct val="150000"/>
              </a:lnSpc>
              <a:spcBef>
                <a:spcPts val="640"/>
              </a:spcBef>
              <a:spcAft>
                <a:spcPts val="0"/>
              </a:spcAft>
              <a:buClr>
                <a:schemeClr val="dk2"/>
              </a:buClr>
              <a:buSzPts val="3200"/>
              <a:buChar char="•"/>
            </a:pPr>
            <a:r>
              <a:rPr lang="en-GB"/>
              <a:t>Share the success</a:t>
            </a:r>
            <a:endParaRPr/>
          </a:p>
          <a:p>
            <a:pPr indent="-342900" lvl="0" marL="342900" rtl="0" algn="l">
              <a:lnSpc>
                <a:spcPct val="150000"/>
              </a:lnSpc>
              <a:spcBef>
                <a:spcPts val="640"/>
              </a:spcBef>
              <a:spcAft>
                <a:spcPts val="0"/>
              </a:spcAft>
              <a:buClr>
                <a:schemeClr val="dk2"/>
              </a:buClr>
              <a:buSzPts val="3200"/>
              <a:buChar char="•"/>
            </a:pPr>
            <a:r>
              <a:rPr lang="en-GB"/>
              <a:t>Repeat the cycle – learn and review earlier successes</a:t>
            </a:r>
            <a:endParaRPr/>
          </a:p>
          <a:p>
            <a:pPr indent="0" lvl="0" marL="0" rtl="0" algn="l">
              <a:lnSpc>
                <a:spcPct val="100000"/>
              </a:lnSpc>
              <a:spcBef>
                <a:spcPts val="640"/>
              </a:spcBef>
              <a:spcAft>
                <a:spcPts val="0"/>
              </a:spcAft>
              <a:buClr>
                <a:schemeClr val="dk2"/>
              </a:buClr>
              <a:buSzPts val="3200"/>
              <a:buNone/>
            </a:pPr>
            <a:r>
              <a:t/>
            </a:r>
            <a:endParaRPr>
              <a:solidFill>
                <a:srgbClr val="00206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15"/>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lt1"/>
              </a:buClr>
              <a:buSzPts val="4000"/>
              <a:buFont typeface="Calibri"/>
              <a:buNone/>
            </a:pPr>
            <a:r>
              <a:rPr lang="en-GB"/>
              <a:t>Highlights</a:t>
            </a:r>
            <a:endParaRPr/>
          </a:p>
        </p:txBody>
      </p:sp>
      <p:sp>
        <p:nvSpPr>
          <p:cNvPr id="325" name="Google Shape;325;p15"/>
          <p:cNvSpPr txBox="1"/>
          <p:nvPr>
            <p:ph idx="1" type="body"/>
          </p:nvPr>
        </p:nvSpPr>
        <p:spPr>
          <a:xfrm>
            <a:off x="492085" y="1960422"/>
            <a:ext cx="10972800" cy="7258357"/>
          </a:xfrm>
          <a:prstGeom prst="rect">
            <a:avLst/>
          </a:prstGeom>
          <a:noFill/>
          <a:ln>
            <a:noFill/>
          </a:ln>
        </p:spPr>
        <p:txBody>
          <a:bodyPr anchorCtr="0" anchor="t" bIns="45700" lIns="91425" spcFirstLastPara="1" rIns="91425" wrap="square" tIns="45700">
            <a:spAutoFit/>
          </a:bodyPr>
          <a:lstStyle/>
          <a:p>
            <a:pPr indent="-342900" lvl="0" marL="342900" rtl="0" algn="l">
              <a:lnSpc>
                <a:spcPct val="100000"/>
              </a:lnSpc>
              <a:spcBef>
                <a:spcPts val="0"/>
              </a:spcBef>
              <a:spcAft>
                <a:spcPts val="0"/>
              </a:spcAft>
              <a:buClr>
                <a:srgbClr val="002060"/>
              </a:buClr>
              <a:buSzPts val="2600"/>
              <a:buFont typeface="Arial"/>
              <a:buChar char="•"/>
            </a:pPr>
            <a:r>
              <a:rPr lang="en-GB" sz="2600">
                <a:latin typeface="Calibri"/>
                <a:ea typeface="Calibri"/>
                <a:cs typeface="Calibri"/>
                <a:sym typeface="Calibri"/>
              </a:rPr>
              <a:t>No patients waiting more than 12 weeks for OP appt despite pandemic.</a:t>
            </a:r>
            <a:endParaRPr/>
          </a:p>
          <a:p>
            <a:pPr indent="-342900" lvl="0" marL="342900" rtl="0" algn="l">
              <a:lnSpc>
                <a:spcPct val="150000"/>
              </a:lnSpc>
              <a:spcBef>
                <a:spcPts val="520"/>
              </a:spcBef>
              <a:spcAft>
                <a:spcPts val="0"/>
              </a:spcAft>
              <a:buClr>
                <a:srgbClr val="002060"/>
              </a:buClr>
              <a:buSzPts val="2600"/>
              <a:buFont typeface="Arial"/>
              <a:buChar char="•"/>
            </a:pPr>
            <a:r>
              <a:rPr lang="en-GB" sz="2600">
                <a:latin typeface="Calibri"/>
                <a:ea typeface="Calibri"/>
                <a:cs typeface="Calibri"/>
                <a:sym typeface="Calibri"/>
              </a:rPr>
              <a:t>Total waiting list reduced from 2608 patients in March 20 to </a:t>
            </a:r>
            <a:r>
              <a:rPr lang="en-GB" sz="2600"/>
              <a:t>641</a:t>
            </a:r>
            <a:r>
              <a:rPr lang="en-GB" sz="2600">
                <a:latin typeface="Calibri"/>
                <a:ea typeface="Calibri"/>
                <a:cs typeface="Calibri"/>
                <a:sym typeface="Calibri"/>
              </a:rPr>
              <a:t>.</a:t>
            </a:r>
            <a:endParaRPr/>
          </a:p>
          <a:p>
            <a:pPr indent="-342900" lvl="0" marL="342900" rtl="0" algn="l">
              <a:lnSpc>
                <a:spcPct val="150000"/>
              </a:lnSpc>
              <a:spcBef>
                <a:spcPts val="520"/>
              </a:spcBef>
              <a:spcAft>
                <a:spcPts val="0"/>
              </a:spcAft>
              <a:buClr>
                <a:srgbClr val="002060"/>
              </a:buClr>
              <a:buSzPts val="2600"/>
              <a:buFont typeface="Arial"/>
              <a:buChar char="•"/>
            </a:pPr>
            <a:r>
              <a:rPr lang="en-GB" sz="2600">
                <a:latin typeface="Calibri"/>
                <a:ea typeface="Calibri"/>
                <a:cs typeface="Calibri"/>
                <a:sym typeface="Calibri"/>
              </a:rPr>
              <a:t>50% reduction in median length of stay for Hip and 40% for Knee Arthroplasty.</a:t>
            </a:r>
            <a:endParaRPr/>
          </a:p>
          <a:p>
            <a:pPr indent="-342900" lvl="0" marL="342900" rtl="0" algn="l">
              <a:lnSpc>
                <a:spcPct val="150000"/>
              </a:lnSpc>
              <a:spcBef>
                <a:spcPts val="520"/>
              </a:spcBef>
              <a:spcAft>
                <a:spcPts val="0"/>
              </a:spcAft>
              <a:buClr>
                <a:srgbClr val="002060"/>
              </a:buClr>
              <a:buSzPts val="2600"/>
              <a:buFont typeface="Arial"/>
              <a:buChar char="•"/>
            </a:pPr>
            <a:r>
              <a:rPr lang="en-GB" sz="2600">
                <a:latin typeface="Calibri"/>
                <a:ea typeface="Calibri"/>
                <a:cs typeface="Calibri"/>
                <a:sym typeface="Calibri"/>
              </a:rPr>
              <a:t>Staff  across service working at top of license, improved recruitment/ retention.</a:t>
            </a:r>
            <a:endParaRPr/>
          </a:p>
          <a:p>
            <a:pPr indent="-342900" lvl="0" marL="342900" rtl="0" algn="l">
              <a:lnSpc>
                <a:spcPct val="150000"/>
              </a:lnSpc>
              <a:spcBef>
                <a:spcPts val="520"/>
              </a:spcBef>
              <a:spcAft>
                <a:spcPts val="0"/>
              </a:spcAft>
              <a:buClr>
                <a:srgbClr val="002060"/>
              </a:buClr>
              <a:buSzPts val="2600"/>
              <a:buFont typeface="Arial"/>
              <a:buChar char="•"/>
            </a:pPr>
            <a:r>
              <a:rPr lang="en-GB" sz="2600">
                <a:latin typeface="Calibri"/>
                <a:ea typeface="Calibri"/>
                <a:cs typeface="Calibri"/>
                <a:sym typeface="Calibri"/>
              </a:rPr>
              <a:t>Service has adapted to new challenges and triumvirate leadership team engaged in all aspects of service redesign.</a:t>
            </a:r>
            <a:endParaRPr/>
          </a:p>
          <a:p>
            <a:pPr indent="-215900" lvl="0" marL="342900" rtl="0" algn="l">
              <a:lnSpc>
                <a:spcPct val="150000"/>
              </a:lnSpc>
              <a:spcBef>
                <a:spcPts val="400"/>
              </a:spcBef>
              <a:spcAft>
                <a:spcPts val="0"/>
              </a:spcAft>
              <a:buClr>
                <a:srgbClr val="002060"/>
              </a:buClr>
              <a:buSzPts val="2000"/>
              <a:buFont typeface="Arial"/>
              <a:buNone/>
            </a:pPr>
            <a:r>
              <a:t/>
            </a:r>
            <a:endParaRPr sz="2000">
              <a:latin typeface="Calibri"/>
              <a:ea typeface="Calibri"/>
              <a:cs typeface="Calibri"/>
              <a:sym typeface="Calibri"/>
            </a:endParaRPr>
          </a:p>
          <a:p>
            <a:pPr indent="-215900" lvl="0" marL="342900" rtl="0" algn="l">
              <a:lnSpc>
                <a:spcPct val="100000"/>
              </a:lnSpc>
              <a:spcBef>
                <a:spcPts val="400"/>
              </a:spcBef>
              <a:spcAft>
                <a:spcPts val="0"/>
              </a:spcAft>
              <a:buClr>
                <a:srgbClr val="002060"/>
              </a:buClr>
              <a:buSzPts val="2000"/>
              <a:buFont typeface="Arial"/>
              <a:buNone/>
            </a:pPr>
            <a:r>
              <a:t/>
            </a:r>
            <a:endParaRPr sz="2000">
              <a:latin typeface="Calibri"/>
              <a:ea typeface="Calibri"/>
              <a:cs typeface="Calibri"/>
              <a:sym typeface="Calibri"/>
            </a:endParaRPr>
          </a:p>
          <a:p>
            <a:pPr indent="-215900" lvl="0" marL="342900" rtl="0" algn="l">
              <a:lnSpc>
                <a:spcPct val="100000"/>
              </a:lnSpc>
              <a:spcBef>
                <a:spcPts val="400"/>
              </a:spcBef>
              <a:spcAft>
                <a:spcPts val="0"/>
              </a:spcAft>
              <a:buClr>
                <a:srgbClr val="002060"/>
              </a:buClr>
              <a:buSzPts val="2000"/>
              <a:buFont typeface="Arial"/>
              <a:buNone/>
            </a:pPr>
            <a:r>
              <a:t/>
            </a:r>
            <a:endParaRPr sz="2000">
              <a:latin typeface="Calibri"/>
              <a:ea typeface="Calibri"/>
              <a:cs typeface="Calibri"/>
              <a:sym typeface="Calibri"/>
            </a:endParaRPr>
          </a:p>
          <a:p>
            <a:pPr indent="-215900" lvl="0" marL="342900" rtl="0" algn="l">
              <a:lnSpc>
                <a:spcPct val="100000"/>
              </a:lnSpc>
              <a:spcBef>
                <a:spcPts val="400"/>
              </a:spcBef>
              <a:spcAft>
                <a:spcPts val="0"/>
              </a:spcAft>
              <a:buClr>
                <a:srgbClr val="002060"/>
              </a:buClr>
              <a:buSzPts val="2000"/>
              <a:buFont typeface="Arial"/>
              <a:buNone/>
            </a:pPr>
            <a:r>
              <a:t/>
            </a:r>
            <a:endParaRPr sz="2000"/>
          </a:p>
          <a:p>
            <a:pPr indent="-215900" lvl="0" marL="342900" rtl="0" algn="l">
              <a:lnSpc>
                <a:spcPct val="100000"/>
              </a:lnSpc>
              <a:spcBef>
                <a:spcPts val="400"/>
              </a:spcBef>
              <a:spcAft>
                <a:spcPts val="0"/>
              </a:spcAft>
              <a:buClr>
                <a:schemeClr val="dk2"/>
              </a:buClr>
              <a:buSzPts val="2000"/>
              <a:buNone/>
            </a:pPr>
            <a:r>
              <a:t/>
            </a:r>
            <a:endParaRPr sz="2000">
              <a:latin typeface="Arial"/>
              <a:ea typeface="Arial"/>
              <a:cs typeface="Arial"/>
              <a:sym typeface="Arial"/>
            </a:endParaRPr>
          </a:p>
          <a:p>
            <a:pPr indent="0" lvl="0" marL="0" rtl="0" algn="l">
              <a:lnSpc>
                <a:spcPct val="100000"/>
              </a:lnSpc>
              <a:spcBef>
                <a:spcPts val="400"/>
              </a:spcBef>
              <a:spcAft>
                <a:spcPts val="0"/>
              </a:spcAft>
              <a:buClr>
                <a:schemeClr val="dk2"/>
              </a:buClr>
              <a:buSzPts val="2000"/>
              <a:buNone/>
            </a:pPr>
            <a:r>
              <a:t/>
            </a:r>
            <a:endParaRPr sz="2000">
              <a:solidFill>
                <a:srgbClr val="00206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16"/>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lt1"/>
              </a:buClr>
              <a:buSzPts val="4000"/>
              <a:buFont typeface="Calibri"/>
              <a:buNone/>
            </a:pPr>
            <a:r>
              <a:rPr lang="en-GB"/>
              <a:t>Some next steps</a:t>
            </a:r>
            <a:endParaRPr/>
          </a:p>
        </p:txBody>
      </p:sp>
      <p:sp>
        <p:nvSpPr>
          <p:cNvPr id="331" name="Google Shape;331;p16"/>
          <p:cNvSpPr txBox="1"/>
          <p:nvPr>
            <p:ph idx="1" type="body"/>
          </p:nvPr>
        </p:nvSpPr>
        <p:spPr>
          <a:xfrm>
            <a:off x="492085" y="1960422"/>
            <a:ext cx="10972800" cy="4782848"/>
          </a:xfrm>
          <a:prstGeom prst="rect">
            <a:avLst/>
          </a:prstGeom>
          <a:noFill/>
          <a:ln>
            <a:noFill/>
          </a:ln>
        </p:spPr>
        <p:txBody>
          <a:bodyPr anchorCtr="0" anchor="t" bIns="45700" lIns="91425" spcFirstLastPara="1" rIns="91425" wrap="square" tIns="45700">
            <a:spAutoFit/>
          </a:bodyPr>
          <a:lstStyle/>
          <a:p>
            <a:pPr indent="-342900" lvl="0" marL="342900" rtl="0" algn="l">
              <a:lnSpc>
                <a:spcPct val="150000"/>
              </a:lnSpc>
              <a:spcBef>
                <a:spcPts val="0"/>
              </a:spcBef>
              <a:spcAft>
                <a:spcPts val="0"/>
              </a:spcAft>
              <a:buClr>
                <a:srgbClr val="002060"/>
              </a:buClr>
              <a:buSzPts val="2400"/>
              <a:buFont typeface="Arial"/>
              <a:buChar char="•"/>
            </a:pPr>
            <a:r>
              <a:rPr lang="en-GB" sz="2400">
                <a:latin typeface="Calibri"/>
                <a:ea typeface="Calibri"/>
                <a:cs typeface="Calibri"/>
                <a:sym typeface="Calibri"/>
              </a:rPr>
              <a:t>Continue to increase theatre productivity with same day arthroplasty &amp; 4 joint lists.</a:t>
            </a:r>
            <a:endParaRPr/>
          </a:p>
          <a:p>
            <a:pPr indent="-342900" lvl="0" marL="342900" rtl="0" algn="l">
              <a:lnSpc>
                <a:spcPct val="150000"/>
              </a:lnSpc>
              <a:spcBef>
                <a:spcPts val="480"/>
              </a:spcBef>
              <a:spcAft>
                <a:spcPts val="0"/>
              </a:spcAft>
              <a:buClr>
                <a:srgbClr val="002060"/>
              </a:buClr>
              <a:buSzPts val="2400"/>
              <a:buFont typeface="Arial"/>
              <a:buChar char="•"/>
            </a:pPr>
            <a:r>
              <a:rPr lang="en-GB" sz="2400">
                <a:latin typeface="Calibri"/>
                <a:ea typeface="Calibri"/>
                <a:cs typeface="Calibri"/>
                <a:sym typeface="Calibri"/>
              </a:rPr>
              <a:t>Move LA surgery from theatre environment to OP/ procedure room setting.</a:t>
            </a:r>
            <a:endParaRPr/>
          </a:p>
          <a:p>
            <a:pPr indent="-342900" lvl="0" marL="342900" rtl="0" algn="l">
              <a:lnSpc>
                <a:spcPct val="150000"/>
              </a:lnSpc>
              <a:spcBef>
                <a:spcPts val="480"/>
              </a:spcBef>
              <a:spcAft>
                <a:spcPts val="0"/>
              </a:spcAft>
              <a:buClr>
                <a:srgbClr val="002060"/>
              </a:buClr>
              <a:buSzPts val="2400"/>
              <a:buFont typeface="Arial"/>
              <a:buChar char="•"/>
            </a:pPr>
            <a:r>
              <a:rPr lang="en-GB" sz="2400">
                <a:latin typeface="Calibri"/>
                <a:ea typeface="Calibri"/>
                <a:cs typeface="Calibri"/>
                <a:sym typeface="Calibri"/>
              </a:rPr>
              <a:t>Cross Board collaboration to reduce waiting times for surgery/ improve skill mix.</a:t>
            </a:r>
            <a:endParaRPr/>
          </a:p>
          <a:p>
            <a:pPr indent="-342900" lvl="0" marL="342900" rtl="0" algn="l">
              <a:lnSpc>
                <a:spcPct val="150000"/>
              </a:lnSpc>
              <a:spcBef>
                <a:spcPts val="480"/>
              </a:spcBef>
              <a:spcAft>
                <a:spcPts val="0"/>
              </a:spcAft>
              <a:buClr>
                <a:srgbClr val="002060"/>
              </a:buClr>
              <a:buSzPts val="2400"/>
              <a:buFont typeface="Arial"/>
              <a:buChar char="•"/>
            </a:pPr>
            <a:r>
              <a:rPr lang="en-GB" sz="2400">
                <a:latin typeface="Calibri"/>
                <a:ea typeface="Calibri"/>
                <a:cs typeface="Calibri"/>
                <a:sym typeface="Calibri"/>
              </a:rPr>
              <a:t>Development of a digitally enabled model for optimising referral management.</a:t>
            </a:r>
            <a:endParaRPr/>
          </a:p>
          <a:p>
            <a:pPr indent="-342900" lvl="0" marL="342900" rtl="0" algn="l">
              <a:lnSpc>
                <a:spcPct val="150000"/>
              </a:lnSpc>
              <a:spcBef>
                <a:spcPts val="480"/>
              </a:spcBef>
              <a:spcAft>
                <a:spcPts val="0"/>
              </a:spcAft>
              <a:buClr>
                <a:srgbClr val="002060"/>
              </a:buClr>
              <a:buSzPts val="2400"/>
              <a:buFont typeface="Arial"/>
              <a:buChar char="•"/>
            </a:pPr>
            <a:r>
              <a:rPr lang="en-GB" sz="2400">
                <a:latin typeface="Calibri"/>
                <a:ea typeface="Calibri"/>
                <a:cs typeface="Calibri"/>
                <a:sym typeface="Calibri"/>
              </a:rPr>
              <a:t>Further extension of non-medical roles. </a:t>
            </a:r>
            <a:endParaRPr/>
          </a:p>
          <a:p>
            <a:pPr indent="-342900" lvl="0" marL="342900" rtl="0" algn="l">
              <a:lnSpc>
                <a:spcPct val="150000"/>
              </a:lnSpc>
              <a:spcBef>
                <a:spcPts val="480"/>
              </a:spcBef>
              <a:spcAft>
                <a:spcPts val="0"/>
              </a:spcAft>
              <a:buClr>
                <a:srgbClr val="002060"/>
              </a:buClr>
              <a:buSzPts val="2400"/>
              <a:buFont typeface="Arial"/>
              <a:buChar char="•"/>
            </a:pPr>
            <a:r>
              <a:rPr lang="en-GB" sz="2400">
                <a:latin typeface="Calibri"/>
                <a:ea typeface="Calibri"/>
                <a:cs typeface="Calibri"/>
                <a:sym typeface="Calibri"/>
              </a:rPr>
              <a:t>EQuIP pathways : Sub-acromial Decompression (SAD) surgery, arthroscopy in &gt;50yrs</a:t>
            </a:r>
            <a:endParaRPr sz="2400">
              <a:latin typeface="Calibri"/>
              <a:ea typeface="Calibri"/>
              <a:cs typeface="Calibri"/>
              <a:sym typeface="Calibri"/>
            </a:endParaRPr>
          </a:p>
          <a:p>
            <a:pPr indent="-342900" lvl="0" marL="342900" rtl="0" algn="l">
              <a:lnSpc>
                <a:spcPct val="150000"/>
              </a:lnSpc>
              <a:spcBef>
                <a:spcPts val="480"/>
              </a:spcBef>
              <a:spcAft>
                <a:spcPts val="0"/>
              </a:spcAft>
              <a:buClr>
                <a:srgbClr val="002060"/>
              </a:buClr>
              <a:buSzPts val="2400"/>
              <a:buFont typeface="Arial"/>
              <a:buChar char="•"/>
            </a:pPr>
            <a:r>
              <a:rPr lang="en-GB" sz="2400">
                <a:latin typeface="Calibri"/>
                <a:ea typeface="Calibri"/>
                <a:cs typeface="Calibri"/>
                <a:sym typeface="Calibri"/>
              </a:rPr>
              <a:t>Team Service Planning to optimise flexible use of staff and footprint. </a:t>
            </a:r>
            <a:endParaRPr/>
          </a:p>
          <a:p>
            <a:pPr indent="0" lvl="0" marL="0" rtl="0" algn="l">
              <a:lnSpc>
                <a:spcPct val="100000"/>
              </a:lnSpc>
              <a:spcBef>
                <a:spcPts val="400"/>
              </a:spcBef>
              <a:spcAft>
                <a:spcPts val="0"/>
              </a:spcAft>
              <a:buClr>
                <a:schemeClr val="dk2"/>
              </a:buClr>
              <a:buSzPts val="2000"/>
              <a:buNone/>
            </a:pPr>
            <a:r>
              <a:t/>
            </a:r>
            <a:endParaRPr sz="2000">
              <a:solidFill>
                <a:srgbClr val="00206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17"/>
          <p:cNvSpPr/>
          <p:nvPr/>
        </p:nvSpPr>
        <p:spPr>
          <a:xfrm>
            <a:off x="5034779" y="4606203"/>
            <a:ext cx="5554209" cy="175432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FFFFFF"/>
                </a:solidFill>
                <a:latin typeface="Calibri"/>
                <a:ea typeface="Calibri"/>
                <a:cs typeface="Calibri"/>
                <a:sym typeface="Calibri"/>
              </a:rPr>
              <a:t>Derick MacRae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FFFFFF"/>
                </a:solidFill>
                <a:latin typeface="Calibri"/>
                <a:ea typeface="Calibri"/>
                <a:cs typeface="Calibri"/>
                <a:sym typeface="Calibri"/>
              </a:rPr>
              <a:t>Cancer Services Manager, NHS Highland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GB" sz="1800" u="none" cap="none" strike="noStrike">
                <a:solidFill>
                  <a:srgbClr val="FFFFFF"/>
                </a:solidFill>
                <a:latin typeface="Calibri"/>
                <a:ea typeface="Calibri"/>
                <a:cs typeface="Calibri"/>
                <a:sym typeface="Calibri"/>
              </a:rPr>
              <a:t>Elspeth Harrison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rgbClr val="FFFFFF"/>
                </a:solidFill>
                <a:latin typeface="Calibri"/>
                <a:ea typeface="Calibri"/>
                <a:cs typeface="Calibri"/>
                <a:sym typeface="Calibri"/>
              </a:rPr>
              <a:t>Deputy Cancer Services Manager, NHS Highland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37" name="Google Shape;337;p17"/>
          <p:cNvSpPr txBox="1"/>
          <p:nvPr/>
        </p:nvSpPr>
        <p:spPr>
          <a:xfrm>
            <a:off x="5187142" y="2460567"/>
            <a:ext cx="6384174" cy="150810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600"/>
              <a:buFont typeface="Arial"/>
              <a:buNone/>
            </a:pPr>
            <a:r>
              <a:rPr b="1" i="0" lang="en-GB" sz="4600" u="none" cap="none" strike="noStrike">
                <a:solidFill>
                  <a:srgbClr val="FFFFFF"/>
                </a:solidFill>
                <a:latin typeface="Calibri"/>
                <a:ea typeface="Calibri"/>
                <a:cs typeface="Calibri"/>
                <a:sym typeface="Calibri"/>
              </a:rPr>
              <a:t>NHS Highland and Bringing it Together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18"/>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800"/>
              <a:buFont typeface="Calibri"/>
              <a:buNone/>
            </a:pPr>
            <a:r>
              <a:rPr lang="en-GB" sz="3800"/>
              <a:t>Bringing it Together in NHS Highland</a:t>
            </a:r>
            <a:endParaRPr sz="3800"/>
          </a:p>
        </p:txBody>
      </p:sp>
      <p:sp>
        <p:nvSpPr>
          <p:cNvPr id="344" name="Google Shape;344;p18"/>
          <p:cNvSpPr txBox="1"/>
          <p:nvPr/>
        </p:nvSpPr>
        <p:spPr>
          <a:xfrm>
            <a:off x="4960189" y="1665616"/>
            <a:ext cx="6892505" cy="519836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1F497D"/>
              </a:buClr>
              <a:buSzPts val="2200"/>
              <a:buFont typeface="Calibri"/>
              <a:buNone/>
            </a:pPr>
            <a:r>
              <a:rPr b="1" i="0" lang="en-GB" sz="2200" u="none" cap="none" strike="noStrike">
                <a:solidFill>
                  <a:srgbClr val="1F497D"/>
                </a:solidFill>
                <a:latin typeface="Calibri"/>
                <a:ea typeface="Calibri"/>
                <a:cs typeface="Calibri"/>
                <a:sym typeface="Calibri"/>
              </a:rPr>
              <a:t>The Six Principles of the Scottish Access Collaborative:</a:t>
            </a:r>
            <a:endParaRPr/>
          </a:p>
          <a:p>
            <a:pPr indent="0" lvl="0" marL="0" marR="0" rtl="0" algn="just">
              <a:lnSpc>
                <a:spcPct val="100000"/>
              </a:lnSpc>
              <a:spcBef>
                <a:spcPts val="0"/>
              </a:spcBef>
              <a:spcAft>
                <a:spcPts val="0"/>
              </a:spcAft>
              <a:buClr>
                <a:schemeClr val="dk1"/>
              </a:buClr>
              <a:buSzPts val="1800"/>
              <a:buFont typeface="Calibri"/>
              <a:buNone/>
            </a:pPr>
            <a:r>
              <a:t/>
            </a:r>
            <a:endParaRPr b="0" i="0" sz="1800" u="none" cap="none" strike="noStrike">
              <a:solidFill>
                <a:srgbClr val="1F497D"/>
              </a:solidFill>
              <a:latin typeface="Calibri"/>
              <a:ea typeface="Calibri"/>
              <a:cs typeface="Calibri"/>
              <a:sym typeface="Calibri"/>
            </a:endParaRPr>
          </a:p>
          <a:p>
            <a:pPr indent="-342900" lvl="0" marL="342900" marR="0" rtl="0" algn="l">
              <a:lnSpc>
                <a:spcPct val="100000"/>
              </a:lnSpc>
              <a:spcBef>
                <a:spcPts val="0"/>
              </a:spcBef>
              <a:spcAft>
                <a:spcPts val="0"/>
              </a:spcAft>
              <a:buClr>
                <a:srgbClr val="1F497D"/>
              </a:buClr>
              <a:buSzPts val="1800"/>
              <a:buFont typeface="Calibri"/>
              <a:buAutoNum type="arabicPeriod"/>
            </a:pPr>
            <a:r>
              <a:rPr b="0" i="0" lang="en-GB" sz="1800" u="none" cap="none" strike="noStrike">
                <a:solidFill>
                  <a:srgbClr val="1F497D"/>
                </a:solidFill>
                <a:latin typeface="Calibri"/>
                <a:ea typeface="Calibri"/>
                <a:cs typeface="Calibri"/>
                <a:sym typeface="Calibri"/>
              </a:rPr>
              <a:t>Patients should not be asked to travel unless there is a clear clinical benefit, and that any changes should not increase the workload for primary, secondary or social care in an unplanned/unresourced way.</a:t>
            </a:r>
            <a:endParaRPr/>
          </a:p>
          <a:p>
            <a:pPr indent="-342900" lvl="0" marL="342900" marR="0" rtl="0" algn="l">
              <a:lnSpc>
                <a:spcPct val="100000"/>
              </a:lnSpc>
              <a:spcBef>
                <a:spcPts val="0"/>
              </a:spcBef>
              <a:spcAft>
                <a:spcPts val="0"/>
              </a:spcAft>
              <a:buClr>
                <a:srgbClr val="1F497D"/>
              </a:buClr>
              <a:buSzPts val="1800"/>
              <a:buFont typeface="Calibri"/>
              <a:buAutoNum type="arabicPeriod"/>
            </a:pPr>
            <a:r>
              <a:rPr b="0" i="0" lang="en-GB" sz="1800" u="none" cap="none" strike="noStrike">
                <a:solidFill>
                  <a:srgbClr val="1F497D"/>
                </a:solidFill>
                <a:latin typeface="Calibri"/>
                <a:ea typeface="Calibri"/>
                <a:cs typeface="Calibri"/>
                <a:sym typeface="Calibri"/>
              </a:rPr>
              <a:t>All referrals should either be vetted by a consultant/senior decision maker or processed via a system wide agreed pathway.</a:t>
            </a:r>
            <a:endParaRPr/>
          </a:p>
          <a:p>
            <a:pPr indent="-342900" lvl="0" marL="342900" marR="0" rtl="0" algn="l">
              <a:lnSpc>
                <a:spcPct val="100000"/>
              </a:lnSpc>
              <a:spcBef>
                <a:spcPts val="0"/>
              </a:spcBef>
              <a:spcAft>
                <a:spcPts val="0"/>
              </a:spcAft>
              <a:buClr>
                <a:srgbClr val="1F497D"/>
              </a:buClr>
              <a:buSzPts val="1800"/>
              <a:buFont typeface="Calibri"/>
              <a:buAutoNum type="arabicPeriod"/>
            </a:pPr>
            <a:r>
              <a:rPr b="0" i="0" lang="en-GB" sz="1800" u="none" cap="none" strike="noStrike">
                <a:solidFill>
                  <a:srgbClr val="1F497D"/>
                </a:solidFill>
                <a:latin typeface="Calibri"/>
                <a:ea typeface="Calibri"/>
                <a:cs typeface="Calibri"/>
                <a:sym typeface="Calibri"/>
              </a:rPr>
              <a:t>Referral pathways (including self-management) should be clear and published for all to see</a:t>
            </a:r>
            <a:endParaRPr/>
          </a:p>
          <a:p>
            <a:pPr indent="-342900" lvl="0" marL="342900" marR="0" rtl="0" algn="l">
              <a:lnSpc>
                <a:spcPct val="100000"/>
              </a:lnSpc>
              <a:spcBef>
                <a:spcPts val="0"/>
              </a:spcBef>
              <a:spcAft>
                <a:spcPts val="0"/>
              </a:spcAft>
              <a:buClr>
                <a:srgbClr val="1F497D"/>
              </a:buClr>
              <a:buSzPts val="1800"/>
              <a:buFont typeface="Calibri"/>
              <a:buAutoNum type="arabicPeriod"/>
            </a:pPr>
            <a:r>
              <a:rPr b="0" i="0" lang="en-GB" sz="1800" u="none" cap="none" strike="noStrike">
                <a:solidFill>
                  <a:srgbClr val="1F497D"/>
                </a:solidFill>
                <a:latin typeface="Calibri"/>
                <a:ea typeface="Calibri"/>
                <a:cs typeface="Calibri"/>
                <a:sym typeface="Calibri"/>
              </a:rPr>
              <a:t>Each hospital and referral system should have a joint and clear understanding of demand and capacity</a:t>
            </a:r>
            <a:endParaRPr/>
          </a:p>
          <a:p>
            <a:pPr indent="-342900" lvl="0" marL="342900" marR="0" rtl="0" algn="l">
              <a:lnSpc>
                <a:spcPct val="100000"/>
              </a:lnSpc>
              <a:spcBef>
                <a:spcPts val="0"/>
              </a:spcBef>
              <a:spcAft>
                <a:spcPts val="0"/>
              </a:spcAft>
              <a:buClr>
                <a:srgbClr val="1F497D"/>
              </a:buClr>
              <a:buSzPts val="1800"/>
              <a:buFont typeface="Calibri"/>
              <a:buAutoNum type="arabicPeriod"/>
            </a:pPr>
            <a:r>
              <a:rPr b="0" i="0" lang="en-GB" sz="1800" u="none" cap="none" strike="noStrike">
                <a:solidFill>
                  <a:srgbClr val="1F497D"/>
                </a:solidFill>
                <a:latin typeface="Calibri"/>
                <a:ea typeface="Calibri"/>
                <a:cs typeface="Calibri"/>
                <a:sym typeface="Calibri"/>
              </a:rPr>
              <a:t>Each local system should have a clear understanding of access to diagnostics as part of pathway management</a:t>
            </a:r>
            <a:endParaRPr/>
          </a:p>
          <a:p>
            <a:pPr indent="-342900" lvl="0" marL="342900" marR="0" rtl="0" algn="l">
              <a:lnSpc>
                <a:spcPct val="100000"/>
              </a:lnSpc>
              <a:spcBef>
                <a:spcPts val="0"/>
              </a:spcBef>
              <a:spcAft>
                <a:spcPts val="0"/>
              </a:spcAft>
              <a:buClr>
                <a:srgbClr val="1F497D"/>
              </a:buClr>
              <a:buSzPts val="1800"/>
              <a:buFont typeface="Calibri"/>
              <a:buAutoNum type="arabicPeriod"/>
            </a:pPr>
            <a:r>
              <a:rPr b="0" i="0" lang="en-GB" sz="1800" u="none" cap="none" strike="noStrike">
                <a:solidFill>
                  <a:srgbClr val="1F497D"/>
                </a:solidFill>
                <a:latin typeface="Calibri"/>
                <a:ea typeface="Calibri"/>
                <a:cs typeface="Calibri"/>
                <a:sym typeface="Calibri"/>
              </a:rPr>
              <a:t>Improved and published metrics including how we record and measure virtual/ tele-health / tech-enabled care</a:t>
            </a:r>
            <a:endParaRPr/>
          </a:p>
          <a:p>
            <a:pPr indent="0" lvl="0" marL="0" marR="0" rtl="0" algn="just">
              <a:lnSpc>
                <a:spcPct val="100000"/>
              </a:lnSpc>
              <a:spcBef>
                <a:spcPts val="0"/>
              </a:spcBef>
              <a:spcAft>
                <a:spcPts val="0"/>
              </a:spcAft>
              <a:buClr>
                <a:schemeClr val="dk1"/>
              </a:buClr>
              <a:buSzPts val="2000"/>
              <a:buFont typeface="Calibri"/>
              <a:buNone/>
            </a:pPr>
            <a:r>
              <a:t/>
            </a:r>
            <a:endParaRPr b="0" i="0" sz="2000" u="none" cap="none" strike="noStrike">
              <a:solidFill>
                <a:srgbClr val="1F497D"/>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3200"/>
              <a:buFont typeface="Calibri"/>
              <a:buNone/>
            </a:pPr>
            <a:r>
              <a:t/>
            </a:r>
            <a:endParaRPr b="0" i="0" sz="3200" u="none" cap="none" strike="noStrike">
              <a:solidFill>
                <a:srgbClr val="1F497D"/>
              </a:solidFill>
              <a:latin typeface="Calibri"/>
              <a:ea typeface="Calibri"/>
              <a:cs typeface="Calibri"/>
              <a:sym typeface="Calibri"/>
            </a:endParaRPr>
          </a:p>
        </p:txBody>
      </p:sp>
      <p:pic>
        <p:nvPicPr>
          <p:cNvPr id="345" name="Google Shape;345;p18"/>
          <p:cNvPicPr preferRelativeResize="0"/>
          <p:nvPr/>
        </p:nvPicPr>
        <p:blipFill rotWithShape="1">
          <a:blip r:embed="rId3">
            <a:alphaModFix/>
          </a:blip>
          <a:srcRect b="0" l="0" r="0" t="0"/>
          <a:stretch/>
        </p:blipFill>
        <p:spPr>
          <a:xfrm>
            <a:off x="823811" y="1665615"/>
            <a:ext cx="4015596" cy="501949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19"/>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just">
              <a:spcBef>
                <a:spcPts val="0"/>
              </a:spcBef>
              <a:spcAft>
                <a:spcPts val="0"/>
              </a:spcAft>
              <a:buClr>
                <a:srgbClr val="FFFFFF"/>
              </a:buClr>
              <a:buSzPts val="3800"/>
              <a:buFont typeface="Calibri"/>
              <a:buNone/>
            </a:pPr>
            <a:r>
              <a:rPr b="0" lang="en-GB" sz="3800">
                <a:solidFill>
                  <a:srgbClr val="FFFFFF"/>
                </a:solidFill>
              </a:rPr>
              <a:t>The beginning: Urology, May 2020</a:t>
            </a:r>
            <a:endParaRPr b="0" sz="3800">
              <a:solidFill>
                <a:srgbClr val="FFFFFF"/>
              </a:solidFill>
            </a:endParaRPr>
          </a:p>
        </p:txBody>
      </p:sp>
      <p:sp>
        <p:nvSpPr>
          <p:cNvPr id="352" name="Google Shape;352;p19"/>
          <p:cNvSpPr txBox="1"/>
          <p:nvPr>
            <p:ph idx="1" type="body"/>
          </p:nvPr>
        </p:nvSpPr>
        <p:spPr>
          <a:xfrm>
            <a:off x="492085" y="1711040"/>
            <a:ext cx="10972800" cy="5312223"/>
          </a:xfrm>
          <a:prstGeom prst="rect">
            <a:avLst/>
          </a:prstGeom>
          <a:noFill/>
          <a:ln>
            <a:noFill/>
          </a:ln>
        </p:spPr>
        <p:txBody>
          <a:bodyPr anchorCtr="0" anchor="t" bIns="45700" lIns="91425" spcFirstLastPara="1" rIns="91425" wrap="square" tIns="45700">
            <a:spAutoFit/>
          </a:bodyPr>
          <a:lstStyle/>
          <a:p>
            <a:pPr indent="-342900" lvl="0" marL="342900" rtl="0" algn="just">
              <a:spcBef>
                <a:spcPts val="0"/>
              </a:spcBef>
              <a:spcAft>
                <a:spcPts val="0"/>
              </a:spcAft>
              <a:buClr>
                <a:schemeClr val="dk2"/>
              </a:buClr>
              <a:buSzPts val="3200"/>
              <a:buChar char="•"/>
            </a:pPr>
            <a:r>
              <a:rPr lang="en-GB"/>
              <a:t>Key specialty</a:t>
            </a:r>
            <a:endParaRPr/>
          </a:p>
          <a:p>
            <a:pPr indent="-342900" lvl="0" marL="342900" rtl="0" algn="just">
              <a:spcBef>
                <a:spcPts val="640"/>
              </a:spcBef>
              <a:spcAft>
                <a:spcPts val="0"/>
              </a:spcAft>
              <a:buClr>
                <a:schemeClr val="dk2"/>
              </a:buClr>
              <a:buSzPts val="3200"/>
              <a:buChar char="•"/>
            </a:pPr>
            <a:r>
              <a:rPr lang="en-GB"/>
              <a:t>Impact on NHS Highland Cancer Waiting Times</a:t>
            </a:r>
            <a:endParaRPr/>
          </a:p>
          <a:p>
            <a:pPr indent="-342900" lvl="0" marL="342900" rtl="0" algn="just">
              <a:spcBef>
                <a:spcPts val="640"/>
              </a:spcBef>
              <a:spcAft>
                <a:spcPts val="0"/>
              </a:spcAft>
              <a:buClr>
                <a:schemeClr val="dk2"/>
              </a:buClr>
              <a:buSzPts val="3200"/>
              <a:buChar char="•"/>
            </a:pPr>
            <a:r>
              <a:rPr lang="en-GB"/>
              <a:t>Understaffed consultant cohort</a:t>
            </a:r>
            <a:endParaRPr/>
          </a:p>
          <a:p>
            <a:pPr indent="-342900" lvl="0" marL="342900" rtl="0" algn="just">
              <a:spcBef>
                <a:spcPts val="640"/>
              </a:spcBef>
              <a:spcAft>
                <a:spcPts val="0"/>
              </a:spcAft>
              <a:buClr>
                <a:schemeClr val="dk2"/>
              </a:buClr>
              <a:buSzPts val="3200"/>
              <a:buChar char="•"/>
            </a:pPr>
            <a:r>
              <a:rPr lang="en-GB"/>
              <a:t>Recruitment struggles</a:t>
            </a:r>
            <a:endParaRPr/>
          </a:p>
          <a:p>
            <a:pPr indent="-342900" lvl="0" marL="342900" rtl="0" algn="just">
              <a:spcBef>
                <a:spcPts val="640"/>
              </a:spcBef>
              <a:spcAft>
                <a:spcPts val="0"/>
              </a:spcAft>
              <a:buClr>
                <a:schemeClr val="dk2"/>
              </a:buClr>
              <a:buSzPts val="3200"/>
              <a:buChar char="•"/>
            </a:pPr>
            <a:r>
              <a:rPr lang="en-GB"/>
              <a:t>Long waits for new and return patients</a:t>
            </a:r>
            <a:endParaRPr/>
          </a:p>
          <a:p>
            <a:pPr indent="-342900" lvl="0" marL="342900" rtl="0" algn="just">
              <a:spcBef>
                <a:spcPts val="640"/>
              </a:spcBef>
              <a:spcAft>
                <a:spcPts val="0"/>
              </a:spcAft>
              <a:buClr>
                <a:schemeClr val="dk2"/>
              </a:buClr>
              <a:buSzPts val="3200"/>
              <a:buChar char="•"/>
            </a:pPr>
            <a:r>
              <a:rPr lang="en-GB"/>
              <a:t>Redesign of service needed</a:t>
            </a:r>
            <a:endParaRPr/>
          </a:p>
          <a:p>
            <a:pPr indent="-342900" lvl="0" marL="342900" rtl="0" algn="just">
              <a:spcBef>
                <a:spcPts val="640"/>
              </a:spcBef>
              <a:spcAft>
                <a:spcPts val="0"/>
              </a:spcAft>
              <a:buClr>
                <a:schemeClr val="dk2"/>
              </a:buClr>
              <a:buSzPts val="3200"/>
              <a:buChar char="•"/>
            </a:pPr>
            <a:r>
              <a:rPr lang="en-GB"/>
              <a:t>Development of staff needed</a:t>
            </a:r>
            <a:endParaRPr/>
          </a:p>
          <a:p>
            <a:pPr indent="-342900" lvl="0" marL="342900" rtl="0" algn="just">
              <a:spcBef>
                <a:spcPts val="640"/>
              </a:spcBef>
              <a:spcAft>
                <a:spcPts val="0"/>
              </a:spcAft>
              <a:buClr>
                <a:schemeClr val="dk2"/>
              </a:buClr>
              <a:buSzPts val="3200"/>
              <a:buChar char="•"/>
            </a:pPr>
            <a:r>
              <a:rPr lang="en-GB"/>
              <a:t>Need to ensure sustainable service</a:t>
            </a:r>
            <a:endParaRPr/>
          </a:p>
          <a:p>
            <a:pPr indent="-139700" lvl="0" marL="342900" rtl="0" algn="l">
              <a:spcBef>
                <a:spcPts val="640"/>
              </a:spcBef>
              <a:spcAft>
                <a:spcPts val="0"/>
              </a:spcAft>
              <a:buClr>
                <a:schemeClr val="dk2"/>
              </a:buClr>
              <a:buSzPts val="3200"/>
              <a:buNone/>
            </a:pPr>
            <a:r>
              <a:t/>
            </a:r>
            <a:endParaRPr/>
          </a:p>
        </p:txBody>
      </p:sp>
      <p:pic>
        <p:nvPicPr>
          <p:cNvPr id="353" name="Google Shape;353;p19"/>
          <p:cNvPicPr preferRelativeResize="0"/>
          <p:nvPr/>
        </p:nvPicPr>
        <p:blipFill rotWithShape="1">
          <a:blip r:embed="rId3">
            <a:alphaModFix/>
          </a:blip>
          <a:srcRect b="0" l="0" r="0" t="0"/>
          <a:stretch/>
        </p:blipFill>
        <p:spPr>
          <a:xfrm>
            <a:off x="7543800" y="4661085"/>
            <a:ext cx="4107781" cy="172768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20"/>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800"/>
              <a:buFont typeface="Calibri"/>
              <a:buNone/>
            </a:pPr>
            <a:r>
              <a:rPr lang="en-GB" sz="3800"/>
              <a:t>Successes… so far!</a:t>
            </a:r>
            <a:endParaRPr sz="3800"/>
          </a:p>
        </p:txBody>
      </p:sp>
      <p:sp>
        <p:nvSpPr>
          <p:cNvPr id="360" name="Google Shape;360;p20"/>
          <p:cNvSpPr txBox="1"/>
          <p:nvPr>
            <p:ph idx="1" type="body"/>
          </p:nvPr>
        </p:nvSpPr>
        <p:spPr>
          <a:xfrm>
            <a:off x="492085" y="1461659"/>
            <a:ext cx="10972800" cy="5903154"/>
          </a:xfrm>
          <a:prstGeom prst="rect">
            <a:avLst/>
          </a:prstGeom>
          <a:noFill/>
          <a:ln>
            <a:noFill/>
          </a:ln>
        </p:spPr>
        <p:txBody>
          <a:bodyPr anchorCtr="0" anchor="t" bIns="45700" lIns="91425" spcFirstLastPara="1" rIns="91425" wrap="square" tIns="45700">
            <a:spAutoFit/>
          </a:bodyPr>
          <a:lstStyle/>
          <a:p>
            <a:pPr indent="-342900" lvl="0" marL="342900" rtl="0" algn="l">
              <a:spcBef>
                <a:spcPts val="0"/>
              </a:spcBef>
              <a:spcAft>
                <a:spcPts val="0"/>
              </a:spcAft>
              <a:buClr>
                <a:schemeClr val="dk2"/>
              </a:buClr>
              <a:buSzPts val="3200"/>
              <a:buChar char="•"/>
            </a:pPr>
            <a:r>
              <a:rPr lang="en-GB"/>
              <a:t>CNS role development and capacity impacts (ADEPt)</a:t>
            </a:r>
            <a:endParaRPr/>
          </a:p>
          <a:p>
            <a:pPr indent="-342900" lvl="0" marL="342900" rtl="0" algn="l">
              <a:spcBef>
                <a:spcPts val="640"/>
              </a:spcBef>
              <a:spcAft>
                <a:spcPts val="0"/>
              </a:spcAft>
              <a:buClr>
                <a:schemeClr val="dk2"/>
              </a:buClr>
              <a:buSzPts val="3200"/>
              <a:buChar char="•"/>
            </a:pPr>
            <a:r>
              <a:rPr lang="en-GB"/>
              <a:t>Demand/capacity gaps and solutions identified</a:t>
            </a:r>
            <a:endParaRPr/>
          </a:p>
          <a:p>
            <a:pPr indent="-342900" lvl="0" marL="342900" rtl="0" algn="l">
              <a:spcBef>
                <a:spcPts val="640"/>
              </a:spcBef>
              <a:spcAft>
                <a:spcPts val="0"/>
              </a:spcAft>
              <a:buClr>
                <a:schemeClr val="dk2"/>
              </a:buClr>
              <a:buSzPts val="3200"/>
              <a:buChar char="•"/>
            </a:pPr>
            <a:r>
              <a:rPr lang="en-GB"/>
              <a:t>Pathway and physical changes: HUC</a:t>
            </a:r>
            <a:endParaRPr b="1"/>
          </a:p>
          <a:p>
            <a:pPr indent="-342900" lvl="0" marL="342900" rtl="0" algn="l">
              <a:spcBef>
                <a:spcPts val="640"/>
              </a:spcBef>
              <a:spcAft>
                <a:spcPts val="0"/>
              </a:spcAft>
              <a:buClr>
                <a:schemeClr val="dk2"/>
              </a:buClr>
              <a:buSzPts val="3200"/>
              <a:buChar char="•"/>
            </a:pPr>
            <a:r>
              <a:rPr lang="en-GB"/>
              <a:t>Patients contact </a:t>
            </a:r>
            <a:endParaRPr/>
          </a:p>
          <a:p>
            <a:pPr indent="-342900" lvl="0" marL="342900" rtl="0" algn="l">
              <a:spcBef>
                <a:spcPts val="640"/>
              </a:spcBef>
              <a:spcAft>
                <a:spcPts val="0"/>
              </a:spcAft>
              <a:buClr>
                <a:schemeClr val="dk2"/>
              </a:buClr>
              <a:buSzPts val="3200"/>
              <a:buChar char="•"/>
            </a:pPr>
            <a:r>
              <a:rPr lang="en-GB"/>
              <a:t>NearMe attendance sits at 24% (vs 6% for Surg. Div.)</a:t>
            </a:r>
            <a:endParaRPr/>
          </a:p>
          <a:p>
            <a:pPr indent="-342900" lvl="0" marL="342900" rtl="0" algn="l">
              <a:spcBef>
                <a:spcPts val="640"/>
              </a:spcBef>
              <a:spcAft>
                <a:spcPts val="0"/>
              </a:spcAft>
              <a:buClr>
                <a:schemeClr val="dk2"/>
              </a:buClr>
              <a:buSzPts val="3200"/>
              <a:buChar char="•"/>
            </a:pPr>
            <a:r>
              <a:rPr lang="en-GB"/>
              <a:t>Waiting List Validation success and embedded</a:t>
            </a:r>
            <a:endParaRPr/>
          </a:p>
          <a:p>
            <a:pPr indent="-342900" lvl="0" marL="342900" rtl="0" algn="l">
              <a:spcBef>
                <a:spcPts val="640"/>
              </a:spcBef>
              <a:spcAft>
                <a:spcPts val="0"/>
              </a:spcAft>
              <a:buClr>
                <a:schemeClr val="dk2"/>
              </a:buClr>
              <a:buSzPts val="3200"/>
              <a:buChar char="•"/>
            </a:pPr>
            <a:r>
              <a:rPr lang="en-GB"/>
              <a:t>Urology Clinical Forum</a:t>
            </a:r>
            <a:endParaRPr/>
          </a:p>
          <a:p>
            <a:pPr indent="-342900" lvl="0" marL="342900" rtl="0" algn="l">
              <a:spcBef>
                <a:spcPts val="640"/>
              </a:spcBef>
              <a:spcAft>
                <a:spcPts val="0"/>
              </a:spcAft>
              <a:buClr>
                <a:schemeClr val="dk2"/>
              </a:buClr>
              <a:buSzPts val="3200"/>
              <a:buChar char="•"/>
            </a:pPr>
            <a:r>
              <a:rPr lang="en-GB"/>
              <a:t>Automated patient contact</a:t>
            </a:r>
            <a:endParaRPr/>
          </a:p>
          <a:p>
            <a:pPr indent="-342900" lvl="0" marL="342900" rtl="0" algn="l">
              <a:spcBef>
                <a:spcPts val="640"/>
              </a:spcBef>
              <a:spcAft>
                <a:spcPts val="0"/>
              </a:spcAft>
              <a:buClr>
                <a:schemeClr val="dk2"/>
              </a:buClr>
              <a:buSzPts val="3200"/>
              <a:buChar char="•"/>
            </a:pPr>
            <a:r>
              <a:rPr lang="en-GB"/>
              <a:t>Clinical dialogue</a:t>
            </a:r>
            <a:endParaRPr/>
          </a:p>
          <a:p>
            <a:pPr indent="-139700" lvl="0" marL="342900" rtl="0" algn="l">
              <a:spcBef>
                <a:spcPts val="640"/>
              </a:spcBef>
              <a:spcAft>
                <a:spcPts val="0"/>
              </a:spcAft>
              <a:buClr>
                <a:schemeClr val="dk2"/>
              </a:buClr>
              <a:buSzPts val="3200"/>
              <a:buNone/>
            </a:pPr>
            <a:r>
              <a:t/>
            </a:r>
            <a:endParaRPr/>
          </a:p>
        </p:txBody>
      </p:sp>
      <p:pic>
        <p:nvPicPr>
          <p:cNvPr id="361" name="Google Shape;361;p20"/>
          <p:cNvPicPr preferRelativeResize="0"/>
          <p:nvPr/>
        </p:nvPicPr>
        <p:blipFill rotWithShape="1">
          <a:blip r:embed="rId3">
            <a:alphaModFix/>
          </a:blip>
          <a:srcRect b="0" l="0" r="0" t="0"/>
          <a:stretch/>
        </p:blipFill>
        <p:spPr>
          <a:xfrm>
            <a:off x="9577137" y="4246467"/>
            <a:ext cx="2140411" cy="198894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21"/>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800"/>
              <a:buFont typeface="Calibri"/>
              <a:buNone/>
            </a:pPr>
            <a:r>
              <a:rPr lang="en-GB" sz="3800"/>
              <a:t>Catalyst for change</a:t>
            </a:r>
            <a:endParaRPr sz="3800"/>
          </a:p>
        </p:txBody>
      </p:sp>
      <p:sp>
        <p:nvSpPr>
          <p:cNvPr id="368" name="Google Shape;368;p21"/>
          <p:cNvSpPr txBox="1"/>
          <p:nvPr>
            <p:ph idx="1" type="body"/>
          </p:nvPr>
        </p:nvSpPr>
        <p:spPr>
          <a:xfrm>
            <a:off x="492085" y="2009274"/>
            <a:ext cx="10972800" cy="2357568"/>
          </a:xfrm>
          <a:prstGeom prst="rect">
            <a:avLst/>
          </a:prstGeom>
          <a:noFill/>
          <a:ln>
            <a:noFill/>
          </a:ln>
        </p:spPr>
        <p:txBody>
          <a:bodyPr anchorCtr="0" anchor="t" bIns="45700" lIns="91425" spcFirstLastPara="1" rIns="91425" wrap="square" tIns="45700">
            <a:spAutoFit/>
          </a:bodyPr>
          <a:lstStyle/>
          <a:p>
            <a:pPr indent="-342900" lvl="0" marL="342900" rtl="0" algn="l">
              <a:spcBef>
                <a:spcPts val="0"/>
              </a:spcBef>
              <a:spcAft>
                <a:spcPts val="0"/>
              </a:spcAft>
              <a:buClr>
                <a:schemeClr val="dk2"/>
              </a:buClr>
              <a:buSzPts val="3200"/>
              <a:buChar char="•"/>
            </a:pPr>
            <a:r>
              <a:rPr lang="en-GB"/>
              <a:t>Tangible outputs</a:t>
            </a:r>
            <a:endParaRPr/>
          </a:p>
          <a:p>
            <a:pPr indent="-342900" lvl="0" marL="342900" rtl="0" algn="l">
              <a:spcBef>
                <a:spcPts val="640"/>
              </a:spcBef>
              <a:spcAft>
                <a:spcPts val="0"/>
              </a:spcAft>
              <a:buClr>
                <a:schemeClr val="dk2"/>
              </a:buClr>
              <a:buSzPts val="3200"/>
              <a:buChar char="•"/>
            </a:pPr>
            <a:r>
              <a:rPr lang="en-GB"/>
              <a:t>Areas of achievement recognised formally</a:t>
            </a:r>
            <a:endParaRPr/>
          </a:p>
          <a:p>
            <a:pPr indent="-342900" lvl="0" marL="342900" rtl="0" algn="l">
              <a:spcBef>
                <a:spcPts val="640"/>
              </a:spcBef>
              <a:spcAft>
                <a:spcPts val="0"/>
              </a:spcAft>
              <a:buClr>
                <a:schemeClr val="dk2"/>
              </a:buClr>
              <a:buSzPts val="3200"/>
              <a:buChar char="•"/>
            </a:pPr>
            <a:r>
              <a:rPr lang="en-GB"/>
              <a:t>Promotion: visual and word of mouth</a:t>
            </a:r>
            <a:endParaRPr/>
          </a:p>
          <a:p>
            <a:pPr indent="-342900" lvl="0" marL="342900" rtl="0" algn="l">
              <a:spcBef>
                <a:spcPts val="640"/>
              </a:spcBef>
              <a:spcAft>
                <a:spcPts val="0"/>
              </a:spcAft>
              <a:buClr>
                <a:schemeClr val="dk2"/>
              </a:buClr>
              <a:buSzPts val="3200"/>
              <a:buChar char="•"/>
            </a:pPr>
            <a:r>
              <a:rPr lang="en-GB"/>
              <a:t>Additional service impact</a:t>
            </a:r>
            <a:endParaRPr b="1">
              <a:latin typeface="Calibri"/>
              <a:ea typeface="Calibri"/>
              <a:cs typeface="Calibri"/>
              <a:sym typeface="Calibri"/>
            </a:endParaRPr>
          </a:p>
        </p:txBody>
      </p:sp>
      <p:pic>
        <p:nvPicPr>
          <p:cNvPr id="369" name="Google Shape;369;p21"/>
          <p:cNvPicPr preferRelativeResize="0"/>
          <p:nvPr/>
        </p:nvPicPr>
        <p:blipFill rotWithShape="1">
          <a:blip r:embed="rId3">
            <a:alphaModFix/>
          </a:blip>
          <a:srcRect b="0" l="0" r="0" t="0"/>
          <a:stretch/>
        </p:blipFill>
        <p:spPr>
          <a:xfrm>
            <a:off x="6948480" y="3958389"/>
            <a:ext cx="4817190" cy="230550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22"/>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800"/>
              <a:buFont typeface="Calibri"/>
              <a:buNone/>
            </a:pPr>
            <a:r>
              <a:rPr lang="en-GB" sz="3800"/>
              <a:t>Board-wide service application</a:t>
            </a:r>
            <a:endParaRPr sz="3800"/>
          </a:p>
        </p:txBody>
      </p:sp>
      <p:sp>
        <p:nvSpPr>
          <p:cNvPr id="376" name="Google Shape;376;p22"/>
          <p:cNvSpPr txBox="1"/>
          <p:nvPr>
            <p:ph idx="1" type="body"/>
          </p:nvPr>
        </p:nvSpPr>
        <p:spPr>
          <a:xfrm>
            <a:off x="492085" y="1927172"/>
            <a:ext cx="10972800" cy="4622804"/>
          </a:xfrm>
          <a:prstGeom prst="rect">
            <a:avLst/>
          </a:prstGeom>
          <a:noFill/>
          <a:ln>
            <a:noFill/>
          </a:ln>
        </p:spPr>
        <p:txBody>
          <a:bodyPr anchorCtr="0" anchor="t" bIns="45700" lIns="91425" spcFirstLastPara="1" rIns="91425" wrap="square" tIns="45700">
            <a:spAutoFit/>
          </a:bodyPr>
          <a:lstStyle/>
          <a:p>
            <a:pPr indent="-342900" lvl="0" marL="342900" rtl="0" algn="l">
              <a:spcBef>
                <a:spcPts val="0"/>
              </a:spcBef>
              <a:spcAft>
                <a:spcPts val="0"/>
              </a:spcAft>
              <a:buClr>
                <a:schemeClr val="dk2"/>
              </a:buClr>
              <a:buSzPts val="3200"/>
              <a:buChar char="•"/>
            </a:pPr>
            <a:r>
              <a:rPr lang="en-GB"/>
              <a:t>Work streams applicable to any and every specialty</a:t>
            </a:r>
            <a:endParaRPr/>
          </a:p>
          <a:p>
            <a:pPr indent="-342900" lvl="0" marL="342900" rtl="0" algn="l">
              <a:spcBef>
                <a:spcPts val="640"/>
              </a:spcBef>
              <a:spcAft>
                <a:spcPts val="0"/>
              </a:spcAft>
              <a:buClr>
                <a:schemeClr val="dk2"/>
              </a:buClr>
              <a:buSzPts val="3200"/>
              <a:buChar char="•"/>
            </a:pPr>
            <a:r>
              <a:rPr lang="en-GB"/>
              <a:t>Framework for improvements already in progress</a:t>
            </a:r>
            <a:endParaRPr/>
          </a:p>
          <a:p>
            <a:pPr indent="-342900" lvl="0" marL="342900" rtl="0" algn="l">
              <a:spcBef>
                <a:spcPts val="640"/>
              </a:spcBef>
              <a:spcAft>
                <a:spcPts val="0"/>
              </a:spcAft>
              <a:buClr>
                <a:schemeClr val="dk2"/>
              </a:buClr>
              <a:buSzPts val="3200"/>
              <a:buChar char="•"/>
            </a:pPr>
            <a:r>
              <a:rPr lang="en-GB"/>
              <a:t>Framework and supporting network for new improvements</a:t>
            </a:r>
            <a:endParaRPr/>
          </a:p>
          <a:p>
            <a:pPr indent="-342900" lvl="0" marL="342900" rtl="0" algn="l">
              <a:spcBef>
                <a:spcPts val="640"/>
              </a:spcBef>
              <a:spcAft>
                <a:spcPts val="0"/>
              </a:spcAft>
              <a:buClr>
                <a:schemeClr val="dk2"/>
              </a:buClr>
              <a:buSzPts val="3200"/>
              <a:buChar char="•"/>
            </a:pPr>
            <a:r>
              <a:rPr lang="en-GB"/>
              <a:t>Encourages measurable/tangible outcomes</a:t>
            </a:r>
            <a:endParaRPr/>
          </a:p>
          <a:p>
            <a:pPr indent="-342900" lvl="0" marL="342900" rtl="0" algn="l">
              <a:spcBef>
                <a:spcPts val="640"/>
              </a:spcBef>
              <a:spcAft>
                <a:spcPts val="0"/>
              </a:spcAft>
              <a:buClr>
                <a:schemeClr val="dk2"/>
              </a:buClr>
              <a:buSzPts val="3200"/>
              <a:buChar char="•"/>
            </a:pPr>
            <a:r>
              <a:rPr lang="en-GB"/>
              <a:t>Promotes engagement from all stakeholders</a:t>
            </a:r>
            <a:endParaRPr/>
          </a:p>
          <a:p>
            <a:pPr indent="-342900" lvl="0" marL="342900" rtl="0" algn="l">
              <a:spcBef>
                <a:spcPts val="640"/>
              </a:spcBef>
              <a:spcAft>
                <a:spcPts val="0"/>
              </a:spcAft>
              <a:buClr>
                <a:schemeClr val="dk2"/>
              </a:buClr>
              <a:buSzPts val="3200"/>
              <a:buChar char="•"/>
            </a:pPr>
            <a:r>
              <a:rPr lang="en-GB"/>
              <a:t>Positive stakeholder response </a:t>
            </a:r>
            <a:endParaRPr/>
          </a:p>
          <a:p>
            <a:pPr indent="-342900" lvl="0" marL="342900" rtl="0" algn="l">
              <a:spcBef>
                <a:spcPts val="640"/>
              </a:spcBef>
              <a:spcAft>
                <a:spcPts val="0"/>
              </a:spcAft>
              <a:buClr>
                <a:schemeClr val="dk2"/>
              </a:buClr>
              <a:buSzPts val="3200"/>
              <a:buChar char="•"/>
            </a:pPr>
            <a:r>
              <a:rPr lang="en-GB"/>
              <a:t>Simultaneous identification and analysis of all areas of service delivery</a:t>
            </a:r>
            <a:endParaRPr>
              <a:solidFill>
                <a:srgbClr val="00206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23"/>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800"/>
              <a:buFont typeface="Calibri"/>
              <a:buNone/>
            </a:pPr>
            <a:r>
              <a:rPr lang="en-GB" sz="3800"/>
              <a:t>Board / Specialty Wide Use</a:t>
            </a:r>
            <a:endParaRPr sz="3800"/>
          </a:p>
        </p:txBody>
      </p:sp>
      <p:sp>
        <p:nvSpPr>
          <p:cNvPr id="383" name="Google Shape;383;p23"/>
          <p:cNvSpPr txBox="1"/>
          <p:nvPr>
            <p:ph idx="1" type="body"/>
          </p:nvPr>
        </p:nvSpPr>
        <p:spPr>
          <a:xfrm>
            <a:off x="379046" y="1684421"/>
            <a:ext cx="10972800" cy="3539430"/>
          </a:xfrm>
          <a:prstGeom prst="rect">
            <a:avLst/>
          </a:prstGeom>
          <a:noFill/>
          <a:ln>
            <a:noFill/>
          </a:ln>
        </p:spPr>
        <p:txBody>
          <a:bodyPr anchorCtr="0" anchor="t" bIns="45700" lIns="91425" spcFirstLastPara="1" rIns="91425" wrap="square" tIns="45700">
            <a:spAutoFit/>
          </a:bodyPr>
          <a:lstStyle/>
          <a:p>
            <a:pPr indent="-342900" lvl="0" marL="342900" rtl="0" algn="l">
              <a:spcBef>
                <a:spcPts val="0"/>
              </a:spcBef>
              <a:spcAft>
                <a:spcPts val="0"/>
              </a:spcAft>
              <a:buClr>
                <a:schemeClr val="dk2"/>
              </a:buClr>
              <a:buSzPts val="3200"/>
              <a:buNone/>
            </a:pPr>
            <a:r>
              <a:t/>
            </a:r>
            <a:endParaRPr/>
          </a:p>
          <a:p>
            <a:pPr indent="-342900" lvl="0" marL="342900" rtl="0" algn="l">
              <a:spcBef>
                <a:spcPts val="640"/>
              </a:spcBef>
              <a:spcAft>
                <a:spcPts val="0"/>
              </a:spcAft>
              <a:buClr>
                <a:schemeClr val="dk2"/>
              </a:buClr>
              <a:buSzPts val="3200"/>
              <a:buChar char="•"/>
            </a:pPr>
            <a:r>
              <a:rPr lang="en-GB"/>
              <a:t>Horizontal implementation</a:t>
            </a:r>
            <a:endParaRPr/>
          </a:p>
          <a:p>
            <a:pPr indent="-342900" lvl="0" marL="342900" rtl="0" algn="l">
              <a:spcBef>
                <a:spcPts val="640"/>
              </a:spcBef>
              <a:spcAft>
                <a:spcPts val="0"/>
              </a:spcAft>
              <a:buClr>
                <a:schemeClr val="dk2"/>
              </a:buClr>
              <a:buSzPts val="3200"/>
              <a:buNone/>
            </a:pPr>
            <a:r>
              <a:rPr lang="en-GB"/>
              <a:t>	(Specialty by Specialty)</a:t>
            </a:r>
            <a:endParaRPr/>
          </a:p>
          <a:p>
            <a:pPr indent="-342900" lvl="0" marL="342900" rtl="0" algn="l">
              <a:spcBef>
                <a:spcPts val="640"/>
              </a:spcBef>
              <a:spcAft>
                <a:spcPts val="0"/>
              </a:spcAft>
              <a:buClr>
                <a:schemeClr val="dk2"/>
              </a:buClr>
              <a:buSzPts val="3200"/>
              <a:buNone/>
            </a:pPr>
            <a:r>
              <a:t/>
            </a:r>
            <a:endParaRPr/>
          </a:p>
          <a:p>
            <a:pPr indent="-342900" lvl="0" marL="342900" rtl="0" algn="l">
              <a:spcBef>
                <a:spcPts val="640"/>
              </a:spcBef>
              <a:spcAft>
                <a:spcPts val="0"/>
              </a:spcAft>
              <a:buClr>
                <a:schemeClr val="dk2"/>
              </a:buClr>
              <a:buSzPts val="3200"/>
              <a:buChar char="•"/>
            </a:pPr>
            <a:r>
              <a:rPr lang="en-GB"/>
              <a:t>Vertical</a:t>
            </a:r>
            <a:endParaRPr/>
          </a:p>
          <a:p>
            <a:pPr indent="-342900" lvl="0" marL="342900" rtl="0" algn="l">
              <a:spcBef>
                <a:spcPts val="640"/>
              </a:spcBef>
              <a:spcAft>
                <a:spcPts val="0"/>
              </a:spcAft>
              <a:buClr>
                <a:srgbClr val="002060"/>
              </a:buClr>
              <a:buSzPts val="3200"/>
              <a:buNone/>
            </a:pPr>
            <a:r>
              <a:rPr lang="en-GB">
                <a:solidFill>
                  <a:srgbClr val="002060"/>
                </a:solidFill>
                <a:latin typeface="Calibri"/>
                <a:ea typeface="Calibri"/>
                <a:cs typeface="Calibri"/>
                <a:sym typeface="Calibri"/>
              </a:rPr>
              <a:t>	(Work stream by Work stream)</a:t>
            </a:r>
            <a:endParaRPr>
              <a:solidFill>
                <a:srgbClr val="002060"/>
              </a:solidFill>
              <a:latin typeface="Calibri"/>
              <a:ea typeface="Calibri"/>
              <a:cs typeface="Calibri"/>
              <a:sym typeface="Calibri"/>
            </a:endParaRPr>
          </a:p>
        </p:txBody>
      </p:sp>
      <p:pic>
        <p:nvPicPr>
          <p:cNvPr id="384" name="Google Shape;384;p23"/>
          <p:cNvPicPr preferRelativeResize="0"/>
          <p:nvPr/>
        </p:nvPicPr>
        <p:blipFill rotWithShape="1">
          <a:blip r:embed="rId3">
            <a:alphaModFix/>
          </a:blip>
          <a:srcRect b="0" l="0" r="0" t="0"/>
          <a:stretch/>
        </p:blipFill>
        <p:spPr>
          <a:xfrm>
            <a:off x="7110678" y="1772572"/>
            <a:ext cx="4244179" cy="422192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24"/>
          <p:cNvSpPr txBox="1"/>
          <p:nvPr>
            <p:ph type="title"/>
          </p:nvPr>
        </p:nvSpPr>
        <p:spPr>
          <a:xfrm>
            <a:off x="266007" y="186502"/>
            <a:ext cx="11198878"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800"/>
              <a:buFont typeface="Calibri"/>
              <a:buNone/>
            </a:pPr>
            <a:r>
              <a:rPr lang="en-GB" sz="3800"/>
              <a:t>Things we have learned</a:t>
            </a:r>
            <a:endParaRPr sz="3800"/>
          </a:p>
        </p:txBody>
      </p:sp>
      <p:sp>
        <p:nvSpPr>
          <p:cNvPr id="391" name="Google Shape;391;p24"/>
          <p:cNvSpPr txBox="1"/>
          <p:nvPr>
            <p:ph idx="1" type="body"/>
          </p:nvPr>
        </p:nvSpPr>
        <p:spPr>
          <a:xfrm>
            <a:off x="475459" y="2259680"/>
            <a:ext cx="10972800" cy="2665345"/>
          </a:xfrm>
          <a:prstGeom prst="rect">
            <a:avLst/>
          </a:prstGeom>
          <a:noFill/>
          <a:ln>
            <a:noFill/>
          </a:ln>
        </p:spPr>
        <p:txBody>
          <a:bodyPr anchorCtr="0" anchor="t" bIns="45700" lIns="91425" spcFirstLastPara="1" rIns="91425" wrap="square" tIns="45700">
            <a:spAutoFit/>
          </a:bodyPr>
          <a:lstStyle/>
          <a:p>
            <a:pPr indent="-342900" lvl="0" marL="342900" rtl="0" algn="l">
              <a:spcBef>
                <a:spcPts val="0"/>
              </a:spcBef>
              <a:spcAft>
                <a:spcPts val="0"/>
              </a:spcAft>
              <a:buClr>
                <a:schemeClr val="dk2"/>
              </a:buClr>
              <a:buSzPts val="3200"/>
              <a:buChar char="•"/>
            </a:pPr>
            <a:r>
              <a:rPr lang="en-GB"/>
              <a:t>Dedicated time essential (Clinical and Managerial)</a:t>
            </a:r>
            <a:endParaRPr/>
          </a:p>
          <a:p>
            <a:pPr indent="-342900" lvl="0" marL="342900" rtl="0" algn="l">
              <a:spcBef>
                <a:spcPts val="640"/>
              </a:spcBef>
              <a:spcAft>
                <a:spcPts val="0"/>
              </a:spcAft>
              <a:buClr>
                <a:schemeClr val="dk2"/>
              </a:buClr>
              <a:buSzPts val="3200"/>
              <a:buChar char="•"/>
            </a:pPr>
            <a:r>
              <a:rPr lang="en-GB"/>
              <a:t>Clinical involvement essential</a:t>
            </a:r>
            <a:endParaRPr/>
          </a:p>
          <a:p>
            <a:pPr indent="-342900" lvl="0" marL="342900" rtl="0" algn="l">
              <a:spcBef>
                <a:spcPts val="640"/>
              </a:spcBef>
              <a:spcAft>
                <a:spcPts val="0"/>
              </a:spcAft>
              <a:buClr>
                <a:schemeClr val="dk2"/>
              </a:buClr>
              <a:buSzPts val="3200"/>
              <a:buChar char="•"/>
            </a:pPr>
            <a:r>
              <a:rPr lang="en-GB"/>
              <a:t>IT, QIT and Planning and Performance support </a:t>
            </a:r>
            <a:endParaRPr/>
          </a:p>
          <a:p>
            <a:pPr indent="-342900" lvl="0" marL="342900" rtl="0" algn="l">
              <a:spcBef>
                <a:spcPts val="640"/>
              </a:spcBef>
              <a:spcAft>
                <a:spcPts val="0"/>
              </a:spcAft>
              <a:buClr>
                <a:schemeClr val="dk2"/>
              </a:buClr>
              <a:buSzPts val="3200"/>
              <a:buChar char="•"/>
            </a:pPr>
            <a:r>
              <a:rPr lang="en-GB"/>
              <a:t>Other Service impact</a:t>
            </a:r>
            <a:br>
              <a:rPr lang="en-GB" sz="2000"/>
            </a:br>
            <a:endParaRPr sz="2000">
              <a:solidFill>
                <a:srgbClr val="002060"/>
              </a:solidFill>
              <a:latin typeface="Calibri"/>
              <a:ea typeface="Calibri"/>
              <a:cs typeface="Calibri"/>
              <a:sym typeface="Calibri"/>
            </a:endParaRPr>
          </a:p>
        </p:txBody>
      </p:sp>
      <p:pic>
        <p:nvPicPr>
          <p:cNvPr id="392" name="Google Shape;392;p24"/>
          <p:cNvPicPr preferRelativeResize="0"/>
          <p:nvPr/>
        </p:nvPicPr>
        <p:blipFill rotWithShape="1">
          <a:blip r:embed="rId3">
            <a:alphaModFix/>
          </a:blip>
          <a:srcRect b="0" l="0" r="0" t="0"/>
          <a:stretch/>
        </p:blipFill>
        <p:spPr>
          <a:xfrm>
            <a:off x="8519953" y="3290631"/>
            <a:ext cx="3403342" cy="30498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pic>
        <p:nvPicPr>
          <p:cNvPr id="397" name="Google Shape;397;p25"/>
          <p:cNvPicPr preferRelativeResize="0"/>
          <p:nvPr/>
        </p:nvPicPr>
        <p:blipFill rotWithShape="1">
          <a:blip r:embed="rId3">
            <a:alphaModFix/>
          </a:blip>
          <a:srcRect b="0" l="0" r="0" t="0"/>
          <a:stretch/>
        </p:blipFill>
        <p:spPr>
          <a:xfrm>
            <a:off x="2125324" y="3353372"/>
            <a:ext cx="7844128" cy="18711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2021-05-21T09:19:13Z</dcterms:created>
  <dc:creator>Tait R (Rebecca)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A33377144</vt:lpwstr>
  </property>
  <property fmtid="{D5CDD505-2E9C-101B-9397-08002B2CF9AE}" pid="4" name="Objective-Title">
    <vt:lpwstr>2021 - NHS Scotland Event - SESSION C Sustainable Transformation - powered by Bringing it Together - Final</vt:lpwstr>
  </property>
  <property fmtid="{D5CDD505-2E9C-101B-9397-08002B2CF9AE}" pid="5" name="Objective-Description">
    <vt:lpwstr/>
  </property>
  <property fmtid="{D5CDD505-2E9C-101B-9397-08002B2CF9AE}" pid="6" name="Objective-CreationStamp">
    <vt:filetime>2021-05-21T10:39:10Z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2021-05-21T10:39:10Z</vt:filetime>
  </property>
  <property fmtid="{D5CDD505-2E9C-101B-9397-08002B2CF9AE}" pid="10" name="Objective-ModificationStamp">
    <vt:filetime>2021-05-21T10:39:10Z</vt:filetime>
  </property>
  <property fmtid="{D5CDD505-2E9C-101B-9397-08002B2CF9AE}" pid="11" name="Objective-Owner">
    <vt:lpwstr>Norris, Vicky V (Z610008)</vt:lpwstr>
  </property>
  <property fmtid="{D5CDD505-2E9C-101B-9397-08002B2CF9AE}" pid="12" name="Objective-Path">
    <vt:lpwstr>Objective Global Folder:SG File Plan:Health, nutrition and care:National Health Service (NHS):NHS management:Advice and policy: NHS management (2018- ):Scottish Access Collaborative: Meetings and Events: 2018-2023:</vt:lpwstr>
  </property>
  <property fmtid="{D5CDD505-2E9C-101B-9397-08002B2CF9AE}" pid="13" name="Objective-Parent">
    <vt:lpwstr>Scottish Access Collaborative: Meetings and Events: 2018-2023</vt:lpwstr>
  </property>
  <property fmtid="{D5CDD505-2E9C-101B-9397-08002B2CF9AE}" pid="14" name="Objective-State">
    <vt:lpwstr>Published</vt:lpwstr>
  </property>
  <property fmtid="{D5CDD505-2E9C-101B-9397-08002B2CF9AE}" pid="15" name="Objective-VersionId">
    <vt:lpwstr>vA48779176</vt:lpwstr>
  </property>
  <property fmtid="{D5CDD505-2E9C-101B-9397-08002B2CF9AE}" pid="16" name="Objective-Version">
    <vt:lpwstr>1.0</vt:lpwstr>
  </property>
  <property fmtid="{D5CDD505-2E9C-101B-9397-08002B2CF9AE}" pid="17" name="Objective-VersionNumber">
    <vt:r8>1.0</vt:r8>
  </property>
  <property fmtid="{D5CDD505-2E9C-101B-9397-08002B2CF9AE}" pid="18" name="Objective-VersionComment">
    <vt:lpwstr>First version</vt:lpwstr>
  </property>
  <property fmtid="{D5CDD505-2E9C-101B-9397-08002B2CF9AE}" pid="19" name="Objective-FileNumber">
    <vt:lpwstr/>
  </property>
  <property fmtid="{D5CDD505-2E9C-101B-9397-08002B2CF9AE}" pid="20" name="Objective-Classification">
    <vt:lpwstr>[Inherited - OFFICIAL]</vt:lpwstr>
  </property>
  <property fmtid="{D5CDD505-2E9C-101B-9397-08002B2CF9AE}" pid="21" name="Objective-Caveats">
    <vt:lpwstr/>
  </property>
  <property fmtid="{D5CDD505-2E9C-101B-9397-08002B2CF9AE}" pid="22" name="Objective-Date of Original">
    <vt:lpwstr/>
  </property>
  <property fmtid="{D5CDD505-2E9C-101B-9397-08002B2CF9AE}" pid="23" name="Objective-Date Received">
    <vt:lpwstr/>
  </property>
  <property fmtid="{D5CDD505-2E9C-101B-9397-08002B2CF9AE}" pid="24" name="Objective-SG Web Publication - Category">
    <vt:lpwstr/>
  </property>
  <property fmtid="{D5CDD505-2E9C-101B-9397-08002B2CF9AE}" pid="25" name="Objective-SG Web Publication - Category 2 Classification">
    <vt:lpwstr/>
  </property>
  <property fmtid="{D5CDD505-2E9C-101B-9397-08002B2CF9AE}" pid="26" name="Objective-Connect Creator">
    <vt:lpwstr/>
  </property>
  <property fmtid="{D5CDD505-2E9C-101B-9397-08002B2CF9AE}" pid="27" name="Objective-Required Redaction">
    <vt:lpwstr/>
  </property>
  <property fmtid="{D5CDD505-2E9C-101B-9397-08002B2CF9AE}" pid="28" name="Objective-Comment">
    <vt:lpwstr/>
  </property>
</Properties>
</file>