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1.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ms-office.chartstyle+xml" PartName="/ppt/charts/style3.xml"/>
  <Override ContentType="application/vnd.ms-office.chartstyle+xml" PartName="/ppt/charts/style1.xml"/>
  <Override ContentType="application/vnd.ms-office.chartstyle+xml" PartName="/ppt/charts/style2.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12192000"/>
  <p:notesSz cx="6858000" cy="9144000"/>
  <p:embeddedFontLst>
    <p:embeddedFont>
      <p:font typeface="Roboto"/>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42" roundtripDataSignature="AMtx7mitynytkJFQnW44NM1iVdi3Q5fw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italic.fntdata"/><Relationship Id="rId20" Type="http://schemas.openxmlformats.org/officeDocument/2006/relationships/slide" Target="slides/slide15.xml"/><Relationship Id="rId42" Type="http://customschemas.google.com/relationships/presentationmetadata" Target="metadata"/><Relationship Id="rId41" Type="http://schemas.openxmlformats.org/officeDocument/2006/relationships/font" Target="fonts/Roboto-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oboto-bold.fntdata"/><Relationship Id="rId16" Type="http://schemas.openxmlformats.org/officeDocument/2006/relationships/slide" Target="slides/slide11.xml"/><Relationship Id="rId38" Type="http://schemas.openxmlformats.org/officeDocument/2006/relationships/font" Target="fonts/Roboto-regular.fntdata"/><Relationship Id="rId19" Type="http://schemas.openxmlformats.org/officeDocument/2006/relationships/slide" Target="slides/slide14.xml"/><Relationship Id="rId18"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C:\Users\Daviesc1\AppData\Local\Microsoft\Windows\INetCache\Content.Outlook\L6MQ4IOX\443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a:t>Mental Health Hub </a:t>
            </a:r>
            <a:r>
              <a:rPr lang="en-GB" baseline="0" dirty="0" smtClean="0"/>
              <a:t>Calls</a:t>
            </a:r>
            <a:endParaRPr lang="en-GB" baseline="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numRef>
              <c:f>'H&amp;SC Demand'!$D$16:$D$28</c:f>
              <c:numCache>
                <c:formatCode>mmm\-yy</c:formatCode>
                <c:ptCount val="13"/>
                <c:pt idx="0">
                  <c:v>43891</c:v>
                </c:pt>
                <c:pt idx="1">
                  <c:v>43922</c:v>
                </c:pt>
                <c:pt idx="2">
                  <c:v>43952</c:v>
                </c:pt>
                <c:pt idx="3">
                  <c:v>43983</c:v>
                </c:pt>
                <c:pt idx="4">
                  <c:v>44013</c:v>
                </c:pt>
                <c:pt idx="5">
                  <c:v>44044</c:v>
                </c:pt>
                <c:pt idx="6">
                  <c:v>44075</c:v>
                </c:pt>
                <c:pt idx="7">
                  <c:v>44105</c:v>
                </c:pt>
                <c:pt idx="8">
                  <c:v>44136</c:v>
                </c:pt>
                <c:pt idx="9">
                  <c:v>44166</c:v>
                </c:pt>
                <c:pt idx="10">
                  <c:v>44197</c:v>
                </c:pt>
                <c:pt idx="11">
                  <c:v>44228</c:v>
                </c:pt>
                <c:pt idx="12">
                  <c:v>44256</c:v>
                </c:pt>
              </c:numCache>
            </c:numRef>
          </c:cat>
          <c:val>
            <c:numRef>
              <c:f>'H&amp;SC Demand'!$E$16:$E$28</c:f>
              <c:numCache>
                <c:formatCode>#,##0_);\(#,##0\)</c:formatCode>
                <c:ptCount val="13"/>
                <c:pt idx="0">
                  <c:v>2300</c:v>
                </c:pt>
                <c:pt idx="1">
                  <c:v>3652</c:v>
                </c:pt>
                <c:pt idx="2">
                  <c:v>4291</c:v>
                </c:pt>
                <c:pt idx="3">
                  <c:v>4427</c:v>
                </c:pt>
                <c:pt idx="4">
                  <c:v>6970</c:v>
                </c:pt>
                <c:pt idx="5">
                  <c:v>8899</c:v>
                </c:pt>
                <c:pt idx="6">
                  <c:v>9041</c:v>
                </c:pt>
                <c:pt idx="7">
                  <c:v>10270</c:v>
                </c:pt>
                <c:pt idx="8">
                  <c:v>12363</c:v>
                </c:pt>
                <c:pt idx="9">
                  <c:v>11313</c:v>
                </c:pt>
                <c:pt idx="10">
                  <c:v>12390</c:v>
                </c:pt>
                <c:pt idx="11">
                  <c:v>10476</c:v>
                </c:pt>
                <c:pt idx="12">
                  <c:v>10717</c:v>
                </c:pt>
              </c:numCache>
            </c:numRef>
          </c:val>
          <c:extLst>
            <c:ext xmlns:c16="http://schemas.microsoft.com/office/drawing/2014/chart" uri="{C3380CC4-5D6E-409C-BE32-E72D297353CC}">
              <c16:uniqueId val="{00000000-89E6-47F8-93DC-29EF099948FE}"/>
            </c:ext>
          </c:extLst>
        </c:ser>
        <c:dLbls>
          <c:showLegendKey val="0"/>
          <c:showVal val="0"/>
          <c:showCatName val="0"/>
          <c:showSerName val="0"/>
          <c:showPercent val="0"/>
          <c:showBubbleSize val="0"/>
        </c:dLbls>
        <c:gapWidth val="219"/>
        <c:overlap val="-27"/>
        <c:axId val="201329112"/>
        <c:axId val="201330680"/>
      </c:barChart>
      <c:dateAx>
        <c:axId val="201329112"/>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330680"/>
        <c:crosses val="autoZero"/>
        <c:auto val="1"/>
        <c:lblOffset val="100"/>
        <c:baseTimeUnit val="months"/>
      </c:dateAx>
      <c:valAx>
        <c:axId val="2013306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Call Demand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_);\(#,##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329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DBI Referrals</a:t>
            </a:r>
            <a:endParaRPr lang="en-GB" baseline="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No. of Contact Records</c:v>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'H&amp;SC Demand'!$D$18:$D$28</c:f>
              <c:numCache>
                <c:formatCode>mmm\-yy</c:formatCode>
                <c:ptCount val="11"/>
                <c:pt idx="0">
                  <c:v>43952</c:v>
                </c:pt>
                <c:pt idx="1">
                  <c:v>43983</c:v>
                </c:pt>
                <c:pt idx="2">
                  <c:v>44013</c:v>
                </c:pt>
                <c:pt idx="3">
                  <c:v>44044</c:v>
                </c:pt>
                <c:pt idx="4">
                  <c:v>44075</c:v>
                </c:pt>
                <c:pt idx="5">
                  <c:v>44105</c:v>
                </c:pt>
                <c:pt idx="6">
                  <c:v>44136</c:v>
                </c:pt>
                <c:pt idx="7">
                  <c:v>44166</c:v>
                </c:pt>
                <c:pt idx="8">
                  <c:v>44197</c:v>
                </c:pt>
                <c:pt idx="9">
                  <c:v>44228</c:v>
                </c:pt>
                <c:pt idx="10">
                  <c:v>44256</c:v>
                </c:pt>
              </c:numCache>
            </c:numRef>
          </c:cat>
          <c:val>
            <c:numRef>
              <c:f>'H&amp;SC Demand'!$B$33:$B$43</c:f>
              <c:numCache>
                <c:formatCode>#,##0_);\(#,##0\)</c:formatCode>
                <c:ptCount val="11"/>
                <c:pt idx="0">
                  <c:v>17</c:v>
                </c:pt>
                <c:pt idx="1">
                  <c:v>47</c:v>
                </c:pt>
                <c:pt idx="2">
                  <c:v>179</c:v>
                </c:pt>
                <c:pt idx="3">
                  <c:v>308</c:v>
                </c:pt>
                <c:pt idx="4">
                  <c:v>254</c:v>
                </c:pt>
                <c:pt idx="5">
                  <c:v>271</c:v>
                </c:pt>
                <c:pt idx="6">
                  <c:v>294</c:v>
                </c:pt>
                <c:pt idx="7">
                  <c:v>352</c:v>
                </c:pt>
                <c:pt idx="8">
                  <c:v>328</c:v>
                </c:pt>
                <c:pt idx="9">
                  <c:v>282</c:v>
                </c:pt>
                <c:pt idx="10">
                  <c:v>342</c:v>
                </c:pt>
              </c:numCache>
            </c:numRef>
          </c:val>
          <c:smooth val="0"/>
          <c:extLst>
            <c:ext xmlns:c16="http://schemas.microsoft.com/office/drawing/2014/chart" uri="{C3380CC4-5D6E-409C-BE32-E72D297353CC}">
              <c16:uniqueId val="{00000000-105C-4FB1-AEDE-9125250BACFE}"/>
            </c:ext>
          </c:extLst>
        </c:ser>
        <c:dLbls>
          <c:showLegendKey val="0"/>
          <c:showVal val="0"/>
          <c:showCatName val="0"/>
          <c:showSerName val="0"/>
          <c:showPercent val="0"/>
          <c:showBubbleSize val="0"/>
        </c:dLbls>
        <c:marker val="1"/>
        <c:smooth val="0"/>
        <c:axId val="911160"/>
        <c:axId val="381280024"/>
      </c:lineChart>
      <c:dateAx>
        <c:axId val="911160"/>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1280024"/>
        <c:crosses val="autoZero"/>
        <c:auto val="1"/>
        <c:lblOffset val="100"/>
        <c:baseTimeUnit val="months"/>
      </c:dateAx>
      <c:valAx>
        <c:axId val="381280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No. of Contact Records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_);\(#,##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11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Health &amp; Social Car</a:t>
            </a:r>
            <a:r>
              <a:rPr lang="en-GB" baseline="0"/>
              <a:t>e Call Demand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3"/>
            </a:solidFill>
            <a:ln>
              <a:noFill/>
            </a:ln>
            <a:effectLst/>
          </c:spPr>
          <c:invertIfNegative val="0"/>
          <c:cat>
            <c:numRef>
              <c:f>'H&amp;SC Demand'!$D$3:$D$11</c:f>
              <c:numCache>
                <c:formatCode>mmm\-yy</c:formatCode>
                <c:ptCount val="9"/>
                <c:pt idx="0">
                  <c:v>44013</c:v>
                </c:pt>
                <c:pt idx="1">
                  <c:v>44044</c:v>
                </c:pt>
                <c:pt idx="2">
                  <c:v>44075</c:v>
                </c:pt>
                <c:pt idx="3">
                  <c:v>44105</c:v>
                </c:pt>
                <c:pt idx="4">
                  <c:v>44136</c:v>
                </c:pt>
                <c:pt idx="5">
                  <c:v>44166</c:v>
                </c:pt>
                <c:pt idx="6">
                  <c:v>44197</c:v>
                </c:pt>
                <c:pt idx="7">
                  <c:v>44228</c:v>
                </c:pt>
                <c:pt idx="8">
                  <c:v>44256</c:v>
                </c:pt>
              </c:numCache>
            </c:numRef>
          </c:cat>
          <c:val>
            <c:numRef>
              <c:f>'H&amp;SC Demand'!$E$3:$E$11</c:f>
              <c:numCache>
                <c:formatCode>#,##0_);\(#,##0\)</c:formatCode>
                <c:ptCount val="9"/>
                <c:pt idx="0">
                  <c:v>46</c:v>
                </c:pt>
                <c:pt idx="1">
                  <c:v>47</c:v>
                </c:pt>
                <c:pt idx="2">
                  <c:v>53</c:v>
                </c:pt>
                <c:pt idx="3">
                  <c:v>93</c:v>
                </c:pt>
                <c:pt idx="4">
                  <c:v>57</c:v>
                </c:pt>
                <c:pt idx="5">
                  <c:v>48</c:v>
                </c:pt>
                <c:pt idx="6">
                  <c:v>78</c:v>
                </c:pt>
                <c:pt idx="7">
                  <c:v>47</c:v>
                </c:pt>
                <c:pt idx="8">
                  <c:v>28</c:v>
                </c:pt>
              </c:numCache>
            </c:numRef>
          </c:val>
          <c:extLst>
            <c:ext xmlns:c16="http://schemas.microsoft.com/office/drawing/2014/chart" uri="{C3380CC4-5D6E-409C-BE32-E72D297353CC}">
              <c16:uniqueId val="{00000000-7C27-48CB-AD81-494C26719029}"/>
            </c:ext>
          </c:extLst>
        </c:ser>
        <c:dLbls>
          <c:showLegendKey val="0"/>
          <c:showVal val="0"/>
          <c:showCatName val="0"/>
          <c:showSerName val="0"/>
          <c:showPercent val="0"/>
          <c:showBubbleSize val="0"/>
        </c:dLbls>
        <c:gapWidth val="219"/>
        <c:overlap val="-27"/>
        <c:axId val="201329896"/>
        <c:axId val="201334208"/>
      </c:barChart>
      <c:dateAx>
        <c:axId val="201329896"/>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334208"/>
        <c:crosses val="autoZero"/>
        <c:auto val="1"/>
        <c:lblOffset val="100"/>
        <c:baseTimeUnit val="months"/>
      </c:dateAx>
      <c:valAx>
        <c:axId val="2013342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Call Demand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_);\(#,##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329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bi.scot/partners/"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romis.scot/"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 name="Google Shape;7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 name="Google Shape;80;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200">
                <a:solidFill>
                  <a:schemeClr val="dk1"/>
                </a:solidFill>
                <a:latin typeface="Calibri"/>
                <a:ea typeface="Calibri"/>
                <a:cs typeface="Calibri"/>
                <a:sym typeface="Calibri"/>
              </a:rPr>
              <a:t>Hello, and thank-you for joining us for this plenary session where we will look at the way in which NHS 24 responded to needs borne out of the COVID pandemic. </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This response was both for the citizens of Scotland, but also for whole system: how could NHS 24, its expertise in delivering telehealth and digital services, its technology infrastructure, be used to respond to the pandemic</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As you will learn over the next 50 minutes or so, that response has been a radical transformation of services.</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Increased demand across urgent care and mental health support has seen a substantial increase in services, workforce and digital solutions, transforming NHS 24 from primarily providing an out-of-hours response to models of care delivered 24 hours a day, 7 days a week.</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This has been achieved collaboratively.</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What we also to demonstrate today is what this might mean for the future, as we begin the job of remobilisation, recovery and redesign.</a:t>
            </a:r>
            <a:endParaRPr/>
          </a:p>
          <a:p>
            <a:pPr indent="-95250" lvl="0" marL="171450" rtl="0" algn="l">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p:txBody>
      </p:sp>
      <p:sp>
        <p:nvSpPr>
          <p:cNvPr id="81" name="Google Shape;81;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200">
                <a:solidFill>
                  <a:schemeClr val="dk1"/>
                </a:solidFill>
                <a:latin typeface="Calibri"/>
                <a:ea typeface="Calibri"/>
                <a:cs typeface="Calibri"/>
                <a:sym typeface="Calibri"/>
              </a:rPr>
              <a:t>So we’re going to be hearing from some of the people across NHS 24 who have helped to make this happen.</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As you can see we have three short presentations for you starting with an over view of our COVID response, we’ll then look at our digital services and how they scaled up, and we’ll then focus on our mental health services.</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We’ll hopefully have about 10/15 minutes at the end for any questions.</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So I’ll hand over now to my colleagues Kevin MacMahon and Jon Barber.</a:t>
            </a:r>
            <a:endParaRPr/>
          </a:p>
          <a:p>
            <a:pPr indent="-95250" lvl="0" marL="171450" rtl="0" algn="l">
              <a:spcBef>
                <a:spcPts val="0"/>
              </a:spcBef>
              <a:spcAft>
                <a:spcPts val="0"/>
              </a:spcAft>
              <a:buClr>
                <a:schemeClr val="dk1"/>
              </a:buClr>
              <a:buSzPts val="1200"/>
              <a:buFont typeface="Arial"/>
              <a:buNone/>
            </a:pPr>
            <a:r>
              <a:t/>
            </a:r>
            <a:endParaRPr/>
          </a:p>
        </p:txBody>
      </p:sp>
      <p:sp>
        <p:nvSpPr>
          <p:cNvPr id="98" name="Google Shape;98;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2000">
                <a:solidFill>
                  <a:schemeClr val="dk2"/>
                </a:solidFill>
              </a:rPr>
              <a:t>111 Service</a:t>
            </a:r>
            <a:endParaRPr/>
          </a:p>
          <a:p>
            <a:pPr indent="0" lvl="1" marL="457200" rtl="0" algn="l">
              <a:spcBef>
                <a:spcPts val="0"/>
              </a:spcBef>
              <a:spcAft>
                <a:spcPts val="0"/>
              </a:spcAft>
              <a:buNone/>
            </a:pPr>
            <a:r>
              <a:rPr lang="en-GB" sz="2000">
                <a:solidFill>
                  <a:schemeClr val="dk2"/>
                </a:solidFill>
              </a:rPr>
              <a:t>1,500,000 Million Calls</a:t>
            </a:r>
            <a:endParaRPr/>
          </a:p>
          <a:p>
            <a:pPr indent="0" lvl="1" marL="457200" rtl="0" algn="l">
              <a:spcBef>
                <a:spcPts val="0"/>
              </a:spcBef>
              <a:spcAft>
                <a:spcPts val="0"/>
              </a:spcAft>
              <a:buNone/>
            </a:pPr>
            <a:r>
              <a:rPr lang="en-GB" sz="2000">
                <a:solidFill>
                  <a:schemeClr val="dk2"/>
                </a:solidFill>
              </a:rPr>
              <a:t>More than 90% were answered within our agreed 30 second target during the first half of 2016/17</a:t>
            </a:r>
            <a:endParaRPr/>
          </a:p>
          <a:p>
            <a:pPr indent="0" lvl="1" marL="457200" rtl="0" algn="l">
              <a:spcBef>
                <a:spcPts val="0"/>
              </a:spcBef>
              <a:spcAft>
                <a:spcPts val="0"/>
              </a:spcAft>
              <a:buNone/>
            </a:pPr>
            <a:r>
              <a:rPr lang="en-GB" sz="2000">
                <a:solidFill>
                  <a:schemeClr val="dk2"/>
                </a:solidFill>
              </a:rPr>
              <a:t>5,000 Dental Services calls per month (Scottish Emergency Dental Service)</a:t>
            </a:r>
            <a:endParaRPr sz="2000">
              <a:solidFill>
                <a:schemeClr val="dk2"/>
              </a:solidFill>
            </a:endParaRPr>
          </a:p>
          <a:p>
            <a:pPr indent="0" lvl="1" marL="457200" rtl="0" algn="l">
              <a:spcBef>
                <a:spcPts val="0"/>
              </a:spcBef>
              <a:spcAft>
                <a:spcPts val="0"/>
              </a:spcAft>
              <a:buNone/>
            </a:pPr>
            <a:r>
              <a:rPr lang="en-GB" sz="2000">
                <a:solidFill>
                  <a:schemeClr val="dk2"/>
                </a:solidFill>
              </a:rPr>
              <a:t>We helped 36% of our service users with self-care advice</a:t>
            </a:r>
            <a:endParaRPr/>
          </a:p>
          <a:p>
            <a:pPr indent="0" lvl="1" marL="457200" rtl="0" algn="l">
              <a:spcBef>
                <a:spcPts val="0"/>
              </a:spcBef>
              <a:spcAft>
                <a:spcPts val="0"/>
              </a:spcAft>
              <a:buNone/>
            </a:pPr>
            <a:r>
              <a:rPr lang="en-GB" sz="2000">
                <a:solidFill>
                  <a:schemeClr val="dk2"/>
                </a:solidFill>
              </a:rPr>
              <a:t>Circa 14,000 calls on peak day</a:t>
            </a:r>
            <a:endParaRPr/>
          </a:p>
          <a:p>
            <a:pPr indent="0" lvl="1" marL="457200" rtl="0" algn="l">
              <a:spcBef>
                <a:spcPts val="0"/>
              </a:spcBef>
              <a:spcAft>
                <a:spcPts val="0"/>
              </a:spcAft>
              <a:buNone/>
            </a:pPr>
            <a:r>
              <a:t/>
            </a:r>
            <a:endParaRPr sz="2000">
              <a:solidFill>
                <a:schemeClr val="dk2"/>
              </a:solidFill>
            </a:endParaRPr>
          </a:p>
          <a:p>
            <a:pPr indent="-441325" lvl="2" marL="441325" rtl="0" algn="l">
              <a:spcBef>
                <a:spcPts val="0"/>
              </a:spcBef>
              <a:spcAft>
                <a:spcPts val="0"/>
              </a:spcAft>
              <a:buNone/>
            </a:pPr>
            <a:r>
              <a:rPr lang="en-GB">
                <a:solidFill>
                  <a:schemeClr val="dk2"/>
                </a:solidFill>
              </a:rPr>
              <a:t>Mental Health Services</a:t>
            </a:r>
            <a:endParaRPr/>
          </a:p>
          <a:p>
            <a:pPr indent="-441325" lvl="3" marL="962761" rtl="0" algn="l">
              <a:spcBef>
                <a:spcPts val="0"/>
              </a:spcBef>
              <a:spcAft>
                <a:spcPts val="0"/>
              </a:spcAft>
              <a:buNone/>
            </a:pPr>
            <a:r>
              <a:rPr lang="en-GB" sz="2000">
                <a:solidFill>
                  <a:schemeClr val="dk2"/>
                </a:solidFill>
              </a:rPr>
              <a:t>Mental Health Hub </a:t>
            </a:r>
            <a:endParaRPr/>
          </a:p>
          <a:p>
            <a:pPr indent="-441325" lvl="3" marL="962761" rtl="0" algn="l">
              <a:spcBef>
                <a:spcPts val="0"/>
              </a:spcBef>
              <a:spcAft>
                <a:spcPts val="0"/>
              </a:spcAft>
              <a:buNone/>
            </a:pPr>
            <a:r>
              <a:rPr lang="en-GB" sz="2000">
                <a:solidFill>
                  <a:schemeClr val="dk2"/>
                </a:solidFill>
              </a:rPr>
              <a:t>Breathing Space and Living Life</a:t>
            </a:r>
            <a:endParaRPr/>
          </a:p>
          <a:p>
            <a:pPr indent="-441325" lvl="3" marL="962761" rtl="0" algn="l">
              <a:spcBef>
                <a:spcPts val="0"/>
              </a:spcBef>
              <a:spcAft>
                <a:spcPts val="0"/>
              </a:spcAft>
              <a:buNone/>
            </a:pPr>
            <a:r>
              <a:t/>
            </a:r>
            <a:endParaRPr sz="2000">
              <a:solidFill>
                <a:schemeClr val="dk2"/>
              </a:solidFill>
            </a:endParaRPr>
          </a:p>
          <a:p>
            <a:pPr indent="0" lvl="0" marL="0" rtl="0" algn="l">
              <a:spcBef>
                <a:spcPts val="0"/>
              </a:spcBef>
              <a:spcAft>
                <a:spcPts val="0"/>
              </a:spcAft>
              <a:buNone/>
            </a:pPr>
            <a:r>
              <a:rPr lang="en-GB" sz="3000">
                <a:solidFill>
                  <a:schemeClr val="dk2"/>
                </a:solidFill>
              </a:rPr>
              <a:t>Special helpline capability</a:t>
            </a:r>
            <a:endParaRPr/>
          </a:p>
          <a:p>
            <a:pPr indent="0" lvl="1" marL="457200" rtl="0" algn="l">
              <a:spcBef>
                <a:spcPts val="0"/>
              </a:spcBef>
              <a:spcAft>
                <a:spcPts val="0"/>
              </a:spcAft>
              <a:buClr>
                <a:schemeClr val="dk1"/>
              </a:buClr>
              <a:buSzPts val="2000"/>
              <a:buFont typeface="Calibri"/>
              <a:buNone/>
            </a:pPr>
            <a:r>
              <a:t/>
            </a:r>
            <a:endParaRPr sz="2000">
              <a:solidFill>
                <a:schemeClr val="dk2"/>
              </a:solidFill>
            </a:endParaRPr>
          </a:p>
          <a:p>
            <a:pPr indent="-441325" lvl="1" marL="441325" rtl="0" algn="l">
              <a:spcBef>
                <a:spcPts val="0"/>
              </a:spcBef>
              <a:spcAft>
                <a:spcPts val="0"/>
              </a:spcAft>
              <a:buNone/>
            </a:pPr>
            <a:r>
              <a:rPr lang="en-GB" sz="2000">
                <a:solidFill>
                  <a:schemeClr val="dk2"/>
                </a:solidFill>
              </a:rPr>
              <a:t>Digital services</a:t>
            </a:r>
            <a:endParaRPr/>
          </a:p>
          <a:p>
            <a:pPr indent="-441325" lvl="2" marL="897583" rtl="0" algn="l">
              <a:spcBef>
                <a:spcPts val="0"/>
              </a:spcBef>
              <a:spcAft>
                <a:spcPts val="0"/>
              </a:spcAft>
              <a:buNone/>
            </a:pPr>
            <a:r>
              <a:rPr lang="en-GB">
                <a:solidFill>
                  <a:schemeClr val="dk2"/>
                </a:solidFill>
              </a:rPr>
              <a:t>x million visits to NHS 24 managed websites </a:t>
            </a:r>
            <a:endParaRPr/>
          </a:p>
          <a:p>
            <a:pPr indent="-441325" lvl="2" marL="897583" rtl="0" algn="l">
              <a:spcBef>
                <a:spcPts val="0"/>
              </a:spcBef>
              <a:spcAft>
                <a:spcPts val="0"/>
              </a:spcAft>
              <a:buNone/>
            </a:pPr>
            <a:r>
              <a:rPr lang="en-GB">
                <a:solidFill>
                  <a:schemeClr val="dk2"/>
                </a:solidFill>
              </a:rPr>
              <a:t>X million hits per month on NHS Inform</a:t>
            </a:r>
            <a:endParaRPr/>
          </a:p>
          <a:p>
            <a:pPr indent="-441325" lvl="2" marL="897583" rtl="0" algn="l">
              <a:spcBef>
                <a:spcPts val="0"/>
              </a:spcBef>
              <a:spcAft>
                <a:spcPts val="0"/>
              </a:spcAft>
              <a:buNone/>
            </a:pPr>
            <a:r>
              <a:rPr lang="en-GB">
                <a:solidFill>
                  <a:schemeClr val="dk2"/>
                </a:solidFill>
              </a:rPr>
              <a:t>Web-chat demand of around 1,800 chats per month across our health &amp; care information services</a:t>
            </a:r>
            <a:endParaRPr/>
          </a:p>
          <a:p>
            <a:pPr indent="-441325" lvl="2" marL="897583" rtl="0" algn="l">
              <a:spcBef>
                <a:spcPts val="0"/>
              </a:spcBef>
              <a:spcAft>
                <a:spcPts val="0"/>
              </a:spcAft>
              <a:buNone/>
            </a:pPr>
            <a:r>
              <a:rPr lang="en-GB">
                <a:solidFill>
                  <a:schemeClr val="dk2"/>
                </a:solidFill>
              </a:rPr>
              <a:t>National digital footprint for social media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8" name="Google Shape;118;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Phase 1 – initial response before first case in Scotland</a:t>
            </a:r>
            <a:endParaRPr/>
          </a:p>
          <a:p>
            <a:pPr indent="0" lvl="0" marL="0" marR="0" rtl="0" algn="l">
              <a:lnSpc>
                <a:spcPct val="100000"/>
              </a:lnSpc>
              <a:spcBef>
                <a:spcPts val="0"/>
              </a:spcBef>
              <a:spcAft>
                <a:spcPts val="0"/>
              </a:spcAft>
              <a:buClr>
                <a:schemeClr val="dk1"/>
              </a:buClr>
              <a:buSzPts val="1200"/>
              <a:buFont typeface="Calibri"/>
              <a:buNone/>
            </a:pPr>
            <a:r>
              <a:rPr lang="en-GB"/>
              <a:t>Implement Incident response structure and rhythm in January. Easier to scale down than play catch up. </a:t>
            </a:r>
            <a:endParaRPr/>
          </a:p>
          <a:p>
            <a:pPr indent="0" lvl="0" marL="0" marR="0" rtl="0" algn="l">
              <a:lnSpc>
                <a:spcPct val="100000"/>
              </a:lnSpc>
              <a:spcBef>
                <a:spcPts val="0"/>
              </a:spcBef>
              <a:spcAft>
                <a:spcPts val="0"/>
              </a:spcAft>
              <a:buClr>
                <a:schemeClr val="dk1"/>
              </a:buClr>
              <a:buSzPts val="1200"/>
              <a:buFont typeface="Calibri"/>
              <a:buNone/>
            </a:pPr>
            <a:r>
              <a:rPr lang="en-GB"/>
              <a:t>Close group of people with key skills – Service delivery, clinical systems, Medical, Nursing,digital, comms</a:t>
            </a:r>
            <a:endParaRPr/>
          </a:p>
          <a:p>
            <a:pPr indent="0" lvl="0" marL="0" marR="0" rtl="0" algn="l">
              <a:lnSpc>
                <a:spcPct val="100000"/>
              </a:lnSpc>
              <a:spcBef>
                <a:spcPts val="0"/>
              </a:spcBef>
              <a:spcAft>
                <a:spcPts val="0"/>
              </a:spcAft>
              <a:buClr>
                <a:schemeClr val="dk1"/>
              </a:buClr>
              <a:buSzPts val="1200"/>
              <a:buFont typeface="Calibri"/>
              <a:buNone/>
            </a:pPr>
            <a:r>
              <a:rPr lang="en-GB"/>
              <a:t>Able to adapt our clinical systems. </a:t>
            </a:r>
            <a:endParaRPr/>
          </a:p>
          <a:p>
            <a:pPr indent="0" lvl="0" marL="0" marR="0" rtl="0" algn="l">
              <a:lnSpc>
                <a:spcPct val="100000"/>
              </a:lnSpc>
              <a:spcBef>
                <a:spcPts val="0"/>
              </a:spcBef>
              <a:spcAft>
                <a:spcPts val="0"/>
              </a:spcAft>
              <a:buClr>
                <a:schemeClr val="dk1"/>
              </a:buClr>
              <a:buSzPts val="1200"/>
              <a:buFont typeface="Calibri"/>
              <a:buNone/>
            </a:pPr>
            <a:r>
              <a:rPr lang="en-GB"/>
              <a:t>Adapt 111 service </a:t>
            </a:r>
            <a:endParaRPr/>
          </a:p>
          <a:p>
            <a:pPr indent="0" lvl="0" marL="0" marR="0" rtl="0" algn="l">
              <a:lnSpc>
                <a:spcPct val="100000"/>
              </a:lnSpc>
              <a:spcBef>
                <a:spcPts val="0"/>
              </a:spcBef>
              <a:spcAft>
                <a:spcPts val="0"/>
              </a:spcAft>
              <a:buClr>
                <a:schemeClr val="dk1"/>
              </a:buClr>
              <a:buSzPts val="1200"/>
              <a:buFont typeface="Calibri"/>
              <a:buNone/>
            </a:pPr>
            <a:r>
              <a:rPr lang="en-GB"/>
              <a:t>Changing case definition - Geographic location, data to HPS/PHS, returning travllers,</a:t>
            </a:r>
            <a:endParaRPr/>
          </a:p>
          <a:p>
            <a:pPr indent="0" lvl="0" marL="0" marR="0" rtl="0" algn="l">
              <a:lnSpc>
                <a:spcPct val="100000"/>
              </a:lnSpc>
              <a:spcBef>
                <a:spcPts val="0"/>
              </a:spcBef>
              <a:spcAft>
                <a:spcPts val="0"/>
              </a:spcAft>
              <a:buClr>
                <a:schemeClr val="dk1"/>
              </a:buClr>
              <a:buSzPts val="1200"/>
              <a:buFont typeface="Calibri"/>
              <a:buNone/>
            </a:pPr>
            <a:r>
              <a:rPr lang="en-GB"/>
              <a:t>Manage public anxiety</a:t>
            </a:r>
            <a:endParaRPr/>
          </a:p>
          <a:p>
            <a:pPr indent="0" lvl="0" marL="0" marR="0" rtl="0" algn="l">
              <a:lnSpc>
                <a:spcPct val="100000"/>
              </a:lnSpc>
              <a:spcBef>
                <a:spcPts val="0"/>
              </a:spcBef>
              <a:spcAft>
                <a:spcPts val="0"/>
              </a:spcAft>
              <a:buClr>
                <a:schemeClr val="dk1"/>
              </a:buClr>
              <a:buSzPts val="1200"/>
              <a:buFont typeface="Calibri"/>
              <a:buNone/>
            </a:pPr>
            <a:r>
              <a:rPr lang="en-GB"/>
              <a:t>Internal view</a:t>
            </a:r>
            <a:endParaRPr/>
          </a:p>
          <a:p>
            <a:pPr indent="0" lvl="0" marL="0" marR="0" rtl="0" algn="l">
              <a:lnSpc>
                <a:spcPct val="100000"/>
              </a:lnSpc>
              <a:spcBef>
                <a:spcPts val="0"/>
              </a:spcBef>
              <a:spcAft>
                <a:spcPts val="0"/>
              </a:spcAft>
              <a:buClr>
                <a:schemeClr val="dk1"/>
              </a:buClr>
              <a:buSzPts val="1200"/>
              <a:buFont typeface="Calibri"/>
              <a:buNone/>
            </a:pPr>
            <a:r>
              <a:rPr lang="en-GB"/>
              <a:t>Expediential growth in concern/response. </a:t>
            </a:r>
            <a:endParaRPr/>
          </a:p>
          <a:p>
            <a:pPr indent="0" lvl="0" marL="0" marR="0" rtl="0" algn="l">
              <a:lnSpc>
                <a:spcPct val="100000"/>
              </a:lnSpc>
              <a:spcBef>
                <a:spcPts val="0"/>
              </a:spcBef>
              <a:spcAft>
                <a:spcPts val="0"/>
              </a:spcAft>
              <a:buClr>
                <a:schemeClr val="dk1"/>
              </a:buClr>
              <a:buSzPts val="1200"/>
              <a:buFont typeface="Calibri"/>
              <a:buNone/>
            </a:pPr>
            <a:r>
              <a:rPr lang="en-GB"/>
              <a:t>Lack of data from china re planning assumptions</a:t>
            </a:r>
            <a:endParaRPr/>
          </a:p>
          <a:p>
            <a:pPr indent="0" lvl="0" marL="0" marR="0" rtl="0" algn="l">
              <a:lnSpc>
                <a:spcPct val="100000"/>
              </a:lnSpc>
              <a:spcBef>
                <a:spcPts val="0"/>
              </a:spcBef>
              <a:spcAft>
                <a:spcPts val="0"/>
              </a:spcAft>
              <a:buClr>
                <a:schemeClr val="dk1"/>
              </a:buClr>
              <a:buSzPts val="1200"/>
              <a:buFont typeface="Calibri"/>
              <a:buNone/>
            </a:pPr>
            <a:r>
              <a:rPr lang="en-GB"/>
              <a:t>3 phases but a bit of a blur</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GB"/>
              <a:t>Key decisions and challenges:</a:t>
            </a:r>
            <a:endParaRPr/>
          </a:p>
          <a:p>
            <a:pPr indent="0" lvl="0" marL="0" marR="0" rtl="0" algn="l">
              <a:lnSpc>
                <a:spcPct val="100000"/>
              </a:lnSpc>
              <a:spcBef>
                <a:spcPts val="0"/>
              </a:spcBef>
              <a:spcAft>
                <a:spcPts val="0"/>
              </a:spcAft>
              <a:buClr>
                <a:schemeClr val="dk1"/>
              </a:buClr>
              <a:buSzPts val="1200"/>
              <a:buFont typeface="Calibri"/>
              <a:buNone/>
            </a:pPr>
            <a:r>
              <a:rPr lang="en-GB"/>
              <a:t>Establish IMT – Strengths</a:t>
            </a:r>
            <a:endParaRPr/>
          </a:p>
          <a:p>
            <a:pPr indent="0" lvl="0" marL="0" marR="0" rtl="0" algn="l">
              <a:lnSpc>
                <a:spcPct val="100000"/>
              </a:lnSpc>
              <a:spcBef>
                <a:spcPts val="0"/>
              </a:spcBef>
              <a:spcAft>
                <a:spcPts val="0"/>
              </a:spcAft>
              <a:buClr>
                <a:schemeClr val="dk1"/>
              </a:buClr>
              <a:buSzPts val="1200"/>
              <a:buFont typeface="Calibri"/>
              <a:buNone/>
            </a:pPr>
            <a:r>
              <a:rPr lang="en-GB"/>
              <a:t>Outsource helpline</a:t>
            </a:r>
            <a:endParaRPr/>
          </a:p>
          <a:p>
            <a:pPr indent="0" lvl="0" marL="0" marR="0" rtl="0" algn="l">
              <a:lnSpc>
                <a:spcPct val="100000"/>
              </a:lnSpc>
              <a:spcBef>
                <a:spcPts val="0"/>
              </a:spcBef>
              <a:spcAft>
                <a:spcPts val="0"/>
              </a:spcAft>
              <a:buClr>
                <a:schemeClr val="dk1"/>
              </a:buClr>
              <a:buSzPts val="1200"/>
              <a:buFont typeface="Calibri"/>
              <a:buNone/>
            </a:pPr>
            <a:r>
              <a:rPr lang="en-GB"/>
              <a:t>Maintain non-clinical helpline</a:t>
            </a:r>
            <a:endParaRPr/>
          </a:p>
          <a:p>
            <a:pPr indent="0" lvl="0" marL="0" marR="0" rtl="0" algn="l">
              <a:lnSpc>
                <a:spcPct val="100000"/>
              </a:lnSpc>
              <a:spcBef>
                <a:spcPts val="0"/>
              </a:spcBef>
              <a:spcAft>
                <a:spcPts val="0"/>
              </a:spcAft>
              <a:buClr>
                <a:schemeClr val="dk1"/>
              </a:buClr>
              <a:buSzPts val="1200"/>
              <a:buFont typeface="Calibri"/>
              <a:buNone/>
            </a:pPr>
            <a:r>
              <a:rPr lang="en-GB"/>
              <a:t>Clinical systems development</a:t>
            </a:r>
            <a:endParaRPr/>
          </a:p>
          <a:p>
            <a:pPr indent="0" lvl="0" marL="0" marR="0" rtl="0" algn="l">
              <a:lnSpc>
                <a:spcPct val="100000"/>
              </a:lnSpc>
              <a:spcBef>
                <a:spcPts val="0"/>
              </a:spcBef>
              <a:spcAft>
                <a:spcPts val="0"/>
              </a:spcAft>
              <a:buClr>
                <a:schemeClr val="dk1"/>
              </a:buClr>
              <a:buSzPts val="1200"/>
              <a:buFont typeface="Calibri"/>
              <a:buNone/>
            </a:pPr>
            <a:r>
              <a:rPr lang="en-GB"/>
              <a:t>Use of our data</a:t>
            </a:r>
            <a:endParaRPr/>
          </a:p>
          <a:p>
            <a:pPr indent="0" lvl="0" marL="0" marR="0" rtl="0" algn="l">
              <a:lnSpc>
                <a:spcPct val="100000"/>
              </a:lnSpc>
              <a:spcBef>
                <a:spcPts val="0"/>
              </a:spcBef>
              <a:spcAft>
                <a:spcPts val="0"/>
              </a:spcAft>
              <a:buClr>
                <a:schemeClr val="dk1"/>
              </a:buClr>
              <a:buSzPts val="1200"/>
              <a:buFont typeface="Calibri"/>
              <a:buNone/>
            </a:pPr>
            <a:r>
              <a:rPr lang="en-GB"/>
              <a:t>Communicating decisions out</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GB"/>
              <a:t>Phase 2 – recognition then that serious and needed to be an NHS Scotland response to manage demand. </a:t>
            </a:r>
            <a:endParaRPr/>
          </a:p>
          <a:p>
            <a:pPr indent="0" lvl="0" marL="0" marR="0" rtl="0" algn="l">
              <a:lnSpc>
                <a:spcPct val="100000"/>
              </a:lnSpc>
              <a:spcBef>
                <a:spcPts val="0"/>
              </a:spcBef>
              <a:spcAft>
                <a:spcPts val="0"/>
              </a:spcAft>
              <a:buClr>
                <a:schemeClr val="dk1"/>
              </a:buClr>
              <a:buSzPts val="1200"/>
              <a:buFont typeface="Calibri"/>
              <a:buNone/>
            </a:pPr>
            <a:r>
              <a:rPr lang="en-GB"/>
              <a:t>Recognition for a mechanism to support  more resource to support wider health service.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GB"/>
              <a:t>Key decisions and challenges: Strengths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GB"/>
              <a:t>Phase 3 – Full scale pandemic leading last summer lows, into RUC, winter planning, when to stand down IMT</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GB"/>
              <a:t>Key decisions and challenges:</a:t>
            </a:r>
            <a:endParaRPr/>
          </a:p>
          <a:p>
            <a:pPr indent="0" lvl="0" marL="0" marR="0" rtl="0" algn="l">
              <a:lnSpc>
                <a:spcPct val="100000"/>
              </a:lnSpc>
              <a:spcBef>
                <a:spcPts val="0"/>
              </a:spcBef>
              <a:spcAft>
                <a:spcPts val="0"/>
              </a:spcAft>
              <a:buClr>
                <a:schemeClr val="dk1"/>
              </a:buClr>
              <a:buSzPts val="1200"/>
              <a:buFont typeface="Calibri"/>
              <a:buNone/>
            </a:pPr>
            <a:r>
              <a:rPr lang="en-GB"/>
              <a:t>Capturing learning</a:t>
            </a:r>
            <a:endParaRPr/>
          </a:p>
          <a:p>
            <a:pPr indent="0" lvl="0" marL="0" marR="0" rtl="0" algn="l">
              <a:lnSpc>
                <a:spcPct val="100000"/>
              </a:lnSpc>
              <a:spcBef>
                <a:spcPts val="0"/>
              </a:spcBef>
              <a:spcAft>
                <a:spcPts val="0"/>
              </a:spcAft>
              <a:buClr>
                <a:schemeClr val="dk1"/>
              </a:buClr>
              <a:buSzPts val="1200"/>
              <a:buFont typeface="Calibri"/>
              <a:buNone/>
            </a:pPr>
            <a:r>
              <a:rPr lang="en-GB"/>
              <a:t>When to stand down and transition</a:t>
            </a:r>
            <a:endParaRPr/>
          </a:p>
          <a:p>
            <a:pPr indent="0" lvl="0" marL="0" marR="0" rtl="0" algn="l">
              <a:lnSpc>
                <a:spcPct val="100000"/>
              </a:lnSpc>
              <a:spcBef>
                <a:spcPts val="0"/>
              </a:spcBef>
              <a:spcAft>
                <a:spcPts val="0"/>
              </a:spcAft>
              <a:buClr>
                <a:schemeClr val="dk1"/>
              </a:buClr>
              <a:buSzPts val="1200"/>
              <a:buFont typeface="Calibri"/>
              <a:buNone/>
            </a:pPr>
            <a:r>
              <a:rPr lang="en-GB"/>
              <a:t>How to transition</a:t>
            </a:r>
            <a:endParaRPr/>
          </a:p>
          <a:p>
            <a:pPr indent="0" lvl="0" marL="0" marR="0" rtl="0" algn="l">
              <a:lnSpc>
                <a:spcPct val="100000"/>
              </a:lnSpc>
              <a:spcBef>
                <a:spcPts val="0"/>
              </a:spcBef>
              <a:spcAft>
                <a:spcPts val="0"/>
              </a:spcAft>
              <a:buClr>
                <a:schemeClr val="dk1"/>
              </a:buClr>
              <a:buSzPts val="1200"/>
              <a:buFont typeface="Calibri"/>
              <a:buNone/>
            </a:pPr>
            <a:r>
              <a:rPr lang="en-GB"/>
              <a:t>IMT morale</a:t>
            </a:r>
            <a:endParaRPr/>
          </a:p>
          <a:p>
            <a:pPr indent="0" lvl="0" marL="0" marR="0" rtl="0" algn="l">
              <a:lnSpc>
                <a:spcPct val="100000"/>
              </a:lnSpc>
              <a:spcBef>
                <a:spcPts val="0"/>
              </a:spcBef>
              <a:spcAft>
                <a:spcPts val="0"/>
              </a:spcAft>
              <a:buClr>
                <a:schemeClr val="dk1"/>
              </a:buClr>
              <a:buSzPts val="1200"/>
              <a:buFont typeface="Calibri"/>
              <a:buNone/>
            </a:pPr>
            <a:r>
              <a:rPr lang="en-GB"/>
              <a:t>What's our legacy? – empowerment, tactical group, new services, new position in NHS…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3" name="Google Shape;133;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GB"/>
              <a:t>The COVID-19 service was setup as part of the national pandemic response and required collaborative whole system working to a shared set of priorities</a:t>
            </a:r>
            <a:endParaRPr/>
          </a:p>
          <a:p>
            <a:pPr indent="-171450" lvl="1" marL="628650" rtl="0" algn="l">
              <a:spcBef>
                <a:spcPts val="0"/>
              </a:spcBef>
              <a:spcAft>
                <a:spcPts val="0"/>
              </a:spcAft>
              <a:buClr>
                <a:schemeClr val="dk1"/>
              </a:buClr>
              <a:buSzPts val="1200"/>
              <a:buFont typeface="Arial"/>
              <a:buChar char="•"/>
            </a:pPr>
            <a:r>
              <a:rPr lang="en-GB"/>
              <a:t>The main objective was to setup a pathway that would safely and effectively manage and stream demand for COVID-19 care whilst reducing self-presentation at primary and secondary care settings to maximise infection prevention control</a:t>
            </a:r>
            <a:endParaRPr/>
          </a:p>
          <a:p>
            <a:pPr indent="-171450" lvl="0" marL="171450" rtl="0" algn="l">
              <a:spcBef>
                <a:spcPts val="0"/>
              </a:spcBef>
              <a:spcAft>
                <a:spcPts val="0"/>
              </a:spcAft>
              <a:buClr>
                <a:schemeClr val="dk1"/>
              </a:buClr>
              <a:buSzPts val="1200"/>
              <a:buFont typeface="Arial"/>
              <a:buChar char="•"/>
            </a:pPr>
            <a:r>
              <a:rPr lang="en-GB"/>
              <a:t>NHS 24’s role in this was to provide a national 24/7 access point through 111 for people with suspected coronavirus infection to manage and stream demand for care</a:t>
            </a:r>
            <a:endParaRPr/>
          </a:p>
          <a:p>
            <a:pPr indent="-171450" lvl="1" marL="628650" rtl="0" algn="l">
              <a:spcBef>
                <a:spcPts val="0"/>
              </a:spcBef>
              <a:spcAft>
                <a:spcPts val="0"/>
              </a:spcAft>
              <a:buClr>
                <a:schemeClr val="dk1"/>
              </a:buClr>
              <a:buSzPts val="1200"/>
              <a:buFont typeface="Arial"/>
              <a:buChar char="•"/>
            </a:pPr>
            <a:r>
              <a:rPr lang="en-GB"/>
              <a:t>This would need to be delivered alongside OOH services – people would still have other unscheduled care needs and the COVID-19 service would need to run alongside this </a:t>
            </a:r>
            <a:endParaRPr/>
          </a:p>
          <a:p>
            <a:pPr indent="-171450" lvl="1" marL="628650" rtl="0" algn="l">
              <a:spcBef>
                <a:spcPts val="0"/>
              </a:spcBef>
              <a:spcAft>
                <a:spcPts val="0"/>
              </a:spcAft>
              <a:buClr>
                <a:schemeClr val="dk1"/>
              </a:buClr>
              <a:buSzPts val="1200"/>
              <a:buFont typeface="Arial"/>
              <a:buChar char="•"/>
            </a:pPr>
            <a:r>
              <a:rPr lang="en-GB"/>
              <a:t>This required the development of a clinically assured simplified protocol  - simplified in terms of would on deal specifically with COVID-19 &amp; actively flag symptoms from case definition anywhere within NHS 24 systems to initiate / increase IPC measures </a:t>
            </a:r>
            <a:endParaRPr/>
          </a:p>
          <a:p>
            <a:pPr indent="-171450" lvl="0" marL="171450" rtl="0" algn="l">
              <a:spcBef>
                <a:spcPts val="0"/>
              </a:spcBef>
              <a:spcAft>
                <a:spcPts val="0"/>
              </a:spcAft>
              <a:buClr>
                <a:schemeClr val="dk1"/>
              </a:buClr>
              <a:buSzPts val="1200"/>
              <a:buFont typeface="Arial"/>
              <a:buChar char="•"/>
            </a:pPr>
            <a:r>
              <a:rPr lang="en-GB"/>
              <a:t>The simplified protocol could also be delivered by TCO supported by clinical staff – enabled a compressed training programme of 3 days compared to – only deals with COVID-19 symptoms and the associated outcomes for these </a:t>
            </a:r>
            <a:endParaRPr/>
          </a:p>
          <a:p>
            <a:pPr indent="-95250" lvl="0" marL="171450" rtl="0" algn="l">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p:txBody>
      </p:sp>
      <p:sp>
        <p:nvSpPr>
          <p:cNvPr id="140" name="Google Shape;140;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2200">
                <a:solidFill>
                  <a:schemeClr val="dk2"/>
                </a:solidFill>
              </a:rPr>
              <a:t>The</a:t>
            </a:r>
            <a:endParaRPr/>
          </a:p>
        </p:txBody>
      </p:sp>
      <p:sp>
        <p:nvSpPr>
          <p:cNvPr id="148" name="Google Shape;148;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2200">
                <a:solidFill>
                  <a:schemeClr val="dk2"/>
                </a:solidFill>
              </a:rPr>
              <a:t>The</a:t>
            </a:r>
            <a:endParaRPr/>
          </a:p>
        </p:txBody>
      </p:sp>
      <p:sp>
        <p:nvSpPr>
          <p:cNvPr id="156" name="Google Shape;156;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I’m going to talk about the Phase 2 redesign of our mental health service provision and NHS 24’s response to the COVID-19 pandemic in the context of our mental health services</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35" name="Google Shape;235;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1200">
                <a:solidFill>
                  <a:schemeClr val="dk1"/>
                </a:solidFill>
              </a:rPr>
              <a:t>Mental Health Hub </a:t>
            </a:r>
            <a:endParaRPr/>
          </a:p>
          <a:p>
            <a:pPr indent="0" lvl="0" marL="0" rtl="0" algn="l">
              <a:spcBef>
                <a:spcPts val="0"/>
              </a:spcBef>
              <a:spcAft>
                <a:spcPts val="0"/>
              </a:spcAft>
              <a:buClr>
                <a:schemeClr val="dk1"/>
              </a:buClr>
              <a:buSzPts val="1200"/>
              <a:buFont typeface="Arial"/>
              <a:buNone/>
            </a:pPr>
            <a:r>
              <a:rPr lang="en-GB"/>
              <a:t>In 2018, NHS 24 in collaboration with patients, staff and other key stakeholders embarked on a review and redesign of the way in which we support callers with mental health issues contacting the 111 service. </a:t>
            </a:r>
            <a:endParaRPr/>
          </a:p>
          <a:p>
            <a:pPr indent="0" lvl="0" marL="0" rtl="0" algn="l">
              <a:spcBef>
                <a:spcPts val="0"/>
              </a:spcBef>
              <a:spcAft>
                <a:spcPts val="0"/>
              </a:spcAft>
              <a:buClr>
                <a:schemeClr val="dk1"/>
              </a:buClr>
              <a:buSzPts val="1200"/>
              <a:buFont typeface="Arial"/>
              <a:buNone/>
            </a:pPr>
            <a:r>
              <a:rPr lang="en-GB"/>
              <a:t>We listened to service users and their frustrations in having to tell their story multiple times. We recognised that a clinical or acute response is not always the best response and mental wellbeing is more often influenced by wider social factors. And we collectively acknowledged that the outcome for callers could be improved. </a:t>
            </a:r>
            <a:endParaRPr/>
          </a:p>
          <a:p>
            <a:pPr indent="0" lvl="0" marL="0" marR="0" rtl="0" algn="l">
              <a:lnSpc>
                <a:spcPct val="100000"/>
              </a:lnSpc>
              <a:spcBef>
                <a:spcPts val="0"/>
              </a:spcBef>
              <a:spcAft>
                <a:spcPts val="0"/>
              </a:spcAft>
              <a:buClr>
                <a:schemeClr val="dk1"/>
              </a:buClr>
              <a:buSzPts val="1200"/>
              <a:buFont typeface="Arial"/>
              <a:buNone/>
            </a:pPr>
            <a:r>
              <a:rPr lang="en-GB" sz="1200">
                <a:solidFill>
                  <a:schemeClr val="dk1"/>
                </a:solidFill>
              </a:rPr>
              <a:t>Following user research, development of new protocols and processes and the mapping of patient journeys and outcomes, we launched our new Test of Change Mental Health Hub via the 111 service in March 2019.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rPr>
              <a:t>In developing a Mental Health Hub, NHS 24 worked collaboratively with the Scottish Ambulance Service and Police Scotland to develop an enhanced pathway for those in mental health distress with a key objective of providing people with urgent mental health needs with a compassionate and expert response, delivering the right care, at the right time.  </a:t>
            </a:r>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a:p>
        </p:txBody>
      </p:sp>
      <p:sp>
        <p:nvSpPr>
          <p:cNvPr id="244" name="Google Shape;244;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None/>
            </a:pPr>
            <a:r>
              <a:rPr b="1" lang="en-GB" sz="839">
                <a:solidFill>
                  <a:schemeClr val="dk1"/>
                </a:solidFill>
              </a:rPr>
              <a:t>In response to the pandemic:</a:t>
            </a:r>
            <a:endParaRPr/>
          </a:p>
          <a:p>
            <a:pPr indent="0" lvl="0" marL="0" rtl="0" algn="l">
              <a:lnSpc>
                <a:spcPct val="80000"/>
              </a:lnSpc>
              <a:spcBef>
                <a:spcPts val="0"/>
              </a:spcBef>
              <a:spcAft>
                <a:spcPts val="0"/>
              </a:spcAft>
              <a:buNone/>
            </a:pPr>
            <a:r>
              <a:t/>
            </a:r>
            <a:endParaRPr b="1" sz="839">
              <a:solidFill>
                <a:schemeClr val="dk1"/>
              </a:solidFill>
            </a:endParaRPr>
          </a:p>
          <a:p>
            <a:pPr indent="0" lvl="0" marL="0" rtl="0" algn="l">
              <a:lnSpc>
                <a:spcPct val="80000"/>
              </a:lnSpc>
              <a:spcBef>
                <a:spcPts val="0"/>
              </a:spcBef>
              <a:spcAft>
                <a:spcPts val="0"/>
              </a:spcAft>
              <a:buNone/>
            </a:pPr>
            <a:r>
              <a:rPr b="1" lang="en-GB" sz="839">
                <a:solidFill>
                  <a:schemeClr val="dk1"/>
                </a:solidFill>
              </a:rPr>
              <a:t>Hours increased to 24/7</a:t>
            </a:r>
            <a:endParaRPr sz="839"/>
          </a:p>
          <a:p>
            <a:pPr indent="-171450" lvl="0" marL="171450" rtl="0" algn="l">
              <a:lnSpc>
                <a:spcPct val="80000"/>
              </a:lnSpc>
              <a:spcBef>
                <a:spcPts val="0"/>
              </a:spcBef>
              <a:spcAft>
                <a:spcPts val="0"/>
              </a:spcAft>
              <a:buClr>
                <a:schemeClr val="dk1"/>
              </a:buClr>
              <a:buSzPts val="839"/>
              <a:buFont typeface="Arial"/>
              <a:buChar char="•"/>
            </a:pPr>
            <a:r>
              <a:rPr lang="en-GB" sz="839"/>
              <a:t>With Scottish Government support, NHS 24 was able to progress the Hub’s expansion rapidly and moved to a 24-hour service over the summer of 2020. </a:t>
            </a:r>
            <a:endParaRPr/>
          </a:p>
          <a:p>
            <a:pPr indent="-171450" lvl="0" marL="171450" marR="0" rtl="0" algn="l">
              <a:lnSpc>
                <a:spcPct val="80000"/>
              </a:lnSpc>
              <a:spcBef>
                <a:spcPts val="0"/>
              </a:spcBef>
              <a:spcAft>
                <a:spcPts val="0"/>
              </a:spcAft>
              <a:buClr>
                <a:schemeClr val="dk1"/>
              </a:buClr>
              <a:buSzPts val="839"/>
              <a:buFont typeface="Arial"/>
              <a:buChar char="•"/>
            </a:pPr>
            <a:r>
              <a:rPr lang="en-GB" sz="839"/>
              <a:t>Increased volume of calls from 4k to 9K per month</a:t>
            </a:r>
            <a:endParaRPr/>
          </a:p>
          <a:p>
            <a:pPr indent="0" lvl="0" marL="0" marR="0" rtl="0" algn="l">
              <a:lnSpc>
                <a:spcPct val="80000"/>
              </a:lnSpc>
              <a:spcBef>
                <a:spcPts val="0"/>
              </a:spcBef>
              <a:spcAft>
                <a:spcPts val="0"/>
              </a:spcAft>
              <a:buClr>
                <a:schemeClr val="dk1"/>
              </a:buClr>
              <a:buSzPts val="840"/>
              <a:buFont typeface="Arial"/>
              <a:buNone/>
            </a:pPr>
            <a:r>
              <a:t/>
            </a:r>
            <a:endParaRPr sz="839"/>
          </a:p>
          <a:p>
            <a:pPr indent="0" lvl="0" marL="0" rtl="0" algn="l">
              <a:lnSpc>
                <a:spcPct val="80000"/>
              </a:lnSpc>
              <a:spcBef>
                <a:spcPts val="0"/>
              </a:spcBef>
              <a:spcAft>
                <a:spcPts val="0"/>
              </a:spcAft>
              <a:buNone/>
            </a:pPr>
            <a:r>
              <a:rPr b="1" lang="en-GB" sz="839">
                <a:solidFill>
                  <a:srgbClr val="FF0000"/>
                </a:solidFill>
              </a:rPr>
              <a:t>National Wellbeing Helpline</a:t>
            </a:r>
            <a:endParaRPr sz="839">
              <a:solidFill>
                <a:srgbClr val="FF0000"/>
              </a:solidFill>
            </a:endParaRPr>
          </a:p>
          <a:p>
            <a:pPr indent="-171450" lvl="0" marL="171450" rtl="0" algn="l">
              <a:lnSpc>
                <a:spcPct val="80000"/>
              </a:lnSpc>
              <a:spcBef>
                <a:spcPts val="0"/>
              </a:spcBef>
              <a:spcAft>
                <a:spcPts val="0"/>
              </a:spcAft>
              <a:buClr>
                <a:srgbClr val="FF0000"/>
              </a:buClr>
              <a:buSzPts val="839"/>
              <a:buFont typeface="Arial"/>
              <a:buChar char="•"/>
            </a:pPr>
            <a:r>
              <a:rPr lang="en-GB" sz="839">
                <a:solidFill>
                  <a:srgbClr val="FF0000"/>
                </a:solidFill>
              </a:rPr>
              <a:t>The capabilities within the Hub enabled a rapid response to the needs of Health and Social Care staff with the launch of the National Wellbeing Helpline in July operated by NHS 24. A compassionate listening service for everyone working in health and social care services open 24 hours a day, 7 days a week, PWPs provide a range of support and may refer to local services.</a:t>
            </a:r>
            <a:endParaRPr/>
          </a:p>
          <a:p>
            <a:pPr indent="0" lvl="0" marL="0" marR="0" rtl="0" algn="l">
              <a:lnSpc>
                <a:spcPct val="80000"/>
              </a:lnSpc>
              <a:spcBef>
                <a:spcPts val="0"/>
              </a:spcBef>
              <a:spcAft>
                <a:spcPts val="0"/>
              </a:spcAft>
              <a:buClr>
                <a:schemeClr val="dk1"/>
              </a:buClr>
              <a:buSzPts val="840"/>
              <a:buFont typeface="Arial"/>
              <a:buNone/>
            </a:pPr>
            <a:r>
              <a:t/>
            </a:r>
            <a:endParaRPr sz="839"/>
          </a:p>
          <a:p>
            <a:pPr indent="0" lvl="0" marL="0" rtl="0" algn="l">
              <a:lnSpc>
                <a:spcPct val="80000"/>
              </a:lnSpc>
              <a:spcBef>
                <a:spcPts val="0"/>
              </a:spcBef>
              <a:spcAft>
                <a:spcPts val="0"/>
              </a:spcAft>
              <a:buNone/>
            </a:pPr>
            <a:r>
              <a:rPr b="1" lang="en-GB" sz="839"/>
              <a:t>Recruitment</a:t>
            </a:r>
            <a:endParaRPr/>
          </a:p>
          <a:p>
            <a:pPr indent="-171450" lvl="0" marL="171450" rtl="0" algn="l">
              <a:lnSpc>
                <a:spcPct val="80000"/>
              </a:lnSpc>
              <a:spcBef>
                <a:spcPts val="0"/>
              </a:spcBef>
              <a:spcAft>
                <a:spcPts val="0"/>
              </a:spcAft>
              <a:buClr>
                <a:schemeClr val="dk1"/>
              </a:buClr>
              <a:buSzPts val="839"/>
              <a:buFont typeface="Arial"/>
              <a:buChar char="•"/>
            </a:pPr>
            <a:r>
              <a:rPr lang="en-GB" sz="839"/>
              <a:t>The mental health hub was rapidly staffed up to help provide the additional support required to respond to the pandemic. </a:t>
            </a:r>
            <a:endParaRPr/>
          </a:p>
          <a:p>
            <a:pPr indent="-171450" lvl="0" marL="171450" rtl="0" algn="l">
              <a:lnSpc>
                <a:spcPct val="80000"/>
              </a:lnSpc>
              <a:spcBef>
                <a:spcPts val="0"/>
              </a:spcBef>
              <a:spcAft>
                <a:spcPts val="0"/>
              </a:spcAft>
              <a:buClr>
                <a:schemeClr val="dk1"/>
              </a:buClr>
              <a:buSzPts val="839"/>
              <a:buFont typeface="Arial"/>
              <a:buChar char="•"/>
            </a:pPr>
            <a:r>
              <a:rPr lang="en-GB" sz="839"/>
              <a:t>75 Psychological Wellbeing Practitioners, 26 Mental Health Nurse Practitioners, 8 Senior Charge Nurses</a:t>
            </a:r>
            <a:endParaRPr/>
          </a:p>
          <a:p>
            <a:pPr indent="-118110" lvl="0" marL="171450" rtl="0" algn="l">
              <a:lnSpc>
                <a:spcPct val="80000"/>
              </a:lnSpc>
              <a:spcBef>
                <a:spcPts val="0"/>
              </a:spcBef>
              <a:spcAft>
                <a:spcPts val="0"/>
              </a:spcAft>
              <a:buClr>
                <a:schemeClr val="dk1"/>
              </a:buClr>
              <a:buSzPts val="840"/>
              <a:buFont typeface="Arial"/>
              <a:buNone/>
            </a:pPr>
            <a:r>
              <a:t/>
            </a:r>
            <a:endParaRPr sz="839"/>
          </a:p>
          <a:p>
            <a:pPr indent="0" lvl="0" marL="0" rtl="0" algn="l">
              <a:lnSpc>
                <a:spcPct val="80000"/>
              </a:lnSpc>
              <a:spcBef>
                <a:spcPts val="0"/>
              </a:spcBef>
              <a:spcAft>
                <a:spcPts val="0"/>
              </a:spcAft>
              <a:buClr>
                <a:schemeClr val="dk1"/>
              </a:buClr>
              <a:buSzPts val="839"/>
              <a:buFont typeface="Arial"/>
              <a:buNone/>
            </a:pPr>
            <a:r>
              <a:rPr b="1" lang="en-GB" sz="839"/>
              <a:t>Distress Brief Intervention</a:t>
            </a:r>
            <a:endParaRPr/>
          </a:p>
          <a:p>
            <a:pPr indent="0" lvl="0" marL="0" rtl="0" algn="l">
              <a:lnSpc>
                <a:spcPct val="80000"/>
              </a:lnSpc>
              <a:spcBef>
                <a:spcPts val="0"/>
              </a:spcBef>
              <a:spcAft>
                <a:spcPts val="0"/>
              </a:spcAft>
              <a:buNone/>
            </a:pPr>
            <a:r>
              <a:t/>
            </a:r>
            <a:endParaRPr sz="839"/>
          </a:p>
          <a:p>
            <a:pPr indent="-171450" lvl="0" marL="171450" rtl="0" algn="l">
              <a:lnSpc>
                <a:spcPct val="80000"/>
              </a:lnSpc>
              <a:spcBef>
                <a:spcPts val="0"/>
              </a:spcBef>
              <a:spcAft>
                <a:spcPts val="0"/>
              </a:spcAft>
              <a:buClr>
                <a:schemeClr val="dk1"/>
              </a:buClr>
              <a:buSzPts val="839"/>
              <a:buFont typeface="Arial"/>
              <a:buChar char="•"/>
            </a:pPr>
            <a:r>
              <a:rPr lang="en-GB" sz="839">
                <a:solidFill>
                  <a:schemeClr val="dk1"/>
                </a:solidFill>
                <a:latin typeface="Calibri"/>
                <a:ea typeface="Calibri"/>
                <a:cs typeface="Calibri"/>
                <a:sym typeface="Calibri"/>
              </a:rPr>
              <a:t>NHS 24’s Mental Health Hub is now linked into the successful Distress Brief Intervention (DBI) programme, enabling callers in mental health distress to be quickly routed into the most appropriate service local to them.</a:t>
            </a:r>
            <a:endParaRPr/>
          </a:p>
          <a:p>
            <a:pPr indent="-171450" lvl="0" marL="171450" rtl="0" algn="l">
              <a:lnSpc>
                <a:spcPct val="80000"/>
              </a:lnSpc>
              <a:spcBef>
                <a:spcPts val="0"/>
              </a:spcBef>
              <a:spcAft>
                <a:spcPts val="0"/>
              </a:spcAft>
              <a:buClr>
                <a:schemeClr val="dk1"/>
              </a:buClr>
              <a:buSzPts val="839"/>
              <a:buFont typeface="Arial"/>
              <a:buChar char="•"/>
            </a:pPr>
            <a:r>
              <a:rPr lang="en-GB" sz="839">
                <a:solidFill>
                  <a:schemeClr val="dk1"/>
                </a:solidFill>
                <a:latin typeface="Calibri"/>
                <a:ea typeface="Calibri"/>
                <a:cs typeface="Calibri"/>
                <a:sym typeface="Calibri"/>
              </a:rPr>
              <a:t>DBI provides an ‘ask once - get help fast’ early intervention for people over 16 years who do not need urgent medical treatment. </a:t>
            </a:r>
            <a:endParaRPr/>
          </a:p>
          <a:p>
            <a:pPr indent="-171450" lvl="0" marL="171450" rtl="0" algn="l">
              <a:lnSpc>
                <a:spcPct val="80000"/>
              </a:lnSpc>
              <a:spcBef>
                <a:spcPts val="0"/>
              </a:spcBef>
              <a:spcAft>
                <a:spcPts val="0"/>
              </a:spcAft>
              <a:buClr>
                <a:schemeClr val="dk1"/>
              </a:buClr>
              <a:buSzPts val="839"/>
              <a:buFont typeface="Arial"/>
              <a:buChar char="•"/>
            </a:pPr>
            <a:r>
              <a:rPr lang="en-GB" sz="839">
                <a:solidFill>
                  <a:schemeClr val="dk1"/>
                </a:solidFill>
                <a:latin typeface="Calibri"/>
                <a:ea typeface="Calibri"/>
                <a:cs typeface="Calibri"/>
                <a:sym typeface="Calibri"/>
              </a:rPr>
              <a:t>The programme provides support from third sector partners with problem solving, wellness and distress management planning for a period of up to 14 days. </a:t>
            </a:r>
            <a:endParaRPr/>
          </a:p>
          <a:p>
            <a:pPr indent="-171450" lvl="0" marL="171450" rtl="0" algn="l">
              <a:lnSpc>
                <a:spcPct val="80000"/>
              </a:lnSpc>
              <a:spcBef>
                <a:spcPts val="0"/>
              </a:spcBef>
              <a:spcAft>
                <a:spcPts val="0"/>
              </a:spcAft>
              <a:buClr>
                <a:schemeClr val="dk1"/>
              </a:buClr>
              <a:buSzPts val="839"/>
              <a:buFont typeface="Arial"/>
              <a:buChar char="•"/>
            </a:pPr>
            <a:r>
              <a:rPr lang="en-GB" sz="839">
                <a:solidFill>
                  <a:schemeClr val="dk1"/>
                </a:solidFill>
                <a:latin typeface="Calibri"/>
                <a:ea typeface="Calibri"/>
                <a:cs typeface="Calibri"/>
                <a:sym typeface="Calibri"/>
              </a:rPr>
              <a:t>Third sectors partners include Penumbra, Support in Mind Scotland, Lifelink, Scottish Association for Mental Health, Lanarkshire Association for Mental Health and The Richmond fellowship Scotland (</a:t>
            </a:r>
            <a:r>
              <a:rPr lang="en-GB" sz="839" u="sng">
                <a:solidFill>
                  <a:schemeClr val="dk1"/>
                </a:solidFill>
                <a:latin typeface="Calibri"/>
                <a:ea typeface="Calibri"/>
                <a:cs typeface="Calibri"/>
                <a:sym typeface="Calibri"/>
                <a:hlinkClick r:id="rId2">
                  <a:extLst>
                    <a:ext uri="{A12FA001-AC4F-418D-AE19-62706E023703}">
                      <ahyp:hlinkClr val="tx"/>
                    </a:ext>
                  </a:extLst>
                </a:hlinkClick>
              </a:rPr>
              <a:t>https://www.dbi.scot/partners/</a:t>
            </a:r>
            <a:r>
              <a:rPr lang="en-GB" sz="839" u="sng">
                <a:solidFill>
                  <a:schemeClr val="dk1"/>
                </a:solidFill>
                <a:latin typeface="Calibri"/>
                <a:ea typeface="Calibri"/>
                <a:cs typeface="Calibri"/>
                <a:sym typeface="Calibri"/>
              </a:rPr>
              <a:t>)</a:t>
            </a:r>
            <a:endParaRPr sz="839">
              <a:solidFill>
                <a:schemeClr val="dk1"/>
              </a:solidFill>
              <a:latin typeface="Calibri"/>
              <a:ea typeface="Calibri"/>
              <a:cs typeface="Calibri"/>
              <a:sym typeface="Calibri"/>
            </a:endParaRPr>
          </a:p>
          <a:p>
            <a:pPr indent="-118110" lvl="0" marL="171450" rtl="0" algn="l">
              <a:lnSpc>
                <a:spcPct val="80000"/>
              </a:lnSpc>
              <a:spcBef>
                <a:spcPts val="0"/>
              </a:spcBef>
              <a:spcAft>
                <a:spcPts val="0"/>
              </a:spcAft>
              <a:buClr>
                <a:schemeClr val="dk1"/>
              </a:buClr>
              <a:buSzPts val="840"/>
              <a:buFont typeface="Arial"/>
              <a:buNone/>
            </a:pPr>
            <a:r>
              <a:t/>
            </a:r>
            <a:endParaRPr sz="839"/>
          </a:p>
          <a:p>
            <a:pPr indent="-118110" lvl="0" marL="171450" rtl="0" algn="l">
              <a:lnSpc>
                <a:spcPct val="80000"/>
              </a:lnSpc>
              <a:spcBef>
                <a:spcPts val="0"/>
              </a:spcBef>
              <a:spcAft>
                <a:spcPts val="0"/>
              </a:spcAft>
              <a:buClr>
                <a:schemeClr val="dk1"/>
              </a:buClr>
              <a:buSzPts val="840"/>
              <a:buFont typeface="Arial"/>
              <a:buNone/>
            </a:pPr>
            <a:r>
              <a:t/>
            </a:r>
            <a:endParaRPr sz="839"/>
          </a:p>
          <a:p>
            <a:pPr indent="-118110" lvl="0" marL="171450" rtl="0" algn="l">
              <a:lnSpc>
                <a:spcPct val="80000"/>
              </a:lnSpc>
              <a:spcBef>
                <a:spcPts val="0"/>
              </a:spcBef>
              <a:spcAft>
                <a:spcPts val="0"/>
              </a:spcAft>
              <a:buClr>
                <a:schemeClr val="dk1"/>
              </a:buClr>
              <a:buSzPts val="840"/>
              <a:buFont typeface="Arial"/>
              <a:buNone/>
            </a:pPr>
            <a:r>
              <a:t/>
            </a:r>
            <a:endParaRPr sz="839">
              <a:solidFill>
                <a:schemeClr val="dk1"/>
              </a:solidFill>
            </a:endParaRPr>
          </a:p>
          <a:p>
            <a:pPr indent="-118110" lvl="0" marL="171450" rtl="0" algn="l">
              <a:lnSpc>
                <a:spcPct val="80000"/>
              </a:lnSpc>
              <a:spcBef>
                <a:spcPts val="0"/>
              </a:spcBef>
              <a:spcAft>
                <a:spcPts val="0"/>
              </a:spcAft>
              <a:buClr>
                <a:schemeClr val="dk1"/>
              </a:buClr>
              <a:buSzPts val="840"/>
              <a:buFont typeface="Arial"/>
              <a:buNone/>
            </a:pPr>
            <a:r>
              <a:t/>
            </a:r>
            <a:endParaRPr sz="839"/>
          </a:p>
          <a:p>
            <a:pPr indent="-118110" lvl="0" marL="171450" rtl="0" algn="l">
              <a:lnSpc>
                <a:spcPct val="80000"/>
              </a:lnSpc>
              <a:spcBef>
                <a:spcPts val="0"/>
              </a:spcBef>
              <a:spcAft>
                <a:spcPts val="0"/>
              </a:spcAft>
              <a:buClr>
                <a:schemeClr val="dk1"/>
              </a:buClr>
              <a:buSzPts val="840"/>
              <a:buFont typeface="Arial"/>
              <a:buNone/>
            </a:pPr>
            <a:r>
              <a:t/>
            </a:r>
            <a:endParaRPr sz="839"/>
          </a:p>
          <a:p>
            <a:pPr indent="0" lvl="0" marL="0" rtl="0" algn="l">
              <a:lnSpc>
                <a:spcPct val="80000"/>
              </a:lnSpc>
              <a:spcBef>
                <a:spcPts val="0"/>
              </a:spcBef>
              <a:spcAft>
                <a:spcPts val="0"/>
              </a:spcAft>
              <a:buNone/>
            </a:pPr>
            <a:r>
              <a:t/>
            </a:r>
            <a:endParaRPr sz="839">
              <a:solidFill>
                <a:schemeClr val="dk1"/>
              </a:solidFill>
            </a:endParaRPr>
          </a:p>
          <a:p>
            <a:pPr indent="0" lvl="0" marL="0" rtl="0" algn="l">
              <a:lnSpc>
                <a:spcPct val="80000"/>
              </a:lnSpc>
              <a:spcBef>
                <a:spcPts val="0"/>
              </a:spcBef>
              <a:spcAft>
                <a:spcPts val="0"/>
              </a:spcAft>
              <a:buNone/>
            </a:pPr>
            <a:r>
              <a:rPr b="1" lang="en-GB" sz="839">
                <a:solidFill>
                  <a:schemeClr val="dk1"/>
                </a:solidFill>
              </a:rPr>
              <a:t>New referral pathways</a:t>
            </a:r>
            <a:endParaRPr/>
          </a:p>
          <a:p>
            <a:pPr indent="-171450" lvl="0" marL="171450" rtl="0" algn="l">
              <a:lnSpc>
                <a:spcPct val="80000"/>
              </a:lnSpc>
              <a:spcBef>
                <a:spcPts val="0"/>
              </a:spcBef>
              <a:spcAft>
                <a:spcPts val="0"/>
              </a:spcAft>
              <a:buClr>
                <a:schemeClr val="dk1"/>
              </a:buClr>
              <a:buSzPts val="839"/>
              <a:buFont typeface="Arial"/>
              <a:buChar char="•"/>
            </a:pPr>
            <a:r>
              <a:rPr lang="en-GB" sz="839"/>
              <a:t>The Distress Brief Intervention programme was </a:t>
            </a:r>
            <a:r>
              <a:rPr lang="en-GB" sz="839">
                <a:solidFill>
                  <a:schemeClr val="dk1"/>
                </a:solidFill>
                <a:latin typeface="Calibri"/>
                <a:ea typeface="Calibri"/>
                <a:cs typeface="Calibri"/>
                <a:sym typeface="Calibri"/>
              </a:rPr>
              <a:t>piloted in 4 healthboard areas from the 13</a:t>
            </a:r>
            <a:r>
              <a:rPr baseline="30000" lang="en-GB" sz="839">
                <a:solidFill>
                  <a:schemeClr val="dk1"/>
                </a:solidFill>
                <a:latin typeface="Calibri"/>
                <a:ea typeface="Calibri"/>
                <a:cs typeface="Calibri"/>
                <a:sym typeface="Calibri"/>
              </a:rPr>
              <a:t>th</a:t>
            </a:r>
            <a:r>
              <a:rPr lang="en-GB" sz="839">
                <a:solidFill>
                  <a:schemeClr val="dk1"/>
                </a:solidFill>
                <a:latin typeface="Calibri"/>
                <a:ea typeface="Calibri"/>
                <a:cs typeface="Calibri"/>
                <a:sym typeface="Calibri"/>
              </a:rPr>
              <a:t> May 2020.  Phase 2 of the programme was rolled out nationally in June 2020, to help support </a:t>
            </a:r>
            <a:r>
              <a:rPr lang="en-GB" sz="839"/>
              <a:t>people presenting in distress during the COVID-19 pandemic</a:t>
            </a:r>
            <a:endParaRPr/>
          </a:p>
          <a:p>
            <a:pPr indent="-171450" lvl="0" marL="171450" rtl="0" algn="l">
              <a:lnSpc>
                <a:spcPct val="80000"/>
              </a:lnSpc>
              <a:spcBef>
                <a:spcPts val="0"/>
              </a:spcBef>
              <a:spcAft>
                <a:spcPts val="0"/>
              </a:spcAft>
              <a:buClr>
                <a:schemeClr val="dk1"/>
              </a:buClr>
              <a:buSzPts val="839"/>
              <a:buFont typeface="Arial"/>
              <a:buChar char="•"/>
            </a:pPr>
            <a:r>
              <a:rPr lang="en-GB" sz="839">
                <a:solidFill>
                  <a:schemeClr val="dk1"/>
                </a:solidFill>
              </a:rPr>
              <a:t>Another key element of the redesign programme was improving the care pathway for callers presenting to Police Scotland in mental health distress. These callers are now offered access to the 111 Mental Health hub service </a:t>
            </a:r>
            <a:endParaRPr sz="839">
              <a:solidFill>
                <a:schemeClr val="dk1"/>
              </a:solidFill>
            </a:endParaRPr>
          </a:p>
          <a:p>
            <a:pPr indent="0" lvl="0" marL="0" rtl="0" algn="l">
              <a:lnSpc>
                <a:spcPct val="80000"/>
              </a:lnSpc>
              <a:spcBef>
                <a:spcPts val="0"/>
              </a:spcBef>
              <a:spcAft>
                <a:spcPts val="0"/>
              </a:spcAft>
              <a:buNone/>
            </a:pPr>
            <a:r>
              <a:t/>
            </a:r>
            <a:endParaRPr sz="839">
              <a:solidFill>
                <a:schemeClr val="dk1"/>
              </a:solidFill>
              <a:latin typeface="Calibri"/>
              <a:ea typeface="Calibri"/>
              <a:cs typeface="Calibri"/>
              <a:sym typeface="Calibri"/>
            </a:endParaRPr>
          </a:p>
        </p:txBody>
      </p:sp>
      <p:sp>
        <p:nvSpPr>
          <p:cNvPr id="251" name="Google Shape;251;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Our team of Psychological Well-being Practitioners and Mental Health Nurses individually assess callers to the Mental Health Hub 111 service. There are a number of possible outcomes, the majority of calls being resolved without the need for any onward referral. </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57% of calls being resolved without the need for any onward referral</a:t>
            </a:r>
            <a:endParaRPr/>
          </a:p>
          <a:p>
            <a:pPr indent="-171450" lvl="0" marL="171450" rtl="0" algn="l">
              <a:spcBef>
                <a:spcPts val="0"/>
              </a:spcBef>
              <a:spcAft>
                <a:spcPts val="0"/>
              </a:spcAft>
              <a:buClr>
                <a:schemeClr val="dk1"/>
              </a:buClr>
              <a:buSzPts val="1200"/>
              <a:buFont typeface="Arial"/>
              <a:buChar char="•"/>
            </a:pPr>
            <a:r>
              <a:rPr lang="en-GB"/>
              <a:t>29% are referred to their local primary care service</a:t>
            </a:r>
            <a:endParaRPr/>
          </a:p>
          <a:p>
            <a:pPr indent="-171450" lvl="0" marL="171450" rtl="0" algn="l">
              <a:spcBef>
                <a:spcPts val="0"/>
              </a:spcBef>
              <a:spcAft>
                <a:spcPts val="0"/>
              </a:spcAft>
              <a:buClr>
                <a:schemeClr val="dk1"/>
              </a:buClr>
              <a:buSzPts val="1200"/>
              <a:buFont typeface="Arial"/>
              <a:buChar char="•"/>
            </a:pPr>
            <a:r>
              <a:rPr lang="en-GB"/>
              <a:t>7% are referred to our partners in 999 services or a local Emergency Department</a:t>
            </a:r>
            <a:endParaRPr/>
          </a:p>
        </p:txBody>
      </p:sp>
      <p:sp>
        <p:nvSpPr>
          <p:cNvPr id="269" name="Google Shape;269;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solidFill>
                  <a:srgbClr val="000000"/>
                </a:solidFill>
              </a:rPr>
              <a:t>‹#›</a:t>
            </a:fld>
            <a:endParaRPr>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Arial"/>
              <a:buNone/>
            </a:pPr>
            <a:r>
              <a:t/>
            </a:r>
            <a:endParaRPr b="0" i="0"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b="0" i="0" lang="en-GB" sz="1200">
                <a:solidFill>
                  <a:schemeClr val="dk1"/>
                </a:solidFill>
                <a:latin typeface="Calibri"/>
                <a:ea typeface="Calibri"/>
                <a:cs typeface="Calibri"/>
                <a:sym typeface="Calibri"/>
              </a:rPr>
              <a:t>This graph highlights the growing call demand to the mental health hub, now receiving around 10,000 calls each month</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85" name="Google Shape;285;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solidFill>
                  <a:srgbClr val="000000"/>
                </a:solidFill>
              </a:rPr>
              <a:t>‹#›</a:t>
            </a:fld>
            <a:endParaRPr>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Arial"/>
              <a:buNone/>
            </a:pPr>
            <a:r>
              <a:t/>
            </a:r>
            <a:endParaRPr b="0" i="0"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b="0" i="0" lang="en-GB" sz="1200">
                <a:solidFill>
                  <a:schemeClr val="dk1"/>
                </a:solidFill>
                <a:latin typeface="Calibri"/>
                <a:ea typeface="Calibri"/>
                <a:cs typeface="Calibri"/>
                <a:sym typeface="Calibri"/>
              </a:rPr>
              <a:t>Here are the top call reasons to our psychological wellbeing practitioners, you will see that suicidal ideation is the top call reason.</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92" name="Google Shape;292;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solidFill>
                  <a:srgbClr val="000000"/>
                </a:solidFill>
              </a:rPr>
              <a:t>‹#›</a:t>
            </a:fld>
            <a:endParaRPr>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b="0" i="0" lang="en-GB" sz="1200">
                <a:solidFill>
                  <a:schemeClr val="dk1"/>
                </a:solidFill>
                <a:latin typeface="Calibri"/>
                <a:ea typeface="Calibri"/>
                <a:cs typeface="Calibri"/>
                <a:sym typeface="Calibri"/>
              </a:rPr>
              <a:t>Referrals to the DBI service continue to fluctuate at over 250 referrals each month </a:t>
            </a:r>
            <a:endParaRPr/>
          </a:p>
          <a:p>
            <a:pPr indent="-95250" lvl="0" marL="171450" rtl="0" algn="l">
              <a:spcBef>
                <a:spcPts val="0"/>
              </a:spcBef>
              <a:spcAft>
                <a:spcPts val="0"/>
              </a:spcAft>
              <a:buClr>
                <a:schemeClr val="dk1"/>
              </a:buClr>
              <a:buSzPts val="1200"/>
              <a:buFont typeface="Arial"/>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303" name="Google Shape;303;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solidFill>
                  <a:srgbClr val="000000"/>
                </a:solidFill>
              </a:rPr>
              <a:t>‹#›</a:t>
            </a:fld>
            <a:endParaRPr>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GB"/>
              <a:t>Breathing Space is a free, confidential service available to anyone over the age of 16 in Scotland, experiencing low mood, depression or anxiety</a:t>
            </a:r>
            <a:endParaRPr/>
          </a:p>
          <a:p>
            <a:pPr indent="-171450" lvl="0" marL="171450" rtl="0" algn="l">
              <a:spcBef>
                <a:spcPts val="0"/>
              </a:spcBef>
              <a:spcAft>
                <a:spcPts val="0"/>
              </a:spcAft>
              <a:buClr>
                <a:schemeClr val="dk1"/>
              </a:buClr>
              <a:buSzPts val="1200"/>
              <a:buFont typeface="Arial"/>
              <a:buChar char="•"/>
            </a:pPr>
            <a:r>
              <a:rPr lang="en-GB"/>
              <a:t>The service is open in the evenings (6pm to 2am) and 24 hours at the weekend (Fri 6pm – Mon 6am) on 0800 83 85 87</a:t>
            </a:r>
            <a:endParaRPr/>
          </a:p>
          <a:p>
            <a:pPr indent="-171450" lvl="0" marL="171450" rtl="0" algn="l">
              <a:spcBef>
                <a:spcPts val="0"/>
              </a:spcBef>
              <a:spcAft>
                <a:spcPts val="0"/>
              </a:spcAft>
              <a:buClr>
                <a:schemeClr val="dk1"/>
              </a:buClr>
              <a:buSzPts val="1200"/>
              <a:buFont typeface="Arial"/>
              <a:buChar char="•"/>
            </a:pPr>
            <a:r>
              <a:rPr lang="en-GB"/>
              <a:t>Since Breathing Space was launched in 2002 over 1 million calls have been handled by the service </a:t>
            </a:r>
            <a:endParaRPr sz="1200">
              <a:solidFill>
                <a:schemeClr val="dk1"/>
              </a:solidFill>
            </a:endParaRPr>
          </a:p>
        </p:txBody>
      </p:sp>
      <p:sp>
        <p:nvSpPr>
          <p:cNvPr id="310" name="Google Shape;310;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171450" lvl="0" marL="171450" rtl="0" algn="l">
              <a:spcBef>
                <a:spcPts val="0"/>
              </a:spcBef>
              <a:spcAft>
                <a:spcPts val="0"/>
              </a:spcAft>
              <a:buClr>
                <a:schemeClr val="dk1"/>
              </a:buClr>
              <a:buSzPts val="1200"/>
              <a:buFont typeface="Arial"/>
              <a:buChar char="•"/>
            </a:pPr>
            <a:r>
              <a:rPr lang="en-GB"/>
              <a:t>In response to the COVID-19 pandemic, and with additional funding from the Scottish Government, NHS 24’s Breathing Space phone service was expanded</a:t>
            </a:r>
            <a:endParaRPr/>
          </a:p>
          <a:p>
            <a:pPr indent="-171450" lvl="0" marL="171450" rtl="0" algn="l">
              <a:spcBef>
                <a:spcPts val="0"/>
              </a:spcBef>
              <a:spcAft>
                <a:spcPts val="0"/>
              </a:spcAft>
              <a:buClr>
                <a:schemeClr val="dk1"/>
              </a:buClr>
              <a:buSzPts val="1200"/>
              <a:buFont typeface="Arial"/>
              <a:buChar char="•"/>
            </a:pPr>
            <a:r>
              <a:rPr lang="en-GB"/>
              <a:t>Additional Breathing Space Advisors and Supervisors were recruited to offer additional capacity to the phone service, to respond to an anticipated heightened demand from those feeling anxious or distressed due to the pandemic</a:t>
            </a:r>
            <a:endParaRPr/>
          </a:p>
          <a:p>
            <a:pPr indent="-171450" lvl="0" marL="171450" rtl="0" algn="l">
              <a:spcBef>
                <a:spcPts val="0"/>
              </a:spcBef>
              <a:spcAft>
                <a:spcPts val="0"/>
              </a:spcAft>
              <a:buClr>
                <a:schemeClr val="dk1"/>
              </a:buClr>
              <a:buSzPts val="1200"/>
              <a:buFont typeface="Arial"/>
              <a:buChar char="•"/>
            </a:pPr>
            <a:r>
              <a:rPr lang="en-GB"/>
              <a:t>Further, Breathing Space’s web chat Test of Change service, which had been launched in February 2019, was expanded</a:t>
            </a:r>
            <a:endParaRPr/>
          </a:p>
          <a:p>
            <a:pPr indent="-171450" lvl="0" marL="171450" rtl="0" algn="l">
              <a:spcBef>
                <a:spcPts val="0"/>
              </a:spcBef>
              <a:spcAft>
                <a:spcPts val="0"/>
              </a:spcAft>
              <a:buClr>
                <a:schemeClr val="dk1"/>
              </a:buClr>
              <a:buSzPts val="1200"/>
              <a:buFont typeface="Arial"/>
              <a:buChar char="•"/>
            </a:pPr>
            <a:r>
              <a:rPr lang="en-GB"/>
              <a:t>Web chat offers an alternative channel for people experiencing mental health issues, allowing users to communicate digitally with advisors in real time rather than over-the-phone. </a:t>
            </a:r>
            <a:endParaRPr/>
          </a:p>
        </p:txBody>
      </p:sp>
      <p:sp>
        <p:nvSpPr>
          <p:cNvPr id="317" name="Google Shape;317;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National Wellbeing Helpline - Operated by NHS 24 and provides a compassionate listening service for those working in health and social care, which you can access whenever you need it – 24 hours a day, 7 days a week, by calling </a:t>
            </a:r>
            <a:r>
              <a:rPr b="1" lang="en-GB" sz="1200">
                <a:solidFill>
                  <a:schemeClr val="dk1"/>
                </a:solidFill>
                <a:latin typeface="Calibri"/>
                <a:ea typeface="Calibri"/>
                <a:cs typeface="Calibri"/>
                <a:sym typeface="Calibri"/>
              </a:rPr>
              <a:t>0800 111 4191.</a:t>
            </a:r>
            <a:endParaRPr/>
          </a:p>
          <a:p>
            <a:pPr indent="-171450" lvl="0" marL="171450" marR="0" rtl="0" algn="l">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Your call will be responded to by a trained Psychological Wellbeing Practitioner (PWP) who will provide you with a range of support including some of the resources available through the National Wellbeing Hub at </a:t>
            </a:r>
            <a:r>
              <a:rPr lang="en-GB" sz="1200" u="sng">
                <a:solidFill>
                  <a:schemeClr val="dk1"/>
                </a:solidFill>
                <a:latin typeface="Calibri"/>
                <a:ea typeface="Calibri"/>
                <a:cs typeface="Calibri"/>
                <a:sym typeface="Calibri"/>
                <a:hlinkClick r:id="rId2">
                  <a:extLst>
                    <a:ext uri="{A12FA001-AC4F-418D-AE19-62706E023703}">
                      <ahyp:hlinkClr val="tx"/>
                    </a:ext>
                  </a:extLst>
                </a:hlinkClick>
              </a:rPr>
              <a:t>www.promis.scot/</a:t>
            </a:r>
            <a:r>
              <a:rPr lang="en-GB" sz="1200">
                <a:solidFill>
                  <a:schemeClr val="dk1"/>
                </a:solidFill>
                <a:latin typeface="Calibri"/>
                <a:ea typeface="Calibri"/>
                <a:cs typeface="Calibri"/>
                <a:sym typeface="Calibri"/>
              </a:rPr>
              <a:t> . If needed, and only with your consent, the PWP can also refer you on to your local staff support service for further support.</a:t>
            </a:r>
            <a:r>
              <a:rPr lang="en-GB" sz="1200">
                <a:latin typeface="Arial"/>
                <a:ea typeface="Arial"/>
                <a:cs typeface="Arial"/>
                <a:sym typeface="Arial"/>
              </a:rPr>
              <a:t> </a:t>
            </a:r>
            <a:endParaRPr/>
          </a:p>
          <a:p>
            <a:pPr indent="-95250" lvl="0" marL="171450" marR="0" rtl="0" algn="l">
              <a:lnSpc>
                <a:spcPct val="100000"/>
              </a:lnSpc>
              <a:spcBef>
                <a:spcPts val="0"/>
              </a:spcBef>
              <a:spcAft>
                <a:spcPts val="0"/>
              </a:spcAft>
              <a:buClr>
                <a:schemeClr val="dk1"/>
              </a:buClr>
              <a:buSzPts val="1200"/>
              <a:buFont typeface="Arial"/>
              <a:buNone/>
            </a:pPr>
            <a:r>
              <a:t/>
            </a:r>
            <a:endParaRPr sz="1200">
              <a:latin typeface="Arial"/>
              <a:ea typeface="Arial"/>
              <a:cs typeface="Arial"/>
              <a:sym typeface="Arial"/>
            </a:endParaRPr>
          </a:p>
          <a:p>
            <a:pPr indent="0" lvl="0" marL="0" rtl="0" algn="l">
              <a:spcBef>
                <a:spcPts val="0"/>
              </a:spcBef>
              <a:spcAft>
                <a:spcPts val="0"/>
              </a:spcAft>
              <a:buNone/>
            </a:pPr>
            <a:r>
              <a:t/>
            </a:r>
            <a:endParaRPr/>
          </a:p>
        </p:txBody>
      </p:sp>
      <p:sp>
        <p:nvSpPr>
          <p:cNvPr id="332" name="Google Shape;332;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solidFill>
                  <a:srgbClr val="000000"/>
                </a:solidFill>
              </a:rPr>
              <a:t>‹#›</a:t>
            </a:fld>
            <a:endParaRPr>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How the new single national COVID-19 pathway demonstrated that a model of initial telephone triage by NHS 24 and subsequent clinical virtual consultation can safely provide advice/care to patients with the ability to schedule face-to-face assessments where required. This pathway was the catalyst for and is a key component of the 24/7 Redesigned Urgent Care pathway now in place across Scotland. </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Development and rapid roll-out of digital technologies and platforms to provide a national digital response through NHS inform, new COVID-19 app and GP practice websites.</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This supported the provision of accessible, quality-assured information co-designed with colleagues and communities across Scotland, enabling citizen choice and helping reduce health inequalities. </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GB" sz="1200">
                <a:solidFill>
                  <a:schemeClr val="dk1"/>
                </a:solidFill>
                <a:latin typeface="Calibri"/>
                <a:ea typeface="Calibri"/>
                <a:cs typeface="Calibri"/>
                <a:sym typeface="Calibri"/>
              </a:rPr>
              <a:t>Rapid expansion of Mental Health services 24/7, including Distress Brief Intervention roll out to our population and provision for health &amp; social care colleagues in recognition of the significant impact the pandemic has had on mental health &amp; wellbeing.</a:t>
            </a:r>
            <a:endParaRPr/>
          </a:p>
          <a:p>
            <a:pPr indent="-95250" lvl="0" marL="171450" rtl="0" algn="l">
              <a:spcBef>
                <a:spcPts val="0"/>
              </a:spcBef>
              <a:spcAft>
                <a:spcPts val="0"/>
              </a:spcAft>
              <a:buClr>
                <a:schemeClr val="dk1"/>
              </a:buClr>
              <a:buSzPts val="1200"/>
              <a:buFont typeface="Arial"/>
              <a:buNone/>
            </a:pPr>
            <a:r>
              <a:t/>
            </a:r>
            <a:endParaRPr/>
          </a:p>
        </p:txBody>
      </p:sp>
      <p:sp>
        <p:nvSpPr>
          <p:cNvPr id="345" name="Google Shape;345;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p:txBody>
      </p:sp>
      <p:sp>
        <p:nvSpPr>
          <p:cNvPr id="366" name="Google Shape;366;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5.png"/><Relationship Id="rId4" Type="http://schemas.openxmlformats.org/officeDocument/2006/relationships/image" Target="../media/image25.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g"/><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25.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8.png"/><Relationship Id="rId4" Type="http://schemas.openxmlformats.org/officeDocument/2006/relationships/image" Target="../media/image15.png"/><Relationship Id="rId9" Type="http://schemas.openxmlformats.org/officeDocument/2006/relationships/image" Target="../media/image6.png"/><Relationship Id="rId5" Type="http://schemas.openxmlformats.org/officeDocument/2006/relationships/image" Target="../media/image25.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 name="Shape 12"/>
        <p:cNvGrpSpPr/>
        <p:nvPr/>
      </p:nvGrpSpPr>
      <p:grpSpPr>
        <a:xfrm>
          <a:off x="0" y="0"/>
          <a:ext cx="0" cy="0"/>
          <a:chOff x="0" y="0"/>
          <a:chExt cx="0" cy="0"/>
        </a:xfrm>
      </p:grpSpPr>
      <p:pic>
        <p:nvPicPr>
          <p:cNvPr descr="nhs_ppt_normal_v2.jpg" id="13" name="Google Shape;13;p34"/>
          <p:cNvPicPr preferRelativeResize="0"/>
          <p:nvPr/>
        </p:nvPicPr>
        <p:blipFill rotWithShape="1">
          <a:blip r:embed="rId2">
            <a:alphaModFix/>
          </a:blip>
          <a:srcRect b="0" l="0" r="0" t="0"/>
          <a:stretch/>
        </p:blipFill>
        <p:spPr>
          <a:xfrm>
            <a:off x="0" y="0"/>
            <a:ext cx="12184497" cy="6858000"/>
          </a:xfrm>
          <a:prstGeom prst="rect">
            <a:avLst/>
          </a:prstGeom>
          <a:noFill/>
          <a:ln>
            <a:noFill/>
          </a:ln>
        </p:spPr>
      </p:pic>
      <p:sp>
        <p:nvSpPr>
          <p:cNvPr id="14" name="Google Shape;14;p34"/>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Clr>
                <a:schemeClr val="lt1"/>
              </a:buClr>
              <a:buSzPts val="6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nhs_ppt_normal_v2.jpg" id="15" name="Google Shape;15;p34"/>
          <p:cNvPicPr preferRelativeResize="0"/>
          <p:nvPr/>
        </p:nvPicPr>
        <p:blipFill rotWithShape="1">
          <a:blip r:embed="rId2">
            <a:alphaModFix/>
          </a:blip>
          <a:srcRect b="20695" l="57727" r="0" t="58611"/>
          <a:stretch/>
        </p:blipFill>
        <p:spPr>
          <a:xfrm>
            <a:off x="6815015" y="5276851"/>
            <a:ext cx="5150651" cy="1419225"/>
          </a:xfrm>
          <a:prstGeom prst="rect">
            <a:avLst/>
          </a:prstGeom>
          <a:noFill/>
          <a:ln>
            <a:noFill/>
          </a:ln>
        </p:spPr>
      </p:pic>
      <p:pic>
        <p:nvPicPr>
          <p:cNvPr id="16" name="Google Shape;16;p34"/>
          <p:cNvPicPr preferRelativeResize="0"/>
          <p:nvPr/>
        </p:nvPicPr>
        <p:blipFill rotWithShape="1">
          <a:blip r:embed="rId3">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intro/highlight">
  <p:cSld name="1_Section intro/highlight">
    <p:bg>
      <p:bgPr>
        <a:blipFill>
          <a:blip r:embed="rId2">
            <a:alphaModFix/>
          </a:blip>
          <a:stretch>
            <a:fillRect/>
          </a:stretch>
        </a:blipFill>
      </p:bgPr>
    </p:bg>
    <p:spTree>
      <p:nvGrpSpPr>
        <p:cNvPr id="17" name="Shape 17"/>
        <p:cNvGrpSpPr/>
        <p:nvPr/>
      </p:nvGrpSpPr>
      <p:grpSpPr>
        <a:xfrm>
          <a:off x="0" y="0"/>
          <a:ext cx="0" cy="0"/>
          <a:chOff x="0" y="0"/>
          <a:chExt cx="0" cy="0"/>
        </a:xfrm>
      </p:grpSpPr>
      <p:pic>
        <p:nvPicPr>
          <p:cNvPr id="18" name="Google Shape;18;p35"/>
          <p:cNvPicPr preferRelativeResize="0"/>
          <p:nvPr/>
        </p:nvPicPr>
        <p:blipFill rotWithShape="1">
          <a:blip r:embed="rId3">
            <a:alphaModFix/>
          </a:blip>
          <a:srcRect b="0" l="0" r="0" t="0"/>
          <a:stretch/>
        </p:blipFill>
        <p:spPr>
          <a:xfrm>
            <a:off x="10765448" y="118833"/>
            <a:ext cx="1125858" cy="980205"/>
          </a:xfrm>
          <a:prstGeom prst="rect">
            <a:avLst/>
          </a:prstGeom>
          <a:noFill/>
          <a:ln>
            <a:noFill/>
          </a:ln>
        </p:spPr>
      </p:pic>
      <p:sp>
        <p:nvSpPr>
          <p:cNvPr id="19" name="Google Shape;19;p35"/>
          <p:cNvSpPr txBox="1"/>
          <p:nvPr>
            <p:ph type="title"/>
          </p:nvPr>
        </p:nvSpPr>
        <p:spPr>
          <a:xfrm>
            <a:off x="3938954" y="291076"/>
            <a:ext cx="6491981" cy="600318"/>
          </a:xfrm>
          <a:prstGeom prst="rect">
            <a:avLst/>
          </a:prstGeom>
          <a:noFill/>
          <a:ln>
            <a:noFill/>
          </a:ln>
        </p:spPr>
        <p:txBody>
          <a:bodyPr anchorCtr="0" anchor="ctr" bIns="45700" lIns="91425" spcFirstLastPara="1" rIns="91425" wrap="square" tIns="45700">
            <a:noAutofit/>
          </a:bodyPr>
          <a:lstStyle>
            <a:lvl1pPr lvl="0" algn="ctr">
              <a:lnSpc>
                <a:spcPct val="70000"/>
              </a:lnSpc>
              <a:spcBef>
                <a:spcPts val="0"/>
              </a:spcBef>
              <a:spcAft>
                <a:spcPts val="0"/>
              </a:spcAft>
              <a:buClr>
                <a:srgbClr val="EF5EA2"/>
              </a:buClr>
              <a:buSzPts val="4000"/>
              <a:buFont typeface="Calibri"/>
              <a:buNone/>
              <a:defRPr sz="4000">
                <a:solidFill>
                  <a:srgbClr val="EF5EA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35"/>
          <p:cNvSpPr/>
          <p:nvPr/>
        </p:nvSpPr>
        <p:spPr>
          <a:xfrm>
            <a:off x="3736731" y="933498"/>
            <a:ext cx="6614745" cy="45719"/>
          </a:xfrm>
          <a:prstGeom prst="rect">
            <a:avLst/>
          </a:prstGeom>
          <a:gradFill>
            <a:gsLst>
              <a:gs pos="0">
                <a:srgbClr val="FE1193"/>
              </a:gs>
              <a:gs pos="100000">
                <a:srgbClr val="FF79C3"/>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opt 1)">
  <p:cSld name="Content (opt 1)">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36"/>
          <p:cNvSpPr txBox="1"/>
          <p:nvPr>
            <p:ph type="title"/>
          </p:nvPr>
        </p:nvSpPr>
        <p:spPr>
          <a:xfrm>
            <a:off x="1372700" y="291076"/>
            <a:ext cx="9058235" cy="600318"/>
          </a:xfrm>
          <a:prstGeom prst="rect">
            <a:avLst/>
          </a:prstGeom>
          <a:noFill/>
          <a:ln>
            <a:noFill/>
          </a:ln>
        </p:spPr>
        <p:txBody>
          <a:bodyPr anchorCtr="0" anchor="ctr" bIns="45700" lIns="91425" spcFirstLastPara="1" rIns="91425" wrap="square" tIns="45700">
            <a:noAutofit/>
          </a:bodyPr>
          <a:lstStyle>
            <a:lvl1pPr lvl="0" algn="ctr">
              <a:lnSpc>
                <a:spcPct val="70000"/>
              </a:lnSpc>
              <a:spcBef>
                <a:spcPts val="0"/>
              </a:spcBef>
              <a:spcAft>
                <a:spcPts val="0"/>
              </a:spcAft>
              <a:buClr>
                <a:srgbClr val="EF5EA2"/>
              </a:buClr>
              <a:buSzPts val="4000"/>
              <a:buFont typeface="Calibri"/>
              <a:buNone/>
              <a:defRPr sz="4000">
                <a:solidFill>
                  <a:srgbClr val="EF5EA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6"/>
          <p:cNvSpPr txBox="1"/>
          <p:nvPr>
            <p:ph idx="1" type="body"/>
          </p:nvPr>
        </p:nvSpPr>
        <p:spPr>
          <a:xfrm>
            <a:off x="1372700" y="1417368"/>
            <a:ext cx="9058235" cy="3775734"/>
          </a:xfrm>
          <a:prstGeom prst="rect">
            <a:avLst/>
          </a:prstGeom>
          <a:noFill/>
          <a:ln>
            <a:noFill/>
          </a:ln>
        </p:spPr>
        <p:txBody>
          <a:bodyPr anchorCtr="0" anchor="t" bIns="45700" lIns="91425" spcFirstLastPara="1" rIns="91425" wrap="square" tIns="45700">
            <a:noAutofit/>
          </a:bodyPr>
          <a:lstStyle>
            <a:lvl1pPr indent="-355600" lvl="0" marL="457200" marR="0" rtl="0" algn="l">
              <a:spcBef>
                <a:spcPts val="400"/>
              </a:spcBef>
              <a:spcAft>
                <a:spcPts val="0"/>
              </a:spcAft>
              <a:buClr>
                <a:srgbClr val="002D72"/>
              </a:buClr>
              <a:buSzPts val="2000"/>
              <a:buFont typeface="Arial"/>
              <a:buChar char="•"/>
              <a:defRPr b="0" i="0" sz="2000" u="none" cap="none" strike="noStrike">
                <a:solidFill>
                  <a:srgbClr val="002D72"/>
                </a:solidFill>
                <a:latin typeface="Calibri"/>
                <a:ea typeface="Calibri"/>
                <a:cs typeface="Calibri"/>
                <a:sym typeface="Calibri"/>
              </a:defRPr>
            </a:lvl1pPr>
            <a:lvl2pPr indent="-342900" lvl="1" marL="914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Google Shape;24;p36"/>
          <p:cNvSpPr/>
          <p:nvPr/>
        </p:nvSpPr>
        <p:spPr>
          <a:xfrm>
            <a:off x="1453209" y="933498"/>
            <a:ext cx="8898267" cy="45719"/>
          </a:xfrm>
          <a:prstGeom prst="rect">
            <a:avLst/>
          </a:prstGeom>
          <a:gradFill>
            <a:gsLst>
              <a:gs pos="0">
                <a:srgbClr val="FE1193"/>
              </a:gs>
              <a:gs pos="100000">
                <a:srgbClr val="FF79C3"/>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5" name="Google Shape;25;p36"/>
          <p:cNvPicPr preferRelativeResize="0"/>
          <p:nvPr/>
        </p:nvPicPr>
        <p:blipFill rotWithShape="1">
          <a:blip r:embed="rId3">
            <a:alphaModFix/>
          </a:blip>
          <a:srcRect b="0" l="0" r="0" t="0"/>
          <a:stretch/>
        </p:blipFill>
        <p:spPr>
          <a:xfrm>
            <a:off x="10765448" y="118833"/>
            <a:ext cx="1125858" cy="98020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opt 2)">
  <p:cSld name="Content slide (opt 2)">
    <p:bg>
      <p:bgPr>
        <a:solidFill>
          <a:schemeClr val="lt1"/>
        </a:solidFill>
      </p:bgPr>
    </p:bg>
    <p:spTree>
      <p:nvGrpSpPr>
        <p:cNvPr id="26" name="Shape 26"/>
        <p:cNvGrpSpPr/>
        <p:nvPr/>
      </p:nvGrpSpPr>
      <p:grpSpPr>
        <a:xfrm>
          <a:off x="0" y="0"/>
          <a:ext cx="0" cy="0"/>
          <a:chOff x="0" y="0"/>
          <a:chExt cx="0" cy="0"/>
        </a:xfrm>
      </p:grpSpPr>
      <p:sp>
        <p:nvSpPr>
          <p:cNvPr id="27" name="Google Shape;27;p37"/>
          <p:cNvSpPr txBox="1"/>
          <p:nvPr>
            <p:ph idx="1" type="body"/>
          </p:nvPr>
        </p:nvSpPr>
        <p:spPr>
          <a:xfrm>
            <a:off x="1372700" y="1423356"/>
            <a:ext cx="9058235" cy="3778373"/>
          </a:xfrm>
          <a:prstGeom prst="rect">
            <a:avLst/>
          </a:prstGeom>
          <a:noFill/>
          <a:ln>
            <a:noFill/>
          </a:ln>
        </p:spPr>
        <p:txBody>
          <a:bodyPr anchorCtr="0" anchor="t" bIns="45700" lIns="91425" spcFirstLastPara="1" rIns="91425" wrap="square" tIns="45700">
            <a:noAutofit/>
          </a:bodyPr>
          <a:lstStyle>
            <a:lvl1pPr indent="-355600" lvl="0" marL="457200" marR="0" rtl="0" algn="l">
              <a:spcBef>
                <a:spcPts val="400"/>
              </a:spcBef>
              <a:spcAft>
                <a:spcPts val="0"/>
              </a:spcAft>
              <a:buClr>
                <a:srgbClr val="002D72"/>
              </a:buClr>
              <a:buSzPts val="2000"/>
              <a:buFont typeface="Arial"/>
              <a:buChar char="•"/>
              <a:defRPr b="0" i="0" sz="2000" u="none" cap="none" strike="noStrike">
                <a:solidFill>
                  <a:srgbClr val="002D72"/>
                </a:solidFill>
                <a:latin typeface="Calibri"/>
                <a:ea typeface="Calibri"/>
                <a:cs typeface="Calibri"/>
                <a:sym typeface="Calibri"/>
              </a:defRPr>
            </a:lvl1pPr>
            <a:lvl2pPr indent="-342900" lvl="1" marL="914400" marR="0" rtl="0" algn="l">
              <a:spcBef>
                <a:spcPts val="360"/>
              </a:spcBef>
              <a:spcAft>
                <a:spcPts val="0"/>
              </a:spcAft>
              <a:buClr>
                <a:srgbClr val="002D72"/>
              </a:buClr>
              <a:buSzPts val="1800"/>
              <a:buFont typeface="Arial"/>
              <a:buChar char="–"/>
              <a:defRPr b="0" i="0" sz="1800" u="none" cap="none" strike="noStrike">
                <a:solidFill>
                  <a:srgbClr val="002D72"/>
                </a:solidFill>
                <a:latin typeface="Calibri"/>
                <a:ea typeface="Calibri"/>
                <a:cs typeface="Calibri"/>
                <a:sym typeface="Calibri"/>
              </a:defRPr>
            </a:lvl2pPr>
            <a:lvl3pPr indent="-342900" lvl="2" marL="1371600" marR="0" rtl="0" algn="l">
              <a:spcBef>
                <a:spcPts val="360"/>
              </a:spcBef>
              <a:spcAft>
                <a:spcPts val="0"/>
              </a:spcAft>
              <a:buClr>
                <a:srgbClr val="002D72"/>
              </a:buClr>
              <a:buSzPts val="1800"/>
              <a:buFont typeface="Arial"/>
              <a:buChar char="•"/>
              <a:defRPr b="0" i="0" sz="1800" u="none" cap="none" strike="noStrike">
                <a:solidFill>
                  <a:srgbClr val="002D72"/>
                </a:solidFill>
                <a:latin typeface="Calibri"/>
                <a:ea typeface="Calibri"/>
                <a:cs typeface="Calibri"/>
                <a:sym typeface="Calibri"/>
              </a:defRPr>
            </a:lvl3pPr>
            <a:lvl4pPr indent="-342900" lvl="3" marL="1828800" marR="0" rtl="0" algn="l">
              <a:spcBef>
                <a:spcPts val="360"/>
              </a:spcBef>
              <a:spcAft>
                <a:spcPts val="0"/>
              </a:spcAft>
              <a:buClr>
                <a:srgbClr val="002D72"/>
              </a:buClr>
              <a:buSzPts val="1800"/>
              <a:buFont typeface="Arial"/>
              <a:buChar char="–"/>
              <a:defRPr b="0" i="0" sz="1800" u="none" cap="none" strike="noStrike">
                <a:solidFill>
                  <a:srgbClr val="002D72"/>
                </a:solidFill>
                <a:latin typeface="Calibri"/>
                <a:ea typeface="Calibri"/>
                <a:cs typeface="Calibri"/>
                <a:sym typeface="Calibri"/>
              </a:defRPr>
            </a:lvl4pPr>
            <a:lvl5pPr indent="-342900" lvl="4" marL="2286000" marR="0" rtl="0" algn="l">
              <a:spcBef>
                <a:spcPts val="360"/>
              </a:spcBef>
              <a:spcAft>
                <a:spcPts val="0"/>
              </a:spcAft>
              <a:buClr>
                <a:srgbClr val="002D72"/>
              </a:buClr>
              <a:buSzPts val="1800"/>
              <a:buFont typeface="Arial"/>
              <a:buChar char="»"/>
              <a:defRPr b="0" i="0" sz="1800" u="none" cap="none" strike="noStrike">
                <a:solidFill>
                  <a:srgbClr val="002D72"/>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8" name="Google Shape;28;p37"/>
          <p:cNvSpPr txBox="1"/>
          <p:nvPr>
            <p:ph type="title"/>
          </p:nvPr>
        </p:nvSpPr>
        <p:spPr>
          <a:xfrm>
            <a:off x="1372700" y="287760"/>
            <a:ext cx="9058235" cy="600318"/>
          </a:xfrm>
          <a:prstGeom prst="rect">
            <a:avLst/>
          </a:prstGeom>
          <a:noFill/>
          <a:ln>
            <a:noFill/>
          </a:ln>
        </p:spPr>
        <p:txBody>
          <a:bodyPr anchorCtr="0" anchor="ctr" bIns="45700" lIns="91425" spcFirstLastPara="1" rIns="91425" wrap="square" tIns="45700">
            <a:noAutofit/>
          </a:bodyPr>
          <a:lstStyle>
            <a:lvl1pPr lvl="0" algn="ctr">
              <a:lnSpc>
                <a:spcPct val="70000"/>
              </a:lnSpc>
              <a:spcBef>
                <a:spcPts val="0"/>
              </a:spcBef>
              <a:spcAft>
                <a:spcPts val="0"/>
              </a:spcAft>
              <a:buClr>
                <a:srgbClr val="EF61A2"/>
              </a:buClr>
              <a:buSzPts val="4000"/>
              <a:buFont typeface="Calibri"/>
              <a:buNone/>
              <a:defRPr sz="4000">
                <a:solidFill>
                  <a:srgbClr val="EF61A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7"/>
          <p:cNvSpPr/>
          <p:nvPr/>
        </p:nvSpPr>
        <p:spPr>
          <a:xfrm>
            <a:off x="1453209" y="933498"/>
            <a:ext cx="8898267" cy="45719"/>
          </a:xfrm>
          <a:prstGeom prst="rect">
            <a:avLst/>
          </a:prstGeom>
          <a:gradFill>
            <a:gsLst>
              <a:gs pos="0">
                <a:srgbClr val="FE1193"/>
              </a:gs>
              <a:gs pos="100000">
                <a:srgbClr val="FF79C3"/>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0" name="Google Shape;30;p37"/>
          <p:cNvPicPr preferRelativeResize="0"/>
          <p:nvPr/>
        </p:nvPicPr>
        <p:blipFill rotWithShape="1">
          <a:blip r:embed="rId2">
            <a:alphaModFix/>
          </a:blip>
          <a:srcRect b="0" l="0" r="0" t="0"/>
          <a:stretch/>
        </p:blipFill>
        <p:spPr>
          <a:xfrm>
            <a:off x="10765448" y="118833"/>
            <a:ext cx="1125858" cy="98020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intro/highlight">
  <p:cSld name="Section intro/highlight">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38"/>
          <p:cNvSpPr txBox="1"/>
          <p:nvPr>
            <p:ph type="title"/>
          </p:nvPr>
        </p:nvSpPr>
        <p:spPr>
          <a:xfrm>
            <a:off x="1830377" y="2711027"/>
            <a:ext cx="9003165" cy="1143000"/>
          </a:xfrm>
          <a:prstGeom prst="rect">
            <a:avLst/>
          </a:prstGeom>
          <a:noFill/>
          <a:ln>
            <a:noFill/>
          </a:ln>
        </p:spPr>
        <p:txBody>
          <a:bodyPr anchorCtr="0" anchor="ctr" bIns="45700" lIns="91425" spcFirstLastPara="1" rIns="91425" wrap="square" tIns="45700">
            <a:noAutofit/>
          </a:bodyPr>
          <a:lstStyle>
            <a:lvl1pPr lvl="0" algn="ctr">
              <a:lnSpc>
                <a:spcPct val="70000"/>
              </a:lnSpc>
              <a:spcBef>
                <a:spcPts val="0"/>
              </a:spcBef>
              <a:spcAft>
                <a:spcPts val="0"/>
              </a:spcAft>
              <a:buClr>
                <a:srgbClr val="002D72"/>
              </a:buClr>
              <a:buSzPts val="7200"/>
              <a:buFont typeface="Calibri"/>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33" name="Google Shape;33;p38"/>
          <p:cNvPicPr preferRelativeResize="0"/>
          <p:nvPr/>
        </p:nvPicPr>
        <p:blipFill rotWithShape="1">
          <a:blip r:embed="rId3">
            <a:alphaModFix/>
          </a:blip>
          <a:srcRect b="0" l="0" r="0" t="0"/>
          <a:stretch/>
        </p:blipFill>
        <p:spPr>
          <a:xfrm>
            <a:off x="10765448" y="118833"/>
            <a:ext cx="1125858" cy="98020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 1)">
  <p:cSld name="Title Slide (opt 1)">
    <p:spTree>
      <p:nvGrpSpPr>
        <p:cNvPr id="34" name="Shape 34"/>
        <p:cNvGrpSpPr/>
        <p:nvPr/>
      </p:nvGrpSpPr>
      <p:grpSpPr>
        <a:xfrm>
          <a:off x="0" y="0"/>
          <a:ext cx="0" cy="0"/>
          <a:chOff x="0" y="0"/>
          <a:chExt cx="0" cy="0"/>
        </a:xfrm>
      </p:grpSpPr>
      <p:sp>
        <p:nvSpPr>
          <p:cNvPr id="35" name="Google Shape;35;p39"/>
          <p:cNvSpPr txBox="1"/>
          <p:nvPr>
            <p:ph type="title"/>
          </p:nvPr>
        </p:nvSpPr>
        <p:spPr>
          <a:xfrm>
            <a:off x="7221780" y="931653"/>
            <a:ext cx="4602160" cy="2078967"/>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Clr>
                <a:srgbClr val="002D72"/>
              </a:buClr>
              <a:buSzPts val="4800"/>
              <a:buFont typeface="Calibr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bs-logo.png" id="36" name="Google Shape;36;p39"/>
          <p:cNvPicPr preferRelativeResize="0"/>
          <p:nvPr/>
        </p:nvPicPr>
        <p:blipFill rotWithShape="1">
          <a:blip r:embed="rId2">
            <a:alphaModFix/>
          </a:blip>
          <a:srcRect b="0" l="0" r="0" t="0"/>
          <a:stretch/>
        </p:blipFill>
        <p:spPr>
          <a:xfrm>
            <a:off x="1867537" y="5966615"/>
            <a:ext cx="773579" cy="564504"/>
          </a:xfrm>
          <a:prstGeom prst="rect">
            <a:avLst/>
          </a:prstGeom>
          <a:noFill/>
          <a:ln>
            <a:noFill/>
          </a:ln>
        </p:spPr>
      </p:pic>
      <p:pic>
        <p:nvPicPr>
          <p:cNvPr descr="inform-logo.png" id="37" name="Google Shape;37;p39"/>
          <p:cNvPicPr preferRelativeResize="0"/>
          <p:nvPr/>
        </p:nvPicPr>
        <p:blipFill rotWithShape="1">
          <a:blip r:embed="rId3">
            <a:alphaModFix/>
          </a:blip>
          <a:srcRect b="0" l="0" r="0" t="0"/>
          <a:stretch/>
        </p:blipFill>
        <p:spPr>
          <a:xfrm>
            <a:off x="2885827" y="6085855"/>
            <a:ext cx="1395252" cy="326031"/>
          </a:xfrm>
          <a:prstGeom prst="rect">
            <a:avLst/>
          </a:prstGeom>
          <a:noFill/>
          <a:ln>
            <a:noFill/>
          </a:ln>
        </p:spPr>
      </p:pic>
      <p:pic>
        <p:nvPicPr>
          <p:cNvPr descr="111-logo.png" id="38" name="Google Shape;38;p39"/>
          <p:cNvPicPr preferRelativeResize="0"/>
          <p:nvPr/>
        </p:nvPicPr>
        <p:blipFill rotWithShape="1">
          <a:blip r:embed="rId4">
            <a:alphaModFix/>
          </a:blip>
          <a:srcRect b="0" l="0" r="0" t="0"/>
          <a:stretch/>
        </p:blipFill>
        <p:spPr>
          <a:xfrm>
            <a:off x="4525787" y="6100456"/>
            <a:ext cx="806631" cy="296823"/>
          </a:xfrm>
          <a:prstGeom prst="rect">
            <a:avLst/>
          </a:prstGeom>
          <a:noFill/>
          <a:ln>
            <a:noFill/>
          </a:ln>
        </p:spPr>
      </p:pic>
      <p:pic>
        <p:nvPicPr>
          <p:cNvPr descr="CIS-Logo.png" id="39" name="Google Shape;39;p39"/>
          <p:cNvPicPr preferRelativeResize="0"/>
          <p:nvPr/>
        </p:nvPicPr>
        <p:blipFill rotWithShape="1">
          <a:blip r:embed="rId5">
            <a:alphaModFix/>
          </a:blip>
          <a:srcRect b="0" l="0" r="0" t="0"/>
          <a:stretch/>
        </p:blipFill>
        <p:spPr>
          <a:xfrm>
            <a:off x="5577124" y="6031802"/>
            <a:ext cx="1644656" cy="434135"/>
          </a:xfrm>
          <a:prstGeom prst="rect">
            <a:avLst/>
          </a:prstGeom>
          <a:noFill/>
          <a:ln>
            <a:noFill/>
          </a:ln>
        </p:spPr>
      </p:pic>
      <p:pic>
        <p:nvPicPr>
          <p:cNvPr descr="ll-logo.png" id="40" name="Google Shape;40;p39"/>
          <p:cNvPicPr preferRelativeResize="0"/>
          <p:nvPr/>
        </p:nvPicPr>
        <p:blipFill rotWithShape="1">
          <a:blip r:embed="rId6">
            <a:alphaModFix/>
          </a:blip>
          <a:srcRect b="0" l="0" r="0" t="0"/>
          <a:stretch/>
        </p:blipFill>
        <p:spPr>
          <a:xfrm>
            <a:off x="7466492" y="5982396"/>
            <a:ext cx="1636225" cy="532943"/>
          </a:xfrm>
          <a:prstGeom prst="rect">
            <a:avLst/>
          </a:prstGeom>
          <a:noFill/>
          <a:ln>
            <a:noFill/>
          </a:ln>
        </p:spPr>
      </p:pic>
      <p:pic>
        <p:nvPicPr>
          <p:cNvPr descr="QYW logo.png" id="41" name="Google Shape;41;p39"/>
          <p:cNvPicPr preferRelativeResize="0"/>
          <p:nvPr/>
        </p:nvPicPr>
        <p:blipFill rotWithShape="1">
          <a:blip r:embed="rId7">
            <a:alphaModFix/>
          </a:blip>
          <a:srcRect b="0" l="0" r="0" t="0"/>
          <a:stretch/>
        </p:blipFill>
        <p:spPr>
          <a:xfrm>
            <a:off x="9347425" y="5910926"/>
            <a:ext cx="606527" cy="675883"/>
          </a:xfrm>
          <a:prstGeom prst="rect">
            <a:avLst/>
          </a:prstGeom>
          <a:noFill/>
          <a:ln>
            <a:noFill/>
          </a:ln>
        </p:spPr>
      </p:pic>
      <p:sp>
        <p:nvSpPr>
          <p:cNvPr id="42" name="Google Shape;42;p39"/>
          <p:cNvSpPr txBox="1"/>
          <p:nvPr>
            <p:ph idx="1" type="body"/>
          </p:nvPr>
        </p:nvSpPr>
        <p:spPr>
          <a:xfrm>
            <a:off x="7222308" y="3174897"/>
            <a:ext cx="4601633" cy="8572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640"/>
              </a:spcBef>
              <a:spcAft>
                <a:spcPts val="0"/>
              </a:spcAft>
              <a:buClr>
                <a:srgbClr val="EF61A2"/>
              </a:buClr>
              <a:buSzPts val="3200"/>
              <a:buFont typeface="Arial"/>
              <a:buNone/>
              <a:defRPr sz="3200">
                <a:solidFill>
                  <a:srgbClr val="EF61A2"/>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 2)">
  <p:cSld name="title slide (opt 2)">
    <p:bg>
      <p:bgPr>
        <a:blipFill>
          <a:blip r:embed="rId2">
            <a:alphaModFix/>
          </a:blip>
          <a:stretch>
            <a:fillRect/>
          </a:stretch>
        </a:blipFill>
      </p:bgPr>
    </p:bg>
    <p:spTree>
      <p:nvGrpSpPr>
        <p:cNvPr id="43" name="Shape 43"/>
        <p:cNvGrpSpPr/>
        <p:nvPr/>
      </p:nvGrpSpPr>
      <p:grpSpPr>
        <a:xfrm>
          <a:off x="0" y="0"/>
          <a:ext cx="0" cy="0"/>
          <a:chOff x="0" y="0"/>
          <a:chExt cx="0" cy="0"/>
        </a:xfrm>
      </p:grpSpPr>
      <p:sp>
        <p:nvSpPr>
          <p:cNvPr id="44" name="Google Shape;44;p40"/>
          <p:cNvSpPr txBox="1"/>
          <p:nvPr>
            <p:ph type="title"/>
          </p:nvPr>
        </p:nvSpPr>
        <p:spPr>
          <a:xfrm>
            <a:off x="6732743" y="172224"/>
            <a:ext cx="5595824" cy="3811743"/>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Clr>
                <a:srgbClr val="002D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bs-logo.png" id="45" name="Google Shape;45;p40"/>
          <p:cNvPicPr preferRelativeResize="0"/>
          <p:nvPr/>
        </p:nvPicPr>
        <p:blipFill rotWithShape="1">
          <a:blip r:embed="rId3">
            <a:alphaModFix/>
          </a:blip>
          <a:srcRect b="0" l="0" r="0" t="0"/>
          <a:stretch/>
        </p:blipFill>
        <p:spPr>
          <a:xfrm>
            <a:off x="1867537" y="5966615"/>
            <a:ext cx="773579" cy="564504"/>
          </a:xfrm>
          <a:prstGeom prst="rect">
            <a:avLst/>
          </a:prstGeom>
          <a:noFill/>
          <a:ln>
            <a:noFill/>
          </a:ln>
        </p:spPr>
      </p:pic>
      <p:pic>
        <p:nvPicPr>
          <p:cNvPr descr="inform-logo.png" id="46" name="Google Shape;46;p40"/>
          <p:cNvPicPr preferRelativeResize="0"/>
          <p:nvPr/>
        </p:nvPicPr>
        <p:blipFill rotWithShape="1">
          <a:blip r:embed="rId4">
            <a:alphaModFix/>
          </a:blip>
          <a:srcRect b="0" l="0" r="0" t="0"/>
          <a:stretch/>
        </p:blipFill>
        <p:spPr>
          <a:xfrm>
            <a:off x="2885827" y="6085855"/>
            <a:ext cx="1395252" cy="326031"/>
          </a:xfrm>
          <a:prstGeom prst="rect">
            <a:avLst/>
          </a:prstGeom>
          <a:noFill/>
          <a:ln>
            <a:noFill/>
          </a:ln>
        </p:spPr>
      </p:pic>
      <p:pic>
        <p:nvPicPr>
          <p:cNvPr descr="111-logo.png" id="47" name="Google Shape;47;p40"/>
          <p:cNvPicPr preferRelativeResize="0"/>
          <p:nvPr/>
        </p:nvPicPr>
        <p:blipFill rotWithShape="1">
          <a:blip r:embed="rId5">
            <a:alphaModFix/>
          </a:blip>
          <a:srcRect b="0" l="0" r="0" t="0"/>
          <a:stretch/>
        </p:blipFill>
        <p:spPr>
          <a:xfrm>
            <a:off x="4525787" y="6100456"/>
            <a:ext cx="806631" cy="296823"/>
          </a:xfrm>
          <a:prstGeom prst="rect">
            <a:avLst/>
          </a:prstGeom>
          <a:noFill/>
          <a:ln>
            <a:noFill/>
          </a:ln>
        </p:spPr>
      </p:pic>
      <p:pic>
        <p:nvPicPr>
          <p:cNvPr descr="CIS-Logo.png" id="48" name="Google Shape;48;p40"/>
          <p:cNvPicPr preferRelativeResize="0"/>
          <p:nvPr/>
        </p:nvPicPr>
        <p:blipFill rotWithShape="1">
          <a:blip r:embed="rId6">
            <a:alphaModFix/>
          </a:blip>
          <a:srcRect b="0" l="0" r="0" t="0"/>
          <a:stretch/>
        </p:blipFill>
        <p:spPr>
          <a:xfrm>
            <a:off x="5577124" y="6031802"/>
            <a:ext cx="1644656" cy="434135"/>
          </a:xfrm>
          <a:prstGeom prst="rect">
            <a:avLst/>
          </a:prstGeom>
          <a:noFill/>
          <a:ln>
            <a:noFill/>
          </a:ln>
        </p:spPr>
      </p:pic>
      <p:pic>
        <p:nvPicPr>
          <p:cNvPr descr="ll-logo.png" id="49" name="Google Shape;49;p40"/>
          <p:cNvPicPr preferRelativeResize="0"/>
          <p:nvPr/>
        </p:nvPicPr>
        <p:blipFill rotWithShape="1">
          <a:blip r:embed="rId7">
            <a:alphaModFix/>
          </a:blip>
          <a:srcRect b="0" l="0" r="0" t="0"/>
          <a:stretch/>
        </p:blipFill>
        <p:spPr>
          <a:xfrm>
            <a:off x="7466492" y="5982396"/>
            <a:ext cx="1636225" cy="532943"/>
          </a:xfrm>
          <a:prstGeom prst="rect">
            <a:avLst/>
          </a:prstGeom>
          <a:noFill/>
          <a:ln>
            <a:noFill/>
          </a:ln>
        </p:spPr>
      </p:pic>
      <p:pic>
        <p:nvPicPr>
          <p:cNvPr descr="QYW logo.png" id="50" name="Google Shape;50;p40"/>
          <p:cNvPicPr preferRelativeResize="0"/>
          <p:nvPr/>
        </p:nvPicPr>
        <p:blipFill rotWithShape="1">
          <a:blip r:embed="rId8">
            <a:alphaModFix/>
          </a:blip>
          <a:srcRect b="0" l="0" r="0" t="0"/>
          <a:stretch/>
        </p:blipFill>
        <p:spPr>
          <a:xfrm>
            <a:off x="9347425" y="5910926"/>
            <a:ext cx="606527" cy="67588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opt 3)">
  <p:cSld name="title slide (opt 3)">
    <p:bg>
      <p:bgPr>
        <a:blipFill>
          <a:blip r:embed="rId2">
            <a:alphaModFix/>
          </a:blip>
          <a:stretch>
            <a:fillRect/>
          </a:stretch>
        </a:blipFill>
      </p:bgPr>
    </p:bg>
    <p:spTree>
      <p:nvGrpSpPr>
        <p:cNvPr id="51" name="Shape 51"/>
        <p:cNvGrpSpPr/>
        <p:nvPr/>
      </p:nvGrpSpPr>
      <p:grpSpPr>
        <a:xfrm>
          <a:off x="0" y="0"/>
          <a:ext cx="0" cy="0"/>
          <a:chOff x="0" y="0"/>
          <a:chExt cx="0" cy="0"/>
        </a:xfrm>
      </p:grpSpPr>
      <p:sp>
        <p:nvSpPr>
          <p:cNvPr id="52" name="Google Shape;52;p41"/>
          <p:cNvSpPr txBox="1"/>
          <p:nvPr>
            <p:ph type="title"/>
          </p:nvPr>
        </p:nvSpPr>
        <p:spPr>
          <a:xfrm>
            <a:off x="6732743" y="172224"/>
            <a:ext cx="5595824" cy="3811743"/>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Clr>
                <a:srgbClr val="002D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bs-logo.png" id="53" name="Google Shape;53;p41"/>
          <p:cNvPicPr preferRelativeResize="0"/>
          <p:nvPr/>
        </p:nvPicPr>
        <p:blipFill rotWithShape="1">
          <a:blip r:embed="rId3">
            <a:alphaModFix/>
          </a:blip>
          <a:srcRect b="0" l="0" r="0" t="0"/>
          <a:stretch/>
        </p:blipFill>
        <p:spPr>
          <a:xfrm>
            <a:off x="479004" y="5966615"/>
            <a:ext cx="773579" cy="564504"/>
          </a:xfrm>
          <a:prstGeom prst="rect">
            <a:avLst/>
          </a:prstGeom>
          <a:noFill/>
          <a:ln>
            <a:noFill/>
          </a:ln>
        </p:spPr>
      </p:pic>
      <p:pic>
        <p:nvPicPr>
          <p:cNvPr descr="inform-logo.png" id="54" name="Google Shape;54;p41"/>
          <p:cNvPicPr preferRelativeResize="0"/>
          <p:nvPr/>
        </p:nvPicPr>
        <p:blipFill rotWithShape="1">
          <a:blip r:embed="rId4">
            <a:alphaModFix/>
          </a:blip>
          <a:srcRect b="0" l="0" r="0" t="0"/>
          <a:stretch/>
        </p:blipFill>
        <p:spPr>
          <a:xfrm>
            <a:off x="1497294" y="6085855"/>
            <a:ext cx="1395252" cy="326031"/>
          </a:xfrm>
          <a:prstGeom prst="rect">
            <a:avLst/>
          </a:prstGeom>
          <a:noFill/>
          <a:ln>
            <a:noFill/>
          </a:ln>
        </p:spPr>
      </p:pic>
      <p:pic>
        <p:nvPicPr>
          <p:cNvPr descr="111-logo.png" id="55" name="Google Shape;55;p41"/>
          <p:cNvPicPr preferRelativeResize="0"/>
          <p:nvPr/>
        </p:nvPicPr>
        <p:blipFill rotWithShape="1">
          <a:blip r:embed="rId5">
            <a:alphaModFix/>
          </a:blip>
          <a:srcRect b="0" l="0" r="0" t="0"/>
          <a:stretch/>
        </p:blipFill>
        <p:spPr>
          <a:xfrm>
            <a:off x="3137254" y="6100456"/>
            <a:ext cx="806631" cy="296823"/>
          </a:xfrm>
          <a:prstGeom prst="rect">
            <a:avLst/>
          </a:prstGeom>
          <a:noFill/>
          <a:ln>
            <a:noFill/>
          </a:ln>
        </p:spPr>
      </p:pic>
      <p:pic>
        <p:nvPicPr>
          <p:cNvPr descr="CIS-Logo.png" id="56" name="Google Shape;56;p41"/>
          <p:cNvPicPr preferRelativeResize="0"/>
          <p:nvPr/>
        </p:nvPicPr>
        <p:blipFill rotWithShape="1">
          <a:blip r:embed="rId6">
            <a:alphaModFix/>
          </a:blip>
          <a:srcRect b="0" l="0" r="0" t="0"/>
          <a:stretch/>
        </p:blipFill>
        <p:spPr>
          <a:xfrm>
            <a:off x="4188591" y="6031802"/>
            <a:ext cx="1644656" cy="434135"/>
          </a:xfrm>
          <a:prstGeom prst="rect">
            <a:avLst/>
          </a:prstGeom>
          <a:noFill/>
          <a:ln>
            <a:noFill/>
          </a:ln>
        </p:spPr>
      </p:pic>
      <p:pic>
        <p:nvPicPr>
          <p:cNvPr descr="ll-logo.png" id="57" name="Google Shape;57;p41"/>
          <p:cNvPicPr preferRelativeResize="0"/>
          <p:nvPr/>
        </p:nvPicPr>
        <p:blipFill rotWithShape="1">
          <a:blip r:embed="rId7">
            <a:alphaModFix/>
          </a:blip>
          <a:srcRect b="0" l="0" r="0" t="0"/>
          <a:stretch/>
        </p:blipFill>
        <p:spPr>
          <a:xfrm>
            <a:off x="6077958" y="5982396"/>
            <a:ext cx="1636225" cy="532943"/>
          </a:xfrm>
          <a:prstGeom prst="rect">
            <a:avLst/>
          </a:prstGeom>
          <a:noFill/>
          <a:ln>
            <a:noFill/>
          </a:ln>
        </p:spPr>
      </p:pic>
      <p:pic>
        <p:nvPicPr>
          <p:cNvPr descr="QYW logo.png" id="58" name="Google Shape;58;p41"/>
          <p:cNvPicPr preferRelativeResize="0"/>
          <p:nvPr/>
        </p:nvPicPr>
        <p:blipFill rotWithShape="1">
          <a:blip r:embed="rId8">
            <a:alphaModFix/>
          </a:blip>
          <a:srcRect b="0" l="0" r="0" t="0"/>
          <a:stretch/>
        </p:blipFill>
        <p:spPr>
          <a:xfrm>
            <a:off x="7958891" y="5910926"/>
            <a:ext cx="606527" cy="675883"/>
          </a:xfrm>
          <a:prstGeom prst="rect">
            <a:avLst/>
          </a:prstGeom>
          <a:noFill/>
          <a:ln>
            <a:noFill/>
          </a:ln>
        </p:spPr>
      </p:pic>
      <p:pic>
        <p:nvPicPr>
          <p:cNvPr id="59" name="Google Shape;59;p41"/>
          <p:cNvPicPr preferRelativeResize="0"/>
          <p:nvPr/>
        </p:nvPicPr>
        <p:blipFill rotWithShape="1">
          <a:blip r:embed="rId9">
            <a:alphaModFix/>
          </a:blip>
          <a:srcRect b="0" l="0" r="0" t="0"/>
          <a:stretch/>
        </p:blipFill>
        <p:spPr>
          <a:xfrm>
            <a:off x="10765448" y="118833"/>
            <a:ext cx="1125858" cy="98020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0" name="Shape 60"/>
        <p:cNvGrpSpPr/>
        <p:nvPr/>
      </p:nvGrpSpPr>
      <p:grpSpPr>
        <a:xfrm>
          <a:off x="0" y="0"/>
          <a:ext cx="0" cy="0"/>
          <a:chOff x="0" y="0"/>
          <a:chExt cx="0" cy="0"/>
        </a:xfrm>
      </p:grpSpPr>
      <p:sp>
        <p:nvSpPr>
          <p:cNvPr id="61" name="Google Shape;61;p42"/>
          <p:cNvSpPr txBox="1"/>
          <p:nvPr>
            <p:ph type="title"/>
          </p:nvPr>
        </p:nvSpPr>
        <p:spPr>
          <a:xfrm>
            <a:off x="6732743" y="172224"/>
            <a:ext cx="5595824" cy="3811743"/>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Clr>
                <a:srgbClr val="002D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3" name="Google Shape;63;p4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4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Google Shape;65;p4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66" name="Shape 66"/>
        <p:cNvGrpSpPr/>
        <p:nvPr/>
      </p:nvGrpSpPr>
      <p:grpSpPr>
        <a:xfrm>
          <a:off x="0" y="0"/>
          <a:ext cx="0" cy="0"/>
          <a:chOff x="0" y="0"/>
          <a:chExt cx="0" cy="0"/>
        </a:xfrm>
      </p:grpSpPr>
      <p:sp>
        <p:nvSpPr>
          <p:cNvPr id="67" name="Google Shape;67;p43"/>
          <p:cNvSpPr/>
          <p:nvPr/>
        </p:nvSpPr>
        <p:spPr>
          <a:xfrm>
            <a:off x="-1" y="1"/>
            <a:ext cx="606972" cy="3233984"/>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 name="Google Shape;68;p43"/>
          <p:cNvSpPr/>
          <p:nvPr/>
        </p:nvSpPr>
        <p:spPr>
          <a:xfrm>
            <a:off x="-1" y="3233650"/>
            <a:ext cx="606972" cy="362435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69" name="Google Shape;69;p43"/>
          <p:cNvPicPr preferRelativeResize="0"/>
          <p:nvPr/>
        </p:nvPicPr>
        <p:blipFill rotWithShape="1">
          <a:blip r:embed="rId2">
            <a:alphaModFix/>
          </a:blip>
          <a:srcRect b="0" l="0" r="0" t="0"/>
          <a:stretch/>
        </p:blipFill>
        <p:spPr>
          <a:xfrm>
            <a:off x="11266014" y="198365"/>
            <a:ext cx="762000" cy="666750"/>
          </a:xfrm>
          <a:prstGeom prst="rect">
            <a:avLst/>
          </a:prstGeom>
          <a:noFill/>
          <a:ln>
            <a:noFill/>
          </a:ln>
        </p:spPr>
      </p:pic>
      <p:sp>
        <p:nvSpPr>
          <p:cNvPr id="70" name="Google Shape;70;p43"/>
          <p:cNvSpPr txBox="1"/>
          <p:nvPr>
            <p:ph idx="1" type="body"/>
          </p:nvPr>
        </p:nvSpPr>
        <p:spPr>
          <a:xfrm>
            <a:off x="924339" y="163995"/>
            <a:ext cx="10038522" cy="120808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640"/>
              </a:spcBef>
              <a:spcAft>
                <a:spcPts val="0"/>
              </a:spcAft>
              <a:buClr>
                <a:schemeClr val="dk1"/>
              </a:buClr>
              <a:buSzPts val="3200"/>
              <a:buFont typeface="Arial"/>
              <a:buNone/>
              <a:defRPr b="1"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1" name="Google Shape;71;p43"/>
          <p:cNvSpPr txBox="1"/>
          <p:nvPr>
            <p:ph idx="12" type="sldNum"/>
          </p:nvPr>
        </p:nvSpPr>
        <p:spPr>
          <a:xfrm>
            <a:off x="8737600" y="6356351"/>
            <a:ext cx="28448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888CA4"/>
                </a:solidFill>
                <a:latin typeface="Calibri"/>
                <a:ea typeface="Calibri"/>
                <a:cs typeface="Calibri"/>
                <a:sym typeface="Calibri"/>
              </a:defRPr>
            </a:lvl1pPr>
            <a:lvl2pPr indent="0" lvl="1" marL="0" marR="0" rtl="0" algn="l">
              <a:spcBef>
                <a:spcPts val="0"/>
              </a:spcBef>
              <a:buNone/>
              <a:defRPr sz="1800">
                <a:solidFill>
                  <a:srgbClr val="888CA4"/>
                </a:solidFill>
                <a:latin typeface="Calibri"/>
                <a:ea typeface="Calibri"/>
                <a:cs typeface="Calibri"/>
                <a:sym typeface="Calibri"/>
              </a:defRPr>
            </a:lvl2pPr>
            <a:lvl3pPr indent="0" lvl="2" marL="0" marR="0" rtl="0" algn="l">
              <a:spcBef>
                <a:spcPts val="0"/>
              </a:spcBef>
              <a:buNone/>
              <a:defRPr sz="1800">
                <a:solidFill>
                  <a:srgbClr val="888CA4"/>
                </a:solidFill>
                <a:latin typeface="Calibri"/>
                <a:ea typeface="Calibri"/>
                <a:cs typeface="Calibri"/>
                <a:sym typeface="Calibri"/>
              </a:defRPr>
            </a:lvl3pPr>
            <a:lvl4pPr indent="0" lvl="3" marL="0" marR="0" rtl="0" algn="l">
              <a:spcBef>
                <a:spcPts val="0"/>
              </a:spcBef>
              <a:buNone/>
              <a:defRPr sz="1800">
                <a:solidFill>
                  <a:srgbClr val="888CA4"/>
                </a:solidFill>
                <a:latin typeface="Calibri"/>
                <a:ea typeface="Calibri"/>
                <a:cs typeface="Calibri"/>
                <a:sym typeface="Calibri"/>
              </a:defRPr>
            </a:lvl4pPr>
            <a:lvl5pPr indent="0" lvl="4" marL="0" marR="0" rtl="0" algn="l">
              <a:spcBef>
                <a:spcPts val="0"/>
              </a:spcBef>
              <a:buNone/>
              <a:defRPr sz="1800">
                <a:solidFill>
                  <a:srgbClr val="888CA4"/>
                </a:solidFill>
                <a:latin typeface="Calibri"/>
                <a:ea typeface="Calibri"/>
                <a:cs typeface="Calibri"/>
                <a:sym typeface="Calibri"/>
              </a:defRPr>
            </a:lvl5pPr>
            <a:lvl6pPr indent="0" lvl="5" marL="0" marR="0" rtl="0" algn="l">
              <a:spcBef>
                <a:spcPts val="0"/>
              </a:spcBef>
              <a:buNone/>
              <a:defRPr sz="1800">
                <a:solidFill>
                  <a:srgbClr val="888CA4"/>
                </a:solidFill>
                <a:latin typeface="Calibri"/>
                <a:ea typeface="Calibri"/>
                <a:cs typeface="Calibri"/>
                <a:sym typeface="Calibri"/>
              </a:defRPr>
            </a:lvl6pPr>
            <a:lvl7pPr indent="0" lvl="6" marL="0" marR="0" rtl="0" algn="l">
              <a:spcBef>
                <a:spcPts val="0"/>
              </a:spcBef>
              <a:buNone/>
              <a:defRPr sz="1800">
                <a:solidFill>
                  <a:srgbClr val="888CA4"/>
                </a:solidFill>
                <a:latin typeface="Calibri"/>
                <a:ea typeface="Calibri"/>
                <a:cs typeface="Calibri"/>
                <a:sym typeface="Calibri"/>
              </a:defRPr>
            </a:lvl7pPr>
            <a:lvl8pPr indent="0" lvl="7" marL="0" marR="0" rtl="0" algn="l">
              <a:spcBef>
                <a:spcPts val="0"/>
              </a:spcBef>
              <a:buNone/>
              <a:defRPr sz="1800">
                <a:solidFill>
                  <a:srgbClr val="888CA4"/>
                </a:solidFill>
                <a:latin typeface="Calibri"/>
                <a:ea typeface="Calibri"/>
                <a:cs typeface="Calibri"/>
                <a:sym typeface="Calibri"/>
              </a:defRPr>
            </a:lvl8pPr>
            <a:lvl9pPr indent="0" lvl="8" marL="0" marR="0" rtl="0" algn="l">
              <a:spcBef>
                <a:spcPts val="0"/>
              </a:spcBef>
              <a:buNone/>
              <a:defRPr sz="1800">
                <a:solidFill>
                  <a:srgbClr val="888CA4"/>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theme" Target="../theme/theme2.xml"/><Relationship Id="rId12" Type="http://schemas.openxmlformats.org/officeDocument/2006/relationships/slideLayout" Target="../slideLayouts/slideLayout10.xml"/><Relationship Id="rId1" Type="http://schemas.openxmlformats.org/officeDocument/2006/relationships/image" Target="../media/image4.jpg"/><Relationship Id="rId2" Type="http://schemas.openxmlformats.org/officeDocument/2006/relationships/image" Target="../media/image7.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descr="NHS24.png" id="10" name="Google Shape;10;p33"/>
          <p:cNvPicPr preferRelativeResize="0"/>
          <p:nvPr/>
        </p:nvPicPr>
        <p:blipFill rotWithShape="1">
          <a:blip r:embed="rId2">
            <a:alphaModFix/>
          </a:blip>
          <a:srcRect b="0" l="0" r="0" t="0"/>
          <a:stretch/>
        </p:blipFill>
        <p:spPr>
          <a:xfrm>
            <a:off x="10806200" y="251336"/>
            <a:ext cx="1056864" cy="650953"/>
          </a:xfrm>
          <a:prstGeom prst="rect">
            <a:avLst/>
          </a:prstGeom>
          <a:noFill/>
          <a:ln>
            <a:noFill/>
          </a:ln>
        </p:spPr>
      </p:pic>
      <p:sp>
        <p:nvSpPr>
          <p:cNvPr id="11" name="Google Shape;11;p33"/>
          <p:cNvSpPr txBox="1"/>
          <p:nvPr>
            <p:ph type="title"/>
          </p:nvPr>
        </p:nvSpPr>
        <p:spPr>
          <a:xfrm>
            <a:off x="6732743" y="172224"/>
            <a:ext cx="5595824" cy="3811743"/>
          </a:xfrm>
          <a:prstGeom prst="rect">
            <a:avLst/>
          </a:prstGeom>
          <a:noFill/>
          <a:ln>
            <a:noFill/>
          </a:ln>
        </p:spPr>
        <p:txBody>
          <a:bodyPr anchorCtr="0" anchor="ctr" bIns="45700" lIns="91425" spcFirstLastPara="1" rIns="91425" wrap="square" tIns="45700">
            <a:noAutofit/>
          </a:bodyPr>
          <a:lstStyle>
            <a:lvl1pPr lvl="0" marR="0" rtl="0" algn="l">
              <a:lnSpc>
                <a:spcPct val="70000"/>
              </a:lnSpc>
              <a:spcBef>
                <a:spcPts val="0"/>
              </a:spcBef>
              <a:spcAft>
                <a:spcPts val="0"/>
              </a:spcAft>
              <a:buClr>
                <a:srgbClr val="002D72"/>
              </a:buClr>
              <a:buSzPts val="6600"/>
              <a:buFont typeface="Calibri"/>
              <a:buNone/>
              <a:defRPr b="1" i="0" sz="6600" u="none" cap="none" strike="noStrike">
                <a:solidFill>
                  <a:srgbClr val="002D7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24.jpg"/><Relationship Id="rId5" Type="http://schemas.openxmlformats.org/officeDocument/2006/relationships/image" Target="../media/image20.jpg"/><Relationship Id="rId6"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36.jpg"/><Relationship Id="rId4" Type="http://schemas.openxmlformats.org/officeDocument/2006/relationships/image" Target="../media/image28.png"/><Relationship Id="rId5"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48.png"/><Relationship Id="rId5" Type="http://schemas.openxmlformats.org/officeDocument/2006/relationships/image" Target="../media/image38.png"/><Relationship Id="rId6" Type="http://schemas.openxmlformats.org/officeDocument/2006/relationships/image" Target="../media/image32.png"/><Relationship Id="rId7" Type="http://schemas.openxmlformats.org/officeDocument/2006/relationships/image" Target="../media/image4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chart" Target="../charts/char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8.png"/><Relationship Id="rId4" Type="http://schemas.openxmlformats.org/officeDocument/2006/relationships/image" Target="../media/image42.png"/><Relationship Id="rId5"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4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chart" Target="../charts/char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5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
          <p:cNvSpPr txBox="1"/>
          <p:nvPr>
            <p:ph type="title"/>
          </p:nvPr>
        </p:nvSpPr>
        <p:spPr>
          <a:xfrm>
            <a:off x="931950" y="3501181"/>
            <a:ext cx="105156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chemeClr val="lt1"/>
              </a:buClr>
              <a:buSzPct val="100000"/>
              <a:buFont typeface="Calibri"/>
              <a:buNone/>
            </a:pPr>
            <a:r>
              <a:rPr lang="en-GB" sz="6000">
                <a:latin typeface="Calibri"/>
                <a:ea typeface="Calibri"/>
                <a:cs typeface="Calibri"/>
                <a:sym typeface="Calibri"/>
              </a:rPr>
              <a:t>Scaling Up, Delivering Together – How NHS 24 is Meeting System and Citizen Needs through COVID-19 and beyond </a:t>
            </a:r>
            <a:endParaRPr sz="6000">
              <a:latin typeface="Calibri"/>
              <a:ea typeface="Calibri"/>
              <a:cs typeface="Calibri"/>
              <a:sym typeface="Calibri"/>
            </a:endParaRPr>
          </a:p>
          <a:p>
            <a:pPr indent="0" lvl="0" marL="0" rtl="0" algn="l">
              <a:lnSpc>
                <a:spcPct val="70000"/>
              </a:lnSpc>
              <a:spcBef>
                <a:spcPts val="0"/>
              </a:spcBef>
              <a:spcAft>
                <a:spcPts val="0"/>
              </a:spcAft>
              <a:buClr>
                <a:schemeClr val="lt1"/>
              </a:buClr>
              <a:buSzPct val="250000"/>
              <a:buFont typeface="Calibri"/>
              <a:buNone/>
            </a:pPr>
            <a:r>
              <a:t/>
            </a:r>
            <a:endParaRPr sz="2400"/>
          </a:p>
          <a:p>
            <a:pPr indent="0" lvl="0" marL="0" rtl="0" algn="l">
              <a:lnSpc>
                <a:spcPct val="100000"/>
              </a:lnSpc>
              <a:spcBef>
                <a:spcPts val="0"/>
              </a:spcBef>
              <a:spcAft>
                <a:spcPts val="0"/>
              </a:spcAft>
              <a:buClr>
                <a:schemeClr val="dk1"/>
              </a:buClr>
              <a:buFont typeface="Arial"/>
              <a:buNone/>
            </a:pPr>
            <a:r>
              <a:rPr b="0" lang="en-GB" sz="2400"/>
              <a:t>Dr Laura Ryan, Medical Director NHS 24</a:t>
            </a:r>
            <a:endParaRPr b="0" sz="2400">
              <a:solidFill>
                <a:schemeClr val="dk1"/>
              </a:solidFill>
              <a:latin typeface="Arial"/>
              <a:ea typeface="Arial"/>
              <a:cs typeface="Arial"/>
              <a:sym typeface="Arial"/>
            </a:endParaRPr>
          </a:p>
          <a:p>
            <a:pPr indent="0" lvl="0" marL="0" rtl="0" algn="l">
              <a:lnSpc>
                <a:spcPct val="70000"/>
              </a:lnSpc>
              <a:spcBef>
                <a:spcPts val="0"/>
              </a:spcBef>
              <a:spcAft>
                <a:spcPts val="0"/>
              </a:spcAft>
              <a:buClr>
                <a:schemeClr val="lt1"/>
              </a:buClr>
              <a:buSzPct val="136363"/>
              <a:buFont typeface="Calibri"/>
              <a:buNone/>
            </a:pPr>
            <a:br>
              <a:rPr lang="en-GB" sz="4400">
                <a:latin typeface="Calibri"/>
                <a:ea typeface="Calibri"/>
                <a:cs typeface="Calibri"/>
                <a:sym typeface="Calibri"/>
              </a:rPr>
            </a:br>
            <a:endParaRPr sz="4400">
              <a:latin typeface="Calibri"/>
              <a:ea typeface="Calibri"/>
              <a:cs typeface="Calibri"/>
              <a:sym typeface="Calibri"/>
            </a:endParaRPr>
          </a:p>
        </p:txBody>
      </p:sp>
      <p:sp>
        <p:nvSpPr>
          <p:cNvPr id="77" name="Google Shape;77;p1"/>
          <p:cNvSpPr/>
          <p:nvPr/>
        </p:nvSpPr>
        <p:spPr>
          <a:xfrm>
            <a:off x="1836420" y="2561448"/>
            <a:ext cx="7417308"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i="0" sz="44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2"/>
          <p:cNvSpPr txBox="1"/>
          <p:nvPr>
            <p:ph type="title"/>
          </p:nvPr>
        </p:nvSpPr>
        <p:spPr>
          <a:xfrm>
            <a:off x="3938954" y="291076"/>
            <a:ext cx="6491981"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r>
              <a:rPr lang="en-GB"/>
              <a:t>Introduction</a:t>
            </a:r>
            <a:endParaRPr/>
          </a:p>
        </p:txBody>
      </p:sp>
      <p:pic>
        <p:nvPicPr>
          <p:cNvPr id="84" name="Google Shape;84;p2"/>
          <p:cNvPicPr preferRelativeResize="0"/>
          <p:nvPr/>
        </p:nvPicPr>
        <p:blipFill rotWithShape="1">
          <a:blip r:embed="rId3">
            <a:alphaModFix/>
          </a:blip>
          <a:srcRect b="0" l="0" r="0" t="0"/>
          <a:stretch/>
        </p:blipFill>
        <p:spPr>
          <a:xfrm>
            <a:off x="3724274" y="1338262"/>
            <a:ext cx="7321677" cy="488435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3"/>
          <p:cNvSpPr txBox="1"/>
          <p:nvPr>
            <p:ph type="title"/>
          </p:nvPr>
        </p:nvSpPr>
        <p:spPr>
          <a:xfrm>
            <a:off x="3938954" y="291076"/>
            <a:ext cx="6491981"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r>
              <a:rPr lang="en-GB"/>
              <a:t>Context of response</a:t>
            </a:r>
            <a:endParaRPr/>
          </a:p>
        </p:txBody>
      </p:sp>
      <p:sp>
        <p:nvSpPr>
          <p:cNvPr id="91" name="Google Shape;91;p3"/>
          <p:cNvSpPr txBox="1"/>
          <p:nvPr/>
        </p:nvSpPr>
        <p:spPr>
          <a:xfrm>
            <a:off x="3529431" y="1296722"/>
            <a:ext cx="322099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chemeClr val="dk1"/>
                </a:solidFill>
                <a:latin typeface="Calibri"/>
                <a:ea typeface="Calibri"/>
                <a:cs typeface="Calibri"/>
                <a:sym typeface="Calibri"/>
              </a:rPr>
              <a:t>Realistic Medicine</a:t>
            </a:r>
            <a:endParaRPr sz="3200">
              <a:solidFill>
                <a:schemeClr val="dk1"/>
              </a:solidFill>
              <a:latin typeface="Calibri"/>
              <a:ea typeface="Calibri"/>
              <a:cs typeface="Calibri"/>
              <a:sym typeface="Calibri"/>
            </a:endParaRPr>
          </a:p>
        </p:txBody>
      </p:sp>
      <p:sp>
        <p:nvSpPr>
          <p:cNvPr id="92" name="Google Shape;92;p3"/>
          <p:cNvSpPr txBox="1"/>
          <p:nvPr/>
        </p:nvSpPr>
        <p:spPr>
          <a:xfrm>
            <a:off x="804159" y="3413792"/>
            <a:ext cx="401885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chemeClr val="dk1"/>
                </a:solidFill>
                <a:latin typeface="Calibri"/>
                <a:ea typeface="Calibri"/>
                <a:cs typeface="Calibri"/>
                <a:sym typeface="Calibri"/>
              </a:rPr>
              <a:t>Public</a:t>
            </a:r>
            <a:r>
              <a:rPr lang="en-GB" sz="4400">
                <a:solidFill>
                  <a:schemeClr val="dk1"/>
                </a:solidFill>
                <a:latin typeface="Calibri"/>
                <a:ea typeface="Calibri"/>
                <a:cs typeface="Calibri"/>
                <a:sym typeface="Calibri"/>
              </a:rPr>
              <a:t> </a:t>
            </a:r>
            <a:r>
              <a:rPr lang="en-GB" sz="3200">
                <a:solidFill>
                  <a:schemeClr val="dk1"/>
                </a:solidFill>
                <a:latin typeface="Calibri"/>
                <a:ea typeface="Calibri"/>
                <a:cs typeface="Calibri"/>
                <a:sym typeface="Calibri"/>
              </a:rPr>
              <a:t>Health</a:t>
            </a:r>
            <a:r>
              <a:rPr lang="en-GB" sz="4400">
                <a:solidFill>
                  <a:schemeClr val="dk1"/>
                </a:solidFill>
                <a:latin typeface="Calibri"/>
                <a:ea typeface="Calibri"/>
                <a:cs typeface="Calibri"/>
                <a:sym typeface="Calibri"/>
              </a:rPr>
              <a:t> </a:t>
            </a:r>
            <a:r>
              <a:rPr lang="en-GB" sz="3200">
                <a:solidFill>
                  <a:schemeClr val="dk1"/>
                </a:solidFill>
                <a:latin typeface="Calibri"/>
                <a:ea typeface="Calibri"/>
                <a:cs typeface="Calibri"/>
                <a:sym typeface="Calibri"/>
              </a:rPr>
              <a:t>priorities</a:t>
            </a:r>
            <a:endParaRPr sz="4400">
              <a:solidFill>
                <a:schemeClr val="dk1"/>
              </a:solidFill>
              <a:latin typeface="Calibri"/>
              <a:ea typeface="Calibri"/>
              <a:cs typeface="Calibri"/>
              <a:sym typeface="Calibri"/>
            </a:endParaRPr>
          </a:p>
        </p:txBody>
      </p:sp>
      <p:pic>
        <p:nvPicPr>
          <p:cNvPr id="93" name="Google Shape;93;p3"/>
          <p:cNvPicPr preferRelativeResize="0"/>
          <p:nvPr/>
        </p:nvPicPr>
        <p:blipFill rotWithShape="1">
          <a:blip r:embed="rId3">
            <a:alphaModFix/>
          </a:blip>
          <a:srcRect b="0" l="0" r="0" t="0"/>
          <a:stretch/>
        </p:blipFill>
        <p:spPr>
          <a:xfrm>
            <a:off x="6942139" y="1144412"/>
            <a:ext cx="3410271" cy="2269380"/>
          </a:xfrm>
          <a:prstGeom prst="rect">
            <a:avLst/>
          </a:prstGeom>
          <a:noFill/>
          <a:ln cap="flat" cmpd="sng" w="9525">
            <a:solidFill>
              <a:schemeClr val="accent1"/>
            </a:solidFill>
            <a:prstDash val="solid"/>
            <a:round/>
            <a:headEnd len="sm" w="sm" type="none"/>
            <a:tailEnd len="sm" w="sm" type="none"/>
          </a:ln>
          <a:effectLst>
            <a:outerShdw blurRad="50800" rotWithShape="0" algn="tl" dir="2700000" dist="38100">
              <a:srgbClr val="000000">
                <a:alpha val="40000"/>
              </a:srgbClr>
            </a:outerShdw>
          </a:effectLst>
        </p:spPr>
      </p:pic>
      <p:pic>
        <p:nvPicPr>
          <p:cNvPr id="94" name="Google Shape;94;p3"/>
          <p:cNvPicPr preferRelativeResize="0"/>
          <p:nvPr/>
        </p:nvPicPr>
        <p:blipFill rotWithShape="1">
          <a:blip r:embed="rId4">
            <a:alphaModFix/>
          </a:blip>
          <a:srcRect b="0" l="0" r="0" t="0"/>
          <a:stretch/>
        </p:blipFill>
        <p:spPr>
          <a:xfrm>
            <a:off x="5020235" y="3577162"/>
            <a:ext cx="3055141" cy="3055141"/>
          </a:xfrm>
          <a:prstGeom prst="rect">
            <a:avLst/>
          </a:prstGeom>
          <a:noFill/>
          <a:ln cap="flat" cmpd="sng" w="9525">
            <a:solidFill>
              <a:schemeClr val="accent1"/>
            </a:solidFill>
            <a:prstDash val="solid"/>
            <a:round/>
            <a:headEnd len="sm" w="sm" type="none"/>
            <a:tailEnd len="sm" w="sm" type="none"/>
          </a:ln>
          <a:effectLst>
            <a:outerShdw blurRad="50800" rotWithShape="0" algn="tl" dir="2700000" dist="3810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4"/>
          <p:cNvPicPr preferRelativeResize="0"/>
          <p:nvPr/>
        </p:nvPicPr>
        <p:blipFill rotWithShape="1">
          <a:blip r:embed="rId3">
            <a:alphaModFix/>
          </a:blip>
          <a:srcRect b="0" l="0" r="0" t="0"/>
          <a:stretch/>
        </p:blipFill>
        <p:spPr>
          <a:xfrm>
            <a:off x="7278624" y="1105709"/>
            <a:ext cx="4665262" cy="5712970"/>
          </a:xfrm>
          <a:prstGeom prst="rect">
            <a:avLst/>
          </a:prstGeom>
          <a:noFill/>
          <a:ln>
            <a:noFill/>
          </a:ln>
        </p:spPr>
      </p:pic>
      <p:sp>
        <p:nvSpPr>
          <p:cNvPr id="101" name="Google Shape;101;p4"/>
          <p:cNvSpPr/>
          <p:nvPr/>
        </p:nvSpPr>
        <p:spPr>
          <a:xfrm>
            <a:off x="2491127" y="4608309"/>
            <a:ext cx="7059168" cy="1121664"/>
          </a:xfrm>
          <a:prstGeom prst="rect">
            <a:avLst/>
          </a:prstGeom>
          <a:solidFill>
            <a:srgbClr val="BBCEE7"/>
          </a:soli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4"/>
          <p:cNvSpPr/>
          <p:nvPr/>
        </p:nvSpPr>
        <p:spPr>
          <a:xfrm>
            <a:off x="2625239" y="4707476"/>
            <a:ext cx="698601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002D72"/>
                </a:solidFill>
                <a:latin typeface="Calibri"/>
                <a:ea typeface="Calibri"/>
                <a:cs typeface="Calibri"/>
                <a:sym typeface="Calibri"/>
              </a:rPr>
              <a:t>Phase II Redesign and COVID-19 Response</a:t>
            </a:r>
            <a:endParaRPr/>
          </a:p>
          <a:p>
            <a:pPr indent="0" lvl="0" marL="0" marR="0" rtl="0" algn="l">
              <a:spcBef>
                <a:spcPts val="0"/>
              </a:spcBef>
              <a:spcAft>
                <a:spcPts val="0"/>
              </a:spcAft>
              <a:buNone/>
            </a:pPr>
            <a:r>
              <a:rPr lang="en-GB" sz="1800">
                <a:solidFill>
                  <a:srgbClr val="002D72"/>
                </a:solidFill>
                <a:latin typeface="Calibri"/>
                <a:ea typeface="Calibri"/>
                <a:cs typeface="Calibri"/>
                <a:sym typeface="Calibri"/>
              </a:rPr>
              <a:t>Gail McGregor, Head of Clinical Services</a:t>
            </a:r>
            <a:endParaRPr sz="1800">
              <a:solidFill>
                <a:srgbClr val="002D72"/>
              </a:solidFill>
              <a:latin typeface="Calibri"/>
              <a:ea typeface="Calibri"/>
              <a:cs typeface="Calibri"/>
              <a:sym typeface="Calibri"/>
            </a:endParaRPr>
          </a:p>
          <a:p>
            <a:pPr indent="0" lvl="0" marL="0" marR="0" rtl="0" algn="l">
              <a:spcBef>
                <a:spcPts val="0"/>
              </a:spcBef>
              <a:spcAft>
                <a:spcPts val="0"/>
              </a:spcAft>
              <a:buNone/>
            </a:pPr>
            <a:r>
              <a:rPr lang="en-GB" sz="1800">
                <a:solidFill>
                  <a:srgbClr val="002D72"/>
                </a:solidFill>
                <a:latin typeface="Calibri"/>
                <a:ea typeface="Calibri"/>
                <a:cs typeface="Calibri"/>
                <a:sym typeface="Calibri"/>
              </a:rPr>
              <a:t>Lauren Kennedy, Lead Nurse for Mental Health and Learning Disabilities</a:t>
            </a:r>
            <a:endParaRPr/>
          </a:p>
        </p:txBody>
      </p:sp>
      <p:sp>
        <p:nvSpPr>
          <p:cNvPr id="103" name="Google Shape;103;p4"/>
          <p:cNvSpPr txBox="1"/>
          <p:nvPr>
            <p:ph type="title"/>
          </p:nvPr>
        </p:nvSpPr>
        <p:spPr>
          <a:xfrm>
            <a:off x="1372700" y="291076"/>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r>
              <a:rPr lang="en-GB"/>
              <a:t>Format</a:t>
            </a:r>
            <a:endParaRPr/>
          </a:p>
        </p:txBody>
      </p:sp>
      <p:sp>
        <p:nvSpPr>
          <p:cNvPr id="104" name="Google Shape;104;p4"/>
          <p:cNvSpPr/>
          <p:nvPr/>
        </p:nvSpPr>
        <p:spPr>
          <a:xfrm>
            <a:off x="2491127" y="1885720"/>
            <a:ext cx="7059168" cy="1121664"/>
          </a:xfrm>
          <a:prstGeom prst="rect">
            <a:avLst/>
          </a:prstGeom>
          <a:solidFill>
            <a:srgbClr val="BBCEE7"/>
          </a:soli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4"/>
          <p:cNvSpPr/>
          <p:nvPr/>
        </p:nvSpPr>
        <p:spPr>
          <a:xfrm>
            <a:off x="2491127" y="3248979"/>
            <a:ext cx="7059168" cy="1121664"/>
          </a:xfrm>
          <a:prstGeom prst="rect">
            <a:avLst/>
          </a:prstGeom>
          <a:solidFill>
            <a:srgbClr val="BBCEE7"/>
          </a:soli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6" name="Google Shape;106;p4"/>
          <p:cNvSpPr/>
          <p:nvPr/>
        </p:nvSpPr>
        <p:spPr>
          <a:xfrm>
            <a:off x="2625239" y="1984887"/>
            <a:ext cx="60960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002D72"/>
                </a:solidFill>
                <a:latin typeface="Calibri"/>
                <a:ea typeface="Calibri"/>
                <a:cs typeface="Calibri"/>
                <a:sym typeface="Calibri"/>
              </a:rPr>
              <a:t>Whole System Response and Pathways</a:t>
            </a:r>
            <a:endParaRPr sz="1800">
              <a:solidFill>
                <a:srgbClr val="002D72"/>
              </a:solidFill>
              <a:latin typeface="Calibri"/>
              <a:ea typeface="Calibri"/>
              <a:cs typeface="Calibri"/>
              <a:sym typeface="Calibri"/>
            </a:endParaRPr>
          </a:p>
          <a:p>
            <a:pPr indent="0" lvl="0" marL="0" marR="0" rtl="0" algn="l">
              <a:spcBef>
                <a:spcPts val="0"/>
              </a:spcBef>
              <a:spcAft>
                <a:spcPts val="0"/>
              </a:spcAft>
              <a:buNone/>
            </a:pPr>
            <a:r>
              <a:rPr lang="en-GB" sz="1800">
                <a:solidFill>
                  <a:srgbClr val="002D72"/>
                </a:solidFill>
                <a:latin typeface="Calibri"/>
                <a:ea typeface="Calibri"/>
                <a:cs typeface="Calibri"/>
                <a:sym typeface="Calibri"/>
              </a:rPr>
              <a:t>Kevin MacMahon, Head of Risk Management &amp; Resilience</a:t>
            </a:r>
            <a:endParaRPr/>
          </a:p>
          <a:p>
            <a:pPr indent="0" lvl="0" marL="0" marR="0" rtl="0" algn="l">
              <a:spcBef>
                <a:spcPts val="0"/>
              </a:spcBef>
              <a:spcAft>
                <a:spcPts val="0"/>
              </a:spcAft>
              <a:buNone/>
            </a:pPr>
            <a:r>
              <a:rPr lang="en-GB" sz="1800">
                <a:solidFill>
                  <a:srgbClr val="002D72"/>
                </a:solidFill>
                <a:latin typeface="Calibri"/>
                <a:ea typeface="Calibri"/>
                <a:cs typeface="Calibri"/>
                <a:sym typeface="Calibri"/>
              </a:rPr>
              <a:t>John Barber, Service Development Manager</a:t>
            </a:r>
            <a:endParaRPr/>
          </a:p>
        </p:txBody>
      </p:sp>
      <p:sp>
        <p:nvSpPr>
          <p:cNvPr id="107" name="Google Shape;107;p4"/>
          <p:cNvSpPr/>
          <p:nvPr/>
        </p:nvSpPr>
        <p:spPr>
          <a:xfrm>
            <a:off x="2625239" y="3450463"/>
            <a:ext cx="60960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002D72"/>
                </a:solidFill>
                <a:latin typeface="Calibri"/>
                <a:ea typeface="Calibri"/>
                <a:cs typeface="Calibri"/>
                <a:sym typeface="Calibri"/>
              </a:rPr>
              <a:t>NHS 24 COVID-19 Digital Response</a:t>
            </a:r>
            <a:endParaRPr sz="1800">
              <a:solidFill>
                <a:srgbClr val="002D72"/>
              </a:solidFill>
              <a:latin typeface="Calibri"/>
              <a:ea typeface="Calibri"/>
              <a:cs typeface="Calibri"/>
              <a:sym typeface="Calibri"/>
            </a:endParaRPr>
          </a:p>
          <a:p>
            <a:pPr indent="0" lvl="0" marL="0" marR="0" rtl="0" algn="l">
              <a:spcBef>
                <a:spcPts val="0"/>
              </a:spcBef>
              <a:spcAft>
                <a:spcPts val="0"/>
              </a:spcAft>
              <a:buNone/>
            </a:pPr>
            <a:r>
              <a:rPr lang="en-GB" sz="1800">
                <a:solidFill>
                  <a:srgbClr val="002D72"/>
                </a:solidFill>
                <a:latin typeface="Calibri"/>
                <a:ea typeface="Calibri"/>
                <a:cs typeface="Calibri"/>
                <a:sym typeface="Calibri"/>
              </a:rPr>
              <a:t>Louise Bennie, Head of Digital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5"/>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70000"/>
              </a:lnSpc>
              <a:spcBef>
                <a:spcPts val="0"/>
              </a:spcBef>
              <a:spcAft>
                <a:spcPts val="0"/>
              </a:spcAft>
              <a:buClr>
                <a:schemeClr val="lt1"/>
              </a:buClr>
              <a:buSzPts val="4400"/>
              <a:buFont typeface="Calibri"/>
              <a:buNone/>
            </a:pPr>
            <a:br>
              <a:rPr lang="en-GB" sz="4400">
                <a:latin typeface="Calibri"/>
                <a:ea typeface="Calibri"/>
                <a:cs typeface="Calibri"/>
                <a:sym typeface="Calibri"/>
              </a:rPr>
            </a:br>
            <a:endParaRPr sz="4400">
              <a:latin typeface="Calibri"/>
              <a:ea typeface="Calibri"/>
              <a:cs typeface="Calibri"/>
              <a:sym typeface="Calibri"/>
            </a:endParaRPr>
          </a:p>
        </p:txBody>
      </p:sp>
      <p:sp>
        <p:nvSpPr>
          <p:cNvPr id="113" name="Google Shape;113;p5"/>
          <p:cNvSpPr/>
          <p:nvPr/>
        </p:nvSpPr>
        <p:spPr>
          <a:xfrm>
            <a:off x="1131600" y="3044250"/>
            <a:ext cx="99288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5400">
                <a:solidFill>
                  <a:schemeClr val="lt1"/>
                </a:solidFill>
                <a:latin typeface="Calibri"/>
                <a:ea typeface="Calibri"/>
                <a:cs typeface="Calibri"/>
                <a:sym typeface="Calibri"/>
              </a:rPr>
              <a:t>Whole System Response and Pathways</a:t>
            </a:r>
            <a:endParaRPr b="1" sz="54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2200">
              <a:solidFill>
                <a:schemeClr val="lt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GB" sz="2200">
                <a:solidFill>
                  <a:schemeClr val="lt1"/>
                </a:solidFill>
                <a:latin typeface="Calibri"/>
                <a:ea typeface="Calibri"/>
                <a:cs typeface="Calibri"/>
                <a:sym typeface="Calibri"/>
              </a:rPr>
              <a:t>K</a:t>
            </a:r>
            <a:r>
              <a:rPr lang="en-GB" sz="2200">
                <a:solidFill>
                  <a:schemeClr val="lt1"/>
                </a:solidFill>
                <a:latin typeface="Calibri"/>
                <a:ea typeface="Calibri"/>
                <a:cs typeface="Calibri"/>
                <a:sym typeface="Calibri"/>
              </a:rPr>
              <a:t>evin McMahon, Head of Risk Management and Resilience</a:t>
            </a:r>
            <a:endParaRPr sz="2200">
              <a:solidFill>
                <a:schemeClr val="lt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GB" sz="2200">
                <a:solidFill>
                  <a:schemeClr val="lt1"/>
                </a:solidFill>
                <a:latin typeface="Calibri"/>
                <a:ea typeface="Calibri"/>
                <a:cs typeface="Calibri"/>
                <a:sym typeface="Calibri"/>
              </a:rPr>
              <a:t>John Barber, Service Development Manager</a:t>
            </a:r>
            <a:endParaRPr b="1" sz="22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2200">
              <a:solidFill>
                <a:schemeClr val="lt1"/>
              </a:solidFill>
              <a:latin typeface="Calibri"/>
              <a:ea typeface="Calibri"/>
              <a:cs typeface="Calibri"/>
              <a:sym typeface="Calibri"/>
            </a:endParaRPr>
          </a:p>
          <a:p>
            <a:pPr indent="0" lvl="0" marL="0" rtl="0" algn="l">
              <a:spcBef>
                <a:spcPts val="0"/>
              </a:spcBef>
              <a:spcAft>
                <a:spcPts val="0"/>
              </a:spcAft>
              <a:buNone/>
            </a:pPr>
            <a:r>
              <a:t/>
            </a:r>
            <a:endParaRPr sz="2200">
              <a:solidFill>
                <a:schemeClr val="lt1"/>
              </a:solidFill>
              <a:latin typeface="Calibri"/>
              <a:ea typeface="Calibri"/>
              <a:cs typeface="Calibri"/>
              <a:sym typeface="Calibri"/>
            </a:endParaRPr>
          </a:p>
          <a:p>
            <a:pPr indent="0" lvl="0" marL="0" rtl="0" algn="l">
              <a:spcBef>
                <a:spcPts val="0"/>
              </a:spcBef>
              <a:spcAft>
                <a:spcPts val="0"/>
              </a:spcAft>
              <a:buNone/>
            </a:pPr>
            <a:r>
              <a:t/>
            </a:r>
            <a:endParaRPr sz="2200">
              <a:solidFill>
                <a:schemeClr val="dk1"/>
              </a:solidFill>
            </a:endParaRPr>
          </a:p>
          <a:p>
            <a:pPr indent="0" lvl="0" marL="0" rtl="0" algn="l">
              <a:spcBef>
                <a:spcPts val="0"/>
              </a:spcBef>
              <a:spcAft>
                <a:spcPts val="0"/>
              </a:spcAft>
              <a:buClr>
                <a:schemeClr val="dk1"/>
              </a:buClr>
              <a:buFont typeface="Arial"/>
              <a:buNone/>
            </a:pPr>
            <a:r>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5400">
              <a:solidFill>
                <a:schemeClr val="lt1"/>
              </a:solidFill>
              <a:latin typeface="Calibri"/>
              <a:ea typeface="Calibri"/>
              <a:cs typeface="Calibri"/>
              <a:sym typeface="Calibri"/>
            </a:endParaRPr>
          </a:p>
        </p:txBody>
      </p:sp>
      <p:sp>
        <p:nvSpPr>
          <p:cNvPr id="114" name="Google Shape;114;p5"/>
          <p:cNvSpPr/>
          <p:nvPr/>
        </p:nvSpPr>
        <p:spPr>
          <a:xfrm>
            <a:off x="858174" y="4637686"/>
            <a:ext cx="43635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6"/>
          <p:cNvSpPr txBox="1"/>
          <p:nvPr>
            <p:ph type="title"/>
          </p:nvPr>
        </p:nvSpPr>
        <p:spPr>
          <a:xfrm>
            <a:off x="902043" y="488945"/>
            <a:ext cx="9897761" cy="409480"/>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3200"/>
              <a:buFont typeface="Calibri"/>
              <a:buNone/>
            </a:pPr>
            <a:r>
              <a:rPr lang="en-GB" sz="3200"/>
              <a:t>Who are NHS 24 and what is our capability to respond?</a:t>
            </a:r>
            <a:endParaRPr/>
          </a:p>
        </p:txBody>
      </p:sp>
      <p:sp>
        <p:nvSpPr>
          <p:cNvPr id="121" name="Google Shape;121;p6"/>
          <p:cNvSpPr txBox="1"/>
          <p:nvPr>
            <p:ph idx="1" type="body"/>
          </p:nvPr>
        </p:nvSpPr>
        <p:spPr>
          <a:xfrm>
            <a:off x="1372700" y="1417368"/>
            <a:ext cx="9058235" cy="3775734"/>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002D72"/>
              </a:buClr>
              <a:buSzPts val="2400"/>
              <a:buChar char="•"/>
            </a:pPr>
            <a:r>
              <a:rPr lang="en-GB" sz="2400"/>
              <a:t>111 Service inc’ mental health services, dental services (Predominantly out of hours service). </a:t>
            </a:r>
            <a:endParaRPr/>
          </a:p>
          <a:p>
            <a:pPr indent="-342900" lvl="0" marL="342900" rtl="0" algn="l">
              <a:spcBef>
                <a:spcPts val="480"/>
              </a:spcBef>
              <a:spcAft>
                <a:spcPts val="0"/>
              </a:spcAft>
              <a:buClr>
                <a:srgbClr val="002D72"/>
              </a:buClr>
              <a:buSzPts val="2400"/>
              <a:buChar char="•"/>
            </a:pPr>
            <a:r>
              <a:rPr lang="en-GB" sz="2400"/>
              <a:t>Based across Scotland, call handler to nurse supervision</a:t>
            </a:r>
            <a:endParaRPr/>
          </a:p>
          <a:p>
            <a:pPr indent="-342900" lvl="0" marL="342900" rtl="0" algn="l">
              <a:spcBef>
                <a:spcPts val="480"/>
              </a:spcBef>
              <a:spcAft>
                <a:spcPts val="0"/>
              </a:spcAft>
              <a:buClr>
                <a:srgbClr val="002D72"/>
              </a:buClr>
              <a:buSzPts val="2400"/>
              <a:buChar char="•"/>
            </a:pPr>
            <a:r>
              <a:rPr lang="en-GB" sz="2400"/>
              <a:t>Clinical system that integrates with all territorial Boards </a:t>
            </a:r>
            <a:endParaRPr/>
          </a:p>
          <a:p>
            <a:pPr indent="-342900" lvl="0" marL="342900" rtl="0" algn="l">
              <a:spcBef>
                <a:spcPts val="480"/>
              </a:spcBef>
              <a:spcAft>
                <a:spcPts val="0"/>
              </a:spcAft>
              <a:buClr>
                <a:srgbClr val="002D72"/>
              </a:buClr>
              <a:buSzPts val="2400"/>
              <a:buChar char="•"/>
            </a:pPr>
            <a:r>
              <a:rPr lang="en-GB" sz="2400"/>
              <a:t>Digital services, inc’ NHS Inform, national social media footprint</a:t>
            </a:r>
            <a:endParaRPr/>
          </a:p>
          <a:p>
            <a:pPr indent="-342900" lvl="0" marL="342900" rtl="0" algn="l">
              <a:spcBef>
                <a:spcPts val="480"/>
              </a:spcBef>
              <a:spcAft>
                <a:spcPts val="0"/>
              </a:spcAft>
              <a:buClr>
                <a:srgbClr val="002D72"/>
              </a:buClr>
              <a:buSzPts val="2400"/>
              <a:buChar char="•"/>
            </a:pPr>
            <a:r>
              <a:rPr lang="en-GB" sz="2400"/>
              <a:t>Special helpline capability </a:t>
            </a:r>
            <a:endParaRPr/>
          </a:p>
          <a:p>
            <a:pPr indent="-215900" lvl="0" marL="342900" rtl="0" algn="l">
              <a:spcBef>
                <a:spcPts val="400"/>
              </a:spcBef>
              <a:spcAft>
                <a:spcPts val="0"/>
              </a:spcAft>
              <a:buClr>
                <a:srgbClr val="002D72"/>
              </a:buClr>
              <a:buSzPts val="2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7"/>
          <p:cNvSpPr txBox="1"/>
          <p:nvPr>
            <p:ph type="title"/>
          </p:nvPr>
        </p:nvSpPr>
        <p:spPr>
          <a:xfrm>
            <a:off x="1372700" y="291076"/>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r>
              <a:rPr lang="en-GB"/>
              <a:t>Pre-planning and experience</a:t>
            </a:r>
            <a:endParaRPr/>
          </a:p>
        </p:txBody>
      </p:sp>
      <p:pic>
        <p:nvPicPr>
          <p:cNvPr id="128" name="Google Shape;128;p7"/>
          <p:cNvPicPr preferRelativeResize="0"/>
          <p:nvPr>
            <p:ph idx="1" type="body"/>
          </p:nvPr>
        </p:nvPicPr>
        <p:blipFill rotWithShape="1">
          <a:blip r:embed="rId3">
            <a:alphaModFix/>
          </a:blip>
          <a:srcRect b="0" l="0" r="0" t="0"/>
          <a:stretch/>
        </p:blipFill>
        <p:spPr>
          <a:xfrm>
            <a:off x="1373188" y="1424763"/>
            <a:ext cx="9058275" cy="3760824"/>
          </a:xfrm>
          <a:prstGeom prst="rect">
            <a:avLst/>
          </a:prstGeom>
          <a:noFill/>
          <a:ln>
            <a:noFill/>
          </a:ln>
        </p:spPr>
      </p:pic>
      <p:pic>
        <p:nvPicPr>
          <p:cNvPr id="129" name="Google Shape;129;p7"/>
          <p:cNvPicPr preferRelativeResize="0"/>
          <p:nvPr/>
        </p:nvPicPr>
        <p:blipFill rotWithShape="1">
          <a:blip r:embed="rId4">
            <a:alphaModFix/>
          </a:blip>
          <a:srcRect b="0" l="0" r="0" t="0"/>
          <a:stretch/>
        </p:blipFill>
        <p:spPr>
          <a:xfrm>
            <a:off x="3136591" y="5185587"/>
            <a:ext cx="10589670" cy="53649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8"/>
          <p:cNvSpPr txBox="1"/>
          <p:nvPr>
            <p:ph type="title"/>
          </p:nvPr>
        </p:nvSpPr>
        <p:spPr>
          <a:xfrm>
            <a:off x="1372700" y="291076"/>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r>
              <a:rPr lang="en-GB"/>
              <a:t>Phases of NHS 24 response</a:t>
            </a:r>
            <a:endParaRPr/>
          </a:p>
        </p:txBody>
      </p:sp>
      <p:pic>
        <p:nvPicPr>
          <p:cNvPr id="136" name="Google Shape;136;p8"/>
          <p:cNvPicPr preferRelativeResize="0"/>
          <p:nvPr>
            <p:ph idx="1" type="body"/>
          </p:nvPr>
        </p:nvPicPr>
        <p:blipFill rotWithShape="1">
          <a:blip r:embed="rId3">
            <a:alphaModFix/>
          </a:blip>
          <a:srcRect b="0" l="0" r="0" t="0"/>
          <a:stretch/>
        </p:blipFill>
        <p:spPr>
          <a:xfrm>
            <a:off x="2626542" y="1504135"/>
            <a:ext cx="6723544" cy="37750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9"/>
          <p:cNvSpPr txBox="1"/>
          <p:nvPr>
            <p:ph type="title"/>
          </p:nvPr>
        </p:nvSpPr>
        <p:spPr>
          <a:xfrm>
            <a:off x="1372700" y="287760"/>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COVID-19 Service &amp; Patient Pathway </a:t>
            </a:r>
            <a:endParaRPr/>
          </a:p>
        </p:txBody>
      </p:sp>
      <p:pic>
        <p:nvPicPr>
          <p:cNvPr id="143" name="Google Shape;143;p9"/>
          <p:cNvPicPr preferRelativeResize="0"/>
          <p:nvPr/>
        </p:nvPicPr>
        <p:blipFill rotWithShape="1">
          <a:blip r:embed="rId3">
            <a:alphaModFix/>
          </a:blip>
          <a:srcRect b="0" l="0" r="0" t="0"/>
          <a:stretch/>
        </p:blipFill>
        <p:spPr>
          <a:xfrm>
            <a:off x="6483312" y="1674955"/>
            <a:ext cx="5367925" cy="4230106"/>
          </a:xfrm>
          <a:prstGeom prst="rect">
            <a:avLst/>
          </a:prstGeom>
          <a:noFill/>
          <a:ln>
            <a:noFill/>
          </a:ln>
        </p:spPr>
      </p:pic>
      <p:sp>
        <p:nvSpPr>
          <p:cNvPr id="144" name="Google Shape;144;p9"/>
          <p:cNvSpPr/>
          <p:nvPr/>
        </p:nvSpPr>
        <p:spPr>
          <a:xfrm>
            <a:off x="524256" y="1381547"/>
            <a:ext cx="5754624" cy="486287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002060"/>
                </a:solidFill>
                <a:latin typeface="Arial"/>
                <a:ea typeface="Arial"/>
                <a:cs typeface="Arial"/>
                <a:sym typeface="Arial"/>
              </a:rPr>
              <a:t>National response and collaboration </a:t>
            </a:r>
            <a:endParaRPr b="1" sz="1800">
              <a:solidFill>
                <a:srgbClr val="002060"/>
              </a:solidFill>
              <a:latin typeface="Arial"/>
              <a:ea typeface="Arial"/>
              <a:cs typeface="Arial"/>
              <a:sym typeface="Arial"/>
            </a:endParaRPr>
          </a:p>
          <a:p>
            <a:pPr indent="-285750" lvl="0" marL="285750" marR="0" rtl="0" algn="l">
              <a:spcBef>
                <a:spcPts val="600"/>
              </a:spcBef>
              <a:spcAft>
                <a:spcPts val="0"/>
              </a:spcAft>
              <a:buClr>
                <a:srgbClr val="002060"/>
              </a:buClr>
              <a:buSzPts val="1800"/>
              <a:buFont typeface="Arial"/>
              <a:buChar char="•"/>
            </a:pPr>
            <a:r>
              <a:rPr lang="en-GB" sz="1800">
                <a:solidFill>
                  <a:srgbClr val="002060"/>
                </a:solidFill>
                <a:latin typeface="Arial"/>
                <a:ea typeface="Arial"/>
                <a:cs typeface="Arial"/>
                <a:sym typeface="Arial"/>
              </a:rPr>
              <a:t>Establish pathway to benefit patients maximising </a:t>
            </a:r>
            <a:r>
              <a:rPr b="1" lang="en-GB" sz="1800">
                <a:solidFill>
                  <a:srgbClr val="002060"/>
                </a:solidFill>
                <a:latin typeface="Arial"/>
                <a:ea typeface="Arial"/>
                <a:cs typeface="Arial"/>
                <a:sym typeface="Arial"/>
              </a:rPr>
              <a:t>I</a:t>
            </a:r>
            <a:r>
              <a:rPr lang="en-GB" sz="1800">
                <a:solidFill>
                  <a:srgbClr val="002060"/>
                </a:solidFill>
                <a:latin typeface="Arial"/>
                <a:ea typeface="Arial"/>
                <a:cs typeface="Arial"/>
                <a:sym typeface="Arial"/>
              </a:rPr>
              <a:t>nfection </a:t>
            </a:r>
            <a:r>
              <a:rPr b="1" lang="en-GB" sz="1800">
                <a:solidFill>
                  <a:srgbClr val="002060"/>
                </a:solidFill>
                <a:latin typeface="Arial"/>
                <a:ea typeface="Arial"/>
                <a:cs typeface="Arial"/>
                <a:sym typeface="Arial"/>
              </a:rPr>
              <a:t>P</a:t>
            </a:r>
            <a:r>
              <a:rPr lang="en-GB" sz="1800">
                <a:solidFill>
                  <a:srgbClr val="002060"/>
                </a:solidFill>
                <a:latin typeface="Arial"/>
                <a:ea typeface="Arial"/>
                <a:cs typeface="Arial"/>
                <a:sym typeface="Arial"/>
              </a:rPr>
              <a:t>revention </a:t>
            </a:r>
            <a:r>
              <a:rPr b="1" lang="en-GB" sz="1800">
                <a:solidFill>
                  <a:srgbClr val="002060"/>
                </a:solidFill>
                <a:latin typeface="Arial"/>
                <a:ea typeface="Arial"/>
                <a:cs typeface="Arial"/>
                <a:sym typeface="Arial"/>
              </a:rPr>
              <a:t>C</a:t>
            </a:r>
            <a:r>
              <a:rPr lang="en-GB" sz="1800">
                <a:solidFill>
                  <a:srgbClr val="002060"/>
                </a:solidFill>
                <a:latin typeface="Arial"/>
                <a:ea typeface="Arial"/>
                <a:cs typeface="Arial"/>
                <a:sym typeface="Arial"/>
              </a:rPr>
              <a:t>ontrol measures across whole system</a:t>
            </a:r>
            <a:endParaRPr/>
          </a:p>
          <a:p>
            <a:pPr indent="-171450" lvl="0" marL="285750" marR="0" rtl="0" algn="l">
              <a:spcBef>
                <a:spcPts val="600"/>
              </a:spcBef>
              <a:spcAft>
                <a:spcPts val="0"/>
              </a:spcAft>
              <a:buClr>
                <a:schemeClr val="dk1"/>
              </a:buClr>
              <a:buSzPts val="1800"/>
              <a:buFont typeface="Arial"/>
              <a:buNone/>
            </a:pPr>
            <a:r>
              <a:t/>
            </a:r>
            <a:endParaRPr sz="1800">
              <a:solidFill>
                <a:srgbClr val="002060"/>
              </a:solidFill>
              <a:latin typeface="Arial"/>
              <a:ea typeface="Arial"/>
              <a:cs typeface="Arial"/>
              <a:sym typeface="Arial"/>
            </a:endParaRPr>
          </a:p>
          <a:p>
            <a:pPr indent="0" lvl="0" marL="0" marR="0" rtl="0" algn="l">
              <a:spcBef>
                <a:spcPts val="600"/>
              </a:spcBef>
              <a:spcAft>
                <a:spcPts val="0"/>
              </a:spcAft>
              <a:buNone/>
            </a:pPr>
            <a:r>
              <a:rPr b="1" lang="en-GB" sz="1800">
                <a:solidFill>
                  <a:srgbClr val="002060"/>
                </a:solidFill>
                <a:latin typeface="Arial"/>
                <a:ea typeface="Arial"/>
                <a:cs typeface="Arial"/>
                <a:sym typeface="Arial"/>
              </a:rPr>
              <a:t>24/7 point of access through 111 for triaging potential COVID-19 Infection</a:t>
            </a:r>
            <a:endParaRPr/>
          </a:p>
          <a:p>
            <a:pPr indent="-285750" lvl="0" marL="285750" marR="0" rtl="0" algn="l">
              <a:spcBef>
                <a:spcPts val="600"/>
              </a:spcBef>
              <a:spcAft>
                <a:spcPts val="0"/>
              </a:spcAft>
              <a:buClr>
                <a:srgbClr val="002060"/>
              </a:buClr>
              <a:buSzPts val="1800"/>
              <a:buFont typeface="Arial"/>
              <a:buChar char="•"/>
            </a:pPr>
            <a:r>
              <a:rPr lang="en-GB" sz="1800">
                <a:solidFill>
                  <a:srgbClr val="002060"/>
                </a:solidFill>
                <a:latin typeface="Arial"/>
                <a:ea typeface="Arial"/>
                <a:cs typeface="Arial"/>
                <a:sym typeface="Arial"/>
              </a:rPr>
              <a:t>A streamlined protocol to manage/ identify symptoms based on case definition</a:t>
            </a:r>
            <a:endParaRPr/>
          </a:p>
          <a:p>
            <a:pPr indent="-285750" lvl="1" marL="742950" marR="0" rtl="0" algn="l">
              <a:spcBef>
                <a:spcPts val="600"/>
              </a:spcBef>
              <a:spcAft>
                <a:spcPts val="0"/>
              </a:spcAft>
              <a:buClr>
                <a:srgbClr val="EF61A2"/>
              </a:buClr>
              <a:buSzPts val="1800"/>
              <a:buFont typeface="Noto Sans Symbols"/>
              <a:buChar char="⮚"/>
            </a:pPr>
            <a:r>
              <a:rPr b="0" i="0" lang="en-GB" sz="1800" u="none" cap="none" strike="noStrike">
                <a:solidFill>
                  <a:srgbClr val="EF61A2"/>
                </a:solidFill>
                <a:latin typeface="Arial"/>
                <a:ea typeface="Arial"/>
                <a:cs typeface="Arial"/>
                <a:sym typeface="Arial"/>
              </a:rPr>
              <a:t>Delivered alongside and integrated with BAU 111 services</a:t>
            </a:r>
            <a:endParaRPr/>
          </a:p>
          <a:p>
            <a:pPr indent="-285750" lvl="1" marL="742950" marR="0" rtl="0" algn="l">
              <a:spcBef>
                <a:spcPts val="600"/>
              </a:spcBef>
              <a:spcAft>
                <a:spcPts val="0"/>
              </a:spcAft>
              <a:buClr>
                <a:srgbClr val="EF61A2"/>
              </a:buClr>
              <a:buSzPts val="1800"/>
              <a:buFont typeface="Noto Sans Symbols"/>
              <a:buChar char="⮚"/>
            </a:pPr>
            <a:r>
              <a:rPr b="0" i="0" lang="en-GB" sz="1800" u="none" cap="none" strike="noStrike">
                <a:solidFill>
                  <a:srgbClr val="EF61A2"/>
                </a:solidFill>
                <a:latin typeface="Arial"/>
                <a:ea typeface="Arial"/>
                <a:cs typeface="Arial"/>
                <a:sym typeface="Arial"/>
              </a:rPr>
              <a:t>Developing temporary call operator resource and clinical supervision model</a:t>
            </a:r>
            <a:endParaRPr/>
          </a:p>
          <a:p>
            <a:pPr indent="-285750" lvl="0" marL="285750" marR="0" rtl="0" algn="l">
              <a:spcBef>
                <a:spcPts val="600"/>
              </a:spcBef>
              <a:spcAft>
                <a:spcPts val="0"/>
              </a:spcAft>
              <a:buClr>
                <a:srgbClr val="002060"/>
              </a:buClr>
              <a:buSzPts val="1800"/>
              <a:buFont typeface="Arial"/>
              <a:buChar char="•"/>
            </a:pPr>
            <a:r>
              <a:rPr lang="en-GB" sz="1800">
                <a:solidFill>
                  <a:srgbClr val="002060"/>
                </a:solidFill>
                <a:latin typeface="Arial"/>
                <a:ea typeface="Arial"/>
                <a:cs typeface="Arial"/>
                <a:sym typeface="Arial"/>
              </a:rPr>
              <a:t>Board </a:t>
            </a:r>
            <a:r>
              <a:rPr b="1" lang="en-GB" sz="1800">
                <a:solidFill>
                  <a:srgbClr val="002060"/>
                </a:solidFill>
                <a:latin typeface="Arial"/>
                <a:ea typeface="Arial"/>
                <a:cs typeface="Arial"/>
                <a:sym typeface="Arial"/>
              </a:rPr>
              <a:t>C</a:t>
            </a:r>
            <a:r>
              <a:rPr lang="en-GB" sz="1800">
                <a:solidFill>
                  <a:srgbClr val="002060"/>
                </a:solidFill>
                <a:latin typeface="Arial"/>
                <a:ea typeface="Arial"/>
                <a:cs typeface="Arial"/>
                <a:sym typeface="Arial"/>
              </a:rPr>
              <a:t>ommunity </a:t>
            </a:r>
            <a:r>
              <a:rPr b="1" lang="en-GB" sz="1800">
                <a:solidFill>
                  <a:srgbClr val="002060"/>
                </a:solidFill>
                <a:latin typeface="Arial"/>
                <a:ea typeface="Arial"/>
                <a:cs typeface="Arial"/>
                <a:sym typeface="Arial"/>
              </a:rPr>
              <a:t>A</a:t>
            </a:r>
            <a:r>
              <a:rPr lang="en-GB" sz="1800">
                <a:solidFill>
                  <a:srgbClr val="002060"/>
                </a:solidFill>
                <a:latin typeface="Arial"/>
                <a:ea typeface="Arial"/>
                <a:cs typeface="Arial"/>
                <a:sym typeface="Arial"/>
              </a:rPr>
              <a:t>ssessment </a:t>
            </a:r>
            <a:r>
              <a:rPr b="1" lang="en-GB" sz="1800">
                <a:solidFill>
                  <a:srgbClr val="002060"/>
                </a:solidFill>
                <a:latin typeface="Arial"/>
                <a:ea typeface="Arial"/>
                <a:cs typeface="Arial"/>
                <a:sym typeface="Arial"/>
              </a:rPr>
              <a:t>C</a:t>
            </a:r>
            <a:r>
              <a:rPr lang="en-GB" sz="1800">
                <a:solidFill>
                  <a:srgbClr val="002060"/>
                </a:solidFill>
                <a:latin typeface="Arial"/>
                <a:ea typeface="Arial"/>
                <a:cs typeface="Arial"/>
                <a:sym typeface="Arial"/>
              </a:rPr>
              <a:t>entres </a:t>
            </a:r>
            <a:endParaRPr sz="1800">
              <a:solidFill>
                <a:srgbClr val="002060"/>
              </a:solidFill>
              <a:latin typeface="Arial"/>
              <a:ea typeface="Arial"/>
              <a:cs typeface="Arial"/>
              <a:sym typeface="Arial"/>
            </a:endParaRPr>
          </a:p>
          <a:p>
            <a:pPr indent="-285750" lvl="1" marL="742950" marR="0" rtl="0" algn="l">
              <a:spcBef>
                <a:spcPts val="600"/>
              </a:spcBef>
              <a:spcAft>
                <a:spcPts val="0"/>
              </a:spcAft>
              <a:buClr>
                <a:srgbClr val="EF61A2"/>
              </a:buClr>
              <a:buSzPts val="1800"/>
              <a:buFont typeface="Noto Sans Symbols"/>
              <a:buChar char="⮚"/>
            </a:pPr>
            <a:r>
              <a:rPr b="0" i="0" lang="en-GB" sz="1800" u="none" cap="none" strike="noStrike">
                <a:solidFill>
                  <a:srgbClr val="EF61A2"/>
                </a:solidFill>
                <a:latin typeface="Arial"/>
                <a:ea typeface="Arial"/>
                <a:cs typeface="Arial"/>
                <a:sym typeface="Arial"/>
              </a:rPr>
              <a:t>Support and temp resource via partners</a:t>
            </a:r>
            <a:endParaRPr b="0" i="0" sz="1800" u="none" cap="none" strike="noStrike">
              <a:solidFill>
                <a:srgbClr val="EF61A2"/>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0"/>
          <p:cNvSpPr txBox="1"/>
          <p:nvPr>
            <p:ph idx="12" type="sldNum"/>
          </p:nvPr>
        </p:nvSpPr>
        <p:spPr>
          <a:xfrm>
            <a:off x="8749792" y="5198110"/>
            <a:ext cx="2844800"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GB" sz="1800">
                <a:solidFill>
                  <a:srgbClr val="888CA4"/>
                </a:solidFill>
                <a:latin typeface="Calibri"/>
                <a:ea typeface="Calibri"/>
                <a:cs typeface="Calibri"/>
                <a:sym typeface="Calibri"/>
              </a:rPr>
              <a:t>‹#›</a:t>
            </a:fld>
            <a:endParaRPr sz="1800">
              <a:solidFill>
                <a:srgbClr val="888CA4"/>
              </a:solidFill>
              <a:latin typeface="Calibri"/>
              <a:ea typeface="Calibri"/>
              <a:cs typeface="Calibri"/>
              <a:sym typeface="Calibri"/>
            </a:endParaRPr>
          </a:p>
        </p:txBody>
      </p:sp>
      <p:pic>
        <p:nvPicPr>
          <p:cNvPr id="151" name="Google Shape;151;p10"/>
          <p:cNvPicPr preferRelativeResize="0"/>
          <p:nvPr/>
        </p:nvPicPr>
        <p:blipFill rotWithShape="1">
          <a:blip r:embed="rId3">
            <a:alphaModFix/>
          </a:blip>
          <a:srcRect b="0" l="0" r="0" t="0"/>
          <a:stretch/>
        </p:blipFill>
        <p:spPr>
          <a:xfrm>
            <a:off x="1197556" y="1719072"/>
            <a:ext cx="10191888" cy="4320409"/>
          </a:xfrm>
          <a:prstGeom prst="rect">
            <a:avLst/>
          </a:prstGeom>
          <a:noFill/>
          <a:ln>
            <a:noFill/>
          </a:ln>
        </p:spPr>
      </p:pic>
      <p:sp>
        <p:nvSpPr>
          <p:cNvPr id="152" name="Google Shape;152;p10"/>
          <p:cNvSpPr txBox="1"/>
          <p:nvPr>
            <p:ph type="title"/>
          </p:nvPr>
        </p:nvSpPr>
        <p:spPr>
          <a:xfrm>
            <a:off x="1124404" y="282912"/>
            <a:ext cx="957749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Pattern of Demand, Outcomes and Learning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1"/>
          <p:cNvSpPr txBox="1"/>
          <p:nvPr/>
        </p:nvSpPr>
        <p:spPr>
          <a:xfrm>
            <a:off x="5132832" y="2597755"/>
            <a:ext cx="7059168" cy="925734"/>
          </a:xfrm>
          <a:prstGeom prst="rect">
            <a:avLst/>
          </a:prstGeom>
          <a:noFill/>
          <a:ln>
            <a:noFill/>
          </a:ln>
        </p:spPr>
        <p:txBody>
          <a:bodyPr anchorCtr="0" anchor="t" bIns="45700" lIns="91425" spcFirstLastPara="1" rIns="91425" wrap="square" tIns="45700">
            <a:noAutofit/>
          </a:bodyPr>
          <a:lstStyle/>
          <a:p>
            <a:pPr indent="-285750" lvl="1" marL="742950" marR="0" rtl="0" algn="l">
              <a:spcBef>
                <a:spcPts val="0"/>
              </a:spcBef>
              <a:spcAft>
                <a:spcPts val="0"/>
              </a:spcAft>
              <a:buClr>
                <a:srgbClr val="EF61A2"/>
              </a:buClr>
              <a:buSzPts val="1800"/>
              <a:buFont typeface="Noto Sans Symbols"/>
              <a:buChar char="⮚"/>
            </a:pPr>
            <a:r>
              <a:rPr b="0" i="0" lang="en-GB" sz="1800" u="none" cap="none" strike="noStrike">
                <a:solidFill>
                  <a:srgbClr val="EF61A2"/>
                </a:solidFill>
                <a:latin typeface="Arial"/>
                <a:ea typeface="Arial"/>
                <a:cs typeface="Arial"/>
                <a:sym typeface="Arial"/>
              </a:rPr>
              <a:t>Prevalence, seasonal illness &amp; variants </a:t>
            </a:r>
            <a:endParaRPr/>
          </a:p>
        </p:txBody>
      </p:sp>
      <p:pic>
        <p:nvPicPr>
          <p:cNvPr id="159" name="Google Shape;159;p11"/>
          <p:cNvPicPr preferRelativeResize="0"/>
          <p:nvPr/>
        </p:nvPicPr>
        <p:blipFill rotWithShape="1">
          <a:blip r:embed="rId3">
            <a:alphaModFix/>
          </a:blip>
          <a:srcRect b="0" l="0" r="0" t="0"/>
          <a:stretch/>
        </p:blipFill>
        <p:spPr>
          <a:xfrm>
            <a:off x="1100020" y="3776715"/>
            <a:ext cx="3723065" cy="2910760"/>
          </a:xfrm>
          <a:prstGeom prst="rect">
            <a:avLst/>
          </a:prstGeom>
          <a:noFill/>
          <a:ln>
            <a:noFill/>
          </a:ln>
        </p:spPr>
      </p:pic>
      <p:grpSp>
        <p:nvGrpSpPr>
          <p:cNvPr id="160" name="Google Shape;160;p11"/>
          <p:cNvGrpSpPr/>
          <p:nvPr/>
        </p:nvGrpSpPr>
        <p:grpSpPr>
          <a:xfrm>
            <a:off x="608277" y="1238607"/>
            <a:ext cx="2467044" cy="2390382"/>
            <a:chOff x="2884543" y="3416234"/>
            <a:chExt cx="3100605" cy="3035623"/>
          </a:xfrm>
        </p:grpSpPr>
        <p:sp>
          <p:nvSpPr>
            <p:cNvPr id="161" name="Google Shape;161;p11"/>
            <p:cNvSpPr/>
            <p:nvPr/>
          </p:nvSpPr>
          <p:spPr>
            <a:xfrm>
              <a:off x="2884543" y="3416234"/>
              <a:ext cx="3100605" cy="3035623"/>
            </a:xfrm>
            <a:prstGeom prst="ellipse">
              <a:avLst/>
            </a:prstGeom>
            <a:solidFill>
              <a:srgbClr val="EF61A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2" name="Google Shape;162;p11"/>
            <p:cNvSpPr txBox="1"/>
            <p:nvPr/>
          </p:nvSpPr>
          <p:spPr>
            <a:xfrm>
              <a:off x="3135373" y="3979794"/>
              <a:ext cx="2567777" cy="1990308"/>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ctr">
                <a:lnSpc>
                  <a:spcPct val="100000"/>
                </a:lnSpc>
                <a:spcBef>
                  <a:spcPts val="0"/>
                </a:spcBef>
                <a:spcAft>
                  <a:spcPts val="0"/>
                </a:spcAft>
                <a:buClr>
                  <a:srgbClr val="000000"/>
                </a:buClr>
                <a:buSzPct val="100000"/>
                <a:buFont typeface="Arial"/>
                <a:buNone/>
              </a:pPr>
              <a:r>
                <a:rPr b="1" i="0" lang="en-GB" sz="2000" u="none" cap="none" strike="noStrike">
                  <a:solidFill>
                    <a:srgbClr val="000000"/>
                  </a:solidFill>
                  <a:latin typeface="Calibri"/>
                  <a:ea typeface="Calibri"/>
                  <a:cs typeface="Calibri"/>
                  <a:sym typeface="Calibri"/>
                </a:rPr>
                <a:t>&gt;350k Flagged </a:t>
              </a:r>
              <a:endParaRPr/>
            </a:p>
            <a:p>
              <a:pPr indent="0" lvl="0" marL="0" marR="0" rtl="0" algn="ctr">
                <a:lnSpc>
                  <a:spcPct val="100000"/>
                </a:lnSpc>
                <a:spcBef>
                  <a:spcPts val="340"/>
                </a:spcBef>
                <a:spcAft>
                  <a:spcPts val="0"/>
                </a:spcAft>
                <a:buClr>
                  <a:srgbClr val="000000"/>
                </a:buClr>
                <a:buSzPct val="100000"/>
                <a:buFont typeface="Arial"/>
                <a:buNone/>
              </a:pPr>
              <a:r>
                <a:rPr b="1" i="0" lang="en-GB" sz="2000" u="none" cap="none" strike="noStrike">
                  <a:solidFill>
                    <a:srgbClr val="000000"/>
                  </a:solidFill>
                  <a:latin typeface="Calibri"/>
                  <a:ea typeface="Calibri"/>
                  <a:cs typeface="Calibri"/>
                  <a:sym typeface="Calibri"/>
                </a:rPr>
                <a:t>Records</a:t>
              </a:r>
              <a:endParaRPr/>
            </a:p>
            <a:p>
              <a:pPr indent="0" lvl="0" marL="0" marR="0" rtl="0" algn="ctr">
                <a:lnSpc>
                  <a:spcPct val="100000"/>
                </a:lnSpc>
                <a:spcBef>
                  <a:spcPts val="178"/>
                </a:spcBef>
                <a:spcAft>
                  <a:spcPts val="0"/>
                </a:spcAft>
                <a:buClr>
                  <a:schemeClr val="dk1"/>
                </a:buClr>
                <a:buSzPct val="100000"/>
                <a:buFont typeface="Arial"/>
                <a:buNone/>
              </a:pPr>
              <a:r>
                <a:t/>
              </a:r>
              <a:endParaRPr b="1" i="0" sz="1050" u="none" cap="none" strike="noStrike">
                <a:solidFill>
                  <a:srgbClr val="000000"/>
                </a:solidFill>
                <a:latin typeface="Calibri"/>
                <a:ea typeface="Calibri"/>
                <a:cs typeface="Calibri"/>
                <a:sym typeface="Calibri"/>
              </a:endParaRPr>
            </a:p>
            <a:p>
              <a:pPr indent="0" lvl="0" marL="0" marR="0" rtl="0" algn="ctr">
                <a:lnSpc>
                  <a:spcPct val="100000"/>
                </a:lnSpc>
                <a:spcBef>
                  <a:spcPts val="340"/>
                </a:spcBef>
                <a:spcAft>
                  <a:spcPts val="0"/>
                </a:spcAft>
                <a:buClr>
                  <a:srgbClr val="FFFEFF"/>
                </a:buClr>
                <a:buSzPct val="100000"/>
                <a:buFont typeface="Arial"/>
                <a:buNone/>
              </a:pPr>
              <a:r>
                <a:rPr b="1" i="0" lang="en-GB" sz="2000" u="none" cap="none" strike="noStrike">
                  <a:solidFill>
                    <a:srgbClr val="FFFEFF"/>
                  </a:solidFill>
                  <a:latin typeface="Calibri"/>
                  <a:ea typeface="Calibri"/>
                  <a:cs typeface="Calibri"/>
                  <a:sym typeface="Calibri"/>
                </a:rPr>
                <a:t>~23% of all the </a:t>
              </a:r>
              <a:endParaRPr/>
            </a:p>
            <a:p>
              <a:pPr indent="0" lvl="0" marL="0" marR="0" rtl="0" algn="ctr">
                <a:lnSpc>
                  <a:spcPct val="100000"/>
                </a:lnSpc>
                <a:spcBef>
                  <a:spcPts val="340"/>
                </a:spcBef>
                <a:spcAft>
                  <a:spcPts val="0"/>
                </a:spcAft>
                <a:buClr>
                  <a:srgbClr val="FFFEFF"/>
                </a:buClr>
                <a:buSzPct val="100000"/>
                <a:buFont typeface="Arial"/>
                <a:buNone/>
              </a:pPr>
              <a:r>
                <a:rPr b="1" i="0" lang="en-GB" sz="2000" u="none" cap="none" strike="noStrike">
                  <a:solidFill>
                    <a:srgbClr val="FFFEFF"/>
                  </a:solidFill>
                  <a:latin typeface="Calibri"/>
                  <a:ea typeface="Calibri"/>
                  <a:cs typeface="Calibri"/>
                  <a:sym typeface="Calibri"/>
                </a:rPr>
                <a:t>records created over period</a:t>
              </a:r>
              <a:endParaRPr b="1" i="0" sz="1800" u="none" cap="none" strike="noStrike">
                <a:solidFill>
                  <a:srgbClr val="FFFEFF"/>
                </a:solidFill>
                <a:latin typeface="Calibri"/>
                <a:ea typeface="Calibri"/>
                <a:cs typeface="Calibri"/>
                <a:sym typeface="Calibri"/>
              </a:endParaRPr>
            </a:p>
            <a:p>
              <a:pPr indent="0" lvl="0" marL="0" marR="0" rtl="0" algn="ctr">
                <a:lnSpc>
                  <a:spcPct val="100000"/>
                </a:lnSpc>
                <a:spcBef>
                  <a:spcPts val="544"/>
                </a:spcBef>
                <a:spcAft>
                  <a:spcPts val="0"/>
                </a:spcAft>
                <a:buClr>
                  <a:schemeClr val="dk1"/>
                </a:buClr>
                <a:buSzPct val="100000"/>
                <a:buFont typeface="Arial"/>
                <a:buNone/>
              </a:pPr>
              <a:r>
                <a:t/>
              </a:r>
              <a:endParaRPr b="0" i="0" sz="3200" u="none" cap="none" strike="noStrike">
                <a:solidFill>
                  <a:srgbClr val="002D72"/>
                </a:solidFill>
                <a:latin typeface="Calibri"/>
                <a:ea typeface="Calibri"/>
                <a:cs typeface="Calibri"/>
                <a:sym typeface="Calibri"/>
              </a:endParaRPr>
            </a:p>
          </p:txBody>
        </p:sp>
      </p:grpSp>
      <p:sp>
        <p:nvSpPr>
          <p:cNvPr id="163" name="Google Shape;163;p11"/>
          <p:cNvSpPr/>
          <p:nvPr/>
        </p:nvSpPr>
        <p:spPr>
          <a:xfrm>
            <a:off x="6059425" y="1800166"/>
            <a:ext cx="575462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002060"/>
                </a:solidFill>
                <a:latin typeface="Arial"/>
                <a:ea typeface="Arial"/>
                <a:cs typeface="Arial"/>
                <a:sym typeface="Arial"/>
              </a:rPr>
              <a:t>increase across March 2020 culminating in peak of 15,208 records in one week</a:t>
            </a:r>
            <a:endParaRPr/>
          </a:p>
        </p:txBody>
      </p:sp>
      <p:sp>
        <p:nvSpPr>
          <p:cNvPr id="164" name="Google Shape;164;p11"/>
          <p:cNvSpPr/>
          <p:nvPr/>
        </p:nvSpPr>
        <p:spPr>
          <a:xfrm>
            <a:off x="5029200" y="1648909"/>
            <a:ext cx="60960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600">
                <a:solidFill>
                  <a:srgbClr val="002060"/>
                </a:solidFill>
                <a:latin typeface="Arial"/>
                <a:ea typeface="Arial"/>
                <a:cs typeface="Arial"/>
                <a:sym typeface="Arial"/>
              </a:rPr>
              <a:t>95%</a:t>
            </a:r>
            <a:endParaRPr sz="3600">
              <a:solidFill>
                <a:srgbClr val="002060"/>
              </a:solidFill>
              <a:latin typeface="Arial"/>
              <a:ea typeface="Arial"/>
              <a:cs typeface="Arial"/>
              <a:sym typeface="Arial"/>
            </a:endParaRPr>
          </a:p>
        </p:txBody>
      </p:sp>
      <p:sp>
        <p:nvSpPr>
          <p:cNvPr id="165" name="Google Shape;165;p11"/>
          <p:cNvSpPr txBox="1"/>
          <p:nvPr/>
        </p:nvSpPr>
        <p:spPr>
          <a:xfrm>
            <a:off x="5114544" y="3776715"/>
            <a:ext cx="7059168" cy="186558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2060"/>
              </a:buClr>
              <a:buSzPts val="1800"/>
              <a:buFont typeface="Arial"/>
              <a:buChar char="•"/>
            </a:pPr>
            <a:r>
              <a:rPr lang="en-GB" sz="1800">
                <a:solidFill>
                  <a:srgbClr val="002060"/>
                </a:solidFill>
                <a:latin typeface="Arial"/>
                <a:ea typeface="Arial"/>
                <a:cs typeface="Arial"/>
                <a:sym typeface="Arial"/>
              </a:rPr>
              <a:t>Where are we now with vaccination &amp; easing of restrictions </a:t>
            </a:r>
            <a:endParaRPr/>
          </a:p>
          <a:p>
            <a:pPr indent="-342900" lvl="0" marL="342900" marR="0" rtl="0" algn="l">
              <a:spcBef>
                <a:spcPts val="360"/>
              </a:spcBef>
              <a:spcAft>
                <a:spcPts val="0"/>
              </a:spcAft>
              <a:buClr>
                <a:srgbClr val="002060"/>
              </a:buClr>
              <a:buSzPts val="1800"/>
              <a:buFont typeface="Arial"/>
              <a:buChar char="•"/>
            </a:pPr>
            <a:r>
              <a:rPr lang="en-GB" sz="1800">
                <a:solidFill>
                  <a:srgbClr val="002060"/>
                </a:solidFill>
                <a:latin typeface="Arial"/>
                <a:ea typeface="Arial"/>
                <a:cs typeface="Arial"/>
                <a:sym typeface="Arial"/>
              </a:rPr>
              <a:t>Effectiveness &amp; longevity of the pathway… considering the alternative</a:t>
            </a:r>
            <a:endParaRPr/>
          </a:p>
        </p:txBody>
      </p:sp>
      <p:sp>
        <p:nvSpPr>
          <p:cNvPr id="166" name="Google Shape;166;p11"/>
          <p:cNvSpPr txBox="1"/>
          <p:nvPr>
            <p:ph type="title"/>
          </p:nvPr>
        </p:nvSpPr>
        <p:spPr>
          <a:xfrm>
            <a:off x="1124404" y="282912"/>
            <a:ext cx="957749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Pattern of Demand, Outcomes and Learning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2"/>
          <p:cNvSpPr txBox="1"/>
          <p:nvPr>
            <p:ph idx="1" type="body"/>
          </p:nvPr>
        </p:nvSpPr>
        <p:spPr>
          <a:xfrm>
            <a:off x="519261" y="1522042"/>
            <a:ext cx="7576228" cy="377837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2060"/>
              </a:buClr>
              <a:buSzPts val="1800"/>
              <a:buNone/>
            </a:pPr>
            <a:r>
              <a:rPr b="1" lang="en-GB" sz="1800">
                <a:solidFill>
                  <a:srgbClr val="002060"/>
                </a:solidFill>
                <a:latin typeface="Arial"/>
                <a:ea typeface="Arial"/>
                <a:cs typeface="Arial"/>
                <a:sym typeface="Arial"/>
              </a:rPr>
              <a:t>The National Redesign of Urgent Care Pathway</a:t>
            </a:r>
            <a:endParaRPr/>
          </a:p>
          <a:p>
            <a:pPr indent="-285750" lvl="1" marL="742950" rtl="0" algn="l">
              <a:spcBef>
                <a:spcPts val="360"/>
              </a:spcBef>
              <a:spcAft>
                <a:spcPts val="0"/>
              </a:spcAft>
              <a:buClr>
                <a:srgbClr val="002060"/>
              </a:buClr>
              <a:buSzPts val="1800"/>
              <a:buFont typeface="Arial"/>
              <a:buChar char="•"/>
            </a:pPr>
            <a:r>
              <a:rPr lang="en-GB">
                <a:solidFill>
                  <a:srgbClr val="002060"/>
                </a:solidFill>
                <a:latin typeface="Arial"/>
                <a:ea typeface="Arial"/>
                <a:cs typeface="Arial"/>
                <a:sym typeface="Arial"/>
              </a:rPr>
              <a:t>Pandemic impact on behaviours &gt;50% reduction in A&amp;E use </a:t>
            </a:r>
            <a:endParaRPr/>
          </a:p>
          <a:p>
            <a:pPr indent="-285750" lvl="1" marL="742950" rtl="0" algn="l">
              <a:spcBef>
                <a:spcPts val="360"/>
              </a:spcBef>
              <a:spcAft>
                <a:spcPts val="0"/>
              </a:spcAft>
              <a:buClr>
                <a:srgbClr val="002060"/>
              </a:buClr>
              <a:buSzPts val="1800"/>
              <a:buFont typeface="Arial"/>
              <a:buChar char="•"/>
            </a:pPr>
            <a:r>
              <a:rPr lang="en-GB">
                <a:solidFill>
                  <a:srgbClr val="002060"/>
                </a:solidFill>
                <a:latin typeface="Arial"/>
                <a:ea typeface="Arial"/>
                <a:cs typeface="Arial"/>
                <a:sym typeface="Arial"/>
              </a:rPr>
              <a:t>Infection control </a:t>
            </a:r>
            <a:r>
              <a:rPr b="1" lang="en-GB">
                <a:solidFill>
                  <a:srgbClr val="002060"/>
                </a:solidFill>
                <a:latin typeface="Arial"/>
                <a:ea typeface="Arial"/>
                <a:cs typeface="Arial"/>
                <a:sym typeface="Arial"/>
              </a:rPr>
              <a:t>and</a:t>
            </a:r>
            <a:r>
              <a:rPr lang="en-GB">
                <a:solidFill>
                  <a:srgbClr val="002060"/>
                </a:solidFill>
                <a:latin typeface="Arial"/>
                <a:ea typeface="Arial"/>
                <a:cs typeface="Arial"/>
                <a:sym typeface="Arial"/>
              </a:rPr>
              <a:t> opportunity to manage and stream demand differently longer-term </a:t>
            </a:r>
            <a:r>
              <a:rPr lang="en-GB"/>
              <a:t>~</a:t>
            </a:r>
            <a:r>
              <a:rPr lang="en-GB">
                <a:solidFill>
                  <a:srgbClr val="002060"/>
                </a:solidFill>
                <a:latin typeface="Arial"/>
                <a:ea typeface="Arial"/>
                <a:cs typeface="Arial"/>
                <a:sym typeface="Arial"/>
              </a:rPr>
              <a:t>20% closer to home</a:t>
            </a:r>
            <a:endParaRPr/>
          </a:p>
          <a:p>
            <a:pPr indent="0" lvl="0" marL="0" rtl="0" algn="l">
              <a:spcBef>
                <a:spcPts val="360"/>
              </a:spcBef>
              <a:spcAft>
                <a:spcPts val="0"/>
              </a:spcAft>
              <a:buClr>
                <a:srgbClr val="002D72"/>
              </a:buClr>
              <a:buSzPts val="1800"/>
              <a:buNone/>
            </a:pPr>
            <a:r>
              <a:t/>
            </a:r>
            <a:endParaRPr b="1" sz="1800">
              <a:solidFill>
                <a:srgbClr val="002060"/>
              </a:solidFill>
              <a:latin typeface="Arial"/>
              <a:ea typeface="Arial"/>
              <a:cs typeface="Arial"/>
              <a:sym typeface="Arial"/>
            </a:endParaRPr>
          </a:p>
          <a:p>
            <a:pPr indent="0" lvl="0" marL="0" rtl="0" algn="l">
              <a:spcBef>
                <a:spcPts val="360"/>
              </a:spcBef>
              <a:spcAft>
                <a:spcPts val="0"/>
              </a:spcAft>
              <a:buClr>
                <a:srgbClr val="002060"/>
              </a:buClr>
              <a:buSzPts val="1800"/>
              <a:buNone/>
            </a:pPr>
            <a:r>
              <a:rPr b="1" lang="en-GB" sz="1800">
                <a:solidFill>
                  <a:srgbClr val="002060"/>
                </a:solidFill>
                <a:latin typeface="Arial"/>
                <a:ea typeface="Arial"/>
                <a:cs typeface="Arial"/>
                <a:sym typeface="Arial"/>
              </a:rPr>
              <a:t>National 24/7 single point of access through 111 supported by Board Flow Navigation Centres</a:t>
            </a:r>
            <a:endParaRPr b="1" sz="1800">
              <a:solidFill>
                <a:srgbClr val="002060"/>
              </a:solidFill>
              <a:latin typeface="Arial"/>
              <a:ea typeface="Arial"/>
              <a:cs typeface="Arial"/>
              <a:sym typeface="Arial"/>
            </a:endParaRPr>
          </a:p>
          <a:p>
            <a:pPr indent="-285750" lvl="1" marL="742950" rtl="0" algn="l">
              <a:spcBef>
                <a:spcPts val="360"/>
              </a:spcBef>
              <a:spcAft>
                <a:spcPts val="0"/>
              </a:spcAft>
              <a:buClr>
                <a:srgbClr val="002060"/>
              </a:buClr>
              <a:buSzPts val="1800"/>
              <a:buFont typeface="Arial"/>
              <a:buChar char="•"/>
            </a:pPr>
            <a:r>
              <a:rPr lang="en-GB">
                <a:solidFill>
                  <a:srgbClr val="002060"/>
                </a:solidFill>
                <a:latin typeface="Arial"/>
                <a:ea typeface="Arial"/>
                <a:cs typeface="Arial"/>
                <a:sym typeface="Arial"/>
              </a:rPr>
              <a:t>Potentially 15K additional calls/ week and mostly in-hours </a:t>
            </a:r>
            <a:endParaRPr/>
          </a:p>
          <a:p>
            <a:pPr indent="-228600" lvl="2" marL="1143000" rtl="0" algn="l">
              <a:spcBef>
                <a:spcPts val="360"/>
              </a:spcBef>
              <a:spcAft>
                <a:spcPts val="0"/>
              </a:spcAft>
              <a:buClr>
                <a:srgbClr val="EF61A2"/>
              </a:buClr>
              <a:buSzPts val="1800"/>
              <a:buFont typeface="Noto Sans Symbols"/>
              <a:buChar char="⮚"/>
            </a:pPr>
            <a:r>
              <a:rPr lang="en-GB">
                <a:solidFill>
                  <a:srgbClr val="EF61A2"/>
                </a:solidFill>
                <a:latin typeface="Arial"/>
                <a:ea typeface="Arial"/>
                <a:cs typeface="Arial"/>
                <a:sym typeface="Arial"/>
              </a:rPr>
              <a:t>Not an add-on but impacts whole operational model</a:t>
            </a:r>
            <a:endParaRPr>
              <a:solidFill>
                <a:srgbClr val="EF61A2"/>
              </a:solidFill>
              <a:latin typeface="Arial"/>
              <a:ea typeface="Arial"/>
              <a:cs typeface="Arial"/>
              <a:sym typeface="Arial"/>
            </a:endParaRPr>
          </a:p>
          <a:p>
            <a:pPr indent="-228600" lvl="2" marL="1143000" rtl="0" algn="l">
              <a:spcBef>
                <a:spcPts val="360"/>
              </a:spcBef>
              <a:spcAft>
                <a:spcPts val="0"/>
              </a:spcAft>
              <a:buClr>
                <a:srgbClr val="EF61A2"/>
              </a:buClr>
              <a:buSzPts val="1800"/>
              <a:buFont typeface="Noto Sans Symbols"/>
              <a:buChar char="⮚"/>
            </a:pPr>
            <a:r>
              <a:rPr lang="en-GB">
                <a:solidFill>
                  <a:srgbClr val="EF61A2"/>
                </a:solidFill>
                <a:latin typeface="Arial"/>
                <a:ea typeface="Arial"/>
                <a:cs typeface="Arial"/>
                <a:sym typeface="Arial"/>
              </a:rPr>
              <a:t>Required significant development and expansion</a:t>
            </a:r>
            <a:endParaRPr>
              <a:solidFill>
                <a:srgbClr val="EF61A2"/>
              </a:solidFill>
              <a:latin typeface="Arial"/>
              <a:ea typeface="Arial"/>
              <a:cs typeface="Arial"/>
              <a:sym typeface="Arial"/>
            </a:endParaRPr>
          </a:p>
          <a:p>
            <a:pPr indent="-285750" lvl="1" marL="742950" rtl="0" algn="l">
              <a:spcBef>
                <a:spcPts val="360"/>
              </a:spcBef>
              <a:spcAft>
                <a:spcPts val="0"/>
              </a:spcAft>
              <a:buClr>
                <a:srgbClr val="002060"/>
              </a:buClr>
              <a:buSzPts val="1800"/>
              <a:buFont typeface="Arial"/>
              <a:buChar char="•"/>
            </a:pPr>
            <a:r>
              <a:rPr lang="en-GB">
                <a:solidFill>
                  <a:srgbClr val="002060"/>
                </a:solidFill>
                <a:latin typeface="Arial"/>
                <a:ea typeface="Arial"/>
                <a:cs typeface="Arial"/>
                <a:sym typeface="Arial"/>
              </a:rPr>
              <a:t>‘Soft launch’ 01 December 2020</a:t>
            </a:r>
            <a:endParaRPr>
              <a:solidFill>
                <a:srgbClr val="002060"/>
              </a:solidFill>
              <a:latin typeface="Arial"/>
              <a:ea typeface="Arial"/>
              <a:cs typeface="Arial"/>
              <a:sym typeface="Arial"/>
            </a:endParaRPr>
          </a:p>
          <a:p>
            <a:pPr indent="-228600" lvl="2" marL="1143000" rtl="0" algn="l">
              <a:spcBef>
                <a:spcPts val="360"/>
              </a:spcBef>
              <a:spcAft>
                <a:spcPts val="0"/>
              </a:spcAft>
              <a:buClr>
                <a:srgbClr val="EF61A2"/>
              </a:buClr>
              <a:buSzPts val="1800"/>
              <a:buFont typeface="Noto Sans Symbols"/>
              <a:buChar char="⮚"/>
            </a:pPr>
            <a:r>
              <a:rPr lang="en-GB">
                <a:solidFill>
                  <a:srgbClr val="EF61A2"/>
                </a:solidFill>
                <a:latin typeface="Arial"/>
                <a:ea typeface="Arial"/>
                <a:cs typeface="Arial"/>
                <a:sym typeface="Arial"/>
              </a:rPr>
              <a:t>On average 7K contacts/ week</a:t>
            </a:r>
            <a:endParaRPr/>
          </a:p>
          <a:p>
            <a:pPr indent="-228600" lvl="2" marL="1143000" rtl="0" algn="l">
              <a:spcBef>
                <a:spcPts val="360"/>
              </a:spcBef>
              <a:spcAft>
                <a:spcPts val="0"/>
              </a:spcAft>
              <a:buClr>
                <a:srgbClr val="EF61A2"/>
              </a:buClr>
              <a:buSzPts val="1800"/>
              <a:buFont typeface="Noto Sans Symbols"/>
              <a:buChar char="⮚"/>
            </a:pPr>
            <a:r>
              <a:rPr lang="en-GB">
                <a:solidFill>
                  <a:srgbClr val="EF61A2"/>
                </a:solidFill>
                <a:latin typeface="Arial"/>
                <a:ea typeface="Arial"/>
                <a:cs typeface="Arial"/>
                <a:sym typeface="Arial"/>
              </a:rPr>
              <a:t>Developing baselines with COVID-19, restrictions and behaviours</a:t>
            </a:r>
            <a:endParaRPr/>
          </a:p>
        </p:txBody>
      </p:sp>
      <p:sp>
        <p:nvSpPr>
          <p:cNvPr id="173" name="Google Shape;173;p12"/>
          <p:cNvSpPr txBox="1"/>
          <p:nvPr>
            <p:ph type="title"/>
          </p:nvPr>
        </p:nvSpPr>
        <p:spPr>
          <a:xfrm>
            <a:off x="1372700" y="287760"/>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COVID-19: a Catalyst for System Change </a:t>
            </a:r>
            <a:endParaRPr/>
          </a:p>
        </p:txBody>
      </p:sp>
      <p:sp>
        <p:nvSpPr>
          <p:cNvPr id="174" name="Google Shape;174;p12"/>
          <p:cNvSpPr txBox="1"/>
          <p:nvPr/>
        </p:nvSpPr>
        <p:spPr>
          <a:xfrm>
            <a:off x="924339" y="938948"/>
            <a:ext cx="10725966" cy="2017985"/>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pic>
        <p:nvPicPr>
          <p:cNvPr id="175" name="Google Shape;175;p12"/>
          <p:cNvPicPr preferRelativeResize="0"/>
          <p:nvPr/>
        </p:nvPicPr>
        <p:blipFill rotWithShape="1">
          <a:blip r:embed="rId3">
            <a:alphaModFix/>
          </a:blip>
          <a:srcRect b="0" l="0" r="0" t="0"/>
          <a:stretch/>
        </p:blipFill>
        <p:spPr>
          <a:xfrm rot="459581">
            <a:off x="8698464" y="1934059"/>
            <a:ext cx="2585765" cy="3663167"/>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0"/>
          </a:blip>
          <a:stretch>
            <a:fillRect/>
          </a:stretch>
        </a:blipFill>
      </p:bgPr>
    </p:bg>
    <p:spTree>
      <p:nvGrpSpPr>
        <p:cNvPr id="179" name="Shape 179"/>
        <p:cNvGrpSpPr/>
        <p:nvPr/>
      </p:nvGrpSpPr>
      <p:grpSpPr>
        <a:xfrm>
          <a:off x="0" y="0"/>
          <a:ext cx="0" cy="0"/>
          <a:chOff x="0" y="0"/>
          <a:chExt cx="0" cy="0"/>
        </a:xfrm>
      </p:grpSpPr>
      <p:sp>
        <p:nvSpPr>
          <p:cNvPr id="180" name="Google Shape;180;p13"/>
          <p:cNvSpPr txBox="1"/>
          <p:nvPr>
            <p:ph type="title"/>
          </p:nvPr>
        </p:nvSpPr>
        <p:spPr>
          <a:xfrm>
            <a:off x="923935" y="2880181"/>
            <a:ext cx="10515600" cy="13257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70000"/>
              </a:lnSpc>
              <a:spcBef>
                <a:spcPts val="0"/>
              </a:spcBef>
              <a:spcAft>
                <a:spcPts val="0"/>
              </a:spcAft>
              <a:buClr>
                <a:schemeClr val="lt1"/>
              </a:buClr>
              <a:buSzPct val="100000"/>
              <a:buFont typeface="Calibri"/>
              <a:buNone/>
            </a:pPr>
            <a:br>
              <a:rPr b="1" lang="en-GB"/>
            </a:br>
            <a:endParaRPr b="1" i="1"/>
          </a:p>
        </p:txBody>
      </p:sp>
      <p:sp>
        <p:nvSpPr>
          <p:cNvPr id="181" name="Google Shape;181;p13"/>
          <p:cNvSpPr/>
          <p:nvPr/>
        </p:nvSpPr>
        <p:spPr>
          <a:xfrm>
            <a:off x="1090050" y="2606850"/>
            <a:ext cx="10011900" cy="1644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5400">
                <a:solidFill>
                  <a:schemeClr val="lt1"/>
                </a:solidFill>
                <a:latin typeface="Calibri"/>
                <a:ea typeface="Calibri"/>
                <a:cs typeface="Calibri"/>
                <a:sym typeface="Calibri"/>
              </a:rPr>
              <a:t>NHS 24 COVID-19 Digital Response</a:t>
            </a:r>
            <a:endParaRPr b="1" sz="54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2200">
              <a:solidFill>
                <a:schemeClr val="lt1"/>
              </a:solidFill>
              <a:latin typeface="Calibri"/>
              <a:ea typeface="Calibri"/>
              <a:cs typeface="Calibri"/>
              <a:sym typeface="Calibri"/>
            </a:endParaRPr>
          </a:p>
          <a:p>
            <a:pPr indent="0" lvl="0" marL="0" marR="0" rtl="0" algn="l">
              <a:spcBef>
                <a:spcPts val="0"/>
              </a:spcBef>
              <a:spcAft>
                <a:spcPts val="0"/>
              </a:spcAft>
              <a:buNone/>
            </a:pPr>
            <a:r>
              <a:rPr lang="en-GB" sz="2200">
                <a:solidFill>
                  <a:schemeClr val="lt1"/>
                </a:solidFill>
                <a:latin typeface="Calibri"/>
                <a:ea typeface="Calibri"/>
                <a:cs typeface="Calibri"/>
                <a:sym typeface="Calibri"/>
              </a:rPr>
              <a:t>Louise Bennie, Head of Digital</a:t>
            </a:r>
            <a:endParaRPr sz="22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54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14"/>
          <p:cNvPicPr preferRelativeResize="0"/>
          <p:nvPr/>
        </p:nvPicPr>
        <p:blipFill rotWithShape="1">
          <a:blip r:embed="rId3">
            <a:alphaModFix/>
          </a:blip>
          <a:srcRect b="0" l="0" r="0" t="0"/>
          <a:stretch/>
        </p:blipFill>
        <p:spPr>
          <a:xfrm>
            <a:off x="6139418" y="1204280"/>
            <a:ext cx="5820934" cy="4477192"/>
          </a:xfrm>
          <a:prstGeom prst="rect">
            <a:avLst/>
          </a:prstGeom>
          <a:noFill/>
          <a:ln>
            <a:noFill/>
          </a:ln>
        </p:spPr>
      </p:pic>
      <p:sp>
        <p:nvSpPr>
          <p:cNvPr id="187" name="Google Shape;187;p14"/>
          <p:cNvSpPr txBox="1"/>
          <p:nvPr/>
        </p:nvSpPr>
        <p:spPr>
          <a:xfrm>
            <a:off x="771524" y="1204280"/>
            <a:ext cx="5537835" cy="4727889"/>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2400"/>
              <a:buFont typeface="Calibri"/>
              <a:buNone/>
            </a:pPr>
            <a:r>
              <a:t/>
            </a:r>
            <a:endParaRPr b="1" sz="2400">
              <a:solidFill>
                <a:srgbClr val="434343"/>
              </a:solidFill>
              <a:latin typeface="Roboto"/>
              <a:ea typeface="Roboto"/>
              <a:cs typeface="Roboto"/>
              <a:sym typeface="Roboto"/>
            </a:endParaRPr>
          </a:p>
          <a:p>
            <a:pPr indent="0" lvl="0" marL="457200" marR="0" rtl="0" algn="l">
              <a:lnSpc>
                <a:spcPct val="100000"/>
              </a:lnSpc>
              <a:spcBef>
                <a:spcPts val="100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a:p>
            <a:pPr indent="0" lvl="0" marL="457200" marR="0" rtl="0" algn="l">
              <a:lnSpc>
                <a:spcPct val="100000"/>
              </a:lnSpc>
              <a:spcBef>
                <a:spcPts val="100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a:p>
            <a:pPr indent="0" lvl="0" marL="0" marR="0" rtl="0" algn="l">
              <a:spcBef>
                <a:spcPts val="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p:txBody>
      </p:sp>
      <p:sp>
        <p:nvSpPr>
          <p:cNvPr id="188" name="Google Shape;188;p14"/>
          <p:cNvSpPr txBox="1"/>
          <p:nvPr>
            <p:ph type="title"/>
          </p:nvPr>
        </p:nvSpPr>
        <p:spPr>
          <a:xfrm>
            <a:off x="1372700" y="291076"/>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r>
              <a:rPr lang="en-GB"/>
              <a:t>COVID digital content</a:t>
            </a:r>
            <a:endParaRPr/>
          </a:p>
        </p:txBody>
      </p:sp>
      <p:sp>
        <p:nvSpPr>
          <p:cNvPr id="189" name="Google Shape;189;p14"/>
          <p:cNvSpPr txBox="1"/>
          <p:nvPr>
            <p:ph idx="1" type="body"/>
          </p:nvPr>
        </p:nvSpPr>
        <p:spPr>
          <a:xfrm>
            <a:off x="1372701" y="1417368"/>
            <a:ext cx="5101252" cy="3775734"/>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434343"/>
              </a:buClr>
              <a:buSzPts val="1400"/>
              <a:buChar char="•"/>
            </a:pPr>
            <a:r>
              <a:rPr lang="en-GB">
                <a:solidFill>
                  <a:srgbClr val="002060"/>
                </a:solidFill>
                <a:latin typeface="Arial"/>
                <a:ea typeface="Arial"/>
                <a:cs typeface="Arial"/>
                <a:sym typeface="Arial"/>
              </a:rPr>
              <a:t>Growth in scale and scope from campaign to article to content hub</a:t>
            </a:r>
            <a:endParaRPr/>
          </a:p>
          <a:p>
            <a:pPr indent="-342900" lvl="0" marL="342900" rtl="0" algn="l">
              <a:spcBef>
                <a:spcPts val="2400"/>
              </a:spcBef>
              <a:spcAft>
                <a:spcPts val="0"/>
              </a:spcAft>
              <a:buClr>
                <a:srgbClr val="434343"/>
              </a:buClr>
              <a:buSzPts val="1400"/>
              <a:buChar char="•"/>
            </a:pPr>
            <a:r>
              <a:rPr lang="en-GB">
                <a:solidFill>
                  <a:srgbClr val="002060"/>
                </a:solidFill>
                <a:latin typeface="Arial"/>
                <a:ea typeface="Arial"/>
                <a:cs typeface="Arial"/>
                <a:sym typeface="Arial"/>
              </a:rPr>
              <a:t>Collaboration with the Scottish Government, Public Health Scotland and internal NHS 24 clinicians</a:t>
            </a:r>
            <a:endParaRPr/>
          </a:p>
          <a:p>
            <a:pPr indent="-342900" lvl="0" marL="342900" rtl="0" algn="l">
              <a:spcBef>
                <a:spcPts val="2400"/>
              </a:spcBef>
              <a:spcAft>
                <a:spcPts val="0"/>
              </a:spcAft>
              <a:buClr>
                <a:srgbClr val="434343"/>
              </a:buClr>
              <a:buSzPts val="1400"/>
              <a:buChar char="•"/>
            </a:pPr>
            <a:r>
              <a:rPr lang="en-GB">
                <a:solidFill>
                  <a:srgbClr val="002060"/>
                </a:solidFill>
                <a:latin typeface="Arial"/>
                <a:ea typeface="Arial"/>
                <a:cs typeface="Arial"/>
                <a:sym typeface="Arial"/>
              </a:rPr>
              <a:t>Embracing digital approaches to content collaboration</a:t>
            </a:r>
            <a:endParaRPr/>
          </a:p>
          <a:p>
            <a:pPr indent="-342900" lvl="0" marL="342900" rtl="0" algn="l">
              <a:spcBef>
                <a:spcPts val="2400"/>
              </a:spcBef>
              <a:spcAft>
                <a:spcPts val="0"/>
              </a:spcAft>
              <a:buClr>
                <a:srgbClr val="434343"/>
              </a:buClr>
              <a:buSzPts val="1400"/>
              <a:buChar char="•"/>
            </a:pPr>
            <a:r>
              <a:rPr lang="en-GB">
                <a:solidFill>
                  <a:srgbClr val="002060"/>
                </a:solidFill>
                <a:latin typeface="Arial"/>
                <a:ea typeface="Arial"/>
                <a:cs typeface="Arial"/>
                <a:sym typeface="Arial"/>
              </a:rPr>
              <a:t>Single point of access for users to COVID health information </a:t>
            </a:r>
            <a:endParaRPr/>
          </a:p>
          <a:p>
            <a:pPr indent="-215900" lvl="0" marL="342900" rtl="0" algn="l">
              <a:spcBef>
                <a:spcPts val="400"/>
              </a:spcBef>
              <a:spcAft>
                <a:spcPts val="0"/>
              </a:spcAft>
              <a:buClr>
                <a:srgbClr val="002D72"/>
              </a:buClr>
              <a:buSzPts val="2000"/>
              <a:buNone/>
            </a:pPr>
            <a:r>
              <a:t/>
            </a:r>
            <a:endParaRPr>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5"/>
          <p:cNvSpPr txBox="1"/>
          <p:nvPr>
            <p:ph type="title"/>
          </p:nvPr>
        </p:nvSpPr>
        <p:spPr>
          <a:xfrm>
            <a:off x="1372700" y="287760"/>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NHS inform demand</a:t>
            </a:r>
            <a:endParaRPr/>
          </a:p>
        </p:txBody>
      </p:sp>
      <p:pic>
        <p:nvPicPr>
          <p:cNvPr id="195" name="Google Shape;195;p15"/>
          <p:cNvPicPr preferRelativeResize="0"/>
          <p:nvPr/>
        </p:nvPicPr>
        <p:blipFill rotWithShape="1">
          <a:blip r:embed="rId3">
            <a:alphaModFix/>
          </a:blip>
          <a:srcRect b="0" l="0" r="0" t="0"/>
          <a:stretch/>
        </p:blipFill>
        <p:spPr>
          <a:xfrm>
            <a:off x="1372699" y="1394847"/>
            <a:ext cx="9315671" cy="5052448"/>
          </a:xfrm>
          <a:prstGeom prst="rect">
            <a:avLst/>
          </a:prstGeom>
          <a:noFill/>
          <a:ln>
            <a:noFill/>
          </a:ln>
        </p:spPr>
      </p:pic>
      <p:sp>
        <p:nvSpPr>
          <p:cNvPr id="196" name="Google Shape;196;p15"/>
          <p:cNvSpPr/>
          <p:nvPr/>
        </p:nvSpPr>
        <p:spPr>
          <a:xfrm>
            <a:off x="3387217" y="4695259"/>
            <a:ext cx="2362200" cy="342900"/>
          </a:xfrm>
          <a:prstGeom prst="wedgeRectCallout">
            <a:avLst>
              <a:gd fmla="val -42146" name="adj1"/>
              <a:gd fmla="val -118056" name="adj2"/>
            </a:avLst>
          </a:prstGeom>
          <a:solidFill>
            <a:schemeClr val="lt1"/>
          </a:solidFill>
          <a:ln cap="flat" cmpd="sng" w="9525">
            <a:solidFill>
              <a:srgbClr val="E126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GB" sz="1000">
                <a:solidFill>
                  <a:srgbClr val="002D72"/>
                </a:solidFill>
                <a:latin typeface="Calibri"/>
                <a:ea typeface="Calibri"/>
                <a:cs typeface="Calibri"/>
                <a:sym typeface="Calibri"/>
              </a:rPr>
              <a:t>01/03/20 – first case in Scotland</a:t>
            </a:r>
            <a:endParaRPr/>
          </a:p>
          <a:p>
            <a:pPr indent="0" lvl="0" marL="0" marR="0" rtl="0" algn="ctr">
              <a:spcBef>
                <a:spcPts val="0"/>
              </a:spcBef>
              <a:spcAft>
                <a:spcPts val="0"/>
              </a:spcAft>
              <a:buNone/>
            </a:pPr>
            <a:r>
              <a:rPr lang="en-GB" sz="1000">
                <a:solidFill>
                  <a:srgbClr val="002D72"/>
                </a:solidFill>
                <a:latin typeface="Calibri"/>
                <a:ea typeface="Calibri"/>
                <a:cs typeface="Calibri"/>
                <a:sym typeface="Calibri"/>
              </a:rPr>
              <a:t>23/03/20 – Initial lockdown commences</a:t>
            </a:r>
            <a:endParaRPr sz="1000">
              <a:solidFill>
                <a:srgbClr val="002D72"/>
              </a:solidFill>
              <a:latin typeface="Calibri"/>
              <a:ea typeface="Calibri"/>
              <a:cs typeface="Calibri"/>
              <a:sym typeface="Calibri"/>
            </a:endParaRPr>
          </a:p>
        </p:txBody>
      </p:sp>
      <p:sp>
        <p:nvSpPr>
          <p:cNvPr id="197" name="Google Shape;197;p15"/>
          <p:cNvSpPr/>
          <p:nvPr/>
        </p:nvSpPr>
        <p:spPr>
          <a:xfrm>
            <a:off x="405911" y="4082996"/>
            <a:ext cx="1933575" cy="342900"/>
          </a:xfrm>
          <a:prstGeom prst="wedgeRectCallout">
            <a:avLst>
              <a:gd fmla="val 58786" name="adj1"/>
              <a:gd fmla="val 95833" name="adj2"/>
            </a:avLst>
          </a:prstGeom>
          <a:solidFill>
            <a:schemeClr val="lt1"/>
          </a:solidFill>
          <a:ln cap="flat" cmpd="sng" w="9525">
            <a:solidFill>
              <a:srgbClr val="E126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GB" sz="1000">
                <a:solidFill>
                  <a:srgbClr val="002D72"/>
                </a:solidFill>
                <a:latin typeface="Calibri"/>
                <a:ea typeface="Calibri"/>
                <a:cs typeface="Calibri"/>
                <a:sym typeface="Calibri"/>
              </a:rPr>
              <a:t>Jan 20 - Initial Wuhan Virus article added to NHS Inform</a:t>
            </a:r>
            <a:endParaRPr sz="1000">
              <a:solidFill>
                <a:srgbClr val="002D72"/>
              </a:solidFill>
              <a:latin typeface="Calibri"/>
              <a:ea typeface="Calibri"/>
              <a:cs typeface="Calibri"/>
              <a:sym typeface="Calibri"/>
            </a:endParaRPr>
          </a:p>
        </p:txBody>
      </p:sp>
      <p:sp>
        <p:nvSpPr>
          <p:cNvPr id="198" name="Google Shape;198;p15"/>
          <p:cNvSpPr/>
          <p:nvPr/>
        </p:nvSpPr>
        <p:spPr>
          <a:xfrm>
            <a:off x="6534150" y="5028634"/>
            <a:ext cx="2362200" cy="219075"/>
          </a:xfrm>
          <a:prstGeom prst="wedgeRectCallout">
            <a:avLst>
              <a:gd fmla="val 4225" name="adj1"/>
              <a:gd fmla="val -116606" name="adj2"/>
            </a:avLst>
          </a:prstGeom>
          <a:solidFill>
            <a:schemeClr val="lt1"/>
          </a:solidFill>
          <a:ln cap="flat" cmpd="sng" w="9525">
            <a:solidFill>
              <a:srgbClr val="E1268D"/>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GB" sz="1000">
                <a:solidFill>
                  <a:srgbClr val="002D72"/>
                </a:solidFill>
                <a:latin typeface="Calibri"/>
                <a:ea typeface="Calibri"/>
                <a:cs typeface="Calibri"/>
                <a:sym typeface="Calibri"/>
              </a:rPr>
              <a:t>08/12/20 - Vaccine programme starts</a:t>
            </a:r>
            <a:endParaRPr sz="1000">
              <a:solidFill>
                <a:srgbClr val="002D72"/>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6"/>
          <p:cNvSpPr/>
          <p:nvPr/>
        </p:nvSpPr>
        <p:spPr>
          <a:xfrm>
            <a:off x="9494464" y="5192496"/>
            <a:ext cx="1760696" cy="720068"/>
          </a:xfrm>
          <a:prstGeom prst="rect">
            <a:avLst/>
          </a:prstGeom>
          <a:gradFill>
            <a:gsLst>
              <a:gs pos="0">
                <a:srgbClr val="91D9FF"/>
              </a:gs>
              <a:gs pos="35000">
                <a:srgbClr val="B3E3FF"/>
              </a:gs>
              <a:gs pos="100000">
                <a:srgbClr val="DFF4FF"/>
              </a:gs>
            </a:gsLst>
            <a:lin ang="16200000" scaled="0"/>
          </a:gra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04" name="Google Shape;204;p16"/>
          <p:cNvSpPr/>
          <p:nvPr/>
        </p:nvSpPr>
        <p:spPr>
          <a:xfrm>
            <a:off x="6994586" y="5192496"/>
            <a:ext cx="2358721" cy="720068"/>
          </a:xfrm>
          <a:prstGeom prst="rect">
            <a:avLst/>
          </a:prstGeom>
          <a:gradFill>
            <a:gsLst>
              <a:gs pos="0">
                <a:srgbClr val="91D9FF"/>
              </a:gs>
              <a:gs pos="35000">
                <a:srgbClr val="B3E3FF"/>
              </a:gs>
              <a:gs pos="100000">
                <a:srgbClr val="DFF4FF"/>
              </a:gs>
            </a:gsLst>
            <a:lin ang="16200000" scaled="0"/>
          </a:gra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16"/>
          <p:cNvSpPr/>
          <p:nvPr/>
        </p:nvSpPr>
        <p:spPr>
          <a:xfrm>
            <a:off x="3760114" y="5236174"/>
            <a:ext cx="2372573" cy="720068"/>
          </a:xfrm>
          <a:prstGeom prst="rect">
            <a:avLst/>
          </a:prstGeom>
          <a:gradFill>
            <a:gsLst>
              <a:gs pos="0">
                <a:srgbClr val="91D9FF"/>
              </a:gs>
              <a:gs pos="35000">
                <a:srgbClr val="B3E3FF"/>
              </a:gs>
              <a:gs pos="100000">
                <a:srgbClr val="DFF4FF"/>
              </a:gs>
            </a:gsLst>
            <a:lin ang="16200000" scaled="0"/>
          </a:gra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06" name="Google Shape;206;p16"/>
          <p:cNvSpPr/>
          <p:nvPr/>
        </p:nvSpPr>
        <p:spPr>
          <a:xfrm>
            <a:off x="593798" y="5217916"/>
            <a:ext cx="2372573" cy="720068"/>
          </a:xfrm>
          <a:prstGeom prst="rect">
            <a:avLst/>
          </a:prstGeom>
          <a:gradFill>
            <a:gsLst>
              <a:gs pos="0">
                <a:srgbClr val="91D9FF"/>
              </a:gs>
              <a:gs pos="35000">
                <a:srgbClr val="B3E3FF"/>
              </a:gs>
              <a:gs pos="100000">
                <a:srgbClr val="DFF4FF"/>
              </a:gs>
            </a:gsLst>
            <a:lin ang="16200000" scaled="0"/>
          </a:gra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207" name="Google Shape;207;p16"/>
          <p:cNvPicPr preferRelativeResize="0"/>
          <p:nvPr/>
        </p:nvPicPr>
        <p:blipFill rotWithShape="1">
          <a:blip r:embed="rId3">
            <a:alphaModFix/>
          </a:blip>
          <a:srcRect b="0" l="13109" r="0" t="0"/>
          <a:stretch/>
        </p:blipFill>
        <p:spPr>
          <a:xfrm>
            <a:off x="539495" y="1838516"/>
            <a:ext cx="2830037" cy="3257000"/>
          </a:xfrm>
          <a:prstGeom prst="rect">
            <a:avLst/>
          </a:prstGeom>
          <a:noFill/>
          <a:ln>
            <a:noFill/>
          </a:ln>
        </p:spPr>
      </p:pic>
      <p:pic>
        <p:nvPicPr>
          <p:cNvPr id="208" name="Google Shape;208;p16"/>
          <p:cNvPicPr preferRelativeResize="0"/>
          <p:nvPr/>
        </p:nvPicPr>
        <p:blipFill rotWithShape="1">
          <a:blip r:embed="rId4">
            <a:alphaModFix/>
          </a:blip>
          <a:srcRect b="0" l="19870" r="19067" t="0"/>
          <a:stretch/>
        </p:blipFill>
        <p:spPr>
          <a:xfrm>
            <a:off x="7193280" y="1850708"/>
            <a:ext cx="1988820" cy="3257000"/>
          </a:xfrm>
          <a:prstGeom prst="rect">
            <a:avLst/>
          </a:prstGeom>
          <a:noFill/>
          <a:ln>
            <a:noFill/>
          </a:ln>
        </p:spPr>
      </p:pic>
      <p:pic>
        <p:nvPicPr>
          <p:cNvPr id="209" name="Google Shape;209;p16"/>
          <p:cNvPicPr preferRelativeResize="0"/>
          <p:nvPr/>
        </p:nvPicPr>
        <p:blipFill rotWithShape="1">
          <a:blip r:embed="rId5">
            <a:alphaModFix/>
          </a:blip>
          <a:srcRect b="0" l="0" r="0" t="0"/>
          <a:stretch/>
        </p:blipFill>
        <p:spPr>
          <a:xfrm>
            <a:off x="2614944" y="1751558"/>
            <a:ext cx="4662915" cy="3455299"/>
          </a:xfrm>
          <a:prstGeom prst="rect">
            <a:avLst/>
          </a:prstGeom>
          <a:noFill/>
          <a:ln>
            <a:noFill/>
          </a:ln>
        </p:spPr>
      </p:pic>
      <p:sp>
        <p:nvSpPr>
          <p:cNvPr id="210" name="Google Shape;210;p16"/>
          <p:cNvSpPr txBox="1"/>
          <p:nvPr/>
        </p:nvSpPr>
        <p:spPr>
          <a:xfrm>
            <a:off x="403182" y="5186294"/>
            <a:ext cx="2508886" cy="1286133"/>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002060"/>
              </a:buClr>
              <a:buSzPts val="2000"/>
              <a:buFont typeface="Arial"/>
              <a:buNone/>
            </a:pPr>
            <a:r>
              <a:rPr lang="en-GB" sz="2000">
                <a:solidFill>
                  <a:srgbClr val="002060"/>
                </a:solidFill>
                <a:latin typeface="Arial"/>
                <a:ea typeface="Arial"/>
                <a:cs typeface="Arial"/>
                <a:sym typeface="Arial"/>
              </a:rPr>
              <a:t>Voice and online </a:t>
            </a:r>
            <a:endParaRPr/>
          </a:p>
          <a:p>
            <a:pPr indent="0" lvl="0" marL="0" marR="0" rtl="0" algn="ctr">
              <a:spcBef>
                <a:spcPts val="0"/>
              </a:spcBef>
              <a:spcAft>
                <a:spcPts val="0"/>
              </a:spcAft>
              <a:buClr>
                <a:srgbClr val="002060"/>
              </a:buClr>
              <a:buSzPts val="2000"/>
              <a:buFont typeface="Arial"/>
              <a:buNone/>
            </a:pPr>
            <a:r>
              <a:rPr lang="en-GB" sz="2000">
                <a:solidFill>
                  <a:srgbClr val="002060"/>
                </a:solidFill>
                <a:latin typeface="Arial"/>
                <a:ea typeface="Arial"/>
                <a:cs typeface="Arial"/>
                <a:sym typeface="Arial"/>
              </a:rPr>
              <a:t>chat bot</a:t>
            </a:r>
            <a:endParaRPr sz="2000">
              <a:solidFill>
                <a:srgbClr val="002060"/>
              </a:solidFill>
              <a:latin typeface="Arial"/>
              <a:ea typeface="Arial"/>
              <a:cs typeface="Arial"/>
              <a:sym typeface="Arial"/>
            </a:endParaRPr>
          </a:p>
          <a:p>
            <a:pPr indent="0" lvl="0" marL="457200" marR="0" rtl="0" algn="l">
              <a:lnSpc>
                <a:spcPct val="100000"/>
              </a:lnSpc>
              <a:spcBef>
                <a:spcPts val="100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a:p>
            <a:pPr indent="0" lvl="0" marL="457200" marR="0" rtl="0" algn="l">
              <a:lnSpc>
                <a:spcPct val="100000"/>
              </a:lnSpc>
              <a:spcBef>
                <a:spcPts val="100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a:p>
            <a:pPr indent="0" lvl="0" marL="0" marR="0" rtl="0" algn="l">
              <a:spcBef>
                <a:spcPts val="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p:txBody>
      </p:sp>
      <p:sp>
        <p:nvSpPr>
          <p:cNvPr id="211" name="Google Shape;211;p16"/>
          <p:cNvSpPr txBox="1"/>
          <p:nvPr/>
        </p:nvSpPr>
        <p:spPr>
          <a:xfrm>
            <a:off x="3691958" y="5331094"/>
            <a:ext cx="2508886" cy="1286133"/>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002060"/>
              </a:buClr>
              <a:buSzPts val="2000"/>
              <a:buFont typeface="Arial"/>
              <a:buNone/>
            </a:pPr>
            <a:r>
              <a:rPr lang="en-GB" sz="2000">
                <a:solidFill>
                  <a:srgbClr val="002060"/>
                </a:solidFill>
                <a:latin typeface="Arial"/>
                <a:ea typeface="Arial"/>
                <a:cs typeface="Arial"/>
                <a:sym typeface="Arial"/>
              </a:rPr>
              <a:t>Launch of GP.scot</a:t>
            </a:r>
            <a:endParaRPr sz="2000">
              <a:solidFill>
                <a:srgbClr val="002060"/>
              </a:solidFill>
              <a:latin typeface="Arial"/>
              <a:ea typeface="Arial"/>
              <a:cs typeface="Arial"/>
              <a:sym typeface="Arial"/>
            </a:endParaRPr>
          </a:p>
          <a:p>
            <a:pPr indent="0" lvl="0" marL="457200" marR="0" rtl="0" algn="l">
              <a:lnSpc>
                <a:spcPct val="100000"/>
              </a:lnSpc>
              <a:spcBef>
                <a:spcPts val="100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a:p>
            <a:pPr indent="0" lvl="0" marL="457200" marR="0" rtl="0" algn="l">
              <a:lnSpc>
                <a:spcPct val="100000"/>
              </a:lnSpc>
              <a:spcBef>
                <a:spcPts val="100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a:p>
            <a:pPr indent="0" lvl="0" marL="0" marR="0" rtl="0" algn="l">
              <a:spcBef>
                <a:spcPts val="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p:txBody>
      </p:sp>
      <p:sp>
        <p:nvSpPr>
          <p:cNvPr id="212" name="Google Shape;212;p16"/>
          <p:cNvSpPr txBox="1"/>
          <p:nvPr/>
        </p:nvSpPr>
        <p:spPr>
          <a:xfrm>
            <a:off x="6942253" y="5160406"/>
            <a:ext cx="2508886" cy="1286133"/>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002060"/>
              </a:buClr>
              <a:buSzPts val="2000"/>
              <a:buFont typeface="Arial"/>
              <a:buNone/>
            </a:pPr>
            <a:r>
              <a:rPr lang="en-GB" sz="2000">
                <a:solidFill>
                  <a:srgbClr val="002060"/>
                </a:solidFill>
                <a:latin typeface="Arial"/>
                <a:ea typeface="Arial"/>
                <a:cs typeface="Arial"/>
                <a:sym typeface="Arial"/>
              </a:rPr>
              <a:t>COVID App, enhanced for Flu</a:t>
            </a:r>
            <a:endParaRPr sz="2000">
              <a:solidFill>
                <a:srgbClr val="002060"/>
              </a:solidFill>
              <a:latin typeface="Arial"/>
              <a:ea typeface="Arial"/>
              <a:cs typeface="Arial"/>
              <a:sym typeface="Arial"/>
            </a:endParaRPr>
          </a:p>
          <a:p>
            <a:pPr indent="0" lvl="0" marL="457200" marR="0" rtl="0" algn="l">
              <a:lnSpc>
                <a:spcPct val="100000"/>
              </a:lnSpc>
              <a:spcBef>
                <a:spcPts val="100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a:p>
            <a:pPr indent="0" lvl="0" marL="457200" marR="0" rtl="0" algn="l">
              <a:lnSpc>
                <a:spcPct val="100000"/>
              </a:lnSpc>
              <a:spcBef>
                <a:spcPts val="100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a:p>
            <a:pPr indent="0" lvl="0" marL="0" marR="0" rtl="0" algn="l">
              <a:spcBef>
                <a:spcPts val="0"/>
              </a:spcBef>
              <a:spcAft>
                <a:spcPts val="0"/>
              </a:spcAft>
              <a:buClr>
                <a:schemeClr val="dk1"/>
              </a:buClr>
              <a:buSzPts val="2400"/>
              <a:buFont typeface="Calibri"/>
              <a:buNone/>
            </a:pPr>
            <a:r>
              <a:t/>
            </a:r>
            <a:endParaRPr sz="2400">
              <a:solidFill>
                <a:srgbClr val="434343"/>
              </a:solidFill>
              <a:latin typeface="Roboto"/>
              <a:ea typeface="Roboto"/>
              <a:cs typeface="Roboto"/>
              <a:sym typeface="Roboto"/>
            </a:endParaRPr>
          </a:p>
        </p:txBody>
      </p:sp>
      <p:pic>
        <p:nvPicPr>
          <p:cNvPr id="213" name="Google Shape;213;p16"/>
          <p:cNvPicPr preferRelativeResize="0"/>
          <p:nvPr/>
        </p:nvPicPr>
        <p:blipFill rotWithShape="1">
          <a:blip r:embed="rId4">
            <a:alphaModFix/>
          </a:blip>
          <a:srcRect b="0" l="19401" r="22694" t="0"/>
          <a:stretch/>
        </p:blipFill>
        <p:spPr>
          <a:xfrm>
            <a:off x="9358122" y="1850708"/>
            <a:ext cx="1885950" cy="3257000"/>
          </a:xfrm>
          <a:prstGeom prst="rect">
            <a:avLst/>
          </a:prstGeom>
          <a:noFill/>
          <a:ln>
            <a:noFill/>
          </a:ln>
        </p:spPr>
      </p:pic>
      <p:sp>
        <p:nvSpPr>
          <p:cNvPr id="214" name="Google Shape;214;p16"/>
          <p:cNvSpPr txBox="1"/>
          <p:nvPr/>
        </p:nvSpPr>
        <p:spPr>
          <a:xfrm>
            <a:off x="9115532" y="5160407"/>
            <a:ext cx="2508886" cy="1286133"/>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002060"/>
              </a:buClr>
              <a:buSzPts val="2000"/>
              <a:buFont typeface="Arial"/>
              <a:buNone/>
            </a:pPr>
            <a:r>
              <a:rPr lang="en-GB" sz="2000">
                <a:solidFill>
                  <a:srgbClr val="002060"/>
                </a:solidFill>
                <a:latin typeface="Arial"/>
                <a:ea typeface="Arial"/>
                <a:cs typeface="Arial"/>
                <a:sym typeface="Arial"/>
              </a:rPr>
              <a:t>SMS library – </a:t>
            </a:r>
            <a:br>
              <a:rPr lang="en-GB" sz="2000">
                <a:solidFill>
                  <a:srgbClr val="002060"/>
                </a:solidFill>
                <a:latin typeface="Arial"/>
                <a:ea typeface="Arial"/>
                <a:cs typeface="Arial"/>
                <a:sym typeface="Arial"/>
              </a:rPr>
            </a:br>
            <a:r>
              <a:rPr lang="en-GB" sz="2000">
                <a:solidFill>
                  <a:srgbClr val="002060"/>
                </a:solidFill>
                <a:latin typeface="Arial"/>
                <a:ea typeface="Arial"/>
                <a:cs typeface="Arial"/>
                <a:sym typeface="Arial"/>
              </a:rPr>
              <a:t>111 service</a:t>
            </a:r>
            <a:endParaRPr sz="2000">
              <a:solidFill>
                <a:srgbClr val="002060"/>
              </a:solidFill>
              <a:latin typeface="Arial"/>
              <a:ea typeface="Arial"/>
              <a:cs typeface="Arial"/>
              <a:sym typeface="Arial"/>
            </a:endParaRPr>
          </a:p>
          <a:p>
            <a:pPr indent="0" lvl="0" marL="0" marR="0" rtl="0" algn="ctr">
              <a:spcBef>
                <a:spcPts val="0"/>
              </a:spcBef>
              <a:spcAft>
                <a:spcPts val="0"/>
              </a:spcAft>
              <a:buClr>
                <a:srgbClr val="002060"/>
              </a:buClr>
              <a:buSzPts val="2000"/>
              <a:buFont typeface="Arial"/>
              <a:buNone/>
            </a:pPr>
            <a:r>
              <a:t/>
            </a:r>
            <a:endParaRPr sz="2000">
              <a:solidFill>
                <a:srgbClr val="002060"/>
              </a:solidFill>
              <a:latin typeface="Arial"/>
              <a:ea typeface="Arial"/>
              <a:cs typeface="Arial"/>
              <a:sym typeface="Arial"/>
            </a:endParaRPr>
          </a:p>
          <a:p>
            <a:pPr indent="0" lvl="0" marL="0" marR="0" rtl="0" algn="ctr">
              <a:spcBef>
                <a:spcPts val="0"/>
              </a:spcBef>
              <a:spcAft>
                <a:spcPts val="0"/>
              </a:spcAft>
              <a:buClr>
                <a:srgbClr val="002060"/>
              </a:buClr>
              <a:buSzPts val="2000"/>
              <a:buFont typeface="Arial"/>
              <a:buNone/>
            </a:pPr>
            <a:r>
              <a:t/>
            </a:r>
            <a:endParaRPr sz="2000">
              <a:solidFill>
                <a:srgbClr val="002060"/>
              </a:solidFill>
              <a:latin typeface="Arial"/>
              <a:ea typeface="Arial"/>
              <a:cs typeface="Arial"/>
              <a:sym typeface="Arial"/>
            </a:endParaRPr>
          </a:p>
          <a:p>
            <a:pPr indent="0" lvl="0" marL="0" marR="0" rtl="0" algn="ctr">
              <a:spcBef>
                <a:spcPts val="0"/>
              </a:spcBef>
              <a:spcAft>
                <a:spcPts val="0"/>
              </a:spcAft>
              <a:buClr>
                <a:srgbClr val="002060"/>
              </a:buClr>
              <a:buSzPts val="2000"/>
              <a:buFont typeface="Arial"/>
              <a:buNone/>
            </a:pPr>
            <a:r>
              <a:t/>
            </a:r>
            <a:endParaRPr sz="2000">
              <a:solidFill>
                <a:srgbClr val="002060"/>
              </a:solidFill>
              <a:latin typeface="Arial"/>
              <a:ea typeface="Arial"/>
              <a:cs typeface="Arial"/>
              <a:sym typeface="Arial"/>
            </a:endParaRPr>
          </a:p>
        </p:txBody>
      </p:sp>
      <p:pic>
        <p:nvPicPr>
          <p:cNvPr id="215" name="Google Shape;215;p16"/>
          <p:cNvPicPr preferRelativeResize="0"/>
          <p:nvPr/>
        </p:nvPicPr>
        <p:blipFill rotWithShape="1">
          <a:blip r:embed="rId6">
            <a:alphaModFix/>
          </a:blip>
          <a:srcRect b="0" l="0" r="0" t="0"/>
          <a:stretch/>
        </p:blipFill>
        <p:spPr>
          <a:xfrm>
            <a:off x="9731441" y="2362199"/>
            <a:ext cx="1243712" cy="2245271"/>
          </a:xfrm>
          <a:prstGeom prst="rect">
            <a:avLst/>
          </a:prstGeom>
          <a:noFill/>
          <a:ln>
            <a:noFill/>
          </a:ln>
        </p:spPr>
      </p:pic>
      <p:sp>
        <p:nvSpPr>
          <p:cNvPr id="216" name="Google Shape;216;p16"/>
          <p:cNvSpPr txBox="1"/>
          <p:nvPr>
            <p:ph type="title"/>
          </p:nvPr>
        </p:nvSpPr>
        <p:spPr>
          <a:xfrm>
            <a:off x="1372700" y="287760"/>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New channels developed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17"/>
          <p:cNvPicPr preferRelativeResize="0"/>
          <p:nvPr/>
        </p:nvPicPr>
        <p:blipFill rotWithShape="1">
          <a:blip r:embed="rId3">
            <a:alphaModFix/>
          </a:blip>
          <a:srcRect b="0" l="0" r="0" t="0"/>
          <a:stretch/>
        </p:blipFill>
        <p:spPr>
          <a:xfrm>
            <a:off x="3733847" y="2460974"/>
            <a:ext cx="3966755" cy="2927890"/>
          </a:xfrm>
          <a:prstGeom prst="rect">
            <a:avLst/>
          </a:prstGeom>
          <a:noFill/>
          <a:ln>
            <a:noFill/>
          </a:ln>
        </p:spPr>
      </p:pic>
      <p:sp>
        <p:nvSpPr>
          <p:cNvPr id="222" name="Google Shape;222;p17"/>
          <p:cNvSpPr txBox="1"/>
          <p:nvPr>
            <p:ph type="title"/>
          </p:nvPr>
        </p:nvSpPr>
        <p:spPr>
          <a:xfrm>
            <a:off x="1372700" y="287760"/>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b="1" lang="en-GB">
                <a:latin typeface="Calibri"/>
                <a:ea typeface="Calibri"/>
                <a:cs typeface="Calibri"/>
                <a:sym typeface="Calibri"/>
              </a:rPr>
              <a:t>Data and communication</a:t>
            </a:r>
            <a:endParaRPr b="1">
              <a:latin typeface="Calibri"/>
              <a:ea typeface="Calibri"/>
              <a:cs typeface="Calibri"/>
              <a:sym typeface="Calibri"/>
            </a:endParaRPr>
          </a:p>
        </p:txBody>
      </p:sp>
      <p:pic>
        <p:nvPicPr>
          <p:cNvPr id="223" name="Google Shape;223;p17"/>
          <p:cNvPicPr preferRelativeResize="0"/>
          <p:nvPr/>
        </p:nvPicPr>
        <p:blipFill rotWithShape="1">
          <a:blip r:embed="rId4">
            <a:alphaModFix/>
          </a:blip>
          <a:srcRect b="0" l="0" r="0" t="0"/>
          <a:stretch/>
        </p:blipFill>
        <p:spPr>
          <a:xfrm>
            <a:off x="468630" y="1872824"/>
            <a:ext cx="3493770" cy="3650151"/>
          </a:xfrm>
          <a:prstGeom prst="rect">
            <a:avLst/>
          </a:prstGeom>
          <a:noFill/>
          <a:ln>
            <a:noFill/>
          </a:ln>
        </p:spPr>
      </p:pic>
      <p:pic>
        <p:nvPicPr>
          <p:cNvPr id="224" name="Google Shape;224;p17"/>
          <p:cNvPicPr preferRelativeResize="0"/>
          <p:nvPr/>
        </p:nvPicPr>
        <p:blipFill rotWithShape="1">
          <a:blip r:embed="rId5">
            <a:alphaModFix/>
          </a:blip>
          <a:srcRect b="0" l="0" r="0" t="0"/>
          <a:stretch/>
        </p:blipFill>
        <p:spPr>
          <a:xfrm>
            <a:off x="7559040" y="1766715"/>
            <a:ext cx="3901440" cy="3841020"/>
          </a:xfrm>
          <a:prstGeom prst="rect">
            <a:avLst/>
          </a:prstGeom>
          <a:noFill/>
          <a:ln cap="flat" cmpd="sng" w="9525">
            <a:solidFill>
              <a:schemeClr val="accent1"/>
            </a:solidFill>
            <a:prstDash val="solid"/>
            <a:round/>
            <a:headEnd len="sm" w="sm" type="none"/>
            <a:tailEnd len="sm" w="sm" type="none"/>
          </a:ln>
          <a:effectLst>
            <a:outerShdw blurRad="50800" rotWithShape="0" algn="tl" dir="2700000" dist="38100">
              <a:srgbClr val="000000">
                <a:alpha val="4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8"/>
          <p:cNvSpPr txBox="1"/>
          <p:nvPr>
            <p:ph type="title"/>
          </p:nvPr>
        </p:nvSpPr>
        <p:spPr>
          <a:xfrm>
            <a:off x="1372700" y="291076"/>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r>
              <a:rPr b="1" lang="en-GB">
                <a:latin typeface="Calibri"/>
                <a:ea typeface="Calibri"/>
                <a:cs typeface="Calibri"/>
                <a:sym typeface="Calibri"/>
              </a:rPr>
              <a:t>New ways of working</a:t>
            </a:r>
            <a:endParaRPr b="1">
              <a:latin typeface="Calibri"/>
              <a:ea typeface="Calibri"/>
              <a:cs typeface="Calibri"/>
              <a:sym typeface="Calibri"/>
            </a:endParaRPr>
          </a:p>
        </p:txBody>
      </p:sp>
      <p:sp>
        <p:nvSpPr>
          <p:cNvPr id="230" name="Google Shape;230;p18"/>
          <p:cNvSpPr txBox="1"/>
          <p:nvPr>
            <p:ph idx="1" type="body"/>
          </p:nvPr>
        </p:nvSpPr>
        <p:spPr>
          <a:xfrm>
            <a:off x="1372700" y="1577578"/>
            <a:ext cx="9058235" cy="3615523"/>
          </a:xfrm>
          <a:prstGeom prst="rect">
            <a:avLst/>
          </a:prstGeom>
          <a:noFill/>
          <a:ln>
            <a:noFill/>
          </a:ln>
        </p:spPr>
        <p:txBody>
          <a:bodyPr anchorCtr="0" anchor="t" bIns="45700" lIns="91425" spcFirstLastPara="1" rIns="91425" wrap="square" tIns="45700">
            <a:noAutofit/>
          </a:bodyPr>
          <a:lstStyle/>
          <a:p>
            <a:pPr indent="-342900" lvl="0" marL="482600" rtl="0" algn="l">
              <a:spcBef>
                <a:spcPts val="0"/>
              </a:spcBef>
              <a:spcAft>
                <a:spcPts val="0"/>
              </a:spcAft>
              <a:buClr>
                <a:srgbClr val="434343"/>
              </a:buClr>
              <a:buSzPts val="1400"/>
              <a:buChar char="•"/>
            </a:pPr>
            <a:r>
              <a:rPr lang="en-GB">
                <a:solidFill>
                  <a:srgbClr val="002060"/>
                </a:solidFill>
                <a:latin typeface="Arial"/>
                <a:ea typeface="Arial"/>
                <a:cs typeface="Arial"/>
                <a:sym typeface="Arial"/>
              </a:rPr>
              <a:t>Significant increase of home working within the team </a:t>
            </a:r>
            <a:endParaRPr/>
          </a:p>
          <a:p>
            <a:pPr indent="-254000" lvl="0" marL="482600" rtl="0" algn="l">
              <a:spcBef>
                <a:spcPts val="0"/>
              </a:spcBef>
              <a:spcAft>
                <a:spcPts val="0"/>
              </a:spcAft>
              <a:buClr>
                <a:srgbClr val="434343"/>
              </a:buClr>
              <a:buSzPts val="1400"/>
              <a:buNone/>
            </a:pPr>
            <a:r>
              <a:t/>
            </a:r>
            <a:endParaRPr>
              <a:solidFill>
                <a:srgbClr val="002060"/>
              </a:solidFill>
              <a:latin typeface="Arial"/>
              <a:ea typeface="Arial"/>
              <a:cs typeface="Arial"/>
              <a:sym typeface="Arial"/>
            </a:endParaRPr>
          </a:p>
          <a:p>
            <a:pPr indent="-342900" lvl="0" marL="482600" rtl="0" algn="l">
              <a:spcBef>
                <a:spcPts val="0"/>
              </a:spcBef>
              <a:spcAft>
                <a:spcPts val="0"/>
              </a:spcAft>
              <a:buClr>
                <a:srgbClr val="434343"/>
              </a:buClr>
              <a:buSzPts val="1400"/>
              <a:buChar char="•"/>
            </a:pPr>
            <a:r>
              <a:rPr lang="en-GB">
                <a:solidFill>
                  <a:srgbClr val="002060"/>
                </a:solidFill>
                <a:latin typeface="Arial"/>
                <a:ea typeface="Arial"/>
                <a:cs typeface="Arial"/>
                <a:sym typeface="Arial"/>
              </a:rPr>
              <a:t>Rapid collaboration, iterate at pace</a:t>
            </a:r>
            <a:endParaRPr/>
          </a:p>
          <a:p>
            <a:pPr indent="-254000" lvl="0" marL="482600" rtl="0" algn="l">
              <a:spcBef>
                <a:spcPts val="0"/>
              </a:spcBef>
              <a:spcAft>
                <a:spcPts val="0"/>
              </a:spcAft>
              <a:buClr>
                <a:srgbClr val="434343"/>
              </a:buClr>
              <a:buSzPts val="1400"/>
              <a:buNone/>
            </a:pPr>
            <a:r>
              <a:t/>
            </a:r>
            <a:endParaRPr>
              <a:solidFill>
                <a:srgbClr val="002060"/>
              </a:solidFill>
              <a:latin typeface="Arial"/>
              <a:ea typeface="Arial"/>
              <a:cs typeface="Arial"/>
              <a:sym typeface="Arial"/>
            </a:endParaRPr>
          </a:p>
          <a:p>
            <a:pPr indent="-342900" lvl="0" marL="482600" rtl="0" algn="l">
              <a:spcBef>
                <a:spcPts val="0"/>
              </a:spcBef>
              <a:spcAft>
                <a:spcPts val="0"/>
              </a:spcAft>
              <a:buClr>
                <a:srgbClr val="434343"/>
              </a:buClr>
              <a:buSzPts val="1400"/>
              <a:buChar char="•"/>
            </a:pPr>
            <a:r>
              <a:rPr lang="en-GB">
                <a:solidFill>
                  <a:srgbClr val="002060"/>
                </a:solidFill>
                <a:latin typeface="Arial"/>
                <a:ea typeface="Arial"/>
                <a:cs typeface="Arial"/>
                <a:sym typeface="Arial"/>
              </a:rPr>
              <a:t>Reduction in silos</a:t>
            </a:r>
            <a:endParaRPr/>
          </a:p>
          <a:p>
            <a:pPr indent="-254000" lvl="0" marL="482600" rtl="0" algn="l">
              <a:spcBef>
                <a:spcPts val="0"/>
              </a:spcBef>
              <a:spcAft>
                <a:spcPts val="0"/>
              </a:spcAft>
              <a:buClr>
                <a:srgbClr val="434343"/>
              </a:buClr>
              <a:buSzPts val="1400"/>
              <a:buNone/>
            </a:pPr>
            <a:r>
              <a:t/>
            </a:r>
            <a:endParaRPr>
              <a:solidFill>
                <a:srgbClr val="002060"/>
              </a:solidFill>
              <a:latin typeface="Arial"/>
              <a:ea typeface="Arial"/>
              <a:cs typeface="Arial"/>
              <a:sym typeface="Arial"/>
            </a:endParaRPr>
          </a:p>
          <a:p>
            <a:pPr indent="-342900" lvl="0" marL="482600" rtl="0" algn="l">
              <a:spcBef>
                <a:spcPts val="0"/>
              </a:spcBef>
              <a:spcAft>
                <a:spcPts val="0"/>
              </a:spcAft>
              <a:buClr>
                <a:srgbClr val="434343"/>
              </a:buClr>
              <a:buSzPts val="1400"/>
              <a:buChar char="•"/>
            </a:pPr>
            <a:r>
              <a:rPr lang="en-GB">
                <a:solidFill>
                  <a:srgbClr val="002060"/>
                </a:solidFill>
                <a:latin typeface="Arial"/>
                <a:ea typeface="Arial"/>
                <a:cs typeface="Arial"/>
                <a:sym typeface="Arial"/>
              </a:rPr>
              <a:t>Stronger use of data to inform change</a:t>
            </a:r>
            <a:endParaRPr>
              <a:solidFill>
                <a:srgbClr val="002060"/>
              </a:solidFill>
              <a:latin typeface="Arial"/>
              <a:ea typeface="Arial"/>
              <a:cs typeface="Arial"/>
              <a:sym typeface="Arial"/>
            </a:endParaRPr>
          </a:p>
        </p:txBody>
      </p:sp>
      <p:pic>
        <p:nvPicPr>
          <p:cNvPr id="231" name="Google Shape;231;p18"/>
          <p:cNvPicPr preferRelativeResize="0"/>
          <p:nvPr/>
        </p:nvPicPr>
        <p:blipFill rotWithShape="1">
          <a:blip r:embed="rId3">
            <a:alphaModFix/>
          </a:blip>
          <a:srcRect b="0" l="0" r="0" t="0"/>
          <a:stretch/>
        </p:blipFill>
        <p:spPr>
          <a:xfrm>
            <a:off x="8191194" y="1577579"/>
            <a:ext cx="3038475" cy="4486275"/>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9"/>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70000"/>
              </a:lnSpc>
              <a:spcBef>
                <a:spcPts val="0"/>
              </a:spcBef>
              <a:spcAft>
                <a:spcPts val="0"/>
              </a:spcAft>
              <a:buClr>
                <a:schemeClr val="lt1"/>
              </a:buClr>
              <a:buSzPts val="4400"/>
              <a:buFont typeface="Calibri"/>
              <a:buNone/>
            </a:pPr>
            <a:br>
              <a:rPr lang="en-GB" sz="4400">
                <a:latin typeface="Calibri"/>
                <a:ea typeface="Calibri"/>
                <a:cs typeface="Calibri"/>
                <a:sym typeface="Calibri"/>
              </a:rPr>
            </a:br>
            <a:endParaRPr sz="4400">
              <a:latin typeface="Calibri"/>
              <a:ea typeface="Calibri"/>
              <a:cs typeface="Calibri"/>
              <a:sym typeface="Calibri"/>
            </a:endParaRPr>
          </a:p>
        </p:txBody>
      </p:sp>
      <p:sp>
        <p:nvSpPr>
          <p:cNvPr id="238" name="Google Shape;238;p19"/>
          <p:cNvSpPr/>
          <p:nvPr/>
        </p:nvSpPr>
        <p:spPr>
          <a:xfrm>
            <a:off x="609900" y="3044250"/>
            <a:ext cx="109722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5400">
                <a:solidFill>
                  <a:schemeClr val="lt1"/>
                </a:solidFill>
                <a:latin typeface="Calibri"/>
                <a:ea typeface="Calibri"/>
                <a:cs typeface="Calibri"/>
                <a:sym typeface="Calibri"/>
              </a:rPr>
              <a:t>Mental Health COVID-19 Response </a:t>
            </a:r>
            <a:endParaRPr b="1" sz="22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2200">
              <a:solidFill>
                <a:schemeClr val="lt1"/>
              </a:solidFill>
              <a:latin typeface="Calibri"/>
              <a:ea typeface="Calibri"/>
              <a:cs typeface="Calibri"/>
              <a:sym typeface="Calibri"/>
            </a:endParaRPr>
          </a:p>
          <a:p>
            <a:pPr indent="0" lvl="0" marL="0" rtl="0" algn="l">
              <a:spcBef>
                <a:spcPts val="0"/>
              </a:spcBef>
              <a:spcAft>
                <a:spcPts val="0"/>
              </a:spcAft>
              <a:buNone/>
            </a:pPr>
            <a:r>
              <a:rPr lang="en-GB" sz="2200">
                <a:solidFill>
                  <a:schemeClr val="lt1"/>
                </a:solidFill>
                <a:latin typeface="Calibri"/>
                <a:ea typeface="Calibri"/>
                <a:cs typeface="Calibri"/>
                <a:sym typeface="Calibri"/>
              </a:rPr>
              <a:t>Gail MacGregor, Head of Clinical Services</a:t>
            </a:r>
            <a:endParaRPr sz="2200">
              <a:solidFill>
                <a:schemeClr val="lt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GB" sz="2200">
                <a:solidFill>
                  <a:schemeClr val="lt1"/>
                </a:solidFill>
                <a:latin typeface="Calibri"/>
                <a:ea typeface="Calibri"/>
                <a:cs typeface="Calibri"/>
                <a:sym typeface="Calibri"/>
              </a:rPr>
              <a:t>Lauren Kennedy, Lead Nurse for Mental Health and Learning Disabilities</a:t>
            </a:r>
            <a:endParaRPr sz="2200">
              <a:solidFill>
                <a:schemeClr val="lt1"/>
              </a:solidFill>
              <a:latin typeface="Calibri"/>
              <a:ea typeface="Calibri"/>
              <a:cs typeface="Calibri"/>
              <a:sym typeface="Calibri"/>
            </a:endParaRPr>
          </a:p>
        </p:txBody>
      </p:sp>
      <p:sp>
        <p:nvSpPr>
          <p:cNvPr id="239" name="Google Shape;239;p19"/>
          <p:cNvSpPr/>
          <p:nvPr/>
        </p:nvSpPr>
        <p:spPr>
          <a:xfrm>
            <a:off x="1082850" y="3987602"/>
            <a:ext cx="100263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200"/>
          </a:p>
          <a:p>
            <a:pPr indent="0" lvl="0" marL="0" marR="0" rtl="0" algn="l">
              <a:spcBef>
                <a:spcPts val="0"/>
              </a:spcBef>
              <a:spcAft>
                <a:spcPts val="0"/>
              </a:spcAft>
              <a:buNone/>
            </a:pPr>
            <a:r>
              <a:t/>
            </a:r>
            <a:endParaRPr b="1" sz="1000">
              <a:solidFill>
                <a:srgbClr val="FFFFFF"/>
              </a:solidFill>
              <a:latin typeface="Arial"/>
              <a:ea typeface="Arial"/>
              <a:cs typeface="Arial"/>
              <a:sym typeface="Arial"/>
            </a:endParaRPr>
          </a:p>
        </p:txBody>
      </p:sp>
      <p:sp>
        <p:nvSpPr>
          <p:cNvPr id="240" name="Google Shape;240;p19"/>
          <p:cNvSpPr/>
          <p:nvPr/>
        </p:nvSpPr>
        <p:spPr>
          <a:xfrm>
            <a:off x="1539750" y="4350050"/>
            <a:ext cx="91125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0"/>
          <p:cNvSpPr txBox="1"/>
          <p:nvPr>
            <p:ph type="title"/>
          </p:nvPr>
        </p:nvSpPr>
        <p:spPr>
          <a:xfrm>
            <a:off x="2553525" y="214811"/>
            <a:ext cx="6793676"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Mental Health Hub</a:t>
            </a:r>
            <a:endParaRPr/>
          </a:p>
        </p:txBody>
      </p:sp>
      <p:pic>
        <p:nvPicPr>
          <p:cNvPr id="247" name="Google Shape;247;p20"/>
          <p:cNvPicPr preferRelativeResize="0"/>
          <p:nvPr/>
        </p:nvPicPr>
        <p:blipFill rotWithShape="1">
          <a:blip r:embed="rId3">
            <a:alphaModFix/>
          </a:blip>
          <a:srcRect b="0" l="0" r="0" t="0"/>
          <a:stretch/>
        </p:blipFill>
        <p:spPr>
          <a:xfrm>
            <a:off x="705057" y="1122188"/>
            <a:ext cx="10229644" cy="5735812"/>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21"/>
          <p:cNvPicPr preferRelativeResize="0"/>
          <p:nvPr/>
        </p:nvPicPr>
        <p:blipFill rotWithShape="1">
          <a:blip r:embed="rId3">
            <a:alphaModFix/>
          </a:blip>
          <a:srcRect b="0" l="0" r="0" t="0"/>
          <a:stretch/>
        </p:blipFill>
        <p:spPr>
          <a:xfrm>
            <a:off x="10639425" y="2567733"/>
            <a:ext cx="1552575" cy="1924050"/>
          </a:xfrm>
          <a:prstGeom prst="rect">
            <a:avLst/>
          </a:prstGeom>
          <a:noFill/>
          <a:ln>
            <a:noFill/>
          </a:ln>
        </p:spPr>
      </p:pic>
      <p:sp>
        <p:nvSpPr>
          <p:cNvPr id="254" name="Google Shape;254;p21"/>
          <p:cNvSpPr txBox="1"/>
          <p:nvPr>
            <p:ph idx="1" type="body"/>
          </p:nvPr>
        </p:nvSpPr>
        <p:spPr>
          <a:xfrm>
            <a:off x="2823817" y="1751278"/>
            <a:ext cx="6886240" cy="68815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2D72"/>
              </a:buClr>
              <a:buSzPts val="1800"/>
              <a:buFont typeface="Arial"/>
              <a:buChar char="•"/>
            </a:pPr>
            <a:r>
              <a:rPr lang="en-GB" sz="1800">
                <a:solidFill>
                  <a:srgbClr val="002D72"/>
                </a:solidFill>
                <a:latin typeface="Arial"/>
                <a:ea typeface="Arial"/>
                <a:cs typeface="Arial"/>
                <a:sym typeface="Arial"/>
              </a:rPr>
              <a:t>Now available 24 hours a day, 7 days a week by calling 111 and following telephone prompts</a:t>
            </a:r>
            <a:endParaRPr/>
          </a:p>
          <a:p>
            <a:pPr indent="-342900" lvl="0" marL="342900" marR="0" rtl="0" algn="l">
              <a:spcBef>
                <a:spcPts val="360"/>
              </a:spcBef>
              <a:spcAft>
                <a:spcPts val="0"/>
              </a:spcAft>
              <a:buClr>
                <a:srgbClr val="002D72"/>
              </a:buClr>
              <a:buSzPts val="1800"/>
              <a:buFont typeface="Arial"/>
              <a:buChar char="•"/>
            </a:pPr>
            <a:r>
              <a:rPr lang="en-GB" sz="1800">
                <a:solidFill>
                  <a:srgbClr val="002D72"/>
                </a:solidFill>
                <a:latin typeface="Arial"/>
                <a:ea typeface="Arial"/>
                <a:cs typeface="Arial"/>
                <a:sym typeface="Arial"/>
              </a:rPr>
              <a:t>Establishment of National Wellbeing Helpline to respond to the needs of Health and Social Care Staff</a:t>
            </a:r>
            <a:endParaRPr/>
          </a:p>
          <a:p>
            <a:pPr indent="0" lvl="0" marL="0" marR="0" rtl="0" algn="l">
              <a:spcBef>
                <a:spcPts val="640"/>
              </a:spcBef>
              <a:spcAft>
                <a:spcPts val="0"/>
              </a:spcAft>
              <a:buClr>
                <a:schemeClr val="dk1"/>
              </a:buClr>
              <a:buSzPts val="3200"/>
              <a:buFont typeface="Arial"/>
              <a:buNone/>
            </a:pPr>
            <a:r>
              <a:t/>
            </a:r>
            <a:endParaRPr sz="3200">
              <a:solidFill>
                <a:schemeClr val="dk1"/>
              </a:solidFill>
              <a:latin typeface="Arial"/>
              <a:ea typeface="Arial"/>
              <a:cs typeface="Arial"/>
              <a:sym typeface="Arial"/>
            </a:endParaRPr>
          </a:p>
        </p:txBody>
      </p:sp>
      <p:sp>
        <p:nvSpPr>
          <p:cNvPr id="255" name="Google Shape;255;p21"/>
          <p:cNvSpPr txBox="1"/>
          <p:nvPr>
            <p:ph type="title"/>
          </p:nvPr>
        </p:nvSpPr>
        <p:spPr>
          <a:xfrm>
            <a:off x="1536192" y="240267"/>
            <a:ext cx="9131808"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br>
              <a:rPr lang="en-GB">
                <a:solidFill>
                  <a:srgbClr val="EF5EA2"/>
                </a:solidFill>
                <a:latin typeface="Calibri"/>
                <a:ea typeface="Calibri"/>
                <a:cs typeface="Calibri"/>
                <a:sym typeface="Calibri"/>
              </a:rPr>
            </a:br>
            <a:r>
              <a:rPr lang="en-GB">
                <a:solidFill>
                  <a:srgbClr val="EF5EA2"/>
                </a:solidFill>
                <a:latin typeface="Calibri"/>
                <a:ea typeface="Calibri"/>
                <a:cs typeface="Calibri"/>
                <a:sym typeface="Calibri"/>
              </a:rPr>
              <a:t>Accelerated expansion of </a:t>
            </a:r>
            <a:br>
              <a:rPr lang="en-GB">
                <a:solidFill>
                  <a:srgbClr val="EF5EA2"/>
                </a:solidFill>
                <a:latin typeface="Calibri"/>
                <a:ea typeface="Calibri"/>
                <a:cs typeface="Calibri"/>
                <a:sym typeface="Calibri"/>
              </a:rPr>
            </a:br>
            <a:r>
              <a:rPr lang="en-GB">
                <a:solidFill>
                  <a:srgbClr val="EF5EA2"/>
                </a:solidFill>
                <a:latin typeface="Calibri"/>
                <a:ea typeface="Calibri"/>
                <a:cs typeface="Calibri"/>
                <a:sym typeface="Calibri"/>
              </a:rPr>
              <a:t>Mental Health Hub </a:t>
            </a:r>
            <a:br>
              <a:rPr lang="en-GB">
                <a:solidFill>
                  <a:srgbClr val="EF5EA2"/>
                </a:solidFill>
                <a:latin typeface="Calibri"/>
                <a:ea typeface="Calibri"/>
                <a:cs typeface="Calibri"/>
                <a:sym typeface="Calibri"/>
              </a:rPr>
            </a:br>
            <a:endParaRPr>
              <a:solidFill>
                <a:srgbClr val="EF5EA2"/>
              </a:solidFill>
              <a:latin typeface="Calibri"/>
              <a:ea typeface="Calibri"/>
              <a:cs typeface="Calibri"/>
              <a:sym typeface="Calibri"/>
            </a:endParaRPr>
          </a:p>
        </p:txBody>
      </p:sp>
      <p:sp>
        <p:nvSpPr>
          <p:cNvPr id="256" name="Google Shape;256;p21"/>
          <p:cNvSpPr/>
          <p:nvPr/>
        </p:nvSpPr>
        <p:spPr>
          <a:xfrm>
            <a:off x="2823817" y="1311399"/>
            <a:ext cx="3864428"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None/>
            </a:pPr>
            <a:r>
              <a:rPr b="1" lang="en-GB" sz="2000">
                <a:solidFill>
                  <a:srgbClr val="EF5EA2"/>
                </a:solidFill>
                <a:latin typeface="Arial"/>
                <a:ea typeface="Arial"/>
                <a:cs typeface="Arial"/>
                <a:sym typeface="Arial"/>
              </a:rPr>
              <a:t>Hours increased to 24/7</a:t>
            </a:r>
            <a:endParaRPr/>
          </a:p>
        </p:txBody>
      </p:sp>
      <p:pic>
        <p:nvPicPr>
          <p:cNvPr id="257" name="Google Shape;257;p21"/>
          <p:cNvPicPr preferRelativeResize="0"/>
          <p:nvPr/>
        </p:nvPicPr>
        <p:blipFill rotWithShape="1">
          <a:blip r:embed="rId4">
            <a:alphaModFix/>
          </a:blip>
          <a:srcRect b="0" l="0" r="0" t="0"/>
          <a:stretch/>
        </p:blipFill>
        <p:spPr>
          <a:xfrm>
            <a:off x="1699265" y="1230251"/>
            <a:ext cx="1124552" cy="1013576"/>
          </a:xfrm>
          <a:prstGeom prst="rect">
            <a:avLst/>
          </a:prstGeom>
          <a:noFill/>
          <a:ln>
            <a:noFill/>
          </a:ln>
        </p:spPr>
      </p:pic>
      <p:pic>
        <p:nvPicPr>
          <p:cNvPr id="258" name="Google Shape;258;p21"/>
          <p:cNvPicPr preferRelativeResize="0"/>
          <p:nvPr/>
        </p:nvPicPr>
        <p:blipFill rotWithShape="1">
          <a:blip r:embed="rId5">
            <a:alphaModFix/>
          </a:blip>
          <a:srcRect b="0" l="0" r="0" t="0"/>
          <a:stretch/>
        </p:blipFill>
        <p:spPr>
          <a:xfrm>
            <a:off x="1857051" y="3023507"/>
            <a:ext cx="808980" cy="943810"/>
          </a:xfrm>
          <a:prstGeom prst="rect">
            <a:avLst/>
          </a:prstGeom>
          <a:noFill/>
          <a:ln>
            <a:noFill/>
          </a:ln>
        </p:spPr>
      </p:pic>
      <p:sp>
        <p:nvSpPr>
          <p:cNvPr id="259" name="Google Shape;259;p21"/>
          <p:cNvSpPr/>
          <p:nvPr/>
        </p:nvSpPr>
        <p:spPr>
          <a:xfrm>
            <a:off x="2823817" y="3121687"/>
            <a:ext cx="3864428"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None/>
            </a:pPr>
            <a:r>
              <a:rPr b="1" lang="en-GB" sz="2000">
                <a:solidFill>
                  <a:srgbClr val="EF5EA2"/>
                </a:solidFill>
                <a:latin typeface="Arial"/>
                <a:ea typeface="Arial"/>
                <a:cs typeface="Arial"/>
                <a:sym typeface="Arial"/>
              </a:rPr>
              <a:t>Recruitment</a:t>
            </a:r>
            <a:endParaRPr/>
          </a:p>
        </p:txBody>
      </p:sp>
      <p:sp>
        <p:nvSpPr>
          <p:cNvPr id="260" name="Google Shape;260;p21"/>
          <p:cNvSpPr txBox="1"/>
          <p:nvPr/>
        </p:nvSpPr>
        <p:spPr>
          <a:xfrm>
            <a:off x="2777041" y="3527027"/>
            <a:ext cx="5854063" cy="528778"/>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2D72"/>
              </a:buClr>
              <a:buSzPts val="1800"/>
              <a:buFont typeface="Arial"/>
              <a:buChar char="•"/>
            </a:pPr>
            <a:r>
              <a:rPr lang="en-GB" sz="1800">
                <a:solidFill>
                  <a:srgbClr val="002D72"/>
                </a:solidFill>
                <a:latin typeface="Arial"/>
                <a:ea typeface="Arial"/>
                <a:cs typeface="Arial"/>
                <a:sym typeface="Arial"/>
              </a:rPr>
              <a:t>Required to increase staffing by 200%</a:t>
            </a:r>
            <a:endParaRPr sz="2000">
              <a:solidFill>
                <a:srgbClr val="002D72"/>
              </a:solidFill>
              <a:latin typeface="Arial"/>
              <a:ea typeface="Arial"/>
              <a:cs typeface="Arial"/>
              <a:sym typeface="Arial"/>
            </a:endParaRPr>
          </a:p>
          <a:p>
            <a:pPr indent="0" lvl="0" marL="0" marR="0" rtl="0" algn="l">
              <a:spcBef>
                <a:spcPts val="400"/>
              </a:spcBef>
              <a:spcAft>
                <a:spcPts val="0"/>
              </a:spcAft>
              <a:buClr>
                <a:srgbClr val="002D72"/>
              </a:buClr>
              <a:buSzPts val="2000"/>
              <a:buFont typeface="Arial"/>
              <a:buNone/>
            </a:pPr>
            <a:r>
              <a:t/>
            </a:r>
            <a:endParaRPr sz="2000">
              <a:solidFill>
                <a:srgbClr val="002D72"/>
              </a:solidFill>
              <a:latin typeface="Arial"/>
              <a:ea typeface="Arial"/>
              <a:cs typeface="Arial"/>
              <a:sym typeface="Arial"/>
            </a:endParaRPr>
          </a:p>
        </p:txBody>
      </p:sp>
      <p:pic>
        <p:nvPicPr>
          <p:cNvPr id="261" name="Google Shape;261;p21"/>
          <p:cNvPicPr preferRelativeResize="0"/>
          <p:nvPr/>
        </p:nvPicPr>
        <p:blipFill rotWithShape="1">
          <a:blip r:embed="rId6">
            <a:alphaModFix/>
          </a:blip>
          <a:srcRect b="0" l="0" r="0" t="0"/>
          <a:stretch/>
        </p:blipFill>
        <p:spPr>
          <a:xfrm>
            <a:off x="1868569" y="5527833"/>
            <a:ext cx="684956" cy="828262"/>
          </a:xfrm>
          <a:prstGeom prst="rect">
            <a:avLst/>
          </a:prstGeom>
          <a:noFill/>
          <a:ln>
            <a:noFill/>
          </a:ln>
        </p:spPr>
      </p:pic>
      <p:pic>
        <p:nvPicPr>
          <p:cNvPr id="262" name="Google Shape;262;p21"/>
          <p:cNvPicPr preferRelativeResize="0"/>
          <p:nvPr/>
        </p:nvPicPr>
        <p:blipFill rotWithShape="1">
          <a:blip r:embed="rId7">
            <a:alphaModFix/>
          </a:blip>
          <a:srcRect b="0" l="0" r="0" t="0"/>
          <a:stretch/>
        </p:blipFill>
        <p:spPr>
          <a:xfrm>
            <a:off x="1725197" y="4690380"/>
            <a:ext cx="1030537" cy="705811"/>
          </a:xfrm>
          <a:prstGeom prst="rect">
            <a:avLst/>
          </a:prstGeom>
          <a:noFill/>
          <a:ln>
            <a:noFill/>
          </a:ln>
        </p:spPr>
      </p:pic>
      <p:sp>
        <p:nvSpPr>
          <p:cNvPr id="263" name="Google Shape;263;p21"/>
          <p:cNvSpPr txBox="1"/>
          <p:nvPr/>
        </p:nvSpPr>
        <p:spPr>
          <a:xfrm>
            <a:off x="2777040" y="5808417"/>
            <a:ext cx="7890960" cy="897248"/>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2D72"/>
              </a:buClr>
              <a:buSzPts val="1800"/>
              <a:buFont typeface="Arial"/>
              <a:buChar char="•"/>
            </a:pPr>
            <a:r>
              <a:rPr lang="en-GB" sz="1800">
                <a:solidFill>
                  <a:srgbClr val="002D72"/>
                </a:solidFill>
                <a:latin typeface="Arial"/>
                <a:ea typeface="Arial"/>
                <a:cs typeface="Arial"/>
                <a:sym typeface="Arial"/>
              </a:rPr>
              <a:t>Since August 2020, NHS 24 receive low acuity mental health calls from Police Scotland (circa </a:t>
            </a:r>
            <a:r>
              <a:rPr b="1" lang="en-GB" sz="1800">
                <a:solidFill>
                  <a:srgbClr val="002D72"/>
                </a:solidFill>
                <a:latin typeface="Arial"/>
                <a:ea typeface="Arial"/>
                <a:cs typeface="Arial"/>
                <a:sym typeface="Arial"/>
              </a:rPr>
              <a:t>300 referrals </a:t>
            </a:r>
            <a:r>
              <a:rPr lang="en-GB" sz="1800">
                <a:solidFill>
                  <a:srgbClr val="002D72"/>
                </a:solidFill>
                <a:latin typeface="Arial"/>
                <a:ea typeface="Arial"/>
                <a:cs typeface="Arial"/>
                <a:sym typeface="Arial"/>
              </a:rPr>
              <a:t>per month)</a:t>
            </a:r>
            <a:endParaRPr/>
          </a:p>
          <a:p>
            <a:pPr indent="0" lvl="0" marL="0" marR="0" rtl="0" algn="l">
              <a:spcBef>
                <a:spcPts val="400"/>
              </a:spcBef>
              <a:spcAft>
                <a:spcPts val="0"/>
              </a:spcAft>
              <a:buClr>
                <a:srgbClr val="002D72"/>
              </a:buClr>
              <a:buSzPts val="2000"/>
              <a:buFont typeface="Arial"/>
              <a:buNone/>
            </a:pPr>
            <a:r>
              <a:t/>
            </a:r>
            <a:endParaRPr sz="2000">
              <a:solidFill>
                <a:srgbClr val="002D72"/>
              </a:solidFill>
              <a:latin typeface="Arial"/>
              <a:ea typeface="Arial"/>
              <a:cs typeface="Arial"/>
              <a:sym typeface="Arial"/>
            </a:endParaRPr>
          </a:p>
        </p:txBody>
      </p:sp>
      <p:sp>
        <p:nvSpPr>
          <p:cNvPr id="264" name="Google Shape;264;p21"/>
          <p:cNvSpPr/>
          <p:nvPr/>
        </p:nvSpPr>
        <p:spPr>
          <a:xfrm>
            <a:off x="2823818" y="4731926"/>
            <a:ext cx="7413876" cy="92333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002D72"/>
              </a:buClr>
              <a:buSzPts val="1800"/>
              <a:buFont typeface="Arial"/>
              <a:buChar char="•"/>
            </a:pPr>
            <a:r>
              <a:rPr lang="en-GB" sz="1800">
                <a:solidFill>
                  <a:srgbClr val="002D72"/>
                </a:solidFill>
                <a:latin typeface="Arial"/>
                <a:ea typeface="Arial"/>
                <a:cs typeface="Arial"/>
                <a:sym typeface="Arial"/>
              </a:rPr>
              <a:t>Since May 2020, NHS 24 can refer to Distress Brief Intervention (DBI) an additional pathway for those in distress not requiring a clinical response (circa </a:t>
            </a:r>
            <a:r>
              <a:rPr b="1" lang="en-GB" sz="1800">
                <a:solidFill>
                  <a:srgbClr val="002D72"/>
                </a:solidFill>
                <a:latin typeface="Arial"/>
                <a:ea typeface="Arial"/>
                <a:cs typeface="Arial"/>
                <a:sym typeface="Arial"/>
              </a:rPr>
              <a:t>350 referrals per month</a:t>
            </a:r>
            <a:r>
              <a:rPr lang="en-GB" sz="1800">
                <a:solidFill>
                  <a:srgbClr val="002D72"/>
                </a:solidFill>
                <a:latin typeface="Arial"/>
                <a:ea typeface="Arial"/>
                <a:cs typeface="Arial"/>
                <a:sym typeface="Arial"/>
              </a:rPr>
              <a:t>)</a:t>
            </a:r>
            <a:endParaRPr/>
          </a:p>
        </p:txBody>
      </p:sp>
      <p:sp>
        <p:nvSpPr>
          <p:cNvPr id="265" name="Google Shape;265;p21"/>
          <p:cNvSpPr/>
          <p:nvPr/>
        </p:nvSpPr>
        <p:spPr>
          <a:xfrm>
            <a:off x="2856767" y="4267716"/>
            <a:ext cx="3864428"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None/>
            </a:pPr>
            <a:r>
              <a:rPr b="1" lang="en-GB" sz="2000">
                <a:solidFill>
                  <a:srgbClr val="EF5EA2"/>
                </a:solidFill>
                <a:latin typeface="Arial"/>
                <a:ea typeface="Arial"/>
                <a:cs typeface="Arial"/>
                <a:sym typeface="Arial"/>
              </a:rPr>
              <a:t>New referral pathways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2"/>
          <p:cNvSpPr txBox="1"/>
          <p:nvPr>
            <p:ph type="title"/>
          </p:nvPr>
        </p:nvSpPr>
        <p:spPr>
          <a:xfrm>
            <a:off x="4362449" y="253665"/>
            <a:ext cx="4963016" cy="618274"/>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sz="4000">
                <a:solidFill>
                  <a:srgbClr val="EF61A2"/>
                </a:solidFill>
              </a:rPr>
              <a:t>Call Outcomes</a:t>
            </a:r>
            <a:endParaRPr sz="4000">
              <a:solidFill>
                <a:srgbClr val="EF61A2"/>
              </a:solidFill>
            </a:endParaRPr>
          </a:p>
        </p:txBody>
      </p:sp>
      <p:sp>
        <p:nvSpPr>
          <p:cNvPr id="272" name="Google Shape;272;p22"/>
          <p:cNvSpPr/>
          <p:nvPr/>
        </p:nvSpPr>
        <p:spPr>
          <a:xfrm>
            <a:off x="3881317" y="5032131"/>
            <a:ext cx="6550809"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rgbClr val="002060"/>
                </a:solidFill>
                <a:latin typeface="Arial"/>
                <a:ea typeface="Arial"/>
                <a:cs typeface="Arial"/>
                <a:sym typeface="Arial"/>
              </a:rPr>
              <a:t>If calls are not Mental Health related they are transferred to the 111 clinical service</a:t>
            </a:r>
            <a:endParaRPr/>
          </a:p>
        </p:txBody>
      </p:sp>
      <p:sp>
        <p:nvSpPr>
          <p:cNvPr id="273" name="Google Shape;273;p22"/>
          <p:cNvSpPr/>
          <p:nvPr/>
        </p:nvSpPr>
        <p:spPr>
          <a:xfrm>
            <a:off x="4581036" y="3701285"/>
            <a:ext cx="5955159" cy="60529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lang="en-GB" sz="2000">
                <a:solidFill>
                  <a:srgbClr val="002D72"/>
                </a:solidFill>
                <a:latin typeface="Arial"/>
                <a:ea typeface="Arial"/>
                <a:cs typeface="Arial"/>
                <a:sym typeface="Arial"/>
              </a:rPr>
              <a:t>are referred to our partners in 999 services or a local Emergency Department</a:t>
            </a:r>
            <a:endParaRPr/>
          </a:p>
        </p:txBody>
      </p:sp>
      <p:sp>
        <p:nvSpPr>
          <p:cNvPr id="274" name="Google Shape;274;p22"/>
          <p:cNvSpPr/>
          <p:nvPr/>
        </p:nvSpPr>
        <p:spPr>
          <a:xfrm>
            <a:off x="3555608" y="1916361"/>
            <a:ext cx="1192955" cy="707886"/>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GB" sz="4000">
                <a:solidFill>
                  <a:srgbClr val="EF5EA2"/>
                </a:solidFill>
                <a:latin typeface="Calibri"/>
                <a:ea typeface="Calibri"/>
                <a:cs typeface="Calibri"/>
                <a:sym typeface="Calibri"/>
              </a:rPr>
              <a:t>57% </a:t>
            </a:r>
            <a:endParaRPr b="1" sz="4000">
              <a:solidFill>
                <a:srgbClr val="EF5EA2"/>
              </a:solidFill>
              <a:latin typeface="Arial"/>
              <a:ea typeface="Arial"/>
              <a:cs typeface="Arial"/>
              <a:sym typeface="Arial"/>
            </a:endParaRPr>
          </a:p>
        </p:txBody>
      </p:sp>
      <p:sp>
        <p:nvSpPr>
          <p:cNvPr id="275" name="Google Shape;275;p22"/>
          <p:cNvSpPr/>
          <p:nvPr/>
        </p:nvSpPr>
        <p:spPr>
          <a:xfrm>
            <a:off x="4586112" y="2050604"/>
            <a:ext cx="5741919" cy="60529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lang="en-GB" sz="2000">
                <a:solidFill>
                  <a:srgbClr val="002D72"/>
                </a:solidFill>
                <a:latin typeface="Arial"/>
                <a:ea typeface="Arial"/>
                <a:cs typeface="Arial"/>
                <a:sym typeface="Arial"/>
              </a:rPr>
              <a:t>of calls being resolved without the need for any onward referral</a:t>
            </a:r>
            <a:endParaRPr/>
          </a:p>
        </p:txBody>
      </p:sp>
      <p:sp>
        <p:nvSpPr>
          <p:cNvPr id="276" name="Google Shape;276;p22"/>
          <p:cNvSpPr/>
          <p:nvPr/>
        </p:nvSpPr>
        <p:spPr>
          <a:xfrm>
            <a:off x="3555607" y="2780562"/>
            <a:ext cx="119295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000">
                <a:solidFill>
                  <a:srgbClr val="EF5EA2"/>
                </a:solidFill>
                <a:latin typeface="Calibri"/>
                <a:ea typeface="Calibri"/>
                <a:cs typeface="Calibri"/>
                <a:sym typeface="Calibri"/>
              </a:rPr>
              <a:t>29% </a:t>
            </a:r>
            <a:endParaRPr b="1" sz="4000">
              <a:solidFill>
                <a:srgbClr val="EF5EA2"/>
              </a:solidFill>
              <a:latin typeface="Calibri"/>
              <a:ea typeface="Calibri"/>
              <a:cs typeface="Calibri"/>
              <a:sym typeface="Calibri"/>
            </a:endParaRPr>
          </a:p>
        </p:txBody>
      </p:sp>
      <p:sp>
        <p:nvSpPr>
          <p:cNvPr id="277" name="Google Shape;277;p22"/>
          <p:cNvSpPr/>
          <p:nvPr/>
        </p:nvSpPr>
        <p:spPr>
          <a:xfrm>
            <a:off x="4586111" y="3011884"/>
            <a:ext cx="5846014" cy="348813"/>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rPr lang="en-GB" sz="2000">
                <a:solidFill>
                  <a:srgbClr val="002060"/>
                </a:solidFill>
                <a:latin typeface="Arial"/>
                <a:ea typeface="Arial"/>
                <a:cs typeface="Arial"/>
                <a:sym typeface="Arial"/>
              </a:rPr>
              <a:t>are referred to their local primary care service</a:t>
            </a:r>
            <a:endParaRPr/>
          </a:p>
        </p:txBody>
      </p:sp>
      <p:sp>
        <p:nvSpPr>
          <p:cNvPr id="278" name="Google Shape;278;p22"/>
          <p:cNvSpPr/>
          <p:nvPr/>
        </p:nvSpPr>
        <p:spPr>
          <a:xfrm>
            <a:off x="3776377" y="3620413"/>
            <a:ext cx="933269" cy="707886"/>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GB" sz="4000">
                <a:solidFill>
                  <a:srgbClr val="EF5EA2"/>
                </a:solidFill>
                <a:latin typeface="Calibri"/>
                <a:ea typeface="Calibri"/>
                <a:cs typeface="Calibri"/>
                <a:sym typeface="Calibri"/>
              </a:rPr>
              <a:t>7% </a:t>
            </a:r>
            <a:endParaRPr b="1" sz="4000">
              <a:solidFill>
                <a:srgbClr val="EF5EA2"/>
              </a:solidFill>
              <a:latin typeface="Arial"/>
              <a:ea typeface="Arial"/>
              <a:cs typeface="Arial"/>
              <a:sym typeface="Arial"/>
            </a:endParaRPr>
          </a:p>
        </p:txBody>
      </p:sp>
      <p:pic>
        <p:nvPicPr>
          <p:cNvPr id="279" name="Google Shape;279;p22"/>
          <p:cNvPicPr preferRelativeResize="0"/>
          <p:nvPr/>
        </p:nvPicPr>
        <p:blipFill rotWithShape="1">
          <a:blip r:embed="rId3">
            <a:alphaModFix/>
          </a:blip>
          <a:srcRect b="0" l="0" r="0" t="0"/>
          <a:stretch/>
        </p:blipFill>
        <p:spPr>
          <a:xfrm>
            <a:off x="2074062" y="4090167"/>
            <a:ext cx="1807255" cy="1883926"/>
          </a:xfrm>
          <a:prstGeom prst="rect">
            <a:avLst/>
          </a:prstGeom>
          <a:noFill/>
          <a:ln>
            <a:noFill/>
          </a:ln>
        </p:spPr>
      </p:pic>
      <p:sp>
        <p:nvSpPr>
          <p:cNvPr id="280" name="Google Shape;280;p22"/>
          <p:cNvSpPr/>
          <p:nvPr/>
        </p:nvSpPr>
        <p:spPr>
          <a:xfrm flipH="1" rot="10800000">
            <a:off x="4362450" y="979217"/>
            <a:ext cx="4925157" cy="45719"/>
          </a:xfrm>
          <a:prstGeom prst="rect">
            <a:avLst/>
          </a:prstGeom>
          <a:gradFill>
            <a:gsLst>
              <a:gs pos="0">
                <a:srgbClr val="FE1193"/>
              </a:gs>
              <a:gs pos="100000">
                <a:srgbClr val="FF79C3"/>
              </a:gs>
            </a:gsLst>
            <a:lin ang="16200000" scaled="0"/>
          </a:gra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1" name="Google Shape;281;p22"/>
          <p:cNvSpPr txBox="1"/>
          <p:nvPr/>
        </p:nvSpPr>
        <p:spPr>
          <a:xfrm>
            <a:off x="9828254" y="6482835"/>
            <a:ext cx="236374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200">
                <a:solidFill>
                  <a:srgbClr val="002D72"/>
                </a:solidFill>
                <a:latin typeface="Arial"/>
                <a:ea typeface="Arial"/>
                <a:cs typeface="Arial"/>
                <a:sym typeface="Arial"/>
              </a:rPr>
              <a:t>Source: NHS 24 SAP System</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3"/>
          <p:cNvSpPr txBox="1"/>
          <p:nvPr>
            <p:ph type="title"/>
          </p:nvPr>
        </p:nvSpPr>
        <p:spPr>
          <a:xfrm>
            <a:off x="2553525" y="300155"/>
            <a:ext cx="6793676"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Mental Health Hub</a:t>
            </a:r>
            <a:endParaRPr/>
          </a:p>
        </p:txBody>
      </p:sp>
      <p:graphicFrame>
        <p:nvGraphicFramePr>
          <p:cNvPr id="288" name="Google Shape;288;p23"/>
          <p:cNvGraphicFramePr/>
          <p:nvPr/>
        </p:nvGraphicFramePr>
        <p:xfrm>
          <a:off x="1318846" y="1838800"/>
          <a:ext cx="9126415" cy="4438908"/>
        </p:xfrm>
        <a:graphic>
          <a:graphicData uri="http://schemas.openxmlformats.org/drawingml/2006/chart">
            <c:chart r:id="rId3"/>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4"/>
          <p:cNvSpPr txBox="1"/>
          <p:nvPr>
            <p:ph type="title"/>
          </p:nvPr>
        </p:nvSpPr>
        <p:spPr>
          <a:xfrm>
            <a:off x="2553525" y="300155"/>
            <a:ext cx="6793676"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Mental Health Hub</a:t>
            </a:r>
            <a:endParaRPr/>
          </a:p>
        </p:txBody>
      </p:sp>
      <p:grpSp>
        <p:nvGrpSpPr>
          <p:cNvPr id="295" name="Google Shape;295;p24"/>
          <p:cNvGrpSpPr/>
          <p:nvPr/>
        </p:nvGrpSpPr>
        <p:grpSpPr>
          <a:xfrm>
            <a:off x="1045311" y="1411111"/>
            <a:ext cx="10340443" cy="5116689"/>
            <a:chOff x="1045311" y="1411111"/>
            <a:chExt cx="10340443" cy="5116689"/>
          </a:xfrm>
        </p:grpSpPr>
        <p:grpSp>
          <p:nvGrpSpPr>
            <p:cNvPr id="296" name="Google Shape;296;p24"/>
            <p:cNvGrpSpPr/>
            <p:nvPr/>
          </p:nvGrpSpPr>
          <p:grpSpPr>
            <a:xfrm>
              <a:off x="1045312" y="1411111"/>
              <a:ext cx="9810101" cy="5116689"/>
              <a:chOff x="1045312" y="1411111"/>
              <a:chExt cx="9810101" cy="5116689"/>
            </a:xfrm>
          </p:grpSpPr>
          <p:pic>
            <p:nvPicPr>
              <p:cNvPr id="297" name="Google Shape;297;p24"/>
              <p:cNvPicPr preferRelativeResize="0"/>
              <p:nvPr/>
            </p:nvPicPr>
            <p:blipFill rotWithShape="1">
              <a:blip r:embed="rId3">
                <a:alphaModFix/>
              </a:blip>
              <a:srcRect b="0" l="0" r="0" t="0"/>
              <a:stretch/>
            </p:blipFill>
            <p:spPr>
              <a:xfrm>
                <a:off x="1045312" y="1411111"/>
                <a:ext cx="9810101" cy="5116689"/>
              </a:xfrm>
              <a:prstGeom prst="rect">
                <a:avLst/>
              </a:prstGeom>
              <a:noFill/>
              <a:ln>
                <a:noFill/>
              </a:ln>
            </p:spPr>
          </p:pic>
          <p:sp>
            <p:nvSpPr>
              <p:cNvPr id="298" name="Google Shape;298;p24"/>
              <p:cNvSpPr/>
              <p:nvPr/>
            </p:nvSpPr>
            <p:spPr>
              <a:xfrm>
                <a:off x="1278420" y="1512711"/>
                <a:ext cx="533400" cy="533400"/>
              </a:xfrm>
              <a:prstGeom prst="rect">
                <a:avLst/>
              </a:prstGeom>
              <a:solidFill>
                <a:schemeClr val="lt1"/>
              </a:solidFill>
              <a:ln cap="flat" cmpd="sng" w="9525">
                <a:solidFill>
                  <a:schemeClr val="lt1"/>
                </a:solidFill>
                <a:prstDash val="solid"/>
                <a:round/>
                <a:headEnd len="sm" w="sm" type="none"/>
                <a:tailEnd len="sm" w="sm" type="none"/>
              </a:ln>
              <a:effectLst>
                <a:outerShdw blurRad="40000" rotWithShape="0" dir="5400000" dist="23000">
                  <a:schemeClr val="lt1">
                    <a:alpha val="34901"/>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99" name="Google Shape;299;p24"/>
            <p:cNvSpPr txBox="1"/>
            <p:nvPr/>
          </p:nvSpPr>
          <p:spPr>
            <a:xfrm>
              <a:off x="1045311" y="1778379"/>
              <a:ext cx="10340443"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800">
                  <a:solidFill>
                    <a:srgbClr val="6F8EE7"/>
                  </a:solidFill>
                  <a:latin typeface="Calibri"/>
                  <a:ea typeface="Calibri"/>
                  <a:cs typeface="Calibri"/>
                  <a:sym typeface="Calibri"/>
                </a:rPr>
                <a:t>Top 5 Call Reasons to Psychological Wellbeing Practitioners (March 2020 – March 2021)</a:t>
              </a:r>
              <a:endParaRPr b="1" sz="1800">
                <a:solidFill>
                  <a:srgbClr val="6F8EE7"/>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5"/>
          <p:cNvSpPr txBox="1"/>
          <p:nvPr>
            <p:ph type="title"/>
          </p:nvPr>
        </p:nvSpPr>
        <p:spPr>
          <a:xfrm>
            <a:off x="2553525" y="300155"/>
            <a:ext cx="6793676"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DBI Referrals</a:t>
            </a:r>
            <a:endParaRPr/>
          </a:p>
        </p:txBody>
      </p:sp>
      <p:graphicFrame>
        <p:nvGraphicFramePr>
          <p:cNvPr id="306" name="Google Shape;306;p25"/>
          <p:cNvGraphicFramePr/>
          <p:nvPr/>
        </p:nvGraphicFramePr>
        <p:xfrm>
          <a:off x="1543665" y="1642154"/>
          <a:ext cx="8819535" cy="4444013"/>
        </p:xfrm>
        <a:graphic>
          <a:graphicData uri="http://schemas.openxmlformats.org/drawingml/2006/chart">
            <c:chart r:id="rId3"/>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6"/>
          <p:cNvSpPr txBox="1"/>
          <p:nvPr>
            <p:ph type="title"/>
          </p:nvPr>
        </p:nvSpPr>
        <p:spPr>
          <a:xfrm>
            <a:off x="2553525" y="263579"/>
            <a:ext cx="6793676"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Breathing Space</a:t>
            </a:r>
            <a:endParaRPr/>
          </a:p>
        </p:txBody>
      </p:sp>
      <p:pic>
        <p:nvPicPr>
          <p:cNvPr id="313" name="Google Shape;313;p26"/>
          <p:cNvPicPr preferRelativeResize="0"/>
          <p:nvPr/>
        </p:nvPicPr>
        <p:blipFill rotWithShape="1">
          <a:blip r:embed="rId3">
            <a:alphaModFix/>
          </a:blip>
          <a:srcRect b="0" l="0" r="0" t="0"/>
          <a:stretch/>
        </p:blipFill>
        <p:spPr>
          <a:xfrm>
            <a:off x="1017377" y="1326100"/>
            <a:ext cx="9865972" cy="5531899"/>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7"/>
          <p:cNvSpPr txBox="1"/>
          <p:nvPr>
            <p:ph idx="1" type="body"/>
          </p:nvPr>
        </p:nvSpPr>
        <p:spPr>
          <a:xfrm>
            <a:off x="2874618" y="1869812"/>
            <a:ext cx="6793676" cy="68815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002D72"/>
              </a:buClr>
              <a:buSzPts val="1800"/>
              <a:buFont typeface="Arial"/>
              <a:buChar char="•"/>
            </a:pPr>
            <a:r>
              <a:rPr lang="en-GB" sz="1800">
                <a:latin typeface="Arial"/>
                <a:ea typeface="Arial"/>
                <a:cs typeface="Arial"/>
                <a:sym typeface="Arial"/>
              </a:rPr>
              <a:t>Provides listening, advice and signposting to those feeling low or anxious</a:t>
            </a:r>
            <a:endParaRPr/>
          </a:p>
          <a:p>
            <a:pPr indent="-228600" lvl="0" marL="342900" rtl="0" algn="l">
              <a:spcBef>
                <a:spcPts val="360"/>
              </a:spcBef>
              <a:spcAft>
                <a:spcPts val="0"/>
              </a:spcAft>
              <a:buClr>
                <a:srgbClr val="002D72"/>
              </a:buClr>
              <a:buSzPts val="1800"/>
              <a:buFont typeface="Arial"/>
              <a:buNone/>
            </a:pPr>
            <a:r>
              <a:t/>
            </a:r>
            <a:endParaRPr sz="1800">
              <a:latin typeface="Arial"/>
              <a:ea typeface="Arial"/>
              <a:cs typeface="Arial"/>
              <a:sym typeface="Arial"/>
            </a:endParaRPr>
          </a:p>
          <a:p>
            <a:pPr indent="0" lvl="0" marL="0" rtl="0" algn="l">
              <a:spcBef>
                <a:spcPts val="360"/>
              </a:spcBef>
              <a:spcAft>
                <a:spcPts val="0"/>
              </a:spcAft>
              <a:buClr>
                <a:srgbClr val="002D72"/>
              </a:buClr>
              <a:buSzPts val="1800"/>
              <a:buNone/>
            </a:pPr>
            <a:r>
              <a:t/>
            </a:r>
            <a:endParaRPr sz="1800">
              <a:latin typeface="Arial"/>
              <a:ea typeface="Arial"/>
              <a:cs typeface="Arial"/>
              <a:sym typeface="Arial"/>
            </a:endParaRPr>
          </a:p>
        </p:txBody>
      </p:sp>
      <p:sp>
        <p:nvSpPr>
          <p:cNvPr id="320" name="Google Shape;320;p27"/>
          <p:cNvSpPr txBox="1"/>
          <p:nvPr>
            <p:ph type="title"/>
          </p:nvPr>
        </p:nvSpPr>
        <p:spPr>
          <a:xfrm>
            <a:off x="2446115" y="194167"/>
            <a:ext cx="7079489"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Accelerated expansion of </a:t>
            </a:r>
            <a:br>
              <a:rPr lang="en-GB"/>
            </a:br>
            <a:r>
              <a:rPr lang="en-GB"/>
              <a:t>Breathing Space service offering</a:t>
            </a:r>
            <a:endParaRPr/>
          </a:p>
        </p:txBody>
      </p:sp>
      <p:sp>
        <p:nvSpPr>
          <p:cNvPr id="321" name="Google Shape;321;p27"/>
          <p:cNvSpPr/>
          <p:nvPr/>
        </p:nvSpPr>
        <p:spPr>
          <a:xfrm>
            <a:off x="2874618" y="1429933"/>
            <a:ext cx="4855450"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None/>
            </a:pPr>
            <a:r>
              <a:rPr b="1" lang="en-GB" sz="2000">
                <a:solidFill>
                  <a:srgbClr val="EF5EA2"/>
                </a:solidFill>
                <a:latin typeface="Arial"/>
                <a:ea typeface="Arial"/>
                <a:cs typeface="Arial"/>
                <a:sym typeface="Arial"/>
              </a:rPr>
              <a:t>Expansion of phone service</a:t>
            </a:r>
            <a:endParaRPr/>
          </a:p>
        </p:txBody>
      </p:sp>
      <p:pic>
        <p:nvPicPr>
          <p:cNvPr id="322" name="Google Shape;322;p27"/>
          <p:cNvPicPr preferRelativeResize="0"/>
          <p:nvPr/>
        </p:nvPicPr>
        <p:blipFill rotWithShape="1">
          <a:blip r:embed="rId3">
            <a:alphaModFix/>
          </a:blip>
          <a:srcRect b="0" l="0" r="0" t="0"/>
          <a:stretch/>
        </p:blipFill>
        <p:spPr>
          <a:xfrm>
            <a:off x="2164937" y="2826823"/>
            <a:ext cx="689786" cy="804751"/>
          </a:xfrm>
          <a:prstGeom prst="rect">
            <a:avLst/>
          </a:prstGeom>
          <a:noFill/>
          <a:ln>
            <a:noFill/>
          </a:ln>
        </p:spPr>
      </p:pic>
      <p:sp>
        <p:nvSpPr>
          <p:cNvPr id="323" name="Google Shape;323;p27"/>
          <p:cNvSpPr/>
          <p:nvPr/>
        </p:nvSpPr>
        <p:spPr>
          <a:xfrm>
            <a:off x="2938531" y="2691412"/>
            <a:ext cx="3864428"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None/>
            </a:pPr>
            <a:r>
              <a:rPr b="1" lang="en-GB" sz="2000">
                <a:solidFill>
                  <a:srgbClr val="EF5EA2"/>
                </a:solidFill>
                <a:latin typeface="Arial"/>
                <a:ea typeface="Arial"/>
                <a:cs typeface="Arial"/>
                <a:sym typeface="Arial"/>
              </a:rPr>
              <a:t>Recruitment</a:t>
            </a:r>
            <a:endParaRPr/>
          </a:p>
        </p:txBody>
      </p:sp>
      <p:sp>
        <p:nvSpPr>
          <p:cNvPr id="324" name="Google Shape;324;p27"/>
          <p:cNvSpPr txBox="1"/>
          <p:nvPr/>
        </p:nvSpPr>
        <p:spPr>
          <a:xfrm>
            <a:off x="2951112" y="3108706"/>
            <a:ext cx="7157743" cy="897248"/>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2D72"/>
              </a:buClr>
              <a:buSzPts val="1800"/>
              <a:buFont typeface="Arial"/>
              <a:buChar char="•"/>
            </a:pPr>
            <a:r>
              <a:rPr lang="en-GB" sz="1800">
                <a:solidFill>
                  <a:srgbClr val="002D72"/>
                </a:solidFill>
                <a:latin typeface="Arial"/>
                <a:ea typeface="Arial"/>
                <a:cs typeface="Arial"/>
                <a:sym typeface="Arial"/>
              </a:rPr>
              <a:t>Additional Breathing Space Advisors and Supervisors recruited</a:t>
            </a:r>
            <a:endParaRPr/>
          </a:p>
          <a:p>
            <a:pPr indent="-342900" lvl="0" marL="342900" marR="0" rtl="0" algn="l">
              <a:spcBef>
                <a:spcPts val="360"/>
              </a:spcBef>
              <a:spcAft>
                <a:spcPts val="0"/>
              </a:spcAft>
              <a:buClr>
                <a:srgbClr val="002D72"/>
              </a:buClr>
              <a:buSzPts val="1800"/>
              <a:buFont typeface="Arial"/>
              <a:buChar char="•"/>
            </a:pPr>
            <a:r>
              <a:rPr lang="en-GB" sz="1800">
                <a:solidFill>
                  <a:srgbClr val="002D72"/>
                </a:solidFill>
                <a:latin typeface="Arial"/>
                <a:ea typeface="Arial"/>
                <a:cs typeface="Arial"/>
                <a:sym typeface="Arial"/>
              </a:rPr>
              <a:t>Internal and external training of staff who would be supporting web chat service</a:t>
            </a:r>
            <a:endParaRPr/>
          </a:p>
        </p:txBody>
      </p:sp>
      <p:pic>
        <p:nvPicPr>
          <p:cNvPr id="325" name="Google Shape;325;p27"/>
          <p:cNvPicPr preferRelativeResize="0"/>
          <p:nvPr/>
        </p:nvPicPr>
        <p:blipFill rotWithShape="1">
          <a:blip r:embed="rId4">
            <a:alphaModFix/>
          </a:blip>
          <a:srcRect b="0" l="0" r="0" t="0"/>
          <a:stretch/>
        </p:blipFill>
        <p:spPr>
          <a:xfrm>
            <a:off x="2106695" y="1438190"/>
            <a:ext cx="678838" cy="944991"/>
          </a:xfrm>
          <a:prstGeom prst="rect">
            <a:avLst/>
          </a:prstGeom>
          <a:noFill/>
          <a:ln>
            <a:noFill/>
          </a:ln>
        </p:spPr>
      </p:pic>
      <p:pic>
        <p:nvPicPr>
          <p:cNvPr id="326" name="Google Shape;326;p27"/>
          <p:cNvPicPr preferRelativeResize="0"/>
          <p:nvPr/>
        </p:nvPicPr>
        <p:blipFill rotWithShape="1">
          <a:blip r:embed="rId5">
            <a:alphaModFix/>
          </a:blip>
          <a:srcRect b="0" l="0" r="0" t="0"/>
          <a:stretch/>
        </p:blipFill>
        <p:spPr>
          <a:xfrm>
            <a:off x="2106696" y="4426784"/>
            <a:ext cx="798085" cy="576037"/>
          </a:xfrm>
          <a:prstGeom prst="rect">
            <a:avLst/>
          </a:prstGeom>
          <a:noFill/>
          <a:ln>
            <a:noFill/>
          </a:ln>
        </p:spPr>
      </p:pic>
      <p:sp>
        <p:nvSpPr>
          <p:cNvPr id="327" name="Google Shape;327;p27"/>
          <p:cNvSpPr txBox="1"/>
          <p:nvPr/>
        </p:nvSpPr>
        <p:spPr>
          <a:xfrm>
            <a:off x="2951111" y="4714802"/>
            <a:ext cx="6793676" cy="897248"/>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2D72"/>
              </a:buClr>
              <a:buSzPts val="1800"/>
              <a:buFont typeface="Arial"/>
              <a:buChar char="•"/>
            </a:pPr>
            <a:r>
              <a:rPr lang="en-GB" sz="1800">
                <a:solidFill>
                  <a:srgbClr val="002D72"/>
                </a:solidFill>
                <a:latin typeface="Arial"/>
                <a:ea typeface="Arial"/>
                <a:cs typeface="Arial"/>
                <a:sym typeface="Arial"/>
              </a:rPr>
              <a:t>Expansion of Test of Change service to a 12 month Pilot</a:t>
            </a:r>
            <a:endParaRPr/>
          </a:p>
          <a:p>
            <a:pPr indent="-342900" lvl="0" marL="342900" marR="0" rtl="0" algn="l">
              <a:spcBef>
                <a:spcPts val="360"/>
              </a:spcBef>
              <a:spcAft>
                <a:spcPts val="0"/>
              </a:spcAft>
              <a:buClr>
                <a:srgbClr val="002D72"/>
              </a:buClr>
              <a:buSzPts val="1800"/>
              <a:buFont typeface="Arial"/>
              <a:buChar char="•"/>
            </a:pPr>
            <a:r>
              <a:rPr lang="en-GB" sz="1800">
                <a:solidFill>
                  <a:srgbClr val="002D72"/>
                </a:solidFill>
                <a:latin typeface="Arial"/>
                <a:ea typeface="Arial"/>
                <a:cs typeface="Arial"/>
                <a:sym typeface="Arial"/>
              </a:rPr>
              <a:t>New population who would not otherwise have accessed support</a:t>
            </a:r>
            <a:endParaRPr/>
          </a:p>
          <a:p>
            <a:pPr indent="-228600" lvl="0" marL="342900" marR="0" rtl="0" algn="l">
              <a:spcBef>
                <a:spcPts val="360"/>
              </a:spcBef>
              <a:spcAft>
                <a:spcPts val="0"/>
              </a:spcAft>
              <a:buClr>
                <a:srgbClr val="002D72"/>
              </a:buClr>
              <a:buSzPts val="1800"/>
              <a:buFont typeface="Arial"/>
              <a:buNone/>
            </a:pPr>
            <a:r>
              <a:t/>
            </a:r>
            <a:endParaRPr sz="1800">
              <a:solidFill>
                <a:srgbClr val="002D72"/>
              </a:solidFill>
              <a:latin typeface="Arial"/>
              <a:ea typeface="Arial"/>
              <a:cs typeface="Arial"/>
              <a:sym typeface="Arial"/>
            </a:endParaRPr>
          </a:p>
        </p:txBody>
      </p:sp>
      <p:sp>
        <p:nvSpPr>
          <p:cNvPr id="328" name="Google Shape;328;p27"/>
          <p:cNvSpPr/>
          <p:nvPr/>
        </p:nvSpPr>
        <p:spPr>
          <a:xfrm>
            <a:off x="2984913" y="4267816"/>
            <a:ext cx="3864428" cy="4001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None/>
            </a:pPr>
            <a:r>
              <a:rPr b="1" lang="en-GB" sz="2000">
                <a:solidFill>
                  <a:srgbClr val="EF5EA2"/>
                </a:solidFill>
                <a:latin typeface="Arial"/>
                <a:ea typeface="Arial"/>
                <a:cs typeface="Arial"/>
                <a:sym typeface="Arial"/>
              </a:rPr>
              <a:t>Web chat service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8"/>
          <p:cNvSpPr txBox="1"/>
          <p:nvPr/>
        </p:nvSpPr>
        <p:spPr>
          <a:xfrm>
            <a:off x="2553524" y="239909"/>
            <a:ext cx="6793676" cy="600318"/>
          </a:xfrm>
          <a:prstGeom prst="rect">
            <a:avLst/>
          </a:prstGeom>
          <a:no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EF61A2"/>
              </a:buClr>
              <a:buSzPts val="4000"/>
              <a:buFont typeface="Calibri"/>
              <a:buNone/>
            </a:pPr>
            <a:r>
              <a:rPr b="1" i="0" lang="en-GB" sz="4000">
                <a:solidFill>
                  <a:srgbClr val="EF61A2"/>
                </a:solidFill>
                <a:latin typeface="Calibri"/>
                <a:ea typeface="Calibri"/>
                <a:cs typeface="Calibri"/>
                <a:sym typeface="Calibri"/>
              </a:rPr>
              <a:t>National Wellbeing Helpline</a:t>
            </a:r>
            <a:endParaRPr b="1" i="0" sz="4000">
              <a:solidFill>
                <a:srgbClr val="EF61A2"/>
              </a:solidFill>
              <a:latin typeface="Calibri"/>
              <a:ea typeface="Calibri"/>
              <a:cs typeface="Calibri"/>
              <a:sym typeface="Calibri"/>
            </a:endParaRPr>
          </a:p>
        </p:txBody>
      </p:sp>
      <p:pic>
        <p:nvPicPr>
          <p:cNvPr id="335" name="Google Shape;335;p28"/>
          <p:cNvPicPr preferRelativeResize="0"/>
          <p:nvPr/>
        </p:nvPicPr>
        <p:blipFill rotWithShape="1">
          <a:blip r:embed="rId3">
            <a:alphaModFix/>
          </a:blip>
          <a:srcRect b="0" l="0" r="0" t="0"/>
          <a:stretch/>
        </p:blipFill>
        <p:spPr>
          <a:xfrm>
            <a:off x="1196624" y="1478280"/>
            <a:ext cx="9639016" cy="536448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9"/>
          <p:cNvSpPr txBox="1"/>
          <p:nvPr>
            <p:ph type="title"/>
          </p:nvPr>
        </p:nvSpPr>
        <p:spPr>
          <a:xfrm>
            <a:off x="1372700" y="287760"/>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61A2"/>
              </a:buClr>
              <a:buSzPts val="4000"/>
              <a:buFont typeface="Calibri"/>
              <a:buNone/>
            </a:pPr>
            <a:r>
              <a:rPr lang="en-GB"/>
              <a:t>National Wellbeing Helpline Calls</a:t>
            </a:r>
            <a:endParaRPr/>
          </a:p>
        </p:txBody>
      </p:sp>
      <p:graphicFrame>
        <p:nvGraphicFramePr>
          <p:cNvPr id="341" name="Google Shape;341;p29"/>
          <p:cNvGraphicFramePr/>
          <p:nvPr/>
        </p:nvGraphicFramePr>
        <p:xfrm>
          <a:off x="1372700" y="1602658"/>
          <a:ext cx="9058235" cy="4375355"/>
        </p:xfrm>
        <a:graphic>
          <a:graphicData uri="http://schemas.openxmlformats.org/drawingml/2006/chart">
            <c:chart r:id="rId3"/>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0"/>
          <p:cNvSpPr/>
          <p:nvPr/>
        </p:nvSpPr>
        <p:spPr>
          <a:xfrm>
            <a:off x="1694688" y="4741515"/>
            <a:ext cx="8607552" cy="1328928"/>
          </a:xfrm>
          <a:prstGeom prst="homePlate">
            <a:avLst>
              <a:gd fmla="val 50000" name="adj"/>
            </a:avLst>
          </a:prstGeom>
          <a:solidFill>
            <a:srgbClr val="BBCEE7"/>
          </a:soli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48" name="Google Shape;348;p30"/>
          <p:cNvSpPr/>
          <p:nvPr/>
        </p:nvSpPr>
        <p:spPr>
          <a:xfrm>
            <a:off x="1694688" y="3200400"/>
            <a:ext cx="8607552" cy="1328928"/>
          </a:xfrm>
          <a:prstGeom prst="homePlate">
            <a:avLst>
              <a:gd fmla="val 50000" name="adj"/>
            </a:avLst>
          </a:prstGeom>
          <a:solidFill>
            <a:srgbClr val="BBCEE7"/>
          </a:soli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49" name="Google Shape;349;p30"/>
          <p:cNvSpPr txBox="1"/>
          <p:nvPr>
            <p:ph type="title"/>
          </p:nvPr>
        </p:nvSpPr>
        <p:spPr>
          <a:xfrm>
            <a:off x="1372700" y="291076"/>
            <a:ext cx="9058235"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r>
              <a:rPr lang="en-GB"/>
              <a:t>Summary</a:t>
            </a:r>
            <a:endParaRPr/>
          </a:p>
        </p:txBody>
      </p:sp>
      <p:sp>
        <p:nvSpPr>
          <p:cNvPr id="350" name="Google Shape;350;p30"/>
          <p:cNvSpPr/>
          <p:nvPr/>
        </p:nvSpPr>
        <p:spPr>
          <a:xfrm>
            <a:off x="1694688" y="1670304"/>
            <a:ext cx="8607552" cy="1328928"/>
          </a:xfrm>
          <a:prstGeom prst="homePlate">
            <a:avLst>
              <a:gd fmla="val 50000" name="adj"/>
            </a:avLst>
          </a:prstGeom>
          <a:solidFill>
            <a:srgbClr val="BBCEE7"/>
          </a:solidFill>
          <a:ln>
            <a:noFill/>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51" name="Google Shape;351;p30"/>
          <p:cNvSpPr/>
          <p:nvPr/>
        </p:nvSpPr>
        <p:spPr>
          <a:xfrm>
            <a:off x="1865376" y="4975092"/>
            <a:ext cx="8034528" cy="861774"/>
          </a:xfrm>
          <a:prstGeom prst="rect">
            <a:avLst/>
          </a:prstGeom>
          <a:noFill/>
          <a:ln>
            <a:noFill/>
          </a:ln>
        </p:spPr>
        <p:txBody>
          <a:bodyPr anchorCtr="0" anchor="t" bIns="45700" lIns="91425" spcFirstLastPara="1" rIns="91425" wrap="square" tIns="45700">
            <a:spAutoFit/>
          </a:bodyPr>
          <a:lstStyle/>
          <a:p>
            <a:pPr indent="0" lvl="0" marL="0" marR="0" rtl="0" algn="l">
              <a:lnSpc>
                <a:spcPct val="111111"/>
              </a:lnSpc>
              <a:spcBef>
                <a:spcPts val="0"/>
              </a:spcBef>
              <a:spcAft>
                <a:spcPts val="0"/>
              </a:spcAft>
              <a:buNone/>
            </a:pPr>
            <a:r>
              <a:rPr b="1" lang="en-GB" sz="1800">
                <a:solidFill>
                  <a:srgbClr val="002D72"/>
                </a:solidFill>
                <a:latin typeface="Calibri"/>
                <a:ea typeface="Calibri"/>
                <a:cs typeface="Calibri"/>
                <a:sym typeface="Calibri"/>
              </a:rPr>
              <a:t>Rapid expansion of Mental Health services 24/7</a:t>
            </a:r>
            <a:r>
              <a:rPr lang="en-GB" sz="1800">
                <a:solidFill>
                  <a:srgbClr val="002D72"/>
                </a:solidFill>
                <a:latin typeface="Calibri"/>
                <a:ea typeface="Calibri"/>
                <a:cs typeface="Calibri"/>
                <a:sym typeface="Calibri"/>
              </a:rPr>
              <a:t> Including Distress Brief Intervention roll out to our population and provision for health &amp; social care colleagues in recognition of the significant impact on mental health and wellbeing</a:t>
            </a:r>
            <a:endParaRPr sz="1800">
              <a:solidFill>
                <a:srgbClr val="002D72"/>
              </a:solidFill>
              <a:latin typeface="Calibri"/>
              <a:ea typeface="Calibri"/>
              <a:cs typeface="Calibri"/>
              <a:sym typeface="Calibri"/>
            </a:endParaRPr>
          </a:p>
        </p:txBody>
      </p:sp>
      <p:sp>
        <p:nvSpPr>
          <p:cNvPr id="352" name="Google Shape;352;p30"/>
          <p:cNvSpPr/>
          <p:nvPr/>
        </p:nvSpPr>
        <p:spPr>
          <a:xfrm>
            <a:off x="1865376" y="3350236"/>
            <a:ext cx="8168640" cy="1118255"/>
          </a:xfrm>
          <a:prstGeom prst="rect">
            <a:avLst/>
          </a:prstGeom>
          <a:noFill/>
          <a:ln>
            <a:noFill/>
          </a:ln>
        </p:spPr>
        <p:txBody>
          <a:bodyPr anchorCtr="0" anchor="t" bIns="45700" lIns="91425" spcFirstLastPara="1" rIns="91425" wrap="square" tIns="45700">
            <a:spAutoFit/>
          </a:bodyPr>
          <a:lstStyle/>
          <a:p>
            <a:pPr indent="0" lvl="0" marL="0" marR="0" rtl="0" algn="l">
              <a:lnSpc>
                <a:spcPct val="111111"/>
              </a:lnSpc>
              <a:spcBef>
                <a:spcPts val="0"/>
              </a:spcBef>
              <a:spcAft>
                <a:spcPts val="0"/>
              </a:spcAft>
              <a:buNone/>
            </a:pPr>
            <a:r>
              <a:rPr b="1" lang="en-GB" sz="1800">
                <a:solidFill>
                  <a:srgbClr val="002D72"/>
                </a:solidFill>
                <a:latin typeface="Calibri"/>
                <a:ea typeface="Calibri"/>
                <a:cs typeface="Calibri"/>
                <a:sym typeface="Calibri"/>
              </a:rPr>
              <a:t>Development and rapid roll-out of digital technologies and platforms </a:t>
            </a:r>
            <a:br>
              <a:rPr b="1" lang="en-GB" sz="1800">
                <a:solidFill>
                  <a:srgbClr val="002D72"/>
                </a:solidFill>
                <a:latin typeface="Calibri"/>
                <a:ea typeface="Calibri"/>
                <a:cs typeface="Calibri"/>
                <a:sym typeface="Calibri"/>
              </a:rPr>
            </a:br>
            <a:r>
              <a:rPr lang="en-GB" sz="1800">
                <a:solidFill>
                  <a:srgbClr val="002D72"/>
                </a:solidFill>
                <a:latin typeface="Calibri"/>
                <a:ea typeface="Calibri"/>
                <a:cs typeface="Calibri"/>
                <a:sym typeface="Calibri"/>
              </a:rPr>
              <a:t>Providing a national digital response through NHS inform, new COVID-19 app and GP practice websites - supporting the provision of accessible, quality assured information co-designed with colleagues and communities across Scotland</a:t>
            </a:r>
            <a:endParaRPr sz="1800">
              <a:solidFill>
                <a:srgbClr val="002D72"/>
              </a:solidFill>
              <a:latin typeface="Calibri"/>
              <a:ea typeface="Calibri"/>
              <a:cs typeface="Calibri"/>
              <a:sym typeface="Calibri"/>
            </a:endParaRPr>
          </a:p>
        </p:txBody>
      </p:sp>
      <p:sp>
        <p:nvSpPr>
          <p:cNvPr id="353" name="Google Shape;353;p30"/>
          <p:cNvSpPr/>
          <p:nvPr/>
        </p:nvSpPr>
        <p:spPr>
          <a:xfrm>
            <a:off x="1865376" y="1903881"/>
            <a:ext cx="8034528" cy="861774"/>
          </a:xfrm>
          <a:prstGeom prst="rect">
            <a:avLst/>
          </a:prstGeom>
          <a:noFill/>
          <a:ln>
            <a:noFill/>
          </a:ln>
        </p:spPr>
        <p:txBody>
          <a:bodyPr anchorCtr="0" anchor="t" bIns="45700" lIns="91425" spcFirstLastPara="1" rIns="91425" wrap="square" tIns="45700">
            <a:spAutoFit/>
          </a:bodyPr>
          <a:lstStyle/>
          <a:p>
            <a:pPr indent="0" lvl="0" marL="0" marR="0" rtl="0" algn="l">
              <a:lnSpc>
                <a:spcPct val="111111"/>
              </a:lnSpc>
              <a:spcBef>
                <a:spcPts val="0"/>
              </a:spcBef>
              <a:spcAft>
                <a:spcPts val="0"/>
              </a:spcAft>
              <a:buNone/>
            </a:pPr>
            <a:r>
              <a:rPr b="1" lang="en-GB" sz="1800">
                <a:solidFill>
                  <a:srgbClr val="002D72"/>
                </a:solidFill>
                <a:latin typeface="Calibri"/>
                <a:ea typeface="Calibri"/>
                <a:cs typeface="Calibri"/>
                <a:sym typeface="Calibri"/>
              </a:rPr>
              <a:t>New single national COVID-19 pathway</a:t>
            </a:r>
            <a:r>
              <a:rPr lang="en-GB" sz="1800">
                <a:solidFill>
                  <a:srgbClr val="002D72"/>
                </a:solidFill>
                <a:latin typeface="Calibri"/>
                <a:ea typeface="Calibri"/>
                <a:cs typeface="Calibri"/>
                <a:sym typeface="Calibri"/>
              </a:rPr>
              <a:t> Using a model of initial telephone triage by NHS 24 and subsequent clinical virtual consultation, safely provides advice/care to patients, with the ability to schedule face-to-face assessments where required </a:t>
            </a:r>
            <a:endParaRPr sz="1800">
              <a:solidFill>
                <a:srgbClr val="002D72"/>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1"/>
          <p:cNvSpPr txBox="1"/>
          <p:nvPr>
            <p:ph type="title"/>
          </p:nvPr>
        </p:nvSpPr>
        <p:spPr>
          <a:xfrm>
            <a:off x="377952" y="277681"/>
            <a:ext cx="10460736" cy="600318"/>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EF5EA2"/>
              </a:buClr>
              <a:buSzPts val="4000"/>
              <a:buFont typeface="Calibri"/>
              <a:buNone/>
            </a:pPr>
            <a:r>
              <a:rPr lang="en-GB"/>
              <a:t>De-escalation: Remobilise, Recover and Renew</a:t>
            </a:r>
            <a:endParaRPr/>
          </a:p>
        </p:txBody>
      </p:sp>
      <p:sp>
        <p:nvSpPr>
          <p:cNvPr id="360" name="Google Shape;360;p31"/>
          <p:cNvSpPr txBox="1"/>
          <p:nvPr>
            <p:ph idx="1" type="body"/>
          </p:nvPr>
        </p:nvSpPr>
        <p:spPr>
          <a:xfrm>
            <a:off x="1372700" y="1417368"/>
            <a:ext cx="9058235" cy="377573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2D72"/>
              </a:buClr>
              <a:buSzPts val="2000"/>
              <a:buNone/>
            </a:pPr>
            <a:r>
              <a:rPr b="1" lang="en-GB">
                <a:latin typeface="Arial"/>
                <a:ea typeface="Arial"/>
                <a:cs typeface="Arial"/>
                <a:sym typeface="Arial"/>
              </a:rPr>
              <a:t>Planning for the future</a:t>
            </a:r>
            <a:endParaRPr b="1">
              <a:latin typeface="Arial"/>
              <a:ea typeface="Arial"/>
              <a:cs typeface="Arial"/>
              <a:sym typeface="Arial"/>
            </a:endParaRPr>
          </a:p>
          <a:p>
            <a:pPr indent="-285750" lvl="1" marL="742950" rtl="0" algn="l">
              <a:spcBef>
                <a:spcPts val="400"/>
              </a:spcBef>
              <a:spcAft>
                <a:spcPts val="0"/>
              </a:spcAft>
              <a:buClr>
                <a:srgbClr val="002D72"/>
              </a:buClr>
              <a:buSzPts val="2000"/>
              <a:buFont typeface="Arial"/>
              <a:buChar char="•"/>
            </a:pPr>
            <a:r>
              <a:rPr lang="en-GB" sz="2000">
                <a:solidFill>
                  <a:srgbClr val="002D72"/>
                </a:solidFill>
                <a:latin typeface="Arial"/>
                <a:ea typeface="Arial"/>
                <a:cs typeface="Arial"/>
                <a:sym typeface="Arial"/>
              </a:rPr>
              <a:t>Significant period of disruptive change and ongoing expansion</a:t>
            </a:r>
            <a:endParaRPr/>
          </a:p>
          <a:p>
            <a:pPr indent="-285750" lvl="1" marL="742950" rtl="0" algn="l">
              <a:spcBef>
                <a:spcPts val="400"/>
              </a:spcBef>
              <a:spcAft>
                <a:spcPts val="0"/>
              </a:spcAft>
              <a:buClr>
                <a:srgbClr val="002D72"/>
              </a:buClr>
              <a:buSzPts val="2000"/>
              <a:buFont typeface="Arial"/>
              <a:buChar char="•"/>
            </a:pPr>
            <a:r>
              <a:rPr lang="en-GB" sz="2000">
                <a:solidFill>
                  <a:srgbClr val="002D72"/>
                </a:solidFill>
                <a:latin typeface="Arial"/>
                <a:ea typeface="Arial"/>
                <a:cs typeface="Arial"/>
                <a:sym typeface="Arial"/>
              </a:rPr>
              <a:t>Learning in-flight and maintaining adaptability</a:t>
            </a:r>
            <a:endParaRPr/>
          </a:p>
          <a:p>
            <a:pPr indent="-285750" lvl="1" marL="742950" rtl="0" algn="l">
              <a:spcBef>
                <a:spcPts val="400"/>
              </a:spcBef>
              <a:spcAft>
                <a:spcPts val="0"/>
              </a:spcAft>
              <a:buClr>
                <a:srgbClr val="002D72"/>
              </a:buClr>
              <a:buSzPts val="2000"/>
              <a:buFont typeface="Arial"/>
              <a:buChar char="•"/>
            </a:pPr>
            <a:r>
              <a:rPr lang="en-GB" sz="2000">
                <a:solidFill>
                  <a:srgbClr val="002D72"/>
                </a:solidFill>
                <a:latin typeface="Arial"/>
                <a:ea typeface="Arial"/>
                <a:cs typeface="Arial"/>
                <a:sym typeface="Arial"/>
              </a:rPr>
              <a:t>Understanding whole system and citizen needs/ expectations</a:t>
            </a:r>
            <a:endParaRPr/>
          </a:p>
          <a:p>
            <a:pPr indent="0" lvl="1" marL="457200" rtl="0" algn="l">
              <a:spcBef>
                <a:spcPts val="400"/>
              </a:spcBef>
              <a:spcAft>
                <a:spcPts val="0"/>
              </a:spcAft>
              <a:buClr>
                <a:schemeClr val="dk1"/>
              </a:buClr>
              <a:buSzPts val="2000"/>
              <a:buNone/>
            </a:pPr>
            <a:r>
              <a:t/>
            </a:r>
            <a:endParaRPr sz="2000">
              <a:solidFill>
                <a:srgbClr val="002D72"/>
              </a:solidFill>
              <a:latin typeface="Arial"/>
              <a:ea typeface="Arial"/>
              <a:cs typeface="Arial"/>
              <a:sym typeface="Arial"/>
            </a:endParaRPr>
          </a:p>
          <a:p>
            <a:pPr indent="0" lvl="0" marL="0" rtl="0" algn="l">
              <a:spcBef>
                <a:spcPts val="400"/>
              </a:spcBef>
              <a:spcAft>
                <a:spcPts val="0"/>
              </a:spcAft>
              <a:buClr>
                <a:srgbClr val="002D72"/>
              </a:buClr>
              <a:buSzPts val="2000"/>
              <a:buNone/>
            </a:pPr>
            <a:r>
              <a:rPr b="1" lang="en-GB">
                <a:latin typeface="Arial"/>
                <a:ea typeface="Arial"/>
                <a:cs typeface="Arial"/>
                <a:sym typeface="Arial"/>
              </a:rPr>
              <a:t>Long-term impact of COVID-19 </a:t>
            </a:r>
            <a:endParaRPr/>
          </a:p>
          <a:p>
            <a:pPr indent="-285750" lvl="1" marL="742950" rtl="0" algn="l">
              <a:spcBef>
                <a:spcPts val="400"/>
              </a:spcBef>
              <a:spcAft>
                <a:spcPts val="0"/>
              </a:spcAft>
              <a:buClr>
                <a:srgbClr val="002D72"/>
              </a:buClr>
              <a:buSzPts val="2000"/>
              <a:buFont typeface="Arial"/>
              <a:buChar char="•"/>
            </a:pPr>
            <a:r>
              <a:rPr lang="en-GB" sz="2000">
                <a:solidFill>
                  <a:srgbClr val="002D72"/>
                </a:solidFill>
                <a:latin typeface="Arial"/>
                <a:ea typeface="Arial"/>
                <a:cs typeface="Arial"/>
                <a:sym typeface="Arial"/>
              </a:rPr>
              <a:t>Long COVID and other physical and mental health</a:t>
            </a:r>
            <a:br>
              <a:rPr lang="en-GB" sz="2000">
                <a:solidFill>
                  <a:srgbClr val="002D72"/>
                </a:solidFill>
                <a:latin typeface="Arial"/>
                <a:ea typeface="Arial"/>
                <a:cs typeface="Arial"/>
                <a:sym typeface="Arial"/>
              </a:rPr>
            </a:br>
            <a:r>
              <a:rPr lang="en-GB" sz="2000">
                <a:solidFill>
                  <a:srgbClr val="002D72"/>
                </a:solidFill>
                <a:latin typeface="Arial"/>
                <a:ea typeface="Arial"/>
                <a:cs typeface="Arial"/>
                <a:sym typeface="Arial"/>
              </a:rPr>
              <a:t>and wellbeing </a:t>
            </a:r>
            <a:endParaRPr/>
          </a:p>
          <a:p>
            <a:pPr indent="-285750" lvl="1" marL="742950" rtl="0" algn="l">
              <a:spcBef>
                <a:spcPts val="400"/>
              </a:spcBef>
              <a:spcAft>
                <a:spcPts val="0"/>
              </a:spcAft>
              <a:buClr>
                <a:srgbClr val="002D72"/>
              </a:buClr>
              <a:buSzPts val="2000"/>
              <a:buFont typeface="Arial"/>
              <a:buChar char="•"/>
            </a:pPr>
            <a:r>
              <a:rPr lang="en-GB" sz="2000">
                <a:solidFill>
                  <a:srgbClr val="002D72"/>
                </a:solidFill>
                <a:latin typeface="Arial"/>
                <a:ea typeface="Arial"/>
                <a:cs typeface="Arial"/>
                <a:sym typeface="Arial"/>
              </a:rPr>
              <a:t>Winter planning and pandemic</a:t>
            </a:r>
            <a:endParaRPr sz="2000">
              <a:solidFill>
                <a:srgbClr val="002D72"/>
              </a:solidFill>
              <a:latin typeface="Arial"/>
              <a:ea typeface="Arial"/>
              <a:cs typeface="Arial"/>
              <a:sym typeface="Arial"/>
            </a:endParaRPr>
          </a:p>
          <a:p>
            <a:pPr indent="-215900" lvl="0" marL="342900" rtl="0" algn="l">
              <a:spcBef>
                <a:spcPts val="400"/>
              </a:spcBef>
              <a:spcAft>
                <a:spcPts val="0"/>
              </a:spcAft>
              <a:buClr>
                <a:srgbClr val="002D72"/>
              </a:buClr>
              <a:buSzPts val="2000"/>
              <a:buNone/>
            </a:pPr>
            <a:r>
              <a:t/>
            </a:r>
            <a:endParaRPr/>
          </a:p>
        </p:txBody>
      </p:sp>
      <p:sp>
        <p:nvSpPr>
          <p:cNvPr id="361" name="Google Shape;361;p31"/>
          <p:cNvSpPr txBox="1"/>
          <p:nvPr/>
        </p:nvSpPr>
        <p:spPr>
          <a:xfrm>
            <a:off x="924339" y="938948"/>
            <a:ext cx="10725966" cy="2017985"/>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215900" lvl="0" marL="342900" marR="0" rtl="0" algn="l">
              <a:spcBef>
                <a:spcPts val="4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pic>
        <p:nvPicPr>
          <p:cNvPr descr="Map for Find Your Local services" id="362" name="Google Shape;362;p31"/>
          <p:cNvPicPr preferRelativeResize="0"/>
          <p:nvPr/>
        </p:nvPicPr>
        <p:blipFill rotWithShape="1">
          <a:blip r:embed="rId3">
            <a:alphaModFix/>
          </a:blip>
          <a:srcRect b="0" l="0" r="0" t="0"/>
          <a:stretch/>
        </p:blipFill>
        <p:spPr>
          <a:xfrm>
            <a:off x="7205473" y="3080946"/>
            <a:ext cx="4547616" cy="349192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2"/>
          <p:cNvSpPr txBox="1"/>
          <p:nvPr>
            <p:ph type="title"/>
          </p:nvPr>
        </p:nvSpPr>
        <p:spPr>
          <a:xfrm>
            <a:off x="1830377" y="2711027"/>
            <a:ext cx="9003165" cy="1143000"/>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Clr>
                <a:srgbClr val="002D72"/>
              </a:buClr>
              <a:buSzPts val="7200"/>
              <a:buFont typeface="Calibri"/>
              <a:buNone/>
            </a:pPr>
            <a:r>
              <a:rPr lang="en-GB"/>
              <a:t>Q&amp;A</a:t>
            </a:r>
            <a:endParaRPr/>
          </a:p>
        </p:txBody>
      </p:sp>
      <p:pic>
        <p:nvPicPr>
          <p:cNvPr id="369" name="Google Shape;369;p32"/>
          <p:cNvPicPr preferRelativeResize="0"/>
          <p:nvPr/>
        </p:nvPicPr>
        <p:blipFill rotWithShape="1">
          <a:blip r:embed="rId3">
            <a:alphaModFix/>
          </a:blip>
          <a:srcRect b="0" l="0" r="0" t="0"/>
          <a:stretch/>
        </p:blipFill>
        <p:spPr>
          <a:xfrm>
            <a:off x="9016174" y="2576893"/>
            <a:ext cx="3175826" cy="371584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HS 24 PowerPoint Template - FINAL_060319">
  <a:themeElements>
    <a:clrScheme name="Red Violet">
      <a:dk1>
        <a:srgbClr val="000000"/>
      </a:dk1>
      <a:lt1>
        <a:srgbClr val="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2019-03-07T08:03:54Z</dcterms:created>
  <dc:creator>Daviesc1</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