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1"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2" roundtripDataSignature="AMtx7mjBelmzY/zBotMzK7sAHelSJeoJ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BE21469-33D9-4E01-8D5F-0FB1DB039532}">
  <a:tblStyle styleId="{6BE21469-33D9-4E01-8D5F-0FB1DB03953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2" Type="http://customschemas.google.com/relationships/presentationmetadata" Target="meta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300"/>
              </a:spcBef>
              <a:spcAft>
                <a:spcPts val="0"/>
              </a:spcAft>
              <a:buSzPts val="1400"/>
              <a:buNone/>
            </a:pPr>
            <a:r>
              <a:rPr lang="en-GB" sz="1000">
                <a:latin typeface="Times"/>
                <a:ea typeface="Times"/>
                <a:cs typeface="Times"/>
                <a:sym typeface="Times"/>
              </a:rPr>
              <a:t>Grace Milne – speak to her.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8" name="Google Shape;388;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6" name="Google Shape;396;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2" name="Google Shape;502;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9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4" name="Google Shape;544;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3" name="Google Shape;553;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9" name="Google Shape;559;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Represent the work of teams of people in our service.  Focus on new tools we have used in this unusual year. </a:t>
            </a:r>
            <a:endParaRPr/>
          </a:p>
          <a:p>
            <a:pPr indent="0" lvl="0" marL="0" rtl="0" algn="l">
              <a:lnSpc>
                <a:spcPct val="100000"/>
              </a:lnSpc>
              <a:spcBef>
                <a:spcPts val="0"/>
              </a:spcBef>
              <a:spcAft>
                <a:spcPts val="0"/>
              </a:spcAft>
              <a:buSzPts val="1400"/>
              <a:buNone/>
            </a:pPr>
            <a:r>
              <a:rPr lang="en-GB"/>
              <a:t>We are a large MSK out patient Physiotherapy service with 205 staff spread over more than 40 sites &amp; 72 GP practices across great glasgow and clyde health board.  And we treat over 80,000 new patients each year helping them to recover from injury, surgery and the effects of being on the planet.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In this short presentation Im just going to focus on some of the highlights and service wide intiatitives reated to wellbeing not go into too much detail so a lots of </a:t>
            </a:r>
            <a:endParaRPr/>
          </a:p>
        </p:txBody>
      </p:sp>
      <p:sp>
        <p:nvSpPr>
          <p:cNvPr id="567" name="Google Shape;56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Wellbeing approach was well established within our service with a wellbeing steering group, representation from all grades and areas of our service (200 staff on 41 sites).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have used this approach now for several years with a number of specific initiatives.  We have 6 qualified mindfulness teachers within our staff and have delivered the evidence based MBSR within working hourse for a number of years.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have a wellbeing steering group with representation from all areas who meet regularly.  Wellbeing is a standing item on team meeting agenda and wherever possible staff anre encoutraged to talk about and take action to support wellbing.  So at the start of the pandemic we had a foundation on which to build.</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had offered MBSR dring working hourse over several years, a yearly wellbeing event and had welbe as a standing tems on team agendas.  We Had a staff newsletter with an emphasis on all 5 topics above.  So we had a foundation on which to build when the pandemic hit </a:t>
            </a:r>
            <a:endParaRPr/>
          </a:p>
        </p:txBody>
      </p:sp>
      <p:sp>
        <p:nvSpPr>
          <p:cNvPr id="574" name="Google Shape;57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As the pandemic hit We had 80% of our out-patient MSK physio staff re-deployed to acute wards and departments.</a:t>
            </a:r>
            <a:endParaRPr/>
          </a:p>
          <a:p>
            <a:pPr indent="0" lvl="0" marL="0" rtl="0" algn="l">
              <a:lnSpc>
                <a:spcPct val="100000"/>
              </a:lnSpc>
              <a:spcBef>
                <a:spcPts val="0"/>
              </a:spcBef>
              <a:spcAft>
                <a:spcPts val="0"/>
              </a:spcAft>
              <a:buSzPts val="1400"/>
              <a:buNone/>
            </a:pPr>
            <a:r>
              <a:rPr lang="en-GB"/>
              <a:t>Our injection therapists joined the in patient and care home vaccination programme.</a:t>
            </a:r>
            <a:endParaRPr/>
          </a:p>
          <a:p>
            <a:pPr indent="0" lvl="0" marL="0" rtl="0" algn="l">
              <a:lnSpc>
                <a:spcPct val="100000"/>
              </a:lnSpc>
              <a:spcBef>
                <a:spcPts val="0"/>
              </a:spcBef>
              <a:spcAft>
                <a:spcPts val="0"/>
              </a:spcAft>
              <a:buSzPts val="1400"/>
              <a:buNone/>
            </a:pPr>
            <a:r>
              <a:rPr lang="en-GB"/>
              <a:t>We continued to treat patients with an urgent MSK problem and re-opened to routine care largely on the telephone.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aspire to be compassionate leaders and were guided by the work of Profesor west in really liste</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So lots of new ways of working and adaptation required. </a:t>
            </a:r>
            <a:endParaRPr/>
          </a:p>
          <a:p>
            <a:pPr indent="0" lvl="0" marL="0" rtl="0" algn="l">
              <a:lnSpc>
                <a:spcPct val="100000"/>
              </a:lnSpc>
              <a:spcBef>
                <a:spcPts val="0"/>
              </a:spcBef>
              <a:spcAft>
                <a:spcPts val="0"/>
              </a:spcAft>
              <a:buSzPts val="1400"/>
              <a:buNone/>
            </a:pPr>
            <a:r>
              <a:t/>
            </a:r>
            <a:endParaRPr/>
          </a:p>
        </p:txBody>
      </p:sp>
      <p:sp>
        <p:nvSpPr>
          <p:cNvPr id="581" name="Google Shape;58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In all the usual ways but I want to mention some tools that we have used more in a virtual environment that may be if interst to others.</a:t>
            </a:r>
            <a:endParaRPr/>
          </a:p>
        </p:txBody>
      </p:sp>
      <p:sp>
        <p:nvSpPr>
          <p:cNvPr id="590" name="Google Shape;59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6" name="Google Shape;59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Flurry of activity at the height of the pandemic and during redelopyment, but still being used </a:t>
            </a:r>
            <a:endParaRPr/>
          </a:p>
        </p:txBody>
      </p:sp>
      <p:sp>
        <p:nvSpPr>
          <p:cNvPr id="597" name="Google Shape;59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Particularly in August 2020 our biggest survey for all staff once our service was up and running again, mainly virtual on telephone, staff really starting to feel the effects of months of working differently.  Lots of feedback and suggestions for changes but the main points were that it was difficult to communicate well when not meeting as usual, that virtual working, mainly over the phone, for a physical service like MSK Physiotherapy takes longer, to communicate and send patients appropriate exercises and advice via email or post.  And finally staff who are used to moving were really feeling the physical and psychological effects of immobility.   </a:t>
            </a:r>
            <a:endParaRPr/>
          </a:p>
        </p:txBody>
      </p:sp>
      <p:sp>
        <p:nvSpPr>
          <p:cNvPr id="605" name="Google Shape;60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Of course there is lots of detail here but Im just going to identify a few highlights again that may be useful to others.  Esp in rela to communication 1:1 comms by phone and teams meetings really helped.  But Ill mention the more service wide strategic communications </a:t>
            </a:r>
            <a:endParaRPr/>
          </a:p>
        </p:txBody>
      </p:sp>
      <p:sp>
        <p:nvSpPr>
          <p:cNvPr id="619" name="Google Shape;61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Very early on we made informationa vailable online using NES platform that all staff were already familiar with for clinical pathways.  We quickly created new pthways for COVID related training and information fo staff who were being redeployed.  Over 80 of our staff volunteered to be redeployed.  We then created another one </a:t>
            </a:r>
            <a:endParaRPr/>
          </a:p>
        </p:txBody>
      </p:sp>
      <p:sp>
        <p:nvSpPr>
          <p:cNvPr id="626" name="Google Shape;62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And we communicated back to staff using Piktochart</a:t>
            </a:r>
            <a:endParaRPr/>
          </a:p>
        </p:txBody>
      </p:sp>
      <p:sp>
        <p:nvSpPr>
          <p:cNvPr id="634" name="Google Shape;63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1" name="Google Shape;6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Particularly in August 2020 our biggest survey for all staff once our service was up and running again, mainly virtual on telephone, staff really starting to feel the effects of months of working differently.  Lots of feedback and suggestions for changes but the main points were that it was difficult to communicate well when not meeting as usual, that virtual working, mainly over the phone, for a physical service like MSK Physiotherapy takes longer, to communicate and send patients appropriate exercises and advice via email or post.  And finally staff who are used to moving were really feeling the physical and psychological effects of immobility.   </a:t>
            </a:r>
            <a:endParaRPr/>
          </a:p>
        </p:txBody>
      </p:sp>
      <p:sp>
        <p:nvSpPr>
          <p:cNvPr id="642" name="Google Shape;6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 name="Google Shape;6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Two key actions were to add 15 minutes to each new patient time slot to accommodate the nincreaded admin needs and all electronic Trak care templates were changed.  That change was complete by fed 2021.</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And an even more significant change was to offer all staff 30 minutes each day to be active at work.</a:t>
            </a:r>
            <a:endParaRPr/>
          </a:p>
          <a:p>
            <a:pPr indent="0" lvl="0" marL="0" rtl="0" algn="l">
              <a:lnSpc>
                <a:spcPct val="100000"/>
              </a:lnSpc>
              <a:spcBef>
                <a:spcPts val="0"/>
              </a:spcBef>
              <a:spcAft>
                <a:spcPts val="0"/>
              </a:spcAft>
              <a:buSzPts val="1400"/>
              <a:buNone/>
            </a:pPr>
            <a:r>
              <a:t/>
            </a:r>
            <a:endParaRPr/>
          </a:p>
        </p:txBody>
      </p:sp>
      <p:sp>
        <p:nvSpPr>
          <p:cNvPr id="656" name="Google Shape;65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4" name="Google Shape;6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And here are some examples of what staff did in that time.</a:t>
            </a:r>
            <a:endParaRPr/>
          </a:p>
        </p:txBody>
      </p:sp>
      <p:sp>
        <p:nvSpPr>
          <p:cNvPr id="665" name="Google Shape;6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Right now, Physical activity Improves sleep, makes you feel better mentally and physically, helps to manage your weight.  Prof N M chair of PA for health at uni of Edin and chair of CMO expert group on PA messaging.  She also emphasises that we know that PA enhances immunity..     </a:t>
            </a:r>
            <a:endParaRPr/>
          </a:p>
        </p:txBody>
      </p:sp>
      <p:sp>
        <p:nvSpPr>
          <p:cNvPr id="671" name="Google Shape;67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9" name="Google Shape;67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Lead author Professor of Health Behaviour Dynamics Sebastien Chastin . Regular physical activity cuts the risk of dying from infectious diseases such as COVID-19 by 37 per cent and reduces the chance of catching the virus by 31 per cent, according to new global research.</a:t>
            </a:r>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The research carried out by an international team of researchers, led by Glasgow Caledonian University’s Professor of Health Behaviour Dynamics Sebastien Chastin, also found that physical activity can boost the effectiveness of vaccines by up to 40 per cent.</a:t>
            </a:r>
            <a:endParaRPr/>
          </a:p>
          <a:p>
            <a:pPr indent="0" lvl="0" marL="0" rtl="0" algn="l">
              <a:lnSpc>
                <a:spcPct val="100000"/>
              </a:lnSpc>
              <a:spcBef>
                <a:spcPts val="0"/>
              </a:spcBef>
              <a:spcAft>
                <a:spcPts val="0"/>
              </a:spcAft>
              <a:buSzPts val="1400"/>
              <a:buNone/>
            </a:pPr>
            <a:r>
              <a:rPr lang="en-GB" sz="1200">
                <a:solidFill>
                  <a:schemeClr val="dk1"/>
                </a:solidFill>
                <a:latin typeface="Calibri"/>
                <a:ea typeface="Calibri"/>
                <a:cs typeface="Calibri"/>
                <a:sym typeface="Calibri"/>
              </a:rPr>
              <a:t> </a:t>
            </a:r>
            <a:endParaRPr/>
          </a:p>
          <a:p>
            <a:pPr indent="0" lvl="0" marL="0" rtl="0" algn="l">
              <a:lnSpc>
                <a:spcPct val="100000"/>
              </a:lnSpc>
              <a:spcBef>
                <a:spcPts val="0"/>
              </a:spcBef>
              <a:spcAft>
                <a:spcPts val="0"/>
              </a:spcAft>
              <a:buSzPts val="1400"/>
              <a:buNone/>
            </a:pPr>
            <a:r>
              <a:t/>
            </a:r>
            <a:endParaRPr/>
          </a:p>
        </p:txBody>
      </p:sp>
      <p:sp>
        <p:nvSpPr>
          <p:cNvPr id="680" name="Google Shape;68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3" name="Google Shape;69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0" name="Google Shape;70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Quant feedback Jan 2021</a:t>
            </a:r>
            <a:endParaRPr/>
          </a:p>
        </p:txBody>
      </p:sp>
      <p:sp>
        <p:nvSpPr>
          <p:cNvPr id="707" name="Google Shape;70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We can see for the qualitative feedback that improved mood, helped concentration, clinical reasoning.  </a:t>
            </a:r>
            <a:endParaRPr/>
          </a:p>
        </p:txBody>
      </p:sp>
      <p:sp>
        <p:nvSpPr>
          <p:cNvPr id="715" name="Google Shape;71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3" name="Google Shape;73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9" name="Google Shape;73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And finally a few words form Dr Helen Little, our Head of service about how to make this work</a:t>
            </a:r>
            <a:endParaRPr/>
          </a:p>
        </p:txBody>
      </p:sp>
      <p:sp>
        <p:nvSpPr>
          <p:cNvPr id="740" name="Google Shape;74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So to come full circle, we have seen how embracing new technology and tools such as webropol, CKP and pictochart have allowed us to listen with factination to really understand and then to communicate in new ways across our large workforce on over 100 sites.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We have seen that two of the key things driving stress were time pressure and immobility and both have led to practical actions to reduce their harmful imapct.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But I want to just finish on this final point.  When asked, staff said that one of the main things that made a good day at work was Peer Support.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And what we mean by that is simple, everyday Kindness.  We don’t need to go on a course or watch a video.  We know how to give it, we know what if feels like to receive it and we certainly notice when its absent.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The kindness that we show towards our patients, towards each other and last but not least towards ourselves is perhaps the most important element to wellbeing at work.</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GB"/>
              <a:t>Thank you</a:t>
            </a:r>
            <a:endParaRPr/>
          </a:p>
        </p:txBody>
      </p:sp>
      <p:sp>
        <p:nvSpPr>
          <p:cNvPr id="748" name="Google Shape;74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pic>
        <p:nvPicPr>
          <p:cNvPr descr="nhs_ppt_normal_v2.jpg" id="16" name="Google Shape;16;p26"/>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7" name="Google Shape;17;p26"/>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18" name="Google Shape;18;p26"/>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19" name="Google Shape;19;p26"/>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 name="Google Shape;23;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7" name="Shape 37"/>
        <p:cNvGrpSpPr/>
        <p:nvPr/>
      </p:nvGrpSpPr>
      <p:grpSpPr>
        <a:xfrm>
          <a:off x="0" y="0"/>
          <a:ext cx="0" cy="0"/>
          <a:chOff x="0" y="0"/>
          <a:chExt cx="0" cy="0"/>
        </a:xfrm>
      </p:grpSpPr>
      <p:sp>
        <p:nvSpPr>
          <p:cNvPr id="38" name="Google Shape;38;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0" name="Google Shape;40;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 name="Shape 43"/>
        <p:cNvGrpSpPr/>
        <p:nvPr/>
      </p:nvGrpSpPr>
      <p:grpSpPr>
        <a:xfrm>
          <a:off x="0" y="0"/>
          <a:ext cx="0" cy="0"/>
          <a:chOff x="0" y="0"/>
          <a:chExt cx="0" cy="0"/>
        </a:xfrm>
      </p:grpSpPr>
      <p:sp>
        <p:nvSpPr>
          <p:cNvPr id="44" name="Google Shape;44;p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 name="Google Shape;46;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3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3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3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5"/>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3" name="Google Shape;73;p3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3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sp>
        <p:nvSpPr>
          <p:cNvPr id="96" name="Google Shape;96;p9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97" name="Google Shape;97;p9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8" name="Google Shape;98;p9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9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0" name="Google Shape;100;p9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4" name="Shape 104"/>
        <p:cNvGrpSpPr/>
        <p:nvPr/>
      </p:nvGrpSpPr>
      <p:grpSpPr>
        <a:xfrm>
          <a:off x="0" y="0"/>
          <a:ext cx="0" cy="0"/>
          <a:chOff x="0" y="0"/>
          <a:chExt cx="0" cy="0"/>
        </a:xfrm>
      </p:grpSpPr>
      <p:sp>
        <p:nvSpPr>
          <p:cNvPr id="105" name="Google Shape;105;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06" name="Google Shape;106;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p10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12" name="Google Shape;112;p10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6" name="Shape 116"/>
        <p:cNvGrpSpPr/>
        <p:nvPr/>
      </p:nvGrpSpPr>
      <p:grpSpPr>
        <a:xfrm>
          <a:off x="0" y="0"/>
          <a:ext cx="0" cy="0"/>
          <a:chOff x="0" y="0"/>
          <a:chExt cx="0" cy="0"/>
        </a:xfrm>
      </p:grpSpPr>
      <p:sp>
        <p:nvSpPr>
          <p:cNvPr id="117" name="Google Shape;117;p10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18" name="Google Shape;118;p10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9" name="Google Shape;119;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2" name="Shape 122"/>
        <p:cNvGrpSpPr/>
        <p:nvPr/>
      </p:nvGrpSpPr>
      <p:grpSpPr>
        <a:xfrm>
          <a:off x="0" y="0"/>
          <a:ext cx="0" cy="0"/>
          <a:chOff x="0" y="0"/>
          <a:chExt cx="0" cy="0"/>
        </a:xfrm>
      </p:grpSpPr>
      <p:sp>
        <p:nvSpPr>
          <p:cNvPr id="123" name="Google Shape;123;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24" name="Google Shape;124;p10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10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31" name="Google Shape;131;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8" name="Shape 138"/>
        <p:cNvGrpSpPr/>
        <p:nvPr/>
      </p:nvGrpSpPr>
      <p:grpSpPr>
        <a:xfrm>
          <a:off x="0" y="0"/>
          <a:ext cx="0" cy="0"/>
          <a:chOff x="0" y="0"/>
          <a:chExt cx="0" cy="0"/>
        </a:xfrm>
      </p:grpSpPr>
      <p:sp>
        <p:nvSpPr>
          <p:cNvPr id="139" name="Google Shape;139;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40" name="Google Shape;140;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1" name="Google Shape;141;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5" name="Shape 145"/>
        <p:cNvGrpSpPr/>
        <p:nvPr/>
      </p:nvGrpSpPr>
      <p:grpSpPr>
        <a:xfrm>
          <a:off x="0" y="0"/>
          <a:ext cx="0" cy="0"/>
          <a:chOff x="0" y="0"/>
          <a:chExt cx="0" cy="0"/>
        </a:xfrm>
      </p:grpSpPr>
      <p:sp>
        <p:nvSpPr>
          <p:cNvPr id="146" name="Google Shape;146;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47" name="Google Shape;147;p10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8" name="Google Shape;148;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9" name="Google Shape;149;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2" name="Shape 152"/>
        <p:cNvGrpSpPr/>
        <p:nvPr/>
      </p:nvGrpSpPr>
      <p:grpSpPr>
        <a:xfrm>
          <a:off x="0" y="0"/>
          <a:ext cx="0" cy="0"/>
          <a:chOff x="0" y="0"/>
          <a:chExt cx="0" cy="0"/>
        </a:xfrm>
      </p:grpSpPr>
      <p:sp>
        <p:nvSpPr>
          <p:cNvPr id="153" name="Google Shape;153;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54" name="Google Shape;154;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8" name="Shape 158"/>
        <p:cNvGrpSpPr/>
        <p:nvPr/>
      </p:nvGrpSpPr>
      <p:grpSpPr>
        <a:xfrm>
          <a:off x="0" y="0"/>
          <a:ext cx="0" cy="0"/>
          <a:chOff x="0" y="0"/>
          <a:chExt cx="0" cy="0"/>
        </a:xfrm>
      </p:grpSpPr>
      <p:sp>
        <p:nvSpPr>
          <p:cNvPr id="159" name="Google Shape;159;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160" name="Google Shape;160;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type="tx">
  <p:cSld name="TITLE_AND_BODY">
    <p:bg>
      <p:bgPr>
        <a:gradFill>
          <a:gsLst>
            <a:gs pos="0">
              <a:srgbClr val="CED4E2"/>
            </a:gs>
            <a:gs pos="16999">
              <a:srgbClr val="B5BFD3"/>
            </a:gs>
            <a:gs pos="25999">
              <a:srgbClr val="B5BFD3"/>
            </a:gs>
            <a:gs pos="100000">
              <a:srgbClr val="F7F8FA"/>
            </a:gs>
          </a:gsLst>
          <a:lin ang="16200000" scaled="0"/>
        </a:gradFill>
      </p:bgPr>
    </p:bg>
    <p:spTree>
      <p:nvGrpSpPr>
        <p:cNvPr id="168" name="Shape 168"/>
        <p:cNvGrpSpPr/>
        <p:nvPr/>
      </p:nvGrpSpPr>
      <p:grpSpPr>
        <a:xfrm>
          <a:off x="0" y="0"/>
          <a:ext cx="0" cy="0"/>
          <a:chOff x="0" y="0"/>
          <a:chExt cx="0" cy="0"/>
        </a:xfrm>
      </p:grpSpPr>
      <p:pic>
        <p:nvPicPr>
          <p:cNvPr descr="Slide-V04.jpg" id="169" name="Google Shape;169;p99"/>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descr="Title-Slide-V04.jpg" id="170" name="Google Shape;170;p9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71" name="Google Shape;171;p99"/>
          <p:cNvSpPr txBox="1"/>
          <p:nvPr>
            <p:ph idx="12" type="sldNum"/>
          </p:nvPr>
        </p:nvSpPr>
        <p:spPr>
          <a:xfrm>
            <a:off x="8481061" y="6221731"/>
            <a:ext cx="256539"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2" name="Shape 172"/>
        <p:cNvGrpSpPr/>
        <p:nvPr/>
      </p:nvGrpSpPr>
      <p:grpSpPr>
        <a:xfrm>
          <a:off x="0" y="0"/>
          <a:ext cx="0" cy="0"/>
          <a:chOff x="0" y="0"/>
          <a:chExt cx="0" cy="0"/>
        </a:xfrm>
      </p:grpSpPr>
      <p:sp>
        <p:nvSpPr>
          <p:cNvPr id="173" name="Google Shape;173;p100"/>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74" name="Google Shape;174;p100"/>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75" name="Google Shape;175;p100"/>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76" name="Shape 176"/>
        <p:cNvGrpSpPr/>
        <p:nvPr/>
      </p:nvGrpSpPr>
      <p:grpSpPr>
        <a:xfrm>
          <a:off x="0" y="0"/>
          <a:ext cx="0" cy="0"/>
          <a:chOff x="0" y="0"/>
          <a:chExt cx="0" cy="0"/>
        </a:xfrm>
      </p:grpSpPr>
      <p:sp>
        <p:nvSpPr>
          <p:cNvPr id="177" name="Google Shape;177;p101"/>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8" name="Shape 178"/>
        <p:cNvGrpSpPr/>
        <p:nvPr/>
      </p:nvGrpSpPr>
      <p:grpSpPr>
        <a:xfrm>
          <a:off x="0" y="0"/>
          <a:ext cx="0" cy="0"/>
          <a:chOff x="0" y="0"/>
          <a:chExt cx="0" cy="0"/>
        </a:xfrm>
      </p:grpSpPr>
      <p:pic>
        <p:nvPicPr>
          <p:cNvPr descr="Picture 1" id="179" name="Google Shape;179;p102"/>
          <p:cNvPicPr preferRelativeResize="0"/>
          <p:nvPr/>
        </p:nvPicPr>
        <p:blipFill rotWithShape="1">
          <a:blip r:embed="rId2">
            <a:alphaModFix/>
          </a:blip>
          <a:srcRect b="0" l="0" r="0" t="0"/>
          <a:stretch/>
        </p:blipFill>
        <p:spPr>
          <a:xfrm>
            <a:off x="0" y="0"/>
            <a:ext cx="12184499" cy="6858000"/>
          </a:xfrm>
          <a:prstGeom prst="rect">
            <a:avLst/>
          </a:prstGeom>
          <a:noFill/>
          <a:ln>
            <a:noFill/>
          </a:ln>
        </p:spPr>
      </p:pic>
      <p:sp>
        <p:nvSpPr>
          <p:cNvPr id="180" name="Google Shape;180;p102"/>
          <p:cNvSpPr txBox="1"/>
          <p:nvPr>
            <p:ph type="title"/>
          </p:nvPr>
        </p:nvSpPr>
        <p:spPr>
          <a:xfrm>
            <a:off x="736409" y="2362655"/>
            <a:ext cx="10515601" cy="1325564"/>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FFFFFF"/>
              </a:buClr>
              <a:buSzPts val="4400"/>
              <a:buFont typeface="Calibri"/>
              <a:buNone/>
              <a:defRPr>
                <a:solidFill>
                  <a:srgbClr val="FFFFFF"/>
                </a:solidFill>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pic>
        <p:nvPicPr>
          <p:cNvPr descr="Picture 3" id="181" name="Google Shape;181;p102"/>
          <p:cNvPicPr preferRelativeResize="0"/>
          <p:nvPr/>
        </p:nvPicPr>
        <p:blipFill rotWithShape="1">
          <a:blip r:embed="rId2">
            <a:alphaModFix/>
          </a:blip>
          <a:srcRect b="20695" l="57727" r="0" t="58611"/>
          <a:stretch/>
        </p:blipFill>
        <p:spPr>
          <a:xfrm>
            <a:off x="6815014" y="5276851"/>
            <a:ext cx="5150654" cy="1419227"/>
          </a:xfrm>
          <a:prstGeom prst="rect">
            <a:avLst/>
          </a:prstGeom>
          <a:noFill/>
          <a:ln>
            <a:noFill/>
          </a:ln>
        </p:spPr>
      </p:pic>
      <p:pic>
        <p:nvPicPr>
          <p:cNvPr descr="Picture 6" id="182" name="Google Shape;182;p102"/>
          <p:cNvPicPr preferRelativeResize="0"/>
          <p:nvPr/>
        </p:nvPicPr>
        <p:blipFill rotWithShape="1">
          <a:blip r:embed="rId2">
            <a:alphaModFix/>
          </a:blip>
          <a:srcRect b="0" l="0" r="0" t="0"/>
          <a:stretch/>
        </p:blipFill>
        <p:spPr>
          <a:xfrm>
            <a:off x="9550400" y="5789898"/>
            <a:ext cx="2141418" cy="656815"/>
          </a:xfrm>
          <a:prstGeom prst="rect">
            <a:avLst/>
          </a:prstGeom>
          <a:noFill/>
          <a:ln>
            <a:noFill/>
          </a:ln>
        </p:spPr>
      </p:pic>
      <p:sp>
        <p:nvSpPr>
          <p:cNvPr id="183" name="Google Shape;183;p102"/>
          <p:cNvSpPr txBox="1"/>
          <p:nvPr>
            <p:ph idx="12" type="sldNum"/>
          </p:nvPr>
        </p:nvSpPr>
        <p:spPr>
          <a:xfrm>
            <a:off x="8473620" y="6221731"/>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4" name="Shape 184"/>
        <p:cNvGrpSpPr/>
        <p:nvPr/>
      </p:nvGrpSpPr>
      <p:grpSpPr>
        <a:xfrm>
          <a:off x="0" y="0"/>
          <a:ext cx="0" cy="0"/>
          <a:chOff x="0" y="0"/>
          <a:chExt cx="0" cy="0"/>
        </a:xfrm>
      </p:grpSpPr>
      <p:sp>
        <p:nvSpPr>
          <p:cNvPr id="185" name="Google Shape;185;p112"/>
          <p:cNvSpPr txBox="1"/>
          <p:nvPr>
            <p:ph type="title"/>
          </p:nvPr>
        </p:nvSpPr>
        <p:spPr>
          <a:xfrm>
            <a:off x="1524000" y="1122362"/>
            <a:ext cx="9144000" cy="2387601"/>
          </a:xfrm>
          <a:prstGeom prst="rect">
            <a:avLst/>
          </a:prstGeom>
          <a:noFill/>
          <a:ln>
            <a:noFill/>
          </a:ln>
        </p:spPr>
        <p:txBody>
          <a:bodyPr anchorCtr="0" anchor="b" bIns="45700" lIns="45700" spcFirstLastPara="1" rIns="45700" wrap="square" tIns="4570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86" name="Google Shape;186;p112"/>
          <p:cNvSpPr txBox="1"/>
          <p:nvPr>
            <p:ph idx="1" type="body"/>
          </p:nvPr>
        </p:nvSpPr>
        <p:spPr>
          <a:xfrm>
            <a:off x="1524000" y="3602037"/>
            <a:ext cx="9144000" cy="1655764"/>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1000"/>
              </a:spcBef>
              <a:spcAft>
                <a:spcPts val="0"/>
              </a:spcAft>
              <a:buClr>
                <a:srgbClr val="000000"/>
              </a:buClr>
              <a:buSzPts val="2400"/>
              <a:buFont typeface="Calibri"/>
              <a:buNone/>
              <a:defRPr sz="2400"/>
            </a:lvl1pPr>
            <a:lvl2pPr indent="-228600" lvl="1" marL="914400" algn="ctr">
              <a:lnSpc>
                <a:spcPct val="90000"/>
              </a:lnSpc>
              <a:spcBef>
                <a:spcPts val="1000"/>
              </a:spcBef>
              <a:spcAft>
                <a:spcPts val="0"/>
              </a:spcAft>
              <a:buClr>
                <a:srgbClr val="000000"/>
              </a:buClr>
              <a:buSzPts val="2400"/>
              <a:buFont typeface="Calibri"/>
              <a:buNone/>
              <a:defRPr sz="2400"/>
            </a:lvl2pPr>
            <a:lvl3pPr indent="-228600" lvl="2" marL="1371600" algn="ctr">
              <a:lnSpc>
                <a:spcPct val="90000"/>
              </a:lnSpc>
              <a:spcBef>
                <a:spcPts val="1000"/>
              </a:spcBef>
              <a:spcAft>
                <a:spcPts val="0"/>
              </a:spcAft>
              <a:buClr>
                <a:srgbClr val="000000"/>
              </a:buClr>
              <a:buSzPts val="2400"/>
              <a:buFont typeface="Calibri"/>
              <a:buNone/>
              <a:defRPr sz="2400"/>
            </a:lvl3pPr>
            <a:lvl4pPr indent="-228600" lvl="3" marL="1828800" algn="ctr">
              <a:lnSpc>
                <a:spcPct val="90000"/>
              </a:lnSpc>
              <a:spcBef>
                <a:spcPts val="1000"/>
              </a:spcBef>
              <a:spcAft>
                <a:spcPts val="0"/>
              </a:spcAft>
              <a:buClr>
                <a:srgbClr val="000000"/>
              </a:buClr>
              <a:buSzPts val="2400"/>
              <a:buFont typeface="Calibri"/>
              <a:buNone/>
              <a:defRPr sz="2400"/>
            </a:lvl4pPr>
            <a:lvl5pPr indent="-228600" lvl="4" marL="2286000" algn="ctr">
              <a:lnSpc>
                <a:spcPct val="90000"/>
              </a:lnSpc>
              <a:spcBef>
                <a:spcPts val="1000"/>
              </a:spcBef>
              <a:spcAft>
                <a:spcPts val="0"/>
              </a:spcAft>
              <a:buClr>
                <a:srgbClr val="000000"/>
              </a:buClr>
              <a:buSzPts val="2400"/>
              <a:buFont typeface="Calibri"/>
              <a:buNone/>
              <a:defRPr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87" name="Google Shape;187;p112"/>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88" name="Shape 188"/>
        <p:cNvGrpSpPr/>
        <p:nvPr/>
      </p:nvGrpSpPr>
      <p:grpSpPr>
        <a:xfrm>
          <a:off x="0" y="0"/>
          <a:ext cx="0" cy="0"/>
          <a:chOff x="0" y="0"/>
          <a:chExt cx="0" cy="0"/>
        </a:xfrm>
      </p:grpSpPr>
      <p:sp>
        <p:nvSpPr>
          <p:cNvPr id="189" name="Google Shape;189;p113"/>
          <p:cNvSpPr txBox="1"/>
          <p:nvPr>
            <p:ph type="title"/>
          </p:nvPr>
        </p:nvSpPr>
        <p:spPr>
          <a:xfrm>
            <a:off x="831850" y="1709738"/>
            <a:ext cx="10515600" cy="285273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90" name="Google Shape;190;p113"/>
          <p:cNvSpPr txBox="1"/>
          <p:nvPr>
            <p:ph idx="1" type="body"/>
          </p:nvPr>
        </p:nvSpPr>
        <p:spPr>
          <a:xfrm>
            <a:off x="831850" y="4589462"/>
            <a:ext cx="10515600" cy="1500189"/>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888888"/>
              </a:buClr>
              <a:buSzPts val="2400"/>
              <a:buFont typeface="Calibri"/>
              <a:buNone/>
              <a:defRPr sz="2400">
                <a:solidFill>
                  <a:srgbClr val="888888"/>
                </a:solidFill>
              </a:defRPr>
            </a:lvl1pPr>
            <a:lvl2pPr indent="-228600" lvl="1" marL="914400" algn="l">
              <a:lnSpc>
                <a:spcPct val="90000"/>
              </a:lnSpc>
              <a:spcBef>
                <a:spcPts val="1000"/>
              </a:spcBef>
              <a:spcAft>
                <a:spcPts val="0"/>
              </a:spcAft>
              <a:buClr>
                <a:srgbClr val="888888"/>
              </a:buClr>
              <a:buSzPts val="2400"/>
              <a:buFont typeface="Calibri"/>
              <a:buNone/>
              <a:defRPr sz="2400">
                <a:solidFill>
                  <a:srgbClr val="888888"/>
                </a:solidFill>
              </a:defRPr>
            </a:lvl2pPr>
            <a:lvl3pPr indent="-228600" lvl="2" marL="1371600" algn="l">
              <a:lnSpc>
                <a:spcPct val="90000"/>
              </a:lnSpc>
              <a:spcBef>
                <a:spcPts val="1000"/>
              </a:spcBef>
              <a:spcAft>
                <a:spcPts val="0"/>
              </a:spcAft>
              <a:buClr>
                <a:srgbClr val="888888"/>
              </a:buClr>
              <a:buSzPts val="2400"/>
              <a:buFont typeface="Calibri"/>
              <a:buNone/>
              <a:defRPr sz="2400">
                <a:solidFill>
                  <a:srgbClr val="888888"/>
                </a:solidFill>
              </a:defRPr>
            </a:lvl3pPr>
            <a:lvl4pPr indent="-228600" lvl="3" marL="1828800" algn="l">
              <a:lnSpc>
                <a:spcPct val="90000"/>
              </a:lnSpc>
              <a:spcBef>
                <a:spcPts val="1000"/>
              </a:spcBef>
              <a:spcAft>
                <a:spcPts val="0"/>
              </a:spcAft>
              <a:buClr>
                <a:srgbClr val="888888"/>
              </a:buClr>
              <a:buSzPts val="2400"/>
              <a:buFont typeface="Calibri"/>
              <a:buNone/>
              <a:defRPr sz="2400">
                <a:solidFill>
                  <a:srgbClr val="888888"/>
                </a:solidFill>
              </a:defRPr>
            </a:lvl4pPr>
            <a:lvl5pPr indent="-228600" lvl="4" marL="2286000" algn="l">
              <a:lnSpc>
                <a:spcPct val="90000"/>
              </a:lnSpc>
              <a:spcBef>
                <a:spcPts val="1000"/>
              </a:spcBef>
              <a:spcAft>
                <a:spcPts val="0"/>
              </a:spcAft>
              <a:buClr>
                <a:srgbClr val="888888"/>
              </a:buClr>
              <a:buSzPts val="2400"/>
              <a:buFont typeface="Calibri"/>
              <a:buNone/>
              <a:defRPr sz="2400">
                <a:solidFill>
                  <a:srgbClr val="888888"/>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91" name="Google Shape;191;p113"/>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2" name="Shape 192"/>
        <p:cNvGrpSpPr/>
        <p:nvPr/>
      </p:nvGrpSpPr>
      <p:grpSpPr>
        <a:xfrm>
          <a:off x="0" y="0"/>
          <a:ext cx="0" cy="0"/>
          <a:chOff x="0" y="0"/>
          <a:chExt cx="0" cy="0"/>
        </a:xfrm>
      </p:grpSpPr>
      <p:sp>
        <p:nvSpPr>
          <p:cNvPr id="193" name="Google Shape;193;p114"/>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94" name="Google Shape;194;p114"/>
          <p:cNvSpPr txBox="1"/>
          <p:nvPr>
            <p:ph idx="1" type="body"/>
          </p:nvPr>
        </p:nvSpPr>
        <p:spPr>
          <a:xfrm>
            <a:off x="838200" y="1825625"/>
            <a:ext cx="5181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95" name="Google Shape;195;p114"/>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96" name="Shape 196"/>
        <p:cNvGrpSpPr/>
        <p:nvPr/>
      </p:nvGrpSpPr>
      <p:grpSpPr>
        <a:xfrm>
          <a:off x="0" y="0"/>
          <a:ext cx="0" cy="0"/>
          <a:chOff x="0" y="0"/>
          <a:chExt cx="0" cy="0"/>
        </a:xfrm>
      </p:grpSpPr>
      <p:sp>
        <p:nvSpPr>
          <p:cNvPr id="197" name="Google Shape;197;p115"/>
          <p:cNvSpPr txBox="1"/>
          <p:nvPr>
            <p:ph type="title"/>
          </p:nvPr>
        </p:nvSpPr>
        <p:spPr>
          <a:xfrm>
            <a:off x="839787" y="365125"/>
            <a:ext cx="10515601"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198" name="Google Shape;198;p115"/>
          <p:cNvSpPr txBox="1"/>
          <p:nvPr>
            <p:ph idx="1" type="body"/>
          </p:nvPr>
        </p:nvSpPr>
        <p:spPr>
          <a:xfrm>
            <a:off x="839787" y="1681163"/>
            <a:ext cx="5157790" cy="823914"/>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400"/>
              <a:buFont typeface="Calibri"/>
              <a:buNone/>
              <a:defRPr b="1" sz="2400"/>
            </a:lvl1pPr>
            <a:lvl2pPr indent="-228600" lvl="1" marL="914400" algn="l">
              <a:lnSpc>
                <a:spcPct val="90000"/>
              </a:lnSpc>
              <a:spcBef>
                <a:spcPts val="1000"/>
              </a:spcBef>
              <a:spcAft>
                <a:spcPts val="0"/>
              </a:spcAft>
              <a:buClr>
                <a:srgbClr val="000000"/>
              </a:buClr>
              <a:buSzPts val="2400"/>
              <a:buFont typeface="Calibri"/>
              <a:buNone/>
              <a:defRPr b="1" sz="2400"/>
            </a:lvl2pPr>
            <a:lvl3pPr indent="-228600" lvl="2" marL="1371600" algn="l">
              <a:lnSpc>
                <a:spcPct val="90000"/>
              </a:lnSpc>
              <a:spcBef>
                <a:spcPts val="1000"/>
              </a:spcBef>
              <a:spcAft>
                <a:spcPts val="0"/>
              </a:spcAft>
              <a:buClr>
                <a:srgbClr val="000000"/>
              </a:buClr>
              <a:buSzPts val="2400"/>
              <a:buFont typeface="Calibri"/>
              <a:buNone/>
              <a:defRPr b="1" sz="2400"/>
            </a:lvl3pPr>
            <a:lvl4pPr indent="-228600" lvl="3" marL="1828800" algn="l">
              <a:lnSpc>
                <a:spcPct val="90000"/>
              </a:lnSpc>
              <a:spcBef>
                <a:spcPts val="1000"/>
              </a:spcBef>
              <a:spcAft>
                <a:spcPts val="0"/>
              </a:spcAft>
              <a:buClr>
                <a:srgbClr val="000000"/>
              </a:buClr>
              <a:buSzPts val="2400"/>
              <a:buFont typeface="Calibri"/>
              <a:buNone/>
              <a:defRPr b="1" sz="2400"/>
            </a:lvl4pPr>
            <a:lvl5pPr indent="-228600" lvl="4" marL="2286000" algn="l">
              <a:lnSpc>
                <a:spcPct val="90000"/>
              </a:lnSpc>
              <a:spcBef>
                <a:spcPts val="1000"/>
              </a:spcBef>
              <a:spcAft>
                <a:spcPts val="0"/>
              </a:spcAft>
              <a:buClr>
                <a:srgbClr val="000000"/>
              </a:buClr>
              <a:buSzPts val="2400"/>
              <a:buFont typeface="Calibri"/>
              <a:buNone/>
              <a:defRPr b="1"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199" name="Google Shape;199;p115"/>
          <p:cNvSpPr txBox="1"/>
          <p:nvPr>
            <p:ph idx="2" type="body"/>
          </p:nvPr>
        </p:nvSpPr>
        <p:spPr>
          <a:xfrm>
            <a:off x="6172200" y="1681163"/>
            <a:ext cx="5183188" cy="823914"/>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0" name="Google Shape;200;p115"/>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01" name="Shape 201"/>
        <p:cNvGrpSpPr/>
        <p:nvPr/>
      </p:nvGrpSpPr>
      <p:grpSpPr>
        <a:xfrm>
          <a:off x="0" y="0"/>
          <a:ext cx="0" cy="0"/>
          <a:chOff x="0" y="0"/>
          <a:chExt cx="0" cy="0"/>
        </a:xfrm>
      </p:grpSpPr>
      <p:sp>
        <p:nvSpPr>
          <p:cNvPr id="202" name="Google Shape;202;p116"/>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03" name="Google Shape;203;p116"/>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204" name="Shape 204"/>
        <p:cNvGrpSpPr/>
        <p:nvPr/>
      </p:nvGrpSpPr>
      <p:grpSpPr>
        <a:xfrm>
          <a:off x="0" y="0"/>
          <a:ext cx="0" cy="0"/>
          <a:chOff x="0" y="0"/>
          <a:chExt cx="0" cy="0"/>
        </a:xfrm>
      </p:grpSpPr>
      <p:sp>
        <p:nvSpPr>
          <p:cNvPr id="205" name="Google Shape;205;p117"/>
          <p:cNvSpPr txBox="1"/>
          <p:nvPr>
            <p:ph type="title"/>
          </p:nvPr>
        </p:nvSpPr>
        <p:spPr>
          <a:xfrm>
            <a:off x="839787" y="457200"/>
            <a:ext cx="3932240"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06" name="Google Shape;206;p117"/>
          <p:cNvSpPr txBox="1"/>
          <p:nvPr>
            <p:ph idx="1" type="body"/>
          </p:nvPr>
        </p:nvSpPr>
        <p:spPr>
          <a:xfrm>
            <a:off x="5183187" y="987425"/>
            <a:ext cx="6172202" cy="4873625"/>
          </a:xfrm>
          <a:prstGeom prst="rect">
            <a:avLst/>
          </a:prstGeom>
          <a:noFill/>
          <a:ln>
            <a:noFill/>
          </a:ln>
        </p:spPr>
        <p:txBody>
          <a:bodyPr anchorCtr="0" anchor="t" bIns="45700" lIns="45700" spcFirstLastPara="1" rIns="45700" wrap="square" tIns="45700">
            <a:normAutofit/>
          </a:bodyPr>
          <a:lstStyle>
            <a:lvl1pPr indent="-431800" lvl="0" marL="457200" algn="l">
              <a:lnSpc>
                <a:spcPct val="90000"/>
              </a:lnSpc>
              <a:spcBef>
                <a:spcPts val="1000"/>
              </a:spcBef>
              <a:spcAft>
                <a:spcPts val="0"/>
              </a:spcAft>
              <a:buClr>
                <a:srgbClr val="000000"/>
              </a:buClr>
              <a:buSzPts val="3200"/>
              <a:buChar char="•"/>
              <a:defRPr sz="3200"/>
            </a:lvl1pPr>
            <a:lvl2pPr indent="-431800" lvl="1" marL="914400" algn="l">
              <a:lnSpc>
                <a:spcPct val="90000"/>
              </a:lnSpc>
              <a:spcBef>
                <a:spcPts val="1000"/>
              </a:spcBef>
              <a:spcAft>
                <a:spcPts val="0"/>
              </a:spcAft>
              <a:buClr>
                <a:srgbClr val="000000"/>
              </a:buClr>
              <a:buSzPts val="3200"/>
              <a:buChar char="•"/>
              <a:defRPr sz="3200"/>
            </a:lvl2pPr>
            <a:lvl3pPr indent="-431800" lvl="2" marL="1371600" algn="l">
              <a:lnSpc>
                <a:spcPct val="90000"/>
              </a:lnSpc>
              <a:spcBef>
                <a:spcPts val="1000"/>
              </a:spcBef>
              <a:spcAft>
                <a:spcPts val="0"/>
              </a:spcAft>
              <a:buClr>
                <a:srgbClr val="000000"/>
              </a:buClr>
              <a:buSzPts val="3200"/>
              <a:buChar char="•"/>
              <a:defRPr sz="3200"/>
            </a:lvl3pPr>
            <a:lvl4pPr indent="-431800" lvl="3" marL="1828800" algn="l">
              <a:lnSpc>
                <a:spcPct val="90000"/>
              </a:lnSpc>
              <a:spcBef>
                <a:spcPts val="1000"/>
              </a:spcBef>
              <a:spcAft>
                <a:spcPts val="0"/>
              </a:spcAft>
              <a:buClr>
                <a:srgbClr val="000000"/>
              </a:buClr>
              <a:buSzPts val="3200"/>
              <a:buChar char="•"/>
              <a:defRPr sz="3200"/>
            </a:lvl4pPr>
            <a:lvl5pPr indent="-431800" lvl="4" marL="2286000" algn="l">
              <a:lnSpc>
                <a:spcPct val="90000"/>
              </a:lnSpc>
              <a:spcBef>
                <a:spcPts val="1000"/>
              </a:spcBef>
              <a:spcAft>
                <a:spcPts val="0"/>
              </a:spcAft>
              <a:buClr>
                <a:srgbClr val="000000"/>
              </a:buClr>
              <a:buSzPts val="3200"/>
              <a:buChar char="•"/>
              <a:defRPr sz="32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7" name="Google Shape;207;p117"/>
          <p:cNvSpPr txBox="1"/>
          <p:nvPr>
            <p:ph idx="2" type="body"/>
          </p:nvPr>
        </p:nvSpPr>
        <p:spPr>
          <a:xfrm>
            <a:off x="839786" y="2057400"/>
            <a:ext cx="3932241" cy="381158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08" name="Google Shape;208;p117"/>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209" name="Shape 209"/>
        <p:cNvGrpSpPr/>
        <p:nvPr/>
      </p:nvGrpSpPr>
      <p:grpSpPr>
        <a:xfrm>
          <a:off x="0" y="0"/>
          <a:ext cx="0" cy="0"/>
          <a:chOff x="0" y="0"/>
          <a:chExt cx="0" cy="0"/>
        </a:xfrm>
      </p:grpSpPr>
      <p:sp>
        <p:nvSpPr>
          <p:cNvPr id="210" name="Google Shape;210;p118"/>
          <p:cNvSpPr txBox="1"/>
          <p:nvPr>
            <p:ph type="title"/>
          </p:nvPr>
        </p:nvSpPr>
        <p:spPr>
          <a:xfrm>
            <a:off x="839787" y="457200"/>
            <a:ext cx="3932240"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11" name="Google Shape;211;p118"/>
          <p:cNvSpPr/>
          <p:nvPr>
            <p:ph idx="2" type="pic"/>
          </p:nvPr>
        </p:nvSpPr>
        <p:spPr>
          <a:xfrm>
            <a:off x="5183187" y="987425"/>
            <a:ext cx="6172202"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lvl="1"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lvl="2"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lvl="3"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lvl="4"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lvl="5"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lvl="6"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lvl="7"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lvl="8"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212" name="Google Shape;212;p118"/>
          <p:cNvSpPr txBox="1"/>
          <p:nvPr>
            <p:ph idx="1" type="body"/>
          </p:nvPr>
        </p:nvSpPr>
        <p:spPr>
          <a:xfrm>
            <a:off x="839787" y="2057400"/>
            <a:ext cx="3932240" cy="38115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600"/>
              <a:buFont typeface="Calibri"/>
              <a:buNone/>
              <a:defRPr sz="1600"/>
            </a:lvl1pPr>
            <a:lvl2pPr indent="-228600" lvl="1" marL="914400" algn="l">
              <a:lnSpc>
                <a:spcPct val="90000"/>
              </a:lnSpc>
              <a:spcBef>
                <a:spcPts val="1000"/>
              </a:spcBef>
              <a:spcAft>
                <a:spcPts val="0"/>
              </a:spcAft>
              <a:buClr>
                <a:srgbClr val="000000"/>
              </a:buClr>
              <a:buSzPts val="1600"/>
              <a:buFont typeface="Calibri"/>
              <a:buNone/>
              <a:defRPr sz="1600"/>
            </a:lvl2pPr>
            <a:lvl3pPr indent="-228600" lvl="2" marL="1371600" algn="l">
              <a:lnSpc>
                <a:spcPct val="90000"/>
              </a:lnSpc>
              <a:spcBef>
                <a:spcPts val="1000"/>
              </a:spcBef>
              <a:spcAft>
                <a:spcPts val="0"/>
              </a:spcAft>
              <a:buClr>
                <a:srgbClr val="000000"/>
              </a:buClr>
              <a:buSzPts val="1600"/>
              <a:buFont typeface="Calibri"/>
              <a:buNone/>
              <a:defRPr sz="1600"/>
            </a:lvl3pPr>
            <a:lvl4pPr indent="-228600" lvl="3" marL="1828800" algn="l">
              <a:lnSpc>
                <a:spcPct val="90000"/>
              </a:lnSpc>
              <a:spcBef>
                <a:spcPts val="1000"/>
              </a:spcBef>
              <a:spcAft>
                <a:spcPts val="0"/>
              </a:spcAft>
              <a:buClr>
                <a:srgbClr val="000000"/>
              </a:buClr>
              <a:buSzPts val="1600"/>
              <a:buFont typeface="Calibri"/>
              <a:buNone/>
              <a:defRPr sz="1600"/>
            </a:lvl4pPr>
            <a:lvl5pPr indent="-228600" lvl="4" marL="2286000" algn="l">
              <a:lnSpc>
                <a:spcPct val="90000"/>
              </a:lnSpc>
              <a:spcBef>
                <a:spcPts val="1000"/>
              </a:spcBef>
              <a:spcAft>
                <a:spcPts val="0"/>
              </a:spcAft>
              <a:buClr>
                <a:srgbClr val="000000"/>
              </a:buClr>
              <a:buSzPts val="1600"/>
              <a:buFont typeface="Calibri"/>
              <a:buNone/>
              <a:defRPr sz="16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13" name="Google Shape;213;p118"/>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214" name="Shape 214"/>
        <p:cNvGrpSpPr/>
        <p:nvPr/>
      </p:nvGrpSpPr>
      <p:grpSpPr>
        <a:xfrm>
          <a:off x="0" y="0"/>
          <a:ext cx="0" cy="0"/>
          <a:chOff x="0" y="0"/>
          <a:chExt cx="0" cy="0"/>
        </a:xfrm>
      </p:grpSpPr>
      <p:sp>
        <p:nvSpPr>
          <p:cNvPr id="215" name="Google Shape;215;p119"/>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16" name="Google Shape;216;p119"/>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17" name="Google Shape;217;p119"/>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218" name="Shape 218"/>
        <p:cNvGrpSpPr/>
        <p:nvPr/>
      </p:nvGrpSpPr>
      <p:grpSpPr>
        <a:xfrm>
          <a:off x="0" y="0"/>
          <a:ext cx="0" cy="0"/>
          <a:chOff x="0" y="0"/>
          <a:chExt cx="0" cy="0"/>
        </a:xfrm>
      </p:grpSpPr>
      <p:sp>
        <p:nvSpPr>
          <p:cNvPr id="219" name="Google Shape;219;p120"/>
          <p:cNvSpPr txBox="1"/>
          <p:nvPr>
            <p:ph type="title"/>
          </p:nvPr>
        </p:nvSpPr>
        <p:spPr>
          <a:xfrm>
            <a:off x="8724900" y="365125"/>
            <a:ext cx="2628900" cy="5811838"/>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20" name="Google Shape;220;p120"/>
          <p:cNvSpPr txBox="1"/>
          <p:nvPr>
            <p:ph idx="1" type="body"/>
          </p:nvPr>
        </p:nvSpPr>
        <p:spPr>
          <a:xfrm>
            <a:off x="838200" y="365125"/>
            <a:ext cx="7734300" cy="58118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21" name="Google Shape;221;p120"/>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efault">
  <p:cSld name="1_Default">
    <p:bg>
      <p:bgPr>
        <a:gradFill>
          <a:gsLst>
            <a:gs pos="0">
              <a:srgbClr val="CED4E2"/>
            </a:gs>
            <a:gs pos="16999">
              <a:srgbClr val="B5BFD3"/>
            </a:gs>
            <a:gs pos="25999">
              <a:srgbClr val="B5BFD3"/>
            </a:gs>
            <a:gs pos="100000">
              <a:srgbClr val="F7F8FA"/>
            </a:gs>
          </a:gsLst>
          <a:lin ang="16200000" scaled="0"/>
        </a:gradFill>
      </p:bgPr>
    </p:bg>
    <p:spTree>
      <p:nvGrpSpPr>
        <p:cNvPr id="222" name="Shape 222"/>
        <p:cNvGrpSpPr/>
        <p:nvPr/>
      </p:nvGrpSpPr>
      <p:grpSpPr>
        <a:xfrm>
          <a:off x="0" y="0"/>
          <a:ext cx="0" cy="0"/>
          <a:chOff x="0" y="0"/>
          <a:chExt cx="0" cy="0"/>
        </a:xfrm>
      </p:grpSpPr>
      <p:pic>
        <p:nvPicPr>
          <p:cNvPr descr="Slide-V04.jpg" id="223" name="Google Shape;223;p121"/>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24" name="Google Shape;224;p121"/>
          <p:cNvSpPr txBox="1"/>
          <p:nvPr>
            <p:ph idx="12" type="sldNum"/>
          </p:nvPr>
        </p:nvSpPr>
        <p:spPr>
          <a:xfrm>
            <a:off x="8481061" y="6221731"/>
            <a:ext cx="256539" cy="269239"/>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25" name="Shape 225"/>
        <p:cNvGrpSpPr/>
        <p:nvPr/>
      </p:nvGrpSpPr>
      <p:grpSpPr>
        <a:xfrm>
          <a:off x="0" y="0"/>
          <a:ext cx="0" cy="0"/>
          <a:chOff x="0" y="0"/>
          <a:chExt cx="0" cy="0"/>
        </a:xfrm>
      </p:grpSpPr>
      <p:sp>
        <p:nvSpPr>
          <p:cNvPr id="226" name="Google Shape;226;p122"/>
          <p:cNvSpPr txBox="1"/>
          <p:nvPr>
            <p:ph type="title"/>
          </p:nvPr>
        </p:nvSpPr>
        <p:spPr>
          <a:xfrm>
            <a:off x="1524000" y="1122362"/>
            <a:ext cx="9144000" cy="2387601"/>
          </a:xfrm>
          <a:prstGeom prst="rect">
            <a:avLst/>
          </a:prstGeom>
          <a:noFill/>
          <a:ln>
            <a:noFill/>
          </a:ln>
        </p:spPr>
        <p:txBody>
          <a:bodyPr anchorCtr="0" anchor="b" bIns="45700" lIns="45700" spcFirstLastPara="1" rIns="45700" wrap="square" tIns="45700">
            <a:normAutofit/>
          </a:bodyPr>
          <a:lstStyle>
            <a:lvl1pPr lvl="0" algn="ctr">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27" name="Google Shape;227;p122"/>
          <p:cNvSpPr txBox="1"/>
          <p:nvPr>
            <p:ph idx="1" type="body"/>
          </p:nvPr>
        </p:nvSpPr>
        <p:spPr>
          <a:xfrm>
            <a:off x="1524000" y="3602037"/>
            <a:ext cx="9144000" cy="1655763"/>
          </a:xfrm>
          <a:prstGeom prst="rect">
            <a:avLst/>
          </a:prstGeom>
          <a:noFill/>
          <a:ln>
            <a:noFill/>
          </a:ln>
        </p:spPr>
        <p:txBody>
          <a:bodyPr anchorCtr="0" anchor="t" bIns="45700" lIns="45700" spcFirstLastPara="1" rIns="45700" wrap="square" tIns="45700">
            <a:normAutofit/>
          </a:bodyPr>
          <a:lstStyle>
            <a:lvl1pPr indent="-228600" lvl="0" marL="457200" algn="ctr">
              <a:lnSpc>
                <a:spcPct val="90000"/>
              </a:lnSpc>
              <a:spcBef>
                <a:spcPts val="1000"/>
              </a:spcBef>
              <a:spcAft>
                <a:spcPts val="0"/>
              </a:spcAft>
              <a:buClr>
                <a:srgbClr val="000000"/>
              </a:buClr>
              <a:buSzPts val="2400"/>
              <a:buFont typeface="Calibri"/>
              <a:buNone/>
              <a:defRPr sz="2400"/>
            </a:lvl1pPr>
            <a:lvl2pPr indent="-228600" lvl="1" marL="914400" algn="ctr">
              <a:lnSpc>
                <a:spcPct val="90000"/>
              </a:lnSpc>
              <a:spcBef>
                <a:spcPts val="1000"/>
              </a:spcBef>
              <a:spcAft>
                <a:spcPts val="0"/>
              </a:spcAft>
              <a:buClr>
                <a:srgbClr val="000000"/>
              </a:buClr>
              <a:buSzPts val="2400"/>
              <a:buFont typeface="Calibri"/>
              <a:buNone/>
              <a:defRPr sz="2400"/>
            </a:lvl2pPr>
            <a:lvl3pPr indent="-228600" lvl="2" marL="1371600" algn="ctr">
              <a:lnSpc>
                <a:spcPct val="90000"/>
              </a:lnSpc>
              <a:spcBef>
                <a:spcPts val="1000"/>
              </a:spcBef>
              <a:spcAft>
                <a:spcPts val="0"/>
              </a:spcAft>
              <a:buClr>
                <a:srgbClr val="000000"/>
              </a:buClr>
              <a:buSzPts val="2400"/>
              <a:buFont typeface="Calibri"/>
              <a:buNone/>
              <a:defRPr sz="2400"/>
            </a:lvl3pPr>
            <a:lvl4pPr indent="-228600" lvl="3" marL="1828800" algn="ctr">
              <a:lnSpc>
                <a:spcPct val="90000"/>
              </a:lnSpc>
              <a:spcBef>
                <a:spcPts val="1000"/>
              </a:spcBef>
              <a:spcAft>
                <a:spcPts val="0"/>
              </a:spcAft>
              <a:buClr>
                <a:srgbClr val="000000"/>
              </a:buClr>
              <a:buSzPts val="2400"/>
              <a:buFont typeface="Calibri"/>
              <a:buNone/>
              <a:defRPr sz="2400"/>
            </a:lvl4pPr>
            <a:lvl5pPr indent="-228600" lvl="4" marL="2286000" algn="ctr">
              <a:lnSpc>
                <a:spcPct val="90000"/>
              </a:lnSpc>
              <a:spcBef>
                <a:spcPts val="1000"/>
              </a:spcBef>
              <a:spcAft>
                <a:spcPts val="0"/>
              </a:spcAft>
              <a:buClr>
                <a:srgbClr val="000000"/>
              </a:buClr>
              <a:buSzPts val="2400"/>
              <a:buFont typeface="Calibri"/>
              <a:buNone/>
              <a:defRPr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28" name="Google Shape;228;p122"/>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29" name="Shape 229"/>
        <p:cNvGrpSpPr/>
        <p:nvPr/>
      </p:nvGrpSpPr>
      <p:grpSpPr>
        <a:xfrm>
          <a:off x="0" y="0"/>
          <a:ext cx="0" cy="0"/>
          <a:chOff x="0" y="0"/>
          <a:chExt cx="0" cy="0"/>
        </a:xfrm>
      </p:grpSpPr>
      <p:sp>
        <p:nvSpPr>
          <p:cNvPr id="230" name="Google Shape;230;p123"/>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31" name="Google Shape;231;p123"/>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32" name="Google Shape;232;p123"/>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233" name="Shape 233"/>
        <p:cNvGrpSpPr/>
        <p:nvPr/>
      </p:nvGrpSpPr>
      <p:grpSpPr>
        <a:xfrm>
          <a:off x="0" y="0"/>
          <a:ext cx="0" cy="0"/>
          <a:chOff x="0" y="0"/>
          <a:chExt cx="0" cy="0"/>
        </a:xfrm>
      </p:grpSpPr>
      <p:sp>
        <p:nvSpPr>
          <p:cNvPr id="234" name="Google Shape;234;p124"/>
          <p:cNvSpPr txBox="1"/>
          <p:nvPr>
            <p:ph type="title"/>
          </p:nvPr>
        </p:nvSpPr>
        <p:spPr>
          <a:xfrm>
            <a:off x="831850" y="1709738"/>
            <a:ext cx="10515600" cy="2852737"/>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6000"/>
              <a:buFont typeface="Calibri"/>
              <a:buNone/>
              <a:defRPr sz="6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35" name="Google Shape;235;p124"/>
          <p:cNvSpPr txBox="1"/>
          <p:nvPr>
            <p:ph idx="1" type="body"/>
          </p:nvPr>
        </p:nvSpPr>
        <p:spPr>
          <a:xfrm>
            <a:off x="831850" y="4589462"/>
            <a:ext cx="10515600" cy="15001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888888"/>
              </a:buClr>
              <a:buSzPts val="2400"/>
              <a:buFont typeface="Calibri"/>
              <a:buNone/>
              <a:defRPr sz="2400">
                <a:solidFill>
                  <a:srgbClr val="888888"/>
                </a:solidFill>
              </a:defRPr>
            </a:lvl1pPr>
            <a:lvl2pPr indent="-228600" lvl="1" marL="914400" algn="l">
              <a:lnSpc>
                <a:spcPct val="90000"/>
              </a:lnSpc>
              <a:spcBef>
                <a:spcPts val="1000"/>
              </a:spcBef>
              <a:spcAft>
                <a:spcPts val="0"/>
              </a:spcAft>
              <a:buClr>
                <a:srgbClr val="888888"/>
              </a:buClr>
              <a:buSzPts val="2400"/>
              <a:buFont typeface="Calibri"/>
              <a:buNone/>
              <a:defRPr sz="2400">
                <a:solidFill>
                  <a:srgbClr val="888888"/>
                </a:solidFill>
              </a:defRPr>
            </a:lvl2pPr>
            <a:lvl3pPr indent="-228600" lvl="2" marL="1371600" algn="l">
              <a:lnSpc>
                <a:spcPct val="90000"/>
              </a:lnSpc>
              <a:spcBef>
                <a:spcPts val="1000"/>
              </a:spcBef>
              <a:spcAft>
                <a:spcPts val="0"/>
              </a:spcAft>
              <a:buClr>
                <a:srgbClr val="888888"/>
              </a:buClr>
              <a:buSzPts val="2400"/>
              <a:buFont typeface="Calibri"/>
              <a:buNone/>
              <a:defRPr sz="2400">
                <a:solidFill>
                  <a:srgbClr val="888888"/>
                </a:solidFill>
              </a:defRPr>
            </a:lvl3pPr>
            <a:lvl4pPr indent="-228600" lvl="3" marL="1828800" algn="l">
              <a:lnSpc>
                <a:spcPct val="90000"/>
              </a:lnSpc>
              <a:spcBef>
                <a:spcPts val="1000"/>
              </a:spcBef>
              <a:spcAft>
                <a:spcPts val="0"/>
              </a:spcAft>
              <a:buClr>
                <a:srgbClr val="888888"/>
              </a:buClr>
              <a:buSzPts val="2400"/>
              <a:buFont typeface="Calibri"/>
              <a:buNone/>
              <a:defRPr sz="2400">
                <a:solidFill>
                  <a:srgbClr val="888888"/>
                </a:solidFill>
              </a:defRPr>
            </a:lvl4pPr>
            <a:lvl5pPr indent="-228600" lvl="4" marL="2286000" algn="l">
              <a:lnSpc>
                <a:spcPct val="90000"/>
              </a:lnSpc>
              <a:spcBef>
                <a:spcPts val="1000"/>
              </a:spcBef>
              <a:spcAft>
                <a:spcPts val="0"/>
              </a:spcAft>
              <a:buClr>
                <a:srgbClr val="888888"/>
              </a:buClr>
              <a:buSzPts val="2400"/>
              <a:buFont typeface="Calibri"/>
              <a:buNone/>
              <a:defRPr sz="2400">
                <a:solidFill>
                  <a:srgbClr val="888888"/>
                </a:solidFill>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36" name="Google Shape;236;p124"/>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37" name="Shape 237"/>
        <p:cNvGrpSpPr/>
        <p:nvPr/>
      </p:nvGrpSpPr>
      <p:grpSpPr>
        <a:xfrm>
          <a:off x="0" y="0"/>
          <a:ext cx="0" cy="0"/>
          <a:chOff x="0" y="0"/>
          <a:chExt cx="0" cy="0"/>
        </a:xfrm>
      </p:grpSpPr>
      <p:sp>
        <p:nvSpPr>
          <p:cNvPr id="238" name="Google Shape;238;p125"/>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39" name="Google Shape;239;p125"/>
          <p:cNvSpPr txBox="1"/>
          <p:nvPr>
            <p:ph idx="1" type="body"/>
          </p:nvPr>
        </p:nvSpPr>
        <p:spPr>
          <a:xfrm>
            <a:off x="838200" y="1825625"/>
            <a:ext cx="5181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40" name="Google Shape;240;p125"/>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241" name="Shape 241"/>
        <p:cNvGrpSpPr/>
        <p:nvPr/>
      </p:nvGrpSpPr>
      <p:grpSpPr>
        <a:xfrm>
          <a:off x="0" y="0"/>
          <a:ext cx="0" cy="0"/>
          <a:chOff x="0" y="0"/>
          <a:chExt cx="0" cy="0"/>
        </a:xfrm>
      </p:grpSpPr>
      <p:sp>
        <p:nvSpPr>
          <p:cNvPr id="242" name="Google Shape;242;p126"/>
          <p:cNvSpPr txBox="1"/>
          <p:nvPr>
            <p:ph type="title"/>
          </p:nvPr>
        </p:nvSpPr>
        <p:spPr>
          <a:xfrm>
            <a:off x="839787" y="365125"/>
            <a:ext cx="10515601"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43" name="Google Shape;243;p126"/>
          <p:cNvSpPr txBox="1"/>
          <p:nvPr>
            <p:ph idx="1" type="body"/>
          </p:nvPr>
        </p:nvSpPr>
        <p:spPr>
          <a:xfrm>
            <a:off x="839787" y="1681163"/>
            <a:ext cx="5157789" cy="823913"/>
          </a:xfrm>
          <a:prstGeom prst="rect">
            <a:avLst/>
          </a:prstGeom>
          <a:noFill/>
          <a:ln>
            <a:noFill/>
          </a:ln>
        </p:spPr>
        <p:txBody>
          <a:bodyPr anchorCtr="0" anchor="b"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2400"/>
              <a:buFont typeface="Calibri"/>
              <a:buNone/>
              <a:defRPr b="1" sz="2400"/>
            </a:lvl1pPr>
            <a:lvl2pPr indent="-228600" lvl="1" marL="914400" algn="l">
              <a:lnSpc>
                <a:spcPct val="90000"/>
              </a:lnSpc>
              <a:spcBef>
                <a:spcPts val="1000"/>
              </a:spcBef>
              <a:spcAft>
                <a:spcPts val="0"/>
              </a:spcAft>
              <a:buClr>
                <a:srgbClr val="000000"/>
              </a:buClr>
              <a:buSzPts val="2400"/>
              <a:buFont typeface="Calibri"/>
              <a:buNone/>
              <a:defRPr b="1" sz="2400"/>
            </a:lvl2pPr>
            <a:lvl3pPr indent="-228600" lvl="2" marL="1371600" algn="l">
              <a:lnSpc>
                <a:spcPct val="90000"/>
              </a:lnSpc>
              <a:spcBef>
                <a:spcPts val="1000"/>
              </a:spcBef>
              <a:spcAft>
                <a:spcPts val="0"/>
              </a:spcAft>
              <a:buClr>
                <a:srgbClr val="000000"/>
              </a:buClr>
              <a:buSzPts val="2400"/>
              <a:buFont typeface="Calibri"/>
              <a:buNone/>
              <a:defRPr b="1" sz="2400"/>
            </a:lvl3pPr>
            <a:lvl4pPr indent="-228600" lvl="3" marL="1828800" algn="l">
              <a:lnSpc>
                <a:spcPct val="90000"/>
              </a:lnSpc>
              <a:spcBef>
                <a:spcPts val="1000"/>
              </a:spcBef>
              <a:spcAft>
                <a:spcPts val="0"/>
              </a:spcAft>
              <a:buClr>
                <a:srgbClr val="000000"/>
              </a:buClr>
              <a:buSzPts val="2400"/>
              <a:buFont typeface="Calibri"/>
              <a:buNone/>
              <a:defRPr b="1" sz="2400"/>
            </a:lvl4pPr>
            <a:lvl5pPr indent="-228600" lvl="4" marL="2286000" algn="l">
              <a:lnSpc>
                <a:spcPct val="90000"/>
              </a:lnSpc>
              <a:spcBef>
                <a:spcPts val="1000"/>
              </a:spcBef>
              <a:spcAft>
                <a:spcPts val="0"/>
              </a:spcAft>
              <a:buClr>
                <a:srgbClr val="000000"/>
              </a:buClr>
              <a:buSzPts val="2400"/>
              <a:buFont typeface="Calibri"/>
              <a:buNone/>
              <a:defRPr b="1" sz="24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44" name="Google Shape;244;p126"/>
          <p:cNvSpPr txBox="1"/>
          <p:nvPr>
            <p:ph idx="2" type="body"/>
          </p:nvPr>
        </p:nvSpPr>
        <p:spPr>
          <a:xfrm>
            <a:off x="6172200" y="1681163"/>
            <a:ext cx="5183188" cy="823913"/>
          </a:xfrm>
          <a:prstGeom prst="rect">
            <a:avLst/>
          </a:prstGeom>
          <a:noFill/>
          <a:ln>
            <a:noFill/>
          </a:ln>
        </p:spPr>
        <p:txBody>
          <a:bodyPr anchorCtr="0" anchor="b"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45" name="Google Shape;245;p126"/>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246" name="Shape 246"/>
        <p:cNvGrpSpPr/>
        <p:nvPr/>
      </p:nvGrpSpPr>
      <p:grpSpPr>
        <a:xfrm>
          <a:off x="0" y="0"/>
          <a:ext cx="0" cy="0"/>
          <a:chOff x="0" y="0"/>
          <a:chExt cx="0" cy="0"/>
        </a:xfrm>
      </p:grpSpPr>
      <p:sp>
        <p:nvSpPr>
          <p:cNvPr id="247" name="Google Shape;247;p127"/>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48" name="Google Shape;248;p127"/>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49" name="Shape 249"/>
        <p:cNvGrpSpPr/>
        <p:nvPr/>
      </p:nvGrpSpPr>
      <p:grpSpPr>
        <a:xfrm>
          <a:off x="0" y="0"/>
          <a:ext cx="0" cy="0"/>
          <a:chOff x="0" y="0"/>
          <a:chExt cx="0" cy="0"/>
        </a:xfrm>
      </p:grpSpPr>
      <p:sp>
        <p:nvSpPr>
          <p:cNvPr id="250" name="Google Shape;250;p128"/>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251" name="Shape 251"/>
        <p:cNvGrpSpPr/>
        <p:nvPr/>
      </p:nvGrpSpPr>
      <p:grpSpPr>
        <a:xfrm>
          <a:off x="0" y="0"/>
          <a:ext cx="0" cy="0"/>
          <a:chOff x="0" y="0"/>
          <a:chExt cx="0" cy="0"/>
        </a:xfrm>
      </p:grpSpPr>
      <p:sp>
        <p:nvSpPr>
          <p:cNvPr id="252" name="Google Shape;252;p129"/>
          <p:cNvSpPr txBox="1"/>
          <p:nvPr>
            <p:ph type="title"/>
          </p:nvPr>
        </p:nvSpPr>
        <p:spPr>
          <a:xfrm>
            <a:off x="839787" y="457200"/>
            <a:ext cx="3932239"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53" name="Google Shape;253;p129"/>
          <p:cNvSpPr txBox="1"/>
          <p:nvPr>
            <p:ph idx="1" type="body"/>
          </p:nvPr>
        </p:nvSpPr>
        <p:spPr>
          <a:xfrm>
            <a:off x="5183187" y="987425"/>
            <a:ext cx="6172201" cy="4873625"/>
          </a:xfrm>
          <a:prstGeom prst="rect">
            <a:avLst/>
          </a:prstGeom>
          <a:noFill/>
          <a:ln>
            <a:noFill/>
          </a:ln>
        </p:spPr>
        <p:txBody>
          <a:bodyPr anchorCtr="0" anchor="t" bIns="45700" lIns="45700" spcFirstLastPara="1" rIns="45700" wrap="square" tIns="45700">
            <a:normAutofit/>
          </a:bodyPr>
          <a:lstStyle>
            <a:lvl1pPr indent="-431800" lvl="0" marL="457200" algn="l">
              <a:lnSpc>
                <a:spcPct val="90000"/>
              </a:lnSpc>
              <a:spcBef>
                <a:spcPts val="1000"/>
              </a:spcBef>
              <a:spcAft>
                <a:spcPts val="0"/>
              </a:spcAft>
              <a:buClr>
                <a:srgbClr val="000000"/>
              </a:buClr>
              <a:buSzPts val="3200"/>
              <a:buChar char="•"/>
              <a:defRPr sz="3200"/>
            </a:lvl1pPr>
            <a:lvl2pPr indent="-431800" lvl="1" marL="914400" algn="l">
              <a:lnSpc>
                <a:spcPct val="90000"/>
              </a:lnSpc>
              <a:spcBef>
                <a:spcPts val="1000"/>
              </a:spcBef>
              <a:spcAft>
                <a:spcPts val="0"/>
              </a:spcAft>
              <a:buClr>
                <a:srgbClr val="000000"/>
              </a:buClr>
              <a:buSzPts val="3200"/>
              <a:buChar char="•"/>
              <a:defRPr sz="3200"/>
            </a:lvl2pPr>
            <a:lvl3pPr indent="-431800" lvl="2" marL="1371600" algn="l">
              <a:lnSpc>
                <a:spcPct val="90000"/>
              </a:lnSpc>
              <a:spcBef>
                <a:spcPts val="1000"/>
              </a:spcBef>
              <a:spcAft>
                <a:spcPts val="0"/>
              </a:spcAft>
              <a:buClr>
                <a:srgbClr val="000000"/>
              </a:buClr>
              <a:buSzPts val="3200"/>
              <a:buChar char="•"/>
              <a:defRPr sz="3200"/>
            </a:lvl3pPr>
            <a:lvl4pPr indent="-431800" lvl="3" marL="1828800" algn="l">
              <a:lnSpc>
                <a:spcPct val="90000"/>
              </a:lnSpc>
              <a:spcBef>
                <a:spcPts val="1000"/>
              </a:spcBef>
              <a:spcAft>
                <a:spcPts val="0"/>
              </a:spcAft>
              <a:buClr>
                <a:srgbClr val="000000"/>
              </a:buClr>
              <a:buSzPts val="3200"/>
              <a:buChar char="•"/>
              <a:defRPr sz="3200"/>
            </a:lvl4pPr>
            <a:lvl5pPr indent="-431800" lvl="4" marL="2286000" algn="l">
              <a:lnSpc>
                <a:spcPct val="90000"/>
              </a:lnSpc>
              <a:spcBef>
                <a:spcPts val="1000"/>
              </a:spcBef>
              <a:spcAft>
                <a:spcPts val="0"/>
              </a:spcAft>
              <a:buClr>
                <a:srgbClr val="000000"/>
              </a:buClr>
              <a:buSzPts val="3200"/>
              <a:buChar char="•"/>
              <a:defRPr sz="32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54" name="Google Shape;254;p129"/>
          <p:cNvSpPr txBox="1"/>
          <p:nvPr>
            <p:ph idx="2" type="body"/>
          </p:nvPr>
        </p:nvSpPr>
        <p:spPr>
          <a:xfrm>
            <a:off x="839787" y="2057400"/>
            <a:ext cx="3932239" cy="381158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55" name="Google Shape;255;p129"/>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256" name="Shape 256"/>
        <p:cNvGrpSpPr/>
        <p:nvPr/>
      </p:nvGrpSpPr>
      <p:grpSpPr>
        <a:xfrm>
          <a:off x="0" y="0"/>
          <a:ext cx="0" cy="0"/>
          <a:chOff x="0" y="0"/>
          <a:chExt cx="0" cy="0"/>
        </a:xfrm>
      </p:grpSpPr>
      <p:sp>
        <p:nvSpPr>
          <p:cNvPr id="257" name="Google Shape;257;p130"/>
          <p:cNvSpPr txBox="1"/>
          <p:nvPr>
            <p:ph type="title"/>
          </p:nvPr>
        </p:nvSpPr>
        <p:spPr>
          <a:xfrm>
            <a:off x="839787" y="457200"/>
            <a:ext cx="3932239" cy="1600200"/>
          </a:xfrm>
          <a:prstGeom prst="rect">
            <a:avLst/>
          </a:prstGeom>
          <a:noFill/>
          <a:ln>
            <a:noFill/>
          </a:ln>
        </p:spPr>
        <p:txBody>
          <a:bodyPr anchorCtr="0" anchor="b" bIns="45700" lIns="45700" spcFirstLastPara="1" rIns="45700" wrap="square" tIns="45700">
            <a:normAutofit/>
          </a:bodyPr>
          <a:lstStyle>
            <a:lvl1pPr lvl="0" algn="l">
              <a:lnSpc>
                <a:spcPct val="90000"/>
              </a:lnSpc>
              <a:spcBef>
                <a:spcPts val="0"/>
              </a:spcBef>
              <a:spcAft>
                <a:spcPts val="0"/>
              </a:spcAft>
              <a:buClr>
                <a:srgbClr val="000000"/>
              </a:buClr>
              <a:buSzPts val="3200"/>
              <a:buFont typeface="Calibri"/>
              <a:buNone/>
              <a:defRPr sz="32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58" name="Google Shape;258;p130"/>
          <p:cNvSpPr/>
          <p:nvPr>
            <p:ph idx="2" type="pic"/>
          </p:nvPr>
        </p:nvSpPr>
        <p:spPr>
          <a:xfrm>
            <a:off x="5183187" y="987425"/>
            <a:ext cx="6172201"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lvl="1"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lvl="2"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lvl="3"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lvl="4"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lvl="5"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lvl="6"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lvl="7"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lvl="8"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259" name="Google Shape;259;p130"/>
          <p:cNvSpPr txBox="1"/>
          <p:nvPr>
            <p:ph idx="1" type="body"/>
          </p:nvPr>
        </p:nvSpPr>
        <p:spPr>
          <a:xfrm>
            <a:off x="839787" y="2057400"/>
            <a:ext cx="3932239" cy="3811588"/>
          </a:xfrm>
          <a:prstGeom prst="rect">
            <a:avLst/>
          </a:prstGeom>
          <a:noFill/>
          <a:ln>
            <a:noFill/>
          </a:ln>
        </p:spPr>
        <p:txBody>
          <a:bodyPr anchorCtr="0" anchor="t" bIns="45700" lIns="45700" spcFirstLastPara="1" rIns="45700" wrap="square" tIns="45700">
            <a:normAutofit/>
          </a:bodyPr>
          <a:lstStyle>
            <a:lvl1pPr indent="-228600" lvl="0" marL="457200" algn="l">
              <a:lnSpc>
                <a:spcPct val="90000"/>
              </a:lnSpc>
              <a:spcBef>
                <a:spcPts val="1000"/>
              </a:spcBef>
              <a:spcAft>
                <a:spcPts val="0"/>
              </a:spcAft>
              <a:buClr>
                <a:srgbClr val="000000"/>
              </a:buClr>
              <a:buSzPts val="1600"/>
              <a:buFont typeface="Calibri"/>
              <a:buNone/>
              <a:defRPr sz="1600"/>
            </a:lvl1pPr>
            <a:lvl2pPr indent="-228600" lvl="1" marL="914400" algn="l">
              <a:lnSpc>
                <a:spcPct val="90000"/>
              </a:lnSpc>
              <a:spcBef>
                <a:spcPts val="1000"/>
              </a:spcBef>
              <a:spcAft>
                <a:spcPts val="0"/>
              </a:spcAft>
              <a:buClr>
                <a:srgbClr val="000000"/>
              </a:buClr>
              <a:buSzPts val="1600"/>
              <a:buFont typeface="Calibri"/>
              <a:buNone/>
              <a:defRPr sz="1600"/>
            </a:lvl2pPr>
            <a:lvl3pPr indent="-228600" lvl="2" marL="1371600" algn="l">
              <a:lnSpc>
                <a:spcPct val="90000"/>
              </a:lnSpc>
              <a:spcBef>
                <a:spcPts val="1000"/>
              </a:spcBef>
              <a:spcAft>
                <a:spcPts val="0"/>
              </a:spcAft>
              <a:buClr>
                <a:srgbClr val="000000"/>
              </a:buClr>
              <a:buSzPts val="1600"/>
              <a:buFont typeface="Calibri"/>
              <a:buNone/>
              <a:defRPr sz="1600"/>
            </a:lvl3pPr>
            <a:lvl4pPr indent="-228600" lvl="3" marL="1828800" algn="l">
              <a:lnSpc>
                <a:spcPct val="90000"/>
              </a:lnSpc>
              <a:spcBef>
                <a:spcPts val="1000"/>
              </a:spcBef>
              <a:spcAft>
                <a:spcPts val="0"/>
              </a:spcAft>
              <a:buClr>
                <a:srgbClr val="000000"/>
              </a:buClr>
              <a:buSzPts val="1600"/>
              <a:buFont typeface="Calibri"/>
              <a:buNone/>
              <a:defRPr sz="1600"/>
            </a:lvl4pPr>
            <a:lvl5pPr indent="-228600" lvl="4" marL="2286000" algn="l">
              <a:lnSpc>
                <a:spcPct val="90000"/>
              </a:lnSpc>
              <a:spcBef>
                <a:spcPts val="1000"/>
              </a:spcBef>
              <a:spcAft>
                <a:spcPts val="0"/>
              </a:spcAft>
              <a:buClr>
                <a:srgbClr val="000000"/>
              </a:buClr>
              <a:buSzPts val="1600"/>
              <a:buFont typeface="Calibri"/>
              <a:buNone/>
              <a:defRPr sz="1600"/>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60" name="Google Shape;260;p130"/>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p:cSld name="1_Title and Vertical Text">
    <p:spTree>
      <p:nvGrpSpPr>
        <p:cNvPr id="261" name="Shape 261"/>
        <p:cNvGrpSpPr/>
        <p:nvPr/>
      </p:nvGrpSpPr>
      <p:grpSpPr>
        <a:xfrm>
          <a:off x="0" y="0"/>
          <a:ext cx="0" cy="0"/>
          <a:chOff x="0" y="0"/>
          <a:chExt cx="0" cy="0"/>
        </a:xfrm>
      </p:grpSpPr>
      <p:sp>
        <p:nvSpPr>
          <p:cNvPr id="262" name="Google Shape;262;p131"/>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63" name="Google Shape;263;p131"/>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64" name="Google Shape;264;p131"/>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Vertical Title and Text">
  <p:cSld name="1_Vertical Title and Text">
    <p:spTree>
      <p:nvGrpSpPr>
        <p:cNvPr id="265" name="Shape 265"/>
        <p:cNvGrpSpPr/>
        <p:nvPr/>
      </p:nvGrpSpPr>
      <p:grpSpPr>
        <a:xfrm>
          <a:off x="0" y="0"/>
          <a:ext cx="0" cy="0"/>
          <a:chOff x="0" y="0"/>
          <a:chExt cx="0" cy="0"/>
        </a:xfrm>
      </p:grpSpPr>
      <p:sp>
        <p:nvSpPr>
          <p:cNvPr id="266" name="Google Shape;266;p132"/>
          <p:cNvSpPr txBox="1"/>
          <p:nvPr>
            <p:ph type="title"/>
          </p:nvPr>
        </p:nvSpPr>
        <p:spPr>
          <a:xfrm>
            <a:off x="8724900" y="365125"/>
            <a:ext cx="2628900" cy="5811838"/>
          </a:xfrm>
          <a:prstGeom prst="rect">
            <a:avLst/>
          </a:prstGeom>
          <a:noFill/>
          <a:ln>
            <a:noFill/>
          </a:ln>
        </p:spPr>
        <p:txBody>
          <a:bodyPr anchorCtr="0" anchor="ctr" bIns="45700" lIns="45700" spcFirstLastPara="1" rIns="45700" wrap="square" tIns="4570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p:txBody>
      </p:sp>
      <p:sp>
        <p:nvSpPr>
          <p:cNvPr id="267" name="Google Shape;267;p132"/>
          <p:cNvSpPr txBox="1"/>
          <p:nvPr>
            <p:ph idx="1" type="body"/>
          </p:nvPr>
        </p:nvSpPr>
        <p:spPr>
          <a:xfrm>
            <a:off x="838200" y="365125"/>
            <a:ext cx="7734300" cy="5811838"/>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000"/>
              </a:spcBef>
              <a:spcAft>
                <a:spcPts val="0"/>
              </a:spcAft>
              <a:buClr>
                <a:srgbClr val="000000"/>
              </a:buClr>
              <a:buSzPts val="1800"/>
              <a:buChar char="•"/>
              <a:defRPr/>
            </a:lvl1pPr>
            <a:lvl2pPr indent="-342900" lvl="1" marL="914400" algn="l">
              <a:lnSpc>
                <a:spcPct val="90000"/>
              </a:lnSpc>
              <a:spcBef>
                <a:spcPts val="1000"/>
              </a:spcBef>
              <a:spcAft>
                <a:spcPts val="0"/>
              </a:spcAft>
              <a:buClr>
                <a:srgbClr val="000000"/>
              </a:buClr>
              <a:buSzPts val="1800"/>
              <a:buChar char="•"/>
              <a:defRPr/>
            </a:lvl2pPr>
            <a:lvl3pPr indent="-342900" lvl="2" marL="1371600" algn="l">
              <a:lnSpc>
                <a:spcPct val="90000"/>
              </a:lnSpc>
              <a:spcBef>
                <a:spcPts val="1000"/>
              </a:spcBef>
              <a:spcAft>
                <a:spcPts val="0"/>
              </a:spcAft>
              <a:buClr>
                <a:srgbClr val="000000"/>
              </a:buClr>
              <a:buSzPts val="1800"/>
              <a:buChar char="•"/>
              <a:defRPr/>
            </a:lvl3pPr>
            <a:lvl4pPr indent="-342900" lvl="3" marL="1828800" algn="l">
              <a:lnSpc>
                <a:spcPct val="90000"/>
              </a:lnSpc>
              <a:spcBef>
                <a:spcPts val="1000"/>
              </a:spcBef>
              <a:spcAft>
                <a:spcPts val="0"/>
              </a:spcAft>
              <a:buClr>
                <a:srgbClr val="000000"/>
              </a:buClr>
              <a:buSzPts val="1800"/>
              <a:buChar char="•"/>
              <a:defRPr/>
            </a:lvl4pPr>
            <a:lvl5pPr indent="-342900" lvl="4" marL="2286000" algn="l">
              <a:lnSpc>
                <a:spcPct val="90000"/>
              </a:lnSpc>
              <a:spcBef>
                <a:spcPts val="1000"/>
              </a:spcBef>
              <a:spcAft>
                <a:spcPts val="0"/>
              </a:spcAft>
              <a:buClr>
                <a:srgbClr val="000000"/>
              </a:buClr>
              <a:buSzPts val="1800"/>
              <a:buChar char="•"/>
              <a:defRPr/>
            </a:lvl5pPr>
            <a:lvl6pPr indent="-342900" lvl="5" marL="2743200" algn="l">
              <a:lnSpc>
                <a:spcPct val="90000"/>
              </a:lnSpc>
              <a:spcBef>
                <a:spcPts val="1000"/>
              </a:spcBef>
              <a:spcAft>
                <a:spcPts val="0"/>
              </a:spcAft>
              <a:buClr>
                <a:srgbClr val="000000"/>
              </a:buClr>
              <a:buSzPts val="1800"/>
              <a:buChar char="•"/>
              <a:defRPr/>
            </a:lvl6pPr>
            <a:lvl7pPr indent="-342900" lvl="6" marL="3200400" algn="l">
              <a:lnSpc>
                <a:spcPct val="90000"/>
              </a:lnSpc>
              <a:spcBef>
                <a:spcPts val="1000"/>
              </a:spcBef>
              <a:spcAft>
                <a:spcPts val="0"/>
              </a:spcAft>
              <a:buClr>
                <a:srgbClr val="000000"/>
              </a:buClr>
              <a:buSzPts val="1800"/>
              <a:buChar char="•"/>
              <a:defRPr/>
            </a:lvl7pPr>
            <a:lvl8pPr indent="-342900" lvl="7" marL="3657600" algn="l">
              <a:lnSpc>
                <a:spcPct val="90000"/>
              </a:lnSpc>
              <a:spcBef>
                <a:spcPts val="1000"/>
              </a:spcBef>
              <a:spcAft>
                <a:spcPts val="0"/>
              </a:spcAft>
              <a:buClr>
                <a:srgbClr val="000000"/>
              </a:buClr>
              <a:buSzPts val="1800"/>
              <a:buChar char="•"/>
              <a:defRPr/>
            </a:lvl8pPr>
            <a:lvl9pPr indent="-342900" lvl="8" marL="4114800" algn="l">
              <a:lnSpc>
                <a:spcPct val="90000"/>
              </a:lnSpc>
              <a:spcBef>
                <a:spcPts val="1000"/>
              </a:spcBef>
              <a:spcAft>
                <a:spcPts val="0"/>
              </a:spcAft>
              <a:buClr>
                <a:srgbClr val="000000"/>
              </a:buClr>
              <a:buSzPts val="1800"/>
              <a:buChar char="•"/>
              <a:defRPr/>
            </a:lvl9pPr>
          </a:lstStyle>
          <a:p/>
        </p:txBody>
      </p:sp>
      <p:sp>
        <p:nvSpPr>
          <p:cNvPr id="268" name="Google Shape;268;p132"/>
          <p:cNvSpPr txBox="1"/>
          <p:nvPr>
            <p:ph idx="12" type="sldNum"/>
          </p:nvPr>
        </p:nvSpPr>
        <p:spPr>
          <a:xfrm>
            <a:off x="11097260" y="6404292"/>
            <a:ext cx="256541" cy="269241"/>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a:ea typeface="Times"/>
                <a:cs typeface="Times"/>
                <a:sym typeface="Time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43.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26" Type="http://schemas.openxmlformats.org/officeDocument/2006/relationships/theme" Target="../theme/theme4.xml"/><Relationship Id="rId25" Type="http://schemas.openxmlformats.org/officeDocument/2006/relationships/slideLayout" Target="../slideLayouts/slideLayout48.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9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1" name="Google Shape;91;p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 name="Google Shape;92;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3" name="Google Shape;93;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4" name="Google Shape;94;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4" name="Shape 164"/>
        <p:cNvGrpSpPr/>
        <p:nvPr/>
      </p:nvGrpSpPr>
      <p:grpSpPr>
        <a:xfrm>
          <a:off x="0" y="0"/>
          <a:ext cx="0" cy="0"/>
          <a:chOff x="0" y="0"/>
          <a:chExt cx="0" cy="0"/>
        </a:xfrm>
      </p:grpSpPr>
      <p:sp>
        <p:nvSpPr>
          <p:cNvPr id="165" name="Google Shape;165;p98"/>
          <p:cNvSpPr txBox="1"/>
          <p:nvPr>
            <p:ph type="title"/>
          </p:nvPr>
        </p:nvSpPr>
        <p:spPr>
          <a:xfrm>
            <a:off x="838200" y="365125"/>
            <a:ext cx="10515600" cy="1325563"/>
          </a:xfrm>
          <a:prstGeom prst="rect">
            <a:avLst/>
          </a:prstGeom>
          <a:noFill/>
          <a:ln>
            <a:noFill/>
          </a:ln>
        </p:spPr>
        <p:txBody>
          <a:bodyPr anchorCtr="0" anchor="ctr" bIns="45700" lIns="45700" spcFirstLastPara="1" rIns="45700" wrap="square" tIns="45700">
            <a:norm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9pPr>
          </a:lstStyle>
          <a:p/>
        </p:txBody>
      </p:sp>
      <p:sp>
        <p:nvSpPr>
          <p:cNvPr id="166" name="Google Shape;166;p98"/>
          <p:cNvSpPr txBox="1"/>
          <p:nvPr>
            <p:ph idx="1" type="body"/>
          </p:nvPr>
        </p:nvSpPr>
        <p:spPr>
          <a:xfrm>
            <a:off x="838200" y="1825625"/>
            <a:ext cx="10515600" cy="4351338"/>
          </a:xfrm>
          <a:prstGeom prst="rect">
            <a:avLst/>
          </a:prstGeom>
          <a:noFill/>
          <a:ln>
            <a:noFill/>
          </a:ln>
        </p:spPr>
        <p:txBody>
          <a:bodyPr anchorCtr="0" anchor="t" bIns="45700" lIns="45700" spcFirstLastPara="1" rIns="45700" wrap="square" tIns="45700">
            <a:normAutofit/>
          </a:bodyPr>
          <a:lstStyle>
            <a:lvl1pPr indent="-406400" lvl="0" marL="457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indent="-406400" lvl="1" marL="914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406400" lvl="2" marL="1371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indent="-406400" lvl="3" marL="1828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indent="-406400" lvl="4" marL="22860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indent="-406400" lvl="5" marL="2743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indent="-406400" lvl="6" marL="3200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indent="-406400" lvl="7" marL="3657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indent="-406400" lvl="8" marL="4114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167" name="Google Shape;167;p98"/>
          <p:cNvSpPr txBox="1"/>
          <p:nvPr>
            <p:ph idx="12" type="sldNum"/>
          </p:nvPr>
        </p:nvSpPr>
        <p:spPr>
          <a:xfrm>
            <a:off x="11089821" y="6404293"/>
            <a:ext cx="263980" cy="269239"/>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2.gif"/><Relationship Id="rId4"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4.jp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6.png"/><Relationship Id="rId6"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5.jpg"/><Relationship Id="rId4" Type="http://schemas.openxmlformats.org/officeDocument/2006/relationships/image" Target="../media/image11.png"/><Relationship Id="rId9" Type="http://schemas.openxmlformats.org/officeDocument/2006/relationships/image" Target="../media/image18.jpg"/><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2.jpg"/><Relationship Id="rId8" Type="http://schemas.openxmlformats.org/officeDocument/2006/relationships/image" Target="../media/image9.jpg"/><Relationship Id="rId11" Type="http://schemas.openxmlformats.org/officeDocument/2006/relationships/image" Target="../media/image22.jpg"/><Relationship Id="rId10" Type="http://schemas.openxmlformats.org/officeDocument/2006/relationships/image" Target="../media/image20.jpg"/><Relationship Id="rId13" Type="http://schemas.openxmlformats.org/officeDocument/2006/relationships/image" Target="../media/image21.jpg"/><Relationship Id="rId12" Type="http://schemas.openxmlformats.org/officeDocument/2006/relationships/image" Target="../media/image23.jpg"/><Relationship Id="rId15" Type="http://schemas.openxmlformats.org/officeDocument/2006/relationships/image" Target="../media/image24.jpg"/><Relationship Id="rId14" Type="http://schemas.openxmlformats.org/officeDocument/2006/relationships/image" Target="../media/image26.jpg"/><Relationship Id="rId17" Type="http://schemas.openxmlformats.org/officeDocument/2006/relationships/image" Target="../media/image27.jpg"/><Relationship Id="rId16" Type="http://schemas.openxmlformats.org/officeDocument/2006/relationships/image" Target="../media/image25.jpg"/><Relationship Id="rId18"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6.png"/><Relationship Id="rId6" Type="http://schemas.openxmlformats.org/officeDocument/2006/relationships/image" Target="../media/image3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6.png"/><Relationship Id="rId6" Type="http://schemas.openxmlformats.org/officeDocument/2006/relationships/image" Target="../media/image3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6.png"/><Relationship Id="rId6" Type="http://schemas.openxmlformats.org/officeDocument/2006/relationships/image" Target="../media/image2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gif"/><Relationship Id="rId4"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4.jpg"/><Relationship Id="rId7"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 Id="rId3" Type="http://schemas.openxmlformats.org/officeDocument/2006/relationships/image" Target="../media/image30.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hyperlink" Target="mailto:emma.hepburn2@nhs.sco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png"/><Relationship Id="rId4" Type="http://schemas.openxmlformats.org/officeDocument/2006/relationships/image" Target="../media/image42.jpg"/><Relationship Id="rId5"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jpg"/><Relationship Id="rId4" Type="http://schemas.openxmlformats.org/officeDocument/2006/relationships/image" Target="../media/image43.png"/><Relationship Id="rId5" Type="http://schemas.openxmlformats.org/officeDocument/2006/relationships/image" Target="../media/image46.png"/><Relationship Id="rId6"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7.jpg"/><Relationship Id="rId4" Type="http://schemas.openxmlformats.org/officeDocument/2006/relationships/image" Target="../media/image49.jpg"/><Relationship Id="rId5"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8.png"/><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5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5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
          <p:cNvSpPr txBox="1"/>
          <p:nvPr>
            <p:ph type="title"/>
          </p:nvPr>
        </p:nvSpPr>
        <p:spPr>
          <a:xfrm>
            <a:off x="574365" y="2766219"/>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274" name="Google Shape;274;p1"/>
          <p:cNvSpPr txBox="1"/>
          <p:nvPr/>
        </p:nvSpPr>
        <p:spPr>
          <a:xfrm>
            <a:off x="3028089" y="634448"/>
            <a:ext cx="5608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600"/>
              <a:buFont typeface="Arial"/>
              <a:buNone/>
            </a:pPr>
            <a:r>
              <a:t/>
            </a:r>
            <a:endParaRPr b="0" i="0" sz="9600" u="none" cap="none" strike="noStrike">
              <a:solidFill>
                <a:schemeClr val="lt1"/>
              </a:solidFill>
              <a:latin typeface="Calibri"/>
              <a:ea typeface="Calibri"/>
              <a:cs typeface="Calibri"/>
              <a:sym typeface="Calibri"/>
            </a:endParaRPr>
          </a:p>
        </p:txBody>
      </p:sp>
      <p:sp>
        <p:nvSpPr>
          <p:cNvPr id="275" name="Google Shape;275;p1"/>
          <p:cNvSpPr txBox="1"/>
          <p:nvPr/>
        </p:nvSpPr>
        <p:spPr>
          <a:xfrm>
            <a:off x="626850" y="2032825"/>
            <a:ext cx="116175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1" i="0" lang="en-GB" sz="5400" u="none" cap="none" strike="noStrike">
                <a:solidFill>
                  <a:schemeClr val="lt1"/>
                </a:solidFill>
                <a:latin typeface="Calibri"/>
                <a:ea typeface="Calibri"/>
                <a:cs typeface="Calibri"/>
                <a:sym typeface="Calibri"/>
              </a:rPr>
              <a:t>Staff Care and Wellbeing…for a Pandemic and Beyond</a:t>
            </a:r>
            <a:endParaRPr b="1" i="0" sz="1800" u="none" cap="none" strike="noStrike">
              <a:solidFill>
                <a:srgbClr val="002060"/>
              </a:solidFill>
              <a:latin typeface="Calibri"/>
              <a:ea typeface="Calibri"/>
              <a:cs typeface="Calibri"/>
              <a:sym typeface="Calibri"/>
            </a:endParaRPr>
          </a:p>
        </p:txBody>
      </p:sp>
      <p:sp>
        <p:nvSpPr>
          <p:cNvPr id="276" name="Google Shape;276;p1"/>
          <p:cNvSpPr/>
          <p:nvPr/>
        </p:nvSpPr>
        <p:spPr>
          <a:xfrm>
            <a:off x="5978820" y="3275112"/>
            <a:ext cx="234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39"/>
          <p:cNvPicPr preferRelativeResize="0"/>
          <p:nvPr/>
        </p:nvPicPr>
        <p:blipFill rotWithShape="1">
          <a:blip r:embed="rId3">
            <a:alphaModFix/>
          </a:blip>
          <a:srcRect b="0" l="0" r="0" t="0"/>
          <a:stretch/>
        </p:blipFill>
        <p:spPr>
          <a:xfrm>
            <a:off x="10097068" y="-81888"/>
            <a:ext cx="1520588" cy="1520588"/>
          </a:xfrm>
          <a:prstGeom prst="rect">
            <a:avLst/>
          </a:prstGeom>
          <a:noFill/>
          <a:ln>
            <a:noFill/>
          </a:ln>
        </p:spPr>
      </p:pic>
      <p:sp>
        <p:nvSpPr>
          <p:cNvPr id="282" name="Google Shape;282;p39"/>
          <p:cNvSpPr txBox="1"/>
          <p:nvPr>
            <p:ph idx="4" type="body"/>
          </p:nvPr>
        </p:nvSpPr>
        <p:spPr>
          <a:xfrm>
            <a:off x="728376" y="690189"/>
            <a:ext cx="7132733" cy="58181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b="1" lang="en-GB" sz="4800"/>
              <a:t>Staff Care and  Wellbeing… for a pandemic and beyond!</a:t>
            </a:r>
            <a:endParaRPr sz="2400"/>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400"/>
              <a:buNone/>
            </a:pPr>
            <a:r>
              <a:rPr lang="en-GB" sz="2400"/>
              <a:t>Supporting health and social care colleagues</a:t>
            </a:r>
            <a:br>
              <a:rPr lang="en-GB" sz="2400"/>
            </a:br>
            <a:r>
              <a:rPr lang="en-GB" sz="2400"/>
              <a:t>across Lanarkshire</a:t>
            </a:r>
            <a:endParaRPr/>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400"/>
              <a:buNone/>
            </a:pPr>
            <a:r>
              <a:rPr lang="en-GB" sz="2400"/>
              <a:t>Paul Graham, Susan Ross, Lynsey Sutherland</a:t>
            </a:r>
            <a:endParaRPr/>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800"/>
              <a:buNone/>
            </a:pPr>
            <a:r>
              <a:t/>
            </a:r>
            <a:endParaRPr/>
          </a:p>
        </p:txBody>
      </p:sp>
      <p:pic>
        <p:nvPicPr>
          <p:cNvPr id="283" name="Google Shape;283;p39"/>
          <p:cNvPicPr preferRelativeResize="0"/>
          <p:nvPr/>
        </p:nvPicPr>
        <p:blipFill rotWithShape="1">
          <a:blip r:embed="rId4">
            <a:alphaModFix/>
          </a:blip>
          <a:srcRect b="8520" l="47518" r="12623" t="21609"/>
          <a:stretch/>
        </p:blipFill>
        <p:spPr>
          <a:xfrm>
            <a:off x="728377" y="5486400"/>
            <a:ext cx="1344016" cy="1255594"/>
          </a:xfrm>
          <a:prstGeom prst="rect">
            <a:avLst/>
          </a:prstGeom>
          <a:noFill/>
          <a:ln>
            <a:noFill/>
          </a:ln>
        </p:spPr>
      </p:pic>
      <p:pic>
        <p:nvPicPr>
          <p:cNvPr id="284" name="Google Shape;284;p39"/>
          <p:cNvPicPr preferRelativeResize="0"/>
          <p:nvPr/>
        </p:nvPicPr>
        <p:blipFill rotWithShape="1">
          <a:blip r:embed="rId5">
            <a:alphaModFix/>
          </a:blip>
          <a:srcRect b="29245" l="34824" r="32910" t="14168"/>
          <a:stretch/>
        </p:blipFill>
        <p:spPr>
          <a:xfrm>
            <a:off x="6397204" y="1583140"/>
            <a:ext cx="5134749" cy="4802404"/>
          </a:xfrm>
          <a:prstGeom prst="rect">
            <a:avLst/>
          </a:prstGeom>
          <a:noFill/>
          <a:ln>
            <a:noFill/>
          </a:ln>
        </p:spPr>
      </p:pic>
      <p:pic>
        <p:nvPicPr>
          <p:cNvPr descr="ViA Logo 1_180913-01" id="285" name="Google Shape;285;p39"/>
          <p:cNvPicPr preferRelativeResize="0"/>
          <p:nvPr/>
        </p:nvPicPr>
        <p:blipFill rotWithShape="1">
          <a:blip r:embed="rId6">
            <a:alphaModFix/>
          </a:blip>
          <a:srcRect b="0" l="0" r="0" t="0"/>
          <a:stretch/>
        </p:blipFill>
        <p:spPr>
          <a:xfrm>
            <a:off x="10340788" y="5681150"/>
            <a:ext cx="1685980" cy="1190297"/>
          </a:xfrm>
          <a:prstGeom prst="rect">
            <a:avLst/>
          </a:prstGeom>
          <a:noFill/>
          <a:ln>
            <a:noFill/>
          </a:ln>
        </p:spPr>
      </p:pic>
      <p:pic>
        <p:nvPicPr>
          <p:cNvPr id="286" name="Google Shape;286;p39"/>
          <p:cNvPicPr preferRelativeResize="0"/>
          <p:nvPr/>
        </p:nvPicPr>
        <p:blipFill rotWithShape="1">
          <a:blip r:embed="rId7">
            <a:alphaModFix/>
          </a:blip>
          <a:srcRect b="0" l="0" r="0" t="0"/>
          <a:stretch/>
        </p:blipFill>
        <p:spPr>
          <a:xfrm>
            <a:off x="9453064" y="1226439"/>
            <a:ext cx="2781300" cy="1647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nvSpPr>
        <p:spPr>
          <a:xfrm>
            <a:off x="241004" y="338139"/>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Facing the unknown…</a:t>
            </a:r>
            <a:endParaRPr b="1" i="0" sz="4000" u="none" cap="none" strike="noStrike">
              <a:solidFill>
                <a:srgbClr val="323F4F"/>
              </a:solidFill>
              <a:latin typeface="Calibri"/>
              <a:ea typeface="Calibri"/>
              <a:cs typeface="Calibri"/>
              <a:sym typeface="Calibri"/>
            </a:endParaRPr>
          </a:p>
        </p:txBody>
      </p:sp>
      <p:pic>
        <p:nvPicPr>
          <p:cNvPr descr="ViA Logo 1_180913-01" id="292" name="Google Shape;292;p38"/>
          <p:cNvPicPr preferRelativeResize="0"/>
          <p:nvPr/>
        </p:nvPicPr>
        <p:blipFill rotWithShape="1">
          <a:blip r:embed="rId3">
            <a:alphaModFix/>
          </a:blip>
          <a:srcRect b="0" l="0" r="0" t="0"/>
          <a:stretch/>
        </p:blipFill>
        <p:spPr>
          <a:xfrm>
            <a:off x="10663518" y="5922445"/>
            <a:ext cx="1363250" cy="962450"/>
          </a:xfrm>
          <a:prstGeom prst="rect">
            <a:avLst/>
          </a:prstGeom>
          <a:noFill/>
          <a:ln>
            <a:noFill/>
          </a:ln>
        </p:spPr>
      </p:pic>
      <p:pic>
        <p:nvPicPr>
          <p:cNvPr descr="NHS Lanarkshire Logo 2 colours" id="293" name="Google Shape;293;p38"/>
          <p:cNvPicPr preferRelativeResize="0"/>
          <p:nvPr/>
        </p:nvPicPr>
        <p:blipFill rotWithShape="1">
          <a:blip r:embed="rId4">
            <a:alphaModFix/>
          </a:blip>
          <a:srcRect b="0" l="0" r="0" t="0"/>
          <a:stretch/>
        </p:blipFill>
        <p:spPr>
          <a:xfrm>
            <a:off x="11068050" y="26893"/>
            <a:ext cx="1028700" cy="1152525"/>
          </a:xfrm>
          <a:prstGeom prst="rect">
            <a:avLst/>
          </a:prstGeom>
          <a:noFill/>
          <a:ln>
            <a:noFill/>
          </a:ln>
        </p:spPr>
      </p:pic>
      <p:sp>
        <p:nvSpPr>
          <p:cNvPr id="294" name="Google Shape;294;p38"/>
          <p:cNvSpPr txBox="1"/>
          <p:nvPr/>
        </p:nvSpPr>
        <p:spPr>
          <a:xfrm>
            <a:off x="1074721" y="1185211"/>
            <a:ext cx="9847279" cy="440120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New Collaborations</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Within the NHS</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Across Community and 3</a:t>
            </a:r>
            <a:r>
              <a:rPr b="0" baseline="30000" i="0" lang="en-GB" sz="2800" u="none" cap="none" strike="noStrike">
                <a:solidFill>
                  <a:srgbClr val="000000"/>
                </a:solidFill>
                <a:latin typeface="Arial"/>
                <a:ea typeface="Arial"/>
                <a:cs typeface="Arial"/>
                <a:sym typeface="Arial"/>
              </a:rPr>
              <a:t>rd</a:t>
            </a:r>
            <a:r>
              <a:rPr b="0" i="0" lang="en-GB" sz="2800" u="none" cap="none" strike="noStrike">
                <a:solidFill>
                  <a:srgbClr val="000000"/>
                </a:solidFill>
                <a:latin typeface="Arial"/>
                <a:ea typeface="Arial"/>
                <a:cs typeface="Arial"/>
                <a:sym typeface="Arial"/>
              </a:rPr>
              <a:t> Sector</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At a National Level</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Modified Governance Structures</a:t>
            </a:r>
            <a:endParaRPr/>
          </a:p>
          <a:p>
            <a:pPr indent="-107950" lvl="1" marL="7429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Resource Flexibility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Workforce Redeployment</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Reconfiguration of Environments</a:t>
            </a:r>
            <a:endParaRPr/>
          </a:p>
        </p:txBody>
      </p:sp>
      <p:pic>
        <p:nvPicPr>
          <p:cNvPr id="295" name="Google Shape;295;p38"/>
          <p:cNvPicPr preferRelativeResize="0"/>
          <p:nvPr/>
        </p:nvPicPr>
        <p:blipFill rotWithShape="1">
          <a:blip r:embed="rId5">
            <a:alphaModFix/>
          </a:blip>
          <a:srcRect b="8520" l="47518" r="12623" t="21609"/>
          <a:stretch/>
        </p:blipFill>
        <p:spPr>
          <a:xfrm>
            <a:off x="301630" y="5922444"/>
            <a:ext cx="877265" cy="819550"/>
          </a:xfrm>
          <a:prstGeom prst="rect">
            <a:avLst/>
          </a:prstGeom>
          <a:noFill/>
          <a:ln>
            <a:noFill/>
          </a:ln>
        </p:spPr>
      </p:pic>
      <p:pic>
        <p:nvPicPr>
          <p:cNvPr id="296" name="Google Shape;296;p38"/>
          <p:cNvPicPr preferRelativeResize="0"/>
          <p:nvPr/>
        </p:nvPicPr>
        <p:blipFill rotWithShape="1">
          <a:blip r:embed="rId6">
            <a:alphaModFix/>
          </a:blip>
          <a:srcRect b="0" l="0" r="0" t="0"/>
          <a:stretch/>
        </p:blipFill>
        <p:spPr>
          <a:xfrm>
            <a:off x="7738281" y="1179418"/>
            <a:ext cx="3721290" cy="4784516"/>
          </a:xfrm>
          <a:prstGeom prst="rect">
            <a:avLst/>
          </a:prstGeom>
          <a:noFill/>
          <a:ln>
            <a:noFill/>
          </a:ln>
        </p:spPr>
      </p:pic>
      <p:sp>
        <p:nvSpPr>
          <p:cNvPr id="297" name="Google Shape;297;p38"/>
          <p:cNvSpPr txBox="1"/>
          <p:nvPr/>
        </p:nvSpPr>
        <p:spPr>
          <a:xfrm>
            <a:off x="8475263" y="5971320"/>
            <a:ext cx="234741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Photo by NASA on Unsplash</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77"/>
          <p:cNvSpPr txBox="1"/>
          <p:nvPr/>
        </p:nvSpPr>
        <p:spPr>
          <a:xfrm>
            <a:off x="241004" y="338139"/>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Staff Care &amp; Support Tiered Model</a:t>
            </a:r>
            <a:endParaRPr b="1" i="0" sz="4000" u="none" cap="none" strike="noStrike">
              <a:solidFill>
                <a:srgbClr val="323F4F"/>
              </a:solidFill>
              <a:latin typeface="Calibri"/>
              <a:ea typeface="Calibri"/>
              <a:cs typeface="Calibri"/>
              <a:sym typeface="Calibri"/>
            </a:endParaRPr>
          </a:p>
        </p:txBody>
      </p:sp>
      <p:pic>
        <p:nvPicPr>
          <p:cNvPr descr="ViA Logo 1_180913-01" id="303" name="Google Shape;303;p77"/>
          <p:cNvPicPr preferRelativeResize="0"/>
          <p:nvPr/>
        </p:nvPicPr>
        <p:blipFill rotWithShape="1">
          <a:blip r:embed="rId3">
            <a:alphaModFix/>
          </a:blip>
          <a:srcRect b="0" l="0" r="0" t="0"/>
          <a:stretch/>
        </p:blipFill>
        <p:spPr>
          <a:xfrm>
            <a:off x="10663518" y="5922445"/>
            <a:ext cx="1363250" cy="962450"/>
          </a:xfrm>
          <a:prstGeom prst="rect">
            <a:avLst/>
          </a:prstGeom>
          <a:noFill/>
          <a:ln>
            <a:noFill/>
          </a:ln>
        </p:spPr>
      </p:pic>
      <p:pic>
        <p:nvPicPr>
          <p:cNvPr descr="NHS Lanarkshire Logo 2 colours" id="304" name="Google Shape;304;p77"/>
          <p:cNvPicPr preferRelativeResize="0"/>
          <p:nvPr/>
        </p:nvPicPr>
        <p:blipFill rotWithShape="1">
          <a:blip r:embed="rId4">
            <a:alphaModFix/>
          </a:blip>
          <a:srcRect b="0" l="0" r="0" t="0"/>
          <a:stretch/>
        </p:blipFill>
        <p:spPr>
          <a:xfrm>
            <a:off x="11068050" y="26893"/>
            <a:ext cx="1028700" cy="1152525"/>
          </a:xfrm>
          <a:prstGeom prst="rect">
            <a:avLst/>
          </a:prstGeom>
          <a:noFill/>
          <a:ln>
            <a:noFill/>
          </a:ln>
        </p:spPr>
      </p:pic>
      <p:pic>
        <p:nvPicPr>
          <p:cNvPr id="305" name="Google Shape;305;p77"/>
          <p:cNvPicPr preferRelativeResize="0"/>
          <p:nvPr/>
        </p:nvPicPr>
        <p:blipFill rotWithShape="1">
          <a:blip r:embed="rId5">
            <a:alphaModFix/>
          </a:blip>
          <a:srcRect b="8520" l="47518" r="12623" t="21609"/>
          <a:stretch/>
        </p:blipFill>
        <p:spPr>
          <a:xfrm>
            <a:off x="301630" y="5922444"/>
            <a:ext cx="877265" cy="819550"/>
          </a:xfrm>
          <a:prstGeom prst="rect">
            <a:avLst/>
          </a:prstGeom>
          <a:noFill/>
          <a:ln>
            <a:noFill/>
          </a:ln>
        </p:spPr>
      </p:pic>
      <p:pic>
        <p:nvPicPr>
          <p:cNvPr id="306" name="Google Shape;306;p77"/>
          <p:cNvPicPr preferRelativeResize="0"/>
          <p:nvPr/>
        </p:nvPicPr>
        <p:blipFill rotWithShape="1">
          <a:blip r:embed="rId6">
            <a:alphaModFix/>
          </a:blip>
          <a:srcRect b="6735" l="16868" r="13462" t="30646"/>
          <a:stretch/>
        </p:blipFill>
        <p:spPr>
          <a:xfrm>
            <a:off x="2638533" y="2162062"/>
            <a:ext cx="9502036" cy="4597759"/>
          </a:xfrm>
          <a:prstGeom prst="rect">
            <a:avLst/>
          </a:prstGeom>
          <a:noFill/>
          <a:ln>
            <a:noFill/>
          </a:ln>
        </p:spPr>
      </p:pic>
      <p:pic>
        <p:nvPicPr>
          <p:cNvPr id="307" name="Google Shape;307;p77"/>
          <p:cNvPicPr preferRelativeResize="0"/>
          <p:nvPr/>
        </p:nvPicPr>
        <p:blipFill rotWithShape="1">
          <a:blip r:embed="rId7">
            <a:alphaModFix/>
          </a:blip>
          <a:srcRect b="0" l="0" r="0" t="0"/>
          <a:stretch/>
        </p:blipFill>
        <p:spPr>
          <a:xfrm>
            <a:off x="4444185" y="1179418"/>
            <a:ext cx="3827624" cy="1856618"/>
          </a:xfrm>
          <a:prstGeom prst="rect">
            <a:avLst/>
          </a:prstGeom>
          <a:noFill/>
          <a:ln>
            <a:noFill/>
          </a:ln>
        </p:spPr>
      </p:pic>
      <p:pic>
        <p:nvPicPr>
          <p:cNvPr id="308" name="Google Shape;308;p77"/>
          <p:cNvPicPr preferRelativeResize="0"/>
          <p:nvPr/>
        </p:nvPicPr>
        <p:blipFill rotWithShape="1">
          <a:blip r:embed="rId8">
            <a:alphaModFix/>
          </a:blip>
          <a:srcRect b="0" l="0" r="0" t="0"/>
          <a:stretch/>
        </p:blipFill>
        <p:spPr>
          <a:xfrm>
            <a:off x="-248355" y="2036988"/>
            <a:ext cx="4480059" cy="22192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78"/>
          <p:cNvPicPr preferRelativeResize="0"/>
          <p:nvPr/>
        </p:nvPicPr>
        <p:blipFill rotWithShape="1">
          <a:blip r:embed="rId3">
            <a:alphaModFix/>
          </a:blip>
          <a:srcRect b="0" l="0" r="0" t="0"/>
          <a:stretch/>
        </p:blipFill>
        <p:spPr>
          <a:xfrm>
            <a:off x="1771228" y="1340990"/>
            <a:ext cx="2191845" cy="2922459"/>
          </a:xfrm>
          <a:prstGeom prst="rect">
            <a:avLst/>
          </a:prstGeom>
          <a:noFill/>
          <a:ln>
            <a:noFill/>
          </a:ln>
        </p:spPr>
      </p:pic>
      <p:pic>
        <p:nvPicPr>
          <p:cNvPr id="314" name="Google Shape;314;p78"/>
          <p:cNvPicPr preferRelativeResize="0"/>
          <p:nvPr/>
        </p:nvPicPr>
        <p:blipFill rotWithShape="1">
          <a:blip r:embed="rId4">
            <a:alphaModFix/>
          </a:blip>
          <a:srcRect b="0" l="0" r="0" t="0"/>
          <a:stretch/>
        </p:blipFill>
        <p:spPr>
          <a:xfrm rot="1092615">
            <a:off x="9180394" y="1733371"/>
            <a:ext cx="2392761" cy="3384845"/>
          </a:xfrm>
          <a:prstGeom prst="rect">
            <a:avLst/>
          </a:prstGeom>
          <a:noFill/>
          <a:ln>
            <a:noFill/>
          </a:ln>
        </p:spPr>
      </p:pic>
      <p:pic>
        <p:nvPicPr>
          <p:cNvPr id="315" name="Google Shape;315;p78"/>
          <p:cNvPicPr preferRelativeResize="0"/>
          <p:nvPr/>
        </p:nvPicPr>
        <p:blipFill rotWithShape="1">
          <a:blip r:embed="rId5">
            <a:alphaModFix/>
          </a:blip>
          <a:srcRect b="24918" l="13087" r="23382" t="31008"/>
          <a:stretch/>
        </p:blipFill>
        <p:spPr>
          <a:xfrm rot="685423">
            <a:off x="3901583" y="757274"/>
            <a:ext cx="2167842" cy="2005248"/>
          </a:xfrm>
          <a:prstGeom prst="rect">
            <a:avLst/>
          </a:prstGeom>
          <a:noFill/>
          <a:ln>
            <a:noFill/>
          </a:ln>
        </p:spPr>
      </p:pic>
      <p:pic>
        <p:nvPicPr>
          <p:cNvPr id="316" name="Google Shape;316;p78"/>
          <p:cNvPicPr preferRelativeResize="0"/>
          <p:nvPr/>
        </p:nvPicPr>
        <p:blipFill rotWithShape="1">
          <a:blip r:embed="rId6">
            <a:alphaModFix/>
          </a:blip>
          <a:srcRect b="11909" l="3892" r="5259" t="16296"/>
          <a:stretch/>
        </p:blipFill>
        <p:spPr>
          <a:xfrm rot="-1298776">
            <a:off x="5728993" y="228226"/>
            <a:ext cx="1988655" cy="2795298"/>
          </a:xfrm>
          <a:prstGeom prst="rect">
            <a:avLst/>
          </a:prstGeom>
          <a:noFill/>
          <a:ln>
            <a:noFill/>
          </a:ln>
        </p:spPr>
      </p:pic>
      <p:sp>
        <p:nvSpPr>
          <p:cNvPr id="317" name="Google Shape;317;p78"/>
          <p:cNvSpPr txBox="1"/>
          <p:nvPr/>
        </p:nvSpPr>
        <p:spPr>
          <a:xfrm>
            <a:off x="-54424" y="-69826"/>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Staff Care &amp; Rest Centres</a:t>
            </a:r>
            <a:endParaRPr b="1" i="0" sz="4000" u="none" cap="none" strike="noStrike">
              <a:solidFill>
                <a:srgbClr val="323F4F"/>
              </a:solidFill>
              <a:latin typeface="Calibri"/>
              <a:ea typeface="Calibri"/>
              <a:cs typeface="Calibri"/>
              <a:sym typeface="Calibri"/>
            </a:endParaRPr>
          </a:p>
        </p:txBody>
      </p:sp>
      <p:pic>
        <p:nvPicPr>
          <p:cNvPr id="318" name="Google Shape;318;p78"/>
          <p:cNvPicPr preferRelativeResize="0"/>
          <p:nvPr/>
        </p:nvPicPr>
        <p:blipFill rotWithShape="1">
          <a:blip r:embed="rId7">
            <a:alphaModFix/>
          </a:blip>
          <a:srcRect b="0" l="0" r="0" t="0"/>
          <a:stretch/>
        </p:blipFill>
        <p:spPr>
          <a:xfrm>
            <a:off x="365309" y="6041372"/>
            <a:ext cx="2082058" cy="708734"/>
          </a:xfrm>
          <a:prstGeom prst="rect">
            <a:avLst/>
          </a:prstGeom>
          <a:noFill/>
          <a:ln>
            <a:noFill/>
          </a:ln>
        </p:spPr>
      </p:pic>
      <p:pic>
        <p:nvPicPr>
          <p:cNvPr descr="NHS Lanarkshire Logo 2 colours" id="319" name="Google Shape;319;p78"/>
          <p:cNvPicPr preferRelativeResize="0"/>
          <p:nvPr/>
        </p:nvPicPr>
        <p:blipFill rotWithShape="1">
          <a:blip r:embed="rId8">
            <a:alphaModFix/>
          </a:blip>
          <a:srcRect b="0" l="0" r="0" t="0"/>
          <a:stretch/>
        </p:blipFill>
        <p:spPr>
          <a:xfrm>
            <a:off x="11068050" y="26893"/>
            <a:ext cx="1028700" cy="1152525"/>
          </a:xfrm>
          <a:prstGeom prst="rect">
            <a:avLst/>
          </a:prstGeom>
          <a:noFill/>
          <a:ln>
            <a:noFill/>
          </a:ln>
        </p:spPr>
      </p:pic>
      <p:pic>
        <p:nvPicPr>
          <p:cNvPr id="320" name="Google Shape;320;p78"/>
          <p:cNvPicPr preferRelativeResize="0"/>
          <p:nvPr/>
        </p:nvPicPr>
        <p:blipFill rotWithShape="1">
          <a:blip r:embed="rId9">
            <a:alphaModFix/>
          </a:blip>
          <a:srcRect b="0" l="0" r="0" t="0"/>
          <a:stretch/>
        </p:blipFill>
        <p:spPr>
          <a:xfrm>
            <a:off x="3809972" y="2426467"/>
            <a:ext cx="3340789" cy="2763369"/>
          </a:xfrm>
          <a:prstGeom prst="rect">
            <a:avLst/>
          </a:prstGeom>
          <a:noFill/>
          <a:ln>
            <a:noFill/>
          </a:ln>
        </p:spPr>
      </p:pic>
      <p:pic>
        <p:nvPicPr>
          <p:cNvPr id="321" name="Google Shape;321;p78"/>
          <p:cNvPicPr preferRelativeResize="0"/>
          <p:nvPr/>
        </p:nvPicPr>
        <p:blipFill rotWithShape="1">
          <a:blip r:embed="rId10">
            <a:alphaModFix/>
          </a:blip>
          <a:srcRect b="0" l="0" r="0" t="0"/>
          <a:stretch/>
        </p:blipFill>
        <p:spPr>
          <a:xfrm>
            <a:off x="7138929" y="-15023"/>
            <a:ext cx="2270417" cy="3027222"/>
          </a:xfrm>
          <a:prstGeom prst="rect">
            <a:avLst/>
          </a:prstGeom>
          <a:noFill/>
          <a:ln>
            <a:noFill/>
          </a:ln>
        </p:spPr>
      </p:pic>
      <p:pic>
        <p:nvPicPr>
          <p:cNvPr id="322" name="Google Shape;322;p78"/>
          <p:cNvPicPr preferRelativeResize="0"/>
          <p:nvPr/>
        </p:nvPicPr>
        <p:blipFill rotWithShape="1">
          <a:blip r:embed="rId11">
            <a:alphaModFix/>
          </a:blip>
          <a:srcRect b="0" l="9860" r="8662" t="7124"/>
          <a:stretch/>
        </p:blipFill>
        <p:spPr>
          <a:xfrm rot="609038">
            <a:off x="-376202" y="1180867"/>
            <a:ext cx="2358385" cy="3584418"/>
          </a:xfrm>
          <a:prstGeom prst="rect">
            <a:avLst/>
          </a:prstGeom>
          <a:noFill/>
          <a:ln>
            <a:noFill/>
          </a:ln>
        </p:spPr>
      </p:pic>
      <p:pic>
        <p:nvPicPr>
          <p:cNvPr id="323" name="Google Shape;323;p78"/>
          <p:cNvPicPr preferRelativeResize="0"/>
          <p:nvPr/>
        </p:nvPicPr>
        <p:blipFill rotWithShape="1">
          <a:blip r:embed="rId12">
            <a:alphaModFix/>
          </a:blip>
          <a:srcRect b="0" l="0" r="0" t="0"/>
          <a:stretch/>
        </p:blipFill>
        <p:spPr>
          <a:xfrm rot="1138344">
            <a:off x="1528963" y="3873265"/>
            <a:ext cx="2496821" cy="3329095"/>
          </a:xfrm>
          <a:prstGeom prst="rect">
            <a:avLst/>
          </a:prstGeom>
          <a:noFill/>
          <a:ln>
            <a:noFill/>
          </a:ln>
        </p:spPr>
      </p:pic>
      <p:pic>
        <p:nvPicPr>
          <p:cNvPr id="324" name="Google Shape;324;p78"/>
          <p:cNvPicPr preferRelativeResize="0"/>
          <p:nvPr/>
        </p:nvPicPr>
        <p:blipFill rotWithShape="1">
          <a:blip r:embed="rId13">
            <a:alphaModFix/>
          </a:blip>
          <a:srcRect b="0" l="0" r="0" t="0"/>
          <a:stretch/>
        </p:blipFill>
        <p:spPr>
          <a:xfrm>
            <a:off x="3708349" y="5089930"/>
            <a:ext cx="3674808" cy="2067080"/>
          </a:xfrm>
          <a:prstGeom prst="rect">
            <a:avLst/>
          </a:prstGeom>
          <a:noFill/>
          <a:ln>
            <a:noFill/>
          </a:ln>
        </p:spPr>
      </p:pic>
      <p:pic>
        <p:nvPicPr>
          <p:cNvPr id="325" name="Google Shape;325;p78"/>
          <p:cNvPicPr preferRelativeResize="0"/>
          <p:nvPr/>
        </p:nvPicPr>
        <p:blipFill rotWithShape="1">
          <a:blip r:embed="rId14">
            <a:alphaModFix/>
          </a:blip>
          <a:srcRect b="0" l="26341" r="25424" t="15383"/>
          <a:stretch/>
        </p:blipFill>
        <p:spPr>
          <a:xfrm rot="-467260">
            <a:off x="-15648" y="4076024"/>
            <a:ext cx="2134892" cy="2808871"/>
          </a:xfrm>
          <a:prstGeom prst="rect">
            <a:avLst/>
          </a:prstGeom>
          <a:noFill/>
          <a:ln>
            <a:noFill/>
          </a:ln>
        </p:spPr>
      </p:pic>
      <p:pic>
        <p:nvPicPr>
          <p:cNvPr id="326" name="Google Shape;326;p78"/>
          <p:cNvPicPr preferRelativeResize="0"/>
          <p:nvPr/>
        </p:nvPicPr>
        <p:blipFill rotWithShape="1">
          <a:blip r:embed="rId15">
            <a:alphaModFix/>
          </a:blip>
          <a:srcRect b="0" l="0" r="0" t="0"/>
          <a:stretch/>
        </p:blipFill>
        <p:spPr>
          <a:xfrm rot="-676821">
            <a:off x="7220348" y="2789736"/>
            <a:ext cx="2534430" cy="3379239"/>
          </a:xfrm>
          <a:prstGeom prst="rect">
            <a:avLst/>
          </a:prstGeom>
          <a:noFill/>
          <a:ln>
            <a:noFill/>
          </a:ln>
        </p:spPr>
      </p:pic>
      <p:pic>
        <p:nvPicPr>
          <p:cNvPr id="327" name="Google Shape;327;p78"/>
          <p:cNvPicPr preferRelativeResize="0"/>
          <p:nvPr/>
        </p:nvPicPr>
        <p:blipFill rotWithShape="1">
          <a:blip r:embed="rId16">
            <a:alphaModFix/>
          </a:blip>
          <a:srcRect b="25396" l="17783" r="0" t="21946"/>
          <a:stretch/>
        </p:blipFill>
        <p:spPr>
          <a:xfrm>
            <a:off x="6660017" y="4954280"/>
            <a:ext cx="2462845" cy="2103203"/>
          </a:xfrm>
          <a:prstGeom prst="rect">
            <a:avLst/>
          </a:prstGeom>
          <a:noFill/>
          <a:ln>
            <a:noFill/>
          </a:ln>
        </p:spPr>
      </p:pic>
      <p:pic>
        <p:nvPicPr>
          <p:cNvPr id="328" name="Google Shape;328;p78"/>
          <p:cNvPicPr preferRelativeResize="0"/>
          <p:nvPr/>
        </p:nvPicPr>
        <p:blipFill rotWithShape="1">
          <a:blip r:embed="rId17">
            <a:alphaModFix/>
          </a:blip>
          <a:srcRect b="21284" l="52944" r="23568" t="49807"/>
          <a:stretch/>
        </p:blipFill>
        <p:spPr>
          <a:xfrm rot="589494">
            <a:off x="10924997" y="3808476"/>
            <a:ext cx="1398495" cy="1290918"/>
          </a:xfrm>
          <a:prstGeom prst="rect">
            <a:avLst/>
          </a:prstGeom>
          <a:noFill/>
          <a:ln>
            <a:noFill/>
          </a:ln>
        </p:spPr>
      </p:pic>
      <p:pic>
        <p:nvPicPr>
          <p:cNvPr id="329" name="Google Shape;329;p78"/>
          <p:cNvPicPr preferRelativeResize="0"/>
          <p:nvPr/>
        </p:nvPicPr>
        <p:blipFill rotWithShape="1">
          <a:blip r:embed="rId18">
            <a:alphaModFix/>
          </a:blip>
          <a:srcRect b="3877" l="0" r="0" t="13770"/>
          <a:stretch/>
        </p:blipFill>
        <p:spPr>
          <a:xfrm rot="-394450">
            <a:off x="9056476" y="4534143"/>
            <a:ext cx="3124303" cy="34306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79"/>
          <p:cNvSpPr txBox="1"/>
          <p:nvPr/>
        </p:nvSpPr>
        <p:spPr>
          <a:xfrm>
            <a:off x="241004" y="338139"/>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During Initial Remobilising…</a:t>
            </a:r>
            <a:endParaRPr b="1" i="0" sz="4000" u="none" cap="none" strike="noStrike">
              <a:solidFill>
                <a:srgbClr val="323F4F"/>
              </a:solidFill>
              <a:latin typeface="Calibri"/>
              <a:ea typeface="Calibri"/>
              <a:cs typeface="Calibri"/>
              <a:sym typeface="Calibri"/>
            </a:endParaRPr>
          </a:p>
        </p:txBody>
      </p:sp>
      <p:pic>
        <p:nvPicPr>
          <p:cNvPr descr="ViA Logo 1_180913-01" id="335" name="Google Shape;335;p79"/>
          <p:cNvPicPr preferRelativeResize="0"/>
          <p:nvPr/>
        </p:nvPicPr>
        <p:blipFill rotWithShape="1">
          <a:blip r:embed="rId3">
            <a:alphaModFix/>
          </a:blip>
          <a:srcRect b="0" l="0" r="0" t="0"/>
          <a:stretch/>
        </p:blipFill>
        <p:spPr>
          <a:xfrm>
            <a:off x="10663518" y="5922445"/>
            <a:ext cx="1363250" cy="962450"/>
          </a:xfrm>
          <a:prstGeom prst="rect">
            <a:avLst/>
          </a:prstGeom>
          <a:noFill/>
          <a:ln>
            <a:noFill/>
          </a:ln>
        </p:spPr>
      </p:pic>
      <p:pic>
        <p:nvPicPr>
          <p:cNvPr descr="NHS Lanarkshire Logo 2 colours" id="336" name="Google Shape;336;p79"/>
          <p:cNvPicPr preferRelativeResize="0"/>
          <p:nvPr/>
        </p:nvPicPr>
        <p:blipFill rotWithShape="1">
          <a:blip r:embed="rId4">
            <a:alphaModFix/>
          </a:blip>
          <a:srcRect b="0" l="0" r="0" t="0"/>
          <a:stretch/>
        </p:blipFill>
        <p:spPr>
          <a:xfrm>
            <a:off x="11068050" y="26893"/>
            <a:ext cx="1028700" cy="1152525"/>
          </a:xfrm>
          <a:prstGeom prst="rect">
            <a:avLst/>
          </a:prstGeom>
          <a:noFill/>
          <a:ln>
            <a:noFill/>
          </a:ln>
        </p:spPr>
      </p:pic>
      <p:sp>
        <p:nvSpPr>
          <p:cNvPr id="337" name="Google Shape;337;p79"/>
          <p:cNvSpPr txBox="1"/>
          <p:nvPr/>
        </p:nvSpPr>
        <p:spPr>
          <a:xfrm>
            <a:off x="5987930" y="1185211"/>
            <a:ext cx="5517148" cy="440120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Growing the Model</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Staff Rest Areas</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Care Homes</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Increasing Capacity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MIST</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Peer Support Network</a:t>
            </a:r>
            <a:endParaRPr/>
          </a:p>
          <a:p>
            <a:pPr indent="-107950" lvl="1" marL="7429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Recovery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Reflection on Experience</a:t>
            </a:r>
            <a:endParaRPr/>
          </a:p>
        </p:txBody>
      </p:sp>
      <p:pic>
        <p:nvPicPr>
          <p:cNvPr id="338" name="Google Shape;338;p79"/>
          <p:cNvPicPr preferRelativeResize="0"/>
          <p:nvPr/>
        </p:nvPicPr>
        <p:blipFill rotWithShape="1">
          <a:blip r:embed="rId5">
            <a:alphaModFix/>
          </a:blip>
          <a:srcRect b="8520" l="47518" r="12623" t="21609"/>
          <a:stretch/>
        </p:blipFill>
        <p:spPr>
          <a:xfrm>
            <a:off x="301630" y="5922444"/>
            <a:ext cx="877265" cy="819550"/>
          </a:xfrm>
          <a:prstGeom prst="rect">
            <a:avLst/>
          </a:prstGeom>
          <a:noFill/>
          <a:ln>
            <a:noFill/>
          </a:ln>
        </p:spPr>
      </p:pic>
      <p:sp>
        <p:nvSpPr>
          <p:cNvPr id="339" name="Google Shape;339;p79"/>
          <p:cNvSpPr txBox="1"/>
          <p:nvPr/>
        </p:nvSpPr>
        <p:spPr>
          <a:xfrm>
            <a:off x="2129081" y="5093084"/>
            <a:ext cx="234741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Photo by Chu Tai on Unsplash</a:t>
            </a:r>
            <a:endParaRPr b="0" i="0" sz="1200" u="none" cap="none" strike="noStrike">
              <a:solidFill>
                <a:srgbClr val="000000"/>
              </a:solidFill>
              <a:latin typeface="Arial"/>
              <a:ea typeface="Arial"/>
              <a:cs typeface="Arial"/>
              <a:sym typeface="Arial"/>
            </a:endParaRPr>
          </a:p>
        </p:txBody>
      </p:sp>
      <p:pic>
        <p:nvPicPr>
          <p:cNvPr id="340" name="Google Shape;340;p79"/>
          <p:cNvPicPr preferRelativeResize="0"/>
          <p:nvPr/>
        </p:nvPicPr>
        <p:blipFill rotWithShape="1">
          <a:blip r:embed="rId6">
            <a:alphaModFix/>
          </a:blip>
          <a:srcRect b="0" l="0" r="0" t="0"/>
          <a:stretch/>
        </p:blipFill>
        <p:spPr>
          <a:xfrm>
            <a:off x="322462" y="1624084"/>
            <a:ext cx="5254716" cy="34938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80"/>
          <p:cNvSpPr txBox="1"/>
          <p:nvPr/>
        </p:nvSpPr>
        <p:spPr>
          <a:xfrm>
            <a:off x="241004" y="338139"/>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Where are we now?</a:t>
            </a:r>
            <a:endParaRPr b="1" i="0" sz="4000" u="none" cap="none" strike="noStrike">
              <a:solidFill>
                <a:srgbClr val="323F4F"/>
              </a:solidFill>
              <a:latin typeface="Calibri"/>
              <a:ea typeface="Calibri"/>
              <a:cs typeface="Calibri"/>
              <a:sym typeface="Calibri"/>
            </a:endParaRPr>
          </a:p>
        </p:txBody>
      </p:sp>
      <p:pic>
        <p:nvPicPr>
          <p:cNvPr descr="ViA Logo 1_180913-01" id="346" name="Google Shape;346;p80"/>
          <p:cNvPicPr preferRelativeResize="0"/>
          <p:nvPr/>
        </p:nvPicPr>
        <p:blipFill rotWithShape="1">
          <a:blip r:embed="rId3">
            <a:alphaModFix/>
          </a:blip>
          <a:srcRect b="0" l="0" r="0" t="0"/>
          <a:stretch/>
        </p:blipFill>
        <p:spPr>
          <a:xfrm>
            <a:off x="10663518" y="5922445"/>
            <a:ext cx="1363250" cy="962450"/>
          </a:xfrm>
          <a:prstGeom prst="rect">
            <a:avLst/>
          </a:prstGeom>
          <a:noFill/>
          <a:ln>
            <a:noFill/>
          </a:ln>
        </p:spPr>
      </p:pic>
      <p:pic>
        <p:nvPicPr>
          <p:cNvPr descr="NHS Lanarkshire Logo 2 colours" id="347" name="Google Shape;347;p80"/>
          <p:cNvPicPr preferRelativeResize="0"/>
          <p:nvPr/>
        </p:nvPicPr>
        <p:blipFill rotWithShape="1">
          <a:blip r:embed="rId4">
            <a:alphaModFix/>
          </a:blip>
          <a:srcRect b="0" l="0" r="0" t="0"/>
          <a:stretch/>
        </p:blipFill>
        <p:spPr>
          <a:xfrm>
            <a:off x="11068050" y="26893"/>
            <a:ext cx="1028700" cy="1152525"/>
          </a:xfrm>
          <a:prstGeom prst="rect">
            <a:avLst/>
          </a:prstGeom>
          <a:noFill/>
          <a:ln>
            <a:noFill/>
          </a:ln>
        </p:spPr>
      </p:pic>
      <p:sp>
        <p:nvSpPr>
          <p:cNvPr id="348" name="Google Shape;348;p80"/>
          <p:cNvSpPr txBox="1"/>
          <p:nvPr/>
        </p:nvSpPr>
        <p:spPr>
          <a:xfrm>
            <a:off x="1074721" y="1185211"/>
            <a:ext cx="9847279" cy="440120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Direction Setting</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Staff Wellbeing Strategy Group</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New Wellbeing Groups</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Staff Engagement &amp; Listening</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Resourcing Recovery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Staff Care Team</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Specialist Psychology Team</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Self Care Training</a:t>
            </a:r>
            <a:endParaRPr/>
          </a:p>
          <a:p>
            <a:pPr indent="0" lvl="1"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pic>
        <p:nvPicPr>
          <p:cNvPr id="349" name="Google Shape;349;p80"/>
          <p:cNvPicPr preferRelativeResize="0"/>
          <p:nvPr/>
        </p:nvPicPr>
        <p:blipFill rotWithShape="1">
          <a:blip r:embed="rId5">
            <a:alphaModFix/>
          </a:blip>
          <a:srcRect b="8520" l="47518" r="12623" t="21609"/>
          <a:stretch/>
        </p:blipFill>
        <p:spPr>
          <a:xfrm>
            <a:off x="301630" y="5922444"/>
            <a:ext cx="877265" cy="819550"/>
          </a:xfrm>
          <a:prstGeom prst="rect">
            <a:avLst/>
          </a:prstGeom>
          <a:noFill/>
          <a:ln>
            <a:noFill/>
          </a:ln>
        </p:spPr>
      </p:pic>
      <p:sp>
        <p:nvSpPr>
          <p:cNvPr id="350" name="Google Shape;350;p80"/>
          <p:cNvSpPr txBox="1"/>
          <p:nvPr/>
        </p:nvSpPr>
        <p:spPr>
          <a:xfrm>
            <a:off x="8270543" y="5944024"/>
            <a:ext cx="259278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Photo by Jon Tyson on Unsplash</a:t>
            </a:r>
            <a:endParaRPr b="0" i="0" sz="1200" u="none" cap="none" strike="noStrike">
              <a:solidFill>
                <a:srgbClr val="000000"/>
              </a:solidFill>
              <a:latin typeface="Arial"/>
              <a:ea typeface="Arial"/>
              <a:cs typeface="Arial"/>
              <a:sym typeface="Arial"/>
            </a:endParaRPr>
          </a:p>
        </p:txBody>
      </p:sp>
      <p:pic>
        <p:nvPicPr>
          <p:cNvPr id="351" name="Google Shape;351;p80"/>
          <p:cNvPicPr preferRelativeResize="0"/>
          <p:nvPr/>
        </p:nvPicPr>
        <p:blipFill rotWithShape="1">
          <a:blip r:embed="rId6">
            <a:alphaModFix/>
          </a:blip>
          <a:srcRect b="0" l="0" r="0" t="0"/>
          <a:stretch/>
        </p:blipFill>
        <p:spPr>
          <a:xfrm>
            <a:off x="7601797" y="1077174"/>
            <a:ext cx="3630310" cy="484041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81"/>
          <p:cNvSpPr txBox="1"/>
          <p:nvPr/>
        </p:nvSpPr>
        <p:spPr>
          <a:xfrm>
            <a:off x="241004" y="338139"/>
            <a:ext cx="11709696" cy="8461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23F4F"/>
              </a:buClr>
              <a:buSzPts val="4000"/>
              <a:buFont typeface="Arial"/>
              <a:buNone/>
            </a:pPr>
            <a:r>
              <a:rPr b="1" i="0" lang="en-GB" sz="4000" u="none" cap="none" strike="noStrike">
                <a:solidFill>
                  <a:srgbClr val="323F4F"/>
                </a:solidFill>
                <a:latin typeface="Calibri"/>
                <a:ea typeface="Calibri"/>
                <a:cs typeface="Calibri"/>
                <a:sym typeface="Calibri"/>
              </a:rPr>
              <a:t>Looking to the Future…</a:t>
            </a:r>
            <a:endParaRPr b="1" i="0" sz="4000" u="none" cap="none" strike="noStrike">
              <a:solidFill>
                <a:srgbClr val="323F4F"/>
              </a:solidFill>
              <a:latin typeface="Calibri"/>
              <a:ea typeface="Calibri"/>
              <a:cs typeface="Calibri"/>
              <a:sym typeface="Calibri"/>
            </a:endParaRPr>
          </a:p>
        </p:txBody>
      </p:sp>
      <p:pic>
        <p:nvPicPr>
          <p:cNvPr descr="ViA Logo 1_180913-01" id="357" name="Google Shape;357;p81"/>
          <p:cNvPicPr preferRelativeResize="0"/>
          <p:nvPr/>
        </p:nvPicPr>
        <p:blipFill rotWithShape="1">
          <a:blip r:embed="rId3">
            <a:alphaModFix/>
          </a:blip>
          <a:srcRect b="0" l="0" r="0" t="0"/>
          <a:stretch/>
        </p:blipFill>
        <p:spPr>
          <a:xfrm>
            <a:off x="10663518" y="5922445"/>
            <a:ext cx="1363250" cy="962450"/>
          </a:xfrm>
          <a:prstGeom prst="rect">
            <a:avLst/>
          </a:prstGeom>
          <a:noFill/>
          <a:ln>
            <a:noFill/>
          </a:ln>
        </p:spPr>
      </p:pic>
      <p:pic>
        <p:nvPicPr>
          <p:cNvPr descr="NHS Lanarkshire Logo 2 colours" id="358" name="Google Shape;358;p81"/>
          <p:cNvPicPr preferRelativeResize="0"/>
          <p:nvPr/>
        </p:nvPicPr>
        <p:blipFill rotWithShape="1">
          <a:blip r:embed="rId4">
            <a:alphaModFix/>
          </a:blip>
          <a:srcRect b="0" l="0" r="0" t="0"/>
          <a:stretch/>
        </p:blipFill>
        <p:spPr>
          <a:xfrm>
            <a:off x="11068050" y="26893"/>
            <a:ext cx="1028700" cy="1152525"/>
          </a:xfrm>
          <a:prstGeom prst="rect">
            <a:avLst/>
          </a:prstGeom>
          <a:noFill/>
          <a:ln>
            <a:noFill/>
          </a:ln>
        </p:spPr>
      </p:pic>
      <p:sp>
        <p:nvSpPr>
          <p:cNvPr id="359" name="Google Shape;359;p81"/>
          <p:cNvSpPr txBox="1"/>
          <p:nvPr/>
        </p:nvSpPr>
        <p:spPr>
          <a:xfrm>
            <a:off x="6138058" y="1185211"/>
            <a:ext cx="5517148" cy="526297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Strategic Delivery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QI Approach</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Psychological Safety</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Tracking Wellbeing</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Consistent Approach</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Checking with Colleagues</a:t>
            </a:r>
            <a:endParaRPr/>
          </a:p>
          <a:p>
            <a:pPr indent="-107950" lvl="1" marL="7429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Recovery</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Decompression</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Grief and Healing</a:t>
            </a:r>
            <a:endParaRPr/>
          </a:p>
          <a:p>
            <a:pPr indent="-285750" lvl="1" marL="742950" marR="0" rtl="0" algn="l">
              <a:lnSpc>
                <a:spcPct val="100000"/>
              </a:lnSpc>
              <a:spcBef>
                <a:spcPts val="0"/>
              </a:spcBef>
              <a:spcAft>
                <a:spcPts val="0"/>
              </a:spcAft>
              <a:buClr>
                <a:srgbClr val="000000"/>
              </a:buClr>
              <a:buSzPts val="2800"/>
              <a:buFont typeface="Arial"/>
              <a:buChar char="•"/>
            </a:pPr>
            <a:r>
              <a:rPr b="0" i="0" lang="en-GB" sz="2800" u="none" cap="none" strike="noStrike">
                <a:solidFill>
                  <a:srgbClr val="000000"/>
                </a:solidFill>
                <a:latin typeface="Arial"/>
                <a:ea typeface="Arial"/>
                <a:cs typeface="Arial"/>
                <a:sym typeface="Arial"/>
              </a:rPr>
              <a:t>Culture of Kindness</a:t>
            </a:r>
            <a:endParaRPr/>
          </a:p>
        </p:txBody>
      </p:sp>
      <p:pic>
        <p:nvPicPr>
          <p:cNvPr id="360" name="Google Shape;360;p81"/>
          <p:cNvPicPr preferRelativeResize="0"/>
          <p:nvPr/>
        </p:nvPicPr>
        <p:blipFill rotWithShape="1">
          <a:blip r:embed="rId5">
            <a:alphaModFix/>
          </a:blip>
          <a:srcRect b="8520" l="47518" r="12623" t="21609"/>
          <a:stretch/>
        </p:blipFill>
        <p:spPr>
          <a:xfrm>
            <a:off x="301630" y="5922444"/>
            <a:ext cx="877265" cy="819550"/>
          </a:xfrm>
          <a:prstGeom prst="rect">
            <a:avLst/>
          </a:prstGeom>
          <a:noFill/>
          <a:ln>
            <a:noFill/>
          </a:ln>
        </p:spPr>
      </p:pic>
      <p:sp>
        <p:nvSpPr>
          <p:cNvPr id="361" name="Google Shape;361;p81"/>
          <p:cNvSpPr txBox="1"/>
          <p:nvPr/>
        </p:nvSpPr>
        <p:spPr>
          <a:xfrm>
            <a:off x="1514932" y="5557100"/>
            <a:ext cx="272952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Photo by Victor Garcia on Unsplash</a:t>
            </a:r>
            <a:endParaRPr b="0" i="0" sz="1200" u="none" cap="none" strike="noStrike">
              <a:solidFill>
                <a:srgbClr val="000000"/>
              </a:solidFill>
              <a:latin typeface="Arial"/>
              <a:ea typeface="Arial"/>
              <a:cs typeface="Arial"/>
              <a:sym typeface="Arial"/>
            </a:endParaRPr>
          </a:p>
        </p:txBody>
      </p:sp>
      <p:pic>
        <p:nvPicPr>
          <p:cNvPr id="362" name="Google Shape;362;p81"/>
          <p:cNvPicPr preferRelativeResize="0"/>
          <p:nvPr/>
        </p:nvPicPr>
        <p:blipFill rotWithShape="1">
          <a:blip r:embed="rId6">
            <a:alphaModFix/>
          </a:blip>
          <a:srcRect b="0" l="0" r="0" t="0"/>
          <a:stretch/>
        </p:blipFill>
        <p:spPr>
          <a:xfrm>
            <a:off x="241004" y="1755131"/>
            <a:ext cx="5746926" cy="38312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82"/>
          <p:cNvPicPr preferRelativeResize="0"/>
          <p:nvPr/>
        </p:nvPicPr>
        <p:blipFill rotWithShape="1">
          <a:blip r:embed="rId3">
            <a:alphaModFix/>
          </a:blip>
          <a:srcRect b="0" l="0" r="0" t="0"/>
          <a:stretch/>
        </p:blipFill>
        <p:spPr>
          <a:xfrm>
            <a:off x="10097068" y="-81888"/>
            <a:ext cx="1520588" cy="1520588"/>
          </a:xfrm>
          <a:prstGeom prst="rect">
            <a:avLst/>
          </a:prstGeom>
          <a:noFill/>
          <a:ln>
            <a:noFill/>
          </a:ln>
        </p:spPr>
      </p:pic>
      <p:sp>
        <p:nvSpPr>
          <p:cNvPr id="368" name="Google Shape;368;p82"/>
          <p:cNvSpPr txBox="1"/>
          <p:nvPr>
            <p:ph idx="4" type="body"/>
          </p:nvPr>
        </p:nvSpPr>
        <p:spPr>
          <a:xfrm>
            <a:off x="728376" y="690189"/>
            <a:ext cx="7132733" cy="58181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b="1" lang="en-GB" sz="4800"/>
              <a:t>Staff Care and  Wellbeing… for a pandemic and beyond!</a:t>
            </a:r>
            <a:endParaRPr sz="2400"/>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400"/>
              <a:buNone/>
            </a:pPr>
            <a:r>
              <a:rPr lang="en-GB" sz="2400"/>
              <a:t>Supporting health and social care colleagues</a:t>
            </a:r>
            <a:br>
              <a:rPr lang="en-GB" sz="2400"/>
            </a:br>
            <a:r>
              <a:rPr lang="en-GB" sz="2400"/>
              <a:t>across Lanarkshire</a:t>
            </a:r>
            <a:endParaRPr/>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400"/>
              <a:buNone/>
            </a:pPr>
            <a:r>
              <a:rPr lang="en-GB" sz="2400"/>
              <a:t>Paul Graham, Susan Ross, Lynsey Sutherland</a:t>
            </a:r>
            <a:endParaRPr/>
          </a:p>
          <a:p>
            <a:pPr indent="0" lvl="0" marL="0" rtl="0" algn="l">
              <a:lnSpc>
                <a:spcPct val="90000"/>
              </a:lnSpc>
              <a:spcBef>
                <a:spcPts val="1000"/>
              </a:spcBef>
              <a:spcAft>
                <a:spcPts val="0"/>
              </a:spcAft>
              <a:buClr>
                <a:schemeClr val="dk1"/>
              </a:buClr>
              <a:buSzPts val="2400"/>
              <a:buNone/>
            </a:pPr>
            <a:r>
              <a:t/>
            </a:r>
            <a:endParaRPr sz="2400"/>
          </a:p>
          <a:p>
            <a:pPr indent="0" lvl="0" marL="0" rtl="0" algn="l">
              <a:lnSpc>
                <a:spcPct val="90000"/>
              </a:lnSpc>
              <a:spcBef>
                <a:spcPts val="1000"/>
              </a:spcBef>
              <a:spcAft>
                <a:spcPts val="0"/>
              </a:spcAft>
              <a:buClr>
                <a:schemeClr val="dk1"/>
              </a:buClr>
              <a:buSzPts val="2800"/>
              <a:buNone/>
            </a:pPr>
            <a:r>
              <a:t/>
            </a:r>
            <a:endParaRPr/>
          </a:p>
        </p:txBody>
      </p:sp>
      <p:pic>
        <p:nvPicPr>
          <p:cNvPr id="369" name="Google Shape;369;p82"/>
          <p:cNvPicPr preferRelativeResize="0"/>
          <p:nvPr/>
        </p:nvPicPr>
        <p:blipFill rotWithShape="1">
          <a:blip r:embed="rId4">
            <a:alphaModFix/>
          </a:blip>
          <a:srcRect b="8520" l="47518" r="12623" t="21609"/>
          <a:stretch/>
        </p:blipFill>
        <p:spPr>
          <a:xfrm>
            <a:off x="728377" y="5486400"/>
            <a:ext cx="1344016" cy="1255594"/>
          </a:xfrm>
          <a:prstGeom prst="rect">
            <a:avLst/>
          </a:prstGeom>
          <a:noFill/>
          <a:ln>
            <a:noFill/>
          </a:ln>
        </p:spPr>
      </p:pic>
      <p:pic>
        <p:nvPicPr>
          <p:cNvPr id="370" name="Google Shape;370;p82"/>
          <p:cNvPicPr preferRelativeResize="0"/>
          <p:nvPr/>
        </p:nvPicPr>
        <p:blipFill rotWithShape="1">
          <a:blip r:embed="rId5">
            <a:alphaModFix/>
          </a:blip>
          <a:srcRect b="29245" l="34824" r="32910" t="14168"/>
          <a:stretch/>
        </p:blipFill>
        <p:spPr>
          <a:xfrm>
            <a:off x="6397204" y="1583140"/>
            <a:ext cx="5134749" cy="4802404"/>
          </a:xfrm>
          <a:prstGeom prst="rect">
            <a:avLst/>
          </a:prstGeom>
          <a:noFill/>
          <a:ln>
            <a:noFill/>
          </a:ln>
        </p:spPr>
      </p:pic>
      <p:pic>
        <p:nvPicPr>
          <p:cNvPr descr="ViA Logo 1_180913-01" id="371" name="Google Shape;371;p82"/>
          <p:cNvPicPr preferRelativeResize="0"/>
          <p:nvPr/>
        </p:nvPicPr>
        <p:blipFill rotWithShape="1">
          <a:blip r:embed="rId6">
            <a:alphaModFix/>
          </a:blip>
          <a:srcRect b="0" l="0" r="0" t="0"/>
          <a:stretch/>
        </p:blipFill>
        <p:spPr>
          <a:xfrm>
            <a:off x="10340788" y="5681150"/>
            <a:ext cx="1685980" cy="1190297"/>
          </a:xfrm>
          <a:prstGeom prst="rect">
            <a:avLst/>
          </a:prstGeom>
          <a:noFill/>
          <a:ln>
            <a:noFill/>
          </a:ln>
        </p:spPr>
      </p:pic>
      <p:pic>
        <p:nvPicPr>
          <p:cNvPr id="372" name="Google Shape;372;p82"/>
          <p:cNvPicPr preferRelativeResize="0"/>
          <p:nvPr/>
        </p:nvPicPr>
        <p:blipFill rotWithShape="1">
          <a:blip r:embed="rId7">
            <a:alphaModFix/>
          </a:blip>
          <a:srcRect b="0" l="0" r="0" t="0"/>
          <a:stretch/>
        </p:blipFill>
        <p:spPr>
          <a:xfrm>
            <a:off x="9453064" y="1226439"/>
            <a:ext cx="2781300" cy="1647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83"/>
          <p:cNvSpPr txBox="1"/>
          <p:nvPr>
            <p:ph type="title"/>
          </p:nvPr>
        </p:nvSpPr>
        <p:spPr>
          <a:xfrm>
            <a:off x="574365" y="244200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378" name="Google Shape;378;p83"/>
          <p:cNvSpPr txBox="1"/>
          <p:nvPr/>
        </p:nvSpPr>
        <p:spPr>
          <a:xfrm>
            <a:off x="3028089" y="634448"/>
            <a:ext cx="5608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600"/>
              <a:buFont typeface="Arial"/>
              <a:buNone/>
            </a:pPr>
            <a:r>
              <a:t/>
            </a:r>
            <a:endParaRPr b="0" i="0" sz="9600" u="none" cap="none" strike="noStrike">
              <a:solidFill>
                <a:srgbClr val="FFFFFF"/>
              </a:solidFill>
              <a:latin typeface="Calibri"/>
              <a:ea typeface="Calibri"/>
              <a:cs typeface="Calibri"/>
              <a:sym typeface="Calibri"/>
            </a:endParaRPr>
          </a:p>
        </p:txBody>
      </p:sp>
      <p:sp>
        <p:nvSpPr>
          <p:cNvPr id="379" name="Google Shape;379;p83"/>
          <p:cNvSpPr txBox="1"/>
          <p:nvPr/>
        </p:nvSpPr>
        <p:spPr>
          <a:xfrm>
            <a:off x="494775" y="2036356"/>
            <a:ext cx="116175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1" i="0" lang="en-GB" sz="5400" u="none" cap="none" strike="noStrike">
                <a:solidFill>
                  <a:srgbClr val="FFFFFF"/>
                </a:solidFill>
                <a:latin typeface="Calibri"/>
                <a:ea typeface="Calibri"/>
                <a:cs typeface="Calibri"/>
                <a:sym typeface="Calibri"/>
              </a:rPr>
              <a:t>Putting Staff First – Prioritising the Wellbeing and Recovery of Health and Care Teams</a:t>
            </a:r>
            <a:endParaRPr/>
          </a:p>
          <a:p>
            <a:pPr indent="0" lvl="0" marL="0" marR="0" rtl="0" algn="l">
              <a:lnSpc>
                <a:spcPct val="100000"/>
              </a:lnSpc>
              <a:spcBef>
                <a:spcPts val="0"/>
              </a:spcBef>
              <a:spcAft>
                <a:spcPts val="0"/>
              </a:spcAft>
              <a:buClr>
                <a:srgbClr val="000000"/>
              </a:buClr>
              <a:buSzPts val="5400"/>
              <a:buFont typeface="Arial"/>
              <a:buNone/>
            </a:pPr>
            <a:r>
              <a:t/>
            </a:r>
            <a:endParaRPr b="1"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84"/>
          <p:cNvSpPr txBox="1"/>
          <p:nvPr>
            <p:ph idx="4294967295" type="title"/>
          </p:nvPr>
        </p:nvSpPr>
        <p:spPr>
          <a:xfrm>
            <a:off x="0" y="0"/>
            <a:ext cx="7305600" cy="857400"/>
          </a:xfrm>
          <a:prstGeom prst="rect">
            <a:avLst/>
          </a:prstGeom>
          <a:solidFill>
            <a:srgbClr val="00B0F0"/>
          </a:solidFill>
          <a:ln>
            <a:noFill/>
          </a:ln>
        </p:spPr>
        <p:txBody>
          <a:bodyPr anchorCtr="0" anchor="ctr" bIns="45700" lIns="45700" spcFirstLastPara="1" rIns="45700" wrap="square" tIns="45700">
            <a:normAutofit/>
          </a:bodyPr>
          <a:lstStyle/>
          <a:p>
            <a:pPr indent="0" lvl="0" marL="0" rtl="0" algn="l">
              <a:lnSpc>
                <a:spcPct val="100000"/>
              </a:lnSpc>
              <a:spcBef>
                <a:spcPts val="0"/>
              </a:spcBef>
              <a:spcAft>
                <a:spcPts val="0"/>
              </a:spcAft>
              <a:buClr>
                <a:srgbClr val="FFFFFF"/>
              </a:buClr>
              <a:buSzPts val="3200"/>
              <a:buFont typeface="Arial"/>
              <a:buNone/>
            </a:pPr>
            <a:r>
              <a:rPr lang="en-GB" sz="3200">
                <a:solidFill>
                  <a:srgbClr val="FFFFFF"/>
                </a:solidFill>
                <a:latin typeface="Arial"/>
                <a:ea typeface="Arial"/>
                <a:cs typeface="Arial"/>
                <a:sym typeface="Arial"/>
              </a:rPr>
              <a:t>Putting Staff First </a:t>
            </a:r>
            <a:endParaRPr/>
          </a:p>
        </p:txBody>
      </p:sp>
      <p:sp>
        <p:nvSpPr>
          <p:cNvPr id="385" name="Google Shape;385;p84"/>
          <p:cNvSpPr txBox="1"/>
          <p:nvPr>
            <p:ph idx="4294967295" type="body"/>
          </p:nvPr>
        </p:nvSpPr>
        <p:spPr>
          <a:xfrm>
            <a:off x="846665" y="1217082"/>
            <a:ext cx="9390065" cy="5811840"/>
          </a:xfrm>
          <a:prstGeom prst="rect">
            <a:avLst/>
          </a:prstGeom>
          <a:no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Clr>
                <a:srgbClr val="092869"/>
              </a:buClr>
              <a:buSzPts val="2200"/>
              <a:buNone/>
            </a:pPr>
            <a:br>
              <a:rPr lang="en-GB" sz="2200">
                <a:solidFill>
                  <a:srgbClr val="092869"/>
                </a:solidFill>
                <a:latin typeface="Arial"/>
                <a:ea typeface="Arial"/>
                <a:cs typeface="Arial"/>
                <a:sym typeface="Arial"/>
              </a:rPr>
            </a:br>
            <a:r>
              <a:rPr lang="en-GB" sz="2200">
                <a:solidFill>
                  <a:srgbClr val="092869"/>
                </a:solidFill>
                <a:latin typeface="Arial"/>
                <a:ea typeface="Arial"/>
                <a:cs typeface="Arial"/>
                <a:sym typeface="Arial"/>
              </a:rPr>
              <a:t>Order of session: </a:t>
            </a:r>
            <a:br>
              <a:rPr lang="en-GB" sz="2200">
                <a:solidFill>
                  <a:srgbClr val="092869"/>
                </a:solidFill>
                <a:latin typeface="Arial"/>
                <a:ea typeface="Arial"/>
                <a:cs typeface="Arial"/>
                <a:sym typeface="Arial"/>
              </a:rPr>
            </a:br>
            <a:br>
              <a:rPr lang="en-GB" sz="2200">
                <a:solidFill>
                  <a:srgbClr val="092869"/>
                </a:solidFill>
                <a:latin typeface="Arial"/>
                <a:ea typeface="Arial"/>
                <a:cs typeface="Arial"/>
                <a:sym typeface="Arial"/>
              </a:rPr>
            </a:br>
            <a:r>
              <a:rPr lang="en-GB">
                <a:solidFill>
                  <a:srgbClr val="FF40FF"/>
                </a:solidFill>
              </a:rPr>
              <a:t>Opening. Mr Paul Bachoo </a:t>
            </a:r>
            <a:br>
              <a:rPr lang="en-GB">
                <a:solidFill>
                  <a:srgbClr val="FF40FF"/>
                </a:solidFill>
              </a:rPr>
            </a:br>
            <a:r>
              <a:rPr lang="en-GB" sz="2200">
                <a:solidFill>
                  <a:srgbClr val="092869"/>
                </a:solidFill>
                <a:latin typeface="Arial"/>
                <a:ea typeface="Arial"/>
                <a:cs typeface="Arial"/>
                <a:sym typeface="Arial"/>
              </a:rPr>
              <a:t>“</a:t>
            </a:r>
            <a:r>
              <a:rPr lang="en-GB" sz="2000"/>
              <a:t>Remobilisation &amp; Recovery: an overview of the organisational context and background”</a:t>
            </a:r>
            <a:br>
              <a:rPr lang="en-GB" sz="2000"/>
            </a:br>
            <a:endParaRPr>
              <a:solidFill>
                <a:srgbClr val="FF0000"/>
              </a:solidFill>
            </a:endParaRPr>
          </a:p>
          <a:p>
            <a:pPr indent="0" lvl="0" marL="0" rtl="0" algn="l">
              <a:lnSpc>
                <a:spcPct val="90000"/>
              </a:lnSpc>
              <a:spcBef>
                <a:spcPts val="500"/>
              </a:spcBef>
              <a:spcAft>
                <a:spcPts val="0"/>
              </a:spcAft>
              <a:buClr>
                <a:srgbClr val="FF40FF"/>
              </a:buClr>
              <a:buSzPts val="2200"/>
              <a:buNone/>
            </a:pPr>
            <a:r>
              <a:rPr lang="en-GB" sz="2200">
                <a:solidFill>
                  <a:srgbClr val="FF40FF"/>
                </a:solidFill>
                <a:latin typeface="Arial"/>
                <a:ea typeface="Arial"/>
                <a:cs typeface="Arial"/>
                <a:sym typeface="Arial"/>
              </a:rPr>
              <a:t>Mr.Preston Gan </a:t>
            </a:r>
            <a:endParaRPr/>
          </a:p>
          <a:p>
            <a:pPr indent="0" lvl="0" marL="0" rtl="0" algn="l">
              <a:lnSpc>
                <a:spcPct val="90000"/>
              </a:lnSpc>
              <a:spcBef>
                <a:spcPts val="500"/>
              </a:spcBef>
              <a:spcAft>
                <a:spcPts val="0"/>
              </a:spcAft>
              <a:buClr>
                <a:srgbClr val="092869"/>
              </a:buClr>
              <a:buSzPts val="2200"/>
              <a:buNone/>
            </a:pPr>
            <a:r>
              <a:rPr lang="en-GB" sz="2200">
                <a:solidFill>
                  <a:srgbClr val="092869"/>
                </a:solidFill>
                <a:latin typeface="Arial"/>
                <a:ea typeface="Arial"/>
                <a:cs typeface="Arial"/>
                <a:sym typeface="Arial"/>
              </a:rPr>
              <a:t>“</a:t>
            </a:r>
            <a:r>
              <a:rPr lang="en-GB" sz="2000"/>
              <a:t>Response to the challenge: Assessing readiness and recovery (an overview of the questionnaire design and implementation”</a:t>
            </a:r>
            <a:endParaRPr/>
          </a:p>
          <a:p>
            <a:pPr indent="0" lvl="0" marL="0" rtl="0" algn="l">
              <a:lnSpc>
                <a:spcPct val="90000"/>
              </a:lnSpc>
              <a:spcBef>
                <a:spcPts val="500"/>
              </a:spcBef>
              <a:spcAft>
                <a:spcPts val="0"/>
              </a:spcAft>
              <a:buClr>
                <a:srgbClr val="FF0000"/>
              </a:buClr>
              <a:buSzPts val="2000"/>
              <a:buNone/>
            </a:pPr>
            <a:r>
              <a:t/>
            </a:r>
            <a:endParaRPr sz="2000"/>
          </a:p>
          <a:p>
            <a:pPr indent="0" lvl="0" marL="0" rtl="0" algn="l">
              <a:lnSpc>
                <a:spcPct val="90000"/>
              </a:lnSpc>
              <a:spcBef>
                <a:spcPts val="500"/>
              </a:spcBef>
              <a:spcAft>
                <a:spcPts val="0"/>
              </a:spcAft>
              <a:buClr>
                <a:srgbClr val="FF40FF"/>
              </a:buClr>
              <a:buSzPts val="2200"/>
              <a:buNone/>
            </a:pPr>
            <a:r>
              <a:rPr lang="en-GB" sz="2200">
                <a:solidFill>
                  <a:srgbClr val="FF40FF"/>
                </a:solidFill>
                <a:latin typeface="Arial"/>
                <a:ea typeface="Arial"/>
                <a:cs typeface="Arial"/>
                <a:sym typeface="Arial"/>
              </a:rPr>
              <a:t>Dr Emma Hepburn</a:t>
            </a:r>
            <a:endParaRPr>
              <a:solidFill>
                <a:srgbClr val="FF0000"/>
              </a:solidFill>
            </a:endParaRPr>
          </a:p>
          <a:p>
            <a:pPr indent="0" lvl="0" marL="0" rtl="0" algn="l">
              <a:lnSpc>
                <a:spcPct val="90000"/>
              </a:lnSpc>
              <a:spcBef>
                <a:spcPts val="500"/>
              </a:spcBef>
              <a:spcAft>
                <a:spcPts val="0"/>
              </a:spcAft>
              <a:buClr>
                <a:srgbClr val="092869"/>
              </a:buClr>
              <a:buSzPts val="2200"/>
              <a:buNone/>
            </a:pPr>
            <a:r>
              <a:rPr lang="en-GB" sz="2200">
                <a:solidFill>
                  <a:srgbClr val="092869"/>
                </a:solidFill>
                <a:latin typeface="Arial"/>
                <a:ea typeface="Arial"/>
                <a:cs typeface="Arial"/>
                <a:sym typeface="Arial"/>
              </a:rPr>
              <a:t>“</a:t>
            </a:r>
            <a:r>
              <a:rPr lang="en-GB" sz="2000"/>
              <a:t>Responding to identified team needs: implementing recovery support and future directions’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85"/>
          <p:cNvSpPr txBox="1"/>
          <p:nvPr>
            <p:ph idx="4294967295" type="body"/>
          </p:nvPr>
        </p:nvSpPr>
        <p:spPr>
          <a:xfrm>
            <a:off x="1431130" y="1942040"/>
            <a:ext cx="9329740" cy="3276603"/>
          </a:xfrm>
          <a:prstGeom prst="rect">
            <a:avLst/>
          </a:prstGeom>
          <a:noFill/>
          <a:ln>
            <a:noFill/>
          </a:ln>
        </p:spPr>
        <p:txBody>
          <a:bodyPr anchorCtr="0" anchor="t" bIns="45700" lIns="45700" spcFirstLastPara="1" rIns="45700" wrap="square" tIns="45700">
            <a:normAutofit/>
          </a:bodyPr>
          <a:lstStyle/>
          <a:p>
            <a:pPr indent="-257175" lvl="0" marL="257175" rtl="0" algn="l">
              <a:lnSpc>
                <a:spcPct val="90000"/>
              </a:lnSpc>
              <a:spcBef>
                <a:spcPts val="0"/>
              </a:spcBef>
              <a:spcAft>
                <a:spcPts val="0"/>
              </a:spcAft>
              <a:buClr>
                <a:srgbClr val="092869"/>
              </a:buClr>
              <a:buSzPts val="2200"/>
              <a:buFont typeface="Arial"/>
              <a:buChar char="•"/>
            </a:pPr>
            <a:r>
              <a:rPr lang="en-GB" sz="2200">
                <a:solidFill>
                  <a:srgbClr val="092869"/>
                </a:solidFill>
                <a:latin typeface="Arial"/>
                <a:ea typeface="Arial"/>
                <a:cs typeface="Arial"/>
                <a:sym typeface="Arial"/>
              </a:rPr>
              <a:t>Can’t remobilise one bit of the system without the other</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The emphasis of working together</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Unscheduled flow determine the scheduled flow</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Different teams are in different places</a:t>
            </a:r>
            <a:endParaRPr/>
          </a:p>
        </p:txBody>
      </p:sp>
      <p:grpSp>
        <p:nvGrpSpPr>
          <p:cNvPr id="391" name="Google Shape;391;p85"/>
          <p:cNvGrpSpPr/>
          <p:nvPr/>
        </p:nvGrpSpPr>
        <p:grpSpPr>
          <a:xfrm>
            <a:off x="0" y="-12700"/>
            <a:ext cx="9726616" cy="857250"/>
            <a:chOff x="0" y="0"/>
            <a:chExt cx="9726615" cy="857250"/>
          </a:xfrm>
        </p:grpSpPr>
        <p:sp>
          <p:nvSpPr>
            <p:cNvPr id="392" name="Google Shape;392;p85"/>
            <p:cNvSpPr/>
            <p:nvPr/>
          </p:nvSpPr>
          <p:spPr>
            <a:xfrm>
              <a:off x="0" y="0"/>
              <a:ext cx="9726615" cy="857250"/>
            </a:xfrm>
            <a:prstGeom prst="rect">
              <a:avLst/>
            </a:prstGeom>
            <a:solidFill>
              <a:srgbClr val="00B0F0"/>
            </a:solid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rgbClr val="FFFFFF"/>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393" name="Google Shape;393;p85"/>
            <p:cNvSpPr txBox="1"/>
            <p:nvPr/>
          </p:nvSpPr>
          <p:spPr>
            <a:xfrm>
              <a:off x="0" y="49571"/>
              <a:ext cx="9726615" cy="758105"/>
            </a:xfrm>
            <a:prstGeom prst="rect">
              <a:avLst/>
            </a:prstGeom>
            <a:noFill/>
            <a:ln>
              <a:noFill/>
            </a:ln>
          </p:spPr>
          <p:txBody>
            <a:bodyPr anchorCtr="0" anchor="ctr" bIns="45700" lIns="45700" spcFirstLastPara="1" rIns="45700" wrap="square" tIns="45700">
              <a:spAutoFit/>
            </a:bodyPr>
            <a:lstStyle/>
            <a:p>
              <a:pPr indent="0" lvl="0" marL="0" marR="0" rtl="0" algn="l">
                <a:lnSpc>
                  <a:spcPct val="90000"/>
                </a:lnSpc>
                <a:spcBef>
                  <a:spcPts val="0"/>
                </a:spcBef>
                <a:spcAft>
                  <a:spcPts val="0"/>
                </a:spcAft>
                <a:buClr>
                  <a:srgbClr val="FFFFFF"/>
                </a:buClr>
                <a:buSzPts val="2400"/>
                <a:buFont typeface="Arial"/>
                <a:buNone/>
              </a:pPr>
              <a:r>
                <a:rPr b="0" i="0" lang="en-GB" sz="2400" u="none" cap="none" strike="noStrike">
                  <a:solidFill>
                    <a:srgbClr val="FFFFFF"/>
                  </a:solidFill>
                  <a:latin typeface="Arial"/>
                  <a:ea typeface="Arial"/>
                  <a:cs typeface="Arial"/>
                  <a:sym typeface="Arial"/>
                </a:rPr>
                <a:t>Remobilisation &amp; Recovery: an overview of the organisational context and background</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descr="Picture 11" id="398" name="Google Shape;398;p86"/>
          <p:cNvPicPr preferRelativeResize="0"/>
          <p:nvPr/>
        </p:nvPicPr>
        <p:blipFill rotWithShape="1">
          <a:blip r:embed="rId3">
            <a:alphaModFix/>
          </a:blip>
          <a:srcRect b="0" l="0" r="0" t="0"/>
          <a:stretch/>
        </p:blipFill>
        <p:spPr>
          <a:xfrm>
            <a:off x="0" y="669923"/>
            <a:ext cx="12192000" cy="4127067"/>
          </a:xfrm>
          <a:prstGeom prst="rect">
            <a:avLst/>
          </a:prstGeom>
          <a:noFill/>
          <a:ln>
            <a:noFill/>
          </a:ln>
        </p:spPr>
      </p:pic>
      <p:pic>
        <p:nvPicPr>
          <p:cNvPr descr="Picture 13" id="399" name="Google Shape;399;p86"/>
          <p:cNvPicPr preferRelativeResize="0"/>
          <p:nvPr/>
        </p:nvPicPr>
        <p:blipFill rotWithShape="1">
          <a:blip r:embed="rId4">
            <a:alphaModFix/>
          </a:blip>
          <a:srcRect b="0" l="0" r="0" t="0"/>
          <a:stretch/>
        </p:blipFill>
        <p:spPr>
          <a:xfrm>
            <a:off x="0" y="4872554"/>
            <a:ext cx="12192000" cy="1821857"/>
          </a:xfrm>
          <a:prstGeom prst="rect">
            <a:avLst/>
          </a:prstGeom>
          <a:noFill/>
          <a:ln>
            <a:noFill/>
          </a:ln>
        </p:spPr>
      </p:pic>
      <p:pic>
        <p:nvPicPr>
          <p:cNvPr descr="Picture 14" id="400" name="Google Shape;400;p86"/>
          <p:cNvPicPr preferRelativeResize="0"/>
          <p:nvPr/>
        </p:nvPicPr>
        <p:blipFill rotWithShape="1">
          <a:blip r:embed="rId4">
            <a:alphaModFix/>
          </a:blip>
          <a:srcRect b="0" l="0" r="0" t="0"/>
          <a:stretch/>
        </p:blipFill>
        <p:spPr>
          <a:xfrm>
            <a:off x="0" y="0"/>
            <a:ext cx="12192000" cy="59436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87"/>
          <p:cNvSpPr txBox="1"/>
          <p:nvPr>
            <p:ph idx="4294967295" type="title"/>
          </p:nvPr>
        </p:nvSpPr>
        <p:spPr>
          <a:xfrm>
            <a:off x="0" y="0"/>
            <a:ext cx="12192000" cy="320675"/>
          </a:xfrm>
          <a:prstGeom prst="rect">
            <a:avLst/>
          </a:prstGeom>
          <a:solidFill>
            <a:srgbClr val="00B0F0"/>
          </a:solidFill>
          <a:ln>
            <a:noFill/>
          </a:ln>
        </p:spPr>
        <p:txBody>
          <a:bodyPr anchorCtr="0" anchor="b" bIns="45700" lIns="45700" spcFirstLastPara="1" rIns="45700" wrap="square" tIns="45700">
            <a:normAutofit fontScale="90000"/>
          </a:bodyPr>
          <a:lstStyle/>
          <a:p>
            <a:pPr indent="0" lvl="0" marL="0" rtl="0" algn="l">
              <a:lnSpc>
                <a:spcPct val="90000"/>
              </a:lnSpc>
              <a:spcBef>
                <a:spcPts val="0"/>
              </a:spcBef>
              <a:spcAft>
                <a:spcPts val="0"/>
              </a:spcAft>
              <a:buClr>
                <a:srgbClr val="FFFFFF"/>
              </a:buClr>
              <a:buSzPct val="111111"/>
              <a:buFont typeface="Calibri"/>
              <a:buNone/>
            </a:pPr>
            <a:r>
              <a:rPr lang="en-GB" sz="1500">
                <a:solidFill>
                  <a:srgbClr val="FFFFFF"/>
                </a:solidFill>
              </a:rPr>
              <a:t>Staff Recovery &amp; Service Remobilisation Readiness: Elective Orthopaedics Surgery (Woodend) &amp; Dependencies – as at 25</a:t>
            </a:r>
            <a:r>
              <a:rPr baseline="30000" lang="en-GB"/>
              <a:t>th</a:t>
            </a:r>
            <a:r>
              <a:rPr lang="en-GB" sz="1500">
                <a:solidFill>
                  <a:srgbClr val="FFFFFF"/>
                </a:solidFill>
              </a:rPr>
              <a:t> Mar’21</a:t>
            </a:r>
            <a:endParaRPr/>
          </a:p>
        </p:txBody>
      </p:sp>
      <p:pic>
        <p:nvPicPr>
          <p:cNvPr descr="image.png" id="406" name="Google Shape;406;p87"/>
          <p:cNvPicPr preferRelativeResize="0"/>
          <p:nvPr/>
        </p:nvPicPr>
        <p:blipFill rotWithShape="1">
          <a:blip r:embed="rId3">
            <a:alphaModFix/>
          </a:blip>
          <a:srcRect b="0" l="0" r="0" t="0"/>
          <a:stretch/>
        </p:blipFill>
        <p:spPr>
          <a:xfrm>
            <a:off x="-55564" y="981075"/>
            <a:ext cx="12314240" cy="2657475"/>
          </a:xfrm>
          <a:prstGeom prst="rect">
            <a:avLst/>
          </a:prstGeom>
          <a:noFill/>
          <a:ln>
            <a:noFill/>
          </a:ln>
        </p:spPr>
      </p:pic>
      <p:cxnSp>
        <p:nvCxnSpPr>
          <p:cNvPr id="407" name="Google Shape;407;p87"/>
          <p:cNvCxnSpPr/>
          <p:nvPr/>
        </p:nvCxnSpPr>
        <p:spPr>
          <a:xfrm flipH="1" rot="10800000">
            <a:off x="460375" y="2963861"/>
            <a:ext cx="1" cy="555627"/>
          </a:xfrm>
          <a:prstGeom prst="straightConnector1">
            <a:avLst/>
          </a:prstGeom>
          <a:noFill/>
          <a:ln cap="flat" cmpd="sng" w="19050">
            <a:solidFill>
              <a:schemeClr val="accent1"/>
            </a:solidFill>
            <a:prstDash val="solid"/>
            <a:miter lim="8000"/>
            <a:headEnd len="med" w="med" type="oval"/>
            <a:tailEnd len="med" w="med" type="oval"/>
          </a:ln>
        </p:spPr>
      </p:cxnSp>
      <p:cxnSp>
        <p:nvCxnSpPr>
          <p:cNvPr id="408" name="Google Shape;408;p87"/>
          <p:cNvCxnSpPr/>
          <p:nvPr/>
        </p:nvCxnSpPr>
        <p:spPr>
          <a:xfrm flipH="1" rot="10800000">
            <a:off x="1503362" y="1069974"/>
            <a:ext cx="1"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09" name="Google Shape;409;p87"/>
          <p:cNvCxnSpPr/>
          <p:nvPr/>
        </p:nvCxnSpPr>
        <p:spPr>
          <a:xfrm flipH="1" rot="10800000">
            <a:off x="5635625" y="1090612"/>
            <a:ext cx="1"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10" name="Google Shape;410;p87"/>
          <p:cNvCxnSpPr/>
          <p:nvPr/>
        </p:nvCxnSpPr>
        <p:spPr>
          <a:xfrm flipH="1" rot="10800000">
            <a:off x="6661150" y="2963861"/>
            <a:ext cx="1" cy="555627"/>
          </a:xfrm>
          <a:prstGeom prst="straightConnector1">
            <a:avLst/>
          </a:prstGeom>
          <a:noFill/>
          <a:ln cap="flat" cmpd="sng" w="19050">
            <a:solidFill>
              <a:schemeClr val="accent1"/>
            </a:solidFill>
            <a:prstDash val="solid"/>
            <a:miter lim="8000"/>
            <a:headEnd len="med" w="med" type="oval"/>
            <a:tailEnd len="med" w="med" type="oval"/>
          </a:ln>
        </p:spPr>
      </p:cxnSp>
      <p:cxnSp>
        <p:nvCxnSpPr>
          <p:cNvPr id="411" name="Google Shape;411;p87"/>
          <p:cNvCxnSpPr/>
          <p:nvPr/>
        </p:nvCxnSpPr>
        <p:spPr>
          <a:xfrm flipH="1" rot="10800000">
            <a:off x="7645400" y="1069974"/>
            <a:ext cx="1"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12" name="Google Shape;412;p87"/>
          <p:cNvCxnSpPr/>
          <p:nvPr/>
        </p:nvCxnSpPr>
        <p:spPr>
          <a:xfrm flipH="1" rot="10800000">
            <a:off x="8702675" y="2963861"/>
            <a:ext cx="1" cy="555627"/>
          </a:xfrm>
          <a:prstGeom prst="straightConnector1">
            <a:avLst/>
          </a:prstGeom>
          <a:noFill/>
          <a:ln cap="flat" cmpd="sng" w="19050">
            <a:solidFill>
              <a:schemeClr val="accent1"/>
            </a:solidFill>
            <a:prstDash val="solid"/>
            <a:miter lim="8000"/>
            <a:headEnd len="med" w="med" type="oval"/>
            <a:tailEnd len="med" w="med" type="oval"/>
          </a:ln>
        </p:spPr>
      </p:cxnSp>
      <p:cxnSp>
        <p:nvCxnSpPr>
          <p:cNvPr id="413" name="Google Shape;413;p87"/>
          <p:cNvCxnSpPr/>
          <p:nvPr/>
        </p:nvCxnSpPr>
        <p:spPr>
          <a:xfrm flipH="1" rot="10800000">
            <a:off x="9678986" y="1069974"/>
            <a:ext cx="2"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14" name="Google Shape;414;p87"/>
          <p:cNvCxnSpPr/>
          <p:nvPr/>
        </p:nvCxnSpPr>
        <p:spPr>
          <a:xfrm flipH="1" rot="10800000">
            <a:off x="10729911" y="2963861"/>
            <a:ext cx="2" cy="555627"/>
          </a:xfrm>
          <a:prstGeom prst="straightConnector1">
            <a:avLst/>
          </a:prstGeom>
          <a:noFill/>
          <a:ln cap="flat" cmpd="sng" w="19050">
            <a:solidFill>
              <a:schemeClr val="accent1"/>
            </a:solidFill>
            <a:prstDash val="solid"/>
            <a:miter lim="8000"/>
            <a:headEnd len="med" w="med" type="oval"/>
            <a:tailEnd len="med" w="med" type="oval"/>
          </a:ln>
        </p:spPr>
      </p:cxnSp>
      <p:cxnSp>
        <p:nvCxnSpPr>
          <p:cNvPr id="415" name="Google Shape;415;p87"/>
          <p:cNvCxnSpPr/>
          <p:nvPr/>
        </p:nvCxnSpPr>
        <p:spPr>
          <a:xfrm flipH="1" rot="10800000">
            <a:off x="11755436" y="1090612"/>
            <a:ext cx="2"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16" name="Google Shape;416;p87"/>
          <p:cNvCxnSpPr/>
          <p:nvPr/>
        </p:nvCxnSpPr>
        <p:spPr>
          <a:xfrm flipH="1" rot="10800000">
            <a:off x="3554412" y="1090612"/>
            <a:ext cx="2" cy="554039"/>
          </a:xfrm>
          <a:prstGeom prst="straightConnector1">
            <a:avLst/>
          </a:prstGeom>
          <a:noFill/>
          <a:ln cap="flat" cmpd="sng" w="19050">
            <a:solidFill>
              <a:schemeClr val="accent1"/>
            </a:solidFill>
            <a:prstDash val="solid"/>
            <a:miter lim="8000"/>
            <a:headEnd len="med" w="med" type="oval"/>
            <a:tailEnd len="med" w="med" type="oval"/>
          </a:ln>
        </p:spPr>
      </p:cxnSp>
      <p:cxnSp>
        <p:nvCxnSpPr>
          <p:cNvPr id="417" name="Google Shape;417;p87"/>
          <p:cNvCxnSpPr/>
          <p:nvPr/>
        </p:nvCxnSpPr>
        <p:spPr>
          <a:xfrm flipH="1" rot="10800000">
            <a:off x="4573587" y="2963861"/>
            <a:ext cx="2" cy="555627"/>
          </a:xfrm>
          <a:prstGeom prst="straightConnector1">
            <a:avLst/>
          </a:prstGeom>
          <a:noFill/>
          <a:ln cap="flat" cmpd="sng" w="19050">
            <a:solidFill>
              <a:schemeClr val="accent1"/>
            </a:solidFill>
            <a:prstDash val="solid"/>
            <a:miter lim="8000"/>
            <a:headEnd len="med" w="med" type="oval"/>
            <a:tailEnd len="med" w="med" type="oval"/>
          </a:ln>
        </p:spPr>
      </p:cxnSp>
      <p:cxnSp>
        <p:nvCxnSpPr>
          <p:cNvPr id="418" name="Google Shape;418;p87"/>
          <p:cNvCxnSpPr/>
          <p:nvPr/>
        </p:nvCxnSpPr>
        <p:spPr>
          <a:xfrm flipH="1" rot="10800000">
            <a:off x="2497136" y="2963861"/>
            <a:ext cx="2" cy="555627"/>
          </a:xfrm>
          <a:prstGeom prst="straightConnector1">
            <a:avLst/>
          </a:prstGeom>
          <a:noFill/>
          <a:ln cap="flat" cmpd="sng" w="19050">
            <a:solidFill>
              <a:schemeClr val="accent1"/>
            </a:solidFill>
            <a:prstDash val="solid"/>
            <a:miter lim="8000"/>
            <a:headEnd len="med" w="med" type="oval"/>
            <a:tailEnd len="med" w="med" type="oval"/>
          </a:ln>
        </p:spPr>
      </p:cxnSp>
      <p:grpSp>
        <p:nvGrpSpPr>
          <p:cNvPr id="419" name="Google Shape;419;p87"/>
          <p:cNvGrpSpPr/>
          <p:nvPr/>
        </p:nvGrpSpPr>
        <p:grpSpPr>
          <a:xfrm>
            <a:off x="196850" y="2311398"/>
            <a:ext cx="519116" cy="468316"/>
            <a:chOff x="0" y="-1"/>
            <a:chExt cx="519115" cy="468315"/>
          </a:xfrm>
        </p:grpSpPr>
        <p:sp>
          <p:nvSpPr>
            <p:cNvPr id="420" name="Google Shape;420;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21" name="Google Shape;421;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16</a:t>
              </a:r>
              <a:endParaRPr b="0" i="0" sz="1400" u="none" cap="none" strike="noStrike">
                <a:solidFill>
                  <a:srgbClr val="000000"/>
                </a:solidFill>
                <a:latin typeface="Arial"/>
                <a:ea typeface="Arial"/>
                <a:cs typeface="Arial"/>
                <a:sym typeface="Arial"/>
              </a:endParaRPr>
            </a:p>
          </p:txBody>
        </p:sp>
      </p:grpSp>
      <p:grpSp>
        <p:nvGrpSpPr>
          <p:cNvPr id="422" name="Google Shape;422;p87"/>
          <p:cNvGrpSpPr/>
          <p:nvPr/>
        </p:nvGrpSpPr>
        <p:grpSpPr>
          <a:xfrm>
            <a:off x="1203325" y="2311398"/>
            <a:ext cx="519116" cy="468316"/>
            <a:chOff x="0" y="-1"/>
            <a:chExt cx="519115" cy="468315"/>
          </a:xfrm>
        </p:grpSpPr>
        <p:sp>
          <p:nvSpPr>
            <p:cNvPr id="423" name="Google Shape;423;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24" name="Google Shape;424;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14</a:t>
              </a:r>
              <a:endParaRPr b="0" i="0" sz="1400" u="none" cap="none" strike="noStrike">
                <a:solidFill>
                  <a:srgbClr val="000000"/>
                </a:solidFill>
                <a:latin typeface="Arial"/>
                <a:ea typeface="Arial"/>
                <a:cs typeface="Arial"/>
                <a:sym typeface="Arial"/>
              </a:endParaRPr>
            </a:p>
          </p:txBody>
        </p:sp>
      </p:grpSp>
      <p:grpSp>
        <p:nvGrpSpPr>
          <p:cNvPr id="425" name="Google Shape;425;p87"/>
          <p:cNvGrpSpPr/>
          <p:nvPr/>
        </p:nvGrpSpPr>
        <p:grpSpPr>
          <a:xfrm>
            <a:off x="2238373" y="2332035"/>
            <a:ext cx="517530" cy="468316"/>
            <a:chOff x="-1" y="-1"/>
            <a:chExt cx="517528" cy="468315"/>
          </a:xfrm>
        </p:grpSpPr>
        <p:sp>
          <p:nvSpPr>
            <p:cNvPr id="426" name="Google Shape;426;p87"/>
            <p:cNvSpPr/>
            <p:nvPr/>
          </p:nvSpPr>
          <p:spPr>
            <a:xfrm>
              <a:off x="-1" y="-1"/>
              <a:ext cx="517528"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27" name="Google Shape;427;p87"/>
            <p:cNvSpPr txBox="1"/>
            <p:nvPr/>
          </p:nvSpPr>
          <p:spPr>
            <a:xfrm>
              <a:off x="75782" y="86836"/>
              <a:ext cx="365960"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22</a:t>
              </a:r>
              <a:endParaRPr b="0" i="0" sz="1400" u="none" cap="none" strike="noStrike">
                <a:solidFill>
                  <a:srgbClr val="000000"/>
                </a:solidFill>
                <a:latin typeface="Arial"/>
                <a:ea typeface="Arial"/>
                <a:cs typeface="Arial"/>
                <a:sym typeface="Arial"/>
              </a:endParaRPr>
            </a:p>
          </p:txBody>
        </p:sp>
      </p:grpSp>
      <p:grpSp>
        <p:nvGrpSpPr>
          <p:cNvPr id="428" name="Google Shape;428;p87"/>
          <p:cNvGrpSpPr/>
          <p:nvPr/>
        </p:nvGrpSpPr>
        <p:grpSpPr>
          <a:xfrm>
            <a:off x="3281362" y="2311398"/>
            <a:ext cx="519116" cy="468316"/>
            <a:chOff x="0" y="-1"/>
            <a:chExt cx="519115" cy="468315"/>
          </a:xfrm>
        </p:grpSpPr>
        <p:sp>
          <p:nvSpPr>
            <p:cNvPr id="429" name="Google Shape;429;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30" name="Google Shape;430;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14</a:t>
              </a:r>
              <a:endParaRPr b="0" i="0" sz="1400" u="none" cap="none" strike="noStrike">
                <a:solidFill>
                  <a:srgbClr val="000000"/>
                </a:solidFill>
                <a:latin typeface="Arial"/>
                <a:ea typeface="Arial"/>
                <a:cs typeface="Arial"/>
                <a:sym typeface="Arial"/>
              </a:endParaRPr>
            </a:p>
          </p:txBody>
        </p:sp>
      </p:grpSp>
      <p:grpSp>
        <p:nvGrpSpPr>
          <p:cNvPr id="431" name="Google Shape;431;p87"/>
          <p:cNvGrpSpPr/>
          <p:nvPr/>
        </p:nvGrpSpPr>
        <p:grpSpPr>
          <a:xfrm>
            <a:off x="4318000" y="2332035"/>
            <a:ext cx="519116" cy="468316"/>
            <a:chOff x="0" y="-1"/>
            <a:chExt cx="519115" cy="468315"/>
          </a:xfrm>
        </p:grpSpPr>
        <p:sp>
          <p:nvSpPr>
            <p:cNvPr id="432" name="Google Shape;432;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33" name="Google Shape;433;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grpSp>
      <p:grpSp>
        <p:nvGrpSpPr>
          <p:cNvPr id="434" name="Google Shape;434;p87"/>
          <p:cNvGrpSpPr/>
          <p:nvPr/>
        </p:nvGrpSpPr>
        <p:grpSpPr>
          <a:xfrm>
            <a:off x="5392737" y="2332035"/>
            <a:ext cx="519116" cy="468316"/>
            <a:chOff x="0" y="-1"/>
            <a:chExt cx="519115" cy="468315"/>
          </a:xfrm>
        </p:grpSpPr>
        <p:sp>
          <p:nvSpPr>
            <p:cNvPr id="435" name="Google Shape;435;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36" name="Google Shape;436;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11</a:t>
              </a:r>
              <a:endParaRPr b="0" i="0" sz="1400" u="none" cap="none" strike="noStrike">
                <a:solidFill>
                  <a:srgbClr val="000000"/>
                </a:solidFill>
                <a:latin typeface="Arial"/>
                <a:ea typeface="Arial"/>
                <a:cs typeface="Arial"/>
                <a:sym typeface="Arial"/>
              </a:endParaRPr>
            </a:p>
          </p:txBody>
        </p:sp>
      </p:grpSp>
      <p:grpSp>
        <p:nvGrpSpPr>
          <p:cNvPr id="437" name="Google Shape;437;p87"/>
          <p:cNvGrpSpPr/>
          <p:nvPr/>
        </p:nvGrpSpPr>
        <p:grpSpPr>
          <a:xfrm>
            <a:off x="6402387" y="2301875"/>
            <a:ext cx="519116" cy="469900"/>
            <a:chOff x="0" y="0"/>
            <a:chExt cx="519115" cy="469900"/>
          </a:xfrm>
        </p:grpSpPr>
        <p:sp>
          <p:nvSpPr>
            <p:cNvPr id="438" name="Google Shape;438;p87"/>
            <p:cNvSpPr/>
            <p:nvPr/>
          </p:nvSpPr>
          <p:spPr>
            <a:xfrm>
              <a:off x="0" y="0"/>
              <a:ext cx="519115" cy="469900"/>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39" name="Google Shape;439;p87"/>
            <p:cNvSpPr txBox="1"/>
            <p:nvPr/>
          </p:nvSpPr>
          <p:spPr>
            <a:xfrm>
              <a:off x="76016" y="87629"/>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grpSp>
        <p:nvGrpSpPr>
          <p:cNvPr id="440" name="Google Shape;440;p87"/>
          <p:cNvGrpSpPr/>
          <p:nvPr/>
        </p:nvGrpSpPr>
        <p:grpSpPr>
          <a:xfrm>
            <a:off x="7396161" y="2332035"/>
            <a:ext cx="519116" cy="468316"/>
            <a:chOff x="0" y="-1"/>
            <a:chExt cx="519115" cy="468315"/>
          </a:xfrm>
        </p:grpSpPr>
        <p:sp>
          <p:nvSpPr>
            <p:cNvPr id="441" name="Google Shape;441;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42" name="Google Shape;442;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grpSp>
        <p:nvGrpSpPr>
          <p:cNvPr id="443" name="Google Shape;443;p87"/>
          <p:cNvGrpSpPr/>
          <p:nvPr/>
        </p:nvGrpSpPr>
        <p:grpSpPr>
          <a:xfrm>
            <a:off x="8429625" y="2311398"/>
            <a:ext cx="519116" cy="468316"/>
            <a:chOff x="0" y="-1"/>
            <a:chExt cx="519115" cy="468315"/>
          </a:xfrm>
        </p:grpSpPr>
        <p:sp>
          <p:nvSpPr>
            <p:cNvPr id="444" name="Google Shape;444;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45" name="Google Shape;445;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grpSp>
        <p:nvGrpSpPr>
          <p:cNvPr id="446" name="Google Shape;446;p87"/>
          <p:cNvGrpSpPr/>
          <p:nvPr/>
        </p:nvGrpSpPr>
        <p:grpSpPr>
          <a:xfrm>
            <a:off x="9436100" y="2301875"/>
            <a:ext cx="519116" cy="469900"/>
            <a:chOff x="0" y="0"/>
            <a:chExt cx="519115" cy="469900"/>
          </a:xfrm>
        </p:grpSpPr>
        <p:sp>
          <p:nvSpPr>
            <p:cNvPr id="447" name="Google Shape;447;p87"/>
            <p:cNvSpPr/>
            <p:nvPr/>
          </p:nvSpPr>
          <p:spPr>
            <a:xfrm>
              <a:off x="0" y="0"/>
              <a:ext cx="519115" cy="469900"/>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48" name="Google Shape;448;p87"/>
            <p:cNvSpPr txBox="1"/>
            <p:nvPr/>
          </p:nvSpPr>
          <p:spPr>
            <a:xfrm>
              <a:off x="76016" y="87629"/>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17</a:t>
              </a:r>
              <a:endParaRPr b="0" i="0" sz="1400" u="none" cap="none" strike="noStrike">
                <a:solidFill>
                  <a:srgbClr val="000000"/>
                </a:solidFill>
                <a:latin typeface="Arial"/>
                <a:ea typeface="Arial"/>
                <a:cs typeface="Arial"/>
                <a:sym typeface="Arial"/>
              </a:endParaRPr>
            </a:p>
          </p:txBody>
        </p:sp>
      </p:grpSp>
      <p:grpSp>
        <p:nvGrpSpPr>
          <p:cNvPr id="449" name="Google Shape;449;p87"/>
          <p:cNvGrpSpPr/>
          <p:nvPr/>
        </p:nvGrpSpPr>
        <p:grpSpPr>
          <a:xfrm>
            <a:off x="10469561" y="2335211"/>
            <a:ext cx="519116" cy="469904"/>
            <a:chOff x="0" y="0"/>
            <a:chExt cx="519115" cy="469902"/>
          </a:xfrm>
        </p:grpSpPr>
        <p:sp>
          <p:nvSpPr>
            <p:cNvPr id="450" name="Google Shape;450;p87"/>
            <p:cNvSpPr/>
            <p:nvPr/>
          </p:nvSpPr>
          <p:spPr>
            <a:xfrm>
              <a:off x="0" y="0"/>
              <a:ext cx="519115" cy="469902"/>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51" name="Google Shape;451;p87"/>
            <p:cNvSpPr txBox="1"/>
            <p:nvPr/>
          </p:nvSpPr>
          <p:spPr>
            <a:xfrm>
              <a:off x="76016" y="87630"/>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grpSp>
        <p:nvGrpSpPr>
          <p:cNvPr id="452" name="Google Shape;452;p87"/>
          <p:cNvGrpSpPr/>
          <p:nvPr/>
        </p:nvGrpSpPr>
        <p:grpSpPr>
          <a:xfrm>
            <a:off x="11545886" y="2332035"/>
            <a:ext cx="519116" cy="468316"/>
            <a:chOff x="0" y="-1"/>
            <a:chExt cx="519115" cy="468315"/>
          </a:xfrm>
        </p:grpSpPr>
        <p:sp>
          <p:nvSpPr>
            <p:cNvPr id="453" name="Google Shape;453;p87"/>
            <p:cNvSpPr/>
            <p:nvPr/>
          </p:nvSpPr>
          <p:spPr>
            <a:xfrm>
              <a:off x="0" y="-1"/>
              <a:ext cx="519115" cy="468315"/>
            </a:xfrm>
            <a:prstGeom prst="ellipse">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Calibri"/>
                <a:ea typeface="Calibri"/>
                <a:cs typeface="Calibri"/>
                <a:sym typeface="Calibri"/>
              </a:endParaRPr>
            </a:p>
          </p:txBody>
        </p:sp>
        <p:sp>
          <p:nvSpPr>
            <p:cNvPr id="454" name="Google Shape;454;p87"/>
            <p:cNvSpPr txBox="1"/>
            <p:nvPr/>
          </p:nvSpPr>
          <p:spPr>
            <a:xfrm>
              <a:off x="76016" y="86836"/>
              <a:ext cx="367082" cy="2946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15</a:t>
              </a:r>
              <a:endParaRPr b="0" i="0" sz="1400" u="none" cap="none" strike="noStrike">
                <a:solidFill>
                  <a:srgbClr val="000000"/>
                </a:solidFill>
                <a:latin typeface="Arial"/>
                <a:ea typeface="Arial"/>
                <a:cs typeface="Arial"/>
                <a:sym typeface="Arial"/>
              </a:endParaRPr>
            </a:p>
          </p:txBody>
        </p:sp>
      </p:grpSp>
      <p:grpSp>
        <p:nvGrpSpPr>
          <p:cNvPr id="455" name="Google Shape;455;p87"/>
          <p:cNvGrpSpPr/>
          <p:nvPr/>
        </p:nvGrpSpPr>
        <p:grpSpPr>
          <a:xfrm>
            <a:off x="1165225" y="393700"/>
            <a:ext cx="676275" cy="550865"/>
            <a:chOff x="0" y="0"/>
            <a:chExt cx="676275" cy="550864"/>
          </a:xfrm>
        </p:grpSpPr>
        <p:sp>
          <p:nvSpPr>
            <p:cNvPr id="456" name="Google Shape;456;p87"/>
            <p:cNvSpPr/>
            <p:nvPr/>
          </p:nvSpPr>
          <p:spPr>
            <a:xfrm>
              <a:off x="0" y="0"/>
              <a:ext cx="676275" cy="550864"/>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57" name="Google Shape;457;p87"/>
            <p:cNvSpPr txBox="1"/>
            <p:nvPr/>
          </p:nvSpPr>
          <p:spPr>
            <a:xfrm>
              <a:off x="26879" y="140811"/>
              <a:ext cx="622518" cy="2692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Q2 = 4</a:t>
              </a:r>
              <a:endParaRPr b="0" i="0" sz="1400" u="none" cap="none" strike="noStrike">
                <a:solidFill>
                  <a:srgbClr val="000000"/>
                </a:solidFill>
                <a:latin typeface="Arial"/>
                <a:ea typeface="Arial"/>
                <a:cs typeface="Arial"/>
                <a:sym typeface="Arial"/>
              </a:endParaRPr>
            </a:p>
          </p:txBody>
        </p:sp>
      </p:grpSp>
      <p:grpSp>
        <p:nvGrpSpPr>
          <p:cNvPr id="458" name="Google Shape;458;p87"/>
          <p:cNvGrpSpPr/>
          <p:nvPr/>
        </p:nvGrpSpPr>
        <p:grpSpPr>
          <a:xfrm>
            <a:off x="2154235" y="3636962"/>
            <a:ext cx="674691" cy="552453"/>
            <a:chOff x="-1" y="0"/>
            <a:chExt cx="674690" cy="552452"/>
          </a:xfrm>
        </p:grpSpPr>
        <p:sp>
          <p:nvSpPr>
            <p:cNvPr id="459" name="Google Shape;459;p87"/>
            <p:cNvSpPr/>
            <p:nvPr/>
          </p:nvSpPr>
          <p:spPr>
            <a:xfrm>
              <a:off x="-1" y="0"/>
              <a:ext cx="674690"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000"/>
                <a:buFont typeface="Arial"/>
                <a:buNone/>
              </a:pPr>
              <a:r>
                <a:t/>
              </a:r>
              <a:endParaRPr b="1" i="0" sz="1000" u="none" cap="none" strike="noStrike">
                <a:solidFill>
                  <a:srgbClr val="FFFFFF"/>
                </a:solidFill>
                <a:latin typeface="Calibri"/>
                <a:ea typeface="Calibri"/>
                <a:cs typeface="Calibri"/>
                <a:sym typeface="Calibri"/>
              </a:endParaRPr>
            </a:p>
          </p:txBody>
        </p:sp>
        <p:sp>
          <p:nvSpPr>
            <p:cNvPr id="460" name="Google Shape;460;p87"/>
            <p:cNvSpPr txBox="1"/>
            <p:nvPr/>
          </p:nvSpPr>
          <p:spPr>
            <a:xfrm>
              <a:off x="26957" y="20954"/>
              <a:ext cx="620774" cy="5105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000"/>
                <a:buFont typeface="Arial"/>
                <a:buNone/>
              </a:pPr>
              <a:r>
                <a:rPr b="1" i="0" lang="en-GB" sz="1000" u="none" cap="none" strike="noStrike">
                  <a:solidFill>
                    <a:srgbClr val="FFFFFF"/>
                  </a:solidFill>
                  <a:latin typeface="Calibri"/>
                  <a:ea typeface="Calibri"/>
                  <a:cs typeface="Calibri"/>
                  <a:sym typeface="Calibri"/>
                </a:rPr>
                <a:t>Q2 = 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000"/>
                <a:buFont typeface="Arial"/>
                <a:buNone/>
              </a:pPr>
              <a:r>
                <a:rPr b="1" i="0" lang="en-GB" sz="1000" u="none" cap="none" strike="noStrike">
                  <a:solidFill>
                    <a:srgbClr val="FFFFFF"/>
                  </a:solidFill>
                  <a:latin typeface="Calibri"/>
                  <a:ea typeface="Calibri"/>
                  <a:cs typeface="Calibri"/>
                  <a:sym typeface="Calibri"/>
                </a:rPr>
                <a:t>Q3 = 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000"/>
                <a:buFont typeface="Arial"/>
                <a:buNone/>
              </a:pPr>
              <a:r>
                <a:rPr b="1" i="0" lang="en-GB" sz="1000" u="none" cap="none" strike="noStrike">
                  <a:solidFill>
                    <a:srgbClr val="FFFFFF"/>
                  </a:solidFill>
                  <a:latin typeface="Calibri"/>
                  <a:ea typeface="Calibri"/>
                  <a:cs typeface="Calibri"/>
                  <a:sym typeface="Calibri"/>
                </a:rPr>
                <a:t>Q5 = 4</a:t>
              </a:r>
              <a:endParaRPr b="0" i="0" sz="1400" u="none" cap="none" strike="noStrike">
                <a:solidFill>
                  <a:srgbClr val="000000"/>
                </a:solidFill>
                <a:latin typeface="Arial"/>
                <a:ea typeface="Arial"/>
                <a:cs typeface="Arial"/>
                <a:sym typeface="Arial"/>
              </a:endParaRPr>
            </a:p>
          </p:txBody>
        </p:sp>
      </p:grpSp>
      <p:grpSp>
        <p:nvGrpSpPr>
          <p:cNvPr id="461" name="Google Shape;461;p87"/>
          <p:cNvGrpSpPr/>
          <p:nvPr/>
        </p:nvGrpSpPr>
        <p:grpSpPr>
          <a:xfrm>
            <a:off x="3216275" y="395286"/>
            <a:ext cx="676275" cy="552454"/>
            <a:chOff x="0" y="0"/>
            <a:chExt cx="676275" cy="552452"/>
          </a:xfrm>
        </p:grpSpPr>
        <p:sp>
          <p:nvSpPr>
            <p:cNvPr id="462" name="Google Shape;462;p87"/>
            <p:cNvSpPr/>
            <p:nvPr/>
          </p:nvSpPr>
          <p:spPr>
            <a:xfrm>
              <a:off x="0" y="0"/>
              <a:ext cx="676275"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63" name="Google Shape;463;p87"/>
            <p:cNvSpPr txBox="1"/>
            <p:nvPr/>
          </p:nvSpPr>
          <p:spPr>
            <a:xfrm>
              <a:off x="26957" y="52704"/>
              <a:ext cx="622361"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Q2 = 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Q3 = 4</a:t>
              </a:r>
              <a:endParaRPr b="0" i="0" sz="1400" u="none" cap="none" strike="noStrike">
                <a:solidFill>
                  <a:srgbClr val="000000"/>
                </a:solidFill>
                <a:latin typeface="Arial"/>
                <a:ea typeface="Arial"/>
                <a:cs typeface="Arial"/>
                <a:sym typeface="Arial"/>
              </a:endParaRPr>
            </a:p>
          </p:txBody>
        </p:sp>
      </p:grpSp>
      <p:grpSp>
        <p:nvGrpSpPr>
          <p:cNvPr id="464" name="Google Shape;464;p87"/>
          <p:cNvGrpSpPr/>
          <p:nvPr/>
        </p:nvGrpSpPr>
        <p:grpSpPr>
          <a:xfrm>
            <a:off x="119060" y="3678237"/>
            <a:ext cx="674691" cy="552453"/>
            <a:chOff x="-1" y="0"/>
            <a:chExt cx="674690" cy="552452"/>
          </a:xfrm>
        </p:grpSpPr>
        <p:sp>
          <p:nvSpPr>
            <p:cNvPr id="465" name="Google Shape;465;p87"/>
            <p:cNvSpPr/>
            <p:nvPr/>
          </p:nvSpPr>
          <p:spPr>
            <a:xfrm>
              <a:off x="-1" y="0"/>
              <a:ext cx="674690"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66" name="Google Shape;466;p87"/>
            <p:cNvSpPr txBox="1"/>
            <p:nvPr/>
          </p:nvSpPr>
          <p:spPr>
            <a:xfrm>
              <a:off x="26957" y="52704"/>
              <a:ext cx="620774"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Q1 = 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Q5 = 4</a:t>
              </a:r>
              <a:endParaRPr b="0" i="0" sz="1400" u="none" cap="none" strike="noStrike">
                <a:solidFill>
                  <a:srgbClr val="000000"/>
                </a:solidFill>
                <a:latin typeface="Arial"/>
                <a:ea typeface="Arial"/>
                <a:cs typeface="Arial"/>
                <a:sym typeface="Arial"/>
              </a:endParaRPr>
            </a:p>
          </p:txBody>
        </p:sp>
      </p:grpSp>
      <p:grpSp>
        <p:nvGrpSpPr>
          <p:cNvPr id="467" name="Google Shape;467;p87"/>
          <p:cNvGrpSpPr/>
          <p:nvPr/>
        </p:nvGrpSpPr>
        <p:grpSpPr>
          <a:xfrm>
            <a:off x="4181475" y="3636962"/>
            <a:ext cx="676275" cy="552453"/>
            <a:chOff x="0" y="0"/>
            <a:chExt cx="676275" cy="552452"/>
          </a:xfrm>
        </p:grpSpPr>
        <p:sp>
          <p:nvSpPr>
            <p:cNvPr id="468" name="Google Shape;468;p87"/>
            <p:cNvSpPr/>
            <p:nvPr/>
          </p:nvSpPr>
          <p:spPr>
            <a:xfrm>
              <a:off x="0" y="0"/>
              <a:ext cx="676275"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69" name="Google Shape;469;p87"/>
            <p:cNvSpPr txBox="1"/>
            <p:nvPr/>
          </p:nvSpPr>
          <p:spPr>
            <a:xfrm>
              <a:off x="26957" y="141604"/>
              <a:ext cx="622362" cy="2692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Q2 = 4</a:t>
              </a:r>
              <a:endParaRPr b="0" i="0" sz="1400" u="none" cap="none" strike="noStrike">
                <a:solidFill>
                  <a:srgbClr val="000000"/>
                </a:solidFill>
                <a:latin typeface="Arial"/>
                <a:ea typeface="Arial"/>
                <a:cs typeface="Arial"/>
                <a:sym typeface="Arial"/>
              </a:endParaRPr>
            </a:p>
          </p:txBody>
        </p:sp>
      </p:grpSp>
      <p:grpSp>
        <p:nvGrpSpPr>
          <p:cNvPr id="470" name="Google Shape;470;p87"/>
          <p:cNvGrpSpPr/>
          <p:nvPr/>
        </p:nvGrpSpPr>
        <p:grpSpPr>
          <a:xfrm>
            <a:off x="5267325" y="382586"/>
            <a:ext cx="676275" cy="552454"/>
            <a:chOff x="0" y="0"/>
            <a:chExt cx="676275" cy="552452"/>
          </a:xfrm>
        </p:grpSpPr>
        <p:sp>
          <p:nvSpPr>
            <p:cNvPr id="471" name="Google Shape;471;p87"/>
            <p:cNvSpPr/>
            <p:nvPr/>
          </p:nvSpPr>
          <p:spPr>
            <a:xfrm>
              <a:off x="0" y="0"/>
              <a:ext cx="676275" cy="552452"/>
            </a:xfrm>
            <a:prstGeom prst="roundRect">
              <a:avLst>
                <a:gd fmla="val 16667" name="adj"/>
              </a:avLst>
            </a:prstGeom>
            <a:solidFill>
              <a:schemeClr val="accent6"/>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72" name="Google Shape;472;p87"/>
            <p:cNvSpPr txBox="1"/>
            <p:nvPr/>
          </p:nvSpPr>
          <p:spPr>
            <a:xfrm>
              <a:off x="26957" y="52704"/>
              <a:ext cx="622362"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No issues</a:t>
              </a:r>
              <a:endParaRPr b="0" i="0" sz="1400" u="none" cap="none" strike="noStrike">
                <a:solidFill>
                  <a:srgbClr val="000000"/>
                </a:solidFill>
                <a:latin typeface="Arial"/>
                <a:ea typeface="Arial"/>
                <a:cs typeface="Arial"/>
                <a:sym typeface="Arial"/>
              </a:endParaRPr>
            </a:p>
          </p:txBody>
        </p:sp>
      </p:grpSp>
      <p:grpSp>
        <p:nvGrpSpPr>
          <p:cNvPr id="473" name="Google Shape;473;p87"/>
          <p:cNvGrpSpPr/>
          <p:nvPr/>
        </p:nvGrpSpPr>
        <p:grpSpPr>
          <a:xfrm>
            <a:off x="6324598" y="3657600"/>
            <a:ext cx="674691" cy="552450"/>
            <a:chOff x="-1" y="0"/>
            <a:chExt cx="674690" cy="552450"/>
          </a:xfrm>
        </p:grpSpPr>
        <p:sp>
          <p:nvSpPr>
            <p:cNvPr id="474" name="Google Shape;474;p87"/>
            <p:cNvSpPr/>
            <p:nvPr/>
          </p:nvSpPr>
          <p:spPr>
            <a:xfrm>
              <a:off x="-1" y="0"/>
              <a:ext cx="674690" cy="552450"/>
            </a:xfrm>
            <a:prstGeom prst="roundRect">
              <a:avLst>
                <a:gd fmla="val 16667" name="adj"/>
              </a:avLst>
            </a:prstGeom>
            <a:solidFill>
              <a:schemeClr val="accent6"/>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75" name="Google Shape;475;p87"/>
            <p:cNvSpPr txBox="1"/>
            <p:nvPr/>
          </p:nvSpPr>
          <p:spPr>
            <a:xfrm>
              <a:off x="26957" y="52703"/>
              <a:ext cx="620774"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No issues</a:t>
              </a:r>
              <a:endParaRPr b="0" i="0" sz="1400" u="none" cap="none" strike="noStrike">
                <a:solidFill>
                  <a:srgbClr val="000000"/>
                </a:solidFill>
                <a:latin typeface="Arial"/>
                <a:ea typeface="Arial"/>
                <a:cs typeface="Arial"/>
                <a:sym typeface="Arial"/>
              </a:endParaRPr>
            </a:p>
          </p:txBody>
        </p:sp>
      </p:grpSp>
      <p:grpSp>
        <p:nvGrpSpPr>
          <p:cNvPr id="476" name="Google Shape;476;p87"/>
          <p:cNvGrpSpPr/>
          <p:nvPr/>
        </p:nvGrpSpPr>
        <p:grpSpPr>
          <a:xfrm>
            <a:off x="7307260" y="407987"/>
            <a:ext cx="674691" cy="552453"/>
            <a:chOff x="-1" y="0"/>
            <a:chExt cx="674690" cy="552452"/>
          </a:xfrm>
        </p:grpSpPr>
        <p:sp>
          <p:nvSpPr>
            <p:cNvPr id="477" name="Google Shape;477;p87"/>
            <p:cNvSpPr/>
            <p:nvPr/>
          </p:nvSpPr>
          <p:spPr>
            <a:xfrm>
              <a:off x="-1" y="0"/>
              <a:ext cx="674690" cy="552452"/>
            </a:xfrm>
            <a:prstGeom prst="roundRect">
              <a:avLst>
                <a:gd fmla="val 16667" name="adj"/>
              </a:avLst>
            </a:prstGeom>
            <a:solidFill>
              <a:schemeClr val="accent6"/>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78" name="Google Shape;478;p87"/>
            <p:cNvSpPr txBox="1"/>
            <p:nvPr/>
          </p:nvSpPr>
          <p:spPr>
            <a:xfrm>
              <a:off x="26957" y="52704"/>
              <a:ext cx="620774"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No issues</a:t>
              </a:r>
              <a:endParaRPr b="0" i="0" sz="1400" u="none" cap="none" strike="noStrike">
                <a:solidFill>
                  <a:srgbClr val="000000"/>
                </a:solidFill>
                <a:latin typeface="Arial"/>
                <a:ea typeface="Arial"/>
                <a:cs typeface="Arial"/>
                <a:sym typeface="Arial"/>
              </a:endParaRPr>
            </a:p>
          </p:txBody>
        </p:sp>
      </p:grpSp>
      <p:grpSp>
        <p:nvGrpSpPr>
          <p:cNvPr id="479" name="Google Shape;479;p87"/>
          <p:cNvGrpSpPr/>
          <p:nvPr/>
        </p:nvGrpSpPr>
        <p:grpSpPr>
          <a:xfrm>
            <a:off x="8366123" y="3636962"/>
            <a:ext cx="674691" cy="552453"/>
            <a:chOff x="-1" y="0"/>
            <a:chExt cx="674690" cy="552452"/>
          </a:xfrm>
        </p:grpSpPr>
        <p:sp>
          <p:nvSpPr>
            <p:cNvPr id="480" name="Google Shape;480;p87"/>
            <p:cNvSpPr/>
            <p:nvPr/>
          </p:nvSpPr>
          <p:spPr>
            <a:xfrm>
              <a:off x="-1" y="0"/>
              <a:ext cx="674690" cy="552452"/>
            </a:xfrm>
            <a:prstGeom prst="roundRect">
              <a:avLst>
                <a:gd fmla="val 16667" name="adj"/>
              </a:avLst>
            </a:prstGeom>
            <a:solidFill>
              <a:schemeClr val="accent6"/>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81" name="Google Shape;481;p87"/>
            <p:cNvSpPr txBox="1"/>
            <p:nvPr/>
          </p:nvSpPr>
          <p:spPr>
            <a:xfrm>
              <a:off x="26957" y="52704"/>
              <a:ext cx="620774"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No issues</a:t>
              </a:r>
              <a:endParaRPr b="0" i="0" sz="1400" u="none" cap="none" strike="noStrike">
                <a:solidFill>
                  <a:srgbClr val="000000"/>
                </a:solidFill>
                <a:latin typeface="Arial"/>
                <a:ea typeface="Arial"/>
                <a:cs typeface="Arial"/>
                <a:sym typeface="Arial"/>
              </a:endParaRPr>
            </a:p>
          </p:txBody>
        </p:sp>
      </p:grpSp>
      <p:grpSp>
        <p:nvGrpSpPr>
          <p:cNvPr id="482" name="Google Shape;482;p87"/>
          <p:cNvGrpSpPr/>
          <p:nvPr/>
        </p:nvGrpSpPr>
        <p:grpSpPr>
          <a:xfrm>
            <a:off x="9329735" y="382586"/>
            <a:ext cx="674691" cy="552454"/>
            <a:chOff x="-1" y="0"/>
            <a:chExt cx="674690" cy="552452"/>
          </a:xfrm>
        </p:grpSpPr>
        <p:sp>
          <p:nvSpPr>
            <p:cNvPr id="483" name="Google Shape;483;p87"/>
            <p:cNvSpPr/>
            <p:nvPr/>
          </p:nvSpPr>
          <p:spPr>
            <a:xfrm>
              <a:off x="-1" y="0"/>
              <a:ext cx="674690"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84" name="Google Shape;484;p87"/>
            <p:cNvSpPr txBox="1"/>
            <p:nvPr/>
          </p:nvSpPr>
          <p:spPr>
            <a:xfrm>
              <a:off x="26957" y="52704"/>
              <a:ext cx="620774" cy="4470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Q1 = 4</a:t>
              </a:r>
              <a:br>
                <a:rPr b="1" i="0" lang="en-GB" sz="1200" u="none" cap="none" strike="noStrike">
                  <a:solidFill>
                    <a:srgbClr val="FFFFFF"/>
                  </a:solidFill>
                  <a:latin typeface="Calibri"/>
                  <a:ea typeface="Calibri"/>
                  <a:cs typeface="Calibri"/>
                  <a:sym typeface="Calibri"/>
                </a:rPr>
              </a:br>
              <a:r>
                <a:rPr b="1" i="0" lang="en-GB" sz="1200" u="none" cap="none" strike="noStrike">
                  <a:solidFill>
                    <a:srgbClr val="FFFFFF"/>
                  </a:solidFill>
                  <a:latin typeface="Calibri"/>
                  <a:ea typeface="Calibri"/>
                  <a:cs typeface="Calibri"/>
                  <a:sym typeface="Calibri"/>
                </a:rPr>
                <a:t>Q2 = 4</a:t>
              </a:r>
              <a:endParaRPr b="0" i="0" sz="1400" u="none" cap="none" strike="noStrike">
                <a:solidFill>
                  <a:srgbClr val="000000"/>
                </a:solidFill>
                <a:latin typeface="Arial"/>
                <a:ea typeface="Arial"/>
                <a:cs typeface="Arial"/>
                <a:sym typeface="Arial"/>
              </a:endParaRPr>
            </a:p>
          </p:txBody>
        </p:sp>
      </p:grpSp>
      <p:grpSp>
        <p:nvGrpSpPr>
          <p:cNvPr id="485" name="Google Shape;485;p87"/>
          <p:cNvGrpSpPr/>
          <p:nvPr/>
        </p:nvGrpSpPr>
        <p:grpSpPr>
          <a:xfrm>
            <a:off x="10387011" y="3636962"/>
            <a:ext cx="676278" cy="552453"/>
            <a:chOff x="0" y="0"/>
            <a:chExt cx="676277" cy="552452"/>
          </a:xfrm>
        </p:grpSpPr>
        <p:sp>
          <p:nvSpPr>
            <p:cNvPr id="486" name="Google Shape;486;p87"/>
            <p:cNvSpPr/>
            <p:nvPr/>
          </p:nvSpPr>
          <p:spPr>
            <a:xfrm>
              <a:off x="0" y="0"/>
              <a:ext cx="676277" cy="552452"/>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87" name="Google Shape;487;p87"/>
            <p:cNvSpPr txBox="1"/>
            <p:nvPr/>
          </p:nvSpPr>
          <p:spPr>
            <a:xfrm>
              <a:off x="26957" y="141604"/>
              <a:ext cx="622362" cy="2692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Q3 = 4</a:t>
              </a:r>
              <a:endParaRPr b="0" i="0" sz="1400" u="none" cap="none" strike="noStrike">
                <a:solidFill>
                  <a:srgbClr val="000000"/>
                </a:solidFill>
                <a:latin typeface="Arial"/>
                <a:ea typeface="Arial"/>
                <a:cs typeface="Arial"/>
                <a:sym typeface="Arial"/>
              </a:endParaRPr>
            </a:p>
          </p:txBody>
        </p:sp>
      </p:grpSp>
      <p:grpSp>
        <p:nvGrpSpPr>
          <p:cNvPr id="488" name="Google Shape;488;p87"/>
          <p:cNvGrpSpPr/>
          <p:nvPr/>
        </p:nvGrpSpPr>
        <p:grpSpPr>
          <a:xfrm>
            <a:off x="11404600" y="390525"/>
            <a:ext cx="676275" cy="552450"/>
            <a:chOff x="0" y="0"/>
            <a:chExt cx="676275" cy="552450"/>
          </a:xfrm>
        </p:grpSpPr>
        <p:sp>
          <p:nvSpPr>
            <p:cNvPr id="489" name="Google Shape;489;p87"/>
            <p:cNvSpPr/>
            <p:nvPr/>
          </p:nvSpPr>
          <p:spPr>
            <a:xfrm>
              <a:off x="0" y="0"/>
              <a:ext cx="676275" cy="552450"/>
            </a:xfrm>
            <a:prstGeom prst="roundRect">
              <a:avLst>
                <a:gd fmla="val 16667" name="adj"/>
              </a:avLst>
            </a:prstGeom>
            <a:solidFill>
              <a:srgbClr val="FF0000"/>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200"/>
                <a:buFont typeface="Arial"/>
                <a:buNone/>
              </a:pPr>
              <a:r>
                <a:t/>
              </a:r>
              <a:endParaRPr b="1" i="0" sz="1200" u="none" cap="none" strike="noStrike">
                <a:solidFill>
                  <a:srgbClr val="FFFFFF"/>
                </a:solidFill>
                <a:latin typeface="Calibri"/>
                <a:ea typeface="Calibri"/>
                <a:cs typeface="Calibri"/>
                <a:sym typeface="Calibri"/>
              </a:endParaRPr>
            </a:p>
          </p:txBody>
        </p:sp>
        <p:sp>
          <p:nvSpPr>
            <p:cNvPr id="490" name="Google Shape;490;p87"/>
            <p:cNvSpPr txBox="1"/>
            <p:nvPr/>
          </p:nvSpPr>
          <p:spPr>
            <a:xfrm>
              <a:off x="26957" y="141603"/>
              <a:ext cx="622361" cy="2692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Arial"/>
                <a:buNone/>
              </a:pPr>
              <a:r>
                <a:rPr b="1" i="0" lang="en-GB" sz="1200" u="none" cap="none" strike="noStrike">
                  <a:solidFill>
                    <a:srgbClr val="FFFFFF"/>
                  </a:solidFill>
                  <a:latin typeface="Calibri"/>
                  <a:ea typeface="Calibri"/>
                  <a:cs typeface="Calibri"/>
                  <a:sym typeface="Calibri"/>
                </a:rPr>
                <a:t>Q3 = 4</a:t>
              </a:r>
              <a:endParaRPr b="0" i="0" sz="1400" u="none" cap="none" strike="noStrike">
                <a:solidFill>
                  <a:srgbClr val="000000"/>
                </a:solidFill>
                <a:latin typeface="Arial"/>
                <a:ea typeface="Arial"/>
                <a:cs typeface="Arial"/>
                <a:sym typeface="Arial"/>
              </a:endParaRPr>
            </a:p>
          </p:txBody>
        </p:sp>
      </p:grpSp>
      <p:graphicFrame>
        <p:nvGraphicFramePr>
          <p:cNvPr id="491" name="Google Shape;491;p87"/>
          <p:cNvGraphicFramePr/>
          <p:nvPr/>
        </p:nvGraphicFramePr>
        <p:xfrm>
          <a:off x="0" y="4287837"/>
          <a:ext cx="3000000" cy="3000000"/>
        </p:xfrm>
        <a:graphic>
          <a:graphicData uri="http://schemas.openxmlformats.org/drawingml/2006/table">
            <a:tbl>
              <a:tblPr>
                <a:noFill/>
                <a:tableStyleId>{6BE21469-33D9-4E01-8D5F-0FB1DB039532}</a:tableStyleId>
              </a:tblPr>
              <a:tblGrid>
                <a:gridCol w="3667125"/>
                <a:gridCol w="1700200"/>
                <a:gridCol w="1700200"/>
                <a:gridCol w="1698625"/>
                <a:gridCol w="1700200"/>
                <a:gridCol w="1725600"/>
              </a:tblGrid>
              <a:tr h="136525">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Readiness Factors</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Very low (1)                              </a:t>
                      </a:r>
                      <a:endParaRPr sz="14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Low (2)                                        </a:t>
                      </a:r>
                      <a:endParaRPr sz="14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Moderate (3)</a:t>
                      </a:r>
                      <a:endParaRPr sz="14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High (4)                            </a:t>
                      </a:r>
                      <a:endParaRPr sz="14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900"/>
                        <a:buFont typeface="Calibri"/>
                        <a:buNone/>
                      </a:pPr>
                      <a:r>
                        <a:rPr b="1" lang="en-GB" sz="900" u="none" cap="none" strike="noStrike"/>
                        <a:t>Very High (5)</a:t>
                      </a:r>
                      <a:endParaRPr sz="14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44475">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1. Volume of work currently being delivered</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Consistently below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the lower end of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or near normal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the busier end of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Consistently above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244475">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2. Emotional demands of work currently experienced</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Consistently below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the lower end of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or near normal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At the more difficult end of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Consistently more difficult than pre-pandemic levels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365125">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3. Fragmentation / dispersion of team at current time</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No temporary deployment of team elsewhere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 small number of team deployed for short period within Sector</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 proportion of staff deployed at any one time but core staff remain within service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 large number of team members deployed throughout NHSG/HSCP</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Team entirely dispersed throughout pandemic</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365125">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4. Level of patience in team for delaying re-mobilisation of service</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Low level of patience, whole service very eager to resume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More patience required to ensure teams are ready but eager to resume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Teams have reached their current limit however able to resume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teams need a break before resuming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Whole team is desperate for a break before resuming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249225">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5. Reported level of sickness absence in service area</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Little or no sickness absence </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sickness absence below average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Average level of sickness absence between 3% and 5%</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sickness absence above average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High sickness absence consistently above average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488950">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6. Reported level of 20/21 annual leave outstanding in service area</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All annual leave is planned within 20/21 and not affecting service resumption</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annual leave is planned within 20/21 and some required carrying over but not affecting service resumption</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annual leave carried over, catching up would impact service resumption but manageable</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Moderate level of annual leave backlog directly impacting on service resumption</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Significant backlog of annual leave that consistently exceeds 5 days carried over</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r h="487350">
                <a:tc>
                  <a:txBody>
                    <a:bodyPr/>
                    <a:lstStyle/>
                    <a:p>
                      <a:pPr indent="0" lvl="0" marL="0" marR="0" rtl="0" algn="l">
                        <a:lnSpc>
                          <a:spcPct val="100000"/>
                        </a:lnSpc>
                        <a:spcBef>
                          <a:spcPts val="0"/>
                        </a:spcBef>
                        <a:spcAft>
                          <a:spcPts val="0"/>
                        </a:spcAft>
                        <a:buClr>
                          <a:schemeClr val="dk1"/>
                        </a:buClr>
                        <a:buSzPts val="1000"/>
                        <a:buFont typeface="Calibri"/>
                        <a:buNone/>
                      </a:pPr>
                      <a:r>
                        <a:rPr lang="en-GB" sz="1000" u="none" cap="none" strike="noStrike"/>
                        <a:t>7. Reported level of vacancies in 20/21 in service area</a:t>
                      </a:r>
                      <a:endParaRPr sz="1400" u="none" cap="none" strike="noStrike"/>
                    </a:p>
                  </a:txBody>
                  <a:tcPr marT="0" marB="0" marR="0" marL="0" anchor="ctr">
                    <a:lnL cap="flat" cmpd="sng" w="1270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All vacancies within service area have been filled and working at optimum capacity, ready to resume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00B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Some vacancies within service have not been filled however managing with current capacity, ready to resume services</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50% of vacancies within service area have not been filled and this may impact on service resumption</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ctr">
                        <a:lnSpc>
                          <a:spcPct val="100000"/>
                        </a:lnSpc>
                        <a:spcBef>
                          <a:spcPts val="0"/>
                        </a:spcBef>
                        <a:spcAft>
                          <a:spcPts val="0"/>
                        </a:spcAft>
                        <a:buClr>
                          <a:schemeClr val="dk1"/>
                        </a:buClr>
                        <a:buSzPts val="800"/>
                        <a:buFont typeface="Arial"/>
                        <a:buNone/>
                      </a:pPr>
                      <a:r>
                        <a:rPr lang="en-GB" sz="800" u="none" cap="none" strike="noStrike">
                          <a:latin typeface="Arial"/>
                          <a:ea typeface="Arial"/>
                          <a:cs typeface="Arial"/>
                          <a:sym typeface="Arial"/>
                        </a:rPr>
                        <a:t>75% of vacancies have not been filled and this will impact on service resumption</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4"/>
                    </a:solidFill>
                  </a:tcPr>
                </a:tc>
                <a:tc>
                  <a:txBody>
                    <a:bodyPr/>
                    <a:lstStyle/>
                    <a:p>
                      <a:pPr indent="0" lvl="0" marL="0" marR="0" rtl="0" algn="ctr">
                        <a:lnSpc>
                          <a:spcPct val="100000"/>
                        </a:lnSpc>
                        <a:spcBef>
                          <a:spcPts val="0"/>
                        </a:spcBef>
                        <a:spcAft>
                          <a:spcPts val="0"/>
                        </a:spcAft>
                        <a:buClr>
                          <a:srgbClr val="FFFFFF"/>
                        </a:buClr>
                        <a:buSzPts val="800"/>
                        <a:buFont typeface="Arial"/>
                        <a:buNone/>
                      </a:pPr>
                      <a:r>
                        <a:rPr lang="en-GB" sz="800" u="none" cap="none" strike="noStrike">
                          <a:solidFill>
                            <a:srgbClr val="FFFFFF"/>
                          </a:solidFill>
                          <a:latin typeface="Arial"/>
                          <a:ea typeface="Arial"/>
                          <a:cs typeface="Arial"/>
                          <a:sym typeface="Arial"/>
                        </a:rPr>
                        <a:t>All vacancies have not been filled and cannot resume services until this is resolved</a:t>
                      </a:r>
                      <a:endParaRPr sz="1400" u="none" cap="none" strike="noStrike"/>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88"/>
          <p:cNvSpPr txBox="1"/>
          <p:nvPr>
            <p:ph idx="4294967295" type="body"/>
          </p:nvPr>
        </p:nvSpPr>
        <p:spPr>
          <a:xfrm>
            <a:off x="940064" y="1755774"/>
            <a:ext cx="9726615" cy="4227714"/>
          </a:xfrm>
          <a:prstGeom prst="rect">
            <a:avLst/>
          </a:prstGeom>
          <a:noFill/>
          <a:ln>
            <a:noFill/>
          </a:ln>
        </p:spPr>
        <p:txBody>
          <a:bodyPr anchorCtr="0" anchor="t" bIns="45700" lIns="45700" spcFirstLastPara="1" rIns="45700" wrap="square" tIns="45700">
            <a:normAutofit fontScale="92500" lnSpcReduction="10000"/>
          </a:bodyPr>
          <a:lstStyle/>
          <a:p>
            <a:pPr indent="-236600" lvl="0" marL="236600" rtl="0" algn="l">
              <a:lnSpc>
                <a:spcPct val="90000"/>
              </a:lnSpc>
              <a:spcBef>
                <a:spcPts val="0"/>
              </a:spcBef>
              <a:spcAft>
                <a:spcPts val="0"/>
              </a:spcAft>
              <a:buClr>
                <a:srgbClr val="092869"/>
              </a:buClr>
              <a:buSzPct val="108108"/>
              <a:buFont typeface="Arial"/>
              <a:buChar char="•"/>
            </a:pPr>
            <a:r>
              <a:rPr lang="en-GB" sz="2000">
                <a:solidFill>
                  <a:srgbClr val="092869"/>
                </a:solidFill>
                <a:latin typeface="Arial"/>
                <a:ea typeface="Arial"/>
                <a:cs typeface="Arial"/>
                <a:sym typeface="Arial"/>
              </a:rPr>
              <a:t>Team Recovery sits within overall "We Care" Programme for staff wellbeing. </a:t>
            </a:r>
            <a:endParaRPr/>
          </a:p>
          <a:p>
            <a:pPr indent="-58798" lvl="0" marL="236600" rtl="0" algn="l">
              <a:lnSpc>
                <a:spcPct val="90000"/>
              </a:lnSpc>
              <a:spcBef>
                <a:spcPts val="400"/>
              </a:spcBef>
              <a:spcAft>
                <a:spcPts val="0"/>
              </a:spcAft>
              <a:buClr>
                <a:srgbClr val="092869"/>
              </a:buClr>
              <a:buSzPct val="108108"/>
              <a:buFont typeface="Arial"/>
              <a:buNone/>
            </a:pPr>
            <a:r>
              <a:t/>
            </a:r>
            <a:endParaRPr/>
          </a:p>
          <a:p>
            <a:pPr indent="-236600" lvl="0" marL="236600" rtl="0" algn="l">
              <a:lnSpc>
                <a:spcPct val="90000"/>
              </a:lnSpc>
              <a:spcBef>
                <a:spcPts val="400"/>
              </a:spcBef>
              <a:spcAft>
                <a:spcPts val="0"/>
              </a:spcAft>
              <a:buClr>
                <a:srgbClr val="092869"/>
              </a:buClr>
              <a:buSzPct val="108108"/>
              <a:buFont typeface="Arial"/>
              <a:buChar char="•"/>
            </a:pPr>
            <a:r>
              <a:rPr lang="en-GB" sz="2000">
                <a:solidFill>
                  <a:srgbClr val="092869"/>
                </a:solidFill>
                <a:latin typeface="Arial"/>
                <a:ea typeface="Arial"/>
                <a:cs typeface="Arial"/>
                <a:sym typeface="Arial"/>
              </a:rPr>
              <a:t>Teams recovery support needs identified via readiness questionnaire &amp; qualitative feedback of support needs. </a:t>
            </a:r>
            <a:endParaRPr/>
          </a:p>
          <a:p>
            <a:pPr indent="-58798" lvl="0" marL="236600" rtl="0" algn="l">
              <a:lnSpc>
                <a:spcPct val="90000"/>
              </a:lnSpc>
              <a:spcBef>
                <a:spcPts val="400"/>
              </a:spcBef>
              <a:spcAft>
                <a:spcPts val="0"/>
              </a:spcAft>
              <a:buClr>
                <a:srgbClr val="092869"/>
              </a:buClr>
              <a:buSzPct val="108108"/>
              <a:buFont typeface="Arial"/>
              <a:buNone/>
            </a:pPr>
            <a:r>
              <a:t/>
            </a:r>
            <a:endParaRPr/>
          </a:p>
          <a:p>
            <a:pPr indent="-236600" lvl="0" marL="236600" rtl="0" algn="l">
              <a:lnSpc>
                <a:spcPct val="90000"/>
              </a:lnSpc>
              <a:spcBef>
                <a:spcPts val="400"/>
              </a:spcBef>
              <a:spcAft>
                <a:spcPts val="0"/>
              </a:spcAft>
              <a:buClr>
                <a:srgbClr val="092869"/>
              </a:buClr>
              <a:buSzPct val="108108"/>
              <a:buFont typeface="Arial"/>
              <a:buChar char="•"/>
            </a:pPr>
            <a:r>
              <a:rPr lang="en-GB" sz="2000">
                <a:solidFill>
                  <a:srgbClr val="092869"/>
                </a:solidFill>
                <a:latin typeface="Arial"/>
                <a:ea typeface="Arial"/>
                <a:cs typeface="Arial"/>
                <a:sym typeface="Arial"/>
              </a:rPr>
              <a:t>Follow up information sessions held when readiness/ recovery needs identified. </a:t>
            </a:r>
            <a:endParaRPr/>
          </a:p>
          <a:p>
            <a:pPr indent="-58798" lvl="0" marL="236600" rtl="0" algn="l">
              <a:lnSpc>
                <a:spcPct val="90000"/>
              </a:lnSpc>
              <a:spcBef>
                <a:spcPts val="400"/>
              </a:spcBef>
              <a:spcAft>
                <a:spcPts val="0"/>
              </a:spcAft>
              <a:buClr>
                <a:srgbClr val="092869"/>
              </a:buClr>
              <a:buSzPct val="108108"/>
              <a:buFont typeface="Arial"/>
              <a:buNone/>
            </a:pPr>
            <a:r>
              <a:t/>
            </a:r>
            <a:endParaRPr/>
          </a:p>
          <a:p>
            <a:pPr indent="-236600" lvl="0" marL="236600" rtl="0" algn="l">
              <a:lnSpc>
                <a:spcPct val="90000"/>
              </a:lnSpc>
              <a:spcBef>
                <a:spcPts val="400"/>
              </a:spcBef>
              <a:spcAft>
                <a:spcPts val="0"/>
              </a:spcAft>
              <a:buClr>
                <a:srgbClr val="092869"/>
              </a:buClr>
              <a:buSzPct val="108108"/>
              <a:buFont typeface="Arial"/>
              <a:buChar char="•"/>
            </a:pPr>
            <a:r>
              <a:rPr lang="en-GB" sz="2000">
                <a:solidFill>
                  <a:srgbClr val="092869"/>
                </a:solidFill>
                <a:latin typeface="Arial"/>
                <a:ea typeface="Arial"/>
                <a:cs typeface="Arial"/>
                <a:sym typeface="Arial"/>
              </a:rPr>
              <a:t>Mapping and coordinating of existing supports in the system, including capacity and sustainability </a:t>
            </a:r>
            <a:endParaRPr/>
          </a:p>
          <a:p>
            <a:pPr indent="-58798" lvl="0" marL="236600" rtl="0" algn="l">
              <a:lnSpc>
                <a:spcPct val="90000"/>
              </a:lnSpc>
              <a:spcBef>
                <a:spcPts val="400"/>
              </a:spcBef>
              <a:spcAft>
                <a:spcPts val="0"/>
              </a:spcAft>
              <a:buClr>
                <a:srgbClr val="092869"/>
              </a:buClr>
              <a:buSzPct val="108108"/>
              <a:buFont typeface="Arial"/>
              <a:buNone/>
            </a:pPr>
            <a:r>
              <a:t/>
            </a:r>
            <a:endParaRPr/>
          </a:p>
          <a:p>
            <a:pPr indent="-236600" lvl="0" marL="236600" rtl="0" algn="l">
              <a:lnSpc>
                <a:spcPct val="90000"/>
              </a:lnSpc>
              <a:spcBef>
                <a:spcPts val="400"/>
              </a:spcBef>
              <a:spcAft>
                <a:spcPts val="0"/>
              </a:spcAft>
              <a:buClr>
                <a:srgbClr val="092869"/>
              </a:buClr>
              <a:buSzPct val="108108"/>
              <a:buFont typeface="Arial"/>
              <a:buChar char="•"/>
            </a:pPr>
            <a:r>
              <a:rPr lang="en-GB" sz="2000">
                <a:solidFill>
                  <a:srgbClr val="092869"/>
                </a:solidFill>
                <a:latin typeface="Arial"/>
                <a:ea typeface="Arial"/>
                <a:cs typeface="Arial"/>
                <a:sym typeface="Arial"/>
              </a:rPr>
              <a:t>Identification of gaps in support needs and additional resource requirements.</a:t>
            </a:r>
            <a:endParaRPr/>
          </a:p>
          <a:p>
            <a:pPr indent="-58798" lvl="0" marL="236600" rtl="0" algn="l">
              <a:lnSpc>
                <a:spcPct val="90000"/>
              </a:lnSpc>
              <a:spcBef>
                <a:spcPts val="400"/>
              </a:spcBef>
              <a:spcAft>
                <a:spcPts val="0"/>
              </a:spcAft>
              <a:buClr>
                <a:srgbClr val="092869"/>
              </a:buClr>
              <a:buSzPct val="108108"/>
              <a:buFont typeface="Arial"/>
              <a:buNone/>
            </a:pPr>
            <a:r>
              <a:t/>
            </a:r>
            <a:endParaRPr/>
          </a:p>
          <a:p>
            <a:pPr indent="-236600" lvl="0" marL="236600" rtl="0" algn="l">
              <a:lnSpc>
                <a:spcPct val="90000"/>
              </a:lnSpc>
              <a:spcBef>
                <a:spcPts val="400"/>
              </a:spcBef>
              <a:spcAft>
                <a:spcPts val="0"/>
              </a:spcAft>
              <a:buClr>
                <a:srgbClr val="092869"/>
              </a:buClr>
              <a:buSzPct val="108108"/>
              <a:buFont typeface="Arial"/>
              <a:buChar char="•"/>
            </a:pPr>
            <a:r>
              <a:rPr lang="en-GB" sz="2000">
                <a:solidFill>
                  <a:srgbClr val="092869"/>
                </a:solidFill>
                <a:latin typeface="Arial"/>
                <a:ea typeface="Arial"/>
                <a:cs typeface="Arial"/>
                <a:sym typeface="Arial"/>
              </a:rPr>
              <a:t>Review of evidence base on team support and recovery mechanisms. </a:t>
            </a:r>
            <a:endParaRPr/>
          </a:p>
        </p:txBody>
      </p:sp>
      <p:grpSp>
        <p:nvGrpSpPr>
          <p:cNvPr id="497" name="Google Shape;497;p88"/>
          <p:cNvGrpSpPr/>
          <p:nvPr/>
        </p:nvGrpSpPr>
        <p:grpSpPr>
          <a:xfrm>
            <a:off x="0" y="-12700"/>
            <a:ext cx="9726616" cy="857250"/>
            <a:chOff x="0" y="0"/>
            <a:chExt cx="9726615" cy="857250"/>
          </a:xfrm>
        </p:grpSpPr>
        <p:sp>
          <p:nvSpPr>
            <p:cNvPr id="498" name="Google Shape;498;p88"/>
            <p:cNvSpPr/>
            <p:nvPr/>
          </p:nvSpPr>
          <p:spPr>
            <a:xfrm>
              <a:off x="0" y="0"/>
              <a:ext cx="9726615" cy="857250"/>
            </a:xfrm>
            <a:prstGeom prst="rect">
              <a:avLst/>
            </a:prstGeom>
            <a:solidFill>
              <a:srgbClr val="00B0F0"/>
            </a:solid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rgbClr val="FFFFFF"/>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499" name="Google Shape;499;p88"/>
            <p:cNvSpPr txBox="1"/>
            <p:nvPr/>
          </p:nvSpPr>
          <p:spPr>
            <a:xfrm>
              <a:off x="0" y="185520"/>
              <a:ext cx="9726615" cy="486206"/>
            </a:xfrm>
            <a:prstGeom prst="rect">
              <a:avLst/>
            </a:prstGeom>
            <a:noFill/>
            <a:ln>
              <a:noFill/>
            </a:ln>
          </p:spPr>
          <p:txBody>
            <a:bodyPr anchorCtr="0" anchor="ctr" bIns="45700" lIns="45700" spcFirstLastPara="1" rIns="45700" wrap="square" tIns="45700">
              <a:spAutoFit/>
            </a:bodyPr>
            <a:lstStyle/>
            <a:p>
              <a:pPr indent="0" lvl="0" marL="0" marR="0" rtl="0" algn="l">
                <a:lnSpc>
                  <a:spcPct val="90000"/>
                </a:lnSpc>
                <a:spcBef>
                  <a:spcPts val="0"/>
                </a:spcBef>
                <a:spcAft>
                  <a:spcPts val="0"/>
                </a:spcAft>
                <a:buClr>
                  <a:srgbClr val="FFFFFF"/>
                </a:buClr>
                <a:buSzPts val="2800"/>
                <a:buFont typeface="Arial"/>
                <a:buNone/>
              </a:pPr>
              <a:r>
                <a:rPr b="0" i="0" lang="en-GB" sz="2800" u="none" cap="none" strike="noStrike">
                  <a:solidFill>
                    <a:srgbClr val="FFFFFF"/>
                  </a:solidFill>
                  <a:latin typeface="Arial"/>
                  <a:ea typeface="Arial"/>
                  <a:cs typeface="Arial"/>
                  <a:sym typeface="Arial"/>
                </a:rPr>
                <a:t>Implementing Recovery Support</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89"/>
          <p:cNvSpPr txBox="1"/>
          <p:nvPr>
            <p:ph idx="4294967295" type="title"/>
          </p:nvPr>
        </p:nvSpPr>
        <p:spPr>
          <a:xfrm>
            <a:off x="889000" y="1149350"/>
            <a:ext cx="10414000" cy="2324100"/>
          </a:xfrm>
          <a:prstGeom prst="rect">
            <a:avLst/>
          </a:prstGeom>
          <a:noFill/>
          <a:ln>
            <a:noFill/>
          </a:ln>
        </p:spPr>
        <p:txBody>
          <a:bodyPr anchorCtr="0" anchor="b" bIns="50800" lIns="50800" spcFirstLastPara="1" rIns="50800" wrap="square" tIns="50800">
            <a:normAutofit/>
          </a:bodyPr>
          <a:lstStyle/>
          <a:p>
            <a:pPr indent="0" lvl="0" marL="0" rtl="0" algn="ctr">
              <a:lnSpc>
                <a:spcPct val="90000"/>
              </a:lnSpc>
              <a:spcBef>
                <a:spcPts val="0"/>
              </a:spcBef>
              <a:spcAft>
                <a:spcPts val="0"/>
              </a:spcAft>
              <a:buClr>
                <a:srgbClr val="000000"/>
              </a:buClr>
              <a:buSzPts val="4400"/>
              <a:buFont typeface="Calibri"/>
              <a:buNone/>
            </a:pPr>
            <a:r>
              <a:t/>
            </a:r>
            <a:endParaRPr/>
          </a:p>
        </p:txBody>
      </p:sp>
      <p:sp>
        <p:nvSpPr>
          <p:cNvPr id="505" name="Google Shape;505;p89"/>
          <p:cNvSpPr txBox="1"/>
          <p:nvPr>
            <p:ph idx="4294967295" type="body"/>
          </p:nvPr>
        </p:nvSpPr>
        <p:spPr>
          <a:xfrm>
            <a:off x="889000" y="3536950"/>
            <a:ext cx="10414000" cy="793750"/>
          </a:xfrm>
          <a:prstGeom prst="rect">
            <a:avLst/>
          </a:prstGeom>
          <a:noFill/>
          <a:ln>
            <a:noFill/>
          </a:ln>
        </p:spPr>
        <p:txBody>
          <a:bodyPr anchorCtr="0" anchor="t" bIns="50800" lIns="50800" spcFirstLastPara="1" rIns="50800" wrap="square" tIns="50800">
            <a:normAutofit/>
          </a:bodyPr>
          <a:lstStyle/>
          <a:p>
            <a:pPr indent="0" lvl="0" marL="0" rtl="0" algn="ctr">
              <a:lnSpc>
                <a:spcPct val="100000"/>
              </a:lnSpc>
              <a:spcBef>
                <a:spcPts val="0"/>
              </a:spcBef>
              <a:spcAft>
                <a:spcPts val="0"/>
              </a:spcAft>
              <a:buClr>
                <a:srgbClr val="000000"/>
              </a:buClr>
              <a:buSzPts val="2800"/>
              <a:buNone/>
            </a:pPr>
            <a:r>
              <a:t/>
            </a:r>
            <a:endParaRPr/>
          </a:p>
        </p:txBody>
      </p:sp>
      <p:pic>
        <p:nvPicPr>
          <p:cNvPr descr="E78F659A-B5C8-4BDC-9A1B-505F7652623D-L0-001.jpeg" id="506" name="Google Shape;506;p89"/>
          <p:cNvPicPr preferRelativeResize="0"/>
          <p:nvPr/>
        </p:nvPicPr>
        <p:blipFill rotWithShape="1">
          <a:blip r:embed="rId3">
            <a:alphaModFix/>
          </a:blip>
          <a:srcRect b="3157" l="0" r="0" t="3158"/>
          <a:stretch/>
        </p:blipFill>
        <p:spPr>
          <a:xfrm>
            <a:off x="1363662" y="385762"/>
            <a:ext cx="9720264" cy="643731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descr="B0FD2AE5-863F-42C5-9AFC-EB8F321B9A71-L0-001.jpeg" id="511" name="Google Shape;511;p90"/>
          <p:cNvPicPr preferRelativeResize="0"/>
          <p:nvPr/>
        </p:nvPicPr>
        <p:blipFill rotWithShape="1">
          <a:blip r:embed="rId3">
            <a:alphaModFix/>
          </a:blip>
          <a:srcRect b="2678" l="0" r="0" t="2679"/>
          <a:stretch/>
        </p:blipFill>
        <p:spPr>
          <a:xfrm>
            <a:off x="7312025" y="887412"/>
            <a:ext cx="3449638" cy="4618038"/>
          </a:xfrm>
          <a:prstGeom prst="rect">
            <a:avLst/>
          </a:prstGeom>
          <a:noFill/>
          <a:ln>
            <a:noFill/>
          </a:ln>
        </p:spPr>
      </p:pic>
      <p:pic>
        <p:nvPicPr>
          <p:cNvPr descr="58D6AA75-2B15-4418-88BF-5B5248949340-L0-001.jpeg" id="512" name="Google Shape;512;p90"/>
          <p:cNvPicPr preferRelativeResize="0"/>
          <p:nvPr/>
        </p:nvPicPr>
        <p:blipFill rotWithShape="1">
          <a:blip r:embed="rId3">
            <a:alphaModFix/>
          </a:blip>
          <a:srcRect b="1871" l="0" r="0" t="7309"/>
          <a:stretch/>
        </p:blipFill>
        <p:spPr>
          <a:xfrm>
            <a:off x="1380990" y="801687"/>
            <a:ext cx="4558906" cy="58545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91"/>
          <p:cNvSpPr txBox="1"/>
          <p:nvPr>
            <p:ph idx="4294967295" type="body"/>
          </p:nvPr>
        </p:nvSpPr>
        <p:spPr>
          <a:xfrm>
            <a:off x="1058596" y="1315143"/>
            <a:ext cx="9726616" cy="4227714"/>
          </a:xfrm>
          <a:prstGeom prst="rect">
            <a:avLst/>
          </a:prstGeom>
          <a:no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Clr>
                <a:srgbClr val="092869"/>
              </a:buClr>
              <a:buSzPts val="2200"/>
              <a:buNone/>
            </a:pPr>
            <a:r>
              <a:rPr b="1" lang="en-GB" sz="2200">
                <a:solidFill>
                  <a:srgbClr val="092869"/>
                </a:solidFill>
                <a:latin typeface="Arial"/>
                <a:ea typeface="Arial"/>
                <a:cs typeface="Arial"/>
                <a:sym typeface="Arial"/>
              </a:rPr>
              <a:t>Matching of recovery needs to support </a:t>
            </a:r>
            <a:endParaRPr/>
          </a:p>
        </p:txBody>
      </p:sp>
      <p:grpSp>
        <p:nvGrpSpPr>
          <p:cNvPr id="518" name="Google Shape;518;p91"/>
          <p:cNvGrpSpPr/>
          <p:nvPr/>
        </p:nvGrpSpPr>
        <p:grpSpPr>
          <a:xfrm>
            <a:off x="0" y="-12700"/>
            <a:ext cx="9726616" cy="857250"/>
            <a:chOff x="0" y="0"/>
            <a:chExt cx="9726615" cy="857250"/>
          </a:xfrm>
        </p:grpSpPr>
        <p:sp>
          <p:nvSpPr>
            <p:cNvPr id="519" name="Google Shape;519;p91"/>
            <p:cNvSpPr/>
            <p:nvPr/>
          </p:nvSpPr>
          <p:spPr>
            <a:xfrm>
              <a:off x="0" y="0"/>
              <a:ext cx="9726615" cy="857250"/>
            </a:xfrm>
            <a:prstGeom prst="rect">
              <a:avLst/>
            </a:prstGeom>
            <a:solidFill>
              <a:srgbClr val="00B0F0"/>
            </a:solid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rgbClr val="FFFFFF"/>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520" name="Google Shape;520;p91"/>
            <p:cNvSpPr txBox="1"/>
            <p:nvPr/>
          </p:nvSpPr>
          <p:spPr>
            <a:xfrm>
              <a:off x="0" y="185520"/>
              <a:ext cx="9726615" cy="486206"/>
            </a:xfrm>
            <a:prstGeom prst="rect">
              <a:avLst/>
            </a:prstGeom>
            <a:noFill/>
            <a:ln>
              <a:noFill/>
            </a:ln>
          </p:spPr>
          <p:txBody>
            <a:bodyPr anchorCtr="0" anchor="ctr" bIns="45700" lIns="45700" spcFirstLastPara="1" rIns="45700" wrap="square" tIns="45700">
              <a:spAutoFit/>
            </a:bodyPr>
            <a:lstStyle/>
            <a:p>
              <a:pPr indent="0" lvl="0" marL="0" marR="0" rtl="0" algn="l">
                <a:lnSpc>
                  <a:spcPct val="90000"/>
                </a:lnSpc>
                <a:spcBef>
                  <a:spcPts val="0"/>
                </a:spcBef>
                <a:spcAft>
                  <a:spcPts val="0"/>
                </a:spcAft>
                <a:buClr>
                  <a:srgbClr val="FFFFFF"/>
                </a:buClr>
                <a:buSzPts val="2800"/>
                <a:buFont typeface="Arial"/>
                <a:buNone/>
              </a:pPr>
              <a:r>
                <a:rPr b="0" i="0" lang="en-GB" sz="2800" u="none" cap="none" strike="noStrike">
                  <a:solidFill>
                    <a:srgbClr val="FFFFFF"/>
                  </a:solidFill>
                  <a:latin typeface="Arial"/>
                  <a:ea typeface="Arial"/>
                  <a:cs typeface="Arial"/>
                  <a:sym typeface="Arial"/>
                </a:rPr>
                <a:t>Implementing Recovery Support</a:t>
              </a:r>
              <a:endParaRPr b="0" i="0" sz="1400" u="none" cap="none" strike="noStrike">
                <a:solidFill>
                  <a:srgbClr val="000000"/>
                </a:solidFill>
                <a:latin typeface="Arial"/>
                <a:ea typeface="Arial"/>
                <a:cs typeface="Arial"/>
                <a:sym typeface="Arial"/>
              </a:endParaRPr>
            </a:p>
          </p:txBody>
        </p:sp>
      </p:grpSp>
      <p:sp>
        <p:nvSpPr>
          <p:cNvPr id="521" name="Google Shape;521;p91"/>
          <p:cNvSpPr/>
          <p:nvPr/>
        </p:nvSpPr>
        <p:spPr>
          <a:xfrm>
            <a:off x="5461096" y="2048933"/>
            <a:ext cx="916996" cy="833029"/>
          </a:xfrm>
          <a:prstGeom prst="rightArrow">
            <a:avLst>
              <a:gd fmla="val 32000" name="adj1"/>
              <a:gd fmla="val 70451" name="adj2"/>
            </a:avLst>
          </a:prstGeom>
          <a:solidFill>
            <a:schemeClr val="accent2"/>
          </a:solidFill>
          <a:ln cap="flat" cmpd="sng" w="12700">
            <a:solidFill>
              <a:srgbClr val="AD5B24"/>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522" name="Google Shape;522;p91"/>
          <p:cNvGrpSpPr/>
          <p:nvPr/>
        </p:nvGrpSpPr>
        <p:grpSpPr>
          <a:xfrm>
            <a:off x="1616008" y="1830446"/>
            <a:ext cx="3244126" cy="1270002"/>
            <a:chOff x="0" y="0"/>
            <a:chExt cx="3244125" cy="1270001"/>
          </a:xfrm>
        </p:grpSpPr>
        <p:sp>
          <p:nvSpPr>
            <p:cNvPr id="523" name="Google Shape;523;p91"/>
            <p:cNvSpPr/>
            <p:nvPr/>
          </p:nvSpPr>
          <p:spPr>
            <a:xfrm>
              <a:off x="0" y="0"/>
              <a:ext cx="3244125" cy="1270001"/>
            </a:xfrm>
            <a:prstGeom prst="roundRect">
              <a:avLst>
                <a:gd fmla="val 15000" name="adj"/>
              </a:avLst>
            </a:prstGeom>
            <a:solidFill>
              <a:srgbClr val="FF7E79"/>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4" name="Google Shape;524;p91"/>
            <p:cNvSpPr txBox="1"/>
            <p:nvPr/>
          </p:nvSpPr>
          <p:spPr>
            <a:xfrm>
              <a:off x="55795" y="189231"/>
              <a:ext cx="3132534" cy="8915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Medical Secretary team. Stress in relation to changes in role.  </a:t>
              </a:r>
              <a:endParaRPr b="0" i="0" sz="1400" u="none" cap="none" strike="noStrike">
                <a:solidFill>
                  <a:srgbClr val="000000"/>
                </a:solidFill>
                <a:latin typeface="Arial"/>
                <a:ea typeface="Arial"/>
                <a:cs typeface="Arial"/>
                <a:sym typeface="Arial"/>
              </a:endParaRPr>
            </a:p>
          </p:txBody>
        </p:sp>
      </p:grpSp>
      <p:sp>
        <p:nvSpPr>
          <p:cNvPr id="525" name="Google Shape;525;p91"/>
          <p:cNvSpPr/>
          <p:nvPr/>
        </p:nvSpPr>
        <p:spPr>
          <a:xfrm>
            <a:off x="5461096" y="3666066"/>
            <a:ext cx="916996" cy="833029"/>
          </a:xfrm>
          <a:prstGeom prst="rightArrow">
            <a:avLst>
              <a:gd fmla="val 32000" name="adj1"/>
              <a:gd fmla="val 70451" name="adj2"/>
            </a:avLst>
          </a:prstGeom>
          <a:solidFill>
            <a:schemeClr val="accent2"/>
          </a:solidFill>
          <a:ln cap="flat" cmpd="sng" w="12700">
            <a:solidFill>
              <a:srgbClr val="AD5B24"/>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26" name="Google Shape;526;p91"/>
          <p:cNvSpPr/>
          <p:nvPr/>
        </p:nvSpPr>
        <p:spPr>
          <a:xfrm>
            <a:off x="5461096" y="5384798"/>
            <a:ext cx="916996" cy="833030"/>
          </a:xfrm>
          <a:prstGeom prst="rightArrow">
            <a:avLst>
              <a:gd fmla="val 32000" name="adj1"/>
              <a:gd fmla="val 70451" name="adj2"/>
            </a:avLst>
          </a:prstGeom>
          <a:solidFill>
            <a:schemeClr val="accent2"/>
          </a:solidFill>
          <a:ln cap="flat" cmpd="sng" w="12700">
            <a:solidFill>
              <a:srgbClr val="AD5B24"/>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527" name="Google Shape;527;p91"/>
          <p:cNvGrpSpPr/>
          <p:nvPr/>
        </p:nvGrpSpPr>
        <p:grpSpPr>
          <a:xfrm>
            <a:off x="1616008" y="3447579"/>
            <a:ext cx="3244126" cy="1270003"/>
            <a:chOff x="0" y="0"/>
            <a:chExt cx="3244125" cy="1270001"/>
          </a:xfrm>
        </p:grpSpPr>
        <p:sp>
          <p:nvSpPr>
            <p:cNvPr id="528" name="Google Shape;528;p91"/>
            <p:cNvSpPr/>
            <p:nvPr/>
          </p:nvSpPr>
          <p:spPr>
            <a:xfrm>
              <a:off x="0" y="0"/>
              <a:ext cx="3244125" cy="1270001"/>
            </a:xfrm>
            <a:prstGeom prst="roundRect">
              <a:avLst>
                <a:gd fmla="val 15000" name="adj"/>
              </a:avLst>
            </a:prstGeom>
            <a:solidFill>
              <a:srgbClr val="FF7E79"/>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29" name="Google Shape;529;p91"/>
            <p:cNvSpPr txBox="1"/>
            <p:nvPr/>
          </p:nvSpPr>
          <p:spPr>
            <a:xfrm>
              <a:off x="55795" y="189231"/>
              <a:ext cx="3132534" cy="8915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Physio &amp; OT Team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High level of demands and team changes</a:t>
              </a:r>
              <a:endParaRPr b="0" i="0" sz="1400" u="none" cap="none" strike="noStrike">
                <a:solidFill>
                  <a:srgbClr val="000000"/>
                </a:solidFill>
                <a:latin typeface="Arial"/>
                <a:ea typeface="Arial"/>
                <a:cs typeface="Arial"/>
                <a:sym typeface="Arial"/>
              </a:endParaRPr>
            </a:p>
          </p:txBody>
        </p:sp>
      </p:grpSp>
      <p:grpSp>
        <p:nvGrpSpPr>
          <p:cNvPr id="530" name="Google Shape;530;p91"/>
          <p:cNvGrpSpPr/>
          <p:nvPr/>
        </p:nvGrpSpPr>
        <p:grpSpPr>
          <a:xfrm>
            <a:off x="1616008" y="5047779"/>
            <a:ext cx="3244126" cy="1270003"/>
            <a:chOff x="0" y="0"/>
            <a:chExt cx="3244125" cy="1270001"/>
          </a:xfrm>
        </p:grpSpPr>
        <p:sp>
          <p:nvSpPr>
            <p:cNvPr id="531" name="Google Shape;531;p91"/>
            <p:cNvSpPr/>
            <p:nvPr/>
          </p:nvSpPr>
          <p:spPr>
            <a:xfrm>
              <a:off x="0" y="0"/>
              <a:ext cx="3244125" cy="1270001"/>
            </a:xfrm>
            <a:prstGeom prst="roundRect">
              <a:avLst>
                <a:gd fmla="val 15000" name="adj"/>
              </a:avLst>
            </a:prstGeom>
            <a:solidFill>
              <a:srgbClr val="FF7E79"/>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2" name="Google Shape;532;p91"/>
            <p:cNvSpPr txBox="1"/>
            <p:nvPr/>
          </p:nvSpPr>
          <p:spPr>
            <a:xfrm>
              <a:off x="55795" y="455931"/>
              <a:ext cx="3132534" cy="3581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Portering team </a:t>
              </a:r>
              <a:endParaRPr b="0" i="0" sz="1400" u="none" cap="none" strike="noStrike">
                <a:solidFill>
                  <a:srgbClr val="000000"/>
                </a:solidFill>
                <a:latin typeface="Arial"/>
                <a:ea typeface="Arial"/>
                <a:cs typeface="Arial"/>
                <a:sym typeface="Arial"/>
              </a:endParaRPr>
            </a:p>
          </p:txBody>
        </p:sp>
      </p:grpSp>
      <p:grpSp>
        <p:nvGrpSpPr>
          <p:cNvPr id="533" name="Google Shape;533;p91"/>
          <p:cNvGrpSpPr/>
          <p:nvPr/>
        </p:nvGrpSpPr>
        <p:grpSpPr>
          <a:xfrm>
            <a:off x="6982552" y="1830446"/>
            <a:ext cx="3244124" cy="1270002"/>
            <a:chOff x="0" y="0"/>
            <a:chExt cx="3244123" cy="1270001"/>
          </a:xfrm>
        </p:grpSpPr>
        <p:sp>
          <p:nvSpPr>
            <p:cNvPr id="534" name="Google Shape;534;p91"/>
            <p:cNvSpPr/>
            <p:nvPr/>
          </p:nvSpPr>
          <p:spPr>
            <a:xfrm>
              <a:off x="0" y="0"/>
              <a:ext cx="3244123" cy="1270001"/>
            </a:xfrm>
            <a:prstGeom prst="roundRect">
              <a:avLst>
                <a:gd fmla="val 15000" name="adj"/>
              </a:avLst>
            </a:prstGeom>
            <a:solidFill>
              <a:srgbClr val="B7D6A3"/>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5" name="Google Shape;535;p91"/>
            <p:cNvSpPr txBox="1"/>
            <p:nvPr/>
          </p:nvSpPr>
          <p:spPr>
            <a:xfrm>
              <a:off x="55795" y="322581"/>
              <a:ext cx="3132533" cy="6248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Value Based Reflective Practice </a:t>
              </a:r>
              <a:endParaRPr b="0" i="0" sz="1400" u="none" cap="none" strike="noStrike">
                <a:solidFill>
                  <a:srgbClr val="000000"/>
                </a:solidFill>
                <a:latin typeface="Arial"/>
                <a:ea typeface="Arial"/>
                <a:cs typeface="Arial"/>
                <a:sym typeface="Arial"/>
              </a:endParaRPr>
            </a:p>
          </p:txBody>
        </p:sp>
      </p:grpSp>
      <p:grpSp>
        <p:nvGrpSpPr>
          <p:cNvPr id="536" name="Google Shape;536;p91"/>
          <p:cNvGrpSpPr/>
          <p:nvPr/>
        </p:nvGrpSpPr>
        <p:grpSpPr>
          <a:xfrm>
            <a:off x="6983676" y="3447579"/>
            <a:ext cx="3244125" cy="1270003"/>
            <a:chOff x="0" y="0"/>
            <a:chExt cx="3244123" cy="1270001"/>
          </a:xfrm>
        </p:grpSpPr>
        <p:sp>
          <p:nvSpPr>
            <p:cNvPr id="537" name="Google Shape;537;p91"/>
            <p:cNvSpPr/>
            <p:nvPr/>
          </p:nvSpPr>
          <p:spPr>
            <a:xfrm>
              <a:off x="0" y="0"/>
              <a:ext cx="3244123" cy="1270001"/>
            </a:xfrm>
            <a:prstGeom prst="roundRect">
              <a:avLst>
                <a:gd fmla="val 15000" name="adj"/>
              </a:avLst>
            </a:prstGeom>
            <a:solidFill>
              <a:srgbClr val="B7D6A3"/>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38" name="Google Shape;538;p91"/>
            <p:cNvSpPr txBox="1"/>
            <p:nvPr/>
          </p:nvSpPr>
          <p:spPr>
            <a:xfrm>
              <a:off x="55795" y="455931"/>
              <a:ext cx="3132533" cy="3581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Bespoke recovery session </a:t>
              </a:r>
              <a:endParaRPr b="0" i="0" sz="1400" u="none" cap="none" strike="noStrike">
                <a:solidFill>
                  <a:srgbClr val="000000"/>
                </a:solidFill>
                <a:latin typeface="Arial"/>
                <a:ea typeface="Arial"/>
                <a:cs typeface="Arial"/>
                <a:sym typeface="Arial"/>
              </a:endParaRPr>
            </a:p>
          </p:txBody>
        </p:sp>
      </p:grpSp>
      <p:grpSp>
        <p:nvGrpSpPr>
          <p:cNvPr id="539" name="Google Shape;539;p91"/>
          <p:cNvGrpSpPr/>
          <p:nvPr/>
        </p:nvGrpSpPr>
        <p:grpSpPr>
          <a:xfrm>
            <a:off x="6982552" y="5047779"/>
            <a:ext cx="3244124" cy="1270003"/>
            <a:chOff x="0" y="0"/>
            <a:chExt cx="3244123" cy="1270001"/>
          </a:xfrm>
        </p:grpSpPr>
        <p:sp>
          <p:nvSpPr>
            <p:cNvPr id="540" name="Google Shape;540;p91"/>
            <p:cNvSpPr/>
            <p:nvPr/>
          </p:nvSpPr>
          <p:spPr>
            <a:xfrm>
              <a:off x="0" y="0"/>
              <a:ext cx="3244123" cy="1270001"/>
            </a:xfrm>
            <a:prstGeom prst="roundRect">
              <a:avLst>
                <a:gd fmla="val 15000" name="adj"/>
              </a:avLst>
            </a:prstGeom>
            <a:solidFill>
              <a:srgbClr val="B7D6A3"/>
            </a:solidFill>
            <a:ln cap="flat" cmpd="sng" w="9525">
              <a:solidFill>
                <a:srgbClr val="FF7E79"/>
              </a:solidFill>
              <a:prstDash val="solid"/>
              <a:miter lim="800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41" name="Google Shape;541;p91"/>
            <p:cNvSpPr txBox="1"/>
            <p:nvPr/>
          </p:nvSpPr>
          <p:spPr>
            <a:xfrm>
              <a:off x="55795" y="189231"/>
              <a:ext cx="3132533" cy="891539"/>
            </a:xfrm>
            <a:prstGeom prst="rect">
              <a:avLst/>
            </a:prstGeom>
            <a:noFill/>
            <a:ln>
              <a:noFill/>
            </a:ln>
          </p:spPr>
          <p:txBody>
            <a:bodyPr anchorCtr="0" anchor="ctr"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000000"/>
                  </a:solidFill>
                  <a:latin typeface="Calibri"/>
                  <a:ea typeface="Calibri"/>
                  <a:cs typeface="Calibri"/>
                  <a:sym typeface="Calibri"/>
                </a:rPr>
                <a:t>Further identification of team supports for management</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92"/>
          <p:cNvSpPr txBox="1"/>
          <p:nvPr>
            <p:ph idx="4294967295" type="body"/>
          </p:nvPr>
        </p:nvSpPr>
        <p:spPr>
          <a:xfrm>
            <a:off x="770730" y="1569507"/>
            <a:ext cx="7317253" cy="4227714"/>
          </a:xfrm>
          <a:prstGeom prst="rect">
            <a:avLst/>
          </a:prstGeom>
          <a:noFill/>
          <a:ln>
            <a:noFill/>
          </a:ln>
        </p:spPr>
        <p:txBody>
          <a:bodyPr anchorCtr="0" anchor="t" bIns="45700" lIns="45700" spcFirstLastPara="1" rIns="45700" wrap="square" tIns="45700">
            <a:normAutofit lnSpcReduction="10000"/>
          </a:bodyPr>
          <a:lstStyle/>
          <a:p>
            <a:pPr indent="-257175" lvl="0" marL="257175" rtl="0" algn="l">
              <a:lnSpc>
                <a:spcPct val="90000"/>
              </a:lnSpc>
              <a:spcBef>
                <a:spcPts val="0"/>
              </a:spcBef>
              <a:spcAft>
                <a:spcPts val="0"/>
              </a:spcAft>
              <a:buClr>
                <a:srgbClr val="092869"/>
              </a:buClr>
              <a:buSzPts val="2200"/>
              <a:buFont typeface="Arial"/>
              <a:buChar char="•"/>
            </a:pPr>
            <a:r>
              <a:rPr lang="en-GB" sz="2200">
                <a:solidFill>
                  <a:srgbClr val="092869"/>
                </a:solidFill>
                <a:latin typeface="Arial"/>
                <a:ea typeface="Arial"/>
                <a:cs typeface="Arial"/>
                <a:sym typeface="Arial"/>
              </a:rPr>
              <a:t>Development of comprehensive tiered programme of support</a:t>
            </a:r>
            <a:br>
              <a:rPr lang="en-GB" sz="2200">
                <a:solidFill>
                  <a:srgbClr val="092869"/>
                </a:solidFill>
                <a:latin typeface="Arial"/>
                <a:ea typeface="Arial"/>
                <a:cs typeface="Arial"/>
                <a:sym typeface="Arial"/>
              </a:rPr>
            </a:b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Co-ordinated and accessible system to access support </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System in place to help match support needs to suitable intervention </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Evaluation of effectiveness and application of learning for future planning &amp; delivery </a:t>
            </a:r>
            <a:endParaRPr/>
          </a:p>
          <a:p>
            <a:pPr indent="-79375" lvl="0" marL="257175" rtl="0" algn="l">
              <a:lnSpc>
                <a:spcPct val="90000"/>
              </a:lnSpc>
              <a:spcBef>
                <a:spcPts val="500"/>
              </a:spcBef>
              <a:spcAft>
                <a:spcPts val="0"/>
              </a:spcAft>
              <a:buClr>
                <a:srgbClr val="092869"/>
              </a:buClr>
              <a:buSzPts val="2800"/>
              <a:buFont typeface="Arial"/>
              <a:buNone/>
            </a:pPr>
            <a:r>
              <a:t/>
            </a:r>
            <a:endParaRPr/>
          </a:p>
          <a:p>
            <a:pPr indent="-257175" lvl="0" marL="257175" rtl="0" algn="l">
              <a:lnSpc>
                <a:spcPct val="90000"/>
              </a:lnSpc>
              <a:spcBef>
                <a:spcPts val="500"/>
              </a:spcBef>
              <a:spcAft>
                <a:spcPts val="0"/>
              </a:spcAft>
              <a:buClr>
                <a:srgbClr val="092869"/>
              </a:buClr>
              <a:buSzPts val="2200"/>
              <a:buFont typeface="Arial"/>
              <a:buChar char="•"/>
            </a:pPr>
            <a:r>
              <a:rPr lang="en-GB" sz="2200">
                <a:solidFill>
                  <a:srgbClr val="092869"/>
                </a:solidFill>
                <a:latin typeface="Arial"/>
                <a:ea typeface="Arial"/>
                <a:cs typeface="Arial"/>
                <a:sym typeface="Arial"/>
              </a:rPr>
              <a:t>Clear linking in to "We Care" and culture programme </a:t>
            </a:r>
            <a:endParaRPr/>
          </a:p>
        </p:txBody>
      </p:sp>
      <p:grpSp>
        <p:nvGrpSpPr>
          <p:cNvPr id="547" name="Google Shape;547;p92"/>
          <p:cNvGrpSpPr/>
          <p:nvPr/>
        </p:nvGrpSpPr>
        <p:grpSpPr>
          <a:xfrm>
            <a:off x="0" y="-12700"/>
            <a:ext cx="9726616" cy="857250"/>
            <a:chOff x="0" y="0"/>
            <a:chExt cx="9726615" cy="857250"/>
          </a:xfrm>
        </p:grpSpPr>
        <p:sp>
          <p:nvSpPr>
            <p:cNvPr id="548" name="Google Shape;548;p92"/>
            <p:cNvSpPr/>
            <p:nvPr/>
          </p:nvSpPr>
          <p:spPr>
            <a:xfrm>
              <a:off x="0" y="0"/>
              <a:ext cx="9726615" cy="857250"/>
            </a:xfrm>
            <a:prstGeom prst="rect">
              <a:avLst/>
            </a:prstGeom>
            <a:solidFill>
              <a:srgbClr val="00B0F0"/>
            </a:solid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rgbClr val="FFFFFF"/>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549" name="Google Shape;549;p92"/>
            <p:cNvSpPr txBox="1"/>
            <p:nvPr/>
          </p:nvSpPr>
          <p:spPr>
            <a:xfrm>
              <a:off x="0" y="185520"/>
              <a:ext cx="9726615" cy="486206"/>
            </a:xfrm>
            <a:prstGeom prst="rect">
              <a:avLst/>
            </a:prstGeom>
            <a:noFill/>
            <a:ln>
              <a:noFill/>
            </a:ln>
          </p:spPr>
          <p:txBody>
            <a:bodyPr anchorCtr="0" anchor="ctr" bIns="45700" lIns="45700" spcFirstLastPara="1" rIns="45700" wrap="square" tIns="45700">
              <a:spAutoFit/>
            </a:bodyPr>
            <a:lstStyle/>
            <a:p>
              <a:pPr indent="0" lvl="0" marL="0" marR="0" rtl="0" algn="l">
                <a:lnSpc>
                  <a:spcPct val="90000"/>
                </a:lnSpc>
                <a:spcBef>
                  <a:spcPts val="0"/>
                </a:spcBef>
                <a:spcAft>
                  <a:spcPts val="0"/>
                </a:spcAft>
                <a:buClr>
                  <a:srgbClr val="FFFFFF"/>
                </a:buClr>
                <a:buSzPts val="2800"/>
                <a:buFont typeface="Arial"/>
                <a:buNone/>
              </a:pPr>
              <a:r>
                <a:rPr b="0" i="0" lang="en-GB" sz="2800" u="none" cap="none" strike="noStrike">
                  <a:solidFill>
                    <a:srgbClr val="FFFFFF"/>
                  </a:solidFill>
                  <a:latin typeface="Arial"/>
                  <a:ea typeface="Arial"/>
                  <a:cs typeface="Arial"/>
                  <a:sym typeface="Arial"/>
                </a:rPr>
                <a:t>   Future plans</a:t>
              </a:r>
              <a:endParaRPr b="0" i="0" sz="1400" u="none" cap="none" strike="noStrike">
                <a:solidFill>
                  <a:srgbClr val="000000"/>
                </a:solidFill>
                <a:latin typeface="Arial"/>
                <a:ea typeface="Arial"/>
                <a:cs typeface="Arial"/>
                <a:sym typeface="Arial"/>
              </a:endParaRPr>
            </a:p>
          </p:txBody>
        </p:sp>
      </p:grpSp>
      <p:pic>
        <p:nvPicPr>
          <p:cNvPr descr="58D6AA75-2B15-4418-88BF-5B5248949340-L0-001.jpeg" id="550" name="Google Shape;550;p92"/>
          <p:cNvPicPr preferRelativeResize="0"/>
          <p:nvPr/>
        </p:nvPicPr>
        <p:blipFill rotWithShape="1">
          <a:blip r:embed="rId3">
            <a:alphaModFix/>
          </a:blip>
          <a:srcRect b="1942" l="73" r="71" t="8093"/>
          <a:stretch/>
        </p:blipFill>
        <p:spPr>
          <a:xfrm>
            <a:off x="8521233" y="1794502"/>
            <a:ext cx="3456104" cy="44030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93"/>
          <p:cNvSpPr txBox="1"/>
          <p:nvPr>
            <p:ph type="title"/>
          </p:nvPr>
        </p:nvSpPr>
        <p:spPr>
          <a:xfrm>
            <a:off x="1024276" y="2592982"/>
            <a:ext cx="10515601" cy="1672036"/>
          </a:xfrm>
          <a:prstGeom prst="rect">
            <a:avLst/>
          </a:prstGeom>
          <a:noFill/>
          <a:ln>
            <a:noFill/>
          </a:ln>
        </p:spPr>
        <p:txBody>
          <a:bodyPr anchorCtr="0" anchor="ctr" bIns="45700" lIns="45700" spcFirstLastPara="1" rIns="45700" wrap="square" tIns="45700">
            <a:normAutofit/>
          </a:bodyPr>
          <a:lstStyle/>
          <a:p>
            <a:pPr indent="0" lvl="0" marL="0" rtl="0" algn="l">
              <a:lnSpc>
                <a:spcPct val="90000"/>
              </a:lnSpc>
              <a:spcBef>
                <a:spcPts val="0"/>
              </a:spcBef>
              <a:spcAft>
                <a:spcPts val="0"/>
              </a:spcAft>
              <a:buClr>
                <a:srgbClr val="FFFFFF"/>
              </a:buClr>
              <a:buSzPts val="7300"/>
              <a:buFont typeface="Calibri"/>
              <a:buNone/>
            </a:pPr>
            <a:r>
              <a:rPr lang="en-GB" sz="7300"/>
              <a:t>Thank you for listening </a:t>
            </a:r>
            <a:endParaRPr/>
          </a:p>
        </p:txBody>
      </p:sp>
      <p:sp>
        <p:nvSpPr>
          <p:cNvPr id="556" name="Google Shape;556;p93"/>
          <p:cNvSpPr txBox="1"/>
          <p:nvPr/>
        </p:nvSpPr>
        <p:spPr>
          <a:xfrm>
            <a:off x="1312032" y="5269229"/>
            <a:ext cx="4207665" cy="89153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1800"/>
              <a:buFont typeface="Arial"/>
              <a:buNone/>
            </a:pPr>
            <a:r>
              <a:rPr b="0" i="0" lang="en-GB" sz="1800" u="none" cap="none" strike="noStrike">
                <a:solidFill>
                  <a:srgbClr val="FFFFFF"/>
                </a:solidFill>
                <a:latin typeface="Calibri"/>
                <a:ea typeface="Calibri"/>
                <a:cs typeface="Calibri"/>
                <a:sym typeface="Calibri"/>
              </a:rPr>
              <a:t>For further information please contact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800"/>
              <a:buFont typeface="Arial"/>
              <a:buNone/>
            </a:pPr>
            <a:r>
              <a:rPr b="0" i="0" lang="en-GB" sz="1800" u="none" cap="none" strike="noStrike">
                <a:solidFill>
                  <a:srgbClr val="FFFFFF"/>
                </a:solidFill>
                <a:latin typeface="Calibri"/>
                <a:ea typeface="Calibri"/>
                <a:cs typeface="Calibri"/>
                <a:sym typeface="Calibri"/>
              </a:rPr>
              <a:t>Dr Emma Hepburn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FF"/>
              </a:buClr>
              <a:buSzPts val="1800"/>
              <a:buFont typeface="Arial"/>
              <a:buNone/>
            </a:pPr>
            <a:r>
              <a:rPr b="0" i="0" lang="en-GB" sz="1800" u="sng" cap="none" strike="noStrike">
                <a:solidFill>
                  <a:srgbClr val="0000FF"/>
                </a:solidFill>
                <a:latin typeface="Calibri"/>
                <a:ea typeface="Calibri"/>
                <a:cs typeface="Calibri"/>
                <a:sym typeface="Calibri"/>
                <a:hlinkClick r:id="rId3">
                  <a:extLst>
                    <a:ext uri="{A12FA001-AC4F-418D-AE19-62706E023703}">
                      <ahyp:hlinkClr val="tx"/>
                    </a:ext>
                  </a:extLst>
                </a:hlinkClick>
              </a:rPr>
              <a:t>emma.hepburn2@nhs.scot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94"/>
          <p:cNvSpPr txBox="1"/>
          <p:nvPr>
            <p:ph type="title"/>
          </p:nvPr>
        </p:nvSpPr>
        <p:spPr>
          <a:xfrm>
            <a:off x="574365" y="244200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562" name="Google Shape;562;p94"/>
          <p:cNvSpPr txBox="1"/>
          <p:nvPr/>
        </p:nvSpPr>
        <p:spPr>
          <a:xfrm>
            <a:off x="3028089" y="634448"/>
            <a:ext cx="5608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600"/>
              <a:buFont typeface="Arial"/>
              <a:buNone/>
            </a:pPr>
            <a:r>
              <a:t/>
            </a:r>
            <a:endParaRPr b="0" i="0" sz="9600" u="none" cap="none" strike="noStrike">
              <a:solidFill>
                <a:srgbClr val="FFFFFF"/>
              </a:solidFill>
              <a:latin typeface="Calibri"/>
              <a:ea typeface="Calibri"/>
              <a:cs typeface="Calibri"/>
              <a:sym typeface="Calibri"/>
            </a:endParaRPr>
          </a:p>
        </p:txBody>
      </p:sp>
      <p:sp>
        <p:nvSpPr>
          <p:cNvPr id="563" name="Google Shape;563;p94"/>
          <p:cNvSpPr txBox="1"/>
          <p:nvPr/>
        </p:nvSpPr>
        <p:spPr>
          <a:xfrm>
            <a:off x="466475" y="1997560"/>
            <a:ext cx="116175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5400" u="none" cap="none" strike="noStrike">
                <a:solidFill>
                  <a:srgbClr val="FFFFFF"/>
                </a:solidFill>
                <a:latin typeface="Calibri"/>
                <a:ea typeface="Calibri"/>
                <a:cs typeface="Calibri"/>
                <a:sym typeface="Calibri"/>
              </a:rPr>
              <a:t>Staff Wellbeing Throughout the Pandemic from Redeployment to a Flexible New Way of Working</a:t>
            </a:r>
            <a:endParaRPr/>
          </a:p>
          <a:p>
            <a:pPr indent="0" lvl="0" marL="0" marR="0" rtl="0" algn="l">
              <a:lnSpc>
                <a:spcPct val="100000"/>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Overview</a:t>
            </a:r>
            <a:endParaRPr>
              <a:solidFill>
                <a:srgbClr val="CC0066"/>
              </a:solidFill>
            </a:endParaRPr>
          </a:p>
        </p:txBody>
      </p:sp>
      <p:sp>
        <p:nvSpPr>
          <p:cNvPr id="570" name="Google Shape;570;p2"/>
          <p:cNvSpPr txBox="1"/>
          <p:nvPr>
            <p:ph idx="1" type="body"/>
          </p:nvPr>
        </p:nvSpPr>
        <p:spPr>
          <a:xfrm>
            <a:off x="2504302" y="1825625"/>
            <a:ext cx="8849497"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F7F7F"/>
              </a:buClr>
              <a:buSzPts val="3600"/>
              <a:buChar char="•"/>
            </a:pPr>
            <a:r>
              <a:rPr lang="en-GB" sz="3600">
                <a:solidFill>
                  <a:srgbClr val="7F7F7F"/>
                </a:solidFill>
              </a:rPr>
              <a:t>Background and Wellbeing culture</a:t>
            </a:r>
            <a:endParaRPr/>
          </a:p>
          <a:p>
            <a:pPr indent="-228600" lvl="0" marL="228600" rtl="0" algn="l">
              <a:lnSpc>
                <a:spcPct val="90000"/>
              </a:lnSpc>
              <a:spcBef>
                <a:spcPts val="1000"/>
              </a:spcBef>
              <a:spcAft>
                <a:spcPts val="0"/>
              </a:spcAft>
              <a:buClr>
                <a:srgbClr val="7F7F7F"/>
              </a:buClr>
              <a:buSzPts val="3600"/>
              <a:buChar char="•"/>
            </a:pPr>
            <a:r>
              <a:rPr lang="en-GB" sz="3600">
                <a:solidFill>
                  <a:srgbClr val="7F7F7F"/>
                </a:solidFill>
              </a:rPr>
              <a:t>How we kept in touch about wellbeing during the pandemic</a:t>
            </a:r>
            <a:endParaRPr/>
          </a:p>
          <a:p>
            <a:pPr indent="-228600" lvl="0" marL="228600" rtl="0" algn="l">
              <a:lnSpc>
                <a:spcPct val="90000"/>
              </a:lnSpc>
              <a:spcBef>
                <a:spcPts val="1000"/>
              </a:spcBef>
              <a:spcAft>
                <a:spcPts val="0"/>
              </a:spcAft>
              <a:buClr>
                <a:srgbClr val="7F7F7F"/>
              </a:buClr>
              <a:buSzPts val="3600"/>
              <a:buChar char="•"/>
            </a:pPr>
            <a:r>
              <a:rPr lang="en-GB" sz="3600">
                <a:solidFill>
                  <a:srgbClr val="7F7F7F"/>
                </a:solidFill>
              </a:rPr>
              <a:t>The feedback from staff</a:t>
            </a:r>
            <a:endParaRPr/>
          </a:p>
          <a:p>
            <a:pPr indent="-228600" lvl="0" marL="228600" rtl="0" algn="l">
              <a:lnSpc>
                <a:spcPct val="90000"/>
              </a:lnSpc>
              <a:spcBef>
                <a:spcPts val="1000"/>
              </a:spcBef>
              <a:spcAft>
                <a:spcPts val="0"/>
              </a:spcAft>
              <a:buClr>
                <a:srgbClr val="7F7F7F"/>
              </a:buClr>
              <a:buSzPts val="3600"/>
              <a:buChar char="•"/>
            </a:pPr>
            <a:r>
              <a:rPr lang="en-GB" sz="3600">
                <a:solidFill>
                  <a:srgbClr val="7F7F7F"/>
                </a:solidFill>
              </a:rPr>
              <a:t>The key actions</a:t>
            </a:r>
            <a:endParaRPr/>
          </a:p>
          <a:p>
            <a:pPr indent="-228600" lvl="0" marL="228600" rtl="0" algn="l">
              <a:lnSpc>
                <a:spcPct val="90000"/>
              </a:lnSpc>
              <a:spcBef>
                <a:spcPts val="1000"/>
              </a:spcBef>
              <a:spcAft>
                <a:spcPts val="0"/>
              </a:spcAft>
              <a:buClr>
                <a:srgbClr val="7F7F7F"/>
              </a:buClr>
              <a:buSzPts val="3600"/>
              <a:buChar char="•"/>
            </a:pPr>
            <a:r>
              <a:rPr lang="en-GB" sz="3600">
                <a:solidFill>
                  <a:srgbClr val="7F7F7F"/>
                </a:solidFill>
              </a:rPr>
              <a:t>Their impact</a:t>
            </a:r>
            <a:endParaRPr sz="3600">
              <a:solidFill>
                <a:srgbClr val="7F7F7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descr="CALL Helpline Wales on Twitter: &quot;If you have concerns relating to your  #mentalhealth. We are #open247 to offer #support #advice #signposting  across #Wales. @CALL_247 Call 0800 132 737 text help to 81066. (" id="576" name="Google Shape;576;p3"/>
          <p:cNvPicPr preferRelativeResize="0"/>
          <p:nvPr/>
        </p:nvPicPr>
        <p:blipFill rotWithShape="1">
          <a:blip r:embed="rId3">
            <a:alphaModFix/>
          </a:blip>
          <a:srcRect b="0" l="0" r="0" t="0"/>
          <a:stretch/>
        </p:blipFill>
        <p:spPr>
          <a:xfrm>
            <a:off x="1298961" y="631090"/>
            <a:ext cx="9824014" cy="4664046"/>
          </a:xfrm>
          <a:prstGeom prst="rect">
            <a:avLst/>
          </a:prstGeom>
          <a:noFill/>
          <a:ln>
            <a:noFill/>
          </a:ln>
        </p:spPr>
      </p:pic>
      <p:sp>
        <p:nvSpPr>
          <p:cNvPr id="577" name="Google Shape;577;p3"/>
          <p:cNvSpPr txBox="1"/>
          <p:nvPr/>
        </p:nvSpPr>
        <p:spPr>
          <a:xfrm>
            <a:off x="6494804" y="5768411"/>
            <a:ext cx="586241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GB" sz="1800" u="none" cap="none" strike="noStrike">
                <a:solidFill>
                  <a:srgbClr val="CC0066"/>
                </a:solidFill>
                <a:latin typeface="Calibri"/>
                <a:ea typeface="Calibri"/>
                <a:cs typeface="Calibri"/>
                <a:sym typeface="Calibri"/>
              </a:rPr>
              <a:t>New Economics Foundation, Foresight report 2008</a:t>
            </a:r>
            <a:endParaRPr b="0" i="1" sz="1800" u="none" cap="none" strike="noStrike">
              <a:solidFill>
                <a:srgbClr val="CC0066"/>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4"/>
          <p:cNvSpPr txBox="1"/>
          <p:nvPr>
            <p:ph type="title"/>
          </p:nvPr>
        </p:nvSpPr>
        <p:spPr>
          <a:xfrm>
            <a:off x="838200" y="32393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C0066"/>
              </a:buClr>
              <a:buSzPts val="3600"/>
              <a:buFont typeface="Calibri"/>
              <a:buNone/>
            </a:pPr>
            <a:r>
              <a:rPr b="1" lang="en-GB" sz="3600">
                <a:solidFill>
                  <a:srgbClr val="CC0066"/>
                </a:solidFill>
              </a:rPr>
              <a:t>Compassionate Leadership</a:t>
            </a:r>
            <a:br>
              <a:rPr lang="en-GB" sz="3600">
                <a:solidFill>
                  <a:srgbClr val="CC0066"/>
                </a:solidFill>
              </a:rPr>
            </a:br>
            <a:r>
              <a:rPr lang="en-GB" sz="2400">
                <a:solidFill>
                  <a:srgbClr val="CC0066"/>
                </a:solidFill>
              </a:rPr>
              <a:t>(particularly during the pandemic)</a:t>
            </a:r>
            <a:endParaRPr sz="2400">
              <a:solidFill>
                <a:srgbClr val="CC0066"/>
              </a:solidFill>
            </a:endParaRPr>
          </a:p>
        </p:txBody>
      </p:sp>
      <p:sp>
        <p:nvSpPr>
          <p:cNvPr id="584" name="Google Shape;584;p4"/>
          <p:cNvSpPr txBox="1"/>
          <p:nvPr>
            <p:ph idx="1" type="body"/>
          </p:nvPr>
        </p:nvSpPr>
        <p:spPr>
          <a:xfrm>
            <a:off x="1127449" y="2034467"/>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757070"/>
              </a:buClr>
              <a:buSzPts val="2800"/>
              <a:buChar char="•"/>
            </a:pPr>
            <a:r>
              <a:rPr lang="en-GB">
                <a:solidFill>
                  <a:srgbClr val="757070"/>
                </a:solidFill>
              </a:rPr>
              <a:t>Be present and ‘Listen with fascination’.</a:t>
            </a:r>
            <a:endParaRPr>
              <a:solidFill>
                <a:srgbClr val="757070"/>
              </a:solidFill>
            </a:endParaRPr>
          </a:p>
          <a:p>
            <a:pPr indent="-228600" lvl="0" marL="228600" rtl="0" algn="l">
              <a:lnSpc>
                <a:spcPct val="90000"/>
              </a:lnSpc>
              <a:spcBef>
                <a:spcPts val="1000"/>
              </a:spcBef>
              <a:spcAft>
                <a:spcPts val="0"/>
              </a:spcAft>
              <a:buClr>
                <a:srgbClr val="757070"/>
              </a:buClr>
              <a:buSzPts val="2800"/>
              <a:buChar char="•"/>
            </a:pPr>
            <a:r>
              <a:rPr lang="en-GB">
                <a:solidFill>
                  <a:srgbClr val="757070"/>
                </a:solidFill>
              </a:rPr>
              <a:t>Understand the cause of the pain.</a:t>
            </a:r>
            <a:endParaRPr/>
          </a:p>
          <a:p>
            <a:pPr indent="-228600" lvl="0" marL="228600" rtl="0" algn="l">
              <a:lnSpc>
                <a:spcPct val="90000"/>
              </a:lnSpc>
              <a:spcBef>
                <a:spcPts val="1000"/>
              </a:spcBef>
              <a:spcAft>
                <a:spcPts val="0"/>
              </a:spcAft>
              <a:buClr>
                <a:srgbClr val="757070"/>
              </a:buClr>
              <a:buSzPts val="2800"/>
              <a:buChar char="•"/>
            </a:pPr>
            <a:r>
              <a:rPr lang="en-GB">
                <a:solidFill>
                  <a:srgbClr val="757070"/>
                </a:solidFill>
              </a:rPr>
              <a:t>Respond with empathy but without being overwhelmed.</a:t>
            </a:r>
            <a:endParaRPr/>
          </a:p>
          <a:p>
            <a:pPr indent="-228600" lvl="0" marL="228600" rtl="0" algn="l">
              <a:lnSpc>
                <a:spcPct val="90000"/>
              </a:lnSpc>
              <a:spcBef>
                <a:spcPts val="1000"/>
              </a:spcBef>
              <a:spcAft>
                <a:spcPts val="0"/>
              </a:spcAft>
              <a:buClr>
                <a:srgbClr val="757070"/>
              </a:buClr>
              <a:buSzPts val="2800"/>
              <a:buChar char="•"/>
            </a:pPr>
            <a:r>
              <a:rPr lang="en-GB">
                <a:solidFill>
                  <a:srgbClr val="757070"/>
                </a:solidFill>
              </a:rPr>
              <a:t>Provide help, or service in some way.</a:t>
            </a:r>
            <a:endParaRPr>
              <a:solidFill>
                <a:srgbClr val="757070"/>
              </a:solidFill>
            </a:endParaRPr>
          </a:p>
        </p:txBody>
      </p:sp>
      <p:pic>
        <p:nvPicPr>
          <p:cNvPr descr="Professor Michael West - South West Leadership Academy" id="585" name="Google Shape;585;p4"/>
          <p:cNvPicPr preferRelativeResize="0"/>
          <p:nvPr>
            <p:ph idx="2" type="body"/>
          </p:nvPr>
        </p:nvPicPr>
        <p:blipFill rotWithShape="1">
          <a:blip r:embed="rId3">
            <a:alphaModFix/>
          </a:blip>
          <a:srcRect b="0" l="0" r="0" t="0"/>
          <a:stretch/>
        </p:blipFill>
        <p:spPr>
          <a:xfrm>
            <a:off x="7543944" y="721346"/>
            <a:ext cx="3421349" cy="5132024"/>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sp>
        <p:nvSpPr>
          <p:cNvPr id="586" name="Google Shape;586;p4"/>
          <p:cNvSpPr txBox="1"/>
          <p:nvPr/>
        </p:nvSpPr>
        <p:spPr>
          <a:xfrm>
            <a:off x="8090704" y="6066114"/>
            <a:ext cx="326309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GB" sz="1800" u="none" cap="none" strike="noStrike">
                <a:solidFill>
                  <a:srgbClr val="CC0066"/>
                </a:solidFill>
                <a:latin typeface="Calibri"/>
                <a:ea typeface="Calibri"/>
                <a:cs typeface="Calibri"/>
                <a:sym typeface="Calibri"/>
              </a:rPr>
              <a:t>Professor Michael West</a:t>
            </a:r>
            <a:endParaRPr b="1" i="1" sz="1800" u="none" cap="none" strike="noStrike">
              <a:solidFill>
                <a:srgbClr val="CC0066"/>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Listen to understand</a:t>
            </a:r>
            <a:endParaRPr>
              <a:solidFill>
                <a:srgbClr val="CC0066"/>
              </a:solidFill>
            </a:endParaRPr>
          </a:p>
        </p:txBody>
      </p:sp>
      <p:pic>
        <p:nvPicPr>
          <p:cNvPr descr="Webropol Sverige AB - Overview, Competitors, and Employees | Apollo.io" id="593" name="Google Shape;593;p5"/>
          <p:cNvPicPr preferRelativeResize="0"/>
          <p:nvPr>
            <p:ph idx="1" type="body"/>
          </p:nvPr>
        </p:nvPicPr>
        <p:blipFill rotWithShape="1">
          <a:blip r:embed="rId3">
            <a:alphaModFix/>
          </a:blip>
          <a:srcRect b="0" l="0" r="0" t="0"/>
          <a:stretch/>
        </p:blipFill>
        <p:spPr>
          <a:xfrm>
            <a:off x="4394913" y="1956905"/>
            <a:ext cx="3402173" cy="340217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Our Webropol Journey</a:t>
            </a:r>
            <a:endParaRPr>
              <a:solidFill>
                <a:srgbClr val="CC0066"/>
              </a:solidFill>
            </a:endParaRPr>
          </a:p>
        </p:txBody>
      </p:sp>
      <p:pic>
        <p:nvPicPr>
          <p:cNvPr id="600" name="Google Shape;600;p6"/>
          <p:cNvPicPr preferRelativeResize="0"/>
          <p:nvPr>
            <p:ph idx="1" type="body"/>
          </p:nvPr>
        </p:nvPicPr>
        <p:blipFill rotWithShape="1">
          <a:blip r:embed="rId3">
            <a:alphaModFix/>
          </a:blip>
          <a:srcRect b="0" l="0" r="0" t="0"/>
          <a:stretch/>
        </p:blipFill>
        <p:spPr>
          <a:xfrm>
            <a:off x="376235" y="1840375"/>
            <a:ext cx="11305120" cy="4271057"/>
          </a:xfrm>
          <a:prstGeom prst="rect">
            <a:avLst/>
          </a:prstGeom>
          <a:noFill/>
          <a:ln>
            <a:noFill/>
          </a:ln>
        </p:spPr>
      </p:pic>
      <p:cxnSp>
        <p:nvCxnSpPr>
          <p:cNvPr id="601" name="Google Shape;601;p6"/>
          <p:cNvCxnSpPr/>
          <p:nvPr/>
        </p:nvCxnSpPr>
        <p:spPr>
          <a:xfrm>
            <a:off x="2476982" y="2546430"/>
            <a:ext cx="393540" cy="0"/>
          </a:xfrm>
          <a:prstGeom prst="straightConnector1">
            <a:avLst/>
          </a:prstGeom>
          <a:noFill/>
          <a:ln cap="flat" cmpd="sng" w="38100">
            <a:solidFill>
              <a:schemeClr val="accent2"/>
            </a:solidFill>
            <a:prstDash val="solid"/>
            <a:miter lim="800000"/>
            <a:headEnd len="sm" w="sm"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The key feedback</a:t>
            </a:r>
            <a:endParaRPr>
              <a:solidFill>
                <a:srgbClr val="CC0066"/>
              </a:solidFill>
            </a:endParaRPr>
          </a:p>
        </p:txBody>
      </p:sp>
      <p:sp>
        <p:nvSpPr>
          <p:cNvPr id="608" name="Google Shape;608;p7"/>
          <p:cNvSpPr txBox="1"/>
          <p:nvPr/>
        </p:nvSpPr>
        <p:spPr>
          <a:xfrm>
            <a:off x="5710335" y="2261086"/>
            <a:ext cx="4152123" cy="34804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609" name="Google Shape;609;p7"/>
          <p:cNvGrpSpPr/>
          <p:nvPr/>
        </p:nvGrpSpPr>
        <p:grpSpPr>
          <a:xfrm>
            <a:off x="1772755" y="2439590"/>
            <a:ext cx="8086130" cy="3123406"/>
            <a:chOff x="38297" y="1147630"/>
            <a:chExt cx="8086130" cy="3123406"/>
          </a:xfrm>
        </p:grpSpPr>
        <p:sp>
          <p:nvSpPr>
            <p:cNvPr id="610" name="Google Shape;610;p7"/>
            <p:cNvSpPr/>
            <p:nvPr/>
          </p:nvSpPr>
          <p:spPr>
            <a:xfrm>
              <a:off x="38297" y="1147630"/>
              <a:ext cx="3123406" cy="3123406"/>
            </a:xfrm>
            <a:prstGeom prst="ellipse">
              <a:avLst/>
            </a:prstGeom>
            <a:solidFill>
              <a:srgbClr val="4372C3">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7"/>
            <p:cNvSpPr txBox="1"/>
            <p:nvPr/>
          </p:nvSpPr>
          <p:spPr>
            <a:xfrm>
              <a:off x="495709"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1" i="0" lang="en-GB" sz="2200" u="none" cap="none" strike="noStrike">
                  <a:solidFill>
                    <a:schemeClr val="dk1"/>
                  </a:solidFill>
                  <a:latin typeface="Calibri"/>
                  <a:ea typeface="Calibri"/>
                  <a:cs typeface="Calibri"/>
                  <a:sym typeface="Calibri"/>
                </a:rPr>
                <a:t>Communication</a:t>
              </a:r>
              <a:r>
                <a:rPr b="0" i="0" lang="en-GB" sz="2200" u="none" cap="none" strike="noStrike">
                  <a:solidFill>
                    <a:schemeClr val="dk1"/>
                  </a:solidFill>
                  <a:latin typeface="Calibri"/>
                  <a:ea typeface="Calibri"/>
                  <a:cs typeface="Calibri"/>
                  <a:sym typeface="Calibri"/>
                </a:rPr>
                <a:t> challenges</a:t>
              </a:r>
              <a:endParaRPr b="0" i="0" sz="2200" u="none" cap="none" strike="noStrike">
                <a:solidFill>
                  <a:schemeClr val="dk1"/>
                </a:solidFill>
                <a:latin typeface="Calibri"/>
                <a:ea typeface="Calibri"/>
                <a:cs typeface="Calibri"/>
                <a:sym typeface="Calibri"/>
              </a:endParaRPr>
            </a:p>
          </p:txBody>
        </p:sp>
        <p:sp>
          <p:nvSpPr>
            <p:cNvPr id="612" name="Google Shape;612;p7"/>
            <p:cNvSpPr/>
            <p:nvPr/>
          </p:nvSpPr>
          <p:spPr>
            <a:xfrm>
              <a:off x="2502296" y="1147630"/>
              <a:ext cx="3123406" cy="3123406"/>
            </a:xfrm>
            <a:prstGeom prst="ellipse">
              <a:avLst/>
            </a:prstGeom>
            <a:solidFill>
              <a:srgbClr val="44B78C">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7"/>
            <p:cNvSpPr txBox="1"/>
            <p:nvPr/>
          </p:nvSpPr>
          <p:spPr>
            <a:xfrm>
              <a:off x="2959708"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1" i="0" lang="en-GB" sz="2200" u="none" cap="none" strike="noStrike">
                  <a:solidFill>
                    <a:schemeClr val="dk1"/>
                  </a:solidFill>
                  <a:latin typeface="Calibri"/>
                  <a:ea typeface="Calibri"/>
                  <a:cs typeface="Calibri"/>
                  <a:sym typeface="Calibri"/>
                </a:rPr>
                <a:t>Lack of Time: </a:t>
              </a:r>
              <a:r>
                <a:rPr b="0" i="0" lang="en-GB" sz="2200" u="none" cap="none" strike="noStrike">
                  <a:solidFill>
                    <a:schemeClr val="dk1"/>
                  </a:solidFill>
                  <a:latin typeface="Calibri"/>
                  <a:ea typeface="Calibri"/>
                  <a:cs typeface="Calibri"/>
                  <a:sym typeface="Calibri"/>
                </a:rPr>
                <a:t>new ways of working</a:t>
              </a:r>
              <a:endParaRPr b="0" i="0" sz="2200" u="none" cap="none" strike="noStrike">
                <a:solidFill>
                  <a:schemeClr val="dk1"/>
                </a:solidFill>
                <a:latin typeface="Calibri"/>
                <a:ea typeface="Calibri"/>
                <a:cs typeface="Calibri"/>
                <a:sym typeface="Calibri"/>
              </a:endParaRPr>
            </a:p>
          </p:txBody>
        </p:sp>
        <p:sp>
          <p:nvSpPr>
            <p:cNvPr id="614" name="Google Shape;614;p7"/>
            <p:cNvSpPr/>
            <p:nvPr/>
          </p:nvSpPr>
          <p:spPr>
            <a:xfrm>
              <a:off x="5001021" y="1147630"/>
              <a:ext cx="3123406" cy="3123406"/>
            </a:xfrm>
            <a:prstGeom prst="ellipse">
              <a:avLst/>
            </a:prstGeom>
            <a:solidFill>
              <a:srgbClr val="6FAA47">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5" name="Google Shape;615;p7"/>
            <p:cNvSpPr txBox="1"/>
            <p:nvPr/>
          </p:nvSpPr>
          <p:spPr>
            <a:xfrm>
              <a:off x="5458433"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1" i="0" lang="en-GB" sz="2200" u="none" cap="none" strike="noStrike">
                  <a:solidFill>
                    <a:schemeClr val="dk1"/>
                  </a:solidFill>
                  <a:latin typeface="Calibri"/>
                  <a:ea typeface="Calibri"/>
                  <a:cs typeface="Calibri"/>
                  <a:sym typeface="Calibri"/>
                </a:rPr>
                <a:t>Lack of Movement: </a:t>
              </a:r>
              <a:r>
                <a:rPr b="0" i="0" lang="en-GB" sz="2200" u="none" cap="none" strike="noStrike">
                  <a:solidFill>
                    <a:schemeClr val="dk1"/>
                  </a:solidFill>
                  <a:latin typeface="Calibri"/>
                  <a:ea typeface="Calibri"/>
                  <a:cs typeface="Calibri"/>
                  <a:sym typeface="Calibri"/>
                </a:rPr>
                <a:t>Telephone appointments</a:t>
              </a:r>
              <a:endParaRPr b="0" i="0" sz="2200" u="none" cap="none" strike="noStrike">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8"/>
          <p:cNvSpPr txBox="1"/>
          <p:nvPr>
            <p:ph type="ctrTitle"/>
          </p:nvPr>
        </p:nvSpPr>
        <p:spPr>
          <a:xfrm>
            <a:off x="1524000" y="1550626"/>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C0066"/>
              </a:buClr>
              <a:buSzPts val="9600"/>
              <a:buFont typeface="Calibri"/>
              <a:buNone/>
            </a:pPr>
            <a:r>
              <a:rPr lang="en-GB" sz="9600">
                <a:solidFill>
                  <a:srgbClr val="CC0066"/>
                </a:solidFill>
              </a:rPr>
              <a:t>Actions</a:t>
            </a:r>
            <a:endParaRPr sz="9600">
              <a:solidFill>
                <a:srgbClr val="CC0066"/>
              </a:solidFill>
            </a:endParaRPr>
          </a:p>
        </p:txBody>
      </p:sp>
      <p:sp>
        <p:nvSpPr>
          <p:cNvPr id="622" name="Google Shape;622;p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
          <p:cNvSpPr txBox="1"/>
          <p:nvPr>
            <p:ph type="title"/>
          </p:nvPr>
        </p:nvSpPr>
        <p:spPr>
          <a:xfrm>
            <a:off x="838200" y="365125"/>
            <a:ext cx="10748058"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C0066"/>
              </a:buClr>
              <a:buSzPts val="4400"/>
              <a:buFont typeface="Calibri"/>
              <a:buNone/>
            </a:pPr>
            <a:r>
              <a:rPr lang="en-GB">
                <a:solidFill>
                  <a:srgbClr val="CC0066"/>
                </a:solidFill>
              </a:rPr>
              <a:t>Clinical Knowledge Publisher (NES) Web based</a:t>
            </a:r>
            <a:endParaRPr>
              <a:solidFill>
                <a:srgbClr val="CC0066"/>
              </a:solidFill>
            </a:endParaRPr>
          </a:p>
        </p:txBody>
      </p:sp>
      <p:pic>
        <p:nvPicPr>
          <p:cNvPr id="629" name="Google Shape;629;p9"/>
          <p:cNvPicPr preferRelativeResize="0"/>
          <p:nvPr>
            <p:ph idx="1" type="body"/>
          </p:nvPr>
        </p:nvPicPr>
        <p:blipFill rotWithShape="1">
          <a:blip r:embed="rId3">
            <a:alphaModFix/>
          </a:blip>
          <a:srcRect b="0" l="0" r="0" t="0"/>
          <a:stretch/>
        </p:blipFill>
        <p:spPr>
          <a:xfrm>
            <a:off x="1039209" y="1802477"/>
            <a:ext cx="5692052" cy="4351338"/>
          </a:xfrm>
          <a:prstGeom prst="rect">
            <a:avLst/>
          </a:prstGeom>
          <a:noFill/>
          <a:ln>
            <a:noFill/>
          </a:ln>
          <a:effectLst>
            <a:outerShdw blurRad="292100" rotWithShape="0" algn="tl" dir="2700000" dist="139700">
              <a:srgbClr val="333333">
                <a:alpha val="63529"/>
              </a:srgbClr>
            </a:outerShdw>
          </a:effectLst>
        </p:spPr>
      </p:pic>
      <p:sp>
        <p:nvSpPr>
          <p:cNvPr id="630" name="Google Shape;630;p9"/>
          <p:cNvSpPr txBox="1"/>
          <p:nvPr/>
        </p:nvSpPr>
        <p:spPr>
          <a:xfrm>
            <a:off x="7558268" y="2291787"/>
            <a:ext cx="4190035" cy="304698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CC0066"/>
              </a:buClr>
              <a:buSzPts val="2400"/>
              <a:buFont typeface="Arial"/>
              <a:buChar char="•"/>
            </a:pPr>
            <a:r>
              <a:rPr b="1" i="0" lang="en-GB" sz="2400" u="none" cap="none" strike="noStrike">
                <a:solidFill>
                  <a:srgbClr val="CC0066"/>
                </a:solidFill>
                <a:latin typeface="Calibri"/>
                <a:ea typeface="Calibri"/>
                <a:cs typeface="Calibri"/>
                <a:sym typeface="Calibri"/>
              </a:rPr>
              <a:t>COVID-19 resources in March 2020</a:t>
            </a:r>
            <a:endParaRPr b="1" i="0" sz="2400" u="none" cap="none" strike="noStrike">
              <a:solidFill>
                <a:srgbClr val="CC0066"/>
              </a:solidFill>
              <a:latin typeface="Calibri"/>
              <a:ea typeface="Calibri"/>
              <a:cs typeface="Calibri"/>
              <a:sym typeface="Calibri"/>
            </a:endParaRPr>
          </a:p>
          <a:p>
            <a:pPr indent="-133350" lvl="0" marL="285750" marR="0" rtl="0" algn="l">
              <a:lnSpc>
                <a:spcPct val="100000"/>
              </a:lnSpc>
              <a:spcBef>
                <a:spcPts val="0"/>
              </a:spcBef>
              <a:spcAft>
                <a:spcPts val="0"/>
              </a:spcAft>
              <a:buClr>
                <a:schemeClr val="dk1"/>
              </a:buClr>
              <a:buSzPts val="2400"/>
              <a:buFont typeface="Arial"/>
              <a:buNone/>
            </a:pPr>
            <a:r>
              <a:t/>
            </a:r>
            <a:endParaRPr b="1" i="0" sz="2400" u="none" cap="none" strike="noStrike">
              <a:solidFill>
                <a:srgbClr val="CC0066"/>
              </a:solidFill>
              <a:latin typeface="Calibri"/>
              <a:ea typeface="Calibri"/>
              <a:cs typeface="Calibri"/>
              <a:sym typeface="Calibri"/>
            </a:endParaRPr>
          </a:p>
          <a:p>
            <a:pPr indent="-285750" lvl="0" marL="285750" marR="0" rtl="0" algn="l">
              <a:lnSpc>
                <a:spcPct val="100000"/>
              </a:lnSpc>
              <a:spcBef>
                <a:spcPts val="0"/>
              </a:spcBef>
              <a:spcAft>
                <a:spcPts val="0"/>
              </a:spcAft>
              <a:buClr>
                <a:srgbClr val="CC0066"/>
              </a:buClr>
              <a:buSzPts val="2400"/>
              <a:buFont typeface="Arial"/>
              <a:buChar char="•"/>
            </a:pPr>
            <a:r>
              <a:rPr b="1" i="0" lang="en-GB" sz="2400" u="none" cap="none" strike="noStrike">
                <a:solidFill>
                  <a:srgbClr val="CC0066"/>
                </a:solidFill>
                <a:latin typeface="Calibri"/>
                <a:ea typeface="Calibri"/>
                <a:cs typeface="Calibri"/>
                <a:sym typeface="Calibri"/>
              </a:rPr>
              <a:t>Supported self management resources (for patients) in May 2020</a:t>
            </a:r>
            <a:endParaRPr b="1" i="0" sz="2400" u="none" cap="none" strike="noStrike">
              <a:solidFill>
                <a:srgbClr val="CC0066"/>
              </a:solidFill>
              <a:latin typeface="Calibri"/>
              <a:ea typeface="Calibri"/>
              <a:cs typeface="Calibri"/>
              <a:sym typeface="Calibri"/>
            </a:endParaRPr>
          </a:p>
          <a:p>
            <a:pPr indent="-133350" lvl="0" marL="285750" marR="0" rtl="0" algn="l">
              <a:lnSpc>
                <a:spcPct val="100000"/>
              </a:lnSpc>
              <a:spcBef>
                <a:spcPts val="0"/>
              </a:spcBef>
              <a:spcAft>
                <a:spcPts val="0"/>
              </a:spcAft>
              <a:buClr>
                <a:schemeClr val="dk1"/>
              </a:buClr>
              <a:buSzPts val="2400"/>
              <a:buFont typeface="Arial"/>
              <a:buNone/>
            </a:pPr>
            <a:r>
              <a:t/>
            </a:r>
            <a:endParaRPr b="1" i="0" sz="2400" u="none" cap="none" strike="noStrike">
              <a:solidFill>
                <a:srgbClr val="CC0066"/>
              </a:solidFill>
              <a:latin typeface="Calibri"/>
              <a:ea typeface="Calibri"/>
              <a:cs typeface="Calibri"/>
              <a:sym typeface="Calibri"/>
            </a:endParaRPr>
          </a:p>
          <a:p>
            <a:pPr indent="-285750" lvl="0" marL="285750" marR="0" rtl="0" algn="l">
              <a:lnSpc>
                <a:spcPct val="100000"/>
              </a:lnSpc>
              <a:spcBef>
                <a:spcPts val="0"/>
              </a:spcBef>
              <a:spcAft>
                <a:spcPts val="0"/>
              </a:spcAft>
              <a:buClr>
                <a:srgbClr val="CC0066"/>
              </a:buClr>
              <a:buSzPts val="2400"/>
              <a:buFont typeface="Arial"/>
              <a:buChar char="•"/>
            </a:pPr>
            <a:r>
              <a:rPr b="1" i="0" lang="en-GB" sz="2400" u="none" cap="none" strike="noStrike">
                <a:solidFill>
                  <a:srgbClr val="CC0066"/>
                </a:solidFill>
                <a:latin typeface="Calibri"/>
                <a:ea typeface="Calibri"/>
                <a:cs typeface="Calibri"/>
                <a:sym typeface="Calibri"/>
              </a:rPr>
              <a:t>CPD in May 2021</a:t>
            </a:r>
            <a:endParaRPr b="1" i="0" sz="2400" u="none" cap="none" strike="noStrike">
              <a:solidFill>
                <a:srgbClr val="CC0066"/>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10"/>
          <p:cNvSpPr txBox="1"/>
          <p:nvPr>
            <p:ph type="title"/>
          </p:nvPr>
        </p:nvSpPr>
        <p:spPr>
          <a:xfrm>
            <a:off x="838199" y="365125"/>
            <a:ext cx="10956403"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Piktochart for staff September 2020: Wellbeing</a:t>
            </a:r>
            <a:endParaRPr>
              <a:solidFill>
                <a:srgbClr val="CC0066"/>
              </a:solidFill>
            </a:endParaRPr>
          </a:p>
        </p:txBody>
      </p:sp>
      <p:pic>
        <p:nvPicPr>
          <p:cNvPr id="637" name="Google Shape;637;p10"/>
          <p:cNvPicPr preferRelativeResize="0"/>
          <p:nvPr>
            <p:ph idx="1" type="body"/>
          </p:nvPr>
        </p:nvPicPr>
        <p:blipFill rotWithShape="1">
          <a:blip r:embed="rId3">
            <a:alphaModFix/>
          </a:blip>
          <a:srcRect b="0" l="0" r="0" t="0"/>
          <a:stretch/>
        </p:blipFill>
        <p:spPr>
          <a:xfrm>
            <a:off x="689919" y="1525931"/>
            <a:ext cx="10515600" cy="4083986"/>
          </a:xfrm>
          <a:prstGeom prst="rect">
            <a:avLst/>
          </a:prstGeom>
          <a:noFill/>
          <a:ln>
            <a:noFill/>
          </a:ln>
        </p:spPr>
      </p:pic>
      <p:sp>
        <p:nvSpPr>
          <p:cNvPr id="638" name="Google Shape;638;p10"/>
          <p:cNvSpPr txBox="1"/>
          <p:nvPr/>
        </p:nvSpPr>
        <p:spPr>
          <a:xfrm>
            <a:off x="1178011" y="5881816"/>
            <a:ext cx="9819503"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rgbClr val="CC0066"/>
                </a:solidFill>
                <a:latin typeface="Calibri"/>
                <a:ea typeface="Calibri"/>
                <a:cs typeface="Calibri"/>
                <a:sym typeface="Calibri"/>
              </a:rPr>
              <a:t>Data from Webropol to all staff in August 2020</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The key feedback</a:t>
            </a:r>
            <a:endParaRPr>
              <a:solidFill>
                <a:srgbClr val="CC0066"/>
              </a:solidFill>
            </a:endParaRPr>
          </a:p>
        </p:txBody>
      </p:sp>
      <p:sp>
        <p:nvSpPr>
          <p:cNvPr id="645" name="Google Shape;645;p11"/>
          <p:cNvSpPr txBox="1"/>
          <p:nvPr/>
        </p:nvSpPr>
        <p:spPr>
          <a:xfrm>
            <a:off x="5710335" y="2261086"/>
            <a:ext cx="4152123" cy="34804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646" name="Google Shape;646;p11"/>
          <p:cNvGrpSpPr/>
          <p:nvPr/>
        </p:nvGrpSpPr>
        <p:grpSpPr>
          <a:xfrm>
            <a:off x="1772755" y="2439590"/>
            <a:ext cx="8086130" cy="3123406"/>
            <a:chOff x="38297" y="1147630"/>
            <a:chExt cx="8086130" cy="3123406"/>
          </a:xfrm>
        </p:grpSpPr>
        <p:sp>
          <p:nvSpPr>
            <p:cNvPr id="647" name="Google Shape;647;p11"/>
            <p:cNvSpPr/>
            <p:nvPr/>
          </p:nvSpPr>
          <p:spPr>
            <a:xfrm>
              <a:off x="38297" y="1147630"/>
              <a:ext cx="3123406" cy="3123406"/>
            </a:xfrm>
            <a:prstGeom prst="ellipse">
              <a:avLst/>
            </a:prstGeom>
            <a:solidFill>
              <a:srgbClr val="4372C3">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8" name="Google Shape;648;p11"/>
            <p:cNvSpPr txBox="1"/>
            <p:nvPr/>
          </p:nvSpPr>
          <p:spPr>
            <a:xfrm>
              <a:off x="495709"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0" i="0" lang="en-GB" sz="2200" u="none" cap="none" strike="noStrike">
                  <a:solidFill>
                    <a:schemeClr val="dk1"/>
                  </a:solidFill>
                  <a:latin typeface="Calibri"/>
                  <a:ea typeface="Calibri"/>
                  <a:cs typeface="Calibri"/>
                  <a:sym typeface="Calibri"/>
                </a:rPr>
                <a:t>Communication challenges</a:t>
              </a:r>
              <a:endParaRPr b="0" i="0" sz="2200" u="none" cap="none" strike="noStrike">
                <a:solidFill>
                  <a:schemeClr val="dk1"/>
                </a:solidFill>
                <a:latin typeface="Calibri"/>
                <a:ea typeface="Calibri"/>
                <a:cs typeface="Calibri"/>
                <a:sym typeface="Calibri"/>
              </a:endParaRPr>
            </a:p>
          </p:txBody>
        </p:sp>
        <p:sp>
          <p:nvSpPr>
            <p:cNvPr id="649" name="Google Shape;649;p11"/>
            <p:cNvSpPr/>
            <p:nvPr/>
          </p:nvSpPr>
          <p:spPr>
            <a:xfrm>
              <a:off x="2502296" y="1147630"/>
              <a:ext cx="3123406" cy="3123406"/>
            </a:xfrm>
            <a:prstGeom prst="ellipse">
              <a:avLst/>
            </a:prstGeom>
            <a:solidFill>
              <a:srgbClr val="44B78C">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11"/>
            <p:cNvSpPr txBox="1"/>
            <p:nvPr/>
          </p:nvSpPr>
          <p:spPr>
            <a:xfrm>
              <a:off x="2959708"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1" i="0" lang="en-GB" sz="2200" u="none" cap="none" strike="noStrike">
                  <a:solidFill>
                    <a:srgbClr val="CC0066"/>
                  </a:solidFill>
                  <a:latin typeface="Calibri"/>
                  <a:ea typeface="Calibri"/>
                  <a:cs typeface="Calibri"/>
                  <a:sym typeface="Calibri"/>
                </a:rPr>
                <a:t>Lack of Time: </a:t>
              </a:r>
              <a:r>
                <a:rPr b="0" i="0" lang="en-GB" sz="2200" u="none" cap="none" strike="noStrike">
                  <a:solidFill>
                    <a:schemeClr val="dk1"/>
                  </a:solidFill>
                  <a:latin typeface="Calibri"/>
                  <a:ea typeface="Calibri"/>
                  <a:cs typeface="Calibri"/>
                  <a:sym typeface="Calibri"/>
                </a:rPr>
                <a:t>new ways of working</a:t>
              </a:r>
              <a:endParaRPr b="0" i="0" sz="2200" u="none" cap="none" strike="noStrike">
                <a:solidFill>
                  <a:schemeClr val="dk1"/>
                </a:solidFill>
                <a:latin typeface="Calibri"/>
                <a:ea typeface="Calibri"/>
                <a:cs typeface="Calibri"/>
                <a:sym typeface="Calibri"/>
              </a:endParaRPr>
            </a:p>
          </p:txBody>
        </p:sp>
        <p:sp>
          <p:nvSpPr>
            <p:cNvPr id="651" name="Google Shape;651;p11"/>
            <p:cNvSpPr/>
            <p:nvPr/>
          </p:nvSpPr>
          <p:spPr>
            <a:xfrm>
              <a:off x="5001021" y="1147630"/>
              <a:ext cx="3123406" cy="3123406"/>
            </a:xfrm>
            <a:prstGeom prst="ellipse">
              <a:avLst/>
            </a:prstGeom>
            <a:solidFill>
              <a:srgbClr val="6FAA47">
                <a:alpha val="48627"/>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11"/>
            <p:cNvSpPr txBox="1"/>
            <p:nvPr/>
          </p:nvSpPr>
          <p:spPr>
            <a:xfrm>
              <a:off x="5458433" y="1605042"/>
              <a:ext cx="2208582" cy="2208582"/>
            </a:xfrm>
            <a:prstGeom prst="rect">
              <a:avLst/>
            </a:prstGeom>
            <a:noFill/>
            <a:ln>
              <a:noFill/>
            </a:ln>
          </p:spPr>
          <p:txBody>
            <a:bodyPr anchorCtr="0" anchor="ctr" bIns="27925" lIns="171875" spcFirstLastPara="1" rIns="171875" wrap="square" tIns="27925">
              <a:noAutofit/>
            </a:bodyPr>
            <a:lstStyle/>
            <a:p>
              <a:pPr indent="0" lvl="0" marL="0" marR="0" rtl="0" algn="ctr">
                <a:lnSpc>
                  <a:spcPct val="90000"/>
                </a:lnSpc>
                <a:spcBef>
                  <a:spcPts val="0"/>
                </a:spcBef>
                <a:spcAft>
                  <a:spcPts val="0"/>
                </a:spcAft>
                <a:buClr>
                  <a:srgbClr val="000000"/>
                </a:buClr>
                <a:buSzPts val="2200"/>
                <a:buFont typeface="Arial"/>
                <a:buNone/>
              </a:pPr>
              <a:r>
                <a:rPr b="1" i="0" lang="en-GB" sz="2200" u="none" cap="none" strike="noStrike">
                  <a:solidFill>
                    <a:srgbClr val="CC0066"/>
                  </a:solidFill>
                  <a:latin typeface="Calibri"/>
                  <a:ea typeface="Calibri"/>
                  <a:cs typeface="Calibri"/>
                  <a:sym typeface="Calibri"/>
                </a:rPr>
                <a:t>Lack of Movement: </a:t>
              </a:r>
              <a:r>
                <a:rPr b="0" i="0" lang="en-GB" sz="2200" u="none" cap="none" strike="noStrike">
                  <a:solidFill>
                    <a:schemeClr val="dk1"/>
                  </a:solidFill>
                  <a:latin typeface="Calibri"/>
                  <a:ea typeface="Calibri"/>
                  <a:cs typeface="Calibri"/>
                  <a:sym typeface="Calibri"/>
                </a:rPr>
                <a:t>Telephone appointments</a:t>
              </a:r>
              <a:endParaRPr b="0" i="0" sz="2200" u="none" cap="none" strike="noStrike">
                <a:solidFill>
                  <a:schemeClr val="dk1"/>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Piktochart for staff September 2020:  </a:t>
            </a:r>
            <a:endParaRPr>
              <a:solidFill>
                <a:srgbClr val="CC0066"/>
              </a:solidFill>
            </a:endParaRPr>
          </a:p>
        </p:txBody>
      </p:sp>
      <p:pic>
        <p:nvPicPr>
          <p:cNvPr id="659" name="Google Shape;659;p12"/>
          <p:cNvPicPr preferRelativeResize="0"/>
          <p:nvPr>
            <p:ph idx="1" type="body"/>
          </p:nvPr>
        </p:nvPicPr>
        <p:blipFill rotWithShape="1">
          <a:blip r:embed="rId3">
            <a:alphaModFix/>
          </a:blip>
          <a:srcRect b="0" l="0" r="0" t="0"/>
          <a:stretch/>
        </p:blipFill>
        <p:spPr>
          <a:xfrm>
            <a:off x="3337813" y="1825625"/>
            <a:ext cx="5516373" cy="4351338"/>
          </a:xfrm>
          <a:prstGeom prst="rect">
            <a:avLst/>
          </a:prstGeom>
          <a:noFill/>
          <a:ln>
            <a:noFill/>
          </a:ln>
          <a:effectLst>
            <a:outerShdw blurRad="292100" rotWithShape="0" algn="tl" dir="2700000" dist="139700">
              <a:srgbClr val="333333">
                <a:alpha val="63529"/>
              </a:srgbClr>
            </a:outerShdw>
          </a:effectLst>
        </p:spPr>
      </p:pic>
      <p:pic>
        <p:nvPicPr>
          <p:cNvPr descr="Echo Clock Number One - Red | SCP" id="660" name="Google Shape;660;p12"/>
          <p:cNvPicPr preferRelativeResize="0"/>
          <p:nvPr/>
        </p:nvPicPr>
        <p:blipFill rotWithShape="1">
          <a:blip r:embed="rId4">
            <a:alphaModFix/>
          </a:blip>
          <a:srcRect b="0" l="0" r="0" t="0"/>
          <a:stretch/>
        </p:blipFill>
        <p:spPr>
          <a:xfrm>
            <a:off x="0" y="4147970"/>
            <a:ext cx="3246389" cy="2028993"/>
          </a:xfrm>
          <a:prstGeom prst="rect">
            <a:avLst/>
          </a:prstGeom>
          <a:noFill/>
          <a:ln>
            <a:noFill/>
          </a:ln>
        </p:spPr>
      </p:pic>
      <p:pic>
        <p:nvPicPr>
          <p:cNvPr descr="cid:56d4025a-433e-45ea-b4bc-c1f044344104" id="661" name="Google Shape;661;p12"/>
          <p:cNvPicPr preferRelativeResize="0"/>
          <p:nvPr/>
        </p:nvPicPr>
        <p:blipFill rotWithShape="1">
          <a:blip r:embed="rId5">
            <a:alphaModFix/>
          </a:blip>
          <a:srcRect b="21595" l="16087" r="17890" t="19633"/>
          <a:stretch/>
        </p:blipFill>
        <p:spPr>
          <a:xfrm>
            <a:off x="9523318" y="1825625"/>
            <a:ext cx="1652926" cy="1961283"/>
          </a:xfrm>
          <a:prstGeom prst="rect">
            <a:avLst/>
          </a:prstGeom>
          <a:noFill/>
          <a:ln>
            <a:noFill/>
          </a:ln>
          <a:effectLst>
            <a:outerShdw blurRad="292100" rotWithShape="0" algn="tl" dir="2700000" dist="139700">
              <a:srgbClr val="333333">
                <a:alpha val="63529"/>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13"/>
          <p:cNvSpPr txBox="1"/>
          <p:nvPr>
            <p:ph type="ctrTitle"/>
          </p:nvPr>
        </p:nvSpPr>
        <p:spPr>
          <a:xfrm>
            <a:off x="1515762" y="1649585"/>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CC0066"/>
              </a:buClr>
              <a:buSzPct val="100000"/>
              <a:buFont typeface="Calibri"/>
              <a:buNone/>
            </a:pPr>
            <a:r>
              <a:rPr lang="en-GB" sz="9600">
                <a:solidFill>
                  <a:srgbClr val="CC0066"/>
                </a:solidFill>
              </a:rPr>
              <a:t>Our Physical Activity Video</a:t>
            </a:r>
            <a:endParaRPr sz="9600">
              <a:solidFill>
                <a:srgbClr val="CC006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The benefits of Physical Activity</a:t>
            </a:r>
            <a:endParaRPr>
              <a:solidFill>
                <a:srgbClr val="CC0066"/>
              </a:solidFill>
            </a:endParaRPr>
          </a:p>
        </p:txBody>
      </p:sp>
      <p:pic>
        <p:nvPicPr>
          <p:cNvPr id="674" name="Google Shape;674;p14"/>
          <p:cNvPicPr preferRelativeResize="0"/>
          <p:nvPr>
            <p:ph idx="1" type="body"/>
          </p:nvPr>
        </p:nvPicPr>
        <p:blipFill rotWithShape="1">
          <a:blip r:embed="rId3">
            <a:alphaModFix/>
          </a:blip>
          <a:srcRect b="0" l="0" r="0" t="0"/>
          <a:stretch/>
        </p:blipFill>
        <p:spPr>
          <a:xfrm>
            <a:off x="870017" y="1895184"/>
            <a:ext cx="5678347" cy="4493579"/>
          </a:xfrm>
          <a:prstGeom prst="rect">
            <a:avLst/>
          </a:prstGeom>
          <a:noFill/>
          <a:ln cap="sq" cmpd="sng" w="190500">
            <a:solidFill>
              <a:srgbClr val="C8C6BD"/>
            </a:solidFill>
            <a:prstDash val="solid"/>
            <a:miter lim="800000"/>
            <a:headEnd len="sm" w="sm" type="none"/>
            <a:tailEnd len="sm" w="sm" type="none"/>
          </a:ln>
          <a:effectLst>
            <a:outerShdw blurRad="254000" rotWithShape="0" algn="bl">
              <a:srgbClr val="000000">
                <a:alpha val="41568"/>
              </a:srgbClr>
            </a:outerShdw>
          </a:effectLst>
        </p:spPr>
      </p:pic>
      <p:sp>
        <p:nvSpPr>
          <p:cNvPr id="675" name="Google Shape;675;p14"/>
          <p:cNvSpPr txBox="1"/>
          <p:nvPr/>
        </p:nvSpPr>
        <p:spPr>
          <a:xfrm>
            <a:off x="6852213" y="1941372"/>
            <a:ext cx="4699321" cy="409342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660066"/>
              </a:buClr>
              <a:buSzPts val="2000"/>
              <a:buFont typeface="Arial"/>
              <a:buChar char="•"/>
            </a:pPr>
            <a:r>
              <a:rPr b="1" i="0" lang="en-GB" sz="2000" u="none" cap="none" strike="noStrike">
                <a:solidFill>
                  <a:srgbClr val="660066"/>
                </a:solidFill>
                <a:latin typeface="Calibri"/>
                <a:ea typeface="Calibri"/>
                <a:cs typeface="Calibri"/>
                <a:sym typeface="Calibri"/>
              </a:rPr>
              <a:t>Something is better than nothing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660066"/>
              </a:buClr>
              <a:buSzPts val="2000"/>
              <a:buFont typeface="Arial"/>
              <a:buChar char="•"/>
            </a:pPr>
            <a:r>
              <a:rPr b="1" i="0" lang="en-GB" sz="2000" u="none" cap="none" strike="noStrike">
                <a:solidFill>
                  <a:srgbClr val="660066"/>
                </a:solidFill>
                <a:latin typeface="Calibri"/>
                <a:ea typeface="Calibri"/>
                <a:cs typeface="Calibri"/>
                <a:sym typeface="Calibri"/>
              </a:rPr>
              <a:t>Some movement is good, more is better</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660066"/>
              </a:buClr>
              <a:buSzPts val="2000"/>
              <a:buFont typeface="Arial"/>
              <a:buChar char="•"/>
            </a:pPr>
            <a:r>
              <a:rPr b="1" i="0" lang="en-GB" sz="2000" u="none" cap="none" strike="noStrike">
                <a:solidFill>
                  <a:srgbClr val="660066"/>
                </a:solidFill>
                <a:latin typeface="Calibri"/>
                <a:ea typeface="Calibri"/>
                <a:cs typeface="Calibri"/>
                <a:sym typeface="Calibri"/>
              </a:rPr>
              <a:t>Increase at your own pace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660066"/>
              </a:buClr>
              <a:buSzPts val="2000"/>
              <a:buFont typeface="Arial"/>
              <a:buChar char="•"/>
            </a:pPr>
            <a:r>
              <a:rPr b="1" i="0" lang="en-GB" sz="2000" u="none" cap="none" strike="noStrike">
                <a:solidFill>
                  <a:srgbClr val="660066"/>
                </a:solidFill>
                <a:latin typeface="Calibri"/>
                <a:ea typeface="Calibri"/>
                <a:cs typeface="Calibri"/>
                <a:sym typeface="Calibri"/>
              </a:rPr>
              <a:t>Do something that makes you feel good!</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rgbClr val="00B050"/>
              </a:buClr>
              <a:buSzPts val="2000"/>
              <a:buFont typeface="Arial"/>
              <a:buChar char="•"/>
            </a:pPr>
            <a:r>
              <a:rPr b="1" i="0" lang="en-GB" sz="2000" u="none" cap="none" strike="noStrike">
                <a:solidFill>
                  <a:srgbClr val="00B050"/>
                </a:solidFill>
                <a:latin typeface="Calibri"/>
                <a:ea typeface="Calibri"/>
                <a:cs typeface="Calibri"/>
                <a:sym typeface="Calibri"/>
              </a:rPr>
              <a:t>Reduce long periods of not moving.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50"/>
              </a:buClr>
              <a:buSzPts val="2000"/>
              <a:buFont typeface="Arial"/>
              <a:buChar char="•"/>
            </a:pPr>
            <a:r>
              <a:rPr b="1" i="0" lang="en-GB" sz="2000" u="none" cap="none" strike="noStrike">
                <a:solidFill>
                  <a:srgbClr val="00B050"/>
                </a:solidFill>
                <a:latin typeface="Calibri"/>
                <a:ea typeface="Calibri"/>
                <a:cs typeface="Calibri"/>
                <a:sym typeface="Calibri"/>
              </a:rPr>
              <a:t>Take regular breaks from the screen</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B050"/>
              </a:buClr>
              <a:buSzPts val="2000"/>
              <a:buFont typeface="Noto Sans Symbols"/>
              <a:buChar char="✔"/>
            </a:pPr>
            <a:r>
              <a:rPr b="1" i="0" lang="en-GB" sz="2000" u="none" cap="none" strike="noStrike">
                <a:solidFill>
                  <a:srgbClr val="00B050"/>
                </a:solidFill>
                <a:latin typeface="Calibri"/>
                <a:ea typeface="Calibri"/>
                <a:cs typeface="Calibri"/>
                <a:sym typeface="Calibri"/>
              </a:rPr>
              <a:t>  10 sit to stand</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rgbClr val="00B050"/>
              </a:buClr>
              <a:buSzPts val="2000"/>
              <a:buFont typeface="Noto Sans Symbols"/>
              <a:buChar char="✔"/>
            </a:pPr>
            <a:r>
              <a:rPr b="1" i="0" lang="en-GB" sz="2000" u="none" cap="none" strike="noStrike">
                <a:solidFill>
                  <a:srgbClr val="00B050"/>
                </a:solidFill>
                <a:latin typeface="Calibri"/>
                <a:ea typeface="Calibri"/>
                <a:cs typeface="Calibri"/>
                <a:sym typeface="Calibri"/>
              </a:rPr>
              <a:t>  10 arm raises above your head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B050"/>
              </a:buClr>
              <a:buSzPts val="2000"/>
              <a:buFont typeface="Arial"/>
              <a:buChar char="•"/>
            </a:pPr>
            <a:r>
              <a:rPr b="1" i="0" lang="en-GB" sz="2000" u="none" cap="none" strike="noStrike">
                <a:solidFill>
                  <a:srgbClr val="00B050"/>
                </a:solidFill>
                <a:latin typeface="Calibri"/>
                <a:ea typeface="Calibri"/>
                <a:cs typeface="Calibri"/>
                <a:sym typeface="Calibri"/>
              </a:rPr>
              <a:t>Take the dog for a walk, even if you don’t have a dog! </a:t>
            </a:r>
            <a:endParaRPr b="1" i="0" sz="2000" u="none" cap="none" strike="noStrike">
              <a:solidFill>
                <a:srgbClr val="00B050"/>
              </a:solidFill>
              <a:latin typeface="Calibri"/>
              <a:ea typeface="Calibri"/>
              <a:cs typeface="Calibri"/>
              <a:sym typeface="Calibri"/>
            </a:endParaRPr>
          </a:p>
        </p:txBody>
      </p:sp>
      <p:sp>
        <p:nvSpPr>
          <p:cNvPr id="676" name="Google Shape;676;p14"/>
          <p:cNvSpPr txBox="1"/>
          <p:nvPr/>
        </p:nvSpPr>
        <p:spPr>
          <a:xfrm>
            <a:off x="1046857" y="5337718"/>
            <a:ext cx="5324669" cy="646331"/>
          </a:xfrm>
          <a:prstGeom prst="rect">
            <a:avLst/>
          </a:prstGeom>
          <a:solidFill>
            <a:srgbClr val="7F7F7F"/>
          </a:solidFill>
          <a:ln>
            <a:noFill/>
          </a:ln>
          <a:effectLst>
            <a:outerShdw blurRad="44450" algn="ctr" dir="5400000" dist="27940">
              <a:srgbClr val="000000">
                <a:alpha val="30588"/>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Calibri"/>
                <a:ea typeface="Calibri"/>
                <a:cs typeface="Calibri"/>
                <a:sym typeface="Calibri"/>
              </a:rPr>
              <a:t>Prof. Nanette Mutrie doing some strength and balance exercises outside with her ‘Park Power’ signs.</a:t>
            </a:r>
            <a:endParaRPr b="1" i="0" sz="18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15"/>
          <p:cNvSpPr txBox="1"/>
          <p:nvPr>
            <p:ph type="title"/>
          </p:nvPr>
        </p:nvSpPr>
        <p:spPr>
          <a:xfrm>
            <a:off x="2166551" y="349265"/>
            <a:ext cx="9362954"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C0066"/>
              </a:buClr>
              <a:buSzPts val="3600"/>
              <a:buFont typeface="Calibri"/>
              <a:buNone/>
            </a:pPr>
            <a:r>
              <a:rPr b="1" lang="en-GB" sz="3600">
                <a:solidFill>
                  <a:srgbClr val="CC0066"/>
                </a:solidFill>
              </a:rPr>
              <a:t>Increased Immune response </a:t>
            </a:r>
            <a:r>
              <a:rPr lang="en-GB" sz="3600">
                <a:solidFill>
                  <a:srgbClr val="CC0066"/>
                </a:solidFill>
              </a:rPr>
              <a:t>and Physical Activity</a:t>
            </a:r>
            <a:endParaRPr sz="3600">
              <a:solidFill>
                <a:srgbClr val="CC0066"/>
              </a:solidFill>
            </a:endParaRPr>
          </a:p>
        </p:txBody>
      </p:sp>
      <p:sp>
        <p:nvSpPr>
          <p:cNvPr id="683" name="Google Shape;683;p15"/>
          <p:cNvSpPr txBox="1"/>
          <p:nvPr>
            <p:ph idx="1" type="body"/>
          </p:nvPr>
        </p:nvSpPr>
        <p:spPr>
          <a:xfrm>
            <a:off x="772297" y="1998641"/>
            <a:ext cx="6378146" cy="266082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3F3F3F"/>
              </a:buClr>
              <a:buSzPts val="2800"/>
              <a:buNone/>
            </a:pPr>
            <a:r>
              <a:rPr lang="en-GB">
                <a:solidFill>
                  <a:srgbClr val="3F3F3F"/>
                </a:solidFill>
              </a:rPr>
              <a:t>Professor Sebastian Chastin</a:t>
            </a:r>
            <a:endParaRPr/>
          </a:p>
          <a:p>
            <a:pPr indent="0" lvl="0" marL="0" rtl="0" algn="l">
              <a:lnSpc>
                <a:spcPct val="90000"/>
              </a:lnSpc>
              <a:spcBef>
                <a:spcPts val="1000"/>
              </a:spcBef>
              <a:spcAft>
                <a:spcPts val="0"/>
              </a:spcAft>
              <a:buClr>
                <a:srgbClr val="757070"/>
              </a:buClr>
              <a:buSzPts val="2400"/>
              <a:buNone/>
            </a:pPr>
            <a:r>
              <a:rPr lang="en-GB" sz="2400">
                <a:solidFill>
                  <a:srgbClr val="757070"/>
                </a:solidFill>
              </a:rPr>
              <a:t>‘World’s largest study of its kind finds that exercise reduces the chance of contracting infectious diseases (such as COVID-19) by 31 per cent and increases the effectiveness of vaccination by up to 40 per cent’.</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id="684" name="Google Shape;684;p15"/>
          <p:cNvPicPr preferRelativeResize="0"/>
          <p:nvPr/>
        </p:nvPicPr>
        <p:blipFill rotWithShape="1">
          <a:blip r:embed="rId3">
            <a:alphaModFix/>
          </a:blip>
          <a:srcRect b="0" l="0" r="0" t="0"/>
          <a:stretch/>
        </p:blipFill>
        <p:spPr>
          <a:xfrm>
            <a:off x="7631393" y="1690688"/>
            <a:ext cx="3881571" cy="2587714"/>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pic>
        <p:nvPicPr>
          <p:cNvPr id="685" name="Google Shape;685;p15"/>
          <p:cNvPicPr preferRelativeResize="0"/>
          <p:nvPr/>
        </p:nvPicPr>
        <p:blipFill rotWithShape="1">
          <a:blip r:embed="rId4">
            <a:alphaModFix/>
          </a:blip>
          <a:srcRect b="0" l="0" r="0" t="0"/>
          <a:stretch/>
        </p:blipFill>
        <p:spPr>
          <a:xfrm>
            <a:off x="947352" y="4556745"/>
            <a:ext cx="1626430" cy="1752093"/>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sp>
        <p:nvSpPr>
          <p:cNvPr descr="Glasgow Caledonian University: The University for the Common Good | GCU" id="686" name="Google Shape;686;p1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Glasgow Caledonian University: The University for the Common Good | GCU" id="687" name="Google Shape;687;p1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Gardiners and Glasgow Caledonian University - Gardiners" id="688" name="Google Shape;688;p15"/>
          <p:cNvPicPr preferRelativeResize="0"/>
          <p:nvPr/>
        </p:nvPicPr>
        <p:blipFill rotWithShape="1">
          <a:blip r:embed="rId5">
            <a:alphaModFix/>
          </a:blip>
          <a:srcRect b="0" l="0" r="0" t="0"/>
          <a:stretch/>
        </p:blipFill>
        <p:spPr>
          <a:xfrm>
            <a:off x="538634" y="546943"/>
            <a:ext cx="1627917" cy="967799"/>
          </a:xfrm>
          <a:prstGeom prst="rect">
            <a:avLst/>
          </a:prstGeom>
          <a:noFill/>
          <a:ln>
            <a:noFill/>
          </a:ln>
        </p:spPr>
      </p:pic>
      <p:pic>
        <p:nvPicPr>
          <p:cNvPr id="689" name="Google Shape;689;p15"/>
          <p:cNvPicPr preferRelativeResize="0"/>
          <p:nvPr/>
        </p:nvPicPr>
        <p:blipFill rotWithShape="1">
          <a:blip r:embed="rId6">
            <a:alphaModFix/>
          </a:blip>
          <a:srcRect b="0" l="0" r="0" t="0"/>
          <a:stretch/>
        </p:blipFill>
        <p:spPr>
          <a:xfrm>
            <a:off x="5947719" y="4464402"/>
            <a:ext cx="5565245" cy="2133898"/>
          </a:xfrm>
          <a:prstGeom prst="rect">
            <a:avLst/>
          </a:prstGeom>
          <a:noFill/>
          <a:ln>
            <a:noFill/>
          </a:ln>
          <a:effectLst>
            <a:outerShdw blurRad="292100" rotWithShape="0" algn="tl" dir="2700000" dist="139700">
              <a:srgbClr val="333333">
                <a:alpha val="63529"/>
              </a:srgbClr>
            </a:outerShdw>
          </a:effectLst>
        </p:spPr>
      </p:pic>
      <p:sp>
        <p:nvSpPr>
          <p:cNvPr id="690" name="Google Shape;690;p15"/>
          <p:cNvSpPr txBox="1"/>
          <p:nvPr/>
        </p:nvSpPr>
        <p:spPr>
          <a:xfrm>
            <a:off x="2698575" y="5069686"/>
            <a:ext cx="2136803"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U tube animation: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en-GB" sz="1800" u="none" cap="none" strike="noStrike">
                <a:solidFill>
                  <a:schemeClr val="dk1"/>
                </a:solidFill>
                <a:latin typeface="Calibri"/>
                <a:ea typeface="Calibri"/>
                <a:cs typeface="Calibri"/>
                <a:sym typeface="Calibri"/>
              </a:rPr>
              <a:t>Physical Activity and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1" lang="en-GB" sz="1800" u="none" cap="none" strike="noStrike">
                <a:solidFill>
                  <a:schemeClr val="dk1"/>
                </a:solidFill>
                <a:latin typeface="Calibri"/>
                <a:ea typeface="Calibri"/>
                <a:cs typeface="Calibri"/>
                <a:sym typeface="Calibri"/>
              </a:rPr>
              <a:t>Infections disease</a:t>
            </a:r>
            <a:endParaRPr b="0" i="1" sz="18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pic>
        <p:nvPicPr>
          <p:cNvPr descr="CSP | Edit" id="695" name="Google Shape;695;p16"/>
          <p:cNvPicPr preferRelativeResize="0"/>
          <p:nvPr/>
        </p:nvPicPr>
        <p:blipFill rotWithShape="1">
          <a:blip r:embed="rId3">
            <a:alphaModFix/>
          </a:blip>
          <a:srcRect b="0" l="0" r="0" t="0"/>
          <a:stretch/>
        </p:blipFill>
        <p:spPr>
          <a:xfrm>
            <a:off x="1578460" y="482852"/>
            <a:ext cx="2075084" cy="5808361"/>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pic>
        <p:nvPicPr>
          <p:cNvPr descr="This Girl Can: Sport England's campaign influences 2.8m women to be more  active | The Drum" id="696" name="Google Shape;696;p16"/>
          <p:cNvPicPr preferRelativeResize="0"/>
          <p:nvPr/>
        </p:nvPicPr>
        <p:blipFill rotWithShape="1">
          <a:blip r:embed="rId4">
            <a:alphaModFix/>
          </a:blip>
          <a:srcRect b="0" l="0" r="0" t="0"/>
          <a:stretch/>
        </p:blipFill>
        <p:spPr>
          <a:xfrm>
            <a:off x="4637711" y="478668"/>
            <a:ext cx="5762435" cy="2881218"/>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pic>
        <p:nvPicPr>
          <p:cNvPr id="697" name="Google Shape;697;p16"/>
          <p:cNvPicPr preferRelativeResize="0"/>
          <p:nvPr/>
        </p:nvPicPr>
        <p:blipFill rotWithShape="1">
          <a:blip r:embed="rId5">
            <a:alphaModFix/>
          </a:blip>
          <a:srcRect b="0" l="0" r="0" t="0"/>
          <a:stretch/>
        </p:blipFill>
        <p:spPr>
          <a:xfrm>
            <a:off x="5255026" y="3682588"/>
            <a:ext cx="3981586" cy="2608625"/>
          </a:xfrm>
          <a:prstGeom prst="rect">
            <a:avLst/>
          </a:prstGeom>
          <a:noFill/>
          <a:ln cap="sq" cmpd="sng" w="38100">
            <a:solidFill>
              <a:srgbClr val="000000"/>
            </a:solidFill>
            <a:prstDash val="solid"/>
            <a:miter lim="800000"/>
            <a:headEnd len="sm" w="sm" type="none"/>
            <a:tailEnd len="sm" w="sm" type="none"/>
          </a:ln>
          <a:effectLst>
            <a:outerShdw blurRad="50800" rotWithShape="0" algn="tl" dir="2700000" dist="38100">
              <a:srgbClr val="000000">
                <a:alpha val="41568"/>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7"/>
          <p:cNvSpPr txBox="1"/>
          <p:nvPr>
            <p:ph type="title"/>
          </p:nvPr>
        </p:nvSpPr>
        <p:spPr>
          <a:xfrm>
            <a:off x="554058" y="2407535"/>
            <a:ext cx="10515600" cy="155305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C0066"/>
              </a:buClr>
              <a:buSzPts val="9600"/>
              <a:buFont typeface="Calibri"/>
              <a:buNone/>
            </a:pPr>
            <a:r>
              <a:rPr lang="en-GB" sz="9600">
                <a:solidFill>
                  <a:srgbClr val="CC0066"/>
                </a:solidFill>
              </a:rPr>
              <a:t>Impact</a:t>
            </a:r>
            <a:endParaRPr sz="9600">
              <a:solidFill>
                <a:srgbClr val="CC0066"/>
              </a:solidFill>
            </a:endParaRPr>
          </a:p>
        </p:txBody>
      </p:sp>
      <p:sp>
        <p:nvSpPr>
          <p:cNvPr id="703" name="Google Shape;703;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888888"/>
              </a:buClr>
              <a:buSzPts val="24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18"/>
          <p:cNvSpPr txBox="1"/>
          <p:nvPr>
            <p:ph type="title"/>
          </p:nvPr>
        </p:nvSpPr>
        <p:spPr>
          <a:xfrm>
            <a:off x="838200" y="373363"/>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C0066"/>
              </a:buClr>
              <a:buSzPts val="4000"/>
              <a:buFont typeface="Calibri"/>
              <a:buNone/>
            </a:pPr>
            <a:r>
              <a:rPr lang="en-GB" sz="4000">
                <a:solidFill>
                  <a:srgbClr val="CC0066"/>
                </a:solidFill>
              </a:rPr>
              <a:t>What impact has having 30 minutes of </a:t>
            </a:r>
            <a:br>
              <a:rPr lang="en-GB" sz="4000">
                <a:solidFill>
                  <a:srgbClr val="CC0066"/>
                </a:solidFill>
              </a:rPr>
            </a:br>
            <a:r>
              <a:rPr lang="en-GB" sz="4000">
                <a:solidFill>
                  <a:srgbClr val="CC0066"/>
                </a:solidFill>
              </a:rPr>
              <a:t>Physical Activity each day had on your wellbeing?</a:t>
            </a:r>
            <a:endParaRPr sz="4000">
              <a:solidFill>
                <a:srgbClr val="CC0066"/>
              </a:solidFill>
            </a:endParaRPr>
          </a:p>
        </p:txBody>
      </p:sp>
      <p:pic>
        <p:nvPicPr>
          <p:cNvPr id="710" name="Google Shape;710;p18"/>
          <p:cNvPicPr preferRelativeResize="0"/>
          <p:nvPr>
            <p:ph idx="1" type="body"/>
          </p:nvPr>
        </p:nvPicPr>
        <p:blipFill rotWithShape="1">
          <a:blip r:embed="rId3">
            <a:alphaModFix/>
          </a:blip>
          <a:srcRect b="0" l="0" r="0" t="0"/>
          <a:stretch/>
        </p:blipFill>
        <p:spPr>
          <a:xfrm>
            <a:off x="1057151" y="1957430"/>
            <a:ext cx="5038849" cy="4351338"/>
          </a:xfrm>
          <a:prstGeom prst="rect">
            <a:avLst/>
          </a:prstGeom>
          <a:noFill/>
          <a:ln>
            <a:noFill/>
          </a:ln>
        </p:spPr>
      </p:pic>
      <p:pic>
        <p:nvPicPr>
          <p:cNvPr id="711" name="Google Shape;711;p18"/>
          <p:cNvPicPr preferRelativeResize="0"/>
          <p:nvPr/>
        </p:nvPicPr>
        <p:blipFill rotWithShape="1">
          <a:blip r:embed="rId4">
            <a:alphaModFix/>
          </a:blip>
          <a:srcRect b="0" l="0" r="0" t="0"/>
          <a:stretch/>
        </p:blipFill>
        <p:spPr>
          <a:xfrm>
            <a:off x="7202466" y="1957430"/>
            <a:ext cx="3103070" cy="351505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19"/>
          <p:cNvSpPr txBox="1"/>
          <p:nvPr>
            <p:ph type="title"/>
          </p:nvPr>
        </p:nvSpPr>
        <p:spPr>
          <a:xfrm>
            <a:off x="653005" y="145205"/>
            <a:ext cx="1115317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Staff feedback: newsletter extract</a:t>
            </a:r>
            <a:endParaRPr>
              <a:solidFill>
                <a:srgbClr val="CC0066"/>
              </a:solidFill>
            </a:endParaRPr>
          </a:p>
        </p:txBody>
      </p:sp>
      <p:pic>
        <p:nvPicPr>
          <p:cNvPr id="718" name="Google Shape;718;p19"/>
          <p:cNvPicPr preferRelativeResize="0"/>
          <p:nvPr>
            <p:ph idx="1" type="body"/>
          </p:nvPr>
        </p:nvPicPr>
        <p:blipFill rotWithShape="1">
          <a:blip r:embed="rId3">
            <a:alphaModFix/>
          </a:blip>
          <a:srcRect b="0" l="0" r="0" t="0"/>
          <a:stretch/>
        </p:blipFill>
        <p:spPr>
          <a:xfrm>
            <a:off x="1502442" y="1470767"/>
            <a:ext cx="6097640" cy="4973652"/>
          </a:xfrm>
          <a:prstGeom prst="rect">
            <a:avLst/>
          </a:prstGeom>
          <a:noFill/>
          <a:ln>
            <a:noFill/>
          </a:ln>
          <a:effectLst>
            <a:outerShdw blurRad="292100" rotWithShape="0" algn="tl" dir="2700000" dist="139700">
              <a:srgbClr val="333333">
                <a:alpha val="63529"/>
              </a:srgbClr>
            </a:outerShdw>
          </a:effectLst>
        </p:spPr>
      </p:pic>
      <p:sp>
        <p:nvSpPr>
          <p:cNvPr id="719" name="Google Shape;719;p19"/>
          <p:cNvSpPr txBox="1"/>
          <p:nvPr/>
        </p:nvSpPr>
        <p:spPr>
          <a:xfrm>
            <a:off x="8449519" y="1326104"/>
            <a:ext cx="3229336" cy="483209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Joyful</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2800"/>
              <a:buFont typeface="Arial"/>
              <a:buNone/>
            </a:pPr>
            <a:r>
              <a:t/>
            </a:r>
            <a:endParaRPr b="1" i="0" sz="2800" u="none" cap="none" strike="noStrike">
              <a:solidFill>
                <a:srgbClr val="7F7F7F"/>
              </a:solidFill>
              <a:latin typeface="Calibri"/>
              <a:ea typeface="Calibri"/>
              <a:cs typeface="Calibri"/>
              <a:sym typeface="Calibri"/>
            </a:endParaRPr>
          </a:p>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Unfog</a:t>
            </a:r>
            <a:endParaRPr b="1" i="0" sz="2800" u="none" cap="none" strike="noStrike">
              <a:solidFill>
                <a:srgbClr val="7F7F7F"/>
              </a:solidFill>
              <a:latin typeface="Calibri"/>
              <a:ea typeface="Calibri"/>
              <a:cs typeface="Calibri"/>
              <a:sym typeface="Calibri"/>
            </a:endParaRPr>
          </a:p>
          <a:p>
            <a:pPr indent="-279400" lvl="0" marL="457200" marR="0" rtl="0" algn="l">
              <a:lnSpc>
                <a:spcPct val="100000"/>
              </a:lnSpc>
              <a:spcBef>
                <a:spcPts val="0"/>
              </a:spcBef>
              <a:spcAft>
                <a:spcPts val="0"/>
              </a:spcAft>
              <a:buClr>
                <a:schemeClr val="dk1"/>
              </a:buClr>
              <a:buSzPts val="2800"/>
              <a:buFont typeface="Arial"/>
              <a:buNone/>
            </a:pPr>
            <a:r>
              <a:t/>
            </a:r>
            <a:endParaRPr b="1" i="0" sz="2800" u="none" cap="none" strike="noStrike">
              <a:solidFill>
                <a:srgbClr val="7F7F7F"/>
              </a:solidFill>
              <a:latin typeface="Calibri"/>
              <a:ea typeface="Calibri"/>
              <a:cs typeface="Calibri"/>
              <a:sym typeface="Calibri"/>
            </a:endParaRPr>
          </a:p>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Focus</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2800"/>
              <a:buFont typeface="Arial"/>
              <a:buNone/>
            </a:pPr>
            <a:r>
              <a:t/>
            </a:r>
            <a:endParaRPr b="1" i="0" sz="2800" u="none" cap="none" strike="noStrike">
              <a:solidFill>
                <a:srgbClr val="7F7F7F"/>
              </a:solidFill>
              <a:latin typeface="Calibri"/>
              <a:ea typeface="Calibri"/>
              <a:cs typeface="Calibri"/>
              <a:sym typeface="Calibri"/>
            </a:endParaRPr>
          </a:p>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Motivate</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2800"/>
              <a:buFont typeface="Arial"/>
              <a:buNone/>
            </a:pPr>
            <a:r>
              <a:t/>
            </a:r>
            <a:endParaRPr b="1" i="0" sz="2800" u="none" cap="none" strike="noStrike">
              <a:solidFill>
                <a:srgbClr val="7F7F7F"/>
              </a:solidFill>
              <a:latin typeface="Calibri"/>
              <a:ea typeface="Calibri"/>
              <a:cs typeface="Calibri"/>
              <a:sym typeface="Calibri"/>
            </a:endParaRPr>
          </a:p>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Mood boost</a:t>
            </a:r>
            <a:endParaRPr b="0" i="0" sz="1400" u="none" cap="none" strike="noStrike">
              <a:solidFill>
                <a:srgbClr val="000000"/>
              </a:solidFill>
              <a:latin typeface="Arial"/>
              <a:ea typeface="Arial"/>
              <a:cs typeface="Arial"/>
              <a:sym typeface="Arial"/>
            </a:endParaRPr>
          </a:p>
          <a:p>
            <a:pPr indent="-279400" lvl="0" marL="457200" marR="0" rtl="0" algn="l">
              <a:lnSpc>
                <a:spcPct val="100000"/>
              </a:lnSpc>
              <a:spcBef>
                <a:spcPts val="0"/>
              </a:spcBef>
              <a:spcAft>
                <a:spcPts val="0"/>
              </a:spcAft>
              <a:buClr>
                <a:schemeClr val="dk1"/>
              </a:buClr>
              <a:buSzPts val="2800"/>
              <a:buFont typeface="Arial"/>
              <a:buNone/>
            </a:pPr>
            <a:r>
              <a:t/>
            </a:r>
            <a:endParaRPr b="1" i="0" sz="2800" u="none" cap="none" strike="noStrike">
              <a:solidFill>
                <a:srgbClr val="7F7F7F"/>
              </a:solidFill>
              <a:latin typeface="Calibri"/>
              <a:ea typeface="Calibri"/>
              <a:cs typeface="Calibri"/>
              <a:sym typeface="Calibri"/>
            </a:endParaRPr>
          </a:p>
          <a:p>
            <a:pPr indent="-457200" lvl="0" marL="457200" marR="0" rtl="0" algn="l">
              <a:lnSpc>
                <a:spcPct val="100000"/>
              </a:lnSpc>
              <a:spcBef>
                <a:spcPts val="0"/>
              </a:spcBef>
              <a:spcAft>
                <a:spcPts val="0"/>
              </a:spcAft>
              <a:buClr>
                <a:srgbClr val="7F7F7F"/>
              </a:buClr>
              <a:buSzPts val="2800"/>
              <a:buFont typeface="Arial"/>
              <a:buChar char="•"/>
            </a:pPr>
            <a:r>
              <a:rPr b="1" i="0" lang="en-GB" sz="2800" u="none" cap="none" strike="noStrike">
                <a:solidFill>
                  <a:srgbClr val="7F7F7F"/>
                </a:solidFill>
                <a:latin typeface="Calibri"/>
                <a:ea typeface="Calibri"/>
                <a:cs typeface="Calibri"/>
                <a:sym typeface="Calibri"/>
              </a:rPr>
              <a:t>Increased output</a:t>
            </a:r>
            <a:endParaRPr b="1" i="0" sz="2800" u="none" cap="none" strike="noStrike">
              <a:solidFill>
                <a:srgbClr val="7F7F7F"/>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lang="en-GB">
                <a:solidFill>
                  <a:srgbClr val="CC0066"/>
                </a:solidFill>
              </a:rPr>
              <a:t>Managers</a:t>
            </a:r>
            <a:endParaRPr>
              <a:solidFill>
                <a:srgbClr val="CC0066"/>
              </a:solidFill>
            </a:endParaRPr>
          </a:p>
        </p:txBody>
      </p:sp>
      <p:sp>
        <p:nvSpPr>
          <p:cNvPr id="725" name="Google Shape;725;p20"/>
          <p:cNvSpPr txBox="1"/>
          <p:nvPr>
            <p:ph idx="1" type="body"/>
          </p:nvPr>
        </p:nvSpPr>
        <p:spPr>
          <a:xfrm>
            <a:off x="838200" y="1776681"/>
            <a:ext cx="6071886" cy="190406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595959"/>
              </a:buClr>
              <a:buSzPts val="2400"/>
              <a:buChar char="•"/>
            </a:pPr>
            <a:r>
              <a:rPr lang="en-GB" sz="2400">
                <a:solidFill>
                  <a:srgbClr val="595959"/>
                </a:solidFill>
              </a:rPr>
              <a:t>As a leader for my team I felt it was important to lead by example.  </a:t>
            </a:r>
            <a:endParaRPr sz="2400">
              <a:solidFill>
                <a:srgbClr val="595959"/>
              </a:solidFill>
            </a:endParaRPr>
          </a:p>
          <a:p>
            <a:pPr indent="0" lvl="0" marL="0" rtl="0" algn="l">
              <a:lnSpc>
                <a:spcPct val="90000"/>
              </a:lnSpc>
              <a:spcBef>
                <a:spcPts val="1000"/>
              </a:spcBef>
              <a:spcAft>
                <a:spcPts val="0"/>
              </a:spcAft>
              <a:buClr>
                <a:schemeClr val="dk1"/>
              </a:buClr>
              <a:buSzPts val="2400"/>
              <a:buNone/>
            </a:pPr>
            <a:r>
              <a:t/>
            </a:r>
            <a:endParaRPr sz="2400">
              <a:solidFill>
                <a:srgbClr val="595959"/>
              </a:solidFill>
            </a:endParaRPr>
          </a:p>
          <a:p>
            <a:pPr indent="-228600" lvl="0" marL="228600" rtl="0" algn="l">
              <a:lnSpc>
                <a:spcPct val="90000"/>
              </a:lnSpc>
              <a:spcBef>
                <a:spcPts val="1000"/>
              </a:spcBef>
              <a:spcAft>
                <a:spcPts val="0"/>
              </a:spcAft>
              <a:buClr>
                <a:srgbClr val="595959"/>
              </a:buClr>
              <a:buSzPts val="2400"/>
              <a:buChar char="•"/>
            </a:pPr>
            <a:r>
              <a:rPr lang="en-GB" sz="2400">
                <a:solidFill>
                  <a:srgbClr val="595959"/>
                </a:solidFill>
              </a:rPr>
              <a:t>I try to get out for a short walk in the middle of the day, alone or with my dog.</a:t>
            </a:r>
            <a:endParaRPr sz="2400">
              <a:solidFill>
                <a:srgbClr val="595959"/>
              </a:solidFill>
            </a:endParaRPr>
          </a:p>
        </p:txBody>
      </p:sp>
      <p:sp>
        <p:nvSpPr>
          <p:cNvPr id="726" name="Google Shape;726;p20"/>
          <p:cNvSpPr txBox="1"/>
          <p:nvPr/>
        </p:nvSpPr>
        <p:spPr>
          <a:xfrm>
            <a:off x="8448554" y="5919834"/>
            <a:ext cx="290524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GB" sz="1800" u="none" cap="none" strike="noStrike">
                <a:solidFill>
                  <a:srgbClr val="CC0066"/>
                </a:solidFill>
                <a:latin typeface="Calibri"/>
                <a:ea typeface="Calibri"/>
                <a:cs typeface="Calibri"/>
                <a:sym typeface="Calibri"/>
              </a:rPr>
              <a:t>Fiona Rough, GP APP leader</a:t>
            </a:r>
            <a:endParaRPr b="0" i="1" sz="1800" u="none" cap="none" strike="noStrike">
              <a:solidFill>
                <a:srgbClr val="CC0066"/>
              </a:solidFill>
              <a:latin typeface="Calibri"/>
              <a:ea typeface="Calibri"/>
              <a:cs typeface="Calibri"/>
              <a:sym typeface="Calibri"/>
            </a:endParaRPr>
          </a:p>
        </p:txBody>
      </p:sp>
      <p:pic>
        <p:nvPicPr>
          <p:cNvPr id="727" name="Google Shape;727;p20"/>
          <p:cNvPicPr preferRelativeResize="0"/>
          <p:nvPr/>
        </p:nvPicPr>
        <p:blipFill rotWithShape="1">
          <a:blip r:embed="rId3">
            <a:alphaModFix/>
          </a:blip>
          <a:srcRect b="41435" l="21561" r="0" t="0"/>
          <a:stretch/>
        </p:blipFill>
        <p:spPr>
          <a:xfrm>
            <a:off x="7176303" y="1690689"/>
            <a:ext cx="3835020" cy="2147528"/>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000"/>
              </a:srgbClr>
            </a:outerShdw>
          </a:effectLst>
        </p:spPr>
      </p:pic>
      <p:sp>
        <p:nvSpPr>
          <p:cNvPr id="728" name="Google Shape;728;p20"/>
          <p:cNvSpPr txBox="1"/>
          <p:nvPr/>
        </p:nvSpPr>
        <p:spPr>
          <a:xfrm>
            <a:off x="1015196" y="4029647"/>
            <a:ext cx="10161608"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B050"/>
                </a:solidFill>
                <a:latin typeface="Calibri"/>
                <a:ea typeface="Calibri"/>
                <a:cs typeface="Calibri"/>
                <a:sym typeface="Calibri"/>
              </a:rPr>
              <a:t>I have really benefited from the physical activity time as it helps me clear my mind and refocus.  </a:t>
            </a:r>
            <a:endParaRPr b="1" i="0" sz="2800" u="none" cap="none" strike="noStrike">
              <a:solidFill>
                <a:srgbClr val="00B05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3A383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rgbClr val="3A3838"/>
                </a:solidFill>
                <a:latin typeface="Calibri"/>
                <a:ea typeface="Calibri"/>
                <a:cs typeface="Calibri"/>
                <a:sym typeface="Calibri"/>
              </a:rPr>
              <a:t>I believe the time invested improves my productivity and also helps me feel valued as an employee of NHSGGC. </a:t>
            </a:r>
            <a:endParaRPr b="0" i="0" sz="2800" u="none" cap="none" strike="noStrike">
              <a:solidFill>
                <a:srgbClr val="3A3838"/>
              </a:solidFill>
              <a:latin typeface="Calibri"/>
              <a:ea typeface="Calibri"/>
              <a:cs typeface="Calibri"/>
              <a:sym typeface="Calibri"/>
            </a:endParaRPr>
          </a:p>
        </p:txBody>
      </p:sp>
      <p:sp>
        <p:nvSpPr>
          <p:cNvPr id="729" name="Google Shape;729;p20"/>
          <p:cNvSpPr txBox="1"/>
          <p:nvPr/>
        </p:nvSpPr>
        <p:spPr>
          <a:xfrm>
            <a:off x="9901177" y="3168487"/>
            <a:ext cx="187509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lt1"/>
                </a:solidFill>
                <a:latin typeface="Calibri"/>
                <a:ea typeface="Calibri"/>
                <a:cs typeface="Calibri"/>
                <a:sym typeface="Calibri"/>
              </a:rPr>
              <a:t>Skye</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pic>
        <p:nvPicPr>
          <p:cNvPr id="735" name="Google Shape;735;p21"/>
          <p:cNvPicPr preferRelativeResize="0"/>
          <p:nvPr/>
        </p:nvPicPr>
        <p:blipFill rotWithShape="1">
          <a:blip r:embed="rId3">
            <a:alphaModFix/>
          </a:blip>
          <a:srcRect b="0" l="0" r="0" t="0"/>
          <a:stretch/>
        </p:blipFill>
        <p:spPr>
          <a:xfrm>
            <a:off x="2298027" y="1763793"/>
            <a:ext cx="7511064" cy="4370790"/>
          </a:xfrm>
          <a:prstGeom prst="rect">
            <a:avLst/>
          </a:prstGeom>
          <a:noFill/>
          <a:ln>
            <a:noFill/>
          </a:ln>
          <a:effectLst>
            <a:outerShdw blurRad="292100" rotWithShape="0" algn="tl" dir="2700000" dist="139700">
              <a:srgbClr val="333333">
                <a:alpha val="63529"/>
              </a:srgbClr>
            </a:outerShdw>
          </a:effectLst>
        </p:spPr>
      </p:pic>
      <p:sp>
        <p:nvSpPr>
          <p:cNvPr id="736" name="Google Shape;736;p21"/>
          <p:cNvSpPr txBox="1"/>
          <p:nvPr/>
        </p:nvSpPr>
        <p:spPr>
          <a:xfrm>
            <a:off x="2298027" y="648183"/>
            <a:ext cx="7407798"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en-GB" sz="4400" u="none" cap="none" strike="noStrike">
                <a:solidFill>
                  <a:srgbClr val="0070C0"/>
                </a:solidFill>
                <a:latin typeface="Calibri"/>
                <a:ea typeface="Calibri"/>
                <a:cs typeface="Calibri"/>
                <a:sym typeface="Calibri"/>
              </a:rPr>
              <a:t>Patient feedback</a:t>
            </a:r>
            <a:endParaRPr b="0" i="0" sz="4400" u="none" cap="none" strike="noStrike">
              <a:solidFill>
                <a:srgbClr val="0070C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22"/>
          <p:cNvSpPr txBox="1"/>
          <p:nvPr>
            <p:ph type="title"/>
          </p:nvPr>
        </p:nvSpPr>
        <p:spPr>
          <a:xfrm>
            <a:off x="838200" y="596619"/>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C0066"/>
              </a:buClr>
              <a:buSzPts val="4400"/>
              <a:buFont typeface="Calibri"/>
              <a:buNone/>
            </a:pPr>
            <a:r>
              <a:rPr b="1" lang="en-GB">
                <a:solidFill>
                  <a:srgbClr val="CC0066"/>
                </a:solidFill>
              </a:rPr>
              <a:t>Dr Helen Little </a:t>
            </a:r>
            <a:br>
              <a:rPr b="1" lang="en-GB">
                <a:solidFill>
                  <a:srgbClr val="FF3300"/>
                </a:solidFill>
              </a:rPr>
            </a:br>
            <a:r>
              <a:rPr lang="en-GB" sz="2400">
                <a:solidFill>
                  <a:srgbClr val="757070"/>
                </a:solidFill>
              </a:rPr>
              <a:t>Head of service for MSK Physiotherapy GG&amp;C</a:t>
            </a:r>
            <a:endParaRPr sz="2400">
              <a:solidFill>
                <a:srgbClr val="757070"/>
              </a:solidFill>
            </a:endParaRPr>
          </a:p>
        </p:txBody>
      </p:sp>
      <p:sp>
        <p:nvSpPr>
          <p:cNvPr id="743" name="Google Shape;743;p22"/>
          <p:cNvSpPr txBox="1"/>
          <p:nvPr>
            <p:ph idx="2" type="body"/>
          </p:nvPr>
        </p:nvSpPr>
        <p:spPr>
          <a:xfrm>
            <a:off x="478564" y="1825625"/>
            <a:ext cx="10875236" cy="435133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None/>
            </a:pPr>
            <a:r>
              <a:rPr lang="en-GB" sz="6000"/>
              <a:t> </a:t>
            </a:r>
            <a:r>
              <a:rPr lang="en-GB" sz="3600">
                <a:solidFill>
                  <a:srgbClr val="2F5496"/>
                </a:solidFill>
              </a:rPr>
              <a:t>Wellbeing really matters for quality</a:t>
            </a:r>
            <a:endParaRPr/>
          </a:p>
          <a:p>
            <a:pPr indent="0" lvl="0" marL="0" rtl="0" algn="ctr">
              <a:lnSpc>
                <a:spcPct val="90000"/>
              </a:lnSpc>
              <a:spcBef>
                <a:spcPts val="1000"/>
              </a:spcBef>
              <a:spcAft>
                <a:spcPts val="0"/>
              </a:spcAft>
              <a:buClr>
                <a:srgbClr val="2F5496"/>
              </a:buClr>
              <a:buSzPts val="3600"/>
              <a:buNone/>
            </a:pPr>
            <a:r>
              <a:rPr lang="en-GB" sz="3600">
                <a:solidFill>
                  <a:srgbClr val="2F5496"/>
                </a:solidFill>
              </a:rPr>
              <a:t>Listen and hear what staff say</a:t>
            </a:r>
            <a:endParaRPr/>
          </a:p>
          <a:p>
            <a:pPr indent="0" lvl="0" marL="0" rtl="0" algn="ctr">
              <a:lnSpc>
                <a:spcPct val="90000"/>
              </a:lnSpc>
              <a:spcBef>
                <a:spcPts val="1000"/>
              </a:spcBef>
              <a:spcAft>
                <a:spcPts val="0"/>
              </a:spcAft>
              <a:buClr>
                <a:srgbClr val="2F5496"/>
              </a:buClr>
              <a:buSzPts val="3600"/>
              <a:buNone/>
            </a:pPr>
            <a:r>
              <a:rPr lang="en-GB" sz="3600">
                <a:solidFill>
                  <a:srgbClr val="2F5496"/>
                </a:solidFill>
              </a:rPr>
              <a:t>Needs support at the highest level</a:t>
            </a:r>
            <a:endParaRPr/>
          </a:p>
          <a:p>
            <a:pPr indent="0" lvl="0" marL="0" rtl="0" algn="ctr">
              <a:lnSpc>
                <a:spcPct val="90000"/>
              </a:lnSpc>
              <a:spcBef>
                <a:spcPts val="1000"/>
              </a:spcBef>
              <a:spcAft>
                <a:spcPts val="0"/>
              </a:spcAft>
              <a:buClr>
                <a:schemeClr val="dk1"/>
              </a:buClr>
              <a:buSzPts val="3600"/>
              <a:buNone/>
            </a:pPr>
            <a:r>
              <a:t/>
            </a:r>
            <a:endParaRPr sz="3600">
              <a:solidFill>
                <a:srgbClr val="2F5496"/>
              </a:solidFill>
            </a:endParaRPr>
          </a:p>
          <a:p>
            <a:pPr indent="0" lvl="0" marL="0" rtl="0" algn="ctr">
              <a:lnSpc>
                <a:spcPct val="90000"/>
              </a:lnSpc>
              <a:spcBef>
                <a:spcPts val="1000"/>
              </a:spcBef>
              <a:spcAft>
                <a:spcPts val="0"/>
              </a:spcAft>
              <a:buClr>
                <a:srgbClr val="CC0066"/>
              </a:buClr>
              <a:buSzPts val="3600"/>
              <a:buNone/>
            </a:pPr>
            <a:r>
              <a:rPr lang="en-GB" sz="3600">
                <a:solidFill>
                  <a:srgbClr val="CC0066"/>
                </a:solidFill>
              </a:rPr>
              <a:t>Absence rates below 2 %</a:t>
            </a:r>
            <a:endParaRPr sz="3600">
              <a:solidFill>
                <a:srgbClr val="CC0066"/>
              </a:solidFill>
            </a:endParaRPr>
          </a:p>
        </p:txBody>
      </p:sp>
      <p:pic>
        <p:nvPicPr>
          <p:cNvPr id="744" name="Google Shape;744;p22"/>
          <p:cNvPicPr preferRelativeResize="0"/>
          <p:nvPr/>
        </p:nvPicPr>
        <p:blipFill rotWithShape="1">
          <a:blip r:embed="rId3">
            <a:alphaModFix/>
          </a:blip>
          <a:srcRect b="0" l="0" r="0" t="0"/>
          <a:stretch/>
        </p:blipFill>
        <p:spPr>
          <a:xfrm>
            <a:off x="9457853" y="4753823"/>
            <a:ext cx="609600" cy="60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5000"/>
                                        <p:tgtEl>
                                          <p:spTgt spid="7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id="750" name="Google Shape;750;p23"/>
          <p:cNvPicPr preferRelativeResize="0"/>
          <p:nvPr/>
        </p:nvPicPr>
        <p:blipFill rotWithShape="1">
          <a:blip r:embed="rId3">
            <a:alphaModFix/>
          </a:blip>
          <a:srcRect b="19491" l="14814" r="50044" t="14605"/>
          <a:stretch/>
        </p:blipFill>
        <p:spPr>
          <a:xfrm rot="5651522">
            <a:off x="3176316" y="-647354"/>
            <a:ext cx="5662754" cy="7964681"/>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24"/>
          <p:cNvSpPr txBox="1"/>
          <p:nvPr>
            <p:ph type="title"/>
          </p:nvPr>
        </p:nvSpPr>
        <p:spPr>
          <a:xfrm>
            <a:off x="831850" y="3148314"/>
            <a:ext cx="10515600" cy="601883"/>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CC0066"/>
              </a:buClr>
              <a:buSzPts val="9600"/>
              <a:buFont typeface="Calibri"/>
              <a:buNone/>
            </a:pPr>
            <a:r>
              <a:rPr lang="en-GB" sz="9600">
                <a:solidFill>
                  <a:srgbClr val="CC0066"/>
                </a:solidFill>
              </a:rPr>
              <a:t>Thank You</a:t>
            </a:r>
            <a:endParaRPr sz="9600">
              <a:solidFill>
                <a:srgbClr val="CC0066"/>
              </a:solidFill>
            </a:endParaRPr>
          </a:p>
        </p:txBody>
      </p:sp>
      <p:sp>
        <p:nvSpPr>
          <p:cNvPr id="756" name="Google Shape;756;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888888"/>
              </a:buClr>
              <a:buSzPts val="24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2021-04-27T12:10:59Z</dcterms:created>
  <dc:creator>Karen Glass</dc:creator>
</cp:coreProperties>
</file>