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package.core-properties+xml" PartName="/docProps/core.xml"/>
  <Override ContentType="application/vnd.openxmlformats-officedocument.presentationml.presentation.main+xml" PartName="/ppt/presentation.xml"/>
  <Override ContentType="application/vnd.ms-office.chartcolorstyle+xml" PartName="/ppt/charts/colors1.xml"/>
  <Override ContentType="application/vnd.ms-office.chartcolorstyle+xml" PartName="/ppt/charts/colors2.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drawingml.chart+xml" PartName="/ppt/charts/chart2.xml"/>
  <Override ContentType="application/vnd.openxmlformats-officedocument.drawingml.chart+xml" PartName="/ppt/charts/chart1.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openxmlformats-officedocument.drawingml.chartshapes+xml" PartName="/ppt/drawings/drawing1.xml"/>
  <Override ContentType="application/vnd.ms-office.chartstyle+xml" PartName="/ppt/charts/style1.xml"/>
  <Override ContentType="application/vnd.ms-office.chartstyle+xml" PartName="/ppt/charts/style2.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1" r:id="rId4"/>
    <p:sldMasterId id="2147483673" r:id="rId5"/>
    <p:sldMasterId id="214748368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Lst>
  <p:sldSz cy="6858000" cx="12192000"/>
  <p:notesSz cx="6858000" cy="9144000"/>
  <p:embeddedFontLst>
    <p:embeddedFont>
      <p:font typeface="Roboto"/>
      <p:regular r:id="rId48"/>
      <p:bold r:id="rId49"/>
      <p:italic r:id="rId50"/>
      <p:boldItalic r:id="rId51"/>
    </p:embeddedFont>
    <p:embeddedFont>
      <p:font typeface="Quattrocento Sans"/>
      <p:regular r:id="rId52"/>
      <p:bold r:id="rId53"/>
      <p:italic r:id="rId54"/>
      <p:boldItalic r:id="rId55"/>
    </p:embeddedFont>
    <p:embeddedFont>
      <p:font typeface="Helvetica Neue"/>
      <p:regular r:id="rId56"/>
      <p:bold r:id="rId57"/>
      <p:italic r:id="rId58"/>
      <p:boldItalic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60" roundtripDataSignature="AMtx7mioKG/EL29RxsJAd2fn+6l2Ow93F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2.xml"/><Relationship Id="rId48" Type="http://schemas.openxmlformats.org/officeDocument/2006/relationships/font" Target="fonts/Roboto-regular.fntdata"/><Relationship Id="rId47" Type="http://schemas.openxmlformats.org/officeDocument/2006/relationships/slide" Target="slides/slide40.xml"/><Relationship Id="rId49" Type="http://schemas.openxmlformats.org/officeDocument/2006/relationships/font" Target="fonts/Roboto-bold.fntdata"/><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60" Type="http://customschemas.google.com/relationships/presentationmetadata" Target="metadata"/><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Roboto-boldItalic.fntdata"/><Relationship Id="rId50" Type="http://schemas.openxmlformats.org/officeDocument/2006/relationships/font" Target="fonts/Roboto-italic.fntdata"/><Relationship Id="rId53" Type="http://schemas.openxmlformats.org/officeDocument/2006/relationships/font" Target="fonts/QuattrocentoSans-bold.fntdata"/><Relationship Id="rId52" Type="http://schemas.openxmlformats.org/officeDocument/2006/relationships/font" Target="fonts/QuattrocentoSans-regular.fntdata"/><Relationship Id="rId11" Type="http://schemas.openxmlformats.org/officeDocument/2006/relationships/slide" Target="slides/slide4.xml"/><Relationship Id="rId55" Type="http://schemas.openxmlformats.org/officeDocument/2006/relationships/font" Target="fonts/QuattrocentoSans-boldItalic.fntdata"/><Relationship Id="rId10" Type="http://schemas.openxmlformats.org/officeDocument/2006/relationships/slide" Target="slides/slide3.xml"/><Relationship Id="rId54" Type="http://schemas.openxmlformats.org/officeDocument/2006/relationships/font" Target="fonts/QuattrocentoSans-italic.fntdata"/><Relationship Id="rId13" Type="http://schemas.openxmlformats.org/officeDocument/2006/relationships/slide" Target="slides/slide6.xml"/><Relationship Id="rId57" Type="http://schemas.openxmlformats.org/officeDocument/2006/relationships/font" Target="fonts/HelveticaNeue-bold.fntdata"/><Relationship Id="rId12" Type="http://schemas.openxmlformats.org/officeDocument/2006/relationships/slide" Target="slides/slide5.xml"/><Relationship Id="rId56" Type="http://schemas.openxmlformats.org/officeDocument/2006/relationships/font" Target="fonts/HelveticaNeue-regular.fntdata"/><Relationship Id="rId15" Type="http://schemas.openxmlformats.org/officeDocument/2006/relationships/slide" Target="slides/slide8.xml"/><Relationship Id="rId59" Type="http://schemas.openxmlformats.org/officeDocument/2006/relationships/font" Target="fonts/HelveticaNeue-boldItalic.fntdata"/><Relationship Id="rId14" Type="http://schemas.openxmlformats.org/officeDocument/2006/relationships/slide" Target="slides/slide7.xml"/><Relationship Id="rId58" Type="http://schemas.openxmlformats.org/officeDocument/2006/relationships/font" Target="fonts/HelveticaNeue-italic.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corpad.corp.edinburgh.gov.uk\departments\HSC\HSC-HQ\EHSCP\Transformation%20Team\EHSCP%20Transformation%20Programme\C1%20Listen%20and%20Connect\C1.5%20Three%20Conversations%20Support%20and%20Redesign\Evaluation\RD%20Copy%20of%20City%20Wide%203%20Conversation%20Report%20%202020%2003%2010.xlsx" TargetMode="Externa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https://harrowcouncil-my.sharepoint.com/personal/jonathan_kilworth_harrow_gov_uk/Documents/EMPLOYMENT%20RELATED/Partners4Change/Edinburgh/Updated%20Edinburgh%20Dec%20and%20Jan%20data%20used%20on%2001.03.2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686099052522895"/>
          <c:y val="5.1342592592592592E-2"/>
          <c:w val="0.61299258336138152"/>
          <c:h val="0.81810987168270621"/>
        </c:manualLayout>
      </c:layout>
      <c:barChart>
        <c:barDir val="bar"/>
        <c:grouping val="clustered"/>
        <c:varyColors val="0"/>
        <c:dLbls>
          <c:showLegendKey val="0"/>
          <c:showVal val="0"/>
          <c:showCatName val="0"/>
          <c:showSerName val="0"/>
          <c:showPercent val="0"/>
          <c:showBubbleSize val="0"/>
        </c:dLbls>
        <c:gapWidth val="182"/>
        <c:axId val="622114144"/>
        <c:axId val="622115128"/>
      </c:barChart>
      <c:catAx>
        <c:axId val="6221141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22115128"/>
        <c:crosses val="autoZero"/>
        <c:auto val="1"/>
        <c:lblAlgn val="ctr"/>
        <c:lblOffset val="100"/>
        <c:noMultiLvlLbl val="0"/>
      </c:catAx>
      <c:valAx>
        <c:axId val="62211512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Days waiting</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low"/>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221141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Completed Conversations</a:t>
            </a:r>
          </a:p>
        </c:rich>
      </c:tx>
      <c:layout>
        <c:manualLayout>
          <c:xMode val="edge"/>
          <c:yMode val="edge"/>
          <c:x val="0.4451944444444445"/>
          <c:y val="4.166666666666666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6645056867891514"/>
          <c:y val="7.6525955088947217E-2"/>
          <c:w val="0.55043241469816273"/>
          <c:h val="0.91738735783027126"/>
        </c:manualLayout>
      </c:layout>
      <c:pieChart>
        <c:varyColors val="1"/>
        <c:ser>
          <c:idx val="0"/>
          <c:order val="0"/>
          <c:tx>
            <c:strRef>
              <c:f>Sheet1!$L$15:$N$15</c:f>
              <c:strCache>
                <c:ptCount val="3"/>
                <c:pt idx="0">
                  <c:v>C1</c:v>
                </c:pt>
                <c:pt idx="1">
                  <c:v>C2</c:v>
                </c:pt>
                <c:pt idx="2">
                  <c:v>C3</c:v>
                </c:pt>
              </c:strCache>
            </c:strRef>
          </c:tx>
          <c:explosion val="20"/>
          <c:dPt>
            <c:idx val="0"/>
            <c:bubble3D val="0"/>
            <c:spPr>
              <a:solidFill>
                <a:schemeClr val="accent6">
                  <a:lumMod val="60000"/>
                  <a:lumOff val="40000"/>
                </a:schemeClr>
              </a:solidFill>
              <a:ln w="19050">
                <a:solidFill>
                  <a:schemeClr val="lt1"/>
                </a:solidFill>
              </a:ln>
              <a:effectLst/>
            </c:spPr>
            <c:extLst>
              <c:ext xmlns:c16="http://schemas.microsoft.com/office/drawing/2014/chart" uri="{C3380CC4-5D6E-409C-BE32-E72D297353CC}">
                <c16:uniqueId val="{00000001-3CBB-44A5-89F6-E34836C5B907}"/>
              </c:ext>
            </c:extLst>
          </c:dPt>
          <c:dPt>
            <c:idx val="1"/>
            <c:bubble3D val="0"/>
            <c:spPr>
              <a:solidFill>
                <a:schemeClr val="accent1">
                  <a:lumMod val="40000"/>
                  <a:lumOff val="60000"/>
                </a:schemeClr>
              </a:solidFill>
              <a:ln w="19050">
                <a:solidFill>
                  <a:schemeClr val="lt1"/>
                </a:solidFill>
              </a:ln>
              <a:effectLst/>
            </c:spPr>
            <c:extLst>
              <c:ext xmlns:c16="http://schemas.microsoft.com/office/drawing/2014/chart" uri="{C3380CC4-5D6E-409C-BE32-E72D297353CC}">
                <c16:uniqueId val="{00000003-3CBB-44A5-89F6-E34836C5B907}"/>
              </c:ext>
            </c:extLst>
          </c:dPt>
          <c:dPt>
            <c:idx val="2"/>
            <c:bubble3D val="0"/>
            <c:spPr>
              <a:solidFill>
                <a:schemeClr val="accent2"/>
              </a:solidFill>
              <a:ln w="19050">
                <a:solidFill>
                  <a:schemeClr val="lt1"/>
                </a:solidFill>
              </a:ln>
              <a:effectLst/>
            </c:spPr>
            <c:extLst>
              <c:ext xmlns:c16="http://schemas.microsoft.com/office/drawing/2014/chart" uri="{C3380CC4-5D6E-409C-BE32-E72D297353CC}">
                <c16:uniqueId val="{00000005-3CBB-44A5-89F6-E34836C5B907}"/>
              </c:ext>
            </c:extLst>
          </c:dPt>
          <c:dLbls>
            <c:dLbl>
              <c:idx val="0"/>
              <c:layout>
                <c:manualLayout>
                  <c:x val="-0.16313429571303587"/>
                  <c:y val="-0.19093285214348207"/>
                </c:manualLayout>
              </c:layout>
              <c:tx>
                <c:rich>
                  <a:bodyPr/>
                  <a:lstStyle/>
                  <a:p>
                    <a:r>
                      <a:rPr lang="en-US" sz="1600" dirty="0"/>
                      <a:t>C1</a:t>
                    </a:r>
                  </a:p>
                  <a:p>
                    <a:r>
                      <a:rPr lang="en-US" sz="1600" b="1" dirty="0"/>
                      <a:t>56%</a:t>
                    </a:r>
                  </a:p>
                </c:rich>
              </c:tx>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CBB-44A5-89F6-E34836C5B907}"/>
                </c:ext>
              </c:extLst>
            </c:dLbl>
            <c:dLbl>
              <c:idx val="1"/>
              <c:layout>
                <c:manualLayout>
                  <c:x val="0.11547134733158355"/>
                  <c:y val="-0.12943205016039661"/>
                </c:manualLayout>
              </c:layout>
              <c:tx>
                <c:rich>
                  <a:bodyPr/>
                  <a:lstStyle/>
                  <a:p>
                    <a:fld id="{45C66CA1-275F-4D5A-8654-3DEDFEB4EA80}" type="CATEGORYNAME">
                      <a:rPr lang="en-US" smtClean="0"/>
                      <a:pPr/>
                      <a:t>[CATEGORY NAME]</a:t>
                    </a:fld>
                    <a:endParaRPr lang="en-US" dirty="0"/>
                  </a:p>
                  <a:p>
                    <a:r>
                      <a:rPr lang="en-US" b="1" dirty="0"/>
                      <a:t>20%</a:t>
                    </a:r>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CBB-44A5-89F6-E34836C5B907}"/>
                </c:ext>
              </c:extLst>
            </c:dLbl>
            <c:dLbl>
              <c:idx val="2"/>
              <c:layout>
                <c:manualLayout>
                  <c:x val="0.13573611111111111"/>
                  <c:y val="0.12731481481481483"/>
                </c:manualLayout>
              </c:layout>
              <c:tx>
                <c:rich>
                  <a:bodyPr/>
                  <a:lstStyle/>
                  <a:p>
                    <a:r>
                      <a:rPr lang="en-US" sz="1600" dirty="0"/>
                      <a:t>C3</a:t>
                    </a:r>
                  </a:p>
                  <a:p>
                    <a:r>
                      <a:rPr lang="en-US" sz="1600" b="1" dirty="0"/>
                      <a:t>24%</a:t>
                    </a:r>
                  </a:p>
                </c:rich>
              </c:tx>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3CBB-44A5-89F6-E34836C5B907}"/>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Sheet1!$L$15:$N$15</c:f>
              <c:strCache>
                <c:ptCount val="3"/>
                <c:pt idx="0">
                  <c:v>C1</c:v>
                </c:pt>
                <c:pt idx="1">
                  <c:v>C2</c:v>
                </c:pt>
                <c:pt idx="2">
                  <c:v>C3</c:v>
                </c:pt>
              </c:strCache>
            </c:strRef>
          </c:cat>
          <c:val>
            <c:numRef>
              <c:f>Sheet1!$L$14:$N$14</c:f>
              <c:numCache>
                <c:formatCode>0.0%</c:formatCode>
                <c:ptCount val="3"/>
                <c:pt idx="0">
                  <c:v>0.56470588235294117</c:v>
                </c:pt>
                <c:pt idx="1">
                  <c:v>0.2</c:v>
                </c:pt>
                <c:pt idx="2">
                  <c:v>0.23529411764705882</c:v>
                </c:pt>
              </c:numCache>
            </c:numRef>
          </c:val>
          <c:extLst>
            <c:ext xmlns:c16="http://schemas.microsoft.com/office/drawing/2014/chart" uri="{C3380CC4-5D6E-409C-BE32-E72D297353CC}">
              <c16:uniqueId val="{00000006-3CBB-44A5-89F6-E34836C5B907}"/>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4.png"/></Relationships>
</file>

<file path=ppt/drawings/drawing1.xml><?xml version="1.0" encoding="utf-8"?>
<c:userShapes xmlns:c="http://schemas.openxmlformats.org/drawingml/2006/chart">
  <cdr:relSizeAnchor xmlns:cdr="http://schemas.openxmlformats.org/drawingml/2006/chartDrawing">
    <cdr:from>
      <cdr:x>0</cdr:x>
      <cdr:y>0</cdr:y>
    </cdr:from>
    <cdr:to>
      <cdr:x>0.87767</cdr:x>
      <cdr:y>1</cdr:y>
    </cdr:to>
    <cdr:pic>
      <cdr:nvPicPr>
        <cdr:cNvPr id="2" name="chart">
          <a:extLst xmlns:a="http://schemas.openxmlformats.org/drawingml/2006/main">
            <a:ext uri="{FF2B5EF4-FFF2-40B4-BE49-F238E27FC236}">
              <a16:creationId xmlns:a16="http://schemas.microsoft.com/office/drawing/2014/main" id="{0F4D98F6-1776-45B4-A8C9-F99C45DBD9AF}"/>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6628571" cy="2743200"/>
        </a:xfrm>
        <a:prstGeom xmlns:a="http://schemas.openxmlformats.org/drawingml/2006/main" prst="rect">
          <a:avLst/>
        </a:prstGeom>
      </cdr:spPr>
    </cdr:pic>
  </cdr:relSizeAnchor>
  <cdr:relSizeAnchor xmlns:cdr="http://schemas.openxmlformats.org/drawingml/2006/chartDrawing">
    <cdr:from>
      <cdr:x>0.06432</cdr:x>
      <cdr:y>0.31994</cdr:y>
    </cdr:from>
    <cdr:to>
      <cdr:x>0.30896</cdr:x>
      <cdr:y>0.57338</cdr:y>
    </cdr:to>
    <cdr:pic>
      <cdr:nvPicPr>
        <cdr:cNvPr id="3" name="chart">
          <a:extLst xmlns:a="http://schemas.openxmlformats.org/drawingml/2006/main">
            <a:ext uri="{FF2B5EF4-FFF2-40B4-BE49-F238E27FC236}">
              <a16:creationId xmlns:a16="http://schemas.microsoft.com/office/drawing/2014/main" id="{EC36CDA3-A012-4E8D-A1B7-46BB28958A56}"/>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485775" y="877649"/>
          <a:ext cx="1847619" cy="695238"/>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0" name="Google Shape;30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notes"/>
          <p:cNvSpPr/>
          <p:nvPr>
            <p:ph idx="2" type="sldImg"/>
          </p:nvPr>
        </p:nvSpPr>
        <p:spPr>
          <a:xfrm>
            <a:off x="669925" y="473075"/>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p2:notes"/>
          <p:cNvSpPr txBox="1"/>
          <p:nvPr>
            <p:ph idx="1" type="body"/>
          </p:nvPr>
        </p:nvSpPr>
        <p:spPr>
          <a:xfrm>
            <a:off x="84709" y="3784600"/>
            <a:ext cx="6656832" cy="433527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7" name="Google Shape;307;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16" name="Google Shape;31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5" name="Google Shape;32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8" name="Google Shape;33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5" name="Google Shape;355;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3" name="Google Shape;37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4" name="Google Shape;37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2" name="Google Shape;41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3" name="Google Shape;413;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9:notes"/>
          <p:cNvSpPr/>
          <p:nvPr>
            <p:ph idx="2" type="sldImg"/>
          </p:nvPr>
        </p:nvSpPr>
        <p:spPr>
          <a:xfrm>
            <a:off x="669925" y="473075"/>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0" name="Google Shape;420;p9:notes"/>
          <p:cNvSpPr txBox="1"/>
          <p:nvPr>
            <p:ph idx="1" type="body"/>
          </p:nvPr>
        </p:nvSpPr>
        <p:spPr>
          <a:xfrm>
            <a:off x="84709" y="3784600"/>
            <a:ext cx="6656832" cy="4335271"/>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1" name="Google Shape;42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9" name="Google Shape;42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430" name="Google Shape;43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0" name="Google Shape;440;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1" name="Google Shape;441;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2" name="Google Shape;45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3" name="Google Shape;45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6" name="Google Shape;46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daa813843a_0_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2" name="Google Shape;472;gdaa813843a_0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8" name="Google Shape;478;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
        <p:nvSpPr>
          <p:cNvPr id="479" name="Google Shape;479;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a:p>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29:notes"/>
          <p:cNvSpPr/>
          <p:nvPr>
            <p:ph idx="2" type="sldImg"/>
          </p:nvPr>
        </p:nvSpPr>
        <p:spPr>
          <a:xfrm>
            <a:off x="682625" y="1144588"/>
            <a:ext cx="5408613" cy="3043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 name="Google Shape;485;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
        <p:nvSpPr>
          <p:cNvPr id="486" name="Google Shape;486;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a:solidFill>
                <a:srgbClr val="111111"/>
              </a:solidFill>
              <a:latin typeface="Roboto"/>
              <a:ea typeface="Roboto"/>
              <a:cs typeface="Roboto"/>
              <a:sym typeface="Roboto"/>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30:notes"/>
          <p:cNvSpPr/>
          <p:nvPr>
            <p:ph idx="2" type="sldImg"/>
          </p:nvPr>
        </p:nvSpPr>
        <p:spPr>
          <a:xfrm>
            <a:off x="682625" y="1144588"/>
            <a:ext cx="5408613" cy="3043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3" name="Google Shape;493;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
        <p:nvSpPr>
          <p:cNvPr id="494" name="Google Shape;494;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31:notes"/>
          <p:cNvSpPr/>
          <p:nvPr>
            <p:ph idx="2" type="sldImg"/>
          </p:nvPr>
        </p:nvSpPr>
        <p:spPr>
          <a:xfrm>
            <a:off x="682625" y="1144588"/>
            <a:ext cx="5408613" cy="3043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9" name="Google Shape;519;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
        <p:nvSpPr>
          <p:cNvPr id="520" name="Google Shape;520;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32:notes"/>
          <p:cNvSpPr/>
          <p:nvPr>
            <p:ph idx="2" type="sldImg"/>
          </p:nvPr>
        </p:nvSpPr>
        <p:spPr>
          <a:xfrm>
            <a:off x="682625" y="1144588"/>
            <a:ext cx="5408613" cy="3043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6" name="Google Shape;526;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
        <p:nvSpPr>
          <p:cNvPr id="527" name="Google Shape;527;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en-GB"/>
              <a:t>.</a:t>
            </a:r>
            <a:endParaRPr/>
          </a:p>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33:notes"/>
          <p:cNvSpPr/>
          <p:nvPr>
            <p:ph idx="2" type="sldImg"/>
          </p:nvPr>
        </p:nvSpPr>
        <p:spPr>
          <a:xfrm>
            <a:off x="682625" y="1144588"/>
            <a:ext cx="5408613" cy="3043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1" name="Google Shape;541;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
        <p:nvSpPr>
          <p:cNvPr id="542" name="Google Shape;542;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34:notes"/>
          <p:cNvSpPr/>
          <p:nvPr>
            <p:ph idx="2" type="sldImg"/>
          </p:nvPr>
        </p:nvSpPr>
        <p:spPr>
          <a:xfrm>
            <a:off x="682625" y="1144588"/>
            <a:ext cx="5408613" cy="3043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8" name="Google Shape;548;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
        <p:nvSpPr>
          <p:cNvPr id="549" name="Google Shape;549;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7000"/>
              </a:lnSpc>
              <a:spcBef>
                <a:spcPts val="0"/>
              </a:spcBef>
              <a:spcAft>
                <a:spcPts val="0"/>
              </a:spcAft>
              <a:buSzPts val="1400"/>
              <a:buFont typeface="Noto Sans Symbols"/>
              <a:buNone/>
            </a:pPr>
            <a:r>
              <a:t/>
            </a:r>
            <a:endParaRPr sz="180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35:notes"/>
          <p:cNvSpPr/>
          <p:nvPr>
            <p:ph idx="2" type="sldImg"/>
          </p:nvPr>
        </p:nvSpPr>
        <p:spPr>
          <a:xfrm>
            <a:off x="682625" y="1144588"/>
            <a:ext cx="5408613" cy="3043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7" name="Google Shape;557;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
        <p:nvSpPr>
          <p:cNvPr id="558" name="Google Shape;558;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36:notes"/>
          <p:cNvSpPr/>
          <p:nvPr>
            <p:ph idx="2" type="sldImg"/>
          </p:nvPr>
        </p:nvSpPr>
        <p:spPr>
          <a:xfrm>
            <a:off x="682625" y="1144588"/>
            <a:ext cx="5408613" cy="30432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5" name="Google Shape;565;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
        <p:nvSpPr>
          <p:cNvPr id="566" name="Google Shape;566;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daa813843a_0_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2" name="Google Shape;572;gdaa813843a_0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8" name="Google Shape;578;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8" name="Google Shape;588;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5" name="Google Shape;595;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2" name="Google Shape;602;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I think its important to mention that in organisation no staff member is left behind. We focus on strengths and come together to support staff members where needed.</a:t>
            </a:r>
            <a:endParaRPr/>
          </a:p>
        </p:txBody>
      </p:sp>
      <p:sp>
        <p:nvSpPr>
          <p:cNvPr id="603" name="Google Shape;603;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9" name="Google Shape;609;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This is great – it would be cool to mention that these should not be temporary changes but a new way of working. Everyone can work on the same document at the same time. Meetings across organisations can be organised quickly. Establishing trust and good relationships with work force by not micro managing. More flexibility for cares = more diversity and equality.</a:t>
            </a:r>
            <a:endParaRPr/>
          </a:p>
        </p:txBody>
      </p:sp>
      <p:sp>
        <p:nvSpPr>
          <p:cNvPr id="610" name="Google Shape;610;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6" name="Google Shape;616;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3" name="Google Shape;623;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We could also mention coffee afternoons and staff events like the quiz we had online etc. When talking about tech its important to keep the human element in mind for those who are sceptical.</a:t>
            </a:r>
            <a:endParaRPr/>
          </a:p>
        </p:txBody>
      </p:sp>
      <p:sp>
        <p:nvSpPr>
          <p:cNvPr id="624" name="Google Shape;624;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0" name="Google Shape;630;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7" name="Google Shape;637;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Wb  and LD were separate.</a:t>
            </a:r>
            <a:endParaRPr/>
          </a:p>
          <a:p>
            <a:pPr indent="0" lvl="0" marL="0" rtl="0" algn="l">
              <a:lnSpc>
                <a:spcPct val="100000"/>
              </a:lnSpc>
              <a:spcBef>
                <a:spcPts val="0"/>
              </a:spcBef>
              <a:spcAft>
                <a:spcPts val="0"/>
              </a:spcAft>
              <a:buSzPts val="1400"/>
              <a:buNone/>
            </a:pPr>
            <a:r>
              <a:rPr lang="en-GB"/>
              <a:t>We quickly realised that Wellbeing and Digital were intertwined. Digital enables people to be independent and to have access to services family and entertainment to lift mood.</a:t>
            </a:r>
            <a:endParaRPr/>
          </a:p>
          <a:p>
            <a:pPr indent="0" lvl="0" marL="0" rtl="0" algn="l">
              <a:lnSpc>
                <a:spcPct val="100000"/>
              </a:lnSpc>
              <a:spcBef>
                <a:spcPts val="0"/>
              </a:spcBef>
              <a:spcAft>
                <a:spcPts val="0"/>
              </a:spcAft>
              <a:buSzPts val="1400"/>
              <a:buNone/>
            </a:pPr>
            <a:r>
              <a:rPr lang="en-GB"/>
              <a:t>121 support via weekly calls. Phone/Zoom/Teams/text/whatsapp support initially from LDC. In that time we get to know the SU, complte Profile form this covers:</a:t>
            </a:r>
            <a:endParaRPr/>
          </a:p>
          <a:p>
            <a:pPr indent="-171450" lvl="0" marL="171450" rtl="0" algn="l">
              <a:lnSpc>
                <a:spcPct val="100000"/>
              </a:lnSpc>
              <a:spcBef>
                <a:spcPts val="0"/>
              </a:spcBef>
              <a:spcAft>
                <a:spcPts val="0"/>
              </a:spcAft>
              <a:buClr>
                <a:schemeClr val="dk1"/>
              </a:buClr>
              <a:buSzPts val="1200"/>
              <a:buFont typeface="Arial"/>
              <a:buChar char="•"/>
            </a:pPr>
            <a:r>
              <a:rPr lang="en-GB"/>
              <a:t>Availbility</a:t>
            </a:r>
            <a:endParaRPr/>
          </a:p>
          <a:p>
            <a:pPr indent="-171450" lvl="0" marL="171450" rtl="0" algn="l">
              <a:lnSpc>
                <a:spcPct val="100000"/>
              </a:lnSpc>
              <a:spcBef>
                <a:spcPts val="0"/>
              </a:spcBef>
              <a:spcAft>
                <a:spcPts val="0"/>
              </a:spcAft>
              <a:buClr>
                <a:schemeClr val="dk1"/>
              </a:buClr>
              <a:buSzPts val="1200"/>
              <a:buFont typeface="Arial"/>
              <a:buChar char="•"/>
            </a:pPr>
            <a:r>
              <a:rPr lang="en-GB"/>
              <a:t>Interests/hobbies </a:t>
            </a:r>
            <a:endParaRPr/>
          </a:p>
          <a:p>
            <a:pPr indent="-171450" lvl="0" marL="171450" rtl="0" algn="l">
              <a:lnSpc>
                <a:spcPct val="100000"/>
              </a:lnSpc>
              <a:spcBef>
                <a:spcPts val="0"/>
              </a:spcBef>
              <a:spcAft>
                <a:spcPts val="0"/>
              </a:spcAft>
              <a:buClr>
                <a:schemeClr val="dk1"/>
              </a:buClr>
              <a:buSzPts val="1200"/>
              <a:buFont typeface="Arial"/>
              <a:buChar char="•"/>
            </a:pPr>
            <a:r>
              <a:rPr lang="en-GB"/>
              <a:t>Physical/Mental Health</a:t>
            </a:r>
            <a:endParaRPr/>
          </a:p>
          <a:p>
            <a:pPr indent="-171450" lvl="0" marL="171450" rtl="0" algn="l">
              <a:lnSpc>
                <a:spcPct val="100000"/>
              </a:lnSpc>
              <a:spcBef>
                <a:spcPts val="0"/>
              </a:spcBef>
              <a:spcAft>
                <a:spcPts val="0"/>
              </a:spcAft>
              <a:buClr>
                <a:schemeClr val="dk1"/>
              </a:buClr>
              <a:buSzPts val="1200"/>
              <a:buFont typeface="Arial"/>
              <a:buChar char="•"/>
            </a:pPr>
            <a:r>
              <a:rPr lang="en-GB"/>
              <a:t>Relationship with family </a:t>
            </a:r>
            <a:endParaRPr/>
          </a:p>
          <a:p>
            <a:pPr indent="-171450" lvl="0" marL="171450" rtl="0" algn="l">
              <a:lnSpc>
                <a:spcPct val="100000"/>
              </a:lnSpc>
              <a:spcBef>
                <a:spcPts val="0"/>
              </a:spcBef>
              <a:spcAft>
                <a:spcPts val="0"/>
              </a:spcAft>
              <a:buClr>
                <a:schemeClr val="dk1"/>
              </a:buClr>
              <a:buSzPts val="1200"/>
              <a:buFont typeface="Arial"/>
              <a:buChar char="•"/>
            </a:pPr>
            <a:r>
              <a:rPr lang="en-GB"/>
              <a:t>History</a:t>
            </a:r>
            <a:endParaRPr/>
          </a:p>
          <a:p>
            <a:pPr indent="-171450" lvl="0" marL="171450" rtl="0" algn="l">
              <a:lnSpc>
                <a:spcPct val="100000"/>
              </a:lnSpc>
              <a:spcBef>
                <a:spcPts val="0"/>
              </a:spcBef>
              <a:spcAft>
                <a:spcPts val="0"/>
              </a:spcAft>
              <a:buClr>
                <a:schemeClr val="dk1"/>
              </a:buClr>
              <a:buSzPts val="1200"/>
              <a:buFont typeface="Arial"/>
              <a:buChar char="•"/>
            </a:pPr>
            <a:r>
              <a:rPr lang="en-GB"/>
              <a:t>Needs </a:t>
            </a:r>
            <a:endParaRPr/>
          </a:p>
          <a:p>
            <a:pPr indent="-171450" lvl="0" marL="171450" rtl="0" algn="l">
              <a:lnSpc>
                <a:spcPct val="100000"/>
              </a:lnSpc>
              <a:spcBef>
                <a:spcPts val="0"/>
              </a:spcBef>
              <a:spcAft>
                <a:spcPts val="0"/>
              </a:spcAft>
              <a:buClr>
                <a:schemeClr val="dk1"/>
              </a:buClr>
              <a:buSzPts val="1200"/>
              <a:buFont typeface="Arial"/>
              <a:buChar char="•"/>
            </a:pPr>
            <a:r>
              <a:rPr lang="en-GB"/>
              <a:t>Goals/ecxpections</a:t>
            </a:r>
            <a:endParaRPr/>
          </a:p>
          <a:p>
            <a:pPr indent="-95250" lvl="0" marL="171450" rtl="0" algn="l">
              <a:lnSpc>
                <a:spcPct val="100000"/>
              </a:lnSpc>
              <a:spcBef>
                <a:spcPts val="0"/>
              </a:spcBef>
              <a:spcAft>
                <a:spcPts val="0"/>
              </a:spcAft>
              <a:buClr>
                <a:schemeClr val="dk1"/>
              </a:buClr>
              <a:buSzPts val="1200"/>
              <a:buFont typeface="Arial"/>
              <a:buNone/>
            </a:pPr>
            <a:r>
              <a:t/>
            </a:r>
            <a:endParaRPr/>
          </a:p>
          <a:p>
            <a:pPr indent="-95250" lvl="0" marL="171450" rtl="0" algn="l">
              <a:lnSpc>
                <a:spcPct val="100000"/>
              </a:lnSpc>
              <a:spcBef>
                <a:spcPts val="0"/>
              </a:spcBef>
              <a:spcAft>
                <a:spcPts val="0"/>
              </a:spcAft>
              <a:buClr>
                <a:schemeClr val="dk1"/>
              </a:buClr>
              <a:buSzPts val="1200"/>
              <a:buFont typeface="Arial"/>
              <a:buNone/>
            </a:pPr>
            <a:r>
              <a:t/>
            </a:r>
            <a:endParaRPr/>
          </a:p>
        </p:txBody>
      </p:sp>
      <p:sp>
        <p:nvSpPr>
          <p:cNvPr id="638" name="Google Shape;638;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4" name="Google Shape;644;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1" name="Google Shape;651;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2" name="Google Shape;652;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9" name="Google Shape;659;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sz="1200"/>
          </a:p>
          <a:p>
            <a:pPr indent="0" lvl="0" marL="0" rtl="0" algn="l">
              <a:lnSpc>
                <a:spcPct val="100000"/>
              </a:lnSpc>
              <a:spcBef>
                <a:spcPts val="0"/>
              </a:spcBef>
              <a:spcAft>
                <a:spcPts val="0"/>
              </a:spcAft>
              <a:buSzPts val="1400"/>
              <a:buNone/>
            </a:pPr>
            <a:r>
              <a:t/>
            </a:r>
            <a:endParaRPr/>
          </a:p>
        </p:txBody>
      </p:sp>
      <p:sp>
        <p:nvSpPr>
          <p:cNvPr id="660" name="Google Shape;660;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0" name="Google Shape;670;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1"/>
          </a:p>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en-GB"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en-GB"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en-GB"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en-GB"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en-GB"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p>
        </p:txBody>
      </p:sp>
      <p:sp>
        <p:nvSpPr>
          <p:cNvPr id="671" name="Google Shape;671;p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9" name="Google Shape;679;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5" name="Google Shape;685;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4" name="Google Shape;704;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7.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 Id="rId3"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7.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 Id="rId3"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 Id="rId3" Type="http://schemas.openxmlformats.org/officeDocument/2006/relationships/image" Target="../media/image7.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 Id="rId3" Type="http://schemas.openxmlformats.org/officeDocument/2006/relationships/image" Target="../media/image7.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 Id="rId3" Type="http://schemas.openxmlformats.org/officeDocument/2006/relationships/image" Target="../media/image7.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17.png"/><Relationship Id="rId4" Type="http://schemas.openxmlformats.org/officeDocument/2006/relationships/image" Target="../media/image7.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18.png"/><Relationship Id="rId4" Type="http://schemas.openxmlformats.org/officeDocument/2006/relationships/image" Target="../media/image10.png"/><Relationship Id="rId5" Type="http://schemas.openxmlformats.org/officeDocument/2006/relationships/image" Target="../media/image7.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9.png"/><Relationship Id="rId3" Type="http://schemas.openxmlformats.org/officeDocument/2006/relationships/image" Target="../media/image21.png"/><Relationship Id="rId4" Type="http://schemas.openxmlformats.org/officeDocument/2006/relationships/image" Target="../media/image20.png"/><Relationship Id="rId5" Type="http://schemas.openxmlformats.org/officeDocument/2006/relationships/image" Target="../media/image24.png"/><Relationship Id="rId6" Type="http://schemas.openxmlformats.org/officeDocument/2006/relationships/image" Target="../media/image22.png"/><Relationship Id="rId7" Type="http://schemas.openxmlformats.org/officeDocument/2006/relationships/image" Target="../media/image7.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6.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4.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 Id="rId3" Type="http://schemas.openxmlformats.org/officeDocument/2006/relationships/image" Target="../media/image1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png"/><Relationship Id="rId3" Type="http://schemas.openxmlformats.org/officeDocument/2006/relationships/image" Target="../media/image17.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png"/><Relationship Id="rId3" Type="http://schemas.openxmlformats.org/officeDocument/2006/relationships/image" Target="../media/image18.png"/><Relationship Id="rId4" Type="http://schemas.openxmlformats.org/officeDocument/2006/relationships/image" Target="../media/image10.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9.png"/><Relationship Id="rId3" Type="http://schemas.openxmlformats.org/officeDocument/2006/relationships/image" Target="../media/image21.png"/><Relationship Id="rId4" Type="http://schemas.openxmlformats.org/officeDocument/2006/relationships/image" Target="../media/image20.png"/><Relationship Id="rId5" Type="http://schemas.openxmlformats.org/officeDocument/2006/relationships/image" Target="../media/image24.png"/><Relationship Id="rId6" Type="http://schemas.openxmlformats.org/officeDocument/2006/relationships/image" Target="../media/image22.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5" name="Shape 15"/>
        <p:cNvGrpSpPr/>
        <p:nvPr/>
      </p:nvGrpSpPr>
      <p:grpSpPr>
        <a:xfrm>
          <a:off x="0" y="0"/>
          <a:ext cx="0" cy="0"/>
          <a:chOff x="0" y="0"/>
          <a:chExt cx="0" cy="0"/>
        </a:xfrm>
      </p:grpSpPr>
      <p:pic>
        <p:nvPicPr>
          <p:cNvPr descr="nhs_ppt_normal_v2.jpg" id="16" name="Google Shape;16;p15"/>
          <p:cNvPicPr preferRelativeResize="0"/>
          <p:nvPr/>
        </p:nvPicPr>
        <p:blipFill rotWithShape="1">
          <a:blip r:embed="rId2">
            <a:alphaModFix/>
          </a:blip>
          <a:srcRect b="0" l="0" r="0" t="0"/>
          <a:stretch/>
        </p:blipFill>
        <p:spPr>
          <a:xfrm>
            <a:off x="0" y="0"/>
            <a:ext cx="12184497" cy="6858000"/>
          </a:xfrm>
          <a:prstGeom prst="rect">
            <a:avLst/>
          </a:prstGeom>
          <a:noFill/>
          <a:ln>
            <a:noFill/>
          </a:ln>
        </p:spPr>
      </p:pic>
      <p:sp>
        <p:nvSpPr>
          <p:cNvPr id="17" name="Google Shape;17;p15"/>
          <p:cNvSpPr txBox="1"/>
          <p:nvPr>
            <p:ph type="title"/>
          </p:nvPr>
        </p:nvSpPr>
        <p:spPr>
          <a:xfrm>
            <a:off x="736410" y="2362656"/>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Calibri"/>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nhs_ppt_normal_v2.jpg" id="18" name="Google Shape;18;p15"/>
          <p:cNvPicPr preferRelativeResize="0"/>
          <p:nvPr/>
        </p:nvPicPr>
        <p:blipFill rotWithShape="1">
          <a:blip r:embed="rId2">
            <a:alphaModFix/>
          </a:blip>
          <a:srcRect b="20695" l="57727" r="0" t="58611"/>
          <a:stretch/>
        </p:blipFill>
        <p:spPr>
          <a:xfrm>
            <a:off x="6815015" y="5276851"/>
            <a:ext cx="5150651" cy="1419225"/>
          </a:xfrm>
          <a:prstGeom prst="rect">
            <a:avLst/>
          </a:prstGeom>
          <a:noFill/>
          <a:ln>
            <a:noFill/>
          </a:ln>
        </p:spPr>
      </p:pic>
      <p:pic>
        <p:nvPicPr>
          <p:cNvPr id="19" name="Google Shape;19;p15"/>
          <p:cNvPicPr preferRelativeResize="0"/>
          <p:nvPr/>
        </p:nvPicPr>
        <p:blipFill rotWithShape="1">
          <a:blip r:embed="rId3">
            <a:alphaModFix/>
          </a:blip>
          <a:srcRect b="0" l="0" r="0" t="0"/>
          <a:stretch/>
        </p:blipFill>
        <p:spPr>
          <a:xfrm>
            <a:off x="9550400" y="5789898"/>
            <a:ext cx="2141418" cy="65681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sp>
        <p:nvSpPr>
          <p:cNvPr id="21" name="Google Shape;21;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 name="Google Shape;23;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6" name="Shape 26"/>
        <p:cNvGrpSpPr/>
        <p:nvPr/>
      </p:nvGrpSpPr>
      <p:grpSpPr>
        <a:xfrm>
          <a:off x="0" y="0"/>
          <a:ext cx="0" cy="0"/>
          <a:chOff x="0" y="0"/>
          <a:chExt cx="0" cy="0"/>
        </a:xfrm>
      </p:grpSpPr>
      <p:sp>
        <p:nvSpPr>
          <p:cNvPr id="27" name="Google Shape;27;p1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7"/>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9" name="Google Shape;29;p1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0" name="Google Shape;30;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3" name="Shape 33"/>
        <p:cNvGrpSpPr/>
        <p:nvPr/>
      </p:nvGrpSpPr>
      <p:grpSpPr>
        <a:xfrm>
          <a:off x="0" y="0"/>
          <a:ext cx="0" cy="0"/>
          <a:chOff x="0" y="0"/>
          <a:chExt cx="0" cy="0"/>
        </a:xfrm>
      </p:grpSpPr>
      <p:sp>
        <p:nvSpPr>
          <p:cNvPr id="34" name="Google Shape;34;p1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6" name="Google Shape;36;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9" name="Shape 39"/>
        <p:cNvGrpSpPr/>
        <p:nvPr/>
      </p:nvGrpSpPr>
      <p:grpSpPr>
        <a:xfrm>
          <a:off x="0" y="0"/>
          <a:ext cx="0" cy="0"/>
          <a:chOff x="0" y="0"/>
          <a:chExt cx="0" cy="0"/>
        </a:xfrm>
      </p:grpSpPr>
      <p:sp>
        <p:nvSpPr>
          <p:cNvPr id="40" name="Google Shape;40;p1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2" name="Google Shape;42;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5" name="Shape 45"/>
        <p:cNvGrpSpPr/>
        <p:nvPr/>
      </p:nvGrpSpPr>
      <p:grpSpPr>
        <a:xfrm>
          <a:off x="0" y="0"/>
          <a:ext cx="0" cy="0"/>
          <a:chOff x="0" y="0"/>
          <a:chExt cx="0" cy="0"/>
        </a:xfrm>
      </p:grpSpPr>
      <p:sp>
        <p:nvSpPr>
          <p:cNvPr id="46" name="Google Shape;46;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2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2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2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2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7" name="Google Shape;57;p2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1" name="Shape 61"/>
        <p:cNvGrpSpPr/>
        <p:nvPr/>
      </p:nvGrpSpPr>
      <p:grpSpPr>
        <a:xfrm>
          <a:off x="0" y="0"/>
          <a:ext cx="0" cy="0"/>
          <a:chOff x="0" y="0"/>
          <a:chExt cx="0" cy="0"/>
        </a:xfrm>
      </p:grpSpPr>
      <p:sp>
        <p:nvSpPr>
          <p:cNvPr id="62" name="Google Shape;62;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0" name="Shape 70"/>
        <p:cNvGrpSpPr/>
        <p:nvPr/>
      </p:nvGrpSpPr>
      <p:grpSpPr>
        <a:xfrm>
          <a:off x="0" y="0"/>
          <a:ext cx="0" cy="0"/>
          <a:chOff x="0" y="0"/>
          <a:chExt cx="0" cy="0"/>
        </a:xfrm>
      </p:grpSpPr>
      <p:sp>
        <p:nvSpPr>
          <p:cNvPr id="71" name="Google Shape;71;p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3" name="Google Shape;73;p2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4" name="Google Shape;74;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7" name="Shape 77"/>
        <p:cNvGrpSpPr/>
        <p:nvPr/>
      </p:nvGrpSpPr>
      <p:grpSpPr>
        <a:xfrm>
          <a:off x="0" y="0"/>
          <a:ext cx="0" cy="0"/>
          <a:chOff x="0" y="0"/>
          <a:chExt cx="0" cy="0"/>
        </a:xfrm>
      </p:grpSpPr>
      <p:sp>
        <p:nvSpPr>
          <p:cNvPr id="78" name="Google Shape;78;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3" name="Shape 83"/>
        <p:cNvGrpSpPr/>
        <p:nvPr/>
      </p:nvGrpSpPr>
      <p:grpSpPr>
        <a:xfrm>
          <a:off x="0" y="0"/>
          <a:ext cx="0" cy="0"/>
          <a:chOff x="0" y="0"/>
          <a:chExt cx="0" cy="0"/>
        </a:xfrm>
      </p:grpSpPr>
      <p:sp>
        <p:nvSpPr>
          <p:cNvPr id="84" name="Google Shape;84;p2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2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6" name="Shape 96"/>
        <p:cNvGrpSpPr/>
        <p:nvPr/>
      </p:nvGrpSpPr>
      <p:grpSpPr>
        <a:xfrm>
          <a:off x="0" y="0"/>
          <a:ext cx="0" cy="0"/>
          <a:chOff x="0" y="0"/>
          <a:chExt cx="0" cy="0"/>
        </a:xfrm>
      </p:grpSpPr>
      <p:pic>
        <p:nvPicPr>
          <p:cNvPr id="97" name="Google Shape;97;p69"/>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98" name="Google Shape;98;p69"/>
          <p:cNvSpPr txBox="1"/>
          <p:nvPr>
            <p:ph type="ctrTitle"/>
          </p:nvPr>
        </p:nvSpPr>
        <p:spPr>
          <a:xfrm>
            <a:off x="2195945" y="1041400"/>
            <a:ext cx="8472054"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rgbClr val="151C90"/>
              </a:buClr>
              <a:buSzPts val="6000"/>
              <a:buFont typeface="Arial"/>
              <a:buNone/>
              <a:defRPr sz="6000">
                <a:solidFill>
                  <a:srgbClr val="151C9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 name="Google Shape;99;p69"/>
          <p:cNvSpPr txBox="1"/>
          <p:nvPr>
            <p:ph idx="1" type="subTitle"/>
          </p:nvPr>
        </p:nvSpPr>
        <p:spPr>
          <a:xfrm>
            <a:off x="2195944" y="3602038"/>
            <a:ext cx="8472055"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rgbClr val="0C67A4"/>
              </a:buClr>
              <a:buSzPts val="2400"/>
              <a:buNone/>
              <a:defRPr sz="2400">
                <a:solidFill>
                  <a:srgbClr val="0C67A4"/>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0" name="Google Shape;100;p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3" name="Shape 103"/>
        <p:cNvGrpSpPr/>
        <p:nvPr/>
      </p:nvGrpSpPr>
      <p:grpSpPr>
        <a:xfrm>
          <a:off x="0" y="0"/>
          <a:ext cx="0" cy="0"/>
          <a:chOff x="0" y="0"/>
          <a:chExt cx="0" cy="0"/>
        </a:xfrm>
      </p:grpSpPr>
      <p:sp>
        <p:nvSpPr>
          <p:cNvPr id="104" name="Google Shape;104;p70"/>
          <p:cNvSpPr txBox="1"/>
          <p:nvPr>
            <p:ph type="title"/>
          </p:nvPr>
        </p:nvSpPr>
        <p:spPr>
          <a:xfrm>
            <a:off x="2452254" y="365125"/>
            <a:ext cx="8901545"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151C90"/>
              </a:buClr>
              <a:buSzPts val="4400"/>
              <a:buFont typeface="Arial"/>
              <a:buNone/>
              <a:defRPr>
                <a:solidFill>
                  <a:srgbClr val="151C9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 name="Google Shape;105;p70"/>
          <p:cNvSpPr txBox="1"/>
          <p:nvPr>
            <p:ph idx="1" type="body"/>
          </p:nvPr>
        </p:nvSpPr>
        <p:spPr>
          <a:xfrm>
            <a:off x="2452254" y="1825625"/>
            <a:ext cx="8901546"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rgbClr val="0C67A4"/>
              </a:buClr>
              <a:buSzPts val="2800"/>
              <a:buChar char="•"/>
              <a:defRPr>
                <a:solidFill>
                  <a:srgbClr val="0C67A4"/>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 name="Google Shape;106;p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9" name="Shape 109"/>
        <p:cNvGrpSpPr/>
        <p:nvPr/>
      </p:nvGrpSpPr>
      <p:grpSpPr>
        <a:xfrm>
          <a:off x="0" y="0"/>
          <a:ext cx="0" cy="0"/>
          <a:chOff x="0" y="0"/>
          <a:chExt cx="0" cy="0"/>
        </a:xfrm>
      </p:grpSpPr>
      <p:sp>
        <p:nvSpPr>
          <p:cNvPr id="110" name="Google Shape;110;p99"/>
          <p:cNvSpPr txBox="1"/>
          <p:nvPr>
            <p:ph type="title"/>
          </p:nvPr>
        </p:nvSpPr>
        <p:spPr>
          <a:xfrm>
            <a:off x="2306782" y="1709738"/>
            <a:ext cx="9040668"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151C90"/>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99"/>
          <p:cNvSpPr txBox="1"/>
          <p:nvPr>
            <p:ph idx="1" type="body"/>
          </p:nvPr>
        </p:nvSpPr>
        <p:spPr>
          <a:xfrm>
            <a:off x="2306780" y="4589463"/>
            <a:ext cx="9040669"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12" name="Google Shape;112;p9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9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9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5" name="Shape 115"/>
        <p:cNvGrpSpPr/>
        <p:nvPr/>
      </p:nvGrpSpPr>
      <p:grpSpPr>
        <a:xfrm>
          <a:off x="0" y="0"/>
          <a:ext cx="0" cy="0"/>
          <a:chOff x="0" y="0"/>
          <a:chExt cx="0" cy="0"/>
        </a:xfrm>
      </p:grpSpPr>
      <p:sp>
        <p:nvSpPr>
          <p:cNvPr id="116" name="Google Shape;116;p100"/>
          <p:cNvSpPr txBox="1"/>
          <p:nvPr>
            <p:ph type="title"/>
          </p:nvPr>
        </p:nvSpPr>
        <p:spPr>
          <a:xfrm>
            <a:off x="2202872" y="365125"/>
            <a:ext cx="9150927"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151C9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100"/>
          <p:cNvSpPr txBox="1"/>
          <p:nvPr>
            <p:ph idx="1" type="body"/>
          </p:nvPr>
        </p:nvSpPr>
        <p:spPr>
          <a:xfrm>
            <a:off x="2202871" y="1825625"/>
            <a:ext cx="4478485"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0C67A4"/>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100"/>
          <p:cNvSpPr txBox="1"/>
          <p:nvPr>
            <p:ph idx="2" type="body"/>
          </p:nvPr>
        </p:nvSpPr>
        <p:spPr>
          <a:xfrm>
            <a:off x="6875316" y="1825625"/>
            <a:ext cx="4478484"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0C67A4"/>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1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1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1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2" name="Shape 122"/>
        <p:cNvGrpSpPr/>
        <p:nvPr/>
      </p:nvGrpSpPr>
      <p:grpSpPr>
        <a:xfrm>
          <a:off x="0" y="0"/>
          <a:ext cx="0" cy="0"/>
          <a:chOff x="0" y="0"/>
          <a:chExt cx="0" cy="0"/>
        </a:xfrm>
      </p:grpSpPr>
      <p:sp>
        <p:nvSpPr>
          <p:cNvPr id="123" name="Google Shape;123;p10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151C9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10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rgbClr val="0C67A4"/>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5" name="Google Shape;125;p10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0C67A4"/>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p10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rgbClr val="0C67A4"/>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7" name="Google Shape;127;p10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0C67A4"/>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1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1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1" name="Shape 131"/>
        <p:cNvGrpSpPr/>
        <p:nvPr/>
      </p:nvGrpSpPr>
      <p:grpSpPr>
        <a:xfrm>
          <a:off x="0" y="0"/>
          <a:ext cx="0" cy="0"/>
          <a:chOff x="0" y="0"/>
          <a:chExt cx="0" cy="0"/>
        </a:xfrm>
      </p:grpSpPr>
      <p:sp>
        <p:nvSpPr>
          <p:cNvPr id="132" name="Google Shape;132;p102"/>
          <p:cNvSpPr txBox="1"/>
          <p:nvPr>
            <p:ph type="title"/>
          </p:nvPr>
        </p:nvSpPr>
        <p:spPr>
          <a:xfrm>
            <a:off x="2202872" y="365125"/>
            <a:ext cx="9150927"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151C9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1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p1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1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6" name="Shape 136"/>
        <p:cNvGrpSpPr/>
        <p:nvPr/>
      </p:nvGrpSpPr>
      <p:grpSpPr>
        <a:xfrm>
          <a:off x="0" y="0"/>
          <a:ext cx="0" cy="0"/>
          <a:chOff x="0" y="0"/>
          <a:chExt cx="0" cy="0"/>
        </a:xfrm>
      </p:grpSpPr>
      <p:sp>
        <p:nvSpPr>
          <p:cNvPr id="137" name="Google Shape;137;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40" name="Shape 140"/>
        <p:cNvGrpSpPr/>
        <p:nvPr/>
      </p:nvGrpSpPr>
      <p:grpSpPr>
        <a:xfrm>
          <a:off x="0" y="0"/>
          <a:ext cx="0" cy="0"/>
          <a:chOff x="0" y="0"/>
          <a:chExt cx="0" cy="0"/>
        </a:xfrm>
      </p:grpSpPr>
      <p:sp>
        <p:nvSpPr>
          <p:cNvPr id="141" name="Google Shape;141;p10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151C90"/>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10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rgbClr val="0C67A4"/>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43" name="Google Shape;143;p10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C67A4"/>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4" name="Google Shape;144;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7" name="Shape 147"/>
        <p:cNvGrpSpPr/>
        <p:nvPr/>
      </p:nvGrpSpPr>
      <p:grpSpPr>
        <a:xfrm>
          <a:off x="0" y="0"/>
          <a:ext cx="0" cy="0"/>
          <a:chOff x="0" y="0"/>
          <a:chExt cx="0" cy="0"/>
        </a:xfrm>
      </p:grpSpPr>
      <p:sp>
        <p:nvSpPr>
          <p:cNvPr id="148" name="Google Shape;148;p105"/>
          <p:cNvSpPr txBox="1"/>
          <p:nvPr>
            <p:ph type="title"/>
          </p:nvPr>
        </p:nvSpPr>
        <p:spPr>
          <a:xfrm>
            <a:off x="2305916" y="489816"/>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151C90"/>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 name="Google Shape;149;p105"/>
          <p:cNvSpPr/>
          <p:nvPr>
            <p:ph idx="2" type="pic"/>
          </p:nvPr>
        </p:nvSpPr>
        <p:spPr>
          <a:xfrm>
            <a:off x="6920344" y="1059873"/>
            <a:ext cx="4435043" cy="4801177"/>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rgbClr val="0C67A4"/>
              </a:buClr>
              <a:buSzPts val="3200"/>
              <a:buFont typeface="Arial"/>
              <a:buNone/>
              <a:defRPr b="1" i="0" sz="3200" u="none" cap="none" strike="noStrike">
                <a:solidFill>
                  <a:srgbClr val="0C67A4"/>
                </a:solidFill>
                <a:latin typeface="Arial"/>
                <a:ea typeface="Arial"/>
                <a:cs typeface="Arial"/>
                <a:sym typeface="Arial"/>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50" name="Google Shape;150;p105"/>
          <p:cNvSpPr txBox="1"/>
          <p:nvPr>
            <p:ph idx="1" type="body"/>
          </p:nvPr>
        </p:nvSpPr>
        <p:spPr>
          <a:xfrm>
            <a:off x="2277341" y="2090016"/>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C67A4"/>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51" name="Google Shape;151;p1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1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1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4" name="Shape 154"/>
        <p:cNvGrpSpPr/>
        <p:nvPr/>
      </p:nvGrpSpPr>
      <p:grpSpPr>
        <a:xfrm>
          <a:off x="0" y="0"/>
          <a:ext cx="0" cy="0"/>
          <a:chOff x="0" y="0"/>
          <a:chExt cx="0" cy="0"/>
        </a:xfrm>
      </p:grpSpPr>
      <p:sp>
        <p:nvSpPr>
          <p:cNvPr id="155" name="Google Shape;155;p106"/>
          <p:cNvSpPr txBox="1"/>
          <p:nvPr>
            <p:ph type="title"/>
          </p:nvPr>
        </p:nvSpPr>
        <p:spPr>
          <a:xfrm>
            <a:off x="2202872" y="365125"/>
            <a:ext cx="9150927"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151C9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 name="Google Shape;156;p106"/>
          <p:cNvSpPr txBox="1"/>
          <p:nvPr>
            <p:ph idx="1" type="body"/>
          </p:nvPr>
        </p:nvSpPr>
        <p:spPr>
          <a:xfrm rot="5400000">
            <a:off x="4602667" y="-574170"/>
            <a:ext cx="4351338" cy="915092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0C67A4"/>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7" name="Google Shape;157;p1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8" name="Google Shape;158;p1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60" name="Shape 160"/>
        <p:cNvGrpSpPr/>
        <p:nvPr/>
      </p:nvGrpSpPr>
      <p:grpSpPr>
        <a:xfrm>
          <a:off x="0" y="0"/>
          <a:ext cx="0" cy="0"/>
          <a:chOff x="0" y="0"/>
          <a:chExt cx="0" cy="0"/>
        </a:xfrm>
      </p:grpSpPr>
      <p:sp>
        <p:nvSpPr>
          <p:cNvPr id="161" name="Google Shape;161;p10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151C9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2" name="Google Shape;162;p10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0C67A4"/>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3" name="Google Shape;163;p1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p1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p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67" name="Shape 167"/>
        <p:cNvGrpSpPr/>
        <p:nvPr/>
      </p:nvGrpSpPr>
      <p:grpSpPr>
        <a:xfrm>
          <a:off x="0" y="0"/>
          <a:ext cx="0" cy="0"/>
          <a:chOff x="0" y="0"/>
          <a:chExt cx="0" cy="0"/>
        </a:xfrm>
      </p:grpSpPr>
      <p:pic>
        <p:nvPicPr>
          <p:cNvPr descr="nhs_ppt_normal_v2.jpg" id="168" name="Google Shape;168;p72"/>
          <p:cNvPicPr preferRelativeResize="0"/>
          <p:nvPr/>
        </p:nvPicPr>
        <p:blipFill rotWithShape="1">
          <a:blip r:embed="rId2">
            <a:alphaModFix/>
          </a:blip>
          <a:srcRect b="0" l="0" r="0" t="0"/>
          <a:stretch/>
        </p:blipFill>
        <p:spPr>
          <a:xfrm>
            <a:off x="0" y="0"/>
            <a:ext cx="12184497" cy="6858000"/>
          </a:xfrm>
          <a:prstGeom prst="rect">
            <a:avLst/>
          </a:prstGeom>
          <a:noFill/>
          <a:ln>
            <a:noFill/>
          </a:ln>
        </p:spPr>
      </p:pic>
      <p:sp>
        <p:nvSpPr>
          <p:cNvPr id="169" name="Google Shape;169;p72"/>
          <p:cNvSpPr txBox="1"/>
          <p:nvPr>
            <p:ph type="title"/>
          </p:nvPr>
        </p:nvSpPr>
        <p:spPr>
          <a:xfrm>
            <a:off x="736410" y="2362656"/>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pic>
        <p:nvPicPr>
          <p:cNvPr descr="nhs_ppt_normal_v2.jpg" id="170" name="Google Shape;170;p72"/>
          <p:cNvPicPr preferRelativeResize="0"/>
          <p:nvPr/>
        </p:nvPicPr>
        <p:blipFill rotWithShape="1">
          <a:blip r:embed="rId2">
            <a:alphaModFix/>
          </a:blip>
          <a:srcRect b="20695" l="57727" r="0" t="58611"/>
          <a:stretch/>
        </p:blipFill>
        <p:spPr>
          <a:xfrm>
            <a:off x="6815015" y="5276851"/>
            <a:ext cx="5150651" cy="1419225"/>
          </a:xfrm>
          <a:prstGeom prst="rect">
            <a:avLst/>
          </a:prstGeom>
          <a:noFill/>
          <a:ln>
            <a:noFill/>
          </a:ln>
        </p:spPr>
      </p:pic>
      <p:pic>
        <p:nvPicPr>
          <p:cNvPr id="171" name="Google Shape;171;p72"/>
          <p:cNvPicPr preferRelativeResize="0"/>
          <p:nvPr/>
        </p:nvPicPr>
        <p:blipFill rotWithShape="1">
          <a:blip r:embed="rId3">
            <a:alphaModFix/>
          </a:blip>
          <a:srcRect b="0" l="0" r="0" t="0"/>
          <a:stretch/>
        </p:blipFill>
        <p:spPr>
          <a:xfrm>
            <a:off x="9550400" y="5789898"/>
            <a:ext cx="2141418" cy="656813"/>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72" name="Shape 172"/>
        <p:cNvGrpSpPr/>
        <p:nvPr/>
      </p:nvGrpSpPr>
      <p:grpSpPr>
        <a:xfrm>
          <a:off x="0" y="0"/>
          <a:ext cx="0" cy="0"/>
          <a:chOff x="0" y="0"/>
          <a:chExt cx="0" cy="0"/>
        </a:xfrm>
      </p:grpSpPr>
      <p:pic>
        <p:nvPicPr>
          <p:cNvPr id="173" name="Google Shape;173;p73"/>
          <p:cNvPicPr preferRelativeResize="0"/>
          <p:nvPr/>
        </p:nvPicPr>
        <p:blipFill rotWithShape="1">
          <a:blip r:embed="rId2">
            <a:alphaModFix/>
          </a:blip>
          <a:srcRect b="0" l="0" r="0" t="0"/>
          <a:stretch/>
        </p:blipFill>
        <p:spPr>
          <a:xfrm>
            <a:off x="-1632721" y="2898774"/>
            <a:ext cx="4941841" cy="4941841"/>
          </a:xfrm>
          <a:prstGeom prst="rect">
            <a:avLst/>
          </a:prstGeom>
          <a:noFill/>
          <a:ln>
            <a:noFill/>
          </a:ln>
        </p:spPr>
      </p:pic>
      <p:sp>
        <p:nvSpPr>
          <p:cNvPr id="174" name="Google Shape;174;p73"/>
          <p:cNvSpPr txBox="1"/>
          <p:nvPr>
            <p:ph type="title"/>
          </p:nvPr>
        </p:nvSpPr>
        <p:spPr>
          <a:xfrm>
            <a:off x="838200" y="553969"/>
            <a:ext cx="10515600" cy="678484"/>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0"/>
              </a:spcBef>
              <a:spcAft>
                <a:spcPts val="0"/>
              </a:spcAft>
              <a:buClr>
                <a:srgbClr val="575D93"/>
              </a:buClr>
              <a:buSzPts val="3800"/>
              <a:buFont typeface="Helvetica Neue"/>
              <a:buNone/>
              <a:defRPr b="1" i="0" sz="3800" u="none" cap="none" strike="noStrike">
                <a:solidFill>
                  <a:srgbClr val="575D93"/>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5" name="Google Shape;175;p73"/>
          <p:cNvSpPr txBox="1"/>
          <p:nvPr>
            <p:ph idx="1" type="body"/>
          </p:nvPr>
        </p:nvSpPr>
        <p:spPr>
          <a:xfrm>
            <a:off x="1916595" y="1646299"/>
            <a:ext cx="8358809" cy="4466265"/>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rgbClr val="414584"/>
              </a:buClr>
              <a:buSzPts val="2400"/>
              <a:buFont typeface="Noto Sans Symbols"/>
              <a:buChar char="▪"/>
              <a:defRPr b="0" i="0" sz="2400" u="none" cap="none" strike="noStrike">
                <a:solidFill>
                  <a:srgbClr val="414584"/>
                </a:solidFill>
                <a:latin typeface="Helvetica Neue"/>
                <a:ea typeface="Helvetica Neue"/>
                <a:cs typeface="Helvetica Neue"/>
                <a:sym typeface="Helvetica Neue"/>
              </a:defRPr>
            </a:lvl2pPr>
            <a:lvl3pPr indent="-355600" lvl="2" marL="1371600" marR="0" rtl="0" algn="l">
              <a:lnSpc>
                <a:spcPct val="90000"/>
              </a:lnSpc>
              <a:spcBef>
                <a:spcPts val="500"/>
              </a:spcBef>
              <a:spcAft>
                <a:spcPts val="0"/>
              </a:spcAft>
              <a:buClr>
                <a:srgbClr val="414584"/>
              </a:buClr>
              <a:buSzPts val="2000"/>
              <a:buFont typeface="Noto Sans Symbols"/>
              <a:buChar char="▪"/>
              <a:defRPr b="0" i="0" sz="2000" u="none" cap="none" strike="noStrike">
                <a:solidFill>
                  <a:srgbClr val="414584"/>
                </a:solidFill>
                <a:latin typeface="Helvetica Neue"/>
                <a:ea typeface="Helvetica Neue"/>
                <a:cs typeface="Helvetica Neue"/>
                <a:sym typeface="Helvetica Neue"/>
              </a:defRPr>
            </a:lvl3pPr>
            <a:lvl4pPr indent="-342900" lvl="3" marL="1828800" marR="0" rtl="0" algn="l">
              <a:lnSpc>
                <a:spcPct val="90000"/>
              </a:lnSpc>
              <a:spcBef>
                <a:spcPts val="500"/>
              </a:spcBef>
              <a:spcAft>
                <a:spcPts val="0"/>
              </a:spcAft>
              <a:buClr>
                <a:srgbClr val="414584"/>
              </a:buClr>
              <a:buSzPts val="1800"/>
              <a:buFont typeface="Noto Sans Symbols"/>
              <a:buChar char="▪"/>
              <a:defRPr b="0" i="0" sz="1800" u="none" cap="none" strike="noStrike">
                <a:solidFill>
                  <a:srgbClr val="414584"/>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rgbClr val="414584"/>
              </a:buClr>
              <a:buSzPts val="1600"/>
              <a:buFont typeface="Noto Sans Symbols"/>
              <a:buChar char="▪"/>
              <a:defRPr b="0" i="0" sz="1600" u="none" cap="none" strike="noStrike">
                <a:solidFill>
                  <a:srgbClr val="414584"/>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76" name="Google Shape;176;p73"/>
          <p:cNvPicPr preferRelativeResize="0"/>
          <p:nvPr/>
        </p:nvPicPr>
        <p:blipFill rotWithShape="1">
          <a:blip r:embed="rId3">
            <a:alphaModFix/>
          </a:blip>
          <a:srcRect b="0" l="0" r="0" t="0"/>
          <a:stretch/>
        </p:blipFill>
        <p:spPr>
          <a:xfrm>
            <a:off x="10369438" y="5423097"/>
            <a:ext cx="1598276" cy="1199959"/>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177" name="Shape 177"/>
        <p:cNvGrpSpPr/>
        <p:nvPr/>
      </p:nvGrpSpPr>
      <p:grpSpPr>
        <a:xfrm>
          <a:off x="0" y="0"/>
          <a:ext cx="0" cy="0"/>
          <a:chOff x="0" y="0"/>
          <a:chExt cx="0" cy="0"/>
        </a:xfrm>
      </p:grpSpPr>
      <p:sp>
        <p:nvSpPr>
          <p:cNvPr id="178" name="Google Shape;178;p74"/>
          <p:cNvSpPr txBox="1"/>
          <p:nvPr>
            <p:ph type="title"/>
          </p:nvPr>
        </p:nvSpPr>
        <p:spPr>
          <a:xfrm>
            <a:off x="838200" y="553969"/>
            <a:ext cx="10515600" cy="678484"/>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0"/>
              </a:spcBef>
              <a:spcAft>
                <a:spcPts val="0"/>
              </a:spcAft>
              <a:buClr>
                <a:srgbClr val="575D93"/>
              </a:buClr>
              <a:buSzPts val="3800"/>
              <a:buFont typeface="Helvetica Neue"/>
              <a:buNone/>
              <a:defRPr b="1" i="0" sz="3800" u="none" cap="none" strike="noStrike">
                <a:solidFill>
                  <a:srgbClr val="575D93"/>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9" name="Google Shape;179;p74"/>
          <p:cNvSpPr txBox="1"/>
          <p:nvPr>
            <p:ph idx="1" type="body"/>
          </p:nvPr>
        </p:nvSpPr>
        <p:spPr>
          <a:xfrm>
            <a:off x="838201" y="1646299"/>
            <a:ext cx="9437204" cy="4466265"/>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rgbClr val="414584"/>
              </a:buClr>
              <a:buSzPts val="2400"/>
              <a:buFont typeface="Noto Sans Symbols"/>
              <a:buChar char="▪"/>
              <a:defRPr b="0" i="0" sz="2400" u="none" cap="none" strike="noStrike">
                <a:solidFill>
                  <a:srgbClr val="414584"/>
                </a:solidFill>
                <a:latin typeface="Helvetica Neue"/>
                <a:ea typeface="Helvetica Neue"/>
                <a:cs typeface="Helvetica Neue"/>
                <a:sym typeface="Helvetica Neue"/>
              </a:defRPr>
            </a:lvl2pPr>
            <a:lvl3pPr indent="-355600" lvl="2" marL="1371600" marR="0" rtl="0" algn="l">
              <a:lnSpc>
                <a:spcPct val="90000"/>
              </a:lnSpc>
              <a:spcBef>
                <a:spcPts val="500"/>
              </a:spcBef>
              <a:spcAft>
                <a:spcPts val="0"/>
              </a:spcAft>
              <a:buClr>
                <a:srgbClr val="414584"/>
              </a:buClr>
              <a:buSzPts val="2000"/>
              <a:buFont typeface="Noto Sans Symbols"/>
              <a:buChar char="▪"/>
              <a:defRPr b="0" i="0" sz="2000" u="none" cap="none" strike="noStrike">
                <a:solidFill>
                  <a:srgbClr val="414584"/>
                </a:solidFill>
                <a:latin typeface="Helvetica Neue"/>
                <a:ea typeface="Helvetica Neue"/>
                <a:cs typeface="Helvetica Neue"/>
                <a:sym typeface="Helvetica Neue"/>
              </a:defRPr>
            </a:lvl3pPr>
            <a:lvl4pPr indent="-342900" lvl="3" marL="1828800" marR="0" rtl="0" algn="l">
              <a:lnSpc>
                <a:spcPct val="90000"/>
              </a:lnSpc>
              <a:spcBef>
                <a:spcPts val="500"/>
              </a:spcBef>
              <a:spcAft>
                <a:spcPts val="0"/>
              </a:spcAft>
              <a:buClr>
                <a:srgbClr val="414584"/>
              </a:buClr>
              <a:buSzPts val="1800"/>
              <a:buFont typeface="Noto Sans Symbols"/>
              <a:buChar char="▪"/>
              <a:defRPr b="0" i="0" sz="1800" u="none" cap="none" strike="noStrike">
                <a:solidFill>
                  <a:srgbClr val="414584"/>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rgbClr val="414584"/>
              </a:buClr>
              <a:buSzPts val="1600"/>
              <a:buFont typeface="Noto Sans Symbols"/>
              <a:buChar char="▪"/>
              <a:defRPr b="0" i="0" sz="1600" u="none" cap="none" strike="noStrike">
                <a:solidFill>
                  <a:srgbClr val="414584"/>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ullet points">
  <p:cSld name="Title and bullet points">
    <p:spTree>
      <p:nvGrpSpPr>
        <p:cNvPr id="180" name="Shape 180"/>
        <p:cNvGrpSpPr/>
        <p:nvPr/>
      </p:nvGrpSpPr>
      <p:grpSpPr>
        <a:xfrm>
          <a:off x="0" y="0"/>
          <a:ext cx="0" cy="0"/>
          <a:chOff x="0" y="0"/>
          <a:chExt cx="0" cy="0"/>
        </a:xfrm>
      </p:grpSpPr>
      <p:sp>
        <p:nvSpPr>
          <p:cNvPr id="181" name="Google Shape;181;p75"/>
          <p:cNvSpPr txBox="1"/>
          <p:nvPr>
            <p:ph type="title"/>
          </p:nvPr>
        </p:nvSpPr>
        <p:spPr>
          <a:xfrm>
            <a:off x="838200" y="553969"/>
            <a:ext cx="10515600" cy="678484"/>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0"/>
              </a:spcBef>
              <a:spcAft>
                <a:spcPts val="0"/>
              </a:spcAft>
              <a:buClr>
                <a:srgbClr val="575D93"/>
              </a:buClr>
              <a:buSzPts val="3800"/>
              <a:buFont typeface="Helvetica Neue"/>
              <a:buNone/>
              <a:defRPr b="1" i="0" sz="3800" u="none" cap="none" strike="noStrike">
                <a:solidFill>
                  <a:srgbClr val="575D93"/>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pic>
        <p:nvPicPr>
          <p:cNvPr id="182" name="Google Shape;182;p75"/>
          <p:cNvPicPr preferRelativeResize="0"/>
          <p:nvPr/>
        </p:nvPicPr>
        <p:blipFill rotWithShape="1">
          <a:blip r:embed="rId2">
            <a:alphaModFix/>
          </a:blip>
          <a:srcRect b="0" l="0" r="0" t="0"/>
          <a:stretch/>
        </p:blipFill>
        <p:spPr>
          <a:xfrm>
            <a:off x="-532104" y="3831174"/>
            <a:ext cx="3026826" cy="3026826"/>
          </a:xfrm>
          <a:prstGeom prst="rect">
            <a:avLst/>
          </a:prstGeom>
          <a:noFill/>
          <a:ln>
            <a:noFill/>
          </a:ln>
        </p:spPr>
      </p:pic>
      <p:sp>
        <p:nvSpPr>
          <p:cNvPr id="183" name="Google Shape;183;p75"/>
          <p:cNvSpPr txBox="1"/>
          <p:nvPr>
            <p:ph idx="1" type="body"/>
          </p:nvPr>
        </p:nvSpPr>
        <p:spPr>
          <a:xfrm>
            <a:off x="1916595" y="1646299"/>
            <a:ext cx="8358809" cy="4466265"/>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rgbClr val="414584"/>
              </a:buClr>
              <a:buSzPts val="2400"/>
              <a:buFont typeface="Noto Sans Symbols"/>
              <a:buChar char="▪"/>
              <a:defRPr b="0" i="0" sz="2400" u="none" cap="none" strike="noStrike">
                <a:solidFill>
                  <a:srgbClr val="414584"/>
                </a:solidFill>
                <a:latin typeface="Helvetica Neue"/>
                <a:ea typeface="Helvetica Neue"/>
                <a:cs typeface="Helvetica Neue"/>
                <a:sym typeface="Helvetica Neue"/>
              </a:defRPr>
            </a:lvl2pPr>
            <a:lvl3pPr indent="-355600" lvl="2" marL="1371600" marR="0" rtl="0" algn="l">
              <a:lnSpc>
                <a:spcPct val="90000"/>
              </a:lnSpc>
              <a:spcBef>
                <a:spcPts val="500"/>
              </a:spcBef>
              <a:spcAft>
                <a:spcPts val="0"/>
              </a:spcAft>
              <a:buClr>
                <a:srgbClr val="414584"/>
              </a:buClr>
              <a:buSzPts val="2000"/>
              <a:buFont typeface="Noto Sans Symbols"/>
              <a:buChar char="▪"/>
              <a:defRPr b="0" i="0" sz="2000" u="none" cap="none" strike="noStrike">
                <a:solidFill>
                  <a:srgbClr val="414584"/>
                </a:solidFill>
                <a:latin typeface="Helvetica Neue"/>
                <a:ea typeface="Helvetica Neue"/>
                <a:cs typeface="Helvetica Neue"/>
                <a:sym typeface="Helvetica Neue"/>
              </a:defRPr>
            </a:lvl3pPr>
            <a:lvl4pPr indent="-342900" lvl="3" marL="1828800" marR="0" rtl="0" algn="l">
              <a:lnSpc>
                <a:spcPct val="90000"/>
              </a:lnSpc>
              <a:spcBef>
                <a:spcPts val="500"/>
              </a:spcBef>
              <a:spcAft>
                <a:spcPts val="0"/>
              </a:spcAft>
              <a:buClr>
                <a:srgbClr val="414584"/>
              </a:buClr>
              <a:buSzPts val="1800"/>
              <a:buFont typeface="Noto Sans Symbols"/>
              <a:buChar char="▪"/>
              <a:defRPr b="0" i="0" sz="1800" u="none" cap="none" strike="noStrike">
                <a:solidFill>
                  <a:srgbClr val="414584"/>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rgbClr val="414584"/>
              </a:buClr>
              <a:buSzPts val="1600"/>
              <a:buFont typeface="Noto Sans Symbols"/>
              <a:buChar char="▪"/>
              <a:defRPr b="0" i="0" sz="1600" u="none" cap="none" strike="noStrike">
                <a:solidFill>
                  <a:srgbClr val="414584"/>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84" name="Google Shape;184;p75"/>
          <p:cNvPicPr preferRelativeResize="0"/>
          <p:nvPr/>
        </p:nvPicPr>
        <p:blipFill rotWithShape="1">
          <a:blip r:embed="rId3">
            <a:alphaModFix/>
          </a:blip>
          <a:srcRect b="0" l="0" r="0" t="0"/>
          <a:stretch/>
        </p:blipFill>
        <p:spPr>
          <a:xfrm>
            <a:off x="10369438" y="5423097"/>
            <a:ext cx="1598276" cy="1199959"/>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e chart">
  <p:cSld name="Pie chart">
    <p:spTree>
      <p:nvGrpSpPr>
        <p:cNvPr id="185" name="Shape 185"/>
        <p:cNvGrpSpPr/>
        <p:nvPr/>
      </p:nvGrpSpPr>
      <p:grpSpPr>
        <a:xfrm>
          <a:off x="0" y="0"/>
          <a:ext cx="0" cy="0"/>
          <a:chOff x="0" y="0"/>
          <a:chExt cx="0" cy="0"/>
        </a:xfrm>
      </p:grpSpPr>
      <p:pic>
        <p:nvPicPr>
          <p:cNvPr id="186" name="Google Shape;186;p76"/>
          <p:cNvPicPr preferRelativeResize="0"/>
          <p:nvPr/>
        </p:nvPicPr>
        <p:blipFill rotWithShape="1">
          <a:blip r:embed="rId2">
            <a:alphaModFix/>
          </a:blip>
          <a:srcRect b="0" l="0" r="0" t="0"/>
          <a:stretch/>
        </p:blipFill>
        <p:spPr>
          <a:xfrm>
            <a:off x="-388178" y="3534327"/>
            <a:ext cx="3041926" cy="3041926"/>
          </a:xfrm>
          <a:prstGeom prst="rect">
            <a:avLst/>
          </a:prstGeom>
          <a:noFill/>
          <a:ln>
            <a:noFill/>
          </a:ln>
        </p:spPr>
      </p:pic>
      <p:pic>
        <p:nvPicPr>
          <p:cNvPr id="187" name="Google Shape;187;p76"/>
          <p:cNvPicPr preferRelativeResize="0"/>
          <p:nvPr/>
        </p:nvPicPr>
        <p:blipFill rotWithShape="1">
          <a:blip r:embed="rId3">
            <a:alphaModFix/>
          </a:blip>
          <a:srcRect b="0" l="51245" r="0" t="41555"/>
          <a:stretch/>
        </p:blipFill>
        <p:spPr>
          <a:xfrm>
            <a:off x="1487354" y="5334128"/>
            <a:ext cx="1271208" cy="1523872"/>
          </a:xfrm>
          <a:prstGeom prst="rect">
            <a:avLst/>
          </a:prstGeom>
          <a:noFill/>
          <a:ln>
            <a:noFill/>
          </a:ln>
        </p:spPr>
      </p:pic>
      <p:sp>
        <p:nvSpPr>
          <p:cNvPr id="188" name="Google Shape;188;p76"/>
          <p:cNvSpPr txBox="1"/>
          <p:nvPr>
            <p:ph type="title"/>
          </p:nvPr>
        </p:nvSpPr>
        <p:spPr>
          <a:xfrm>
            <a:off x="838200" y="553969"/>
            <a:ext cx="10515600" cy="678484"/>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0"/>
              </a:spcBef>
              <a:spcAft>
                <a:spcPts val="0"/>
              </a:spcAft>
              <a:buClr>
                <a:srgbClr val="575D93"/>
              </a:buClr>
              <a:buSzPts val="3800"/>
              <a:buFont typeface="Helvetica Neue"/>
              <a:buNone/>
              <a:defRPr b="1" i="0" sz="3800" u="none" cap="none" strike="noStrike">
                <a:solidFill>
                  <a:srgbClr val="575D93"/>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9" name="Google Shape;189;p76"/>
          <p:cNvSpPr txBox="1"/>
          <p:nvPr>
            <p:ph idx="1" type="body"/>
          </p:nvPr>
        </p:nvSpPr>
        <p:spPr>
          <a:xfrm>
            <a:off x="1916595" y="1646299"/>
            <a:ext cx="8358809" cy="4466265"/>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rgbClr val="414584"/>
              </a:buClr>
              <a:buSzPts val="2400"/>
              <a:buFont typeface="Noto Sans Symbols"/>
              <a:buChar char="▪"/>
              <a:defRPr b="0" i="0" sz="2400" u="none" cap="none" strike="noStrike">
                <a:solidFill>
                  <a:srgbClr val="414584"/>
                </a:solidFill>
                <a:latin typeface="Helvetica Neue"/>
                <a:ea typeface="Helvetica Neue"/>
                <a:cs typeface="Helvetica Neue"/>
                <a:sym typeface="Helvetica Neue"/>
              </a:defRPr>
            </a:lvl2pPr>
            <a:lvl3pPr indent="-355600" lvl="2" marL="1371600" marR="0" rtl="0" algn="l">
              <a:lnSpc>
                <a:spcPct val="90000"/>
              </a:lnSpc>
              <a:spcBef>
                <a:spcPts val="500"/>
              </a:spcBef>
              <a:spcAft>
                <a:spcPts val="0"/>
              </a:spcAft>
              <a:buClr>
                <a:srgbClr val="414584"/>
              </a:buClr>
              <a:buSzPts val="2000"/>
              <a:buFont typeface="Noto Sans Symbols"/>
              <a:buChar char="▪"/>
              <a:defRPr b="0" i="0" sz="2000" u="none" cap="none" strike="noStrike">
                <a:solidFill>
                  <a:srgbClr val="414584"/>
                </a:solidFill>
                <a:latin typeface="Helvetica Neue"/>
                <a:ea typeface="Helvetica Neue"/>
                <a:cs typeface="Helvetica Neue"/>
                <a:sym typeface="Helvetica Neue"/>
              </a:defRPr>
            </a:lvl3pPr>
            <a:lvl4pPr indent="-342900" lvl="3" marL="1828800" marR="0" rtl="0" algn="l">
              <a:lnSpc>
                <a:spcPct val="90000"/>
              </a:lnSpc>
              <a:spcBef>
                <a:spcPts val="500"/>
              </a:spcBef>
              <a:spcAft>
                <a:spcPts val="0"/>
              </a:spcAft>
              <a:buClr>
                <a:srgbClr val="414584"/>
              </a:buClr>
              <a:buSzPts val="1800"/>
              <a:buFont typeface="Noto Sans Symbols"/>
              <a:buChar char="▪"/>
              <a:defRPr b="0" i="0" sz="1800" u="none" cap="none" strike="noStrike">
                <a:solidFill>
                  <a:srgbClr val="414584"/>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rgbClr val="414584"/>
              </a:buClr>
              <a:buSzPts val="1600"/>
              <a:buFont typeface="Noto Sans Symbols"/>
              <a:buChar char="▪"/>
              <a:defRPr b="0" i="0" sz="1600" u="none" cap="none" strike="noStrike">
                <a:solidFill>
                  <a:srgbClr val="414584"/>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90" name="Google Shape;190;p76"/>
          <p:cNvPicPr preferRelativeResize="0"/>
          <p:nvPr/>
        </p:nvPicPr>
        <p:blipFill rotWithShape="1">
          <a:blip r:embed="rId4">
            <a:alphaModFix/>
          </a:blip>
          <a:srcRect b="0" l="0" r="0" t="0"/>
          <a:stretch/>
        </p:blipFill>
        <p:spPr>
          <a:xfrm>
            <a:off x="10369438" y="5423097"/>
            <a:ext cx="1598276" cy="1199959"/>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191" name="Shape 191"/>
        <p:cNvGrpSpPr/>
        <p:nvPr/>
      </p:nvGrpSpPr>
      <p:grpSpPr>
        <a:xfrm>
          <a:off x="0" y="0"/>
          <a:ext cx="0" cy="0"/>
          <a:chOff x="0" y="0"/>
          <a:chExt cx="0" cy="0"/>
        </a:xfrm>
      </p:grpSpPr>
      <p:sp>
        <p:nvSpPr>
          <p:cNvPr id="192" name="Google Shape;192;p77"/>
          <p:cNvSpPr txBox="1"/>
          <p:nvPr>
            <p:ph type="title"/>
          </p:nvPr>
        </p:nvSpPr>
        <p:spPr>
          <a:xfrm>
            <a:off x="838200" y="553969"/>
            <a:ext cx="10515600" cy="678484"/>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0"/>
              </a:spcBef>
              <a:spcAft>
                <a:spcPts val="0"/>
              </a:spcAft>
              <a:buClr>
                <a:srgbClr val="575D93"/>
              </a:buClr>
              <a:buSzPts val="3800"/>
              <a:buFont typeface="Helvetica Neue"/>
              <a:buNone/>
              <a:defRPr b="1" i="0" sz="3800" u="none" cap="none" strike="noStrike">
                <a:solidFill>
                  <a:srgbClr val="575D93"/>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3" name="Google Shape;193;p77"/>
          <p:cNvSpPr txBox="1"/>
          <p:nvPr>
            <p:ph idx="1" type="body"/>
          </p:nvPr>
        </p:nvSpPr>
        <p:spPr>
          <a:xfrm>
            <a:off x="838201" y="1646299"/>
            <a:ext cx="9437204" cy="4466265"/>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rgbClr val="414584"/>
              </a:buClr>
              <a:buSzPts val="2400"/>
              <a:buFont typeface="Noto Sans Symbols"/>
              <a:buChar char="▪"/>
              <a:defRPr b="0" i="0" sz="2400" u="none" cap="none" strike="noStrike">
                <a:solidFill>
                  <a:srgbClr val="414584"/>
                </a:solidFill>
                <a:latin typeface="Helvetica Neue"/>
                <a:ea typeface="Helvetica Neue"/>
                <a:cs typeface="Helvetica Neue"/>
                <a:sym typeface="Helvetica Neue"/>
              </a:defRPr>
            </a:lvl2pPr>
            <a:lvl3pPr indent="-355600" lvl="2" marL="1371600" marR="0" rtl="0" algn="l">
              <a:lnSpc>
                <a:spcPct val="90000"/>
              </a:lnSpc>
              <a:spcBef>
                <a:spcPts val="500"/>
              </a:spcBef>
              <a:spcAft>
                <a:spcPts val="0"/>
              </a:spcAft>
              <a:buClr>
                <a:srgbClr val="414584"/>
              </a:buClr>
              <a:buSzPts val="2000"/>
              <a:buFont typeface="Noto Sans Symbols"/>
              <a:buChar char="▪"/>
              <a:defRPr b="0" i="0" sz="2000" u="none" cap="none" strike="noStrike">
                <a:solidFill>
                  <a:srgbClr val="414584"/>
                </a:solidFill>
                <a:latin typeface="Helvetica Neue"/>
                <a:ea typeface="Helvetica Neue"/>
                <a:cs typeface="Helvetica Neue"/>
                <a:sym typeface="Helvetica Neue"/>
              </a:defRPr>
            </a:lvl3pPr>
            <a:lvl4pPr indent="-342900" lvl="3" marL="1828800" marR="0" rtl="0" algn="l">
              <a:lnSpc>
                <a:spcPct val="90000"/>
              </a:lnSpc>
              <a:spcBef>
                <a:spcPts val="500"/>
              </a:spcBef>
              <a:spcAft>
                <a:spcPts val="0"/>
              </a:spcAft>
              <a:buClr>
                <a:srgbClr val="414584"/>
              </a:buClr>
              <a:buSzPts val="1800"/>
              <a:buFont typeface="Noto Sans Symbols"/>
              <a:buChar char="▪"/>
              <a:defRPr b="0" i="0" sz="1800" u="none" cap="none" strike="noStrike">
                <a:solidFill>
                  <a:srgbClr val="414584"/>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rgbClr val="414584"/>
              </a:buClr>
              <a:buSzPts val="1600"/>
              <a:buFont typeface="Noto Sans Symbols"/>
              <a:buChar char="▪"/>
              <a:defRPr b="0" i="0" sz="1600" u="none" cap="none" strike="noStrike">
                <a:solidFill>
                  <a:srgbClr val="414584"/>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94" name="Google Shape;194;p77"/>
          <p:cNvPicPr preferRelativeResize="0"/>
          <p:nvPr/>
        </p:nvPicPr>
        <p:blipFill rotWithShape="1">
          <a:blip r:embed="rId2">
            <a:alphaModFix/>
          </a:blip>
          <a:srcRect b="0" l="0" r="0" t="0"/>
          <a:stretch/>
        </p:blipFill>
        <p:spPr>
          <a:xfrm>
            <a:off x="10369438" y="5423097"/>
            <a:ext cx="1598276" cy="1199959"/>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ic content" type="obj">
  <p:cSld name="OBJECT">
    <p:spTree>
      <p:nvGrpSpPr>
        <p:cNvPr id="195" name="Shape 195"/>
        <p:cNvGrpSpPr/>
        <p:nvPr/>
      </p:nvGrpSpPr>
      <p:grpSpPr>
        <a:xfrm>
          <a:off x="0" y="0"/>
          <a:ext cx="0" cy="0"/>
          <a:chOff x="0" y="0"/>
          <a:chExt cx="0" cy="0"/>
        </a:xfrm>
      </p:grpSpPr>
      <p:sp>
        <p:nvSpPr>
          <p:cNvPr id="196" name="Google Shape;196;p82"/>
          <p:cNvSpPr txBox="1"/>
          <p:nvPr>
            <p:ph type="title"/>
          </p:nvPr>
        </p:nvSpPr>
        <p:spPr>
          <a:xfrm>
            <a:off x="838200" y="663299"/>
            <a:ext cx="10515600" cy="1325563"/>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chemeClr val="dk1"/>
              </a:buClr>
              <a:buSzPts val="3600"/>
              <a:buFont typeface="Helvetica Neue"/>
              <a:buNone/>
              <a:defRPr b="0" i="0" sz="3600" u="none" cap="none" strike="noStrike">
                <a:solidFill>
                  <a:schemeClr val="dk1"/>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7" name="Google Shape;197;p82"/>
          <p:cNvSpPr txBox="1"/>
          <p:nvPr>
            <p:ph idx="1" type="body"/>
          </p:nvPr>
        </p:nvSpPr>
        <p:spPr>
          <a:xfrm>
            <a:off x="838200" y="2123799"/>
            <a:ext cx="10515600" cy="4351338"/>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90000"/>
              </a:lnSpc>
              <a:spcBef>
                <a:spcPts val="1000"/>
              </a:spcBef>
              <a:spcAft>
                <a:spcPts val="0"/>
              </a:spcAft>
              <a:buClr>
                <a:schemeClr val="dk1"/>
              </a:buClr>
              <a:buSzPts val="2000"/>
              <a:buFont typeface="Arial"/>
              <a:buChar char="•"/>
              <a:defRPr b="0" i="0" sz="2000" u="none" cap="none" strike="noStrike">
                <a:solidFill>
                  <a:schemeClr val="dk1"/>
                </a:solidFill>
                <a:latin typeface="Helvetica Neue"/>
                <a:ea typeface="Helvetica Neue"/>
                <a:cs typeface="Helvetica Neue"/>
                <a:sym typeface="Helvetica Neue"/>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Helvetica Neue"/>
                <a:ea typeface="Helvetica Neue"/>
                <a:cs typeface="Helvetica Neue"/>
                <a:sym typeface="Helvetica Neue"/>
              </a:defRPr>
            </a:lvl2pPr>
            <a:lvl3pPr indent="-330200" lvl="2" marL="13716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Helvetica Neue"/>
                <a:ea typeface="Helvetica Neue"/>
                <a:cs typeface="Helvetica Neue"/>
                <a:sym typeface="Helvetica Neue"/>
              </a:defRPr>
            </a:lvl3pPr>
            <a:lvl4pPr indent="-317500" lvl="3" marL="18288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Helvetica Neue"/>
                <a:ea typeface="Helvetica Neue"/>
                <a:cs typeface="Helvetica Neue"/>
                <a:sym typeface="Helvetica Neue"/>
              </a:defRPr>
            </a:lvl4pPr>
            <a:lvl5pPr indent="-317500" lvl="4" marL="2286000" marR="0" rtl="0" algn="l">
              <a:lnSpc>
                <a:spcPct val="90000"/>
              </a:lnSpc>
              <a:spcBef>
                <a:spcPts val="500"/>
              </a:spcBef>
              <a:spcAft>
                <a:spcPts val="0"/>
              </a:spcAft>
              <a:buClr>
                <a:schemeClr val="dk1"/>
              </a:buClr>
              <a:buSzPts val="1400"/>
              <a:buFont typeface="Arial"/>
              <a:buChar char="•"/>
              <a:defRPr b="0" i="0" sz="1400" u="none" cap="none" strike="noStrike">
                <a:solidFill>
                  <a:schemeClr val="dk1"/>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98" name="Google Shape;198;p82"/>
          <p:cNvPicPr preferRelativeResize="0"/>
          <p:nvPr/>
        </p:nvPicPr>
        <p:blipFill rotWithShape="1">
          <a:blip r:embed="rId2">
            <a:alphaModFix/>
          </a:blip>
          <a:srcRect b="0" l="0" r="0" t="0"/>
          <a:stretch/>
        </p:blipFill>
        <p:spPr>
          <a:xfrm>
            <a:off x="10555704" y="5693492"/>
            <a:ext cx="1510789" cy="1007192"/>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99" name="Shape 199"/>
        <p:cNvGrpSpPr/>
        <p:nvPr/>
      </p:nvGrpSpPr>
      <p:grpSpPr>
        <a:xfrm>
          <a:off x="0" y="0"/>
          <a:ext cx="0" cy="0"/>
          <a:chOff x="0" y="0"/>
          <a:chExt cx="0" cy="0"/>
        </a:xfrm>
      </p:grpSpPr>
      <p:pic>
        <p:nvPicPr>
          <p:cNvPr id="200" name="Google Shape;200;p108"/>
          <p:cNvPicPr preferRelativeResize="0"/>
          <p:nvPr/>
        </p:nvPicPr>
        <p:blipFill rotWithShape="1">
          <a:blip r:embed="rId2">
            <a:alphaModFix/>
          </a:blip>
          <a:srcRect b="0" l="0" r="0" t="0"/>
          <a:stretch/>
        </p:blipFill>
        <p:spPr>
          <a:xfrm>
            <a:off x="2011011" y="1190989"/>
            <a:ext cx="8169976" cy="3312153"/>
          </a:xfrm>
          <a:prstGeom prst="rect">
            <a:avLst/>
          </a:prstGeom>
          <a:noFill/>
          <a:ln>
            <a:noFill/>
          </a:ln>
        </p:spPr>
      </p:pic>
      <p:sp>
        <p:nvSpPr>
          <p:cNvPr id="201" name="Google Shape;201;p108"/>
          <p:cNvSpPr txBox="1"/>
          <p:nvPr>
            <p:ph type="ctrTitle"/>
          </p:nvPr>
        </p:nvSpPr>
        <p:spPr>
          <a:xfrm>
            <a:off x="3469364" y="4098385"/>
            <a:ext cx="5253269" cy="1568626"/>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0"/>
              </a:spcBef>
              <a:spcAft>
                <a:spcPts val="0"/>
              </a:spcAft>
              <a:buClr>
                <a:srgbClr val="575D93"/>
              </a:buClr>
              <a:buSzPts val="4400"/>
              <a:buFont typeface="Helvetica Neue"/>
              <a:buNone/>
              <a:defRPr b="1" i="0" sz="4400" u="none" cap="none" strike="noStrike">
                <a:solidFill>
                  <a:srgbClr val="575D93"/>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pic>
        <p:nvPicPr>
          <p:cNvPr id="202" name="Google Shape;202;p108"/>
          <p:cNvPicPr preferRelativeResize="0"/>
          <p:nvPr/>
        </p:nvPicPr>
        <p:blipFill rotWithShape="1">
          <a:blip r:embed="rId3">
            <a:alphaModFix/>
          </a:blip>
          <a:srcRect b="0" l="0" r="0" t="0"/>
          <a:stretch/>
        </p:blipFill>
        <p:spPr>
          <a:xfrm>
            <a:off x="10369438" y="5423097"/>
            <a:ext cx="1598276" cy="1199959"/>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03" name="Shape 203"/>
        <p:cNvGrpSpPr/>
        <p:nvPr/>
      </p:nvGrpSpPr>
      <p:grpSpPr>
        <a:xfrm>
          <a:off x="0" y="0"/>
          <a:ext cx="0" cy="0"/>
          <a:chOff x="0" y="0"/>
          <a:chExt cx="0" cy="0"/>
        </a:xfrm>
      </p:grpSpPr>
      <p:pic>
        <p:nvPicPr>
          <p:cNvPr id="204" name="Google Shape;204;p109"/>
          <p:cNvPicPr preferRelativeResize="0"/>
          <p:nvPr/>
        </p:nvPicPr>
        <p:blipFill rotWithShape="1">
          <a:blip r:embed="rId2">
            <a:alphaModFix/>
          </a:blip>
          <a:srcRect b="0" l="0" r="0" t="0"/>
          <a:stretch/>
        </p:blipFill>
        <p:spPr>
          <a:xfrm>
            <a:off x="-1672035" y="4361307"/>
            <a:ext cx="5757018" cy="2725293"/>
          </a:xfrm>
          <a:prstGeom prst="rect">
            <a:avLst/>
          </a:prstGeom>
          <a:noFill/>
          <a:ln>
            <a:noFill/>
          </a:ln>
        </p:spPr>
      </p:pic>
      <p:sp>
        <p:nvSpPr>
          <p:cNvPr id="205" name="Google Shape;205;p109"/>
          <p:cNvSpPr txBox="1"/>
          <p:nvPr>
            <p:ph type="title"/>
          </p:nvPr>
        </p:nvSpPr>
        <p:spPr>
          <a:xfrm>
            <a:off x="838200" y="553969"/>
            <a:ext cx="10515600" cy="678484"/>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0"/>
              </a:spcBef>
              <a:spcAft>
                <a:spcPts val="0"/>
              </a:spcAft>
              <a:buClr>
                <a:srgbClr val="575D93"/>
              </a:buClr>
              <a:buSzPts val="3800"/>
              <a:buFont typeface="Helvetica Neue"/>
              <a:buNone/>
              <a:defRPr b="1" i="0" sz="3800" u="none" cap="none" strike="noStrike">
                <a:solidFill>
                  <a:srgbClr val="575D93"/>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6" name="Google Shape;206;p109"/>
          <p:cNvSpPr txBox="1"/>
          <p:nvPr>
            <p:ph idx="1" type="body"/>
          </p:nvPr>
        </p:nvSpPr>
        <p:spPr>
          <a:xfrm>
            <a:off x="1916595" y="1646299"/>
            <a:ext cx="8358809" cy="4466265"/>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rgbClr val="414584"/>
              </a:buClr>
              <a:buSzPts val="2400"/>
              <a:buFont typeface="Noto Sans Symbols"/>
              <a:buChar char="▪"/>
              <a:defRPr b="0" i="0" sz="2400" u="none" cap="none" strike="noStrike">
                <a:solidFill>
                  <a:srgbClr val="414584"/>
                </a:solidFill>
                <a:latin typeface="Helvetica Neue"/>
                <a:ea typeface="Helvetica Neue"/>
                <a:cs typeface="Helvetica Neue"/>
                <a:sym typeface="Helvetica Neue"/>
              </a:defRPr>
            </a:lvl2pPr>
            <a:lvl3pPr indent="-355600" lvl="2" marL="1371600" marR="0" rtl="0" algn="l">
              <a:lnSpc>
                <a:spcPct val="90000"/>
              </a:lnSpc>
              <a:spcBef>
                <a:spcPts val="500"/>
              </a:spcBef>
              <a:spcAft>
                <a:spcPts val="0"/>
              </a:spcAft>
              <a:buClr>
                <a:srgbClr val="414584"/>
              </a:buClr>
              <a:buSzPts val="2000"/>
              <a:buFont typeface="Noto Sans Symbols"/>
              <a:buChar char="▪"/>
              <a:defRPr b="0" i="0" sz="2000" u="none" cap="none" strike="noStrike">
                <a:solidFill>
                  <a:srgbClr val="414584"/>
                </a:solidFill>
                <a:latin typeface="Helvetica Neue"/>
                <a:ea typeface="Helvetica Neue"/>
                <a:cs typeface="Helvetica Neue"/>
                <a:sym typeface="Helvetica Neue"/>
              </a:defRPr>
            </a:lvl3pPr>
            <a:lvl4pPr indent="-342900" lvl="3" marL="1828800" marR="0" rtl="0" algn="l">
              <a:lnSpc>
                <a:spcPct val="90000"/>
              </a:lnSpc>
              <a:spcBef>
                <a:spcPts val="500"/>
              </a:spcBef>
              <a:spcAft>
                <a:spcPts val="0"/>
              </a:spcAft>
              <a:buClr>
                <a:srgbClr val="414584"/>
              </a:buClr>
              <a:buSzPts val="1800"/>
              <a:buFont typeface="Noto Sans Symbols"/>
              <a:buChar char="▪"/>
              <a:defRPr b="0" i="0" sz="1800" u="none" cap="none" strike="noStrike">
                <a:solidFill>
                  <a:srgbClr val="414584"/>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rgbClr val="414584"/>
              </a:buClr>
              <a:buSzPts val="1600"/>
              <a:buFont typeface="Noto Sans Symbols"/>
              <a:buChar char="▪"/>
              <a:defRPr b="0" i="0" sz="1600" u="none" cap="none" strike="noStrike">
                <a:solidFill>
                  <a:srgbClr val="414584"/>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207" name="Google Shape;207;p109"/>
          <p:cNvPicPr preferRelativeResize="0"/>
          <p:nvPr/>
        </p:nvPicPr>
        <p:blipFill rotWithShape="1">
          <a:blip r:embed="rId3">
            <a:alphaModFix/>
          </a:blip>
          <a:srcRect b="0" l="0" r="0" t="0"/>
          <a:stretch/>
        </p:blipFill>
        <p:spPr>
          <a:xfrm>
            <a:off x="10369438" y="5423097"/>
            <a:ext cx="1598276" cy="1199959"/>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p:cSld name="Table">
    <p:spTree>
      <p:nvGrpSpPr>
        <p:cNvPr id="208" name="Shape 208"/>
        <p:cNvGrpSpPr/>
        <p:nvPr/>
      </p:nvGrpSpPr>
      <p:grpSpPr>
        <a:xfrm>
          <a:off x="0" y="0"/>
          <a:ext cx="0" cy="0"/>
          <a:chOff x="0" y="0"/>
          <a:chExt cx="0" cy="0"/>
        </a:xfrm>
      </p:grpSpPr>
      <p:pic>
        <p:nvPicPr>
          <p:cNvPr id="209" name="Google Shape;209;p110"/>
          <p:cNvPicPr preferRelativeResize="0"/>
          <p:nvPr/>
        </p:nvPicPr>
        <p:blipFill rotWithShape="1">
          <a:blip r:embed="rId2">
            <a:alphaModFix/>
          </a:blip>
          <a:srcRect b="0" l="0" r="0" t="0"/>
          <a:stretch/>
        </p:blipFill>
        <p:spPr>
          <a:xfrm>
            <a:off x="-866405" y="3110751"/>
            <a:ext cx="3987293" cy="3977778"/>
          </a:xfrm>
          <a:prstGeom prst="rect">
            <a:avLst/>
          </a:prstGeom>
          <a:noFill/>
          <a:ln>
            <a:noFill/>
          </a:ln>
        </p:spPr>
      </p:pic>
      <p:sp>
        <p:nvSpPr>
          <p:cNvPr id="210" name="Google Shape;210;p110"/>
          <p:cNvSpPr txBox="1"/>
          <p:nvPr>
            <p:ph type="title"/>
          </p:nvPr>
        </p:nvSpPr>
        <p:spPr>
          <a:xfrm>
            <a:off x="838200" y="553969"/>
            <a:ext cx="10515600" cy="678484"/>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0"/>
              </a:spcBef>
              <a:spcAft>
                <a:spcPts val="0"/>
              </a:spcAft>
              <a:buClr>
                <a:srgbClr val="575D93"/>
              </a:buClr>
              <a:buSzPts val="3800"/>
              <a:buFont typeface="Helvetica Neue"/>
              <a:buNone/>
              <a:defRPr b="1" i="0" sz="3800" u="none" cap="none" strike="noStrike">
                <a:solidFill>
                  <a:srgbClr val="575D93"/>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1" name="Google Shape;211;p110"/>
          <p:cNvSpPr txBox="1"/>
          <p:nvPr>
            <p:ph idx="1" type="body"/>
          </p:nvPr>
        </p:nvSpPr>
        <p:spPr>
          <a:xfrm>
            <a:off x="1916595" y="1646299"/>
            <a:ext cx="8358809" cy="4466265"/>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rgbClr val="414584"/>
              </a:buClr>
              <a:buSzPts val="2400"/>
              <a:buFont typeface="Noto Sans Symbols"/>
              <a:buChar char="▪"/>
              <a:defRPr b="0" i="0" sz="2400" u="none" cap="none" strike="noStrike">
                <a:solidFill>
                  <a:srgbClr val="414584"/>
                </a:solidFill>
                <a:latin typeface="Helvetica Neue"/>
                <a:ea typeface="Helvetica Neue"/>
                <a:cs typeface="Helvetica Neue"/>
                <a:sym typeface="Helvetica Neue"/>
              </a:defRPr>
            </a:lvl2pPr>
            <a:lvl3pPr indent="-355600" lvl="2" marL="1371600" marR="0" rtl="0" algn="l">
              <a:lnSpc>
                <a:spcPct val="90000"/>
              </a:lnSpc>
              <a:spcBef>
                <a:spcPts val="500"/>
              </a:spcBef>
              <a:spcAft>
                <a:spcPts val="0"/>
              </a:spcAft>
              <a:buClr>
                <a:srgbClr val="414584"/>
              </a:buClr>
              <a:buSzPts val="2000"/>
              <a:buFont typeface="Noto Sans Symbols"/>
              <a:buChar char="▪"/>
              <a:defRPr b="0" i="0" sz="2000" u="none" cap="none" strike="noStrike">
                <a:solidFill>
                  <a:srgbClr val="414584"/>
                </a:solidFill>
                <a:latin typeface="Helvetica Neue"/>
                <a:ea typeface="Helvetica Neue"/>
                <a:cs typeface="Helvetica Neue"/>
                <a:sym typeface="Helvetica Neue"/>
              </a:defRPr>
            </a:lvl3pPr>
            <a:lvl4pPr indent="-342900" lvl="3" marL="1828800" marR="0" rtl="0" algn="l">
              <a:lnSpc>
                <a:spcPct val="90000"/>
              </a:lnSpc>
              <a:spcBef>
                <a:spcPts val="500"/>
              </a:spcBef>
              <a:spcAft>
                <a:spcPts val="0"/>
              </a:spcAft>
              <a:buClr>
                <a:srgbClr val="414584"/>
              </a:buClr>
              <a:buSzPts val="1800"/>
              <a:buFont typeface="Noto Sans Symbols"/>
              <a:buChar char="▪"/>
              <a:defRPr b="0" i="0" sz="1800" u="none" cap="none" strike="noStrike">
                <a:solidFill>
                  <a:srgbClr val="414584"/>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rgbClr val="414584"/>
              </a:buClr>
              <a:buSzPts val="1600"/>
              <a:buFont typeface="Noto Sans Symbols"/>
              <a:buChar char="▪"/>
              <a:defRPr b="0" i="0" sz="1600" u="none" cap="none" strike="noStrike">
                <a:solidFill>
                  <a:srgbClr val="414584"/>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212" name="Google Shape;212;p110"/>
          <p:cNvPicPr preferRelativeResize="0"/>
          <p:nvPr/>
        </p:nvPicPr>
        <p:blipFill rotWithShape="1">
          <a:blip r:embed="rId3">
            <a:alphaModFix/>
          </a:blip>
          <a:srcRect b="0" l="0" r="0" t="0"/>
          <a:stretch/>
        </p:blipFill>
        <p:spPr>
          <a:xfrm>
            <a:off x="10369438" y="5436349"/>
            <a:ext cx="1598276" cy="119995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213" name="Shape 213"/>
        <p:cNvGrpSpPr/>
        <p:nvPr/>
      </p:nvGrpSpPr>
      <p:grpSpPr>
        <a:xfrm>
          <a:off x="0" y="0"/>
          <a:ext cx="0" cy="0"/>
          <a:chOff x="0" y="0"/>
          <a:chExt cx="0" cy="0"/>
        </a:xfrm>
      </p:grpSpPr>
      <p:sp>
        <p:nvSpPr>
          <p:cNvPr id="214" name="Google Shape;214;p111"/>
          <p:cNvSpPr/>
          <p:nvPr/>
        </p:nvSpPr>
        <p:spPr>
          <a:xfrm>
            <a:off x="2525939" y="1423851"/>
            <a:ext cx="6479177" cy="3752986"/>
          </a:xfrm>
          <a:prstGeom prst="wedgeRoundRectCallout">
            <a:avLst>
              <a:gd fmla="val -20833" name="adj1"/>
              <a:gd fmla="val 62500" name="adj2"/>
              <a:gd fmla="val 0" name="adj3"/>
            </a:avLst>
          </a:prstGeom>
          <a:solidFill>
            <a:srgbClr val="B7BAD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215" name="Google Shape;215;p111"/>
          <p:cNvPicPr preferRelativeResize="0"/>
          <p:nvPr/>
        </p:nvPicPr>
        <p:blipFill rotWithShape="1">
          <a:blip r:embed="rId2">
            <a:alphaModFix/>
          </a:blip>
          <a:srcRect b="0" l="0" r="0" t="0"/>
          <a:stretch/>
        </p:blipFill>
        <p:spPr>
          <a:xfrm>
            <a:off x="5537470" y="-772435"/>
            <a:ext cx="3768092" cy="3768092"/>
          </a:xfrm>
          <a:prstGeom prst="rect">
            <a:avLst/>
          </a:prstGeom>
          <a:noFill/>
          <a:ln>
            <a:noFill/>
          </a:ln>
        </p:spPr>
      </p:pic>
      <p:sp>
        <p:nvSpPr>
          <p:cNvPr id="216" name="Google Shape;216;p111"/>
          <p:cNvSpPr txBox="1"/>
          <p:nvPr>
            <p:ph idx="1" type="body"/>
          </p:nvPr>
        </p:nvSpPr>
        <p:spPr>
          <a:xfrm>
            <a:off x="2886075" y="1925638"/>
            <a:ext cx="5695950" cy="2870200"/>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1000"/>
              </a:spcBef>
              <a:spcAft>
                <a:spcPts val="0"/>
              </a:spcAft>
              <a:buClr>
                <a:srgbClr val="414584"/>
              </a:buClr>
              <a:buSzPts val="3600"/>
              <a:buFont typeface="Arial"/>
              <a:buNone/>
              <a:defRPr b="0" i="0" sz="3600" u="none" cap="none" strike="noStrike">
                <a:solidFill>
                  <a:srgbClr val="414584"/>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rgbClr val="414584"/>
              </a:buClr>
              <a:buSzPts val="2400"/>
              <a:buFont typeface="Arial"/>
              <a:buChar char="•"/>
              <a:defRPr b="0" i="0" sz="2400" u="none" cap="none" strike="noStrike">
                <a:solidFill>
                  <a:srgbClr val="414584"/>
                </a:solidFill>
                <a:latin typeface="Arial"/>
                <a:ea typeface="Arial"/>
                <a:cs typeface="Arial"/>
                <a:sym typeface="Arial"/>
              </a:defRPr>
            </a:lvl2pPr>
            <a:lvl3pPr indent="-355600" lvl="2" marL="1371600" marR="0" rtl="0" algn="l">
              <a:lnSpc>
                <a:spcPct val="90000"/>
              </a:lnSpc>
              <a:spcBef>
                <a:spcPts val="500"/>
              </a:spcBef>
              <a:spcAft>
                <a:spcPts val="0"/>
              </a:spcAft>
              <a:buClr>
                <a:srgbClr val="414584"/>
              </a:buClr>
              <a:buSzPts val="2000"/>
              <a:buFont typeface="Arial"/>
              <a:buChar char="•"/>
              <a:defRPr b="0" i="0" sz="2000" u="none" cap="none" strike="noStrike">
                <a:solidFill>
                  <a:srgbClr val="414584"/>
                </a:solidFill>
                <a:latin typeface="Arial"/>
                <a:ea typeface="Arial"/>
                <a:cs typeface="Arial"/>
                <a:sym typeface="Arial"/>
              </a:defRPr>
            </a:lvl3pPr>
            <a:lvl4pPr indent="-342900" lvl="3" marL="1828800" marR="0" rtl="0" algn="l">
              <a:lnSpc>
                <a:spcPct val="90000"/>
              </a:lnSpc>
              <a:spcBef>
                <a:spcPts val="500"/>
              </a:spcBef>
              <a:spcAft>
                <a:spcPts val="0"/>
              </a:spcAft>
              <a:buClr>
                <a:srgbClr val="414584"/>
              </a:buClr>
              <a:buSzPts val="1800"/>
              <a:buFont typeface="Arial"/>
              <a:buChar char="•"/>
              <a:defRPr b="0" i="0" sz="1800" u="none" cap="none" strike="noStrike">
                <a:solidFill>
                  <a:srgbClr val="414584"/>
                </a:solidFill>
                <a:latin typeface="Arial"/>
                <a:ea typeface="Arial"/>
                <a:cs typeface="Arial"/>
                <a:sym typeface="Arial"/>
              </a:defRPr>
            </a:lvl4pPr>
            <a:lvl5pPr indent="-342900" lvl="4" marL="2286000" marR="0" rtl="0" algn="l">
              <a:lnSpc>
                <a:spcPct val="90000"/>
              </a:lnSpc>
              <a:spcBef>
                <a:spcPts val="500"/>
              </a:spcBef>
              <a:spcAft>
                <a:spcPts val="0"/>
              </a:spcAft>
              <a:buClr>
                <a:srgbClr val="414584"/>
              </a:buClr>
              <a:buSzPts val="1800"/>
              <a:buFont typeface="Arial"/>
              <a:buChar char="•"/>
              <a:defRPr b="0" i="0" sz="1800" u="none" cap="none" strike="noStrike">
                <a:solidFill>
                  <a:srgbClr val="414584"/>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217" name="Google Shape;217;p111"/>
          <p:cNvPicPr preferRelativeResize="0"/>
          <p:nvPr/>
        </p:nvPicPr>
        <p:blipFill rotWithShape="1">
          <a:blip r:embed="rId3">
            <a:alphaModFix/>
          </a:blip>
          <a:srcRect b="0" l="0" r="0" t="0"/>
          <a:stretch/>
        </p:blipFill>
        <p:spPr>
          <a:xfrm>
            <a:off x="10369438" y="5423097"/>
            <a:ext cx="1598276" cy="1199959"/>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estion">
  <p:cSld name="Question">
    <p:spTree>
      <p:nvGrpSpPr>
        <p:cNvPr id="218" name="Shape 218"/>
        <p:cNvGrpSpPr/>
        <p:nvPr/>
      </p:nvGrpSpPr>
      <p:grpSpPr>
        <a:xfrm>
          <a:off x="0" y="0"/>
          <a:ext cx="0" cy="0"/>
          <a:chOff x="0" y="0"/>
          <a:chExt cx="0" cy="0"/>
        </a:xfrm>
      </p:grpSpPr>
      <p:grpSp>
        <p:nvGrpSpPr>
          <p:cNvPr id="219" name="Google Shape;219;p112"/>
          <p:cNvGrpSpPr/>
          <p:nvPr/>
        </p:nvGrpSpPr>
        <p:grpSpPr>
          <a:xfrm>
            <a:off x="4456951" y="2242556"/>
            <a:ext cx="2724475" cy="3473423"/>
            <a:chOff x="3958423" y="2242556"/>
            <a:chExt cx="2724475" cy="3473423"/>
          </a:xfrm>
        </p:grpSpPr>
        <p:pic>
          <p:nvPicPr>
            <p:cNvPr id="220" name="Google Shape;220;p112"/>
            <p:cNvPicPr preferRelativeResize="0"/>
            <p:nvPr/>
          </p:nvPicPr>
          <p:blipFill rotWithShape="1">
            <a:blip r:embed="rId2">
              <a:alphaModFix/>
            </a:blip>
            <a:srcRect b="38506" l="0" r="52518" t="0"/>
            <a:stretch/>
          </p:blipFill>
          <p:spPr>
            <a:xfrm rot="-919037">
              <a:off x="4143912" y="2374543"/>
              <a:ext cx="1210007" cy="1567057"/>
            </a:xfrm>
            <a:prstGeom prst="rect">
              <a:avLst/>
            </a:prstGeom>
            <a:noFill/>
            <a:ln>
              <a:noFill/>
            </a:ln>
          </p:spPr>
        </p:pic>
        <p:pic>
          <p:nvPicPr>
            <p:cNvPr descr="Question mark" id="221" name="Google Shape;221;p112"/>
            <p:cNvPicPr preferRelativeResize="0"/>
            <p:nvPr/>
          </p:nvPicPr>
          <p:blipFill rotWithShape="1">
            <a:blip r:embed="rId3">
              <a:alphaModFix/>
            </a:blip>
            <a:srcRect b="0" l="0" r="0" t="0"/>
            <a:stretch/>
          </p:blipFill>
          <p:spPr>
            <a:xfrm>
              <a:off x="4395919" y="3429000"/>
              <a:ext cx="2286979" cy="2286979"/>
            </a:xfrm>
            <a:prstGeom prst="rect">
              <a:avLst/>
            </a:prstGeom>
            <a:noFill/>
            <a:ln>
              <a:noFill/>
            </a:ln>
          </p:spPr>
        </p:pic>
      </p:grpSp>
      <p:sp>
        <p:nvSpPr>
          <p:cNvPr id="222" name="Google Shape;222;p112"/>
          <p:cNvSpPr txBox="1"/>
          <p:nvPr/>
        </p:nvSpPr>
        <p:spPr>
          <a:xfrm>
            <a:off x="3080084" y="1142021"/>
            <a:ext cx="603183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414584"/>
              </a:solidFill>
              <a:latin typeface="Arial"/>
              <a:ea typeface="Arial"/>
              <a:cs typeface="Arial"/>
              <a:sym typeface="Arial"/>
            </a:endParaRPr>
          </a:p>
        </p:txBody>
      </p:sp>
      <p:sp>
        <p:nvSpPr>
          <p:cNvPr id="223" name="Google Shape;223;p112"/>
          <p:cNvSpPr txBox="1"/>
          <p:nvPr>
            <p:ph idx="1" type="body"/>
          </p:nvPr>
        </p:nvSpPr>
        <p:spPr>
          <a:xfrm>
            <a:off x="2551196" y="1603686"/>
            <a:ext cx="6721475" cy="943334"/>
          </a:xfrm>
          <a:prstGeom prst="rect">
            <a:avLst/>
          </a:prstGeom>
          <a:noFill/>
          <a:ln>
            <a:noFill/>
          </a:ln>
        </p:spPr>
        <p:txBody>
          <a:bodyPr anchorCtr="0" anchor="t" bIns="45700" lIns="91425" spcFirstLastPara="1" rIns="91425" wrap="square" tIns="45700">
            <a:normAutofit/>
          </a:bodyPr>
          <a:lstStyle>
            <a:lvl1pPr indent="-228600" lvl="0" marL="457200" marR="0" rtl="0" algn="ctr">
              <a:lnSpc>
                <a:spcPct val="90000"/>
              </a:lnSpc>
              <a:spcBef>
                <a:spcPts val="1000"/>
              </a:spcBef>
              <a:spcAft>
                <a:spcPts val="0"/>
              </a:spcAft>
              <a:buClr>
                <a:srgbClr val="414584"/>
              </a:buClr>
              <a:buSzPts val="4400"/>
              <a:buFont typeface="Arial"/>
              <a:buNone/>
              <a:defRPr b="1" i="0" sz="4400" u="none" cap="none" strike="noStrike">
                <a:solidFill>
                  <a:srgbClr val="414584"/>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224" name="Google Shape;224;p112"/>
          <p:cNvPicPr preferRelativeResize="0"/>
          <p:nvPr/>
        </p:nvPicPr>
        <p:blipFill rotWithShape="1">
          <a:blip r:embed="rId4">
            <a:alphaModFix/>
          </a:blip>
          <a:srcRect b="0" l="0" r="0" t="0"/>
          <a:stretch/>
        </p:blipFill>
        <p:spPr>
          <a:xfrm>
            <a:off x="10369438" y="5423097"/>
            <a:ext cx="1598276" cy="1199959"/>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nswer">
  <p:cSld name="Answer">
    <p:spTree>
      <p:nvGrpSpPr>
        <p:cNvPr id="225" name="Shape 225"/>
        <p:cNvGrpSpPr/>
        <p:nvPr/>
      </p:nvGrpSpPr>
      <p:grpSpPr>
        <a:xfrm>
          <a:off x="0" y="0"/>
          <a:ext cx="0" cy="0"/>
          <a:chOff x="0" y="0"/>
          <a:chExt cx="0" cy="0"/>
        </a:xfrm>
      </p:grpSpPr>
      <p:pic>
        <p:nvPicPr>
          <p:cNvPr id="226" name="Google Shape;226;p113"/>
          <p:cNvPicPr preferRelativeResize="0"/>
          <p:nvPr/>
        </p:nvPicPr>
        <p:blipFill rotWithShape="1">
          <a:blip r:embed="rId2">
            <a:alphaModFix/>
          </a:blip>
          <a:srcRect b="41471" l="0" r="52518" t="0"/>
          <a:stretch/>
        </p:blipFill>
        <p:spPr>
          <a:xfrm rot="-1777281">
            <a:off x="4647163" y="2902771"/>
            <a:ext cx="1210007" cy="1491516"/>
          </a:xfrm>
          <a:prstGeom prst="rect">
            <a:avLst/>
          </a:prstGeom>
          <a:noFill/>
          <a:ln>
            <a:noFill/>
          </a:ln>
        </p:spPr>
      </p:pic>
      <p:pic>
        <p:nvPicPr>
          <p:cNvPr descr="Exclamation mark" id="227" name="Google Shape;227;p113"/>
          <p:cNvPicPr preferRelativeResize="0"/>
          <p:nvPr/>
        </p:nvPicPr>
        <p:blipFill rotWithShape="1">
          <a:blip r:embed="rId3">
            <a:alphaModFix/>
          </a:blip>
          <a:srcRect b="0" l="0" r="0" t="0"/>
          <a:stretch/>
        </p:blipFill>
        <p:spPr>
          <a:xfrm>
            <a:off x="5044031" y="3543891"/>
            <a:ext cx="2103935" cy="2103935"/>
          </a:xfrm>
          <a:prstGeom prst="rect">
            <a:avLst/>
          </a:prstGeom>
          <a:noFill/>
          <a:ln>
            <a:noFill/>
          </a:ln>
        </p:spPr>
      </p:pic>
      <p:pic>
        <p:nvPicPr>
          <p:cNvPr id="228" name="Google Shape;228;p113"/>
          <p:cNvPicPr preferRelativeResize="0"/>
          <p:nvPr/>
        </p:nvPicPr>
        <p:blipFill rotWithShape="1">
          <a:blip r:embed="rId4">
            <a:alphaModFix/>
          </a:blip>
          <a:srcRect b="47864" l="24725" r="0" t="0"/>
          <a:stretch/>
        </p:blipFill>
        <p:spPr>
          <a:xfrm rot="-229198">
            <a:off x="6115267" y="2524257"/>
            <a:ext cx="1918268" cy="1328562"/>
          </a:xfrm>
          <a:prstGeom prst="rect">
            <a:avLst/>
          </a:prstGeom>
          <a:noFill/>
          <a:ln>
            <a:noFill/>
          </a:ln>
        </p:spPr>
      </p:pic>
      <p:sp>
        <p:nvSpPr>
          <p:cNvPr id="229" name="Google Shape;229;p113"/>
          <p:cNvSpPr txBox="1"/>
          <p:nvPr>
            <p:ph idx="1" type="body"/>
          </p:nvPr>
        </p:nvSpPr>
        <p:spPr>
          <a:xfrm>
            <a:off x="2551196" y="1142021"/>
            <a:ext cx="6721475" cy="1405000"/>
          </a:xfrm>
          <a:prstGeom prst="rect">
            <a:avLst/>
          </a:prstGeom>
          <a:noFill/>
          <a:ln>
            <a:noFill/>
          </a:ln>
        </p:spPr>
        <p:txBody>
          <a:bodyPr anchorCtr="0" anchor="t" bIns="45700" lIns="91425" spcFirstLastPara="1" rIns="91425" wrap="square" tIns="45700">
            <a:normAutofit/>
          </a:bodyPr>
          <a:lstStyle>
            <a:lvl1pPr indent="-228600" lvl="0" marL="457200" marR="0" rtl="0" algn="ctr">
              <a:lnSpc>
                <a:spcPct val="90000"/>
              </a:lnSpc>
              <a:spcBef>
                <a:spcPts val="1000"/>
              </a:spcBef>
              <a:spcAft>
                <a:spcPts val="0"/>
              </a:spcAft>
              <a:buClr>
                <a:srgbClr val="414584"/>
              </a:buClr>
              <a:buSzPts val="3600"/>
              <a:buFont typeface="Arial"/>
              <a:buNone/>
              <a:defRPr b="1" i="0" sz="3600" u="none" cap="none" strike="noStrike">
                <a:solidFill>
                  <a:srgbClr val="414584"/>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230" name="Google Shape;230;p113"/>
          <p:cNvPicPr preferRelativeResize="0"/>
          <p:nvPr/>
        </p:nvPicPr>
        <p:blipFill rotWithShape="1">
          <a:blip r:embed="rId5">
            <a:alphaModFix/>
          </a:blip>
          <a:srcRect b="0" l="0" r="0" t="0"/>
          <a:stretch/>
        </p:blipFill>
        <p:spPr>
          <a:xfrm>
            <a:off x="10369438" y="5423097"/>
            <a:ext cx="1598276" cy="1199959"/>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1" name="Shape 231"/>
        <p:cNvGrpSpPr/>
        <p:nvPr/>
      </p:nvGrpSpPr>
      <p:grpSpPr>
        <a:xfrm>
          <a:off x="0" y="0"/>
          <a:ext cx="0" cy="0"/>
          <a:chOff x="0" y="0"/>
          <a:chExt cx="0" cy="0"/>
        </a:xfrm>
      </p:grpSpPr>
      <p:pic>
        <p:nvPicPr>
          <p:cNvPr id="232" name="Google Shape;232;p114"/>
          <p:cNvPicPr preferRelativeResize="0"/>
          <p:nvPr/>
        </p:nvPicPr>
        <p:blipFill rotWithShape="1">
          <a:blip r:embed="rId2">
            <a:alphaModFix/>
          </a:blip>
          <a:srcRect b="0" l="0" r="0" t="0"/>
          <a:stretch/>
        </p:blipFill>
        <p:spPr>
          <a:xfrm>
            <a:off x="10369438" y="5423097"/>
            <a:ext cx="1598276" cy="1199959"/>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p:cSld name="End">
    <p:spTree>
      <p:nvGrpSpPr>
        <p:cNvPr id="233" name="Shape 233"/>
        <p:cNvGrpSpPr/>
        <p:nvPr/>
      </p:nvGrpSpPr>
      <p:grpSpPr>
        <a:xfrm>
          <a:off x="0" y="0"/>
          <a:ext cx="0" cy="0"/>
          <a:chOff x="0" y="0"/>
          <a:chExt cx="0" cy="0"/>
        </a:xfrm>
      </p:grpSpPr>
      <p:sp>
        <p:nvSpPr>
          <p:cNvPr id="234" name="Google Shape;234;p115"/>
          <p:cNvSpPr txBox="1"/>
          <p:nvPr/>
        </p:nvSpPr>
        <p:spPr>
          <a:xfrm>
            <a:off x="785820" y="4860796"/>
            <a:ext cx="2099715" cy="1668214"/>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400"/>
              <a:buFont typeface="Arial"/>
              <a:buNone/>
            </a:pPr>
            <a:r>
              <a:rPr b="1" i="0" lang="en-GB" sz="1400" u="none" cap="none" strike="noStrike">
                <a:solidFill>
                  <a:srgbClr val="414584"/>
                </a:solidFill>
                <a:latin typeface="Arial"/>
                <a:ea typeface="Arial"/>
                <a:cs typeface="Arial"/>
                <a:sym typeface="Arial"/>
              </a:rPr>
              <a:t>/peopleknowhow</a:t>
            </a:r>
            <a:endParaRPr b="1" i="0" sz="1400" u="none" cap="none" strike="noStrike">
              <a:solidFill>
                <a:srgbClr val="41458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400"/>
              <a:buFont typeface="Arial"/>
              <a:buNone/>
            </a:pPr>
            <a:r>
              <a:rPr b="1" i="0" lang="en-GB" sz="1400" u="none" cap="none" strike="noStrike">
                <a:solidFill>
                  <a:srgbClr val="414584"/>
                </a:solidFill>
                <a:latin typeface="Arial"/>
                <a:ea typeface="Arial"/>
                <a:cs typeface="Arial"/>
                <a:sym typeface="Arial"/>
              </a:rPr>
              <a:t>@PKHinnovation</a:t>
            </a:r>
            <a:endParaRPr b="1" i="0" sz="1400" u="none" cap="none" strike="noStrike">
              <a:solidFill>
                <a:srgbClr val="41458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400"/>
              <a:buFont typeface="Arial"/>
              <a:buNone/>
            </a:pPr>
            <a:r>
              <a:rPr b="1" i="0" lang="en-GB" sz="1400" u="none" cap="none" strike="noStrike">
                <a:solidFill>
                  <a:srgbClr val="414584"/>
                </a:solidFill>
                <a:latin typeface="Arial"/>
                <a:ea typeface="Arial"/>
                <a:cs typeface="Arial"/>
                <a:sym typeface="Arial"/>
              </a:rPr>
              <a:t>@peopleknowhow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400"/>
              <a:buFont typeface="Arial"/>
              <a:buNone/>
            </a:pPr>
            <a:r>
              <a:rPr b="1" i="0" lang="en-GB" sz="1400" u="none" cap="none" strike="noStrike">
                <a:solidFill>
                  <a:srgbClr val="414584"/>
                </a:solidFill>
                <a:latin typeface="Arial"/>
                <a:ea typeface="Arial"/>
                <a:cs typeface="Arial"/>
                <a:sym typeface="Arial"/>
              </a:rPr>
              <a:t>/PeopleKnowHow1</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400"/>
              <a:buFont typeface="Arial"/>
              <a:buNone/>
            </a:pPr>
            <a:r>
              <a:rPr b="1" i="0" lang="en-GB" sz="1400" u="none" cap="none" strike="noStrike">
                <a:solidFill>
                  <a:srgbClr val="414584"/>
                </a:solidFill>
                <a:latin typeface="Arial"/>
                <a:ea typeface="Arial"/>
                <a:cs typeface="Arial"/>
                <a:sym typeface="Arial"/>
              </a:rPr>
              <a:t>People Know How</a:t>
            </a:r>
            <a:endParaRPr b="0" i="0" sz="1400" u="none" cap="none" strike="noStrike">
              <a:solidFill>
                <a:srgbClr val="000000"/>
              </a:solidFill>
              <a:latin typeface="Arial"/>
              <a:ea typeface="Arial"/>
              <a:cs typeface="Arial"/>
              <a:sym typeface="Arial"/>
            </a:endParaRPr>
          </a:p>
        </p:txBody>
      </p:sp>
      <p:pic>
        <p:nvPicPr>
          <p:cNvPr id="235" name="Google Shape;235;p115"/>
          <p:cNvPicPr preferRelativeResize="0"/>
          <p:nvPr/>
        </p:nvPicPr>
        <p:blipFill rotWithShape="1">
          <a:blip r:embed="rId2">
            <a:alphaModFix/>
          </a:blip>
          <a:srcRect b="0" l="0" r="0" t="0"/>
          <a:stretch/>
        </p:blipFill>
        <p:spPr>
          <a:xfrm>
            <a:off x="563385" y="4992434"/>
            <a:ext cx="195392" cy="195392"/>
          </a:xfrm>
          <a:prstGeom prst="rect">
            <a:avLst/>
          </a:prstGeom>
          <a:noFill/>
          <a:ln>
            <a:noFill/>
          </a:ln>
        </p:spPr>
      </p:pic>
      <p:pic>
        <p:nvPicPr>
          <p:cNvPr id="236" name="Google Shape;236;p115"/>
          <p:cNvPicPr preferRelativeResize="0"/>
          <p:nvPr/>
        </p:nvPicPr>
        <p:blipFill rotWithShape="1">
          <a:blip r:embed="rId3">
            <a:alphaModFix/>
          </a:blip>
          <a:srcRect b="0" l="0" r="0" t="0"/>
          <a:stretch/>
        </p:blipFill>
        <p:spPr>
          <a:xfrm>
            <a:off x="563385" y="5633648"/>
            <a:ext cx="202416" cy="202416"/>
          </a:xfrm>
          <a:prstGeom prst="rect">
            <a:avLst/>
          </a:prstGeom>
          <a:noFill/>
          <a:ln>
            <a:noFill/>
          </a:ln>
        </p:spPr>
      </p:pic>
      <p:pic>
        <p:nvPicPr>
          <p:cNvPr id="237" name="Google Shape;237;p115"/>
          <p:cNvPicPr preferRelativeResize="0"/>
          <p:nvPr/>
        </p:nvPicPr>
        <p:blipFill rotWithShape="1">
          <a:blip r:embed="rId4">
            <a:alphaModFix/>
          </a:blip>
          <a:srcRect b="0" l="0" r="0" t="0"/>
          <a:stretch/>
        </p:blipFill>
        <p:spPr>
          <a:xfrm>
            <a:off x="562793" y="5965975"/>
            <a:ext cx="204347" cy="143880"/>
          </a:xfrm>
          <a:prstGeom prst="rect">
            <a:avLst/>
          </a:prstGeom>
          <a:noFill/>
          <a:ln>
            <a:noFill/>
          </a:ln>
        </p:spPr>
      </p:pic>
      <p:sp>
        <p:nvSpPr>
          <p:cNvPr id="238" name="Google Shape;238;p115"/>
          <p:cNvSpPr/>
          <p:nvPr/>
        </p:nvSpPr>
        <p:spPr>
          <a:xfrm>
            <a:off x="6011932" y="5836064"/>
            <a:ext cx="3684350" cy="6563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414584"/>
              </a:solidFill>
              <a:latin typeface="Arial"/>
              <a:ea typeface="Arial"/>
              <a:cs typeface="Arial"/>
              <a:sym typeface="Arial"/>
            </a:endParaRPr>
          </a:p>
          <a:p>
            <a:pPr indent="0" lvl="0" marL="0" marR="0" rtl="0" algn="l">
              <a:lnSpc>
                <a:spcPct val="200000"/>
              </a:lnSpc>
              <a:spcBef>
                <a:spcPts val="300"/>
              </a:spcBef>
              <a:spcAft>
                <a:spcPts val="0"/>
              </a:spcAft>
              <a:buClr>
                <a:srgbClr val="000000"/>
              </a:buClr>
              <a:buSzPts val="1400"/>
              <a:buFont typeface="Arial"/>
              <a:buNone/>
            </a:pPr>
            <a:r>
              <a:rPr b="1" i="0" lang="en-GB" sz="1400" u="none" cap="none" strike="noStrike">
                <a:solidFill>
                  <a:srgbClr val="414584"/>
                </a:solidFill>
                <a:latin typeface="Arial"/>
                <a:ea typeface="Arial"/>
                <a:cs typeface="Arial"/>
                <a:sym typeface="Arial"/>
              </a:rPr>
              <a:t>Registered Charity No. SC043871</a:t>
            </a:r>
            <a:endParaRPr b="0" i="0" sz="1400" u="none" cap="none" strike="noStrike">
              <a:solidFill>
                <a:srgbClr val="000000"/>
              </a:solidFill>
              <a:latin typeface="Arial"/>
              <a:ea typeface="Arial"/>
              <a:cs typeface="Arial"/>
              <a:sym typeface="Arial"/>
            </a:endParaRPr>
          </a:p>
        </p:txBody>
      </p:sp>
      <p:sp>
        <p:nvSpPr>
          <p:cNvPr id="239" name="Google Shape;239;p115"/>
          <p:cNvSpPr/>
          <p:nvPr/>
        </p:nvSpPr>
        <p:spPr>
          <a:xfrm>
            <a:off x="2977672" y="4860796"/>
            <a:ext cx="2932768" cy="1668214"/>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400"/>
              <a:buFont typeface="Arial"/>
              <a:buNone/>
            </a:pPr>
            <a:r>
              <a:rPr b="1" i="0" lang="en-GB" sz="1400" u="none" cap="none" strike="noStrike">
                <a:solidFill>
                  <a:srgbClr val="414584"/>
                </a:solidFill>
                <a:latin typeface="Arial"/>
                <a:ea typeface="Arial"/>
                <a:cs typeface="Arial"/>
                <a:sym typeface="Arial"/>
              </a:rPr>
              <a:t>525 Ferry Road</a:t>
            </a:r>
            <a:br>
              <a:rPr b="1" i="0" lang="en-GB" sz="1400" u="none" cap="none" strike="noStrike">
                <a:solidFill>
                  <a:srgbClr val="414584"/>
                </a:solidFill>
                <a:latin typeface="Arial"/>
                <a:ea typeface="Arial"/>
                <a:cs typeface="Arial"/>
                <a:sym typeface="Arial"/>
              </a:rPr>
            </a:br>
            <a:r>
              <a:rPr b="1" i="0" lang="en-GB" sz="1400" u="none" cap="none" strike="noStrike">
                <a:solidFill>
                  <a:srgbClr val="414584"/>
                </a:solidFill>
                <a:latin typeface="Arial"/>
                <a:ea typeface="Arial"/>
                <a:cs typeface="Arial"/>
                <a:sym typeface="Arial"/>
              </a:rPr>
              <a:t>Edinburgh EH5 2FF</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414584"/>
              </a:buClr>
              <a:buSzPts val="1400"/>
              <a:buFont typeface="Arial"/>
              <a:buNone/>
            </a:pPr>
            <a:r>
              <a:rPr b="1" i="0" lang="en-GB" sz="1400" u="none" cap="none" strike="noStrike">
                <a:solidFill>
                  <a:srgbClr val="414584"/>
                </a:solidFill>
                <a:latin typeface="Arial"/>
                <a:ea typeface="Arial"/>
                <a:cs typeface="Arial"/>
                <a:sym typeface="Arial"/>
              </a:rPr>
              <a:t>0131 569 0525</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414584"/>
              </a:buClr>
              <a:buSzPts val="1400"/>
              <a:buFont typeface="Arial"/>
              <a:buNone/>
            </a:pPr>
            <a:r>
              <a:rPr b="1" i="0" lang="en-GB" sz="1400" u="none" cap="none" strike="noStrike">
                <a:solidFill>
                  <a:srgbClr val="414584"/>
                </a:solidFill>
                <a:latin typeface="Arial"/>
                <a:ea typeface="Arial"/>
                <a:cs typeface="Arial"/>
                <a:sym typeface="Arial"/>
              </a:rPr>
              <a:t>reconnect@peopleknowhow.org</a:t>
            </a:r>
            <a:endParaRPr b="1" i="0" sz="1400" u="none" cap="none" strike="noStrike">
              <a:solidFill>
                <a:srgbClr val="414584"/>
              </a:solidFill>
              <a:latin typeface="Arial"/>
              <a:ea typeface="Arial"/>
              <a:cs typeface="Arial"/>
              <a:sym typeface="Arial"/>
            </a:endParaRPr>
          </a:p>
          <a:p>
            <a:pPr indent="0" lvl="0" marL="0" marR="0" rtl="0" algn="l">
              <a:lnSpc>
                <a:spcPct val="150000"/>
              </a:lnSpc>
              <a:spcBef>
                <a:spcPts val="0"/>
              </a:spcBef>
              <a:spcAft>
                <a:spcPts val="0"/>
              </a:spcAft>
              <a:buClr>
                <a:srgbClr val="414584"/>
              </a:buClr>
              <a:buSzPts val="1400"/>
              <a:buFont typeface="Arial"/>
              <a:buNone/>
            </a:pPr>
            <a:r>
              <a:rPr b="1" i="0" lang="en-GB" sz="1400" u="none" cap="none" strike="noStrike">
                <a:solidFill>
                  <a:srgbClr val="414584"/>
                </a:solidFill>
                <a:latin typeface="Arial"/>
                <a:ea typeface="Arial"/>
                <a:cs typeface="Arial"/>
                <a:sym typeface="Arial"/>
              </a:rPr>
              <a:t>www.peopleknowhow.org</a:t>
            </a:r>
            <a:endParaRPr b="1" i="0" sz="1400" u="none" cap="none" strike="noStrike">
              <a:solidFill>
                <a:srgbClr val="414584"/>
              </a:solidFill>
              <a:latin typeface="Arial"/>
              <a:ea typeface="Arial"/>
              <a:cs typeface="Arial"/>
              <a:sym typeface="Arial"/>
            </a:endParaRPr>
          </a:p>
        </p:txBody>
      </p:sp>
      <p:pic>
        <p:nvPicPr>
          <p:cNvPr id="240" name="Google Shape;240;p115"/>
          <p:cNvPicPr preferRelativeResize="0"/>
          <p:nvPr/>
        </p:nvPicPr>
        <p:blipFill rotWithShape="1">
          <a:blip r:embed="rId5">
            <a:alphaModFix/>
          </a:blip>
          <a:srcRect b="0" l="0" r="0" t="0"/>
          <a:stretch/>
        </p:blipFill>
        <p:spPr>
          <a:xfrm>
            <a:off x="556361" y="5301321"/>
            <a:ext cx="202416" cy="202416"/>
          </a:xfrm>
          <a:prstGeom prst="rect">
            <a:avLst/>
          </a:prstGeom>
          <a:noFill/>
          <a:ln>
            <a:noFill/>
          </a:ln>
        </p:spPr>
      </p:pic>
      <p:pic>
        <p:nvPicPr>
          <p:cNvPr descr="A picture containing drawing&#10;&#10;Description automatically generated" id="241" name="Google Shape;241;p115"/>
          <p:cNvPicPr preferRelativeResize="0"/>
          <p:nvPr/>
        </p:nvPicPr>
        <p:blipFill rotWithShape="1">
          <a:blip r:embed="rId6">
            <a:alphaModFix/>
          </a:blip>
          <a:srcRect b="0" l="0" r="0" t="0"/>
          <a:stretch/>
        </p:blipFill>
        <p:spPr>
          <a:xfrm>
            <a:off x="563384" y="6258570"/>
            <a:ext cx="202417" cy="202417"/>
          </a:xfrm>
          <a:prstGeom prst="rect">
            <a:avLst/>
          </a:prstGeom>
          <a:noFill/>
          <a:ln>
            <a:noFill/>
          </a:ln>
        </p:spPr>
      </p:pic>
      <p:pic>
        <p:nvPicPr>
          <p:cNvPr id="242" name="Google Shape;242;p115"/>
          <p:cNvPicPr preferRelativeResize="0"/>
          <p:nvPr/>
        </p:nvPicPr>
        <p:blipFill rotWithShape="1">
          <a:blip r:embed="rId7">
            <a:alphaModFix/>
          </a:blip>
          <a:srcRect b="0" l="0" r="0" t="0"/>
          <a:stretch/>
        </p:blipFill>
        <p:spPr>
          <a:xfrm>
            <a:off x="10369438" y="5423097"/>
            <a:ext cx="1598276" cy="1199959"/>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45" name="Shape 245"/>
        <p:cNvGrpSpPr/>
        <p:nvPr/>
      </p:nvGrpSpPr>
      <p:grpSpPr>
        <a:xfrm>
          <a:off x="0" y="0"/>
          <a:ext cx="0" cy="0"/>
          <a:chOff x="0" y="0"/>
          <a:chExt cx="0" cy="0"/>
        </a:xfrm>
      </p:grpSpPr>
      <p:sp>
        <p:nvSpPr>
          <p:cNvPr id="246" name="Google Shape;246;p79"/>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0"/>
              </a:spcBef>
              <a:spcAft>
                <a:spcPts val="0"/>
              </a:spcAft>
              <a:buClr>
                <a:srgbClr val="575D93"/>
              </a:buClr>
              <a:buSzPts val="4400"/>
              <a:buFont typeface="Helvetica Neue"/>
              <a:buNone/>
              <a:defRPr b="1" i="0" sz="4400" u="none" cap="none" strike="noStrike">
                <a:solidFill>
                  <a:srgbClr val="575D93"/>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pic>
        <p:nvPicPr>
          <p:cNvPr id="247" name="Google Shape;247;p79"/>
          <p:cNvPicPr preferRelativeResize="0"/>
          <p:nvPr/>
        </p:nvPicPr>
        <p:blipFill rotWithShape="1">
          <a:blip r:embed="rId2">
            <a:alphaModFix/>
          </a:blip>
          <a:srcRect b="0" l="0" r="0" t="0"/>
          <a:stretch/>
        </p:blipFill>
        <p:spPr>
          <a:xfrm>
            <a:off x="-1672035" y="4361307"/>
            <a:ext cx="5757018" cy="2725293"/>
          </a:xfrm>
          <a:prstGeom prst="rect">
            <a:avLst/>
          </a:prstGeom>
          <a:noFill/>
          <a:ln>
            <a:noFill/>
          </a:ln>
        </p:spPr>
      </p:pic>
      <p:sp>
        <p:nvSpPr>
          <p:cNvPr id="248" name="Google Shape;248;p79"/>
          <p:cNvSpPr txBox="1"/>
          <p:nvPr>
            <p:ph idx="1" type="body"/>
          </p:nvPr>
        </p:nvSpPr>
        <p:spPr>
          <a:xfrm>
            <a:off x="842211" y="1934535"/>
            <a:ext cx="10515600" cy="31432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414584"/>
              </a:buClr>
              <a:buSzPts val="2800"/>
              <a:buFont typeface="Noto Sans Symbols"/>
              <a:buNone/>
              <a:defRPr b="0" i="0" sz="2800" u="none" cap="none" strike="noStrike">
                <a:solidFill>
                  <a:srgbClr val="414584"/>
                </a:solidFill>
                <a:latin typeface="Helvetica Neue"/>
                <a:ea typeface="Helvetica Neue"/>
                <a:cs typeface="Helvetica Neue"/>
                <a:sym typeface="Helvetica Neue"/>
              </a:defRPr>
            </a:lvl1pPr>
            <a:lvl2pPr indent="-406400" lvl="1" marL="9144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Arial"/>
                <a:ea typeface="Arial"/>
                <a:cs typeface="Arial"/>
                <a:sym typeface="Arial"/>
              </a:defRPr>
            </a:lvl2pPr>
            <a:lvl3pPr indent="-406400" lvl="2" marL="13716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Arial"/>
                <a:ea typeface="Arial"/>
                <a:cs typeface="Arial"/>
                <a:sym typeface="Arial"/>
              </a:defRPr>
            </a:lvl3pPr>
            <a:lvl4pPr indent="-406400" lvl="3" marL="18288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Arial"/>
                <a:ea typeface="Arial"/>
                <a:cs typeface="Arial"/>
                <a:sym typeface="Arial"/>
              </a:defRPr>
            </a:lvl4pPr>
            <a:lvl5pPr indent="-406400" lvl="4" marL="22860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49" name="Shape 249"/>
        <p:cNvGrpSpPr/>
        <p:nvPr/>
      </p:nvGrpSpPr>
      <p:grpSpPr>
        <a:xfrm>
          <a:off x="0" y="0"/>
          <a:ext cx="0" cy="0"/>
          <a:chOff x="0" y="0"/>
          <a:chExt cx="0" cy="0"/>
        </a:xfrm>
      </p:grpSpPr>
      <p:sp>
        <p:nvSpPr>
          <p:cNvPr id="250" name="Google Shape;250;p80"/>
          <p:cNvSpPr txBox="1"/>
          <p:nvPr>
            <p:ph type="title"/>
          </p:nvPr>
        </p:nvSpPr>
        <p:spPr>
          <a:xfrm>
            <a:off x="838200" y="417225"/>
            <a:ext cx="10515600" cy="1325563"/>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0"/>
              </a:spcBef>
              <a:spcAft>
                <a:spcPts val="0"/>
              </a:spcAft>
              <a:buClr>
                <a:srgbClr val="575D93"/>
              </a:buClr>
              <a:buSzPts val="4400"/>
              <a:buFont typeface="Helvetica Neue"/>
              <a:buNone/>
              <a:defRPr b="1" i="0" sz="4400" u="none" cap="none" strike="noStrike">
                <a:solidFill>
                  <a:srgbClr val="575D93"/>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1" name="Google Shape;251;p80"/>
          <p:cNvSpPr txBox="1"/>
          <p:nvPr>
            <p:ph idx="1" type="body"/>
          </p:nvPr>
        </p:nvSpPr>
        <p:spPr>
          <a:xfrm>
            <a:off x="842211" y="1934535"/>
            <a:ext cx="10515600" cy="314325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1pPr>
            <a:lvl2pPr indent="-406400" lvl="1" marL="9144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2pPr>
            <a:lvl3pPr indent="-406400" lvl="2" marL="13716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3pPr>
            <a:lvl4pPr indent="-406400" lvl="3" marL="18288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4pPr>
            <a:lvl5pPr indent="-406400" lvl="4" marL="22860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252" name="Shape 252"/>
        <p:cNvGrpSpPr/>
        <p:nvPr/>
      </p:nvGrpSpPr>
      <p:grpSpPr>
        <a:xfrm>
          <a:off x="0" y="0"/>
          <a:ext cx="0" cy="0"/>
          <a:chOff x="0" y="0"/>
          <a:chExt cx="0" cy="0"/>
        </a:xfrm>
      </p:grpSpPr>
      <p:sp>
        <p:nvSpPr>
          <p:cNvPr id="253" name="Google Shape;253;p81"/>
          <p:cNvSpPr/>
          <p:nvPr/>
        </p:nvSpPr>
        <p:spPr>
          <a:xfrm>
            <a:off x="2525939" y="1423851"/>
            <a:ext cx="6479177" cy="3752986"/>
          </a:xfrm>
          <a:prstGeom prst="wedgeRoundRectCallout">
            <a:avLst>
              <a:gd fmla="val -20833" name="adj1"/>
              <a:gd fmla="val 62500" name="adj2"/>
              <a:gd fmla="val 0" name="adj3"/>
            </a:avLst>
          </a:prstGeom>
          <a:solidFill>
            <a:srgbClr val="B7BAD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254" name="Google Shape;254;p81"/>
          <p:cNvPicPr preferRelativeResize="0"/>
          <p:nvPr/>
        </p:nvPicPr>
        <p:blipFill rotWithShape="1">
          <a:blip r:embed="rId2">
            <a:alphaModFix/>
          </a:blip>
          <a:srcRect b="0" l="0" r="0" t="0"/>
          <a:stretch/>
        </p:blipFill>
        <p:spPr>
          <a:xfrm>
            <a:off x="5537470" y="-772435"/>
            <a:ext cx="3768092" cy="3768092"/>
          </a:xfrm>
          <a:prstGeom prst="rect">
            <a:avLst/>
          </a:prstGeom>
          <a:noFill/>
          <a:ln>
            <a:noFill/>
          </a:ln>
        </p:spPr>
      </p:pic>
      <p:sp>
        <p:nvSpPr>
          <p:cNvPr id="255" name="Google Shape;255;p81"/>
          <p:cNvSpPr txBox="1"/>
          <p:nvPr>
            <p:ph idx="1" type="body"/>
          </p:nvPr>
        </p:nvSpPr>
        <p:spPr>
          <a:xfrm>
            <a:off x="2886075" y="1925638"/>
            <a:ext cx="5695950" cy="28702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414584"/>
              </a:buClr>
              <a:buSzPts val="3600"/>
              <a:buFont typeface="Arial"/>
              <a:buNone/>
              <a:defRPr b="0" i="0" sz="3600" u="none" cap="none" strike="noStrike">
                <a:solidFill>
                  <a:srgbClr val="414584"/>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rgbClr val="414584"/>
              </a:buClr>
              <a:buSzPts val="2400"/>
              <a:buFont typeface="Arial"/>
              <a:buChar char="•"/>
              <a:defRPr b="0" i="0" sz="2400" u="none" cap="none" strike="noStrike">
                <a:solidFill>
                  <a:srgbClr val="414584"/>
                </a:solidFill>
                <a:latin typeface="Arial"/>
                <a:ea typeface="Arial"/>
                <a:cs typeface="Arial"/>
                <a:sym typeface="Arial"/>
              </a:defRPr>
            </a:lvl2pPr>
            <a:lvl3pPr indent="-355600" lvl="2" marL="1371600" marR="0" rtl="0" algn="l">
              <a:lnSpc>
                <a:spcPct val="90000"/>
              </a:lnSpc>
              <a:spcBef>
                <a:spcPts val="500"/>
              </a:spcBef>
              <a:spcAft>
                <a:spcPts val="0"/>
              </a:spcAft>
              <a:buClr>
                <a:srgbClr val="414584"/>
              </a:buClr>
              <a:buSzPts val="2000"/>
              <a:buFont typeface="Arial"/>
              <a:buChar char="•"/>
              <a:defRPr b="0" i="0" sz="2000" u="none" cap="none" strike="noStrike">
                <a:solidFill>
                  <a:srgbClr val="414584"/>
                </a:solidFill>
                <a:latin typeface="Arial"/>
                <a:ea typeface="Arial"/>
                <a:cs typeface="Arial"/>
                <a:sym typeface="Arial"/>
              </a:defRPr>
            </a:lvl3pPr>
            <a:lvl4pPr indent="-342900" lvl="3" marL="1828800" marR="0" rtl="0" algn="l">
              <a:lnSpc>
                <a:spcPct val="90000"/>
              </a:lnSpc>
              <a:spcBef>
                <a:spcPts val="500"/>
              </a:spcBef>
              <a:spcAft>
                <a:spcPts val="0"/>
              </a:spcAft>
              <a:buClr>
                <a:srgbClr val="414584"/>
              </a:buClr>
              <a:buSzPts val="1800"/>
              <a:buFont typeface="Arial"/>
              <a:buChar char="•"/>
              <a:defRPr b="0" i="0" sz="1800" u="none" cap="none" strike="noStrike">
                <a:solidFill>
                  <a:srgbClr val="414584"/>
                </a:solidFill>
                <a:latin typeface="Arial"/>
                <a:ea typeface="Arial"/>
                <a:cs typeface="Arial"/>
                <a:sym typeface="Arial"/>
              </a:defRPr>
            </a:lvl4pPr>
            <a:lvl5pPr indent="-342900" lvl="4" marL="2286000" marR="0" rtl="0" algn="l">
              <a:lnSpc>
                <a:spcPct val="90000"/>
              </a:lnSpc>
              <a:spcBef>
                <a:spcPts val="500"/>
              </a:spcBef>
              <a:spcAft>
                <a:spcPts val="0"/>
              </a:spcAft>
              <a:buClr>
                <a:srgbClr val="414584"/>
              </a:buClr>
              <a:buSzPts val="1800"/>
              <a:buFont typeface="Arial"/>
              <a:buChar char="•"/>
              <a:defRPr b="0" i="0" sz="1800" u="none" cap="none" strike="noStrike">
                <a:solidFill>
                  <a:srgbClr val="414584"/>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56" name="Shape 256"/>
        <p:cNvGrpSpPr/>
        <p:nvPr/>
      </p:nvGrpSpPr>
      <p:grpSpPr>
        <a:xfrm>
          <a:off x="0" y="0"/>
          <a:ext cx="0" cy="0"/>
          <a:chOff x="0" y="0"/>
          <a:chExt cx="0" cy="0"/>
        </a:xfrm>
      </p:grpSpPr>
      <p:pic>
        <p:nvPicPr>
          <p:cNvPr id="257" name="Google Shape;257;p116"/>
          <p:cNvPicPr preferRelativeResize="0"/>
          <p:nvPr/>
        </p:nvPicPr>
        <p:blipFill rotWithShape="1">
          <a:blip r:embed="rId2">
            <a:alphaModFix/>
          </a:blip>
          <a:srcRect b="0" l="0" r="0" t="0"/>
          <a:stretch/>
        </p:blipFill>
        <p:spPr>
          <a:xfrm>
            <a:off x="2011011" y="1190989"/>
            <a:ext cx="8169976" cy="3312153"/>
          </a:xfrm>
          <a:prstGeom prst="rect">
            <a:avLst/>
          </a:prstGeom>
          <a:noFill/>
          <a:ln>
            <a:noFill/>
          </a:ln>
        </p:spPr>
      </p:pic>
      <p:sp>
        <p:nvSpPr>
          <p:cNvPr id="258" name="Google Shape;258;p116"/>
          <p:cNvSpPr txBox="1"/>
          <p:nvPr>
            <p:ph type="ctrTitle"/>
          </p:nvPr>
        </p:nvSpPr>
        <p:spPr>
          <a:xfrm>
            <a:off x="3469364" y="4098385"/>
            <a:ext cx="5253269" cy="1568626"/>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0"/>
              </a:spcBef>
              <a:spcAft>
                <a:spcPts val="0"/>
              </a:spcAft>
              <a:buClr>
                <a:srgbClr val="575D93"/>
              </a:buClr>
              <a:buSzPts val="4400"/>
              <a:buFont typeface="Helvetica Neue"/>
              <a:buNone/>
              <a:defRPr b="1" i="0" sz="4400" u="none" cap="none" strike="noStrike">
                <a:solidFill>
                  <a:srgbClr val="575D93"/>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59" name="Shape 259"/>
        <p:cNvGrpSpPr/>
        <p:nvPr/>
      </p:nvGrpSpPr>
      <p:grpSpPr>
        <a:xfrm>
          <a:off x="0" y="0"/>
          <a:ext cx="0" cy="0"/>
          <a:chOff x="0" y="0"/>
          <a:chExt cx="0" cy="0"/>
        </a:xfrm>
      </p:grpSpPr>
      <p:sp>
        <p:nvSpPr>
          <p:cNvPr id="260" name="Google Shape;260;p117"/>
          <p:cNvSpPr txBox="1"/>
          <p:nvPr>
            <p:ph type="title"/>
          </p:nvPr>
        </p:nvSpPr>
        <p:spPr>
          <a:xfrm>
            <a:off x="838200" y="417225"/>
            <a:ext cx="10515600" cy="1325563"/>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0"/>
              </a:spcBef>
              <a:spcAft>
                <a:spcPts val="0"/>
              </a:spcAft>
              <a:buClr>
                <a:srgbClr val="575D93"/>
              </a:buClr>
              <a:buSzPts val="4400"/>
              <a:buFont typeface="Helvetica Neue"/>
              <a:buNone/>
              <a:defRPr b="0" i="0" sz="4400" u="none" cap="none" strike="noStrike">
                <a:solidFill>
                  <a:srgbClr val="575D93"/>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pic>
        <p:nvPicPr>
          <p:cNvPr id="261" name="Google Shape;261;p117"/>
          <p:cNvPicPr preferRelativeResize="0"/>
          <p:nvPr/>
        </p:nvPicPr>
        <p:blipFill rotWithShape="1">
          <a:blip r:embed="rId2">
            <a:alphaModFix/>
          </a:blip>
          <a:srcRect b="0" l="0" r="0" t="0"/>
          <a:stretch/>
        </p:blipFill>
        <p:spPr>
          <a:xfrm>
            <a:off x="-1639774" y="2394658"/>
            <a:ext cx="5441110" cy="5441110"/>
          </a:xfrm>
          <a:prstGeom prst="rect">
            <a:avLst/>
          </a:prstGeom>
          <a:noFill/>
          <a:ln>
            <a:noFill/>
          </a:ln>
        </p:spPr>
      </p:pic>
      <p:sp>
        <p:nvSpPr>
          <p:cNvPr id="262" name="Google Shape;262;p117"/>
          <p:cNvSpPr txBox="1"/>
          <p:nvPr>
            <p:ph idx="1" type="body"/>
          </p:nvPr>
        </p:nvSpPr>
        <p:spPr>
          <a:xfrm>
            <a:off x="842211" y="1934535"/>
            <a:ext cx="10515600" cy="314325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1pPr>
            <a:lvl2pPr indent="-406400" lvl="1" marL="9144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2pPr>
            <a:lvl3pPr indent="-406400" lvl="2" marL="13716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3pPr>
            <a:lvl4pPr indent="-406400" lvl="3" marL="18288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4pPr>
            <a:lvl5pPr indent="-406400" lvl="4" marL="22860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ullet points">
  <p:cSld name="Title and bullet points">
    <p:spTree>
      <p:nvGrpSpPr>
        <p:cNvPr id="263" name="Shape 263"/>
        <p:cNvGrpSpPr/>
        <p:nvPr/>
      </p:nvGrpSpPr>
      <p:grpSpPr>
        <a:xfrm>
          <a:off x="0" y="0"/>
          <a:ext cx="0" cy="0"/>
          <a:chOff x="0" y="0"/>
          <a:chExt cx="0" cy="0"/>
        </a:xfrm>
      </p:grpSpPr>
      <p:sp>
        <p:nvSpPr>
          <p:cNvPr id="264" name="Google Shape;264;p118"/>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0"/>
              </a:spcBef>
              <a:spcAft>
                <a:spcPts val="0"/>
              </a:spcAft>
              <a:buClr>
                <a:srgbClr val="575D93"/>
              </a:buClr>
              <a:buSzPts val="4400"/>
              <a:buFont typeface="Helvetica Neue"/>
              <a:buNone/>
              <a:defRPr b="0" i="0" sz="4400" u="none" cap="none" strike="noStrike">
                <a:solidFill>
                  <a:srgbClr val="575D93"/>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pic>
        <p:nvPicPr>
          <p:cNvPr id="265" name="Google Shape;265;p118"/>
          <p:cNvPicPr preferRelativeResize="0"/>
          <p:nvPr/>
        </p:nvPicPr>
        <p:blipFill rotWithShape="1">
          <a:blip r:embed="rId2">
            <a:alphaModFix/>
          </a:blip>
          <a:srcRect b="0" l="0" r="0" t="0"/>
          <a:stretch/>
        </p:blipFill>
        <p:spPr>
          <a:xfrm>
            <a:off x="-283626" y="3831175"/>
            <a:ext cx="3026826" cy="3026826"/>
          </a:xfrm>
          <a:prstGeom prst="rect">
            <a:avLst/>
          </a:prstGeom>
          <a:noFill/>
          <a:ln>
            <a:noFill/>
          </a:ln>
        </p:spPr>
      </p:pic>
      <p:sp>
        <p:nvSpPr>
          <p:cNvPr id="266" name="Google Shape;266;p118"/>
          <p:cNvSpPr txBox="1"/>
          <p:nvPr>
            <p:ph idx="1" type="body"/>
          </p:nvPr>
        </p:nvSpPr>
        <p:spPr>
          <a:xfrm>
            <a:off x="842211" y="1934535"/>
            <a:ext cx="10515600" cy="314325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1pPr>
            <a:lvl2pPr indent="-406400" lvl="1" marL="9144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2pPr>
            <a:lvl3pPr indent="-406400" lvl="2" marL="13716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3pPr>
            <a:lvl4pPr indent="-406400" lvl="3" marL="18288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4pPr>
            <a:lvl5pPr indent="-406400" lvl="4" marL="22860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p:cSld name="Table">
    <p:spTree>
      <p:nvGrpSpPr>
        <p:cNvPr id="267" name="Shape 267"/>
        <p:cNvGrpSpPr/>
        <p:nvPr/>
      </p:nvGrpSpPr>
      <p:grpSpPr>
        <a:xfrm>
          <a:off x="0" y="0"/>
          <a:ext cx="0" cy="0"/>
          <a:chOff x="0" y="0"/>
          <a:chExt cx="0" cy="0"/>
        </a:xfrm>
      </p:grpSpPr>
      <p:sp>
        <p:nvSpPr>
          <p:cNvPr id="268" name="Google Shape;268;p119"/>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rgbClr val="575D93"/>
              </a:buClr>
              <a:buSzPts val="4400"/>
              <a:buFont typeface="Helvetica Neue"/>
              <a:buNone/>
              <a:defRPr b="1" i="0" sz="4400" u="none" cap="none" strike="noStrike">
                <a:solidFill>
                  <a:srgbClr val="575D93"/>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pic>
        <p:nvPicPr>
          <p:cNvPr id="269" name="Google Shape;269;p119"/>
          <p:cNvPicPr preferRelativeResize="0"/>
          <p:nvPr/>
        </p:nvPicPr>
        <p:blipFill rotWithShape="1">
          <a:blip r:embed="rId2">
            <a:alphaModFix/>
          </a:blip>
          <a:srcRect b="0" l="0" r="0" t="0"/>
          <a:stretch/>
        </p:blipFill>
        <p:spPr>
          <a:xfrm>
            <a:off x="-866405" y="3110751"/>
            <a:ext cx="3987293" cy="3977778"/>
          </a:xfrm>
          <a:prstGeom prst="rect">
            <a:avLst/>
          </a:prstGeom>
          <a:noFill/>
          <a:ln>
            <a:noFill/>
          </a:ln>
        </p:spPr>
      </p:pic>
      <p:sp>
        <p:nvSpPr>
          <p:cNvPr id="270" name="Google Shape;270;p119"/>
          <p:cNvSpPr txBox="1"/>
          <p:nvPr>
            <p:ph idx="1" type="body"/>
          </p:nvPr>
        </p:nvSpPr>
        <p:spPr>
          <a:xfrm>
            <a:off x="842211" y="1934535"/>
            <a:ext cx="10515600" cy="314325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1pPr>
            <a:lvl2pPr indent="-406400" lvl="1" marL="9144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2pPr>
            <a:lvl3pPr indent="-406400" lvl="2" marL="13716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3pPr>
            <a:lvl4pPr indent="-406400" lvl="3" marL="18288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4pPr>
            <a:lvl5pPr indent="-406400" lvl="4" marL="22860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e chart">
  <p:cSld name="Pie chart">
    <p:spTree>
      <p:nvGrpSpPr>
        <p:cNvPr id="271" name="Shape 271"/>
        <p:cNvGrpSpPr/>
        <p:nvPr/>
      </p:nvGrpSpPr>
      <p:grpSpPr>
        <a:xfrm>
          <a:off x="0" y="0"/>
          <a:ext cx="0" cy="0"/>
          <a:chOff x="0" y="0"/>
          <a:chExt cx="0" cy="0"/>
        </a:xfrm>
      </p:grpSpPr>
      <p:pic>
        <p:nvPicPr>
          <p:cNvPr id="272" name="Google Shape;272;p120"/>
          <p:cNvPicPr preferRelativeResize="0"/>
          <p:nvPr/>
        </p:nvPicPr>
        <p:blipFill rotWithShape="1">
          <a:blip r:embed="rId2">
            <a:alphaModFix/>
          </a:blip>
          <a:srcRect b="0" l="0" r="0" t="0"/>
          <a:stretch/>
        </p:blipFill>
        <p:spPr>
          <a:xfrm>
            <a:off x="-443263" y="4414359"/>
            <a:ext cx="2360197" cy="2360197"/>
          </a:xfrm>
          <a:prstGeom prst="rect">
            <a:avLst/>
          </a:prstGeom>
          <a:noFill/>
          <a:ln>
            <a:noFill/>
          </a:ln>
        </p:spPr>
      </p:pic>
      <p:pic>
        <p:nvPicPr>
          <p:cNvPr id="273" name="Google Shape;273;p120"/>
          <p:cNvPicPr preferRelativeResize="0"/>
          <p:nvPr/>
        </p:nvPicPr>
        <p:blipFill rotWithShape="1">
          <a:blip r:embed="rId3">
            <a:alphaModFix/>
          </a:blip>
          <a:srcRect b="0" l="51245" r="0" t="41555"/>
          <a:stretch/>
        </p:blipFill>
        <p:spPr>
          <a:xfrm>
            <a:off x="958545" y="5177302"/>
            <a:ext cx="1271208" cy="1523872"/>
          </a:xfrm>
          <a:prstGeom prst="rect">
            <a:avLst/>
          </a:prstGeom>
          <a:noFill/>
          <a:ln>
            <a:noFill/>
          </a:ln>
        </p:spPr>
      </p:pic>
      <p:sp>
        <p:nvSpPr>
          <p:cNvPr id="274" name="Google Shape;274;p120"/>
          <p:cNvSpPr txBox="1"/>
          <p:nvPr>
            <p:ph idx="1" type="body"/>
          </p:nvPr>
        </p:nvSpPr>
        <p:spPr>
          <a:xfrm>
            <a:off x="842211" y="1934535"/>
            <a:ext cx="10515600" cy="314325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1pPr>
            <a:lvl2pPr indent="-406400" lvl="1" marL="9144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2pPr>
            <a:lvl3pPr indent="-406400" lvl="2" marL="13716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3pPr>
            <a:lvl4pPr indent="-406400" lvl="3" marL="18288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4pPr>
            <a:lvl5pPr indent="-406400" lvl="4" marL="2286000" marR="0" rtl="0" algn="l">
              <a:lnSpc>
                <a:spcPct val="90000"/>
              </a:lnSpc>
              <a:spcBef>
                <a:spcPts val="500"/>
              </a:spcBef>
              <a:spcAft>
                <a:spcPts val="0"/>
              </a:spcAft>
              <a:buClr>
                <a:srgbClr val="414584"/>
              </a:buClr>
              <a:buSzPts val="2800"/>
              <a:buFont typeface="Noto Sans Symbols"/>
              <a:buChar char="▪"/>
              <a:defRPr b="0" i="0" sz="2800" u="none" cap="none" strike="noStrike">
                <a:solidFill>
                  <a:srgbClr val="414584"/>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estion">
  <p:cSld name="Question">
    <p:spTree>
      <p:nvGrpSpPr>
        <p:cNvPr id="275" name="Shape 275"/>
        <p:cNvGrpSpPr/>
        <p:nvPr/>
      </p:nvGrpSpPr>
      <p:grpSpPr>
        <a:xfrm>
          <a:off x="0" y="0"/>
          <a:ext cx="0" cy="0"/>
          <a:chOff x="0" y="0"/>
          <a:chExt cx="0" cy="0"/>
        </a:xfrm>
      </p:grpSpPr>
      <p:pic>
        <p:nvPicPr>
          <p:cNvPr id="276" name="Google Shape;276;p121"/>
          <p:cNvPicPr preferRelativeResize="0"/>
          <p:nvPr/>
        </p:nvPicPr>
        <p:blipFill rotWithShape="1">
          <a:blip r:embed="rId2">
            <a:alphaModFix/>
          </a:blip>
          <a:srcRect b="38506" l="0" r="52518" t="0"/>
          <a:stretch/>
        </p:blipFill>
        <p:spPr>
          <a:xfrm rot="-919037">
            <a:off x="4700503" y="2374543"/>
            <a:ext cx="1210007" cy="1567057"/>
          </a:xfrm>
          <a:prstGeom prst="rect">
            <a:avLst/>
          </a:prstGeom>
          <a:noFill/>
          <a:ln>
            <a:noFill/>
          </a:ln>
        </p:spPr>
      </p:pic>
      <p:pic>
        <p:nvPicPr>
          <p:cNvPr descr="Question mark" id="277" name="Google Shape;277;p121"/>
          <p:cNvPicPr preferRelativeResize="0"/>
          <p:nvPr/>
        </p:nvPicPr>
        <p:blipFill rotWithShape="1">
          <a:blip r:embed="rId3">
            <a:alphaModFix/>
          </a:blip>
          <a:srcRect b="0" l="0" r="0" t="0"/>
          <a:stretch/>
        </p:blipFill>
        <p:spPr>
          <a:xfrm>
            <a:off x="4952510" y="3429000"/>
            <a:ext cx="2286979" cy="2286979"/>
          </a:xfrm>
          <a:prstGeom prst="rect">
            <a:avLst/>
          </a:prstGeom>
          <a:noFill/>
          <a:ln>
            <a:noFill/>
          </a:ln>
        </p:spPr>
      </p:pic>
      <p:sp>
        <p:nvSpPr>
          <p:cNvPr id="278" name="Google Shape;278;p121"/>
          <p:cNvSpPr txBox="1"/>
          <p:nvPr/>
        </p:nvSpPr>
        <p:spPr>
          <a:xfrm>
            <a:off x="3080084" y="1142021"/>
            <a:ext cx="6031832"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414584"/>
              </a:solidFill>
              <a:latin typeface="Arial"/>
              <a:ea typeface="Arial"/>
              <a:cs typeface="Arial"/>
              <a:sym typeface="Arial"/>
            </a:endParaRPr>
          </a:p>
        </p:txBody>
      </p:sp>
      <p:sp>
        <p:nvSpPr>
          <p:cNvPr id="279" name="Google Shape;279;p121"/>
          <p:cNvSpPr txBox="1"/>
          <p:nvPr>
            <p:ph idx="1" type="body"/>
          </p:nvPr>
        </p:nvSpPr>
        <p:spPr>
          <a:xfrm>
            <a:off x="2551196" y="1142021"/>
            <a:ext cx="6721475" cy="1405000"/>
          </a:xfrm>
          <a:prstGeom prst="rect">
            <a:avLst/>
          </a:prstGeom>
          <a:noFill/>
          <a:ln>
            <a:noFill/>
          </a:ln>
        </p:spPr>
        <p:txBody>
          <a:bodyPr anchorCtr="0" anchor="t" bIns="45700" lIns="91425" spcFirstLastPara="1" rIns="91425" wrap="square" tIns="45700">
            <a:normAutofit/>
          </a:bodyPr>
          <a:lstStyle>
            <a:lvl1pPr indent="-228600" lvl="0" marL="457200" marR="0" rtl="0" algn="ctr">
              <a:lnSpc>
                <a:spcPct val="90000"/>
              </a:lnSpc>
              <a:spcBef>
                <a:spcPts val="1000"/>
              </a:spcBef>
              <a:spcAft>
                <a:spcPts val="0"/>
              </a:spcAft>
              <a:buClr>
                <a:srgbClr val="414584"/>
              </a:buClr>
              <a:buSzPts val="3600"/>
              <a:buFont typeface="Arial"/>
              <a:buNone/>
              <a:defRPr b="0" i="0" sz="3600" u="none" cap="none" strike="noStrike">
                <a:solidFill>
                  <a:srgbClr val="414584"/>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nswer">
  <p:cSld name="Answer">
    <p:spTree>
      <p:nvGrpSpPr>
        <p:cNvPr id="280" name="Shape 280"/>
        <p:cNvGrpSpPr/>
        <p:nvPr/>
      </p:nvGrpSpPr>
      <p:grpSpPr>
        <a:xfrm>
          <a:off x="0" y="0"/>
          <a:ext cx="0" cy="0"/>
          <a:chOff x="0" y="0"/>
          <a:chExt cx="0" cy="0"/>
        </a:xfrm>
      </p:grpSpPr>
      <p:pic>
        <p:nvPicPr>
          <p:cNvPr id="281" name="Google Shape;281;p122"/>
          <p:cNvPicPr preferRelativeResize="0"/>
          <p:nvPr/>
        </p:nvPicPr>
        <p:blipFill rotWithShape="1">
          <a:blip r:embed="rId2">
            <a:alphaModFix/>
          </a:blip>
          <a:srcRect b="41471" l="0" r="52518" t="0"/>
          <a:stretch/>
        </p:blipFill>
        <p:spPr>
          <a:xfrm rot="-1777281">
            <a:off x="4647163" y="2902771"/>
            <a:ext cx="1210007" cy="1491516"/>
          </a:xfrm>
          <a:prstGeom prst="rect">
            <a:avLst/>
          </a:prstGeom>
          <a:noFill/>
          <a:ln>
            <a:noFill/>
          </a:ln>
        </p:spPr>
      </p:pic>
      <p:pic>
        <p:nvPicPr>
          <p:cNvPr descr="Exclamation mark" id="282" name="Google Shape;282;p122"/>
          <p:cNvPicPr preferRelativeResize="0"/>
          <p:nvPr/>
        </p:nvPicPr>
        <p:blipFill rotWithShape="1">
          <a:blip r:embed="rId3">
            <a:alphaModFix/>
          </a:blip>
          <a:srcRect b="0" l="0" r="0" t="0"/>
          <a:stretch/>
        </p:blipFill>
        <p:spPr>
          <a:xfrm>
            <a:off x="5044031" y="3543891"/>
            <a:ext cx="2103935" cy="2103935"/>
          </a:xfrm>
          <a:prstGeom prst="rect">
            <a:avLst/>
          </a:prstGeom>
          <a:noFill/>
          <a:ln>
            <a:noFill/>
          </a:ln>
        </p:spPr>
      </p:pic>
      <p:pic>
        <p:nvPicPr>
          <p:cNvPr id="283" name="Google Shape;283;p122"/>
          <p:cNvPicPr preferRelativeResize="0"/>
          <p:nvPr/>
        </p:nvPicPr>
        <p:blipFill rotWithShape="1">
          <a:blip r:embed="rId4">
            <a:alphaModFix/>
          </a:blip>
          <a:srcRect b="47864" l="24725" r="0" t="0"/>
          <a:stretch/>
        </p:blipFill>
        <p:spPr>
          <a:xfrm rot="-229198">
            <a:off x="6115267" y="2524257"/>
            <a:ext cx="1918268" cy="1328562"/>
          </a:xfrm>
          <a:prstGeom prst="rect">
            <a:avLst/>
          </a:prstGeom>
          <a:noFill/>
          <a:ln>
            <a:noFill/>
          </a:ln>
        </p:spPr>
      </p:pic>
      <p:sp>
        <p:nvSpPr>
          <p:cNvPr id="284" name="Google Shape;284;p122"/>
          <p:cNvSpPr txBox="1"/>
          <p:nvPr>
            <p:ph idx="1" type="body"/>
          </p:nvPr>
        </p:nvSpPr>
        <p:spPr>
          <a:xfrm>
            <a:off x="2551196" y="1142021"/>
            <a:ext cx="6721475" cy="1405000"/>
          </a:xfrm>
          <a:prstGeom prst="rect">
            <a:avLst/>
          </a:prstGeom>
          <a:noFill/>
          <a:ln>
            <a:noFill/>
          </a:ln>
        </p:spPr>
        <p:txBody>
          <a:bodyPr anchorCtr="0" anchor="t" bIns="45700" lIns="91425" spcFirstLastPara="1" rIns="91425" wrap="square" tIns="45700">
            <a:normAutofit/>
          </a:bodyPr>
          <a:lstStyle>
            <a:lvl1pPr indent="-228600" lvl="0" marL="457200" marR="0" rtl="0" algn="ctr">
              <a:lnSpc>
                <a:spcPct val="90000"/>
              </a:lnSpc>
              <a:spcBef>
                <a:spcPts val="1000"/>
              </a:spcBef>
              <a:spcAft>
                <a:spcPts val="0"/>
              </a:spcAft>
              <a:buClr>
                <a:srgbClr val="414584"/>
              </a:buClr>
              <a:buSzPts val="3600"/>
              <a:buFont typeface="Arial"/>
              <a:buNone/>
              <a:defRPr b="0" i="0" sz="3600" u="none" cap="none" strike="noStrike">
                <a:solidFill>
                  <a:srgbClr val="414584"/>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type="blank">
  <p:cSld name="BLANK">
    <p:spTree>
      <p:nvGrpSpPr>
        <p:cNvPr id="285" name="Shape 285"/>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p:cSld name="End">
    <p:spTree>
      <p:nvGrpSpPr>
        <p:cNvPr id="286" name="Shape 286"/>
        <p:cNvGrpSpPr/>
        <p:nvPr/>
      </p:nvGrpSpPr>
      <p:grpSpPr>
        <a:xfrm>
          <a:off x="0" y="0"/>
          <a:ext cx="0" cy="0"/>
          <a:chOff x="0" y="0"/>
          <a:chExt cx="0" cy="0"/>
        </a:xfrm>
      </p:grpSpPr>
      <p:sp>
        <p:nvSpPr>
          <p:cNvPr id="287" name="Google Shape;287;p124"/>
          <p:cNvSpPr txBox="1"/>
          <p:nvPr/>
        </p:nvSpPr>
        <p:spPr>
          <a:xfrm>
            <a:off x="785820" y="4860796"/>
            <a:ext cx="2099715" cy="1668214"/>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400"/>
              <a:buFont typeface="Arial"/>
              <a:buNone/>
            </a:pPr>
            <a:r>
              <a:rPr b="1" i="0" lang="en-GB" sz="1400" u="none" cap="none" strike="noStrike">
                <a:solidFill>
                  <a:srgbClr val="414584"/>
                </a:solidFill>
                <a:latin typeface="Arial"/>
                <a:ea typeface="Arial"/>
                <a:cs typeface="Arial"/>
                <a:sym typeface="Arial"/>
              </a:rPr>
              <a:t>/peopleknowhow</a:t>
            </a:r>
            <a:endParaRPr b="1" i="0" sz="1400" u="none" cap="none" strike="noStrike">
              <a:solidFill>
                <a:srgbClr val="41458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400"/>
              <a:buFont typeface="Arial"/>
              <a:buNone/>
            </a:pPr>
            <a:r>
              <a:rPr b="1" i="0" lang="en-GB" sz="1400" u="none" cap="none" strike="noStrike">
                <a:solidFill>
                  <a:srgbClr val="414584"/>
                </a:solidFill>
                <a:latin typeface="Arial"/>
                <a:ea typeface="Arial"/>
                <a:cs typeface="Arial"/>
                <a:sym typeface="Arial"/>
              </a:rPr>
              <a:t>@PKHinnovation</a:t>
            </a:r>
            <a:endParaRPr b="1" i="0" sz="1400" u="none" cap="none" strike="noStrike">
              <a:solidFill>
                <a:srgbClr val="41458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400"/>
              <a:buFont typeface="Arial"/>
              <a:buNone/>
            </a:pPr>
            <a:r>
              <a:rPr b="1" i="0" lang="en-GB" sz="1400" u="none" cap="none" strike="noStrike">
                <a:solidFill>
                  <a:srgbClr val="414584"/>
                </a:solidFill>
                <a:latin typeface="Arial"/>
                <a:ea typeface="Arial"/>
                <a:cs typeface="Arial"/>
                <a:sym typeface="Arial"/>
              </a:rPr>
              <a:t>@peopleknowhow </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400"/>
              <a:buFont typeface="Arial"/>
              <a:buNone/>
            </a:pPr>
            <a:r>
              <a:rPr b="1" i="0" lang="en-GB" sz="1400" u="none" cap="none" strike="noStrike">
                <a:solidFill>
                  <a:srgbClr val="414584"/>
                </a:solidFill>
                <a:latin typeface="Arial"/>
                <a:ea typeface="Arial"/>
                <a:cs typeface="Arial"/>
                <a:sym typeface="Arial"/>
              </a:rPr>
              <a:t>/PeopleKnowHow1</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400"/>
              <a:buFont typeface="Arial"/>
              <a:buNone/>
            </a:pPr>
            <a:r>
              <a:rPr b="1" i="0" lang="en-GB" sz="1400" u="none" cap="none" strike="noStrike">
                <a:solidFill>
                  <a:srgbClr val="414584"/>
                </a:solidFill>
                <a:latin typeface="Arial"/>
                <a:ea typeface="Arial"/>
                <a:cs typeface="Arial"/>
                <a:sym typeface="Arial"/>
              </a:rPr>
              <a:t>People Know How</a:t>
            </a:r>
            <a:endParaRPr b="0" i="0" sz="1400" u="none" cap="none" strike="noStrike">
              <a:solidFill>
                <a:srgbClr val="000000"/>
              </a:solidFill>
              <a:latin typeface="Arial"/>
              <a:ea typeface="Arial"/>
              <a:cs typeface="Arial"/>
              <a:sym typeface="Arial"/>
            </a:endParaRPr>
          </a:p>
        </p:txBody>
      </p:sp>
      <p:pic>
        <p:nvPicPr>
          <p:cNvPr id="288" name="Google Shape;288;p124"/>
          <p:cNvPicPr preferRelativeResize="0"/>
          <p:nvPr/>
        </p:nvPicPr>
        <p:blipFill rotWithShape="1">
          <a:blip r:embed="rId2">
            <a:alphaModFix/>
          </a:blip>
          <a:srcRect b="0" l="0" r="0" t="0"/>
          <a:stretch/>
        </p:blipFill>
        <p:spPr>
          <a:xfrm>
            <a:off x="563385" y="4992434"/>
            <a:ext cx="195392" cy="195392"/>
          </a:xfrm>
          <a:prstGeom prst="rect">
            <a:avLst/>
          </a:prstGeom>
          <a:noFill/>
          <a:ln>
            <a:noFill/>
          </a:ln>
        </p:spPr>
      </p:pic>
      <p:pic>
        <p:nvPicPr>
          <p:cNvPr id="289" name="Google Shape;289;p124"/>
          <p:cNvPicPr preferRelativeResize="0"/>
          <p:nvPr/>
        </p:nvPicPr>
        <p:blipFill rotWithShape="1">
          <a:blip r:embed="rId3">
            <a:alphaModFix/>
          </a:blip>
          <a:srcRect b="0" l="0" r="0" t="0"/>
          <a:stretch/>
        </p:blipFill>
        <p:spPr>
          <a:xfrm>
            <a:off x="563385" y="5633648"/>
            <a:ext cx="202416" cy="202416"/>
          </a:xfrm>
          <a:prstGeom prst="rect">
            <a:avLst/>
          </a:prstGeom>
          <a:noFill/>
          <a:ln>
            <a:noFill/>
          </a:ln>
        </p:spPr>
      </p:pic>
      <p:pic>
        <p:nvPicPr>
          <p:cNvPr id="290" name="Google Shape;290;p124"/>
          <p:cNvPicPr preferRelativeResize="0"/>
          <p:nvPr/>
        </p:nvPicPr>
        <p:blipFill rotWithShape="1">
          <a:blip r:embed="rId4">
            <a:alphaModFix/>
          </a:blip>
          <a:srcRect b="0" l="0" r="0" t="0"/>
          <a:stretch/>
        </p:blipFill>
        <p:spPr>
          <a:xfrm>
            <a:off x="562793" y="5965975"/>
            <a:ext cx="204347" cy="143880"/>
          </a:xfrm>
          <a:prstGeom prst="rect">
            <a:avLst/>
          </a:prstGeom>
          <a:noFill/>
          <a:ln>
            <a:noFill/>
          </a:ln>
        </p:spPr>
      </p:pic>
      <p:sp>
        <p:nvSpPr>
          <p:cNvPr id="291" name="Google Shape;291;p124"/>
          <p:cNvSpPr/>
          <p:nvPr/>
        </p:nvSpPr>
        <p:spPr>
          <a:xfrm>
            <a:off x="6011932" y="5836064"/>
            <a:ext cx="3684350" cy="6563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414584"/>
              </a:solidFill>
              <a:latin typeface="Arial"/>
              <a:ea typeface="Arial"/>
              <a:cs typeface="Arial"/>
              <a:sym typeface="Arial"/>
            </a:endParaRPr>
          </a:p>
          <a:p>
            <a:pPr indent="0" lvl="0" marL="0" marR="0" rtl="0" algn="l">
              <a:lnSpc>
                <a:spcPct val="200000"/>
              </a:lnSpc>
              <a:spcBef>
                <a:spcPts val="300"/>
              </a:spcBef>
              <a:spcAft>
                <a:spcPts val="0"/>
              </a:spcAft>
              <a:buClr>
                <a:srgbClr val="000000"/>
              </a:buClr>
              <a:buSzPts val="1400"/>
              <a:buFont typeface="Arial"/>
              <a:buNone/>
            </a:pPr>
            <a:r>
              <a:rPr b="1" i="0" lang="en-GB" sz="1400" u="none" cap="none" strike="noStrike">
                <a:solidFill>
                  <a:srgbClr val="414584"/>
                </a:solidFill>
                <a:latin typeface="Arial"/>
                <a:ea typeface="Arial"/>
                <a:cs typeface="Arial"/>
                <a:sym typeface="Arial"/>
              </a:rPr>
              <a:t>Registered Charity No. SC043871</a:t>
            </a:r>
            <a:endParaRPr b="0" i="0" sz="1400" u="none" cap="none" strike="noStrike">
              <a:solidFill>
                <a:srgbClr val="000000"/>
              </a:solidFill>
              <a:latin typeface="Arial"/>
              <a:ea typeface="Arial"/>
              <a:cs typeface="Arial"/>
              <a:sym typeface="Arial"/>
            </a:endParaRPr>
          </a:p>
        </p:txBody>
      </p:sp>
      <p:sp>
        <p:nvSpPr>
          <p:cNvPr id="292" name="Google Shape;292;p124"/>
          <p:cNvSpPr/>
          <p:nvPr/>
        </p:nvSpPr>
        <p:spPr>
          <a:xfrm>
            <a:off x="2977672" y="4860796"/>
            <a:ext cx="2932768" cy="1668214"/>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400"/>
              <a:buFont typeface="Arial"/>
              <a:buNone/>
            </a:pPr>
            <a:r>
              <a:rPr b="1" i="0" lang="en-GB" sz="1400" u="none" cap="none" strike="noStrike">
                <a:solidFill>
                  <a:srgbClr val="414584"/>
                </a:solidFill>
                <a:latin typeface="Arial"/>
                <a:ea typeface="Arial"/>
                <a:cs typeface="Arial"/>
                <a:sym typeface="Arial"/>
              </a:rPr>
              <a:t>525 Ferry Road</a:t>
            </a:r>
            <a:br>
              <a:rPr b="1" i="0" lang="en-GB" sz="1400" u="none" cap="none" strike="noStrike">
                <a:solidFill>
                  <a:srgbClr val="414584"/>
                </a:solidFill>
                <a:latin typeface="Arial"/>
                <a:ea typeface="Arial"/>
                <a:cs typeface="Arial"/>
                <a:sym typeface="Arial"/>
              </a:rPr>
            </a:br>
            <a:r>
              <a:rPr b="1" i="0" lang="en-GB" sz="1400" u="none" cap="none" strike="noStrike">
                <a:solidFill>
                  <a:srgbClr val="414584"/>
                </a:solidFill>
                <a:latin typeface="Arial"/>
                <a:ea typeface="Arial"/>
                <a:cs typeface="Arial"/>
                <a:sym typeface="Arial"/>
              </a:rPr>
              <a:t>Edinburgh EH5 2FF</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414584"/>
              </a:buClr>
              <a:buSzPts val="1400"/>
              <a:buFont typeface="Arial"/>
              <a:buNone/>
            </a:pPr>
            <a:r>
              <a:rPr b="1" i="0" lang="en-GB" sz="1400" u="none" cap="none" strike="noStrike">
                <a:solidFill>
                  <a:srgbClr val="414584"/>
                </a:solidFill>
                <a:latin typeface="Arial"/>
                <a:ea typeface="Arial"/>
                <a:cs typeface="Arial"/>
                <a:sym typeface="Arial"/>
              </a:rPr>
              <a:t>0131 569 0525</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414584"/>
              </a:buClr>
              <a:buSzPts val="1400"/>
              <a:buFont typeface="Arial"/>
              <a:buNone/>
            </a:pPr>
            <a:r>
              <a:rPr b="1" i="0" lang="en-GB" sz="1400" u="none" cap="none" strike="noStrike">
                <a:solidFill>
                  <a:srgbClr val="414584"/>
                </a:solidFill>
                <a:latin typeface="Arial"/>
                <a:ea typeface="Arial"/>
                <a:cs typeface="Arial"/>
                <a:sym typeface="Arial"/>
              </a:rPr>
              <a:t>reconnect@peopleknowhow.org</a:t>
            </a:r>
            <a:endParaRPr b="1" i="0" sz="1400" u="none" cap="none" strike="noStrike">
              <a:solidFill>
                <a:srgbClr val="414584"/>
              </a:solidFill>
              <a:latin typeface="Arial"/>
              <a:ea typeface="Arial"/>
              <a:cs typeface="Arial"/>
              <a:sym typeface="Arial"/>
            </a:endParaRPr>
          </a:p>
          <a:p>
            <a:pPr indent="0" lvl="0" marL="0" marR="0" rtl="0" algn="l">
              <a:lnSpc>
                <a:spcPct val="150000"/>
              </a:lnSpc>
              <a:spcBef>
                <a:spcPts val="0"/>
              </a:spcBef>
              <a:spcAft>
                <a:spcPts val="0"/>
              </a:spcAft>
              <a:buClr>
                <a:srgbClr val="414584"/>
              </a:buClr>
              <a:buSzPts val="1400"/>
              <a:buFont typeface="Arial"/>
              <a:buNone/>
            </a:pPr>
            <a:r>
              <a:rPr b="1" i="0" lang="en-GB" sz="1400" u="none" cap="none" strike="noStrike">
                <a:solidFill>
                  <a:srgbClr val="414584"/>
                </a:solidFill>
                <a:latin typeface="Arial"/>
                <a:ea typeface="Arial"/>
                <a:cs typeface="Arial"/>
                <a:sym typeface="Arial"/>
              </a:rPr>
              <a:t>www.peopleknowhow.org</a:t>
            </a:r>
            <a:endParaRPr b="1" i="0" sz="1400" u="none" cap="none" strike="noStrike">
              <a:solidFill>
                <a:srgbClr val="414584"/>
              </a:solidFill>
              <a:latin typeface="Arial"/>
              <a:ea typeface="Arial"/>
              <a:cs typeface="Arial"/>
              <a:sym typeface="Arial"/>
            </a:endParaRPr>
          </a:p>
        </p:txBody>
      </p:sp>
      <p:pic>
        <p:nvPicPr>
          <p:cNvPr id="293" name="Google Shape;293;p124"/>
          <p:cNvPicPr preferRelativeResize="0"/>
          <p:nvPr/>
        </p:nvPicPr>
        <p:blipFill rotWithShape="1">
          <a:blip r:embed="rId5">
            <a:alphaModFix/>
          </a:blip>
          <a:srcRect b="0" l="0" r="0" t="0"/>
          <a:stretch/>
        </p:blipFill>
        <p:spPr>
          <a:xfrm>
            <a:off x="556361" y="5301321"/>
            <a:ext cx="202416" cy="202416"/>
          </a:xfrm>
          <a:prstGeom prst="rect">
            <a:avLst/>
          </a:prstGeom>
          <a:noFill/>
          <a:ln>
            <a:noFill/>
          </a:ln>
        </p:spPr>
      </p:pic>
      <p:pic>
        <p:nvPicPr>
          <p:cNvPr descr="A picture containing drawing&#10;&#10;Description automatically generated" id="294" name="Google Shape;294;p124"/>
          <p:cNvPicPr preferRelativeResize="0"/>
          <p:nvPr/>
        </p:nvPicPr>
        <p:blipFill rotWithShape="1">
          <a:blip r:embed="rId6">
            <a:alphaModFix/>
          </a:blip>
          <a:srcRect b="0" l="0" r="0" t="0"/>
          <a:stretch/>
        </p:blipFill>
        <p:spPr>
          <a:xfrm>
            <a:off x="563384" y="6258570"/>
            <a:ext cx="202417" cy="202417"/>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type="title">
  <p:cSld name="TITLE">
    <p:spTree>
      <p:nvGrpSpPr>
        <p:cNvPr id="295" name="Shape 295"/>
        <p:cNvGrpSpPr/>
        <p:nvPr/>
      </p:nvGrpSpPr>
      <p:grpSpPr>
        <a:xfrm>
          <a:off x="0" y="0"/>
          <a:ext cx="0" cy="0"/>
          <a:chOff x="0" y="0"/>
          <a:chExt cx="0" cy="0"/>
        </a:xfrm>
      </p:grpSpPr>
      <p:sp>
        <p:nvSpPr>
          <p:cNvPr id="296" name="Google Shape;296;p125"/>
          <p:cNvSpPr txBox="1"/>
          <p:nvPr>
            <p:ph type="ctrTitle"/>
          </p:nvPr>
        </p:nvSpPr>
        <p:spPr>
          <a:xfrm>
            <a:off x="1524000" y="3291840"/>
            <a:ext cx="9144000" cy="1880668"/>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97" name="Google Shape;297;p125"/>
          <p:cNvSpPr txBox="1"/>
          <p:nvPr>
            <p:ph idx="1" type="subTitle"/>
          </p:nvPr>
        </p:nvSpPr>
        <p:spPr>
          <a:xfrm>
            <a:off x="1524000" y="5264583"/>
            <a:ext cx="9144000" cy="687329"/>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theme" Target="../theme/theme2.xml"/><Relationship Id="rId12" Type="http://schemas.openxmlformats.org/officeDocument/2006/relationships/slideLayout" Target="../slideLayouts/slideLayout23.xml"/><Relationship Id="rId1" Type="http://schemas.openxmlformats.org/officeDocument/2006/relationships/image" Target="../media/image5.jpg"/><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0" Type="http://schemas.openxmlformats.org/officeDocument/2006/relationships/slideLayout" Target="../slideLayouts/slideLayout33.xml"/><Relationship Id="rId13" Type="http://schemas.openxmlformats.org/officeDocument/2006/relationships/slideLayout" Target="../slideLayouts/slideLayout36.xml"/><Relationship Id="rId12" Type="http://schemas.openxmlformats.org/officeDocument/2006/relationships/slideLayout" Target="../slideLayouts/slideLayout35.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5" Type="http://schemas.openxmlformats.org/officeDocument/2006/relationships/slideLayout" Target="../slideLayouts/slideLayout38.xml"/><Relationship Id="rId14" Type="http://schemas.openxmlformats.org/officeDocument/2006/relationships/slideLayout" Target="../slideLayouts/slideLayout37.xml"/><Relationship Id="rId16" Type="http://schemas.openxmlformats.org/officeDocument/2006/relationships/theme" Target="../theme/theme5.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8.xml"/><Relationship Id="rId10" Type="http://schemas.openxmlformats.org/officeDocument/2006/relationships/slideLayout" Target="../slideLayouts/slideLayout47.xml"/><Relationship Id="rId13" Type="http://schemas.openxmlformats.org/officeDocument/2006/relationships/slideLayout" Target="../slideLayouts/slideLayout50.xml"/><Relationship Id="rId12" Type="http://schemas.openxmlformats.org/officeDocument/2006/relationships/slideLayout" Target="../slideLayouts/slideLayout49.xml"/><Relationship Id="rId1" Type="http://schemas.openxmlformats.org/officeDocument/2006/relationships/image" Target="../media/image7.png"/><Relationship Id="rId2" Type="http://schemas.openxmlformats.org/officeDocument/2006/relationships/slideLayout" Target="../slideLayouts/slideLayout39.xml"/><Relationship Id="rId3" Type="http://schemas.openxmlformats.org/officeDocument/2006/relationships/slideLayout" Target="../slideLayouts/slideLayout40.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5" Type="http://schemas.openxmlformats.org/officeDocument/2006/relationships/theme" Target="../theme/theme4.xml"/><Relationship Id="rId14" Type="http://schemas.openxmlformats.org/officeDocument/2006/relationships/slideLayout" Target="../slideLayouts/slideLayout51.xml"/><Relationship Id="rId5" Type="http://schemas.openxmlformats.org/officeDocument/2006/relationships/slideLayout" Target="../slideLayouts/slideLayout42.xml"/><Relationship Id="rId6" Type="http://schemas.openxmlformats.org/officeDocument/2006/relationships/slideLayout" Target="../slideLayouts/slideLayout43.xml"/><Relationship Id="rId7" Type="http://schemas.openxmlformats.org/officeDocument/2006/relationships/slideLayout" Target="../slideLayouts/slideLayout44.xml"/><Relationship Id="rId8"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89" name="Shape 89"/>
        <p:cNvGrpSpPr/>
        <p:nvPr/>
      </p:nvGrpSpPr>
      <p:grpSpPr>
        <a:xfrm>
          <a:off x="0" y="0"/>
          <a:ext cx="0" cy="0"/>
          <a:chOff x="0" y="0"/>
          <a:chExt cx="0" cy="0"/>
        </a:xfrm>
      </p:grpSpPr>
      <p:sp>
        <p:nvSpPr>
          <p:cNvPr id="90" name="Google Shape;90;p68"/>
          <p:cNvSpPr txBox="1"/>
          <p:nvPr>
            <p:ph type="title"/>
          </p:nvPr>
        </p:nvSpPr>
        <p:spPr>
          <a:xfrm>
            <a:off x="2202872" y="365125"/>
            <a:ext cx="9150927"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151C90"/>
              </a:buClr>
              <a:buSzPts val="4400"/>
              <a:buFont typeface="Arial"/>
              <a:buNone/>
              <a:defRPr b="1" i="0" sz="4400" u="none" cap="none" strike="noStrike">
                <a:solidFill>
                  <a:srgbClr val="151C90"/>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1" name="Google Shape;91;p68"/>
          <p:cNvSpPr txBox="1"/>
          <p:nvPr>
            <p:ph idx="1" type="body"/>
          </p:nvPr>
        </p:nvSpPr>
        <p:spPr>
          <a:xfrm>
            <a:off x="2202872" y="1825625"/>
            <a:ext cx="9150928"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rgbClr val="0C67A4"/>
              </a:buClr>
              <a:buSzPts val="2800"/>
              <a:buFont typeface="Arial"/>
              <a:buChar char="•"/>
              <a:defRPr b="1" i="0" sz="2800" u="none" cap="none" strike="noStrike">
                <a:solidFill>
                  <a:srgbClr val="0C67A4"/>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2" name="Google Shape;92;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93" name="Google Shape;93;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94" name="Google Shape;94;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95" name="Google Shape;95;p68"/>
          <p:cNvSpPr/>
          <p:nvPr/>
        </p:nvSpPr>
        <p:spPr>
          <a:xfrm>
            <a:off x="0" y="0"/>
            <a:ext cx="12259236" cy="6858000"/>
          </a:xfrm>
          <a:prstGeom prst="rect">
            <a:avLst/>
          </a:prstGeom>
          <a:solidFill>
            <a:srgbClr val="FFFFFF"/>
          </a:solidFill>
          <a:ln>
            <a:noFill/>
          </a:ln>
        </p:spPr>
      </p:sp>
    </p:spTree>
  </p:cSld>
  <p:clrMap accent1="accent1" accent2="accent2" accent3="accent3" accent4="accent4" accent5="accent5" accent6="accent6" bg1="lt1" bg2="dk2" tx1="dk1" tx2="lt2" folHlink="folHlink" hlink="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6" name="Shape 166"/>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3" name="Shape 243"/>
        <p:cNvGrpSpPr/>
        <p:nvPr/>
      </p:nvGrpSpPr>
      <p:grpSpPr>
        <a:xfrm>
          <a:off x="0" y="0"/>
          <a:ext cx="0" cy="0"/>
          <a:chOff x="0" y="0"/>
          <a:chExt cx="0" cy="0"/>
        </a:xfrm>
      </p:grpSpPr>
      <p:pic>
        <p:nvPicPr>
          <p:cNvPr id="244" name="Google Shape;244;p78"/>
          <p:cNvPicPr preferRelativeResize="0"/>
          <p:nvPr/>
        </p:nvPicPr>
        <p:blipFill rotWithShape="1">
          <a:blip r:embed="rId1">
            <a:alphaModFix/>
          </a:blip>
          <a:srcRect b="0" l="0" r="0" t="0"/>
          <a:stretch/>
        </p:blipFill>
        <p:spPr>
          <a:xfrm>
            <a:off x="10369438" y="5423097"/>
            <a:ext cx="1598276" cy="119995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7.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1.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5.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2.png"/><Relationship Id="rId4" Type="http://schemas.openxmlformats.org/officeDocument/2006/relationships/image" Target="../media/image2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6.jpg"/><Relationship Id="rId4" Type="http://schemas.openxmlformats.org/officeDocument/2006/relationships/image" Target="../media/image28.jpg"/><Relationship Id="rId5" Type="http://schemas.openxmlformats.org/officeDocument/2006/relationships/image" Target="../media/image3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6.jpg"/><Relationship Id="rId4" Type="http://schemas.openxmlformats.org/officeDocument/2006/relationships/image" Target="../media/image3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3.png"/><Relationship Id="rId4" Type="http://schemas.openxmlformats.org/officeDocument/2006/relationships/chart" Target="../charts/chart1.xml"/><Relationship Id="rId5" Type="http://schemas.openxmlformats.org/officeDocument/2006/relationships/image" Target="../media/image3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chart" Target="../charts/chart2.xml"/><Relationship Id="rId4" Type="http://schemas.openxmlformats.org/officeDocument/2006/relationships/image" Target="../media/image23.png"/><Relationship Id="rId5" Type="http://schemas.openxmlformats.org/officeDocument/2006/relationships/image" Target="../media/image3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8.jpg"/><Relationship Id="rId4" Type="http://schemas.openxmlformats.org/officeDocument/2006/relationships/image" Target="../media/image39.jpg"/><Relationship Id="rId5" Type="http://schemas.openxmlformats.org/officeDocument/2006/relationships/image" Target="../media/image29.png"/><Relationship Id="rId6" Type="http://schemas.openxmlformats.org/officeDocument/2006/relationships/image" Target="../media/image2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3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4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5.xml"/><Relationship Id="rId3" Type="http://schemas.openxmlformats.org/officeDocument/2006/relationships/image" Target="../media/image43.jpg"/><Relationship Id="rId4" Type="http://schemas.openxmlformats.org/officeDocument/2006/relationships/image" Target="../media/image4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6.xml"/><Relationship Id="rId3" Type="http://schemas.openxmlformats.org/officeDocument/2006/relationships/image" Target="../media/image4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7.xml"/><Relationship Id="rId3" Type="http://schemas.openxmlformats.org/officeDocument/2006/relationships/image" Target="../media/image13.png"/><Relationship Id="rId4" Type="http://schemas.openxmlformats.org/officeDocument/2006/relationships/image" Target="../media/image4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0.xml"/><Relationship Id="rId3" Type="http://schemas.openxmlformats.org/officeDocument/2006/relationships/image" Target="../media/image4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1.xml"/><Relationship Id="rId3" Type="http://schemas.openxmlformats.org/officeDocument/2006/relationships/image" Target="../media/image4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2.xml"/><Relationship Id="rId3" Type="http://schemas.openxmlformats.org/officeDocument/2006/relationships/image" Target="../media/image48.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4.xml"/><Relationship Id="rId3" Type="http://schemas.openxmlformats.org/officeDocument/2006/relationships/image" Target="../media/image5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36.xml"/><Relationship Id="rId3" Type="http://schemas.openxmlformats.org/officeDocument/2006/relationships/image" Target="../media/image5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8.xml"/><Relationship Id="rId3" Type="http://schemas.openxmlformats.org/officeDocument/2006/relationships/image" Target="../media/image5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9.xml"/><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5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40.xml"/><Relationship Id="rId3"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1"/>
          <p:cNvSpPr txBox="1"/>
          <p:nvPr>
            <p:ph type="title"/>
          </p:nvPr>
        </p:nvSpPr>
        <p:spPr>
          <a:xfrm>
            <a:off x="736410" y="2362656"/>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Calibri"/>
              <a:buNone/>
            </a:pPr>
            <a:br>
              <a:rPr b="1" lang="en-GB"/>
            </a:br>
            <a:endParaRPr b="1" i="1"/>
          </a:p>
        </p:txBody>
      </p:sp>
      <p:sp>
        <p:nvSpPr>
          <p:cNvPr id="303" name="Google Shape;303;p1"/>
          <p:cNvSpPr txBox="1"/>
          <p:nvPr/>
        </p:nvSpPr>
        <p:spPr>
          <a:xfrm>
            <a:off x="453900" y="1872300"/>
            <a:ext cx="11284200" cy="3113400"/>
          </a:xfrm>
          <a:prstGeom prst="rect">
            <a:avLst/>
          </a:prstGeom>
          <a:noFill/>
          <a:ln>
            <a:noFill/>
          </a:ln>
        </p:spPr>
        <p:txBody>
          <a:bodyPr anchorCtr="0" anchor="ctr" bIns="45700" lIns="91425" spcFirstLastPara="1" rIns="91425" wrap="square" tIns="45700">
            <a:normAutofit fontScale="47500" lnSpcReduction="20000"/>
          </a:bodyPr>
          <a:lstStyle/>
          <a:p>
            <a:pPr indent="0" lvl="0" marL="0" marR="0" rtl="0" algn="l">
              <a:lnSpc>
                <a:spcPct val="90000"/>
              </a:lnSpc>
              <a:spcBef>
                <a:spcPts val="0"/>
              </a:spcBef>
              <a:spcAft>
                <a:spcPts val="0"/>
              </a:spcAft>
              <a:buClr>
                <a:schemeClr val="lt1"/>
              </a:buClr>
              <a:buSzPct val="109090"/>
              <a:buFont typeface="Calibri"/>
              <a:buNone/>
            </a:pPr>
            <a:r>
              <a:t/>
            </a:r>
            <a:endParaRPr b="0" i="0" sz="4400" u="none" cap="none" strike="noStrike">
              <a:solidFill>
                <a:schemeClr val="lt1"/>
              </a:solidFill>
              <a:latin typeface="Calibri"/>
              <a:ea typeface="Calibri"/>
              <a:cs typeface="Calibri"/>
              <a:sym typeface="Calibri"/>
            </a:endParaRPr>
          </a:p>
          <a:p>
            <a:pPr indent="0" lvl="0" marL="0" marR="0" rtl="0" algn="l">
              <a:lnSpc>
                <a:spcPct val="90000"/>
              </a:lnSpc>
              <a:spcBef>
                <a:spcPts val="0"/>
              </a:spcBef>
              <a:spcAft>
                <a:spcPts val="0"/>
              </a:spcAft>
              <a:buClr>
                <a:schemeClr val="lt1"/>
              </a:buClr>
              <a:buSzPct val="42290"/>
              <a:buFont typeface="Calibri"/>
              <a:buNone/>
            </a:pPr>
            <a:r>
              <a:rPr b="1" i="0" lang="en-GB" sz="11350" u="none" cap="none" strike="noStrike">
                <a:solidFill>
                  <a:schemeClr val="lt1"/>
                </a:solidFill>
                <a:latin typeface="Calibri"/>
                <a:ea typeface="Calibri"/>
                <a:cs typeface="Calibri"/>
                <a:sym typeface="Calibri"/>
              </a:rPr>
              <a:t>Edinburgh’s Story – the Three Conversations Approach  </a:t>
            </a:r>
            <a:endParaRPr b="1" i="0" sz="11350" u="none" cap="none" strike="noStrike">
              <a:solidFill>
                <a:schemeClr val="lt1"/>
              </a:solidFill>
              <a:latin typeface="Calibri"/>
              <a:ea typeface="Calibri"/>
              <a:cs typeface="Calibri"/>
              <a:sym typeface="Calibri"/>
            </a:endParaRPr>
          </a:p>
          <a:p>
            <a:pPr indent="0" lvl="0" marL="0" marR="0" rtl="0" algn="ctr">
              <a:lnSpc>
                <a:spcPct val="90000"/>
              </a:lnSpc>
              <a:spcBef>
                <a:spcPts val="0"/>
              </a:spcBef>
              <a:spcAft>
                <a:spcPts val="0"/>
              </a:spcAft>
              <a:buClr>
                <a:schemeClr val="lt1"/>
              </a:buClr>
              <a:buSzPct val="208695"/>
              <a:buFont typeface="Calibri"/>
              <a:buNone/>
            </a:pPr>
            <a:r>
              <a:t/>
            </a:r>
            <a:endParaRPr b="1" sz="2300">
              <a:solidFill>
                <a:schemeClr val="lt1"/>
              </a:solidFill>
              <a:latin typeface="Calibri"/>
              <a:ea typeface="Calibri"/>
              <a:cs typeface="Calibri"/>
              <a:sym typeface="Calibri"/>
            </a:endParaRPr>
          </a:p>
          <a:p>
            <a:pPr indent="0" lvl="0" marL="0" marR="0" rtl="0" algn="ctr">
              <a:lnSpc>
                <a:spcPct val="90000"/>
              </a:lnSpc>
              <a:spcBef>
                <a:spcPts val="0"/>
              </a:spcBef>
              <a:spcAft>
                <a:spcPts val="0"/>
              </a:spcAft>
              <a:buClr>
                <a:schemeClr val="lt1"/>
              </a:buClr>
              <a:buSzPct val="145454"/>
              <a:buFont typeface="Calibri"/>
              <a:buNone/>
            </a:pPr>
            <a:r>
              <a:t/>
            </a:r>
            <a:endParaRPr b="1" sz="3300">
              <a:solidFill>
                <a:schemeClr val="lt1"/>
              </a:solidFill>
              <a:latin typeface="Calibri"/>
              <a:ea typeface="Calibri"/>
              <a:cs typeface="Calibri"/>
              <a:sym typeface="Calibri"/>
            </a:endParaRPr>
          </a:p>
          <a:p>
            <a:pPr indent="0" lvl="0" marL="0" marR="0" rtl="0" algn="l">
              <a:lnSpc>
                <a:spcPct val="90000"/>
              </a:lnSpc>
              <a:spcBef>
                <a:spcPts val="0"/>
              </a:spcBef>
              <a:spcAft>
                <a:spcPts val="0"/>
              </a:spcAft>
              <a:buClr>
                <a:schemeClr val="lt1"/>
              </a:buClr>
              <a:buSzPct val="97630"/>
              <a:buFont typeface="Calibri"/>
              <a:buNone/>
            </a:pPr>
            <a:r>
              <a:rPr lang="en-GB" sz="4916">
                <a:solidFill>
                  <a:schemeClr val="lt1"/>
                </a:solidFill>
                <a:latin typeface="Calibri"/>
                <a:ea typeface="Calibri"/>
                <a:cs typeface="Calibri"/>
                <a:sym typeface="Calibri"/>
              </a:rPr>
              <a:t>Nikki Conway, Locality Manager, Edinburgh Health and Social Care Partnership (City of Edinburgh Council)</a:t>
            </a:r>
            <a:endParaRPr sz="4916">
              <a:solidFill>
                <a:schemeClr val="lt1"/>
              </a:solidFill>
              <a:latin typeface="Calibri"/>
              <a:ea typeface="Calibri"/>
              <a:cs typeface="Calibri"/>
              <a:sym typeface="Calibri"/>
            </a:endParaRPr>
          </a:p>
          <a:p>
            <a:pPr indent="0" lvl="0" marL="0" marR="0" rtl="0" algn="l">
              <a:lnSpc>
                <a:spcPct val="90000"/>
              </a:lnSpc>
              <a:spcBef>
                <a:spcPts val="0"/>
              </a:spcBef>
              <a:spcAft>
                <a:spcPts val="0"/>
              </a:spcAft>
              <a:buClr>
                <a:schemeClr val="lt1"/>
              </a:buClr>
              <a:buSzPct val="97630"/>
              <a:buFont typeface="Calibri"/>
              <a:buNone/>
            </a:pPr>
            <a:r>
              <a:t/>
            </a:r>
            <a:endParaRPr sz="4916">
              <a:solidFill>
                <a:schemeClr val="lt1"/>
              </a:solidFill>
              <a:latin typeface="Calibri"/>
              <a:ea typeface="Calibri"/>
              <a:cs typeface="Calibri"/>
              <a:sym typeface="Calibri"/>
            </a:endParaRPr>
          </a:p>
          <a:p>
            <a:pPr indent="0" lvl="0" marL="0" marR="0" rtl="0" algn="l">
              <a:lnSpc>
                <a:spcPct val="90000"/>
              </a:lnSpc>
              <a:spcBef>
                <a:spcPts val="0"/>
              </a:spcBef>
              <a:spcAft>
                <a:spcPts val="0"/>
              </a:spcAft>
              <a:buClr>
                <a:schemeClr val="lt1"/>
              </a:buClr>
              <a:buSzPct val="97630"/>
              <a:buFont typeface="Calibri"/>
              <a:buNone/>
            </a:pPr>
            <a:r>
              <a:rPr lang="en-GB" sz="4916">
                <a:solidFill>
                  <a:schemeClr val="lt1"/>
                </a:solidFill>
                <a:latin typeface="Calibri"/>
                <a:ea typeface="Calibri"/>
                <a:cs typeface="Calibri"/>
                <a:sym typeface="Calibri"/>
              </a:rPr>
              <a:t>Jan Stuart, South East Innovation Team Lead / 3Cs Practice Lead, Edinburgh Health and Social Care Partnership (City of Edinburgh Council)</a:t>
            </a:r>
            <a:endParaRPr sz="4916">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2"/>
          <p:cNvSpPr txBox="1"/>
          <p:nvPr/>
        </p:nvSpPr>
        <p:spPr>
          <a:xfrm>
            <a:off x="1507899" y="3256672"/>
            <a:ext cx="684366" cy="1076789"/>
          </a:xfrm>
          <a:prstGeom prst="rect">
            <a:avLst/>
          </a:prstGeom>
          <a:solidFill>
            <a:srgbClr val="FFFFFF"/>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0" name="Google Shape;310;p2"/>
          <p:cNvSpPr txBox="1"/>
          <p:nvPr>
            <p:ph idx="1" type="body"/>
          </p:nvPr>
        </p:nvSpPr>
        <p:spPr>
          <a:xfrm>
            <a:off x="551905" y="1471378"/>
            <a:ext cx="11088190" cy="483465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800"/>
              <a:buChar char="•"/>
            </a:pPr>
            <a:r>
              <a:rPr lang="en-GB">
                <a:latin typeface="Calibri"/>
                <a:ea typeface="Calibri"/>
                <a:cs typeface="Calibri"/>
                <a:sym typeface="Calibri"/>
              </a:rPr>
              <a:t>3 Conversations provides </a:t>
            </a:r>
            <a:r>
              <a:rPr b="1" lang="en-GB">
                <a:latin typeface="Calibri"/>
                <a:ea typeface="Calibri"/>
                <a:cs typeface="Calibri"/>
                <a:sym typeface="Calibri"/>
              </a:rPr>
              <a:t>an effective approach in supporting culture change </a:t>
            </a:r>
            <a:endParaRPr/>
          </a:p>
          <a:p>
            <a:pPr indent="-228600" lvl="0" marL="228600" rtl="0" algn="l">
              <a:lnSpc>
                <a:spcPct val="90000"/>
              </a:lnSpc>
              <a:spcBef>
                <a:spcPts val="1000"/>
              </a:spcBef>
              <a:spcAft>
                <a:spcPts val="0"/>
              </a:spcAft>
              <a:buClr>
                <a:schemeClr val="dk1"/>
              </a:buClr>
              <a:buSzPts val="2800"/>
              <a:buChar char="•"/>
            </a:pPr>
            <a:r>
              <a:rPr lang="en-GB">
                <a:latin typeface="Calibri"/>
                <a:ea typeface="Calibri"/>
                <a:cs typeface="Calibri"/>
                <a:sym typeface="Calibri"/>
              </a:rPr>
              <a:t>We need to support more people as efficiently, effectively, and as early as possible in their journey</a:t>
            </a:r>
            <a:endParaRPr/>
          </a:p>
          <a:p>
            <a:pPr indent="-228600" lvl="0" marL="228600" rtl="0" algn="l">
              <a:lnSpc>
                <a:spcPct val="90000"/>
              </a:lnSpc>
              <a:spcBef>
                <a:spcPts val="1000"/>
              </a:spcBef>
              <a:spcAft>
                <a:spcPts val="0"/>
              </a:spcAft>
              <a:buClr>
                <a:schemeClr val="dk1"/>
              </a:buClr>
              <a:buSzPts val="2800"/>
              <a:buChar char="•"/>
            </a:pPr>
            <a:r>
              <a:rPr lang="en-GB">
                <a:latin typeface="Calibri"/>
                <a:ea typeface="Calibri"/>
                <a:cs typeface="Calibri"/>
                <a:sym typeface="Calibri"/>
              </a:rPr>
              <a:t>Focus on prevention, early intervention and person centred approaches</a:t>
            </a:r>
            <a:endParaRPr/>
          </a:p>
          <a:p>
            <a:pPr indent="-228600" lvl="0" marL="228600" rtl="0" algn="l">
              <a:lnSpc>
                <a:spcPct val="90000"/>
              </a:lnSpc>
              <a:spcBef>
                <a:spcPts val="1000"/>
              </a:spcBef>
              <a:spcAft>
                <a:spcPts val="0"/>
              </a:spcAft>
              <a:buClr>
                <a:schemeClr val="dk1"/>
              </a:buClr>
              <a:buSzPts val="2800"/>
              <a:buChar char="•"/>
            </a:pPr>
            <a:r>
              <a:rPr lang="en-GB">
                <a:latin typeface="Calibri"/>
                <a:ea typeface="Calibri"/>
                <a:cs typeface="Calibri"/>
                <a:sym typeface="Calibri"/>
              </a:rPr>
              <a:t>Having open and interested conversations with people who need support – </a:t>
            </a:r>
            <a:r>
              <a:rPr b="1" lang="en-GB">
                <a:latin typeface="Calibri"/>
                <a:ea typeface="Calibri"/>
                <a:cs typeface="Calibri"/>
                <a:sym typeface="Calibri"/>
              </a:rPr>
              <a:t>focussing on the person not bureaucracy </a:t>
            </a:r>
            <a:endParaRPr/>
          </a:p>
          <a:p>
            <a:pPr indent="-228600" lvl="0" marL="228600" rtl="0" algn="l">
              <a:lnSpc>
                <a:spcPct val="90000"/>
              </a:lnSpc>
              <a:spcBef>
                <a:spcPts val="1000"/>
              </a:spcBef>
              <a:spcAft>
                <a:spcPts val="0"/>
              </a:spcAft>
              <a:buClr>
                <a:schemeClr val="dk1"/>
              </a:buClr>
              <a:buSzPts val="2800"/>
              <a:buChar char="•"/>
            </a:pPr>
            <a:r>
              <a:rPr lang="en-GB">
                <a:latin typeface="Calibri"/>
                <a:ea typeface="Calibri"/>
                <a:cs typeface="Calibri"/>
                <a:sym typeface="Calibri"/>
              </a:rPr>
              <a:t>The power of </a:t>
            </a:r>
            <a:r>
              <a:rPr b="1" lang="en-GB">
                <a:latin typeface="Calibri"/>
                <a:ea typeface="Calibri"/>
                <a:cs typeface="Calibri"/>
                <a:sym typeface="Calibri"/>
              </a:rPr>
              <a:t>collaboration</a:t>
            </a:r>
            <a:r>
              <a:rPr lang="en-GB">
                <a:latin typeface="Calibri"/>
                <a:ea typeface="Calibri"/>
                <a:cs typeface="Calibri"/>
                <a:sym typeface="Calibri"/>
              </a:rPr>
              <a:t> with colleagues and partners and using </a:t>
            </a:r>
            <a:r>
              <a:rPr b="1" lang="en-GB">
                <a:latin typeface="Calibri"/>
                <a:ea typeface="Calibri"/>
                <a:cs typeface="Calibri"/>
                <a:sym typeface="Calibri"/>
              </a:rPr>
              <a:t>connections</a:t>
            </a:r>
            <a:r>
              <a:rPr lang="en-GB">
                <a:latin typeface="Calibri"/>
                <a:ea typeface="Calibri"/>
                <a:cs typeface="Calibri"/>
                <a:sym typeface="Calibri"/>
              </a:rPr>
              <a:t> to make things happen to help people get on with their lives</a:t>
            </a:r>
            <a:endParaRPr/>
          </a:p>
          <a:p>
            <a:pPr indent="-228600" lvl="0" marL="228600" rtl="0" algn="l">
              <a:lnSpc>
                <a:spcPct val="90000"/>
              </a:lnSpc>
              <a:spcBef>
                <a:spcPts val="1000"/>
              </a:spcBef>
              <a:spcAft>
                <a:spcPts val="0"/>
              </a:spcAft>
              <a:buClr>
                <a:schemeClr val="dk1"/>
              </a:buClr>
              <a:buSzPts val="2800"/>
              <a:buChar char="•"/>
            </a:pPr>
            <a:r>
              <a:rPr lang="en-GB">
                <a:latin typeface="Calibri"/>
                <a:ea typeface="Calibri"/>
                <a:cs typeface="Calibri"/>
                <a:sym typeface="Calibri"/>
              </a:rPr>
              <a:t>Building a sustainable, high quality health and social care system for Edinburgh</a:t>
            </a:r>
            <a:endParaRPr/>
          </a:p>
        </p:txBody>
      </p:sp>
      <p:sp>
        <p:nvSpPr>
          <p:cNvPr id="311" name="Google Shape;311;p2"/>
          <p:cNvSpPr/>
          <p:nvPr/>
        </p:nvSpPr>
        <p:spPr>
          <a:xfrm>
            <a:off x="374165" y="300756"/>
            <a:ext cx="9285401" cy="804270"/>
          </a:xfrm>
          <a:prstGeom prst="roundRect">
            <a:avLst>
              <a:gd fmla="val 16667" name="adj"/>
            </a:avLst>
          </a:prstGeom>
          <a:solidFill>
            <a:srgbClr val="A587BD"/>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Calibri"/>
              <a:buNone/>
            </a:pPr>
            <a:r>
              <a:rPr b="1" i="0" lang="en-GB" sz="4400" u="none" cap="none" strike="noStrike">
                <a:solidFill>
                  <a:schemeClr val="lt1"/>
                </a:solidFill>
                <a:latin typeface="Calibri"/>
                <a:ea typeface="Calibri"/>
                <a:cs typeface="Calibri"/>
                <a:sym typeface="Calibri"/>
              </a:rPr>
              <a:t>The Story So Far… Why 3 Conversations?</a:t>
            </a:r>
            <a:endParaRPr b="0" i="0" sz="1400" u="none" cap="none" strike="noStrike">
              <a:solidFill>
                <a:srgbClr val="000000"/>
              </a:solidFill>
              <a:latin typeface="Arial"/>
              <a:ea typeface="Arial"/>
              <a:cs typeface="Arial"/>
              <a:sym typeface="Arial"/>
            </a:endParaRPr>
          </a:p>
        </p:txBody>
      </p:sp>
      <p:pic>
        <p:nvPicPr>
          <p:cNvPr id="312" name="Google Shape;312;p2"/>
          <p:cNvPicPr preferRelativeResize="0"/>
          <p:nvPr/>
        </p:nvPicPr>
        <p:blipFill rotWithShape="1">
          <a:blip r:embed="rId3">
            <a:alphaModFix/>
          </a:blip>
          <a:srcRect b="0" l="0" r="0" t="0"/>
          <a:stretch/>
        </p:blipFill>
        <p:spPr>
          <a:xfrm>
            <a:off x="9859810" y="104840"/>
            <a:ext cx="2332190" cy="116125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pic>
        <p:nvPicPr>
          <p:cNvPr id="318" name="Google Shape;318;p3"/>
          <p:cNvPicPr preferRelativeResize="0"/>
          <p:nvPr/>
        </p:nvPicPr>
        <p:blipFill rotWithShape="1">
          <a:blip r:embed="rId3">
            <a:alphaModFix/>
          </a:blip>
          <a:srcRect b="0" l="0" r="0" t="0"/>
          <a:stretch/>
        </p:blipFill>
        <p:spPr>
          <a:xfrm>
            <a:off x="6179552" y="1795245"/>
            <a:ext cx="5553152" cy="4253336"/>
          </a:xfrm>
          <a:prstGeom prst="rect">
            <a:avLst/>
          </a:prstGeom>
          <a:noFill/>
          <a:ln>
            <a:noFill/>
          </a:ln>
        </p:spPr>
      </p:pic>
      <p:sp>
        <p:nvSpPr>
          <p:cNvPr id="319" name="Google Shape;319;p3"/>
          <p:cNvSpPr txBox="1"/>
          <p:nvPr>
            <p:ph idx="1" type="body"/>
          </p:nvPr>
        </p:nvSpPr>
        <p:spPr>
          <a:xfrm>
            <a:off x="338716" y="1795245"/>
            <a:ext cx="6763456" cy="4563797"/>
          </a:xfrm>
          <a:prstGeom prst="rect">
            <a:avLst/>
          </a:prstGeom>
          <a:noFill/>
          <a:ln>
            <a:noFill/>
          </a:ln>
        </p:spPr>
        <p:txBody>
          <a:bodyPr anchorCtr="0" anchor="ctr" bIns="45700" lIns="91425" spcFirstLastPara="1" rIns="91425" wrap="square" tIns="45700">
            <a:normAutofit lnSpcReduction="10000"/>
          </a:bodyPr>
          <a:lstStyle/>
          <a:p>
            <a:pPr indent="0" lvl="0" marL="0" rtl="0" algn="l">
              <a:lnSpc>
                <a:spcPct val="90000"/>
              </a:lnSpc>
              <a:spcBef>
                <a:spcPts val="0"/>
              </a:spcBef>
              <a:spcAft>
                <a:spcPts val="0"/>
              </a:spcAft>
              <a:buClr>
                <a:srgbClr val="000000"/>
              </a:buClr>
              <a:buSzPts val="3300"/>
              <a:buNone/>
            </a:pPr>
            <a:r>
              <a:rPr lang="en-GB" sz="3300">
                <a:solidFill>
                  <a:srgbClr val="000000"/>
                </a:solidFill>
                <a:latin typeface="Calibri"/>
                <a:ea typeface="Calibri"/>
                <a:cs typeface="Calibri"/>
                <a:sym typeface="Calibri"/>
              </a:rPr>
              <a:t>A new way of working</a:t>
            </a:r>
            <a:endParaRPr/>
          </a:p>
          <a:p>
            <a:pPr indent="-228600" lvl="0" marL="228600" rtl="0" algn="l">
              <a:lnSpc>
                <a:spcPct val="90000"/>
              </a:lnSpc>
              <a:spcBef>
                <a:spcPts val="1000"/>
              </a:spcBef>
              <a:spcAft>
                <a:spcPts val="0"/>
              </a:spcAft>
              <a:buClr>
                <a:srgbClr val="000000"/>
              </a:buClr>
              <a:buSzPts val="3300"/>
              <a:buChar char="•"/>
            </a:pPr>
            <a:r>
              <a:rPr lang="en-GB" sz="3300">
                <a:solidFill>
                  <a:srgbClr val="000000"/>
                </a:solidFill>
                <a:latin typeface="Calibri"/>
                <a:ea typeface="Calibri"/>
                <a:cs typeface="Calibri"/>
                <a:sym typeface="Calibri"/>
              </a:rPr>
              <a:t>Having open and interested conversations with people and families who need support</a:t>
            </a:r>
            <a:endParaRPr/>
          </a:p>
          <a:p>
            <a:pPr indent="-228600" lvl="0" marL="228600" rtl="0" algn="l">
              <a:lnSpc>
                <a:spcPct val="90000"/>
              </a:lnSpc>
              <a:spcBef>
                <a:spcPts val="1000"/>
              </a:spcBef>
              <a:spcAft>
                <a:spcPts val="0"/>
              </a:spcAft>
              <a:buClr>
                <a:srgbClr val="000000"/>
              </a:buClr>
              <a:buSzPts val="3300"/>
              <a:buChar char="•"/>
            </a:pPr>
            <a:r>
              <a:rPr lang="en-GB" sz="3300">
                <a:solidFill>
                  <a:srgbClr val="000000"/>
                </a:solidFill>
                <a:latin typeface="Calibri"/>
                <a:ea typeface="Calibri"/>
                <a:cs typeface="Calibri"/>
                <a:sym typeface="Calibri"/>
              </a:rPr>
              <a:t>Collaborating with colleagues and partners to make things happen – not referring on to others or ‘handing off’ </a:t>
            </a:r>
            <a:endParaRPr/>
          </a:p>
          <a:p>
            <a:pPr indent="-228600" lvl="0" marL="228600" rtl="0" algn="l">
              <a:lnSpc>
                <a:spcPct val="90000"/>
              </a:lnSpc>
              <a:spcBef>
                <a:spcPts val="1000"/>
              </a:spcBef>
              <a:spcAft>
                <a:spcPts val="0"/>
              </a:spcAft>
              <a:buClr>
                <a:srgbClr val="000000"/>
              </a:buClr>
              <a:buSzPts val="3300"/>
              <a:buChar char="•"/>
            </a:pPr>
            <a:r>
              <a:rPr lang="en-GB" sz="3300">
                <a:solidFill>
                  <a:srgbClr val="000000"/>
                </a:solidFill>
                <a:latin typeface="Calibri"/>
                <a:ea typeface="Calibri"/>
                <a:cs typeface="Calibri"/>
                <a:sym typeface="Calibri"/>
              </a:rPr>
              <a:t>People and families are the experts in their own lives</a:t>
            </a:r>
            <a:endParaRPr/>
          </a:p>
        </p:txBody>
      </p:sp>
      <p:pic>
        <p:nvPicPr>
          <p:cNvPr id="320" name="Google Shape;320;p3"/>
          <p:cNvPicPr preferRelativeResize="0"/>
          <p:nvPr/>
        </p:nvPicPr>
        <p:blipFill rotWithShape="1">
          <a:blip r:embed="rId4">
            <a:alphaModFix/>
          </a:blip>
          <a:srcRect b="0" l="0" r="0" t="0"/>
          <a:stretch/>
        </p:blipFill>
        <p:spPr>
          <a:xfrm>
            <a:off x="9907675" y="147061"/>
            <a:ext cx="2156763" cy="1129080"/>
          </a:xfrm>
          <a:prstGeom prst="rect">
            <a:avLst/>
          </a:prstGeom>
          <a:noFill/>
          <a:ln>
            <a:noFill/>
          </a:ln>
        </p:spPr>
      </p:pic>
      <p:sp>
        <p:nvSpPr>
          <p:cNvPr id="321" name="Google Shape;321;p3"/>
          <p:cNvSpPr/>
          <p:nvPr/>
        </p:nvSpPr>
        <p:spPr>
          <a:xfrm>
            <a:off x="405829" y="250688"/>
            <a:ext cx="9285401" cy="871115"/>
          </a:xfrm>
          <a:prstGeom prst="roundRect">
            <a:avLst>
              <a:gd fmla="val 16667" name="adj"/>
            </a:avLst>
          </a:prstGeom>
          <a:solidFill>
            <a:srgbClr val="A587BD"/>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Calibri"/>
              <a:buNone/>
            </a:pPr>
            <a:r>
              <a:rPr b="1" i="0" lang="en-GB" sz="4400" u="none" cap="none" strike="noStrike">
                <a:solidFill>
                  <a:schemeClr val="lt1"/>
                </a:solidFill>
                <a:latin typeface="Calibri"/>
                <a:ea typeface="Calibri"/>
                <a:cs typeface="Calibri"/>
                <a:sym typeface="Calibri"/>
              </a:rPr>
              <a:t>The Three Conversations Approach</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6" name="Shape 326"/>
        <p:cNvGrpSpPr/>
        <p:nvPr/>
      </p:nvGrpSpPr>
      <p:grpSpPr>
        <a:xfrm>
          <a:off x="0" y="0"/>
          <a:ext cx="0" cy="0"/>
          <a:chOff x="0" y="0"/>
          <a:chExt cx="0" cy="0"/>
        </a:xfrm>
      </p:grpSpPr>
      <p:sp>
        <p:nvSpPr>
          <p:cNvPr id="327" name="Google Shape;327;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328" name="Google Shape;328;p4"/>
          <p:cNvPicPr preferRelativeResize="0"/>
          <p:nvPr/>
        </p:nvPicPr>
        <p:blipFill rotWithShape="1">
          <a:blip r:embed="rId3">
            <a:alphaModFix/>
          </a:blip>
          <a:srcRect b="3446" l="0" r="12954" t="5645"/>
          <a:stretch/>
        </p:blipFill>
        <p:spPr>
          <a:xfrm>
            <a:off x="7033736" y="2283488"/>
            <a:ext cx="4978589" cy="3184395"/>
          </a:xfrm>
          <a:prstGeom prst="rect">
            <a:avLst/>
          </a:prstGeom>
          <a:noFill/>
          <a:ln>
            <a:noFill/>
          </a:ln>
        </p:spPr>
      </p:pic>
      <p:sp>
        <p:nvSpPr>
          <p:cNvPr id="329" name="Google Shape;329;p4"/>
          <p:cNvSpPr/>
          <p:nvPr/>
        </p:nvSpPr>
        <p:spPr>
          <a:xfrm>
            <a:off x="2" y="0"/>
            <a:ext cx="9756601" cy="6858000"/>
          </a:xfrm>
          <a:prstGeom prst="rect">
            <a:avLst/>
          </a:prstGeom>
          <a:gradFill>
            <a:gsLst>
              <a:gs pos="0">
                <a:srgbClr val="FFFFFF">
                  <a:alpha val="0"/>
                </a:srgbClr>
              </a:gs>
              <a:gs pos="19000">
                <a:srgbClr val="FFFFFF">
                  <a:alpha val="37254"/>
                </a:srgbClr>
              </a:gs>
              <a:gs pos="35000">
                <a:srgbClr val="FFFFFF">
                  <a:alpha val="77254"/>
                </a:srgbClr>
              </a:gs>
              <a:gs pos="58000">
                <a:schemeClr val="lt1"/>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30" name="Google Shape;330;p4"/>
          <p:cNvSpPr/>
          <p:nvPr/>
        </p:nvSpPr>
        <p:spPr>
          <a:xfrm rot="5400000">
            <a:off x="662559" y="605790"/>
            <a:ext cx="73152" cy="54864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31" name="Google Shape;331;p4"/>
          <p:cNvSpPr/>
          <p:nvPr/>
        </p:nvSpPr>
        <p:spPr>
          <a:xfrm>
            <a:off x="428244" y="2443480"/>
            <a:ext cx="3300984" cy="9144"/>
          </a:xfrm>
          <a:prstGeom prst="rect">
            <a:avLst/>
          </a:prstGeom>
          <a:solidFill>
            <a:srgbClr val="D5D5D5"/>
          </a:solidFill>
          <a:ln cap="flat" cmpd="sng" w="9525">
            <a:solidFill>
              <a:srgbClr val="D5D5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32" name="Google Shape;332;p4"/>
          <p:cNvSpPr txBox="1"/>
          <p:nvPr>
            <p:ph idx="1" type="body"/>
          </p:nvPr>
        </p:nvSpPr>
        <p:spPr>
          <a:xfrm>
            <a:off x="371094" y="1920168"/>
            <a:ext cx="6587193" cy="4248984"/>
          </a:xfrm>
          <a:prstGeom prst="rect">
            <a:avLst/>
          </a:prstGeom>
          <a:solidFill>
            <a:schemeClr val="lt1"/>
          </a:solidFill>
          <a:ln>
            <a:noFill/>
          </a:ln>
        </p:spPr>
        <p:txBody>
          <a:bodyPr anchorCtr="0" anchor="t" bIns="45700" lIns="91425" spcFirstLastPara="1" rIns="91425" wrap="square" tIns="45700">
            <a:normAutofit fontScale="85000" lnSpcReduction="20000"/>
          </a:bodyPr>
          <a:lstStyle/>
          <a:p>
            <a:pPr indent="-457200" lvl="3" marL="457560" rtl="0" algn="l">
              <a:lnSpc>
                <a:spcPct val="90000"/>
              </a:lnSpc>
              <a:spcBef>
                <a:spcPts val="0"/>
              </a:spcBef>
              <a:spcAft>
                <a:spcPts val="0"/>
              </a:spcAft>
              <a:buClr>
                <a:srgbClr val="000000"/>
              </a:buClr>
              <a:buSzPct val="67226"/>
              <a:buFont typeface="Noto Sans Symbols"/>
              <a:buChar char="⮚"/>
            </a:pPr>
            <a:r>
              <a:rPr lang="en-GB" sz="3500">
                <a:latin typeface="Arial"/>
                <a:ea typeface="Arial"/>
                <a:cs typeface="Arial"/>
                <a:sym typeface="Arial"/>
              </a:rPr>
              <a:t>Not just for people we’ve not met before!</a:t>
            </a:r>
            <a:endParaRPr/>
          </a:p>
          <a:p>
            <a:pPr indent="-457200" lvl="3" marL="457560" rtl="0" algn="l">
              <a:lnSpc>
                <a:spcPct val="90000"/>
              </a:lnSpc>
              <a:spcBef>
                <a:spcPts val="600"/>
              </a:spcBef>
              <a:spcAft>
                <a:spcPts val="0"/>
              </a:spcAft>
              <a:buClr>
                <a:srgbClr val="000000"/>
              </a:buClr>
              <a:buSzPct val="67226"/>
              <a:buFont typeface="Noto Sans Symbols"/>
              <a:buChar char="⮚"/>
            </a:pPr>
            <a:r>
              <a:rPr lang="en-GB" sz="3500">
                <a:latin typeface="Arial"/>
                <a:ea typeface="Arial"/>
                <a:cs typeface="Arial"/>
                <a:sym typeface="Arial"/>
              </a:rPr>
              <a:t>Developing a rapport/relationship – quickly</a:t>
            </a:r>
            <a:endParaRPr sz="3500"/>
          </a:p>
          <a:p>
            <a:pPr indent="-457200" lvl="3" marL="457560" rtl="0" algn="l">
              <a:lnSpc>
                <a:spcPct val="90000"/>
              </a:lnSpc>
              <a:spcBef>
                <a:spcPts val="600"/>
              </a:spcBef>
              <a:spcAft>
                <a:spcPts val="0"/>
              </a:spcAft>
              <a:buClr>
                <a:srgbClr val="000000"/>
              </a:buClr>
              <a:buSzPct val="67226"/>
              <a:buFont typeface="Noto Sans Symbols"/>
              <a:buChar char="⮚"/>
            </a:pPr>
            <a:r>
              <a:rPr lang="en-GB" sz="3500">
                <a:latin typeface="Arial"/>
                <a:ea typeface="Arial"/>
                <a:cs typeface="Arial"/>
                <a:sym typeface="Arial"/>
              </a:rPr>
              <a:t>Understanding what really matters</a:t>
            </a:r>
            <a:endParaRPr sz="3500"/>
          </a:p>
          <a:p>
            <a:pPr indent="-457200" lvl="3" marL="457560" rtl="0" algn="l">
              <a:lnSpc>
                <a:spcPct val="90000"/>
              </a:lnSpc>
              <a:spcBef>
                <a:spcPts val="600"/>
              </a:spcBef>
              <a:spcAft>
                <a:spcPts val="0"/>
              </a:spcAft>
              <a:buClr>
                <a:srgbClr val="000000"/>
              </a:buClr>
              <a:buSzPct val="67226"/>
              <a:buFont typeface="Noto Sans Symbols"/>
              <a:buChar char="⮚"/>
            </a:pPr>
            <a:r>
              <a:rPr lang="en-GB" sz="3500">
                <a:latin typeface="Arial"/>
                <a:ea typeface="Arial"/>
                <a:cs typeface="Arial"/>
                <a:sym typeface="Arial"/>
              </a:rPr>
              <a:t>Connecting people to local resources and opportunities - not the same as an ‘information and advice’</a:t>
            </a:r>
            <a:endParaRPr sz="3500"/>
          </a:p>
          <a:p>
            <a:pPr indent="-457200" lvl="3" marL="457560" rtl="0" algn="l">
              <a:lnSpc>
                <a:spcPct val="90000"/>
              </a:lnSpc>
              <a:spcBef>
                <a:spcPts val="600"/>
              </a:spcBef>
              <a:spcAft>
                <a:spcPts val="0"/>
              </a:spcAft>
              <a:buClr>
                <a:srgbClr val="000000"/>
              </a:buClr>
              <a:buSzPct val="67226"/>
              <a:buFont typeface="Noto Sans Symbols"/>
              <a:buChar char="⮚"/>
            </a:pPr>
            <a:r>
              <a:rPr lang="en-GB" sz="3500">
                <a:latin typeface="Arial"/>
                <a:ea typeface="Arial"/>
                <a:cs typeface="Arial"/>
                <a:sym typeface="Arial"/>
              </a:rPr>
              <a:t>Helping people’s life work better</a:t>
            </a:r>
            <a:endParaRPr sz="3500"/>
          </a:p>
          <a:p>
            <a:pPr indent="-457200" lvl="3" marL="457560" rtl="0" algn="l">
              <a:lnSpc>
                <a:spcPct val="90000"/>
              </a:lnSpc>
              <a:spcBef>
                <a:spcPts val="600"/>
              </a:spcBef>
              <a:spcAft>
                <a:spcPts val="0"/>
              </a:spcAft>
              <a:buClr>
                <a:srgbClr val="000000"/>
              </a:buClr>
              <a:buSzPct val="67226"/>
              <a:buFont typeface="Noto Sans Symbols"/>
              <a:buChar char="⮚"/>
            </a:pPr>
            <a:r>
              <a:rPr lang="en-GB" sz="3500">
                <a:latin typeface="Arial"/>
                <a:ea typeface="Arial"/>
                <a:cs typeface="Arial"/>
                <a:sym typeface="Arial"/>
              </a:rPr>
              <a:t>Can be in any setting</a:t>
            </a:r>
            <a:endParaRPr/>
          </a:p>
          <a:p>
            <a:pPr indent="0" lvl="1" marL="457200" rtl="0" algn="l">
              <a:lnSpc>
                <a:spcPct val="90000"/>
              </a:lnSpc>
              <a:spcBef>
                <a:spcPts val="11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sz="1300"/>
          </a:p>
        </p:txBody>
      </p:sp>
      <p:sp>
        <p:nvSpPr>
          <p:cNvPr id="333" name="Google Shape;333;p4"/>
          <p:cNvSpPr/>
          <p:nvPr>
            <p:ph type="title"/>
          </p:nvPr>
        </p:nvSpPr>
        <p:spPr>
          <a:xfrm>
            <a:off x="275397" y="240084"/>
            <a:ext cx="8677684" cy="991236"/>
          </a:xfrm>
          <a:prstGeom prst="roundRect">
            <a:avLst>
              <a:gd fmla="val 16667" name="adj"/>
            </a:avLst>
          </a:prstGeom>
          <a:solidFill>
            <a:srgbClr val="A587BD"/>
          </a:solidFill>
          <a:ln cap="flat" cmpd="sng" w="9525">
            <a:solidFill>
              <a:schemeClr val="lt1"/>
            </a:solidFill>
            <a:prstDash val="solid"/>
            <a:round/>
            <a:headEnd len="sm" w="sm" type="none"/>
            <a:tailEnd len="sm" w="sm" type="none"/>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959"/>
              <a:buFont typeface="Calibri"/>
              <a:buNone/>
            </a:pPr>
            <a:br>
              <a:rPr b="1" lang="en-GB" sz="3563">
                <a:solidFill>
                  <a:schemeClr val="lt1"/>
                </a:solidFill>
              </a:rPr>
            </a:br>
            <a:r>
              <a:rPr b="1" lang="en-GB" sz="3563">
                <a:solidFill>
                  <a:schemeClr val="lt1"/>
                </a:solidFill>
              </a:rPr>
              <a:t>Conversation One</a:t>
            </a:r>
            <a:br>
              <a:rPr b="1" lang="en-GB" sz="3563">
                <a:solidFill>
                  <a:schemeClr val="lt1"/>
                </a:solidFill>
              </a:rPr>
            </a:br>
            <a:endParaRPr b="1" sz="3563">
              <a:solidFill>
                <a:schemeClr val="lt1"/>
              </a:solidFill>
            </a:endParaRPr>
          </a:p>
        </p:txBody>
      </p:sp>
      <p:pic>
        <p:nvPicPr>
          <p:cNvPr id="334" name="Google Shape;334;p4"/>
          <p:cNvPicPr preferRelativeResize="0"/>
          <p:nvPr/>
        </p:nvPicPr>
        <p:blipFill rotWithShape="1">
          <a:blip r:embed="rId4">
            <a:alphaModFix/>
          </a:blip>
          <a:srcRect b="0" l="0" r="0" t="0"/>
          <a:stretch/>
        </p:blipFill>
        <p:spPr>
          <a:xfrm>
            <a:off x="9907675" y="147061"/>
            <a:ext cx="2156763" cy="112908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9" name="Shape 339"/>
        <p:cNvGrpSpPr/>
        <p:nvPr/>
      </p:nvGrpSpPr>
      <p:grpSpPr>
        <a:xfrm>
          <a:off x="0" y="0"/>
          <a:ext cx="0" cy="0"/>
          <a:chOff x="0" y="0"/>
          <a:chExt cx="0" cy="0"/>
        </a:xfrm>
      </p:grpSpPr>
      <p:sp>
        <p:nvSpPr>
          <p:cNvPr id="340" name="Google Shape;340;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Helping Hand Icons - Download Free Vector Icons | Noun Project" id="341" name="Google Shape;341;p5"/>
          <p:cNvPicPr preferRelativeResize="0"/>
          <p:nvPr/>
        </p:nvPicPr>
        <p:blipFill rotWithShape="1">
          <a:blip r:embed="rId3">
            <a:alphaModFix/>
          </a:blip>
          <a:srcRect b="0" l="0" r="0" t="0"/>
          <a:stretch/>
        </p:blipFill>
        <p:spPr>
          <a:xfrm>
            <a:off x="7439069" y="1075239"/>
            <a:ext cx="4441509" cy="4441509"/>
          </a:xfrm>
          <a:custGeom>
            <a:rect b="b" l="l" r="r" t="t"/>
            <a:pathLst>
              <a:path extrusionOk="0" h="2663168" w="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ln>
            <a:noFill/>
          </a:ln>
        </p:spPr>
      </p:pic>
      <p:sp>
        <p:nvSpPr>
          <p:cNvPr id="342" name="Google Shape;342;p5"/>
          <p:cNvSpPr/>
          <p:nvPr/>
        </p:nvSpPr>
        <p:spPr>
          <a:xfrm>
            <a:off x="6749602" y="1"/>
            <a:ext cx="2066948" cy="1621879"/>
          </a:xfrm>
          <a:custGeom>
            <a:rect b="b" l="l" r="r" t="t"/>
            <a:pathLst>
              <a:path extrusionOk="0" h="1621879" w="2066948">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cxnSp>
        <p:nvCxnSpPr>
          <p:cNvPr id="343" name="Google Shape;343;p5"/>
          <p:cNvCxnSpPr/>
          <p:nvPr/>
        </p:nvCxnSpPr>
        <p:spPr>
          <a:xfrm>
            <a:off x="12138745" y="1027906"/>
            <a:ext cx="0" cy="1597708"/>
          </a:xfrm>
          <a:prstGeom prst="straightConnector1">
            <a:avLst/>
          </a:prstGeom>
          <a:noFill/>
          <a:ln cap="rnd" cmpd="sng" w="127000">
            <a:solidFill>
              <a:schemeClr val="accent4"/>
            </a:solidFill>
            <a:prstDash val="dash"/>
            <a:miter lim="800000"/>
            <a:headEnd len="sm" w="sm" type="none"/>
            <a:tailEnd len="sm" w="sm" type="none"/>
          </a:ln>
        </p:spPr>
      </p:cxnSp>
      <p:sp>
        <p:nvSpPr>
          <p:cNvPr id="344" name="Google Shape;344;p5"/>
          <p:cNvSpPr/>
          <p:nvPr/>
        </p:nvSpPr>
        <p:spPr>
          <a:xfrm>
            <a:off x="6809527"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5" name="Google Shape;345;p5"/>
          <p:cNvSpPr/>
          <p:nvPr/>
        </p:nvSpPr>
        <p:spPr>
          <a:xfrm>
            <a:off x="10851696" y="5519196"/>
            <a:ext cx="1340305" cy="1338805"/>
          </a:xfrm>
          <a:custGeom>
            <a:rect b="b" l="l" r="r" t="t"/>
            <a:pathLst>
              <a:path extrusionOk="0" h="1338805" w="13403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6" name="Google Shape;346;p5"/>
          <p:cNvSpPr/>
          <p:nvPr/>
        </p:nvSpPr>
        <p:spPr>
          <a:xfrm>
            <a:off x="10198657" y="1"/>
            <a:ext cx="1155142" cy="625027"/>
          </a:xfrm>
          <a:custGeom>
            <a:rect b="b" l="l" r="r" t="t"/>
            <a:pathLst>
              <a:path extrusionOk="0" h="625027" w="1155142">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1">
              <a:alpha val="9450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7" name="Google Shape;347;p5"/>
          <p:cNvSpPr txBox="1"/>
          <p:nvPr>
            <p:ph idx="1" type="body"/>
          </p:nvPr>
        </p:nvSpPr>
        <p:spPr>
          <a:xfrm>
            <a:off x="525860" y="1826760"/>
            <a:ext cx="5393361" cy="3590437"/>
          </a:xfrm>
          <a:prstGeom prst="rect">
            <a:avLst/>
          </a:prstGeom>
          <a:noFill/>
          <a:ln>
            <a:noFill/>
          </a:ln>
        </p:spPr>
        <p:txBody>
          <a:bodyPr anchorCtr="0" anchor="t" bIns="45700" lIns="91425" spcFirstLastPara="1" rIns="91425" wrap="square" tIns="45700">
            <a:normAutofit fontScale="25000" lnSpcReduction="20000"/>
          </a:bodyPr>
          <a:lstStyle/>
          <a:p>
            <a:pPr indent="-457200" lvl="0" marL="508000" rtl="0" algn="l">
              <a:lnSpc>
                <a:spcPct val="90000"/>
              </a:lnSpc>
              <a:spcBef>
                <a:spcPts val="0"/>
              </a:spcBef>
              <a:spcAft>
                <a:spcPts val="0"/>
              </a:spcAft>
              <a:buClr>
                <a:schemeClr val="dk1"/>
              </a:buClr>
              <a:buSzPct val="100000"/>
              <a:buFont typeface="Noto Sans Symbols"/>
              <a:buChar char="⮚"/>
            </a:pPr>
            <a:r>
              <a:rPr lang="en-GB" sz="11200">
                <a:latin typeface="Arial"/>
                <a:ea typeface="Arial"/>
                <a:cs typeface="Arial"/>
                <a:sym typeface="Arial"/>
              </a:rPr>
              <a:t>We use it immediately we detect instability, crisis, risk of people losing control of their life, their quality of life, becoming dependent on formal care</a:t>
            </a:r>
            <a:endParaRPr/>
          </a:p>
          <a:p>
            <a:pPr indent="0" lvl="0" marL="50800" rtl="0" algn="l">
              <a:lnSpc>
                <a:spcPct val="90000"/>
              </a:lnSpc>
              <a:spcBef>
                <a:spcPts val="0"/>
              </a:spcBef>
              <a:spcAft>
                <a:spcPts val="0"/>
              </a:spcAft>
              <a:buClr>
                <a:schemeClr val="dk1"/>
              </a:buClr>
              <a:buSzPct val="100000"/>
              <a:buNone/>
            </a:pPr>
            <a:r>
              <a:t/>
            </a:r>
            <a:endParaRPr sz="11200">
              <a:latin typeface="Arial"/>
              <a:ea typeface="Arial"/>
              <a:cs typeface="Arial"/>
              <a:sym typeface="Arial"/>
            </a:endParaRPr>
          </a:p>
          <a:p>
            <a:pPr indent="0" lvl="0" marL="0" rtl="0" algn="ctr">
              <a:lnSpc>
                <a:spcPct val="90000"/>
              </a:lnSpc>
              <a:spcBef>
                <a:spcPts val="0"/>
              </a:spcBef>
              <a:spcAft>
                <a:spcPts val="0"/>
              </a:spcAft>
              <a:buClr>
                <a:schemeClr val="dk1"/>
              </a:buClr>
              <a:buSzPct val="100000"/>
              <a:buNone/>
            </a:pPr>
            <a:r>
              <a:rPr lang="en-GB" sz="11200"/>
              <a:t>or…</a:t>
            </a:r>
            <a:endParaRPr/>
          </a:p>
          <a:p>
            <a:pPr indent="0" lvl="0" marL="0" rtl="0" algn="l">
              <a:lnSpc>
                <a:spcPct val="90000"/>
              </a:lnSpc>
              <a:spcBef>
                <a:spcPts val="0"/>
              </a:spcBef>
              <a:spcAft>
                <a:spcPts val="0"/>
              </a:spcAft>
              <a:buClr>
                <a:schemeClr val="dk1"/>
              </a:buClr>
              <a:buSzPct val="100000"/>
              <a:buNone/>
            </a:pPr>
            <a:r>
              <a:t/>
            </a:r>
            <a:endParaRPr sz="11200"/>
          </a:p>
          <a:p>
            <a:pPr indent="-457200" lvl="0" marL="508000" rtl="0" algn="l">
              <a:lnSpc>
                <a:spcPct val="90000"/>
              </a:lnSpc>
              <a:spcBef>
                <a:spcPts val="0"/>
              </a:spcBef>
              <a:spcAft>
                <a:spcPts val="0"/>
              </a:spcAft>
              <a:buClr>
                <a:schemeClr val="dk1"/>
              </a:buClr>
              <a:buSzPct val="100000"/>
              <a:buFont typeface="Noto Sans Symbols"/>
              <a:buChar char="⮚"/>
            </a:pPr>
            <a:r>
              <a:rPr lang="en-GB" sz="11200"/>
              <a:t>Where people need more of our time to support their situation and help move them on towards independence</a:t>
            </a:r>
            <a:endParaRPr/>
          </a:p>
          <a:p>
            <a:pPr indent="-228600" lvl="0" marL="457200" rtl="0" algn="l">
              <a:lnSpc>
                <a:spcPct val="90000"/>
              </a:lnSpc>
              <a:spcBef>
                <a:spcPts val="0"/>
              </a:spcBef>
              <a:spcAft>
                <a:spcPts val="0"/>
              </a:spcAft>
              <a:buClr>
                <a:schemeClr val="dk1"/>
              </a:buClr>
              <a:buSzPts val="2800"/>
              <a:buNone/>
            </a:pPr>
            <a:r>
              <a:t/>
            </a:r>
            <a:endParaRPr sz="2200"/>
          </a:p>
          <a:p>
            <a:pPr indent="0" lvl="0" marL="0" rtl="0" algn="l">
              <a:lnSpc>
                <a:spcPct val="90000"/>
              </a:lnSpc>
              <a:spcBef>
                <a:spcPts val="1000"/>
              </a:spcBef>
              <a:spcAft>
                <a:spcPts val="0"/>
              </a:spcAft>
              <a:buClr>
                <a:schemeClr val="dk1"/>
              </a:buClr>
              <a:buSzPct val="100000"/>
              <a:buNone/>
            </a:pPr>
            <a:r>
              <a:t/>
            </a:r>
            <a:endParaRPr sz="2200"/>
          </a:p>
        </p:txBody>
      </p:sp>
      <p:sp>
        <p:nvSpPr>
          <p:cNvPr id="348" name="Google Shape;348;p5"/>
          <p:cNvSpPr/>
          <p:nvPr/>
        </p:nvSpPr>
        <p:spPr>
          <a:xfrm>
            <a:off x="6808185" y="3423959"/>
            <a:ext cx="630884" cy="630884"/>
          </a:xfrm>
          <a:prstGeom prst="ellipse">
            <a:avLst/>
          </a:prstGeom>
          <a:noFill/>
          <a:ln cap="flat" cmpd="sng" w="1270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9" name="Google Shape;349;p5"/>
          <p:cNvSpPr/>
          <p:nvPr/>
        </p:nvSpPr>
        <p:spPr>
          <a:xfrm rot="-1136562">
            <a:off x="7450227" y="5166682"/>
            <a:ext cx="1835725" cy="2024785"/>
          </a:xfrm>
          <a:custGeom>
            <a:rect b="b" l="l" r="r" t="t"/>
            <a:pathLst>
              <a:path extrusionOk="0" h="2024785" w="183572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0" name="Google Shape;350;p5"/>
          <p:cNvSpPr/>
          <p:nvPr>
            <p:ph type="title"/>
          </p:nvPr>
        </p:nvSpPr>
        <p:spPr>
          <a:xfrm>
            <a:off x="381837" y="193877"/>
            <a:ext cx="6933363" cy="1020737"/>
          </a:xfrm>
          <a:prstGeom prst="roundRect">
            <a:avLst>
              <a:gd fmla="val 16667" name="adj"/>
            </a:avLst>
          </a:prstGeom>
          <a:solidFill>
            <a:srgbClr val="A587BD"/>
          </a:solidFill>
          <a:ln cap="flat" cmpd="sng" w="9525">
            <a:solidFill>
              <a:schemeClr val="lt1"/>
            </a:solidFill>
            <a:prstDash val="solid"/>
            <a:round/>
            <a:headEnd len="sm" w="sm" type="none"/>
            <a:tailEnd len="sm" w="sm" type="none"/>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959"/>
              <a:buFont typeface="Calibri"/>
              <a:buNone/>
            </a:pPr>
            <a:br>
              <a:rPr b="1" lang="en-GB" sz="3563">
                <a:solidFill>
                  <a:schemeClr val="lt1"/>
                </a:solidFill>
              </a:rPr>
            </a:br>
            <a:r>
              <a:rPr b="1" lang="en-GB" sz="3563">
                <a:solidFill>
                  <a:schemeClr val="lt1"/>
                </a:solidFill>
              </a:rPr>
              <a:t>Conversation Two</a:t>
            </a:r>
            <a:br>
              <a:rPr b="1" lang="en-GB" sz="3563">
                <a:solidFill>
                  <a:schemeClr val="lt1"/>
                </a:solidFill>
              </a:rPr>
            </a:br>
            <a:endParaRPr b="1" sz="3563">
              <a:solidFill>
                <a:schemeClr val="lt1"/>
              </a:solidFill>
            </a:endParaRPr>
          </a:p>
        </p:txBody>
      </p:sp>
      <p:pic>
        <p:nvPicPr>
          <p:cNvPr id="351" name="Google Shape;351;p5"/>
          <p:cNvPicPr preferRelativeResize="0"/>
          <p:nvPr/>
        </p:nvPicPr>
        <p:blipFill rotWithShape="1">
          <a:blip r:embed="rId4">
            <a:alphaModFix/>
          </a:blip>
          <a:srcRect b="0" l="0" r="0" t="0"/>
          <a:stretch/>
        </p:blipFill>
        <p:spPr>
          <a:xfrm>
            <a:off x="10035237" y="148012"/>
            <a:ext cx="2156763" cy="112908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grpSp>
        <p:nvGrpSpPr>
          <p:cNvPr id="357" name="Google Shape;357;p6"/>
          <p:cNvGrpSpPr/>
          <p:nvPr/>
        </p:nvGrpSpPr>
        <p:grpSpPr>
          <a:xfrm>
            <a:off x="3610439" y="1286190"/>
            <a:ext cx="7819539" cy="5034224"/>
            <a:chOff x="0" y="0"/>
            <a:chExt cx="7819539" cy="5034224"/>
          </a:xfrm>
        </p:grpSpPr>
        <p:sp>
          <p:nvSpPr>
            <p:cNvPr id="358" name="Google Shape;358;p6"/>
            <p:cNvSpPr/>
            <p:nvPr/>
          </p:nvSpPr>
          <p:spPr>
            <a:xfrm rot="-5400000">
              <a:off x="696328" y="-686285"/>
              <a:ext cx="2517112" cy="3909769"/>
            </a:xfrm>
            <a:prstGeom prst="round1Rect">
              <a:avLst>
                <a:gd fmla="val 16667" name="adj"/>
              </a:avLst>
            </a:prstGeom>
            <a:solidFill>
              <a:srgbClr val="0191B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p6"/>
            <p:cNvSpPr txBox="1"/>
            <p:nvPr/>
          </p:nvSpPr>
          <p:spPr>
            <a:xfrm>
              <a:off x="0" y="10043"/>
              <a:ext cx="3909769" cy="1887834"/>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Clr>
                  <a:schemeClr val="lt1"/>
                </a:buClr>
                <a:buSzPts val="1800"/>
                <a:buFont typeface="Times New Roman"/>
                <a:buNone/>
              </a:pPr>
              <a:r>
                <a:rPr b="0" i="0" lang="en-GB" sz="1800" u="none" cap="none" strike="noStrike">
                  <a:solidFill>
                    <a:schemeClr val="lt1"/>
                  </a:solidFill>
                  <a:latin typeface="Calibri"/>
                  <a:ea typeface="Calibri"/>
                  <a:cs typeface="Calibri"/>
                  <a:sym typeface="Calibri"/>
                </a:rPr>
                <a:t>Open, honest conversations about the informal and formal support options available</a:t>
              </a:r>
              <a:endParaRPr b="0" i="0" sz="1400" u="none" cap="none" strike="noStrike">
                <a:solidFill>
                  <a:srgbClr val="000000"/>
                </a:solidFill>
                <a:latin typeface="Arial"/>
                <a:ea typeface="Arial"/>
                <a:cs typeface="Arial"/>
                <a:sym typeface="Arial"/>
              </a:endParaRPr>
            </a:p>
          </p:txBody>
        </p:sp>
        <p:sp>
          <p:nvSpPr>
            <p:cNvPr id="360" name="Google Shape;360;p6"/>
            <p:cNvSpPr/>
            <p:nvPr/>
          </p:nvSpPr>
          <p:spPr>
            <a:xfrm>
              <a:off x="3909769" y="0"/>
              <a:ext cx="3909769" cy="2517112"/>
            </a:xfrm>
            <a:prstGeom prst="round1Rect">
              <a:avLst>
                <a:gd fmla="val 16667" name="adj"/>
              </a:avLst>
            </a:prstGeom>
            <a:solidFill>
              <a:schemeClr val="accent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1" name="Google Shape;361;p6"/>
            <p:cNvSpPr txBox="1"/>
            <p:nvPr/>
          </p:nvSpPr>
          <p:spPr>
            <a:xfrm>
              <a:off x="3909769" y="0"/>
              <a:ext cx="3909769" cy="1887834"/>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Clr>
                  <a:schemeClr val="lt1"/>
                </a:buClr>
                <a:buSzPts val="1800"/>
                <a:buFont typeface="Times New Roman"/>
                <a:buNone/>
              </a:pPr>
              <a:r>
                <a:rPr b="0" i="0" lang="en-GB" sz="1800" u="none" cap="none" strike="noStrike">
                  <a:solidFill>
                    <a:schemeClr val="lt1"/>
                  </a:solidFill>
                  <a:latin typeface="Calibri"/>
                  <a:ea typeface="Calibri"/>
                  <a:cs typeface="Calibri"/>
                  <a:sym typeface="Calibri"/>
                </a:rPr>
                <a:t>Work with the person and anyone else they’d like to be involved to develop their Care and Support</a:t>
              </a:r>
              <a:endParaRPr b="0" i="0" sz="1400" u="none" cap="none" strike="noStrike">
                <a:solidFill>
                  <a:srgbClr val="000000"/>
                </a:solidFill>
                <a:latin typeface="Arial"/>
                <a:ea typeface="Arial"/>
                <a:cs typeface="Arial"/>
                <a:sym typeface="Arial"/>
              </a:endParaRPr>
            </a:p>
          </p:txBody>
        </p:sp>
        <p:sp>
          <p:nvSpPr>
            <p:cNvPr id="362" name="Google Shape;362;p6"/>
            <p:cNvSpPr/>
            <p:nvPr/>
          </p:nvSpPr>
          <p:spPr>
            <a:xfrm rot="10800000">
              <a:off x="0" y="2517112"/>
              <a:ext cx="3909769" cy="2517112"/>
            </a:xfrm>
            <a:prstGeom prst="round1Rect">
              <a:avLst>
                <a:gd fmla="val 16667" name="adj"/>
              </a:avLst>
            </a:prstGeom>
            <a:solidFill>
              <a:srgbClr val="BB70B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6"/>
            <p:cNvSpPr txBox="1"/>
            <p:nvPr/>
          </p:nvSpPr>
          <p:spPr>
            <a:xfrm>
              <a:off x="0" y="3146389"/>
              <a:ext cx="3909769" cy="1887834"/>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Clr>
                  <a:schemeClr val="lt1"/>
                </a:buClr>
                <a:buSzPts val="1800"/>
                <a:buFont typeface="Times New Roman"/>
                <a:buNone/>
              </a:pPr>
              <a:r>
                <a:rPr b="0" i="0" lang="en-GB" sz="1800" u="none" cap="none" strike="noStrike">
                  <a:solidFill>
                    <a:schemeClr val="lt1"/>
                  </a:solidFill>
                  <a:latin typeface="Calibri"/>
                  <a:ea typeface="Calibri"/>
                  <a:cs typeface="Calibri"/>
                  <a:sym typeface="Calibri"/>
                </a:rPr>
                <a:t>Agree with the person when you’ll contact them to check how things are going.</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630"/>
                </a:spcBef>
                <a:spcAft>
                  <a:spcPts val="0"/>
                </a:spcAft>
                <a:buClr>
                  <a:schemeClr val="lt1"/>
                </a:buClr>
                <a:buSzPts val="1800"/>
                <a:buFont typeface="Times New Roman"/>
                <a:buNone/>
              </a:pPr>
              <a:r>
                <a:rPr b="0" i="0" lang="en-GB" sz="1800" u="none" cap="none" strike="noStrike">
                  <a:solidFill>
                    <a:schemeClr val="lt1"/>
                  </a:solidFill>
                  <a:latin typeface="Calibri"/>
                  <a:ea typeface="Calibri"/>
                  <a:cs typeface="Calibri"/>
                  <a:sym typeface="Calibri"/>
                </a:rPr>
                <a:t>If everything is working with their plan, and they are getting on with their lives, that’s great.</a:t>
              </a:r>
              <a:endParaRPr b="0" i="0" sz="1400" u="none" cap="none" strike="noStrike">
                <a:solidFill>
                  <a:srgbClr val="000000"/>
                </a:solidFill>
                <a:latin typeface="Arial"/>
                <a:ea typeface="Arial"/>
                <a:cs typeface="Arial"/>
                <a:sym typeface="Arial"/>
              </a:endParaRPr>
            </a:p>
          </p:txBody>
        </p:sp>
        <p:sp>
          <p:nvSpPr>
            <p:cNvPr id="364" name="Google Shape;364;p6"/>
            <p:cNvSpPr/>
            <p:nvPr/>
          </p:nvSpPr>
          <p:spPr>
            <a:xfrm rot="5400000">
              <a:off x="4606097" y="1820783"/>
              <a:ext cx="2517112" cy="3909769"/>
            </a:xfrm>
            <a:prstGeom prst="round1Rect">
              <a:avLst>
                <a:gd fmla="val 16667" name="adj"/>
              </a:avLst>
            </a:prstGeom>
            <a:solidFill>
              <a:srgbClr val="92D05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6"/>
            <p:cNvSpPr txBox="1"/>
            <p:nvPr/>
          </p:nvSpPr>
          <p:spPr>
            <a:xfrm>
              <a:off x="3909769" y="3146389"/>
              <a:ext cx="3909769" cy="1887834"/>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Clr>
                  <a:schemeClr val="lt1"/>
                </a:buClr>
                <a:buSzPts val="1800"/>
                <a:buFont typeface="Calibri"/>
                <a:buNone/>
              </a:pPr>
              <a:r>
                <a:rPr b="0" i="0" lang="en-GB" sz="1800" u="none" cap="none" strike="noStrike">
                  <a:solidFill>
                    <a:schemeClr val="lt1"/>
                  </a:solidFill>
                  <a:latin typeface="Calibri"/>
                  <a:ea typeface="Calibri"/>
                  <a:cs typeface="Calibri"/>
                  <a:sym typeface="Calibri"/>
                </a:rPr>
                <a:t>Be prepared to have further conversations to either tweak the plan or make more significant changes to help them get on better with their lives</a:t>
              </a:r>
              <a:endParaRPr b="0" i="0" sz="1400" u="none" cap="none" strike="noStrike">
                <a:solidFill>
                  <a:srgbClr val="000000"/>
                </a:solidFill>
                <a:latin typeface="Arial"/>
                <a:ea typeface="Arial"/>
                <a:cs typeface="Arial"/>
                <a:sym typeface="Arial"/>
              </a:endParaRPr>
            </a:p>
          </p:txBody>
        </p:sp>
        <p:sp>
          <p:nvSpPr>
            <p:cNvPr id="366" name="Google Shape;366;p6"/>
            <p:cNvSpPr/>
            <p:nvPr/>
          </p:nvSpPr>
          <p:spPr>
            <a:xfrm>
              <a:off x="2736838" y="1887834"/>
              <a:ext cx="2345861" cy="1258556"/>
            </a:xfrm>
            <a:prstGeom prst="roundRect">
              <a:avLst>
                <a:gd fmla="val 16667" name="adj"/>
              </a:avLst>
            </a:prstGeom>
            <a:solidFill>
              <a:srgbClr val="F3786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p6"/>
            <p:cNvSpPr txBox="1"/>
            <p:nvPr/>
          </p:nvSpPr>
          <p:spPr>
            <a:xfrm>
              <a:off x="2798276" y="1949272"/>
              <a:ext cx="2222985" cy="1135680"/>
            </a:xfrm>
            <a:prstGeom prst="rect">
              <a:avLst/>
            </a:prstGeom>
            <a:noFill/>
            <a:ln>
              <a:noFill/>
            </a:ln>
          </p:spPr>
          <p:txBody>
            <a:bodyPr anchorCtr="0" anchor="ctr" bIns="68575" lIns="68575" spcFirstLastPara="1" rIns="68575" wrap="square" tIns="68575">
              <a:noAutofit/>
            </a:bodyPr>
            <a:lstStyle/>
            <a:p>
              <a:pPr indent="0" lvl="0" marL="0" marR="0" rtl="0" algn="ctr">
                <a:lnSpc>
                  <a:spcPct val="90000"/>
                </a:lnSpc>
                <a:spcBef>
                  <a:spcPts val="0"/>
                </a:spcBef>
                <a:spcAft>
                  <a:spcPts val="0"/>
                </a:spcAft>
                <a:buClr>
                  <a:schemeClr val="dk1"/>
                </a:buClr>
                <a:buSzPts val="1800"/>
                <a:buFont typeface="Times New Roman"/>
                <a:buNone/>
              </a:pPr>
              <a:r>
                <a:rPr b="0" i="0" lang="en-GB" sz="1800" u="none" cap="none" strike="noStrike">
                  <a:solidFill>
                    <a:schemeClr val="dk1"/>
                  </a:solidFill>
                  <a:latin typeface="Calibri"/>
                  <a:ea typeface="Calibri"/>
                  <a:cs typeface="Calibri"/>
                  <a:sym typeface="Calibri"/>
                </a:rPr>
                <a:t>Plan, and organise the support.</a:t>
              </a:r>
              <a:endParaRPr b="0" i="0" sz="1400" u="none" cap="none" strike="noStrike">
                <a:solidFill>
                  <a:srgbClr val="000000"/>
                </a:solidFill>
                <a:latin typeface="Arial"/>
                <a:ea typeface="Arial"/>
                <a:cs typeface="Arial"/>
                <a:sym typeface="Arial"/>
              </a:endParaRPr>
            </a:p>
          </p:txBody>
        </p:sp>
      </p:grpSp>
      <p:sp>
        <p:nvSpPr>
          <p:cNvPr id="368" name="Google Shape;368;p6"/>
          <p:cNvSpPr/>
          <p:nvPr>
            <p:ph type="title"/>
          </p:nvPr>
        </p:nvSpPr>
        <p:spPr>
          <a:xfrm>
            <a:off x="90435" y="160774"/>
            <a:ext cx="4577802" cy="917608"/>
          </a:xfrm>
          <a:prstGeom prst="roundRect">
            <a:avLst>
              <a:gd fmla="val 16667" name="adj"/>
            </a:avLst>
          </a:prstGeom>
          <a:solidFill>
            <a:srgbClr val="A587BD"/>
          </a:solidFill>
          <a:ln cap="flat" cmpd="sng" w="9525">
            <a:solidFill>
              <a:schemeClr val="lt1"/>
            </a:solidFill>
            <a:prstDash val="solid"/>
            <a:round/>
            <a:headEnd len="sm" w="sm" type="none"/>
            <a:tailEnd len="sm" w="sm" type="none"/>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959"/>
              <a:buFont typeface="Calibri"/>
              <a:buNone/>
            </a:pPr>
            <a:br>
              <a:rPr b="1" lang="en-GB" sz="3563">
                <a:solidFill>
                  <a:schemeClr val="lt1"/>
                </a:solidFill>
              </a:rPr>
            </a:br>
            <a:r>
              <a:rPr b="1" lang="en-GB" sz="3563">
                <a:solidFill>
                  <a:schemeClr val="lt1"/>
                </a:solidFill>
              </a:rPr>
              <a:t>Conversation Three</a:t>
            </a:r>
            <a:br>
              <a:rPr b="1" lang="en-GB" sz="3563">
                <a:solidFill>
                  <a:schemeClr val="lt1"/>
                </a:solidFill>
              </a:rPr>
            </a:br>
            <a:endParaRPr b="1" sz="3563">
              <a:solidFill>
                <a:schemeClr val="lt1"/>
              </a:solidFill>
            </a:endParaRPr>
          </a:p>
        </p:txBody>
      </p:sp>
      <p:pic>
        <p:nvPicPr>
          <p:cNvPr id="369" name="Google Shape;369;p6"/>
          <p:cNvPicPr preferRelativeResize="0"/>
          <p:nvPr/>
        </p:nvPicPr>
        <p:blipFill rotWithShape="1">
          <a:blip r:embed="rId3">
            <a:alphaModFix/>
          </a:blip>
          <a:srcRect b="0" l="15603" r="22957" t="0"/>
          <a:stretch/>
        </p:blipFill>
        <p:spPr>
          <a:xfrm>
            <a:off x="215262" y="2699255"/>
            <a:ext cx="3294694" cy="1884860"/>
          </a:xfrm>
          <a:prstGeom prst="rect">
            <a:avLst/>
          </a:prstGeom>
          <a:noFill/>
          <a:ln>
            <a:noFill/>
          </a:ln>
        </p:spPr>
      </p:pic>
      <p:pic>
        <p:nvPicPr>
          <p:cNvPr descr="A close up of a logo&#10;&#10;Description generated with very high confidence" id="370" name="Google Shape;370;p6"/>
          <p:cNvPicPr preferRelativeResize="0"/>
          <p:nvPr/>
        </p:nvPicPr>
        <p:blipFill rotWithShape="1">
          <a:blip r:embed="rId4">
            <a:alphaModFix/>
          </a:blip>
          <a:srcRect b="13750" l="0" r="0" t="15191"/>
          <a:stretch/>
        </p:blipFill>
        <p:spPr>
          <a:xfrm>
            <a:off x="9385161" y="110532"/>
            <a:ext cx="2716404" cy="98947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pic>
        <p:nvPicPr>
          <p:cNvPr descr="A close up of a logo&#10;&#10;Description generated with very high confidence" id="376" name="Google Shape;376;p7"/>
          <p:cNvPicPr preferRelativeResize="0"/>
          <p:nvPr/>
        </p:nvPicPr>
        <p:blipFill rotWithShape="1">
          <a:blip r:embed="rId3">
            <a:alphaModFix/>
          </a:blip>
          <a:srcRect b="13750" l="0" r="0" t="15191"/>
          <a:stretch/>
        </p:blipFill>
        <p:spPr>
          <a:xfrm>
            <a:off x="9385161" y="110532"/>
            <a:ext cx="2716404" cy="989473"/>
          </a:xfrm>
          <a:prstGeom prst="rect">
            <a:avLst/>
          </a:prstGeom>
          <a:noFill/>
          <a:ln>
            <a:noFill/>
          </a:ln>
        </p:spPr>
      </p:pic>
      <p:sp>
        <p:nvSpPr>
          <p:cNvPr id="377" name="Google Shape;377;p7"/>
          <p:cNvSpPr/>
          <p:nvPr>
            <p:ph type="title"/>
          </p:nvPr>
        </p:nvSpPr>
        <p:spPr>
          <a:xfrm>
            <a:off x="197407" y="97158"/>
            <a:ext cx="5587863" cy="825248"/>
          </a:xfrm>
          <a:prstGeom prst="roundRect">
            <a:avLst>
              <a:gd fmla="val 16667" name="adj"/>
            </a:avLst>
          </a:prstGeom>
          <a:solidFill>
            <a:srgbClr val="A587BD"/>
          </a:solidFill>
          <a:ln cap="flat" cmpd="sng" w="9525">
            <a:solidFill>
              <a:schemeClr val="lt1"/>
            </a:solidFill>
            <a:prstDash val="solid"/>
            <a:round/>
            <a:headEnd len="sm" w="sm" type="none"/>
            <a:tailEnd len="sm" w="sm" type="none"/>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Calibri"/>
              <a:buNone/>
            </a:pPr>
            <a:r>
              <a:rPr b="1" lang="en-GB" sz="4000">
                <a:solidFill>
                  <a:schemeClr val="lt1"/>
                </a:solidFill>
              </a:rPr>
              <a:t>Our innovation sites</a:t>
            </a:r>
            <a:endParaRPr b="1">
              <a:solidFill>
                <a:schemeClr val="lt1"/>
              </a:solidFill>
            </a:endParaRPr>
          </a:p>
        </p:txBody>
      </p:sp>
      <p:sp>
        <p:nvSpPr>
          <p:cNvPr id="378" name="Google Shape;378;p7"/>
          <p:cNvSpPr txBox="1"/>
          <p:nvPr/>
        </p:nvSpPr>
        <p:spPr>
          <a:xfrm>
            <a:off x="1507899" y="3256672"/>
            <a:ext cx="684366" cy="1076789"/>
          </a:xfrm>
          <a:prstGeom prst="rect">
            <a:avLst/>
          </a:prstGeom>
          <a:solidFill>
            <a:srgbClr val="FFFFFF"/>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cxnSp>
        <p:nvCxnSpPr>
          <p:cNvPr id="379" name="Google Shape;379;p7"/>
          <p:cNvCxnSpPr/>
          <p:nvPr/>
        </p:nvCxnSpPr>
        <p:spPr>
          <a:xfrm>
            <a:off x="7834" y="4043181"/>
            <a:ext cx="12192000" cy="0"/>
          </a:xfrm>
          <a:prstGeom prst="straightConnector1">
            <a:avLst/>
          </a:prstGeom>
          <a:noFill/>
          <a:ln cap="flat" cmpd="sng" w="203200">
            <a:solidFill>
              <a:schemeClr val="accent1"/>
            </a:solidFill>
            <a:prstDash val="solid"/>
            <a:miter lim="800000"/>
            <a:headEnd len="sm" w="sm" type="none"/>
            <a:tailEnd len="sm" w="sm" type="none"/>
          </a:ln>
        </p:spPr>
      </p:cxnSp>
      <p:pic>
        <p:nvPicPr>
          <p:cNvPr id="380" name="Google Shape;380;p7"/>
          <p:cNvPicPr preferRelativeResize="0"/>
          <p:nvPr/>
        </p:nvPicPr>
        <p:blipFill rotWithShape="1">
          <a:blip r:embed="rId4">
            <a:alphaModFix/>
          </a:blip>
          <a:srcRect b="0" l="5450" r="0" t="44992"/>
          <a:stretch/>
        </p:blipFill>
        <p:spPr>
          <a:xfrm>
            <a:off x="299855" y="1018471"/>
            <a:ext cx="2563925" cy="1111762"/>
          </a:xfrm>
          <a:prstGeom prst="roundRect">
            <a:avLst>
              <a:gd fmla="val 16667" name="adj"/>
            </a:avLst>
          </a:prstGeom>
          <a:noFill/>
          <a:ln>
            <a:noFill/>
          </a:ln>
        </p:spPr>
      </p:pic>
      <p:sp>
        <p:nvSpPr>
          <p:cNvPr id="381" name="Google Shape;381;p7"/>
          <p:cNvSpPr/>
          <p:nvPr/>
        </p:nvSpPr>
        <p:spPr>
          <a:xfrm>
            <a:off x="162246" y="2286717"/>
            <a:ext cx="2232000" cy="1080000"/>
          </a:xfrm>
          <a:prstGeom prst="roundRect">
            <a:avLst>
              <a:gd fmla="val 16667" name="adj"/>
            </a:avLst>
          </a:prstGeom>
          <a:solidFill>
            <a:srgbClr val="9FE7FB"/>
          </a:solidFill>
          <a:ln cap="flat" cmpd="sng" w="9525">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Clr>
                <a:schemeClr val="dk1"/>
              </a:buClr>
              <a:buSzPts val="1400"/>
              <a:buFont typeface="Arial"/>
              <a:buNone/>
            </a:pPr>
            <a:r>
              <a:rPr b="1" i="0" lang="en-GB" sz="1400" u="none" cap="none" strike="noStrike">
                <a:solidFill>
                  <a:schemeClr val="dk1"/>
                </a:solidFill>
                <a:latin typeface="Calibri"/>
                <a:ea typeface="Calibri"/>
                <a:cs typeface="Calibri"/>
                <a:sym typeface="Calibri"/>
              </a:rPr>
              <a:t>South East </a:t>
            </a:r>
            <a:br>
              <a:rPr b="1" i="0" lang="en-GB" sz="1400" u="none" cap="none" strike="noStrike">
                <a:solidFill>
                  <a:schemeClr val="dk1"/>
                </a:solidFill>
                <a:latin typeface="Calibri"/>
                <a:ea typeface="Calibri"/>
                <a:cs typeface="Calibri"/>
                <a:sym typeface="Calibri"/>
              </a:rPr>
            </a:br>
            <a:r>
              <a:rPr b="0" i="0" lang="en-GB" sz="1400" u="none" cap="none" strike="noStrike">
                <a:solidFill>
                  <a:schemeClr val="dk1"/>
                </a:solidFill>
                <a:latin typeface="Calibri"/>
                <a:ea typeface="Calibri"/>
                <a:cs typeface="Calibri"/>
                <a:sym typeface="Calibri"/>
              </a:rPr>
              <a:t>SE 05 from 29/7/19          SE 03 from 30/9/19</a:t>
            </a:r>
            <a:endParaRPr b="0" i="0" sz="1800" u="none" cap="none" strike="noStrike">
              <a:solidFill>
                <a:schemeClr val="dk1"/>
              </a:solidFill>
              <a:latin typeface="Calibri"/>
              <a:ea typeface="Calibri"/>
              <a:cs typeface="Calibri"/>
              <a:sym typeface="Calibri"/>
            </a:endParaRPr>
          </a:p>
        </p:txBody>
      </p:sp>
      <p:sp>
        <p:nvSpPr>
          <p:cNvPr id="382" name="Google Shape;382;p7"/>
          <p:cNvSpPr/>
          <p:nvPr/>
        </p:nvSpPr>
        <p:spPr>
          <a:xfrm>
            <a:off x="765754" y="4727031"/>
            <a:ext cx="2232000" cy="1080000"/>
          </a:xfrm>
          <a:prstGeom prst="roundRect">
            <a:avLst>
              <a:gd fmla="val 16667" name="adj"/>
            </a:avLst>
          </a:prstGeom>
          <a:solidFill>
            <a:srgbClr val="9FE7FB"/>
          </a:solidFill>
          <a:ln cap="flat" cmpd="sng" w="9525">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Clr>
                <a:schemeClr val="dk1"/>
              </a:buClr>
              <a:buSzPts val="1400"/>
              <a:buFont typeface="Arial"/>
              <a:buNone/>
            </a:pPr>
            <a:r>
              <a:rPr b="1" i="0" lang="en-GB" sz="1400" u="none" cap="none" strike="noStrike">
                <a:solidFill>
                  <a:schemeClr val="dk1"/>
                </a:solidFill>
                <a:latin typeface="Calibri"/>
                <a:ea typeface="Calibri"/>
                <a:cs typeface="Calibri"/>
                <a:sym typeface="Calibri"/>
              </a:rPr>
              <a:t>Residential Review team</a:t>
            </a:r>
            <a:br>
              <a:rPr b="1" i="0" lang="en-GB" sz="1800" u="none" cap="none" strike="noStrike">
                <a:solidFill>
                  <a:schemeClr val="dk1"/>
                </a:solidFill>
                <a:latin typeface="Calibri"/>
                <a:ea typeface="Calibri"/>
                <a:cs typeface="Calibri"/>
                <a:sym typeface="Calibri"/>
              </a:rPr>
            </a:br>
            <a:r>
              <a:rPr b="0" i="0" lang="en-GB" sz="1400" u="none" cap="none" strike="noStrike">
                <a:solidFill>
                  <a:schemeClr val="dk1"/>
                </a:solidFill>
                <a:latin typeface="Calibri"/>
                <a:ea typeface="Calibri"/>
                <a:cs typeface="Calibri"/>
                <a:sym typeface="Calibri"/>
              </a:rPr>
              <a:t>All new contacts from 30/9/19</a:t>
            </a:r>
            <a:endParaRPr b="0" i="0" sz="1400" u="none" cap="none" strike="noStrike">
              <a:solidFill>
                <a:srgbClr val="000000"/>
              </a:solidFill>
              <a:latin typeface="Arial"/>
              <a:ea typeface="Arial"/>
              <a:cs typeface="Arial"/>
              <a:sym typeface="Arial"/>
            </a:endParaRPr>
          </a:p>
        </p:txBody>
      </p:sp>
      <p:pic>
        <p:nvPicPr>
          <p:cNvPr id="383" name="Google Shape;383;p7"/>
          <p:cNvPicPr preferRelativeResize="0"/>
          <p:nvPr/>
        </p:nvPicPr>
        <p:blipFill rotWithShape="1">
          <a:blip r:embed="rId5">
            <a:alphaModFix/>
          </a:blip>
          <a:srcRect b="0" l="0" r="0" t="12232"/>
          <a:stretch/>
        </p:blipFill>
        <p:spPr>
          <a:xfrm>
            <a:off x="6394077" y="617393"/>
            <a:ext cx="2765562" cy="1302800"/>
          </a:xfrm>
          <a:prstGeom prst="roundRect">
            <a:avLst>
              <a:gd fmla="val 16667" name="adj"/>
            </a:avLst>
          </a:prstGeom>
          <a:noFill/>
          <a:ln>
            <a:noFill/>
          </a:ln>
        </p:spPr>
      </p:pic>
      <p:cxnSp>
        <p:nvCxnSpPr>
          <p:cNvPr id="384" name="Google Shape;384;p7"/>
          <p:cNvCxnSpPr>
            <a:stCxn id="385" idx="4"/>
          </p:cNvCxnSpPr>
          <p:nvPr/>
        </p:nvCxnSpPr>
        <p:spPr>
          <a:xfrm>
            <a:off x="6788295" y="4241453"/>
            <a:ext cx="0" cy="575400"/>
          </a:xfrm>
          <a:prstGeom prst="straightConnector1">
            <a:avLst/>
          </a:prstGeom>
          <a:noFill/>
          <a:ln cap="flat" cmpd="sng" w="38100">
            <a:solidFill>
              <a:schemeClr val="accent1"/>
            </a:solidFill>
            <a:prstDash val="solid"/>
            <a:miter lim="800000"/>
            <a:headEnd len="sm" w="sm" type="none"/>
            <a:tailEnd len="sm" w="sm" type="none"/>
          </a:ln>
        </p:spPr>
      </p:cxnSp>
      <p:cxnSp>
        <p:nvCxnSpPr>
          <p:cNvPr id="386" name="Google Shape;386;p7"/>
          <p:cNvCxnSpPr/>
          <p:nvPr/>
        </p:nvCxnSpPr>
        <p:spPr>
          <a:xfrm>
            <a:off x="1278246" y="3364635"/>
            <a:ext cx="0" cy="517048"/>
          </a:xfrm>
          <a:prstGeom prst="straightConnector1">
            <a:avLst/>
          </a:prstGeom>
          <a:noFill/>
          <a:ln cap="flat" cmpd="sng" w="38100">
            <a:solidFill>
              <a:schemeClr val="accent1"/>
            </a:solidFill>
            <a:prstDash val="solid"/>
            <a:miter lim="800000"/>
            <a:headEnd len="sm" w="sm" type="none"/>
            <a:tailEnd len="sm" w="sm" type="none"/>
          </a:ln>
        </p:spPr>
      </p:cxnSp>
      <p:cxnSp>
        <p:nvCxnSpPr>
          <p:cNvPr id="387" name="Google Shape;387;p7"/>
          <p:cNvCxnSpPr>
            <a:stCxn id="388" idx="4"/>
          </p:cNvCxnSpPr>
          <p:nvPr/>
        </p:nvCxnSpPr>
        <p:spPr>
          <a:xfrm>
            <a:off x="1882452" y="4212655"/>
            <a:ext cx="0" cy="516900"/>
          </a:xfrm>
          <a:prstGeom prst="straightConnector1">
            <a:avLst/>
          </a:prstGeom>
          <a:noFill/>
          <a:ln cap="flat" cmpd="sng" w="38100">
            <a:solidFill>
              <a:schemeClr val="accent1"/>
            </a:solidFill>
            <a:prstDash val="solid"/>
            <a:miter lim="800000"/>
            <a:headEnd len="sm" w="sm" type="none"/>
            <a:tailEnd len="sm" w="sm" type="none"/>
          </a:ln>
        </p:spPr>
      </p:cxnSp>
      <p:cxnSp>
        <p:nvCxnSpPr>
          <p:cNvPr id="389" name="Google Shape;389;p7"/>
          <p:cNvCxnSpPr/>
          <p:nvPr/>
        </p:nvCxnSpPr>
        <p:spPr>
          <a:xfrm>
            <a:off x="4342770" y="4270481"/>
            <a:ext cx="0" cy="517048"/>
          </a:xfrm>
          <a:prstGeom prst="straightConnector1">
            <a:avLst/>
          </a:prstGeom>
          <a:noFill/>
          <a:ln cap="flat" cmpd="sng" w="38100">
            <a:solidFill>
              <a:schemeClr val="accent1"/>
            </a:solidFill>
            <a:prstDash val="solid"/>
            <a:miter lim="800000"/>
            <a:headEnd len="sm" w="sm" type="none"/>
            <a:tailEnd len="sm" w="sm" type="none"/>
          </a:ln>
        </p:spPr>
      </p:cxnSp>
      <p:cxnSp>
        <p:nvCxnSpPr>
          <p:cNvPr id="390" name="Google Shape;390;p7"/>
          <p:cNvCxnSpPr/>
          <p:nvPr/>
        </p:nvCxnSpPr>
        <p:spPr>
          <a:xfrm>
            <a:off x="4356509" y="5460487"/>
            <a:ext cx="0" cy="517048"/>
          </a:xfrm>
          <a:prstGeom prst="straightConnector1">
            <a:avLst/>
          </a:prstGeom>
          <a:noFill/>
          <a:ln cap="flat" cmpd="sng" w="38100">
            <a:solidFill>
              <a:schemeClr val="accent1"/>
            </a:solidFill>
            <a:prstDash val="solid"/>
            <a:miter lim="800000"/>
            <a:headEnd len="sm" w="sm" type="none"/>
            <a:tailEnd len="sm" w="sm" type="none"/>
          </a:ln>
        </p:spPr>
      </p:cxnSp>
      <p:sp>
        <p:nvSpPr>
          <p:cNvPr id="391" name="Google Shape;391;p7"/>
          <p:cNvSpPr/>
          <p:nvPr/>
        </p:nvSpPr>
        <p:spPr>
          <a:xfrm>
            <a:off x="3249462" y="5739634"/>
            <a:ext cx="2232000" cy="1080000"/>
          </a:xfrm>
          <a:prstGeom prst="roundRect">
            <a:avLst>
              <a:gd fmla="val 16667" name="adj"/>
            </a:avLst>
          </a:prstGeom>
          <a:solidFill>
            <a:srgbClr val="9FE7FB"/>
          </a:solidFill>
          <a:ln cap="flat" cmpd="sng" w="9525">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Clr>
                <a:schemeClr val="dk1"/>
              </a:buClr>
              <a:buSzPts val="1400"/>
              <a:buFont typeface="Arial"/>
              <a:buNone/>
            </a:pPr>
            <a:r>
              <a:rPr b="1" i="0" lang="en-GB" sz="1400" u="none" cap="none" strike="noStrike">
                <a:solidFill>
                  <a:schemeClr val="dk1"/>
                </a:solidFill>
                <a:latin typeface="Calibri"/>
                <a:ea typeface="Calibri"/>
                <a:cs typeface="Calibri"/>
                <a:sym typeface="Calibri"/>
              </a:rPr>
              <a:t>South West           </a:t>
            </a:r>
            <a:r>
              <a:rPr b="0" i="0" lang="en-GB" sz="1400" u="none" cap="none" strike="noStrike">
                <a:solidFill>
                  <a:schemeClr val="dk1"/>
                </a:solidFill>
                <a:latin typeface="Calibri"/>
                <a:ea typeface="Calibri"/>
                <a:cs typeface="Calibri"/>
                <a:sym typeface="Calibri"/>
              </a:rPr>
              <a:t>                   start date 7/10/19</a:t>
            </a:r>
            <a:br>
              <a:rPr b="0" i="0" lang="en-GB" sz="1400" u="none" cap="none" strike="noStrike">
                <a:solidFill>
                  <a:schemeClr val="dk1"/>
                </a:solidFill>
                <a:latin typeface="Calibri"/>
                <a:ea typeface="Calibri"/>
                <a:cs typeface="Calibri"/>
                <a:sym typeface="Calibri"/>
              </a:rPr>
            </a:br>
            <a:r>
              <a:rPr b="0" i="0" lang="en-GB" sz="1400" u="none" cap="none" strike="noStrike">
                <a:solidFill>
                  <a:schemeClr val="dk1"/>
                </a:solidFill>
                <a:latin typeface="Calibri"/>
                <a:ea typeface="Calibri"/>
                <a:cs typeface="Calibri"/>
                <a:sym typeface="Calibri"/>
              </a:rPr>
              <a:t>Canal Cluster waiting list         </a:t>
            </a:r>
            <a:endParaRPr b="0" i="0" sz="1400" u="none" cap="none" strike="noStrike">
              <a:solidFill>
                <a:srgbClr val="000000"/>
              </a:solidFill>
              <a:latin typeface="Arial"/>
              <a:ea typeface="Arial"/>
              <a:cs typeface="Arial"/>
              <a:sym typeface="Arial"/>
            </a:endParaRPr>
          </a:p>
        </p:txBody>
      </p:sp>
      <p:sp>
        <p:nvSpPr>
          <p:cNvPr id="392" name="Google Shape;392;p7"/>
          <p:cNvSpPr/>
          <p:nvPr/>
        </p:nvSpPr>
        <p:spPr>
          <a:xfrm>
            <a:off x="3240509" y="4513357"/>
            <a:ext cx="2232000" cy="1080000"/>
          </a:xfrm>
          <a:prstGeom prst="roundRect">
            <a:avLst>
              <a:gd fmla="val 16667" name="adj"/>
            </a:avLst>
          </a:prstGeom>
          <a:solidFill>
            <a:srgbClr val="9FE7FB"/>
          </a:solidFill>
          <a:ln cap="flat" cmpd="sng" w="9525">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Clr>
                <a:schemeClr val="dk1"/>
              </a:buClr>
              <a:buSzPts val="1400"/>
              <a:buFont typeface="Arial"/>
              <a:buNone/>
            </a:pPr>
            <a:r>
              <a:rPr b="1" i="0" lang="en-GB" sz="1400" u="none" cap="none" strike="noStrike">
                <a:solidFill>
                  <a:schemeClr val="dk1"/>
                </a:solidFill>
                <a:latin typeface="Calibri"/>
                <a:ea typeface="Calibri"/>
                <a:cs typeface="Calibri"/>
                <a:sym typeface="Calibri"/>
              </a:rPr>
              <a:t>Community Rehab service </a:t>
            </a:r>
            <a:r>
              <a:rPr b="0" i="0" lang="en-GB" sz="1400" u="none" cap="none" strike="noStrike">
                <a:solidFill>
                  <a:schemeClr val="dk1"/>
                </a:solidFill>
                <a:latin typeface="Calibri"/>
                <a:ea typeface="Calibri"/>
                <a:cs typeface="Calibri"/>
                <a:sym typeface="Calibri"/>
              </a:rPr>
              <a:t>start date 7/10/19</a:t>
            </a:r>
            <a:br>
              <a:rPr b="0" i="0" lang="en-GB" sz="1400" u="none" cap="none" strike="noStrike">
                <a:solidFill>
                  <a:schemeClr val="dk1"/>
                </a:solidFill>
                <a:latin typeface="Calibri"/>
                <a:ea typeface="Calibri"/>
                <a:cs typeface="Calibri"/>
                <a:sym typeface="Calibri"/>
              </a:rPr>
            </a:br>
            <a:r>
              <a:rPr b="0" i="0" lang="en-GB" sz="1400" u="none" cap="none" strike="noStrike">
                <a:solidFill>
                  <a:schemeClr val="dk1"/>
                </a:solidFill>
                <a:latin typeface="Calibri"/>
                <a:ea typeface="Calibri"/>
                <a:cs typeface="Calibri"/>
                <a:sym typeface="Calibri"/>
              </a:rPr>
              <a:t>People in South West area </a:t>
            </a:r>
            <a:endParaRPr b="0" i="0" sz="1800" u="none" cap="none" strike="noStrike">
              <a:solidFill>
                <a:schemeClr val="dk1"/>
              </a:solidFill>
              <a:latin typeface="Calibri"/>
              <a:ea typeface="Calibri"/>
              <a:cs typeface="Calibri"/>
              <a:sym typeface="Calibri"/>
            </a:endParaRPr>
          </a:p>
        </p:txBody>
      </p:sp>
      <p:cxnSp>
        <p:nvCxnSpPr>
          <p:cNvPr id="393" name="Google Shape;393;p7"/>
          <p:cNvCxnSpPr/>
          <p:nvPr/>
        </p:nvCxnSpPr>
        <p:spPr>
          <a:xfrm>
            <a:off x="4325323" y="3398139"/>
            <a:ext cx="0" cy="517048"/>
          </a:xfrm>
          <a:prstGeom prst="straightConnector1">
            <a:avLst/>
          </a:prstGeom>
          <a:noFill/>
          <a:ln cap="flat" cmpd="sng" w="38100">
            <a:solidFill>
              <a:schemeClr val="accent1"/>
            </a:solidFill>
            <a:prstDash val="solid"/>
            <a:miter lim="800000"/>
            <a:headEnd len="sm" w="sm" type="none"/>
            <a:tailEnd len="sm" w="sm" type="none"/>
          </a:ln>
        </p:spPr>
      </p:cxnSp>
      <p:cxnSp>
        <p:nvCxnSpPr>
          <p:cNvPr id="394" name="Google Shape;394;p7"/>
          <p:cNvCxnSpPr/>
          <p:nvPr/>
        </p:nvCxnSpPr>
        <p:spPr>
          <a:xfrm>
            <a:off x="4324548" y="2313764"/>
            <a:ext cx="0" cy="517048"/>
          </a:xfrm>
          <a:prstGeom prst="straightConnector1">
            <a:avLst/>
          </a:prstGeom>
          <a:noFill/>
          <a:ln cap="flat" cmpd="sng" w="38100">
            <a:solidFill>
              <a:schemeClr val="accent1"/>
            </a:solidFill>
            <a:prstDash val="solid"/>
            <a:miter lim="800000"/>
            <a:headEnd len="sm" w="sm" type="none"/>
            <a:tailEnd len="sm" w="sm" type="none"/>
          </a:ln>
        </p:spPr>
      </p:cxnSp>
      <p:sp>
        <p:nvSpPr>
          <p:cNvPr id="395" name="Google Shape;395;p7"/>
          <p:cNvSpPr/>
          <p:nvPr/>
        </p:nvSpPr>
        <p:spPr>
          <a:xfrm>
            <a:off x="3210098" y="1436781"/>
            <a:ext cx="2232000" cy="1080000"/>
          </a:xfrm>
          <a:prstGeom prst="roundRect">
            <a:avLst>
              <a:gd fmla="val 16667" name="adj"/>
            </a:avLst>
          </a:prstGeom>
          <a:solidFill>
            <a:srgbClr val="9FE7FB"/>
          </a:solidFill>
          <a:ln cap="flat" cmpd="sng" w="9525">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Clr>
                <a:schemeClr val="dk1"/>
              </a:buClr>
              <a:buSzPts val="1400"/>
              <a:buFont typeface="Arial"/>
              <a:buNone/>
            </a:pPr>
            <a:r>
              <a:rPr b="1" i="0" lang="en-GB" sz="1400" u="none" cap="none" strike="noStrike">
                <a:solidFill>
                  <a:schemeClr val="dk1"/>
                </a:solidFill>
                <a:latin typeface="Calibri"/>
                <a:ea typeface="Calibri"/>
                <a:cs typeface="Calibri"/>
                <a:sym typeface="Calibri"/>
              </a:rPr>
              <a:t>North East                                </a:t>
            </a:r>
            <a:r>
              <a:rPr b="0" i="0" lang="en-GB" sz="1400" u="none" cap="none" strike="noStrike">
                <a:solidFill>
                  <a:schemeClr val="dk1"/>
                </a:solidFill>
                <a:latin typeface="Calibri"/>
                <a:ea typeface="Calibri"/>
                <a:cs typeface="Calibri"/>
                <a:sym typeface="Calibri"/>
              </a:rPr>
              <a:t>start date 7/10/19                     All new contacts received on Mondays and Tuesdays</a:t>
            </a:r>
            <a:endParaRPr b="0" i="0" sz="1800" u="none" cap="none" strike="noStrike">
              <a:solidFill>
                <a:schemeClr val="dk1"/>
              </a:solidFill>
              <a:latin typeface="Calibri"/>
              <a:ea typeface="Calibri"/>
              <a:cs typeface="Calibri"/>
              <a:sym typeface="Calibri"/>
            </a:endParaRPr>
          </a:p>
        </p:txBody>
      </p:sp>
      <p:sp>
        <p:nvSpPr>
          <p:cNvPr id="396" name="Google Shape;396;p7"/>
          <p:cNvSpPr/>
          <p:nvPr/>
        </p:nvSpPr>
        <p:spPr>
          <a:xfrm>
            <a:off x="3226770" y="2632651"/>
            <a:ext cx="2232000" cy="1080000"/>
          </a:xfrm>
          <a:prstGeom prst="roundRect">
            <a:avLst>
              <a:gd fmla="val 16667" name="adj"/>
            </a:avLst>
          </a:prstGeom>
          <a:solidFill>
            <a:srgbClr val="9FE7FB"/>
          </a:solidFill>
          <a:ln cap="flat" cmpd="sng" w="9525">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Clr>
                <a:schemeClr val="dk1"/>
              </a:buClr>
              <a:buSzPts val="1400"/>
              <a:buFont typeface="Arial"/>
              <a:buNone/>
            </a:pPr>
            <a:r>
              <a:rPr b="1" i="0" lang="en-GB" sz="1400" u="none" cap="none" strike="noStrike">
                <a:solidFill>
                  <a:schemeClr val="dk1"/>
                </a:solidFill>
                <a:latin typeface="Calibri"/>
                <a:ea typeface="Calibri"/>
                <a:cs typeface="Calibri"/>
                <a:sym typeface="Calibri"/>
              </a:rPr>
              <a:t>Young Adult Disability service                            </a:t>
            </a:r>
            <a:r>
              <a:rPr b="0" i="0" lang="en-GB" sz="1400" u="none" cap="none" strike="noStrike">
                <a:solidFill>
                  <a:schemeClr val="dk1"/>
                </a:solidFill>
                <a:latin typeface="Calibri"/>
                <a:ea typeface="Calibri"/>
                <a:cs typeface="Calibri"/>
                <a:sym typeface="Calibri"/>
              </a:rPr>
              <a:t>start date 7/10/19            All 2020 school leavers</a:t>
            </a:r>
            <a:endParaRPr b="0" i="0" sz="1800" u="none" cap="none" strike="noStrike">
              <a:solidFill>
                <a:schemeClr val="dk1"/>
              </a:solidFill>
              <a:latin typeface="Calibri"/>
              <a:ea typeface="Calibri"/>
              <a:cs typeface="Calibri"/>
              <a:sym typeface="Calibri"/>
            </a:endParaRPr>
          </a:p>
        </p:txBody>
      </p:sp>
      <p:sp>
        <p:nvSpPr>
          <p:cNvPr id="397" name="Google Shape;397;p7"/>
          <p:cNvSpPr/>
          <p:nvPr/>
        </p:nvSpPr>
        <p:spPr>
          <a:xfrm>
            <a:off x="5672295" y="4727031"/>
            <a:ext cx="2232000" cy="1080000"/>
          </a:xfrm>
          <a:prstGeom prst="roundRect">
            <a:avLst>
              <a:gd fmla="val 16667" name="adj"/>
            </a:avLst>
          </a:prstGeom>
          <a:solidFill>
            <a:srgbClr val="9FE7FB"/>
          </a:solidFill>
          <a:ln cap="flat" cmpd="sng" w="9525">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Clr>
                <a:schemeClr val="dk1"/>
              </a:buClr>
              <a:buSzPts val="1400"/>
              <a:buFont typeface="Arial"/>
              <a:buNone/>
            </a:pPr>
            <a:r>
              <a:rPr b="1" i="0" lang="en-GB" sz="1400" u="none" cap="none" strike="noStrike">
                <a:solidFill>
                  <a:schemeClr val="dk1"/>
                </a:solidFill>
                <a:latin typeface="Calibri"/>
                <a:ea typeface="Calibri"/>
                <a:cs typeface="Calibri"/>
                <a:sym typeface="Calibri"/>
              </a:rPr>
              <a:t>North West                               </a:t>
            </a:r>
            <a:r>
              <a:rPr b="0" i="0" lang="en-GB" sz="1400" u="none" cap="none" strike="noStrike">
                <a:solidFill>
                  <a:schemeClr val="dk1"/>
                </a:solidFill>
                <a:latin typeface="Calibri"/>
                <a:ea typeface="Calibri"/>
                <a:cs typeface="Calibri"/>
                <a:sym typeface="Calibri"/>
              </a:rPr>
              <a:t>start date 11/11/19</a:t>
            </a:r>
            <a:br>
              <a:rPr b="0" i="0" lang="en-GB" sz="1400" u="none" cap="none" strike="noStrike">
                <a:solidFill>
                  <a:schemeClr val="dk1"/>
                </a:solidFill>
                <a:latin typeface="Calibri"/>
                <a:ea typeface="Calibri"/>
                <a:cs typeface="Calibri"/>
                <a:sym typeface="Calibri"/>
              </a:rPr>
            </a:br>
            <a:r>
              <a:rPr b="0" i="0" lang="en-GB" sz="1400" u="none" cap="none" strike="noStrike">
                <a:solidFill>
                  <a:schemeClr val="dk1"/>
                </a:solidFill>
                <a:latin typeface="Calibri"/>
                <a:ea typeface="Calibri"/>
                <a:cs typeface="Calibri"/>
                <a:sym typeface="Calibri"/>
              </a:rPr>
              <a:t>All social work waiting list</a:t>
            </a:r>
            <a:endParaRPr b="0" i="0" sz="1400" u="none" cap="none" strike="noStrike">
              <a:solidFill>
                <a:srgbClr val="000000"/>
              </a:solidFill>
              <a:latin typeface="Arial"/>
              <a:ea typeface="Arial"/>
              <a:cs typeface="Arial"/>
              <a:sym typeface="Arial"/>
            </a:endParaRPr>
          </a:p>
        </p:txBody>
      </p:sp>
      <p:sp>
        <p:nvSpPr>
          <p:cNvPr id="398" name="Google Shape;398;p7"/>
          <p:cNvSpPr/>
          <p:nvPr/>
        </p:nvSpPr>
        <p:spPr>
          <a:xfrm>
            <a:off x="4146098" y="3886159"/>
            <a:ext cx="360000" cy="360000"/>
          </a:xfrm>
          <a:prstGeom prst="ellipse">
            <a:avLst/>
          </a:prstGeom>
          <a:solidFill>
            <a:schemeClr val="accent4"/>
          </a:solidFill>
          <a:ln cap="flat" cmpd="sng" w="12700">
            <a:solidFill>
              <a:srgbClr val="02698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85" name="Google Shape;385;p7"/>
          <p:cNvSpPr/>
          <p:nvPr/>
        </p:nvSpPr>
        <p:spPr>
          <a:xfrm>
            <a:off x="6608295" y="3881453"/>
            <a:ext cx="360000" cy="360000"/>
          </a:xfrm>
          <a:prstGeom prst="ellipse">
            <a:avLst/>
          </a:prstGeom>
          <a:solidFill>
            <a:schemeClr val="accent4"/>
          </a:solidFill>
          <a:ln cap="flat" cmpd="sng" w="12700">
            <a:solidFill>
              <a:srgbClr val="02698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88" name="Google Shape;388;p7"/>
          <p:cNvSpPr/>
          <p:nvPr/>
        </p:nvSpPr>
        <p:spPr>
          <a:xfrm>
            <a:off x="1702452" y="3852655"/>
            <a:ext cx="360000" cy="360000"/>
          </a:xfrm>
          <a:prstGeom prst="ellipse">
            <a:avLst/>
          </a:prstGeom>
          <a:solidFill>
            <a:schemeClr val="accent4"/>
          </a:solidFill>
          <a:ln cap="flat" cmpd="sng" w="12700">
            <a:solidFill>
              <a:srgbClr val="02698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99" name="Google Shape;399;p7"/>
          <p:cNvSpPr/>
          <p:nvPr/>
        </p:nvSpPr>
        <p:spPr>
          <a:xfrm>
            <a:off x="1098246" y="3852655"/>
            <a:ext cx="360000" cy="360000"/>
          </a:xfrm>
          <a:prstGeom prst="ellipse">
            <a:avLst/>
          </a:prstGeom>
          <a:solidFill>
            <a:schemeClr val="accent4"/>
          </a:solidFill>
          <a:ln cap="flat" cmpd="sng" w="12700">
            <a:solidFill>
              <a:srgbClr val="02698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0" name="Google Shape;400;p7"/>
          <p:cNvSpPr/>
          <p:nvPr/>
        </p:nvSpPr>
        <p:spPr>
          <a:xfrm>
            <a:off x="6617910" y="2305005"/>
            <a:ext cx="2232000" cy="1080000"/>
          </a:xfrm>
          <a:prstGeom prst="roundRect">
            <a:avLst>
              <a:gd fmla="val 16667" name="adj"/>
            </a:avLst>
          </a:prstGeom>
          <a:solidFill>
            <a:srgbClr val="9FE7FB"/>
          </a:solidFill>
          <a:ln cap="flat" cmpd="sng" w="9525">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Clr>
                <a:schemeClr val="dk1"/>
              </a:buClr>
              <a:buSzPts val="1400"/>
              <a:buFont typeface="Arial"/>
              <a:buNone/>
            </a:pPr>
            <a:r>
              <a:rPr b="1" i="0" lang="en-GB" sz="1400" u="none" cap="none" strike="noStrike">
                <a:solidFill>
                  <a:schemeClr val="dk1"/>
                </a:solidFill>
                <a:latin typeface="Calibri"/>
                <a:ea typeface="Calibri"/>
                <a:cs typeface="Calibri"/>
                <a:sym typeface="Calibri"/>
              </a:rPr>
              <a:t>Community Rehab service</a:t>
            </a:r>
            <a:br>
              <a:rPr b="1" i="0" lang="en-GB" sz="1400" u="none" cap="none" strike="noStrike">
                <a:solidFill>
                  <a:schemeClr val="dk1"/>
                </a:solidFill>
                <a:latin typeface="Calibri"/>
                <a:ea typeface="Calibri"/>
                <a:cs typeface="Calibri"/>
                <a:sym typeface="Calibri"/>
              </a:rPr>
            </a:br>
            <a:r>
              <a:rPr b="0" i="0" lang="en-GB" sz="1400" u="none" cap="none" strike="noStrike">
                <a:solidFill>
                  <a:schemeClr val="dk1"/>
                </a:solidFill>
                <a:latin typeface="Calibri"/>
                <a:ea typeface="Calibri"/>
                <a:cs typeface="Calibri"/>
                <a:sym typeface="Calibri"/>
              </a:rPr>
              <a:t>Expanded to cover whole service 08/07/20</a:t>
            </a:r>
            <a:endParaRPr b="0" i="0" sz="1800" u="none" cap="none" strike="noStrike">
              <a:solidFill>
                <a:schemeClr val="dk1"/>
              </a:solidFill>
              <a:latin typeface="Calibri"/>
              <a:ea typeface="Calibri"/>
              <a:cs typeface="Calibri"/>
              <a:sym typeface="Calibri"/>
            </a:endParaRPr>
          </a:p>
        </p:txBody>
      </p:sp>
      <p:cxnSp>
        <p:nvCxnSpPr>
          <p:cNvPr id="401" name="Google Shape;401;p7"/>
          <p:cNvCxnSpPr/>
          <p:nvPr/>
        </p:nvCxnSpPr>
        <p:spPr>
          <a:xfrm>
            <a:off x="7733910" y="3382923"/>
            <a:ext cx="0" cy="517048"/>
          </a:xfrm>
          <a:prstGeom prst="straightConnector1">
            <a:avLst/>
          </a:prstGeom>
          <a:noFill/>
          <a:ln cap="flat" cmpd="sng" w="38100">
            <a:solidFill>
              <a:schemeClr val="accent1"/>
            </a:solidFill>
            <a:prstDash val="solid"/>
            <a:miter lim="800000"/>
            <a:headEnd len="sm" w="sm" type="none"/>
            <a:tailEnd len="sm" w="sm" type="none"/>
          </a:ln>
        </p:spPr>
      </p:cxnSp>
      <p:sp>
        <p:nvSpPr>
          <p:cNvPr id="402" name="Google Shape;402;p7"/>
          <p:cNvSpPr/>
          <p:nvPr/>
        </p:nvSpPr>
        <p:spPr>
          <a:xfrm>
            <a:off x="7553910" y="3870943"/>
            <a:ext cx="360000" cy="360000"/>
          </a:xfrm>
          <a:prstGeom prst="ellipse">
            <a:avLst/>
          </a:prstGeom>
          <a:solidFill>
            <a:schemeClr val="accent4"/>
          </a:solidFill>
          <a:ln cap="flat" cmpd="sng" w="12700">
            <a:solidFill>
              <a:srgbClr val="02698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cxnSp>
        <p:nvCxnSpPr>
          <p:cNvPr id="403" name="Google Shape;403;p7"/>
          <p:cNvCxnSpPr>
            <a:stCxn id="404" idx="4"/>
          </p:cNvCxnSpPr>
          <p:nvPr/>
        </p:nvCxnSpPr>
        <p:spPr>
          <a:xfrm>
            <a:off x="9159639" y="4259741"/>
            <a:ext cx="0" cy="575400"/>
          </a:xfrm>
          <a:prstGeom prst="straightConnector1">
            <a:avLst/>
          </a:prstGeom>
          <a:noFill/>
          <a:ln cap="flat" cmpd="sng" w="38100">
            <a:solidFill>
              <a:schemeClr val="accent1"/>
            </a:solidFill>
            <a:prstDash val="solid"/>
            <a:miter lim="800000"/>
            <a:headEnd len="sm" w="sm" type="none"/>
            <a:tailEnd len="sm" w="sm" type="none"/>
          </a:ln>
        </p:spPr>
      </p:cxnSp>
      <p:sp>
        <p:nvSpPr>
          <p:cNvPr id="405" name="Google Shape;405;p7"/>
          <p:cNvSpPr/>
          <p:nvPr/>
        </p:nvSpPr>
        <p:spPr>
          <a:xfrm>
            <a:off x="8043639" y="4745319"/>
            <a:ext cx="2232000" cy="1080000"/>
          </a:xfrm>
          <a:prstGeom prst="roundRect">
            <a:avLst>
              <a:gd fmla="val 16667" name="adj"/>
            </a:avLst>
          </a:prstGeom>
          <a:solidFill>
            <a:srgbClr val="9FE7FB"/>
          </a:solidFill>
          <a:ln cap="flat" cmpd="sng" w="9525">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Clr>
                <a:schemeClr val="dk1"/>
              </a:buClr>
              <a:buSzPts val="1400"/>
              <a:buFont typeface="Arial"/>
              <a:buNone/>
            </a:pPr>
            <a:r>
              <a:rPr b="1" i="0" lang="en-GB" sz="1400" u="none" cap="none" strike="noStrike">
                <a:solidFill>
                  <a:schemeClr val="dk1"/>
                </a:solidFill>
                <a:latin typeface="Calibri"/>
                <a:ea typeface="Calibri"/>
                <a:cs typeface="Calibri"/>
                <a:sym typeface="Calibri"/>
              </a:rPr>
              <a:t>North West                               </a:t>
            </a:r>
            <a:r>
              <a:rPr b="0" i="0" lang="en-GB" sz="1400" u="none" cap="none" strike="noStrike">
                <a:solidFill>
                  <a:schemeClr val="dk1"/>
                </a:solidFill>
                <a:latin typeface="Calibri"/>
                <a:ea typeface="Calibri"/>
                <a:cs typeface="Calibri"/>
                <a:sym typeface="Calibri"/>
              </a:rPr>
              <a:t>start date 08/12/21</a:t>
            </a:r>
            <a:br>
              <a:rPr b="0" i="0" lang="en-GB" sz="1400" u="none" cap="none" strike="noStrike">
                <a:solidFill>
                  <a:schemeClr val="dk1"/>
                </a:solidFill>
                <a:latin typeface="Calibri"/>
                <a:ea typeface="Calibri"/>
                <a:cs typeface="Calibri"/>
                <a:sym typeface="Calibri"/>
              </a:rPr>
            </a:br>
            <a:r>
              <a:rPr b="0" i="0" lang="en-GB" sz="1400" u="none" cap="none" strike="noStrike">
                <a:solidFill>
                  <a:schemeClr val="dk1"/>
                </a:solidFill>
                <a:latin typeface="Calibri"/>
                <a:ea typeface="Calibri"/>
                <a:cs typeface="Calibri"/>
                <a:sym typeface="Calibri"/>
              </a:rPr>
              <a:t>Expanded to the Tower &amp; Bridge Teams</a:t>
            </a:r>
            <a:endParaRPr b="0" i="0" sz="1400" u="none" cap="none" strike="noStrike">
              <a:solidFill>
                <a:srgbClr val="000000"/>
              </a:solidFill>
              <a:latin typeface="Arial"/>
              <a:ea typeface="Arial"/>
              <a:cs typeface="Arial"/>
              <a:sym typeface="Arial"/>
            </a:endParaRPr>
          </a:p>
        </p:txBody>
      </p:sp>
      <p:sp>
        <p:nvSpPr>
          <p:cNvPr id="404" name="Google Shape;404;p7"/>
          <p:cNvSpPr/>
          <p:nvPr/>
        </p:nvSpPr>
        <p:spPr>
          <a:xfrm>
            <a:off x="8979639" y="3899741"/>
            <a:ext cx="360000" cy="360000"/>
          </a:xfrm>
          <a:prstGeom prst="ellipse">
            <a:avLst/>
          </a:prstGeom>
          <a:solidFill>
            <a:schemeClr val="accent4"/>
          </a:solidFill>
          <a:ln cap="flat" cmpd="sng" w="12700">
            <a:solidFill>
              <a:srgbClr val="02698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6" name="Google Shape;406;p7"/>
          <p:cNvSpPr/>
          <p:nvPr/>
        </p:nvSpPr>
        <p:spPr>
          <a:xfrm>
            <a:off x="9184326" y="2311101"/>
            <a:ext cx="2232000" cy="1080000"/>
          </a:xfrm>
          <a:prstGeom prst="roundRect">
            <a:avLst>
              <a:gd fmla="val 16667" name="adj"/>
            </a:avLst>
          </a:prstGeom>
          <a:solidFill>
            <a:srgbClr val="9FE7FB"/>
          </a:solidFill>
          <a:ln cap="flat" cmpd="sng" w="9525">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Clr>
                <a:schemeClr val="dk1"/>
              </a:buClr>
              <a:buSzPts val="1400"/>
              <a:buFont typeface="Arial"/>
              <a:buNone/>
            </a:pPr>
            <a:r>
              <a:rPr b="1" i="0" lang="en-GB" sz="1400" u="none" cap="none" strike="noStrike">
                <a:solidFill>
                  <a:schemeClr val="dk1"/>
                </a:solidFill>
                <a:latin typeface="Calibri"/>
                <a:ea typeface="Calibri"/>
                <a:cs typeface="Calibri"/>
                <a:sym typeface="Calibri"/>
              </a:rPr>
              <a:t>South East</a:t>
            </a:r>
            <a:br>
              <a:rPr b="1" i="0" lang="en-GB" sz="1400" u="none" cap="none" strike="noStrike">
                <a:solidFill>
                  <a:schemeClr val="dk1"/>
                </a:solidFill>
                <a:latin typeface="Calibri"/>
                <a:ea typeface="Calibri"/>
                <a:cs typeface="Calibri"/>
                <a:sym typeface="Calibri"/>
              </a:rPr>
            </a:br>
            <a:r>
              <a:rPr b="0" i="0" lang="en-GB" sz="1400" u="none" cap="none" strike="noStrike">
                <a:solidFill>
                  <a:schemeClr val="dk1"/>
                </a:solidFill>
                <a:latin typeface="Calibri"/>
                <a:ea typeface="Calibri"/>
                <a:cs typeface="Calibri"/>
                <a:sym typeface="Calibri"/>
              </a:rPr>
              <a:t>Expanded team</a:t>
            </a:r>
            <a:endParaRPr b="0" i="0" sz="1400" u="none" cap="none" strike="noStrike">
              <a:solidFill>
                <a:srgbClr val="000000"/>
              </a:solidFill>
              <a:latin typeface="Arial"/>
              <a:ea typeface="Arial"/>
              <a:cs typeface="Arial"/>
              <a:sym typeface="Arial"/>
            </a:endParaRPr>
          </a:p>
          <a:p>
            <a:pPr indent="0" lvl="0" marL="0" marR="0" rtl="0" algn="ctr">
              <a:lnSpc>
                <a:spcPct val="107000"/>
              </a:lnSpc>
              <a:spcBef>
                <a:spcPts val="1800"/>
              </a:spcBef>
              <a:spcAft>
                <a:spcPts val="0"/>
              </a:spcAft>
              <a:buClr>
                <a:schemeClr val="dk1"/>
              </a:buClr>
              <a:buSzPts val="1400"/>
              <a:buFont typeface="Arial"/>
              <a:buNone/>
            </a:pPr>
            <a:r>
              <a:rPr b="0" i="0" lang="en-GB" sz="1400" u="none" cap="none" strike="noStrike">
                <a:solidFill>
                  <a:schemeClr val="dk1"/>
                </a:solidFill>
                <a:latin typeface="Calibri"/>
                <a:ea typeface="Calibri"/>
                <a:cs typeface="Calibri"/>
                <a:sym typeface="Calibri"/>
              </a:rPr>
              <a:t> 08/12/21</a:t>
            </a:r>
            <a:endParaRPr b="0" i="0" sz="1800" u="none" cap="none" strike="noStrike">
              <a:solidFill>
                <a:schemeClr val="dk1"/>
              </a:solidFill>
              <a:latin typeface="Calibri"/>
              <a:ea typeface="Calibri"/>
              <a:cs typeface="Calibri"/>
              <a:sym typeface="Calibri"/>
            </a:endParaRPr>
          </a:p>
        </p:txBody>
      </p:sp>
      <p:cxnSp>
        <p:nvCxnSpPr>
          <p:cNvPr id="407" name="Google Shape;407;p7"/>
          <p:cNvCxnSpPr/>
          <p:nvPr/>
        </p:nvCxnSpPr>
        <p:spPr>
          <a:xfrm>
            <a:off x="10300326" y="3389019"/>
            <a:ext cx="0" cy="517048"/>
          </a:xfrm>
          <a:prstGeom prst="straightConnector1">
            <a:avLst/>
          </a:prstGeom>
          <a:noFill/>
          <a:ln cap="flat" cmpd="sng" w="38100">
            <a:solidFill>
              <a:schemeClr val="accent1"/>
            </a:solidFill>
            <a:prstDash val="solid"/>
            <a:miter lim="800000"/>
            <a:headEnd len="sm" w="sm" type="none"/>
            <a:tailEnd len="sm" w="sm" type="none"/>
          </a:ln>
        </p:spPr>
      </p:cxnSp>
      <p:sp>
        <p:nvSpPr>
          <p:cNvPr id="408" name="Google Shape;408;p7"/>
          <p:cNvSpPr/>
          <p:nvPr/>
        </p:nvSpPr>
        <p:spPr>
          <a:xfrm>
            <a:off x="10120326" y="3877039"/>
            <a:ext cx="360000" cy="360000"/>
          </a:xfrm>
          <a:prstGeom prst="ellipse">
            <a:avLst/>
          </a:prstGeom>
          <a:solidFill>
            <a:schemeClr val="accent4"/>
          </a:solidFill>
          <a:ln cap="flat" cmpd="sng" w="12700">
            <a:solidFill>
              <a:srgbClr val="02698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9" name="Google Shape;409;p7"/>
          <p:cNvSpPr/>
          <p:nvPr/>
        </p:nvSpPr>
        <p:spPr>
          <a:xfrm>
            <a:off x="10349819" y="4259741"/>
            <a:ext cx="1850015" cy="1503698"/>
          </a:xfrm>
          <a:prstGeom prst="roundRect">
            <a:avLst>
              <a:gd fmla="val 16667" name="adj"/>
            </a:avLst>
          </a:prstGeom>
          <a:solidFill>
            <a:srgbClr val="FFBF8E"/>
          </a:solidFill>
          <a:ln cap="flat" cmpd="sng" w="9525">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Clr>
                <a:schemeClr val="dk1"/>
              </a:buClr>
              <a:buSzPts val="1400"/>
              <a:buFont typeface="Arial"/>
              <a:buNone/>
            </a:pPr>
            <a:r>
              <a:t/>
            </a:r>
            <a:endParaRPr b="1" i="0" sz="1400" u="none" cap="none" strike="noStrike">
              <a:solidFill>
                <a:schemeClr val="dk1"/>
              </a:solidFill>
              <a:latin typeface="Calibri"/>
              <a:ea typeface="Calibri"/>
              <a:cs typeface="Calibri"/>
              <a:sym typeface="Calibri"/>
            </a:endParaRPr>
          </a:p>
          <a:p>
            <a:pPr indent="0" lvl="0" marL="0" marR="0" rtl="0" algn="ctr">
              <a:lnSpc>
                <a:spcPct val="107000"/>
              </a:lnSpc>
              <a:spcBef>
                <a:spcPts val="0"/>
              </a:spcBef>
              <a:spcAft>
                <a:spcPts val="0"/>
              </a:spcAft>
              <a:buClr>
                <a:schemeClr val="dk1"/>
              </a:buClr>
              <a:buSzPts val="1400"/>
              <a:buFont typeface="Arial"/>
              <a:buNone/>
            </a:pPr>
            <a:r>
              <a:rPr b="1" i="0" lang="en-GB" sz="1400" u="none" cap="none" strike="noStrike">
                <a:solidFill>
                  <a:schemeClr val="dk1"/>
                </a:solidFill>
                <a:latin typeface="Calibri"/>
                <a:ea typeface="Calibri"/>
                <a:cs typeface="Calibri"/>
                <a:sym typeface="Calibri"/>
              </a:rPr>
              <a:t>Due soon</a:t>
            </a:r>
            <a:br>
              <a:rPr b="1" i="0" lang="en-GB" sz="1400" u="none" cap="none" strike="noStrike">
                <a:solidFill>
                  <a:schemeClr val="dk1"/>
                </a:solidFill>
                <a:latin typeface="Calibri"/>
                <a:ea typeface="Calibri"/>
                <a:cs typeface="Calibri"/>
                <a:sym typeface="Calibri"/>
              </a:rPr>
            </a:br>
            <a:r>
              <a:rPr b="0" i="0" lang="en-GB" sz="1100" u="none" cap="none" strike="noStrike">
                <a:solidFill>
                  <a:schemeClr val="dk1"/>
                </a:solidFill>
                <a:latin typeface="Calibri"/>
                <a:ea typeface="Calibri"/>
                <a:cs typeface="Calibri"/>
                <a:sym typeface="Calibri"/>
              </a:rPr>
              <a:t>South East team 2</a:t>
            </a:r>
            <a:endParaRPr b="0" i="0" sz="1400" u="none" cap="none" strike="noStrike">
              <a:solidFill>
                <a:srgbClr val="000000"/>
              </a:solidFill>
              <a:latin typeface="Arial"/>
              <a:ea typeface="Arial"/>
              <a:cs typeface="Arial"/>
              <a:sym typeface="Arial"/>
            </a:endParaRPr>
          </a:p>
          <a:p>
            <a:pPr indent="0" lvl="0" marL="0" marR="0" rtl="0" algn="ctr">
              <a:lnSpc>
                <a:spcPct val="107000"/>
              </a:lnSpc>
              <a:spcBef>
                <a:spcPts val="0"/>
              </a:spcBef>
              <a:spcAft>
                <a:spcPts val="0"/>
              </a:spcAft>
              <a:buClr>
                <a:schemeClr val="dk1"/>
              </a:buClr>
              <a:buSzPts val="1100"/>
              <a:buFont typeface="Arial"/>
              <a:buNone/>
            </a:pPr>
            <a:r>
              <a:rPr b="0" i="0" lang="en-GB" sz="1100" u="none" cap="none" strike="noStrike">
                <a:solidFill>
                  <a:schemeClr val="dk1"/>
                </a:solidFill>
                <a:latin typeface="Calibri"/>
                <a:ea typeface="Calibri"/>
                <a:cs typeface="Calibri"/>
                <a:sym typeface="Calibri"/>
              </a:rPr>
              <a:t>South East Review Team</a:t>
            </a:r>
            <a:endParaRPr b="0" i="0" sz="1400" u="none" cap="none" strike="noStrike">
              <a:solidFill>
                <a:srgbClr val="000000"/>
              </a:solidFill>
              <a:latin typeface="Arial"/>
              <a:ea typeface="Arial"/>
              <a:cs typeface="Arial"/>
              <a:sym typeface="Arial"/>
            </a:endParaRPr>
          </a:p>
          <a:p>
            <a:pPr indent="0" lvl="0" marL="0" marR="0" rtl="0" algn="ctr">
              <a:lnSpc>
                <a:spcPct val="107000"/>
              </a:lnSpc>
              <a:spcBef>
                <a:spcPts val="0"/>
              </a:spcBef>
              <a:spcAft>
                <a:spcPts val="0"/>
              </a:spcAft>
              <a:buClr>
                <a:schemeClr val="dk1"/>
              </a:buClr>
              <a:buSzPts val="1100"/>
              <a:buFont typeface="Arial"/>
              <a:buNone/>
            </a:pPr>
            <a:r>
              <a:rPr b="0" i="0" lang="en-GB" sz="1100" u="none" cap="none" strike="noStrike">
                <a:solidFill>
                  <a:schemeClr val="dk1"/>
                </a:solidFill>
                <a:latin typeface="Calibri"/>
                <a:ea typeface="Calibri"/>
                <a:cs typeface="Calibri"/>
                <a:sym typeface="Calibri"/>
              </a:rPr>
              <a:t>South West Team 2</a:t>
            </a:r>
            <a:endParaRPr b="0" i="0" sz="1400" u="none" cap="none" strike="noStrike">
              <a:solidFill>
                <a:srgbClr val="000000"/>
              </a:solidFill>
              <a:latin typeface="Arial"/>
              <a:ea typeface="Arial"/>
              <a:cs typeface="Arial"/>
              <a:sym typeface="Arial"/>
            </a:endParaRPr>
          </a:p>
          <a:p>
            <a:pPr indent="0" lvl="0" marL="0" marR="0" rtl="0" algn="ctr">
              <a:lnSpc>
                <a:spcPct val="107000"/>
              </a:lnSpc>
              <a:spcBef>
                <a:spcPts val="0"/>
              </a:spcBef>
              <a:spcAft>
                <a:spcPts val="0"/>
              </a:spcAft>
              <a:buClr>
                <a:schemeClr val="dk1"/>
              </a:buClr>
              <a:buSzPts val="1100"/>
              <a:buFont typeface="Arial"/>
              <a:buNone/>
            </a:pPr>
            <a:r>
              <a:rPr b="0" i="0" lang="en-GB" sz="1100" u="none" cap="none" strike="noStrike">
                <a:solidFill>
                  <a:schemeClr val="dk1"/>
                </a:solidFill>
                <a:latin typeface="Calibri"/>
                <a:ea typeface="Calibri"/>
                <a:cs typeface="Calibri"/>
                <a:sym typeface="Calibri"/>
              </a:rPr>
              <a:t>MH Supported Living</a:t>
            </a:r>
            <a:endParaRPr b="0" i="0" sz="1400" u="none" cap="none" strike="noStrike">
              <a:solidFill>
                <a:srgbClr val="000000"/>
              </a:solidFill>
              <a:latin typeface="Arial"/>
              <a:ea typeface="Arial"/>
              <a:cs typeface="Arial"/>
              <a:sym typeface="Arial"/>
            </a:endParaRPr>
          </a:p>
          <a:p>
            <a:pPr indent="0" lvl="0" marL="0" marR="0" rtl="0" algn="ctr">
              <a:lnSpc>
                <a:spcPct val="107000"/>
              </a:lnSpc>
              <a:spcBef>
                <a:spcPts val="100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8"/>
          <p:cNvSpPr/>
          <p:nvPr>
            <p:ph type="title"/>
          </p:nvPr>
        </p:nvSpPr>
        <p:spPr>
          <a:xfrm>
            <a:off x="248622" y="300687"/>
            <a:ext cx="8141751" cy="794962"/>
          </a:xfrm>
          <a:prstGeom prst="roundRect">
            <a:avLst>
              <a:gd fmla="val 16667" name="adj"/>
            </a:avLst>
          </a:prstGeom>
          <a:solidFill>
            <a:srgbClr val="A587BD"/>
          </a:solid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4800"/>
              <a:buFont typeface="Calibri"/>
              <a:buNone/>
            </a:pPr>
            <a:r>
              <a:rPr b="1" lang="en-GB" sz="4320">
                <a:solidFill>
                  <a:schemeClr val="lt1"/>
                </a:solidFill>
              </a:rPr>
              <a:t>A challenging year</a:t>
            </a:r>
            <a:endParaRPr sz="4320">
              <a:solidFill>
                <a:schemeClr val="lt1"/>
              </a:solidFill>
            </a:endParaRPr>
          </a:p>
        </p:txBody>
      </p:sp>
      <p:pic>
        <p:nvPicPr>
          <p:cNvPr descr="A close up of a logo&#10;&#10;Description generated with very high confidence" id="416" name="Google Shape;416;p8"/>
          <p:cNvPicPr preferRelativeResize="0"/>
          <p:nvPr/>
        </p:nvPicPr>
        <p:blipFill rotWithShape="1">
          <a:blip r:embed="rId3">
            <a:alphaModFix/>
          </a:blip>
          <a:srcRect b="13750" l="0" r="0" t="15191"/>
          <a:stretch/>
        </p:blipFill>
        <p:spPr>
          <a:xfrm>
            <a:off x="9304774" y="220133"/>
            <a:ext cx="2786743" cy="1015095"/>
          </a:xfrm>
          <a:prstGeom prst="rect">
            <a:avLst/>
          </a:prstGeom>
          <a:noFill/>
          <a:ln>
            <a:noFill/>
          </a:ln>
        </p:spPr>
      </p:pic>
      <p:pic>
        <p:nvPicPr>
          <p:cNvPr descr="Overview - COVID-19 - Eurostat" id="417" name="Google Shape;417;p8"/>
          <p:cNvPicPr preferRelativeResize="0"/>
          <p:nvPr/>
        </p:nvPicPr>
        <p:blipFill rotWithShape="1">
          <a:blip r:embed="rId4">
            <a:alphaModFix/>
          </a:blip>
          <a:srcRect b="0" l="0" r="0" t="0"/>
          <a:stretch/>
        </p:blipFill>
        <p:spPr>
          <a:xfrm>
            <a:off x="2783393" y="1865026"/>
            <a:ext cx="6410848" cy="399549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9"/>
          <p:cNvSpPr txBox="1"/>
          <p:nvPr/>
        </p:nvSpPr>
        <p:spPr>
          <a:xfrm>
            <a:off x="1507899" y="3256672"/>
            <a:ext cx="684366" cy="1076789"/>
          </a:xfrm>
          <a:prstGeom prst="rect">
            <a:avLst/>
          </a:prstGeom>
          <a:solidFill>
            <a:srgbClr val="FFFFFF"/>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4" name="Google Shape;424;p9"/>
          <p:cNvSpPr/>
          <p:nvPr/>
        </p:nvSpPr>
        <p:spPr>
          <a:xfrm>
            <a:off x="374166" y="271572"/>
            <a:ext cx="8808746" cy="974742"/>
          </a:xfrm>
          <a:prstGeom prst="roundRect">
            <a:avLst>
              <a:gd fmla="val 16667" name="adj"/>
            </a:avLst>
          </a:prstGeom>
          <a:solidFill>
            <a:srgbClr val="A587BD"/>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Calibri"/>
              <a:buNone/>
            </a:pPr>
            <a:r>
              <a:rPr b="1" i="0" lang="en-GB" sz="4400" u="none" cap="none" strike="noStrike">
                <a:solidFill>
                  <a:schemeClr val="lt1"/>
                </a:solidFill>
                <a:latin typeface="Calibri"/>
                <a:ea typeface="Calibri"/>
                <a:cs typeface="Calibri"/>
                <a:sym typeface="Calibri"/>
              </a:rPr>
              <a:t>What can it help achieve for people?</a:t>
            </a:r>
            <a:endParaRPr b="0" i="0" sz="1400" u="none" cap="none" strike="noStrike">
              <a:solidFill>
                <a:srgbClr val="000000"/>
              </a:solidFill>
              <a:latin typeface="Arial"/>
              <a:ea typeface="Arial"/>
              <a:cs typeface="Arial"/>
              <a:sym typeface="Arial"/>
            </a:endParaRPr>
          </a:p>
        </p:txBody>
      </p:sp>
      <p:sp>
        <p:nvSpPr>
          <p:cNvPr id="425" name="Google Shape;425;p9"/>
          <p:cNvSpPr txBox="1"/>
          <p:nvPr>
            <p:ph idx="1" type="body"/>
          </p:nvPr>
        </p:nvSpPr>
        <p:spPr>
          <a:xfrm>
            <a:off x="374166" y="1770122"/>
            <a:ext cx="10515600" cy="4351337"/>
          </a:xfrm>
          <a:prstGeom prst="rect">
            <a:avLst/>
          </a:prstGeom>
          <a:solidFill>
            <a:schemeClr val="lt1"/>
          </a:solidFill>
          <a:ln>
            <a:noFill/>
          </a:ln>
        </p:spPr>
        <p:txBody>
          <a:bodyPr anchorCtr="0" anchor="ctr" bIns="45700" lIns="91425" spcFirstLastPara="1" rIns="91425" wrap="square" tIns="45700">
            <a:normAutofit/>
          </a:bodyPr>
          <a:lstStyle/>
          <a:p>
            <a:pPr indent="-342900" lvl="0" marL="685800" marR="0" rtl="0" algn="l">
              <a:lnSpc>
                <a:spcPct val="90000"/>
              </a:lnSpc>
              <a:spcBef>
                <a:spcPts val="0"/>
              </a:spcBef>
              <a:spcAft>
                <a:spcPts val="0"/>
              </a:spcAft>
              <a:buClr>
                <a:schemeClr val="dk1"/>
              </a:buClr>
              <a:buSzPts val="2800"/>
              <a:buFont typeface="Noto Sans Symbols"/>
              <a:buChar char="✔"/>
            </a:pPr>
            <a:r>
              <a:rPr b="0" i="0" lang="en-GB" sz="2800" u="none" cap="none" strike="noStrike">
                <a:solidFill>
                  <a:schemeClr val="dk1"/>
                </a:solidFill>
                <a:latin typeface="Calibri"/>
                <a:ea typeface="Calibri"/>
                <a:cs typeface="Calibri"/>
                <a:sym typeface="Calibri"/>
              </a:rPr>
              <a:t>Improves the experience of people and families who need support</a:t>
            </a:r>
            <a:endParaRPr/>
          </a:p>
          <a:p>
            <a:pPr indent="-279400" lvl="0" marL="685800" marR="0" rtl="0" algn="l">
              <a:lnSpc>
                <a:spcPct val="90000"/>
              </a:lnSpc>
              <a:spcBef>
                <a:spcPts val="1000"/>
              </a:spcBef>
              <a:spcAft>
                <a:spcPts val="0"/>
              </a:spcAft>
              <a:buClr>
                <a:schemeClr val="dk1"/>
              </a:buClr>
              <a:buSzPts val="1000"/>
              <a:buFont typeface="Noto Sans Symbols"/>
              <a:buNone/>
            </a:pPr>
            <a:r>
              <a:t/>
            </a:r>
            <a:endParaRPr b="0" i="0" sz="1000" u="none" cap="none" strike="noStrike">
              <a:solidFill>
                <a:schemeClr val="dk1"/>
              </a:solidFill>
              <a:latin typeface="Calibri"/>
              <a:ea typeface="Calibri"/>
              <a:cs typeface="Calibri"/>
              <a:sym typeface="Calibri"/>
            </a:endParaRPr>
          </a:p>
          <a:p>
            <a:pPr indent="-342900" lvl="0" marL="685800" marR="0" rtl="0" algn="l">
              <a:lnSpc>
                <a:spcPct val="90000"/>
              </a:lnSpc>
              <a:spcBef>
                <a:spcPts val="1000"/>
              </a:spcBef>
              <a:spcAft>
                <a:spcPts val="0"/>
              </a:spcAft>
              <a:buClr>
                <a:schemeClr val="dk1"/>
              </a:buClr>
              <a:buSzPts val="2800"/>
              <a:buFont typeface="Noto Sans Symbols"/>
              <a:buChar char="✔"/>
            </a:pPr>
            <a:r>
              <a:rPr b="0" i="0" lang="en-GB" sz="2800" u="none" cap="none" strike="noStrike">
                <a:solidFill>
                  <a:schemeClr val="dk1"/>
                </a:solidFill>
                <a:latin typeface="Calibri"/>
                <a:ea typeface="Calibri"/>
                <a:cs typeface="Calibri"/>
                <a:sym typeface="Calibri"/>
              </a:rPr>
              <a:t>Significantly improves workers’ job satisfaction and productivity – by liberating them to do the role they aspired to</a:t>
            </a:r>
            <a:endParaRPr/>
          </a:p>
          <a:p>
            <a:pPr indent="0" lvl="0" marL="342900" marR="0" rtl="0" algn="l">
              <a:lnSpc>
                <a:spcPct val="90000"/>
              </a:lnSpc>
              <a:spcBef>
                <a:spcPts val="100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p>
            <a:pPr indent="-342900" lvl="0" marL="685800" marR="0" rtl="0" algn="l">
              <a:lnSpc>
                <a:spcPct val="90000"/>
              </a:lnSpc>
              <a:spcBef>
                <a:spcPts val="1000"/>
              </a:spcBef>
              <a:spcAft>
                <a:spcPts val="0"/>
              </a:spcAft>
              <a:buClr>
                <a:schemeClr val="dk1"/>
              </a:buClr>
              <a:buSzPts val="2800"/>
              <a:buFont typeface="Noto Sans Symbols"/>
              <a:buChar char="✔"/>
            </a:pPr>
            <a:r>
              <a:rPr b="0" i="0" lang="en-GB" sz="2800" u="none" cap="none" strike="noStrike">
                <a:solidFill>
                  <a:schemeClr val="dk1"/>
                </a:solidFill>
                <a:latin typeface="Calibri"/>
                <a:ea typeface="Calibri"/>
                <a:cs typeface="Calibri"/>
                <a:sym typeface="Calibri"/>
              </a:rPr>
              <a:t>Supports independence and connectedness with community</a:t>
            </a:r>
            <a:endParaRPr/>
          </a:p>
          <a:p>
            <a:pPr indent="0" lvl="0" marL="342900" marR="0" rtl="0" algn="l">
              <a:lnSpc>
                <a:spcPct val="90000"/>
              </a:lnSpc>
              <a:spcBef>
                <a:spcPts val="100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p>
            <a:pPr indent="-342900" lvl="0" marL="685800" marR="0" rtl="0" algn="l">
              <a:lnSpc>
                <a:spcPct val="90000"/>
              </a:lnSpc>
              <a:spcBef>
                <a:spcPts val="1000"/>
              </a:spcBef>
              <a:spcAft>
                <a:spcPts val="0"/>
              </a:spcAft>
              <a:buClr>
                <a:schemeClr val="dk1"/>
              </a:buClr>
              <a:buSzPts val="2800"/>
              <a:buFont typeface="Noto Sans Symbols"/>
              <a:buChar char="✔"/>
            </a:pPr>
            <a:r>
              <a:rPr b="0" i="0" lang="en-GB" sz="2800" u="none" cap="none" strike="noStrike">
                <a:solidFill>
                  <a:schemeClr val="dk1"/>
                </a:solidFill>
                <a:latin typeface="Calibri"/>
                <a:ea typeface="Calibri"/>
                <a:cs typeface="Calibri"/>
                <a:sym typeface="Calibri"/>
              </a:rPr>
              <a:t>Reduces the bureaucracy that threatens to drown us all</a:t>
            </a:r>
            <a:endParaRPr/>
          </a:p>
          <a:p>
            <a:pPr indent="0" lvl="0" marL="342900" marR="0" rtl="0" algn="l">
              <a:lnSpc>
                <a:spcPct val="90000"/>
              </a:lnSpc>
              <a:spcBef>
                <a:spcPts val="100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p>
            <a:pPr indent="-342900" lvl="0" marL="685800" marR="0" rtl="0" algn="l">
              <a:lnSpc>
                <a:spcPct val="90000"/>
              </a:lnSpc>
              <a:spcBef>
                <a:spcPts val="1000"/>
              </a:spcBef>
              <a:spcAft>
                <a:spcPts val="0"/>
              </a:spcAft>
              <a:buClr>
                <a:schemeClr val="dk1"/>
              </a:buClr>
              <a:buSzPts val="2800"/>
              <a:buFont typeface="Noto Sans Symbols"/>
              <a:buChar char="✔"/>
            </a:pPr>
            <a:r>
              <a:rPr b="0" i="0" lang="en-GB" sz="2800" u="none" cap="none" strike="noStrike">
                <a:solidFill>
                  <a:schemeClr val="dk1"/>
                </a:solidFill>
                <a:latin typeface="Calibri"/>
                <a:ea typeface="Calibri"/>
                <a:cs typeface="Calibri"/>
                <a:sym typeface="Calibri"/>
              </a:rPr>
              <a:t>Has been successfully implemented and evaluated across the UK</a:t>
            </a:r>
            <a:endParaRPr/>
          </a:p>
        </p:txBody>
      </p:sp>
      <p:pic>
        <p:nvPicPr>
          <p:cNvPr id="426" name="Google Shape;426;p9"/>
          <p:cNvPicPr preferRelativeResize="0"/>
          <p:nvPr/>
        </p:nvPicPr>
        <p:blipFill rotWithShape="1">
          <a:blip r:embed="rId3">
            <a:alphaModFix/>
          </a:blip>
          <a:srcRect b="0" l="0" r="0" t="0"/>
          <a:stretch/>
        </p:blipFill>
        <p:spPr>
          <a:xfrm>
            <a:off x="9797143" y="130282"/>
            <a:ext cx="2020691" cy="111603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10"/>
          <p:cNvSpPr txBox="1"/>
          <p:nvPr>
            <p:ph idx="1" type="body"/>
          </p:nvPr>
        </p:nvSpPr>
        <p:spPr>
          <a:xfrm>
            <a:off x="246454" y="1037979"/>
            <a:ext cx="5192321" cy="117414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en-GB" sz="3200"/>
              <a:t>Are we more responsive? </a:t>
            </a:r>
            <a:endParaRPr sz="3200">
              <a:solidFill>
                <a:srgbClr val="FF0000"/>
              </a:solidFill>
            </a:endParaRPr>
          </a:p>
        </p:txBody>
      </p:sp>
      <p:pic>
        <p:nvPicPr>
          <p:cNvPr id="433" name="Google Shape;433;p10"/>
          <p:cNvPicPr preferRelativeResize="0"/>
          <p:nvPr/>
        </p:nvPicPr>
        <p:blipFill rotWithShape="1">
          <a:blip r:embed="rId3">
            <a:alphaModFix/>
          </a:blip>
          <a:srcRect b="0" l="0" r="0" t="0"/>
          <a:stretch/>
        </p:blipFill>
        <p:spPr>
          <a:xfrm>
            <a:off x="9596177" y="187131"/>
            <a:ext cx="2160590" cy="1174140"/>
          </a:xfrm>
          <a:prstGeom prst="rect">
            <a:avLst/>
          </a:prstGeom>
          <a:noFill/>
          <a:ln>
            <a:noFill/>
          </a:ln>
        </p:spPr>
      </p:pic>
      <p:graphicFrame>
        <p:nvGraphicFramePr>
          <p:cNvPr id="434" name="Google Shape;434;p10"/>
          <p:cNvGraphicFramePr/>
          <p:nvPr/>
        </p:nvGraphicFramePr>
        <p:xfrm>
          <a:off x="1502722" y="1916999"/>
          <a:ext cx="3000000" cy="3000000"/>
        </p:xfrm>
        <a:graphic>
          <a:graphicData uri="http://schemas.openxmlformats.org/drawingml/2006/chart">
            <c:chart r:id="rId4"/>
          </a:graphicData>
        </a:graphic>
      </p:graphicFrame>
      <p:sp>
        <p:nvSpPr>
          <p:cNvPr id="435" name="Google Shape;435;p10"/>
          <p:cNvSpPr/>
          <p:nvPr/>
        </p:nvSpPr>
        <p:spPr>
          <a:xfrm>
            <a:off x="885407" y="4964053"/>
            <a:ext cx="9791065" cy="13234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dk1"/>
                </a:solidFill>
                <a:latin typeface="Calibri"/>
                <a:ea typeface="Calibri"/>
                <a:cs typeface="Calibri"/>
                <a:sym typeface="Calibri"/>
              </a:rPr>
              <a:t>Sites are responding to people very quickly, the </a:t>
            </a:r>
            <a:r>
              <a:rPr b="1" i="0" lang="en-GB" sz="2000" u="none" cap="none" strike="noStrike">
                <a:solidFill>
                  <a:schemeClr val="dk1"/>
                </a:solidFill>
                <a:latin typeface="Calibri"/>
                <a:ea typeface="Calibri"/>
                <a:cs typeface="Calibri"/>
                <a:sym typeface="Calibri"/>
              </a:rPr>
              <a:t>average wait to see a worker now at 2.5 days</a:t>
            </a:r>
            <a:r>
              <a:rPr b="0" i="0" lang="en-GB" sz="2000" u="none" cap="none" strike="noStrike">
                <a:solidFill>
                  <a:schemeClr val="dk1"/>
                </a:solidFill>
                <a:latin typeface="Calibri"/>
                <a:ea typeface="Calibri"/>
                <a:cs typeface="Calibri"/>
                <a:sym typeface="Calibri"/>
              </a:rPr>
              <a:t> for new people and those with existing support plans contacting the Partnership</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dk1"/>
                </a:solidFill>
                <a:latin typeface="Calibri"/>
                <a:ea typeface="Calibri"/>
                <a:cs typeface="Calibri"/>
                <a:sym typeface="Calibri"/>
              </a:rPr>
              <a:t>Most teams operate without a waiting list throughout period under evaluation </a:t>
            </a:r>
            <a:endParaRPr b="0" i="0" sz="2000" u="none" cap="none" strike="noStrike">
              <a:solidFill>
                <a:schemeClr val="dk1"/>
              </a:solidFill>
              <a:latin typeface="Calibri"/>
              <a:ea typeface="Calibri"/>
              <a:cs typeface="Calibri"/>
              <a:sym typeface="Calibri"/>
            </a:endParaRPr>
          </a:p>
        </p:txBody>
      </p:sp>
      <p:sp>
        <p:nvSpPr>
          <p:cNvPr id="436" name="Google Shape;436;p10"/>
          <p:cNvSpPr/>
          <p:nvPr/>
        </p:nvSpPr>
        <p:spPr>
          <a:xfrm>
            <a:off x="246454" y="402959"/>
            <a:ext cx="8808746" cy="623386"/>
          </a:xfrm>
          <a:prstGeom prst="roundRect">
            <a:avLst>
              <a:gd fmla="val 16667" name="adj"/>
            </a:avLst>
          </a:prstGeom>
          <a:solidFill>
            <a:srgbClr val="A587BD"/>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Calibri"/>
              <a:buNone/>
            </a:pPr>
            <a:r>
              <a:rPr b="1" i="0" lang="en-GB" sz="4400" u="none" cap="none" strike="noStrike">
                <a:solidFill>
                  <a:schemeClr val="lt1"/>
                </a:solidFill>
                <a:latin typeface="Calibri"/>
                <a:ea typeface="Calibri"/>
                <a:cs typeface="Calibri"/>
                <a:sym typeface="Calibri"/>
              </a:rPr>
              <a:t>KPI - Responsiveness</a:t>
            </a:r>
            <a:endParaRPr b="0" i="0" sz="1400" u="none" cap="none" strike="noStrike">
              <a:solidFill>
                <a:srgbClr val="000000"/>
              </a:solidFill>
              <a:latin typeface="Arial"/>
              <a:ea typeface="Arial"/>
              <a:cs typeface="Arial"/>
              <a:sym typeface="Arial"/>
            </a:endParaRPr>
          </a:p>
        </p:txBody>
      </p:sp>
      <p:pic>
        <p:nvPicPr>
          <p:cNvPr descr="Ticking the box in my autistic daughter's school (just for the sake of  it!!) | AutismMumma" id="437" name="Google Shape;437;p10"/>
          <p:cNvPicPr preferRelativeResize="0"/>
          <p:nvPr/>
        </p:nvPicPr>
        <p:blipFill rotWithShape="1">
          <a:blip r:embed="rId5">
            <a:alphaModFix/>
          </a:blip>
          <a:srcRect b="0" l="0" r="0" t="0"/>
          <a:stretch/>
        </p:blipFill>
        <p:spPr>
          <a:xfrm>
            <a:off x="8792307" y="1801217"/>
            <a:ext cx="2857500" cy="2857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graphicFrame>
        <p:nvGraphicFramePr>
          <p:cNvPr id="443" name="Google Shape;443;p11"/>
          <p:cNvGraphicFramePr/>
          <p:nvPr/>
        </p:nvGraphicFramePr>
        <p:xfrm>
          <a:off x="7023328" y="1210279"/>
          <a:ext cx="4572000" cy="2743200"/>
        </p:xfrm>
        <a:graphic>
          <a:graphicData uri="http://schemas.openxmlformats.org/drawingml/2006/chart">
            <c:chart r:id="rId3"/>
          </a:graphicData>
        </a:graphic>
      </p:graphicFrame>
      <p:sp>
        <p:nvSpPr>
          <p:cNvPr id="444" name="Google Shape;444;p11"/>
          <p:cNvSpPr txBox="1"/>
          <p:nvPr>
            <p:ph idx="1" type="body"/>
          </p:nvPr>
        </p:nvSpPr>
        <p:spPr>
          <a:xfrm>
            <a:off x="258053" y="1210279"/>
            <a:ext cx="5192321" cy="93730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en-GB" sz="3200"/>
              <a:t>Are we more effective? </a:t>
            </a:r>
            <a:endParaRPr sz="3200">
              <a:solidFill>
                <a:srgbClr val="FF0000"/>
              </a:solidFill>
            </a:endParaRPr>
          </a:p>
        </p:txBody>
      </p:sp>
      <p:pic>
        <p:nvPicPr>
          <p:cNvPr id="445" name="Google Shape;445;p11"/>
          <p:cNvPicPr preferRelativeResize="0"/>
          <p:nvPr/>
        </p:nvPicPr>
        <p:blipFill rotWithShape="1">
          <a:blip r:embed="rId4">
            <a:alphaModFix/>
          </a:blip>
          <a:srcRect b="0" l="0" r="0" t="0"/>
          <a:stretch/>
        </p:blipFill>
        <p:spPr>
          <a:xfrm>
            <a:off x="9837336" y="174655"/>
            <a:ext cx="1988282" cy="1035624"/>
          </a:xfrm>
          <a:prstGeom prst="rect">
            <a:avLst/>
          </a:prstGeom>
          <a:noFill/>
          <a:ln>
            <a:noFill/>
          </a:ln>
        </p:spPr>
      </p:pic>
      <p:sp>
        <p:nvSpPr>
          <p:cNvPr id="446" name="Google Shape;446;p11"/>
          <p:cNvSpPr/>
          <p:nvPr/>
        </p:nvSpPr>
        <p:spPr>
          <a:xfrm>
            <a:off x="373565" y="2351581"/>
            <a:ext cx="6471851" cy="341632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800"/>
              <a:buFont typeface="Arial"/>
              <a:buChar char="•"/>
            </a:pPr>
            <a:r>
              <a:rPr b="0" i="0" lang="en-GB" sz="1800" u="none" cap="none" strike="noStrike">
                <a:solidFill>
                  <a:schemeClr val="dk1"/>
                </a:solidFill>
                <a:latin typeface="Calibri"/>
                <a:ea typeface="Calibri"/>
                <a:cs typeface="Calibri"/>
                <a:sym typeface="Calibri"/>
              </a:rPr>
              <a:t>Most people (56%) are supported at Conversation 1  by listening and connecting them with informal or community resources</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800"/>
              <a:buFont typeface="Arial"/>
              <a:buChar char="•"/>
            </a:pPr>
            <a:r>
              <a:rPr b="0" i="0" lang="en-GB" sz="1800" u="none" cap="none" strike="noStrike">
                <a:solidFill>
                  <a:schemeClr val="dk1"/>
                </a:solidFill>
                <a:latin typeface="Calibri"/>
                <a:ea typeface="Calibri"/>
                <a:cs typeface="Calibri"/>
                <a:sym typeface="Calibri"/>
              </a:rPr>
              <a:t>A further 20% were helped through Conversation 2 with short term low cost or no cost support</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800"/>
              <a:buFont typeface="Arial"/>
              <a:buChar char="•"/>
            </a:pPr>
            <a:r>
              <a:rPr b="1" i="0" lang="en-GB" sz="1800" u="none" cap="none" strike="noStrike">
                <a:solidFill>
                  <a:schemeClr val="dk1"/>
                </a:solidFill>
                <a:latin typeface="Calibri"/>
                <a:ea typeface="Calibri"/>
                <a:cs typeface="Calibri"/>
                <a:sym typeface="Calibri"/>
              </a:rPr>
              <a:t>76% of people did not require Conversation 3, in otherwise did not required paid for formal support</a:t>
            </a:r>
            <a:endParaRPr b="0" i="0" sz="1800" u="none" cap="none" strike="noStrike">
              <a:solidFill>
                <a:schemeClr val="dk1"/>
              </a:solidFill>
              <a:latin typeface="Calibri"/>
              <a:ea typeface="Calibri"/>
              <a:cs typeface="Calibri"/>
              <a:sym typeface="Calibri"/>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800"/>
              <a:buFont typeface="Arial"/>
              <a:buChar char="•"/>
            </a:pPr>
            <a:r>
              <a:rPr b="0" i="0" lang="en-GB" sz="1800" u="none" cap="none" strike="noStrike">
                <a:solidFill>
                  <a:schemeClr val="dk1"/>
                </a:solidFill>
                <a:latin typeface="Calibri"/>
                <a:ea typeface="Calibri"/>
                <a:cs typeface="Calibri"/>
                <a:sym typeface="Calibri"/>
              </a:rPr>
              <a:t>Of the people who have gone on to require </a:t>
            </a:r>
            <a:r>
              <a:rPr b="0" i="1" lang="en-GB" sz="1800" u="none" cap="none" strike="noStrike">
                <a:solidFill>
                  <a:schemeClr val="dk1"/>
                </a:solidFill>
                <a:latin typeface="Calibri"/>
                <a:ea typeface="Calibri"/>
                <a:cs typeface="Calibri"/>
                <a:sym typeface="Calibri"/>
              </a:rPr>
              <a:t>long-term</a:t>
            </a:r>
            <a:r>
              <a:rPr b="0" i="0" lang="en-GB" sz="1800" u="none" cap="none" strike="noStrike">
                <a:solidFill>
                  <a:schemeClr val="dk1"/>
                </a:solidFill>
                <a:latin typeface="Calibri"/>
                <a:ea typeface="Calibri"/>
                <a:cs typeface="Calibri"/>
                <a:sym typeface="Calibri"/>
              </a:rPr>
              <a:t> paid for support only </a:t>
            </a:r>
            <a:r>
              <a:rPr b="1" i="0" lang="en-GB" sz="1800" u="none" cap="none" strike="noStrike">
                <a:solidFill>
                  <a:schemeClr val="dk1"/>
                </a:solidFill>
                <a:latin typeface="Calibri"/>
                <a:ea typeface="Calibri"/>
                <a:cs typeface="Calibri"/>
                <a:sym typeface="Calibri"/>
              </a:rPr>
              <a:t>14%</a:t>
            </a:r>
            <a:r>
              <a:rPr b="0" i="0" lang="en-GB" sz="1800" u="none" cap="none" strike="noStrike">
                <a:solidFill>
                  <a:schemeClr val="dk1"/>
                </a:solidFill>
                <a:latin typeface="Calibri"/>
                <a:ea typeface="Calibri"/>
                <a:cs typeface="Calibri"/>
                <a:sym typeface="Calibri"/>
              </a:rPr>
              <a:t> of new people required this compared to the pre-innovation average of </a:t>
            </a:r>
            <a:r>
              <a:rPr b="1" i="0" lang="en-GB" sz="1800" u="none" cap="none" strike="noStrike">
                <a:solidFill>
                  <a:schemeClr val="dk1"/>
                </a:solidFill>
                <a:latin typeface="Calibri"/>
                <a:ea typeface="Calibri"/>
                <a:cs typeface="Calibri"/>
                <a:sym typeface="Calibri"/>
              </a:rPr>
              <a:t>24%</a:t>
            </a:r>
            <a:r>
              <a:rPr b="0" i="0" lang="en-GB" sz="18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447" name="Google Shape;447;p11"/>
          <p:cNvSpPr/>
          <p:nvPr/>
        </p:nvSpPr>
        <p:spPr>
          <a:xfrm rot="-7954624">
            <a:off x="8018874" y="2148143"/>
            <a:ext cx="1783312" cy="1158708"/>
          </a:xfrm>
          <a:prstGeom prst="uturnArrow">
            <a:avLst>
              <a:gd fmla="val 25000" name="adj1"/>
              <a:gd fmla="val 25000" name="adj2"/>
              <a:gd fmla="val 25000" name="adj3"/>
              <a:gd fmla="val 43750" name="adj4"/>
              <a:gd fmla="val 75000" name="adj5"/>
            </a:avLst>
          </a:prstGeom>
          <a:solidFill>
            <a:srgbClr val="FFBDE1">
              <a:alpha val="20392"/>
            </a:srgbClr>
          </a:solidFill>
          <a:ln cap="flat" cmpd="sng" w="12700">
            <a:solidFill>
              <a:srgbClr val="02698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48" name="Google Shape;448;p11"/>
          <p:cNvSpPr/>
          <p:nvPr/>
        </p:nvSpPr>
        <p:spPr>
          <a:xfrm>
            <a:off x="258053" y="370430"/>
            <a:ext cx="8808746" cy="623386"/>
          </a:xfrm>
          <a:prstGeom prst="roundRect">
            <a:avLst>
              <a:gd fmla="val 16667" name="adj"/>
            </a:avLst>
          </a:prstGeom>
          <a:solidFill>
            <a:srgbClr val="A587BD"/>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Calibri"/>
              <a:buNone/>
            </a:pPr>
            <a:r>
              <a:rPr b="1" i="0" lang="en-GB" sz="4400" u="none" cap="none" strike="noStrike">
                <a:solidFill>
                  <a:schemeClr val="lt1"/>
                </a:solidFill>
                <a:latin typeface="Calibri"/>
                <a:ea typeface="Calibri"/>
                <a:cs typeface="Calibri"/>
                <a:sym typeface="Calibri"/>
              </a:rPr>
              <a:t>KPI - Effectiveness</a:t>
            </a:r>
            <a:endParaRPr b="0" i="0" sz="1400" u="none" cap="none" strike="noStrike">
              <a:solidFill>
                <a:srgbClr val="000000"/>
              </a:solidFill>
              <a:latin typeface="Arial"/>
              <a:ea typeface="Arial"/>
              <a:cs typeface="Arial"/>
              <a:sym typeface="Arial"/>
            </a:endParaRPr>
          </a:p>
        </p:txBody>
      </p:sp>
      <p:pic>
        <p:nvPicPr>
          <p:cNvPr id="449" name="Google Shape;449;p11"/>
          <p:cNvPicPr preferRelativeResize="0"/>
          <p:nvPr/>
        </p:nvPicPr>
        <p:blipFill rotWithShape="1">
          <a:blip r:embed="rId5">
            <a:alphaModFix/>
          </a:blip>
          <a:srcRect b="0" l="0" r="0" t="0"/>
          <a:stretch/>
        </p:blipFill>
        <p:spPr>
          <a:xfrm>
            <a:off x="7489676" y="3955107"/>
            <a:ext cx="4029075" cy="24479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12"/>
          <p:cNvSpPr/>
          <p:nvPr>
            <p:ph type="title"/>
          </p:nvPr>
        </p:nvSpPr>
        <p:spPr>
          <a:xfrm>
            <a:off x="119066" y="124125"/>
            <a:ext cx="4320000" cy="951049"/>
          </a:xfrm>
          <a:prstGeom prst="roundRect">
            <a:avLst>
              <a:gd fmla="val 16667" name="adj"/>
            </a:avLst>
          </a:prstGeom>
          <a:solidFill>
            <a:srgbClr val="A587BD"/>
          </a:solidFill>
          <a:ln cap="flat" cmpd="sng" w="9525">
            <a:solidFill>
              <a:schemeClr val="lt1"/>
            </a:solidFill>
            <a:prstDash val="solid"/>
            <a:round/>
            <a:headEnd len="sm" w="sm" type="none"/>
            <a:tailEnd len="sm" w="sm" type="none"/>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b="1" lang="en-GB" sz="4400">
                <a:solidFill>
                  <a:schemeClr val="lt1"/>
                </a:solidFill>
              </a:rPr>
              <a:t>What people say</a:t>
            </a:r>
            <a:endParaRPr b="1">
              <a:solidFill>
                <a:schemeClr val="lt1"/>
              </a:solidFill>
            </a:endParaRPr>
          </a:p>
        </p:txBody>
      </p:sp>
      <p:sp>
        <p:nvSpPr>
          <p:cNvPr id="456" name="Google Shape;456;p12"/>
          <p:cNvSpPr/>
          <p:nvPr/>
        </p:nvSpPr>
        <p:spPr>
          <a:xfrm flipH="1">
            <a:off x="6256173" y="348034"/>
            <a:ext cx="3128988" cy="2236859"/>
          </a:xfrm>
          <a:prstGeom prst="wedgeEllipseCallout">
            <a:avLst>
              <a:gd fmla="val 63241" name="adj1"/>
              <a:gd fmla="val 48325" name="adj2"/>
            </a:avLst>
          </a:prstGeom>
          <a:solidFill>
            <a:schemeClr val="accent5"/>
          </a:solidFill>
          <a:ln cap="flat" cmpd="sng" w="12700">
            <a:solidFill>
              <a:schemeClr val="accent5"/>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lt1"/>
                </a:solidFill>
                <a:latin typeface="Calibri"/>
                <a:ea typeface="Calibri"/>
                <a:cs typeface="Calibri"/>
                <a:sym typeface="Calibri"/>
              </a:rPr>
              <a:t>“</a:t>
            </a:r>
            <a:r>
              <a:rPr b="0" i="1" lang="en-GB" sz="2000" u="none" cap="none" strike="noStrike">
                <a:solidFill>
                  <a:schemeClr val="lt1"/>
                </a:solidFill>
                <a:latin typeface="Calibri"/>
                <a:ea typeface="Calibri"/>
                <a:cs typeface="Calibri"/>
                <a:sym typeface="Calibri"/>
              </a:rPr>
              <a:t>The staff have been admirable. They really make a point of getting to know you”</a:t>
            </a:r>
            <a:endParaRPr b="0" i="0" sz="1400" u="none" cap="none" strike="noStrike">
              <a:solidFill>
                <a:srgbClr val="000000"/>
              </a:solidFill>
              <a:latin typeface="Arial"/>
              <a:ea typeface="Arial"/>
              <a:cs typeface="Arial"/>
              <a:sym typeface="Arial"/>
            </a:endParaRPr>
          </a:p>
        </p:txBody>
      </p:sp>
      <p:sp>
        <p:nvSpPr>
          <p:cNvPr id="457" name="Google Shape;457;p12"/>
          <p:cNvSpPr/>
          <p:nvPr/>
        </p:nvSpPr>
        <p:spPr>
          <a:xfrm>
            <a:off x="5276836" y="2931404"/>
            <a:ext cx="6691086" cy="2349224"/>
          </a:xfrm>
          <a:prstGeom prst="wedgeRoundRectCallout">
            <a:avLst>
              <a:gd fmla="val -79267" name="adj1"/>
              <a:gd fmla="val 7432" name="adj2"/>
              <a:gd fmla="val 16667" name="adj3"/>
            </a:avLst>
          </a:prstGeom>
          <a:solidFill>
            <a:schemeClr val="accent3"/>
          </a:solidFill>
          <a:ln cap="flat" cmpd="sng" w="12700">
            <a:solidFill>
              <a:srgbClr val="02698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chemeClr val="lt1"/>
                </a:solidFill>
                <a:latin typeface="Calibri"/>
                <a:ea typeface="Calibri"/>
                <a:cs typeface="Calibri"/>
                <a:sym typeface="Calibri"/>
              </a:rPr>
              <a:t>“</a:t>
            </a:r>
            <a:r>
              <a:rPr b="0" i="1" lang="en-GB" sz="2000" u="none" cap="none" strike="noStrike">
                <a:solidFill>
                  <a:schemeClr val="lt1"/>
                </a:solidFill>
                <a:latin typeface="Calibri"/>
                <a:ea typeface="Calibri"/>
                <a:cs typeface="Calibri"/>
                <a:sym typeface="Calibri"/>
              </a:rPr>
              <a:t>Right from the beginning they have been very interested in me, right from when they came to see me straight after I came out of the hospital, a week after I think it was” </a:t>
            </a:r>
            <a:br>
              <a:rPr b="0" i="1" lang="en-GB" sz="2000" u="none" cap="none" strike="noStrike">
                <a:solidFill>
                  <a:schemeClr val="lt1"/>
                </a:solidFill>
                <a:latin typeface="Calibri"/>
                <a:ea typeface="Calibri"/>
                <a:cs typeface="Calibri"/>
                <a:sym typeface="Calibri"/>
              </a:rPr>
            </a:br>
            <a:endParaRPr b="0" i="1" sz="20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lt1"/>
                </a:solidFill>
                <a:latin typeface="Calibri"/>
                <a:ea typeface="Calibri"/>
                <a:cs typeface="Calibri"/>
                <a:sym typeface="Calibri"/>
              </a:rPr>
              <a:t>(Before three conversations approach, this lady would have been waiting for 4-6 weeks)</a:t>
            </a:r>
            <a:endParaRPr b="0" i="0" sz="1400" u="none" cap="none" strike="noStrike">
              <a:solidFill>
                <a:srgbClr val="000000"/>
              </a:solidFill>
              <a:latin typeface="Arial"/>
              <a:ea typeface="Arial"/>
              <a:cs typeface="Arial"/>
              <a:sym typeface="Arial"/>
            </a:endParaRPr>
          </a:p>
        </p:txBody>
      </p:sp>
      <p:pic>
        <p:nvPicPr>
          <p:cNvPr id="458" name="Google Shape;458;p12"/>
          <p:cNvPicPr preferRelativeResize="0"/>
          <p:nvPr/>
        </p:nvPicPr>
        <p:blipFill rotWithShape="1">
          <a:blip r:embed="rId3">
            <a:alphaModFix/>
          </a:blip>
          <a:srcRect b="0" l="0" r="0" t="0"/>
          <a:stretch/>
        </p:blipFill>
        <p:spPr>
          <a:xfrm>
            <a:off x="224078" y="2904945"/>
            <a:ext cx="2407731" cy="2349225"/>
          </a:xfrm>
          <a:prstGeom prst="rect">
            <a:avLst/>
          </a:prstGeom>
          <a:noFill/>
          <a:ln>
            <a:noFill/>
          </a:ln>
        </p:spPr>
      </p:pic>
      <p:pic>
        <p:nvPicPr>
          <p:cNvPr id="459" name="Google Shape;459;p12"/>
          <p:cNvPicPr preferRelativeResize="0"/>
          <p:nvPr/>
        </p:nvPicPr>
        <p:blipFill rotWithShape="1">
          <a:blip r:embed="rId4">
            <a:alphaModFix/>
          </a:blip>
          <a:srcRect b="0" l="0" r="0" t="0"/>
          <a:stretch/>
        </p:blipFill>
        <p:spPr>
          <a:xfrm>
            <a:off x="0" y="5130627"/>
            <a:ext cx="1630680" cy="1603248"/>
          </a:xfrm>
          <a:prstGeom prst="rect">
            <a:avLst/>
          </a:prstGeom>
          <a:noFill/>
          <a:ln>
            <a:noFill/>
          </a:ln>
        </p:spPr>
      </p:pic>
      <p:pic>
        <p:nvPicPr>
          <p:cNvPr id="460" name="Google Shape;460;p12"/>
          <p:cNvPicPr preferRelativeResize="0"/>
          <p:nvPr/>
        </p:nvPicPr>
        <p:blipFill rotWithShape="1">
          <a:blip r:embed="rId5">
            <a:alphaModFix/>
          </a:blip>
          <a:srcRect b="0" l="0" r="0" t="0"/>
          <a:stretch/>
        </p:blipFill>
        <p:spPr>
          <a:xfrm>
            <a:off x="1674965" y="4902402"/>
            <a:ext cx="1603248" cy="1603248"/>
          </a:xfrm>
          <a:prstGeom prst="rect">
            <a:avLst/>
          </a:prstGeom>
          <a:noFill/>
          <a:ln>
            <a:noFill/>
          </a:ln>
        </p:spPr>
      </p:pic>
      <p:sp>
        <p:nvSpPr>
          <p:cNvPr id="461" name="Google Shape;461;p12"/>
          <p:cNvSpPr/>
          <p:nvPr/>
        </p:nvSpPr>
        <p:spPr>
          <a:xfrm>
            <a:off x="4300464" y="5627140"/>
            <a:ext cx="4169043" cy="1019251"/>
          </a:xfrm>
          <a:prstGeom prst="wedgeRoundRectCallout">
            <a:avLst>
              <a:gd fmla="val -72653" name="adj1"/>
              <a:gd fmla="val -127771" name="adj2"/>
              <a:gd fmla="val 16667" name="adj3"/>
            </a:avLst>
          </a:prstGeom>
          <a:solidFill>
            <a:srgbClr val="AB1C0E"/>
          </a:solidFill>
          <a:ln cap="flat" cmpd="sng" w="12700">
            <a:solidFill>
              <a:srgbClr val="02698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“She has a great relationship with her granny and I’d love that to be nurtured further through this way of working”</a:t>
            </a:r>
            <a:endParaRPr b="0" i="0" sz="1400" u="none" cap="none" strike="noStrike">
              <a:solidFill>
                <a:srgbClr val="000000"/>
              </a:solidFill>
              <a:latin typeface="Arial"/>
              <a:ea typeface="Arial"/>
              <a:cs typeface="Arial"/>
              <a:sym typeface="Arial"/>
            </a:endParaRPr>
          </a:p>
        </p:txBody>
      </p:sp>
      <p:pic>
        <p:nvPicPr>
          <p:cNvPr descr="A close up of a logo&#10;&#10;Description generated with very high confidence" id="462" name="Google Shape;462;p12"/>
          <p:cNvPicPr preferRelativeResize="0"/>
          <p:nvPr/>
        </p:nvPicPr>
        <p:blipFill rotWithShape="1">
          <a:blip r:embed="rId6">
            <a:alphaModFix/>
          </a:blip>
          <a:srcRect b="13750" l="0" r="0" t="15191"/>
          <a:stretch/>
        </p:blipFill>
        <p:spPr>
          <a:xfrm>
            <a:off x="9385161" y="110532"/>
            <a:ext cx="2716404" cy="989473"/>
          </a:xfrm>
          <a:prstGeom prst="rect">
            <a:avLst/>
          </a:prstGeom>
          <a:noFill/>
          <a:ln>
            <a:noFill/>
          </a:ln>
        </p:spPr>
      </p:pic>
      <p:sp>
        <p:nvSpPr>
          <p:cNvPr id="463" name="Google Shape;463;p12"/>
          <p:cNvSpPr/>
          <p:nvPr/>
        </p:nvSpPr>
        <p:spPr>
          <a:xfrm flipH="1">
            <a:off x="2631809" y="1230860"/>
            <a:ext cx="2751813" cy="2191837"/>
          </a:xfrm>
          <a:prstGeom prst="wedgeEllipseCallout">
            <a:avLst>
              <a:gd fmla="val 49432" name="adj1"/>
              <a:gd fmla="val 82964" name="adj2"/>
            </a:avLst>
          </a:prstGeom>
          <a:solidFill>
            <a:schemeClr val="accent1"/>
          </a:solidFill>
          <a:ln cap="flat" cmpd="sng" w="12700">
            <a:solidFill>
              <a:srgbClr val="02698B"/>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1" lang="en-GB" sz="2000" u="none" cap="none" strike="noStrike">
                <a:solidFill>
                  <a:schemeClr val="lt1"/>
                </a:solidFill>
                <a:latin typeface="Calibri"/>
                <a:ea typeface="Calibri"/>
                <a:cs typeface="Calibri"/>
                <a:sym typeface="Calibri"/>
              </a:rPr>
              <a:t>“It got me out and about again, I have been missing going out”</a:t>
            </a:r>
            <a:endParaRPr b="0" i="1" sz="2000" u="none" cap="none" strike="noStrike">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pic>
        <p:nvPicPr>
          <p:cNvPr descr="A close up of a logo&#10;&#10;Description generated with very high confidence" id="468" name="Google Shape;468;p13"/>
          <p:cNvPicPr preferRelativeResize="0"/>
          <p:nvPr/>
        </p:nvPicPr>
        <p:blipFill rotWithShape="1">
          <a:blip r:embed="rId3">
            <a:alphaModFix/>
          </a:blip>
          <a:srcRect b="0" l="0" r="0" t="0"/>
          <a:stretch/>
        </p:blipFill>
        <p:spPr>
          <a:xfrm>
            <a:off x="0" y="3311151"/>
            <a:ext cx="12192001" cy="235698"/>
          </a:xfrm>
          <a:prstGeom prst="rect">
            <a:avLst/>
          </a:prstGeom>
          <a:noFill/>
          <a:ln>
            <a:noFill/>
          </a:ln>
        </p:spPr>
      </p:pic>
      <p:pic>
        <p:nvPicPr>
          <p:cNvPr descr="A close up of a logo&#10;&#10;Description generated with very high confidence" id="469" name="Google Shape;469;p13"/>
          <p:cNvPicPr preferRelativeResize="0"/>
          <p:nvPr/>
        </p:nvPicPr>
        <p:blipFill rotWithShape="1">
          <a:blip r:embed="rId4">
            <a:alphaModFix/>
          </a:blip>
          <a:srcRect b="0" l="0" r="0" t="0"/>
          <a:stretch/>
        </p:blipFill>
        <p:spPr>
          <a:xfrm>
            <a:off x="3495265" y="4518407"/>
            <a:ext cx="5201469" cy="18989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gdaa813843a_0_2"/>
          <p:cNvSpPr txBox="1"/>
          <p:nvPr>
            <p:ph type="title"/>
          </p:nvPr>
        </p:nvSpPr>
        <p:spPr>
          <a:xfrm>
            <a:off x="736410" y="2362656"/>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Calibri"/>
              <a:buNone/>
            </a:pPr>
            <a:br>
              <a:rPr b="1" lang="en-GB"/>
            </a:br>
            <a:endParaRPr b="1" i="1"/>
          </a:p>
        </p:txBody>
      </p:sp>
      <p:sp>
        <p:nvSpPr>
          <p:cNvPr id="475" name="Google Shape;475;gdaa813843a_0_2"/>
          <p:cNvSpPr txBox="1"/>
          <p:nvPr/>
        </p:nvSpPr>
        <p:spPr>
          <a:xfrm>
            <a:off x="719550" y="1377300"/>
            <a:ext cx="10752900" cy="4103400"/>
          </a:xfrm>
          <a:prstGeom prst="rect">
            <a:avLst/>
          </a:prstGeom>
          <a:noFill/>
          <a:ln>
            <a:noFill/>
          </a:ln>
        </p:spPr>
        <p:txBody>
          <a:bodyPr anchorCtr="0" anchor="ctr" bIns="45700" lIns="91425" spcFirstLastPara="1" rIns="91425" wrap="square" tIns="45700">
            <a:normAutofit lnSpcReduction="10000"/>
          </a:bodyPr>
          <a:lstStyle/>
          <a:p>
            <a:pPr indent="0" lvl="0" marL="0" marR="0" rtl="0" algn="l">
              <a:lnSpc>
                <a:spcPct val="90000"/>
              </a:lnSpc>
              <a:spcBef>
                <a:spcPts val="0"/>
              </a:spcBef>
              <a:spcAft>
                <a:spcPts val="0"/>
              </a:spcAft>
              <a:buClr>
                <a:schemeClr val="lt1"/>
              </a:buClr>
              <a:buSzPts val="4800"/>
              <a:buFont typeface="Calibri"/>
              <a:buNone/>
            </a:pPr>
            <a:r>
              <a:t/>
            </a:r>
            <a:endParaRPr b="0" i="0" sz="4400" u="none" cap="none" strike="noStrike">
              <a:solidFill>
                <a:schemeClr val="lt1"/>
              </a:solidFill>
              <a:latin typeface="Calibri"/>
              <a:ea typeface="Calibri"/>
              <a:cs typeface="Calibri"/>
              <a:sym typeface="Calibri"/>
            </a:endParaRPr>
          </a:p>
          <a:p>
            <a:pPr indent="0" lvl="0" marL="0" marR="0" rtl="0" algn="l">
              <a:lnSpc>
                <a:spcPct val="90000"/>
              </a:lnSpc>
              <a:spcBef>
                <a:spcPts val="0"/>
              </a:spcBef>
              <a:spcAft>
                <a:spcPts val="0"/>
              </a:spcAft>
              <a:buClr>
                <a:schemeClr val="lt1"/>
              </a:buClr>
              <a:buSzPts val="4800"/>
              <a:buFont typeface="Calibri"/>
              <a:buNone/>
            </a:pPr>
            <a:r>
              <a:rPr b="1" lang="en-GB" sz="5400">
                <a:solidFill>
                  <a:schemeClr val="lt1"/>
                </a:solidFill>
                <a:latin typeface="Calibri"/>
                <a:ea typeface="Calibri"/>
                <a:cs typeface="Calibri"/>
                <a:sym typeface="Calibri"/>
              </a:rPr>
              <a:t>The Role of Social Work in Recovery Re-mobilisation and Re-design Across Health and Social Care</a:t>
            </a:r>
            <a:r>
              <a:rPr b="1" i="0" lang="en-GB" sz="9800" u="none" cap="none" strike="noStrike">
                <a:solidFill>
                  <a:schemeClr val="lt1"/>
                </a:solidFill>
                <a:latin typeface="Calibri"/>
                <a:ea typeface="Calibri"/>
                <a:cs typeface="Calibri"/>
                <a:sym typeface="Calibri"/>
              </a:rPr>
              <a:t> </a:t>
            </a:r>
            <a:endParaRPr b="1" sz="2300">
              <a:solidFill>
                <a:schemeClr val="lt1"/>
              </a:solidFill>
              <a:latin typeface="Calibri"/>
              <a:ea typeface="Calibri"/>
              <a:cs typeface="Calibri"/>
              <a:sym typeface="Calibri"/>
            </a:endParaRPr>
          </a:p>
          <a:p>
            <a:pPr indent="0" lvl="0" marL="0" marR="0" rtl="0" algn="ctr">
              <a:lnSpc>
                <a:spcPct val="90000"/>
              </a:lnSpc>
              <a:spcBef>
                <a:spcPts val="0"/>
              </a:spcBef>
              <a:spcAft>
                <a:spcPts val="0"/>
              </a:spcAft>
              <a:buClr>
                <a:schemeClr val="lt1"/>
              </a:buClr>
              <a:buSzPts val="4800"/>
              <a:buFont typeface="Calibri"/>
              <a:buNone/>
            </a:pPr>
            <a:r>
              <a:t/>
            </a:r>
            <a:endParaRPr b="1" sz="2300">
              <a:solidFill>
                <a:schemeClr val="lt1"/>
              </a:solidFill>
              <a:latin typeface="Calibri"/>
              <a:ea typeface="Calibri"/>
              <a:cs typeface="Calibri"/>
              <a:sym typeface="Calibri"/>
            </a:endParaRPr>
          </a:p>
          <a:p>
            <a:pPr indent="0" lvl="0" marL="0" marR="0" rtl="0" algn="l">
              <a:lnSpc>
                <a:spcPct val="90000"/>
              </a:lnSpc>
              <a:spcBef>
                <a:spcPts val="0"/>
              </a:spcBef>
              <a:spcAft>
                <a:spcPts val="0"/>
              </a:spcAft>
              <a:buClr>
                <a:schemeClr val="lt1"/>
              </a:buClr>
              <a:buSzPts val="4800"/>
              <a:buFont typeface="Calibri"/>
              <a:buNone/>
            </a:pPr>
            <a:r>
              <a:rPr lang="en-GB" sz="2381">
                <a:solidFill>
                  <a:schemeClr val="lt1"/>
                </a:solidFill>
                <a:latin typeface="Calibri"/>
                <a:ea typeface="Calibri"/>
                <a:cs typeface="Calibri"/>
                <a:sym typeface="Calibri"/>
              </a:rPr>
              <a:t>Alison Bavidge, National Director, Scottish Association of Social Work</a:t>
            </a:r>
            <a:endParaRPr sz="2381">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28"/>
          <p:cNvSpPr/>
          <p:nvPr/>
        </p:nvSpPr>
        <p:spPr>
          <a:xfrm>
            <a:off x="1884219" y="0"/>
            <a:ext cx="10381672" cy="6858000"/>
          </a:xfrm>
          <a:prstGeom prst="rect">
            <a:avLst/>
          </a:prstGeom>
          <a:solidFill>
            <a:srgbClr val="D8E2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CC00CC"/>
              </a:solidFill>
              <a:latin typeface="Calibri"/>
              <a:ea typeface="Calibri"/>
              <a:cs typeface="Calibri"/>
              <a:sym typeface="Calibri"/>
            </a:endParaRPr>
          </a:p>
        </p:txBody>
      </p:sp>
      <p:sp>
        <p:nvSpPr>
          <p:cNvPr id="482" name="Google Shape;482;p28"/>
          <p:cNvSpPr txBox="1"/>
          <p:nvPr/>
        </p:nvSpPr>
        <p:spPr>
          <a:xfrm>
            <a:off x="4579206" y="2631267"/>
            <a:ext cx="4269232" cy="797733"/>
          </a:xfrm>
          <a:prstGeom prst="rect">
            <a:avLst/>
          </a:prstGeom>
          <a:noFill/>
          <a:ln>
            <a:noFill/>
          </a:ln>
        </p:spPr>
        <p:txBody>
          <a:bodyPr anchorCtr="0" anchor="b" bIns="45700" lIns="91425" spcFirstLastPara="1" rIns="91425" wrap="square" tIns="45700">
            <a:normAutofit fontScale="70000" lnSpcReduction="20000"/>
          </a:bodyPr>
          <a:lstStyle/>
          <a:p>
            <a:pPr indent="0" lvl="0" marL="0" marR="0" rtl="0" algn="ctr">
              <a:lnSpc>
                <a:spcPct val="90000"/>
              </a:lnSpc>
              <a:spcBef>
                <a:spcPts val="0"/>
              </a:spcBef>
              <a:spcAft>
                <a:spcPts val="0"/>
              </a:spcAft>
              <a:buClr>
                <a:srgbClr val="151C90"/>
              </a:buClr>
              <a:buSzPct val="100000"/>
              <a:buFont typeface="Arial"/>
              <a:buNone/>
            </a:pPr>
            <a:r>
              <a:rPr b="1" i="0" lang="en-GB" sz="6000" u="none" cap="none" strike="noStrike">
                <a:solidFill>
                  <a:srgbClr val="151C90"/>
                </a:solidFill>
                <a:latin typeface="Arial"/>
                <a:ea typeface="Arial"/>
                <a:cs typeface="Arial"/>
                <a:sym typeface="Arial"/>
              </a:rPr>
              <a:t>Why am I here?</a:t>
            </a:r>
            <a:endParaRPr b="1" i="0" sz="6000" u="none" cap="none" strike="noStrike">
              <a:solidFill>
                <a:srgbClr val="151C9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29"/>
          <p:cNvSpPr txBox="1"/>
          <p:nvPr>
            <p:ph type="title"/>
          </p:nvPr>
        </p:nvSpPr>
        <p:spPr>
          <a:xfrm>
            <a:off x="2706624" y="365125"/>
            <a:ext cx="8647175" cy="110401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151C90"/>
              </a:buClr>
              <a:buSzPts val="4400"/>
              <a:buFont typeface="Arial"/>
              <a:buNone/>
            </a:pPr>
            <a:r>
              <a:rPr lang="en-GB"/>
              <a:t>About us  </a:t>
            </a:r>
            <a:endParaRPr/>
          </a:p>
        </p:txBody>
      </p:sp>
      <p:sp>
        <p:nvSpPr>
          <p:cNvPr id="489" name="Google Shape;489;p29"/>
          <p:cNvSpPr txBox="1"/>
          <p:nvPr/>
        </p:nvSpPr>
        <p:spPr>
          <a:xfrm>
            <a:off x="2625305" y="1469136"/>
            <a:ext cx="8979408" cy="5447645"/>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rgbClr val="0070C0"/>
              </a:buClr>
              <a:buSzPts val="2400"/>
              <a:buFont typeface="Noto Sans Symbols"/>
              <a:buChar char="⮚"/>
            </a:pPr>
            <a:r>
              <a:rPr b="0" i="0" lang="en-GB" sz="2400" u="none" cap="none" strike="noStrike">
                <a:solidFill>
                  <a:srgbClr val="0070C0"/>
                </a:solidFill>
                <a:latin typeface="Calibri"/>
                <a:ea typeface="Calibri"/>
                <a:cs typeface="Calibri"/>
                <a:sym typeface="Calibri"/>
              </a:rPr>
              <a:t>In Scotland: over 10,000 registered social workers; mainly in LA fieldwork</a:t>
            </a:r>
            <a:endParaRPr/>
          </a:p>
          <a:p>
            <a:pPr indent="-190500" lvl="0" marL="342900" marR="0" rtl="0" algn="l">
              <a:lnSpc>
                <a:spcPct val="100000"/>
              </a:lnSpc>
              <a:spcBef>
                <a:spcPts val="0"/>
              </a:spcBef>
              <a:spcAft>
                <a:spcPts val="0"/>
              </a:spcAft>
              <a:buClr>
                <a:srgbClr val="000000"/>
              </a:buClr>
              <a:buSzPts val="2400"/>
              <a:buFont typeface="Noto Sans Symbols"/>
              <a:buNone/>
            </a:pPr>
            <a:r>
              <a:t/>
            </a:r>
            <a:endParaRPr b="0" i="0" sz="2400" u="none" cap="none" strike="noStrike">
              <a:solidFill>
                <a:srgbClr val="0070C0"/>
              </a:solidFill>
              <a:latin typeface="Calibri"/>
              <a:ea typeface="Calibri"/>
              <a:cs typeface="Calibri"/>
              <a:sym typeface="Calibri"/>
            </a:endParaRPr>
          </a:p>
          <a:p>
            <a:pPr indent="-342900" lvl="0" marL="342900" marR="0" rtl="0" algn="l">
              <a:lnSpc>
                <a:spcPct val="100000"/>
              </a:lnSpc>
              <a:spcBef>
                <a:spcPts val="0"/>
              </a:spcBef>
              <a:spcAft>
                <a:spcPts val="0"/>
              </a:spcAft>
              <a:buClr>
                <a:srgbClr val="0070C0"/>
              </a:buClr>
              <a:buSzPts val="2400"/>
              <a:buFont typeface="Noto Sans Symbols"/>
              <a:buChar char="⮚"/>
            </a:pPr>
            <a:r>
              <a:rPr b="0" i="0" lang="en-GB" sz="2400" u="none" cap="none" strike="noStrike">
                <a:solidFill>
                  <a:srgbClr val="0070C0"/>
                </a:solidFill>
                <a:latin typeface="Calibri"/>
                <a:ea typeface="Calibri"/>
                <a:cs typeface="Calibri"/>
                <a:sym typeface="Calibri"/>
              </a:rPr>
              <a:t>Specialisms (adults, children, justice) and sub-specialisms (child and adult protection, learning difficulties, mental health, older people)</a:t>
            </a:r>
            <a:endParaRPr b="0" i="0" sz="2400" u="none" cap="none" strike="noStrike">
              <a:solidFill>
                <a:srgbClr val="0070C0"/>
              </a:solidFill>
              <a:latin typeface="Calibri"/>
              <a:ea typeface="Calibri"/>
              <a:cs typeface="Calibri"/>
              <a:sym typeface="Calibri"/>
            </a:endParaRPr>
          </a:p>
          <a:p>
            <a:pPr indent="-190500" lvl="0" marL="342900" marR="0" rtl="0" algn="l">
              <a:lnSpc>
                <a:spcPct val="100000"/>
              </a:lnSpc>
              <a:spcBef>
                <a:spcPts val="0"/>
              </a:spcBef>
              <a:spcAft>
                <a:spcPts val="0"/>
              </a:spcAft>
              <a:buClr>
                <a:srgbClr val="000000"/>
              </a:buClr>
              <a:buSzPts val="2400"/>
              <a:buFont typeface="Noto Sans Symbols"/>
              <a:buNone/>
            </a:pPr>
            <a:r>
              <a:t/>
            </a:r>
            <a:endParaRPr b="0" i="0" sz="2400" u="none" cap="none" strike="noStrike">
              <a:solidFill>
                <a:srgbClr val="0070C0"/>
              </a:solidFill>
              <a:latin typeface="Calibri"/>
              <a:ea typeface="Calibri"/>
              <a:cs typeface="Calibri"/>
              <a:sym typeface="Calibri"/>
            </a:endParaRPr>
          </a:p>
          <a:p>
            <a:pPr indent="-342900" lvl="0" marL="342900" marR="0" rtl="0" algn="l">
              <a:lnSpc>
                <a:spcPct val="100000"/>
              </a:lnSpc>
              <a:spcBef>
                <a:spcPts val="0"/>
              </a:spcBef>
              <a:spcAft>
                <a:spcPts val="0"/>
              </a:spcAft>
              <a:buClr>
                <a:srgbClr val="0070C0"/>
              </a:buClr>
              <a:buSzPts val="2400"/>
              <a:buFont typeface="Noto Sans Symbols"/>
              <a:buChar char="⮚"/>
            </a:pPr>
            <a:r>
              <a:rPr b="0" i="0" lang="en-GB" sz="2400" u="none" cap="none" strike="noStrike">
                <a:solidFill>
                  <a:srgbClr val="0070C0"/>
                </a:solidFill>
                <a:latin typeface="Calibri"/>
                <a:ea typeface="Calibri"/>
                <a:cs typeface="Calibri"/>
                <a:sym typeface="Calibri"/>
              </a:rPr>
              <a:t>Complex environment</a:t>
            </a:r>
            <a:endParaRPr b="0" i="0" sz="2400" u="none" cap="none" strike="noStrike">
              <a:solidFill>
                <a:srgbClr val="0070C0"/>
              </a:solidFill>
              <a:latin typeface="Calibri"/>
              <a:ea typeface="Calibri"/>
              <a:cs typeface="Calibri"/>
              <a:sym typeface="Calibri"/>
            </a:endParaRPr>
          </a:p>
          <a:p>
            <a:pPr indent="-190500" lvl="0" marL="342900" marR="0" rtl="0" algn="l">
              <a:lnSpc>
                <a:spcPct val="100000"/>
              </a:lnSpc>
              <a:spcBef>
                <a:spcPts val="0"/>
              </a:spcBef>
              <a:spcAft>
                <a:spcPts val="0"/>
              </a:spcAft>
              <a:buClr>
                <a:srgbClr val="000000"/>
              </a:buClr>
              <a:buSzPts val="2400"/>
              <a:buFont typeface="Noto Sans Symbols"/>
              <a:buNone/>
            </a:pPr>
            <a:r>
              <a:t/>
            </a:r>
            <a:endParaRPr b="0" i="0" sz="2400" u="none" cap="none" strike="noStrike">
              <a:solidFill>
                <a:srgbClr val="0070C0"/>
              </a:solidFill>
              <a:latin typeface="Calibri"/>
              <a:ea typeface="Calibri"/>
              <a:cs typeface="Calibri"/>
              <a:sym typeface="Calibri"/>
            </a:endParaRPr>
          </a:p>
          <a:p>
            <a:pPr indent="-342900" lvl="0" marL="342900" marR="0" rtl="0" algn="l">
              <a:lnSpc>
                <a:spcPct val="100000"/>
              </a:lnSpc>
              <a:spcBef>
                <a:spcPts val="0"/>
              </a:spcBef>
              <a:spcAft>
                <a:spcPts val="0"/>
              </a:spcAft>
              <a:buClr>
                <a:srgbClr val="0070C0"/>
              </a:buClr>
              <a:buSzPts val="2400"/>
              <a:buFont typeface="Noto Sans Symbols"/>
              <a:buChar char="⮚"/>
            </a:pPr>
            <a:r>
              <a:rPr b="0" i="0" lang="en-GB" sz="2400" u="none" cap="none" strike="noStrike">
                <a:solidFill>
                  <a:srgbClr val="0070C0"/>
                </a:solidFill>
                <a:latin typeface="Calibri"/>
                <a:ea typeface="Calibri"/>
                <a:cs typeface="Calibri"/>
                <a:sym typeface="Calibri"/>
              </a:rPr>
              <a:t>Impact of the pandemic</a:t>
            </a:r>
            <a:endParaRPr b="0" i="0" sz="2400" u="none" cap="none" strike="noStrike">
              <a:solidFill>
                <a:srgbClr val="0070C0"/>
              </a:solidFill>
              <a:latin typeface="Calibri"/>
              <a:ea typeface="Calibri"/>
              <a:cs typeface="Calibri"/>
              <a:sym typeface="Calibri"/>
            </a:endParaRPr>
          </a:p>
          <a:p>
            <a:pPr indent="-190500" lvl="0" marL="342900" marR="0" rtl="0" algn="l">
              <a:lnSpc>
                <a:spcPct val="100000"/>
              </a:lnSpc>
              <a:spcBef>
                <a:spcPts val="0"/>
              </a:spcBef>
              <a:spcAft>
                <a:spcPts val="0"/>
              </a:spcAft>
              <a:buClr>
                <a:srgbClr val="000000"/>
              </a:buClr>
              <a:buSzPts val="2400"/>
              <a:buFont typeface="Noto Sans Symbols"/>
              <a:buNone/>
            </a:pPr>
            <a:r>
              <a:t/>
            </a:r>
            <a:endParaRPr b="0" i="0" sz="2400" u="none" cap="none" strike="noStrike">
              <a:solidFill>
                <a:srgbClr val="0070C0"/>
              </a:solidFill>
              <a:latin typeface="Calibri"/>
              <a:ea typeface="Calibri"/>
              <a:cs typeface="Calibri"/>
              <a:sym typeface="Calibri"/>
            </a:endParaRPr>
          </a:p>
          <a:p>
            <a:pPr indent="-342900" lvl="0" marL="342900" marR="0" rtl="0" algn="l">
              <a:lnSpc>
                <a:spcPct val="100000"/>
              </a:lnSpc>
              <a:spcBef>
                <a:spcPts val="0"/>
              </a:spcBef>
              <a:spcAft>
                <a:spcPts val="0"/>
              </a:spcAft>
              <a:buClr>
                <a:srgbClr val="0070C0"/>
              </a:buClr>
              <a:buSzPts val="2400"/>
              <a:buFont typeface="Noto Sans Symbols"/>
              <a:buChar char="⮚"/>
            </a:pPr>
            <a:r>
              <a:rPr b="0" i="0" lang="en-GB" sz="2400" u="none" cap="none" strike="noStrike">
                <a:solidFill>
                  <a:srgbClr val="0070C0"/>
                </a:solidFill>
                <a:latin typeface="Calibri"/>
                <a:ea typeface="Calibri"/>
                <a:cs typeface="Calibri"/>
                <a:sym typeface="Calibri"/>
              </a:rPr>
              <a:t>Independent Review of Adult Social Care/National Care Service</a:t>
            </a:r>
            <a:endParaRPr b="0" i="0" sz="2400" u="none" cap="none" strike="noStrike">
              <a:solidFill>
                <a:srgbClr val="0070C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70C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70C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70C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70C0"/>
              </a:solidFill>
              <a:latin typeface="Calibri"/>
              <a:ea typeface="Calibri"/>
              <a:cs typeface="Calibri"/>
              <a:sym typeface="Calibri"/>
            </a:endParaRPr>
          </a:p>
        </p:txBody>
      </p:sp>
      <p:pic>
        <p:nvPicPr>
          <p:cNvPr descr="A picture containing text, sign&#10;&#10;Description automatically generated" id="490" name="Google Shape;490;p29"/>
          <p:cNvPicPr preferRelativeResize="0"/>
          <p:nvPr/>
        </p:nvPicPr>
        <p:blipFill rotWithShape="1">
          <a:blip r:embed="rId3">
            <a:alphaModFix/>
          </a:blip>
          <a:srcRect b="0" l="0" r="0" t="0"/>
          <a:stretch/>
        </p:blipFill>
        <p:spPr>
          <a:xfrm>
            <a:off x="2833974" y="5740400"/>
            <a:ext cx="2619375" cy="7524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30"/>
          <p:cNvSpPr/>
          <p:nvPr/>
        </p:nvSpPr>
        <p:spPr>
          <a:xfrm>
            <a:off x="2225962" y="1239116"/>
            <a:ext cx="9664700" cy="4591050"/>
          </a:xfrm>
          <a:prstGeom prst="roundRect">
            <a:avLst>
              <a:gd fmla="val 16667" name="adj"/>
            </a:avLst>
          </a:prstGeom>
          <a:solidFill>
            <a:srgbClr val="3399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97" name="Google Shape;497;p30"/>
          <p:cNvSpPr txBox="1"/>
          <p:nvPr>
            <p:ph idx="1" type="body"/>
          </p:nvPr>
        </p:nvSpPr>
        <p:spPr>
          <a:xfrm>
            <a:off x="2452254" y="1825625"/>
            <a:ext cx="8901546"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rgbClr val="0C67A4"/>
              </a:buClr>
              <a:buSzPts val="2800"/>
              <a:buNone/>
            </a:pPr>
            <a:r>
              <a:t/>
            </a:r>
            <a:endParaRPr/>
          </a:p>
          <a:p>
            <a:pPr indent="0" lvl="0" marL="0" rtl="0" algn="l">
              <a:lnSpc>
                <a:spcPct val="90000"/>
              </a:lnSpc>
              <a:spcBef>
                <a:spcPts val="1000"/>
              </a:spcBef>
              <a:spcAft>
                <a:spcPts val="0"/>
              </a:spcAft>
              <a:buClr>
                <a:srgbClr val="0C67A4"/>
              </a:buClr>
              <a:buSzPts val="2800"/>
              <a:buNone/>
            </a:pPr>
            <a:r>
              <a:t/>
            </a:r>
            <a:endParaRPr/>
          </a:p>
          <a:p>
            <a:pPr indent="-50800" lvl="0" marL="228600" rtl="0" algn="l">
              <a:lnSpc>
                <a:spcPct val="90000"/>
              </a:lnSpc>
              <a:spcBef>
                <a:spcPts val="1000"/>
              </a:spcBef>
              <a:spcAft>
                <a:spcPts val="0"/>
              </a:spcAft>
              <a:buClr>
                <a:srgbClr val="0C67A4"/>
              </a:buClr>
              <a:buSzPts val="2800"/>
              <a:buNone/>
            </a:pPr>
            <a:r>
              <a:t/>
            </a:r>
            <a:endParaRPr/>
          </a:p>
        </p:txBody>
      </p:sp>
      <p:grpSp>
        <p:nvGrpSpPr>
          <p:cNvPr id="498" name="Google Shape;498;p30"/>
          <p:cNvGrpSpPr/>
          <p:nvPr/>
        </p:nvGrpSpPr>
        <p:grpSpPr>
          <a:xfrm>
            <a:off x="2550300" y="1662979"/>
            <a:ext cx="8997460" cy="3806457"/>
            <a:chOff x="0" y="0"/>
            <a:chExt cx="8997460" cy="3806457"/>
          </a:xfrm>
        </p:grpSpPr>
        <p:sp>
          <p:nvSpPr>
            <p:cNvPr id="499" name="Google Shape;499;p30"/>
            <p:cNvSpPr/>
            <p:nvPr/>
          </p:nvSpPr>
          <p:spPr>
            <a:xfrm>
              <a:off x="37" y="0"/>
              <a:ext cx="8982475" cy="1165655"/>
            </a:xfrm>
            <a:prstGeom prst="roundRect">
              <a:avLst>
                <a:gd fmla="val 10000" name="adj"/>
              </a:avLst>
            </a:prstGeom>
            <a:solidFill>
              <a:srgbClr val="487AA8"/>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30"/>
            <p:cNvSpPr txBox="1"/>
            <p:nvPr/>
          </p:nvSpPr>
          <p:spPr>
            <a:xfrm>
              <a:off x="34178" y="34141"/>
              <a:ext cx="8914193" cy="1097373"/>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None/>
              </a:pPr>
              <a:r>
                <a:rPr b="0" i="0" lang="en-GB" sz="2000" u="none" cap="none" strike="noStrike">
                  <a:solidFill>
                    <a:schemeClr val="lt1"/>
                  </a:solidFill>
                  <a:latin typeface="Arial"/>
                  <a:ea typeface="Arial"/>
                  <a:cs typeface="Arial"/>
                  <a:sym typeface="Arial"/>
                </a:rPr>
                <a:t>Social services</a:t>
              </a:r>
              <a:endParaRPr/>
            </a:p>
          </p:txBody>
        </p:sp>
        <p:sp>
          <p:nvSpPr>
            <p:cNvPr id="501" name="Google Shape;501;p30"/>
            <p:cNvSpPr/>
            <p:nvPr/>
          </p:nvSpPr>
          <p:spPr>
            <a:xfrm>
              <a:off x="0" y="1289734"/>
              <a:ext cx="4126762" cy="1165655"/>
            </a:xfrm>
            <a:prstGeom prst="roundRect">
              <a:avLst>
                <a:gd fmla="val 10000" name="adj"/>
              </a:avLst>
            </a:prstGeom>
            <a:solidFill>
              <a:srgbClr val="528CB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0"/>
            <p:cNvSpPr txBox="1"/>
            <p:nvPr/>
          </p:nvSpPr>
          <p:spPr>
            <a:xfrm>
              <a:off x="34141" y="1323875"/>
              <a:ext cx="4058480" cy="1097373"/>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None/>
              </a:pPr>
              <a:r>
                <a:rPr b="0" i="0" lang="en-GB" sz="2000" u="none" cap="none" strike="noStrike">
                  <a:solidFill>
                    <a:schemeClr val="lt1"/>
                  </a:solidFill>
                  <a:latin typeface="Arial"/>
                  <a:ea typeface="Arial"/>
                  <a:cs typeface="Arial"/>
                  <a:sym typeface="Arial"/>
                </a:rPr>
                <a:t>Social care</a:t>
              </a:r>
              <a:endParaRPr/>
            </a:p>
          </p:txBody>
        </p:sp>
        <p:sp>
          <p:nvSpPr>
            <p:cNvPr id="503" name="Google Shape;503;p30"/>
            <p:cNvSpPr/>
            <p:nvPr/>
          </p:nvSpPr>
          <p:spPr>
            <a:xfrm>
              <a:off x="318341" y="2640802"/>
              <a:ext cx="1142218" cy="1165655"/>
            </a:xfrm>
            <a:prstGeom prst="roundRect">
              <a:avLst>
                <a:gd fmla="val 10000" name="adj"/>
              </a:avLst>
            </a:prstGeom>
            <a:solidFill>
              <a:srgbClr val="5D9CD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30"/>
            <p:cNvSpPr txBox="1"/>
            <p:nvPr/>
          </p:nvSpPr>
          <p:spPr>
            <a:xfrm>
              <a:off x="351795" y="2674256"/>
              <a:ext cx="1075310" cy="1098747"/>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None/>
              </a:pPr>
              <a:r>
                <a:rPr b="0" i="0" lang="en-GB" sz="1400" u="none" cap="none" strike="noStrike">
                  <a:solidFill>
                    <a:schemeClr val="lt1"/>
                  </a:solidFill>
                  <a:latin typeface="Arial"/>
                  <a:ea typeface="Arial"/>
                  <a:cs typeface="Arial"/>
                  <a:sym typeface="Arial"/>
                </a:rPr>
                <a:t>Personal care</a:t>
              </a:r>
              <a:endParaRPr/>
            </a:p>
          </p:txBody>
        </p:sp>
        <p:sp>
          <p:nvSpPr>
            <p:cNvPr id="505" name="Google Shape;505;p30"/>
            <p:cNvSpPr/>
            <p:nvPr/>
          </p:nvSpPr>
          <p:spPr>
            <a:xfrm>
              <a:off x="1508532" y="2640802"/>
              <a:ext cx="1142218" cy="1165655"/>
            </a:xfrm>
            <a:prstGeom prst="roundRect">
              <a:avLst>
                <a:gd fmla="val 10000" name="adj"/>
              </a:avLst>
            </a:prstGeom>
            <a:solidFill>
              <a:srgbClr val="5D9CD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30"/>
            <p:cNvSpPr txBox="1"/>
            <p:nvPr/>
          </p:nvSpPr>
          <p:spPr>
            <a:xfrm>
              <a:off x="1541986" y="2674256"/>
              <a:ext cx="1075310" cy="1098747"/>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None/>
              </a:pPr>
              <a:r>
                <a:rPr b="0" i="0" lang="en-GB" sz="1400" u="none" cap="none" strike="noStrike">
                  <a:solidFill>
                    <a:schemeClr val="lt1"/>
                  </a:solidFill>
                  <a:latin typeface="Arial"/>
                  <a:ea typeface="Arial"/>
                  <a:cs typeface="Arial"/>
                  <a:sym typeface="Arial"/>
                </a:rPr>
                <a:t>Social support</a:t>
              </a:r>
              <a:endParaRPr/>
            </a:p>
          </p:txBody>
        </p:sp>
        <p:sp>
          <p:nvSpPr>
            <p:cNvPr id="507" name="Google Shape;507;p30"/>
            <p:cNvSpPr/>
            <p:nvPr/>
          </p:nvSpPr>
          <p:spPr>
            <a:xfrm>
              <a:off x="2698723" y="2640802"/>
              <a:ext cx="1142218" cy="1165655"/>
            </a:xfrm>
            <a:prstGeom prst="roundRect">
              <a:avLst>
                <a:gd fmla="val 10000" name="adj"/>
              </a:avLst>
            </a:prstGeom>
            <a:solidFill>
              <a:srgbClr val="5D9CD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30"/>
            <p:cNvSpPr txBox="1"/>
            <p:nvPr/>
          </p:nvSpPr>
          <p:spPr>
            <a:xfrm>
              <a:off x="2732177" y="2674256"/>
              <a:ext cx="1075310" cy="1098747"/>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None/>
              </a:pPr>
              <a:r>
                <a:rPr b="0" i="0" lang="en-GB" sz="1400" u="none" cap="none" strike="noStrike">
                  <a:solidFill>
                    <a:schemeClr val="lt1"/>
                  </a:solidFill>
                  <a:latin typeface="Arial"/>
                  <a:ea typeface="Arial"/>
                  <a:cs typeface="Arial"/>
                  <a:sym typeface="Arial"/>
                </a:rPr>
                <a:t>Practical help</a:t>
              </a:r>
              <a:endParaRPr/>
            </a:p>
          </p:txBody>
        </p:sp>
        <p:sp>
          <p:nvSpPr>
            <p:cNvPr id="509" name="Google Shape;509;p30"/>
            <p:cNvSpPr/>
            <p:nvPr/>
          </p:nvSpPr>
          <p:spPr>
            <a:xfrm>
              <a:off x="4255229" y="1314582"/>
              <a:ext cx="4742231" cy="1165655"/>
            </a:xfrm>
            <a:prstGeom prst="roundRect">
              <a:avLst>
                <a:gd fmla="val 10000" name="adj"/>
              </a:avLst>
            </a:prstGeom>
            <a:solidFill>
              <a:srgbClr val="528CB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30"/>
            <p:cNvSpPr txBox="1"/>
            <p:nvPr/>
          </p:nvSpPr>
          <p:spPr>
            <a:xfrm>
              <a:off x="4289370" y="1348723"/>
              <a:ext cx="4673949" cy="1097373"/>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None/>
              </a:pPr>
              <a:r>
                <a:rPr b="0" i="0" lang="en-GB" sz="2000" u="none" cap="none" strike="noStrike">
                  <a:solidFill>
                    <a:schemeClr val="lt1"/>
                  </a:solidFill>
                  <a:latin typeface="Arial"/>
                  <a:ea typeface="Arial"/>
                  <a:cs typeface="Arial"/>
                  <a:sym typeface="Arial"/>
                </a:rPr>
                <a:t>Social work</a:t>
              </a:r>
              <a:endParaRPr/>
            </a:p>
          </p:txBody>
        </p:sp>
        <p:sp>
          <p:nvSpPr>
            <p:cNvPr id="511" name="Google Shape;511;p30"/>
            <p:cNvSpPr/>
            <p:nvPr/>
          </p:nvSpPr>
          <p:spPr>
            <a:xfrm>
              <a:off x="4848784" y="2640802"/>
              <a:ext cx="1142218" cy="1165655"/>
            </a:xfrm>
            <a:prstGeom prst="roundRect">
              <a:avLst>
                <a:gd fmla="val 10000" name="adj"/>
              </a:avLst>
            </a:prstGeom>
            <a:solidFill>
              <a:srgbClr val="5D9CD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30"/>
            <p:cNvSpPr txBox="1"/>
            <p:nvPr/>
          </p:nvSpPr>
          <p:spPr>
            <a:xfrm>
              <a:off x="4882238" y="2674256"/>
              <a:ext cx="1075310" cy="1098747"/>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None/>
              </a:pPr>
              <a:r>
                <a:rPr b="0" i="0" lang="en-GB" sz="1400" u="none" cap="none" strike="noStrike">
                  <a:solidFill>
                    <a:schemeClr val="lt1"/>
                  </a:solidFill>
                  <a:latin typeface="Arial"/>
                  <a:ea typeface="Arial"/>
                  <a:cs typeface="Arial"/>
                  <a:sym typeface="Arial"/>
                </a:rPr>
                <a:t>Holistic assessment</a:t>
              </a:r>
              <a:endParaRPr/>
            </a:p>
          </p:txBody>
        </p:sp>
        <p:sp>
          <p:nvSpPr>
            <p:cNvPr id="513" name="Google Shape;513;p30"/>
            <p:cNvSpPr/>
            <p:nvPr/>
          </p:nvSpPr>
          <p:spPr>
            <a:xfrm>
              <a:off x="6038975" y="2640802"/>
              <a:ext cx="1142218" cy="1165655"/>
            </a:xfrm>
            <a:prstGeom prst="roundRect">
              <a:avLst>
                <a:gd fmla="val 10000" name="adj"/>
              </a:avLst>
            </a:prstGeom>
            <a:solidFill>
              <a:srgbClr val="5D9CD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30"/>
            <p:cNvSpPr txBox="1"/>
            <p:nvPr/>
          </p:nvSpPr>
          <p:spPr>
            <a:xfrm>
              <a:off x="6072429" y="2674256"/>
              <a:ext cx="1075310" cy="1098747"/>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None/>
              </a:pPr>
              <a:r>
                <a:rPr b="0" i="0" lang="en-GB" sz="1400" u="none" cap="none" strike="noStrike">
                  <a:solidFill>
                    <a:schemeClr val="lt1"/>
                  </a:solidFill>
                  <a:latin typeface="Arial"/>
                  <a:ea typeface="Arial"/>
                  <a:cs typeface="Arial"/>
                  <a:sym typeface="Arial"/>
                </a:rPr>
                <a:t>Statutory interventions</a:t>
              </a:r>
              <a:endParaRPr/>
            </a:p>
          </p:txBody>
        </p:sp>
        <p:sp>
          <p:nvSpPr>
            <p:cNvPr id="515" name="Google Shape;515;p30"/>
            <p:cNvSpPr/>
            <p:nvPr/>
          </p:nvSpPr>
          <p:spPr>
            <a:xfrm>
              <a:off x="7229167" y="2640802"/>
              <a:ext cx="1142218" cy="1165655"/>
            </a:xfrm>
            <a:prstGeom prst="roundRect">
              <a:avLst>
                <a:gd fmla="val 10000" name="adj"/>
              </a:avLst>
            </a:prstGeom>
            <a:solidFill>
              <a:srgbClr val="5D9CD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30"/>
            <p:cNvSpPr txBox="1"/>
            <p:nvPr/>
          </p:nvSpPr>
          <p:spPr>
            <a:xfrm>
              <a:off x="7262621" y="2674256"/>
              <a:ext cx="1075310" cy="1098747"/>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None/>
              </a:pPr>
              <a:r>
                <a:rPr b="0" i="0" lang="en-GB" sz="1400" u="none" cap="none" strike="noStrike">
                  <a:solidFill>
                    <a:schemeClr val="lt1"/>
                  </a:solidFill>
                  <a:latin typeface="Arial"/>
                  <a:ea typeface="Arial"/>
                  <a:cs typeface="Arial"/>
                  <a:sym typeface="Arial"/>
                </a:rPr>
                <a:t>Therapeutic relationships </a:t>
              </a: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31"/>
          <p:cNvSpPr txBox="1"/>
          <p:nvPr>
            <p:ph idx="1" type="body"/>
          </p:nvPr>
        </p:nvSpPr>
        <p:spPr>
          <a:xfrm>
            <a:off x="2452254" y="1825625"/>
            <a:ext cx="8901546"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rgbClr val="0C67A4"/>
              </a:buClr>
              <a:buSzPts val="2800"/>
              <a:buNone/>
            </a:pPr>
            <a:r>
              <a:t/>
            </a:r>
            <a:endParaRPr/>
          </a:p>
          <a:p>
            <a:pPr indent="0" lvl="0" marL="0" rtl="0" algn="l">
              <a:lnSpc>
                <a:spcPct val="90000"/>
              </a:lnSpc>
              <a:spcBef>
                <a:spcPts val="1000"/>
              </a:spcBef>
              <a:spcAft>
                <a:spcPts val="0"/>
              </a:spcAft>
              <a:buClr>
                <a:srgbClr val="0C67A4"/>
              </a:buClr>
              <a:buSzPts val="2800"/>
              <a:buNone/>
            </a:pPr>
            <a:r>
              <a:t/>
            </a:r>
            <a:endParaRPr/>
          </a:p>
        </p:txBody>
      </p:sp>
      <p:sp>
        <p:nvSpPr>
          <p:cNvPr id="523" name="Google Shape;523;p31"/>
          <p:cNvSpPr txBox="1"/>
          <p:nvPr>
            <p:ph type="title"/>
          </p:nvPr>
        </p:nvSpPr>
        <p:spPr>
          <a:xfrm>
            <a:off x="2557463" y="2298700"/>
            <a:ext cx="8901112" cy="247259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Quattrocento Sans"/>
              <a:buNone/>
            </a:pPr>
            <a:r>
              <a:rPr b="0" i="0" lang="en-GB" sz="3600" u="none" cap="none" strike="noStrike">
                <a:solidFill>
                  <a:srgbClr val="002060"/>
                </a:solidFill>
                <a:latin typeface="Quattrocento Sans"/>
                <a:ea typeface="Quattrocento Sans"/>
                <a:cs typeface="Quattrocento Sans"/>
                <a:sym typeface="Quattrocento Sans"/>
              </a:rPr>
              <a:t>What’s special about social work</a:t>
            </a:r>
            <a:br>
              <a:rPr b="0" i="0" lang="en-GB" sz="3600" u="none" cap="none" strike="noStrike">
                <a:solidFill>
                  <a:srgbClr val="002060"/>
                </a:solidFill>
                <a:latin typeface="Quattrocento Sans"/>
                <a:ea typeface="Quattrocento Sans"/>
                <a:cs typeface="Quattrocento Sans"/>
                <a:sym typeface="Quattrocento Sans"/>
              </a:rPr>
            </a:br>
            <a:r>
              <a:rPr b="0" i="0" lang="en-GB" sz="3600" u="none" cap="none" strike="noStrike">
                <a:solidFill>
                  <a:srgbClr val="002060"/>
                </a:solidFill>
                <a:latin typeface="Quattrocento Sans"/>
                <a:ea typeface="Quattrocento Sans"/>
                <a:cs typeface="Quattrocento Sans"/>
                <a:sym typeface="Quattrocento Sans"/>
              </a:rPr>
              <a:t>Video 1</a:t>
            </a:r>
            <a:br>
              <a:rPr b="0" i="0" lang="en-GB" sz="3600" u="none" cap="none" strike="noStrike">
                <a:solidFill>
                  <a:srgbClr val="002060"/>
                </a:solidFill>
                <a:latin typeface="Quattrocento Sans"/>
                <a:ea typeface="Quattrocento Sans"/>
                <a:cs typeface="Quattrocento Sans"/>
                <a:sym typeface="Quattrocento Sans"/>
              </a:rPr>
            </a:br>
            <a:r>
              <a:rPr b="0" i="0" lang="en-GB" sz="3600" u="none" cap="none" strike="noStrike">
                <a:solidFill>
                  <a:srgbClr val="002060"/>
                </a:solidFill>
                <a:latin typeface="Quattrocento Sans"/>
                <a:ea typeface="Quattrocento Sans"/>
                <a:cs typeface="Quattrocento Sans"/>
                <a:sym typeface="Quattrocento Sans"/>
              </a:rPr>
              <a:t> </a:t>
            </a:r>
            <a:endParaRPr b="0" i="0" sz="3600" u="none" cap="none" strike="noStrike">
              <a:solidFill>
                <a:srgbClr val="002060"/>
              </a:solidFill>
              <a:latin typeface="Calibri"/>
              <a:ea typeface="Calibri"/>
              <a:cs typeface="Calibri"/>
              <a:sym typeface="Calibri"/>
            </a:endParaRPr>
          </a:p>
          <a:p>
            <a:pPr indent="0" lvl="0" marL="0" rtl="0" algn="l">
              <a:lnSpc>
                <a:spcPct val="90000"/>
              </a:lnSpc>
              <a:spcBef>
                <a:spcPts val="0"/>
              </a:spcBef>
              <a:spcAft>
                <a:spcPts val="0"/>
              </a:spcAft>
              <a:buClr>
                <a:srgbClr val="151C90"/>
              </a:buClr>
              <a:buSzPts val="3600"/>
              <a:buFont typeface="Arial"/>
              <a:buNone/>
            </a:pPr>
            <a:r>
              <a:t/>
            </a:r>
            <a:endParaRPr b="0" i="0" sz="3600" u="none" cap="none" strike="noStrike">
              <a:solidFill>
                <a:srgbClr val="151C9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28" name="Shape 528"/>
        <p:cNvGrpSpPr/>
        <p:nvPr/>
      </p:nvGrpSpPr>
      <p:grpSpPr>
        <a:xfrm>
          <a:off x="0" y="0"/>
          <a:ext cx="0" cy="0"/>
          <a:chOff x="0" y="0"/>
          <a:chExt cx="0" cy="0"/>
        </a:xfrm>
      </p:grpSpPr>
      <p:sp>
        <p:nvSpPr>
          <p:cNvPr id="529" name="Google Shape;529;p32"/>
          <p:cNvSpPr txBox="1"/>
          <p:nvPr>
            <p:ph type="title"/>
          </p:nvPr>
        </p:nvSpPr>
        <p:spPr>
          <a:xfrm>
            <a:off x="2365115" y="493071"/>
            <a:ext cx="3526399" cy="550468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5"/>
              </a:buClr>
              <a:buSzPts val="3200"/>
              <a:buFont typeface="Arial"/>
              <a:buNone/>
            </a:pPr>
            <a:r>
              <a:rPr lang="en-GB" sz="3200">
                <a:solidFill>
                  <a:schemeClr val="accent5"/>
                </a:solidFill>
              </a:rPr>
              <a:t>How do we work?</a:t>
            </a:r>
            <a:endParaRPr sz="3200">
              <a:solidFill>
                <a:schemeClr val="accent5"/>
              </a:solidFill>
            </a:endParaRPr>
          </a:p>
        </p:txBody>
      </p:sp>
      <p:grpSp>
        <p:nvGrpSpPr>
          <p:cNvPr id="530" name="Google Shape;530;p32"/>
          <p:cNvGrpSpPr/>
          <p:nvPr/>
        </p:nvGrpSpPr>
        <p:grpSpPr>
          <a:xfrm>
            <a:off x="5093208" y="700107"/>
            <a:ext cx="6263640" cy="5345257"/>
            <a:chOff x="0" y="79715"/>
            <a:chExt cx="6263640" cy="5345257"/>
          </a:xfrm>
        </p:grpSpPr>
        <p:sp>
          <p:nvSpPr>
            <p:cNvPr id="531" name="Google Shape;531;p32"/>
            <p:cNvSpPr/>
            <p:nvPr/>
          </p:nvSpPr>
          <p:spPr>
            <a:xfrm>
              <a:off x="0" y="79715"/>
              <a:ext cx="6263640" cy="1286634"/>
            </a:xfrm>
            <a:prstGeom prst="roundRect">
              <a:avLst>
                <a:gd fmla="val 16667" name="adj"/>
              </a:avLst>
            </a:prstGeom>
            <a:solidFill>
              <a:srgbClr val="599BD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32"/>
            <p:cNvSpPr txBox="1"/>
            <p:nvPr/>
          </p:nvSpPr>
          <p:spPr>
            <a:xfrm>
              <a:off x="62808" y="142523"/>
              <a:ext cx="6138024" cy="1161018"/>
            </a:xfrm>
            <a:prstGeom prst="rect">
              <a:avLst/>
            </a:prstGeom>
            <a:noFill/>
            <a:ln>
              <a:noFill/>
            </a:ln>
          </p:spPr>
          <p:txBody>
            <a:bodyPr anchorCtr="0" anchor="ctr" bIns="87625" lIns="87625" spcFirstLastPara="1" rIns="87625" wrap="square" tIns="87625">
              <a:noAutofit/>
            </a:bodyPr>
            <a:lstStyle/>
            <a:p>
              <a:pPr indent="0" lvl="0" marL="0" marR="0" rtl="0" algn="l">
                <a:lnSpc>
                  <a:spcPct val="90000"/>
                </a:lnSpc>
                <a:spcBef>
                  <a:spcPts val="0"/>
                </a:spcBef>
                <a:spcAft>
                  <a:spcPts val="0"/>
                </a:spcAft>
                <a:buNone/>
              </a:pPr>
              <a:r>
                <a:rPr b="0" i="0" lang="en-GB" sz="2300" u="none" cap="none" strike="noStrike">
                  <a:solidFill>
                    <a:schemeClr val="lt1"/>
                  </a:solidFill>
                  <a:latin typeface="Arial"/>
                  <a:ea typeface="Arial"/>
                  <a:cs typeface="Arial"/>
                  <a:sym typeface="Arial"/>
                </a:rPr>
                <a:t>Series of conversations; often with many people, sometimes difficult</a:t>
              </a:r>
              <a:endParaRPr b="0" i="0" sz="2300" u="none" cap="none" strike="noStrike">
                <a:solidFill>
                  <a:schemeClr val="lt1"/>
                </a:solidFill>
                <a:latin typeface="Arial"/>
                <a:ea typeface="Arial"/>
                <a:cs typeface="Arial"/>
                <a:sym typeface="Arial"/>
              </a:endParaRPr>
            </a:p>
          </p:txBody>
        </p:sp>
        <p:sp>
          <p:nvSpPr>
            <p:cNvPr id="533" name="Google Shape;533;p32"/>
            <p:cNvSpPr/>
            <p:nvPr/>
          </p:nvSpPr>
          <p:spPr>
            <a:xfrm>
              <a:off x="0" y="1432589"/>
              <a:ext cx="6263640" cy="1286634"/>
            </a:xfrm>
            <a:prstGeom prst="roundRect">
              <a:avLst>
                <a:gd fmla="val 16667" name="adj"/>
              </a:avLst>
            </a:prstGeom>
            <a:solidFill>
              <a:srgbClr val="50C9B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32"/>
            <p:cNvSpPr txBox="1"/>
            <p:nvPr/>
          </p:nvSpPr>
          <p:spPr>
            <a:xfrm>
              <a:off x="62808" y="1495397"/>
              <a:ext cx="6138024" cy="1161018"/>
            </a:xfrm>
            <a:prstGeom prst="rect">
              <a:avLst/>
            </a:prstGeom>
            <a:noFill/>
            <a:ln>
              <a:noFill/>
            </a:ln>
          </p:spPr>
          <p:txBody>
            <a:bodyPr anchorCtr="0" anchor="ctr" bIns="87625" lIns="87625" spcFirstLastPara="1" rIns="87625" wrap="square" tIns="87625">
              <a:noAutofit/>
            </a:bodyPr>
            <a:lstStyle/>
            <a:p>
              <a:pPr indent="0" lvl="0" marL="0" marR="0" rtl="0" algn="l">
                <a:lnSpc>
                  <a:spcPct val="90000"/>
                </a:lnSpc>
                <a:spcBef>
                  <a:spcPts val="0"/>
                </a:spcBef>
                <a:spcAft>
                  <a:spcPts val="0"/>
                </a:spcAft>
                <a:buNone/>
              </a:pPr>
              <a:r>
                <a:rPr b="0" i="0" lang="en-GB" sz="2300" u="none" cap="none" strike="noStrike">
                  <a:solidFill>
                    <a:schemeClr val="lt1"/>
                  </a:solidFill>
                  <a:latin typeface="Arial"/>
                  <a:ea typeface="Arial"/>
                  <a:cs typeface="Arial"/>
                  <a:sym typeface="Arial"/>
                </a:rPr>
                <a:t>Relationship-based; takes time</a:t>
              </a:r>
              <a:endParaRPr b="0" i="0" sz="2300" u="none" cap="none" strike="noStrike">
                <a:solidFill>
                  <a:schemeClr val="lt1"/>
                </a:solidFill>
                <a:latin typeface="Arial"/>
                <a:ea typeface="Arial"/>
                <a:cs typeface="Arial"/>
                <a:sym typeface="Arial"/>
              </a:endParaRPr>
            </a:p>
          </p:txBody>
        </p:sp>
        <p:sp>
          <p:nvSpPr>
            <p:cNvPr id="535" name="Google Shape;535;p32"/>
            <p:cNvSpPr/>
            <p:nvPr/>
          </p:nvSpPr>
          <p:spPr>
            <a:xfrm>
              <a:off x="0" y="2785464"/>
              <a:ext cx="6263640" cy="1286634"/>
            </a:xfrm>
            <a:prstGeom prst="roundRect">
              <a:avLst>
                <a:gd fmla="val 16667" name="adj"/>
              </a:avLst>
            </a:prstGeom>
            <a:solidFill>
              <a:srgbClr val="48BD6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32"/>
            <p:cNvSpPr txBox="1"/>
            <p:nvPr/>
          </p:nvSpPr>
          <p:spPr>
            <a:xfrm>
              <a:off x="62808" y="2848272"/>
              <a:ext cx="6138024" cy="1161018"/>
            </a:xfrm>
            <a:prstGeom prst="rect">
              <a:avLst/>
            </a:prstGeom>
            <a:noFill/>
            <a:ln>
              <a:noFill/>
            </a:ln>
          </p:spPr>
          <p:txBody>
            <a:bodyPr anchorCtr="0" anchor="ctr" bIns="87625" lIns="87625" spcFirstLastPara="1" rIns="87625" wrap="square" tIns="87625">
              <a:noAutofit/>
            </a:bodyPr>
            <a:lstStyle/>
            <a:p>
              <a:pPr indent="0" lvl="0" marL="0" marR="0" rtl="0" algn="l">
                <a:lnSpc>
                  <a:spcPct val="90000"/>
                </a:lnSpc>
                <a:spcBef>
                  <a:spcPts val="0"/>
                </a:spcBef>
                <a:spcAft>
                  <a:spcPts val="0"/>
                </a:spcAft>
                <a:buNone/>
              </a:pPr>
              <a:r>
                <a:rPr b="0" i="0" lang="en-GB" sz="2300" u="none" cap="none" strike="noStrike">
                  <a:solidFill>
                    <a:schemeClr val="lt1"/>
                  </a:solidFill>
                  <a:latin typeface="Arial"/>
                  <a:ea typeface="Arial"/>
                  <a:cs typeface="Arial"/>
                  <a:sym typeface="Arial"/>
                </a:rPr>
                <a:t>Holistic; individual, family, work, education, leisure, desires, legal positions (social/systems models)</a:t>
              </a:r>
              <a:endParaRPr b="0" i="0" sz="2300" u="none" cap="none" strike="noStrike">
                <a:solidFill>
                  <a:schemeClr val="lt1"/>
                </a:solidFill>
                <a:latin typeface="Arial"/>
                <a:ea typeface="Arial"/>
                <a:cs typeface="Arial"/>
                <a:sym typeface="Arial"/>
              </a:endParaRPr>
            </a:p>
          </p:txBody>
        </p:sp>
        <p:sp>
          <p:nvSpPr>
            <p:cNvPr id="537" name="Google Shape;537;p32"/>
            <p:cNvSpPr/>
            <p:nvPr/>
          </p:nvSpPr>
          <p:spPr>
            <a:xfrm>
              <a:off x="0" y="4138338"/>
              <a:ext cx="6263640" cy="1286634"/>
            </a:xfrm>
            <a:prstGeom prst="roundRect">
              <a:avLst>
                <a:gd fmla="val 16667" name="adj"/>
              </a:avLst>
            </a:prstGeom>
            <a:solidFill>
              <a:srgbClr val="6FAB46"/>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32"/>
            <p:cNvSpPr txBox="1"/>
            <p:nvPr/>
          </p:nvSpPr>
          <p:spPr>
            <a:xfrm>
              <a:off x="62808" y="4201146"/>
              <a:ext cx="6138024" cy="1161018"/>
            </a:xfrm>
            <a:prstGeom prst="rect">
              <a:avLst/>
            </a:prstGeom>
            <a:noFill/>
            <a:ln>
              <a:noFill/>
            </a:ln>
          </p:spPr>
          <p:txBody>
            <a:bodyPr anchorCtr="0" anchor="ctr" bIns="87625" lIns="87625" spcFirstLastPara="1" rIns="87625" wrap="square" tIns="87625">
              <a:noAutofit/>
            </a:bodyPr>
            <a:lstStyle/>
            <a:p>
              <a:pPr indent="0" lvl="0" marL="0" marR="0" rtl="0" algn="l">
                <a:lnSpc>
                  <a:spcPct val="90000"/>
                </a:lnSpc>
                <a:spcBef>
                  <a:spcPts val="0"/>
                </a:spcBef>
                <a:spcAft>
                  <a:spcPts val="0"/>
                </a:spcAft>
                <a:buNone/>
              </a:pPr>
              <a:r>
                <a:rPr b="0" i="0" lang="en-GB" sz="2300" u="none" cap="none" strike="noStrike">
                  <a:solidFill>
                    <a:schemeClr val="lt1"/>
                  </a:solidFill>
                  <a:latin typeface="Arial"/>
                  <a:ea typeface="Arial"/>
                  <a:cs typeface="Arial"/>
                  <a:sym typeface="Arial"/>
                </a:rPr>
                <a:t>Recognises the issues are often not sited within the person themselves (disability model)</a:t>
              </a:r>
              <a:endParaRPr b="0" i="0" sz="2300" u="none" cap="none" strike="noStrike">
                <a:solidFill>
                  <a:schemeClr val="lt1"/>
                </a:solidFill>
                <a:latin typeface="Arial"/>
                <a:ea typeface="Arial"/>
                <a:cs typeface="Arial"/>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33"/>
          <p:cNvSpPr txBox="1"/>
          <p:nvPr>
            <p:ph idx="1" type="body"/>
          </p:nvPr>
        </p:nvSpPr>
        <p:spPr>
          <a:xfrm>
            <a:off x="2452254" y="1825625"/>
            <a:ext cx="8901546"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rgbClr val="0C67A4"/>
              </a:buClr>
              <a:buSzPts val="2800"/>
              <a:buNone/>
            </a:pPr>
            <a:r>
              <a:t/>
            </a:r>
            <a:endParaRPr/>
          </a:p>
          <a:p>
            <a:pPr indent="0" lvl="0" marL="0" rtl="0" algn="l">
              <a:lnSpc>
                <a:spcPct val="90000"/>
              </a:lnSpc>
              <a:spcBef>
                <a:spcPts val="1000"/>
              </a:spcBef>
              <a:spcAft>
                <a:spcPts val="0"/>
              </a:spcAft>
              <a:buClr>
                <a:srgbClr val="0C67A4"/>
              </a:buClr>
              <a:buSzPts val="2800"/>
              <a:buNone/>
            </a:pPr>
            <a:r>
              <a:t/>
            </a:r>
            <a:endParaRPr/>
          </a:p>
        </p:txBody>
      </p:sp>
      <p:sp>
        <p:nvSpPr>
          <p:cNvPr id="545" name="Google Shape;545;p33"/>
          <p:cNvSpPr txBox="1"/>
          <p:nvPr>
            <p:ph type="title"/>
          </p:nvPr>
        </p:nvSpPr>
        <p:spPr>
          <a:xfrm>
            <a:off x="2557463" y="2298700"/>
            <a:ext cx="8901112" cy="247259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3600"/>
              <a:buFont typeface="Quattrocento Sans"/>
              <a:buNone/>
            </a:pPr>
            <a:r>
              <a:rPr b="0" i="0" lang="en-GB" sz="3600" u="none" cap="none" strike="noStrike">
                <a:solidFill>
                  <a:srgbClr val="002060"/>
                </a:solidFill>
                <a:latin typeface="Quattrocento Sans"/>
                <a:ea typeface="Quattrocento Sans"/>
                <a:cs typeface="Quattrocento Sans"/>
                <a:sym typeface="Quattrocento Sans"/>
              </a:rPr>
              <a:t>What makes social work assessment unique? </a:t>
            </a:r>
            <a:br>
              <a:rPr b="0" i="0" lang="en-GB" sz="3600" u="none" cap="none" strike="noStrike">
                <a:solidFill>
                  <a:srgbClr val="002060"/>
                </a:solidFill>
                <a:latin typeface="Quattrocento Sans"/>
                <a:ea typeface="Quattrocento Sans"/>
                <a:cs typeface="Quattrocento Sans"/>
                <a:sym typeface="Quattrocento Sans"/>
              </a:rPr>
            </a:br>
            <a:r>
              <a:rPr b="0" i="0" lang="en-GB" sz="3600" u="none" cap="none" strike="noStrike">
                <a:solidFill>
                  <a:srgbClr val="002060"/>
                </a:solidFill>
                <a:latin typeface="Quattrocento Sans"/>
                <a:ea typeface="Quattrocento Sans"/>
                <a:cs typeface="Quattrocento Sans"/>
                <a:sym typeface="Quattrocento Sans"/>
              </a:rPr>
              <a:t>Video 2</a:t>
            </a:r>
            <a:br>
              <a:rPr b="0" i="0" lang="en-GB" sz="3600" u="none" cap="none" strike="noStrike">
                <a:solidFill>
                  <a:srgbClr val="002060"/>
                </a:solidFill>
                <a:latin typeface="Quattrocento Sans"/>
                <a:ea typeface="Quattrocento Sans"/>
                <a:cs typeface="Quattrocento Sans"/>
                <a:sym typeface="Quattrocento Sans"/>
              </a:rPr>
            </a:br>
            <a:r>
              <a:rPr b="0" i="0" lang="en-GB" sz="3600" u="none" cap="none" strike="noStrike">
                <a:solidFill>
                  <a:srgbClr val="002060"/>
                </a:solidFill>
                <a:latin typeface="Quattrocento Sans"/>
                <a:ea typeface="Quattrocento Sans"/>
                <a:cs typeface="Quattrocento Sans"/>
                <a:sym typeface="Quattrocento Sans"/>
              </a:rPr>
              <a:t> </a:t>
            </a:r>
            <a:endParaRPr b="0" i="0" sz="3600" u="none" cap="none" strike="noStrike">
              <a:solidFill>
                <a:srgbClr val="002060"/>
              </a:solidFill>
              <a:latin typeface="Calibri"/>
              <a:ea typeface="Calibri"/>
              <a:cs typeface="Calibri"/>
              <a:sym typeface="Calibri"/>
            </a:endParaRPr>
          </a:p>
          <a:p>
            <a:pPr indent="0" lvl="0" marL="0" rtl="0" algn="l">
              <a:lnSpc>
                <a:spcPct val="90000"/>
              </a:lnSpc>
              <a:spcBef>
                <a:spcPts val="0"/>
              </a:spcBef>
              <a:spcAft>
                <a:spcPts val="0"/>
              </a:spcAft>
              <a:buClr>
                <a:srgbClr val="151C90"/>
              </a:buClr>
              <a:buSzPts val="3600"/>
              <a:buFont typeface="Arial"/>
              <a:buNone/>
            </a:pPr>
            <a:r>
              <a:t/>
            </a:r>
            <a:endParaRPr b="0" i="0" sz="3600" u="none" cap="none" strike="noStrike">
              <a:solidFill>
                <a:srgbClr val="151C9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34"/>
          <p:cNvSpPr txBox="1"/>
          <p:nvPr>
            <p:ph idx="1" type="body"/>
          </p:nvPr>
        </p:nvSpPr>
        <p:spPr>
          <a:xfrm>
            <a:off x="2452254" y="1825625"/>
            <a:ext cx="8901546"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rgbClr val="0C67A4"/>
              </a:buClr>
              <a:buSzPts val="2800"/>
              <a:buNone/>
            </a:pPr>
            <a:r>
              <a:t/>
            </a:r>
            <a:endParaRPr/>
          </a:p>
          <a:p>
            <a:pPr indent="0" lvl="0" marL="0" rtl="0" algn="l">
              <a:lnSpc>
                <a:spcPct val="90000"/>
              </a:lnSpc>
              <a:spcBef>
                <a:spcPts val="1000"/>
              </a:spcBef>
              <a:spcAft>
                <a:spcPts val="0"/>
              </a:spcAft>
              <a:buClr>
                <a:srgbClr val="0C67A4"/>
              </a:buClr>
              <a:buSzPts val="2800"/>
              <a:buNone/>
            </a:pPr>
            <a:r>
              <a:t/>
            </a:r>
            <a:endParaRPr/>
          </a:p>
        </p:txBody>
      </p:sp>
      <p:pic>
        <p:nvPicPr>
          <p:cNvPr id="552" name="Google Shape;552;p34"/>
          <p:cNvPicPr preferRelativeResize="0"/>
          <p:nvPr/>
        </p:nvPicPr>
        <p:blipFill rotWithShape="1">
          <a:blip r:embed="rId3">
            <a:alphaModFix/>
          </a:blip>
          <a:srcRect b="0" l="0" r="0" t="0"/>
          <a:stretch/>
        </p:blipFill>
        <p:spPr>
          <a:xfrm>
            <a:off x="2452253" y="1534278"/>
            <a:ext cx="8901546" cy="4486274"/>
          </a:xfrm>
          <a:prstGeom prst="rect">
            <a:avLst/>
          </a:prstGeom>
          <a:noFill/>
          <a:ln>
            <a:noFill/>
          </a:ln>
        </p:spPr>
      </p:pic>
      <p:sp>
        <p:nvSpPr>
          <p:cNvPr id="553" name="Google Shape;553;p34"/>
          <p:cNvSpPr txBox="1"/>
          <p:nvPr>
            <p:ph type="title"/>
          </p:nvPr>
        </p:nvSpPr>
        <p:spPr>
          <a:xfrm>
            <a:off x="2452254" y="365125"/>
            <a:ext cx="8901545"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151C90"/>
              </a:buClr>
              <a:buSzPts val="4400"/>
              <a:buFont typeface="Arial"/>
              <a:buNone/>
            </a:pPr>
            <a:r>
              <a:rPr lang="en-GB"/>
              <a:t>Social work - transitions</a:t>
            </a:r>
            <a:endParaRPr/>
          </a:p>
        </p:txBody>
      </p:sp>
      <p:sp>
        <p:nvSpPr>
          <p:cNvPr id="554" name="Google Shape;554;p34"/>
          <p:cNvSpPr txBox="1"/>
          <p:nvPr/>
        </p:nvSpPr>
        <p:spPr>
          <a:xfrm>
            <a:off x="6811108" y="6182824"/>
            <a:ext cx="4542691" cy="33855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Calibri"/>
                <a:ea typeface="Calibri"/>
                <a:cs typeface="Calibri"/>
                <a:sym typeface="Calibri"/>
              </a:rPr>
              <a:t>From James Cox, SASW member and SG CP Adviser</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35"/>
          <p:cNvSpPr txBox="1"/>
          <p:nvPr>
            <p:ph idx="1" type="body"/>
          </p:nvPr>
        </p:nvSpPr>
        <p:spPr>
          <a:xfrm>
            <a:off x="2452254" y="1825625"/>
            <a:ext cx="4648565"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00B050"/>
              </a:buClr>
              <a:buSzPts val="2800"/>
              <a:buFont typeface="Noto Sans Symbols"/>
              <a:buChar char="⮚"/>
            </a:pPr>
            <a:r>
              <a:rPr lang="en-GB">
                <a:solidFill>
                  <a:srgbClr val="00B050"/>
                </a:solidFill>
                <a:latin typeface="Arial"/>
                <a:ea typeface="Arial"/>
                <a:cs typeface="Arial"/>
                <a:sym typeface="Arial"/>
              </a:rPr>
              <a:t> Increase in inequalities</a:t>
            </a:r>
            <a:endParaRPr/>
          </a:p>
          <a:p>
            <a:pPr indent="-228600" lvl="0" marL="228600" rtl="0" algn="l">
              <a:lnSpc>
                <a:spcPct val="90000"/>
              </a:lnSpc>
              <a:spcBef>
                <a:spcPts val="1000"/>
              </a:spcBef>
              <a:spcAft>
                <a:spcPts val="0"/>
              </a:spcAft>
              <a:buClr>
                <a:srgbClr val="00B050"/>
              </a:buClr>
              <a:buSzPts val="2800"/>
              <a:buFont typeface="Noto Sans Symbols"/>
              <a:buChar char="⮚"/>
            </a:pPr>
            <a:r>
              <a:rPr lang="en-GB">
                <a:solidFill>
                  <a:srgbClr val="00B050"/>
                </a:solidFill>
                <a:latin typeface="Arial"/>
                <a:ea typeface="Arial"/>
                <a:cs typeface="Arial"/>
                <a:sym typeface="Arial"/>
              </a:rPr>
              <a:t> Mental health</a:t>
            </a:r>
            <a:endParaRPr/>
          </a:p>
          <a:p>
            <a:pPr indent="-228600" lvl="0" marL="228600" rtl="0" algn="l">
              <a:lnSpc>
                <a:spcPct val="90000"/>
              </a:lnSpc>
              <a:spcBef>
                <a:spcPts val="1000"/>
              </a:spcBef>
              <a:spcAft>
                <a:spcPts val="0"/>
              </a:spcAft>
              <a:buClr>
                <a:srgbClr val="00B050"/>
              </a:buClr>
              <a:buSzPts val="2800"/>
              <a:buFont typeface="Noto Sans Symbols"/>
              <a:buChar char="⮚"/>
            </a:pPr>
            <a:r>
              <a:rPr lang="en-GB">
                <a:solidFill>
                  <a:srgbClr val="00B050"/>
                </a:solidFill>
              </a:rPr>
              <a:t> Substance use</a:t>
            </a:r>
            <a:endParaRPr/>
          </a:p>
          <a:p>
            <a:pPr indent="-228600" lvl="0" marL="228600" rtl="0" algn="l">
              <a:lnSpc>
                <a:spcPct val="90000"/>
              </a:lnSpc>
              <a:spcBef>
                <a:spcPts val="1000"/>
              </a:spcBef>
              <a:spcAft>
                <a:spcPts val="0"/>
              </a:spcAft>
              <a:buClr>
                <a:srgbClr val="00B050"/>
              </a:buClr>
              <a:buSzPts val="2800"/>
              <a:buFont typeface="Noto Sans Symbols"/>
              <a:buChar char="⮚"/>
            </a:pPr>
            <a:r>
              <a:rPr lang="en-GB">
                <a:solidFill>
                  <a:srgbClr val="00B050"/>
                </a:solidFill>
              </a:rPr>
              <a:t> Domestic abuse</a:t>
            </a:r>
            <a:endParaRPr/>
          </a:p>
          <a:p>
            <a:pPr indent="-228600" lvl="0" marL="228600" rtl="0" algn="l">
              <a:lnSpc>
                <a:spcPct val="90000"/>
              </a:lnSpc>
              <a:spcBef>
                <a:spcPts val="1000"/>
              </a:spcBef>
              <a:spcAft>
                <a:spcPts val="0"/>
              </a:spcAft>
              <a:buClr>
                <a:srgbClr val="00B050"/>
              </a:buClr>
              <a:buSzPts val="2800"/>
              <a:buFont typeface="Noto Sans Symbols"/>
              <a:buChar char="⮚"/>
            </a:pPr>
            <a:r>
              <a:rPr lang="en-GB">
                <a:solidFill>
                  <a:srgbClr val="00B050"/>
                </a:solidFill>
              </a:rPr>
              <a:t> Bereavement</a:t>
            </a:r>
            <a:endParaRPr/>
          </a:p>
          <a:p>
            <a:pPr indent="-228600" lvl="0" marL="228600" rtl="0" algn="l">
              <a:lnSpc>
                <a:spcPct val="90000"/>
              </a:lnSpc>
              <a:spcBef>
                <a:spcPts val="1000"/>
              </a:spcBef>
              <a:spcAft>
                <a:spcPts val="0"/>
              </a:spcAft>
              <a:buClr>
                <a:srgbClr val="00B050"/>
              </a:buClr>
              <a:buSzPts val="2800"/>
              <a:buFont typeface="Noto Sans Symbols"/>
              <a:buChar char="⮚"/>
            </a:pPr>
            <a:r>
              <a:rPr lang="en-GB">
                <a:solidFill>
                  <a:srgbClr val="00B050"/>
                </a:solidFill>
              </a:rPr>
              <a:t> Loss of independence</a:t>
            </a:r>
            <a:endParaRPr/>
          </a:p>
          <a:p>
            <a:pPr indent="-228600" lvl="0" marL="228600" rtl="0" algn="l">
              <a:lnSpc>
                <a:spcPct val="90000"/>
              </a:lnSpc>
              <a:spcBef>
                <a:spcPts val="1000"/>
              </a:spcBef>
              <a:spcAft>
                <a:spcPts val="0"/>
              </a:spcAft>
              <a:buClr>
                <a:srgbClr val="00B050"/>
              </a:buClr>
              <a:buSzPts val="2800"/>
              <a:buFont typeface="Noto Sans Symbols"/>
              <a:buChar char="⮚"/>
            </a:pPr>
            <a:r>
              <a:rPr lang="en-GB">
                <a:solidFill>
                  <a:srgbClr val="00B050"/>
                </a:solidFill>
              </a:rPr>
              <a:t> Social change</a:t>
            </a:r>
            <a:endParaRPr/>
          </a:p>
        </p:txBody>
      </p:sp>
      <p:sp>
        <p:nvSpPr>
          <p:cNvPr id="561" name="Google Shape;561;p35"/>
          <p:cNvSpPr txBox="1"/>
          <p:nvPr/>
        </p:nvSpPr>
        <p:spPr>
          <a:xfrm>
            <a:off x="7452581" y="1825625"/>
            <a:ext cx="4141542" cy="4066809"/>
          </a:xfrm>
          <a:prstGeom prst="rect">
            <a:avLst/>
          </a:prstGeom>
          <a:noFill/>
          <a:ln>
            <a:noFill/>
          </a:ln>
        </p:spPr>
        <p:txBody>
          <a:bodyPr anchorCtr="0" anchor="t" bIns="45700" lIns="91425" spcFirstLastPara="1" rIns="91425" wrap="square" tIns="45700">
            <a:normAutofit/>
          </a:bodyPr>
          <a:lstStyle/>
          <a:p>
            <a:pPr indent="-50800" lvl="0" marL="228600" marR="0" rtl="0" algn="l">
              <a:lnSpc>
                <a:spcPct val="90000"/>
              </a:lnSpc>
              <a:spcBef>
                <a:spcPts val="0"/>
              </a:spcBef>
              <a:spcAft>
                <a:spcPts val="0"/>
              </a:spcAft>
              <a:buClr>
                <a:srgbClr val="0C67A4"/>
              </a:buClr>
              <a:buSzPts val="2800"/>
              <a:buFont typeface="Arial"/>
              <a:buNone/>
            </a:pPr>
            <a:r>
              <a:t/>
            </a:r>
            <a:endParaRPr b="1" i="0" sz="2800" u="none" cap="none" strike="noStrike">
              <a:solidFill>
                <a:srgbClr val="0070C0"/>
              </a:solidFill>
              <a:latin typeface="Arial"/>
              <a:ea typeface="Arial"/>
              <a:cs typeface="Arial"/>
              <a:sym typeface="Arial"/>
            </a:endParaRPr>
          </a:p>
          <a:p>
            <a:pPr indent="-228600" lvl="0" marL="228600" marR="0" rtl="0" algn="l">
              <a:lnSpc>
                <a:spcPct val="90000"/>
              </a:lnSpc>
              <a:spcBef>
                <a:spcPts val="1000"/>
              </a:spcBef>
              <a:spcAft>
                <a:spcPts val="0"/>
              </a:spcAft>
              <a:buClr>
                <a:srgbClr val="0070C0"/>
              </a:buClr>
              <a:buSzPts val="2800"/>
              <a:buFont typeface="Noto Sans Symbols"/>
              <a:buChar char="⮚"/>
            </a:pPr>
            <a:r>
              <a:rPr b="1" i="0" lang="en-GB" sz="2800" u="none" cap="none" strike="noStrike">
                <a:solidFill>
                  <a:srgbClr val="0070C0"/>
                </a:solidFill>
                <a:latin typeface="Arial"/>
                <a:ea typeface="Arial"/>
                <a:cs typeface="Arial"/>
                <a:sym typeface="Arial"/>
              </a:rPr>
              <a:t> Eligibility</a:t>
            </a:r>
            <a:endParaRPr/>
          </a:p>
          <a:p>
            <a:pPr indent="-228600" lvl="0" marL="228600" marR="0" rtl="0" algn="l">
              <a:lnSpc>
                <a:spcPct val="90000"/>
              </a:lnSpc>
              <a:spcBef>
                <a:spcPts val="1000"/>
              </a:spcBef>
              <a:spcAft>
                <a:spcPts val="0"/>
              </a:spcAft>
              <a:buClr>
                <a:srgbClr val="0070C0"/>
              </a:buClr>
              <a:buSzPts val="2800"/>
              <a:buFont typeface="Noto Sans Symbols"/>
              <a:buChar char="⮚"/>
            </a:pPr>
            <a:r>
              <a:rPr b="1" i="0" lang="en-GB" sz="2800" u="none" cap="none" strike="noStrike">
                <a:solidFill>
                  <a:srgbClr val="0070C0"/>
                </a:solidFill>
                <a:latin typeface="Arial"/>
                <a:ea typeface="Arial"/>
                <a:cs typeface="Arial"/>
                <a:sym typeface="Arial"/>
              </a:rPr>
              <a:t> Resource</a:t>
            </a:r>
            <a:endParaRPr/>
          </a:p>
          <a:p>
            <a:pPr indent="-228600" lvl="0" marL="228600" marR="0" rtl="0" algn="l">
              <a:lnSpc>
                <a:spcPct val="90000"/>
              </a:lnSpc>
              <a:spcBef>
                <a:spcPts val="1000"/>
              </a:spcBef>
              <a:spcAft>
                <a:spcPts val="0"/>
              </a:spcAft>
              <a:buClr>
                <a:srgbClr val="0070C0"/>
              </a:buClr>
              <a:buSzPts val="2800"/>
              <a:buFont typeface="Noto Sans Symbols"/>
              <a:buChar char="⮚"/>
            </a:pPr>
            <a:r>
              <a:rPr b="1" i="0" lang="en-GB" sz="2800" u="none" cap="none" strike="noStrike">
                <a:solidFill>
                  <a:srgbClr val="0070C0"/>
                </a:solidFill>
                <a:latin typeface="Arial"/>
                <a:ea typeface="Arial"/>
                <a:cs typeface="Arial"/>
                <a:sym typeface="Arial"/>
              </a:rPr>
              <a:t> Structures</a:t>
            </a:r>
            <a:endParaRPr/>
          </a:p>
          <a:p>
            <a:pPr indent="-228600" lvl="0" marL="228600" marR="0" rtl="0" algn="l">
              <a:lnSpc>
                <a:spcPct val="90000"/>
              </a:lnSpc>
              <a:spcBef>
                <a:spcPts val="1000"/>
              </a:spcBef>
              <a:spcAft>
                <a:spcPts val="0"/>
              </a:spcAft>
              <a:buClr>
                <a:srgbClr val="0070C0"/>
              </a:buClr>
              <a:buSzPts val="2800"/>
              <a:buFont typeface="Noto Sans Symbols"/>
              <a:buChar char="⮚"/>
            </a:pPr>
            <a:r>
              <a:rPr b="1" i="0" lang="en-GB" sz="2800" u="none" cap="none" strike="noStrike">
                <a:solidFill>
                  <a:srgbClr val="0070C0"/>
                </a:solidFill>
                <a:latin typeface="Arial"/>
                <a:ea typeface="Arial"/>
                <a:cs typeface="Arial"/>
                <a:sym typeface="Arial"/>
              </a:rPr>
              <a:t> "Statutory" duties</a:t>
            </a:r>
            <a:endParaRPr b="1" i="0" sz="2800" u="none" cap="none" strike="noStrike">
              <a:solidFill>
                <a:srgbClr val="0070C0"/>
              </a:solidFill>
              <a:latin typeface="Arial"/>
              <a:ea typeface="Arial"/>
              <a:cs typeface="Arial"/>
              <a:sym typeface="Arial"/>
            </a:endParaRPr>
          </a:p>
          <a:p>
            <a:pPr indent="0" lvl="0" marL="0" marR="0" rtl="0" algn="l">
              <a:lnSpc>
                <a:spcPct val="90000"/>
              </a:lnSpc>
              <a:spcBef>
                <a:spcPts val="1000"/>
              </a:spcBef>
              <a:spcAft>
                <a:spcPts val="0"/>
              </a:spcAft>
              <a:buClr>
                <a:srgbClr val="0C67A4"/>
              </a:buClr>
              <a:buSzPts val="2800"/>
              <a:buFont typeface="Arial"/>
              <a:buNone/>
            </a:pPr>
            <a:r>
              <a:t/>
            </a:r>
            <a:endParaRPr b="1" i="0" sz="2800" u="none" cap="none" strike="noStrike">
              <a:solidFill>
                <a:srgbClr val="0070C0"/>
              </a:solidFill>
              <a:latin typeface="Arial"/>
              <a:ea typeface="Arial"/>
              <a:cs typeface="Arial"/>
              <a:sym typeface="Arial"/>
            </a:endParaRPr>
          </a:p>
          <a:p>
            <a:pPr indent="-50800" lvl="0" marL="228600" marR="0" rtl="0" algn="l">
              <a:lnSpc>
                <a:spcPct val="90000"/>
              </a:lnSpc>
              <a:spcBef>
                <a:spcPts val="1000"/>
              </a:spcBef>
              <a:spcAft>
                <a:spcPts val="0"/>
              </a:spcAft>
              <a:buClr>
                <a:srgbClr val="0C67A4"/>
              </a:buClr>
              <a:buSzPts val="2800"/>
              <a:buFont typeface="Arial"/>
              <a:buNone/>
            </a:pPr>
            <a:r>
              <a:t/>
            </a:r>
            <a:endParaRPr b="1" i="0" sz="2800" u="none" cap="none" strike="noStrike">
              <a:solidFill>
                <a:srgbClr val="0070C0"/>
              </a:solidFill>
              <a:latin typeface="Arial"/>
              <a:ea typeface="Arial"/>
              <a:cs typeface="Arial"/>
              <a:sym typeface="Arial"/>
            </a:endParaRPr>
          </a:p>
        </p:txBody>
      </p:sp>
      <p:sp>
        <p:nvSpPr>
          <p:cNvPr id="562" name="Google Shape;562;p35"/>
          <p:cNvSpPr txBox="1"/>
          <p:nvPr>
            <p:ph type="title"/>
          </p:nvPr>
        </p:nvSpPr>
        <p:spPr>
          <a:xfrm>
            <a:off x="2452254" y="365125"/>
            <a:ext cx="8901545"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151C90"/>
              </a:buClr>
              <a:buSzPts val="4400"/>
              <a:buFont typeface="Arial"/>
              <a:buNone/>
            </a:pPr>
            <a:r>
              <a:rPr lang="en-GB"/>
              <a:t>The potential and the challenges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36"/>
          <p:cNvSpPr txBox="1"/>
          <p:nvPr>
            <p:ph idx="1" type="body"/>
          </p:nvPr>
        </p:nvSpPr>
        <p:spPr>
          <a:xfrm>
            <a:off x="2452254" y="1825625"/>
            <a:ext cx="8901546"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rgbClr val="0C67A4"/>
              </a:buClr>
              <a:buSzPts val="2800"/>
              <a:buNone/>
            </a:pPr>
            <a:r>
              <a:t/>
            </a:r>
            <a:endParaRPr/>
          </a:p>
          <a:p>
            <a:pPr indent="0" lvl="0" marL="0" rtl="0" algn="l">
              <a:lnSpc>
                <a:spcPct val="90000"/>
              </a:lnSpc>
              <a:spcBef>
                <a:spcPts val="1000"/>
              </a:spcBef>
              <a:spcAft>
                <a:spcPts val="0"/>
              </a:spcAft>
              <a:buClr>
                <a:srgbClr val="0C67A4"/>
              </a:buClr>
              <a:buSzPts val="2800"/>
              <a:buNone/>
            </a:pPr>
            <a:r>
              <a:t/>
            </a:r>
            <a:endParaRPr/>
          </a:p>
        </p:txBody>
      </p:sp>
      <p:sp>
        <p:nvSpPr>
          <p:cNvPr id="569" name="Google Shape;569;p36"/>
          <p:cNvSpPr txBox="1"/>
          <p:nvPr>
            <p:ph type="title"/>
          </p:nvPr>
        </p:nvSpPr>
        <p:spPr>
          <a:xfrm>
            <a:off x="2557463" y="2298700"/>
            <a:ext cx="8901112" cy="247259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151C90"/>
              </a:buClr>
              <a:buSzPts val="3200"/>
              <a:buFont typeface="Arial"/>
              <a:buNone/>
            </a:pPr>
            <a:r>
              <a:rPr b="0" i="0" lang="en-GB" sz="3200" u="none" cap="none" strike="noStrike">
                <a:solidFill>
                  <a:srgbClr val="151C90"/>
                </a:solidFill>
                <a:latin typeface="Arial"/>
                <a:ea typeface="Arial"/>
                <a:cs typeface="Arial"/>
                <a:sym typeface="Arial"/>
              </a:rPr>
              <a:t>Hopes for pandemic recovery</a:t>
            </a:r>
            <a:br>
              <a:rPr b="0" i="0" lang="en-GB" sz="3200" u="none" cap="none" strike="noStrike">
                <a:solidFill>
                  <a:srgbClr val="151C90"/>
                </a:solidFill>
                <a:latin typeface="Arial"/>
                <a:ea typeface="Arial"/>
                <a:cs typeface="Arial"/>
                <a:sym typeface="Arial"/>
              </a:rPr>
            </a:br>
            <a:r>
              <a:rPr b="0" i="0" lang="en-GB" sz="3200" u="none" cap="none" strike="noStrike">
                <a:solidFill>
                  <a:srgbClr val="151C90"/>
                </a:solidFill>
                <a:latin typeface="Arial"/>
                <a:ea typeface="Arial"/>
                <a:cs typeface="Arial"/>
                <a:sym typeface="Arial"/>
              </a:rPr>
              <a:t>Video 3</a:t>
            </a:r>
            <a:endParaRPr b="0" i="0" sz="3200" u="none" cap="none" strike="noStrike">
              <a:solidFill>
                <a:srgbClr val="151C9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gdaa813843a_0_9"/>
          <p:cNvSpPr txBox="1"/>
          <p:nvPr>
            <p:ph type="title"/>
          </p:nvPr>
        </p:nvSpPr>
        <p:spPr>
          <a:xfrm>
            <a:off x="736410" y="2362656"/>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Calibri"/>
              <a:buNone/>
            </a:pPr>
            <a:br>
              <a:rPr b="1" lang="en-GB"/>
            </a:br>
            <a:endParaRPr b="1" i="1"/>
          </a:p>
        </p:txBody>
      </p:sp>
      <p:sp>
        <p:nvSpPr>
          <p:cNvPr id="575" name="Google Shape;575;gdaa813843a_0_9"/>
          <p:cNvSpPr txBox="1"/>
          <p:nvPr/>
        </p:nvSpPr>
        <p:spPr>
          <a:xfrm>
            <a:off x="719550" y="1377300"/>
            <a:ext cx="11472600" cy="41034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4800"/>
              <a:buFont typeface="Calibri"/>
              <a:buNone/>
            </a:pPr>
            <a:r>
              <a:t/>
            </a:r>
            <a:endParaRPr b="0" i="0" sz="4400" u="none" cap="none" strike="noStrike">
              <a:solidFill>
                <a:schemeClr val="lt1"/>
              </a:solidFill>
              <a:latin typeface="Calibri"/>
              <a:ea typeface="Calibri"/>
              <a:cs typeface="Calibri"/>
              <a:sym typeface="Calibri"/>
            </a:endParaRPr>
          </a:p>
          <a:p>
            <a:pPr indent="0" lvl="0" marL="0" marR="0" rtl="0" algn="l">
              <a:lnSpc>
                <a:spcPct val="90000"/>
              </a:lnSpc>
              <a:spcBef>
                <a:spcPts val="0"/>
              </a:spcBef>
              <a:spcAft>
                <a:spcPts val="0"/>
              </a:spcAft>
              <a:buClr>
                <a:schemeClr val="lt1"/>
              </a:buClr>
              <a:buSzPts val="4800"/>
              <a:buFont typeface="Calibri"/>
              <a:buNone/>
            </a:pPr>
            <a:r>
              <a:rPr b="1" lang="en-GB" sz="5400">
                <a:solidFill>
                  <a:schemeClr val="lt1"/>
                </a:solidFill>
                <a:latin typeface="Calibri"/>
                <a:ea typeface="Calibri"/>
                <a:cs typeface="Calibri"/>
                <a:sym typeface="Calibri"/>
              </a:rPr>
              <a:t>Reconnect – Community Health through Digital Stealth</a:t>
            </a:r>
            <a:r>
              <a:rPr b="1" i="0" lang="en-GB" sz="5400" u="none" cap="none" strike="noStrike">
                <a:solidFill>
                  <a:schemeClr val="lt1"/>
                </a:solidFill>
                <a:latin typeface="Calibri"/>
                <a:ea typeface="Calibri"/>
                <a:cs typeface="Calibri"/>
                <a:sym typeface="Calibri"/>
              </a:rPr>
              <a:t> </a:t>
            </a:r>
            <a:endParaRPr b="1" sz="5400">
              <a:solidFill>
                <a:schemeClr val="lt1"/>
              </a:solidFill>
              <a:latin typeface="Calibri"/>
              <a:ea typeface="Calibri"/>
              <a:cs typeface="Calibri"/>
              <a:sym typeface="Calibri"/>
            </a:endParaRPr>
          </a:p>
          <a:p>
            <a:pPr indent="0" lvl="0" marL="0" marR="0" rtl="0" algn="ctr">
              <a:lnSpc>
                <a:spcPct val="90000"/>
              </a:lnSpc>
              <a:spcBef>
                <a:spcPts val="0"/>
              </a:spcBef>
              <a:spcAft>
                <a:spcPts val="0"/>
              </a:spcAft>
              <a:buClr>
                <a:schemeClr val="lt1"/>
              </a:buClr>
              <a:buSzPts val="4800"/>
              <a:buFont typeface="Calibri"/>
              <a:buNone/>
            </a:pPr>
            <a:r>
              <a:t/>
            </a:r>
            <a:endParaRPr b="1" sz="2300">
              <a:solidFill>
                <a:schemeClr val="lt1"/>
              </a:solidFill>
              <a:latin typeface="Calibri"/>
              <a:ea typeface="Calibri"/>
              <a:cs typeface="Calibri"/>
              <a:sym typeface="Calibri"/>
            </a:endParaRPr>
          </a:p>
          <a:p>
            <a:pPr indent="0" lvl="0" marL="0" marR="0" rtl="0" algn="l">
              <a:lnSpc>
                <a:spcPct val="90000"/>
              </a:lnSpc>
              <a:spcBef>
                <a:spcPts val="0"/>
              </a:spcBef>
              <a:spcAft>
                <a:spcPts val="0"/>
              </a:spcAft>
              <a:buClr>
                <a:schemeClr val="lt1"/>
              </a:buClr>
              <a:buSzPts val="4800"/>
              <a:buFont typeface="Calibri"/>
              <a:buNone/>
            </a:pPr>
            <a:r>
              <a:rPr lang="en-GB" sz="2381">
                <a:solidFill>
                  <a:schemeClr val="lt1"/>
                </a:solidFill>
                <a:latin typeface="Calibri"/>
                <a:ea typeface="Calibri"/>
                <a:cs typeface="Calibri"/>
                <a:sym typeface="Calibri"/>
              </a:rPr>
              <a:t>Kimberley Alshaikly, Learn Digital coordinator, People Know How                                                           Claudia Baldacchino, Graphic Designer and Communications &amp; IT Officer, People Know How</a:t>
            </a:r>
            <a:endParaRPr sz="2381">
              <a:solidFill>
                <a:schemeClr val="lt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grpSp>
        <p:nvGrpSpPr>
          <p:cNvPr id="580" name="Google Shape;580;p38"/>
          <p:cNvGrpSpPr/>
          <p:nvPr/>
        </p:nvGrpSpPr>
        <p:grpSpPr>
          <a:xfrm>
            <a:off x="2382957" y="1604731"/>
            <a:ext cx="2282362" cy="2318701"/>
            <a:chOff x="1635012" y="1773588"/>
            <a:chExt cx="2282362" cy="2318701"/>
          </a:xfrm>
        </p:grpSpPr>
        <p:pic>
          <p:nvPicPr>
            <p:cNvPr descr="A person standing in a park&#10;&#10;Description automatically generated" id="581" name="Google Shape;581;p38"/>
            <p:cNvPicPr preferRelativeResize="0"/>
            <p:nvPr/>
          </p:nvPicPr>
          <p:blipFill rotWithShape="1">
            <a:blip r:embed="rId3">
              <a:alphaModFix/>
            </a:blip>
            <a:srcRect b="0" l="0" r="0" t="0"/>
            <a:stretch/>
          </p:blipFill>
          <p:spPr>
            <a:xfrm>
              <a:off x="1635012" y="1851314"/>
              <a:ext cx="2240975" cy="2240975"/>
            </a:xfrm>
            <a:prstGeom prst="ellipse">
              <a:avLst/>
            </a:prstGeom>
            <a:noFill/>
            <a:ln cap="flat" cmpd="sng" w="9525">
              <a:solidFill>
                <a:schemeClr val="accent1"/>
              </a:solidFill>
              <a:prstDash val="solid"/>
              <a:round/>
              <a:headEnd len="sm" w="sm" type="none"/>
              <a:tailEnd len="sm" w="sm" type="none"/>
            </a:ln>
          </p:spPr>
        </p:pic>
        <p:sp>
          <p:nvSpPr>
            <p:cNvPr id="582" name="Google Shape;582;p38"/>
            <p:cNvSpPr/>
            <p:nvPr/>
          </p:nvSpPr>
          <p:spPr>
            <a:xfrm>
              <a:off x="1635012" y="1773588"/>
              <a:ext cx="2282362" cy="2235801"/>
            </a:xfrm>
            <a:prstGeom prst="ellipse">
              <a:avLst/>
            </a:prstGeom>
            <a:noFill/>
            <a:ln cap="flat" cmpd="sng" w="381000">
              <a:solidFill>
                <a:srgbClr val="676BB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grpSp>
        <p:nvGrpSpPr>
          <p:cNvPr id="583" name="Google Shape;583;p38"/>
          <p:cNvGrpSpPr/>
          <p:nvPr/>
        </p:nvGrpSpPr>
        <p:grpSpPr>
          <a:xfrm>
            <a:off x="7352523" y="1604731"/>
            <a:ext cx="2282362" cy="2318701"/>
            <a:chOff x="1635012" y="1773588"/>
            <a:chExt cx="2282362" cy="2318701"/>
          </a:xfrm>
        </p:grpSpPr>
        <p:pic>
          <p:nvPicPr>
            <p:cNvPr id="584" name="Google Shape;584;p38"/>
            <p:cNvPicPr preferRelativeResize="0"/>
            <p:nvPr/>
          </p:nvPicPr>
          <p:blipFill rotWithShape="1">
            <a:blip r:embed="rId4">
              <a:alphaModFix/>
            </a:blip>
            <a:srcRect b="331" l="0" r="0" t="331"/>
            <a:stretch/>
          </p:blipFill>
          <p:spPr>
            <a:xfrm>
              <a:off x="1635012" y="1851314"/>
              <a:ext cx="2240975" cy="2240975"/>
            </a:xfrm>
            <a:prstGeom prst="ellipse">
              <a:avLst/>
            </a:prstGeom>
            <a:noFill/>
            <a:ln cap="flat" cmpd="sng" w="9525">
              <a:solidFill>
                <a:schemeClr val="accent1"/>
              </a:solidFill>
              <a:prstDash val="solid"/>
              <a:round/>
              <a:headEnd len="sm" w="sm" type="none"/>
              <a:tailEnd len="sm" w="sm" type="none"/>
            </a:ln>
          </p:spPr>
        </p:pic>
        <p:sp>
          <p:nvSpPr>
            <p:cNvPr id="585" name="Google Shape;585;p38"/>
            <p:cNvSpPr/>
            <p:nvPr/>
          </p:nvSpPr>
          <p:spPr>
            <a:xfrm>
              <a:off x="1635012" y="1773588"/>
              <a:ext cx="2282362" cy="2235801"/>
            </a:xfrm>
            <a:prstGeom prst="ellipse">
              <a:avLst/>
            </a:prstGeom>
            <a:noFill/>
            <a:ln cap="flat" cmpd="sng" w="381000">
              <a:solidFill>
                <a:srgbClr val="676BB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39"/>
          <p:cNvSpPr txBox="1"/>
          <p:nvPr>
            <p:ph type="title"/>
          </p:nvPr>
        </p:nvSpPr>
        <p:spPr>
          <a:xfrm>
            <a:off x="838200" y="553969"/>
            <a:ext cx="10515600" cy="67848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75D93"/>
              </a:buClr>
              <a:buSzPts val="3800"/>
              <a:buFont typeface="Helvetica Neue"/>
              <a:buNone/>
            </a:pPr>
            <a:r>
              <a:rPr lang="en-GB"/>
              <a:t>Who are we?</a:t>
            </a:r>
            <a:endParaRPr/>
          </a:p>
        </p:txBody>
      </p:sp>
      <p:sp>
        <p:nvSpPr>
          <p:cNvPr id="591" name="Google Shape;591;p39"/>
          <p:cNvSpPr txBox="1"/>
          <p:nvPr>
            <p:ph idx="1" type="body"/>
          </p:nvPr>
        </p:nvSpPr>
        <p:spPr>
          <a:xfrm>
            <a:off x="838201" y="1646299"/>
            <a:ext cx="7576929" cy="4657732"/>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414584"/>
              </a:buClr>
              <a:buSzPts val="2000"/>
              <a:buChar char="▪"/>
            </a:pPr>
            <a:r>
              <a:rPr lang="en-GB" sz="2000"/>
              <a:t>A social innovation charity​</a:t>
            </a:r>
            <a:endParaRPr/>
          </a:p>
          <a:p>
            <a:pPr indent="-228600" lvl="0" marL="228600" rtl="0" algn="l">
              <a:lnSpc>
                <a:spcPct val="90000"/>
              </a:lnSpc>
              <a:spcBef>
                <a:spcPts val="1000"/>
              </a:spcBef>
              <a:spcAft>
                <a:spcPts val="0"/>
              </a:spcAft>
              <a:buClr>
                <a:srgbClr val="414584"/>
              </a:buClr>
              <a:buSzPts val="2000"/>
              <a:buChar char="▪"/>
            </a:pPr>
            <a:r>
              <a:rPr lang="en-GB" sz="2000"/>
              <a:t>Working with people and communities to develop </a:t>
            </a:r>
            <a:br>
              <a:rPr lang="en-GB" sz="2000"/>
            </a:br>
            <a:r>
              <a:rPr lang="en-GB" sz="2000"/>
              <a:t>innovative strategies and services to address </a:t>
            </a:r>
            <a:br>
              <a:rPr lang="en-GB" sz="2000"/>
            </a:br>
            <a:r>
              <a:rPr lang="en-GB" sz="2000"/>
              <a:t>social issues</a:t>
            </a:r>
            <a:endParaRPr sz="2000"/>
          </a:p>
          <a:p>
            <a:pPr indent="-228600" lvl="0" marL="228600" rtl="0" algn="l">
              <a:lnSpc>
                <a:spcPct val="90000"/>
              </a:lnSpc>
              <a:spcBef>
                <a:spcPts val="1000"/>
              </a:spcBef>
              <a:spcAft>
                <a:spcPts val="0"/>
              </a:spcAft>
              <a:buClr>
                <a:srgbClr val="414584"/>
              </a:buClr>
              <a:buSzPts val="2000"/>
              <a:buChar char="▪"/>
            </a:pPr>
            <a:r>
              <a:rPr lang="en-GB" sz="2000"/>
              <a:t>Edinburgh and East Lothian​</a:t>
            </a:r>
            <a:endParaRPr/>
          </a:p>
          <a:p>
            <a:pPr indent="-228600" lvl="0" marL="228600" rtl="0" algn="l">
              <a:lnSpc>
                <a:spcPct val="90000"/>
              </a:lnSpc>
              <a:spcBef>
                <a:spcPts val="1000"/>
              </a:spcBef>
              <a:spcAft>
                <a:spcPts val="0"/>
              </a:spcAft>
              <a:buClr>
                <a:srgbClr val="414584"/>
              </a:buClr>
              <a:buSzPts val="2000"/>
              <a:buChar char="▪"/>
            </a:pPr>
            <a:r>
              <a:rPr lang="en-GB" sz="2000"/>
              <a:t>Staff and 200 VIPs (volunteers, interns and placement students)</a:t>
            </a:r>
            <a:endParaRPr/>
          </a:p>
          <a:p>
            <a:pPr indent="-228600" lvl="0" marL="228600" rtl="0" algn="l">
              <a:lnSpc>
                <a:spcPct val="90000"/>
              </a:lnSpc>
              <a:spcBef>
                <a:spcPts val="1000"/>
              </a:spcBef>
              <a:spcAft>
                <a:spcPts val="0"/>
              </a:spcAft>
              <a:buClr>
                <a:srgbClr val="414584"/>
              </a:buClr>
              <a:buSzPts val="2000"/>
              <a:buChar char="▪"/>
            </a:pPr>
            <a:r>
              <a:rPr lang="en-GB" sz="2000"/>
              <a:t>Core services:​</a:t>
            </a:r>
            <a:endParaRPr/>
          </a:p>
          <a:p>
            <a:pPr indent="-228600" lvl="1" marL="685800" rtl="0" algn="l">
              <a:lnSpc>
                <a:spcPct val="90000"/>
              </a:lnSpc>
              <a:spcBef>
                <a:spcPts val="500"/>
              </a:spcBef>
              <a:spcAft>
                <a:spcPts val="0"/>
              </a:spcAft>
              <a:buClr>
                <a:srgbClr val="414584"/>
              </a:buClr>
              <a:buSzPts val="1800"/>
              <a:buChar char="▪"/>
            </a:pPr>
            <a:r>
              <a:rPr lang="en-GB" sz="1800"/>
              <a:t>Reconnect, supporting adults and families to improve </a:t>
            </a:r>
            <a:br>
              <a:rPr lang="en-GB" sz="1800"/>
            </a:br>
            <a:r>
              <a:rPr lang="en-GB" sz="1800"/>
              <a:t>wellbeing through digital and social inclusion. ​</a:t>
            </a:r>
            <a:endParaRPr/>
          </a:p>
          <a:p>
            <a:pPr indent="-228600" lvl="1" marL="685800" rtl="0" algn="l">
              <a:lnSpc>
                <a:spcPct val="90000"/>
              </a:lnSpc>
              <a:spcBef>
                <a:spcPts val="500"/>
              </a:spcBef>
              <a:spcAft>
                <a:spcPts val="0"/>
              </a:spcAft>
              <a:buClr>
                <a:srgbClr val="414584"/>
              </a:buClr>
              <a:buSzPts val="1800"/>
              <a:buChar char="▪"/>
            </a:pPr>
            <a:r>
              <a:rPr lang="en-GB" sz="1800"/>
              <a:t>Positive Transitions, supporting children, young people and families;​</a:t>
            </a:r>
            <a:endParaRPr/>
          </a:p>
          <a:p>
            <a:pPr indent="-228600" lvl="0" marL="228600" rtl="0" algn="l">
              <a:lnSpc>
                <a:spcPct val="90000"/>
              </a:lnSpc>
              <a:spcBef>
                <a:spcPts val="1000"/>
              </a:spcBef>
              <a:spcAft>
                <a:spcPts val="0"/>
              </a:spcAft>
              <a:buClr>
                <a:srgbClr val="414584"/>
              </a:buClr>
              <a:buSzPts val="2000"/>
              <a:buChar char="▪"/>
            </a:pPr>
            <a:r>
              <a:rPr lang="en-GB" sz="2000"/>
              <a:t>We are also passionate about cross-sectoral ​</a:t>
            </a:r>
            <a:br>
              <a:rPr lang="en-GB" sz="2000"/>
            </a:br>
            <a:r>
              <a:rPr lang="en-GB" sz="2000"/>
              <a:t>collaboration and regularly hold events and initiate research​</a:t>
            </a:r>
            <a:endParaRPr sz="2000"/>
          </a:p>
          <a:p>
            <a:pPr indent="-101600" lvl="0" marL="228600" rtl="0" algn="l">
              <a:lnSpc>
                <a:spcPct val="90000"/>
              </a:lnSpc>
              <a:spcBef>
                <a:spcPts val="1000"/>
              </a:spcBef>
              <a:spcAft>
                <a:spcPts val="0"/>
              </a:spcAft>
              <a:buClr>
                <a:srgbClr val="414584"/>
              </a:buClr>
              <a:buSzPts val="2000"/>
              <a:buFont typeface="Noto Sans Symbols"/>
              <a:buNone/>
            </a:pPr>
            <a:r>
              <a:t/>
            </a:r>
            <a:endParaRPr sz="2000"/>
          </a:p>
        </p:txBody>
      </p:sp>
      <p:pic>
        <p:nvPicPr>
          <p:cNvPr descr="A group of people posing for a photo&#10;&#10;Description automatically generated" id="592" name="Google Shape;592;p39"/>
          <p:cNvPicPr preferRelativeResize="0"/>
          <p:nvPr/>
        </p:nvPicPr>
        <p:blipFill rotWithShape="1">
          <a:blip r:embed="rId3">
            <a:alphaModFix/>
          </a:blip>
          <a:srcRect b="0" l="0" r="0" t="0"/>
          <a:stretch/>
        </p:blipFill>
        <p:spPr>
          <a:xfrm>
            <a:off x="7840866" y="689113"/>
            <a:ext cx="3671960" cy="3671960"/>
          </a:xfrm>
          <a:prstGeom prst="ellipse">
            <a:avLst/>
          </a:prstGeom>
          <a:noFill/>
          <a:ln cap="flat" cmpd="sng" w="381000">
            <a:solidFill>
              <a:srgbClr val="EDABAF"/>
            </a:solidFill>
            <a:prstDash val="solid"/>
            <a:round/>
            <a:headEnd len="sm" w="sm" type="none"/>
            <a:tailEnd len="sm" w="sm" type="none"/>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40"/>
          <p:cNvSpPr txBox="1"/>
          <p:nvPr>
            <p:ph idx="1" type="body"/>
          </p:nvPr>
        </p:nvSpPr>
        <p:spPr>
          <a:xfrm>
            <a:off x="838201" y="2729948"/>
            <a:ext cx="7563677" cy="381864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414584"/>
              </a:buClr>
              <a:buSzPts val="2400"/>
              <a:buFont typeface="Noto Sans Symbols"/>
              <a:buChar char="▪"/>
            </a:pPr>
            <a:r>
              <a:rPr lang="en-GB" sz="2400"/>
              <a:t>Supporting adults and families to improve </a:t>
            </a:r>
            <a:br>
              <a:rPr lang="en-GB" sz="2400"/>
            </a:br>
            <a:r>
              <a:rPr lang="en-GB" sz="2400"/>
              <a:t>wellbeing by increasing digital and social inclusion</a:t>
            </a:r>
            <a:endParaRPr/>
          </a:p>
          <a:p>
            <a:pPr indent="-228600" lvl="0" marL="228600" rtl="0" algn="l">
              <a:lnSpc>
                <a:spcPct val="90000"/>
              </a:lnSpc>
              <a:spcBef>
                <a:spcPts val="1000"/>
              </a:spcBef>
              <a:spcAft>
                <a:spcPts val="0"/>
              </a:spcAft>
              <a:buClr>
                <a:srgbClr val="414584"/>
              </a:buClr>
              <a:buSzPts val="2400"/>
              <a:buFont typeface="Noto Sans Symbols"/>
              <a:buChar char="▪"/>
            </a:pPr>
            <a:r>
              <a:rPr lang="en-GB" sz="2400"/>
              <a:t>Digital inclusion + social inclusion</a:t>
            </a:r>
            <a:endParaRPr/>
          </a:p>
          <a:p>
            <a:pPr indent="-228600" lvl="1" marL="685800" rtl="0" algn="l">
              <a:lnSpc>
                <a:spcPct val="90000"/>
              </a:lnSpc>
              <a:spcBef>
                <a:spcPts val="500"/>
              </a:spcBef>
              <a:spcAft>
                <a:spcPts val="0"/>
              </a:spcAft>
              <a:buClr>
                <a:srgbClr val="414584"/>
              </a:buClr>
              <a:buSzPts val="2000"/>
              <a:buChar char="▪"/>
            </a:pPr>
            <a:r>
              <a:rPr lang="en-GB" sz="2000"/>
              <a:t>Getting the device</a:t>
            </a:r>
            <a:endParaRPr/>
          </a:p>
          <a:p>
            <a:pPr indent="-228600" lvl="1" marL="685800" rtl="0" algn="l">
              <a:lnSpc>
                <a:spcPct val="90000"/>
              </a:lnSpc>
              <a:spcBef>
                <a:spcPts val="500"/>
              </a:spcBef>
              <a:spcAft>
                <a:spcPts val="0"/>
              </a:spcAft>
              <a:buClr>
                <a:srgbClr val="414584"/>
              </a:buClr>
              <a:buSzPts val="2000"/>
              <a:buChar char="▪"/>
            </a:pPr>
            <a:r>
              <a:rPr lang="en-GB" sz="2000"/>
              <a:t>Getting the support </a:t>
            </a:r>
            <a:endParaRPr/>
          </a:p>
          <a:p>
            <a:pPr indent="-228600" lvl="1" marL="685800" rtl="0" algn="l">
              <a:lnSpc>
                <a:spcPct val="90000"/>
              </a:lnSpc>
              <a:spcBef>
                <a:spcPts val="500"/>
              </a:spcBef>
              <a:spcAft>
                <a:spcPts val="0"/>
              </a:spcAft>
              <a:buClr>
                <a:srgbClr val="414584"/>
              </a:buClr>
              <a:buSzPts val="2000"/>
              <a:buChar char="▪"/>
            </a:pPr>
            <a:r>
              <a:rPr lang="en-GB" sz="2000"/>
              <a:t>Getting connectivity </a:t>
            </a:r>
            <a:endParaRPr/>
          </a:p>
          <a:p>
            <a:pPr indent="-228600" lvl="0" marL="228600" rtl="0" algn="l">
              <a:lnSpc>
                <a:spcPct val="90000"/>
              </a:lnSpc>
              <a:spcBef>
                <a:spcPts val="1000"/>
              </a:spcBef>
              <a:spcAft>
                <a:spcPts val="0"/>
              </a:spcAft>
              <a:buClr>
                <a:srgbClr val="414584"/>
              </a:buClr>
              <a:buSzPts val="2400"/>
              <a:buFont typeface="Noto Sans Symbols"/>
              <a:buChar char="▪"/>
            </a:pPr>
            <a:r>
              <a:rPr lang="en-GB" sz="2400"/>
              <a:t>Building digital skills, maintaining connections</a:t>
            </a:r>
            <a:endParaRPr/>
          </a:p>
          <a:p>
            <a:pPr indent="-228600" lvl="1" marL="685800" rtl="0" algn="l">
              <a:lnSpc>
                <a:spcPct val="90000"/>
              </a:lnSpc>
              <a:spcBef>
                <a:spcPts val="500"/>
              </a:spcBef>
              <a:spcAft>
                <a:spcPts val="0"/>
              </a:spcAft>
              <a:buClr>
                <a:srgbClr val="414584"/>
              </a:buClr>
              <a:buSzPts val="2000"/>
              <a:buChar char="▪"/>
            </a:pPr>
            <a:r>
              <a:rPr lang="en-GB" sz="2000"/>
              <a:t>Improve financial health, increase employability, access resources, and more</a:t>
            </a:r>
            <a:endParaRPr/>
          </a:p>
          <a:p>
            <a:pPr indent="-228600" lvl="0" marL="228600" rtl="0" algn="l">
              <a:lnSpc>
                <a:spcPct val="90000"/>
              </a:lnSpc>
              <a:spcBef>
                <a:spcPts val="1000"/>
              </a:spcBef>
              <a:spcAft>
                <a:spcPts val="0"/>
              </a:spcAft>
              <a:buClr>
                <a:srgbClr val="414584"/>
              </a:buClr>
              <a:buSzPts val="2400"/>
              <a:buFont typeface="Noto Sans Symbols"/>
              <a:buChar char="▪"/>
            </a:pPr>
            <a:r>
              <a:rPr lang="en-GB" sz="2400"/>
              <a:t>One-to-one tailored approach </a:t>
            </a:r>
            <a:endParaRPr/>
          </a:p>
        </p:txBody>
      </p:sp>
      <p:pic>
        <p:nvPicPr>
          <p:cNvPr id="598" name="Google Shape;598;p40"/>
          <p:cNvPicPr preferRelativeResize="0"/>
          <p:nvPr/>
        </p:nvPicPr>
        <p:blipFill rotWithShape="1">
          <a:blip r:embed="rId3">
            <a:alphaModFix/>
          </a:blip>
          <a:srcRect b="0" l="0" r="0" t="0"/>
          <a:stretch/>
        </p:blipFill>
        <p:spPr>
          <a:xfrm>
            <a:off x="2961088" y="0"/>
            <a:ext cx="6269824" cy="2541821"/>
          </a:xfrm>
          <a:prstGeom prst="rect">
            <a:avLst/>
          </a:prstGeom>
          <a:noFill/>
          <a:ln>
            <a:noFill/>
          </a:ln>
        </p:spPr>
      </p:pic>
      <p:pic>
        <p:nvPicPr>
          <p:cNvPr descr="A picture containing person, wall, standing, posing&#10;&#10;Description automatically generated" id="599" name="Google Shape;599;p40"/>
          <p:cNvPicPr preferRelativeResize="0"/>
          <p:nvPr/>
        </p:nvPicPr>
        <p:blipFill rotWithShape="1">
          <a:blip r:embed="rId4">
            <a:alphaModFix/>
          </a:blip>
          <a:srcRect b="0" l="0" r="0" t="0"/>
          <a:stretch/>
        </p:blipFill>
        <p:spPr>
          <a:xfrm>
            <a:off x="8401878" y="2729948"/>
            <a:ext cx="3256722" cy="3256722"/>
          </a:xfrm>
          <a:prstGeom prst="ellipse">
            <a:avLst/>
          </a:prstGeom>
          <a:noFill/>
          <a:ln cap="flat" cmpd="sng" w="381000">
            <a:solidFill>
              <a:srgbClr val="676BB2"/>
            </a:solidFill>
            <a:prstDash val="solid"/>
            <a:round/>
            <a:headEnd len="sm" w="sm" type="none"/>
            <a:tailEnd len="sm" w="sm"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41"/>
          <p:cNvSpPr txBox="1"/>
          <p:nvPr>
            <p:ph type="title"/>
          </p:nvPr>
        </p:nvSpPr>
        <p:spPr>
          <a:xfrm>
            <a:off x="838200" y="553969"/>
            <a:ext cx="10515600" cy="678484"/>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575D93"/>
              </a:buClr>
              <a:buSzPts val="3800"/>
              <a:buFont typeface="Helvetica Neue"/>
              <a:buNone/>
            </a:pPr>
            <a:r>
              <a:rPr lang="en-GB"/>
              <a:t>Adapting in lockdown</a:t>
            </a:r>
            <a:endParaRPr/>
          </a:p>
        </p:txBody>
      </p:sp>
      <p:sp>
        <p:nvSpPr>
          <p:cNvPr id="606" name="Google Shape;606;p41"/>
          <p:cNvSpPr txBox="1"/>
          <p:nvPr>
            <p:ph idx="1" type="body"/>
          </p:nvPr>
        </p:nvSpPr>
        <p:spPr>
          <a:xfrm>
            <a:off x="1727245" y="1232449"/>
            <a:ext cx="8737500" cy="44664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414584"/>
              </a:buClr>
              <a:buSzPts val="2000"/>
              <a:buNone/>
            </a:pPr>
            <a:r>
              <a:rPr lang="en-GB" sz="2000"/>
              <a:t>We had to ask ourselves:</a:t>
            </a:r>
            <a:endParaRPr/>
          </a:p>
          <a:p>
            <a:pPr indent="-228600" lvl="1" marL="685800" rtl="0" algn="l">
              <a:lnSpc>
                <a:spcPct val="90000"/>
              </a:lnSpc>
              <a:spcBef>
                <a:spcPts val="500"/>
              </a:spcBef>
              <a:spcAft>
                <a:spcPts val="0"/>
              </a:spcAft>
              <a:buClr>
                <a:srgbClr val="414584"/>
              </a:buClr>
              <a:buSzPts val="1900"/>
              <a:buChar char="▪"/>
            </a:pPr>
            <a:r>
              <a:rPr i="1" lang="en-GB" sz="1900"/>
              <a:t>Who</a:t>
            </a:r>
            <a:r>
              <a:rPr lang="en-GB" sz="1900"/>
              <a:t> do we communicate with (audience)?</a:t>
            </a:r>
            <a:endParaRPr/>
          </a:p>
          <a:p>
            <a:pPr indent="-228600" lvl="2" marL="1143000" rtl="0" algn="l">
              <a:lnSpc>
                <a:spcPct val="90000"/>
              </a:lnSpc>
              <a:spcBef>
                <a:spcPts val="500"/>
              </a:spcBef>
              <a:spcAft>
                <a:spcPts val="0"/>
              </a:spcAft>
              <a:buClr>
                <a:srgbClr val="414584"/>
              </a:buClr>
              <a:buSzPts val="2000"/>
              <a:buChar char="▪"/>
            </a:pPr>
            <a:r>
              <a:rPr lang="en-GB"/>
              <a:t>Other staff members</a:t>
            </a:r>
            <a:endParaRPr/>
          </a:p>
          <a:p>
            <a:pPr indent="-228600" lvl="2" marL="1143000" rtl="0" algn="l">
              <a:lnSpc>
                <a:spcPct val="90000"/>
              </a:lnSpc>
              <a:spcBef>
                <a:spcPts val="500"/>
              </a:spcBef>
              <a:spcAft>
                <a:spcPts val="0"/>
              </a:spcAft>
              <a:buClr>
                <a:srgbClr val="414584"/>
              </a:buClr>
              <a:buSzPts val="2000"/>
              <a:buChar char="▪"/>
            </a:pPr>
            <a:r>
              <a:rPr lang="en-GB"/>
              <a:t>Service users</a:t>
            </a:r>
            <a:endParaRPr/>
          </a:p>
          <a:p>
            <a:pPr indent="-228600" lvl="2" marL="1143000" rtl="0" algn="l">
              <a:lnSpc>
                <a:spcPct val="90000"/>
              </a:lnSpc>
              <a:spcBef>
                <a:spcPts val="500"/>
              </a:spcBef>
              <a:spcAft>
                <a:spcPts val="0"/>
              </a:spcAft>
              <a:buClr>
                <a:srgbClr val="414584"/>
              </a:buClr>
              <a:buSzPts val="2000"/>
              <a:buChar char="▪"/>
            </a:pPr>
            <a:r>
              <a:rPr lang="en-GB"/>
              <a:t>Other organisations, partners</a:t>
            </a:r>
            <a:endParaRPr/>
          </a:p>
          <a:p>
            <a:pPr indent="-228600" lvl="2" marL="1143000" rtl="0" algn="l">
              <a:lnSpc>
                <a:spcPct val="90000"/>
              </a:lnSpc>
              <a:spcBef>
                <a:spcPts val="500"/>
              </a:spcBef>
              <a:spcAft>
                <a:spcPts val="0"/>
              </a:spcAft>
              <a:buClr>
                <a:srgbClr val="414584"/>
              </a:buClr>
              <a:buSzPts val="2000"/>
              <a:buChar char="▪"/>
            </a:pPr>
            <a:r>
              <a:rPr lang="en-GB"/>
              <a:t>Funders</a:t>
            </a:r>
            <a:endParaRPr/>
          </a:p>
          <a:p>
            <a:pPr indent="-228600" lvl="1" marL="685800" rtl="0" algn="l">
              <a:lnSpc>
                <a:spcPct val="90000"/>
              </a:lnSpc>
              <a:spcBef>
                <a:spcPts val="500"/>
              </a:spcBef>
              <a:spcAft>
                <a:spcPts val="0"/>
              </a:spcAft>
              <a:buClr>
                <a:srgbClr val="414584"/>
              </a:buClr>
              <a:buSzPts val="1900"/>
              <a:buChar char="▪"/>
            </a:pPr>
            <a:r>
              <a:rPr i="1" lang="en-GB" sz="1900"/>
              <a:t>How</a:t>
            </a:r>
            <a:r>
              <a:rPr lang="en-GB" sz="1900"/>
              <a:t> do communicate?</a:t>
            </a:r>
            <a:endParaRPr/>
          </a:p>
          <a:p>
            <a:pPr indent="-228600" lvl="2" marL="1143000" rtl="0" algn="l">
              <a:lnSpc>
                <a:spcPct val="90000"/>
              </a:lnSpc>
              <a:spcBef>
                <a:spcPts val="500"/>
              </a:spcBef>
              <a:spcAft>
                <a:spcPts val="0"/>
              </a:spcAft>
              <a:buClr>
                <a:srgbClr val="414584"/>
              </a:buClr>
              <a:buSzPts val="2000"/>
              <a:buChar char="▪"/>
            </a:pPr>
            <a:r>
              <a:rPr lang="en-GB"/>
              <a:t>Emails</a:t>
            </a:r>
            <a:endParaRPr/>
          </a:p>
          <a:p>
            <a:pPr indent="-228600" lvl="2" marL="1143000" rtl="0" algn="l">
              <a:lnSpc>
                <a:spcPct val="90000"/>
              </a:lnSpc>
              <a:spcBef>
                <a:spcPts val="500"/>
              </a:spcBef>
              <a:spcAft>
                <a:spcPts val="0"/>
              </a:spcAft>
              <a:buClr>
                <a:srgbClr val="414584"/>
              </a:buClr>
              <a:buSzPts val="2000"/>
              <a:buChar char="▪"/>
            </a:pPr>
            <a:r>
              <a:rPr lang="en-GB"/>
              <a:t>Face to face sessions</a:t>
            </a:r>
            <a:endParaRPr/>
          </a:p>
          <a:p>
            <a:pPr indent="-228600" lvl="2" marL="1143000" rtl="0" algn="l">
              <a:lnSpc>
                <a:spcPct val="90000"/>
              </a:lnSpc>
              <a:spcBef>
                <a:spcPts val="500"/>
              </a:spcBef>
              <a:spcAft>
                <a:spcPts val="0"/>
              </a:spcAft>
              <a:buClr>
                <a:srgbClr val="414584"/>
              </a:buClr>
              <a:buSzPts val="2000"/>
              <a:buChar char="▪"/>
            </a:pPr>
            <a:r>
              <a:rPr lang="en-GB"/>
              <a:t>“Corridor conversations” or quick desk catch-ups</a:t>
            </a:r>
            <a:endParaRPr/>
          </a:p>
          <a:p>
            <a:pPr indent="-228600" lvl="0" marL="228600" rtl="0" algn="l">
              <a:lnSpc>
                <a:spcPct val="90000"/>
              </a:lnSpc>
              <a:spcBef>
                <a:spcPts val="1000"/>
              </a:spcBef>
              <a:spcAft>
                <a:spcPts val="0"/>
              </a:spcAft>
              <a:buClr>
                <a:srgbClr val="414584"/>
              </a:buClr>
              <a:buSzPts val="2000"/>
              <a:buFont typeface="Noto Sans Symbols"/>
              <a:buChar char="▪"/>
            </a:pPr>
            <a:r>
              <a:rPr lang="en-GB" sz="2000"/>
              <a:t>We had to make sure all </a:t>
            </a:r>
            <a:r>
              <a:rPr b="1" lang="en-GB" sz="2000"/>
              <a:t>staff</a:t>
            </a:r>
            <a:r>
              <a:rPr lang="en-GB" sz="2000"/>
              <a:t> understood the technology - accessibility</a:t>
            </a:r>
            <a:endParaRPr/>
          </a:p>
          <a:p>
            <a:pPr indent="-228600" lvl="0" marL="228600" rtl="0" algn="l">
              <a:lnSpc>
                <a:spcPct val="90000"/>
              </a:lnSpc>
              <a:spcBef>
                <a:spcPts val="1000"/>
              </a:spcBef>
              <a:spcAft>
                <a:spcPts val="0"/>
              </a:spcAft>
              <a:buClr>
                <a:srgbClr val="414584"/>
              </a:buClr>
              <a:buSzPts val="2000"/>
              <a:buFont typeface="Noto Sans Symbols"/>
              <a:buChar char="▪"/>
            </a:pPr>
            <a:r>
              <a:rPr lang="en-GB" sz="2000"/>
              <a:t>We had to make sure </a:t>
            </a:r>
            <a:r>
              <a:rPr b="1" lang="en-GB" sz="2000"/>
              <a:t>service users</a:t>
            </a:r>
            <a:r>
              <a:rPr lang="en-GB" sz="2000"/>
              <a:t> understood the technology</a:t>
            </a:r>
            <a:endParaRPr/>
          </a:p>
          <a:p>
            <a:pPr indent="-228600" lvl="0" marL="228600" rtl="0" algn="l">
              <a:lnSpc>
                <a:spcPct val="90000"/>
              </a:lnSpc>
              <a:spcBef>
                <a:spcPts val="1000"/>
              </a:spcBef>
              <a:spcAft>
                <a:spcPts val="0"/>
              </a:spcAft>
              <a:buClr>
                <a:srgbClr val="414584"/>
              </a:buClr>
              <a:buSzPts val="2000"/>
              <a:buFont typeface="Noto Sans Symbols"/>
              <a:buChar char="▪"/>
            </a:pPr>
            <a:r>
              <a:rPr lang="en-GB" sz="2000"/>
              <a:t>We had to make sure that, in bringing everything online, our service users would be protected</a:t>
            </a:r>
            <a:endParaRPr/>
          </a:p>
          <a:p>
            <a:pPr indent="-101600" lvl="2" marL="1143000" rtl="0" algn="l">
              <a:lnSpc>
                <a:spcPct val="90000"/>
              </a:lnSpc>
              <a:spcBef>
                <a:spcPts val="500"/>
              </a:spcBef>
              <a:spcAft>
                <a:spcPts val="0"/>
              </a:spcAft>
              <a:buClr>
                <a:srgbClr val="414584"/>
              </a:buClr>
              <a:buSzPts val="2000"/>
              <a:buNone/>
            </a:pPr>
            <a:r>
              <a:t/>
            </a:r>
            <a:endParaRPr/>
          </a:p>
          <a:p>
            <a:pPr indent="0" lvl="2" marL="914400" rtl="0" algn="l">
              <a:lnSpc>
                <a:spcPct val="90000"/>
              </a:lnSpc>
              <a:spcBef>
                <a:spcPts val="500"/>
              </a:spcBef>
              <a:spcAft>
                <a:spcPts val="0"/>
              </a:spcAft>
              <a:buClr>
                <a:srgbClr val="414584"/>
              </a:buClr>
              <a:buSzPts val="2000"/>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42"/>
          <p:cNvSpPr txBox="1"/>
          <p:nvPr>
            <p:ph type="title"/>
          </p:nvPr>
        </p:nvSpPr>
        <p:spPr>
          <a:xfrm>
            <a:off x="838200" y="553969"/>
            <a:ext cx="10515600" cy="678484"/>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575D93"/>
              </a:buClr>
              <a:buSzPts val="3800"/>
              <a:buFont typeface="Helvetica Neue"/>
              <a:buNone/>
            </a:pPr>
            <a:r>
              <a:rPr lang="en-GB"/>
              <a:t>Finding the tools</a:t>
            </a:r>
            <a:endParaRPr/>
          </a:p>
        </p:txBody>
      </p:sp>
      <p:sp>
        <p:nvSpPr>
          <p:cNvPr id="613" name="Google Shape;613;p42"/>
          <p:cNvSpPr txBox="1"/>
          <p:nvPr>
            <p:ph idx="1" type="body"/>
          </p:nvPr>
        </p:nvSpPr>
        <p:spPr>
          <a:xfrm>
            <a:off x="1916595" y="1646299"/>
            <a:ext cx="8358809" cy="4466265"/>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414584"/>
              </a:buClr>
              <a:buSzPts val="2400"/>
              <a:buChar char="▪"/>
            </a:pPr>
            <a:r>
              <a:rPr lang="en-GB" sz="2400"/>
              <a:t>Using the tools </a:t>
            </a:r>
            <a:r>
              <a:rPr b="1" lang="en-GB" sz="2400"/>
              <a:t>we already had</a:t>
            </a:r>
            <a:r>
              <a:rPr lang="en-GB" sz="2400"/>
              <a:t> to their full potential</a:t>
            </a:r>
            <a:endParaRPr/>
          </a:p>
          <a:p>
            <a:pPr indent="-228600" lvl="1" marL="685800" rtl="0" algn="l">
              <a:lnSpc>
                <a:spcPct val="90000"/>
              </a:lnSpc>
              <a:spcBef>
                <a:spcPts val="1800"/>
              </a:spcBef>
              <a:spcAft>
                <a:spcPts val="0"/>
              </a:spcAft>
              <a:buClr>
                <a:srgbClr val="414584"/>
              </a:buClr>
              <a:buSzPts val="2000"/>
              <a:buChar char="▪"/>
            </a:pPr>
            <a:r>
              <a:rPr lang="en-GB" sz="2000"/>
              <a:t>Office 365 non-profit subscription:</a:t>
            </a:r>
            <a:endParaRPr/>
          </a:p>
          <a:p>
            <a:pPr indent="-228600" lvl="2" marL="1143000" rtl="0" algn="l">
              <a:lnSpc>
                <a:spcPct val="90000"/>
              </a:lnSpc>
              <a:spcBef>
                <a:spcPts val="1800"/>
              </a:spcBef>
              <a:spcAft>
                <a:spcPts val="0"/>
              </a:spcAft>
              <a:buClr>
                <a:srgbClr val="414584"/>
              </a:buClr>
              <a:buSzPts val="1800"/>
              <a:buChar char="▪"/>
            </a:pPr>
            <a:r>
              <a:rPr lang="en-GB" sz="1800"/>
              <a:t>OneDrive – individual cloud storage</a:t>
            </a:r>
            <a:endParaRPr/>
          </a:p>
          <a:p>
            <a:pPr indent="-228600" lvl="2" marL="1143000" rtl="0" algn="l">
              <a:lnSpc>
                <a:spcPct val="90000"/>
              </a:lnSpc>
              <a:spcBef>
                <a:spcPts val="600"/>
              </a:spcBef>
              <a:spcAft>
                <a:spcPts val="0"/>
              </a:spcAft>
              <a:buClr>
                <a:srgbClr val="414584"/>
              </a:buClr>
              <a:buSzPts val="1800"/>
              <a:buChar char="▪"/>
            </a:pPr>
            <a:r>
              <a:rPr lang="en-GB" sz="1800"/>
              <a:t>SharePoint – group cloud storage and group collaboration</a:t>
            </a:r>
            <a:endParaRPr/>
          </a:p>
          <a:p>
            <a:pPr indent="-228600" lvl="2" marL="1143000" rtl="0" algn="l">
              <a:lnSpc>
                <a:spcPct val="90000"/>
              </a:lnSpc>
              <a:spcBef>
                <a:spcPts val="600"/>
              </a:spcBef>
              <a:spcAft>
                <a:spcPts val="0"/>
              </a:spcAft>
              <a:buClr>
                <a:srgbClr val="414584"/>
              </a:buClr>
              <a:buSzPts val="1800"/>
              <a:buChar char="▪"/>
            </a:pPr>
            <a:r>
              <a:rPr lang="en-GB" sz="1800"/>
              <a:t>Planner – efficient project management</a:t>
            </a:r>
            <a:endParaRPr/>
          </a:p>
          <a:p>
            <a:pPr indent="-228600" lvl="2" marL="1143000" rtl="0" algn="l">
              <a:lnSpc>
                <a:spcPct val="90000"/>
              </a:lnSpc>
              <a:spcBef>
                <a:spcPts val="600"/>
              </a:spcBef>
              <a:spcAft>
                <a:spcPts val="0"/>
              </a:spcAft>
              <a:buClr>
                <a:srgbClr val="414584"/>
              </a:buClr>
              <a:buSzPts val="1800"/>
              <a:buChar char="▪"/>
            </a:pPr>
            <a:r>
              <a:rPr lang="en-GB" sz="1800"/>
              <a:t>Forms – simple form building, sharing and data analysis</a:t>
            </a:r>
            <a:endParaRPr/>
          </a:p>
          <a:p>
            <a:pPr indent="-228600" lvl="2" marL="1143000" rtl="0" algn="l">
              <a:lnSpc>
                <a:spcPct val="90000"/>
              </a:lnSpc>
              <a:spcBef>
                <a:spcPts val="600"/>
              </a:spcBef>
              <a:spcAft>
                <a:spcPts val="0"/>
              </a:spcAft>
              <a:buClr>
                <a:srgbClr val="414584"/>
              </a:buClr>
              <a:buSzPts val="1800"/>
              <a:buChar char="▪"/>
            </a:pPr>
            <a:r>
              <a:rPr lang="en-GB" sz="1800"/>
              <a:t>Microsoft Teams – communication and integration of all of the above</a:t>
            </a:r>
            <a:endParaRPr/>
          </a:p>
          <a:p>
            <a:pPr indent="-228600" lvl="2" marL="1143000" rtl="0" algn="l">
              <a:lnSpc>
                <a:spcPct val="90000"/>
              </a:lnSpc>
              <a:spcBef>
                <a:spcPts val="600"/>
              </a:spcBef>
              <a:spcAft>
                <a:spcPts val="0"/>
              </a:spcAft>
              <a:buClr>
                <a:srgbClr val="414584"/>
              </a:buClr>
              <a:buSzPts val="1800"/>
              <a:buChar char="▪"/>
            </a:pPr>
            <a:r>
              <a:rPr lang="en-GB" sz="1800"/>
              <a:t>Stream – video sharing service</a:t>
            </a:r>
            <a:endParaRPr/>
          </a:p>
          <a:p>
            <a:pPr indent="-228600" lvl="2" marL="1143000" rtl="0" algn="l">
              <a:lnSpc>
                <a:spcPct val="90000"/>
              </a:lnSpc>
              <a:spcBef>
                <a:spcPts val="600"/>
              </a:spcBef>
              <a:spcAft>
                <a:spcPts val="0"/>
              </a:spcAft>
              <a:buClr>
                <a:srgbClr val="414584"/>
              </a:buClr>
              <a:buSzPts val="1800"/>
              <a:buChar char="▪"/>
            </a:pPr>
            <a:r>
              <a:rPr lang="en-GB" sz="1800"/>
              <a:t>Powerful admin back-end</a:t>
            </a:r>
            <a:endParaRPr/>
          </a:p>
          <a:p>
            <a:pPr indent="-228600" lvl="1" marL="685800" rtl="0" algn="l">
              <a:lnSpc>
                <a:spcPct val="90000"/>
              </a:lnSpc>
              <a:spcBef>
                <a:spcPts val="1200"/>
              </a:spcBef>
              <a:spcAft>
                <a:spcPts val="0"/>
              </a:spcAft>
              <a:buClr>
                <a:srgbClr val="414584"/>
              </a:buClr>
              <a:buSzPts val="2400"/>
              <a:buChar char="▪"/>
            </a:pPr>
            <a:r>
              <a:rPr lang="en-GB"/>
              <a:t>Social media following and website knowledge</a:t>
            </a:r>
            <a:endParaRPr/>
          </a:p>
          <a:p>
            <a:pPr indent="-50800" lvl="0" marL="228600" rtl="0" algn="l">
              <a:lnSpc>
                <a:spcPct val="90000"/>
              </a:lnSpc>
              <a:spcBef>
                <a:spcPts val="1000"/>
              </a:spcBef>
              <a:spcAft>
                <a:spcPts val="0"/>
              </a:spcAft>
              <a:buClr>
                <a:srgbClr val="414584"/>
              </a:buClr>
              <a:buSzPts val="2800"/>
              <a:buFont typeface="Noto Sans Symbols"/>
              <a:buNone/>
            </a:pPr>
            <a:r>
              <a:t/>
            </a:r>
            <a:endParaRPr/>
          </a:p>
          <a:p>
            <a:pPr indent="-50800" lvl="0" marL="228600" rtl="0" algn="l">
              <a:lnSpc>
                <a:spcPct val="90000"/>
              </a:lnSpc>
              <a:spcBef>
                <a:spcPts val="1000"/>
              </a:spcBef>
              <a:spcAft>
                <a:spcPts val="0"/>
              </a:spcAft>
              <a:buClr>
                <a:srgbClr val="414584"/>
              </a:buClr>
              <a:buSzPts val="2800"/>
              <a:buFont typeface="Noto Sans Symbols"/>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43"/>
          <p:cNvSpPr txBox="1"/>
          <p:nvPr>
            <p:ph type="title"/>
          </p:nvPr>
        </p:nvSpPr>
        <p:spPr>
          <a:xfrm>
            <a:off x="838200" y="553969"/>
            <a:ext cx="10515600" cy="678484"/>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575D93"/>
              </a:buClr>
              <a:buSzPts val="3800"/>
              <a:buFont typeface="Helvetica Neue"/>
              <a:buNone/>
            </a:pPr>
            <a:r>
              <a:rPr lang="en-GB"/>
              <a:t>Building collaborative online spaces</a:t>
            </a:r>
            <a:endParaRPr/>
          </a:p>
        </p:txBody>
      </p:sp>
      <p:sp>
        <p:nvSpPr>
          <p:cNvPr id="619" name="Google Shape;619;p43"/>
          <p:cNvSpPr txBox="1"/>
          <p:nvPr>
            <p:ph idx="1" type="body"/>
          </p:nvPr>
        </p:nvSpPr>
        <p:spPr>
          <a:xfrm>
            <a:off x="838201" y="1828800"/>
            <a:ext cx="5496338" cy="4283764"/>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414584"/>
              </a:buClr>
              <a:buSzPts val="2400"/>
              <a:buFont typeface="Noto Sans Symbols"/>
              <a:buChar char="▪"/>
            </a:pPr>
            <a:r>
              <a:rPr lang="en-GB" sz="2400"/>
              <a:t>The first step was to organise our internal communications to collaborate with staff and VIPs</a:t>
            </a:r>
            <a:endParaRPr/>
          </a:p>
          <a:p>
            <a:pPr indent="-228600" lvl="0" marL="228600" rtl="0" algn="l">
              <a:lnSpc>
                <a:spcPct val="90000"/>
              </a:lnSpc>
              <a:spcBef>
                <a:spcPts val="1200"/>
              </a:spcBef>
              <a:spcAft>
                <a:spcPts val="0"/>
              </a:spcAft>
              <a:buClr>
                <a:srgbClr val="414584"/>
              </a:buClr>
              <a:buSzPts val="2400"/>
              <a:buChar char="▪"/>
            </a:pPr>
            <a:r>
              <a:rPr lang="en-GB" sz="2400"/>
              <a:t>Reconnect Management / Computer Delivery / Connecting Scotland</a:t>
            </a:r>
            <a:endParaRPr/>
          </a:p>
          <a:p>
            <a:pPr indent="-228600" lvl="1" marL="685800" rtl="0" algn="l">
              <a:lnSpc>
                <a:spcPct val="90000"/>
              </a:lnSpc>
              <a:spcBef>
                <a:spcPts val="1200"/>
              </a:spcBef>
              <a:spcAft>
                <a:spcPts val="0"/>
              </a:spcAft>
              <a:buClr>
                <a:srgbClr val="414584"/>
              </a:buClr>
              <a:buSzPts val="2000"/>
              <a:buChar char="▪"/>
            </a:pPr>
            <a:r>
              <a:rPr lang="en-GB" sz="2000"/>
              <a:t>An Office 365 Group =</a:t>
            </a:r>
            <a:endParaRPr/>
          </a:p>
          <a:p>
            <a:pPr indent="-228600" lvl="1" marL="685800" rtl="0" algn="l">
              <a:lnSpc>
                <a:spcPct val="90000"/>
              </a:lnSpc>
              <a:spcBef>
                <a:spcPts val="1200"/>
              </a:spcBef>
              <a:spcAft>
                <a:spcPts val="0"/>
              </a:spcAft>
              <a:buClr>
                <a:srgbClr val="414584"/>
              </a:buClr>
              <a:buSzPts val="2000"/>
              <a:buChar char="▪"/>
            </a:pPr>
            <a:r>
              <a:rPr lang="en-GB" sz="2000"/>
              <a:t>SharePoint intranet + </a:t>
            </a:r>
            <a:endParaRPr/>
          </a:p>
          <a:p>
            <a:pPr indent="-228600" lvl="1" marL="685800" rtl="0" algn="l">
              <a:lnSpc>
                <a:spcPct val="90000"/>
              </a:lnSpc>
              <a:spcBef>
                <a:spcPts val="1200"/>
              </a:spcBef>
              <a:spcAft>
                <a:spcPts val="0"/>
              </a:spcAft>
              <a:buClr>
                <a:srgbClr val="414584"/>
              </a:buClr>
              <a:buSzPts val="2000"/>
              <a:buChar char="▪"/>
            </a:pPr>
            <a:r>
              <a:rPr lang="en-GB" sz="2000"/>
              <a:t>Group document folders +</a:t>
            </a:r>
            <a:endParaRPr/>
          </a:p>
          <a:p>
            <a:pPr indent="-228600" lvl="1" marL="685800" rtl="0" algn="l">
              <a:lnSpc>
                <a:spcPct val="90000"/>
              </a:lnSpc>
              <a:spcBef>
                <a:spcPts val="1200"/>
              </a:spcBef>
              <a:spcAft>
                <a:spcPts val="0"/>
              </a:spcAft>
              <a:buClr>
                <a:srgbClr val="414584"/>
              </a:buClr>
              <a:buSzPts val="2000"/>
              <a:buChar char="▪"/>
            </a:pPr>
            <a:r>
              <a:rPr lang="en-GB" sz="2000"/>
              <a:t>Dynamic distribution list +</a:t>
            </a:r>
            <a:endParaRPr/>
          </a:p>
          <a:p>
            <a:pPr indent="-228600" lvl="1" marL="685800" rtl="0" algn="l">
              <a:lnSpc>
                <a:spcPct val="90000"/>
              </a:lnSpc>
              <a:spcBef>
                <a:spcPts val="1200"/>
              </a:spcBef>
              <a:spcAft>
                <a:spcPts val="0"/>
              </a:spcAft>
              <a:buClr>
                <a:srgbClr val="414584"/>
              </a:buClr>
              <a:buSzPts val="2000"/>
              <a:buChar char="▪"/>
            </a:pPr>
            <a:r>
              <a:rPr lang="en-GB" sz="2000"/>
              <a:t>Microsoft Teams team</a:t>
            </a:r>
            <a:endParaRPr/>
          </a:p>
          <a:p>
            <a:pPr indent="-127000" lvl="1" marL="685800" rtl="0" algn="l">
              <a:lnSpc>
                <a:spcPct val="90000"/>
              </a:lnSpc>
              <a:spcBef>
                <a:spcPts val="500"/>
              </a:spcBef>
              <a:spcAft>
                <a:spcPts val="0"/>
              </a:spcAft>
              <a:buClr>
                <a:srgbClr val="414584"/>
              </a:buClr>
              <a:buSzPts val="1600"/>
              <a:buNone/>
            </a:pPr>
            <a:r>
              <a:t/>
            </a:r>
            <a:endParaRPr sz="1600"/>
          </a:p>
          <a:p>
            <a:pPr indent="-101600" lvl="1" marL="685800" rtl="0" algn="l">
              <a:lnSpc>
                <a:spcPct val="90000"/>
              </a:lnSpc>
              <a:spcBef>
                <a:spcPts val="500"/>
              </a:spcBef>
              <a:spcAft>
                <a:spcPts val="0"/>
              </a:spcAft>
              <a:buClr>
                <a:srgbClr val="414584"/>
              </a:buClr>
              <a:buSzPts val="2000"/>
              <a:buNone/>
            </a:pPr>
            <a:r>
              <a:t/>
            </a:r>
            <a:endParaRPr sz="2000"/>
          </a:p>
          <a:p>
            <a:pPr indent="-50800" lvl="0" marL="228600" rtl="0" algn="l">
              <a:lnSpc>
                <a:spcPct val="90000"/>
              </a:lnSpc>
              <a:spcBef>
                <a:spcPts val="1000"/>
              </a:spcBef>
              <a:spcAft>
                <a:spcPts val="0"/>
              </a:spcAft>
              <a:buClr>
                <a:srgbClr val="414584"/>
              </a:buClr>
              <a:buSzPts val="2800"/>
              <a:buFont typeface="Noto Sans Symbols"/>
              <a:buNone/>
            </a:pPr>
            <a:r>
              <a:t/>
            </a:r>
            <a:endParaRPr/>
          </a:p>
        </p:txBody>
      </p:sp>
      <p:pic>
        <p:nvPicPr>
          <p:cNvPr descr="Graphical user interface, text, application&#10;&#10;Description automatically generated" id="620" name="Google Shape;620;p43"/>
          <p:cNvPicPr preferRelativeResize="0"/>
          <p:nvPr/>
        </p:nvPicPr>
        <p:blipFill rotWithShape="1">
          <a:blip r:embed="rId3">
            <a:alphaModFix/>
          </a:blip>
          <a:srcRect b="0" l="0" r="0" t="0"/>
          <a:stretch/>
        </p:blipFill>
        <p:spPr>
          <a:xfrm>
            <a:off x="6880674" y="2408902"/>
            <a:ext cx="4473125" cy="2941058"/>
          </a:xfrm>
          <a:prstGeom prst="rect">
            <a:avLst/>
          </a:prstGeom>
          <a:noFill/>
          <a:ln cap="flat" cmpd="sng" w="381000">
            <a:solidFill>
              <a:srgbClr val="EDABAF"/>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44"/>
          <p:cNvSpPr txBox="1"/>
          <p:nvPr>
            <p:ph idx="1" type="body"/>
          </p:nvPr>
        </p:nvSpPr>
        <p:spPr>
          <a:xfrm>
            <a:off x="869197" y="1505530"/>
            <a:ext cx="5496338" cy="4022242"/>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414584"/>
              </a:buClr>
              <a:buSzPts val="2400"/>
              <a:buChar char="▪"/>
            </a:pPr>
            <a:r>
              <a:rPr lang="en-GB" sz="2400"/>
              <a:t>Within the team, we created channels for each project</a:t>
            </a:r>
            <a:endParaRPr/>
          </a:p>
          <a:p>
            <a:pPr indent="-228600" lvl="1" marL="685800" rtl="0" algn="l">
              <a:lnSpc>
                <a:spcPct val="90000"/>
              </a:lnSpc>
              <a:spcBef>
                <a:spcPts val="1200"/>
              </a:spcBef>
              <a:spcAft>
                <a:spcPts val="0"/>
              </a:spcAft>
              <a:buClr>
                <a:srgbClr val="414584"/>
              </a:buClr>
              <a:buSzPts val="2400"/>
              <a:buChar char="▪"/>
            </a:pPr>
            <a:r>
              <a:rPr lang="en-GB"/>
              <a:t>With each channel, a linked folder is created, allowing documents to be stored in one place</a:t>
            </a:r>
            <a:endParaRPr/>
          </a:p>
          <a:p>
            <a:pPr indent="-228600" lvl="0" marL="228600" rtl="0" algn="l">
              <a:lnSpc>
                <a:spcPct val="90000"/>
              </a:lnSpc>
              <a:spcBef>
                <a:spcPts val="1200"/>
              </a:spcBef>
              <a:spcAft>
                <a:spcPts val="0"/>
              </a:spcAft>
              <a:buClr>
                <a:srgbClr val="414584"/>
              </a:buClr>
              <a:buSzPts val="2400"/>
              <a:buChar char="▪"/>
            </a:pPr>
            <a:r>
              <a:rPr lang="en-GB" sz="2400"/>
              <a:t>Channels are used for team updates, sharing resources and staying up to date with projects</a:t>
            </a:r>
            <a:endParaRPr/>
          </a:p>
          <a:p>
            <a:pPr indent="-228600" lvl="0" marL="228600" rtl="0" algn="l">
              <a:lnSpc>
                <a:spcPct val="90000"/>
              </a:lnSpc>
              <a:spcBef>
                <a:spcPts val="1200"/>
              </a:spcBef>
              <a:spcAft>
                <a:spcPts val="0"/>
              </a:spcAft>
              <a:buClr>
                <a:srgbClr val="414584"/>
              </a:buClr>
              <a:buSzPts val="2400"/>
              <a:buChar char="▪"/>
            </a:pPr>
            <a:r>
              <a:rPr lang="en-GB" sz="2400"/>
              <a:t>We also do team building online – coffee times, quizzes, games</a:t>
            </a:r>
            <a:endParaRPr/>
          </a:p>
        </p:txBody>
      </p:sp>
      <p:pic>
        <p:nvPicPr>
          <p:cNvPr descr="Graphical user interface, application&#10;&#10;Description automatically generated" id="627" name="Google Shape;627;p44"/>
          <p:cNvPicPr preferRelativeResize="0"/>
          <p:nvPr/>
        </p:nvPicPr>
        <p:blipFill rotWithShape="1">
          <a:blip r:embed="rId3">
            <a:alphaModFix/>
          </a:blip>
          <a:srcRect b="0" l="0" r="0" t="0"/>
          <a:stretch/>
        </p:blipFill>
        <p:spPr>
          <a:xfrm>
            <a:off x="7542420" y="2100601"/>
            <a:ext cx="3441700" cy="2832100"/>
          </a:xfrm>
          <a:prstGeom prst="rect">
            <a:avLst/>
          </a:prstGeom>
          <a:noFill/>
          <a:ln cap="flat" cmpd="sng" w="381000">
            <a:solidFill>
              <a:srgbClr val="EDABAF"/>
            </a:solidFill>
            <a:prstDash val="solid"/>
            <a:round/>
            <a:headEnd len="sm" w="sm" type="none"/>
            <a:tailEnd len="sm" w="sm" type="none"/>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45"/>
          <p:cNvSpPr txBox="1"/>
          <p:nvPr>
            <p:ph type="title"/>
          </p:nvPr>
        </p:nvSpPr>
        <p:spPr>
          <a:xfrm>
            <a:off x="838200" y="553969"/>
            <a:ext cx="10515600" cy="678484"/>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575D93"/>
              </a:buClr>
              <a:buSzPts val="3800"/>
              <a:buFont typeface="Helvetica Neue"/>
              <a:buNone/>
            </a:pPr>
            <a:r>
              <a:rPr lang="en-GB"/>
              <a:t>Promotion and induction</a:t>
            </a:r>
            <a:endParaRPr/>
          </a:p>
        </p:txBody>
      </p:sp>
      <p:sp>
        <p:nvSpPr>
          <p:cNvPr id="633" name="Google Shape;633;p45"/>
          <p:cNvSpPr txBox="1"/>
          <p:nvPr>
            <p:ph idx="1" type="body"/>
          </p:nvPr>
        </p:nvSpPr>
        <p:spPr>
          <a:xfrm>
            <a:off x="838200" y="1646299"/>
            <a:ext cx="10293625" cy="4466265"/>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414584"/>
              </a:buClr>
              <a:buSzPts val="2400"/>
              <a:buFont typeface="Noto Sans Symbols"/>
              <a:buChar char="▪"/>
            </a:pPr>
            <a:r>
              <a:rPr lang="en-GB" sz="2400"/>
              <a:t>With all these systems in place it was time to promote our services online through social media and the website</a:t>
            </a:r>
            <a:endParaRPr/>
          </a:p>
          <a:p>
            <a:pPr indent="-228600" lvl="0" marL="228600" rtl="0" algn="l">
              <a:lnSpc>
                <a:spcPct val="90000"/>
              </a:lnSpc>
              <a:spcBef>
                <a:spcPts val="1000"/>
              </a:spcBef>
              <a:spcAft>
                <a:spcPts val="0"/>
              </a:spcAft>
              <a:buClr>
                <a:srgbClr val="414584"/>
              </a:buClr>
              <a:buSzPts val="2400"/>
              <a:buFont typeface="Noto Sans Symbols"/>
              <a:buChar char="▪"/>
            </a:pPr>
            <a:r>
              <a:rPr lang="en-GB" sz="2400"/>
              <a:t>We also began inducting and training VIPs online, adapting our existing induction materials and creating interactive online presentations</a:t>
            </a:r>
            <a:endParaRPr sz="2400"/>
          </a:p>
        </p:txBody>
      </p:sp>
      <p:pic>
        <p:nvPicPr>
          <p:cNvPr descr="Graphical user interface, application&#10;&#10;Description automatically generated" id="634" name="Google Shape;634;p45"/>
          <p:cNvPicPr preferRelativeResize="0"/>
          <p:nvPr/>
        </p:nvPicPr>
        <p:blipFill rotWithShape="1">
          <a:blip r:embed="rId3">
            <a:alphaModFix/>
          </a:blip>
          <a:srcRect b="0" l="0" r="0" t="0"/>
          <a:stretch/>
        </p:blipFill>
        <p:spPr>
          <a:xfrm>
            <a:off x="3487373" y="3720673"/>
            <a:ext cx="5217254" cy="271297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46"/>
          <p:cNvSpPr txBox="1"/>
          <p:nvPr>
            <p:ph type="title"/>
          </p:nvPr>
        </p:nvSpPr>
        <p:spPr>
          <a:xfrm>
            <a:off x="838200" y="553969"/>
            <a:ext cx="10515600" cy="678484"/>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575D93"/>
              </a:buClr>
              <a:buSzPts val="3800"/>
              <a:buFont typeface="Helvetica Neue"/>
              <a:buNone/>
            </a:pPr>
            <a:r>
              <a:rPr lang="en-GB">
                <a:latin typeface="Helvetica Neue"/>
                <a:ea typeface="Helvetica Neue"/>
                <a:cs typeface="Helvetica Neue"/>
                <a:sym typeface="Helvetica Neue"/>
              </a:rPr>
              <a:t>Where are we now?</a:t>
            </a:r>
            <a:endParaRPr/>
          </a:p>
        </p:txBody>
      </p:sp>
      <p:sp>
        <p:nvSpPr>
          <p:cNvPr id="641" name="Google Shape;641;p46"/>
          <p:cNvSpPr txBox="1"/>
          <p:nvPr>
            <p:ph idx="1" type="body"/>
          </p:nvPr>
        </p:nvSpPr>
        <p:spPr>
          <a:xfrm>
            <a:off x="2185261" y="1646299"/>
            <a:ext cx="8090143" cy="4466265"/>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414584"/>
              </a:buClr>
              <a:buSzPts val="2400"/>
              <a:buFont typeface="Noto Sans Symbols"/>
              <a:buChar char="▪"/>
            </a:pPr>
            <a:r>
              <a:rPr lang="en-GB" sz="2400">
                <a:latin typeface="Helvetica Neue"/>
                <a:ea typeface="Helvetica Neue"/>
                <a:cs typeface="Helvetica Neue"/>
                <a:sym typeface="Helvetica Neue"/>
              </a:rPr>
              <a:t>Digital can be used to improve wellbeing </a:t>
            </a:r>
            <a:endParaRPr/>
          </a:p>
          <a:p>
            <a:pPr indent="-228600" lvl="0" marL="228600" rtl="0" algn="l">
              <a:lnSpc>
                <a:spcPct val="90000"/>
              </a:lnSpc>
              <a:spcBef>
                <a:spcPts val="1000"/>
              </a:spcBef>
              <a:spcAft>
                <a:spcPts val="0"/>
              </a:spcAft>
              <a:buClr>
                <a:srgbClr val="414584"/>
              </a:buClr>
              <a:buSzPts val="2400"/>
              <a:buFont typeface="Noto Sans Symbols"/>
              <a:buChar char="▪"/>
            </a:pPr>
            <a:r>
              <a:rPr lang="en-GB" sz="2400">
                <a:latin typeface="Helvetica Neue"/>
                <a:ea typeface="Helvetica Neue"/>
                <a:cs typeface="Helvetica Neue"/>
                <a:sym typeface="Helvetica Neue"/>
              </a:rPr>
              <a:t>One-to-one holistic support - finding the hook</a:t>
            </a:r>
            <a:endParaRPr/>
          </a:p>
          <a:p>
            <a:pPr indent="-228600" lvl="0" marL="228600" rtl="0" algn="l">
              <a:lnSpc>
                <a:spcPct val="90000"/>
              </a:lnSpc>
              <a:spcBef>
                <a:spcPts val="1000"/>
              </a:spcBef>
              <a:spcAft>
                <a:spcPts val="0"/>
              </a:spcAft>
              <a:buClr>
                <a:srgbClr val="414584"/>
              </a:buClr>
              <a:buSzPts val="2400"/>
              <a:buFont typeface="Noto Sans Symbols"/>
              <a:buChar char="▪"/>
            </a:pPr>
            <a:r>
              <a:rPr lang="en-GB" sz="2400">
                <a:latin typeface="Helvetica Neue"/>
                <a:ea typeface="Helvetica Neue"/>
                <a:cs typeface="Helvetica Neue"/>
                <a:sym typeface="Helvetica Neue"/>
              </a:rPr>
              <a:t>Profile and matching process </a:t>
            </a:r>
            <a:endParaRPr/>
          </a:p>
          <a:p>
            <a:pPr indent="-228600" lvl="0" marL="228600" rtl="0" algn="l">
              <a:lnSpc>
                <a:spcPct val="90000"/>
              </a:lnSpc>
              <a:spcBef>
                <a:spcPts val="1000"/>
              </a:spcBef>
              <a:spcAft>
                <a:spcPts val="0"/>
              </a:spcAft>
              <a:buClr>
                <a:srgbClr val="414584"/>
              </a:buClr>
              <a:buSzPts val="2400"/>
              <a:buFont typeface="Noto Sans Symbols"/>
              <a:buChar char="▪"/>
            </a:pPr>
            <a:r>
              <a:rPr lang="en-GB" sz="2400">
                <a:latin typeface="Helvetica Neue"/>
                <a:ea typeface="Helvetica Neue"/>
                <a:cs typeface="Helvetica Neue"/>
                <a:sym typeface="Helvetica Neue"/>
              </a:rPr>
              <a:t>High standard of volunteers</a:t>
            </a:r>
            <a:endParaRPr/>
          </a:p>
          <a:p>
            <a:pPr indent="-228600" lvl="1" marL="685800" rtl="0" algn="l">
              <a:lnSpc>
                <a:spcPct val="90000"/>
              </a:lnSpc>
              <a:spcBef>
                <a:spcPts val="500"/>
              </a:spcBef>
              <a:spcAft>
                <a:spcPts val="0"/>
              </a:spcAft>
              <a:buClr>
                <a:srgbClr val="414584"/>
              </a:buClr>
              <a:buSzPts val="2000"/>
              <a:buChar char="▪"/>
            </a:pPr>
            <a:r>
              <a:rPr lang="en-GB" sz="2000">
                <a:latin typeface="Helvetica Neue"/>
                <a:ea typeface="Helvetica Neue"/>
                <a:cs typeface="Helvetica Neue"/>
                <a:sym typeface="Helvetica Neue"/>
              </a:rPr>
              <a:t>Training and rigorous interview process – everyone can help with digital </a:t>
            </a:r>
            <a:endParaRPr/>
          </a:p>
          <a:p>
            <a:pPr indent="-228600" lvl="0" marL="228600" rtl="0" algn="l">
              <a:lnSpc>
                <a:spcPct val="90000"/>
              </a:lnSpc>
              <a:spcBef>
                <a:spcPts val="1000"/>
              </a:spcBef>
              <a:spcAft>
                <a:spcPts val="0"/>
              </a:spcAft>
              <a:buClr>
                <a:srgbClr val="414584"/>
              </a:buClr>
              <a:buSzPts val="2400"/>
              <a:buFont typeface="Noto Sans Symbols"/>
              <a:buChar char="▪"/>
            </a:pPr>
            <a:r>
              <a:rPr lang="en-GB" sz="2400">
                <a:latin typeface="Helvetica Neue"/>
                <a:ea typeface="Helvetica Neue"/>
                <a:cs typeface="Helvetica Neue"/>
                <a:sym typeface="Helvetica Neue"/>
              </a:rPr>
              <a:t>Helpline for technical support </a:t>
            </a:r>
            <a:endParaRPr sz="2400">
              <a:latin typeface="Helvetica Neue"/>
              <a:ea typeface="Helvetica Neue"/>
              <a:cs typeface="Helvetica Neue"/>
              <a:sym typeface="Helvetica Neue"/>
            </a:endParaRPr>
          </a:p>
          <a:p>
            <a:pPr indent="-228600" lvl="0" marL="228600" rtl="0" algn="l">
              <a:lnSpc>
                <a:spcPct val="90000"/>
              </a:lnSpc>
              <a:spcBef>
                <a:spcPts val="1000"/>
              </a:spcBef>
              <a:spcAft>
                <a:spcPts val="0"/>
              </a:spcAft>
              <a:buClr>
                <a:srgbClr val="414584"/>
              </a:buClr>
              <a:buSzPts val="2400"/>
              <a:buFont typeface="Noto Sans Symbols"/>
              <a:buChar char="▪"/>
            </a:pPr>
            <a:r>
              <a:rPr lang="en-GB" sz="2400">
                <a:latin typeface="Helvetica Neue"/>
                <a:ea typeface="Helvetica Neue"/>
                <a:cs typeface="Helvetica Neue"/>
                <a:sym typeface="Helvetica Neue"/>
              </a:rPr>
              <a:t>1,500 devices provided around Edinburgh and East Lothian </a:t>
            </a:r>
            <a:endParaRPr/>
          </a:p>
          <a:p>
            <a:pPr indent="-228600" lvl="0" marL="228600" rtl="0" algn="l">
              <a:lnSpc>
                <a:spcPct val="90000"/>
              </a:lnSpc>
              <a:spcBef>
                <a:spcPts val="1000"/>
              </a:spcBef>
              <a:spcAft>
                <a:spcPts val="0"/>
              </a:spcAft>
              <a:buClr>
                <a:srgbClr val="414584"/>
              </a:buClr>
              <a:buSzPts val="2400"/>
              <a:buFont typeface="Noto Sans Symbols"/>
              <a:buChar char="▪"/>
            </a:pPr>
            <a:r>
              <a:rPr lang="en-GB" sz="2400">
                <a:latin typeface="Helvetica Neue"/>
                <a:ea typeface="Helvetica Neue"/>
                <a:cs typeface="Helvetica Neue"/>
                <a:sym typeface="Helvetica Neue"/>
              </a:rPr>
              <a:t>Over 300 people supported to improve their digital skills</a:t>
            </a:r>
            <a:endParaRPr/>
          </a:p>
          <a:p>
            <a:pPr indent="-76200" lvl="0" marL="228600" rtl="0" algn="l">
              <a:lnSpc>
                <a:spcPct val="90000"/>
              </a:lnSpc>
              <a:spcBef>
                <a:spcPts val="1000"/>
              </a:spcBef>
              <a:spcAft>
                <a:spcPts val="0"/>
              </a:spcAft>
              <a:buClr>
                <a:srgbClr val="414584"/>
              </a:buClr>
              <a:buSzPts val="2400"/>
              <a:buFont typeface="Noto Sans Symbols"/>
              <a:buNone/>
            </a:pPr>
            <a:r>
              <a:t/>
            </a:r>
            <a:endParaRPr sz="2400">
              <a:latin typeface="Helvetica Neue"/>
              <a:ea typeface="Helvetica Neue"/>
              <a:cs typeface="Helvetica Neue"/>
              <a:sym typeface="Helvetica Neue"/>
            </a:endParaRPr>
          </a:p>
          <a:p>
            <a:pPr indent="-76200" lvl="0" marL="228600" rtl="0" algn="l">
              <a:lnSpc>
                <a:spcPct val="90000"/>
              </a:lnSpc>
              <a:spcBef>
                <a:spcPts val="1000"/>
              </a:spcBef>
              <a:spcAft>
                <a:spcPts val="0"/>
              </a:spcAft>
              <a:buClr>
                <a:srgbClr val="414584"/>
              </a:buClr>
              <a:buSzPts val="2400"/>
              <a:buFont typeface="Noto Sans Symbols"/>
              <a:buNone/>
            </a:pPr>
            <a:r>
              <a:t/>
            </a:r>
            <a:endParaRPr sz="2400">
              <a:latin typeface="Helvetica Neue"/>
              <a:ea typeface="Helvetica Neue"/>
              <a:cs typeface="Helvetica Neue"/>
              <a:sym typeface="Helvetica Neue"/>
            </a:endParaRPr>
          </a:p>
          <a:p>
            <a:pPr indent="-76200" lvl="0" marL="228600" rtl="0" algn="l">
              <a:lnSpc>
                <a:spcPct val="90000"/>
              </a:lnSpc>
              <a:spcBef>
                <a:spcPts val="1000"/>
              </a:spcBef>
              <a:spcAft>
                <a:spcPts val="0"/>
              </a:spcAft>
              <a:buClr>
                <a:srgbClr val="414584"/>
              </a:buClr>
              <a:buSzPts val="2400"/>
              <a:buFont typeface="Noto Sans Symbols"/>
              <a:buNone/>
            </a:pPr>
            <a:r>
              <a:t/>
            </a:r>
            <a:endParaRPr sz="2400">
              <a:latin typeface="Helvetica Neue"/>
              <a:ea typeface="Helvetica Neue"/>
              <a:cs typeface="Helvetica Neue"/>
              <a:sym typeface="Helvetica Neue"/>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47"/>
          <p:cNvSpPr txBox="1"/>
          <p:nvPr>
            <p:ph type="title"/>
          </p:nvPr>
        </p:nvSpPr>
        <p:spPr>
          <a:xfrm>
            <a:off x="838200" y="553969"/>
            <a:ext cx="10515600" cy="678484"/>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575D93"/>
              </a:buClr>
              <a:buSzPts val="3800"/>
              <a:buFont typeface="Helvetica Neue"/>
              <a:buNone/>
            </a:pPr>
            <a:r>
              <a:rPr lang="en-GB">
                <a:latin typeface="Helvetica Neue"/>
                <a:ea typeface="Helvetica Neue"/>
                <a:cs typeface="Helvetica Neue"/>
                <a:sym typeface="Helvetica Neue"/>
              </a:rPr>
              <a:t>Who do we help?</a:t>
            </a:r>
            <a:endParaRPr/>
          </a:p>
        </p:txBody>
      </p:sp>
      <p:sp>
        <p:nvSpPr>
          <p:cNvPr id="647" name="Google Shape;647;p47"/>
          <p:cNvSpPr txBox="1"/>
          <p:nvPr>
            <p:ph idx="1" type="body"/>
          </p:nvPr>
        </p:nvSpPr>
        <p:spPr>
          <a:xfrm>
            <a:off x="2279809" y="1631195"/>
            <a:ext cx="4654800" cy="35955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414584"/>
              </a:buClr>
              <a:buSzPts val="2800"/>
              <a:buFont typeface="Noto Sans Symbols"/>
              <a:buChar char="▪"/>
            </a:pPr>
            <a:r>
              <a:rPr lang="en-GB">
                <a:latin typeface="Helvetica Neue"/>
                <a:ea typeface="Helvetica Neue"/>
                <a:cs typeface="Helvetica Neue"/>
                <a:sym typeface="Helvetica Neue"/>
              </a:rPr>
              <a:t>Service user criteria</a:t>
            </a:r>
            <a:endParaRPr/>
          </a:p>
          <a:p>
            <a:pPr indent="-228600" lvl="1" marL="685800" rtl="0" algn="l">
              <a:lnSpc>
                <a:spcPct val="90000"/>
              </a:lnSpc>
              <a:spcBef>
                <a:spcPts val="500"/>
              </a:spcBef>
              <a:spcAft>
                <a:spcPts val="0"/>
              </a:spcAft>
              <a:buClr>
                <a:srgbClr val="414584"/>
              </a:buClr>
              <a:buSzPts val="2400"/>
              <a:buChar char="▪"/>
            </a:pPr>
            <a:r>
              <a:rPr lang="en-GB"/>
              <a:t>18+ </a:t>
            </a:r>
            <a:endParaRPr/>
          </a:p>
          <a:p>
            <a:pPr indent="-228600" lvl="1" marL="685800" rtl="0" algn="l">
              <a:lnSpc>
                <a:spcPct val="90000"/>
              </a:lnSpc>
              <a:spcBef>
                <a:spcPts val="500"/>
              </a:spcBef>
              <a:spcAft>
                <a:spcPts val="0"/>
              </a:spcAft>
              <a:buClr>
                <a:srgbClr val="414584"/>
              </a:buClr>
              <a:buSzPts val="2400"/>
              <a:buChar char="▪"/>
            </a:pPr>
            <a:r>
              <a:rPr lang="en-GB"/>
              <a:t>Isolated or excluded</a:t>
            </a:r>
            <a:endParaRPr/>
          </a:p>
          <a:p>
            <a:pPr indent="-228600" lvl="1" marL="685800" rtl="0" algn="l">
              <a:lnSpc>
                <a:spcPct val="90000"/>
              </a:lnSpc>
              <a:spcBef>
                <a:spcPts val="500"/>
              </a:spcBef>
              <a:spcAft>
                <a:spcPts val="0"/>
              </a:spcAft>
              <a:buClr>
                <a:srgbClr val="414584"/>
              </a:buClr>
              <a:buSzPts val="2400"/>
              <a:buChar char="▪"/>
            </a:pPr>
            <a:r>
              <a:rPr lang="en-GB"/>
              <a:t>People needing digital support</a:t>
            </a:r>
            <a:endParaRPr/>
          </a:p>
          <a:p>
            <a:pPr indent="-228600" lvl="1" marL="685800" rtl="0" algn="l">
              <a:lnSpc>
                <a:spcPct val="90000"/>
              </a:lnSpc>
              <a:spcBef>
                <a:spcPts val="500"/>
              </a:spcBef>
              <a:spcAft>
                <a:spcPts val="0"/>
              </a:spcAft>
              <a:buClr>
                <a:srgbClr val="414584"/>
              </a:buClr>
              <a:buSzPts val="2400"/>
              <a:buChar char="▪"/>
            </a:pPr>
            <a:r>
              <a:rPr lang="en-GB"/>
              <a:t>People with various learning disabilities and accessibility needs</a:t>
            </a:r>
            <a:endParaRPr/>
          </a:p>
          <a:p>
            <a:pPr indent="-228600" lvl="1" marL="685800" rtl="0" algn="l">
              <a:lnSpc>
                <a:spcPct val="90000"/>
              </a:lnSpc>
              <a:spcBef>
                <a:spcPts val="500"/>
              </a:spcBef>
              <a:spcAft>
                <a:spcPts val="0"/>
              </a:spcAft>
              <a:buClr>
                <a:srgbClr val="414584"/>
              </a:buClr>
              <a:buSzPts val="2400"/>
              <a:buChar char="▪"/>
            </a:pPr>
            <a:r>
              <a:rPr lang="en-GB"/>
              <a:t>People who have fallen through the gaps</a:t>
            </a:r>
            <a:endParaRPr/>
          </a:p>
          <a:p>
            <a:pPr indent="-76200" lvl="0" marL="228600" rtl="0" algn="l">
              <a:lnSpc>
                <a:spcPct val="90000"/>
              </a:lnSpc>
              <a:spcBef>
                <a:spcPts val="1000"/>
              </a:spcBef>
              <a:spcAft>
                <a:spcPts val="0"/>
              </a:spcAft>
              <a:buClr>
                <a:srgbClr val="414584"/>
              </a:buClr>
              <a:buSzPts val="2400"/>
              <a:buFont typeface="Noto Sans Symbols"/>
              <a:buNone/>
            </a:pPr>
            <a:r>
              <a:t/>
            </a:r>
            <a:endParaRPr sz="2400"/>
          </a:p>
        </p:txBody>
      </p:sp>
      <p:pic>
        <p:nvPicPr>
          <p:cNvPr descr="Two people looking at a computer&#10;&#10;Description automatically generated with low confidence" id="648" name="Google Shape;648;p47"/>
          <p:cNvPicPr preferRelativeResize="0"/>
          <p:nvPr/>
        </p:nvPicPr>
        <p:blipFill rotWithShape="1">
          <a:blip r:embed="rId3">
            <a:alphaModFix/>
          </a:blip>
          <a:srcRect b="0" l="0" r="0" t="0"/>
          <a:stretch/>
        </p:blipFill>
        <p:spPr>
          <a:xfrm>
            <a:off x="7939007" y="1365597"/>
            <a:ext cx="3414793" cy="3414793"/>
          </a:xfrm>
          <a:prstGeom prst="ellipse">
            <a:avLst/>
          </a:prstGeom>
          <a:noFill/>
          <a:ln cap="flat" cmpd="sng" w="381000">
            <a:solidFill>
              <a:srgbClr val="676BB2"/>
            </a:solidFill>
            <a:prstDash val="solid"/>
            <a:round/>
            <a:headEnd len="sm" w="sm" type="none"/>
            <a:tailEnd len="sm" w="sm" type="none"/>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48"/>
          <p:cNvSpPr txBox="1"/>
          <p:nvPr>
            <p:ph type="title"/>
          </p:nvPr>
        </p:nvSpPr>
        <p:spPr>
          <a:xfrm>
            <a:off x="838200" y="159425"/>
            <a:ext cx="10515600" cy="13257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575D93"/>
              </a:buClr>
              <a:buSzPts val="3800"/>
              <a:buFont typeface="Helvetica Neue"/>
              <a:buNone/>
            </a:pPr>
            <a:r>
              <a:rPr lang="en-GB" sz="3800">
                <a:latin typeface="Helvetica Neue"/>
                <a:ea typeface="Helvetica Neue"/>
                <a:cs typeface="Helvetica Neue"/>
                <a:sym typeface="Helvetica Neue"/>
              </a:rPr>
              <a:t>What do we help with?</a:t>
            </a:r>
            <a:endParaRPr sz="3800"/>
          </a:p>
        </p:txBody>
      </p:sp>
      <p:sp>
        <p:nvSpPr>
          <p:cNvPr id="655" name="Google Shape;655;p48"/>
          <p:cNvSpPr txBox="1"/>
          <p:nvPr>
            <p:ph idx="1" type="body"/>
          </p:nvPr>
        </p:nvSpPr>
        <p:spPr>
          <a:xfrm>
            <a:off x="208004" y="1032650"/>
            <a:ext cx="6461400" cy="3755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D88690"/>
              </a:buClr>
              <a:buSzPts val="1800"/>
              <a:buNone/>
            </a:pPr>
            <a:r>
              <a:rPr b="1" lang="en-GB" sz="1800">
                <a:solidFill>
                  <a:srgbClr val="D88690"/>
                </a:solidFill>
                <a:latin typeface="Helvetica Neue"/>
                <a:ea typeface="Helvetica Neue"/>
                <a:cs typeface="Helvetica Neue"/>
                <a:sym typeface="Helvetica Neue"/>
              </a:rPr>
              <a:t>Managing information </a:t>
            </a:r>
            <a:endParaRPr sz="1700">
              <a:solidFill>
                <a:srgbClr val="575D93"/>
              </a:solidFill>
            </a:endParaRPr>
          </a:p>
          <a:p>
            <a:pPr indent="-342900" lvl="0" marL="342900" rtl="0" algn="l">
              <a:lnSpc>
                <a:spcPct val="100000"/>
              </a:lnSpc>
              <a:spcBef>
                <a:spcPts val="1000"/>
              </a:spcBef>
              <a:spcAft>
                <a:spcPts val="0"/>
              </a:spcAft>
              <a:buClr>
                <a:srgbClr val="575D93"/>
              </a:buClr>
              <a:buSzPts val="1700"/>
              <a:buFont typeface="Noto Sans Symbols"/>
              <a:buChar char="▪"/>
            </a:pPr>
            <a:r>
              <a:rPr lang="en-GB" sz="1700">
                <a:solidFill>
                  <a:srgbClr val="575D93"/>
                </a:solidFill>
              </a:rPr>
              <a:t>Using search engines to look for information</a:t>
            </a:r>
            <a:endParaRPr/>
          </a:p>
          <a:p>
            <a:pPr indent="-342900" lvl="0" marL="342900" rtl="0" algn="l">
              <a:lnSpc>
                <a:spcPct val="100000"/>
              </a:lnSpc>
              <a:spcBef>
                <a:spcPts val="1000"/>
              </a:spcBef>
              <a:spcAft>
                <a:spcPts val="0"/>
              </a:spcAft>
              <a:buClr>
                <a:srgbClr val="575D93"/>
              </a:buClr>
              <a:buSzPts val="1700"/>
              <a:buFont typeface="Noto Sans Symbols"/>
              <a:buChar char="▪"/>
            </a:pPr>
            <a:r>
              <a:rPr lang="en-GB" sz="1700">
                <a:solidFill>
                  <a:srgbClr val="575D93"/>
                </a:solidFill>
              </a:rPr>
              <a:t>Finding websites visited before - history, bookmarks</a:t>
            </a:r>
            <a:endParaRPr/>
          </a:p>
          <a:p>
            <a:pPr indent="-342900" lvl="0" marL="342900" rtl="0" algn="l">
              <a:lnSpc>
                <a:spcPct val="100000"/>
              </a:lnSpc>
              <a:spcBef>
                <a:spcPts val="1000"/>
              </a:spcBef>
              <a:spcAft>
                <a:spcPts val="0"/>
              </a:spcAft>
              <a:buClr>
                <a:srgbClr val="575D93"/>
              </a:buClr>
              <a:buSzPts val="1700"/>
              <a:buFont typeface="Noto Sans Symbols"/>
              <a:buChar char="▪"/>
            </a:pPr>
            <a:r>
              <a:rPr lang="en-GB" sz="1700">
                <a:solidFill>
                  <a:srgbClr val="575D93"/>
                </a:solidFill>
              </a:rPr>
              <a:t>Downloading or saving photos found online</a:t>
            </a:r>
            <a:endParaRPr/>
          </a:p>
          <a:p>
            <a:pPr indent="0" lvl="0" marL="0" rtl="0" algn="l">
              <a:lnSpc>
                <a:spcPct val="100000"/>
              </a:lnSpc>
              <a:spcBef>
                <a:spcPts val="1000"/>
              </a:spcBef>
              <a:spcAft>
                <a:spcPts val="0"/>
              </a:spcAft>
              <a:buClr>
                <a:srgbClr val="D88690"/>
              </a:buClr>
              <a:buSzPts val="1800"/>
              <a:buNone/>
            </a:pPr>
            <a:r>
              <a:rPr b="1" lang="en-GB" sz="1800">
                <a:solidFill>
                  <a:srgbClr val="D88690"/>
                </a:solidFill>
                <a:latin typeface="Helvetica Neue"/>
                <a:ea typeface="Helvetica Neue"/>
                <a:cs typeface="Helvetica Neue"/>
                <a:sym typeface="Helvetica Neue"/>
              </a:rPr>
              <a:t>Communicating </a:t>
            </a:r>
            <a:endParaRPr sz="1700">
              <a:solidFill>
                <a:srgbClr val="575D93"/>
              </a:solidFill>
            </a:endParaRPr>
          </a:p>
          <a:p>
            <a:pPr indent="-342900" lvl="0" marL="342900" rtl="0" algn="l">
              <a:lnSpc>
                <a:spcPct val="100000"/>
              </a:lnSpc>
              <a:spcBef>
                <a:spcPts val="1000"/>
              </a:spcBef>
              <a:spcAft>
                <a:spcPts val="0"/>
              </a:spcAft>
              <a:buClr>
                <a:srgbClr val="575D93"/>
              </a:buClr>
              <a:buSzPts val="1700"/>
              <a:buFont typeface="Noto Sans Symbols"/>
              <a:buChar char="▪"/>
            </a:pPr>
            <a:r>
              <a:rPr lang="en-GB" sz="1700">
                <a:solidFill>
                  <a:srgbClr val="575D93"/>
                </a:solidFill>
              </a:rPr>
              <a:t>Sending personal messages via email or online messaging </a:t>
            </a:r>
            <a:endParaRPr/>
          </a:p>
          <a:p>
            <a:pPr indent="-342900" lvl="0" marL="342900" rtl="0" algn="l">
              <a:lnSpc>
                <a:spcPct val="100000"/>
              </a:lnSpc>
              <a:spcBef>
                <a:spcPts val="1000"/>
              </a:spcBef>
              <a:spcAft>
                <a:spcPts val="0"/>
              </a:spcAft>
              <a:buClr>
                <a:srgbClr val="575D93"/>
              </a:buClr>
              <a:buSzPts val="1700"/>
              <a:buFont typeface="Noto Sans Symbols"/>
              <a:buChar char="▪"/>
            </a:pPr>
            <a:r>
              <a:rPr lang="en-GB" sz="1700">
                <a:solidFill>
                  <a:srgbClr val="575D93"/>
                </a:solidFill>
              </a:rPr>
              <a:t>Connecting via video calls to the doctor, family or friends</a:t>
            </a:r>
            <a:endParaRPr/>
          </a:p>
          <a:p>
            <a:pPr indent="0" lvl="0" marL="0" rtl="0" algn="l">
              <a:lnSpc>
                <a:spcPct val="100000"/>
              </a:lnSpc>
              <a:spcBef>
                <a:spcPts val="1000"/>
              </a:spcBef>
              <a:spcAft>
                <a:spcPts val="0"/>
              </a:spcAft>
              <a:buClr>
                <a:srgbClr val="D88690"/>
              </a:buClr>
              <a:buSzPts val="1800"/>
              <a:buNone/>
            </a:pPr>
            <a:r>
              <a:rPr b="1" lang="en-GB" sz="1800">
                <a:solidFill>
                  <a:srgbClr val="D88690"/>
                </a:solidFill>
                <a:latin typeface="Helvetica Neue"/>
                <a:ea typeface="Helvetica Neue"/>
                <a:cs typeface="Helvetica Neue"/>
                <a:sym typeface="Helvetica Neue"/>
              </a:rPr>
              <a:t>Transacting</a:t>
            </a:r>
            <a:endParaRPr sz="1700">
              <a:solidFill>
                <a:srgbClr val="575D93"/>
              </a:solidFill>
            </a:endParaRPr>
          </a:p>
          <a:p>
            <a:pPr indent="-342900" lvl="0" marL="342900" rtl="0" algn="l">
              <a:lnSpc>
                <a:spcPct val="100000"/>
              </a:lnSpc>
              <a:spcBef>
                <a:spcPts val="1000"/>
              </a:spcBef>
              <a:spcAft>
                <a:spcPts val="0"/>
              </a:spcAft>
              <a:buClr>
                <a:srgbClr val="575D93"/>
              </a:buClr>
              <a:buSzPts val="1700"/>
              <a:buFont typeface="Noto Sans Symbols"/>
              <a:buChar char="▪"/>
            </a:pPr>
            <a:r>
              <a:rPr lang="en-GB" sz="1700">
                <a:solidFill>
                  <a:srgbClr val="575D93"/>
                </a:solidFill>
              </a:rPr>
              <a:t>Buying items or services from websites</a:t>
            </a:r>
            <a:endParaRPr/>
          </a:p>
          <a:p>
            <a:pPr indent="-342900" lvl="0" marL="342900" rtl="0" algn="l">
              <a:lnSpc>
                <a:spcPct val="100000"/>
              </a:lnSpc>
              <a:spcBef>
                <a:spcPts val="1000"/>
              </a:spcBef>
              <a:spcAft>
                <a:spcPts val="0"/>
              </a:spcAft>
              <a:buClr>
                <a:srgbClr val="575D93"/>
              </a:buClr>
              <a:buSzPts val="1700"/>
              <a:buFont typeface="Noto Sans Symbols"/>
              <a:buChar char="▪"/>
            </a:pPr>
            <a:r>
              <a:rPr lang="en-GB" sz="1700">
                <a:solidFill>
                  <a:srgbClr val="575D93"/>
                </a:solidFill>
              </a:rPr>
              <a:t>Buying or installing apps on a device</a:t>
            </a:r>
            <a:endParaRPr/>
          </a:p>
          <a:p>
            <a:pPr indent="-234950" lvl="0" marL="342900" rtl="0" algn="l">
              <a:lnSpc>
                <a:spcPct val="90000"/>
              </a:lnSpc>
              <a:spcBef>
                <a:spcPts val="1000"/>
              </a:spcBef>
              <a:spcAft>
                <a:spcPts val="0"/>
              </a:spcAft>
              <a:buClr>
                <a:srgbClr val="414584"/>
              </a:buClr>
              <a:buSzPts val="1700"/>
              <a:buFont typeface="Noto Sans Symbols"/>
              <a:buNone/>
            </a:pPr>
            <a:r>
              <a:t/>
            </a:r>
            <a:endParaRPr sz="1700">
              <a:solidFill>
                <a:srgbClr val="575D93"/>
              </a:solidFill>
            </a:endParaRPr>
          </a:p>
        </p:txBody>
      </p:sp>
      <p:sp>
        <p:nvSpPr>
          <p:cNvPr id="656" name="Google Shape;656;p48"/>
          <p:cNvSpPr txBox="1"/>
          <p:nvPr>
            <p:ph idx="1" type="body"/>
          </p:nvPr>
        </p:nvSpPr>
        <p:spPr>
          <a:xfrm>
            <a:off x="6296600" y="1032650"/>
            <a:ext cx="5466600" cy="2693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1000"/>
              </a:spcBef>
              <a:spcAft>
                <a:spcPts val="0"/>
              </a:spcAft>
              <a:buClr>
                <a:srgbClr val="D88690"/>
              </a:buClr>
              <a:buSzPts val="1800"/>
              <a:buNone/>
            </a:pPr>
            <a:r>
              <a:rPr b="1" lang="en-GB" sz="1800">
                <a:solidFill>
                  <a:srgbClr val="D88690"/>
                </a:solidFill>
                <a:latin typeface="Helvetica Neue"/>
                <a:ea typeface="Helvetica Neue"/>
                <a:cs typeface="Helvetica Neue"/>
                <a:sym typeface="Helvetica Neue"/>
              </a:rPr>
              <a:t>Problem solving </a:t>
            </a:r>
            <a:endParaRPr sz="1700">
              <a:solidFill>
                <a:srgbClr val="575D93"/>
              </a:solidFill>
            </a:endParaRPr>
          </a:p>
          <a:p>
            <a:pPr indent="-342900" lvl="0" marL="342900" rtl="0" algn="l">
              <a:lnSpc>
                <a:spcPct val="100000"/>
              </a:lnSpc>
              <a:spcBef>
                <a:spcPts val="1000"/>
              </a:spcBef>
              <a:spcAft>
                <a:spcPts val="0"/>
              </a:spcAft>
              <a:buClr>
                <a:srgbClr val="575D93"/>
              </a:buClr>
              <a:buSzPts val="1700"/>
              <a:buFont typeface="Noto Sans Symbols"/>
              <a:buChar char="▪"/>
            </a:pPr>
            <a:r>
              <a:rPr lang="en-GB" sz="1700">
                <a:solidFill>
                  <a:srgbClr val="575D93"/>
                </a:solidFill>
                <a:latin typeface="Helvetica Neue"/>
                <a:ea typeface="Helvetica Neue"/>
                <a:cs typeface="Helvetica Neue"/>
                <a:sym typeface="Helvetica Neue"/>
              </a:rPr>
              <a:t>Verifying sources of information online</a:t>
            </a:r>
            <a:endParaRPr/>
          </a:p>
          <a:p>
            <a:pPr indent="-342900" lvl="0" marL="342900" rtl="0" algn="l">
              <a:lnSpc>
                <a:spcPct val="100000"/>
              </a:lnSpc>
              <a:spcBef>
                <a:spcPts val="1000"/>
              </a:spcBef>
              <a:spcAft>
                <a:spcPts val="0"/>
              </a:spcAft>
              <a:buClr>
                <a:srgbClr val="575D93"/>
              </a:buClr>
              <a:buSzPts val="1700"/>
              <a:buFont typeface="Noto Sans Symbols"/>
              <a:buChar char="▪"/>
            </a:pPr>
            <a:r>
              <a:rPr lang="en-GB" sz="1700">
                <a:solidFill>
                  <a:srgbClr val="575D93"/>
                </a:solidFill>
                <a:latin typeface="Helvetica Neue"/>
                <a:ea typeface="Helvetica Neue"/>
                <a:cs typeface="Helvetica Neue"/>
                <a:sym typeface="Helvetica Neue"/>
              </a:rPr>
              <a:t>Solving a problem with a device or digital service using online help</a:t>
            </a:r>
            <a:endParaRPr/>
          </a:p>
          <a:p>
            <a:pPr indent="0" lvl="0" marL="0" rtl="0" algn="l">
              <a:lnSpc>
                <a:spcPct val="100000"/>
              </a:lnSpc>
              <a:spcBef>
                <a:spcPts val="1000"/>
              </a:spcBef>
              <a:spcAft>
                <a:spcPts val="0"/>
              </a:spcAft>
              <a:buClr>
                <a:srgbClr val="D88690"/>
              </a:buClr>
              <a:buSzPts val="1800"/>
              <a:buNone/>
            </a:pPr>
            <a:r>
              <a:rPr b="1" lang="en-GB" sz="1800">
                <a:solidFill>
                  <a:srgbClr val="D88690"/>
                </a:solidFill>
                <a:latin typeface="Helvetica Neue"/>
                <a:ea typeface="Helvetica Neue"/>
                <a:cs typeface="Helvetica Neue"/>
                <a:sym typeface="Helvetica Neue"/>
              </a:rPr>
              <a:t>Creating</a:t>
            </a:r>
            <a:endParaRPr sz="1700">
              <a:solidFill>
                <a:srgbClr val="575D93"/>
              </a:solidFill>
              <a:latin typeface="Helvetica Neue"/>
              <a:ea typeface="Helvetica Neue"/>
              <a:cs typeface="Helvetica Neue"/>
              <a:sym typeface="Helvetica Neue"/>
            </a:endParaRPr>
          </a:p>
          <a:p>
            <a:pPr indent="-342900" lvl="0" marL="342900" rtl="0" algn="l">
              <a:lnSpc>
                <a:spcPct val="100000"/>
              </a:lnSpc>
              <a:spcBef>
                <a:spcPts val="1000"/>
              </a:spcBef>
              <a:spcAft>
                <a:spcPts val="0"/>
              </a:spcAft>
              <a:buClr>
                <a:srgbClr val="575D93"/>
              </a:buClr>
              <a:buSzPts val="1700"/>
              <a:buFont typeface="Noto Sans Symbols"/>
              <a:buChar char="▪"/>
            </a:pPr>
            <a:r>
              <a:rPr lang="en-GB" sz="1700">
                <a:solidFill>
                  <a:srgbClr val="575D93"/>
                </a:solidFill>
                <a:latin typeface="Helvetica Neue"/>
                <a:ea typeface="Helvetica Neue"/>
                <a:cs typeface="Helvetica Neue"/>
                <a:sym typeface="Helvetica Neue"/>
              </a:rPr>
              <a:t>Completing online application forms</a:t>
            </a:r>
            <a:endParaRPr/>
          </a:p>
          <a:p>
            <a:pPr indent="-342900" lvl="0" marL="342900" rtl="0" algn="l">
              <a:lnSpc>
                <a:spcPct val="100000"/>
              </a:lnSpc>
              <a:spcBef>
                <a:spcPts val="1000"/>
              </a:spcBef>
              <a:spcAft>
                <a:spcPts val="0"/>
              </a:spcAft>
              <a:buClr>
                <a:srgbClr val="575D93"/>
              </a:buClr>
              <a:buSzPts val="1700"/>
              <a:buFont typeface="Noto Sans Symbols"/>
              <a:buChar char="▪"/>
            </a:pPr>
            <a:r>
              <a:rPr lang="en-GB" sz="1700">
                <a:solidFill>
                  <a:srgbClr val="575D93"/>
                </a:solidFill>
                <a:latin typeface="Helvetica Neue"/>
                <a:ea typeface="Helvetica Neue"/>
                <a:cs typeface="Helvetica Neue"/>
                <a:sym typeface="Helvetica Neue"/>
              </a:rPr>
              <a:t>Using Microsoft Office applications or similar</a:t>
            </a:r>
            <a:endParaRPr/>
          </a:p>
          <a:p>
            <a:pPr indent="-234950" lvl="0" marL="342900" rtl="0" algn="l">
              <a:lnSpc>
                <a:spcPct val="90000"/>
              </a:lnSpc>
              <a:spcBef>
                <a:spcPts val="1000"/>
              </a:spcBef>
              <a:spcAft>
                <a:spcPts val="0"/>
              </a:spcAft>
              <a:buClr>
                <a:srgbClr val="414584"/>
              </a:buClr>
              <a:buSzPts val="1700"/>
              <a:buFont typeface="Noto Sans Symbols"/>
              <a:buNone/>
            </a:pPr>
            <a:r>
              <a:t/>
            </a:r>
            <a:endParaRPr sz="1700">
              <a:solidFill>
                <a:srgbClr val="575D93"/>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pic>
        <p:nvPicPr>
          <p:cNvPr id="662" name="Google Shape;662;p49"/>
          <p:cNvPicPr preferRelativeResize="0"/>
          <p:nvPr/>
        </p:nvPicPr>
        <p:blipFill rotWithShape="1">
          <a:blip r:embed="rId3">
            <a:alphaModFix/>
          </a:blip>
          <a:srcRect b="0" l="0" r="0" t="0"/>
          <a:stretch/>
        </p:blipFill>
        <p:spPr>
          <a:xfrm>
            <a:off x="5726499" y="5044663"/>
            <a:ext cx="1593344" cy="1425942"/>
          </a:xfrm>
          <a:prstGeom prst="rect">
            <a:avLst/>
          </a:prstGeom>
          <a:noFill/>
          <a:ln>
            <a:noFill/>
          </a:ln>
        </p:spPr>
      </p:pic>
      <p:sp>
        <p:nvSpPr>
          <p:cNvPr id="663" name="Google Shape;663;p49"/>
          <p:cNvSpPr txBox="1"/>
          <p:nvPr>
            <p:ph type="title"/>
          </p:nvPr>
        </p:nvSpPr>
        <p:spPr>
          <a:xfrm>
            <a:off x="838200" y="608972"/>
            <a:ext cx="10515600" cy="935227"/>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575D93"/>
              </a:buClr>
              <a:buSzPts val="3800"/>
              <a:buFont typeface="Helvetica Neue"/>
              <a:buNone/>
            </a:pPr>
            <a:r>
              <a:rPr lang="en-GB" sz="3800"/>
              <a:t>Distance befriending</a:t>
            </a:r>
            <a:endParaRPr b="1" sz="3800"/>
          </a:p>
        </p:txBody>
      </p:sp>
      <p:sp>
        <p:nvSpPr>
          <p:cNvPr id="664" name="Google Shape;664;p49"/>
          <p:cNvSpPr txBox="1"/>
          <p:nvPr>
            <p:ph idx="1" type="body"/>
          </p:nvPr>
        </p:nvSpPr>
        <p:spPr>
          <a:xfrm>
            <a:off x="1080696" y="2067419"/>
            <a:ext cx="4308734" cy="3914281"/>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414584"/>
              </a:buClr>
              <a:buSzPts val="1800"/>
              <a:buFont typeface="Noto Sans Symbols"/>
              <a:buChar char="▪"/>
            </a:pPr>
            <a:r>
              <a:rPr lang="en-GB" sz="1800"/>
              <a:t>Less time consuming</a:t>
            </a:r>
            <a:endParaRPr/>
          </a:p>
          <a:p>
            <a:pPr indent="-228600" lvl="0" marL="228600" rtl="0" algn="l">
              <a:lnSpc>
                <a:spcPct val="90000"/>
              </a:lnSpc>
              <a:spcBef>
                <a:spcPts val="1000"/>
              </a:spcBef>
              <a:spcAft>
                <a:spcPts val="0"/>
              </a:spcAft>
              <a:buClr>
                <a:srgbClr val="414584"/>
              </a:buClr>
              <a:buSzPts val="1800"/>
              <a:buFont typeface="Noto Sans Symbols"/>
              <a:buChar char="▪"/>
            </a:pPr>
            <a:r>
              <a:rPr lang="en-GB" sz="1800"/>
              <a:t>Can easily befriend more than 1 service user</a:t>
            </a:r>
            <a:endParaRPr/>
          </a:p>
          <a:p>
            <a:pPr indent="-228600" lvl="0" marL="228600" rtl="0" algn="l">
              <a:lnSpc>
                <a:spcPct val="90000"/>
              </a:lnSpc>
              <a:spcBef>
                <a:spcPts val="1000"/>
              </a:spcBef>
              <a:spcAft>
                <a:spcPts val="0"/>
              </a:spcAft>
              <a:buClr>
                <a:srgbClr val="414584"/>
              </a:buClr>
              <a:buSzPts val="1800"/>
              <a:buFont typeface="Noto Sans Symbols"/>
              <a:buChar char="▪"/>
            </a:pPr>
            <a:r>
              <a:rPr lang="en-GB" sz="1800"/>
              <a:t>Very flexible to suit both parties (no travel)</a:t>
            </a:r>
            <a:endParaRPr/>
          </a:p>
          <a:p>
            <a:pPr indent="-228600" lvl="0" marL="228600" rtl="0" algn="l">
              <a:lnSpc>
                <a:spcPct val="90000"/>
              </a:lnSpc>
              <a:spcBef>
                <a:spcPts val="1000"/>
              </a:spcBef>
              <a:spcAft>
                <a:spcPts val="0"/>
              </a:spcAft>
              <a:buClr>
                <a:srgbClr val="414584"/>
              </a:buClr>
              <a:buSzPts val="1800"/>
              <a:buFont typeface="Noto Sans Symbols"/>
              <a:buChar char="▪"/>
            </a:pPr>
            <a:r>
              <a:rPr lang="en-GB" sz="1800"/>
              <a:t>The most isolated can easily get support</a:t>
            </a:r>
            <a:endParaRPr/>
          </a:p>
          <a:p>
            <a:pPr indent="-228600" lvl="0" marL="228600" rtl="0" algn="l">
              <a:lnSpc>
                <a:spcPct val="90000"/>
              </a:lnSpc>
              <a:spcBef>
                <a:spcPts val="1000"/>
              </a:spcBef>
              <a:spcAft>
                <a:spcPts val="0"/>
              </a:spcAft>
              <a:buClr>
                <a:srgbClr val="414584"/>
              </a:buClr>
              <a:buSzPts val="1800"/>
              <a:buFont typeface="Noto Sans Symbols"/>
              <a:buChar char="▪"/>
            </a:pPr>
            <a:r>
              <a:rPr lang="en-GB" sz="1800"/>
              <a:t>Easy for projects to ramp up support</a:t>
            </a:r>
            <a:endParaRPr/>
          </a:p>
          <a:p>
            <a:pPr indent="-228600" lvl="0" marL="228600" rtl="0" algn="l">
              <a:lnSpc>
                <a:spcPct val="90000"/>
              </a:lnSpc>
              <a:spcBef>
                <a:spcPts val="1000"/>
              </a:spcBef>
              <a:spcAft>
                <a:spcPts val="0"/>
              </a:spcAft>
              <a:buClr>
                <a:srgbClr val="414584"/>
              </a:buClr>
              <a:buSzPts val="1800"/>
              <a:buFont typeface="Noto Sans Symbols"/>
              <a:buChar char="▪"/>
            </a:pPr>
            <a:r>
              <a:rPr lang="en-GB" sz="1800"/>
              <a:t>Befriending more inclusive for those who are disabled/ill</a:t>
            </a:r>
            <a:endParaRPr/>
          </a:p>
          <a:p>
            <a:pPr indent="-228600" lvl="0" marL="228600" rtl="0" algn="l">
              <a:lnSpc>
                <a:spcPct val="90000"/>
              </a:lnSpc>
              <a:spcBef>
                <a:spcPts val="1000"/>
              </a:spcBef>
              <a:spcAft>
                <a:spcPts val="0"/>
              </a:spcAft>
              <a:buClr>
                <a:srgbClr val="414584"/>
              </a:buClr>
              <a:buSzPts val="1800"/>
              <a:buFont typeface="Noto Sans Symbols"/>
              <a:buChar char="▪"/>
            </a:pPr>
            <a:r>
              <a:rPr lang="en-GB" sz="1800"/>
              <a:t>Can use resources available in the organisation to guide the conversation</a:t>
            </a:r>
            <a:endParaRPr/>
          </a:p>
          <a:p>
            <a:pPr indent="-114300" lvl="0" marL="228600" rtl="0" algn="l">
              <a:lnSpc>
                <a:spcPct val="90000"/>
              </a:lnSpc>
              <a:spcBef>
                <a:spcPts val="1000"/>
              </a:spcBef>
              <a:spcAft>
                <a:spcPts val="0"/>
              </a:spcAft>
              <a:buClr>
                <a:srgbClr val="414584"/>
              </a:buClr>
              <a:buSzPts val="1800"/>
              <a:buFont typeface="Noto Sans Symbols"/>
              <a:buNone/>
            </a:pPr>
            <a:r>
              <a:t/>
            </a:r>
            <a:endParaRPr sz="1800"/>
          </a:p>
          <a:p>
            <a:pPr indent="-114300" lvl="0" marL="228600" rtl="0" algn="l">
              <a:lnSpc>
                <a:spcPct val="90000"/>
              </a:lnSpc>
              <a:spcBef>
                <a:spcPts val="1000"/>
              </a:spcBef>
              <a:spcAft>
                <a:spcPts val="0"/>
              </a:spcAft>
              <a:buClr>
                <a:srgbClr val="414584"/>
              </a:buClr>
              <a:buSzPts val="1800"/>
              <a:buFont typeface="Noto Sans Symbols"/>
              <a:buNone/>
            </a:pPr>
            <a:r>
              <a:t/>
            </a:r>
            <a:endParaRPr sz="1800"/>
          </a:p>
        </p:txBody>
      </p:sp>
      <p:sp>
        <p:nvSpPr>
          <p:cNvPr id="665" name="Google Shape;665;p49"/>
          <p:cNvSpPr txBox="1"/>
          <p:nvPr/>
        </p:nvSpPr>
        <p:spPr>
          <a:xfrm>
            <a:off x="7157838" y="2067419"/>
            <a:ext cx="4308734" cy="314325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rgbClr val="414584"/>
              </a:buClr>
              <a:buSzPts val="1800"/>
              <a:buFont typeface="Noto Sans Symbols"/>
              <a:buChar char="▪"/>
            </a:pPr>
            <a:r>
              <a:rPr b="0" i="0" lang="en-GB" sz="1800" u="none" cap="none" strike="noStrike">
                <a:solidFill>
                  <a:srgbClr val="414584"/>
                </a:solidFill>
                <a:latin typeface="Helvetica Neue"/>
                <a:ea typeface="Helvetica Neue"/>
                <a:cs typeface="Helvetica Neue"/>
                <a:sym typeface="Helvetica Neue"/>
              </a:rPr>
              <a:t>Connection/technology problems </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rgbClr val="414584"/>
              </a:buClr>
              <a:buSzPts val="1800"/>
              <a:buFont typeface="Noto Sans Symbols"/>
              <a:buChar char="▪"/>
            </a:pPr>
            <a:r>
              <a:rPr b="0" i="0" lang="en-GB" sz="1800" u="none" cap="none" strike="noStrike">
                <a:solidFill>
                  <a:srgbClr val="414584"/>
                </a:solidFill>
                <a:latin typeface="Helvetica Neue"/>
                <a:ea typeface="Helvetica Neue"/>
                <a:cs typeface="Helvetica Neue"/>
                <a:sym typeface="Helvetica Neue"/>
              </a:rPr>
              <a:t>No body language/facial expressions</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rgbClr val="414584"/>
              </a:buClr>
              <a:buSzPts val="1800"/>
              <a:buFont typeface="Noto Sans Symbols"/>
              <a:buChar char="▪"/>
            </a:pPr>
            <a:r>
              <a:rPr b="0" i="0" lang="en-GB" sz="1800" u="none" cap="none" strike="noStrike">
                <a:solidFill>
                  <a:srgbClr val="414584"/>
                </a:solidFill>
                <a:latin typeface="Helvetica Neue"/>
                <a:ea typeface="Helvetica Neue"/>
                <a:cs typeface="Helvetica Neue"/>
                <a:sym typeface="Helvetica Neue"/>
              </a:rPr>
              <a:t>Background noise and distractions</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rgbClr val="414584"/>
              </a:buClr>
              <a:buSzPts val="1800"/>
              <a:buFont typeface="Noto Sans Symbols"/>
              <a:buChar char="▪"/>
            </a:pPr>
            <a:r>
              <a:rPr b="0" i="0" lang="en-GB" sz="1800" u="none" cap="none" strike="noStrike">
                <a:solidFill>
                  <a:srgbClr val="414584"/>
                </a:solidFill>
                <a:latin typeface="Helvetica Neue"/>
                <a:ea typeface="Helvetica Neue"/>
                <a:cs typeface="Helvetica Neue"/>
                <a:sym typeface="Helvetica Neue"/>
              </a:rPr>
              <a:t>Internet safety and security</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rgbClr val="414584"/>
              </a:buClr>
              <a:buSzPts val="1800"/>
              <a:buFont typeface="Noto Sans Symbols"/>
              <a:buChar char="▪"/>
            </a:pPr>
            <a:r>
              <a:rPr b="0" i="0" lang="en-GB" sz="1800" u="none" cap="none" strike="noStrike">
                <a:solidFill>
                  <a:srgbClr val="414584"/>
                </a:solidFill>
                <a:latin typeface="Helvetica Neue"/>
                <a:ea typeface="Helvetica Neue"/>
                <a:cs typeface="Helvetica Neue"/>
                <a:sym typeface="Helvetica Neue"/>
              </a:rPr>
              <a:t>Can be difficult if the service user is hard of hearing</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rgbClr val="414584"/>
              </a:buClr>
              <a:buSzPts val="1800"/>
              <a:buFont typeface="Noto Sans Symbols"/>
              <a:buChar char="▪"/>
            </a:pPr>
            <a:r>
              <a:rPr b="0" i="0" lang="en-GB" sz="1800" u="none" cap="none" strike="noStrike">
                <a:solidFill>
                  <a:srgbClr val="414584"/>
                </a:solidFill>
                <a:latin typeface="Helvetica Neue"/>
                <a:ea typeface="Helvetica Neue"/>
                <a:cs typeface="Helvetica Neue"/>
                <a:sym typeface="Helvetica Neue"/>
              </a:rPr>
              <a:t>Access: </a:t>
            </a:r>
            <a:endParaRPr b="0" i="0" sz="1400" u="none" cap="none" strike="noStrike">
              <a:solidFill>
                <a:srgbClr val="000000"/>
              </a:solidFill>
              <a:latin typeface="Arial"/>
              <a:ea typeface="Arial"/>
              <a:cs typeface="Arial"/>
              <a:sym typeface="Arial"/>
            </a:endParaRPr>
          </a:p>
          <a:p>
            <a:pPr indent="-228600" lvl="1" marL="685800" marR="0" rtl="0" algn="l">
              <a:lnSpc>
                <a:spcPct val="90000"/>
              </a:lnSpc>
              <a:spcBef>
                <a:spcPts val="500"/>
              </a:spcBef>
              <a:spcAft>
                <a:spcPts val="0"/>
              </a:spcAft>
              <a:buClr>
                <a:srgbClr val="414584"/>
              </a:buClr>
              <a:buSzPts val="1800"/>
              <a:buFont typeface="Noto Sans Symbols"/>
              <a:buChar char="▪"/>
            </a:pPr>
            <a:r>
              <a:rPr b="0" i="0" lang="en-GB" sz="1800" u="none" cap="none" strike="noStrike">
                <a:solidFill>
                  <a:srgbClr val="414584"/>
                </a:solidFill>
                <a:latin typeface="Helvetica Neue"/>
                <a:ea typeface="Helvetica Neue"/>
                <a:cs typeface="Helvetica Neue"/>
                <a:sym typeface="Helvetica Neue"/>
              </a:rPr>
              <a:t>Cost of calls/data, equipment, internet</a:t>
            </a:r>
            <a:endParaRPr b="0" i="0" sz="1400" u="none" cap="none" strike="noStrike">
              <a:solidFill>
                <a:srgbClr val="000000"/>
              </a:solidFill>
              <a:latin typeface="Arial"/>
              <a:ea typeface="Arial"/>
              <a:cs typeface="Arial"/>
              <a:sym typeface="Arial"/>
            </a:endParaRPr>
          </a:p>
          <a:p>
            <a:pPr indent="-228600" lvl="1" marL="685800" marR="0" rtl="0" algn="l">
              <a:lnSpc>
                <a:spcPct val="90000"/>
              </a:lnSpc>
              <a:spcBef>
                <a:spcPts val="500"/>
              </a:spcBef>
              <a:spcAft>
                <a:spcPts val="0"/>
              </a:spcAft>
              <a:buClr>
                <a:srgbClr val="414584"/>
              </a:buClr>
              <a:buSzPts val="1800"/>
              <a:buFont typeface="Noto Sans Symbols"/>
              <a:buChar char="▪"/>
            </a:pPr>
            <a:r>
              <a:rPr b="0" i="0" lang="en-GB" sz="1800" u="none" cap="none" strike="noStrike">
                <a:solidFill>
                  <a:srgbClr val="414584"/>
                </a:solidFill>
                <a:latin typeface="Helvetica Neue"/>
                <a:ea typeface="Helvetica Neue"/>
                <a:cs typeface="Helvetica Neue"/>
                <a:sym typeface="Helvetica Neue"/>
              </a:rPr>
              <a:t>Age and lack of knowledge/low confidence</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1000"/>
              </a:spcBef>
              <a:spcAft>
                <a:spcPts val="0"/>
              </a:spcAft>
              <a:buClr>
                <a:srgbClr val="414584"/>
              </a:buClr>
              <a:buSzPts val="1800"/>
              <a:buFont typeface="Noto Sans Symbols"/>
              <a:buNone/>
            </a:pPr>
            <a:r>
              <a:t/>
            </a:r>
            <a:endParaRPr b="0" i="0" sz="1800" u="none" cap="none" strike="noStrike">
              <a:solidFill>
                <a:srgbClr val="414584"/>
              </a:solidFill>
              <a:latin typeface="Helvetica Neue"/>
              <a:ea typeface="Helvetica Neue"/>
              <a:cs typeface="Helvetica Neue"/>
              <a:sym typeface="Helvetica Neue"/>
            </a:endParaRPr>
          </a:p>
          <a:p>
            <a:pPr indent="-114300" lvl="0" marL="228600" marR="0" rtl="0" algn="l">
              <a:lnSpc>
                <a:spcPct val="90000"/>
              </a:lnSpc>
              <a:spcBef>
                <a:spcPts val="1000"/>
              </a:spcBef>
              <a:spcAft>
                <a:spcPts val="0"/>
              </a:spcAft>
              <a:buClr>
                <a:srgbClr val="414584"/>
              </a:buClr>
              <a:buSzPts val="1800"/>
              <a:buFont typeface="Noto Sans Symbols"/>
              <a:buNone/>
            </a:pPr>
            <a:r>
              <a:t/>
            </a:r>
            <a:endParaRPr b="0" i="0" sz="1800" u="none" cap="none" strike="noStrike">
              <a:solidFill>
                <a:srgbClr val="414584"/>
              </a:solidFill>
              <a:latin typeface="Helvetica Neue"/>
              <a:ea typeface="Helvetica Neue"/>
              <a:cs typeface="Helvetica Neue"/>
              <a:sym typeface="Helvetica Neue"/>
            </a:endParaRPr>
          </a:p>
        </p:txBody>
      </p:sp>
      <p:sp>
        <p:nvSpPr>
          <p:cNvPr id="666" name="Google Shape;666;p49"/>
          <p:cNvSpPr/>
          <p:nvPr/>
        </p:nvSpPr>
        <p:spPr>
          <a:xfrm>
            <a:off x="725428" y="1544199"/>
            <a:ext cx="3990474"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GB" sz="2800" u="none" cap="none" strike="noStrike">
                <a:solidFill>
                  <a:srgbClr val="E18D98"/>
                </a:solidFill>
                <a:latin typeface="Helvetica Neue"/>
                <a:ea typeface="Helvetica Neue"/>
                <a:cs typeface="Helvetica Neue"/>
                <a:sym typeface="Helvetica Neue"/>
              </a:rPr>
              <a:t>Benefits</a:t>
            </a:r>
            <a:endParaRPr b="0" i="0" sz="1100" u="none" cap="none" strike="noStrike">
              <a:solidFill>
                <a:srgbClr val="E18D98"/>
              </a:solidFill>
              <a:latin typeface="Calibri"/>
              <a:ea typeface="Calibri"/>
              <a:cs typeface="Calibri"/>
              <a:sym typeface="Calibri"/>
            </a:endParaRPr>
          </a:p>
        </p:txBody>
      </p:sp>
      <p:sp>
        <p:nvSpPr>
          <p:cNvPr id="667" name="Google Shape;667;p49"/>
          <p:cNvSpPr/>
          <p:nvPr/>
        </p:nvSpPr>
        <p:spPr>
          <a:xfrm>
            <a:off x="6722919" y="1544199"/>
            <a:ext cx="2183611"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GB" sz="2800" u="none" cap="none" strike="noStrike">
                <a:solidFill>
                  <a:srgbClr val="E18D98"/>
                </a:solidFill>
                <a:latin typeface="Helvetica Neue"/>
                <a:ea typeface="Helvetica Neue"/>
                <a:cs typeface="Helvetica Neue"/>
                <a:sym typeface="Helvetica Neue"/>
              </a:rPr>
              <a:t>Drawbacks </a:t>
            </a:r>
            <a:endParaRPr b="0" i="0" sz="2800" u="none" cap="none" strike="noStrike">
              <a:solidFill>
                <a:srgbClr val="575D92"/>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4">
                                            <p:txEl>
                                              <p:pRg end="0" st="0"/>
                                            </p:txEl>
                                          </p:spTgt>
                                        </p:tgtEl>
                                        <p:attrNameLst>
                                          <p:attrName>style.visibility</p:attrName>
                                        </p:attrNameLst>
                                      </p:cBhvr>
                                      <p:to>
                                        <p:strVal val="visible"/>
                                      </p:to>
                                    </p:set>
                                    <p:anim calcmode="lin" valueType="num">
                                      <p:cBhvr additive="base">
                                        <p:cTn dur="500"/>
                                        <p:tgtEl>
                                          <p:spTgt spid="664">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4">
                                            <p:txEl>
                                              <p:pRg end="1" st="1"/>
                                            </p:txEl>
                                          </p:spTgt>
                                        </p:tgtEl>
                                        <p:attrNameLst>
                                          <p:attrName>style.visibility</p:attrName>
                                        </p:attrNameLst>
                                      </p:cBhvr>
                                      <p:to>
                                        <p:strVal val="visible"/>
                                      </p:to>
                                    </p:set>
                                    <p:anim calcmode="lin" valueType="num">
                                      <p:cBhvr additive="base">
                                        <p:cTn dur="500"/>
                                        <p:tgtEl>
                                          <p:spTgt spid="664">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4">
                                            <p:txEl>
                                              <p:pRg end="2" st="2"/>
                                            </p:txEl>
                                          </p:spTgt>
                                        </p:tgtEl>
                                        <p:attrNameLst>
                                          <p:attrName>style.visibility</p:attrName>
                                        </p:attrNameLst>
                                      </p:cBhvr>
                                      <p:to>
                                        <p:strVal val="visible"/>
                                      </p:to>
                                    </p:set>
                                    <p:anim calcmode="lin" valueType="num">
                                      <p:cBhvr additive="base">
                                        <p:cTn dur="500"/>
                                        <p:tgtEl>
                                          <p:spTgt spid="664">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4">
                                            <p:txEl>
                                              <p:pRg end="3" st="3"/>
                                            </p:txEl>
                                          </p:spTgt>
                                        </p:tgtEl>
                                        <p:attrNameLst>
                                          <p:attrName>style.visibility</p:attrName>
                                        </p:attrNameLst>
                                      </p:cBhvr>
                                      <p:to>
                                        <p:strVal val="visible"/>
                                      </p:to>
                                    </p:set>
                                    <p:anim calcmode="lin" valueType="num">
                                      <p:cBhvr additive="base">
                                        <p:cTn dur="500"/>
                                        <p:tgtEl>
                                          <p:spTgt spid="664">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4">
                                            <p:txEl>
                                              <p:pRg end="4" st="4"/>
                                            </p:txEl>
                                          </p:spTgt>
                                        </p:tgtEl>
                                        <p:attrNameLst>
                                          <p:attrName>style.visibility</p:attrName>
                                        </p:attrNameLst>
                                      </p:cBhvr>
                                      <p:to>
                                        <p:strVal val="visible"/>
                                      </p:to>
                                    </p:set>
                                    <p:anim calcmode="lin" valueType="num">
                                      <p:cBhvr additive="base">
                                        <p:cTn dur="500"/>
                                        <p:tgtEl>
                                          <p:spTgt spid="664">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4">
                                            <p:txEl>
                                              <p:pRg end="5" st="5"/>
                                            </p:txEl>
                                          </p:spTgt>
                                        </p:tgtEl>
                                        <p:attrNameLst>
                                          <p:attrName>style.visibility</p:attrName>
                                        </p:attrNameLst>
                                      </p:cBhvr>
                                      <p:to>
                                        <p:strVal val="visible"/>
                                      </p:to>
                                    </p:set>
                                    <p:anim calcmode="lin" valueType="num">
                                      <p:cBhvr additive="base">
                                        <p:cTn dur="500"/>
                                        <p:tgtEl>
                                          <p:spTgt spid="664">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4">
                                            <p:txEl>
                                              <p:pRg end="6" st="6"/>
                                            </p:txEl>
                                          </p:spTgt>
                                        </p:tgtEl>
                                        <p:attrNameLst>
                                          <p:attrName>style.visibility</p:attrName>
                                        </p:attrNameLst>
                                      </p:cBhvr>
                                      <p:to>
                                        <p:strVal val="visible"/>
                                      </p:to>
                                    </p:set>
                                    <p:anim calcmode="lin" valueType="num">
                                      <p:cBhvr additive="base">
                                        <p:cTn dur="500"/>
                                        <p:tgtEl>
                                          <p:spTgt spid="664">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4">
                                            <p:txEl>
                                              <p:pRg end="7" st="7"/>
                                            </p:txEl>
                                          </p:spTgt>
                                        </p:tgtEl>
                                        <p:attrNameLst>
                                          <p:attrName>style.visibility</p:attrName>
                                        </p:attrNameLst>
                                      </p:cBhvr>
                                      <p:to>
                                        <p:strVal val="visible"/>
                                      </p:to>
                                    </p:set>
                                    <p:anim calcmode="lin" valueType="num">
                                      <p:cBhvr additive="base">
                                        <p:cTn dur="500"/>
                                        <p:tgtEl>
                                          <p:spTgt spid="664">
                                            <p:txEl>
                                              <p:pRg end="7" st="7"/>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4">
                                            <p:txEl>
                                              <p:pRg end="8" st="8"/>
                                            </p:txEl>
                                          </p:spTgt>
                                        </p:tgtEl>
                                        <p:attrNameLst>
                                          <p:attrName>style.visibility</p:attrName>
                                        </p:attrNameLst>
                                      </p:cBhvr>
                                      <p:to>
                                        <p:strVal val="visible"/>
                                      </p:to>
                                    </p:set>
                                    <p:anim calcmode="lin" valueType="num">
                                      <p:cBhvr additive="base">
                                        <p:cTn dur="500"/>
                                        <p:tgtEl>
                                          <p:spTgt spid="664">
                                            <p:txEl>
                                              <p:pRg end="8" st="8"/>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5">
                                            <p:txEl>
                                              <p:pRg end="0" st="0"/>
                                            </p:txEl>
                                          </p:spTgt>
                                        </p:tgtEl>
                                        <p:attrNameLst>
                                          <p:attrName>style.visibility</p:attrName>
                                        </p:attrNameLst>
                                      </p:cBhvr>
                                      <p:to>
                                        <p:strVal val="visible"/>
                                      </p:to>
                                    </p:set>
                                    <p:anim calcmode="lin" valueType="num">
                                      <p:cBhvr additive="base">
                                        <p:cTn dur="500"/>
                                        <p:tgtEl>
                                          <p:spTgt spid="665">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5">
                                            <p:txEl>
                                              <p:pRg end="1" st="1"/>
                                            </p:txEl>
                                          </p:spTgt>
                                        </p:tgtEl>
                                        <p:attrNameLst>
                                          <p:attrName>style.visibility</p:attrName>
                                        </p:attrNameLst>
                                      </p:cBhvr>
                                      <p:to>
                                        <p:strVal val="visible"/>
                                      </p:to>
                                    </p:set>
                                    <p:anim calcmode="lin" valueType="num">
                                      <p:cBhvr additive="base">
                                        <p:cTn dur="500"/>
                                        <p:tgtEl>
                                          <p:spTgt spid="665">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5">
                                            <p:txEl>
                                              <p:pRg end="2" st="2"/>
                                            </p:txEl>
                                          </p:spTgt>
                                        </p:tgtEl>
                                        <p:attrNameLst>
                                          <p:attrName>style.visibility</p:attrName>
                                        </p:attrNameLst>
                                      </p:cBhvr>
                                      <p:to>
                                        <p:strVal val="visible"/>
                                      </p:to>
                                    </p:set>
                                    <p:anim calcmode="lin" valueType="num">
                                      <p:cBhvr additive="base">
                                        <p:cTn dur="500"/>
                                        <p:tgtEl>
                                          <p:spTgt spid="665">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5">
                                            <p:txEl>
                                              <p:pRg end="3" st="3"/>
                                            </p:txEl>
                                          </p:spTgt>
                                        </p:tgtEl>
                                        <p:attrNameLst>
                                          <p:attrName>style.visibility</p:attrName>
                                        </p:attrNameLst>
                                      </p:cBhvr>
                                      <p:to>
                                        <p:strVal val="visible"/>
                                      </p:to>
                                    </p:set>
                                    <p:anim calcmode="lin" valueType="num">
                                      <p:cBhvr additive="base">
                                        <p:cTn dur="500"/>
                                        <p:tgtEl>
                                          <p:spTgt spid="665">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5">
                                            <p:txEl>
                                              <p:pRg end="4" st="4"/>
                                            </p:txEl>
                                          </p:spTgt>
                                        </p:tgtEl>
                                        <p:attrNameLst>
                                          <p:attrName>style.visibility</p:attrName>
                                        </p:attrNameLst>
                                      </p:cBhvr>
                                      <p:to>
                                        <p:strVal val="visible"/>
                                      </p:to>
                                    </p:set>
                                    <p:anim calcmode="lin" valueType="num">
                                      <p:cBhvr additive="base">
                                        <p:cTn dur="500"/>
                                        <p:tgtEl>
                                          <p:spTgt spid="665">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5">
                                            <p:txEl>
                                              <p:pRg end="5" st="5"/>
                                            </p:txEl>
                                          </p:spTgt>
                                        </p:tgtEl>
                                        <p:attrNameLst>
                                          <p:attrName>style.visibility</p:attrName>
                                        </p:attrNameLst>
                                      </p:cBhvr>
                                      <p:to>
                                        <p:strVal val="visible"/>
                                      </p:to>
                                    </p:set>
                                    <p:anim calcmode="lin" valueType="num">
                                      <p:cBhvr additive="base">
                                        <p:cTn dur="500"/>
                                        <p:tgtEl>
                                          <p:spTgt spid="665">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5">
                                            <p:txEl>
                                              <p:pRg end="6" st="6"/>
                                            </p:txEl>
                                          </p:spTgt>
                                        </p:tgtEl>
                                        <p:attrNameLst>
                                          <p:attrName>style.visibility</p:attrName>
                                        </p:attrNameLst>
                                      </p:cBhvr>
                                      <p:to>
                                        <p:strVal val="visible"/>
                                      </p:to>
                                    </p:set>
                                    <p:anim calcmode="lin" valueType="num">
                                      <p:cBhvr additive="base">
                                        <p:cTn dur="500"/>
                                        <p:tgtEl>
                                          <p:spTgt spid="665">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5">
                                            <p:txEl>
                                              <p:pRg end="7" st="7"/>
                                            </p:txEl>
                                          </p:spTgt>
                                        </p:tgtEl>
                                        <p:attrNameLst>
                                          <p:attrName>style.visibility</p:attrName>
                                        </p:attrNameLst>
                                      </p:cBhvr>
                                      <p:to>
                                        <p:strVal val="visible"/>
                                      </p:to>
                                    </p:set>
                                    <p:anim calcmode="lin" valueType="num">
                                      <p:cBhvr additive="base">
                                        <p:cTn dur="500"/>
                                        <p:tgtEl>
                                          <p:spTgt spid="665">
                                            <p:txEl>
                                              <p:pRg end="7" st="7"/>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5">
                                            <p:txEl>
                                              <p:pRg end="8" st="8"/>
                                            </p:txEl>
                                          </p:spTgt>
                                        </p:tgtEl>
                                        <p:attrNameLst>
                                          <p:attrName>style.visibility</p:attrName>
                                        </p:attrNameLst>
                                      </p:cBhvr>
                                      <p:to>
                                        <p:strVal val="visible"/>
                                      </p:to>
                                    </p:set>
                                    <p:anim calcmode="lin" valueType="num">
                                      <p:cBhvr additive="base">
                                        <p:cTn dur="500"/>
                                        <p:tgtEl>
                                          <p:spTgt spid="665">
                                            <p:txEl>
                                              <p:pRg end="8" st="8"/>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65">
                                            <p:txEl>
                                              <p:pRg end="9" st="9"/>
                                            </p:txEl>
                                          </p:spTgt>
                                        </p:tgtEl>
                                        <p:attrNameLst>
                                          <p:attrName>style.visibility</p:attrName>
                                        </p:attrNameLst>
                                      </p:cBhvr>
                                      <p:to>
                                        <p:strVal val="visible"/>
                                      </p:to>
                                    </p:set>
                                    <p:anim calcmode="lin" valueType="num">
                                      <p:cBhvr additive="base">
                                        <p:cTn dur="500"/>
                                        <p:tgtEl>
                                          <p:spTgt spid="665">
                                            <p:txEl>
                                              <p:pRg end="9" st="9"/>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50"/>
          <p:cNvSpPr txBox="1"/>
          <p:nvPr>
            <p:ph idx="1" type="body"/>
          </p:nvPr>
        </p:nvSpPr>
        <p:spPr>
          <a:xfrm>
            <a:off x="2886075" y="1925638"/>
            <a:ext cx="5695950" cy="28702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414584"/>
              </a:buClr>
              <a:buSzPts val="2800"/>
              <a:buNone/>
            </a:pPr>
            <a:r>
              <a:rPr lang="en-GB" sz="2800">
                <a:latin typeface="Helvetica Neue"/>
                <a:ea typeface="Helvetica Neue"/>
                <a:cs typeface="Helvetica Neue"/>
                <a:sym typeface="Helvetica Neue"/>
              </a:rPr>
              <a:t>59-year-old Tam has gone from struggling to recognise letters on the keyboard to sending emails, listening to podcasts and office programmes on Learn My Way.</a:t>
            </a:r>
            <a:endParaRPr/>
          </a:p>
        </p:txBody>
      </p:sp>
      <p:sp>
        <p:nvSpPr>
          <p:cNvPr id="674" name="Google Shape;674;p50"/>
          <p:cNvSpPr txBox="1"/>
          <p:nvPr/>
        </p:nvSpPr>
        <p:spPr>
          <a:xfrm>
            <a:off x="2880323" y="1546807"/>
            <a:ext cx="5695950" cy="324474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414584"/>
              </a:buClr>
              <a:buSzPts val="3600"/>
              <a:buFont typeface="Arial"/>
              <a:buNone/>
            </a:pPr>
            <a:r>
              <a:t/>
            </a:r>
            <a:endParaRPr b="0" i="0" sz="3600" u="none" cap="none" strike="noStrike">
              <a:solidFill>
                <a:srgbClr val="414584"/>
              </a:solidFill>
              <a:latin typeface="Helvetica Neue"/>
              <a:ea typeface="Helvetica Neue"/>
              <a:cs typeface="Helvetica Neue"/>
              <a:sym typeface="Helvetica Neue"/>
            </a:endParaRPr>
          </a:p>
        </p:txBody>
      </p:sp>
      <p:sp>
        <p:nvSpPr>
          <p:cNvPr id="675" name="Google Shape;675;p50"/>
          <p:cNvSpPr txBox="1"/>
          <p:nvPr/>
        </p:nvSpPr>
        <p:spPr>
          <a:xfrm>
            <a:off x="1085103" y="655655"/>
            <a:ext cx="5695950" cy="28702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414584"/>
              </a:buClr>
              <a:buSzPts val="3600"/>
              <a:buFont typeface="Arial"/>
              <a:buNone/>
            </a:pPr>
            <a:r>
              <a:t/>
            </a:r>
            <a:endParaRPr b="0" i="0" sz="3600" u="none" cap="none" strike="noStrike">
              <a:solidFill>
                <a:srgbClr val="414584"/>
              </a:solidFill>
              <a:latin typeface="Helvetica Neue"/>
              <a:ea typeface="Helvetica Neue"/>
              <a:cs typeface="Helvetica Neue"/>
              <a:sym typeface="Helvetica Neue"/>
            </a:endParaRPr>
          </a:p>
        </p:txBody>
      </p:sp>
      <p:sp>
        <p:nvSpPr>
          <p:cNvPr id="676" name="Google Shape;676;p50"/>
          <p:cNvSpPr txBox="1"/>
          <p:nvPr/>
        </p:nvSpPr>
        <p:spPr>
          <a:xfrm>
            <a:off x="521777" y="393345"/>
            <a:ext cx="12184248"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GB" sz="4000" u="none" cap="none" strike="noStrike">
                <a:solidFill>
                  <a:srgbClr val="575D92"/>
                </a:solidFill>
                <a:latin typeface="Helvetica Neue"/>
                <a:ea typeface="Helvetica Neue"/>
                <a:cs typeface="Helvetica Neue"/>
                <a:sym typeface="Helvetica Neue"/>
              </a:rPr>
              <a:t>Case study</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B1B5"/>
        </a:solidFill>
      </p:bgPr>
    </p:bg>
    <p:spTree>
      <p:nvGrpSpPr>
        <p:cNvPr id="680" name="Shape 680"/>
        <p:cNvGrpSpPr/>
        <p:nvPr/>
      </p:nvGrpSpPr>
      <p:grpSpPr>
        <a:xfrm>
          <a:off x="0" y="0"/>
          <a:ext cx="0" cy="0"/>
          <a:chOff x="0" y="0"/>
          <a:chExt cx="0" cy="0"/>
        </a:xfrm>
      </p:grpSpPr>
      <p:pic>
        <p:nvPicPr>
          <p:cNvPr descr="Logo, company name&#10;&#10;Description automatically generated" id="681" name="Google Shape;681;p51"/>
          <p:cNvPicPr preferRelativeResize="0"/>
          <p:nvPr/>
        </p:nvPicPr>
        <p:blipFill rotWithShape="1">
          <a:blip r:embed="rId3">
            <a:alphaModFix/>
          </a:blip>
          <a:srcRect b="29781" l="0" r="0" t="29780"/>
          <a:stretch/>
        </p:blipFill>
        <p:spPr>
          <a:xfrm>
            <a:off x="0" y="0"/>
            <a:ext cx="9629624" cy="2037806"/>
          </a:xfrm>
          <a:prstGeom prst="rect">
            <a:avLst/>
          </a:prstGeom>
          <a:noFill/>
          <a:ln>
            <a:noFill/>
          </a:ln>
        </p:spPr>
      </p:pic>
      <p:sp>
        <p:nvSpPr>
          <p:cNvPr id="682" name="Google Shape;682;p51"/>
          <p:cNvSpPr txBox="1"/>
          <p:nvPr>
            <p:ph idx="1" type="body"/>
          </p:nvPr>
        </p:nvSpPr>
        <p:spPr>
          <a:xfrm>
            <a:off x="1741170" y="2202906"/>
            <a:ext cx="8709660" cy="4142629"/>
          </a:xfrm>
          <a:prstGeom prst="rect">
            <a:avLst/>
          </a:prstGeom>
          <a:noFill/>
          <a:ln>
            <a:noFill/>
          </a:ln>
        </p:spPr>
        <p:txBody>
          <a:bodyPr anchorCtr="0" anchor="t" bIns="45700" lIns="91425" spcFirstLastPara="1" rIns="91425" wrap="square" tIns="45700">
            <a:normAutofit/>
          </a:bodyPr>
          <a:lstStyle/>
          <a:p>
            <a:pPr indent="-228600" lvl="0" marL="228600" rtl="0" algn="l">
              <a:lnSpc>
                <a:spcPct val="120000"/>
              </a:lnSpc>
              <a:spcBef>
                <a:spcPts val="0"/>
              </a:spcBef>
              <a:spcAft>
                <a:spcPts val="0"/>
              </a:spcAft>
              <a:buClr>
                <a:srgbClr val="696BB1"/>
              </a:buClr>
              <a:buSzPts val="2400"/>
              <a:buChar char="•"/>
            </a:pPr>
            <a:r>
              <a:rPr lang="en-GB" sz="2400">
                <a:solidFill>
                  <a:srgbClr val="696BB1"/>
                </a:solidFill>
              </a:rPr>
              <a:t>Coronavirus has highlighted the need for </a:t>
            </a:r>
            <a:r>
              <a:rPr b="1" lang="en-GB" sz="2400">
                <a:solidFill>
                  <a:srgbClr val="696BB1"/>
                </a:solidFill>
              </a:rPr>
              <a:t>connectivity now</a:t>
            </a:r>
            <a:r>
              <a:rPr lang="en-GB" sz="2400">
                <a:solidFill>
                  <a:srgbClr val="696BB1"/>
                </a:solidFill>
              </a:rPr>
              <a:t>.</a:t>
            </a:r>
            <a:endParaRPr/>
          </a:p>
          <a:p>
            <a:pPr indent="-228600" lvl="0" marL="228600" rtl="0" algn="l">
              <a:lnSpc>
                <a:spcPct val="120000"/>
              </a:lnSpc>
              <a:spcBef>
                <a:spcPts val="1000"/>
              </a:spcBef>
              <a:spcAft>
                <a:spcPts val="0"/>
              </a:spcAft>
              <a:buClr>
                <a:srgbClr val="696BB1"/>
              </a:buClr>
              <a:buSzPts val="2400"/>
              <a:buChar char="•"/>
            </a:pPr>
            <a:r>
              <a:rPr lang="en-GB" sz="2400">
                <a:solidFill>
                  <a:srgbClr val="696BB1"/>
                </a:solidFill>
              </a:rPr>
              <a:t>Connect Four: Digital Inclusion identified lack of connectivity as the biggest obstacle to digital inclusion</a:t>
            </a:r>
            <a:endParaRPr/>
          </a:p>
          <a:p>
            <a:pPr indent="-228600" lvl="1" marL="685800" rtl="0" algn="l">
              <a:lnSpc>
                <a:spcPct val="120000"/>
              </a:lnSpc>
              <a:spcBef>
                <a:spcPts val="500"/>
              </a:spcBef>
              <a:spcAft>
                <a:spcPts val="0"/>
              </a:spcAft>
              <a:buClr>
                <a:srgbClr val="696BB1"/>
              </a:buClr>
              <a:buSzPts val="2000"/>
              <a:buChar char="•"/>
            </a:pPr>
            <a:r>
              <a:rPr lang="en-GB" sz="2000">
                <a:solidFill>
                  <a:srgbClr val="696BB1"/>
                </a:solidFill>
              </a:rPr>
              <a:t>Key voices in digital from academic, business, public, third sectors</a:t>
            </a:r>
            <a:endParaRPr/>
          </a:p>
          <a:p>
            <a:pPr indent="-228600" lvl="0" marL="228600" rtl="0" algn="l">
              <a:lnSpc>
                <a:spcPct val="120000"/>
              </a:lnSpc>
              <a:spcBef>
                <a:spcPts val="1000"/>
              </a:spcBef>
              <a:spcAft>
                <a:spcPts val="0"/>
              </a:spcAft>
              <a:buClr>
                <a:srgbClr val="696BB1"/>
              </a:buClr>
              <a:buSzPts val="2400"/>
              <a:buChar char="•"/>
            </a:pPr>
            <a:r>
              <a:rPr lang="en-GB" sz="2400">
                <a:solidFill>
                  <a:srgbClr val="696BB1"/>
                </a:solidFill>
              </a:rPr>
              <a:t>Digital Inclusion</a:t>
            </a:r>
            <a:endParaRPr/>
          </a:p>
          <a:p>
            <a:pPr indent="-228600" lvl="1" marL="685800" rtl="0" algn="l">
              <a:lnSpc>
                <a:spcPct val="120000"/>
              </a:lnSpc>
              <a:spcBef>
                <a:spcPts val="500"/>
              </a:spcBef>
              <a:spcAft>
                <a:spcPts val="0"/>
              </a:spcAft>
              <a:buClr>
                <a:srgbClr val="696BB1"/>
              </a:buClr>
              <a:buSzPts val="2000"/>
              <a:buChar char="•"/>
            </a:pPr>
            <a:r>
              <a:rPr b="1" lang="en-GB" sz="2000">
                <a:solidFill>
                  <a:srgbClr val="696BB1"/>
                </a:solidFill>
              </a:rPr>
              <a:t>Devices</a:t>
            </a:r>
            <a:r>
              <a:rPr lang="en-GB" sz="2000">
                <a:solidFill>
                  <a:srgbClr val="696BB1"/>
                </a:solidFill>
              </a:rPr>
              <a:t>: Computer Delivery – ex. laptop for schoolwork</a:t>
            </a:r>
            <a:endParaRPr/>
          </a:p>
          <a:p>
            <a:pPr indent="-228600" lvl="1" marL="685800" rtl="0" algn="l">
              <a:lnSpc>
                <a:spcPct val="120000"/>
              </a:lnSpc>
              <a:spcBef>
                <a:spcPts val="500"/>
              </a:spcBef>
              <a:spcAft>
                <a:spcPts val="0"/>
              </a:spcAft>
              <a:buClr>
                <a:srgbClr val="696BB1"/>
              </a:buClr>
              <a:buSzPts val="2000"/>
              <a:buChar char="•"/>
            </a:pPr>
            <a:r>
              <a:rPr b="1" lang="en-GB" sz="2000">
                <a:solidFill>
                  <a:srgbClr val="696BB1"/>
                </a:solidFill>
              </a:rPr>
              <a:t>Digital</a:t>
            </a:r>
            <a:r>
              <a:rPr lang="en-GB" sz="2000">
                <a:solidFill>
                  <a:srgbClr val="696BB1"/>
                </a:solidFill>
              </a:rPr>
              <a:t> </a:t>
            </a:r>
            <a:r>
              <a:rPr b="1" lang="en-GB" sz="2000">
                <a:solidFill>
                  <a:srgbClr val="696BB1"/>
                </a:solidFill>
              </a:rPr>
              <a:t>skills</a:t>
            </a:r>
            <a:r>
              <a:rPr lang="en-GB" sz="2000">
                <a:solidFill>
                  <a:srgbClr val="696BB1"/>
                </a:solidFill>
              </a:rPr>
              <a:t>: Learn Digital – ex. using the device</a:t>
            </a:r>
            <a:endParaRPr/>
          </a:p>
          <a:p>
            <a:pPr indent="-228600" lvl="1" marL="685800" rtl="0" algn="l">
              <a:lnSpc>
                <a:spcPct val="120000"/>
              </a:lnSpc>
              <a:spcBef>
                <a:spcPts val="500"/>
              </a:spcBef>
              <a:spcAft>
                <a:spcPts val="0"/>
              </a:spcAft>
              <a:buClr>
                <a:srgbClr val="696BB1"/>
              </a:buClr>
              <a:buSzPts val="2000"/>
              <a:buChar char="•"/>
            </a:pPr>
            <a:r>
              <a:rPr b="1" lang="en-GB" sz="2000">
                <a:solidFill>
                  <a:srgbClr val="696BB1"/>
                </a:solidFill>
              </a:rPr>
              <a:t>Connectivity</a:t>
            </a:r>
            <a:r>
              <a:rPr lang="en-GB" sz="2000">
                <a:solidFill>
                  <a:srgbClr val="696BB1"/>
                </a:solidFill>
              </a:rPr>
              <a:t>: temporary solutions such as Connecting Scotland</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76BB2"/>
        </a:solidFill>
      </p:bgPr>
    </p:bg>
    <p:spTree>
      <p:nvGrpSpPr>
        <p:cNvPr id="686" name="Shape 686"/>
        <p:cNvGrpSpPr/>
        <p:nvPr/>
      </p:nvGrpSpPr>
      <p:grpSpPr>
        <a:xfrm>
          <a:off x="0" y="0"/>
          <a:ext cx="0" cy="0"/>
          <a:chOff x="0" y="0"/>
          <a:chExt cx="0" cy="0"/>
        </a:xfrm>
      </p:grpSpPr>
      <p:sp>
        <p:nvSpPr>
          <p:cNvPr id="687" name="Google Shape;687;p52"/>
          <p:cNvSpPr/>
          <p:nvPr/>
        </p:nvSpPr>
        <p:spPr>
          <a:xfrm>
            <a:off x="8166100" y="1288078"/>
            <a:ext cx="4068000" cy="5569921"/>
          </a:xfrm>
          <a:prstGeom prst="rect">
            <a:avLst/>
          </a:prstGeom>
          <a:solidFill>
            <a:srgbClr val="FEE0A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688" name="Google Shape;688;p52"/>
          <p:cNvSpPr/>
          <p:nvPr/>
        </p:nvSpPr>
        <p:spPr>
          <a:xfrm>
            <a:off x="4098100" y="1288077"/>
            <a:ext cx="4068000" cy="5569921"/>
          </a:xfrm>
          <a:prstGeom prst="rect">
            <a:avLst/>
          </a:prstGeom>
          <a:solidFill>
            <a:srgbClr val="EFB1B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689" name="Google Shape;689;p52"/>
          <p:cNvSpPr/>
          <p:nvPr/>
        </p:nvSpPr>
        <p:spPr>
          <a:xfrm>
            <a:off x="-29400" y="1288078"/>
            <a:ext cx="4097400" cy="5569921"/>
          </a:xfrm>
          <a:prstGeom prst="rect">
            <a:avLst/>
          </a:prstGeom>
          <a:solidFill>
            <a:srgbClr val="676BB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descr="Icon&#10;&#10;Description automatically generated" id="690" name="Google Shape;690;p52"/>
          <p:cNvPicPr preferRelativeResize="0"/>
          <p:nvPr>
            <p:ph idx="1" type="body"/>
          </p:nvPr>
        </p:nvPicPr>
        <p:blipFill rotWithShape="1">
          <a:blip r:embed="rId3">
            <a:alphaModFix/>
          </a:blip>
          <a:srcRect b="0" l="0" r="0" t="0"/>
          <a:stretch/>
        </p:blipFill>
        <p:spPr>
          <a:xfrm>
            <a:off x="1709189" y="1949054"/>
            <a:ext cx="1333500" cy="1333500"/>
          </a:xfrm>
          <a:prstGeom prst="rect">
            <a:avLst/>
          </a:prstGeom>
          <a:noFill/>
          <a:ln>
            <a:noFill/>
          </a:ln>
        </p:spPr>
      </p:pic>
      <p:pic>
        <p:nvPicPr>
          <p:cNvPr descr="Icon&#10;&#10;Description automatically generated" id="691" name="Google Shape;691;p52"/>
          <p:cNvPicPr preferRelativeResize="0"/>
          <p:nvPr/>
        </p:nvPicPr>
        <p:blipFill rotWithShape="1">
          <a:blip r:embed="rId4">
            <a:alphaModFix/>
          </a:blip>
          <a:srcRect b="0" l="0" r="0" t="0"/>
          <a:stretch/>
        </p:blipFill>
        <p:spPr>
          <a:xfrm>
            <a:off x="5454237" y="1643642"/>
            <a:ext cx="1333500" cy="1333500"/>
          </a:xfrm>
          <a:prstGeom prst="rect">
            <a:avLst/>
          </a:prstGeom>
          <a:noFill/>
          <a:ln>
            <a:noFill/>
          </a:ln>
        </p:spPr>
      </p:pic>
      <p:sp>
        <p:nvSpPr>
          <p:cNvPr id="692" name="Google Shape;692;p52"/>
          <p:cNvSpPr/>
          <p:nvPr/>
        </p:nvSpPr>
        <p:spPr>
          <a:xfrm>
            <a:off x="-29400" y="-39438"/>
            <a:ext cx="12263500" cy="1339028"/>
          </a:xfrm>
          <a:prstGeom prst="rect">
            <a:avLst/>
          </a:prstGeom>
          <a:solidFill>
            <a:srgbClr val="41458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descr="Icon&#10;&#10;Description automatically generated" id="693" name="Google Shape;693;p52"/>
          <p:cNvPicPr preferRelativeResize="0"/>
          <p:nvPr/>
        </p:nvPicPr>
        <p:blipFill rotWithShape="1">
          <a:blip r:embed="rId5">
            <a:alphaModFix/>
          </a:blip>
          <a:srcRect b="0" l="0" r="0" t="0"/>
          <a:stretch/>
        </p:blipFill>
        <p:spPr>
          <a:xfrm>
            <a:off x="9554885" y="1643642"/>
            <a:ext cx="1333500" cy="1333500"/>
          </a:xfrm>
          <a:prstGeom prst="rect">
            <a:avLst/>
          </a:prstGeom>
          <a:noFill/>
          <a:ln>
            <a:noFill/>
          </a:ln>
        </p:spPr>
      </p:pic>
      <p:sp>
        <p:nvSpPr>
          <p:cNvPr id="694" name="Google Shape;694;p52"/>
          <p:cNvSpPr txBox="1"/>
          <p:nvPr/>
        </p:nvSpPr>
        <p:spPr>
          <a:xfrm>
            <a:off x="1253209" y="3106800"/>
            <a:ext cx="1531188"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rgbClr val="FFFFFF"/>
                </a:solidFill>
                <a:latin typeface="Helvetica Neue"/>
                <a:ea typeface="Helvetica Neue"/>
                <a:cs typeface="Helvetica Neue"/>
                <a:sym typeface="Helvetica Neue"/>
              </a:rPr>
              <a:t>Regulate</a:t>
            </a:r>
            <a:br>
              <a:rPr b="1" i="0" lang="en-GB" sz="1800" u="none" cap="none" strike="noStrike">
                <a:solidFill>
                  <a:srgbClr val="FFFFFF"/>
                </a:solidFill>
                <a:latin typeface="Helvetica Neue"/>
                <a:ea typeface="Helvetica Neue"/>
                <a:cs typeface="Helvetica Neue"/>
                <a:sym typeface="Helvetica Neue"/>
              </a:rPr>
            </a:br>
            <a:r>
              <a:rPr b="1" i="0" lang="en-GB" sz="1800" u="none" cap="none" strike="noStrike">
                <a:solidFill>
                  <a:srgbClr val="FFFFFF"/>
                </a:solidFill>
                <a:latin typeface="Helvetica Neue"/>
                <a:ea typeface="Helvetica Neue"/>
                <a:cs typeface="Helvetica Neue"/>
                <a:sym typeface="Helvetica Neue"/>
              </a:rPr>
              <a:t>connectivity</a:t>
            </a:r>
            <a:endParaRPr b="0" i="0" sz="1400" u="none" cap="none" strike="noStrike">
              <a:solidFill>
                <a:srgbClr val="000000"/>
              </a:solidFill>
              <a:latin typeface="Arial"/>
              <a:ea typeface="Arial"/>
              <a:cs typeface="Arial"/>
              <a:sym typeface="Arial"/>
            </a:endParaRPr>
          </a:p>
        </p:txBody>
      </p:sp>
      <p:sp>
        <p:nvSpPr>
          <p:cNvPr id="695" name="Google Shape;695;p52"/>
          <p:cNvSpPr txBox="1"/>
          <p:nvPr/>
        </p:nvSpPr>
        <p:spPr>
          <a:xfrm>
            <a:off x="5027677" y="3225614"/>
            <a:ext cx="2416046"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rgbClr val="414584"/>
                </a:solidFill>
                <a:latin typeface="Helvetica Neue"/>
                <a:ea typeface="Helvetica Neue"/>
                <a:cs typeface="Helvetica Neue"/>
                <a:sym typeface="Helvetica Neue"/>
              </a:rPr>
              <a:t>Link connectivity to </a:t>
            </a:r>
            <a:br>
              <a:rPr b="1" i="0" lang="en-GB" sz="1800" u="none" cap="none" strike="noStrike">
                <a:solidFill>
                  <a:srgbClr val="414584"/>
                </a:solidFill>
                <a:latin typeface="Helvetica Neue"/>
                <a:ea typeface="Helvetica Neue"/>
                <a:cs typeface="Helvetica Neue"/>
                <a:sym typeface="Helvetica Neue"/>
              </a:rPr>
            </a:br>
            <a:r>
              <a:rPr b="1" i="0" lang="en-GB" sz="1800" u="none" cap="none" strike="noStrike">
                <a:solidFill>
                  <a:srgbClr val="414584"/>
                </a:solidFill>
                <a:latin typeface="Helvetica Neue"/>
                <a:ea typeface="Helvetica Neue"/>
                <a:cs typeface="Helvetica Neue"/>
                <a:sym typeface="Helvetica Neue"/>
              </a:rPr>
              <a:t>shared spaces</a:t>
            </a:r>
            <a:endParaRPr b="0" i="0" sz="1400" u="none" cap="none" strike="noStrike">
              <a:solidFill>
                <a:srgbClr val="000000"/>
              </a:solidFill>
              <a:latin typeface="Arial"/>
              <a:ea typeface="Arial"/>
              <a:cs typeface="Arial"/>
              <a:sym typeface="Arial"/>
            </a:endParaRPr>
          </a:p>
        </p:txBody>
      </p:sp>
      <p:sp>
        <p:nvSpPr>
          <p:cNvPr id="696" name="Google Shape;696;p52"/>
          <p:cNvSpPr txBox="1"/>
          <p:nvPr/>
        </p:nvSpPr>
        <p:spPr>
          <a:xfrm>
            <a:off x="9155923" y="3225614"/>
            <a:ext cx="2300630"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rgbClr val="414584"/>
                </a:solidFill>
                <a:latin typeface="Helvetica Neue"/>
                <a:ea typeface="Helvetica Neue"/>
                <a:cs typeface="Helvetica Neue"/>
                <a:sym typeface="Helvetica Neue"/>
              </a:rPr>
              <a:t>Zero-rate essential</a:t>
            </a:r>
            <a:br>
              <a:rPr b="1" i="0" lang="en-GB" sz="1800" u="none" cap="none" strike="noStrike">
                <a:solidFill>
                  <a:srgbClr val="414584"/>
                </a:solidFill>
                <a:latin typeface="Helvetica Neue"/>
                <a:ea typeface="Helvetica Neue"/>
                <a:cs typeface="Helvetica Neue"/>
                <a:sym typeface="Helvetica Neue"/>
              </a:rPr>
            </a:br>
            <a:r>
              <a:rPr b="1" i="0" lang="en-GB" sz="1800" u="none" cap="none" strike="noStrike">
                <a:solidFill>
                  <a:srgbClr val="414584"/>
                </a:solidFill>
                <a:latin typeface="Helvetica Neue"/>
                <a:ea typeface="Helvetica Neue"/>
                <a:cs typeface="Helvetica Neue"/>
                <a:sym typeface="Helvetica Neue"/>
              </a:rPr>
              <a:t>service websites</a:t>
            </a:r>
            <a:endParaRPr b="0" i="0" sz="1400" u="none" cap="none" strike="noStrike">
              <a:solidFill>
                <a:srgbClr val="000000"/>
              </a:solidFill>
              <a:latin typeface="Arial"/>
              <a:ea typeface="Arial"/>
              <a:cs typeface="Arial"/>
              <a:sym typeface="Arial"/>
            </a:endParaRPr>
          </a:p>
        </p:txBody>
      </p:sp>
      <p:sp>
        <p:nvSpPr>
          <p:cNvPr id="697" name="Google Shape;697;p52"/>
          <p:cNvSpPr txBox="1"/>
          <p:nvPr/>
        </p:nvSpPr>
        <p:spPr>
          <a:xfrm>
            <a:off x="3490861" y="224210"/>
            <a:ext cx="4980851" cy="80021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GB" sz="2800" u="none" cap="none" strike="noStrike">
                <a:solidFill>
                  <a:srgbClr val="FFFFFF"/>
                </a:solidFill>
                <a:latin typeface="Helvetica Neue"/>
                <a:ea typeface="Helvetica Neue"/>
                <a:cs typeface="Helvetica Neue"/>
                <a:sym typeface="Helvetica Neue"/>
              </a:rPr>
              <a:t>Connectivity Now Manifesto</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rgbClr val="FFFFFF"/>
                </a:solidFill>
                <a:latin typeface="Helvetica Neue"/>
                <a:ea typeface="Helvetica Neue"/>
                <a:cs typeface="Helvetica Neue"/>
                <a:sym typeface="Helvetica Neue"/>
              </a:rPr>
              <a:t>Calling for an end to data poverty</a:t>
            </a:r>
            <a:endParaRPr b="0" i="0" sz="1600" u="none" cap="none" strike="noStrike">
              <a:solidFill>
                <a:srgbClr val="FFFFFF"/>
              </a:solidFill>
              <a:latin typeface="Helvetica Neue"/>
              <a:ea typeface="Helvetica Neue"/>
              <a:cs typeface="Helvetica Neue"/>
              <a:sym typeface="Helvetica Neue"/>
            </a:endParaRPr>
          </a:p>
        </p:txBody>
      </p:sp>
      <p:pic>
        <p:nvPicPr>
          <p:cNvPr descr="Icon&#10;&#10;Description automatically generated" id="698" name="Google Shape;698;p52"/>
          <p:cNvPicPr preferRelativeResize="0"/>
          <p:nvPr/>
        </p:nvPicPr>
        <p:blipFill rotWithShape="1">
          <a:blip r:embed="rId3">
            <a:alphaModFix/>
          </a:blip>
          <a:srcRect b="0" l="0" r="0" t="0"/>
          <a:stretch/>
        </p:blipFill>
        <p:spPr>
          <a:xfrm>
            <a:off x="1352053" y="1677228"/>
            <a:ext cx="1333500" cy="1333500"/>
          </a:xfrm>
          <a:prstGeom prst="rect">
            <a:avLst/>
          </a:prstGeom>
          <a:noFill/>
          <a:ln>
            <a:noFill/>
          </a:ln>
        </p:spPr>
      </p:pic>
      <p:sp>
        <p:nvSpPr>
          <p:cNvPr id="699" name="Google Shape;699;p52"/>
          <p:cNvSpPr txBox="1"/>
          <p:nvPr/>
        </p:nvSpPr>
        <p:spPr>
          <a:xfrm>
            <a:off x="151641" y="4215998"/>
            <a:ext cx="3809740" cy="206210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FFFFFF"/>
                </a:solidFill>
                <a:latin typeface="Helvetica Neue"/>
                <a:ea typeface="Helvetica Neue"/>
                <a:cs typeface="Helvetica Neue"/>
                <a:sym typeface="Helvetica Neue"/>
              </a:rPr>
              <a:t>Let's address the poverty premium and regulate connectivity by:</a:t>
            </a:r>
            <a:endParaRPr b="0" i="0" sz="1400" u="none" cap="none" strike="noStrike">
              <a:solidFill>
                <a:srgbClr val="000000"/>
              </a:solidFill>
              <a:latin typeface="Arial"/>
              <a:ea typeface="Arial"/>
              <a:cs typeface="Arial"/>
              <a:sym typeface="Arial"/>
            </a:endParaRPr>
          </a:p>
          <a:p>
            <a:pPr indent="-184150" lvl="0" marL="2857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FFFFFF"/>
              </a:solidFill>
              <a:latin typeface="Helvetica Neue"/>
              <a:ea typeface="Helvetica Neue"/>
              <a:cs typeface="Helvetica Neue"/>
              <a:sym typeface="Helvetica Neue"/>
            </a:endParaRPr>
          </a:p>
          <a:p>
            <a:pPr indent="-285750" lvl="0" marL="285750" marR="0" rtl="0" algn="l">
              <a:lnSpc>
                <a:spcPct val="100000"/>
              </a:lnSpc>
              <a:spcBef>
                <a:spcPts val="0"/>
              </a:spcBef>
              <a:spcAft>
                <a:spcPts val="0"/>
              </a:spcAft>
              <a:buClr>
                <a:srgbClr val="FFFFFF"/>
              </a:buClr>
              <a:buSzPts val="1600"/>
              <a:buFont typeface="Arial"/>
              <a:buChar char="•"/>
            </a:pPr>
            <a:r>
              <a:rPr b="0" i="0" lang="en-GB" sz="1600" u="none" cap="none" strike="noStrike">
                <a:solidFill>
                  <a:srgbClr val="FFFFFF"/>
                </a:solidFill>
                <a:latin typeface="Helvetica Neue"/>
                <a:ea typeface="Helvetica Neue"/>
                <a:cs typeface="Helvetica Neue"/>
                <a:sym typeface="Helvetica Neue"/>
              </a:rPr>
              <a:t>Viewing connectivity as a basic utility</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FFFFFF"/>
              </a:buClr>
              <a:buSzPts val="1600"/>
              <a:buFont typeface="Arial"/>
              <a:buChar char="•"/>
            </a:pPr>
            <a:r>
              <a:rPr b="0" i="0" lang="en-GB" sz="1600" u="none" cap="none" strike="noStrike">
                <a:solidFill>
                  <a:srgbClr val="FFFFFF"/>
                </a:solidFill>
                <a:latin typeface="Helvetica Neue"/>
                <a:ea typeface="Helvetica Neue"/>
                <a:cs typeface="Helvetica Neue"/>
                <a:sym typeface="Helvetica Neue"/>
              </a:rPr>
              <a:t>Regulating the telecoms market to simplify internet package tariffs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FFFFFF"/>
              </a:buClr>
              <a:buSzPts val="1600"/>
              <a:buFont typeface="Arial"/>
              <a:buChar char="•"/>
            </a:pPr>
            <a:r>
              <a:rPr b="0" i="0" lang="en-GB" sz="1600" u="none" cap="none" strike="noStrike">
                <a:solidFill>
                  <a:srgbClr val="FFFFFF"/>
                </a:solidFill>
                <a:latin typeface="Helvetica Neue"/>
                <a:ea typeface="Helvetica Neue"/>
                <a:cs typeface="Helvetica Neue"/>
                <a:sym typeface="Helvetica Neue"/>
              </a:rPr>
              <a:t>Increasing accessibility of packages aimed at low income households</a:t>
            </a:r>
            <a:endParaRPr b="0" i="0" sz="1400" u="none" cap="none" strike="noStrike">
              <a:solidFill>
                <a:srgbClr val="000000"/>
              </a:solidFill>
              <a:latin typeface="Arial"/>
              <a:ea typeface="Arial"/>
              <a:cs typeface="Arial"/>
              <a:sym typeface="Arial"/>
            </a:endParaRPr>
          </a:p>
        </p:txBody>
      </p:sp>
      <p:sp>
        <p:nvSpPr>
          <p:cNvPr id="700" name="Google Shape;700;p52"/>
          <p:cNvSpPr txBox="1"/>
          <p:nvPr/>
        </p:nvSpPr>
        <p:spPr>
          <a:xfrm>
            <a:off x="4150103" y="4215998"/>
            <a:ext cx="3894199" cy="23083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414584"/>
                </a:solidFill>
                <a:latin typeface="Helvetica Neue"/>
                <a:ea typeface="Helvetica Neue"/>
                <a:cs typeface="Helvetica Neue"/>
                <a:sym typeface="Helvetica Neue"/>
              </a:rPr>
              <a:t>Let's share connectivity and link it to shared and public spaces by: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414584"/>
              </a:solidFill>
              <a:latin typeface="Helvetica Neue"/>
              <a:ea typeface="Helvetica Neue"/>
              <a:cs typeface="Helvetica Neue"/>
              <a:sym typeface="Helvetica Neue"/>
            </a:endParaRPr>
          </a:p>
          <a:p>
            <a:pPr indent="-285750" lvl="0" marL="285750" marR="0" rtl="0" algn="l">
              <a:lnSpc>
                <a:spcPct val="100000"/>
              </a:lnSpc>
              <a:spcBef>
                <a:spcPts val="0"/>
              </a:spcBef>
              <a:spcAft>
                <a:spcPts val="0"/>
              </a:spcAft>
              <a:buClr>
                <a:srgbClr val="414584"/>
              </a:buClr>
              <a:buSzPts val="1600"/>
              <a:buFont typeface="Arial"/>
              <a:buChar char="•"/>
            </a:pPr>
            <a:r>
              <a:rPr b="0" i="0" lang="en-GB" sz="1600" u="none" cap="none" strike="noStrike">
                <a:solidFill>
                  <a:srgbClr val="414584"/>
                </a:solidFill>
                <a:latin typeface="Helvetica Neue"/>
                <a:ea typeface="Helvetica Neue"/>
                <a:cs typeface="Helvetica Neue"/>
                <a:sym typeface="Helvetica Neue"/>
              </a:rPr>
              <a:t>Developing ways to gift, share or subsidise data</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414584"/>
              </a:buClr>
              <a:buSzPts val="1600"/>
              <a:buFont typeface="Arial"/>
              <a:buChar char="•"/>
            </a:pPr>
            <a:r>
              <a:rPr b="0" i="0" lang="en-GB" sz="1600" u="none" cap="none" strike="noStrike">
                <a:solidFill>
                  <a:srgbClr val="414584"/>
                </a:solidFill>
                <a:latin typeface="Helvetica Neue"/>
                <a:ea typeface="Helvetica Neue"/>
                <a:cs typeface="Helvetica Neue"/>
                <a:sym typeface="Helvetica Neue"/>
              </a:rPr>
              <a:t>Offering secure connectivity in community hubs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414584"/>
              </a:buClr>
              <a:buSzPts val="1600"/>
              <a:buFont typeface="Arial"/>
              <a:buChar char="•"/>
            </a:pPr>
            <a:r>
              <a:rPr b="0" i="0" lang="en-GB" sz="1600" u="none" cap="none" strike="noStrike">
                <a:solidFill>
                  <a:srgbClr val="414584"/>
                </a:solidFill>
                <a:latin typeface="Helvetica Neue"/>
                <a:ea typeface="Helvetica Neue"/>
                <a:cs typeface="Helvetica Neue"/>
                <a:sym typeface="Helvetica Neue"/>
              </a:rPr>
              <a:t>Rolling out shared connectivity across all social housing</a:t>
            </a:r>
            <a:endParaRPr b="0" i="0" sz="1400" u="none" cap="none" strike="noStrike">
              <a:solidFill>
                <a:srgbClr val="000000"/>
              </a:solidFill>
              <a:latin typeface="Arial"/>
              <a:ea typeface="Arial"/>
              <a:cs typeface="Arial"/>
              <a:sym typeface="Arial"/>
            </a:endParaRPr>
          </a:p>
        </p:txBody>
      </p:sp>
      <p:sp>
        <p:nvSpPr>
          <p:cNvPr id="701" name="Google Shape;701;p52"/>
          <p:cNvSpPr txBox="1"/>
          <p:nvPr/>
        </p:nvSpPr>
        <p:spPr>
          <a:xfrm>
            <a:off x="8264461" y="4215998"/>
            <a:ext cx="3848099" cy="23083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414584"/>
                </a:solidFill>
                <a:latin typeface="Helvetica Neue"/>
                <a:ea typeface="Helvetica Neue"/>
                <a:cs typeface="Helvetica Neue"/>
                <a:sym typeface="Helvetica Neue"/>
              </a:rPr>
              <a:t>Let's help everyone get access to essential services online by: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414584"/>
              </a:solidFill>
              <a:latin typeface="Helvetica Neue"/>
              <a:ea typeface="Helvetica Neue"/>
              <a:cs typeface="Helvetica Neue"/>
              <a:sym typeface="Helvetica Neue"/>
            </a:endParaRPr>
          </a:p>
          <a:p>
            <a:pPr indent="-285750" lvl="0" marL="285750" marR="0" rtl="0" algn="l">
              <a:lnSpc>
                <a:spcPct val="100000"/>
              </a:lnSpc>
              <a:spcBef>
                <a:spcPts val="0"/>
              </a:spcBef>
              <a:spcAft>
                <a:spcPts val="0"/>
              </a:spcAft>
              <a:buClr>
                <a:srgbClr val="414584"/>
              </a:buClr>
              <a:buSzPts val="1600"/>
              <a:buFont typeface="Arial"/>
              <a:buChar char="•"/>
            </a:pPr>
            <a:r>
              <a:rPr b="0" i="0" lang="en-GB" sz="1600" u="none" cap="none" strike="noStrike">
                <a:solidFill>
                  <a:srgbClr val="414584"/>
                </a:solidFill>
                <a:latin typeface="Helvetica Neue"/>
                <a:ea typeface="Helvetica Neue"/>
                <a:cs typeface="Helvetica Neue"/>
                <a:sym typeface="Helvetica Neue"/>
              </a:rPr>
              <a:t>Recognising that digital and social isolation are linked</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414584"/>
              </a:buClr>
              <a:buSzPts val="1600"/>
              <a:buFont typeface="Arial"/>
              <a:buChar char="•"/>
            </a:pPr>
            <a:r>
              <a:rPr b="0" i="0" lang="en-GB" sz="1600" u="none" cap="none" strike="noStrike">
                <a:solidFill>
                  <a:srgbClr val="414584"/>
                </a:solidFill>
                <a:latin typeface="Helvetica Neue"/>
                <a:ea typeface="Helvetica Neue"/>
                <a:cs typeface="Helvetica Neue"/>
                <a:sym typeface="Helvetica Neue"/>
              </a:rPr>
              <a:t>Zero-rating essential service websites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414584"/>
              </a:buClr>
              <a:buSzPts val="1600"/>
              <a:buFont typeface="Arial"/>
              <a:buChar char="•"/>
            </a:pPr>
            <a:r>
              <a:rPr b="0" i="0" lang="en-GB" sz="1600" u="none" cap="none" strike="noStrike">
                <a:solidFill>
                  <a:srgbClr val="414584"/>
                </a:solidFill>
                <a:latin typeface="Helvetica Neue"/>
                <a:ea typeface="Helvetica Neue"/>
                <a:cs typeface="Helvetica Neue"/>
                <a:sym typeface="Helvetica Neue"/>
              </a:rPr>
              <a:t>Increasing accessibility to the essential services all are entitled to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76BB2"/>
        </a:solidFill>
      </p:bgPr>
    </p:bg>
    <p:spTree>
      <p:nvGrpSpPr>
        <p:cNvPr id="705" name="Shape 705"/>
        <p:cNvGrpSpPr/>
        <p:nvPr/>
      </p:nvGrpSpPr>
      <p:grpSpPr>
        <a:xfrm>
          <a:off x="0" y="0"/>
          <a:ext cx="0" cy="0"/>
          <a:chOff x="0" y="0"/>
          <a:chExt cx="0" cy="0"/>
        </a:xfrm>
      </p:grpSpPr>
      <p:sp>
        <p:nvSpPr>
          <p:cNvPr id="706" name="Google Shape;706;p53"/>
          <p:cNvSpPr txBox="1"/>
          <p:nvPr>
            <p:ph idx="1" type="body"/>
          </p:nvPr>
        </p:nvSpPr>
        <p:spPr>
          <a:xfrm>
            <a:off x="838200" y="1802675"/>
            <a:ext cx="7691845" cy="455489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000"/>
              <a:buChar char="•"/>
            </a:pPr>
            <a:r>
              <a:rPr lang="en-GB">
                <a:solidFill>
                  <a:schemeClr val="lt1"/>
                </a:solidFill>
              </a:rPr>
              <a:t>Organisations, community groups and individuals from the third, public, business and academic sectors are invited to pledge</a:t>
            </a:r>
            <a:endParaRPr/>
          </a:p>
          <a:p>
            <a:pPr indent="-228600" lvl="0" marL="228600" rtl="0" algn="l">
              <a:lnSpc>
                <a:spcPct val="90000"/>
              </a:lnSpc>
              <a:spcBef>
                <a:spcPts val="1000"/>
              </a:spcBef>
              <a:spcAft>
                <a:spcPts val="0"/>
              </a:spcAft>
              <a:buClr>
                <a:schemeClr val="lt1"/>
              </a:buClr>
              <a:buSzPts val="2000"/>
              <a:buChar char="•"/>
            </a:pPr>
            <a:r>
              <a:rPr lang="en-GB">
                <a:solidFill>
                  <a:schemeClr val="lt1"/>
                </a:solidFill>
              </a:rPr>
              <a:t>Let’s unite our voices – share your experience about digital exclusion and data poverty with us</a:t>
            </a:r>
            <a:endParaRPr/>
          </a:p>
          <a:p>
            <a:pPr indent="-228600" lvl="0" marL="228600" rtl="0" algn="l">
              <a:lnSpc>
                <a:spcPct val="90000"/>
              </a:lnSpc>
              <a:spcBef>
                <a:spcPts val="1000"/>
              </a:spcBef>
              <a:spcAft>
                <a:spcPts val="0"/>
              </a:spcAft>
              <a:buClr>
                <a:schemeClr val="lt1"/>
              </a:buClr>
              <a:buSzPts val="2000"/>
              <a:buChar char="•"/>
            </a:pPr>
            <a:r>
              <a:rPr lang="en-GB">
                <a:solidFill>
                  <a:schemeClr val="lt1"/>
                </a:solidFill>
              </a:rPr>
              <a:t>We encourage you to record a short video clip explaining why you support the campaign</a:t>
            </a:r>
            <a:endParaRPr/>
          </a:p>
          <a:p>
            <a:pPr indent="-228600" lvl="0" marL="228600" rtl="0" algn="l">
              <a:lnSpc>
                <a:spcPct val="90000"/>
              </a:lnSpc>
              <a:spcBef>
                <a:spcPts val="1000"/>
              </a:spcBef>
              <a:spcAft>
                <a:spcPts val="0"/>
              </a:spcAft>
              <a:buClr>
                <a:schemeClr val="lt1"/>
              </a:buClr>
              <a:buSzPts val="2000"/>
              <a:buChar char="•"/>
            </a:pPr>
            <a:r>
              <a:rPr lang="en-GB">
                <a:solidFill>
                  <a:schemeClr val="lt1"/>
                </a:solidFill>
              </a:rPr>
              <a:t>Lobbying the government to implement policy change</a:t>
            </a:r>
            <a:endParaRPr/>
          </a:p>
          <a:p>
            <a:pPr indent="-101600" lvl="0" marL="228600" rtl="0" algn="l">
              <a:lnSpc>
                <a:spcPct val="90000"/>
              </a:lnSpc>
              <a:spcBef>
                <a:spcPts val="1000"/>
              </a:spcBef>
              <a:spcAft>
                <a:spcPts val="0"/>
              </a:spcAft>
              <a:buClr>
                <a:schemeClr val="dk1"/>
              </a:buClr>
              <a:buSzPts val="2000"/>
              <a:buNone/>
            </a:pPr>
            <a:r>
              <a:t/>
            </a:r>
            <a:endParaRPr b="1">
              <a:solidFill>
                <a:schemeClr val="lt1"/>
              </a:solidFill>
            </a:endParaRPr>
          </a:p>
          <a:p>
            <a:pPr indent="0" lvl="0" marL="0" rtl="0" algn="l">
              <a:lnSpc>
                <a:spcPct val="150000"/>
              </a:lnSpc>
              <a:spcBef>
                <a:spcPts val="1000"/>
              </a:spcBef>
              <a:spcAft>
                <a:spcPts val="0"/>
              </a:spcAft>
              <a:buClr>
                <a:schemeClr val="lt1"/>
              </a:buClr>
              <a:buSzPts val="2000"/>
              <a:buNone/>
            </a:pPr>
            <a:r>
              <a:rPr b="1" lang="en-GB">
                <a:solidFill>
                  <a:schemeClr val="lt1"/>
                </a:solidFill>
              </a:rPr>
              <a:t>Pledge your support for #ConnectivityNow: </a:t>
            </a:r>
            <a:br>
              <a:rPr b="1" lang="en-GB">
                <a:solidFill>
                  <a:schemeClr val="lt1"/>
                </a:solidFill>
              </a:rPr>
            </a:br>
            <a:r>
              <a:rPr b="1" lang="en-GB" sz="2400">
                <a:solidFill>
                  <a:schemeClr val="lt1"/>
                </a:solidFill>
              </a:rPr>
              <a:t>www.peopleknowhow.org/connectivity-now</a:t>
            </a:r>
            <a:endParaRPr b="1">
              <a:solidFill>
                <a:schemeClr val="lt1"/>
              </a:solidFill>
            </a:endParaRPr>
          </a:p>
          <a:p>
            <a:pPr indent="-101600" lvl="0" marL="228600" rtl="0" algn="l">
              <a:lnSpc>
                <a:spcPct val="90000"/>
              </a:lnSpc>
              <a:spcBef>
                <a:spcPts val="1000"/>
              </a:spcBef>
              <a:spcAft>
                <a:spcPts val="0"/>
              </a:spcAft>
              <a:buClr>
                <a:schemeClr val="dk1"/>
              </a:buClr>
              <a:buSzPts val="2000"/>
              <a:buNone/>
            </a:pPr>
            <a:r>
              <a:t/>
            </a:r>
            <a:endParaRPr>
              <a:solidFill>
                <a:schemeClr val="lt1"/>
              </a:solidFill>
            </a:endParaRPr>
          </a:p>
          <a:p>
            <a:pPr indent="-101600" lvl="0" marL="228600" rtl="0" algn="l">
              <a:lnSpc>
                <a:spcPct val="90000"/>
              </a:lnSpc>
              <a:spcBef>
                <a:spcPts val="1000"/>
              </a:spcBef>
              <a:spcAft>
                <a:spcPts val="0"/>
              </a:spcAft>
              <a:buClr>
                <a:schemeClr val="dk1"/>
              </a:buClr>
              <a:buSzPts val="2000"/>
              <a:buNone/>
            </a:pPr>
            <a:r>
              <a:t/>
            </a:r>
            <a:endParaRPr>
              <a:solidFill>
                <a:schemeClr val="lt1"/>
              </a:solidFill>
            </a:endParaRPr>
          </a:p>
        </p:txBody>
      </p:sp>
      <p:pic>
        <p:nvPicPr>
          <p:cNvPr descr="A picture containing shape&#10;&#10;Description automatically generated" id="707" name="Google Shape;707;p53"/>
          <p:cNvPicPr preferRelativeResize="0"/>
          <p:nvPr/>
        </p:nvPicPr>
        <p:blipFill rotWithShape="1">
          <a:blip r:embed="rId3">
            <a:alphaModFix/>
          </a:blip>
          <a:srcRect b="0" l="0" r="0" t="0"/>
          <a:stretch/>
        </p:blipFill>
        <p:spPr>
          <a:xfrm>
            <a:off x="8530045" y="2373509"/>
            <a:ext cx="3344091" cy="2678642"/>
          </a:xfrm>
          <a:prstGeom prst="rect">
            <a:avLst/>
          </a:prstGeom>
          <a:noFill/>
          <a:ln>
            <a:noFill/>
          </a:ln>
        </p:spPr>
      </p:pic>
      <p:sp>
        <p:nvSpPr>
          <p:cNvPr id="708" name="Google Shape;708;p53"/>
          <p:cNvSpPr txBox="1"/>
          <p:nvPr/>
        </p:nvSpPr>
        <p:spPr>
          <a:xfrm>
            <a:off x="4256397" y="731519"/>
            <a:ext cx="3679213"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GB" sz="2800" u="none" cap="none" strike="noStrike">
                <a:solidFill>
                  <a:srgbClr val="FFFFFF"/>
                </a:solidFill>
                <a:latin typeface="Helvetica Neue"/>
                <a:ea typeface="Helvetica Neue"/>
                <a:cs typeface="Helvetica Neue"/>
                <a:sym typeface="Helvetica Neue"/>
              </a:rPr>
              <a:t>Pledge your support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5">
      <a:dk1>
        <a:srgbClr val="000000"/>
      </a:dk1>
      <a:lt1>
        <a:srgbClr val="FFFFFF"/>
      </a:lt1>
      <a:dk2>
        <a:srgbClr val="44546A"/>
      </a:dk2>
      <a:lt2>
        <a:srgbClr val="E7E6E6"/>
      </a:lt2>
      <a:accent1>
        <a:srgbClr val="0391BF"/>
      </a:accent1>
      <a:accent2>
        <a:srgbClr val="E46602"/>
      </a:accent2>
      <a:accent3>
        <a:srgbClr val="6D3465"/>
      </a:accent3>
      <a:accent4>
        <a:srgbClr val="B80068"/>
      </a:accent4>
      <a:accent5>
        <a:srgbClr val="00A15F"/>
      </a:accent5>
      <a:accent6>
        <a:srgbClr val="E52613"/>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4_Office Theme">
  <a:themeElements>
    <a:clrScheme name="Reconnect">
      <a:dk1>
        <a:srgbClr val="575D92"/>
      </a:dk1>
      <a:lt1>
        <a:srgbClr val="FEFFFE"/>
      </a:lt1>
      <a:dk2>
        <a:srgbClr val="686AB1"/>
      </a:dk2>
      <a:lt2>
        <a:srgbClr val="FECC65"/>
      </a:lt2>
      <a:accent1>
        <a:srgbClr val="404684"/>
      </a:accent1>
      <a:accent2>
        <a:srgbClr val="E1B15F"/>
      </a:accent2>
      <a:accent3>
        <a:srgbClr val="EDB0B4"/>
      </a:accent3>
      <a:accent4>
        <a:srgbClr val="D78791"/>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2020-10-26T13:02:26Z</dcterms:created>
  <dc:creator>andrew</dc:creator>
</cp:coreProperties>
</file>