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93" r:id="rId3"/>
    <p:sldMasterId id="2147483720" r:id="rId4"/>
    <p:sldMasterId id="2147483732" r:id="rId5"/>
  </p:sldMasterIdLst>
  <p:notesMasterIdLst>
    <p:notesMasterId r:id="rId60"/>
  </p:notesMasterIdLst>
  <p:sldIdLst>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title>
      <c:tx>
        <c:rich>
          <a:bodyPr rot="0"/>
          <a:lstStyle/>
          <a:p>
            <a:pPr>
              <a:defRPr sz="2400" b="0" i="0" u="none" strike="noStrike">
                <a:solidFill>
                  <a:srgbClr val="808080"/>
                </a:solidFill>
                <a:latin typeface="OpenSans"/>
              </a:defRPr>
            </a:pPr>
            <a:r>
              <a:rPr lang="en-GB" sz="2400" b="0" i="0" u="none" strike="noStrike">
                <a:solidFill>
                  <a:srgbClr val="808080"/>
                </a:solidFill>
                <a:latin typeface="OpenSans"/>
              </a:rPr>
              <a:t>Pre and Post Class STS test</a:t>
            </a:r>
          </a:p>
        </c:rich>
      </c:tx>
      <c:layout>
        <c:manualLayout>
          <c:xMode val="edge"/>
          <c:yMode val="edge"/>
          <c:x val="0.39641999999999999"/>
          <c:y val="0"/>
          <c:w val="0.20716000000000001"/>
          <c:h val="7.6275800000000005E-2"/>
        </c:manualLayout>
      </c:layout>
      <c:overlay val="1"/>
      <c:spPr>
        <a:noFill/>
        <a:effectLst/>
      </c:spPr>
    </c:title>
    <c:autoTitleDeleted val="0"/>
    <c:plotArea>
      <c:layout>
        <c:manualLayout>
          <c:layoutTarget val="inner"/>
          <c:xMode val="edge"/>
          <c:yMode val="edge"/>
          <c:x val="3.26416E-2"/>
          <c:y val="7.6275800000000005E-2"/>
          <c:w val="0.96235800000000005"/>
          <c:h val="0.83432099999999998"/>
        </c:manualLayout>
      </c:layout>
      <c:barChart>
        <c:barDir val="col"/>
        <c:grouping val="clustered"/>
        <c:varyColors val="0"/>
        <c:ser>
          <c:idx val="0"/>
          <c:order val="0"/>
          <c:tx>
            <c:strRef>
              <c:f>Sheet1!$B$1</c:f>
              <c:strCache>
                <c:ptCount val="1"/>
                <c:pt idx="0">
                  <c:v>Pre Class</c:v>
                </c:pt>
              </c:strCache>
            </c:strRef>
          </c:tx>
          <c:spPr>
            <a:solidFill>
              <a:srgbClr val="5E86B8"/>
            </a:solidFill>
            <a:ln w="12700" cap="flat">
              <a:noFill/>
              <a:miter lim="400000"/>
            </a:ln>
            <a:effectLst/>
          </c:spPr>
          <c:invertIfNegative val="0"/>
          <c:cat>
            <c:strRef>
              <c:f>Sheet1!$A$2:$A$4</c:f>
              <c:strCache>
                <c:ptCount val="3"/>
                <c:pt idx="0">
                  <c:v>1</c:v>
                </c:pt>
                <c:pt idx="1">
                  <c:v>2</c:v>
                </c:pt>
                <c:pt idx="2">
                  <c:v>3</c:v>
                </c:pt>
              </c:strCache>
            </c:strRef>
          </c:cat>
          <c:val>
            <c:numRef>
              <c:f>Sheet1!$B$2:$B$4</c:f>
              <c:numCache>
                <c:formatCode>General</c:formatCode>
                <c:ptCount val="3"/>
                <c:pt idx="0">
                  <c:v>13</c:v>
                </c:pt>
                <c:pt idx="1">
                  <c:v>21</c:v>
                </c:pt>
                <c:pt idx="2">
                  <c:v>17</c:v>
                </c:pt>
              </c:numCache>
            </c:numRef>
          </c:val>
          <c:extLst>
            <c:ext xmlns:c16="http://schemas.microsoft.com/office/drawing/2014/chart" uri="{C3380CC4-5D6E-409C-BE32-E72D297353CC}">
              <c16:uniqueId val="{00000000-B153-403F-B2CA-1918EE03D795}"/>
            </c:ext>
          </c:extLst>
        </c:ser>
        <c:ser>
          <c:idx val="1"/>
          <c:order val="1"/>
          <c:tx>
            <c:strRef>
              <c:f>Sheet1!$C$1</c:f>
              <c:strCache>
                <c:ptCount val="1"/>
                <c:pt idx="0">
                  <c:v>Post Class</c:v>
                </c:pt>
              </c:strCache>
            </c:strRef>
          </c:tx>
          <c:spPr>
            <a:solidFill>
              <a:srgbClr val="94B9DA"/>
            </a:solidFill>
            <a:ln w="12700" cap="flat">
              <a:noFill/>
              <a:miter lim="400000"/>
            </a:ln>
            <a:effectLst/>
          </c:spPr>
          <c:invertIfNegative val="0"/>
          <c:cat>
            <c:strRef>
              <c:f>Sheet1!$A$2:$A$4</c:f>
              <c:strCache>
                <c:ptCount val="3"/>
                <c:pt idx="0">
                  <c:v>1</c:v>
                </c:pt>
                <c:pt idx="1">
                  <c:v>2</c:v>
                </c:pt>
                <c:pt idx="2">
                  <c:v>3</c:v>
                </c:pt>
              </c:strCache>
            </c:strRef>
          </c:cat>
          <c:val>
            <c:numRef>
              <c:f>Sheet1!$C$2:$C$4</c:f>
              <c:numCache>
                <c:formatCode>General</c:formatCode>
                <c:ptCount val="3"/>
                <c:pt idx="0">
                  <c:v>21</c:v>
                </c:pt>
                <c:pt idx="1">
                  <c:v>21</c:v>
                </c:pt>
                <c:pt idx="2">
                  <c:v>34</c:v>
                </c:pt>
              </c:numCache>
            </c:numRef>
          </c:val>
          <c:extLst>
            <c:ext xmlns:c16="http://schemas.microsoft.com/office/drawing/2014/chart" uri="{C3380CC4-5D6E-409C-BE32-E72D297353CC}">
              <c16:uniqueId val="{00000001-B153-403F-B2CA-1918EE03D795}"/>
            </c:ext>
          </c:extLst>
        </c:ser>
        <c:dLbls>
          <c:showLegendKey val="0"/>
          <c:showVal val="0"/>
          <c:showCatName val="0"/>
          <c:showSerName val="0"/>
          <c:showPercent val="0"/>
          <c:showBubbleSize val="0"/>
        </c:dLbls>
        <c:gapWidth val="164"/>
        <c:overlap val="-22"/>
        <c:axId val="2094734552"/>
        <c:axId val="2094734553"/>
      </c:barChart>
      <c:catAx>
        <c:axId val="2094734552"/>
        <c:scaling>
          <c:orientation val="minMax"/>
        </c:scaling>
        <c:delete val="0"/>
        <c:axPos val="b"/>
        <c:title>
          <c:tx>
            <c:rich>
              <a:bodyPr rot="0"/>
              <a:lstStyle/>
              <a:p>
                <a:pPr>
                  <a:defRPr sz="1600" b="0" i="0" u="none" strike="noStrike">
                    <a:solidFill>
                      <a:srgbClr val="333333"/>
                    </a:solidFill>
                    <a:latin typeface="OpenSans"/>
                  </a:defRPr>
                </a:pPr>
                <a:r>
                  <a:rPr lang="en-GB" sz="1600" b="0" i="0" u="none" strike="noStrike">
                    <a:solidFill>
                      <a:srgbClr val="333333"/>
                    </a:solidFill>
                    <a:latin typeface="OpenSans"/>
                  </a:rPr>
                  <a:t>Patient</a:t>
                </a:r>
              </a:p>
            </c:rich>
          </c:tx>
          <c:overlay val="1"/>
        </c:title>
        <c:numFmt formatCode="General" sourceLinked="0"/>
        <c:majorTickMark val="none"/>
        <c:minorTickMark val="none"/>
        <c:tickLblPos val="low"/>
        <c:spPr>
          <a:ln w="19050" cap="flat">
            <a:solidFill>
              <a:srgbClr val="D7D7D7"/>
            </a:solidFill>
            <a:prstDash val="solid"/>
            <a:round/>
          </a:ln>
        </c:spPr>
        <c:txPr>
          <a:bodyPr rot="0"/>
          <a:lstStyle/>
          <a:p>
            <a:pPr>
              <a:defRPr sz="900" b="0" i="0" u="none" strike="noStrike">
                <a:solidFill>
                  <a:srgbClr val="333333"/>
                </a:solidFill>
                <a:latin typeface="OpenSans"/>
              </a:defRPr>
            </a:pPr>
            <a:endParaRPr lang="en-US"/>
          </a:p>
        </c:txPr>
        <c:crossAx val="2094734553"/>
        <c:crosses val="autoZero"/>
        <c:auto val="1"/>
        <c:lblAlgn val="ctr"/>
        <c:lblOffset val="100"/>
        <c:noMultiLvlLbl val="1"/>
      </c:catAx>
      <c:valAx>
        <c:axId val="2094734553"/>
        <c:scaling>
          <c:orientation val="minMax"/>
        </c:scaling>
        <c:delete val="0"/>
        <c:axPos val="l"/>
        <c:title>
          <c:tx>
            <c:rich>
              <a:bodyPr rot="-5400000"/>
              <a:lstStyle/>
              <a:p>
                <a:pPr>
                  <a:defRPr sz="1400" b="0" i="0" u="none" strike="noStrike">
                    <a:solidFill>
                      <a:srgbClr val="333333"/>
                    </a:solidFill>
                    <a:latin typeface="OpenSans"/>
                  </a:defRPr>
                </a:pPr>
                <a:r>
                  <a:rPr lang="en-GB" sz="1400" b="0" i="0" u="none" strike="noStrike">
                    <a:solidFill>
                      <a:srgbClr val="333333"/>
                    </a:solidFill>
                    <a:latin typeface="OpenSans"/>
                  </a:rPr>
                  <a:t>Number of sit to stands completed</a:t>
                </a:r>
              </a:p>
            </c:rich>
          </c:tx>
          <c:overlay val="1"/>
        </c:title>
        <c:numFmt formatCode="0" sourceLinked="0"/>
        <c:majorTickMark val="none"/>
        <c:minorTickMark val="none"/>
        <c:tickLblPos val="nextTo"/>
        <c:spPr>
          <a:ln w="19050" cap="flat">
            <a:noFill/>
            <a:prstDash val="solid"/>
            <a:round/>
          </a:ln>
        </c:spPr>
        <c:txPr>
          <a:bodyPr rot="0"/>
          <a:lstStyle/>
          <a:p>
            <a:pPr>
              <a:defRPr sz="900" b="0" i="0" u="none" strike="noStrike">
                <a:solidFill>
                  <a:srgbClr val="333333"/>
                </a:solidFill>
                <a:latin typeface="OpenSans"/>
              </a:defRPr>
            </a:pPr>
            <a:endParaRPr lang="en-US"/>
          </a:p>
        </c:txPr>
        <c:crossAx val="2094734552"/>
        <c:crosses val="autoZero"/>
        <c:crossBetween val="between"/>
        <c:majorUnit val="10"/>
        <c:minorUnit val="5"/>
      </c:valAx>
      <c:spPr>
        <a:noFill/>
        <a:ln w="12700" cap="flat">
          <a:noFill/>
          <a:miter lim="400000"/>
        </a:ln>
        <a:effectLst/>
      </c:spPr>
    </c:plotArea>
    <c:legend>
      <c:legendPos val="r"/>
      <c:layout>
        <c:manualLayout>
          <c:xMode val="edge"/>
          <c:yMode val="edge"/>
          <c:x val="0.46359299999999998"/>
          <c:y val="5.1894700000000002E-2"/>
          <c:w val="7.9179799999999995E-2"/>
          <c:h val="6.8440299999999996E-2"/>
        </c:manualLayout>
      </c:layout>
      <c:overlay val="1"/>
      <c:spPr>
        <a:noFill/>
        <a:ln w="12700" cap="flat">
          <a:noFill/>
          <a:miter lim="400000"/>
        </a:ln>
        <a:effectLst/>
      </c:spPr>
      <c:txPr>
        <a:bodyPr rot="0"/>
        <a:lstStyle/>
        <a:p>
          <a:pPr>
            <a:defRPr sz="900" b="0" i="0" u="none" strike="noStrike">
              <a:solidFill>
                <a:srgbClr val="333333"/>
              </a:solidFill>
              <a:latin typeface="OpenSans"/>
            </a:defRPr>
          </a:pPr>
          <a:endParaRPr lang="en-US"/>
        </a:p>
      </c:txPr>
    </c:legend>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v>Total </c:v>
          </c:tx>
          <c:spPr>
            <a:solidFill>
              <a:schemeClr val="accent1">
                <a:tint val="46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Percents!$B$43:$B$47</c:f>
              <c:numCache>
                <c:formatCode>0%</c:formatCode>
                <c:ptCount val="5"/>
                <c:pt idx="0">
                  <c:v>0.6603</c:v>
                </c:pt>
                <c:pt idx="1">
                  <c:v>0.22889999999999999</c:v>
                </c:pt>
                <c:pt idx="2">
                  <c:v>2.7199999999999998E-2</c:v>
                </c:pt>
                <c:pt idx="3">
                  <c:v>6.4999999999999997E-3</c:v>
                </c:pt>
                <c:pt idx="4">
                  <c:v>7.7100000000000002E-2</c:v>
                </c:pt>
              </c:numCache>
            </c:numRef>
          </c:val>
          <c:extLst>
            <c:ext xmlns:c16="http://schemas.microsoft.com/office/drawing/2014/chart" uri="{C3380CC4-5D6E-409C-BE32-E72D297353CC}">
              <c16:uniqueId val="{00000000-77C5-2B44-B89F-E06117176137}"/>
            </c:ext>
          </c:extLst>
        </c:ser>
        <c:ser>
          <c:idx val="1"/>
          <c:order val="1"/>
          <c:spPr>
            <a:solidFill>
              <a:schemeClr val="accent1">
                <a:tint val="62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Percents!$C$43:$C$47</c:f>
            </c:numRef>
          </c:val>
          <c:extLst>
            <c:ext xmlns:c16="http://schemas.microsoft.com/office/drawing/2014/chart" uri="{C3380CC4-5D6E-409C-BE32-E72D297353CC}">
              <c16:uniqueId val="{00000001-77C5-2B44-B89F-E06117176137}"/>
            </c:ext>
          </c:extLst>
        </c:ser>
        <c:ser>
          <c:idx val="2"/>
          <c:order val="2"/>
          <c:spPr>
            <a:solidFill>
              <a:schemeClr val="accent1">
                <a:tint val="77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Percents!$D$43:$D$47</c:f>
            </c:numRef>
          </c:val>
          <c:extLst>
            <c:ext xmlns:c16="http://schemas.microsoft.com/office/drawing/2014/chart" uri="{C3380CC4-5D6E-409C-BE32-E72D297353CC}">
              <c16:uniqueId val="{00000002-77C5-2B44-B89F-E06117176137}"/>
            </c:ext>
          </c:extLst>
        </c:ser>
        <c:ser>
          <c:idx val="3"/>
          <c:order val="3"/>
          <c:tx>
            <c:v>18 - 24</c:v>
          </c:tx>
          <c:spPr>
            <a:solidFill>
              <a:schemeClr val="accent1">
                <a:tint val="93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Percents!$E$43:$E$47</c:f>
              <c:numCache>
                <c:formatCode>0%</c:formatCode>
                <c:ptCount val="5"/>
                <c:pt idx="0">
                  <c:v>0.60360000000000003</c:v>
                </c:pt>
                <c:pt idx="1">
                  <c:v>0.26550000000000001</c:v>
                </c:pt>
                <c:pt idx="2">
                  <c:v>1.6E-2</c:v>
                </c:pt>
                <c:pt idx="3">
                  <c:v>0</c:v>
                </c:pt>
                <c:pt idx="4">
                  <c:v>0.1149</c:v>
                </c:pt>
              </c:numCache>
            </c:numRef>
          </c:val>
          <c:extLst>
            <c:ext xmlns:c16="http://schemas.microsoft.com/office/drawing/2014/chart" uri="{C3380CC4-5D6E-409C-BE32-E72D297353CC}">
              <c16:uniqueId val="{00000003-77C5-2B44-B89F-E06117176137}"/>
            </c:ext>
          </c:extLst>
        </c:ser>
        <c:ser>
          <c:idx val="4"/>
          <c:order val="4"/>
          <c:tx>
            <c:v>25 - 34</c:v>
          </c:tx>
          <c:spPr>
            <a:solidFill>
              <a:schemeClr val="accent1">
                <a:shade val="92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Percents!$F$43:$F$47</c:f>
              <c:numCache>
                <c:formatCode>0%</c:formatCode>
                <c:ptCount val="5"/>
                <c:pt idx="0">
                  <c:v>0.54220000000000002</c:v>
                </c:pt>
                <c:pt idx="1">
                  <c:v>0.2838</c:v>
                </c:pt>
                <c:pt idx="2">
                  <c:v>3.6600000000000001E-2</c:v>
                </c:pt>
                <c:pt idx="3">
                  <c:v>2.01E-2</c:v>
                </c:pt>
                <c:pt idx="4">
                  <c:v>0.1173</c:v>
                </c:pt>
              </c:numCache>
            </c:numRef>
          </c:val>
          <c:extLst>
            <c:ext xmlns:c16="http://schemas.microsoft.com/office/drawing/2014/chart" uri="{C3380CC4-5D6E-409C-BE32-E72D297353CC}">
              <c16:uniqueId val="{00000004-77C5-2B44-B89F-E06117176137}"/>
            </c:ext>
          </c:extLst>
        </c:ser>
        <c:ser>
          <c:idx val="5"/>
          <c:order val="5"/>
          <c:tx>
            <c:v>35-44</c:v>
          </c:tx>
          <c:spPr>
            <a:solidFill>
              <a:schemeClr val="accent1">
                <a:shade val="76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Percents!$G$43:$G$47</c:f>
              <c:numCache>
                <c:formatCode>0%</c:formatCode>
                <c:ptCount val="5"/>
                <c:pt idx="0">
                  <c:v>0.57040000000000002</c:v>
                </c:pt>
                <c:pt idx="1">
                  <c:v>0.28910000000000002</c:v>
                </c:pt>
                <c:pt idx="2">
                  <c:v>2.18E-2</c:v>
                </c:pt>
                <c:pt idx="3">
                  <c:v>1.6299999999999999E-2</c:v>
                </c:pt>
                <c:pt idx="4">
                  <c:v>0.1023</c:v>
                </c:pt>
              </c:numCache>
            </c:numRef>
          </c:val>
          <c:extLst>
            <c:ext xmlns:c16="http://schemas.microsoft.com/office/drawing/2014/chart" uri="{C3380CC4-5D6E-409C-BE32-E72D297353CC}">
              <c16:uniqueId val="{00000005-77C5-2B44-B89F-E06117176137}"/>
            </c:ext>
          </c:extLst>
        </c:ser>
        <c:ser>
          <c:idx val="6"/>
          <c:order val="6"/>
          <c:tx>
            <c:v>45-54</c:v>
          </c:tx>
          <c:spPr>
            <a:solidFill>
              <a:schemeClr val="accent1">
                <a:shade val="61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Percents!$H$43:$H$47</c:f>
              <c:numCache>
                <c:formatCode>0%</c:formatCode>
                <c:ptCount val="5"/>
                <c:pt idx="0">
                  <c:v>0.67359999999999998</c:v>
                </c:pt>
                <c:pt idx="1">
                  <c:v>0.2576</c:v>
                </c:pt>
                <c:pt idx="2">
                  <c:v>2.69E-2</c:v>
                </c:pt>
                <c:pt idx="3">
                  <c:v>0</c:v>
                </c:pt>
                <c:pt idx="4">
                  <c:v>4.19E-2</c:v>
                </c:pt>
              </c:numCache>
            </c:numRef>
          </c:val>
          <c:extLst>
            <c:ext xmlns:c16="http://schemas.microsoft.com/office/drawing/2014/chart" uri="{C3380CC4-5D6E-409C-BE32-E72D297353CC}">
              <c16:uniqueId val="{00000006-77C5-2B44-B89F-E06117176137}"/>
            </c:ext>
          </c:extLst>
        </c:ser>
        <c:ser>
          <c:idx val="7"/>
          <c:order val="7"/>
          <c:tx>
            <c:v>55+</c:v>
          </c:tx>
          <c:spPr>
            <a:solidFill>
              <a:schemeClr val="accent1">
                <a:shade val="45000"/>
              </a:schemeClr>
            </a:solidFill>
            <a:ln>
              <a:noFill/>
            </a:ln>
            <a:effectLst/>
          </c:spPr>
          <c:invertIfNegative val="0"/>
          <c:cat>
            <c:strRef>
              <c:f>Percents!$A$43:$A$47</c:f>
              <c:strCache>
                <c:ptCount val="5"/>
                <c:pt idx="0">
                  <c:v>Very important</c:v>
                </c:pt>
                <c:pt idx="1">
                  <c:v>Fairly important</c:v>
                </c:pt>
                <c:pt idx="2">
                  <c:v>Not very important</c:v>
                </c:pt>
                <c:pt idx="3">
                  <c:v>Not at all important</c:v>
                </c:pt>
                <c:pt idx="4">
                  <c:v>Don't know</c:v>
                </c:pt>
              </c:strCache>
            </c:strRef>
          </c:cat>
          <c:val>
            <c:numRef>
              <c:f>Percents!$I$43:$I$47</c:f>
              <c:numCache>
                <c:formatCode>0%</c:formatCode>
                <c:ptCount val="5"/>
                <c:pt idx="0">
                  <c:v>0.74770000000000003</c:v>
                </c:pt>
                <c:pt idx="1">
                  <c:v>0.16650000000000001</c:v>
                </c:pt>
                <c:pt idx="2">
                  <c:v>2.9000000000000001E-2</c:v>
                </c:pt>
                <c:pt idx="3">
                  <c:v>1.6999999999999999E-3</c:v>
                </c:pt>
                <c:pt idx="4">
                  <c:v>5.5100000000000003E-2</c:v>
                </c:pt>
              </c:numCache>
            </c:numRef>
          </c:val>
          <c:extLst>
            <c:ext xmlns:c16="http://schemas.microsoft.com/office/drawing/2014/chart" uri="{C3380CC4-5D6E-409C-BE32-E72D297353CC}">
              <c16:uniqueId val="{00000007-77C5-2B44-B89F-E06117176137}"/>
            </c:ext>
          </c:extLst>
        </c:ser>
        <c:dLbls>
          <c:showLegendKey val="0"/>
          <c:showVal val="0"/>
          <c:showCatName val="0"/>
          <c:showSerName val="0"/>
          <c:showPercent val="0"/>
          <c:showBubbleSize val="0"/>
        </c:dLbls>
        <c:gapWidth val="182"/>
        <c:axId val="320377344"/>
        <c:axId val="320382048"/>
      </c:barChart>
      <c:catAx>
        <c:axId val="320377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82048"/>
        <c:crosses val="autoZero"/>
        <c:auto val="1"/>
        <c:lblAlgn val="ctr"/>
        <c:lblOffset val="100"/>
        <c:noMultiLvlLbl val="0"/>
      </c:catAx>
      <c:valAx>
        <c:axId val="3203820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77344"/>
        <c:crosses val="autoZero"/>
        <c:crossBetween val="between"/>
      </c:valAx>
      <c:spPr>
        <a:noFill/>
        <a:ln>
          <a:noFill/>
        </a:ln>
        <a:effectLst/>
      </c:spPr>
    </c:plotArea>
    <c:legend>
      <c:legendPos val="b"/>
      <c:layout>
        <c:manualLayout>
          <c:xMode val="edge"/>
          <c:yMode val="edge"/>
          <c:x val="0.84285236666828545"/>
          <c:y val="5.2439879556928914E-2"/>
          <c:w val="0.13266454237440092"/>
          <c:h val="0.3212798210514999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Percents!$A$22:$A$27</c:f>
              <c:strCache>
                <c:ptCount val="6"/>
                <c:pt idx="0">
                  <c:v>Less than 100,000</c:v>
                </c:pt>
                <c:pt idx="1">
                  <c:v>At least 100,000, less than 200,000</c:v>
                </c:pt>
                <c:pt idx="2">
                  <c:v>At least 200,000, less than 500,000</c:v>
                </c:pt>
                <c:pt idx="3">
                  <c:v>At least 500,000, less than 1 million</c:v>
                </c:pt>
                <c:pt idx="4">
                  <c:v>At least 1 million</c:v>
                </c:pt>
                <c:pt idx="5">
                  <c:v>Don't know</c:v>
                </c:pt>
              </c:strCache>
            </c:strRef>
          </c:cat>
          <c:val>
            <c:numRef>
              <c:f>Percents!$B$22:$B$27</c:f>
              <c:numCache>
                <c:formatCode>0%</c:formatCode>
                <c:ptCount val="6"/>
                <c:pt idx="0">
                  <c:v>0.16089999999999999</c:v>
                </c:pt>
                <c:pt idx="1">
                  <c:v>0.2296</c:v>
                </c:pt>
                <c:pt idx="2">
                  <c:v>0.18060000000000001</c:v>
                </c:pt>
                <c:pt idx="3">
                  <c:v>9.8699999999999996E-2</c:v>
                </c:pt>
                <c:pt idx="4">
                  <c:v>7.8E-2</c:v>
                </c:pt>
                <c:pt idx="5">
                  <c:v>0.25219999999999998</c:v>
                </c:pt>
              </c:numCache>
            </c:numRef>
          </c:val>
          <c:extLst>
            <c:ext xmlns:c16="http://schemas.microsoft.com/office/drawing/2014/chart" uri="{C3380CC4-5D6E-409C-BE32-E72D297353CC}">
              <c16:uniqueId val="{00000000-05A5-6342-AE0F-56E27E34CFBF}"/>
            </c:ext>
          </c:extLst>
        </c:ser>
        <c:dLbls>
          <c:showLegendKey val="0"/>
          <c:showVal val="0"/>
          <c:showCatName val="0"/>
          <c:showSerName val="0"/>
          <c:showPercent val="0"/>
          <c:showBubbleSize val="0"/>
        </c:dLbls>
        <c:gapWidth val="182"/>
        <c:axId val="320382440"/>
        <c:axId val="320383616"/>
      </c:barChart>
      <c:catAx>
        <c:axId val="320382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83616"/>
        <c:crosses val="autoZero"/>
        <c:auto val="1"/>
        <c:lblAlgn val="ctr"/>
        <c:lblOffset val="100"/>
        <c:noMultiLvlLbl val="0"/>
      </c:catAx>
      <c:valAx>
        <c:axId val="3203836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82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Percents!$A$31:$A$33</c:f>
              <c:strCache>
                <c:ptCount val="3"/>
                <c:pt idx="0">
                  <c:v>Yes, it has</c:v>
                </c:pt>
                <c:pt idx="1">
                  <c:v>No, it hasn't</c:v>
                </c:pt>
                <c:pt idx="2">
                  <c:v>Don't know</c:v>
                </c:pt>
              </c:strCache>
            </c:strRef>
          </c:cat>
          <c:val>
            <c:numRef>
              <c:f>Percents!$B$31:$B$33</c:f>
              <c:numCache>
                <c:formatCode>0%</c:formatCode>
                <c:ptCount val="3"/>
                <c:pt idx="0">
                  <c:v>6.5000000000000002E-2</c:v>
                </c:pt>
                <c:pt idx="1">
                  <c:v>0.28239999999999998</c:v>
                </c:pt>
                <c:pt idx="2">
                  <c:v>0.65259999999999996</c:v>
                </c:pt>
              </c:numCache>
            </c:numRef>
          </c:val>
          <c:extLst>
            <c:ext xmlns:c16="http://schemas.microsoft.com/office/drawing/2014/chart" uri="{C3380CC4-5D6E-409C-BE32-E72D297353CC}">
              <c16:uniqueId val="{00000000-D7C8-AB42-8500-807284CF16DB}"/>
            </c:ext>
          </c:extLst>
        </c:ser>
        <c:dLbls>
          <c:showLegendKey val="0"/>
          <c:showVal val="0"/>
          <c:showCatName val="0"/>
          <c:showSerName val="0"/>
          <c:showPercent val="0"/>
          <c:showBubbleSize val="0"/>
        </c:dLbls>
        <c:gapWidth val="182"/>
        <c:axId val="320378520"/>
        <c:axId val="320378912"/>
      </c:barChart>
      <c:catAx>
        <c:axId val="320378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78912"/>
        <c:crosses val="autoZero"/>
        <c:auto val="1"/>
        <c:lblAlgn val="ctr"/>
        <c:lblOffset val="100"/>
        <c:noMultiLvlLbl val="0"/>
      </c:catAx>
      <c:valAx>
        <c:axId val="3203789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78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Percents!$A$37:$A$39</c:f>
              <c:strCache>
                <c:ptCount val="3"/>
                <c:pt idx="0">
                  <c:v>Yes, it does</c:v>
                </c:pt>
                <c:pt idx="1">
                  <c:v>No, it doesn't</c:v>
                </c:pt>
                <c:pt idx="2">
                  <c:v>Don't know</c:v>
                </c:pt>
              </c:strCache>
            </c:strRef>
          </c:cat>
          <c:val>
            <c:numRef>
              <c:f>Percents!$B$37:$B$39</c:f>
              <c:numCache>
                <c:formatCode>0%</c:formatCode>
                <c:ptCount val="3"/>
                <c:pt idx="0">
                  <c:v>0.13189999999999999</c:v>
                </c:pt>
                <c:pt idx="1">
                  <c:v>0.14069999999999999</c:v>
                </c:pt>
                <c:pt idx="2">
                  <c:v>0.72740000000000005</c:v>
                </c:pt>
              </c:numCache>
            </c:numRef>
          </c:val>
          <c:extLst>
            <c:ext xmlns:c16="http://schemas.microsoft.com/office/drawing/2014/chart" uri="{C3380CC4-5D6E-409C-BE32-E72D297353CC}">
              <c16:uniqueId val="{00000000-7746-9248-BA33-CC3858DBFF09}"/>
            </c:ext>
          </c:extLst>
        </c:ser>
        <c:dLbls>
          <c:showLegendKey val="0"/>
          <c:showVal val="0"/>
          <c:showCatName val="0"/>
          <c:showSerName val="0"/>
          <c:showPercent val="0"/>
          <c:showBubbleSize val="0"/>
        </c:dLbls>
        <c:gapWidth val="182"/>
        <c:axId val="320379304"/>
        <c:axId val="320379696"/>
      </c:barChart>
      <c:catAx>
        <c:axId val="320379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79696"/>
        <c:crosses val="autoZero"/>
        <c:auto val="1"/>
        <c:lblAlgn val="ctr"/>
        <c:lblOffset val="100"/>
        <c:noMultiLvlLbl val="0"/>
      </c:catAx>
      <c:valAx>
        <c:axId val="3203796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379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Percents!$A$146:$A$150</c:f>
              <c:strCache>
                <c:ptCount val="5"/>
                <c:pt idx="0">
                  <c:v>Strongly agree</c:v>
                </c:pt>
                <c:pt idx="1">
                  <c:v>Tend to agree</c:v>
                </c:pt>
                <c:pt idx="2">
                  <c:v>Tend to disagree</c:v>
                </c:pt>
                <c:pt idx="3">
                  <c:v>Strongly disagree</c:v>
                </c:pt>
                <c:pt idx="4">
                  <c:v>Don't know</c:v>
                </c:pt>
              </c:strCache>
            </c:strRef>
          </c:cat>
          <c:val>
            <c:numRef>
              <c:f>Percents!$B$146:$B$150</c:f>
              <c:numCache>
                <c:formatCode>0%</c:formatCode>
                <c:ptCount val="5"/>
                <c:pt idx="0">
                  <c:v>0.33289999999999997</c:v>
                </c:pt>
                <c:pt idx="1">
                  <c:v>0.44529999999999997</c:v>
                </c:pt>
                <c:pt idx="2">
                  <c:v>6.9599999999999995E-2</c:v>
                </c:pt>
                <c:pt idx="3">
                  <c:v>1.4200000000000001E-2</c:v>
                </c:pt>
                <c:pt idx="4">
                  <c:v>0.13800000000000001</c:v>
                </c:pt>
              </c:numCache>
            </c:numRef>
          </c:val>
          <c:extLst>
            <c:ext xmlns:c16="http://schemas.microsoft.com/office/drawing/2014/chart" uri="{C3380CC4-5D6E-409C-BE32-E72D297353CC}">
              <c16:uniqueId val="{00000000-5C01-8742-B674-58C745BBA493}"/>
            </c:ext>
          </c:extLst>
        </c:ser>
        <c:dLbls>
          <c:showLegendKey val="0"/>
          <c:showVal val="0"/>
          <c:showCatName val="0"/>
          <c:showSerName val="0"/>
          <c:showPercent val="0"/>
          <c:showBubbleSize val="0"/>
        </c:dLbls>
        <c:gapWidth val="182"/>
        <c:axId val="322097096"/>
        <c:axId val="322097880"/>
      </c:barChart>
      <c:catAx>
        <c:axId val="322097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097880"/>
        <c:crosses val="autoZero"/>
        <c:auto val="1"/>
        <c:lblAlgn val="ctr"/>
        <c:lblOffset val="100"/>
        <c:noMultiLvlLbl val="0"/>
      </c:catAx>
      <c:valAx>
        <c:axId val="32209788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097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AAA9D-727C-415A-B309-0F76F2FE4FA1}" type="datetimeFigureOut">
              <a:rPr lang="en-GB" smtClean="0"/>
              <a:t>27/05/2021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F77F8-C2ED-4B6E-86AA-7F25629CE651}" type="slidenum">
              <a:rPr lang="en-GB" smtClean="0"/>
              <a:t>‹#›</a:t>
            </a:fld>
            <a:endParaRPr lang="en-GB"/>
          </a:p>
        </p:txBody>
      </p:sp>
    </p:spTree>
    <p:extLst>
      <p:ext uri="{BB962C8B-B14F-4D97-AF65-F5344CB8AC3E}">
        <p14:creationId xmlns:p14="http://schemas.microsoft.com/office/powerpoint/2010/main" val="138359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05" name="Google Shape;40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540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11" name="Google Shape;4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19925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20" name="Google Shape;42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777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28" name="Google Shape;4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5885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37" name="Google Shape;43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8854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45" name="Google Shape;44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4508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54" name="Google Shape;4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501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63" name="Google Shape;46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2308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74" name="Google Shape;47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1310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84" name="Google Shape;4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0074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00"/>
              </a:spcBef>
              <a:spcAft>
                <a:spcPts val="0"/>
              </a:spcAft>
              <a:buClr>
                <a:schemeClr val="dk1"/>
              </a:buClr>
              <a:buSzPts val="1100"/>
              <a:buFont typeface="Calibri"/>
              <a:buNone/>
            </a:pPr>
            <a:endParaRPr/>
          </a:p>
        </p:txBody>
      </p:sp>
      <p:sp>
        <p:nvSpPr>
          <p:cNvPr id="492" name="Google Shape;49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2189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01" name="Google Shape;5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22184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112176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49173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95082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56177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17645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43436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3339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73609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03955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12428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51769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30007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427680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08635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86473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185065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77919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4742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0E8011C-A9EC-403A-80B9-47FAF72CFF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60847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96667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49BED30-04BC-4C73-A930-F042473F9B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12004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885" name="Google Shape;885;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30369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892" name="Google Shape;89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08387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02" name="Google Shape;902;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6822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09" name="Google Shape;909;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68643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19" name="Google Shape;919;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5681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29" name="Google Shape;929;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5255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39" name="Google Shape;939;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146138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47" name="Google Shape;947;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65482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
        <p:nvSpPr>
          <p:cNvPr id="955" name="Google Shape;955;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9497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type="tx">
  <p:cSld name="Default">
    <p:spTree>
      <p:nvGrpSpPr>
        <p:cNvPr id="1" name="Shape 13"/>
        <p:cNvGrpSpPr/>
        <p:nvPr/>
      </p:nvGrpSpPr>
      <p:grpSpPr>
        <a:xfrm>
          <a:off x="0" y="0"/>
          <a:ext cx="0" cy="0"/>
          <a:chOff x="0" y="0"/>
          <a:chExt cx="0" cy="0"/>
        </a:xfrm>
      </p:grpSpPr>
      <p:pic>
        <p:nvPicPr>
          <p:cNvPr id="14" name="Google Shape;14;p55" descr="nhs_ppt_normal_v2.jpg"/>
          <p:cNvPicPr preferRelativeResize="0"/>
          <p:nvPr/>
        </p:nvPicPr>
        <p:blipFill rotWithShape="1">
          <a:blip r:embed="rId2">
            <a:alphaModFix/>
          </a:blip>
          <a:srcRect/>
          <a:stretch/>
        </p:blipFill>
        <p:spPr>
          <a:xfrm>
            <a:off x="0" y="0"/>
            <a:ext cx="12184857" cy="6858000"/>
          </a:xfrm>
          <a:prstGeom prst="rect">
            <a:avLst/>
          </a:prstGeom>
          <a:noFill/>
          <a:ln>
            <a:noFill/>
          </a:ln>
        </p:spPr>
      </p:pic>
      <p:pic>
        <p:nvPicPr>
          <p:cNvPr id="15" name="Google Shape;15;p55" descr="nhs_ppt_normal_v2.jpg"/>
          <p:cNvPicPr preferRelativeResize="0"/>
          <p:nvPr/>
        </p:nvPicPr>
        <p:blipFill rotWithShape="1">
          <a:blip r:embed="rId2">
            <a:alphaModFix/>
          </a:blip>
          <a:srcRect l="57727" t="58609" b="20694"/>
          <a:stretch/>
        </p:blipFill>
        <p:spPr>
          <a:xfrm>
            <a:off x="6815138" y="5276850"/>
            <a:ext cx="5150644" cy="1419226"/>
          </a:xfrm>
          <a:prstGeom prst="rect">
            <a:avLst/>
          </a:prstGeom>
          <a:noFill/>
          <a:ln>
            <a:noFill/>
          </a:ln>
        </p:spPr>
      </p:pic>
      <p:pic>
        <p:nvPicPr>
          <p:cNvPr id="16" name="Google Shape;16;p55" descr="image.png"/>
          <p:cNvPicPr preferRelativeResize="0"/>
          <p:nvPr/>
        </p:nvPicPr>
        <p:blipFill rotWithShape="1">
          <a:blip r:embed="rId3">
            <a:alphaModFix/>
          </a:blip>
          <a:srcRect/>
          <a:stretch/>
        </p:blipFill>
        <p:spPr>
          <a:xfrm>
            <a:off x="9550400" y="5789613"/>
            <a:ext cx="2141538" cy="657225"/>
          </a:xfrm>
          <a:prstGeom prst="rect">
            <a:avLst/>
          </a:prstGeom>
          <a:noFill/>
          <a:ln>
            <a:noFill/>
          </a:ln>
        </p:spPr>
      </p:pic>
      <p:sp>
        <p:nvSpPr>
          <p:cNvPr id="17" name="Google Shape;17;p55"/>
          <p:cNvSpPr txBox="1">
            <a:spLocks noGrp="1"/>
          </p:cNvSpPr>
          <p:nvPr>
            <p:ph type="sldNum" idx="12"/>
          </p:nvPr>
        </p:nvSpPr>
        <p:spPr>
          <a:xfrm>
            <a:off x="7315200" y="6115259"/>
            <a:ext cx="2844800" cy="241092"/>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178446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1_Default">
    <p:spTree>
      <p:nvGrpSpPr>
        <p:cNvPr id="1" name="Shape 18"/>
        <p:cNvGrpSpPr/>
        <p:nvPr/>
      </p:nvGrpSpPr>
      <p:grpSpPr>
        <a:xfrm>
          <a:off x="0" y="0"/>
          <a:ext cx="0" cy="0"/>
          <a:chOff x="0" y="0"/>
          <a:chExt cx="0" cy="0"/>
        </a:xfrm>
      </p:grpSpPr>
      <p:sp>
        <p:nvSpPr>
          <p:cNvPr id="19" name="Google Shape;19;p72"/>
          <p:cNvSpPr txBox="1">
            <a:spLocks noGrp="1"/>
          </p:cNvSpPr>
          <p:nvPr>
            <p:ph type="sldNum" idx="12"/>
          </p:nvPr>
        </p:nvSpPr>
        <p:spPr>
          <a:xfrm>
            <a:off x="6000699" y="6209734"/>
            <a:ext cx="184252"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8087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p:cSld name="1_Default">
    <p:spTree>
      <p:nvGrpSpPr>
        <p:cNvPr id="1" name="Shape 20"/>
        <p:cNvGrpSpPr/>
        <p:nvPr/>
      </p:nvGrpSpPr>
      <p:grpSpPr>
        <a:xfrm>
          <a:off x="0" y="0"/>
          <a:ext cx="0" cy="0"/>
          <a:chOff x="0" y="0"/>
          <a:chExt cx="0" cy="0"/>
        </a:xfrm>
      </p:grpSpPr>
      <p:sp>
        <p:nvSpPr>
          <p:cNvPr id="21" name="Google Shape;21;p73"/>
          <p:cNvSpPr txBox="1">
            <a:spLocks noGrp="1"/>
          </p:cNvSpPr>
          <p:nvPr>
            <p:ph type="title"/>
          </p:nvPr>
        </p:nvSpPr>
        <p:spPr>
          <a:xfrm>
            <a:off x="603250" y="539750"/>
            <a:ext cx="10985500" cy="716757"/>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22" name="Google Shape;22;p73"/>
          <p:cNvSpPr txBox="1">
            <a:spLocks noGrp="1"/>
          </p:cNvSpPr>
          <p:nvPr>
            <p:ph type="body" idx="1"/>
          </p:nvPr>
        </p:nvSpPr>
        <p:spPr>
          <a:xfrm>
            <a:off x="603250" y="2124075"/>
            <a:ext cx="10985500" cy="4128294"/>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2250"/>
              </a:spcBef>
              <a:spcAft>
                <a:spcPts val="0"/>
              </a:spcAft>
              <a:buClr>
                <a:srgbClr val="000000"/>
              </a:buClr>
              <a:buSzPts val="2214"/>
              <a:buChar char="•"/>
              <a:defRPr/>
            </a:lvl1pPr>
            <a:lvl2pPr marL="914400" lvl="1" indent="-369189" algn="l">
              <a:lnSpc>
                <a:spcPct val="90000"/>
              </a:lnSpc>
              <a:spcBef>
                <a:spcPts val="2250"/>
              </a:spcBef>
              <a:spcAft>
                <a:spcPts val="0"/>
              </a:spcAft>
              <a:buClr>
                <a:srgbClr val="000000"/>
              </a:buClr>
              <a:buSzPts val="2214"/>
              <a:buChar char="•"/>
              <a:defRPr/>
            </a:lvl2pPr>
            <a:lvl3pPr marL="1371600" lvl="2" indent="-369189" algn="l">
              <a:lnSpc>
                <a:spcPct val="90000"/>
              </a:lnSpc>
              <a:spcBef>
                <a:spcPts val="2250"/>
              </a:spcBef>
              <a:spcAft>
                <a:spcPts val="0"/>
              </a:spcAft>
              <a:buClr>
                <a:srgbClr val="000000"/>
              </a:buClr>
              <a:buSzPts val="2214"/>
              <a:buChar char="•"/>
              <a:defRPr/>
            </a:lvl3pPr>
            <a:lvl4pPr marL="1828800" lvl="3" indent="-369189" algn="l">
              <a:lnSpc>
                <a:spcPct val="90000"/>
              </a:lnSpc>
              <a:spcBef>
                <a:spcPts val="2250"/>
              </a:spcBef>
              <a:spcAft>
                <a:spcPts val="0"/>
              </a:spcAft>
              <a:buClr>
                <a:srgbClr val="000000"/>
              </a:buClr>
              <a:buSzPts val="2214"/>
              <a:buChar char="•"/>
              <a:defRPr/>
            </a:lvl4pPr>
            <a:lvl5pPr marL="2286000" lvl="4" indent="-369189" algn="l">
              <a:lnSpc>
                <a:spcPct val="90000"/>
              </a:lnSpc>
              <a:spcBef>
                <a:spcPts val="2250"/>
              </a:spcBef>
              <a:spcAft>
                <a:spcPts val="0"/>
              </a:spcAft>
              <a:buClr>
                <a:srgbClr val="000000"/>
              </a:buClr>
              <a:buSzPts val="2214"/>
              <a:buChar char="•"/>
              <a:defRPr/>
            </a:lvl5pPr>
            <a:lvl6pPr marL="2743200" lvl="5" indent="-369189" algn="l">
              <a:lnSpc>
                <a:spcPct val="90000"/>
              </a:lnSpc>
              <a:spcBef>
                <a:spcPts val="2250"/>
              </a:spcBef>
              <a:spcAft>
                <a:spcPts val="0"/>
              </a:spcAft>
              <a:buClr>
                <a:srgbClr val="000000"/>
              </a:buClr>
              <a:buSzPts val="2214"/>
              <a:buChar char="●"/>
              <a:defRPr/>
            </a:lvl6pPr>
            <a:lvl7pPr marL="3200400" lvl="6" indent="-369189" algn="l">
              <a:lnSpc>
                <a:spcPct val="90000"/>
              </a:lnSpc>
              <a:spcBef>
                <a:spcPts val="2250"/>
              </a:spcBef>
              <a:spcAft>
                <a:spcPts val="0"/>
              </a:spcAft>
              <a:buClr>
                <a:srgbClr val="000000"/>
              </a:buClr>
              <a:buSzPts val="2214"/>
              <a:buChar char="●"/>
              <a:defRPr/>
            </a:lvl7pPr>
            <a:lvl8pPr marL="3657600" lvl="7" indent="-369189" algn="l">
              <a:lnSpc>
                <a:spcPct val="90000"/>
              </a:lnSpc>
              <a:spcBef>
                <a:spcPts val="2250"/>
              </a:spcBef>
              <a:spcAft>
                <a:spcPts val="0"/>
              </a:spcAft>
              <a:buClr>
                <a:srgbClr val="000000"/>
              </a:buClr>
              <a:buSzPts val="2214"/>
              <a:buChar char="●"/>
              <a:defRPr/>
            </a:lvl8pPr>
            <a:lvl9pPr marL="4114800" lvl="8" indent="-369189" algn="l">
              <a:lnSpc>
                <a:spcPct val="90000"/>
              </a:lnSpc>
              <a:spcBef>
                <a:spcPts val="2250"/>
              </a:spcBef>
              <a:spcAft>
                <a:spcPts val="0"/>
              </a:spcAft>
              <a:buClr>
                <a:srgbClr val="000000"/>
              </a:buClr>
              <a:buSzPts val="2214"/>
              <a:buChar char="●"/>
              <a:defRPr/>
            </a:lvl9pPr>
          </a:lstStyle>
          <a:p>
            <a:endParaRPr/>
          </a:p>
        </p:txBody>
      </p:sp>
      <p:sp>
        <p:nvSpPr>
          <p:cNvPr id="23" name="Google Shape;23;p73"/>
          <p:cNvSpPr txBox="1">
            <a:spLocks noGrp="1"/>
          </p:cNvSpPr>
          <p:nvPr>
            <p:ph type="sldNum" idx="12"/>
          </p:nvPr>
        </p:nvSpPr>
        <p:spPr>
          <a:xfrm>
            <a:off x="6000699" y="6212116"/>
            <a:ext cx="184252"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0841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1_Default">
    <p:spTree>
      <p:nvGrpSpPr>
        <p:cNvPr id="1" name="Shape 24"/>
        <p:cNvGrpSpPr/>
        <p:nvPr/>
      </p:nvGrpSpPr>
      <p:grpSpPr>
        <a:xfrm>
          <a:off x="0" y="0"/>
          <a:ext cx="0" cy="0"/>
          <a:chOff x="0" y="0"/>
          <a:chExt cx="0" cy="0"/>
        </a:xfrm>
      </p:grpSpPr>
      <p:sp>
        <p:nvSpPr>
          <p:cNvPr id="25" name="Google Shape;25;p74"/>
          <p:cNvSpPr txBox="1">
            <a:spLocks noGrp="1"/>
          </p:cNvSpPr>
          <p:nvPr>
            <p:ph type="title"/>
          </p:nvPr>
        </p:nvSpPr>
        <p:spPr>
          <a:xfrm>
            <a:off x="603250" y="539750"/>
            <a:ext cx="10985500" cy="716757"/>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26" name="Google Shape;26;p74"/>
          <p:cNvSpPr txBox="1">
            <a:spLocks noGrp="1"/>
          </p:cNvSpPr>
          <p:nvPr>
            <p:ph type="body" idx="1"/>
          </p:nvPr>
        </p:nvSpPr>
        <p:spPr>
          <a:xfrm>
            <a:off x="603250" y="2124075"/>
            <a:ext cx="10985500" cy="4128294"/>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2250"/>
              </a:spcBef>
              <a:spcAft>
                <a:spcPts val="0"/>
              </a:spcAft>
              <a:buClr>
                <a:srgbClr val="000000"/>
              </a:buClr>
              <a:buSzPts val="2214"/>
              <a:buChar char="•"/>
              <a:defRPr/>
            </a:lvl1pPr>
            <a:lvl2pPr marL="914400" lvl="1" indent="-369189" algn="l">
              <a:lnSpc>
                <a:spcPct val="90000"/>
              </a:lnSpc>
              <a:spcBef>
                <a:spcPts val="2250"/>
              </a:spcBef>
              <a:spcAft>
                <a:spcPts val="0"/>
              </a:spcAft>
              <a:buClr>
                <a:srgbClr val="000000"/>
              </a:buClr>
              <a:buSzPts val="2214"/>
              <a:buChar char="•"/>
              <a:defRPr/>
            </a:lvl2pPr>
            <a:lvl3pPr marL="1371600" lvl="2" indent="-369189" algn="l">
              <a:lnSpc>
                <a:spcPct val="90000"/>
              </a:lnSpc>
              <a:spcBef>
                <a:spcPts val="2250"/>
              </a:spcBef>
              <a:spcAft>
                <a:spcPts val="0"/>
              </a:spcAft>
              <a:buClr>
                <a:srgbClr val="000000"/>
              </a:buClr>
              <a:buSzPts val="2214"/>
              <a:buChar char="•"/>
              <a:defRPr/>
            </a:lvl3pPr>
            <a:lvl4pPr marL="1828800" lvl="3" indent="-369189" algn="l">
              <a:lnSpc>
                <a:spcPct val="90000"/>
              </a:lnSpc>
              <a:spcBef>
                <a:spcPts val="2250"/>
              </a:spcBef>
              <a:spcAft>
                <a:spcPts val="0"/>
              </a:spcAft>
              <a:buClr>
                <a:srgbClr val="000000"/>
              </a:buClr>
              <a:buSzPts val="2214"/>
              <a:buChar char="•"/>
              <a:defRPr/>
            </a:lvl4pPr>
            <a:lvl5pPr marL="2286000" lvl="4" indent="-369189" algn="l">
              <a:lnSpc>
                <a:spcPct val="90000"/>
              </a:lnSpc>
              <a:spcBef>
                <a:spcPts val="2250"/>
              </a:spcBef>
              <a:spcAft>
                <a:spcPts val="0"/>
              </a:spcAft>
              <a:buClr>
                <a:srgbClr val="000000"/>
              </a:buClr>
              <a:buSzPts val="2214"/>
              <a:buChar char="•"/>
              <a:defRPr/>
            </a:lvl5pPr>
            <a:lvl6pPr marL="2743200" lvl="5" indent="-369189" algn="l">
              <a:lnSpc>
                <a:spcPct val="90000"/>
              </a:lnSpc>
              <a:spcBef>
                <a:spcPts val="2250"/>
              </a:spcBef>
              <a:spcAft>
                <a:spcPts val="0"/>
              </a:spcAft>
              <a:buClr>
                <a:srgbClr val="000000"/>
              </a:buClr>
              <a:buSzPts val="2214"/>
              <a:buChar char="●"/>
              <a:defRPr/>
            </a:lvl6pPr>
            <a:lvl7pPr marL="3200400" lvl="6" indent="-369189" algn="l">
              <a:lnSpc>
                <a:spcPct val="90000"/>
              </a:lnSpc>
              <a:spcBef>
                <a:spcPts val="2250"/>
              </a:spcBef>
              <a:spcAft>
                <a:spcPts val="0"/>
              </a:spcAft>
              <a:buClr>
                <a:srgbClr val="000000"/>
              </a:buClr>
              <a:buSzPts val="2214"/>
              <a:buChar char="●"/>
              <a:defRPr/>
            </a:lvl7pPr>
            <a:lvl8pPr marL="3657600" lvl="7" indent="-369189" algn="l">
              <a:lnSpc>
                <a:spcPct val="90000"/>
              </a:lnSpc>
              <a:spcBef>
                <a:spcPts val="2250"/>
              </a:spcBef>
              <a:spcAft>
                <a:spcPts val="0"/>
              </a:spcAft>
              <a:buClr>
                <a:srgbClr val="000000"/>
              </a:buClr>
              <a:buSzPts val="2214"/>
              <a:buChar char="●"/>
              <a:defRPr/>
            </a:lvl8pPr>
            <a:lvl9pPr marL="4114800" lvl="8" indent="-369189" algn="l">
              <a:lnSpc>
                <a:spcPct val="90000"/>
              </a:lnSpc>
              <a:spcBef>
                <a:spcPts val="2250"/>
              </a:spcBef>
              <a:spcAft>
                <a:spcPts val="0"/>
              </a:spcAft>
              <a:buClr>
                <a:srgbClr val="000000"/>
              </a:buClr>
              <a:buSzPts val="2214"/>
              <a:buChar char="●"/>
              <a:defRPr/>
            </a:lvl9pPr>
          </a:lstStyle>
          <a:p>
            <a:endParaRPr/>
          </a:p>
        </p:txBody>
      </p:sp>
      <p:sp>
        <p:nvSpPr>
          <p:cNvPr id="27" name="Google Shape;27;p74"/>
          <p:cNvSpPr txBox="1">
            <a:spLocks noGrp="1"/>
          </p:cNvSpPr>
          <p:nvPr>
            <p:ph type="sldNum" idx="12"/>
          </p:nvPr>
        </p:nvSpPr>
        <p:spPr>
          <a:xfrm>
            <a:off x="6000699" y="6212116"/>
            <a:ext cx="184252"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53419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fault">
  <p:cSld name="1_Default">
    <p:spTree>
      <p:nvGrpSpPr>
        <p:cNvPr id="1" name="Shape 28"/>
        <p:cNvGrpSpPr/>
        <p:nvPr/>
      </p:nvGrpSpPr>
      <p:grpSpPr>
        <a:xfrm>
          <a:off x="0" y="0"/>
          <a:ext cx="0" cy="0"/>
          <a:chOff x="0" y="0"/>
          <a:chExt cx="0" cy="0"/>
        </a:xfrm>
      </p:grpSpPr>
      <p:sp>
        <p:nvSpPr>
          <p:cNvPr id="29" name="Google Shape;29;p75"/>
          <p:cNvSpPr txBox="1">
            <a:spLocks noGrp="1"/>
          </p:cNvSpPr>
          <p:nvPr>
            <p:ph type="title"/>
          </p:nvPr>
        </p:nvSpPr>
        <p:spPr>
          <a:xfrm>
            <a:off x="603250" y="539750"/>
            <a:ext cx="10985500" cy="716757"/>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30" name="Google Shape;30;p75"/>
          <p:cNvSpPr txBox="1">
            <a:spLocks noGrp="1"/>
          </p:cNvSpPr>
          <p:nvPr>
            <p:ph type="body" idx="1"/>
          </p:nvPr>
        </p:nvSpPr>
        <p:spPr>
          <a:xfrm>
            <a:off x="603250" y="2124075"/>
            <a:ext cx="10985500" cy="4128294"/>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2250"/>
              </a:spcBef>
              <a:spcAft>
                <a:spcPts val="0"/>
              </a:spcAft>
              <a:buClr>
                <a:srgbClr val="000000"/>
              </a:buClr>
              <a:buSzPts val="2214"/>
              <a:buChar char="•"/>
              <a:defRPr/>
            </a:lvl1pPr>
            <a:lvl2pPr marL="914400" lvl="1" indent="-369189" algn="l">
              <a:lnSpc>
                <a:spcPct val="90000"/>
              </a:lnSpc>
              <a:spcBef>
                <a:spcPts val="2250"/>
              </a:spcBef>
              <a:spcAft>
                <a:spcPts val="0"/>
              </a:spcAft>
              <a:buClr>
                <a:srgbClr val="000000"/>
              </a:buClr>
              <a:buSzPts val="2214"/>
              <a:buChar char="•"/>
              <a:defRPr/>
            </a:lvl2pPr>
            <a:lvl3pPr marL="1371600" lvl="2" indent="-369189" algn="l">
              <a:lnSpc>
                <a:spcPct val="90000"/>
              </a:lnSpc>
              <a:spcBef>
                <a:spcPts val="2250"/>
              </a:spcBef>
              <a:spcAft>
                <a:spcPts val="0"/>
              </a:spcAft>
              <a:buClr>
                <a:srgbClr val="000000"/>
              </a:buClr>
              <a:buSzPts val="2214"/>
              <a:buChar char="•"/>
              <a:defRPr/>
            </a:lvl3pPr>
            <a:lvl4pPr marL="1828800" lvl="3" indent="-369189" algn="l">
              <a:lnSpc>
                <a:spcPct val="90000"/>
              </a:lnSpc>
              <a:spcBef>
                <a:spcPts val="2250"/>
              </a:spcBef>
              <a:spcAft>
                <a:spcPts val="0"/>
              </a:spcAft>
              <a:buClr>
                <a:srgbClr val="000000"/>
              </a:buClr>
              <a:buSzPts val="2214"/>
              <a:buChar char="•"/>
              <a:defRPr/>
            </a:lvl4pPr>
            <a:lvl5pPr marL="2286000" lvl="4" indent="-369189" algn="l">
              <a:lnSpc>
                <a:spcPct val="90000"/>
              </a:lnSpc>
              <a:spcBef>
                <a:spcPts val="2250"/>
              </a:spcBef>
              <a:spcAft>
                <a:spcPts val="0"/>
              </a:spcAft>
              <a:buClr>
                <a:srgbClr val="000000"/>
              </a:buClr>
              <a:buSzPts val="2214"/>
              <a:buChar char="•"/>
              <a:defRPr/>
            </a:lvl5pPr>
            <a:lvl6pPr marL="2743200" lvl="5" indent="-369189" algn="l">
              <a:lnSpc>
                <a:spcPct val="90000"/>
              </a:lnSpc>
              <a:spcBef>
                <a:spcPts val="2250"/>
              </a:spcBef>
              <a:spcAft>
                <a:spcPts val="0"/>
              </a:spcAft>
              <a:buClr>
                <a:srgbClr val="000000"/>
              </a:buClr>
              <a:buSzPts val="2214"/>
              <a:buChar char="●"/>
              <a:defRPr/>
            </a:lvl6pPr>
            <a:lvl7pPr marL="3200400" lvl="6" indent="-369189" algn="l">
              <a:lnSpc>
                <a:spcPct val="90000"/>
              </a:lnSpc>
              <a:spcBef>
                <a:spcPts val="2250"/>
              </a:spcBef>
              <a:spcAft>
                <a:spcPts val="0"/>
              </a:spcAft>
              <a:buClr>
                <a:srgbClr val="000000"/>
              </a:buClr>
              <a:buSzPts val="2214"/>
              <a:buChar char="●"/>
              <a:defRPr/>
            </a:lvl7pPr>
            <a:lvl8pPr marL="3657600" lvl="7" indent="-369189" algn="l">
              <a:lnSpc>
                <a:spcPct val="90000"/>
              </a:lnSpc>
              <a:spcBef>
                <a:spcPts val="2250"/>
              </a:spcBef>
              <a:spcAft>
                <a:spcPts val="0"/>
              </a:spcAft>
              <a:buClr>
                <a:srgbClr val="000000"/>
              </a:buClr>
              <a:buSzPts val="2214"/>
              <a:buChar char="●"/>
              <a:defRPr/>
            </a:lvl8pPr>
            <a:lvl9pPr marL="4114800" lvl="8" indent="-369189" algn="l">
              <a:lnSpc>
                <a:spcPct val="90000"/>
              </a:lnSpc>
              <a:spcBef>
                <a:spcPts val="2250"/>
              </a:spcBef>
              <a:spcAft>
                <a:spcPts val="0"/>
              </a:spcAft>
              <a:buClr>
                <a:srgbClr val="000000"/>
              </a:buClr>
              <a:buSzPts val="2214"/>
              <a:buChar char="●"/>
              <a:defRPr/>
            </a:lvl9pPr>
          </a:lstStyle>
          <a:p>
            <a:endParaRPr/>
          </a:p>
        </p:txBody>
      </p:sp>
      <p:sp>
        <p:nvSpPr>
          <p:cNvPr id="31" name="Google Shape;31;p75"/>
          <p:cNvSpPr txBox="1">
            <a:spLocks noGrp="1"/>
          </p:cNvSpPr>
          <p:nvPr>
            <p:ph type="sldNum" idx="12"/>
          </p:nvPr>
        </p:nvSpPr>
        <p:spPr>
          <a:xfrm>
            <a:off x="6000699" y="6209734"/>
            <a:ext cx="184252" cy="51809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1800"/>
              <a:buFont typeface="Helvetica Neue"/>
              <a:buNone/>
              <a:defRPr sz="900" b="0" i="0" u="none" strike="noStrike" cap="none">
                <a:solidFill>
                  <a:srgbClr val="FFFFFF"/>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28239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t="22838" b="17917"/>
          <a:stretch/>
        </p:blipFill>
        <p:spPr>
          <a:xfrm>
            <a:off x="0" y="1490784"/>
            <a:ext cx="12192000" cy="4812481"/>
          </a:xfrm>
          <a:prstGeom prst="rect">
            <a:avLst/>
          </a:prstGeom>
        </p:spPr>
      </p:pic>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0" y="199214"/>
            <a:ext cx="1855196" cy="1855196"/>
          </a:xfrm>
          <a:prstGeom prst="rect">
            <a:avLst/>
          </a:prstGeom>
        </p:spPr>
      </p:pic>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92668" y="231725"/>
            <a:ext cx="3547483" cy="5900851"/>
          </a:xfrm>
          <a:prstGeom prst="rect">
            <a:avLst/>
          </a:prstGeom>
        </p:spPr>
      </p:pic>
      <p:sp>
        <p:nvSpPr>
          <p:cNvPr id="11" name="Title 1">
            <a:extLst>
              <a:ext uri="{FF2B5EF4-FFF2-40B4-BE49-F238E27FC236}">
                <a16:creationId xmlns:a16="http://schemas.microsoft.com/office/drawing/2014/main" id="{DA8067E9-C364-8745-96B8-F93BB9D5B980}"/>
              </a:ext>
            </a:extLst>
          </p:cNvPr>
          <p:cNvSpPr>
            <a:spLocks noGrp="1"/>
          </p:cNvSpPr>
          <p:nvPr>
            <p:ph type="ctrTitle"/>
          </p:nvPr>
        </p:nvSpPr>
        <p:spPr>
          <a:xfrm>
            <a:off x="645459" y="1970274"/>
            <a:ext cx="7815789" cy="882655"/>
          </a:xfrm>
        </p:spPr>
        <p:txBody>
          <a:bodyPr anchor="b">
            <a:normAutofit/>
          </a:bodyPr>
          <a:lstStyle>
            <a:lvl1pPr algn="l">
              <a:defRPr sz="4267"/>
            </a:lvl1pPr>
          </a:lstStyle>
          <a:p>
            <a:r>
              <a:rPr lang="en-US" dirty="0"/>
              <a:t>Click to edit Master title style</a:t>
            </a:r>
          </a:p>
        </p:txBody>
      </p:sp>
      <p:sp>
        <p:nvSpPr>
          <p:cNvPr id="12" name="Subtitle 2">
            <a:extLst>
              <a:ext uri="{FF2B5EF4-FFF2-40B4-BE49-F238E27FC236}">
                <a16:creationId xmlns:a16="http://schemas.microsoft.com/office/drawing/2014/main" id="{958BCE17-D754-9F4A-8105-CCCE51E92296}"/>
              </a:ext>
            </a:extLst>
          </p:cNvPr>
          <p:cNvSpPr>
            <a:spLocks noGrp="1"/>
          </p:cNvSpPr>
          <p:nvPr>
            <p:ph type="subTitle" idx="1"/>
          </p:nvPr>
        </p:nvSpPr>
        <p:spPr>
          <a:xfrm>
            <a:off x="645459" y="3056949"/>
            <a:ext cx="7815789" cy="1655763"/>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1660570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490784"/>
            <a:ext cx="12192000" cy="4812481"/>
          </a:xfrm>
          <a:prstGeom prst="rect">
            <a:avLst/>
          </a:prstGeom>
        </p:spPr>
      </p:pic>
      <p:sp>
        <p:nvSpPr>
          <p:cNvPr id="2" name="Title 1"/>
          <p:cNvSpPr>
            <a:spLocks noGrp="1"/>
          </p:cNvSpPr>
          <p:nvPr>
            <p:ph type="ctrTitle"/>
          </p:nvPr>
        </p:nvSpPr>
        <p:spPr>
          <a:xfrm>
            <a:off x="645458" y="4089675"/>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8" y="5094723"/>
            <a:ext cx="7815789" cy="551575"/>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0" y="204846"/>
            <a:ext cx="1855196" cy="1855196"/>
          </a:xfrm>
          <a:prstGeom prst="rect">
            <a:avLst/>
          </a:prstGeom>
        </p:spPr>
      </p:pic>
    </p:spTree>
    <p:extLst>
      <p:ext uri="{BB962C8B-B14F-4D97-AF65-F5344CB8AC3E}">
        <p14:creationId xmlns:p14="http://schemas.microsoft.com/office/powerpoint/2010/main" val="351079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490784"/>
            <a:ext cx="12192000" cy="4812481"/>
          </a:xfrm>
          <a:prstGeom prst="rect">
            <a:avLst/>
          </a:prstGeom>
        </p:spPr>
      </p:pic>
      <p:sp>
        <p:nvSpPr>
          <p:cNvPr id="2" name="Title 1"/>
          <p:cNvSpPr>
            <a:spLocks noGrp="1"/>
          </p:cNvSpPr>
          <p:nvPr>
            <p:ph type="ctrTitle"/>
          </p:nvPr>
        </p:nvSpPr>
        <p:spPr>
          <a:xfrm>
            <a:off x="645458" y="4089675"/>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8" y="5094723"/>
            <a:ext cx="7815789" cy="551575"/>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4B1E1817-5357-7D46-9886-88FABABCA0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3939" y="161767"/>
            <a:ext cx="1119447" cy="1119447"/>
          </a:xfrm>
          <a:prstGeom prst="rect">
            <a:avLst/>
          </a:prstGeom>
        </p:spPr>
      </p:pic>
    </p:spTree>
    <p:extLst>
      <p:ext uri="{BB962C8B-B14F-4D97-AF65-F5344CB8AC3E}">
        <p14:creationId xmlns:p14="http://schemas.microsoft.com/office/powerpoint/2010/main" val="1822413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5458" y="1342411"/>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8" y="2347459"/>
            <a:ext cx="7815789" cy="551575"/>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3939" y="161767"/>
            <a:ext cx="1119447" cy="1119447"/>
          </a:xfrm>
          <a:prstGeom prst="rect">
            <a:avLst/>
          </a:prstGeom>
        </p:spPr>
      </p:pic>
    </p:spTree>
    <p:extLst>
      <p:ext uri="{BB962C8B-B14F-4D97-AF65-F5344CB8AC3E}">
        <p14:creationId xmlns:p14="http://schemas.microsoft.com/office/powerpoint/2010/main" val="61985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44376" y="990925"/>
            <a:ext cx="9144000" cy="1025752"/>
          </a:xfrm>
        </p:spPr>
        <p:txBody>
          <a:bodyPr anchor="b">
            <a:normAutofit/>
          </a:bodyPr>
          <a:lstStyle>
            <a:lvl1pPr algn="r">
              <a:defRPr sz="4267"/>
            </a:lvl1pPr>
          </a:lstStyle>
          <a:p>
            <a:r>
              <a:rPr lang="en-US" dirty="0"/>
              <a:t>Click to edit Master title style</a:t>
            </a:r>
          </a:p>
        </p:txBody>
      </p:sp>
      <p:sp>
        <p:nvSpPr>
          <p:cNvPr id="3" name="Subtitle 2"/>
          <p:cNvSpPr>
            <a:spLocks noGrp="1"/>
          </p:cNvSpPr>
          <p:nvPr>
            <p:ph type="subTitle" idx="1"/>
          </p:nvPr>
        </p:nvSpPr>
        <p:spPr>
          <a:xfrm>
            <a:off x="645459" y="2360195"/>
            <a:ext cx="10022541" cy="541501"/>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170" y="153354"/>
            <a:ext cx="1855196" cy="1855196"/>
          </a:xfrm>
          <a:prstGeom prst="rect">
            <a:avLst/>
          </a:prstGeom>
        </p:spPr>
      </p:pic>
    </p:spTree>
    <p:extLst>
      <p:ext uri="{BB962C8B-B14F-4D97-AF65-F5344CB8AC3E}">
        <p14:creationId xmlns:p14="http://schemas.microsoft.com/office/powerpoint/2010/main" val="268191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1671" y="572527"/>
            <a:ext cx="9144000" cy="1025752"/>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591671" y="1855541"/>
            <a:ext cx="9144000" cy="1655763"/>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1315561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44376" y="990925"/>
            <a:ext cx="9144000" cy="1025752"/>
          </a:xfrm>
        </p:spPr>
        <p:txBody>
          <a:bodyPr anchor="b">
            <a:normAutofit/>
          </a:bodyPr>
          <a:lstStyle>
            <a:lvl1pPr algn="r">
              <a:defRPr sz="4267">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45459" y="2835683"/>
            <a:ext cx="10022541" cy="1655763"/>
          </a:xfrm>
        </p:spPr>
        <p:txBody>
          <a:bodyPr/>
          <a:lstStyle>
            <a:lvl1pPr marL="0" indent="0" algn="l">
              <a:buNone/>
              <a:defRPr sz="24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5C2CC6C3-6F67-A44E-BC18-405289C127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7516" y="382495"/>
            <a:ext cx="1792941" cy="1792941"/>
          </a:xfrm>
          <a:prstGeom prst="rect">
            <a:avLst/>
          </a:prstGeom>
        </p:spPr>
      </p:pic>
    </p:spTree>
    <p:extLst>
      <p:ext uri="{BB962C8B-B14F-4D97-AF65-F5344CB8AC3E}">
        <p14:creationId xmlns:p14="http://schemas.microsoft.com/office/powerpoint/2010/main" val="1703624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4540" y="534424"/>
            <a:ext cx="10942917" cy="1025752"/>
          </a:xfrm>
        </p:spPr>
        <p:txBody>
          <a:bodyPr anchor="b">
            <a:normAutofit/>
          </a:bodyPr>
          <a:lstStyle>
            <a:lvl1pPr algn="l">
              <a:defRPr sz="4267">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24540" y="1855541"/>
            <a:ext cx="10022541" cy="1655763"/>
          </a:xfrm>
        </p:spPr>
        <p:txBody>
          <a:bodyPr/>
          <a:lstStyle>
            <a:lvl1pPr marL="0" indent="0" algn="l">
              <a:buNone/>
              <a:defRPr sz="2400" b="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3795675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1530A-A55C-B04E-8D2A-01FFCCCD1C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1384" r="5227"/>
          <a:stretch/>
        </p:blipFill>
        <p:spPr>
          <a:xfrm>
            <a:off x="282290" y="0"/>
            <a:ext cx="11726831" cy="6858000"/>
          </a:xfrm>
          <a:prstGeom prst="rect">
            <a:avLst/>
          </a:prstGeom>
        </p:spPr>
      </p:pic>
      <p:sp>
        <p:nvSpPr>
          <p:cNvPr id="3" name="Subtitle 2"/>
          <p:cNvSpPr>
            <a:spLocks noGrp="1"/>
          </p:cNvSpPr>
          <p:nvPr>
            <p:ph type="subTitle" idx="1" hasCustomPrompt="1"/>
          </p:nvPr>
        </p:nvSpPr>
        <p:spPr>
          <a:xfrm>
            <a:off x="4144563" y="1950313"/>
            <a:ext cx="7815789" cy="2950871"/>
          </a:xfrm>
        </p:spPr>
        <p:txBody>
          <a:bodyPr>
            <a:noAutofit/>
          </a:bodyPr>
          <a:lstStyle>
            <a:lvl1pPr marL="0" indent="0" algn="l">
              <a:lnSpc>
                <a:spcPct val="200000"/>
              </a:lnSpc>
              <a:buNone/>
              <a:defRPr sz="2933"/>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www.nrs.org.uk</a:t>
            </a:r>
          </a:p>
          <a:p>
            <a:r>
              <a:rPr lang="en-US" dirty="0"/>
              <a:t>@</a:t>
            </a:r>
            <a:r>
              <a:rPr lang="en-US" dirty="0" err="1"/>
              <a:t>NRSResearchScot</a:t>
            </a:r>
            <a:endParaRPr lang="en-US" dirty="0"/>
          </a:p>
          <a:p>
            <a:r>
              <a:rPr lang="en-US" dirty="0"/>
              <a:t>NHS Research Scotland</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0" y="351150"/>
            <a:ext cx="1855196" cy="1855196"/>
          </a:xfrm>
          <a:prstGeom prst="rect">
            <a:avLst/>
          </a:prstGeom>
        </p:spPr>
      </p:pic>
    </p:spTree>
    <p:extLst>
      <p:ext uri="{BB962C8B-B14F-4D97-AF65-F5344CB8AC3E}">
        <p14:creationId xmlns:p14="http://schemas.microsoft.com/office/powerpoint/2010/main" val="32402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025752"/>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1524000" y="2835683"/>
            <a:ext cx="9144000" cy="1655763"/>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4201561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4619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normAutofit/>
          </a:bodyPr>
          <a:lstStyle>
            <a:lvl1pPr>
              <a:defRPr sz="5333"/>
            </a:lvl1pPr>
          </a:lstStyle>
          <a:p>
            <a:r>
              <a:rPr lang="en-US" dirty="0"/>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accent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2795746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8734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1666091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1676104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541063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886499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3049788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4283939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F7928782-8327-ED41-B6F4-71EA7034C70F}" type="datetimeFigureOut">
              <a:rPr lang="en-US" smtClean="0"/>
              <a:t>5/27/2021</a:t>
            </a:fld>
            <a:endParaRPr 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40648208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2835" y="106096"/>
            <a:ext cx="1265128" cy="1265128"/>
          </a:xfrm>
          <a:prstGeom prst="rect">
            <a:avLst/>
          </a:prstGeom>
        </p:spPr>
      </p:pic>
    </p:spTree>
    <p:extLst>
      <p:ext uri="{BB962C8B-B14F-4D97-AF65-F5344CB8AC3E}">
        <p14:creationId xmlns:p14="http://schemas.microsoft.com/office/powerpoint/2010/main" val="41771663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4" y="5677042"/>
            <a:ext cx="4067415" cy="502766"/>
          </a:xfrm>
          <a:prstGeom prst="rect">
            <a:avLst/>
          </a:prstGeom>
          <a:noFill/>
        </p:spPr>
        <p:txBody>
          <a:bodyPr wrap="square" rtlCol="0">
            <a:spAutoFit/>
          </a:bodyPr>
          <a:lstStyle/>
          <a:p>
            <a:r>
              <a:rPr lang="en-GB" sz="2667" b="1" i="0" kern="1200" dirty="0">
                <a:solidFill>
                  <a:srgbClr val="E95E4D"/>
                </a:solidFill>
                <a:effectLst/>
                <a:latin typeface="Arial" panose="020B0604020202020204" pitchFamily="34" charset="0"/>
                <a:ea typeface="+mn-ea"/>
                <a:cs typeface="Arial" panose="020B0604020202020204" pitchFamily="34" charset="0"/>
              </a:rPr>
              <a:t>#BePartofResearch</a:t>
            </a:r>
            <a:endParaRPr lang="en-US" sz="2667" b="1" i="0" dirty="0">
              <a:solidFill>
                <a:srgbClr val="E95E4D"/>
              </a:solidFill>
              <a:latin typeface="Arial" panose="020B0604020202020204" pitchFamily="34" charset="0"/>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6" y="5221937"/>
            <a:ext cx="1683268" cy="988585"/>
          </a:xfrm>
          <a:prstGeom prst="rect">
            <a:avLst/>
          </a:prstGeom>
        </p:spPr>
      </p:pic>
    </p:spTree>
    <p:extLst>
      <p:ext uri="{BB962C8B-B14F-4D97-AF65-F5344CB8AC3E}">
        <p14:creationId xmlns:p14="http://schemas.microsoft.com/office/powerpoint/2010/main" val="13442130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4" y="5677042"/>
            <a:ext cx="4067415" cy="502766"/>
          </a:xfrm>
          <a:prstGeom prst="rect">
            <a:avLst/>
          </a:prstGeom>
          <a:noFill/>
        </p:spPr>
        <p:txBody>
          <a:bodyPr wrap="square" rtlCol="0">
            <a:spAutoFit/>
          </a:bodyPr>
          <a:lstStyle/>
          <a:p>
            <a:r>
              <a:rPr lang="en-GB" sz="2667" b="1" i="0" kern="1200" dirty="0">
                <a:solidFill>
                  <a:srgbClr val="E95E4D"/>
                </a:solidFill>
                <a:effectLst/>
                <a:latin typeface="Arial" panose="020B0604020202020204" pitchFamily="34" charset="0"/>
                <a:ea typeface="+mn-ea"/>
                <a:cs typeface="Arial" panose="020B0604020202020204" pitchFamily="34" charset="0"/>
              </a:rPr>
              <a:t>#BePartofResearch</a:t>
            </a:r>
            <a:endParaRPr lang="en-US" sz="2667" b="1" i="0" dirty="0">
              <a:solidFill>
                <a:srgbClr val="E95E4D"/>
              </a:solidFill>
              <a:latin typeface="Arial" panose="020B0604020202020204" pitchFamily="34" charset="0"/>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6" y="5221937"/>
            <a:ext cx="1683268" cy="988585"/>
          </a:xfrm>
          <a:prstGeom prst="rect">
            <a:avLst/>
          </a:prstGeom>
        </p:spPr>
      </p:pic>
    </p:spTree>
    <p:extLst>
      <p:ext uri="{BB962C8B-B14F-4D97-AF65-F5344CB8AC3E}">
        <p14:creationId xmlns:p14="http://schemas.microsoft.com/office/powerpoint/2010/main" val="40025375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4" y="5677042"/>
            <a:ext cx="4067415" cy="502766"/>
          </a:xfrm>
          <a:prstGeom prst="rect">
            <a:avLst/>
          </a:prstGeom>
          <a:noFill/>
        </p:spPr>
        <p:txBody>
          <a:bodyPr wrap="square" rtlCol="0">
            <a:spAutoFit/>
          </a:bodyPr>
          <a:lstStyle/>
          <a:p>
            <a:r>
              <a:rPr lang="en-GB" sz="2667" b="1" i="0" kern="1200" dirty="0">
                <a:solidFill>
                  <a:srgbClr val="E95E4D"/>
                </a:solidFill>
                <a:effectLst/>
                <a:latin typeface="Arial" panose="020B0604020202020204" pitchFamily="34" charset="0"/>
                <a:ea typeface="+mn-ea"/>
                <a:cs typeface="Arial" panose="020B0604020202020204" pitchFamily="34" charset="0"/>
              </a:rPr>
              <a:t>#BePartofResearch</a:t>
            </a:r>
            <a:endParaRPr lang="en-US" sz="2667" b="1" i="0" dirty="0">
              <a:solidFill>
                <a:srgbClr val="E95E4D"/>
              </a:solidFill>
              <a:latin typeface="Arial" panose="020B0604020202020204" pitchFamily="34" charset="0"/>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6" y="5221937"/>
            <a:ext cx="1683268" cy="988585"/>
          </a:xfrm>
          <a:prstGeom prst="rect">
            <a:avLst/>
          </a:prstGeom>
        </p:spPr>
      </p:pic>
    </p:spTree>
    <p:extLst>
      <p:ext uri="{BB962C8B-B14F-4D97-AF65-F5344CB8AC3E}">
        <p14:creationId xmlns:p14="http://schemas.microsoft.com/office/powerpoint/2010/main" val="3091660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4" y="5677042"/>
            <a:ext cx="4067415" cy="502766"/>
          </a:xfrm>
          <a:prstGeom prst="rect">
            <a:avLst/>
          </a:prstGeom>
          <a:noFill/>
        </p:spPr>
        <p:txBody>
          <a:bodyPr wrap="square" rtlCol="0">
            <a:spAutoFit/>
          </a:bodyPr>
          <a:lstStyle/>
          <a:p>
            <a:r>
              <a:rPr lang="en-GB" sz="2667" b="1" i="0" kern="1200" dirty="0">
                <a:solidFill>
                  <a:srgbClr val="E95E4D"/>
                </a:solidFill>
                <a:effectLst/>
                <a:latin typeface="Arial" panose="020B0604020202020204" pitchFamily="34" charset="0"/>
                <a:ea typeface="+mn-ea"/>
                <a:cs typeface="Arial" panose="020B0604020202020204" pitchFamily="34" charset="0"/>
              </a:rPr>
              <a:t>#BePartofResearch</a:t>
            </a:r>
            <a:endParaRPr lang="en-US" sz="2667" b="1" i="0" dirty="0">
              <a:solidFill>
                <a:srgbClr val="E95E4D"/>
              </a:solidFill>
              <a:latin typeface="Arial" panose="020B0604020202020204" pitchFamily="34" charset="0"/>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6" y="5221937"/>
            <a:ext cx="1683268" cy="988585"/>
          </a:xfrm>
          <a:prstGeom prst="rect">
            <a:avLst/>
          </a:prstGeom>
        </p:spPr>
      </p:pic>
    </p:spTree>
    <p:extLst>
      <p:ext uri="{BB962C8B-B14F-4D97-AF65-F5344CB8AC3E}">
        <p14:creationId xmlns:p14="http://schemas.microsoft.com/office/powerpoint/2010/main" val="1888268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pic>
        <p:nvPicPr>
          <p:cNvPr id="2" name="Picture 1" descr="nhs_ppt_normal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84497" cy="6858000"/>
          </a:xfrm>
          <a:prstGeom prst="rect">
            <a:avLst/>
          </a:prstGeom>
        </p:spPr>
      </p:pic>
      <p:sp>
        <p:nvSpPr>
          <p:cNvPr id="6" name="Title 1"/>
          <p:cNvSpPr>
            <a:spLocks noGrp="1"/>
          </p:cNvSpPr>
          <p:nvPr>
            <p:ph type="title"/>
          </p:nvPr>
        </p:nvSpPr>
        <p:spPr>
          <a:xfrm>
            <a:off x="736411" y="2362657"/>
            <a:ext cx="10515600" cy="1325563"/>
          </a:xfrm>
        </p:spPr>
        <p:txBody>
          <a:bodyPr/>
          <a:lstStyle>
            <a:lvl1pPr>
              <a:defRPr>
                <a:solidFill>
                  <a:schemeClr val="bg1"/>
                </a:solidFill>
              </a:defRPr>
            </a:lvl1pPr>
          </a:lstStyle>
          <a:p>
            <a:endParaRPr lang="en-GB" dirty="0"/>
          </a:p>
        </p:txBody>
      </p:sp>
      <p:pic>
        <p:nvPicPr>
          <p:cNvPr id="4" name="Picture 3" descr="nhs_ppt_normal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57728" t="58611" b="20695"/>
          <a:stretch/>
        </p:blipFill>
        <p:spPr>
          <a:xfrm>
            <a:off x="6815016" y="5276853"/>
            <a:ext cx="5150651" cy="1419225"/>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0400" y="5789899"/>
            <a:ext cx="2141419" cy="656813"/>
          </a:xfrm>
          <a:prstGeom prst="rect">
            <a:avLst/>
          </a:prstGeom>
        </p:spPr>
      </p:pic>
    </p:spTree>
    <p:extLst>
      <p:ext uri="{BB962C8B-B14F-4D97-AF65-F5344CB8AC3E}">
        <p14:creationId xmlns:p14="http://schemas.microsoft.com/office/powerpoint/2010/main" val="105867550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t="22838" b="17917"/>
          <a:stretch/>
        </p:blipFill>
        <p:spPr>
          <a:xfrm>
            <a:off x="0" y="1490785"/>
            <a:ext cx="12192000" cy="4812481"/>
          </a:xfrm>
          <a:prstGeom prst="rect">
            <a:avLst/>
          </a:prstGeom>
        </p:spPr>
      </p:pic>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1" y="199214"/>
            <a:ext cx="1855196" cy="1855196"/>
          </a:xfrm>
          <a:prstGeom prst="rect">
            <a:avLst/>
          </a:prstGeom>
        </p:spPr>
      </p:pic>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92669" y="231725"/>
            <a:ext cx="3547483" cy="5900851"/>
          </a:xfrm>
          <a:prstGeom prst="rect">
            <a:avLst/>
          </a:prstGeom>
        </p:spPr>
      </p:pic>
      <p:sp>
        <p:nvSpPr>
          <p:cNvPr id="11" name="Title 1">
            <a:extLst>
              <a:ext uri="{FF2B5EF4-FFF2-40B4-BE49-F238E27FC236}">
                <a16:creationId xmlns:a16="http://schemas.microsoft.com/office/drawing/2014/main" id="{DA8067E9-C364-8745-96B8-F93BB9D5B980}"/>
              </a:ext>
            </a:extLst>
          </p:cNvPr>
          <p:cNvSpPr>
            <a:spLocks noGrp="1"/>
          </p:cNvSpPr>
          <p:nvPr>
            <p:ph type="ctrTitle"/>
          </p:nvPr>
        </p:nvSpPr>
        <p:spPr>
          <a:xfrm>
            <a:off x="645460" y="1970275"/>
            <a:ext cx="7815789" cy="882655"/>
          </a:xfrm>
        </p:spPr>
        <p:txBody>
          <a:bodyPr anchor="b">
            <a:normAutofit/>
          </a:bodyPr>
          <a:lstStyle>
            <a:lvl1pPr algn="l">
              <a:defRPr sz="4267"/>
            </a:lvl1pPr>
          </a:lstStyle>
          <a:p>
            <a:r>
              <a:rPr lang="en-US" dirty="0"/>
              <a:t>Click to edit Master title style</a:t>
            </a:r>
          </a:p>
        </p:txBody>
      </p:sp>
      <p:sp>
        <p:nvSpPr>
          <p:cNvPr id="12" name="Subtitle 2">
            <a:extLst>
              <a:ext uri="{FF2B5EF4-FFF2-40B4-BE49-F238E27FC236}">
                <a16:creationId xmlns:a16="http://schemas.microsoft.com/office/drawing/2014/main" id="{958BCE17-D754-9F4A-8105-CCCE51E92296}"/>
              </a:ext>
            </a:extLst>
          </p:cNvPr>
          <p:cNvSpPr>
            <a:spLocks noGrp="1"/>
          </p:cNvSpPr>
          <p:nvPr>
            <p:ph type="subTitle" idx="1"/>
          </p:nvPr>
        </p:nvSpPr>
        <p:spPr>
          <a:xfrm>
            <a:off x="645460" y="3056949"/>
            <a:ext cx="7815789" cy="1655763"/>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Tree>
    <p:extLst>
      <p:ext uri="{BB962C8B-B14F-4D97-AF65-F5344CB8AC3E}">
        <p14:creationId xmlns:p14="http://schemas.microsoft.com/office/powerpoint/2010/main" val="36347764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490785"/>
            <a:ext cx="12192000" cy="4812481"/>
          </a:xfrm>
          <a:prstGeom prst="rect">
            <a:avLst/>
          </a:prstGeom>
        </p:spPr>
      </p:pic>
      <p:sp>
        <p:nvSpPr>
          <p:cNvPr id="2" name="Title 1"/>
          <p:cNvSpPr>
            <a:spLocks noGrp="1"/>
          </p:cNvSpPr>
          <p:nvPr>
            <p:ph type="ctrTitle"/>
          </p:nvPr>
        </p:nvSpPr>
        <p:spPr>
          <a:xfrm>
            <a:off x="645459" y="4089677"/>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9" y="5094725"/>
            <a:ext cx="7815789" cy="551575"/>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1" y="204847"/>
            <a:ext cx="1855196" cy="1855196"/>
          </a:xfrm>
          <a:prstGeom prst="rect">
            <a:avLst/>
          </a:prstGeom>
        </p:spPr>
      </p:pic>
    </p:spTree>
    <p:extLst>
      <p:ext uri="{BB962C8B-B14F-4D97-AF65-F5344CB8AC3E}">
        <p14:creationId xmlns:p14="http://schemas.microsoft.com/office/powerpoint/2010/main" val="2186410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490785"/>
            <a:ext cx="12192000" cy="4812481"/>
          </a:xfrm>
          <a:prstGeom prst="rect">
            <a:avLst/>
          </a:prstGeom>
        </p:spPr>
      </p:pic>
      <p:sp>
        <p:nvSpPr>
          <p:cNvPr id="2" name="Title 1"/>
          <p:cNvSpPr>
            <a:spLocks noGrp="1"/>
          </p:cNvSpPr>
          <p:nvPr>
            <p:ph type="ctrTitle"/>
          </p:nvPr>
        </p:nvSpPr>
        <p:spPr>
          <a:xfrm>
            <a:off x="645459" y="4089677"/>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9" y="5094725"/>
            <a:ext cx="7815789" cy="551575"/>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4B1E1817-5357-7D46-9886-88FABABCA0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3941" y="161769"/>
            <a:ext cx="1119447" cy="1119447"/>
          </a:xfrm>
          <a:prstGeom prst="rect">
            <a:avLst/>
          </a:prstGeom>
        </p:spPr>
      </p:pic>
    </p:spTree>
    <p:extLst>
      <p:ext uri="{BB962C8B-B14F-4D97-AF65-F5344CB8AC3E}">
        <p14:creationId xmlns:p14="http://schemas.microsoft.com/office/powerpoint/2010/main" val="19471810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5459" y="1342413"/>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9" y="2347461"/>
            <a:ext cx="7815789" cy="551575"/>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3941" y="161769"/>
            <a:ext cx="1119447" cy="1119447"/>
          </a:xfrm>
          <a:prstGeom prst="rect">
            <a:avLst/>
          </a:prstGeom>
        </p:spPr>
      </p:pic>
    </p:spTree>
    <p:extLst>
      <p:ext uri="{BB962C8B-B14F-4D97-AF65-F5344CB8AC3E}">
        <p14:creationId xmlns:p14="http://schemas.microsoft.com/office/powerpoint/2010/main" val="944060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44376" y="990925"/>
            <a:ext cx="9144000" cy="1025752"/>
          </a:xfrm>
        </p:spPr>
        <p:txBody>
          <a:bodyPr anchor="b">
            <a:normAutofit/>
          </a:bodyPr>
          <a:lstStyle>
            <a:lvl1pPr algn="r">
              <a:defRPr sz="4267"/>
            </a:lvl1pPr>
          </a:lstStyle>
          <a:p>
            <a:r>
              <a:rPr lang="en-US" dirty="0"/>
              <a:t>Click to edit Master title style</a:t>
            </a:r>
          </a:p>
        </p:txBody>
      </p:sp>
      <p:sp>
        <p:nvSpPr>
          <p:cNvPr id="3" name="Subtitle 2"/>
          <p:cNvSpPr>
            <a:spLocks noGrp="1"/>
          </p:cNvSpPr>
          <p:nvPr>
            <p:ph type="subTitle" idx="1"/>
          </p:nvPr>
        </p:nvSpPr>
        <p:spPr>
          <a:xfrm>
            <a:off x="645460" y="2360195"/>
            <a:ext cx="10022541" cy="541501"/>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171" y="153355"/>
            <a:ext cx="1855196" cy="1855196"/>
          </a:xfrm>
          <a:prstGeom prst="rect">
            <a:avLst/>
          </a:prstGeom>
        </p:spPr>
      </p:pic>
    </p:spTree>
    <p:extLst>
      <p:ext uri="{BB962C8B-B14F-4D97-AF65-F5344CB8AC3E}">
        <p14:creationId xmlns:p14="http://schemas.microsoft.com/office/powerpoint/2010/main" val="13741987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1671" y="572527"/>
            <a:ext cx="9144000" cy="1025752"/>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591671" y="1855541"/>
            <a:ext cx="9144000" cy="1655763"/>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Tree>
    <p:extLst>
      <p:ext uri="{BB962C8B-B14F-4D97-AF65-F5344CB8AC3E}">
        <p14:creationId xmlns:p14="http://schemas.microsoft.com/office/powerpoint/2010/main" val="694183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44376" y="990925"/>
            <a:ext cx="9144000" cy="1025752"/>
          </a:xfrm>
        </p:spPr>
        <p:txBody>
          <a:bodyPr anchor="b">
            <a:normAutofit/>
          </a:bodyPr>
          <a:lstStyle>
            <a:lvl1pPr algn="r">
              <a:defRPr sz="4267">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45460" y="2835684"/>
            <a:ext cx="10022541" cy="1655763"/>
          </a:xfrm>
        </p:spPr>
        <p:txBody>
          <a:bodyPr/>
          <a:lstStyle>
            <a:lvl1pPr marL="0" indent="0" algn="l">
              <a:buNone/>
              <a:defRPr sz="2400" b="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5C2CC6C3-6F67-A44E-BC18-405289C127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7516" y="382496"/>
            <a:ext cx="1792941" cy="1792941"/>
          </a:xfrm>
          <a:prstGeom prst="rect">
            <a:avLst/>
          </a:prstGeom>
        </p:spPr>
      </p:pic>
    </p:spTree>
    <p:extLst>
      <p:ext uri="{BB962C8B-B14F-4D97-AF65-F5344CB8AC3E}">
        <p14:creationId xmlns:p14="http://schemas.microsoft.com/office/powerpoint/2010/main" val="2273515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4540" y="534424"/>
            <a:ext cx="10942917" cy="1025752"/>
          </a:xfrm>
        </p:spPr>
        <p:txBody>
          <a:bodyPr anchor="b">
            <a:normAutofit/>
          </a:bodyPr>
          <a:lstStyle>
            <a:lvl1pPr algn="l">
              <a:defRPr sz="4267">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24540" y="1855541"/>
            <a:ext cx="10022541" cy="1655763"/>
          </a:xfrm>
        </p:spPr>
        <p:txBody>
          <a:bodyPr/>
          <a:lstStyle>
            <a:lvl1pPr marL="0" indent="0" algn="l">
              <a:buNone/>
              <a:defRPr sz="2400" b="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Tree>
    <p:extLst>
      <p:ext uri="{BB962C8B-B14F-4D97-AF65-F5344CB8AC3E}">
        <p14:creationId xmlns:p14="http://schemas.microsoft.com/office/powerpoint/2010/main" val="4114132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1530A-A55C-B04E-8D2A-01FFCCCD1C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1384" r="5227"/>
          <a:stretch/>
        </p:blipFill>
        <p:spPr>
          <a:xfrm>
            <a:off x="282291" y="0"/>
            <a:ext cx="11726831" cy="6858000"/>
          </a:xfrm>
          <a:prstGeom prst="rect">
            <a:avLst/>
          </a:prstGeom>
        </p:spPr>
      </p:pic>
      <p:sp>
        <p:nvSpPr>
          <p:cNvPr id="3" name="Subtitle 2"/>
          <p:cNvSpPr>
            <a:spLocks noGrp="1"/>
          </p:cNvSpPr>
          <p:nvPr>
            <p:ph type="subTitle" idx="1" hasCustomPrompt="1"/>
          </p:nvPr>
        </p:nvSpPr>
        <p:spPr>
          <a:xfrm>
            <a:off x="4144563" y="1950314"/>
            <a:ext cx="7815789" cy="2950871"/>
          </a:xfrm>
        </p:spPr>
        <p:txBody>
          <a:bodyPr>
            <a:noAutofit/>
          </a:bodyPr>
          <a:lstStyle>
            <a:lvl1pPr marL="0" indent="0" algn="l">
              <a:lnSpc>
                <a:spcPct val="200000"/>
              </a:lnSpc>
              <a:buNone/>
              <a:defRPr sz="2933"/>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www.nrs.org.uk</a:t>
            </a:r>
          </a:p>
          <a:p>
            <a:r>
              <a:rPr lang="en-US" dirty="0"/>
              <a:t>@</a:t>
            </a:r>
            <a:r>
              <a:rPr lang="en-US" dirty="0" err="1"/>
              <a:t>NRSResearchScot</a:t>
            </a:r>
            <a:endParaRPr lang="en-US" dirty="0"/>
          </a:p>
          <a:p>
            <a:r>
              <a:rPr lang="en-US" dirty="0"/>
              <a:t>NHS Research Scotland</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171" y="351151"/>
            <a:ext cx="1855196" cy="1855196"/>
          </a:xfrm>
          <a:prstGeom prst="rect">
            <a:avLst/>
          </a:prstGeom>
        </p:spPr>
      </p:pic>
    </p:spTree>
    <p:extLst>
      <p:ext uri="{BB962C8B-B14F-4D97-AF65-F5344CB8AC3E}">
        <p14:creationId xmlns:p14="http://schemas.microsoft.com/office/powerpoint/2010/main" val="32462733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025752"/>
          </a:xfrm>
        </p:spPr>
        <p:txBody>
          <a:bodyPr anchor="b">
            <a:normAutofit/>
          </a:bodyPr>
          <a:lstStyle>
            <a:lvl1pPr algn="l">
              <a:defRPr sz="4800"/>
            </a:lvl1pPr>
          </a:lstStyle>
          <a:p>
            <a:r>
              <a:rPr lang="en-US" dirty="0"/>
              <a:t>Click to edit Master title style</a:t>
            </a:r>
          </a:p>
        </p:txBody>
      </p:sp>
      <p:sp>
        <p:nvSpPr>
          <p:cNvPr id="3" name="Subtitle 2"/>
          <p:cNvSpPr>
            <a:spLocks noGrp="1"/>
          </p:cNvSpPr>
          <p:nvPr>
            <p:ph type="subTitle" idx="1"/>
          </p:nvPr>
        </p:nvSpPr>
        <p:spPr>
          <a:xfrm>
            <a:off x="1524000" y="2835684"/>
            <a:ext cx="9144000" cy="1655763"/>
          </a:xfrm>
        </p:spPr>
        <p:txBody>
          <a:bodyPr/>
          <a:lstStyle>
            <a:lvl1pPr marL="0" indent="0" algn="l">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Tree>
    <p:extLst>
      <p:ext uri="{BB962C8B-B14F-4D97-AF65-F5344CB8AC3E}">
        <p14:creationId xmlns:p14="http://schemas.microsoft.com/office/powerpoint/2010/main" val="1367615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48146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normAutofit/>
          </a:bodyPr>
          <a:lstStyle>
            <a:lvl1pPr>
              <a:defRPr sz="5333"/>
            </a:lvl1pPr>
          </a:lstStyle>
          <a:p>
            <a:r>
              <a:rPr lang="en-US" dirty="0"/>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accent3"/>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31035303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79869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35098330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801892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24175421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33671914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24498629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36247572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7"/>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pPr defTabSz="914354"/>
            <a:fld id="{F7928782-8327-ED41-B6F4-71EA7034C70F}" type="datetimeFigureOut">
              <a:rPr lang="en-US" smtClean="0"/>
              <a:pPr defTabSz="914354"/>
              <a:t>5/27/2021</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pPr defTabSz="914354"/>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pPr defTabSz="914354"/>
            <a:fld id="{E0E870AC-A40E-E041-ABD0-442B8552716F}" type="slidenum">
              <a:rPr lang="en-US" smtClean="0"/>
              <a:pPr defTabSz="914354"/>
              <a:t>‹#›</a:t>
            </a:fld>
            <a:endParaRPr lang="en-US"/>
          </a:p>
        </p:txBody>
      </p:sp>
    </p:spTree>
    <p:extLst>
      <p:ext uri="{BB962C8B-B14F-4D97-AF65-F5344CB8AC3E}">
        <p14:creationId xmlns:p14="http://schemas.microsoft.com/office/powerpoint/2010/main" val="37902962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09"/>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2835" y="106096"/>
            <a:ext cx="1265128" cy="1265128"/>
          </a:xfrm>
          <a:prstGeom prst="rect">
            <a:avLst/>
          </a:prstGeom>
        </p:spPr>
      </p:pic>
    </p:spTree>
    <p:extLst>
      <p:ext uri="{BB962C8B-B14F-4D97-AF65-F5344CB8AC3E}">
        <p14:creationId xmlns:p14="http://schemas.microsoft.com/office/powerpoint/2010/main" val="9498073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09"/>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5" y="5677042"/>
            <a:ext cx="4067415" cy="502766"/>
          </a:xfrm>
          <a:prstGeom prst="rect">
            <a:avLst/>
          </a:prstGeom>
          <a:noFill/>
        </p:spPr>
        <p:txBody>
          <a:bodyPr wrap="square" rtlCol="0">
            <a:spAutoFit/>
          </a:bodyPr>
          <a:lstStyle/>
          <a:p>
            <a:pPr defTabSz="914354"/>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4"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7" y="5221938"/>
            <a:ext cx="1683268" cy="988585"/>
          </a:xfrm>
          <a:prstGeom prst="rect">
            <a:avLst/>
          </a:prstGeom>
        </p:spPr>
      </p:pic>
    </p:spTree>
    <p:extLst>
      <p:ext uri="{BB962C8B-B14F-4D97-AF65-F5344CB8AC3E}">
        <p14:creationId xmlns:p14="http://schemas.microsoft.com/office/powerpoint/2010/main" val="39021474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09"/>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5" y="5677042"/>
            <a:ext cx="4067415" cy="502766"/>
          </a:xfrm>
          <a:prstGeom prst="rect">
            <a:avLst/>
          </a:prstGeom>
          <a:noFill/>
        </p:spPr>
        <p:txBody>
          <a:bodyPr wrap="square" rtlCol="0">
            <a:spAutoFit/>
          </a:bodyPr>
          <a:lstStyle/>
          <a:p>
            <a:pPr defTabSz="914354"/>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4"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7" y="5221938"/>
            <a:ext cx="1683268" cy="988585"/>
          </a:xfrm>
          <a:prstGeom prst="rect">
            <a:avLst/>
          </a:prstGeom>
        </p:spPr>
      </p:pic>
    </p:spTree>
    <p:extLst>
      <p:ext uri="{BB962C8B-B14F-4D97-AF65-F5344CB8AC3E}">
        <p14:creationId xmlns:p14="http://schemas.microsoft.com/office/powerpoint/2010/main" val="25790967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09"/>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5" y="5677042"/>
            <a:ext cx="4067415" cy="502766"/>
          </a:xfrm>
          <a:prstGeom prst="rect">
            <a:avLst/>
          </a:prstGeom>
          <a:noFill/>
        </p:spPr>
        <p:txBody>
          <a:bodyPr wrap="square" rtlCol="0">
            <a:spAutoFit/>
          </a:bodyPr>
          <a:lstStyle/>
          <a:p>
            <a:pPr defTabSz="914354"/>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4"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7" y="5221938"/>
            <a:ext cx="1683268" cy="988585"/>
          </a:xfrm>
          <a:prstGeom prst="rect">
            <a:avLst/>
          </a:prstGeom>
        </p:spPr>
      </p:pic>
    </p:spTree>
    <p:extLst>
      <p:ext uri="{BB962C8B-B14F-4D97-AF65-F5344CB8AC3E}">
        <p14:creationId xmlns:p14="http://schemas.microsoft.com/office/powerpoint/2010/main" val="25300309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09"/>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5" y="5677042"/>
            <a:ext cx="4067415" cy="502766"/>
          </a:xfrm>
          <a:prstGeom prst="rect">
            <a:avLst/>
          </a:prstGeom>
          <a:noFill/>
        </p:spPr>
        <p:txBody>
          <a:bodyPr wrap="square" rtlCol="0">
            <a:spAutoFit/>
          </a:bodyPr>
          <a:lstStyle/>
          <a:p>
            <a:pPr defTabSz="914354"/>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4"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7" y="5221938"/>
            <a:ext cx="1683268" cy="988585"/>
          </a:xfrm>
          <a:prstGeom prst="rect">
            <a:avLst/>
          </a:prstGeom>
        </p:spPr>
      </p:pic>
    </p:spTree>
    <p:extLst>
      <p:ext uri="{BB962C8B-B14F-4D97-AF65-F5344CB8AC3E}">
        <p14:creationId xmlns:p14="http://schemas.microsoft.com/office/powerpoint/2010/main" val="3841745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pic>
        <p:nvPicPr>
          <p:cNvPr id="2" name="Picture 1" descr="nhs_ppt_normal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2184497" cy="6858000"/>
          </a:xfrm>
          <a:prstGeom prst="rect">
            <a:avLst/>
          </a:prstGeom>
        </p:spPr>
      </p:pic>
      <p:sp>
        <p:nvSpPr>
          <p:cNvPr id="6" name="Title 1"/>
          <p:cNvSpPr>
            <a:spLocks noGrp="1"/>
          </p:cNvSpPr>
          <p:nvPr>
            <p:ph type="title"/>
          </p:nvPr>
        </p:nvSpPr>
        <p:spPr>
          <a:xfrm>
            <a:off x="736411" y="2362657"/>
            <a:ext cx="10515600" cy="1325563"/>
          </a:xfrm>
        </p:spPr>
        <p:txBody>
          <a:bodyPr/>
          <a:lstStyle>
            <a:lvl1pPr>
              <a:defRPr>
                <a:solidFill>
                  <a:schemeClr val="bg1"/>
                </a:solidFill>
              </a:defRPr>
            </a:lvl1pPr>
          </a:lstStyle>
          <a:p>
            <a:endParaRPr lang="en-GB" dirty="0"/>
          </a:p>
        </p:txBody>
      </p:sp>
      <p:pic>
        <p:nvPicPr>
          <p:cNvPr id="4" name="Picture 3" descr="nhs_ppt_normal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57728" t="58611" b="20695"/>
          <a:stretch/>
        </p:blipFill>
        <p:spPr>
          <a:xfrm>
            <a:off x="6815017" y="5276854"/>
            <a:ext cx="5150651" cy="1419225"/>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0401" y="5789900"/>
            <a:ext cx="2141419" cy="656813"/>
          </a:xfrm>
          <a:prstGeom prst="rect">
            <a:avLst/>
          </a:prstGeom>
        </p:spPr>
      </p:pic>
    </p:spTree>
    <p:extLst>
      <p:ext uri="{BB962C8B-B14F-4D97-AF65-F5344CB8AC3E}">
        <p14:creationId xmlns:p14="http://schemas.microsoft.com/office/powerpoint/2010/main" val="3631880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5213" y="1733190"/>
            <a:ext cx="9144000" cy="664229"/>
          </a:xfrm>
        </p:spPr>
        <p:txBody>
          <a:bodyPr anchor="t">
            <a:normAutofit/>
          </a:bodyPr>
          <a:lstStyle>
            <a:lvl1pPr algn="l">
              <a:defRPr sz="4267"/>
            </a:lvl1pPr>
          </a:lstStyle>
          <a:p>
            <a:r>
              <a:rPr lang="en-US" dirty="0"/>
              <a:t>Click to edit Master title style</a:t>
            </a:r>
          </a:p>
        </p:txBody>
      </p:sp>
      <p:sp>
        <p:nvSpPr>
          <p:cNvPr id="3" name="Subtitle 2"/>
          <p:cNvSpPr>
            <a:spLocks noGrp="1"/>
          </p:cNvSpPr>
          <p:nvPr>
            <p:ph type="subTitle" idx="1" hasCustomPrompt="1"/>
          </p:nvPr>
        </p:nvSpPr>
        <p:spPr>
          <a:xfrm>
            <a:off x="635214" y="2554555"/>
            <a:ext cx="10022541" cy="541501"/>
          </a:xfrm>
        </p:spPr>
        <p:txBody>
          <a:bodyPr/>
          <a:lstStyle>
            <a:lvl1pPr marL="0" indent="0" algn="l">
              <a:buNone/>
              <a:defRPr sz="2400"/>
            </a:lvl1pPr>
            <a:lvl2pPr marL="457195" indent="0" algn="ctr">
              <a:buNone/>
              <a:defRPr sz="2000"/>
            </a:lvl2pPr>
            <a:lvl3pPr marL="914388" indent="0" algn="ctr">
              <a:buNone/>
              <a:defRPr sz="1800"/>
            </a:lvl3pPr>
            <a:lvl4pPr marL="1371583" indent="0" algn="ctr">
              <a:buNone/>
              <a:defRPr sz="1600"/>
            </a:lvl4pPr>
            <a:lvl5pPr marL="1828777" indent="0" algn="ctr">
              <a:buNone/>
              <a:defRPr sz="1600"/>
            </a:lvl5pPr>
            <a:lvl6pPr marL="2285971" indent="0" algn="ctr">
              <a:buNone/>
              <a:defRPr sz="1600"/>
            </a:lvl6pPr>
            <a:lvl7pPr marL="2743166" indent="0" algn="ctr">
              <a:buNone/>
              <a:defRPr sz="1600"/>
            </a:lvl7pPr>
            <a:lvl8pPr marL="3200360" indent="0" algn="ctr">
              <a:buNone/>
              <a:defRPr sz="1600"/>
            </a:lvl8pPr>
            <a:lvl9pPr marL="3657554" indent="0" algn="ctr">
              <a:buNone/>
              <a:defRPr sz="1600"/>
            </a:lvl9pPr>
          </a:lstStyle>
          <a:p>
            <a:r>
              <a:rPr lang="en-US" dirty="0"/>
              <a:t>Click to edit text</a:t>
            </a:r>
          </a:p>
        </p:txBody>
      </p:sp>
      <p:grpSp>
        <p:nvGrpSpPr>
          <p:cNvPr id="5" name="Group 4">
            <a:extLst>
              <a:ext uri="{FF2B5EF4-FFF2-40B4-BE49-F238E27FC236}">
                <a16:creationId xmlns:a16="http://schemas.microsoft.com/office/drawing/2014/main" id="{97C381BF-99B8-854C-A855-B24A3AC0D45F}"/>
              </a:ext>
            </a:extLst>
          </p:cNvPr>
          <p:cNvGrpSpPr/>
          <p:nvPr userDrawn="1"/>
        </p:nvGrpSpPr>
        <p:grpSpPr>
          <a:xfrm>
            <a:off x="0" y="6316613"/>
            <a:ext cx="12192000" cy="541382"/>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6A0002FC-72A7-D34B-86DF-3AABF3601A05}"/>
              </a:ext>
            </a:extLst>
          </p:cNvPr>
          <p:cNvSpPr txBox="1"/>
          <p:nvPr userDrawn="1"/>
        </p:nvSpPr>
        <p:spPr>
          <a:xfrm>
            <a:off x="635214" y="5677041"/>
            <a:ext cx="4067415" cy="584775"/>
          </a:xfrm>
          <a:prstGeom prst="rect">
            <a:avLst/>
          </a:prstGeom>
          <a:noFill/>
        </p:spPr>
        <p:txBody>
          <a:bodyPr wrap="square" rtlCol="0">
            <a:spAutoFit/>
          </a:bodyPr>
          <a:lstStyle/>
          <a:p>
            <a:pPr defTabSz="914226"/>
            <a:r>
              <a:rPr lang="en-GB" sz="3200" b="1" dirty="0">
                <a:solidFill>
                  <a:srgbClr val="E95E4D"/>
                </a:solidFill>
                <a:cs typeface="Arial" panose="020B0604020202020204" pitchFamily="34" charset="0"/>
              </a:rPr>
              <a:t>#BePartofResearch</a:t>
            </a:r>
            <a:endParaRPr lang="en-US" sz="32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743D5E2D-985D-914C-95AD-37FDD7498FC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20" name="Picture 19" descr="A picture containing logo&#10;&#10;Description automatically generated">
            <a:extLst>
              <a:ext uri="{FF2B5EF4-FFF2-40B4-BE49-F238E27FC236}">
                <a16:creationId xmlns:a16="http://schemas.microsoft.com/office/drawing/2014/main" id="{E9FD7C12-D354-6845-B957-A3AB96EEDE0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261823" y="5026306"/>
            <a:ext cx="2010016" cy="1180485"/>
          </a:xfrm>
          <a:prstGeom prst="rect">
            <a:avLst/>
          </a:prstGeom>
        </p:spPr>
      </p:pic>
    </p:spTree>
    <p:extLst>
      <p:ext uri="{BB962C8B-B14F-4D97-AF65-F5344CB8AC3E}">
        <p14:creationId xmlns:p14="http://schemas.microsoft.com/office/powerpoint/2010/main" val="5738900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C381BF-99B8-854C-A855-B24A3AC0D45F}"/>
              </a:ext>
            </a:extLst>
          </p:cNvPr>
          <p:cNvGrpSpPr/>
          <p:nvPr userDrawn="1"/>
        </p:nvGrpSpPr>
        <p:grpSpPr>
          <a:xfrm>
            <a:off x="0" y="6316613"/>
            <a:ext cx="12192000" cy="541382"/>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3" name="TextBox 12">
            <a:extLst>
              <a:ext uri="{FF2B5EF4-FFF2-40B4-BE49-F238E27FC236}">
                <a16:creationId xmlns:a16="http://schemas.microsoft.com/office/drawing/2014/main" id="{B71610CA-CE11-0D44-AD8F-9A268E546A93}"/>
              </a:ext>
            </a:extLst>
          </p:cNvPr>
          <p:cNvSpPr txBox="1"/>
          <p:nvPr userDrawn="1"/>
        </p:nvSpPr>
        <p:spPr>
          <a:xfrm>
            <a:off x="635214" y="5677041"/>
            <a:ext cx="4067415" cy="584775"/>
          </a:xfrm>
          <a:prstGeom prst="rect">
            <a:avLst/>
          </a:prstGeom>
          <a:noFill/>
        </p:spPr>
        <p:txBody>
          <a:bodyPr wrap="square" rtlCol="0">
            <a:spAutoFit/>
          </a:bodyPr>
          <a:lstStyle/>
          <a:p>
            <a:pPr defTabSz="914226"/>
            <a:r>
              <a:rPr lang="en-GB" sz="3200" b="1" dirty="0">
                <a:solidFill>
                  <a:srgbClr val="E95E4D"/>
                </a:solidFill>
                <a:cs typeface="Arial" panose="020B0604020202020204" pitchFamily="34" charset="0"/>
              </a:rPr>
              <a:t>#BePartofResearch</a:t>
            </a:r>
            <a:endParaRPr lang="en-US" sz="3200" b="1" dirty="0">
              <a:solidFill>
                <a:srgbClr val="E95E4D"/>
              </a:solidFill>
              <a:cs typeface="Arial" panose="020B0604020202020204" pitchFamily="34" charset="0"/>
            </a:endParaRPr>
          </a:p>
        </p:txBody>
      </p:sp>
      <p:pic>
        <p:nvPicPr>
          <p:cNvPr id="14" name="Picture 13" descr="Logo&#10;&#10;Description automatically generated">
            <a:extLst>
              <a:ext uri="{FF2B5EF4-FFF2-40B4-BE49-F238E27FC236}">
                <a16:creationId xmlns:a16="http://schemas.microsoft.com/office/drawing/2014/main" id="{5D9E1439-B272-B74F-9878-540F35004D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7FB1721D-AF30-014A-A4A8-DC001EBBBDB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261823" y="5026306"/>
            <a:ext cx="2010016" cy="1180485"/>
          </a:xfrm>
          <a:prstGeom prst="rect">
            <a:avLst/>
          </a:prstGeom>
        </p:spPr>
      </p:pic>
    </p:spTree>
    <p:extLst>
      <p:ext uri="{BB962C8B-B14F-4D97-AF65-F5344CB8AC3E}">
        <p14:creationId xmlns:p14="http://schemas.microsoft.com/office/powerpoint/2010/main" val="2681635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35214" y="5677042"/>
            <a:ext cx="4067415" cy="502766"/>
          </a:xfrm>
          <a:prstGeom prst="rect">
            <a:avLst/>
          </a:prstGeom>
          <a:noFill/>
        </p:spPr>
        <p:txBody>
          <a:bodyPr wrap="square" rtlCol="0">
            <a:spAutoFit/>
          </a:bodyPr>
          <a:lstStyle/>
          <a:p>
            <a:pPr defTabSz="914226"/>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49026" y="5221937"/>
            <a:ext cx="1683268" cy="988585"/>
          </a:xfrm>
          <a:prstGeom prst="rect">
            <a:avLst/>
          </a:prstGeom>
        </p:spPr>
      </p:pic>
    </p:spTree>
    <p:extLst>
      <p:ext uri="{BB962C8B-B14F-4D97-AF65-F5344CB8AC3E}">
        <p14:creationId xmlns:p14="http://schemas.microsoft.com/office/powerpoint/2010/main" val="17895763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010776" y="896471"/>
            <a:ext cx="4067415" cy="502766"/>
          </a:xfrm>
          <a:prstGeom prst="rect">
            <a:avLst/>
          </a:prstGeom>
          <a:noFill/>
        </p:spPr>
        <p:txBody>
          <a:bodyPr wrap="square" rtlCol="0">
            <a:spAutoFit/>
          </a:bodyPr>
          <a:lstStyle/>
          <a:p>
            <a:pPr defTabSz="914226"/>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809282" y="427169"/>
            <a:ext cx="1846756" cy="1084603"/>
          </a:xfrm>
          <a:prstGeom prst="rect">
            <a:avLst/>
          </a:prstGeom>
        </p:spPr>
      </p:pic>
    </p:spTree>
    <p:extLst>
      <p:ext uri="{BB962C8B-B14F-4D97-AF65-F5344CB8AC3E}">
        <p14:creationId xmlns:p14="http://schemas.microsoft.com/office/powerpoint/2010/main" val="39375553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2835" y="106096"/>
            <a:ext cx="1265128" cy="1265128"/>
          </a:xfrm>
          <a:prstGeom prst="rect">
            <a:avLst/>
          </a:prstGeom>
        </p:spPr>
      </p:pic>
    </p:spTree>
    <p:extLst>
      <p:ext uri="{BB962C8B-B14F-4D97-AF65-F5344CB8AC3E}">
        <p14:creationId xmlns:p14="http://schemas.microsoft.com/office/powerpoint/2010/main" val="2608947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8049840" y="5733154"/>
            <a:ext cx="3438825" cy="502766"/>
          </a:xfrm>
          <a:prstGeom prst="rect">
            <a:avLst/>
          </a:prstGeom>
          <a:noFill/>
        </p:spPr>
        <p:txBody>
          <a:bodyPr wrap="square" rtlCol="0">
            <a:spAutoFit/>
          </a:bodyPr>
          <a:lstStyle/>
          <a:p>
            <a:pPr algn="r" defTabSz="914226"/>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329025" y="383565"/>
            <a:ext cx="2085747" cy="1224961"/>
          </a:xfrm>
          <a:prstGeom prst="rect">
            <a:avLst/>
          </a:prstGeom>
        </p:spPr>
      </p:pic>
    </p:spTree>
    <p:extLst>
      <p:ext uri="{BB962C8B-B14F-4D97-AF65-F5344CB8AC3E}">
        <p14:creationId xmlns:p14="http://schemas.microsoft.com/office/powerpoint/2010/main" val="21516382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8049840" y="5733154"/>
            <a:ext cx="3438825" cy="502766"/>
          </a:xfrm>
          <a:prstGeom prst="rect">
            <a:avLst/>
          </a:prstGeom>
          <a:noFill/>
        </p:spPr>
        <p:txBody>
          <a:bodyPr wrap="square" rtlCol="0">
            <a:spAutoFit/>
          </a:bodyPr>
          <a:lstStyle/>
          <a:p>
            <a:pPr algn="r" defTabSz="914226"/>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329025" y="383565"/>
            <a:ext cx="2085747" cy="1224961"/>
          </a:xfrm>
          <a:prstGeom prst="rect">
            <a:avLst/>
          </a:prstGeom>
        </p:spPr>
      </p:pic>
    </p:spTree>
    <p:extLst>
      <p:ext uri="{BB962C8B-B14F-4D97-AF65-F5344CB8AC3E}">
        <p14:creationId xmlns:p14="http://schemas.microsoft.com/office/powerpoint/2010/main" val="24441027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accent2"/>
        </a:solidFill>
        <a:effectLst/>
      </p:bgPr>
    </p:bg>
    <p:spTree>
      <p:nvGrpSpPr>
        <p:cNvPr id="1" name=""/>
        <p:cNvGrpSpPr/>
        <p:nvPr/>
      </p:nvGrpSpPr>
      <p:grpSpPr>
        <a:xfrm>
          <a:off x="0" y="0"/>
          <a:ext cx="0" cy="0"/>
          <a:chOff x="0" y="0"/>
          <a:chExt cx="0" cy="0"/>
        </a:xfrm>
      </p:grpSpPr>
      <p:sp>
        <p:nvSpPr>
          <p:cNvPr id="6" name="Round Single Corner of Rectangle 5">
            <a:extLst>
              <a:ext uri="{FF2B5EF4-FFF2-40B4-BE49-F238E27FC236}">
                <a16:creationId xmlns:a16="http://schemas.microsoft.com/office/drawing/2014/main" id="{AEA8F0B2-A66F-9E4A-A01E-97B032266B9D}"/>
              </a:ext>
            </a:extLst>
          </p:cNvPr>
          <p:cNvSpPr/>
          <p:nvPr userDrawn="1"/>
        </p:nvSpPr>
        <p:spPr>
          <a:xfrm>
            <a:off x="-1" y="5677041"/>
            <a:ext cx="4239492" cy="63957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1867">
              <a:solidFill>
                <a:srgbClr val="FFFFFF"/>
              </a:solidFill>
            </a:endParaRPr>
          </a:p>
        </p:txBody>
      </p:sp>
      <p:sp>
        <p:nvSpPr>
          <p:cNvPr id="4" name="Round Single Corner of Rectangle 3">
            <a:extLst>
              <a:ext uri="{FF2B5EF4-FFF2-40B4-BE49-F238E27FC236}">
                <a16:creationId xmlns:a16="http://schemas.microsoft.com/office/drawing/2014/main" id="{B7275938-EA33-A446-B68F-385DEC6D738A}"/>
              </a:ext>
            </a:extLst>
          </p:cNvPr>
          <p:cNvSpPr/>
          <p:nvPr userDrawn="1"/>
        </p:nvSpPr>
        <p:spPr>
          <a:xfrm rot="10800000">
            <a:off x="8984308" y="-3"/>
            <a:ext cx="3210736" cy="1745675"/>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1867">
              <a:solidFill>
                <a:srgbClr val="FFFFFF"/>
              </a:solidFill>
            </a:endParaRPr>
          </a:p>
        </p:txBody>
      </p:sp>
      <p:grpSp>
        <p:nvGrpSpPr>
          <p:cNvPr id="5" name="Group 4">
            <a:extLst>
              <a:ext uri="{FF2B5EF4-FFF2-40B4-BE49-F238E27FC236}">
                <a16:creationId xmlns:a16="http://schemas.microsoft.com/office/drawing/2014/main" id="{4ECE8EB3-9B40-6848-9F64-E79FB15A3985}"/>
              </a:ext>
            </a:extLst>
          </p:cNvPr>
          <p:cNvGrpSpPr/>
          <p:nvPr userDrawn="1"/>
        </p:nvGrpSpPr>
        <p:grpSpPr>
          <a:xfrm>
            <a:off x="0" y="6316613"/>
            <a:ext cx="12192000" cy="541382"/>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591025" y="5730090"/>
            <a:ext cx="3428368" cy="502766"/>
          </a:xfrm>
          <a:prstGeom prst="round1Rect">
            <a:avLst/>
          </a:prstGeom>
          <a:noFill/>
        </p:spPr>
        <p:txBody>
          <a:bodyPr wrap="square" rtlCol="0">
            <a:spAutoFit/>
          </a:bodyPr>
          <a:lstStyle/>
          <a:p>
            <a:pPr algn="r" defTabSz="914226"/>
            <a:r>
              <a:rPr lang="en-GB" sz="2667" b="1" dirty="0">
                <a:solidFill>
                  <a:srgbClr val="E95E4D"/>
                </a:solidFill>
                <a:cs typeface="Arial" panose="020B0604020202020204" pitchFamily="34" charset="0"/>
              </a:rPr>
              <a:t>#BePartofResearch</a:t>
            </a:r>
            <a:endParaRPr lang="en-US" sz="2667"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35962" y="184416"/>
            <a:ext cx="1561257" cy="1561257"/>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67996" y="293225"/>
            <a:ext cx="1965747" cy="1154485"/>
          </a:xfrm>
          <a:prstGeom prst="rect">
            <a:avLst/>
          </a:prstGeom>
        </p:spPr>
      </p:pic>
    </p:spTree>
    <p:extLst>
      <p:ext uri="{BB962C8B-B14F-4D97-AF65-F5344CB8AC3E}">
        <p14:creationId xmlns:p14="http://schemas.microsoft.com/office/powerpoint/2010/main" val="21329550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54458" y="420498"/>
            <a:ext cx="2608953" cy="4339711"/>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6316613"/>
            <a:ext cx="12192000" cy="541382"/>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77468E75-BAB4-B04F-9A6F-9ADB8BA686BD}"/>
              </a:ext>
            </a:extLst>
          </p:cNvPr>
          <p:cNvSpPr txBox="1"/>
          <p:nvPr userDrawn="1"/>
        </p:nvSpPr>
        <p:spPr>
          <a:xfrm>
            <a:off x="635214" y="5677041"/>
            <a:ext cx="4067415" cy="584775"/>
          </a:xfrm>
          <a:prstGeom prst="rect">
            <a:avLst/>
          </a:prstGeom>
          <a:noFill/>
        </p:spPr>
        <p:txBody>
          <a:bodyPr wrap="square" rtlCol="0">
            <a:spAutoFit/>
          </a:bodyPr>
          <a:lstStyle/>
          <a:p>
            <a:pPr defTabSz="914226"/>
            <a:r>
              <a:rPr lang="en-GB" sz="3200" b="1" dirty="0">
                <a:solidFill>
                  <a:srgbClr val="E95E4D"/>
                </a:solidFill>
                <a:cs typeface="Arial" panose="020B0604020202020204" pitchFamily="34" charset="0"/>
              </a:rPr>
              <a:t>#BePartofResearch</a:t>
            </a:r>
            <a:endParaRPr lang="en-US" sz="32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2CC3EA34-F6DF-8D45-8EEB-77707CDABBC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35963" y="184416"/>
            <a:ext cx="1424109" cy="1424109"/>
          </a:xfrm>
          <a:prstGeom prst="rect">
            <a:avLst/>
          </a:prstGeom>
        </p:spPr>
      </p:pic>
      <p:sp>
        <p:nvSpPr>
          <p:cNvPr id="21" name="Title 1">
            <a:extLst>
              <a:ext uri="{FF2B5EF4-FFF2-40B4-BE49-F238E27FC236}">
                <a16:creationId xmlns:a16="http://schemas.microsoft.com/office/drawing/2014/main" id="{88FBCC63-9119-6C43-A279-330D247ED67A}"/>
              </a:ext>
            </a:extLst>
          </p:cNvPr>
          <p:cNvSpPr>
            <a:spLocks noGrp="1"/>
          </p:cNvSpPr>
          <p:nvPr>
            <p:ph type="ctrTitle"/>
          </p:nvPr>
        </p:nvSpPr>
        <p:spPr>
          <a:xfrm>
            <a:off x="635214" y="1733190"/>
            <a:ext cx="8319244" cy="664229"/>
          </a:xfrm>
        </p:spPr>
        <p:txBody>
          <a:bodyPr anchor="t">
            <a:normAutofit/>
          </a:bodyPr>
          <a:lstStyle>
            <a:lvl1pPr algn="l">
              <a:defRPr sz="4267"/>
            </a:lvl1pPr>
          </a:lstStyle>
          <a:p>
            <a:r>
              <a:rPr lang="en-US" dirty="0"/>
              <a:t>Click to edit Master title style</a:t>
            </a:r>
          </a:p>
        </p:txBody>
      </p:sp>
      <p:sp>
        <p:nvSpPr>
          <p:cNvPr id="22" name="Subtitle 2">
            <a:extLst>
              <a:ext uri="{FF2B5EF4-FFF2-40B4-BE49-F238E27FC236}">
                <a16:creationId xmlns:a16="http://schemas.microsoft.com/office/drawing/2014/main" id="{2160F13E-0B08-2B4A-9A9B-B22A661966ED}"/>
              </a:ext>
            </a:extLst>
          </p:cNvPr>
          <p:cNvSpPr>
            <a:spLocks noGrp="1"/>
          </p:cNvSpPr>
          <p:nvPr>
            <p:ph type="subTitle" idx="1" hasCustomPrompt="1"/>
          </p:nvPr>
        </p:nvSpPr>
        <p:spPr>
          <a:xfrm>
            <a:off x="635214" y="2554555"/>
            <a:ext cx="8319244" cy="541501"/>
          </a:xfrm>
        </p:spPr>
        <p:txBody>
          <a:bodyPr/>
          <a:lstStyle>
            <a:lvl1pPr marL="0" indent="0" algn="l">
              <a:buNone/>
              <a:defRPr sz="2400"/>
            </a:lvl1pPr>
            <a:lvl2pPr marL="457195" indent="0" algn="ctr">
              <a:buNone/>
              <a:defRPr sz="2000"/>
            </a:lvl2pPr>
            <a:lvl3pPr marL="914388" indent="0" algn="ctr">
              <a:buNone/>
              <a:defRPr sz="1800"/>
            </a:lvl3pPr>
            <a:lvl4pPr marL="1371583" indent="0" algn="ctr">
              <a:buNone/>
              <a:defRPr sz="1600"/>
            </a:lvl4pPr>
            <a:lvl5pPr marL="1828777" indent="0" algn="ctr">
              <a:buNone/>
              <a:defRPr sz="1600"/>
            </a:lvl5pPr>
            <a:lvl6pPr marL="2285971" indent="0" algn="ctr">
              <a:buNone/>
              <a:defRPr sz="1600"/>
            </a:lvl6pPr>
            <a:lvl7pPr marL="2743166" indent="0" algn="ctr">
              <a:buNone/>
              <a:defRPr sz="1600"/>
            </a:lvl7pPr>
            <a:lvl8pPr marL="3200360" indent="0" algn="ctr">
              <a:buNone/>
              <a:defRPr sz="1600"/>
            </a:lvl8pPr>
            <a:lvl9pPr marL="3657554" indent="0" algn="ctr">
              <a:buNone/>
              <a:defRPr sz="1600"/>
            </a:lvl9pPr>
          </a:lstStyle>
          <a:p>
            <a:r>
              <a:rPr lang="en-US" dirty="0"/>
              <a:t>Click to edit text</a:t>
            </a:r>
          </a:p>
        </p:txBody>
      </p:sp>
      <p:pic>
        <p:nvPicPr>
          <p:cNvPr id="23" name="Picture 22" descr="A picture containing logo&#10;&#10;Description automatically generated">
            <a:extLst>
              <a:ext uri="{FF2B5EF4-FFF2-40B4-BE49-F238E27FC236}">
                <a16:creationId xmlns:a16="http://schemas.microsoft.com/office/drawing/2014/main" id="{AB728D3B-4441-1F4C-9E9C-E8307FA399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261823" y="5026306"/>
            <a:ext cx="2010016" cy="1180485"/>
          </a:xfrm>
          <a:prstGeom prst="rect">
            <a:avLst/>
          </a:prstGeom>
        </p:spPr>
      </p:pic>
    </p:spTree>
    <p:extLst>
      <p:ext uri="{BB962C8B-B14F-4D97-AF65-F5344CB8AC3E}">
        <p14:creationId xmlns:p14="http://schemas.microsoft.com/office/powerpoint/2010/main" val="14688467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511276"/>
            <a:ext cx="12192000" cy="4812481"/>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6316613"/>
            <a:ext cx="12192000" cy="541382"/>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26"/>
              <a:endParaRPr lang="en-US" sz="32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53916"/>
            </a:xfrm>
            <a:prstGeom prst="rect">
              <a:avLst/>
            </a:prstGeom>
            <a:noFill/>
          </p:spPr>
          <p:txBody>
            <a:bodyPr wrap="square" rtlCol="0">
              <a:spAutoFit/>
            </a:bodyPr>
            <a:lstStyle/>
            <a:p>
              <a:pPr defTabSz="914226"/>
              <a:r>
                <a:rPr lang="en-US" sz="1600" dirty="0">
                  <a:solidFill>
                    <a:srgbClr val="FFFFFF"/>
                  </a:solidFill>
                  <a:cs typeface="Arial" panose="020B0604020202020204" pitchFamily="34" charset="0"/>
                </a:rPr>
                <a:t>NHS Research Scotland</a:t>
              </a:r>
            </a:p>
          </p:txBody>
        </p:sp>
      </p:grpSp>
      <p:pic>
        <p:nvPicPr>
          <p:cNvPr id="21" name="Picture 20">
            <a:extLst>
              <a:ext uri="{FF2B5EF4-FFF2-40B4-BE49-F238E27FC236}">
                <a16:creationId xmlns:a16="http://schemas.microsoft.com/office/drawing/2014/main" id="{85187C03-4A43-1D4D-A274-B8AF900A440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954458" y="420498"/>
            <a:ext cx="2608953" cy="4339711"/>
          </a:xfrm>
          <a:prstGeom prst="rect">
            <a:avLst/>
          </a:prstGeom>
        </p:spPr>
      </p:pic>
      <p:sp>
        <p:nvSpPr>
          <p:cNvPr id="22" name="TextBox 21">
            <a:extLst>
              <a:ext uri="{FF2B5EF4-FFF2-40B4-BE49-F238E27FC236}">
                <a16:creationId xmlns:a16="http://schemas.microsoft.com/office/drawing/2014/main" id="{D18A1A9D-3712-7841-BFE7-E436F8DA1619}"/>
              </a:ext>
            </a:extLst>
          </p:cNvPr>
          <p:cNvSpPr txBox="1"/>
          <p:nvPr userDrawn="1"/>
        </p:nvSpPr>
        <p:spPr>
          <a:xfrm>
            <a:off x="635214" y="5677041"/>
            <a:ext cx="4067415" cy="584775"/>
          </a:xfrm>
          <a:prstGeom prst="rect">
            <a:avLst/>
          </a:prstGeom>
          <a:noFill/>
        </p:spPr>
        <p:txBody>
          <a:bodyPr wrap="square" rtlCol="0">
            <a:spAutoFit/>
          </a:bodyPr>
          <a:lstStyle/>
          <a:p>
            <a:pPr defTabSz="914226"/>
            <a:r>
              <a:rPr lang="en-GB" sz="3200" b="1" dirty="0">
                <a:solidFill>
                  <a:srgbClr val="E95E4D"/>
                </a:solidFill>
                <a:cs typeface="Arial" panose="020B0604020202020204" pitchFamily="34" charset="0"/>
              </a:rPr>
              <a:t>#BePartofResearch</a:t>
            </a:r>
            <a:endParaRPr lang="en-US" sz="3200" b="1" dirty="0">
              <a:solidFill>
                <a:srgbClr val="E95E4D"/>
              </a:solidFill>
              <a:cs typeface="Arial" panose="020B0604020202020204" pitchFamily="34" charset="0"/>
            </a:endParaRPr>
          </a:p>
        </p:txBody>
      </p:sp>
      <p:sp>
        <p:nvSpPr>
          <p:cNvPr id="23" name="Title 1">
            <a:extLst>
              <a:ext uri="{FF2B5EF4-FFF2-40B4-BE49-F238E27FC236}">
                <a16:creationId xmlns:a16="http://schemas.microsoft.com/office/drawing/2014/main" id="{EC8FF0D5-B4CA-4B47-B5C4-84E196B87901}"/>
              </a:ext>
            </a:extLst>
          </p:cNvPr>
          <p:cNvSpPr>
            <a:spLocks noGrp="1"/>
          </p:cNvSpPr>
          <p:nvPr>
            <p:ph type="ctrTitle"/>
          </p:nvPr>
        </p:nvSpPr>
        <p:spPr>
          <a:xfrm>
            <a:off x="635214" y="1733190"/>
            <a:ext cx="8319244" cy="664229"/>
          </a:xfrm>
        </p:spPr>
        <p:txBody>
          <a:bodyPr anchor="t">
            <a:normAutofit/>
          </a:bodyPr>
          <a:lstStyle>
            <a:lvl1pPr algn="l">
              <a:defRPr sz="4267"/>
            </a:lvl1pPr>
          </a:lstStyle>
          <a:p>
            <a:r>
              <a:rPr lang="en-US" dirty="0"/>
              <a:t>Click to edit Master title style</a:t>
            </a:r>
          </a:p>
        </p:txBody>
      </p:sp>
      <p:sp>
        <p:nvSpPr>
          <p:cNvPr id="24" name="Subtitle 2">
            <a:extLst>
              <a:ext uri="{FF2B5EF4-FFF2-40B4-BE49-F238E27FC236}">
                <a16:creationId xmlns:a16="http://schemas.microsoft.com/office/drawing/2014/main" id="{CB89B35E-7DA7-514F-8853-EE770E567F84}"/>
              </a:ext>
            </a:extLst>
          </p:cNvPr>
          <p:cNvSpPr>
            <a:spLocks noGrp="1"/>
          </p:cNvSpPr>
          <p:nvPr>
            <p:ph type="subTitle" idx="1" hasCustomPrompt="1"/>
          </p:nvPr>
        </p:nvSpPr>
        <p:spPr>
          <a:xfrm>
            <a:off x="635214" y="2554555"/>
            <a:ext cx="8319244" cy="541501"/>
          </a:xfrm>
        </p:spPr>
        <p:txBody>
          <a:bodyPr/>
          <a:lstStyle>
            <a:lvl1pPr marL="0" indent="0" algn="l">
              <a:buNone/>
              <a:defRPr sz="2400"/>
            </a:lvl1pPr>
            <a:lvl2pPr marL="457195" indent="0" algn="ctr">
              <a:buNone/>
              <a:defRPr sz="2000"/>
            </a:lvl2pPr>
            <a:lvl3pPr marL="914388" indent="0" algn="ctr">
              <a:buNone/>
              <a:defRPr sz="1800"/>
            </a:lvl3pPr>
            <a:lvl4pPr marL="1371583" indent="0" algn="ctr">
              <a:buNone/>
              <a:defRPr sz="1600"/>
            </a:lvl4pPr>
            <a:lvl5pPr marL="1828777" indent="0" algn="ctr">
              <a:buNone/>
              <a:defRPr sz="1600"/>
            </a:lvl5pPr>
            <a:lvl6pPr marL="2285971" indent="0" algn="ctr">
              <a:buNone/>
              <a:defRPr sz="1600"/>
            </a:lvl6pPr>
            <a:lvl7pPr marL="2743166" indent="0" algn="ctr">
              <a:buNone/>
              <a:defRPr sz="1600"/>
            </a:lvl7pPr>
            <a:lvl8pPr marL="3200360" indent="0" algn="ctr">
              <a:buNone/>
              <a:defRPr sz="1600"/>
            </a:lvl8pPr>
            <a:lvl9pPr marL="3657554" indent="0" algn="ctr">
              <a:buNone/>
              <a:defRPr sz="1600"/>
            </a:lvl9pPr>
          </a:lstStyle>
          <a:p>
            <a:r>
              <a:rPr lang="en-US" dirty="0"/>
              <a:t>Click to edit text</a:t>
            </a:r>
          </a:p>
        </p:txBody>
      </p:sp>
      <p:pic>
        <p:nvPicPr>
          <p:cNvPr id="25" name="Picture 24" descr="A picture containing logo&#10;&#10;Description automatically generated">
            <a:extLst>
              <a:ext uri="{FF2B5EF4-FFF2-40B4-BE49-F238E27FC236}">
                <a16:creationId xmlns:a16="http://schemas.microsoft.com/office/drawing/2014/main" id="{FBD8081A-B7D1-9A43-8CCC-FE0A05F06EB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261823" y="5026306"/>
            <a:ext cx="2010016" cy="1180485"/>
          </a:xfrm>
          <a:prstGeom prst="rect">
            <a:avLst/>
          </a:prstGeom>
        </p:spPr>
      </p:pic>
      <p:pic>
        <p:nvPicPr>
          <p:cNvPr id="26" name="Picture 25" descr="Logo&#10;&#10;Description automatically generated">
            <a:extLst>
              <a:ext uri="{FF2B5EF4-FFF2-40B4-BE49-F238E27FC236}">
                <a16:creationId xmlns:a16="http://schemas.microsoft.com/office/drawing/2014/main" id="{B7978E4A-7395-7648-9493-FE95F69C919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35963" y="198123"/>
            <a:ext cx="1424109" cy="1424109"/>
          </a:xfrm>
          <a:prstGeom prst="rect">
            <a:avLst/>
          </a:prstGeom>
        </p:spPr>
      </p:pic>
    </p:spTree>
    <p:extLst>
      <p:ext uri="{BB962C8B-B14F-4D97-AF65-F5344CB8AC3E}">
        <p14:creationId xmlns:p14="http://schemas.microsoft.com/office/powerpoint/2010/main" val="21867155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5458" y="1342411"/>
            <a:ext cx="7815789" cy="882655"/>
          </a:xfrm>
        </p:spPr>
        <p:txBody>
          <a:bodyPr anchor="b">
            <a:normAutofit/>
          </a:bodyPr>
          <a:lstStyle>
            <a:lvl1pPr algn="l">
              <a:defRPr sz="4267"/>
            </a:lvl1pPr>
          </a:lstStyle>
          <a:p>
            <a:r>
              <a:rPr lang="en-US" dirty="0"/>
              <a:t>Click to edit Master title style</a:t>
            </a:r>
          </a:p>
        </p:txBody>
      </p:sp>
      <p:sp>
        <p:nvSpPr>
          <p:cNvPr id="3" name="Subtitle 2"/>
          <p:cNvSpPr>
            <a:spLocks noGrp="1"/>
          </p:cNvSpPr>
          <p:nvPr>
            <p:ph type="subTitle" idx="1"/>
          </p:nvPr>
        </p:nvSpPr>
        <p:spPr>
          <a:xfrm>
            <a:off x="645458" y="2347459"/>
            <a:ext cx="7815789" cy="551575"/>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3939" y="161767"/>
            <a:ext cx="1119447" cy="1119447"/>
          </a:xfrm>
          <a:prstGeom prst="rect">
            <a:avLst/>
          </a:prstGeom>
        </p:spPr>
      </p:pic>
    </p:spTree>
    <p:extLst>
      <p:ext uri="{BB962C8B-B14F-4D97-AF65-F5344CB8AC3E}">
        <p14:creationId xmlns:p14="http://schemas.microsoft.com/office/powerpoint/2010/main" val="329712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29"/>
        <p:cNvGrpSpPr/>
        <p:nvPr/>
      </p:nvGrpSpPr>
      <p:grpSpPr>
        <a:xfrm>
          <a:off x="0" y="0"/>
          <a:ext cx="0" cy="0"/>
          <a:chOff x="0" y="0"/>
          <a:chExt cx="0" cy="0"/>
        </a:xfrm>
      </p:grpSpPr>
      <p:pic>
        <p:nvPicPr>
          <p:cNvPr id="330" name="Google Shape;330;p70" descr="nhs_ppt_normal_v2.jpg"/>
          <p:cNvPicPr preferRelativeResize="0"/>
          <p:nvPr/>
        </p:nvPicPr>
        <p:blipFill rotWithShape="1">
          <a:blip r:embed="rId2">
            <a:alphaModFix/>
          </a:blip>
          <a:srcRect/>
          <a:stretch/>
        </p:blipFill>
        <p:spPr>
          <a:xfrm>
            <a:off x="0" y="0"/>
            <a:ext cx="12184497" cy="6858000"/>
          </a:xfrm>
          <a:prstGeom prst="rect">
            <a:avLst/>
          </a:prstGeom>
          <a:noFill/>
          <a:ln>
            <a:noFill/>
          </a:ln>
        </p:spPr>
      </p:pic>
      <p:sp>
        <p:nvSpPr>
          <p:cNvPr id="331" name="Google Shape;331;p70"/>
          <p:cNvSpPr txBox="1">
            <a:spLocks noGrp="1"/>
          </p:cNvSpPr>
          <p:nvPr>
            <p:ph type="title"/>
          </p:nvPr>
        </p:nvSpPr>
        <p:spPr>
          <a:xfrm>
            <a:off x="736410" y="236265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32" name="Google Shape;332;p70" descr="nhs_ppt_normal_v2.jpg"/>
          <p:cNvPicPr preferRelativeResize="0"/>
          <p:nvPr/>
        </p:nvPicPr>
        <p:blipFill rotWithShape="1">
          <a:blip r:embed="rId2">
            <a:alphaModFix/>
          </a:blip>
          <a:srcRect l="57727" t="58611" b="20695"/>
          <a:stretch/>
        </p:blipFill>
        <p:spPr>
          <a:xfrm>
            <a:off x="6815015" y="5276851"/>
            <a:ext cx="5150651" cy="1419225"/>
          </a:xfrm>
          <a:prstGeom prst="rect">
            <a:avLst/>
          </a:prstGeom>
          <a:noFill/>
          <a:ln>
            <a:noFill/>
          </a:ln>
        </p:spPr>
      </p:pic>
      <p:pic>
        <p:nvPicPr>
          <p:cNvPr id="333" name="Google Shape;333;p70"/>
          <p:cNvPicPr preferRelativeResize="0"/>
          <p:nvPr/>
        </p:nvPicPr>
        <p:blipFill rotWithShape="1">
          <a:blip r:embed="rId3">
            <a:alphaModFix/>
          </a:blip>
          <a:srcRect/>
          <a:stretch/>
        </p:blipFill>
        <p:spPr>
          <a:xfrm>
            <a:off x="9550400" y="5789898"/>
            <a:ext cx="2141418" cy="656813"/>
          </a:xfrm>
          <a:prstGeom prst="rect">
            <a:avLst/>
          </a:prstGeom>
          <a:noFill/>
          <a:ln>
            <a:noFill/>
          </a:ln>
        </p:spPr>
      </p:pic>
    </p:spTree>
    <p:extLst>
      <p:ext uri="{BB962C8B-B14F-4D97-AF65-F5344CB8AC3E}">
        <p14:creationId xmlns:p14="http://schemas.microsoft.com/office/powerpoint/2010/main" val="1413641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34"/>
        <p:cNvGrpSpPr/>
        <p:nvPr/>
      </p:nvGrpSpPr>
      <p:grpSpPr>
        <a:xfrm>
          <a:off x="0" y="0"/>
          <a:ext cx="0" cy="0"/>
          <a:chOff x="0" y="0"/>
          <a:chExt cx="0" cy="0"/>
        </a:xfrm>
      </p:grpSpPr>
      <p:sp>
        <p:nvSpPr>
          <p:cNvPr id="335" name="Google Shape;335;p7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7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7" name="Google Shape;337;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 name="Google Shape;338;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869826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0"/>
        <p:cNvGrpSpPr/>
        <p:nvPr/>
      </p:nvGrpSpPr>
      <p:grpSpPr>
        <a:xfrm>
          <a:off x="0" y="0"/>
          <a:ext cx="0" cy="0"/>
          <a:chOff x="0" y="0"/>
          <a:chExt cx="0" cy="0"/>
        </a:xfrm>
      </p:grpSpPr>
      <p:sp>
        <p:nvSpPr>
          <p:cNvPr id="341" name="Google Shape;341;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2" name="Google Shape;342;p10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3" name="Google Shape;343;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4" name="Google Shape;344;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0955420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46"/>
        <p:cNvGrpSpPr/>
        <p:nvPr/>
      </p:nvGrpSpPr>
      <p:grpSpPr>
        <a:xfrm>
          <a:off x="0" y="0"/>
          <a:ext cx="0" cy="0"/>
          <a:chOff x="0" y="0"/>
          <a:chExt cx="0" cy="0"/>
        </a:xfrm>
      </p:grpSpPr>
      <p:sp>
        <p:nvSpPr>
          <p:cNvPr id="347" name="Google Shape;347;p10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8" name="Google Shape;348;p10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9" name="Google Shape;349;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999466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52"/>
        <p:cNvGrpSpPr/>
        <p:nvPr/>
      </p:nvGrpSpPr>
      <p:grpSpPr>
        <a:xfrm>
          <a:off x="0" y="0"/>
          <a:ext cx="0" cy="0"/>
          <a:chOff x="0" y="0"/>
          <a:chExt cx="0" cy="0"/>
        </a:xfrm>
      </p:grpSpPr>
      <p:sp>
        <p:nvSpPr>
          <p:cNvPr id="353" name="Google Shape;353;p10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4" name="Google Shape;354;p10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5" name="Google Shape;355;p10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6" name="Google Shape;356;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077338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59"/>
        <p:cNvGrpSpPr/>
        <p:nvPr/>
      </p:nvGrpSpPr>
      <p:grpSpPr>
        <a:xfrm>
          <a:off x="0" y="0"/>
          <a:ext cx="0" cy="0"/>
          <a:chOff x="0" y="0"/>
          <a:chExt cx="0" cy="0"/>
        </a:xfrm>
      </p:grpSpPr>
      <p:sp>
        <p:nvSpPr>
          <p:cNvPr id="360" name="Google Shape;360;p10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1" name="Google Shape;361;p10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2" name="Google Shape;362;p10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3" name="Google Shape;363;p10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4" name="Google Shape;364;p10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5" name="Google Shape;365;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728931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8"/>
        <p:cNvGrpSpPr/>
        <p:nvPr/>
      </p:nvGrpSpPr>
      <p:grpSpPr>
        <a:xfrm>
          <a:off x="0" y="0"/>
          <a:ext cx="0" cy="0"/>
          <a:chOff x="0" y="0"/>
          <a:chExt cx="0" cy="0"/>
        </a:xfrm>
      </p:grpSpPr>
      <p:sp>
        <p:nvSpPr>
          <p:cNvPr id="369" name="Google Shape;369;p1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 name="Google Shape;371;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 name="Google Shape;372;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105256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3"/>
        <p:cNvGrpSpPr/>
        <p:nvPr/>
      </p:nvGrpSpPr>
      <p:grpSpPr>
        <a:xfrm>
          <a:off x="0" y="0"/>
          <a:ext cx="0" cy="0"/>
          <a:chOff x="0" y="0"/>
          <a:chExt cx="0" cy="0"/>
        </a:xfrm>
      </p:grpSpPr>
      <p:sp>
        <p:nvSpPr>
          <p:cNvPr id="374" name="Google Shape;374;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6" name="Google Shape;376;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920812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77"/>
        <p:cNvGrpSpPr/>
        <p:nvPr/>
      </p:nvGrpSpPr>
      <p:grpSpPr>
        <a:xfrm>
          <a:off x="0" y="0"/>
          <a:ext cx="0" cy="0"/>
          <a:chOff x="0" y="0"/>
          <a:chExt cx="0" cy="0"/>
        </a:xfrm>
      </p:grpSpPr>
      <p:sp>
        <p:nvSpPr>
          <p:cNvPr id="378" name="Google Shape;378;p10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10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80" name="Google Shape;380;p10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1" name="Google Shape;381;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 name="Google Shape;383;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583758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84"/>
        <p:cNvGrpSpPr/>
        <p:nvPr/>
      </p:nvGrpSpPr>
      <p:grpSpPr>
        <a:xfrm>
          <a:off x="0" y="0"/>
          <a:ext cx="0" cy="0"/>
          <a:chOff x="0" y="0"/>
          <a:chExt cx="0" cy="0"/>
        </a:xfrm>
      </p:grpSpPr>
      <p:sp>
        <p:nvSpPr>
          <p:cNvPr id="385" name="Google Shape;385;p10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p10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7" name="Google Shape;387;p10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8" name="Google Shape;388;p1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9" name="Google Shape;389;p1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0" name="Google Shape;390;p1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334209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91"/>
        <p:cNvGrpSpPr/>
        <p:nvPr/>
      </p:nvGrpSpPr>
      <p:grpSpPr>
        <a:xfrm>
          <a:off x="0" y="0"/>
          <a:ext cx="0" cy="0"/>
          <a:chOff x="0" y="0"/>
          <a:chExt cx="0" cy="0"/>
        </a:xfrm>
      </p:grpSpPr>
      <p:sp>
        <p:nvSpPr>
          <p:cNvPr id="392" name="Google Shape;392;p1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1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4" name="Google Shape;394;p1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5" name="Google Shape;395;p1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6" name="Google Shape;396;p1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495363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97"/>
        <p:cNvGrpSpPr/>
        <p:nvPr/>
      </p:nvGrpSpPr>
      <p:grpSpPr>
        <a:xfrm>
          <a:off x="0" y="0"/>
          <a:ext cx="0" cy="0"/>
          <a:chOff x="0" y="0"/>
          <a:chExt cx="0" cy="0"/>
        </a:xfrm>
      </p:grpSpPr>
      <p:sp>
        <p:nvSpPr>
          <p:cNvPr id="398" name="Google Shape;398;p1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1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0" name="Google Shape;400;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1" name="Google Shape;401;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84031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image" Target="../media/image3.png"/><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image" Target="../media/image4.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image" Target="../media/image3.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609600" y="274638"/>
            <a:ext cx="10972800" cy="1325563"/>
          </a:xfrm>
          <a:prstGeom prst="rect">
            <a:avLst/>
          </a:prstGeom>
          <a:noFill/>
          <a:ln>
            <a:noFill/>
          </a:ln>
        </p:spPr>
        <p:txBody>
          <a:bodyPr spcFirstLastPara="1" wrap="square" lIns="50800" tIns="50800" rIns="50800" bIns="50800" anchor="t" anchorCtr="0">
            <a:noAutofit/>
          </a:bodyPr>
          <a:lstStyle>
            <a:lvl1pPr marR="0" lvl="0"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9pPr>
          </a:lstStyle>
          <a:p>
            <a:endParaRPr/>
          </a:p>
        </p:txBody>
      </p:sp>
      <p:sp>
        <p:nvSpPr>
          <p:cNvPr id="11" name="Google Shape;11;p54"/>
          <p:cNvSpPr txBox="1">
            <a:spLocks noGrp="1"/>
          </p:cNvSpPr>
          <p:nvPr>
            <p:ph type="body" idx="1"/>
          </p:nvPr>
        </p:nvSpPr>
        <p:spPr>
          <a:xfrm>
            <a:off x="609600" y="1600200"/>
            <a:ext cx="10972800" cy="5257800"/>
          </a:xfrm>
          <a:prstGeom prst="rect">
            <a:avLst/>
          </a:prstGeom>
          <a:noFill/>
          <a:ln>
            <a:noFill/>
          </a:ln>
        </p:spPr>
        <p:txBody>
          <a:bodyPr spcFirstLastPara="1" wrap="square" lIns="50800" tIns="50800" rIns="50800" bIns="50800" anchor="t" anchorCtr="0">
            <a:noAutofit/>
          </a:bodyPr>
          <a:lstStyle>
            <a:lvl1pPr marL="457200" marR="0" lvl="0"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9pPr>
          </a:lstStyle>
          <a:p>
            <a:endParaRPr/>
          </a:p>
        </p:txBody>
      </p:sp>
      <p:sp>
        <p:nvSpPr>
          <p:cNvPr id="12" name="Google Shape;12;p54"/>
          <p:cNvSpPr txBox="1">
            <a:spLocks noGrp="1"/>
          </p:cNvSpPr>
          <p:nvPr>
            <p:ph type="sldNum" idx="12"/>
          </p:nvPr>
        </p:nvSpPr>
        <p:spPr>
          <a:xfrm>
            <a:off x="6000699" y="6209734"/>
            <a:ext cx="184252" cy="518091"/>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9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98846416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6"/>
            <a:ext cx="10515600" cy="21803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9863BD2-C8E4-4E47-9C02-97F9CF7B6577}"/>
              </a:ext>
            </a:extLst>
          </p:cNvPr>
          <p:cNvSpPr/>
          <p:nvPr userDrawn="1"/>
        </p:nvSpPr>
        <p:spPr>
          <a:xfrm>
            <a:off x="0" y="6316618"/>
            <a:ext cx="12192000" cy="541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9" name="Picture 8">
            <a:extLst>
              <a:ext uri="{FF2B5EF4-FFF2-40B4-BE49-F238E27FC236}">
                <a16:creationId xmlns:a16="http://schemas.microsoft.com/office/drawing/2014/main" id="{01D956C6-C67A-4447-B0E0-553A7F3AE78A}"/>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7281069" y="6466632"/>
            <a:ext cx="240000" cy="240000"/>
          </a:xfrm>
          <a:prstGeom prst="rect">
            <a:avLst/>
          </a:prstGeom>
        </p:spPr>
      </p:pic>
      <p:sp>
        <p:nvSpPr>
          <p:cNvPr id="10" name="TextBox 9">
            <a:extLst>
              <a:ext uri="{FF2B5EF4-FFF2-40B4-BE49-F238E27FC236}">
                <a16:creationId xmlns:a16="http://schemas.microsoft.com/office/drawing/2014/main" id="{82103123-C1A2-404C-84BB-F5FACEAFB1EA}"/>
              </a:ext>
            </a:extLst>
          </p:cNvPr>
          <p:cNvSpPr txBox="1"/>
          <p:nvPr userDrawn="1"/>
        </p:nvSpPr>
        <p:spPr>
          <a:xfrm>
            <a:off x="568960" y="6383923"/>
            <a:ext cx="3669211" cy="338554"/>
          </a:xfrm>
          <a:prstGeom prst="rect">
            <a:avLst/>
          </a:prstGeom>
          <a:noFill/>
        </p:spPr>
        <p:txBody>
          <a:bodyPr wrap="square" rtlCol="0">
            <a:spAutoFit/>
          </a:bodyPr>
          <a:lstStyle/>
          <a:p>
            <a:r>
              <a:rPr lang="en-US" sz="1600" b="0" i="0" dirty="0">
                <a:solidFill>
                  <a:schemeClr val="bg1"/>
                </a:solidFill>
                <a:latin typeface="Arial" panose="020B0604020202020204" pitchFamily="34" charset="0"/>
                <a:cs typeface="Arial" panose="020B0604020202020204" pitchFamily="34" charset="0"/>
              </a:rPr>
              <a:t>NHS Research Scotland</a:t>
            </a:r>
          </a:p>
        </p:txBody>
      </p:sp>
      <p:sp>
        <p:nvSpPr>
          <p:cNvPr id="11" name="TextBox 10">
            <a:extLst>
              <a:ext uri="{FF2B5EF4-FFF2-40B4-BE49-F238E27FC236}">
                <a16:creationId xmlns:a16="http://schemas.microsoft.com/office/drawing/2014/main" id="{2A099DB2-EE18-1140-A027-7C1E739147E1}"/>
              </a:ext>
            </a:extLst>
          </p:cNvPr>
          <p:cNvSpPr txBox="1"/>
          <p:nvPr userDrawn="1"/>
        </p:nvSpPr>
        <p:spPr>
          <a:xfrm>
            <a:off x="7451303" y="6392566"/>
            <a:ext cx="1661412"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www.nrs.org.uk</a:t>
            </a:r>
          </a:p>
        </p:txBody>
      </p:sp>
      <p:pic>
        <p:nvPicPr>
          <p:cNvPr id="13" name="Picture 12">
            <a:extLst>
              <a:ext uri="{FF2B5EF4-FFF2-40B4-BE49-F238E27FC236}">
                <a16:creationId xmlns:a16="http://schemas.microsoft.com/office/drawing/2014/main" id="{ADB9B11D-F1E0-064B-911E-3864CE91911F}"/>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9334011" y="6479260"/>
            <a:ext cx="240000" cy="240000"/>
          </a:xfrm>
          <a:prstGeom prst="rect">
            <a:avLst/>
          </a:prstGeom>
        </p:spPr>
      </p:pic>
      <p:sp>
        <p:nvSpPr>
          <p:cNvPr id="14" name="TextBox 13">
            <a:extLst>
              <a:ext uri="{FF2B5EF4-FFF2-40B4-BE49-F238E27FC236}">
                <a16:creationId xmlns:a16="http://schemas.microsoft.com/office/drawing/2014/main" id="{D13B0A61-21CC-FA4B-B0F0-848BD7362E6B}"/>
              </a:ext>
            </a:extLst>
          </p:cNvPr>
          <p:cNvSpPr txBox="1"/>
          <p:nvPr userDrawn="1"/>
        </p:nvSpPr>
        <p:spPr>
          <a:xfrm>
            <a:off x="9465495" y="6404519"/>
            <a:ext cx="2226324"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@NHSResearchScot</a:t>
            </a:r>
          </a:p>
        </p:txBody>
      </p:sp>
    </p:spTree>
    <p:extLst>
      <p:ext uri="{BB962C8B-B14F-4D97-AF65-F5344CB8AC3E}">
        <p14:creationId xmlns:p14="http://schemas.microsoft.com/office/powerpoint/2010/main" val="300928774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Lst>
  <p:txStyles>
    <p:titleStyle>
      <a:lvl1pPr algn="l" defTabSz="914377" rtl="0" eaLnBrk="1" latinLnBrk="0" hangingPunct="1">
        <a:lnSpc>
          <a:spcPct val="90000"/>
        </a:lnSpc>
        <a:spcBef>
          <a:spcPct val="0"/>
        </a:spcBef>
        <a:buNone/>
        <a:defRPr sz="4267" b="1" i="0" kern="1200">
          <a:solidFill>
            <a:srgbClr val="00468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1" i="0" kern="1200">
          <a:solidFill>
            <a:schemeClr val="accent3"/>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accent4"/>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accent4"/>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7"/>
            <a:ext cx="10515600" cy="21803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9863BD2-C8E4-4E47-9C02-97F9CF7B6577}"/>
              </a:ext>
            </a:extLst>
          </p:cNvPr>
          <p:cNvSpPr/>
          <p:nvPr userDrawn="1"/>
        </p:nvSpPr>
        <p:spPr>
          <a:xfrm>
            <a:off x="0" y="6316619"/>
            <a:ext cx="12192000" cy="541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800">
              <a:solidFill>
                <a:srgbClr val="FFFFFF"/>
              </a:solidFill>
            </a:endParaRPr>
          </a:p>
        </p:txBody>
      </p:sp>
      <p:pic>
        <p:nvPicPr>
          <p:cNvPr id="9" name="Picture 8">
            <a:extLst>
              <a:ext uri="{FF2B5EF4-FFF2-40B4-BE49-F238E27FC236}">
                <a16:creationId xmlns:a16="http://schemas.microsoft.com/office/drawing/2014/main" id="{01D956C6-C67A-4447-B0E0-553A7F3AE78A}"/>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7281069" y="6466632"/>
            <a:ext cx="240000" cy="240000"/>
          </a:xfrm>
          <a:prstGeom prst="rect">
            <a:avLst/>
          </a:prstGeom>
        </p:spPr>
      </p:pic>
      <p:sp>
        <p:nvSpPr>
          <p:cNvPr id="10" name="TextBox 9">
            <a:extLst>
              <a:ext uri="{FF2B5EF4-FFF2-40B4-BE49-F238E27FC236}">
                <a16:creationId xmlns:a16="http://schemas.microsoft.com/office/drawing/2014/main" id="{82103123-C1A2-404C-84BB-F5FACEAFB1EA}"/>
              </a:ext>
            </a:extLst>
          </p:cNvPr>
          <p:cNvSpPr txBox="1"/>
          <p:nvPr userDrawn="1"/>
        </p:nvSpPr>
        <p:spPr>
          <a:xfrm>
            <a:off x="568961" y="6383924"/>
            <a:ext cx="3669211" cy="338554"/>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 Research Scotland</a:t>
            </a:r>
          </a:p>
        </p:txBody>
      </p:sp>
      <p:sp>
        <p:nvSpPr>
          <p:cNvPr id="11" name="TextBox 10">
            <a:extLst>
              <a:ext uri="{FF2B5EF4-FFF2-40B4-BE49-F238E27FC236}">
                <a16:creationId xmlns:a16="http://schemas.microsoft.com/office/drawing/2014/main" id="{2A099DB2-EE18-1140-A027-7C1E739147E1}"/>
              </a:ext>
            </a:extLst>
          </p:cNvPr>
          <p:cNvSpPr txBox="1"/>
          <p:nvPr userDrawn="1"/>
        </p:nvSpPr>
        <p:spPr>
          <a:xfrm>
            <a:off x="7451303" y="6392567"/>
            <a:ext cx="1661412" cy="338554"/>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www.nrs.org.uk</a:t>
            </a:r>
          </a:p>
        </p:txBody>
      </p:sp>
      <p:pic>
        <p:nvPicPr>
          <p:cNvPr id="13" name="Picture 12">
            <a:extLst>
              <a:ext uri="{FF2B5EF4-FFF2-40B4-BE49-F238E27FC236}">
                <a16:creationId xmlns:a16="http://schemas.microsoft.com/office/drawing/2014/main" id="{ADB9B11D-F1E0-064B-911E-3864CE91911F}"/>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9334011" y="6479260"/>
            <a:ext cx="240000" cy="240000"/>
          </a:xfrm>
          <a:prstGeom prst="rect">
            <a:avLst/>
          </a:prstGeom>
        </p:spPr>
      </p:pic>
      <p:sp>
        <p:nvSpPr>
          <p:cNvPr id="14" name="TextBox 13">
            <a:extLst>
              <a:ext uri="{FF2B5EF4-FFF2-40B4-BE49-F238E27FC236}">
                <a16:creationId xmlns:a16="http://schemas.microsoft.com/office/drawing/2014/main" id="{D13B0A61-21CC-FA4B-B0F0-848BD7362E6B}"/>
              </a:ext>
            </a:extLst>
          </p:cNvPr>
          <p:cNvSpPr txBox="1"/>
          <p:nvPr userDrawn="1"/>
        </p:nvSpPr>
        <p:spPr>
          <a:xfrm>
            <a:off x="9465495" y="6404521"/>
            <a:ext cx="2226324" cy="338554"/>
          </a:xfrm>
          <a:prstGeom prst="rect">
            <a:avLst/>
          </a:prstGeom>
          <a:noFill/>
        </p:spPr>
        <p:txBody>
          <a:bodyPr wrap="square" rtlCol="0">
            <a:spAutoFit/>
          </a:bodyPr>
          <a:lstStyle/>
          <a:p>
            <a:pPr defTabSz="914354"/>
            <a:r>
              <a:rPr lang="en-US" sz="1600" dirty="0">
                <a:solidFill>
                  <a:srgbClr val="FFFFFF"/>
                </a:solidFill>
                <a:cs typeface="Arial" panose="020B0604020202020204" pitchFamily="34" charset="0"/>
              </a:rPr>
              <a:t>@NHSResearchScot</a:t>
            </a:r>
          </a:p>
        </p:txBody>
      </p:sp>
    </p:spTree>
    <p:extLst>
      <p:ext uri="{BB962C8B-B14F-4D97-AF65-F5344CB8AC3E}">
        <p14:creationId xmlns:p14="http://schemas.microsoft.com/office/powerpoint/2010/main" val="242069121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Lst>
  <p:txStyles>
    <p:titleStyle>
      <a:lvl1pPr algn="l" defTabSz="914354" rtl="0" eaLnBrk="1" latinLnBrk="0" hangingPunct="1">
        <a:lnSpc>
          <a:spcPct val="90000"/>
        </a:lnSpc>
        <a:spcBef>
          <a:spcPct val="0"/>
        </a:spcBef>
        <a:buNone/>
        <a:defRPr sz="4267" b="1" i="0" kern="1200">
          <a:solidFill>
            <a:srgbClr val="004685"/>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b="1" i="0" kern="1200">
          <a:solidFill>
            <a:schemeClr val="accent3"/>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b="0" i="0" kern="1200">
          <a:solidFill>
            <a:schemeClr val="accent4"/>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b="0" i="0" kern="1200">
          <a:solidFill>
            <a:schemeClr val="accent4"/>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86095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3429000"/>
            <a:ext cx="10515600" cy="150927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156750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388" rtl="0" eaLnBrk="1" latinLnBrk="0" hangingPunct="1">
        <a:lnSpc>
          <a:spcPct val="90000"/>
        </a:lnSpc>
        <a:spcBef>
          <a:spcPct val="0"/>
        </a:spcBef>
        <a:buNone/>
        <a:defRPr sz="4267" b="1" i="0" kern="1200">
          <a:solidFill>
            <a:srgbClr val="004685"/>
          </a:solidFill>
          <a:latin typeface="Arial" panose="020B0604020202020204" pitchFamily="34" charset="0"/>
          <a:ea typeface="+mj-ea"/>
          <a:cs typeface="Arial" panose="020B0604020202020204" pitchFamily="34" charset="0"/>
        </a:defRPr>
      </a:lvl1pPr>
    </p:titleStyle>
    <p:bodyStyle>
      <a:lvl1pPr marL="228597" indent="-228597" algn="l" defTabSz="914388" rtl="0" eaLnBrk="1" latinLnBrk="0" hangingPunct="1">
        <a:lnSpc>
          <a:spcPct val="90000"/>
        </a:lnSpc>
        <a:spcBef>
          <a:spcPts val="1000"/>
        </a:spcBef>
        <a:buFont typeface="Arial" panose="020B0604020202020204" pitchFamily="34" charset="0"/>
        <a:buChar char="•"/>
        <a:defRPr sz="2800" b="1" i="0" kern="1200">
          <a:solidFill>
            <a:schemeClr val="accent3"/>
          </a:solidFill>
          <a:latin typeface="Arial" panose="020B0604020202020204" pitchFamily="34" charset="0"/>
          <a:ea typeface="+mn-ea"/>
          <a:cs typeface="Arial" panose="020B0604020202020204" pitchFamily="34" charset="0"/>
        </a:defRPr>
      </a:lvl1pPr>
      <a:lvl2pPr marL="685791" indent="-228597" algn="l" defTabSz="914388" rtl="0" eaLnBrk="1" latinLnBrk="0" hangingPunct="1">
        <a:lnSpc>
          <a:spcPct val="90000"/>
        </a:lnSpc>
        <a:spcBef>
          <a:spcPts val="500"/>
        </a:spcBef>
        <a:buFont typeface="Arial" panose="020B0604020202020204" pitchFamily="34" charset="0"/>
        <a:buChar char="•"/>
        <a:defRPr sz="2400" b="0" i="0" kern="1200">
          <a:solidFill>
            <a:schemeClr val="accent4"/>
          </a:solidFill>
          <a:latin typeface="Arial" panose="020B0604020202020204" pitchFamily="34" charset="0"/>
          <a:ea typeface="+mn-ea"/>
          <a:cs typeface="Arial" panose="020B0604020202020204" pitchFamily="34" charset="0"/>
        </a:defRPr>
      </a:lvl2pPr>
      <a:lvl3pPr marL="1142986" indent="-228597" algn="l" defTabSz="914388" rtl="0" eaLnBrk="1" latinLnBrk="0" hangingPunct="1">
        <a:lnSpc>
          <a:spcPct val="90000"/>
        </a:lnSpc>
        <a:spcBef>
          <a:spcPts val="500"/>
        </a:spcBef>
        <a:buFont typeface="Arial" panose="020B0604020202020204" pitchFamily="34" charset="0"/>
        <a:buChar char="•"/>
        <a:defRPr sz="2000" b="0" i="0" kern="1200">
          <a:solidFill>
            <a:schemeClr val="accent4"/>
          </a:solidFill>
          <a:latin typeface="Arial" panose="020B0604020202020204" pitchFamily="34" charset="0"/>
          <a:ea typeface="+mn-ea"/>
          <a:cs typeface="Arial" panose="020B0604020202020204" pitchFamily="34" charset="0"/>
        </a:defRPr>
      </a:lvl3pPr>
      <a:lvl4pPr marL="1600180" indent="-228597" algn="l" defTabSz="914388"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4pPr>
      <a:lvl5pPr marL="2057374" indent="-228597" algn="l" defTabSz="914388" rtl="0" eaLnBrk="1" latinLnBrk="0" hangingPunct="1">
        <a:lnSpc>
          <a:spcPct val="90000"/>
        </a:lnSpc>
        <a:spcBef>
          <a:spcPts val="500"/>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5pPr>
      <a:lvl6pPr marL="2514569" indent="-228597" algn="l" defTabSz="91438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63" indent="-228597" algn="l" defTabSz="91438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57" indent="-228597" algn="l" defTabSz="91438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52" indent="-228597" algn="l" defTabSz="91438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8" rtl="0" eaLnBrk="1" latinLnBrk="0" hangingPunct="1">
        <a:defRPr sz="1800" kern="1200">
          <a:solidFill>
            <a:schemeClr val="tx1"/>
          </a:solidFill>
          <a:latin typeface="+mn-lt"/>
          <a:ea typeface="+mn-ea"/>
          <a:cs typeface="+mn-cs"/>
        </a:defRPr>
      </a:lvl1pPr>
      <a:lvl2pPr marL="457195" algn="l" defTabSz="914388" rtl="0" eaLnBrk="1" latinLnBrk="0" hangingPunct="1">
        <a:defRPr sz="1800" kern="1200">
          <a:solidFill>
            <a:schemeClr val="tx1"/>
          </a:solidFill>
          <a:latin typeface="+mn-lt"/>
          <a:ea typeface="+mn-ea"/>
          <a:cs typeface="+mn-cs"/>
        </a:defRPr>
      </a:lvl2pPr>
      <a:lvl3pPr marL="914388" algn="l" defTabSz="914388" rtl="0" eaLnBrk="1" latinLnBrk="0" hangingPunct="1">
        <a:defRPr sz="1800" kern="1200">
          <a:solidFill>
            <a:schemeClr val="tx1"/>
          </a:solidFill>
          <a:latin typeface="+mn-lt"/>
          <a:ea typeface="+mn-ea"/>
          <a:cs typeface="+mn-cs"/>
        </a:defRPr>
      </a:lvl3pPr>
      <a:lvl4pPr marL="1371583" algn="l" defTabSz="914388" rtl="0" eaLnBrk="1" latinLnBrk="0" hangingPunct="1">
        <a:defRPr sz="1800" kern="1200">
          <a:solidFill>
            <a:schemeClr val="tx1"/>
          </a:solidFill>
          <a:latin typeface="+mn-lt"/>
          <a:ea typeface="+mn-ea"/>
          <a:cs typeface="+mn-cs"/>
        </a:defRPr>
      </a:lvl4pPr>
      <a:lvl5pPr marL="1828777" algn="l" defTabSz="914388" rtl="0" eaLnBrk="1" latinLnBrk="0" hangingPunct="1">
        <a:defRPr sz="1800" kern="1200">
          <a:solidFill>
            <a:schemeClr val="tx1"/>
          </a:solidFill>
          <a:latin typeface="+mn-lt"/>
          <a:ea typeface="+mn-ea"/>
          <a:cs typeface="+mn-cs"/>
        </a:defRPr>
      </a:lvl5pPr>
      <a:lvl6pPr marL="2285971" algn="l" defTabSz="914388" rtl="0" eaLnBrk="1" latinLnBrk="0" hangingPunct="1">
        <a:defRPr sz="1800" kern="1200">
          <a:solidFill>
            <a:schemeClr val="tx1"/>
          </a:solidFill>
          <a:latin typeface="+mn-lt"/>
          <a:ea typeface="+mn-ea"/>
          <a:cs typeface="+mn-cs"/>
        </a:defRPr>
      </a:lvl6pPr>
      <a:lvl7pPr marL="2743166" algn="l" defTabSz="914388" rtl="0" eaLnBrk="1" latinLnBrk="0" hangingPunct="1">
        <a:defRPr sz="1800" kern="1200">
          <a:solidFill>
            <a:schemeClr val="tx1"/>
          </a:solidFill>
          <a:latin typeface="+mn-lt"/>
          <a:ea typeface="+mn-ea"/>
          <a:cs typeface="+mn-cs"/>
        </a:defRPr>
      </a:lvl7pPr>
      <a:lvl8pPr marL="3200360" algn="l" defTabSz="914388" rtl="0" eaLnBrk="1" latinLnBrk="0" hangingPunct="1">
        <a:defRPr sz="1800" kern="1200">
          <a:solidFill>
            <a:schemeClr val="tx1"/>
          </a:solidFill>
          <a:latin typeface="+mn-lt"/>
          <a:ea typeface="+mn-ea"/>
          <a:cs typeface="+mn-cs"/>
        </a:defRPr>
      </a:lvl8pPr>
      <a:lvl9pPr marL="3657554" algn="l" defTabSz="91438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3"/>
        <p:cNvGrpSpPr/>
        <p:nvPr/>
      </p:nvGrpSpPr>
      <p:grpSpPr>
        <a:xfrm>
          <a:off x="0" y="0"/>
          <a:ext cx="0" cy="0"/>
          <a:chOff x="0" y="0"/>
          <a:chExt cx="0" cy="0"/>
        </a:xfrm>
      </p:grpSpPr>
      <p:sp>
        <p:nvSpPr>
          <p:cNvPr id="324" name="Google Shape;324;p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25" name="Google Shape;325;p6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6" name="Google Shape;326;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7" name="Google Shape;327;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8" name="Google Shape;328;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17357879"/>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23.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37.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37.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37.xm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6.xm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8.jpeg"/><Relationship Id="rId4" Type="http://schemas.openxmlformats.org/officeDocument/2006/relationships/image" Target="../media/image43.jpeg"/><Relationship Id="rId9"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9.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58.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4.jpeg"/><Relationship Id="rId1" Type="http://schemas.openxmlformats.org/officeDocument/2006/relationships/slideLayout" Target="../slideLayouts/slideLayout26.xml"/><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58.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1.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8.xml"/></Relationships>
</file>

<file path=ppt/slides/_rels/slide3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2.xml"/><Relationship Id="rId1" Type="http://schemas.openxmlformats.org/officeDocument/2006/relationships/slideLayout" Target="../slideLayouts/slideLayout62.xml"/><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1.jpeg"/><Relationship Id="rId1" Type="http://schemas.openxmlformats.org/officeDocument/2006/relationships/slideLayout" Target="../slideLayouts/slideLayout9.xml"/><Relationship Id="rId4" Type="http://schemas.openxmlformats.org/officeDocument/2006/relationships/image" Target="../media/image6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png"/><Relationship Id="rId1" Type="http://schemas.openxmlformats.org/officeDocument/2006/relationships/slideLayout" Target="../slideLayouts/slideLayout68.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9.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7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70.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70.xm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3" Type="http://schemas.openxmlformats.org/officeDocument/2006/relationships/hyperlink" Target="https://www.thelancet.com/action/showPdf?pii=S1470-2045%2820%2930392-2" TargetMode="External"/><Relationship Id="rId2" Type="http://schemas.openxmlformats.org/officeDocument/2006/relationships/notesSlide" Target="../notesSlides/notesSlide38.xml"/><Relationship Id="rId1" Type="http://schemas.openxmlformats.org/officeDocument/2006/relationships/slideLayout" Target="../slideLayouts/slideLayout70.xml"/><Relationship Id="rId5" Type="http://schemas.openxmlformats.org/officeDocument/2006/relationships/image" Target="../media/image69.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70.xml"/><Relationship Id="rId4" Type="http://schemas.openxmlformats.org/officeDocument/2006/relationships/image" Target="../media/image73.png"/></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70.xml"/><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1.xml"/><Relationship Id="rId1" Type="http://schemas.openxmlformats.org/officeDocument/2006/relationships/slideLayout" Target="../slideLayouts/slideLayout70.xml"/><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hyperlink" Target="mailto:Diane.Primrose@gov.scot" TargetMode="External"/><Relationship Id="rId2" Type="http://schemas.openxmlformats.org/officeDocument/2006/relationships/notesSlide" Target="../notesSlides/notesSlide42.xml"/><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
          <p:cNvSpPr txBox="1">
            <a:spLocks noGrp="1"/>
          </p:cNvSpPr>
          <p:nvPr>
            <p:ph type="title" idx="4294967295"/>
          </p:nvPr>
        </p:nvSpPr>
        <p:spPr>
          <a:xfrm rot="10800000">
            <a:off x="736601" y="1297781"/>
            <a:ext cx="10515600" cy="4045744"/>
          </a:xfrm>
          <a:prstGeom prst="rect">
            <a:avLst/>
          </a:prstGeom>
          <a:noFill/>
          <a:ln>
            <a:noFill/>
          </a:ln>
        </p:spPr>
        <p:txBody>
          <a:bodyPr spcFirstLastPara="1" wrap="square" lIns="25400" tIns="25400" rIns="25400" bIns="25400" anchor="t" anchorCtr="0">
            <a:normAutofit/>
          </a:bodyPr>
          <a:lstStyle/>
          <a:p>
            <a:pPr marL="0" lvl="0" indent="0" algn="ctr" rtl="0">
              <a:lnSpc>
                <a:spcPct val="80000"/>
              </a:lnSpc>
              <a:spcBef>
                <a:spcPts val="0"/>
              </a:spcBef>
              <a:spcAft>
                <a:spcPts val="0"/>
              </a:spcAft>
              <a:buClr>
                <a:srgbClr val="FFFFFF"/>
              </a:buClr>
              <a:buSzPts val="8500"/>
              <a:buNone/>
            </a:pPr>
            <a:r>
              <a:rPr lang="en-GB">
                <a:solidFill>
                  <a:srgbClr val="FFFFFF"/>
                </a:solidFill>
              </a:rPr>
              <a:t/>
            </a:r>
            <a:br>
              <a:rPr lang="en-GB">
                <a:solidFill>
                  <a:srgbClr val="FFFFFF"/>
                </a:solidFill>
              </a:rPr>
            </a:br>
            <a:endParaRPr sz="4250">
              <a:solidFill>
                <a:srgbClr val="FFFFFF"/>
              </a:solidFill>
            </a:endParaRPr>
          </a:p>
        </p:txBody>
      </p:sp>
      <p:sp>
        <p:nvSpPr>
          <p:cNvPr id="408" name="Google Shape;408;p1"/>
          <p:cNvSpPr txBox="1"/>
          <p:nvPr/>
        </p:nvSpPr>
        <p:spPr>
          <a:xfrm>
            <a:off x="1865850" y="1689600"/>
            <a:ext cx="8460300" cy="3478800"/>
          </a:xfrm>
          <a:prstGeom prst="rect">
            <a:avLst/>
          </a:prstGeom>
          <a:noFill/>
          <a:ln>
            <a:noFill/>
          </a:ln>
        </p:spPr>
        <p:txBody>
          <a:bodyPr spcFirstLastPara="1" wrap="square" lIns="22850" tIns="22850" rIns="22850" bIns="228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GB" sz="5400" b="1" i="0" u="none" strike="noStrike" kern="0" cap="none" spc="0" normalizeH="0" baseline="0" noProof="0">
                <a:ln>
                  <a:noFill/>
                </a:ln>
                <a:solidFill>
                  <a:srgbClr val="FFFFFF"/>
                </a:solidFill>
                <a:effectLst/>
                <a:uLnTx/>
                <a:uFillTx/>
                <a:latin typeface="Calibri"/>
                <a:ea typeface="Calibri"/>
                <a:cs typeface="Calibri"/>
                <a:sym typeface="Calibri"/>
              </a:rPr>
              <a:t>Virtual Pulmonary Rehabilitation </a:t>
            </a:r>
            <a:r>
              <a:rPr kumimoji="0" lang="en-GB" sz="3700" b="1"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23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endParaRPr kumimoji="0" sz="23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a:ln>
                  <a:noFill/>
                </a:ln>
                <a:solidFill>
                  <a:srgbClr val="FFFFFF"/>
                </a:solidFill>
                <a:effectLst/>
                <a:uLnTx/>
                <a:uFillTx/>
                <a:latin typeface="Calibri"/>
                <a:ea typeface="Calibri"/>
                <a:cs typeface="Calibri"/>
                <a:sym typeface="Calibri"/>
              </a:rPr>
              <a:t>Emma Dignan, Team Lead Physiotherapist – Pulmonary Rehabilitation, NHS Lothian                          </a:t>
            </a:r>
            <a:endParaRPr kumimoji="0" sz="23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GB" sz="2300" b="0" i="0" u="none" strike="noStrike" kern="0" cap="none" spc="0" normalizeH="0" baseline="0" noProof="0">
                <a:ln>
                  <a:noFill/>
                </a:ln>
                <a:solidFill>
                  <a:srgbClr val="FFFFFF"/>
                </a:solidFill>
                <a:effectLst/>
                <a:uLnTx/>
                <a:uFillTx/>
                <a:latin typeface="Calibri"/>
                <a:ea typeface="Calibri"/>
                <a:cs typeface="Calibri"/>
                <a:sym typeface="Calibri"/>
              </a:rPr>
              <a:t>Susan McNarry, Team Lead Physiotherapist – Pulmonary Rehabilitation, NHS Lothian</a:t>
            </a:r>
            <a:endParaRPr kumimoji="0" sz="23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28148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12"/>
        <p:cNvGrpSpPr/>
        <p:nvPr/>
      </p:nvGrpSpPr>
      <p:grpSpPr>
        <a:xfrm>
          <a:off x="0" y="0"/>
          <a:ext cx="0" cy="0"/>
          <a:chOff x="0" y="0"/>
          <a:chExt cx="0" cy="0"/>
        </a:xfrm>
      </p:grpSpPr>
      <p:sp>
        <p:nvSpPr>
          <p:cNvPr id="413" name="Google Shape;413;p2"/>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rgbClr val="4294D5"/>
              </a:buClr>
              <a:buSzPts val="7650"/>
              <a:buNone/>
            </a:pPr>
            <a:r>
              <a:rPr lang="en-GB" sz="3825">
                <a:solidFill>
                  <a:srgbClr val="4294D5"/>
                </a:solidFill>
                <a:latin typeface="Open Sans"/>
                <a:ea typeface="Open Sans"/>
                <a:cs typeface="Open Sans"/>
                <a:sym typeface="Open Sans"/>
              </a:rPr>
              <a:t>Pulmonary Rehabilitation (PR)</a:t>
            </a:r>
            <a:endParaRPr/>
          </a:p>
        </p:txBody>
      </p:sp>
      <p:sp>
        <p:nvSpPr>
          <p:cNvPr id="414" name="Google Shape;414;p2"/>
          <p:cNvSpPr txBox="1"/>
          <p:nvPr/>
        </p:nvSpPr>
        <p:spPr>
          <a:xfrm>
            <a:off x="603250" y="1501475"/>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PR is an effective and low cost intervention </a:t>
            </a:r>
            <a:b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b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for people with chronic lung disease</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Exercise and Education sessions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Barriers and challenges to tradition PR</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15" name="Google Shape;415;p2" descr="image.png"/>
          <p:cNvPicPr preferRelativeResize="0"/>
          <p:nvPr/>
        </p:nvPicPr>
        <p:blipFill rotWithShape="1">
          <a:blip r:embed="rId3">
            <a:alphaModFix/>
          </a:blip>
          <a:srcRect/>
          <a:stretch/>
        </p:blipFill>
        <p:spPr>
          <a:xfrm>
            <a:off x="8024710" y="2072142"/>
            <a:ext cx="4949601" cy="4773908"/>
          </a:xfrm>
          <a:prstGeom prst="rect">
            <a:avLst/>
          </a:prstGeom>
          <a:noFill/>
          <a:ln>
            <a:noFill/>
          </a:ln>
        </p:spPr>
      </p:pic>
      <p:pic>
        <p:nvPicPr>
          <p:cNvPr id="416" name="Google Shape;416;p2" descr="NHS_LO_cmyk.eps.jpg"/>
          <p:cNvPicPr preferRelativeResize="0"/>
          <p:nvPr/>
        </p:nvPicPr>
        <p:blipFill rotWithShape="1">
          <a:blip r:embed="rId4">
            <a:alphaModFix/>
          </a:blip>
          <a:srcRect/>
          <a:stretch/>
        </p:blipFill>
        <p:spPr>
          <a:xfrm>
            <a:off x="10584460" y="5221393"/>
            <a:ext cx="1233511" cy="841030"/>
          </a:xfrm>
          <a:prstGeom prst="rect">
            <a:avLst/>
          </a:prstGeom>
          <a:noFill/>
          <a:ln>
            <a:noFill/>
          </a:ln>
        </p:spPr>
      </p:pic>
      <p:sp>
        <p:nvSpPr>
          <p:cNvPr id="417" name="Google Shape;417;p2"/>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60736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21"/>
        <p:cNvGrpSpPr/>
        <p:nvPr/>
      </p:nvGrpSpPr>
      <p:grpSpPr>
        <a:xfrm>
          <a:off x="0" y="0"/>
          <a:ext cx="0" cy="0"/>
          <a:chOff x="0" y="0"/>
          <a:chExt cx="0" cy="0"/>
        </a:xfrm>
      </p:grpSpPr>
      <p:sp>
        <p:nvSpPr>
          <p:cNvPr id="422" name="Google Shape;422;p3"/>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Impact of Covid 19</a:t>
            </a:r>
            <a:endParaRPr/>
          </a:p>
        </p:txBody>
      </p:sp>
      <p:sp>
        <p:nvSpPr>
          <p:cNvPr id="423" name="Google Shape;423;p3"/>
          <p:cNvSpPr txBox="1"/>
          <p:nvPr/>
        </p:nvSpPr>
        <p:spPr>
          <a:xfrm>
            <a:off x="603250" y="1454300"/>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Temporary suspension of PR across Lothian</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Unable to run our service in its traditional format</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“How do we re-mobilise PR?”</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4" name="Google Shape;424;p3" descr="NHS_LO_cmyk.eps.jpg"/>
          <p:cNvPicPr preferRelativeResize="0"/>
          <p:nvPr/>
        </p:nvPicPr>
        <p:blipFill rotWithShape="1">
          <a:blip r:embed="rId3">
            <a:alphaModFix/>
          </a:blip>
          <a:srcRect/>
          <a:stretch/>
        </p:blipFill>
        <p:spPr>
          <a:xfrm>
            <a:off x="10584460" y="5221393"/>
            <a:ext cx="1233511" cy="841030"/>
          </a:xfrm>
          <a:prstGeom prst="rect">
            <a:avLst/>
          </a:prstGeom>
          <a:noFill/>
          <a:ln>
            <a:noFill/>
          </a:ln>
        </p:spPr>
      </p:pic>
      <p:sp>
        <p:nvSpPr>
          <p:cNvPr id="425" name="Google Shape;425;p3"/>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740164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429"/>
        <p:cNvGrpSpPr/>
        <p:nvPr/>
      </p:nvGrpSpPr>
      <p:grpSpPr>
        <a:xfrm>
          <a:off x="0" y="0"/>
          <a:ext cx="0" cy="0"/>
          <a:chOff x="0" y="0"/>
          <a:chExt cx="0" cy="0"/>
        </a:xfrm>
      </p:grpSpPr>
      <p:sp>
        <p:nvSpPr>
          <p:cNvPr id="430" name="Google Shape;430;p4"/>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Virtual PR Re-Design</a:t>
            </a:r>
            <a:endParaRPr/>
          </a:p>
        </p:txBody>
      </p:sp>
      <p:sp>
        <p:nvSpPr>
          <p:cNvPr id="431" name="Google Shape;431;p4"/>
          <p:cNvSpPr txBox="1"/>
          <p:nvPr/>
        </p:nvSpPr>
        <p:spPr>
          <a:xfrm>
            <a:off x="603250" y="1322106"/>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Platform - cisco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Safety - main priority</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Whole team involvement</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Robust risk assessment and SOP</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32" name="Google Shape;432;p4" descr="A picture containing text, indoor, computerDescription automatically generated"/>
          <p:cNvPicPr preferRelativeResize="0"/>
          <p:nvPr/>
        </p:nvPicPr>
        <p:blipFill rotWithShape="1">
          <a:blip r:embed="rId3">
            <a:alphaModFix/>
          </a:blip>
          <a:srcRect l="22820" t="7746" r="18201" b="3978"/>
          <a:stretch/>
        </p:blipFill>
        <p:spPr>
          <a:xfrm>
            <a:off x="7712621" y="444748"/>
            <a:ext cx="4030904" cy="3929661"/>
          </a:xfrm>
          <a:prstGeom prst="rect">
            <a:avLst/>
          </a:prstGeom>
          <a:noFill/>
          <a:ln>
            <a:noFill/>
          </a:ln>
        </p:spPr>
      </p:pic>
      <p:pic>
        <p:nvPicPr>
          <p:cNvPr id="433" name="Google Shape;433;p4" descr="NHS_LO_cmyk.eps.jpg"/>
          <p:cNvPicPr preferRelativeResize="0"/>
          <p:nvPr/>
        </p:nvPicPr>
        <p:blipFill rotWithShape="1">
          <a:blip r:embed="rId4">
            <a:alphaModFix/>
          </a:blip>
          <a:srcRect/>
          <a:stretch/>
        </p:blipFill>
        <p:spPr>
          <a:xfrm>
            <a:off x="10584460" y="5221393"/>
            <a:ext cx="1233511" cy="841030"/>
          </a:xfrm>
          <a:prstGeom prst="rect">
            <a:avLst/>
          </a:prstGeom>
          <a:noFill/>
          <a:ln>
            <a:noFill/>
          </a:ln>
        </p:spPr>
      </p:pic>
      <p:sp>
        <p:nvSpPr>
          <p:cNvPr id="434" name="Google Shape;434;p4"/>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43184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38"/>
        <p:cNvGrpSpPr/>
        <p:nvPr/>
      </p:nvGrpSpPr>
      <p:grpSpPr>
        <a:xfrm>
          <a:off x="0" y="0"/>
          <a:ext cx="0" cy="0"/>
          <a:chOff x="0" y="0"/>
          <a:chExt cx="0" cy="0"/>
        </a:xfrm>
      </p:grpSpPr>
      <p:sp>
        <p:nvSpPr>
          <p:cNvPr id="439" name="Google Shape;439;p5"/>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Participant Assessments</a:t>
            </a:r>
            <a:endParaRPr/>
          </a:p>
        </p:txBody>
      </p:sp>
      <p:sp>
        <p:nvSpPr>
          <p:cNvPr id="440" name="Google Shape;440;p5"/>
          <p:cNvSpPr txBox="1"/>
          <p:nvPr/>
        </p:nvSpPr>
        <p:spPr>
          <a:xfrm>
            <a:off x="667825" y="1521013"/>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Face to face</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Adaptation of outcome measures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Supplied with “virtual class pack” including pulse oximeter</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41" name="Google Shape;441;p5" descr="NHS_LO_cmyk.eps.jpg"/>
          <p:cNvPicPr preferRelativeResize="0"/>
          <p:nvPr/>
        </p:nvPicPr>
        <p:blipFill rotWithShape="1">
          <a:blip r:embed="rId3">
            <a:alphaModFix/>
          </a:blip>
          <a:srcRect/>
          <a:stretch/>
        </p:blipFill>
        <p:spPr>
          <a:xfrm>
            <a:off x="10584460" y="5221393"/>
            <a:ext cx="1233511" cy="841030"/>
          </a:xfrm>
          <a:prstGeom prst="rect">
            <a:avLst/>
          </a:prstGeom>
          <a:noFill/>
          <a:ln>
            <a:noFill/>
          </a:ln>
        </p:spPr>
      </p:pic>
      <p:sp>
        <p:nvSpPr>
          <p:cNvPr id="442" name="Google Shape;442;p5"/>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00292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446"/>
        <p:cNvGrpSpPr/>
        <p:nvPr/>
      </p:nvGrpSpPr>
      <p:grpSpPr>
        <a:xfrm>
          <a:off x="0" y="0"/>
          <a:ext cx="0" cy="0"/>
          <a:chOff x="0" y="0"/>
          <a:chExt cx="0" cy="0"/>
        </a:xfrm>
      </p:grpSpPr>
      <p:sp>
        <p:nvSpPr>
          <p:cNvPr id="447" name="Google Shape;447;p6"/>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Exercise and Education</a:t>
            </a:r>
            <a:endParaRPr/>
          </a:p>
        </p:txBody>
      </p:sp>
      <p:sp>
        <p:nvSpPr>
          <p:cNvPr id="448" name="Google Shape;448;p6"/>
          <p:cNvSpPr txBox="1"/>
          <p:nvPr/>
        </p:nvSpPr>
        <p:spPr>
          <a:xfrm>
            <a:off x="603250" y="1435425"/>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Exercise component based on existing class format</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Reducing risk as far as reasonably possible</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Education - share screen facility and discussion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49" name="Google Shape;449;p6" descr="image.jpeg"/>
          <p:cNvPicPr preferRelativeResize="0"/>
          <p:nvPr/>
        </p:nvPicPr>
        <p:blipFill rotWithShape="1">
          <a:blip r:embed="rId3">
            <a:alphaModFix/>
          </a:blip>
          <a:srcRect l="7832" t="2509" r="18141" b="18034"/>
          <a:stretch/>
        </p:blipFill>
        <p:spPr>
          <a:xfrm>
            <a:off x="8720733" y="330134"/>
            <a:ext cx="3073566" cy="4443546"/>
          </a:xfrm>
          <a:prstGeom prst="rect">
            <a:avLst/>
          </a:prstGeom>
          <a:noFill/>
          <a:ln>
            <a:noFill/>
          </a:ln>
        </p:spPr>
      </p:pic>
      <p:pic>
        <p:nvPicPr>
          <p:cNvPr id="450" name="Google Shape;450;p6" descr="NHS_LO_cmyk.eps.jpg"/>
          <p:cNvPicPr preferRelativeResize="0"/>
          <p:nvPr/>
        </p:nvPicPr>
        <p:blipFill rotWithShape="1">
          <a:blip r:embed="rId4">
            <a:alphaModFix/>
          </a:blip>
          <a:srcRect/>
          <a:stretch/>
        </p:blipFill>
        <p:spPr>
          <a:xfrm>
            <a:off x="10584460" y="5221393"/>
            <a:ext cx="1233511" cy="841030"/>
          </a:xfrm>
          <a:prstGeom prst="rect">
            <a:avLst/>
          </a:prstGeom>
          <a:noFill/>
          <a:ln>
            <a:noFill/>
          </a:ln>
        </p:spPr>
      </p:pic>
      <p:sp>
        <p:nvSpPr>
          <p:cNvPr id="451" name="Google Shape;451;p6"/>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97443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55"/>
        <p:cNvGrpSpPr/>
        <p:nvPr/>
      </p:nvGrpSpPr>
      <p:grpSpPr>
        <a:xfrm>
          <a:off x="0" y="0"/>
          <a:ext cx="0" cy="0"/>
          <a:chOff x="0" y="0"/>
          <a:chExt cx="0" cy="0"/>
        </a:xfrm>
      </p:grpSpPr>
      <p:pic>
        <p:nvPicPr>
          <p:cNvPr id="456" name="Google Shape;456;p7" descr="NHS_LO_cmyk.eps.jpg"/>
          <p:cNvPicPr preferRelativeResize="0"/>
          <p:nvPr/>
        </p:nvPicPr>
        <p:blipFill rotWithShape="1">
          <a:blip r:embed="rId3">
            <a:alphaModFix/>
          </a:blip>
          <a:srcRect/>
          <a:stretch/>
        </p:blipFill>
        <p:spPr>
          <a:xfrm>
            <a:off x="10584460" y="5221393"/>
            <a:ext cx="1233511" cy="841030"/>
          </a:xfrm>
          <a:prstGeom prst="rect">
            <a:avLst/>
          </a:prstGeom>
          <a:noFill/>
          <a:ln>
            <a:noFill/>
          </a:ln>
        </p:spPr>
      </p:pic>
      <p:sp>
        <p:nvSpPr>
          <p:cNvPr id="457" name="Google Shape;457;p7"/>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
        <p:nvSpPr>
          <p:cNvPr id="458" name="Google Shape;458;p7"/>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Outcomes </a:t>
            </a:r>
            <a:endParaRPr/>
          </a:p>
        </p:txBody>
      </p:sp>
      <p:sp>
        <p:nvSpPr>
          <p:cNvPr id="459" name="Google Shape;459;p7"/>
          <p:cNvSpPr txBox="1">
            <a:spLocks noGrp="1"/>
          </p:cNvSpPr>
          <p:nvPr>
            <p:ph type="body" idx="4294967295"/>
          </p:nvPr>
        </p:nvSpPr>
        <p:spPr>
          <a:xfrm>
            <a:off x="603250" y="1186656"/>
            <a:ext cx="10985500" cy="467519"/>
          </a:xfrm>
          <a:prstGeom prst="rect">
            <a:avLst/>
          </a:prstGeom>
          <a:noFill/>
          <a:ln>
            <a:noFill/>
          </a:ln>
        </p:spPr>
        <p:txBody>
          <a:bodyPr spcFirstLastPara="1" wrap="square" lIns="22850" tIns="22850" rIns="22850" bIns="22850" anchor="t" anchorCtr="0">
            <a:normAutofit/>
          </a:bodyPr>
          <a:lstStyle/>
          <a:p>
            <a:pPr marL="0" lvl="0" indent="0" algn="l" rtl="0">
              <a:lnSpc>
                <a:spcPct val="100000"/>
              </a:lnSpc>
              <a:spcBef>
                <a:spcPts val="0"/>
              </a:spcBef>
              <a:spcAft>
                <a:spcPts val="0"/>
              </a:spcAft>
              <a:buClr>
                <a:srgbClr val="1A427C"/>
              </a:buClr>
              <a:buSzPts val="4800"/>
              <a:buNone/>
            </a:pPr>
            <a:r>
              <a:rPr lang="en-GB" sz="2400">
                <a:solidFill>
                  <a:srgbClr val="1A427C"/>
                </a:solidFill>
                <a:latin typeface="Open Sans"/>
                <a:ea typeface="Open Sans"/>
                <a:cs typeface="Open Sans"/>
                <a:sym typeface="Open Sans"/>
              </a:rPr>
              <a:t>6 participants joined the first block of virtual classes </a:t>
            </a:r>
            <a:endParaRPr/>
          </a:p>
        </p:txBody>
      </p:sp>
      <p:graphicFrame>
        <p:nvGraphicFramePr>
          <p:cNvPr id="460" name="Google Shape;460;p7"/>
          <p:cNvGraphicFramePr/>
          <p:nvPr/>
        </p:nvGraphicFramePr>
        <p:xfrm>
          <a:off x="791661" y="2124641"/>
          <a:ext cx="9322253" cy="38295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02656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64"/>
        <p:cNvGrpSpPr/>
        <p:nvPr/>
      </p:nvGrpSpPr>
      <p:grpSpPr>
        <a:xfrm>
          <a:off x="0" y="0"/>
          <a:ext cx="0" cy="0"/>
          <a:chOff x="0" y="0"/>
          <a:chExt cx="0" cy="0"/>
        </a:xfrm>
      </p:grpSpPr>
      <p:sp>
        <p:nvSpPr>
          <p:cNvPr id="465" name="Google Shape;465;p8"/>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Feedback</a:t>
            </a:r>
            <a:endParaRPr/>
          </a:p>
        </p:txBody>
      </p:sp>
      <p:sp>
        <p:nvSpPr>
          <p:cNvPr id="466" name="Google Shape;466;p8"/>
          <p:cNvSpPr txBox="1"/>
          <p:nvPr/>
        </p:nvSpPr>
        <p:spPr>
          <a:xfrm>
            <a:off x="603300" y="1934125"/>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Overwhelmingly positive- routines established,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belonging in a group, improved wellbeing</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225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enthusiastic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improved confidence with technology</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67" name="Google Shape;467;p8" descr="A picture containing text, computer, computer, electronicsDescription automatically generated"/>
          <p:cNvPicPr preferRelativeResize="0"/>
          <p:nvPr/>
        </p:nvPicPr>
        <p:blipFill rotWithShape="1">
          <a:blip r:embed="rId3">
            <a:alphaModFix/>
          </a:blip>
          <a:srcRect l="11152" t="3568" r="11149"/>
          <a:stretch/>
        </p:blipFill>
        <p:spPr>
          <a:xfrm>
            <a:off x="8420310" y="349581"/>
            <a:ext cx="3328210" cy="4383296"/>
          </a:xfrm>
          <a:prstGeom prst="rect">
            <a:avLst/>
          </a:prstGeom>
          <a:noFill/>
          <a:ln>
            <a:noFill/>
          </a:ln>
        </p:spPr>
      </p:pic>
      <p:sp>
        <p:nvSpPr>
          <p:cNvPr id="468" name="Google Shape;468;p8"/>
          <p:cNvSpPr txBox="1"/>
          <p:nvPr/>
        </p:nvSpPr>
        <p:spPr>
          <a:xfrm>
            <a:off x="625924" y="1213576"/>
            <a:ext cx="1902153" cy="415478"/>
          </a:xfrm>
          <a:prstGeom prst="rect">
            <a:avLst/>
          </a:prstGeom>
          <a:noFill/>
          <a:ln>
            <a:noFill/>
          </a:ln>
        </p:spPr>
        <p:txBody>
          <a:bodyPr spcFirstLastPara="1" wrap="square" lIns="22850" tIns="22850" rIns="22850" bIns="228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1A427C"/>
                </a:solidFill>
                <a:effectLst/>
                <a:uLnTx/>
                <a:uFillTx/>
                <a:latin typeface="Open Sans"/>
                <a:ea typeface="Open Sans"/>
                <a:cs typeface="Open Sans"/>
                <a:sym typeface="Open Sans"/>
              </a:rPr>
              <a:t>Participants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9" name="Google Shape;469;p8"/>
          <p:cNvSpPr txBox="1"/>
          <p:nvPr/>
        </p:nvSpPr>
        <p:spPr>
          <a:xfrm>
            <a:off x="625924" y="3029110"/>
            <a:ext cx="772399" cy="415478"/>
          </a:xfrm>
          <a:prstGeom prst="rect">
            <a:avLst/>
          </a:prstGeom>
          <a:noFill/>
          <a:ln>
            <a:noFill/>
          </a:ln>
        </p:spPr>
        <p:txBody>
          <a:bodyPr spcFirstLastPara="1" wrap="square" lIns="22850" tIns="22850" rIns="22850" bIns="228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1A427C"/>
                </a:solidFill>
                <a:effectLst/>
                <a:uLnTx/>
                <a:uFillTx/>
                <a:latin typeface="Open Sans"/>
                <a:ea typeface="Open Sans"/>
                <a:cs typeface="Open Sans"/>
                <a:sym typeface="Open Sans"/>
              </a:rPr>
              <a:t>Staff</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70" name="Google Shape;470;p8" descr="NHS_LO_cmyk.eps.jpg"/>
          <p:cNvPicPr preferRelativeResize="0"/>
          <p:nvPr/>
        </p:nvPicPr>
        <p:blipFill rotWithShape="1">
          <a:blip r:embed="rId4">
            <a:alphaModFix/>
          </a:blip>
          <a:srcRect/>
          <a:stretch/>
        </p:blipFill>
        <p:spPr>
          <a:xfrm>
            <a:off x="10584460" y="5221393"/>
            <a:ext cx="1233511" cy="841030"/>
          </a:xfrm>
          <a:prstGeom prst="rect">
            <a:avLst/>
          </a:prstGeom>
          <a:noFill/>
          <a:ln>
            <a:noFill/>
          </a:ln>
        </p:spPr>
      </p:pic>
      <p:sp>
        <p:nvSpPr>
          <p:cNvPr id="471" name="Google Shape;471;p8"/>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286906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75"/>
        <p:cNvGrpSpPr/>
        <p:nvPr/>
      </p:nvGrpSpPr>
      <p:grpSpPr>
        <a:xfrm>
          <a:off x="0" y="0"/>
          <a:ext cx="0" cy="0"/>
          <a:chOff x="0" y="0"/>
          <a:chExt cx="0" cy="0"/>
        </a:xfrm>
      </p:grpSpPr>
      <p:sp>
        <p:nvSpPr>
          <p:cNvPr id="476" name="Google Shape;476;p9"/>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Pros and Cons of Virtual PR</a:t>
            </a:r>
            <a:endParaRPr/>
          </a:p>
        </p:txBody>
      </p:sp>
      <p:sp>
        <p:nvSpPr>
          <p:cNvPr id="477" name="Google Shape;477;p9"/>
          <p:cNvSpPr txBox="1"/>
          <p:nvPr/>
        </p:nvSpPr>
        <p:spPr>
          <a:xfrm>
            <a:off x="521500" y="2589352"/>
            <a:ext cx="10985400" cy="2632200"/>
          </a:xfrm>
          <a:prstGeom prst="rect">
            <a:avLst/>
          </a:prstGeom>
          <a:noFill/>
          <a:ln>
            <a:noFill/>
          </a:ln>
        </p:spPr>
        <p:txBody>
          <a:bodyPr spcFirstLastPara="1" wrap="square" lIns="25400" tIns="25400" rIns="25400" bIns="25400" anchor="t" anchorCtr="0">
            <a:normAutofit/>
          </a:bodyPr>
          <a:lstStyle/>
          <a:p>
            <a:pPr marL="234156" marR="0" lvl="0" indent="-152400" algn="l" defTabSz="914400" rtl="0" eaLnBrk="1" fontAlgn="auto" latinLnBrk="0" hangingPunct="1">
              <a:lnSpc>
                <a:spcPct val="200000"/>
              </a:lnSpc>
              <a:spcBef>
                <a:spcPts val="0"/>
              </a:spcBef>
              <a:spcAft>
                <a:spcPts val="0"/>
              </a:spcAft>
              <a:buClr>
                <a:srgbClr val="1A427C"/>
              </a:buClr>
              <a:buSzPts val="2400"/>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Patient feedback positive, Establish group class, reducing barriers </a:t>
            </a:r>
            <a:endParaRPr kumimoji="0" sz="2400" b="0" i="0" u="none" strike="noStrike" kern="0" cap="none" spc="0" normalizeH="0" baseline="0" noProof="0">
              <a:ln>
                <a:noFill/>
              </a:ln>
              <a:solidFill>
                <a:srgbClr val="1A427C"/>
              </a:solidFill>
              <a:effectLst/>
              <a:uLnTx/>
              <a:uFillTx/>
              <a:latin typeface="Open Sans"/>
              <a:ea typeface="Open Sans"/>
              <a:cs typeface="Open Sans"/>
              <a:sym typeface="Open Sans"/>
            </a:endParaRPr>
          </a:p>
          <a:p>
            <a:pPr marL="0" marR="0" lvl="0" indent="0" algn="l" defTabSz="914400" rtl="0" eaLnBrk="1" fontAlgn="auto" latinLnBrk="0" hangingPunct="1">
              <a:lnSpc>
                <a:spcPct val="2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A427C"/>
              </a:solidFill>
              <a:effectLst/>
              <a:uLnTx/>
              <a:uFillTx/>
              <a:latin typeface="Open Sans"/>
              <a:ea typeface="Open Sans"/>
              <a:cs typeface="Open Sans"/>
              <a:sym typeface="Open Sans"/>
            </a:endParaRPr>
          </a:p>
          <a:p>
            <a:pPr marL="234156" marR="0" lvl="0" indent="-152400" algn="l" defTabSz="914400" rtl="0" eaLnBrk="1" fontAlgn="auto" latinLnBrk="0" hangingPunct="1">
              <a:lnSpc>
                <a:spcPct val="200000"/>
              </a:lnSpc>
              <a:spcBef>
                <a:spcPts val="0"/>
              </a:spcBef>
              <a:spcAft>
                <a:spcPts val="0"/>
              </a:spcAft>
              <a:buClr>
                <a:srgbClr val="1A427C"/>
              </a:buClr>
              <a:buSzPts val="2400"/>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connection issues, Safety, Keen for normal service to resume</a:t>
            </a:r>
            <a:endParaRPr kumimoji="0" sz="2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78" name="Google Shape;478;p9" descr="NHS_LO_cmyk.eps.jpg"/>
          <p:cNvPicPr preferRelativeResize="0"/>
          <p:nvPr/>
        </p:nvPicPr>
        <p:blipFill rotWithShape="1">
          <a:blip r:embed="rId3">
            <a:alphaModFix/>
          </a:blip>
          <a:srcRect/>
          <a:stretch/>
        </p:blipFill>
        <p:spPr>
          <a:xfrm>
            <a:off x="10584460" y="5221393"/>
            <a:ext cx="1233511" cy="841030"/>
          </a:xfrm>
          <a:prstGeom prst="rect">
            <a:avLst/>
          </a:prstGeom>
          <a:noFill/>
          <a:ln>
            <a:noFill/>
          </a:ln>
        </p:spPr>
      </p:pic>
      <p:sp>
        <p:nvSpPr>
          <p:cNvPr id="479" name="Google Shape;479;p9"/>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
        <p:nvSpPr>
          <p:cNvPr id="480" name="Google Shape;480;p9"/>
          <p:cNvSpPr txBox="1"/>
          <p:nvPr/>
        </p:nvSpPr>
        <p:spPr>
          <a:xfrm>
            <a:off x="511624" y="2050441"/>
            <a:ext cx="1326507" cy="415478"/>
          </a:xfrm>
          <a:prstGeom prst="rect">
            <a:avLst/>
          </a:prstGeom>
          <a:noFill/>
          <a:ln>
            <a:noFill/>
          </a:ln>
        </p:spPr>
        <p:txBody>
          <a:bodyPr spcFirstLastPara="1" wrap="square" lIns="22850" tIns="22850" rIns="22850" bIns="228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1A427C"/>
                </a:solidFill>
                <a:effectLst/>
                <a:uLnTx/>
                <a:uFillTx/>
                <a:latin typeface="Open Sans"/>
                <a:ea typeface="Open Sans"/>
                <a:cs typeface="Open Sans"/>
                <a:sym typeface="Open Sans"/>
              </a:rPr>
              <a:t>Pros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1" name="Google Shape;481;p9"/>
          <p:cNvSpPr txBox="1"/>
          <p:nvPr/>
        </p:nvSpPr>
        <p:spPr>
          <a:xfrm>
            <a:off x="511625" y="3587750"/>
            <a:ext cx="828000" cy="415500"/>
          </a:xfrm>
          <a:prstGeom prst="rect">
            <a:avLst/>
          </a:prstGeom>
          <a:noFill/>
          <a:ln>
            <a:noFill/>
          </a:ln>
        </p:spPr>
        <p:txBody>
          <a:bodyPr spcFirstLastPara="1" wrap="square" lIns="22850" tIns="22850" rIns="22850" bIns="228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1A427C"/>
                </a:solidFill>
                <a:effectLst/>
                <a:uLnTx/>
                <a:uFillTx/>
                <a:latin typeface="Open Sans"/>
                <a:ea typeface="Open Sans"/>
                <a:cs typeface="Open Sans"/>
                <a:sym typeface="Open Sans"/>
              </a:rPr>
              <a:t>Cons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91217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485"/>
        <p:cNvGrpSpPr/>
        <p:nvPr/>
      </p:nvGrpSpPr>
      <p:grpSpPr>
        <a:xfrm>
          <a:off x="0" y="0"/>
          <a:ext cx="0" cy="0"/>
          <a:chOff x="0" y="0"/>
          <a:chExt cx="0" cy="0"/>
        </a:xfrm>
      </p:grpSpPr>
      <p:sp>
        <p:nvSpPr>
          <p:cNvPr id="486" name="Google Shape;486;p10"/>
          <p:cNvSpPr txBox="1">
            <a:spLocks noGrp="1"/>
          </p:cNvSpPr>
          <p:nvPr>
            <p:ph type="title" idx="4294967295"/>
          </p:nvPr>
        </p:nvSpPr>
        <p:spPr>
          <a:xfrm>
            <a:off x="603250" y="539750"/>
            <a:ext cx="10985500"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50"/>
              <a:buNone/>
            </a:pPr>
            <a:r>
              <a:rPr lang="en-GB" sz="3825">
                <a:solidFill>
                  <a:schemeClr val="accent1"/>
                </a:solidFill>
                <a:latin typeface="Open Sans"/>
                <a:ea typeface="Open Sans"/>
                <a:cs typeface="Open Sans"/>
                <a:sym typeface="Open Sans"/>
              </a:rPr>
              <a:t>Moving Forward</a:t>
            </a:r>
            <a:endParaRPr/>
          </a:p>
        </p:txBody>
      </p:sp>
      <p:sp>
        <p:nvSpPr>
          <p:cNvPr id="487" name="Google Shape;487;p10"/>
          <p:cNvSpPr txBox="1"/>
          <p:nvPr/>
        </p:nvSpPr>
        <p:spPr>
          <a:xfrm>
            <a:off x="603250" y="1586375"/>
            <a:ext cx="10985400" cy="4128300"/>
          </a:xfrm>
          <a:prstGeom prst="rect">
            <a:avLst/>
          </a:prstGeom>
          <a:noFill/>
          <a:ln>
            <a:noFill/>
          </a:ln>
        </p:spPr>
        <p:txBody>
          <a:bodyPr spcFirstLastPara="1" wrap="square" lIns="25400" tIns="25400" rIns="25400" bIns="25400" anchor="t" anchorCtr="0">
            <a:normAutofit/>
          </a:bodyPr>
          <a:lstStyle/>
          <a:p>
            <a:pPr marL="304800" marR="0" lvl="0" indent="-374904" algn="l" defTabSz="914400" rtl="0" eaLnBrk="1" fontAlgn="auto" latinLnBrk="0" hangingPunct="1">
              <a:lnSpc>
                <a:spcPct val="90000"/>
              </a:lnSpc>
              <a:spcBef>
                <a:spcPts val="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More options to increase accessibility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Always room for improvement and development (PDSA cycles)</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a:p>
            <a:pPr marL="304800" marR="0" lvl="0" indent="-374904" algn="l" defTabSz="914400" rtl="0" eaLnBrk="1" fontAlgn="auto" latinLnBrk="0" hangingPunct="1">
              <a:lnSpc>
                <a:spcPct val="90000"/>
              </a:lnSpc>
              <a:spcBef>
                <a:spcPts val="2250"/>
              </a:spcBef>
              <a:spcAft>
                <a:spcPts val="0"/>
              </a:spcAft>
              <a:buClr>
                <a:srgbClr val="1A427C"/>
              </a:buClr>
              <a:buSzPts val="5904"/>
              <a:buFont typeface="Open Sans"/>
              <a:buChar char="•"/>
              <a:tabLst/>
              <a:defRPr/>
            </a:pPr>
            <a:r>
              <a:rPr kumimoji="0" lang="en-GB" sz="2400" b="0" i="0" u="none" strike="noStrike" kern="0" cap="none" spc="0" normalizeH="0" baseline="0" noProof="0">
                <a:ln>
                  <a:noFill/>
                </a:ln>
                <a:solidFill>
                  <a:srgbClr val="1A427C"/>
                </a:solidFill>
                <a:effectLst/>
                <a:uLnTx/>
                <a:uFillTx/>
                <a:latin typeface="Open Sans"/>
                <a:ea typeface="Open Sans"/>
                <a:cs typeface="Open Sans"/>
                <a:sym typeface="Open Sans"/>
              </a:rPr>
              <a:t>During March – April 3 virtual classes have run – 10 patients completed </a:t>
            </a:r>
            <a:endParaRPr kumimoji="0" sz="7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88" name="Google Shape;488;p10" descr="NHS_LO_cmyk.eps.jpg"/>
          <p:cNvPicPr preferRelativeResize="0"/>
          <p:nvPr/>
        </p:nvPicPr>
        <p:blipFill rotWithShape="1">
          <a:blip r:embed="rId3">
            <a:alphaModFix/>
          </a:blip>
          <a:srcRect/>
          <a:stretch/>
        </p:blipFill>
        <p:spPr>
          <a:xfrm>
            <a:off x="10584460" y="5221393"/>
            <a:ext cx="1233511" cy="841030"/>
          </a:xfrm>
          <a:prstGeom prst="rect">
            <a:avLst/>
          </a:prstGeom>
          <a:noFill/>
          <a:ln>
            <a:noFill/>
          </a:ln>
        </p:spPr>
      </p:pic>
      <p:sp>
        <p:nvSpPr>
          <p:cNvPr id="489" name="Google Shape;489;p10"/>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350239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493"/>
        <p:cNvGrpSpPr/>
        <p:nvPr/>
      </p:nvGrpSpPr>
      <p:grpSpPr>
        <a:xfrm>
          <a:off x="0" y="0"/>
          <a:ext cx="0" cy="0"/>
          <a:chOff x="0" y="0"/>
          <a:chExt cx="0" cy="0"/>
        </a:xfrm>
      </p:grpSpPr>
      <p:pic>
        <p:nvPicPr>
          <p:cNvPr id="494" name="Google Shape;494;p11" descr="A picture containing text, person, floor, indoorDescription automatically generated"/>
          <p:cNvPicPr preferRelativeResize="0"/>
          <p:nvPr/>
        </p:nvPicPr>
        <p:blipFill rotWithShape="1">
          <a:blip r:embed="rId3">
            <a:alphaModFix/>
          </a:blip>
          <a:srcRect l="9244" t="5821" r="4828" b="11132"/>
          <a:stretch/>
        </p:blipFill>
        <p:spPr>
          <a:xfrm>
            <a:off x="631527" y="1210436"/>
            <a:ext cx="4275766" cy="3962942"/>
          </a:xfrm>
          <a:prstGeom prst="rect">
            <a:avLst/>
          </a:prstGeom>
          <a:noFill/>
          <a:ln>
            <a:noFill/>
          </a:ln>
        </p:spPr>
      </p:pic>
      <p:pic>
        <p:nvPicPr>
          <p:cNvPr id="495" name="Google Shape;495;p11" descr="A picture containing floor, indoor, ceiling, personDescription automatically generated"/>
          <p:cNvPicPr preferRelativeResize="0"/>
          <p:nvPr/>
        </p:nvPicPr>
        <p:blipFill rotWithShape="1">
          <a:blip r:embed="rId4">
            <a:alphaModFix/>
          </a:blip>
          <a:srcRect t="22060" b="11117"/>
          <a:stretch/>
        </p:blipFill>
        <p:spPr>
          <a:xfrm>
            <a:off x="5114812" y="1211532"/>
            <a:ext cx="5222738" cy="3960733"/>
          </a:xfrm>
          <a:prstGeom prst="rect">
            <a:avLst/>
          </a:prstGeom>
          <a:noFill/>
          <a:ln>
            <a:noFill/>
          </a:ln>
        </p:spPr>
      </p:pic>
      <p:sp>
        <p:nvSpPr>
          <p:cNvPr id="496" name="Google Shape;496;p11"/>
          <p:cNvSpPr txBox="1">
            <a:spLocks noGrp="1"/>
          </p:cNvSpPr>
          <p:nvPr>
            <p:ph type="title" idx="4294967295"/>
          </p:nvPr>
        </p:nvSpPr>
        <p:spPr>
          <a:xfrm>
            <a:off x="603250" y="302683"/>
            <a:ext cx="10985501" cy="716757"/>
          </a:xfrm>
          <a:prstGeom prst="rect">
            <a:avLst/>
          </a:prstGeom>
          <a:noFill/>
          <a:ln>
            <a:noFill/>
          </a:ln>
        </p:spPr>
        <p:txBody>
          <a:bodyPr spcFirstLastPara="1" wrap="square" lIns="25400" tIns="25400" rIns="25400" bIns="25400" anchor="t" anchorCtr="0">
            <a:normAutofit/>
          </a:bodyPr>
          <a:lstStyle/>
          <a:p>
            <a:pPr marL="0" lvl="0" indent="0" algn="l" rtl="0">
              <a:lnSpc>
                <a:spcPct val="80000"/>
              </a:lnSpc>
              <a:spcBef>
                <a:spcPts val="0"/>
              </a:spcBef>
              <a:spcAft>
                <a:spcPts val="0"/>
              </a:spcAft>
              <a:buClr>
                <a:schemeClr val="accent1"/>
              </a:buClr>
              <a:buSzPts val="7636"/>
              <a:buNone/>
            </a:pPr>
            <a:r>
              <a:rPr lang="en-GB" sz="3818">
                <a:solidFill>
                  <a:schemeClr val="accent1"/>
                </a:solidFill>
                <a:latin typeface="Open Sans"/>
                <a:ea typeface="Open Sans"/>
                <a:cs typeface="Open Sans"/>
                <a:sym typeface="Open Sans"/>
              </a:rPr>
              <a:t>Virtual PR - Here to stay in Lothian!</a:t>
            </a:r>
            <a:endParaRPr/>
          </a:p>
        </p:txBody>
      </p:sp>
      <p:pic>
        <p:nvPicPr>
          <p:cNvPr id="497" name="Google Shape;497;p11" descr="NHS_LO_cmyk.eps.jpg"/>
          <p:cNvPicPr preferRelativeResize="0"/>
          <p:nvPr/>
        </p:nvPicPr>
        <p:blipFill rotWithShape="1">
          <a:blip r:embed="rId5">
            <a:alphaModFix/>
          </a:blip>
          <a:srcRect/>
          <a:stretch/>
        </p:blipFill>
        <p:spPr>
          <a:xfrm>
            <a:off x="10584460" y="5221393"/>
            <a:ext cx="1233511" cy="841030"/>
          </a:xfrm>
          <a:prstGeom prst="rect">
            <a:avLst/>
          </a:prstGeom>
          <a:noFill/>
          <a:ln>
            <a:noFill/>
          </a:ln>
        </p:spPr>
      </p:pic>
      <p:sp>
        <p:nvSpPr>
          <p:cNvPr id="498" name="Google Shape;498;p11"/>
          <p:cNvSpPr/>
          <p:nvPr/>
        </p:nvSpPr>
        <p:spPr>
          <a:xfrm>
            <a:off x="-2117" y="6227233"/>
            <a:ext cx="12196235" cy="635001"/>
          </a:xfrm>
          <a:prstGeom prst="rect">
            <a:avLst/>
          </a:prstGeom>
          <a:solidFill>
            <a:srgbClr val="0081CC"/>
          </a:solidFill>
          <a:ln>
            <a:noFill/>
          </a:ln>
        </p:spPr>
        <p:txBody>
          <a:bodyPr spcFirstLastPara="1" wrap="square" lIns="22850" tIns="22850" rIns="22850" bIns="2285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5E5E5E"/>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837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2"/>
          <p:cNvSpPr txBox="1"/>
          <p:nvPr/>
        </p:nvSpPr>
        <p:spPr>
          <a:xfrm>
            <a:off x="1397850" y="1997850"/>
            <a:ext cx="9396300" cy="2862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GB" sz="5400" b="1" i="0" u="none" strike="noStrike" kern="0" cap="none" spc="0" normalizeH="0" baseline="0" noProof="0">
                <a:ln>
                  <a:noFill/>
                </a:ln>
                <a:solidFill>
                  <a:srgbClr val="FFFFFF"/>
                </a:solidFill>
                <a:effectLst/>
                <a:uLnTx/>
                <a:uFillTx/>
                <a:latin typeface="Calibri"/>
                <a:ea typeface="Calibri"/>
                <a:cs typeface="Calibri"/>
                <a:sym typeface="Calibri"/>
              </a:rPr>
              <a:t>Saving and Improving Lives – Clinical Research in our NHS </a:t>
            </a:r>
            <a:endParaRPr kumimoji="0" sz="5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FFFFFF"/>
                </a:solidFill>
                <a:effectLst/>
                <a:uLnTx/>
                <a:uFillTx/>
                <a:latin typeface="Calibri"/>
                <a:ea typeface="Calibri"/>
                <a:cs typeface="Calibri"/>
                <a:sym typeface="Calibri"/>
              </a:rPr>
              <a:t>Fiona Fleming, Head of Communications and Engagement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0" i="0" u="none" strike="noStrike" kern="0" cap="none" spc="0" normalizeH="0" baseline="0" noProof="0">
                <a:ln>
                  <a:noFill/>
                </a:ln>
                <a:solidFill>
                  <a:srgbClr val="FFFFFF"/>
                </a:solidFill>
                <a:effectLst/>
                <a:uLnTx/>
                <a:uFillTx/>
                <a:latin typeface="Calibri"/>
                <a:ea typeface="Calibri"/>
                <a:cs typeface="Calibri"/>
                <a:sym typeface="Calibri"/>
              </a:rPr>
              <a:t>Dr Charles Weller, General Manager, NHS Research Scotland</a:t>
            </a: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12124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DD57197-38D7-8B41-B8C1-180E79E37782}"/>
              </a:ext>
            </a:extLst>
          </p:cNvPr>
          <p:cNvSpPr/>
          <p:nvPr/>
        </p:nvSpPr>
        <p:spPr>
          <a:xfrm>
            <a:off x="0" y="2241461"/>
            <a:ext cx="12192000" cy="3312672"/>
          </a:xfrm>
          <a:prstGeom prst="rect">
            <a:avLst/>
          </a:prstGeom>
          <a:gradFill flip="none" rotWithShape="1">
            <a:gsLst>
              <a:gs pos="0">
                <a:schemeClr val="accent4"/>
              </a:gs>
              <a:gs pos="59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7" name="TextBox 16"/>
          <p:cNvSpPr txBox="1"/>
          <p:nvPr/>
        </p:nvSpPr>
        <p:spPr>
          <a:xfrm>
            <a:off x="522074" y="2399951"/>
            <a:ext cx="7637401" cy="296459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1000"/>
              </a:spcAft>
              <a:buClrTx/>
              <a:buSzTx/>
              <a:buFont typeface="Arial"/>
              <a:buNone/>
              <a:tabLst/>
              <a:defRPr/>
            </a:pPr>
            <a:r>
              <a:rPr kumimoji="0" lang="en-GB" sz="3733" b="0"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sym typeface="Arial"/>
              </a:rPr>
              <a:t>Clinical research </a:t>
            </a:r>
            <a:r>
              <a:rPr kumimoji="0" lang="en-GB" sz="3733" b="0" i="0" u="none" strike="noStrike" kern="1200" cap="none" spc="0" normalizeH="0" baseline="0" noProof="0" dirty="0">
                <a:ln>
                  <a:noFill/>
                </a:ln>
                <a:solidFill>
                  <a:srgbClr val="FFFFFF"/>
                </a:solidFill>
                <a:effectLst/>
                <a:uLnTx/>
                <a:uFillTx/>
                <a:latin typeface="Arial"/>
                <a:ea typeface="+mn-ea"/>
                <a:cs typeface="Arial"/>
                <a:sym typeface="Arial"/>
              </a:rPr>
              <a:t>is the single most important way healthcare is improved – by identifying new means to detect, diagnose, treat and prevent disease.</a:t>
            </a:r>
          </a:p>
        </p:txBody>
      </p:sp>
      <p:pic>
        <p:nvPicPr>
          <p:cNvPr id="10" name="Picture 9">
            <a:extLst>
              <a:ext uri="{FF2B5EF4-FFF2-40B4-BE49-F238E27FC236}">
                <a16:creationId xmlns:a16="http://schemas.microsoft.com/office/drawing/2014/main" id="{25A94492-65CA-D94C-9644-2B1C746D2B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65548" y="2177919"/>
            <a:ext cx="3439755" cy="3439755"/>
          </a:xfrm>
          <a:prstGeom prst="ellipse">
            <a:avLst/>
          </a:prstGeom>
          <a:ln w="101600">
            <a:gradFill>
              <a:gsLst>
                <a:gs pos="0">
                  <a:srgbClr val="003D6E"/>
                </a:gs>
                <a:gs pos="57000">
                  <a:srgbClr val="00A4EA"/>
                </a:gs>
                <a:gs pos="100000">
                  <a:srgbClr val="003D6E"/>
                </a:gs>
              </a:gsLst>
              <a:lin ang="5400000" scaled="1"/>
            </a:gradFill>
          </a:ln>
        </p:spPr>
      </p:pic>
    </p:spTree>
    <p:extLst>
      <p:ext uri="{BB962C8B-B14F-4D97-AF65-F5344CB8AC3E}">
        <p14:creationId xmlns:p14="http://schemas.microsoft.com/office/powerpoint/2010/main" val="1612147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8667" y="1473201"/>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2" name="TextBox 1"/>
          <p:cNvSpPr txBox="1"/>
          <p:nvPr/>
        </p:nvSpPr>
        <p:spPr>
          <a:xfrm>
            <a:off x="245533" y="1613392"/>
            <a:ext cx="10889315" cy="5027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a:ln>
                  <a:noFill/>
                </a:ln>
                <a:solidFill>
                  <a:srgbClr val="FFFFFF"/>
                </a:solidFill>
                <a:effectLst/>
                <a:uLnTx/>
                <a:uFillTx/>
                <a:latin typeface="Arial"/>
                <a:ea typeface="+mn-ea"/>
                <a:cs typeface="Arial"/>
                <a:sym typeface="Arial"/>
              </a:rPr>
              <a:t>Focus </a:t>
            </a:r>
          </a:p>
        </p:txBody>
      </p:sp>
      <p:sp>
        <p:nvSpPr>
          <p:cNvPr id="9" name="Rectangle 8">
            <a:extLst>
              <a:ext uri="{FF2B5EF4-FFF2-40B4-BE49-F238E27FC236}">
                <a16:creationId xmlns:a16="http://schemas.microsoft.com/office/drawing/2014/main" id="{D47C4114-8F39-E547-9BDC-636B56204073}"/>
              </a:ext>
            </a:extLst>
          </p:cNvPr>
          <p:cNvSpPr/>
          <p:nvPr/>
        </p:nvSpPr>
        <p:spPr>
          <a:xfrm>
            <a:off x="1" y="316099"/>
            <a:ext cx="9097108"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TextBox 10">
            <a:extLst>
              <a:ext uri="{FF2B5EF4-FFF2-40B4-BE49-F238E27FC236}">
                <a16:creationId xmlns:a16="http://schemas.microsoft.com/office/drawing/2014/main" id="{8DCB8C62-F3D6-DD42-9EA7-3EEB85183B14}"/>
              </a:ext>
            </a:extLst>
          </p:cNvPr>
          <p:cNvSpPr txBox="1"/>
          <p:nvPr/>
        </p:nvSpPr>
        <p:spPr>
          <a:xfrm>
            <a:off x="433965" y="425790"/>
            <a:ext cx="839518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a:sym typeface="Arial"/>
              </a:rPr>
              <a:t>A research ready nation </a:t>
            </a:r>
            <a:endParaRPr kumimoji="0" lang="en-GB" sz="3200" b="1" i="0" u="none" strike="noStrike" kern="1200" cap="none" spc="0" normalizeH="0" baseline="0" noProof="0" dirty="0">
              <a:ln>
                <a:noFill/>
              </a:ln>
              <a:solidFill>
                <a:srgbClr val="FFFFFF"/>
              </a:solidFill>
              <a:effectLst/>
              <a:uLnTx/>
              <a:uFillTx/>
              <a:latin typeface="Arial"/>
              <a:ea typeface="+mn-ea"/>
              <a:cs typeface="Arial"/>
              <a:sym typeface="Arial"/>
            </a:endParaRPr>
          </a:p>
        </p:txBody>
      </p:sp>
      <p:pic>
        <p:nvPicPr>
          <p:cNvPr id="12" name="Picture 11">
            <a:extLst>
              <a:ext uri="{FF2B5EF4-FFF2-40B4-BE49-F238E27FC236}">
                <a16:creationId xmlns:a16="http://schemas.microsoft.com/office/drawing/2014/main" id="{D6BA528B-ACA3-7445-8B8E-DE772F0BD4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4725" y="316099"/>
            <a:ext cx="3437340" cy="5736061"/>
          </a:xfrm>
          <a:prstGeom prst="rect">
            <a:avLst/>
          </a:prstGeom>
        </p:spPr>
      </p:pic>
      <p:sp>
        <p:nvSpPr>
          <p:cNvPr id="3" name="TextBox 2"/>
          <p:cNvSpPr txBox="1"/>
          <p:nvPr/>
        </p:nvSpPr>
        <p:spPr>
          <a:xfrm>
            <a:off x="523515" y="1283622"/>
            <a:ext cx="7906475" cy="2574679"/>
          </a:xfrm>
          <a:prstGeom prst="rect">
            <a:avLst/>
          </a:prstGeom>
          <a:noFill/>
        </p:spPr>
        <p:txBody>
          <a:bodyPr wrap="square" rtlCol="0">
            <a:spAutoFit/>
          </a:bodyPr>
          <a:lstStyle/>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Unified health service</a:t>
            </a:r>
          </a:p>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Stable population of c.5 million </a:t>
            </a:r>
          </a:p>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Nationwide research infrastructure</a:t>
            </a:r>
          </a:p>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Internationally leading clinicians</a:t>
            </a:r>
          </a:p>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World-class academics</a:t>
            </a:r>
          </a:p>
          <a:p>
            <a:pPr marL="380990" marR="0" lvl="0" indent="-380990" algn="l" defTabSz="914377"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Exceptional health data and informatics</a:t>
            </a:r>
            <a:endParaRPr kumimoji="0" lang="en-GB" sz="2133"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3" name="Rectangle 12">
            <a:extLst>
              <a:ext uri="{FF2B5EF4-FFF2-40B4-BE49-F238E27FC236}">
                <a16:creationId xmlns:a16="http://schemas.microsoft.com/office/drawing/2014/main" id="{D47C4114-8F39-E547-9BDC-636B56204073}"/>
              </a:ext>
            </a:extLst>
          </p:cNvPr>
          <p:cNvSpPr/>
          <p:nvPr/>
        </p:nvSpPr>
        <p:spPr>
          <a:xfrm>
            <a:off x="1" y="4040987"/>
            <a:ext cx="9471377" cy="1872539"/>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Rectangle 3"/>
          <p:cNvSpPr/>
          <p:nvPr/>
        </p:nvSpPr>
        <p:spPr>
          <a:xfrm>
            <a:off x="433967" y="4124522"/>
            <a:ext cx="7811176" cy="1668085"/>
          </a:xfrm>
          <a:prstGeom prst="rect">
            <a:avLst/>
          </a:prstGeom>
        </p:spPr>
        <p:txBody>
          <a:bodyPr wrap="square">
            <a:spAutoFit/>
          </a:bodyPr>
          <a:lstStyle/>
          <a:p>
            <a:pPr marL="0" marR="0" lvl="0" indent="0" algn="l" defTabSz="914377" rtl="0" eaLnBrk="1" fontAlgn="auto" latinLnBrk="0" hangingPunct="1">
              <a:lnSpc>
                <a:spcPct val="107000"/>
              </a:lnSpc>
              <a:spcBef>
                <a:spcPts val="0"/>
              </a:spcBef>
              <a:spcAft>
                <a:spcPts val="267"/>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a:ea typeface="+mn-ea"/>
                <a:cs typeface="Arial"/>
                <a:sym typeface="Arial"/>
              </a:rPr>
              <a:t>“Scotland is home to a vibrant and innovative research environment…world-leading research is led, supported and delivered across our NHS and universities. This has already transformed the lives of patients in Scotland, UK and around the world.”</a:t>
            </a:r>
          </a:p>
          <a:p>
            <a:pPr marL="0" marR="0" lvl="0" indent="0" algn="l" defTabSz="914377" rtl="0" eaLnBrk="1" fontAlgn="auto" latinLnBrk="0" hangingPunct="1">
              <a:lnSpc>
                <a:spcPct val="107000"/>
              </a:lnSpc>
              <a:spcBef>
                <a:spcPts val="0"/>
              </a:spcBef>
              <a:spcAft>
                <a:spcPts val="1067"/>
              </a:spcAft>
              <a:buClrTx/>
              <a:buSzTx/>
              <a:buFont typeface="Arial"/>
              <a:buNone/>
              <a:tabLst/>
              <a:defRPr/>
            </a:pPr>
            <a:r>
              <a:rPr kumimoji="0" lang="en-GB" sz="1867"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sym typeface="Arial"/>
              </a:rPr>
              <a:t>Jeane Freeman (former Cabinet Secretary for Health), March 2021</a:t>
            </a:r>
          </a:p>
        </p:txBody>
      </p:sp>
    </p:spTree>
    <p:extLst>
      <p:ext uri="{BB962C8B-B14F-4D97-AF65-F5344CB8AC3E}">
        <p14:creationId xmlns:p14="http://schemas.microsoft.com/office/powerpoint/2010/main" val="2170418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7C4114-8F39-E547-9BDC-636B56204073}"/>
              </a:ext>
            </a:extLst>
          </p:cNvPr>
          <p:cNvSpPr/>
          <p:nvPr/>
        </p:nvSpPr>
        <p:spPr>
          <a:xfrm>
            <a:off x="1" y="316099"/>
            <a:ext cx="1155982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p:cNvSpPr txBox="1"/>
          <p:nvPr/>
        </p:nvSpPr>
        <p:spPr>
          <a:xfrm>
            <a:off x="338667" y="1473201"/>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2" name="TextBox 1"/>
          <p:cNvSpPr txBox="1"/>
          <p:nvPr/>
        </p:nvSpPr>
        <p:spPr>
          <a:xfrm>
            <a:off x="245533" y="1613392"/>
            <a:ext cx="10889315" cy="5027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a:ln>
                  <a:noFill/>
                </a:ln>
                <a:solidFill>
                  <a:srgbClr val="FFFFFF"/>
                </a:solidFill>
                <a:effectLst/>
                <a:uLnTx/>
                <a:uFillTx/>
                <a:latin typeface="Arial"/>
                <a:ea typeface="+mn-ea"/>
                <a:cs typeface="Arial"/>
                <a:sym typeface="Arial"/>
              </a:rPr>
              <a:t>Focus </a:t>
            </a:r>
          </a:p>
        </p:txBody>
      </p:sp>
      <p:sp>
        <p:nvSpPr>
          <p:cNvPr id="11" name="TextBox 10">
            <a:extLst>
              <a:ext uri="{FF2B5EF4-FFF2-40B4-BE49-F238E27FC236}">
                <a16:creationId xmlns:a16="http://schemas.microsoft.com/office/drawing/2014/main" id="{8DCB8C62-F3D6-DD42-9EA7-3EEB85183B14}"/>
              </a:ext>
            </a:extLst>
          </p:cNvPr>
          <p:cNvSpPr txBox="1"/>
          <p:nvPr/>
        </p:nvSpPr>
        <p:spPr>
          <a:xfrm>
            <a:off x="245533" y="438018"/>
            <a:ext cx="839518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a:sym typeface="Arial"/>
              </a:rPr>
              <a:t>Research infrastructure</a:t>
            </a:r>
            <a:endParaRPr kumimoji="0" lang="en-GB" sz="3200" b="1" i="0" u="none" strike="noStrike" kern="1200" cap="none" spc="0" normalizeH="0" baseline="0" noProof="0" dirty="0">
              <a:ln>
                <a:noFill/>
              </a:ln>
              <a:solidFill>
                <a:srgbClr val="FFFFFF"/>
              </a:solidFill>
              <a:effectLst/>
              <a:uLnTx/>
              <a:uFillTx/>
              <a:latin typeface="Arial"/>
              <a:ea typeface="+mn-ea"/>
              <a:cs typeface="Arial"/>
              <a:sym typeface="Arial"/>
            </a:endParaRPr>
          </a:p>
        </p:txBody>
      </p:sp>
      <p:sp>
        <p:nvSpPr>
          <p:cNvPr id="3" name="TextBox 2"/>
          <p:cNvSpPr txBox="1"/>
          <p:nvPr/>
        </p:nvSpPr>
        <p:spPr>
          <a:xfrm>
            <a:off x="245533" y="1613392"/>
            <a:ext cx="7906475" cy="430810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NHS Research Scotland </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is a partnership of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Scottish NHS Boards </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and the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Chief Scientist Office (CSO) of Scottish Government</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 </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0" i="0" u="none" strike="noStrike" kern="1200" cap="none" spc="0" normalizeH="0" baseline="0" noProof="0" dirty="0">
              <a:ln>
                <a:noFill/>
              </a:ln>
              <a:solidFill>
                <a:srgbClr val="0046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Simplifying access to Scotland’s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world-class research infrastructure</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 and supporting the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placement, setup and delivery </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of clinical research studies, and innovative research collaborations, from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all sectors and therapy areas.</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0" i="0" u="none" strike="noStrike" kern="1200" cap="none" spc="0" normalizeH="0" baseline="0" noProof="0" dirty="0">
              <a:ln>
                <a:noFill/>
              </a:ln>
              <a:solidFill>
                <a:srgbClr val="0046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We work to ensure NHS Scotland provides the best environment to support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research, and contributes towards a thriving life sciences sector.</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4" name="Oval 13">
            <a:extLst>
              <a:ext uri="{FF2B5EF4-FFF2-40B4-BE49-F238E27FC236}">
                <a16:creationId xmlns:a16="http://schemas.microsoft.com/office/drawing/2014/main" id="{6D9C6D11-1165-C644-A857-8705074D23DD}"/>
              </a:ext>
            </a:extLst>
          </p:cNvPr>
          <p:cNvSpPr>
            <a:spLocks noChangeAspect="1"/>
          </p:cNvSpPr>
          <p:nvPr/>
        </p:nvSpPr>
        <p:spPr>
          <a:xfrm>
            <a:off x="8282960" y="213696"/>
            <a:ext cx="1344000" cy="1344000"/>
          </a:xfrm>
          <a:prstGeom prst="ellipse">
            <a:avLst/>
          </a:prstGeom>
          <a:blipFill>
            <a:blip r:embed="rId3" cstate="screen">
              <a:extLst>
                <a:ext uri="{28A0092B-C50C-407E-A947-70E740481C1C}">
                  <a14:useLocalDpi xmlns:a14="http://schemas.microsoft.com/office/drawing/2010/main"/>
                </a:ext>
              </a:extLst>
            </a:blip>
            <a:srcRect/>
            <a:stretch>
              <a:fillRect l="-8132" t="-6902" r="-8731" b="-9961"/>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Oval 14">
            <a:extLst>
              <a:ext uri="{FF2B5EF4-FFF2-40B4-BE49-F238E27FC236}">
                <a16:creationId xmlns:a16="http://schemas.microsoft.com/office/drawing/2014/main" id="{D1B544D7-05D9-F941-AAB7-B78A3437E17C}"/>
              </a:ext>
            </a:extLst>
          </p:cNvPr>
          <p:cNvSpPr>
            <a:spLocks noChangeAspect="1"/>
          </p:cNvSpPr>
          <p:nvPr/>
        </p:nvSpPr>
        <p:spPr>
          <a:xfrm>
            <a:off x="9720093" y="171448"/>
            <a:ext cx="1344000" cy="1344000"/>
          </a:xfrm>
          <a:prstGeom prst="ellipse">
            <a:avLst/>
          </a:prstGeom>
          <a:blipFill>
            <a:blip r:embed="rId4" cstate="screen">
              <a:extLst>
                <a:ext uri="{28A0092B-C50C-407E-A947-70E740481C1C}">
                  <a14:useLocalDpi xmlns:a14="http://schemas.microsoft.com/office/drawing/2010/main"/>
                </a:ext>
              </a:extLst>
            </a:blip>
            <a:srcRect/>
            <a:stretch>
              <a:fillRect/>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10" name="Picture 9">
            <a:extLst>
              <a:ext uri="{FF2B5EF4-FFF2-40B4-BE49-F238E27FC236}">
                <a16:creationId xmlns:a16="http://schemas.microsoft.com/office/drawing/2014/main" id="{EB8ED4C1-9C55-E947-A38F-CDDBF6B302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4725" y="316099"/>
            <a:ext cx="3437340" cy="5736061"/>
          </a:xfrm>
          <a:prstGeom prst="rect">
            <a:avLst/>
          </a:prstGeom>
        </p:spPr>
      </p:pic>
    </p:spTree>
    <p:extLst>
      <p:ext uri="{BB962C8B-B14F-4D97-AF65-F5344CB8AC3E}">
        <p14:creationId xmlns:p14="http://schemas.microsoft.com/office/powerpoint/2010/main" val="2051740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t="9338" b="17306"/>
          <a:stretch/>
        </p:blipFill>
        <p:spPr>
          <a:xfrm>
            <a:off x="824774" y="1124729"/>
            <a:ext cx="10542452" cy="4980375"/>
          </a:xfrm>
          <a:prstGeom prst="rect">
            <a:avLst/>
          </a:prstGeom>
        </p:spPr>
      </p:pic>
      <p:sp>
        <p:nvSpPr>
          <p:cNvPr id="9" name="Rectangle 8">
            <a:extLst>
              <a:ext uri="{FF2B5EF4-FFF2-40B4-BE49-F238E27FC236}">
                <a16:creationId xmlns:a16="http://schemas.microsoft.com/office/drawing/2014/main" id="{D47C4114-8F39-E547-9BDC-636B56204073}"/>
              </a:ext>
            </a:extLst>
          </p:cNvPr>
          <p:cNvSpPr/>
          <p:nvPr/>
        </p:nvSpPr>
        <p:spPr>
          <a:xfrm>
            <a:off x="1" y="316099"/>
            <a:ext cx="9097108"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TextBox 10">
            <a:extLst>
              <a:ext uri="{FF2B5EF4-FFF2-40B4-BE49-F238E27FC236}">
                <a16:creationId xmlns:a16="http://schemas.microsoft.com/office/drawing/2014/main" id="{8DCB8C62-F3D6-DD42-9EA7-3EEB85183B14}"/>
              </a:ext>
            </a:extLst>
          </p:cNvPr>
          <p:cNvSpPr txBox="1"/>
          <p:nvPr/>
        </p:nvSpPr>
        <p:spPr>
          <a:xfrm>
            <a:off x="433965" y="425790"/>
            <a:ext cx="839518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a:sym typeface="Arial"/>
              </a:rPr>
              <a:t>Diverse portfolio </a:t>
            </a:r>
            <a:endParaRPr kumimoji="0" lang="en-GB" sz="3200" b="1" i="0" u="none" strike="noStrike" kern="1200" cap="none" spc="0" normalizeH="0" baseline="0" noProof="0" dirty="0">
              <a:ln>
                <a:noFill/>
              </a:ln>
              <a:solidFill>
                <a:srgbClr val="FFFFFF"/>
              </a:solidFill>
              <a:effectLst/>
              <a:uLnTx/>
              <a:uFillTx/>
              <a:latin typeface="Arial"/>
              <a:ea typeface="+mn-ea"/>
              <a:cs typeface="Arial"/>
              <a:sym typeface="Arial"/>
            </a:endParaRPr>
          </a:p>
        </p:txBody>
      </p:sp>
      <p:sp>
        <p:nvSpPr>
          <p:cNvPr id="17" name="TextBox 16"/>
          <p:cNvSpPr txBox="1"/>
          <p:nvPr/>
        </p:nvSpPr>
        <p:spPr>
          <a:xfrm>
            <a:off x="7802864" y="5935825"/>
            <a:ext cx="4094256" cy="30777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400" b="0" i="0" u="none" strike="noStrike" kern="1200" cap="none" spc="0" normalizeH="0" baseline="0" noProof="0" dirty="0">
                <a:ln>
                  <a:noFill/>
                </a:ln>
                <a:solidFill>
                  <a:srgbClr val="00A3E9"/>
                </a:solidFill>
                <a:effectLst/>
                <a:uLnTx/>
                <a:uFillTx/>
                <a:latin typeface="Arial"/>
                <a:ea typeface="+mn-ea"/>
                <a:cs typeface="Arial"/>
                <a:sym typeface="Arial"/>
              </a:rPr>
              <a:t>Holyrood, Health of the Nation (August 2019)</a:t>
            </a:r>
          </a:p>
        </p:txBody>
      </p:sp>
    </p:spTree>
    <p:extLst>
      <p:ext uri="{BB962C8B-B14F-4D97-AF65-F5344CB8AC3E}">
        <p14:creationId xmlns:p14="http://schemas.microsoft.com/office/powerpoint/2010/main" val="1046458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8215B6-E896-EF44-806B-E82267B29659}"/>
              </a:ext>
            </a:extLst>
          </p:cNvPr>
          <p:cNvSpPr/>
          <p:nvPr/>
        </p:nvSpPr>
        <p:spPr>
          <a:xfrm>
            <a:off x="0" y="316099"/>
            <a:ext cx="12192000"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TextBox 3"/>
          <p:cNvSpPr txBox="1"/>
          <p:nvPr/>
        </p:nvSpPr>
        <p:spPr>
          <a:xfrm>
            <a:off x="433965" y="425790"/>
            <a:ext cx="925406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Black" panose="020B0604020202020204" pitchFamily="34" charset="0"/>
                <a:sym typeface="Arial"/>
              </a:rPr>
              <a:t>COVID-19 research </a:t>
            </a:r>
            <a:r>
              <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a:sym typeface="Arial"/>
              </a:rPr>
              <a:t>response</a:t>
            </a:r>
          </a:p>
        </p:txBody>
      </p:sp>
      <p:sp>
        <p:nvSpPr>
          <p:cNvPr id="5" name="TextBox 4"/>
          <p:cNvSpPr txBox="1"/>
          <p:nvPr/>
        </p:nvSpPr>
        <p:spPr>
          <a:xfrm>
            <a:off x="338667" y="1473201"/>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2" name="TextBox 1"/>
          <p:cNvSpPr txBox="1"/>
          <p:nvPr/>
        </p:nvSpPr>
        <p:spPr>
          <a:xfrm>
            <a:off x="388876" y="1513461"/>
            <a:ext cx="10889315" cy="5027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a:ln>
                  <a:noFill/>
                </a:ln>
                <a:solidFill>
                  <a:srgbClr val="FFFFFF"/>
                </a:solidFill>
                <a:effectLst/>
                <a:uLnTx/>
                <a:uFillTx/>
                <a:latin typeface="Arial"/>
                <a:ea typeface="+mn-ea"/>
                <a:cs typeface="Arial"/>
                <a:sym typeface="Arial"/>
              </a:rPr>
              <a:t>Focus </a:t>
            </a:r>
          </a:p>
        </p:txBody>
      </p:sp>
      <p:sp>
        <p:nvSpPr>
          <p:cNvPr id="10" name="TextBox 9"/>
          <p:cNvSpPr txBox="1"/>
          <p:nvPr/>
        </p:nvSpPr>
        <p:spPr>
          <a:xfrm>
            <a:off x="433967" y="1473201"/>
            <a:ext cx="8053275" cy="102579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133" b="1" i="0" u="none" strike="noStrike" kern="1200" cap="none" spc="0" normalizeH="0" baseline="0" noProof="0" dirty="0">
                <a:ln>
                  <a:noFill/>
                </a:ln>
                <a:solidFill>
                  <a:srgbClr val="004585"/>
                </a:solidFill>
                <a:effectLst/>
                <a:uLnTx/>
                <a:uFillTx/>
                <a:latin typeface="Arial"/>
                <a:ea typeface="+mn-ea"/>
                <a:cs typeface="Arial"/>
                <a:sym typeface="Arial"/>
              </a:rPr>
              <a:t>The first case of coronavirus in Scotland emerged in of </a:t>
            </a:r>
            <a:r>
              <a:rPr kumimoji="0" lang="en-GB" sz="2133" b="1" i="0" u="none" strike="noStrike" kern="1200" cap="none" spc="0" normalizeH="0" baseline="0" noProof="0" dirty="0">
                <a:ln>
                  <a:noFill/>
                </a:ln>
                <a:solidFill>
                  <a:srgbClr val="00A3E9"/>
                </a:solidFill>
                <a:effectLst/>
                <a:uLnTx/>
                <a:uFillTx/>
                <a:latin typeface="Arial"/>
                <a:ea typeface="+mn-ea"/>
                <a:cs typeface="Arial"/>
                <a:sym typeface="Arial"/>
              </a:rPr>
              <a:t>March 2020</a:t>
            </a:r>
            <a:r>
              <a:rPr kumimoji="0" lang="en-GB" sz="2133" b="1" i="0" u="none" strike="noStrike" kern="1200" cap="none" spc="0" normalizeH="0" baseline="0" noProof="0" dirty="0">
                <a:ln>
                  <a:noFill/>
                </a:ln>
                <a:solidFill>
                  <a:srgbClr val="004585"/>
                </a:solidFill>
                <a:effectLst/>
                <a:uLnTx/>
                <a:uFillTx/>
                <a:latin typeface="Arial"/>
                <a:ea typeface="+mn-ea"/>
                <a:cs typeface="Arial"/>
                <a:sym typeface="Arial"/>
              </a:rPr>
              <a:t>. Research played a vital part of the response.</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4585"/>
              </a:solidFill>
              <a:effectLst/>
              <a:uLnTx/>
              <a:uFillTx/>
              <a:latin typeface="Arial"/>
              <a:ea typeface="+mn-ea"/>
              <a:cs typeface="Arial"/>
              <a:sym typeface="Arial"/>
            </a:endParaRPr>
          </a:p>
        </p:txBody>
      </p:sp>
      <p:sp>
        <p:nvSpPr>
          <p:cNvPr id="11" name="Oval 10">
            <a:extLst>
              <a:ext uri="{FF2B5EF4-FFF2-40B4-BE49-F238E27FC236}">
                <a16:creationId xmlns:a16="http://schemas.microsoft.com/office/drawing/2014/main" id="{74774D6F-83C2-3945-BBE4-88EBD43BBDDF}"/>
              </a:ext>
            </a:extLst>
          </p:cNvPr>
          <p:cNvSpPr/>
          <p:nvPr/>
        </p:nvSpPr>
        <p:spPr>
          <a:xfrm>
            <a:off x="9299308" y="309800"/>
            <a:ext cx="2561579" cy="2561579"/>
          </a:xfrm>
          <a:prstGeom prst="ellipse">
            <a:avLst/>
          </a:prstGeom>
          <a:blipFill>
            <a:blip r:embed="rId3" cstate="screen">
              <a:extLst>
                <a:ext uri="{28A0092B-C50C-407E-A947-70E740481C1C}">
                  <a14:useLocalDpi xmlns:a14="http://schemas.microsoft.com/office/drawing/2010/main"/>
                </a:ext>
              </a:extLst>
            </a:blip>
            <a:srcRect/>
            <a:stretch>
              <a:fillRect l="-49296" r="-1" b="-775"/>
            </a:stretch>
          </a:blip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Rounded Rectangle 14">
            <a:extLst>
              <a:ext uri="{FF2B5EF4-FFF2-40B4-BE49-F238E27FC236}">
                <a16:creationId xmlns:a16="http://schemas.microsoft.com/office/drawing/2014/main" id="{4D6CD670-91FE-EB45-8163-CC06A4AE327D}"/>
              </a:ext>
            </a:extLst>
          </p:cNvPr>
          <p:cNvSpPr/>
          <p:nvPr/>
        </p:nvSpPr>
        <p:spPr>
          <a:xfrm>
            <a:off x="472455" y="2593114"/>
            <a:ext cx="11028677" cy="1711157"/>
          </a:xfrm>
          <a:prstGeom prst="roundRect">
            <a:avLst/>
          </a:prstGeom>
          <a:gradFill flip="none" rotWithShape="1">
            <a:gsLst>
              <a:gs pos="0">
                <a:schemeClr val="accent4"/>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6" name="TextBox 15">
            <a:extLst>
              <a:ext uri="{FF2B5EF4-FFF2-40B4-BE49-F238E27FC236}">
                <a16:creationId xmlns:a16="http://schemas.microsoft.com/office/drawing/2014/main" id="{A3367EF9-A673-634F-9E42-96DAF0B563CB}"/>
              </a:ext>
            </a:extLst>
          </p:cNvPr>
          <p:cNvSpPr txBox="1"/>
          <p:nvPr/>
        </p:nvSpPr>
        <p:spPr>
          <a:xfrm>
            <a:off x="613889" y="2693097"/>
            <a:ext cx="10887243" cy="1471428"/>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“We have a strong history of medical research in Scotland; and part of our COVID-19 response has been to rally our excellent research resource to advance understanding of COVID-19, to gather evidence about effective interventions and to understand the impact of COVID-19 on our population.”</a:t>
            </a:r>
          </a:p>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Dr Gregor Smith, Chief Medical Officer Scotland</a:t>
            </a:r>
          </a:p>
        </p:txBody>
      </p:sp>
      <p:sp>
        <p:nvSpPr>
          <p:cNvPr id="17" name="Rounded Rectangle 16">
            <a:extLst>
              <a:ext uri="{FF2B5EF4-FFF2-40B4-BE49-F238E27FC236}">
                <a16:creationId xmlns:a16="http://schemas.microsoft.com/office/drawing/2014/main" id="{E428090F-CAFF-9A45-8F52-2B6B5402A529}"/>
              </a:ext>
            </a:extLst>
          </p:cNvPr>
          <p:cNvSpPr/>
          <p:nvPr/>
        </p:nvSpPr>
        <p:spPr>
          <a:xfrm>
            <a:off x="472456" y="4444464"/>
            <a:ext cx="11028677" cy="1540041"/>
          </a:xfrm>
          <a:prstGeom prst="roundRect">
            <a:avLst/>
          </a:prstGeom>
          <a:gradFill flip="none" rotWithShape="1">
            <a:gsLst>
              <a:gs pos="0">
                <a:schemeClr val="accent4"/>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TextBox 17">
            <a:extLst>
              <a:ext uri="{FF2B5EF4-FFF2-40B4-BE49-F238E27FC236}">
                <a16:creationId xmlns:a16="http://schemas.microsoft.com/office/drawing/2014/main" id="{2E060590-1FB8-8D47-B45F-21F1AD75F8E7}"/>
              </a:ext>
            </a:extLst>
          </p:cNvPr>
          <p:cNvSpPr txBox="1"/>
          <p:nvPr/>
        </p:nvSpPr>
        <p:spPr>
          <a:xfrm>
            <a:off x="652379" y="4614573"/>
            <a:ext cx="10848755" cy="1126655"/>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“The world faces an unprecedented challenge in our efforts to tackle the spread of COVID-19 and it is vital we harness our research capabilities to the fullest extent to limit the outbreak, and protect life.”</a:t>
            </a:r>
          </a:p>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Professor Chris Whitty, Chief Medical Officer England </a:t>
            </a:r>
          </a:p>
        </p:txBody>
      </p:sp>
      <p:sp>
        <p:nvSpPr>
          <p:cNvPr id="19" name="Oval 18">
            <a:extLst>
              <a:ext uri="{FF2B5EF4-FFF2-40B4-BE49-F238E27FC236}">
                <a16:creationId xmlns:a16="http://schemas.microsoft.com/office/drawing/2014/main" id="{31234C42-3472-424D-A999-5D2D21249569}"/>
              </a:ext>
            </a:extLst>
          </p:cNvPr>
          <p:cNvSpPr/>
          <p:nvPr/>
        </p:nvSpPr>
        <p:spPr>
          <a:xfrm>
            <a:off x="8487240" y="1442840"/>
            <a:ext cx="652720" cy="65272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Oval 19">
            <a:extLst>
              <a:ext uri="{FF2B5EF4-FFF2-40B4-BE49-F238E27FC236}">
                <a16:creationId xmlns:a16="http://schemas.microsoft.com/office/drawing/2014/main" id="{D189E416-50F1-E046-9DFA-61788195A8B4}"/>
              </a:ext>
            </a:extLst>
          </p:cNvPr>
          <p:cNvSpPr/>
          <p:nvPr/>
        </p:nvSpPr>
        <p:spPr>
          <a:xfrm>
            <a:off x="9139960" y="2250291"/>
            <a:ext cx="318696" cy="318696"/>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2826048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7C4114-8F39-E547-9BDC-636B56204073}"/>
              </a:ext>
            </a:extLst>
          </p:cNvPr>
          <p:cNvSpPr/>
          <p:nvPr/>
        </p:nvSpPr>
        <p:spPr>
          <a:xfrm>
            <a:off x="3079" y="2061099"/>
            <a:ext cx="6985771" cy="3889029"/>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TextBox 8"/>
          <p:cNvSpPr txBox="1"/>
          <p:nvPr/>
        </p:nvSpPr>
        <p:spPr>
          <a:xfrm>
            <a:off x="7232251" y="2084114"/>
            <a:ext cx="4482715" cy="386548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1067"/>
              </a:spcBef>
              <a:spcAft>
                <a:spcPts val="1067"/>
              </a:spcAft>
              <a:buClrTx/>
              <a:buSzTx/>
              <a:buFont typeface="Arial"/>
              <a:buNone/>
              <a:tabLst/>
              <a:defRPr/>
            </a:pPr>
            <a:r>
              <a:rPr kumimoji="0" lang="en-GB" sz="1867"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Recognise the vital importance of research within the NHS</a:t>
            </a:r>
            <a:endParaRPr kumimoji="0" lang="en-GB" sz="1400"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377" rtl="0" eaLnBrk="1" fontAlgn="auto" latinLnBrk="0" hangingPunct="1">
              <a:lnSpc>
                <a:spcPct val="100000"/>
              </a:lnSpc>
              <a:spcBef>
                <a:spcPts val="1067"/>
              </a:spcBef>
              <a:spcAft>
                <a:spcPts val="1067"/>
              </a:spcAft>
              <a:buClrTx/>
              <a:buSzTx/>
              <a:buFont typeface="Arial"/>
              <a:buNone/>
              <a:tabLst/>
              <a:defRPr/>
            </a:pPr>
            <a:endParaRPr kumimoji="0" lang="en-GB" sz="1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377" rtl="0" eaLnBrk="1" fontAlgn="auto" latinLnBrk="0" hangingPunct="1">
              <a:lnSpc>
                <a:spcPct val="100000"/>
              </a:lnSpc>
              <a:spcBef>
                <a:spcPts val="1067"/>
              </a:spcBef>
              <a:spcAft>
                <a:spcPts val="1067"/>
              </a:spcAft>
              <a:buClrTx/>
              <a:buSzTx/>
              <a:buFont typeface="Arial"/>
              <a:buNone/>
              <a:tabLst/>
              <a:defRPr/>
            </a:pPr>
            <a:r>
              <a:rPr kumimoji="0" lang="en-GB" sz="1867"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Outline Scotland’s contribution to COVID-19 research</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1"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GB" sz="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1867"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Reflect on what more can be done to harness capabilities across the country and translate research and innovation into improved outcomes for patients.</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1" name="Rectangle 10">
            <a:extLst>
              <a:ext uri="{FF2B5EF4-FFF2-40B4-BE49-F238E27FC236}">
                <a16:creationId xmlns:a16="http://schemas.microsoft.com/office/drawing/2014/main" id="{FDD57197-38D7-8B41-B8C1-180E79E37782}"/>
              </a:ext>
            </a:extLst>
          </p:cNvPr>
          <p:cNvSpPr/>
          <p:nvPr/>
        </p:nvSpPr>
        <p:spPr>
          <a:xfrm rot="10800000">
            <a:off x="2212621" y="341963"/>
            <a:ext cx="9979376"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2" name="TextBox 11">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Session Outcomes</a:t>
            </a:r>
          </a:p>
        </p:txBody>
      </p:sp>
      <p:cxnSp>
        <p:nvCxnSpPr>
          <p:cNvPr id="8" name="Straight Connector 7"/>
          <p:cNvCxnSpPr/>
          <p:nvPr/>
        </p:nvCxnSpPr>
        <p:spPr>
          <a:xfrm>
            <a:off x="7321357" y="2978185"/>
            <a:ext cx="4094788" cy="0"/>
          </a:xfrm>
          <a:prstGeom prst="line">
            <a:avLst/>
          </a:prstGeom>
          <a:ln w="19050">
            <a:solidFill>
              <a:srgbClr val="00468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376775" y="4149795"/>
            <a:ext cx="4094788"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04153" y="2538546"/>
            <a:ext cx="5928201" cy="290342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0" i="1" u="none" strike="noStrike" kern="1200" cap="none" spc="0" normalizeH="0" baseline="0" noProof="0" dirty="0">
                <a:ln>
                  <a:noFill/>
                </a:ln>
                <a:solidFill>
                  <a:srgbClr val="FFFFFF"/>
                </a:solidFill>
                <a:effectLst/>
                <a:uLnTx/>
                <a:uFillTx/>
                <a:latin typeface="Arial"/>
                <a:ea typeface="+mn-ea"/>
                <a:cs typeface="Arial"/>
                <a:sym typeface="Arial"/>
              </a:rPr>
              <a:t>“Research has been a crucial part of the pandemic response – advancing scientific understanding, researching new ways to understand and treat the disease, and guiding the treatment and care of patients, both now and in the future.”</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467" b="0"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Arial"/>
                <a:sym typeface="Arial"/>
              </a:rPr>
              <a:t>Dr Gregor Smith, Chief Medical Officer</a:t>
            </a:r>
          </a:p>
        </p:txBody>
      </p:sp>
      <p:cxnSp>
        <p:nvCxnSpPr>
          <p:cNvPr id="6" name="Straight Connector 5"/>
          <p:cNvCxnSpPr/>
          <p:nvPr/>
        </p:nvCxnSpPr>
        <p:spPr>
          <a:xfrm>
            <a:off x="6906920" y="2066866"/>
            <a:ext cx="0" cy="3883263"/>
          </a:xfrm>
          <a:prstGeom prst="line">
            <a:avLst/>
          </a:prstGeom>
          <a:ln w="12700">
            <a:solidFill>
              <a:srgbClr val="00468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795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10000" b="-10000"/>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D537F5B-E0B0-EF40-A18A-21664F626F8D}"/>
              </a:ext>
            </a:extLst>
          </p:cNvPr>
          <p:cNvSpPr/>
          <p:nvPr/>
        </p:nvSpPr>
        <p:spPr>
          <a:xfrm>
            <a:off x="215601" y="2085245"/>
            <a:ext cx="4778192" cy="3849975"/>
          </a:xfrm>
          <a:prstGeom prst="round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p:cNvSpPr txBox="1"/>
          <p:nvPr/>
        </p:nvSpPr>
        <p:spPr>
          <a:xfrm>
            <a:off x="118708" y="1481265"/>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0" name="TextBox 9"/>
          <p:cNvSpPr txBox="1"/>
          <p:nvPr/>
        </p:nvSpPr>
        <p:spPr>
          <a:xfrm>
            <a:off x="326038" y="2306530"/>
            <a:ext cx="4480935" cy="3170740"/>
          </a:xfrm>
          <a:prstGeom prst="rect">
            <a:avLst/>
          </a:prstGeom>
          <a:noFill/>
        </p:spPr>
        <p:txBody>
          <a:bodyPr wrap="square" rtlCol="0">
            <a:spAutoFit/>
          </a:bodyPr>
          <a:lstStyle/>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1867" b="0" i="0" u="none" strike="noStrike" kern="1200" cap="none" spc="0" normalizeH="0" baseline="0" noProof="0" dirty="0">
                <a:ln>
                  <a:noFill/>
                </a:ln>
                <a:solidFill>
                  <a:srgbClr val="004685"/>
                </a:solidFill>
                <a:effectLst/>
                <a:uLnTx/>
                <a:uFillTx/>
                <a:latin typeface="Arial"/>
                <a:ea typeface="+mn-ea"/>
                <a:cs typeface="Arial"/>
                <a:sym typeface="Arial"/>
              </a:rPr>
              <a:t>As a new virus with no specific vaccines or treatments; advancing scientific knowledge and researching new ways to understand and treat the disease is critical. </a:t>
            </a:r>
          </a:p>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1867" b="0" i="0" u="none" strike="noStrike" kern="1200" cap="none" spc="0" normalizeH="0" baseline="0" noProof="0" dirty="0">
                <a:ln>
                  <a:noFill/>
                </a:ln>
                <a:solidFill>
                  <a:srgbClr val="004685"/>
                </a:solidFill>
                <a:effectLst/>
                <a:uLnTx/>
                <a:uFillTx/>
                <a:latin typeface="Arial"/>
                <a:ea typeface="+mn-ea"/>
                <a:cs typeface="Arial"/>
                <a:sym typeface="Arial"/>
              </a:rPr>
              <a:t>Extraordinary pressures faced by the health and care system across the country - only a certain amount of specialist resource and capacity in the NHS to do research. </a:t>
            </a:r>
          </a:p>
        </p:txBody>
      </p:sp>
      <p:sp>
        <p:nvSpPr>
          <p:cNvPr id="14" name="Rectangle 13">
            <a:extLst>
              <a:ext uri="{FF2B5EF4-FFF2-40B4-BE49-F238E27FC236}">
                <a16:creationId xmlns:a16="http://schemas.microsoft.com/office/drawing/2014/main" id="{22AA5376-259E-4740-8D49-0C88A33F1ED1}"/>
              </a:ext>
            </a:extLst>
          </p:cNvPr>
          <p:cNvSpPr/>
          <p:nvPr/>
        </p:nvSpPr>
        <p:spPr>
          <a:xfrm>
            <a:off x="1" y="1251915"/>
            <a:ext cx="2185940" cy="546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sp>
        <p:nvSpPr>
          <p:cNvPr id="15" name="TextBox 14">
            <a:extLst>
              <a:ext uri="{FF2B5EF4-FFF2-40B4-BE49-F238E27FC236}">
                <a16:creationId xmlns:a16="http://schemas.microsoft.com/office/drawing/2014/main" id="{D672B826-E30D-6145-82BF-80479C45EBAA}"/>
              </a:ext>
            </a:extLst>
          </p:cNvPr>
          <p:cNvSpPr txBox="1"/>
          <p:nvPr/>
        </p:nvSpPr>
        <p:spPr>
          <a:xfrm>
            <a:off x="326037" y="1272058"/>
            <a:ext cx="2204728"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Arial"/>
                <a:sym typeface="Arial"/>
              </a:rPr>
              <a:t>Challenge</a:t>
            </a:r>
            <a:endParaRPr kumimoji="0" lang="en-GB" sz="26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Rectangle 8">
            <a:extLst>
              <a:ext uri="{FF2B5EF4-FFF2-40B4-BE49-F238E27FC236}">
                <a16:creationId xmlns:a16="http://schemas.microsoft.com/office/drawing/2014/main" id="{38CB33F0-E36F-5F4E-8A36-12DC2E5F793E}"/>
              </a:ext>
            </a:extLst>
          </p:cNvPr>
          <p:cNvSpPr/>
          <p:nvPr/>
        </p:nvSpPr>
        <p:spPr>
          <a:xfrm>
            <a:off x="0" y="316099"/>
            <a:ext cx="12192000"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TextBox 10">
            <a:extLst>
              <a:ext uri="{FF2B5EF4-FFF2-40B4-BE49-F238E27FC236}">
                <a16:creationId xmlns:a16="http://schemas.microsoft.com/office/drawing/2014/main" id="{F6150187-FD1F-9848-BCD1-FA13162CB4B1}"/>
              </a:ext>
            </a:extLst>
          </p:cNvPr>
          <p:cNvSpPr txBox="1"/>
          <p:nvPr/>
        </p:nvSpPr>
        <p:spPr>
          <a:xfrm>
            <a:off x="338667" y="422819"/>
            <a:ext cx="925406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Black" panose="020B0604020202020204" pitchFamily="34" charset="0"/>
                <a:sym typeface="Arial"/>
              </a:rPr>
              <a:t>COVID-19 research</a:t>
            </a:r>
            <a:endPar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a:sym typeface="Arial"/>
            </a:endParaRPr>
          </a:p>
        </p:txBody>
      </p:sp>
      <p:sp>
        <p:nvSpPr>
          <p:cNvPr id="12" name="Rectangle 11">
            <a:extLst>
              <a:ext uri="{FF2B5EF4-FFF2-40B4-BE49-F238E27FC236}">
                <a16:creationId xmlns:a16="http://schemas.microsoft.com/office/drawing/2014/main" id="{22AA5376-259E-4740-8D49-0C88A33F1ED1}"/>
              </a:ext>
            </a:extLst>
          </p:cNvPr>
          <p:cNvSpPr/>
          <p:nvPr/>
        </p:nvSpPr>
        <p:spPr>
          <a:xfrm>
            <a:off x="5235859" y="1308978"/>
            <a:ext cx="2485741" cy="546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sp>
        <p:nvSpPr>
          <p:cNvPr id="13" name="TextBox 12">
            <a:extLst>
              <a:ext uri="{FF2B5EF4-FFF2-40B4-BE49-F238E27FC236}">
                <a16:creationId xmlns:a16="http://schemas.microsoft.com/office/drawing/2014/main" id="{D672B826-E30D-6145-82BF-80479C45EBAA}"/>
              </a:ext>
            </a:extLst>
          </p:cNvPr>
          <p:cNvSpPr txBox="1"/>
          <p:nvPr/>
        </p:nvSpPr>
        <p:spPr>
          <a:xfrm>
            <a:off x="5798343" y="1336216"/>
            <a:ext cx="2204728"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Arial"/>
                <a:sym typeface="Arial"/>
              </a:rPr>
              <a:t>Response</a:t>
            </a:r>
            <a:endParaRPr kumimoji="0" lang="en-GB" sz="26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Rounded Rectangle 15">
            <a:extLst>
              <a:ext uri="{FF2B5EF4-FFF2-40B4-BE49-F238E27FC236}">
                <a16:creationId xmlns:a16="http://schemas.microsoft.com/office/drawing/2014/main" id="{9D537F5B-E0B0-EF40-A18A-21664F626F8D}"/>
              </a:ext>
            </a:extLst>
          </p:cNvPr>
          <p:cNvSpPr/>
          <p:nvPr/>
        </p:nvSpPr>
        <p:spPr>
          <a:xfrm>
            <a:off x="5235859" y="2085246"/>
            <a:ext cx="6709839" cy="3849973"/>
          </a:xfrm>
          <a:prstGeom prst="round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7" name="TextBox 16"/>
          <p:cNvSpPr txBox="1"/>
          <p:nvPr/>
        </p:nvSpPr>
        <p:spPr>
          <a:xfrm>
            <a:off x="5404254" y="2303717"/>
            <a:ext cx="6399821" cy="3375924"/>
          </a:xfrm>
          <a:prstGeom prst="rect">
            <a:avLst/>
          </a:prstGeom>
          <a:noFill/>
        </p:spPr>
        <p:txBody>
          <a:bodyPr wrap="square" rtlCol="0">
            <a:spAutoFit/>
          </a:bodyPr>
          <a:lstStyle/>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1867" b="0" i="0" u="none" strike="noStrike" kern="1200" cap="none" spc="0" normalizeH="0" baseline="0" noProof="0" dirty="0">
                <a:ln>
                  <a:noFill/>
                </a:ln>
                <a:solidFill>
                  <a:srgbClr val="004685"/>
                </a:solidFill>
                <a:effectLst/>
                <a:uLnTx/>
                <a:uFillTx/>
                <a:latin typeface="Arial"/>
                <a:ea typeface="+mn-ea"/>
                <a:cs typeface="Arial"/>
                <a:sym typeface="Arial"/>
              </a:rPr>
              <a:t>Scotland formed part of a </a:t>
            </a:r>
            <a:r>
              <a:rPr kumimoji="0" lang="en-GB" sz="1867" b="0" i="0" u="none" strike="noStrike" kern="1200" cap="none" spc="0" normalizeH="0" baseline="0" noProof="0" dirty="0">
                <a:ln>
                  <a:noFill/>
                </a:ln>
                <a:solidFill>
                  <a:srgbClr val="004685"/>
                </a:solidFill>
                <a:effectLst/>
                <a:uLnTx/>
                <a:uFillTx/>
                <a:latin typeface="Arial"/>
                <a:ea typeface="+mn-ea"/>
                <a:cs typeface="Arial Black" panose="020B0604020202020204" pitchFamily="34" charset="0"/>
                <a:sym typeface="Arial"/>
              </a:rPr>
              <a:t>single national UK prioritisation process</a:t>
            </a:r>
            <a:r>
              <a:rPr kumimoji="0" lang="en-GB" sz="1867" b="0" i="0" u="none" strike="noStrike" kern="1200" cap="none" spc="0" normalizeH="0" baseline="0" noProof="0" dirty="0">
                <a:ln>
                  <a:noFill/>
                </a:ln>
                <a:solidFill>
                  <a:srgbClr val="004685"/>
                </a:solidFill>
                <a:effectLst/>
                <a:uLnTx/>
                <a:uFillTx/>
                <a:latin typeface="Arial"/>
                <a:ea typeface="+mn-ea"/>
                <a:cs typeface="Arial"/>
                <a:sym typeface="Arial"/>
              </a:rPr>
              <a:t>, drawing on expert advice to prioritise the COVID-19 studies which hold the most potential. Extended to studies funded by the public sector, industry or charities</a:t>
            </a:r>
          </a:p>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1867" b="0" i="0" u="none" strike="noStrike" kern="1200" cap="none" spc="0" normalizeH="0" baseline="0" noProof="0" dirty="0">
                <a:ln>
                  <a:noFill/>
                </a:ln>
                <a:solidFill>
                  <a:srgbClr val="004585"/>
                </a:solidFill>
                <a:effectLst/>
                <a:uLnTx/>
                <a:uFillTx/>
                <a:latin typeface="Arial"/>
                <a:ea typeface="+mn-ea"/>
                <a:cs typeface="Arial"/>
                <a:sym typeface="Arial"/>
              </a:rPr>
              <a:t>By being embedded in the NHS, we have been able to respond quickly and prioritise research based on science, relevance and feasibility</a:t>
            </a:r>
          </a:p>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1867" b="0" i="0" u="none" strike="noStrike" kern="1200" cap="none" spc="0" normalizeH="0" baseline="0" noProof="0" dirty="0">
                <a:ln>
                  <a:noFill/>
                </a:ln>
                <a:solidFill>
                  <a:srgbClr val="004685"/>
                </a:solidFill>
                <a:effectLst/>
                <a:uLnTx/>
                <a:uFillTx/>
                <a:latin typeface="Arial"/>
                <a:ea typeface="+mn-ea"/>
                <a:cs typeface="Arial"/>
                <a:sym typeface="Arial"/>
              </a:rPr>
              <a:t>Commitment, energy and resilience of the research community</a:t>
            </a:r>
          </a:p>
        </p:txBody>
      </p:sp>
    </p:spTree>
    <p:extLst>
      <p:ext uri="{BB962C8B-B14F-4D97-AF65-F5344CB8AC3E}">
        <p14:creationId xmlns:p14="http://schemas.microsoft.com/office/powerpoint/2010/main" val="1393194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t="-10000" b="-10000"/>
          </a:stretch>
        </a:blipFill>
        <a:effectLst/>
      </p:bgPr>
    </p:bg>
    <p:spTree>
      <p:nvGrpSpPr>
        <p:cNvPr id="1" name=""/>
        <p:cNvGrpSpPr/>
        <p:nvPr/>
      </p:nvGrpSpPr>
      <p:grpSpPr>
        <a:xfrm>
          <a:off x="0" y="0"/>
          <a:ext cx="0" cy="0"/>
          <a:chOff x="0" y="0"/>
          <a:chExt cx="0" cy="0"/>
        </a:xfrm>
      </p:grpSpPr>
      <p:sp>
        <p:nvSpPr>
          <p:cNvPr id="5" name="TextBox 4"/>
          <p:cNvSpPr txBox="1"/>
          <p:nvPr/>
        </p:nvSpPr>
        <p:spPr>
          <a:xfrm>
            <a:off x="118708" y="1481265"/>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9" name="Rectangle 8">
            <a:extLst>
              <a:ext uri="{FF2B5EF4-FFF2-40B4-BE49-F238E27FC236}">
                <a16:creationId xmlns:a16="http://schemas.microsoft.com/office/drawing/2014/main" id="{38CB33F0-E36F-5F4E-8A36-12DC2E5F793E}"/>
              </a:ext>
            </a:extLst>
          </p:cNvPr>
          <p:cNvSpPr/>
          <p:nvPr/>
        </p:nvSpPr>
        <p:spPr>
          <a:xfrm>
            <a:off x="0" y="316099"/>
            <a:ext cx="12192000"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TextBox 10">
            <a:extLst>
              <a:ext uri="{FF2B5EF4-FFF2-40B4-BE49-F238E27FC236}">
                <a16:creationId xmlns:a16="http://schemas.microsoft.com/office/drawing/2014/main" id="{F6150187-FD1F-9848-BCD1-FA13162CB4B1}"/>
              </a:ext>
            </a:extLst>
          </p:cNvPr>
          <p:cNvSpPr txBox="1"/>
          <p:nvPr/>
        </p:nvSpPr>
        <p:spPr>
          <a:xfrm>
            <a:off x="338667" y="422819"/>
            <a:ext cx="925406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Black" panose="020B0604020202020204" pitchFamily="34" charset="0"/>
                <a:sym typeface="Arial"/>
              </a:rPr>
              <a:t>COVID-19 research</a:t>
            </a:r>
            <a:endParaRPr kumimoji="0" lang="en-GB" sz="32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Arial"/>
              <a:sym typeface="Arial"/>
            </a:endParaRPr>
          </a:p>
        </p:txBody>
      </p:sp>
      <p:sp>
        <p:nvSpPr>
          <p:cNvPr id="16" name="Rounded Rectangle 15">
            <a:extLst>
              <a:ext uri="{FF2B5EF4-FFF2-40B4-BE49-F238E27FC236}">
                <a16:creationId xmlns:a16="http://schemas.microsoft.com/office/drawing/2014/main" id="{9D537F5B-E0B0-EF40-A18A-21664F626F8D}"/>
              </a:ext>
            </a:extLst>
          </p:cNvPr>
          <p:cNvSpPr/>
          <p:nvPr/>
        </p:nvSpPr>
        <p:spPr>
          <a:xfrm>
            <a:off x="338668" y="2147999"/>
            <a:ext cx="11311467" cy="3756091"/>
          </a:xfrm>
          <a:prstGeom prst="round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Rectangle 2"/>
          <p:cNvSpPr/>
          <p:nvPr/>
        </p:nvSpPr>
        <p:spPr>
          <a:xfrm>
            <a:off x="738910" y="2369774"/>
            <a:ext cx="7122708" cy="3251724"/>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933" b="0" i="0" u="none" strike="noStrike" kern="1200" cap="none" spc="0" normalizeH="0" baseline="0" noProof="0" dirty="0">
                <a:ln>
                  <a:noFill/>
                </a:ln>
                <a:solidFill>
                  <a:srgbClr val="004585"/>
                </a:solidFill>
                <a:effectLst/>
                <a:uLnTx/>
                <a:uFillTx/>
                <a:latin typeface="Arial"/>
                <a:ea typeface="+mn-ea"/>
                <a:cs typeface="Arial"/>
                <a:sym typeface="Arial"/>
              </a:rPr>
              <a:t>Progress has been made possible by </a:t>
            </a:r>
            <a:r>
              <a:rPr kumimoji="0" lang="en-GB" sz="2933" b="1" i="0" u="none" strike="noStrike" kern="1200" cap="none" spc="0" normalizeH="0" baseline="0" noProof="0" dirty="0">
                <a:ln>
                  <a:noFill/>
                </a:ln>
                <a:solidFill>
                  <a:srgbClr val="004585"/>
                </a:solidFill>
                <a:effectLst/>
                <a:uLnTx/>
                <a:uFillTx/>
                <a:latin typeface="Arial"/>
                <a:ea typeface="+mn-ea"/>
                <a:cs typeface="Arial"/>
                <a:sym typeface="Arial"/>
              </a:rPr>
              <a:t>members of the public, NHS and university researchers, health and social care professionals, regulators, life science companies and policy makers </a:t>
            </a:r>
            <a:r>
              <a:rPr kumimoji="0" lang="en-GB" sz="2933" b="0" i="0" u="none" strike="noStrike" kern="1200" cap="none" spc="0" normalizeH="0" baseline="0" noProof="0" dirty="0">
                <a:ln>
                  <a:noFill/>
                </a:ln>
                <a:solidFill>
                  <a:srgbClr val="004585"/>
                </a:solidFill>
                <a:effectLst/>
                <a:uLnTx/>
                <a:uFillTx/>
                <a:latin typeface="Arial"/>
                <a:ea typeface="+mn-ea"/>
                <a:cs typeface="Arial"/>
                <a:sym typeface="Arial"/>
              </a:rPr>
              <a:t>across the UK and internationally working together.</a:t>
            </a:r>
          </a:p>
        </p:txBody>
      </p:sp>
      <p:sp>
        <p:nvSpPr>
          <p:cNvPr id="18" name="Rectangle 17">
            <a:extLst>
              <a:ext uri="{FF2B5EF4-FFF2-40B4-BE49-F238E27FC236}">
                <a16:creationId xmlns:a16="http://schemas.microsoft.com/office/drawing/2014/main" id="{22AA5376-259E-4740-8D49-0C88A33F1ED1}"/>
              </a:ext>
            </a:extLst>
          </p:cNvPr>
          <p:cNvSpPr/>
          <p:nvPr/>
        </p:nvSpPr>
        <p:spPr>
          <a:xfrm>
            <a:off x="1" y="1251915"/>
            <a:ext cx="2955636" cy="546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sp>
        <p:nvSpPr>
          <p:cNvPr id="19" name="TextBox 18">
            <a:extLst>
              <a:ext uri="{FF2B5EF4-FFF2-40B4-BE49-F238E27FC236}">
                <a16:creationId xmlns:a16="http://schemas.microsoft.com/office/drawing/2014/main" id="{D672B826-E30D-6145-82BF-80479C45EBAA}"/>
              </a:ext>
            </a:extLst>
          </p:cNvPr>
          <p:cNvSpPr txBox="1"/>
          <p:nvPr/>
        </p:nvSpPr>
        <p:spPr>
          <a:xfrm>
            <a:off x="326037" y="1272058"/>
            <a:ext cx="2420241"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Arial"/>
                <a:sym typeface="Arial"/>
              </a:rPr>
              <a:t>Collaboration</a:t>
            </a:r>
            <a:endParaRPr kumimoji="0" lang="en-GB" sz="26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3" name="Picture 22">
            <a:extLst>
              <a:ext uri="{FF2B5EF4-FFF2-40B4-BE49-F238E27FC236}">
                <a16:creationId xmlns:a16="http://schemas.microsoft.com/office/drawing/2014/main" id="{C059A5BF-BFA8-3B49-A91F-CF385EE7FB0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281538" y="4011248"/>
            <a:ext cx="1996237" cy="1996237"/>
          </a:xfrm>
          <a:prstGeom prst="ellipse">
            <a:avLst/>
          </a:prstGeom>
          <a:ln w="57150">
            <a:solidFill>
              <a:srgbClr val="00A4EA"/>
            </a:solidFill>
          </a:ln>
        </p:spPr>
      </p:pic>
      <p:pic>
        <p:nvPicPr>
          <p:cNvPr id="24" name="Picture 23">
            <a:extLst>
              <a:ext uri="{FF2B5EF4-FFF2-40B4-BE49-F238E27FC236}">
                <a16:creationId xmlns:a16="http://schemas.microsoft.com/office/drawing/2014/main" id="{B9A692A5-116C-6045-B96D-117F612ED50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92696" y="2652204"/>
            <a:ext cx="1824000" cy="1824000"/>
          </a:xfrm>
          <a:prstGeom prst="ellipse">
            <a:avLst/>
          </a:prstGeom>
          <a:ln w="57150">
            <a:gradFill>
              <a:gsLst>
                <a:gs pos="0">
                  <a:srgbClr val="003D6E"/>
                </a:gs>
                <a:gs pos="57000">
                  <a:srgbClr val="00A4EA"/>
                </a:gs>
                <a:gs pos="100000">
                  <a:srgbClr val="003D6E"/>
                </a:gs>
              </a:gsLst>
              <a:lin ang="5400000" scaled="1"/>
            </a:gradFill>
          </a:ln>
        </p:spPr>
      </p:pic>
      <p:pic>
        <p:nvPicPr>
          <p:cNvPr id="25" name="Picture 24">
            <a:extLst>
              <a:ext uri="{FF2B5EF4-FFF2-40B4-BE49-F238E27FC236}">
                <a16:creationId xmlns:a16="http://schemas.microsoft.com/office/drawing/2014/main" id="{FBC3900D-F954-514A-A98B-9F7E622F786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766272" y="2056898"/>
            <a:ext cx="1856153" cy="1856153"/>
          </a:xfrm>
          <a:prstGeom prst="ellipse">
            <a:avLst/>
          </a:prstGeom>
          <a:solidFill>
            <a:schemeClr val="bg1"/>
          </a:solidFill>
          <a:ln w="57150">
            <a:gradFill>
              <a:gsLst>
                <a:gs pos="100000">
                  <a:srgbClr val="003D6E"/>
                </a:gs>
                <a:gs pos="0">
                  <a:srgbClr val="004685"/>
                </a:gs>
                <a:gs pos="50000">
                  <a:srgbClr val="00A4EA"/>
                </a:gs>
              </a:gsLst>
              <a:lin ang="2700000" scaled="0"/>
            </a:gradFill>
          </a:ln>
        </p:spPr>
      </p:pic>
    </p:spTree>
    <p:extLst>
      <p:ext uri="{BB962C8B-B14F-4D97-AF65-F5344CB8AC3E}">
        <p14:creationId xmlns:p14="http://schemas.microsoft.com/office/powerpoint/2010/main" val="20435434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8667" y="1473201"/>
            <a:ext cx="10989733"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2" name="TextBox 1"/>
          <p:cNvSpPr txBox="1"/>
          <p:nvPr/>
        </p:nvSpPr>
        <p:spPr>
          <a:xfrm>
            <a:off x="245533" y="1613392"/>
            <a:ext cx="10889315" cy="5027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a:ln>
                  <a:noFill/>
                </a:ln>
                <a:solidFill>
                  <a:srgbClr val="FFFFFF"/>
                </a:solidFill>
                <a:effectLst/>
                <a:uLnTx/>
                <a:uFillTx/>
                <a:latin typeface="Arial"/>
                <a:ea typeface="+mn-ea"/>
                <a:cs typeface="Arial"/>
                <a:sym typeface="Arial"/>
              </a:rPr>
              <a:t>Focus </a:t>
            </a:r>
          </a:p>
        </p:txBody>
      </p:sp>
      <p:sp>
        <p:nvSpPr>
          <p:cNvPr id="9" name="Rectangle 8">
            <a:extLst>
              <a:ext uri="{FF2B5EF4-FFF2-40B4-BE49-F238E27FC236}">
                <a16:creationId xmlns:a16="http://schemas.microsoft.com/office/drawing/2014/main" id="{D47C4114-8F39-E547-9BDC-636B56204073}"/>
              </a:ext>
            </a:extLst>
          </p:cNvPr>
          <p:cNvSpPr/>
          <p:nvPr/>
        </p:nvSpPr>
        <p:spPr>
          <a:xfrm>
            <a:off x="0" y="316099"/>
            <a:ext cx="12192000"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6" name="Group 15">
            <a:extLst>
              <a:ext uri="{FF2B5EF4-FFF2-40B4-BE49-F238E27FC236}">
                <a16:creationId xmlns:a16="http://schemas.microsoft.com/office/drawing/2014/main" id="{2CF227F7-DD2D-A944-AC39-AF9F50AF17D7}"/>
              </a:ext>
            </a:extLst>
          </p:cNvPr>
          <p:cNvGrpSpPr/>
          <p:nvPr/>
        </p:nvGrpSpPr>
        <p:grpSpPr>
          <a:xfrm>
            <a:off x="4243273" y="1666297"/>
            <a:ext cx="3648000" cy="1926546"/>
            <a:chOff x="320327" y="1511710"/>
            <a:chExt cx="2736000" cy="1444909"/>
          </a:xfrm>
          <a:effectLst>
            <a:outerShdw blurRad="50800" dist="38100" dir="2700000" algn="tl" rotWithShape="0">
              <a:prstClr val="black">
                <a:alpha val="40000"/>
              </a:prstClr>
            </a:outerShdw>
          </a:effectLst>
        </p:grpSpPr>
        <p:sp>
          <p:nvSpPr>
            <p:cNvPr id="17" name="Rectangle 16">
              <a:extLst>
                <a:ext uri="{FF2B5EF4-FFF2-40B4-BE49-F238E27FC236}">
                  <a16:creationId xmlns:a16="http://schemas.microsoft.com/office/drawing/2014/main" id="{402E4877-735F-0947-B753-69C4E2D85CD0}"/>
                </a:ext>
              </a:extLst>
            </p:cNvPr>
            <p:cNvSpPr/>
            <p:nvPr/>
          </p:nvSpPr>
          <p:spPr>
            <a:xfrm>
              <a:off x="320327" y="1511710"/>
              <a:ext cx="2736000" cy="1440000"/>
            </a:xfrm>
            <a:prstGeom prst="rect">
              <a:avLst/>
            </a:prstGeom>
            <a:blipFill dpi="0" rotWithShape="1">
              <a:blip r:embed="rId3" cstate="screen">
                <a:extLst>
                  <a:ext uri="{28A0092B-C50C-407E-A947-70E740481C1C}">
                    <a14:useLocalDpi xmlns:a14="http://schemas.microsoft.com/office/drawing/2010/main"/>
                  </a:ext>
                </a:extLst>
              </a:blip>
              <a:srcRect/>
              <a:stretch>
                <a:fillRect l="210" t="-38115" r="-214" b="112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TextBox 17">
              <a:extLst>
                <a:ext uri="{FF2B5EF4-FFF2-40B4-BE49-F238E27FC236}">
                  <a16:creationId xmlns:a16="http://schemas.microsoft.com/office/drawing/2014/main" id="{7E27EC51-2676-DB46-96F6-E43B939BCEAE}"/>
                </a:ext>
              </a:extLst>
            </p:cNvPr>
            <p:cNvSpPr txBox="1"/>
            <p:nvPr/>
          </p:nvSpPr>
          <p:spPr>
            <a:xfrm>
              <a:off x="320327" y="2560750"/>
              <a:ext cx="2736000" cy="395869"/>
            </a:xfrm>
            <a:prstGeom prst="rect">
              <a:avLst/>
            </a:prstGeom>
            <a:solidFill>
              <a:schemeClr val="accent4"/>
            </a:solidFill>
          </p:spPr>
          <p:txBody>
            <a:bodyPr wrap="square" tIns="48000" bIns="48000" rtlCol="0" anchor="ctr">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Arial"/>
                  <a:sym typeface="Arial"/>
                </a:rPr>
                <a:t>Surveillance</a:t>
              </a:r>
              <a:endParaRPr kumimoji="0" lang="en-US" sz="1333" b="1"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933" b="0" i="0" u="none" strike="noStrike" kern="1200" cap="none" spc="0" normalizeH="0" baseline="0" noProof="0" dirty="0">
                  <a:ln>
                    <a:noFill/>
                  </a:ln>
                  <a:solidFill>
                    <a:srgbClr val="FFFFFF"/>
                  </a:solidFill>
                  <a:effectLst/>
                  <a:uLnTx/>
                  <a:uFillTx/>
                  <a:latin typeface="Arial"/>
                  <a:ea typeface="+mn-ea"/>
                  <a:cs typeface="Arial"/>
                  <a:sym typeface="Arial"/>
                </a:rPr>
                <a:t>how the disease transmits across groups</a:t>
              </a:r>
              <a:endParaRPr kumimoji="0" lang="en-US" sz="933" b="1" i="0" u="none" strike="noStrike" kern="1200" cap="none" spc="0" normalizeH="0" baseline="0" noProof="0" dirty="0">
                <a:ln>
                  <a:noFill/>
                </a:ln>
                <a:solidFill>
                  <a:srgbClr val="FFFFFF"/>
                </a:solidFill>
                <a:effectLst/>
                <a:uLnTx/>
                <a:uFillTx/>
                <a:latin typeface="Arial"/>
                <a:ea typeface="+mn-ea"/>
                <a:cs typeface="Arial"/>
                <a:sym typeface="Arial"/>
              </a:endParaRPr>
            </a:p>
          </p:txBody>
        </p:sp>
      </p:grpSp>
      <p:grpSp>
        <p:nvGrpSpPr>
          <p:cNvPr id="19" name="Group 18">
            <a:extLst>
              <a:ext uri="{FF2B5EF4-FFF2-40B4-BE49-F238E27FC236}">
                <a16:creationId xmlns:a16="http://schemas.microsoft.com/office/drawing/2014/main" id="{9ADDABCF-A4AE-F646-9CE0-4C8E5E79D072}"/>
              </a:ext>
            </a:extLst>
          </p:cNvPr>
          <p:cNvGrpSpPr/>
          <p:nvPr/>
        </p:nvGrpSpPr>
        <p:grpSpPr>
          <a:xfrm>
            <a:off x="8114859" y="1661649"/>
            <a:ext cx="3646416" cy="1926546"/>
            <a:chOff x="3168501" y="1511710"/>
            <a:chExt cx="2734812" cy="1444909"/>
          </a:xfrm>
          <a:effectLst>
            <a:outerShdw blurRad="50800" dist="38100" dir="2700000" algn="tl" rotWithShape="0">
              <a:prstClr val="black">
                <a:alpha val="40000"/>
              </a:prstClr>
            </a:outerShdw>
          </a:effectLst>
        </p:grpSpPr>
        <p:sp>
          <p:nvSpPr>
            <p:cNvPr id="20" name="Rectangle 19">
              <a:extLst>
                <a:ext uri="{FF2B5EF4-FFF2-40B4-BE49-F238E27FC236}">
                  <a16:creationId xmlns:a16="http://schemas.microsoft.com/office/drawing/2014/main" id="{33218FA2-02EE-7941-9D3A-D3199FF9B7F1}"/>
                </a:ext>
              </a:extLst>
            </p:cNvPr>
            <p:cNvSpPr/>
            <p:nvPr/>
          </p:nvSpPr>
          <p:spPr>
            <a:xfrm>
              <a:off x="3168501" y="1511710"/>
              <a:ext cx="2734812" cy="1440000"/>
            </a:xfrm>
            <a:prstGeom prst="rect">
              <a:avLst/>
            </a:prstGeom>
            <a:blipFill dpi="0" rotWithShape="1">
              <a:blip r:embed="rId4" cstate="screen">
                <a:extLst>
                  <a:ext uri="{28A0092B-C50C-407E-A947-70E740481C1C}">
                    <a14:useLocalDpi xmlns:a14="http://schemas.microsoft.com/office/drawing/2010/main"/>
                  </a:ext>
                </a:extLst>
              </a:blip>
              <a:srcRect/>
              <a:stretch>
                <a:fillRect l="1" t="-10619" r="-217112" b="-17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TextBox 20">
              <a:extLst>
                <a:ext uri="{FF2B5EF4-FFF2-40B4-BE49-F238E27FC236}">
                  <a16:creationId xmlns:a16="http://schemas.microsoft.com/office/drawing/2014/main" id="{0BACE879-1264-C94E-82DD-5782ED7BA14E}"/>
                </a:ext>
              </a:extLst>
            </p:cNvPr>
            <p:cNvSpPr txBox="1"/>
            <p:nvPr/>
          </p:nvSpPr>
          <p:spPr>
            <a:xfrm>
              <a:off x="3168502" y="2560750"/>
              <a:ext cx="2734811" cy="395869"/>
            </a:xfrm>
            <a:prstGeom prst="rect">
              <a:avLst/>
            </a:prstGeom>
            <a:solidFill>
              <a:schemeClr val="accent4"/>
            </a:solidFill>
          </p:spPr>
          <p:txBody>
            <a:bodyPr wrap="square" lIns="0" tIns="48000" rIns="0" bIns="48000" rtlCol="0" anchor="ctr">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Arial"/>
                  <a:sym typeface="Arial"/>
                </a:rPr>
                <a:t>Understanding </a:t>
              </a: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933" b="0" i="0" u="none" strike="noStrike" kern="1200" cap="none" spc="0" normalizeH="0" baseline="0" noProof="0" dirty="0">
                  <a:ln>
                    <a:noFill/>
                  </a:ln>
                  <a:solidFill>
                    <a:srgbClr val="FFFFFF"/>
                  </a:solidFill>
                  <a:effectLst/>
                  <a:uLnTx/>
                  <a:uFillTx/>
                  <a:latin typeface="Arial"/>
                  <a:ea typeface="+mn-ea"/>
                  <a:cs typeface="Arial"/>
                  <a:sym typeface="Arial"/>
                </a:rPr>
                <a:t>how and why it affects people in particular ways</a:t>
              </a:r>
              <a:endParaRPr kumimoji="0" lang="en-US" sz="933" b="1" i="0" u="none" strike="noStrike" kern="1200" cap="none" spc="0" normalizeH="0" baseline="0" noProof="0" dirty="0">
                <a:ln>
                  <a:noFill/>
                </a:ln>
                <a:solidFill>
                  <a:srgbClr val="FFFFFF"/>
                </a:solidFill>
                <a:effectLst/>
                <a:uLnTx/>
                <a:uFillTx/>
                <a:latin typeface="Arial"/>
                <a:ea typeface="+mn-ea"/>
                <a:cs typeface="Arial"/>
                <a:sym typeface="Arial"/>
              </a:endParaRPr>
            </a:p>
          </p:txBody>
        </p:sp>
      </p:grpSp>
      <p:grpSp>
        <p:nvGrpSpPr>
          <p:cNvPr id="22" name="Group 21">
            <a:extLst>
              <a:ext uri="{FF2B5EF4-FFF2-40B4-BE49-F238E27FC236}">
                <a16:creationId xmlns:a16="http://schemas.microsoft.com/office/drawing/2014/main" id="{D73934C9-FF1B-7F44-A7A0-C251D1C11348}"/>
              </a:ext>
            </a:extLst>
          </p:cNvPr>
          <p:cNvGrpSpPr/>
          <p:nvPr/>
        </p:nvGrpSpPr>
        <p:grpSpPr>
          <a:xfrm>
            <a:off x="485489" y="3999316"/>
            <a:ext cx="3648000" cy="1920000"/>
            <a:chOff x="6222296" y="1716057"/>
            <a:chExt cx="2736000" cy="1440000"/>
          </a:xfrm>
        </p:grpSpPr>
        <p:sp>
          <p:nvSpPr>
            <p:cNvPr id="23" name="Rectangle 22">
              <a:extLst>
                <a:ext uri="{FF2B5EF4-FFF2-40B4-BE49-F238E27FC236}">
                  <a16:creationId xmlns:a16="http://schemas.microsoft.com/office/drawing/2014/main" id="{51E9FB73-E101-914D-A9EA-119646C29AC1}"/>
                </a:ext>
              </a:extLst>
            </p:cNvPr>
            <p:cNvSpPr/>
            <p:nvPr/>
          </p:nvSpPr>
          <p:spPr>
            <a:xfrm>
              <a:off x="6222296" y="1716057"/>
              <a:ext cx="2736000" cy="1440000"/>
            </a:xfrm>
            <a:prstGeom prst="rect">
              <a:avLst/>
            </a:prstGeom>
            <a:blipFill dpi="0" rotWithShape="1">
              <a:blip r:embed="rId5" cstate="screen">
                <a:extLst>
                  <a:ext uri="{28A0092B-C50C-407E-A947-70E740481C1C}">
                    <a14:useLocalDpi xmlns:a14="http://schemas.microsoft.com/office/drawing/2010/main"/>
                  </a:ext>
                </a:extLst>
              </a:blip>
              <a:srcRect/>
              <a:stretch>
                <a:fillRect l="-11344" t="-20418" r="157" b="-204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TextBox 23">
              <a:extLst>
                <a:ext uri="{FF2B5EF4-FFF2-40B4-BE49-F238E27FC236}">
                  <a16:creationId xmlns:a16="http://schemas.microsoft.com/office/drawing/2014/main" id="{7537B62E-A9BF-8645-A050-7502B5CC0E76}"/>
                </a:ext>
              </a:extLst>
            </p:cNvPr>
            <p:cNvSpPr txBox="1"/>
            <p:nvPr/>
          </p:nvSpPr>
          <p:spPr>
            <a:xfrm>
              <a:off x="6222296" y="2758526"/>
              <a:ext cx="2734811" cy="395869"/>
            </a:xfrm>
            <a:prstGeom prst="rect">
              <a:avLst/>
            </a:prstGeom>
            <a:solidFill>
              <a:schemeClr val="accent4"/>
            </a:solidFill>
            <a:effectLst>
              <a:outerShdw blurRad="50800" dist="38100" dir="2700000" algn="tl" rotWithShape="0">
                <a:prstClr val="black">
                  <a:alpha val="40000"/>
                </a:prstClr>
              </a:outerShdw>
            </a:effectLst>
          </p:spPr>
          <p:txBody>
            <a:bodyPr wrap="square" lIns="0" tIns="48000" rIns="0" bIns="48000" rtlCol="0" anchor="ctr">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Arial"/>
                  <a:sym typeface="Arial"/>
                </a:rPr>
                <a:t>Treating </a:t>
              </a: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933" b="0" i="0" u="none" strike="noStrike" kern="1200" cap="none" spc="0" normalizeH="0" baseline="0" noProof="0" dirty="0">
                  <a:ln>
                    <a:noFill/>
                  </a:ln>
                  <a:solidFill>
                    <a:srgbClr val="FFFFFF"/>
                  </a:solidFill>
                  <a:effectLst/>
                  <a:uLnTx/>
                  <a:uFillTx/>
                  <a:latin typeface="Arial"/>
                  <a:ea typeface="+mn-ea"/>
                  <a:cs typeface="Arial"/>
                  <a:sym typeface="Arial"/>
                </a:rPr>
                <a:t>Identifying and testing therapeutics to treat people with COVID-19</a:t>
              </a:r>
              <a:endParaRPr kumimoji="0" lang="en-US" sz="933" b="1" i="0" u="none" strike="noStrike" kern="1200" cap="none" spc="0" normalizeH="0" baseline="0" noProof="0" dirty="0">
                <a:ln>
                  <a:noFill/>
                </a:ln>
                <a:solidFill>
                  <a:srgbClr val="FFFFFF"/>
                </a:solidFill>
                <a:effectLst/>
                <a:uLnTx/>
                <a:uFillTx/>
                <a:latin typeface="Arial"/>
                <a:ea typeface="+mn-ea"/>
                <a:cs typeface="Arial"/>
                <a:sym typeface="Arial"/>
              </a:endParaRPr>
            </a:p>
          </p:txBody>
        </p:sp>
      </p:grpSp>
      <p:grpSp>
        <p:nvGrpSpPr>
          <p:cNvPr id="25" name="Group 24">
            <a:extLst>
              <a:ext uri="{FF2B5EF4-FFF2-40B4-BE49-F238E27FC236}">
                <a16:creationId xmlns:a16="http://schemas.microsoft.com/office/drawing/2014/main" id="{BA6E1C77-E7AA-CD4F-B10A-4EA9E2B1E3FF}"/>
              </a:ext>
            </a:extLst>
          </p:cNvPr>
          <p:cNvGrpSpPr/>
          <p:nvPr/>
        </p:nvGrpSpPr>
        <p:grpSpPr>
          <a:xfrm>
            <a:off x="4245315" y="3997101"/>
            <a:ext cx="3648000" cy="1932424"/>
            <a:chOff x="1606100" y="3110138"/>
            <a:chExt cx="2736000" cy="1449318"/>
          </a:xfrm>
          <a:effectLst>
            <a:outerShdw blurRad="50800" dist="38100" dir="2700000" algn="tl" rotWithShape="0">
              <a:prstClr val="black">
                <a:alpha val="40000"/>
              </a:prstClr>
            </a:outerShdw>
          </a:effectLst>
        </p:grpSpPr>
        <p:sp>
          <p:nvSpPr>
            <p:cNvPr id="26" name="Rectangle 25">
              <a:extLst>
                <a:ext uri="{FF2B5EF4-FFF2-40B4-BE49-F238E27FC236}">
                  <a16:creationId xmlns:a16="http://schemas.microsoft.com/office/drawing/2014/main" id="{020A7862-B1CF-774E-99DA-DA1FA62F1041}"/>
                </a:ext>
              </a:extLst>
            </p:cNvPr>
            <p:cNvSpPr/>
            <p:nvPr/>
          </p:nvSpPr>
          <p:spPr>
            <a:xfrm>
              <a:off x="1606100" y="3110138"/>
              <a:ext cx="2736000" cy="144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TextBox 26">
              <a:extLst>
                <a:ext uri="{FF2B5EF4-FFF2-40B4-BE49-F238E27FC236}">
                  <a16:creationId xmlns:a16="http://schemas.microsoft.com/office/drawing/2014/main" id="{244830C8-A66D-4840-BB55-CC0416FCFA0B}"/>
                </a:ext>
              </a:extLst>
            </p:cNvPr>
            <p:cNvSpPr txBox="1"/>
            <p:nvPr/>
          </p:nvSpPr>
          <p:spPr>
            <a:xfrm>
              <a:off x="1606100" y="4163587"/>
              <a:ext cx="2736000" cy="395869"/>
            </a:xfrm>
            <a:prstGeom prst="rect">
              <a:avLst/>
            </a:prstGeom>
            <a:solidFill>
              <a:schemeClr val="accent4"/>
            </a:solidFill>
          </p:spPr>
          <p:txBody>
            <a:bodyPr wrap="square" tIns="48000" bIns="48000" rtlCol="0" anchor="ctr">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Arial"/>
                  <a:sym typeface="Arial"/>
                </a:rPr>
                <a:t>Preventing</a:t>
              </a:r>
              <a:endParaRPr kumimoji="0" lang="en-US" sz="1333" b="1" i="0" u="none" strike="noStrike" kern="1200" cap="none" spc="0" normalizeH="0" baseline="0" noProof="0" dirty="0">
                <a:ln>
                  <a:noFill/>
                </a:ln>
                <a:solidFill>
                  <a:srgbClr val="FFFFFF"/>
                </a:solidFill>
                <a:effectLst/>
                <a:uLnTx/>
                <a:uFillTx/>
                <a:latin typeface="Arial"/>
                <a:ea typeface="+mn-ea"/>
                <a:cs typeface="Arial"/>
                <a:sym typeface="Arial"/>
              </a:endParaRP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933" b="0" i="0" u="none" strike="noStrike" kern="1200" cap="none" spc="0" normalizeH="0" baseline="0" noProof="0" dirty="0">
                  <a:ln>
                    <a:noFill/>
                  </a:ln>
                  <a:solidFill>
                    <a:srgbClr val="FFFFFF"/>
                  </a:solidFill>
                  <a:effectLst/>
                  <a:uLnTx/>
                  <a:uFillTx/>
                  <a:latin typeface="Arial"/>
                  <a:ea typeface="+mn-ea"/>
                  <a:cs typeface="Arial"/>
                  <a:sym typeface="Arial"/>
                </a:rPr>
                <a:t>Vaccine development to prevent the disease spreading further</a:t>
              </a:r>
              <a:endParaRPr kumimoji="0" lang="en-US" sz="933" b="1" i="0" u="none" strike="noStrike" kern="1200" cap="none" spc="0" normalizeH="0" baseline="0" noProof="0" dirty="0">
                <a:ln>
                  <a:noFill/>
                </a:ln>
                <a:solidFill>
                  <a:srgbClr val="FFFFFF"/>
                </a:solidFill>
                <a:effectLst/>
                <a:uLnTx/>
                <a:uFillTx/>
                <a:latin typeface="Arial"/>
                <a:ea typeface="+mn-ea"/>
                <a:cs typeface="Arial"/>
                <a:sym typeface="Arial"/>
              </a:endParaRPr>
            </a:p>
          </p:txBody>
        </p:sp>
      </p:grpSp>
      <p:grpSp>
        <p:nvGrpSpPr>
          <p:cNvPr id="28" name="Group 27">
            <a:extLst>
              <a:ext uri="{FF2B5EF4-FFF2-40B4-BE49-F238E27FC236}">
                <a16:creationId xmlns:a16="http://schemas.microsoft.com/office/drawing/2014/main" id="{570D6AB5-3E97-ED4D-A2CC-0F0A967A1922}"/>
              </a:ext>
            </a:extLst>
          </p:cNvPr>
          <p:cNvGrpSpPr/>
          <p:nvPr/>
        </p:nvGrpSpPr>
        <p:grpSpPr>
          <a:xfrm>
            <a:off x="8114859" y="3997102"/>
            <a:ext cx="3648000" cy="1928108"/>
            <a:chOff x="4525086" y="3110138"/>
            <a:chExt cx="2736000" cy="1446081"/>
          </a:xfrm>
          <a:effectLst>
            <a:outerShdw blurRad="50800" dist="38100" dir="2700000" algn="tl" rotWithShape="0">
              <a:prstClr val="black">
                <a:alpha val="40000"/>
              </a:prstClr>
            </a:outerShdw>
          </a:effectLst>
        </p:grpSpPr>
        <p:sp>
          <p:nvSpPr>
            <p:cNvPr id="29" name="Rectangle 28">
              <a:extLst>
                <a:ext uri="{FF2B5EF4-FFF2-40B4-BE49-F238E27FC236}">
                  <a16:creationId xmlns:a16="http://schemas.microsoft.com/office/drawing/2014/main" id="{CCF06ECE-25F6-6243-8A67-6E5FE032149A}"/>
                </a:ext>
              </a:extLst>
            </p:cNvPr>
            <p:cNvSpPr/>
            <p:nvPr/>
          </p:nvSpPr>
          <p:spPr>
            <a:xfrm>
              <a:off x="4525086" y="3110138"/>
              <a:ext cx="2736000" cy="1440000"/>
            </a:xfrm>
            <a:prstGeom prst="rect">
              <a:avLst/>
            </a:prstGeom>
            <a:blipFill dpi="0" rotWithShape="1">
              <a:blip r:embed="rId7" cstate="screen">
                <a:extLst>
                  <a:ext uri="{28A0092B-C50C-407E-A947-70E740481C1C}">
                    <a14:useLocalDpi xmlns:a14="http://schemas.microsoft.com/office/drawing/2010/main"/>
                  </a:ext>
                </a:extLst>
              </a:blip>
              <a:srcRect/>
              <a:stretch>
                <a:fillRect l="-43" t="-21094" r="86" b="-55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TextBox 29">
              <a:extLst>
                <a:ext uri="{FF2B5EF4-FFF2-40B4-BE49-F238E27FC236}">
                  <a16:creationId xmlns:a16="http://schemas.microsoft.com/office/drawing/2014/main" id="{98471CE2-A5A5-5647-924C-BD1624233C55}"/>
                </a:ext>
              </a:extLst>
            </p:cNvPr>
            <p:cNvSpPr txBox="1"/>
            <p:nvPr/>
          </p:nvSpPr>
          <p:spPr>
            <a:xfrm>
              <a:off x="4525086" y="4160350"/>
              <a:ext cx="2736000" cy="395869"/>
            </a:xfrm>
            <a:prstGeom prst="rect">
              <a:avLst/>
            </a:prstGeom>
            <a:solidFill>
              <a:schemeClr val="accent4"/>
            </a:solidFill>
          </p:spPr>
          <p:txBody>
            <a:bodyPr wrap="square" tIns="48000" bIns="48000" rtlCol="0" anchor="ctr">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Arial"/>
                  <a:sym typeface="Arial"/>
                </a:rPr>
                <a:t>Long term impact</a:t>
              </a:r>
            </a:p>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933" b="0" i="0" u="none" strike="noStrike" kern="1200" cap="none" spc="0" normalizeH="0" baseline="0" noProof="0" dirty="0">
                  <a:ln>
                    <a:noFill/>
                  </a:ln>
                  <a:solidFill>
                    <a:srgbClr val="FFFFFF"/>
                  </a:solidFill>
                  <a:effectLst/>
                  <a:uLnTx/>
                  <a:uFillTx/>
                  <a:latin typeface="Arial"/>
                  <a:ea typeface="+mn-ea"/>
                  <a:cs typeface="Arial"/>
                  <a:sym typeface="Arial"/>
                </a:rPr>
                <a:t>Tackling wider impacts on health, social care and society</a:t>
              </a:r>
              <a:endParaRPr kumimoji="0" lang="en-US" sz="933" b="1" i="0" u="none" strike="noStrike" kern="1200" cap="none" spc="0" normalizeH="0" baseline="0" noProof="0" dirty="0">
                <a:ln>
                  <a:noFill/>
                </a:ln>
                <a:solidFill>
                  <a:srgbClr val="FFFFFF"/>
                </a:solidFill>
                <a:effectLst/>
                <a:uLnTx/>
                <a:uFillTx/>
                <a:latin typeface="Arial"/>
                <a:ea typeface="+mn-ea"/>
                <a:cs typeface="Arial"/>
                <a:sym typeface="Arial"/>
              </a:endParaRPr>
            </a:p>
          </p:txBody>
        </p:sp>
      </p:grpSp>
      <p:sp>
        <p:nvSpPr>
          <p:cNvPr id="33" name="Oval 32">
            <a:extLst>
              <a:ext uri="{FF2B5EF4-FFF2-40B4-BE49-F238E27FC236}">
                <a16:creationId xmlns:a16="http://schemas.microsoft.com/office/drawing/2014/main" id="{44D67227-93E9-0145-A4EC-9435AB8F134D}"/>
              </a:ext>
            </a:extLst>
          </p:cNvPr>
          <p:cNvSpPr>
            <a:spLocks noChangeAspect="1"/>
          </p:cNvSpPr>
          <p:nvPr/>
        </p:nvSpPr>
        <p:spPr>
          <a:xfrm>
            <a:off x="2816019" y="1337895"/>
            <a:ext cx="864000" cy="864000"/>
          </a:xfrm>
          <a:prstGeom prst="ellipse">
            <a:avLst/>
          </a:prstGeom>
          <a:noFill/>
          <a:ln w="28575">
            <a:solidFill>
              <a:schemeClr val="bg2">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6" name="Oval 35">
            <a:extLst>
              <a:ext uri="{FF2B5EF4-FFF2-40B4-BE49-F238E27FC236}">
                <a16:creationId xmlns:a16="http://schemas.microsoft.com/office/drawing/2014/main" id="{31234C42-3472-424D-A999-5D2D21249569}"/>
              </a:ext>
            </a:extLst>
          </p:cNvPr>
          <p:cNvSpPr>
            <a:spLocks noChangeAspect="1"/>
          </p:cNvSpPr>
          <p:nvPr/>
        </p:nvSpPr>
        <p:spPr>
          <a:xfrm>
            <a:off x="3248019" y="3117071"/>
            <a:ext cx="480000" cy="48000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Oval 36">
            <a:extLst>
              <a:ext uri="{FF2B5EF4-FFF2-40B4-BE49-F238E27FC236}">
                <a16:creationId xmlns:a16="http://schemas.microsoft.com/office/drawing/2014/main" id="{D189E416-50F1-E046-9DFA-61788195A8B4}"/>
              </a:ext>
            </a:extLst>
          </p:cNvPr>
          <p:cNvSpPr>
            <a:spLocks noChangeAspect="1"/>
          </p:cNvSpPr>
          <p:nvPr/>
        </p:nvSpPr>
        <p:spPr>
          <a:xfrm>
            <a:off x="1584993" y="3424495"/>
            <a:ext cx="240000" cy="240000"/>
          </a:xfrm>
          <a:prstGeom prst="ellipse">
            <a:avLst/>
          </a:prstGeom>
          <a:solidFill>
            <a:schemeClr val="bg2">
              <a:alpha val="68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8" name="Oval 37">
            <a:extLst>
              <a:ext uri="{FF2B5EF4-FFF2-40B4-BE49-F238E27FC236}">
                <a16:creationId xmlns:a16="http://schemas.microsoft.com/office/drawing/2014/main" id="{D189E416-50F1-E046-9DFA-61788195A8B4}"/>
              </a:ext>
            </a:extLst>
          </p:cNvPr>
          <p:cNvSpPr/>
          <p:nvPr/>
        </p:nvSpPr>
        <p:spPr>
          <a:xfrm>
            <a:off x="3613444" y="2080180"/>
            <a:ext cx="318696" cy="318696"/>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0" name="TextBox 39">
            <a:extLst>
              <a:ext uri="{FF2B5EF4-FFF2-40B4-BE49-F238E27FC236}">
                <a16:creationId xmlns:a16="http://schemas.microsoft.com/office/drawing/2014/main" id="{848EE8FA-4164-EB4B-B99F-942313725F79}"/>
              </a:ext>
            </a:extLst>
          </p:cNvPr>
          <p:cNvSpPr txBox="1"/>
          <p:nvPr/>
        </p:nvSpPr>
        <p:spPr>
          <a:xfrm>
            <a:off x="338667" y="422819"/>
            <a:ext cx="9254067"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sym typeface="Arial"/>
              </a:rPr>
              <a:t>COVID-19 Research  </a:t>
            </a:r>
            <a:endParaRPr kumimoji="0" lang="en-GB" sz="3200" b="1" i="0" u="none" strike="noStrike" kern="1200" cap="none" spc="0" normalizeH="0" baseline="0" noProof="0" dirty="0">
              <a:ln>
                <a:noFill/>
              </a:ln>
              <a:solidFill>
                <a:srgbClr val="FFFFFF"/>
              </a:solidFill>
              <a:effectLst/>
              <a:uLnTx/>
              <a:uFillTx/>
              <a:latin typeface="Arial"/>
              <a:ea typeface="+mn-ea"/>
              <a:cs typeface="Arial"/>
              <a:sym typeface="Arial"/>
            </a:endParaRPr>
          </a:p>
        </p:txBody>
      </p:sp>
      <p:sp>
        <p:nvSpPr>
          <p:cNvPr id="41" name="Oval 40">
            <a:extLst>
              <a:ext uri="{FF2B5EF4-FFF2-40B4-BE49-F238E27FC236}">
                <a16:creationId xmlns:a16="http://schemas.microsoft.com/office/drawing/2014/main" id="{44D67227-93E9-0145-A4EC-9435AB8F134D}"/>
              </a:ext>
            </a:extLst>
          </p:cNvPr>
          <p:cNvSpPr>
            <a:spLocks noChangeAspect="1"/>
          </p:cNvSpPr>
          <p:nvPr/>
        </p:nvSpPr>
        <p:spPr>
          <a:xfrm>
            <a:off x="661427" y="3040495"/>
            <a:ext cx="768000" cy="768000"/>
          </a:xfrm>
          <a:prstGeom prst="ellipse">
            <a:avLst/>
          </a:prstGeom>
          <a:noFill/>
          <a:ln w="19050">
            <a:solidFill>
              <a:schemeClr val="bg2">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2"/>
          <p:cNvSpPr txBox="1"/>
          <p:nvPr/>
        </p:nvSpPr>
        <p:spPr>
          <a:xfrm>
            <a:off x="338666" y="1651471"/>
            <a:ext cx="3522133" cy="160043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5333" b="1" i="0" u="none" strike="noStrike" kern="1200" cap="none" spc="0" normalizeH="0" baseline="0" noProof="0" dirty="0">
                <a:ln>
                  <a:noFill/>
                </a:ln>
                <a:solidFill>
                  <a:srgbClr val="004685"/>
                </a:solidFill>
                <a:effectLst/>
                <a:uLnTx/>
                <a:uFillTx/>
                <a:latin typeface="Arial Black" panose="020B0A04020102020204" pitchFamily="34" charset="0"/>
                <a:ea typeface="+mn-ea"/>
                <a:cs typeface="Arial"/>
                <a:sym typeface="Arial"/>
              </a:rPr>
              <a:t>120+ </a:t>
            </a: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667" b="1" i="0" u="none" strike="noStrike" kern="1200" cap="none" spc="0" normalizeH="0" baseline="0" noProof="0" dirty="0">
                <a:ln>
                  <a:noFill/>
                </a:ln>
                <a:solidFill>
                  <a:srgbClr val="004685"/>
                </a:solidFill>
                <a:effectLst/>
                <a:uLnTx/>
                <a:uFillTx/>
                <a:latin typeface="Arial Black" panose="020B0A04020102020204" pitchFamily="34" charset="0"/>
                <a:ea typeface="+mn-ea"/>
                <a:cs typeface="Arial"/>
                <a:sym typeface="Arial"/>
              </a:rPr>
              <a:t>COVID-19 studies</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56283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7C3FB8-3FFB-0741-8452-C8F72DCC9057}"/>
              </a:ext>
            </a:extLst>
          </p:cNvPr>
          <p:cNvSpPr/>
          <p:nvPr/>
        </p:nvSpPr>
        <p:spPr>
          <a:xfrm rot="10800000">
            <a:off x="2160338" y="341964"/>
            <a:ext cx="10031663" cy="781987"/>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0F825078-BBD9-4348-96AF-AD7552C53383}"/>
              </a:ext>
            </a:extLst>
          </p:cNvPr>
          <p:cNvSpPr txBox="1"/>
          <p:nvPr/>
        </p:nvSpPr>
        <p:spPr>
          <a:xfrm>
            <a:off x="2438401" y="442187"/>
            <a:ext cx="9218863" cy="584775"/>
          </a:xfrm>
          <a:prstGeom prst="rect">
            <a:avLst/>
          </a:prstGeom>
          <a:noFill/>
        </p:spPr>
        <p:txBody>
          <a:bodyPr wrap="square" rtlCol="0">
            <a:spAutoFit/>
          </a:bodyPr>
          <a:lstStyle/>
          <a:p>
            <a:pPr marL="0" marR="0" lvl="0" indent="0" algn="r" defTabSz="914354"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COVID-19 Research – Examples </a:t>
            </a:r>
          </a:p>
        </p:txBody>
      </p:sp>
      <p:sp>
        <p:nvSpPr>
          <p:cNvPr id="6" name="Rounded Rectangle 5">
            <a:extLst>
              <a:ext uri="{FF2B5EF4-FFF2-40B4-BE49-F238E27FC236}">
                <a16:creationId xmlns:a16="http://schemas.microsoft.com/office/drawing/2014/main" id="{1A728449-8756-414C-90F2-29F6A5683F96}"/>
              </a:ext>
            </a:extLst>
          </p:cNvPr>
          <p:cNvSpPr/>
          <p:nvPr/>
        </p:nvSpPr>
        <p:spPr>
          <a:xfrm>
            <a:off x="2324102" y="1905001"/>
            <a:ext cx="8332551" cy="3248025"/>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E7E6E6">
                  <a:lumMod val="90000"/>
                </a:srgbClr>
              </a:solidFill>
              <a:effectLst/>
              <a:uLnTx/>
              <a:uFillTx/>
              <a:latin typeface="Arial" panose="020B0604020202020204"/>
              <a:ea typeface="+mn-ea"/>
              <a:cs typeface="+mn-cs"/>
              <a:sym typeface="Arial"/>
            </a:endParaRPr>
          </a:p>
        </p:txBody>
      </p:sp>
      <p:sp>
        <p:nvSpPr>
          <p:cNvPr id="7" name="TextBox 6">
            <a:extLst>
              <a:ext uri="{FF2B5EF4-FFF2-40B4-BE49-F238E27FC236}">
                <a16:creationId xmlns:a16="http://schemas.microsoft.com/office/drawing/2014/main" id="{7788BEF9-F307-3543-B1B6-418B13EAE564}"/>
              </a:ext>
            </a:extLst>
          </p:cNvPr>
          <p:cNvSpPr txBox="1"/>
          <p:nvPr/>
        </p:nvSpPr>
        <p:spPr>
          <a:xfrm>
            <a:off x="2834815" y="2220960"/>
            <a:ext cx="7821836" cy="2616101"/>
          </a:xfrm>
          <a:prstGeom prst="rect">
            <a:avLst/>
          </a:prstGeom>
          <a:noFill/>
        </p:spPr>
        <p:txBody>
          <a:bodyPr wrap="square" rtlCol="0">
            <a:spAutoFit/>
          </a:bodyPr>
          <a:lstStyle/>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World’s largest randomised controlled trial for COVID-19</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Identified the first proven treatment for the virus </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Vital evidence about which treatments work and which don’t</a:t>
            </a:r>
          </a:p>
          <a:p>
            <a:pPr marL="685766" marR="0" lvl="1"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steroid </a:t>
            </a:r>
            <a:r>
              <a:rPr kumimoji="0" lang="en-GB" sz="1600" b="1" i="1" u="none" strike="noStrike" kern="1200" cap="none" spc="0" normalizeH="0" baseline="0" noProof="0" dirty="0">
                <a:ln>
                  <a:noFill/>
                </a:ln>
                <a:solidFill>
                  <a:srgbClr val="00A3E9"/>
                </a:solidFill>
                <a:effectLst/>
                <a:uLnTx/>
                <a:uFillTx/>
                <a:latin typeface="Arial"/>
                <a:ea typeface="+mn-ea"/>
                <a:cs typeface="Arial"/>
                <a:sym typeface="Arial"/>
              </a:rPr>
              <a:t>dexamethasone</a:t>
            </a:r>
            <a:r>
              <a:rPr kumimoji="0" lang="en-GB" sz="1600" b="1" i="1" u="none" strike="noStrike" kern="1200" cap="none" spc="0" normalizeH="0" baseline="0" noProof="0" dirty="0">
                <a:ln>
                  <a:noFill/>
                </a:ln>
                <a:solidFill>
                  <a:srgbClr val="004685"/>
                </a:solidFill>
                <a:effectLst/>
                <a:uLnTx/>
                <a:uFillTx/>
                <a:latin typeface="Arial"/>
                <a:ea typeface="+mn-ea"/>
                <a:cs typeface="Arial"/>
                <a:sym typeface="Arial"/>
              </a:rPr>
              <a:t> </a:t>
            </a: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can cut deaths by up to a third in patients on ventilators </a:t>
            </a:r>
          </a:p>
          <a:p>
            <a:pPr marL="685766" marR="0" lvl="1"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1" i="1" u="none" strike="noStrike" kern="1200" cap="none" spc="0" normalizeH="0" baseline="0" noProof="0" dirty="0">
                <a:ln>
                  <a:noFill/>
                </a:ln>
                <a:solidFill>
                  <a:srgbClr val="00A3E9"/>
                </a:solidFill>
                <a:effectLst/>
                <a:uLnTx/>
                <a:uFillTx/>
                <a:latin typeface="Arial"/>
                <a:ea typeface="+mn-ea"/>
                <a:cs typeface="Arial"/>
                <a:sym typeface="Arial"/>
              </a:rPr>
              <a:t>tocilizumab</a:t>
            </a: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 reduces the need for a mechanical ventilator and shortens the time COVID-19 patients spend in hospital </a:t>
            </a:r>
          </a:p>
          <a:p>
            <a:pPr marL="685766" marR="0" lvl="1"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no benefit from antibiotic </a:t>
            </a:r>
            <a:r>
              <a:rPr kumimoji="0" lang="en-GB" sz="1600" b="1" i="1" u="none" strike="noStrike" kern="1200" cap="none" spc="0" normalizeH="0" baseline="0" noProof="0" dirty="0">
                <a:ln>
                  <a:noFill/>
                </a:ln>
                <a:solidFill>
                  <a:srgbClr val="00A3E9"/>
                </a:solidFill>
                <a:effectLst/>
                <a:uLnTx/>
                <a:uFillTx/>
                <a:latin typeface="Arial"/>
                <a:ea typeface="+mn-ea"/>
                <a:cs typeface="Arial"/>
                <a:sym typeface="Arial"/>
              </a:rPr>
              <a:t>azithromycin</a:t>
            </a: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 </a:t>
            </a:r>
          </a:p>
          <a:p>
            <a:pPr marL="685766" marR="0" lvl="1"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a:sym typeface="Arial"/>
              </a:rPr>
              <a:t>no benefit from </a:t>
            </a:r>
            <a:r>
              <a:rPr kumimoji="0" lang="en-GB" sz="1600" b="1" i="0" u="none" strike="noStrike" kern="1200" cap="none" spc="0" normalizeH="0" baseline="0" noProof="0" dirty="0">
                <a:ln>
                  <a:noFill/>
                </a:ln>
                <a:solidFill>
                  <a:srgbClr val="00A3E9"/>
                </a:solidFill>
                <a:effectLst/>
                <a:uLnTx/>
                <a:uFillTx/>
                <a:latin typeface="Arial"/>
                <a:ea typeface="+mn-ea"/>
                <a:cs typeface="Arial"/>
                <a:sym typeface="Arial"/>
              </a:rPr>
              <a:t>convalescent plasma</a:t>
            </a:r>
            <a:endParaRPr kumimoji="0" lang="en-US" sz="1600" b="0" i="0" u="none" strike="noStrike" kern="1200" cap="none" spc="0" normalizeH="0" baseline="0" noProof="0" dirty="0">
              <a:ln>
                <a:noFill/>
              </a:ln>
              <a:solidFill>
                <a:srgbClr val="00A3E9"/>
              </a:solidFill>
              <a:effectLst/>
              <a:uLnTx/>
              <a:uFillTx/>
              <a:latin typeface="Arial"/>
              <a:ea typeface="+mn-ea"/>
              <a:cs typeface="Arial"/>
              <a:sym typeface="Arial"/>
            </a:endParaRPr>
          </a:p>
        </p:txBody>
      </p:sp>
      <p:pic>
        <p:nvPicPr>
          <p:cNvPr id="9" name="Picture 2" descr="RECOVERY Trial">
            <a:extLst>
              <a:ext uri="{FF2B5EF4-FFF2-40B4-BE49-F238E27FC236}">
                <a16:creationId xmlns:a16="http://schemas.microsoft.com/office/drawing/2014/main" id="{366501CC-B9E4-8640-A1F8-D3F0E984EC1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26" t="-132479" r="-4335" b="-124574"/>
          <a:stretch/>
        </p:blipFill>
        <p:spPr bwMode="auto">
          <a:xfrm>
            <a:off x="857565" y="1773996"/>
            <a:ext cx="1977251" cy="1977251"/>
          </a:xfrm>
          <a:prstGeom prst="ellipse">
            <a:avLst/>
          </a:prstGeom>
          <a:solidFill>
            <a:schemeClr val="bg1"/>
          </a:solidFill>
          <a:ln w="28575">
            <a:solidFill>
              <a:schemeClr val="accent3"/>
            </a:solidFill>
          </a:ln>
          <a:effectLst>
            <a:outerShdw blurRad="50800" dist="508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04224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7C3FB8-3FFB-0741-8452-C8F72DCC9057}"/>
              </a:ext>
            </a:extLst>
          </p:cNvPr>
          <p:cNvSpPr/>
          <p:nvPr/>
        </p:nvSpPr>
        <p:spPr>
          <a:xfrm rot="10800000">
            <a:off x="2160338" y="341965"/>
            <a:ext cx="10031663" cy="762937"/>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0F825078-BBD9-4348-96AF-AD7552C53383}"/>
              </a:ext>
            </a:extLst>
          </p:cNvPr>
          <p:cNvSpPr txBox="1"/>
          <p:nvPr/>
        </p:nvSpPr>
        <p:spPr>
          <a:xfrm>
            <a:off x="2438401" y="442187"/>
            <a:ext cx="9218863" cy="584775"/>
          </a:xfrm>
          <a:prstGeom prst="rect">
            <a:avLst/>
          </a:prstGeom>
          <a:noFill/>
        </p:spPr>
        <p:txBody>
          <a:bodyPr wrap="square" rtlCol="0">
            <a:spAutoFit/>
          </a:bodyPr>
          <a:lstStyle/>
          <a:p>
            <a:pPr marL="0" marR="0" lvl="0" indent="0" algn="r" defTabSz="914354"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COVID-19 Research – Examples </a:t>
            </a:r>
          </a:p>
        </p:txBody>
      </p:sp>
      <p:sp>
        <p:nvSpPr>
          <p:cNvPr id="6" name="Rounded Rectangle 5">
            <a:extLst>
              <a:ext uri="{FF2B5EF4-FFF2-40B4-BE49-F238E27FC236}">
                <a16:creationId xmlns:a16="http://schemas.microsoft.com/office/drawing/2014/main" id="{1A728449-8756-414C-90F2-29F6A5683F96}"/>
              </a:ext>
            </a:extLst>
          </p:cNvPr>
          <p:cNvSpPr/>
          <p:nvPr/>
        </p:nvSpPr>
        <p:spPr>
          <a:xfrm>
            <a:off x="1847850" y="1700063"/>
            <a:ext cx="8808801" cy="3586312"/>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E7E6E6">
                  <a:lumMod val="90000"/>
                </a:srgbClr>
              </a:solidFill>
              <a:effectLst/>
              <a:uLnTx/>
              <a:uFillTx/>
              <a:latin typeface="Arial" panose="020B0604020202020204"/>
              <a:ea typeface="+mn-ea"/>
              <a:cs typeface="+mn-cs"/>
              <a:sym typeface="Arial"/>
            </a:endParaRPr>
          </a:p>
        </p:txBody>
      </p:sp>
      <p:sp>
        <p:nvSpPr>
          <p:cNvPr id="10" name="TextBox 9">
            <a:extLst>
              <a:ext uri="{FF2B5EF4-FFF2-40B4-BE49-F238E27FC236}">
                <a16:creationId xmlns:a16="http://schemas.microsoft.com/office/drawing/2014/main" id="{6D6147DD-14A0-034D-80EF-6958B0198605}"/>
              </a:ext>
            </a:extLst>
          </p:cNvPr>
          <p:cNvSpPr txBox="1"/>
          <p:nvPr/>
        </p:nvSpPr>
        <p:spPr>
          <a:xfrm>
            <a:off x="3184096" y="2201657"/>
            <a:ext cx="7472555" cy="1179810"/>
          </a:xfrm>
          <a:prstGeom prst="rect">
            <a:avLst/>
          </a:prstGeom>
          <a:noFill/>
        </p:spPr>
        <p:txBody>
          <a:bodyPr wrap="square" rtlCol="0">
            <a:spAutoFit/>
          </a:bodyPr>
          <a:lstStyle/>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panose="020B0604020202020204" pitchFamily="34" charset="0"/>
                <a:sym typeface="Arial"/>
              </a:rPr>
              <a:t>Studied DNA of 2700 patients in 208 ICUs</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panose="020B0604020202020204" pitchFamily="34" charset="0"/>
                <a:sym typeface="Arial"/>
              </a:rPr>
              <a:t>Identified 5 genes associated with severe COVID-19</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4685"/>
                </a:solidFill>
                <a:effectLst/>
                <a:uLnTx/>
                <a:uFillTx/>
                <a:latin typeface="Arial"/>
                <a:ea typeface="+mn-ea"/>
                <a:cs typeface="Arial" panose="020B0604020202020204" pitchFamily="34" charset="0"/>
                <a:sym typeface="Arial"/>
              </a:rPr>
              <a:t>Ability to predict the effect of drug treatments on patients, because some genetic variants respond in a similar way to particular drugs</a:t>
            </a: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sym typeface="Arial"/>
            </a:endParaRPr>
          </a:p>
        </p:txBody>
      </p:sp>
      <p:sp>
        <p:nvSpPr>
          <p:cNvPr id="11" name="TextBox 10">
            <a:extLst>
              <a:ext uri="{FF2B5EF4-FFF2-40B4-BE49-F238E27FC236}">
                <a16:creationId xmlns:a16="http://schemas.microsoft.com/office/drawing/2014/main" id="{1A50118D-D41E-B440-9F41-75A479551E62}"/>
              </a:ext>
            </a:extLst>
          </p:cNvPr>
          <p:cNvSpPr txBox="1"/>
          <p:nvPr/>
        </p:nvSpPr>
        <p:spPr>
          <a:xfrm>
            <a:off x="2185086" y="3638459"/>
            <a:ext cx="7821831" cy="143116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60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a:ea typeface="+mn-ea"/>
                <a:cs typeface="Arial"/>
                <a:sym typeface="Arial"/>
              </a:rPr>
              <a:t>“Our results immediately highlight which drugs should be at the top of the list for clinical testing. We can only test a few drugs at a time, so making the right choices will save thousands of lives.”</a:t>
            </a:r>
          </a:p>
          <a:p>
            <a:pPr marL="0" marR="0" lvl="0" indent="0" algn="l" defTabSz="914354" rtl="0" eaLnBrk="1" fontAlgn="auto" latinLnBrk="0" hangingPunct="1">
              <a:lnSpc>
                <a:spcPct val="100000"/>
              </a:lnSpc>
              <a:spcBef>
                <a:spcPts val="0"/>
              </a:spcBef>
              <a:spcAft>
                <a:spcPts val="600"/>
              </a:spcAft>
              <a:buClrTx/>
              <a:buSzTx/>
              <a:buFont typeface="Arial"/>
              <a:buNone/>
              <a:tabLst/>
              <a:defRPr/>
            </a:pPr>
            <a:r>
              <a:rPr kumimoji="0" lang="en-GB" sz="1400" b="1" i="0" u="none" strike="noStrike" kern="1200" cap="none" spc="0" normalizeH="0" baseline="0" noProof="0" dirty="0">
                <a:ln>
                  <a:noFill/>
                </a:ln>
                <a:solidFill>
                  <a:srgbClr val="004685"/>
                </a:solidFill>
                <a:effectLst/>
                <a:uLnTx/>
                <a:uFillTx/>
                <a:latin typeface="Arial"/>
                <a:ea typeface="+mn-ea"/>
                <a:cs typeface="Arial"/>
                <a:sym typeface="Arial"/>
              </a:rPr>
              <a:t>Kenneth Baillie, the project’s chief investigator and Academic Consultant in Critical Care Medicine and Senior Research Fellow at University of Edinburgh’s Roslin Institute</a:t>
            </a:r>
          </a:p>
        </p:txBody>
      </p:sp>
      <p:pic>
        <p:nvPicPr>
          <p:cNvPr id="13" name="Picture 6" descr="Help us solve the COVID-19 puzzle - GenOMICC COVID-19 Study">
            <a:extLst>
              <a:ext uri="{FF2B5EF4-FFF2-40B4-BE49-F238E27FC236}">
                <a16:creationId xmlns:a16="http://schemas.microsoft.com/office/drawing/2014/main" id="{BB30E339-C933-544F-A4A3-C7AEBB6FDF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1" t="-171044" r="-7706" b="-166650"/>
          <a:stretch/>
        </p:blipFill>
        <p:spPr bwMode="auto">
          <a:xfrm>
            <a:off x="1065563" y="1513219"/>
            <a:ext cx="1980000" cy="1980000"/>
          </a:xfrm>
          <a:prstGeom prst="ellipse">
            <a:avLst/>
          </a:prstGeom>
          <a:solidFill>
            <a:schemeClr val="bg1"/>
          </a:solidFill>
          <a:ln>
            <a:solidFill>
              <a:schemeClr val="accent3"/>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96656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17E90564-EA9C-1D46-B597-FF7FBE711B6D}"/>
              </a:ext>
            </a:extLst>
          </p:cNvPr>
          <p:cNvSpPr/>
          <p:nvPr/>
        </p:nvSpPr>
        <p:spPr>
          <a:xfrm>
            <a:off x="658557" y="1539735"/>
            <a:ext cx="6962153" cy="4722520"/>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E7E6E6">
                  <a:lumMod val="90000"/>
                </a:srgbClr>
              </a:solidFill>
              <a:effectLst/>
              <a:uLnTx/>
              <a:uFillTx/>
              <a:latin typeface="Arial" panose="020B0604020202020204"/>
              <a:ea typeface="+mn-ea"/>
              <a:cs typeface="+mn-cs"/>
              <a:sym typeface="Arial"/>
            </a:endParaRPr>
          </a:p>
        </p:txBody>
      </p:sp>
      <p:sp>
        <p:nvSpPr>
          <p:cNvPr id="3" name="Rounded Rectangle 2">
            <a:extLst>
              <a:ext uri="{FF2B5EF4-FFF2-40B4-BE49-F238E27FC236}">
                <a16:creationId xmlns:a16="http://schemas.microsoft.com/office/drawing/2014/main" id="{5501C035-2231-0240-81B3-4577869C8F8D}"/>
              </a:ext>
            </a:extLst>
          </p:cNvPr>
          <p:cNvSpPr/>
          <p:nvPr/>
        </p:nvSpPr>
        <p:spPr>
          <a:xfrm>
            <a:off x="7968405" y="3727185"/>
            <a:ext cx="3646081" cy="2209801"/>
          </a:xfrm>
          <a:prstGeom prst="roundRect">
            <a:avLst/>
          </a:prstGeom>
          <a:gradFill>
            <a:gsLst>
              <a:gs pos="0">
                <a:schemeClr val="accent4"/>
              </a:gs>
              <a:gs pos="76000">
                <a:schemeClr val="accent3"/>
              </a:gs>
              <a:gs pos="100000">
                <a:schemeClr val="accent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Rectangle 3">
            <a:extLst>
              <a:ext uri="{FF2B5EF4-FFF2-40B4-BE49-F238E27FC236}">
                <a16:creationId xmlns:a16="http://schemas.microsoft.com/office/drawing/2014/main" id="{FDD57197-38D7-8B41-B8C1-180E79E37782}"/>
              </a:ext>
            </a:extLst>
          </p:cNvPr>
          <p:cNvSpPr/>
          <p:nvPr/>
        </p:nvSpPr>
        <p:spPr>
          <a:xfrm rot="10800000">
            <a:off x="2160337" y="341964"/>
            <a:ext cx="10031663" cy="742597"/>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103989C4-65DC-6547-B20E-8BFCC4097BEC}"/>
              </a:ext>
            </a:extLst>
          </p:cNvPr>
          <p:cNvSpPr txBox="1"/>
          <p:nvPr/>
        </p:nvSpPr>
        <p:spPr>
          <a:xfrm>
            <a:off x="658557" y="431102"/>
            <a:ext cx="10955929" cy="584775"/>
          </a:xfrm>
          <a:prstGeom prst="rect">
            <a:avLst/>
          </a:prstGeom>
          <a:noFill/>
        </p:spPr>
        <p:txBody>
          <a:bodyPr wrap="square" rtlCol="0">
            <a:spAutoFit/>
          </a:bodyPr>
          <a:lstStyle/>
          <a:p>
            <a:pPr marL="0" marR="0" lvl="0" indent="0" algn="r" defTabSz="914354"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COVID-19 Research – Examples </a:t>
            </a:r>
          </a:p>
        </p:txBody>
      </p:sp>
      <p:sp>
        <p:nvSpPr>
          <p:cNvPr id="7" name="TextBox 6">
            <a:extLst>
              <a:ext uri="{FF2B5EF4-FFF2-40B4-BE49-F238E27FC236}">
                <a16:creationId xmlns:a16="http://schemas.microsoft.com/office/drawing/2014/main" id="{69D280F6-976F-C143-86DB-BEF9432A431F}"/>
              </a:ext>
            </a:extLst>
          </p:cNvPr>
          <p:cNvSpPr txBox="1"/>
          <p:nvPr/>
        </p:nvSpPr>
        <p:spPr>
          <a:xfrm>
            <a:off x="815806" y="1865815"/>
            <a:ext cx="6758013" cy="4093428"/>
          </a:xfrm>
          <a:prstGeom prst="rect">
            <a:avLst/>
          </a:prstGeom>
          <a:noFill/>
        </p:spPr>
        <p:txBody>
          <a:bodyPr wrap="square" rtlCol="0">
            <a:spAutoFit/>
          </a:bodyPr>
          <a:lstStyle/>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Greater Glasgow &amp; Clyde and NHS Lothian trialled the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Oxford/AstraZeneca vaccine </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Grampian delivered Phase 3 trials of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Novavax </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COVID-19 vaccine</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Tayside delivered Phase 3 trials of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Janssen </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COVID-19 vaccine and recruited the first global patient</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Grampian opens the first trial with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Medicago and GlaxoSmithKline (GSK) </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to test a plant-derived COVID-19 vaccine candidate</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Greater Glasgow and Clyde and NHS Lothian opens trial of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Valneva</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 COVID-19 vaccine - the only inactivated, adjuvanted (an ingredient to create a stronger immune response) vaccine in clinical development in Europe</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Lothian open first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Pfizer - BioNTech</a:t>
            </a:r>
            <a:r>
              <a:rPr kumimoji="0" lang="en-GB" sz="1500" b="0" i="0" u="none" strike="noStrike" kern="1200" cap="none" spc="0" normalizeH="0" baseline="0" noProof="0" dirty="0">
                <a:ln>
                  <a:noFill/>
                </a:ln>
                <a:solidFill>
                  <a:srgbClr val="000000"/>
                </a:solidFill>
                <a:effectLst/>
                <a:uLnTx/>
                <a:uFillTx/>
                <a:latin typeface="Arial"/>
                <a:ea typeface="+mn-ea"/>
                <a:cs typeface="Arial"/>
                <a:sym typeface="Arial"/>
              </a:rPr>
              <a:t> </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COVID-19 vaccine study for pregnant women</a:t>
            </a:r>
          </a:p>
          <a:p>
            <a:pPr marL="228589" marR="0" lvl="0" indent="-228589" algn="l" defTabSz="914354"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NHS Greater Glasgow and Clyde opens </a:t>
            </a:r>
            <a:r>
              <a:rPr kumimoji="0" lang="en-GB" sz="1500" b="1" i="0" u="none" strike="noStrike" kern="1200" cap="none" spc="0" normalizeH="0" baseline="0" noProof="0" dirty="0">
                <a:ln>
                  <a:noFill/>
                </a:ln>
                <a:solidFill>
                  <a:srgbClr val="004685"/>
                </a:solidFill>
                <a:effectLst/>
                <a:uLnTx/>
                <a:uFillTx/>
                <a:latin typeface="Arial"/>
                <a:ea typeface="+mn-ea"/>
                <a:cs typeface="Arial"/>
                <a:sym typeface="Arial"/>
              </a:rPr>
              <a:t>Cov-Boost study - </a:t>
            </a:r>
            <a:r>
              <a:rPr kumimoji="0" lang="en-GB" sz="1500" b="0" i="0" u="none" strike="noStrike" kern="1200" cap="none" spc="0" normalizeH="0" baseline="0" noProof="0" dirty="0">
                <a:ln>
                  <a:noFill/>
                </a:ln>
                <a:solidFill>
                  <a:srgbClr val="004685"/>
                </a:solidFill>
                <a:effectLst/>
                <a:uLnTx/>
                <a:uFillTx/>
                <a:latin typeface="Arial"/>
                <a:ea typeface="+mn-ea"/>
                <a:cs typeface="Arial"/>
                <a:sym typeface="Arial"/>
              </a:rPr>
              <a:t>the first in the world to provide vital data on the impact of a third dose on patients’ immune responses. </a:t>
            </a:r>
          </a:p>
        </p:txBody>
      </p:sp>
      <p:sp>
        <p:nvSpPr>
          <p:cNvPr id="2" name="TextBox 1"/>
          <p:cNvSpPr txBox="1"/>
          <p:nvPr/>
        </p:nvSpPr>
        <p:spPr>
          <a:xfrm>
            <a:off x="8076505" y="4252632"/>
            <a:ext cx="3486065" cy="1754326"/>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 typeface="Arial"/>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Arial"/>
                <a:sym typeface="Arial"/>
              </a:rPr>
              <a:t>Over </a:t>
            </a:r>
            <a:r>
              <a:rPr kumimoji="0" lang="en-GB" sz="1800" b="1" i="0" u="none" strike="noStrike" kern="1200" cap="none" spc="0" normalizeH="0" baseline="0" noProof="0" dirty="0">
                <a:ln>
                  <a:noFill/>
                </a:ln>
                <a:solidFill>
                  <a:srgbClr val="FFFFFF"/>
                </a:solidFill>
                <a:effectLst/>
                <a:uLnTx/>
                <a:uFillTx/>
                <a:latin typeface="Arial"/>
                <a:ea typeface="+mn-ea"/>
                <a:cs typeface="Arial"/>
                <a:sym typeface="Arial"/>
              </a:rPr>
              <a:t>33,000 people </a:t>
            </a:r>
            <a:r>
              <a:rPr kumimoji="0" lang="en-GB" sz="1800" b="0" i="0" u="none" strike="noStrike" kern="1200" cap="none" spc="0" normalizeH="0" baseline="0" noProof="0" dirty="0">
                <a:ln>
                  <a:noFill/>
                </a:ln>
                <a:solidFill>
                  <a:srgbClr val="FFFFFF"/>
                </a:solidFill>
                <a:effectLst/>
                <a:uLnTx/>
                <a:uFillTx/>
                <a:latin typeface="Arial"/>
                <a:ea typeface="+mn-ea"/>
                <a:cs typeface="Arial"/>
                <a:sym typeface="Arial"/>
              </a:rPr>
              <a:t>in Scotland signed up to the </a:t>
            </a:r>
            <a:r>
              <a:rPr kumimoji="0" lang="en-GB" sz="1800" b="1" i="0" u="none" strike="noStrike" kern="1200" cap="none" spc="0" normalizeH="0" baseline="0" noProof="0" dirty="0">
                <a:ln>
                  <a:noFill/>
                </a:ln>
                <a:solidFill>
                  <a:srgbClr val="FFFFFF"/>
                </a:solidFill>
                <a:effectLst/>
                <a:uLnTx/>
                <a:uFillTx/>
                <a:latin typeface="Arial"/>
                <a:ea typeface="+mn-ea"/>
                <a:cs typeface="Arial"/>
                <a:sym typeface="Arial"/>
              </a:rPr>
              <a:t>NHS COVID-19 Vaccines Research Registry</a:t>
            </a:r>
            <a:r>
              <a:rPr kumimoji="0" lang="en-GB" sz="1800" b="0" i="0" u="none" strike="noStrike" kern="1200" cap="none" spc="0" normalizeH="0" baseline="0" noProof="0" dirty="0">
                <a:ln>
                  <a:noFill/>
                </a:ln>
                <a:solidFill>
                  <a:srgbClr val="FFFFFF"/>
                </a:solidFill>
                <a:effectLst/>
                <a:uLnTx/>
                <a:uFillTx/>
                <a:latin typeface="Arial"/>
                <a:ea typeface="+mn-ea"/>
                <a:cs typeface="Arial"/>
                <a:sym typeface="Arial"/>
              </a:rPr>
              <a:t>; and thousands have come forward to participate in trials </a:t>
            </a:r>
          </a:p>
          <a:p>
            <a:pPr marL="0" marR="0" lvl="0" indent="0" algn="l" defTabSz="914354"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pic>
        <p:nvPicPr>
          <p:cNvPr id="14" name="Picture 2" descr="New NHS service enables people to sign up to be contacted for COVID-19 vaccine studies"/>
          <p:cNvPicPr>
            <a:picLocks noChangeAspect="1" noChangeArrowheads="1"/>
          </p:cNvPicPr>
          <p:nvPr/>
        </p:nvPicPr>
        <p:blipFill rotWithShape="1">
          <a:blip r:embed="rId4">
            <a:extLst>
              <a:ext uri="{28A0092B-C50C-407E-A947-70E740481C1C}">
                <a14:useLocalDpi xmlns:a14="http://schemas.microsoft.com/office/drawing/2010/main" val="0"/>
              </a:ext>
            </a:extLst>
          </a:blip>
          <a:srcRect l="25926"/>
          <a:stretch/>
        </p:blipFill>
        <p:spPr bwMode="auto">
          <a:xfrm>
            <a:off x="7839184" y="2164034"/>
            <a:ext cx="3904521" cy="1923764"/>
          </a:xfrm>
          <a:prstGeom prst="roundRect">
            <a:avLst>
              <a:gd name="adj" fmla="val 8594"/>
            </a:avLst>
          </a:prstGeom>
          <a:solidFill>
            <a:srgbClr val="FFFFFF">
              <a:shade val="85000"/>
            </a:srgbClr>
          </a:solidFill>
          <a:ln>
            <a:noFill/>
          </a:ln>
          <a:effectLst>
            <a:outerShdw blurRad="254000" dist="38100" dir="5400000" algn="t" rotWithShape="0">
              <a:prstClr val="black">
                <a:alpha val="40000"/>
              </a:prstClr>
            </a:outerShdw>
          </a:effectLst>
        </p:spPr>
      </p:pic>
      <p:sp>
        <p:nvSpPr>
          <p:cNvPr id="16" name="Rectangle 15">
            <a:extLst>
              <a:ext uri="{FF2B5EF4-FFF2-40B4-BE49-F238E27FC236}">
                <a16:creationId xmlns:a16="http://schemas.microsoft.com/office/drawing/2014/main" id="{22AA5376-259E-4740-8D49-0C88A33F1ED1}"/>
              </a:ext>
            </a:extLst>
          </p:cNvPr>
          <p:cNvSpPr/>
          <p:nvPr/>
        </p:nvSpPr>
        <p:spPr>
          <a:xfrm>
            <a:off x="2" y="1134514"/>
            <a:ext cx="3355879" cy="546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sp>
        <p:nvSpPr>
          <p:cNvPr id="17" name="TextBox 16">
            <a:extLst>
              <a:ext uri="{FF2B5EF4-FFF2-40B4-BE49-F238E27FC236}">
                <a16:creationId xmlns:a16="http://schemas.microsoft.com/office/drawing/2014/main" id="{D672B826-E30D-6145-82BF-80479C45EBAA}"/>
              </a:ext>
            </a:extLst>
          </p:cNvPr>
          <p:cNvSpPr txBox="1"/>
          <p:nvPr/>
        </p:nvSpPr>
        <p:spPr>
          <a:xfrm>
            <a:off x="793698" y="1181715"/>
            <a:ext cx="2494132" cy="461665"/>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FFFFFF"/>
                </a:solidFill>
                <a:effectLst/>
                <a:uLnTx/>
                <a:uFillTx/>
                <a:latin typeface="Arial"/>
                <a:ea typeface="+mn-ea"/>
                <a:cs typeface="Arial"/>
                <a:sym typeface="Arial"/>
              </a:rPr>
              <a:t>Vaccine Trials </a:t>
            </a:r>
            <a:endParaRPr kumimoji="0" lang="en-GB" sz="2667" b="1" i="0" u="none" strike="noStrike" kern="1200" cap="none" spc="0" normalizeH="0" baseline="0" noProof="0" dirty="0">
              <a:ln>
                <a:noFill/>
              </a:ln>
              <a:solidFill>
                <a:srgbClr val="FFFFFF"/>
              </a:solidFill>
              <a:effectLst/>
              <a:uLnTx/>
              <a:uFillTx/>
              <a:latin typeface="Arial"/>
              <a:ea typeface="+mn-ea"/>
              <a:cs typeface="Arial" panose="020B0604020202020204" pitchFamily="34" charset="0"/>
              <a:sym typeface="Arial"/>
            </a:endParaRPr>
          </a:p>
        </p:txBody>
      </p:sp>
    </p:spTree>
    <p:extLst>
      <p:ext uri="{BB962C8B-B14F-4D97-AF65-F5344CB8AC3E}">
        <p14:creationId xmlns:p14="http://schemas.microsoft.com/office/powerpoint/2010/main" val="14315468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A535B89-EEEF-8146-97D8-9EF6F90D89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9046" b="4801"/>
          <a:stretch/>
        </p:blipFill>
        <p:spPr>
          <a:xfrm>
            <a:off x="9291286" y="1"/>
            <a:ext cx="2890109" cy="2265761"/>
          </a:xfrm>
          <a:prstGeom prst="rect">
            <a:avLst/>
          </a:prstGeom>
        </p:spPr>
      </p:pic>
      <p:sp>
        <p:nvSpPr>
          <p:cNvPr id="6" name="Rectangle 5">
            <a:extLst>
              <a:ext uri="{FF2B5EF4-FFF2-40B4-BE49-F238E27FC236}">
                <a16:creationId xmlns:a16="http://schemas.microsoft.com/office/drawing/2014/main" id="{08BD7178-DFC7-1B4F-9D52-99AC54AB0A26}"/>
              </a:ext>
            </a:extLst>
          </p:cNvPr>
          <p:cNvSpPr/>
          <p:nvPr/>
        </p:nvSpPr>
        <p:spPr>
          <a:xfrm>
            <a:off x="2899873" y="2057457"/>
            <a:ext cx="6402017" cy="20640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6" name="TextBox 15">
            <a:extLst>
              <a:ext uri="{FF2B5EF4-FFF2-40B4-BE49-F238E27FC236}">
                <a16:creationId xmlns:a16="http://schemas.microsoft.com/office/drawing/2014/main" id="{DAB65A88-9380-5F4A-8668-DD165E709B75}"/>
              </a:ext>
            </a:extLst>
          </p:cNvPr>
          <p:cNvSpPr txBox="1"/>
          <p:nvPr/>
        </p:nvSpPr>
        <p:spPr>
          <a:xfrm>
            <a:off x="3145949" y="2458039"/>
            <a:ext cx="5759849" cy="140544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2933"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sym typeface="Arial"/>
              </a:rPr>
              <a:t>INTERNATIONAL CLINICAL TRIALS DAY (20 MAY)</a:t>
            </a: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2667" b="1"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sym typeface="Arial"/>
              </a:rPr>
              <a:t> </a:t>
            </a:r>
          </a:p>
        </p:txBody>
      </p:sp>
      <p:pic>
        <p:nvPicPr>
          <p:cNvPr id="10" name="Picture 9" descr="A person smiling at the camera&#10;&#10;Description automatically generated with medium confidence">
            <a:extLst>
              <a:ext uri="{FF2B5EF4-FFF2-40B4-BE49-F238E27FC236}">
                <a16:creationId xmlns:a16="http://schemas.microsoft.com/office/drawing/2014/main" id="{1ADFB6D2-93DD-3844-B1D4-3EA762B6F2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4777" r="-1" b="3910"/>
          <a:stretch/>
        </p:blipFill>
        <p:spPr>
          <a:xfrm>
            <a:off x="9291285" y="2260962"/>
            <a:ext cx="2900715" cy="2848921"/>
          </a:xfrm>
          <a:prstGeom prst="rect">
            <a:avLst/>
          </a:prstGeom>
        </p:spPr>
      </p:pic>
      <p:pic>
        <p:nvPicPr>
          <p:cNvPr id="14" name="Picture 13" descr="A person standing next to a car&#10;&#10;Description automatically generated with medium confidence">
            <a:extLst>
              <a:ext uri="{FF2B5EF4-FFF2-40B4-BE49-F238E27FC236}">
                <a16:creationId xmlns:a16="http://schemas.microsoft.com/office/drawing/2014/main" id="{FDCA9188-383F-F94E-A13D-350FFB71B89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8432" t="7010" r="28479" b="-7010"/>
          <a:stretch/>
        </p:blipFill>
        <p:spPr>
          <a:xfrm>
            <a:off x="1" y="1408868"/>
            <a:ext cx="2931289" cy="3100051"/>
          </a:xfrm>
          <a:prstGeom prst="rect">
            <a:avLst/>
          </a:prstGeom>
        </p:spPr>
      </p:pic>
      <p:pic>
        <p:nvPicPr>
          <p:cNvPr id="17" name="Picture 16" descr="A person sitting on a couch&#10;&#10;Description automatically generated with medium confidence">
            <a:extLst>
              <a:ext uri="{FF2B5EF4-FFF2-40B4-BE49-F238E27FC236}">
                <a16:creationId xmlns:a16="http://schemas.microsoft.com/office/drawing/2014/main" id="{341CFFD8-F68B-E74A-AE37-847E1BC29B7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217" b="6954"/>
          <a:stretch/>
        </p:blipFill>
        <p:spPr>
          <a:xfrm>
            <a:off x="-27770" y="4109719"/>
            <a:ext cx="2959060" cy="2217268"/>
          </a:xfrm>
          <a:prstGeom prst="rect">
            <a:avLst/>
          </a:prstGeom>
        </p:spPr>
      </p:pic>
      <p:pic>
        <p:nvPicPr>
          <p:cNvPr id="19" name="Picture 18" descr="A person wearing a mask and holding a plate of food&#10;&#10;Description automatically generated with low confidence">
            <a:extLst>
              <a:ext uri="{FF2B5EF4-FFF2-40B4-BE49-F238E27FC236}">
                <a16:creationId xmlns:a16="http://schemas.microsoft.com/office/drawing/2014/main" id="{1995380D-49AC-6744-A8FE-AF2EB476CF4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5501" t="3171" r="264" b="14881"/>
          <a:stretch/>
        </p:blipFill>
        <p:spPr>
          <a:xfrm>
            <a:off x="2931289" y="4109718"/>
            <a:ext cx="3415848" cy="2217268"/>
          </a:xfrm>
          <a:prstGeom prst="rect">
            <a:avLst/>
          </a:prstGeom>
        </p:spPr>
      </p:pic>
      <p:pic>
        <p:nvPicPr>
          <p:cNvPr id="23" name="Picture 22">
            <a:extLst>
              <a:ext uri="{FF2B5EF4-FFF2-40B4-BE49-F238E27FC236}">
                <a16:creationId xmlns:a16="http://schemas.microsoft.com/office/drawing/2014/main" id="{29AD1F6D-A490-9F4C-AB1A-B352DF23EE8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6070" t="4538" r="1690" b="14682"/>
          <a:stretch/>
        </p:blipFill>
        <p:spPr>
          <a:xfrm>
            <a:off x="2924612" y="0"/>
            <a:ext cx="3021017" cy="2253944"/>
          </a:xfrm>
          <a:prstGeom prst="rect">
            <a:avLst/>
          </a:prstGeom>
        </p:spPr>
      </p:pic>
      <p:pic>
        <p:nvPicPr>
          <p:cNvPr id="27" name="Picture 26" descr="A picture containing person, indoor&#10;&#10;Description automatically generated">
            <a:extLst>
              <a:ext uri="{FF2B5EF4-FFF2-40B4-BE49-F238E27FC236}">
                <a16:creationId xmlns:a16="http://schemas.microsoft.com/office/drawing/2014/main" id="{07BE2DF6-0400-2C4C-87F5-CC2A0F81A13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5373" r="5357" b="6430"/>
          <a:stretch/>
        </p:blipFill>
        <p:spPr>
          <a:xfrm>
            <a:off x="6119042" y="4109717"/>
            <a:ext cx="3173087" cy="2217268"/>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33918" y="5225818"/>
            <a:ext cx="1660223" cy="975052"/>
          </a:xfrm>
          <a:prstGeom prst="rect">
            <a:avLst/>
          </a:prstGeom>
          <a:ln>
            <a:noFill/>
          </a:ln>
        </p:spPr>
      </p:pic>
      <p:sp>
        <p:nvSpPr>
          <p:cNvPr id="2" name="TextBox 1">
            <a:extLst>
              <a:ext uri="{FF2B5EF4-FFF2-40B4-BE49-F238E27FC236}">
                <a16:creationId xmlns:a16="http://schemas.microsoft.com/office/drawing/2014/main" id="{AEEBEE2B-37CC-3E45-8F04-EBA0B5EE02A0}"/>
              </a:ext>
            </a:extLst>
          </p:cNvPr>
          <p:cNvSpPr txBox="1"/>
          <p:nvPr/>
        </p:nvSpPr>
        <p:spPr>
          <a:xfrm>
            <a:off x="3147363" y="3607482"/>
            <a:ext cx="6033268" cy="37965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67"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rPr>
              <a:t>YouGov Survey Results 	           #BePartofResearch</a:t>
            </a:r>
            <a:endParaRPr kumimoji="0" lang="en-US" sz="1867"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endParaRPr>
          </a:p>
        </p:txBody>
      </p:sp>
      <p:pic>
        <p:nvPicPr>
          <p:cNvPr id="31" name="Picture 30" descr="A person working in a factory&#10;&#10;Description automatically generated with medium confidence">
            <a:extLst>
              <a:ext uri="{FF2B5EF4-FFF2-40B4-BE49-F238E27FC236}">
                <a16:creationId xmlns:a16="http://schemas.microsoft.com/office/drawing/2014/main" id="{DFC5BB60-D638-774E-89A7-CBAE06C3C15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16949" t="14571" b="1163"/>
          <a:stretch/>
        </p:blipFill>
        <p:spPr>
          <a:xfrm>
            <a:off x="5942546" y="-5909"/>
            <a:ext cx="3349583" cy="2265761"/>
          </a:xfrm>
          <a:prstGeom prst="rect">
            <a:avLst/>
          </a:prstGeom>
        </p:spPr>
      </p:pic>
    </p:spTree>
    <p:extLst>
      <p:ext uri="{BB962C8B-B14F-4D97-AF65-F5344CB8AC3E}">
        <p14:creationId xmlns:p14="http://schemas.microsoft.com/office/powerpoint/2010/main" val="2974994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01875" y="1421092"/>
            <a:ext cx="6590125" cy="4385097"/>
          </a:xfrm>
          <a:prstGeom prst="rect">
            <a:avLst/>
          </a:prstGeom>
        </p:spPr>
      </p:pic>
      <p:sp>
        <p:nvSpPr>
          <p:cNvPr id="2" name="TextBox 1">
            <a:extLst>
              <a:ext uri="{FF2B5EF4-FFF2-40B4-BE49-F238E27FC236}">
                <a16:creationId xmlns:a16="http://schemas.microsoft.com/office/drawing/2014/main" id="{AEEBEE2B-37CC-3E45-8F04-EBA0B5EE02A0}"/>
              </a:ext>
            </a:extLst>
          </p:cNvPr>
          <p:cNvSpPr txBox="1"/>
          <p:nvPr/>
        </p:nvSpPr>
        <p:spPr>
          <a:xfrm>
            <a:off x="7071835" y="684283"/>
            <a:ext cx="4850341" cy="5436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2933"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rPr>
              <a:t>#BePartofResearch</a:t>
            </a:r>
            <a:endParaRPr kumimoji="0" lang="en-US" sz="2933"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endParaRPr>
          </a:p>
        </p:txBody>
      </p:sp>
      <p:grpSp>
        <p:nvGrpSpPr>
          <p:cNvPr id="7" name="Group 6">
            <a:extLst>
              <a:ext uri="{FF2B5EF4-FFF2-40B4-BE49-F238E27FC236}">
                <a16:creationId xmlns:a16="http://schemas.microsoft.com/office/drawing/2014/main" id="{F07C04E7-3E42-D64A-9087-CF6BB02891AA}"/>
              </a:ext>
            </a:extLst>
          </p:cNvPr>
          <p:cNvGrpSpPr/>
          <p:nvPr/>
        </p:nvGrpSpPr>
        <p:grpSpPr>
          <a:xfrm>
            <a:off x="9225094" y="4881067"/>
            <a:ext cx="2312757" cy="1414645"/>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2" y="1421090"/>
            <a:ext cx="8049629" cy="4385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8049629" y="1421091"/>
            <a:ext cx="0" cy="4385099"/>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AB65A88-9380-5F4A-8668-DD165E709B75}"/>
              </a:ext>
            </a:extLst>
          </p:cNvPr>
          <p:cNvSpPr txBox="1"/>
          <p:nvPr/>
        </p:nvSpPr>
        <p:spPr>
          <a:xfrm>
            <a:off x="378213" y="1696598"/>
            <a:ext cx="7495564" cy="388830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004585"/>
                </a:solidFill>
                <a:effectLst/>
                <a:uLnTx/>
                <a:uFillTx/>
                <a:latin typeface="Arial" panose="020B0604020202020204" pitchFamily="34" charset="0"/>
                <a:ea typeface="+mn-ea"/>
                <a:cs typeface="Arial" panose="020B0604020202020204" pitchFamily="34" charset="0"/>
                <a:sym typeface="Arial"/>
              </a:rPr>
              <a:t>YouGov survey asked respondents a range of questions on their understanding of coronavirus research - especially research in the UK - and the role it has played in tackling the pandemic. </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400" b="1" i="0" u="none" strike="noStrike" kern="1200" cap="none" spc="0" normalizeH="0" baseline="0" noProof="0" dirty="0">
              <a:ln>
                <a:noFill/>
              </a:ln>
              <a:solidFill>
                <a:srgbClr val="004585"/>
              </a:solidFill>
              <a:effectLst/>
              <a:uLnTx/>
              <a:uFillTx/>
              <a:latin typeface="Arial" panose="020B0604020202020204" pitchFamily="34" charset="0"/>
              <a:ea typeface="+mn-ea"/>
              <a:cs typeface="Arial" panose="020B0604020202020204" pitchFamily="34" charset="0"/>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600" b="0" i="1" u="none" strike="noStrike" kern="1200" cap="none" spc="0" normalizeH="0" baseline="0" noProof="0" dirty="0">
                <a:ln>
                  <a:noFill/>
                </a:ln>
                <a:solidFill>
                  <a:srgbClr val="004585"/>
                </a:solidFill>
                <a:effectLst/>
                <a:uLnTx/>
                <a:uFillTx/>
                <a:latin typeface="Arial"/>
                <a:ea typeface="+mn-ea"/>
                <a:cs typeface="Arial" panose="020B0604020202020204" pitchFamily="34" charset="0"/>
                <a:sym typeface="Arial"/>
              </a:rPr>
              <a:t>The survey was commissioned by the National Institute for Health Research (NIHR), NHS Research Scotland (NRS), Health and Care Research Wales, and Health and Social Care R&amp;D Division Northern Ireland.</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467" b="0" i="1" u="none" strike="noStrike" kern="1200" cap="none" spc="0" normalizeH="0" baseline="0" noProof="0" dirty="0">
              <a:ln>
                <a:noFill/>
              </a:ln>
              <a:solidFill>
                <a:srgbClr val="004585"/>
              </a:solidFill>
              <a:effectLst/>
              <a:uLnTx/>
              <a:uFillTx/>
              <a:latin typeface="Arial"/>
              <a:ea typeface="+mn-ea"/>
              <a:cs typeface="Arial" panose="020B0604020202020204" pitchFamily="34" charset="0"/>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467" b="0" i="1" u="none" strike="noStrike" kern="1200" cap="none" spc="0" normalizeH="0" baseline="0" noProof="0" dirty="0">
                <a:ln>
                  <a:noFill/>
                </a:ln>
                <a:solidFill>
                  <a:srgbClr val="004685"/>
                </a:solidFill>
                <a:effectLst/>
                <a:uLnTx/>
                <a:uFillTx/>
                <a:latin typeface="Arial"/>
                <a:ea typeface="+mn-ea"/>
                <a:cs typeface="Arial"/>
                <a:sym typeface="Arial"/>
              </a:rPr>
              <a:t>All </a:t>
            </a:r>
            <a:r>
              <a:rPr kumimoji="0" lang="en-GB" sz="1600" b="0" i="1" u="none" strike="noStrike" kern="1200" cap="none" spc="0" normalizeH="0" baseline="0" noProof="0" dirty="0">
                <a:ln>
                  <a:noFill/>
                </a:ln>
                <a:solidFill>
                  <a:srgbClr val="004685"/>
                </a:solidFill>
                <a:effectLst/>
                <a:uLnTx/>
                <a:uFillTx/>
                <a:latin typeface="Arial"/>
                <a:ea typeface="+mn-ea"/>
                <a:cs typeface="Arial"/>
                <a:sym typeface="Arial"/>
              </a:rPr>
              <a:t>figures, unless otherwise stated, are from YouGov Plc.  Total sample size was 1009 adults. Fieldwork was undertaken between 13th - 17th May 2021.  The survey was carried out online. The figures have been weighted and are representative of all Scotland adults (aged 18+).</a:t>
            </a:r>
            <a:endParaRPr kumimoji="0" lang="en-US" sz="3200" b="1" i="1" u="none" strike="noStrike" kern="1200" cap="none" spc="0" normalizeH="0" baseline="0" noProof="0" dirty="0">
              <a:ln>
                <a:noFill/>
              </a:ln>
              <a:solidFill>
                <a:srgbClr val="004585"/>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23272433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5FEFDA-876C-4A4B-8359-54AA5A2F0EB5}"/>
              </a:ext>
            </a:extLst>
          </p:cNvPr>
          <p:cNvSpPr txBox="1"/>
          <p:nvPr/>
        </p:nvSpPr>
        <p:spPr>
          <a:xfrm>
            <a:off x="559381" y="1711306"/>
            <a:ext cx="10123700" cy="4114075"/>
          </a:xfrm>
          <a:prstGeom prst="rect">
            <a:avLst/>
          </a:prstGeom>
          <a:noFill/>
        </p:spPr>
        <p:txBody>
          <a:bodyPr wrap="square" rtlCol="0">
            <a:spAutoFit/>
          </a:bodyPr>
          <a:lstStyle/>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4685"/>
                </a:solidFill>
                <a:effectLst/>
                <a:uLnTx/>
                <a:uFillTx/>
                <a:latin typeface="Arial"/>
                <a:ea typeface="+mn-ea"/>
                <a:cs typeface="Arial"/>
                <a:sym typeface="Arial"/>
              </a:rPr>
              <a:t>The vast majority of Scottish adults think health research has played a very (66%) or fairly (23%) important role in the coronavirus pandemic</a:t>
            </a: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67" b="0" i="0" u="none" strike="noStrike" kern="1200" cap="none" spc="0" normalizeH="0" baseline="0" noProof="0" dirty="0">
              <a:ln>
                <a:noFill/>
              </a:ln>
              <a:solidFill>
                <a:srgbClr val="004685"/>
              </a:solidFill>
              <a:effectLst/>
              <a:uLnTx/>
              <a:uFillTx/>
              <a:latin typeface="Arial"/>
              <a:ea typeface="+mn-ea"/>
              <a:cs typeface="Arial"/>
              <a:sym typeface="Arial"/>
            </a:endParaRP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4685"/>
                </a:solidFill>
                <a:effectLst/>
                <a:uLnTx/>
                <a:uFillTx/>
                <a:latin typeface="Arial"/>
                <a:ea typeface="+mn-ea"/>
                <a:cs typeface="Arial"/>
                <a:sym typeface="Arial"/>
              </a:rPr>
              <a:t>A significant disconnect exists between people’s perceptions of the importance of coronavirus research, and their understanding of where it happened and who took part</a:t>
            </a: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67" b="0" i="0" u="none" strike="noStrike" kern="1200" cap="none" spc="0" normalizeH="0" baseline="0" noProof="0" dirty="0">
              <a:ln>
                <a:noFill/>
              </a:ln>
              <a:solidFill>
                <a:srgbClr val="004685"/>
              </a:solidFill>
              <a:effectLst/>
              <a:uLnTx/>
              <a:uFillTx/>
              <a:latin typeface="Arial"/>
              <a:ea typeface="+mn-ea"/>
              <a:cs typeface="Arial"/>
              <a:sym typeface="Arial"/>
            </a:endParaRP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4685"/>
                </a:solidFill>
                <a:effectLst/>
                <a:uLnTx/>
                <a:uFillTx/>
                <a:latin typeface="Arial"/>
                <a:ea typeface="+mn-ea"/>
                <a:cs typeface="Arial"/>
                <a:sym typeface="Arial"/>
              </a:rPr>
              <a:t>The vast majority of Scottish adults strongly agree (33%) or tend to agree (45%) that it is important the NHS offers participation in health research to everyone as part of routine care</a:t>
            </a: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46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US" sz="2400" b="1" i="0" u="none" strike="noStrike" kern="1200" cap="none" spc="0" normalizeH="0" baseline="0" noProof="0" dirty="0">
              <a:ln>
                <a:noFill/>
              </a:ln>
              <a:solidFill>
                <a:srgbClr val="004585"/>
              </a:solidFill>
              <a:effectLst/>
              <a:uLnTx/>
              <a:uFillTx/>
              <a:latin typeface="Arial"/>
              <a:ea typeface="+mn-ea"/>
              <a:cs typeface="Arial"/>
              <a:sym typeface="Arial"/>
            </a:endParaRPr>
          </a:p>
        </p:txBody>
      </p:sp>
    </p:spTree>
    <p:extLst>
      <p:ext uri="{BB962C8B-B14F-4D97-AF65-F5344CB8AC3E}">
        <p14:creationId xmlns:p14="http://schemas.microsoft.com/office/powerpoint/2010/main" val="322223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688115" y="1898452"/>
            <a:ext cx="3870908" cy="2229301"/>
          </a:xfrm>
        </p:spPr>
        <p:txBody>
          <a:bodyPr>
            <a:noAutofit/>
          </a:bodyPr>
          <a:lstStyle/>
          <a:p>
            <a:pPr defTabSz="914226">
              <a:lnSpc>
                <a:spcPct val="100000"/>
              </a:lnSpc>
              <a:spcBef>
                <a:spcPts val="0"/>
              </a:spcBef>
            </a:pPr>
            <a:r>
              <a:rPr lang="en-GB" dirty="0">
                <a:latin typeface="Arial" panose="020B0604020202020204"/>
                <a:cs typeface="+mn-cs"/>
              </a:rPr>
              <a:t>In general, how important, if at all, do you think health research in the UK has been during the Coronavirus (COVID-19) pandemic?</a:t>
            </a:r>
          </a:p>
        </p:txBody>
      </p:sp>
      <p:graphicFrame>
        <p:nvGraphicFramePr>
          <p:cNvPr id="5" name="Chart 4"/>
          <p:cNvGraphicFramePr>
            <a:graphicFrameLocks/>
          </p:cNvGraphicFramePr>
          <p:nvPr>
            <p:extLst/>
          </p:nvPr>
        </p:nvGraphicFramePr>
        <p:xfrm>
          <a:off x="4559023" y="1264674"/>
          <a:ext cx="7138587" cy="4055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3637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8006B82-1AFE-7846-BECB-14CB85C8623D}"/>
              </a:ext>
            </a:extLst>
          </p:cNvPr>
          <p:cNvSpPr/>
          <p:nvPr/>
        </p:nvSpPr>
        <p:spPr>
          <a:xfrm>
            <a:off x="623561" y="1794934"/>
            <a:ext cx="10605452" cy="3206044"/>
          </a:xfrm>
          <a:prstGeom prst="round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2">
            <a:extLst>
              <a:ext uri="{FF2B5EF4-FFF2-40B4-BE49-F238E27FC236}">
                <a16:creationId xmlns:a16="http://schemas.microsoft.com/office/drawing/2014/main" id="{EA5FEFDA-876C-4A4B-8359-54AA5A2F0EB5}"/>
              </a:ext>
            </a:extLst>
          </p:cNvPr>
          <p:cNvSpPr txBox="1"/>
          <p:nvPr/>
        </p:nvSpPr>
        <p:spPr>
          <a:xfrm>
            <a:off x="962988" y="2165902"/>
            <a:ext cx="9744293" cy="263661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3200" b="1" i="0" u="none" strike="noStrike" kern="1200" cap="none" spc="0" normalizeH="0" baseline="0" noProof="0" dirty="0">
                <a:ln>
                  <a:noFill/>
                </a:ln>
                <a:solidFill>
                  <a:srgbClr val="004585"/>
                </a:solidFill>
                <a:effectLst/>
                <a:uLnTx/>
                <a:uFillTx/>
                <a:latin typeface="Arial"/>
                <a:ea typeface="+mn-ea"/>
                <a:cs typeface="Arial"/>
                <a:sym typeface="Arial"/>
              </a:rPr>
              <a:t>Public Perception</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Arial"/>
              <a:sym typeface="Arial"/>
            </a:endParaRPr>
          </a:p>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004685"/>
                </a:solidFill>
                <a:effectLst/>
                <a:uLnTx/>
                <a:uFillTx/>
                <a:latin typeface="Arial"/>
                <a:ea typeface="+mn-ea"/>
                <a:cs typeface="Arial"/>
                <a:sym typeface="Arial"/>
              </a:rPr>
              <a:t>23%</a:t>
            </a:r>
            <a:r>
              <a:rPr kumimoji="0" lang="en-GB" sz="2400" b="0" i="0" u="none" strike="noStrike" kern="1200" cap="none" spc="0" normalizeH="0" baseline="0" noProof="0" dirty="0">
                <a:ln>
                  <a:noFill/>
                </a:ln>
                <a:solidFill>
                  <a:srgbClr val="004685"/>
                </a:solidFill>
                <a:effectLst/>
                <a:uLnTx/>
                <a:uFillTx/>
                <a:latin typeface="Arial"/>
                <a:ea typeface="+mn-ea"/>
                <a:cs typeface="Arial"/>
                <a:sym typeface="Arial"/>
              </a:rPr>
              <a:t> said they trust health research more now than before the pandemic began</a:t>
            </a: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004685"/>
                </a:solidFill>
                <a:effectLst/>
                <a:uLnTx/>
                <a:uFillTx/>
                <a:latin typeface="Arial"/>
                <a:ea typeface="+mn-ea"/>
                <a:cs typeface="Arial"/>
                <a:sym typeface="Arial"/>
              </a:rPr>
              <a:t>28% </a:t>
            </a:r>
            <a:r>
              <a:rPr kumimoji="0" lang="en-GB" sz="2400" b="0" i="0" u="none" strike="noStrike" kern="1200" cap="none" spc="0" normalizeH="0" baseline="0" noProof="0" dirty="0">
                <a:ln>
                  <a:noFill/>
                </a:ln>
                <a:solidFill>
                  <a:srgbClr val="004685"/>
                </a:solidFill>
                <a:effectLst/>
                <a:uLnTx/>
                <a:uFillTx/>
                <a:latin typeface="Arial"/>
                <a:ea typeface="+mn-ea"/>
                <a:cs typeface="Arial"/>
                <a:sym typeface="Arial"/>
              </a:rPr>
              <a:t>said they were now more likely to take part in health research</a:t>
            </a:r>
            <a:endParaRPr kumimoji="0" lang="en-GB" sz="24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a:ln>
                  <a:noFill/>
                </a:ln>
                <a:solidFill>
                  <a:srgbClr val="004585"/>
                </a:solidFill>
                <a:effectLst/>
                <a:uLnTx/>
                <a:uFillTx/>
                <a:latin typeface="Arial"/>
                <a:ea typeface="+mn-ea"/>
                <a:cs typeface="Arial"/>
                <a:sym typeface="Arial"/>
              </a:rPr>
              <a:t> </a:t>
            </a:r>
          </a:p>
        </p:txBody>
      </p:sp>
      <p:pic>
        <p:nvPicPr>
          <p:cNvPr id="5" name="Picture 4" descr="A person standing next to a car&#10;&#10;Description automatically generated with medium confidence">
            <a:extLst>
              <a:ext uri="{FF2B5EF4-FFF2-40B4-BE49-F238E27FC236}">
                <a16:creationId xmlns:a16="http://schemas.microsoft.com/office/drawing/2014/main" id="{2A616B82-B73A-264A-A7A0-08BB8F1F41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7690" t="7397" r="14807" b="6421"/>
          <a:stretch/>
        </p:blipFill>
        <p:spPr>
          <a:xfrm>
            <a:off x="9344099" y="682763"/>
            <a:ext cx="2224341" cy="2224341"/>
          </a:xfrm>
          <a:prstGeom prst="ellipse">
            <a:avLst/>
          </a:prstGeom>
          <a:ln w="57150">
            <a:solidFill>
              <a:srgbClr val="E95E4D"/>
            </a:solidFill>
          </a:ln>
        </p:spPr>
      </p:pic>
    </p:spTree>
    <p:extLst>
      <p:ext uri="{BB962C8B-B14F-4D97-AF65-F5344CB8AC3E}">
        <p14:creationId xmlns:p14="http://schemas.microsoft.com/office/powerpoint/2010/main" val="33809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8006B82-1AFE-7846-BECB-14CB85C8623D}"/>
              </a:ext>
            </a:extLst>
          </p:cNvPr>
          <p:cNvSpPr/>
          <p:nvPr/>
        </p:nvSpPr>
        <p:spPr>
          <a:xfrm>
            <a:off x="623561" y="1684545"/>
            <a:ext cx="10563729" cy="3344507"/>
          </a:xfrm>
          <a:prstGeom prst="round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2">
            <a:extLst>
              <a:ext uri="{FF2B5EF4-FFF2-40B4-BE49-F238E27FC236}">
                <a16:creationId xmlns:a16="http://schemas.microsoft.com/office/drawing/2014/main" id="{EA5FEFDA-876C-4A4B-8359-54AA5A2F0EB5}"/>
              </a:ext>
            </a:extLst>
          </p:cNvPr>
          <p:cNvSpPr txBox="1"/>
          <p:nvPr/>
        </p:nvSpPr>
        <p:spPr>
          <a:xfrm>
            <a:off x="916209" y="2051032"/>
            <a:ext cx="9458280" cy="3314177"/>
          </a:xfrm>
          <a:prstGeom prst="rect">
            <a:avLst/>
          </a:prstGeom>
          <a:noFill/>
        </p:spPr>
        <p:txBody>
          <a:bodyPr wrap="square" rtlCol="0">
            <a:spAutoFit/>
          </a:bodyPr>
          <a:lstStyle/>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2267" b="1" i="0" u="none" strike="noStrike" kern="1200" cap="none" spc="0" normalizeH="0" baseline="0" noProof="0" dirty="0">
                <a:ln>
                  <a:noFill/>
                </a:ln>
                <a:solidFill>
                  <a:srgbClr val="004685"/>
                </a:solidFill>
                <a:effectLst/>
                <a:uLnTx/>
                <a:uFillTx/>
                <a:latin typeface="Arial"/>
                <a:ea typeface="+mn-ea"/>
                <a:cs typeface="Arial"/>
                <a:sym typeface="Arial"/>
              </a:rPr>
              <a:t>80% </a:t>
            </a:r>
            <a:r>
              <a:rPr kumimoji="0" lang="en-GB" sz="2267" b="0" i="0" u="none" strike="noStrike" kern="1200" cap="none" spc="0" normalizeH="0" baseline="0" noProof="0" dirty="0">
                <a:ln>
                  <a:noFill/>
                </a:ln>
                <a:solidFill>
                  <a:srgbClr val="004685"/>
                </a:solidFill>
                <a:effectLst/>
                <a:uLnTx/>
                <a:uFillTx/>
                <a:latin typeface="Arial"/>
                <a:ea typeface="+mn-ea"/>
                <a:cs typeface="Arial"/>
                <a:sym typeface="Arial"/>
              </a:rPr>
              <a:t>agree that the UK has played a leading role in the scientific response to coronavirus, with more than two-thirds (67%) saying they would be confident (scoring 7+ on a scale of 0 to 10) taking part in NHS-funded or public sector research</a:t>
            </a:r>
          </a:p>
          <a:p>
            <a:pPr marL="380990" marR="0" lvl="0" indent="-380990" algn="l" defTabSz="914377" rtl="0" eaLnBrk="1" fontAlgn="auto" latinLnBrk="0" hangingPunct="1">
              <a:lnSpc>
                <a:spcPct val="100000"/>
              </a:lnSpc>
              <a:spcBef>
                <a:spcPts val="0"/>
              </a:spcBef>
              <a:spcAft>
                <a:spcPts val="1600"/>
              </a:spcAft>
              <a:buClrTx/>
              <a:buSzTx/>
              <a:buFont typeface="Arial" panose="020B0604020202020204" pitchFamily="34" charset="0"/>
              <a:buChar char="•"/>
              <a:tabLst/>
              <a:defRPr/>
            </a:pPr>
            <a:r>
              <a:rPr kumimoji="0" lang="en-GB" sz="2267" b="1" i="0" u="none" strike="noStrike" kern="1200" cap="none" spc="0" normalizeH="0" baseline="0" noProof="0" dirty="0">
                <a:ln>
                  <a:noFill/>
                </a:ln>
                <a:solidFill>
                  <a:srgbClr val="004685"/>
                </a:solidFill>
                <a:effectLst/>
                <a:uLnTx/>
                <a:uFillTx/>
                <a:latin typeface="Arial"/>
                <a:ea typeface="+mn-ea"/>
                <a:cs typeface="Arial"/>
                <a:sym typeface="Arial"/>
              </a:rPr>
              <a:t>83% </a:t>
            </a:r>
            <a:r>
              <a:rPr kumimoji="0" lang="en-GB" sz="2267" b="0" i="0" u="none" strike="noStrike" kern="1200" cap="none" spc="0" normalizeH="0" baseline="0" noProof="0" dirty="0">
                <a:ln>
                  <a:noFill/>
                </a:ln>
                <a:solidFill>
                  <a:srgbClr val="004685"/>
                </a:solidFill>
                <a:effectLst/>
                <a:uLnTx/>
                <a:uFillTx/>
                <a:latin typeface="Arial"/>
                <a:ea typeface="+mn-ea"/>
                <a:cs typeface="Arial"/>
                <a:sym typeface="Arial"/>
              </a:rPr>
              <a:t>expressed pride in those UK researchers and NHS staff who identified coronavirus treatments and vaccines, and 90% think we should be grateful to people participating in coronavirus research</a:t>
            </a: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a:ln>
                  <a:noFill/>
                </a:ln>
                <a:solidFill>
                  <a:srgbClr val="004585"/>
                </a:solidFill>
                <a:effectLst/>
                <a:uLnTx/>
                <a:uFillTx/>
                <a:latin typeface="Arial"/>
                <a:ea typeface="+mn-ea"/>
                <a:cs typeface="Arial"/>
                <a:sym typeface="Arial"/>
              </a:rPr>
              <a:t> </a:t>
            </a:r>
          </a:p>
        </p:txBody>
      </p:sp>
      <p:pic>
        <p:nvPicPr>
          <p:cNvPr id="4" name="Picture 3">
            <a:extLst>
              <a:ext uri="{FF2B5EF4-FFF2-40B4-BE49-F238E27FC236}">
                <a16:creationId xmlns:a16="http://schemas.microsoft.com/office/drawing/2014/main" id="{3386F8D2-9C66-564D-A8C9-7C00F4DD3C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95373" y="798012"/>
            <a:ext cx="1872000" cy="1872000"/>
          </a:xfrm>
          <a:prstGeom prst="ellipse">
            <a:avLst/>
          </a:prstGeom>
          <a:solidFill>
            <a:schemeClr val="bg1"/>
          </a:solidFill>
          <a:ln w="57150">
            <a:solidFill>
              <a:srgbClr val="E95E4D"/>
            </a:solidFill>
          </a:ln>
          <a:effectLst/>
        </p:spPr>
      </p:pic>
    </p:spTree>
    <p:extLst>
      <p:ext uri="{BB962C8B-B14F-4D97-AF65-F5344CB8AC3E}">
        <p14:creationId xmlns:p14="http://schemas.microsoft.com/office/powerpoint/2010/main" val="1812254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8006B82-1AFE-7846-BECB-14CB85C8623D}"/>
              </a:ext>
            </a:extLst>
          </p:cNvPr>
          <p:cNvSpPr/>
          <p:nvPr/>
        </p:nvSpPr>
        <p:spPr>
          <a:xfrm>
            <a:off x="623562" y="1684545"/>
            <a:ext cx="10620173" cy="3214833"/>
          </a:xfrm>
          <a:prstGeom prst="round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2">
            <a:extLst>
              <a:ext uri="{FF2B5EF4-FFF2-40B4-BE49-F238E27FC236}">
                <a16:creationId xmlns:a16="http://schemas.microsoft.com/office/drawing/2014/main" id="{EA5FEFDA-876C-4A4B-8359-54AA5A2F0EB5}"/>
              </a:ext>
            </a:extLst>
          </p:cNvPr>
          <p:cNvSpPr txBox="1"/>
          <p:nvPr/>
        </p:nvSpPr>
        <p:spPr>
          <a:xfrm>
            <a:off x="1051677" y="1991671"/>
            <a:ext cx="7254835" cy="257538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dirty="0">
              <a:ln>
                <a:noFill/>
              </a:ln>
              <a:solidFill>
                <a:srgbClr val="000000"/>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267" b="0" i="0" u="none" strike="noStrike" kern="1200" cap="none" spc="0" normalizeH="0" baseline="0" noProof="0" dirty="0">
                <a:ln>
                  <a:noFill/>
                </a:ln>
                <a:solidFill>
                  <a:srgbClr val="004685"/>
                </a:solidFill>
                <a:effectLst/>
                <a:uLnTx/>
                <a:uFillTx/>
                <a:latin typeface="Arial"/>
                <a:ea typeface="+mn-ea"/>
                <a:cs typeface="Arial"/>
                <a:sym typeface="Arial"/>
              </a:rPr>
              <a:t>Despite these very positive views, the survey suggests that people’s perceptions of how that success was achieved did not reflect the scale of effort that has been put in by healthcare professionals and participants alike. </a:t>
            </a:r>
          </a:p>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a:ln>
                  <a:noFill/>
                </a:ln>
                <a:solidFill>
                  <a:srgbClr val="004585"/>
                </a:solidFill>
                <a:effectLst/>
                <a:uLnTx/>
                <a:uFillTx/>
                <a:latin typeface="Arial"/>
                <a:ea typeface="+mn-ea"/>
                <a:cs typeface="Arial"/>
                <a:sym typeface="Arial"/>
              </a:rPr>
              <a:t> </a:t>
            </a:r>
          </a:p>
        </p:txBody>
      </p:sp>
      <p:pic>
        <p:nvPicPr>
          <p:cNvPr id="6" name="Picture 5" descr="A person smiling for the camera&#10;&#10;Description automatically generated with low confidence">
            <a:extLst>
              <a:ext uri="{FF2B5EF4-FFF2-40B4-BE49-F238E27FC236}">
                <a16:creationId xmlns:a16="http://schemas.microsoft.com/office/drawing/2014/main" id="{ECE9EC98-3FFD-9043-B5CC-6C54734208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6809" t="-369" r="16469" b="369"/>
          <a:stretch/>
        </p:blipFill>
        <p:spPr>
          <a:xfrm>
            <a:off x="8313045" y="830986"/>
            <a:ext cx="2014244" cy="2014244"/>
          </a:xfrm>
          <a:prstGeom prst="ellipse">
            <a:avLst/>
          </a:prstGeom>
          <a:ln w="57150">
            <a:solidFill>
              <a:srgbClr val="E95E4D"/>
            </a:solidFill>
          </a:ln>
        </p:spPr>
      </p:pic>
      <p:pic>
        <p:nvPicPr>
          <p:cNvPr id="7" name="Picture 6">
            <a:extLst>
              <a:ext uri="{FF2B5EF4-FFF2-40B4-BE49-F238E27FC236}">
                <a16:creationId xmlns:a16="http://schemas.microsoft.com/office/drawing/2014/main" id="{ECE9EC98-3FFD-9043-B5CC-6C54734208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127" r="22706"/>
          <a:stretch/>
        </p:blipFill>
        <p:spPr>
          <a:xfrm>
            <a:off x="9252132" y="2676977"/>
            <a:ext cx="2256091" cy="2222400"/>
          </a:xfrm>
          <a:prstGeom prst="ellipse">
            <a:avLst/>
          </a:prstGeom>
          <a:ln w="57150">
            <a:solidFill>
              <a:srgbClr val="E95E4D"/>
            </a:solidFill>
          </a:ln>
        </p:spPr>
      </p:pic>
    </p:spTree>
    <p:extLst>
      <p:ext uri="{BB962C8B-B14F-4D97-AF65-F5344CB8AC3E}">
        <p14:creationId xmlns:p14="http://schemas.microsoft.com/office/powerpoint/2010/main" val="3985204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EBEE2B-37CC-3E45-8F04-EBA0B5EE02A0}"/>
              </a:ext>
            </a:extLst>
          </p:cNvPr>
          <p:cNvSpPr txBox="1"/>
          <p:nvPr/>
        </p:nvSpPr>
        <p:spPr>
          <a:xfrm>
            <a:off x="3670830" y="5500870"/>
            <a:ext cx="4850341" cy="6258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GB" sz="3467"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rPr>
              <a:t>#BePartofResearch</a:t>
            </a:r>
            <a:endParaRPr kumimoji="0" lang="en-US" sz="3467"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endParaRPr>
          </a:p>
        </p:txBody>
      </p:sp>
      <p:pic>
        <p:nvPicPr>
          <p:cNvPr id="4" name="Picture 3">
            <a:extLst>
              <a:ext uri="{FF2B5EF4-FFF2-40B4-BE49-F238E27FC236}">
                <a16:creationId xmlns:a16="http://schemas.microsoft.com/office/drawing/2014/main" id="{4BF3AB66-F631-F043-8F2D-4B19CD5F92C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4500" t="3413" r="36029" b="271"/>
          <a:stretch/>
        </p:blipFill>
        <p:spPr>
          <a:xfrm>
            <a:off x="7909770" y="1421091"/>
            <a:ext cx="4282231" cy="4015813"/>
          </a:xfrm>
          <a:prstGeom prst="rect">
            <a:avLst/>
          </a:prstGeom>
        </p:spPr>
      </p:pic>
      <p:grpSp>
        <p:nvGrpSpPr>
          <p:cNvPr id="7" name="Group 6">
            <a:extLst>
              <a:ext uri="{FF2B5EF4-FFF2-40B4-BE49-F238E27FC236}">
                <a16:creationId xmlns:a16="http://schemas.microsoft.com/office/drawing/2014/main" id="{F07C04E7-3E42-D64A-9087-CF6BB02891AA}"/>
              </a:ext>
            </a:extLst>
          </p:cNvPr>
          <p:cNvGrpSpPr/>
          <p:nvPr/>
        </p:nvGrpSpPr>
        <p:grpSpPr>
          <a:xfrm>
            <a:off x="9534890" y="4901052"/>
            <a:ext cx="2312757" cy="1414645"/>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4000828" y="1421091"/>
            <a:ext cx="4190344" cy="40158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srgbClr val="004585"/>
                </a:solidFill>
                <a:effectLst/>
                <a:uLnTx/>
                <a:uFillTx/>
                <a:latin typeface="Arial" panose="020B0604020202020204"/>
                <a:ea typeface="+mn-ea"/>
                <a:cs typeface="+mn-cs"/>
                <a:sym typeface="Arial"/>
              </a:rPr>
              <a:t>When asked about </a:t>
            </a:r>
            <a:r>
              <a:rPr kumimoji="0" lang="en-US" sz="2400" b="1" i="0" u="none" strike="noStrike" kern="1200" cap="none" spc="0" normalizeH="0" baseline="0" noProof="0" dirty="0">
                <a:ln>
                  <a:noFill/>
                </a:ln>
                <a:solidFill>
                  <a:srgbClr val="004585"/>
                </a:solidFill>
                <a:effectLst/>
                <a:uLnTx/>
                <a:uFillTx/>
                <a:latin typeface="Arial" panose="020B0604020202020204"/>
                <a:ea typeface="+mn-ea"/>
                <a:cs typeface="+mn-cs"/>
                <a:sym typeface="Arial"/>
              </a:rPr>
              <a:t>awareness and understanding of coronavirus research</a:t>
            </a:r>
            <a:r>
              <a:rPr kumimoji="0" lang="en-US" sz="2400" b="0" i="0" u="none" strike="noStrike" kern="1200" cap="none" spc="0" normalizeH="0" baseline="0" noProof="0" dirty="0">
                <a:ln>
                  <a:noFill/>
                </a:ln>
                <a:solidFill>
                  <a:srgbClr val="004585"/>
                </a:solidFill>
                <a:effectLst/>
                <a:uLnTx/>
                <a:uFillTx/>
                <a:latin typeface="Arial" panose="020B0604020202020204"/>
                <a:ea typeface="+mn-ea"/>
                <a:cs typeface="+mn-cs"/>
                <a:sym typeface="Arial"/>
              </a:rPr>
              <a:t> the survey showed… </a:t>
            </a:r>
          </a:p>
        </p:txBody>
      </p:sp>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2080" r="2264"/>
          <a:stretch/>
        </p:blipFill>
        <p:spPr>
          <a:xfrm>
            <a:off x="0" y="1421093"/>
            <a:ext cx="3951659" cy="4015812"/>
          </a:xfrm>
          <a:prstGeom prst="rect">
            <a:avLst/>
          </a:prstGeom>
        </p:spPr>
      </p:pic>
      <p:cxnSp>
        <p:nvCxnSpPr>
          <p:cNvPr id="11" name="Straight Connector 10">
            <a:extLst>
              <a:ext uri="{FF2B5EF4-FFF2-40B4-BE49-F238E27FC236}">
                <a16:creationId xmlns:a16="http://schemas.microsoft.com/office/drawing/2014/main" id="{B559C5F3-9293-DE49-BEC5-8618F655E475}"/>
              </a:ext>
            </a:extLst>
          </p:cNvPr>
          <p:cNvCxnSpPr>
            <a:cxnSpLocks/>
          </p:cNvCxnSpPr>
          <p:nvPr/>
        </p:nvCxnSpPr>
        <p:spPr>
          <a:xfrm flipH="1">
            <a:off x="3973278" y="1421091"/>
            <a:ext cx="6724" cy="4015813"/>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8169551" y="1421091"/>
            <a:ext cx="0" cy="4015813"/>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175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661149" y="2017982"/>
            <a:ext cx="3764095" cy="2229301"/>
          </a:xfrm>
        </p:spPr>
        <p:txBody>
          <a:bodyPr>
            <a:noAutofit/>
          </a:bodyPr>
          <a:lstStyle/>
          <a:p>
            <a:pPr defTabSz="914226">
              <a:lnSpc>
                <a:spcPct val="100000"/>
              </a:lnSpc>
              <a:spcBef>
                <a:spcPts val="0"/>
              </a:spcBef>
            </a:pPr>
            <a:r>
              <a:rPr lang="en-GB" dirty="0">
                <a:latin typeface="Arial" panose="020B0604020202020204"/>
                <a:cs typeface="+mn-cs"/>
              </a:rPr>
              <a:t>Approximately, how many participants in total do you think have taken part in health research into Coronavirus (COVID-19) in the UK?</a:t>
            </a:r>
          </a:p>
        </p:txBody>
      </p:sp>
      <p:graphicFrame>
        <p:nvGraphicFramePr>
          <p:cNvPr id="5" name="Chart 4"/>
          <p:cNvGraphicFramePr>
            <a:graphicFrameLocks/>
          </p:cNvGraphicFramePr>
          <p:nvPr/>
        </p:nvGraphicFramePr>
        <p:xfrm>
          <a:off x="4836919" y="1201396"/>
          <a:ext cx="60960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113092" y="1862983"/>
            <a:ext cx="2466885" cy="369332"/>
          </a:xfrm>
          <a:prstGeom prst="rect">
            <a:avLst/>
          </a:prstGeom>
          <a:noFill/>
          <a:ln w="19050">
            <a:solidFill>
              <a:srgbClr val="FF0000"/>
            </a:solidFill>
          </a:ln>
        </p:spPr>
        <p:txBody>
          <a:bodyPr wrap="square" rtlCol="0">
            <a:spAutoFit/>
          </a:bodyPr>
          <a:lstStyle/>
          <a:p>
            <a:pPr marL="0" marR="0" lvl="0" indent="0" algn="l" defTabSz="914226" rtl="0" eaLnBrk="1" fontAlgn="auto" latinLnBrk="0" hangingPunct="1">
              <a:lnSpc>
                <a:spcPct val="100000"/>
              </a:lnSpc>
              <a:spcBef>
                <a:spcPts val="0"/>
              </a:spcBef>
              <a:spcAft>
                <a:spcPts val="0"/>
              </a:spcAft>
              <a:buClrTx/>
              <a:buSzTx/>
              <a:buFont typeface="Arial"/>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824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118" r="12087"/>
          <a:stretch/>
        </p:blipFill>
        <p:spPr>
          <a:xfrm>
            <a:off x="6864980" y="1854968"/>
            <a:ext cx="5186229" cy="3093829"/>
          </a:xfrm>
          <a:prstGeom prst="rect">
            <a:avLst/>
          </a:prstGeom>
        </p:spPr>
      </p:pic>
      <p:sp>
        <p:nvSpPr>
          <p:cNvPr id="2" name="TextBox 1">
            <a:extLst>
              <a:ext uri="{FF2B5EF4-FFF2-40B4-BE49-F238E27FC236}">
                <a16:creationId xmlns:a16="http://schemas.microsoft.com/office/drawing/2014/main" id="{AEEBEE2B-37CC-3E45-8F04-EBA0B5EE02A0}"/>
              </a:ext>
            </a:extLst>
          </p:cNvPr>
          <p:cNvSpPr txBox="1"/>
          <p:nvPr/>
        </p:nvSpPr>
        <p:spPr>
          <a:xfrm>
            <a:off x="7071835" y="684283"/>
            <a:ext cx="4850341" cy="5436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2933"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rPr>
              <a:t>#BePartofResearch</a:t>
            </a:r>
            <a:endParaRPr kumimoji="0" lang="en-US" sz="2933" b="1" i="0" u="none" strike="noStrike" kern="1200" cap="none" spc="0" normalizeH="0" baseline="0" noProof="0" dirty="0">
              <a:ln>
                <a:noFill/>
              </a:ln>
              <a:solidFill>
                <a:srgbClr val="E95E4D"/>
              </a:solidFill>
              <a:effectLst/>
              <a:uLnTx/>
              <a:uFillTx/>
              <a:latin typeface="Arial" panose="020B0604020202020204" pitchFamily="34" charset="0"/>
              <a:ea typeface="+mn-ea"/>
              <a:cs typeface="Arial" panose="020B0604020202020204" pitchFamily="34" charset="0"/>
              <a:sym typeface="Arial"/>
            </a:endParaRPr>
          </a:p>
        </p:txBody>
      </p:sp>
      <p:grpSp>
        <p:nvGrpSpPr>
          <p:cNvPr id="7" name="Group 6">
            <a:extLst>
              <a:ext uri="{FF2B5EF4-FFF2-40B4-BE49-F238E27FC236}">
                <a16:creationId xmlns:a16="http://schemas.microsoft.com/office/drawing/2014/main" id="{F07C04E7-3E42-D64A-9087-CF6BB02891AA}"/>
              </a:ext>
            </a:extLst>
          </p:cNvPr>
          <p:cNvGrpSpPr/>
          <p:nvPr/>
        </p:nvGrpSpPr>
        <p:grpSpPr>
          <a:xfrm>
            <a:off x="9225094" y="4881067"/>
            <a:ext cx="2312757" cy="1414645"/>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1" y="1421090"/>
            <a:ext cx="6864977" cy="4385100"/>
          </a:xfrm>
          <a:prstGeom prst="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6864980" y="1421089"/>
            <a:ext cx="0" cy="4385099"/>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AB65A88-9380-5F4A-8668-DD165E709B75}"/>
              </a:ext>
            </a:extLst>
          </p:cNvPr>
          <p:cNvSpPr txBox="1"/>
          <p:nvPr/>
        </p:nvSpPr>
        <p:spPr>
          <a:xfrm>
            <a:off x="545055" y="1854969"/>
            <a:ext cx="5864360" cy="3415743"/>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2400" b="1" i="0" u="none" strike="noStrike" kern="1200" cap="none" spc="0" normalizeH="0" baseline="0" noProof="0" dirty="0">
                <a:ln>
                  <a:noFill/>
                </a:ln>
                <a:solidFill>
                  <a:srgbClr val="004685"/>
                </a:solidFill>
                <a:effectLst/>
                <a:uLnTx/>
                <a:uFillTx/>
                <a:latin typeface="Arial"/>
                <a:ea typeface="+mn-ea"/>
                <a:cs typeface="Arial"/>
                <a:sym typeface="Arial"/>
              </a:rPr>
              <a:t>#ResearchVsCovid (March 2021) </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1" i="0" u="none" strike="noStrike" kern="1200" cap="none" spc="0" normalizeH="0" baseline="0" noProof="0" dirty="0">
              <a:ln>
                <a:noFill/>
              </a:ln>
              <a:solidFill>
                <a:srgbClr val="004685"/>
              </a:solidFill>
              <a:effectLst/>
              <a:uLnTx/>
              <a:uFillTx/>
              <a:latin typeface="Arial"/>
              <a:ea typeface="+mn-ea"/>
              <a:cs typeface="Arial"/>
              <a:sym typeface="Arial"/>
            </a:endParaRP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Across the UK, a total of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1,075,000 </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participants have taken part in COVID-19 research</a:t>
            </a: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0" i="0" u="none" strike="noStrike" kern="1200" cap="none" spc="0" normalizeH="0" baseline="0" noProof="0" dirty="0">
              <a:ln>
                <a:noFill/>
              </a:ln>
              <a:solidFill>
                <a:srgbClr val="004685"/>
              </a:solidFill>
              <a:effectLst/>
              <a:uLnTx/>
              <a:uFillTx/>
              <a:latin typeface="Arial"/>
              <a:ea typeface="+mn-ea"/>
              <a:cs typeface="Arial"/>
              <a:sym typeface="Arial"/>
            </a:endParaRPr>
          </a:p>
          <a:p>
            <a:pPr marL="380990" marR="0" lvl="0" indent="-38099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In Scotland, over </a:t>
            </a: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66,000</a:t>
            </a:r>
            <a:r>
              <a:rPr kumimoji="0" lang="en-GB" sz="2133" b="0" i="0" u="none" strike="noStrike" kern="1200" cap="none" spc="0" normalizeH="0" baseline="0" noProof="0" dirty="0">
                <a:ln>
                  <a:noFill/>
                </a:ln>
                <a:solidFill>
                  <a:srgbClr val="004685"/>
                </a:solidFill>
                <a:effectLst/>
                <a:uLnTx/>
                <a:uFillTx/>
                <a:latin typeface="Arial"/>
                <a:ea typeface="+mn-ea"/>
                <a:cs typeface="Arial"/>
                <a:sym typeface="Arial"/>
              </a:rPr>
              <a:t> participants have taken part in 123 COVID-19 research studies</a:t>
            </a:r>
            <a:endParaRPr kumimoji="0" lang="en-GB" sz="2133" b="0" i="1" u="none" strike="noStrike" kern="1200" cap="none" spc="0" normalizeH="0" baseline="0" noProof="0" dirty="0">
              <a:ln>
                <a:noFill/>
              </a:ln>
              <a:solidFill>
                <a:srgbClr val="0046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2133" b="0" i="1" u="none" strike="noStrike" kern="1200" cap="none" spc="0" normalizeH="0" baseline="0" noProof="0" dirty="0">
              <a:ln>
                <a:noFill/>
              </a:ln>
              <a:solidFill>
                <a:srgbClr val="004685"/>
              </a:solidFill>
              <a:effectLst/>
              <a:uLnTx/>
              <a:uFillTx/>
              <a:latin typeface="Arial"/>
              <a:ea typeface="+mn-ea"/>
              <a:cs typeface="Arial"/>
              <a:sym typeface="Arial"/>
            </a:endParaRPr>
          </a:p>
        </p:txBody>
      </p:sp>
    </p:spTree>
    <p:extLst>
      <p:ext uri="{BB962C8B-B14F-4D97-AF65-F5344CB8AC3E}">
        <p14:creationId xmlns:p14="http://schemas.microsoft.com/office/powerpoint/2010/main" val="3064271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580540" y="1802828"/>
            <a:ext cx="3957593" cy="2229301"/>
          </a:xfrm>
        </p:spPr>
        <p:txBody>
          <a:bodyPr>
            <a:noAutofit/>
          </a:bodyPr>
          <a:lstStyle/>
          <a:p>
            <a:pPr defTabSz="914226">
              <a:lnSpc>
                <a:spcPct val="100000"/>
              </a:lnSpc>
              <a:spcBef>
                <a:spcPts val="0"/>
              </a:spcBef>
            </a:pPr>
            <a:r>
              <a:rPr lang="en-GB" dirty="0">
                <a:latin typeface="Arial" panose="020B0604020202020204"/>
                <a:cs typeface="+mn-cs"/>
              </a:rPr>
              <a:t>To the best of your knowledge, has your local NHS hospital offered opportunities to take part in health research into Coronavirus (COVID-19)?</a:t>
            </a:r>
          </a:p>
        </p:txBody>
      </p:sp>
      <p:graphicFrame>
        <p:nvGraphicFramePr>
          <p:cNvPr id="5" name="Chart 4"/>
          <p:cNvGraphicFramePr>
            <a:graphicFrameLocks/>
          </p:cNvGraphicFramePr>
          <p:nvPr/>
        </p:nvGraphicFramePr>
        <p:xfrm>
          <a:off x="4950864" y="1088679"/>
          <a:ext cx="60960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0282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580540" y="1802827"/>
            <a:ext cx="3935017" cy="2766324"/>
          </a:xfrm>
        </p:spPr>
        <p:txBody>
          <a:bodyPr>
            <a:noAutofit/>
          </a:bodyPr>
          <a:lstStyle/>
          <a:p>
            <a:pPr defTabSz="914226">
              <a:lnSpc>
                <a:spcPct val="100000"/>
              </a:lnSpc>
              <a:spcBef>
                <a:spcPts val="0"/>
              </a:spcBef>
            </a:pPr>
            <a:r>
              <a:rPr lang="en-GB" dirty="0">
                <a:latin typeface="Arial" panose="020B0604020202020204"/>
                <a:cs typeface="+mn-cs"/>
              </a:rPr>
              <a:t>To the best of your knowledge, has your local NHS hospital offered opportunities to take part in health research unrelated to Coronavirus (COVID-19)?</a:t>
            </a:r>
          </a:p>
        </p:txBody>
      </p:sp>
      <p:graphicFrame>
        <p:nvGraphicFramePr>
          <p:cNvPr id="4" name="Chart 3"/>
          <p:cNvGraphicFramePr>
            <a:graphicFrameLocks/>
          </p:cNvGraphicFramePr>
          <p:nvPr>
            <p:extLst/>
          </p:nvPr>
        </p:nvGraphicFramePr>
        <p:xfrm>
          <a:off x="5000663" y="1099163"/>
          <a:ext cx="60960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803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659563" y="1995307"/>
            <a:ext cx="3645656" cy="2229301"/>
          </a:xfrm>
        </p:spPr>
        <p:txBody>
          <a:bodyPr>
            <a:normAutofit/>
          </a:bodyPr>
          <a:lstStyle/>
          <a:p>
            <a:pPr defTabSz="914226">
              <a:lnSpc>
                <a:spcPct val="100000"/>
              </a:lnSpc>
              <a:spcBef>
                <a:spcPts val="0"/>
              </a:spcBef>
            </a:pPr>
            <a:r>
              <a:rPr lang="en-GB" dirty="0">
                <a:latin typeface="Arial" panose="020B0604020202020204"/>
                <a:cs typeface="+mn-cs"/>
              </a:rPr>
              <a:t>It is important that the NHS offers participation in health research to everyone as part of routine care</a:t>
            </a:r>
          </a:p>
          <a:p>
            <a:pPr defTabSz="914226">
              <a:lnSpc>
                <a:spcPct val="100000"/>
              </a:lnSpc>
              <a:spcBef>
                <a:spcPts val="0"/>
              </a:spcBef>
            </a:pPr>
            <a:endParaRPr lang="en-GB" b="0" dirty="0">
              <a:solidFill>
                <a:srgbClr val="004685"/>
              </a:solidFill>
              <a:latin typeface="Arial" panose="020B0604020202020204"/>
              <a:cs typeface="+mn-cs"/>
            </a:endParaRPr>
          </a:p>
        </p:txBody>
      </p:sp>
      <p:graphicFrame>
        <p:nvGraphicFramePr>
          <p:cNvPr id="5" name="Chart 4"/>
          <p:cNvGraphicFramePr>
            <a:graphicFrameLocks/>
          </p:cNvGraphicFramePr>
          <p:nvPr/>
        </p:nvGraphicFramePr>
        <p:xfrm>
          <a:off x="4933772" y="1281157"/>
          <a:ext cx="60960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385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1A3261-C96D-0B45-9AD5-FD2749EFDE07}"/>
              </a:ext>
            </a:extLst>
          </p:cNvPr>
          <p:cNvSpPr/>
          <p:nvPr/>
        </p:nvSpPr>
        <p:spPr>
          <a:xfrm>
            <a:off x="8341437" y="1432378"/>
            <a:ext cx="3850563" cy="4385101"/>
          </a:xfrm>
          <a:prstGeom prst="rect">
            <a:avLst/>
          </a:prstGeom>
          <a:solidFill>
            <a:srgbClr val="545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57"/>
          <a:stretch/>
        </p:blipFill>
        <p:spPr>
          <a:xfrm>
            <a:off x="8617611" y="1432378"/>
            <a:ext cx="3166136" cy="4373809"/>
          </a:xfrm>
          <a:prstGeom prst="rect">
            <a:avLst/>
          </a:prstGeom>
        </p:spPr>
      </p:pic>
      <p:sp>
        <p:nvSpPr>
          <p:cNvPr id="2" name="TextBox 1">
            <a:extLst>
              <a:ext uri="{FF2B5EF4-FFF2-40B4-BE49-F238E27FC236}">
                <a16:creationId xmlns:a16="http://schemas.microsoft.com/office/drawing/2014/main" id="{AEEBEE2B-37CC-3E45-8F04-EBA0B5EE02A0}"/>
              </a:ext>
            </a:extLst>
          </p:cNvPr>
          <p:cNvSpPr txBox="1"/>
          <p:nvPr/>
        </p:nvSpPr>
        <p:spPr>
          <a:xfrm>
            <a:off x="7071835" y="684283"/>
            <a:ext cx="4850341" cy="543675"/>
          </a:xfrm>
          <a:prstGeom prst="rect">
            <a:avLst/>
          </a:prstGeom>
          <a:noFill/>
        </p:spPr>
        <p:txBody>
          <a:bodyPr wrap="square" rtlCol="0">
            <a:spAutoFit/>
          </a:bodyPr>
          <a:lstStyle/>
          <a:p>
            <a:pPr marL="0" marR="0" lvl="0" indent="0" algn="r" defTabSz="914226" rtl="0" eaLnBrk="1" fontAlgn="auto" latinLnBrk="0" hangingPunct="1">
              <a:lnSpc>
                <a:spcPct val="100000"/>
              </a:lnSpc>
              <a:spcBef>
                <a:spcPts val="0"/>
              </a:spcBef>
              <a:spcAft>
                <a:spcPts val="0"/>
              </a:spcAft>
              <a:buClrTx/>
              <a:buSzTx/>
              <a:buFont typeface="Arial"/>
              <a:buNone/>
              <a:tabLst/>
              <a:defRPr/>
            </a:pPr>
            <a:r>
              <a:rPr kumimoji="0" lang="en-GB" sz="2933" b="1" i="0" u="none" strike="noStrike" kern="1200" cap="none" spc="0" normalizeH="0" baseline="0" noProof="0" dirty="0">
                <a:ln>
                  <a:noFill/>
                </a:ln>
                <a:solidFill>
                  <a:srgbClr val="E95E4D"/>
                </a:solidFill>
                <a:effectLst/>
                <a:uLnTx/>
                <a:uFillTx/>
                <a:latin typeface="Arial"/>
                <a:ea typeface="+mn-ea"/>
                <a:cs typeface="Arial" panose="020B0604020202020204" pitchFamily="34" charset="0"/>
                <a:sym typeface="Arial"/>
              </a:rPr>
              <a:t>#BePartofResearch</a:t>
            </a:r>
            <a:endParaRPr kumimoji="0" lang="en-US" sz="2933" b="1" i="0" u="none" strike="noStrike" kern="1200" cap="none" spc="0" normalizeH="0" baseline="0" noProof="0" dirty="0">
              <a:ln>
                <a:noFill/>
              </a:ln>
              <a:solidFill>
                <a:srgbClr val="E95E4D"/>
              </a:solidFill>
              <a:effectLst/>
              <a:uLnTx/>
              <a:uFillTx/>
              <a:latin typeface="Arial"/>
              <a:ea typeface="+mn-ea"/>
              <a:cs typeface="Arial" panose="020B0604020202020204" pitchFamily="34" charset="0"/>
              <a:sym typeface="Arial"/>
            </a:endParaRPr>
          </a:p>
        </p:txBody>
      </p:sp>
      <p:grpSp>
        <p:nvGrpSpPr>
          <p:cNvPr id="7" name="Group 6">
            <a:extLst>
              <a:ext uri="{FF2B5EF4-FFF2-40B4-BE49-F238E27FC236}">
                <a16:creationId xmlns:a16="http://schemas.microsoft.com/office/drawing/2014/main" id="{F07C04E7-3E42-D64A-9087-CF6BB02891AA}"/>
              </a:ext>
            </a:extLst>
          </p:cNvPr>
          <p:cNvGrpSpPr/>
          <p:nvPr/>
        </p:nvGrpSpPr>
        <p:grpSpPr>
          <a:xfrm>
            <a:off x="9159178" y="4893020"/>
            <a:ext cx="2312757" cy="1414645"/>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6"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00A3E9"/>
                </a:solidFill>
                <a:effectLst/>
                <a:uLnTx/>
                <a:uFillTx/>
                <a:latin typeface="Arial" panose="020B0604020202020204"/>
                <a:ea typeface="+mn-ea"/>
                <a:cs typeface="+mn-cs"/>
                <a:sym typeface="Aria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1" y="1421090"/>
            <a:ext cx="8247720" cy="4385101"/>
          </a:xfrm>
          <a:prstGeom prst="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6"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8294579" y="1421088"/>
            <a:ext cx="0" cy="4385101"/>
          </a:xfrm>
          <a:prstGeom prst="line">
            <a:avLst/>
          </a:prstGeom>
          <a:ln w="73025">
            <a:solidFill>
              <a:srgbClr val="E95E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AB65A88-9380-5F4A-8668-DD165E709B75}"/>
              </a:ext>
            </a:extLst>
          </p:cNvPr>
          <p:cNvSpPr txBox="1"/>
          <p:nvPr/>
        </p:nvSpPr>
        <p:spPr>
          <a:xfrm>
            <a:off x="408254" y="1696598"/>
            <a:ext cx="7629895" cy="3785011"/>
          </a:xfrm>
          <a:prstGeom prst="rect">
            <a:avLst/>
          </a:prstGeom>
          <a:noFill/>
        </p:spPr>
        <p:txBody>
          <a:bodyPr wrap="square" rtlCol="0">
            <a:spAutoFit/>
          </a:bodyPr>
          <a:lstStyle/>
          <a:p>
            <a:pPr marL="0" marR="0" lvl="0" indent="0" algn="l" defTabSz="914226" rtl="0" eaLnBrk="1" fontAlgn="auto" latinLnBrk="0" hangingPunct="1">
              <a:lnSpc>
                <a:spcPct val="100000"/>
              </a:lnSpc>
              <a:spcBef>
                <a:spcPts val="0"/>
              </a:spcBef>
              <a:spcAft>
                <a:spcPts val="1600"/>
              </a:spcAft>
              <a:buClrTx/>
              <a:buSzTx/>
              <a:buFont typeface="Arial"/>
              <a:buNone/>
              <a:tabLst/>
              <a:defRPr/>
            </a:pPr>
            <a:r>
              <a:rPr kumimoji="0" lang="en-GB" sz="2133" b="0" i="1" u="none" strike="noStrike" kern="1200" cap="none" spc="0" normalizeH="0" baseline="0" noProof="0" dirty="0">
                <a:ln>
                  <a:noFill/>
                </a:ln>
                <a:solidFill>
                  <a:srgbClr val="004685"/>
                </a:solidFill>
                <a:effectLst/>
                <a:uLnTx/>
                <a:uFillTx/>
                <a:latin typeface="Arial"/>
                <a:ea typeface="+mn-ea"/>
                <a:cs typeface="Arial"/>
                <a:sym typeface="Arial"/>
              </a:rPr>
              <a:t>“The COVID-19 pandemic has brought into sharp focus the importance of research. We must build on this momentum, the exceptional collaboration of all partners and strong public support for research to extend these efforts into all areas of heath. </a:t>
            </a:r>
          </a:p>
          <a:p>
            <a:pPr marL="0" marR="0" lvl="0" indent="0" algn="l" defTabSz="914226" rtl="0" eaLnBrk="1" fontAlgn="auto" latinLnBrk="0" hangingPunct="1">
              <a:lnSpc>
                <a:spcPct val="100000"/>
              </a:lnSpc>
              <a:spcBef>
                <a:spcPts val="0"/>
              </a:spcBef>
              <a:spcAft>
                <a:spcPts val="1600"/>
              </a:spcAft>
              <a:buClrTx/>
              <a:buSzTx/>
              <a:buFont typeface="Arial"/>
              <a:buNone/>
              <a:tabLst/>
              <a:defRPr/>
            </a:pPr>
            <a:r>
              <a:rPr kumimoji="0" lang="en-GB" sz="2133" b="0" i="1" u="none" strike="noStrike" kern="1200" cap="none" spc="0" normalizeH="0" baseline="0" noProof="0" dirty="0">
                <a:ln>
                  <a:noFill/>
                </a:ln>
                <a:solidFill>
                  <a:srgbClr val="004685"/>
                </a:solidFill>
                <a:effectLst/>
                <a:uLnTx/>
                <a:uFillTx/>
                <a:latin typeface="Arial"/>
                <a:ea typeface="+mn-ea"/>
                <a:cs typeface="Arial"/>
                <a:sym typeface="Arial"/>
              </a:rPr>
              <a:t>Ensuring patients and the public are aware of research that is taking place around them, and the opportunities to take part is vital to help improve future health care and treatment.” </a:t>
            </a:r>
          </a:p>
          <a:p>
            <a:pPr marL="0" marR="0" lvl="0" indent="0" algn="l" defTabSz="914226" rtl="0" eaLnBrk="1" fontAlgn="auto" latinLnBrk="0" hangingPunct="1">
              <a:lnSpc>
                <a:spcPct val="100000"/>
              </a:lnSpc>
              <a:spcBef>
                <a:spcPts val="0"/>
              </a:spcBef>
              <a:spcAft>
                <a:spcPts val="0"/>
              </a:spcAft>
              <a:buClrTx/>
              <a:buSzTx/>
              <a:buFont typeface="Arial"/>
              <a:buNone/>
              <a:tabLst/>
              <a:defRPr/>
            </a:pP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Professor Crossman, Chief Scientist (Health) </a:t>
            </a:r>
          </a:p>
          <a:p>
            <a:pPr marL="0" marR="0" lvl="0" indent="0" algn="l" defTabSz="914226" rtl="0" eaLnBrk="1" fontAlgn="auto" latinLnBrk="0" hangingPunct="1">
              <a:lnSpc>
                <a:spcPct val="100000"/>
              </a:lnSpc>
              <a:spcBef>
                <a:spcPts val="0"/>
              </a:spcBef>
              <a:spcAft>
                <a:spcPts val="1600"/>
              </a:spcAft>
              <a:buClrTx/>
              <a:buSzTx/>
              <a:buFont typeface="Arial"/>
              <a:buNone/>
              <a:tabLst/>
              <a:defRPr/>
            </a:pPr>
            <a:r>
              <a:rPr kumimoji="0" lang="en-GB" sz="2133" b="1" i="0" u="none" strike="noStrike" kern="1200" cap="none" spc="0" normalizeH="0" baseline="0" noProof="0" dirty="0">
                <a:ln>
                  <a:noFill/>
                </a:ln>
                <a:solidFill>
                  <a:srgbClr val="004685"/>
                </a:solidFill>
                <a:effectLst/>
                <a:uLnTx/>
                <a:uFillTx/>
                <a:latin typeface="Arial"/>
                <a:ea typeface="+mn-ea"/>
                <a:cs typeface="Arial"/>
                <a:sym typeface="Arial"/>
              </a:rPr>
              <a:t>Scottish Government</a:t>
            </a:r>
            <a:endParaRPr kumimoji="0" lang="en-GB" sz="2133" b="0" i="0" u="none" strike="noStrike" kern="120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831450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7" name="TextBox 6">
            <a:extLst>
              <a:ext uri="{FF2B5EF4-FFF2-40B4-BE49-F238E27FC236}">
                <a16:creationId xmlns:a16="http://schemas.microsoft.com/office/drawing/2014/main" id="{69D280F6-976F-C143-86DB-BEF9432A431F}"/>
              </a:ext>
            </a:extLst>
          </p:cNvPr>
          <p:cNvSpPr txBox="1"/>
          <p:nvPr/>
        </p:nvSpPr>
        <p:spPr>
          <a:xfrm>
            <a:off x="550485" y="2460815"/>
            <a:ext cx="7114465" cy="65665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67" b="0" i="0" u="none" strike="noStrike" kern="1200" cap="none" spc="0" normalizeH="0" baseline="0" noProof="0" dirty="0">
              <a:ln>
                <a:noFill/>
              </a:ln>
              <a:solidFill>
                <a:srgbClr val="0045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6" name="Rectangle 5">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TextBox 7">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Future of UK Clinical Research Delivery</a:t>
            </a:r>
          </a:p>
        </p:txBody>
      </p:sp>
      <p:sp>
        <p:nvSpPr>
          <p:cNvPr id="9" name="Subtitle 2">
            <a:extLst>
              <a:ext uri="{FF2B5EF4-FFF2-40B4-BE49-F238E27FC236}">
                <a16:creationId xmlns:a16="http://schemas.microsoft.com/office/drawing/2014/main" id="{23070AC8-F40F-6F47-8DAA-AA5CF6B38DF5}"/>
              </a:ext>
            </a:extLst>
          </p:cNvPr>
          <p:cNvSpPr>
            <a:spLocks noGrp="1"/>
          </p:cNvSpPr>
          <p:nvPr>
            <p:ph type="subTitle" idx="1"/>
          </p:nvPr>
        </p:nvSpPr>
        <p:spPr>
          <a:xfrm>
            <a:off x="475666" y="1746189"/>
            <a:ext cx="6028516" cy="4269763"/>
          </a:xfrm>
        </p:spPr>
        <p:txBody>
          <a:bodyPr>
            <a:normAutofit fontScale="55000" lnSpcReduction="20000"/>
          </a:bodyPr>
          <a:lstStyle/>
          <a:p>
            <a:pPr>
              <a:lnSpc>
                <a:spcPct val="120000"/>
              </a:lnSpc>
              <a:spcBef>
                <a:spcPts val="1067"/>
              </a:spcBef>
              <a:spcAft>
                <a:spcPts val="1067"/>
              </a:spcAft>
            </a:pPr>
            <a:r>
              <a:rPr lang="en-GB" sz="4400" dirty="0"/>
              <a:t>Launched 23 March 2021</a:t>
            </a:r>
          </a:p>
          <a:p>
            <a:pPr>
              <a:lnSpc>
                <a:spcPct val="120000"/>
              </a:lnSpc>
              <a:spcBef>
                <a:spcPts val="1067"/>
              </a:spcBef>
              <a:spcAft>
                <a:spcPts val="1067"/>
              </a:spcAft>
            </a:pPr>
            <a:r>
              <a:rPr lang="en-GB" sz="4400" b="0" dirty="0">
                <a:solidFill>
                  <a:srgbClr val="004685"/>
                </a:solidFill>
              </a:rPr>
              <a:t>Presents a bold and ambitious vision for the </a:t>
            </a:r>
            <a:r>
              <a:rPr lang="en-GB" sz="4400" dirty="0"/>
              <a:t>future of clinical research delivery across the UK</a:t>
            </a:r>
          </a:p>
          <a:p>
            <a:pPr>
              <a:lnSpc>
                <a:spcPct val="120000"/>
              </a:lnSpc>
              <a:spcBef>
                <a:spcPts val="1067"/>
              </a:spcBef>
              <a:spcAft>
                <a:spcPts val="1067"/>
              </a:spcAft>
            </a:pPr>
            <a:r>
              <a:rPr lang="en-GB" sz="4400" b="0" dirty="0">
                <a:solidFill>
                  <a:srgbClr val="004685"/>
                </a:solidFill>
              </a:rPr>
              <a:t>Scotland has worked alongside the UK nations to develop the vision, with input from NHS, regulators, medical research charities and life sciences industry.</a:t>
            </a:r>
          </a:p>
          <a:p>
            <a:pPr>
              <a:lnSpc>
                <a:spcPct val="170000"/>
              </a:lnSpc>
              <a:spcAft>
                <a:spcPts val="1000"/>
              </a:spcAft>
            </a:pPr>
            <a:endParaRPr lang="en-GB" sz="3467" b="0" dirty="0">
              <a:solidFill>
                <a:srgbClr val="004685"/>
              </a:solidFill>
            </a:endParaRPr>
          </a:p>
        </p:txBody>
      </p:sp>
      <p:pic>
        <p:nvPicPr>
          <p:cNvPr id="10" name="Picture 2" descr="Saving and improving lives: the future of UK clinical research delivery"/>
          <p:cNvPicPr>
            <a:picLocks noChangeAspect="1" noChangeArrowheads="1"/>
          </p:cNvPicPr>
          <p:nvPr/>
        </p:nvPicPr>
        <p:blipFill rotWithShape="1">
          <a:blip r:embed="rId2">
            <a:extLst>
              <a:ext uri="{28A0092B-C50C-407E-A947-70E740481C1C}">
                <a14:useLocalDpi xmlns:a14="http://schemas.microsoft.com/office/drawing/2010/main"/>
              </a:ext>
            </a:extLst>
          </a:blip>
          <a:srcRect l="16795" r="17398" b="44084"/>
          <a:stretch/>
        </p:blipFill>
        <p:spPr bwMode="auto">
          <a:xfrm>
            <a:off x="6668654" y="1846414"/>
            <a:ext cx="5357093" cy="16612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aving and improving lives: the future of UK clinical research delivery"/>
          <p:cNvPicPr>
            <a:picLocks noChangeAspect="1" noChangeArrowheads="1"/>
          </p:cNvPicPr>
          <p:nvPr/>
        </p:nvPicPr>
        <p:blipFill rotWithShape="1">
          <a:blip r:embed="rId2">
            <a:extLst>
              <a:ext uri="{28A0092B-C50C-407E-A947-70E740481C1C}">
                <a14:useLocalDpi xmlns:a14="http://schemas.microsoft.com/office/drawing/2010/main"/>
              </a:ext>
            </a:extLst>
          </a:blip>
          <a:srcRect l="15168" t="57380" r="17398"/>
          <a:stretch/>
        </p:blipFill>
        <p:spPr bwMode="auto">
          <a:xfrm>
            <a:off x="6504182" y="4122100"/>
            <a:ext cx="5521565" cy="1273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877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Rectangle 5">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TextBox 7">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Future of UK Clinical Research Delivery</a:t>
            </a:r>
          </a:p>
        </p:txBody>
      </p:sp>
      <p:grpSp>
        <p:nvGrpSpPr>
          <p:cNvPr id="3" name="Group 2">
            <a:extLst>
              <a:ext uri="{FF2B5EF4-FFF2-40B4-BE49-F238E27FC236}">
                <a16:creationId xmlns:a16="http://schemas.microsoft.com/office/drawing/2014/main" id="{402E9E74-297E-AD4A-8442-92BFEE65B633}"/>
              </a:ext>
            </a:extLst>
          </p:cNvPr>
          <p:cNvGrpSpPr/>
          <p:nvPr/>
        </p:nvGrpSpPr>
        <p:grpSpPr>
          <a:xfrm>
            <a:off x="451059" y="1528735"/>
            <a:ext cx="7540821" cy="1335434"/>
            <a:chOff x="242347" y="1133205"/>
            <a:chExt cx="5655616" cy="1001576"/>
          </a:xfrm>
        </p:grpSpPr>
        <p:sp>
          <p:nvSpPr>
            <p:cNvPr id="9" name="Rounded Rectangle 8">
              <a:extLst>
                <a:ext uri="{FF2B5EF4-FFF2-40B4-BE49-F238E27FC236}">
                  <a16:creationId xmlns:a16="http://schemas.microsoft.com/office/drawing/2014/main" id="{4D6CD670-91FE-EB45-8163-CC06A4AE327D}"/>
                </a:ext>
              </a:extLst>
            </p:cNvPr>
            <p:cNvSpPr/>
            <p:nvPr/>
          </p:nvSpPr>
          <p:spPr>
            <a:xfrm>
              <a:off x="242347" y="1133205"/>
              <a:ext cx="5622428" cy="1001576"/>
            </a:xfrm>
            <a:prstGeom prst="roundRect">
              <a:avLst/>
            </a:prstGeom>
            <a:gradFill flip="none" rotWithShape="1">
              <a:gsLst>
                <a:gs pos="0">
                  <a:schemeClr val="accent4"/>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TextBox 9">
              <a:extLst>
                <a:ext uri="{FF2B5EF4-FFF2-40B4-BE49-F238E27FC236}">
                  <a16:creationId xmlns:a16="http://schemas.microsoft.com/office/drawing/2014/main" id="{A3367EF9-A673-634F-9E42-96DAF0B563CB}"/>
                </a:ext>
              </a:extLst>
            </p:cNvPr>
            <p:cNvSpPr txBox="1"/>
            <p:nvPr/>
          </p:nvSpPr>
          <p:spPr>
            <a:xfrm>
              <a:off x="401054" y="1208374"/>
              <a:ext cx="5496909" cy="844991"/>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Throughout the COVID-19 pandemic, clinical research has provided a beacon of hope and shone a light on the vital role research plays in improving healthcare for us all.</a:t>
              </a:r>
              <a:endParaRPr kumimoji="0" lang="en-GB" sz="18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grpSp>
      <p:sp>
        <p:nvSpPr>
          <p:cNvPr id="12" name="TextBox 11">
            <a:extLst>
              <a:ext uri="{FF2B5EF4-FFF2-40B4-BE49-F238E27FC236}">
                <a16:creationId xmlns:a16="http://schemas.microsoft.com/office/drawing/2014/main" id="{A3367EF9-A673-634F-9E42-96DAF0B563CB}"/>
              </a:ext>
            </a:extLst>
          </p:cNvPr>
          <p:cNvSpPr txBox="1"/>
          <p:nvPr/>
        </p:nvSpPr>
        <p:spPr>
          <a:xfrm>
            <a:off x="8266545" y="2007553"/>
            <a:ext cx="3294303" cy="3540072"/>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The spirit of collaboration shown by all those involved in this phenomenal research effort has been fundamental…we must carry this spirit of collaboration with us into the future, placing clinical research front and centre of our plans to build back better.</a:t>
            </a:r>
            <a:endParaRPr kumimoji="0" lang="en-GB" sz="1867" b="1"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p:txBody>
      </p:sp>
      <p:grpSp>
        <p:nvGrpSpPr>
          <p:cNvPr id="5" name="Group 4">
            <a:extLst>
              <a:ext uri="{FF2B5EF4-FFF2-40B4-BE49-F238E27FC236}">
                <a16:creationId xmlns:a16="http://schemas.microsoft.com/office/drawing/2014/main" id="{8D40F4EB-6DAA-7048-89D4-341CD0184117}"/>
              </a:ext>
            </a:extLst>
          </p:cNvPr>
          <p:cNvGrpSpPr/>
          <p:nvPr/>
        </p:nvGrpSpPr>
        <p:grpSpPr>
          <a:xfrm>
            <a:off x="458616" y="4159023"/>
            <a:ext cx="7481456" cy="1962830"/>
            <a:chOff x="242347" y="3177309"/>
            <a:chExt cx="5611092" cy="1472123"/>
          </a:xfrm>
        </p:grpSpPr>
        <p:sp>
          <p:nvSpPr>
            <p:cNvPr id="14" name="Rounded Rectangle 13">
              <a:extLst>
                <a:ext uri="{FF2B5EF4-FFF2-40B4-BE49-F238E27FC236}">
                  <a16:creationId xmlns:a16="http://schemas.microsoft.com/office/drawing/2014/main" id="{4D6CD670-91FE-EB45-8163-CC06A4AE327D}"/>
                </a:ext>
              </a:extLst>
            </p:cNvPr>
            <p:cNvSpPr/>
            <p:nvPr/>
          </p:nvSpPr>
          <p:spPr>
            <a:xfrm>
              <a:off x="242347" y="3177309"/>
              <a:ext cx="5611092" cy="1472123"/>
            </a:xfrm>
            <a:prstGeom prst="roundRect">
              <a:avLst/>
            </a:prstGeom>
            <a:gradFill flip="none" rotWithShape="1">
              <a:gsLst>
                <a:gs pos="0">
                  <a:schemeClr val="accent4"/>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TextBox 14">
              <a:extLst>
                <a:ext uri="{FF2B5EF4-FFF2-40B4-BE49-F238E27FC236}">
                  <a16:creationId xmlns:a16="http://schemas.microsoft.com/office/drawing/2014/main" id="{A3367EF9-A673-634F-9E42-96DAF0B563CB}"/>
                </a:ext>
              </a:extLst>
            </p:cNvPr>
            <p:cNvSpPr txBox="1"/>
            <p:nvPr/>
          </p:nvSpPr>
          <p:spPr>
            <a:xfrm>
              <a:off x="371750" y="3220872"/>
              <a:ext cx="5352285" cy="1362152"/>
            </a:xfrm>
            <a:prstGeom prst="rect">
              <a:avLst/>
            </a:prstGeom>
            <a:noFill/>
          </p:spPr>
          <p:txBody>
            <a:bodyPr wrap="square" rtlCol="0">
              <a:spAutoFit/>
            </a:bodyPr>
            <a:lstStyle/>
            <a:p>
              <a:pPr marL="0" marR="0" lvl="0" indent="0" algn="l" defTabSz="914377" rtl="0" eaLnBrk="1" fontAlgn="auto" latinLnBrk="0" hangingPunct="1">
                <a:lnSpc>
                  <a:spcPct val="120000"/>
                </a:lnSpc>
                <a:spcBef>
                  <a:spcPts val="0"/>
                </a:spcBef>
                <a:spcAft>
                  <a:spcPts val="0"/>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rPr>
                <a:t>Despite our successes in COVID-19 research over the last year, the pandemic has had a significant impact on our ability to deliver other important clinical research – we need to restore and enhance diverse research portfolio offered before the pandemic – across all phases, treatment types and conditions.</a:t>
              </a:r>
              <a:endParaRPr kumimoji="0" lang="en-GB" sz="1867"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grpSp>
      <p:sp>
        <p:nvSpPr>
          <p:cNvPr id="16" name="Rounded Rectangle 15">
            <a:extLst>
              <a:ext uri="{FF2B5EF4-FFF2-40B4-BE49-F238E27FC236}">
                <a16:creationId xmlns:a16="http://schemas.microsoft.com/office/drawing/2014/main" id="{4D6CD670-91FE-EB45-8163-CC06A4AE327D}"/>
              </a:ext>
            </a:extLst>
          </p:cNvPr>
          <p:cNvSpPr/>
          <p:nvPr/>
        </p:nvSpPr>
        <p:spPr>
          <a:xfrm>
            <a:off x="451059" y="2982046"/>
            <a:ext cx="7496571" cy="1059103"/>
          </a:xfrm>
          <a:prstGeom prst="roundRect">
            <a:avLst/>
          </a:prstGeom>
          <a:gradFill flip="none" rotWithShape="1">
            <a:gsLst>
              <a:gs pos="0">
                <a:schemeClr val="accent4"/>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marL="0" marR="0" lvl="0" indent="0" algn="l" defTabSz="914377" rtl="0" eaLnBrk="1" fontAlgn="auto" latinLnBrk="0" hangingPunct="1">
              <a:lnSpc>
                <a:spcPct val="100000"/>
              </a:lnSpc>
              <a:spcBef>
                <a:spcPts val="1067"/>
              </a:spcBef>
              <a:spcAft>
                <a:spcPts val="1067"/>
              </a:spcAft>
              <a:buClrTx/>
              <a:buSzTx/>
              <a:buFont typeface="Arial"/>
              <a:buNone/>
              <a:tabLst/>
              <a:defRPr/>
            </a:pPr>
            <a:r>
              <a:rPr kumimoji="0" lang="en-GB" sz="1867" b="0" i="1" u="none" strike="noStrike" kern="1200" cap="none" spc="0" normalizeH="0" baseline="0" noProof="0" dirty="0">
                <a:ln>
                  <a:noFill/>
                </a:ln>
                <a:solidFill>
                  <a:srgbClr val="FFFFFF"/>
                </a:solidFill>
                <a:effectLst/>
                <a:uLnTx/>
                <a:uFillTx/>
                <a:latin typeface="Arial" panose="020B0604020202020204"/>
                <a:ea typeface="+mn-ea"/>
                <a:cs typeface="+mn-cs"/>
                <a:sym typeface="Arial"/>
              </a:rPr>
              <a:t>It has showcased the clear link between research and better outcomes – for individuals and the NHS.</a:t>
            </a:r>
            <a:endParaRPr kumimoji="0" lang="en-US" sz="1867" b="0" i="1" u="none" strike="noStrike" kern="1200" cap="none" spc="0" normalizeH="0" baseline="0" noProof="0" dirty="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3532502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Rectangle 5">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TextBox 7">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Future of UK Clinical Research Delivery</a:t>
            </a:r>
          </a:p>
        </p:txBody>
      </p:sp>
      <p:sp>
        <p:nvSpPr>
          <p:cNvPr id="13" name="Subtitle 2">
            <a:extLst>
              <a:ext uri="{FF2B5EF4-FFF2-40B4-BE49-F238E27FC236}">
                <a16:creationId xmlns:a16="http://schemas.microsoft.com/office/drawing/2014/main" id="{23070AC8-F40F-6F47-8DAA-AA5CF6B38DF5}"/>
              </a:ext>
            </a:extLst>
          </p:cNvPr>
          <p:cNvSpPr txBox="1">
            <a:spLocks/>
          </p:cNvSpPr>
          <p:nvPr/>
        </p:nvSpPr>
        <p:spPr>
          <a:xfrm>
            <a:off x="529552" y="1672021"/>
            <a:ext cx="11127709" cy="3333336"/>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chemeClr val="accent3"/>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accent4"/>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accent4"/>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914377" rtl="0" eaLnBrk="1" fontAlgn="auto" latinLnBrk="0" hangingPunct="1">
              <a:lnSpc>
                <a:spcPct val="110000"/>
              </a:lnSpc>
              <a:spcBef>
                <a:spcPts val="1067"/>
              </a:spcBef>
              <a:spcAft>
                <a:spcPts val="1067"/>
              </a:spcAft>
              <a:buClrTx/>
              <a:buSzTx/>
              <a:buFont typeface="Arial" panose="020B0604020202020204" pitchFamily="34" charset="0"/>
              <a:buNone/>
              <a:tabLst/>
              <a:defRPr/>
            </a:pP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Sets out the ambition to create a patient-centred, pro-innovation and data-enabled clinical research environment. </a:t>
            </a:r>
          </a:p>
          <a:p>
            <a:pPr marL="0" marR="0" lvl="0" indent="0" algn="l" defTabSz="914377" rtl="0" eaLnBrk="1" fontAlgn="auto" latinLnBrk="0" hangingPunct="1">
              <a:lnSpc>
                <a:spcPct val="110000"/>
              </a:lnSpc>
              <a:spcBef>
                <a:spcPts val="1067"/>
              </a:spcBef>
              <a:spcAft>
                <a:spcPts val="1067"/>
              </a:spcAft>
              <a:buClrTx/>
              <a:buSzTx/>
              <a:buFont typeface="Arial" panose="020B0604020202020204" pitchFamily="34" charset="0"/>
              <a:buNone/>
              <a:tabLst/>
              <a:defRPr/>
            </a:pP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It empowers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everyone across the health service </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to participate in delivering research; and enables people across the country to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take part in research </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that is of relevance to them.</a:t>
            </a:r>
          </a:p>
        </p:txBody>
      </p:sp>
    </p:spTree>
    <p:extLst>
      <p:ext uri="{BB962C8B-B14F-4D97-AF65-F5344CB8AC3E}">
        <p14:creationId xmlns:p14="http://schemas.microsoft.com/office/powerpoint/2010/main" val="32619535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Five key themes</a:t>
            </a:r>
          </a:p>
        </p:txBody>
      </p:sp>
      <p:sp>
        <p:nvSpPr>
          <p:cNvPr id="7" name="TextBox 6">
            <a:extLst>
              <a:ext uri="{FF2B5EF4-FFF2-40B4-BE49-F238E27FC236}">
                <a16:creationId xmlns:a16="http://schemas.microsoft.com/office/drawing/2014/main" id="{69D280F6-976F-C143-86DB-BEF9432A431F}"/>
              </a:ext>
            </a:extLst>
          </p:cNvPr>
          <p:cNvSpPr txBox="1"/>
          <p:nvPr/>
        </p:nvSpPr>
        <p:spPr>
          <a:xfrm>
            <a:off x="550485" y="2460815"/>
            <a:ext cx="7114465" cy="65665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67" b="0" i="0" u="none" strike="noStrike" kern="1200" cap="none" spc="0" normalizeH="0" baseline="0" noProof="0" dirty="0">
              <a:ln>
                <a:noFill/>
              </a:ln>
              <a:solidFill>
                <a:srgbClr val="0045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14" name="Rounded Rectangle 13">
            <a:extLst>
              <a:ext uri="{FF2B5EF4-FFF2-40B4-BE49-F238E27FC236}">
                <a16:creationId xmlns:a16="http://schemas.microsoft.com/office/drawing/2014/main" id="{4D6CD670-91FE-EB45-8163-CC06A4AE327D}"/>
              </a:ext>
            </a:extLst>
          </p:cNvPr>
          <p:cNvSpPr/>
          <p:nvPr/>
        </p:nvSpPr>
        <p:spPr>
          <a:xfrm>
            <a:off x="550479" y="4491805"/>
            <a:ext cx="11218015" cy="890145"/>
          </a:xfrm>
          <a:prstGeom prst="roundRect">
            <a:avLst/>
          </a:prstGeom>
          <a:solidFill>
            <a:schemeClr val="accent2">
              <a:alpha val="45000"/>
            </a:schemeClr>
          </a:solidFill>
          <a:ln w="31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panose="020B0604020202020204"/>
                <a:ea typeface="+mn-ea"/>
                <a:cs typeface="+mn-cs"/>
                <a:sym typeface="Arial"/>
              </a:rPr>
              <a:t>Research enabled by data and digital tools</a:t>
            </a:r>
            <a:r>
              <a:rPr kumimoji="0" lang="en-GB" sz="1800" b="0" i="0" u="none" strike="noStrike" kern="1200" cap="none" spc="0" normalizeH="0" baseline="0" noProof="0" dirty="0">
                <a:ln>
                  <a:noFill/>
                </a:ln>
                <a:solidFill>
                  <a:srgbClr val="00A3E9"/>
                </a:solidFill>
                <a:effectLst/>
                <a:uLnTx/>
                <a:uFillTx/>
                <a:latin typeface="Arial" panose="020B0604020202020204"/>
                <a:ea typeface="+mn-ea"/>
                <a:cs typeface="+mn-cs"/>
                <a:sym typeface="Arial"/>
              </a:rPr>
              <a:t> </a:t>
            </a:r>
            <a:r>
              <a:rPr kumimoji="0" lang="en-GB" sz="1800" b="0" i="0" u="none" strike="noStrike" kern="1200" cap="none" spc="0" normalizeH="0" baseline="0" noProof="0" dirty="0">
                <a:ln>
                  <a:noFill/>
                </a:ln>
                <a:solidFill>
                  <a:srgbClr val="004685"/>
                </a:solidFill>
                <a:effectLst/>
                <a:uLnTx/>
                <a:uFillTx/>
                <a:latin typeface="Arial" panose="020B0604020202020204"/>
                <a:ea typeface="+mn-ea"/>
                <a:cs typeface="+mn-cs"/>
                <a:sym typeface="Arial"/>
              </a:rPr>
              <a:t>– to ensure the UK has the most advanced and data-enabled clinical research environment in the world, building on our unique data assets to improve health and care</a:t>
            </a:r>
          </a:p>
        </p:txBody>
      </p:sp>
      <p:sp>
        <p:nvSpPr>
          <p:cNvPr id="15" name="Rounded Rectangle 14">
            <a:extLst>
              <a:ext uri="{FF2B5EF4-FFF2-40B4-BE49-F238E27FC236}">
                <a16:creationId xmlns:a16="http://schemas.microsoft.com/office/drawing/2014/main" id="{4D6CD670-91FE-EB45-8163-CC06A4AE327D}"/>
              </a:ext>
            </a:extLst>
          </p:cNvPr>
          <p:cNvSpPr/>
          <p:nvPr/>
        </p:nvSpPr>
        <p:spPr>
          <a:xfrm>
            <a:off x="550480" y="5537195"/>
            <a:ext cx="11218016" cy="1089383"/>
          </a:xfrm>
          <a:prstGeom prst="roundRect">
            <a:avLst/>
          </a:prstGeom>
          <a:solidFill>
            <a:schemeClr val="accent2">
              <a:alpha val="45000"/>
            </a:schemeClr>
          </a:solidFill>
          <a:ln w="31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panose="020B0604020202020204"/>
                <a:ea typeface="+mn-ea"/>
                <a:cs typeface="+mn-cs"/>
                <a:sym typeface="Arial"/>
              </a:rPr>
              <a:t>A sustainable and supported research workforce</a:t>
            </a:r>
            <a:r>
              <a:rPr kumimoji="0" lang="en-GB" sz="1800" b="0" i="0" u="none" strike="noStrike" kern="1200" cap="none" spc="0" normalizeH="0" baseline="0" noProof="0" dirty="0">
                <a:ln>
                  <a:noFill/>
                </a:ln>
                <a:solidFill>
                  <a:srgbClr val="00A3E9"/>
                </a:solidFill>
                <a:effectLst/>
                <a:uLnTx/>
                <a:uFillTx/>
                <a:latin typeface="Arial" panose="020B0604020202020204"/>
                <a:ea typeface="+mn-ea"/>
                <a:cs typeface="+mn-cs"/>
                <a:sym typeface="Arial"/>
              </a:rPr>
              <a:t> </a:t>
            </a:r>
            <a:r>
              <a:rPr kumimoji="0" lang="en-GB" sz="1800" b="0" i="0" u="none" strike="noStrike" kern="1200" cap="none" spc="0" normalizeH="0" baseline="0" noProof="0" dirty="0">
                <a:ln>
                  <a:noFill/>
                </a:ln>
                <a:solidFill>
                  <a:srgbClr val="004685"/>
                </a:solidFill>
                <a:effectLst/>
                <a:uLnTx/>
                <a:uFillTx/>
                <a:latin typeface="Arial" panose="020B0604020202020204"/>
                <a:ea typeface="+mn-ea"/>
                <a:cs typeface="+mn-cs"/>
                <a:sym typeface="Arial"/>
              </a:rPr>
              <a:t>– which offers rewarding opportunities and exciting careers for all healthcare and research staff of all professional backgrounds - across both commercial and non-commercial research</a:t>
            </a:r>
          </a:p>
        </p:txBody>
      </p:sp>
      <p:sp>
        <p:nvSpPr>
          <p:cNvPr id="16" name="Rounded Rectangle 15">
            <a:extLst>
              <a:ext uri="{FF2B5EF4-FFF2-40B4-BE49-F238E27FC236}">
                <a16:creationId xmlns:a16="http://schemas.microsoft.com/office/drawing/2014/main" id="{4D6CD670-91FE-EB45-8163-CC06A4AE327D}"/>
              </a:ext>
            </a:extLst>
          </p:cNvPr>
          <p:cNvSpPr/>
          <p:nvPr/>
        </p:nvSpPr>
        <p:spPr>
          <a:xfrm>
            <a:off x="550484" y="1371917"/>
            <a:ext cx="11218011" cy="873857"/>
          </a:xfrm>
          <a:prstGeom prst="roundRect">
            <a:avLst/>
          </a:prstGeom>
          <a:solidFill>
            <a:schemeClr val="accent2">
              <a:alpha val="45000"/>
            </a:schemeClr>
          </a:solidFill>
          <a:ln w="31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panose="020B0604020202020204"/>
                <a:ea typeface="+mn-ea"/>
                <a:cs typeface="+mn-cs"/>
                <a:sym typeface="Arial"/>
              </a:rPr>
              <a:t>Clinical research embedded in the NHS</a:t>
            </a:r>
            <a:r>
              <a:rPr kumimoji="0" lang="en-GB" sz="1800" b="0" i="0" u="none" strike="noStrike" kern="1200" cap="none" spc="0" normalizeH="0" baseline="0" noProof="0" dirty="0">
                <a:ln>
                  <a:noFill/>
                </a:ln>
                <a:solidFill>
                  <a:srgbClr val="00A3E9"/>
                </a:solidFill>
                <a:effectLst/>
                <a:uLnTx/>
                <a:uFillTx/>
                <a:latin typeface="Arial" panose="020B0604020202020204"/>
                <a:ea typeface="+mn-ea"/>
                <a:cs typeface="+mn-cs"/>
                <a:sym typeface="Arial"/>
              </a:rPr>
              <a:t> </a:t>
            </a:r>
            <a:r>
              <a:rPr kumimoji="0" lang="en-GB" sz="1800" b="0" i="0" u="none" strike="noStrike" kern="1200" cap="none" spc="0" normalizeH="0" baseline="0" noProof="0" dirty="0">
                <a:ln>
                  <a:noFill/>
                </a:ln>
                <a:solidFill>
                  <a:srgbClr val="004685"/>
                </a:solidFill>
                <a:effectLst/>
                <a:uLnTx/>
                <a:uFillTx/>
                <a:latin typeface="Arial" panose="020B0604020202020204"/>
                <a:ea typeface="+mn-ea"/>
                <a:cs typeface="+mn-cs"/>
                <a:sym typeface="Arial"/>
              </a:rPr>
              <a:t>– to create a research-positive culture in which all health and care staff feel empowered to support and participate in clinical research as part of their job</a:t>
            </a:r>
          </a:p>
        </p:txBody>
      </p:sp>
      <p:sp>
        <p:nvSpPr>
          <p:cNvPr id="17" name="Rounded Rectangle 16">
            <a:extLst>
              <a:ext uri="{FF2B5EF4-FFF2-40B4-BE49-F238E27FC236}">
                <a16:creationId xmlns:a16="http://schemas.microsoft.com/office/drawing/2014/main" id="{4D6CD670-91FE-EB45-8163-CC06A4AE327D}"/>
              </a:ext>
            </a:extLst>
          </p:cNvPr>
          <p:cNvSpPr/>
          <p:nvPr/>
        </p:nvSpPr>
        <p:spPr>
          <a:xfrm>
            <a:off x="550483" y="2401021"/>
            <a:ext cx="11218015" cy="890145"/>
          </a:xfrm>
          <a:prstGeom prst="roundRect">
            <a:avLst/>
          </a:prstGeom>
          <a:solidFill>
            <a:schemeClr val="accent2">
              <a:alpha val="45000"/>
            </a:schemeClr>
          </a:solidFill>
          <a:ln w="31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panose="020B0604020202020204"/>
                <a:ea typeface="+mn-ea"/>
                <a:cs typeface="+mn-cs"/>
                <a:sym typeface="Arial"/>
              </a:rPr>
              <a:t>Patient-centred research</a:t>
            </a:r>
            <a:r>
              <a:rPr kumimoji="0" lang="en-GB" sz="1800" b="0" i="0" u="none" strike="noStrike" kern="1200" cap="none" spc="0" normalizeH="0" baseline="0" noProof="0" dirty="0">
                <a:ln>
                  <a:noFill/>
                </a:ln>
                <a:solidFill>
                  <a:srgbClr val="00A3E9"/>
                </a:solidFill>
                <a:effectLst/>
                <a:uLnTx/>
                <a:uFillTx/>
                <a:latin typeface="Arial" panose="020B0604020202020204"/>
                <a:ea typeface="+mn-ea"/>
                <a:cs typeface="+mn-cs"/>
                <a:sym typeface="Arial"/>
              </a:rPr>
              <a:t> </a:t>
            </a:r>
            <a:r>
              <a:rPr kumimoji="0" lang="en-GB" sz="1800" b="0" i="0" u="none" strike="noStrike" kern="1200" cap="none" spc="0" normalizeH="0" baseline="0" noProof="0" dirty="0">
                <a:ln>
                  <a:noFill/>
                </a:ln>
                <a:solidFill>
                  <a:srgbClr val="004685"/>
                </a:solidFill>
                <a:effectLst/>
                <a:uLnTx/>
                <a:uFillTx/>
                <a:latin typeface="Arial" panose="020B0604020202020204"/>
                <a:ea typeface="+mn-ea"/>
                <a:cs typeface="+mn-cs"/>
                <a:sym typeface="Arial"/>
              </a:rPr>
              <a:t>– to make access and participation in research as easy as possible for everyone across the UK, including rural, diverse and under-served populations</a:t>
            </a:r>
          </a:p>
        </p:txBody>
      </p:sp>
      <p:sp>
        <p:nvSpPr>
          <p:cNvPr id="18" name="Rounded Rectangle 17">
            <a:extLst>
              <a:ext uri="{FF2B5EF4-FFF2-40B4-BE49-F238E27FC236}">
                <a16:creationId xmlns:a16="http://schemas.microsoft.com/office/drawing/2014/main" id="{4D6CD670-91FE-EB45-8163-CC06A4AE327D}"/>
              </a:ext>
            </a:extLst>
          </p:cNvPr>
          <p:cNvSpPr/>
          <p:nvPr/>
        </p:nvSpPr>
        <p:spPr>
          <a:xfrm>
            <a:off x="550483" y="3446413"/>
            <a:ext cx="11218015" cy="890145"/>
          </a:xfrm>
          <a:prstGeom prst="roundRect">
            <a:avLst/>
          </a:prstGeom>
          <a:solidFill>
            <a:schemeClr val="accent2">
              <a:alpha val="45000"/>
            </a:schemeClr>
          </a:solidFill>
          <a:ln w="3175">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r>
              <a:rPr kumimoji="0" lang="en-GB" sz="1800" b="1" i="1" u="none" strike="noStrike" kern="1200" cap="none" spc="0" normalizeH="0" baseline="0" noProof="0" dirty="0">
                <a:ln>
                  <a:noFill/>
                </a:ln>
                <a:solidFill>
                  <a:srgbClr val="00A3E9"/>
                </a:solidFill>
                <a:effectLst/>
                <a:uLnTx/>
                <a:uFillTx/>
                <a:latin typeface="Arial" panose="020B0604020202020204"/>
                <a:ea typeface="+mn-ea"/>
                <a:cs typeface="+mn-cs"/>
                <a:sym typeface="Arial"/>
              </a:rPr>
              <a:t>Streamlined, efficient and innovative research</a:t>
            </a:r>
            <a:r>
              <a:rPr kumimoji="0" lang="en-GB" sz="1800" b="0" i="0" u="none" strike="noStrike" kern="1200" cap="none" spc="0" normalizeH="0" baseline="0" noProof="0" dirty="0">
                <a:ln>
                  <a:noFill/>
                </a:ln>
                <a:solidFill>
                  <a:srgbClr val="00A3E9"/>
                </a:solidFill>
                <a:effectLst/>
                <a:uLnTx/>
                <a:uFillTx/>
                <a:latin typeface="Arial" panose="020B0604020202020204"/>
                <a:ea typeface="+mn-ea"/>
                <a:cs typeface="+mn-cs"/>
                <a:sym typeface="Arial"/>
              </a:rPr>
              <a:t> </a:t>
            </a:r>
            <a:r>
              <a:rPr kumimoji="0" lang="en-GB" sz="1800" b="0" i="0" u="none" strike="noStrike" kern="1200" cap="none" spc="0" normalizeH="0" baseline="0" noProof="0" dirty="0">
                <a:ln>
                  <a:noFill/>
                </a:ln>
                <a:solidFill>
                  <a:srgbClr val="004685"/>
                </a:solidFill>
                <a:effectLst/>
                <a:uLnTx/>
                <a:uFillTx/>
                <a:latin typeface="Arial" panose="020B0604020202020204"/>
                <a:ea typeface="+mn-ea"/>
                <a:cs typeface="+mn-cs"/>
                <a:sym typeface="Arial"/>
              </a:rPr>
              <a:t>– so the UK is seen as the best place in the world to conduct fast, efficient and cutting-edge clinical research</a:t>
            </a:r>
          </a:p>
        </p:txBody>
      </p:sp>
    </p:spTree>
    <p:extLst>
      <p:ext uri="{BB962C8B-B14F-4D97-AF65-F5344CB8AC3E}">
        <p14:creationId xmlns:p14="http://schemas.microsoft.com/office/powerpoint/2010/main" val="36246383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Rectangle 5">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TextBox 7">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Future of UK Clinical Research Delivery</a:t>
            </a:r>
          </a:p>
        </p:txBody>
      </p:sp>
      <p:sp>
        <p:nvSpPr>
          <p:cNvPr id="13" name="Subtitle 2">
            <a:extLst>
              <a:ext uri="{FF2B5EF4-FFF2-40B4-BE49-F238E27FC236}">
                <a16:creationId xmlns:a16="http://schemas.microsoft.com/office/drawing/2014/main" id="{23070AC8-F40F-6F47-8DAA-AA5CF6B38DF5}"/>
              </a:ext>
            </a:extLst>
          </p:cNvPr>
          <p:cNvSpPr txBox="1">
            <a:spLocks/>
          </p:cNvSpPr>
          <p:nvPr/>
        </p:nvSpPr>
        <p:spPr>
          <a:xfrm>
            <a:off x="554576" y="1725301"/>
            <a:ext cx="10434357" cy="3333336"/>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chemeClr val="accent3"/>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accent4"/>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accent4"/>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914377" rtl="0" eaLnBrk="1" fontAlgn="auto" latinLnBrk="0" hangingPunct="1">
              <a:lnSpc>
                <a:spcPct val="110000"/>
              </a:lnSpc>
              <a:spcBef>
                <a:spcPts val="1067"/>
              </a:spcBef>
              <a:spcAft>
                <a:spcPts val="1067"/>
              </a:spcAft>
              <a:buClrTx/>
              <a:buSzTx/>
              <a:buFont typeface="Arial" panose="020B0604020202020204" pitchFamily="34" charset="0"/>
              <a:buNone/>
              <a:tabLst/>
              <a:defRPr/>
            </a:pP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Together we can create a research delivery environment </a:t>
            </a:r>
            <a:r>
              <a:rPr kumimoji="0" lang="en-GB" sz="2933" b="0" i="0" u="none" strike="noStrike" kern="1200" cap="none" spc="0" normalizeH="0" baseline="0" noProof="0" dirty="0">
                <a:ln>
                  <a:noFill/>
                </a:ln>
                <a:solidFill>
                  <a:srgbClr val="004585"/>
                </a:solidFill>
                <a:effectLst/>
                <a:uLnTx/>
                <a:uFillTx/>
                <a:latin typeface="Arial" panose="020B0604020202020204" pitchFamily="34" charset="0"/>
                <a:ea typeface="+mn-ea"/>
                <a:cs typeface="Arial" panose="020B0604020202020204" pitchFamily="34" charset="0"/>
                <a:sym typeface="Arial"/>
              </a:rPr>
              <a:t>that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improves patients’ lives</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 levels up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economic opportunity </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across the UK and bolsters our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health resilience</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 all </a:t>
            </a:r>
            <a:r>
              <a:rPr kumimoji="0" lang="en-GB" sz="2933" b="0" i="0" u="none" strike="noStrike" kern="1200" cap="none" spc="0" normalizeH="0" baseline="0" noProof="0" dirty="0">
                <a:ln>
                  <a:noFill/>
                </a:ln>
                <a:solidFill>
                  <a:srgbClr val="004585"/>
                </a:solidFill>
                <a:effectLst/>
                <a:uLnTx/>
                <a:uFillTx/>
                <a:latin typeface="Arial" panose="020B0604020202020204" pitchFamily="34" charset="0"/>
                <a:ea typeface="+mn-ea"/>
                <a:cs typeface="Arial" panose="020B0604020202020204" pitchFamily="34" charset="0"/>
                <a:sym typeface="Arial"/>
              </a:rPr>
              <a:t>while addressing </a:t>
            </a:r>
            <a:r>
              <a:rPr kumimoji="0" lang="en-GB" sz="2933"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health inequalities</a:t>
            </a:r>
            <a:r>
              <a:rPr kumimoji="0" lang="en-GB" sz="2933"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a:t>
            </a:r>
          </a:p>
          <a:p>
            <a:pPr marL="0" marR="0" lvl="0" indent="0" algn="l" defTabSz="914377" rtl="0" eaLnBrk="1" fontAlgn="auto" latinLnBrk="0" hangingPunct="1">
              <a:lnSpc>
                <a:spcPct val="110000"/>
              </a:lnSpc>
              <a:spcBef>
                <a:spcPts val="1067"/>
              </a:spcBef>
              <a:spcAft>
                <a:spcPts val="1067"/>
              </a:spcAft>
              <a:buClrTx/>
              <a:buSzTx/>
              <a:buFont typeface="Arial" panose="020B0604020202020204" pitchFamily="34" charset="0"/>
              <a:buNone/>
              <a:tabLst/>
              <a:defRPr/>
            </a:pPr>
            <a:endParaRPr kumimoji="0" lang="en-GB" sz="2400" b="1"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endParaRPr>
          </a:p>
        </p:txBody>
      </p:sp>
      <p:pic>
        <p:nvPicPr>
          <p:cNvPr id="7" name="Picture 6">
            <a:extLst>
              <a:ext uri="{FF2B5EF4-FFF2-40B4-BE49-F238E27FC236}">
                <a16:creationId xmlns:a16="http://schemas.microsoft.com/office/drawing/2014/main" id="{74934153-E245-6C4A-BE4C-18C246924B9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65424" y="3223343"/>
            <a:ext cx="1872000" cy="1872000"/>
          </a:xfrm>
          <a:prstGeom prst="ellipse">
            <a:avLst/>
          </a:prstGeom>
          <a:solidFill>
            <a:schemeClr val="bg1"/>
          </a:solidFill>
          <a:ln w="57150">
            <a:solidFill>
              <a:schemeClr val="accent3"/>
            </a:solidFill>
          </a:ln>
          <a:effectLst/>
        </p:spPr>
      </p:pic>
      <p:pic>
        <p:nvPicPr>
          <p:cNvPr id="9" name="Picture 8">
            <a:extLst>
              <a:ext uri="{FF2B5EF4-FFF2-40B4-BE49-F238E27FC236}">
                <a16:creationId xmlns:a16="http://schemas.microsoft.com/office/drawing/2014/main" id="{5791BF3C-175A-8B46-AF13-FA183EA3F9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6668" r="16666"/>
          <a:stretch/>
        </p:blipFill>
        <p:spPr>
          <a:xfrm>
            <a:off x="8119201" y="4313721"/>
            <a:ext cx="1872001" cy="1872001"/>
          </a:xfrm>
          <a:prstGeom prst="ellipse">
            <a:avLst/>
          </a:prstGeom>
          <a:solidFill>
            <a:schemeClr val="bg1"/>
          </a:solidFill>
          <a:ln w="57150">
            <a:solidFill>
              <a:schemeClr val="accent3"/>
            </a:solidFill>
          </a:ln>
          <a:effectLst/>
        </p:spPr>
      </p:pic>
      <p:pic>
        <p:nvPicPr>
          <p:cNvPr id="10" name="Picture 9">
            <a:extLst>
              <a:ext uri="{FF2B5EF4-FFF2-40B4-BE49-F238E27FC236}">
                <a16:creationId xmlns:a16="http://schemas.microsoft.com/office/drawing/2014/main" id="{CC0FF4CC-41A2-B248-A8C2-0DA6F7293CF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6710" t="12495" r="23017" b="27096"/>
          <a:stretch/>
        </p:blipFill>
        <p:spPr>
          <a:xfrm>
            <a:off x="6472978" y="4393371"/>
            <a:ext cx="1504271" cy="1504271"/>
          </a:xfrm>
          <a:prstGeom prst="ellipse">
            <a:avLst/>
          </a:prstGeom>
          <a:solidFill>
            <a:schemeClr val="bg1"/>
          </a:solidFill>
          <a:ln w="57150">
            <a:solidFill>
              <a:schemeClr val="accent3"/>
            </a:solidFill>
          </a:ln>
          <a:effectLst/>
        </p:spPr>
      </p:pic>
    </p:spTree>
    <p:extLst>
      <p:ext uri="{BB962C8B-B14F-4D97-AF65-F5344CB8AC3E}">
        <p14:creationId xmlns:p14="http://schemas.microsoft.com/office/powerpoint/2010/main" val="473444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6" name="Rectangle 5">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TextBox 7">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Future of UK Clinical Research Delivery</a:t>
            </a:r>
          </a:p>
        </p:txBody>
      </p:sp>
      <p:sp>
        <p:nvSpPr>
          <p:cNvPr id="13" name="Subtitle 2">
            <a:extLst>
              <a:ext uri="{FF2B5EF4-FFF2-40B4-BE49-F238E27FC236}">
                <a16:creationId xmlns:a16="http://schemas.microsoft.com/office/drawing/2014/main" id="{23070AC8-F40F-6F47-8DAA-AA5CF6B38DF5}"/>
              </a:ext>
            </a:extLst>
          </p:cNvPr>
          <p:cNvSpPr txBox="1">
            <a:spLocks/>
          </p:cNvSpPr>
          <p:nvPr/>
        </p:nvSpPr>
        <p:spPr>
          <a:xfrm>
            <a:off x="461820" y="1471112"/>
            <a:ext cx="11071321" cy="3333336"/>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chemeClr val="accent3"/>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 typeface="Arial" panose="020B0604020202020204" pitchFamily="34" charset="0"/>
              <a:buNone/>
              <a:defRPr sz="1500" b="0" i="0" kern="1200">
                <a:solidFill>
                  <a:schemeClr val="accent4"/>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 typeface="Arial" panose="020B0604020202020204" pitchFamily="34" charset="0"/>
              <a:buNone/>
              <a:defRPr sz="1350" b="0" i="0" kern="1200">
                <a:solidFill>
                  <a:schemeClr val="accent4"/>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 typeface="Arial" panose="020B0604020202020204" pitchFamily="34" charset="0"/>
              <a:buNone/>
              <a:defRPr sz="1200" b="0" i="0" kern="1200">
                <a:solidFill>
                  <a:schemeClr val="accent4"/>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914377" rtl="0" eaLnBrk="1" fontAlgn="auto" latinLnBrk="0" hangingPunct="1">
              <a:lnSpc>
                <a:spcPct val="110000"/>
              </a:lnSpc>
              <a:spcBef>
                <a:spcPts val="1067"/>
              </a:spcBef>
              <a:spcAft>
                <a:spcPts val="1067"/>
              </a:spcAft>
              <a:buClrTx/>
              <a:buSzTx/>
              <a:buFont typeface="Arial" panose="020B0604020202020204" pitchFamily="34" charset="0"/>
              <a:buNone/>
              <a:tabLst/>
              <a:defRPr/>
            </a:pPr>
            <a:r>
              <a:rPr kumimoji="0" lang="en-GB" sz="2933" b="1"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Next steps</a:t>
            </a:r>
          </a:p>
          <a:p>
            <a:pPr marL="457189" marR="0" lvl="0" indent="-457189" algn="l" defTabSz="914377" rtl="0" eaLnBrk="1" fontAlgn="auto" latinLnBrk="0" hangingPunct="1">
              <a:lnSpc>
                <a:spcPct val="110000"/>
              </a:lnSpc>
              <a:spcBef>
                <a:spcPts val="1067"/>
              </a:spcBef>
              <a:spcAft>
                <a:spcPts val="1067"/>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Wider policy alignment </a:t>
            </a:r>
            <a:r>
              <a:rPr kumimoji="0" lang="en-GB" sz="2400" b="1"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 </a:t>
            </a:r>
            <a:r>
              <a:rPr kumimoji="0" lang="en-GB" sz="2400"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vision is a vital part of the wider strategy to improve the health of people right across the UK, and to ensure we continue to lead the world in the development and delivery of cutting-edge treatments and technologies</a:t>
            </a:r>
          </a:p>
          <a:p>
            <a:pPr marL="457189" marR="0" lvl="0" indent="-457189" algn="l" defTabSz="914377" rtl="0" eaLnBrk="1" fontAlgn="auto" latinLnBrk="0" hangingPunct="1">
              <a:lnSpc>
                <a:spcPct val="110000"/>
              </a:lnSpc>
              <a:spcBef>
                <a:spcPts val="1067"/>
              </a:spcBef>
              <a:spcAft>
                <a:spcPts val="1067"/>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Part of a coordinated and coherent programme of work </a:t>
            </a:r>
            <a:r>
              <a:rPr kumimoji="0" lang="en-GB" sz="2400" b="0" i="0" u="none" strike="noStrike" kern="1200" cap="none" spc="0" normalizeH="0" baseline="0" noProof="0" dirty="0">
                <a:ln>
                  <a:noFill/>
                </a:ln>
                <a:solidFill>
                  <a:srgbClr val="004685"/>
                </a:solidFill>
                <a:effectLst/>
                <a:uLnTx/>
                <a:uFillTx/>
                <a:latin typeface="Arial" panose="020B0604020202020204" pitchFamily="34" charset="0"/>
                <a:ea typeface="+mn-ea"/>
                <a:cs typeface="Arial" panose="020B0604020202020204" pitchFamily="34" charset="0"/>
                <a:sym typeface="Arial"/>
              </a:rPr>
              <a:t>- to ensure the recovery, resilience and growth of UK clinical research delivery</a:t>
            </a:r>
          </a:p>
          <a:p>
            <a:pPr marL="457189" marR="0" lvl="0" indent="-457189" algn="l" defTabSz="914377" rtl="0" eaLnBrk="1" fontAlgn="auto" latinLnBrk="0" hangingPunct="1">
              <a:lnSpc>
                <a:spcPct val="110000"/>
              </a:lnSpc>
              <a:spcBef>
                <a:spcPts val="1067"/>
              </a:spcBef>
              <a:spcAft>
                <a:spcPts val="1067"/>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00A3E9"/>
                </a:solidFill>
                <a:effectLst/>
                <a:uLnTx/>
                <a:uFillTx/>
                <a:latin typeface="Arial" panose="020B0604020202020204" pitchFamily="34" charset="0"/>
                <a:ea typeface="+mn-ea"/>
                <a:cs typeface="Arial" panose="020B0604020202020204" pitchFamily="34" charset="0"/>
                <a:sym typeface="Arial"/>
              </a:rPr>
              <a:t>Implementation plans published in each nation end of June </a:t>
            </a:r>
          </a:p>
        </p:txBody>
      </p:sp>
    </p:spTree>
    <p:extLst>
      <p:ext uri="{BB962C8B-B14F-4D97-AF65-F5344CB8AC3E}">
        <p14:creationId xmlns:p14="http://schemas.microsoft.com/office/powerpoint/2010/main" val="3035694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2160337" y="341963"/>
            <a:ext cx="10031663" cy="816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103989C4-65DC-6547-B20E-8BFCC4097BEC}"/>
              </a:ext>
            </a:extLst>
          </p:cNvPr>
          <p:cNvSpPr txBox="1"/>
          <p:nvPr/>
        </p:nvSpPr>
        <p:spPr>
          <a:xfrm>
            <a:off x="701333" y="442186"/>
            <a:ext cx="10955929"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 typeface="Arial"/>
              <a:buNone/>
              <a:tabLst/>
              <a:defRPr/>
            </a:pPr>
            <a:r>
              <a:rPr kumimoji="0" lang="en-GB" sz="3200" b="1" i="0" u="none" strike="noStrike" kern="1200" cap="none" spc="0" normalizeH="0" baseline="0" noProof="0" dirty="0">
                <a:ln>
                  <a:noFill/>
                </a:ln>
                <a:solidFill>
                  <a:srgbClr val="FFFFFF"/>
                </a:solidFill>
                <a:effectLst/>
                <a:uLnTx/>
                <a:uFillTx/>
                <a:latin typeface="Arial"/>
                <a:ea typeface="+mn-ea"/>
                <a:cs typeface="Arial"/>
                <a:sym typeface="Arial"/>
              </a:rPr>
              <a:t>Stay in touch</a:t>
            </a:r>
          </a:p>
        </p:txBody>
      </p:sp>
      <p:sp>
        <p:nvSpPr>
          <p:cNvPr id="7" name="TextBox 6">
            <a:extLst>
              <a:ext uri="{FF2B5EF4-FFF2-40B4-BE49-F238E27FC236}">
                <a16:creationId xmlns:a16="http://schemas.microsoft.com/office/drawing/2014/main" id="{69D280F6-976F-C143-86DB-BEF9432A431F}"/>
              </a:ext>
            </a:extLst>
          </p:cNvPr>
          <p:cNvSpPr txBox="1"/>
          <p:nvPr/>
        </p:nvSpPr>
        <p:spPr>
          <a:xfrm>
            <a:off x="550485" y="2460815"/>
            <a:ext cx="7114465" cy="65665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867" b="0" i="0" u="none" strike="noStrike" kern="1200" cap="none" spc="0" normalizeH="0" baseline="0" noProof="0" dirty="0">
              <a:ln>
                <a:noFill/>
              </a:ln>
              <a:solidFill>
                <a:srgbClr val="004585"/>
              </a:solidFill>
              <a:effectLst/>
              <a:uLnTx/>
              <a:uFillTx/>
              <a:latin typeface="Arial"/>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8" name="Subtitle 1">
            <a:extLst>
              <a:ext uri="{FF2B5EF4-FFF2-40B4-BE49-F238E27FC236}">
                <a16:creationId xmlns:a16="http://schemas.microsoft.com/office/drawing/2014/main" id="{50A2D2D5-39F9-7946-B356-4C61997EC694}"/>
              </a:ext>
            </a:extLst>
          </p:cNvPr>
          <p:cNvSpPr>
            <a:spLocks noGrp="1"/>
          </p:cNvSpPr>
          <p:nvPr>
            <p:ph type="subTitle" idx="1"/>
          </p:nvPr>
        </p:nvSpPr>
        <p:spPr>
          <a:xfrm>
            <a:off x="3955754" y="1672747"/>
            <a:ext cx="5477653" cy="2950871"/>
          </a:xfrm>
        </p:spPr>
        <p:txBody>
          <a:bodyPr>
            <a:normAutofit/>
          </a:bodyPr>
          <a:lstStyle/>
          <a:p>
            <a:r>
              <a:rPr lang="en-US" dirty="0"/>
              <a:t>www.nrs.org.uk</a:t>
            </a:r>
          </a:p>
          <a:p>
            <a:endParaRPr lang="en-US" sz="1467" dirty="0"/>
          </a:p>
          <a:p>
            <a:r>
              <a:rPr lang="en-US" dirty="0"/>
              <a:t>@NHSResearchScot</a:t>
            </a:r>
          </a:p>
          <a:p>
            <a:endParaRPr lang="en-US" sz="1867" dirty="0"/>
          </a:p>
          <a:p>
            <a:r>
              <a:rPr lang="en-US" dirty="0"/>
              <a:t>NHS Research Scotland</a:t>
            </a:r>
          </a:p>
          <a:p>
            <a:endParaRPr lang="en-US" sz="1467" dirty="0"/>
          </a:p>
          <a:p>
            <a:r>
              <a:rPr lang="en-US" dirty="0"/>
              <a:t>communications@nrs.org.uk</a:t>
            </a:r>
          </a:p>
          <a:p>
            <a:endParaRPr lang="en-US" dirty="0"/>
          </a:p>
        </p:txBody>
      </p:sp>
      <p:sp>
        <p:nvSpPr>
          <p:cNvPr id="12" name="Rectangle 11">
            <a:extLst>
              <a:ext uri="{FF2B5EF4-FFF2-40B4-BE49-F238E27FC236}">
                <a16:creationId xmlns:a16="http://schemas.microsoft.com/office/drawing/2014/main" id="{FDD57197-38D7-8B41-B8C1-180E79E37782}"/>
              </a:ext>
            </a:extLst>
          </p:cNvPr>
          <p:cNvSpPr/>
          <p:nvPr/>
        </p:nvSpPr>
        <p:spPr>
          <a:xfrm>
            <a:off x="2" y="4969948"/>
            <a:ext cx="12191997" cy="1461133"/>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 typeface="Arial"/>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sym typeface="Arial"/>
            </a:endParaRPr>
          </a:p>
        </p:txBody>
      </p:sp>
      <p:sp>
        <p:nvSpPr>
          <p:cNvPr id="13" name="TextBox 12"/>
          <p:cNvSpPr txBox="1"/>
          <p:nvPr/>
        </p:nvSpPr>
        <p:spPr>
          <a:xfrm>
            <a:off x="701332" y="5067424"/>
            <a:ext cx="7088691" cy="124123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1000"/>
              </a:spcAft>
              <a:buClrTx/>
              <a:buSzTx/>
              <a:buFont typeface="Arial"/>
              <a:buNone/>
              <a:tabLst/>
              <a:defRPr/>
            </a:pPr>
            <a:r>
              <a:rPr kumimoji="0" lang="en-GB" sz="3733" b="0" i="0" u="none" strike="noStrike" kern="1200" cap="none" spc="0" normalizeH="0" baseline="0" noProof="0" dirty="0">
                <a:ln>
                  <a:noFill/>
                </a:ln>
                <a:solidFill>
                  <a:srgbClr val="FFFFFF"/>
                </a:solidFill>
                <a:effectLst/>
                <a:uLnTx/>
                <a:uFillTx/>
                <a:latin typeface="Arial"/>
                <a:ea typeface="+mn-ea"/>
                <a:cs typeface="Arial Black" panose="020B0604020202020204" pitchFamily="34" charset="0"/>
                <a:sym typeface="Arial"/>
              </a:rPr>
              <a:t>Visit </a:t>
            </a:r>
            <a:r>
              <a:rPr kumimoji="0" lang="en-GB" sz="3733" b="1" i="0" u="none" strike="noStrike" kern="1200" cap="none" spc="0" normalizeH="0" baseline="0" noProof="0" dirty="0">
                <a:ln>
                  <a:noFill/>
                </a:ln>
                <a:solidFill>
                  <a:srgbClr val="FFFFFF"/>
                </a:solidFill>
                <a:effectLst/>
                <a:uLnTx/>
                <a:uFillTx/>
                <a:latin typeface="Arial"/>
                <a:ea typeface="+mn-ea"/>
                <a:cs typeface="Arial Black" panose="020B0604020202020204" pitchFamily="34" charset="0"/>
                <a:sym typeface="Arial"/>
              </a:rPr>
              <a:t>NHS Research Scotland </a:t>
            </a:r>
            <a:r>
              <a:rPr kumimoji="0" lang="en-GB" sz="3733" b="0" i="0" u="none" strike="noStrike" kern="1200" cap="none" spc="0" normalizeH="0" baseline="0" noProof="0" dirty="0">
                <a:ln>
                  <a:noFill/>
                </a:ln>
                <a:solidFill>
                  <a:srgbClr val="FFFFFF"/>
                </a:solidFill>
                <a:effectLst/>
                <a:uLnTx/>
                <a:uFillTx/>
                <a:latin typeface="Arial"/>
                <a:ea typeface="+mn-ea"/>
                <a:cs typeface="Arial Black" panose="020B0604020202020204" pitchFamily="34" charset="0"/>
                <a:sym typeface="Arial"/>
              </a:rPr>
              <a:t>in the virtual exhibition </a:t>
            </a:r>
            <a:endParaRPr kumimoji="0" lang="en-GB" sz="3733" b="0" i="0" u="none" strike="noStrike" kern="1200" cap="none" spc="0" normalizeH="0" baseline="0" noProof="0" dirty="0">
              <a:ln>
                <a:noFill/>
              </a:ln>
              <a:solidFill>
                <a:srgbClr val="FFFFFF"/>
              </a:solidFill>
              <a:effectLst/>
              <a:uLnTx/>
              <a:uFillTx/>
              <a:latin typeface="Arial"/>
              <a:ea typeface="+mn-ea"/>
              <a:cs typeface="Arial"/>
              <a:sym typeface="Arial"/>
            </a:endParaRPr>
          </a:p>
        </p:txBody>
      </p:sp>
      <p:pic>
        <p:nvPicPr>
          <p:cNvPr id="10" name="Picture 9">
            <a:extLst>
              <a:ext uri="{FF2B5EF4-FFF2-40B4-BE49-F238E27FC236}">
                <a16:creationId xmlns:a16="http://schemas.microsoft.com/office/drawing/2014/main" id="{10278499-EFB5-6E48-9FB9-6F7B3D1ABD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5060" y="1658953"/>
            <a:ext cx="541568" cy="541568"/>
          </a:xfrm>
          <a:prstGeom prst="rect">
            <a:avLst/>
          </a:prstGeom>
        </p:spPr>
      </p:pic>
      <p:pic>
        <p:nvPicPr>
          <p:cNvPr id="9" name="Picture 8">
            <a:extLst>
              <a:ext uri="{FF2B5EF4-FFF2-40B4-BE49-F238E27FC236}">
                <a16:creationId xmlns:a16="http://schemas.microsoft.com/office/drawing/2014/main" id="{06FB9547-CFCF-8F40-A748-C030B561B0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5060" y="2460816"/>
            <a:ext cx="584200" cy="473929"/>
          </a:xfrm>
          <a:prstGeom prst="rect">
            <a:avLst/>
          </a:prstGeom>
        </p:spPr>
      </p:pic>
      <p:pic>
        <p:nvPicPr>
          <p:cNvPr id="11" name="Picture 10">
            <a:extLst>
              <a:ext uri="{FF2B5EF4-FFF2-40B4-BE49-F238E27FC236}">
                <a16:creationId xmlns:a16="http://schemas.microsoft.com/office/drawing/2014/main" id="{4C9BC63D-566F-B44E-8348-0F772EC45A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89166" y="3247070"/>
            <a:ext cx="580095" cy="580095"/>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00502" y="4122912"/>
            <a:ext cx="568759" cy="428347"/>
          </a:xfrm>
          <a:prstGeom prst="rect">
            <a:avLst/>
          </a:prstGeom>
        </p:spPr>
      </p:pic>
      <p:pic>
        <p:nvPicPr>
          <p:cNvPr id="14" name="Picture 13">
            <a:extLst>
              <a:ext uri="{FF2B5EF4-FFF2-40B4-BE49-F238E27FC236}">
                <a16:creationId xmlns:a16="http://schemas.microsoft.com/office/drawing/2014/main" id="{CB0D8038-E774-CA40-BD43-C6E689A5B92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121423" y="4108099"/>
            <a:ext cx="2426436" cy="2426436"/>
          </a:xfrm>
          <a:prstGeom prst="ellipse">
            <a:avLst/>
          </a:prstGeom>
          <a:solidFill>
            <a:schemeClr val="bg1"/>
          </a:solidFill>
          <a:ln w="76200">
            <a:gradFill>
              <a:gsLst>
                <a:gs pos="100000">
                  <a:srgbClr val="003D6E"/>
                </a:gs>
                <a:gs pos="0">
                  <a:srgbClr val="004685"/>
                </a:gs>
                <a:gs pos="50000">
                  <a:srgbClr val="00A4EA"/>
                </a:gs>
              </a:gsLst>
              <a:lin ang="2700000" scaled="0"/>
            </a:gradFill>
          </a:ln>
        </p:spPr>
      </p:pic>
      <p:sp>
        <p:nvSpPr>
          <p:cNvPr id="17" name="Oval 16">
            <a:extLst>
              <a:ext uri="{FF2B5EF4-FFF2-40B4-BE49-F238E27FC236}">
                <a16:creationId xmlns:a16="http://schemas.microsoft.com/office/drawing/2014/main" id="{D189E416-50F1-E046-9DFA-61788195A8B4}"/>
              </a:ext>
            </a:extLst>
          </p:cNvPr>
          <p:cNvSpPr/>
          <p:nvPr/>
        </p:nvSpPr>
        <p:spPr>
          <a:xfrm>
            <a:off x="808269" y="2067895"/>
            <a:ext cx="198719" cy="198719"/>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Oval 17">
            <a:extLst>
              <a:ext uri="{FF2B5EF4-FFF2-40B4-BE49-F238E27FC236}">
                <a16:creationId xmlns:a16="http://schemas.microsoft.com/office/drawing/2014/main" id="{44D67227-93E9-0145-A4EC-9435AB8F134D}"/>
              </a:ext>
            </a:extLst>
          </p:cNvPr>
          <p:cNvSpPr/>
          <p:nvPr/>
        </p:nvSpPr>
        <p:spPr>
          <a:xfrm>
            <a:off x="1572806" y="1750062"/>
            <a:ext cx="947717" cy="947717"/>
          </a:xfrm>
          <a:prstGeom prst="ellipse">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Oval 18">
            <a:extLst>
              <a:ext uri="{FF2B5EF4-FFF2-40B4-BE49-F238E27FC236}">
                <a16:creationId xmlns:a16="http://schemas.microsoft.com/office/drawing/2014/main" id="{31234C42-3472-424D-A999-5D2D21249569}"/>
              </a:ext>
            </a:extLst>
          </p:cNvPr>
          <p:cNvSpPr/>
          <p:nvPr/>
        </p:nvSpPr>
        <p:spPr>
          <a:xfrm>
            <a:off x="767323" y="3078136"/>
            <a:ext cx="652720" cy="65272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Oval 19">
            <a:extLst>
              <a:ext uri="{FF2B5EF4-FFF2-40B4-BE49-F238E27FC236}">
                <a16:creationId xmlns:a16="http://schemas.microsoft.com/office/drawing/2014/main" id="{D189E416-50F1-E046-9DFA-61788195A8B4}"/>
              </a:ext>
            </a:extLst>
          </p:cNvPr>
          <p:cNvSpPr/>
          <p:nvPr/>
        </p:nvSpPr>
        <p:spPr>
          <a:xfrm>
            <a:off x="1110756" y="3936251"/>
            <a:ext cx="318696" cy="318696"/>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1" name="Oval 20">
            <a:extLst>
              <a:ext uri="{FF2B5EF4-FFF2-40B4-BE49-F238E27FC236}">
                <a16:creationId xmlns:a16="http://schemas.microsoft.com/office/drawing/2014/main" id="{44D67227-93E9-0145-A4EC-9435AB8F134D}"/>
              </a:ext>
            </a:extLst>
          </p:cNvPr>
          <p:cNvSpPr/>
          <p:nvPr/>
        </p:nvSpPr>
        <p:spPr>
          <a:xfrm>
            <a:off x="8822243" y="2442991"/>
            <a:ext cx="1328941" cy="1328941"/>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Oval 21">
            <a:extLst>
              <a:ext uri="{FF2B5EF4-FFF2-40B4-BE49-F238E27FC236}">
                <a16:creationId xmlns:a16="http://schemas.microsoft.com/office/drawing/2014/main" id="{31234C42-3472-424D-A999-5D2D21249569}"/>
              </a:ext>
            </a:extLst>
          </p:cNvPr>
          <p:cNvSpPr/>
          <p:nvPr/>
        </p:nvSpPr>
        <p:spPr>
          <a:xfrm>
            <a:off x="1712256" y="4081787"/>
            <a:ext cx="448080" cy="44808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Oval 22">
            <a:extLst>
              <a:ext uri="{FF2B5EF4-FFF2-40B4-BE49-F238E27FC236}">
                <a16:creationId xmlns:a16="http://schemas.microsoft.com/office/drawing/2014/main" id="{D189E416-50F1-E046-9DFA-61788195A8B4}"/>
              </a:ext>
            </a:extLst>
          </p:cNvPr>
          <p:cNvSpPr/>
          <p:nvPr/>
        </p:nvSpPr>
        <p:spPr>
          <a:xfrm>
            <a:off x="11382635" y="2829487"/>
            <a:ext cx="318696" cy="318696"/>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Oval 23">
            <a:extLst>
              <a:ext uri="{FF2B5EF4-FFF2-40B4-BE49-F238E27FC236}">
                <a16:creationId xmlns:a16="http://schemas.microsoft.com/office/drawing/2014/main" id="{44D67227-93E9-0145-A4EC-9435AB8F134D}"/>
              </a:ext>
            </a:extLst>
          </p:cNvPr>
          <p:cNvSpPr/>
          <p:nvPr/>
        </p:nvSpPr>
        <p:spPr>
          <a:xfrm>
            <a:off x="10399526" y="1674634"/>
            <a:ext cx="947717" cy="947717"/>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2445406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45"/>
          <p:cNvSpPr txBox="1">
            <a:spLocks noGrp="1"/>
          </p:cNvSpPr>
          <p:nvPr>
            <p:ph type="title"/>
          </p:nvPr>
        </p:nvSpPr>
        <p:spPr>
          <a:xfrm>
            <a:off x="736410" y="2362656"/>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GB" b="1"/>
              <a:t/>
            </a:r>
            <a:br>
              <a:rPr lang="en-GB" b="1"/>
            </a:br>
            <a:endParaRPr b="1" i="1"/>
          </a:p>
        </p:txBody>
      </p:sp>
      <p:sp>
        <p:nvSpPr>
          <p:cNvPr id="888" name="Google Shape;888;p45"/>
          <p:cNvSpPr txBox="1"/>
          <p:nvPr/>
        </p:nvSpPr>
        <p:spPr>
          <a:xfrm>
            <a:off x="1266150" y="2436150"/>
            <a:ext cx="9659700" cy="19857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GB" sz="5400" b="1" i="0" u="none" strike="noStrike" kern="0" cap="none" spc="0" normalizeH="0" baseline="0" noProof="0">
                <a:ln>
                  <a:noFill/>
                </a:ln>
                <a:solidFill>
                  <a:srgbClr val="FFFFFF"/>
                </a:solidFill>
                <a:effectLst/>
                <a:uLnTx/>
                <a:uFillTx/>
                <a:latin typeface="Calibri"/>
                <a:ea typeface="Calibri"/>
                <a:cs typeface="Calibri"/>
                <a:sym typeface="Calibri"/>
              </a:rPr>
              <a:t>Finding Lung Cancer Early </a:t>
            </a:r>
            <a:endParaRPr kumimoji="0" sz="23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5400"/>
              <a:buFont typeface="Arial"/>
              <a:buNone/>
              <a:tabLst/>
              <a:defRPr/>
            </a:pPr>
            <a:endParaRPr kumimoji="0" sz="2300" b="1"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GB" sz="2300" b="0" i="0" u="none" strike="noStrike" kern="0" cap="none" spc="0" normalizeH="0" baseline="0" noProof="0">
                <a:ln>
                  <a:noFill/>
                </a:ln>
                <a:solidFill>
                  <a:srgbClr val="FFFFFF"/>
                </a:solidFill>
                <a:effectLst/>
                <a:uLnTx/>
                <a:uFillTx/>
                <a:latin typeface="Calibri"/>
                <a:ea typeface="Calibri"/>
                <a:cs typeface="Calibri"/>
                <a:sym typeface="Calibri"/>
              </a:rPr>
              <a:t>Diane Primrose, Senior Programme Manager – Cancer Performance &amp; Early Diagnosis, Centre for Sustainable Delivery</a:t>
            </a:r>
            <a:endParaRPr kumimoji="0" sz="23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89" name="Google Shape;889;p45"/>
          <p:cNvSpPr txBox="1"/>
          <p:nvPr/>
        </p:nvSpPr>
        <p:spPr>
          <a:xfrm>
            <a:off x="326826" y="5478871"/>
            <a:ext cx="6957000" cy="3078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413135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p46"/>
          <p:cNvSpPr/>
          <p:nvPr/>
        </p:nvSpPr>
        <p:spPr>
          <a:xfrm>
            <a:off x="7511206" y="2323303"/>
            <a:ext cx="4253700" cy="25854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Flagship £43 million DCE Programme launched in 2012 </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Ambitious target to increase the proportion of stage one bowel, breast and lung cancers by 25%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Whole-systems approach adopted (public awareness, primary care, screening, diagnostics and data), with a focus on reducing inequalities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95" name="Google Shape;895;p46"/>
          <p:cNvSpPr txBox="1"/>
          <p:nvPr/>
        </p:nvSpPr>
        <p:spPr>
          <a:xfrm>
            <a:off x="2078182" y="553115"/>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Detect Cancer Early (DCE)</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896" name="Google Shape;896;p46"/>
          <p:cNvPicPr preferRelativeResize="0"/>
          <p:nvPr/>
        </p:nvPicPr>
        <p:blipFill rotWithShape="1">
          <a:blip r:embed="rId3">
            <a:alphaModFix/>
          </a:blip>
          <a:srcRect/>
          <a:stretch/>
        </p:blipFill>
        <p:spPr>
          <a:xfrm>
            <a:off x="3599439" y="1321584"/>
            <a:ext cx="3515160" cy="2636370"/>
          </a:xfrm>
          <a:prstGeom prst="rect">
            <a:avLst/>
          </a:prstGeom>
          <a:noFill/>
          <a:ln>
            <a:noFill/>
          </a:ln>
        </p:spPr>
      </p:pic>
      <p:pic>
        <p:nvPicPr>
          <p:cNvPr id="897" name="Google Shape;897;p46"/>
          <p:cNvPicPr preferRelativeResize="0"/>
          <p:nvPr/>
        </p:nvPicPr>
        <p:blipFill rotWithShape="1">
          <a:blip r:embed="rId4">
            <a:alphaModFix/>
          </a:blip>
          <a:srcRect/>
          <a:stretch/>
        </p:blipFill>
        <p:spPr>
          <a:xfrm>
            <a:off x="712269" y="1327054"/>
            <a:ext cx="2737518" cy="2630899"/>
          </a:xfrm>
          <a:prstGeom prst="rect">
            <a:avLst/>
          </a:prstGeom>
          <a:noFill/>
          <a:ln>
            <a:noFill/>
          </a:ln>
        </p:spPr>
      </p:pic>
      <p:pic>
        <p:nvPicPr>
          <p:cNvPr id="898" name="Google Shape;898;p46"/>
          <p:cNvPicPr preferRelativeResize="0"/>
          <p:nvPr/>
        </p:nvPicPr>
        <p:blipFill rotWithShape="1">
          <a:blip r:embed="rId5">
            <a:alphaModFix/>
          </a:blip>
          <a:srcRect l="22217"/>
          <a:stretch/>
        </p:blipFill>
        <p:spPr>
          <a:xfrm>
            <a:off x="1548798" y="4295537"/>
            <a:ext cx="4524794" cy="2128439"/>
          </a:xfrm>
          <a:prstGeom prst="rect">
            <a:avLst/>
          </a:prstGeom>
          <a:noFill/>
          <a:ln>
            <a:noFill/>
          </a:ln>
        </p:spPr>
      </p:pic>
      <p:pic>
        <p:nvPicPr>
          <p:cNvPr id="899" name="Google Shape;899;p46"/>
          <p:cNvPicPr preferRelativeResize="0"/>
          <p:nvPr/>
        </p:nvPicPr>
        <p:blipFill rotWithShape="1">
          <a:blip r:embed="rId6">
            <a:alphaModFix/>
          </a:blip>
          <a:srcRect/>
          <a:stretch/>
        </p:blipFill>
        <p:spPr>
          <a:xfrm>
            <a:off x="8778285" y="5760719"/>
            <a:ext cx="3069838" cy="827719"/>
          </a:xfrm>
          <a:prstGeom prst="rect">
            <a:avLst/>
          </a:prstGeom>
          <a:noFill/>
          <a:ln>
            <a:noFill/>
          </a:ln>
        </p:spPr>
      </p:pic>
    </p:spTree>
    <p:extLst>
      <p:ext uri="{BB962C8B-B14F-4D97-AF65-F5344CB8AC3E}">
        <p14:creationId xmlns:p14="http://schemas.microsoft.com/office/powerpoint/2010/main" val="160170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4" name="Google Shape;904;p47"/>
          <p:cNvSpPr txBox="1"/>
          <p:nvPr/>
        </p:nvSpPr>
        <p:spPr>
          <a:xfrm>
            <a:off x="2078182" y="553115"/>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Latest Lung Staging</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05" name="Google Shape;905;p47"/>
          <p:cNvSpPr txBox="1"/>
          <p:nvPr/>
        </p:nvSpPr>
        <p:spPr>
          <a:xfrm>
            <a:off x="470726" y="1523276"/>
            <a:ext cx="11285033" cy="341632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Latest DCE staging data (published November 2020) shows that for 2018 &amp; 2019 combined there has been a 43% increase in the proportion of stage 1 lung cancers diagnosed, compared to the baseline (2010 and 2011).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If we look stage one and two combined, there has been around a 29%</a:t>
            </a:r>
            <a:r>
              <a:rPr kumimoji="0" lang="en-GB" sz="1800" b="0" i="0" u="none" strike="noStrike" kern="0" cap="none" spc="0" normalizeH="0" baseline="0" noProof="0">
                <a:ln>
                  <a:noFill/>
                </a:ln>
                <a:solidFill>
                  <a:srgbClr val="FF0000"/>
                </a:solidFill>
                <a:effectLst/>
                <a:uLnTx/>
                <a:uFillTx/>
                <a:latin typeface="Cambria"/>
                <a:ea typeface="Cambria"/>
                <a:cs typeface="Cambria"/>
                <a:sym typeface="Cambria"/>
              </a:rPr>
              <a:t> </a:t>
            </a: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increase since the beginning of the Programme.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The biggest increase in stage one lung cancer diagnoses has been in the most deprived areas of the country – 57% increase from baseline.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It’s essential that this progress isn’t now reversed as a result of the Covid-19 pandemic, of which the true impact on patient outcomes, including staging and survival, won’t be realised for some time.</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906" name="Google Shape;906;p47"/>
          <p:cNvPicPr preferRelativeResize="0"/>
          <p:nvPr/>
        </p:nvPicPr>
        <p:blipFill rotWithShape="1">
          <a:blip r:embed="rId3">
            <a:alphaModFix/>
          </a:blip>
          <a:srcRect/>
          <a:stretch/>
        </p:blipFill>
        <p:spPr>
          <a:xfrm>
            <a:off x="8778285" y="5760719"/>
            <a:ext cx="3069838" cy="827719"/>
          </a:xfrm>
          <a:prstGeom prst="rect">
            <a:avLst/>
          </a:prstGeom>
          <a:noFill/>
          <a:ln>
            <a:noFill/>
          </a:ln>
        </p:spPr>
      </p:pic>
    </p:spTree>
    <p:extLst>
      <p:ext uri="{BB962C8B-B14F-4D97-AF65-F5344CB8AC3E}">
        <p14:creationId xmlns:p14="http://schemas.microsoft.com/office/powerpoint/2010/main" val="19757651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pic>
        <p:nvPicPr>
          <p:cNvPr id="911" name="Google Shape;911;p48"/>
          <p:cNvPicPr preferRelativeResize="0"/>
          <p:nvPr/>
        </p:nvPicPr>
        <p:blipFill rotWithShape="1">
          <a:blip r:embed="rId3">
            <a:alphaModFix/>
          </a:blip>
          <a:srcRect/>
          <a:stretch/>
        </p:blipFill>
        <p:spPr>
          <a:xfrm>
            <a:off x="8778285" y="5760719"/>
            <a:ext cx="3069838" cy="827719"/>
          </a:xfrm>
          <a:prstGeom prst="rect">
            <a:avLst/>
          </a:prstGeom>
          <a:noFill/>
          <a:ln>
            <a:noFill/>
          </a:ln>
        </p:spPr>
      </p:pic>
      <p:sp>
        <p:nvSpPr>
          <p:cNvPr id="912" name="Google Shape;912;p48"/>
          <p:cNvSpPr txBox="1"/>
          <p:nvPr/>
        </p:nvSpPr>
        <p:spPr>
          <a:xfrm>
            <a:off x="988291" y="1577631"/>
            <a:ext cx="4202546" cy="230832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Advice to stay at home to protect people from Covid-19, people’s anxiety around possible infection at NHS sites and the cross-over of symptoms – such as a cough – is believed to have contributed to people delaying seeking help, and thereafter being referred for further tests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13" name="Google Shape;913;p48"/>
          <p:cNvSpPr txBox="1"/>
          <p:nvPr/>
        </p:nvSpPr>
        <p:spPr>
          <a:xfrm>
            <a:off x="2078182" y="354390"/>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Covid-19</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14" name="Google Shape;914;p48"/>
          <p:cNvSpPr txBox="1"/>
          <p:nvPr/>
        </p:nvSpPr>
        <p:spPr>
          <a:xfrm>
            <a:off x="988291" y="4498140"/>
            <a:ext cx="10363199" cy="923330"/>
          </a:xfrm>
          <a:prstGeom prst="rect">
            <a:avLst/>
          </a:prstGeom>
          <a:solidFill>
            <a:srgbClr val="2E75B5"/>
          </a:solidFill>
          <a:ln w="9525" cap="flat" cmpd="sng">
            <a:solidFill>
              <a:srgbClr val="0C0C0C"/>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ctr"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USC lung referrals remain below pre-Covid levels*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We’re diagnosing around 25% fewer lung cancers now compared to pre-Covid</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ctr"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Anecdotally, Health Boards are reporting people presenting with more advanced morbidity </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15" name="Google Shape;915;p48"/>
          <p:cNvSpPr txBox="1"/>
          <p:nvPr/>
        </p:nvSpPr>
        <p:spPr>
          <a:xfrm>
            <a:off x="2078182" y="6033655"/>
            <a:ext cx="3620653" cy="3385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GB" sz="1600" b="0" i="0" u="none" strike="noStrike" kern="0" cap="none" spc="0" normalizeH="0" baseline="0" noProof="0">
                <a:ln>
                  <a:noFill/>
                </a:ln>
                <a:solidFill>
                  <a:srgbClr val="000000"/>
                </a:solidFill>
                <a:effectLst/>
                <a:uLnTx/>
                <a:uFillTx/>
                <a:latin typeface="Cambria"/>
                <a:ea typeface="Cambria"/>
                <a:cs typeface="Cambria"/>
                <a:sym typeface="Cambria"/>
              </a:rPr>
              <a:t>*as of week ending 25 April 2021</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916" name="Google Shape;916;p48"/>
          <p:cNvPicPr preferRelativeResize="0"/>
          <p:nvPr/>
        </p:nvPicPr>
        <p:blipFill rotWithShape="1">
          <a:blip r:embed="rId4">
            <a:alphaModFix/>
          </a:blip>
          <a:srcRect/>
          <a:stretch/>
        </p:blipFill>
        <p:spPr>
          <a:xfrm>
            <a:off x="6021746" y="1164243"/>
            <a:ext cx="5218908" cy="3135099"/>
          </a:xfrm>
          <a:prstGeom prst="rect">
            <a:avLst/>
          </a:prstGeom>
          <a:noFill/>
          <a:ln>
            <a:noFill/>
          </a:ln>
        </p:spPr>
      </p:pic>
    </p:spTree>
    <p:extLst>
      <p:ext uri="{BB962C8B-B14F-4D97-AF65-F5344CB8AC3E}">
        <p14:creationId xmlns:p14="http://schemas.microsoft.com/office/powerpoint/2010/main" val="34911513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49"/>
          <p:cNvSpPr txBox="1"/>
          <p:nvPr/>
        </p:nvSpPr>
        <p:spPr>
          <a:xfrm>
            <a:off x="2327562" y="154984"/>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The Importance of Early Diagnosis </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22" name="Google Shape;922;p49"/>
          <p:cNvSpPr txBox="1"/>
          <p:nvPr/>
        </p:nvSpPr>
        <p:spPr>
          <a:xfrm>
            <a:off x="269507" y="6434550"/>
            <a:ext cx="6631806"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1400" b="0" i="0" u="sng" strike="noStrike" kern="0" cap="none" spc="0" normalizeH="0" baseline="0" noProof="0">
                <a:ln>
                  <a:noFill/>
                </a:ln>
                <a:solidFill>
                  <a:srgbClr val="000000"/>
                </a:solidFill>
                <a:effectLst/>
                <a:uLnTx/>
                <a:uFillTx/>
                <a:latin typeface="Cambria"/>
                <a:ea typeface="Cambria"/>
                <a:cs typeface="Cambria"/>
                <a:sym typeface="Cambria"/>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https://www.thelancet.com/action/showPdf?pii=S1470-2045%2820%2930392-2</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923" name="Google Shape;923;p49"/>
          <p:cNvPicPr preferRelativeResize="0"/>
          <p:nvPr/>
        </p:nvPicPr>
        <p:blipFill rotWithShape="1">
          <a:blip r:embed="rId4">
            <a:alphaModFix/>
          </a:blip>
          <a:srcRect l="24298" t="27333" r="47702" b="12593"/>
          <a:stretch/>
        </p:blipFill>
        <p:spPr>
          <a:xfrm>
            <a:off x="1072389" y="647119"/>
            <a:ext cx="4727407" cy="5704877"/>
          </a:xfrm>
          <a:prstGeom prst="rect">
            <a:avLst/>
          </a:prstGeom>
          <a:noFill/>
          <a:ln>
            <a:noFill/>
          </a:ln>
        </p:spPr>
      </p:pic>
      <p:sp>
        <p:nvSpPr>
          <p:cNvPr id="924" name="Google Shape;924;p49"/>
          <p:cNvSpPr txBox="1"/>
          <p:nvPr/>
        </p:nvSpPr>
        <p:spPr>
          <a:xfrm>
            <a:off x="6771809" y="954556"/>
            <a:ext cx="4830618" cy="424731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Sud et al undertook a piece of modelling, published in The Lancet, July 2020</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The diagram opposite shows the reduction in 10-year net survival incurred from a 3-month delay for the 20 most common tumour types, by age group</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Around 1% worse survival for every 1 week delay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285750" marR="0" lvl="0" indent="-28575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Modelling has also been undertaken in Scotland to explore the long-term effects of the disruption of cancer services on patient outcomes, focusing on DCE’s three core tumour groups (breast, bowel and lung)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25" name="Google Shape;925;p49"/>
          <p:cNvSpPr txBox="1"/>
          <p:nvPr/>
        </p:nvSpPr>
        <p:spPr>
          <a:xfrm>
            <a:off x="836055" y="3171502"/>
            <a:ext cx="5200073" cy="369332"/>
          </a:xfrm>
          <a:prstGeom prst="rect">
            <a:avLst/>
          </a:prstGeom>
          <a:noFill/>
          <a:ln w="47625" cap="flat" cmpd="sng">
            <a:solidFill>
              <a:srgbClr val="262626"/>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926" name="Google Shape;926;p49"/>
          <p:cNvPicPr preferRelativeResize="0"/>
          <p:nvPr/>
        </p:nvPicPr>
        <p:blipFill rotWithShape="1">
          <a:blip r:embed="rId5">
            <a:alphaModFix/>
          </a:blip>
          <a:srcRect/>
          <a:stretch/>
        </p:blipFill>
        <p:spPr>
          <a:xfrm>
            <a:off x="8778285" y="5760719"/>
            <a:ext cx="3069838" cy="827719"/>
          </a:xfrm>
          <a:prstGeom prst="rect">
            <a:avLst/>
          </a:prstGeom>
          <a:noFill/>
          <a:ln>
            <a:noFill/>
          </a:ln>
        </p:spPr>
      </p:pic>
    </p:spTree>
    <p:extLst>
      <p:ext uri="{BB962C8B-B14F-4D97-AF65-F5344CB8AC3E}">
        <p14:creationId xmlns:p14="http://schemas.microsoft.com/office/powerpoint/2010/main" val="600289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pic>
        <p:nvPicPr>
          <p:cNvPr id="931" name="Google Shape;931;p50"/>
          <p:cNvPicPr preferRelativeResize="0"/>
          <p:nvPr/>
        </p:nvPicPr>
        <p:blipFill rotWithShape="1">
          <a:blip r:embed="rId3">
            <a:alphaModFix/>
          </a:blip>
          <a:srcRect/>
          <a:stretch/>
        </p:blipFill>
        <p:spPr>
          <a:xfrm>
            <a:off x="3537400" y="4626671"/>
            <a:ext cx="3535986" cy="2231329"/>
          </a:xfrm>
          <a:prstGeom prst="rect">
            <a:avLst/>
          </a:prstGeom>
          <a:noFill/>
          <a:ln>
            <a:noFill/>
          </a:ln>
        </p:spPr>
      </p:pic>
      <p:pic>
        <p:nvPicPr>
          <p:cNvPr id="932" name="Google Shape;932;p50"/>
          <p:cNvPicPr preferRelativeResize="0"/>
          <p:nvPr/>
        </p:nvPicPr>
        <p:blipFill rotWithShape="1">
          <a:blip r:embed="rId3">
            <a:alphaModFix/>
          </a:blip>
          <a:srcRect/>
          <a:stretch/>
        </p:blipFill>
        <p:spPr>
          <a:xfrm>
            <a:off x="7073386" y="4626670"/>
            <a:ext cx="3535986" cy="2231329"/>
          </a:xfrm>
          <a:prstGeom prst="rect">
            <a:avLst/>
          </a:prstGeom>
          <a:noFill/>
          <a:ln>
            <a:noFill/>
          </a:ln>
        </p:spPr>
      </p:pic>
      <p:pic>
        <p:nvPicPr>
          <p:cNvPr id="933" name="Google Shape;933;p50"/>
          <p:cNvPicPr preferRelativeResize="0"/>
          <p:nvPr/>
        </p:nvPicPr>
        <p:blipFill rotWithShape="1">
          <a:blip r:embed="rId3">
            <a:alphaModFix/>
          </a:blip>
          <a:srcRect r="55251"/>
          <a:stretch/>
        </p:blipFill>
        <p:spPr>
          <a:xfrm>
            <a:off x="10600445" y="4626669"/>
            <a:ext cx="1582319" cy="2231329"/>
          </a:xfrm>
          <a:prstGeom prst="rect">
            <a:avLst/>
          </a:prstGeom>
          <a:noFill/>
          <a:ln>
            <a:noFill/>
          </a:ln>
        </p:spPr>
      </p:pic>
      <p:pic>
        <p:nvPicPr>
          <p:cNvPr id="934" name="Google Shape;934;p50"/>
          <p:cNvPicPr preferRelativeResize="0"/>
          <p:nvPr/>
        </p:nvPicPr>
        <p:blipFill rotWithShape="1">
          <a:blip r:embed="rId4">
            <a:alphaModFix/>
          </a:blip>
          <a:srcRect/>
          <a:stretch/>
        </p:blipFill>
        <p:spPr>
          <a:xfrm>
            <a:off x="0" y="4627418"/>
            <a:ext cx="3537400" cy="2230582"/>
          </a:xfrm>
          <a:prstGeom prst="rect">
            <a:avLst/>
          </a:prstGeom>
          <a:noFill/>
          <a:ln>
            <a:noFill/>
          </a:ln>
        </p:spPr>
      </p:pic>
      <p:sp>
        <p:nvSpPr>
          <p:cNvPr id="935" name="Google Shape;935;p50"/>
          <p:cNvSpPr txBox="1"/>
          <p:nvPr/>
        </p:nvSpPr>
        <p:spPr>
          <a:xfrm>
            <a:off x="431798" y="1126066"/>
            <a:ext cx="11342434" cy="3907751"/>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marR="0" lvl="0" indent="-342900" algn="l" defTabSz="914400" rtl="0" eaLnBrk="1" fontAlgn="auto" latinLnBrk="0" hangingPunct="1">
              <a:lnSpc>
                <a:spcPct val="9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65% said they would delay contacting their GP practice unless it was an emergency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37% are worried about going to their GP practice due to the risk of catching Covid-19</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1/5 agree that they might delay contacting their GP about possible signs of lung cancer at the moment, because “cancer screening and referrals are not operating as normal”</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50% agree that cancer is still a death sentence for the majority of people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More than a quarter of people might put off contacting their GP practice about possible signs of lung cancer – for fear of what they might be told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There appears to be some confusion around symptoms of Covid-19 and lung cancer, which may impact on presentation: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800100" marR="0" lvl="1" indent="-342900" algn="l" defTabSz="914400" rtl="0" eaLnBrk="1" fontAlgn="auto" latinLnBrk="0" hangingPunct="1">
              <a:lnSpc>
                <a:spcPct val="90000"/>
              </a:lnSpc>
              <a:spcBef>
                <a:spcPts val="500"/>
              </a:spcBef>
              <a:spcAft>
                <a:spcPts val="0"/>
              </a:spcAft>
              <a:buClr>
                <a:srgbClr val="000000"/>
              </a:buClr>
              <a:buSzPts val="1800"/>
              <a:buFont typeface="Arial"/>
              <a:buChar char="•"/>
              <a:tabLst/>
              <a:defRPr/>
            </a:pPr>
            <a:r>
              <a:rPr kumimoji="0" lang="en-GB" sz="1800" b="1" i="0" u="none" strike="noStrike" kern="0" cap="none" spc="0" normalizeH="0" baseline="0" noProof="0">
                <a:ln>
                  <a:noFill/>
                </a:ln>
                <a:solidFill>
                  <a:srgbClr val="000000"/>
                </a:solidFill>
                <a:effectLst/>
                <a:uLnTx/>
                <a:uFillTx/>
                <a:latin typeface="Cambria"/>
                <a:ea typeface="Cambria"/>
                <a:cs typeface="Cambria"/>
                <a:sym typeface="Cambria"/>
              </a:rPr>
              <a:t>Being short of breath that is unusual for you: </a:t>
            </a: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62% think this is a sign of Covid while 52% think it is a sign of lung cancer</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800100" marR="0" lvl="1" indent="-342900" algn="l" defTabSz="914400" rtl="0" eaLnBrk="1" fontAlgn="auto" latinLnBrk="0" hangingPunct="1">
              <a:lnSpc>
                <a:spcPct val="90000"/>
              </a:lnSpc>
              <a:spcBef>
                <a:spcPts val="500"/>
              </a:spcBef>
              <a:spcAft>
                <a:spcPts val="0"/>
              </a:spcAft>
              <a:buClr>
                <a:srgbClr val="000000"/>
              </a:buClr>
              <a:buSzPts val="1800"/>
              <a:buFont typeface="Arial"/>
              <a:buChar char="•"/>
              <a:tabLst/>
              <a:defRPr/>
            </a:pPr>
            <a:r>
              <a:rPr kumimoji="0" lang="en-GB" sz="1800" b="1" i="0" u="none" strike="noStrike" kern="0" cap="none" spc="0" normalizeH="0" baseline="0" noProof="0">
                <a:ln>
                  <a:noFill/>
                </a:ln>
                <a:solidFill>
                  <a:srgbClr val="000000"/>
                </a:solidFill>
                <a:effectLst/>
                <a:uLnTx/>
                <a:uFillTx/>
                <a:latin typeface="Cambria"/>
                <a:ea typeface="Cambria"/>
                <a:cs typeface="Cambria"/>
                <a:sym typeface="Cambria"/>
              </a:rPr>
              <a:t>New or change in cough for 3 weeks or more: </a:t>
            </a: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 47% think this is Covid v’s 59% lung cancer</a:t>
            </a:r>
            <a:endParaRPr kumimoji="0" sz="18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36" name="Google Shape;936;p50"/>
          <p:cNvSpPr txBox="1"/>
          <p:nvPr/>
        </p:nvSpPr>
        <p:spPr>
          <a:xfrm>
            <a:off x="2445415" y="442416"/>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Latest attitudinal tracking</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70824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pic>
        <p:nvPicPr>
          <p:cNvPr id="941" name="Google Shape;941;p51"/>
          <p:cNvPicPr preferRelativeResize="0"/>
          <p:nvPr/>
        </p:nvPicPr>
        <p:blipFill rotWithShape="1">
          <a:blip r:embed="rId3">
            <a:alphaModFix/>
          </a:blip>
          <a:srcRect/>
          <a:stretch/>
        </p:blipFill>
        <p:spPr>
          <a:xfrm>
            <a:off x="8012280" y="1964889"/>
            <a:ext cx="3944454" cy="2353260"/>
          </a:xfrm>
          <a:prstGeom prst="rect">
            <a:avLst/>
          </a:prstGeom>
          <a:noFill/>
          <a:ln>
            <a:noFill/>
          </a:ln>
        </p:spPr>
      </p:pic>
      <p:sp>
        <p:nvSpPr>
          <p:cNvPr id="942" name="Google Shape;942;p51"/>
          <p:cNvSpPr txBox="1"/>
          <p:nvPr/>
        </p:nvSpPr>
        <p:spPr>
          <a:xfrm>
            <a:off x="266775" y="1766456"/>
            <a:ext cx="7362462" cy="275012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285750" marR="0" lvl="0" indent="-285750" algn="ctr" defTabSz="914400" rtl="0" eaLnBrk="1" fontAlgn="auto" latinLnBrk="0" hangingPunct="1">
              <a:lnSpc>
                <a:spcPct val="90000"/>
              </a:lnSpc>
              <a:spcBef>
                <a:spcPts val="0"/>
              </a:spcBef>
              <a:spcAft>
                <a:spcPts val="0"/>
              </a:spcAft>
              <a:buClr>
                <a:srgbClr val="000000"/>
              </a:buClr>
              <a:buSzPts val="1800"/>
              <a:buFont typeface="Arial"/>
              <a:buChar char="•"/>
              <a:tabLst/>
              <a:defRPr/>
            </a:pPr>
            <a:r>
              <a:rPr kumimoji="0" lang="en-GB" sz="1800" b="0" i="1" u="none" strike="noStrike" kern="0" cap="none" spc="0" normalizeH="0" baseline="0" noProof="0">
                <a:ln>
                  <a:noFill/>
                </a:ln>
                <a:solidFill>
                  <a:srgbClr val="000000"/>
                </a:solidFill>
                <a:effectLst/>
                <a:uLnTx/>
                <a:uFillTx/>
                <a:latin typeface="Cambria"/>
                <a:ea typeface="Cambria"/>
                <a:cs typeface="Cambria"/>
                <a:sym typeface="Cambria"/>
              </a:rPr>
              <a:t>Recovery &amp; Redesign: An Action Plan for Cancer Services </a:t>
            </a: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includes a standalone section on lung cancer</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First Minister’s daily briefings helped reinforce cancer as a priority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 door-drop to every household in Scotland, guiding people on how to access NHS services, included a specific message around potential lung cancer symptoms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An interim Detect Cancer Early campaign, aimed at those aged 40+, ran throughout February 2021 with a new mass-awareness campaign currently live across Scotland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943" name="Google Shape;943;p51"/>
          <p:cNvPicPr preferRelativeResize="0"/>
          <p:nvPr/>
        </p:nvPicPr>
        <p:blipFill rotWithShape="1">
          <a:blip r:embed="rId4">
            <a:alphaModFix/>
          </a:blip>
          <a:srcRect/>
          <a:stretch/>
        </p:blipFill>
        <p:spPr>
          <a:xfrm>
            <a:off x="8778285" y="5760719"/>
            <a:ext cx="3069838" cy="827719"/>
          </a:xfrm>
          <a:prstGeom prst="rect">
            <a:avLst/>
          </a:prstGeom>
          <a:noFill/>
          <a:ln>
            <a:noFill/>
          </a:ln>
        </p:spPr>
      </p:pic>
      <p:sp>
        <p:nvSpPr>
          <p:cNvPr id="944" name="Google Shape;944;p51"/>
          <p:cNvSpPr txBox="1"/>
          <p:nvPr/>
        </p:nvSpPr>
        <p:spPr>
          <a:xfrm>
            <a:off x="2445415" y="442416"/>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The Response</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30247453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52"/>
          <p:cNvSpPr txBox="1"/>
          <p:nvPr/>
        </p:nvSpPr>
        <p:spPr>
          <a:xfrm>
            <a:off x="388976" y="1289576"/>
            <a:ext cx="7362462" cy="456798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285750" marR="0" lvl="0" indent="-285750" algn="ctr" defTabSz="914400" rtl="0" eaLnBrk="1" fontAlgn="auto" latinLnBrk="0" hangingPunct="1">
              <a:lnSpc>
                <a:spcPct val="9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Urgent Suspicion of Lung Cancer Guidance published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Cancer Research UK’s Clinical Engagement Team in Scotland funded for 18 months to support the recovery of the lung pathway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Supporting remaining few Health Boards to establish direct access to CT pathway for primary care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Optimal pathways being explored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Funding pilot for pharmacy referral of patients with possible lung cancer symptoms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The University of Edinburgh is undertaking a feasibility study in relation to high risk screening in Scotland</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University of Aberdeen undertaking analysis of upcoming NCDA data to better understand referral patterns and avoidable delays in relation to lung cancer and non-specific symptomatic cohort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285750" marR="0" lvl="0" indent="-285750" algn="ctr" defTabSz="914400" rtl="0" eaLnBrk="1" fontAlgn="auto" latinLnBrk="0" hangingPunct="1">
              <a:lnSpc>
                <a:spcPct val="90000"/>
              </a:lnSpc>
              <a:spcBef>
                <a:spcPts val="10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Cambria"/>
                <a:ea typeface="Cambria"/>
                <a:cs typeface="Cambria"/>
                <a:sym typeface="Cambria"/>
              </a:rPr>
              <a:t>Scotland’s first Early Cancer Diagnostic Centres live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950" name="Google Shape;950;p52"/>
          <p:cNvPicPr preferRelativeResize="0"/>
          <p:nvPr/>
        </p:nvPicPr>
        <p:blipFill rotWithShape="1">
          <a:blip r:embed="rId3">
            <a:alphaModFix/>
          </a:blip>
          <a:srcRect l="29367" r="29104"/>
          <a:stretch/>
        </p:blipFill>
        <p:spPr>
          <a:xfrm>
            <a:off x="8304672" y="1881425"/>
            <a:ext cx="3207450" cy="3048365"/>
          </a:xfrm>
          <a:prstGeom prst="rect">
            <a:avLst/>
          </a:prstGeom>
          <a:noFill/>
          <a:ln>
            <a:noFill/>
          </a:ln>
        </p:spPr>
      </p:pic>
      <p:pic>
        <p:nvPicPr>
          <p:cNvPr id="951" name="Google Shape;951;p52"/>
          <p:cNvPicPr preferRelativeResize="0"/>
          <p:nvPr/>
        </p:nvPicPr>
        <p:blipFill rotWithShape="1">
          <a:blip r:embed="rId4">
            <a:alphaModFix/>
          </a:blip>
          <a:srcRect/>
          <a:stretch/>
        </p:blipFill>
        <p:spPr>
          <a:xfrm>
            <a:off x="8778285" y="5760719"/>
            <a:ext cx="3069838" cy="827719"/>
          </a:xfrm>
          <a:prstGeom prst="rect">
            <a:avLst/>
          </a:prstGeom>
          <a:noFill/>
          <a:ln>
            <a:noFill/>
          </a:ln>
        </p:spPr>
      </p:pic>
      <p:sp>
        <p:nvSpPr>
          <p:cNvPr id="952" name="Google Shape;952;p52"/>
          <p:cNvSpPr txBox="1"/>
          <p:nvPr/>
        </p:nvSpPr>
        <p:spPr>
          <a:xfrm>
            <a:off x="2445415" y="442416"/>
            <a:ext cx="7462982" cy="4308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200"/>
              <a:buFont typeface="Arial"/>
              <a:buNone/>
              <a:tabLst/>
              <a:defRPr/>
            </a:pPr>
            <a:r>
              <a:rPr kumimoji="0" lang="en-GB" sz="2200" b="1" i="0" u="none" strike="noStrike" kern="0" cap="none" spc="0" normalizeH="0" baseline="0" noProof="0">
                <a:ln>
                  <a:noFill/>
                </a:ln>
                <a:solidFill>
                  <a:srgbClr val="000000"/>
                </a:solidFill>
                <a:effectLst/>
                <a:uLnTx/>
                <a:uFillTx/>
                <a:latin typeface="Cambria"/>
                <a:ea typeface="Cambria"/>
                <a:cs typeface="Cambria"/>
                <a:sym typeface="Cambria"/>
              </a:rPr>
              <a:t>The Response</a:t>
            </a:r>
            <a:endParaRPr kumimoji="0" sz="2200" b="1" i="0" u="none" strike="noStrike" kern="0" cap="none" spc="0" normalizeH="0" baseline="0" noProof="0">
              <a:ln>
                <a:noFill/>
              </a:ln>
              <a:solidFill>
                <a:srgbClr val="00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969702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53"/>
          <p:cNvSpPr txBox="1">
            <a:spLocks noGrp="1"/>
          </p:cNvSpPr>
          <p:nvPr>
            <p:ph type="title"/>
          </p:nvPr>
        </p:nvSpPr>
        <p:spPr>
          <a:xfrm>
            <a:off x="736410" y="2362656"/>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GB" b="1"/>
              <a:t/>
            </a:r>
            <a:br>
              <a:rPr lang="en-GB" b="1"/>
            </a:br>
            <a:endParaRPr b="1" i="1"/>
          </a:p>
        </p:txBody>
      </p:sp>
      <p:sp>
        <p:nvSpPr>
          <p:cNvPr id="958" name="Google Shape;958;p53"/>
          <p:cNvSpPr txBox="1"/>
          <p:nvPr/>
        </p:nvSpPr>
        <p:spPr>
          <a:xfrm>
            <a:off x="326826" y="5478871"/>
            <a:ext cx="6957000" cy="11544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2300" b="0" i="0" u="none" strike="noStrike" kern="0" cap="none" spc="0" normalizeH="0" baseline="0" noProof="0">
                <a:ln>
                  <a:noFill/>
                </a:ln>
                <a:solidFill>
                  <a:srgbClr val="FFFFFF"/>
                </a:solidFill>
                <a:effectLst/>
                <a:uLnTx/>
                <a:uFillTx/>
                <a:latin typeface="Calibri"/>
                <a:ea typeface="Calibri"/>
                <a:cs typeface="Calibri"/>
                <a:sym typeface="Calibri"/>
              </a:rPr>
              <a:t>Diane Primrose, Senior Programme Manager – Early Diagnosis &amp; Cancer Performance</a:t>
            </a:r>
            <a:endParaRPr kumimoji="0" sz="2300" b="0" i="0" u="none" strike="noStrike" kern="0" cap="none" spc="0" normalizeH="0" baseline="0" noProof="0">
              <a:ln>
                <a:noFill/>
              </a:ln>
              <a:solidFill>
                <a:srgbClr val="FFFFF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2300" b="0" i="0" u="sng" strike="noStrike" kern="0" cap="none" spc="0" normalizeH="0" baseline="0" noProof="0">
                <a:ln>
                  <a:noFill/>
                </a:ln>
                <a:solidFill>
                  <a:srgbClr val="FFFFFF"/>
                </a:solidFill>
                <a:effectLst/>
                <a:uLnTx/>
                <a:uFillTx/>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Diane.Primrose@gov.scot</a:t>
            </a:r>
            <a:r>
              <a:rPr kumimoji="0" lang="en-GB" sz="2300" b="0" i="0" u="none" strike="noStrike" kern="0" cap="none" spc="0" normalizeH="0" baseline="0" noProof="0">
                <a:ln>
                  <a:noFill/>
                </a:ln>
                <a:solidFill>
                  <a:srgbClr val="FFFFFF"/>
                </a:solidFill>
                <a:effectLst/>
                <a:uLnTx/>
                <a:uFillTx/>
                <a:latin typeface="Calibri"/>
                <a:ea typeface="Calibri"/>
                <a:cs typeface="Calibri"/>
                <a:sym typeface="Calibri"/>
              </a:rPr>
              <a:t> </a:t>
            </a:r>
            <a:endParaRPr kumimoji="0" sz="23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59" name="Google Shape;959;p53"/>
          <p:cNvSpPr txBox="1"/>
          <p:nvPr/>
        </p:nvSpPr>
        <p:spPr>
          <a:xfrm>
            <a:off x="3520118" y="3411220"/>
            <a:ext cx="4701300" cy="9234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en-GB" sz="5400" b="1" i="0" u="none" strike="noStrike" kern="0" cap="none" spc="0" normalizeH="0" baseline="0" noProof="0">
                <a:ln>
                  <a:noFill/>
                </a:ln>
                <a:solidFill>
                  <a:srgbClr val="FFFFFF"/>
                </a:solidFill>
                <a:effectLst/>
                <a:uLnTx/>
                <a:uFillTx/>
                <a:latin typeface="Calibri"/>
                <a:ea typeface="Calibri"/>
                <a:cs typeface="Calibri"/>
                <a:sym typeface="Calibri"/>
              </a:rPr>
              <a:t>Thank you</a:t>
            </a:r>
            <a:r>
              <a:rPr kumimoji="0" lang="en-GB" sz="3000" b="1" i="0" u="none" strike="noStrike" kern="0" cap="none" spc="0" normalizeH="0" baseline="0" noProof="0">
                <a:ln>
                  <a:noFill/>
                </a:ln>
                <a:solidFill>
                  <a:srgbClr val="000000"/>
                </a:solidFill>
                <a:effectLst/>
                <a:uLnTx/>
                <a:uFillTx/>
                <a:latin typeface="Cambria"/>
                <a:ea typeface="Cambria"/>
                <a:cs typeface="Cambria"/>
                <a:sym typeface="Cambria"/>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46877646"/>
      </p:ext>
    </p:extLst>
  </p:cSld>
  <p:clrMapOvr>
    <a:masterClrMapping/>
  </p:clrMapOvr>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3276</Words>
  <Application>Microsoft Office PowerPoint</Application>
  <PresentationFormat>Widescreen</PresentationFormat>
  <Paragraphs>294</Paragraphs>
  <Slides>54</Slides>
  <Notes>42</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54</vt:i4>
      </vt:variant>
    </vt:vector>
  </HeadingPairs>
  <TitlesOfParts>
    <vt:vector size="67" baseType="lpstr">
      <vt:lpstr>Arial</vt:lpstr>
      <vt:lpstr>Arial Black</vt:lpstr>
      <vt:lpstr>Calibri</vt:lpstr>
      <vt:lpstr>Cambria</vt:lpstr>
      <vt:lpstr>Helvetica Neue</vt:lpstr>
      <vt:lpstr>Open Sans</vt:lpstr>
      <vt:lpstr>OpenSans</vt:lpstr>
      <vt:lpstr>Times New Roman</vt:lpstr>
      <vt:lpstr>21_BasicWhite</vt:lpstr>
      <vt:lpstr>1_Office Theme</vt:lpstr>
      <vt:lpstr>6_Office Theme</vt:lpstr>
      <vt:lpstr>2_Office Theme</vt:lpstr>
      <vt:lpstr>3_Office Theme</vt:lpstr>
      <vt:lpstr> </vt:lpstr>
      <vt:lpstr>Pulmonary Rehabilitation (PR)</vt:lpstr>
      <vt:lpstr>Impact of Covid 19</vt:lpstr>
      <vt:lpstr>Virtual PR Re-Design</vt:lpstr>
      <vt:lpstr>Participant Assessments</vt:lpstr>
      <vt:lpstr>Exercise and Education</vt:lpstr>
      <vt:lpstr>Outcomes </vt:lpstr>
      <vt:lpstr>Feedback</vt:lpstr>
      <vt:lpstr>Pros and Cons of Virtual PR</vt:lpstr>
      <vt:lpstr>Moving Forward</vt:lpstr>
      <vt:lpstr>Virtual PR - Here to stay in Lothian!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Tait R (Rebecca)</dc:creator>
  <cp:lastModifiedBy>Tait R (Rebecca)</cp:lastModifiedBy>
  <cp:revision>1</cp:revision>
  <dcterms:created xsi:type="dcterms:W3CDTF">2021-05-27T15:07:04Z</dcterms:created>
  <dcterms:modified xsi:type="dcterms:W3CDTF">2021-05-27T15:08:24Z</dcterms:modified>
</cp:coreProperties>
</file>