
<file path=[Content_Types].xml><?xml version="1.0" encoding="utf-8"?>
<Types xmlns="http://schemas.openxmlformats.org/package/2006/content-types">
  <Default Extension="jpeg" ContentType="image/jpeg"/>
  <Default Extension="jp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5"/>
    <p:sldMasterId id="2147483652" r:id="rId6"/>
    <p:sldMasterId id="2147483656" r:id="rId7"/>
  </p:sldMasterIdLst>
  <p:notesMasterIdLst>
    <p:notesMasterId r:id="rId47"/>
  </p:notesMasterIdLst>
  <p:sldIdLst>
    <p:sldId id="265" r:id="rId8"/>
    <p:sldId id="280" r:id="rId9"/>
    <p:sldId id="258" r:id="rId10"/>
    <p:sldId id="279" r:id="rId11"/>
    <p:sldId id="662" r:id="rId12"/>
    <p:sldId id="1133" r:id="rId13"/>
    <p:sldId id="263" r:id="rId14"/>
    <p:sldId id="663" r:id="rId15"/>
    <p:sldId id="266" r:id="rId16"/>
    <p:sldId id="267" r:id="rId17"/>
    <p:sldId id="268" r:id="rId18"/>
    <p:sldId id="271" r:id="rId19"/>
    <p:sldId id="270" r:id="rId20"/>
    <p:sldId id="272" r:id="rId21"/>
    <p:sldId id="275" r:id="rId22"/>
    <p:sldId id="273" r:id="rId23"/>
    <p:sldId id="13235" r:id="rId24"/>
    <p:sldId id="281" r:id="rId25"/>
    <p:sldId id="282" r:id="rId26"/>
    <p:sldId id="283" r:id="rId27"/>
    <p:sldId id="277" r:id="rId28"/>
    <p:sldId id="264" r:id="rId29"/>
    <p:sldId id="284" r:id="rId30"/>
    <p:sldId id="285" r:id="rId31"/>
    <p:sldId id="286" r:id="rId32"/>
    <p:sldId id="287" r:id="rId33"/>
    <p:sldId id="288" r:id="rId34"/>
    <p:sldId id="289" r:id="rId35"/>
    <p:sldId id="290" r:id="rId36"/>
    <p:sldId id="291" r:id="rId37"/>
    <p:sldId id="278" r:id="rId38"/>
    <p:sldId id="257" r:id="rId39"/>
    <p:sldId id="292" r:id="rId40"/>
    <p:sldId id="293" r:id="rId41"/>
    <p:sldId id="259" r:id="rId42"/>
    <p:sldId id="661" r:id="rId43"/>
    <p:sldId id="13236" r:id="rId44"/>
    <p:sldId id="659" r:id="rId45"/>
    <p:sldId id="13237" r:id="rId4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E058F53-4030-4D12-B51C-D9DDBC372A2A}" v="14" dt="2025-06-05T14:28:16.79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7" autoAdjust="0"/>
    <p:restoredTop sz="69613" autoAdjust="0"/>
  </p:normalViewPr>
  <p:slideViewPr>
    <p:cSldViewPr snapToGrid="0">
      <p:cViewPr varScale="1">
        <p:scale>
          <a:sx n="59" d="100"/>
          <a:sy n="59" d="100"/>
        </p:scale>
        <p:origin x="1570" y="6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9" Type="http://schemas.openxmlformats.org/officeDocument/2006/relationships/slide" Target="slides/slide32.xml"/><Relationship Id="rId21" Type="http://schemas.openxmlformats.org/officeDocument/2006/relationships/slide" Target="slides/slide14.xml"/><Relationship Id="rId34" Type="http://schemas.openxmlformats.org/officeDocument/2006/relationships/slide" Target="slides/slide27.xml"/><Relationship Id="rId42" Type="http://schemas.openxmlformats.org/officeDocument/2006/relationships/slide" Target="slides/slide35.xml"/><Relationship Id="rId47" Type="http://schemas.openxmlformats.org/officeDocument/2006/relationships/notesMaster" Target="notesMasters/notesMaster1.xml"/><Relationship Id="rId50" Type="http://schemas.openxmlformats.org/officeDocument/2006/relationships/theme" Target="theme/theme1.xml"/><Relationship Id="rId7" Type="http://schemas.openxmlformats.org/officeDocument/2006/relationships/slideMaster" Target="slideMasters/slideMaster3.xml"/><Relationship Id="rId2" Type="http://schemas.openxmlformats.org/officeDocument/2006/relationships/customXml" Target="../customXml/item2.xml"/><Relationship Id="rId16" Type="http://schemas.openxmlformats.org/officeDocument/2006/relationships/slide" Target="slides/slide9.xml"/><Relationship Id="rId29" Type="http://schemas.openxmlformats.org/officeDocument/2006/relationships/slide" Target="slides/slide22.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slide" Target="slides/slide30.xml"/><Relationship Id="rId40" Type="http://schemas.openxmlformats.org/officeDocument/2006/relationships/slide" Target="slides/slide33.xml"/><Relationship Id="rId45" Type="http://schemas.openxmlformats.org/officeDocument/2006/relationships/slide" Target="slides/slide38.xml"/><Relationship Id="rId5" Type="http://schemas.openxmlformats.org/officeDocument/2006/relationships/slideMaster" Target="slideMasters/slideMaster1.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49" Type="http://schemas.openxmlformats.org/officeDocument/2006/relationships/viewProps" Target="viewProps.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slide" Target="slides/slide24.xml"/><Relationship Id="rId44" Type="http://schemas.openxmlformats.org/officeDocument/2006/relationships/slide" Target="slides/slide37.xml"/><Relationship Id="rId52" Type="http://schemas.microsoft.com/office/2015/10/relationships/revisionInfo" Target="revisionInfo.xml"/><Relationship Id="rId4" Type="http://schemas.openxmlformats.org/officeDocument/2006/relationships/customXml" Target="../customXml/item4.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43" Type="http://schemas.openxmlformats.org/officeDocument/2006/relationships/slide" Target="slides/slide36.xml"/><Relationship Id="rId48" Type="http://schemas.openxmlformats.org/officeDocument/2006/relationships/presProps" Target="presProps.xml"/><Relationship Id="rId8" Type="http://schemas.openxmlformats.org/officeDocument/2006/relationships/slide" Target="slides/slide1.xml"/><Relationship Id="rId51" Type="http://schemas.openxmlformats.org/officeDocument/2006/relationships/tableStyles" Target="tableStyles.xml"/><Relationship Id="rId3" Type="http://schemas.openxmlformats.org/officeDocument/2006/relationships/customXml" Target="../customXml/item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slide" Target="slides/slide31.xml"/><Relationship Id="rId46" Type="http://schemas.openxmlformats.org/officeDocument/2006/relationships/slide" Target="slides/slide39.xml"/><Relationship Id="rId20" Type="http://schemas.openxmlformats.org/officeDocument/2006/relationships/slide" Target="slides/slide13.xml"/><Relationship Id="rId41" Type="http://schemas.openxmlformats.org/officeDocument/2006/relationships/slide" Target="slides/slide34.xml"/><Relationship Id="rId1" Type="http://schemas.openxmlformats.org/officeDocument/2006/relationships/customXml" Target="../customXml/item1.xml"/><Relationship Id="rId6" Type="http://schemas.openxmlformats.org/officeDocument/2006/relationships/slideMaster" Target="slideMasters/slideMaster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5F77CB1-73B5-4646-A9C0-84EF95076537}" type="datetimeFigureOut">
              <a:rPr lang="en-GB" smtClean="0"/>
              <a:t>05/06/2025</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4801B36-1C46-4F7F-82BA-A366FBDBB2B8}" type="slidenum">
              <a:rPr lang="en-GB" smtClean="0"/>
              <a:t>‹#›</a:t>
            </a:fld>
            <a:endParaRPr lang="en-GB"/>
          </a:p>
        </p:txBody>
      </p:sp>
    </p:spTree>
    <p:extLst>
      <p:ext uri="{BB962C8B-B14F-4D97-AF65-F5344CB8AC3E}">
        <p14:creationId xmlns:p14="http://schemas.microsoft.com/office/powerpoint/2010/main" val="200640852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latin typeface="Arial" panose="020B0604020202020204" pitchFamily="34" charset="0"/>
                <a:cs typeface="Arial" panose="020B0604020202020204" pitchFamily="34" charset="0"/>
              </a:rPr>
              <a:t>We provide services to over 370,000 people across length and breadth of the Kingdom of Fife, 24/7/365</a:t>
            </a:r>
          </a:p>
          <a:p>
            <a:endParaRPr lang="en-GB" dirty="0">
              <a:latin typeface="Arial" panose="020B0604020202020204" pitchFamily="34" charset="0"/>
              <a:cs typeface="Arial" panose="020B0604020202020204" pitchFamily="34" charset="0"/>
            </a:endParaRPr>
          </a:p>
          <a:p>
            <a:r>
              <a:rPr lang="en-GB" dirty="0">
                <a:latin typeface="Arial" panose="020B0604020202020204" pitchFamily="34" charset="0"/>
                <a:cs typeface="Arial" panose="020B0604020202020204" pitchFamily="34" charset="0"/>
              </a:rPr>
              <a:t>From 10 hospitals and over 250 primary care providers</a:t>
            </a:r>
          </a:p>
          <a:p>
            <a:endParaRPr lang="en-GB" dirty="0">
              <a:latin typeface="Arial" panose="020B0604020202020204" pitchFamily="34" charset="0"/>
              <a:cs typeface="Arial" panose="020B0604020202020204" pitchFamily="34" charset="0"/>
            </a:endParaRPr>
          </a:p>
          <a:p>
            <a:r>
              <a:rPr lang="en-GB" dirty="0">
                <a:latin typeface="Arial" panose="020B0604020202020204" pitchFamily="34" charset="0"/>
                <a:cs typeface="Arial" panose="020B0604020202020204" pitchFamily="34" charset="0"/>
              </a:rPr>
              <a:t>Our population is ageing and people in areas of high deprivation face the growing impact of societal, economic and environmental pressures on their health and wellbeing</a:t>
            </a:r>
          </a:p>
          <a:p>
            <a:endParaRPr lang="en-GB" dirty="0">
              <a:latin typeface="Arial" panose="020B0604020202020204" pitchFamily="34" charset="0"/>
              <a:cs typeface="Arial" panose="020B0604020202020204" pitchFamily="34" charset="0"/>
            </a:endParaRPr>
          </a:p>
          <a:p>
            <a:r>
              <a:rPr lang="en-GB" dirty="0">
                <a:latin typeface="Arial" panose="020B0604020202020204" pitchFamily="34" charset="0"/>
                <a:cs typeface="Arial" panose="020B0604020202020204" pitchFamily="34" charset="0"/>
              </a:rPr>
              <a:t>Many of the challenges we are facing are not new – the health and care system was under pressure before the pandemic – however the situation has been exacerbated by the pandemic.</a:t>
            </a:r>
          </a:p>
          <a:p>
            <a:endParaRPr lang="en-GB" dirty="0">
              <a:latin typeface="Arial" panose="020B0604020202020204" pitchFamily="34" charset="0"/>
              <a:cs typeface="Arial" panose="020B0604020202020204" pitchFamily="34" charset="0"/>
            </a:endParaRPr>
          </a:p>
          <a:p>
            <a:r>
              <a:rPr lang="en-GB" b="1" dirty="0">
                <a:latin typeface="Arial" panose="020B0604020202020204" pitchFamily="34" charset="0"/>
                <a:cs typeface="Arial" panose="020B0604020202020204" pitchFamily="34" charset="0"/>
              </a:rPr>
              <a:t>Challenges</a:t>
            </a:r>
          </a:p>
          <a:p>
            <a:pPr marL="171450" indent="-171450">
              <a:buFont typeface="Arial" panose="020B0604020202020204" pitchFamily="34" charset="0"/>
              <a:buChar char="•"/>
            </a:pPr>
            <a:r>
              <a:rPr lang="en-GB" dirty="0">
                <a:latin typeface="Arial" panose="020B0604020202020204" pitchFamily="34" charset="0"/>
                <a:cs typeface="Arial" panose="020B0604020202020204" pitchFamily="34" charset="0"/>
              </a:rPr>
              <a:t>Financial pressures</a:t>
            </a:r>
          </a:p>
          <a:p>
            <a:pPr marL="171450" indent="-171450">
              <a:buFont typeface="Arial" panose="020B0604020202020204" pitchFamily="34" charset="0"/>
              <a:buChar char="•"/>
            </a:pPr>
            <a:r>
              <a:rPr lang="en-GB" dirty="0">
                <a:latin typeface="Arial" panose="020B0604020202020204" pitchFamily="34" charset="0"/>
                <a:cs typeface="Arial" panose="020B0604020202020204" pitchFamily="34" charset="0"/>
              </a:rPr>
              <a:t>Staffing pressures</a:t>
            </a:r>
          </a:p>
          <a:p>
            <a:pPr marL="171450" indent="-171450">
              <a:buFont typeface="Arial" panose="020B0604020202020204" pitchFamily="34" charset="0"/>
              <a:buChar char="•"/>
            </a:pPr>
            <a:r>
              <a:rPr lang="en-GB" dirty="0">
                <a:latin typeface="Arial" panose="020B0604020202020204" pitchFamily="34" charset="0"/>
                <a:cs typeface="Arial" panose="020B0604020202020204" pitchFamily="34" charset="0"/>
              </a:rPr>
              <a:t>Social care pressures</a:t>
            </a:r>
          </a:p>
          <a:p>
            <a:pPr marL="171450" indent="-171450">
              <a:buFont typeface="Arial" panose="020B0604020202020204" pitchFamily="34" charset="0"/>
              <a:buChar char="•"/>
            </a:pPr>
            <a:r>
              <a:rPr lang="en-GB" dirty="0">
                <a:latin typeface="Arial" panose="020B0604020202020204" pitchFamily="34" charset="0"/>
                <a:cs typeface="Arial" panose="020B0604020202020204" pitchFamily="34" charset="0"/>
              </a:rPr>
              <a:t>Access to primary care</a:t>
            </a:r>
          </a:p>
          <a:p>
            <a:pPr marL="171450" indent="-171450">
              <a:buFont typeface="Arial" panose="020B0604020202020204" pitchFamily="34" charset="0"/>
              <a:buChar char="•"/>
            </a:pPr>
            <a:r>
              <a:rPr lang="en-GB" dirty="0">
                <a:latin typeface="Arial" panose="020B0604020202020204" pitchFamily="34" charset="0"/>
                <a:cs typeface="Arial" panose="020B0604020202020204" pitchFamily="34" charset="0"/>
              </a:rPr>
              <a:t>Climate emergency</a:t>
            </a:r>
          </a:p>
          <a:p>
            <a:pPr marL="171450" indent="-171450">
              <a:buFont typeface="Arial" panose="020B0604020202020204" pitchFamily="34" charset="0"/>
              <a:buChar char="•"/>
            </a:pPr>
            <a:r>
              <a:rPr lang="en-GB" dirty="0">
                <a:latin typeface="Arial" panose="020B0604020202020204" pitchFamily="34" charset="0"/>
                <a:cs typeface="Arial" panose="020B0604020202020204" pitchFamily="34" charset="0"/>
              </a:rPr>
              <a:t>Cost of living crisis</a:t>
            </a:r>
          </a:p>
          <a:p>
            <a:pPr marL="171450" indent="-171450">
              <a:buFont typeface="Arial" panose="020B0604020202020204" pitchFamily="34" charset="0"/>
              <a:buChar char="•"/>
            </a:pPr>
            <a:r>
              <a:rPr lang="en-GB" dirty="0">
                <a:latin typeface="Arial" panose="020B0604020202020204" pitchFamily="34" charset="0"/>
                <a:cs typeface="Arial" panose="020B0604020202020204" pitchFamily="34" charset="0"/>
              </a:rPr>
              <a:t>Growing health inequalities</a:t>
            </a:r>
          </a:p>
          <a:p>
            <a:r>
              <a:rPr lang="en-GB" b="1" dirty="0">
                <a:latin typeface="Arial" panose="020B0604020202020204" pitchFamily="34" charset="0"/>
                <a:cs typeface="Arial" panose="020B0604020202020204" pitchFamily="34" charset="0"/>
              </a:rPr>
              <a:t>Experience</a:t>
            </a:r>
          </a:p>
          <a:p>
            <a:pPr marL="171450" indent="-171450">
              <a:buFont typeface="Arial" panose="020B0604020202020204" pitchFamily="34" charset="0"/>
              <a:buChar char="•"/>
            </a:pPr>
            <a:r>
              <a:rPr lang="en-GB" dirty="0">
                <a:latin typeface="Arial" panose="020B0604020202020204" pitchFamily="34" charset="0"/>
                <a:cs typeface="Arial" panose="020B0604020202020204" pitchFamily="34" charset="0"/>
              </a:rPr>
              <a:t>Staff</a:t>
            </a:r>
          </a:p>
          <a:p>
            <a:pPr marL="171450" indent="-171450">
              <a:buFont typeface="Arial" panose="020B0604020202020204" pitchFamily="34" charset="0"/>
              <a:buChar char="•"/>
            </a:pPr>
            <a:r>
              <a:rPr lang="en-GB" dirty="0">
                <a:latin typeface="Arial" panose="020B0604020202020204" pitchFamily="34" charset="0"/>
                <a:cs typeface="Arial" panose="020B0604020202020204" pitchFamily="34" charset="0"/>
              </a:rPr>
              <a:t>Patient, family &amp; carer</a:t>
            </a:r>
          </a:p>
          <a:p>
            <a:r>
              <a:rPr lang="en-GB" b="1" dirty="0">
                <a:latin typeface="Arial" panose="020B0604020202020204" pitchFamily="34" charset="0"/>
                <a:cs typeface="Arial" panose="020B0604020202020204" pitchFamily="34" charset="0"/>
              </a:rPr>
              <a:t>Demand</a:t>
            </a:r>
          </a:p>
          <a:p>
            <a:pPr marL="171450" indent="-171450">
              <a:buFont typeface="Arial" panose="020B0604020202020204" pitchFamily="34" charset="0"/>
              <a:buChar char="•"/>
            </a:pPr>
            <a:r>
              <a:rPr lang="en-GB" dirty="0">
                <a:latin typeface="Arial" panose="020B0604020202020204" pitchFamily="34" charset="0"/>
                <a:cs typeface="Arial" panose="020B0604020202020204" pitchFamily="34" charset="0"/>
              </a:rPr>
              <a:t>Increasing attendances for urgent and emergency care</a:t>
            </a:r>
          </a:p>
          <a:p>
            <a:pPr marL="171450" indent="-171450">
              <a:buFont typeface="Arial" panose="020B0604020202020204" pitchFamily="34" charset="0"/>
              <a:buChar char="•"/>
            </a:pPr>
            <a:r>
              <a:rPr lang="en-GB" dirty="0">
                <a:latin typeface="Arial" panose="020B0604020202020204" pitchFamily="34" charset="0"/>
                <a:cs typeface="Arial" panose="020B0604020202020204" pitchFamily="34" charset="0"/>
              </a:rPr>
              <a:t>Backlog of outpatient appointments and procedures</a:t>
            </a:r>
          </a:p>
          <a:p>
            <a:endParaRPr lang="en-GB" dirty="0">
              <a:latin typeface="Arial" panose="020B0604020202020204" pitchFamily="34" charset="0"/>
              <a:cs typeface="Arial" panose="020B0604020202020204" pitchFamily="34" charset="0"/>
            </a:endParaRPr>
          </a:p>
          <a:p>
            <a:r>
              <a:rPr lang="en-GB" dirty="0">
                <a:latin typeface="Arial" panose="020B0604020202020204" pitchFamily="34" charset="0"/>
                <a:cs typeface="Arial" panose="020B0604020202020204" pitchFamily="34" charset="0"/>
              </a:rPr>
              <a:t>And we know that all of this causes concern for our population.</a:t>
            </a:r>
          </a:p>
          <a:p>
            <a:endParaRPr lang="en-GB" dirty="0">
              <a:latin typeface="Arial" panose="020B0604020202020204" pitchFamily="34" charset="0"/>
              <a:cs typeface="Arial" panose="020B0604020202020204" pitchFamily="34" charset="0"/>
            </a:endParaRPr>
          </a:p>
          <a:p>
            <a:r>
              <a:rPr lang="en-GB" dirty="0">
                <a:latin typeface="Arial" panose="020B0604020202020204" pitchFamily="34" charset="0"/>
                <a:cs typeface="Arial" panose="020B0604020202020204" pitchFamily="34" charset="0"/>
              </a:rPr>
              <a:t>What I can assure you, however, is that in spite of this, over 10,000 NHS staff get up each day to provide the best possible care they can for the people of Fife, and do so with care, compassion and a commitment to public service. We talk about “#</a:t>
            </a:r>
            <a:r>
              <a:rPr lang="en-GB" dirty="0" err="1">
                <a:latin typeface="Arial" panose="020B0604020202020204" pitchFamily="34" charset="0"/>
                <a:cs typeface="Arial" panose="020B0604020202020204" pitchFamily="34" charset="0"/>
              </a:rPr>
              <a:t>TeamNHSFife</a:t>
            </a:r>
            <a:r>
              <a:rPr lang="en-GB" dirty="0">
                <a:latin typeface="Arial" panose="020B0604020202020204" pitchFamily="34" charset="0"/>
                <a:cs typeface="Arial" panose="020B0604020202020204" pitchFamily="34" charset="0"/>
              </a:rPr>
              <a:t>” in our day to day interactions and the sense of team spirit is always present – on many levels.  We don’t always get things right for every person who needs our services, but we strive to improve, to listen, to learn and to be kind.</a:t>
            </a:r>
          </a:p>
          <a:p>
            <a:endParaRPr lang="en-GB" dirty="0">
              <a:latin typeface="Arial" panose="020B0604020202020204" pitchFamily="34" charset="0"/>
              <a:cs typeface="Arial" panose="020B0604020202020204" pitchFamily="34" charset="0"/>
            </a:endParaRPr>
          </a:p>
          <a:p>
            <a:endParaRPr lang="en-GB"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6EFE83B7-278F-6545-9C62-E36EB068C003}" type="slidenum">
              <a:rPr lang="en-US" smtClean="0"/>
              <a:pPr/>
              <a:t>6</a:t>
            </a:fld>
            <a:endParaRPr lang="en-US"/>
          </a:p>
        </p:txBody>
      </p:sp>
    </p:spTree>
    <p:extLst>
      <p:ext uri="{BB962C8B-B14F-4D97-AF65-F5344CB8AC3E}">
        <p14:creationId xmlns:p14="http://schemas.microsoft.com/office/powerpoint/2010/main" val="1193848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"Do you ever just feel a bit… stuck?</a:t>
            </a:r>
            <a:br>
              <a:rPr lang="en-GB" dirty="0"/>
            </a:br>
            <a:endParaRPr lang="en-GB" dirty="0"/>
          </a:p>
          <a:p>
            <a:r>
              <a:rPr lang="en-GB" dirty="0"/>
              <a:t>I do. I think many of us do. Especially in the NHS.</a:t>
            </a:r>
          </a:p>
          <a:p>
            <a:br>
              <a:rPr lang="en-GB" dirty="0"/>
            </a:br>
            <a:r>
              <a:rPr lang="en-GB" dirty="0"/>
              <a:t>We work in organisations where we talk about things like the </a:t>
            </a:r>
            <a:r>
              <a:rPr lang="en-GB" i="1" dirty="0"/>
              <a:t>cycle of governance</a:t>
            </a:r>
            <a:r>
              <a:rPr lang="en-GB" dirty="0"/>
              <a:t> — and it becomes just that… a cycle. Papers, meetings, frameworks, reports. Risk. Finance. Delivery. Again. And again.</a:t>
            </a:r>
          </a:p>
          <a:p>
            <a:br>
              <a:rPr lang="en-GB" dirty="0"/>
            </a:br>
            <a:r>
              <a:rPr lang="en-GB" dirty="0"/>
              <a:t>And sometimes there’s great stuff. There are real moments of impact, of change. But there’s also this creeping sense of inevitability. Like we’re stuck in a maze we built ourselves.</a:t>
            </a:r>
          </a:p>
          <a:p>
            <a:br>
              <a:rPr lang="en-GB" dirty="0"/>
            </a:br>
            <a:r>
              <a:rPr lang="en-GB" dirty="0"/>
              <a:t>This was 2023 for me. It was my second year as an Executive Director. I was still relatively new to the table, still finding my voice. But what I could see, clearly, was that we were wrestling.</a:t>
            </a:r>
            <a:br>
              <a:rPr lang="en-GB" dirty="0"/>
            </a:br>
            <a:br>
              <a:rPr lang="en-GB" dirty="0"/>
            </a:br>
            <a:r>
              <a:rPr lang="en-GB" dirty="0"/>
              <a:t>Wrestling with the aftershocks of the pandemic. With overwhelming demand. With finance and delivery pulling in slightly different directions — sometimes more than slightly. And the running joke, of course, was that we had nae money. </a:t>
            </a:r>
            <a:br>
              <a:rPr lang="en-GB" dirty="0"/>
            </a:br>
            <a:br>
              <a:rPr lang="en-GB" dirty="0"/>
            </a:br>
            <a:r>
              <a:rPr lang="en-GB" dirty="0"/>
              <a:t>Except it wasn’t really a joke anymore.</a:t>
            </a:r>
          </a:p>
          <a:p>
            <a:br>
              <a:rPr lang="en-GB" dirty="0"/>
            </a:br>
            <a:r>
              <a:rPr lang="en-GB" dirty="0"/>
              <a:t>Outside the front door — the ambulances. Inside — new services, new ideas, new lives starting. And also, some ending. Adverse events. Staffing shortages. All of it. It wasn’t just pressure. It was… chaos. The system wasn’t broken — but it was </a:t>
            </a:r>
            <a:r>
              <a:rPr lang="en-GB" i="1" dirty="0"/>
              <a:t>out of balance.</a:t>
            </a:r>
            <a:endParaRPr lang="en-GB" dirty="0"/>
          </a:p>
          <a:p>
            <a:br>
              <a:rPr lang="en-GB" dirty="0"/>
            </a:br>
            <a:r>
              <a:rPr lang="en-GB" dirty="0"/>
              <a:t>And every month, it got a wee bit harder.</a:t>
            </a:r>
          </a:p>
          <a:p>
            <a:br>
              <a:rPr lang="en-GB" dirty="0"/>
            </a:br>
            <a:r>
              <a:rPr lang="en-GB" dirty="0"/>
              <a:t>Our financial position deteriorated. We had a £15 million savings target. We were further and further away from it. People were trying. But fingers were being pointed. Tensions were high. Frustration was growing.</a:t>
            </a:r>
          </a:p>
          <a:p>
            <a:r>
              <a:rPr lang="en-GB" dirty="0"/>
              <a:t>And then it started — </a:t>
            </a:r>
            <a:r>
              <a:rPr lang="en-GB" i="1" dirty="0"/>
              <a:t>the budget whispers</a:t>
            </a:r>
            <a:r>
              <a:rPr lang="en-GB" dirty="0"/>
              <a:t>. It was around November. The nights getting longer. You could feel it. Everyone you spoke to said the same thing: </a:t>
            </a:r>
            <a:r>
              <a:rPr lang="en-GB" i="1" dirty="0"/>
              <a:t>“Oof, it’s going to be tough.”</a:t>
            </a:r>
            <a:endParaRPr lang="en-GB" dirty="0"/>
          </a:p>
          <a:p>
            <a:br>
              <a:rPr lang="en-GB" dirty="0"/>
            </a:br>
            <a:r>
              <a:rPr lang="en-GB" dirty="0"/>
              <a:t>We were formally escalated. Our finances were being watched. And on the 19th of December, it hit.</a:t>
            </a:r>
          </a:p>
          <a:p>
            <a:br>
              <a:rPr lang="en-GB" dirty="0"/>
            </a:br>
            <a:r>
              <a:rPr lang="en-GB" dirty="0"/>
              <a:t>Flat cash.</a:t>
            </a:r>
          </a:p>
          <a:p>
            <a:br>
              <a:rPr lang="en-GB" dirty="0"/>
            </a:br>
            <a:r>
              <a:rPr lang="en-GB" dirty="0"/>
              <a:t>No uplift. No buffer. Just flat.</a:t>
            </a:r>
            <a:br>
              <a:rPr lang="en-GB" dirty="0"/>
            </a:br>
            <a:br>
              <a:rPr lang="en-GB" dirty="0"/>
            </a:br>
            <a:r>
              <a:rPr lang="en-GB" dirty="0"/>
              <a:t>Cue the despair. Genuinely. People saying: </a:t>
            </a:r>
            <a:r>
              <a:rPr lang="en-GB" i="1" dirty="0"/>
              <a:t>“We’re going back a decade.”</a:t>
            </a:r>
            <a:br>
              <a:rPr lang="en-GB" dirty="0"/>
            </a:br>
            <a:br>
              <a:rPr lang="en-GB" dirty="0"/>
            </a:br>
            <a:r>
              <a:rPr lang="en-GB" dirty="0"/>
              <a:t>And I remember hearing — </a:t>
            </a:r>
            <a:r>
              <a:rPr lang="en-GB" i="1" dirty="0"/>
              <a:t>“this is the single biggest challenge the NHS has faced since devolution.”</a:t>
            </a:r>
            <a:endParaRPr lang="en-GB" dirty="0"/>
          </a:p>
          <a:p>
            <a:br>
              <a:rPr lang="en-GB" dirty="0"/>
            </a:br>
            <a:r>
              <a:rPr lang="en-GB" dirty="0"/>
              <a:t>And in that moment… something in team Fife just quietly said… </a:t>
            </a:r>
            <a:r>
              <a:rPr lang="en-GB" i="1" dirty="0"/>
              <a:t>no</a:t>
            </a:r>
            <a:r>
              <a:rPr lang="en-GB" dirty="0"/>
              <a:t>.</a:t>
            </a:r>
          </a:p>
          <a:p>
            <a:br>
              <a:rPr lang="en-GB" dirty="0"/>
            </a:br>
            <a:r>
              <a:rPr lang="en-GB" dirty="0"/>
              <a:t>Not defiance. Not delusion. But a line. A small one. A whisper really.</a:t>
            </a:r>
            <a:br>
              <a:rPr lang="en-GB" dirty="0"/>
            </a:br>
            <a:br>
              <a:rPr lang="en-GB" dirty="0"/>
            </a:br>
            <a:r>
              <a:rPr lang="en-GB" dirty="0"/>
              <a:t>Just… </a:t>
            </a:r>
            <a:r>
              <a:rPr lang="en-GB" i="1" dirty="0"/>
              <a:t>no</a:t>
            </a:r>
            <a:r>
              <a:rPr lang="en-GB" dirty="0"/>
              <a:t>.</a:t>
            </a:r>
          </a:p>
          <a:p>
            <a:br>
              <a:rPr lang="en-GB" dirty="0"/>
            </a:br>
            <a:r>
              <a:rPr lang="en-GB" dirty="0"/>
              <a:t>We weren't going to spiral. We weren’t going to moan. We weren’t going to keep walking the loops of this cul-de-sac.</a:t>
            </a:r>
          </a:p>
          <a:p>
            <a:br>
              <a:rPr lang="en-GB" dirty="0"/>
            </a:br>
            <a:r>
              <a:rPr lang="en-GB" dirty="0"/>
              <a:t>Something had to change. And if it wasn’t going to start somewhere else — maybe it had to start here."</a:t>
            </a:r>
          </a:p>
          <a:p>
            <a:endParaRPr lang="en-GB" dirty="0"/>
          </a:p>
        </p:txBody>
      </p:sp>
      <p:sp>
        <p:nvSpPr>
          <p:cNvPr id="4" name="Slide Number Placeholder 3"/>
          <p:cNvSpPr>
            <a:spLocks noGrp="1"/>
          </p:cNvSpPr>
          <p:nvPr>
            <p:ph type="sldNum" sz="quarter" idx="5"/>
          </p:nvPr>
        </p:nvSpPr>
        <p:spPr/>
        <p:txBody>
          <a:bodyPr/>
          <a:lstStyle/>
          <a:p>
            <a:fld id="{94801B36-1C46-4F7F-82BA-A366FBDBB2B8}" type="slidenum">
              <a:rPr lang="en-GB" smtClean="0"/>
              <a:t>7</a:t>
            </a:fld>
            <a:endParaRPr lang="en-GB"/>
          </a:p>
        </p:txBody>
      </p:sp>
    </p:spTree>
    <p:extLst>
      <p:ext uri="{BB962C8B-B14F-4D97-AF65-F5344CB8AC3E}">
        <p14:creationId xmlns:p14="http://schemas.microsoft.com/office/powerpoint/2010/main" val="15673564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For those of you roughly my age, I never thought I’d get a reference to </a:t>
            </a:r>
            <a:r>
              <a:rPr lang="en-GB" i="1" dirty="0"/>
              <a:t>The Undertaker</a:t>
            </a:r>
            <a:r>
              <a:rPr lang="en-GB" dirty="0"/>
              <a:t> into a presentation at the NHS Scotland Event… but here we go.  What you see here is a picture of Death Valley.  </a:t>
            </a:r>
            <a:br>
              <a:rPr lang="en-GB" dirty="0"/>
            </a:br>
            <a:br>
              <a:rPr lang="en-GB" dirty="0"/>
            </a:br>
            <a:r>
              <a:rPr lang="en-GB" dirty="0"/>
              <a:t>There’s a business concept called </a:t>
            </a:r>
            <a:r>
              <a:rPr lang="en-GB" dirty="0" err="1"/>
              <a:t>Corpoate</a:t>
            </a:r>
            <a:r>
              <a:rPr lang="en-GB" dirty="0"/>
              <a:t> demise, although some people know it better by it’s slightly darker nickname, the death valley curve.  </a:t>
            </a:r>
          </a:p>
          <a:p>
            <a:endParaRPr lang="en-GB" dirty="0"/>
          </a:p>
          <a:p>
            <a:r>
              <a:rPr lang="en-GB" dirty="0"/>
              <a:t>here’s a serious point here.</a:t>
            </a:r>
          </a:p>
          <a:p>
            <a:r>
              <a:rPr lang="en-GB" dirty="0"/>
              <a:t>Because while this might look like a theoretical business model, it’s actually a brutally honest map of what happens when systems start to drift.</a:t>
            </a:r>
          </a:p>
          <a:p>
            <a:r>
              <a:rPr lang="en-GB" dirty="0"/>
              <a:t>The curve is pretty predictable.</a:t>
            </a:r>
            <a:br>
              <a:rPr lang="en-GB" dirty="0"/>
            </a:br>
            <a:r>
              <a:rPr lang="en-GB" dirty="0"/>
              <a:t>There’s early energy.</a:t>
            </a:r>
            <a:br>
              <a:rPr lang="en-GB" dirty="0"/>
            </a:br>
            <a:r>
              <a:rPr lang="en-GB" dirty="0"/>
              <a:t>Then the complacency kicks in.</a:t>
            </a:r>
            <a:br>
              <a:rPr lang="en-GB" dirty="0"/>
            </a:br>
            <a:r>
              <a:rPr lang="en-GB" dirty="0"/>
              <a:t>Then the excuses.</a:t>
            </a:r>
            <a:br>
              <a:rPr lang="en-GB" dirty="0"/>
            </a:br>
            <a:r>
              <a:rPr lang="en-GB" dirty="0"/>
              <a:t>Then the drift.</a:t>
            </a:r>
            <a:br>
              <a:rPr lang="en-GB" dirty="0"/>
            </a:br>
            <a:r>
              <a:rPr lang="en-GB" dirty="0"/>
              <a:t>Then the denial.</a:t>
            </a:r>
            <a:br>
              <a:rPr lang="en-GB" dirty="0"/>
            </a:br>
            <a:r>
              <a:rPr lang="en-GB" dirty="0"/>
              <a:t>And before you know it — the lights are going out one corridor at a time, and nobody quite remembers how we got here.</a:t>
            </a:r>
          </a:p>
          <a:p>
            <a:r>
              <a:rPr lang="en-GB" dirty="0"/>
              <a:t>Now, I’m </a:t>
            </a:r>
            <a:r>
              <a:rPr lang="en-GB" i="1" dirty="0"/>
              <a:t>not</a:t>
            </a:r>
            <a:r>
              <a:rPr lang="en-GB" dirty="0"/>
              <a:t> saying that’s where we are. But I am saying this:</a:t>
            </a:r>
            <a:br>
              <a:rPr lang="en-GB" dirty="0"/>
            </a:br>
            <a:r>
              <a:rPr lang="en-GB" b="1" dirty="0"/>
              <a:t>We’re not as immune as we think we are.</a:t>
            </a:r>
            <a:endParaRPr lang="en-GB" dirty="0"/>
          </a:p>
          <a:p>
            <a:r>
              <a:rPr lang="en-GB" dirty="0"/>
              <a:t>The NHS isn’t magically protected from the same forces that take down major organisations. Culture, systems, values — they all erode over time if left unexamined.</a:t>
            </a:r>
          </a:p>
          <a:p>
            <a:r>
              <a:rPr lang="en-GB" dirty="0"/>
              <a:t>And yes — we’ve been through a pandemic.</a:t>
            </a:r>
            <a:br>
              <a:rPr lang="en-GB" dirty="0"/>
            </a:br>
            <a:r>
              <a:rPr lang="en-GB" dirty="0"/>
              <a:t>Yes — our system is under strain like never before.</a:t>
            </a:r>
          </a:p>
          <a:p>
            <a:r>
              <a:rPr lang="en-GB" dirty="0"/>
              <a:t>But if we let that be the </a:t>
            </a:r>
            <a:r>
              <a:rPr lang="en-GB" i="1" dirty="0"/>
              <a:t>only</a:t>
            </a:r>
            <a:r>
              <a:rPr lang="en-GB" dirty="0"/>
              <a:t> narrative, we risk something dangerous. We start telling ourselves it’s all out of our hands. That we’re passengers. That all we can do is ride it out and hope.</a:t>
            </a:r>
          </a:p>
          <a:p>
            <a:r>
              <a:rPr lang="en-GB" dirty="0"/>
              <a:t>And the thing is:</a:t>
            </a:r>
            <a:br>
              <a:rPr lang="en-GB" dirty="0"/>
            </a:br>
            <a:r>
              <a:rPr lang="en-GB" b="1" dirty="0"/>
              <a:t>If something can be mapped… it can be predicted.</a:t>
            </a:r>
            <a:br>
              <a:rPr lang="en-GB" dirty="0"/>
            </a:br>
            <a:r>
              <a:rPr lang="en-GB" dirty="0"/>
              <a:t>And if it can be predicted… it can </a:t>
            </a:r>
            <a:r>
              <a:rPr lang="en-GB" i="1" dirty="0"/>
              <a:t>often be prevented.</a:t>
            </a:r>
            <a:endParaRPr lang="en-GB" dirty="0"/>
          </a:p>
          <a:p>
            <a:r>
              <a:rPr lang="en-GB" dirty="0"/>
              <a:t>This curve isn’t fate. It’s a </a:t>
            </a:r>
            <a:r>
              <a:rPr lang="en-GB" i="1" dirty="0"/>
              <a:t>warning.</a:t>
            </a:r>
            <a:endParaRPr lang="en-GB" dirty="0"/>
          </a:p>
          <a:p>
            <a:r>
              <a:rPr lang="en-GB" dirty="0"/>
              <a:t>A signal to act before drift becomes decline.</a:t>
            </a:r>
            <a:br>
              <a:rPr lang="en-GB" dirty="0"/>
            </a:br>
            <a:r>
              <a:rPr lang="en-GB" dirty="0"/>
              <a:t>A call to hold the mirror up — before someone else holds it up for us.</a:t>
            </a:r>
          </a:p>
          <a:p>
            <a:r>
              <a:rPr lang="en-GB" dirty="0"/>
              <a:t>So I show you this not to be dramatic. But because recognising the curve is how we change its shape.</a:t>
            </a:r>
          </a:p>
          <a:p>
            <a:r>
              <a:rPr lang="en-GB" dirty="0"/>
              <a:t>That’s where our story could’ve gone.</a:t>
            </a:r>
            <a:br>
              <a:rPr lang="en-GB" dirty="0"/>
            </a:br>
            <a:r>
              <a:rPr lang="en-GB" dirty="0"/>
              <a:t>And we had a choice.</a:t>
            </a:r>
          </a:p>
          <a:p>
            <a:r>
              <a:rPr lang="en-GB" dirty="0"/>
              <a:t>In Fife, we chose to step off the curve</a:t>
            </a:r>
          </a:p>
          <a:p>
            <a:endParaRPr lang="en-GB" dirty="0"/>
          </a:p>
        </p:txBody>
      </p:sp>
      <p:sp>
        <p:nvSpPr>
          <p:cNvPr id="4" name="Slide Number Placeholder 3"/>
          <p:cNvSpPr>
            <a:spLocks noGrp="1"/>
          </p:cNvSpPr>
          <p:nvPr>
            <p:ph type="sldNum" sz="quarter" idx="5"/>
          </p:nvPr>
        </p:nvSpPr>
        <p:spPr/>
        <p:txBody>
          <a:bodyPr/>
          <a:lstStyle/>
          <a:p>
            <a:fld id="{94801B36-1C46-4F7F-82BA-A366FBDBB2B8}" type="slidenum">
              <a:rPr lang="en-GB" smtClean="0"/>
              <a:t>8</a:t>
            </a:fld>
            <a:endParaRPr lang="en-GB"/>
          </a:p>
        </p:txBody>
      </p:sp>
    </p:spTree>
    <p:extLst>
      <p:ext uri="{BB962C8B-B14F-4D97-AF65-F5344CB8AC3E}">
        <p14:creationId xmlns:p14="http://schemas.microsoft.com/office/powerpoint/2010/main" val="189176587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“Now look — I’m a pharmacist. I’m not a diagnostician. I’m certainly not a doctor. So I want to start with a gentle apology to any of my clinical colleagues in the room — especially those on the frontline of patient care — if I end up being a bit crude with this analogy. That’s not my intent.</a:t>
            </a:r>
          </a:p>
          <a:p>
            <a:r>
              <a:rPr lang="en-GB" dirty="0"/>
              <a:t>But stick with me.</a:t>
            </a:r>
          </a:p>
          <a:p>
            <a:r>
              <a:rPr lang="en-GB" dirty="0"/>
              <a:t>Because when someone comes into healthcare — whether it’s their GP, out-of-hours, or the emergency department — we don’t just chuck a prescription at them.</a:t>
            </a:r>
          </a:p>
          <a:p>
            <a:r>
              <a:rPr lang="en-GB" dirty="0"/>
              <a:t>We try to make sense of it. We </a:t>
            </a:r>
            <a:r>
              <a:rPr lang="en-GB" i="1" dirty="0"/>
              <a:t>assess.</a:t>
            </a:r>
            <a:r>
              <a:rPr lang="en-GB" dirty="0"/>
              <a:t> We gather the information, review the symptoms, we ask the awkward questions, and sometimes — especially in pharmacy — we catch the thing nobody else spotted.</a:t>
            </a:r>
          </a:p>
          <a:p>
            <a:r>
              <a:rPr lang="en-GB" dirty="0"/>
              <a:t>And we know — particularly with long-term conditions — it’s not always about a cure. Often, it’s about control. About realistic management. About helping people </a:t>
            </a:r>
            <a:r>
              <a:rPr lang="en-GB" i="1" dirty="0"/>
              <a:t>live well</a:t>
            </a:r>
            <a:r>
              <a:rPr lang="en-GB" dirty="0"/>
              <a:t> with risk.</a:t>
            </a:r>
          </a:p>
          <a:p>
            <a:r>
              <a:rPr lang="en-GB" dirty="0"/>
              <a:t>That’s what we call realistic medicine.</a:t>
            </a:r>
          </a:p>
          <a:p>
            <a:r>
              <a:rPr lang="en-GB" dirty="0"/>
              <a:t>And lately, I’ve been thinking:</a:t>
            </a:r>
            <a:br>
              <a:rPr lang="en-GB" dirty="0"/>
            </a:br>
            <a:r>
              <a:rPr lang="en-GB" b="1" dirty="0"/>
              <a:t>What would realistic leadership look like?</a:t>
            </a:r>
            <a:endParaRPr lang="en-GB" dirty="0"/>
          </a:p>
          <a:p>
            <a:r>
              <a:rPr lang="en-GB" dirty="0"/>
              <a:t>Because in our organisations, some of what we’re facing </a:t>
            </a:r>
            <a:r>
              <a:rPr lang="en-GB" i="1" dirty="0"/>
              <a:t>is</a:t>
            </a:r>
            <a:r>
              <a:rPr lang="en-GB" dirty="0"/>
              <a:t> chronic. Some of it flares up. Some of it burns in the background for years and nobody names it.</a:t>
            </a:r>
          </a:p>
          <a:p>
            <a:r>
              <a:rPr lang="en-GB" dirty="0"/>
              <a:t>And yet we keep going. We try our best. But I think we can do better than survival mode.</a:t>
            </a:r>
          </a:p>
          <a:p>
            <a:r>
              <a:rPr lang="en-GB" dirty="0"/>
              <a:t>Realistic leadership starts the same way clinical care does — we seek to understand.</a:t>
            </a:r>
          </a:p>
          <a:p>
            <a:r>
              <a:rPr lang="en-GB" dirty="0"/>
              <a:t>We ask: </a:t>
            </a:r>
            <a:r>
              <a:rPr lang="en-GB" i="1" dirty="0"/>
              <a:t>what’s really going on here?</a:t>
            </a:r>
            <a:r>
              <a:rPr lang="en-GB" dirty="0"/>
              <a:t> Is the financial pressure the illness or the fever? Where’s the root cause?</a:t>
            </a:r>
          </a:p>
          <a:p>
            <a:r>
              <a:rPr lang="en-GB" dirty="0"/>
              <a:t>We try to share decisions — across teams, across boundaries — because no one part of the system holds all the answers.</a:t>
            </a:r>
          </a:p>
          <a:p>
            <a:r>
              <a:rPr lang="en-GB" dirty="0"/>
              <a:t>We tailor our interventions — because some problems need stabilised, some need unpicked, and some need a bit of bravery.</a:t>
            </a:r>
          </a:p>
          <a:p>
            <a:r>
              <a:rPr lang="en-GB" dirty="0"/>
              <a:t>We focus on waste — and not just medicine waste. Time waste. Talent waste. Opportunities wasted in meetings where we never said what we really meant.</a:t>
            </a:r>
          </a:p>
          <a:p>
            <a:r>
              <a:rPr lang="en-GB" dirty="0"/>
              <a:t>We get honest about harm — not just the clinical kind, but the cultural kind too. The sort that wears people down until they stop putting their hand up.</a:t>
            </a:r>
          </a:p>
          <a:p>
            <a:r>
              <a:rPr lang="en-GB" dirty="0"/>
              <a:t>And we stop treating leadership like heroics — and start treating it like improvement science. One step at a time. Safe. Informed. Accountable.</a:t>
            </a:r>
          </a:p>
          <a:p>
            <a:r>
              <a:rPr lang="en-GB" dirty="0"/>
              <a:t>That’s the shift. That’s the mindset. That’s realistic leadership.</a:t>
            </a:r>
          </a:p>
          <a:p>
            <a:r>
              <a:rPr lang="en-GB" dirty="0"/>
              <a:t>And when we apply that thinking to our organisations, we start asking different questions.</a:t>
            </a:r>
          </a:p>
          <a:p>
            <a:r>
              <a:rPr lang="en-GB" dirty="0"/>
              <a:t>Not ‘who failed?’ but ‘what’s the diagnosis?’</a:t>
            </a:r>
          </a:p>
          <a:p>
            <a:r>
              <a:rPr lang="en-GB" dirty="0"/>
              <a:t>Not ‘who’s to blame?’ but ‘how do we manage this together?’</a:t>
            </a:r>
          </a:p>
          <a:p>
            <a:r>
              <a:rPr lang="en-GB" dirty="0"/>
              <a:t>Some of what we find will be uncomfortable. Maybe we’ve let drift become culture. Maybe we’ve stopped challenging because we’re too tired. Maybe our system is out of balance — but no one wants to be the one to say it.</a:t>
            </a:r>
          </a:p>
          <a:p>
            <a:r>
              <a:rPr lang="en-GB" dirty="0"/>
              <a:t>But if we can say it — if we can name it — then we can begin to treat it. Manage it. Improve it.</a:t>
            </a:r>
          </a:p>
          <a:p>
            <a:r>
              <a:rPr lang="en-GB" dirty="0"/>
              <a:t>That’s what we’re trying to do in Fife. And maybe, that’s what NHS leadership is crying out for across Scotland.”</a:t>
            </a:r>
          </a:p>
          <a:p>
            <a:endParaRPr lang="en-GB" dirty="0"/>
          </a:p>
        </p:txBody>
      </p:sp>
      <p:sp>
        <p:nvSpPr>
          <p:cNvPr id="4" name="Slide Number Placeholder 3"/>
          <p:cNvSpPr>
            <a:spLocks noGrp="1"/>
          </p:cNvSpPr>
          <p:nvPr>
            <p:ph type="sldNum" sz="quarter" idx="5"/>
          </p:nvPr>
        </p:nvSpPr>
        <p:spPr/>
        <p:txBody>
          <a:bodyPr/>
          <a:lstStyle/>
          <a:p>
            <a:fld id="{94801B36-1C46-4F7F-82BA-A366FBDBB2B8}" type="slidenum">
              <a:rPr lang="en-GB" smtClean="0"/>
              <a:t>9</a:t>
            </a:fld>
            <a:endParaRPr lang="en-GB"/>
          </a:p>
        </p:txBody>
      </p:sp>
    </p:spTree>
    <p:extLst>
      <p:ext uri="{BB962C8B-B14F-4D97-AF65-F5344CB8AC3E}">
        <p14:creationId xmlns:p14="http://schemas.microsoft.com/office/powerpoint/2010/main" val="212618484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"Thing is… it’s a lot more complex than that.</a:t>
            </a:r>
          </a:p>
          <a:p>
            <a:r>
              <a:rPr lang="en-GB" dirty="0"/>
              <a:t>We often talk about </a:t>
            </a:r>
            <a:r>
              <a:rPr lang="en-GB" i="1" dirty="0"/>
              <a:t>systems leadership</a:t>
            </a:r>
            <a:r>
              <a:rPr lang="en-GB" dirty="0"/>
              <a:t>. And I think there’s something quite elegant in how we use that phrase.</a:t>
            </a:r>
          </a:p>
          <a:p>
            <a:r>
              <a:rPr lang="en-GB" dirty="0"/>
              <a:t>Some of us like clean structures. Me? I’m a pharmacist. I like organisation. I like a good organogram. I probably spend a bit too much time colour-coding transformation portfolios, if I’m honest.</a:t>
            </a:r>
          </a:p>
          <a:p>
            <a:r>
              <a:rPr lang="en-GB" dirty="0"/>
              <a:t>Others in the system — maybe you’re one of them — prefer something a bit more organic. They talk about leadership like ecology, like networks, like communities growing in soil. And they’re not wrong.</a:t>
            </a:r>
          </a:p>
          <a:p>
            <a:r>
              <a:rPr lang="en-GB" dirty="0"/>
              <a:t>But the truth? It’s both. It’s neither. And it’s everything in between.</a:t>
            </a:r>
          </a:p>
          <a:p>
            <a:r>
              <a:rPr lang="en-GB" dirty="0"/>
              <a:t>And this slide here — this structure — captures that better than a diagram ever could. Because just like the human body, just like our services, </a:t>
            </a:r>
            <a:r>
              <a:rPr lang="en-GB" i="1" dirty="0"/>
              <a:t>everything is connected</a:t>
            </a:r>
            <a:r>
              <a:rPr lang="en-GB" dirty="0"/>
              <a:t>.</a:t>
            </a:r>
          </a:p>
          <a:p>
            <a:r>
              <a:rPr lang="en-GB" dirty="0"/>
              <a:t>When one part is under strain, the whole thing feels it.</a:t>
            </a:r>
          </a:p>
          <a:p>
            <a:r>
              <a:rPr lang="en-GB" dirty="0"/>
              <a:t>And that got me thinking…</a:t>
            </a:r>
          </a:p>
          <a:p>
            <a:r>
              <a:rPr lang="en-GB" b="1" dirty="0"/>
              <a:t>What do we do when it’s </a:t>
            </a:r>
            <a:r>
              <a:rPr lang="en-GB" b="1" i="1" dirty="0"/>
              <a:t>our organisation</a:t>
            </a:r>
            <a:r>
              <a:rPr lang="en-GB" b="1" dirty="0"/>
              <a:t> that’s unwell?</a:t>
            </a:r>
            <a:endParaRPr lang="en-GB" dirty="0"/>
          </a:p>
          <a:p>
            <a:r>
              <a:rPr lang="en-GB" dirty="0"/>
              <a:t>Let’s stay with the metaphor. What are the signs we might notice?</a:t>
            </a:r>
          </a:p>
          <a:p>
            <a:pPr>
              <a:buFont typeface="Arial" panose="020B0604020202020204" pitchFamily="34" charset="0"/>
              <a:buChar char="•"/>
            </a:pPr>
            <a:r>
              <a:rPr lang="en-GB" dirty="0"/>
              <a:t>Always exhausted? That’s our </a:t>
            </a:r>
            <a:r>
              <a:rPr lang="en-GB" i="1" dirty="0"/>
              <a:t>workforce</a:t>
            </a:r>
            <a:r>
              <a:rPr lang="en-GB" dirty="0"/>
              <a:t> — depleted, doing more with less, running on fumes.</a:t>
            </a:r>
          </a:p>
          <a:p>
            <a:pPr>
              <a:buFont typeface="Arial" panose="020B0604020202020204" pitchFamily="34" charset="0"/>
              <a:buChar char="•"/>
            </a:pPr>
            <a:r>
              <a:rPr lang="en-GB" dirty="0"/>
              <a:t>Can’t sleep? That’s </a:t>
            </a:r>
            <a:r>
              <a:rPr lang="en-GB" i="1" dirty="0"/>
              <a:t>leadership anxiety</a:t>
            </a:r>
            <a:r>
              <a:rPr lang="en-GB" dirty="0"/>
              <a:t> — the overthinking, the guilt, the ‘what ifs’ at 2am.</a:t>
            </a:r>
          </a:p>
          <a:p>
            <a:pPr>
              <a:buFont typeface="Arial" panose="020B0604020202020204" pitchFamily="34" charset="0"/>
              <a:buChar char="•"/>
            </a:pPr>
            <a:r>
              <a:rPr lang="en-GB" dirty="0"/>
              <a:t>Poor appetite? That’s our </a:t>
            </a:r>
            <a:r>
              <a:rPr lang="en-GB" i="1" dirty="0"/>
              <a:t>risk tolerance</a:t>
            </a:r>
            <a:r>
              <a:rPr lang="en-GB" dirty="0"/>
              <a:t> — a system afraid to innovate because it’s been burned before.</a:t>
            </a:r>
          </a:p>
          <a:p>
            <a:pPr>
              <a:buFont typeface="Arial" panose="020B0604020202020204" pitchFamily="34" charset="0"/>
              <a:buChar char="•"/>
            </a:pPr>
            <a:r>
              <a:rPr lang="en-GB" dirty="0"/>
              <a:t>Spending more, doing less? That’s </a:t>
            </a:r>
            <a:r>
              <a:rPr lang="en-GB" i="1" dirty="0"/>
              <a:t>inefficiency</a:t>
            </a:r>
            <a:r>
              <a:rPr lang="en-GB" dirty="0"/>
              <a:t> — we’ve normalised effort without outcome.</a:t>
            </a:r>
          </a:p>
          <a:p>
            <a:pPr>
              <a:buFont typeface="Arial" panose="020B0604020202020204" pitchFamily="34" charset="0"/>
              <a:buChar char="•"/>
            </a:pPr>
            <a:r>
              <a:rPr lang="en-GB" dirty="0"/>
              <a:t>Forgetting what matters? That’s </a:t>
            </a:r>
            <a:r>
              <a:rPr lang="en-GB" i="1" dirty="0"/>
              <a:t>organisational memory loss</a:t>
            </a:r>
            <a:r>
              <a:rPr lang="en-GB" dirty="0"/>
              <a:t> — when values are on the wall but not in the room.</a:t>
            </a:r>
          </a:p>
          <a:p>
            <a:r>
              <a:rPr lang="en-GB" dirty="0"/>
              <a:t>These aren’t just theoretical symptoms — these are things we live. Some of you will be feeling them right now.</a:t>
            </a:r>
          </a:p>
          <a:p>
            <a:r>
              <a:rPr lang="en-GB" dirty="0"/>
              <a:t>And the risk, if we don’t intervene, is that we stop recognising the system as a living thing. We treat it like a spreadsheet. We adjust the budget, we tweak the rota, we issue the comms — but we forget to ask: </a:t>
            </a:r>
            <a:r>
              <a:rPr lang="en-GB" i="1" dirty="0"/>
              <a:t>Is the system well?</a:t>
            </a:r>
            <a:endParaRPr lang="en-GB" dirty="0"/>
          </a:p>
          <a:p>
            <a:r>
              <a:rPr lang="en-GB" dirty="0"/>
              <a:t>So what happens if we started treating our organisations more like living beings?</a:t>
            </a:r>
          </a:p>
          <a:p>
            <a:r>
              <a:rPr lang="en-GB" dirty="0"/>
              <a:t>What if we stopped hiding fatigue and named it?</a:t>
            </a:r>
          </a:p>
          <a:p>
            <a:r>
              <a:rPr lang="en-GB" dirty="0"/>
              <a:t>What if we measured our appetite for risk with the same rigour we apply to our financial forecasts?</a:t>
            </a:r>
          </a:p>
          <a:p>
            <a:r>
              <a:rPr lang="en-GB" dirty="0"/>
              <a:t>What if we put purpose and pride back into the bloodstream of the NHS?</a:t>
            </a:r>
          </a:p>
          <a:p>
            <a:r>
              <a:rPr lang="en-GB" dirty="0"/>
              <a:t>That’s the provocation. And that’s where the real diagnosis begins."</a:t>
            </a:r>
          </a:p>
          <a:p>
            <a:endParaRPr lang="en-GB" dirty="0"/>
          </a:p>
        </p:txBody>
      </p:sp>
      <p:sp>
        <p:nvSpPr>
          <p:cNvPr id="4" name="Slide Number Placeholder 3"/>
          <p:cNvSpPr>
            <a:spLocks noGrp="1"/>
          </p:cNvSpPr>
          <p:nvPr>
            <p:ph type="sldNum" sz="quarter" idx="5"/>
          </p:nvPr>
        </p:nvSpPr>
        <p:spPr/>
        <p:txBody>
          <a:bodyPr/>
          <a:lstStyle/>
          <a:p>
            <a:fld id="{94801B36-1C46-4F7F-82BA-A366FBDBB2B8}" type="slidenum">
              <a:rPr lang="en-GB" smtClean="0"/>
              <a:t>10</a:t>
            </a:fld>
            <a:endParaRPr lang="en-GB"/>
          </a:p>
        </p:txBody>
      </p:sp>
    </p:spTree>
    <p:extLst>
      <p:ext uri="{BB962C8B-B14F-4D97-AF65-F5344CB8AC3E}">
        <p14:creationId xmlns:p14="http://schemas.microsoft.com/office/powerpoint/2010/main" val="405028097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"Okay — I </a:t>
            </a:r>
            <a:r>
              <a:rPr lang="en-GB" i="1" dirty="0"/>
              <a:t>promise</a:t>
            </a:r>
            <a:r>
              <a:rPr lang="en-GB" dirty="0"/>
              <a:t> I’ll end the metaphor soon.</a:t>
            </a:r>
          </a:p>
          <a:p>
            <a:r>
              <a:rPr lang="en-GB" dirty="0"/>
              <a:t>I know nobody likes </a:t>
            </a:r>
            <a:r>
              <a:rPr lang="en-GB" i="1" dirty="0"/>
              <a:t>that guy</a:t>
            </a:r>
            <a:r>
              <a:rPr lang="en-GB" dirty="0"/>
              <a:t> who carries on the analogy one step too far. But just bear with me for one more moment.</a:t>
            </a:r>
          </a:p>
          <a:p>
            <a:r>
              <a:rPr lang="en-GB" dirty="0"/>
              <a:t>There’s an old adage in clinical care — you’ll all know it: </a:t>
            </a:r>
            <a:r>
              <a:rPr lang="en-GB" i="1" dirty="0"/>
              <a:t>treat the patient, not the number.</a:t>
            </a:r>
            <a:endParaRPr lang="en-GB" dirty="0"/>
          </a:p>
          <a:p>
            <a:r>
              <a:rPr lang="en-GB" dirty="0"/>
              <a:t>We say it when we see blood pressure in isolation. Or an elevated lab result without context. We look beyond the screen. We see the human.</a:t>
            </a:r>
          </a:p>
          <a:p>
            <a:r>
              <a:rPr lang="en-GB" dirty="0"/>
              <a:t>So let’s apply the same logic to our organisations.</a:t>
            </a:r>
          </a:p>
          <a:p>
            <a:r>
              <a:rPr lang="en-GB" dirty="0"/>
              <a:t>Because for a long time, we were </a:t>
            </a:r>
            <a:r>
              <a:rPr lang="en-GB" i="1" dirty="0"/>
              <a:t>treating the number</a:t>
            </a:r>
            <a:r>
              <a:rPr lang="en-GB" dirty="0"/>
              <a:t>.</a:t>
            </a:r>
          </a:p>
          <a:p>
            <a:r>
              <a:rPr lang="en-GB" dirty="0"/>
              <a:t>We applied paracetamol to a system on the brink.</a:t>
            </a:r>
          </a:p>
          <a:p>
            <a:r>
              <a:rPr lang="en-GB" dirty="0"/>
              <a:t>That bottom line - that’s what we were told we needed to 'fix'. But finance wasn’t the disease. It was the </a:t>
            </a:r>
            <a:r>
              <a:rPr lang="en-GB" i="1" dirty="0"/>
              <a:t>fever</a:t>
            </a:r>
            <a:r>
              <a:rPr lang="en-GB" dirty="0"/>
              <a:t>.</a:t>
            </a:r>
          </a:p>
          <a:p>
            <a:r>
              <a:rPr lang="en-GB" dirty="0"/>
              <a:t>And we fell into that trap. Month by month, risk meetings turned into budget breakdowns. Strategic time got consumed by financial fire-fighting. Leaders were exhausted — not by the size of the number, but by the sense of helplessness around it.</a:t>
            </a:r>
          </a:p>
          <a:p>
            <a:r>
              <a:rPr lang="en-GB" dirty="0"/>
              <a:t>So let’s pause and ask the better question:</a:t>
            </a:r>
            <a:br>
              <a:rPr lang="en-GB" dirty="0"/>
            </a:br>
            <a:r>
              <a:rPr lang="en-GB" b="1" dirty="0"/>
              <a:t>Why was the system presenting this way?</a:t>
            </a:r>
            <a:endParaRPr lang="en-GB" dirty="0"/>
          </a:p>
          <a:p>
            <a:r>
              <a:rPr lang="en-GB" dirty="0"/>
              <a:t>And even more important:</a:t>
            </a:r>
            <a:br>
              <a:rPr lang="en-GB" dirty="0"/>
            </a:br>
            <a:r>
              <a:rPr lang="en-GB" b="1" dirty="0"/>
              <a:t>What was </a:t>
            </a:r>
            <a:r>
              <a:rPr lang="en-GB" b="1" i="1" dirty="0"/>
              <a:t>in our control</a:t>
            </a:r>
            <a:r>
              <a:rPr lang="en-GB" b="1" dirty="0"/>
              <a:t> — and what wasn’t?</a:t>
            </a:r>
            <a:endParaRPr lang="en-GB" dirty="0"/>
          </a:p>
          <a:p>
            <a:r>
              <a:rPr lang="en-GB" dirty="0"/>
              <a:t>Now, to go back to the clinical world for just one more moment:</a:t>
            </a:r>
            <a:br>
              <a:rPr lang="en-GB" dirty="0"/>
            </a:br>
            <a:r>
              <a:rPr lang="en-GB" dirty="0"/>
              <a:t>With patients, we understand there are </a:t>
            </a:r>
            <a:r>
              <a:rPr lang="en-GB" b="1" dirty="0"/>
              <a:t>inherent risk factors</a:t>
            </a:r>
            <a:r>
              <a:rPr lang="en-GB" dirty="0"/>
              <a:t> — things you’re born with, systems you inherit, socio-economic conditions you can’t always change.</a:t>
            </a:r>
          </a:p>
          <a:p>
            <a:r>
              <a:rPr lang="en-GB" dirty="0"/>
              <a:t>But we also know there are </a:t>
            </a:r>
            <a:r>
              <a:rPr lang="en-GB" b="1" dirty="0"/>
              <a:t>modifiable factors</a:t>
            </a:r>
            <a:r>
              <a:rPr lang="en-GB" dirty="0"/>
              <a:t> — preventative actions, lifestyle adjustments, early interventions. We lean into those with compassion and realism.</a:t>
            </a:r>
          </a:p>
          <a:p>
            <a:r>
              <a:rPr lang="en-GB" dirty="0"/>
              <a:t>So here’s the mindset shift:</a:t>
            </a:r>
            <a:br>
              <a:rPr lang="en-GB" dirty="0"/>
            </a:br>
            <a:r>
              <a:rPr lang="en-GB" dirty="0"/>
              <a:t>Our system has inherited pressures — demand, ageing population, workforce fragility, capital estate challenges. We can’t magic those away.</a:t>
            </a:r>
          </a:p>
          <a:p>
            <a:r>
              <a:rPr lang="en-GB" dirty="0"/>
              <a:t>But there </a:t>
            </a:r>
            <a:r>
              <a:rPr lang="en-GB" i="1" dirty="0"/>
              <a:t>are</a:t>
            </a:r>
            <a:r>
              <a:rPr lang="en-GB" dirty="0"/>
              <a:t> modifiable factors — the way we lead, the way we spend, the way we tolerate risk, the way we engage our staff.</a:t>
            </a:r>
          </a:p>
          <a:p>
            <a:r>
              <a:rPr lang="en-GB" dirty="0"/>
              <a:t>And back in 2023, I’ll be honest — we’d started to convince ourselves that </a:t>
            </a:r>
            <a:r>
              <a:rPr lang="en-GB" i="1" dirty="0"/>
              <a:t>none</a:t>
            </a:r>
            <a:r>
              <a:rPr lang="en-GB" dirty="0"/>
              <a:t> of it was modifiable. That it was all too big. Too complex. That we just had to wait for a better budget, or a new framework, or a national reset.</a:t>
            </a:r>
          </a:p>
          <a:p>
            <a:r>
              <a:rPr lang="en-GB" dirty="0"/>
              <a:t>But here’s the thing: even when we can’t cure the condition — we </a:t>
            </a:r>
            <a:r>
              <a:rPr lang="en-GB" i="1" dirty="0"/>
              <a:t>can</a:t>
            </a:r>
            <a:r>
              <a:rPr lang="en-GB" dirty="0"/>
              <a:t> manage it. We can </a:t>
            </a:r>
            <a:r>
              <a:rPr lang="en-GB" i="1" dirty="0"/>
              <a:t>change the trajectory</a:t>
            </a:r>
            <a:r>
              <a:rPr lang="en-GB" dirty="0"/>
              <a:t>.</a:t>
            </a:r>
          </a:p>
          <a:p>
            <a:r>
              <a:rPr lang="en-GB" dirty="0"/>
              <a:t>So we started to think:</a:t>
            </a:r>
            <a:br>
              <a:rPr lang="en-GB" dirty="0"/>
            </a:br>
            <a:r>
              <a:rPr lang="en-GB" dirty="0"/>
              <a:t>What would it look like if we stopped just treating the finance… and started managing the health of the system?</a:t>
            </a:r>
          </a:p>
          <a:p>
            <a:r>
              <a:rPr lang="en-GB" dirty="0"/>
              <a:t>That’s when the real work began.”</a:t>
            </a:r>
          </a:p>
          <a:p>
            <a:endParaRPr lang="en-GB" dirty="0"/>
          </a:p>
        </p:txBody>
      </p:sp>
      <p:sp>
        <p:nvSpPr>
          <p:cNvPr id="4" name="Slide Number Placeholder 3"/>
          <p:cNvSpPr>
            <a:spLocks noGrp="1"/>
          </p:cNvSpPr>
          <p:nvPr>
            <p:ph type="sldNum" sz="quarter" idx="5"/>
          </p:nvPr>
        </p:nvSpPr>
        <p:spPr/>
        <p:txBody>
          <a:bodyPr/>
          <a:lstStyle/>
          <a:p>
            <a:fld id="{94801B36-1C46-4F7F-82BA-A366FBDBB2B8}" type="slidenum">
              <a:rPr lang="en-GB" smtClean="0"/>
              <a:t>11</a:t>
            </a:fld>
            <a:endParaRPr lang="en-GB"/>
          </a:p>
        </p:txBody>
      </p:sp>
    </p:spTree>
    <p:extLst>
      <p:ext uri="{BB962C8B-B14F-4D97-AF65-F5344CB8AC3E}">
        <p14:creationId xmlns:p14="http://schemas.microsoft.com/office/powerpoint/2010/main" val="420387579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So here’s the thing…</a:t>
            </a:r>
            <a:br>
              <a:rPr lang="en-GB" dirty="0"/>
            </a:br>
            <a:endParaRPr lang="en-GB" dirty="0"/>
          </a:p>
          <a:p>
            <a:r>
              <a:rPr lang="en-GB" dirty="0"/>
              <a:t>When you put on a bit of weight — and let’s be honest, most of us have at some point — you get </a:t>
            </a:r>
            <a:r>
              <a:rPr lang="en-GB" i="1" dirty="0"/>
              <a:t>really good</a:t>
            </a:r>
            <a:r>
              <a:rPr lang="en-GB" dirty="0"/>
              <a:t> at not looking in mirrors. You suck your stomach in a bit. You angle your body. You crop the photo.</a:t>
            </a:r>
          </a:p>
          <a:p>
            <a:br>
              <a:rPr lang="en-GB" dirty="0"/>
            </a:br>
            <a:r>
              <a:rPr lang="en-GB" dirty="0"/>
              <a:t>And then, occasionally, someone takes </a:t>
            </a:r>
            <a:r>
              <a:rPr lang="en-GB" i="1" dirty="0"/>
              <a:t>that</a:t>
            </a:r>
            <a:r>
              <a:rPr lang="en-GB" dirty="0"/>
              <a:t> photo of you. You know the one. You see it on your phone later and go: </a:t>
            </a:r>
            <a:r>
              <a:rPr lang="en-GB" i="1" dirty="0"/>
              <a:t>‘When did that happen?’</a:t>
            </a:r>
            <a:endParaRPr lang="en-GB" dirty="0"/>
          </a:p>
          <a:p>
            <a:br>
              <a:rPr lang="en-GB" dirty="0"/>
            </a:br>
            <a:r>
              <a:rPr lang="en-GB" dirty="0"/>
              <a:t>So you get even better at not looking in mirrors.</a:t>
            </a:r>
          </a:p>
          <a:p>
            <a:br>
              <a:rPr lang="en-GB" dirty="0"/>
            </a:br>
            <a:r>
              <a:rPr lang="en-GB" dirty="0"/>
              <a:t>Because choosing to look — properly — takes guts. It takes honesty. And that’s not just true for us as people. It’s true for organisations too.</a:t>
            </a:r>
          </a:p>
          <a:p>
            <a:br>
              <a:rPr lang="en-GB" dirty="0"/>
            </a:br>
            <a:r>
              <a:rPr lang="en-GB" dirty="0"/>
              <a:t>In NHS Fife, we hit that point. The point where the easy excuses were gone. The mirror was in front of us — and this time, we chose to look.</a:t>
            </a:r>
          </a:p>
          <a:p>
            <a:br>
              <a:rPr lang="en-GB" dirty="0"/>
            </a:br>
            <a:r>
              <a:rPr lang="en-GB" dirty="0"/>
              <a:t>But we didn’t look alone. The challenge was laid down — by the system, by ourselves — and we responded </a:t>
            </a:r>
            <a:r>
              <a:rPr lang="en-GB" i="1" dirty="0"/>
              <a:t>collectively.</a:t>
            </a:r>
            <a:endParaRPr lang="en-GB" dirty="0"/>
          </a:p>
          <a:p>
            <a:br>
              <a:rPr lang="en-GB" dirty="0"/>
            </a:br>
            <a:r>
              <a:rPr lang="en-GB" dirty="0"/>
              <a:t>And here’s what we asked ourselves.</a:t>
            </a:r>
          </a:p>
          <a:p>
            <a:br>
              <a:rPr lang="en-GB" dirty="0"/>
            </a:br>
            <a:r>
              <a:rPr lang="en-GB" dirty="0"/>
              <a:t>We said: </a:t>
            </a:r>
            <a:r>
              <a:rPr lang="en-GB" b="1" dirty="0"/>
              <a:t>Are our current approaches enough? Have we really been honest about what’s working and what isn’t?</a:t>
            </a:r>
            <a:r>
              <a:rPr lang="en-GB" dirty="0"/>
              <a:t> Because while we’d seen some success — it was clear we needed something more holistic. More deliberate. Less about patching and more about </a:t>
            </a:r>
            <a:r>
              <a:rPr lang="en-GB" i="1" dirty="0"/>
              <a:t>real reform.</a:t>
            </a:r>
            <a:endParaRPr lang="en-GB" dirty="0"/>
          </a:p>
          <a:p>
            <a:br>
              <a:rPr lang="en-GB" dirty="0"/>
            </a:br>
            <a:r>
              <a:rPr lang="en-GB" dirty="0"/>
              <a:t>So we built a framework. Not a checklist. A proper diagnostic.</a:t>
            </a:r>
          </a:p>
          <a:p>
            <a:br>
              <a:rPr lang="en-GB" dirty="0"/>
            </a:br>
            <a:r>
              <a:rPr lang="en-GB" dirty="0"/>
              <a:t>And these were the questions we asked:</a:t>
            </a:r>
          </a:p>
          <a:p>
            <a:pPr>
              <a:buFont typeface="Arial" panose="020B0604020202020204" pitchFamily="34" charset="0"/>
              <a:buChar char="•"/>
            </a:pPr>
            <a:br>
              <a:rPr lang="en-GB" b="1" dirty="0"/>
            </a:br>
            <a:r>
              <a:rPr lang="en-GB" b="1" dirty="0"/>
              <a:t>Leadership:</a:t>
            </a:r>
            <a:r>
              <a:rPr lang="en-GB" dirty="0"/>
              <a:t> Do we have the right </a:t>
            </a:r>
            <a:r>
              <a:rPr lang="en-GB" i="1" dirty="0"/>
              <a:t>capacity</a:t>
            </a:r>
            <a:r>
              <a:rPr lang="en-GB" dirty="0"/>
              <a:t> and </a:t>
            </a:r>
            <a:r>
              <a:rPr lang="en-GB" i="1" dirty="0"/>
              <a:t>capability</a:t>
            </a:r>
            <a:r>
              <a:rPr lang="en-GB" dirty="0"/>
              <a:t>? Are we just defaulting to traditional SRO roles or genuinely sharing the load? What needs to change in our governance for this to actually land?</a:t>
            </a:r>
          </a:p>
          <a:p>
            <a:pPr>
              <a:buFont typeface="Arial" panose="020B0604020202020204" pitchFamily="34" charset="0"/>
              <a:buChar char="•"/>
            </a:pPr>
            <a:br>
              <a:rPr lang="en-GB" b="1" dirty="0"/>
            </a:br>
            <a:r>
              <a:rPr lang="en-GB" b="1" dirty="0"/>
              <a:t>Communication and Engagement:</a:t>
            </a:r>
            <a:r>
              <a:rPr lang="en-GB" dirty="0"/>
              <a:t> What’s our </a:t>
            </a:r>
            <a:r>
              <a:rPr lang="en-GB" i="1" dirty="0"/>
              <a:t>narrative</a:t>
            </a:r>
            <a:r>
              <a:rPr lang="en-GB" dirty="0"/>
              <a:t>? What do we actually believe we need to do — and how are we making that everyone’s business? Not just a plan </a:t>
            </a:r>
            <a:r>
              <a:rPr lang="en-GB" i="1" dirty="0"/>
              <a:t>we own</a:t>
            </a:r>
            <a:r>
              <a:rPr lang="en-GB" dirty="0"/>
              <a:t> but a plan </a:t>
            </a:r>
            <a:r>
              <a:rPr lang="en-GB" i="1" dirty="0"/>
              <a:t>people feel</a:t>
            </a:r>
            <a:r>
              <a:rPr lang="en-GB" dirty="0"/>
              <a:t>.</a:t>
            </a:r>
          </a:p>
          <a:p>
            <a:pPr>
              <a:buFont typeface="Arial" panose="020B0604020202020204" pitchFamily="34" charset="0"/>
              <a:buChar char="•"/>
            </a:pPr>
            <a:br>
              <a:rPr lang="en-GB" b="1" dirty="0"/>
            </a:br>
            <a:r>
              <a:rPr lang="en-GB" b="1" dirty="0"/>
              <a:t>Sustainability:</a:t>
            </a:r>
            <a:r>
              <a:rPr lang="en-GB" dirty="0"/>
              <a:t> Are we still chasing quick wins? Or are we serious about building culture change and getting after the real causes of deficit — not just plugging the gaps?</a:t>
            </a:r>
          </a:p>
          <a:p>
            <a:pPr>
              <a:buFont typeface="Arial" panose="020B0604020202020204" pitchFamily="34" charset="0"/>
              <a:buChar char="•"/>
            </a:pPr>
            <a:br>
              <a:rPr lang="en-GB" b="1" dirty="0"/>
            </a:br>
            <a:r>
              <a:rPr lang="en-GB" b="1" dirty="0"/>
              <a:t>Pace:</a:t>
            </a:r>
            <a:r>
              <a:rPr lang="en-GB" dirty="0"/>
              <a:t> How do we move </a:t>
            </a:r>
            <a:r>
              <a:rPr lang="en-GB" i="1" dirty="0"/>
              <a:t>faster</a:t>
            </a:r>
            <a:r>
              <a:rPr lang="en-GB" dirty="0"/>
              <a:t> without cutting corners? Is our PMO helping or hindering? Where do we need more friction — and where do we need to get out of our own way?</a:t>
            </a:r>
          </a:p>
          <a:p>
            <a:pPr>
              <a:buFont typeface="Arial" panose="020B0604020202020204" pitchFamily="34" charset="0"/>
              <a:buChar char="•"/>
            </a:pPr>
            <a:br>
              <a:rPr lang="en-GB" b="1" dirty="0"/>
            </a:br>
            <a:r>
              <a:rPr lang="en-GB" b="1" dirty="0"/>
              <a:t>System Working:</a:t>
            </a:r>
            <a:r>
              <a:rPr lang="en-GB" dirty="0"/>
              <a:t> Are we siloed? Or are we collaborating locally, regionally, nationally — not just in theory, but in ways that actually help?</a:t>
            </a:r>
          </a:p>
          <a:p>
            <a:pPr>
              <a:buFont typeface="Arial" panose="020B0604020202020204" pitchFamily="34" charset="0"/>
              <a:buChar char="•"/>
            </a:pPr>
            <a:br>
              <a:rPr lang="en-GB" b="1" dirty="0"/>
            </a:br>
            <a:r>
              <a:rPr lang="en-GB" b="1" dirty="0"/>
              <a:t>Planning:</a:t>
            </a:r>
            <a:r>
              <a:rPr lang="en-GB" dirty="0"/>
              <a:t> Have we got </a:t>
            </a:r>
            <a:r>
              <a:rPr lang="en-GB" i="1" dirty="0"/>
              <a:t>shared clarity</a:t>
            </a:r>
            <a:r>
              <a:rPr lang="en-GB" dirty="0"/>
              <a:t> on what’s driving our position? Or are we all still showing up to meetings with different assumptions?</a:t>
            </a:r>
          </a:p>
          <a:p>
            <a:pPr>
              <a:buFont typeface="Arial" panose="020B0604020202020204" pitchFamily="34" charset="0"/>
              <a:buChar char="•"/>
            </a:pPr>
            <a:br>
              <a:rPr lang="en-GB" b="1" dirty="0"/>
            </a:br>
            <a:r>
              <a:rPr lang="en-GB" b="1" dirty="0"/>
              <a:t>Clinical Safety:</a:t>
            </a:r>
            <a:r>
              <a:rPr lang="en-GB" dirty="0"/>
              <a:t> And perhaps most importantly — are we balancing safety with challenge? Are we asking ‘</a:t>
            </a:r>
            <a:r>
              <a:rPr lang="en-GB" i="1" dirty="0"/>
              <a:t>how can this be done safely</a:t>
            </a:r>
            <a:r>
              <a:rPr lang="en-GB" dirty="0"/>
              <a:t>’ instead of defaulting to ‘</a:t>
            </a:r>
            <a:r>
              <a:rPr lang="en-GB" i="1" dirty="0"/>
              <a:t>this can’t be done</a:t>
            </a:r>
            <a:r>
              <a:rPr lang="en-GB" dirty="0"/>
              <a:t>’?</a:t>
            </a:r>
          </a:p>
          <a:p>
            <a:br>
              <a:rPr lang="en-GB" dirty="0"/>
            </a:br>
            <a:r>
              <a:rPr lang="en-GB" dirty="0"/>
              <a:t>This wasn’t just a rebrand. This was the start of a new way of working.</a:t>
            </a:r>
          </a:p>
          <a:p>
            <a:br>
              <a:rPr lang="en-GB" dirty="0"/>
            </a:br>
            <a:r>
              <a:rPr lang="en-GB" dirty="0"/>
              <a:t>One where we didn’t look away. One where we held the mirror up — together — and started making peace with what we saw.</a:t>
            </a:r>
          </a:p>
          <a:p>
            <a:endParaRPr lang="en-GB" dirty="0"/>
          </a:p>
        </p:txBody>
      </p:sp>
      <p:sp>
        <p:nvSpPr>
          <p:cNvPr id="4" name="Slide Number Placeholder 3"/>
          <p:cNvSpPr>
            <a:spLocks noGrp="1"/>
          </p:cNvSpPr>
          <p:nvPr>
            <p:ph type="sldNum" sz="quarter" idx="5"/>
          </p:nvPr>
        </p:nvSpPr>
        <p:spPr/>
        <p:txBody>
          <a:bodyPr/>
          <a:lstStyle/>
          <a:p>
            <a:fld id="{94801B36-1C46-4F7F-82BA-A366FBDBB2B8}" type="slidenum">
              <a:rPr lang="en-GB" smtClean="0"/>
              <a:t>12</a:t>
            </a:fld>
            <a:endParaRPr lang="en-GB"/>
          </a:p>
        </p:txBody>
      </p:sp>
    </p:spTree>
    <p:extLst>
      <p:ext uri="{BB962C8B-B14F-4D97-AF65-F5344CB8AC3E}">
        <p14:creationId xmlns:p14="http://schemas.microsoft.com/office/powerpoint/2010/main" val="247268833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So this is what we saw.</a:t>
            </a:r>
          </a:p>
          <a:p>
            <a:r>
              <a:rPr lang="en-GB" dirty="0"/>
              <a:t>It wasn’t pretty.</a:t>
            </a:r>
            <a:br>
              <a:rPr lang="en-GB" dirty="0"/>
            </a:br>
            <a:r>
              <a:rPr lang="en-GB" dirty="0"/>
              <a:t>And it wasn’t all someone else’s doing.  Some of it was within our gift.  </a:t>
            </a:r>
          </a:p>
          <a:p>
            <a:r>
              <a:rPr lang="en-GB" dirty="0"/>
              <a:t>Our team.</a:t>
            </a:r>
            <a:br>
              <a:rPr lang="en-GB" dirty="0"/>
            </a:br>
            <a:r>
              <a:rPr lang="en-GB" dirty="0"/>
              <a:t>Our system.</a:t>
            </a:r>
            <a:br>
              <a:rPr lang="en-GB" dirty="0"/>
            </a:br>
            <a:r>
              <a:rPr lang="en-GB" dirty="0"/>
              <a:t>Our leadership.</a:t>
            </a:r>
          </a:p>
          <a:p>
            <a:endParaRPr lang="en-GB" dirty="0"/>
          </a:p>
          <a:p>
            <a:endParaRPr lang="en-GB" dirty="0"/>
          </a:p>
          <a:p>
            <a:r>
              <a:rPr lang="en-GB" dirty="0"/>
              <a:t>Now let me be absolutely clear — this wasn’t about people not trying. Everyone who turns up every day — whether clinical, operational, corporate, or support — they care. They give their best. Our people know their patch, and they work incredibly hard. These are good people, doing good things, often under relentless pressure.</a:t>
            </a:r>
          </a:p>
          <a:p>
            <a:endParaRPr lang="en-GB" dirty="0"/>
          </a:p>
          <a:p>
            <a:r>
              <a:rPr lang="en-GB" dirty="0"/>
              <a:t>But sometimes, even with the best intentions, you find yourself in a cycle. A kind of learned helplessness. Not because anyone’s given up — but because the complexity, the pace, the sheer noise of the system makes it feel impossible to find traction.</a:t>
            </a:r>
          </a:p>
          <a:p>
            <a:endParaRPr lang="en-GB" dirty="0"/>
          </a:p>
          <a:p>
            <a:r>
              <a:rPr lang="en-GB" dirty="0"/>
              <a:t>Order gets drowned in chaos. Effort doesn’t always equal progress. And when that happens, even really capable, values-driven teams can feel like they’re stuck in survival mode.</a:t>
            </a:r>
          </a:p>
          <a:p>
            <a:endParaRPr lang="en-GB" dirty="0"/>
          </a:p>
          <a:p>
            <a:r>
              <a:rPr lang="en-GB" dirty="0"/>
              <a:t>And that’s where leadership comes in.</a:t>
            </a:r>
          </a:p>
          <a:p>
            <a:endParaRPr lang="en-GB" dirty="0"/>
          </a:p>
          <a:p>
            <a:r>
              <a:rPr lang="en-GB" dirty="0"/>
              <a:t>Because in moments like that — it’s our job, our responsibility — to steer.</a:t>
            </a:r>
          </a:p>
          <a:p>
            <a:endParaRPr lang="en-GB" dirty="0"/>
          </a:p>
          <a:p>
            <a:r>
              <a:rPr lang="en-GB" dirty="0"/>
              <a:t>Not to blame.</a:t>
            </a:r>
          </a:p>
          <a:p>
            <a:endParaRPr lang="en-GB" dirty="0"/>
          </a:p>
          <a:p>
            <a:r>
              <a:rPr lang="en-GB" dirty="0"/>
              <a:t>Not to wish it were different.</a:t>
            </a:r>
          </a:p>
          <a:p>
            <a:endParaRPr lang="en-GB" dirty="0"/>
          </a:p>
          <a:p>
            <a:r>
              <a:rPr lang="en-GB" dirty="0"/>
              <a:t>But to step forward and bring clarity where there’s fog.</a:t>
            </a:r>
          </a:p>
          <a:p>
            <a:endParaRPr lang="en-GB" dirty="0"/>
          </a:p>
          <a:p>
            <a:r>
              <a:rPr lang="en-GB" dirty="0"/>
              <a:t>That’s what we tried to do.  Not perfect. Not heroic. But real.</a:t>
            </a:r>
          </a:p>
          <a:p>
            <a:endParaRPr lang="en-GB" dirty="0"/>
          </a:p>
          <a:p>
            <a:r>
              <a:rPr lang="en-GB" dirty="0"/>
              <a:t>And it started by owning the fact that if we wanted a different outcome — we had to lead differently.</a:t>
            </a:r>
            <a:br>
              <a:rPr lang="en-GB" dirty="0"/>
            </a:br>
            <a:r>
              <a:rPr lang="en-GB" dirty="0"/>
              <a:t>That creeping sense that maybe this was just the way things were now. That nobody was coming to fix it. That this was someone else’s mess to clean up.</a:t>
            </a:r>
          </a:p>
          <a:p>
            <a:r>
              <a:rPr lang="en-GB" dirty="0"/>
              <a:t>There was no cavalry.</a:t>
            </a:r>
            <a:br>
              <a:rPr lang="en-GB" dirty="0"/>
            </a:br>
            <a:r>
              <a:rPr lang="en-GB" dirty="0"/>
              <a:t>No new cheque book.</a:t>
            </a:r>
            <a:br>
              <a:rPr lang="en-GB" dirty="0"/>
            </a:br>
            <a:r>
              <a:rPr lang="en-GB" dirty="0"/>
              <a:t>No secret directive from on high.</a:t>
            </a:r>
          </a:p>
          <a:p>
            <a:r>
              <a:rPr lang="en-GB" dirty="0"/>
              <a:t>And that’s when we had to decide:</a:t>
            </a:r>
            <a:br>
              <a:rPr lang="en-GB" dirty="0"/>
            </a:br>
            <a:br>
              <a:rPr lang="en-GB" dirty="0"/>
            </a:br>
            <a:r>
              <a:rPr lang="en-GB" dirty="0"/>
              <a:t>Are we going to be commentators?</a:t>
            </a:r>
            <a:br>
              <a:rPr lang="en-GB" dirty="0"/>
            </a:br>
            <a:r>
              <a:rPr lang="en-GB" dirty="0"/>
              <a:t>Or are we going to step into the arena?</a:t>
            </a:r>
          </a:p>
          <a:p>
            <a:br>
              <a:rPr lang="en-GB" dirty="0"/>
            </a:br>
            <a:r>
              <a:rPr lang="en-GB" dirty="0"/>
              <a:t>So we laid it all out.</a:t>
            </a:r>
            <a:br>
              <a:rPr lang="en-GB" dirty="0"/>
            </a:br>
            <a:r>
              <a:rPr lang="en-GB" dirty="0"/>
              <a:t>And this is what we found.</a:t>
            </a:r>
          </a:p>
          <a:p>
            <a:br>
              <a:rPr lang="en-GB" i="1" dirty="0"/>
            </a:br>
            <a:r>
              <a:rPr lang="en-GB" b="1" dirty="0"/>
              <a:t>Leadership</a:t>
            </a:r>
            <a:r>
              <a:rPr lang="en-GB" dirty="0"/>
              <a:t> — Fragmented ownership. Budget holders shielding their areas. Executives holding unbalanced responsibility. Nominal SROs. Real SRO fatigue. And the unspoken tension between finance, clinical services and transformation.</a:t>
            </a:r>
          </a:p>
          <a:p>
            <a:br>
              <a:rPr lang="en-GB" b="1" dirty="0"/>
            </a:br>
            <a:r>
              <a:rPr lang="en-GB" b="1" dirty="0"/>
              <a:t>Data</a:t>
            </a:r>
            <a:r>
              <a:rPr lang="en-GB" dirty="0"/>
              <a:t> — Variable quality. Disconnected sets. Unclear ownership. We were making decisions without clarity — or sometimes not making decisions at all because the data didn’t land with confidence.</a:t>
            </a:r>
          </a:p>
          <a:p>
            <a:br>
              <a:rPr lang="en-GB" b="1" dirty="0"/>
            </a:br>
            <a:r>
              <a:rPr lang="en-GB" b="1" dirty="0"/>
              <a:t>Culture and mindset</a:t>
            </a:r>
            <a:r>
              <a:rPr lang="en-GB" dirty="0"/>
              <a:t> — Mixed signals. We’d all experienced different versions of reality. Some of us thought the deficit was inevitable. Some thought it was fixable. And in the meantime, the system kept drifting — with no shared story.</a:t>
            </a:r>
          </a:p>
          <a:p>
            <a:br>
              <a:rPr lang="en-GB" b="1" dirty="0"/>
            </a:br>
            <a:r>
              <a:rPr lang="en-GB" b="1" dirty="0"/>
              <a:t>Communication</a:t>
            </a:r>
            <a:r>
              <a:rPr lang="en-GB" dirty="0"/>
              <a:t> — We joked about ‘nae money’ — but that joke masked a lack of alignment. One month we were breakeven, the next we were multimillions adrift. Not because finance were hiding anything — but because </a:t>
            </a:r>
            <a:r>
              <a:rPr lang="en-GB" i="1" dirty="0"/>
              <a:t>we weren’t looking in the same direction.</a:t>
            </a:r>
            <a:endParaRPr lang="en-GB" dirty="0"/>
          </a:p>
          <a:p>
            <a:r>
              <a:rPr lang="en-GB" dirty="0"/>
              <a:t>And we can’t lead as a collective if our story isn’t collective.</a:t>
            </a:r>
          </a:p>
          <a:p>
            <a:br>
              <a:rPr lang="en-GB" b="1" dirty="0"/>
            </a:br>
            <a:r>
              <a:rPr lang="en-GB" b="1" dirty="0"/>
              <a:t>Technology and governance?</a:t>
            </a:r>
            <a:r>
              <a:rPr lang="en-GB" dirty="0"/>
              <a:t> Some improvement, sure. But still gaps. Still inefficiencies. Still meeting-for-meeting’s-sake. Still a digital promise not quite realised.</a:t>
            </a:r>
          </a:p>
          <a:p>
            <a:br>
              <a:rPr lang="en-GB" dirty="0"/>
            </a:br>
            <a:r>
              <a:rPr lang="en-GB" dirty="0"/>
              <a:t>And </a:t>
            </a:r>
            <a:r>
              <a:rPr lang="en-GB" b="1" dirty="0"/>
              <a:t>transformation</a:t>
            </a:r>
            <a:r>
              <a:rPr lang="en-GB" dirty="0"/>
              <a:t>? Still seen as a separate thing. A parallel track, rather than embedded in the real work of operational delivery.</a:t>
            </a:r>
          </a:p>
          <a:p>
            <a:br>
              <a:rPr lang="en-GB" dirty="0"/>
            </a:br>
            <a:r>
              <a:rPr lang="en-GB" dirty="0"/>
              <a:t>That clock on the floor — it’s a metaphor.</a:t>
            </a:r>
            <a:br>
              <a:rPr lang="en-GB" dirty="0"/>
            </a:br>
            <a:br>
              <a:rPr lang="en-GB" dirty="0"/>
            </a:br>
            <a:r>
              <a:rPr lang="en-GB" dirty="0"/>
              <a:t>It’s a system that’s out of sync.</a:t>
            </a:r>
            <a:br>
              <a:rPr lang="en-GB" dirty="0"/>
            </a:br>
            <a:br>
              <a:rPr lang="en-GB" dirty="0"/>
            </a:br>
            <a:r>
              <a:rPr lang="en-GB" dirty="0"/>
              <a:t>Structure, but with no shared rhythm.</a:t>
            </a:r>
            <a:br>
              <a:rPr lang="en-GB" dirty="0"/>
            </a:br>
            <a:br>
              <a:rPr lang="en-GB" dirty="0"/>
            </a:br>
            <a:r>
              <a:rPr lang="en-GB" dirty="0"/>
              <a:t>A moment where time </a:t>
            </a:r>
            <a:r>
              <a:rPr lang="en-GB" i="1" dirty="0"/>
              <a:t>felt</a:t>
            </a:r>
            <a:r>
              <a:rPr lang="en-GB" dirty="0"/>
              <a:t> like it had stopped.</a:t>
            </a:r>
          </a:p>
          <a:p>
            <a:br>
              <a:rPr lang="en-GB" dirty="0"/>
            </a:br>
            <a:r>
              <a:rPr lang="en-GB" dirty="0"/>
              <a:t>But — and this matters —</a:t>
            </a:r>
            <a:br>
              <a:rPr lang="en-GB" dirty="0"/>
            </a:br>
            <a:r>
              <a:rPr lang="en-GB" dirty="0"/>
              <a:t>We didn’t throw the clock away.</a:t>
            </a:r>
          </a:p>
          <a:p>
            <a:r>
              <a:rPr lang="en-GB" dirty="0"/>
              <a:t>We picked it up.</a:t>
            </a:r>
          </a:p>
          <a:p>
            <a:r>
              <a:rPr lang="en-GB" dirty="0"/>
              <a:t>And we started, slowly, to reset it."</a:t>
            </a:r>
          </a:p>
          <a:p>
            <a:endParaRPr lang="en-GB" dirty="0"/>
          </a:p>
        </p:txBody>
      </p:sp>
      <p:sp>
        <p:nvSpPr>
          <p:cNvPr id="4" name="Slide Number Placeholder 3"/>
          <p:cNvSpPr>
            <a:spLocks noGrp="1"/>
          </p:cNvSpPr>
          <p:nvPr>
            <p:ph type="sldNum" sz="quarter" idx="5"/>
          </p:nvPr>
        </p:nvSpPr>
        <p:spPr/>
        <p:txBody>
          <a:bodyPr/>
          <a:lstStyle/>
          <a:p>
            <a:fld id="{94801B36-1C46-4F7F-82BA-A366FBDBB2B8}" type="slidenum">
              <a:rPr lang="en-GB" smtClean="0"/>
              <a:t>13</a:t>
            </a:fld>
            <a:endParaRPr lang="en-GB"/>
          </a:p>
        </p:txBody>
      </p:sp>
    </p:spTree>
    <p:extLst>
      <p:ext uri="{BB962C8B-B14F-4D97-AF65-F5344CB8AC3E}">
        <p14:creationId xmlns:p14="http://schemas.microsoft.com/office/powerpoint/2010/main" val="329673844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"So here’s what we did.</a:t>
            </a:r>
          </a:p>
          <a:p>
            <a:r>
              <a:rPr lang="en-GB" dirty="0"/>
              <a:t>We took all of that diagnostic work — the painful mirror moments, the dysfunction, the disconnect — and we did the only thing that makes it real…</a:t>
            </a:r>
          </a:p>
          <a:p>
            <a:r>
              <a:rPr lang="en-GB" dirty="0"/>
              <a:t>We put it into a plan.</a:t>
            </a:r>
            <a:br>
              <a:rPr lang="en-GB" dirty="0"/>
            </a:br>
            <a:r>
              <a:rPr lang="en-GB" dirty="0"/>
              <a:t>Not a report.</a:t>
            </a:r>
            <a:br>
              <a:rPr lang="en-GB" dirty="0"/>
            </a:br>
            <a:r>
              <a:rPr lang="en-GB" dirty="0"/>
              <a:t>Not a slide deck.</a:t>
            </a:r>
            <a:br>
              <a:rPr lang="en-GB" dirty="0"/>
            </a:br>
            <a:r>
              <a:rPr lang="en-GB" dirty="0"/>
              <a:t>A </a:t>
            </a:r>
            <a:r>
              <a:rPr lang="en-GB" i="1" dirty="0"/>
              <a:t>rhythm</a:t>
            </a:r>
            <a:r>
              <a:rPr lang="en-GB" dirty="0"/>
              <a:t>.</a:t>
            </a:r>
          </a:p>
          <a:p>
            <a:r>
              <a:rPr lang="en-GB" dirty="0"/>
              <a:t>We built a weekly structure that kept us moving.</a:t>
            </a:r>
            <a:br>
              <a:rPr lang="en-GB" dirty="0"/>
            </a:br>
            <a:r>
              <a:rPr lang="en-GB" dirty="0"/>
              <a:t>We got consistent.</a:t>
            </a:r>
            <a:br>
              <a:rPr lang="en-GB" dirty="0"/>
            </a:br>
            <a:r>
              <a:rPr lang="en-GB" dirty="0"/>
              <a:t>We tracked actions — not just savings.</a:t>
            </a:r>
            <a:br>
              <a:rPr lang="en-GB" dirty="0"/>
            </a:br>
            <a:r>
              <a:rPr lang="en-GB" dirty="0"/>
              <a:t>We focused on change — not just cost.</a:t>
            </a:r>
            <a:br>
              <a:rPr lang="en-GB" dirty="0"/>
            </a:br>
            <a:r>
              <a:rPr lang="en-GB" dirty="0"/>
              <a:t>And we started holding ourselves — as executives — properly accountable.</a:t>
            </a:r>
          </a:p>
          <a:p>
            <a:r>
              <a:rPr lang="en-GB" dirty="0"/>
              <a:t>We didn’t get there overnight. But we started turning the diagnosis into delivery.</a:t>
            </a:r>
          </a:p>
          <a:p>
            <a:endParaRPr lang="en-GB" dirty="0"/>
          </a:p>
          <a:p>
            <a:r>
              <a:rPr lang="en-GB" dirty="0"/>
              <a:t>And here’s how:</a:t>
            </a:r>
          </a:p>
          <a:p>
            <a:endParaRPr lang="en-GB" dirty="0"/>
          </a:p>
          <a:p>
            <a:r>
              <a:rPr lang="en-GB" dirty="0"/>
              <a:t>First — </a:t>
            </a:r>
            <a:r>
              <a:rPr lang="en-GB" b="1" dirty="0"/>
              <a:t>we invested in capability.</a:t>
            </a:r>
            <a:br>
              <a:rPr lang="en-GB" dirty="0"/>
            </a:br>
            <a:r>
              <a:rPr lang="en-GB" dirty="0"/>
              <a:t>We put in the right kind of transformation support. Not just to run projects — but to enable </a:t>
            </a:r>
            <a:r>
              <a:rPr lang="en-GB" i="1" dirty="0"/>
              <a:t>everyone</a:t>
            </a:r>
            <a:r>
              <a:rPr lang="en-GB" dirty="0"/>
              <a:t> to deliver. Finance. Operations. Clinical leads. Everyone had a stake in the shared agenda. We stopped waiting for perfect clarity and started backing each other to move.</a:t>
            </a:r>
          </a:p>
          <a:p>
            <a:r>
              <a:rPr lang="en-GB" dirty="0"/>
              <a:t>Second — </a:t>
            </a:r>
            <a:r>
              <a:rPr lang="en-GB" b="1" dirty="0"/>
              <a:t>we made data a priority.</a:t>
            </a:r>
            <a:br>
              <a:rPr lang="en-GB" dirty="0"/>
            </a:br>
            <a:r>
              <a:rPr lang="en-GB" dirty="0"/>
              <a:t>Not just dashboards, but </a:t>
            </a:r>
            <a:r>
              <a:rPr lang="en-GB" i="1" dirty="0"/>
              <a:t>real understanding</a:t>
            </a:r>
            <a:r>
              <a:rPr lang="en-GB" dirty="0"/>
              <a:t>. What was missing? What didn’t land? What were we pretending to know, when really we didn’t? We didn’t need fancier graphs — we needed shared truths.</a:t>
            </a:r>
          </a:p>
          <a:p>
            <a:r>
              <a:rPr lang="en-GB" dirty="0"/>
              <a:t>Third — </a:t>
            </a:r>
            <a:r>
              <a:rPr lang="en-GB" b="1" dirty="0"/>
              <a:t>we created a clear aim.</a:t>
            </a:r>
            <a:br>
              <a:rPr lang="en-GB" dirty="0"/>
            </a:br>
            <a:r>
              <a:rPr lang="en-GB" dirty="0"/>
              <a:t>A quantified, shared understanding of the end goal. Not just 'reduce the deficit'. But what does that actually </a:t>
            </a:r>
            <a:r>
              <a:rPr lang="en-GB" i="1" dirty="0"/>
              <a:t>mean</a:t>
            </a:r>
            <a:r>
              <a:rPr lang="en-GB" dirty="0"/>
              <a:t> in terms of how we spend, what we change, and how we behave?</a:t>
            </a:r>
          </a:p>
          <a:p>
            <a:r>
              <a:rPr lang="en-GB" dirty="0"/>
              <a:t>Fourth — </a:t>
            </a:r>
            <a:r>
              <a:rPr lang="en-GB" b="1" dirty="0"/>
              <a:t>we got honest about the comms.</a:t>
            </a:r>
            <a:br>
              <a:rPr lang="en-GB" dirty="0"/>
            </a:br>
            <a:r>
              <a:rPr lang="en-GB" dirty="0"/>
              <a:t>We stopped trying to tidy up the message and started sharing the real story. Internally and externally. We built a communication plan that was transparent, honest, and consistent. We knew if we didn’t tell our story — someone else would.</a:t>
            </a:r>
          </a:p>
          <a:p>
            <a:r>
              <a:rPr lang="en-GB" dirty="0"/>
              <a:t>Fifth — </a:t>
            </a:r>
            <a:r>
              <a:rPr lang="en-GB" b="1" dirty="0"/>
              <a:t>we saw technology as an enabler, not a luxury.</a:t>
            </a:r>
            <a:br>
              <a:rPr lang="en-GB" dirty="0"/>
            </a:br>
            <a:r>
              <a:rPr lang="en-GB" dirty="0"/>
              <a:t>Remote working, hybrid meetings, smarter systems. If we wanted to go faster, we needed to stop defaulting to business-as-usual ways of operating.</a:t>
            </a:r>
          </a:p>
          <a:p>
            <a:r>
              <a:rPr lang="en-GB" dirty="0"/>
              <a:t>And finally — </a:t>
            </a:r>
            <a:r>
              <a:rPr lang="en-GB" b="1" dirty="0"/>
              <a:t>we reworked the governance.</a:t>
            </a:r>
            <a:br>
              <a:rPr lang="en-GB" dirty="0"/>
            </a:br>
            <a:endParaRPr lang="en-GB" dirty="0"/>
          </a:p>
          <a:p>
            <a:r>
              <a:rPr lang="en-GB" dirty="0"/>
              <a:t>We stopped seeing transformation as a side-of-desk function. We moved to a </a:t>
            </a:r>
            <a:r>
              <a:rPr lang="en-GB" i="1" dirty="0"/>
              <a:t>single, unambiguous, well-communicated goal.</a:t>
            </a:r>
            <a:br>
              <a:rPr lang="en-GB" dirty="0"/>
            </a:br>
            <a:r>
              <a:rPr lang="en-GB" dirty="0"/>
              <a:t>And we embedded the delivery and the reporting into the core of people’s jobs.</a:t>
            </a:r>
            <a:br>
              <a:rPr lang="en-GB" dirty="0"/>
            </a:br>
            <a:r>
              <a:rPr lang="en-GB" dirty="0"/>
              <a:t>No more project 'bolt-</a:t>
            </a:r>
            <a:r>
              <a:rPr lang="en-GB" dirty="0" err="1"/>
              <a:t>ons</a:t>
            </a:r>
            <a:r>
              <a:rPr lang="en-GB" dirty="0"/>
              <a:t>'. No more parallel universes. Just delivery, built into the day job.</a:t>
            </a:r>
          </a:p>
          <a:p>
            <a:r>
              <a:rPr lang="en-GB" dirty="0"/>
              <a:t>And you know what? That was the moment things started to move.</a:t>
            </a:r>
          </a:p>
          <a:p>
            <a:r>
              <a:rPr lang="en-GB" dirty="0"/>
              <a:t>Not because we had more money.</a:t>
            </a:r>
            <a:br>
              <a:rPr lang="en-GB" dirty="0"/>
            </a:br>
            <a:r>
              <a:rPr lang="en-GB" dirty="0"/>
              <a:t>But because we had more focus.</a:t>
            </a:r>
          </a:p>
          <a:p>
            <a:r>
              <a:rPr lang="en-GB" dirty="0"/>
              <a:t>It wasn’t easy. But it </a:t>
            </a:r>
            <a:r>
              <a:rPr lang="en-GB" i="1" dirty="0"/>
              <a:t>was</a:t>
            </a:r>
            <a:r>
              <a:rPr lang="en-GB" dirty="0"/>
              <a:t> possible.</a:t>
            </a:r>
          </a:p>
          <a:p>
            <a:r>
              <a:rPr lang="en-GB" dirty="0"/>
              <a:t>And it all started with choosing to act — before we were ready."</a:t>
            </a:r>
          </a:p>
          <a:p>
            <a:endParaRPr lang="en-GB" dirty="0"/>
          </a:p>
        </p:txBody>
      </p:sp>
      <p:sp>
        <p:nvSpPr>
          <p:cNvPr id="4" name="Slide Number Placeholder 3"/>
          <p:cNvSpPr>
            <a:spLocks noGrp="1"/>
          </p:cNvSpPr>
          <p:nvPr>
            <p:ph type="sldNum" sz="quarter" idx="5"/>
          </p:nvPr>
        </p:nvSpPr>
        <p:spPr/>
        <p:txBody>
          <a:bodyPr/>
          <a:lstStyle/>
          <a:p>
            <a:fld id="{94801B36-1C46-4F7F-82BA-A366FBDBB2B8}" type="slidenum">
              <a:rPr lang="en-GB" smtClean="0"/>
              <a:t>14</a:t>
            </a:fld>
            <a:endParaRPr lang="en-GB"/>
          </a:p>
        </p:txBody>
      </p:sp>
    </p:spTree>
    <p:extLst>
      <p:ext uri="{BB962C8B-B14F-4D97-AF65-F5344CB8AC3E}">
        <p14:creationId xmlns:p14="http://schemas.microsoft.com/office/powerpoint/2010/main" val="389616280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And so… it looked like this.</a:t>
            </a:r>
          </a:p>
          <a:p>
            <a:r>
              <a:rPr lang="en-GB" dirty="0"/>
              <a:t>This was our first framework. The first real attempt to map out what we </a:t>
            </a:r>
            <a:r>
              <a:rPr lang="en-GB" i="1" dirty="0"/>
              <a:t>needed</a:t>
            </a:r>
            <a:r>
              <a:rPr lang="en-GB" dirty="0"/>
              <a:t> to do in a way that everyone could understand — and own.</a:t>
            </a:r>
          </a:p>
          <a:p>
            <a:r>
              <a:rPr lang="en-GB" dirty="0"/>
              <a:t>We didn’t just talk about savings targets. We talked about </a:t>
            </a:r>
            <a:r>
              <a:rPr lang="en-GB" b="1" dirty="0"/>
              <a:t>re-forming how we worked</a:t>
            </a:r>
            <a:r>
              <a:rPr lang="en-GB" dirty="0"/>
              <a:t>.</a:t>
            </a:r>
            <a:br>
              <a:rPr lang="en-GB" dirty="0"/>
            </a:br>
            <a:r>
              <a:rPr lang="en-GB" dirty="0"/>
              <a:t>We talked about </a:t>
            </a:r>
            <a:r>
              <a:rPr lang="en-GB" b="1" dirty="0"/>
              <a:t>transforming care</a:t>
            </a:r>
            <a:r>
              <a:rPr lang="en-GB" dirty="0"/>
              <a:t>.</a:t>
            </a:r>
            <a:br>
              <a:rPr lang="en-GB" dirty="0"/>
            </a:br>
            <a:r>
              <a:rPr lang="en-GB" dirty="0"/>
              <a:t>And we talked about </a:t>
            </a:r>
            <a:r>
              <a:rPr lang="en-GB" b="1" dirty="0"/>
              <a:t>performing in a way that was sustainable</a:t>
            </a:r>
            <a:r>
              <a:rPr lang="en-GB" dirty="0"/>
              <a:t>.</a:t>
            </a:r>
          </a:p>
          <a:p>
            <a:r>
              <a:rPr lang="en-GB" dirty="0"/>
              <a:t>It wasn’t perfect — but it gave us a rhythm.</a:t>
            </a:r>
            <a:br>
              <a:rPr lang="en-GB" dirty="0"/>
            </a:br>
            <a:r>
              <a:rPr lang="en-GB" dirty="0"/>
              <a:t>A weekly drumbeat.</a:t>
            </a:r>
          </a:p>
          <a:p>
            <a:r>
              <a:rPr lang="en-GB" dirty="0"/>
              <a:t>One week, we were deep in grip and control.</a:t>
            </a:r>
            <a:br>
              <a:rPr lang="en-GB" dirty="0"/>
            </a:br>
            <a:r>
              <a:rPr lang="en-GB" dirty="0"/>
              <a:t>The next, we were escalating system opportunities.</a:t>
            </a:r>
            <a:br>
              <a:rPr lang="en-GB" dirty="0"/>
            </a:br>
            <a:r>
              <a:rPr lang="en-GB" dirty="0"/>
              <a:t>Sometimes we were looking at financial delivery, and sometimes we were diving into service redesign, culture change, or digital acceleration.</a:t>
            </a:r>
          </a:p>
          <a:p>
            <a:r>
              <a:rPr lang="en-GB" dirty="0"/>
              <a:t>And crucially — it wasn’t one-way.</a:t>
            </a:r>
            <a:br>
              <a:rPr lang="en-GB" dirty="0"/>
            </a:br>
            <a:r>
              <a:rPr lang="en-GB" dirty="0"/>
              <a:t>We escalated things up, yes — but we also </a:t>
            </a:r>
            <a:r>
              <a:rPr lang="en-GB" i="1" dirty="0"/>
              <a:t>escalated things down.</a:t>
            </a:r>
            <a:br>
              <a:rPr lang="en-GB" dirty="0"/>
            </a:br>
            <a:r>
              <a:rPr lang="en-GB" dirty="0"/>
              <a:t>We made decisions. We tracked actions. And when something didn’t work — we stopped, adjusted, and tried again.</a:t>
            </a:r>
          </a:p>
          <a:p>
            <a:r>
              <a:rPr lang="en-GB" dirty="0"/>
              <a:t>RTP became a verb.</a:t>
            </a:r>
            <a:br>
              <a:rPr lang="en-GB" dirty="0"/>
            </a:br>
            <a:r>
              <a:rPr lang="en-GB" dirty="0"/>
              <a:t>It still is.</a:t>
            </a:r>
          </a:p>
          <a:p>
            <a:r>
              <a:rPr lang="en-GB" dirty="0"/>
              <a:t>People say it to me all the time now —</a:t>
            </a:r>
            <a:br>
              <a:rPr lang="en-GB" dirty="0"/>
            </a:br>
            <a:r>
              <a:rPr lang="en-GB" dirty="0"/>
              <a:t>'That needs </a:t>
            </a:r>
            <a:r>
              <a:rPr lang="en-GB" dirty="0" err="1"/>
              <a:t>RTP’d</a:t>
            </a:r>
            <a:r>
              <a:rPr lang="en-GB" dirty="0"/>
              <a:t>.'</a:t>
            </a:r>
            <a:br>
              <a:rPr lang="en-GB" dirty="0"/>
            </a:br>
            <a:r>
              <a:rPr lang="en-GB" dirty="0"/>
              <a:t>It’s in the culture now — the good bits and the honest bits. It’s not code for a spreadsheet.</a:t>
            </a:r>
            <a:br>
              <a:rPr lang="en-GB" dirty="0"/>
            </a:br>
            <a:r>
              <a:rPr lang="en-GB" dirty="0"/>
              <a:t>It’s code for </a:t>
            </a:r>
            <a:r>
              <a:rPr lang="en-GB" i="1" dirty="0"/>
              <a:t>action</a:t>
            </a:r>
            <a:r>
              <a:rPr lang="en-GB" dirty="0"/>
              <a:t>.</a:t>
            </a:r>
          </a:p>
          <a:p>
            <a:r>
              <a:rPr lang="en-GB" i="1" dirty="0"/>
              <a:t>(Transition into impact and support narrative)</a:t>
            </a:r>
            <a:endParaRPr lang="en-GB" dirty="0"/>
          </a:p>
          <a:p>
            <a:r>
              <a:rPr lang="en-GB" dirty="0"/>
              <a:t>And the support we had mattered.</a:t>
            </a:r>
            <a:br>
              <a:rPr lang="en-GB" dirty="0"/>
            </a:br>
            <a:r>
              <a:rPr lang="en-GB" dirty="0"/>
              <a:t>Our non-executives gave it profile.</a:t>
            </a:r>
            <a:br>
              <a:rPr lang="en-GB" dirty="0"/>
            </a:br>
            <a:r>
              <a:rPr lang="en-GB" dirty="0"/>
              <a:t>It became top of the agenda at Board meetings — not a footnote.</a:t>
            </a:r>
            <a:br>
              <a:rPr lang="en-GB" dirty="0"/>
            </a:br>
            <a:r>
              <a:rPr lang="en-GB" dirty="0"/>
              <a:t>And most importantly — it was never </a:t>
            </a:r>
            <a:r>
              <a:rPr lang="en-GB" i="1" dirty="0"/>
              <a:t>just</a:t>
            </a:r>
            <a:r>
              <a:rPr lang="en-GB" dirty="0"/>
              <a:t> about money.</a:t>
            </a:r>
          </a:p>
          <a:p>
            <a:r>
              <a:rPr lang="en-GB" dirty="0"/>
              <a:t>Some of the most exciting stuff we delivered was rooted in this framework:</a:t>
            </a:r>
          </a:p>
          <a:p>
            <a:pPr>
              <a:buFont typeface="Arial" panose="020B0604020202020204" pitchFamily="34" charset="0"/>
              <a:buChar char="•"/>
            </a:pPr>
            <a:r>
              <a:rPr lang="en-GB" dirty="0"/>
              <a:t>We shifted our approach to supplementary staffing — moving from reactive panic to planned, data-driven workforce decisions.</a:t>
            </a:r>
          </a:p>
          <a:p>
            <a:pPr>
              <a:buFont typeface="Arial" panose="020B0604020202020204" pitchFamily="34" charset="0"/>
              <a:buChar char="•"/>
            </a:pPr>
            <a:r>
              <a:rPr lang="en-GB" dirty="0"/>
              <a:t>We rewired our governance to prioritise outcomes and decisions, not process for process’ sake.</a:t>
            </a:r>
          </a:p>
          <a:p>
            <a:pPr>
              <a:buFont typeface="Arial" panose="020B0604020202020204" pitchFamily="34" charset="0"/>
              <a:buChar char="•"/>
            </a:pPr>
            <a:r>
              <a:rPr lang="en-GB" dirty="0"/>
              <a:t>We stood up a new model for community engagement — based on listening </a:t>
            </a:r>
            <a:r>
              <a:rPr lang="en-GB" i="1" dirty="0"/>
              <a:t>before</a:t>
            </a:r>
            <a:r>
              <a:rPr lang="en-GB" dirty="0"/>
              <a:t> we plan.</a:t>
            </a:r>
          </a:p>
          <a:p>
            <a:pPr>
              <a:buFont typeface="Arial" panose="020B0604020202020204" pitchFamily="34" charset="0"/>
              <a:buChar char="•"/>
            </a:pPr>
            <a:r>
              <a:rPr lang="en-GB" dirty="0"/>
              <a:t>We rebalanced our estate strategy and started to see infrastructure as an enabler, not a cost pressure.</a:t>
            </a:r>
          </a:p>
          <a:p>
            <a:pPr>
              <a:buFont typeface="Arial" panose="020B0604020202020204" pitchFamily="34" charset="0"/>
              <a:buChar char="•"/>
            </a:pPr>
            <a:r>
              <a:rPr lang="en-GB" dirty="0"/>
              <a:t>We invested in automation and digital tools that </a:t>
            </a:r>
            <a:r>
              <a:rPr lang="en-GB" i="1" dirty="0"/>
              <a:t>freed</a:t>
            </a:r>
            <a:r>
              <a:rPr lang="en-GB" dirty="0"/>
              <a:t> our people to focus on what matters.</a:t>
            </a:r>
          </a:p>
          <a:p>
            <a:r>
              <a:rPr lang="en-GB" dirty="0"/>
              <a:t>It wasn’t just a framework.</a:t>
            </a:r>
            <a:br>
              <a:rPr lang="en-GB" dirty="0"/>
            </a:br>
            <a:r>
              <a:rPr lang="en-GB" dirty="0"/>
              <a:t>It was a signal — to the whole system — that we were serious.</a:t>
            </a:r>
          </a:p>
          <a:p>
            <a:r>
              <a:rPr lang="en-GB" dirty="0"/>
              <a:t>Not perfect.</a:t>
            </a:r>
            <a:br>
              <a:rPr lang="en-GB" dirty="0"/>
            </a:br>
            <a:r>
              <a:rPr lang="en-GB" dirty="0"/>
              <a:t>But honest.</a:t>
            </a:r>
            <a:br>
              <a:rPr lang="en-GB" dirty="0"/>
            </a:br>
            <a:r>
              <a:rPr lang="en-GB" dirty="0"/>
              <a:t>And focused.</a:t>
            </a:r>
          </a:p>
          <a:p>
            <a:r>
              <a:rPr lang="en-GB" dirty="0"/>
              <a:t>And most of all, it meant we weren’t pretending anymore.</a:t>
            </a:r>
          </a:p>
          <a:p>
            <a:r>
              <a:rPr lang="en-GB" dirty="0"/>
              <a:t>We were moving."</a:t>
            </a:r>
          </a:p>
          <a:p>
            <a:endParaRPr lang="en-GB" dirty="0"/>
          </a:p>
        </p:txBody>
      </p:sp>
      <p:sp>
        <p:nvSpPr>
          <p:cNvPr id="4" name="Slide Number Placeholder 3"/>
          <p:cNvSpPr>
            <a:spLocks noGrp="1"/>
          </p:cNvSpPr>
          <p:nvPr>
            <p:ph type="sldNum" sz="quarter" idx="5"/>
          </p:nvPr>
        </p:nvSpPr>
        <p:spPr/>
        <p:txBody>
          <a:bodyPr/>
          <a:lstStyle/>
          <a:p>
            <a:fld id="{94801B36-1C46-4F7F-82BA-A366FBDBB2B8}" type="slidenum">
              <a:rPr lang="en-GB" smtClean="0"/>
              <a:t>15</a:t>
            </a:fld>
            <a:endParaRPr lang="en-GB"/>
          </a:p>
        </p:txBody>
      </p:sp>
    </p:spTree>
    <p:extLst>
      <p:ext uri="{BB962C8B-B14F-4D97-AF65-F5344CB8AC3E}">
        <p14:creationId xmlns:p14="http://schemas.microsoft.com/office/powerpoint/2010/main" val="198867355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Now... this wasn’t easy.</a:t>
            </a:r>
            <a:br>
              <a:rPr lang="en-GB" dirty="0"/>
            </a:br>
            <a:r>
              <a:rPr lang="en-GB" dirty="0"/>
              <a:t>And I don’t think it should have been.</a:t>
            </a:r>
          </a:p>
          <a:p>
            <a:r>
              <a:rPr lang="en-GB" dirty="0"/>
              <a:t>There’s a well-worn leadership cliché — ‘get comfortable with discomfort’.</a:t>
            </a:r>
            <a:br>
              <a:rPr lang="en-GB" dirty="0"/>
            </a:br>
            <a:r>
              <a:rPr lang="en-GB" dirty="0"/>
              <a:t>And I think most of us would agree… it’s not exactly comforting.</a:t>
            </a:r>
            <a:br>
              <a:rPr lang="en-GB" dirty="0"/>
            </a:br>
            <a:r>
              <a:rPr lang="en-GB" dirty="0"/>
              <a:t>Because truthfully — it felt like this.</a:t>
            </a:r>
          </a:p>
          <a:p>
            <a:r>
              <a:rPr lang="en-GB" i="1" dirty="0"/>
              <a:t>(Gesture to image. Light chuckle.)</a:t>
            </a:r>
            <a:endParaRPr lang="en-GB" dirty="0"/>
          </a:p>
          <a:p>
            <a:r>
              <a:rPr lang="en-GB" dirty="0"/>
              <a:t>There were tears.</a:t>
            </a:r>
            <a:br>
              <a:rPr lang="en-GB" dirty="0"/>
            </a:br>
            <a:r>
              <a:rPr lang="en-GB" dirty="0"/>
              <a:t>Toys out the pram.</a:t>
            </a:r>
            <a:br>
              <a:rPr lang="en-GB" dirty="0"/>
            </a:br>
            <a:r>
              <a:rPr lang="en-GB" dirty="0"/>
              <a:t>And if I’m being brutally honest — the tears and the snot?</a:t>
            </a:r>
            <a:br>
              <a:rPr lang="en-GB" dirty="0"/>
            </a:br>
            <a:r>
              <a:rPr lang="en-GB" dirty="0"/>
              <a:t>Mostly mine.</a:t>
            </a:r>
          </a:p>
          <a:p>
            <a:r>
              <a:rPr lang="en-GB" dirty="0"/>
              <a:t>Leading this — trying to get real traction, pace, and change across a whole system — it was </a:t>
            </a:r>
            <a:r>
              <a:rPr lang="en-GB" i="1" dirty="0"/>
              <a:t>hard</a:t>
            </a:r>
            <a:r>
              <a:rPr lang="en-GB" dirty="0"/>
              <a:t>.</a:t>
            </a:r>
            <a:br>
              <a:rPr lang="en-GB" dirty="0"/>
            </a:br>
            <a:r>
              <a:rPr lang="en-GB" dirty="0"/>
              <a:t>Not because people weren’t trying. They were.</a:t>
            </a:r>
            <a:br>
              <a:rPr lang="en-GB" dirty="0"/>
            </a:br>
            <a:r>
              <a:rPr lang="en-GB" dirty="0"/>
              <a:t>But because disruption, by its nature, disorients. And that’s uncomfortable.</a:t>
            </a:r>
          </a:p>
          <a:p>
            <a:r>
              <a:rPr lang="en-GB" dirty="0"/>
              <a:t>There was confusion.</a:t>
            </a:r>
            <a:br>
              <a:rPr lang="en-GB" dirty="0"/>
            </a:br>
            <a:r>
              <a:rPr lang="en-GB" dirty="0"/>
              <a:t>About who was doing what.</a:t>
            </a:r>
            <a:br>
              <a:rPr lang="en-GB" dirty="0"/>
            </a:br>
            <a:r>
              <a:rPr lang="en-GB" dirty="0"/>
              <a:t>About how decisions were being made.</a:t>
            </a:r>
            <a:br>
              <a:rPr lang="en-GB" dirty="0"/>
            </a:br>
            <a:r>
              <a:rPr lang="en-GB" dirty="0"/>
              <a:t>And lots — lots — of difficult conversations.</a:t>
            </a:r>
          </a:p>
          <a:p>
            <a:r>
              <a:rPr lang="en-GB" dirty="0"/>
              <a:t>But at every point, we tried to come back to the </a:t>
            </a:r>
            <a:r>
              <a:rPr lang="en-GB" b="1" dirty="0"/>
              <a:t>why</a:t>
            </a:r>
            <a:r>
              <a:rPr lang="en-GB" dirty="0"/>
              <a:t>.</a:t>
            </a:r>
            <a:br>
              <a:rPr lang="en-GB" dirty="0"/>
            </a:br>
            <a:r>
              <a:rPr lang="en-GB" dirty="0"/>
              <a:t>Not just the budget line — but the belief that we owed it to our staff, and our patients, to be better.</a:t>
            </a:r>
            <a:br>
              <a:rPr lang="en-GB" dirty="0"/>
            </a:br>
            <a:r>
              <a:rPr lang="en-GB" dirty="0"/>
              <a:t>That </a:t>
            </a:r>
            <a:r>
              <a:rPr lang="en-GB" i="1" dirty="0"/>
              <a:t>this</a:t>
            </a:r>
            <a:r>
              <a:rPr lang="en-GB" dirty="0"/>
              <a:t> was what was expected of us.</a:t>
            </a:r>
          </a:p>
          <a:p>
            <a:r>
              <a:rPr lang="en-GB" dirty="0"/>
              <a:t>Look — we know the public don’t want boardrooms full of drama.</a:t>
            </a:r>
            <a:br>
              <a:rPr lang="en-GB" dirty="0"/>
            </a:br>
            <a:r>
              <a:rPr lang="en-GB" dirty="0"/>
              <a:t>And I’m sure if they heard half of what went on, they’d ask us to tone it down a bit —</a:t>
            </a:r>
            <a:br>
              <a:rPr lang="en-GB" dirty="0"/>
            </a:br>
            <a:r>
              <a:rPr lang="en-GB" i="1" dirty="0"/>
              <a:t>“less River City please, more NHS”</a:t>
            </a:r>
            <a:r>
              <a:rPr lang="en-GB" dirty="0"/>
              <a:t>.</a:t>
            </a:r>
          </a:p>
          <a:p>
            <a:r>
              <a:rPr lang="en-GB" dirty="0"/>
              <a:t>But they do care that the job gets done.</a:t>
            </a:r>
            <a:br>
              <a:rPr lang="en-GB" dirty="0"/>
            </a:br>
            <a:r>
              <a:rPr lang="en-GB" dirty="0"/>
              <a:t>That we own the problem.</a:t>
            </a:r>
            <a:br>
              <a:rPr lang="en-GB" dirty="0"/>
            </a:br>
            <a:r>
              <a:rPr lang="en-GB" dirty="0"/>
              <a:t>That we lead — not from safety — but from courage.</a:t>
            </a:r>
          </a:p>
          <a:p>
            <a:r>
              <a:rPr lang="en-GB" dirty="0"/>
              <a:t>And that’s what we tried to do.</a:t>
            </a:r>
          </a:p>
          <a:p>
            <a:r>
              <a:rPr lang="en-GB" dirty="0"/>
              <a:t>It wasn’t too difficult.</a:t>
            </a:r>
            <a:br>
              <a:rPr lang="en-GB" dirty="0"/>
            </a:br>
            <a:r>
              <a:rPr lang="en-GB" dirty="0"/>
              <a:t>But it absolutely wasn’t easy.</a:t>
            </a:r>
            <a:br>
              <a:rPr lang="en-GB" dirty="0"/>
            </a:br>
            <a:r>
              <a:rPr lang="en-GB" dirty="0"/>
              <a:t>And frankly — </a:t>
            </a:r>
            <a:r>
              <a:rPr lang="en-GB" b="1" dirty="0"/>
              <a:t>nothing worth having ever is</a:t>
            </a:r>
            <a:r>
              <a:rPr lang="en-GB" dirty="0"/>
              <a:t>."</a:t>
            </a:r>
          </a:p>
          <a:p>
            <a:endParaRPr lang="en-GB" dirty="0"/>
          </a:p>
        </p:txBody>
      </p:sp>
      <p:sp>
        <p:nvSpPr>
          <p:cNvPr id="4" name="Slide Number Placeholder 3"/>
          <p:cNvSpPr>
            <a:spLocks noGrp="1"/>
          </p:cNvSpPr>
          <p:nvPr>
            <p:ph type="sldNum" sz="quarter" idx="5"/>
          </p:nvPr>
        </p:nvSpPr>
        <p:spPr/>
        <p:txBody>
          <a:bodyPr/>
          <a:lstStyle/>
          <a:p>
            <a:fld id="{94801B36-1C46-4F7F-82BA-A366FBDBB2B8}" type="slidenum">
              <a:rPr lang="en-GB" smtClean="0"/>
              <a:t>16</a:t>
            </a:fld>
            <a:endParaRPr lang="en-GB"/>
          </a:p>
        </p:txBody>
      </p:sp>
    </p:spTree>
    <p:extLst>
      <p:ext uri="{BB962C8B-B14F-4D97-AF65-F5344CB8AC3E}">
        <p14:creationId xmlns:p14="http://schemas.microsoft.com/office/powerpoint/2010/main" val="374399071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"And… we did it.</a:t>
            </a:r>
          </a:p>
          <a:p>
            <a:r>
              <a:rPr lang="en-GB" dirty="0"/>
              <a:t>We didn’t just talk about change.</a:t>
            </a:r>
            <a:br>
              <a:rPr lang="en-GB" dirty="0"/>
            </a:br>
            <a:r>
              <a:rPr lang="en-GB" dirty="0"/>
              <a:t>We made it real.</a:t>
            </a:r>
          </a:p>
          <a:p>
            <a:r>
              <a:rPr lang="en-GB" dirty="0"/>
              <a:t>We closed the gap. We delivered the savings.</a:t>
            </a:r>
            <a:br>
              <a:rPr lang="en-GB" dirty="0"/>
            </a:br>
            <a:r>
              <a:rPr lang="en-GB" dirty="0"/>
              <a:t>And we did it in a way that started to feel like it </a:t>
            </a:r>
            <a:r>
              <a:rPr lang="en-GB" i="1" dirty="0"/>
              <a:t>belonged</a:t>
            </a:r>
            <a:r>
              <a:rPr lang="en-GB" dirty="0"/>
              <a:t> to the organisation — not just the finance team or the Board or some mystery project office in the background.</a:t>
            </a:r>
          </a:p>
          <a:p>
            <a:r>
              <a:rPr lang="en-GB" dirty="0"/>
              <a:t>We’re now in </a:t>
            </a:r>
            <a:r>
              <a:rPr lang="en-GB" b="1" dirty="0"/>
              <a:t>RTP2</a:t>
            </a:r>
            <a:r>
              <a:rPr lang="en-GB" dirty="0"/>
              <a:t> — the difficult second album.</a:t>
            </a:r>
          </a:p>
          <a:p>
            <a:r>
              <a:rPr lang="en-GB" dirty="0"/>
              <a:t>And yes — I </a:t>
            </a:r>
            <a:r>
              <a:rPr lang="en-GB" i="1" dirty="0"/>
              <a:t>am</a:t>
            </a:r>
            <a:r>
              <a:rPr lang="en-GB" dirty="0"/>
              <a:t> still salty that Comms didn’t let me call it </a:t>
            </a:r>
            <a:r>
              <a:rPr lang="en-GB" b="1" dirty="0"/>
              <a:t>Judgement Day</a:t>
            </a:r>
            <a:r>
              <a:rPr lang="en-GB" dirty="0"/>
              <a:t> — like </a:t>
            </a:r>
            <a:r>
              <a:rPr lang="en-GB" i="1" dirty="0"/>
              <a:t>The Terminator</a:t>
            </a:r>
            <a:r>
              <a:rPr lang="en-GB" dirty="0"/>
              <a:t>. But I digress.</a:t>
            </a:r>
          </a:p>
          <a:p>
            <a:r>
              <a:rPr lang="en-GB" i="1" dirty="0"/>
              <a:t>(Smile. Keep it warm and wry.)</a:t>
            </a:r>
            <a:endParaRPr lang="en-GB" dirty="0"/>
          </a:p>
          <a:p>
            <a:r>
              <a:rPr lang="en-GB" dirty="0"/>
              <a:t>What’s important is that </a:t>
            </a:r>
            <a:r>
              <a:rPr lang="en-GB" b="1" dirty="0"/>
              <a:t>we’ve earned the right to move from stabilising to stretching</a:t>
            </a:r>
            <a:r>
              <a:rPr lang="en-GB" dirty="0"/>
              <a:t>.</a:t>
            </a:r>
          </a:p>
          <a:p>
            <a:r>
              <a:rPr lang="en-GB" dirty="0"/>
              <a:t>We’ve smashed the target.</a:t>
            </a:r>
            <a:br>
              <a:rPr lang="en-GB" dirty="0"/>
            </a:br>
            <a:r>
              <a:rPr lang="en-GB" dirty="0"/>
              <a:t>Not by accident — but by rhythm, action, ownership, and a relentless focus on both grip </a:t>
            </a:r>
            <a:r>
              <a:rPr lang="en-GB" i="1" dirty="0"/>
              <a:t>and</a:t>
            </a:r>
            <a:r>
              <a:rPr lang="en-GB" dirty="0"/>
              <a:t> growth.</a:t>
            </a:r>
          </a:p>
          <a:p>
            <a:r>
              <a:rPr lang="en-GB" dirty="0"/>
              <a:t>And now the focus has shifted.</a:t>
            </a:r>
          </a:p>
          <a:p>
            <a:r>
              <a:rPr lang="en-GB" dirty="0"/>
              <a:t>We're no longer chasing balance week to week — we’re building a platform for better care.</a:t>
            </a:r>
          </a:p>
          <a:p>
            <a:r>
              <a:rPr lang="en-GB" b="1" dirty="0"/>
              <a:t>Technology-enabled care</a:t>
            </a:r>
            <a:r>
              <a:rPr lang="en-GB" dirty="0"/>
              <a:t> is live.</a:t>
            </a:r>
            <a:br>
              <a:rPr lang="en-GB" dirty="0"/>
            </a:br>
            <a:r>
              <a:rPr lang="en-GB" b="1" dirty="0"/>
              <a:t>Planned care redesign</a:t>
            </a:r>
            <a:r>
              <a:rPr lang="en-GB" dirty="0"/>
              <a:t> is happening.</a:t>
            </a:r>
            <a:br>
              <a:rPr lang="en-GB" dirty="0"/>
            </a:br>
            <a:r>
              <a:rPr lang="en-GB" dirty="0"/>
              <a:t>We’re </a:t>
            </a:r>
            <a:r>
              <a:rPr lang="en-GB" b="1" dirty="0"/>
              <a:t>leading regionally</a:t>
            </a:r>
            <a:r>
              <a:rPr lang="en-GB" dirty="0"/>
              <a:t> in orthopaedics, ophthalmology, urology and endoscopy — not just delivering but innovating.</a:t>
            </a:r>
            <a:br>
              <a:rPr lang="en-GB" dirty="0"/>
            </a:br>
            <a:r>
              <a:rPr lang="en-GB" dirty="0"/>
              <a:t>And we’re </a:t>
            </a:r>
            <a:r>
              <a:rPr lang="en-GB" b="1" dirty="0"/>
              <a:t>partnering with our local college</a:t>
            </a:r>
            <a:r>
              <a:rPr lang="en-GB" dirty="0"/>
              <a:t> to live out the principle that </a:t>
            </a:r>
            <a:r>
              <a:rPr lang="en-GB" i="1" dirty="0"/>
              <a:t>education is health</a:t>
            </a:r>
            <a:r>
              <a:rPr lang="en-GB" dirty="0"/>
              <a:t> — setting a national blueprint in motion.</a:t>
            </a:r>
            <a:br>
              <a:rPr lang="en-GB" dirty="0"/>
            </a:br>
            <a:r>
              <a:rPr lang="en-GB" dirty="0"/>
              <a:t>We’re even doing </a:t>
            </a:r>
            <a:r>
              <a:rPr lang="en-GB" b="1" dirty="0"/>
              <a:t>cool things with our estate</a:t>
            </a:r>
            <a:r>
              <a:rPr lang="en-GB" dirty="0"/>
              <a:t> — finally getting honest about how we use our space, and what it can do for patients, staff, and sustainability.</a:t>
            </a:r>
          </a:p>
          <a:p>
            <a:r>
              <a:rPr lang="en-GB" dirty="0"/>
              <a:t>It’s still tough. Let’s be clear.</a:t>
            </a:r>
            <a:br>
              <a:rPr lang="en-GB" dirty="0"/>
            </a:br>
            <a:r>
              <a:rPr lang="en-GB" dirty="0"/>
              <a:t>But we’re on it.</a:t>
            </a:r>
          </a:p>
          <a:p>
            <a:r>
              <a:rPr lang="en-GB" dirty="0"/>
              <a:t>Yes, money is still on the agenda. But it’s not the </a:t>
            </a:r>
            <a:r>
              <a:rPr lang="en-GB" i="1" dirty="0"/>
              <a:t>only</a:t>
            </a:r>
            <a:r>
              <a:rPr lang="en-GB" dirty="0"/>
              <a:t> thing on the agenda anymore.</a:t>
            </a:r>
            <a:br>
              <a:rPr lang="en-GB" dirty="0"/>
            </a:br>
            <a:r>
              <a:rPr lang="en-GB" b="1" dirty="0"/>
              <a:t>Change is now part of who we are.</a:t>
            </a:r>
            <a:endParaRPr lang="en-GB" dirty="0"/>
          </a:p>
          <a:p>
            <a:r>
              <a:rPr lang="en-GB" i="1" dirty="0"/>
              <a:t>(Point to engagement section or audience if possible)</a:t>
            </a:r>
            <a:endParaRPr lang="en-GB" dirty="0"/>
          </a:p>
          <a:p>
            <a:r>
              <a:rPr lang="en-GB" dirty="0"/>
              <a:t>And look at what our </a:t>
            </a:r>
            <a:r>
              <a:rPr lang="en-GB" b="1" dirty="0"/>
              <a:t>staff</a:t>
            </a:r>
            <a:r>
              <a:rPr lang="en-GB" dirty="0"/>
              <a:t> have done.</a:t>
            </a:r>
          </a:p>
          <a:p>
            <a:r>
              <a:rPr lang="en-GB" dirty="0"/>
              <a:t>Hundreds of ideas, through our staff portal.</a:t>
            </a:r>
            <a:br>
              <a:rPr lang="en-GB" dirty="0"/>
            </a:br>
            <a:r>
              <a:rPr lang="en-GB" dirty="0"/>
              <a:t>From switching catheter models in ICU for better clinical outcomes and cost.</a:t>
            </a:r>
            <a:br>
              <a:rPr lang="en-GB" dirty="0"/>
            </a:br>
            <a:r>
              <a:rPr lang="en-GB" dirty="0"/>
              <a:t>To smarter use of gloves.</a:t>
            </a:r>
            <a:br>
              <a:rPr lang="en-GB" dirty="0"/>
            </a:br>
            <a:r>
              <a:rPr lang="en-GB" dirty="0"/>
              <a:t>To waste reduction and energy initiatives.</a:t>
            </a:r>
          </a:p>
          <a:p>
            <a:r>
              <a:rPr lang="en-GB" dirty="0"/>
              <a:t>All </a:t>
            </a:r>
            <a:r>
              <a:rPr lang="en-GB" b="1" dirty="0"/>
              <a:t>led by staff</a:t>
            </a:r>
            <a:r>
              <a:rPr lang="en-GB" dirty="0"/>
              <a:t>, not imposed on them.</a:t>
            </a:r>
            <a:br>
              <a:rPr lang="en-GB" dirty="0"/>
            </a:br>
            <a:r>
              <a:rPr lang="en-GB" dirty="0"/>
              <a:t>Ideas that are grounded in experience — and evidence.</a:t>
            </a:r>
            <a:br>
              <a:rPr lang="en-GB" dirty="0"/>
            </a:br>
            <a:r>
              <a:rPr lang="en-GB" b="1" dirty="0"/>
              <a:t>RTP and Me</a:t>
            </a:r>
            <a:r>
              <a:rPr lang="en-GB" dirty="0"/>
              <a:t> wasn’t a campaign. It was a conversation. It made it real.</a:t>
            </a:r>
          </a:p>
          <a:p>
            <a:r>
              <a:rPr lang="en-GB" dirty="0"/>
              <a:t>I’ve watched our nurses explain to Carol — our Chief Executive — how </a:t>
            </a:r>
            <a:r>
              <a:rPr lang="en-GB" i="1" dirty="0"/>
              <a:t>they’ve done their bit</a:t>
            </a:r>
            <a:r>
              <a:rPr lang="en-GB" dirty="0"/>
              <a:t>, how they’ve </a:t>
            </a:r>
            <a:r>
              <a:rPr lang="en-GB" b="1" dirty="0"/>
              <a:t>saved their £10 for the day</a:t>
            </a:r>
            <a:r>
              <a:rPr lang="en-GB" dirty="0"/>
              <a:t>.</a:t>
            </a:r>
            <a:br>
              <a:rPr lang="en-GB" dirty="0"/>
            </a:br>
            <a:r>
              <a:rPr lang="en-GB" dirty="0"/>
              <a:t>And let’s be clear — that’s what </a:t>
            </a:r>
            <a:r>
              <a:rPr lang="en-GB" i="1" dirty="0"/>
              <a:t>our staff</a:t>
            </a:r>
            <a:r>
              <a:rPr lang="en-GB" dirty="0"/>
              <a:t> did.</a:t>
            </a:r>
            <a:br>
              <a:rPr lang="en-GB" dirty="0"/>
            </a:br>
            <a:r>
              <a:rPr lang="en-GB" dirty="0"/>
              <a:t>Every single day.</a:t>
            </a:r>
            <a:br>
              <a:rPr lang="en-GB" dirty="0"/>
            </a:br>
            <a:r>
              <a:rPr lang="en-GB" dirty="0"/>
              <a:t>For a whole year.</a:t>
            </a:r>
          </a:p>
          <a:p>
            <a:r>
              <a:rPr lang="en-GB" i="1" dirty="0"/>
              <a:t>(Pause. Let it land.)</a:t>
            </a:r>
            <a:endParaRPr lang="en-GB" dirty="0"/>
          </a:p>
          <a:p>
            <a:r>
              <a:rPr lang="en-GB" dirty="0"/>
              <a:t>So yes — the challenge isn’t over. But the spirit has shifted.</a:t>
            </a:r>
          </a:p>
          <a:p>
            <a:r>
              <a:rPr lang="en-GB" dirty="0"/>
              <a:t>We’re not stuck anymore.</a:t>
            </a:r>
          </a:p>
          <a:p>
            <a:r>
              <a:rPr lang="en-GB" dirty="0"/>
              <a:t>We’re building. Together."</a:t>
            </a:r>
          </a:p>
          <a:p>
            <a:endParaRPr lang="en-GB" dirty="0"/>
          </a:p>
        </p:txBody>
      </p:sp>
      <p:sp>
        <p:nvSpPr>
          <p:cNvPr id="4" name="Slide Number Placeholder 3"/>
          <p:cNvSpPr>
            <a:spLocks noGrp="1"/>
          </p:cNvSpPr>
          <p:nvPr>
            <p:ph type="sldNum" sz="quarter" idx="5"/>
          </p:nvPr>
        </p:nvSpPr>
        <p:spPr/>
        <p:txBody>
          <a:bodyPr/>
          <a:lstStyle/>
          <a:p>
            <a:fld id="{94801B36-1C46-4F7F-82BA-A366FBDBB2B8}" type="slidenum">
              <a:rPr lang="en-GB" smtClean="0"/>
              <a:t>17</a:t>
            </a:fld>
            <a:endParaRPr lang="en-GB"/>
          </a:p>
        </p:txBody>
      </p:sp>
    </p:spTree>
    <p:extLst>
      <p:ext uri="{BB962C8B-B14F-4D97-AF65-F5344CB8AC3E}">
        <p14:creationId xmlns:p14="http://schemas.microsoft.com/office/powerpoint/2010/main" val="311710419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"This feels like the right moment to say…</a:t>
            </a:r>
            <a:br>
              <a:rPr lang="en-GB" dirty="0"/>
            </a:br>
            <a:r>
              <a:rPr lang="en-GB" b="1" dirty="0"/>
              <a:t>We aren’t fixed.</a:t>
            </a:r>
            <a:br>
              <a:rPr lang="en-GB" dirty="0"/>
            </a:br>
            <a:r>
              <a:rPr lang="en-GB" dirty="0"/>
              <a:t>But we are </a:t>
            </a:r>
            <a:r>
              <a:rPr lang="en-GB" i="1" dirty="0"/>
              <a:t>better</a:t>
            </a:r>
            <a:r>
              <a:rPr lang="en-GB" dirty="0"/>
              <a:t>.</a:t>
            </a:r>
          </a:p>
          <a:p>
            <a:r>
              <a:rPr lang="en-GB" dirty="0"/>
              <a:t>We’re clearer.</a:t>
            </a:r>
            <a:br>
              <a:rPr lang="en-GB" dirty="0"/>
            </a:br>
            <a:r>
              <a:rPr lang="en-GB" dirty="0"/>
              <a:t>Sharper.</a:t>
            </a:r>
            <a:br>
              <a:rPr lang="en-GB" dirty="0"/>
            </a:br>
            <a:r>
              <a:rPr lang="en-GB" dirty="0"/>
              <a:t>More honest with ourselves.</a:t>
            </a:r>
          </a:p>
          <a:p>
            <a:r>
              <a:rPr lang="en-GB" dirty="0"/>
              <a:t>There’s no fog anymore.</a:t>
            </a:r>
            <a:br>
              <a:rPr lang="en-GB" dirty="0"/>
            </a:br>
            <a:r>
              <a:rPr lang="en-GB" dirty="0"/>
              <a:t>No confusion about whether this is someone else’s job.</a:t>
            </a:r>
            <a:br>
              <a:rPr lang="en-GB" dirty="0"/>
            </a:br>
            <a:r>
              <a:rPr lang="en-GB" dirty="0"/>
              <a:t>Or whether we can afford to wait it out.</a:t>
            </a:r>
          </a:p>
          <a:p>
            <a:r>
              <a:rPr lang="en-GB" dirty="0"/>
              <a:t>We know the way forward.</a:t>
            </a:r>
            <a:br>
              <a:rPr lang="en-GB" dirty="0"/>
            </a:br>
            <a:r>
              <a:rPr lang="en-GB" dirty="0"/>
              <a:t>And we’re absolutely </a:t>
            </a:r>
            <a:r>
              <a:rPr lang="en-GB" i="1" dirty="0" err="1"/>
              <a:t>oan</a:t>
            </a:r>
            <a:r>
              <a:rPr lang="en-GB" i="1" dirty="0"/>
              <a:t> it</a:t>
            </a:r>
            <a:r>
              <a:rPr lang="en-GB" dirty="0"/>
              <a:t>.</a:t>
            </a:r>
          </a:p>
          <a:p>
            <a:r>
              <a:rPr lang="en-GB" dirty="0"/>
              <a:t>Whether it’s the Operational Improvement Plan,</a:t>
            </a:r>
            <a:br>
              <a:rPr lang="en-GB" dirty="0"/>
            </a:br>
            <a:r>
              <a:rPr lang="en-GB" dirty="0"/>
              <a:t>Or a spreadsheet that landed at 5pm and needs turned round by 7 —</a:t>
            </a:r>
            <a:br>
              <a:rPr lang="en-GB" dirty="0"/>
            </a:br>
            <a:r>
              <a:rPr lang="en-GB" dirty="0"/>
              <a:t>We’re up for it.</a:t>
            </a:r>
          </a:p>
          <a:p>
            <a:r>
              <a:rPr lang="en-GB" dirty="0"/>
              <a:t>Not because it’s easy.</a:t>
            </a:r>
            <a:br>
              <a:rPr lang="en-GB" dirty="0"/>
            </a:br>
            <a:r>
              <a:rPr lang="en-GB" dirty="0"/>
              <a:t>But because </a:t>
            </a:r>
            <a:r>
              <a:rPr lang="en-GB" b="1" dirty="0"/>
              <a:t>we can</a:t>
            </a:r>
            <a:r>
              <a:rPr lang="en-GB" dirty="0"/>
              <a:t>.</a:t>
            </a:r>
            <a:br>
              <a:rPr lang="en-GB" dirty="0"/>
            </a:br>
            <a:r>
              <a:rPr lang="en-GB" dirty="0"/>
              <a:t>Because when the grip is shared, and the burden is shared, and the belief is shared —</a:t>
            </a:r>
            <a:br>
              <a:rPr lang="en-GB" dirty="0"/>
            </a:br>
            <a:r>
              <a:rPr lang="en-GB" dirty="0"/>
              <a:t>it’s doable.</a:t>
            </a:r>
          </a:p>
          <a:p>
            <a:r>
              <a:rPr lang="en-GB" dirty="0"/>
              <a:t>I want to be really honest here — we still face challenges.</a:t>
            </a:r>
            <a:br>
              <a:rPr lang="en-GB" dirty="0"/>
            </a:br>
            <a:r>
              <a:rPr lang="en-GB" dirty="0"/>
              <a:t>But there’s no ambiguity now.</a:t>
            </a:r>
          </a:p>
          <a:p>
            <a:r>
              <a:rPr lang="en-GB" dirty="0"/>
              <a:t>We know what needs done.</a:t>
            </a:r>
            <a:br>
              <a:rPr lang="en-GB" dirty="0"/>
            </a:br>
            <a:r>
              <a:rPr lang="en-GB" dirty="0"/>
              <a:t>And more importantly — we know </a:t>
            </a:r>
            <a:r>
              <a:rPr lang="en-GB" i="1" dirty="0"/>
              <a:t>why</a:t>
            </a:r>
            <a:r>
              <a:rPr lang="en-GB" dirty="0"/>
              <a:t> we’re doing it.</a:t>
            </a:r>
            <a:br>
              <a:rPr lang="en-GB" dirty="0"/>
            </a:br>
            <a:r>
              <a:rPr lang="en-GB" dirty="0"/>
              <a:t>The clarity we’ve built, through the chaos, through the curve, through the culture shift —</a:t>
            </a:r>
            <a:br>
              <a:rPr lang="en-GB" dirty="0"/>
            </a:br>
            <a:r>
              <a:rPr lang="en-GB" dirty="0"/>
              <a:t>that’s what makes it possible.</a:t>
            </a:r>
          </a:p>
          <a:p>
            <a:r>
              <a:rPr lang="en-GB" dirty="0"/>
              <a:t>And for me?</a:t>
            </a:r>
            <a:br>
              <a:rPr lang="en-GB" dirty="0"/>
            </a:br>
            <a:r>
              <a:rPr lang="en-GB" dirty="0"/>
              <a:t>That’s where the real change lives.</a:t>
            </a:r>
            <a:br>
              <a:rPr lang="en-GB" dirty="0"/>
            </a:br>
            <a:r>
              <a:rPr lang="en-GB" dirty="0"/>
              <a:t>Not just in the numbers on the balance sheet —</a:t>
            </a:r>
            <a:br>
              <a:rPr lang="en-GB" dirty="0"/>
            </a:br>
            <a:r>
              <a:rPr lang="en-GB" dirty="0"/>
              <a:t>but in the mindset of a team, and an organisation, that’s chosen to lean in.</a:t>
            </a:r>
            <a:br>
              <a:rPr lang="en-GB" dirty="0"/>
            </a:br>
            <a:r>
              <a:rPr lang="en-GB" dirty="0"/>
              <a:t>Fully.</a:t>
            </a:r>
          </a:p>
          <a:p>
            <a:r>
              <a:rPr lang="en-GB" dirty="0"/>
              <a:t>Because we’ve seen what happens when we do."</a:t>
            </a:r>
          </a:p>
          <a:p>
            <a:endParaRPr lang="en-GB" dirty="0"/>
          </a:p>
        </p:txBody>
      </p:sp>
      <p:sp>
        <p:nvSpPr>
          <p:cNvPr id="4" name="Slide Number Placeholder 3"/>
          <p:cNvSpPr>
            <a:spLocks noGrp="1"/>
          </p:cNvSpPr>
          <p:nvPr>
            <p:ph type="sldNum" sz="quarter" idx="5"/>
          </p:nvPr>
        </p:nvSpPr>
        <p:spPr/>
        <p:txBody>
          <a:bodyPr/>
          <a:lstStyle/>
          <a:p>
            <a:fld id="{94801B36-1C46-4F7F-82BA-A366FBDBB2B8}" type="slidenum">
              <a:rPr lang="en-GB" smtClean="0"/>
              <a:t>18</a:t>
            </a:fld>
            <a:endParaRPr lang="en-GB"/>
          </a:p>
        </p:txBody>
      </p:sp>
    </p:spTree>
    <p:extLst>
      <p:ext uri="{BB962C8B-B14F-4D97-AF65-F5344CB8AC3E}">
        <p14:creationId xmlns:p14="http://schemas.microsoft.com/office/powerpoint/2010/main" val="302506802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Right — I’ll be really honest with you.</a:t>
            </a:r>
            <a:br>
              <a:rPr lang="en-GB" dirty="0"/>
            </a:br>
            <a:r>
              <a:rPr lang="en-GB" dirty="0"/>
              <a:t>In the last month or two, in all the buzz and celebration about how far we’ve come, we had a bit of a moment as a team.</a:t>
            </a:r>
          </a:p>
          <a:p>
            <a:r>
              <a:rPr lang="en-GB" dirty="0"/>
              <a:t>You know that feeling when you've had a good run, you're feeling great, and then... you catch your reflection and realise you’ve maybe overdone it over the festive period?</a:t>
            </a:r>
          </a:p>
          <a:p>
            <a:r>
              <a:rPr lang="en-GB" dirty="0"/>
              <a:t>That was us.</a:t>
            </a:r>
          </a:p>
          <a:p>
            <a:r>
              <a:rPr lang="en-GB" dirty="0"/>
              <a:t>And what we realised is that we don’t need a full-blown detox.</a:t>
            </a:r>
            <a:br>
              <a:rPr lang="en-GB" dirty="0"/>
            </a:br>
            <a:r>
              <a:rPr lang="en-GB" dirty="0"/>
              <a:t>We just need a diet.</a:t>
            </a:r>
            <a:br>
              <a:rPr lang="en-GB" dirty="0"/>
            </a:br>
            <a:r>
              <a:rPr lang="en-GB" dirty="0"/>
              <a:t>We need balance. A bit of routine. Realism.</a:t>
            </a:r>
            <a:br>
              <a:rPr lang="en-GB" dirty="0"/>
            </a:br>
            <a:r>
              <a:rPr lang="en-GB" dirty="0"/>
              <a:t>The things that keep it sustainable."</a:t>
            </a:r>
          </a:p>
          <a:p>
            <a:r>
              <a:rPr lang="en-GB" dirty="0"/>
              <a:t>"And I think that’s actually a massive marker of maturity — not just jumping from one high to the next, but stopping long enough to say:</a:t>
            </a:r>
            <a:br>
              <a:rPr lang="en-GB" dirty="0"/>
            </a:br>
            <a:r>
              <a:rPr lang="en-GB" i="1" dirty="0"/>
              <a:t>What’s working?</a:t>
            </a:r>
            <a:br>
              <a:rPr lang="en-GB" dirty="0"/>
            </a:br>
            <a:r>
              <a:rPr lang="en-GB" i="1" dirty="0"/>
              <a:t>What do we need to recalibrate?</a:t>
            </a:r>
            <a:br>
              <a:rPr lang="en-GB" dirty="0"/>
            </a:br>
            <a:r>
              <a:rPr lang="en-GB" i="1" dirty="0"/>
              <a:t>What do we need to do to keep this going in a way that’s healthy — culturally, financially, personally?</a:t>
            </a:r>
            <a:endParaRPr lang="en-GB" dirty="0"/>
          </a:p>
          <a:p>
            <a:r>
              <a:rPr lang="en-GB" dirty="0"/>
              <a:t>So here’s what we’ve got now — and it’s no small feat:</a:t>
            </a:r>
          </a:p>
          <a:p>
            <a:pPr>
              <a:buFont typeface="Arial" panose="020B0604020202020204" pitchFamily="34" charset="0"/>
              <a:buChar char="•"/>
            </a:pPr>
            <a:r>
              <a:rPr lang="en-GB" dirty="0"/>
              <a:t>We’ve developed a </a:t>
            </a:r>
            <a:r>
              <a:rPr lang="en-GB" b="1" dirty="0"/>
              <a:t>joint system plan</a:t>
            </a:r>
            <a:r>
              <a:rPr lang="en-GB" dirty="0"/>
              <a:t> with our IJB.</a:t>
            </a:r>
            <a:br>
              <a:rPr lang="en-GB" dirty="0"/>
            </a:br>
            <a:r>
              <a:rPr lang="en-GB" dirty="0"/>
              <a:t>One plan. One pound. One transformation agenda.</a:t>
            </a:r>
            <a:br>
              <a:rPr lang="en-GB" dirty="0"/>
            </a:br>
            <a:r>
              <a:rPr lang="en-GB" dirty="0"/>
              <a:t>That might sound logical now, but a year ago? That would’ve felt impossible.</a:t>
            </a:r>
            <a:br>
              <a:rPr lang="en-GB" dirty="0"/>
            </a:br>
            <a:r>
              <a:rPr lang="en-GB" dirty="0"/>
              <a:t>And we’ve got there while still respecting the sovereignty of our IJB and our Council colleagues.</a:t>
            </a:r>
          </a:p>
          <a:p>
            <a:pPr>
              <a:buFont typeface="Arial" panose="020B0604020202020204" pitchFamily="34" charset="0"/>
              <a:buChar char="•"/>
            </a:pPr>
            <a:r>
              <a:rPr lang="en-GB" dirty="0"/>
              <a:t>A personal milestone — my </a:t>
            </a:r>
            <a:r>
              <a:rPr lang="en-GB" b="1" dirty="0"/>
              <a:t>executive colleagues asked to reinstate our weekly drumbeat</a:t>
            </a:r>
            <a:r>
              <a:rPr lang="en-GB" dirty="0"/>
              <a:t>.</a:t>
            </a:r>
            <a:br>
              <a:rPr lang="en-GB" dirty="0"/>
            </a:br>
            <a:r>
              <a:rPr lang="en-GB" dirty="0"/>
              <a:t>Not because they were told to.</a:t>
            </a:r>
            <a:br>
              <a:rPr lang="en-GB" dirty="0"/>
            </a:br>
            <a:r>
              <a:rPr lang="en-GB" dirty="0"/>
              <a:t>Because they </a:t>
            </a:r>
            <a:r>
              <a:rPr lang="en-GB" i="1" dirty="0"/>
              <a:t>wanted</a:t>
            </a:r>
            <a:r>
              <a:rPr lang="en-GB" dirty="0"/>
              <a:t> to.</a:t>
            </a:r>
            <a:br>
              <a:rPr lang="en-GB" dirty="0"/>
            </a:br>
            <a:r>
              <a:rPr lang="en-GB" dirty="0"/>
              <a:t>That’s accountability. That’s clarity. That’s leadership.</a:t>
            </a:r>
          </a:p>
          <a:p>
            <a:pPr>
              <a:buFont typeface="Arial" panose="020B0604020202020204" pitchFamily="34" charset="0"/>
              <a:buChar char="•"/>
            </a:pPr>
            <a:r>
              <a:rPr lang="en-GB" dirty="0"/>
              <a:t>And most importantly, the </a:t>
            </a:r>
            <a:r>
              <a:rPr lang="en-GB" b="1" dirty="0"/>
              <a:t>staff engagement has stayed strong</a:t>
            </a:r>
            <a:r>
              <a:rPr lang="en-GB" dirty="0"/>
              <a:t>.</a:t>
            </a:r>
            <a:br>
              <a:rPr lang="en-GB" dirty="0"/>
            </a:br>
            <a:r>
              <a:rPr lang="en-GB" dirty="0"/>
              <a:t>Ideas keep coming.</a:t>
            </a:r>
            <a:br>
              <a:rPr lang="en-GB" dirty="0"/>
            </a:br>
            <a:r>
              <a:rPr lang="en-GB" dirty="0"/>
              <a:t>Energy keeps building.</a:t>
            </a:r>
            <a:br>
              <a:rPr lang="en-GB" dirty="0"/>
            </a:br>
            <a:r>
              <a:rPr lang="en-GB" dirty="0"/>
              <a:t>And people are still showing up, sleeves rolled up, making that £10-a-day count — in ways big and small."</a:t>
            </a:r>
          </a:p>
          <a:p>
            <a:r>
              <a:rPr lang="en-GB" dirty="0"/>
              <a:t>"So no, we’re not detoxing.</a:t>
            </a:r>
            <a:br>
              <a:rPr lang="en-GB" dirty="0"/>
            </a:br>
            <a:r>
              <a:rPr lang="en-GB" dirty="0"/>
              <a:t>We’re not starting from scratch.</a:t>
            </a:r>
            <a:br>
              <a:rPr lang="en-GB" dirty="0"/>
            </a:br>
            <a:r>
              <a:rPr lang="en-GB" dirty="0"/>
              <a:t>We’re keeping what works, trimming what doesn’t, and building in a way that lasts."</a:t>
            </a:r>
          </a:p>
          <a:p>
            <a:endParaRPr lang="en-GB" dirty="0"/>
          </a:p>
        </p:txBody>
      </p:sp>
      <p:sp>
        <p:nvSpPr>
          <p:cNvPr id="4" name="Slide Number Placeholder 3"/>
          <p:cNvSpPr>
            <a:spLocks noGrp="1"/>
          </p:cNvSpPr>
          <p:nvPr>
            <p:ph type="sldNum" sz="quarter" idx="5"/>
          </p:nvPr>
        </p:nvSpPr>
        <p:spPr/>
        <p:txBody>
          <a:bodyPr/>
          <a:lstStyle/>
          <a:p>
            <a:fld id="{94801B36-1C46-4F7F-82BA-A366FBDBB2B8}" type="slidenum">
              <a:rPr lang="en-GB" smtClean="0"/>
              <a:t>19</a:t>
            </a:fld>
            <a:endParaRPr lang="en-GB"/>
          </a:p>
        </p:txBody>
      </p:sp>
    </p:spTree>
    <p:extLst>
      <p:ext uri="{BB962C8B-B14F-4D97-AF65-F5344CB8AC3E}">
        <p14:creationId xmlns:p14="http://schemas.microsoft.com/office/powerpoint/2010/main" val="328718950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“Change is a choice.</a:t>
            </a:r>
          </a:p>
          <a:p>
            <a:r>
              <a:rPr lang="en-GB" dirty="0"/>
              <a:t>You’re not helpless.</a:t>
            </a:r>
            <a:br>
              <a:rPr lang="en-GB" dirty="0"/>
            </a:br>
            <a:r>
              <a:rPr lang="en-GB" dirty="0"/>
              <a:t>You’re not stuck.</a:t>
            </a:r>
            <a:br>
              <a:rPr lang="en-GB" dirty="0"/>
            </a:br>
            <a:r>
              <a:rPr lang="en-GB" dirty="0"/>
              <a:t>But you </a:t>
            </a:r>
            <a:r>
              <a:rPr lang="en-GB" i="1" dirty="0"/>
              <a:t>are</a:t>
            </a:r>
            <a:r>
              <a:rPr lang="en-GB" dirty="0"/>
              <a:t> responsible.”</a:t>
            </a:r>
          </a:p>
          <a:p>
            <a:r>
              <a:rPr lang="en-GB" dirty="0"/>
              <a:t>"That’s what we learned.</a:t>
            </a:r>
            <a:br>
              <a:rPr lang="en-GB" dirty="0"/>
            </a:br>
            <a:r>
              <a:rPr lang="en-GB" dirty="0"/>
              <a:t>We weren’t waiting for permission.</a:t>
            </a:r>
            <a:br>
              <a:rPr lang="en-GB" dirty="0"/>
            </a:br>
            <a:r>
              <a:rPr lang="en-GB" dirty="0"/>
              <a:t>Or perfection.</a:t>
            </a:r>
            <a:br>
              <a:rPr lang="en-GB" dirty="0"/>
            </a:br>
            <a:r>
              <a:rPr lang="en-GB" dirty="0"/>
              <a:t>Or someone else to come and fix it.</a:t>
            </a:r>
            <a:br>
              <a:rPr lang="en-GB" dirty="0"/>
            </a:br>
            <a:r>
              <a:rPr lang="en-GB" dirty="0"/>
              <a:t>And I know that feeling. I’ve lived it. The 'someone else must sort this' thing.</a:t>
            </a:r>
            <a:br>
              <a:rPr lang="en-GB" dirty="0"/>
            </a:br>
            <a:r>
              <a:rPr lang="en-GB" dirty="0"/>
              <a:t>But it doesn’t come.</a:t>
            </a:r>
          </a:p>
          <a:p>
            <a:r>
              <a:rPr lang="en-GB" dirty="0"/>
              <a:t>And then, one day you realise — </a:t>
            </a:r>
            <a:r>
              <a:rPr lang="en-GB" i="1" dirty="0"/>
              <a:t>it’s you.</a:t>
            </a:r>
            <a:br>
              <a:rPr lang="en-GB" dirty="0"/>
            </a:br>
            <a:r>
              <a:rPr lang="en-GB" dirty="0"/>
              <a:t>It always has been."</a:t>
            </a:r>
          </a:p>
          <a:p>
            <a:r>
              <a:rPr lang="en-GB" dirty="0"/>
              <a:t>"Courage isn’t bravado.</a:t>
            </a:r>
            <a:br>
              <a:rPr lang="en-GB" dirty="0"/>
            </a:br>
            <a:r>
              <a:rPr lang="en-GB" dirty="0"/>
              <a:t>It’s not always knowing what to do — but showing up anyway.</a:t>
            </a:r>
            <a:br>
              <a:rPr lang="en-GB" dirty="0"/>
            </a:br>
            <a:r>
              <a:rPr lang="en-GB" dirty="0"/>
              <a:t>Courage is saying:</a:t>
            </a:r>
            <a:br>
              <a:rPr lang="en-GB" dirty="0"/>
            </a:br>
            <a:r>
              <a:rPr lang="en-GB" dirty="0"/>
              <a:t>‘The bar should be high.</a:t>
            </a:r>
            <a:br>
              <a:rPr lang="en-GB" dirty="0"/>
            </a:br>
            <a:r>
              <a:rPr lang="en-GB" dirty="0"/>
              <a:t>We won’t get there overnight.</a:t>
            </a:r>
            <a:br>
              <a:rPr lang="en-GB" dirty="0"/>
            </a:br>
            <a:r>
              <a:rPr lang="en-GB" dirty="0"/>
              <a:t>But we won’t get there by accident either.’</a:t>
            </a:r>
          </a:p>
          <a:p>
            <a:r>
              <a:rPr lang="en-GB" dirty="0"/>
              <a:t>Sometimes, to learn to ride a bike you’ve got to fall off it a few times.</a:t>
            </a:r>
            <a:br>
              <a:rPr lang="en-GB" dirty="0"/>
            </a:br>
            <a:r>
              <a:rPr lang="en-GB" dirty="0"/>
              <a:t>Maybe ugly cry on the pavement.</a:t>
            </a:r>
            <a:br>
              <a:rPr lang="en-GB" dirty="0"/>
            </a:br>
            <a:r>
              <a:rPr lang="en-GB" dirty="0"/>
              <a:t>Then get back up, bruised and wiser."</a:t>
            </a:r>
          </a:p>
          <a:p>
            <a:r>
              <a:rPr lang="en-GB" dirty="0"/>
              <a:t>"Compassion isn’t soft.</a:t>
            </a:r>
            <a:br>
              <a:rPr lang="en-GB" dirty="0"/>
            </a:br>
            <a:r>
              <a:rPr lang="en-GB" dirty="0"/>
              <a:t>It’s knowing what matters — and holding ourselves to account to </a:t>
            </a:r>
            <a:r>
              <a:rPr lang="en-GB" i="1" dirty="0"/>
              <a:t>deliver</a:t>
            </a:r>
            <a:r>
              <a:rPr lang="en-GB" dirty="0"/>
              <a:t> on it.</a:t>
            </a:r>
          </a:p>
          <a:p>
            <a:r>
              <a:rPr lang="en-GB" dirty="0"/>
              <a:t>Adaptability? That’s the name of the game.</a:t>
            </a:r>
            <a:br>
              <a:rPr lang="en-GB" dirty="0"/>
            </a:br>
            <a:r>
              <a:rPr lang="en-GB" dirty="0"/>
              <a:t>We can’t stay still and expect the world to wait.</a:t>
            </a:r>
          </a:p>
          <a:p>
            <a:r>
              <a:rPr lang="en-GB" dirty="0"/>
              <a:t>And collaboration — that’s the bit people skip over.</a:t>
            </a:r>
            <a:br>
              <a:rPr lang="en-GB" dirty="0"/>
            </a:br>
            <a:r>
              <a:rPr lang="en-GB" dirty="0"/>
              <a:t>But it’s </a:t>
            </a:r>
            <a:r>
              <a:rPr lang="en-GB" i="1" dirty="0"/>
              <a:t>everything.</a:t>
            </a:r>
            <a:br>
              <a:rPr lang="en-GB" dirty="0"/>
            </a:br>
            <a:r>
              <a:rPr lang="en-GB" dirty="0"/>
              <a:t>Nobody’s an add-on. There are no passengers.</a:t>
            </a:r>
            <a:br>
              <a:rPr lang="en-GB" dirty="0"/>
            </a:br>
            <a:r>
              <a:rPr lang="en-GB" dirty="0"/>
              <a:t>This is a team sport. And we need every single one of us playing our part."</a:t>
            </a:r>
          </a:p>
          <a:p>
            <a:r>
              <a:rPr lang="en-GB" dirty="0"/>
              <a:t>That "That’s our story. But now, it’s yours too.</a:t>
            </a:r>
            <a:br>
              <a:rPr lang="en-GB" dirty="0"/>
            </a:br>
            <a:r>
              <a:rPr lang="en-GB" dirty="0"/>
              <a:t>Your challenge. Your chance. Your choice.</a:t>
            </a:r>
          </a:p>
          <a:p>
            <a:r>
              <a:rPr lang="en-GB" dirty="0"/>
              <a:t>Thank you.</a:t>
            </a:r>
            <a:br>
              <a:rPr lang="en-GB" dirty="0"/>
            </a:br>
            <a:r>
              <a:rPr lang="en-GB" dirty="0"/>
              <a:t>I’m now going to hand over to Dave, our Director of People and Culture,</a:t>
            </a:r>
            <a:br>
              <a:rPr lang="en-GB" dirty="0"/>
            </a:br>
            <a:r>
              <a:rPr lang="en-GB" dirty="0"/>
              <a:t>to take you through the human side of all this — the heart of the work."</a:t>
            </a:r>
          </a:p>
          <a:p>
            <a:endParaRPr lang="en-GB" dirty="0"/>
          </a:p>
        </p:txBody>
      </p:sp>
      <p:sp>
        <p:nvSpPr>
          <p:cNvPr id="4" name="Slide Number Placeholder 3"/>
          <p:cNvSpPr>
            <a:spLocks noGrp="1"/>
          </p:cNvSpPr>
          <p:nvPr>
            <p:ph type="sldNum" sz="quarter" idx="5"/>
          </p:nvPr>
        </p:nvSpPr>
        <p:spPr/>
        <p:txBody>
          <a:bodyPr/>
          <a:lstStyle/>
          <a:p>
            <a:fld id="{94801B36-1C46-4F7F-82BA-A366FBDBB2B8}" type="slidenum">
              <a:rPr lang="en-GB" smtClean="0"/>
              <a:t>20</a:t>
            </a:fld>
            <a:endParaRPr lang="en-GB"/>
          </a:p>
        </p:txBody>
      </p:sp>
    </p:spTree>
    <p:extLst>
      <p:ext uri="{BB962C8B-B14F-4D97-AF65-F5344CB8AC3E}">
        <p14:creationId xmlns:p14="http://schemas.microsoft.com/office/powerpoint/2010/main" val="195595991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EFE83B7-278F-6545-9C62-E36EB068C00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9187393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6EFE83B7-278F-6545-9C62-E36EB068C003}" type="slidenum">
              <a:rPr lang="en-US" smtClean="0"/>
              <a:pPr/>
              <a:t>38</a:t>
            </a:fld>
            <a:endParaRPr lang="en-US"/>
          </a:p>
        </p:txBody>
      </p:sp>
    </p:spTree>
    <p:extLst>
      <p:ext uri="{BB962C8B-B14F-4D97-AF65-F5344CB8AC3E}">
        <p14:creationId xmlns:p14="http://schemas.microsoft.com/office/powerpoint/2010/main" val="44535720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2" name="Picture 1" descr="nhs_ppt_widescreen_v2.jp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096" y="0"/>
            <a:ext cx="12185904" cy="6858000"/>
          </a:xfrm>
          <a:prstGeom prst="rect">
            <a:avLst/>
          </a:prstGeom>
        </p:spPr>
      </p:pic>
      <p:sp>
        <p:nvSpPr>
          <p:cNvPr id="6" name="Title 1"/>
          <p:cNvSpPr>
            <a:spLocks noGrp="1"/>
          </p:cNvSpPr>
          <p:nvPr>
            <p:ph type="title"/>
          </p:nvPr>
        </p:nvSpPr>
        <p:spPr>
          <a:xfrm>
            <a:off x="736411" y="2346781"/>
            <a:ext cx="10515600" cy="1325563"/>
          </a:xfrm>
        </p:spPr>
        <p:txBody>
          <a:bodyPr/>
          <a:lstStyle>
            <a:lvl1pPr>
              <a:defRPr b="1">
                <a:solidFill>
                  <a:schemeClr val="bg1"/>
                </a:solidFill>
              </a:defRPr>
            </a:lvl1pPr>
          </a:lstStyle>
          <a:p>
            <a:endParaRPr lang="en-GB" dirty="0"/>
          </a:p>
        </p:txBody>
      </p:sp>
      <p:pic>
        <p:nvPicPr>
          <p:cNvPr id="4" name="Picture 3" descr="nhs_ppt_widescreen_v2.jpg"/>
          <p:cNvPicPr>
            <a:picLocks noChangeAspect="1"/>
          </p:cNvPicPr>
          <p:nvPr userDrawn="1"/>
        </p:nvPicPr>
        <p:blipFill rotWithShape="1">
          <a:blip r:embed="rId2" cstate="print">
            <a:extLst>
              <a:ext uri="{28A0092B-C50C-407E-A947-70E740481C1C}">
                <a14:useLocalDpi xmlns:a14="http://schemas.microsoft.com/office/drawing/2010/main" val="0"/>
              </a:ext>
            </a:extLst>
          </a:blip>
          <a:srcRect l="74456" t="57139" b="21431"/>
          <a:stretch/>
        </p:blipFill>
        <p:spPr>
          <a:xfrm>
            <a:off x="8956110" y="5248403"/>
            <a:ext cx="3112718" cy="1469720"/>
          </a:xfrm>
          <a:prstGeom prst="rect">
            <a:avLst/>
          </a:prstGeom>
        </p:spPr>
      </p:pic>
      <p:pic>
        <p:nvPicPr>
          <p:cNvPr id="5" name="Picture 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014385" y="5789896"/>
            <a:ext cx="1739902" cy="656813"/>
          </a:xfrm>
          <a:prstGeom prst="rect">
            <a:avLst/>
          </a:prstGeom>
        </p:spPr>
      </p:pic>
    </p:spTree>
    <p:extLst>
      <p:ext uri="{BB962C8B-B14F-4D97-AF65-F5344CB8AC3E}">
        <p14:creationId xmlns:p14="http://schemas.microsoft.com/office/powerpoint/2010/main" val="7525002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7" name="Picture 6" descr="nhs_ppt_widescreen2_v2.jp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85904" cy="6858000"/>
          </a:xfrm>
          <a:prstGeom prst="rect">
            <a:avLst/>
          </a:prstGeom>
        </p:spPr>
      </p:pic>
      <p:sp>
        <p:nvSpPr>
          <p:cNvPr id="2" name="Title 1"/>
          <p:cNvSpPr>
            <a:spLocks noGrp="1"/>
          </p:cNvSpPr>
          <p:nvPr>
            <p:ph type="title" hasCustomPrompt="1"/>
          </p:nvPr>
        </p:nvSpPr>
        <p:spPr/>
        <p:txBody>
          <a:bodyPr/>
          <a:lstStyle>
            <a:lvl1pPr>
              <a:defRPr baseline="0"/>
            </a:lvl1pPr>
          </a:lstStyle>
          <a:p>
            <a:r>
              <a:rPr lang="en-US" dirty="0"/>
              <a:t>Title here</a:t>
            </a:r>
            <a:endParaRPr lang="en-GB" dirty="0"/>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Date Placeholder 3"/>
          <p:cNvSpPr>
            <a:spLocks noGrp="1"/>
          </p:cNvSpPr>
          <p:nvPr>
            <p:ph type="dt" sz="half" idx="10"/>
          </p:nvPr>
        </p:nvSpPr>
        <p:spPr/>
        <p:txBody>
          <a:bodyPr/>
          <a:lstStyle/>
          <a:p>
            <a:fld id="{4C1CEAE3-FD97-44DC-8D39-0996EB8D0EE8}" type="datetimeFigureOut">
              <a:rPr lang="en-GB" smtClean="0"/>
              <a:t>05/06/2025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11564F2-4FC3-4444-8AA3-1C09FF358128}" type="slidenum">
              <a:rPr lang="en-GB" smtClean="0"/>
              <a:t>‹#›</a:t>
            </a:fld>
            <a:endParaRPr lang="en-GB"/>
          </a:p>
        </p:txBody>
      </p:sp>
      <p:sp>
        <p:nvSpPr>
          <p:cNvPr id="8" name="Rectangle 7"/>
          <p:cNvSpPr/>
          <p:nvPr userDrawn="1"/>
        </p:nvSpPr>
        <p:spPr>
          <a:xfrm>
            <a:off x="9619989" y="5323562"/>
            <a:ext cx="2455101" cy="134028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0" name="Content Placeholder 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9997258" y="5782098"/>
            <a:ext cx="1819659" cy="664611"/>
          </a:xfrm>
          <a:prstGeom prst="rect">
            <a:avLst/>
          </a:prstGeom>
        </p:spPr>
      </p:pic>
    </p:spTree>
    <p:extLst>
      <p:ext uri="{BB962C8B-B14F-4D97-AF65-F5344CB8AC3E}">
        <p14:creationId xmlns:p14="http://schemas.microsoft.com/office/powerpoint/2010/main" val="31371566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7_Custom Layout">
    <p:spTree>
      <p:nvGrpSpPr>
        <p:cNvPr id="1" name=""/>
        <p:cNvGrpSpPr/>
        <p:nvPr/>
      </p:nvGrpSpPr>
      <p:grpSpPr>
        <a:xfrm>
          <a:off x="0" y="0"/>
          <a:ext cx="0" cy="0"/>
          <a:chOff x="0" y="0"/>
          <a:chExt cx="0" cy="0"/>
        </a:xfrm>
      </p:grpSpPr>
      <p:sp>
        <p:nvSpPr>
          <p:cNvPr id="5" name="Rectangle 4"/>
          <p:cNvSpPr/>
          <p:nvPr userDrawn="1"/>
        </p:nvSpPr>
        <p:spPr>
          <a:xfrm>
            <a:off x="0" y="2030"/>
            <a:ext cx="12192000" cy="1149972"/>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2400"/>
          </a:p>
        </p:txBody>
      </p:sp>
      <p:sp>
        <p:nvSpPr>
          <p:cNvPr id="3" name="Slide Number Placeholder 2"/>
          <p:cNvSpPr>
            <a:spLocks noGrp="1"/>
          </p:cNvSpPr>
          <p:nvPr>
            <p:ph type="sldNum" sz="quarter" idx="10"/>
          </p:nvPr>
        </p:nvSpPr>
        <p:spPr>
          <a:xfrm>
            <a:off x="11042977" y="6280744"/>
            <a:ext cx="523200" cy="365125"/>
          </a:xfrm>
        </p:spPr>
        <p:txBody>
          <a:bodyPr/>
          <a:lstStyle/>
          <a:p>
            <a:fld id="{059651BE-731E-B34C-A453-ED3D61972272}" type="slidenum">
              <a:rPr lang="en-US" smtClean="0"/>
              <a:pPr/>
              <a:t>‹#›</a:t>
            </a:fld>
            <a:endParaRPr lang="en-US"/>
          </a:p>
        </p:txBody>
      </p:sp>
      <p:sp>
        <p:nvSpPr>
          <p:cNvPr id="4" name="Title Placeholder 1"/>
          <p:cNvSpPr>
            <a:spLocks noGrp="1"/>
          </p:cNvSpPr>
          <p:nvPr>
            <p:ph type="title"/>
          </p:nvPr>
        </p:nvSpPr>
        <p:spPr>
          <a:xfrm>
            <a:off x="642679" y="420841"/>
            <a:ext cx="10906644" cy="500761"/>
          </a:xfrm>
          <a:prstGeom prst="rect">
            <a:avLst/>
          </a:prstGeom>
        </p:spPr>
        <p:txBody>
          <a:bodyPr vert="horz" lIns="0" tIns="0" rIns="0" bIns="0" rtlCol="0" anchor="ctr">
            <a:noAutofit/>
          </a:bodyPr>
          <a:lstStyle>
            <a:lvl1pPr>
              <a:defRPr sz="4267">
                <a:solidFill>
                  <a:schemeClr val="bg1"/>
                </a:solidFill>
              </a:defRPr>
            </a:lvl1pPr>
          </a:lstStyle>
          <a:p>
            <a:r>
              <a:rPr lang="en-US"/>
              <a:t>Click to edit Master title style</a:t>
            </a:r>
          </a:p>
        </p:txBody>
      </p:sp>
      <p:sp>
        <p:nvSpPr>
          <p:cNvPr id="6" name="Picture Placeholder 5"/>
          <p:cNvSpPr>
            <a:spLocks noGrp="1"/>
          </p:cNvSpPr>
          <p:nvPr>
            <p:ph type="pic" sz="quarter" idx="11"/>
          </p:nvPr>
        </p:nvSpPr>
        <p:spPr>
          <a:xfrm>
            <a:off x="6985002" y="1689100"/>
            <a:ext cx="4564321" cy="4521200"/>
          </a:xfrm>
        </p:spPr>
        <p:txBody>
          <a:bodyPr anchor="ctr">
            <a:normAutofit/>
          </a:bodyPr>
          <a:lstStyle>
            <a:lvl1pPr marL="0" indent="0" algn="ctr">
              <a:buNone/>
              <a:defRPr sz="2133"/>
            </a:lvl1pPr>
          </a:lstStyle>
          <a:p>
            <a:endParaRPr lang="en-GB"/>
          </a:p>
        </p:txBody>
      </p:sp>
      <p:sp>
        <p:nvSpPr>
          <p:cNvPr id="8" name="Content Placeholder 7"/>
          <p:cNvSpPr>
            <a:spLocks noGrp="1"/>
          </p:cNvSpPr>
          <p:nvPr>
            <p:ph sz="quarter" idx="12"/>
          </p:nvPr>
        </p:nvSpPr>
        <p:spPr>
          <a:xfrm>
            <a:off x="642679" y="1689100"/>
            <a:ext cx="5872423" cy="4521200"/>
          </a:xfrm>
        </p:spPr>
        <p:txBody>
          <a:bodyPr>
            <a:noAutofit/>
          </a:bodyPr>
          <a:lstStyle>
            <a:lvl1pPr marL="479988" indent="-383990">
              <a:buClr>
                <a:schemeClr val="tx2"/>
              </a:buClr>
              <a:defRPr/>
            </a:lvl1pPr>
            <a:lvl2pPr>
              <a:buClr>
                <a:schemeClr val="bg2"/>
              </a:buClr>
              <a:defRPr/>
            </a:lvl2pPr>
            <a:lvl3pPr>
              <a:buClr>
                <a:schemeClr val="bg2"/>
              </a:buClr>
              <a:defRPr/>
            </a:lvl3pPr>
            <a:lvl4pPr>
              <a:buClr>
                <a:schemeClr val="bg2"/>
              </a:buClr>
              <a:defRPr/>
            </a:lvl4pPr>
            <a:lvl5pPr>
              <a:buClr>
                <a:schemeClr val="bg2"/>
              </a:buCl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463964296"/>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Custom Layout">
    <p:bg>
      <p:bgPr>
        <a:solidFill>
          <a:schemeClr val="bg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59C3E462-6952-4AF1-981A-4B4C25C87975}"/>
              </a:ext>
            </a:extLst>
          </p:cNvPr>
          <p:cNvPicPr>
            <a:picLocks noChangeAspect="1"/>
          </p:cNvPicPr>
          <p:nvPr userDrawn="1"/>
        </p:nvPicPr>
        <p:blipFill>
          <a:blip r:embed="rId2"/>
          <a:srcRect/>
          <a:stretch/>
        </p:blipFill>
        <p:spPr>
          <a:xfrm>
            <a:off x="431" y="0"/>
            <a:ext cx="12190421" cy="6857597"/>
          </a:xfrm>
          <a:prstGeom prst="rect">
            <a:avLst/>
          </a:prstGeom>
        </p:spPr>
      </p:pic>
    </p:spTree>
    <p:extLst>
      <p:ext uri="{BB962C8B-B14F-4D97-AF65-F5344CB8AC3E}">
        <p14:creationId xmlns:p14="http://schemas.microsoft.com/office/powerpoint/2010/main" val="9925650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5_Custom Layout">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059651BE-731E-B34C-A453-ED3D61972272}" type="slidenum">
              <a:rPr lang="en-US" smtClean="0"/>
              <a:pPr/>
              <a:t>‹#›</a:t>
            </a:fld>
            <a:endParaRPr lang="en-US" dirty="0"/>
          </a:p>
        </p:txBody>
      </p:sp>
    </p:spTree>
    <p:extLst>
      <p:ext uri="{BB962C8B-B14F-4D97-AF65-F5344CB8AC3E}">
        <p14:creationId xmlns:p14="http://schemas.microsoft.com/office/powerpoint/2010/main" val="15364687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7_Custom Layout">
    <p:spTree>
      <p:nvGrpSpPr>
        <p:cNvPr id="1" name=""/>
        <p:cNvGrpSpPr/>
        <p:nvPr/>
      </p:nvGrpSpPr>
      <p:grpSpPr>
        <a:xfrm>
          <a:off x="0" y="0"/>
          <a:ext cx="0" cy="0"/>
          <a:chOff x="0" y="0"/>
          <a:chExt cx="0" cy="0"/>
        </a:xfrm>
      </p:grpSpPr>
      <p:sp>
        <p:nvSpPr>
          <p:cNvPr id="5" name="Rectangle 4"/>
          <p:cNvSpPr/>
          <p:nvPr userDrawn="1"/>
        </p:nvSpPr>
        <p:spPr>
          <a:xfrm>
            <a:off x="0" y="2030"/>
            <a:ext cx="12192000" cy="1149972"/>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2400"/>
          </a:p>
        </p:txBody>
      </p:sp>
      <p:sp>
        <p:nvSpPr>
          <p:cNvPr id="3" name="Slide Number Placeholder 2"/>
          <p:cNvSpPr>
            <a:spLocks noGrp="1"/>
          </p:cNvSpPr>
          <p:nvPr>
            <p:ph type="sldNum" sz="quarter" idx="10"/>
          </p:nvPr>
        </p:nvSpPr>
        <p:spPr>
          <a:xfrm>
            <a:off x="11042977" y="6280744"/>
            <a:ext cx="523200" cy="365125"/>
          </a:xfrm>
        </p:spPr>
        <p:txBody>
          <a:bodyPr/>
          <a:lstStyle/>
          <a:p>
            <a:fld id="{059651BE-731E-B34C-A453-ED3D61972272}" type="slidenum">
              <a:rPr lang="en-US" smtClean="0"/>
              <a:pPr/>
              <a:t>‹#›</a:t>
            </a:fld>
            <a:endParaRPr lang="en-US"/>
          </a:p>
        </p:txBody>
      </p:sp>
      <p:sp>
        <p:nvSpPr>
          <p:cNvPr id="4" name="Title Placeholder 1"/>
          <p:cNvSpPr>
            <a:spLocks noGrp="1"/>
          </p:cNvSpPr>
          <p:nvPr>
            <p:ph type="title"/>
          </p:nvPr>
        </p:nvSpPr>
        <p:spPr>
          <a:xfrm>
            <a:off x="642679" y="420841"/>
            <a:ext cx="10906644" cy="500761"/>
          </a:xfrm>
          <a:prstGeom prst="rect">
            <a:avLst/>
          </a:prstGeom>
        </p:spPr>
        <p:txBody>
          <a:bodyPr vert="horz" lIns="0" tIns="0" rIns="0" bIns="0" rtlCol="0" anchor="ctr">
            <a:noAutofit/>
          </a:bodyPr>
          <a:lstStyle>
            <a:lvl1pPr>
              <a:defRPr sz="4267">
                <a:solidFill>
                  <a:schemeClr val="bg1"/>
                </a:solidFill>
              </a:defRPr>
            </a:lvl1pPr>
          </a:lstStyle>
          <a:p>
            <a:r>
              <a:rPr lang="en-US"/>
              <a:t>Click to edit Master title style</a:t>
            </a:r>
          </a:p>
        </p:txBody>
      </p:sp>
      <p:sp>
        <p:nvSpPr>
          <p:cNvPr id="6" name="Picture Placeholder 5"/>
          <p:cNvSpPr>
            <a:spLocks noGrp="1"/>
          </p:cNvSpPr>
          <p:nvPr>
            <p:ph type="pic" sz="quarter" idx="11"/>
          </p:nvPr>
        </p:nvSpPr>
        <p:spPr>
          <a:xfrm>
            <a:off x="6985002" y="1689100"/>
            <a:ext cx="4564321" cy="4521200"/>
          </a:xfrm>
        </p:spPr>
        <p:txBody>
          <a:bodyPr anchor="ctr">
            <a:normAutofit/>
          </a:bodyPr>
          <a:lstStyle>
            <a:lvl1pPr marL="0" indent="0" algn="ctr">
              <a:buNone/>
              <a:defRPr sz="2133"/>
            </a:lvl1pPr>
          </a:lstStyle>
          <a:p>
            <a:endParaRPr lang="en-GB"/>
          </a:p>
        </p:txBody>
      </p:sp>
      <p:sp>
        <p:nvSpPr>
          <p:cNvPr id="8" name="Content Placeholder 7"/>
          <p:cNvSpPr>
            <a:spLocks noGrp="1"/>
          </p:cNvSpPr>
          <p:nvPr>
            <p:ph sz="quarter" idx="12"/>
          </p:nvPr>
        </p:nvSpPr>
        <p:spPr>
          <a:xfrm>
            <a:off x="642679" y="1689100"/>
            <a:ext cx="5872423" cy="4521200"/>
          </a:xfrm>
        </p:spPr>
        <p:txBody>
          <a:bodyPr>
            <a:noAutofit/>
          </a:bodyPr>
          <a:lstStyle>
            <a:lvl1pPr marL="479988" indent="-383990">
              <a:buClr>
                <a:schemeClr val="tx2"/>
              </a:buClr>
              <a:defRPr/>
            </a:lvl1pPr>
            <a:lvl2pPr>
              <a:buClr>
                <a:schemeClr val="bg2"/>
              </a:buClr>
              <a:defRPr/>
            </a:lvl2pPr>
            <a:lvl3pPr>
              <a:buClr>
                <a:schemeClr val="bg2"/>
              </a:buClr>
              <a:defRPr/>
            </a:lvl3pPr>
            <a:lvl4pPr>
              <a:buClr>
                <a:schemeClr val="bg2"/>
              </a:buClr>
              <a:defRPr/>
            </a:lvl4pPr>
            <a:lvl5pPr>
              <a:buClr>
                <a:schemeClr val="bg2"/>
              </a:buCl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1208589689"/>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5_Custom Layout">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059651BE-731E-B34C-A453-ED3D61972272}" type="slidenum">
              <a:rPr lang="en-US" smtClean="0"/>
              <a:pPr/>
              <a:t>‹#›</a:t>
            </a:fld>
            <a:endParaRPr lang="en-US"/>
          </a:p>
        </p:txBody>
      </p:sp>
      <p:sp>
        <p:nvSpPr>
          <p:cNvPr id="4" name="Title Placeholder 1"/>
          <p:cNvSpPr>
            <a:spLocks noGrp="1"/>
          </p:cNvSpPr>
          <p:nvPr>
            <p:ph type="title"/>
          </p:nvPr>
        </p:nvSpPr>
        <p:spPr>
          <a:xfrm>
            <a:off x="422400" y="420840"/>
            <a:ext cx="11318400" cy="500761"/>
          </a:xfrm>
          <a:prstGeom prst="rect">
            <a:avLst/>
          </a:prstGeom>
        </p:spPr>
        <p:txBody>
          <a:bodyPr vert="horz" lIns="0" tIns="0" rIns="0" bIns="0" rtlCol="0" anchor="ctr">
            <a:noAutofit/>
          </a:bodyPr>
          <a:lstStyle>
            <a:lvl1pPr>
              <a:defRPr sz="4267"/>
            </a:lvl1pPr>
          </a:lstStyle>
          <a:p>
            <a:r>
              <a:rPr lang="en-US"/>
              <a:t>Click to edit Master title style</a:t>
            </a:r>
          </a:p>
        </p:txBody>
      </p:sp>
      <p:sp>
        <p:nvSpPr>
          <p:cNvPr id="6" name="Picture Placeholder 5"/>
          <p:cNvSpPr>
            <a:spLocks noGrp="1"/>
          </p:cNvSpPr>
          <p:nvPr>
            <p:ph type="pic" sz="quarter" idx="11"/>
          </p:nvPr>
        </p:nvSpPr>
        <p:spPr>
          <a:xfrm>
            <a:off x="6985001" y="1689100"/>
            <a:ext cx="4770967" cy="4521200"/>
          </a:xfrm>
        </p:spPr>
        <p:txBody>
          <a:bodyPr anchor="ctr">
            <a:normAutofit/>
          </a:bodyPr>
          <a:lstStyle>
            <a:lvl1pPr marL="0" indent="0" algn="ctr">
              <a:buNone/>
              <a:defRPr sz="2133"/>
            </a:lvl1pPr>
          </a:lstStyle>
          <a:p>
            <a:endParaRPr lang="en-GB"/>
          </a:p>
        </p:txBody>
      </p:sp>
      <p:sp>
        <p:nvSpPr>
          <p:cNvPr id="8" name="Content Placeholder 7"/>
          <p:cNvSpPr>
            <a:spLocks noGrp="1"/>
          </p:cNvSpPr>
          <p:nvPr>
            <p:ph sz="quarter" idx="12"/>
          </p:nvPr>
        </p:nvSpPr>
        <p:spPr>
          <a:xfrm>
            <a:off x="422401" y="1689100"/>
            <a:ext cx="6067300" cy="4521200"/>
          </a:xfrm>
        </p:spPr>
        <p:txBody>
          <a:bodyPr>
            <a:noAutofit/>
          </a:bodyPr>
          <a:lstStyle>
            <a:lvl1pPr>
              <a:buClr>
                <a:schemeClr val="bg2"/>
              </a:buClr>
              <a:defRPr/>
            </a:lvl1pPr>
            <a:lvl2pPr>
              <a:buClr>
                <a:schemeClr val="bg2"/>
              </a:buClr>
              <a:defRPr/>
            </a:lvl2pPr>
            <a:lvl3pPr>
              <a:buClr>
                <a:schemeClr val="bg2"/>
              </a:buClr>
              <a:defRPr/>
            </a:lvl3pPr>
            <a:lvl4pPr>
              <a:buClr>
                <a:schemeClr val="bg2"/>
              </a:buClr>
              <a:defRPr/>
            </a:lvl4pPr>
            <a:lvl5pPr>
              <a:buClr>
                <a:schemeClr val="bg2"/>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cxnSp>
        <p:nvCxnSpPr>
          <p:cNvPr id="7" name="Straight Connector 6"/>
          <p:cNvCxnSpPr/>
          <p:nvPr userDrawn="1"/>
        </p:nvCxnSpPr>
        <p:spPr>
          <a:xfrm>
            <a:off x="436800" y="1152000"/>
            <a:ext cx="11318400" cy="0"/>
          </a:xfrm>
          <a:prstGeom prst="line">
            <a:avLst/>
          </a:prstGeom>
          <a:ln w="12700">
            <a:solidFill>
              <a:schemeClr val="bg2"/>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4987641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6_Custom Layout">
    <p:spTree>
      <p:nvGrpSpPr>
        <p:cNvPr id="1" name=""/>
        <p:cNvGrpSpPr/>
        <p:nvPr/>
      </p:nvGrpSpPr>
      <p:grpSpPr>
        <a:xfrm>
          <a:off x="0" y="0"/>
          <a:ext cx="0" cy="0"/>
          <a:chOff x="0" y="0"/>
          <a:chExt cx="0" cy="0"/>
        </a:xfrm>
      </p:grpSpPr>
      <p:sp>
        <p:nvSpPr>
          <p:cNvPr id="5" name="Rectangle 4"/>
          <p:cNvSpPr/>
          <p:nvPr userDrawn="1"/>
        </p:nvSpPr>
        <p:spPr>
          <a:xfrm>
            <a:off x="0" y="2029"/>
            <a:ext cx="12192000" cy="1149972"/>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2400"/>
          </a:p>
        </p:txBody>
      </p:sp>
      <p:sp>
        <p:nvSpPr>
          <p:cNvPr id="3" name="Slide Number Placeholder 2"/>
          <p:cNvSpPr>
            <a:spLocks noGrp="1"/>
          </p:cNvSpPr>
          <p:nvPr>
            <p:ph type="sldNum" sz="quarter" idx="10"/>
          </p:nvPr>
        </p:nvSpPr>
        <p:spPr>
          <a:xfrm>
            <a:off x="11042977" y="6280743"/>
            <a:ext cx="523200" cy="365125"/>
          </a:xfrm>
        </p:spPr>
        <p:txBody>
          <a:bodyPr/>
          <a:lstStyle/>
          <a:p>
            <a:fld id="{059651BE-731E-B34C-A453-ED3D61972272}" type="slidenum">
              <a:rPr lang="en-US" smtClean="0"/>
              <a:pPr/>
              <a:t>‹#›</a:t>
            </a:fld>
            <a:endParaRPr lang="en-US"/>
          </a:p>
        </p:txBody>
      </p:sp>
      <p:sp>
        <p:nvSpPr>
          <p:cNvPr id="4" name="Title Placeholder 1"/>
          <p:cNvSpPr>
            <a:spLocks noGrp="1"/>
          </p:cNvSpPr>
          <p:nvPr>
            <p:ph type="title"/>
          </p:nvPr>
        </p:nvSpPr>
        <p:spPr>
          <a:xfrm>
            <a:off x="642678" y="420840"/>
            <a:ext cx="10906644" cy="500761"/>
          </a:xfrm>
          <a:prstGeom prst="rect">
            <a:avLst/>
          </a:prstGeom>
        </p:spPr>
        <p:txBody>
          <a:bodyPr vert="horz" lIns="0" tIns="0" rIns="0" bIns="0" rtlCol="0" anchor="ctr">
            <a:noAutofit/>
          </a:bodyPr>
          <a:lstStyle>
            <a:lvl1pPr>
              <a:defRPr sz="4267">
                <a:solidFill>
                  <a:schemeClr val="bg1"/>
                </a:solidFill>
              </a:defRPr>
            </a:lvl1pPr>
          </a:lstStyle>
          <a:p>
            <a:r>
              <a:rPr lang="en-US"/>
              <a:t>Click to edit Master title style</a:t>
            </a:r>
          </a:p>
        </p:txBody>
      </p:sp>
      <p:sp>
        <p:nvSpPr>
          <p:cNvPr id="6" name="Picture Placeholder 5"/>
          <p:cNvSpPr>
            <a:spLocks noGrp="1"/>
          </p:cNvSpPr>
          <p:nvPr>
            <p:ph type="pic" sz="quarter" idx="11"/>
          </p:nvPr>
        </p:nvSpPr>
        <p:spPr>
          <a:xfrm>
            <a:off x="6985001" y="1689100"/>
            <a:ext cx="4564321" cy="4521200"/>
          </a:xfrm>
        </p:spPr>
        <p:txBody>
          <a:bodyPr anchor="ctr">
            <a:normAutofit/>
          </a:bodyPr>
          <a:lstStyle>
            <a:lvl1pPr marL="0" indent="0" algn="ctr">
              <a:buNone/>
              <a:defRPr sz="2133"/>
            </a:lvl1pPr>
          </a:lstStyle>
          <a:p>
            <a:endParaRPr lang="en-GB"/>
          </a:p>
        </p:txBody>
      </p:sp>
      <p:sp>
        <p:nvSpPr>
          <p:cNvPr id="8" name="Content Placeholder 7"/>
          <p:cNvSpPr>
            <a:spLocks noGrp="1"/>
          </p:cNvSpPr>
          <p:nvPr>
            <p:ph sz="quarter" idx="12"/>
          </p:nvPr>
        </p:nvSpPr>
        <p:spPr>
          <a:xfrm>
            <a:off x="642678" y="1689100"/>
            <a:ext cx="5872423" cy="4521200"/>
          </a:xfrm>
        </p:spPr>
        <p:txBody>
          <a:bodyPr>
            <a:noAutofit/>
          </a:bodyPr>
          <a:lstStyle>
            <a:lvl1pPr>
              <a:buClr>
                <a:schemeClr val="bg2"/>
              </a:buClr>
              <a:defRPr/>
            </a:lvl1pPr>
            <a:lvl2pPr>
              <a:buClr>
                <a:schemeClr val="bg2"/>
              </a:buClr>
              <a:defRPr/>
            </a:lvl2pPr>
            <a:lvl3pPr>
              <a:buClr>
                <a:schemeClr val="bg2"/>
              </a:buClr>
              <a:defRPr/>
            </a:lvl3pPr>
            <a:lvl4pPr>
              <a:buClr>
                <a:schemeClr val="bg2"/>
              </a:buClr>
              <a:defRPr/>
            </a:lvl4pPr>
            <a:lvl5pPr>
              <a:buClr>
                <a:schemeClr val="bg2"/>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698124509"/>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CAE4B1-7BC5-246C-A8E0-217C9D5FE8E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50CE5C17-F723-3FB4-2484-14147693C752}"/>
              </a:ext>
            </a:extLst>
          </p:cNvPr>
          <p:cNvSpPr>
            <a:spLocks noGrp="1"/>
          </p:cNvSpPr>
          <p:nvPr>
            <p:ph type="subTitle" idx="1"/>
          </p:nvPr>
        </p:nvSpPr>
        <p:spPr>
          <a:xfrm>
            <a:off x="1524000" y="3602037"/>
            <a:ext cx="9144000" cy="1655763"/>
          </a:xfrm>
        </p:spPr>
        <p:txBody>
          <a:bodyPr/>
          <a:lstStyle>
            <a:lvl1pPr marL="0" indent="0" algn="ctr">
              <a:buNone/>
              <a:defRPr sz="2400"/>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5BE0CEA9-F1FE-CCE4-0E0D-11CE777CD4D9}"/>
              </a:ext>
            </a:extLst>
          </p:cNvPr>
          <p:cNvSpPr>
            <a:spLocks noGrp="1"/>
          </p:cNvSpPr>
          <p:nvPr>
            <p:ph type="dt" sz="half" idx="10"/>
          </p:nvPr>
        </p:nvSpPr>
        <p:spPr/>
        <p:txBody>
          <a:bodyPr/>
          <a:lstStyle/>
          <a:p>
            <a:fld id="{749A418B-32EE-4F12-A2D3-5CD5B59DCEFE}" type="datetimeFigureOut">
              <a:rPr lang="en-GB" smtClean="0"/>
              <a:pPr/>
              <a:t>05/06/2025</a:t>
            </a:fld>
            <a:endParaRPr lang="en-GB"/>
          </a:p>
        </p:txBody>
      </p:sp>
      <p:sp>
        <p:nvSpPr>
          <p:cNvPr id="5" name="Footer Placeholder 4">
            <a:extLst>
              <a:ext uri="{FF2B5EF4-FFF2-40B4-BE49-F238E27FC236}">
                <a16:creationId xmlns:a16="http://schemas.microsoft.com/office/drawing/2014/main" id="{29EF0036-7787-DCB1-D86F-364B04400E1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A6C429C-B7C5-60A3-4B00-A18924ACEAB5}"/>
              </a:ext>
            </a:extLst>
          </p:cNvPr>
          <p:cNvSpPr>
            <a:spLocks noGrp="1"/>
          </p:cNvSpPr>
          <p:nvPr>
            <p:ph type="sldNum" sz="quarter" idx="12"/>
          </p:nvPr>
        </p:nvSpPr>
        <p:spPr/>
        <p:txBody>
          <a:bodyPr/>
          <a:lstStyle/>
          <a:p>
            <a:fld id="{B1E807F1-799F-4EBF-AA20-7CEDAF79BEC5}" type="slidenum">
              <a:rPr lang="en-GB" smtClean="0"/>
              <a:pPr/>
              <a:t>‹#›</a:t>
            </a:fld>
            <a:endParaRPr lang="en-GB"/>
          </a:p>
        </p:txBody>
      </p:sp>
    </p:spTree>
    <p:extLst>
      <p:ext uri="{BB962C8B-B14F-4D97-AF65-F5344CB8AC3E}">
        <p14:creationId xmlns:p14="http://schemas.microsoft.com/office/powerpoint/2010/main" val="5840996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82F7F1-021F-C5C2-D06E-4988D80E7784}"/>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23D21D7C-422F-F355-B026-C7E42584C909}"/>
              </a:ext>
            </a:extLst>
          </p:cNvPr>
          <p:cNvSpPr>
            <a:spLocks noGrp="1"/>
          </p:cNvSpPr>
          <p:nvPr>
            <p:ph type="dt" sz="half" idx="10"/>
          </p:nvPr>
        </p:nvSpPr>
        <p:spPr/>
        <p:txBody>
          <a:bodyPr/>
          <a:lstStyle/>
          <a:p>
            <a:fld id="{09C5EC93-A86C-42F1-B439-9CC36144F44F}" type="datetimeFigureOut">
              <a:rPr lang="en-GB" smtClean="0"/>
              <a:pPr/>
              <a:t>05/06/2025</a:t>
            </a:fld>
            <a:endParaRPr lang="en-GB"/>
          </a:p>
        </p:txBody>
      </p:sp>
      <p:sp>
        <p:nvSpPr>
          <p:cNvPr id="4" name="Footer Placeholder 3">
            <a:extLst>
              <a:ext uri="{FF2B5EF4-FFF2-40B4-BE49-F238E27FC236}">
                <a16:creationId xmlns:a16="http://schemas.microsoft.com/office/drawing/2014/main" id="{DCBEEA26-1345-E423-23A3-DCC1E7CB33BC}"/>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D40EC5E7-654C-3C85-CB06-4E985C19AD35}"/>
              </a:ext>
            </a:extLst>
          </p:cNvPr>
          <p:cNvSpPr>
            <a:spLocks noGrp="1"/>
          </p:cNvSpPr>
          <p:nvPr>
            <p:ph type="sldNum" sz="quarter" idx="12"/>
          </p:nvPr>
        </p:nvSpPr>
        <p:spPr/>
        <p:txBody>
          <a:bodyPr/>
          <a:lstStyle/>
          <a:p>
            <a:fld id="{A0416E9E-FAC7-4738-A1DC-B3CD5B890060}" type="slidenum">
              <a:rPr lang="en-GB" smtClean="0"/>
              <a:pPr/>
              <a:t>‹#›</a:t>
            </a:fld>
            <a:endParaRPr lang="en-GB"/>
          </a:p>
        </p:txBody>
      </p:sp>
    </p:spTree>
    <p:extLst>
      <p:ext uri="{BB962C8B-B14F-4D97-AF65-F5344CB8AC3E}">
        <p14:creationId xmlns:p14="http://schemas.microsoft.com/office/powerpoint/2010/main" val="42413852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8_Custom Layout">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2AAB674-CA88-CD4A-B28B-15408F377EAF}"/>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915" y="515"/>
            <a:ext cx="12190780" cy="6857313"/>
          </a:xfrm>
          <a:prstGeom prst="rect">
            <a:avLst/>
          </a:prstGeom>
        </p:spPr>
      </p:pic>
    </p:spTree>
    <p:extLst>
      <p:ext uri="{BB962C8B-B14F-4D97-AF65-F5344CB8AC3E}">
        <p14:creationId xmlns:p14="http://schemas.microsoft.com/office/powerpoint/2010/main" val="3964045392"/>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5.xml"/><Relationship Id="rId1" Type="http://schemas.openxmlformats.org/officeDocument/2006/relationships/slideLayout" Target="../slideLayouts/slideLayout4.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8.xml"/><Relationship Id="rId7" Type="http://schemas.openxmlformats.org/officeDocument/2006/relationships/theme" Target="../theme/theme3.xml"/><Relationship Id="rId2" Type="http://schemas.openxmlformats.org/officeDocument/2006/relationships/slideLayout" Target="../slideLayouts/slideLayout7.xml"/><Relationship Id="rId1" Type="http://schemas.openxmlformats.org/officeDocument/2006/relationships/slideLayout" Target="../slideLayouts/slideLayout6.xml"/><Relationship Id="rId6" Type="http://schemas.openxmlformats.org/officeDocument/2006/relationships/slideLayout" Target="../slideLayouts/slideLayout11.xml"/><Relationship Id="rId5" Type="http://schemas.openxmlformats.org/officeDocument/2006/relationships/slideLayout" Target="../slideLayouts/slideLayout10.xml"/><Relationship Id="rId4"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C1CEAE3-FD97-44DC-8D39-0996EB8D0EE8}" type="datetimeFigureOut">
              <a:rPr lang="en-GB" smtClean="0"/>
              <a:t>05/06/2025</a:t>
            </a:fld>
            <a:endParaRPr lang="en-GB"/>
          </a:p>
        </p:txBody>
      </p:sp>
      <p:sp>
        <p:nvSpPr>
          <p:cNvPr id="5"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11564F2-4FC3-4444-8AA3-1C09FF358128}" type="slidenum">
              <a:rPr lang="en-GB" smtClean="0"/>
              <a:t>‹#›</a:t>
            </a:fld>
            <a:endParaRPr lang="en-GB"/>
          </a:p>
        </p:txBody>
      </p:sp>
    </p:spTree>
    <p:extLst>
      <p:ext uri="{BB962C8B-B14F-4D97-AF65-F5344CB8AC3E}">
        <p14:creationId xmlns:p14="http://schemas.microsoft.com/office/powerpoint/2010/main" val="51381866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5" r:id="rId3"/>
  </p:sldLayoutIdLst>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22400" y="420840"/>
            <a:ext cx="11318400" cy="500761"/>
          </a:xfrm>
          <a:prstGeom prst="rect">
            <a:avLst/>
          </a:prstGeom>
        </p:spPr>
        <p:txBody>
          <a:bodyPr vert="horz" lIns="0" tIns="0" rIns="0" bIns="0" rtlCol="0" anchor="ctr">
            <a:normAutofit/>
          </a:bodyPr>
          <a:lstStyle/>
          <a:p>
            <a:r>
              <a:rPr lang="en-US" dirty="0"/>
              <a:t>Click to edit Master title style</a:t>
            </a:r>
          </a:p>
        </p:txBody>
      </p:sp>
      <p:sp>
        <p:nvSpPr>
          <p:cNvPr id="3" name="Text Placeholder 2"/>
          <p:cNvSpPr>
            <a:spLocks noGrp="1"/>
          </p:cNvSpPr>
          <p:nvPr>
            <p:ph type="body" idx="1"/>
          </p:nvPr>
        </p:nvSpPr>
        <p:spPr>
          <a:xfrm>
            <a:off x="436800" y="1485001"/>
            <a:ext cx="11304000" cy="4522100"/>
          </a:xfrm>
          <a:prstGeom prst="rect">
            <a:avLst/>
          </a:prstGeom>
        </p:spPr>
        <p:txBody>
          <a:bodyPr vert="horz" lIns="0" tIns="0" rIns="0" bIns="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4"/>
          </p:nvPr>
        </p:nvSpPr>
        <p:spPr>
          <a:xfrm>
            <a:off x="11232000" y="6356351"/>
            <a:ext cx="523200" cy="365125"/>
          </a:xfrm>
          <a:prstGeom prst="rect">
            <a:avLst/>
          </a:prstGeom>
        </p:spPr>
        <p:txBody>
          <a:bodyPr vert="horz" lIns="91440" tIns="45720" rIns="91440" bIns="45720" rtlCol="0" anchor="ctr"/>
          <a:lstStyle>
            <a:lvl1pPr algn="r">
              <a:defRPr sz="1600">
                <a:solidFill>
                  <a:srgbClr val="00A2E5"/>
                </a:solidFill>
              </a:defRPr>
            </a:lvl1pPr>
          </a:lstStyle>
          <a:p>
            <a:fld id="{059651BE-731E-B34C-A453-ED3D61972272}" type="slidenum">
              <a:rPr lang="en-US" smtClean="0"/>
              <a:pPr/>
              <a:t>‹#›</a:t>
            </a:fld>
            <a:endParaRPr lang="en-US" dirty="0"/>
          </a:p>
        </p:txBody>
      </p:sp>
    </p:spTree>
    <p:extLst>
      <p:ext uri="{BB962C8B-B14F-4D97-AF65-F5344CB8AC3E}">
        <p14:creationId xmlns:p14="http://schemas.microsoft.com/office/powerpoint/2010/main" val="2183070438"/>
      </p:ext>
    </p:extLst>
  </p:cSld>
  <p:clrMap bg1="lt1" tx1="dk1" bg2="lt2" tx2="dk2" accent1="accent1" accent2="accent2" accent3="accent3" accent4="accent4" accent5="accent5" accent6="accent6" hlink="hlink" folHlink="folHlink"/>
  <p:sldLayoutIdLst>
    <p:sldLayoutId id="2147483653" r:id="rId1"/>
    <p:sldLayoutId id="2147483654" r:id="rId2"/>
  </p:sldLayoutIdLst>
  <p:txStyles>
    <p:titleStyle>
      <a:lvl1pPr algn="l" defTabSz="609585" rtl="0" eaLnBrk="1" latinLnBrk="0" hangingPunct="1">
        <a:spcBef>
          <a:spcPct val="0"/>
        </a:spcBef>
        <a:buNone/>
        <a:defRPr sz="3733" b="0" u="none" kern="1200">
          <a:solidFill>
            <a:srgbClr val="004685"/>
          </a:solidFill>
          <a:uFill>
            <a:solidFill>
              <a:srgbClr val="00A2E5"/>
            </a:solidFill>
          </a:uFill>
          <a:latin typeface="+mj-lt"/>
          <a:ea typeface="+mj-ea"/>
          <a:cs typeface="+mj-cs"/>
        </a:defRPr>
      </a:lvl1pPr>
    </p:titleStyle>
    <p:bodyStyle>
      <a:lvl1pPr marL="457189" indent="-457189" algn="l" defTabSz="609585" rtl="0" eaLnBrk="1" latinLnBrk="0" hangingPunct="1">
        <a:spcBef>
          <a:spcPct val="20000"/>
        </a:spcBef>
        <a:buFont typeface="Arial"/>
        <a:buChar char="•"/>
        <a:defRPr sz="3200" kern="1200">
          <a:solidFill>
            <a:srgbClr val="004685"/>
          </a:solidFill>
          <a:latin typeface="+mn-lt"/>
          <a:ea typeface="+mn-ea"/>
          <a:cs typeface="+mn-cs"/>
        </a:defRPr>
      </a:lvl1pPr>
      <a:lvl2pPr marL="990575" indent="-380990" algn="l" defTabSz="609585" rtl="0" eaLnBrk="1" latinLnBrk="0" hangingPunct="1">
        <a:spcBef>
          <a:spcPct val="20000"/>
        </a:spcBef>
        <a:buFont typeface="Arial"/>
        <a:buChar char="–"/>
        <a:defRPr sz="2667" kern="1200">
          <a:solidFill>
            <a:srgbClr val="004685"/>
          </a:solidFill>
          <a:latin typeface="+mn-lt"/>
          <a:ea typeface="+mn-ea"/>
          <a:cs typeface="+mn-cs"/>
        </a:defRPr>
      </a:lvl2pPr>
      <a:lvl3pPr marL="1523962" indent="-304792" algn="l" defTabSz="609585" rtl="0" eaLnBrk="1" latinLnBrk="0" hangingPunct="1">
        <a:spcBef>
          <a:spcPct val="20000"/>
        </a:spcBef>
        <a:buFont typeface="Arial"/>
        <a:buChar char="•"/>
        <a:defRPr sz="2400" kern="1200">
          <a:solidFill>
            <a:srgbClr val="004685"/>
          </a:solidFill>
          <a:latin typeface="+mn-lt"/>
          <a:ea typeface="+mn-ea"/>
          <a:cs typeface="+mn-cs"/>
        </a:defRPr>
      </a:lvl3pPr>
      <a:lvl4pPr marL="2133547" indent="-304792" algn="l" defTabSz="609585" rtl="0" eaLnBrk="1" latinLnBrk="0" hangingPunct="1">
        <a:spcBef>
          <a:spcPct val="20000"/>
        </a:spcBef>
        <a:buFont typeface="Arial"/>
        <a:buChar char="–"/>
        <a:defRPr sz="2133" kern="1200">
          <a:solidFill>
            <a:srgbClr val="004685"/>
          </a:solidFill>
          <a:latin typeface="+mn-lt"/>
          <a:ea typeface="+mn-ea"/>
          <a:cs typeface="+mn-cs"/>
        </a:defRPr>
      </a:lvl4pPr>
      <a:lvl5pPr marL="2743131" indent="-304792" algn="l" defTabSz="609585" rtl="0" eaLnBrk="1" latinLnBrk="0" hangingPunct="1">
        <a:spcBef>
          <a:spcPct val="20000"/>
        </a:spcBef>
        <a:buFont typeface="Arial"/>
        <a:buChar char="»"/>
        <a:defRPr sz="2133" kern="1200">
          <a:solidFill>
            <a:srgbClr val="004685"/>
          </a:solidFill>
          <a:latin typeface="+mn-lt"/>
          <a:ea typeface="+mn-ea"/>
          <a:cs typeface="+mn-cs"/>
        </a:defRPr>
      </a:lvl5pPr>
      <a:lvl6pPr marL="3352716" indent="-304792" algn="l" defTabSz="609585" rtl="0" eaLnBrk="1" latinLnBrk="0" hangingPunct="1">
        <a:spcBef>
          <a:spcPct val="20000"/>
        </a:spcBef>
        <a:buFont typeface="Arial"/>
        <a:buChar char="•"/>
        <a:defRPr sz="2667" kern="1200">
          <a:solidFill>
            <a:schemeClr val="tx1"/>
          </a:solidFill>
          <a:latin typeface="+mn-lt"/>
          <a:ea typeface="+mn-ea"/>
          <a:cs typeface="+mn-cs"/>
        </a:defRPr>
      </a:lvl6pPr>
      <a:lvl7pPr marL="3962301" indent="-304792" algn="l" defTabSz="609585" rtl="0" eaLnBrk="1" latinLnBrk="0" hangingPunct="1">
        <a:spcBef>
          <a:spcPct val="20000"/>
        </a:spcBef>
        <a:buFont typeface="Arial"/>
        <a:buChar char="•"/>
        <a:defRPr sz="2667" kern="1200">
          <a:solidFill>
            <a:schemeClr val="tx1"/>
          </a:solidFill>
          <a:latin typeface="+mn-lt"/>
          <a:ea typeface="+mn-ea"/>
          <a:cs typeface="+mn-cs"/>
        </a:defRPr>
      </a:lvl7pPr>
      <a:lvl8pPr marL="4571886" indent="-304792" algn="l" defTabSz="609585" rtl="0" eaLnBrk="1" latinLnBrk="0" hangingPunct="1">
        <a:spcBef>
          <a:spcPct val="20000"/>
        </a:spcBef>
        <a:buFont typeface="Arial"/>
        <a:buChar char="•"/>
        <a:defRPr sz="2667" kern="1200">
          <a:solidFill>
            <a:schemeClr val="tx1"/>
          </a:solidFill>
          <a:latin typeface="+mn-lt"/>
          <a:ea typeface="+mn-ea"/>
          <a:cs typeface="+mn-cs"/>
        </a:defRPr>
      </a:lvl8pPr>
      <a:lvl9pPr marL="5181470" indent="-304792" algn="l" defTabSz="609585" rtl="0" eaLnBrk="1" latinLnBrk="0" hangingPunct="1">
        <a:spcBef>
          <a:spcPct val="20000"/>
        </a:spcBef>
        <a:buFont typeface="Arial"/>
        <a:buChar char="•"/>
        <a:defRPr sz="2667" kern="1200">
          <a:solidFill>
            <a:schemeClr val="tx1"/>
          </a:solidFill>
          <a:latin typeface="+mn-lt"/>
          <a:ea typeface="+mn-ea"/>
          <a:cs typeface="+mn-cs"/>
        </a:defRPr>
      </a:lvl9pPr>
    </p:bodyStyle>
    <p:other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33228" y="420840"/>
            <a:ext cx="10953899" cy="500761"/>
          </a:xfrm>
          <a:prstGeom prst="rect">
            <a:avLst/>
          </a:prstGeom>
        </p:spPr>
        <p:txBody>
          <a:bodyPr vert="horz" lIns="0" tIns="0" rIns="0" bIns="0" rtlCol="0" anchor="ctr">
            <a:normAutofit/>
          </a:bodyPr>
          <a:lstStyle/>
          <a:p>
            <a:r>
              <a:rPr lang="en-US"/>
              <a:t>Click to edit Master title style</a:t>
            </a:r>
          </a:p>
        </p:txBody>
      </p:sp>
      <p:sp>
        <p:nvSpPr>
          <p:cNvPr id="3" name="Text Placeholder 2"/>
          <p:cNvSpPr>
            <a:spLocks noGrp="1"/>
          </p:cNvSpPr>
          <p:nvPr>
            <p:ph type="body" idx="1"/>
          </p:nvPr>
        </p:nvSpPr>
        <p:spPr>
          <a:xfrm>
            <a:off x="633226" y="1485001"/>
            <a:ext cx="10953899" cy="4522100"/>
          </a:xfrm>
          <a:prstGeom prst="rect">
            <a:avLst/>
          </a:prstGeom>
        </p:spPr>
        <p:txBody>
          <a:bodyPr vert="horz" lIns="0" tIns="0" rIns="0" bIns="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4"/>
          </p:nvPr>
        </p:nvSpPr>
        <p:spPr>
          <a:xfrm>
            <a:off x="11063927" y="6205375"/>
            <a:ext cx="523200" cy="365125"/>
          </a:xfrm>
          <a:prstGeom prst="rect">
            <a:avLst/>
          </a:prstGeom>
        </p:spPr>
        <p:txBody>
          <a:bodyPr vert="horz" lIns="91440" tIns="45720" rIns="91440" bIns="45720" rtlCol="0" anchor="ctr"/>
          <a:lstStyle>
            <a:lvl1pPr algn="r">
              <a:defRPr sz="1600">
                <a:solidFill>
                  <a:srgbClr val="00A2E5"/>
                </a:solidFill>
              </a:defRPr>
            </a:lvl1pPr>
          </a:lstStyle>
          <a:p>
            <a:fld id="{059651BE-731E-B34C-A453-ED3D61972272}" type="slidenum">
              <a:rPr lang="en-US" smtClean="0"/>
              <a:pPr/>
              <a:t>‹#›</a:t>
            </a:fld>
            <a:endParaRPr lang="en-US"/>
          </a:p>
        </p:txBody>
      </p:sp>
    </p:spTree>
    <p:extLst>
      <p:ext uri="{BB962C8B-B14F-4D97-AF65-F5344CB8AC3E}">
        <p14:creationId xmlns:p14="http://schemas.microsoft.com/office/powerpoint/2010/main" val="378145075"/>
      </p:ext>
    </p:extLst>
  </p:cSld>
  <p:clrMap bg1="lt1" tx1="dk1" bg2="lt2" tx2="dk2" accent1="accent1" accent2="accent2" accent3="accent3" accent4="accent4" accent5="accent5" accent6="accent6" hlink="hlink" folHlink="folHlink"/>
  <p:sldLayoutIdLst>
    <p:sldLayoutId id="2147483657" r:id="rId1"/>
    <p:sldLayoutId id="2147483658" r:id="rId2"/>
    <p:sldLayoutId id="2147483659" r:id="rId3"/>
    <p:sldLayoutId id="2147483660" r:id="rId4"/>
    <p:sldLayoutId id="2147483661" r:id="rId5"/>
    <p:sldLayoutId id="2147483662" r:id="rId6"/>
  </p:sldLayoutIdLst>
  <p:txStyles>
    <p:titleStyle>
      <a:lvl1pPr algn="l" defTabSz="609585" rtl="0" eaLnBrk="1" latinLnBrk="0" hangingPunct="1">
        <a:spcBef>
          <a:spcPct val="0"/>
        </a:spcBef>
        <a:buNone/>
        <a:defRPr sz="3733" b="0" u="none" kern="1200">
          <a:solidFill>
            <a:srgbClr val="004685"/>
          </a:solidFill>
          <a:uFill>
            <a:solidFill>
              <a:srgbClr val="00A2E5"/>
            </a:solidFill>
          </a:uFill>
          <a:latin typeface="+mj-lt"/>
          <a:ea typeface="+mj-ea"/>
          <a:cs typeface="+mj-cs"/>
        </a:defRPr>
      </a:lvl1pPr>
    </p:titleStyle>
    <p:bodyStyle>
      <a:lvl1pPr marL="457189" indent="-457189" algn="l" defTabSz="609585" rtl="0" eaLnBrk="1" latinLnBrk="0" hangingPunct="1">
        <a:spcBef>
          <a:spcPct val="20000"/>
        </a:spcBef>
        <a:buFont typeface="Arial"/>
        <a:buChar char="•"/>
        <a:defRPr sz="3200" kern="1200">
          <a:solidFill>
            <a:srgbClr val="004685"/>
          </a:solidFill>
          <a:latin typeface="+mn-lt"/>
          <a:ea typeface="+mn-ea"/>
          <a:cs typeface="+mn-cs"/>
        </a:defRPr>
      </a:lvl1pPr>
      <a:lvl2pPr marL="990575" indent="-380990" algn="l" defTabSz="609585" rtl="0" eaLnBrk="1" latinLnBrk="0" hangingPunct="1">
        <a:spcBef>
          <a:spcPct val="20000"/>
        </a:spcBef>
        <a:buFont typeface="Arial"/>
        <a:buChar char="–"/>
        <a:defRPr sz="2667" kern="1200">
          <a:solidFill>
            <a:srgbClr val="004685"/>
          </a:solidFill>
          <a:latin typeface="+mn-lt"/>
          <a:ea typeface="+mn-ea"/>
          <a:cs typeface="+mn-cs"/>
        </a:defRPr>
      </a:lvl2pPr>
      <a:lvl3pPr marL="1523962" indent="-304792" algn="l" defTabSz="609585" rtl="0" eaLnBrk="1" latinLnBrk="0" hangingPunct="1">
        <a:spcBef>
          <a:spcPct val="20000"/>
        </a:spcBef>
        <a:buFont typeface="Arial"/>
        <a:buChar char="•"/>
        <a:defRPr sz="2400" kern="1200">
          <a:solidFill>
            <a:srgbClr val="004685"/>
          </a:solidFill>
          <a:latin typeface="+mn-lt"/>
          <a:ea typeface="+mn-ea"/>
          <a:cs typeface="+mn-cs"/>
        </a:defRPr>
      </a:lvl3pPr>
      <a:lvl4pPr marL="2133547" indent="-304792" algn="l" defTabSz="609585" rtl="0" eaLnBrk="1" latinLnBrk="0" hangingPunct="1">
        <a:spcBef>
          <a:spcPct val="20000"/>
        </a:spcBef>
        <a:buFont typeface="Arial"/>
        <a:buChar char="–"/>
        <a:defRPr sz="2133" kern="1200">
          <a:solidFill>
            <a:srgbClr val="004685"/>
          </a:solidFill>
          <a:latin typeface="+mn-lt"/>
          <a:ea typeface="+mn-ea"/>
          <a:cs typeface="+mn-cs"/>
        </a:defRPr>
      </a:lvl4pPr>
      <a:lvl5pPr marL="2743131" indent="-304792" algn="l" defTabSz="609585" rtl="0" eaLnBrk="1" latinLnBrk="0" hangingPunct="1">
        <a:spcBef>
          <a:spcPct val="20000"/>
        </a:spcBef>
        <a:buFont typeface="Arial"/>
        <a:buChar char="»"/>
        <a:defRPr sz="2133" kern="1200">
          <a:solidFill>
            <a:srgbClr val="004685"/>
          </a:solidFill>
          <a:latin typeface="+mn-lt"/>
          <a:ea typeface="+mn-ea"/>
          <a:cs typeface="+mn-cs"/>
        </a:defRPr>
      </a:lvl5pPr>
      <a:lvl6pPr marL="3352716" indent="-304792" algn="l" defTabSz="609585" rtl="0" eaLnBrk="1" latinLnBrk="0" hangingPunct="1">
        <a:spcBef>
          <a:spcPct val="20000"/>
        </a:spcBef>
        <a:buFont typeface="Arial"/>
        <a:buChar char="•"/>
        <a:defRPr sz="2667" kern="1200">
          <a:solidFill>
            <a:schemeClr val="tx1"/>
          </a:solidFill>
          <a:latin typeface="+mn-lt"/>
          <a:ea typeface="+mn-ea"/>
          <a:cs typeface="+mn-cs"/>
        </a:defRPr>
      </a:lvl6pPr>
      <a:lvl7pPr marL="3962301" indent="-304792" algn="l" defTabSz="609585" rtl="0" eaLnBrk="1" latinLnBrk="0" hangingPunct="1">
        <a:spcBef>
          <a:spcPct val="20000"/>
        </a:spcBef>
        <a:buFont typeface="Arial"/>
        <a:buChar char="•"/>
        <a:defRPr sz="2667" kern="1200">
          <a:solidFill>
            <a:schemeClr val="tx1"/>
          </a:solidFill>
          <a:latin typeface="+mn-lt"/>
          <a:ea typeface="+mn-ea"/>
          <a:cs typeface="+mn-cs"/>
        </a:defRPr>
      </a:lvl7pPr>
      <a:lvl8pPr marL="4571886" indent="-304792" algn="l" defTabSz="609585" rtl="0" eaLnBrk="1" latinLnBrk="0" hangingPunct="1">
        <a:spcBef>
          <a:spcPct val="20000"/>
        </a:spcBef>
        <a:buFont typeface="Arial"/>
        <a:buChar char="•"/>
        <a:defRPr sz="2667" kern="1200">
          <a:solidFill>
            <a:schemeClr val="tx1"/>
          </a:solidFill>
          <a:latin typeface="+mn-lt"/>
          <a:ea typeface="+mn-ea"/>
          <a:cs typeface="+mn-cs"/>
        </a:defRPr>
      </a:lvl8pPr>
      <a:lvl9pPr marL="5181470" indent="-304792" algn="l" defTabSz="609585" rtl="0" eaLnBrk="1" latinLnBrk="0" hangingPunct="1">
        <a:spcBef>
          <a:spcPct val="20000"/>
        </a:spcBef>
        <a:buFont typeface="Arial"/>
        <a:buChar char="•"/>
        <a:defRPr sz="2667" kern="1200">
          <a:solidFill>
            <a:schemeClr val="tx1"/>
          </a:solidFill>
          <a:latin typeface="+mn-lt"/>
          <a:ea typeface="+mn-ea"/>
          <a:cs typeface="+mn-cs"/>
        </a:defRPr>
      </a:lvl9pPr>
    </p:bodyStyle>
    <p:other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3.xml"/><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1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16.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2.xml"/><Relationship Id="rId1" Type="http://schemas.openxmlformats.org/officeDocument/2006/relationships/slideLayout" Target="../slideLayouts/slideLayout11.xml"/><Relationship Id="rId6" Type="http://schemas.openxmlformats.org/officeDocument/2006/relationships/image" Target="../media/image26.png"/><Relationship Id="rId5" Type="http://schemas.openxmlformats.org/officeDocument/2006/relationships/image" Target="../media/image25.jpeg"/><Relationship Id="rId4" Type="http://schemas.openxmlformats.org/officeDocument/2006/relationships/image" Target="../media/image24.jpeg"/></Relationships>
</file>

<file path=ppt/slides/_rels/slide18.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31.jp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34.jp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35.jp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38.jp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16.xml"/><Relationship Id="rId1" Type="http://schemas.openxmlformats.org/officeDocument/2006/relationships/slideLayout" Target="../slideLayouts/slideLayout5.xml"/><Relationship Id="rId4" Type="http://schemas.openxmlformats.org/officeDocument/2006/relationships/image" Target="../media/image44.png"/></Relationships>
</file>

<file path=ppt/slides/_rels/slide37.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36411" y="3192676"/>
            <a:ext cx="10515600" cy="1325563"/>
          </a:xfrm>
        </p:spPr>
        <p:txBody>
          <a:bodyPr>
            <a:normAutofit/>
          </a:bodyPr>
          <a:lstStyle/>
          <a:p>
            <a:r>
              <a:rPr lang="en-US" dirty="0"/>
              <a:t>Reform, Transform, Perform</a:t>
            </a:r>
            <a:br>
              <a:rPr lang="en-US" dirty="0"/>
            </a:br>
            <a:r>
              <a:rPr lang="en-US" sz="2800" i="1" dirty="0"/>
              <a:t>A new way forward for Fife</a:t>
            </a:r>
            <a:endParaRPr lang="en-US" dirty="0"/>
          </a:p>
        </p:txBody>
      </p:sp>
      <p:sp>
        <p:nvSpPr>
          <p:cNvPr id="4" name="Title 3">
            <a:extLst>
              <a:ext uri="{FF2B5EF4-FFF2-40B4-BE49-F238E27FC236}">
                <a16:creationId xmlns:a16="http://schemas.microsoft.com/office/drawing/2014/main" id="{18E5D839-BF40-DFED-4A72-AF15ABA9302D}"/>
              </a:ext>
            </a:extLst>
          </p:cNvPr>
          <p:cNvSpPr txBox="1">
            <a:spLocks/>
          </p:cNvSpPr>
          <p:nvPr/>
        </p:nvSpPr>
        <p:spPr>
          <a:xfrm>
            <a:off x="7985177" y="2443168"/>
            <a:ext cx="2064470" cy="374754"/>
          </a:xfrm>
          <a:prstGeom prst="rect">
            <a:avLst/>
          </a:prstGeom>
          <a:noFill/>
          <a:ln>
            <a:noFill/>
          </a:ln>
        </p:spPr>
        <p:txBody>
          <a:bodyPr spcFirstLastPara="1" wrap="square" lIns="91425" tIns="45700" rIns="91425" bIns="45700" anchor="ctr" anchorCtr="0">
            <a:normAutofit fontScale="92500" lnSpcReduction="10000"/>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lt1"/>
              </a:buClr>
              <a:buSzPts val="4400"/>
              <a:buFont typeface="Calibri"/>
              <a:buNone/>
              <a:defRPr sz="4400" b="1" i="0" u="none" strike="noStrike" cap="none">
                <a:solidFill>
                  <a:schemeClr val="lt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r>
              <a:rPr lang="en-GB" sz="2400" b="0" dirty="0" err="1"/>
              <a:t>Slido</a:t>
            </a:r>
            <a:r>
              <a:rPr lang="en-GB" sz="2400" b="0" dirty="0"/>
              <a:t> – QR Code</a:t>
            </a:r>
            <a:endParaRPr lang="en-US" sz="2400" b="0" dirty="0"/>
          </a:p>
        </p:txBody>
      </p:sp>
      <p:pic>
        <p:nvPicPr>
          <p:cNvPr id="5" name="Picture 4">
            <a:extLst>
              <a:ext uri="{FF2B5EF4-FFF2-40B4-BE49-F238E27FC236}">
                <a16:creationId xmlns:a16="http://schemas.microsoft.com/office/drawing/2014/main" id="{0282387C-6B6F-F4B2-BBAF-9B7DB56FC219}"/>
              </a:ext>
            </a:extLst>
          </p:cNvPr>
          <p:cNvPicPr>
            <a:picLocks noChangeAspect="1"/>
          </p:cNvPicPr>
          <p:nvPr/>
        </p:nvPicPr>
        <p:blipFill>
          <a:blip r:embed="rId2"/>
          <a:stretch>
            <a:fillRect/>
          </a:stretch>
        </p:blipFill>
        <p:spPr>
          <a:xfrm>
            <a:off x="7985177" y="2817922"/>
            <a:ext cx="1924110" cy="1924110"/>
          </a:xfrm>
          <a:prstGeom prst="rect">
            <a:avLst/>
          </a:prstGeom>
        </p:spPr>
      </p:pic>
    </p:spTree>
    <p:extLst>
      <p:ext uri="{BB962C8B-B14F-4D97-AF65-F5344CB8AC3E}">
        <p14:creationId xmlns:p14="http://schemas.microsoft.com/office/powerpoint/2010/main" val="32288846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589855-9E2B-7581-C9BF-95C9A24D135B}"/>
              </a:ext>
            </a:extLst>
          </p:cNvPr>
          <p:cNvSpPr>
            <a:spLocks noGrp="1"/>
          </p:cNvSpPr>
          <p:nvPr>
            <p:ph type="title"/>
          </p:nvPr>
        </p:nvSpPr>
        <p:spPr/>
        <p:txBody>
          <a:bodyPr/>
          <a:lstStyle/>
          <a:p>
            <a:r>
              <a:rPr lang="en-GB" dirty="0"/>
              <a:t>Placeholder</a:t>
            </a:r>
          </a:p>
        </p:txBody>
      </p:sp>
      <p:sp>
        <p:nvSpPr>
          <p:cNvPr id="3" name="Content Placeholder 2">
            <a:extLst>
              <a:ext uri="{FF2B5EF4-FFF2-40B4-BE49-F238E27FC236}">
                <a16:creationId xmlns:a16="http://schemas.microsoft.com/office/drawing/2014/main" id="{E9656CE3-FCAC-7B59-C856-11AD4B5E86AC}"/>
              </a:ext>
            </a:extLst>
          </p:cNvPr>
          <p:cNvSpPr>
            <a:spLocks noGrp="1"/>
          </p:cNvSpPr>
          <p:nvPr>
            <p:ph idx="1"/>
          </p:nvPr>
        </p:nvSpPr>
        <p:spPr/>
        <p:txBody>
          <a:bodyPr/>
          <a:lstStyle/>
          <a:p>
            <a:r>
              <a:rPr lang="en-GB" dirty="0"/>
              <a:t>Carol video</a:t>
            </a:r>
          </a:p>
        </p:txBody>
      </p:sp>
      <p:pic>
        <p:nvPicPr>
          <p:cNvPr id="4" name="Carol-caption">
            <a:hlinkClick r:id="" action="ppaction://media"/>
            <a:extLst>
              <a:ext uri="{FF2B5EF4-FFF2-40B4-BE49-F238E27FC236}">
                <a16:creationId xmlns:a16="http://schemas.microsoft.com/office/drawing/2014/main" id="{61396D89-4CD6-A09A-9B49-B79601882CA6}"/>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0" y="0"/>
            <a:ext cx="12192000" cy="6858000"/>
          </a:xfrm>
          <a:prstGeom prst="rect">
            <a:avLst/>
          </a:prstGeom>
        </p:spPr>
      </p:pic>
    </p:spTree>
    <p:extLst>
      <p:ext uri="{BB962C8B-B14F-4D97-AF65-F5344CB8AC3E}">
        <p14:creationId xmlns:p14="http://schemas.microsoft.com/office/powerpoint/2010/main" val="34050748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3184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Reform, Transform, Perform</a:t>
            </a:r>
            <a:br>
              <a:rPr lang="en-US" dirty="0"/>
            </a:br>
            <a:r>
              <a:rPr lang="en-US" sz="2800" i="1" dirty="0"/>
              <a:t>A new way forward for Fife</a:t>
            </a:r>
            <a:endParaRPr lang="en-US" dirty="0"/>
          </a:p>
        </p:txBody>
      </p:sp>
      <p:sp>
        <p:nvSpPr>
          <p:cNvPr id="3" name="Title 1">
            <a:extLst>
              <a:ext uri="{FF2B5EF4-FFF2-40B4-BE49-F238E27FC236}">
                <a16:creationId xmlns:a16="http://schemas.microsoft.com/office/drawing/2014/main" id="{CF4EA325-FC31-79D1-1002-2DA6E1F38564}"/>
              </a:ext>
            </a:extLst>
          </p:cNvPr>
          <p:cNvSpPr txBox="1">
            <a:spLocks/>
          </p:cNvSpPr>
          <p:nvPr/>
        </p:nvSpPr>
        <p:spPr>
          <a:xfrm>
            <a:off x="736411" y="4830005"/>
            <a:ext cx="10515600" cy="1325563"/>
          </a:xfrm>
          <a:prstGeom prst="rect">
            <a:avLst/>
          </a:prstGeom>
        </p:spPr>
        <p:txBody>
          <a:bodyPr vert="horz" lIns="91440" tIns="45720" rIns="91440" bIns="45720" rtlCol="0" anchor="ctr">
            <a:normAutofit/>
          </a:bodyPr>
          <a:lstStyle>
            <a:lvl1pPr algn="l" defTabSz="914377" rtl="0" eaLnBrk="1" latinLnBrk="0" hangingPunct="1">
              <a:lnSpc>
                <a:spcPct val="90000"/>
              </a:lnSpc>
              <a:spcBef>
                <a:spcPct val="0"/>
              </a:spcBef>
              <a:buNone/>
              <a:defRPr sz="4400" b="1" kern="1200">
                <a:solidFill>
                  <a:schemeClr val="bg1"/>
                </a:solidFill>
                <a:latin typeface="+mj-lt"/>
                <a:ea typeface="+mj-ea"/>
                <a:cs typeface="+mj-cs"/>
              </a:defRPr>
            </a:lvl1pPr>
          </a:lstStyle>
          <a:p>
            <a:r>
              <a:rPr lang="en-US" sz="2400" dirty="0"/>
              <a:t>Ben Hannan</a:t>
            </a:r>
          </a:p>
          <a:p>
            <a:r>
              <a:rPr lang="en-US" sz="2400" dirty="0"/>
              <a:t>Director of Planning and Transformation</a:t>
            </a:r>
          </a:p>
        </p:txBody>
      </p:sp>
    </p:spTree>
    <p:extLst>
      <p:ext uri="{BB962C8B-B14F-4D97-AF65-F5344CB8AC3E}">
        <p14:creationId xmlns:p14="http://schemas.microsoft.com/office/powerpoint/2010/main" val="385548232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53986A-D95D-D00E-03F4-765CC88E13A8}"/>
              </a:ext>
            </a:extLst>
          </p:cNvPr>
          <p:cNvSpPr>
            <a:spLocks noGrp="1"/>
          </p:cNvSpPr>
          <p:nvPr>
            <p:ph type="title"/>
          </p:nvPr>
        </p:nvSpPr>
        <p:spPr/>
        <p:txBody>
          <a:bodyPr/>
          <a:lstStyle/>
          <a:p>
            <a:r>
              <a:rPr lang="en-GB" dirty="0" err="1"/>
              <a:t>Slido</a:t>
            </a:r>
            <a:endParaRPr lang="en-GB" dirty="0"/>
          </a:p>
        </p:txBody>
      </p:sp>
      <p:sp>
        <p:nvSpPr>
          <p:cNvPr id="3" name="Content Placeholder 2">
            <a:extLst>
              <a:ext uri="{FF2B5EF4-FFF2-40B4-BE49-F238E27FC236}">
                <a16:creationId xmlns:a16="http://schemas.microsoft.com/office/drawing/2014/main" id="{7A628561-55B6-8402-DEBC-D11C7EAAAAF0}"/>
              </a:ext>
            </a:extLst>
          </p:cNvPr>
          <p:cNvSpPr>
            <a:spLocks noGrp="1"/>
          </p:cNvSpPr>
          <p:nvPr>
            <p:ph idx="1"/>
          </p:nvPr>
        </p:nvSpPr>
        <p:spPr/>
        <p:txBody>
          <a:bodyPr/>
          <a:lstStyle/>
          <a:p>
            <a:r>
              <a:rPr lang="en-GB" i="1" dirty="0"/>
              <a:t>Do you feel empowered to make meaningful change in your part of the NHS?</a:t>
            </a:r>
            <a:endParaRPr lang="en-GB" dirty="0"/>
          </a:p>
          <a:p>
            <a:r>
              <a:rPr lang="en-GB" b="1" dirty="0"/>
              <a:t>Options:</a:t>
            </a:r>
            <a:endParaRPr lang="en-GB" dirty="0"/>
          </a:p>
          <a:p>
            <a:pPr>
              <a:buFont typeface="Arial" panose="020B0604020202020204" pitchFamily="34" charset="0"/>
              <a:buChar char="•"/>
            </a:pPr>
            <a:r>
              <a:rPr lang="en-GB" dirty="0"/>
              <a:t>Yes</a:t>
            </a:r>
          </a:p>
          <a:p>
            <a:pPr>
              <a:buFont typeface="Arial" panose="020B0604020202020204" pitchFamily="34" charset="0"/>
              <a:buChar char="•"/>
            </a:pPr>
            <a:r>
              <a:rPr lang="en-GB" dirty="0"/>
              <a:t>No</a:t>
            </a:r>
          </a:p>
        </p:txBody>
      </p:sp>
    </p:spTree>
    <p:extLst>
      <p:ext uri="{BB962C8B-B14F-4D97-AF65-F5344CB8AC3E}">
        <p14:creationId xmlns:p14="http://schemas.microsoft.com/office/powerpoint/2010/main" val="76238077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BEA1E8-356A-1C78-30DB-950BA4BB6158}"/>
              </a:ext>
            </a:extLst>
          </p:cNvPr>
          <p:cNvSpPr>
            <a:spLocks noGrp="1"/>
          </p:cNvSpPr>
          <p:nvPr>
            <p:ph type="title"/>
          </p:nvPr>
        </p:nvSpPr>
        <p:spPr/>
        <p:txBody>
          <a:bodyPr/>
          <a:lstStyle/>
          <a:p>
            <a:r>
              <a:rPr lang="en-GB" dirty="0" err="1"/>
              <a:t>Slido</a:t>
            </a:r>
            <a:r>
              <a:rPr lang="en-GB" dirty="0"/>
              <a:t> </a:t>
            </a:r>
          </a:p>
        </p:txBody>
      </p:sp>
      <p:sp>
        <p:nvSpPr>
          <p:cNvPr id="3" name="Content Placeholder 2">
            <a:extLst>
              <a:ext uri="{FF2B5EF4-FFF2-40B4-BE49-F238E27FC236}">
                <a16:creationId xmlns:a16="http://schemas.microsoft.com/office/drawing/2014/main" id="{4F0A5A10-50A0-172F-B1E9-2D7705E5A2FA}"/>
              </a:ext>
            </a:extLst>
          </p:cNvPr>
          <p:cNvSpPr>
            <a:spLocks noGrp="1"/>
          </p:cNvSpPr>
          <p:nvPr>
            <p:ph idx="1"/>
          </p:nvPr>
        </p:nvSpPr>
        <p:spPr/>
        <p:txBody>
          <a:bodyPr/>
          <a:lstStyle/>
          <a:p>
            <a:r>
              <a:rPr lang="en-GB" b="1" dirty="0"/>
              <a:t>Question:</a:t>
            </a:r>
            <a:br>
              <a:rPr lang="en-GB" dirty="0"/>
            </a:br>
            <a:r>
              <a:rPr lang="en-GB" i="1" dirty="0"/>
              <a:t>In the past 6 months, have you held back from making a change you believed in because it felt too hard, too political, or too risky?</a:t>
            </a:r>
            <a:endParaRPr lang="en-GB" dirty="0"/>
          </a:p>
          <a:p>
            <a:r>
              <a:rPr lang="en-GB" b="1" dirty="0"/>
              <a:t>Options:</a:t>
            </a:r>
            <a:endParaRPr lang="en-GB" dirty="0"/>
          </a:p>
          <a:p>
            <a:pPr>
              <a:buFont typeface="Arial" panose="020B0604020202020204" pitchFamily="34" charset="0"/>
              <a:buChar char="•"/>
            </a:pPr>
            <a:r>
              <a:rPr lang="en-GB" dirty="0"/>
              <a:t>Yes</a:t>
            </a:r>
          </a:p>
          <a:p>
            <a:pPr>
              <a:buFont typeface="Arial" panose="020B0604020202020204" pitchFamily="34" charset="0"/>
              <a:buChar char="•"/>
            </a:pPr>
            <a:r>
              <a:rPr lang="en-GB" dirty="0"/>
              <a:t>No</a:t>
            </a:r>
          </a:p>
          <a:p>
            <a:endParaRPr lang="en-GB" dirty="0"/>
          </a:p>
        </p:txBody>
      </p:sp>
    </p:spTree>
    <p:extLst>
      <p:ext uri="{BB962C8B-B14F-4D97-AF65-F5344CB8AC3E}">
        <p14:creationId xmlns:p14="http://schemas.microsoft.com/office/powerpoint/2010/main" val="19453100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2ACE27C5-E912-D5F6-0693-5504DEC15241}"/>
              </a:ext>
            </a:extLst>
          </p:cNvPr>
          <p:cNvPicPr>
            <a:picLocks noChangeAspect="1"/>
          </p:cNvPicPr>
          <p:nvPr/>
        </p:nvPicPr>
        <p:blipFill>
          <a:blip r:embed="rId3"/>
          <a:srcRect l="118" r="118"/>
          <a:stretch/>
        </p:blipFill>
        <p:spPr>
          <a:xfrm>
            <a:off x="0" y="1153042"/>
            <a:ext cx="12192000" cy="5704959"/>
          </a:xfrm>
          <a:prstGeom prst="rect">
            <a:avLst/>
          </a:prstGeom>
        </p:spPr>
      </p:pic>
      <p:pic>
        <p:nvPicPr>
          <p:cNvPr id="5" name="Picture 4">
            <a:extLst>
              <a:ext uri="{FF2B5EF4-FFF2-40B4-BE49-F238E27FC236}">
                <a16:creationId xmlns:a16="http://schemas.microsoft.com/office/drawing/2014/main" id="{CCA39D05-0C2A-B835-68E2-772B8C8AF09B}"/>
              </a:ext>
            </a:extLst>
          </p:cNvPr>
          <p:cNvPicPr>
            <a:picLocks noChangeAspect="1"/>
          </p:cNvPicPr>
          <p:nvPr/>
        </p:nvPicPr>
        <p:blipFill>
          <a:blip r:embed="rId4"/>
          <a:stretch>
            <a:fillRect/>
          </a:stretch>
        </p:blipFill>
        <p:spPr>
          <a:xfrm>
            <a:off x="10698480" y="0"/>
            <a:ext cx="1493520" cy="1493520"/>
          </a:xfrm>
          <a:prstGeom prst="rect">
            <a:avLst/>
          </a:prstGeom>
        </p:spPr>
      </p:pic>
    </p:spTree>
    <p:extLst>
      <p:ext uri="{BB962C8B-B14F-4D97-AF65-F5344CB8AC3E}">
        <p14:creationId xmlns:p14="http://schemas.microsoft.com/office/powerpoint/2010/main" val="27845243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Aerial view of a neighborhood&#10;&#10;AI-generated content may be incorrect.">
            <a:extLst>
              <a:ext uri="{FF2B5EF4-FFF2-40B4-BE49-F238E27FC236}">
                <a16:creationId xmlns:a16="http://schemas.microsoft.com/office/drawing/2014/main" id="{9808DC4F-E401-56C5-AA11-4FA5D8B4D9B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57816"/>
            <a:ext cx="12192000" cy="6742368"/>
          </a:xfrm>
          <a:prstGeom prst="rect">
            <a:avLst/>
          </a:prstGeom>
        </p:spPr>
      </p:pic>
    </p:spTree>
    <p:extLst>
      <p:ext uri="{BB962C8B-B14F-4D97-AF65-F5344CB8AC3E}">
        <p14:creationId xmlns:p14="http://schemas.microsoft.com/office/powerpoint/2010/main" val="37670432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3D3EFC5E-654E-BC4C-14AA-0522B3B11C12}"/>
              </a:ext>
            </a:extLst>
          </p:cNvPr>
          <p:cNvPicPr>
            <a:picLocks noChangeAspect="1"/>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10717435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person wearing a mask and gloves standing next to a person wearing a mask&#10;&#10;AI-generated content may be incorrect.">
            <a:extLst>
              <a:ext uri="{FF2B5EF4-FFF2-40B4-BE49-F238E27FC236}">
                <a16:creationId xmlns:a16="http://schemas.microsoft.com/office/drawing/2014/main" id="{7952409E-BFEB-B2AF-F6EB-F79A10B5786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35607333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sculpture of rings in the air&#10;&#10;AI-generated content may be incorrect.">
            <a:extLst>
              <a:ext uri="{FF2B5EF4-FFF2-40B4-BE49-F238E27FC236}">
                <a16:creationId xmlns:a16="http://schemas.microsoft.com/office/drawing/2014/main" id="{1E45354C-F060-BC1F-32F7-AC652940FC7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85810473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thermometer and pills&#10;&#10;AI-generated content may be incorrect.">
            <a:extLst>
              <a:ext uri="{FF2B5EF4-FFF2-40B4-BE49-F238E27FC236}">
                <a16:creationId xmlns:a16="http://schemas.microsoft.com/office/drawing/2014/main" id="{BAFDABBE-C6DC-FB60-2584-F9F381C19EE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89896946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person holding a mirror&#10;&#10;AI-generated content may be incorrect.">
            <a:extLst>
              <a:ext uri="{FF2B5EF4-FFF2-40B4-BE49-F238E27FC236}">
                <a16:creationId xmlns:a16="http://schemas.microsoft.com/office/drawing/2014/main" id="{E48375FE-A4AE-50DD-C8EA-33488C88F5F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86527524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clock on a surface&#10;&#10;AI-generated content may be incorrect.">
            <a:extLst>
              <a:ext uri="{FF2B5EF4-FFF2-40B4-BE49-F238E27FC236}">
                <a16:creationId xmlns:a16="http://schemas.microsoft.com/office/drawing/2014/main" id="{4FBA9E47-3E00-3E9E-23E8-18A6BFD2317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65913306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Why Combining Grit With Compassion Can Help Us Now">
            <a:extLst>
              <a:ext uri="{FF2B5EF4-FFF2-40B4-BE49-F238E27FC236}">
                <a16:creationId xmlns:a16="http://schemas.microsoft.com/office/drawing/2014/main" id="{C37424BA-6279-F296-4DD5-ADE6E02825B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714500"/>
            <a:ext cx="5981700" cy="342900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What Type of Grit Do You Need That You've Never Heard Of?">
            <a:extLst>
              <a:ext uri="{FF2B5EF4-FFF2-40B4-BE49-F238E27FC236}">
                <a16:creationId xmlns:a16="http://schemas.microsoft.com/office/drawing/2014/main" id="{C2A9948C-E788-0350-1828-6B6422C96D5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81700" y="1714500"/>
            <a:ext cx="6210300" cy="3429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7299635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EFA77267-6703-786C-3F89-0C5DDE57C43A}"/>
              </a:ext>
            </a:extLst>
          </p:cNvPr>
          <p:cNvPicPr>
            <a:picLocks noChangeAspect="1"/>
          </p:cNvPicPr>
          <p:nvPr/>
        </p:nvPicPr>
        <p:blipFill>
          <a:blip r:embed="rId3"/>
          <a:stretch>
            <a:fillRect/>
          </a:stretch>
        </p:blipFill>
        <p:spPr>
          <a:xfrm>
            <a:off x="0" y="0"/>
            <a:ext cx="12191999" cy="6858612"/>
          </a:xfrm>
          <a:prstGeom prst="rect">
            <a:avLst/>
          </a:prstGeom>
        </p:spPr>
      </p:pic>
      <p:pic>
        <p:nvPicPr>
          <p:cNvPr id="3" name="Picture 2">
            <a:extLst>
              <a:ext uri="{FF2B5EF4-FFF2-40B4-BE49-F238E27FC236}">
                <a16:creationId xmlns:a16="http://schemas.microsoft.com/office/drawing/2014/main" id="{874FB377-B494-4C2B-1B0E-360684630DD0}"/>
              </a:ext>
            </a:extLst>
          </p:cNvPr>
          <p:cNvPicPr>
            <a:picLocks noChangeAspect="1"/>
          </p:cNvPicPr>
          <p:nvPr/>
        </p:nvPicPr>
        <p:blipFill>
          <a:blip r:embed="rId4"/>
          <a:stretch>
            <a:fillRect/>
          </a:stretch>
        </p:blipFill>
        <p:spPr>
          <a:xfrm>
            <a:off x="10807336" y="5460274"/>
            <a:ext cx="1384663" cy="1384663"/>
          </a:xfrm>
          <a:prstGeom prst="rect">
            <a:avLst/>
          </a:prstGeom>
        </p:spPr>
      </p:pic>
    </p:spTree>
    <p:extLst>
      <p:ext uri="{BB962C8B-B14F-4D97-AF65-F5344CB8AC3E}">
        <p14:creationId xmlns:p14="http://schemas.microsoft.com/office/powerpoint/2010/main" val="307166529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close-up of a crying baby&#10;&#10;AI-generated content may be incorrect.">
            <a:extLst>
              <a:ext uri="{FF2B5EF4-FFF2-40B4-BE49-F238E27FC236}">
                <a16:creationId xmlns:a16="http://schemas.microsoft.com/office/drawing/2014/main" id="{DA4F31CD-3FC5-DB5E-B80E-3E1A29BA092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 y="0"/>
            <a:ext cx="12192001" cy="6858000"/>
          </a:xfrm>
          <a:prstGeom prst="rect">
            <a:avLst/>
          </a:prstGeom>
        </p:spPr>
      </p:pic>
    </p:spTree>
    <p:extLst>
      <p:ext uri="{BB962C8B-B14F-4D97-AF65-F5344CB8AC3E}">
        <p14:creationId xmlns:p14="http://schemas.microsoft.com/office/powerpoint/2010/main" val="412397881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Blue text on a black background&#10;&#10;AI-generated content may be incorrect.">
            <a:extLst>
              <a:ext uri="{FF2B5EF4-FFF2-40B4-BE49-F238E27FC236}">
                <a16:creationId xmlns:a16="http://schemas.microsoft.com/office/drawing/2014/main" id="{8F5974E5-4AD9-7B84-A3DB-9DA6B8FF3D6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11800" y="413075"/>
            <a:ext cx="1219521" cy="828000"/>
          </a:xfrm>
          <a:prstGeom prst="rect">
            <a:avLst/>
          </a:prstGeom>
        </p:spPr>
      </p:pic>
      <p:sp>
        <p:nvSpPr>
          <p:cNvPr id="4" name="Title 1">
            <a:extLst>
              <a:ext uri="{FF2B5EF4-FFF2-40B4-BE49-F238E27FC236}">
                <a16:creationId xmlns:a16="http://schemas.microsoft.com/office/drawing/2014/main" id="{7A174D7A-06AD-C1FC-E0FD-08B1E933E073}"/>
              </a:ext>
            </a:extLst>
          </p:cNvPr>
          <p:cNvSpPr txBox="1">
            <a:spLocks/>
          </p:cNvSpPr>
          <p:nvPr/>
        </p:nvSpPr>
        <p:spPr>
          <a:xfrm>
            <a:off x="672725" y="2511462"/>
            <a:ext cx="3739787" cy="2581535"/>
          </a:xfrm>
          <a:prstGeom prst="rect">
            <a:avLst/>
          </a:prstGeom>
        </p:spPr>
        <p:txBody>
          <a:bodyPr anchor="t" anchorCtr="0">
            <a:noAutofit/>
          </a:bodyPr>
          <a:lstStyle>
            <a:lvl1pPr algn="l" defTabSz="457200" rtl="0" eaLnBrk="1" latinLnBrk="0" hangingPunct="1">
              <a:lnSpc>
                <a:spcPct val="80000"/>
              </a:lnSpc>
              <a:spcBef>
                <a:spcPct val="0"/>
              </a:spcBef>
              <a:buNone/>
              <a:defRPr sz="4800" b="0" u="none" kern="1200" spc="-20" baseline="0">
                <a:solidFill>
                  <a:schemeClr val="bg1"/>
                </a:solidFill>
                <a:uFill>
                  <a:solidFill>
                    <a:srgbClr val="00A2E5"/>
                  </a:solidFill>
                </a:uFill>
                <a:latin typeface="+mj-lt"/>
                <a:ea typeface="+mj-ea"/>
                <a:cs typeface="+mj-cs"/>
              </a:defRPr>
            </a:lvl1pPr>
          </a:lstStyle>
          <a:p>
            <a:pPr defTabSz="609585">
              <a:spcAft>
                <a:spcPts val="1200"/>
              </a:spcAft>
            </a:pPr>
            <a:r>
              <a:rPr lang="en-GB" b="1" spc="-27" dirty="0">
                <a:solidFill>
                  <a:prstClr val="white"/>
                </a:solidFill>
                <a:latin typeface="Calibri"/>
              </a:rPr>
              <a:t>SHAPING </a:t>
            </a:r>
            <a:br>
              <a:rPr lang="en-GB" b="1" spc="-27" dirty="0">
                <a:solidFill>
                  <a:prstClr val="white"/>
                </a:solidFill>
                <a:latin typeface="Calibri"/>
              </a:rPr>
            </a:br>
            <a:r>
              <a:rPr lang="en-GB" b="1" spc="-27" dirty="0">
                <a:solidFill>
                  <a:prstClr val="white"/>
                </a:solidFill>
                <a:latin typeface="Calibri"/>
              </a:rPr>
              <a:t>OUR FUTURE TOGETHER</a:t>
            </a:r>
          </a:p>
        </p:txBody>
      </p:sp>
      <p:pic>
        <p:nvPicPr>
          <p:cNvPr id="8" name="Picture 7" descr="A group of people standing in front of a purple poster&#10;&#10;Description automatically generated">
            <a:extLst>
              <a:ext uri="{FF2B5EF4-FFF2-40B4-BE49-F238E27FC236}">
                <a16:creationId xmlns:a16="http://schemas.microsoft.com/office/drawing/2014/main" id="{7EC7CDB2-9BB2-BFE2-34BA-1F10615B22C8}"/>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rot="504866">
            <a:off x="9491162" y="356183"/>
            <a:ext cx="2880809" cy="4074951"/>
          </a:xfrm>
          <a:prstGeom prst="roundRect">
            <a:avLst>
              <a:gd name="adj" fmla="val 3591"/>
            </a:avLst>
          </a:prstGeom>
        </p:spPr>
      </p:pic>
      <p:pic>
        <p:nvPicPr>
          <p:cNvPr id="9" name="Picture 8" descr="A group of people wearing blue scrubs&#10;&#10;Description automatically generated">
            <a:extLst>
              <a:ext uri="{FF2B5EF4-FFF2-40B4-BE49-F238E27FC236}">
                <a16:creationId xmlns:a16="http://schemas.microsoft.com/office/drawing/2014/main" id="{F4BC87A7-83F8-6F47-6016-91782F06B12F}"/>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rot="278871">
            <a:off x="7094733" y="837005"/>
            <a:ext cx="3844512" cy="5438123"/>
          </a:xfrm>
          <a:prstGeom prst="roundRect">
            <a:avLst>
              <a:gd name="adj" fmla="val 6698"/>
            </a:avLst>
          </a:prstGeom>
          <a:ln>
            <a:solidFill>
              <a:schemeClr val="tx1"/>
            </a:solidFill>
          </a:ln>
        </p:spPr>
      </p:pic>
      <p:pic>
        <p:nvPicPr>
          <p:cNvPr id="5" name="Picture 4">
            <a:extLst>
              <a:ext uri="{FF2B5EF4-FFF2-40B4-BE49-F238E27FC236}">
                <a16:creationId xmlns:a16="http://schemas.microsoft.com/office/drawing/2014/main" id="{368A3AC8-B0BB-70EE-9096-CCD67838451D}"/>
              </a:ext>
            </a:extLst>
          </p:cNvPr>
          <p:cNvPicPr>
            <a:picLocks noChangeAspect="1"/>
          </p:cNvPicPr>
          <p:nvPr/>
        </p:nvPicPr>
        <p:blipFill>
          <a:blip r:embed="rId6"/>
          <a:stretch>
            <a:fillRect/>
          </a:stretch>
        </p:blipFill>
        <p:spPr>
          <a:xfrm>
            <a:off x="394851" y="5590903"/>
            <a:ext cx="1136470" cy="1136470"/>
          </a:xfrm>
          <a:prstGeom prst="rect">
            <a:avLst/>
          </a:prstGeom>
        </p:spPr>
      </p:pic>
    </p:spTree>
    <p:extLst>
      <p:ext uri="{BB962C8B-B14F-4D97-AF65-F5344CB8AC3E}">
        <p14:creationId xmlns:p14="http://schemas.microsoft.com/office/powerpoint/2010/main" val="138984234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hand reaching out to the ocean&#10;&#10;AI-generated content may be incorrect.">
            <a:extLst>
              <a:ext uri="{FF2B5EF4-FFF2-40B4-BE49-F238E27FC236}">
                <a16:creationId xmlns:a16="http://schemas.microsoft.com/office/drawing/2014/main" id="{AF7E69A5-1627-8BBB-9FAB-52F33AC75CD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42498417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Free Colorful healthy meal prep with corn, olives, tomatoes, and lentils in glass containers. Perfect for mindful eating. Stock Photo">
            <a:extLst>
              <a:ext uri="{FF2B5EF4-FFF2-40B4-BE49-F238E27FC236}">
                <a16:creationId xmlns:a16="http://schemas.microsoft.com/office/drawing/2014/main" id="{CD2CC31B-3162-EECE-7C31-625A0F0C856A}"/>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12120282"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6876075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yellow and black sign with black arrows&#10;&#10;AI-generated content may be incorrect.">
            <a:extLst>
              <a:ext uri="{FF2B5EF4-FFF2-40B4-BE49-F238E27FC236}">
                <a16:creationId xmlns:a16="http://schemas.microsoft.com/office/drawing/2014/main" id="{42A05A08-BB3C-3D0A-A5AF-7C1D6C8C066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87573363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36411" y="2911557"/>
            <a:ext cx="10515600" cy="1325563"/>
          </a:xfrm>
        </p:spPr>
        <p:txBody>
          <a:bodyPr>
            <a:normAutofit fontScale="90000"/>
          </a:bodyPr>
          <a:lstStyle/>
          <a:p>
            <a:r>
              <a:rPr lang="en-US" dirty="0"/>
              <a:t>Reform, Transform, Perform</a:t>
            </a:r>
            <a:br>
              <a:rPr lang="en-US" dirty="0"/>
            </a:br>
            <a:r>
              <a:rPr lang="en-US" sz="2800" i="1" dirty="0"/>
              <a:t>A new way forward for Fife</a:t>
            </a:r>
            <a:br>
              <a:rPr lang="en-US" sz="2800" i="1" dirty="0"/>
            </a:br>
            <a:br>
              <a:rPr lang="en-US" sz="2800" i="1" dirty="0"/>
            </a:br>
            <a:r>
              <a:rPr lang="en-US" sz="2800" i="1" dirty="0"/>
              <a:t>People and Change</a:t>
            </a:r>
            <a:endParaRPr lang="en-US" dirty="0"/>
          </a:p>
        </p:txBody>
      </p:sp>
      <p:sp>
        <p:nvSpPr>
          <p:cNvPr id="3" name="Title 1">
            <a:extLst>
              <a:ext uri="{FF2B5EF4-FFF2-40B4-BE49-F238E27FC236}">
                <a16:creationId xmlns:a16="http://schemas.microsoft.com/office/drawing/2014/main" id="{CF4EA325-FC31-79D1-1002-2DA6E1F38564}"/>
              </a:ext>
            </a:extLst>
          </p:cNvPr>
          <p:cNvSpPr txBox="1">
            <a:spLocks/>
          </p:cNvSpPr>
          <p:nvPr/>
        </p:nvSpPr>
        <p:spPr>
          <a:xfrm>
            <a:off x="736411" y="4830005"/>
            <a:ext cx="10515600" cy="1325563"/>
          </a:xfrm>
          <a:prstGeom prst="rect">
            <a:avLst/>
          </a:prstGeom>
        </p:spPr>
        <p:txBody>
          <a:bodyPr vert="horz" lIns="91440" tIns="45720" rIns="91440" bIns="45720" rtlCol="0" anchor="ctr">
            <a:normAutofit/>
          </a:bodyPr>
          <a:lstStyle>
            <a:lvl1pPr algn="l" defTabSz="914377" rtl="0" eaLnBrk="1" latinLnBrk="0" hangingPunct="1">
              <a:lnSpc>
                <a:spcPct val="90000"/>
              </a:lnSpc>
              <a:spcBef>
                <a:spcPct val="0"/>
              </a:spcBef>
              <a:buNone/>
              <a:defRPr sz="4400" b="1" kern="1200">
                <a:solidFill>
                  <a:schemeClr val="bg1"/>
                </a:solidFill>
                <a:latin typeface="+mj-lt"/>
                <a:ea typeface="+mj-ea"/>
                <a:cs typeface="+mj-cs"/>
              </a:defRPr>
            </a:lvl1pPr>
          </a:lstStyle>
          <a:p>
            <a:r>
              <a:rPr lang="en-US" sz="2400" dirty="0"/>
              <a:t>David Miller</a:t>
            </a:r>
          </a:p>
          <a:p>
            <a:r>
              <a:rPr lang="en-US" sz="2400" dirty="0"/>
              <a:t>Director of People and Culture</a:t>
            </a:r>
          </a:p>
        </p:txBody>
      </p:sp>
    </p:spTree>
    <p:extLst>
      <p:ext uri="{BB962C8B-B14F-4D97-AF65-F5344CB8AC3E}">
        <p14:creationId xmlns:p14="http://schemas.microsoft.com/office/powerpoint/2010/main" val="15511524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person holding his head under a roof&#10;&#10;AI-generated content may be incorrect.">
            <a:extLst>
              <a:ext uri="{FF2B5EF4-FFF2-40B4-BE49-F238E27FC236}">
                <a16:creationId xmlns:a16="http://schemas.microsoft.com/office/drawing/2014/main" id="{72BAD82B-4B83-E563-0675-169F2736D3F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404772764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close-up of a calendar&#10;&#10;AI-generated content may be incorrect.">
            <a:extLst>
              <a:ext uri="{FF2B5EF4-FFF2-40B4-BE49-F238E27FC236}">
                <a16:creationId xmlns:a16="http://schemas.microsoft.com/office/drawing/2014/main" id="{D83CBA61-CB45-50CB-2DD4-567382C028A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70933925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close-up of a doctor&#10;&#10;AI-generated content may be incorrect.">
            <a:extLst>
              <a:ext uri="{FF2B5EF4-FFF2-40B4-BE49-F238E27FC236}">
                <a16:creationId xmlns:a16="http://schemas.microsoft.com/office/drawing/2014/main" id="{EE32EB7E-9F28-A038-98A3-8AAD43E0C2C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0464966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group of notes pinned to a cork board&#10;&#10;AI-generated content may be incorrect.">
            <a:extLst>
              <a:ext uri="{FF2B5EF4-FFF2-40B4-BE49-F238E27FC236}">
                <a16:creationId xmlns:a16="http://schemas.microsoft.com/office/drawing/2014/main" id="{6F44DB80-C2E9-A6B6-114D-B56390E116D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59942691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traffic light with a red light&#10;&#10;AI-generated content may be incorrect.">
            <a:extLst>
              <a:ext uri="{FF2B5EF4-FFF2-40B4-BE49-F238E27FC236}">
                <a16:creationId xmlns:a16="http://schemas.microsoft.com/office/drawing/2014/main" id="{2C55435C-A8B6-99F1-5781-40D5D4D7192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06274965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Close-up of a hand holding a child's hand&#10;&#10;AI-generated content may be incorrect.">
            <a:extLst>
              <a:ext uri="{FF2B5EF4-FFF2-40B4-BE49-F238E27FC236}">
                <a16:creationId xmlns:a16="http://schemas.microsoft.com/office/drawing/2014/main" id="{A268AB13-713F-016C-F303-16B1D9CD774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
            <a:ext cx="12192000" cy="8126839"/>
          </a:xfrm>
          <a:prstGeom prst="rect">
            <a:avLst/>
          </a:prstGeom>
        </p:spPr>
      </p:pic>
    </p:spTree>
    <p:extLst>
      <p:ext uri="{BB962C8B-B14F-4D97-AF65-F5344CB8AC3E}">
        <p14:creationId xmlns:p14="http://schemas.microsoft.com/office/powerpoint/2010/main" val="305360575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row of paper boats&#10;&#10;AI-generated content may be incorrect.">
            <a:extLst>
              <a:ext uri="{FF2B5EF4-FFF2-40B4-BE49-F238E27FC236}">
                <a16:creationId xmlns:a16="http://schemas.microsoft.com/office/drawing/2014/main" id="{B357125D-B70C-E067-F644-1F07C65E135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94819621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Sticky notes on a glass window&#10;&#10;AI-generated content may be incorrect.">
            <a:extLst>
              <a:ext uri="{FF2B5EF4-FFF2-40B4-BE49-F238E27FC236}">
                <a16:creationId xmlns:a16="http://schemas.microsoft.com/office/drawing/2014/main" id="{F53E3DDB-9C79-DF26-04BD-47189D184F4F}"/>
              </a:ext>
            </a:extLst>
          </p:cNvPr>
          <p:cNvPicPr>
            <a:picLocks noChangeAspect="1"/>
          </p:cNvPicPr>
          <p:nvPr/>
        </p:nvPicPr>
        <p:blipFill>
          <a:blip r:embed="rId2" cstate="print">
            <a:extLst>
              <a:ext uri="{28A0092B-C50C-407E-A947-70E740481C1C}">
                <a14:useLocalDpi xmlns:a14="http://schemas.microsoft.com/office/drawing/2010/main" val="0"/>
              </a:ext>
            </a:extLst>
          </a:blip>
          <a:srcRect b="38954"/>
          <a:stretch/>
        </p:blipFill>
        <p:spPr>
          <a:xfrm>
            <a:off x="-1" y="-1"/>
            <a:ext cx="7476565" cy="6846189"/>
          </a:xfrm>
          <a:prstGeom prst="rect">
            <a:avLst/>
          </a:prstGeom>
        </p:spPr>
      </p:pic>
    </p:spTree>
    <p:extLst>
      <p:ext uri="{BB962C8B-B14F-4D97-AF65-F5344CB8AC3E}">
        <p14:creationId xmlns:p14="http://schemas.microsoft.com/office/powerpoint/2010/main" val="74058048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tree with red and green leaves&#10;&#10;AI-generated content may be incorrect.">
            <a:extLst>
              <a:ext uri="{FF2B5EF4-FFF2-40B4-BE49-F238E27FC236}">
                <a16:creationId xmlns:a16="http://schemas.microsoft.com/office/drawing/2014/main" id="{9EDC1D97-15B3-0D5D-C667-8677B6A2EC9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10691487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Reform, Transform, Perform</a:t>
            </a:r>
            <a:br>
              <a:rPr lang="en-US" dirty="0"/>
            </a:br>
            <a:r>
              <a:rPr lang="en-US" sz="2800" i="1" dirty="0"/>
              <a:t>A new way forward for Fife</a:t>
            </a:r>
            <a:endParaRPr lang="en-US" dirty="0"/>
          </a:p>
        </p:txBody>
      </p:sp>
      <p:sp>
        <p:nvSpPr>
          <p:cNvPr id="3" name="Title 1">
            <a:extLst>
              <a:ext uri="{FF2B5EF4-FFF2-40B4-BE49-F238E27FC236}">
                <a16:creationId xmlns:a16="http://schemas.microsoft.com/office/drawing/2014/main" id="{CF4EA325-FC31-79D1-1002-2DA6E1F38564}"/>
              </a:ext>
            </a:extLst>
          </p:cNvPr>
          <p:cNvSpPr txBox="1">
            <a:spLocks/>
          </p:cNvSpPr>
          <p:nvPr/>
        </p:nvSpPr>
        <p:spPr>
          <a:xfrm>
            <a:off x="736411" y="4830005"/>
            <a:ext cx="10515600" cy="1325563"/>
          </a:xfrm>
          <a:prstGeom prst="rect">
            <a:avLst/>
          </a:prstGeom>
        </p:spPr>
        <p:txBody>
          <a:bodyPr vert="horz" lIns="91440" tIns="45720" rIns="91440" bIns="45720" rtlCol="0" anchor="ctr">
            <a:normAutofit/>
          </a:bodyPr>
          <a:lstStyle>
            <a:lvl1pPr algn="l" defTabSz="914377" rtl="0" eaLnBrk="1" latinLnBrk="0" hangingPunct="1">
              <a:lnSpc>
                <a:spcPct val="90000"/>
              </a:lnSpc>
              <a:spcBef>
                <a:spcPct val="0"/>
              </a:spcBef>
              <a:buNone/>
              <a:defRPr sz="4400" b="1" kern="1200">
                <a:solidFill>
                  <a:schemeClr val="bg1"/>
                </a:solidFill>
                <a:latin typeface="+mj-lt"/>
                <a:ea typeface="+mj-ea"/>
                <a:cs typeface="+mj-cs"/>
              </a:defRPr>
            </a:lvl1pPr>
          </a:lstStyle>
          <a:p>
            <a:r>
              <a:rPr lang="en-US" sz="2400" dirty="0"/>
              <a:t>Neil McCormick</a:t>
            </a:r>
          </a:p>
          <a:p>
            <a:r>
              <a:rPr lang="en-US" sz="2400" dirty="0"/>
              <a:t>Director of Property and Asset Management</a:t>
            </a:r>
          </a:p>
        </p:txBody>
      </p:sp>
      <p:sp>
        <p:nvSpPr>
          <p:cNvPr id="5" name="TextBox 4">
            <a:extLst>
              <a:ext uri="{FF2B5EF4-FFF2-40B4-BE49-F238E27FC236}">
                <a16:creationId xmlns:a16="http://schemas.microsoft.com/office/drawing/2014/main" id="{4ABF5DAE-D4FC-E167-03FF-EF6C407E2B6F}"/>
              </a:ext>
            </a:extLst>
          </p:cNvPr>
          <p:cNvSpPr txBox="1"/>
          <p:nvPr/>
        </p:nvSpPr>
        <p:spPr>
          <a:xfrm>
            <a:off x="806824" y="4221487"/>
            <a:ext cx="6096000" cy="369332"/>
          </a:xfrm>
          <a:prstGeom prst="rect">
            <a:avLst/>
          </a:prstGeom>
          <a:noFill/>
        </p:spPr>
        <p:txBody>
          <a:bodyPr wrap="square">
            <a:spAutoFit/>
          </a:bodyPr>
          <a:lstStyle/>
          <a:p>
            <a:r>
              <a:rPr lang="en-US" sz="1800" i="1" dirty="0">
                <a:solidFill>
                  <a:schemeClr val="bg1"/>
                </a:solidFill>
              </a:rPr>
              <a:t>Infrastructure</a:t>
            </a:r>
            <a:endParaRPr lang="en-GB" dirty="0">
              <a:solidFill>
                <a:schemeClr val="bg1"/>
              </a:solidFill>
            </a:endParaRPr>
          </a:p>
        </p:txBody>
      </p:sp>
    </p:spTree>
    <p:extLst>
      <p:ext uri="{BB962C8B-B14F-4D97-AF65-F5344CB8AC3E}">
        <p14:creationId xmlns:p14="http://schemas.microsoft.com/office/powerpoint/2010/main" val="208036554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560BF32-B9F8-A834-99C8-7F1BE6500DA0}"/>
              </a:ext>
            </a:extLst>
          </p:cNvPr>
          <p:cNvPicPr>
            <a:picLocks noChangeAspect="1"/>
          </p:cNvPicPr>
          <p:nvPr/>
        </p:nvPicPr>
        <p:blipFill>
          <a:blip r:embed="rId2"/>
          <a:stretch>
            <a:fillRect/>
          </a:stretch>
        </p:blipFill>
        <p:spPr>
          <a:xfrm>
            <a:off x="-118655" y="0"/>
            <a:ext cx="10287000" cy="6858000"/>
          </a:xfrm>
          <a:prstGeom prst="rect">
            <a:avLst/>
          </a:prstGeom>
        </p:spPr>
      </p:pic>
    </p:spTree>
    <p:extLst>
      <p:ext uri="{BB962C8B-B14F-4D97-AF65-F5344CB8AC3E}">
        <p14:creationId xmlns:p14="http://schemas.microsoft.com/office/powerpoint/2010/main" val="284150333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39CEDCDD-4E02-1B68-2531-3CFE9272F9A9}"/>
              </a:ext>
            </a:extLst>
          </p:cNvPr>
          <p:cNvPicPr>
            <a:picLocks noChangeAspect="1"/>
          </p:cNvPicPr>
          <p:nvPr/>
        </p:nvPicPr>
        <p:blipFill>
          <a:blip r:embed="rId2"/>
          <a:srcRect t="19681" b="18326"/>
          <a:stretch>
            <a:fillRect/>
          </a:stretch>
        </p:blipFill>
        <p:spPr>
          <a:xfrm>
            <a:off x="838200" y="1253331"/>
            <a:ext cx="10515600" cy="4351338"/>
          </a:xfrm>
          <a:prstGeom prst="rect">
            <a:avLst/>
          </a:prstGeom>
          <a:noFill/>
        </p:spPr>
      </p:pic>
    </p:spTree>
    <p:extLst>
      <p:ext uri="{BB962C8B-B14F-4D97-AF65-F5344CB8AC3E}">
        <p14:creationId xmlns:p14="http://schemas.microsoft.com/office/powerpoint/2010/main" val="62178754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cat looking through a cat door&#10;&#10;AI-generated content may be incorrect.">
            <a:extLst>
              <a:ext uri="{FF2B5EF4-FFF2-40B4-BE49-F238E27FC236}">
                <a16:creationId xmlns:a16="http://schemas.microsoft.com/office/drawing/2014/main" id="{8C620F42-7EAE-AACA-8804-9050F7488F67}"/>
              </a:ext>
            </a:extLst>
          </p:cNvPr>
          <p:cNvPicPr>
            <a:picLocks noChangeAspect="1"/>
          </p:cNvPicPr>
          <p:nvPr/>
        </p:nvPicPr>
        <p:blipFill>
          <a:blip r:embed="rId2" cstate="print">
            <a:extLst>
              <a:ext uri="{28A0092B-C50C-407E-A947-70E740481C1C}">
                <a14:useLocalDpi xmlns:a14="http://schemas.microsoft.com/office/drawing/2010/main" val="0"/>
              </a:ext>
            </a:extLst>
          </a:blip>
          <a:srcRect t="36044" b="32922"/>
          <a:stretch>
            <a:fillRect/>
          </a:stretch>
        </p:blipFill>
        <p:spPr>
          <a:xfrm>
            <a:off x="746760" y="1209198"/>
            <a:ext cx="10515600" cy="4439603"/>
          </a:xfrm>
          <a:prstGeom prst="rect">
            <a:avLst/>
          </a:prstGeom>
          <a:noFill/>
        </p:spPr>
      </p:pic>
    </p:spTree>
    <p:extLst>
      <p:ext uri="{BB962C8B-B14F-4D97-AF65-F5344CB8AC3E}">
        <p14:creationId xmlns:p14="http://schemas.microsoft.com/office/powerpoint/2010/main" val="91781922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482EE458-99DB-EB5E-9BC2-A271AF94F2D1}"/>
              </a:ext>
            </a:extLst>
          </p:cNvPr>
          <p:cNvPicPr>
            <a:picLocks noChangeAspect="1"/>
          </p:cNvPicPr>
          <p:nvPr/>
        </p:nvPicPr>
        <p:blipFill>
          <a:blip r:embed="rId2"/>
          <a:srcRect l="2795" r="9974" b="6493"/>
          <a:stretch/>
        </p:blipFill>
        <p:spPr>
          <a:xfrm>
            <a:off x="0" y="0"/>
            <a:ext cx="10237694" cy="5611906"/>
          </a:xfrm>
          <a:prstGeom prst="rect">
            <a:avLst/>
          </a:prstGeom>
        </p:spPr>
      </p:pic>
    </p:spTree>
    <p:extLst>
      <p:ext uri="{BB962C8B-B14F-4D97-AF65-F5344CB8AC3E}">
        <p14:creationId xmlns:p14="http://schemas.microsoft.com/office/powerpoint/2010/main" val="355025136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01D0AF59-99C3-4251-AB9A-C966C6AD44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85"/>
            <a:endParaRPr lang="en-US" sz="2400">
              <a:solidFill>
                <a:prstClr val="white"/>
              </a:solidFill>
              <a:latin typeface="Calibri"/>
            </a:endParaRPr>
          </a:p>
        </p:txBody>
      </p:sp>
      <p:sp>
        <p:nvSpPr>
          <p:cNvPr id="13" name="Rectangle 12">
            <a:extLst>
              <a:ext uri="{FF2B5EF4-FFF2-40B4-BE49-F238E27FC236}">
                <a16:creationId xmlns:a16="http://schemas.microsoft.com/office/drawing/2014/main" id="{1855405F-37A2-4869-9154-F8BE3BECE6C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w="9525">
            <a:noFill/>
          </a:ln>
          <a:effectLst>
            <a:outerShdw blurRad="63500" dist="17780" dir="5400000" algn="t" rotWithShape="0">
              <a:prstClr val="black">
                <a:alpha val="4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85"/>
            <a:endParaRPr lang="en-US" sz="2400">
              <a:solidFill>
                <a:prstClr val="white"/>
              </a:solidFill>
              <a:latin typeface="Calibri"/>
            </a:endParaRPr>
          </a:p>
        </p:txBody>
      </p:sp>
      <p:pic>
        <p:nvPicPr>
          <p:cNvPr id="6" name="Picture 5">
            <a:extLst>
              <a:ext uri="{FF2B5EF4-FFF2-40B4-BE49-F238E27FC236}">
                <a16:creationId xmlns:a16="http://schemas.microsoft.com/office/drawing/2014/main" id="{4DF6CAD1-4DC1-1E6C-07F0-10B1A3E8557E}"/>
              </a:ext>
            </a:extLst>
          </p:cNvPr>
          <p:cNvPicPr>
            <a:picLocks noChangeAspect="1"/>
          </p:cNvPicPr>
          <p:nvPr/>
        </p:nvPicPr>
        <p:blipFill>
          <a:blip r:embed="rId3"/>
          <a:stretch>
            <a:fillRect/>
          </a:stretch>
        </p:blipFill>
        <p:spPr>
          <a:xfrm>
            <a:off x="643468" y="839045"/>
            <a:ext cx="10905065" cy="5179907"/>
          </a:xfrm>
          <a:prstGeom prst="rect">
            <a:avLst/>
          </a:prstGeom>
        </p:spPr>
      </p:pic>
      <p:pic>
        <p:nvPicPr>
          <p:cNvPr id="3" name="Picture 2">
            <a:extLst>
              <a:ext uri="{FF2B5EF4-FFF2-40B4-BE49-F238E27FC236}">
                <a16:creationId xmlns:a16="http://schemas.microsoft.com/office/drawing/2014/main" id="{4C3032F3-E500-86ED-8961-D0CDDE268FB4}"/>
              </a:ext>
            </a:extLst>
          </p:cNvPr>
          <p:cNvPicPr>
            <a:picLocks noChangeAspect="1"/>
          </p:cNvPicPr>
          <p:nvPr/>
        </p:nvPicPr>
        <p:blipFill>
          <a:blip r:embed="rId4"/>
          <a:stretch>
            <a:fillRect/>
          </a:stretch>
        </p:blipFill>
        <p:spPr>
          <a:xfrm>
            <a:off x="9444446" y="2930025"/>
            <a:ext cx="1585750" cy="1585750"/>
          </a:xfrm>
          <a:prstGeom prst="rect">
            <a:avLst/>
          </a:prstGeom>
        </p:spPr>
      </p:pic>
    </p:spTree>
    <p:extLst>
      <p:ext uri="{BB962C8B-B14F-4D97-AF65-F5344CB8AC3E}">
        <p14:creationId xmlns:p14="http://schemas.microsoft.com/office/powerpoint/2010/main" val="139361546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 name="Picture 2">
            <a:extLst>
              <a:ext uri="{FF2B5EF4-FFF2-40B4-BE49-F238E27FC236}">
                <a16:creationId xmlns:a16="http://schemas.microsoft.com/office/drawing/2014/main" id="{BF3E6620-BE12-5AF8-111A-99136DFBF9C9}"/>
              </a:ext>
            </a:extLst>
          </p:cNvPr>
          <p:cNvPicPr>
            <a:picLocks noChangeAspect="1"/>
          </p:cNvPicPr>
          <p:nvPr/>
        </p:nvPicPr>
        <p:blipFill>
          <a:blip r:embed="rId2"/>
          <a:srcRect b="19"/>
          <a:stretch>
            <a:fillRect/>
          </a:stretch>
        </p:blipFill>
        <p:spPr>
          <a:xfrm>
            <a:off x="20" y="1282"/>
            <a:ext cx="12191980" cy="6856718"/>
          </a:xfrm>
          <a:prstGeom prst="rect">
            <a:avLst/>
          </a:prstGeom>
        </p:spPr>
      </p:pic>
      <p:pic>
        <p:nvPicPr>
          <p:cNvPr id="5" name="Picture 4">
            <a:extLst>
              <a:ext uri="{FF2B5EF4-FFF2-40B4-BE49-F238E27FC236}">
                <a16:creationId xmlns:a16="http://schemas.microsoft.com/office/drawing/2014/main" id="{24A6AC60-8A97-DCEC-77F8-02FE2197A70D}"/>
              </a:ext>
            </a:extLst>
          </p:cNvPr>
          <p:cNvPicPr>
            <a:picLocks noChangeAspect="1"/>
          </p:cNvPicPr>
          <p:nvPr/>
        </p:nvPicPr>
        <p:blipFill>
          <a:blip r:embed="rId3"/>
          <a:stretch>
            <a:fillRect/>
          </a:stretch>
        </p:blipFill>
        <p:spPr>
          <a:xfrm>
            <a:off x="7114087" y="5042263"/>
            <a:ext cx="1692456" cy="1692456"/>
          </a:xfrm>
          <a:prstGeom prst="rect">
            <a:avLst/>
          </a:prstGeom>
        </p:spPr>
      </p:pic>
    </p:spTree>
    <p:extLst>
      <p:ext uri="{BB962C8B-B14F-4D97-AF65-F5344CB8AC3E}">
        <p14:creationId xmlns:p14="http://schemas.microsoft.com/office/powerpoint/2010/main" val="203683711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A bridge over water with a bridge and a bridge&#10;&#10;AI-generated content may be incorrect.">
            <a:extLst>
              <a:ext uri="{FF2B5EF4-FFF2-40B4-BE49-F238E27FC236}">
                <a16:creationId xmlns:a16="http://schemas.microsoft.com/office/drawing/2014/main" id="{34C5BE41-E536-3064-1838-3ED0276D167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11084"/>
          <a:stretch/>
        </p:blipFill>
        <p:spPr bwMode="auto">
          <a:xfrm>
            <a:off x="27" y="1282"/>
            <a:ext cx="12191973" cy="68567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8207910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Reform, Transform, Perform</a:t>
            </a:r>
            <a:br>
              <a:rPr lang="en-US" dirty="0"/>
            </a:br>
            <a:r>
              <a:rPr lang="en-US" sz="2800" i="1" dirty="0"/>
              <a:t>A new way forward for Fife</a:t>
            </a:r>
            <a:endParaRPr lang="en-US" dirty="0"/>
          </a:p>
        </p:txBody>
      </p:sp>
      <p:sp>
        <p:nvSpPr>
          <p:cNvPr id="3" name="Title 1">
            <a:extLst>
              <a:ext uri="{FF2B5EF4-FFF2-40B4-BE49-F238E27FC236}">
                <a16:creationId xmlns:a16="http://schemas.microsoft.com/office/drawing/2014/main" id="{CF4EA325-FC31-79D1-1002-2DA6E1F38564}"/>
              </a:ext>
            </a:extLst>
          </p:cNvPr>
          <p:cNvSpPr txBox="1">
            <a:spLocks/>
          </p:cNvSpPr>
          <p:nvPr/>
        </p:nvSpPr>
        <p:spPr>
          <a:xfrm>
            <a:off x="736411" y="4830005"/>
            <a:ext cx="10515600" cy="1325563"/>
          </a:xfrm>
          <a:prstGeom prst="rect">
            <a:avLst/>
          </a:prstGeom>
        </p:spPr>
        <p:txBody>
          <a:bodyPr vert="horz" lIns="91440" tIns="45720" rIns="91440" bIns="45720" rtlCol="0" anchor="ctr">
            <a:normAutofit/>
          </a:bodyPr>
          <a:lstStyle>
            <a:lvl1pPr algn="l" defTabSz="914377" rtl="0" eaLnBrk="1" latinLnBrk="0" hangingPunct="1">
              <a:lnSpc>
                <a:spcPct val="90000"/>
              </a:lnSpc>
              <a:spcBef>
                <a:spcPct val="0"/>
              </a:spcBef>
              <a:buNone/>
              <a:defRPr sz="4400" b="1" kern="1200">
                <a:solidFill>
                  <a:schemeClr val="bg1"/>
                </a:solidFill>
                <a:latin typeface="+mj-lt"/>
                <a:ea typeface="+mj-ea"/>
                <a:cs typeface="+mj-cs"/>
              </a:defRPr>
            </a:lvl1pPr>
          </a:lstStyle>
          <a:p>
            <a:r>
              <a:rPr lang="en-US" sz="2400" dirty="0"/>
              <a:t>Questions and Answers</a:t>
            </a:r>
          </a:p>
        </p:txBody>
      </p:sp>
    </p:spTree>
    <p:extLst>
      <p:ext uri="{BB962C8B-B14F-4D97-AF65-F5344CB8AC3E}">
        <p14:creationId xmlns:p14="http://schemas.microsoft.com/office/powerpoint/2010/main" val="98279203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Custom 12">
      <a:dk1>
        <a:srgbClr val="565456"/>
      </a:dk1>
      <a:lt1>
        <a:sysClr val="window" lastClr="FFFFFF"/>
      </a:lt1>
      <a:dk2>
        <a:srgbClr val="1B4C87"/>
      </a:dk2>
      <a:lt2>
        <a:srgbClr val="009FE2"/>
      </a:lt2>
      <a:accent1>
        <a:srgbClr val="00704A"/>
      </a:accent1>
      <a:accent2>
        <a:srgbClr val="F8971D"/>
      </a:accent2>
      <a:accent3>
        <a:srgbClr val="C6006F"/>
      </a:accent3>
      <a:accent4>
        <a:srgbClr val="78278B"/>
      </a:accent4>
      <a:accent5>
        <a:srgbClr val="B30838"/>
      </a:accent5>
      <a:accent6>
        <a:srgbClr val="7AC143"/>
      </a:accent6>
      <a:hlink>
        <a:srgbClr val="009FE2"/>
      </a:hlink>
      <a:folHlink>
        <a:srgbClr val="1B4C87"/>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Branding Presentation for Board" id="{F68CDD88-C11B-48F8-9772-B8AAA3601428}" vid="{9EFEADEC-4BA7-42F5-B618-FB32723B77FD}"/>
    </a:ext>
  </a:extLst>
</a:theme>
</file>

<file path=ppt/theme/theme3.xml><?xml version="1.0" encoding="utf-8"?>
<a:theme xmlns:a="http://schemas.openxmlformats.org/drawingml/2006/main" name="2_Office Theme">
  <a:themeElements>
    <a:clrScheme name="Custom 10">
      <a:dk1>
        <a:srgbClr val="2B292B"/>
      </a:dk1>
      <a:lt1>
        <a:sysClr val="window" lastClr="FFFFFF"/>
      </a:lt1>
      <a:dk2>
        <a:srgbClr val="1B4C87"/>
      </a:dk2>
      <a:lt2>
        <a:srgbClr val="009FE2"/>
      </a:lt2>
      <a:accent1>
        <a:srgbClr val="00704A"/>
      </a:accent1>
      <a:accent2>
        <a:srgbClr val="F8971D"/>
      </a:accent2>
      <a:accent3>
        <a:srgbClr val="C6006F"/>
      </a:accent3>
      <a:accent4>
        <a:srgbClr val="78278B"/>
      </a:accent4>
      <a:accent5>
        <a:srgbClr val="B30838"/>
      </a:accent5>
      <a:accent6>
        <a:srgbClr val="7AC143"/>
      </a:accent6>
      <a:hlink>
        <a:srgbClr val="009FE2"/>
      </a:hlink>
      <a:folHlink>
        <a:srgbClr val="1B4C87"/>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Branding Presentation for Board" id="{F68CDD88-C11B-48F8-9772-B8AAA3601428}" vid="{9EFEADEC-4BA7-42F5-B618-FB32723B77FD}"/>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properties xmlns:p="http://schemas.microsoft.com/office/2006/metadata/properties" xmlns:xsi="http://www.w3.org/2001/XMLSchema-instance" xmlns:pc="http://schemas.microsoft.com/office/infopath/2007/PartnerControls">
  <documentManagement>
    <_activity xmlns="811f619f-0ff2-4d4a-b6b5-28f48116f864"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9AF2C7C01829B14BA755309D5E279C90" ma:contentTypeVersion="18" ma:contentTypeDescription="Create a new document." ma:contentTypeScope="" ma:versionID="81b292835c1c2c798b6c48343cf6c3d4">
  <xsd:schema xmlns:xsd="http://www.w3.org/2001/XMLSchema" xmlns:xs="http://www.w3.org/2001/XMLSchema" xmlns:p="http://schemas.microsoft.com/office/2006/metadata/properties" xmlns:ns3="811f619f-0ff2-4d4a-b6b5-28f48116f864" xmlns:ns4="48a3cf01-9924-4cd7-a6c7-23001d487023" targetNamespace="http://schemas.microsoft.com/office/2006/metadata/properties" ma:root="true" ma:fieldsID="e4411904a0193946d8c4565e62014b4a" ns3:_="" ns4:_="">
    <xsd:import namespace="811f619f-0ff2-4d4a-b6b5-28f48116f864"/>
    <xsd:import namespace="48a3cf01-9924-4cd7-a6c7-23001d487023"/>
    <xsd:element name="properties">
      <xsd:complexType>
        <xsd:sequence>
          <xsd:element name="documentManagement">
            <xsd:complexType>
              <xsd:all>
                <xsd:element ref="ns3:MediaServiceMetadata" minOccurs="0"/>
                <xsd:element ref="ns3:MediaServiceFastMetadata" minOccurs="0"/>
                <xsd:element ref="ns4:SharedWithUsers" minOccurs="0"/>
                <xsd:element ref="ns4:SharedWithDetails" minOccurs="0"/>
                <xsd:element ref="ns4:SharingHintHash" minOccurs="0"/>
                <xsd:element ref="ns3:MediaServiceAutoKeyPoints" minOccurs="0"/>
                <xsd:element ref="ns3:MediaServiceKeyPoints" minOccurs="0"/>
                <xsd:element ref="ns3:MediaServiceAutoTags" minOccurs="0"/>
                <xsd:element ref="ns3:MediaServiceOCR" minOccurs="0"/>
                <xsd:element ref="ns3:MediaServiceGenerationTime" minOccurs="0"/>
                <xsd:element ref="ns3:MediaServiceEventHashCode" minOccurs="0"/>
                <xsd:element ref="ns3:MediaServiceDateTaken" minOccurs="0"/>
                <xsd:element ref="ns3:MediaLengthInSeconds" minOccurs="0"/>
                <xsd:element ref="ns3:MediaServiceLocation" minOccurs="0"/>
                <xsd:element ref="ns3:_activity" minOccurs="0"/>
                <xsd:element ref="ns3:MediaServiceObjectDetectorVersions" minOccurs="0"/>
                <xsd:element ref="ns3:MediaServiceSystemTags"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11f619f-0ff2-4d4a-b6b5-28f48116f86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3" nillable="true" ma:displayName="MediaServiceAutoKeyPoints" ma:hidden="true" ma:internalName="MediaServiceAutoKeyPoints" ma:readOnly="true">
      <xsd:simpleType>
        <xsd:restriction base="dms:Note"/>
      </xsd:simpleType>
    </xsd:element>
    <xsd:element name="MediaServiceKeyPoints" ma:index="14" nillable="true" ma:displayName="KeyPoints" ma:internalName="MediaServiceKeyPoints" ma:readOnly="true">
      <xsd:simpleType>
        <xsd:restriction base="dms:Note">
          <xsd:maxLength value="255"/>
        </xsd:restriction>
      </xsd:simpleType>
    </xsd:element>
    <xsd:element name="MediaServiceAutoTags" ma:index="15" nillable="true" ma:displayName="Tags" ma:internalName="MediaServiceAutoTags"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DateTaken" ma:index="19" nillable="true" ma:displayName="MediaServiceDateTaken" ma:description="" ma:hidden="true" ma:indexed="true" ma:internalName="MediaServiceDateTaken" ma:readOnly="true">
      <xsd:simpleType>
        <xsd:restriction base="dms:Text"/>
      </xsd:simpleType>
    </xsd:element>
    <xsd:element name="MediaLengthInSeconds" ma:index="20" nillable="true" ma:displayName="Length (seconds)" ma:internalName="MediaLengthInSeconds" ma:readOnly="true">
      <xsd:simpleType>
        <xsd:restriction base="dms:Unknown"/>
      </xsd:simpleType>
    </xsd:element>
    <xsd:element name="MediaServiceLocation" ma:index="21" nillable="true" ma:displayName="Location" ma:internalName="MediaServiceLocation" ma:readOnly="true">
      <xsd:simpleType>
        <xsd:restriction base="dms:Text"/>
      </xsd:simpleType>
    </xsd:element>
    <xsd:element name="_activity" ma:index="22" nillable="true" ma:displayName="_activity" ma:hidden="true" ma:internalName="_activity">
      <xsd:simpleType>
        <xsd:restriction base="dms:Note"/>
      </xsd:simple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element name="MediaServiceSystemTags" ma:index="24" nillable="true" ma:displayName="MediaServiceSystemTags" ma:hidden="true" ma:internalName="MediaServiceSystemTags" ma:readOnly="true">
      <xsd:simpleType>
        <xsd:restriction base="dms:Note"/>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48a3cf01-9924-4cd7-a6c7-23001d487023"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SharingHintHash" ma:index="12"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metadata xmlns="http://www.objective.com/ecm/document/metadata/53D26341A57B383EE0540010E0463CCA" version="1.0.0">
  <systemFields>
    <field name="Objective-Id">
      <value order="0">A52346385</value>
    </field>
    <field name="Objective-Title">
      <value order="0">2024 - NHS Scotland Event - Title Slide</value>
    </field>
    <field name="Objective-Description">
      <value order="0"/>
    </field>
    <field name="Objective-CreationStamp">
      <value order="0">2025-03-21T08:54:52Z</value>
    </field>
    <field name="Objective-IsApproved">
      <value order="0">false</value>
    </field>
    <field name="Objective-IsPublished">
      <value order="0">true</value>
    </field>
    <field name="Objective-DatePublished">
      <value order="0">2025-03-21T08:54:53Z</value>
    </field>
    <field name="Objective-ModificationStamp">
      <value order="0">2025-03-21T08:54:53Z</value>
    </field>
    <field name="Objective-Owner">
      <value order="0">Jaworska, Klaudia K (U453333)</value>
    </field>
    <field name="Objective-Path">
      <value order="0">Objective Global Folder:SG File Plan:Health, nutrition and care:National Health Service (NHS):General:Casework: National Health Service (NHS) - general:DG Health - Business Management and Support: Communications: NHS Scotland Event: 2025: 2025-2030</value>
    </field>
    <field name="Objective-Parent">
      <value order="0">DG Health - Business Management and Support: Communications: NHS Scotland Event: 2025: 2025-2030</value>
    </field>
    <field name="Objective-State">
      <value order="0">Published</value>
    </field>
    <field name="Objective-VersionId">
      <value order="0">vA78910678</value>
    </field>
    <field name="Objective-Version">
      <value order="0">1.0</value>
    </field>
    <field name="Objective-VersionNumber">
      <value order="0">1</value>
    </field>
    <field name="Objective-VersionComment">
      <value order="0">First version</value>
    </field>
    <field name="Objective-FileNumber">
      <value order="0">CASE/766108</value>
    </field>
    <field name="Objective-Classification">
      <value order="0">OFFICIAL</value>
    </field>
    <field name="Objective-Caveats">
      <value order="0">Caveat for access to SG Fileplan</value>
    </field>
  </systemFields>
  <catalogues>
    <catalogue name="Document Type Catalogue" type="type" ori="id:cA35">
      <field name="Objective-Date of Original">
        <value order="0"/>
      </field>
      <field name="Objective-Date Received">
        <value order="0"/>
      </field>
      <field name="Objective-SG Web Publication - Category">
        <value order="0"/>
      </field>
      <field name="Objective-SG Web Publication - Category 2 Classification">
        <value order="0"/>
      </field>
      <field name="Objective-Connect Creator">
        <value order="0"/>
      </field>
      <field name="Objective-Required Redaction">
        <value order="0"/>
      </field>
    </catalogue>
  </catalogues>
</metadata>
</file>

<file path=customXml/itemProps1.xml><?xml version="1.0" encoding="utf-8"?>
<ds:datastoreItem xmlns:ds="http://schemas.openxmlformats.org/officeDocument/2006/customXml" ds:itemID="{F2710700-8EB4-41C7-9868-BDAF0E32CF35}">
  <ds:schemaRefs>
    <ds:schemaRef ds:uri="http://purl.org/dc/dcmitype/"/>
    <ds:schemaRef ds:uri="http://purl.org/dc/terms/"/>
    <ds:schemaRef ds:uri="http://purl.org/dc/elements/1.1/"/>
    <ds:schemaRef ds:uri="http://schemas.microsoft.com/office/infopath/2007/PartnerControls"/>
    <ds:schemaRef ds:uri="http://schemas.microsoft.com/office/2006/documentManagement/types"/>
    <ds:schemaRef ds:uri="http://schemas.microsoft.com/office/2006/metadata/properties"/>
    <ds:schemaRef ds:uri="811f619f-0ff2-4d4a-b6b5-28f48116f864"/>
    <ds:schemaRef ds:uri="http://schemas.openxmlformats.org/package/2006/metadata/core-properties"/>
    <ds:schemaRef ds:uri="48a3cf01-9924-4cd7-a6c7-23001d487023"/>
    <ds:schemaRef ds:uri="http://www.w3.org/XML/1998/namespace"/>
  </ds:schemaRefs>
</ds:datastoreItem>
</file>

<file path=customXml/itemProps2.xml><?xml version="1.0" encoding="utf-8"?>
<ds:datastoreItem xmlns:ds="http://schemas.openxmlformats.org/officeDocument/2006/customXml" ds:itemID="{C2D6D2FE-7423-4E90-9E18-3D494446F75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11f619f-0ff2-4d4a-b6b5-28f48116f864"/>
    <ds:schemaRef ds:uri="48a3cf01-9924-4cd7-a6c7-23001d48702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B88DE876-1701-4B01-A47D-4DBF4AD6D755}">
  <ds:schemaRefs>
    <ds:schemaRef ds:uri="http://schemas.microsoft.com/sharepoint/v3/contenttype/forms"/>
  </ds:schemaRefs>
</ds:datastoreItem>
</file>

<file path=customXml/itemProps4.xml><?xml version="1.0" encoding="utf-8"?>
<ds:datastoreItem xmlns:ds="http://schemas.openxmlformats.org/officeDocument/2006/customXml" ds:itemID="{5745109E-2DDF-40CB-AC2B-FF9B10C90820}">
  <ds:schemaRefs>
    <ds:schemaRef ds:uri="http://www.objective.com/ecm/document/metadata/53D26341A57B383EE0540010E0463CCA"/>
  </ds:schemaRefs>
</ds:datastoreItem>
</file>

<file path=docProps/app.xml><?xml version="1.0" encoding="utf-8"?>
<Properties xmlns="http://schemas.openxmlformats.org/officeDocument/2006/extended-properties" xmlns:vt="http://schemas.openxmlformats.org/officeDocument/2006/docPropsVTypes">
  <Template>Office Theme</Template>
  <TotalTime>1538</TotalTime>
  <Words>6750</Words>
  <Application>Microsoft Office PowerPoint</Application>
  <PresentationFormat>Widescreen</PresentationFormat>
  <Paragraphs>326</Paragraphs>
  <Slides>39</Slides>
  <Notes>17</Notes>
  <HiddenSlides>0</HiddenSlides>
  <MMClips>1</MMClips>
  <ScaleCrop>false</ScaleCrop>
  <HeadingPairs>
    <vt:vector size="6" baseType="variant">
      <vt:variant>
        <vt:lpstr>Fonts Used</vt:lpstr>
      </vt:variant>
      <vt:variant>
        <vt:i4>4</vt:i4>
      </vt:variant>
      <vt:variant>
        <vt:lpstr>Theme</vt:lpstr>
      </vt:variant>
      <vt:variant>
        <vt:i4>3</vt:i4>
      </vt:variant>
      <vt:variant>
        <vt:lpstr>Slide Titles</vt:lpstr>
      </vt:variant>
      <vt:variant>
        <vt:i4>39</vt:i4>
      </vt:variant>
    </vt:vector>
  </HeadingPairs>
  <TitlesOfParts>
    <vt:vector size="46" baseType="lpstr">
      <vt:lpstr>Aptos</vt:lpstr>
      <vt:lpstr>Arial</vt:lpstr>
      <vt:lpstr>Calibri</vt:lpstr>
      <vt:lpstr>Calibri Light</vt:lpstr>
      <vt:lpstr>Office Theme</vt:lpstr>
      <vt:lpstr>1_Office Theme</vt:lpstr>
      <vt:lpstr>2_Office Theme</vt:lpstr>
      <vt:lpstr>Reform, Transform, Perform A new way forward for Fife</vt:lpstr>
      <vt:lpstr>Placeholder</vt:lpstr>
      <vt:lpstr>Reform, Transform, Perform A new way forward for Fife</vt:lpstr>
      <vt:lpstr>Slido</vt:lpstr>
      <vt:lpstr>Slido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Reform, Transform, Perform A new way forward for Fife  People and Change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Reform, Transform, Perform A new way forward for Fife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Reform, Transform, Perform A new way forward for Fife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Linda White</dc:creator>
  <cp:lastModifiedBy>Liam Baillie</cp:lastModifiedBy>
  <cp:revision>19</cp:revision>
  <dcterms:created xsi:type="dcterms:W3CDTF">2013-05-09T10:58:45Z</dcterms:created>
  <dcterms:modified xsi:type="dcterms:W3CDTF">2025-06-05T16:26:28Z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hecked by">
    <vt:lpwstr>32123</vt:lpwstr>
  </property>
  <property fmtid="{D5CDD505-2E9C-101B-9397-08002B2CF9AE}" pid="3" name="Objective-Id">
    <vt:lpwstr>A52346385</vt:lpwstr>
  </property>
  <property fmtid="{D5CDD505-2E9C-101B-9397-08002B2CF9AE}" pid="4" name="Objective-Title">
    <vt:lpwstr>2024 - NHS Scotland Event - Title Slide</vt:lpwstr>
  </property>
  <property fmtid="{D5CDD505-2E9C-101B-9397-08002B2CF9AE}" pid="5" name="Objective-Comment">
    <vt:lpwstr/>
  </property>
  <property fmtid="{D5CDD505-2E9C-101B-9397-08002B2CF9AE}" pid="6" name="Objective-CreationStamp">
    <vt:filetime>2025-03-21T08:54:52Z</vt:filetime>
  </property>
  <property fmtid="{D5CDD505-2E9C-101B-9397-08002B2CF9AE}" pid="7" name="Objective-IsApproved">
    <vt:bool>false</vt:bool>
  </property>
  <property fmtid="{D5CDD505-2E9C-101B-9397-08002B2CF9AE}" pid="8" name="Objective-IsPublished">
    <vt:bool>true</vt:bool>
  </property>
  <property fmtid="{D5CDD505-2E9C-101B-9397-08002B2CF9AE}" pid="9" name="Objective-DatePublished">
    <vt:filetime>2025-03-21T08:54:53Z</vt:filetime>
  </property>
  <property fmtid="{D5CDD505-2E9C-101B-9397-08002B2CF9AE}" pid="10" name="Objective-ModificationStamp">
    <vt:filetime>2025-03-21T08:54:53Z</vt:filetime>
  </property>
  <property fmtid="{D5CDD505-2E9C-101B-9397-08002B2CF9AE}" pid="11" name="Objective-Owner">
    <vt:lpwstr>Jaworska, Klaudia K (U453333)</vt:lpwstr>
  </property>
  <property fmtid="{D5CDD505-2E9C-101B-9397-08002B2CF9AE}" pid="12" name="Objective-Path">
    <vt:lpwstr>Objective Global Folder:SG File Plan:Health, nutrition and care:National Health Service (NHS):General:Casework: National Health Service (NHS) - general:DG Health - Business Management and Support: Communications: NHS Scotland Event: 2025: 2025-2030</vt:lpwstr>
  </property>
  <property fmtid="{D5CDD505-2E9C-101B-9397-08002B2CF9AE}" pid="13" name="Objective-Parent">
    <vt:lpwstr>DG Health - Business Management and Support: Communications: NHS Scotland Event: 2025: 2025-2030</vt:lpwstr>
  </property>
  <property fmtid="{D5CDD505-2E9C-101B-9397-08002B2CF9AE}" pid="14" name="Objective-State">
    <vt:lpwstr>Published</vt:lpwstr>
  </property>
  <property fmtid="{D5CDD505-2E9C-101B-9397-08002B2CF9AE}" pid="15" name="Objective-Version">
    <vt:lpwstr>1.0</vt:lpwstr>
  </property>
  <property fmtid="{D5CDD505-2E9C-101B-9397-08002B2CF9AE}" pid="16" name="Objective-VersionNumber">
    <vt:r8>1</vt:r8>
  </property>
  <property fmtid="{D5CDD505-2E9C-101B-9397-08002B2CF9AE}" pid="17" name="Objective-VersionComment">
    <vt:lpwstr>First version</vt:lpwstr>
  </property>
  <property fmtid="{D5CDD505-2E9C-101B-9397-08002B2CF9AE}" pid="18" name="Objective-FileNumber">
    <vt:lpwstr>CASE/766108</vt:lpwstr>
  </property>
  <property fmtid="{D5CDD505-2E9C-101B-9397-08002B2CF9AE}" pid="19" name="Objective-Classification">
    <vt:lpwstr>OFFICIAL</vt:lpwstr>
  </property>
  <property fmtid="{D5CDD505-2E9C-101B-9397-08002B2CF9AE}" pid="20" name="Objective-Caveats">
    <vt:lpwstr>Caveat for access to SG Fileplan</vt:lpwstr>
  </property>
  <property fmtid="{D5CDD505-2E9C-101B-9397-08002B2CF9AE}" pid="21" name="Objective-Date of Original [system]">
    <vt:lpwstr/>
  </property>
  <property fmtid="{D5CDD505-2E9C-101B-9397-08002B2CF9AE}" pid="22" name="Objective-Date Received [system]">
    <vt:lpwstr/>
  </property>
  <property fmtid="{D5CDD505-2E9C-101B-9397-08002B2CF9AE}" pid="23" name="Objective-SG Web Publication - Category [system]">
    <vt:lpwstr/>
  </property>
  <property fmtid="{D5CDD505-2E9C-101B-9397-08002B2CF9AE}" pid="24" name="Objective-SG Web Publication - Category 2 Classification [system]">
    <vt:lpwstr/>
  </property>
  <property fmtid="{D5CDD505-2E9C-101B-9397-08002B2CF9AE}" pid="25" name="Objective-Description">
    <vt:lpwstr/>
  </property>
  <property fmtid="{D5CDD505-2E9C-101B-9397-08002B2CF9AE}" pid="26" name="Objective-VersionId">
    <vt:lpwstr>vA78910678</vt:lpwstr>
  </property>
  <property fmtid="{D5CDD505-2E9C-101B-9397-08002B2CF9AE}" pid="27" name="Objective-Date of Original">
    <vt:lpwstr/>
  </property>
  <property fmtid="{D5CDD505-2E9C-101B-9397-08002B2CF9AE}" pid="28" name="Objective-Date Received">
    <vt:lpwstr/>
  </property>
  <property fmtid="{D5CDD505-2E9C-101B-9397-08002B2CF9AE}" pid="29" name="Objective-SG Web Publication - Category">
    <vt:lpwstr/>
  </property>
  <property fmtid="{D5CDD505-2E9C-101B-9397-08002B2CF9AE}" pid="30" name="Objective-SG Web Publication - Category 2 Classification">
    <vt:lpwstr/>
  </property>
  <property fmtid="{D5CDD505-2E9C-101B-9397-08002B2CF9AE}" pid="31" name="Objective-Connect Creator">
    <vt:lpwstr/>
  </property>
  <property fmtid="{D5CDD505-2E9C-101B-9397-08002B2CF9AE}" pid="32" name="Objective-Required Redaction">
    <vt:lpwstr/>
  </property>
  <property fmtid="{D5CDD505-2E9C-101B-9397-08002B2CF9AE}" pid="33" name="ContentTypeId">
    <vt:lpwstr>0x0101009AF2C7C01829B14BA755309D5E279C90</vt:lpwstr>
  </property>
</Properties>
</file>