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0"/>
  </p:notesMasterIdLst>
  <p:sldIdLst>
    <p:sldId id="258" r:id="rId3"/>
    <p:sldId id="273" r:id="rId4"/>
    <p:sldId id="274" r:id="rId5"/>
    <p:sldId id="272" r:id="rId6"/>
    <p:sldId id="262" r:id="rId7"/>
    <p:sldId id="259" r:id="rId8"/>
    <p:sldId id="277" r:id="rId9"/>
    <p:sldId id="267" r:id="rId10"/>
    <p:sldId id="266" r:id="rId11"/>
    <p:sldId id="269" r:id="rId12"/>
    <p:sldId id="270" r:id="rId13"/>
    <p:sldId id="268" r:id="rId14"/>
    <p:sldId id="271" r:id="rId15"/>
    <p:sldId id="278" r:id="rId16"/>
    <p:sldId id="279" r:id="rId17"/>
    <p:sldId id="280" r:id="rId18"/>
    <p:sldId id="28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75" autoAdjust="0"/>
    <p:restoredTop sz="72418" autoAdjust="0"/>
  </p:normalViewPr>
  <p:slideViewPr>
    <p:cSldViewPr snapToGrid="0">
      <p:cViewPr varScale="1">
        <p:scale>
          <a:sx n="62" d="100"/>
          <a:sy n="62" d="100"/>
        </p:scale>
        <p:origin x="1622" y="43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269A07-C9DE-46F2-8553-D0E066D159B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CCB51DC-B39A-4F3A-A461-FF1F7F7442DB}">
      <dgm:prSet phldrT="[Text]"/>
      <dgm:spPr/>
      <dgm:t>
        <a:bodyPr/>
        <a:lstStyle/>
        <a:p>
          <a:r>
            <a:rPr lang="en-GB" dirty="0"/>
            <a:t>Why</a:t>
          </a:r>
        </a:p>
      </dgm:t>
    </dgm:pt>
    <dgm:pt modelId="{D963E1ED-B4DA-4E45-882B-16C96BAC0AD5}" type="parTrans" cxnId="{7ABB1CE1-E520-4D69-8C13-C1DC0C1E7FBD}">
      <dgm:prSet/>
      <dgm:spPr/>
      <dgm:t>
        <a:bodyPr/>
        <a:lstStyle/>
        <a:p>
          <a:endParaRPr lang="en-GB"/>
        </a:p>
      </dgm:t>
    </dgm:pt>
    <dgm:pt modelId="{D10EDB15-A3AD-49AC-822A-B76C2030C40C}" type="sibTrans" cxnId="{7ABB1CE1-E520-4D69-8C13-C1DC0C1E7FBD}">
      <dgm:prSet/>
      <dgm:spPr/>
      <dgm:t>
        <a:bodyPr/>
        <a:lstStyle/>
        <a:p>
          <a:endParaRPr lang="en-GB"/>
        </a:p>
      </dgm:t>
    </dgm:pt>
    <dgm:pt modelId="{F6F46E26-3075-4CA4-9331-94B2373DB878}">
      <dgm:prSet phldrT="[Text]"/>
      <dgm:spPr/>
      <dgm:t>
        <a:bodyPr/>
        <a:lstStyle/>
        <a:p>
          <a:r>
            <a:rPr lang="en-GB" dirty="0"/>
            <a:t>Why was up skilling a good idea? </a:t>
          </a:r>
        </a:p>
      </dgm:t>
    </dgm:pt>
    <dgm:pt modelId="{E569ED88-DDF7-47E7-8CCF-717BA293C76C}" type="parTrans" cxnId="{C2C2DBF3-90A4-4207-8C8D-D6ACC723B6A8}">
      <dgm:prSet/>
      <dgm:spPr/>
      <dgm:t>
        <a:bodyPr/>
        <a:lstStyle/>
        <a:p>
          <a:endParaRPr lang="en-GB"/>
        </a:p>
      </dgm:t>
    </dgm:pt>
    <dgm:pt modelId="{093A158A-BB1F-4ACF-9E9E-91956D9A61DA}" type="sibTrans" cxnId="{C2C2DBF3-90A4-4207-8C8D-D6ACC723B6A8}">
      <dgm:prSet/>
      <dgm:spPr/>
      <dgm:t>
        <a:bodyPr/>
        <a:lstStyle/>
        <a:p>
          <a:endParaRPr lang="en-GB"/>
        </a:p>
      </dgm:t>
    </dgm:pt>
    <dgm:pt modelId="{EE51C6AB-373D-4696-BFE9-9B8496CCFF74}">
      <dgm:prSet phldrT="[Text]"/>
      <dgm:spPr/>
      <dgm:t>
        <a:bodyPr/>
        <a:lstStyle/>
        <a:p>
          <a:r>
            <a:rPr lang="en-GB" dirty="0"/>
            <a:t>What</a:t>
          </a:r>
        </a:p>
      </dgm:t>
    </dgm:pt>
    <dgm:pt modelId="{1A6AD0BB-A69F-47EB-A492-FE29B5051A8B}" type="parTrans" cxnId="{787061EB-5B0B-4163-A4F6-CECCF98CE296}">
      <dgm:prSet/>
      <dgm:spPr/>
      <dgm:t>
        <a:bodyPr/>
        <a:lstStyle/>
        <a:p>
          <a:endParaRPr lang="en-GB"/>
        </a:p>
      </dgm:t>
    </dgm:pt>
    <dgm:pt modelId="{9A89690E-2381-467D-908E-E8B5A475F7B2}" type="sibTrans" cxnId="{787061EB-5B0B-4163-A4F6-CECCF98CE296}">
      <dgm:prSet/>
      <dgm:spPr/>
      <dgm:t>
        <a:bodyPr/>
        <a:lstStyle/>
        <a:p>
          <a:endParaRPr lang="en-GB"/>
        </a:p>
      </dgm:t>
    </dgm:pt>
    <dgm:pt modelId="{2FF0B972-FAA6-421C-BFF8-815CE6D82CB1}">
      <dgm:prSet phldrT="[Text]"/>
      <dgm:spPr/>
      <dgm:t>
        <a:bodyPr/>
        <a:lstStyle/>
        <a:p>
          <a:r>
            <a:rPr lang="en-GB" dirty="0"/>
            <a:t>What we did to support IPs up skilling?</a:t>
          </a:r>
        </a:p>
      </dgm:t>
    </dgm:pt>
    <dgm:pt modelId="{6B5A1888-14A6-4A4D-BA30-B376C9AC78E8}" type="parTrans" cxnId="{65D82936-ED1D-4DB0-8455-066BE5427E0D}">
      <dgm:prSet/>
      <dgm:spPr/>
      <dgm:t>
        <a:bodyPr/>
        <a:lstStyle/>
        <a:p>
          <a:endParaRPr lang="en-GB"/>
        </a:p>
      </dgm:t>
    </dgm:pt>
    <dgm:pt modelId="{6035D6F2-9F86-491A-9E89-E0FAAB1E970D}" type="sibTrans" cxnId="{65D82936-ED1D-4DB0-8455-066BE5427E0D}">
      <dgm:prSet/>
      <dgm:spPr/>
      <dgm:t>
        <a:bodyPr/>
        <a:lstStyle/>
        <a:p>
          <a:endParaRPr lang="en-GB"/>
        </a:p>
      </dgm:t>
    </dgm:pt>
    <dgm:pt modelId="{FB20ADC3-64FD-45D1-84F3-796C0776AE12}">
      <dgm:prSet phldrT="[Text]"/>
      <dgm:spPr/>
      <dgm:t>
        <a:bodyPr/>
        <a:lstStyle/>
        <a:p>
          <a:r>
            <a:rPr lang="en-GB" dirty="0"/>
            <a:t>Benefit</a:t>
          </a:r>
        </a:p>
      </dgm:t>
    </dgm:pt>
    <dgm:pt modelId="{C3BE6563-C924-49B6-90A6-03A19B1BC013}" type="parTrans" cxnId="{65A3912A-84B6-4AB0-A9FE-BC387F5214E7}">
      <dgm:prSet/>
      <dgm:spPr/>
      <dgm:t>
        <a:bodyPr/>
        <a:lstStyle/>
        <a:p>
          <a:endParaRPr lang="en-GB"/>
        </a:p>
      </dgm:t>
    </dgm:pt>
    <dgm:pt modelId="{7DC77742-4E2E-45AA-A654-ED216881CAAF}" type="sibTrans" cxnId="{65A3912A-84B6-4AB0-A9FE-BC387F5214E7}">
      <dgm:prSet/>
      <dgm:spPr/>
      <dgm:t>
        <a:bodyPr/>
        <a:lstStyle/>
        <a:p>
          <a:endParaRPr lang="en-GB"/>
        </a:p>
      </dgm:t>
    </dgm:pt>
    <dgm:pt modelId="{9859E226-6C31-4EC8-A496-B88E4AEEF467}">
      <dgm:prSet phldrT="[Text]"/>
      <dgm:spPr/>
      <dgm:t>
        <a:bodyPr/>
        <a:lstStyle/>
        <a:p>
          <a:r>
            <a:rPr lang="en-GB" dirty="0"/>
            <a:t>The benefits of up skilling?</a:t>
          </a:r>
        </a:p>
      </dgm:t>
    </dgm:pt>
    <dgm:pt modelId="{54AFFE6F-9015-4EBE-850C-7D860FD051EF}" type="parTrans" cxnId="{4E722645-3481-430C-A70B-B3193154BF1F}">
      <dgm:prSet/>
      <dgm:spPr/>
      <dgm:t>
        <a:bodyPr/>
        <a:lstStyle/>
        <a:p>
          <a:endParaRPr lang="en-GB"/>
        </a:p>
      </dgm:t>
    </dgm:pt>
    <dgm:pt modelId="{76DC9309-B487-45B1-AC7E-07C0E87F45EF}" type="sibTrans" cxnId="{4E722645-3481-430C-A70B-B3193154BF1F}">
      <dgm:prSet/>
      <dgm:spPr/>
      <dgm:t>
        <a:bodyPr/>
        <a:lstStyle/>
        <a:p>
          <a:endParaRPr lang="en-GB"/>
        </a:p>
      </dgm:t>
    </dgm:pt>
    <dgm:pt modelId="{74D4622B-3F0B-4A7D-8F84-81BD4B450750}" type="pres">
      <dgm:prSet presAssocID="{8C269A07-C9DE-46F2-8553-D0E066D159B3}" presName="linearFlow" presStyleCnt="0">
        <dgm:presLayoutVars>
          <dgm:dir/>
          <dgm:animLvl val="lvl"/>
          <dgm:resizeHandles val="exact"/>
        </dgm:presLayoutVars>
      </dgm:prSet>
      <dgm:spPr/>
    </dgm:pt>
    <dgm:pt modelId="{FB9A6A1E-B3E7-416B-8F23-378EEC30988B}" type="pres">
      <dgm:prSet presAssocID="{7CCB51DC-B39A-4F3A-A461-FF1F7F7442DB}" presName="composite" presStyleCnt="0"/>
      <dgm:spPr/>
    </dgm:pt>
    <dgm:pt modelId="{D00CA17D-97AA-49F5-A8F1-993B1E7124E7}" type="pres">
      <dgm:prSet presAssocID="{7CCB51DC-B39A-4F3A-A461-FF1F7F7442DB}" presName="parentText" presStyleLbl="alignNode1" presStyleIdx="0" presStyleCnt="3" custLinFactNeighborX="1074" custLinFactNeighborY="-751">
        <dgm:presLayoutVars>
          <dgm:chMax val="1"/>
          <dgm:bulletEnabled val="1"/>
        </dgm:presLayoutVars>
      </dgm:prSet>
      <dgm:spPr/>
    </dgm:pt>
    <dgm:pt modelId="{30D5E751-0804-4D72-84FB-543577B45D05}" type="pres">
      <dgm:prSet presAssocID="{7CCB51DC-B39A-4F3A-A461-FF1F7F7442DB}" presName="descendantText" presStyleLbl="alignAcc1" presStyleIdx="0" presStyleCnt="3">
        <dgm:presLayoutVars>
          <dgm:bulletEnabled val="1"/>
        </dgm:presLayoutVars>
      </dgm:prSet>
      <dgm:spPr/>
    </dgm:pt>
    <dgm:pt modelId="{E87E0CFB-DB2D-40D6-A9B8-F25579731F87}" type="pres">
      <dgm:prSet presAssocID="{D10EDB15-A3AD-49AC-822A-B76C2030C40C}" presName="sp" presStyleCnt="0"/>
      <dgm:spPr/>
    </dgm:pt>
    <dgm:pt modelId="{75B60115-6369-41A7-BDE3-26A5982619AC}" type="pres">
      <dgm:prSet presAssocID="{EE51C6AB-373D-4696-BFE9-9B8496CCFF74}" presName="composite" presStyleCnt="0"/>
      <dgm:spPr/>
    </dgm:pt>
    <dgm:pt modelId="{AE4F56FE-A62C-4ED6-A252-47D88ECA5DCF}" type="pres">
      <dgm:prSet presAssocID="{EE51C6AB-373D-4696-BFE9-9B8496CCFF74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EAFE7606-88DD-43A3-94EE-CE77EB9A50CB}" type="pres">
      <dgm:prSet presAssocID="{EE51C6AB-373D-4696-BFE9-9B8496CCFF74}" presName="descendantText" presStyleLbl="alignAcc1" presStyleIdx="1" presStyleCnt="3">
        <dgm:presLayoutVars>
          <dgm:bulletEnabled val="1"/>
        </dgm:presLayoutVars>
      </dgm:prSet>
      <dgm:spPr/>
    </dgm:pt>
    <dgm:pt modelId="{8E6A16D9-491C-40AF-840A-C962ADDEC1AF}" type="pres">
      <dgm:prSet presAssocID="{9A89690E-2381-467D-908E-E8B5A475F7B2}" presName="sp" presStyleCnt="0"/>
      <dgm:spPr/>
    </dgm:pt>
    <dgm:pt modelId="{EB937A48-1B8B-4DFE-AFF6-B4CF73001FEE}" type="pres">
      <dgm:prSet presAssocID="{FB20ADC3-64FD-45D1-84F3-796C0776AE12}" presName="composite" presStyleCnt="0"/>
      <dgm:spPr/>
    </dgm:pt>
    <dgm:pt modelId="{CB45250C-7192-4F75-8392-801CB5EF778A}" type="pres">
      <dgm:prSet presAssocID="{FB20ADC3-64FD-45D1-84F3-796C0776AE1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50F033D9-54CE-4107-8367-CAE7F09222A8}" type="pres">
      <dgm:prSet presAssocID="{FB20ADC3-64FD-45D1-84F3-796C0776AE12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887E703-7501-4A50-BE32-F85EFB7CE941}" type="presOf" srcId="{2FF0B972-FAA6-421C-BFF8-815CE6D82CB1}" destId="{EAFE7606-88DD-43A3-94EE-CE77EB9A50CB}" srcOrd="0" destOrd="0" presId="urn:microsoft.com/office/officeart/2005/8/layout/chevron2"/>
    <dgm:cxn modelId="{D5855411-680A-4BA1-9938-3556A832F30C}" type="presOf" srcId="{FB20ADC3-64FD-45D1-84F3-796C0776AE12}" destId="{CB45250C-7192-4F75-8392-801CB5EF778A}" srcOrd="0" destOrd="0" presId="urn:microsoft.com/office/officeart/2005/8/layout/chevron2"/>
    <dgm:cxn modelId="{65A3912A-84B6-4AB0-A9FE-BC387F5214E7}" srcId="{8C269A07-C9DE-46F2-8553-D0E066D159B3}" destId="{FB20ADC3-64FD-45D1-84F3-796C0776AE12}" srcOrd="2" destOrd="0" parTransId="{C3BE6563-C924-49B6-90A6-03A19B1BC013}" sibTransId="{7DC77742-4E2E-45AA-A654-ED216881CAAF}"/>
    <dgm:cxn modelId="{65D82936-ED1D-4DB0-8455-066BE5427E0D}" srcId="{EE51C6AB-373D-4696-BFE9-9B8496CCFF74}" destId="{2FF0B972-FAA6-421C-BFF8-815CE6D82CB1}" srcOrd="0" destOrd="0" parTransId="{6B5A1888-14A6-4A4D-BA30-B376C9AC78E8}" sibTransId="{6035D6F2-9F86-491A-9E89-E0FAAB1E970D}"/>
    <dgm:cxn modelId="{4E722645-3481-430C-A70B-B3193154BF1F}" srcId="{FB20ADC3-64FD-45D1-84F3-796C0776AE12}" destId="{9859E226-6C31-4EC8-A496-B88E4AEEF467}" srcOrd="0" destOrd="0" parTransId="{54AFFE6F-9015-4EBE-850C-7D860FD051EF}" sibTransId="{76DC9309-B487-45B1-AC7E-07C0E87F45EF}"/>
    <dgm:cxn modelId="{FFCC7667-158B-4E84-9F96-4BB95FAB0B9E}" type="presOf" srcId="{7CCB51DC-B39A-4F3A-A461-FF1F7F7442DB}" destId="{D00CA17D-97AA-49F5-A8F1-993B1E7124E7}" srcOrd="0" destOrd="0" presId="urn:microsoft.com/office/officeart/2005/8/layout/chevron2"/>
    <dgm:cxn modelId="{C9A60C51-B4E0-4AB8-B619-42E25B67D0D8}" type="presOf" srcId="{9859E226-6C31-4EC8-A496-B88E4AEEF467}" destId="{50F033D9-54CE-4107-8367-CAE7F09222A8}" srcOrd="0" destOrd="0" presId="urn:microsoft.com/office/officeart/2005/8/layout/chevron2"/>
    <dgm:cxn modelId="{0608069D-59DF-4B9F-A01A-E924568A605E}" type="presOf" srcId="{F6F46E26-3075-4CA4-9331-94B2373DB878}" destId="{30D5E751-0804-4D72-84FB-543577B45D05}" srcOrd="0" destOrd="0" presId="urn:microsoft.com/office/officeart/2005/8/layout/chevron2"/>
    <dgm:cxn modelId="{EA5FCDCE-E03D-4D86-9832-A3B9E102E866}" type="presOf" srcId="{8C269A07-C9DE-46F2-8553-D0E066D159B3}" destId="{74D4622B-3F0B-4A7D-8F84-81BD4B450750}" srcOrd="0" destOrd="0" presId="urn:microsoft.com/office/officeart/2005/8/layout/chevron2"/>
    <dgm:cxn modelId="{7ABB1CE1-E520-4D69-8C13-C1DC0C1E7FBD}" srcId="{8C269A07-C9DE-46F2-8553-D0E066D159B3}" destId="{7CCB51DC-B39A-4F3A-A461-FF1F7F7442DB}" srcOrd="0" destOrd="0" parTransId="{D963E1ED-B4DA-4E45-882B-16C96BAC0AD5}" sibTransId="{D10EDB15-A3AD-49AC-822A-B76C2030C40C}"/>
    <dgm:cxn modelId="{787061EB-5B0B-4163-A4F6-CECCF98CE296}" srcId="{8C269A07-C9DE-46F2-8553-D0E066D159B3}" destId="{EE51C6AB-373D-4696-BFE9-9B8496CCFF74}" srcOrd="1" destOrd="0" parTransId="{1A6AD0BB-A69F-47EB-A492-FE29B5051A8B}" sibTransId="{9A89690E-2381-467D-908E-E8B5A475F7B2}"/>
    <dgm:cxn modelId="{C2C2DBF3-90A4-4207-8C8D-D6ACC723B6A8}" srcId="{7CCB51DC-B39A-4F3A-A461-FF1F7F7442DB}" destId="{F6F46E26-3075-4CA4-9331-94B2373DB878}" srcOrd="0" destOrd="0" parTransId="{E569ED88-DDF7-47E7-8CCF-717BA293C76C}" sibTransId="{093A158A-BB1F-4ACF-9E9E-91956D9A61DA}"/>
    <dgm:cxn modelId="{E7EE24FA-2E05-4078-9582-B54B27F63D39}" type="presOf" srcId="{EE51C6AB-373D-4696-BFE9-9B8496CCFF74}" destId="{AE4F56FE-A62C-4ED6-A252-47D88ECA5DCF}" srcOrd="0" destOrd="0" presId="urn:microsoft.com/office/officeart/2005/8/layout/chevron2"/>
    <dgm:cxn modelId="{BCA578FE-B5DA-4F50-8989-9F3DF2D9DAA6}" type="presParOf" srcId="{74D4622B-3F0B-4A7D-8F84-81BD4B450750}" destId="{FB9A6A1E-B3E7-416B-8F23-378EEC30988B}" srcOrd="0" destOrd="0" presId="urn:microsoft.com/office/officeart/2005/8/layout/chevron2"/>
    <dgm:cxn modelId="{FA006C4B-E590-45C2-AF6C-35C128CD2350}" type="presParOf" srcId="{FB9A6A1E-B3E7-416B-8F23-378EEC30988B}" destId="{D00CA17D-97AA-49F5-A8F1-993B1E7124E7}" srcOrd="0" destOrd="0" presId="urn:microsoft.com/office/officeart/2005/8/layout/chevron2"/>
    <dgm:cxn modelId="{B8599791-E87C-48BB-A802-83CE8A8E097D}" type="presParOf" srcId="{FB9A6A1E-B3E7-416B-8F23-378EEC30988B}" destId="{30D5E751-0804-4D72-84FB-543577B45D05}" srcOrd="1" destOrd="0" presId="urn:microsoft.com/office/officeart/2005/8/layout/chevron2"/>
    <dgm:cxn modelId="{1B424821-064E-4C88-8753-4AA211AA09CA}" type="presParOf" srcId="{74D4622B-3F0B-4A7D-8F84-81BD4B450750}" destId="{E87E0CFB-DB2D-40D6-A9B8-F25579731F87}" srcOrd="1" destOrd="0" presId="urn:microsoft.com/office/officeart/2005/8/layout/chevron2"/>
    <dgm:cxn modelId="{917F6F85-3572-4EE2-A974-8C11E1344C6C}" type="presParOf" srcId="{74D4622B-3F0B-4A7D-8F84-81BD4B450750}" destId="{75B60115-6369-41A7-BDE3-26A5982619AC}" srcOrd="2" destOrd="0" presId="urn:microsoft.com/office/officeart/2005/8/layout/chevron2"/>
    <dgm:cxn modelId="{BD7DDE35-164B-418D-9175-0DFE6EF2C48A}" type="presParOf" srcId="{75B60115-6369-41A7-BDE3-26A5982619AC}" destId="{AE4F56FE-A62C-4ED6-A252-47D88ECA5DCF}" srcOrd="0" destOrd="0" presId="urn:microsoft.com/office/officeart/2005/8/layout/chevron2"/>
    <dgm:cxn modelId="{92CDB58F-D8FA-438A-B679-B27DE8746716}" type="presParOf" srcId="{75B60115-6369-41A7-BDE3-26A5982619AC}" destId="{EAFE7606-88DD-43A3-94EE-CE77EB9A50CB}" srcOrd="1" destOrd="0" presId="urn:microsoft.com/office/officeart/2005/8/layout/chevron2"/>
    <dgm:cxn modelId="{B1B1471A-20F3-49B1-8DED-9DB25C7414C7}" type="presParOf" srcId="{74D4622B-3F0B-4A7D-8F84-81BD4B450750}" destId="{8E6A16D9-491C-40AF-840A-C962ADDEC1AF}" srcOrd="3" destOrd="0" presId="urn:microsoft.com/office/officeart/2005/8/layout/chevron2"/>
    <dgm:cxn modelId="{BDCAB472-9EFA-4905-AA77-7F27D60C1508}" type="presParOf" srcId="{74D4622B-3F0B-4A7D-8F84-81BD4B450750}" destId="{EB937A48-1B8B-4DFE-AFF6-B4CF73001FEE}" srcOrd="4" destOrd="0" presId="urn:microsoft.com/office/officeart/2005/8/layout/chevron2"/>
    <dgm:cxn modelId="{10500539-47C5-4D9A-A1B7-63C10171BB51}" type="presParOf" srcId="{EB937A48-1B8B-4DFE-AFF6-B4CF73001FEE}" destId="{CB45250C-7192-4F75-8392-801CB5EF778A}" srcOrd="0" destOrd="0" presId="urn:microsoft.com/office/officeart/2005/8/layout/chevron2"/>
    <dgm:cxn modelId="{0C62FB8B-AEA5-4430-8EA8-208C8B98E8EC}" type="presParOf" srcId="{EB937A48-1B8B-4DFE-AFF6-B4CF73001FEE}" destId="{50F033D9-54CE-4107-8367-CAE7F09222A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CA17D-97AA-49F5-A8F1-993B1E7124E7}">
      <dsp:nvSpPr>
        <dsp:cNvPr id="0" name=""/>
        <dsp:cNvSpPr/>
      </dsp:nvSpPr>
      <dsp:spPr>
        <a:xfrm rot="5400000">
          <a:off x="-194793" y="205071"/>
          <a:ext cx="1367145" cy="9570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Why</a:t>
          </a:r>
        </a:p>
      </dsp:txBody>
      <dsp:txXfrm rot="-5400000">
        <a:off x="10279" y="478500"/>
        <a:ext cx="957002" cy="410143"/>
      </dsp:txXfrm>
    </dsp:sp>
    <dsp:sp modelId="{30D5E751-0804-4D72-84FB-543577B45D05}">
      <dsp:nvSpPr>
        <dsp:cNvPr id="0" name=""/>
        <dsp:cNvSpPr/>
      </dsp:nvSpPr>
      <dsp:spPr>
        <a:xfrm rot="5400000">
          <a:off x="3079895" y="-2121884"/>
          <a:ext cx="888644" cy="51344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 dirty="0"/>
            <a:t>Why was up skilling a good idea? </a:t>
          </a:r>
        </a:p>
      </dsp:txBody>
      <dsp:txXfrm rot="-5400000">
        <a:off x="957002" y="44389"/>
        <a:ext cx="5091051" cy="801884"/>
      </dsp:txXfrm>
    </dsp:sp>
    <dsp:sp modelId="{AE4F56FE-A62C-4ED6-A252-47D88ECA5DCF}">
      <dsp:nvSpPr>
        <dsp:cNvPr id="0" name=""/>
        <dsp:cNvSpPr/>
      </dsp:nvSpPr>
      <dsp:spPr>
        <a:xfrm rot="5400000">
          <a:off x="-205071" y="1375746"/>
          <a:ext cx="1367145" cy="9570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What</a:t>
          </a:r>
        </a:p>
      </dsp:txBody>
      <dsp:txXfrm rot="-5400000">
        <a:off x="1" y="1649175"/>
        <a:ext cx="957002" cy="410143"/>
      </dsp:txXfrm>
    </dsp:sp>
    <dsp:sp modelId="{EAFE7606-88DD-43A3-94EE-CE77EB9A50CB}">
      <dsp:nvSpPr>
        <dsp:cNvPr id="0" name=""/>
        <dsp:cNvSpPr/>
      </dsp:nvSpPr>
      <dsp:spPr>
        <a:xfrm rot="5400000">
          <a:off x="3079895" y="-952218"/>
          <a:ext cx="888644" cy="51344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 dirty="0"/>
            <a:t>What we did to support IPs up skilling?</a:t>
          </a:r>
        </a:p>
      </dsp:txBody>
      <dsp:txXfrm rot="-5400000">
        <a:off x="957002" y="1214055"/>
        <a:ext cx="5091051" cy="801884"/>
      </dsp:txXfrm>
    </dsp:sp>
    <dsp:sp modelId="{CB45250C-7192-4F75-8392-801CB5EF778A}">
      <dsp:nvSpPr>
        <dsp:cNvPr id="0" name=""/>
        <dsp:cNvSpPr/>
      </dsp:nvSpPr>
      <dsp:spPr>
        <a:xfrm rot="5400000">
          <a:off x="-205071" y="2545413"/>
          <a:ext cx="1367145" cy="9570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Benefit</a:t>
          </a:r>
        </a:p>
      </dsp:txBody>
      <dsp:txXfrm rot="-5400000">
        <a:off x="1" y="2818842"/>
        <a:ext cx="957002" cy="410143"/>
      </dsp:txXfrm>
    </dsp:sp>
    <dsp:sp modelId="{50F033D9-54CE-4107-8367-CAE7F09222A8}">
      <dsp:nvSpPr>
        <dsp:cNvPr id="0" name=""/>
        <dsp:cNvSpPr/>
      </dsp:nvSpPr>
      <dsp:spPr>
        <a:xfrm rot="5400000">
          <a:off x="3079895" y="217447"/>
          <a:ext cx="888644" cy="513443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700" kern="1200" dirty="0"/>
            <a:t>The benefits of up skilling?</a:t>
          </a:r>
        </a:p>
      </dsp:txBody>
      <dsp:txXfrm rot="-5400000">
        <a:off x="957002" y="2383720"/>
        <a:ext cx="5091051" cy="801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79D5C-CA98-47B2-BBDC-0FB756E58D98}" type="datetimeFigureOut">
              <a:rPr lang="en-GB" smtClean="0"/>
              <a:pPr/>
              <a:t>04/06/2025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65A91A-779A-4FD1-8C7E-E4CE8F697A1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65A91A-779A-4FD1-8C7E-E4CE8F697A1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771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5A91A-779A-4FD1-8C7E-E4CE8F697A16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5A91A-779A-4FD1-8C7E-E4CE8F697A16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5A91A-779A-4FD1-8C7E-E4CE8F697A16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5A91A-779A-4FD1-8C7E-E4CE8F697A16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5A91A-779A-4FD1-8C7E-E4CE8F697A16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5A91A-779A-4FD1-8C7E-E4CE8F697A16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5A91A-779A-4FD1-8C7E-E4CE8F697A16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pPr/>
              <a:t>04/06/2025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125" y="2927548"/>
            <a:ext cx="7060703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Community Pharmacy Sunday Opening – Delivering Pharmacy First Plus Scotland</a:t>
            </a:r>
            <a:br>
              <a:rPr lang="en-US" dirty="0"/>
            </a:br>
            <a:br>
              <a:rPr lang="en-US" dirty="0"/>
            </a:br>
            <a:r>
              <a:rPr lang="en-US" sz="2700" dirty="0"/>
              <a:t>Kirstin Cassells</a:t>
            </a:r>
            <a:br>
              <a:rPr lang="en-US" sz="2700" dirty="0"/>
            </a:br>
            <a:r>
              <a:rPr lang="en-US" sz="2700" dirty="0"/>
              <a:t>Lead Pharmacist – Community Pharmacy, Public Health &amp; Integrated Services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63405E5A-D0A1-5A6C-0EC2-48BD65664557}"/>
              </a:ext>
            </a:extLst>
          </p:cNvPr>
          <p:cNvSpPr txBox="1">
            <a:spLocks/>
          </p:cNvSpPr>
          <p:nvPr/>
        </p:nvSpPr>
        <p:spPr>
          <a:xfrm>
            <a:off x="7976352" y="2765484"/>
            <a:ext cx="2064470" cy="374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2400" b="0" dirty="0" err="1"/>
              <a:t>Slido</a:t>
            </a:r>
            <a:r>
              <a:rPr lang="en-GB" sz="2400" b="0" dirty="0"/>
              <a:t> – QR Code</a:t>
            </a:r>
            <a:endParaRPr lang="en-US" sz="2400" b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653B0F-C22A-A131-DC77-BA00F78E3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352" y="3140238"/>
            <a:ext cx="1924110" cy="192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E9074-6DF3-9089-D80A-B7D0FA11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 to Pilot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ED7A8-1AAE-871E-0EB0-A18F1BCDF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Two Community Pharmacies opened from 10am – 5pm on 6 consecutive Sundays between December &amp; January</a:t>
            </a:r>
          </a:p>
          <a:p>
            <a:r>
              <a:rPr lang="en-GB" dirty="0"/>
              <a:t>Long standing relationship between OOHs and Pharmacy in Forth Valley</a:t>
            </a:r>
          </a:p>
          <a:p>
            <a:r>
              <a:rPr lang="en-GB" dirty="0"/>
              <a:t>Building on local and national work around Pharmacy First &amp; Pharmacy First Plus</a:t>
            </a:r>
          </a:p>
          <a:p>
            <a:r>
              <a:rPr lang="en-GB" dirty="0"/>
              <a:t>Previous work with Community Pharmacist Independent Prescribers in OOHs</a:t>
            </a:r>
          </a:p>
          <a:p>
            <a:pPr lvl="1"/>
            <a:r>
              <a:rPr lang="en-GB" dirty="0"/>
              <a:t>What did we learn?</a:t>
            </a:r>
          </a:p>
          <a:p>
            <a:r>
              <a:rPr lang="en-GB" dirty="0"/>
              <a:t>Learning from pilot in Greater Glasgow &amp; Clyde</a:t>
            </a:r>
          </a:p>
          <a:p>
            <a:pPr lvl="1"/>
            <a:r>
              <a:rPr lang="en-GB" dirty="0"/>
              <a:t>Criteria &amp; Referral process</a:t>
            </a:r>
          </a:p>
          <a:p>
            <a:pPr marL="457189" lvl="1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2563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98E76-4469-EE92-B5AF-FCD217D3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did we do?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D2354-CB5D-8F1F-472D-B7CE6C935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Public Health surveillance from Australia was a driver</a:t>
            </a:r>
          </a:p>
          <a:p>
            <a:r>
              <a:rPr lang="en-GB" dirty="0"/>
              <a:t>Engaged with Community Pharmacy Forth Valley (Contractors Committee)</a:t>
            </a:r>
          </a:p>
          <a:p>
            <a:pPr lvl="1"/>
            <a:r>
              <a:rPr lang="en-GB" dirty="0"/>
              <a:t>Sought agreement for contractors to participate in advertising campaign and direct patients</a:t>
            </a:r>
          </a:p>
          <a:p>
            <a:r>
              <a:rPr lang="en-GB" dirty="0"/>
              <a:t>Secured funding from OOHs</a:t>
            </a:r>
          </a:p>
          <a:p>
            <a:r>
              <a:rPr lang="en-GB" dirty="0"/>
              <a:t>Communication plan to raise awareness of Community Pharmacy Services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458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33">
            <a:extLst>
              <a:ext uri="{FF2B5EF4-FFF2-40B4-BE49-F238E27FC236}">
                <a16:creationId xmlns:a16="http://schemas.microsoft.com/office/drawing/2014/main" id="{4180E01B-B1F4-437C-807D-1C930718E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84C3C0A9-276B-F7BC-6B8A-A7C3657D4DF8}"/>
              </a:ext>
            </a:extLst>
          </p:cNvPr>
          <p:cNvSpPr txBox="1">
            <a:spLocks/>
          </p:cNvSpPr>
          <p:nvPr/>
        </p:nvSpPr>
        <p:spPr>
          <a:xfrm>
            <a:off x="2634916" y="4533813"/>
            <a:ext cx="6930189" cy="938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Hollie Houghton</a:t>
            </a:r>
            <a:endParaRPr lang="en-GB" sz="1400" dirty="0">
              <a:solidFill>
                <a:srgbClr val="FFFFFF"/>
              </a:solidFill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Independent Prescriber, Community Pharmacy Development Team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0A3BAA1-3AE0-87B2-12A0-4E688B8FE1D7}"/>
              </a:ext>
            </a:extLst>
          </p:cNvPr>
          <p:cNvSpPr txBox="1">
            <a:spLocks/>
          </p:cNvSpPr>
          <p:nvPr/>
        </p:nvSpPr>
        <p:spPr>
          <a:xfrm>
            <a:off x="2558716" y="955309"/>
            <a:ext cx="7074568" cy="2898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Upskilling Community Pharmacy Independent Prescribers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IP Training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r>
              <a:rPr lang="en-GB" dirty="0"/>
              <a:t> To achieve our aim we knew it would be essential to up skill the Community Pharmacists </a:t>
            </a:r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endParaRPr lang="en-GB" dirty="0"/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r>
              <a:rPr lang="en-GB" dirty="0"/>
              <a:t>     </a:t>
            </a:r>
          </a:p>
          <a:p>
            <a:endParaRPr lang="en-GB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4685015" y="2558741"/>
          <a:ext cx="6091434" cy="3708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0CA17D-97AA-49F5-A8F1-993B1E7124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D00CA17D-97AA-49F5-A8F1-993B1E7124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D00CA17D-97AA-49F5-A8F1-993B1E7124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D5E751-0804-4D72-84FB-543577B45D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30D5E751-0804-4D72-84FB-543577B45D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30D5E751-0804-4D72-84FB-543577B45D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4F56FE-A62C-4ED6-A252-47D88ECA5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AE4F56FE-A62C-4ED6-A252-47D88ECA5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AE4F56FE-A62C-4ED6-A252-47D88ECA5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FE7606-88DD-43A3-94EE-CE77EB9A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graphicEl>
                                              <a:dgm id="{EAFE7606-88DD-43A3-94EE-CE77EB9A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EAFE7606-88DD-43A3-94EE-CE77EB9A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B45250C-7192-4F75-8392-801CB5EF7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CB45250C-7192-4F75-8392-801CB5EF7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B45250C-7192-4F75-8392-801CB5EF77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F033D9-54CE-4107-8367-CAE7F0922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50F033D9-54CE-4107-8367-CAE7F0922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50F033D9-54CE-4107-8367-CAE7F09222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4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9912927" cy="1325563"/>
          </a:xfrm>
        </p:spPr>
        <p:txBody>
          <a:bodyPr/>
          <a:lstStyle/>
          <a:p>
            <a:r>
              <a:rPr lang="en-GB" b="1" dirty="0">
                <a:solidFill>
                  <a:schemeClr val="accent1">
                    <a:lumMod val="75000"/>
                  </a:schemeClr>
                </a:solidFill>
              </a:rPr>
              <a:t>IP Training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62539"/>
            <a:ext cx="5469835" cy="4414424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en-GB" sz="3600" dirty="0"/>
              <a:t>Referral process from CPs to CP IPs</a:t>
            </a:r>
          </a:p>
          <a:p>
            <a:pPr lvl="1" fontAlgn="base"/>
            <a:r>
              <a:rPr lang="en-GB" sz="2800" dirty="0"/>
              <a:t>Thoughts behind</a:t>
            </a:r>
          </a:p>
          <a:p>
            <a:pPr lvl="1" fontAlgn="base"/>
            <a:r>
              <a:rPr lang="en-GB" sz="2800" dirty="0"/>
              <a:t>Benefits</a:t>
            </a:r>
          </a:p>
          <a:p>
            <a:pPr fontAlgn="base">
              <a:buNone/>
            </a:pPr>
            <a:endParaRPr lang="en-GB" dirty="0"/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14893" t="22268" r="51904" b="10203"/>
          <a:stretch>
            <a:fillRect/>
          </a:stretch>
        </p:blipFill>
        <p:spPr bwMode="auto">
          <a:xfrm>
            <a:off x="6192982" y="561113"/>
            <a:ext cx="4831020" cy="573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2B1FA-8F8F-DDC3-90EE-F0DD7DD1F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33">
            <a:extLst>
              <a:ext uri="{FF2B5EF4-FFF2-40B4-BE49-F238E27FC236}">
                <a16:creationId xmlns:a16="http://schemas.microsoft.com/office/drawing/2014/main" id="{72F5BCDE-250F-5907-B9AB-F3B97CBAC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5608448-1082-2CCE-1089-C11BEF471F5C}"/>
              </a:ext>
            </a:extLst>
          </p:cNvPr>
          <p:cNvSpPr txBox="1">
            <a:spLocks/>
          </p:cNvSpPr>
          <p:nvPr/>
        </p:nvSpPr>
        <p:spPr>
          <a:xfrm>
            <a:off x="2634916" y="4533813"/>
            <a:ext cx="6930189" cy="938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Jonathan Burton 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MBE FRPharmS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Community Pharmacist, Right Medicine Pharmacy, Bridge of Allan</a:t>
            </a: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C847894-18D2-2205-37FA-32C821D2E481}"/>
              </a:ext>
            </a:extLst>
          </p:cNvPr>
          <p:cNvSpPr txBox="1">
            <a:spLocks/>
          </p:cNvSpPr>
          <p:nvPr/>
        </p:nvSpPr>
        <p:spPr>
          <a:xfrm>
            <a:off x="2558716" y="955309"/>
            <a:ext cx="7074568" cy="2898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Out of Hours Care in the Community Pharmacy Setting</a:t>
            </a:r>
            <a:endParaRPr kumimoji="0" lang="en-GB" sz="6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15007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08461" cy="4351338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en-GB" dirty="0"/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4C1215-049C-0895-9B85-A2A0C23A0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My background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E3BEC65-2C80-EEAD-9DDC-318FC1219E34}"/>
              </a:ext>
            </a:extLst>
          </p:cNvPr>
          <p:cNvSpPr txBox="1">
            <a:spLocks/>
          </p:cNvSpPr>
          <p:nvPr/>
        </p:nvSpPr>
        <p:spPr>
          <a:xfrm>
            <a:off x="640080" y="1974574"/>
            <a:ext cx="4978842" cy="4373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Community pharmacist for 25+ years</a:t>
            </a:r>
          </a:p>
          <a:p>
            <a:pPr marL="285750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Right Medicine Pharmacy group</a:t>
            </a:r>
          </a:p>
          <a:p>
            <a:pPr marL="285750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Involved in early development of the Pharmacy First and IP led Pharmacy First Plus service</a:t>
            </a:r>
          </a:p>
          <a:p>
            <a:pPr marL="285750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IP for 9 years</a:t>
            </a:r>
          </a:p>
          <a:p>
            <a:pPr marL="285750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Common clinical conditions</a:t>
            </a:r>
          </a:p>
          <a:p>
            <a:pPr marL="285750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ENT, Dermatology, Respiratory, UTIs</a:t>
            </a:r>
          </a:p>
          <a:p>
            <a:pPr marL="285750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DPP</a:t>
            </a:r>
          </a:p>
          <a:p>
            <a:pPr marL="285750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NES Teach &amp; Treat lead for Forth Valley</a:t>
            </a:r>
          </a:p>
        </p:txBody>
      </p:sp>
      <p:pic>
        <p:nvPicPr>
          <p:cNvPr id="6" name="Picture Placeholder 5" descr="A building with a sign on the front&#10;&#10;AI-generated content may be incorrect.">
            <a:extLst>
              <a:ext uri="{FF2B5EF4-FFF2-40B4-BE49-F238E27FC236}">
                <a16:creationId xmlns:a16="http://schemas.microsoft.com/office/drawing/2014/main" id="{0B2EB393-CD49-28F0-411C-6CF475991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5226"/>
          <a:stretch/>
        </p:blipFill>
        <p:spPr>
          <a:xfrm>
            <a:off x="5894798" y="781878"/>
            <a:ext cx="4393117" cy="437984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2506662"/>
            <a:ext cx="3908461" cy="4351338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en-GB" dirty="0"/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endParaRPr lang="en-GB" dirty="0"/>
          </a:p>
          <a:p>
            <a:pPr>
              <a:buNone/>
            </a:pPr>
            <a:r>
              <a:rPr lang="en-US" dirty="0">
                <a:solidFill>
                  <a:schemeClr val="accent2"/>
                </a:solidFill>
              </a:rPr>
              <a:t>What do we typically see in community pharmacy?</a:t>
            </a:r>
            <a:endParaRPr lang="en-GB" dirty="0"/>
          </a:p>
        </p:txBody>
      </p:sp>
      <p:pic>
        <p:nvPicPr>
          <p:cNvPr id="4" name="Picture 3" descr="Close-up of a person's mouth&#10;&#10;AI-generated content may be incorrect.">
            <a:extLst>
              <a:ext uri="{FF2B5EF4-FFF2-40B4-BE49-F238E27FC236}">
                <a16:creationId xmlns:a16="http://schemas.microsoft.com/office/drawing/2014/main" id="{461CC152-FD38-9AEC-8C76-7FF993C217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6" b="-4"/>
          <a:stretch/>
        </p:blipFill>
        <p:spPr>
          <a:xfrm>
            <a:off x="225292" y="881953"/>
            <a:ext cx="3664827" cy="2310286"/>
          </a:xfrm>
          <a:prstGeom prst="rect">
            <a:avLst/>
          </a:prstGeom>
        </p:spPr>
      </p:pic>
      <p:pic>
        <p:nvPicPr>
          <p:cNvPr id="5" name="Picture 4" descr="Close-up of a human intestine&#10;&#10;AI-generated content may be incorrect.">
            <a:extLst>
              <a:ext uri="{FF2B5EF4-FFF2-40B4-BE49-F238E27FC236}">
                <a16:creationId xmlns:a16="http://schemas.microsoft.com/office/drawing/2014/main" id="{EDCAF1DE-B962-7FAF-E75E-D101EA0086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1" r="1" b="10649"/>
          <a:stretch/>
        </p:blipFill>
        <p:spPr>
          <a:xfrm>
            <a:off x="4138651" y="251790"/>
            <a:ext cx="4051910" cy="3192239"/>
          </a:xfrm>
          <a:prstGeom prst="rect">
            <a:avLst/>
          </a:prstGeom>
        </p:spPr>
      </p:pic>
      <p:pic>
        <p:nvPicPr>
          <p:cNvPr id="6" name="Picture 5" descr="A close-up of a stethoscope and lungs&#10;&#10;AI-generated content may be incorrect.">
            <a:extLst>
              <a:ext uri="{FF2B5EF4-FFF2-40B4-BE49-F238E27FC236}">
                <a16:creationId xmlns:a16="http://schemas.microsoft.com/office/drawing/2014/main" id="{A0BD0624-F880-9378-EE0E-226DC3A7D1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" b="-4"/>
          <a:stretch/>
        </p:blipFill>
        <p:spPr>
          <a:xfrm>
            <a:off x="8453468" y="1152939"/>
            <a:ext cx="2378239" cy="1591944"/>
          </a:xfrm>
          <a:prstGeom prst="rect">
            <a:avLst/>
          </a:prstGeom>
        </p:spPr>
      </p:pic>
      <p:pic>
        <p:nvPicPr>
          <p:cNvPr id="7" name="Picture 6" descr="Close-up of a foot with a sore on it&#10;&#10;AI-generated content may be incorrect.">
            <a:extLst>
              <a:ext uri="{FF2B5EF4-FFF2-40B4-BE49-F238E27FC236}">
                <a16:creationId xmlns:a16="http://schemas.microsoft.com/office/drawing/2014/main" id="{82F76208-B57D-73A7-F8D3-5DE35B87EE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00" b="3"/>
          <a:stretch/>
        </p:blipFill>
        <p:spPr>
          <a:xfrm>
            <a:off x="8434105" y="2862470"/>
            <a:ext cx="3082202" cy="278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4343400" cy="1900995"/>
          </a:xfrm>
        </p:spPr>
        <p:txBody>
          <a:bodyPr/>
          <a:lstStyle/>
          <a:p>
            <a:r>
              <a:rPr lang="en-GB" dirty="0"/>
              <a:t>What happened on the Sundays?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08461" cy="4351338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en-GB" dirty="0"/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7565" y="2412041"/>
            <a:ext cx="435996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dirty="0"/>
              <a:t>Demand for consultations was consistently high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Typically between 15-25 appointments per day (10am – 5pm)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/>
              <a:t>Sunday opening seemed to ‘turbo-charge’ the corresponding Saturdays, where 25-30 appointments per day was common (9-1, 2-5.15pm)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76F6BCA-B01E-1938-26FB-D5A0AAABA9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527199"/>
              </p:ext>
            </p:extLst>
          </p:nvPr>
        </p:nvGraphicFramePr>
        <p:xfrm>
          <a:off x="6099048" y="1555332"/>
          <a:ext cx="5458969" cy="3747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77073">
                  <a:extLst>
                    <a:ext uri="{9D8B030D-6E8A-4147-A177-3AD203B41FA5}">
                      <a16:colId xmlns:a16="http://schemas.microsoft.com/office/drawing/2014/main" val="1584195437"/>
                    </a:ext>
                  </a:extLst>
                </a:gridCol>
                <a:gridCol w="2484238">
                  <a:extLst>
                    <a:ext uri="{9D8B030D-6E8A-4147-A177-3AD203B41FA5}">
                      <a16:colId xmlns:a16="http://schemas.microsoft.com/office/drawing/2014/main" val="2731626306"/>
                    </a:ext>
                  </a:extLst>
                </a:gridCol>
                <a:gridCol w="1197658">
                  <a:extLst>
                    <a:ext uri="{9D8B030D-6E8A-4147-A177-3AD203B41FA5}">
                      <a16:colId xmlns:a16="http://schemas.microsoft.com/office/drawing/2014/main" val="4119593332"/>
                    </a:ext>
                  </a:extLst>
                </a:gridCol>
              </a:tblGrid>
              <a:tr h="8939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Date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Total Patients Seen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RTIs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extLst>
                  <a:ext uri="{0D108BD9-81ED-4DB2-BD59-A6C34878D82A}">
                    <a16:rowId xmlns:a16="http://schemas.microsoft.com/office/drawing/2014/main" val="1581179082"/>
                  </a:ext>
                </a:extLst>
              </a:tr>
              <a:tr h="475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15/12/24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17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9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extLst>
                  <a:ext uri="{0D108BD9-81ED-4DB2-BD59-A6C34878D82A}">
                    <a16:rowId xmlns:a16="http://schemas.microsoft.com/office/drawing/2014/main" val="2519459982"/>
                  </a:ext>
                </a:extLst>
              </a:tr>
              <a:tr h="475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22/12/24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19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7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extLst>
                  <a:ext uri="{0D108BD9-81ED-4DB2-BD59-A6C34878D82A}">
                    <a16:rowId xmlns:a16="http://schemas.microsoft.com/office/drawing/2014/main" val="3932054574"/>
                  </a:ext>
                </a:extLst>
              </a:tr>
              <a:tr h="475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29/12/24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25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9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extLst>
                  <a:ext uri="{0D108BD9-81ED-4DB2-BD59-A6C34878D82A}">
                    <a16:rowId xmlns:a16="http://schemas.microsoft.com/office/drawing/2014/main" val="3014573252"/>
                  </a:ext>
                </a:extLst>
              </a:tr>
              <a:tr h="475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5/1/25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16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10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extLst>
                  <a:ext uri="{0D108BD9-81ED-4DB2-BD59-A6C34878D82A}">
                    <a16:rowId xmlns:a16="http://schemas.microsoft.com/office/drawing/2014/main" val="3006174578"/>
                  </a:ext>
                </a:extLst>
              </a:tr>
              <a:tr h="475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12/1/25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15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3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extLst>
                  <a:ext uri="{0D108BD9-81ED-4DB2-BD59-A6C34878D82A}">
                    <a16:rowId xmlns:a16="http://schemas.microsoft.com/office/drawing/2014/main" val="3079938204"/>
                  </a:ext>
                </a:extLst>
              </a:tr>
              <a:tr h="4755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19/1/25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>
                          <a:effectLst/>
                        </a:rPr>
                        <a:t>8</a:t>
                      </a:r>
                      <a:endParaRPr lang="en-GB" sz="2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600" kern="100" dirty="0">
                          <a:effectLst/>
                        </a:rPr>
                        <a:t>2</a:t>
                      </a:r>
                      <a:endParaRPr lang="en-GB" sz="2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6619" marR="146619" marT="0" marB="0"/>
                </a:tc>
                <a:extLst>
                  <a:ext uri="{0D108BD9-81ED-4DB2-BD59-A6C34878D82A}">
                    <a16:rowId xmlns:a16="http://schemas.microsoft.com/office/drawing/2014/main" val="3956118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08461" cy="4351338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en-GB" dirty="0"/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55EFE0F-6D84-7D7B-8FCC-41FB53A66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GB" sz="5400" dirty="0"/>
              <a:t>What did we see?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32CF89-94D9-177E-95B8-8632A38A3B1B}"/>
              </a:ext>
            </a:extLst>
          </p:cNvPr>
          <p:cNvSpPr txBox="1">
            <a:spLocks/>
          </p:cNvSpPr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Presentations were varied but a far larger number and proportion of respiratory cases than normal (especially when ‘flu numbers spiked)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 Sundays patients would often be very unwell &amp; at the more complex end of the spectrum of presentations I could safely assess &amp; treat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Age / Gender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Co-morbidities 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Immune suppression 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Body location 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1" i="0" u="none" strike="noStrike" kern="1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Atypical symptoms 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These presentations required additional clinical judgement in order to assess the risk / benefit of quick treatment in the community setting as opposed to immediate referral to OOH/hospital settings. Managing these cases was challenging but rewarding. Many were subject to telephone or in-person follow up 24-48hrs after first presentation. </a:t>
            </a:r>
            <a:endParaRPr kumimoji="0" lang="en-GB" sz="1500" b="0" i="0" u="none" strike="noStrike" kern="1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A yellow flag on a flagpole&#10;&#10;AI-generated content may be incorrect.">
            <a:extLst>
              <a:ext uri="{FF2B5EF4-FFF2-40B4-BE49-F238E27FC236}">
                <a16:creationId xmlns:a16="http://schemas.microsoft.com/office/drawing/2014/main" id="{FBB99E1F-2FB0-E092-31EB-D189E8EF7F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6" r="11153"/>
          <a:stretch/>
        </p:blipFill>
        <p:spPr>
          <a:xfrm>
            <a:off x="7410614" y="141811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08461" cy="4351338"/>
          </a:xfrm>
        </p:spPr>
        <p:txBody>
          <a:bodyPr>
            <a:normAutofit/>
          </a:bodyPr>
          <a:lstStyle/>
          <a:p>
            <a:pPr fontAlgn="base">
              <a:buNone/>
            </a:pPr>
            <a:endParaRPr lang="en-GB" dirty="0"/>
          </a:p>
          <a:p>
            <a:pPr fontAlgn="base">
              <a:buNone/>
            </a:pPr>
            <a:r>
              <a:rPr lang="en-GB" dirty="0"/>
              <a:t> </a:t>
            </a:r>
          </a:p>
          <a:p>
            <a:pPr fontAlgn="base">
              <a:buNone/>
            </a:pPr>
            <a:endParaRPr lang="en-GB" dirty="0"/>
          </a:p>
          <a:p>
            <a:pPr>
              <a:buNone/>
            </a:pP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ED1E3-63E1-4A37-F7A2-F4192D1EE3B2}"/>
              </a:ext>
            </a:extLst>
          </p:cNvPr>
          <p:cNvSpPr txBox="1">
            <a:spLocks/>
          </p:cNvSpPr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It’s great to feel useful </a:t>
            </a: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anose="05000000000000000000" pitchFamily="2" charset="2"/>
              </a:rPr>
              <a:t>….BUT!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Community pharmacy is potentially a massive untapped resource in out of hours NHS care</a:t>
            </a: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a ‘front door’ NHS provider we are still hugely isolated from the rest of the service (not just OOH btw!)</a:t>
            </a: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Access to medical notes and methods of communication &amp; referral are a big issue now</a:t>
            </a: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Isolation can be frustrating, time consuming, energy draining &amp; in a worse case scenario can affect patient safety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Placeholder 13" descr="A green and white advertisement with a building&#10;&#10;AI-generated content may be incorrect.">
            <a:extLst>
              <a:ext uri="{FF2B5EF4-FFF2-40B4-BE49-F238E27FC236}">
                <a16:creationId xmlns:a16="http://schemas.microsoft.com/office/drawing/2014/main" id="{E6DC2341-D4C5-0BA8-6BD2-20F553C80E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2" b="2"/>
          <a:stretch/>
        </p:blipFill>
        <p:spPr>
          <a:xfrm>
            <a:off x="7013049" y="1404862"/>
            <a:ext cx="3941064" cy="409651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5B49818-CC78-C5AC-923D-F73A3D1BA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What now?</a:t>
            </a:r>
          </a:p>
        </p:txBody>
      </p:sp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20075E-A3E5-9476-705D-C08D80174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/>
              <a:t>A future vision…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5ED570F-FBA3-2CDA-1CBA-A98A0BD4CFE0}"/>
              </a:ext>
            </a:extLst>
          </p:cNvPr>
          <p:cNvSpPr txBox="1">
            <a:spLocks/>
          </p:cNvSpPr>
          <p:nvPr/>
        </p:nvSpPr>
        <p:spPr>
          <a:xfrm>
            <a:off x="572493" y="2071316"/>
            <a:ext cx="6713552" cy="4119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Structured &amp; supported arrangements for OOH provision through community pharmacies</a:t>
            </a: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Closer ties with OOH services, a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‘one service’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approach to planning &amp; delivery</a:t>
            </a: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Pharmacists supported to gain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credentialling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foundation, advanced and consultant levels of practice</a:t>
            </a: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Adequate levels of clinical supervision to increase competence &amp; confidence levels in the workforce</a:t>
            </a: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Evolution of pharmacy support staff education &amp; training to keep pace with service offering</a:t>
            </a: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594" marR="0" lvl="0" indent="-2286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Placeholder 5" descr="A person pushing a pie chart&#10;&#10;AI-generated content may be incorrect.">
            <a:extLst>
              <a:ext uri="{FF2B5EF4-FFF2-40B4-BE49-F238E27FC236}">
                <a16:creationId xmlns:a16="http://schemas.microsoft.com/office/drawing/2014/main" id="{DF20D123-4A1A-0061-8D5F-478ABBF93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r="14244" b="1"/>
          <a:stretch/>
        </p:blipFill>
        <p:spPr>
          <a:xfrm>
            <a:off x="7238336" y="1219333"/>
            <a:ext cx="3941064" cy="40965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D7A3F-0292-A442-AB98-D57B118F6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33">
            <a:extLst>
              <a:ext uri="{FF2B5EF4-FFF2-40B4-BE49-F238E27FC236}">
                <a16:creationId xmlns:a16="http://schemas.microsoft.com/office/drawing/2014/main" id="{776D0C0C-032A-CD0F-9429-74698D491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F41F05CB-1A98-A4D6-B074-70AC9F0C7FCC}"/>
              </a:ext>
            </a:extLst>
          </p:cNvPr>
          <p:cNvSpPr txBox="1">
            <a:spLocks/>
          </p:cNvSpPr>
          <p:nvPr/>
        </p:nvSpPr>
        <p:spPr>
          <a:xfrm>
            <a:off x="2634916" y="4533813"/>
            <a:ext cx="6930189" cy="938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800" b="1" dirty="0">
                <a:solidFill>
                  <a:srgbClr val="FFFFFF"/>
                </a:solidFill>
              </a:rPr>
              <a:t>L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aura Byrne</a:t>
            </a:r>
            <a:endParaRPr lang="en-GB" sz="1400" dirty="0">
              <a:solidFill>
                <a:srgbClr val="FFFFFF"/>
              </a:solidFill>
            </a:endParaRPr>
          </a:p>
          <a:p>
            <a:pPr marR="0" lvl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Director of Pharmacy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6F02F6F-6859-B71B-4A73-9DC25E0CBA09}"/>
              </a:ext>
            </a:extLst>
          </p:cNvPr>
          <p:cNvSpPr txBox="1">
            <a:spLocks/>
          </p:cNvSpPr>
          <p:nvPr/>
        </p:nvSpPr>
        <p:spPr>
          <a:xfrm>
            <a:off x="2558716" y="955309"/>
            <a:ext cx="7074568" cy="2898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Next Steps and Future Developments </a:t>
            </a:r>
          </a:p>
        </p:txBody>
      </p:sp>
    </p:spTree>
    <p:extLst>
      <p:ext uri="{BB962C8B-B14F-4D97-AF65-F5344CB8AC3E}">
        <p14:creationId xmlns:p14="http://schemas.microsoft.com/office/powerpoint/2010/main" val="2986093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5B7DF-2F86-7348-3424-71B84CED0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Impact of Pilot in Forth Valley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1DB4C-F75A-91B8-C9EF-913729CF5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Pilot was included as part of the FV Winter Plan</a:t>
            </a:r>
          </a:p>
          <a:p>
            <a:r>
              <a:rPr lang="en-GB" dirty="0"/>
              <a:t>Final report and data shared with key stakeholders</a:t>
            </a:r>
          </a:p>
          <a:p>
            <a:r>
              <a:rPr lang="en-GB" dirty="0"/>
              <a:t>Principles of service has been tested and concept proven locally</a:t>
            </a:r>
          </a:p>
          <a:p>
            <a:r>
              <a:rPr lang="en-GB" dirty="0"/>
              <a:t>Pathways development? Joined up approach.</a:t>
            </a:r>
          </a:p>
          <a:p>
            <a:r>
              <a:rPr lang="en-GB" dirty="0"/>
              <a:t>Is this sustainable? How do we scale up?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1758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3C735-0CCF-5E66-542E-506D63822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97ED-BC6E-A3B3-361E-48053CF60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Developments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9661A-744A-B880-431A-366B911D1B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144"/>
            <a:ext cx="10515600" cy="5084619"/>
          </a:xfrm>
        </p:spPr>
        <p:txBody>
          <a:bodyPr>
            <a:normAutofit/>
          </a:bodyPr>
          <a:lstStyle/>
          <a:p>
            <a:r>
              <a:rPr lang="en-GB" dirty="0"/>
              <a:t>Work with OOHs to determine periods when demand is highest</a:t>
            </a:r>
          </a:p>
          <a:p>
            <a:r>
              <a:rPr lang="en-GB" dirty="0"/>
              <a:t>Further work required to ensure service is sustainable </a:t>
            </a:r>
          </a:p>
          <a:p>
            <a:pPr lvl="1"/>
            <a:r>
              <a:rPr lang="en-GB" dirty="0"/>
              <a:t>Training of CP IPs to the level of competence required to deliver the service</a:t>
            </a:r>
          </a:p>
          <a:p>
            <a:pPr lvl="1"/>
            <a:r>
              <a:rPr lang="en-GB" dirty="0"/>
              <a:t>Professional assurance </a:t>
            </a:r>
          </a:p>
          <a:p>
            <a:pPr lvl="1"/>
            <a:r>
              <a:rPr lang="en-GB" dirty="0"/>
              <a:t>Clinical Supervision (increase both competence &amp; confidence)</a:t>
            </a:r>
          </a:p>
          <a:p>
            <a:pPr lvl="1"/>
            <a:r>
              <a:rPr lang="en-GB" dirty="0"/>
              <a:t>Peer review (increase both competence &amp; confidence)</a:t>
            </a:r>
          </a:p>
          <a:p>
            <a:pPr lvl="1"/>
            <a:r>
              <a:rPr lang="en-GB" dirty="0"/>
              <a:t>Teach and treat – Local vs NES support?</a:t>
            </a:r>
          </a:p>
          <a:p>
            <a:pPr lvl="1"/>
            <a:r>
              <a:rPr lang="en-GB" dirty="0"/>
              <a:t>Define and develop a Service Specification</a:t>
            </a:r>
          </a:p>
          <a:p>
            <a:pPr lvl="1"/>
            <a:r>
              <a:rPr lang="en-GB" dirty="0"/>
              <a:t>Information back into the system (SBAR) – single patient record /what else?</a:t>
            </a:r>
          </a:p>
          <a:p>
            <a:pPr lvl="1"/>
            <a:r>
              <a:rPr lang="en-GB" dirty="0"/>
              <a:t>Clinician to clinician? Mechanism? (CP lone worker)</a:t>
            </a:r>
          </a:p>
          <a:p>
            <a:pPr lvl="1"/>
            <a:r>
              <a:rPr lang="en-GB" dirty="0"/>
              <a:t>Increase public awareness </a:t>
            </a:r>
          </a:p>
          <a:p>
            <a:r>
              <a:rPr lang="en-GB" dirty="0"/>
              <a:t>2026 Pharmacist IPs (future opportunities/requirements)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29331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0F375-FD4A-A0D7-241C-8A9EF9144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33">
            <a:extLst>
              <a:ext uri="{FF2B5EF4-FFF2-40B4-BE49-F238E27FC236}">
                <a16:creationId xmlns:a16="http://schemas.microsoft.com/office/drawing/2014/main" id="{6580084C-61B8-C78D-F275-0715518F6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10784" y="0"/>
            <a:ext cx="9570431" cy="6858000"/>
          </a:xfrm>
          <a:custGeom>
            <a:avLst/>
            <a:gdLst>
              <a:gd name="connsiteX0" fmla="*/ 7178288 w 7187261"/>
              <a:gd name="connsiteY0" fmla="*/ 2604802 h 5150263"/>
              <a:gd name="connsiteX1" fmla="*/ 7169335 w 7187261"/>
              <a:gd name="connsiteY1" fmla="*/ 2328577 h 5150263"/>
              <a:gd name="connsiteX2" fmla="*/ 7060845 w 7187261"/>
              <a:gd name="connsiteY2" fmla="*/ 1661160 h 5150263"/>
              <a:gd name="connsiteX3" fmla="*/ 6212263 w 7187261"/>
              <a:gd name="connsiteY3" fmla="*/ 243840 h 5150263"/>
              <a:gd name="connsiteX4" fmla="*/ 5953564 w 7187261"/>
              <a:gd name="connsiteY4" fmla="*/ 0 h 5150263"/>
              <a:gd name="connsiteX5" fmla="*/ 1408615 w 7187261"/>
              <a:gd name="connsiteY5" fmla="*/ 0 h 5150263"/>
              <a:gd name="connsiteX6" fmla="*/ 805111 w 7187261"/>
              <a:gd name="connsiteY6" fmla="*/ 676275 h 5150263"/>
              <a:gd name="connsiteX7" fmla="*/ 104928 w 7187261"/>
              <a:gd name="connsiteY7" fmla="*/ 2183035 h 5150263"/>
              <a:gd name="connsiteX8" fmla="*/ 51588 w 7187261"/>
              <a:gd name="connsiteY8" fmla="*/ 2400014 h 5150263"/>
              <a:gd name="connsiteX9" fmla="*/ 41301 w 7187261"/>
              <a:gd name="connsiteY9" fmla="*/ 2424208 h 5150263"/>
              <a:gd name="connsiteX10" fmla="*/ 119692 w 7187261"/>
              <a:gd name="connsiteY10" fmla="*/ 1834801 h 5150263"/>
              <a:gd name="connsiteX11" fmla="*/ 870071 w 7187261"/>
              <a:gd name="connsiteY11" fmla="*/ 462248 h 5150263"/>
              <a:gd name="connsiteX12" fmla="*/ 1389279 w 7187261"/>
              <a:gd name="connsiteY12" fmla="*/ 476 h 5150263"/>
              <a:gd name="connsiteX13" fmla="*/ 1320223 w 7187261"/>
              <a:gd name="connsiteY13" fmla="*/ 476 h 5150263"/>
              <a:gd name="connsiteX14" fmla="*/ 423158 w 7187261"/>
              <a:gd name="connsiteY14" fmla="*/ 989743 h 5150263"/>
              <a:gd name="connsiteX15" fmla="*/ 25585 w 7187261"/>
              <a:gd name="connsiteY15" fmla="*/ 2113693 h 5150263"/>
              <a:gd name="connsiteX16" fmla="*/ 2344 w 7187261"/>
              <a:gd name="connsiteY16" fmla="*/ 2725865 h 5150263"/>
              <a:gd name="connsiteX17" fmla="*/ 447256 w 7187261"/>
              <a:gd name="connsiteY17" fmla="*/ 4210717 h 5150263"/>
              <a:gd name="connsiteX18" fmla="*/ 1138962 w 7187261"/>
              <a:gd name="connsiteY18" fmla="*/ 4988910 h 5150263"/>
              <a:gd name="connsiteX19" fmla="*/ 1348512 w 7187261"/>
              <a:gd name="connsiteY19" fmla="*/ 5146834 h 5150263"/>
              <a:gd name="connsiteX20" fmla="*/ 1422712 w 7187261"/>
              <a:gd name="connsiteY20" fmla="*/ 5146834 h 5150263"/>
              <a:gd name="connsiteX21" fmla="*/ 480594 w 7187261"/>
              <a:gd name="connsiteY21" fmla="*/ 4187952 h 5150263"/>
              <a:gd name="connsiteX22" fmla="*/ 398679 w 7187261"/>
              <a:gd name="connsiteY22" fmla="*/ 4046125 h 5150263"/>
              <a:gd name="connsiteX23" fmla="*/ 411823 w 7187261"/>
              <a:gd name="connsiteY23" fmla="*/ 4053078 h 5150263"/>
              <a:gd name="connsiteX24" fmla="*/ 1439380 w 7187261"/>
              <a:gd name="connsiteY24" fmla="*/ 5147405 h 5150263"/>
              <a:gd name="connsiteX25" fmla="*/ 5710010 w 7187261"/>
              <a:gd name="connsiteY25" fmla="*/ 5150263 h 5150263"/>
              <a:gd name="connsiteX26" fmla="*/ 5999665 w 7187261"/>
              <a:gd name="connsiteY26" fmla="*/ 4910900 h 5150263"/>
              <a:gd name="connsiteX27" fmla="*/ 6954165 w 7187261"/>
              <a:gd name="connsiteY27" fmla="*/ 3545777 h 5150263"/>
              <a:gd name="connsiteX28" fmla="*/ 7137712 w 7187261"/>
              <a:gd name="connsiteY28" fmla="*/ 2799207 h 5150263"/>
              <a:gd name="connsiteX29" fmla="*/ 7142951 w 7187261"/>
              <a:gd name="connsiteY29" fmla="*/ 2754535 h 5150263"/>
              <a:gd name="connsiteX30" fmla="*/ 7149428 w 7187261"/>
              <a:gd name="connsiteY30" fmla="*/ 2774823 h 5150263"/>
              <a:gd name="connsiteX31" fmla="*/ 7066465 w 7187261"/>
              <a:gd name="connsiteY31" fmla="*/ 3465672 h 5150263"/>
              <a:gd name="connsiteX32" fmla="*/ 6452578 w 7187261"/>
              <a:gd name="connsiteY32" fmla="*/ 4552760 h 5150263"/>
              <a:gd name="connsiteX33" fmla="*/ 5752110 w 7187261"/>
              <a:gd name="connsiteY33" fmla="*/ 5150263 h 5150263"/>
              <a:gd name="connsiteX34" fmla="*/ 5827643 w 7187261"/>
              <a:gd name="connsiteY34" fmla="*/ 5150263 h 5150263"/>
              <a:gd name="connsiteX35" fmla="*/ 6642793 w 7187261"/>
              <a:gd name="connsiteY35" fmla="*/ 4389406 h 5150263"/>
              <a:gd name="connsiteX36" fmla="*/ 7102469 w 7187261"/>
              <a:gd name="connsiteY36" fmla="*/ 3490817 h 5150263"/>
              <a:gd name="connsiteX37" fmla="*/ 7187242 w 7187261"/>
              <a:gd name="connsiteY37" fmla="*/ 2990183 h 5150263"/>
              <a:gd name="connsiteX38" fmla="*/ 7178288 w 7187261"/>
              <a:gd name="connsiteY38" fmla="*/ 2604802 h 5150263"/>
              <a:gd name="connsiteX39" fmla="*/ 6342565 w 7187261"/>
              <a:gd name="connsiteY39" fmla="*/ 441389 h 5150263"/>
              <a:gd name="connsiteX40" fmla="*/ 7126567 w 7187261"/>
              <a:gd name="connsiteY40" fmla="*/ 2355056 h 5150263"/>
              <a:gd name="connsiteX41" fmla="*/ 6342565 w 7187261"/>
              <a:gd name="connsiteY41" fmla="*/ 441389 h 515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187261" h="5150263">
                <a:moveTo>
                  <a:pt x="7178288" y="2604802"/>
                </a:moveTo>
                <a:cubicBezTo>
                  <a:pt x="7168763" y="2513076"/>
                  <a:pt x="7174478" y="2420684"/>
                  <a:pt x="7169335" y="2328577"/>
                </a:cubicBezTo>
                <a:cubicBezTo>
                  <a:pt x="7156952" y="2102882"/>
                  <a:pt x="7120586" y="1879149"/>
                  <a:pt x="7060845" y="1661160"/>
                </a:cubicBezTo>
                <a:cubicBezTo>
                  <a:pt x="6910588" y="1121007"/>
                  <a:pt x="6617428" y="631374"/>
                  <a:pt x="6212263" y="243840"/>
                </a:cubicBezTo>
                <a:cubicBezTo>
                  <a:pt x="6126538" y="162496"/>
                  <a:pt x="6040813" y="80201"/>
                  <a:pt x="5953564" y="0"/>
                </a:cubicBezTo>
                <a:lnTo>
                  <a:pt x="1408615" y="0"/>
                </a:lnTo>
                <a:cubicBezTo>
                  <a:pt x="1180967" y="200316"/>
                  <a:pt x="978332" y="427387"/>
                  <a:pt x="805111" y="676275"/>
                </a:cubicBezTo>
                <a:cubicBezTo>
                  <a:pt x="481261" y="1136523"/>
                  <a:pt x="252089" y="1640872"/>
                  <a:pt x="104928" y="2183035"/>
                </a:cubicBezTo>
                <a:cubicBezTo>
                  <a:pt x="85878" y="2254853"/>
                  <a:pt x="69495" y="2327720"/>
                  <a:pt x="51588" y="2400014"/>
                </a:cubicBezTo>
                <a:cubicBezTo>
                  <a:pt x="49683" y="2407634"/>
                  <a:pt x="51588" y="2416969"/>
                  <a:pt x="41301" y="2424208"/>
                </a:cubicBezTo>
                <a:cubicBezTo>
                  <a:pt x="45900" y="2225469"/>
                  <a:pt x="72186" y="2027834"/>
                  <a:pt x="119692" y="1834801"/>
                </a:cubicBezTo>
                <a:cubicBezTo>
                  <a:pt x="247993" y="1310926"/>
                  <a:pt x="506121" y="857726"/>
                  <a:pt x="870071" y="462248"/>
                </a:cubicBezTo>
                <a:cubicBezTo>
                  <a:pt x="1027729" y="291823"/>
                  <a:pt x="1201617" y="137169"/>
                  <a:pt x="1389279" y="476"/>
                </a:cubicBezTo>
                <a:lnTo>
                  <a:pt x="1320223" y="476"/>
                </a:lnTo>
                <a:cubicBezTo>
                  <a:pt x="960844" y="274320"/>
                  <a:pt x="656330" y="599123"/>
                  <a:pt x="423158" y="989743"/>
                </a:cubicBezTo>
                <a:cubicBezTo>
                  <a:pt x="215608" y="1337596"/>
                  <a:pt x="80258" y="1711357"/>
                  <a:pt x="25585" y="2113693"/>
                </a:cubicBezTo>
                <a:cubicBezTo>
                  <a:pt x="-2705" y="2316480"/>
                  <a:pt x="-2228" y="2521077"/>
                  <a:pt x="2344" y="2725865"/>
                </a:cubicBezTo>
                <a:cubicBezTo>
                  <a:pt x="14155" y="3261932"/>
                  <a:pt x="170650" y="3754565"/>
                  <a:pt x="447256" y="4210717"/>
                </a:cubicBezTo>
                <a:cubicBezTo>
                  <a:pt x="629851" y="4511612"/>
                  <a:pt x="866356" y="4767167"/>
                  <a:pt x="1138962" y="4988910"/>
                </a:cubicBezTo>
                <a:cubicBezTo>
                  <a:pt x="1207161" y="5044345"/>
                  <a:pt x="1277008" y="5096990"/>
                  <a:pt x="1348512" y="5146834"/>
                </a:cubicBezTo>
                <a:lnTo>
                  <a:pt x="1422712" y="5146834"/>
                </a:lnTo>
                <a:cubicBezTo>
                  <a:pt x="1043426" y="4892802"/>
                  <a:pt x="724720" y="4577334"/>
                  <a:pt x="480594" y="4187952"/>
                </a:cubicBezTo>
                <a:cubicBezTo>
                  <a:pt x="452019" y="4141851"/>
                  <a:pt x="423444" y="4095179"/>
                  <a:pt x="398679" y="4046125"/>
                </a:cubicBezTo>
                <a:cubicBezTo>
                  <a:pt x="407442" y="4043267"/>
                  <a:pt x="409156" y="4048982"/>
                  <a:pt x="411823" y="4053078"/>
                </a:cubicBezTo>
                <a:cubicBezTo>
                  <a:pt x="683572" y="4484656"/>
                  <a:pt x="1033139" y="4842701"/>
                  <a:pt x="1439380" y="5147405"/>
                </a:cubicBezTo>
                <a:lnTo>
                  <a:pt x="5710010" y="5150263"/>
                </a:lnTo>
                <a:cubicBezTo>
                  <a:pt x="5810594" y="5075482"/>
                  <a:pt x="5907272" y="4995587"/>
                  <a:pt x="5999665" y="4910900"/>
                </a:cubicBezTo>
                <a:cubicBezTo>
                  <a:pt x="6418765" y="4526661"/>
                  <a:pt x="6746901" y="4078129"/>
                  <a:pt x="6954165" y="3545777"/>
                </a:cubicBezTo>
                <a:cubicBezTo>
                  <a:pt x="7048234" y="3306175"/>
                  <a:pt x="7109956" y="3055115"/>
                  <a:pt x="7137712" y="2799207"/>
                </a:cubicBezTo>
                <a:cubicBezTo>
                  <a:pt x="7139236" y="2784920"/>
                  <a:pt x="7141046" y="2770632"/>
                  <a:pt x="7142951" y="2754535"/>
                </a:cubicBezTo>
                <a:cubicBezTo>
                  <a:pt x="7151714" y="2760440"/>
                  <a:pt x="7149237" y="2768441"/>
                  <a:pt x="7149428" y="2774823"/>
                </a:cubicBezTo>
                <a:cubicBezTo>
                  <a:pt x="7156743" y="3007967"/>
                  <a:pt x="7128777" y="3240881"/>
                  <a:pt x="7066465" y="3465672"/>
                </a:cubicBezTo>
                <a:cubicBezTo>
                  <a:pt x="6952165" y="3878580"/>
                  <a:pt x="6737948" y="4235863"/>
                  <a:pt x="6452578" y="4552760"/>
                </a:cubicBezTo>
                <a:cubicBezTo>
                  <a:pt x="6244553" y="4783836"/>
                  <a:pt x="6008809" y="4980242"/>
                  <a:pt x="5752110" y="5150263"/>
                </a:cubicBezTo>
                <a:lnTo>
                  <a:pt x="5827643" y="5150263"/>
                </a:lnTo>
                <a:cubicBezTo>
                  <a:pt x="6136539" y="4938904"/>
                  <a:pt x="6412192" y="4689348"/>
                  <a:pt x="6642793" y="4389406"/>
                </a:cubicBezTo>
                <a:cubicBezTo>
                  <a:pt x="6851295" y="4118324"/>
                  <a:pt x="7009125" y="3820859"/>
                  <a:pt x="7102469" y="3490817"/>
                </a:cubicBezTo>
                <a:cubicBezTo>
                  <a:pt x="7148646" y="3327473"/>
                  <a:pt x="7177069" y="3159624"/>
                  <a:pt x="7187242" y="2990183"/>
                </a:cubicBezTo>
                <a:cubicBezTo>
                  <a:pt x="7187623" y="2984087"/>
                  <a:pt x="7182384" y="2642330"/>
                  <a:pt x="7178288" y="2604802"/>
                </a:cubicBezTo>
                <a:close/>
                <a:moveTo>
                  <a:pt x="6342565" y="441389"/>
                </a:moveTo>
                <a:cubicBezTo>
                  <a:pt x="6829797" y="986533"/>
                  <a:pt x="7091135" y="1624422"/>
                  <a:pt x="7126567" y="2355056"/>
                </a:cubicBezTo>
                <a:cubicBezTo>
                  <a:pt x="7001123" y="1661827"/>
                  <a:pt x="6756426" y="1017365"/>
                  <a:pt x="6342565" y="441389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7401B6-B466-D967-6AA1-94FC413A416F}"/>
              </a:ext>
            </a:extLst>
          </p:cNvPr>
          <p:cNvSpPr txBox="1">
            <a:spLocks/>
          </p:cNvSpPr>
          <p:nvPr/>
        </p:nvSpPr>
        <p:spPr>
          <a:xfrm>
            <a:off x="2558716" y="955309"/>
            <a:ext cx="7956884" cy="2898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Questions?</a:t>
            </a:r>
            <a:endParaRPr kumimoji="0" lang="en-GB" sz="6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5364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A52346385</value>
    </field>
    <field name="Objective-Title">
      <value order="0">2024 - NHS Scotland Event - Title Slide</value>
    </field>
    <field name="Objective-Description">
      <value order="0"/>
    </field>
    <field name="Objective-CreationStamp">
      <value order="0">2025-03-21T08:54:52Z</value>
    </field>
    <field name="Objective-IsApproved">
      <value order="0">false</value>
    </field>
    <field name="Objective-IsPublished">
      <value order="0">true</value>
    </field>
    <field name="Objective-DatePublished">
      <value order="0">2025-03-21T08:54:53Z</value>
    </field>
    <field name="Objective-ModificationStamp">
      <value order="0">2025-03-21T08:54:53Z</value>
    </field>
    <field name="Objective-Owner">
      <value order="0">Jaworska, Klaudia K (U453333)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Event: 2025: 2025-2030</value>
    </field>
    <field name="Objective-Parent">
      <value order="0">DG Health - Business Management and Support: Communications: NHS Scotland Event: 2025: 2025-2030</value>
    </field>
    <field name="Objective-State">
      <value order="0">Published</value>
    </field>
    <field name="Objective-VersionId">
      <value order="0">vA78910678</value>
    </field>
    <field name="Objective-Version">
      <value order="0">1.0</value>
    </field>
    <field name="Objective-VersionNumber">
      <value order="0">1</value>
    </field>
    <field name="Objective-VersionComment">
      <value order="0">First version</value>
    </field>
    <field name="Objective-FileNumber">
      <value order="0">CASE/766108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807</TotalTime>
  <Words>832</Words>
  <Application>Microsoft Office PowerPoint</Application>
  <PresentationFormat>Widescreen</PresentationFormat>
  <Paragraphs>140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Office Theme</vt:lpstr>
      <vt:lpstr>Community Pharmacy Sunday Opening – Delivering Pharmacy First Plus Scotland  Kirstin Cassells Lead Pharmacist – Community Pharmacy, Public Health &amp; Integrated Services</vt:lpstr>
      <vt:lpstr>Background to Pilot</vt:lpstr>
      <vt:lpstr>What did we do? </vt:lpstr>
      <vt:lpstr>PowerPoint Presentation</vt:lpstr>
      <vt:lpstr>IP Training </vt:lpstr>
      <vt:lpstr>IP Training </vt:lpstr>
      <vt:lpstr>PowerPoint Presentation</vt:lpstr>
      <vt:lpstr>My background</vt:lpstr>
      <vt:lpstr>PowerPoint Presentation</vt:lpstr>
      <vt:lpstr>What happened on the Sundays?</vt:lpstr>
      <vt:lpstr>What did we see?</vt:lpstr>
      <vt:lpstr>What now?</vt:lpstr>
      <vt:lpstr>A future vision…</vt:lpstr>
      <vt:lpstr>PowerPoint Presentation</vt:lpstr>
      <vt:lpstr>Impact of Pilot in Forth Valley</vt:lpstr>
      <vt:lpstr>Future Developments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Liam Baillie</cp:lastModifiedBy>
  <cp:revision>58</cp:revision>
  <dcterms:created xsi:type="dcterms:W3CDTF">2013-05-09T10:58:45Z</dcterms:created>
  <dcterms:modified xsi:type="dcterms:W3CDTF">2025-06-04T12:08:51Z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A52346385</vt:lpwstr>
  </property>
  <property fmtid="{D5CDD505-2E9C-101B-9397-08002B2CF9AE}" pid="4" name="Objective-Title">
    <vt:lpwstr>2024 - NHS Scotland Event - Title Slide</vt:lpwstr>
  </property>
  <property fmtid="{D5CDD505-2E9C-101B-9397-08002B2CF9AE}" pid="5" name="Objective-Comment">
    <vt:lpwstr/>
  </property>
  <property fmtid="{D5CDD505-2E9C-101B-9397-08002B2CF9AE}" pid="6" name="Objective-CreationStamp">
    <vt:filetime>2025-03-21T08:54:52Z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2025-03-21T08:54:53Z</vt:filetime>
  </property>
  <property fmtid="{D5CDD505-2E9C-101B-9397-08002B2CF9AE}" pid="10" name="Objective-ModificationStamp">
    <vt:filetime>2025-03-21T08:54:53Z</vt:filetime>
  </property>
  <property fmtid="{D5CDD505-2E9C-101B-9397-08002B2CF9AE}" pid="11" name="Objective-Owner">
    <vt:lpwstr>Jaworska, Klaudia K (U453333)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Event: 2025: 2025-2030</vt:lpwstr>
  </property>
  <property fmtid="{D5CDD505-2E9C-101B-9397-08002B2CF9AE}" pid="13" name="Objective-Parent">
    <vt:lpwstr>DG Health - Business Management and Support: Communications: NHS Scotland Event: 2025: 2025-2030</vt:lpwstr>
  </property>
  <property fmtid="{D5CDD505-2E9C-101B-9397-08002B2CF9AE}" pid="14" name="Objective-State">
    <vt:lpwstr>Published</vt:lpwstr>
  </property>
  <property fmtid="{D5CDD505-2E9C-101B-9397-08002B2CF9AE}" pid="15" name="Objective-Version">
    <vt:lpwstr>1.0</vt:lpwstr>
  </property>
  <property fmtid="{D5CDD505-2E9C-101B-9397-08002B2CF9AE}" pid="16" name="Objective-VersionNumber">
    <vt:r8>1</vt:r8>
  </property>
  <property fmtid="{D5CDD505-2E9C-101B-9397-08002B2CF9AE}" pid="17" name="Objective-VersionComment">
    <vt:lpwstr>First version</vt:lpwstr>
  </property>
  <property fmtid="{D5CDD505-2E9C-101B-9397-08002B2CF9AE}" pid="18" name="Objective-FileNumber">
    <vt:lpwstr>CASE/766108</vt:lpwstr>
  </property>
  <property fmtid="{D5CDD505-2E9C-101B-9397-08002B2CF9AE}" pid="19" name="Objective-Classification">
    <vt:lpwstr>OFFICIAL</vt:lpwstr>
  </property>
  <property fmtid="{D5CDD505-2E9C-101B-9397-08002B2CF9AE}" pid="20" name="Objective-Caveats">
    <vt:lpwstr>Caveat for access to SG Fileplan</vt:lpwstr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vA78910678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