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4" roundtripDataSignature="AMtx7miltfZ07ztxMLmCwGBvf0/IeIfDy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186EDD7-651B-412E-96CA-B7EF7D0C9463}">
  <a:tblStyle styleId="{F186EDD7-651B-412E-96CA-B7EF7D0C9463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2B50ACA-D749-4FDF-80C8-2831193DE871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tcBdr/>
        <a:fill>
          <a:solidFill>
            <a:srgbClr val="D0DEE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0DEE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19" descr="nhs_ppt_widescreen_v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096" y="0"/>
            <a:ext cx="1218590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19"/>
          <p:cNvSpPr txBox="1">
            <a:spLocks noGrp="1"/>
          </p:cNvSpPr>
          <p:nvPr>
            <p:ph type="title"/>
          </p:nvPr>
        </p:nvSpPr>
        <p:spPr>
          <a:xfrm>
            <a:off x="736411" y="234678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4" name="Google Shape;14;p19" descr="nhs_ppt_widescreen_v2.jpg"/>
          <p:cNvPicPr preferRelativeResize="0"/>
          <p:nvPr/>
        </p:nvPicPr>
        <p:blipFill rotWithShape="1">
          <a:blip r:embed="rId2">
            <a:alphaModFix/>
          </a:blip>
          <a:srcRect l="74456" t="57139" b="21430"/>
          <a:stretch/>
        </p:blipFill>
        <p:spPr>
          <a:xfrm>
            <a:off x="8956110" y="5248403"/>
            <a:ext cx="3112718" cy="1469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14385" y="5789896"/>
            <a:ext cx="1739902" cy="6568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20" descr="nhs_ppt_widescreen2_v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39279"/>
            <a:ext cx="1218590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0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20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0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3" name="Google Shape;23;p20"/>
          <p:cNvSpPr/>
          <p:nvPr/>
        </p:nvSpPr>
        <p:spPr>
          <a:xfrm>
            <a:off x="9619989" y="5323562"/>
            <a:ext cx="2455101" cy="134028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" name="Google Shape;24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97258" y="5782098"/>
            <a:ext cx="1819659" cy="6646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8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8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8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"/>
          <p:cNvSpPr txBox="1">
            <a:spLocks noGrp="1"/>
          </p:cNvSpPr>
          <p:nvPr>
            <p:ph type="title"/>
          </p:nvPr>
        </p:nvSpPr>
        <p:spPr>
          <a:xfrm>
            <a:off x="1273740" y="2405827"/>
            <a:ext cx="6286558" cy="2095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GB" dirty="0">
                <a:latin typeface="Calibri"/>
                <a:ea typeface="Calibri"/>
                <a:cs typeface="Calibri"/>
                <a:sym typeface="Calibri"/>
              </a:rPr>
              <a:t>An enhanced model of community respiratory physiotherapy care</a:t>
            </a:r>
            <a:endParaRPr dirty="0"/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8B84FDA8-2337-3FD6-CEBE-0D0D51CB453B}"/>
              </a:ext>
            </a:extLst>
          </p:cNvPr>
          <p:cNvSpPr txBox="1">
            <a:spLocks/>
          </p:cNvSpPr>
          <p:nvPr/>
        </p:nvSpPr>
        <p:spPr>
          <a:xfrm>
            <a:off x="7392637" y="2031073"/>
            <a:ext cx="2064470" cy="374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sz="2400" b="0" dirty="0" err="1"/>
              <a:t>Slido</a:t>
            </a:r>
            <a:r>
              <a:rPr lang="en-GB" sz="2400" b="0" dirty="0"/>
              <a:t> – QR Code</a:t>
            </a:r>
            <a:endParaRPr lang="en-US" sz="2400" b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87741C-DC18-05B2-8141-EE8F06C265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637" y="2405827"/>
            <a:ext cx="1924110" cy="19241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"/>
          <p:cNvSpPr txBox="1"/>
          <p:nvPr/>
        </p:nvSpPr>
        <p:spPr>
          <a:xfrm>
            <a:off x="5933257" y="2632488"/>
            <a:ext cx="4824975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Ageing population = </a:t>
            </a:r>
            <a:r>
              <a:rPr lang="en-GB" sz="2800" b="1">
                <a:solidFill>
                  <a:srgbClr val="CC0066"/>
                </a:solidFill>
                <a:latin typeface="Calibri"/>
                <a:ea typeface="Calibri"/>
                <a:cs typeface="Calibri"/>
                <a:sym typeface="Calibri"/>
              </a:rPr>
              <a:t>higher rates</a:t>
            </a:r>
            <a:r>
              <a:rPr lang="en-GB" sz="2800">
                <a:solidFill>
                  <a:srgbClr val="CC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 chronic illness and complications</a:t>
            </a:r>
            <a:endParaRPr/>
          </a:p>
        </p:txBody>
      </p:sp>
      <p:sp>
        <p:nvSpPr>
          <p:cNvPr id="38" name="Google Shape;38;p2"/>
          <p:cNvSpPr txBox="1">
            <a:spLocks noGrp="1"/>
          </p:cNvSpPr>
          <p:nvPr>
            <p:ph type="title"/>
          </p:nvPr>
        </p:nvSpPr>
        <p:spPr>
          <a:xfrm>
            <a:off x="614083" y="35693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</a:pPr>
            <a:br>
              <a:rPr lang="en-GB" sz="3800" b="1"/>
            </a:br>
            <a:r>
              <a:rPr lang="en-GB" sz="4000" b="1"/>
              <a:t>East Dunbartonshire:</a:t>
            </a:r>
            <a:br>
              <a:rPr lang="en-GB" sz="4000" b="1"/>
            </a:br>
            <a:r>
              <a:rPr lang="en-GB" sz="4000"/>
              <a:t>Seasonal and Demographic Pressures </a:t>
            </a:r>
            <a:br>
              <a:rPr lang="en-GB" sz="3800" b="1"/>
            </a:br>
            <a:endParaRPr sz="3800"/>
          </a:p>
        </p:txBody>
      </p:sp>
      <p:sp>
        <p:nvSpPr>
          <p:cNvPr id="39" name="Google Shape;39;p2"/>
          <p:cNvSpPr txBox="1"/>
          <p:nvPr/>
        </p:nvSpPr>
        <p:spPr>
          <a:xfrm>
            <a:off x="454888" y="2697631"/>
            <a:ext cx="4500000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>
                <a:solidFill>
                  <a:srgbClr val="CC0066"/>
                </a:solidFill>
                <a:latin typeface="Calibri"/>
                <a:ea typeface="Calibri"/>
                <a:cs typeface="Calibri"/>
                <a:sym typeface="Calibri"/>
              </a:rPr>
              <a:t>Second highest life expectancy </a:t>
            </a:r>
            <a:r>
              <a:rPr lang="en-GB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Scotland</a:t>
            </a:r>
            <a:endParaRPr/>
          </a:p>
        </p:txBody>
      </p:sp>
      <p:sp>
        <p:nvSpPr>
          <p:cNvPr id="40" name="Google Shape;40;p2"/>
          <p:cNvSpPr txBox="1"/>
          <p:nvPr/>
        </p:nvSpPr>
        <p:spPr>
          <a:xfrm>
            <a:off x="454887" y="4667263"/>
            <a:ext cx="5093615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>
                <a:solidFill>
                  <a:srgbClr val="CC0066"/>
                </a:solidFill>
                <a:latin typeface="Calibri"/>
                <a:ea typeface="Calibri"/>
                <a:cs typeface="Calibri"/>
                <a:sym typeface="Calibri"/>
              </a:rPr>
              <a:t>Winter spike </a:t>
            </a:r>
            <a:r>
              <a:rPr lang="en-GB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emergency admissions         </a:t>
            </a:r>
            <a:r>
              <a:rPr lang="en-GB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NHS pressure</a:t>
            </a:r>
            <a:endParaRPr/>
          </a:p>
        </p:txBody>
      </p:sp>
      <p:sp>
        <p:nvSpPr>
          <p:cNvPr id="41" name="Google Shape;41;p2"/>
          <p:cNvSpPr txBox="1"/>
          <p:nvPr/>
        </p:nvSpPr>
        <p:spPr>
          <a:xfrm>
            <a:off x="5871883" y="4649689"/>
            <a:ext cx="5093615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Highlights need for </a:t>
            </a:r>
            <a:r>
              <a:rPr lang="en-GB" sz="2800" b="1">
                <a:solidFill>
                  <a:srgbClr val="CC0066"/>
                </a:solidFill>
                <a:latin typeface="Calibri"/>
                <a:ea typeface="Calibri"/>
                <a:cs typeface="Calibri"/>
                <a:sym typeface="Calibri"/>
              </a:rPr>
              <a:t>strategies to reduce avoidable admissions</a:t>
            </a:r>
            <a:endParaRPr/>
          </a:p>
        </p:txBody>
      </p:sp>
      <p:sp>
        <p:nvSpPr>
          <p:cNvPr id="42" name="Google Shape;42;p2"/>
          <p:cNvSpPr txBox="1"/>
          <p:nvPr/>
        </p:nvSpPr>
        <p:spPr>
          <a:xfrm>
            <a:off x="2925184" y="6082897"/>
            <a:ext cx="581656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b="1">
                <a:solidFill>
                  <a:srgbClr val="CC0066"/>
                </a:solidFill>
                <a:latin typeface="Calibri"/>
                <a:ea typeface="Calibri"/>
                <a:cs typeface="Calibri"/>
                <a:sym typeface="Calibri"/>
              </a:rPr>
              <a:t>Shift the balance </a:t>
            </a:r>
            <a:r>
              <a:rPr lang="en-GB" sz="3000">
                <a:solidFill>
                  <a:srgbClr val="CC0066"/>
                </a:solidFill>
                <a:latin typeface="Calibri"/>
                <a:ea typeface="Calibri"/>
                <a:cs typeface="Calibri"/>
                <a:sym typeface="Calibri"/>
              </a:rPr>
              <a:t>to community</a:t>
            </a:r>
            <a:endParaRPr/>
          </a:p>
        </p:txBody>
      </p:sp>
      <p:pic>
        <p:nvPicPr>
          <p:cNvPr id="43" name="Google Shape;43;p2" descr="Gender with solid fil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08888" y="1925579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2" descr="Woman with cane with solid fil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49744" y="1900009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2" descr="Snowflake with solid fill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71063" y="392585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2" descr="Sleep with solid fill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922696" y="3957962"/>
            <a:ext cx="79200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2"/>
          <p:cNvSpPr/>
          <p:nvPr/>
        </p:nvSpPr>
        <p:spPr>
          <a:xfrm rot="-5400000">
            <a:off x="2560597" y="5225956"/>
            <a:ext cx="290271" cy="177499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C0066"/>
          </a:solidFill>
          <a:ln w="12700" cap="flat" cmpd="sng">
            <a:solidFill>
              <a:srgbClr val="26415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2" descr="Add with solid fill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248025" y="5166698"/>
            <a:ext cx="296017" cy="296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"/>
          <p:cNvSpPr txBox="1">
            <a:spLocks noGrp="1"/>
          </p:cNvSpPr>
          <p:nvPr>
            <p:ph type="title"/>
          </p:nvPr>
        </p:nvSpPr>
        <p:spPr>
          <a:xfrm>
            <a:off x="669454" y="586489"/>
            <a:ext cx="10157042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GB" sz="4000" b="1"/>
              <a:t>  Respiratory illness in East Dunbartonshire </a:t>
            </a:r>
            <a:br>
              <a:rPr lang="en-GB" sz="3800" b="1"/>
            </a:br>
            <a:endParaRPr sz="3800" b="1"/>
          </a:p>
        </p:txBody>
      </p:sp>
      <p:sp>
        <p:nvSpPr>
          <p:cNvPr id="54" name="Google Shape;54;p3"/>
          <p:cNvSpPr txBox="1"/>
          <p:nvPr/>
        </p:nvSpPr>
        <p:spPr>
          <a:xfrm>
            <a:off x="669454" y="6166786"/>
            <a:ext cx="1142094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GB" sz="18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Source: Public Health Scotland East Dunbartonshire Emergency Admissions (Age 65+), 2023/2024 </a:t>
            </a:r>
            <a:endParaRPr sz="1800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GB" sz="18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(to January 2024)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5" name="Google Shape;55;p3"/>
          <p:cNvGrpSpPr/>
          <p:nvPr/>
        </p:nvGrpSpPr>
        <p:grpSpPr>
          <a:xfrm>
            <a:off x="618640" y="1433467"/>
            <a:ext cx="1768960" cy="4452611"/>
            <a:chOff x="618640" y="1445599"/>
            <a:chExt cx="1768960" cy="4452611"/>
          </a:xfrm>
        </p:grpSpPr>
        <p:sp>
          <p:nvSpPr>
            <p:cNvPr id="56" name="Google Shape;56;p3"/>
            <p:cNvSpPr txBox="1"/>
            <p:nvPr/>
          </p:nvSpPr>
          <p:spPr>
            <a:xfrm>
              <a:off x="618640" y="1445599"/>
              <a:ext cx="106680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6000" b="1">
                  <a:solidFill>
                    <a:srgbClr val="CC0066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r>
                <a:rPr lang="en-GB" sz="2800" b="1">
                  <a:solidFill>
                    <a:srgbClr val="CC0066"/>
                  </a:solidFill>
                  <a:latin typeface="Calibri"/>
                  <a:ea typeface="Calibri"/>
                  <a:cs typeface="Calibri"/>
                  <a:sym typeface="Calibri"/>
                </a:rPr>
                <a:t>nd</a:t>
              </a:r>
              <a:endParaRPr/>
            </a:p>
          </p:txBody>
        </p:sp>
        <p:sp>
          <p:nvSpPr>
            <p:cNvPr id="57" name="Google Shape;57;p3"/>
            <p:cNvSpPr txBox="1"/>
            <p:nvPr/>
          </p:nvSpPr>
          <p:spPr>
            <a:xfrm>
              <a:off x="618640" y="2605001"/>
              <a:ext cx="1768960" cy="32932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600" b="1">
                  <a:solidFill>
                    <a:srgbClr val="CC0066"/>
                  </a:solidFill>
                  <a:latin typeface="Calibri"/>
                  <a:ea typeface="Calibri"/>
                  <a:cs typeface="Calibri"/>
                  <a:sym typeface="Calibri"/>
                </a:rPr>
                <a:t>leading cause</a:t>
              </a:r>
              <a:r>
                <a:rPr lang="en-GB" sz="2600">
                  <a:solidFill>
                    <a:srgbClr val="CC0066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of hospital conveyance and admission among residents</a:t>
              </a:r>
              <a:endParaRPr/>
            </a:p>
          </p:txBody>
        </p:sp>
      </p:grpSp>
      <p:grpSp>
        <p:nvGrpSpPr>
          <p:cNvPr id="58" name="Google Shape;58;p3"/>
          <p:cNvGrpSpPr/>
          <p:nvPr/>
        </p:nvGrpSpPr>
        <p:grpSpPr>
          <a:xfrm>
            <a:off x="3342493" y="1433467"/>
            <a:ext cx="1768960" cy="4452611"/>
            <a:chOff x="2714140" y="1445599"/>
            <a:chExt cx="1768960" cy="4452611"/>
          </a:xfrm>
        </p:grpSpPr>
        <p:sp>
          <p:nvSpPr>
            <p:cNvPr id="59" name="Google Shape;59;p3"/>
            <p:cNvSpPr txBox="1"/>
            <p:nvPr/>
          </p:nvSpPr>
          <p:spPr>
            <a:xfrm>
              <a:off x="2714140" y="1445599"/>
              <a:ext cx="1276158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6000" b="1">
                  <a:solidFill>
                    <a:srgbClr val="CC0066"/>
                  </a:solidFill>
                  <a:latin typeface="Calibri"/>
                  <a:ea typeface="Calibri"/>
                  <a:cs typeface="Calibri"/>
                  <a:sym typeface="Calibri"/>
                </a:rPr>
                <a:t>65</a:t>
              </a:r>
              <a:r>
                <a:rPr lang="en-GB" sz="2800" b="1">
                  <a:solidFill>
                    <a:srgbClr val="CC0066"/>
                  </a:solidFill>
                  <a:latin typeface="Calibri"/>
                  <a:ea typeface="Calibri"/>
                  <a:cs typeface="Calibri"/>
                  <a:sym typeface="Calibri"/>
                </a:rPr>
                <a:t>+</a:t>
              </a:r>
              <a:endParaRPr/>
            </a:p>
          </p:txBody>
        </p:sp>
        <p:sp>
          <p:nvSpPr>
            <p:cNvPr id="60" name="Google Shape;60;p3"/>
            <p:cNvSpPr txBox="1"/>
            <p:nvPr/>
          </p:nvSpPr>
          <p:spPr>
            <a:xfrm>
              <a:off x="2714140" y="2605001"/>
              <a:ext cx="1768960" cy="32932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Residents</a:t>
              </a:r>
              <a:r>
                <a:rPr lang="en-GB" sz="26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aged 65+</a:t>
              </a:r>
              <a:r>
                <a:rPr lang="en-GB" sz="2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account for the </a:t>
              </a:r>
              <a:r>
                <a:rPr lang="en-GB" sz="2600" b="1">
                  <a:solidFill>
                    <a:srgbClr val="CC0066"/>
                  </a:solidFill>
                  <a:latin typeface="Calibri"/>
                  <a:ea typeface="Calibri"/>
                  <a:cs typeface="Calibri"/>
                  <a:sym typeface="Calibri"/>
                </a:rPr>
                <a:t>3rd longest length of hospital stay</a:t>
              </a:r>
              <a:endParaRPr sz="2600">
                <a:solidFill>
                  <a:srgbClr val="CC0066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1" name="Google Shape;61;p3"/>
          <p:cNvGrpSpPr/>
          <p:nvPr/>
        </p:nvGrpSpPr>
        <p:grpSpPr>
          <a:xfrm>
            <a:off x="6066346" y="1433467"/>
            <a:ext cx="1768960" cy="3252283"/>
            <a:chOff x="4639460" y="1445599"/>
            <a:chExt cx="1768960" cy="3252283"/>
          </a:xfrm>
        </p:grpSpPr>
        <p:sp>
          <p:nvSpPr>
            <p:cNvPr id="62" name="Google Shape;62;p3"/>
            <p:cNvSpPr txBox="1"/>
            <p:nvPr/>
          </p:nvSpPr>
          <p:spPr>
            <a:xfrm>
              <a:off x="4639460" y="1445599"/>
              <a:ext cx="106680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6000" b="1">
                  <a:solidFill>
                    <a:srgbClr val="CC0066"/>
                  </a:solidFill>
                  <a:latin typeface="Calibri"/>
                  <a:ea typeface="Calibri"/>
                  <a:cs typeface="Calibri"/>
                  <a:sym typeface="Calibri"/>
                </a:rPr>
                <a:t>13</a:t>
              </a:r>
              <a:endParaRPr sz="2800" b="1">
                <a:solidFill>
                  <a:srgbClr val="CC0066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63;p3"/>
            <p:cNvSpPr txBox="1"/>
            <p:nvPr/>
          </p:nvSpPr>
          <p:spPr>
            <a:xfrm>
              <a:off x="4639460" y="2605001"/>
              <a:ext cx="1768960" cy="20928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6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Average stay:</a:t>
              </a:r>
              <a:r>
                <a:rPr lang="en-GB" sz="2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600" b="1">
                  <a:solidFill>
                    <a:srgbClr val="CC0066"/>
                  </a:solidFill>
                  <a:latin typeface="Calibri"/>
                  <a:ea typeface="Calibri"/>
                  <a:cs typeface="Calibri"/>
                  <a:sym typeface="Calibri"/>
                </a:rPr>
                <a:t>13 days</a:t>
              </a:r>
              <a:r>
                <a:rPr lang="en-GB" sz="2600">
                  <a:solidFill>
                    <a:srgbClr val="CC0066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(</a:t>
              </a:r>
              <a:r>
                <a:rPr lang="en-GB" sz="2600" i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12.7% of all admissions</a:t>
              </a:r>
              <a:r>
                <a:rPr lang="en-GB" sz="2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)</a:t>
              </a:r>
              <a:endParaRPr/>
            </a:p>
          </p:txBody>
        </p:sp>
      </p:grpSp>
      <p:grpSp>
        <p:nvGrpSpPr>
          <p:cNvPr id="64" name="Google Shape;64;p3"/>
          <p:cNvGrpSpPr/>
          <p:nvPr/>
        </p:nvGrpSpPr>
        <p:grpSpPr>
          <a:xfrm>
            <a:off x="8790199" y="1404220"/>
            <a:ext cx="1768960" cy="4081749"/>
            <a:chOff x="6564780" y="1416352"/>
            <a:chExt cx="1768960" cy="4081749"/>
          </a:xfrm>
        </p:grpSpPr>
        <p:sp>
          <p:nvSpPr>
            <p:cNvPr id="65" name="Google Shape;65;p3"/>
            <p:cNvSpPr txBox="1"/>
            <p:nvPr/>
          </p:nvSpPr>
          <p:spPr>
            <a:xfrm>
              <a:off x="6564780" y="1416352"/>
              <a:ext cx="106680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6000" b="1">
                  <a:solidFill>
                    <a:srgbClr val="CC0066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r>
                <a:rPr lang="en-GB" sz="2800" b="1">
                  <a:solidFill>
                    <a:srgbClr val="CC0066"/>
                  </a:solidFill>
                  <a:latin typeface="Calibri"/>
                  <a:ea typeface="Calibri"/>
                  <a:cs typeface="Calibri"/>
                  <a:sym typeface="Calibri"/>
                </a:rPr>
                <a:t>rd</a:t>
              </a:r>
              <a:endParaRPr/>
            </a:p>
          </p:txBody>
        </p:sp>
        <p:sp>
          <p:nvSpPr>
            <p:cNvPr id="66" name="Google Shape;66;p3"/>
            <p:cNvSpPr txBox="1"/>
            <p:nvPr/>
          </p:nvSpPr>
          <p:spPr>
            <a:xfrm>
              <a:off x="6564780" y="2605001"/>
              <a:ext cx="1768960" cy="289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 2023, </a:t>
              </a:r>
              <a:r>
                <a:rPr lang="en-GB" sz="2600" b="1">
                  <a:solidFill>
                    <a:srgbClr val="CC0066"/>
                  </a:solidFill>
                  <a:latin typeface="Calibri"/>
                  <a:ea typeface="Calibri"/>
                  <a:cs typeface="Calibri"/>
                  <a:sym typeface="Calibri"/>
                </a:rPr>
                <a:t>respiratory disease </a:t>
              </a:r>
              <a:r>
                <a:rPr lang="en-GB" sz="2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was </a:t>
              </a:r>
              <a:r>
                <a:rPr lang="en-GB" sz="2600" b="1">
                  <a:solidFill>
                    <a:srgbClr val="CC0066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r>
                <a:rPr lang="en-GB" sz="2600" b="1" baseline="30000">
                  <a:solidFill>
                    <a:srgbClr val="CC0066"/>
                  </a:solidFill>
                  <a:latin typeface="Calibri"/>
                  <a:ea typeface="Calibri"/>
                  <a:cs typeface="Calibri"/>
                  <a:sym typeface="Calibri"/>
                </a:rPr>
                <a:t>rd</a:t>
              </a:r>
              <a:r>
                <a:rPr lang="en-GB" sz="2600" b="1">
                  <a:solidFill>
                    <a:srgbClr val="CC0066"/>
                  </a:solidFill>
                  <a:latin typeface="Calibri"/>
                  <a:ea typeface="Calibri"/>
                  <a:cs typeface="Calibri"/>
                  <a:sym typeface="Calibri"/>
                </a:rPr>
                <a:t> leading cause of death </a:t>
              </a:r>
              <a:r>
                <a:rPr lang="en-GB" sz="2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 Scotland</a:t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"/>
          <p:cNvSpPr txBox="1">
            <a:spLocks noGrp="1"/>
          </p:cNvSpPr>
          <p:nvPr>
            <p:ph type="title"/>
          </p:nvPr>
        </p:nvSpPr>
        <p:spPr>
          <a:xfrm>
            <a:off x="693821" y="9647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GB" sz="4000" b="1"/>
              <a:t>     Chronic Obstructive Pulmonary Disease</a:t>
            </a:r>
            <a:endParaRPr sz="4000"/>
          </a:p>
        </p:txBody>
      </p:sp>
      <p:grpSp>
        <p:nvGrpSpPr>
          <p:cNvPr id="72" name="Google Shape;72;p4"/>
          <p:cNvGrpSpPr/>
          <p:nvPr/>
        </p:nvGrpSpPr>
        <p:grpSpPr>
          <a:xfrm>
            <a:off x="842088" y="1357146"/>
            <a:ext cx="9048035" cy="5319626"/>
            <a:chOff x="3889" y="0"/>
            <a:chExt cx="9048035" cy="5319626"/>
          </a:xfrm>
        </p:grpSpPr>
        <p:sp>
          <p:nvSpPr>
            <p:cNvPr id="73" name="Google Shape;73;p4"/>
            <p:cNvSpPr/>
            <p:nvPr/>
          </p:nvSpPr>
          <p:spPr>
            <a:xfrm>
              <a:off x="3889" y="0"/>
              <a:ext cx="4455244" cy="5319626"/>
            </a:xfrm>
            <a:prstGeom prst="roundRect">
              <a:avLst>
                <a:gd name="adj" fmla="val 10000"/>
              </a:avLst>
            </a:prstGeom>
            <a:noFill/>
            <a:ln w="381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4"/>
            <p:cNvSpPr txBox="1"/>
            <p:nvPr/>
          </p:nvSpPr>
          <p:spPr>
            <a:xfrm>
              <a:off x="3889" y="2127850"/>
              <a:ext cx="4455244" cy="21278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0675" tIns="170675" rIns="170675" bIns="170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 b="1">
                  <a:solidFill>
                    <a:srgbClr val="CC0066"/>
                  </a:solidFill>
                  <a:latin typeface="Calibri"/>
                  <a:ea typeface="Calibri"/>
                  <a:cs typeface="Calibri"/>
                  <a:sym typeface="Calibri"/>
                </a:rPr>
                <a:t>Growing COPD burden </a:t>
              </a:r>
              <a:r>
                <a:rPr lang="en-GB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 Scotland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840"/>
                </a:spcBef>
                <a:spcAft>
                  <a:spcPts val="0"/>
                </a:spcAft>
                <a:buNone/>
              </a:pPr>
              <a:r>
                <a:rPr lang="en-GB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COPD cases expected to rise by </a:t>
              </a:r>
              <a:r>
                <a:rPr lang="en-GB" sz="2400" b="1">
                  <a:solidFill>
                    <a:srgbClr val="CC0066"/>
                  </a:solidFill>
                  <a:latin typeface="Calibri"/>
                  <a:ea typeface="Calibri"/>
                  <a:cs typeface="Calibri"/>
                  <a:sym typeface="Calibri"/>
                </a:rPr>
                <a:t>63%</a:t>
              </a:r>
              <a:r>
                <a:rPr lang="en-GB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by </a:t>
              </a:r>
              <a:r>
                <a:rPr lang="en-GB" sz="2400" b="1">
                  <a:solidFill>
                    <a:srgbClr val="CC0066"/>
                  </a:solidFill>
                  <a:latin typeface="Calibri"/>
                  <a:ea typeface="Calibri"/>
                  <a:cs typeface="Calibri"/>
                  <a:sym typeface="Calibri"/>
                </a:rPr>
                <a:t>2044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840"/>
                </a:spcBef>
                <a:spcAft>
                  <a:spcPts val="0"/>
                </a:spcAft>
                <a:buNone/>
              </a:pPr>
              <a:r>
                <a:rPr lang="en-GB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From </a:t>
              </a:r>
              <a:r>
                <a:rPr lang="en-GB" sz="2400" b="1">
                  <a:solidFill>
                    <a:srgbClr val="CC0066"/>
                  </a:solidFill>
                  <a:latin typeface="Calibri"/>
                  <a:ea typeface="Calibri"/>
                  <a:cs typeface="Calibri"/>
                  <a:sym typeface="Calibri"/>
                </a:rPr>
                <a:t>134,257 cases (2019) </a:t>
              </a:r>
              <a:r>
                <a:rPr lang="en-GB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to</a:t>
              </a:r>
              <a:r>
                <a:rPr lang="en-GB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b="1">
                  <a:solidFill>
                    <a:srgbClr val="CC0066"/>
                  </a:solidFill>
                  <a:latin typeface="Calibri"/>
                  <a:ea typeface="Calibri"/>
                  <a:cs typeface="Calibri"/>
                  <a:sym typeface="Calibri"/>
                </a:rPr>
                <a:t>218,962 cases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840"/>
                </a:spcBef>
                <a:spcAft>
                  <a:spcPts val="0"/>
                </a:spcAft>
                <a:buNone/>
              </a:pPr>
              <a:r>
                <a:rPr lang="en-GB" sz="2400">
                  <a:solidFill>
                    <a:srgbClr val="CC0066"/>
                  </a:solidFill>
                  <a:latin typeface="Calibri"/>
                  <a:ea typeface="Calibri"/>
                  <a:cs typeface="Calibri"/>
                  <a:sym typeface="Calibri"/>
                </a:rPr>
                <a:t>+</a:t>
              </a:r>
              <a:r>
                <a:rPr lang="en-GB" sz="2400" b="1">
                  <a:solidFill>
                    <a:srgbClr val="CC0066"/>
                  </a:solidFill>
                  <a:latin typeface="Calibri"/>
                  <a:ea typeface="Calibri"/>
                  <a:cs typeface="Calibri"/>
                  <a:sym typeface="Calibri"/>
                </a:rPr>
                <a:t>84,700 people </a:t>
              </a:r>
              <a:r>
                <a:rPr lang="en-GB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living with COPD</a:t>
              </a:r>
              <a:endParaRPr/>
            </a:p>
          </p:txBody>
        </p:sp>
        <p:sp>
          <p:nvSpPr>
            <p:cNvPr id="75" name="Google Shape;75;p4"/>
            <p:cNvSpPr/>
            <p:nvPr/>
          </p:nvSpPr>
          <p:spPr>
            <a:xfrm>
              <a:off x="1557285" y="246867"/>
              <a:ext cx="1413676" cy="1413676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4"/>
            <p:cNvSpPr/>
            <p:nvPr/>
          </p:nvSpPr>
          <p:spPr>
            <a:xfrm>
              <a:off x="4596680" y="0"/>
              <a:ext cx="4455244" cy="5319626"/>
            </a:xfrm>
            <a:prstGeom prst="roundRect">
              <a:avLst>
                <a:gd name="adj" fmla="val 10000"/>
              </a:avLst>
            </a:prstGeom>
            <a:noFill/>
            <a:ln w="38100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4"/>
            <p:cNvSpPr txBox="1"/>
            <p:nvPr/>
          </p:nvSpPr>
          <p:spPr>
            <a:xfrm>
              <a:off x="4596680" y="2127850"/>
              <a:ext cx="4455244" cy="21278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0675" tIns="170675" rIns="170675" bIns="170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840"/>
                </a:spcBef>
                <a:spcAft>
                  <a:spcPts val="0"/>
                </a:spcAft>
                <a:buNone/>
              </a:pPr>
              <a:r>
                <a:rPr lang="en-GB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Most patients admitted for COPD exacerbations are treated with: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840"/>
                </a:spcBef>
                <a:spcAft>
                  <a:spcPts val="0"/>
                </a:spcAft>
                <a:buNone/>
              </a:pPr>
              <a:r>
                <a:rPr lang="en-GB" sz="2400" b="1">
                  <a:solidFill>
                    <a:srgbClr val="CC0066"/>
                  </a:solidFill>
                  <a:latin typeface="Calibri"/>
                  <a:ea typeface="Calibri"/>
                  <a:cs typeface="Calibri"/>
                  <a:sym typeface="Calibri"/>
                </a:rPr>
                <a:t>Standard medications </a:t>
              </a:r>
              <a:r>
                <a:rPr lang="en-GB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(e.g. nebulisers, steroids, antibiotics) </a:t>
              </a:r>
              <a:endParaRPr sz="2400" b="1">
                <a:solidFill>
                  <a:srgbClr val="CC0066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840"/>
                </a:spcBef>
                <a:spcAft>
                  <a:spcPts val="0"/>
                </a:spcAft>
                <a:buNone/>
              </a:pPr>
              <a:r>
                <a:rPr lang="en-GB" sz="2400" b="1">
                  <a:solidFill>
                    <a:srgbClr val="CC0066"/>
                  </a:solidFill>
                  <a:latin typeface="Calibri"/>
                  <a:ea typeface="Calibri"/>
                  <a:cs typeface="Calibri"/>
                  <a:sym typeface="Calibri"/>
                </a:rPr>
                <a:t>Respiratory physiotherapy</a:t>
              </a:r>
              <a:endParaRPr sz="2400" b="1">
                <a:solidFill>
                  <a:srgbClr val="CC0066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84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None/>
              </a:pPr>
              <a:r>
                <a:rPr lang="en-GB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None/>
              </a:pPr>
              <a:r>
                <a:rPr lang="en-GB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 </a:t>
              </a:r>
              <a:endParaRPr/>
            </a:p>
          </p:txBody>
        </p:sp>
        <p:sp>
          <p:nvSpPr>
            <p:cNvPr id="78" name="Google Shape;78;p4"/>
            <p:cNvSpPr/>
            <p:nvPr/>
          </p:nvSpPr>
          <p:spPr>
            <a:xfrm>
              <a:off x="6148472" y="246867"/>
              <a:ext cx="1413676" cy="1413676"/>
            </a:xfrm>
            <a:prstGeom prst="ellipse">
              <a:avLst/>
            </a:prstGeom>
            <a:blipFill rotWithShape="1">
              <a:blip r:embed="rId4">
                <a:alphaModFix/>
              </a:blip>
              <a:stretch>
                <a:fillRect l="-7998" r="-7999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4"/>
            <p:cNvSpPr/>
            <p:nvPr/>
          </p:nvSpPr>
          <p:spPr>
            <a:xfrm>
              <a:off x="400884" y="4521682"/>
              <a:ext cx="8327771" cy="797943"/>
            </a:xfrm>
            <a:prstGeom prst="leftRightArrow">
              <a:avLst>
                <a:gd name="adj1" fmla="val 5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0" name="Google Shape;80;p4"/>
          <p:cNvSpPr txBox="1"/>
          <p:nvPr/>
        </p:nvSpPr>
        <p:spPr>
          <a:xfrm>
            <a:off x="1570036" y="6027003"/>
            <a:ext cx="7588250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Exacerbation of COPD #1 </a:t>
            </a:r>
            <a:r>
              <a:rPr lang="en-GB" sz="2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reason for emergency admission </a:t>
            </a:r>
            <a:endParaRPr sz="22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5" name="Google Shape;85;p5"/>
          <p:cNvGraphicFramePr/>
          <p:nvPr/>
        </p:nvGraphicFramePr>
        <p:xfrm>
          <a:off x="733123" y="1464886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{F186EDD7-651B-412E-96CA-B7EF7D0C9463}</a:tableStyleId>
              </a:tblPr>
              <a:tblGrid>
                <a:gridCol w="5477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00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36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 b="1" u="none" strike="noStrike" cap="none">
                          <a:solidFill>
                            <a:schemeClr val="accent5"/>
                          </a:solidFill>
                        </a:rPr>
                        <a:t>           </a:t>
                      </a:r>
                      <a:r>
                        <a:rPr lang="en-GB" sz="2800" b="1" u="none" strike="noStrike" cap="none">
                          <a:solidFill>
                            <a:schemeClr val="accent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Hospitalisation</a:t>
                      </a:r>
                      <a:r>
                        <a:rPr lang="en-GB" sz="2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 b="1">
                          <a:solidFill>
                            <a:schemeClr val="accent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Standard Treatment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8300">
                <a:tc>
                  <a:txBody>
                    <a:bodyPr/>
                    <a:lstStyle/>
                    <a:p>
                      <a:pPr marL="457200" marR="0" lvl="0" indent="-4572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Char char="•"/>
                      </a:pPr>
                      <a:r>
                        <a:rPr lang="en-GB" sz="28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Acute Bed Cost (2021/22):</a:t>
                      </a:r>
                      <a:r>
                        <a:rPr lang="en-GB" sz="2800" b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</a:t>
                      </a:r>
                      <a:endParaRPr sz="2800" b="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lang="en-GB" sz="2800" b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</a:t>
                      </a:r>
                      <a:r>
                        <a:rPr lang="en-GB" sz="2800" b="1" u="none" strike="noStrike" cap="none">
                          <a:solidFill>
                            <a:srgbClr val="CC006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£345 per day</a:t>
                      </a:r>
                      <a:endParaRPr/>
                    </a:p>
                    <a:p>
                      <a:pPr marL="457200" marR="0" lvl="0" indent="-4572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C0066"/>
                        </a:buClr>
                        <a:buSzPts val="2800"/>
                        <a:buFont typeface="Arial"/>
                        <a:buChar char="•"/>
                      </a:pPr>
                      <a:r>
                        <a:rPr lang="en-GB" sz="2800" b="1" u="none" strike="noStrike" cap="none">
                          <a:solidFill>
                            <a:srgbClr val="CC006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£2415 </a:t>
                      </a:r>
                      <a:r>
                        <a:rPr lang="en-GB" sz="28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for 7 days</a:t>
                      </a:r>
                      <a:r>
                        <a:rPr lang="en-GB" sz="2800" b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/>
                    </a:p>
                    <a:p>
                      <a:pPr marL="457200" marR="0" lvl="0" indent="-4572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Char char="•"/>
                      </a:pPr>
                      <a:r>
                        <a:rPr lang="en-GB" sz="2800" b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excluding SAS, treatment, imaging, discharge costs</a:t>
                      </a:r>
                      <a:endParaRPr sz="2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marR="0" lvl="0" indent="-2794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endParaRPr sz="2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457200" marR="0" lvl="0" indent="-4572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Char char="•"/>
                      </a:pPr>
                      <a:r>
                        <a:rPr lang="en-GB" sz="2800" b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Nebulisers, oral antibiotics, steroids</a:t>
                      </a:r>
                      <a:endParaRPr/>
                    </a:p>
                    <a:p>
                      <a:pPr marL="457200" marR="0" lvl="0" indent="-4572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C0066"/>
                        </a:buClr>
                        <a:buSzPts val="2800"/>
                        <a:buFont typeface="Arial"/>
                        <a:buChar char="•"/>
                      </a:pPr>
                      <a:r>
                        <a:rPr lang="en-GB" sz="2800" b="1" u="none" strike="noStrike" cap="none">
                          <a:solidFill>
                            <a:srgbClr val="CC006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Doxycycline (7 days):</a:t>
                      </a:r>
                      <a:r>
                        <a:rPr lang="en-GB" sz="2800" b="0" u="none" strike="noStrike" cap="none">
                          <a:solidFill>
                            <a:srgbClr val="CC006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GB" sz="2800" b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£1.28</a:t>
                      </a:r>
                      <a:endParaRPr/>
                    </a:p>
                    <a:p>
                      <a:pPr marL="457200" marR="0" lvl="0" indent="-4572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C0066"/>
                        </a:buClr>
                        <a:buSzPts val="2800"/>
                        <a:buFont typeface="Arial"/>
                        <a:buChar char="•"/>
                      </a:pPr>
                      <a:r>
                        <a:rPr lang="en-GB" sz="2800" b="1" u="none" strike="noStrike" cap="none">
                          <a:solidFill>
                            <a:srgbClr val="CC006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Prednisolone (5 days):</a:t>
                      </a:r>
                      <a:r>
                        <a:rPr lang="en-GB" sz="2800" b="0" u="none" strike="noStrike" cap="none">
                          <a:solidFill>
                            <a:srgbClr val="CC006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GB" sz="2800" b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£1.24</a:t>
                      </a:r>
                      <a:endParaRPr/>
                    </a:p>
                    <a:p>
                      <a:pPr marL="457200" marR="0" lvl="0" indent="-4572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C0066"/>
                        </a:buClr>
                        <a:buSzPts val="2800"/>
                        <a:buFont typeface="Arial"/>
                        <a:buChar char="•"/>
                      </a:pPr>
                      <a:r>
                        <a:rPr lang="en-GB" sz="2800" b="1" u="none" strike="noStrike" cap="none">
                          <a:solidFill>
                            <a:srgbClr val="CC006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Salbutamol nebulisers                  </a:t>
                      </a:r>
                      <a:endParaRPr sz="2800" b="1" u="none" strike="noStrike" cap="none">
                        <a:solidFill>
                          <a:srgbClr val="CC006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lang="en-GB" sz="28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(5 days):</a:t>
                      </a:r>
                      <a:r>
                        <a:rPr lang="en-GB" sz="2800" b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£9.31</a:t>
                      </a:r>
                      <a:endParaRPr/>
                    </a:p>
                    <a:p>
                      <a:pPr marL="457200" marR="0" lvl="0" indent="-4572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C0066"/>
                        </a:buClr>
                        <a:buSzPts val="2800"/>
                        <a:buFont typeface="Arial"/>
                        <a:buChar char="•"/>
                      </a:pPr>
                      <a:r>
                        <a:rPr lang="en-GB" sz="2800" b="1" i="0" u="none" strike="noStrike" cap="none">
                          <a:solidFill>
                            <a:srgbClr val="CC006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Specialist Physiotherapist:</a:t>
                      </a:r>
                      <a:r>
                        <a:rPr lang="en-GB" sz="2800" b="0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£37 per hour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endParaRPr sz="2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6" name="Google Shape;86;p5"/>
          <p:cNvSpPr txBox="1">
            <a:spLocks noGrp="1"/>
          </p:cNvSpPr>
          <p:nvPr>
            <p:ph type="title"/>
          </p:nvPr>
        </p:nvSpPr>
        <p:spPr>
          <a:xfrm>
            <a:off x="733123" y="11441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GB" sz="4000" b="1"/>
              <a:t>Financial implications</a:t>
            </a:r>
            <a:endParaRPr/>
          </a:p>
        </p:txBody>
      </p:sp>
      <p:pic>
        <p:nvPicPr>
          <p:cNvPr id="87" name="Google Shape;87;p5" descr="Coins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34940" y="4879449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5" descr="Coins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90022" y="4768814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5" descr="Coins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58942" y="5254675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5" descr="Coins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85985" y="457824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5" descr="Upward trend with solid fil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5800" y="1228734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5" descr="Downward trend graph with solid fill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96000" y="1228734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5"/>
          <p:cNvSpPr txBox="1"/>
          <p:nvPr/>
        </p:nvSpPr>
        <p:spPr>
          <a:xfrm>
            <a:off x="2882729" y="5873788"/>
            <a:ext cx="581656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b="1">
                <a:solidFill>
                  <a:srgbClr val="CC0066"/>
                </a:solidFill>
                <a:latin typeface="Calibri"/>
                <a:ea typeface="Calibri"/>
                <a:cs typeface="Calibri"/>
                <a:sym typeface="Calibri"/>
              </a:rPr>
              <a:t>£2415 Vs &lt;£50</a:t>
            </a:r>
            <a:endParaRPr sz="3000">
              <a:solidFill>
                <a:srgbClr val="CC0066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5"/>
          <p:cNvSpPr txBox="1"/>
          <p:nvPr/>
        </p:nvSpPr>
        <p:spPr>
          <a:xfrm>
            <a:off x="846117" y="6550223"/>
            <a:ext cx="984321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GB" sz="18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Figures from Department of Health and Social Care (March 2023) &amp; Scottish Drug Tariff (May 2025)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6"/>
          <p:cNvSpPr txBox="1">
            <a:spLocks noGrp="1"/>
          </p:cNvSpPr>
          <p:nvPr>
            <p:ph type="title"/>
          </p:nvPr>
        </p:nvSpPr>
        <p:spPr>
          <a:xfrm>
            <a:off x="609600" y="391604"/>
            <a:ext cx="1012545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GB" sz="4000" b="1"/>
              <a:t>New Model of community-based Respiratory Physiotherapy Care </a:t>
            </a:r>
            <a:endParaRPr sz="4000"/>
          </a:p>
        </p:txBody>
      </p:sp>
      <p:graphicFrame>
        <p:nvGraphicFramePr>
          <p:cNvPr id="100" name="Google Shape;100;p6"/>
          <p:cNvGraphicFramePr/>
          <p:nvPr/>
        </p:nvGraphicFramePr>
        <p:xfrm>
          <a:off x="698500" y="2020824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{52B50ACA-D749-4FDF-80C8-2831193DE871}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69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585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</a:rPr>
                        <a:t>WHAT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342900" marR="0" lvl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C0066"/>
                        </a:buClr>
                        <a:buSzPts val="2800"/>
                        <a:buFont typeface="Arial"/>
                        <a:buChar char="•"/>
                      </a:pPr>
                      <a:r>
                        <a:rPr lang="en-GB" sz="2800" b="1">
                          <a:solidFill>
                            <a:srgbClr val="CC006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Specialist physiotherapy support </a:t>
                      </a:r>
                      <a:r>
                        <a:rPr lang="en-GB" sz="2800" b="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 COPD patients within </a:t>
                      </a:r>
                      <a:r>
                        <a:rPr lang="en-GB" sz="2800" b="0">
                          <a:solidFill>
                            <a:srgbClr val="CC006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their </a:t>
                      </a:r>
                      <a:r>
                        <a:rPr lang="en-GB" sz="2800" b="1">
                          <a:solidFill>
                            <a:srgbClr val="CC006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home setting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1" name="Google Shape;101;p6"/>
          <p:cNvGraphicFramePr/>
          <p:nvPr/>
        </p:nvGraphicFramePr>
        <p:xfrm>
          <a:off x="698500" y="3390348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{52B50ACA-D749-4FDF-80C8-2831193DE871}</a:tableStyleId>
              </a:tblPr>
              <a:tblGrid>
                <a:gridCol w="1422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56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96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</a:rPr>
                        <a:t>BY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342900" marR="0" lvl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04040"/>
                        </a:buClr>
                        <a:buSzPts val="2800"/>
                        <a:buFont typeface="Arial"/>
                        <a:buChar char="•"/>
                      </a:pPr>
                      <a:r>
                        <a:rPr lang="en-GB" sz="2800" b="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Focusing on </a:t>
                      </a:r>
                      <a:r>
                        <a:rPr lang="en-GB" sz="2800" b="1">
                          <a:solidFill>
                            <a:srgbClr val="CC006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recurrent exacerbations of COPD</a:t>
                      </a:r>
                      <a:endParaRPr/>
                    </a:p>
                    <a:p>
                      <a:pPr marL="342900" marR="0" lvl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04040"/>
                        </a:buClr>
                        <a:buSzPts val="2800"/>
                        <a:buFont typeface="Arial"/>
                        <a:buChar char="•"/>
                      </a:pPr>
                      <a:r>
                        <a:rPr lang="en-GB" sz="2800" b="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Identifying </a:t>
                      </a:r>
                      <a:r>
                        <a:rPr lang="en-GB" sz="2800" b="1">
                          <a:solidFill>
                            <a:srgbClr val="CC006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frequent attenders </a:t>
                      </a:r>
                      <a:r>
                        <a:rPr lang="en-GB" sz="2800" b="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 A&amp;E +/- admissions</a:t>
                      </a:r>
                      <a:endParaRPr/>
                    </a:p>
                    <a:p>
                      <a:pPr marL="342900" marR="0" lvl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C0066"/>
                        </a:buClr>
                        <a:buSzPts val="2800"/>
                        <a:buFont typeface="Arial"/>
                        <a:buChar char="•"/>
                      </a:pPr>
                      <a:r>
                        <a:rPr lang="en-GB" sz="2800" b="1">
                          <a:solidFill>
                            <a:srgbClr val="CC006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Educating patients</a:t>
                      </a:r>
                      <a:r>
                        <a:rPr lang="en-GB" sz="2800" b="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to improve COPD self-management</a:t>
                      </a:r>
                      <a:endParaRPr sz="2800" b="0">
                        <a:solidFill>
                          <a:srgbClr val="40404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342900" marR="0" lvl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C0066"/>
                        </a:buClr>
                        <a:buSzPts val="2800"/>
                        <a:buFont typeface="Arial"/>
                        <a:buChar char="•"/>
                      </a:pPr>
                      <a:r>
                        <a:rPr lang="en-GB" sz="2800" b="1">
                          <a:solidFill>
                            <a:srgbClr val="CC006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Reducing</a:t>
                      </a:r>
                      <a:r>
                        <a:rPr lang="en-GB" sz="2800" b="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emergency attendances and admissions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7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None/>
            </a:pPr>
            <a:r>
              <a:rPr lang="en-GB" sz="4000" b="1">
                <a:solidFill>
                  <a:srgbClr val="000000"/>
                </a:solidFill>
              </a:rPr>
              <a:t>New Model of community-based Respiratory Physiotherapy Care </a:t>
            </a:r>
            <a:endParaRPr/>
          </a:p>
        </p:txBody>
      </p:sp>
      <p:pic>
        <p:nvPicPr>
          <p:cNvPr id="107" name="Google Shape;107;p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950976" y="2139696"/>
            <a:ext cx="11373348" cy="32964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8"/>
          <p:cNvSpPr txBox="1">
            <a:spLocks noGrp="1"/>
          </p:cNvSpPr>
          <p:nvPr>
            <p:ph type="title"/>
          </p:nvPr>
        </p:nvSpPr>
        <p:spPr>
          <a:xfrm>
            <a:off x="499872" y="49240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GB" sz="4000" b="1"/>
              <a:t>Enhanced Respiratory Care Model for COPD</a:t>
            </a:r>
            <a:endParaRPr sz="4000"/>
          </a:p>
        </p:txBody>
      </p:sp>
      <p:sp>
        <p:nvSpPr>
          <p:cNvPr id="113" name="Google Shape;113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 b="1">
                <a:latin typeface="Calibri"/>
                <a:ea typeface="Calibri"/>
                <a:cs typeface="Calibri"/>
                <a:sym typeface="Calibri"/>
              </a:rPr>
              <a:t>Key features: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 b="1">
                <a:latin typeface="Calibri"/>
                <a:ea typeface="Calibri"/>
                <a:cs typeface="Calibri"/>
                <a:sym typeface="Calibri"/>
              </a:rPr>
              <a:t>       </a:t>
            </a:r>
            <a:r>
              <a:rPr lang="en-GB" b="1">
                <a:solidFill>
                  <a:srgbClr val="CC0066"/>
                </a:solidFill>
                <a:latin typeface="Calibri"/>
                <a:ea typeface="Calibri"/>
                <a:cs typeface="Calibri"/>
                <a:sym typeface="Calibri"/>
              </a:rPr>
              <a:t>Education: </a:t>
            </a:r>
            <a:r>
              <a:rPr lang="en-GB">
                <a:latin typeface="Calibri"/>
                <a:ea typeface="Calibri"/>
                <a:cs typeface="Calibri"/>
                <a:sym typeface="Calibri"/>
              </a:rPr>
              <a:t>COPD symptoms, breathlessness management, chest    clearance techniques, signs &amp; symptoms of an exacerbation and what to do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 b="1">
                <a:latin typeface="Calibri"/>
                <a:ea typeface="Calibri"/>
                <a:cs typeface="Calibri"/>
                <a:sym typeface="Calibri"/>
              </a:rPr>
              <a:t>       </a:t>
            </a:r>
            <a:r>
              <a:rPr lang="en-GB" b="1">
                <a:solidFill>
                  <a:srgbClr val="CC0066"/>
                </a:solidFill>
                <a:latin typeface="Calibri"/>
                <a:ea typeface="Calibri"/>
                <a:cs typeface="Calibri"/>
                <a:sym typeface="Calibri"/>
              </a:rPr>
              <a:t>Respiratory medication review: </a:t>
            </a:r>
            <a:r>
              <a:rPr lang="en-GB">
                <a:latin typeface="Calibri"/>
                <a:ea typeface="Calibri"/>
                <a:cs typeface="Calibri"/>
                <a:sym typeface="Calibri"/>
              </a:rPr>
              <a:t>Inhaler technique, mucolytic, nebulisers, rescue medications and oxygen needs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>
                <a:latin typeface="Calibri"/>
                <a:ea typeface="Calibri"/>
                <a:cs typeface="Calibri"/>
                <a:sym typeface="Calibri"/>
              </a:rPr>
              <a:t>       </a:t>
            </a:r>
            <a:r>
              <a:rPr lang="en-GB" b="1">
                <a:solidFill>
                  <a:srgbClr val="CC0066"/>
                </a:solidFill>
                <a:latin typeface="Calibri"/>
                <a:ea typeface="Calibri"/>
                <a:cs typeface="Calibri"/>
                <a:sym typeface="Calibri"/>
              </a:rPr>
              <a:t>Home-based pulmonary rehabilitation: </a:t>
            </a:r>
            <a:r>
              <a:rPr lang="en-GB">
                <a:latin typeface="Calibri"/>
                <a:ea typeface="Calibri"/>
                <a:cs typeface="Calibri"/>
                <a:sym typeface="Calibri"/>
              </a:rPr>
              <a:t>Improves confidence, lung function, exercise capacity and quality of life</a:t>
            </a:r>
            <a:endParaRPr/>
          </a:p>
        </p:txBody>
      </p:sp>
      <p:pic>
        <p:nvPicPr>
          <p:cNvPr id="114" name="Google Shape;114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3980" y="2350008"/>
            <a:ext cx="648204" cy="5015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4306" y="3554000"/>
            <a:ext cx="547878" cy="5478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40974" y="4497433"/>
            <a:ext cx="514541" cy="484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C0066"/>
              </a:buClr>
              <a:buSzPts val="4000"/>
              <a:buFont typeface="Calibri"/>
              <a:buNone/>
            </a:pPr>
            <a:r>
              <a:rPr lang="en-GB" sz="4000" b="1">
                <a:solidFill>
                  <a:srgbClr val="CC0066"/>
                </a:solidFill>
              </a:rPr>
              <a:t>Enhanced Respiratory Care Model for COPD</a:t>
            </a:r>
            <a:endParaRPr>
              <a:solidFill>
                <a:srgbClr val="CC0066"/>
              </a:solidFill>
            </a:endParaRPr>
          </a:p>
        </p:txBody>
      </p:sp>
      <p:sp>
        <p:nvSpPr>
          <p:cNvPr id="122" name="Google Shape;122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br>
              <a:rPr lang="en-GB"/>
            </a:br>
            <a:endParaRPr/>
          </a:p>
        </p:txBody>
      </p:sp>
      <p:pic>
        <p:nvPicPr>
          <p:cNvPr id="123" name="Google Shape;123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3164" y="1609281"/>
            <a:ext cx="7889748" cy="4784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0"/>
          <p:cNvSpPr txBox="1">
            <a:spLocks noGrp="1"/>
          </p:cNvSpPr>
          <p:nvPr>
            <p:ph type="title"/>
          </p:nvPr>
        </p:nvSpPr>
        <p:spPr>
          <a:xfrm>
            <a:off x="609600" y="238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0000"/>
              <a:buFont typeface="Calibri"/>
              <a:buNone/>
            </a:pPr>
            <a:br>
              <a:rPr lang="en-GB" b="1">
                <a:solidFill>
                  <a:srgbClr val="3F3F3F"/>
                </a:solidFill>
              </a:rPr>
            </a:br>
            <a:br>
              <a:rPr lang="en-GB" b="1">
                <a:solidFill>
                  <a:srgbClr val="3F3F3F"/>
                </a:solidFill>
              </a:rPr>
            </a:br>
            <a:r>
              <a:rPr lang="en-GB" b="1">
                <a:solidFill>
                  <a:srgbClr val="CC0066"/>
                </a:solidFill>
                <a:latin typeface="Calibri"/>
                <a:ea typeface="Calibri"/>
                <a:cs typeface="Calibri"/>
                <a:sym typeface="Calibri"/>
              </a:rPr>
              <a:t>Service Analysis </a:t>
            </a:r>
            <a:br>
              <a:rPr lang="en-GB" sz="2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/>
          </a:p>
        </p:txBody>
      </p:sp>
      <p:sp>
        <p:nvSpPr>
          <p:cNvPr id="129" name="Google Shape;129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594" lvl="0" indent="-22859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 b="1">
                <a:latin typeface="Calibri"/>
                <a:ea typeface="Calibri"/>
                <a:cs typeface="Calibri"/>
                <a:sym typeface="Calibri"/>
              </a:rPr>
              <a:t>Retrospective vs prospective comparison of data:</a:t>
            </a:r>
            <a:endParaRPr/>
          </a:p>
          <a:p>
            <a:pPr marL="685783" lvl="1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CC0066"/>
              </a:buClr>
              <a:buSzPts val="2800"/>
              <a:buChar char="•"/>
            </a:pPr>
            <a:r>
              <a:rPr lang="en-GB" sz="2800" b="1">
                <a:solidFill>
                  <a:srgbClr val="CC0066"/>
                </a:solidFill>
                <a:latin typeface="Calibri"/>
                <a:ea typeface="Calibri"/>
                <a:cs typeface="Calibri"/>
                <a:sym typeface="Calibri"/>
              </a:rPr>
              <a:t>Frequent attenders </a:t>
            </a:r>
            <a:endParaRPr sz="2800">
              <a:solidFill>
                <a:srgbClr val="CC00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85783" lvl="1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CC0066"/>
              </a:buClr>
              <a:buSzPts val="2800"/>
              <a:buChar char="•"/>
            </a:pPr>
            <a:r>
              <a:rPr lang="en-GB" sz="2800" b="1">
                <a:solidFill>
                  <a:srgbClr val="CC0066"/>
                </a:solidFill>
                <a:latin typeface="Calibri"/>
                <a:ea typeface="Calibri"/>
                <a:cs typeface="Calibri"/>
                <a:sym typeface="Calibri"/>
              </a:rPr>
              <a:t>Emergency admissions</a:t>
            </a:r>
            <a:r>
              <a:rPr lang="en-GB" sz="2800">
                <a:solidFill>
                  <a:srgbClr val="CC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800">
                <a:latin typeface="Calibri"/>
                <a:ea typeface="Calibri"/>
                <a:cs typeface="Calibri"/>
                <a:sym typeface="Calibri"/>
              </a:rPr>
              <a:t>for respiratory illness</a:t>
            </a:r>
            <a:endParaRPr/>
          </a:p>
          <a:p>
            <a:pPr marL="685783" lvl="1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CC0066"/>
              </a:buClr>
              <a:buSzPts val="2800"/>
              <a:buChar char="•"/>
            </a:pPr>
            <a:r>
              <a:rPr lang="en-GB" sz="2800" b="1">
                <a:solidFill>
                  <a:srgbClr val="CC0066"/>
                </a:solidFill>
                <a:latin typeface="Calibri"/>
                <a:ea typeface="Calibri"/>
                <a:cs typeface="Calibri"/>
                <a:sym typeface="Calibri"/>
              </a:rPr>
              <a:t>Length of Hospital Stay (LOS)</a:t>
            </a:r>
            <a:endParaRPr/>
          </a:p>
          <a:p>
            <a:pPr marL="685783" lvl="1" indent="-5079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 b="1">
              <a:latin typeface="Calibri"/>
              <a:ea typeface="Calibri"/>
              <a:cs typeface="Calibri"/>
              <a:sym typeface="Calibri"/>
            </a:endParaRPr>
          </a:p>
          <a:p>
            <a:pPr marL="228594" lvl="0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 b="1">
                <a:latin typeface="Calibri"/>
                <a:ea typeface="Calibri"/>
                <a:cs typeface="Calibri"/>
                <a:sym typeface="Calibri"/>
              </a:rPr>
              <a:t>Data collection:</a:t>
            </a:r>
            <a:endParaRPr/>
          </a:p>
          <a:p>
            <a:pPr marL="685783" lvl="1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CC0066"/>
              </a:buClr>
              <a:buSzPts val="2800"/>
              <a:buChar char="•"/>
            </a:pPr>
            <a:r>
              <a:rPr lang="en-GB" sz="2800" b="1">
                <a:solidFill>
                  <a:srgbClr val="CC0066"/>
                </a:solidFill>
                <a:latin typeface="Calibri"/>
                <a:ea typeface="Calibri"/>
                <a:cs typeface="Calibri"/>
                <a:sym typeface="Calibri"/>
              </a:rPr>
              <a:t>Exacerbations </a:t>
            </a:r>
            <a:r>
              <a:rPr lang="en-GB" sz="2800">
                <a:latin typeface="Calibri"/>
                <a:ea typeface="Calibri"/>
                <a:cs typeface="Calibri"/>
                <a:sym typeface="Calibri"/>
              </a:rPr>
              <a:t>safely managed at home</a:t>
            </a:r>
            <a:endParaRPr/>
          </a:p>
          <a:p>
            <a:pPr marL="685783" lvl="1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CC0066"/>
              </a:buClr>
              <a:buSzPts val="2800"/>
              <a:buChar char="•"/>
            </a:pPr>
            <a:r>
              <a:rPr lang="en-GB" sz="2800" b="1">
                <a:solidFill>
                  <a:srgbClr val="CC0066"/>
                </a:solidFill>
                <a:latin typeface="Calibri"/>
                <a:ea typeface="Calibri"/>
                <a:cs typeface="Calibri"/>
                <a:sym typeface="Calibri"/>
              </a:rPr>
              <a:t>Unscheduled admissions </a:t>
            </a:r>
            <a:r>
              <a:rPr lang="en-GB" sz="2800">
                <a:latin typeface="Calibri"/>
                <a:ea typeface="Calibri"/>
                <a:cs typeface="Calibri"/>
                <a:sym typeface="Calibri"/>
              </a:rPr>
              <a:t>under community care</a:t>
            </a:r>
            <a:endParaRPr/>
          </a:p>
          <a:p>
            <a:pPr marL="685783" lvl="1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CC0066"/>
              </a:buClr>
              <a:buSzPts val="2800"/>
              <a:buChar char="•"/>
            </a:pPr>
            <a:r>
              <a:rPr lang="en-GB" sz="2800" b="1">
                <a:solidFill>
                  <a:srgbClr val="CC0066"/>
                </a:solidFill>
                <a:latin typeface="Calibri"/>
                <a:ea typeface="Calibri"/>
                <a:cs typeface="Calibri"/>
                <a:sym typeface="Calibri"/>
              </a:rPr>
              <a:t>Reason</a:t>
            </a:r>
            <a:r>
              <a:rPr lang="en-GB" sz="2800">
                <a:latin typeface="Calibri"/>
                <a:ea typeface="Calibri"/>
                <a:cs typeface="Calibri"/>
                <a:sym typeface="Calibri"/>
              </a:rPr>
              <a:t> for admission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130" name="Google Shape;130;p10" descr="Research with solid fil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05900" y="1825625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1"/>
          <p:cNvSpPr txBox="1">
            <a:spLocks noGrp="1"/>
          </p:cNvSpPr>
          <p:nvPr>
            <p:ph type="title"/>
          </p:nvPr>
        </p:nvSpPr>
        <p:spPr>
          <a:xfrm>
            <a:off x="673100" y="1746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C0066"/>
              </a:buClr>
              <a:buSzPts val="4000"/>
              <a:buFont typeface="Calibri"/>
              <a:buNone/>
            </a:pPr>
            <a:br>
              <a:rPr lang="en-GB" sz="4000" b="1">
                <a:solidFill>
                  <a:srgbClr val="CC0066"/>
                </a:solidFill>
              </a:rPr>
            </a:br>
            <a:r>
              <a:rPr lang="en-GB" sz="4000" b="1">
                <a:solidFill>
                  <a:srgbClr val="CC0066"/>
                </a:solidFill>
              </a:rPr>
              <a:t>Under respiratory physiotherapy care</a:t>
            </a:r>
            <a:endParaRPr/>
          </a:p>
        </p:txBody>
      </p:sp>
      <p:pic>
        <p:nvPicPr>
          <p:cNvPr id="136" name="Google Shape;136;p1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898648" y="1500190"/>
            <a:ext cx="5641848" cy="50185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12"/>
          <p:cNvPicPr preferRelativeResize="0"/>
          <p:nvPr/>
        </p:nvPicPr>
        <p:blipFill rotWithShape="1">
          <a:blip r:embed="rId3">
            <a:alphaModFix/>
          </a:blip>
          <a:srcRect r="37312"/>
          <a:stretch/>
        </p:blipFill>
        <p:spPr>
          <a:xfrm>
            <a:off x="5701183" y="1943896"/>
            <a:ext cx="4668911" cy="4263136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2"/>
          <p:cNvSpPr txBox="1">
            <a:spLocks noGrp="1"/>
          </p:cNvSpPr>
          <p:nvPr>
            <p:ph type="title"/>
          </p:nvPr>
        </p:nvSpPr>
        <p:spPr>
          <a:xfrm>
            <a:off x="838200" y="15822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GB" sz="4000" b="1">
                <a:latin typeface="Calibri"/>
                <a:ea typeface="Calibri"/>
                <a:cs typeface="Calibri"/>
                <a:sym typeface="Calibri"/>
              </a:rPr>
              <a:t>Hospital admissions</a:t>
            </a:r>
            <a:endParaRPr/>
          </a:p>
        </p:txBody>
      </p:sp>
      <p:pic>
        <p:nvPicPr>
          <p:cNvPr id="143" name="Google Shape;143;p1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 r="38898"/>
          <a:stretch/>
        </p:blipFill>
        <p:spPr>
          <a:xfrm>
            <a:off x="533401" y="1860726"/>
            <a:ext cx="4508499" cy="4176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2"/>
          <p:cNvPicPr preferRelativeResize="0"/>
          <p:nvPr/>
        </p:nvPicPr>
        <p:blipFill rotWithShape="1">
          <a:blip r:embed="rId4">
            <a:alphaModFix/>
          </a:blip>
          <a:srcRect l="62134" t="38011" b="46400"/>
          <a:stretch/>
        </p:blipFill>
        <p:spPr>
          <a:xfrm>
            <a:off x="1492248" y="6207031"/>
            <a:ext cx="2794000" cy="650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2"/>
          <p:cNvPicPr preferRelativeResize="0"/>
          <p:nvPr/>
        </p:nvPicPr>
        <p:blipFill rotWithShape="1">
          <a:blip r:embed="rId3">
            <a:alphaModFix/>
          </a:blip>
          <a:srcRect l="61223" t="37463" b="49652"/>
          <a:stretch/>
        </p:blipFill>
        <p:spPr>
          <a:xfrm>
            <a:off x="6699252" y="6295203"/>
            <a:ext cx="2959100" cy="562797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2"/>
          <p:cNvSpPr txBox="1"/>
          <p:nvPr/>
        </p:nvSpPr>
        <p:spPr>
          <a:xfrm>
            <a:off x="2235200" y="1505424"/>
            <a:ext cx="15494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Unscheduled</a:t>
            </a:r>
            <a:endParaRPr/>
          </a:p>
        </p:txBody>
      </p:sp>
      <p:sp>
        <p:nvSpPr>
          <p:cNvPr id="147" name="Google Shape;147;p12"/>
          <p:cNvSpPr txBox="1"/>
          <p:nvPr/>
        </p:nvSpPr>
        <p:spPr>
          <a:xfrm>
            <a:off x="7404106" y="1505424"/>
            <a:ext cx="232409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Length of hospital stay 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1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15454" y="821932"/>
            <a:ext cx="9829929" cy="53478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4"/>
          <p:cNvSpPr txBox="1">
            <a:spLocks noGrp="1"/>
          </p:cNvSpPr>
          <p:nvPr>
            <p:ph type="title"/>
          </p:nvPr>
        </p:nvSpPr>
        <p:spPr>
          <a:xfrm>
            <a:off x="589569" y="16159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GB" sz="4000" b="1">
                <a:latin typeface="Calibri"/>
                <a:ea typeface="Calibri"/>
                <a:cs typeface="Calibri"/>
                <a:sym typeface="Calibri"/>
              </a:rPr>
              <a:t>Analysis of Patient Outcomes</a:t>
            </a:r>
            <a:endParaRPr/>
          </a:p>
        </p:txBody>
      </p:sp>
      <p:sp>
        <p:nvSpPr>
          <p:cNvPr id="158" name="Google Shape;158;p14"/>
          <p:cNvSpPr txBox="1">
            <a:spLocks noGrp="1"/>
          </p:cNvSpPr>
          <p:nvPr>
            <p:ph type="body" idx="1"/>
          </p:nvPr>
        </p:nvSpPr>
        <p:spPr>
          <a:xfrm>
            <a:off x="589569" y="1396708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>
                <a:latin typeface="Calibri"/>
                <a:ea typeface="Calibri"/>
                <a:cs typeface="Calibri"/>
                <a:sym typeface="Calibri"/>
              </a:rPr>
              <a:t>Pre and post respiratory physiotherapy input:</a:t>
            </a:r>
            <a:endParaRPr/>
          </a:p>
          <a:p>
            <a:pPr marL="228594" lvl="0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C0066"/>
              </a:buClr>
              <a:buSzPts val="2800"/>
              <a:buChar char="•"/>
            </a:pPr>
            <a:r>
              <a:rPr lang="en-GB" b="1">
                <a:solidFill>
                  <a:srgbClr val="CC0066"/>
                </a:solidFill>
                <a:latin typeface="Calibri"/>
                <a:ea typeface="Calibri"/>
                <a:cs typeface="Calibri"/>
                <a:sym typeface="Calibri"/>
              </a:rPr>
              <a:t>Health VAS (perceived health)</a:t>
            </a:r>
            <a:endParaRPr b="1">
              <a:solidFill>
                <a:srgbClr val="CC00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594" lvl="0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C0066"/>
              </a:buClr>
              <a:buSzPts val="2800"/>
              <a:buChar char="•"/>
            </a:pPr>
            <a:r>
              <a:rPr lang="en-GB" b="1">
                <a:solidFill>
                  <a:srgbClr val="CC0066"/>
                </a:solidFill>
                <a:latin typeface="Calibri"/>
                <a:ea typeface="Calibri"/>
                <a:cs typeface="Calibri"/>
                <a:sym typeface="Calibri"/>
              </a:rPr>
              <a:t>CAT Score </a:t>
            </a:r>
            <a:r>
              <a:rPr lang="en-GB">
                <a:latin typeface="Calibri"/>
                <a:ea typeface="Calibri"/>
                <a:cs typeface="Calibri"/>
                <a:sym typeface="Calibri"/>
              </a:rPr>
              <a:t>(symptoms)</a:t>
            </a:r>
            <a:endParaRPr/>
          </a:p>
          <a:p>
            <a:pPr marL="228594" lvl="0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C0066"/>
              </a:buClr>
              <a:buSzPts val="2800"/>
              <a:buChar char="•"/>
            </a:pPr>
            <a:r>
              <a:rPr lang="en-GB" b="1">
                <a:solidFill>
                  <a:srgbClr val="CC0066"/>
                </a:solidFill>
                <a:latin typeface="Calibri"/>
                <a:ea typeface="Calibri"/>
                <a:cs typeface="Calibri"/>
                <a:sym typeface="Calibri"/>
              </a:rPr>
              <a:t>EQ-5D-5L</a:t>
            </a:r>
            <a:r>
              <a:rPr lang="en-GB">
                <a:latin typeface="Calibri"/>
                <a:ea typeface="Calibri"/>
                <a:cs typeface="Calibri"/>
                <a:sym typeface="Calibri"/>
              </a:rPr>
              <a:t> (quality of life)</a:t>
            </a:r>
            <a:endParaRPr/>
          </a:p>
          <a:p>
            <a:pPr marL="228594" lvl="0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C0066"/>
              </a:buClr>
              <a:buSzPts val="2800"/>
              <a:buChar char="•"/>
            </a:pPr>
            <a:r>
              <a:rPr lang="en-GB" b="1">
                <a:solidFill>
                  <a:srgbClr val="CC0066"/>
                </a:solidFill>
                <a:latin typeface="Calibri"/>
                <a:ea typeface="Calibri"/>
                <a:cs typeface="Calibri"/>
                <a:sym typeface="Calibri"/>
              </a:rPr>
              <a:t>Patient feedback</a:t>
            </a:r>
            <a:endParaRPr>
              <a:solidFill>
                <a:srgbClr val="CC00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159" name="Google Shape;159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22406" y="620266"/>
            <a:ext cx="2724912" cy="2255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10316" y="4227687"/>
            <a:ext cx="2324862" cy="1907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44757" y="4517136"/>
            <a:ext cx="2222466" cy="1997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537192" y="2805761"/>
            <a:ext cx="2280436" cy="18485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638822" y="2063988"/>
            <a:ext cx="2884932" cy="2163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619249" y="4157034"/>
            <a:ext cx="2830348" cy="2249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08569" y="4227687"/>
            <a:ext cx="1884163" cy="15278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5"/>
          <p:cNvSpPr txBox="1">
            <a:spLocks noGrp="1"/>
          </p:cNvSpPr>
          <p:nvPr>
            <p:ph type="title"/>
          </p:nvPr>
        </p:nvSpPr>
        <p:spPr>
          <a:xfrm>
            <a:off x="457200" y="96246"/>
            <a:ext cx="966825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C0066"/>
              </a:buClr>
              <a:buSzPts val="4000"/>
              <a:buFont typeface="Calibri"/>
              <a:buNone/>
            </a:pPr>
            <a:r>
              <a:rPr lang="en-GB" sz="4000" b="1">
                <a:solidFill>
                  <a:srgbClr val="CC0066"/>
                </a:solidFill>
              </a:rPr>
              <a:t>Patient Outcomes post physiotherapy input</a:t>
            </a:r>
            <a:endParaRPr>
              <a:solidFill>
                <a:srgbClr val="CC0066"/>
              </a:solidFill>
            </a:endParaRPr>
          </a:p>
        </p:txBody>
      </p:sp>
      <p:pic>
        <p:nvPicPr>
          <p:cNvPr id="171" name="Google Shape;171;p1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583936" y="1188720"/>
            <a:ext cx="3863536" cy="5669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92935" y="1421808"/>
            <a:ext cx="3569263" cy="53538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6"/>
          <p:cNvSpPr txBox="1">
            <a:spLocks noGrp="1"/>
          </p:cNvSpPr>
          <p:nvPr>
            <p:ph type="title"/>
          </p:nvPr>
        </p:nvSpPr>
        <p:spPr>
          <a:xfrm>
            <a:off x="1106424" y="169398"/>
            <a:ext cx="966825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None/>
            </a:pPr>
            <a:br>
              <a:rPr lang="en-GB" sz="4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GB" sz="4000" b="1">
                <a:solidFill>
                  <a:srgbClr val="CC0066"/>
                </a:solidFill>
              </a:rPr>
              <a:t>Key takeaways </a:t>
            </a:r>
            <a:endParaRPr>
              <a:solidFill>
                <a:srgbClr val="CC0066"/>
              </a:solidFill>
            </a:endParaRPr>
          </a:p>
        </p:txBody>
      </p:sp>
      <p:pic>
        <p:nvPicPr>
          <p:cNvPr id="178" name="Google Shape;178;p16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901952" y="1494961"/>
            <a:ext cx="7955280" cy="49574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30296" y="2032334"/>
            <a:ext cx="4831080" cy="435494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17"/>
          <p:cNvSpPr txBox="1">
            <a:spLocks noGrp="1"/>
          </p:cNvSpPr>
          <p:nvPr>
            <p:ph type="body" idx="1"/>
          </p:nvPr>
        </p:nvSpPr>
        <p:spPr>
          <a:xfrm>
            <a:off x="2798064" y="512063"/>
            <a:ext cx="5788152" cy="1520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4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C0066"/>
              </a:buClr>
              <a:buSzPct val="100000"/>
              <a:buNone/>
            </a:pPr>
            <a:r>
              <a:rPr lang="en-GB" sz="6400" b="1">
                <a:solidFill>
                  <a:srgbClr val="CC0066"/>
                </a:solidFill>
                <a:latin typeface="Calibri"/>
                <a:ea typeface="Calibri"/>
                <a:cs typeface="Calibri"/>
                <a:sym typeface="Calibri"/>
              </a:rPr>
              <a:t>Questions?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519</Words>
  <Application>Microsoft Office PowerPoint</Application>
  <PresentationFormat>Widescreen</PresentationFormat>
  <Paragraphs>87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An enhanced model of community respiratory physiotherapy care</vt:lpstr>
      <vt:lpstr> East Dunbartonshire: Seasonal and Demographic Pressures  </vt:lpstr>
      <vt:lpstr>  Respiratory illness in East Dunbartonshire  </vt:lpstr>
      <vt:lpstr>     Chronic Obstructive Pulmonary Disease</vt:lpstr>
      <vt:lpstr>Financial implications</vt:lpstr>
      <vt:lpstr>New Model of community-based Respiratory Physiotherapy Care </vt:lpstr>
      <vt:lpstr>New Model of community-based Respiratory Physiotherapy Care </vt:lpstr>
      <vt:lpstr>Enhanced Respiratory Care Model for COPD</vt:lpstr>
      <vt:lpstr>Enhanced Respiratory Care Model for COPD</vt:lpstr>
      <vt:lpstr>  Service Analysis  </vt:lpstr>
      <vt:lpstr> Under respiratory physiotherapy care</vt:lpstr>
      <vt:lpstr>Hospital admissions</vt:lpstr>
      <vt:lpstr>PowerPoint Presentation</vt:lpstr>
      <vt:lpstr>Analysis of Patient Outcomes</vt:lpstr>
      <vt:lpstr>Patient Outcomes post physiotherapy input</vt:lpstr>
      <vt:lpstr> Key takeaways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Linda White</dc:creator>
  <cp:lastModifiedBy>Liam Baillie</cp:lastModifiedBy>
  <cp:revision>2</cp:revision>
  <dcterms:created xsi:type="dcterms:W3CDTF">2013-05-09T10:58:45Z</dcterms:created>
  <dcterms:modified xsi:type="dcterms:W3CDTF">2025-06-05T15:10:27Z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A52346385</vt:lpwstr>
  </property>
  <property fmtid="{D5CDD505-2E9C-101B-9397-08002B2CF9AE}" pid="4" name="Objective-Title">
    <vt:lpwstr>2024 - NHS Scotland Event - Title Slide</vt:lpwstr>
  </property>
  <property fmtid="{D5CDD505-2E9C-101B-9397-08002B2CF9AE}" pid="5" name="Objective-Comment">
    <vt:lpwstr/>
  </property>
  <property fmtid="{D5CDD505-2E9C-101B-9397-08002B2CF9AE}" pid="6" name="Objective-CreationStamp">
    <vt:filetime>2025-03-21T08:54:52Z</vt:filetime>
  </property>
  <property fmtid="{D5CDD505-2E9C-101B-9397-08002B2CF9AE}" pid="7" name="Objective-IsApproved">
    <vt:bool>false</vt:bool>
  </property>
  <property fmtid="{D5CDD505-2E9C-101B-9397-08002B2CF9AE}" pid="8" name="Objective-IsPublished">
    <vt:bool>true</vt:bool>
  </property>
  <property fmtid="{D5CDD505-2E9C-101B-9397-08002B2CF9AE}" pid="9" name="Objective-DatePublished">
    <vt:filetime>2025-03-21T08:54:53Z</vt:filetime>
  </property>
  <property fmtid="{D5CDD505-2E9C-101B-9397-08002B2CF9AE}" pid="10" name="Objective-ModificationStamp">
    <vt:filetime>2025-03-21T08:54:53Z</vt:filetime>
  </property>
  <property fmtid="{D5CDD505-2E9C-101B-9397-08002B2CF9AE}" pid="11" name="Objective-Owner">
    <vt:lpwstr>Jaworska, Klaudia K (U453333)</vt:lpwstr>
  </property>
  <property fmtid="{D5CDD505-2E9C-101B-9397-08002B2CF9AE}" pid="12" name="Objective-Path">
    <vt:lpwstr>Objective Global Folder:SG File Plan:Health, nutrition and care:National Health Service (NHS):General:Casework: National Health Service (NHS) - general:DG Health - Business Management and Support: Communications: NHS Scotland Event: 2025: 2025-2030</vt:lpwstr>
  </property>
  <property fmtid="{D5CDD505-2E9C-101B-9397-08002B2CF9AE}" pid="13" name="Objective-Parent">
    <vt:lpwstr>DG Health - Business Management and Support: Communications: NHS Scotland Event: 2025: 2025-2030</vt:lpwstr>
  </property>
  <property fmtid="{D5CDD505-2E9C-101B-9397-08002B2CF9AE}" pid="14" name="Objective-State">
    <vt:lpwstr>Published</vt:lpwstr>
  </property>
  <property fmtid="{D5CDD505-2E9C-101B-9397-08002B2CF9AE}" pid="15" name="Objective-Version">
    <vt:lpwstr>1.0</vt:lpwstr>
  </property>
  <property fmtid="{D5CDD505-2E9C-101B-9397-08002B2CF9AE}" pid="16" name="Objective-VersionNumber">
    <vt:r8>1</vt:r8>
  </property>
  <property fmtid="{D5CDD505-2E9C-101B-9397-08002B2CF9AE}" pid="17" name="Objective-VersionComment">
    <vt:lpwstr>First version</vt:lpwstr>
  </property>
  <property fmtid="{D5CDD505-2E9C-101B-9397-08002B2CF9AE}" pid="18" name="Objective-FileNumber">
    <vt:lpwstr>CASE/766108</vt:lpwstr>
  </property>
  <property fmtid="{D5CDD505-2E9C-101B-9397-08002B2CF9AE}" pid="19" name="Objective-Classification">
    <vt:lpwstr>OFFICIAL</vt:lpwstr>
  </property>
  <property fmtid="{D5CDD505-2E9C-101B-9397-08002B2CF9AE}" pid="20" name="Objective-Caveats">
    <vt:lpwstr>Caveat for access to SG Fileplan</vt:lpwstr>
  </property>
  <property fmtid="{D5CDD505-2E9C-101B-9397-08002B2CF9AE}" pid="21" name="Objective-Date of Original [system]">
    <vt:lpwstr/>
  </property>
  <property fmtid="{D5CDD505-2E9C-101B-9397-08002B2CF9AE}" pid="22" name="Objective-Date Received [system]">
    <vt:lpwstr/>
  </property>
  <property fmtid="{D5CDD505-2E9C-101B-9397-08002B2CF9AE}" pid="23" name="Objective-SG Web Publication - Category [system]">
    <vt:lpwstr/>
  </property>
  <property fmtid="{D5CDD505-2E9C-101B-9397-08002B2CF9AE}" pid="24" name="Objective-SG Web Publication - Category 2 Classification [system]">
    <vt:lpwstr/>
  </property>
  <property fmtid="{D5CDD505-2E9C-101B-9397-08002B2CF9AE}" pid="25" name="Objective-Description">
    <vt:lpwstr/>
  </property>
  <property fmtid="{D5CDD505-2E9C-101B-9397-08002B2CF9AE}" pid="26" name="Objective-VersionId">
    <vt:lpwstr>vA78910678</vt:lpwstr>
  </property>
  <property fmtid="{D5CDD505-2E9C-101B-9397-08002B2CF9AE}" pid="27" name="Objective-Date of Original">
    <vt:lpwstr/>
  </property>
  <property fmtid="{D5CDD505-2E9C-101B-9397-08002B2CF9AE}" pid="28" name="Objective-Date Received">
    <vt:lpwstr/>
  </property>
  <property fmtid="{D5CDD505-2E9C-101B-9397-08002B2CF9AE}" pid="29" name="Objective-SG Web Publication - Category">
    <vt:lpwstr/>
  </property>
  <property fmtid="{D5CDD505-2E9C-101B-9397-08002B2CF9AE}" pid="30" name="Objective-SG Web Publication - Category 2 Classification">
    <vt:lpwstr/>
  </property>
  <property fmtid="{D5CDD505-2E9C-101B-9397-08002B2CF9AE}" pid="31" name="Objective-Connect Creator">
    <vt:lpwstr/>
  </property>
  <property fmtid="{D5CDD505-2E9C-101B-9397-08002B2CF9AE}" pid="32" name="Objective-Required Redaction">
    <vt:lpwstr/>
  </property>
</Properties>
</file>