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9"/>
  </p:notesMasterIdLst>
  <p:sldIdLst>
    <p:sldId id="288" r:id="rId3"/>
    <p:sldId id="279" r:id="rId4"/>
    <p:sldId id="280" r:id="rId5"/>
    <p:sldId id="289" r:id="rId6"/>
    <p:sldId id="290" r:id="rId7"/>
    <p:sldId id="259" r:id="rId8"/>
    <p:sldId id="260" r:id="rId9"/>
    <p:sldId id="261" r:id="rId10"/>
    <p:sldId id="262" r:id="rId11"/>
    <p:sldId id="263" r:id="rId12"/>
    <p:sldId id="264" r:id="rId13"/>
    <p:sldId id="265" r:id="rId14"/>
    <p:sldId id="266" r:id="rId15"/>
    <p:sldId id="267" r:id="rId16"/>
    <p:sldId id="268" r:id="rId17"/>
    <p:sldId id="283" r:id="rId18"/>
    <p:sldId id="269" r:id="rId19"/>
    <p:sldId id="281" r:id="rId20"/>
    <p:sldId id="291" r:id="rId21"/>
    <p:sldId id="292" r:id="rId22"/>
    <p:sldId id="285" r:id="rId23"/>
    <p:sldId id="284" r:id="rId24"/>
    <p:sldId id="270" r:id="rId25"/>
    <p:sldId id="256" r:id="rId26"/>
    <p:sldId id="271" r:id="rId27"/>
    <p:sldId id="274" r:id="rId28"/>
    <p:sldId id="275" r:id="rId29"/>
    <p:sldId id="276" r:id="rId30"/>
    <p:sldId id="277" r:id="rId31"/>
    <p:sldId id="278" r:id="rId32"/>
    <p:sldId id="272" r:id="rId33"/>
    <p:sldId id="273" r:id="rId34"/>
    <p:sldId id="286" r:id="rId35"/>
    <p:sldId id="282" r:id="rId36"/>
    <p:sldId id="293" r:id="rId37"/>
    <p:sldId id="294" r:id="rId38"/>
  </p:sldIdLst>
  <p:sldSz cx="12192000" cy="6858000"/>
  <p:notesSz cx="6858000" cy="9144000"/>
  <p:custDataLst>
    <p:tags r:id="rId40"/>
  </p:custData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0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609DEC-5718-49DC-9C2B-D654022779D3}" v="1" dt="2026-09-14T08:55:37.7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60"/>
  </p:normalViewPr>
  <p:slideViewPr>
    <p:cSldViewPr snapToGrid="0">
      <p:cViewPr varScale="1">
        <p:scale>
          <a:sx n="75" d="100"/>
          <a:sy n="75" d="100"/>
        </p:scale>
        <p:origin x="88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Children</c:v>
          </c:tx>
          <c:spPr>
            <a:solidFill>
              <a:srgbClr val="AC0074"/>
            </a:solidFill>
          </c:spPr>
          <c:invertIfNegative val="1"/>
          <c:dLbls>
            <c:spPr>
              <a:noFill/>
              <a:ln>
                <a:noFill/>
              </a:ln>
              <a:effectLst/>
            </c:spPr>
            <c:txPr>
              <a:bodyPr anchorCtr="1"/>
              <a:lstStyle/>
              <a:p>
                <a:pPr>
                  <a:defRPr sz="1575" b="1">
                    <a:solidFill>
                      <a:srgbClr val="08004D"/>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Data'!$A$2:$A$11</c:f>
              <c:strCache>
                <c:ptCount val="10"/>
                <c:pt idx="0">
                  <c:v>NHS Borders</c:v>
                </c:pt>
                <c:pt idx="1">
                  <c:v>NHS Ayrshire &amp; Arran</c:v>
                </c:pt>
                <c:pt idx="2">
                  <c:v>NHS Highland</c:v>
                </c:pt>
                <c:pt idx="3">
                  <c:v>NHS Grampian</c:v>
                </c:pt>
                <c:pt idx="4">
                  <c:v>NHS Lanarkshire</c:v>
                </c:pt>
                <c:pt idx="5">
                  <c:v>NHS Fife</c:v>
                </c:pt>
                <c:pt idx="6">
                  <c:v>NHS Forth Valley</c:v>
                </c:pt>
                <c:pt idx="7">
                  <c:v>NHS Tayside</c:v>
                </c:pt>
                <c:pt idx="8">
                  <c:v>NHS Lothian</c:v>
                </c:pt>
                <c:pt idx="9">
                  <c:v>NHS GGC</c:v>
                </c:pt>
              </c:strCache>
            </c:strRef>
          </c:cat>
          <c:val>
            <c:numRef>
              <c:f>'Chart Data'!$B$2:$B$11</c:f>
              <c:numCache>
                <c:formatCode>General</c:formatCode>
                <c:ptCount val="10"/>
                <c:pt idx="0">
                  <c:v>1</c:v>
                </c:pt>
                <c:pt idx="1">
                  <c:v>3</c:v>
                </c:pt>
                <c:pt idx="2">
                  <c:v>3</c:v>
                </c:pt>
                <c:pt idx="3">
                  <c:v>4</c:v>
                </c:pt>
                <c:pt idx="4">
                  <c:v>5</c:v>
                </c:pt>
                <c:pt idx="5">
                  <c:v>5</c:v>
                </c:pt>
                <c:pt idx="6">
                  <c:v>5</c:v>
                </c:pt>
                <c:pt idx="7">
                  <c:v>5</c:v>
                </c:pt>
                <c:pt idx="8">
                  <c:v>11</c:v>
                </c:pt>
                <c:pt idx="9">
                  <c:v>14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8E02-B44F-9B4E-F15938609A5A}"/>
            </c:ext>
          </c:extLst>
        </c:ser>
        <c:dLbls>
          <c:dLblPos val="outEnd"/>
          <c:showLegendKey val="0"/>
          <c:showVal val="1"/>
          <c:showCatName val="0"/>
          <c:showSerName val="0"/>
          <c:showPercent val="0"/>
          <c:showBubbleSize val="0"/>
        </c:dLbls>
        <c:gapWidth val="62"/>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1575">
                <a:solidFill>
                  <a:srgbClr val="08004D"/>
                </a:solidFill>
                <a:latin typeface="Calibri"/>
                <a:ea typeface="Calibri"/>
                <a:cs typeface="Calibri"/>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0">
            <a:noFill/>
          </a:ln>
        </c:spPr>
        <c:txPr>
          <a:bodyPr anchorCtr="1"/>
          <a:lstStyle/>
          <a:p>
            <a:pPr>
              <a:defRPr sz="1575">
                <a:solidFill>
                  <a:srgbClr val="08004D"/>
                </a:solidFill>
                <a:latin typeface="Calibri"/>
                <a:ea typeface="Calibri"/>
                <a:cs typeface="Calibri"/>
              </a:defRPr>
            </a:pPr>
            <a:endParaRPr lang="en-US"/>
          </a:p>
        </c:txPr>
        <c:crossAx val="48650112"/>
        <c:crosses val="autoZero"/>
        <c:crossBetween val="between"/>
      </c:valAx>
      <c:spPr>
        <a:noFill/>
        <a:ln w="0">
          <a:noFill/>
        </a:ln>
      </c:spPr>
    </c:plotArea>
    <c:plotVisOnly val="1"/>
    <c:dispBlanksAs val="zero"/>
    <c:showDLblsOverMax val="1"/>
  </c:chart>
  <c:spPr>
    <a:noFill/>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doughnutChart>
        <c:varyColors val="1"/>
        <c:ser>
          <c:idx val="0"/>
          <c:order val="0"/>
          <c:tx>
            <c:v>Deaths</c:v>
          </c:tx>
          <c:spPr>
            <a:ln w="19050">
              <a:solidFill>
                <a:srgbClr val="FFFFFF"/>
              </a:solidFill>
            </a:ln>
          </c:spPr>
          <c:dPt>
            <c:idx val="0"/>
            <c:bubble3D val="0"/>
            <c:spPr>
              <a:solidFill>
                <a:srgbClr val="AC0074"/>
              </a:solidFill>
            </c:spPr>
            <c:extLst>
              <c:ext xmlns:c16="http://schemas.microsoft.com/office/drawing/2014/chart" uri="{C3380CC4-5D6E-409C-BE32-E72D297353CC}">
                <c16:uniqueId val="{00000001-E143-F249-89F2-C023A8ACBC49}"/>
              </c:ext>
            </c:extLst>
          </c:dPt>
          <c:dPt>
            <c:idx val="1"/>
            <c:bubble3D val="0"/>
            <c:spPr>
              <a:solidFill>
                <a:srgbClr val="EEE7F3"/>
              </a:solidFill>
            </c:spPr>
            <c:extLst>
              <c:ext xmlns:c16="http://schemas.microsoft.com/office/drawing/2014/chart" uri="{C3380CC4-5D6E-409C-BE32-E72D297353CC}">
                <c16:uniqueId val="{00000003-E143-F249-89F2-C023A8ACBC49}"/>
              </c:ext>
            </c:extLst>
          </c:dPt>
          <c:cat>
            <c:strRef>
              <c:f>'Chart Data'!$A$2:$A$3</c:f>
              <c:strCache>
                <c:ptCount val="2"/>
                <c:pt idx="0">
                  <c:v>Preference achieved</c:v>
                </c:pt>
                <c:pt idx="1">
                  <c:v>Preference not achieved</c:v>
                </c:pt>
              </c:strCache>
            </c:strRef>
          </c:cat>
          <c:val>
            <c:numRef>
              <c:f>'Chart Data'!$B$2:$B$3</c:f>
              <c:numCache>
                <c:formatCode>General</c:formatCode>
                <c:ptCount val="2"/>
                <c:pt idx="0">
                  <c:v>39</c:v>
                </c:pt>
                <c:pt idx="1">
                  <c:v>4</c:v>
                </c:pt>
              </c:numCache>
            </c:numRef>
          </c:val>
          <c:extLst>
            <c:ext xmlns:c16="http://schemas.microsoft.com/office/drawing/2014/chart" uri="{C3380CC4-5D6E-409C-BE32-E72D297353CC}">
              <c16:uniqueId val="{00000004-E143-F249-89F2-C023A8ACBC49}"/>
            </c:ext>
          </c:extLst>
        </c:ser>
        <c:dLbls>
          <c:showLegendKey val="0"/>
          <c:showVal val="0"/>
          <c:showCatName val="0"/>
          <c:showSerName val="0"/>
          <c:showPercent val="0"/>
          <c:showBubbleSize val="0"/>
          <c:showLeaderLines val="0"/>
        </c:dLbls>
        <c:firstSliceAng val="270"/>
        <c:holeSize val="78"/>
      </c:doughnutChart>
    </c:plotArea>
    <c:plotVisOnly val="1"/>
    <c:dispBlanksAs val="zero"/>
    <c:showDLblsOverMax val="1"/>
  </c:chart>
  <c:spPr>
    <a:no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05BF77-7A87-4AAB-8255-2B4E86E4BF7E}"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92D65-FB60-4CB4-8661-7AAC7D771D81}" type="slidenum">
              <a:rPr lang="en-GB" smtClean="0"/>
              <a:t>‹#›</a:t>
            </a:fld>
            <a:endParaRPr lang="en-GB"/>
          </a:p>
        </p:txBody>
      </p:sp>
    </p:spTree>
    <p:extLst>
      <p:ext uri="{BB962C8B-B14F-4D97-AF65-F5344CB8AC3E}">
        <p14:creationId xmlns:p14="http://schemas.microsoft.com/office/powerpoint/2010/main" val="3444827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88F98-316C-1375-AF2A-BA2AD2082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2B927-2CD4-444C-F856-EEF4EAF0C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32249-C529-142A-52B5-059FA436A7F1}"/>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78B7FE69-084D-4BB0-340B-6D274C22B30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20145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2F5E6-29A6-CB75-23F7-77DD9392D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60322-2DDB-57E0-2AEC-F828CF1C68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D21193-F8C4-021F-C9F7-69BCB783CC87}"/>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57FCCFE8-47F8-EC13-6565-30E7E94D976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99627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B6228-DD36-B010-A198-A9165FBD4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762E2-5373-5D28-A72A-030F29833C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50942-3E02-7436-08CF-8AC8BD5A6C8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555792DF-DDE4-334F-7055-00D5EDF3D35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17148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70 seconds.</a:t>
            </a:r>
          </a:p>
          <a:p>
            <a:endParaRPr/>
          </a:p>
          <a:p>
            <a:r>
              <a:t>The call or MDT discussion was often only the beginning of the clinical work. The visible contact generated plans, medicines review, rapid-discharge support, coordination and education for the professionals or parents delivering care.</a:t>
            </a:r>
          </a:p>
          <a:p>
            <a:endParaRPr/>
          </a:p>
          <a:p>
            <a:r>
              <a:t>The evaluation found that this additional work accounted for almost 20 per cent of CAS clinicians’ time. Crucially, the report describes it as daytime activity. It therefore affected the capacity of the specialist teams’ existing daytime services, not only the out-of-hours rota. The work was shared with NHS specialist teams, local teams, CHAS and other services, but it still required specialist CAS clinician input.</a:t>
            </a:r>
          </a:p>
          <a:p>
            <a:endParaRPr/>
          </a:p>
          <a:p>
            <a:r>
              <a:t>The left-hand figures show the work directly attached to a recorded out-of-hours contact: an average 29-minute call and a further 21 minutes of administration. Demand could also cluster, with 31 calls over three days for four children in four health boards.</a:t>
            </a:r>
          </a:p>
          <a:p>
            <a:endParaRPr/>
          </a:p>
          <a:p>
            <a:r>
              <a:t>Recording was incomplete, especially for work outside the formal model, so the true impact is likely to have been greater.</a:t>
            </a:r>
          </a:p>
          <a:p>
            <a:endParaRPr/>
          </a:p>
          <a:p>
            <a:r>
              <a:t>SOURCES</a:t>
            </a:r>
          </a:p>
          <a:p>
            <a:r>
              <a:t>The Clinical Advisory Service Year One Evaluation V1.5, August 2026, pp. 10–11 and 20. The report describes additional advice arising from MDT recommendations as almost 20% of CAS clinicians’ time and explicitly identifies it as daytime activity. Call and administration means are based on incomplete records.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6A9EB-FAED-E8D4-5C67-E34931088B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61381-951D-EAD3-AA7D-0CF5D08F47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7386B-A304-A8DF-87FF-A2D92EF9F418}"/>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6836ECCD-CE2E-89C2-2BD5-FFBFD3278D3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236811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a:t>Click to edit Master title style</a:t>
            </a:r>
            <a:endParaRPr lang="LID4096"/>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a:solidFill>
                  <a:schemeClr val="bg1"/>
                </a:solidFill>
                <a:latin typeface="Calibri" panose="020B0604020202020204" pitchFamily="34" charset="0"/>
                <a:ea typeface="+mn-ea"/>
                <a:cs typeface="Calibri" panose="020B0604020202020204" pitchFamily="34" charset="0"/>
              </a:rPr>
              <a:t>SLIDO CODE: </a:t>
            </a:r>
            <a:r>
              <a:rPr lang="en-GB" sz="1800" b="1" kern="1200">
                <a:solidFill>
                  <a:schemeClr val="bg1"/>
                </a:solidFill>
                <a:latin typeface="Calibri" panose="020B0604020202020204" pitchFamily="34" charset="0"/>
                <a:ea typeface="+mn-ea"/>
                <a:cs typeface="Calibri" panose="020B0604020202020204" pitchFamily="34" charset="0"/>
              </a:rPr>
              <a:t>NHSScot2026</a:t>
            </a:r>
            <a:endParaRPr lang="en-GB" sz="1800" kern="1200">
              <a:solidFill>
                <a:schemeClr val="bg1"/>
              </a:solidFill>
              <a:latin typeface="Calibri" panose="020B0604020202020204" pitchFamily="34" charset="0"/>
              <a:ea typeface="+mn-ea"/>
              <a:cs typeface="Calibri"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31" y="5940599"/>
            <a:ext cx="12192000" cy="1054100"/>
          </a:xfrm>
          <a:prstGeom prst="rect">
            <a:avLst/>
          </a:prstGeom>
        </p:spPr>
      </p:pic>
    </p:spTree>
    <p:extLst>
      <p:ext uri="{BB962C8B-B14F-4D97-AF65-F5344CB8AC3E}">
        <p14:creationId xmlns:p14="http://schemas.microsoft.com/office/powerpoint/2010/main" val="318461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LID4096" smtClean="0"/>
              <a:t>‹#›</a:t>
            </a:fld>
            <a:endParaRPr lang="LID4096"/>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37F82FD-AFCF-5A2D-B95E-3A7E576E122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867" y="5842000"/>
            <a:ext cx="12191999" cy="1016000"/>
          </a:xfrm>
          <a:prstGeom prst="rect">
            <a:avLst/>
          </a:prstGeom>
        </p:spPr>
      </p:pic>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dirty="0"/>
              <a:t>Click to edit Master title style</a:t>
            </a:r>
            <a:endParaRPr lang="LID4096" dirty="0"/>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pic>
        <p:nvPicPr>
          <p:cNvPr id="11" name="Picture 10">
            <a:extLst>
              <a:ext uri="{FF2B5EF4-FFF2-40B4-BE49-F238E27FC236}">
                <a16:creationId xmlns:a16="http://schemas.microsoft.com/office/drawing/2014/main" id="{C5B33056-6A8E-401F-EB5F-A87CEACA710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Tree>
    <p:extLst>
      <p:ext uri="{BB962C8B-B14F-4D97-AF65-F5344CB8AC3E}">
        <p14:creationId xmlns:p14="http://schemas.microsoft.com/office/powerpoint/2010/main" val="1781428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36D063-9574-D4B2-79FA-662DF7DFBAA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lvl1pPr>
              <a:defRPr b="1">
                <a:solidFill>
                  <a:schemeClr val="bg1"/>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8308B38B-FAC3-856A-F461-EBB0383A3E8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140077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F511E-EA3D-392A-F4EC-1AE34E4372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B1095936-8580-128E-9563-D5350128EE5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451184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6687941-353C-DAFA-1D76-8DB5A522859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AFA707-C0F0-1FEC-AFC5-A535CCDA086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E139AA8-9F15-61CA-CD02-1CA566345C5E}"/>
              </a:ext>
            </a:extLst>
          </p:cNvPr>
          <p:cNvSpPr>
            <a:spLocks noGrp="1"/>
          </p:cNvSpPr>
          <p:nvPr>
            <p:ph sz="half" idx="1"/>
          </p:nvPr>
        </p:nvSpPr>
        <p:spPr>
          <a:xfrm>
            <a:off x="838200" y="1825625"/>
            <a:ext cx="5181600" cy="3920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F8D8938C-EF51-089A-1AEB-58E470413F0C}"/>
              </a:ext>
            </a:extLst>
          </p:cNvPr>
          <p:cNvSpPr>
            <a:spLocks noGrp="1"/>
          </p:cNvSpPr>
          <p:nvPr>
            <p:ph sz="half" idx="2"/>
          </p:nvPr>
        </p:nvSpPr>
        <p:spPr>
          <a:xfrm>
            <a:off x="6172200" y="1825625"/>
            <a:ext cx="5181600" cy="3862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16DE308A-EEBA-47C7-0466-99035E29292A}"/>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5C79695E-A15B-C0E0-1997-460C03511533}"/>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5D692AB-A826-7111-A683-57BF8E659436}"/>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7" name="Picture 16">
            <a:extLst>
              <a:ext uri="{FF2B5EF4-FFF2-40B4-BE49-F238E27FC236}">
                <a16:creationId xmlns:a16="http://schemas.microsoft.com/office/drawing/2014/main" id="{EB7D9DFE-E2A7-3FB5-DB4F-A39EE471B40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3232463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DDC1DB-6A63-6BF8-EA57-E17D1F1218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2109462-F4B9-62A5-B9A8-24CA04C4492C}"/>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CB834FB-E1A3-117F-F2B5-21DA43333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C180-4AE9-DE36-9E49-2ABCA2E0E5B0}"/>
              </a:ext>
            </a:extLst>
          </p:cNvPr>
          <p:cNvSpPr>
            <a:spLocks noGrp="1"/>
          </p:cNvSpPr>
          <p:nvPr>
            <p:ph sz="half" idx="2"/>
          </p:nvPr>
        </p:nvSpPr>
        <p:spPr>
          <a:xfrm>
            <a:off x="839788" y="2505075"/>
            <a:ext cx="5157787"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CA2F3C8-392D-DDEF-BFE9-A455033428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DA001-71E1-BCC2-EABF-B67E0B0BF67D}"/>
              </a:ext>
            </a:extLst>
          </p:cNvPr>
          <p:cNvSpPr>
            <a:spLocks noGrp="1"/>
          </p:cNvSpPr>
          <p:nvPr>
            <p:ph sz="quarter" idx="4"/>
          </p:nvPr>
        </p:nvSpPr>
        <p:spPr>
          <a:xfrm>
            <a:off x="6172200" y="2505075"/>
            <a:ext cx="5183188"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92AB353-2EA0-9B4B-892A-642ED17C37D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8" name="Footer Placeholder 7">
            <a:extLst>
              <a:ext uri="{FF2B5EF4-FFF2-40B4-BE49-F238E27FC236}">
                <a16:creationId xmlns:a16="http://schemas.microsoft.com/office/drawing/2014/main" id="{5D762C1E-9869-5267-BFB3-D4EB14D337E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668B7721-7D7B-E8C4-BB27-46A3D4925B4A}"/>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5" name="Picture 14">
            <a:extLst>
              <a:ext uri="{FF2B5EF4-FFF2-40B4-BE49-F238E27FC236}">
                <a16:creationId xmlns:a16="http://schemas.microsoft.com/office/drawing/2014/main" id="{46DAFF8F-F9E8-0067-E64F-CB0537690F7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2868836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21EFA-601F-9A6A-F921-97BF4E52C1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AF89421F-A32B-8D09-A37E-EE5DBEEE9A8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2C140903-54A6-0BEB-A892-3258E383698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4" name="Footer Placeholder 3">
            <a:extLst>
              <a:ext uri="{FF2B5EF4-FFF2-40B4-BE49-F238E27FC236}">
                <a16:creationId xmlns:a16="http://schemas.microsoft.com/office/drawing/2014/main" id="{CF2BA662-3BE7-B38F-2D6D-AFD8A87055BE}"/>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41196E15-2AC8-F344-EE74-B37FF58FFF3C}"/>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23F9EC84-175B-021D-5E3A-23667FE93D4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Tree>
    <p:extLst>
      <p:ext uri="{BB962C8B-B14F-4D97-AF65-F5344CB8AC3E}">
        <p14:creationId xmlns:p14="http://schemas.microsoft.com/office/powerpoint/2010/main" val="116077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FDD67-8945-731D-0AEC-D1A2106857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543C4422-3813-F32E-0B16-44F282FDE79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B7BDB7B1-12BA-B746-E4D8-1EEB2522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2A63E34-4B62-6557-CECF-419CC625F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71EF671-5A15-4198-FF09-7B8644652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F661A-E296-2EA8-54FD-A0014090C36D}"/>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862641EF-AAC1-95A5-9DA2-DB75D744697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9E5F7F79-EDC7-0CF0-DC46-40C5A948D2A9}"/>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02419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CC14CA-ADF8-FE9E-C236-4E503D00CF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87FE363-EA44-C226-CB00-CEA0EBD8D66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FCEB5764-AA9E-CE75-E1B5-29CD4C0D9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2FBDE2F-4E4E-0C69-6ABA-576BB9E3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77D11A9-8E9D-7DF6-93DE-1C94C296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2ED1D-F44B-CCBE-CFB9-49EF877D670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A75B2C08-68B4-4A4A-3986-BCC0E6A95D8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B4A6CB0-71F6-56AA-3130-71EF55DFEA5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309327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98B095-1ED5-4D11-9448-EC98AF1373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48667711-3101-EBA9-D35D-F962FB62441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
        <p:nvSpPr>
          <p:cNvPr id="2" name="Title 1">
            <a:extLst>
              <a:ext uri="{FF2B5EF4-FFF2-40B4-BE49-F238E27FC236}">
                <a16:creationId xmlns:a16="http://schemas.microsoft.com/office/drawing/2014/main" id="{3B4F2E20-D34D-532B-04E9-BC8FDFDDA2D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E1234D-C522-7276-2123-0927EBD05800}"/>
              </a:ext>
            </a:extLst>
          </p:cNvPr>
          <p:cNvSpPr>
            <a:spLocks noGrp="1"/>
          </p:cNvSpPr>
          <p:nvPr>
            <p:ph type="body" orient="vert" idx="1"/>
          </p:nvPr>
        </p:nvSpPr>
        <p:spPr>
          <a:xfrm>
            <a:off x="838200" y="1825625"/>
            <a:ext cx="10515600" cy="38417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7E18C48A-F769-502C-D477-2D35670E3CBB}"/>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E62602C9-1572-C1A6-8C9C-AFA025C49498}"/>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FC554B-CB12-EB90-8E8F-58325A06A53E}"/>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92343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CB1226-B276-3FA8-5520-1722144FBA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637EAD1-6493-8203-DE8F-E6D5284BA5C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803900"/>
            <a:ext cx="12192000" cy="1054100"/>
          </a:xfrm>
          <a:prstGeom prst="rect">
            <a:avLst/>
          </a:prstGeom>
        </p:spPr>
      </p:pic>
      <p:sp>
        <p:nvSpPr>
          <p:cNvPr id="2" name="Vertical Title 1">
            <a:extLst>
              <a:ext uri="{FF2B5EF4-FFF2-40B4-BE49-F238E27FC236}">
                <a16:creationId xmlns:a16="http://schemas.microsoft.com/office/drawing/2014/main" id="{48BF2C39-E822-8002-7753-A41F95BD362A}"/>
              </a:ext>
            </a:extLst>
          </p:cNvPr>
          <p:cNvSpPr>
            <a:spLocks noGrp="1"/>
          </p:cNvSpPr>
          <p:nvPr>
            <p:ph type="title" orient="vert"/>
          </p:nvPr>
        </p:nvSpPr>
        <p:spPr>
          <a:xfrm>
            <a:off x="8724900" y="365125"/>
            <a:ext cx="2628900" cy="521017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B1BBA20-84E8-7834-5C59-8444404FE584}"/>
              </a:ext>
            </a:extLst>
          </p:cNvPr>
          <p:cNvSpPr>
            <a:spLocks noGrp="1"/>
          </p:cNvSpPr>
          <p:nvPr>
            <p:ph type="body" orient="vert" idx="1"/>
          </p:nvPr>
        </p:nvSpPr>
        <p:spPr>
          <a:xfrm>
            <a:off x="838200" y="365125"/>
            <a:ext cx="77343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0F676F21-7DB6-598F-8E1D-652521A25528}"/>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C33566EE-1C82-1CD0-2803-05AE152E147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7D0A6C1-92B8-8B55-1D0F-89FD741E094F}"/>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579397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F44925-4F78-4BEA-BFB7-373C20F1EE4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724236EE-0455-D96E-590E-562EF8AC9512}"/>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78D5F97D-FAFA-FF8E-A2BC-C81C894167C3}"/>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649248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latin typeface="Arial" panose="020B0604020202020204" pitchFamily="34" charset="0"/>
                <a:ea typeface="+mn-ea"/>
                <a:cs typeface="Arial" panose="020B0604020202020204" pitchFamily="34" charset="0"/>
              </a:rPr>
              <a:t>SLIDO CODE: </a:t>
            </a:r>
            <a:r>
              <a:rPr lang="en-GB" sz="1800" b="1" kern="1200" dirty="0">
                <a:solidFill>
                  <a:schemeClr val="bg1"/>
                </a:solidFill>
                <a:latin typeface="Arial" panose="020B0604020202020204" pitchFamily="34" charset="0"/>
                <a:ea typeface="+mn-ea"/>
                <a:cs typeface="Arial" panose="020B0604020202020204" pitchFamily="34" charset="0"/>
              </a:rPr>
              <a:t>NHSScot2026</a:t>
            </a:r>
            <a:endParaRPr lang="en-GB" sz="180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58" y="5940599"/>
            <a:ext cx="12192000" cy="1054099"/>
          </a:xfrm>
          <a:prstGeom prst="rect">
            <a:avLst/>
          </a:prstGeom>
        </p:spPr>
      </p:pic>
    </p:spTree>
    <p:extLst>
      <p:ext uri="{BB962C8B-B14F-4D97-AF65-F5344CB8AC3E}">
        <p14:creationId xmlns:p14="http://schemas.microsoft.com/office/powerpoint/2010/main" val="2848174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 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AD474E-9EC2-787D-C334-1870EDFDF3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Date Placeholder 1">
            <a:extLst>
              <a:ext uri="{FF2B5EF4-FFF2-40B4-BE49-F238E27FC236}">
                <a16:creationId xmlns:a16="http://schemas.microsoft.com/office/drawing/2014/main" id="{E4511D2D-91CC-59F5-9F72-EAB97CB22FD6}"/>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3" name="Footer Placeholder 2">
            <a:extLst>
              <a:ext uri="{FF2B5EF4-FFF2-40B4-BE49-F238E27FC236}">
                <a16:creationId xmlns:a16="http://schemas.microsoft.com/office/drawing/2014/main" id="{CE7BE98F-9F42-75C5-89BA-2B5580E4E071}"/>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CDC547F1-386C-4F29-C0BB-E5CFAC52F459}"/>
              </a:ext>
            </a:extLst>
          </p:cNvPr>
          <p:cNvSpPr>
            <a:spLocks noGrp="1"/>
          </p:cNvSpPr>
          <p:nvPr>
            <p:ph type="sldNum" sz="quarter" idx="12"/>
          </p:nvPr>
        </p:nvSpPr>
        <p:spPr/>
        <p:txBody>
          <a:bodyPr/>
          <a:lstStyle/>
          <a:p>
            <a:fld id="{79D635C7-A8BE-4DF4-9835-69F96A945A83}" type="slidenum">
              <a:rPr lang="LID4096" smtClean="0"/>
              <a:t>‹#›</a:t>
            </a:fld>
            <a:endParaRPr lang="LID4096"/>
          </a:p>
        </p:txBody>
      </p:sp>
      <p:sp>
        <p:nvSpPr>
          <p:cNvPr id="5" name="Rectangle 4">
            <a:extLst>
              <a:ext uri="{FF2B5EF4-FFF2-40B4-BE49-F238E27FC236}">
                <a16:creationId xmlns:a16="http://schemas.microsoft.com/office/drawing/2014/main" id="{6230E44F-AF68-70A8-2FD1-B7C457EC80A1}"/>
              </a:ext>
            </a:extLst>
          </p:cNvPr>
          <p:cNvSpPr/>
          <p:nvPr userDrawn="1"/>
        </p:nvSpPr>
        <p:spPr>
          <a:xfrm>
            <a:off x="-67733" y="-347133"/>
            <a:ext cx="12259732" cy="72051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37F82FD-AFCF-5A2D-B95E-3A7E576E122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7733" y="5798044"/>
            <a:ext cx="12259733" cy="1059956"/>
          </a:xfrm>
          <a:prstGeom prst="rect">
            <a:avLst/>
          </a:prstGeom>
        </p:spPr>
      </p:pic>
      <p:sp>
        <p:nvSpPr>
          <p:cNvPr id="7" name="Title 1">
            <a:extLst>
              <a:ext uri="{FF2B5EF4-FFF2-40B4-BE49-F238E27FC236}">
                <a16:creationId xmlns:a16="http://schemas.microsoft.com/office/drawing/2014/main" id="{B4818050-7FA1-C22F-6FE7-C03E3A61585F}"/>
              </a:ext>
            </a:extLst>
          </p:cNvPr>
          <p:cNvSpPr>
            <a:spLocks noGrp="1"/>
          </p:cNvSpPr>
          <p:nvPr>
            <p:ph type="title"/>
          </p:nvPr>
        </p:nvSpPr>
        <p:spPr>
          <a:xfrm>
            <a:off x="838200" y="365125"/>
            <a:ext cx="10515600" cy="1325563"/>
          </a:xfrm>
        </p:spPr>
        <p:txBody>
          <a:bodyPr/>
          <a:lstStyle>
            <a:lvl1pPr>
              <a:defRPr b="1">
                <a:solidFill>
                  <a:schemeClr val="bg1"/>
                </a:solidFill>
              </a:defRPr>
            </a:lvl1pPr>
          </a:lstStyle>
          <a:p>
            <a:r>
              <a:rPr lang="en-US" dirty="0"/>
              <a:t>Click to edit Master title style</a:t>
            </a:r>
            <a:endParaRPr lang="LID4096" dirty="0"/>
          </a:p>
        </p:txBody>
      </p:sp>
      <p:sp>
        <p:nvSpPr>
          <p:cNvPr id="9" name="Content Placeholder 2">
            <a:extLst>
              <a:ext uri="{FF2B5EF4-FFF2-40B4-BE49-F238E27FC236}">
                <a16:creationId xmlns:a16="http://schemas.microsoft.com/office/drawing/2014/main" id="{B5B30E51-0A0E-8D56-D8EF-7C9D9606CD37}"/>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Tree>
    <p:extLst>
      <p:ext uri="{BB962C8B-B14F-4D97-AF65-F5344CB8AC3E}">
        <p14:creationId xmlns:p14="http://schemas.microsoft.com/office/powerpoint/2010/main" val="26689532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36D063-9574-D4B2-79FA-662DF7DFBA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lvl1pPr>
              <a:defRPr b="1">
                <a:solidFill>
                  <a:schemeClr val="bg1"/>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a:xfrm>
            <a:off x="838200" y="1825625"/>
            <a:ext cx="10515600" cy="3886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8308B38B-FAC3-856A-F461-EBB0383A3E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2554287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DAF511E-EA3D-392A-F4EC-1AE34E437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94EE6BF-E39B-0AD8-4C4D-6B8984176687}"/>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3A853E8-A1A5-8015-9A4E-AA0578AC4F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9EE6B3BD-C50C-6BE7-C5C0-62B32BE7ED3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8AE4CBEC-36CA-17BC-0190-12906207D8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A26696-40CD-8E7B-9FAD-40A28BFBC504}"/>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B1095936-8580-128E-9563-D5350128EE5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1937784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6687941-353C-DAFA-1D76-8DB5A52285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AFA707-C0F0-1FEC-AFC5-A535CCDA086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E139AA8-9F15-61CA-CD02-1CA566345C5E}"/>
              </a:ext>
            </a:extLst>
          </p:cNvPr>
          <p:cNvSpPr>
            <a:spLocks noGrp="1"/>
          </p:cNvSpPr>
          <p:nvPr>
            <p:ph sz="half" idx="1"/>
          </p:nvPr>
        </p:nvSpPr>
        <p:spPr>
          <a:xfrm>
            <a:off x="838200" y="1825625"/>
            <a:ext cx="5181600" cy="3920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F8D8938C-EF51-089A-1AEB-58E470413F0C}"/>
              </a:ext>
            </a:extLst>
          </p:cNvPr>
          <p:cNvSpPr>
            <a:spLocks noGrp="1"/>
          </p:cNvSpPr>
          <p:nvPr>
            <p:ph sz="half" idx="2"/>
          </p:nvPr>
        </p:nvSpPr>
        <p:spPr>
          <a:xfrm>
            <a:off x="6172200" y="1825625"/>
            <a:ext cx="5181600" cy="3862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16DE308A-EEBA-47C7-0466-99035E29292A}"/>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5C79695E-A15B-C0E0-1997-460C03511533}"/>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5D692AB-A826-7111-A683-57BF8E659436}"/>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7" name="Picture 16">
            <a:extLst>
              <a:ext uri="{FF2B5EF4-FFF2-40B4-BE49-F238E27FC236}">
                <a16:creationId xmlns:a16="http://schemas.microsoft.com/office/drawing/2014/main" id="{EB7D9DFE-E2A7-3FB5-DB4F-A39EE471B4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2143434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4DDC1DB-6A63-6BF8-EA57-E17D1F1218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92109462-F4B9-62A5-B9A8-24CA04C4492C}"/>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CB834FB-E1A3-117F-F2B5-21DA43333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C180-4AE9-DE36-9E49-2ABCA2E0E5B0}"/>
              </a:ext>
            </a:extLst>
          </p:cNvPr>
          <p:cNvSpPr>
            <a:spLocks noGrp="1"/>
          </p:cNvSpPr>
          <p:nvPr>
            <p:ph sz="half" idx="2"/>
          </p:nvPr>
        </p:nvSpPr>
        <p:spPr>
          <a:xfrm>
            <a:off x="839788" y="2505075"/>
            <a:ext cx="5157787"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CA2F3C8-392D-DDEF-BFE9-A455033428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DA001-71E1-BCC2-EABF-B67E0B0BF67D}"/>
              </a:ext>
            </a:extLst>
          </p:cNvPr>
          <p:cNvSpPr>
            <a:spLocks noGrp="1"/>
          </p:cNvSpPr>
          <p:nvPr>
            <p:ph sz="quarter" idx="4"/>
          </p:nvPr>
        </p:nvSpPr>
        <p:spPr>
          <a:xfrm>
            <a:off x="6172200" y="2505075"/>
            <a:ext cx="5183188" cy="3267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92AB353-2EA0-9B4B-892A-642ED17C37D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8" name="Footer Placeholder 7">
            <a:extLst>
              <a:ext uri="{FF2B5EF4-FFF2-40B4-BE49-F238E27FC236}">
                <a16:creationId xmlns:a16="http://schemas.microsoft.com/office/drawing/2014/main" id="{5D762C1E-9869-5267-BFB3-D4EB14D337E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668B7721-7D7B-E8C4-BB27-46A3D4925B4A}"/>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5" name="Picture 14">
            <a:extLst>
              <a:ext uri="{FF2B5EF4-FFF2-40B4-BE49-F238E27FC236}">
                <a16:creationId xmlns:a16="http://schemas.microsoft.com/office/drawing/2014/main" id="{46DAFF8F-F9E8-0067-E64F-CB0537690F7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31983788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21EFA-601F-9A6A-F921-97BF4E52C1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AF89421F-A32B-8D09-A37E-EE5DBEEE9A8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2C140903-54A6-0BEB-A892-3258E383698E}"/>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4" name="Footer Placeholder 3">
            <a:extLst>
              <a:ext uri="{FF2B5EF4-FFF2-40B4-BE49-F238E27FC236}">
                <a16:creationId xmlns:a16="http://schemas.microsoft.com/office/drawing/2014/main" id="{CF2BA662-3BE7-B38F-2D6D-AFD8A87055BE}"/>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41196E15-2AC8-F344-EE74-B37FF58FFF3C}"/>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3" name="Picture 12">
            <a:extLst>
              <a:ext uri="{FF2B5EF4-FFF2-40B4-BE49-F238E27FC236}">
                <a16:creationId xmlns:a16="http://schemas.microsoft.com/office/drawing/2014/main" id="{23F9EC84-175B-021D-5E3A-23667FE93D4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Tree>
    <p:extLst>
      <p:ext uri="{BB962C8B-B14F-4D97-AF65-F5344CB8AC3E}">
        <p14:creationId xmlns:p14="http://schemas.microsoft.com/office/powerpoint/2010/main" val="2285438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3FDD67-8945-731D-0AEC-D1A2106857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543C4422-3813-F32E-0B16-44F282FDE7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B7BDB7B1-12BA-B746-E4D8-1EEB2522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2A63E34-4B62-6557-CECF-419CC625F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71EF671-5A15-4198-FF09-7B8644652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F661A-E296-2EA8-54FD-A0014090C36D}"/>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862641EF-AAC1-95A5-9DA2-DB75D744697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9E5F7F79-EDC7-0CF0-DC46-40C5A948D2A9}"/>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519065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CC14CA-ADF8-FE9E-C236-4E503D00CF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87FE363-EA44-C226-CB00-CEA0EBD8D66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FCEB5764-AA9E-CE75-E1B5-29CD4C0D9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2FBDE2F-4E4E-0C69-6ABA-576BB9E3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77D11A9-8E9D-7DF6-93DE-1C94C296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F2ED1D-F44B-CCBE-CFB9-49EF877D6709}"/>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6" name="Footer Placeholder 5">
            <a:extLst>
              <a:ext uri="{FF2B5EF4-FFF2-40B4-BE49-F238E27FC236}">
                <a16:creationId xmlns:a16="http://schemas.microsoft.com/office/drawing/2014/main" id="{A75B2C08-68B4-4A4A-3986-BCC0E6A95D8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B4A6CB0-71F6-56AA-3130-71EF55DFEA52}"/>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979850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98B095-1ED5-4D11-9448-EC98AF137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0" name="Picture 9">
            <a:extLst>
              <a:ext uri="{FF2B5EF4-FFF2-40B4-BE49-F238E27FC236}">
                <a16:creationId xmlns:a16="http://schemas.microsoft.com/office/drawing/2014/main" id="{48667711-3101-EBA9-D35D-F962FB62441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Title 1">
            <a:extLst>
              <a:ext uri="{FF2B5EF4-FFF2-40B4-BE49-F238E27FC236}">
                <a16:creationId xmlns:a16="http://schemas.microsoft.com/office/drawing/2014/main" id="{3B4F2E20-D34D-532B-04E9-BC8FDFDDA2D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E1234D-C522-7276-2123-0927EBD05800}"/>
              </a:ext>
            </a:extLst>
          </p:cNvPr>
          <p:cNvSpPr>
            <a:spLocks noGrp="1"/>
          </p:cNvSpPr>
          <p:nvPr>
            <p:ph type="body" orient="vert" idx="1"/>
          </p:nvPr>
        </p:nvSpPr>
        <p:spPr>
          <a:xfrm>
            <a:off x="838200" y="1825625"/>
            <a:ext cx="10515600" cy="38417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4" name="Date Placeholder 3">
            <a:extLst>
              <a:ext uri="{FF2B5EF4-FFF2-40B4-BE49-F238E27FC236}">
                <a16:creationId xmlns:a16="http://schemas.microsoft.com/office/drawing/2014/main" id="{7E18C48A-F769-502C-D477-2D35670E3CBB}"/>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E62602C9-1572-C1A6-8C9C-AFA025C49498}"/>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FC554B-CB12-EB90-8E8F-58325A06A53E}"/>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2499674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CB1226-B276-3FA8-5520-1722144FBA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C637EAD1-6493-8203-DE8F-E6D5284BA5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803900"/>
            <a:ext cx="12192000" cy="1054099"/>
          </a:xfrm>
          <a:prstGeom prst="rect">
            <a:avLst/>
          </a:prstGeom>
        </p:spPr>
      </p:pic>
      <p:sp>
        <p:nvSpPr>
          <p:cNvPr id="2" name="Vertical Title 1">
            <a:extLst>
              <a:ext uri="{FF2B5EF4-FFF2-40B4-BE49-F238E27FC236}">
                <a16:creationId xmlns:a16="http://schemas.microsoft.com/office/drawing/2014/main" id="{48BF2C39-E822-8002-7753-A41F95BD362A}"/>
              </a:ext>
            </a:extLst>
          </p:cNvPr>
          <p:cNvSpPr>
            <a:spLocks noGrp="1"/>
          </p:cNvSpPr>
          <p:nvPr>
            <p:ph type="title" orient="vert"/>
          </p:nvPr>
        </p:nvSpPr>
        <p:spPr>
          <a:xfrm>
            <a:off x="8724900" y="365125"/>
            <a:ext cx="2628900" cy="521017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B1BBA20-84E8-7834-5C59-8444404FE584}"/>
              </a:ext>
            </a:extLst>
          </p:cNvPr>
          <p:cNvSpPr>
            <a:spLocks noGrp="1"/>
          </p:cNvSpPr>
          <p:nvPr>
            <p:ph type="body" orient="vert" idx="1"/>
          </p:nvPr>
        </p:nvSpPr>
        <p:spPr>
          <a:xfrm>
            <a:off x="838200" y="365125"/>
            <a:ext cx="7734300" cy="5210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0F676F21-7DB6-598F-8E1D-652521A25528}"/>
              </a:ext>
            </a:extLst>
          </p:cNvPr>
          <p:cNvSpPr>
            <a:spLocks noGrp="1"/>
          </p:cNvSpPr>
          <p:nvPr>
            <p:ph type="dt" sz="half" idx="10"/>
          </p:nvPr>
        </p:nvSpPr>
        <p:spPr/>
        <p:txBody>
          <a:body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C33566EE-1C82-1CD0-2803-05AE152E147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7D0A6C1-92B8-8B55-1D0F-89FD741E094F}"/>
              </a:ext>
            </a:extLst>
          </p:cNvPr>
          <p:cNvSpPr>
            <a:spLocks noGrp="1"/>
          </p:cNvSpPr>
          <p:nvPr>
            <p:ph type="sldNum" sz="quarter" idx="12"/>
          </p:nvPr>
        </p:nvSpPr>
        <p:spPr/>
        <p:txBody>
          <a:bodyPr/>
          <a:lstStyle/>
          <a:p>
            <a:fld id="{79D635C7-A8BE-4DF4-9835-69F96A945A83}" type="slidenum">
              <a:rPr lang="LID4096" smtClean="0"/>
              <a:t>‹#›</a:t>
            </a:fld>
            <a:endParaRPr lang="LID4096"/>
          </a:p>
        </p:txBody>
      </p:sp>
    </p:spTree>
    <p:extLst>
      <p:ext uri="{BB962C8B-B14F-4D97-AF65-F5344CB8AC3E}">
        <p14:creationId xmlns:p14="http://schemas.microsoft.com/office/powerpoint/2010/main" val="3373280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4C985-14B0-7DAE-0DD6-1F28F0EF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DC01F63-A97C-C16D-E384-EFD995A52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EB66833-A230-5B74-165B-8290E63B9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67E92B97-A2F5-3731-39A5-1284F22CC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78291BEC-D489-341E-C33A-AB3DE77A5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35C7-A8BE-4DF4-9835-69F96A945A83}" type="slidenum">
              <a:rPr lang="LID4096" smtClean="0"/>
              <a:t>‹#›</a:t>
            </a:fld>
            <a:endParaRPr lang="LID4096"/>
          </a:p>
        </p:txBody>
      </p:sp>
    </p:spTree>
    <p:extLst>
      <p:ext uri="{BB962C8B-B14F-4D97-AF65-F5344CB8AC3E}">
        <p14:creationId xmlns:p14="http://schemas.microsoft.com/office/powerpoint/2010/main" val="97426571"/>
      </p:ext>
    </p:extLst>
  </p:cSld>
  <p:clrMap bg1="lt1" tx1="dk1" bg2="lt2" tx2="dk2" accent1="accent1" accent2="accent2" accent3="accent3" accent4="accent4" accent5="accent5" accent6="accent6" hlink="hlink" folHlink="folHlink"/>
  <p:sldLayoutIdLst>
    <p:sldLayoutId id="2147483661" r:id="rId1"/>
    <p:sldLayoutId id="2147483655" r:id="rId2"/>
    <p:sldLayoutId id="2147483650" r:id="rId3"/>
    <p:sldLayoutId id="2147483660" r:id="rId4"/>
    <p:sldLayoutId id="2147483652" r:id="rId5"/>
    <p:sldLayoutId id="2147483653" r:id="rId6"/>
    <p:sldLayoutId id="2147483654" r:id="rId7"/>
    <p:sldLayoutId id="2147483656" r:id="rId8"/>
    <p:sldLayoutId id="2147483657" r:id="rId9"/>
    <p:sldLayoutId id="2147483658" r:id="rId10"/>
    <p:sldLayoutId id="2147483659"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4C985-14B0-7DAE-0DD6-1F28F0EFE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DC01F63-A97C-C16D-E384-EFD995A52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EB66833-A230-5B74-165B-8290E63B9A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B29D9C-8550-4F74-892D-83C9B7904873}" type="datetimeFigureOut">
              <a:rPr lang="LID4096" smtClean="0"/>
              <a:t>09/18/2026</a:t>
            </a:fld>
            <a:endParaRPr lang="LID4096"/>
          </a:p>
        </p:txBody>
      </p:sp>
      <p:sp>
        <p:nvSpPr>
          <p:cNvPr id="5" name="Footer Placeholder 4">
            <a:extLst>
              <a:ext uri="{FF2B5EF4-FFF2-40B4-BE49-F238E27FC236}">
                <a16:creationId xmlns:a16="http://schemas.microsoft.com/office/drawing/2014/main" id="{67E92B97-A2F5-3731-39A5-1284F22CC2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78291BEC-D489-341E-C33A-AB3DE77A58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35C7-A8BE-4DF4-9835-69F96A945A83}" type="slidenum">
              <a:rPr lang="LID4096" smtClean="0"/>
              <a:t>‹#›</a:t>
            </a:fld>
            <a:endParaRPr lang="LID4096"/>
          </a:p>
        </p:txBody>
      </p:sp>
    </p:spTree>
    <p:extLst>
      <p:ext uri="{BB962C8B-B14F-4D97-AF65-F5344CB8AC3E}">
        <p14:creationId xmlns:p14="http://schemas.microsoft.com/office/powerpoint/2010/main" val="183685786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13.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2.svg"/><Relationship Id="rId4" Type="http://schemas.openxmlformats.org/officeDocument/2006/relationships/slideLayout" Target="../slideLayouts/slideLayout12.xml"/><Relationship Id="rId9"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13.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5.svg"/><Relationship Id="rId4" Type="http://schemas.openxmlformats.org/officeDocument/2006/relationships/slideLayout" Target="../slideLayouts/slideLayout12.xml"/><Relationship Id="rId9" Type="http://schemas.openxmlformats.org/officeDocument/2006/relationships/image" Target="../media/image14.sv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0.xml"/><Relationship Id="rId7" Type="http://schemas.openxmlformats.org/officeDocument/2006/relationships/image" Target="../media/image13.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32.svg"/><Relationship Id="rId4" Type="http://schemas.openxmlformats.org/officeDocument/2006/relationships/slideLayout" Target="../slideLayouts/slideLayout12.xml"/><Relationship Id="rId9" Type="http://schemas.openxmlformats.org/officeDocument/2006/relationships/image" Target="../media/image14.svg"/></Relationships>
</file>

<file path=ppt/slides/_rels/slide20.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3.xml"/><Relationship Id="rId7" Type="http://schemas.openxmlformats.org/officeDocument/2006/relationships/image" Target="../media/image13.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32.svg"/><Relationship Id="rId4" Type="http://schemas.openxmlformats.org/officeDocument/2006/relationships/slideLayout" Target="../slideLayouts/slideLayout12.xml"/><Relationship Id="rId9" Type="http://schemas.openxmlformats.org/officeDocument/2006/relationships/image" Target="../media/image14.sv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6.xml"/><Relationship Id="rId7" Type="http://schemas.openxmlformats.org/officeDocument/2006/relationships/image" Target="../media/image13.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2.svg"/><Relationship Id="rId4" Type="http://schemas.openxmlformats.org/officeDocument/2006/relationships/slideLayout" Target="../slideLayouts/slideLayout12.xml"/><Relationship Id="rId9" Type="http://schemas.openxmlformats.org/officeDocument/2006/relationships/image" Target="../media/image14.svg"/></Relationships>
</file>

<file path=ppt/slides/_rels/slide3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9.xml"/><Relationship Id="rId7" Type="http://schemas.openxmlformats.org/officeDocument/2006/relationships/image" Target="../media/image13.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32.svg"/><Relationship Id="rId4" Type="http://schemas.openxmlformats.org/officeDocument/2006/relationships/slideLayout" Target="../slideLayouts/slideLayout12.xml"/><Relationship Id="rId9"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524000" y="1360931"/>
            <a:ext cx="9144000" cy="2387600"/>
          </a:xfrm>
        </p:spPr>
        <p:txBody>
          <a:bodyPr>
            <a:normAutofit fontScale="90000"/>
          </a:bodyPr>
          <a:lstStyle/>
          <a:p>
            <a:r>
              <a:rPr lang="en-GB" dirty="0"/>
              <a:t>Choosing Where I Die: Paediatric Palliative Care and Realistic Choice</a:t>
            </a:r>
          </a:p>
        </p:txBody>
      </p:sp>
    </p:spTree>
    <p:extLst>
      <p:ext uri="{BB962C8B-B14F-4D97-AF65-F5344CB8AC3E}">
        <p14:creationId xmlns:p14="http://schemas.microsoft.com/office/powerpoint/2010/main" val="2188393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87881-AB4F-4150-8ACB-B01078C2160E}"/>
              </a:ext>
            </a:extLst>
          </p:cNvPr>
          <p:cNvSpPr>
            <a:spLocks noGrp="1"/>
          </p:cNvSpPr>
          <p:nvPr>
            <p:ph type="title"/>
          </p:nvPr>
        </p:nvSpPr>
        <p:spPr>
          <a:xfrm>
            <a:off x="457200" y="266700"/>
            <a:ext cx="11277600" cy="628650"/>
          </a:xfrm>
        </p:spPr>
        <p:txBody>
          <a:bodyPr lIns="0" tIns="0" rIns="0" bIns="0" anchor="ctr">
            <a:noAutofit/>
          </a:bodyPr>
          <a:lstStyle/>
          <a:p>
            <a:pPr algn="l"/>
            <a:r>
              <a:rPr lang="en-GB" sz="3225" b="1">
                <a:solidFill>
                  <a:srgbClr val="08004D"/>
                </a:solidFill>
                <a:latin typeface="Calibri"/>
                <a:ea typeface="Calibri"/>
                <a:cs typeface="Calibri"/>
              </a:rPr>
              <a:t>The Clinical Advisory Service (CAS)</a:t>
            </a:r>
          </a:p>
        </p:txBody>
      </p:sp>
      <p:sp>
        <p:nvSpPr>
          <p:cNvPr id="900" name="Subtitle line"/>
          <p:cNvSpPr>
            <a:spLocks noGrp="1"/>
          </p:cNvSpPr>
          <p:nvPr/>
        </p:nvSpPr>
        <p:spPr>
          <a:xfrm>
            <a:off x="476250" y="942975"/>
            <a:ext cx="11191875" cy="447675"/>
          </a:xfrm>
          <a:prstGeom prst="rect">
            <a:avLst/>
          </a:prstGeom>
          <a:noFill/>
          <a:ln w="0">
            <a:noFill/>
          </a:ln>
        </p:spPr>
        <p:txBody>
          <a:bodyPr lIns="0" tIns="0" rIns="0" bIns="0" anchor="ctr">
            <a:noAutofit/>
          </a:bodyPr>
          <a:lstStyle/>
          <a:p>
            <a:pPr algn="l"/>
            <a:r>
              <a:rPr lang="en-GB" sz="1650" b="0" dirty="0">
                <a:solidFill>
                  <a:srgbClr val="535364"/>
                </a:solidFill>
                <a:latin typeface="Calibri"/>
                <a:ea typeface="Calibri"/>
                <a:cs typeface="Calibri"/>
              </a:rPr>
              <a:t>The context, the service, a clinical case, and what comes next</a:t>
            </a:r>
          </a:p>
        </p:txBody>
      </p:sp>
      <p:sp>
        <p:nvSpPr>
          <p:cNvPr id="901" name="Straight Connector 901"/>
          <p:cNvSpPr>
            <a:spLocks noGrp="1"/>
          </p:cNvSpPr>
          <p:nvPr/>
        </p:nvSpPr>
        <p:spPr>
          <a:xfrm>
            <a:off x="476250" y="1476375"/>
            <a:ext cx="11239500" cy="0"/>
          </a:xfrm>
          <a:prstGeom prst="line">
            <a:avLst/>
          </a:prstGeom>
          <a:noFill/>
          <a:ln w="19050">
            <a:solidFill>
              <a:srgbClr val="AC0074"/>
            </a:solidFill>
          </a:ln>
        </p:spPr>
        <p:txBody>
          <a:bodyPr/>
          <a:lstStyle/>
          <a:p>
            <a:endParaRPr lang="en-GB"/>
          </a:p>
        </p:txBody>
      </p:sp>
      <p:sp>
        <p:nvSpPr>
          <p:cNvPr id="902" name="Rounded Rectangle 902"/>
          <p:cNvSpPr>
            <a:spLocks noGrp="1"/>
          </p:cNvSpPr>
          <p:nvPr/>
        </p:nvSpPr>
        <p:spPr>
          <a:xfrm>
            <a:off x="1709737" y="5315749"/>
            <a:ext cx="7886700" cy="457200"/>
          </a:xfrm>
          <a:prstGeom prst="roundRect">
            <a:avLst>
              <a:gd name="adj" fmla="val 16667"/>
            </a:avLst>
          </a:prstGeom>
          <a:solidFill>
            <a:srgbClr val="F5EFF7"/>
          </a:solidFill>
          <a:ln w="0">
            <a:noFill/>
          </a:ln>
        </p:spPr>
        <p:txBody>
          <a:bodyPr/>
          <a:lstStyle/>
          <a:p>
            <a:endParaRPr lang="en-GB" dirty="0"/>
          </a:p>
        </p:txBody>
      </p:sp>
      <p:sp>
        <p:nvSpPr>
          <p:cNvPr id="903" name="Takeaway"/>
          <p:cNvSpPr>
            <a:spLocks noGrp="1"/>
          </p:cNvSpPr>
          <p:nvPr/>
        </p:nvSpPr>
        <p:spPr>
          <a:xfrm>
            <a:off x="1881187" y="5315749"/>
            <a:ext cx="7543800" cy="419100"/>
          </a:xfrm>
          <a:prstGeom prst="rect">
            <a:avLst/>
          </a:prstGeom>
          <a:noFill/>
          <a:ln w="0">
            <a:noFill/>
          </a:ln>
        </p:spPr>
        <p:txBody>
          <a:bodyPr lIns="0" tIns="0" rIns="0" bIns="0" anchor="ctr">
            <a:noAutofit/>
          </a:bodyPr>
          <a:lstStyle/>
          <a:p>
            <a:pPr algn="ctr"/>
            <a:r>
              <a:rPr lang="en-GB" sz="1800" b="1" dirty="0">
                <a:solidFill>
                  <a:srgbClr val="08004D"/>
                </a:solidFill>
                <a:latin typeface="Calibri"/>
                <a:ea typeface="Calibri"/>
                <a:cs typeface="Calibri"/>
              </a:rPr>
              <a:t>Context, service, clinical case, and next steps</a:t>
            </a:r>
          </a:p>
        </p:txBody>
      </p:sp>
      <p:sp>
        <p:nvSpPr>
          <p:cNvPr id="910" name="Connector line"/>
          <p:cNvSpPr>
            <a:spLocks noGrp="1"/>
          </p:cNvSpPr>
          <p:nvPr/>
        </p:nvSpPr>
        <p:spPr>
          <a:xfrm>
            <a:off x="1881187" y="2900000"/>
            <a:ext cx="8429625" cy="0"/>
          </a:xfrm>
          <a:prstGeom prst="line">
            <a:avLst/>
          </a:prstGeom>
          <a:noFill/>
          <a:ln w="19050">
            <a:solidFill>
              <a:srgbClr val="D8A700"/>
            </a:solidFill>
          </a:ln>
        </p:spPr>
        <p:txBody>
          <a:bodyPr/>
          <a:lstStyle/>
          <a:p>
            <a:endParaRPr lang="en-GB"/>
          </a:p>
        </p:txBody>
      </p:sp>
      <p:sp>
        <p:nvSpPr>
          <p:cNvPr id="911" name="Circle 01"/>
          <p:cNvSpPr>
            <a:spLocks noGrp="1"/>
          </p:cNvSpPr>
          <p:nvPr/>
        </p:nvSpPr>
        <p:spPr>
          <a:xfrm>
            <a:off x="1423987" y="2442800"/>
            <a:ext cx="914400" cy="914400"/>
          </a:xfrm>
          <a:prstGeom prst="ellipse">
            <a:avLst/>
          </a:prstGeom>
          <a:solidFill>
            <a:srgbClr val="AC0074"/>
          </a:solidFill>
          <a:ln w="28575">
            <a:solidFill>
              <a:srgbClr val="D8A700"/>
            </a:solidFill>
          </a:ln>
        </p:spPr>
        <p:txBody>
          <a:bodyPr anchor="ctr">
            <a:noAutofit/>
          </a:bodyPr>
          <a:lstStyle/>
          <a:p>
            <a:pPr algn="ctr"/>
            <a:endParaRPr lang="en-GB" sz="1800" b="1" dirty="0">
              <a:solidFill>
                <a:srgbClr val="FFFFFF"/>
              </a:solidFill>
              <a:latin typeface="Calibri"/>
              <a:ea typeface="Calibri"/>
              <a:cs typeface="Calibri"/>
            </a:endParaRPr>
          </a:p>
        </p:txBody>
      </p:sp>
      <p:sp>
        <p:nvSpPr>
          <p:cNvPr id="912" name="Label 01"/>
          <p:cNvSpPr>
            <a:spLocks noGrp="1"/>
          </p:cNvSpPr>
          <p:nvPr/>
        </p:nvSpPr>
        <p:spPr>
          <a:xfrm>
            <a:off x="581187" y="3600000"/>
            <a:ext cx="2600000" cy="350000"/>
          </a:xfrm>
          <a:prstGeom prst="rect">
            <a:avLst/>
          </a:prstGeom>
          <a:noFill/>
          <a:ln w="0">
            <a:noFill/>
          </a:ln>
        </p:spPr>
        <p:txBody>
          <a:bodyPr lIns="0" tIns="0" rIns="0" bIns="0" anchor="ctr">
            <a:noAutofit/>
          </a:bodyPr>
          <a:lstStyle/>
          <a:p>
            <a:pPr algn="ctr"/>
            <a:r>
              <a:rPr lang="en-GB" sz="1400" b="1" dirty="0">
                <a:solidFill>
                  <a:srgbClr val="08004D"/>
                </a:solidFill>
                <a:latin typeface="Calibri"/>
                <a:ea typeface="Calibri"/>
                <a:cs typeface="Calibri"/>
              </a:rPr>
              <a:t>01  CONTEXT</a:t>
            </a:r>
          </a:p>
        </p:txBody>
      </p:sp>
      <p:sp>
        <p:nvSpPr>
          <p:cNvPr id="913" name="Desc 01"/>
          <p:cNvSpPr>
            <a:spLocks noGrp="1"/>
          </p:cNvSpPr>
          <p:nvPr/>
        </p:nvSpPr>
        <p:spPr>
          <a:xfrm>
            <a:off x="581187" y="4050000"/>
            <a:ext cx="2600000" cy="900000"/>
          </a:xfrm>
          <a:prstGeom prst="rect">
            <a:avLst/>
          </a:prstGeom>
          <a:noFill/>
          <a:ln w="0">
            <a:noFill/>
          </a:ln>
        </p:spPr>
        <p:txBody>
          <a:bodyPr lIns="0" tIns="0" rIns="0" bIns="0" anchor="t">
            <a:noAutofit/>
          </a:bodyPr>
          <a:lstStyle/>
          <a:p>
            <a:pPr algn="ctr"/>
            <a:r>
              <a:rPr lang="en-GB" sz="1650" dirty="0">
                <a:solidFill>
                  <a:srgbClr val="535364"/>
                </a:solidFill>
                <a:latin typeface="Calibri"/>
                <a:ea typeface="Calibri"/>
                <a:cs typeface="Calibri"/>
              </a:rPr>
              <a:t>Clinical picture, Scottish Government strategy and service mapping</a:t>
            </a:r>
          </a:p>
        </p:txBody>
      </p:sp>
      <p:sp>
        <p:nvSpPr>
          <p:cNvPr id="914" name="Circle 02"/>
          <p:cNvSpPr>
            <a:spLocks noGrp="1"/>
          </p:cNvSpPr>
          <p:nvPr/>
        </p:nvSpPr>
        <p:spPr>
          <a:xfrm>
            <a:off x="4233862" y="2442800"/>
            <a:ext cx="914400" cy="914400"/>
          </a:xfrm>
          <a:prstGeom prst="ellipse">
            <a:avLst/>
          </a:prstGeom>
          <a:solidFill>
            <a:srgbClr val="08004D"/>
          </a:solidFill>
          <a:ln w="28575">
            <a:solidFill>
              <a:srgbClr val="D8A700"/>
            </a:solidFill>
          </a:ln>
        </p:spPr>
        <p:txBody>
          <a:bodyPr anchor="ctr">
            <a:noAutofit/>
          </a:bodyPr>
          <a:lstStyle/>
          <a:p>
            <a:pPr algn="ctr"/>
            <a:endParaRPr lang="en-GB" sz="1800" b="1" dirty="0">
              <a:solidFill>
                <a:srgbClr val="FFFFFF"/>
              </a:solidFill>
              <a:latin typeface="Calibri"/>
              <a:ea typeface="Calibri"/>
              <a:cs typeface="Calibri"/>
            </a:endParaRPr>
          </a:p>
        </p:txBody>
      </p:sp>
      <p:sp>
        <p:nvSpPr>
          <p:cNvPr id="915" name="Label 02"/>
          <p:cNvSpPr>
            <a:spLocks noGrp="1"/>
          </p:cNvSpPr>
          <p:nvPr/>
        </p:nvSpPr>
        <p:spPr>
          <a:xfrm>
            <a:off x="3391062" y="3600000"/>
            <a:ext cx="2600000" cy="350000"/>
          </a:xfrm>
          <a:prstGeom prst="rect">
            <a:avLst/>
          </a:prstGeom>
          <a:noFill/>
          <a:ln w="0">
            <a:noFill/>
          </a:ln>
        </p:spPr>
        <p:txBody>
          <a:bodyPr lIns="0" tIns="0" rIns="0" bIns="0" anchor="ctr">
            <a:noAutofit/>
          </a:bodyPr>
          <a:lstStyle/>
          <a:p>
            <a:pPr algn="ctr"/>
            <a:r>
              <a:rPr lang="en-GB" sz="1400" b="1" dirty="0">
                <a:solidFill>
                  <a:srgbClr val="08004D"/>
                </a:solidFill>
                <a:latin typeface="Calibri"/>
                <a:ea typeface="Calibri"/>
                <a:cs typeface="Calibri"/>
              </a:rPr>
              <a:t>02  THE SERVICE</a:t>
            </a:r>
          </a:p>
        </p:txBody>
      </p:sp>
      <p:sp>
        <p:nvSpPr>
          <p:cNvPr id="916" name="Desc 02"/>
          <p:cNvSpPr>
            <a:spLocks noGrp="1"/>
          </p:cNvSpPr>
          <p:nvPr/>
        </p:nvSpPr>
        <p:spPr>
          <a:xfrm>
            <a:off x="3391062" y="4050000"/>
            <a:ext cx="2600000" cy="900000"/>
          </a:xfrm>
          <a:prstGeom prst="rect">
            <a:avLst/>
          </a:prstGeom>
          <a:noFill/>
          <a:ln w="0">
            <a:noFill/>
          </a:ln>
        </p:spPr>
        <p:txBody>
          <a:bodyPr lIns="0" tIns="0" rIns="0" bIns="0" anchor="t">
            <a:noAutofit/>
          </a:bodyPr>
          <a:lstStyle/>
          <a:p>
            <a:pPr algn="ctr"/>
            <a:r>
              <a:rPr lang="en-GB" sz="1650" dirty="0">
                <a:solidFill>
                  <a:srgbClr val="535364"/>
                </a:solidFill>
                <a:latin typeface="Calibri"/>
                <a:ea typeface="Calibri"/>
                <a:cs typeface="Calibri"/>
              </a:rPr>
              <a:t>What the Clinical Advisory Service offers and how it works</a:t>
            </a:r>
          </a:p>
        </p:txBody>
      </p:sp>
      <p:sp>
        <p:nvSpPr>
          <p:cNvPr id="917" name="Circle 03"/>
          <p:cNvSpPr>
            <a:spLocks noGrp="1"/>
          </p:cNvSpPr>
          <p:nvPr/>
        </p:nvSpPr>
        <p:spPr>
          <a:xfrm>
            <a:off x="7043737" y="2442800"/>
            <a:ext cx="914400" cy="914400"/>
          </a:xfrm>
          <a:prstGeom prst="ellipse">
            <a:avLst/>
          </a:prstGeom>
          <a:solidFill>
            <a:srgbClr val="006E82"/>
          </a:solidFill>
          <a:ln w="28575">
            <a:solidFill>
              <a:srgbClr val="D8A700"/>
            </a:solidFill>
          </a:ln>
        </p:spPr>
        <p:txBody>
          <a:bodyPr anchor="ctr">
            <a:noAutofit/>
          </a:bodyPr>
          <a:lstStyle/>
          <a:p>
            <a:pPr algn="ctr"/>
            <a:endParaRPr lang="en-GB" sz="1800" b="1" dirty="0">
              <a:solidFill>
                <a:srgbClr val="FFFFFF"/>
              </a:solidFill>
              <a:latin typeface="Calibri"/>
              <a:ea typeface="Calibri"/>
              <a:cs typeface="Calibri"/>
            </a:endParaRPr>
          </a:p>
        </p:txBody>
      </p:sp>
      <p:sp>
        <p:nvSpPr>
          <p:cNvPr id="918" name="Label 03"/>
          <p:cNvSpPr>
            <a:spLocks noGrp="1"/>
          </p:cNvSpPr>
          <p:nvPr/>
        </p:nvSpPr>
        <p:spPr>
          <a:xfrm>
            <a:off x="6200937" y="3600000"/>
            <a:ext cx="2600000" cy="350000"/>
          </a:xfrm>
          <a:prstGeom prst="rect">
            <a:avLst/>
          </a:prstGeom>
          <a:noFill/>
          <a:ln w="0">
            <a:noFill/>
          </a:ln>
        </p:spPr>
        <p:txBody>
          <a:bodyPr lIns="0" tIns="0" rIns="0" bIns="0" anchor="ctr">
            <a:noAutofit/>
          </a:bodyPr>
          <a:lstStyle/>
          <a:p>
            <a:pPr algn="ctr"/>
            <a:r>
              <a:rPr lang="en-GB" sz="1400" b="1">
                <a:solidFill>
                  <a:srgbClr val="08004D"/>
                </a:solidFill>
                <a:latin typeface="Calibri"/>
                <a:ea typeface="Calibri"/>
                <a:cs typeface="Calibri"/>
              </a:rPr>
              <a:t>03  CLINICAL CASE</a:t>
            </a:r>
          </a:p>
        </p:txBody>
      </p:sp>
      <p:sp>
        <p:nvSpPr>
          <p:cNvPr id="919" name="Desc 03"/>
          <p:cNvSpPr>
            <a:spLocks noGrp="1"/>
          </p:cNvSpPr>
          <p:nvPr/>
        </p:nvSpPr>
        <p:spPr>
          <a:xfrm>
            <a:off x="6200937" y="4050000"/>
            <a:ext cx="2600000" cy="900000"/>
          </a:xfrm>
          <a:prstGeom prst="rect">
            <a:avLst/>
          </a:prstGeom>
          <a:noFill/>
          <a:ln w="0">
            <a:noFill/>
          </a:ln>
        </p:spPr>
        <p:txBody>
          <a:bodyPr lIns="0" tIns="0" rIns="0" bIns="0" anchor="t">
            <a:noAutofit/>
          </a:bodyPr>
          <a:lstStyle/>
          <a:p>
            <a:pPr algn="ctr"/>
            <a:r>
              <a:rPr lang="en-GB" sz="1650" dirty="0">
                <a:solidFill>
                  <a:srgbClr val="535364"/>
                </a:solidFill>
                <a:latin typeface="Calibri"/>
                <a:ea typeface="Calibri"/>
                <a:cs typeface="Calibri"/>
              </a:rPr>
              <a:t>A case showing the service in practice</a:t>
            </a:r>
          </a:p>
        </p:txBody>
      </p:sp>
      <p:sp>
        <p:nvSpPr>
          <p:cNvPr id="920" name="Circle 04"/>
          <p:cNvSpPr>
            <a:spLocks noGrp="1"/>
          </p:cNvSpPr>
          <p:nvPr/>
        </p:nvSpPr>
        <p:spPr>
          <a:xfrm>
            <a:off x="9853612" y="2442800"/>
            <a:ext cx="914400" cy="914400"/>
          </a:xfrm>
          <a:prstGeom prst="ellipse">
            <a:avLst/>
          </a:prstGeom>
          <a:solidFill>
            <a:srgbClr val="AC0074"/>
          </a:solidFill>
          <a:ln w="28575">
            <a:solidFill>
              <a:srgbClr val="D8A700"/>
            </a:solidFill>
          </a:ln>
        </p:spPr>
        <p:txBody>
          <a:bodyPr anchor="ctr">
            <a:noAutofit/>
          </a:bodyPr>
          <a:lstStyle/>
          <a:p>
            <a:pPr algn="ctr"/>
            <a:endParaRPr lang="en-GB" sz="1800" b="1" dirty="0">
              <a:solidFill>
                <a:srgbClr val="FFFFFF"/>
              </a:solidFill>
              <a:latin typeface="Calibri"/>
              <a:ea typeface="Calibri"/>
              <a:cs typeface="Calibri"/>
            </a:endParaRPr>
          </a:p>
        </p:txBody>
      </p:sp>
      <p:sp>
        <p:nvSpPr>
          <p:cNvPr id="921" name="Label 04"/>
          <p:cNvSpPr>
            <a:spLocks noGrp="1"/>
          </p:cNvSpPr>
          <p:nvPr/>
        </p:nvSpPr>
        <p:spPr>
          <a:xfrm>
            <a:off x="9010812" y="3600000"/>
            <a:ext cx="2600000" cy="350000"/>
          </a:xfrm>
          <a:prstGeom prst="rect">
            <a:avLst/>
          </a:prstGeom>
          <a:noFill/>
          <a:ln w="0">
            <a:noFill/>
          </a:ln>
        </p:spPr>
        <p:txBody>
          <a:bodyPr lIns="0" tIns="0" rIns="0" bIns="0" anchor="ctr">
            <a:noAutofit/>
          </a:bodyPr>
          <a:lstStyle/>
          <a:p>
            <a:pPr algn="ctr"/>
            <a:r>
              <a:rPr lang="en-GB" sz="1400" b="1">
                <a:solidFill>
                  <a:srgbClr val="08004D"/>
                </a:solidFill>
                <a:latin typeface="Calibri"/>
                <a:ea typeface="Calibri"/>
                <a:cs typeface="Calibri"/>
              </a:rPr>
              <a:t>04  NEXT STEPS</a:t>
            </a:r>
          </a:p>
        </p:txBody>
      </p:sp>
      <p:sp>
        <p:nvSpPr>
          <p:cNvPr id="922" name="Desc 04"/>
          <p:cNvSpPr>
            <a:spLocks noGrp="1"/>
          </p:cNvSpPr>
          <p:nvPr/>
        </p:nvSpPr>
        <p:spPr>
          <a:xfrm>
            <a:off x="9010812" y="4050000"/>
            <a:ext cx="2600000" cy="900000"/>
          </a:xfrm>
          <a:prstGeom prst="rect">
            <a:avLst/>
          </a:prstGeom>
          <a:noFill/>
          <a:ln w="0">
            <a:noFill/>
          </a:ln>
        </p:spPr>
        <p:txBody>
          <a:bodyPr lIns="0" tIns="0" rIns="0" bIns="0" anchor="t">
            <a:noAutofit/>
          </a:bodyPr>
          <a:lstStyle/>
          <a:p>
            <a:pPr algn="ctr"/>
            <a:r>
              <a:rPr lang="en-GB" sz="1650" dirty="0">
                <a:solidFill>
                  <a:srgbClr val="535364"/>
                </a:solidFill>
                <a:latin typeface="Calibri"/>
                <a:ea typeface="Calibri"/>
                <a:cs typeface="Calibri"/>
              </a:rPr>
              <a:t>CAS evaluation findings and priorities ahead</a:t>
            </a:r>
          </a:p>
        </p:txBody>
      </p:sp>
      <p:pic>
        <p:nvPicPr>
          <p:cNvPr id="950" name="Symbol 0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59620" y="2658357"/>
            <a:ext cx="500000" cy="500000"/>
          </a:xfrm>
          <a:prstGeom prst="rect">
            <a:avLst/>
          </a:prstGeom>
        </p:spPr>
      </p:pic>
      <p:pic>
        <p:nvPicPr>
          <p:cNvPr id="951" name="Symbol 0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41062" y="2657200"/>
            <a:ext cx="500000" cy="500000"/>
          </a:xfrm>
          <a:prstGeom prst="rect">
            <a:avLst/>
          </a:prstGeom>
        </p:spPr>
      </p:pic>
      <p:pic>
        <p:nvPicPr>
          <p:cNvPr id="952" name="Symbol 0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0937" y="2660885"/>
            <a:ext cx="500000" cy="500000"/>
          </a:xfrm>
          <a:prstGeom prst="rect">
            <a:avLst/>
          </a:prstGeom>
        </p:spPr>
      </p:pic>
      <p:pic>
        <p:nvPicPr>
          <p:cNvPr id="953" name="Symbol 0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60812" y="2657200"/>
            <a:ext cx="500000" cy="500000"/>
          </a:xfrm>
          <a:prstGeom prst="rect">
            <a:avLst/>
          </a:prstGeom>
        </p:spPr>
      </p:pic>
    </p:spTree>
    <p:extLst>
      <p:ext uri="{BB962C8B-B14F-4D97-AF65-F5344CB8AC3E}">
        <p14:creationId xmlns:p14="http://schemas.microsoft.com/office/powerpoint/2010/main" val="3235866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F6A29D-6954-C6AC-6F89-17E44CC66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55BCA7-1A05-27BD-646E-97288FCE9825}"/>
              </a:ext>
            </a:extLst>
          </p:cNvPr>
          <p:cNvSpPr>
            <a:spLocks noGrp="1"/>
          </p:cNvSpPr>
          <p:nvPr>
            <p:ph type="title"/>
          </p:nvPr>
        </p:nvSpPr>
        <p:spPr>
          <a:xfrm>
            <a:off x="457200" y="266700"/>
            <a:ext cx="11277600" cy="628650"/>
          </a:xfrm>
        </p:spPr>
        <p:txBody>
          <a:bodyPr lIns="0" tIns="0" rIns="0" bIns="0" anchor="ctr">
            <a:noAutofit/>
          </a:bodyPr>
          <a:lstStyle/>
          <a:p>
            <a:pPr algn="l"/>
            <a:r>
              <a:rPr lang="en-GB" sz="3225" b="1" dirty="0" err="1">
                <a:solidFill>
                  <a:srgbClr val="08004D"/>
                </a:solidFill>
                <a:latin typeface="Calibri"/>
                <a:ea typeface="Calibri"/>
                <a:cs typeface="Calibri"/>
              </a:rPr>
              <a:t>Slido</a:t>
            </a:r>
            <a:r>
              <a:rPr lang="en-GB" sz="3225" b="1" dirty="0">
                <a:solidFill>
                  <a:srgbClr val="08004D"/>
                </a:solidFill>
                <a:latin typeface="Calibri"/>
                <a:ea typeface="Calibri"/>
                <a:cs typeface="Calibri"/>
              </a:rPr>
              <a:t> Questions</a:t>
            </a:r>
          </a:p>
        </p:txBody>
      </p:sp>
      <p:sp>
        <p:nvSpPr>
          <p:cNvPr id="3" name="Content Placeholder 9">
            <a:extLst>
              <a:ext uri="{FF2B5EF4-FFF2-40B4-BE49-F238E27FC236}">
                <a16:creationId xmlns:a16="http://schemas.microsoft.com/office/drawing/2014/main" id="{EEC71446-0468-A197-63F4-8C24B10F02E1}"/>
              </a:ext>
            </a:extLst>
          </p:cNvPr>
          <p:cNvSpPr>
            <a:spLocks noGrp="1"/>
          </p:cNvSpPr>
          <p:nvPr>
            <p:ph idx="1"/>
          </p:nvPr>
        </p:nvSpPr>
        <p:spPr>
          <a:xfrm>
            <a:off x="1364101" y="1125524"/>
            <a:ext cx="9812980" cy="4020765"/>
          </a:xfrm>
        </p:spPr>
        <p:txBody>
          <a:bodyPr>
            <a:noAutofit/>
          </a:bodyPr>
          <a:lstStyle/>
          <a:p>
            <a:pPr marL="0" indent="0">
              <a:buNone/>
              <a:defRPr/>
            </a:pPr>
            <a:r>
              <a:rPr lang="en-GB" sz="1880" dirty="0">
                <a:solidFill>
                  <a:srgbClr val="08004D"/>
                </a:solidFill>
                <a:latin typeface="Calibri"/>
                <a:ea typeface="Calibri"/>
                <a:cs typeface="Calibri"/>
              </a:rPr>
              <a:t>Question 1:</a:t>
            </a:r>
          </a:p>
          <a:p>
            <a:pPr marL="0" indent="0">
              <a:buNone/>
              <a:defRPr/>
            </a:pPr>
            <a:r>
              <a:rPr lang="en-GB" sz="1880" dirty="0">
                <a:solidFill>
                  <a:srgbClr val="08004D"/>
                </a:solidFill>
                <a:latin typeface="Calibri"/>
                <a:ea typeface="Calibri"/>
                <a:cs typeface="Calibri"/>
              </a:rPr>
              <a:t>If a child with a life-shortening condition deteriorated tonight, how confident would you feel accessing specialist paediatric palliative care advice? (1-10 scale)</a:t>
            </a:r>
          </a:p>
          <a:p>
            <a:pPr marL="0" indent="0">
              <a:buNone/>
              <a:defRPr/>
            </a:pPr>
            <a:endParaRPr lang="en-GB" sz="1880" dirty="0">
              <a:solidFill>
                <a:srgbClr val="08004D"/>
              </a:solidFill>
              <a:latin typeface="Calibri"/>
              <a:ea typeface="Calibri"/>
              <a:cs typeface="Calibri"/>
            </a:endParaRPr>
          </a:p>
          <a:p>
            <a:pPr marL="0" indent="0">
              <a:buNone/>
              <a:defRPr/>
            </a:pPr>
            <a:r>
              <a:rPr lang="en-GB" sz="1880" dirty="0">
                <a:solidFill>
                  <a:srgbClr val="08004D"/>
                </a:solidFill>
                <a:latin typeface="Calibri"/>
                <a:ea typeface="Calibri"/>
                <a:cs typeface="Calibri"/>
              </a:rPr>
              <a:t>Question 2:</a:t>
            </a:r>
          </a:p>
          <a:p>
            <a:pPr marL="0" indent="0">
              <a:buNone/>
              <a:defRPr/>
            </a:pPr>
            <a:r>
              <a:rPr lang="en-GB" sz="1880" dirty="0">
                <a:solidFill>
                  <a:srgbClr val="08004D"/>
                </a:solidFill>
                <a:latin typeface="Calibri"/>
                <a:ea typeface="Calibri"/>
                <a:cs typeface="Calibri"/>
              </a:rPr>
              <a:t>Have you previously sought specialist paediatric palliative care advice for a child? (Multiple Choice)</a:t>
            </a:r>
          </a:p>
          <a:p>
            <a:pPr marL="342900" indent="-342900">
              <a:buFont typeface="+mj-lt"/>
              <a:buAutoNum type="alphaLcParenR"/>
              <a:defRPr/>
            </a:pPr>
            <a:r>
              <a:rPr lang="en-GB" sz="1880" dirty="0">
                <a:solidFill>
                  <a:srgbClr val="08004D"/>
                </a:solidFill>
                <a:latin typeface="Calibri"/>
                <a:ea typeface="Calibri"/>
                <a:cs typeface="Calibri"/>
              </a:rPr>
              <a:t>Yes, through CAS </a:t>
            </a:r>
          </a:p>
          <a:p>
            <a:pPr marL="342900" indent="-342900">
              <a:buFont typeface="+mj-lt"/>
              <a:buAutoNum type="alphaLcParenR"/>
              <a:defRPr/>
            </a:pPr>
            <a:r>
              <a:rPr lang="en-GB" sz="1880" dirty="0">
                <a:solidFill>
                  <a:srgbClr val="08004D"/>
                </a:solidFill>
                <a:latin typeface="Calibri"/>
                <a:ea typeface="Calibri"/>
                <a:cs typeface="Calibri"/>
              </a:rPr>
              <a:t>Yes, through another service </a:t>
            </a:r>
          </a:p>
          <a:p>
            <a:pPr marL="342900" indent="-342900">
              <a:buFont typeface="+mj-lt"/>
              <a:buAutoNum type="alphaLcParenR"/>
              <a:defRPr/>
            </a:pPr>
            <a:r>
              <a:rPr lang="en-GB" sz="1880" dirty="0">
                <a:solidFill>
                  <a:srgbClr val="08004D"/>
                </a:solidFill>
                <a:latin typeface="Calibri"/>
                <a:ea typeface="Calibri"/>
                <a:cs typeface="Calibri"/>
              </a:rPr>
              <a:t>No, but I know how to access advice </a:t>
            </a:r>
          </a:p>
          <a:p>
            <a:pPr marL="342900" indent="-342900">
              <a:buFont typeface="+mj-lt"/>
              <a:buAutoNum type="alphaLcParenR"/>
              <a:defRPr/>
            </a:pPr>
            <a:r>
              <a:rPr lang="en-GB" sz="1880" dirty="0">
                <a:solidFill>
                  <a:srgbClr val="08004D"/>
                </a:solidFill>
                <a:latin typeface="Calibri"/>
                <a:ea typeface="Calibri"/>
                <a:cs typeface="Calibri"/>
              </a:rPr>
              <a:t>No, and I would be unsure where to start</a:t>
            </a:r>
          </a:p>
          <a:p>
            <a:pPr marL="0" indent="0">
              <a:buNone/>
              <a:defRPr/>
            </a:pPr>
            <a:endParaRPr lang="en-GB" sz="1880" dirty="0">
              <a:solidFill>
                <a:srgbClr val="08004D"/>
              </a:solidFill>
              <a:latin typeface="Calibri"/>
              <a:ea typeface="Calibri"/>
              <a:cs typeface="Calibri"/>
            </a:endParaRPr>
          </a:p>
          <a:p>
            <a:endParaRPr lang="en-GB" sz="1880" dirty="0">
              <a:solidFill>
                <a:srgbClr val="08004D"/>
              </a:solidFill>
            </a:endParaRPr>
          </a:p>
        </p:txBody>
      </p:sp>
    </p:spTree>
    <p:extLst>
      <p:ext uri="{BB962C8B-B14F-4D97-AF65-F5344CB8AC3E}">
        <p14:creationId xmlns:p14="http://schemas.microsoft.com/office/powerpoint/2010/main" val="1351561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FE622E-3234-7ACA-0293-A218A3EF7E0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42115A8-00F4-3C62-EB0C-BC5CFB27F332}"/>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If a child with a life-shortening condition deteriorated tonight, how confident would you feel accessing specialist paediatric palliative care advice? </a:t>
            </a:r>
            <a:endParaRPr lang="en-GB" sz="2400" b="1">
              <a:solidFill>
                <a:srgbClr val="000000"/>
              </a:solidFill>
            </a:endParaRPr>
          </a:p>
        </p:txBody>
      </p:sp>
      <p:sp>
        <p:nvSpPr>
          <p:cNvPr id="4" name="Rectangle 3">
            <a:extLst>
              <a:ext uri="{FF2B5EF4-FFF2-40B4-BE49-F238E27FC236}">
                <a16:creationId xmlns:a16="http://schemas.microsoft.com/office/drawing/2014/main" id="{53985385-1C6B-AB36-9D57-A3D2E93E5475}"/>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74C7D27F-B28F-0F51-2EA5-6B9A0D5A58C4}"/>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034D716F-47F8-C1EC-B6E6-9D3C9EB44D4A}"/>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C74C1168-1B14-B5EF-9B03-722689745DE9}"/>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678632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A432F3-AE30-04BE-F0FB-72A32AC8A689}"/>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01A73F5-BAAE-130A-B042-9B8DD27A8A43}"/>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800" b="1">
                <a:solidFill>
                  <a:srgbClr val="000000"/>
                </a:solidFill>
              </a:rPr>
              <a:t>Have you previously sought specialist paediatric palliative care advice for a child?</a:t>
            </a:r>
            <a:endParaRPr lang="en-GB" sz="3800" b="1">
              <a:solidFill>
                <a:srgbClr val="000000"/>
              </a:solidFill>
            </a:endParaRPr>
          </a:p>
        </p:txBody>
      </p:sp>
      <p:sp>
        <p:nvSpPr>
          <p:cNvPr id="4" name="Rectangle 3">
            <a:extLst>
              <a:ext uri="{FF2B5EF4-FFF2-40B4-BE49-F238E27FC236}">
                <a16:creationId xmlns:a16="http://schemas.microsoft.com/office/drawing/2014/main" id="{C363852E-9474-90CB-6147-1B0DF4AEBED6}"/>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AE756C72-8415-66F0-53BB-55D1A7DC1C5A}"/>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B2E3F8D8-E103-D4D7-D1E4-7C5BFCD824B9}"/>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442A58F1-D20E-6FA7-023E-E9D8AC286C60}"/>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574297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6E94-A521-331B-8686-EB7FB5C9CCF3}"/>
              </a:ext>
            </a:extLst>
          </p:cNvPr>
          <p:cNvSpPr>
            <a:spLocks noGrp="1"/>
          </p:cNvSpPr>
          <p:nvPr>
            <p:ph type="title"/>
          </p:nvPr>
        </p:nvSpPr>
        <p:spPr>
          <a:xfrm>
            <a:off x="457200" y="266700"/>
            <a:ext cx="11277600" cy="628650"/>
          </a:xfrm>
        </p:spPr>
        <p:txBody>
          <a:bodyPr lIns="0" tIns="0" rIns="0" bIns="0" anchor="ctr">
            <a:noAutofit/>
          </a:bodyPr>
          <a:lstStyle/>
          <a:p>
            <a:pPr algn="l"/>
            <a:r>
              <a:rPr lang="en-GB" sz="3225" b="1" dirty="0">
                <a:solidFill>
                  <a:srgbClr val="08004D"/>
                </a:solidFill>
                <a:latin typeface="Calibri"/>
                <a:ea typeface="Calibri"/>
                <a:cs typeface="Calibri"/>
              </a:rPr>
              <a:t>National Context</a:t>
            </a:r>
          </a:p>
        </p:txBody>
      </p:sp>
      <p:sp>
        <p:nvSpPr>
          <p:cNvPr id="4" name="Content Placeholder 9">
            <a:extLst>
              <a:ext uri="{FF2B5EF4-FFF2-40B4-BE49-F238E27FC236}">
                <a16:creationId xmlns:a16="http://schemas.microsoft.com/office/drawing/2014/main" id="{6546277A-68C0-762A-5178-5ADC31E8FB92}"/>
              </a:ext>
            </a:extLst>
          </p:cNvPr>
          <p:cNvSpPr>
            <a:spLocks noGrp="1"/>
          </p:cNvSpPr>
          <p:nvPr>
            <p:ph idx="1"/>
          </p:nvPr>
        </p:nvSpPr>
        <p:spPr>
          <a:xfrm>
            <a:off x="1364101" y="1680000"/>
            <a:ext cx="5580975" cy="4020765"/>
          </a:xfrm>
        </p:spPr>
        <p:txBody>
          <a:bodyPr>
            <a:normAutofit/>
          </a:bodyPr>
          <a:lstStyle/>
          <a:p>
            <a:pPr>
              <a:defRPr/>
            </a:pPr>
            <a:r>
              <a:rPr lang="en-GB" sz="1650" dirty="0">
                <a:solidFill>
                  <a:srgbClr val="535364"/>
                </a:solidFill>
                <a:latin typeface="Calibri"/>
                <a:ea typeface="Calibri"/>
                <a:cs typeface="Calibri"/>
              </a:rPr>
              <a:t>Paediatric Subgroup</a:t>
            </a:r>
          </a:p>
          <a:p>
            <a:pPr lvl="1">
              <a:defRPr/>
            </a:pPr>
            <a:r>
              <a:rPr lang="en-GB" sz="1650" dirty="0">
                <a:solidFill>
                  <a:srgbClr val="535364"/>
                </a:solidFill>
                <a:latin typeface="Calibri"/>
                <a:ea typeface="Calibri"/>
                <a:cs typeface="Calibri"/>
              </a:rPr>
              <a:t>Paediatric End of Life Care Network (PELiCaN)</a:t>
            </a:r>
          </a:p>
          <a:p>
            <a:pPr lvl="1">
              <a:defRPr/>
            </a:pPr>
            <a:r>
              <a:rPr lang="en-GB" sz="1650" dirty="0">
                <a:solidFill>
                  <a:srgbClr val="535364"/>
                </a:solidFill>
                <a:latin typeface="Calibri"/>
                <a:ea typeface="Calibri"/>
                <a:cs typeface="Calibri"/>
              </a:rPr>
              <a:t>SACMO </a:t>
            </a:r>
          </a:p>
          <a:p>
            <a:pPr lvl="1">
              <a:defRPr/>
            </a:pPr>
            <a:r>
              <a:rPr lang="en-GB" sz="1650" dirty="0">
                <a:solidFill>
                  <a:srgbClr val="535364"/>
                </a:solidFill>
                <a:latin typeface="Calibri"/>
                <a:ea typeface="Calibri"/>
                <a:cs typeface="Calibri"/>
              </a:rPr>
              <a:t>Scottish Children and Young People's Palliative Care Network (SCYPPN) </a:t>
            </a:r>
          </a:p>
          <a:p>
            <a:pPr lvl="1">
              <a:defRPr/>
            </a:pPr>
            <a:r>
              <a:rPr lang="en-GB" sz="1650" dirty="0">
                <a:solidFill>
                  <a:srgbClr val="535364"/>
                </a:solidFill>
                <a:latin typeface="Calibri"/>
                <a:ea typeface="Calibri"/>
                <a:cs typeface="Calibri"/>
              </a:rPr>
              <a:t>Transition</a:t>
            </a:r>
          </a:p>
          <a:p>
            <a:pPr lvl="1">
              <a:defRPr/>
            </a:pPr>
            <a:r>
              <a:rPr lang="en-GB" sz="1650" dirty="0">
                <a:solidFill>
                  <a:srgbClr val="535364"/>
                </a:solidFill>
                <a:latin typeface="Calibri"/>
                <a:ea typeface="Calibri"/>
                <a:cs typeface="Calibri"/>
              </a:rPr>
              <a:t>NHS and Third Sector membership</a:t>
            </a:r>
          </a:p>
          <a:p>
            <a:pPr>
              <a:defRPr/>
            </a:pPr>
            <a:r>
              <a:rPr lang="en-GB" sz="1650" dirty="0">
                <a:solidFill>
                  <a:srgbClr val="535364"/>
                </a:solidFill>
                <a:latin typeface="Calibri"/>
                <a:ea typeface="Calibri"/>
                <a:cs typeface="Calibri"/>
              </a:rPr>
              <a:t>Focus on understanding current environment – Healthcare Improvement Scotland survey and data</a:t>
            </a:r>
          </a:p>
          <a:p>
            <a:pPr>
              <a:defRPr/>
            </a:pPr>
            <a:r>
              <a:rPr lang="en-GB" sz="1650" dirty="0">
                <a:solidFill>
                  <a:srgbClr val="535364"/>
                </a:solidFill>
                <a:latin typeface="Calibri"/>
                <a:ea typeface="Calibri"/>
                <a:cs typeface="Calibri"/>
              </a:rPr>
              <a:t>Develop recommendations for equitable access to Paediatric Palliative Care for all children</a:t>
            </a:r>
            <a:endParaRPr lang="en-GB" sz="2400" dirty="0">
              <a:solidFill>
                <a:schemeClr val="tx1">
                  <a:lumMod val="50000"/>
                  <a:lumOff val="50000"/>
                </a:schemeClr>
              </a:solidFill>
            </a:endParaRPr>
          </a:p>
        </p:txBody>
      </p:sp>
      <p:pic>
        <p:nvPicPr>
          <p:cNvPr id="5" name="Content Placeholder 6">
            <a:extLst>
              <a:ext uri="{FF2B5EF4-FFF2-40B4-BE49-F238E27FC236}">
                <a16:creationId xmlns:a16="http://schemas.microsoft.com/office/drawing/2014/main" id="{0B10E0B8-404F-A43D-4400-98A20ABF49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95878" y="1680000"/>
            <a:ext cx="2941800" cy="3950000"/>
          </a:xfrm>
          <a:prstGeom prst="rect">
            <a:avLst/>
          </a:prstGeom>
          <a:noFill/>
        </p:spPr>
      </p:pic>
      <p:sp>
        <p:nvSpPr>
          <p:cNvPr id="900" name="Subtitle line"/>
          <p:cNvSpPr>
            <a:spLocks noGrp="1"/>
          </p:cNvSpPr>
          <p:nvPr/>
        </p:nvSpPr>
        <p:spPr>
          <a:xfrm>
            <a:off x="476250" y="942975"/>
            <a:ext cx="11191875" cy="447675"/>
          </a:xfrm>
          <a:prstGeom prst="rect">
            <a:avLst/>
          </a:prstGeom>
          <a:noFill/>
          <a:ln w="0">
            <a:noFill/>
          </a:ln>
        </p:spPr>
        <p:txBody>
          <a:bodyPr lIns="0" tIns="0" rIns="0" bIns="0" anchor="ctr">
            <a:noAutofit/>
          </a:bodyPr>
          <a:lstStyle/>
          <a:p>
            <a:pPr algn="l"/>
            <a:r>
              <a:rPr lang="en-GB" sz="1650" b="0" dirty="0">
                <a:solidFill>
                  <a:srgbClr val="535364"/>
                </a:solidFill>
                <a:latin typeface="Calibri"/>
                <a:ea typeface="Calibri"/>
                <a:cs typeface="Calibri"/>
              </a:rPr>
              <a:t>Strategy, networks and the case for equitable access</a:t>
            </a:r>
          </a:p>
        </p:txBody>
      </p:sp>
      <p:sp>
        <p:nvSpPr>
          <p:cNvPr id="901" name="Straight Connector 901"/>
          <p:cNvSpPr>
            <a:spLocks noGrp="1"/>
          </p:cNvSpPr>
          <p:nvPr/>
        </p:nvSpPr>
        <p:spPr>
          <a:xfrm>
            <a:off x="476250" y="1476375"/>
            <a:ext cx="11239500" cy="0"/>
          </a:xfrm>
          <a:prstGeom prst="line">
            <a:avLst/>
          </a:prstGeom>
          <a:noFill/>
          <a:ln w="19050">
            <a:solidFill>
              <a:srgbClr val="AC0074"/>
            </a:solidFill>
          </a:ln>
        </p:spPr>
        <p:txBody>
          <a:bodyPr/>
          <a:lstStyle/>
          <a:p>
            <a:endParaRPr lang="en-GB"/>
          </a:p>
        </p:txBody>
      </p:sp>
      <p:sp>
        <p:nvSpPr>
          <p:cNvPr id="902" name="Rounded Rectangle 902"/>
          <p:cNvSpPr>
            <a:spLocks noGrp="1"/>
          </p:cNvSpPr>
          <p:nvPr/>
        </p:nvSpPr>
        <p:spPr>
          <a:xfrm>
            <a:off x="1364101" y="5381625"/>
            <a:ext cx="7886700" cy="457200"/>
          </a:xfrm>
          <a:prstGeom prst="roundRect">
            <a:avLst>
              <a:gd name="adj" fmla="val 16667"/>
            </a:avLst>
          </a:prstGeom>
          <a:solidFill>
            <a:srgbClr val="F5EFF7"/>
          </a:solidFill>
          <a:ln w="0">
            <a:noFill/>
          </a:ln>
        </p:spPr>
        <p:txBody>
          <a:bodyPr/>
          <a:lstStyle/>
          <a:p>
            <a:endParaRPr lang="en-GB"/>
          </a:p>
        </p:txBody>
      </p:sp>
      <p:sp>
        <p:nvSpPr>
          <p:cNvPr id="903" name="Takeaway"/>
          <p:cNvSpPr>
            <a:spLocks noGrp="1"/>
          </p:cNvSpPr>
          <p:nvPr/>
        </p:nvSpPr>
        <p:spPr>
          <a:xfrm>
            <a:off x="1837345" y="5414524"/>
            <a:ext cx="7543800" cy="419100"/>
          </a:xfrm>
          <a:prstGeom prst="rect">
            <a:avLst/>
          </a:prstGeom>
          <a:noFill/>
          <a:ln w="0">
            <a:noFill/>
          </a:ln>
        </p:spPr>
        <p:txBody>
          <a:bodyPr lIns="0" tIns="0" rIns="0" bIns="0" anchor="ctr">
            <a:noAutofit/>
          </a:bodyPr>
          <a:lstStyle/>
          <a:p>
            <a:pPr algn="ctr"/>
            <a:r>
              <a:rPr lang="en-GB" sz="1800" b="1" dirty="0">
                <a:solidFill>
                  <a:srgbClr val="08004D"/>
                </a:solidFill>
                <a:latin typeface="Calibri"/>
                <a:ea typeface="Calibri"/>
                <a:cs typeface="Calibri"/>
              </a:rPr>
              <a:t>National strategy sets the direction for equitable access</a:t>
            </a:r>
          </a:p>
        </p:txBody>
      </p:sp>
    </p:spTree>
    <p:extLst>
      <p:ext uri="{BB962C8B-B14F-4D97-AF65-F5344CB8AC3E}">
        <p14:creationId xmlns:p14="http://schemas.microsoft.com/office/powerpoint/2010/main" val="3154559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DB1AE-B0B6-FF89-6E95-26AFA54F9505}"/>
              </a:ext>
            </a:extLst>
          </p:cNvPr>
          <p:cNvSpPr>
            <a:spLocks noGrp="1"/>
          </p:cNvSpPr>
          <p:nvPr>
            <p:ph type="title"/>
          </p:nvPr>
        </p:nvSpPr>
        <p:spPr>
          <a:xfrm>
            <a:off x="457200" y="266700"/>
            <a:ext cx="11277600" cy="628650"/>
          </a:xfrm>
        </p:spPr>
        <p:txBody>
          <a:bodyPr lIns="0" tIns="0" rIns="0" bIns="0" anchor="ctr">
            <a:noAutofit/>
          </a:bodyPr>
          <a:lstStyle/>
          <a:p>
            <a:pPr algn="l"/>
            <a:r>
              <a:rPr lang="en-GB" sz="3225" b="1">
                <a:solidFill>
                  <a:srgbClr val="08004D"/>
                </a:solidFill>
                <a:latin typeface="Calibri"/>
                <a:ea typeface="Calibri"/>
                <a:cs typeface="Calibri"/>
              </a:rPr>
              <a:t>Survey Response</a:t>
            </a:r>
          </a:p>
        </p:txBody>
      </p:sp>
      <p:sp>
        <p:nvSpPr>
          <p:cNvPr id="4" name="Content Placeholder 2">
            <a:extLst>
              <a:ext uri="{FF2B5EF4-FFF2-40B4-BE49-F238E27FC236}">
                <a16:creationId xmlns:a16="http://schemas.microsoft.com/office/drawing/2014/main" id="{048D7EE5-B4E3-9A21-D605-57A891FD0564}"/>
              </a:ext>
            </a:extLst>
          </p:cNvPr>
          <p:cNvSpPr>
            <a:spLocks noGrp="1"/>
          </p:cNvSpPr>
          <p:nvPr>
            <p:ph idx="1"/>
          </p:nvPr>
        </p:nvSpPr>
        <p:spPr>
          <a:xfrm>
            <a:off x="1395221" y="1750000"/>
            <a:ext cx="7300000" cy="3886200"/>
          </a:xfrm>
        </p:spPr>
        <p:txBody>
          <a:bodyPr>
            <a:normAutofit/>
          </a:bodyPr>
          <a:lstStyle/>
          <a:p>
            <a:pPr marL="0"/>
            <a:r>
              <a:rPr lang="en-GB" sz="2250" b="1" dirty="0">
                <a:solidFill>
                  <a:srgbClr val="08004D"/>
                </a:solidFill>
                <a:latin typeface="Calibri"/>
                <a:ea typeface="Calibri"/>
                <a:cs typeface="Calibri"/>
              </a:rPr>
              <a:t>11 of 14 Territorial Boards</a:t>
            </a:r>
          </a:p>
          <a:p>
            <a:pPr marL="0"/>
            <a:r>
              <a:rPr lang="en-GB" sz="2250" b="1" dirty="0">
                <a:solidFill>
                  <a:srgbClr val="08004D"/>
                </a:solidFill>
                <a:latin typeface="Calibri"/>
                <a:ea typeface="Calibri"/>
                <a:cs typeface="Calibri"/>
              </a:rPr>
              <a:t>12 different service types</a:t>
            </a:r>
          </a:p>
          <a:p>
            <a:pPr marL="0"/>
            <a:r>
              <a:rPr lang="en-GB" sz="2250" b="1" dirty="0">
                <a:solidFill>
                  <a:srgbClr val="08004D"/>
                </a:solidFill>
                <a:latin typeface="Calibri"/>
                <a:ea typeface="Calibri"/>
                <a:cs typeface="Calibri"/>
              </a:rPr>
              <a:t>All major specialist service centres represented</a:t>
            </a:r>
          </a:p>
          <a:p>
            <a:pPr marL="0"/>
            <a:r>
              <a:rPr lang="en-GB" sz="2250" b="1" dirty="0">
                <a:solidFill>
                  <a:srgbClr val="08004D"/>
                </a:solidFill>
                <a:latin typeface="Calibri"/>
                <a:ea typeface="Calibri"/>
                <a:cs typeface="Calibri"/>
              </a:rPr>
              <a:t>Children and families</a:t>
            </a:r>
          </a:p>
        </p:txBody>
      </p:sp>
      <p:pic>
        <p:nvPicPr>
          <p:cNvPr id="6" name="Picture 5">
            <a:extLst>
              <a:ext uri="{FF2B5EF4-FFF2-40B4-BE49-F238E27FC236}">
                <a16:creationId xmlns:a16="http://schemas.microsoft.com/office/drawing/2014/main" id="{95DC84C5-2636-6EC1-D384-C5D6F21E92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12284" y="1680000"/>
            <a:ext cx="2942300" cy="4120000"/>
          </a:xfrm>
          <a:prstGeom prst="rect">
            <a:avLst/>
          </a:prstGeom>
        </p:spPr>
      </p:pic>
      <p:sp>
        <p:nvSpPr>
          <p:cNvPr id="900" name="Subtitle line"/>
          <p:cNvSpPr>
            <a:spLocks noGrp="1"/>
          </p:cNvSpPr>
          <p:nvPr/>
        </p:nvSpPr>
        <p:spPr>
          <a:xfrm>
            <a:off x="476250" y="942975"/>
            <a:ext cx="11191875" cy="447675"/>
          </a:xfrm>
          <a:prstGeom prst="rect">
            <a:avLst/>
          </a:prstGeom>
          <a:noFill/>
          <a:ln w="0">
            <a:noFill/>
          </a:ln>
        </p:spPr>
        <p:txBody>
          <a:bodyPr lIns="0" tIns="0" rIns="0" bIns="0" anchor="ctr">
            <a:noAutofit/>
          </a:bodyPr>
          <a:lstStyle/>
          <a:p>
            <a:pPr algn="l"/>
            <a:r>
              <a:rPr lang="en-GB" sz="1650" b="0" dirty="0">
                <a:solidFill>
                  <a:srgbClr val="535364"/>
                </a:solidFill>
                <a:latin typeface="Calibri"/>
                <a:ea typeface="Calibri"/>
                <a:cs typeface="Calibri"/>
              </a:rPr>
              <a:t>Responses to the national mapping exercise and the Gathering Views report on paediatric palliative care</a:t>
            </a:r>
          </a:p>
        </p:txBody>
      </p:sp>
      <p:sp>
        <p:nvSpPr>
          <p:cNvPr id="901" name="Straight Connector 901"/>
          <p:cNvSpPr>
            <a:spLocks noGrp="1"/>
          </p:cNvSpPr>
          <p:nvPr/>
        </p:nvSpPr>
        <p:spPr>
          <a:xfrm>
            <a:off x="476250" y="1476375"/>
            <a:ext cx="11239500" cy="0"/>
          </a:xfrm>
          <a:prstGeom prst="line">
            <a:avLst/>
          </a:prstGeom>
          <a:noFill/>
          <a:ln w="19050">
            <a:solidFill>
              <a:srgbClr val="AC0074"/>
            </a:solidFill>
          </a:ln>
        </p:spPr>
        <p:txBody>
          <a:bodyPr/>
          <a:lstStyle/>
          <a:p>
            <a:endParaRPr lang="en-GB"/>
          </a:p>
        </p:txBody>
      </p:sp>
      <p:sp>
        <p:nvSpPr>
          <p:cNvPr id="902" name="Rounded Rectangle 902"/>
          <p:cNvSpPr>
            <a:spLocks noGrp="1"/>
          </p:cNvSpPr>
          <p:nvPr/>
        </p:nvSpPr>
        <p:spPr>
          <a:xfrm>
            <a:off x="1337416" y="5421604"/>
            <a:ext cx="6434985" cy="387196"/>
          </a:xfrm>
          <a:prstGeom prst="roundRect">
            <a:avLst>
              <a:gd name="adj" fmla="val 16667"/>
            </a:avLst>
          </a:prstGeom>
          <a:solidFill>
            <a:srgbClr val="F5EFF7"/>
          </a:solidFill>
          <a:ln w="0">
            <a:noFill/>
          </a:ln>
        </p:spPr>
        <p:txBody>
          <a:bodyPr/>
          <a:lstStyle/>
          <a:p>
            <a:endParaRPr lang="en-GB"/>
          </a:p>
        </p:txBody>
      </p:sp>
      <p:sp>
        <p:nvSpPr>
          <p:cNvPr id="903" name="Takeaway"/>
          <p:cNvSpPr>
            <a:spLocks noGrp="1"/>
          </p:cNvSpPr>
          <p:nvPr/>
        </p:nvSpPr>
        <p:spPr>
          <a:xfrm>
            <a:off x="1151421" y="5426650"/>
            <a:ext cx="7543800" cy="419100"/>
          </a:xfrm>
          <a:prstGeom prst="rect">
            <a:avLst/>
          </a:prstGeom>
          <a:noFill/>
          <a:ln w="0">
            <a:noFill/>
          </a:ln>
        </p:spPr>
        <p:txBody>
          <a:bodyPr lIns="0" tIns="0" rIns="0" bIns="0" anchor="ctr">
            <a:noAutofit/>
          </a:bodyPr>
          <a:lstStyle/>
          <a:p>
            <a:pPr algn="ctr"/>
            <a:r>
              <a:rPr lang="en-GB" sz="1800" b="1" dirty="0">
                <a:solidFill>
                  <a:srgbClr val="08004D"/>
                </a:solidFill>
                <a:latin typeface="Calibri"/>
                <a:ea typeface="Calibri"/>
                <a:cs typeface="Calibri"/>
              </a:rPr>
              <a:t>A broad national picture: 11 of 14 boards, 12 service types</a:t>
            </a:r>
          </a:p>
        </p:txBody>
      </p:sp>
    </p:spTree>
    <p:extLst>
      <p:ext uri="{BB962C8B-B14F-4D97-AF65-F5344CB8AC3E}">
        <p14:creationId xmlns:p14="http://schemas.microsoft.com/office/powerpoint/2010/main" val="2698027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C479B-1419-A1E4-9BB3-E4D346A6B355}"/>
              </a:ext>
            </a:extLst>
          </p:cNvPr>
          <p:cNvSpPr>
            <a:spLocks noGrp="1"/>
          </p:cNvSpPr>
          <p:nvPr>
            <p:ph type="title"/>
          </p:nvPr>
        </p:nvSpPr>
        <p:spPr>
          <a:xfrm>
            <a:off x="457200" y="266700"/>
            <a:ext cx="11277600" cy="628650"/>
          </a:xfrm>
        </p:spPr>
        <p:txBody>
          <a:bodyPr lIns="0" tIns="0" rIns="0" bIns="0" anchor="ctr">
            <a:noAutofit/>
          </a:bodyPr>
          <a:lstStyle/>
          <a:p>
            <a:pPr algn="l"/>
            <a:r>
              <a:rPr lang="en-GB" sz="3225" b="1" dirty="0">
                <a:solidFill>
                  <a:srgbClr val="08004D"/>
                </a:solidFill>
                <a:latin typeface="Calibri"/>
                <a:ea typeface="Calibri"/>
                <a:cs typeface="Calibri"/>
              </a:rPr>
              <a:t>Specialist Medical Support</a:t>
            </a:r>
          </a:p>
        </p:txBody>
      </p:sp>
      <p:pic>
        <p:nvPicPr>
          <p:cNvPr id="5" name="Picture 4">
            <a:extLst>
              <a:ext uri="{FF2B5EF4-FFF2-40B4-BE49-F238E27FC236}">
                <a16:creationId xmlns:a16="http://schemas.microsoft.com/office/drawing/2014/main" id="{E93C1B2F-C250-7ACE-5DD5-5BE81C79AC1B}"/>
              </a:ext>
            </a:extLst>
          </p:cNvPr>
          <p:cNvPicPr>
            <a:picLocks noChangeAspect="1"/>
          </p:cNvPicPr>
          <p:nvPr/>
        </p:nvPicPr>
        <p:blipFill>
          <a:blip r:embed="rId2" cstate="email">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984620" y="1602228"/>
            <a:ext cx="10175133" cy="4186945"/>
          </a:xfrm>
          <a:prstGeom prst="rect">
            <a:avLst/>
          </a:prstGeom>
        </p:spPr>
      </p:pic>
      <p:sp>
        <p:nvSpPr>
          <p:cNvPr id="900" name="Subtitle line"/>
          <p:cNvSpPr>
            <a:spLocks noGrp="1"/>
          </p:cNvSpPr>
          <p:nvPr/>
        </p:nvSpPr>
        <p:spPr>
          <a:xfrm>
            <a:off x="476250" y="942975"/>
            <a:ext cx="11191875" cy="447675"/>
          </a:xfrm>
          <a:prstGeom prst="rect">
            <a:avLst/>
          </a:prstGeom>
          <a:noFill/>
          <a:ln w="0">
            <a:noFill/>
          </a:ln>
        </p:spPr>
        <p:txBody>
          <a:bodyPr lIns="0" tIns="0" rIns="0" bIns="0" anchor="ctr">
            <a:noAutofit/>
          </a:bodyPr>
          <a:lstStyle/>
          <a:p>
            <a:pPr algn="l"/>
            <a:r>
              <a:rPr lang="en-GB" sz="1650" b="0" dirty="0">
                <a:solidFill>
                  <a:srgbClr val="535364"/>
                </a:solidFill>
                <a:latin typeface="Calibri"/>
                <a:ea typeface="Calibri"/>
                <a:cs typeface="Calibri"/>
              </a:rPr>
              <a:t>What sat beneath the numbers on out-of-hours medical advice</a:t>
            </a:r>
          </a:p>
        </p:txBody>
      </p:sp>
      <p:sp>
        <p:nvSpPr>
          <p:cNvPr id="901" name="Straight Connector 901"/>
          <p:cNvSpPr>
            <a:spLocks noGrp="1"/>
          </p:cNvSpPr>
          <p:nvPr/>
        </p:nvSpPr>
        <p:spPr>
          <a:xfrm>
            <a:off x="476250" y="1476375"/>
            <a:ext cx="11239500" cy="0"/>
          </a:xfrm>
          <a:prstGeom prst="line">
            <a:avLst/>
          </a:prstGeom>
          <a:noFill/>
          <a:ln w="19050">
            <a:solidFill>
              <a:srgbClr val="AC0074"/>
            </a:solidFill>
          </a:ln>
        </p:spPr>
        <p:txBody>
          <a:bodyPr/>
          <a:lstStyle/>
          <a:p>
            <a:endParaRPr lang="en-GB"/>
          </a:p>
        </p:txBody>
      </p:sp>
      <p:sp>
        <p:nvSpPr>
          <p:cNvPr id="902" name="Rounded Rectangle 902"/>
          <p:cNvSpPr>
            <a:spLocks noGrp="1"/>
          </p:cNvSpPr>
          <p:nvPr/>
        </p:nvSpPr>
        <p:spPr>
          <a:xfrm>
            <a:off x="2578907" y="5686425"/>
            <a:ext cx="6615893" cy="457200"/>
          </a:xfrm>
          <a:prstGeom prst="roundRect">
            <a:avLst>
              <a:gd name="adj" fmla="val 16667"/>
            </a:avLst>
          </a:prstGeom>
          <a:solidFill>
            <a:srgbClr val="F5EFF7"/>
          </a:solidFill>
          <a:ln w="0">
            <a:noFill/>
          </a:ln>
        </p:spPr>
        <p:txBody>
          <a:bodyPr/>
          <a:lstStyle/>
          <a:p>
            <a:endParaRPr lang="en-GB"/>
          </a:p>
        </p:txBody>
      </p:sp>
      <p:sp>
        <p:nvSpPr>
          <p:cNvPr id="903" name="Takeaway"/>
          <p:cNvSpPr>
            <a:spLocks noGrp="1"/>
          </p:cNvSpPr>
          <p:nvPr/>
        </p:nvSpPr>
        <p:spPr>
          <a:xfrm>
            <a:off x="2142145" y="5656837"/>
            <a:ext cx="7543800" cy="419100"/>
          </a:xfrm>
          <a:prstGeom prst="rect">
            <a:avLst/>
          </a:prstGeom>
          <a:noFill/>
          <a:ln w="0">
            <a:noFill/>
          </a:ln>
        </p:spPr>
        <p:txBody>
          <a:bodyPr lIns="0" tIns="0" rIns="0" bIns="0" anchor="ctr">
            <a:noAutofit/>
          </a:bodyPr>
          <a:lstStyle/>
          <a:p>
            <a:pPr algn="ctr"/>
            <a:r>
              <a:rPr lang="en-GB" sz="1800" b="1" dirty="0">
                <a:solidFill>
                  <a:srgbClr val="08004D"/>
                </a:solidFill>
                <a:latin typeface="Calibri"/>
                <a:ea typeface="Calibri"/>
                <a:cs typeface="Calibri"/>
              </a:rPr>
              <a:t>Access existed but governance and capacity were fragmented</a:t>
            </a:r>
          </a:p>
        </p:txBody>
      </p:sp>
    </p:spTree>
    <p:extLst>
      <p:ext uri="{BB962C8B-B14F-4D97-AF65-F5344CB8AC3E}">
        <p14:creationId xmlns:p14="http://schemas.microsoft.com/office/powerpoint/2010/main" val="628267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9298-3D82-283D-3DAC-06F39E22EF28}"/>
              </a:ext>
            </a:extLst>
          </p:cNvPr>
          <p:cNvSpPr>
            <a:spLocks noGrp="1"/>
          </p:cNvSpPr>
          <p:nvPr>
            <p:ph type="title"/>
          </p:nvPr>
        </p:nvSpPr>
        <p:spPr>
          <a:xfrm>
            <a:off x="457200" y="266700"/>
            <a:ext cx="11277600" cy="628650"/>
          </a:xfrm>
        </p:spPr>
        <p:txBody>
          <a:bodyPr lIns="0" tIns="0" rIns="0" bIns="0" anchor="ctr">
            <a:noAutofit/>
          </a:bodyPr>
          <a:lstStyle/>
          <a:p>
            <a:pPr algn="l"/>
            <a:r>
              <a:rPr lang="en-GB" sz="3225" b="1">
                <a:solidFill>
                  <a:srgbClr val="08004D"/>
                </a:solidFill>
                <a:latin typeface="Calibri"/>
                <a:ea typeface="Calibri"/>
                <a:cs typeface="Calibri"/>
              </a:rPr>
              <a:t>Survey Need and Response</a:t>
            </a:r>
          </a:p>
        </p:txBody>
      </p:sp>
      <p:pic>
        <p:nvPicPr>
          <p:cNvPr id="5" name="Picture 4">
            <a:extLst>
              <a:ext uri="{FF2B5EF4-FFF2-40B4-BE49-F238E27FC236}">
                <a16:creationId xmlns:a16="http://schemas.microsoft.com/office/drawing/2014/main" id="{49EDC674-F3FA-CE0C-829A-C7AC75685847}"/>
              </a:ext>
            </a:extLst>
          </p:cNvPr>
          <p:cNvPicPr>
            <a:picLocks noChangeAspect="1"/>
          </p:cNvPicPr>
          <p:nvPr/>
        </p:nvPicPr>
        <p:blipFill>
          <a:blip r:embed="rId2" cstate="email">
            <a:extLst>
              <a:ext uri="{28A0092B-C50C-407E-A947-70E740481C1C}">
                <a14:useLocalDpi xmlns:a14="http://schemas.microsoft.com/office/drawing/2010/main"/>
              </a:ext>
            </a:extLst>
          </a:blip>
          <a:srcRect l="9214" t="20108" r="9145" b="14329"/>
          <a:stretch>
            <a:fillRect/>
          </a:stretch>
        </p:blipFill>
        <p:spPr>
          <a:xfrm>
            <a:off x="882091" y="1166423"/>
            <a:ext cx="10427817" cy="4710502"/>
          </a:xfrm>
          <a:prstGeom prst="rect">
            <a:avLst/>
          </a:prstGeom>
        </p:spPr>
      </p:pic>
      <p:sp>
        <p:nvSpPr>
          <p:cNvPr id="900" name="Subtitle line"/>
          <p:cNvSpPr>
            <a:spLocks noGrp="1"/>
          </p:cNvSpPr>
          <p:nvPr/>
        </p:nvSpPr>
        <p:spPr>
          <a:xfrm>
            <a:off x="476250" y="942975"/>
            <a:ext cx="11191875" cy="447675"/>
          </a:xfrm>
          <a:prstGeom prst="rect">
            <a:avLst/>
          </a:prstGeom>
          <a:noFill/>
          <a:ln w="0">
            <a:noFill/>
          </a:ln>
        </p:spPr>
        <p:txBody>
          <a:bodyPr lIns="0" tIns="0" rIns="0" bIns="0" anchor="ctr">
            <a:noAutofit/>
          </a:bodyPr>
          <a:lstStyle/>
          <a:p>
            <a:pPr algn="l"/>
            <a:r>
              <a:rPr lang="en-GB" sz="1650" b="0">
                <a:solidFill>
                  <a:srgbClr val="535364"/>
                </a:solidFill>
                <a:latin typeface="Calibri"/>
                <a:ea typeface="Calibri"/>
                <a:cs typeface="Calibri"/>
              </a:rPr>
              <a:t>From what the survey identified to how the service was scaled</a:t>
            </a:r>
          </a:p>
        </p:txBody>
      </p:sp>
      <p:sp>
        <p:nvSpPr>
          <p:cNvPr id="901" name="Straight Connector 901"/>
          <p:cNvSpPr>
            <a:spLocks noGrp="1"/>
          </p:cNvSpPr>
          <p:nvPr/>
        </p:nvSpPr>
        <p:spPr>
          <a:xfrm>
            <a:off x="476250" y="1476375"/>
            <a:ext cx="11239500" cy="0"/>
          </a:xfrm>
          <a:prstGeom prst="line">
            <a:avLst/>
          </a:prstGeom>
          <a:noFill/>
          <a:ln w="19050">
            <a:solidFill>
              <a:srgbClr val="AC0074"/>
            </a:solidFill>
          </a:ln>
        </p:spPr>
        <p:txBody>
          <a:bodyPr/>
          <a:lstStyle/>
          <a:p>
            <a:endParaRPr lang="en-GB"/>
          </a:p>
        </p:txBody>
      </p:sp>
      <p:sp>
        <p:nvSpPr>
          <p:cNvPr id="902" name="Rounded Rectangle 902"/>
          <p:cNvSpPr>
            <a:spLocks noGrp="1"/>
          </p:cNvSpPr>
          <p:nvPr/>
        </p:nvSpPr>
        <p:spPr>
          <a:xfrm>
            <a:off x="2710219" y="5871773"/>
            <a:ext cx="5773381" cy="457200"/>
          </a:xfrm>
          <a:prstGeom prst="roundRect">
            <a:avLst>
              <a:gd name="adj" fmla="val 16667"/>
            </a:avLst>
          </a:prstGeom>
          <a:solidFill>
            <a:srgbClr val="F5EFF7"/>
          </a:solidFill>
          <a:ln w="0">
            <a:noFill/>
          </a:ln>
        </p:spPr>
        <p:txBody>
          <a:bodyPr/>
          <a:lstStyle/>
          <a:p>
            <a:endParaRPr lang="en-GB"/>
          </a:p>
        </p:txBody>
      </p:sp>
      <p:sp>
        <p:nvSpPr>
          <p:cNvPr id="903" name="Takeaway"/>
          <p:cNvSpPr>
            <a:spLocks noGrp="1"/>
          </p:cNvSpPr>
          <p:nvPr/>
        </p:nvSpPr>
        <p:spPr>
          <a:xfrm>
            <a:off x="1847504" y="5915025"/>
            <a:ext cx="7634277" cy="419100"/>
          </a:xfrm>
          <a:prstGeom prst="rect">
            <a:avLst/>
          </a:prstGeom>
          <a:noFill/>
          <a:ln w="0">
            <a:noFill/>
          </a:ln>
        </p:spPr>
        <p:txBody>
          <a:bodyPr lIns="0" tIns="0" rIns="0" bIns="0" anchor="ctr">
            <a:noAutofit/>
          </a:bodyPr>
          <a:lstStyle/>
          <a:p>
            <a:pPr algn="ctr"/>
            <a:r>
              <a:rPr lang="en-GB" sz="1800" b="1" dirty="0">
                <a:solidFill>
                  <a:srgbClr val="08004D"/>
                </a:solidFill>
                <a:latin typeface="Calibri"/>
                <a:ea typeface="Calibri"/>
                <a:cs typeface="Calibri"/>
              </a:rPr>
              <a:t>Survey needs mapped directly to safe scaling priorities</a:t>
            </a:r>
          </a:p>
        </p:txBody>
      </p:sp>
    </p:spTree>
    <p:extLst>
      <p:ext uri="{BB962C8B-B14F-4D97-AF65-F5344CB8AC3E}">
        <p14:creationId xmlns:p14="http://schemas.microsoft.com/office/powerpoint/2010/main" val="3062297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6FBFF-A113-09E0-4243-AC02A643CB10}"/>
              </a:ext>
            </a:extLst>
          </p:cNvPr>
          <p:cNvSpPr>
            <a:spLocks noGrp="1"/>
          </p:cNvSpPr>
          <p:nvPr>
            <p:ph type="title"/>
          </p:nvPr>
        </p:nvSpPr>
        <p:spPr>
          <a:xfrm>
            <a:off x="457200" y="266700"/>
            <a:ext cx="11277600" cy="628650"/>
          </a:xfrm>
        </p:spPr>
        <p:txBody>
          <a:bodyPr lIns="0" tIns="0" rIns="0" bIns="0" anchor="ctr">
            <a:noAutofit/>
          </a:bodyPr>
          <a:lstStyle/>
          <a:p>
            <a:pPr algn="l"/>
            <a:r>
              <a:rPr lang="en-GB" sz="3225" b="1">
                <a:solidFill>
                  <a:srgbClr val="08004D"/>
                </a:solidFill>
                <a:latin typeface="Calibri"/>
                <a:ea typeface="Calibri"/>
                <a:cs typeface="Calibri"/>
              </a:rPr>
              <a:t>From Strategy to National Service</a:t>
            </a:r>
          </a:p>
        </p:txBody>
      </p:sp>
      <p:pic>
        <p:nvPicPr>
          <p:cNvPr id="5" name="Picture 4">
            <a:extLst>
              <a:ext uri="{FF2B5EF4-FFF2-40B4-BE49-F238E27FC236}">
                <a16:creationId xmlns:a16="http://schemas.microsoft.com/office/drawing/2014/main" id="{6E008B26-7432-421B-D78D-741D2745872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341120" y="1562101"/>
            <a:ext cx="9736518" cy="4356005"/>
          </a:xfrm>
          <a:prstGeom prst="rect">
            <a:avLst/>
          </a:prstGeom>
        </p:spPr>
      </p:pic>
      <p:sp>
        <p:nvSpPr>
          <p:cNvPr id="900" name="Subtitle line"/>
          <p:cNvSpPr>
            <a:spLocks noGrp="1"/>
          </p:cNvSpPr>
          <p:nvPr/>
        </p:nvSpPr>
        <p:spPr>
          <a:xfrm>
            <a:off x="476250" y="942975"/>
            <a:ext cx="11191875" cy="447675"/>
          </a:xfrm>
          <a:prstGeom prst="rect">
            <a:avLst/>
          </a:prstGeom>
          <a:noFill/>
          <a:ln w="0">
            <a:noFill/>
          </a:ln>
        </p:spPr>
        <p:txBody>
          <a:bodyPr lIns="0" tIns="0" rIns="0" bIns="0" anchor="ctr">
            <a:noAutofit/>
          </a:bodyPr>
          <a:lstStyle/>
          <a:p>
            <a:pPr algn="l"/>
            <a:r>
              <a:rPr lang="en-GB" sz="1650" b="0">
                <a:solidFill>
                  <a:srgbClr val="535364"/>
                </a:solidFill>
                <a:latin typeface="Calibri"/>
                <a:ea typeface="Calibri"/>
                <a:cs typeface="Calibri"/>
              </a:rPr>
              <a:t>From survey findings to a single national advisory service</a:t>
            </a:r>
          </a:p>
        </p:txBody>
      </p:sp>
      <p:sp>
        <p:nvSpPr>
          <p:cNvPr id="901" name="Straight Connector 901"/>
          <p:cNvSpPr>
            <a:spLocks noGrp="1"/>
          </p:cNvSpPr>
          <p:nvPr/>
        </p:nvSpPr>
        <p:spPr>
          <a:xfrm>
            <a:off x="476250" y="1476375"/>
            <a:ext cx="11239500" cy="0"/>
          </a:xfrm>
          <a:prstGeom prst="line">
            <a:avLst/>
          </a:prstGeom>
          <a:noFill/>
          <a:ln w="19050">
            <a:solidFill>
              <a:srgbClr val="AC0074"/>
            </a:solidFill>
          </a:ln>
        </p:spPr>
        <p:txBody>
          <a:bodyPr/>
          <a:lstStyle/>
          <a:p>
            <a:endParaRPr lang="en-GB"/>
          </a:p>
        </p:txBody>
      </p:sp>
      <p:sp>
        <p:nvSpPr>
          <p:cNvPr id="902" name="Rounded Rectangle 902"/>
          <p:cNvSpPr>
            <a:spLocks noGrp="1"/>
          </p:cNvSpPr>
          <p:nvPr/>
        </p:nvSpPr>
        <p:spPr>
          <a:xfrm>
            <a:off x="2721610" y="5719640"/>
            <a:ext cx="5965190" cy="457200"/>
          </a:xfrm>
          <a:prstGeom prst="roundRect">
            <a:avLst>
              <a:gd name="adj" fmla="val 16667"/>
            </a:avLst>
          </a:prstGeom>
          <a:solidFill>
            <a:srgbClr val="F5EFF7"/>
          </a:solidFill>
          <a:ln w="0">
            <a:noFill/>
          </a:ln>
        </p:spPr>
        <p:txBody>
          <a:bodyPr/>
          <a:lstStyle/>
          <a:p>
            <a:endParaRPr lang="en-GB"/>
          </a:p>
        </p:txBody>
      </p:sp>
      <p:sp>
        <p:nvSpPr>
          <p:cNvPr id="903" name="Takeaway"/>
          <p:cNvSpPr>
            <a:spLocks noGrp="1"/>
          </p:cNvSpPr>
          <p:nvPr/>
        </p:nvSpPr>
        <p:spPr>
          <a:xfrm>
            <a:off x="1926590" y="5738690"/>
            <a:ext cx="7543800" cy="419100"/>
          </a:xfrm>
          <a:prstGeom prst="rect">
            <a:avLst/>
          </a:prstGeom>
          <a:noFill/>
          <a:ln w="0">
            <a:noFill/>
          </a:ln>
        </p:spPr>
        <p:txBody>
          <a:bodyPr lIns="0" tIns="0" rIns="0" bIns="0" anchor="ctr">
            <a:noAutofit/>
          </a:bodyPr>
          <a:lstStyle/>
          <a:p>
            <a:pPr algn="ctr"/>
            <a:r>
              <a:rPr lang="en-GB" sz="1800" b="1" dirty="0">
                <a:solidFill>
                  <a:srgbClr val="08004D"/>
                </a:solidFill>
                <a:latin typeface="Calibri"/>
                <a:ea typeface="Calibri"/>
                <a:cs typeface="Calibri"/>
              </a:rPr>
              <a:t>Two strategy outcomes - delivered through one 24/7 service</a:t>
            </a:r>
          </a:p>
        </p:txBody>
      </p:sp>
    </p:spTree>
    <p:extLst>
      <p:ext uri="{BB962C8B-B14F-4D97-AF65-F5344CB8AC3E}">
        <p14:creationId xmlns:p14="http://schemas.microsoft.com/office/powerpoint/2010/main" val="3244227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 national partnership">
            <a:extLst>
              <a:ext uri="{FF2B5EF4-FFF2-40B4-BE49-F238E27FC236}">
                <a16:creationId xmlns:a16="http://schemas.microsoft.com/office/drawing/2014/main" id="{86B91C20-1042-4688-83F6-3598633FEEA3}"/>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A national partnership</a:t>
            </a:r>
          </a:p>
        </p:txBody>
      </p:sp>
      <p:sp>
        <p:nvSpPr>
          <p:cNvPr id="2" name="Four organisations combine specialist expertise for professionals">
            <a:extLst>
              <a:ext uri="{FF2B5EF4-FFF2-40B4-BE49-F238E27FC236}">
                <a16:creationId xmlns:a16="http://schemas.microsoft.com/office/drawing/2014/main" id="{DD875FB2-2719-4AB4-B685-0F740C63FB1E}"/>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Four organisations combine specialist expertise for professionals across Scotland</a:t>
            </a:r>
          </a:p>
        </p:txBody>
      </p:sp>
      <p:sp>
        <p:nvSpPr>
          <p:cNvPr id="3" name="Straight Connector 2">
            <a:extLst>
              <a:ext uri="{FF2B5EF4-FFF2-40B4-BE49-F238E27FC236}">
                <a16:creationId xmlns:a16="http://schemas.microsoft.com/office/drawing/2014/main" id="{9980199F-1231-49BE-B7C3-FFF5D843E25A}"/>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pic>
        <p:nvPicPr>
          <p:cNvPr id="24" name="Picture 23"/>
          <p:cNvPicPr>
            <a:picLocks noChangeAspect="1"/>
          </p:cNvPicPr>
          <p:nvPr/>
        </p:nvPicPr>
        <p:blipFill>
          <a:blip r:embed="rId3" cstate="email">
            <a:extLst>
              <a:ext uri="{28A0092B-C50C-407E-A947-70E740481C1C}">
                <a14:useLocalDpi xmlns:a14="http://schemas.microsoft.com/office/drawing/2010/main"/>
              </a:ext>
            </a:extLst>
          </a:blip>
          <a:stretch/>
        </p:blipFill>
        <p:spPr>
          <a:xfrm>
            <a:off x="4358953" y="1598822"/>
            <a:ext cx="2520904" cy="3640294"/>
          </a:xfrm>
          <a:prstGeom prst="rect">
            <a:avLst/>
          </a:prstGeom>
        </p:spPr>
      </p:pic>
      <p:pic>
        <p:nvPicPr>
          <p:cNvPr id="25" name="Picture 24"/>
          <p:cNvPicPr>
            <a:picLocks noChangeAspect="1"/>
          </p:cNvPicPr>
          <p:nvPr/>
        </p:nvPicPr>
        <p:blipFill>
          <a:blip r:embed="rId4" cstate="email">
            <a:extLst>
              <a:ext uri="{28A0092B-C50C-407E-A947-70E740481C1C}">
                <a14:useLocalDpi xmlns:a14="http://schemas.microsoft.com/office/drawing/2010/main"/>
              </a:ext>
            </a:extLst>
          </a:blip>
          <a:stretch/>
        </p:blipFill>
        <p:spPr>
          <a:xfrm>
            <a:off x="7455172" y="1920929"/>
            <a:ext cx="2905125" cy="1110661"/>
          </a:xfrm>
          <a:prstGeom prst="rect">
            <a:avLst/>
          </a:prstGeom>
        </p:spPr>
      </p:pic>
      <p:pic>
        <p:nvPicPr>
          <p:cNvPr id="26" name="Picture 25"/>
          <p:cNvPicPr>
            <a:picLocks noChangeAspect="1"/>
          </p:cNvPicPr>
          <p:nvPr/>
        </p:nvPicPr>
        <p:blipFill>
          <a:blip r:embed="rId5" cstate="email">
            <a:extLst>
              <a:ext uri="{28A0092B-C50C-407E-A947-70E740481C1C}">
                <a14:useLocalDpi xmlns:a14="http://schemas.microsoft.com/office/drawing/2010/main"/>
              </a:ext>
            </a:extLst>
          </a:blip>
          <a:stretch/>
        </p:blipFill>
        <p:spPr>
          <a:xfrm>
            <a:off x="2188494" y="1754738"/>
            <a:ext cx="2099321" cy="1955250"/>
          </a:xfrm>
          <a:prstGeom prst="rect">
            <a:avLst/>
          </a:prstGeom>
        </p:spPr>
      </p:pic>
      <p:pic>
        <p:nvPicPr>
          <p:cNvPr id="29" name="Picture 28"/>
          <p:cNvPicPr>
            <a:picLocks noChangeAspect="1"/>
          </p:cNvPicPr>
          <p:nvPr/>
        </p:nvPicPr>
        <p:blipFill>
          <a:blip r:embed="rId6" cstate="email">
            <a:extLst>
              <a:ext uri="{28A0092B-C50C-407E-A947-70E740481C1C}">
                <a14:useLocalDpi xmlns:a14="http://schemas.microsoft.com/office/drawing/2010/main"/>
              </a:ext>
            </a:extLst>
          </a:blip>
          <a:stretch/>
        </p:blipFill>
        <p:spPr>
          <a:xfrm>
            <a:off x="671272" y="3943190"/>
            <a:ext cx="1659803" cy="1456477"/>
          </a:xfrm>
          <a:prstGeom prst="rect">
            <a:avLst/>
          </a:prstGeom>
        </p:spPr>
      </p:pic>
      <p:sp>
        <p:nvSpPr>
          <p:cNvPr id="14" name="Clinical Advisory Service">
            <a:extLst>
              <a:ext uri="{FF2B5EF4-FFF2-40B4-BE49-F238E27FC236}">
                <a16:creationId xmlns:a16="http://schemas.microsoft.com/office/drawing/2014/main" id="{4E0602AA-C4F0-4D6B-BA55-FB86AE3A605A}"/>
              </a:ext>
            </a:extLst>
          </p:cNvPr>
          <p:cNvSpPr>
            <a:spLocks noGrp="1"/>
          </p:cNvSpPr>
          <p:nvPr/>
        </p:nvSpPr>
        <p:spPr>
          <a:xfrm>
            <a:off x="3238155" y="5306803"/>
            <a:ext cx="4762500" cy="400050"/>
          </a:xfrm>
          <a:prstGeom prst="rect">
            <a:avLst/>
          </a:prstGeom>
          <a:noFill/>
          <a:ln w="0">
            <a:noFill/>
          </a:ln>
        </p:spPr>
        <p:txBody>
          <a:bodyPr lIns="0" tIns="0" rIns="0" bIns="0" anchor="ctr">
            <a:noAutofit/>
          </a:bodyPr>
          <a:lstStyle/>
          <a:p>
            <a:pPr algn="ctr">
              <a:defRPr sz="2400" b="1">
                <a:solidFill>
                  <a:srgbClr val="AC0074"/>
                </a:solidFill>
                <a:latin typeface="Calibri"/>
                <a:ea typeface="Calibri"/>
                <a:cs typeface="Calibri"/>
              </a:defRPr>
            </a:pPr>
            <a:r>
              <a:rPr lang="en-GB" sz="2400" b="1">
                <a:solidFill>
                  <a:srgbClr val="AC0074"/>
                </a:solidFill>
                <a:latin typeface="Calibri"/>
                <a:ea typeface="Calibri"/>
                <a:cs typeface="Calibri"/>
              </a:rPr>
              <a:t>Clinical Advisory Service</a:t>
            </a:r>
          </a:p>
        </p:txBody>
      </p:sp>
      <p:sp>
        <p:nvSpPr>
          <p:cNvPr id="15" name="Rounded Rectangle 14">
            <a:extLst>
              <a:ext uri="{FF2B5EF4-FFF2-40B4-BE49-F238E27FC236}">
                <a16:creationId xmlns:a16="http://schemas.microsoft.com/office/drawing/2014/main" id="{4318DED0-E283-49BF-A58E-79B3B1FB1175}"/>
              </a:ext>
            </a:extLst>
          </p:cNvPr>
          <p:cNvSpPr>
            <a:spLocks noGrp="1"/>
          </p:cNvSpPr>
          <p:nvPr/>
        </p:nvSpPr>
        <p:spPr>
          <a:xfrm>
            <a:off x="2800695" y="5919522"/>
            <a:ext cx="5801360" cy="457200"/>
          </a:xfrm>
          <a:prstGeom prst="roundRect">
            <a:avLst>
              <a:gd name="adj" fmla="val 16667"/>
            </a:avLst>
          </a:prstGeom>
          <a:solidFill>
            <a:srgbClr val="F5EFF7"/>
          </a:solidFill>
          <a:ln w="0">
            <a:noFill/>
          </a:ln>
        </p:spPr>
        <p:txBody>
          <a:bodyPr/>
          <a:lstStyle/>
          <a:p>
            <a:endParaRPr lang="en-US"/>
          </a:p>
        </p:txBody>
      </p:sp>
      <p:sp>
        <p:nvSpPr>
          <p:cNvPr id="16" name="Hosted by CHAS. Delivered by all four partners.">
            <a:extLst>
              <a:ext uri="{FF2B5EF4-FFF2-40B4-BE49-F238E27FC236}">
                <a16:creationId xmlns:a16="http://schemas.microsoft.com/office/drawing/2014/main" id="{2E938BB0-CA43-46B4-9619-E60BEC0417B0}"/>
              </a:ext>
            </a:extLst>
          </p:cNvPr>
          <p:cNvSpPr>
            <a:spLocks noGrp="1"/>
          </p:cNvSpPr>
          <p:nvPr/>
        </p:nvSpPr>
        <p:spPr>
          <a:xfrm>
            <a:off x="1847505" y="5915025"/>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Hosted by CHAS</a:t>
            </a:r>
            <a:r>
              <a:rPr lang="en-GB" b="1" dirty="0">
                <a:solidFill>
                  <a:srgbClr val="08004D"/>
                </a:solidFill>
                <a:latin typeface="Calibri"/>
                <a:ea typeface="Calibri"/>
                <a:cs typeface="Calibri"/>
              </a:rPr>
              <a:t> - </a:t>
            </a:r>
            <a:r>
              <a:rPr lang="en-GB" sz="1800" b="1" dirty="0">
                <a:solidFill>
                  <a:srgbClr val="08004D"/>
                </a:solidFill>
                <a:latin typeface="Calibri"/>
                <a:ea typeface="Calibri"/>
                <a:cs typeface="Calibri"/>
              </a:rPr>
              <a:t>Delivered by all four partners</a:t>
            </a:r>
          </a:p>
        </p:txBody>
      </p:sp>
      <p:pic>
        <p:nvPicPr>
          <p:cNvPr id="1026" name="Picture 2" descr="Home phototherapy service | Right Decisions">
            <a:extLst>
              <a:ext uri="{FF2B5EF4-FFF2-40B4-BE49-F238E27FC236}">
                <a16:creationId xmlns:a16="http://schemas.microsoft.com/office/drawing/2014/main" id="{4AD4146E-C0F9-6EE5-4D7D-B9C8D225C13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960041" y="3333136"/>
            <a:ext cx="1881898" cy="1881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402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What CAS set out to achieve">
            <a:extLst>
              <a:ext uri="{FF2B5EF4-FFF2-40B4-BE49-F238E27FC236}">
                <a16:creationId xmlns:a16="http://schemas.microsoft.com/office/drawing/2014/main" id="{2C0CA493-E216-4118-93B2-45FB04047833}"/>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What CAS set out to achieve</a:t>
            </a:r>
          </a:p>
        </p:txBody>
      </p:sp>
      <p:sp>
        <p:nvSpPr>
          <p:cNvPr id="2" name="Five connected aims — from national access to safe, locally deliv">
            <a:extLst>
              <a:ext uri="{FF2B5EF4-FFF2-40B4-BE49-F238E27FC236}">
                <a16:creationId xmlns:a16="http://schemas.microsoft.com/office/drawing/2014/main" id="{A5173BE9-4B05-4D65-A6CD-374A7EA0B549}"/>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dirty="0">
                <a:solidFill>
                  <a:srgbClr val="535364"/>
                </a:solidFill>
                <a:latin typeface="Calibri"/>
                <a:ea typeface="Calibri"/>
                <a:cs typeface="Calibri"/>
              </a:rPr>
              <a:t>Five connected aims — from national access to safe, locally delivered care</a:t>
            </a:r>
          </a:p>
        </p:txBody>
      </p:sp>
      <p:sp>
        <p:nvSpPr>
          <p:cNvPr id="3" name="Straight Connector 2">
            <a:extLst>
              <a:ext uri="{FF2B5EF4-FFF2-40B4-BE49-F238E27FC236}">
                <a16:creationId xmlns:a16="http://schemas.microsoft.com/office/drawing/2014/main" id="{76DAEC5E-75EE-4CB4-BF92-0B438CE8EC08}"/>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Straight Connector 3">
            <a:extLst>
              <a:ext uri="{FF2B5EF4-FFF2-40B4-BE49-F238E27FC236}">
                <a16:creationId xmlns:a16="http://schemas.microsoft.com/office/drawing/2014/main" id="{F4094D0A-E238-4D71-BCC1-E9A3251CA193}"/>
              </a:ext>
            </a:extLst>
          </p:cNvPr>
          <p:cNvSpPr>
            <a:spLocks noGrp="1"/>
          </p:cNvSpPr>
          <p:nvPr/>
        </p:nvSpPr>
        <p:spPr>
          <a:xfrm>
            <a:off x="1466850" y="2400300"/>
            <a:ext cx="9258300" cy="0"/>
          </a:xfrm>
          <a:prstGeom prst="line">
            <a:avLst/>
          </a:prstGeom>
          <a:noFill/>
          <a:ln w="19050">
            <a:solidFill>
              <a:srgbClr val="D8A700"/>
            </a:solidFill>
          </a:ln>
        </p:spPr>
        <p:txBody>
          <a:bodyPr/>
          <a:lstStyle/>
          <a:p>
            <a:endParaRPr lang="en-US"/>
          </a:p>
        </p:txBody>
      </p:sp>
      <p:sp>
        <p:nvSpPr>
          <p:cNvPr id="5" name="Oval 4">
            <a:extLst>
              <a:ext uri="{FF2B5EF4-FFF2-40B4-BE49-F238E27FC236}">
                <a16:creationId xmlns:a16="http://schemas.microsoft.com/office/drawing/2014/main" id="{4AC41FF6-680B-4FC3-AFAA-E29657FEF6BC}"/>
              </a:ext>
            </a:extLst>
          </p:cNvPr>
          <p:cNvSpPr>
            <a:spLocks noGrp="1"/>
          </p:cNvSpPr>
          <p:nvPr/>
        </p:nvSpPr>
        <p:spPr>
          <a:xfrm>
            <a:off x="1104900" y="1933575"/>
            <a:ext cx="933450" cy="933450"/>
          </a:xfrm>
          <a:prstGeom prst="ellipse">
            <a:avLst/>
          </a:prstGeom>
          <a:solidFill>
            <a:srgbClr val="AC0074"/>
          </a:solidFill>
          <a:ln w="28575">
            <a:solidFill>
              <a:srgbClr val="D8A700"/>
            </a:solidFill>
          </a:ln>
        </p:spPr>
        <p:txBody>
          <a:bodyPr/>
          <a:lstStyle/>
          <a:p>
            <a:endParaRPr lang="en-US"/>
          </a:p>
        </p:txBody>
      </p:sp>
      <p:sp>
        <p:nvSpPr>
          <p:cNvPr id="6" name="01">
            <a:extLst>
              <a:ext uri="{FF2B5EF4-FFF2-40B4-BE49-F238E27FC236}">
                <a16:creationId xmlns:a16="http://schemas.microsoft.com/office/drawing/2014/main" id="{21238309-6D35-47BF-BD51-2A57B8D5524A}"/>
              </a:ext>
            </a:extLst>
          </p:cNvPr>
          <p:cNvSpPr>
            <a:spLocks noGrp="1"/>
          </p:cNvSpPr>
          <p:nvPr/>
        </p:nvSpPr>
        <p:spPr>
          <a:xfrm>
            <a:off x="1104900" y="2047875"/>
            <a:ext cx="933450" cy="666750"/>
          </a:xfrm>
          <a:prstGeom prst="rect">
            <a:avLst/>
          </a:prstGeom>
          <a:noFill/>
          <a:ln w="0">
            <a:noFill/>
          </a:ln>
        </p:spPr>
        <p:txBody>
          <a:bodyPr lIns="0" tIns="0" rIns="0" bIns="0" anchor="ctr">
            <a:noAutofit/>
          </a:bodyPr>
          <a:lstStyle/>
          <a:p>
            <a:pPr algn="ctr">
              <a:defRPr sz="2325" b="1">
                <a:solidFill>
                  <a:srgbClr val="FFFFFF"/>
                </a:solidFill>
                <a:latin typeface="Calibri"/>
                <a:ea typeface="Calibri"/>
                <a:cs typeface="Calibri"/>
              </a:defRPr>
            </a:pPr>
            <a:r>
              <a:rPr lang="en-GB" sz="2325" b="1">
                <a:solidFill>
                  <a:srgbClr val="FFFFFF"/>
                </a:solidFill>
                <a:latin typeface="Calibri"/>
                <a:ea typeface="Calibri"/>
                <a:cs typeface="Calibri"/>
              </a:rPr>
              <a:t>01</a:t>
            </a:r>
          </a:p>
        </p:txBody>
      </p:sp>
      <p:sp>
        <p:nvSpPr>
          <p:cNvPr id="7" name="ACCESS">
            <a:extLst>
              <a:ext uri="{FF2B5EF4-FFF2-40B4-BE49-F238E27FC236}">
                <a16:creationId xmlns:a16="http://schemas.microsoft.com/office/drawing/2014/main" id="{0F22BD9B-3D9D-467E-845A-C319B583CEAA}"/>
              </a:ext>
            </a:extLst>
          </p:cNvPr>
          <p:cNvSpPr>
            <a:spLocks noGrp="1"/>
          </p:cNvSpPr>
          <p:nvPr/>
        </p:nvSpPr>
        <p:spPr>
          <a:xfrm>
            <a:off x="476250" y="3114675"/>
            <a:ext cx="2190750" cy="438150"/>
          </a:xfrm>
          <a:prstGeom prst="rect">
            <a:avLst/>
          </a:prstGeom>
          <a:noFill/>
          <a:ln w="0">
            <a:noFill/>
          </a:ln>
        </p:spPr>
        <p:txBody>
          <a:bodyPr lIns="0" tIns="0" rIns="0" bIns="0" anchor="ctr">
            <a:noAutofit/>
          </a:bodyPr>
          <a:lstStyle/>
          <a:p>
            <a:pPr algn="ctr">
              <a:defRPr sz="1875" b="1">
                <a:solidFill>
                  <a:srgbClr val="AC0074"/>
                </a:solidFill>
                <a:latin typeface="Calibri"/>
                <a:ea typeface="Calibri"/>
                <a:cs typeface="Calibri"/>
              </a:defRPr>
            </a:pPr>
            <a:r>
              <a:rPr lang="en-GB" sz="1875" b="1" dirty="0">
                <a:solidFill>
                  <a:srgbClr val="08004D"/>
                </a:solidFill>
                <a:latin typeface="Calibri"/>
                <a:ea typeface="Calibri"/>
                <a:cs typeface="Calibri"/>
              </a:rPr>
              <a:t>ACCESS</a:t>
            </a:r>
          </a:p>
        </p:txBody>
      </p:sp>
      <p:sp>
        <p:nvSpPr>
          <p:cNvPr id="8" name="Specialist advice&#10;across Scotland">
            <a:extLst>
              <a:ext uri="{FF2B5EF4-FFF2-40B4-BE49-F238E27FC236}">
                <a16:creationId xmlns:a16="http://schemas.microsoft.com/office/drawing/2014/main" id="{A05D3715-791B-4877-8E22-1E63EAC48446}"/>
              </a:ext>
            </a:extLst>
          </p:cNvPr>
          <p:cNvSpPr>
            <a:spLocks noGrp="1"/>
          </p:cNvSpPr>
          <p:nvPr/>
        </p:nvSpPr>
        <p:spPr>
          <a:xfrm>
            <a:off x="476250" y="3600450"/>
            <a:ext cx="2190750" cy="819150"/>
          </a:xfrm>
          <a:prstGeom prst="rect">
            <a:avLst/>
          </a:prstGeom>
          <a:noFill/>
          <a:ln w="0">
            <a:noFill/>
          </a:ln>
        </p:spPr>
        <p:txBody>
          <a:bodyPr lIns="0" tIns="0" rIns="0" bIns="0" anchor="ctr">
            <a:noAutofit/>
          </a:bodyPr>
          <a:lstStyle/>
          <a:p>
            <a:pPr algn="ctr">
              <a:defRPr sz="1725" b="1">
                <a:solidFill>
                  <a:srgbClr val="08004D"/>
                </a:solidFill>
                <a:latin typeface="Calibri"/>
                <a:ea typeface="Calibri"/>
                <a:cs typeface="Calibri"/>
              </a:defRPr>
            </a:pPr>
            <a:r>
              <a:rPr lang="en-GB" sz="1650" dirty="0">
                <a:solidFill>
                  <a:srgbClr val="535364"/>
                </a:solidFill>
                <a:latin typeface="Calibri"/>
                <a:ea typeface="Calibri"/>
                <a:cs typeface="Calibri"/>
              </a:rPr>
              <a:t>Specialist advice</a:t>
            </a:r>
          </a:p>
          <a:p>
            <a:pPr algn="ctr">
              <a:defRPr sz="1725" b="1">
                <a:solidFill>
                  <a:srgbClr val="08004D"/>
                </a:solidFill>
                <a:latin typeface="Calibri"/>
                <a:ea typeface="Calibri"/>
                <a:cs typeface="Calibri"/>
              </a:defRPr>
            </a:pPr>
            <a:r>
              <a:rPr lang="en-GB" sz="1650" dirty="0">
                <a:solidFill>
                  <a:srgbClr val="535364"/>
                </a:solidFill>
                <a:latin typeface="Calibri"/>
                <a:ea typeface="Calibri"/>
                <a:cs typeface="Calibri"/>
              </a:rPr>
              <a:t>across Scotland</a:t>
            </a:r>
          </a:p>
        </p:txBody>
      </p:sp>
      <p:sp>
        <p:nvSpPr>
          <p:cNvPr id="9" name="Oval 8">
            <a:extLst>
              <a:ext uri="{FF2B5EF4-FFF2-40B4-BE49-F238E27FC236}">
                <a16:creationId xmlns:a16="http://schemas.microsoft.com/office/drawing/2014/main" id="{553F598C-66E5-433D-BD74-EBDBD01E0AD3}"/>
              </a:ext>
            </a:extLst>
          </p:cNvPr>
          <p:cNvSpPr>
            <a:spLocks noGrp="1"/>
          </p:cNvSpPr>
          <p:nvPr/>
        </p:nvSpPr>
        <p:spPr>
          <a:xfrm>
            <a:off x="3390900" y="1933575"/>
            <a:ext cx="933450" cy="933450"/>
          </a:xfrm>
          <a:prstGeom prst="ellipse">
            <a:avLst/>
          </a:prstGeom>
          <a:solidFill>
            <a:srgbClr val="08004D"/>
          </a:solidFill>
          <a:ln w="28575">
            <a:solidFill>
              <a:srgbClr val="D8A700"/>
            </a:solidFill>
          </a:ln>
        </p:spPr>
        <p:txBody>
          <a:bodyPr/>
          <a:lstStyle/>
          <a:p>
            <a:endParaRPr lang="en-US"/>
          </a:p>
        </p:txBody>
      </p:sp>
      <p:sp>
        <p:nvSpPr>
          <p:cNvPr id="10" name="02">
            <a:extLst>
              <a:ext uri="{FF2B5EF4-FFF2-40B4-BE49-F238E27FC236}">
                <a16:creationId xmlns:a16="http://schemas.microsoft.com/office/drawing/2014/main" id="{4A51C17E-7722-4131-B1E7-9689205111F3}"/>
              </a:ext>
            </a:extLst>
          </p:cNvPr>
          <p:cNvSpPr>
            <a:spLocks noGrp="1"/>
          </p:cNvSpPr>
          <p:nvPr/>
        </p:nvSpPr>
        <p:spPr>
          <a:xfrm>
            <a:off x="3390900" y="2047875"/>
            <a:ext cx="933450" cy="666750"/>
          </a:xfrm>
          <a:prstGeom prst="rect">
            <a:avLst/>
          </a:prstGeom>
          <a:noFill/>
          <a:ln w="0">
            <a:noFill/>
          </a:ln>
        </p:spPr>
        <p:txBody>
          <a:bodyPr lIns="0" tIns="0" rIns="0" bIns="0" anchor="ctr">
            <a:noAutofit/>
          </a:bodyPr>
          <a:lstStyle/>
          <a:p>
            <a:pPr algn="ctr">
              <a:defRPr sz="2325" b="1">
                <a:solidFill>
                  <a:srgbClr val="FFFFFF"/>
                </a:solidFill>
                <a:latin typeface="Calibri"/>
                <a:ea typeface="Calibri"/>
                <a:cs typeface="Calibri"/>
              </a:defRPr>
            </a:pPr>
            <a:r>
              <a:rPr lang="en-GB" sz="2325" b="1">
                <a:solidFill>
                  <a:srgbClr val="FFFFFF"/>
                </a:solidFill>
                <a:latin typeface="Calibri"/>
                <a:ea typeface="Calibri"/>
                <a:cs typeface="Calibri"/>
              </a:rPr>
              <a:t>02</a:t>
            </a:r>
          </a:p>
        </p:txBody>
      </p:sp>
      <p:sp>
        <p:nvSpPr>
          <p:cNvPr id="11" name="24/7">
            <a:extLst>
              <a:ext uri="{FF2B5EF4-FFF2-40B4-BE49-F238E27FC236}">
                <a16:creationId xmlns:a16="http://schemas.microsoft.com/office/drawing/2014/main" id="{F1895296-C628-4A36-9961-A86EB1995237}"/>
              </a:ext>
            </a:extLst>
          </p:cNvPr>
          <p:cNvSpPr>
            <a:spLocks noGrp="1"/>
          </p:cNvSpPr>
          <p:nvPr/>
        </p:nvSpPr>
        <p:spPr>
          <a:xfrm>
            <a:off x="2762250" y="3114675"/>
            <a:ext cx="2190750" cy="438150"/>
          </a:xfrm>
          <a:prstGeom prst="rect">
            <a:avLst/>
          </a:prstGeom>
          <a:noFill/>
          <a:ln w="0">
            <a:noFill/>
          </a:ln>
        </p:spPr>
        <p:txBody>
          <a:bodyPr lIns="0" tIns="0" rIns="0" bIns="0" anchor="ctr">
            <a:noAutofit/>
          </a:bodyPr>
          <a:lstStyle/>
          <a:p>
            <a:pPr algn="ctr">
              <a:defRPr sz="1875" b="1">
                <a:solidFill>
                  <a:srgbClr val="08004D"/>
                </a:solidFill>
                <a:latin typeface="Calibri"/>
                <a:ea typeface="Calibri"/>
                <a:cs typeface="Calibri"/>
              </a:defRPr>
            </a:pPr>
            <a:r>
              <a:rPr lang="en-GB" sz="1875" b="1" dirty="0">
                <a:solidFill>
                  <a:srgbClr val="08004D"/>
                </a:solidFill>
                <a:latin typeface="Calibri"/>
                <a:ea typeface="Calibri"/>
                <a:cs typeface="Calibri"/>
              </a:rPr>
              <a:t>24/7</a:t>
            </a:r>
          </a:p>
        </p:txBody>
      </p:sp>
      <p:sp>
        <p:nvSpPr>
          <p:cNvPr id="12" name="Empower local teams&#10;to deliver care">
            <a:extLst>
              <a:ext uri="{FF2B5EF4-FFF2-40B4-BE49-F238E27FC236}">
                <a16:creationId xmlns:a16="http://schemas.microsoft.com/office/drawing/2014/main" id="{7DB7E839-0741-4C4C-8013-2B4C5EE4135D}"/>
              </a:ext>
            </a:extLst>
          </p:cNvPr>
          <p:cNvSpPr>
            <a:spLocks noGrp="1"/>
          </p:cNvSpPr>
          <p:nvPr/>
        </p:nvSpPr>
        <p:spPr>
          <a:xfrm>
            <a:off x="2762250" y="3600450"/>
            <a:ext cx="2190750" cy="819150"/>
          </a:xfrm>
          <a:prstGeom prst="rect">
            <a:avLst/>
          </a:prstGeom>
          <a:noFill/>
          <a:ln w="0">
            <a:noFill/>
          </a:ln>
        </p:spPr>
        <p:txBody>
          <a:bodyPr lIns="0" tIns="0" rIns="0" bIns="0" anchor="ctr">
            <a:noAutofit/>
          </a:bodyPr>
          <a:lstStyle/>
          <a:p>
            <a:pPr algn="ctr"/>
            <a:r>
              <a:rPr lang="en-GB" sz="1650" b="1" dirty="0">
                <a:solidFill>
                  <a:srgbClr val="535364"/>
                </a:solidFill>
                <a:latin typeface="Calibri"/>
                <a:ea typeface="Calibri"/>
                <a:cs typeface="Calibri"/>
              </a:rPr>
              <a:t>Empower local teams</a:t>
            </a:r>
          </a:p>
          <a:p>
            <a:pPr algn="ctr"/>
            <a:r>
              <a:rPr lang="en-GB" sz="1650" b="1" dirty="0">
                <a:solidFill>
                  <a:srgbClr val="535364"/>
                </a:solidFill>
                <a:latin typeface="Calibri"/>
                <a:ea typeface="Calibri"/>
                <a:cs typeface="Calibri"/>
              </a:rPr>
              <a:t>to deliver care</a:t>
            </a:r>
          </a:p>
        </p:txBody>
      </p:sp>
      <p:sp>
        <p:nvSpPr>
          <p:cNvPr id="13" name="Oval 12">
            <a:extLst>
              <a:ext uri="{FF2B5EF4-FFF2-40B4-BE49-F238E27FC236}">
                <a16:creationId xmlns:a16="http://schemas.microsoft.com/office/drawing/2014/main" id="{B0B646A8-3B92-46F2-A598-5A6E56794D35}"/>
              </a:ext>
            </a:extLst>
          </p:cNvPr>
          <p:cNvSpPr>
            <a:spLocks noGrp="1"/>
          </p:cNvSpPr>
          <p:nvPr/>
        </p:nvSpPr>
        <p:spPr>
          <a:xfrm>
            <a:off x="5676900" y="1933575"/>
            <a:ext cx="933450" cy="933450"/>
          </a:xfrm>
          <a:prstGeom prst="ellipse">
            <a:avLst/>
          </a:prstGeom>
          <a:solidFill>
            <a:srgbClr val="006E82"/>
          </a:solidFill>
          <a:ln w="28575">
            <a:solidFill>
              <a:srgbClr val="D8A700"/>
            </a:solidFill>
          </a:ln>
        </p:spPr>
        <p:txBody>
          <a:bodyPr/>
          <a:lstStyle/>
          <a:p>
            <a:endParaRPr lang="en-US"/>
          </a:p>
        </p:txBody>
      </p:sp>
      <p:sp>
        <p:nvSpPr>
          <p:cNvPr id="14" name="03">
            <a:extLst>
              <a:ext uri="{FF2B5EF4-FFF2-40B4-BE49-F238E27FC236}">
                <a16:creationId xmlns:a16="http://schemas.microsoft.com/office/drawing/2014/main" id="{38EDC4C2-F1A3-4256-97E6-BE9293212F0C}"/>
              </a:ext>
            </a:extLst>
          </p:cNvPr>
          <p:cNvSpPr>
            <a:spLocks noGrp="1"/>
          </p:cNvSpPr>
          <p:nvPr/>
        </p:nvSpPr>
        <p:spPr>
          <a:xfrm>
            <a:off x="5676900" y="2047875"/>
            <a:ext cx="933450" cy="666750"/>
          </a:xfrm>
          <a:prstGeom prst="rect">
            <a:avLst/>
          </a:prstGeom>
          <a:noFill/>
          <a:ln w="0">
            <a:noFill/>
          </a:ln>
        </p:spPr>
        <p:txBody>
          <a:bodyPr lIns="0" tIns="0" rIns="0" bIns="0" anchor="ctr">
            <a:noAutofit/>
          </a:bodyPr>
          <a:lstStyle/>
          <a:p>
            <a:pPr algn="ctr">
              <a:defRPr sz="2325" b="1">
                <a:solidFill>
                  <a:srgbClr val="FFFFFF"/>
                </a:solidFill>
                <a:latin typeface="Calibri"/>
                <a:ea typeface="Calibri"/>
                <a:cs typeface="Calibri"/>
              </a:defRPr>
            </a:pPr>
            <a:r>
              <a:rPr lang="en-GB" sz="2325" b="1">
                <a:solidFill>
                  <a:srgbClr val="FFFFFF"/>
                </a:solidFill>
                <a:latin typeface="Calibri"/>
                <a:ea typeface="Calibri"/>
                <a:cs typeface="Calibri"/>
              </a:rPr>
              <a:t>03</a:t>
            </a:r>
          </a:p>
        </p:txBody>
      </p:sp>
      <p:sp>
        <p:nvSpPr>
          <p:cNvPr id="15" name="WHOLE FAMILY">
            <a:extLst>
              <a:ext uri="{FF2B5EF4-FFF2-40B4-BE49-F238E27FC236}">
                <a16:creationId xmlns:a16="http://schemas.microsoft.com/office/drawing/2014/main" id="{FFEBAB60-8366-45F8-9723-ABAD232E3DE4}"/>
              </a:ext>
            </a:extLst>
          </p:cNvPr>
          <p:cNvSpPr>
            <a:spLocks noGrp="1"/>
          </p:cNvSpPr>
          <p:nvPr/>
        </p:nvSpPr>
        <p:spPr>
          <a:xfrm>
            <a:off x="5048250" y="3114675"/>
            <a:ext cx="2190750" cy="438150"/>
          </a:xfrm>
          <a:prstGeom prst="rect">
            <a:avLst/>
          </a:prstGeom>
          <a:noFill/>
          <a:ln w="0">
            <a:noFill/>
          </a:ln>
        </p:spPr>
        <p:txBody>
          <a:bodyPr lIns="0" tIns="0" rIns="0" bIns="0" anchor="ctr">
            <a:noAutofit/>
          </a:bodyPr>
          <a:lstStyle/>
          <a:p>
            <a:pPr algn="ctr">
              <a:defRPr sz="1875" b="1">
                <a:solidFill>
                  <a:srgbClr val="006E82"/>
                </a:solidFill>
                <a:latin typeface="Calibri"/>
                <a:ea typeface="Calibri"/>
                <a:cs typeface="Calibri"/>
              </a:defRPr>
            </a:pPr>
            <a:r>
              <a:rPr lang="en-GB" sz="1875" b="1">
                <a:solidFill>
                  <a:srgbClr val="08004D"/>
                </a:solidFill>
                <a:latin typeface="Calibri"/>
                <a:ea typeface="Calibri"/>
                <a:cs typeface="Calibri"/>
              </a:rPr>
              <a:t>WHOLE FAMILY</a:t>
            </a:r>
          </a:p>
        </p:txBody>
      </p:sp>
      <p:sp>
        <p:nvSpPr>
          <p:cNvPr id="16" name="Holistic care and&#10;wider family support">
            <a:extLst>
              <a:ext uri="{FF2B5EF4-FFF2-40B4-BE49-F238E27FC236}">
                <a16:creationId xmlns:a16="http://schemas.microsoft.com/office/drawing/2014/main" id="{F49E8408-9297-4450-B51D-7F707ECAF4EE}"/>
              </a:ext>
            </a:extLst>
          </p:cNvPr>
          <p:cNvSpPr>
            <a:spLocks noGrp="1"/>
          </p:cNvSpPr>
          <p:nvPr/>
        </p:nvSpPr>
        <p:spPr>
          <a:xfrm>
            <a:off x="5048250" y="3600450"/>
            <a:ext cx="2190750" cy="819150"/>
          </a:xfrm>
          <a:prstGeom prst="rect">
            <a:avLst/>
          </a:prstGeom>
          <a:noFill/>
          <a:ln w="0">
            <a:noFill/>
          </a:ln>
        </p:spPr>
        <p:txBody>
          <a:bodyPr lIns="0" tIns="0" rIns="0" bIns="0" anchor="ctr">
            <a:noAutofit/>
          </a:bodyPr>
          <a:lstStyle/>
          <a:p>
            <a:pPr algn="ctr"/>
            <a:r>
              <a:rPr lang="en-GB" sz="1650" b="1" dirty="0">
                <a:solidFill>
                  <a:srgbClr val="535364"/>
                </a:solidFill>
                <a:latin typeface="Calibri"/>
                <a:ea typeface="Calibri"/>
                <a:cs typeface="Calibri"/>
              </a:rPr>
              <a:t>Holistic care and</a:t>
            </a:r>
          </a:p>
          <a:p>
            <a:pPr algn="ctr"/>
            <a:r>
              <a:rPr lang="en-GB" sz="1650" b="1" dirty="0">
                <a:solidFill>
                  <a:srgbClr val="535364"/>
                </a:solidFill>
                <a:latin typeface="Calibri"/>
                <a:ea typeface="Calibri"/>
                <a:cs typeface="Calibri"/>
              </a:rPr>
              <a:t>wider family support</a:t>
            </a:r>
          </a:p>
        </p:txBody>
      </p:sp>
      <p:sp>
        <p:nvSpPr>
          <p:cNvPr id="17" name="Oval 16">
            <a:extLst>
              <a:ext uri="{FF2B5EF4-FFF2-40B4-BE49-F238E27FC236}">
                <a16:creationId xmlns:a16="http://schemas.microsoft.com/office/drawing/2014/main" id="{70473709-4D4F-4C6D-9C2F-906A2F324C6D}"/>
              </a:ext>
            </a:extLst>
          </p:cNvPr>
          <p:cNvSpPr>
            <a:spLocks noGrp="1"/>
          </p:cNvSpPr>
          <p:nvPr/>
        </p:nvSpPr>
        <p:spPr>
          <a:xfrm>
            <a:off x="7962900" y="1933575"/>
            <a:ext cx="933450" cy="933450"/>
          </a:xfrm>
          <a:prstGeom prst="ellipse">
            <a:avLst/>
          </a:prstGeom>
          <a:solidFill>
            <a:srgbClr val="08004D"/>
          </a:solidFill>
          <a:ln w="28575">
            <a:solidFill>
              <a:srgbClr val="D8A700"/>
            </a:solidFill>
          </a:ln>
        </p:spPr>
        <p:txBody>
          <a:bodyPr/>
          <a:lstStyle/>
          <a:p>
            <a:endParaRPr lang="en-US"/>
          </a:p>
        </p:txBody>
      </p:sp>
      <p:sp>
        <p:nvSpPr>
          <p:cNvPr id="18" name="04">
            <a:extLst>
              <a:ext uri="{FF2B5EF4-FFF2-40B4-BE49-F238E27FC236}">
                <a16:creationId xmlns:a16="http://schemas.microsoft.com/office/drawing/2014/main" id="{79276EFB-3977-42B5-9A2B-1BFADDDF11C6}"/>
              </a:ext>
            </a:extLst>
          </p:cNvPr>
          <p:cNvSpPr>
            <a:spLocks noGrp="1"/>
          </p:cNvSpPr>
          <p:nvPr/>
        </p:nvSpPr>
        <p:spPr>
          <a:xfrm>
            <a:off x="7962900" y="2047875"/>
            <a:ext cx="933450" cy="666750"/>
          </a:xfrm>
          <a:prstGeom prst="rect">
            <a:avLst/>
          </a:prstGeom>
          <a:noFill/>
          <a:ln w="0">
            <a:noFill/>
          </a:ln>
        </p:spPr>
        <p:txBody>
          <a:bodyPr lIns="0" tIns="0" rIns="0" bIns="0" anchor="ctr">
            <a:noAutofit/>
          </a:bodyPr>
          <a:lstStyle/>
          <a:p>
            <a:pPr algn="ctr">
              <a:defRPr sz="2325" b="1">
                <a:solidFill>
                  <a:srgbClr val="FFFFFF"/>
                </a:solidFill>
                <a:latin typeface="Calibri"/>
                <a:ea typeface="Calibri"/>
                <a:cs typeface="Calibri"/>
              </a:defRPr>
            </a:pPr>
            <a:r>
              <a:rPr lang="en-GB" sz="2325" b="1">
                <a:solidFill>
                  <a:srgbClr val="FFFFFF"/>
                </a:solidFill>
                <a:latin typeface="Calibri"/>
                <a:ea typeface="Calibri"/>
                <a:cs typeface="Calibri"/>
              </a:rPr>
              <a:t>04</a:t>
            </a:r>
          </a:p>
        </p:txBody>
      </p:sp>
      <p:sp>
        <p:nvSpPr>
          <p:cNvPr id="19" name="SAFETY">
            <a:extLst>
              <a:ext uri="{FF2B5EF4-FFF2-40B4-BE49-F238E27FC236}">
                <a16:creationId xmlns:a16="http://schemas.microsoft.com/office/drawing/2014/main" id="{577E6BF9-B226-4433-B67D-0CCB76AC362E}"/>
              </a:ext>
            </a:extLst>
          </p:cNvPr>
          <p:cNvSpPr>
            <a:spLocks noGrp="1"/>
          </p:cNvSpPr>
          <p:nvPr/>
        </p:nvSpPr>
        <p:spPr>
          <a:xfrm>
            <a:off x="7334250" y="3114675"/>
            <a:ext cx="2190750" cy="438150"/>
          </a:xfrm>
          <a:prstGeom prst="rect">
            <a:avLst/>
          </a:prstGeom>
          <a:noFill/>
          <a:ln w="0">
            <a:noFill/>
          </a:ln>
        </p:spPr>
        <p:txBody>
          <a:bodyPr lIns="0" tIns="0" rIns="0" bIns="0" anchor="ctr">
            <a:noAutofit/>
          </a:bodyPr>
          <a:lstStyle/>
          <a:p>
            <a:pPr algn="ctr">
              <a:defRPr sz="1875" b="1">
                <a:solidFill>
                  <a:srgbClr val="08004D"/>
                </a:solidFill>
                <a:latin typeface="Calibri"/>
                <a:ea typeface="Calibri"/>
                <a:cs typeface="Calibri"/>
              </a:defRPr>
            </a:pPr>
            <a:r>
              <a:rPr lang="en-GB" sz="1875" b="1">
                <a:solidFill>
                  <a:srgbClr val="08004D"/>
                </a:solidFill>
                <a:latin typeface="Calibri"/>
                <a:ea typeface="Calibri"/>
                <a:cs typeface="Calibri"/>
              </a:rPr>
              <a:t>SAFETY</a:t>
            </a:r>
          </a:p>
        </p:txBody>
      </p:sp>
      <p:sp>
        <p:nvSpPr>
          <p:cNvPr id="20" name="Partnership, standards&#10;and clear procedures">
            <a:extLst>
              <a:ext uri="{FF2B5EF4-FFF2-40B4-BE49-F238E27FC236}">
                <a16:creationId xmlns:a16="http://schemas.microsoft.com/office/drawing/2014/main" id="{E411D460-5B2C-4622-8E78-9043C3049C4C}"/>
              </a:ext>
            </a:extLst>
          </p:cNvPr>
          <p:cNvSpPr>
            <a:spLocks noGrp="1"/>
          </p:cNvSpPr>
          <p:nvPr/>
        </p:nvSpPr>
        <p:spPr>
          <a:xfrm>
            <a:off x="7334250" y="3600450"/>
            <a:ext cx="2190750" cy="819150"/>
          </a:xfrm>
          <a:prstGeom prst="rect">
            <a:avLst/>
          </a:prstGeom>
          <a:noFill/>
          <a:ln w="0">
            <a:noFill/>
          </a:ln>
        </p:spPr>
        <p:txBody>
          <a:bodyPr lIns="0" tIns="0" rIns="0" bIns="0" anchor="ctr">
            <a:noAutofit/>
          </a:bodyPr>
          <a:lstStyle/>
          <a:p>
            <a:pPr algn="ctr"/>
            <a:r>
              <a:rPr lang="en-GB" sz="1650" b="1" dirty="0">
                <a:solidFill>
                  <a:srgbClr val="535364"/>
                </a:solidFill>
                <a:latin typeface="Calibri"/>
                <a:ea typeface="Calibri"/>
                <a:cs typeface="Calibri"/>
              </a:rPr>
              <a:t>Partnership, standards</a:t>
            </a:r>
          </a:p>
          <a:p>
            <a:pPr algn="ctr"/>
            <a:r>
              <a:rPr lang="en-GB" sz="1650" b="1" dirty="0">
                <a:solidFill>
                  <a:srgbClr val="535364"/>
                </a:solidFill>
                <a:latin typeface="Calibri"/>
                <a:ea typeface="Calibri"/>
                <a:cs typeface="Calibri"/>
              </a:rPr>
              <a:t>and clear procedures</a:t>
            </a:r>
          </a:p>
        </p:txBody>
      </p:sp>
      <p:sp>
        <p:nvSpPr>
          <p:cNvPr id="21" name="Oval 20">
            <a:extLst>
              <a:ext uri="{FF2B5EF4-FFF2-40B4-BE49-F238E27FC236}">
                <a16:creationId xmlns:a16="http://schemas.microsoft.com/office/drawing/2014/main" id="{813D0DA3-AE03-49A6-8C23-026D6762707C}"/>
              </a:ext>
            </a:extLst>
          </p:cNvPr>
          <p:cNvSpPr>
            <a:spLocks noGrp="1"/>
          </p:cNvSpPr>
          <p:nvPr/>
        </p:nvSpPr>
        <p:spPr>
          <a:xfrm>
            <a:off x="10248900" y="1933575"/>
            <a:ext cx="933450" cy="933450"/>
          </a:xfrm>
          <a:prstGeom prst="ellipse">
            <a:avLst/>
          </a:prstGeom>
          <a:solidFill>
            <a:srgbClr val="AC0074"/>
          </a:solidFill>
          <a:ln w="28575">
            <a:solidFill>
              <a:srgbClr val="D8A700"/>
            </a:solidFill>
          </a:ln>
        </p:spPr>
        <p:txBody>
          <a:bodyPr/>
          <a:lstStyle/>
          <a:p>
            <a:endParaRPr lang="en-US"/>
          </a:p>
        </p:txBody>
      </p:sp>
      <p:sp>
        <p:nvSpPr>
          <p:cNvPr id="22" name="05">
            <a:extLst>
              <a:ext uri="{FF2B5EF4-FFF2-40B4-BE49-F238E27FC236}">
                <a16:creationId xmlns:a16="http://schemas.microsoft.com/office/drawing/2014/main" id="{CC35694E-36AE-46E7-9EBD-671D57CB16FF}"/>
              </a:ext>
            </a:extLst>
          </p:cNvPr>
          <p:cNvSpPr>
            <a:spLocks noGrp="1"/>
          </p:cNvSpPr>
          <p:nvPr/>
        </p:nvSpPr>
        <p:spPr>
          <a:xfrm>
            <a:off x="10248900" y="2047875"/>
            <a:ext cx="933450" cy="666750"/>
          </a:xfrm>
          <a:prstGeom prst="rect">
            <a:avLst/>
          </a:prstGeom>
          <a:noFill/>
          <a:ln w="0">
            <a:noFill/>
          </a:ln>
        </p:spPr>
        <p:txBody>
          <a:bodyPr lIns="0" tIns="0" rIns="0" bIns="0" anchor="ctr">
            <a:noAutofit/>
          </a:bodyPr>
          <a:lstStyle/>
          <a:p>
            <a:pPr algn="ctr">
              <a:defRPr sz="2325" b="1">
                <a:solidFill>
                  <a:srgbClr val="FFFFFF"/>
                </a:solidFill>
                <a:latin typeface="Calibri"/>
                <a:ea typeface="Calibri"/>
                <a:cs typeface="Calibri"/>
              </a:defRPr>
            </a:pPr>
            <a:r>
              <a:rPr lang="en-GB" sz="2325" b="1">
                <a:solidFill>
                  <a:srgbClr val="FFFFFF"/>
                </a:solidFill>
                <a:latin typeface="Calibri"/>
                <a:ea typeface="Calibri"/>
                <a:cs typeface="Calibri"/>
              </a:rPr>
              <a:t>05</a:t>
            </a:r>
          </a:p>
        </p:txBody>
      </p:sp>
      <p:sp>
        <p:nvSpPr>
          <p:cNvPr id="23" name="GOVERNANCE">
            <a:extLst>
              <a:ext uri="{FF2B5EF4-FFF2-40B4-BE49-F238E27FC236}">
                <a16:creationId xmlns:a16="http://schemas.microsoft.com/office/drawing/2014/main" id="{A1033101-1B34-49AB-8E90-88CC13426B0A}"/>
              </a:ext>
            </a:extLst>
          </p:cNvPr>
          <p:cNvSpPr>
            <a:spLocks noGrp="1"/>
          </p:cNvSpPr>
          <p:nvPr/>
        </p:nvSpPr>
        <p:spPr>
          <a:xfrm>
            <a:off x="9620250" y="3114675"/>
            <a:ext cx="2190750" cy="438150"/>
          </a:xfrm>
          <a:prstGeom prst="rect">
            <a:avLst/>
          </a:prstGeom>
          <a:noFill/>
          <a:ln w="0">
            <a:noFill/>
          </a:ln>
        </p:spPr>
        <p:txBody>
          <a:bodyPr lIns="0" tIns="0" rIns="0" bIns="0" anchor="ctr">
            <a:noAutofit/>
          </a:bodyPr>
          <a:lstStyle/>
          <a:p>
            <a:pPr algn="ctr">
              <a:defRPr sz="1875" b="1">
                <a:solidFill>
                  <a:srgbClr val="AC0074"/>
                </a:solidFill>
                <a:latin typeface="Calibri"/>
                <a:ea typeface="Calibri"/>
                <a:cs typeface="Calibri"/>
              </a:defRPr>
            </a:pPr>
            <a:r>
              <a:rPr lang="en-GB" sz="1875" b="1">
                <a:solidFill>
                  <a:srgbClr val="08004D"/>
                </a:solidFill>
                <a:latin typeface="Calibri"/>
                <a:ea typeface="Calibri"/>
                <a:cs typeface="Calibri"/>
              </a:rPr>
              <a:t>GOVERNANCE</a:t>
            </a:r>
          </a:p>
        </p:txBody>
      </p:sp>
      <p:sp>
        <p:nvSpPr>
          <p:cNvPr id="24" name="Accountability, peer&#10;support and review">
            <a:extLst>
              <a:ext uri="{FF2B5EF4-FFF2-40B4-BE49-F238E27FC236}">
                <a16:creationId xmlns:a16="http://schemas.microsoft.com/office/drawing/2014/main" id="{7FBD483F-15DF-426F-BFE8-5CEB94603D62}"/>
              </a:ext>
            </a:extLst>
          </p:cNvPr>
          <p:cNvSpPr>
            <a:spLocks noGrp="1"/>
          </p:cNvSpPr>
          <p:nvPr/>
        </p:nvSpPr>
        <p:spPr>
          <a:xfrm>
            <a:off x="9620250" y="3600450"/>
            <a:ext cx="2190750" cy="819150"/>
          </a:xfrm>
          <a:prstGeom prst="rect">
            <a:avLst/>
          </a:prstGeom>
          <a:noFill/>
          <a:ln w="0">
            <a:noFill/>
          </a:ln>
        </p:spPr>
        <p:txBody>
          <a:bodyPr lIns="0" tIns="0" rIns="0" bIns="0" anchor="ctr">
            <a:noAutofit/>
          </a:bodyPr>
          <a:lstStyle/>
          <a:p>
            <a:pPr algn="ctr"/>
            <a:r>
              <a:rPr lang="en-GB" sz="1650" b="1" dirty="0">
                <a:solidFill>
                  <a:srgbClr val="535364"/>
                </a:solidFill>
                <a:latin typeface="Calibri"/>
                <a:ea typeface="Calibri"/>
                <a:cs typeface="Calibri"/>
              </a:rPr>
              <a:t>Accountability, peer</a:t>
            </a:r>
          </a:p>
          <a:p>
            <a:pPr algn="ctr"/>
            <a:r>
              <a:rPr lang="en-GB" sz="1650" b="1" dirty="0">
                <a:solidFill>
                  <a:srgbClr val="535364"/>
                </a:solidFill>
                <a:latin typeface="Calibri"/>
                <a:ea typeface="Calibri"/>
                <a:cs typeface="Calibri"/>
              </a:rPr>
              <a:t>support and review</a:t>
            </a:r>
          </a:p>
        </p:txBody>
      </p:sp>
      <p:sp>
        <p:nvSpPr>
          <p:cNvPr id="25" name="Specialist expertise supports — but does not replace — the team a">
            <a:extLst>
              <a:ext uri="{FF2B5EF4-FFF2-40B4-BE49-F238E27FC236}">
                <a16:creationId xmlns:a16="http://schemas.microsoft.com/office/drawing/2014/main" id="{7AFDC90E-A1B9-4567-A8FC-EA4875C04203}"/>
              </a:ext>
            </a:extLst>
          </p:cNvPr>
          <p:cNvSpPr>
            <a:spLocks noGrp="1"/>
          </p:cNvSpPr>
          <p:nvPr/>
        </p:nvSpPr>
        <p:spPr>
          <a:xfrm>
            <a:off x="1085850" y="4857750"/>
            <a:ext cx="10001250" cy="571500"/>
          </a:xfrm>
          <a:prstGeom prst="rect">
            <a:avLst/>
          </a:prstGeom>
          <a:noFill/>
          <a:ln w="0">
            <a:noFill/>
          </a:ln>
        </p:spPr>
        <p:txBody>
          <a:bodyPr lIns="0" tIns="0" rIns="0" bIns="0" anchor="ctr">
            <a:noAutofit/>
          </a:bodyPr>
          <a:lstStyle/>
          <a:p>
            <a:pPr algn="ctr">
              <a:defRPr sz="2025" b="1">
                <a:solidFill>
                  <a:srgbClr val="006E82"/>
                </a:solidFill>
                <a:latin typeface="Calibri"/>
                <a:ea typeface="Calibri"/>
                <a:cs typeface="Calibri"/>
              </a:defRPr>
            </a:pPr>
            <a:r>
              <a:rPr lang="en-GB" sz="2025" b="1" dirty="0">
                <a:solidFill>
                  <a:srgbClr val="08004D"/>
                </a:solidFill>
                <a:latin typeface="Calibri"/>
                <a:ea typeface="Calibri"/>
                <a:cs typeface="Calibri"/>
              </a:rPr>
              <a:t>Specialist expertise supports — but does not replace — the team already caring for the child.</a:t>
            </a:r>
          </a:p>
        </p:txBody>
      </p:sp>
      <p:sp>
        <p:nvSpPr>
          <p:cNvPr id="26" name="Rounded Rectangle 25">
            <a:extLst>
              <a:ext uri="{FF2B5EF4-FFF2-40B4-BE49-F238E27FC236}">
                <a16:creationId xmlns:a16="http://schemas.microsoft.com/office/drawing/2014/main" id="{9CB380B6-9007-468D-B2CE-050BF62C7E2B}"/>
              </a:ext>
            </a:extLst>
          </p:cNvPr>
          <p:cNvSpPr>
            <a:spLocks noGrp="1"/>
          </p:cNvSpPr>
          <p:nvPr/>
        </p:nvSpPr>
        <p:spPr>
          <a:xfrm>
            <a:off x="2128837" y="5429250"/>
            <a:ext cx="7886700" cy="457200"/>
          </a:xfrm>
          <a:prstGeom prst="roundRect">
            <a:avLst>
              <a:gd name="adj" fmla="val 16667"/>
            </a:avLst>
          </a:prstGeom>
          <a:solidFill>
            <a:srgbClr val="F5EFF7"/>
          </a:solidFill>
          <a:ln w="0">
            <a:noFill/>
          </a:ln>
        </p:spPr>
        <p:txBody>
          <a:bodyPr/>
          <a:lstStyle/>
          <a:p>
            <a:endParaRPr lang="en-US"/>
          </a:p>
        </p:txBody>
      </p:sp>
      <p:sp>
        <p:nvSpPr>
          <p:cNvPr id="27" name="National expertise. Local delivery. Whole-family care.">
            <a:extLst>
              <a:ext uri="{FF2B5EF4-FFF2-40B4-BE49-F238E27FC236}">
                <a16:creationId xmlns:a16="http://schemas.microsoft.com/office/drawing/2014/main" id="{FADBB885-C44A-48B3-B12C-A28BBF9F9F11}"/>
              </a:ext>
            </a:extLst>
          </p:cNvPr>
          <p:cNvSpPr>
            <a:spLocks noGrp="1"/>
          </p:cNvSpPr>
          <p:nvPr/>
        </p:nvSpPr>
        <p:spPr>
          <a:xfrm>
            <a:off x="1703070" y="5448300"/>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National expertise	   Local delivery</a:t>
            </a:r>
            <a:r>
              <a:rPr lang="en-GB" b="1" dirty="0">
                <a:solidFill>
                  <a:srgbClr val="08004D"/>
                </a:solidFill>
                <a:latin typeface="Calibri"/>
                <a:ea typeface="Calibri"/>
                <a:cs typeface="Calibri"/>
              </a:rPr>
              <a:t> 	</a:t>
            </a:r>
            <a:r>
              <a:rPr lang="en-GB" sz="1800" b="1" dirty="0">
                <a:solidFill>
                  <a:srgbClr val="08004D"/>
                </a:solidFill>
                <a:latin typeface="Calibri"/>
                <a:ea typeface="Calibri"/>
                <a:cs typeface="Calibri"/>
              </a:rPr>
              <a:t>Whole-family care</a:t>
            </a:r>
          </a:p>
        </p:txBody>
      </p:sp>
    </p:spTree>
    <p:extLst>
      <p:ext uri="{BB962C8B-B14F-4D97-AF65-F5344CB8AC3E}">
        <p14:creationId xmlns:p14="http://schemas.microsoft.com/office/powerpoint/2010/main" val="1423215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he clinical model">
            <a:extLst>
              <a:ext uri="{FF2B5EF4-FFF2-40B4-BE49-F238E27FC236}">
                <a16:creationId xmlns:a16="http://schemas.microsoft.com/office/drawing/2014/main" id="{8DE74E87-FCFA-4651-A162-EAEAFD54A414}"/>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The clinical model</a:t>
            </a:r>
          </a:p>
        </p:txBody>
      </p:sp>
      <p:sp>
        <p:nvSpPr>
          <p:cNvPr id="2" name="Specialist advice strengthens the team already caring for the chi">
            <a:extLst>
              <a:ext uri="{FF2B5EF4-FFF2-40B4-BE49-F238E27FC236}">
                <a16:creationId xmlns:a16="http://schemas.microsoft.com/office/drawing/2014/main" id="{6A307E5C-5A51-40E8-8A16-8ECB1477EEB0}"/>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Specialist advice strengthens the team already caring for the child</a:t>
            </a:r>
          </a:p>
        </p:txBody>
      </p:sp>
      <p:sp>
        <p:nvSpPr>
          <p:cNvPr id="3" name="Straight Connector 2">
            <a:extLst>
              <a:ext uri="{FF2B5EF4-FFF2-40B4-BE49-F238E27FC236}">
                <a16:creationId xmlns:a16="http://schemas.microsoft.com/office/drawing/2014/main" id="{0D1801DC-61A4-4073-9103-BE82A9C95F3B}"/>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p:blipFill>
        <p:spPr>
          <a:xfrm>
            <a:off x="276225" y="1608138"/>
            <a:ext cx="5962650" cy="3975100"/>
          </a:xfrm>
          <a:prstGeom prst="rect">
            <a:avLst/>
          </a:prstGeom>
        </p:spPr>
      </p:pic>
      <p:sp>
        <p:nvSpPr>
          <p:cNvPr id="5" name="Weekly national MDT">
            <a:extLst>
              <a:ext uri="{FF2B5EF4-FFF2-40B4-BE49-F238E27FC236}">
                <a16:creationId xmlns:a16="http://schemas.microsoft.com/office/drawing/2014/main" id="{1D163446-2016-4389-BABD-0E801208509C}"/>
              </a:ext>
            </a:extLst>
          </p:cNvPr>
          <p:cNvSpPr>
            <a:spLocks noGrp="1"/>
          </p:cNvSpPr>
          <p:nvPr/>
        </p:nvSpPr>
        <p:spPr>
          <a:xfrm>
            <a:off x="6638925" y="1733550"/>
            <a:ext cx="4800600" cy="400050"/>
          </a:xfrm>
          <a:prstGeom prst="rect">
            <a:avLst/>
          </a:prstGeom>
          <a:noFill/>
          <a:ln w="0">
            <a:noFill/>
          </a:ln>
        </p:spPr>
        <p:txBody>
          <a:bodyPr lIns="0" tIns="0" rIns="0" bIns="0" anchor="ctr">
            <a:noAutofit/>
          </a:bodyPr>
          <a:lstStyle/>
          <a:p>
            <a:pPr algn="l">
              <a:defRPr sz="2100" b="1">
                <a:solidFill>
                  <a:srgbClr val="08004D"/>
                </a:solidFill>
                <a:latin typeface="Calibri"/>
                <a:ea typeface="Calibri"/>
                <a:cs typeface="Calibri"/>
              </a:defRPr>
            </a:pPr>
            <a:r>
              <a:rPr lang="en-GB" sz="2100" b="1">
                <a:solidFill>
                  <a:srgbClr val="08004D"/>
                </a:solidFill>
                <a:latin typeface="Calibri"/>
                <a:ea typeface="Calibri"/>
                <a:cs typeface="Calibri"/>
              </a:rPr>
              <a:t>Weekly national MDT</a:t>
            </a:r>
          </a:p>
        </p:txBody>
      </p:sp>
      <p:sp>
        <p:nvSpPr>
          <p:cNvPr id="6" name="Consultant-led discussion with the local team">
            <a:extLst>
              <a:ext uri="{FF2B5EF4-FFF2-40B4-BE49-F238E27FC236}">
                <a16:creationId xmlns:a16="http://schemas.microsoft.com/office/drawing/2014/main" id="{0788B5E1-4534-4AF7-B861-866A587B9CF1}"/>
              </a:ext>
            </a:extLst>
          </p:cNvPr>
          <p:cNvSpPr>
            <a:spLocks noGrp="1"/>
          </p:cNvSpPr>
          <p:nvPr/>
        </p:nvSpPr>
        <p:spPr>
          <a:xfrm>
            <a:off x="6638925" y="2190750"/>
            <a:ext cx="4800600" cy="647700"/>
          </a:xfrm>
          <a:prstGeom prst="rect">
            <a:avLst/>
          </a:prstGeom>
          <a:noFill/>
          <a:ln w="0">
            <a:noFill/>
          </a:ln>
        </p:spPr>
        <p:txBody>
          <a:bodyPr lIns="0" tIns="0" rIns="0" bIns="0" anchor="ctr">
            <a:noAutofit/>
          </a:bodyPr>
          <a:lstStyle/>
          <a:p>
            <a:pPr algn="l">
              <a:defRPr sz="1725" b="0">
                <a:solidFill>
                  <a:srgbClr val="535364"/>
                </a:solidFill>
                <a:latin typeface="Calibri"/>
                <a:ea typeface="Calibri"/>
                <a:cs typeface="Calibri"/>
              </a:defRPr>
            </a:pPr>
            <a:r>
              <a:rPr lang="en-GB" sz="1725" b="0">
                <a:solidFill>
                  <a:srgbClr val="535364"/>
                </a:solidFill>
                <a:latin typeface="Calibri"/>
                <a:ea typeface="Calibri"/>
                <a:cs typeface="Calibri"/>
              </a:rPr>
              <a:t>Consultant-led discussion with the local team</a:t>
            </a:r>
          </a:p>
        </p:txBody>
      </p:sp>
      <p:sp>
        <p:nvSpPr>
          <p:cNvPr id="7" name="Out-of-hours advice">
            <a:extLst>
              <a:ext uri="{FF2B5EF4-FFF2-40B4-BE49-F238E27FC236}">
                <a16:creationId xmlns:a16="http://schemas.microsoft.com/office/drawing/2014/main" id="{66BC9F0C-A0D8-429A-B295-440E7C577066}"/>
              </a:ext>
            </a:extLst>
          </p:cNvPr>
          <p:cNvSpPr>
            <a:spLocks noGrp="1"/>
          </p:cNvSpPr>
          <p:nvPr/>
        </p:nvSpPr>
        <p:spPr>
          <a:xfrm>
            <a:off x="6638925" y="2971800"/>
            <a:ext cx="4800600" cy="400050"/>
          </a:xfrm>
          <a:prstGeom prst="rect">
            <a:avLst/>
          </a:prstGeom>
          <a:noFill/>
          <a:ln w="0">
            <a:noFill/>
          </a:ln>
        </p:spPr>
        <p:txBody>
          <a:bodyPr lIns="0" tIns="0" rIns="0" bIns="0" anchor="ctr">
            <a:noAutofit/>
          </a:bodyPr>
          <a:lstStyle/>
          <a:p>
            <a:pPr algn="l">
              <a:defRPr sz="2100" b="1">
                <a:solidFill>
                  <a:srgbClr val="08004D"/>
                </a:solidFill>
                <a:latin typeface="Calibri"/>
                <a:ea typeface="Calibri"/>
                <a:cs typeface="Calibri"/>
              </a:defRPr>
            </a:pPr>
            <a:r>
              <a:rPr lang="en-GB" sz="2100" b="1">
                <a:solidFill>
                  <a:srgbClr val="08004D"/>
                </a:solidFill>
                <a:latin typeface="Calibri"/>
                <a:ea typeface="Calibri"/>
                <a:cs typeface="Calibri"/>
              </a:rPr>
              <a:t>Out-of-hours advice</a:t>
            </a:r>
          </a:p>
        </p:txBody>
      </p:sp>
      <p:sp>
        <p:nvSpPr>
          <p:cNvPr id="8" name="Specialist paediatric palliative medicine support">
            <a:extLst>
              <a:ext uri="{FF2B5EF4-FFF2-40B4-BE49-F238E27FC236}">
                <a16:creationId xmlns:a16="http://schemas.microsoft.com/office/drawing/2014/main" id="{D2812BCE-0116-4AF5-88D6-984AC9B17968}"/>
              </a:ext>
            </a:extLst>
          </p:cNvPr>
          <p:cNvSpPr>
            <a:spLocks noGrp="1"/>
          </p:cNvSpPr>
          <p:nvPr/>
        </p:nvSpPr>
        <p:spPr>
          <a:xfrm>
            <a:off x="6638925" y="3429000"/>
            <a:ext cx="4800600" cy="647700"/>
          </a:xfrm>
          <a:prstGeom prst="rect">
            <a:avLst/>
          </a:prstGeom>
          <a:noFill/>
          <a:ln w="0">
            <a:noFill/>
          </a:ln>
        </p:spPr>
        <p:txBody>
          <a:bodyPr lIns="0" tIns="0" rIns="0" bIns="0" anchor="ctr">
            <a:noAutofit/>
          </a:bodyPr>
          <a:lstStyle/>
          <a:p>
            <a:pPr algn="l">
              <a:defRPr sz="1725" b="0">
                <a:solidFill>
                  <a:srgbClr val="535364"/>
                </a:solidFill>
                <a:latin typeface="Calibri"/>
                <a:ea typeface="Calibri"/>
                <a:cs typeface="Calibri"/>
              </a:defRPr>
            </a:pPr>
            <a:r>
              <a:rPr lang="it-IT" sz="1725" b="0">
                <a:solidFill>
                  <a:srgbClr val="535364"/>
                </a:solidFill>
                <a:latin typeface="Calibri"/>
                <a:ea typeface="Calibri"/>
                <a:cs typeface="Calibri"/>
              </a:rPr>
              <a:t>Specialist paediatric palliative medicine support</a:t>
            </a:r>
          </a:p>
        </p:txBody>
      </p:sp>
      <p:sp>
        <p:nvSpPr>
          <p:cNvPr id="9" name="In-hours advice and follow-up">
            <a:extLst>
              <a:ext uri="{FF2B5EF4-FFF2-40B4-BE49-F238E27FC236}">
                <a16:creationId xmlns:a16="http://schemas.microsoft.com/office/drawing/2014/main" id="{2C276174-A8C0-4B12-86F4-BE53E2525F7B}"/>
              </a:ext>
            </a:extLst>
          </p:cNvPr>
          <p:cNvSpPr>
            <a:spLocks noGrp="1"/>
          </p:cNvSpPr>
          <p:nvPr/>
        </p:nvSpPr>
        <p:spPr>
          <a:xfrm>
            <a:off x="6638925" y="4210050"/>
            <a:ext cx="4800600" cy="400050"/>
          </a:xfrm>
          <a:prstGeom prst="rect">
            <a:avLst/>
          </a:prstGeom>
          <a:noFill/>
          <a:ln w="0">
            <a:noFill/>
          </a:ln>
        </p:spPr>
        <p:txBody>
          <a:bodyPr lIns="0" tIns="0" rIns="0" bIns="0" anchor="ctr">
            <a:noAutofit/>
          </a:bodyPr>
          <a:lstStyle/>
          <a:p>
            <a:pPr algn="l">
              <a:defRPr sz="2100" b="1">
                <a:solidFill>
                  <a:srgbClr val="08004D"/>
                </a:solidFill>
                <a:latin typeface="Calibri"/>
                <a:ea typeface="Calibri"/>
                <a:cs typeface="Calibri"/>
              </a:defRPr>
            </a:pPr>
            <a:r>
              <a:rPr lang="en-GB" sz="2100" b="1">
                <a:solidFill>
                  <a:srgbClr val="08004D"/>
                </a:solidFill>
                <a:latin typeface="Calibri"/>
                <a:ea typeface="Calibri"/>
                <a:cs typeface="Calibri"/>
              </a:rPr>
              <a:t>In-hours advice and follow-up</a:t>
            </a:r>
          </a:p>
        </p:txBody>
      </p:sp>
      <p:sp>
        <p:nvSpPr>
          <p:cNvPr id="10" name="Urgent advice, planning and support after MDT">
            <a:extLst>
              <a:ext uri="{FF2B5EF4-FFF2-40B4-BE49-F238E27FC236}">
                <a16:creationId xmlns:a16="http://schemas.microsoft.com/office/drawing/2014/main" id="{B718FC82-FF4B-40F5-847D-B49F8538191F}"/>
              </a:ext>
            </a:extLst>
          </p:cNvPr>
          <p:cNvSpPr>
            <a:spLocks noGrp="1"/>
          </p:cNvSpPr>
          <p:nvPr/>
        </p:nvSpPr>
        <p:spPr>
          <a:xfrm>
            <a:off x="6638925" y="4667250"/>
            <a:ext cx="4800600" cy="647700"/>
          </a:xfrm>
          <a:prstGeom prst="rect">
            <a:avLst/>
          </a:prstGeom>
          <a:noFill/>
          <a:ln w="0">
            <a:noFill/>
          </a:ln>
        </p:spPr>
        <p:txBody>
          <a:bodyPr lIns="0" tIns="0" rIns="0" bIns="0" anchor="ctr">
            <a:noAutofit/>
          </a:bodyPr>
          <a:lstStyle/>
          <a:p>
            <a:pPr algn="l">
              <a:defRPr sz="1725" b="0">
                <a:solidFill>
                  <a:srgbClr val="535364"/>
                </a:solidFill>
                <a:latin typeface="Calibri"/>
                <a:ea typeface="Calibri"/>
                <a:cs typeface="Calibri"/>
              </a:defRPr>
            </a:pPr>
            <a:r>
              <a:rPr lang="en-GB" sz="1725" b="0">
                <a:solidFill>
                  <a:srgbClr val="535364"/>
                </a:solidFill>
                <a:latin typeface="Calibri"/>
                <a:ea typeface="Calibri"/>
                <a:cs typeface="Calibri"/>
              </a:rPr>
              <a:t>Urgent advice, planning and support after MDT</a:t>
            </a:r>
          </a:p>
        </p:txBody>
      </p:sp>
      <p:sp>
        <p:nvSpPr>
          <p:cNvPr id="12" name="Clinical responsibility stays with the local team.">
            <a:extLst>
              <a:ext uri="{FF2B5EF4-FFF2-40B4-BE49-F238E27FC236}">
                <a16:creationId xmlns:a16="http://schemas.microsoft.com/office/drawing/2014/main" id="{6B71A0D9-799A-44D6-9A9E-E68F0732A73D}"/>
              </a:ext>
            </a:extLst>
          </p:cNvPr>
          <p:cNvSpPr>
            <a:spLocks noGrp="1"/>
          </p:cNvSpPr>
          <p:nvPr/>
        </p:nvSpPr>
        <p:spPr>
          <a:xfrm>
            <a:off x="1946910" y="5915025"/>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Clinical responsibility stays with the local team</a:t>
            </a:r>
          </a:p>
        </p:txBody>
      </p:sp>
    </p:spTree>
    <p:extLst>
      <p:ext uri="{BB962C8B-B14F-4D97-AF65-F5344CB8AC3E}">
        <p14:creationId xmlns:p14="http://schemas.microsoft.com/office/powerpoint/2010/main" val="892749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What CAS offers">
            <a:extLst>
              <a:ext uri="{FF2B5EF4-FFF2-40B4-BE49-F238E27FC236}">
                <a16:creationId xmlns:a16="http://schemas.microsoft.com/office/drawing/2014/main" id="{AEA7F70E-7648-4D91-8A2B-B32C811A845B}"/>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What CAS offers</a:t>
            </a:r>
          </a:p>
        </p:txBody>
      </p:sp>
      <p:sp>
        <p:nvSpPr>
          <p:cNvPr id="2" name="For serious illness with instability, deterioration or a need for">
            <a:extLst>
              <a:ext uri="{FF2B5EF4-FFF2-40B4-BE49-F238E27FC236}">
                <a16:creationId xmlns:a16="http://schemas.microsoft.com/office/drawing/2014/main" id="{D80668F3-7269-4813-B9EC-D86FD5B58CBE}"/>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For serious illness with instability, deterioration or a need for specialist palliative care advice</a:t>
            </a:r>
          </a:p>
        </p:txBody>
      </p:sp>
      <p:sp>
        <p:nvSpPr>
          <p:cNvPr id="3" name="Straight Connector 2">
            <a:extLst>
              <a:ext uri="{FF2B5EF4-FFF2-40B4-BE49-F238E27FC236}">
                <a16:creationId xmlns:a16="http://schemas.microsoft.com/office/drawing/2014/main" id="{32B6AD64-8801-46AC-B51F-E1C317B886DA}"/>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p:blipFill>
        <p:spPr>
          <a:xfrm>
            <a:off x="1924050" y="1657350"/>
            <a:ext cx="8343900" cy="2781300"/>
          </a:xfrm>
          <a:prstGeom prst="rect">
            <a:avLst/>
          </a:prstGeom>
        </p:spPr>
      </p:pic>
      <p:sp>
        <p:nvSpPr>
          <p:cNvPr id="5" name="Symptom management">
            <a:extLst>
              <a:ext uri="{FF2B5EF4-FFF2-40B4-BE49-F238E27FC236}">
                <a16:creationId xmlns:a16="http://schemas.microsoft.com/office/drawing/2014/main" id="{7E2040EE-234F-47B2-8897-B3EE9A85AC8E}"/>
              </a:ext>
            </a:extLst>
          </p:cNvPr>
          <p:cNvSpPr>
            <a:spLocks noGrp="1"/>
          </p:cNvSpPr>
          <p:nvPr/>
        </p:nvSpPr>
        <p:spPr>
          <a:xfrm>
            <a:off x="495300" y="4200525"/>
            <a:ext cx="2628900" cy="600075"/>
          </a:xfrm>
          <a:prstGeom prst="rect">
            <a:avLst/>
          </a:prstGeom>
          <a:noFill/>
          <a:ln w="0">
            <a:noFill/>
          </a:ln>
        </p:spPr>
        <p:txBody>
          <a:bodyPr lIns="0" tIns="0" rIns="0" bIns="0" anchor="ctr">
            <a:noAutofit/>
          </a:bodyPr>
          <a:lstStyle/>
          <a:p>
            <a:pPr algn="ctr">
              <a:defRPr sz="2100" b="1">
                <a:solidFill>
                  <a:srgbClr val="08004D"/>
                </a:solidFill>
                <a:latin typeface="Calibri"/>
                <a:ea typeface="Calibri"/>
                <a:cs typeface="Calibri"/>
              </a:defRPr>
            </a:pPr>
            <a:r>
              <a:rPr lang="en-GB" sz="2100" b="1">
                <a:solidFill>
                  <a:srgbClr val="08004D"/>
                </a:solidFill>
                <a:latin typeface="Calibri"/>
                <a:ea typeface="Calibri"/>
                <a:cs typeface="Calibri"/>
              </a:rPr>
              <a:t>Symptom management</a:t>
            </a:r>
          </a:p>
        </p:txBody>
      </p:sp>
      <p:sp>
        <p:nvSpPr>
          <p:cNvPr id="6" name="Pain, seizures and other distressing symptoms">
            <a:extLst>
              <a:ext uri="{FF2B5EF4-FFF2-40B4-BE49-F238E27FC236}">
                <a16:creationId xmlns:a16="http://schemas.microsoft.com/office/drawing/2014/main" id="{0B17B8DF-B816-40A3-8C6E-0222B1A3C42B}"/>
              </a:ext>
            </a:extLst>
          </p:cNvPr>
          <p:cNvSpPr>
            <a:spLocks noGrp="1"/>
          </p:cNvSpPr>
          <p:nvPr/>
        </p:nvSpPr>
        <p:spPr>
          <a:xfrm>
            <a:off x="495300" y="4810125"/>
            <a:ext cx="2628900" cy="609600"/>
          </a:xfrm>
          <a:prstGeom prst="rect">
            <a:avLst/>
          </a:prstGeom>
          <a:noFill/>
          <a:ln w="0">
            <a:noFill/>
          </a:ln>
        </p:spPr>
        <p:txBody>
          <a:bodyPr lIns="0" tIns="0" rIns="0" bIns="0" anchor="ctr">
            <a:noAutofit/>
          </a:bodyPr>
          <a:lstStyle/>
          <a:p>
            <a:pPr algn="ctr">
              <a:defRPr sz="1650" b="0">
                <a:solidFill>
                  <a:srgbClr val="535364"/>
                </a:solidFill>
                <a:latin typeface="Calibri"/>
                <a:ea typeface="Calibri"/>
                <a:cs typeface="Calibri"/>
              </a:defRPr>
            </a:pPr>
            <a:r>
              <a:rPr lang="en-GB" sz="1650" b="0">
                <a:solidFill>
                  <a:srgbClr val="535364"/>
                </a:solidFill>
                <a:latin typeface="Calibri"/>
                <a:ea typeface="Calibri"/>
                <a:cs typeface="Calibri"/>
              </a:rPr>
              <a:t>Pain, seizures and other distressing symptoms</a:t>
            </a:r>
          </a:p>
        </p:txBody>
      </p:sp>
      <p:sp>
        <p:nvSpPr>
          <p:cNvPr id="7" name="Future care planning">
            <a:extLst>
              <a:ext uri="{FF2B5EF4-FFF2-40B4-BE49-F238E27FC236}">
                <a16:creationId xmlns:a16="http://schemas.microsoft.com/office/drawing/2014/main" id="{1793D2BD-6855-490F-9A35-60A71B480A91}"/>
              </a:ext>
            </a:extLst>
          </p:cNvPr>
          <p:cNvSpPr>
            <a:spLocks noGrp="1"/>
          </p:cNvSpPr>
          <p:nvPr/>
        </p:nvSpPr>
        <p:spPr>
          <a:xfrm>
            <a:off x="3409950" y="4200525"/>
            <a:ext cx="2628900" cy="600075"/>
          </a:xfrm>
          <a:prstGeom prst="rect">
            <a:avLst/>
          </a:prstGeom>
          <a:noFill/>
          <a:ln w="0">
            <a:noFill/>
          </a:ln>
        </p:spPr>
        <p:txBody>
          <a:bodyPr lIns="0" tIns="0" rIns="0" bIns="0" anchor="ctr">
            <a:noAutofit/>
          </a:bodyPr>
          <a:lstStyle/>
          <a:p>
            <a:pPr algn="ctr">
              <a:defRPr sz="2100" b="1">
                <a:solidFill>
                  <a:srgbClr val="08004D"/>
                </a:solidFill>
                <a:latin typeface="Calibri"/>
                <a:ea typeface="Calibri"/>
                <a:cs typeface="Calibri"/>
              </a:defRPr>
            </a:pPr>
            <a:r>
              <a:rPr lang="en-GB" sz="2100" b="1">
                <a:solidFill>
                  <a:srgbClr val="08004D"/>
                </a:solidFill>
                <a:latin typeface="Calibri"/>
                <a:ea typeface="Calibri"/>
                <a:cs typeface="Calibri"/>
              </a:rPr>
              <a:t>Future care planning</a:t>
            </a:r>
          </a:p>
        </p:txBody>
      </p:sp>
      <p:sp>
        <p:nvSpPr>
          <p:cNvPr id="8" name="Anticipatory plans and treatment escalation">
            <a:extLst>
              <a:ext uri="{FF2B5EF4-FFF2-40B4-BE49-F238E27FC236}">
                <a16:creationId xmlns:a16="http://schemas.microsoft.com/office/drawing/2014/main" id="{C9CA46F6-40E0-43CA-B29A-F9DD4A85E460}"/>
              </a:ext>
            </a:extLst>
          </p:cNvPr>
          <p:cNvSpPr>
            <a:spLocks noGrp="1"/>
          </p:cNvSpPr>
          <p:nvPr/>
        </p:nvSpPr>
        <p:spPr>
          <a:xfrm>
            <a:off x="3409950" y="4810125"/>
            <a:ext cx="2628900" cy="609600"/>
          </a:xfrm>
          <a:prstGeom prst="rect">
            <a:avLst/>
          </a:prstGeom>
          <a:noFill/>
          <a:ln w="0">
            <a:noFill/>
          </a:ln>
        </p:spPr>
        <p:txBody>
          <a:bodyPr lIns="0" tIns="0" rIns="0" bIns="0" anchor="ctr">
            <a:noAutofit/>
          </a:bodyPr>
          <a:lstStyle/>
          <a:p>
            <a:pPr algn="ctr">
              <a:defRPr sz="1650" b="0">
                <a:solidFill>
                  <a:srgbClr val="535364"/>
                </a:solidFill>
                <a:latin typeface="Calibri"/>
                <a:ea typeface="Calibri"/>
                <a:cs typeface="Calibri"/>
              </a:defRPr>
            </a:pPr>
            <a:r>
              <a:rPr lang="en-GB" sz="1650" b="0">
                <a:solidFill>
                  <a:srgbClr val="535364"/>
                </a:solidFill>
                <a:latin typeface="Calibri"/>
                <a:ea typeface="Calibri"/>
                <a:cs typeface="Calibri"/>
              </a:rPr>
              <a:t>Anticipatory plans and treatment escalation</a:t>
            </a:r>
          </a:p>
        </p:txBody>
      </p:sp>
      <p:sp>
        <p:nvSpPr>
          <p:cNvPr id="9" name="Complex decisions">
            <a:extLst>
              <a:ext uri="{FF2B5EF4-FFF2-40B4-BE49-F238E27FC236}">
                <a16:creationId xmlns:a16="http://schemas.microsoft.com/office/drawing/2014/main" id="{1F2043A2-8C69-4CE1-A24D-CD97F31C3C11}"/>
              </a:ext>
            </a:extLst>
          </p:cNvPr>
          <p:cNvSpPr>
            <a:spLocks noGrp="1"/>
          </p:cNvSpPr>
          <p:nvPr/>
        </p:nvSpPr>
        <p:spPr>
          <a:xfrm>
            <a:off x="6324600" y="4200525"/>
            <a:ext cx="2628900" cy="600075"/>
          </a:xfrm>
          <a:prstGeom prst="rect">
            <a:avLst/>
          </a:prstGeom>
          <a:noFill/>
          <a:ln w="0">
            <a:noFill/>
          </a:ln>
        </p:spPr>
        <p:txBody>
          <a:bodyPr lIns="0" tIns="0" rIns="0" bIns="0" anchor="ctr">
            <a:noAutofit/>
          </a:bodyPr>
          <a:lstStyle/>
          <a:p>
            <a:pPr algn="ctr">
              <a:defRPr sz="2100" b="1">
                <a:solidFill>
                  <a:srgbClr val="08004D"/>
                </a:solidFill>
                <a:latin typeface="Calibri"/>
                <a:ea typeface="Calibri"/>
                <a:cs typeface="Calibri"/>
              </a:defRPr>
            </a:pPr>
            <a:r>
              <a:rPr lang="en-GB" sz="2100" b="1">
                <a:solidFill>
                  <a:srgbClr val="08004D"/>
                </a:solidFill>
                <a:latin typeface="Calibri"/>
                <a:ea typeface="Calibri"/>
                <a:cs typeface="Calibri"/>
              </a:rPr>
              <a:t>Complex decisions</a:t>
            </a:r>
          </a:p>
        </p:txBody>
      </p:sp>
      <p:sp>
        <p:nvSpPr>
          <p:cNvPr id="10" name="Specialist discussion and multidisciplinary review">
            <a:extLst>
              <a:ext uri="{FF2B5EF4-FFF2-40B4-BE49-F238E27FC236}">
                <a16:creationId xmlns:a16="http://schemas.microsoft.com/office/drawing/2014/main" id="{1D1A8F37-5B9D-44B2-96F7-62350197CFC6}"/>
              </a:ext>
            </a:extLst>
          </p:cNvPr>
          <p:cNvSpPr>
            <a:spLocks noGrp="1"/>
          </p:cNvSpPr>
          <p:nvPr/>
        </p:nvSpPr>
        <p:spPr>
          <a:xfrm>
            <a:off x="6324600" y="4810125"/>
            <a:ext cx="2628900" cy="609600"/>
          </a:xfrm>
          <a:prstGeom prst="rect">
            <a:avLst/>
          </a:prstGeom>
          <a:noFill/>
          <a:ln w="0">
            <a:noFill/>
          </a:ln>
        </p:spPr>
        <p:txBody>
          <a:bodyPr lIns="0" tIns="0" rIns="0" bIns="0" anchor="ctr">
            <a:noAutofit/>
          </a:bodyPr>
          <a:lstStyle/>
          <a:p>
            <a:pPr algn="ctr">
              <a:defRPr sz="1650" b="0">
                <a:solidFill>
                  <a:srgbClr val="535364"/>
                </a:solidFill>
                <a:latin typeface="Calibri"/>
                <a:ea typeface="Calibri"/>
                <a:cs typeface="Calibri"/>
              </a:defRPr>
            </a:pPr>
            <a:r>
              <a:rPr lang="en-GB" sz="1650" b="0">
                <a:solidFill>
                  <a:srgbClr val="535364"/>
                </a:solidFill>
                <a:latin typeface="Calibri"/>
                <a:ea typeface="Calibri"/>
                <a:cs typeface="Calibri"/>
              </a:rPr>
              <a:t>Specialist discussion and multidisciplinary review</a:t>
            </a:r>
          </a:p>
        </p:txBody>
      </p:sp>
      <p:sp>
        <p:nvSpPr>
          <p:cNvPr id="11" name="Care around dying">
            <a:extLst>
              <a:ext uri="{FF2B5EF4-FFF2-40B4-BE49-F238E27FC236}">
                <a16:creationId xmlns:a16="http://schemas.microsoft.com/office/drawing/2014/main" id="{093EF21E-C969-4AE7-8679-077AC5CB3CFF}"/>
              </a:ext>
            </a:extLst>
          </p:cNvPr>
          <p:cNvSpPr>
            <a:spLocks noGrp="1"/>
          </p:cNvSpPr>
          <p:nvPr/>
        </p:nvSpPr>
        <p:spPr>
          <a:xfrm>
            <a:off x="9239250" y="4200525"/>
            <a:ext cx="2628900" cy="600075"/>
          </a:xfrm>
          <a:prstGeom prst="rect">
            <a:avLst/>
          </a:prstGeom>
          <a:noFill/>
          <a:ln w="0">
            <a:noFill/>
          </a:ln>
        </p:spPr>
        <p:txBody>
          <a:bodyPr lIns="0" tIns="0" rIns="0" bIns="0" anchor="ctr">
            <a:noAutofit/>
          </a:bodyPr>
          <a:lstStyle/>
          <a:p>
            <a:pPr algn="ctr">
              <a:defRPr sz="2100" b="1">
                <a:solidFill>
                  <a:srgbClr val="08004D"/>
                </a:solidFill>
                <a:latin typeface="Calibri"/>
                <a:ea typeface="Calibri"/>
                <a:cs typeface="Calibri"/>
              </a:defRPr>
            </a:pPr>
            <a:r>
              <a:rPr lang="en-GB" sz="2100" b="1">
                <a:solidFill>
                  <a:srgbClr val="08004D"/>
                </a:solidFill>
                <a:latin typeface="Calibri"/>
                <a:ea typeface="Calibri"/>
                <a:cs typeface="Calibri"/>
              </a:rPr>
              <a:t>Care around dying</a:t>
            </a:r>
          </a:p>
        </p:txBody>
      </p:sp>
      <p:sp>
        <p:nvSpPr>
          <p:cNvPr id="12" name="Support for the child’s preferred place of care">
            <a:extLst>
              <a:ext uri="{FF2B5EF4-FFF2-40B4-BE49-F238E27FC236}">
                <a16:creationId xmlns:a16="http://schemas.microsoft.com/office/drawing/2014/main" id="{D13E730F-F7D3-4171-95F0-36EE5BDD22CE}"/>
              </a:ext>
            </a:extLst>
          </p:cNvPr>
          <p:cNvSpPr>
            <a:spLocks noGrp="1"/>
          </p:cNvSpPr>
          <p:nvPr/>
        </p:nvSpPr>
        <p:spPr>
          <a:xfrm>
            <a:off x="9239250" y="4810125"/>
            <a:ext cx="2628900" cy="609600"/>
          </a:xfrm>
          <a:prstGeom prst="rect">
            <a:avLst/>
          </a:prstGeom>
          <a:noFill/>
          <a:ln w="0">
            <a:noFill/>
          </a:ln>
        </p:spPr>
        <p:txBody>
          <a:bodyPr lIns="0" tIns="0" rIns="0" bIns="0" anchor="ctr">
            <a:noAutofit/>
          </a:bodyPr>
          <a:lstStyle/>
          <a:p>
            <a:pPr algn="ctr">
              <a:defRPr sz="1650" b="0">
                <a:solidFill>
                  <a:srgbClr val="535364"/>
                </a:solidFill>
                <a:latin typeface="Calibri"/>
                <a:ea typeface="Calibri"/>
                <a:cs typeface="Calibri"/>
              </a:defRPr>
            </a:pPr>
            <a:r>
              <a:rPr lang="en-GB" sz="1650" b="0">
                <a:solidFill>
                  <a:srgbClr val="535364"/>
                </a:solidFill>
                <a:latin typeface="Calibri"/>
                <a:ea typeface="Calibri"/>
                <a:cs typeface="Calibri"/>
              </a:rPr>
              <a:t>Support for the child’s preferred place of care</a:t>
            </a:r>
          </a:p>
        </p:txBody>
      </p:sp>
      <p:sp>
        <p:nvSpPr>
          <p:cNvPr id="13" name="Medical and nursing expertise with pharmacy, family support and s">
            <a:extLst>
              <a:ext uri="{FF2B5EF4-FFF2-40B4-BE49-F238E27FC236}">
                <a16:creationId xmlns:a16="http://schemas.microsoft.com/office/drawing/2014/main" id="{BA175159-640D-40C0-801C-32D02DA319E6}"/>
              </a:ext>
            </a:extLst>
          </p:cNvPr>
          <p:cNvSpPr>
            <a:spLocks noGrp="1"/>
          </p:cNvSpPr>
          <p:nvPr/>
        </p:nvSpPr>
        <p:spPr>
          <a:xfrm>
            <a:off x="1009650" y="1495426"/>
            <a:ext cx="10629900" cy="447674"/>
          </a:xfrm>
          <a:prstGeom prst="rect">
            <a:avLst/>
          </a:prstGeom>
          <a:noFill/>
          <a:ln w="0">
            <a:noFill/>
          </a:ln>
        </p:spPr>
        <p:txBody>
          <a:bodyPr lIns="0" tIns="0" rIns="0" bIns="0" anchor="ctr">
            <a:noAutofit/>
          </a:bodyPr>
          <a:lstStyle/>
          <a:p>
            <a:pPr algn="ctr">
              <a:defRPr sz="1650" b="1">
                <a:solidFill>
                  <a:srgbClr val="006E82"/>
                </a:solidFill>
                <a:latin typeface="Calibri"/>
                <a:ea typeface="Calibri"/>
                <a:cs typeface="Calibri"/>
              </a:defRPr>
            </a:pPr>
            <a:r>
              <a:rPr lang="en-GB" b="1" dirty="0">
                <a:solidFill>
                  <a:srgbClr val="08004D"/>
                </a:solidFill>
                <a:latin typeface="Calibri"/>
                <a:ea typeface="Calibri"/>
                <a:cs typeface="Calibri"/>
              </a:rPr>
              <a:t>Medical and nursing expertise with pharmacy, family support and spiritual care</a:t>
            </a:r>
          </a:p>
        </p:txBody>
      </p:sp>
      <p:sp>
        <p:nvSpPr>
          <p:cNvPr id="14" name="Rounded Rectangle 13">
            <a:extLst>
              <a:ext uri="{FF2B5EF4-FFF2-40B4-BE49-F238E27FC236}">
                <a16:creationId xmlns:a16="http://schemas.microsoft.com/office/drawing/2014/main" id="{DF863FE9-9944-461C-A0D0-470C642E87C6}"/>
              </a:ext>
            </a:extLst>
          </p:cNvPr>
          <p:cNvSpPr>
            <a:spLocks noGrp="1"/>
          </p:cNvSpPr>
          <p:nvPr/>
        </p:nvSpPr>
        <p:spPr>
          <a:xfrm>
            <a:off x="1924050" y="5505450"/>
            <a:ext cx="7886700" cy="457200"/>
          </a:xfrm>
          <a:prstGeom prst="roundRect">
            <a:avLst>
              <a:gd name="adj" fmla="val 16667"/>
            </a:avLst>
          </a:prstGeom>
          <a:solidFill>
            <a:srgbClr val="F5EFF7"/>
          </a:solidFill>
          <a:ln w="0">
            <a:noFill/>
          </a:ln>
        </p:spPr>
        <p:txBody>
          <a:bodyPr/>
          <a:lstStyle/>
          <a:p>
            <a:endParaRPr lang="en-US"/>
          </a:p>
        </p:txBody>
      </p:sp>
      <p:sp>
        <p:nvSpPr>
          <p:cNvPr id="15" name="Defined question. Shared recommendations. Local delivery.">
            <a:extLst>
              <a:ext uri="{FF2B5EF4-FFF2-40B4-BE49-F238E27FC236}">
                <a16:creationId xmlns:a16="http://schemas.microsoft.com/office/drawing/2014/main" id="{054550CA-95CC-4740-A8FF-A3508ACF5850}"/>
              </a:ext>
            </a:extLst>
          </p:cNvPr>
          <p:cNvSpPr>
            <a:spLocks noGrp="1"/>
          </p:cNvSpPr>
          <p:nvPr/>
        </p:nvSpPr>
        <p:spPr>
          <a:xfrm>
            <a:off x="2133600" y="5495925"/>
            <a:ext cx="733425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Defined question 	Shared recommendations 	Local delivery</a:t>
            </a:r>
          </a:p>
        </p:txBody>
      </p:sp>
    </p:spTree>
    <p:extLst>
      <p:ext uri="{BB962C8B-B14F-4D97-AF65-F5344CB8AC3E}">
        <p14:creationId xmlns:p14="http://schemas.microsoft.com/office/powerpoint/2010/main" val="976083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vernance across the partnership">
            <a:extLst>
              <a:ext uri="{FF2B5EF4-FFF2-40B4-BE49-F238E27FC236}">
                <a16:creationId xmlns:a16="http://schemas.microsoft.com/office/drawing/2014/main" id="{4DC98222-F271-4487-844B-A4A5D0C92494}"/>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Governance across the partnership</a:t>
            </a:r>
          </a:p>
        </p:txBody>
      </p:sp>
      <p:sp>
        <p:nvSpPr>
          <p:cNvPr id="2" name="Shared standards, clear responsibilities and a route for learning">
            <a:extLst>
              <a:ext uri="{FF2B5EF4-FFF2-40B4-BE49-F238E27FC236}">
                <a16:creationId xmlns:a16="http://schemas.microsoft.com/office/drawing/2014/main" id="{2C537B81-8E1F-4C0E-9B3E-AE508D38DAA1}"/>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dirty="0">
                <a:solidFill>
                  <a:srgbClr val="535364"/>
                </a:solidFill>
                <a:latin typeface="Calibri"/>
                <a:ea typeface="Calibri"/>
                <a:cs typeface="Calibri"/>
              </a:rPr>
              <a:t>Shared standards, clear responsibilities and a route for learning</a:t>
            </a:r>
          </a:p>
        </p:txBody>
      </p:sp>
      <p:sp>
        <p:nvSpPr>
          <p:cNvPr id="3" name="Straight Connector 2">
            <a:extLst>
              <a:ext uri="{FF2B5EF4-FFF2-40B4-BE49-F238E27FC236}">
                <a16:creationId xmlns:a16="http://schemas.microsoft.com/office/drawing/2014/main" id="{394E8D0A-2A3F-4443-93C4-4DA42E2CD97E}"/>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p:blipFill>
        <p:spPr>
          <a:xfrm>
            <a:off x="419100" y="1657350"/>
            <a:ext cx="4095750" cy="4095750"/>
          </a:xfrm>
          <a:prstGeom prst="rect">
            <a:avLst/>
          </a:prstGeom>
        </p:spPr>
      </p:pic>
      <p:sp>
        <p:nvSpPr>
          <p:cNvPr id="5" name="Local team">
            <a:extLst>
              <a:ext uri="{FF2B5EF4-FFF2-40B4-BE49-F238E27FC236}">
                <a16:creationId xmlns:a16="http://schemas.microsoft.com/office/drawing/2014/main" id="{F52591D5-5D56-45C5-8C88-0D19E8A364FF}"/>
              </a:ext>
            </a:extLst>
          </p:cNvPr>
          <p:cNvSpPr>
            <a:spLocks noGrp="1"/>
          </p:cNvSpPr>
          <p:nvPr/>
        </p:nvSpPr>
        <p:spPr>
          <a:xfrm>
            <a:off x="4876800" y="1781175"/>
            <a:ext cx="6419850" cy="438150"/>
          </a:xfrm>
          <a:prstGeom prst="rect">
            <a:avLst/>
          </a:prstGeom>
          <a:noFill/>
          <a:ln w="0">
            <a:noFill/>
          </a:ln>
        </p:spPr>
        <p:txBody>
          <a:bodyPr lIns="0" tIns="0" rIns="0" bIns="0" anchor="ctr">
            <a:noAutofit/>
          </a:bodyPr>
          <a:lstStyle/>
          <a:p>
            <a:pPr algn="l">
              <a:defRPr sz="2250" b="1">
                <a:solidFill>
                  <a:srgbClr val="AC0074"/>
                </a:solidFill>
                <a:latin typeface="Calibri"/>
                <a:ea typeface="Calibri"/>
                <a:cs typeface="Calibri"/>
              </a:defRPr>
            </a:pPr>
            <a:r>
              <a:rPr lang="en-GB" sz="2250" b="1" dirty="0">
                <a:solidFill>
                  <a:srgbClr val="08004D"/>
                </a:solidFill>
                <a:latin typeface="Calibri"/>
                <a:ea typeface="Calibri"/>
                <a:cs typeface="Calibri"/>
              </a:rPr>
              <a:t>Local team</a:t>
            </a:r>
          </a:p>
        </p:txBody>
      </p:sp>
      <p:sp>
        <p:nvSpPr>
          <p:cNvPr id="6" name="Assessment, prescribing and delivery of care">
            <a:extLst>
              <a:ext uri="{FF2B5EF4-FFF2-40B4-BE49-F238E27FC236}">
                <a16:creationId xmlns:a16="http://schemas.microsoft.com/office/drawing/2014/main" id="{23E8A0F9-C808-4BB7-A180-E1534615504E}"/>
              </a:ext>
            </a:extLst>
          </p:cNvPr>
          <p:cNvSpPr>
            <a:spLocks noGrp="1"/>
          </p:cNvSpPr>
          <p:nvPr/>
        </p:nvSpPr>
        <p:spPr>
          <a:xfrm>
            <a:off x="4876800" y="2257425"/>
            <a:ext cx="6419850" cy="600075"/>
          </a:xfrm>
          <a:prstGeom prst="rect">
            <a:avLst/>
          </a:prstGeom>
          <a:noFill/>
          <a:ln w="0">
            <a:noFill/>
          </a:ln>
        </p:spPr>
        <p:txBody>
          <a:bodyPr lIns="0" tIns="0" rIns="0" bIns="0" anchor="ctr">
            <a:noAutofit/>
          </a:bodyPr>
          <a:lstStyle/>
          <a:p>
            <a:r>
              <a:rPr lang="en-GB" sz="1650" dirty="0">
                <a:solidFill>
                  <a:srgbClr val="535364"/>
                </a:solidFill>
                <a:latin typeface="Calibri"/>
                <a:ea typeface="Calibri"/>
                <a:cs typeface="Calibri"/>
              </a:rPr>
              <a:t>Assessment, prescribing and delivery of care</a:t>
            </a:r>
          </a:p>
        </p:txBody>
      </p:sp>
      <p:sp>
        <p:nvSpPr>
          <p:cNvPr id="7" name="CAS clinicians">
            <a:extLst>
              <a:ext uri="{FF2B5EF4-FFF2-40B4-BE49-F238E27FC236}">
                <a16:creationId xmlns:a16="http://schemas.microsoft.com/office/drawing/2014/main" id="{011EF2D7-3B18-458B-895C-1CC26BE0C7F4}"/>
              </a:ext>
            </a:extLst>
          </p:cNvPr>
          <p:cNvSpPr>
            <a:spLocks noGrp="1"/>
          </p:cNvSpPr>
          <p:nvPr/>
        </p:nvSpPr>
        <p:spPr>
          <a:xfrm>
            <a:off x="4876800" y="3048000"/>
            <a:ext cx="6419850" cy="438150"/>
          </a:xfrm>
          <a:prstGeom prst="rect">
            <a:avLst/>
          </a:prstGeom>
          <a:noFill/>
          <a:ln w="0">
            <a:noFill/>
          </a:ln>
        </p:spPr>
        <p:txBody>
          <a:bodyPr lIns="0" tIns="0" rIns="0" bIns="0" anchor="ctr">
            <a:noAutofit/>
          </a:bodyPr>
          <a:lstStyle/>
          <a:p>
            <a:pPr algn="l">
              <a:defRPr sz="2250" b="1">
                <a:solidFill>
                  <a:srgbClr val="AC0074"/>
                </a:solidFill>
                <a:latin typeface="Calibri"/>
                <a:ea typeface="Calibri"/>
                <a:cs typeface="Calibri"/>
              </a:defRPr>
            </a:pPr>
            <a:r>
              <a:rPr lang="en-GB" sz="2250" b="1">
                <a:solidFill>
                  <a:srgbClr val="08004D"/>
                </a:solidFill>
                <a:latin typeface="Calibri"/>
                <a:ea typeface="Calibri"/>
                <a:cs typeface="Calibri"/>
              </a:rPr>
              <a:t>CAS clinicians</a:t>
            </a:r>
          </a:p>
        </p:txBody>
      </p:sp>
      <p:sp>
        <p:nvSpPr>
          <p:cNvPr id="8" name="Specialist advice, documentation and handover">
            <a:extLst>
              <a:ext uri="{FF2B5EF4-FFF2-40B4-BE49-F238E27FC236}">
                <a16:creationId xmlns:a16="http://schemas.microsoft.com/office/drawing/2014/main" id="{0C95288E-9C69-4C79-84DB-C6B4F61ED4ED}"/>
              </a:ext>
            </a:extLst>
          </p:cNvPr>
          <p:cNvSpPr>
            <a:spLocks noGrp="1"/>
          </p:cNvSpPr>
          <p:nvPr/>
        </p:nvSpPr>
        <p:spPr>
          <a:xfrm>
            <a:off x="4876800" y="3524250"/>
            <a:ext cx="6419850" cy="600075"/>
          </a:xfrm>
          <a:prstGeom prst="rect">
            <a:avLst/>
          </a:prstGeom>
          <a:noFill/>
          <a:ln w="0">
            <a:noFill/>
          </a:ln>
        </p:spPr>
        <p:txBody>
          <a:bodyPr lIns="0" tIns="0" rIns="0" bIns="0" anchor="ctr">
            <a:noAutofit/>
          </a:bodyPr>
          <a:lstStyle/>
          <a:p>
            <a:r>
              <a:rPr lang="en-GB" sz="1650" dirty="0">
                <a:solidFill>
                  <a:srgbClr val="535364"/>
                </a:solidFill>
                <a:latin typeface="Calibri"/>
                <a:ea typeface="Calibri"/>
                <a:cs typeface="Calibri"/>
              </a:rPr>
              <a:t>Specialist advice, documentation and handover</a:t>
            </a:r>
          </a:p>
        </p:txBody>
      </p:sp>
      <p:sp>
        <p:nvSpPr>
          <p:cNvPr id="9" name="Partner oversight">
            <a:extLst>
              <a:ext uri="{FF2B5EF4-FFF2-40B4-BE49-F238E27FC236}">
                <a16:creationId xmlns:a16="http://schemas.microsoft.com/office/drawing/2014/main" id="{EB58D2D8-8520-44BA-BC96-5597CBB50E58}"/>
              </a:ext>
            </a:extLst>
          </p:cNvPr>
          <p:cNvSpPr>
            <a:spLocks noGrp="1"/>
          </p:cNvSpPr>
          <p:nvPr/>
        </p:nvSpPr>
        <p:spPr>
          <a:xfrm>
            <a:off x="4876800" y="4314825"/>
            <a:ext cx="6419850" cy="438150"/>
          </a:xfrm>
          <a:prstGeom prst="rect">
            <a:avLst/>
          </a:prstGeom>
          <a:noFill/>
          <a:ln w="0">
            <a:noFill/>
          </a:ln>
        </p:spPr>
        <p:txBody>
          <a:bodyPr lIns="0" tIns="0" rIns="0" bIns="0" anchor="ctr">
            <a:noAutofit/>
          </a:bodyPr>
          <a:lstStyle/>
          <a:p>
            <a:pPr algn="l">
              <a:defRPr sz="2250" b="1">
                <a:solidFill>
                  <a:srgbClr val="AC0074"/>
                </a:solidFill>
                <a:latin typeface="Calibri"/>
                <a:ea typeface="Calibri"/>
                <a:cs typeface="Calibri"/>
              </a:defRPr>
            </a:pPr>
            <a:r>
              <a:rPr lang="en-GB" sz="2250" b="1">
                <a:solidFill>
                  <a:srgbClr val="08004D"/>
                </a:solidFill>
                <a:latin typeface="Calibri"/>
                <a:ea typeface="Calibri"/>
                <a:cs typeface="Calibri"/>
              </a:rPr>
              <a:t>Partner oversight</a:t>
            </a:r>
          </a:p>
        </p:txBody>
      </p:sp>
      <p:sp>
        <p:nvSpPr>
          <p:cNvPr id="10" name="Steering group, risk review and quality reporting">
            <a:extLst>
              <a:ext uri="{FF2B5EF4-FFF2-40B4-BE49-F238E27FC236}">
                <a16:creationId xmlns:a16="http://schemas.microsoft.com/office/drawing/2014/main" id="{609B132C-04C9-4245-9D4A-DE89FB488F25}"/>
              </a:ext>
            </a:extLst>
          </p:cNvPr>
          <p:cNvSpPr>
            <a:spLocks noGrp="1"/>
          </p:cNvSpPr>
          <p:nvPr/>
        </p:nvSpPr>
        <p:spPr>
          <a:xfrm>
            <a:off x="4876800" y="4791075"/>
            <a:ext cx="6419850" cy="600075"/>
          </a:xfrm>
          <a:prstGeom prst="rect">
            <a:avLst/>
          </a:prstGeom>
          <a:noFill/>
          <a:ln w="0">
            <a:noFill/>
          </a:ln>
        </p:spPr>
        <p:txBody>
          <a:bodyPr lIns="0" tIns="0" rIns="0" bIns="0" anchor="ctr">
            <a:noAutofit/>
          </a:bodyPr>
          <a:lstStyle/>
          <a:p>
            <a:r>
              <a:rPr lang="en-GB" sz="1650" dirty="0">
                <a:solidFill>
                  <a:srgbClr val="535364"/>
                </a:solidFill>
                <a:latin typeface="Calibri"/>
                <a:ea typeface="Calibri"/>
                <a:cs typeface="Calibri"/>
              </a:rPr>
              <a:t>Steering group, risk review and quality reporting</a:t>
            </a:r>
          </a:p>
        </p:txBody>
      </p:sp>
      <p:sp>
        <p:nvSpPr>
          <p:cNvPr id="11" name="Rounded Rectangle 10">
            <a:extLst>
              <a:ext uri="{FF2B5EF4-FFF2-40B4-BE49-F238E27FC236}">
                <a16:creationId xmlns:a16="http://schemas.microsoft.com/office/drawing/2014/main" id="{7CAA5306-6624-4C01-A8E1-8F080E0C4189}"/>
              </a:ext>
            </a:extLst>
          </p:cNvPr>
          <p:cNvSpPr>
            <a:spLocks noGrp="1"/>
          </p:cNvSpPr>
          <p:nvPr/>
        </p:nvSpPr>
        <p:spPr>
          <a:xfrm>
            <a:off x="2128837" y="5419724"/>
            <a:ext cx="7886700" cy="457200"/>
          </a:xfrm>
          <a:prstGeom prst="roundRect">
            <a:avLst>
              <a:gd name="adj" fmla="val 16667"/>
            </a:avLst>
          </a:prstGeom>
          <a:solidFill>
            <a:srgbClr val="F5EFF7"/>
          </a:solidFill>
          <a:ln w="0">
            <a:noFill/>
          </a:ln>
        </p:spPr>
        <p:txBody>
          <a:bodyPr/>
          <a:lstStyle/>
          <a:p>
            <a:endParaRPr lang="en-US"/>
          </a:p>
        </p:txBody>
      </p:sp>
      <p:sp>
        <p:nvSpPr>
          <p:cNvPr id="12" name="One framework links CAS to every partner’s governance.">
            <a:extLst>
              <a:ext uri="{FF2B5EF4-FFF2-40B4-BE49-F238E27FC236}">
                <a16:creationId xmlns:a16="http://schemas.microsoft.com/office/drawing/2014/main" id="{BB534BF1-20A2-4CB1-99B5-6E90208BF474}"/>
              </a:ext>
            </a:extLst>
          </p:cNvPr>
          <p:cNvSpPr>
            <a:spLocks noGrp="1"/>
          </p:cNvSpPr>
          <p:nvPr/>
        </p:nvSpPr>
        <p:spPr>
          <a:xfrm>
            <a:off x="2176463" y="5419724"/>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One framework links CAS to every partner’s governance</a:t>
            </a:r>
          </a:p>
        </p:txBody>
      </p:sp>
    </p:spTree>
    <p:extLst>
      <p:ext uri="{BB962C8B-B14F-4D97-AF65-F5344CB8AC3E}">
        <p14:creationId xmlns:p14="http://schemas.microsoft.com/office/powerpoint/2010/main" val="1550314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2FD0F-E744-87B4-B623-51DA3CB6972D}"/>
            </a:ext>
          </a:extLst>
        </p:cNvPr>
        <p:cNvGrpSpPr/>
        <p:nvPr/>
      </p:nvGrpSpPr>
      <p:grpSpPr>
        <a:xfrm>
          <a:off x="0" y="0"/>
          <a:ext cx="0" cy="0"/>
          <a:chOff x="0" y="0"/>
          <a:chExt cx="0" cy="0"/>
        </a:xfrm>
      </p:grpSpPr>
      <p:sp>
        <p:nvSpPr>
          <p:cNvPr id="14" name="The first year of CAS">
            <a:extLst>
              <a:ext uri="{FF2B5EF4-FFF2-40B4-BE49-F238E27FC236}">
                <a16:creationId xmlns:a16="http://schemas.microsoft.com/office/drawing/2014/main" id="{C81B3EFB-DFB3-E2A9-20FF-F9575CD0E1DB}"/>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dirty="0">
                <a:solidFill>
                  <a:srgbClr val="08004D"/>
                </a:solidFill>
                <a:latin typeface="Calibri"/>
                <a:ea typeface="Calibri"/>
                <a:cs typeface="Calibri"/>
              </a:rPr>
              <a:t>How the Service works</a:t>
            </a:r>
          </a:p>
        </p:txBody>
      </p:sp>
      <p:sp>
        <p:nvSpPr>
          <p:cNvPr id="2" name="November 2024 to October 2025">
            <a:extLst>
              <a:ext uri="{FF2B5EF4-FFF2-40B4-BE49-F238E27FC236}">
                <a16:creationId xmlns:a16="http://schemas.microsoft.com/office/drawing/2014/main" id="{34ADACF6-7226-185E-ED45-B55E902C2EEE}"/>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dirty="0">
                <a:solidFill>
                  <a:srgbClr val="535364"/>
                </a:solidFill>
                <a:latin typeface="Calibri"/>
                <a:ea typeface="Calibri"/>
                <a:cs typeface="Calibri"/>
              </a:rPr>
              <a:t>Referring clinicians experience, what the service offered, how the service worked in partnership locally</a:t>
            </a:r>
          </a:p>
        </p:txBody>
      </p:sp>
      <p:sp>
        <p:nvSpPr>
          <p:cNvPr id="3" name="Straight Connector 2">
            <a:extLst>
              <a:ext uri="{FF2B5EF4-FFF2-40B4-BE49-F238E27FC236}">
                <a16:creationId xmlns:a16="http://schemas.microsoft.com/office/drawing/2014/main" id="{3D4619CD-4E2B-6183-2624-85984638617F}"/>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12" name="Rounded Rectangle 11">
            <a:extLst>
              <a:ext uri="{FF2B5EF4-FFF2-40B4-BE49-F238E27FC236}">
                <a16:creationId xmlns:a16="http://schemas.microsoft.com/office/drawing/2014/main" id="{49364DCE-7FC1-1BFC-84AC-5AE6E1C51746}"/>
              </a:ext>
            </a:extLst>
          </p:cNvPr>
          <p:cNvSpPr>
            <a:spLocks noGrp="1"/>
          </p:cNvSpPr>
          <p:nvPr/>
        </p:nvSpPr>
        <p:spPr>
          <a:xfrm>
            <a:off x="2160270" y="5316254"/>
            <a:ext cx="7886700" cy="457200"/>
          </a:xfrm>
          <a:prstGeom prst="roundRect">
            <a:avLst>
              <a:gd name="adj" fmla="val 16667"/>
            </a:avLst>
          </a:prstGeom>
          <a:solidFill>
            <a:srgbClr val="F5EFF7"/>
          </a:solidFill>
          <a:ln w="0">
            <a:noFill/>
          </a:ln>
        </p:spPr>
        <p:txBody>
          <a:bodyPr/>
          <a:lstStyle/>
          <a:p>
            <a:endParaRPr lang="en-US"/>
          </a:p>
        </p:txBody>
      </p:sp>
      <p:sp>
        <p:nvSpPr>
          <p:cNvPr id="13" name="A descriptive evaluation of a developing service">
            <a:extLst>
              <a:ext uri="{FF2B5EF4-FFF2-40B4-BE49-F238E27FC236}">
                <a16:creationId xmlns:a16="http://schemas.microsoft.com/office/drawing/2014/main" id="{39C5640F-DC4C-6DF0-2090-DFA8F7A543BA}"/>
              </a:ext>
            </a:extLst>
          </p:cNvPr>
          <p:cNvSpPr>
            <a:spLocks noGrp="1"/>
          </p:cNvSpPr>
          <p:nvPr/>
        </p:nvSpPr>
        <p:spPr>
          <a:xfrm>
            <a:off x="2160270" y="5401980"/>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A clinician’s perspective</a:t>
            </a:r>
          </a:p>
        </p:txBody>
      </p:sp>
      <p:pic>
        <p:nvPicPr>
          <p:cNvPr id="5" name="Picture 4">
            <a:extLst>
              <a:ext uri="{FF2B5EF4-FFF2-40B4-BE49-F238E27FC236}">
                <a16:creationId xmlns:a16="http://schemas.microsoft.com/office/drawing/2014/main" id="{54410772-ECDD-B962-ABC7-19E764E1433B}"/>
              </a:ext>
            </a:extLst>
          </p:cNvPr>
          <p:cNvPicPr>
            <a:picLocks noChangeAspect="1"/>
          </p:cNvPicPr>
          <p:nvPr/>
        </p:nvPicPr>
        <p:blipFill>
          <a:blip r:embed="rId3" cstate="email">
            <a:extLst>
              <a:ext uri="{28A0092B-C50C-407E-A947-70E740481C1C}">
                <a14:useLocalDpi xmlns:a14="http://schemas.microsoft.com/office/drawing/2010/main"/>
              </a:ext>
            </a:extLst>
          </a:blip>
          <a:srcRect t="6618"/>
          <a:stretch>
            <a:fillRect/>
          </a:stretch>
        </p:blipFill>
        <p:spPr>
          <a:xfrm>
            <a:off x="2985135" y="1562100"/>
            <a:ext cx="5894070" cy="3668427"/>
          </a:xfrm>
          <a:prstGeom prst="rect">
            <a:avLst/>
          </a:prstGeom>
        </p:spPr>
      </p:pic>
    </p:spTree>
    <p:extLst>
      <p:ext uri="{BB962C8B-B14F-4D97-AF65-F5344CB8AC3E}">
        <p14:creationId xmlns:p14="http://schemas.microsoft.com/office/powerpoint/2010/main" val="3254106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he first year of CAS">
            <a:extLst>
              <a:ext uri="{FF2B5EF4-FFF2-40B4-BE49-F238E27FC236}">
                <a16:creationId xmlns:a16="http://schemas.microsoft.com/office/drawing/2014/main" id="{FDFDC5C1-D6FA-4C15-824A-EDAF1A6000FD}"/>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dirty="0">
                <a:solidFill>
                  <a:srgbClr val="08004D"/>
                </a:solidFill>
                <a:latin typeface="Calibri"/>
                <a:ea typeface="Calibri"/>
                <a:cs typeface="Calibri"/>
              </a:rPr>
              <a:t>Challenges and enablers</a:t>
            </a:r>
          </a:p>
        </p:txBody>
      </p:sp>
      <p:sp>
        <p:nvSpPr>
          <p:cNvPr id="2" name="November 2024 to October 2025">
            <a:extLst>
              <a:ext uri="{FF2B5EF4-FFF2-40B4-BE49-F238E27FC236}">
                <a16:creationId xmlns:a16="http://schemas.microsoft.com/office/drawing/2014/main" id="{30BF770D-9632-40FE-8C3E-5B34EFCB1748}"/>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dirty="0">
                <a:solidFill>
                  <a:srgbClr val="535364"/>
                </a:solidFill>
                <a:latin typeface="Calibri"/>
                <a:ea typeface="Calibri"/>
                <a:cs typeface="Calibri"/>
              </a:rPr>
              <a:t>What hinders and helps a national service</a:t>
            </a:r>
          </a:p>
        </p:txBody>
      </p:sp>
      <p:sp>
        <p:nvSpPr>
          <p:cNvPr id="3" name="Straight Connector 2">
            <a:extLst>
              <a:ext uri="{FF2B5EF4-FFF2-40B4-BE49-F238E27FC236}">
                <a16:creationId xmlns:a16="http://schemas.microsoft.com/office/drawing/2014/main" id="{15C3F5FC-529C-454C-9330-F8F8B73BB1D8}"/>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12" name="Rounded Rectangle 11">
            <a:extLst>
              <a:ext uri="{FF2B5EF4-FFF2-40B4-BE49-F238E27FC236}">
                <a16:creationId xmlns:a16="http://schemas.microsoft.com/office/drawing/2014/main" id="{BEC19FB4-7900-4590-ABCE-D466867330EE}"/>
              </a:ext>
            </a:extLst>
          </p:cNvPr>
          <p:cNvSpPr>
            <a:spLocks noGrp="1"/>
          </p:cNvSpPr>
          <p:nvPr/>
        </p:nvSpPr>
        <p:spPr>
          <a:xfrm>
            <a:off x="1702650" y="5235665"/>
            <a:ext cx="7886700" cy="457200"/>
          </a:xfrm>
          <a:prstGeom prst="roundRect">
            <a:avLst>
              <a:gd name="adj" fmla="val 16667"/>
            </a:avLst>
          </a:prstGeom>
          <a:solidFill>
            <a:srgbClr val="F5EFF7"/>
          </a:solidFill>
          <a:ln w="0">
            <a:noFill/>
          </a:ln>
        </p:spPr>
        <p:txBody>
          <a:bodyPr/>
          <a:lstStyle/>
          <a:p>
            <a:endParaRPr lang="en-US"/>
          </a:p>
        </p:txBody>
      </p:sp>
      <p:sp>
        <p:nvSpPr>
          <p:cNvPr id="13" name="A descriptive evaluation of a developing service">
            <a:extLst>
              <a:ext uri="{FF2B5EF4-FFF2-40B4-BE49-F238E27FC236}">
                <a16:creationId xmlns:a16="http://schemas.microsoft.com/office/drawing/2014/main" id="{A5FF658C-AAFD-4656-9C92-C81AE64F37C1}"/>
              </a:ext>
            </a:extLst>
          </p:cNvPr>
          <p:cNvSpPr>
            <a:spLocks noGrp="1"/>
          </p:cNvSpPr>
          <p:nvPr/>
        </p:nvSpPr>
        <p:spPr>
          <a:xfrm>
            <a:off x="2045550" y="5273765"/>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Delivering a national service</a:t>
            </a:r>
          </a:p>
        </p:txBody>
      </p:sp>
      <p:pic>
        <p:nvPicPr>
          <p:cNvPr id="931" name="Challenges visua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000" y="2500000"/>
            <a:ext cx="4800000" cy="1665306"/>
          </a:xfrm>
          <a:prstGeom prst="rect">
            <a:avLst/>
          </a:prstGeom>
        </p:spPr>
      </p:pic>
      <p:pic>
        <p:nvPicPr>
          <p:cNvPr id="934" name="Enablers visua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46000" y="2500000"/>
            <a:ext cx="4800000" cy="1712041"/>
          </a:xfrm>
          <a:prstGeom prst="rect">
            <a:avLst/>
          </a:prstGeom>
        </p:spPr>
      </p:pic>
    </p:spTree>
    <p:extLst>
      <p:ext uri="{BB962C8B-B14F-4D97-AF65-F5344CB8AC3E}">
        <p14:creationId xmlns:p14="http://schemas.microsoft.com/office/powerpoint/2010/main" val="697241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258BED0-08A8-E6E4-469B-D268FAEFD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4F684-2AD9-65EA-BEE8-9280A69B14F2}"/>
              </a:ext>
            </a:extLst>
          </p:cNvPr>
          <p:cNvSpPr>
            <a:spLocks noGrp="1"/>
          </p:cNvSpPr>
          <p:nvPr>
            <p:ph type="title"/>
          </p:nvPr>
        </p:nvSpPr>
        <p:spPr>
          <a:xfrm>
            <a:off x="457200" y="266700"/>
            <a:ext cx="11277600" cy="628650"/>
          </a:xfrm>
        </p:spPr>
        <p:txBody>
          <a:bodyPr lIns="0" tIns="0" rIns="0" bIns="0" anchor="ctr">
            <a:noAutofit/>
          </a:bodyPr>
          <a:lstStyle/>
          <a:p>
            <a:pPr algn="l"/>
            <a:r>
              <a:rPr lang="en-GB" sz="3225" b="1" dirty="0" err="1">
                <a:solidFill>
                  <a:srgbClr val="08004D"/>
                </a:solidFill>
                <a:latin typeface="Calibri"/>
                <a:ea typeface="Calibri"/>
                <a:cs typeface="Calibri"/>
              </a:rPr>
              <a:t>Slido</a:t>
            </a:r>
            <a:r>
              <a:rPr lang="en-GB" sz="3225" b="1" dirty="0">
                <a:solidFill>
                  <a:srgbClr val="08004D"/>
                </a:solidFill>
                <a:latin typeface="Calibri"/>
                <a:ea typeface="Calibri"/>
                <a:cs typeface="Calibri"/>
              </a:rPr>
              <a:t> Questions</a:t>
            </a:r>
          </a:p>
        </p:txBody>
      </p:sp>
      <p:sp>
        <p:nvSpPr>
          <p:cNvPr id="3" name="Content Placeholder 9">
            <a:extLst>
              <a:ext uri="{FF2B5EF4-FFF2-40B4-BE49-F238E27FC236}">
                <a16:creationId xmlns:a16="http://schemas.microsoft.com/office/drawing/2014/main" id="{176909A7-B458-EDDC-2532-2C9B1B0DBF24}"/>
              </a:ext>
            </a:extLst>
          </p:cNvPr>
          <p:cNvSpPr>
            <a:spLocks noGrp="1"/>
          </p:cNvSpPr>
          <p:nvPr>
            <p:ph idx="1"/>
          </p:nvPr>
        </p:nvSpPr>
        <p:spPr>
          <a:xfrm>
            <a:off x="1364101" y="1213072"/>
            <a:ext cx="10104810" cy="4020765"/>
          </a:xfrm>
        </p:spPr>
        <p:txBody>
          <a:bodyPr>
            <a:normAutofit/>
          </a:bodyPr>
          <a:lstStyle/>
          <a:p>
            <a:pPr marL="0" indent="0">
              <a:buNone/>
              <a:defRPr/>
            </a:pPr>
            <a:r>
              <a:rPr lang="en-GB" sz="1880" dirty="0">
                <a:solidFill>
                  <a:srgbClr val="08004D"/>
                </a:solidFill>
                <a:latin typeface="Calibri"/>
                <a:ea typeface="Calibri"/>
                <a:cs typeface="Calibri"/>
              </a:rPr>
              <a:t>Question 3:</a:t>
            </a:r>
          </a:p>
          <a:p>
            <a:pPr marL="0" indent="0">
              <a:buNone/>
              <a:defRPr/>
            </a:pPr>
            <a:r>
              <a:rPr lang="en-GB" sz="1880" dirty="0">
                <a:solidFill>
                  <a:srgbClr val="08004D"/>
                </a:solidFill>
                <a:latin typeface="Calibri"/>
                <a:ea typeface="Calibri"/>
                <a:cs typeface="Calibri"/>
              </a:rPr>
              <a:t>What could make it difficult for a local team to use a national clinical advisory service effectively? (Free Text)</a:t>
            </a:r>
          </a:p>
          <a:p>
            <a:pPr marL="0" indent="0">
              <a:buNone/>
              <a:defRPr/>
            </a:pPr>
            <a:endParaRPr lang="en-GB" sz="1880" dirty="0">
              <a:solidFill>
                <a:srgbClr val="08004D"/>
              </a:solidFill>
              <a:latin typeface="Calibri"/>
              <a:ea typeface="Calibri"/>
              <a:cs typeface="Calibri"/>
            </a:endParaRPr>
          </a:p>
          <a:p>
            <a:pPr marL="0" indent="0">
              <a:buNone/>
              <a:defRPr/>
            </a:pPr>
            <a:r>
              <a:rPr lang="en-GB" sz="1880" dirty="0">
                <a:solidFill>
                  <a:srgbClr val="08004D"/>
                </a:solidFill>
                <a:latin typeface="Calibri"/>
                <a:ea typeface="Calibri"/>
                <a:cs typeface="Calibri"/>
              </a:rPr>
              <a:t>Question 4:</a:t>
            </a:r>
          </a:p>
          <a:p>
            <a:pPr marL="0" indent="0">
              <a:buNone/>
              <a:defRPr/>
            </a:pPr>
            <a:r>
              <a:rPr lang="en-GB" sz="1880" dirty="0">
                <a:solidFill>
                  <a:srgbClr val="08004D"/>
                </a:solidFill>
                <a:latin typeface="Calibri"/>
                <a:ea typeface="Calibri"/>
                <a:cs typeface="Calibri"/>
              </a:rPr>
              <a:t>What would most help a national advisory service work well with your local team? (Free Text)</a:t>
            </a:r>
          </a:p>
          <a:p>
            <a:endParaRPr lang="en-GB" sz="1880" dirty="0">
              <a:solidFill>
                <a:srgbClr val="08004D"/>
              </a:solidFill>
            </a:endParaRPr>
          </a:p>
        </p:txBody>
      </p:sp>
    </p:spTree>
    <p:extLst>
      <p:ext uri="{BB962C8B-B14F-4D97-AF65-F5344CB8AC3E}">
        <p14:creationId xmlns:p14="http://schemas.microsoft.com/office/powerpoint/2010/main" val="2469882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22F153-F1BB-DB5A-8BCF-7B1B0D7C235B}"/>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6CDED64-E68B-5B77-535D-FA8126B06E2D}"/>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900" b="1">
                <a:solidFill>
                  <a:srgbClr val="000000"/>
                </a:solidFill>
              </a:rPr>
              <a:t>What could make it difficult for a local team to use a national clinical advisory service effectively?</a:t>
            </a:r>
            <a:endParaRPr lang="en-GB" sz="2900" b="1">
              <a:solidFill>
                <a:srgbClr val="000000"/>
              </a:solidFill>
            </a:endParaRPr>
          </a:p>
        </p:txBody>
      </p:sp>
      <p:sp>
        <p:nvSpPr>
          <p:cNvPr id="4" name="Rectangle 3">
            <a:extLst>
              <a:ext uri="{FF2B5EF4-FFF2-40B4-BE49-F238E27FC236}">
                <a16:creationId xmlns:a16="http://schemas.microsoft.com/office/drawing/2014/main" id="{CFEC9340-0369-DADD-9290-A7F60BF19326}"/>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50D8DDFB-3F63-3A44-D2B9-BD324849E02D}"/>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C3B7173F-665B-4A08-6A83-06CB8005CD01}"/>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26741B8A-7D4F-17F4-3452-23ED63A941D2}"/>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242328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7355A7-D602-9B5B-C9B0-0D76A6FB467D}"/>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B533783B-EB6D-249D-1C11-8F96E4B3C91C}"/>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would most help a national advisory service work well with your local team? </a:t>
            </a:r>
            <a:endParaRPr lang="en-GB" sz="4000" b="1">
              <a:solidFill>
                <a:srgbClr val="000000"/>
              </a:solidFill>
            </a:endParaRPr>
          </a:p>
        </p:txBody>
      </p:sp>
      <p:sp>
        <p:nvSpPr>
          <p:cNvPr id="4" name="Rectangle 3">
            <a:extLst>
              <a:ext uri="{FF2B5EF4-FFF2-40B4-BE49-F238E27FC236}">
                <a16:creationId xmlns:a16="http://schemas.microsoft.com/office/drawing/2014/main" id="{2E50CCA9-8425-0459-409F-F9D07D266D9E}"/>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43B5416D-12B6-683A-4222-A29B2A042EDD}"/>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3D9AF2E7-E507-8B95-A480-8243D4992251}"/>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4ED5C0F-ABED-34F8-68D0-1FC1B3D29E34}"/>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147851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D85F8-637E-2FAD-A68D-D7ACDE529BEC}"/>
            </a:ext>
          </a:extLst>
        </p:cNvPr>
        <p:cNvGrpSpPr/>
        <p:nvPr/>
      </p:nvGrpSpPr>
      <p:grpSpPr>
        <a:xfrm>
          <a:off x="0" y="0"/>
          <a:ext cx="0" cy="0"/>
          <a:chOff x="0" y="0"/>
          <a:chExt cx="0" cy="0"/>
        </a:xfrm>
      </p:grpSpPr>
      <p:sp>
        <p:nvSpPr>
          <p:cNvPr id="14" name="The first year of CAS">
            <a:extLst>
              <a:ext uri="{FF2B5EF4-FFF2-40B4-BE49-F238E27FC236}">
                <a16:creationId xmlns:a16="http://schemas.microsoft.com/office/drawing/2014/main" id="{CDEFF7BB-E57D-5A6E-40D5-A782920B98AE}"/>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dirty="0">
                <a:solidFill>
                  <a:srgbClr val="08004D"/>
                </a:solidFill>
                <a:latin typeface="Calibri"/>
                <a:ea typeface="Calibri"/>
                <a:cs typeface="Calibri"/>
              </a:rPr>
              <a:t>How the service responds</a:t>
            </a:r>
          </a:p>
        </p:txBody>
      </p:sp>
      <p:sp>
        <p:nvSpPr>
          <p:cNvPr id="2" name="November 2024 to October 2025">
            <a:extLst>
              <a:ext uri="{FF2B5EF4-FFF2-40B4-BE49-F238E27FC236}">
                <a16:creationId xmlns:a16="http://schemas.microsoft.com/office/drawing/2014/main" id="{4FC183B9-EA65-8616-3282-22A91CE76C24}"/>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dirty="0">
                <a:solidFill>
                  <a:srgbClr val="535364"/>
                </a:solidFill>
                <a:latin typeface="Calibri"/>
                <a:ea typeface="Calibri"/>
                <a:cs typeface="Calibri"/>
              </a:rPr>
              <a:t>Facing challenges, building on enablers</a:t>
            </a:r>
          </a:p>
        </p:txBody>
      </p:sp>
      <p:sp>
        <p:nvSpPr>
          <p:cNvPr id="3" name="Straight Connector 2">
            <a:extLst>
              <a:ext uri="{FF2B5EF4-FFF2-40B4-BE49-F238E27FC236}">
                <a16:creationId xmlns:a16="http://schemas.microsoft.com/office/drawing/2014/main" id="{F2828379-70A2-35A2-B9BE-B1AAD1C8010F}"/>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12" name="Rounded Rectangle 11">
            <a:extLst>
              <a:ext uri="{FF2B5EF4-FFF2-40B4-BE49-F238E27FC236}">
                <a16:creationId xmlns:a16="http://schemas.microsoft.com/office/drawing/2014/main" id="{7B8C1798-0F4C-5DBC-847E-FD764E48B1E6}"/>
              </a:ext>
            </a:extLst>
          </p:cNvPr>
          <p:cNvSpPr>
            <a:spLocks noGrp="1"/>
          </p:cNvSpPr>
          <p:nvPr/>
        </p:nvSpPr>
        <p:spPr>
          <a:xfrm>
            <a:off x="1257300" y="5943600"/>
            <a:ext cx="7886700" cy="457200"/>
          </a:xfrm>
          <a:prstGeom prst="roundRect">
            <a:avLst>
              <a:gd name="adj" fmla="val 16667"/>
            </a:avLst>
          </a:prstGeom>
          <a:solidFill>
            <a:srgbClr val="F5EFF7"/>
          </a:solidFill>
          <a:ln w="0">
            <a:noFill/>
          </a:ln>
        </p:spPr>
        <p:txBody>
          <a:bodyPr/>
          <a:lstStyle/>
          <a:p>
            <a:endParaRPr lang="en-US"/>
          </a:p>
        </p:txBody>
      </p:sp>
      <p:sp>
        <p:nvSpPr>
          <p:cNvPr id="13" name="A descriptive evaluation of a developing service">
            <a:extLst>
              <a:ext uri="{FF2B5EF4-FFF2-40B4-BE49-F238E27FC236}">
                <a16:creationId xmlns:a16="http://schemas.microsoft.com/office/drawing/2014/main" id="{A024C2BF-4DB0-D7D7-38E4-2458BC8AFAB4}"/>
              </a:ext>
            </a:extLst>
          </p:cNvPr>
          <p:cNvSpPr>
            <a:spLocks noGrp="1"/>
          </p:cNvSpPr>
          <p:nvPr/>
        </p:nvSpPr>
        <p:spPr>
          <a:xfrm>
            <a:off x="1428750" y="5962650"/>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Delivering a national service</a:t>
            </a:r>
          </a:p>
        </p:txBody>
      </p:sp>
      <p:pic>
        <p:nvPicPr>
          <p:cNvPr id="931" name="Challenges visual">
            <a:extLst>
              <a:ext uri="{FF2B5EF4-FFF2-40B4-BE49-F238E27FC236}">
                <a16:creationId xmlns:a16="http://schemas.microsoft.com/office/drawing/2014/main" id="{1E426475-27D8-112B-4116-10DCCEF9A5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6000" y="2500000"/>
            <a:ext cx="4800000" cy="1665306"/>
          </a:xfrm>
          <a:prstGeom prst="rect">
            <a:avLst/>
          </a:prstGeom>
        </p:spPr>
      </p:pic>
      <p:pic>
        <p:nvPicPr>
          <p:cNvPr id="934" name="Enablers visual">
            <a:extLst>
              <a:ext uri="{FF2B5EF4-FFF2-40B4-BE49-F238E27FC236}">
                <a16:creationId xmlns:a16="http://schemas.microsoft.com/office/drawing/2014/main" id="{F17336AC-984D-B5A5-EE1D-53418955C9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46000" y="2500000"/>
            <a:ext cx="4800000" cy="1712041"/>
          </a:xfrm>
          <a:prstGeom prst="rect">
            <a:avLst/>
          </a:prstGeom>
        </p:spPr>
      </p:pic>
    </p:spTree>
    <p:extLst>
      <p:ext uri="{BB962C8B-B14F-4D97-AF65-F5344CB8AC3E}">
        <p14:creationId xmlns:p14="http://schemas.microsoft.com/office/powerpoint/2010/main" val="1073360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98D34-3724-0D14-90DA-7AC96F85CFDE}"/>
            </a:ext>
          </a:extLst>
        </p:cNvPr>
        <p:cNvGrpSpPr/>
        <p:nvPr/>
      </p:nvGrpSpPr>
      <p:grpSpPr>
        <a:xfrm>
          <a:off x="0" y="0"/>
          <a:ext cx="0" cy="0"/>
          <a:chOff x="0" y="0"/>
          <a:chExt cx="0" cy="0"/>
        </a:xfrm>
      </p:grpSpPr>
      <p:sp>
        <p:nvSpPr>
          <p:cNvPr id="14" name="The first year of CAS">
            <a:extLst>
              <a:ext uri="{FF2B5EF4-FFF2-40B4-BE49-F238E27FC236}">
                <a16:creationId xmlns:a16="http://schemas.microsoft.com/office/drawing/2014/main" id="{FD9D7E81-00F3-52AF-3890-A052C54FC9CA}"/>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The first year of CAS</a:t>
            </a:r>
          </a:p>
        </p:txBody>
      </p:sp>
      <p:sp>
        <p:nvSpPr>
          <p:cNvPr id="2" name="November 2024 to October 2025">
            <a:extLst>
              <a:ext uri="{FF2B5EF4-FFF2-40B4-BE49-F238E27FC236}">
                <a16:creationId xmlns:a16="http://schemas.microsoft.com/office/drawing/2014/main" id="{8427F700-28CB-E965-F097-BF1DD4EEADE9}"/>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November 2024 to October 2025</a:t>
            </a:r>
          </a:p>
        </p:txBody>
      </p:sp>
      <p:sp>
        <p:nvSpPr>
          <p:cNvPr id="3" name="Straight Connector 2">
            <a:extLst>
              <a:ext uri="{FF2B5EF4-FFF2-40B4-BE49-F238E27FC236}">
                <a16:creationId xmlns:a16="http://schemas.microsoft.com/office/drawing/2014/main" id="{C2981852-807A-41FA-8031-4CDD5D3D01C2}"/>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56">
            <a:extLst>
              <a:ext uri="{FF2B5EF4-FFF2-40B4-BE49-F238E27FC236}">
                <a16:creationId xmlns:a16="http://schemas.microsoft.com/office/drawing/2014/main" id="{774F5095-9081-F58F-08C6-84E2742EF3A2}"/>
              </a:ext>
            </a:extLst>
          </p:cNvPr>
          <p:cNvSpPr>
            <a:spLocks noGrp="1"/>
          </p:cNvSpPr>
          <p:nvPr/>
        </p:nvSpPr>
        <p:spPr>
          <a:xfrm>
            <a:off x="714375" y="1952625"/>
            <a:ext cx="3095625" cy="866775"/>
          </a:xfrm>
          <a:prstGeom prst="rect">
            <a:avLst/>
          </a:prstGeom>
          <a:noFill/>
          <a:ln w="0">
            <a:noFill/>
          </a:ln>
        </p:spPr>
        <p:txBody>
          <a:bodyPr lIns="0" tIns="0" rIns="0" bIns="0" anchor="ctr">
            <a:noAutofit/>
          </a:bodyPr>
          <a:lstStyle/>
          <a:p>
            <a:pPr algn="l">
              <a:defRPr sz="5700" b="1">
                <a:solidFill>
                  <a:srgbClr val="AC0074"/>
                </a:solidFill>
                <a:latin typeface="Calibri"/>
                <a:ea typeface="Calibri"/>
                <a:cs typeface="Calibri"/>
              </a:defRPr>
            </a:pPr>
            <a:r>
              <a:rPr lang="en-GB" sz="5700" b="1" dirty="0">
                <a:solidFill>
                  <a:srgbClr val="08004D"/>
                </a:solidFill>
                <a:latin typeface="Calibri"/>
                <a:ea typeface="Calibri"/>
                <a:cs typeface="Calibri"/>
              </a:rPr>
              <a:t>56</a:t>
            </a:r>
          </a:p>
        </p:txBody>
      </p:sp>
      <p:sp>
        <p:nvSpPr>
          <p:cNvPr id="5" name="children supported">
            <a:extLst>
              <a:ext uri="{FF2B5EF4-FFF2-40B4-BE49-F238E27FC236}">
                <a16:creationId xmlns:a16="http://schemas.microsoft.com/office/drawing/2014/main" id="{DB668372-C9B0-52D4-01BA-94D96F8AD0C3}"/>
              </a:ext>
            </a:extLst>
          </p:cNvPr>
          <p:cNvSpPr>
            <a:spLocks noGrp="1"/>
          </p:cNvSpPr>
          <p:nvPr/>
        </p:nvSpPr>
        <p:spPr>
          <a:xfrm>
            <a:off x="714375" y="2847975"/>
            <a:ext cx="3095625" cy="609600"/>
          </a:xfrm>
          <a:prstGeom prst="rect">
            <a:avLst/>
          </a:prstGeom>
          <a:noFill/>
          <a:ln w="0">
            <a:noFill/>
          </a:ln>
        </p:spPr>
        <p:txBody>
          <a:bodyPr lIns="0" tIns="0" rIns="0" bIns="0" anchor="ctr">
            <a:noAutofit/>
          </a:bodyPr>
          <a:lstStyle/>
          <a:p>
            <a:pPr algn="l">
              <a:defRPr sz="1875" b="1">
                <a:solidFill>
                  <a:srgbClr val="08004D"/>
                </a:solidFill>
                <a:latin typeface="Calibri"/>
                <a:ea typeface="Calibri"/>
                <a:cs typeface="Calibri"/>
              </a:defRPr>
            </a:pPr>
            <a:r>
              <a:rPr lang="en-GB" sz="1875" b="1">
                <a:solidFill>
                  <a:srgbClr val="08004D"/>
                </a:solidFill>
                <a:latin typeface="Calibri"/>
                <a:ea typeface="Calibri"/>
                <a:cs typeface="Calibri"/>
              </a:rPr>
              <a:t>children supported</a:t>
            </a:r>
          </a:p>
        </p:txBody>
      </p:sp>
      <p:sp>
        <p:nvSpPr>
          <p:cNvPr id="6" name="162">
            <a:extLst>
              <a:ext uri="{FF2B5EF4-FFF2-40B4-BE49-F238E27FC236}">
                <a16:creationId xmlns:a16="http://schemas.microsoft.com/office/drawing/2014/main" id="{C450309E-1469-3FB8-7E48-6222ED106086}"/>
              </a:ext>
            </a:extLst>
          </p:cNvPr>
          <p:cNvSpPr>
            <a:spLocks noGrp="1"/>
          </p:cNvSpPr>
          <p:nvPr/>
        </p:nvSpPr>
        <p:spPr>
          <a:xfrm>
            <a:off x="4467225" y="1952625"/>
            <a:ext cx="3619500" cy="866775"/>
          </a:xfrm>
          <a:prstGeom prst="rect">
            <a:avLst/>
          </a:prstGeom>
          <a:noFill/>
          <a:ln w="0">
            <a:noFill/>
          </a:ln>
        </p:spPr>
        <p:txBody>
          <a:bodyPr lIns="0" tIns="0" rIns="0" bIns="0" anchor="ctr">
            <a:noAutofit/>
          </a:bodyPr>
          <a:lstStyle/>
          <a:p>
            <a:pPr algn="l">
              <a:defRPr sz="5700" b="1">
                <a:solidFill>
                  <a:srgbClr val="08004D"/>
                </a:solidFill>
                <a:latin typeface="Calibri"/>
                <a:ea typeface="Calibri"/>
                <a:cs typeface="Calibri"/>
              </a:defRPr>
            </a:pPr>
            <a:r>
              <a:rPr lang="en-GB" sz="5700" b="1">
                <a:solidFill>
                  <a:srgbClr val="08004D"/>
                </a:solidFill>
                <a:latin typeface="Calibri"/>
                <a:ea typeface="Calibri"/>
                <a:cs typeface="Calibri"/>
              </a:rPr>
              <a:t>162</a:t>
            </a:r>
          </a:p>
        </p:txBody>
      </p:sp>
      <p:sp>
        <p:nvSpPr>
          <p:cNvPr id="7" name="MDT case presentations">
            <a:extLst>
              <a:ext uri="{FF2B5EF4-FFF2-40B4-BE49-F238E27FC236}">
                <a16:creationId xmlns:a16="http://schemas.microsoft.com/office/drawing/2014/main" id="{F96DCA6D-A049-ED9C-BA97-D17EEEA8383D}"/>
              </a:ext>
            </a:extLst>
          </p:cNvPr>
          <p:cNvSpPr>
            <a:spLocks noGrp="1"/>
          </p:cNvSpPr>
          <p:nvPr/>
        </p:nvSpPr>
        <p:spPr>
          <a:xfrm>
            <a:off x="4467225" y="2847975"/>
            <a:ext cx="3619500" cy="609600"/>
          </a:xfrm>
          <a:prstGeom prst="rect">
            <a:avLst/>
          </a:prstGeom>
          <a:noFill/>
          <a:ln w="0">
            <a:noFill/>
          </a:ln>
        </p:spPr>
        <p:txBody>
          <a:bodyPr lIns="0" tIns="0" rIns="0" bIns="0" anchor="ctr">
            <a:noAutofit/>
          </a:bodyPr>
          <a:lstStyle/>
          <a:p>
            <a:pPr algn="l">
              <a:defRPr sz="1875" b="1">
                <a:solidFill>
                  <a:srgbClr val="08004D"/>
                </a:solidFill>
                <a:latin typeface="Calibri"/>
                <a:ea typeface="Calibri"/>
                <a:cs typeface="Calibri"/>
              </a:defRPr>
            </a:pPr>
            <a:r>
              <a:rPr lang="en-GB" sz="1875" b="1">
                <a:solidFill>
                  <a:srgbClr val="08004D"/>
                </a:solidFill>
                <a:latin typeface="Calibri"/>
                <a:ea typeface="Calibri"/>
                <a:cs typeface="Calibri"/>
              </a:rPr>
              <a:t>MDT case presentations</a:t>
            </a:r>
          </a:p>
        </p:txBody>
      </p:sp>
      <p:sp>
        <p:nvSpPr>
          <p:cNvPr id="8" name="261">
            <a:extLst>
              <a:ext uri="{FF2B5EF4-FFF2-40B4-BE49-F238E27FC236}">
                <a16:creationId xmlns:a16="http://schemas.microsoft.com/office/drawing/2014/main" id="{8AD60001-BD35-B40F-9045-BED1E548C716}"/>
              </a:ext>
            </a:extLst>
          </p:cNvPr>
          <p:cNvSpPr>
            <a:spLocks noGrp="1"/>
          </p:cNvSpPr>
          <p:nvPr/>
        </p:nvSpPr>
        <p:spPr>
          <a:xfrm>
            <a:off x="8420100" y="1952625"/>
            <a:ext cx="3076575" cy="866775"/>
          </a:xfrm>
          <a:prstGeom prst="rect">
            <a:avLst/>
          </a:prstGeom>
          <a:noFill/>
          <a:ln w="0">
            <a:noFill/>
          </a:ln>
        </p:spPr>
        <p:txBody>
          <a:bodyPr lIns="0" tIns="0" rIns="0" bIns="0" anchor="ctr">
            <a:noAutofit/>
          </a:bodyPr>
          <a:lstStyle/>
          <a:p>
            <a:pPr algn="l">
              <a:defRPr sz="5700" b="1">
                <a:solidFill>
                  <a:srgbClr val="006E82"/>
                </a:solidFill>
                <a:latin typeface="Calibri"/>
                <a:ea typeface="Calibri"/>
                <a:cs typeface="Calibri"/>
              </a:defRPr>
            </a:pPr>
            <a:r>
              <a:rPr lang="en-GB" sz="5700" b="1">
                <a:solidFill>
                  <a:srgbClr val="08004D"/>
                </a:solidFill>
                <a:latin typeface="Calibri"/>
                <a:ea typeface="Calibri"/>
                <a:cs typeface="Calibri"/>
              </a:rPr>
              <a:t>261</a:t>
            </a:r>
          </a:p>
        </p:txBody>
      </p:sp>
      <p:sp>
        <p:nvSpPr>
          <p:cNvPr id="9" name="estimated out-of-hours calls">
            <a:extLst>
              <a:ext uri="{FF2B5EF4-FFF2-40B4-BE49-F238E27FC236}">
                <a16:creationId xmlns:a16="http://schemas.microsoft.com/office/drawing/2014/main" id="{730D2AC4-92C5-9036-5737-ED9F375D15E0}"/>
              </a:ext>
            </a:extLst>
          </p:cNvPr>
          <p:cNvSpPr>
            <a:spLocks noGrp="1"/>
          </p:cNvSpPr>
          <p:nvPr/>
        </p:nvSpPr>
        <p:spPr>
          <a:xfrm>
            <a:off x="8420100" y="2847975"/>
            <a:ext cx="3076575" cy="609600"/>
          </a:xfrm>
          <a:prstGeom prst="rect">
            <a:avLst/>
          </a:prstGeom>
          <a:noFill/>
          <a:ln w="0">
            <a:noFill/>
          </a:ln>
        </p:spPr>
        <p:txBody>
          <a:bodyPr lIns="0" tIns="0" rIns="0" bIns="0" anchor="ctr">
            <a:noAutofit/>
          </a:bodyPr>
          <a:lstStyle/>
          <a:p>
            <a:pPr algn="l">
              <a:defRPr sz="1875" b="1">
                <a:solidFill>
                  <a:srgbClr val="08004D"/>
                </a:solidFill>
                <a:latin typeface="Calibri"/>
                <a:ea typeface="Calibri"/>
                <a:cs typeface="Calibri"/>
              </a:defRPr>
            </a:pPr>
            <a:r>
              <a:rPr lang="en-GB" sz="1875" b="1">
                <a:solidFill>
                  <a:srgbClr val="08004D"/>
                </a:solidFill>
                <a:latin typeface="Calibri"/>
                <a:ea typeface="Calibri"/>
                <a:cs typeface="Calibri"/>
              </a:rPr>
              <a:t>estimated out-of-hours calls</a:t>
            </a:r>
          </a:p>
        </p:txBody>
      </p:sp>
      <p:sp>
        <p:nvSpPr>
          <p:cNvPr id="10" name="Service records and professional feedback">
            <a:extLst>
              <a:ext uri="{FF2B5EF4-FFF2-40B4-BE49-F238E27FC236}">
                <a16:creationId xmlns:a16="http://schemas.microsoft.com/office/drawing/2014/main" id="{EC984006-B785-1FCF-9C26-75313549C4FD}"/>
              </a:ext>
            </a:extLst>
          </p:cNvPr>
          <p:cNvSpPr>
            <a:spLocks noGrp="1"/>
          </p:cNvSpPr>
          <p:nvPr/>
        </p:nvSpPr>
        <p:spPr>
          <a:xfrm>
            <a:off x="762000" y="3805238"/>
            <a:ext cx="10572750" cy="400050"/>
          </a:xfrm>
          <a:prstGeom prst="rect">
            <a:avLst/>
          </a:prstGeom>
          <a:noFill/>
          <a:ln w="0">
            <a:noFill/>
          </a:ln>
        </p:spPr>
        <p:txBody>
          <a:bodyPr lIns="0" tIns="0" rIns="0" bIns="0" anchor="ctr">
            <a:noAutofit/>
          </a:bodyPr>
          <a:lstStyle/>
          <a:p>
            <a:pPr algn="l">
              <a:defRPr sz="2400" b="1">
                <a:solidFill>
                  <a:srgbClr val="08004D"/>
                </a:solidFill>
                <a:latin typeface="Calibri"/>
                <a:ea typeface="Calibri"/>
                <a:cs typeface="Calibri"/>
              </a:defRPr>
            </a:pPr>
            <a:r>
              <a:rPr lang="en-GB" sz="2400" b="1" dirty="0">
                <a:solidFill>
                  <a:srgbClr val="08004D"/>
                </a:solidFill>
                <a:latin typeface="Calibri"/>
                <a:ea typeface="Calibri"/>
                <a:cs typeface="Calibri"/>
              </a:rPr>
              <a:t>Service records and professional feedback</a:t>
            </a:r>
          </a:p>
        </p:txBody>
      </p:sp>
      <p:sp>
        <p:nvSpPr>
          <p:cNvPr id="11" name="10 of 17 referring clinicians responded&#10;5 CAS MDT members contrib">
            <a:extLst>
              <a:ext uri="{FF2B5EF4-FFF2-40B4-BE49-F238E27FC236}">
                <a16:creationId xmlns:a16="http://schemas.microsoft.com/office/drawing/2014/main" id="{4D98C668-BEEE-77AE-93A1-9AA33FE50F01}"/>
              </a:ext>
            </a:extLst>
          </p:cNvPr>
          <p:cNvSpPr>
            <a:spLocks noGrp="1"/>
          </p:cNvSpPr>
          <p:nvPr/>
        </p:nvSpPr>
        <p:spPr>
          <a:xfrm>
            <a:off x="781050" y="4281488"/>
            <a:ext cx="10477500" cy="676275"/>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0" dirty="0">
                <a:solidFill>
                  <a:srgbClr val="535364"/>
                </a:solidFill>
                <a:latin typeface="Calibri"/>
                <a:ea typeface="Calibri"/>
                <a:cs typeface="Calibri"/>
              </a:rPr>
              <a:t>10 of 17 referring clinicians responded</a:t>
            </a:r>
          </a:p>
          <a:p>
            <a:pPr algn="l">
              <a:defRPr sz="1875" b="0">
                <a:solidFill>
                  <a:srgbClr val="535364"/>
                </a:solidFill>
                <a:latin typeface="Calibri"/>
                <a:ea typeface="Calibri"/>
                <a:cs typeface="Calibri"/>
              </a:defRPr>
            </a:pPr>
            <a:r>
              <a:rPr lang="en-GB" sz="1875" b="0" dirty="0">
                <a:solidFill>
                  <a:srgbClr val="535364"/>
                </a:solidFill>
                <a:latin typeface="Calibri"/>
                <a:ea typeface="Calibri"/>
                <a:cs typeface="Calibri"/>
              </a:rPr>
              <a:t>5 CAS MDT members contributed feedback</a:t>
            </a:r>
          </a:p>
        </p:txBody>
      </p:sp>
      <p:sp>
        <p:nvSpPr>
          <p:cNvPr id="12" name="Rounded Rectangle 11">
            <a:extLst>
              <a:ext uri="{FF2B5EF4-FFF2-40B4-BE49-F238E27FC236}">
                <a16:creationId xmlns:a16="http://schemas.microsoft.com/office/drawing/2014/main" id="{D4CF1034-A443-60C7-9B37-B05B51EA7B90}"/>
              </a:ext>
            </a:extLst>
          </p:cNvPr>
          <p:cNvSpPr>
            <a:spLocks noGrp="1"/>
          </p:cNvSpPr>
          <p:nvPr/>
        </p:nvSpPr>
        <p:spPr>
          <a:xfrm>
            <a:off x="1551940" y="5320347"/>
            <a:ext cx="7886700" cy="457200"/>
          </a:xfrm>
          <a:prstGeom prst="roundRect">
            <a:avLst>
              <a:gd name="adj" fmla="val 16667"/>
            </a:avLst>
          </a:prstGeom>
          <a:solidFill>
            <a:srgbClr val="F5EFF7"/>
          </a:solidFill>
          <a:ln w="0">
            <a:noFill/>
          </a:ln>
        </p:spPr>
        <p:txBody>
          <a:bodyPr/>
          <a:lstStyle/>
          <a:p>
            <a:endParaRPr lang="en-US"/>
          </a:p>
        </p:txBody>
      </p:sp>
      <p:sp>
        <p:nvSpPr>
          <p:cNvPr id="13" name="A descriptive evaluation of a developing service">
            <a:extLst>
              <a:ext uri="{FF2B5EF4-FFF2-40B4-BE49-F238E27FC236}">
                <a16:creationId xmlns:a16="http://schemas.microsoft.com/office/drawing/2014/main" id="{087B9BD9-6A99-6AF3-04EC-7995FDE37CF0}"/>
              </a:ext>
            </a:extLst>
          </p:cNvPr>
          <p:cNvSpPr>
            <a:spLocks noGrp="1"/>
          </p:cNvSpPr>
          <p:nvPr/>
        </p:nvSpPr>
        <p:spPr>
          <a:xfrm>
            <a:off x="1894840" y="5367337"/>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a:solidFill>
                  <a:srgbClr val="08004D"/>
                </a:solidFill>
                <a:latin typeface="Calibri"/>
                <a:ea typeface="Calibri"/>
                <a:cs typeface="Calibri"/>
              </a:rPr>
              <a:t>A descriptive evaluation of a developing service</a:t>
            </a:r>
          </a:p>
        </p:txBody>
      </p:sp>
    </p:spTree>
    <p:extLst>
      <p:ext uri="{BB962C8B-B14F-4D97-AF65-F5344CB8AC3E}">
        <p14:creationId xmlns:p14="http://schemas.microsoft.com/office/powerpoint/2010/main" val="3020388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pport across 10 health boards">
            <a:extLst>
              <a:ext uri="{FF2B5EF4-FFF2-40B4-BE49-F238E27FC236}">
                <a16:creationId xmlns:a16="http://schemas.microsoft.com/office/drawing/2014/main" id="{6441E467-96E5-42B8-B3CA-E0B8B085EE8E}"/>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Support across 10 health boards</a:t>
            </a:r>
          </a:p>
        </p:txBody>
      </p:sp>
      <p:sp>
        <p:nvSpPr>
          <p:cNvPr id="2" name="Children supported by health board area in year one">
            <a:extLst>
              <a:ext uri="{FF2B5EF4-FFF2-40B4-BE49-F238E27FC236}">
                <a16:creationId xmlns:a16="http://schemas.microsoft.com/office/drawing/2014/main" id="{54208852-4AA0-46D8-96B6-10232D65788B}"/>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Children supported by health board area in year one</a:t>
            </a:r>
          </a:p>
        </p:txBody>
      </p:sp>
      <p:sp>
        <p:nvSpPr>
          <p:cNvPr id="3" name="Straight Connector 2">
            <a:extLst>
              <a:ext uri="{FF2B5EF4-FFF2-40B4-BE49-F238E27FC236}">
                <a16:creationId xmlns:a16="http://schemas.microsoft.com/office/drawing/2014/main" id="{E55FC12C-7C93-4D63-9A74-872E1DBE4D0C}"/>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10">
            <a:extLst>
              <a:ext uri="{FF2B5EF4-FFF2-40B4-BE49-F238E27FC236}">
                <a16:creationId xmlns:a16="http://schemas.microsoft.com/office/drawing/2014/main" id="{5104D09F-BF6C-4699-925E-1497F1B04E0E}"/>
              </a:ext>
            </a:extLst>
          </p:cNvPr>
          <p:cNvSpPr>
            <a:spLocks noGrp="1"/>
          </p:cNvSpPr>
          <p:nvPr/>
        </p:nvSpPr>
        <p:spPr>
          <a:xfrm>
            <a:off x="571500" y="1876425"/>
            <a:ext cx="3143250" cy="1104900"/>
          </a:xfrm>
          <a:prstGeom prst="rect">
            <a:avLst/>
          </a:prstGeom>
          <a:noFill/>
          <a:ln w="0">
            <a:noFill/>
          </a:ln>
        </p:spPr>
        <p:txBody>
          <a:bodyPr lIns="0" tIns="0" rIns="0" bIns="0" anchor="ctr">
            <a:noAutofit/>
          </a:bodyPr>
          <a:lstStyle/>
          <a:p>
            <a:pPr algn="ctr">
              <a:defRPr sz="7350" b="1">
                <a:solidFill>
                  <a:srgbClr val="AC0074"/>
                </a:solidFill>
                <a:latin typeface="Calibri"/>
                <a:ea typeface="Calibri"/>
                <a:cs typeface="Calibri"/>
              </a:defRPr>
            </a:pPr>
            <a:r>
              <a:rPr lang="en-GB" sz="7350" b="1" dirty="0">
                <a:solidFill>
                  <a:srgbClr val="08004D"/>
                </a:solidFill>
                <a:latin typeface="Calibri"/>
                <a:ea typeface="Calibri"/>
                <a:cs typeface="Calibri"/>
              </a:rPr>
              <a:t>10</a:t>
            </a:r>
          </a:p>
        </p:txBody>
      </p:sp>
      <p:sp>
        <p:nvSpPr>
          <p:cNvPr id="5" name="of 14 health boards">
            <a:extLst>
              <a:ext uri="{FF2B5EF4-FFF2-40B4-BE49-F238E27FC236}">
                <a16:creationId xmlns:a16="http://schemas.microsoft.com/office/drawing/2014/main" id="{562B63B2-8C68-48DF-8049-42D7110EABAF}"/>
              </a:ext>
            </a:extLst>
          </p:cNvPr>
          <p:cNvSpPr>
            <a:spLocks noGrp="1"/>
          </p:cNvSpPr>
          <p:nvPr/>
        </p:nvSpPr>
        <p:spPr>
          <a:xfrm>
            <a:off x="581025" y="3076575"/>
            <a:ext cx="3124200" cy="419100"/>
          </a:xfrm>
          <a:prstGeom prst="rect">
            <a:avLst/>
          </a:prstGeom>
          <a:noFill/>
          <a:ln w="0">
            <a:noFill/>
          </a:ln>
        </p:spPr>
        <p:txBody>
          <a:bodyPr lIns="0" tIns="0" rIns="0" bIns="0" anchor="ctr">
            <a:noAutofit/>
          </a:bodyPr>
          <a:lstStyle/>
          <a:p>
            <a:pPr algn="ctr">
              <a:defRPr sz="2025" b="1">
                <a:solidFill>
                  <a:srgbClr val="08004D"/>
                </a:solidFill>
                <a:latin typeface="Calibri"/>
                <a:ea typeface="Calibri"/>
                <a:cs typeface="Calibri"/>
              </a:defRPr>
            </a:pPr>
            <a:r>
              <a:rPr lang="en-GB" sz="2025" b="1">
                <a:solidFill>
                  <a:srgbClr val="08004D"/>
                </a:solidFill>
                <a:latin typeface="Calibri"/>
                <a:ea typeface="Calibri"/>
                <a:cs typeface="Calibri"/>
              </a:rPr>
              <a:t>of 14 health boards</a:t>
            </a:r>
          </a:p>
        </p:txBody>
      </p:sp>
      <p:sp>
        <p:nvSpPr>
          <p:cNvPr id="6" name="Access expanded&#10;incrementally&#10;throughout the year">
            <a:extLst>
              <a:ext uri="{FF2B5EF4-FFF2-40B4-BE49-F238E27FC236}">
                <a16:creationId xmlns:a16="http://schemas.microsoft.com/office/drawing/2014/main" id="{5672FB8E-FE5C-4480-B5E3-5F03C14EC59A}"/>
              </a:ext>
            </a:extLst>
          </p:cNvPr>
          <p:cNvSpPr>
            <a:spLocks noGrp="1"/>
          </p:cNvSpPr>
          <p:nvPr/>
        </p:nvSpPr>
        <p:spPr>
          <a:xfrm>
            <a:off x="619125" y="3810000"/>
            <a:ext cx="3095625" cy="1181100"/>
          </a:xfrm>
          <a:prstGeom prst="rect">
            <a:avLst/>
          </a:prstGeom>
          <a:noFill/>
          <a:ln w="0">
            <a:noFill/>
          </a:ln>
        </p:spPr>
        <p:txBody>
          <a:bodyPr lIns="0" tIns="0" rIns="0" bIns="0" anchor="ctr">
            <a:noAutofit/>
          </a:bodyPr>
          <a:lstStyle/>
          <a:p>
            <a:pPr algn="ctr">
              <a:defRPr sz="2025" b="0">
                <a:solidFill>
                  <a:srgbClr val="535364"/>
                </a:solidFill>
                <a:latin typeface="Calibri"/>
                <a:ea typeface="Calibri"/>
                <a:cs typeface="Calibri"/>
              </a:defRPr>
            </a:pPr>
            <a:r>
              <a:rPr lang="en-GB" sz="2025" b="0">
                <a:solidFill>
                  <a:srgbClr val="535364"/>
                </a:solidFill>
                <a:latin typeface="Calibri"/>
                <a:ea typeface="Calibri"/>
                <a:cs typeface="Calibri"/>
              </a:rPr>
              <a:t>Access expanded</a:t>
            </a:r>
          </a:p>
          <a:p>
            <a:pPr algn="ctr">
              <a:defRPr sz="2025" b="0">
                <a:solidFill>
                  <a:srgbClr val="535364"/>
                </a:solidFill>
                <a:latin typeface="Calibri"/>
                <a:ea typeface="Calibri"/>
                <a:cs typeface="Calibri"/>
              </a:defRPr>
            </a:pPr>
            <a:r>
              <a:rPr lang="en-GB" sz="2025" b="0">
                <a:solidFill>
                  <a:srgbClr val="535364"/>
                </a:solidFill>
                <a:latin typeface="Calibri"/>
                <a:ea typeface="Calibri"/>
                <a:cs typeface="Calibri"/>
              </a:rPr>
              <a:t>incrementally</a:t>
            </a:r>
          </a:p>
          <a:p>
            <a:pPr algn="ctr">
              <a:defRPr sz="2025" b="0">
                <a:solidFill>
                  <a:srgbClr val="535364"/>
                </a:solidFill>
                <a:latin typeface="Calibri"/>
                <a:ea typeface="Calibri"/>
                <a:cs typeface="Calibri"/>
              </a:defRPr>
            </a:pPr>
            <a:r>
              <a:rPr lang="en-GB" sz="2025" b="0">
                <a:solidFill>
                  <a:srgbClr val="535364"/>
                </a:solidFill>
                <a:latin typeface="Calibri"/>
                <a:ea typeface="Calibri"/>
                <a:cs typeface="Calibri"/>
              </a:rPr>
              <a:t>throughout the year</a:t>
            </a:r>
          </a:p>
        </p:txBody>
      </p:sp>
      <p:graphicFrame>
        <p:nvGraphicFramePr>
          <p:cNvPr id="16" name="Chart"/>
          <p:cNvGraphicFramePr/>
          <p:nvPr>
            <p:extLst>
              <p:ext uri="{D42A27DB-BD31-4B8C-83A1-F6EECF244321}">
                <p14:modId xmlns:p14="http://schemas.microsoft.com/office/powerpoint/2010/main" val="4210343314"/>
              </p:ext>
            </p:extLst>
          </p:nvPr>
        </p:nvGraphicFramePr>
        <p:xfrm>
          <a:off x="3981450" y="1714500"/>
          <a:ext cx="7534275" cy="3943350"/>
        </p:xfrm>
        <a:graphic>
          <a:graphicData uri="http://schemas.openxmlformats.org/drawingml/2006/chart">
            <c:chart xmlns:c="http://schemas.openxmlformats.org/drawingml/2006/chart" xmlns:r="http://schemas.openxmlformats.org/officeDocument/2006/relationships" r:id="rId3"/>
          </a:graphicData>
        </a:graphic>
      </p:graphicFrame>
      <p:sp>
        <p:nvSpPr>
          <p:cNvPr id="8" name="Rounded Rectangle 7">
            <a:extLst>
              <a:ext uri="{FF2B5EF4-FFF2-40B4-BE49-F238E27FC236}">
                <a16:creationId xmlns:a16="http://schemas.microsoft.com/office/drawing/2014/main" id="{AF1D6728-C907-45D8-B554-96A17B88E3B9}"/>
              </a:ext>
            </a:extLst>
          </p:cNvPr>
          <p:cNvSpPr>
            <a:spLocks noGrp="1"/>
          </p:cNvSpPr>
          <p:nvPr/>
        </p:nvSpPr>
        <p:spPr>
          <a:xfrm>
            <a:off x="3200400" y="5843587"/>
            <a:ext cx="4846320" cy="457200"/>
          </a:xfrm>
          <a:prstGeom prst="roundRect">
            <a:avLst>
              <a:gd name="adj" fmla="val 16667"/>
            </a:avLst>
          </a:prstGeom>
          <a:solidFill>
            <a:srgbClr val="F5EFF7"/>
          </a:solidFill>
          <a:ln w="0">
            <a:noFill/>
          </a:ln>
        </p:spPr>
        <p:txBody>
          <a:bodyPr/>
          <a:lstStyle/>
          <a:p>
            <a:endParaRPr lang="en-US"/>
          </a:p>
        </p:txBody>
      </p:sp>
      <p:sp>
        <p:nvSpPr>
          <p:cNvPr id="9" name="56 children, from before birth to 19 years.">
            <a:extLst>
              <a:ext uri="{FF2B5EF4-FFF2-40B4-BE49-F238E27FC236}">
                <a16:creationId xmlns:a16="http://schemas.microsoft.com/office/drawing/2014/main" id="{985D76F8-CA99-4278-ACA3-17A5BEB7A5AE}"/>
              </a:ext>
            </a:extLst>
          </p:cNvPr>
          <p:cNvSpPr>
            <a:spLocks noGrp="1"/>
          </p:cNvSpPr>
          <p:nvPr/>
        </p:nvSpPr>
        <p:spPr>
          <a:xfrm>
            <a:off x="1851660" y="5848349"/>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56 children, from before birth to 19 years</a:t>
            </a:r>
          </a:p>
        </p:txBody>
      </p:sp>
    </p:spTree>
    <p:extLst>
      <p:ext uri="{BB962C8B-B14F-4D97-AF65-F5344CB8AC3E}">
        <p14:creationId xmlns:p14="http://schemas.microsoft.com/office/powerpoint/2010/main" val="621275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linical complexity">
            <a:extLst>
              <a:ext uri="{FF2B5EF4-FFF2-40B4-BE49-F238E27FC236}">
                <a16:creationId xmlns:a16="http://schemas.microsoft.com/office/drawing/2014/main" id="{329AF018-DB42-47EB-951D-2BE7E068FBCA}"/>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08004D"/>
                </a:solidFill>
                <a:latin typeface="Calibri"/>
                <a:ea typeface="Calibri"/>
                <a:cs typeface="Calibri"/>
              </a:defRPr>
            </a:pPr>
            <a:r>
              <a:rPr kumimoji="0" lang="en-GB" sz="3225" b="1" i="0" u="none" strike="noStrike" kern="1200" cap="none" spc="0" normalizeH="0" baseline="0" noProof="0">
                <a:ln>
                  <a:noFill/>
                </a:ln>
                <a:solidFill>
                  <a:srgbClr val="08004D"/>
                </a:solidFill>
                <a:effectLst/>
                <a:uLnTx/>
                <a:uFillTx/>
                <a:latin typeface="Calibri"/>
                <a:ea typeface="Calibri"/>
                <a:cs typeface="Calibri"/>
              </a:rPr>
              <a:t>Clinical complexity</a:t>
            </a:r>
          </a:p>
        </p:txBody>
      </p:sp>
      <p:sp>
        <p:nvSpPr>
          <p:cNvPr id="2" name="Children were seriously ill, technology-dependent and experiencin">
            <a:extLst>
              <a:ext uri="{FF2B5EF4-FFF2-40B4-BE49-F238E27FC236}">
                <a16:creationId xmlns:a16="http://schemas.microsoft.com/office/drawing/2014/main" id="{D99965A2-779F-4170-AEED-73B75D5378AC}"/>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535364"/>
                </a:solidFill>
                <a:latin typeface="Calibri"/>
                <a:ea typeface="Calibri"/>
                <a:cs typeface="Calibri"/>
              </a:defRPr>
            </a:pPr>
            <a:r>
              <a:rPr kumimoji="0" lang="en-GB" sz="1650" b="0" i="0" u="none" strike="noStrike" kern="1200" cap="none" spc="0" normalizeH="0" baseline="0" noProof="0" dirty="0">
                <a:ln>
                  <a:noFill/>
                </a:ln>
                <a:solidFill>
                  <a:srgbClr val="535364"/>
                </a:solidFill>
                <a:effectLst/>
                <a:uLnTx/>
                <a:uFillTx/>
                <a:latin typeface="Calibri"/>
                <a:ea typeface="Calibri"/>
                <a:cs typeface="Calibri"/>
              </a:rPr>
              <a:t>Children were seriously ill, technology-dependent and experiencing rapid change</a:t>
            </a:r>
          </a:p>
        </p:txBody>
      </p:sp>
      <p:sp>
        <p:nvSpPr>
          <p:cNvPr id="3" name="Straight Connector 2">
            <a:extLst>
              <a:ext uri="{FF2B5EF4-FFF2-40B4-BE49-F238E27FC236}">
                <a16:creationId xmlns:a16="http://schemas.microsoft.com/office/drawing/2014/main" id="{17399ADC-E5E3-4981-8198-FD28C8F384EA}"/>
              </a:ext>
            </a:extLst>
          </p:cNvPr>
          <p:cNvSpPr>
            <a:spLocks noGrp="1"/>
          </p:cNvSpPr>
          <p:nvPr/>
        </p:nvSpPr>
        <p:spPr>
          <a:xfrm>
            <a:off x="476250" y="1476375"/>
            <a:ext cx="11239500" cy="0"/>
          </a:xfrm>
          <a:prstGeom prst="line">
            <a:avLst/>
          </a:prstGeom>
          <a:noFill/>
          <a:ln w="19050">
            <a:solidFill>
              <a:srgbClr val="AC007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p:blipFill>
        <p:spPr>
          <a:xfrm>
            <a:off x="4429125" y="1695450"/>
            <a:ext cx="3333750" cy="3333750"/>
          </a:xfrm>
          <a:prstGeom prst="rect">
            <a:avLst/>
          </a:prstGeom>
        </p:spPr>
      </p:pic>
      <p:sp>
        <p:nvSpPr>
          <p:cNvPr id="5" name="73%">
            <a:extLst>
              <a:ext uri="{FF2B5EF4-FFF2-40B4-BE49-F238E27FC236}">
                <a16:creationId xmlns:a16="http://schemas.microsoft.com/office/drawing/2014/main" id="{11E30449-083A-46B9-9417-AAEAB96037F5}"/>
              </a:ext>
            </a:extLst>
          </p:cNvPr>
          <p:cNvSpPr>
            <a:spLocks noGrp="1"/>
          </p:cNvSpPr>
          <p:nvPr/>
        </p:nvSpPr>
        <p:spPr>
          <a:xfrm>
            <a:off x="2021935" y="1714500"/>
            <a:ext cx="3143250" cy="647700"/>
          </a:xfrm>
          <a:prstGeom prst="rect">
            <a:avLst/>
          </a:prstGeom>
          <a:noFill/>
          <a:ln w="0">
            <a:noFill/>
          </a:ln>
        </p:spPr>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500" b="1">
                <a:solidFill>
                  <a:srgbClr val="AC0074"/>
                </a:solidFill>
                <a:latin typeface="Calibri"/>
                <a:ea typeface="Calibri"/>
                <a:cs typeface="Calibri"/>
              </a:defRPr>
            </a:pPr>
            <a:r>
              <a:rPr kumimoji="0" lang="en-GB" sz="4500" b="1" i="0" u="none" strike="noStrike" kern="1200" cap="none" spc="0" normalizeH="0" baseline="0" noProof="0" dirty="0">
                <a:ln>
                  <a:noFill/>
                </a:ln>
                <a:solidFill>
                  <a:srgbClr val="08004D"/>
                </a:solidFill>
                <a:effectLst/>
                <a:uLnTx/>
                <a:uFillTx/>
                <a:latin typeface="Calibri"/>
                <a:ea typeface="Calibri"/>
                <a:cs typeface="Calibri"/>
              </a:rPr>
              <a:t>73%</a:t>
            </a:r>
          </a:p>
        </p:txBody>
      </p:sp>
      <p:sp>
        <p:nvSpPr>
          <p:cNvPr id="6" name="enteral or&#10;parenteral feeding">
            <a:extLst>
              <a:ext uri="{FF2B5EF4-FFF2-40B4-BE49-F238E27FC236}">
                <a16:creationId xmlns:a16="http://schemas.microsoft.com/office/drawing/2014/main" id="{8F305D3E-1F75-494B-9A3B-41FDCEB3CA38}"/>
              </a:ext>
            </a:extLst>
          </p:cNvPr>
          <p:cNvSpPr>
            <a:spLocks noGrp="1"/>
          </p:cNvSpPr>
          <p:nvPr/>
        </p:nvSpPr>
        <p:spPr>
          <a:xfrm>
            <a:off x="2021935" y="2343150"/>
            <a:ext cx="3143250" cy="55245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enteral or</a:t>
            </a:r>
          </a:p>
          <a:p>
            <a:r>
              <a:rPr lang="en-GB" sz="1880" b="1" dirty="0">
                <a:solidFill>
                  <a:srgbClr val="535364"/>
                </a:solidFill>
                <a:latin typeface="Calibri"/>
                <a:ea typeface="Calibri"/>
                <a:cs typeface="Calibri"/>
              </a:rPr>
              <a:t>parenteral feeding</a:t>
            </a:r>
          </a:p>
        </p:txBody>
      </p:sp>
      <p:sp>
        <p:nvSpPr>
          <p:cNvPr id="7" name="61%">
            <a:extLst>
              <a:ext uri="{FF2B5EF4-FFF2-40B4-BE49-F238E27FC236}">
                <a16:creationId xmlns:a16="http://schemas.microsoft.com/office/drawing/2014/main" id="{0D1E4E6E-9569-4604-A1AA-441882888B19}"/>
              </a:ext>
            </a:extLst>
          </p:cNvPr>
          <p:cNvSpPr>
            <a:spLocks noGrp="1"/>
          </p:cNvSpPr>
          <p:nvPr/>
        </p:nvSpPr>
        <p:spPr>
          <a:xfrm>
            <a:off x="2021935" y="3695700"/>
            <a:ext cx="3143250" cy="647700"/>
          </a:xfrm>
          <a:prstGeom prst="rect">
            <a:avLst/>
          </a:prstGeom>
          <a:noFill/>
          <a:ln w="0">
            <a:noFill/>
          </a:ln>
        </p:spPr>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500" b="1">
                <a:solidFill>
                  <a:srgbClr val="08004D"/>
                </a:solidFill>
                <a:latin typeface="Calibri"/>
                <a:ea typeface="Calibri"/>
                <a:cs typeface="Calibri"/>
              </a:defRPr>
            </a:pPr>
            <a:r>
              <a:rPr kumimoji="0" lang="en-GB" sz="4500" b="1" i="0" u="none" strike="noStrike" kern="1200" cap="none" spc="0" normalizeH="0" baseline="0" noProof="0">
                <a:ln>
                  <a:noFill/>
                </a:ln>
                <a:solidFill>
                  <a:srgbClr val="08004D"/>
                </a:solidFill>
                <a:effectLst/>
                <a:uLnTx/>
                <a:uFillTx/>
                <a:latin typeface="Calibri"/>
                <a:ea typeface="Calibri"/>
                <a:cs typeface="Calibri"/>
              </a:rPr>
              <a:t>61%</a:t>
            </a:r>
          </a:p>
        </p:txBody>
      </p:sp>
      <p:sp>
        <p:nvSpPr>
          <p:cNvPr id="8" name="epilepsy or&#10;seizures">
            <a:extLst>
              <a:ext uri="{FF2B5EF4-FFF2-40B4-BE49-F238E27FC236}">
                <a16:creationId xmlns:a16="http://schemas.microsoft.com/office/drawing/2014/main" id="{1862DD19-F80B-45C3-9325-FF5EE1E4A50B}"/>
              </a:ext>
            </a:extLst>
          </p:cNvPr>
          <p:cNvSpPr>
            <a:spLocks noGrp="1"/>
          </p:cNvSpPr>
          <p:nvPr/>
        </p:nvSpPr>
        <p:spPr>
          <a:xfrm>
            <a:off x="2021935" y="4324350"/>
            <a:ext cx="3143250" cy="55245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epilepsy or</a:t>
            </a:r>
          </a:p>
          <a:p>
            <a:r>
              <a:rPr lang="en-GB" sz="1880" b="1" dirty="0">
                <a:solidFill>
                  <a:srgbClr val="535364"/>
                </a:solidFill>
                <a:latin typeface="Calibri"/>
                <a:ea typeface="Calibri"/>
                <a:cs typeface="Calibri"/>
              </a:rPr>
              <a:t>seizures</a:t>
            </a:r>
          </a:p>
        </p:txBody>
      </p:sp>
      <p:sp>
        <p:nvSpPr>
          <p:cNvPr id="9" name="55%">
            <a:extLst>
              <a:ext uri="{FF2B5EF4-FFF2-40B4-BE49-F238E27FC236}">
                <a16:creationId xmlns:a16="http://schemas.microsoft.com/office/drawing/2014/main" id="{3DC56F89-89FC-42CD-BD1B-9EB299FB397C}"/>
              </a:ext>
            </a:extLst>
          </p:cNvPr>
          <p:cNvSpPr>
            <a:spLocks noGrp="1"/>
          </p:cNvSpPr>
          <p:nvPr/>
        </p:nvSpPr>
        <p:spPr>
          <a:xfrm>
            <a:off x="8524875" y="1714500"/>
            <a:ext cx="3143250" cy="647700"/>
          </a:xfrm>
          <a:prstGeom prst="rect">
            <a:avLst/>
          </a:prstGeom>
          <a:noFill/>
          <a:ln w="0">
            <a:noFill/>
          </a:ln>
        </p:spPr>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500" b="1">
                <a:solidFill>
                  <a:srgbClr val="006E82"/>
                </a:solidFill>
                <a:latin typeface="Calibri"/>
                <a:ea typeface="Calibri"/>
                <a:cs typeface="Calibri"/>
              </a:defRPr>
            </a:pPr>
            <a:r>
              <a:rPr kumimoji="0" lang="en-GB" sz="4500" b="1" i="0" u="none" strike="noStrike" kern="1200" cap="none" spc="0" normalizeH="0" baseline="0" noProof="0" dirty="0">
                <a:ln>
                  <a:noFill/>
                </a:ln>
                <a:solidFill>
                  <a:srgbClr val="08004D"/>
                </a:solidFill>
                <a:effectLst/>
                <a:uLnTx/>
                <a:uFillTx/>
                <a:latin typeface="Calibri"/>
                <a:ea typeface="Calibri"/>
                <a:cs typeface="Calibri"/>
              </a:rPr>
              <a:t>55%</a:t>
            </a:r>
          </a:p>
        </p:txBody>
      </p:sp>
      <p:sp>
        <p:nvSpPr>
          <p:cNvPr id="10" name="respiratory&#10;support">
            <a:extLst>
              <a:ext uri="{FF2B5EF4-FFF2-40B4-BE49-F238E27FC236}">
                <a16:creationId xmlns:a16="http://schemas.microsoft.com/office/drawing/2014/main" id="{3CFC7AAF-4E06-43B2-921C-A6733EE16E0A}"/>
              </a:ext>
            </a:extLst>
          </p:cNvPr>
          <p:cNvSpPr>
            <a:spLocks noGrp="1"/>
          </p:cNvSpPr>
          <p:nvPr/>
        </p:nvSpPr>
        <p:spPr>
          <a:xfrm>
            <a:off x="8524875" y="2343150"/>
            <a:ext cx="3143250" cy="55245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respiratory</a:t>
            </a:r>
          </a:p>
          <a:p>
            <a:r>
              <a:rPr lang="en-GB" sz="1880" b="1" dirty="0">
                <a:solidFill>
                  <a:srgbClr val="535364"/>
                </a:solidFill>
                <a:latin typeface="Calibri"/>
                <a:ea typeface="Calibri"/>
                <a:cs typeface="Calibri"/>
              </a:rPr>
              <a:t>support</a:t>
            </a:r>
          </a:p>
        </p:txBody>
      </p:sp>
      <p:sp>
        <p:nvSpPr>
          <p:cNvPr id="11" name="28%">
            <a:extLst>
              <a:ext uri="{FF2B5EF4-FFF2-40B4-BE49-F238E27FC236}">
                <a16:creationId xmlns:a16="http://schemas.microsoft.com/office/drawing/2014/main" id="{1B3160F5-7D6A-4CA0-A533-B5A462E6BC64}"/>
              </a:ext>
            </a:extLst>
          </p:cNvPr>
          <p:cNvSpPr>
            <a:spLocks noGrp="1"/>
          </p:cNvSpPr>
          <p:nvPr/>
        </p:nvSpPr>
        <p:spPr>
          <a:xfrm>
            <a:off x="8524875" y="3695700"/>
            <a:ext cx="3143250" cy="647700"/>
          </a:xfrm>
          <a:prstGeom prst="rect">
            <a:avLst/>
          </a:prstGeom>
          <a:noFill/>
          <a:ln w="0">
            <a:noFill/>
          </a:ln>
        </p:spPr>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500" b="1">
                <a:solidFill>
                  <a:srgbClr val="08004D"/>
                </a:solidFill>
                <a:latin typeface="Calibri"/>
                <a:ea typeface="Calibri"/>
                <a:cs typeface="Calibri"/>
              </a:defRPr>
            </a:pPr>
            <a:r>
              <a:rPr kumimoji="0" lang="en-GB" sz="4500" b="1" i="0" u="none" strike="noStrike" kern="1200" cap="none" spc="0" normalizeH="0" baseline="0" noProof="0">
                <a:ln>
                  <a:noFill/>
                </a:ln>
                <a:solidFill>
                  <a:srgbClr val="08004D"/>
                </a:solidFill>
                <a:effectLst/>
                <a:uLnTx/>
                <a:uFillTx/>
                <a:latin typeface="Calibri"/>
                <a:ea typeface="Calibri"/>
                <a:cs typeface="Calibri"/>
              </a:rPr>
              <a:t>28%</a:t>
            </a:r>
          </a:p>
        </p:txBody>
      </p:sp>
      <p:sp>
        <p:nvSpPr>
          <p:cNvPr id="12" name="recent PICU&#10;admission">
            <a:extLst>
              <a:ext uri="{FF2B5EF4-FFF2-40B4-BE49-F238E27FC236}">
                <a16:creationId xmlns:a16="http://schemas.microsoft.com/office/drawing/2014/main" id="{DEA32684-420F-47C2-818E-78803FE8A596}"/>
              </a:ext>
            </a:extLst>
          </p:cNvPr>
          <p:cNvSpPr>
            <a:spLocks noGrp="1"/>
          </p:cNvSpPr>
          <p:nvPr/>
        </p:nvSpPr>
        <p:spPr>
          <a:xfrm>
            <a:off x="8524875" y="4324350"/>
            <a:ext cx="3143250" cy="55245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recent PICU</a:t>
            </a:r>
          </a:p>
          <a:p>
            <a:r>
              <a:rPr lang="en-GB" sz="1880" b="1" dirty="0">
                <a:solidFill>
                  <a:srgbClr val="535364"/>
                </a:solidFill>
                <a:latin typeface="Calibri"/>
                <a:ea typeface="Calibri"/>
                <a:cs typeface="Calibri"/>
              </a:rPr>
              <a:t>admission</a:t>
            </a:r>
          </a:p>
        </p:txBody>
      </p:sp>
      <p:sp>
        <p:nvSpPr>
          <p:cNvPr id="13" name="13">
            <a:extLst>
              <a:ext uri="{FF2B5EF4-FFF2-40B4-BE49-F238E27FC236}">
                <a16:creationId xmlns:a16="http://schemas.microsoft.com/office/drawing/2014/main" id="{3B10D27D-BB71-4729-9D88-52AA630A6704}"/>
              </a:ext>
            </a:extLst>
          </p:cNvPr>
          <p:cNvSpPr>
            <a:spLocks noGrp="1"/>
          </p:cNvSpPr>
          <p:nvPr/>
        </p:nvSpPr>
        <p:spPr>
          <a:xfrm>
            <a:off x="4191000" y="4876800"/>
            <a:ext cx="3810000" cy="647700"/>
          </a:xfrm>
          <a:prstGeom prst="rect">
            <a:avLst/>
          </a:prstGeom>
          <a:noFill/>
          <a:ln w="0">
            <a:noFill/>
          </a:ln>
        </p:spPr>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4500" b="1">
                <a:solidFill>
                  <a:srgbClr val="006E82"/>
                </a:solidFill>
                <a:latin typeface="Calibri"/>
                <a:ea typeface="Calibri"/>
                <a:cs typeface="Calibri"/>
              </a:defRPr>
            </a:pPr>
            <a:r>
              <a:rPr kumimoji="0" lang="en-GB" sz="4500" b="1" i="0" u="none" strike="noStrike" kern="1200" cap="none" spc="0" normalizeH="0" baseline="0" noProof="0">
                <a:ln>
                  <a:noFill/>
                </a:ln>
                <a:solidFill>
                  <a:srgbClr val="08004D"/>
                </a:solidFill>
                <a:effectLst/>
                <a:uLnTx/>
                <a:uFillTx/>
                <a:latin typeface="Calibri"/>
                <a:ea typeface="Calibri"/>
                <a:cs typeface="Calibri"/>
              </a:rPr>
              <a:t>13</a:t>
            </a:r>
          </a:p>
        </p:txBody>
      </p:sp>
      <p:sp>
        <p:nvSpPr>
          <p:cNvPr id="14" name="unique prescriptions on average">
            <a:extLst>
              <a:ext uri="{FF2B5EF4-FFF2-40B4-BE49-F238E27FC236}">
                <a16:creationId xmlns:a16="http://schemas.microsoft.com/office/drawing/2014/main" id="{A1BEEB42-F544-4EEC-B5D4-9AD638545A49}"/>
              </a:ext>
            </a:extLst>
          </p:cNvPr>
          <p:cNvSpPr>
            <a:spLocks noGrp="1"/>
          </p:cNvSpPr>
          <p:nvPr/>
        </p:nvSpPr>
        <p:spPr>
          <a:xfrm>
            <a:off x="4191000" y="5362574"/>
            <a:ext cx="3810000" cy="552450"/>
          </a:xfrm>
          <a:prstGeom prst="rect">
            <a:avLst/>
          </a:prstGeom>
          <a:noFill/>
          <a:ln w="0">
            <a:noFill/>
          </a:ln>
        </p:spPr>
        <p:txBody>
          <a:bodyPr lIns="0" tIns="0" rIns="0" bIns="0" anchor="ctr">
            <a:noAutofit/>
          </a:bodyPr>
          <a:lstStyle/>
          <a:p>
            <a:pPr algn="ctr"/>
            <a:r>
              <a:rPr lang="en-GB" sz="1880" b="1" dirty="0">
                <a:solidFill>
                  <a:srgbClr val="535364"/>
                </a:solidFill>
                <a:latin typeface="Calibri"/>
                <a:ea typeface="Calibri"/>
                <a:cs typeface="Calibri"/>
              </a:rPr>
              <a:t>unique prescriptions on average</a:t>
            </a:r>
          </a:p>
        </p:txBody>
      </p:sp>
      <p:sp>
        <p:nvSpPr>
          <p:cNvPr id="15" name="Rounded Rectangle 14">
            <a:extLst>
              <a:ext uri="{FF2B5EF4-FFF2-40B4-BE49-F238E27FC236}">
                <a16:creationId xmlns:a16="http://schemas.microsoft.com/office/drawing/2014/main" id="{22985A9F-F827-440A-AB6C-8FA4CB70D95E}"/>
              </a:ext>
            </a:extLst>
          </p:cNvPr>
          <p:cNvSpPr>
            <a:spLocks noGrp="1"/>
          </p:cNvSpPr>
          <p:nvPr/>
        </p:nvSpPr>
        <p:spPr>
          <a:xfrm>
            <a:off x="2885440" y="5850890"/>
            <a:ext cx="5842000" cy="457200"/>
          </a:xfrm>
          <a:prstGeom prst="roundRect">
            <a:avLst>
              <a:gd name="adj" fmla="val 16667"/>
            </a:avLst>
          </a:prstGeom>
          <a:solidFill>
            <a:srgbClr val="F5EFF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High complexity demanded specialist, responsive advice.">
            <a:extLst>
              <a:ext uri="{FF2B5EF4-FFF2-40B4-BE49-F238E27FC236}">
                <a16:creationId xmlns:a16="http://schemas.microsoft.com/office/drawing/2014/main" id="{6B38D2B8-5817-47E5-912B-7D6F7EC5D5C9}"/>
              </a:ext>
            </a:extLst>
          </p:cNvPr>
          <p:cNvSpPr>
            <a:spLocks noGrp="1"/>
          </p:cNvSpPr>
          <p:nvPr/>
        </p:nvSpPr>
        <p:spPr>
          <a:xfrm>
            <a:off x="2235200" y="5868668"/>
            <a:ext cx="7275830" cy="419100"/>
          </a:xfrm>
          <a:prstGeom prst="rect">
            <a:avLst/>
          </a:prstGeom>
          <a:noFill/>
          <a:ln w="0">
            <a:noFill/>
          </a:ln>
        </p:spPr>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08004D"/>
                </a:solidFill>
                <a:latin typeface="Calibri"/>
                <a:ea typeface="Calibri"/>
                <a:cs typeface="Calibri"/>
              </a:defRPr>
            </a:pPr>
            <a:r>
              <a:rPr kumimoji="0" lang="en-GB" sz="1800" b="1" i="0" u="none" strike="noStrike" kern="1200" cap="none" spc="0" normalizeH="0" baseline="0" noProof="0" dirty="0">
                <a:ln>
                  <a:noFill/>
                </a:ln>
                <a:solidFill>
                  <a:srgbClr val="08004D"/>
                </a:solidFill>
                <a:effectLst/>
                <a:uLnTx/>
                <a:uFillTx/>
                <a:latin typeface="Calibri"/>
                <a:ea typeface="Calibri"/>
                <a:cs typeface="Calibri"/>
              </a:rPr>
              <a:t>High complexity demanded specialist, responsive advice</a:t>
            </a:r>
          </a:p>
        </p:txBody>
      </p:sp>
    </p:spTree>
    <p:extLst>
      <p:ext uri="{BB962C8B-B14F-4D97-AF65-F5344CB8AC3E}">
        <p14:creationId xmlns:p14="http://schemas.microsoft.com/office/powerpoint/2010/main" val="278734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amily background shaped care">
            <a:extLst>
              <a:ext uri="{FF2B5EF4-FFF2-40B4-BE49-F238E27FC236}">
                <a16:creationId xmlns:a16="http://schemas.microsoft.com/office/drawing/2014/main" id="{8D574C3E-44C5-4E3C-8C67-F34D7AAB2D31}"/>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Family background shaped care</a:t>
            </a:r>
          </a:p>
        </p:txBody>
      </p:sp>
      <p:sp>
        <p:nvSpPr>
          <p:cNvPr id="2" name="Clinical recommendations had to work within each family’s circums">
            <a:extLst>
              <a:ext uri="{FF2B5EF4-FFF2-40B4-BE49-F238E27FC236}">
                <a16:creationId xmlns:a16="http://schemas.microsoft.com/office/drawing/2014/main" id="{BFC065C2-C107-4248-AC20-08A26A9A7363}"/>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Clinical recommendations had to work within each family’s circumstances</a:t>
            </a:r>
          </a:p>
        </p:txBody>
      </p:sp>
      <p:sp>
        <p:nvSpPr>
          <p:cNvPr id="3" name="Straight Connector 2">
            <a:extLst>
              <a:ext uri="{FF2B5EF4-FFF2-40B4-BE49-F238E27FC236}">
                <a16:creationId xmlns:a16="http://schemas.microsoft.com/office/drawing/2014/main" id="{F200E7B6-F518-4FB7-A32A-3595B94883FB}"/>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p:blipFill>
        <p:spPr>
          <a:xfrm>
            <a:off x="4324350" y="1743075"/>
            <a:ext cx="3543300" cy="3543300"/>
          </a:xfrm>
          <a:prstGeom prst="rect">
            <a:avLst/>
          </a:prstGeom>
        </p:spPr>
      </p:pic>
      <p:sp>
        <p:nvSpPr>
          <p:cNvPr id="5" name="46%">
            <a:extLst>
              <a:ext uri="{FF2B5EF4-FFF2-40B4-BE49-F238E27FC236}">
                <a16:creationId xmlns:a16="http://schemas.microsoft.com/office/drawing/2014/main" id="{E236B850-2714-49CB-8BD0-CA1B97746A94}"/>
              </a:ext>
            </a:extLst>
          </p:cNvPr>
          <p:cNvSpPr>
            <a:spLocks noGrp="1"/>
          </p:cNvSpPr>
          <p:nvPr/>
        </p:nvSpPr>
        <p:spPr>
          <a:xfrm>
            <a:off x="2031662" y="1790700"/>
            <a:ext cx="3190875" cy="866775"/>
          </a:xfrm>
          <a:prstGeom prst="rect">
            <a:avLst/>
          </a:prstGeom>
          <a:noFill/>
          <a:ln w="0">
            <a:noFill/>
          </a:ln>
        </p:spPr>
        <p:txBody>
          <a:bodyPr lIns="0" tIns="0" rIns="0" bIns="0" anchor="ctr">
            <a:noAutofit/>
          </a:bodyPr>
          <a:lstStyle/>
          <a:p>
            <a:pPr algn="l">
              <a:defRPr sz="5700" b="1">
                <a:solidFill>
                  <a:srgbClr val="AC0074"/>
                </a:solidFill>
                <a:latin typeface="Calibri"/>
                <a:ea typeface="Calibri"/>
                <a:cs typeface="Calibri"/>
              </a:defRPr>
            </a:pPr>
            <a:r>
              <a:rPr lang="en-GB" sz="5700" b="1" dirty="0">
                <a:solidFill>
                  <a:srgbClr val="08004D"/>
                </a:solidFill>
                <a:latin typeface="Calibri"/>
                <a:ea typeface="Calibri"/>
                <a:cs typeface="Calibri"/>
              </a:rPr>
              <a:t>46%</a:t>
            </a:r>
          </a:p>
        </p:txBody>
      </p:sp>
      <p:sp>
        <p:nvSpPr>
          <p:cNvPr id="6" name="lived in SIMD&#10;quintiles 1 and 2">
            <a:extLst>
              <a:ext uri="{FF2B5EF4-FFF2-40B4-BE49-F238E27FC236}">
                <a16:creationId xmlns:a16="http://schemas.microsoft.com/office/drawing/2014/main" id="{CA1DEDA1-3C0B-4499-AF99-905BFA9523B0}"/>
              </a:ext>
            </a:extLst>
          </p:cNvPr>
          <p:cNvSpPr>
            <a:spLocks noGrp="1"/>
          </p:cNvSpPr>
          <p:nvPr/>
        </p:nvSpPr>
        <p:spPr>
          <a:xfrm>
            <a:off x="2031662" y="2686050"/>
            <a:ext cx="3190875" cy="60960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lived in SIMD</a:t>
            </a:r>
          </a:p>
          <a:p>
            <a:r>
              <a:rPr lang="en-GB" sz="1880" b="1" dirty="0">
                <a:solidFill>
                  <a:srgbClr val="535364"/>
                </a:solidFill>
                <a:latin typeface="Calibri"/>
                <a:ea typeface="Calibri"/>
                <a:cs typeface="Calibri"/>
              </a:rPr>
              <a:t>quintiles 1 and 2</a:t>
            </a:r>
          </a:p>
        </p:txBody>
      </p:sp>
      <p:sp>
        <p:nvSpPr>
          <p:cNvPr id="7" name="33%">
            <a:extLst>
              <a:ext uri="{FF2B5EF4-FFF2-40B4-BE49-F238E27FC236}">
                <a16:creationId xmlns:a16="http://schemas.microsoft.com/office/drawing/2014/main" id="{CD008D95-2072-432D-89F9-325C355594EC}"/>
              </a:ext>
            </a:extLst>
          </p:cNvPr>
          <p:cNvSpPr>
            <a:spLocks noGrp="1"/>
          </p:cNvSpPr>
          <p:nvPr/>
        </p:nvSpPr>
        <p:spPr>
          <a:xfrm>
            <a:off x="2031662" y="3886200"/>
            <a:ext cx="3190875" cy="866775"/>
          </a:xfrm>
          <a:prstGeom prst="rect">
            <a:avLst/>
          </a:prstGeom>
          <a:noFill/>
          <a:ln w="0">
            <a:noFill/>
          </a:ln>
        </p:spPr>
        <p:txBody>
          <a:bodyPr lIns="0" tIns="0" rIns="0" bIns="0" anchor="ctr">
            <a:noAutofit/>
          </a:bodyPr>
          <a:lstStyle/>
          <a:p>
            <a:pPr algn="l">
              <a:defRPr sz="5700" b="1">
                <a:solidFill>
                  <a:srgbClr val="08004D"/>
                </a:solidFill>
                <a:latin typeface="Calibri"/>
                <a:ea typeface="Calibri"/>
                <a:cs typeface="Calibri"/>
              </a:defRPr>
            </a:pPr>
            <a:r>
              <a:rPr lang="en-GB" sz="5700" b="1">
                <a:solidFill>
                  <a:srgbClr val="08004D"/>
                </a:solidFill>
                <a:latin typeface="Calibri"/>
                <a:ea typeface="Calibri"/>
                <a:cs typeface="Calibri"/>
              </a:rPr>
              <a:t>33%</a:t>
            </a:r>
          </a:p>
        </p:txBody>
      </p:sp>
      <p:sp>
        <p:nvSpPr>
          <p:cNvPr id="8" name="had diverse family&#10;structures">
            <a:extLst>
              <a:ext uri="{FF2B5EF4-FFF2-40B4-BE49-F238E27FC236}">
                <a16:creationId xmlns:a16="http://schemas.microsoft.com/office/drawing/2014/main" id="{BF0D4562-46EB-484A-81BA-02F4271FE741}"/>
              </a:ext>
            </a:extLst>
          </p:cNvPr>
          <p:cNvSpPr>
            <a:spLocks noGrp="1"/>
          </p:cNvSpPr>
          <p:nvPr/>
        </p:nvSpPr>
        <p:spPr>
          <a:xfrm>
            <a:off x="2031662" y="4781550"/>
            <a:ext cx="3190875" cy="60960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had diverse family</a:t>
            </a:r>
          </a:p>
          <a:p>
            <a:r>
              <a:rPr lang="en-GB" sz="1880" b="1" dirty="0">
                <a:solidFill>
                  <a:srgbClr val="535364"/>
                </a:solidFill>
                <a:latin typeface="Calibri"/>
                <a:ea typeface="Calibri"/>
                <a:cs typeface="Calibri"/>
              </a:rPr>
              <a:t>structures</a:t>
            </a:r>
          </a:p>
        </p:txBody>
      </p:sp>
      <p:sp>
        <p:nvSpPr>
          <p:cNvPr id="9" name="33%">
            <a:extLst>
              <a:ext uri="{FF2B5EF4-FFF2-40B4-BE49-F238E27FC236}">
                <a16:creationId xmlns:a16="http://schemas.microsoft.com/office/drawing/2014/main" id="{0EAF6458-5E02-465D-A10A-68D36C311EBD}"/>
              </a:ext>
            </a:extLst>
          </p:cNvPr>
          <p:cNvSpPr>
            <a:spLocks noGrp="1"/>
          </p:cNvSpPr>
          <p:nvPr/>
        </p:nvSpPr>
        <p:spPr>
          <a:xfrm>
            <a:off x="8448675" y="1790700"/>
            <a:ext cx="3190875" cy="866775"/>
          </a:xfrm>
          <a:prstGeom prst="rect">
            <a:avLst/>
          </a:prstGeom>
          <a:noFill/>
          <a:ln w="0">
            <a:noFill/>
          </a:ln>
        </p:spPr>
        <p:txBody>
          <a:bodyPr lIns="0" tIns="0" rIns="0" bIns="0" anchor="ctr">
            <a:noAutofit/>
          </a:bodyPr>
          <a:lstStyle/>
          <a:p>
            <a:pPr algn="l">
              <a:defRPr sz="5700" b="1">
                <a:solidFill>
                  <a:srgbClr val="AC0074"/>
                </a:solidFill>
                <a:latin typeface="Calibri"/>
                <a:ea typeface="Calibri"/>
                <a:cs typeface="Calibri"/>
              </a:defRPr>
            </a:pPr>
            <a:r>
              <a:rPr lang="en-GB" sz="5700" b="1">
                <a:solidFill>
                  <a:srgbClr val="08004D"/>
                </a:solidFill>
                <a:latin typeface="Calibri"/>
                <a:ea typeface="Calibri"/>
                <a:cs typeface="Calibri"/>
              </a:rPr>
              <a:t>33%</a:t>
            </a:r>
          </a:p>
        </p:txBody>
      </p:sp>
      <p:sp>
        <p:nvSpPr>
          <p:cNvPr id="10" name="reported financial&#10;hardship">
            <a:extLst>
              <a:ext uri="{FF2B5EF4-FFF2-40B4-BE49-F238E27FC236}">
                <a16:creationId xmlns:a16="http://schemas.microsoft.com/office/drawing/2014/main" id="{6C3DF1F8-74EF-4997-915B-1B441B30B51C}"/>
              </a:ext>
            </a:extLst>
          </p:cNvPr>
          <p:cNvSpPr>
            <a:spLocks noGrp="1"/>
          </p:cNvSpPr>
          <p:nvPr/>
        </p:nvSpPr>
        <p:spPr>
          <a:xfrm>
            <a:off x="8448675" y="2686050"/>
            <a:ext cx="3190875" cy="60960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reported financial</a:t>
            </a:r>
          </a:p>
          <a:p>
            <a:r>
              <a:rPr lang="en-GB" sz="1880" b="1" dirty="0">
                <a:solidFill>
                  <a:srgbClr val="535364"/>
                </a:solidFill>
                <a:latin typeface="Calibri"/>
                <a:ea typeface="Calibri"/>
                <a:cs typeface="Calibri"/>
              </a:rPr>
              <a:t>hardship</a:t>
            </a:r>
          </a:p>
        </p:txBody>
      </p:sp>
      <p:sp>
        <p:nvSpPr>
          <p:cNvPr id="11" name="25%">
            <a:extLst>
              <a:ext uri="{FF2B5EF4-FFF2-40B4-BE49-F238E27FC236}">
                <a16:creationId xmlns:a16="http://schemas.microsoft.com/office/drawing/2014/main" id="{B630E469-21F4-40D2-875A-13192F911A93}"/>
              </a:ext>
            </a:extLst>
          </p:cNvPr>
          <p:cNvSpPr>
            <a:spLocks noGrp="1"/>
          </p:cNvSpPr>
          <p:nvPr/>
        </p:nvSpPr>
        <p:spPr>
          <a:xfrm>
            <a:off x="8448675" y="3886200"/>
            <a:ext cx="3190875" cy="866775"/>
          </a:xfrm>
          <a:prstGeom prst="rect">
            <a:avLst/>
          </a:prstGeom>
          <a:noFill/>
          <a:ln w="0">
            <a:noFill/>
          </a:ln>
        </p:spPr>
        <p:txBody>
          <a:bodyPr lIns="0" tIns="0" rIns="0" bIns="0" anchor="ctr">
            <a:noAutofit/>
          </a:bodyPr>
          <a:lstStyle/>
          <a:p>
            <a:pPr algn="l">
              <a:defRPr sz="5700" b="1">
                <a:solidFill>
                  <a:srgbClr val="006E82"/>
                </a:solidFill>
                <a:latin typeface="Calibri"/>
                <a:ea typeface="Calibri"/>
                <a:cs typeface="Calibri"/>
              </a:defRPr>
            </a:pPr>
            <a:r>
              <a:rPr lang="en-GB" sz="5700" b="1">
                <a:solidFill>
                  <a:srgbClr val="08004D"/>
                </a:solidFill>
                <a:latin typeface="Calibri"/>
                <a:ea typeface="Calibri"/>
                <a:cs typeface="Calibri"/>
              </a:rPr>
              <a:t>25%</a:t>
            </a:r>
          </a:p>
        </p:txBody>
      </p:sp>
      <p:sp>
        <p:nvSpPr>
          <p:cNvPr id="12" name="from ethnic minority&#10;backgrounds">
            <a:extLst>
              <a:ext uri="{FF2B5EF4-FFF2-40B4-BE49-F238E27FC236}">
                <a16:creationId xmlns:a16="http://schemas.microsoft.com/office/drawing/2014/main" id="{ADF6536D-E865-4506-952D-3E291A040D2E}"/>
              </a:ext>
            </a:extLst>
          </p:cNvPr>
          <p:cNvSpPr>
            <a:spLocks noGrp="1"/>
          </p:cNvSpPr>
          <p:nvPr/>
        </p:nvSpPr>
        <p:spPr>
          <a:xfrm>
            <a:off x="8448675" y="4781550"/>
            <a:ext cx="3190875" cy="609600"/>
          </a:xfrm>
          <a:prstGeom prst="rect">
            <a:avLst/>
          </a:prstGeom>
          <a:noFill/>
          <a:ln w="0">
            <a:noFill/>
          </a:ln>
        </p:spPr>
        <p:txBody>
          <a:bodyPr lIns="0" tIns="0" rIns="0" bIns="0" anchor="ctr">
            <a:noAutofit/>
          </a:bodyPr>
          <a:lstStyle/>
          <a:p>
            <a:r>
              <a:rPr lang="en-GB" sz="1880" b="1" dirty="0">
                <a:solidFill>
                  <a:srgbClr val="535364"/>
                </a:solidFill>
                <a:latin typeface="Calibri"/>
                <a:ea typeface="Calibri"/>
                <a:cs typeface="Calibri"/>
              </a:rPr>
              <a:t>from ethnic minority</a:t>
            </a:r>
          </a:p>
          <a:p>
            <a:r>
              <a:rPr lang="en-GB" sz="1880" b="1" dirty="0">
                <a:solidFill>
                  <a:srgbClr val="535364"/>
                </a:solidFill>
                <a:latin typeface="Calibri"/>
                <a:ea typeface="Calibri"/>
                <a:cs typeface="Calibri"/>
              </a:rPr>
              <a:t>backgrounds</a:t>
            </a:r>
          </a:p>
        </p:txBody>
      </p:sp>
      <p:sp>
        <p:nvSpPr>
          <p:cNvPr id="13" name="Trauma  ·  safeguarding  ·  language  ·  culture  ·  religion  · ">
            <a:extLst>
              <a:ext uri="{FF2B5EF4-FFF2-40B4-BE49-F238E27FC236}">
                <a16:creationId xmlns:a16="http://schemas.microsoft.com/office/drawing/2014/main" id="{EDB4F620-1EC5-4AB7-AD3F-F381570A7EDE}"/>
              </a:ext>
            </a:extLst>
          </p:cNvPr>
          <p:cNvSpPr>
            <a:spLocks noGrp="1"/>
          </p:cNvSpPr>
          <p:nvPr/>
        </p:nvSpPr>
        <p:spPr>
          <a:xfrm>
            <a:off x="952500" y="5429250"/>
            <a:ext cx="10287000" cy="361950"/>
          </a:xfrm>
          <a:prstGeom prst="rect">
            <a:avLst/>
          </a:prstGeom>
          <a:noFill/>
          <a:ln w="0">
            <a:noFill/>
          </a:ln>
        </p:spPr>
        <p:txBody>
          <a:bodyPr lIns="0" tIns="0" rIns="0" bIns="0" anchor="ctr">
            <a:noAutofit/>
          </a:bodyPr>
          <a:lstStyle/>
          <a:p>
            <a:pPr algn="ctr">
              <a:defRPr sz="1575" b="1">
                <a:solidFill>
                  <a:srgbClr val="08004D"/>
                </a:solidFill>
                <a:latin typeface="Calibri"/>
                <a:ea typeface="Calibri"/>
                <a:cs typeface="Calibri"/>
              </a:defRPr>
            </a:pPr>
            <a:r>
              <a:rPr lang="en-GB" sz="1575" b="1" dirty="0">
                <a:solidFill>
                  <a:srgbClr val="08004D"/>
                </a:solidFill>
                <a:latin typeface="Calibri"/>
                <a:ea typeface="Calibri"/>
                <a:cs typeface="Calibri"/>
              </a:rPr>
              <a:t>Trauma  ·  safeguarding  ·  language  ·  culture  ·  religion  ·  time-critical practices</a:t>
            </a:r>
          </a:p>
        </p:txBody>
      </p:sp>
      <p:sp>
        <p:nvSpPr>
          <p:cNvPr id="14" name="Rounded Rectangle 13">
            <a:extLst>
              <a:ext uri="{FF2B5EF4-FFF2-40B4-BE49-F238E27FC236}">
                <a16:creationId xmlns:a16="http://schemas.microsoft.com/office/drawing/2014/main" id="{2B90E951-4FA8-48C1-9B71-7D8E157FA70D}"/>
              </a:ext>
            </a:extLst>
          </p:cNvPr>
          <p:cNvSpPr>
            <a:spLocks noGrp="1"/>
          </p:cNvSpPr>
          <p:nvPr/>
        </p:nvSpPr>
        <p:spPr>
          <a:xfrm>
            <a:off x="2966720" y="5957570"/>
            <a:ext cx="5588000" cy="457200"/>
          </a:xfrm>
          <a:prstGeom prst="roundRect">
            <a:avLst>
              <a:gd name="adj" fmla="val 16667"/>
            </a:avLst>
          </a:prstGeom>
          <a:solidFill>
            <a:srgbClr val="F5EFF7"/>
          </a:solidFill>
          <a:ln w="0">
            <a:noFill/>
          </a:ln>
        </p:spPr>
        <p:txBody>
          <a:bodyPr/>
          <a:lstStyle/>
          <a:p>
            <a:endParaRPr lang="en-US"/>
          </a:p>
        </p:txBody>
      </p:sp>
      <p:sp>
        <p:nvSpPr>
          <p:cNvPr id="15" name="Whole-family context is part of safe care planning.">
            <a:extLst>
              <a:ext uri="{FF2B5EF4-FFF2-40B4-BE49-F238E27FC236}">
                <a16:creationId xmlns:a16="http://schemas.microsoft.com/office/drawing/2014/main" id="{3279CACD-A94F-4445-9227-F3890F735199}"/>
              </a:ext>
            </a:extLst>
          </p:cNvPr>
          <p:cNvSpPr>
            <a:spLocks noGrp="1"/>
          </p:cNvSpPr>
          <p:nvPr/>
        </p:nvSpPr>
        <p:spPr>
          <a:xfrm>
            <a:off x="2031662" y="5915025"/>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Whole-family context is part of safe care planning</a:t>
            </a:r>
          </a:p>
        </p:txBody>
      </p:sp>
    </p:spTree>
    <p:extLst>
      <p:ext uri="{BB962C8B-B14F-4D97-AF65-F5344CB8AC3E}">
        <p14:creationId xmlns:p14="http://schemas.microsoft.com/office/powerpoint/2010/main" val="881015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Beyond the call">
            <a:extLst>
              <a:ext uri="{FF2B5EF4-FFF2-40B4-BE49-F238E27FC236}">
                <a16:creationId xmlns:a16="http://schemas.microsoft.com/office/drawing/2014/main" id="{55676C77-DEC5-4EFA-8B54-A3C799848B78}"/>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Beyond the call</a:t>
            </a:r>
          </a:p>
        </p:txBody>
      </p:sp>
      <p:sp>
        <p:nvSpPr>
          <p:cNvPr id="2" name="An MDT discussion or telephone call often began a much longer epi">
            <a:extLst>
              <a:ext uri="{FF2B5EF4-FFF2-40B4-BE49-F238E27FC236}">
                <a16:creationId xmlns:a16="http://schemas.microsoft.com/office/drawing/2014/main" id="{DF78CEE0-06A1-4A88-B6A4-2803F7B60783}"/>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An MDT discussion or telephone call often began a much longer episode of work</a:t>
            </a:r>
          </a:p>
        </p:txBody>
      </p:sp>
      <p:sp>
        <p:nvSpPr>
          <p:cNvPr id="3" name="Straight Connector 2">
            <a:extLst>
              <a:ext uri="{FF2B5EF4-FFF2-40B4-BE49-F238E27FC236}">
                <a16:creationId xmlns:a16="http://schemas.microsoft.com/office/drawing/2014/main" id="{7157258E-B80C-4A17-B3EF-0456F20F624F}"/>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01">
            <a:extLst>
              <a:ext uri="{FF2B5EF4-FFF2-40B4-BE49-F238E27FC236}">
                <a16:creationId xmlns:a16="http://schemas.microsoft.com/office/drawing/2014/main" id="{5D6181B6-4018-4424-9D5F-482807974915}"/>
              </a:ext>
            </a:extLst>
          </p:cNvPr>
          <p:cNvSpPr>
            <a:spLocks noGrp="1"/>
          </p:cNvSpPr>
          <p:nvPr/>
        </p:nvSpPr>
        <p:spPr>
          <a:xfrm>
            <a:off x="590550" y="1743075"/>
            <a:ext cx="762000" cy="409575"/>
          </a:xfrm>
          <a:prstGeom prst="rect">
            <a:avLst/>
          </a:prstGeom>
          <a:noFill/>
          <a:ln w="0">
            <a:noFill/>
          </a:ln>
        </p:spPr>
        <p:txBody>
          <a:bodyPr lIns="0" tIns="0" rIns="0" bIns="0" anchor="ctr">
            <a:noAutofit/>
          </a:bodyPr>
          <a:lstStyle/>
          <a:p>
            <a:pPr algn="l">
              <a:defRPr sz="1500" b="1">
                <a:solidFill>
                  <a:srgbClr val="AC0074"/>
                </a:solidFill>
                <a:latin typeface="Calibri"/>
                <a:ea typeface="Calibri"/>
                <a:cs typeface="Calibri"/>
              </a:defRPr>
            </a:pPr>
            <a:r>
              <a:rPr lang="en-GB" sz="1500" b="1">
                <a:solidFill>
                  <a:srgbClr val="AC0074"/>
                </a:solidFill>
                <a:latin typeface="Calibri"/>
                <a:ea typeface="Calibri"/>
                <a:cs typeface="Calibri"/>
              </a:rPr>
              <a:t>01</a:t>
            </a:r>
          </a:p>
        </p:txBody>
      </p:sp>
      <p:sp>
        <p:nvSpPr>
          <p:cNvPr id="5" name="THE ADVICE EVENT">
            <a:extLst>
              <a:ext uri="{FF2B5EF4-FFF2-40B4-BE49-F238E27FC236}">
                <a16:creationId xmlns:a16="http://schemas.microsoft.com/office/drawing/2014/main" id="{DCF300D6-8125-455E-BE83-72DA7D887ACB}"/>
              </a:ext>
            </a:extLst>
          </p:cNvPr>
          <p:cNvSpPr>
            <a:spLocks noGrp="1"/>
          </p:cNvSpPr>
          <p:nvPr/>
        </p:nvSpPr>
        <p:spPr>
          <a:xfrm>
            <a:off x="590550" y="2114550"/>
            <a:ext cx="2857500" cy="400050"/>
          </a:xfrm>
          <a:prstGeom prst="rect">
            <a:avLst/>
          </a:prstGeom>
          <a:noFill/>
          <a:ln w="0">
            <a:noFill/>
          </a:ln>
        </p:spPr>
        <p:txBody>
          <a:bodyPr lIns="0" tIns="0" rIns="0" bIns="0" anchor="ctr">
            <a:noAutofit/>
          </a:bodyPr>
          <a:lstStyle/>
          <a:p>
            <a:pPr algn="l">
              <a:defRPr sz="1725" b="1">
                <a:solidFill>
                  <a:srgbClr val="08004D"/>
                </a:solidFill>
                <a:latin typeface="Calibri"/>
                <a:ea typeface="Calibri"/>
                <a:cs typeface="Calibri"/>
              </a:defRPr>
            </a:pPr>
            <a:r>
              <a:rPr lang="en-GB" sz="1725" b="1">
                <a:solidFill>
                  <a:srgbClr val="08004D"/>
                </a:solidFill>
                <a:latin typeface="Calibri"/>
                <a:ea typeface="Calibri"/>
                <a:cs typeface="Calibri"/>
              </a:rPr>
              <a:t>THE ADVICE EVENT</a:t>
            </a:r>
          </a:p>
        </p:txBody>
      </p:sp>
      <p:sp>
        <p:nvSpPr>
          <p:cNvPr id="6" name="Oval 5">
            <a:extLst>
              <a:ext uri="{FF2B5EF4-FFF2-40B4-BE49-F238E27FC236}">
                <a16:creationId xmlns:a16="http://schemas.microsoft.com/office/drawing/2014/main" id="{CEBDA40D-6DFA-488F-BC5A-D24AFD6DCFB8}"/>
              </a:ext>
            </a:extLst>
          </p:cNvPr>
          <p:cNvSpPr>
            <a:spLocks noGrp="1"/>
          </p:cNvSpPr>
          <p:nvPr/>
        </p:nvSpPr>
        <p:spPr>
          <a:xfrm>
            <a:off x="733425" y="2714625"/>
            <a:ext cx="1162050" cy="1162050"/>
          </a:xfrm>
          <a:prstGeom prst="ellipse">
            <a:avLst/>
          </a:prstGeom>
          <a:solidFill>
            <a:srgbClr val="AC0074"/>
          </a:solidFill>
          <a:ln w="28575">
            <a:solidFill>
              <a:srgbClr val="D8A700"/>
            </a:solidFill>
          </a:ln>
        </p:spPr>
        <p:txBody>
          <a:bodyPr/>
          <a:lstStyle/>
          <a:p>
            <a:endParaRPr lang="en-US"/>
          </a:p>
        </p:txBody>
      </p:sp>
      <p:sp>
        <p:nvSpPr>
          <p:cNvPr id="7" name="29">
            <a:extLst>
              <a:ext uri="{FF2B5EF4-FFF2-40B4-BE49-F238E27FC236}">
                <a16:creationId xmlns:a16="http://schemas.microsoft.com/office/drawing/2014/main" id="{8E582C15-7A54-43DF-8BCF-6CCB4359767F}"/>
              </a:ext>
            </a:extLst>
          </p:cNvPr>
          <p:cNvSpPr>
            <a:spLocks noGrp="1"/>
          </p:cNvSpPr>
          <p:nvPr/>
        </p:nvSpPr>
        <p:spPr>
          <a:xfrm>
            <a:off x="781050" y="2857500"/>
            <a:ext cx="1066800" cy="571500"/>
          </a:xfrm>
          <a:prstGeom prst="rect">
            <a:avLst/>
          </a:prstGeom>
          <a:noFill/>
          <a:ln w="0">
            <a:noFill/>
          </a:ln>
        </p:spPr>
        <p:txBody>
          <a:bodyPr lIns="0" tIns="0" rIns="0" bIns="0" anchor="ctr">
            <a:noAutofit/>
          </a:bodyPr>
          <a:lstStyle/>
          <a:p>
            <a:pPr algn="ctr">
              <a:defRPr sz="3375" b="1">
                <a:solidFill>
                  <a:srgbClr val="FFFFFF"/>
                </a:solidFill>
                <a:latin typeface="Calibri"/>
                <a:ea typeface="Calibri"/>
                <a:cs typeface="Calibri"/>
              </a:defRPr>
            </a:pPr>
            <a:r>
              <a:rPr lang="en-GB" sz="3375" b="1">
                <a:solidFill>
                  <a:srgbClr val="FFFFFF"/>
                </a:solidFill>
                <a:latin typeface="Calibri"/>
                <a:ea typeface="Calibri"/>
                <a:cs typeface="Calibri"/>
              </a:rPr>
              <a:t>29</a:t>
            </a:r>
          </a:p>
        </p:txBody>
      </p:sp>
      <p:sp>
        <p:nvSpPr>
          <p:cNvPr id="8" name="min call">
            <a:extLst>
              <a:ext uri="{FF2B5EF4-FFF2-40B4-BE49-F238E27FC236}">
                <a16:creationId xmlns:a16="http://schemas.microsoft.com/office/drawing/2014/main" id="{11E3727D-F654-401B-B663-A77295677628}"/>
              </a:ext>
            </a:extLst>
          </p:cNvPr>
          <p:cNvSpPr>
            <a:spLocks noGrp="1"/>
          </p:cNvSpPr>
          <p:nvPr/>
        </p:nvSpPr>
        <p:spPr>
          <a:xfrm>
            <a:off x="781050" y="3400425"/>
            <a:ext cx="1066800" cy="304800"/>
          </a:xfrm>
          <a:prstGeom prst="rect">
            <a:avLst/>
          </a:prstGeom>
          <a:noFill/>
          <a:ln w="0">
            <a:noFill/>
          </a:ln>
        </p:spPr>
        <p:txBody>
          <a:bodyPr lIns="0" tIns="0" rIns="0" bIns="0" anchor="ctr">
            <a:noAutofit/>
          </a:bodyPr>
          <a:lstStyle/>
          <a:p>
            <a:pPr algn="ctr">
              <a:defRPr sz="1350" b="1">
                <a:solidFill>
                  <a:srgbClr val="FFFFFF"/>
                </a:solidFill>
                <a:latin typeface="Calibri"/>
                <a:ea typeface="Calibri"/>
                <a:cs typeface="Calibri"/>
              </a:defRPr>
            </a:pPr>
            <a:r>
              <a:rPr lang="en-GB" sz="1350" b="1">
                <a:solidFill>
                  <a:srgbClr val="FFFFFF"/>
                </a:solidFill>
                <a:latin typeface="Calibri"/>
                <a:ea typeface="Calibri"/>
                <a:cs typeface="Calibri"/>
              </a:rPr>
              <a:t>min call</a:t>
            </a:r>
          </a:p>
        </p:txBody>
      </p:sp>
      <p:sp>
        <p:nvSpPr>
          <p:cNvPr id="9" name="+">
            <a:extLst>
              <a:ext uri="{FF2B5EF4-FFF2-40B4-BE49-F238E27FC236}">
                <a16:creationId xmlns:a16="http://schemas.microsoft.com/office/drawing/2014/main" id="{1E385CC2-E24F-49CC-B6FA-A0F24F8D022B}"/>
              </a:ext>
            </a:extLst>
          </p:cNvPr>
          <p:cNvSpPr>
            <a:spLocks noGrp="1"/>
          </p:cNvSpPr>
          <p:nvPr/>
        </p:nvSpPr>
        <p:spPr>
          <a:xfrm>
            <a:off x="1971675" y="3095625"/>
            <a:ext cx="400050" cy="400050"/>
          </a:xfrm>
          <a:prstGeom prst="rect">
            <a:avLst/>
          </a:prstGeom>
          <a:noFill/>
          <a:ln w="0">
            <a:noFill/>
          </a:ln>
        </p:spPr>
        <p:txBody>
          <a:bodyPr lIns="0" tIns="0" rIns="0" bIns="0" anchor="ctr">
            <a:noAutofit/>
          </a:bodyPr>
          <a:lstStyle/>
          <a:p>
            <a:pPr algn="ctr">
              <a:defRPr sz="2325" b="0">
                <a:solidFill>
                  <a:srgbClr val="535364"/>
                </a:solidFill>
                <a:latin typeface="Calibri"/>
                <a:ea typeface="Calibri"/>
                <a:cs typeface="Calibri"/>
              </a:defRPr>
            </a:pPr>
            <a:r>
              <a:rPr lang="en-GB" sz="2325" b="0">
                <a:solidFill>
                  <a:srgbClr val="535364"/>
                </a:solidFill>
                <a:latin typeface="Calibri"/>
                <a:ea typeface="Calibri"/>
                <a:cs typeface="Calibri"/>
              </a:rPr>
              <a:t>+</a:t>
            </a:r>
          </a:p>
        </p:txBody>
      </p:sp>
      <p:sp>
        <p:nvSpPr>
          <p:cNvPr id="10" name="Oval 9">
            <a:extLst>
              <a:ext uri="{FF2B5EF4-FFF2-40B4-BE49-F238E27FC236}">
                <a16:creationId xmlns:a16="http://schemas.microsoft.com/office/drawing/2014/main" id="{67BDF35B-C0AC-494D-BB66-C625BAE8D4CD}"/>
              </a:ext>
            </a:extLst>
          </p:cNvPr>
          <p:cNvSpPr>
            <a:spLocks noGrp="1"/>
          </p:cNvSpPr>
          <p:nvPr/>
        </p:nvSpPr>
        <p:spPr>
          <a:xfrm>
            <a:off x="2400300" y="2714625"/>
            <a:ext cx="1162050" cy="1162050"/>
          </a:xfrm>
          <a:prstGeom prst="ellipse">
            <a:avLst/>
          </a:prstGeom>
          <a:solidFill>
            <a:srgbClr val="08004D"/>
          </a:solidFill>
          <a:ln w="28575">
            <a:solidFill>
              <a:srgbClr val="D8A700"/>
            </a:solidFill>
          </a:ln>
        </p:spPr>
        <p:txBody>
          <a:bodyPr/>
          <a:lstStyle/>
          <a:p>
            <a:endParaRPr lang="en-US"/>
          </a:p>
        </p:txBody>
      </p:sp>
      <p:sp>
        <p:nvSpPr>
          <p:cNvPr id="11" name="21">
            <a:extLst>
              <a:ext uri="{FF2B5EF4-FFF2-40B4-BE49-F238E27FC236}">
                <a16:creationId xmlns:a16="http://schemas.microsoft.com/office/drawing/2014/main" id="{BB3A6947-CA51-483F-A335-FB044DDB4BDA}"/>
              </a:ext>
            </a:extLst>
          </p:cNvPr>
          <p:cNvSpPr>
            <a:spLocks noGrp="1"/>
          </p:cNvSpPr>
          <p:nvPr/>
        </p:nvSpPr>
        <p:spPr>
          <a:xfrm>
            <a:off x="2447925" y="2857500"/>
            <a:ext cx="1066800" cy="571500"/>
          </a:xfrm>
          <a:prstGeom prst="rect">
            <a:avLst/>
          </a:prstGeom>
          <a:noFill/>
          <a:ln w="0">
            <a:noFill/>
          </a:ln>
        </p:spPr>
        <p:txBody>
          <a:bodyPr lIns="0" tIns="0" rIns="0" bIns="0" anchor="ctr">
            <a:noAutofit/>
          </a:bodyPr>
          <a:lstStyle/>
          <a:p>
            <a:pPr algn="ctr">
              <a:defRPr sz="3375" b="1">
                <a:solidFill>
                  <a:srgbClr val="FFFFFF"/>
                </a:solidFill>
                <a:latin typeface="Calibri"/>
                <a:ea typeface="Calibri"/>
                <a:cs typeface="Calibri"/>
              </a:defRPr>
            </a:pPr>
            <a:r>
              <a:rPr lang="en-GB" sz="3375" b="1">
                <a:solidFill>
                  <a:srgbClr val="FFFFFF"/>
                </a:solidFill>
                <a:latin typeface="Calibri"/>
                <a:ea typeface="Calibri"/>
                <a:cs typeface="Calibri"/>
              </a:rPr>
              <a:t>21</a:t>
            </a:r>
          </a:p>
        </p:txBody>
      </p:sp>
      <p:sp>
        <p:nvSpPr>
          <p:cNvPr id="12" name="min admin">
            <a:extLst>
              <a:ext uri="{FF2B5EF4-FFF2-40B4-BE49-F238E27FC236}">
                <a16:creationId xmlns:a16="http://schemas.microsoft.com/office/drawing/2014/main" id="{70A53A5B-308B-47BB-8560-F7DDB8A66529}"/>
              </a:ext>
            </a:extLst>
          </p:cNvPr>
          <p:cNvSpPr>
            <a:spLocks noGrp="1"/>
          </p:cNvSpPr>
          <p:nvPr/>
        </p:nvSpPr>
        <p:spPr>
          <a:xfrm>
            <a:off x="2447925" y="3400425"/>
            <a:ext cx="1066800" cy="304800"/>
          </a:xfrm>
          <a:prstGeom prst="rect">
            <a:avLst/>
          </a:prstGeom>
          <a:noFill/>
          <a:ln w="0">
            <a:noFill/>
          </a:ln>
        </p:spPr>
        <p:txBody>
          <a:bodyPr lIns="0" tIns="0" rIns="0" bIns="0" anchor="ctr">
            <a:noAutofit/>
          </a:bodyPr>
          <a:lstStyle/>
          <a:p>
            <a:pPr algn="ctr">
              <a:defRPr sz="1350" b="1">
                <a:solidFill>
                  <a:srgbClr val="FFFFFF"/>
                </a:solidFill>
                <a:latin typeface="Calibri"/>
                <a:ea typeface="Calibri"/>
                <a:cs typeface="Calibri"/>
              </a:defRPr>
            </a:pPr>
            <a:r>
              <a:rPr lang="en-GB" sz="1350" b="1">
                <a:solidFill>
                  <a:srgbClr val="FFFFFF"/>
                </a:solidFill>
                <a:latin typeface="Calibri"/>
                <a:ea typeface="Calibri"/>
                <a:cs typeface="Calibri"/>
              </a:rPr>
              <a:t>min admin</a:t>
            </a:r>
          </a:p>
        </p:txBody>
      </p:sp>
      <p:sp>
        <p:nvSpPr>
          <p:cNvPr id="13" name="→">
            <a:extLst>
              <a:ext uri="{FF2B5EF4-FFF2-40B4-BE49-F238E27FC236}">
                <a16:creationId xmlns:a16="http://schemas.microsoft.com/office/drawing/2014/main" id="{C426FF36-4DAF-4CA0-A0F3-C43B942DE2C0}"/>
              </a:ext>
            </a:extLst>
          </p:cNvPr>
          <p:cNvSpPr>
            <a:spLocks noGrp="1"/>
          </p:cNvSpPr>
          <p:nvPr/>
        </p:nvSpPr>
        <p:spPr>
          <a:xfrm>
            <a:off x="3638550" y="3105150"/>
            <a:ext cx="495300" cy="495300"/>
          </a:xfrm>
          <a:prstGeom prst="rect">
            <a:avLst/>
          </a:prstGeom>
          <a:noFill/>
          <a:ln w="0">
            <a:noFill/>
          </a:ln>
        </p:spPr>
        <p:txBody>
          <a:bodyPr lIns="0" tIns="0" rIns="0" bIns="0" anchor="ctr">
            <a:noAutofit/>
          </a:bodyPr>
          <a:lstStyle/>
          <a:p>
            <a:pPr algn="ctr">
              <a:defRPr sz="2775" b="1">
                <a:solidFill>
                  <a:srgbClr val="D08A00"/>
                </a:solidFill>
                <a:latin typeface="Calibri"/>
                <a:ea typeface="Calibri"/>
                <a:cs typeface="Calibri"/>
              </a:defRPr>
            </a:pPr>
            <a:r>
              <a:rPr lang="en-GB" sz="2775" b="1">
                <a:solidFill>
                  <a:srgbClr val="D08A00"/>
                </a:solidFill>
                <a:latin typeface="Calibri"/>
                <a:ea typeface="Calibri"/>
                <a:cs typeface="Calibri"/>
              </a:rPr>
              <a:t>→</a:t>
            </a:r>
          </a:p>
        </p:txBody>
      </p:sp>
      <p:sp>
        <p:nvSpPr>
          <p:cNvPr id="14" name="02">
            <a:extLst>
              <a:ext uri="{FF2B5EF4-FFF2-40B4-BE49-F238E27FC236}">
                <a16:creationId xmlns:a16="http://schemas.microsoft.com/office/drawing/2014/main" id="{9816CBC8-AD73-4F7C-91BF-470D97935B6D}"/>
              </a:ext>
            </a:extLst>
          </p:cNvPr>
          <p:cNvSpPr>
            <a:spLocks noGrp="1"/>
          </p:cNvSpPr>
          <p:nvPr/>
        </p:nvSpPr>
        <p:spPr>
          <a:xfrm>
            <a:off x="4191000" y="1743075"/>
            <a:ext cx="762000" cy="409575"/>
          </a:xfrm>
          <a:prstGeom prst="rect">
            <a:avLst/>
          </a:prstGeom>
          <a:noFill/>
          <a:ln w="0">
            <a:noFill/>
          </a:ln>
        </p:spPr>
        <p:txBody>
          <a:bodyPr lIns="0" tIns="0" rIns="0" bIns="0" anchor="ctr">
            <a:noAutofit/>
          </a:bodyPr>
          <a:lstStyle/>
          <a:p>
            <a:pPr algn="l">
              <a:defRPr sz="1500" b="1">
                <a:solidFill>
                  <a:srgbClr val="006E82"/>
                </a:solidFill>
                <a:latin typeface="Calibri"/>
                <a:ea typeface="Calibri"/>
                <a:cs typeface="Calibri"/>
              </a:defRPr>
            </a:pPr>
            <a:r>
              <a:rPr lang="en-GB" sz="1500" b="1">
                <a:solidFill>
                  <a:srgbClr val="006E82"/>
                </a:solidFill>
                <a:latin typeface="Calibri"/>
                <a:ea typeface="Calibri"/>
                <a:cs typeface="Calibri"/>
              </a:rPr>
              <a:t>02</a:t>
            </a:r>
          </a:p>
        </p:txBody>
      </p:sp>
      <p:sp>
        <p:nvSpPr>
          <p:cNvPr id="15" name="THE WORK IT GENERATED">
            <a:extLst>
              <a:ext uri="{FF2B5EF4-FFF2-40B4-BE49-F238E27FC236}">
                <a16:creationId xmlns:a16="http://schemas.microsoft.com/office/drawing/2014/main" id="{67015B03-9959-45DE-B140-0AC4D2421B5D}"/>
              </a:ext>
            </a:extLst>
          </p:cNvPr>
          <p:cNvSpPr>
            <a:spLocks noGrp="1"/>
          </p:cNvSpPr>
          <p:nvPr/>
        </p:nvSpPr>
        <p:spPr>
          <a:xfrm>
            <a:off x="4191000" y="2114550"/>
            <a:ext cx="3476625" cy="400050"/>
          </a:xfrm>
          <a:prstGeom prst="rect">
            <a:avLst/>
          </a:prstGeom>
          <a:noFill/>
          <a:ln w="0">
            <a:noFill/>
          </a:ln>
        </p:spPr>
        <p:txBody>
          <a:bodyPr lIns="0" tIns="0" rIns="0" bIns="0" anchor="ctr">
            <a:noAutofit/>
          </a:bodyPr>
          <a:lstStyle/>
          <a:p>
            <a:pPr algn="l">
              <a:defRPr sz="1725" b="1">
                <a:solidFill>
                  <a:srgbClr val="08004D"/>
                </a:solidFill>
                <a:latin typeface="Calibri"/>
                <a:ea typeface="Calibri"/>
                <a:cs typeface="Calibri"/>
              </a:defRPr>
            </a:pPr>
            <a:r>
              <a:rPr lang="en-GB" sz="1725" b="1">
                <a:solidFill>
                  <a:srgbClr val="08004D"/>
                </a:solidFill>
                <a:latin typeface="Calibri"/>
                <a:ea typeface="Calibri"/>
                <a:cs typeface="Calibri"/>
              </a:rPr>
              <a:t>THE WORK IT GENERATED</a:t>
            </a:r>
          </a:p>
        </p:txBody>
      </p:sp>
      <p:sp>
        <p:nvSpPr>
          <p:cNvPr id="16" name="Rounded Rectangle 15">
            <a:extLst>
              <a:ext uri="{FF2B5EF4-FFF2-40B4-BE49-F238E27FC236}">
                <a16:creationId xmlns:a16="http://schemas.microsoft.com/office/drawing/2014/main" id="{6DA7C065-EFBD-472D-95D2-85BBAA4EFFE1}"/>
              </a:ext>
            </a:extLst>
          </p:cNvPr>
          <p:cNvSpPr>
            <a:spLocks noGrp="1"/>
          </p:cNvSpPr>
          <p:nvPr/>
        </p:nvSpPr>
        <p:spPr>
          <a:xfrm>
            <a:off x="4171950" y="2628900"/>
            <a:ext cx="3381375" cy="1743075"/>
          </a:xfrm>
          <a:prstGeom prst="roundRect">
            <a:avLst>
              <a:gd name="adj" fmla="val 4372"/>
            </a:avLst>
          </a:prstGeom>
          <a:solidFill>
            <a:srgbClr val="F7F3F8"/>
          </a:solidFill>
          <a:ln w="9525">
            <a:solidFill>
              <a:srgbClr val="E7DDEA"/>
            </a:solidFill>
          </a:ln>
        </p:spPr>
        <p:txBody>
          <a:bodyPr/>
          <a:lstStyle/>
          <a:p>
            <a:endParaRPr lang="en-US"/>
          </a:p>
        </p:txBody>
      </p:sp>
      <p:sp>
        <p:nvSpPr>
          <p:cNvPr id="17" name="Future care and symptom plans&#10;Medicines and syringe-driver review">
            <a:extLst>
              <a:ext uri="{FF2B5EF4-FFF2-40B4-BE49-F238E27FC236}">
                <a16:creationId xmlns:a16="http://schemas.microsoft.com/office/drawing/2014/main" id="{9FEA63FD-1B5C-40DF-A8E7-710FBC93368B}"/>
              </a:ext>
            </a:extLst>
          </p:cNvPr>
          <p:cNvSpPr>
            <a:spLocks noGrp="1"/>
          </p:cNvSpPr>
          <p:nvPr/>
        </p:nvSpPr>
        <p:spPr>
          <a:xfrm>
            <a:off x="4438650" y="2800350"/>
            <a:ext cx="2914650" cy="1390650"/>
          </a:xfrm>
          <a:prstGeom prst="rect">
            <a:avLst/>
          </a:prstGeom>
          <a:noFill/>
          <a:ln w="0">
            <a:noFill/>
          </a:ln>
        </p:spPr>
        <p:txBody>
          <a:bodyPr lIns="0" tIns="0" rIns="0" bIns="0" anchor="ctr">
            <a:noAutofit/>
          </a:bodyPr>
          <a:lstStyle/>
          <a:p>
            <a:pPr algn="l">
              <a:defRPr sz="1575" b="1">
                <a:solidFill>
                  <a:srgbClr val="08004D"/>
                </a:solidFill>
                <a:latin typeface="Calibri"/>
                <a:ea typeface="Calibri"/>
                <a:cs typeface="Calibri"/>
              </a:defRPr>
            </a:pPr>
            <a:r>
              <a:rPr lang="en-GB" sz="1575" b="1">
                <a:solidFill>
                  <a:srgbClr val="08004D"/>
                </a:solidFill>
                <a:latin typeface="Calibri"/>
                <a:ea typeface="Calibri"/>
                <a:cs typeface="Calibri"/>
              </a:rPr>
              <a:t>Future care and symptom plans</a:t>
            </a:r>
          </a:p>
          <a:p>
            <a:pPr algn="l">
              <a:defRPr sz="1575" b="1">
                <a:solidFill>
                  <a:srgbClr val="08004D"/>
                </a:solidFill>
                <a:latin typeface="Calibri"/>
                <a:ea typeface="Calibri"/>
                <a:cs typeface="Calibri"/>
              </a:defRPr>
            </a:pPr>
            <a:r>
              <a:rPr lang="en-GB" sz="1575" b="1">
                <a:solidFill>
                  <a:srgbClr val="08004D"/>
                </a:solidFill>
                <a:latin typeface="Calibri"/>
                <a:ea typeface="Calibri"/>
                <a:cs typeface="Calibri"/>
              </a:rPr>
              <a:t>Medicines and syringe-driver review</a:t>
            </a:r>
          </a:p>
          <a:p>
            <a:pPr algn="l">
              <a:defRPr sz="1575" b="1">
                <a:solidFill>
                  <a:srgbClr val="08004D"/>
                </a:solidFill>
                <a:latin typeface="Calibri"/>
                <a:ea typeface="Calibri"/>
                <a:cs typeface="Calibri"/>
              </a:defRPr>
            </a:pPr>
            <a:r>
              <a:rPr lang="en-GB" sz="1575" b="1">
                <a:solidFill>
                  <a:srgbClr val="08004D"/>
                </a:solidFill>
                <a:latin typeface="Calibri"/>
                <a:ea typeface="Calibri"/>
                <a:cs typeface="Calibri"/>
              </a:rPr>
              <a:t>Rapid discharge and coordination</a:t>
            </a:r>
          </a:p>
          <a:p>
            <a:pPr algn="l">
              <a:defRPr sz="1575" b="1">
                <a:solidFill>
                  <a:srgbClr val="08004D"/>
                </a:solidFill>
                <a:latin typeface="Calibri"/>
                <a:ea typeface="Calibri"/>
                <a:cs typeface="Calibri"/>
              </a:defRPr>
            </a:pPr>
            <a:r>
              <a:rPr lang="en-GB" sz="1575" b="1">
                <a:solidFill>
                  <a:srgbClr val="08004D"/>
                </a:solidFill>
                <a:latin typeface="Calibri"/>
                <a:ea typeface="Calibri"/>
                <a:cs typeface="Calibri"/>
              </a:rPr>
              <a:t>Education, staff and parent training</a:t>
            </a:r>
          </a:p>
        </p:txBody>
      </p:sp>
      <p:sp>
        <p:nvSpPr>
          <p:cNvPr id="18" name="→">
            <a:extLst>
              <a:ext uri="{FF2B5EF4-FFF2-40B4-BE49-F238E27FC236}">
                <a16:creationId xmlns:a16="http://schemas.microsoft.com/office/drawing/2014/main" id="{D0EA1E3D-C6FF-40CD-8B97-D8E803F38AA5}"/>
              </a:ext>
            </a:extLst>
          </p:cNvPr>
          <p:cNvSpPr>
            <a:spLocks noGrp="1"/>
          </p:cNvSpPr>
          <p:nvPr/>
        </p:nvSpPr>
        <p:spPr>
          <a:xfrm>
            <a:off x="7648575" y="3105150"/>
            <a:ext cx="495300" cy="495300"/>
          </a:xfrm>
          <a:prstGeom prst="rect">
            <a:avLst/>
          </a:prstGeom>
          <a:noFill/>
          <a:ln w="0">
            <a:noFill/>
          </a:ln>
        </p:spPr>
        <p:txBody>
          <a:bodyPr lIns="0" tIns="0" rIns="0" bIns="0" anchor="ctr">
            <a:noAutofit/>
          </a:bodyPr>
          <a:lstStyle/>
          <a:p>
            <a:pPr algn="ctr">
              <a:defRPr sz="2775" b="1">
                <a:solidFill>
                  <a:srgbClr val="D08A00"/>
                </a:solidFill>
                <a:latin typeface="Calibri"/>
                <a:ea typeface="Calibri"/>
                <a:cs typeface="Calibri"/>
              </a:defRPr>
            </a:pPr>
            <a:r>
              <a:rPr lang="en-GB" sz="2775" b="1">
                <a:solidFill>
                  <a:srgbClr val="D08A00"/>
                </a:solidFill>
                <a:latin typeface="Calibri"/>
                <a:ea typeface="Calibri"/>
                <a:cs typeface="Calibri"/>
              </a:rPr>
              <a:t>→</a:t>
            </a:r>
          </a:p>
        </p:txBody>
      </p:sp>
      <p:sp>
        <p:nvSpPr>
          <p:cNvPr id="19" name="03">
            <a:extLst>
              <a:ext uri="{FF2B5EF4-FFF2-40B4-BE49-F238E27FC236}">
                <a16:creationId xmlns:a16="http://schemas.microsoft.com/office/drawing/2014/main" id="{B1527757-BBEB-48A4-8E6F-2AFFB1C53321}"/>
              </a:ext>
            </a:extLst>
          </p:cNvPr>
          <p:cNvSpPr>
            <a:spLocks noGrp="1"/>
          </p:cNvSpPr>
          <p:nvPr/>
        </p:nvSpPr>
        <p:spPr>
          <a:xfrm>
            <a:off x="8210550" y="1743075"/>
            <a:ext cx="762000" cy="409575"/>
          </a:xfrm>
          <a:prstGeom prst="rect">
            <a:avLst/>
          </a:prstGeom>
          <a:noFill/>
          <a:ln w="0">
            <a:noFill/>
          </a:ln>
        </p:spPr>
        <p:txBody>
          <a:bodyPr lIns="0" tIns="0" rIns="0" bIns="0" anchor="ctr">
            <a:noAutofit/>
          </a:bodyPr>
          <a:lstStyle/>
          <a:p>
            <a:pPr algn="l">
              <a:defRPr sz="1500" b="1">
                <a:solidFill>
                  <a:srgbClr val="AC0074"/>
                </a:solidFill>
                <a:latin typeface="Calibri"/>
                <a:ea typeface="Calibri"/>
                <a:cs typeface="Calibri"/>
              </a:defRPr>
            </a:pPr>
            <a:r>
              <a:rPr lang="en-GB" sz="1500" b="1">
                <a:solidFill>
                  <a:srgbClr val="AC0074"/>
                </a:solidFill>
                <a:latin typeface="Calibri"/>
                <a:ea typeface="Calibri"/>
                <a:cs typeface="Calibri"/>
              </a:rPr>
              <a:t>03</a:t>
            </a:r>
          </a:p>
        </p:txBody>
      </p:sp>
      <p:sp>
        <p:nvSpPr>
          <p:cNvPr id="20" name="THE DAYTIME IMPACT">
            <a:extLst>
              <a:ext uri="{FF2B5EF4-FFF2-40B4-BE49-F238E27FC236}">
                <a16:creationId xmlns:a16="http://schemas.microsoft.com/office/drawing/2014/main" id="{28F0E4AC-806C-47C1-9061-FF0B5CEEBD49}"/>
              </a:ext>
            </a:extLst>
          </p:cNvPr>
          <p:cNvSpPr>
            <a:spLocks noGrp="1"/>
          </p:cNvSpPr>
          <p:nvPr/>
        </p:nvSpPr>
        <p:spPr>
          <a:xfrm>
            <a:off x="8210550" y="2114550"/>
            <a:ext cx="3276600" cy="400050"/>
          </a:xfrm>
          <a:prstGeom prst="rect">
            <a:avLst/>
          </a:prstGeom>
          <a:noFill/>
          <a:ln w="0">
            <a:noFill/>
          </a:ln>
        </p:spPr>
        <p:txBody>
          <a:bodyPr lIns="0" tIns="0" rIns="0" bIns="0" anchor="ctr">
            <a:noAutofit/>
          </a:bodyPr>
          <a:lstStyle/>
          <a:p>
            <a:pPr algn="l">
              <a:defRPr sz="1725" b="1">
                <a:solidFill>
                  <a:srgbClr val="08004D"/>
                </a:solidFill>
                <a:latin typeface="Calibri"/>
                <a:ea typeface="Calibri"/>
                <a:cs typeface="Calibri"/>
              </a:defRPr>
            </a:pPr>
            <a:r>
              <a:rPr lang="en-GB" sz="1725" b="1">
                <a:solidFill>
                  <a:srgbClr val="08004D"/>
                </a:solidFill>
                <a:latin typeface="Calibri"/>
                <a:ea typeface="Calibri"/>
                <a:cs typeface="Calibri"/>
              </a:rPr>
              <a:t>THE DAYTIME IMPACT</a:t>
            </a:r>
          </a:p>
        </p:txBody>
      </p:sp>
      <p:sp>
        <p:nvSpPr>
          <p:cNvPr id="21" name="≈20%">
            <a:extLst>
              <a:ext uri="{FF2B5EF4-FFF2-40B4-BE49-F238E27FC236}">
                <a16:creationId xmlns:a16="http://schemas.microsoft.com/office/drawing/2014/main" id="{F0B1529D-01D2-450F-A3C8-D09560353EFF}"/>
              </a:ext>
            </a:extLst>
          </p:cNvPr>
          <p:cNvSpPr>
            <a:spLocks noGrp="1"/>
          </p:cNvSpPr>
          <p:nvPr/>
        </p:nvSpPr>
        <p:spPr>
          <a:xfrm>
            <a:off x="8201025" y="2657475"/>
            <a:ext cx="3314700" cy="962025"/>
          </a:xfrm>
          <a:prstGeom prst="rect">
            <a:avLst/>
          </a:prstGeom>
          <a:noFill/>
          <a:ln w="0">
            <a:noFill/>
          </a:ln>
        </p:spPr>
        <p:txBody>
          <a:bodyPr lIns="0" tIns="0" rIns="0" bIns="0" anchor="ctr">
            <a:noAutofit/>
          </a:bodyPr>
          <a:lstStyle/>
          <a:p>
            <a:pPr algn="ctr">
              <a:defRPr sz="5250" b="1">
                <a:solidFill>
                  <a:srgbClr val="AC0074"/>
                </a:solidFill>
                <a:latin typeface="Calibri"/>
                <a:ea typeface="Calibri"/>
                <a:cs typeface="Calibri"/>
              </a:defRPr>
            </a:pPr>
            <a:r>
              <a:rPr lang="en-GB" sz="5250" b="1" dirty="0">
                <a:solidFill>
                  <a:srgbClr val="08004D"/>
                </a:solidFill>
                <a:latin typeface="Calibri"/>
                <a:ea typeface="Calibri"/>
                <a:cs typeface="Calibri"/>
              </a:rPr>
              <a:t>≈20%</a:t>
            </a:r>
          </a:p>
        </p:txBody>
      </p:sp>
      <p:sp>
        <p:nvSpPr>
          <p:cNvPr id="22" name="of CAS clinicians’ time">
            <a:extLst>
              <a:ext uri="{FF2B5EF4-FFF2-40B4-BE49-F238E27FC236}">
                <a16:creationId xmlns:a16="http://schemas.microsoft.com/office/drawing/2014/main" id="{C2621353-135A-4A13-BE7E-EF9AE3E0F0F3}"/>
              </a:ext>
            </a:extLst>
          </p:cNvPr>
          <p:cNvSpPr>
            <a:spLocks noGrp="1"/>
          </p:cNvSpPr>
          <p:nvPr/>
        </p:nvSpPr>
        <p:spPr>
          <a:xfrm>
            <a:off x="8201025" y="3619500"/>
            <a:ext cx="3314700" cy="400050"/>
          </a:xfrm>
          <a:prstGeom prst="rect">
            <a:avLst/>
          </a:prstGeom>
          <a:noFill/>
          <a:ln w="0">
            <a:noFill/>
          </a:ln>
        </p:spPr>
        <p:txBody>
          <a:bodyPr lIns="0" tIns="0" rIns="0" bIns="0" anchor="ctr">
            <a:noAutofit/>
          </a:bodyPr>
          <a:lstStyle/>
          <a:p>
            <a:pPr algn="ctr">
              <a:defRPr sz="1875" b="1">
                <a:solidFill>
                  <a:srgbClr val="08004D"/>
                </a:solidFill>
                <a:latin typeface="Calibri"/>
                <a:ea typeface="Calibri"/>
                <a:cs typeface="Calibri"/>
              </a:defRPr>
            </a:pPr>
            <a:r>
              <a:rPr lang="en-GB" sz="1875" b="1">
                <a:solidFill>
                  <a:srgbClr val="08004D"/>
                </a:solidFill>
                <a:latin typeface="Calibri"/>
                <a:ea typeface="Calibri"/>
                <a:cs typeface="Calibri"/>
              </a:rPr>
              <a:t>of CAS clinicians’ time</a:t>
            </a:r>
          </a:p>
        </p:txBody>
      </p:sp>
      <p:sp>
        <p:nvSpPr>
          <p:cNvPr id="23" name="additional daytime advice,&#10;education, training and support">
            <a:extLst>
              <a:ext uri="{FF2B5EF4-FFF2-40B4-BE49-F238E27FC236}">
                <a16:creationId xmlns:a16="http://schemas.microsoft.com/office/drawing/2014/main" id="{86CE3997-EEC1-4F86-B9FB-D1A0053AA046}"/>
              </a:ext>
            </a:extLst>
          </p:cNvPr>
          <p:cNvSpPr>
            <a:spLocks noGrp="1"/>
          </p:cNvSpPr>
          <p:nvPr/>
        </p:nvSpPr>
        <p:spPr>
          <a:xfrm>
            <a:off x="8201025" y="4048125"/>
            <a:ext cx="3314700" cy="666750"/>
          </a:xfrm>
          <a:prstGeom prst="rect">
            <a:avLst/>
          </a:prstGeom>
          <a:noFill/>
          <a:ln w="0">
            <a:noFill/>
          </a:ln>
        </p:spPr>
        <p:txBody>
          <a:bodyPr lIns="0" tIns="0" rIns="0" bIns="0" anchor="ctr">
            <a:noAutofit/>
          </a:bodyPr>
          <a:lstStyle/>
          <a:p>
            <a:pPr algn="ctr">
              <a:defRPr sz="1575" b="1">
                <a:solidFill>
                  <a:srgbClr val="535364"/>
                </a:solidFill>
                <a:latin typeface="Calibri"/>
                <a:ea typeface="Calibri"/>
                <a:cs typeface="Calibri"/>
              </a:defRPr>
            </a:pPr>
            <a:r>
              <a:rPr lang="en-GB" sz="1575" b="1">
                <a:solidFill>
                  <a:srgbClr val="535364"/>
                </a:solidFill>
                <a:latin typeface="Calibri"/>
                <a:ea typeface="Calibri"/>
                <a:cs typeface="Calibri"/>
              </a:rPr>
              <a:t>additional daytime advice,</a:t>
            </a:r>
          </a:p>
          <a:p>
            <a:pPr algn="ctr">
              <a:defRPr sz="1575" b="1">
                <a:solidFill>
                  <a:srgbClr val="535364"/>
                </a:solidFill>
                <a:latin typeface="Calibri"/>
                <a:ea typeface="Calibri"/>
                <a:cs typeface="Calibri"/>
              </a:defRPr>
            </a:pPr>
            <a:r>
              <a:rPr lang="en-GB" sz="1575" b="1">
                <a:solidFill>
                  <a:srgbClr val="535364"/>
                </a:solidFill>
                <a:latin typeface="Calibri"/>
                <a:ea typeface="Calibri"/>
                <a:cs typeface="Calibri"/>
              </a:rPr>
              <a:t>education, training and support</a:t>
            </a:r>
          </a:p>
        </p:txBody>
      </p:sp>
      <p:sp>
        <p:nvSpPr>
          <p:cNvPr id="24" name="Straight Connector 23">
            <a:extLst>
              <a:ext uri="{FF2B5EF4-FFF2-40B4-BE49-F238E27FC236}">
                <a16:creationId xmlns:a16="http://schemas.microsoft.com/office/drawing/2014/main" id="{4DB81FB9-B7D9-45B4-BC32-9DB6C0551FFB}"/>
              </a:ext>
            </a:extLst>
          </p:cNvPr>
          <p:cNvSpPr>
            <a:spLocks noGrp="1"/>
          </p:cNvSpPr>
          <p:nvPr/>
        </p:nvSpPr>
        <p:spPr>
          <a:xfrm>
            <a:off x="1752600" y="5010150"/>
            <a:ext cx="8705850" cy="0"/>
          </a:xfrm>
          <a:prstGeom prst="line">
            <a:avLst/>
          </a:prstGeom>
          <a:noFill/>
          <a:ln w="19050">
            <a:solidFill>
              <a:srgbClr val="D8A700"/>
            </a:solidFill>
          </a:ln>
        </p:spPr>
        <p:txBody>
          <a:bodyPr/>
          <a:lstStyle/>
          <a:p>
            <a:endParaRPr lang="en-US"/>
          </a:p>
        </p:txBody>
      </p:sp>
      <p:sp>
        <p:nvSpPr>
          <p:cNvPr id="25" name="Demand could cluster: 31 calls in 3 days  ·  4 children  ·  4 hea">
            <a:extLst>
              <a:ext uri="{FF2B5EF4-FFF2-40B4-BE49-F238E27FC236}">
                <a16:creationId xmlns:a16="http://schemas.microsoft.com/office/drawing/2014/main" id="{F90735AC-829C-4700-A973-903206B413C4}"/>
              </a:ext>
            </a:extLst>
          </p:cNvPr>
          <p:cNvSpPr>
            <a:spLocks noGrp="1"/>
          </p:cNvSpPr>
          <p:nvPr/>
        </p:nvSpPr>
        <p:spPr>
          <a:xfrm>
            <a:off x="1619250" y="5133975"/>
            <a:ext cx="8963025" cy="361950"/>
          </a:xfrm>
          <a:prstGeom prst="rect">
            <a:avLst/>
          </a:prstGeom>
          <a:noFill/>
          <a:ln w="0">
            <a:noFill/>
          </a:ln>
        </p:spPr>
        <p:txBody>
          <a:bodyPr lIns="0" tIns="0" rIns="0" bIns="0" anchor="ctr">
            <a:noAutofit/>
          </a:bodyPr>
          <a:lstStyle/>
          <a:p>
            <a:pPr algn="ctr">
              <a:defRPr sz="1650" b="1">
                <a:solidFill>
                  <a:srgbClr val="535364"/>
                </a:solidFill>
                <a:latin typeface="Calibri"/>
                <a:ea typeface="Calibri"/>
                <a:cs typeface="Calibri"/>
              </a:defRPr>
            </a:pPr>
            <a:r>
              <a:rPr lang="en-GB" sz="1650" b="1">
                <a:solidFill>
                  <a:srgbClr val="535364"/>
                </a:solidFill>
                <a:latin typeface="Calibri"/>
                <a:ea typeface="Calibri"/>
                <a:cs typeface="Calibri"/>
              </a:rPr>
              <a:t>Demand could cluster: 31 calls in 3 days  ·  4 children  ·  4 health boards</a:t>
            </a:r>
          </a:p>
        </p:txBody>
      </p:sp>
      <p:sp>
        <p:nvSpPr>
          <p:cNvPr id="26" name="Rounded Rectangle 25">
            <a:extLst>
              <a:ext uri="{FF2B5EF4-FFF2-40B4-BE49-F238E27FC236}">
                <a16:creationId xmlns:a16="http://schemas.microsoft.com/office/drawing/2014/main" id="{9E10CB4A-FE77-49A9-991E-1F5905C8744F}"/>
              </a:ext>
            </a:extLst>
          </p:cNvPr>
          <p:cNvSpPr>
            <a:spLocks noGrp="1"/>
          </p:cNvSpPr>
          <p:nvPr/>
        </p:nvSpPr>
        <p:spPr>
          <a:xfrm>
            <a:off x="2844800" y="5943600"/>
            <a:ext cx="5486400" cy="457200"/>
          </a:xfrm>
          <a:prstGeom prst="roundRect">
            <a:avLst>
              <a:gd name="adj" fmla="val 16667"/>
            </a:avLst>
          </a:prstGeom>
          <a:solidFill>
            <a:srgbClr val="F5EFF7"/>
          </a:solidFill>
          <a:ln w="0">
            <a:noFill/>
          </a:ln>
        </p:spPr>
        <p:txBody>
          <a:bodyPr/>
          <a:lstStyle/>
          <a:p>
            <a:endParaRPr lang="en-US"/>
          </a:p>
        </p:txBody>
      </p:sp>
      <p:sp>
        <p:nvSpPr>
          <p:cNvPr id="27" name="The call was only the beginning.">
            <a:extLst>
              <a:ext uri="{FF2B5EF4-FFF2-40B4-BE49-F238E27FC236}">
                <a16:creationId xmlns:a16="http://schemas.microsoft.com/office/drawing/2014/main" id="{AAA3029F-EFDD-4F2E-BEFC-CCAC235EB535}"/>
              </a:ext>
            </a:extLst>
          </p:cNvPr>
          <p:cNvSpPr>
            <a:spLocks noGrp="1"/>
          </p:cNvSpPr>
          <p:nvPr/>
        </p:nvSpPr>
        <p:spPr>
          <a:xfrm>
            <a:off x="1428750" y="5962650"/>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The call was only the beginning</a:t>
            </a:r>
          </a:p>
        </p:txBody>
      </p:sp>
    </p:spTree>
    <p:extLst>
      <p:ext uri="{BB962C8B-B14F-4D97-AF65-F5344CB8AC3E}">
        <p14:creationId xmlns:p14="http://schemas.microsoft.com/office/powerpoint/2010/main" val="1636110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pporting the family’s preferred place">
            <a:extLst>
              <a:ext uri="{FF2B5EF4-FFF2-40B4-BE49-F238E27FC236}">
                <a16:creationId xmlns:a16="http://schemas.microsoft.com/office/drawing/2014/main" id="{D3D7F367-A1DF-4AA9-9938-601672BD1572}"/>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Supporting the family’s preferred place</a:t>
            </a:r>
          </a:p>
        </p:txBody>
      </p:sp>
      <p:sp>
        <p:nvSpPr>
          <p:cNvPr id="2" name="Preferred place of death was achieved in 39 of 43 deaths">
            <a:extLst>
              <a:ext uri="{FF2B5EF4-FFF2-40B4-BE49-F238E27FC236}">
                <a16:creationId xmlns:a16="http://schemas.microsoft.com/office/drawing/2014/main" id="{00E13818-BEB6-456C-9A80-50284839B165}"/>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Preferred place of death was achieved in 39 of 43 deaths</a:t>
            </a:r>
          </a:p>
        </p:txBody>
      </p:sp>
      <p:sp>
        <p:nvSpPr>
          <p:cNvPr id="3" name="Straight Connector 2">
            <a:extLst>
              <a:ext uri="{FF2B5EF4-FFF2-40B4-BE49-F238E27FC236}">
                <a16:creationId xmlns:a16="http://schemas.microsoft.com/office/drawing/2014/main" id="{877CED91-5B7A-4D86-91BA-4F82F42D91A4}"/>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graphicFrame>
        <p:nvGraphicFramePr>
          <p:cNvPr id="22" name="Chart"/>
          <p:cNvGraphicFramePr/>
          <p:nvPr>
            <p:extLst>
              <p:ext uri="{D42A27DB-BD31-4B8C-83A1-F6EECF244321}">
                <p14:modId xmlns:p14="http://schemas.microsoft.com/office/powerpoint/2010/main" val="1437547309"/>
              </p:ext>
            </p:extLst>
          </p:nvPr>
        </p:nvGraphicFramePr>
        <p:xfrm>
          <a:off x="819150" y="1666875"/>
          <a:ext cx="4610100" cy="3838575"/>
        </p:xfrm>
        <a:graphic>
          <a:graphicData uri="http://schemas.openxmlformats.org/drawingml/2006/chart">
            <c:chart xmlns:c="http://schemas.openxmlformats.org/drawingml/2006/chart" xmlns:r="http://schemas.openxmlformats.org/officeDocument/2006/relationships" r:id="rId3"/>
          </a:graphicData>
        </a:graphic>
      </p:graphicFrame>
      <p:sp>
        <p:nvSpPr>
          <p:cNvPr id="5" name="91%">
            <a:extLst>
              <a:ext uri="{FF2B5EF4-FFF2-40B4-BE49-F238E27FC236}">
                <a16:creationId xmlns:a16="http://schemas.microsoft.com/office/drawing/2014/main" id="{CB42217B-7370-4726-83CD-52FA38CD8E61}"/>
              </a:ext>
            </a:extLst>
          </p:cNvPr>
          <p:cNvSpPr>
            <a:spLocks noGrp="1"/>
          </p:cNvSpPr>
          <p:nvPr/>
        </p:nvSpPr>
        <p:spPr>
          <a:xfrm>
            <a:off x="1685925" y="2876550"/>
            <a:ext cx="2838450" cy="914400"/>
          </a:xfrm>
          <a:prstGeom prst="rect">
            <a:avLst/>
          </a:prstGeom>
          <a:noFill/>
          <a:ln w="0">
            <a:noFill/>
          </a:ln>
        </p:spPr>
        <p:txBody>
          <a:bodyPr lIns="0" tIns="0" rIns="0" bIns="0" anchor="ctr">
            <a:noAutofit/>
          </a:bodyPr>
          <a:lstStyle/>
          <a:p>
            <a:pPr algn="ctr">
              <a:defRPr sz="5775" b="1">
                <a:solidFill>
                  <a:srgbClr val="AC0074"/>
                </a:solidFill>
                <a:latin typeface="Calibri"/>
                <a:ea typeface="Calibri"/>
                <a:cs typeface="Calibri"/>
              </a:defRPr>
            </a:pPr>
            <a:r>
              <a:rPr lang="en-GB" sz="5775" b="1" dirty="0">
                <a:solidFill>
                  <a:srgbClr val="08004D"/>
                </a:solidFill>
                <a:latin typeface="Calibri"/>
                <a:ea typeface="Calibri"/>
                <a:cs typeface="Calibri"/>
              </a:rPr>
              <a:t>91%</a:t>
            </a:r>
          </a:p>
        </p:txBody>
      </p:sp>
      <p:sp>
        <p:nvSpPr>
          <p:cNvPr id="6" name="39 of 43">
            <a:extLst>
              <a:ext uri="{FF2B5EF4-FFF2-40B4-BE49-F238E27FC236}">
                <a16:creationId xmlns:a16="http://schemas.microsoft.com/office/drawing/2014/main" id="{4E585DA2-138F-44E5-8CBA-8DED21170FAE}"/>
              </a:ext>
            </a:extLst>
          </p:cNvPr>
          <p:cNvSpPr>
            <a:spLocks noGrp="1"/>
          </p:cNvSpPr>
          <p:nvPr/>
        </p:nvSpPr>
        <p:spPr>
          <a:xfrm>
            <a:off x="1885950" y="3810000"/>
            <a:ext cx="2438400" cy="390525"/>
          </a:xfrm>
          <a:prstGeom prst="rect">
            <a:avLst/>
          </a:prstGeom>
          <a:noFill/>
          <a:ln w="0">
            <a:noFill/>
          </a:ln>
        </p:spPr>
        <p:txBody>
          <a:bodyPr lIns="0" tIns="0" rIns="0" bIns="0" anchor="ctr">
            <a:noAutofit/>
          </a:bodyPr>
          <a:lstStyle/>
          <a:p>
            <a:pPr algn="ctr">
              <a:defRPr sz="2025" b="1">
                <a:solidFill>
                  <a:srgbClr val="08004D"/>
                </a:solidFill>
                <a:latin typeface="Calibri"/>
                <a:ea typeface="Calibri"/>
                <a:cs typeface="Calibri"/>
              </a:defRPr>
            </a:pPr>
            <a:r>
              <a:rPr lang="en-GB" sz="2025" b="1">
                <a:solidFill>
                  <a:srgbClr val="08004D"/>
                </a:solidFill>
                <a:latin typeface="Calibri"/>
                <a:ea typeface="Calibri"/>
                <a:cs typeface="Calibri"/>
              </a:rPr>
              <a:t>39 of 43</a:t>
            </a:r>
          </a:p>
        </p:txBody>
      </p:sp>
      <p:sp>
        <p:nvSpPr>
          <p:cNvPr id="7" name="Where children died">
            <a:extLst>
              <a:ext uri="{FF2B5EF4-FFF2-40B4-BE49-F238E27FC236}">
                <a16:creationId xmlns:a16="http://schemas.microsoft.com/office/drawing/2014/main" id="{FC5A21ED-67BD-40D4-8AB9-53FDA344E860}"/>
              </a:ext>
            </a:extLst>
          </p:cNvPr>
          <p:cNvSpPr>
            <a:spLocks noGrp="1"/>
          </p:cNvSpPr>
          <p:nvPr/>
        </p:nvSpPr>
        <p:spPr>
          <a:xfrm>
            <a:off x="5695950" y="1809750"/>
            <a:ext cx="5667375" cy="428625"/>
          </a:xfrm>
          <a:prstGeom prst="rect">
            <a:avLst/>
          </a:prstGeom>
          <a:noFill/>
          <a:ln w="0">
            <a:noFill/>
          </a:ln>
        </p:spPr>
        <p:txBody>
          <a:bodyPr lIns="0" tIns="0" rIns="0" bIns="0" anchor="ctr">
            <a:noAutofit/>
          </a:bodyPr>
          <a:lstStyle/>
          <a:p>
            <a:pPr algn="l">
              <a:defRPr sz="2250" b="1">
                <a:solidFill>
                  <a:srgbClr val="08004D"/>
                </a:solidFill>
                <a:latin typeface="Calibri"/>
                <a:ea typeface="Calibri"/>
                <a:cs typeface="Calibri"/>
              </a:defRPr>
            </a:pPr>
            <a:r>
              <a:rPr lang="en-GB" sz="2250" b="1">
                <a:solidFill>
                  <a:srgbClr val="08004D"/>
                </a:solidFill>
                <a:latin typeface="Calibri"/>
                <a:ea typeface="Calibri"/>
                <a:cs typeface="Calibri"/>
              </a:rPr>
              <a:t>Where children died</a:t>
            </a:r>
          </a:p>
        </p:txBody>
      </p:sp>
      <p:sp>
        <p:nvSpPr>
          <p:cNvPr id="8" name="Home">
            <a:extLst>
              <a:ext uri="{FF2B5EF4-FFF2-40B4-BE49-F238E27FC236}">
                <a16:creationId xmlns:a16="http://schemas.microsoft.com/office/drawing/2014/main" id="{B447329D-1D7F-4020-AE68-EF8959CF8463}"/>
              </a:ext>
            </a:extLst>
          </p:cNvPr>
          <p:cNvSpPr>
            <a:spLocks noGrp="1"/>
          </p:cNvSpPr>
          <p:nvPr/>
        </p:nvSpPr>
        <p:spPr>
          <a:xfrm>
            <a:off x="5762625" y="2438400"/>
            <a:ext cx="3619500" cy="457200"/>
          </a:xfrm>
          <a:prstGeom prst="rect">
            <a:avLst/>
          </a:prstGeom>
          <a:noFill/>
          <a:ln w="0">
            <a:noFill/>
          </a:ln>
        </p:spPr>
        <p:txBody>
          <a:bodyPr lIns="0" tIns="0" rIns="0" bIns="0" anchor="ctr">
            <a:noAutofit/>
          </a:bodyPr>
          <a:lstStyle/>
          <a:p>
            <a:pPr algn="l">
              <a:defRPr sz="2025" b="0">
                <a:solidFill>
                  <a:srgbClr val="535364"/>
                </a:solidFill>
                <a:latin typeface="Calibri"/>
                <a:ea typeface="Calibri"/>
                <a:cs typeface="Calibri"/>
              </a:defRPr>
            </a:pPr>
            <a:r>
              <a:rPr lang="en-GB" sz="2025" b="0">
                <a:solidFill>
                  <a:srgbClr val="535364"/>
                </a:solidFill>
                <a:latin typeface="Calibri"/>
                <a:ea typeface="Calibri"/>
                <a:cs typeface="Calibri"/>
              </a:rPr>
              <a:t>Home</a:t>
            </a:r>
          </a:p>
        </p:txBody>
      </p:sp>
      <p:sp>
        <p:nvSpPr>
          <p:cNvPr id="9" name="17">
            <a:extLst>
              <a:ext uri="{FF2B5EF4-FFF2-40B4-BE49-F238E27FC236}">
                <a16:creationId xmlns:a16="http://schemas.microsoft.com/office/drawing/2014/main" id="{B98C7EAF-CF9B-4EEE-BED4-020BF84FD52C}"/>
              </a:ext>
            </a:extLst>
          </p:cNvPr>
          <p:cNvSpPr>
            <a:spLocks noGrp="1"/>
          </p:cNvSpPr>
          <p:nvPr/>
        </p:nvSpPr>
        <p:spPr>
          <a:xfrm>
            <a:off x="8191500" y="2438400"/>
            <a:ext cx="1190625" cy="457200"/>
          </a:xfrm>
          <a:prstGeom prst="rect">
            <a:avLst/>
          </a:prstGeom>
          <a:noFill/>
          <a:ln w="0">
            <a:noFill/>
          </a:ln>
        </p:spPr>
        <p:txBody>
          <a:bodyPr lIns="0" tIns="0" rIns="0" bIns="0" anchor="ctr">
            <a:noAutofit/>
          </a:bodyPr>
          <a:lstStyle/>
          <a:p>
            <a:pPr algn="r">
              <a:defRPr sz="2400" b="1">
                <a:solidFill>
                  <a:srgbClr val="08004D"/>
                </a:solidFill>
                <a:latin typeface="Calibri"/>
                <a:ea typeface="Calibri"/>
                <a:cs typeface="Calibri"/>
              </a:defRPr>
            </a:pPr>
            <a:r>
              <a:rPr lang="en-GB" sz="2400" b="1" dirty="0">
                <a:solidFill>
                  <a:srgbClr val="08004D"/>
                </a:solidFill>
                <a:latin typeface="Calibri"/>
                <a:ea typeface="Calibri"/>
                <a:cs typeface="Calibri"/>
              </a:rPr>
              <a:t>17</a:t>
            </a:r>
          </a:p>
        </p:txBody>
      </p:sp>
      <p:sp>
        <p:nvSpPr>
          <p:cNvPr id="10" name="Hospital">
            <a:extLst>
              <a:ext uri="{FF2B5EF4-FFF2-40B4-BE49-F238E27FC236}">
                <a16:creationId xmlns:a16="http://schemas.microsoft.com/office/drawing/2014/main" id="{1650DD52-7486-47C0-B9C4-E778EEB8A3CD}"/>
              </a:ext>
            </a:extLst>
          </p:cNvPr>
          <p:cNvSpPr>
            <a:spLocks noGrp="1"/>
          </p:cNvSpPr>
          <p:nvPr/>
        </p:nvSpPr>
        <p:spPr>
          <a:xfrm>
            <a:off x="5762625" y="2990850"/>
            <a:ext cx="3619500" cy="457200"/>
          </a:xfrm>
          <a:prstGeom prst="rect">
            <a:avLst/>
          </a:prstGeom>
          <a:noFill/>
          <a:ln w="0">
            <a:noFill/>
          </a:ln>
        </p:spPr>
        <p:txBody>
          <a:bodyPr lIns="0" tIns="0" rIns="0" bIns="0" anchor="ctr">
            <a:noAutofit/>
          </a:bodyPr>
          <a:lstStyle/>
          <a:p>
            <a:pPr algn="l">
              <a:defRPr sz="2025" b="0">
                <a:solidFill>
                  <a:srgbClr val="535364"/>
                </a:solidFill>
                <a:latin typeface="Calibri"/>
                <a:ea typeface="Calibri"/>
                <a:cs typeface="Calibri"/>
              </a:defRPr>
            </a:pPr>
            <a:r>
              <a:rPr lang="en-GB" sz="2025" b="0">
                <a:solidFill>
                  <a:srgbClr val="535364"/>
                </a:solidFill>
                <a:latin typeface="Calibri"/>
                <a:ea typeface="Calibri"/>
                <a:cs typeface="Calibri"/>
              </a:rPr>
              <a:t>Hospital</a:t>
            </a:r>
          </a:p>
        </p:txBody>
      </p:sp>
      <p:sp>
        <p:nvSpPr>
          <p:cNvPr id="11" name="13">
            <a:extLst>
              <a:ext uri="{FF2B5EF4-FFF2-40B4-BE49-F238E27FC236}">
                <a16:creationId xmlns:a16="http://schemas.microsoft.com/office/drawing/2014/main" id="{06DC1891-ACC7-45E0-9FC0-0A7ACBBAC3F4}"/>
              </a:ext>
            </a:extLst>
          </p:cNvPr>
          <p:cNvSpPr>
            <a:spLocks noGrp="1"/>
          </p:cNvSpPr>
          <p:nvPr/>
        </p:nvSpPr>
        <p:spPr>
          <a:xfrm>
            <a:off x="8191500" y="2990850"/>
            <a:ext cx="1190625" cy="457200"/>
          </a:xfrm>
          <a:prstGeom prst="rect">
            <a:avLst/>
          </a:prstGeom>
          <a:noFill/>
          <a:ln w="0">
            <a:noFill/>
          </a:ln>
        </p:spPr>
        <p:txBody>
          <a:bodyPr lIns="0" tIns="0" rIns="0" bIns="0" anchor="ctr">
            <a:noAutofit/>
          </a:bodyPr>
          <a:lstStyle/>
          <a:p>
            <a:pPr algn="r">
              <a:defRPr sz="2400" b="1">
                <a:solidFill>
                  <a:srgbClr val="08004D"/>
                </a:solidFill>
                <a:latin typeface="Calibri"/>
                <a:ea typeface="Calibri"/>
                <a:cs typeface="Calibri"/>
              </a:defRPr>
            </a:pPr>
            <a:r>
              <a:rPr lang="en-GB" sz="2400" b="1">
                <a:solidFill>
                  <a:srgbClr val="08004D"/>
                </a:solidFill>
                <a:latin typeface="Calibri"/>
                <a:ea typeface="Calibri"/>
                <a:cs typeface="Calibri"/>
              </a:rPr>
              <a:t>13</a:t>
            </a:r>
          </a:p>
        </p:txBody>
      </p:sp>
      <p:sp>
        <p:nvSpPr>
          <p:cNvPr id="12" name="Hospice">
            <a:extLst>
              <a:ext uri="{FF2B5EF4-FFF2-40B4-BE49-F238E27FC236}">
                <a16:creationId xmlns:a16="http://schemas.microsoft.com/office/drawing/2014/main" id="{A48F2A3A-C7EF-48C9-AD37-A047BA6CA55C}"/>
              </a:ext>
            </a:extLst>
          </p:cNvPr>
          <p:cNvSpPr>
            <a:spLocks noGrp="1"/>
          </p:cNvSpPr>
          <p:nvPr/>
        </p:nvSpPr>
        <p:spPr>
          <a:xfrm>
            <a:off x="5762625" y="3543300"/>
            <a:ext cx="3619500" cy="457200"/>
          </a:xfrm>
          <a:prstGeom prst="rect">
            <a:avLst/>
          </a:prstGeom>
          <a:noFill/>
          <a:ln w="0">
            <a:noFill/>
          </a:ln>
        </p:spPr>
        <p:txBody>
          <a:bodyPr lIns="0" tIns="0" rIns="0" bIns="0" anchor="ctr">
            <a:noAutofit/>
          </a:bodyPr>
          <a:lstStyle/>
          <a:p>
            <a:pPr algn="l">
              <a:defRPr sz="2025" b="0">
                <a:solidFill>
                  <a:srgbClr val="535364"/>
                </a:solidFill>
                <a:latin typeface="Calibri"/>
                <a:ea typeface="Calibri"/>
                <a:cs typeface="Calibri"/>
              </a:defRPr>
            </a:pPr>
            <a:r>
              <a:rPr lang="en-GB" sz="2025" b="0">
                <a:solidFill>
                  <a:srgbClr val="535364"/>
                </a:solidFill>
                <a:latin typeface="Calibri"/>
                <a:ea typeface="Calibri"/>
                <a:cs typeface="Calibri"/>
              </a:rPr>
              <a:t>Hospice</a:t>
            </a:r>
          </a:p>
        </p:txBody>
      </p:sp>
      <p:sp>
        <p:nvSpPr>
          <p:cNvPr id="13" name="11">
            <a:extLst>
              <a:ext uri="{FF2B5EF4-FFF2-40B4-BE49-F238E27FC236}">
                <a16:creationId xmlns:a16="http://schemas.microsoft.com/office/drawing/2014/main" id="{ED3680A4-30D4-448B-92A6-B6AE50D42A36}"/>
              </a:ext>
            </a:extLst>
          </p:cNvPr>
          <p:cNvSpPr>
            <a:spLocks noGrp="1"/>
          </p:cNvSpPr>
          <p:nvPr/>
        </p:nvSpPr>
        <p:spPr>
          <a:xfrm>
            <a:off x="8191500" y="3543300"/>
            <a:ext cx="1190625" cy="457200"/>
          </a:xfrm>
          <a:prstGeom prst="rect">
            <a:avLst/>
          </a:prstGeom>
          <a:noFill/>
          <a:ln w="0">
            <a:noFill/>
          </a:ln>
        </p:spPr>
        <p:txBody>
          <a:bodyPr lIns="0" tIns="0" rIns="0" bIns="0" anchor="ctr">
            <a:noAutofit/>
          </a:bodyPr>
          <a:lstStyle/>
          <a:p>
            <a:pPr algn="r">
              <a:defRPr sz="2400" b="1">
                <a:solidFill>
                  <a:srgbClr val="08004D"/>
                </a:solidFill>
                <a:latin typeface="Calibri"/>
                <a:ea typeface="Calibri"/>
                <a:cs typeface="Calibri"/>
              </a:defRPr>
            </a:pPr>
            <a:r>
              <a:rPr lang="en-GB" sz="2400" b="1">
                <a:solidFill>
                  <a:srgbClr val="08004D"/>
                </a:solidFill>
                <a:latin typeface="Calibri"/>
                <a:ea typeface="Calibri"/>
                <a:cs typeface="Calibri"/>
              </a:rPr>
              <a:t>11</a:t>
            </a:r>
          </a:p>
        </p:txBody>
      </p:sp>
      <p:sp>
        <p:nvSpPr>
          <p:cNvPr id="14" name="Respite centre">
            <a:extLst>
              <a:ext uri="{FF2B5EF4-FFF2-40B4-BE49-F238E27FC236}">
                <a16:creationId xmlns:a16="http://schemas.microsoft.com/office/drawing/2014/main" id="{FDC54AC9-870B-4F4F-A7E9-EBE0ED5BFEAC}"/>
              </a:ext>
            </a:extLst>
          </p:cNvPr>
          <p:cNvSpPr>
            <a:spLocks noGrp="1"/>
          </p:cNvSpPr>
          <p:nvPr/>
        </p:nvSpPr>
        <p:spPr>
          <a:xfrm>
            <a:off x="5762625" y="4095750"/>
            <a:ext cx="3619500" cy="457200"/>
          </a:xfrm>
          <a:prstGeom prst="rect">
            <a:avLst/>
          </a:prstGeom>
          <a:noFill/>
          <a:ln w="0">
            <a:noFill/>
          </a:ln>
        </p:spPr>
        <p:txBody>
          <a:bodyPr lIns="0" tIns="0" rIns="0" bIns="0" anchor="ctr">
            <a:noAutofit/>
          </a:bodyPr>
          <a:lstStyle/>
          <a:p>
            <a:pPr algn="l">
              <a:defRPr sz="2025" b="0">
                <a:solidFill>
                  <a:srgbClr val="535364"/>
                </a:solidFill>
                <a:latin typeface="Calibri"/>
                <a:ea typeface="Calibri"/>
                <a:cs typeface="Calibri"/>
              </a:defRPr>
            </a:pPr>
            <a:r>
              <a:rPr lang="en-GB" sz="2025" b="0">
                <a:solidFill>
                  <a:srgbClr val="535364"/>
                </a:solidFill>
                <a:latin typeface="Calibri"/>
                <a:ea typeface="Calibri"/>
                <a:cs typeface="Calibri"/>
              </a:rPr>
              <a:t>Respite centre</a:t>
            </a:r>
          </a:p>
        </p:txBody>
      </p:sp>
      <p:sp>
        <p:nvSpPr>
          <p:cNvPr id="15" name="2">
            <a:extLst>
              <a:ext uri="{FF2B5EF4-FFF2-40B4-BE49-F238E27FC236}">
                <a16:creationId xmlns:a16="http://schemas.microsoft.com/office/drawing/2014/main" id="{462FE81A-71D6-420C-B1D7-DA74A2F4D575}"/>
              </a:ext>
            </a:extLst>
          </p:cNvPr>
          <p:cNvSpPr>
            <a:spLocks noGrp="1"/>
          </p:cNvSpPr>
          <p:nvPr/>
        </p:nvSpPr>
        <p:spPr>
          <a:xfrm>
            <a:off x="8191500" y="4095750"/>
            <a:ext cx="1190625" cy="457200"/>
          </a:xfrm>
          <a:prstGeom prst="rect">
            <a:avLst/>
          </a:prstGeom>
          <a:noFill/>
          <a:ln w="0">
            <a:noFill/>
          </a:ln>
        </p:spPr>
        <p:txBody>
          <a:bodyPr lIns="0" tIns="0" rIns="0" bIns="0" anchor="ctr">
            <a:noAutofit/>
          </a:bodyPr>
          <a:lstStyle/>
          <a:p>
            <a:pPr algn="r">
              <a:defRPr sz="2400" b="1">
                <a:solidFill>
                  <a:srgbClr val="08004D"/>
                </a:solidFill>
                <a:latin typeface="Calibri"/>
                <a:ea typeface="Calibri"/>
                <a:cs typeface="Calibri"/>
              </a:defRPr>
            </a:pPr>
            <a:r>
              <a:rPr lang="en-GB" sz="2400" b="1">
                <a:solidFill>
                  <a:srgbClr val="08004D"/>
                </a:solidFill>
                <a:latin typeface="Calibri"/>
                <a:ea typeface="Calibri"/>
                <a:cs typeface="Calibri"/>
              </a:rPr>
              <a:t>2</a:t>
            </a:r>
          </a:p>
        </p:txBody>
      </p:sp>
      <p:sp>
        <p:nvSpPr>
          <p:cNvPr id="16" name="43 children died during the evaluation&#10;Mean time from referral to">
            <a:extLst>
              <a:ext uri="{FF2B5EF4-FFF2-40B4-BE49-F238E27FC236}">
                <a16:creationId xmlns:a16="http://schemas.microsoft.com/office/drawing/2014/main" id="{CD83B249-DF4F-4F36-AC63-BD649257F2C3}"/>
              </a:ext>
            </a:extLst>
          </p:cNvPr>
          <p:cNvSpPr>
            <a:spLocks noGrp="1"/>
          </p:cNvSpPr>
          <p:nvPr/>
        </p:nvSpPr>
        <p:spPr>
          <a:xfrm>
            <a:off x="5781675" y="4924425"/>
            <a:ext cx="5619750" cy="657225"/>
          </a:xfrm>
          <a:prstGeom prst="rect">
            <a:avLst/>
          </a:prstGeom>
          <a:noFill/>
          <a:ln w="0">
            <a:noFill/>
          </a:ln>
        </p:spPr>
        <p:txBody>
          <a:bodyPr lIns="0" tIns="0" rIns="0" bIns="0" anchor="ctr">
            <a:noAutofit/>
          </a:bodyPr>
          <a:lstStyle/>
          <a:p>
            <a:pPr algn="l">
              <a:defRPr sz="1800" b="0">
                <a:solidFill>
                  <a:srgbClr val="08004D"/>
                </a:solidFill>
                <a:latin typeface="Calibri"/>
                <a:ea typeface="Calibri"/>
                <a:cs typeface="Calibri"/>
              </a:defRPr>
            </a:pPr>
            <a:r>
              <a:rPr lang="en-GB" sz="1800" b="0">
                <a:solidFill>
                  <a:srgbClr val="08004D"/>
                </a:solidFill>
                <a:latin typeface="Calibri"/>
                <a:ea typeface="Calibri"/>
                <a:cs typeface="Calibri"/>
              </a:rPr>
              <a:t>43 children died during the evaluation</a:t>
            </a:r>
          </a:p>
          <a:p>
            <a:pPr algn="l">
              <a:defRPr sz="1800" b="0">
                <a:solidFill>
                  <a:srgbClr val="08004D"/>
                </a:solidFill>
                <a:latin typeface="Calibri"/>
                <a:ea typeface="Calibri"/>
                <a:cs typeface="Calibri"/>
              </a:defRPr>
            </a:pPr>
            <a:r>
              <a:rPr lang="en-GB" sz="1800" b="0">
                <a:solidFill>
                  <a:srgbClr val="08004D"/>
                </a:solidFill>
                <a:latin typeface="Calibri"/>
                <a:ea typeface="Calibri"/>
                <a:cs typeface="Calibri"/>
              </a:rPr>
              <a:t>Mean time from referral to death: 36 days</a:t>
            </a:r>
          </a:p>
        </p:txBody>
      </p:sp>
      <p:sp>
        <p:nvSpPr>
          <p:cNvPr id="17" name="Rounded Rectangle 16">
            <a:extLst>
              <a:ext uri="{FF2B5EF4-FFF2-40B4-BE49-F238E27FC236}">
                <a16:creationId xmlns:a16="http://schemas.microsoft.com/office/drawing/2014/main" id="{72E221E9-B8A9-4522-BA98-8C88552D73F4}"/>
              </a:ext>
            </a:extLst>
          </p:cNvPr>
          <p:cNvSpPr>
            <a:spLocks noGrp="1"/>
          </p:cNvSpPr>
          <p:nvPr/>
        </p:nvSpPr>
        <p:spPr>
          <a:xfrm>
            <a:off x="2926080" y="5943600"/>
            <a:ext cx="6217920" cy="457200"/>
          </a:xfrm>
          <a:prstGeom prst="roundRect">
            <a:avLst>
              <a:gd name="adj" fmla="val 16667"/>
            </a:avLst>
          </a:prstGeom>
          <a:solidFill>
            <a:srgbClr val="F5EFF7"/>
          </a:solidFill>
          <a:ln w="0">
            <a:noFill/>
          </a:ln>
        </p:spPr>
        <p:txBody>
          <a:bodyPr/>
          <a:lstStyle/>
          <a:p>
            <a:endParaRPr lang="en-US"/>
          </a:p>
        </p:txBody>
      </p:sp>
      <p:sp>
        <p:nvSpPr>
          <p:cNvPr id="18" name="Success means care aligned with each family’s preference.">
            <a:extLst>
              <a:ext uri="{FF2B5EF4-FFF2-40B4-BE49-F238E27FC236}">
                <a16:creationId xmlns:a16="http://schemas.microsoft.com/office/drawing/2014/main" id="{E3A549BA-B7CE-448A-B31D-C1200D6BF462}"/>
              </a:ext>
            </a:extLst>
          </p:cNvPr>
          <p:cNvSpPr>
            <a:spLocks noGrp="1"/>
          </p:cNvSpPr>
          <p:nvPr/>
        </p:nvSpPr>
        <p:spPr>
          <a:xfrm>
            <a:off x="2324100" y="5924549"/>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Success means care aligned with each family’s preference</a:t>
            </a:r>
          </a:p>
        </p:txBody>
      </p:sp>
    </p:spTree>
    <p:extLst>
      <p:ext uri="{BB962C8B-B14F-4D97-AF65-F5344CB8AC3E}">
        <p14:creationId xmlns:p14="http://schemas.microsoft.com/office/powerpoint/2010/main" val="1276186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What clinicians valued">
            <a:extLst>
              <a:ext uri="{FF2B5EF4-FFF2-40B4-BE49-F238E27FC236}">
                <a16:creationId xmlns:a16="http://schemas.microsoft.com/office/drawing/2014/main" id="{B54F3934-4D86-4A6A-A3A9-DCA41114FE20}"/>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What clinicians valued</a:t>
            </a:r>
          </a:p>
        </p:txBody>
      </p:sp>
      <p:sp>
        <p:nvSpPr>
          <p:cNvPr id="2" name="Professional feedback was strongest about out-of-hours support">
            <a:extLst>
              <a:ext uri="{FF2B5EF4-FFF2-40B4-BE49-F238E27FC236}">
                <a16:creationId xmlns:a16="http://schemas.microsoft.com/office/drawing/2014/main" id="{EE7D0261-D061-4C10-B0CE-0A0DA8169356}"/>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Professional feedback was strongest about out-of-hours support</a:t>
            </a:r>
          </a:p>
        </p:txBody>
      </p:sp>
      <p:sp>
        <p:nvSpPr>
          <p:cNvPr id="3" name="Straight Connector 2">
            <a:extLst>
              <a:ext uri="{FF2B5EF4-FFF2-40B4-BE49-F238E27FC236}">
                <a16:creationId xmlns:a16="http://schemas.microsoft.com/office/drawing/2014/main" id="{4CA9B415-EEEC-4ADE-BD14-D2C9ACAA2C66}"/>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Having a paediatric palliative care&#10;consultant available to supp">
            <a:extLst>
              <a:ext uri="{FF2B5EF4-FFF2-40B4-BE49-F238E27FC236}">
                <a16:creationId xmlns:a16="http://schemas.microsoft.com/office/drawing/2014/main" id="{00F0477B-E5B5-422C-85BC-E46F7774ACD4}"/>
              </a:ext>
            </a:extLst>
          </p:cNvPr>
          <p:cNvSpPr>
            <a:spLocks noGrp="1"/>
          </p:cNvSpPr>
          <p:nvPr/>
        </p:nvSpPr>
        <p:spPr>
          <a:xfrm>
            <a:off x="714375" y="1943100"/>
            <a:ext cx="10629900" cy="1781175"/>
          </a:xfrm>
          <a:prstGeom prst="rect">
            <a:avLst/>
          </a:prstGeom>
          <a:noFill/>
          <a:ln w="0">
            <a:noFill/>
          </a:ln>
        </p:spPr>
        <p:txBody>
          <a:bodyPr lIns="0" tIns="0" rIns="0" bIns="0" anchor="ctr">
            <a:noAutofit/>
          </a:bodyPr>
          <a:lstStyle/>
          <a:p>
            <a:pPr algn="l">
              <a:defRPr sz="3000" b="1">
                <a:solidFill>
                  <a:srgbClr val="08004D"/>
                </a:solidFill>
                <a:latin typeface="Calibri"/>
                <a:ea typeface="Calibri"/>
                <a:cs typeface="Calibri"/>
              </a:defRPr>
            </a:pPr>
            <a:r>
              <a:rPr lang="en-GB" sz="3000" b="1">
                <a:solidFill>
                  <a:srgbClr val="08004D"/>
                </a:solidFill>
                <a:latin typeface="Calibri"/>
                <a:ea typeface="Calibri"/>
                <a:cs typeface="Calibri"/>
              </a:rPr>
              <a:t>“Having a paediatric palliative care</a:t>
            </a:r>
          </a:p>
          <a:p>
            <a:pPr algn="l">
              <a:defRPr sz="3000" b="1">
                <a:solidFill>
                  <a:srgbClr val="08004D"/>
                </a:solidFill>
                <a:latin typeface="Calibri"/>
                <a:ea typeface="Calibri"/>
                <a:cs typeface="Calibri"/>
              </a:defRPr>
            </a:pPr>
            <a:r>
              <a:rPr lang="en-GB" sz="3000" b="1">
                <a:solidFill>
                  <a:srgbClr val="08004D"/>
                </a:solidFill>
                <a:latin typeface="Calibri"/>
                <a:ea typeface="Calibri"/>
                <a:cs typeface="Calibri"/>
              </a:rPr>
              <a:t>consultant available to support and</a:t>
            </a:r>
          </a:p>
          <a:p>
            <a:pPr algn="l">
              <a:defRPr sz="3000" b="1">
                <a:solidFill>
                  <a:srgbClr val="08004D"/>
                </a:solidFill>
                <a:latin typeface="Calibri"/>
                <a:ea typeface="Calibri"/>
                <a:cs typeface="Calibri"/>
              </a:defRPr>
            </a:pPr>
            <a:r>
              <a:rPr lang="en-GB" sz="3000" b="1">
                <a:solidFill>
                  <a:srgbClr val="08004D"/>
                </a:solidFill>
                <a:latin typeface="Calibri"/>
                <a:ea typeface="Calibri"/>
                <a:cs typeface="Calibri"/>
              </a:rPr>
              <a:t>advise is invaluable when working remotely.”</a:t>
            </a:r>
          </a:p>
        </p:txBody>
      </p:sp>
      <p:sp>
        <p:nvSpPr>
          <p:cNvPr id="5" name="Referring clinician">
            <a:extLst>
              <a:ext uri="{FF2B5EF4-FFF2-40B4-BE49-F238E27FC236}">
                <a16:creationId xmlns:a16="http://schemas.microsoft.com/office/drawing/2014/main" id="{8C1F62AD-C1CC-4C58-BD0F-76D838500CE1}"/>
              </a:ext>
            </a:extLst>
          </p:cNvPr>
          <p:cNvSpPr>
            <a:spLocks noGrp="1"/>
          </p:cNvSpPr>
          <p:nvPr/>
        </p:nvSpPr>
        <p:spPr>
          <a:xfrm>
            <a:off x="8040417" y="3186111"/>
            <a:ext cx="1864265" cy="333375"/>
          </a:xfrm>
          <a:prstGeom prst="rect">
            <a:avLst/>
          </a:prstGeom>
          <a:noFill/>
          <a:ln w="0">
            <a:noFill/>
          </a:ln>
        </p:spPr>
        <p:txBody>
          <a:bodyPr lIns="0" tIns="0" rIns="0" bIns="0" anchor="ctr">
            <a:normAutofit/>
          </a:bodyPr>
          <a:lstStyle/>
          <a:p>
            <a:pPr algn="l">
              <a:defRPr sz="1725" b="0">
                <a:solidFill>
                  <a:srgbClr val="AC0074"/>
                </a:solidFill>
                <a:latin typeface="Calibri"/>
                <a:ea typeface="Calibri"/>
                <a:cs typeface="Calibri"/>
              </a:defRPr>
            </a:pPr>
            <a:r>
              <a:rPr lang="en-GB" sz="1725" b="0" dirty="0">
                <a:solidFill>
                  <a:srgbClr val="AC0074"/>
                </a:solidFill>
                <a:latin typeface="Calibri"/>
                <a:ea typeface="Calibri"/>
                <a:cs typeface="Calibri"/>
              </a:rPr>
              <a:t>Referring clinician</a:t>
            </a:r>
          </a:p>
        </p:txBody>
      </p:sp>
      <p:sp>
        <p:nvSpPr>
          <p:cNvPr id="6" name="Swift responses">
            <a:extLst>
              <a:ext uri="{FF2B5EF4-FFF2-40B4-BE49-F238E27FC236}">
                <a16:creationId xmlns:a16="http://schemas.microsoft.com/office/drawing/2014/main" id="{25049FEA-C74D-420B-85F4-97FD132F403A}"/>
              </a:ext>
            </a:extLst>
          </p:cNvPr>
          <p:cNvSpPr>
            <a:spLocks noGrp="1"/>
          </p:cNvSpPr>
          <p:nvPr/>
        </p:nvSpPr>
        <p:spPr>
          <a:xfrm>
            <a:off x="733425" y="4433887"/>
            <a:ext cx="3095625" cy="428625"/>
          </a:xfrm>
          <a:prstGeom prst="rect">
            <a:avLst/>
          </a:prstGeom>
          <a:noFill/>
          <a:ln w="0">
            <a:noFill/>
          </a:ln>
        </p:spPr>
        <p:txBody>
          <a:bodyPr lIns="0" tIns="0" rIns="0" bIns="0" anchor="ctr">
            <a:noAutofit/>
          </a:bodyPr>
          <a:lstStyle/>
          <a:p>
            <a:pPr algn="l">
              <a:defRPr sz="2100" b="1">
                <a:solidFill>
                  <a:srgbClr val="AC0074"/>
                </a:solidFill>
                <a:latin typeface="Calibri"/>
                <a:ea typeface="Calibri"/>
                <a:cs typeface="Calibri"/>
              </a:defRPr>
            </a:pPr>
            <a:r>
              <a:rPr lang="en-GB" sz="2100" b="1" dirty="0">
                <a:solidFill>
                  <a:srgbClr val="08004D"/>
                </a:solidFill>
                <a:latin typeface="Calibri"/>
                <a:ea typeface="Calibri"/>
                <a:cs typeface="Calibri"/>
              </a:rPr>
              <a:t>Swift responses</a:t>
            </a:r>
          </a:p>
        </p:txBody>
      </p:sp>
      <p:sp>
        <p:nvSpPr>
          <p:cNvPr id="7" name="Trusted expertise">
            <a:extLst>
              <a:ext uri="{FF2B5EF4-FFF2-40B4-BE49-F238E27FC236}">
                <a16:creationId xmlns:a16="http://schemas.microsoft.com/office/drawing/2014/main" id="{78D25516-B840-498E-BA43-6A066FA2F152}"/>
              </a:ext>
            </a:extLst>
          </p:cNvPr>
          <p:cNvSpPr>
            <a:spLocks noGrp="1"/>
          </p:cNvSpPr>
          <p:nvPr/>
        </p:nvSpPr>
        <p:spPr>
          <a:xfrm>
            <a:off x="4495800" y="4433887"/>
            <a:ext cx="3381375" cy="428625"/>
          </a:xfrm>
          <a:prstGeom prst="rect">
            <a:avLst/>
          </a:prstGeom>
          <a:noFill/>
          <a:ln w="0">
            <a:noFill/>
          </a:ln>
        </p:spPr>
        <p:txBody>
          <a:bodyPr lIns="0" tIns="0" rIns="0" bIns="0" anchor="ctr">
            <a:noAutofit/>
          </a:bodyPr>
          <a:lstStyle/>
          <a:p>
            <a:pPr algn="l">
              <a:defRPr sz="2100" b="1">
                <a:solidFill>
                  <a:srgbClr val="08004D"/>
                </a:solidFill>
                <a:latin typeface="Calibri"/>
                <a:ea typeface="Calibri"/>
                <a:cs typeface="Calibri"/>
              </a:defRPr>
            </a:pPr>
            <a:r>
              <a:rPr lang="en-GB" sz="2100" b="1">
                <a:solidFill>
                  <a:srgbClr val="08004D"/>
                </a:solidFill>
                <a:latin typeface="Calibri"/>
                <a:ea typeface="Calibri"/>
                <a:cs typeface="Calibri"/>
              </a:rPr>
              <a:t>Trusted expertise</a:t>
            </a:r>
          </a:p>
        </p:txBody>
      </p:sp>
      <p:sp>
        <p:nvSpPr>
          <p:cNvPr id="8" name="Permission to call back">
            <a:extLst>
              <a:ext uri="{FF2B5EF4-FFF2-40B4-BE49-F238E27FC236}">
                <a16:creationId xmlns:a16="http://schemas.microsoft.com/office/drawing/2014/main" id="{DBF1D1C5-CD5A-44AC-BD25-C53A0C26A86B}"/>
              </a:ext>
            </a:extLst>
          </p:cNvPr>
          <p:cNvSpPr>
            <a:spLocks noGrp="1"/>
          </p:cNvSpPr>
          <p:nvPr/>
        </p:nvSpPr>
        <p:spPr>
          <a:xfrm>
            <a:off x="8248650" y="4433887"/>
            <a:ext cx="3314700" cy="428625"/>
          </a:xfrm>
          <a:prstGeom prst="rect">
            <a:avLst/>
          </a:prstGeom>
          <a:noFill/>
          <a:ln w="0">
            <a:noFill/>
          </a:ln>
        </p:spPr>
        <p:txBody>
          <a:bodyPr lIns="0" tIns="0" rIns="0" bIns="0" anchor="ctr">
            <a:noAutofit/>
          </a:bodyPr>
          <a:lstStyle/>
          <a:p>
            <a:pPr algn="l">
              <a:defRPr sz="2100" b="1">
                <a:solidFill>
                  <a:srgbClr val="006E82"/>
                </a:solidFill>
                <a:latin typeface="Calibri"/>
                <a:ea typeface="Calibri"/>
                <a:cs typeface="Calibri"/>
              </a:defRPr>
            </a:pPr>
            <a:r>
              <a:rPr lang="en-GB" sz="2100" b="1">
                <a:solidFill>
                  <a:srgbClr val="08004D"/>
                </a:solidFill>
                <a:latin typeface="Calibri"/>
                <a:ea typeface="Calibri"/>
                <a:cs typeface="Calibri"/>
              </a:rPr>
              <a:t>Permission to call back</a:t>
            </a:r>
          </a:p>
        </p:txBody>
      </p:sp>
      <p:sp>
        <p:nvSpPr>
          <p:cNvPr id="9" name="Rounded Rectangle 8">
            <a:extLst>
              <a:ext uri="{FF2B5EF4-FFF2-40B4-BE49-F238E27FC236}">
                <a16:creationId xmlns:a16="http://schemas.microsoft.com/office/drawing/2014/main" id="{2CAC71CE-67B6-4B9D-90CE-4DA775339FB1}"/>
              </a:ext>
            </a:extLst>
          </p:cNvPr>
          <p:cNvSpPr>
            <a:spLocks noGrp="1"/>
          </p:cNvSpPr>
          <p:nvPr/>
        </p:nvSpPr>
        <p:spPr>
          <a:xfrm>
            <a:off x="1653540" y="5382895"/>
            <a:ext cx="7886700" cy="457200"/>
          </a:xfrm>
          <a:prstGeom prst="roundRect">
            <a:avLst>
              <a:gd name="adj" fmla="val 16667"/>
            </a:avLst>
          </a:prstGeom>
          <a:solidFill>
            <a:srgbClr val="F5EFF7"/>
          </a:solidFill>
          <a:ln w="0">
            <a:noFill/>
          </a:ln>
        </p:spPr>
        <p:txBody>
          <a:bodyPr/>
          <a:lstStyle/>
          <a:p>
            <a:endParaRPr lang="en-US"/>
          </a:p>
        </p:txBody>
      </p:sp>
      <p:sp>
        <p:nvSpPr>
          <p:cNvPr id="10" name="10 respondents across five health boards.">
            <a:extLst>
              <a:ext uri="{FF2B5EF4-FFF2-40B4-BE49-F238E27FC236}">
                <a16:creationId xmlns:a16="http://schemas.microsoft.com/office/drawing/2014/main" id="{DFC76937-B549-4FFB-81A6-A1E5C195E258}"/>
              </a:ext>
            </a:extLst>
          </p:cNvPr>
          <p:cNvSpPr>
            <a:spLocks noGrp="1"/>
          </p:cNvSpPr>
          <p:nvPr/>
        </p:nvSpPr>
        <p:spPr>
          <a:xfrm>
            <a:off x="1991360" y="5401945"/>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10 respondents across five health boards</a:t>
            </a:r>
          </a:p>
        </p:txBody>
      </p:sp>
    </p:spTree>
    <p:extLst>
      <p:ext uri="{BB962C8B-B14F-4D97-AF65-F5344CB8AC3E}">
        <p14:creationId xmlns:p14="http://schemas.microsoft.com/office/powerpoint/2010/main" val="1769758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Progress against our aims">
            <a:extLst>
              <a:ext uri="{FF2B5EF4-FFF2-40B4-BE49-F238E27FC236}">
                <a16:creationId xmlns:a16="http://schemas.microsoft.com/office/drawing/2014/main" id="{B85124D4-79A3-4FB4-90B9-62937F3FEA2D}"/>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Progress against our aims</a:t>
            </a:r>
          </a:p>
        </p:txBody>
      </p:sp>
      <p:sp>
        <p:nvSpPr>
          <p:cNvPr id="2" name="Year one established national reach and value — with important ga">
            <a:extLst>
              <a:ext uri="{FF2B5EF4-FFF2-40B4-BE49-F238E27FC236}">
                <a16:creationId xmlns:a16="http://schemas.microsoft.com/office/drawing/2014/main" id="{F6013C69-2316-4AD2-BB19-2BB4E91E1F8D}"/>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Year one established national reach and value — with important gaps still to close</a:t>
            </a:r>
          </a:p>
        </p:txBody>
      </p:sp>
      <p:sp>
        <p:nvSpPr>
          <p:cNvPr id="3" name="Straight Connector 2">
            <a:extLst>
              <a:ext uri="{FF2B5EF4-FFF2-40B4-BE49-F238E27FC236}">
                <a16:creationId xmlns:a16="http://schemas.microsoft.com/office/drawing/2014/main" id="{BD069F51-6837-4BF3-963A-B9FB68E5DF1A}"/>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AIM">
            <a:extLst>
              <a:ext uri="{FF2B5EF4-FFF2-40B4-BE49-F238E27FC236}">
                <a16:creationId xmlns:a16="http://schemas.microsoft.com/office/drawing/2014/main" id="{D33EB030-E463-4709-8858-EDF4AADD9B04}"/>
              </a:ext>
            </a:extLst>
          </p:cNvPr>
          <p:cNvSpPr>
            <a:spLocks noGrp="1"/>
          </p:cNvSpPr>
          <p:nvPr/>
        </p:nvSpPr>
        <p:spPr>
          <a:xfrm>
            <a:off x="1428750" y="1638300"/>
            <a:ext cx="3333750" cy="361950"/>
          </a:xfrm>
          <a:prstGeom prst="rect">
            <a:avLst/>
          </a:prstGeom>
          <a:noFill/>
          <a:ln w="0">
            <a:noFill/>
          </a:ln>
        </p:spPr>
        <p:txBody>
          <a:bodyPr lIns="0" tIns="0" rIns="0" bIns="0" anchor="ctr">
            <a:noAutofit/>
          </a:bodyPr>
          <a:lstStyle/>
          <a:p>
            <a:pPr algn="l">
              <a:defRPr sz="1425" b="1">
                <a:solidFill>
                  <a:srgbClr val="AC0074"/>
                </a:solidFill>
                <a:latin typeface="Calibri"/>
                <a:ea typeface="Calibri"/>
                <a:cs typeface="Calibri"/>
              </a:defRPr>
            </a:pPr>
            <a:r>
              <a:rPr lang="en-GB" sz="2250" b="1" dirty="0">
                <a:solidFill>
                  <a:srgbClr val="08004D"/>
                </a:solidFill>
                <a:latin typeface="Calibri"/>
                <a:ea typeface="Calibri"/>
                <a:cs typeface="Calibri"/>
              </a:rPr>
              <a:t>AIM</a:t>
            </a:r>
          </a:p>
        </p:txBody>
      </p:sp>
      <p:sp>
        <p:nvSpPr>
          <p:cNvPr id="5" name="EVIDENCE FROM YEAR ONE">
            <a:extLst>
              <a:ext uri="{FF2B5EF4-FFF2-40B4-BE49-F238E27FC236}">
                <a16:creationId xmlns:a16="http://schemas.microsoft.com/office/drawing/2014/main" id="{FDAC2AC3-EF1D-4575-8E3A-5C9F13CDD465}"/>
              </a:ext>
            </a:extLst>
          </p:cNvPr>
          <p:cNvSpPr>
            <a:spLocks noGrp="1"/>
          </p:cNvSpPr>
          <p:nvPr/>
        </p:nvSpPr>
        <p:spPr>
          <a:xfrm>
            <a:off x="5115847" y="1638300"/>
            <a:ext cx="6762750" cy="361950"/>
          </a:xfrm>
          <a:prstGeom prst="rect">
            <a:avLst/>
          </a:prstGeom>
          <a:noFill/>
          <a:ln w="0">
            <a:noFill/>
          </a:ln>
        </p:spPr>
        <p:txBody>
          <a:bodyPr lIns="0" tIns="0" rIns="0" bIns="0" anchor="ctr">
            <a:noAutofit/>
          </a:bodyPr>
          <a:lstStyle/>
          <a:p>
            <a:pPr algn="l">
              <a:defRPr sz="1425" b="1">
                <a:solidFill>
                  <a:srgbClr val="006E82"/>
                </a:solidFill>
                <a:latin typeface="Calibri"/>
                <a:ea typeface="Calibri"/>
                <a:cs typeface="Calibri"/>
              </a:defRPr>
            </a:pPr>
            <a:r>
              <a:rPr lang="en-GB" sz="2250" b="1" dirty="0">
                <a:solidFill>
                  <a:srgbClr val="08004D"/>
                </a:solidFill>
                <a:latin typeface="Calibri"/>
                <a:ea typeface="Calibri"/>
                <a:cs typeface="Calibri"/>
              </a:rPr>
              <a:t>EVIDENCE FROM YEAR ONE</a:t>
            </a:r>
          </a:p>
        </p:txBody>
      </p:sp>
      <p:sp>
        <p:nvSpPr>
          <p:cNvPr id="6" name="Oval 5">
            <a:extLst>
              <a:ext uri="{FF2B5EF4-FFF2-40B4-BE49-F238E27FC236}">
                <a16:creationId xmlns:a16="http://schemas.microsoft.com/office/drawing/2014/main" id="{821CEC52-9DB4-48BD-925D-F7C454856FF4}"/>
              </a:ext>
            </a:extLst>
          </p:cNvPr>
          <p:cNvSpPr>
            <a:spLocks noGrp="1"/>
          </p:cNvSpPr>
          <p:nvPr/>
        </p:nvSpPr>
        <p:spPr>
          <a:xfrm>
            <a:off x="666750" y="2105025"/>
            <a:ext cx="514350" cy="514350"/>
          </a:xfrm>
          <a:prstGeom prst="ellipse">
            <a:avLst/>
          </a:prstGeom>
          <a:solidFill>
            <a:srgbClr val="AC0074"/>
          </a:solidFill>
          <a:ln w="0">
            <a:noFill/>
          </a:ln>
        </p:spPr>
        <p:txBody>
          <a:bodyPr/>
          <a:lstStyle/>
          <a:p>
            <a:endParaRPr lang="en-US"/>
          </a:p>
        </p:txBody>
      </p:sp>
      <p:sp>
        <p:nvSpPr>
          <p:cNvPr id="7" name="01">
            <a:extLst>
              <a:ext uri="{FF2B5EF4-FFF2-40B4-BE49-F238E27FC236}">
                <a16:creationId xmlns:a16="http://schemas.microsoft.com/office/drawing/2014/main" id="{8945F258-48F1-428A-AA21-16A0BEA02E03}"/>
              </a:ext>
            </a:extLst>
          </p:cNvPr>
          <p:cNvSpPr>
            <a:spLocks noGrp="1"/>
          </p:cNvSpPr>
          <p:nvPr/>
        </p:nvSpPr>
        <p:spPr>
          <a:xfrm>
            <a:off x="666750" y="2133600"/>
            <a:ext cx="514350" cy="457200"/>
          </a:xfrm>
          <a:prstGeom prst="rect">
            <a:avLst/>
          </a:prstGeom>
          <a:noFill/>
          <a:ln w="0">
            <a:noFill/>
          </a:ln>
        </p:spPr>
        <p:txBody>
          <a:bodyPr lIns="0" tIns="0" rIns="0" bIns="0" anchor="ctr">
            <a:noAutofit/>
          </a:bodyPr>
          <a:lstStyle/>
          <a:p>
            <a:pPr algn="ctr">
              <a:defRPr sz="1500" b="1">
                <a:solidFill>
                  <a:srgbClr val="FFFFFF"/>
                </a:solidFill>
                <a:latin typeface="Calibri"/>
                <a:ea typeface="Calibri"/>
                <a:cs typeface="Calibri"/>
              </a:defRPr>
            </a:pPr>
            <a:r>
              <a:rPr lang="en-GB" sz="1500" b="1">
                <a:solidFill>
                  <a:srgbClr val="FFFFFF"/>
                </a:solidFill>
                <a:latin typeface="Calibri"/>
                <a:ea typeface="Calibri"/>
                <a:cs typeface="Calibri"/>
              </a:rPr>
              <a:t>01</a:t>
            </a:r>
          </a:p>
        </p:txBody>
      </p:sp>
      <p:sp>
        <p:nvSpPr>
          <p:cNvPr id="8" name="Wider access">
            <a:extLst>
              <a:ext uri="{FF2B5EF4-FFF2-40B4-BE49-F238E27FC236}">
                <a16:creationId xmlns:a16="http://schemas.microsoft.com/office/drawing/2014/main" id="{56149488-E63E-43AE-8DB6-827ED8CB684D}"/>
              </a:ext>
            </a:extLst>
          </p:cNvPr>
          <p:cNvSpPr>
            <a:spLocks noGrp="1"/>
          </p:cNvSpPr>
          <p:nvPr/>
        </p:nvSpPr>
        <p:spPr>
          <a:xfrm>
            <a:off x="1409700" y="2038350"/>
            <a:ext cx="2857500" cy="647700"/>
          </a:xfrm>
          <a:prstGeom prst="rect">
            <a:avLst/>
          </a:prstGeom>
          <a:noFill/>
          <a:ln w="0">
            <a:noFill/>
          </a:ln>
        </p:spPr>
        <p:txBody>
          <a:bodyPr lIns="0" tIns="0" rIns="0" bIns="0" anchor="ctr">
            <a:noAutofit/>
          </a:bodyPr>
          <a:lstStyle/>
          <a:p>
            <a:pPr algn="l">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Wider access</a:t>
            </a:r>
          </a:p>
        </p:txBody>
      </p:sp>
      <p:sp>
        <p:nvSpPr>
          <p:cNvPr id="9" name="10 boards · 56 children · 162 MDT presentations">
            <a:extLst>
              <a:ext uri="{FF2B5EF4-FFF2-40B4-BE49-F238E27FC236}">
                <a16:creationId xmlns:a16="http://schemas.microsoft.com/office/drawing/2014/main" id="{D8F21588-05B8-4CF2-8889-6CF69125EE45}"/>
              </a:ext>
            </a:extLst>
          </p:cNvPr>
          <p:cNvSpPr>
            <a:spLocks noGrp="1"/>
          </p:cNvSpPr>
          <p:nvPr/>
        </p:nvSpPr>
        <p:spPr>
          <a:xfrm>
            <a:off x="5115847" y="2038350"/>
            <a:ext cx="6858000" cy="647700"/>
          </a:xfrm>
          <a:prstGeom prst="rect">
            <a:avLst/>
          </a:prstGeom>
          <a:noFill/>
          <a:ln w="0">
            <a:noFill/>
          </a:ln>
        </p:spPr>
        <p:txBody>
          <a:bodyPr lIns="0" tIns="0" rIns="0" bIns="0" anchor="ctr">
            <a:noAutofit/>
          </a:bodyPr>
          <a:lstStyle/>
          <a:p>
            <a:pPr algn="l">
              <a:defRPr sz="1575" b="0">
                <a:solidFill>
                  <a:srgbClr val="535364"/>
                </a:solidFill>
                <a:latin typeface="Calibri"/>
                <a:ea typeface="Calibri"/>
                <a:cs typeface="Calibri"/>
              </a:defRPr>
            </a:pPr>
            <a:r>
              <a:rPr lang="en-GB" sz="1575" b="1" dirty="0">
                <a:solidFill>
                  <a:srgbClr val="535364"/>
                </a:solidFill>
                <a:latin typeface="Calibri"/>
                <a:ea typeface="Calibri"/>
                <a:cs typeface="Calibri"/>
              </a:rPr>
              <a:t>10 boards · 56 children · 162 MDT presentations</a:t>
            </a:r>
          </a:p>
        </p:txBody>
      </p:sp>
      <p:sp>
        <p:nvSpPr>
          <p:cNvPr id="10" name="Straight Connector 9">
            <a:extLst>
              <a:ext uri="{FF2B5EF4-FFF2-40B4-BE49-F238E27FC236}">
                <a16:creationId xmlns:a16="http://schemas.microsoft.com/office/drawing/2014/main" id="{166DA30B-88F0-4970-BAA2-9BA5379CAC11}"/>
              </a:ext>
            </a:extLst>
          </p:cNvPr>
          <p:cNvSpPr>
            <a:spLocks noGrp="1"/>
          </p:cNvSpPr>
          <p:nvPr/>
        </p:nvSpPr>
        <p:spPr>
          <a:xfrm>
            <a:off x="1409700" y="2705100"/>
            <a:ext cx="9906000" cy="0"/>
          </a:xfrm>
          <a:prstGeom prst="line">
            <a:avLst/>
          </a:prstGeom>
          <a:noFill/>
          <a:ln w="19050">
            <a:solidFill>
              <a:srgbClr val="EEE7F3"/>
            </a:solidFill>
          </a:ln>
        </p:spPr>
        <p:txBody>
          <a:bodyPr/>
          <a:lstStyle/>
          <a:p>
            <a:endParaRPr lang="en-US"/>
          </a:p>
        </p:txBody>
      </p:sp>
      <p:sp>
        <p:nvSpPr>
          <p:cNvPr id="11" name="Oval 10">
            <a:extLst>
              <a:ext uri="{FF2B5EF4-FFF2-40B4-BE49-F238E27FC236}">
                <a16:creationId xmlns:a16="http://schemas.microsoft.com/office/drawing/2014/main" id="{C5067559-FEC7-45C9-806A-E86B80D2D8ED}"/>
              </a:ext>
            </a:extLst>
          </p:cNvPr>
          <p:cNvSpPr>
            <a:spLocks noGrp="1"/>
          </p:cNvSpPr>
          <p:nvPr/>
        </p:nvSpPr>
        <p:spPr>
          <a:xfrm>
            <a:off x="666750" y="2847975"/>
            <a:ext cx="514350" cy="514350"/>
          </a:xfrm>
          <a:prstGeom prst="ellipse">
            <a:avLst/>
          </a:prstGeom>
          <a:solidFill>
            <a:srgbClr val="006E82"/>
          </a:solidFill>
          <a:ln w="0">
            <a:noFill/>
          </a:ln>
        </p:spPr>
        <p:txBody>
          <a:bodyPr/>
          <a:lstStyle/>
          <a:p>
            <a:endParaRPr lang="en-US"/>
          </a:p>
        </p:txBody>
      </p:sp>
      <p:sp>
        <p:nvSpPr>
          <p:cNvPr id="12" name="02">
            <a:extLst>
              <a:ext uri="{FF2B5EF4-FFF2-40B4-BE49-F238E27FC236}">
                <a16:creationId xmlns:a16="http://schemas.microsoft.com/office/drawing/2014/main" id="{C4290CC3-4B55-4E26-AB32-1C19733E717B}"/>
              </a:ext>
            </a:extLst>
          </p:cNvPr>
          <p:cNvSpPr>
            <a:spLocks noGrp="1"/>
          </p:cNvSpPr>
          <p:nvPr/>
        </p:nvSpPr>
        <p:spPr>
          <a:xfrm>
            <a:off x="666750" y="2876550"/>
            <a:ext cx="514350" cy="457200"/>
          </a:xfrm>
          <a:prstGeom prst="rect">
            <a:avLst/>
          </a:prstGeom>
          <a:noFill/>
          <a:ln w="0">
            <a:noFill/>
          </a:ln>
        </p:spPr>
        <p:txBody>
          <a:bodyPr lIns="0" tIns="0" rIns="0" bIns="0" anchor="ctr">
            <a:noAutofit/>
          </a:bodyPr>
          <a:lstStyle/>
          <a:p>
            <a:pPr algn="ctr">
              <a:defRPr sz="1500" b="1">
                <a:solidFill>
                  <a:srgbClr val="FFFFFF"/>
                </a:solidFill>
                <a:latin typeface="Calibri"/>
                <a:ea typeface="Calibri"/>
                <a:cs typeface="Calibri"/>
              </a:defRPr>
            </a:pPr>
            <a:r>
              <a:rPr lang="en-GB" sz="1500" b="1">
                <a:solidFill>
                  <a:srgbClr val="FFFFFF"/>
                </a:solidFill>
                <a:latin typeface="Calibri"/>
                <a:ea typeface="Calibri"/>
                <a:cs typeface="Calibri"/>
              </a:rPr>
              <a:t>02</a:t>
            </a:r>
          </a:p>
        </p:txBody>
      </p:sp>
      <p:sp>
        <p:nvSpPr>
          <p:cNvPr id="13" name="24/7 and local care">
            <a:extLst>
              <a:ext uri="{FF2B5EF4-FFF2-40B4-BE49-F238E27FC236}">
                <a16:creationId xmlns:a16="http://schemas.microsoft.com/office/drawing/2014/main" id="{A5336298-C816-4586-A921-FCD6968ED953}"/>
              </a:ext>
            </a:extLst>
          </p:cNvPr>
          <p:cNvSpPr>
            <a:spLocks noGrp="1"/>
          </p:cNvSpPr>
          <p:nvPr/>
        </p:nvSpPr>
        <p:spPr>
          <a:xfrm>
            <a:off x="1409700" y="2781300"/>
            <a:ext cx="2857500" cy="647700"/>
          </a:xfrm>
          <a:prstGeom prst="rect">
            <a:avLst/>
          </a:prstGeom>
          <a:noFill/>
          <a:ln w="0">
            <a:noFill/>
          </a:ln>
        </p:spPr>
        <p:txBody>
          <a:bodyPr lIns="0" tIns="0" rIns="0" bIns="0" anchor="ctr">
            <a:noAutofit/>
          </a:bodyPr>
          <a:lstStyle/>
          <a:p>
            <a:pPr algn="l">
              <a:defRPr sz="1800" b="1">
                <a:solidFill>
                  <a:srgbClr val="08004D"/>
                </a:solidFill>
                <a:latin typeface="Calibri"/>
                <a:ea typeface="Calibri"/>
                <a:cs typeface="Calibri"/>
              </a:defRPr>
            </a:pPr>
            <a:r>
              <a:rPr lang="en-GB" sz="1800" b="1">
                <a:solidFill>
                  <a:srgbClr val="08004D"/>
                </a:solidFill>
                <a:latin typeface="Calibri"/>
                <a:ea typeface="Calibri"/>
                <a:cs typeface="Calibri"/>
              </a:rPr>
              <a:t>24/7 and local care</a:t>
            </a:r>
          </a:p>
        </p:txBody>
      </p:sp>
      <p:sp>
        <p:nvSpPr>
          <p:cNvPr id="14" name="261 estimated OOH calls · preferred place achieved in 91%">
            <a:extLst>
              <a:ext uri="{FF2B5EF4-FFF2-40B4-BE49-F238E27FC236}">
                <a16:creationId xmlns:a16="http://schemas.microsoft.com/office/drawing/2014/main" id="{9E74A3F1-8767-4D00-AE35-29AD8EAEAE08}"/>
              </a:ext>
            </a:extLst>
          </p:cNvPr>
          <p:cNvSpPr>
            <a:spLocks noGrp="1"/>
          </p:cNvSpPr>
          <p:nvPr/>
        </p:nvSpPr>
        <p:spPr>
          <a:xfrm>
            <a:off x="5115847" y="2781300"/>
            <a:ext cx="6858000" cy="647700"/>
          </a:xfrm>
          <a:prstGeom prst="rect">
            <a:avLst/>
          </a:prstGeom>
          <a:noFill/>
          <a:ln w="0">
            <a:noFill/>
          </a:ln>
        </p:spPr>
        <p:txBody>
          <a:bodyPr lIns="0" tIns="0" rIns="0" bIns="0" anchor="ctr">
            <a:noAutofit/>
          </a:bodyPr>
          <a:lstStyle/>
          <a:p>
            <a:pPr algn="l">
              <a:defRPr sz="1575" b="0">
                <a:solidFill>
                  <a:srgbClr val="535364"/>
                </a:solidFill>
                <a:latin typeface="Calibri"/>
                <a:ea typeface="Calibri"/>
                <a:cs typeface="Calibri"/>
              </a:defRPr>
            </a:pPr>
            <a:r>
              <a:rPr lang="en-GB" sz="1575" b="1">
                <a:solidFill>
                  <a:srgbClr val="535364"/>
                </a:solidFill>
                <a:latin typeface="Calibri"/>
                <a:ea typeface="Calibri"/>
                <a:cs typeface="Calibri"/>
              </a:rPr>
              <a:t>261 estimated OOH calls · preferred place achieved in 91%</a:t>
            </a:r>
          </a:p>
        </p:txBody>
      </p:sp>
      <p:sp>
        <p:nvSpPr>
          <p:cNvPr id="15" name="Straight Connector 14">
            <a:extLst>
              <a:ext uri="{FF2B5EF4-FFF2-40B4-BE49-F238E27FC236}">
                <a16:creationId xmlns:a16="http://schemas.microsoft.com/office/drawing/2014/main" id="{AD9E2582-0342-422C-B215-9C702C86B543}"/>
              </a:ext>
            </a:extLst>
          </p:cNvPr>
          <p:cNvSpPr>
            <a:spLocks noGrp="1"/>
          </p:cNvSpPr>
          <p:nvPr/>
        </p:nvSpPr>
        <p:spPr>
          <a:xfrm>
            <a:off x="1409700" y="3448050"/>
            <a:ext cx="9906000" cy="0"/>
          </a:xfrm>
          <a:prstGeom prst="line">
            <a:avLst/>
          </a:prstGeom>
          <a:noFill/>
          <a:ln w="19050">
            <a:solidFill>
              <a:srgbClr val="EEE7F3"/>
            </a:solidFill>
          </a:ln>
        </p:spPr>
        <p:txBody>
          <a:bodyPr/>
          <a:lstStyle/>
          <a:p>
            <a:endParaRPr lang="en-US"/>
          </a:p>
        </p:txBody>
      </p:sp>
      <p:sp>
        <p:nvSpPr>
          <p:cNvPr id="16" name="Oval 15">
            <a:extLst>
              <a:ext uri="{FF2B5EF4-FFF2-40B4-BE49-F238E27FC236}">
                <a16:creationId xmlns:a16="http://schemas.microsoft.com/office/drawing/2014/main" id="{64B512E6-8292-4009-9DC9-DA80E501E603}"/>
              </a:ext>
            </a:extLst>
          </p:cNvPr>
          <p:cNvSpPr>
            <a:spLocks noGrp="1"/>
          </p:cNvSpPr>
          <p:nvPr/>
        </p:nvSpPr>
        <p:spPr>
          <a:xfrm>
            <a:off x="666750" y="3590925"/>
            <a:ext cx="514350" cy="514350"/>
          </a:xfrm>
          <a:prstGeom prst="ellipse">
            <a:avLst/>
          </a:prstGeom>
          <a:solidFill>
            <a:srgbClr val="D08A00"/>
          </a:solidFill>
          <a:ln w="0">
            <a:noFill/>
          </a:ln>
        </p:spPr>
        <p:txBody>
          <a:bodyPr/>
          <a:lstStyle/>
          <a:p>
            <a:endParaRPr lang="en-US"/>
          </a:p>
        </p:txBody>
      </p:sp>
      <p:sp>
        <p:nvSpPr>
          <p:cNvPr id="17" name="03">
            <a:extLst>
              <a:ext uri="{FF2B5EF4-FFF2-40B4-BE49-F238E27FC236}">
                <a16:creationId xmlns:a16="http://schemas.microsoft.com/office/drawing/2014/main" id="{7FF0AF75-A2F8-433D-9DA2-5A8CE8A1EF23}"/>
              </a:ext>
            </a:extLst>
          </p:cNvPr>
          <p:cNvSpPr>
            <a:spLocks noGrp="1"/>
          </p:cNvSpPr>
          <p:nvPr/>
        </p:nvSpPr>
        <p:spPr>
          <a:xfrm>
            <a:off x="666750" y="3619500"/>
            <a:ext cx="514350" cy="457200"/>
          </a:xfrm>
          <a:prstGeom prst="rect">
            <a:avLst/>
          </a:prstGeom>
          <a:noFill/>
          <a:ln w="0">
            <a:noFill/>
          </a:ln>
        </p:spPr>
        <p:txBody>
          <a:bodyPr lIns="0" tIns="0" rIns="0" bIns="0" anchor="ctr">
            <a:noAutofit/>
          </a:bodyPr>
          <a:lstStyle/>
          <a:p>
            <a:pPr algn="ctr">
              <a:defRPr sz="1500" b="1">
                <a:solidFill>
                  <a:srgbClr val="FFFFFF"/>
                </a:solidFill>
                <a:latin typeface="Calibri"/>
                <a:ea typeface="Calibri"/>
                <a:cs typeface="Calibri"/>
              </a:defRPr>
            </a:pPr>
            <a:r>
              <a:rPr lang="en-GB" sz="1500" b="1">
                <a:solidFill>
                  <a:srgbClr val="FFFFFF"/>
                </a:solidFill>
                <a:latin typeface="Calibri"/>
                <a:ea typeface="Calibri"/>
                <a:cs typeface="Calibri"/>
              </a:rPr>
              <a:t>03</a:t>
            </a:r>
          </a:p>
        </p:txBody>
      </p:sp>
      <p:sp>
        <p:nvSpPr>
          <p:cNvPr id="18" name="Whole-family support">
            <a:extLst>
              <a:ext uri="{FF2B5EF4-FFF2-40B4-BE49-F238E27FC236}">
                <a16:creationId xmlns:a16="http://schemas.microsoft.com/office/drawing/2014/main" id="{4B2040B4-4DD0-444C-AE3A-CFDC181EF881}"/>
              </a:ext>
            </a:extLst>
          </p:cNvPr>
          <p:cNvSpPr>
            <a:spLocks noGrp="1"/>
          </p:cNvSpPr>
          <p:nvPr/>
        </p:nvSpPr>
        <p:spPr>
          <a:xfrm>
            <a:off x="1409700" y="3524250"/>
            <a:ext cx="2857500" cy="647700"/>
          </a:xfrm>
          <a:prstGeom prst="rect">
            <a:avLst/>
          </a:prstGeom>
          <a:noFill/>
          <a:ln w="0">
            <a:noFill/>
          </a:ln>
        </p:spPr>
        <p:txBody>
          <a:bodyPr lIns="0" tIns="0" rIns="0" bIns="0" anchor="ctr">
            <a:noAutofit/>
          </a:bodyPr>
          <a:lstStyle/>
          <a:p>
            <a:pPr algn="l">
              <a:defRPr sz="1800" b="1">
                <a:solidFill>
                  <a:srgbClr val="08004D"/>
                </a:solidFill>
                <a:latin typeface="Calibri"/>
                <a:ea typeface="Calibri"/>
                <a:cs typeface="Calibri"/>
              </a:defRPr>
            </a:pPr>
            <a:r>
              <a:rPr lang="en-GB" sz="1800" b="1">
                <a:solidFill>
                  <a:srgbClr val="08004D"/>
                </a:solidFill>
                <a:latin typeface="Calibri"/>
                <a:ea typeface="Calibri"/>
                <a:cs typeface="Calibri"/>
              </a:rPr>
              <a:t>Whole-family support</a:t>
            </a:r>
          </a:p>
        </p:txBody>
      </p:sp>
      <p:sp>
        <p:nvSpPr>
          <p:cNvPr id="19" name="High need identified · support not always accessed through CAS">
            <a:extLst>
              <a:ext uri="{FF2B5EF4-FFF2-40B4-BE49-F238E27FC236}">
                <a16:creationId xmlns:a16="http://schemas.microsoft.com/office/drawing/2014/main" id="{6F9B5588-559F-4161-B90E-6AA87D17CC8F}"/>
              </a:ext>
            </a:extLst>
          </p:cNvPr>
          <p:cNvSpPr>
            <a:spLocks noGrp="1"/>
          </p:cNvSpPr>
          <p:nvPr/>
        </p:nvSpPr>
        <p:spPr>
          <a:xfrm>
            <a:off x="5115847" y="3524250"/>
            <a:ext cx="6858000" cy="647700"/>
          </a:xfrm>
          <a:prstGeom prst="rect">
            <a:avLst/>
          </a:prstGeom>
          <a:noFill/>
          <a:ln w="0">
            <a:noFill/>
          </a:ln>
        </p:spPr>
        <p:txBody>
          <a:bodyPr lIns="0" tIns="0" rIns="0" bIns="0" anchor="ctr">
            <a:noAutofit/>
          </a:bodyPr>
          <a:lstStyle/>
          <a:p>
            <a:pPr algn="l">
              <a:defRPr sz="1575" b="0">
                <a:solidFill>
                  <a:srgbClr val="535364"/>
                </a:solidFill>
                <a:latin typeface="Calibri"/>
                <a:ea typeface="Calibri"/>
                <a:cs typeface="Calibri"/>
              </a:defRPr>
            </a:pPr>
            <a:r>
              <a:rPr lang="en-GB" sz="1575" b="1">
                <a:solidFill>
                  <a:srgbClr val="535364"/>
                </a:solidFill>
                <a:latin typeface="Calibri"/>
                <a:ea typeface="Calibri"/>
                <a:cs typeface="Calibri"/>
              </a:rPr>
              <a:t>High need identified · support not always accessed through CAS</a:t>
            </a:r>
          </a:p>
        </p:txBody>
      </p:sp>
      <p:sp>
        <p:nvSpPr>
          <p:cNvPr id="20" name="Straight Connector 19">
            <a:extLst>
              <a:ext uri="{FF2B5EF4-FFF2-40B4-BE49-F238E27FC236}">
                <a16:creationId xmlns:a16="http://schemas.microsoft.com/office/drawing/2014/main" id="{940AD834-0A66-4A79-ACED-705B6AF1344D}"/>
              </a:ext>
            </a:extLst>
          </p:cNvPr>
          <p:cNvSpPr>
            <a:spLocks noGrp="1"/>
          </p:cNvSpPr>
          <p:nvPr/>
        </p:nvSpPr>
        <p:spPr>
          <a:xfrm>
            <a:off x="1409700" y="4191000"/>
            <a:ext cx="9906000" cy="0"/>
          </a:xfrm>
          <a:prstGeom prst="line">
            <a:avLst/>
          </a:prstGeom>
          <a:noFill/>
          <a:ln w="19050">
            <a:solidFill>
              <a:srgbClr val="EEE7F3"/>
            </a:solidFill>
          </a:ln>
        </p:spPr>
        <p:txBody>
          <a:bodyPr/>
          <a:lstStyle/>
          <a:p>
            <a:endParaRPr lang="en-US"/>
          </a:p>
        </p:txBody>
      </p:sp>
      <p:sp>
        <p:nvSpPr>
          <p:cNvPr id="21" name="Oval 20">
            <a:extLst>
              <a:ext uri="{FF2B5EF4-FFF2-40B4-BE49-F238E27FC236}">
                <a16:creationId xmlns:a16="http://schemas.microsoft.com/office/drawing/2014/main" id="{BEE6976D-2E22-4C53-BB14-882E23A66A18}"/>
              </a:ext>
            </a:extLst>
          </p:cNvPr>
          <p:cNvSpPr>
            <a:spLocks noGrp="1"/>
          </p:cNvSpPr>
          <p:nvPr/>
        </p:nvSpPr>
        <p:spPr>
          <a:xfrm>
            <a:off x="666750" y="4333875"/>
            <a:ext cx="514350" cy="514350"/>
          </a:xfrm>
          <a:prstGeom prst="ellipse">
            <a:avLst/>
          </a:prstGeom>
          <a:solidFill>
            <a:srgbClr val="08004D"/>
          </a:solidFill>
          <a:ln w="0">
            <a:noFill/>
          </a:ln>
        </p:spPr>
        <p:txBody>
          <a:bodyPr/>
          <a:lstStyle/>
          <a:p>
            <a:endParaRPr lang="en-US"/>
          </a:p>
        </p:txBody>
      </p:sp>
      <p:sp>
        <p:nvSpPr>
          <p:cNvPr id="22" name="04">
            <a:extLst>
              <a:ext uri="{FF2B5EF4-FFF2-40B4-BE49-F238E27FC236}">
                <a16:creationId xmlns:a16="http://schemas.microsoft.com/office/drawing/2014/main" id="{898B1D3E-288A-417F-9F5C-49FE2F4B4F33}"/>
              </a:ext>
            </a:extLst>
          </p:cNvPr>
          <p:cNvSpPr>
            <a:spLocks noGrp="1"/>
          </p:cNvSpPr>
          <p:nvPr/>
        </p:nvSpPr>
        <p:spPr>
          <a:xfrm>
            <a:off x="666750" y="4362450"/>
            <a:ext cx="514350" cy="457200"/>
          </a:xfrm>
          <a:prstGeom prst="rect">
            <a:avLst/>
          </a:prstGeom>
          <a:noFill/>
          <a:ln w="0">
            <a:noFill/>
          </a:ln>
        </p:spPr>
        <p:txBody>
          <a:bodyPr lIns="0" tIns="0" rIns="0" bIns="0" anchor="ctr">
            <a:noAutofit/>
          </a:bodyPr>
          <a:lstStyle/>
          <a:p>
            <a:pPr algn="ctr">
              <a:defRPr sz="1500" b="1">
                <a:solidFill>
                  <a:srgbClr val="FFFFFF"/>
                </a:solidFill>
                <a:latin typeface="Calibri"/>
                <a:ea typeface="Calibri"/>
                <a:cs typeface="Calibri"/>
              </a:defRPr>
            </a:pPr>
            <a:r>
              <a:rPr lang="en-GB" sz="1500" b="1">
                <a:solidFill>
                  <a:srgbClr val="FFFFFF"/>
                </a:solidFill>
                <a:latin typeface="Calibri"/>
                <a:ea typeface="Calibri"/>
                <a:cs typeface="Calibri"/>
              </a:rPr>
              <a:t>04</a:t>
            </a:r>
          </a:p>
        </p:txBody>
      </p:sp>
      <p:sp>
        <p:nvSpPr>
          <p:cNvPr id="23" name="Safe, consistent practice">
            <a:extLst>
              <a:ext uri="{FF2B5EF4-FFF2-40B4-BE49-F238E27FC236}">
                <a16:creationId xmlns:a16="http://schemas.microsoft.com/office/drawing/2014/main" id="{A01B9A21-3165-45B3-83AE-4205DF223326}"/>
              </a:ext>
            </a:extLst>
          </p:cNvPr>
          <p:cNvSpPr>
            <a:spLocks noGrp="1"/>
          </p:cNvSpPr>
          <p:nvPr/>
        </p:nvSpPr>
        <p:spPr>
          <a:xfrm>
            <a:off x="1409700" y="4267200"/>
            <a:ext cx="2857500" cy="647700"/>
          </a:xfrm>
          <a:prstGeom prst="rect">
            <a:avLst/>
          </a:prstGeom>
          <a:noFill/>
          <a:ln w="0">
            <a:noFill/>
          </a:ln>
        </p:spPr>
        <p:txBody>
          <a:bodyPr lIns="0" tIns="0" rIns="0" bIns="0" anchor="ctr">
            <a:noAutofit/>
          </a:bodyPr>
          <a:lstStyle/>
          <a:p>
            <a:pPr algn="l">
              <a:defRPr sz="1800" b="1">
                <a:solidFill>
                  <a:srgbClr val="08004D"/>
                </a:solidFill>
                <a:latin typeface="Calibri"/>
                <a:ea typeface="Calibri"/>
                <a:cs typeface="Calibri"/>
              </a:defRPr>
            </a:pPr>
            <a:r>
              <a:rPr lang="en-GB" sz="1800" b="1">
                <a:solidFill>
                  <a:srgbClr val="08004D"/>
                </a:solidFill>
                <a:latin typeface="Calibri"/>
                <a:ea typeface="Calibri"/>
                <a:cs typeface="Calibri"/>
              </a:rPr>
              <a:t>Safe, consistent practice</a:t>
            </a:r>
          </a:p>
        </p:txBody>
      </p:sp>
      <p:sp>
        <p:nvSpPr>
          <p:cNvPr id="24" name="Standardisation welcomed · forms, IT and recording still developi">
            <a:extLst>
              <a:ext uri="{FF2B5EF4-FFF2-40B4-BE49-F238E27FC236}">
                <a16:creationId xmlns:a16="http://schemas.microsoft.com/office/drawing/2014/main" id="{9B2174E3-1ADA-4FE8-AE06-FB1C3E54DAB6}"/>
              </a:ext>
            </a:extLst>
          </p:cNvPr>
          <p:cNvSpPr>
            <a:spLocks noGrp="1"/>
          </p:cNvSpPr>
          <p:nvPr/>
        </p:nvSpPr>
        <p:spPr>
          <a:xfrm>
            <a:off x="5115847" y="4267200"/>
            <a:ext cx="6858000" cy="647700"/>
          </a:xfrm>
          <a:prstGeom prst="rect">
            <a:avLst/>
          </a:prstGeom>
          <a:noFill/>
          <a:ln w="0">
            <a:noFill/>
          </a:ln>
        </p:spPr>
        <p:txBody>
          <a:bodyPr lIns="0" tIns="0" rIns="0" bIns="0" anchor="ctr">
            <a:noAutofit/>
          </a:bodyPr>
          <a:lstStyle/>
          <a:p>
            <a:pPr algn="l">
              <a:defRPr sz="1575" b="0">
                <a:solidFill>
                  <a:srgbClr val="535364"/>
                </a:solidFill>
                <a:latin typeface="Calibri"/>
                <a:ea typeface="Calibri"/>
                <a:cs typeface="Calibri"/>
              </a:defRPr>
            </a:pPr>
            <a:r>
              <a:rPr lang="en-GB" sz="1575" b="1">
                <a:solidFill>
                  <a:srgbClr val="535364"/>
                </a:solidFill>
                <a:latin typeface="Calibri"/>
                <a:ea typeface="Calibri"/>
                <a:cs typeface="Calibri"/>
              </a:rPr>
              <a:t>Standardisation welcomed · forms, IT and recording still developing</a:t>
            </a:r>
          </a:p>
        </p:txBody>
      </p:sp>
      <p:sp>
        <p:nvSpPr>
          <p:cNvPr id="25" name="Straight Connector 24">
            <a:extLst>
              <a:ext uri="{FF2B5EF4-FFF2-40B4-BE49-F238E27FC236}">
                <a16:creationId xmlns:a16="http://schemas.microsoft.com/office/drawing/2014/main" id="{CCB82693-1C3E-4226-B5E6-C5D281C0E8C2}"/>
              </a:ext>
            </a:extLst>
          </p:cNvPr>
          <p:cNvSpPr>
            <a:spLocks noGrp="1"/>
          </p:cNvSpPr>
          <p:nvPr/>
        </p:nvSpPr>
        <p:spPr>
          <a:xfrm>
            <a:off x="1409700" y="4933950"/>
            <a:ext cx="9906000" cy="0"/>
          </a:xfrm>
          <a:prstGeom prst="line">
            <a:avLst/>
          </a:prstGeom>
          <a:noFill/>
          <a:ln w="19050">
            <a:solidFill>
              <a:srgbClr val="EEE7F3"/>
            </a:solidFill>
          </a:ln>
        </p:spPr>
        <p:txBody>
          <a:bodyPr/>
          <a:lstStyle/>
          <a:p>
            <a:endParaRPr lang="en-US"/>
          </a:p>
        </p:txBody>
      </p:sp>
      <p:sp>
        <p:nvSpPr>
          <p:cNvPr id="26" name="Oval 25">
            <a:extLst>
              <a:ext uri="{FF2B5EF4-FFF2-40B4-BE49-F238E27FC236}">
                <a16:creationId xmlns:a16="http://schemas.microsoft.com/office/drawing/2014/main" id="{1AD58414-A945-4B6B-B4BD-FB73E23E4988}"/>
              </a:ext>
            </a:extLst>
          </p:cNvPr>
          <p:cNvSpPr>
            <a:spLocks noGrp="1"/>
          </p:cNvSpPr>
          <p:nvPr/>
        </p:nvSpPr>
        <p:spPr>
          <a:xfrm>
            <a:off x="666750" y="5076825"/>
            <a:ext cx="514350" cy="514350"/>
          </a:xfrm>
          <a:prstGeom prst="ellipse">
            <a:avLst/>
          </a:prstGeom>
          <a:solidFill>
            <a:srgbClr val="AC0074"/>
          </a:solidFill>
          <a:ln w="0">
            <a:noFill/>
          </a:ln>
        </p:spPr>
        <p:txBody>
          <a:bodyPr/>
          <a:lstStyle/>
          <a:p>
            <a:endParaRPr lang="en-US"/>
          </a:p>
        </p:txBody>
      </p:sp>
      <p:sp>
        <p:nvSpPr>
          <p:cNvPr id="27" name="05">
            <a:extLst>
              <a:ext uri="{FF2B5EF4-FFF2-40B4-BE49-F238E27FC236}">
                <a16:creationId xmlns:a16="http://schemas.microsoft.com/office/drawing/2014/main" id="{6A7C0E8A-9A8C-4564-9BBD-EC5BC57CCC15}"/>
              </a:ext>
            </a:extLst>
          </p:cNvPr>
          <p:cNvSpPr>
            <a:spLocks noGrp="1"/>
          </p:cNvSpPr>
          <p:nvPr/>
        </p:nvSpPr>
        <p:spPr>
          <a:xfrm>
            <a:off x="666750" y="5105400"/>
            <a:ext cx="514350" cy="457200"/>
          </a:xfrm>
          <a:prstGeom prst="rect">
            <a:avLst/>
          </a:prstGeom>
          <a:noFill/>
          <a:ln w="0">
            <a:noFill/>
          </a:ln>
        </p:spPr>
        <p:txBody>
          <a:bodyPr lIns="0" tIns="0" rIns="0" bIns="0" anchor="ctr">
            <a:noAutofit/>
          </a:bodyPr>
          <a:lstStyle/>
          <a:p>
            <a:pPr algn="ctr">
              <a:defRPr sz="1500" b="1">
                <a:solidFill>
                  <a:srgbClr val="FFFFFF"/>
                </a:solidFill>
                <a:latin typeface="Calibri"/>
                <a:ea typeface="Calibri"/>
                <a:cs typeface="Calibri"/>
              </a:defRPr>
            </a:pPr>
            <a:r>
              <a:rPr lang="en-GB" sz="1500" b="1">
                <a:solidFill>
                  <a:srgbClr val="FFFFFF"/>
                </a:solidFill>
                <a:latin typeface="Calibri"/>
                <a:ea typeface="Calibri"/>
                <a:cs typeface="Calibri"/>
              </a:rPr>
              <a:t>05</a:t>
            </a:r>
          </a:p>
        </p:txBody>
      </p:sp>
      <p:sp>
        <p:nvSpPr>
          <p:cNvPr id="28" name="Governance and peer support">
            <a:extLst>
              <a:ext uri="{FF2B5EF4-FFF2-40B4-BE49-F238E27FC236}">
                <a16:creationId xmlns:a16="http://schemas.microsoft.com/office/drawing/2014/main" id="{63784D1A-9991-49B6-9231-2EFBE934CD9F}"/>
              </a:ext>
            </a:extLst>
          </p:cNvPr>
          <p:cNvSpPr>
            <a:spLocks noGrp="1"/>
          </p:cNvSpPr>
          <p:nvPr/>
        </p:nvSpPr>
        <p:spPr>
          <a:xfrm>
            <a:off x="1409700" y="5010150"/>
            <a:ext cx="2857500" cy="647700"/>
          </a:xfrm>
          <a:prstGeom prst="rect">
            <a:avLst/>
          </a:prstGeom>
          <a:noFill/>
          <a:ln w="0">
            <a:noFill/>
          </a:ln>
        </p:spPr>
        <p:txBody>
          <a:bodyPr lIns="0" tIns="0" rIns="0" bIns="0" anchor="ctr">
            <a:noAutofit/>
          </a:bodyPr>
          <a:lstStyle/>
          <a:p>
            <a:pPr algn="l">
              <a:defRPr sz="1800" b="1">
                <a:solidFill>
                  <a:srgbClr val="08004D"/>
                </a:solidFill>
                <a:latin typeface="Calibri"/>
                <a:ea typeface="Calibri"/>
                <a:cs typeface="Calibri"/>
              </a:defRPr>
            </a:pPr>
            <a:r>
              <a:rPr lang="en-GB" sz="1800" b="1">
                <a:solidFill>
                  <a:srgbClr val="08004D"/>
                </a:solidFill>
                <a:latin typeface="Calibri"/>
                <a:ea typeface="Calibri"/>
                <a:cs typeface="Calibri"/>
              </a:rPr>
              <a:t>Governance and peer support</a:t>
            </a:r>
          </a:p>
        </p:txBody>
      </p:sp>
      <p:sp>
        <p:nvSpPr>
          <p:cNvPr id="29" name="Peer learning reported · consistent implementation still required">
            <a:extLst>
              <a:ext uri="{FF2B5EF4-FFF2-40B4-BE49-F238E27FC236}">
                <a16:creationId xmlns:a16="http://schemas.microsoft.com/office/drawing/2014/main" id="{F1CA30FB-0AFF-4FA8-BCEE-536739A1FB38}"/>
              </a:ext>
            </a:extLst>
          </p:cNvPr>
          <p:cNvSpPr>
            <a:spLocks noGrp="1"/>
          </p:cNvSpPr>
          <p:nvPr/>
        </p:nvSpPr>
        <p:spPr>
          <a:xfrm>
            <a:off x="5115847" y="5010150"/>
            <a:ext cx="6858000" cy="647700"/>
          </a:xfrm>
          <a:prstGeom prst="rect">
            <a:avLst/>
          </a:prstGeom>
          <a:noFill/>
          <a:ln w="0">
            <a:noFill/>
          </a:ln>
        </p:spPr>
        <p:txBody>
          <a:bodyPr lIns="0" tIns="0" rIns="0" bIns="0" anchor="ctr">
            <a:noAutofit/>
          </a:bodyPr>
          <a:lstStyle/>
          <a:p>
            <a:pPr algn="l">
              <a:defRPr sz="1575" b="0">
                <a:solidFill>
                  <a:srgbClr val="535364"/>
                </a:solidFill>
                <a:latin typeface="Calibri"/>
                <a:ea typeface="Calibri"/>
                <a:cs typeface="Calibri"/>
              </a:defRPr>
            </a:pPr>
            <a:r>
              <a:rPr lang="en-GB" sz="1575" b="1">
                <a:solidFill>
                  <a:srgbClr val="535364"/>
                </a:solidFill>
                <a:latin typeface="Calibri"/>
                <a:ea typeface="Calibri"/>
                <a:cs typeface="Calibri"/>
              </a:rPr>
              <a:t>Peer learning reported · consistent implementation still required</a:t>
            </a:r>
          </a:p>
        </p:txBody>
      </p:sp>
      <p:sp>
        <p:nvSpPr>
          <p:cNvPr id="30" name="Rounded Rectangle 29">
            <a:extLst>
              <a:ext uri="{FF2B5EF4-FFF2-40B4-BE49-F238E27FC236}">
                <a16:creationId xmlns:a16="http://schemas.microsoft.com/office/drawing/2014/main" id="{AE1A3A93-3304-4CCE-8ABB-D85E66EC3025}"/>
              </a:ext>
            </a:extLst>
          </p:cNvPr>
          <p:cNvSpPr>
            <a:spLocks noGrp="1"/>
          </p:cNvSpPr>
          <p:nvPr/>
        </p:nvSpPr>
        <p:spPr>
          <a:xfrm>
            <a:off x="2783840" y="5805170"/>
            <a:ext cx="6581140" cy="457200"/>
          </a:xfrm>
          <a:prstGeom prst="roundRect">
            <a:avLst>
              <a:gd name="adj" fmla="val 16667"/>
            </a:avLst>
          </a:prstGeom>
          <a:solidFill>
            <a:srgbClr val="F5EFF7"/>
          </a:solidFill>
          <a:ln w="0">
            <a:noFill/>
          </a:ln>
        </p:spPr>
        <p:txBody>
          <a:bodyPr/>
          <a:lstStyle/>
          <a:p>
            <a:endParaRPr lang="en-US"/>
          </a:p>
        </p:txBody>
      </p:sp>
      <p:sp>
        <p:nvSpPr>
          <p:cNvPr id="31" name="Strong progress — with consistency still to build.">
            <a:extLst>
              <a:ext uri="{FF2B5EF4-FFF2-40B4-BE49-F238E27FC236}">
                <a16:creationId xmlns:a16="http://schemas.microsoft.com/office/drawing/2014/main" id="{7DEC9D8E-7A4E-4D26-8ADC-F9E1E243F87C}"/>
              </a:ext>
            </a:extLst>
          </p:cNvPr>
          <p:cNvSpPr>
            <a:spLocks noGrp="1"/>
          </p:cNvSpPr>
          <p:nvPr/>
        </p:nvSpPr>
        <p:spPr>
          <a:xfrm>
            <a:off x="2048510" y="5786119"/>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Strong progress — with consistency still to build</a:t>
            </a:r>
          </a:p>
        </p:txBody>
      </p:sp>
    </p:spTree>
    <p:extLst>
      <p:ext uri="{BB962C8B-B14F-4D97-AF65-F5344CB8AC3E}">
        <p14:creationId xmlns:p14="http://schemas.microsoft.com/office/powerpoint/2010/main" val="1145466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What we learned and what changed">
            <a:extLst>
              <a:ext uri="{FF2B5EF4-FFF2-40B4-BE49-F238E27FC236}">
                <a16:creationId xmlns:a16="http://schemas.microsoft.com/office/drawing/2014/main" id="{E2A6BD5A-D6E1-44AC-92FD-57D49FDA7969}"/>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dirty="0">
                <a:solidFill>
                  <a:srgbClr val="08004D"/>
                </a:solidFill>
                <a:latin typeface="Calibri"/>
                <a:ea typeface="Calibri"/>
                <a:cs typeface="Calibri"/>
              </a:rPr>
              <a:t>What we learned and what changed</a:t>
            </a:r>
          </a:p>
        </p:txBody>
      </p:sp>
      <p:sp>
        <p:nvSpPr>
          <p:cNvPr id="2" name="The first year prompted operational changes and a clearer descrip">
            <a:extLst>
              <a:ext uri="{FF2B5EF4-FFF2-40B4-BE49-F238E27FC236}">
                <a16:creationId xmlns:a16="http://schemas.microsoft.com/office/drawing/2014/main" id="{638C23CC-7DEC-469D-8F7D-4F91DB8B03DC}"/>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The first year prompted operational changes and a clearer description of the service</a:t>
            </a:r>
          </a:p>
        </p:txBody>
      </p:sp>
      <p:sp>
        <p:nvSpPr>
          <p:cNvPr id="3" name="Straight Connector 2">
            <a:extLst>
              <a:ext uri="{FF2B5EF4-FFF2-40B4-BE49-F238E27FC236}">
                <a16:creationId xmlns:a16="http://schemas.microsoft.com/office/drawing/2014/main" id="{97307DDC-016A-4B17-A35A-785B32D4FEF7}"/>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Learning from year one">
            <a:extLst>
              <a:ext uri="{FF2B5EF4-FFF2-40B4-BE49-F238E27FC236}">
                <a16:creationId xmlns:a16="http://schemas.microsoft.com/office/drawing/2014/main" id="{4DC5B1BC-005A-40BC-8AE1-5FC63B8B3D05}"/>
              </a:ext>
            </a:extLst>
          </p:cNvPr>
          <p:cNvSpPr>
            <a:spLocks noGrp="1"/>
          </p:cNvSpPr>
          <p:nvPr/>
        </p:nvSpPr>
        <p:spPr>
          <a:xfrm>
            <a:off x="638175" y="1743075"/>
            <a:ext cx="4791075" cy="400050"/>
          </a:xfrm>
          <a:prstGeom prst="rect">
            <a:avLst/>
          </a:prstGeom>
          <a:noFill/>
          <a:ln w="0">
            <a:noFill/>
          </a:ln>
        </p:spPr>
        <p:txBody>
          <a:bodyPr lIns="0" tIns="0" rIns="0" bIns="0" anchor="ctr">
            <a:noAutofit/>
          </a:bodyPr>
          <a:lstStyle/>
          <a:p>
            <a:pPr algn="l">
              <a:defRPr sz="2175" b="1">
                <a:solidFill>
                  <a:srgbClr val="AC0074"/>
                </a:solidFill>
                <a:latin typeface="Calibri"/>
                <a:ea typeface="Calibri"/>
                <a:cs typeface="Calibri"/>
              </a:defRPr>
            </a:pPr>
            <a:r>
              <a:rPr lang="en-GB" sz="2175" b="1" dirty="0">
                <a:solidFill>
                  <a:srgbClr val="08004D"/>
                </a:solidFill>
                <a:latin typeface="Calibri"/>
                <a:ea typeface="Calibri"/>
                <a:cs typeface="Calibri"/>
              </a:rPr>
              <a:t>Learning from year one</a:t>
            </a:r>
          </a:p>
        </p:txBody>
      </p:sp>
      <p:sp>
        <p:nvSpPr>
          <p:cNvPr id="5" name="Changes and ongoing priorities">
            <a:extLst>
              <a:ext uri="{FF2B5EF4-FFF2-40B4-BE49-F238E27FC236}">
                <a16:creationId xmlns:a16="http://schemas.microsoft.com/office/drawing/2014/main" id="{6F74CE3E-90B8-4C29-9C45-AACC3FB1F9AE}"/>
              </a:ext>
            </a:extLst>
          </p:cNvPr>
          <p:cNvSpPr>
            <a:spLocks noGrp="1"/>
          </p:cNvSpPr>
          <p:nvPr/>
        </p:nvSpPr>
        <p:spPr>
          <a:xfrm>
            <a:off x="6286500" y="1743075"/>
            <a:ext cx="5286375" cy="400050"/>
          </a:xfrm>
          <a:prstGeom prst="rect">
            <a:avLst/>
          </a:prstGeom>
          <a:noFill/>
          <a:ln w="0">
            <a:noFill/>
          </a:ln>
        </p:spPr>
        <p:txBody>
          <a:bodyPr lIns="0" tIns="0" rIns="0" bIns="0" anchor="ctr">
            <a:noAutofit/>
          </a:bodyPr>
          <a:lstStyle/>
          <a:p>
            <a:pPr algn="l">
              <a:defRPr sz="2175" b="1">
                <a:solidFill>
                  <a:srgbClr val="08004D"/>
                </a:solidFill>
                <a:latin typeface="Calibri"/>
                <a:ea typeface="Calibri"/>
                <a:cs typeface="Calibri"/>
              </a:defRPr>
            </a:pPr>
            <a:r>
              <a:rPr lang="en-GB" sz="2175" b="1">
                <a:solidFill>
                  <a:srgbClr val="08004D"/>
                </a:solidFill>
                <a:latin typeface="Calibri"/>
                <a:ea typeface="Calibri"/>
                <a:cs typeface="Calibri"/>
              </a:rPr>
              <a:t>Changes and ongoing priorities</a:t>
            </a:r>
          </a:p>
        </p:txBody>
      </p:sp>
      <p:sp>
        <p:nvSpPr>
          <p:cNvPr id="6" name="The offer was not always clear">
            <a:extLst>
              <a:ext uri="{FF2B5EF4-FFF2-40B4-BE49-F238E27FC236}">
                <a16:creationId xmlns:a16="http://schemas.microsoft.com/office/drawing/2014/main" id="{6D8CB91B-2D38-4F99-9C7F-45062955D76A}"/>
              </a:ext>
            </a:extLst>
          </p:cNvPr>
          <p:cNvSpPr>
            <a:spLocks noGrp="1"/>
          </p:cNvSpPr>
          <p:nvPr/>
        </p:nvSpPr>
        <p:spPr>
          <a:xfrm>
            <a:off x="657225" y="2409825"/>
            <a:ext cx="4781550" cy="628650"/>
          </a:xfrm>
          <a:prstGeom prst="rect">
            <a:avLst/>
          </a:prstGeom>
          <a:noFill/>
          <a:ln w="0">
            <a:noFill/>
          </a:ln>
        </p:spPr>
        <p:txBody>
          <a:bodyPr lIns="0" tIns="0" rIns="0" bIns="0" anchor="ctr">
            <a:noAutofit/>
          </a:bodyPr>
          <a:lstStyle/>
          <a:p>
            <a:pPr algn="l">
              <a:defRPr sz="1875" b="0">
                <a:solidFill>
                  <a:srgbClr val="08004D"/>
                </a:solidFill>
                <a:latin typeface="Calibri"/>
                <a:ea typeface="Calibri"/>
                <a:cs typeface="Calibri"/>
              </a:defRPr>
            </a:pPr>
            <a:r>
              <a:rPr lang="en-GB" sz="1875" b="1" dirty="0">
                <a:solidFill>
                  <a:srgbClr val="08004D"/>
                </a:solidFill>
                <a:latin typeface="Calibri"/>
                <a:ea typeface="Calibri"/>
                <a:cs typeface="Calibri"/>
              </a:rPr>
              <a:t>The offer was not always clear</a:t>
            </a:r>
          </a:p>
        </p:txBody>
      </p:sp>
      <p:sp>
        <p:nvSpPr>
          <p:cNvPr id="7" name="Framework explicitly describes in-hours advice">
            <a:extLst>
              <a:ext uri="{FF2B5EF4-FFF2-40B4-BE49-F238E27FC236}">
                <a16:creationId xmlns:a16="http://schemas.microsoft.com/office/drawing/2014/main" id="{9A48626D-BACD-4191-921A-37FE5C44CEC9}"/>
              </a:ext>
            </a:extLst>
          </p:cNvPr>
          <p:cNvSpPr>
            <a:spLocks noGrp="1"/>
          </p:cNvSpPr>
          <p:nvPr/>
        </p:nvSpPr>
        <p:spPr>
          <a:xfrm>
            <a:off x="6305550" y="2409825"/>
            <a:ext cx="5200650" cy="62865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1">
                <a:solidFill>
                  <a:srgbClr val="535364"/>
                </a:solidFill>
                <a:latin typeface="Calibri"/>
                <a:ea typeface="Calibri"/>
                <a:cs typeface="Calibri"/>
              </a:rPr>
              <a:t>Framework explicitly describes in-hours advice</a:t>
            </a:r>
          </a:p>
        </p:txBody>
      </p:sp>
      <p:sp>
        <p:nvSpPr>
          <p:cNvPr id="8" name="Straight Connector 7">
            <a:extLst>
              <a:ext uri="{FF2B5EF4-FFF2-40B4-BE49-F238E27FC236}">
                <a16:creationId xmlns:a16="http://schemas.microsoft.com/office/drawing/2014/main" id="{F7B2CA55-6766-4603-89CF-848A7381A95B}"/>
              </a:ext>
            </a:extLst>
          </p:cNvPr>
          <p:cNvSpPr>
            <a:spLocks noGrp="1"/>
          </p:cNvSpPr>
          <p:nvPr/>
        </p:nvSpPr>
        <p:spPr>
          <a:xfrm>
            <a:off x="666750" y="3105150"/>
            <a:ext cx="10829925" cy="0"/>
          </a:xfrm>
          <a:prstGeom prst="line">
            <a:avLst/>
          </a:prstGeom>
          <a:noFill/>
          <a:ln w="19050">
            <a:solidFill>
              <a:srgbClr val="EEE7F3"/>
            </a:solidFill>
          </a:ln>
        </p:spPr>
        <p:txBody>
          <a:bodyPr/>
          <a:lstStyle/>
          <a:p>
            <a:endParaRPr lang="en-US"/>
          </a:p>
        </p:txBody>
      </p:sp>
      <p:sp>
        <p:nvSpPr>
          <p:cNvPr id="9" name="Forms and IT made participation harder">
            <a:extLst>
              <a:ext uri="{FF2B5EF4-FFF2-40B4-BE49-F238E27FC236}">
                <a16:creationId xmlns:a16="http://schemas.microsoft.com/office/drawing/2014/main" id="{F382FCFB-8F38-45F0-9D6E-B71C47F79918}"/>
              </a:ext>
            </a:extLst>
          </p:cNvPr>
          <p:cNvSpPr>
            <a:spLocks noGrp="1"/>
          </p:cNvSpPr>
          <p:nvPr/>
        </p:nvSpPr>
        <p:spPr>
          <a:xfrm>
            <a:off x="657225" y="3190875"/>
            <a:ext cx="4781550" cy="628650"/>
          </a:xfrm>
          <a:prstGeom prst="rect">
            <a:avLst/>
          </a:prstGeom>
          <a:noFill/>
          <a:ln w="0">
            <a:noFill/>
          </a:ln>
        </p:spPr>
        <p:txBody>
          <a:bodyPr lIns="0" tIns="0" rIns="0" bIns="0" anchor="ctr">
            <a:noAutofit/>
          </a:bodyPr>
          <a:lstStyle/>
          <a:p>
            <a:pPr algn="l">
              <a:defRPr sz="1875" b="0">
                <a:solidFill>
                  <a:srgbClr val="08004D"/>
                </a:solidFill>
                <a:latin typeface="Calibri"/>
                <a:ea typeface="Calibri"/>
                <a:cs typeface="Calibri"/>
              </a:defRPr>
            </a:pPr>
            <a:r>
              <a:rPr lang="en-GB" sz="1875" b="1">
                <a:solidFill>
                  <a:srgbClr val="08004D"/>
                </a:solidFill>
                <a:latin typeface="Calibri"/>
                <a:ea typeface="Calibri"/>
                <a:cs typeface="Calibri"/>
              </a:rPr>
              <a:t>Forms and IT made participation harder</a:t>
            </a:r>
          </a:p>
        </p:txBody>
      </p:sp>
      <p:sp>
        <p:nvSpPr>
          <p:cNvPr id="10" name="Repeated revisions to forms, recording and IT">
            <a:extLst>
              <a:ext uri="{FF2B5EF4-FFF2-40B4-BE49-F238E27FC236}">
                <a16:creationId xmlns:a16="http://schemas.microsoft.com/office/drawing/2014/main" id="{A06910F3-E752-4220-BD2C-8966459F6C7F}"/>
              </a:ext>
            </a:extLst>
          </p:cNvPr>
          <p:cNvSpPr>
            <a:spLocks noGrp="1"/>
          </p:cNvSpPr>
          <p:nvPr/>
        </p:nvSpPr>
        <p:spPr>
          <a:xfrm>
            <a:off x="6305550" y="3190875"/>
            <a:ext cx="5200650" cy="62865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1">
                <a:solidFill>
                  <a:srgbClr val="535364"/>
                </a:solidFill>
                <a:latin typeface="Calibri"/>
                <a:ea typeface="Calibri"/>
                <a:cs typeface="Calibri"/>
              </a:rPr>
              <a:t>Repeated revisions to forms, recording and IT</a:t>
            </a:r>
          </a:p>
        </p:txBody>
      </p:sp>
      <p:sp>
        <p:nvSpPr>
          <p:cNvPr id="11" name="Straight Connector 10">
            <a:extLst>
              <a:ext uri="{FF2B5EF4-FFF2-40B4-BE49-F238E27FC236}">
                <a16:creationId xmlns:a16="http://schemas.microsoft.com/office/drawing/2014/main" id="{F31A4C5C-C2B3-430A-9599-5BEE4BFFEBF9}"/>
              </a:ext>
            </a:extLst>
          </p:cNvPr>
          <p:cNvSpPr>
            <a:spLocks noGrp="1"/>
          </p:cNvSpPr>
          <p:nvPr/>
        </p:nvSpPr>
        <p:spPr>
          <a:xfrm>
            <a:off x="666750" y="3886200"/>
            <a:ext cx="10829925" cy="0"/>
          </a:xfrm>
          <a:prstGeom prst="line">
            <a:avLst/>
          </a:prstGeom>
          <a:noFill/>
          <a:ln w="19050">
            <a:solidFill>
              <a:srgbClr val="EEE7F3"/>
            </a:solidFill>
          </a:ln>
        </p:spPr>
        <p:txBody>
          <a:bodyPr/>
          <a:lstStyle/>
          <a:p>
            <a:endParaRPr lang="en-US"/>
          </a:p>
        </p:txBody>
      </p:sp>
      <p:sp>
        <p:nvSpPr>
          <p:cNvPr id="12" name="Safe advice needs current information">
            <a:extLst>
              <a:ext uri="{FF2B5EF4-FFF2-40B4-BE49-F238E27FC236}">
                <a16:creationId xmlns:a16="http://schemas.microsoft.com/office/drawing/2014/main" id="{B5298B80-ED93-454A-845E-2F69282F0C83}"/>
              </a:ext>
            </a:extLst>
          </p:cNvPr>
          <p:cNvSpPr>
            <a:spLocks noGrp="1"/>
          </p:cNvSpPr>
          <p:nvPr/>
        </p:nvSpPr>
        <p:spPr>
          <a:xfrm>
            <a:off x="657225" y="3971925"/>
            <a:ext cx="4781550" cy="628650"/>
          </a:xfrm>
          <a:prstGeom prst="rect">
            <a:avLst/>
          </a:prstGeom>
          <a:noFill/>
          <a:ln w="0">
            <a:noFill/>
          </a:ln>
        </p:spPr>
        <p:txBody>
          <a:bodyPr lIns="0" tIns="0" rIns="0" bIns="0" anchor="ctr">
            <a:noAutofit/>
          </a:bodyPr>
          <a:lstStyle/>
          <a:p>
            <a:pPr algn="l">
              <a:defRPr sz="1875" b="0">
                <a:solidFill>
                  <a:srgbClr val="08004D"/>
                </a:solidFill>
                <a:latin typeface="Calibri"/>
                <a:ea typeface="Calibri"/>
                <a:cs typeface="Calibri"/>
              </a:defRPr>
            </a:pPr>
            <a:r>
              <a:rPr lang="en-GB" sz="1875" b="1">
                <a:solidFill>
                  <a:srgbClr val="08004D"/>
                </a:solidFill>
                <a:latin typeface="Calibri"/>
                <a:ea typeface="Calibri"/>
                <a:cs typeface="Calibri"/>
              </a:rPr>
              <a:t>Safe advice needs current information</a:t>
            </a:r>
          </a:p>
        </p:txBody>
      </p:sp>
      <p:sp>
        <p:nvSpPr>
          <p:cNvPr id="13" name="Framework specifies updates and SBAR handover">
            <a:extLst>
              <a:ext uri="{FF2B5EF4-FFF2-40B4-BE49-F238E27FC236}">
                <a16:creationId xmlns:a16="http://schemas.microsoft.com/office/drawing/2014/main" id="{FF02FE42-6EB2-431E-9786-822985637325}"/>
              </a:ext>
            </a:extLst>
          </p:cNvPr>
          <p:cNvSpPr>
            <a:spLocks noGrp="1"/>
          </p:cNvSpPr>
          <p:nvPr/>
        </p:nvSpPr>
        <p:spPr>
          <a:xfrm>
            <a:off x="6305550" y="3971925"/>
            <a:ext cx="5200650" cy="62865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1">
                <a:solidFill>
                  <a:srgbClr val="535364"/>
                </a:solidFill>
                <a:latin typeface="Calibri"/>
                <a:ea typeface="Calibri"/>
                <a:cs typeface="Calibri"/>
              </a:rPr>
              <a:t>Framework specifies updates and SBAR handover</a:t>
            </a:r>
          </a:p>
        </p:txBody>
      </p:sp>
      <p:sp>
        <p:nvSpPr>
          <p:cNvPr id="14" name="Straight Connector 13">
            <a:extLst>
              <a:ext uri="{FF2B5EF4-FFF2-40B4-BE49-F238E27FC236}">
                <a16:creationId xmlns:a16="http://schemas.microsoft.com/office/drawing/2014/main" id="{15936814-5205-44E9-AD8A-57EF75C20E77}"/>
              </a:ext>
            </a:extLst>
          </p:cNvPr>
          <p:cNvSpPr>
            <a:spLocks noGrp="1"/>
          </p:cNvSpPr>
          <p:nvPr/>
        </p:nvSpPr>
        <p:spPr>
          <a:xfrm>
            <a:off x="666750" y="4667250"/>
            <a:ext cx="10829925" cy="0"/>
          </a:xfrm>
          <a:prstGeom prst="line">
            <a:avLst/>
          </a:prstGeom>
          <a:noFill/>
          <a:ln w="19050">
            <a:solidFill>
              <a:srgbClr val="EEE7F3"/>
            </a:solidFill>
          </a:ln>
        </p:spPr>
        <p:txBody>
          <a:bodyPr/>
          <a:lstStyle/>
          <a:p>
            <a:endParaRPr lang="en-US"/>
          </a:p>
        </p:txBody>
      </p:sp>
      <p:sp>
        <p:nvSpPr>
          <p:cNvPr id="15" name="Needs did not always become actions">
            <a:extLst>
              <a:ext uri="{FF2B5EF4-FFF2-40B4-BE49-F238E27FC236}">
                <a16:creationId xmlns:a16="http://schemas.microsoft.com/office/drawing/2014/main" id="{B101CA44-77A4-468A-B888-3E2326442F89}"/>
              </a:ext>
            </a:extLst>
          </p:cNvPr>
          <p:cNvSpPr>
            <a:spLocks noGrp="1"/>
          </p:cNvSpPr>
          <p:nvPr/>
        </p:nvSpPr>
        <p:spPr>
          <a:xfrm>
            <a:off x="657225" y="4752975"/>
            <a:ext cx="4781550" cy="628650"/>
          </a:xfrm>
          <a:prstGeom prst="rect">
            <a:avLst/>
          </a:prstGeom>
          <a:noFill/>
          <a:ln w="0">
            <a:noFill/>
          </a:ln>
        </p:spPr>
        <p:txBody>
          <a:bodyPr lIns="0" tIns="0" rIns="0" bIns="0" anchor="ctr">
            <a:noAutofit/>
          </a:bodyPr>
          <a:lstStyle/>
          <a:p>
            <a:pPr algn="l">
              <a:defRPr sz="1875" b="0">
                <a:solidFill>
                  <a:srgbClr val="08004D"/>
                </a:solidFill>
                <a:latin typeface="Calibri"/>
                <a:ea typeface="Calibri"/>
                <a:cs typeface="Calibri"/>
              </a:defRPr>
            </a:pPr>
            <a:r>
              <a:rPr lang="en-GB" sz="1875" b="1">
                <a:solidFill>
                  <a:srgbClr val="08004D"/>
                </a:solidFill>
                <a:latin typeface="Calibri"/>
                <a:ea typeface="Calibri"/>
                <a:cs typeface="Calibri"/>
              </a:rPr>
              <a:t>Needs did not always become actions</a:t>
            </a:r>
          </a:p>
        </p:txBody>
      </p:sp>
      <p:sp>
        <p:nvSpPr>
          <p:cNvPr id="16" name="Family support and action tracking remain priorities">
            <a:extLst>
              <a:ext uri="{FF2B5EF4-FFF2-40B4-BE49-F238E27FC236}">
                <a16:creationId xmlns:a16="http://schemas.microsoft.com/office/drawing/2014/main" id="{AFD3216A-2767-47FD-AA2E-F58DC1E0924B}"/>
              </a:ext>
            </a:extLst>
          </p:cNvPr>
          <p:cNvSpPr>
            <a:spLocks noGrp="1"/>
          </p:cNvSpPr>
          <p:nvPr/>
        </p:nvSpPr>
        <p:spPr>
          <a:xfrm>
            <a:off x="6305550" y="4752975"/>
            <a:ext cx="5200650" cy="62865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1">
                <a:solidFill>
                  <a:srgbClr val="535364"/>
                </a:solidFill>
                <a:latin typeface="Calibri"/>
                <a:ea typeface="Calibri"/>
                <a:cs typeface="Calibri"/>
              </a:rPr>
              <a:t>Family support and action tracking remain priorities</a:t>
            </a:r>
          </a:p>
        </p:txBody>
      </p:sp>
      <p:sp>
        <p:nvSpPr>
          <p:cNvPr id="17" name="Rounded Rectangle 16">
            <a:extLst>
              <a:ext uri="{FF2B5EF4-FFF2-40B4-BE49-F238E27FC236}">
                <a16:creationId xmlns:a16="http://schemas.microsoft.com/office/drawing/2014/main" id="{AA1410FE-2487-4749-AAEC-60AAE70FF049}"/>
              </a:ext>
            </a:extLst>
          </p:cNvPr>
          <p:cNvSpPr>
            <a:spLocks noGrp="1"/>
          </p:cNvSpPr>
          <p:nvPr/>
        </p:nvSpPr>
        <p:spPr>
          <a:xfrm>
            <a:off x="2702560" y="5555615"/>
            <a:ext cx="6370320" cy="457200"/>
          </a:xfrm>
          <a:prstGeom prst="roundRect">
            <a:avLst>
              <a:gd name="adj" fmla="val 16667"/>
            </a:avLst>
          </a:prstGeom>
          <a:solidFill>
            <a:srgbClr val="F5EFF7"/>
          </a:solidFill>
          <a:ln w="0">
            <a:noFill/>
          </a:ln>
        </p:spPr>
        <p:txBody>
          <a:bodyPr/>
          <a:lstStyle/>
          <a:p>
            <a:endParaRPr lang="en-US"/>
          </a:p>
        </p:txBody>
      </p:sp>
      <p:sp>
        <p:nvSpPr>
          <p:cNvPr id="18" name="Clear practice needs consistent implementation.">
            <a:extLst>
              <a:ext uri="{FF2B5EF4-FFF2-40B4-BE49-F238E27FC236}">
                <a16:creationId xmlns:a16="http://schemas.microsoft.com/office/drawing/2014/main" id="{2356C984-0EB6-49E9-8280-BC74A55AF2E5}"/>
              </a:ext>
            </a:extLst>
          </p:cNvPr>
          <p:cNvSpPr>
            <a:spLocks noGrp="1"/>
          </p:cNvSpPr>
          <p:nvPr/>
        </p:nvSpPr>
        <p:spPr>
          <a:xfrm>
            <a:off x="2300287" y="5555615"/>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Clear practice needs consistent implementation</a:t>
            </a:r>
          </a:p>
        </p:txBody>
      </p:sp>
    </p:spTree>
    <p:extLst>
      <p:ext uri="{BB962C8B-B14F-4D97-AF65-F5344CB8AC3E}">
        <p14:creationId xmlns:p14="http://schemas.microsoft.com/office/powerpoint/2010/main" val="721158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iorities for the next phase">
            <a:extLst>
              <a:ext uri="{FF2B5EF4-FFF2-40B4-BE49-F238E27FC236}">
                <a16:creationId xmlns:a16="http://schemas.microsoft.com/office/drawing/2014/main" id="{518D5B61-CA95-4C74-803D-4EA3F395184B}"/>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Priorities for the next phase</a:t>
            </a:r>
          </a:p>
        </p:txBody>
      </p:sp>
      <p:sp>
        <p:nvSpPr>
          <p:cNvPr id="2" name="Service development informed by the first-year evaluation">
            <a:extLst>
              <a:ext uri="{FF2B5EF4-FFF2-40B4-BE49-F238E27FC236}">
                <a16:creationId xmlns:a16="http://schemas.microsoft.com/office/drawing/2014/main" id="{F59C33DA-66F9-4E5B-B87B-7DBC42319509}"/>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Service development informed by the first-year evaluation</a:t>
            </a:r>
          </a:p>
        </p:txBody>
      </p:sp>
      <p:sp>
        <p:nvSpPr>
          <p:cNvPr id="3" name="Straight Connector 2">
            <a:extLst>
              <a:ext uri="{FF2B5EF4-FFF2-40B4-BE49-F238E27FC236}">
                <a16:creationId xmlns:a16="http://schemas.microsoft.com/office/drawing/2014/main" id="{F536C450-18CF-4037-B801-ED4C06808714}"/>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4" name="01">
            <a:extLst>
              <a:ext uri="{FF2B5EF4-FFF2-40B4-BE49-F238E27FC236}">
                <a16:creationId xmlns:a16="http://schemas.microsoft.com/office/drawing/2014/main" id="{83426423-09D9-495C-B77F-3C9FC9FE3C86}"/>
              </a:ext>
            </a:extLst>
          </p:cNvPr>
          <p:cNvSpPr>
            <a:spLocks noGrp="1"/>
          </p:cNvSpPr>
          <p:nvPr/>
        </p:nvSpPr>
        <p:spPr>
          <a:xfrm>
            <a:off x="657225" y="1781175"/>
            <a:ext cx="876300" cy="685800"/>
          </a:xfrm>
          <a:prstGeom prst="rect">
            <a:avLst/>
          </a:prstGeom>
          <a:noFill/>
          <a:ln w="0">
            <a:noFill/>
          </a:ln>
        </p:spPr>
        <p:txBody>
          <a:bodyPr lIns="0" tIns="0" rIns="0" bIns="0" anchor="ctr">
            <a:noAutofit/>
          </a:bodyPr>
          <a:lstStyle/>
          <a:p>
            <a:pPr algn="l">
              <a:defRPr sz="3675" b="1">
                <a:solidFill>
                  <a:srgbClr val="AC0074"/>
                </a:solidFill>
                <a:latin typeface="Calibri"/>
                <a:ea typeface="Calibri"/>
                <a:cs typeface="Calibri"/>
              </a:defRPr>
            </a:pPr>
            <a:r>
              <a:rPr lang="en-GB" sz="3675" b="1">
                <a:solidFill>
                  <a:srgbClr val="AC0074"/>
                </a:solidFill>
                <a:latin typeface="Calibri"/>
                <a:ea typeface="Calibri"/>
                <a:cs typeface="Calibri"/>
              </a:rPr>
              <a:t>01</a:t>
            </a:r>
          </a:p>
        </p:txBody>
      </p:sp>
      <p:sp>
        <p:nvSpPr>
          <p:cNvPr id="5" name="Clearer access">
            <a:extLst>
              <a:ext uri="{FF2B5EF4-FFF2-40B4-BE49-F238E27FC236}">
                <a16:creationId xmlns:a16="http://schemas.microsoft.com/office/drawing/2014/main" id="{466262F0-0A61-46B1-9711-ED67B71FAADB}"/>
              </a:ext>
            </a:extLst>
          </p:cNvPr>
          <p:cNvSpPr>
            <a:spLocks noGrp="1"/>
          </p:cNvSpPr>
          <p:nvPr/>
        </p:nvSpPr>
        <p:spPr>
          <a:xfrm>
            <a:off x="1733550" y="1781175"/>
            <a:ext cx="3429000" cy="685800"/>
          </a:xfrm>
          <a:prstGeom prst="rect">
            <a:avLst/>
          </a:prstGeom>
          <a:noFill/>
          <a:ln w="0">
            <a:noFill/>
          </a:ln>
        </p:spPr>
        <p:txBody>
          <a:bodyPr lIns="0" tIns="0" rIns="0" bIns="0" anchor="ctr">
            <a:noAutofit/>
          </a:bodyPr>
          <a:lstStyle/>
          <a:p>
            <a:pPr algn="l">
              <a:defRPr sz="2250" b="1">
                <a:solidFill>
                  <a:srgbClr val="08004D"/>
                </a:solidFill>
                <a:latin typeface="Calibri"/>
                <a:ea typeface="Calibri"/>
                <a:cs typeface="Calibri"/>
              </a:defRPr>
            </a:pPr>
            <a:r>
              <a:rPr lang="en-GB" sz="2250" b="1">
                <a:solidFill>
                  <a:srgbClr val="08004D"/>
                </a:solidFill>
                <a:latin typeface="Calibri"/>
                <a:ea typeface="Calibri"/>
                <a:cs typeface="Calibri"/>
              </a:rPr>
              <a:t>Clearer access</a:t>
            </a:r>
          </a:p>
        </p:txBody>
      </p:sp>
      <p:sp>
        <p:nvSpPr>
          <p:cNvPr id="6" name="Shared referral criteria and explanation of the full offer">
            <a:extLst>
              <a:ext uri="{FF2B5EF4-FFF2-40B4-BE49-F238E27FC236}">
                <a16:creationId xmlns:a16="http://schemas.microsoft.com/office/drawing/2014/main" id="{BD5457B2-0367-4D44-85F7-84FF5F122029}"/>
              </a:ext>
            </a:extLst>
          </p:cNvPr>
          <p:cNvSpPr>
            <a:spLocks noGrp="1"/>
          </p:cNvSpPr>
          <p:nvPr/>
        </p:nvSpPr>
        <p:spPr>
          <a:xfrm>
            <a:off x="5486400" y="1781175"/>
            <a:ext cx="5943600" cy="72390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0">
                <a:solidFill>
                  <a:srgbClr val="535364"/>
                </a:solidFill>
                <a:latin typeface="Calibri"/>
                <a:ea typeface="Calibri"/>
                <a:cs typeface="Calibri"/>
              </a:rPr>
              <a:t>Shared referral criteria and explanation of the full offer</a:t>
            </a:r>
          </a:p>
        </p:txBody>
      </p:sp>
      <p:sp>
        <p:nvSpPr>
          <p:cNvPr id="7" name="Straight Connector 6">
            <a:extLst>
              <a:ext uri="{FF2B5EF4-FFF2-40B4-BE49-F238E27FC236}">
                <a16:creationId xmlns:a16="http://schemas.microsoft.com/office/drawing/2014/main" id="{7774D57B-3EA5-40AB-B378-7CF5065A633F}"/>
              </a:ext>
            </a:extLst>
          </p:cNvPr>
          <p:cNvSpPr>
            <a:spLocks noGrp="1"/>
          </p:cNvSpPr>
          <p:nvPr/>
        </p:nvSpPr>
        <p:spPr>
          <a:xfrm>
            <a:off x="1743075" y="2647950"/>
            <a:ext cx="9620250" cy="0"/>
          </a:xfrm>
          <a:prstGeom prst="line">
            <a:avLst/>
          </a:prstGeom>
          <a:noFill/>
          <a:ln w="19050">
            <a:solidFill>
              <a:srgbClr val="EEE7F3"/>
            </a:solidFill>
          </a:ln>
        </p:spPr>
        <p:txBody>
          <a:bodyPr/>
          <a:lstStyle/>
          <a:p>
            <a:endParaRPr lang="en-US"/>
          </a:p>
        </p:txBody>
      </p:sp>
      <p:sp>
        <p:nvSpPr>
          <p:cNvPr id="8" name="02">
            <a:extLst>
              <a:ext uri="{FF2B5EF4-FFF2-40B4-BE49-F238E27FC236}">
                <a16:creationId xmlns:a16="http://schemas.microsoft.com/office/drawing/2014/main" id="{CAF5B4B0-D3C2-405B-A25D-C31F858EA21F}"/>
              </a:ext>
            </a:extLst>
          </p:cNvPr>
          <p:cNvSpPr>
            <a:spLocks noGrp="1"/>
          </p:cNvSpPr>
          <p:nvPr/>
        </p:nvSpPr>
        <p:spPr>
          <a:xfrm>
            <a:off x="657225" y="2752725"/>
            <a:ext cx="876300" cy="685800"/>
          </a:xfrm>
          <a:prstGeom prst="rect">
            <a:avLst/>
          </a:prstGeom>
          <a:noFill/>
          <a:ln w="0">
            <a:noFill/>
          </a:ln>
        </p:spPr>
        <p:txBody>
          <a:bodyPr lIns="0" tIns="0" rIns="0" bIns="0" anchor="ctr">
            <a:noAutofit/>
          </a:bodyPr>
          <a:lstStyle/>
          <a:p>
            <a:pPr algn="l">
              <a:defRPr sz="3675" b="1">
                <a:solidFill>
                  <a:srgbClr val="AC0074"/>
                </a:solidFill>
                <a:latin typeface="Calibri"/>
                <a:ea typeface="Calibri"/>
                <a:cs typeface="Calibri"/>
              </a:defRPr>
            </a:pPr>
            <a:r>
              <a:rPr lang="en-GB" sz="3675" b="1">
                <a:solidFill>
                  <a:srgbClr val="AC0074"/>
                </a:solidFill>
                <a:latin typeface="Calibri"/>
                <a:ea typeface="Calibri"/>
                <a:cs typeface="Calibri"/>
              </a:rPr>
              <a:t>02</a:t>
            </a:r>
          </a:p>
        </p:txBody>
      </p:sp>
      <p:sp>
        <p:nvSpPr>
          <p:cNvPr id="9" name="A more useful MDT">
            <a:extLst>
              <a:ext uri="{FF2B5EF4-FFF2-40B4-BE49-F238E27FC236}">
                <a16:creationId xmlns:a16="http://schemas.microsoft.com/office/drawing/2014/main" id="{DEAE86C9-9C53-498E-B2CC-42E9BA04440C}"/>
              </a:ext>
            </a:extLst>
          </p:cNvPr>
          <p:cNvSpPr>
            <a:spLocks noGrp="1"/>
          </p:cNvSpPr>
          <p:nvPr/>
        </p:nvSpPr>
        <p:spPr>
          <a:xfrm>
            <a:off x="1733550" y="2752725"/>
            <a:ext cx="3429000" cy="685800"/>
          </a:xfrm>
          <a:prstGeom prst="rect">
            <a:avLst/>
          </a:prstGeom>
          <a:noFill/>
          <a:ln w="0">
            <a:noFill/>
          </a:ln>
        </p:spPr>
        <p:txBody>
          <a:bodyPr lIns="0" tIns="0" rIns="0" bIns="0" anchor="ctr">
            <a:noAutofit/>
          </a:bodyPr>
          <a:lstStyle/>
          <a:p>
            <a:pPr algn="l">
              <a:defRPr sz="2250" b="1">
                <a:solidFill>
                  <a:srgbClr val="08004D"/>
                </a:solidFill>
                <a:latin typeface="Calibri"/>
                <a:ea typeface="Calibri"/>
                <a:cs typeface="Calibri"/>
              </a:defRPr>
            </a:pPr>
            <a:r>
              <a:rPr lang="en-GB" sz="2250" b="1">
                <a:solidFill>
                  <a:srgbClr val="08004D"/>
                </a:solidFill>
                <a:latin typeface="Calibri"/>
                <a:ea typeface="Calibri"/>
                <a:cs typeface="Calibri"/>
              </a:rPr>
              <a:t>A more useful MDT</a:t>
            </a:r>
          </a:p>
        </p:txBody>
      </p:sp>
      <p:sp>
        <p:nvSpPr>
          <p:cNvPr id="10" name="Agreed purpose, respectful challenge and better documentation">
            <a:extLst>
              <a:ext uri="{FF2B5EF4-FFF2-40B4-BE49-F238E27FC236}">
                <a16:creationId xmlns:a16="http://schemas.microsoft.com/office/drawing/2014/main" id="{D9C7321C-88E8-4E77-8640-FB3C955C77D7}"/>
              </a:ext>
            </a:extLst>
          </p:cNvPr>
          <p:cNvSpPr>
            <a:spLocks noGrp="1"/>
          </p:cNvSpPr>
          <p:nvPr/>
        </p:nvSpPr>
        <p:spPr>
          <a:xfrm>
            <a:off x="5486400" y="2752725"/>
            <a:ext cx="5943600" cy="72390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0">
                <a:solidFill>
                  <a:srgbClr val="535364"/>
                </a:solidFill>
                <a:latin typeface="Calibri"/>
                <a:ea typeface="Calibri"/>
                <a:cs typeface="Calibri"/>
              </a:rPr>
              <a:t>Agreed purpose, respectful challenge and better documentation</a:t>
            </a:r>
          </a:p>
        </p:txBody>
      </p:sp>
      <p:sp>
        <p:nvSpPr>
          <p:cNvPr id="11" name="Straight Connector 10">
            <a:extLst>
              <a:ext uri="{FF2B5EF4-FFF2-40B4-BE49-F238E27FC236}">
                <a16:creationId xmlns:a16="http://schemas.microsoft.com/office/drawing/2014/main" id="{13949632-E53E-4793-ACED-7E85DBC852A2}"/>
              </a:ext>
            </a:extLst>
          </p:cNvPr>
          <p:cNvSpPr>
            <a:spLocks noGrp="1"/>
          </p:cNvSpPr>
          <p:nvPr/>
        </p:nvSpPr>
        <p:spPr>
          <a:xfrm>
            <a:off x="1743075" y="3619500"/>
            <a:ext cx="9620250" cy="0"/>
          </a:xfrm>
          <a:prstGeom prst="line">
            <a:avLst/>
          </a:prstGeom>
          <a:noFill/>
          <a:ln w="19050">
            <a:solidFill>
              <a:srgbClr val="EEE7F3"/>
            </a:solidFill>
          </a:ln>
        </p:spPr>
        <p:txBody>
          <a:bodyPr/>
          <a:lstStyle/>
          <a:p>
            <a:endParaRPr lang="en-US"/>
          </a:p>
        </p:txBody>
      </p:sp>
      <p:sp>
        <p:nvSpPr>
          <p:cNvPr id="12" name="03">
            <a:extLst>
              <a:ext uri="{FF2B5EF4-FFF2-40B4-BE49-F238E27FC236}">
                <a16:creationId xmlns:a16="http://schemas.microsoft.com/office/drawing/2014/main" id="{9106D97C-8964-44BE-BF57-94AB2839EBBE}"/>
              </a:ext>
            </a:extLst>
          </p:cNvPr>
          <p:cNvSpPr>
            <a:spLocks noGrp="1"/>
          </p:cNvSpPr>
          <p:nvPr/>
        </p:nvSpPr>
        <p:spPr>
          <a:xfrm>
            <a:off x="657225" y="3724275"/>
            <a:ext cx="876300" cy="685800"/>
          </a:xfrm>
          <a:prstGeom prst="rect">
            <a:avLst/>
          </a:prstGeom>
          <a:noFill/>
          <a:ln w="0">
            <a:noFill/>
          </a:ln>
        </p:spPr>
        <p:txBody>
          <a:bodyPr lIns="0" tIns="0" rIns="0" bIns="0" anchor="ctr">
            <a:noAutofit/>
          </a:bodyPr>
          <a:lstStyle/>
          <a:p>
            <a:pPr algn="l">
              <a:defRPr sz="3675" b="1">
                <a:solidFill>
                  <a:srgbClr val="AC0074"/>
                </a:solidFill>
                <a:latin typeface="Calibri"/>
                <a:ea typeface="Calibri"/>
                <a:cs typeface="Calibri"/>
              </a:defRPr>
            </a:pPr>
            <a:r>
              <a:rPr lang="en-GB" sz="3675" b="1">
                <a:solidFill>
                  <a:srgbClr val="AC0074"/>
                </a:solidFill>
                <a:latin typeface="Calibri"/>
                <a:ea typeface="Calibri"/>
                <a:cs typeface="Calibri"/>
              </a:rPr>
              <a:t>03</a:t>
            </a:r>
          </a:p>
        </p:txBody>
      </p:sp>
      <p:sp>
        <p:nvSpPr>
          <p:cNvPr id="13" name="Whole-family support">
            <a:extLst>
              <a:ext uri="{FF2B5EF4-FFF2-40B4-BE49-F238E27FC236}">
                <a16:creationId xmlns:a16="http://schemas.microsoft.com/office/drawing/2014/main" id="{E7D0CC4B-10B2-49B2-BC74-BA7E0E6D1D6F}"/>
              </a:ext>
            </a:extLst>
          </p:cNvPr>
          <p:cNvSpPr>
            <a:spLocks noGrp="1"/>
          </p:cNvSpPr>
          <p:nvPr/>
        </p:nvSpPr>
        <p:spPr>
          <a:xfrm>
            <a:off x="1733550" y="3724275"/>
            <a:ext cx="3429000" cy="685800"/>
          </a:xfrm>
          <a:prstGeom prst="rect">
            <a:avLst/>
          </a:prstGeom>
          <a:noFill/>
          <a:ln w="0">
            <a:noFill/>
          </a:ln>
        </p:spPr>
        <p:txBody>
          <a:bodyPr lIns="0" tIns="0" rIns="0" bIns="0" anchor="ctr">
            <a:noAutofit/>
          </a:bodyPr>
          <a:lstStyle/>
          <a:p>
            <a:pPr algn="l">
              <a:defRPr sz="2250" b="1">
                <a:solidFill>
                  <a:srgbClr val="08004D"/>
                </a:solidFill>
                <a:latin typeface="Calibri"/>
                <a:ea typeface="Calibri"/>
                <a:cs typeface="Calibri"/>
              </a:defRPr>
            </a:pPr>
            <a:r>
              <a:rPr lang="en-GB" sz="2250" b="1">
                <a:solidFill>
                  <a:srgbClr val="08004D"/>
                </a:solidFill>
                <a:latin typeface="Calibri"/>
                <a:ea typeface="Calibri"/>
                <a:cs typeface="Calibri"/>
              </a:rPr>
              <a:t>Whole-family support</a:t>
            </a:r>
          </a:p>
        </p:txBody>
      </p:sp>
      <p:sp>
        <p:nvSpPr>
          <p:cNvPr id="14" name="Named actions and links to the agency best placed to help">
            <a:extLst>
              <a:ext uri="{FF2B5EF4-FFF2-40B4-BE49-F238E27FC236}">
                <a16:creationId xmlns:a16="http://schemas.microsoft.com/office/drawing/2014/main" id="{9444AE62-F75A-4028-B71D-7BEAAA2C5FA1}"/>
              </a:ext>
            </a:extLst>
          </p:cNvPr>
          <p:cNvSpPr>
            <a:spLocks noGrp="1"/>
          </p:cNvSpPr>
          <p:nvPr/>
        </p:nvSpPr>
        <p:spPr>
          <a:xfrm>
            <a:off x="5486400" y="3724275"/>
            <a:ext cx="5943600" cy="72390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0">
                <a:solidFill>
                  <a:srgbClr val="535364"/>
                </a:solidFill>
                <a:latin typeface="Calibri"/>
                <a:ea typeface="Calibri"/>
                <a:cs typeface="Calibri"/>
              </a:rPr>
              <a:t>Named actions and links to the agency best placed to help</a:t>
            </a:r>
          </a:p>
        </p:txBody>
      </p:sp>
      <p:sp>
        <p:nvSpPr>
          <p:cNvPr id="15" name="Straight Connector 14">
            <a:extLst>
              <a:ext uri="{FF2B5EF4-FFF2-40B4-BE49-F238E27FC236}">
                <a16:creationId xmlns:a16="http://schemas.microsoft.com/office/drawing/2014/main" id="{26265F6A-9BBB-4FFB-8DD7-C466A87FB871}"/>
              </a:ext>
            </a:extLst>
          </p:cNvPr>
          <p:cNvSpPr>
            <a:spLocks noGrp="1"/>
          </p:cNvSpPr>
          <p:nvPr/>
        </p:nvSpPr>
        <p:spPr>
          <a:xfrm>
            <a:off x="1743075" y="4591050"/>
            <a:ext cx="9620250" cy="0"/>
          </a:xfrm>
          <a:prstGeom prst="line">
            <a:avLst/>
          </a:prstGeom>
          <a:noFill/>
          <a:ln w="19050">
            <a:solidFill>
              <a:srgbClr val="EEE7F3"/>
            </a:solidFill>
          </a:ln>
        </p:spPr>
        <p:txBody>
          <a:bodyPr/>
          <a:lstStyle/>
          <a:p>
            <a:endParaRPr lang="en-US"/>
          </a:p>
        </p:txBody>
      </p:sp>
      <p:sp>
        <p:nvSpPr>
          <p:cNvPr id="16" name="04">
            <a:extLst>
              <a:ext uri="{FF2B5EF4-FFF2-40B4-BE49-F238E27FC236}">
                <a16:creationId xmlns:a16="http://schemas.microsoft.com/office/drawing/2014/main" id="{F2DC77AD-A2A3-478C-8AD9-233B38EE74E6}"/>
              </a:ext>
            </a:extLst>
          </p:cNvPr>
          <p:cNvSpPr>
            <a:spLocks noGrp="1"/>
          </p:cNvSpPr>
          <p:nvPr/>
        </p:nvSpPr>
        <p:spPr>
          <a:xfrm>
            <a:off x="657225" y="4695825"/>
            <a:ext cx="876300" cy="685800"/>
          </a:xfrm>
          <a:prstGeom prst="rect">
            <a:avLst/>
          </a:prstGeom>
          <a:noFill/>
          <a:ln w="0">
            <a:noFill/>
          </a:ln>
        </p:spPr>
        <p:txBody>
          <a:bodyPr lIns="0" tIns="0" rIns="0" bIns="0" anchor="ctr">
            <a:noAutofit/>
          </a:bodyPr>
          <a:lstStyle/>
          <a:p>
            <a:pPr algn="l">
              <a:defRPr sz="3675" b="1">
                <a:solidFill>
                  <a:srgbClr val="AC0074"/>
                </a:solidFill>
                <a:latin typeface="Calibri"/>
                <a:ea typeface="Calibri"/>
                <a:cs typeface="Calibri"/>
              </a:defRPr>
            </a:pPr>
            <a:r>
              <a:rPr lang="en-GB" sz="3675" b="1">
                <a:solidFill>
                  <a:srgbClr val="AC0074"/>
                </a:solidFill>
                <a:latin typeface="Calibri"/>
                <a:ea typeface="Calibri"/>
                <a:cs typeface="Calibri"/>
              </a:rPr>
              <a:t>04</a:t>
            </a:r>
          </a:p>
        </p:txBody>
      </p:sp>
      <p:sp>
        <p:nvSpPr>
          <p:cNvPr id="17" name="A stronger dataset">
            <a:extLst>
              <a:ext uri="{FF2B5EF4-FFF2-40B4-BE49-F238E27FC236}">
                <a16:creationId xmlns:a16="http://schemas.microsoft.com/office/drawing/2014/main" id="{23F425DD-AAEE-45D3-AFA3-5EF3F151DDD6}"/>
              </a:ext>
            </a:extLst>
          </p:cNvPr>
          <p:cNvSpPr>
            <a:spLocks noGrp="1"/>
          </p:cNvSpPr>
          <p:nvPr/>
        </p:nvSpPr>
        <p:spPr>
          <a:xfrm>
            <a:off x="1733550" y="4695825"/>
            <a:ext cx="3429000" cy="685800"/>
          </a:xfrm>
          <a:prstGeom prst="rect">
            <a:avLst/>
          </a:prstGeom>
          <a:noFill/>
          <a:ln w="0">
            <a:noFill/>
          </a:ln>
        </p:spPr>
        <p:txBody>
          <a:bodyPr lIns="0" tIns="0" rIns="0" bIns="0" anchor="ctr">
            <a:noAutofit/>
          </a:bodyPr>
          <a:lstStyle/>
          <a:p>
            <a:pPr algn="l">
              <a:defRPr sz="2250" b="1">
                <a:solidFill>
                  <a:srgbClr val="08004D"/>
                </a:solidFill>
                <a:latin typeface="Calibri"/>
                <a:ea typeface="Calibri"/>
                <a:cs typeface="Calibri"/>
              </a:defRPr>
            </a:pPr>
            <a:r>
              <a:rPr lang="en-GB" sz="2250" b="1">
                <a:solidFill>
                  <a:srgbClr val="08004D"/>
                </a:solidFill>
                <a:latin typeface="Calibri"/>
                <a:ea typeface="Calibri"/>
                <a:cs typeface="Calibri"/>
              </a:rPr>
              <a:t>A stronger dataset</a:t>
            </a:r>
          </a:p>
        </p:txBody>
      </p:sp>
      <p:sp>
        <p:nvSpPr>
          <p:cNvPr id="18" name="Activity, workload, care planning, outcomes and equity">
            <a:extLst>
              <a:ext uri="{FF2B5EF4-FFF2-40B4-BE49-F238E27FC236}">
                <a16:creationId xmlns:a16="http://schemas.microsoft.com/office/drawing/2014/main" id="{2DC63E45-86C9-4879-98F1-F2F693A93E3E}"/>
              </a:ext>
            </a:extLst>
          </p:cNvPr>
          <p:cNvSpPr>
            <a:spLocks noGrp="1"/>
          </p:cNvSpPr>
          <p:nvPr/>
        </p:nvSpPr>
        <p:spPr>
          <a:xfrm>
            <a:off x="5486400" y="4695825"/>
            <a:ext cx="5943600" cy="723900"/>
          </a:xfrm>
          <a:prstGeom prst="rect">
            <a:avLst/>
          </a:prstGeom>
          <a:noFill/>
          <a:ln w="0">
            <a:noFill/>
          </a:ln>
        </p:spPr>
        <p:txBody>
          <a:bodyPr lIns="0" tIns="0" rIns="0" bIns="0" anchor="ctr">
            <a:noAutofit/>
          </a:bodyPr>
          <a:lstStyle/>
          <a:p>
            <a:pPr algn="l">
              <a:defRPr sz="1875" b="0">
                <a:solidFill>
                  <a:srgbClr val="535364"/>
                </a:solidFill>
                <a:latin typeface="Calibri"/>
                <a:ea typeface="Calibri"/>
                <a:cs typeface="Calibri"/>
              </a:defRPr>
            </a:pPr>
            <a:r>
              <a:rPr lang="en-GB" sz="1875" b="0">
                <a:solidFill>
                  <a:srgbClr val="535364"/>
                </a:solidFill>
                <a:latin typeface="Calibri"/>
                <a:ea typeface="Calibri"/>
                <a:cs typeface="Calibri"/>
              </a:rPr>
              <a:t>Activity, workload, care planning, outcomes and equity</a:t>
            </a:r>
          </a:p>
        </p:txBody>
      </p:sp>
      <p:sp>
        <p:nvSpPr>
          <p:cNvPr id="19" name="Rounded Rectangle 18">
            <a:extLst>
              <a:ext uri="{FF2B5EF4-FFF2-40B4-BE49-F238E27FC236}">
                <a16:creationId xmlns:a16="http://schemas.microsoft.com/office/drawing/2014/main" id="{7FC728CB-8231-4CC1-B8D5-A94102AED17B}"/>
              </a:ext>
            </a:extLst>
          </p:cNvPr>
          <p:cNvSpPr>
            <a:spLocks noGrp="1"/>
          </p:cNvSpPr>
          <p:nvPr/>
        </p:nvSpPr>
        <p:spPr>
          <a:xfrm>
            <a:off x="1897380" y="5505449"/>
            <a:ext cx="7886700" cy="457200"/>
          </a:xfrm>
          <a:prstGeom prst="roundRect">
            <a:avLst>
              <a:gd name="adj" fmla="val 16667"/>
            </a:avLst>
          </a:prstGeom>
          <a:solidFill>
            <a:srgbClr val="F5EFF7"/>
          </a:solidFill>
          <a:ln w="0">
            <a:noFill/>
          </a:ln>
        </p:spPr>
        <p:txBody>
          <a:bodyPr/>
          <a:lstStyle/>
          <a:p>
            <a:endParaRPr lang="en-US" dirty="0"/>
          </a:p>
        </p:txBody>
      </p:sp>
      <p:sp>
        <p:nvSpPr>
          <p:cNvPr id="20" name="National ambition: consultant-supported advice, 24/7.">
            <a:extLst>
              <a:ext uri="{FF2B5EF4-FFF2-40B4-BE49-F238E27FC236}">
                <a16:creationId xmlns:a16="http://schemas.microsoft.com/office/drawing/2014/main" id="{58D054FD-EAC8-4630-A87F-9BD9143BA36F}"/>
              </a:ext>
            </a:extLst>
          </p:cNvPr>
          <p:cNvSpPr>
            <a:spLocks noGrp="1"/>
          </p:cNvSpPr>
          <p:nvPr/>
        </p:nvSpPr>
        <p:spPr>
          <a:xfrm>
            <a:off x="2150110" y="5524499"/>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National ambition: consultant-supported advice, 24/7</a:t>
            </a:r>
          </a:p>
        </p:txBody>
      </p:sp>
    </p:spTree>
    <p:extLst>
      <p:ext uri="{BB962C8B-B14F-4D97-AF65-F5344CB8AC3E}">
        <p14:creationId xmlns:p14="http://schemas.microsoft.com/office/powerpoint/2010/main" val="947812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ccessing CAS">
            <a:extLst>
              <a:ext uri="{FF2B5EF4-FFF2-40B4-BE49-F238E27FC236}">
                <a16:creationId xmlns:a16="http://schemas.microsoft.com/office/drawing/2014/main" id="{86B8CAA9-44B4-4FDE-AF8D-EF4EC3621630}"/>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a:solidFill>
                  <a:srgbClr val="08004D"/>
                </a:solidFill>
                <a:latin typeface="Calibri"/>
                <a:ea typeface="Calibri"/>
                <a:cs typeface="Calibri"/>
              </a:rPr>
              <a:t>Accessing CAS</a:t>
            </a:r>
          </a:p>
        </p:txBody>
      </p:sp>
      <p:sp>
        <p:nvSpPr>
          <p:cNvPr id="2" name="Specialist advice for the professionals caring for the child">
            <a:extLst>
              <a:ext uri="{FF2B5EF4-FFF2-40B4-BE49-F238E27FC236}">
                <a16:creationId xmlns:a16="http://schemas.microsoft.com/office/drawing/2014/main" id="{29BA803C-81E5-4CFE-B910-9760B7B88AF0}"/>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a:solidFill>
                  <a:srgbClr val="535364"/>
                </a:solidFill>
                <a:latin typeface="Calibri"/>
                <a:ea typeface="Calibri"/>
                <a:cs typeface="Calibri"/>
              </a:rPr>
              <a:t>Specialist advice for the professionals caring for the child</a:t>
            </a:r>
          </a:p>
        </p:txBody>
      </p:sp>
      <p:sp>
        <p:nvSpPr>
          <p:cNvPr id="3" name="Straight Connector 2">
            <a:extLst>
              <a:ext uri="{FF2B5EF4-FFF2-40B4-BE49-F238E27FC236}">
                <a16:creationId xmlns:a16="http://schemas.microsoft.com/office/drawing/2014/main" id="{71D560C5-9742-46DF-AB33-2823D58B6B9E}"/>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p:blipFill>
        <p:spPr>
          <a:xfrm>
            <a:off x="7534275" y="1714500"/>
            <a:ext cx="3781425" cy="3781425"/>
          </a:xfrm>
          <a:prstGeom prst="rect">
            <a:avLst/>
          </a:prstGeom>
        </p:spPr>
      </p:pic>
      <p:sp>
        <p:nvSpPr>
          <p:cNvPr id="5" name="Referral guidance and forms">
            <a:extLst>
              <a:ext uri="{FF2B5EF4-FFF2-40B4-BE49-F238E27FC236}">
                <a16:creationId xmlns:a16="http://schemas.microsoft.com/office/drawing/2014/main" id="{08B41DC5-5AD8-49B6-9B77-525244DF910A}"/>
              </a:ext>
            </a:extLst>
          </p:cNvPr>
          <p:cNvSpPr>
            <a:spLocks noGrp="1"/>
          </p:cNvSpPr>
          <p:nvPr/>
        </p:nvSpPr>
        <p:spPr>
          <a:xfrm>
            <a:off x="628650" y="1866900"/>
            <a:ext cx="6572250" cy="609600"/>
          </a:xfrm>
          <a:prstGeom prst="rect">
            <a:avLst/>
          </a:prstGeom>
          <a:noFill/>
          <a:ln w="0">
            <a:noFill/>
          </a:ln>
        </p:spPr>
        <p:txBody>
          <a:bodyPr lIns="0" tIns="0" rIns="0" bIns="0" anchor="ctr">
            <a:noAutofit/>
          </a:bodyPr>
          <a:lstStyle/>
          <a:p>
            <a:pPr algn="l">
              <a:defRPr sz="2850" b="1">
                <a:solidFill>
                  <a:srgbClr val="08004D"/>
                </a:solidFill>
                <a:latin typeface="Calibri"/>
                <a:ea typeface="Calibri"/>
                <a:cs typeface="Calibri"/>
              </a:defRPr>
            </a:pPr>
            <a:r>
              <a:rPr lang="en-GB" sz="2850" b="1">
                <a:solidFill>
                  <a:srgbClr val="08004D"/>
                </a:solidFill>
                <a:latin typeface="Calibri"/>
                <a:ea typeface="Calibri"/>
                <a:cs typeface="Calibri"/>
              </a:rPr>
              <a:t>Referral guidance and forms</a:t>
            </a:r>
          </a:p>
        </p:txBody>
      </p:sp>
      <p:sp>
        <p:nvSpPr>
          <p:cNvPr id="6" name="chas.org.uk/for-professionals/&#10;clinical-advisory-service">
            <a:extLst>
              <a:ext uri="{FF2B5EF4-FFF2-40B4-BE49-F238E27FC236}">
                <a16:creationId xmlns:a16="http://schemas.microsoft.com/office/drawing/2014/main" id="{B294462A-F3C7-4590-8805-F3AD40B073DB}"/>
              </a:ext>
            </a:extLst>
          </p:cNvPr>
          <p:cNvSpPr>
            <a:spLocks noGrp="1"/>
          </p:cNvSpPr>
          <p:nvPr/>
        </p:nvSpPr>
        <p:spPr>
          <a:xfrm>
            <a:off x="647700" y="2714625"/>
            <a:ext cx="6419850" cy="790575"/>
          </a:xfrm>
          <a:prstGeom prst="rect">
            <a:avLst/>
          </a:prstGeom>
          <a:noFill/>
          <a:ln w="0">
            <a:noFill/>
          </a:ln>
        </p:spPr>
        <p:txBody>
          <a:bodyPr lIns="0" tIns="0" rIns="0" bIns="0" anchor="ctr">
            <a:noAutofit/>
          </a:bodyPr>
          <a:lstStyle/>
          <a:p>
            <a:pPr algn="l">
              <a:defRPr sz="2100" b="1">
                <a:solidFill>
                  <a:srgbClr val="AC0074"/>
                </a:solidFill>
                <a:latin typeface="Calibri"/>
                <a:ea typeface="Calibri"/>
                <a:cs typeface="Calibri"/>
              </a:defRPr>
            </a:pPr>
            <a:r>
              <a:rPr lang="en-GB" sz="2100" b="1" dirty="0">
                <a:solidFill>
                  <a:srgbClr val="08004D"/>
                </a:solidFill>
                <a:latin typeface="Calibri"/>
                <a:ea typeface="Calibri"/>
                <a:cs typeface="Calibri"/>
              </a:rPr>
              <a:t>chas.org.uk/for-professionals/</a:t>
            </a:r>
          </a:p>
          <a:p>
            <a:pPr algn="l">
              <a:defRPr sz="2100" b="1">
                <a:solidFill>
                  <a:srgbClr val="AC0074"/>
                </a:solidFill>
                <a:latin typeface="Calibri"/>
                <a:ea typeface="Calibri"/>
                <a:cs typeface="Calibri"/>
              </a:defRPr>
            </a:pPr>
            <a:r>
              <a:rPr lang="en-GB" sz="2100" b="1" dirty="0">
                <a:solidFill>
                  <a:srgbClr val="08004D"/>
                </a:solidFill>
                <a:latin typeface="Calibri"/>
                <a:ea typeface="Calibri"/>
                <a:cs typeface="Calibri"/>
              </a:rPr>
              <a:t>clinical-advisory-service</a:t>
            </a:r>
          </a:p>
        </p:txBody>
      </p:sp>
      <p:sp>
        <p:nvSpPr>
          <p:cNvPr id="7" name="clinicaladvisoryservice@chas.org.uk">
            <a:extLst>
              <a:ext uri="{FF2B5EF4-FFF2-40B4-BE49-F238E27FC236}">
                <a16:creationId xmlns:a16="http://schemas.microsoft.com/office/drawing/2014/main" id="{C988A2F1-0ED1-4113-8449-9C099AB1D796}"/>
              </a:ext>
            </a:extLst>
          </p:cNvPr>
          <p:cNvSpPr>
            <a:spLocks noGrp="1"/>
          </p:cNvSpPr>
          <p:nvPr/>
        </p:nvSpPr>
        <p:spPr>
          <a:xfrm>
            <a:off x="647700" y="3895725"/>
            <a:ext cx="6543675" cy="447675"/>
          </a:xfrm>
          <a:prstGeom prst="rect">
            <a:avLst/>
          </a:prstGeom>
          <a:noFill/>
          <a:ln w="0">
            <a:noFill/>
          </a:ln>
        </p:spPr>
        <p:txBody>
          <a:bodyPr lIns="0" tIns="0" rIns="0" bIns="0" anchor="ctr">
            <a:noAutofit/>
          </a:bodyPr>
          <a:lstStyle/>
          <a:p>
            <a:pPr algn="l">
              <a:defRPr sz="2100" b="0">
                <a:solidFill>
                  <a:srgbClr val="08004D"/>
                </a:solidFill>
                <a:latin typeface="Calibri"/>
                <a:ea typeface="Calibri"/>
                <a:cs typeface="Calibri"/>
              </a:defRPr>
            </a:pPr>
            <a:r>
              <a:rPr lang="en-GB" sz="2100" b="0">
                <a:solidFill>
                  <a:srgbClr val="08004D"/>
                </a:solidFill>
                <a:latin typeface="Calibri"/>
                <a:ea typeface="Calibri"/>
                <a:cs typeface="Calibri"/>
              </a:rPr>
              <a:t>clinicaladvisoryservice@chas.org.uk</a:t>
            </a:r>
          </a:p>
        </p:txBody>
      </p:sp>
      <p:sp>
        <p:nvSpPr>
          <p:cNvPr id="9" name="Scan for the CAS webpage">
            <a:extLst>
              <a:ext uri="{FF2B5EF4-FFF2-40B4-BE49-F238E27FC236}">
                <a16:creationId xmlns:a16="http://schemas.microsoft.com/office/drawing/2014/main" id="{0D937DDF-1D65-463C-9ADD-24634AC75B4E}"/>
              </a:ext>
            </a:extLst>
          </p:cNvPr>
          <p:cNvSpPr>
            <a:spLocks noGrp="1"/>
          </p:cNvSpPr>
          <p:nvPr/>
        </p:nvSpPr>
        <p:spPr>
          <a:xfrm>
            <a:off x="7677150" y="5543550"/>
            <a:ext cx="3524250" cy="352425"/>
          </a:xfrm>
          <a:prstGeom prst="rect">
            <a:avLst/>
          </a:prstGeom>
          <a:noFill/>
          <a:ln w="0">
            <a:noFill/>
          </a:ln>
        </p:spPr>
        <p:txBody>
          <a:bodyPr lIns="0" tIns="0" rIns="0" bIns="0" anchor="ctr">
            <a:noAutofit/>
          </a:bodyPr>
          <a:lstStyle/>
          <a:p>
            <a:pPr algn="ctr">
              <a:defRPr sz="1650" b="0">
                <a:solidFill>
                  <a:srgbClr val="535364"/>
                </a:solidFill>
                <a:latin typeface="Calibri"/>
                <a:ea typeface="Calibri"/>
                <a:cs typeface="Calibri"/>
              </a:defRPr>
            </a:pPr>
            <a:r>
              <a:rPr lang="en-GB" sz="1650" b="0">
                <a:solidFill>
                  <a:srgbClr val="535364"/>
                </a:solidFill>
                <a:latin typeface="Calibri"/>
                <a:ea typeface="Calibri"/>
                <a:cs typeface="Calibri"/>
              </a:rPr>
              <a:t>Scan for the CAS webpage</a:t>
            </a:r>
          </a:p>
        </p:txBody>
      </p:sp>
      <p:sp>
        <p:nvSpPr>
          <p:cNvPr id="10" name="Rounded Rectangle 9">
            <a:extLst>
              <a:ext uri="{FF2B5EF4-FFF2-40B4-BE49-F238E27FC236}">
                <a16:creationId xmlns:a16="http://schemas.microsoft.com/office/drawing/2014/main" id="{BB686CFA-71AE-4301-B68F-3ED8315777AF}"/>
              </a:ext>
            </a:extLst>
          </p:cNvPr>
          <p:cNvSpPr>
            <a:spLocks noGrp="1"/>
          </p:cNvSpPr>
          <p:nvPr/>
        </p:nvSpPr>
        <p:spPr>
          <a:xfrm>
            <a:off x="2762885" y="5715000"/>
            <a:ext cx="5385436" cy="457200"/>
          </a:xfrm>
          <a:prstGeom prst="roundRect">
            <a:avLst>
              <a:gd name="adj" fmla="val 16667"/>
            </a:avLst>
          </a:prstGeom>
          <a:solidFill>
            <a:srgbClr val="F5EFF7"/>
          </a:solidFill>
          <a:ln w="0">
            <a:noFill/>
          </a:ln>
        </p:spPr>
        <p:txBody>
          <a:bodyPr/>
          <a:lstStyle/>
          <a:p>
            <a:endParaRPr lang="en-US"/>
          </a:p>
        </p:txBody>
      </p:sp>
      <p:sp>
        <p:nvSpPr>
          <p:cNvPr id="11" name="Share the CAS referral page with your clinical teams.">
            <a:extLst>
              <a:ext uri="{FF2B5EF4-FFF2-40B4-BE49-F238E27FC236}">
                <a16:creationId xmlns:a16="http://schemas.microsoft.com/office/drawing/2014/main" id="{52BB8048-3935-4F44-BB47-1DB639CAB145}"/>
              </a:ext>
            </a:extLst>
          </p:cNvPr>
          <p:cNvSpPr>
            <a:spLocks noGrp="1"/>
          </p:cNvSpPr>
          <p:nvPr/>
        </p:nvSpPr>
        <p:spPr>
          <a:xfrm>
            <a:off x="1683703" y="5734050"/>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Share the CAS referral page with your clinical teams</a:t>
            </a:r>
          </a:p>
        </p:txBody>
      </p:sp>
    </p:spTree>
    <p:extLst>
      <p:ext uri="{BB962C8B-B14F-4D97-AF65-F5344CB8AC3E}">
        <p14:creationId xmlns:p14="http://schemas.microsoft.com/office/powerpoint/2010/main" val="59542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0DF12-12A5-508D-6F2F-BECC3ADC44DE}"/>
            </a:ext>
          </a:extLst>
        </p:cNvPr>
        <p:cNvGrpSpPr/>
        <p:nvPr/>
      </p:nvGrpSpPr>
      <p:grpSpPr>
        <a:xfrm>
          <a:off x="0" y="0"/>
          <a:ext cx="0" cy="0"/>
          <a:chOff x="0" y="0"/>
          <a:chExt cx="0" cy="0"/>
        </a:xfrm>
      </p:grpSpPr>
      <p:sp>
        <p:nvSpPr>
          <p:cNvPr id="12" name="Accessing CAS">
            <a:extLst>
              <a:ext uri="{FF2B5EF4-FFF2-40B4-BE49-F238E27FC236}">
                <a16:creationId xmlns:a16="http://schemas.microsoft.com/office/drawing/2014/main" id="{8A9994A3-3E28-9810-648D-546F607DCC64}"/>
              </a:ext>
            </a:extLst>
          </p:cNvPr>
          <p:cNvSpPr>
            <a:spLocks noGrp="1"/>
          </p:cNvSpPr>
          <p:nvPr/>
        </p:nvSpPr>
        <p:spPr>
          <a:xfrm>
            <a:off x="457200" y="266700"/>
            <a:ext cx="11277600" cy="628650"/>
          </a:xfrm>
          <a:prstGeom prst="rect">
            <a:avLst/>
          </a:prstGeom>
          <a:noFill/>
          <a:ln w="0">
            <a:noFill/>
          </a:ln>
        </p:spPr>
        <p:txBody>
          <a:bodyPr lIns="0" tIns="0" rIns="0" bIns="0" anchor="ctr">
            <a:noAutofit/>
          </a:bodyPr>
          <a:lstStyle/>
          <a:p>
            <a:pPr algn="l">
              <a:defRPr sz="3225" b="1">
                <a:solidFill>
                  <a:srgbClr val="08004D"/>
                </a:solidFill>
                <a:latin typeface="Calibri"/>
                <a:ea typeface="Calibri"/>
                <a:cs typeface="Calibri"/>
              </a:defRPr>
            </a:pPr>
            <a:r>
              <a:rPr lang="en-GB" sz="3225" b="1" dirty="0">
                <a:solidFill>
                  <a:srgbClr val="08004D"/>
                </a:solidFill>
                <a:latin typeface="Calibri"/>
                <a:ea typeface="Calibri"/>
                <a:cs typeface="Calibri"/>
              </a:rPr>
              <a:t>Questions and Answers</a:t>
            </a:r>
          </a:p>
        </p:txBody>
      </p:sp>
      <p:sp>
        <p:nvSpPr>
          <p:cNvPr id="2" name="Specialist advice for the professionals caring for the child">
            <a:extLst>
              <a:ext uri="{FF2B5EF4-FFF2-40B4-BE49-F238E27FC236}">
                <a16:creationId xmlns:a16="http://schemas.microsoft.com/office/drawing/2014/main" id="{A9DE3615-0F89-5BD8-E7E9-620B673F07E4}"/>
              </a:ext>
            </a:extLst>
          </p:cNvPr>
          <p:cNvSpPr>
            <a:spLocks noGrp="1"/>
          </p:cNvSpPr>
          <p:nvPr/>
        </p:nvSpPr>
        <p:spPr>
          <a:xfrm>
            <a:off x="476250" y="942975"/>
            <a:ext cx="11191875" cy="447675"/>
          </a:xfrm>
          <a:prstGeom prst="rect">
            <a:avLst/>
          </a:prstGeom>
          <a:noFill/>
          <a:ln w="0">
            <a:noFill/>
          </a:ln>
        </p:spPr>
        <p:txBody>
          <a:bodyPr lIns="0" tIns="0" rIns="0" bIns="0" anchor="ctr">
            <a:noAutofit/>
          </a:bodyPr>
          <a:lstStyle/>
          <a:p>
            <a:pPr algn="l">
              <a:defRPr sz="1650" b="0">
                <a:solidFill>
                  <a:srgbClr val="535364"/>
                </a:solidFill>
                <a:latin typeface="Calibri"/>
                <a:ea typeface="Calibri"/>
                <a:cs typeface="Calibri"/>
              </a:defRPr>
            </a:pPr>
            <a:r>
              <a:rPr lang="en-GB" sz="1650" b="0" dirty="0">
                <a:solidFill>
                  <a:srgbClr val="535364"/>
                </a:solidFill>
                <a:latin typeface="Calibri"/>
                <a:ea typeface="Calibri"/>
                <a:cs typeface="Calibri"/>
              </a:rPr>
              <a:t>What do you want to know about the Clinical </a:t>
            </a:r>
            <a:r>
              <a:rPr lang="en-GB" sz="1650" b="0">
                <a:solidFill>
                  <a:srgbClr val="535364"/>
                </a:solidFill>
                <a:latin typeface="Calibri"/>
                <a:ea typeface="Calibri"/>
                <a:cs typeface="Calibri"/>
              </a:rPr>
              <a:t>Advisory Service?</a:t>
            </a:r>
            <a:endParaRPr lang="en-GB" sz="1650" b="0" dirty="0">
              <a:solidFill>
                <a:srgbClr val="535364"/>
              </a:solidFill>
              <a:latin typeface="Calibri"/>
              <a:ea typeface="Calibri"/>
              <a:cs typeface="Calibri"/>
            </a:endParaRPr>
          </a:p>
        </p:txBody>
      </p:sp>
      <p:sp>
        <p:nvSpPr>
          <p:cNvPr id="3" name="Straight Connector 2">
            <a:extLst>
              <a:ext uri="{FF2B5EF4-FFF2-40B4-BE49-F238E27FC236}">
                <a16:creationId xmlns:a16="http://schemas.microsoft.com/office/drawing/2014/main" id="{3CE44E3B-7D94-7666-99F4-688E1252E9FD}"/>
              </a:ext>
            </a:extLst>
          </p:cNvPr>
          <p:cNvSpPr>
            <a:spLocks noGrp="1"/>
          </p:cNvSpPr>
          <p:nvPr/>
        </p:nvSpPr>
        <p:spPr>
          <a:xfrm>
            <a:off x="476250" y="1476375"/>
            <a:ext cx="11239500" cy="0"/>
          </a:xfrm>
          <a:prstGeom prst="line">
            <a:avLst/>
          </a:prstGeom>
          <a:noFill/>
          <a:ln w="19050">
            <a:solidFill>
              <a:srgbClr val="AC0074"/>
            </a:solidFill>
          </a:ln>
        </p:spPr>
        <p:txBody>
          <a:bodyPr/>
          <a:lstStyle/>
          <a:p>
            <a:endParaRPr lang="en-US"/>
          </a:p>
        </p:txBody>
      </p:sp>
      <p:sp>
        <p:nvSpPr>
          <p:cNvPr id="10" name="Rounded Rectangle 9">
            <a:extLst>
              <a:ext uri="{FF2B5EF4-FFF2-40B4-BE49-F238E27FC236}">
                <a16:creationId xmlns:a16="http://schemas.microsoft.com/office/drawing/2014/main" id="{B78BC78C-5893-92A0-B871-785EE8E4F881}"/>
              </a:ext>
            </a:extLst>
          </p:cNvPr>
          <p:cNvSpPr>
            <a:spLocks noGrp="1"/>
          </p:cNvSpPr>
          <p:nvPr/>
        </p:nvSpPr>
        <p:spPr>
          <a:xfrm>
            <a:off x="2230437" y="5419724"/>
            <a:ext cx="7886700" cy="457200"/>
          </a:xfrm>
          <a:prstGeom prst="roundRect">
            <a:avLst>
              <a:gd name="adj" fmla="val 16667"/>
            </a:avLst>
          </a:prstGeom>
          <a:solidFill>
            <a:srgbClr val="F5EFF7"/>
          </a:solidFill>
          <a:ln w="0">
            <a:noFill/>
          </a:ln>
        </p:spPr>
        <p:txBody>
          <a:bodyPr/>
          <a:lstStyle/>
          <a:p>
            <a:endParaRPr lang="en-US"/>
          </a:p>
        </p:txBody>
      </p:sp>
      <p:sp>
        <p:nvSpPr>
          <p:cNvPr id="11" name="Share the CAS referral page with your clinical teams.">
            <a:extLst>
              <a:ext uri="{FF2B5EF4-FFF2-40B4-BE49-F238E27FC236}">
                <a16:creationId xmlns:a16="http://schemas.microsoft.com/office/drawing/2014/main" id="{B72B074B-7959-E451-305B-5AE093F620C9}"/>
              </a:ext>
            </a:extLst>
          </p:cNvPr>
          <p:cNvSpPr>
            <a:spLocks noGrp="1"/>
          </p:cNvSpPr>
          <p:nvPr/>
        </p:nvSpPr>
        <p:spPr>
          <a:xfrm>
            <a:off x="2230437" y="5419724"/>
            <a:ext cx="7543800" cy="419100"/>
          </a:xfrm>
          <a:prstGeom prst="rect">
            <a:avLst/>
          </a:prstGeom>
          <a:noFill/>
          <a:ln w="0">
            <a:noFill/>
          </a:ln>
        </p:spPr>
        <p:txBody>
          <a:bodyPr lIns="0" tIns="0" rIns="0" bIns="0" anchor="ctr">
            <a:noAutofit/>
          </a:bodyPr>
          <a:lstStyle/>
          <a:p>
            <a:pPr algn="ctr">
              <a:defRPr sz="1800" b="1">
                <a:solidFill>
                  <a:srgbClr val="08004D"/>
                </a:solidFill>
                <a:latin typeface="Calibri"/>
                <a:ea typeface="Calibri"/>
                <a:cs typeface="Calibri"/>
              </a:defRPr>
            </a:pPr>
            <a:r>
              <a:rPr lang="en-GB" sz="1800" b="1" dirty="0">
                <a:solidFill>
                  <a:srgbClr val="08004D"/>
                </a:solidFill>
                <a:latin typeface="Calibri"/>
                <a:ea typeface="Calibri"/>
                <a:cs typeface="Calibri"/>
              </a:rPr>
              <a:t>Thank you</a:t>
            </a:r>
          </a:p>
        </p:txBody>
      </p:sp>
      <p:pic>
        <p:nvPicPr>
          <p:cNvPr id="940" name="Q and A illustra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3920" y="1562101"/>
            <a:ext cx="5597080" cy="3731387"/>
          </a:xfrm>
          <a:prstGeom prst="rect">
            <a:avLst/>
          </a:prstGeom>
        </p:spPr>
      </p:pic>
    </p:spTree>
    <p:extLst>
      <p:ext uri="{BB962C8B-B14F-4D97-AF65-F5344CB8AC3E}">
        <p14:creationId xmlns:p14="http://schemas.microsoft.com/office/powerpoint/2010/main" val="3323353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EDD68B-51B7-59EA-9FAB-4C842A999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20FFFC-CA4D-B199-5F7A-0265463FA515}"/>
              </a:ext>
            </a:extLst>
          </p:cNvPr>
          <p:cNvSpPr>
            <a:spLocks noGrp="1"/>
          </p:cNvSpPr>
          <p:nvPr>
            <p:ph type="title"/>
          </p:nvPr>
        </p:nvSpPr>
        <p:spPr>
          <a:xfrm>
            <a:off x="457200" y="266700"/>
            <a:ext cx="11277600" cy="628650"/>
          </a:xfrm>
        </p:spPr>
        <p:txBody>
          <a:bodyPr lIns="0" tIns="0" rIns="0" bIns="0" anchor="ctr">
            <a:noAutofit/>
          </a:bodyPr>
          <a:lstStyle/>
          <a:p>
            <a:pPr algn="l"/>
            <a:r>
              <a:rPr lang="en-GB" sz="3225" b="1" dirty="0" err="1">
                <a:solidFill>
                  <a:srgbClr val="08004D"/>
                </a:solidFill>
                <a:latin typeface="Calibri"/>
                <a:ea typeface="Calibri"/>
                <a:cs typeface="Calibri"/>
              </a:rPr>
              <a:t>Slido</a:t>
            </a:r>
            <a:r>
              <a:rPr lang="en-GB" sz="3225" b="1" dirty="0">
                <a:solidFill>
                  <a:srgbClr val="08004D"/>
                </a:solidFill>
                <a:latin typeface="Calibri"/>
                <a:ea typeface="Calibri"/>
                <a:cs typeface="Calibri"/>
              </a:rPr>
              <a:t> Questions</a:t>
            </a:r>
          </a:p>
        </p:txBody>
      </p:sp>
      <p:sp>
        <p:nvSpPr>
          <p:cNvPr id="3" name="Content Placeholder 9">
            <a:extLst>
              <a:ext uri="{FF2B5EF4-FFF2-40B4-BE49-F238E27FC236}">
                <a16:creationId xmlns:a16="http://schemas.microsoft.com/office/drawing/2014/main" id="{A6D2B563-0A52-5E29-06CE-00B4BFB488E6}"/>
              </a:ext>
            </a:extLst>
          </p:cNvPr>
          <p:cNvSpPr>
            <a:spLocks noGrp="1"/>
          </p:cNvSpPr>
          <p:nvPr>
            <p:ph idx="1"/>
          </p:nvPr>
        </p:nvSpPr>
        <p:spPr>
          <a:xfrm>
            <a:off x="1364101" y="1251983"/>
            <a:ext cx="10370699" cy="4020765"/>
          </a:xfrm>
        </p:spPr>
        <p:txBody>
          <a:bodyPr>
            <a:normAutofit/>
          </a:bodyPr>
          <a:lstStyle/>
          <a:p>
            <a:pPr marL="0" indent="0">
              <a:buNone/>
              <a:defRPr/>
            </a:pPr>
            <a:r>
              <a:rPr lang="en-GB" sz="1880" dirty="0">
                <a:solidFill>
                  <a:srgbClr val="08004D"/>
                </a:solidFill>
                <a:latin typeface="Calibri"/>
                <a:ea typeface="Calibri"/>
                <a:cs typeface="Calibri"/>
              </a:rPr>
              <a:t>Question 5:</a:t>
            </a:r>
          </a:p>
          <a:p>
            <a:pPr marL="0" indent="0">
              <a:buNone/>
              <a:defRPr/>
            </a:pPr>
            <a:r>
              <a:rPr lang="en-GB" sz="1880" dirty="0">
                <a:solidFill>
                  <a:srgbClr val="08004D"/>
                </a:solidFill>
                <a:latin typeface="Calibri"/>
                <a:ea typeface="Calibri"/>
                <a:cs typeface="Calibri"/>
              </a:rPr>
              <a:t>If a child with a life-shortening condition deteriorated tonight, how confident would you feel accessing specialist paediatric palliative care advice? (1-10 scale)</a:t>
            </a:r>
          </a:p>
          <a:p>
            <a:pPr marL="0" indent="0">
              <a:buNone/>
              <a:defRPr/>
            </a:pPr>
            <a:endParaRPr lang="en-GB" sz="1880" dirty="0">
              <a:solidFill>
                <a:srgbClr val="08004D"/>
              </a:solidFill>
              <a:latin typeface="Calibri"/>
              <a:ea typeface="Calibri"/>
              <a:cs typeface="Calibri"/>
            </a:endParaRPr>
          </a:p>
          <a:p>
            <a:pPr marL="0" indent="0">
              <a:buNone/>
              <a:defRPr/>
            </a:pPr>
            <a:r>
              <a:rPr lang="en-GB" sz="1880" dirty="0">
                <a:solidFill>
                  <a:srgbClr val="08004D"/>
                </a:solidFill>
                <a:latin typeface="Calibri"/>
                <a:ea typeface="Calibri"/>
                <a:cs typeface="Calibri"/>
              </a:rPr>
              <a:t>Question 6:</a:t>
            </a:r>
          </a:p>
          <a:p>
            <a:pPr marL="0" indent="0">
              <a:buNone/>
              <a:defRPr/>
            </a:pPr>
            <a:r>
              <a:rPr lang="en-GB" sz="1880" dirty="0">
                <a:solidFill>
                  <a:srgbClr val="08004D"/>
                </a:solidFill>
                <a:latin typeface="Calibri"/>
                <a:ea typeface="Calibri"/>
                <a:cs typeface="Calibri"/>
              </a:rPr>
              <a:t>What transferable learning can you take from this session? (Free Text)</a:t>
            </a:r>
          </a:p>
          <a:p>
            <a:pPr marL="0" indent="0">
              <a:buNone/>
              <a:defRPr/>
            </a:pPr>
            <a:endParaRPr lang="en-GB" sz="1880" dirty="0">
              <a:solidFill>
                <a:srgbClr val="08004D"/>
              </a:solidFill>
              <a:latin typeface="Calibri"/>
              <a:ea typeface="Calibri"/>
              <a:cs typeface="Calibri"/>
            </a:endParaRPr>
          </a:p>
          <a:p>
            <a:endParaRPr lang="en-GB" sz="1880" dirty="0">
              <a:solidFill>
                <a:srgbClr val="08004D"/>
              </a:solidFill>
            </a:endParaRPr>
          </a:p>
        </p:txBody>
      </p:sp>
    </p:spTree>
    <p:extLst>
      <p:ext uri="{BB962C8B-B14F-4D97-AF65-F5344CB8AC3E}">
        <p14:creationId xmlns:p14="http://schemas.microsoft.com/office/powerpoint/2010/main" val="3201142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5C7246-60E2-723F-FCEE-C4C4CB8BEACB}"/>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19BE2BE1-4961-D418-C9AB-0924FA8F79B0}"/>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If a child with a life-shortening condition deteriorated tonight, how confident would you feel accessing specialist paediatric palliative care advice?</a:t>
            </a:r>
            <a:endParaRPr lang="en-GB" sz="2400" b="1">
              <a:solidFill>
                <a:srgbClr val="000000"/>
              </a:solidFill>
            </a:endParaRPr>
          </a:p>
        </p:txBody>
      </p:sp>
      <p:sp>
        <p:nvSpPr>
          <p:cNvPr id="4" name="Rectangle 3">
            <a:extLst>
              <a:ext uri="{FF2B5EF4-FFF2-40B4-BE49-F238E27FC236}">
                <a16:creationId xmlns:a16="http://schemas.microsoft.com/office/drawing/2014/main" id="{35DED2DF-2616-DE2B-D3EF-407A5C8BA089}"/>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D8CD51B2-8C7D-0D54-7457-3E9CE3431726}"/>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860DC136-91BE-4C92-A5B6-B7ACB6506F75}"/>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6CF775CA-C22F-43A2-FFD6-C2BA4DA856EC}"/>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900459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8EE948-2BE7-9D0B-D6B6-FFE0C5D8F239}"/>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656A86B-A44B-DF0B-25AC-26276BEDB0C3}"/>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transferable learning can you take from this session?</a:t>
            </a:r>
            <a:endParaRPr lang="en-GB" sz="4000" b="1">
              <a:solidFill>
                <a:srgbClr val="000000"/>
              </a:solidFill>
            </a:endParaRPr>
          </a:p>
        </p:txBody>
      </p:sp>
      <p:sp>
        <p:nvSpPr>
          <p:cNvPr id="4" name="Rectangle 3">
            <a:extLst>
              <a:ext uri="{FF2B5EF4-FFF2-40B4-BE49-F238E27FC236}">
                <a16:creationId xmlns:a16="http://schemas.microsoft.com/office/drawing/2014/main" id="{166A9B1A-E2A5-33D2-E355-A49E245B92CF}"/>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9BEC0CB9-0328-DF72-EE00-840AB5D46F23}"/>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DF0BEF4C-5C34-8790-D483-EE52C2E51463}"/>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77ABD4D5-C812-288F-3BD1-992895CA12F7}"/>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3884321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0.0.7308"/>
  <p:tag name="SLIDO_PRESENTATION_ID" val="b23982d2-1514-4a96-8e70-b336144152c7"/>
  <p:tag name="SLIDO_EVENT_UUID" val="b89aaa25-a2c4-4fb7-a8ec-ce3b58f37d69"/>
  <p:tag name="SLIDO_EVENT_SECTION_UUID" val="3cb67337-8a8e-483f-bae1-6c8f93c90f33"/>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Dk3Mjg2OTV9"/>
  <p:tag name="SLIDO_TYPE" val="SlidoPoll"/>
  <p:tag name="SLIDO_POLL_UUID" val="2e2af4ce-5669-4820-9c0a-465fc7a22017"/>
  <p:tag name="SLIDO_TIMELINE" val="W3sicG9sbFF1ZXN0aW9uVXVpZCI6ImMzODlhMmEzLTc4YjYtNDA4OC1hMTA0LTFkNmY3ZWQ5NTFlOS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ting"/>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ODk3Mjg3MjB9"/>
  <p:tag name="SLIDO_TYPE" val="SlidoPoll"/>
  <p:tag name="SLIDO_POLL_UUID" val="9c4ecaa0-b773-46d9-9c40-17e92ad9361c"/>
  <p:tag name="SLIDO_TIMELINE" val="W3sicG9sbFF1ZXN0aW9uVXVpZCI6IjlkMDFlZTZjLWU2ZDMtNDU4OC1hN2FlLTFlODZkYzUzZjQ3NC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ODk3Mjg3NDR9"/>
  <p:tag name="SLIDO_TYPE" val="SlidoPoll"/>
  <p:tag name="SLIDO_POLL_UUID" val="779dafdc-7e0f-48a7-941d-420952e5148b"/>
  <p:tag name="SLIDO_TIMELINE" val="W3sicG9sbFF1ZXN0aW9uVXVpZCI6ImMxMDQxNmFlLWMyNzQtNDU4Ny05MGY3LTNmM2Q2ZDE3ZjFmNi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ags/tag11.xml><?xml version="1.0" encoding="utf-8"?>
<p:tagLst xmlns:a="http://schemas.openxmlformats.org/drawingml/2006/main" xmlns:r="http://schemas.openxmlformats.org/officeDocument/2006/relationships" xmlns:p="http://schemas.openxmlformats.org/presentationml/2006/main">
  <p:tag name="SLIDO_METADATA" val="eyJUaW1lc3RhbXAiOjE3ODk3Mjg3NTJ9"/>
  <p:tag name="SLIDO_TYPE" val="SlidoPoll"/>
  <p:tag name="SLIDO_POLL_UUID" val="39f8f45c-800d-45d6-a0d5-35424b88a27d"/>
  <p:tag name="SLIDO_TIMELINE" val="W3sicG9sbFF1ZXN0aW9uVXVpZCI6ImE5MjhkODVhLTY5YzktNDkzYi04ZTg1LTUzZDc3MjMyODNjZCIsInNob3dSZXN1bHRzIjp0cnVlLCJzaG93Q29ycmVjdEFuc3dlcnMiOmZhbHNlLCJ2b3RpbmdMb2NrZWQiOmZhbHNlfV0="/>
</p:tagLst>
</file>

<file path=ppt/tags/tag1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3.xml><?xml version="1.0" encoding="utf-8"?>
<p:tagLst xmlns:a="http://schemas.openxmlformats.org/drawingml/2006/main" xmlns:r="http://schemas.openxmlformats.org/officeDocument/2006/relationships" xmlns:p="http://schemas.openxmlformats.org/presentationml/2006/main">
  <p:tag name="SLIDO_ELEMENT" val="title"/>
</p:tagLst>
</file>

<file path=ppt/tags/tag14.xml><?xml version="1.0" encoding="utf-8"?>
<p:tagLst xmlns:a="http://schemas.openxmlformats.org/drawingml/2006/main" xmlns:r="http://schemas.openxmlformats.org/officeDocument/2006/relationships" xmlns:p="http://schemas.openxmlformats.org/presentationml/2006/main">
  <p:tag name="SLIDO_METADATA" val="eyJUaW1lc3RhbXAiOjE3ODk3Mjg4MDR9"/>
  <p:tag name="SLIDO_TYPE" val="SlidoPoll"/>
  <p:tag name="SLIDO_POLL_UUID" val="b676662f-a1e0-4e61-9a91-dcbfad5f55db"/>
  <p:tag name="SLIDO_TIMELINE" val="W3sicG9sbFF1ZXN0aW9uVXVpZCI6ImUxNTNjOWVkLTZiMzItNGMyNy05OGI3LWJlOWY0M2YxMjFiZCIsInNob3dSZXN1bHRzIjp0cnVlLCJzaG93Q29ycmVjdEFuc3dlcnMiOmZhbHNlLCJ2b3RpbmdMb2NrZWQiOmZhbHNlfV0="/>
</p:tagLst>
</file>

<file path=ppt/tags/tag1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ting"/>
</p:tagLst>
</file>

<file path=ppt/tags/tag16.xml><?xml version="1.0" encoding="utf-8"?>
<p:tagLst xmlns:a="http://schemas.openxmlformats.org/drawingml/2006/main" xmlns:r="http://schemas.openxmlformats.org/officeDocument/2006/relationships" xmlns:p="http://schemas.openxmlformats.org/presentationml/2006/main">
  <p:tag name="SLIDO_ELEMENT" val="title"/>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ODk3Mjg4MDd9"/>
  <p:tag name="SLIDO_TYPE" val="SlidoPoll"/>
  <p:tag name="SLIDO_POLL_UUID" val="e4c11ec4-3ea9-4a92-aee9-fd6ded9b1efa"/>
  <p:tag name="SLIDO_TIMELINE" val="W3sicG9sbFF1ZXN0aW9uVXVpZCI6ImNkNzExMTYyLTI3MTAtNDExMi05MmM2LTEwZjU5N2Y1NmQ4ZiIsInNob3dSZXN1bHRzIjp0cnVlLCJzaG93Q29ycmVjdEFuc3dlcnMiOmZhbHNlLCJ2b3RpbmdMb2NrZWQiOmZhbHNlfV0="/>
</p:tagLst>
</file>

<file path=ppt/tags/tag1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9.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ef77447-1083-4dec-b89f-27c765076840}" enabled="0" method="" siteId="{0ef77447-1083-4dec-b89f-27c765076840}" removed="1"/>
  <clbl:label id="{563814da-5899-47cf-89a3-98715902941f}" enabled="1" method="Standard" siteId="{de209969-e6fc-4d47-b2a0-f9f3ecb3632f}" removed="0"/>
</clbl:labelList>
</file>

<file path=docProps/app.xml><?xml version="1.0" encoding="utf-8"?>
<Properties xmlns="http://schemas.openxmlformats.org/officeDocument/2006/extended-properties" xmlns:vt="http://schemas.openxmlformats.org/officeDocument/2006/docPropsVTypes">
  <Template>Film Burn</Template>
  <TotalTime>17</TotalTime>
  <Words>1937</Words>
  <Application>Microsoft Office PowerPoint</Application>
  <PresentationFormat>Widescreen</PresentationFormat>
  <Paragraphs>321</Paragraphs>
  <Slides>36</Slides>
  <Notes>20</Notes>
  <HiddenSlides>3</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36</vt:i4>
      </vt:variant>
    </vt:vector>
  </HeadingPairs>
  <TitlesOfParts>
    <vt:vector size="41" baseType="lpstr">
      <vt:lpstr>Arial</vt:lpstr>
      <vt:lpstr>Calibri</vt:lpstr>
      <vt:lpstr>Calibri Light</vt:lpstr>
      <vt:lpstr>Office Theme</vt:lpstr>
      <vt:lpstr>1_Office Theme</vt:lpstr>
      <vt:lpstr>Choosing Where I Die: Paediatric Palliative Care and Realistic Choice</vt:lpstr>
      <vt:lpstr>The Clinical Advisory Service (CAS)</vt:lpstr>
      <vt:lpstr>Slido Questions</vt:lpstr>
      <vt:lpstr>PowerPoint Presentation</vt:lpstr>
      <vt:lpstr>PowerPoint Presentation</vt:lpstr>
      <vt:lpstr>National Context</vt:lpstr>
      <vt:lpstr>Survey Response</vt:lpstr>
      <vt:lpstr>Specialist Medical Support</vt:lpstr>
      <vt:lpstr>Survey Need and Response</vt:lpstr>
      <vt:lpstr>From Strategy to National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Slido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Slido 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Liam Baillie</dc:creator>
  <cp:lastModifiedBy>Alison Notley</cp:lastModifiedBy>
  <cp:revision>12</cp:revision>
  <dcterms:created xsi:type="dcterms:W3CDTF">2026-06-26T10:46:37Z</dcterms:created>
  <dcterms:modified xsi:type="dcterms:W3CDTF">2026-09-18T19:46:33Z</dcterms:modified>
</cp:coreProperties>
</file>