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4.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5.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6.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2"/>
    <p:sldMasterId id="2147483663" r:id="rId3"/>
    <p:sldMasterId id="2147483676" r:id="rId4"/>
    <p:sldMasterId id="2147483682" r:id="rId5"/>
    <p:sldMasterId id="2147483696" r:id="rId6"/>
    <p:sldMasterId id="2147483711" r:id="rId7"/>
    <p:sldMasterId id="2147483717" r:id="rId8"/>
  </p:sldMasterIdLst>
  <p:notesMasterIdLst>
    <p:notesMasterId r:id="rId53"/>
  </p:notesMasterIdLst>
  <p:sldIdLst>
    <p:sldId id="257" r:id="rId9"/>
    <p:sldId id="2147476059" r:id="rId10"/>
    <p:sldId id="2147476087" r:id="rId11"/>
    <p:sldId id="2147476088" r:id="rId12"/>
    <p:sldId id="2147475986" r:id="rId13"/>
    <p:sldId id="2147475989" r:id="rId14"/>
    <p:sldId id="2147476080" r:id="rId15"/>
    <p:sldId id="2147475990" r:id="rId16"/>
    <p:sldId id="2147476073" r:id="rId17"/>
    <p:sldId id="2147374872" r:id="rId18"/>
    <p:sldId id="411" r:id="rId19"/>
    <p:sldId id="2147374977" r:id="rId20"/>
    <p:sldId id="263" r:id="rId21"/>
    <p:sldId id="2147476077" r:id="rId22"/>
    <p:sldId id="2147476079" r:id="rId23"/>
    <p:sldId id="2147476083" r:id="rId24"/>
    <p:sldId id="2147476048" r:id="rId25"/>
    <p:sldId id="2147476068" r:id="rId26"/>
    <p:sldId id="288" r:id="rId27"/>
    <p:sldId id="2147476084" r:id="rId28"/>
    <p:sldId id="2147476047" r:id="rId29"/>
    <p:sldId id="2147476050" r:id="rId30"/>
    <p:sldId id="456" r:id="rId31"/>
    <p:sldId id="442" r:id="rId32"/>
    <p:sldId id="443" r:id="rId33"/>
    <p:sldId id="444" r:id="rId34"/>
    <p:sldId id="457" r:id="rId35"/>
    <p:sldId id="445" r:id="rId36"/>
    <p:sldId id="446" r:id="rId37"/>
    <p:sldId id="451" r:id="rId38"/>
    <p:sldId id="448" r:id="rId39"/>
    <p:sldId id="455" r:id="rId40"/>
    <p:sldId id="447" r:id="rId41"/>
    <p:sldId id="450" r:id="rId42"/>
    <p:sldId id="454" r:id="rId43"/>
    <p:sldId id="452" r:id="rId44"/>
    <p:sldId id="453" r:id="rId45"/>
    <p:sldId id="2147476081" r:id="rId46"/>
    <p:sldId id="2147476082" r:id="rId47"/>
    <p:sldId id="2147476089" r:id="rId48"/>
    <p:sldId id="2147476085" r:id="rId49"/>
    <p:sldId id="2147476090" r:id="rId50"/>
    <p:sldId id="2147476086" r:id="rId51"/>
    <p:sldId id="2147476091" r:id="rId52"/>
  </p:sldIdLst>
  <p:sldSz cx="12192000" cy="6858000"/>
  <p:notesSz cx="6858000" cy="9144000"/>
  <p:custDataLst>
    <p:tags r:id="rId5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5" d="100"/>
          <a:sy n="75" d="100"/>
        </p:scale>
        <p:origin x="874" y="4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slide" Target="slides/slide42.xml"/><Relationship Id="rId55" Type="http://schemas.openxmlformats.org/officeDocument/2006/relationships/presProps" Target="presProps.xml"/><Relationship Id="rId7" Type="http://schemas.openxmlformats.org/officeDocument/2006/relationships/slideMaster" Target="slideMasters/slideMaster6.xml"/><Relationship Id="rId2" Type="http://schemas.openxmlformats.org/officeDocument/2006/relationships/slideMaster" Target="slideMasters/slideMaster1.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Master" Target="slideMasters/slideMaster4.xml"/><Relationship Id="rId19" Type="http://schemas.openxmlformats.org/officeDocument/2006/relationships/slide" Target="slides/slide11.xml"/><Relationship Id="rId4" Type="http://schemas.openxmlformats.org/officeDocument/2006/relationships/slideMaster" Target="slideMasters/slideMaster3.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viewProps" Target="viewProps.xml"/><Relationship Id="rId8" Type="http://schemas.openxmlformats.org/officeDocument/2006/relationships/slideMaster" Target="slideMasters/slideMaster7.xml"/><Relationship Id="rId51" Type="http://schemas.openxmlformats.org/officeDocument/2006/relationships/slide" Target="slides/slide43.xml"/><Relationship Id="rId3" Type="http://schemas.openxmlformats.org/officeDocument/2006/relationships/slideMaster" Target="slideMasters/slideMaster2.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theme" Target="theme/theme1.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s>
</file>

<file path=ppt/charts/_rels/chart1.xml.rels><?xml version="1.0" encoding="UTF-8" standalone="yes"?>
<Relationships xmlns="http://schemas.openxmlformats.org/package/2006/relationships"><Relationship Id="rId3" Type="http://schemas.openxmlformats.org/officeDocument/2006/relationships/oleObject" Target="file:///C:\Users\cheryg02\Downloads\rsv_pregnancy_trend%20(2).csv"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375940507436571"/>
          <c:y val="0.17767751214686484"/>
          <c:w val="0.79568503937007873"/>
          <c:h val="0.49929619367815464"/>
        </c:manualLayout>
      </c:layout>
      <c:lineChart>
        <c:grouping val="standard"/>
        <c:varyColors val="0"/>
        <c:ser>
          <c:idx val="0"/>
          <c:order val="0"/>
          <c:spPr>
            <a:ln w="28575" cap="rnd">
              <a:solidFill>
                <a:srgbClr val="C879EB"/>
              </a:solidFill>
              <a:round/>
            </a:ln>
            <a:effectLst/>
          </c:spPr>
          <c:marker>
            <c:symbol val="none"/>
          </c:marker>
          <c:cat>
            <c:numRef>
              <c:f>'rsv_pregnancy_trend (2)'!$A$6:$A$19</c:f>
              <c:numCache>
                <c:formatCode>m/d/yyyy</c:formatCode>
                <c:ptCount val="14"/>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pt idx="12">
                  <c:v>46023</c:v>
                </c:pt>
                <c:pt idx="13">
                  <c:v>46054</c:v>
                </c:pt>
              </c:numCache>
            </c:numRef>
          </c:cat>
          <c:val>
            <c:numRef>
              <c:f>'rsv_pregnancy_trend (2)'!$B$6:$B$19</c:f>
              <c:numCache>
                <c:formatCode>0.0</c:formatCode>
                <c:ptCount val="14"/>
                <c:pt idx="0">
                  <c:v>57</c:v>
                </c:pt>
                <c:pt idx="1">
                  <c:v>55.2</c:v>
                </c:pt>
                <c:pt idx="2">
                  <c:v>53.8</c:v>
                </c:pt>
                <c:pt idx="3">
                  <c:v>54.4</c:v>
                </c:pt>
                <c:pt idx="4">
                  <c:v>51.7</c:v>
                </c:pt>
                <c:pt idx="5">
                  <c:v>52.4</c:v>
                </c:pt>
                <c:pt idx="6">
                  <c:v>52.4</c:v>
                </c:pt>
                <c:pt idx="7">
                  <c:v>55.1</c:v>
                </c:pt>
                <c:pt idx="8">
                  <c:v>56.4</c:v>
                </c:pt>
                <c:pt idx="9">
                  <c:v>60.7</c:v>
                </c:pt>
                <c:pt idx="10">
                  <c:v>62.9</c:v>
                </c:pt>
                <c:pt idx="11">
                  <c:v>63.9</c:v>
                </c:pt>
                <c:pt idx="12">
                  <c:v>63.5</c:v>
                </c:pt>
                <c:pt idx="13">
                  <c:v>62.7</c:v>
                </c:pt>
              </c:numCache>
            </c:numRef>
          </c:val>
          <c:smooth val="0"/>
          <c:extLst>
            <c:ext xmlns:c16="http://schemas.microsoft.com/office/drawing/2014/chart" uri="{C3380CC4-5D6E-409C-BE32-E72D297353CC}">
              <c16:uniqueId val="{00000000-76E9-477D-ADFF-9388F3A23D67}"/>
            </c:ext>
          </c:extLst>
        </c:ser>
        <c:dLbls>
          <c:showLegendKey val="0"/>
          <c:showVal val="0"/>
          <c:showCatName val="0"/>
          <c:showSerName val="0"/>
          <c:showPercent val="0"/>
          <c:showBubbleSize val="0"/>
        </c:dLbls>
        <c:smooth val="0"/>
        <c:axId val="1076868799"/>
        <c:axId val="1353842543"/>
      </c:lineChart>
      <c:dateAx>
        <c:axId val="1076868799"/>
        <c:scaling>
          <c:orientation val="minMax"/>
        </c:scaling>
        <c:delete val="0"/>
        <c:axPos val="b"/>
        <c:title>
          <c:tx>
            <c:rich>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US"/>
                  <a:t>Month</a:t>
                </a:r>
              </a:p>
            </c:rich>
          </c:tx>
          <c:layout>
            <c:manualLayout>
              <c:xMode val="edge"/>
              <c:yMode val="edge"/>
              <c:x val="7.1748687664042007E-2"/>
              <c:y val="0.88778377668020969"/>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title>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353842543"/>
        <c:crosses val="autoZero"/>
        <c:auto val="1"/>
        <c:lblOffset val="100"/>
        <c:baseTimeUnit val="months"/>
      </c:dateAx>
      <c:valAx>
        <c:axId val="1353842543"/>
        <c:scaling>
          <c:orientation val="minMax"/>
        </c:scaling>
        <c:delete val="0"/>
        <c:axPos val="l"/>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US"/>
                  <a:t>Uptake (%)</a:t>
                </a:r>
              </a:p>
            </c:rich>
          </c:tx>
          <c:layout>
            <c:manualLayout>
              <c:xMode val="edge"/>
              <c:yMode val="edge"/>
              <c:x val="2.2222222222222223E-2"/>
              <c:y val="0.28368468892709692"/>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076868799"/>
        <c:crosses val="autoZero"/>
        <c:crossBetween val="between"/>
      </c:valAx>
      <c:spPr>
        <a:solidFill>
          <a:schemeClr val="bg1">
            <a:lumMod val="85000"/>
          </a:schemeClr>
        </a:solid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4C5D1A6-305F-4072-A3AE-DCA9998BE57D}" type="datetimeFigureOut">
              <a:rPr lang="en-GB" smtClean="0"/>
              <a:t>18/09/2026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2A6264-1D4C-47BB-9D9E-92456F26AD91}" type="slidenum">
              <a:rPr lang="en-GB" smtClean="0"/>
              <a:t>‹#›</a:t>
            </a:fld>
            <a:endParaRPr lang="en-GB"/>
          </a:p>
        </p:txBody>
      </p:sp>
    </p:spTree>
    <p:extLst>
      <p:ext uri="{BB962C8B-B14F-4D97-AF65-F5344CB8AC3E}">
        <p14:creationId xmlns:p14="http://schemas.microsoft.com/office/powerpoint/2010/main" val="29574700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fb.watch/EO2_An1l9O/"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sz="1200">
                <a:effectLst/>
                <a:latin typeface="Arial" panose="020B0604020202020204" pitchFamily="34" charset="0"/>
                <a:ea typeface="Aptos" panose="020B0004020202020204" pitchFamily="34" charset="0"/>
              </a:rPr>
              <a:t>PHS has key national leadership roles, including for the Scottish Vaccination and Immunisation Programme (SVIP), respiratory pathogen surveillance and healthcare public health</a:t>
            </a:r>
            <a:endParaRPr lang="en-GB"/>
          </a:p>
        </p:txBody>
      </p:sp>
      <p:sp>
        <p:nvSpPr>
          <p:cNvPr id="4" name="Slide Number Placeholder 3"/>
          <p:cNvSpPr>
            <a:spLocks noGrp="1"/>
          </p:cNvSpPr>
          <p:nvPr>
            <p:ph type="sldNum" sz="quarter" idx="5"/>
          </p:nvPr>
        </p:nvSpPr>
        <p:spPr/>
        <p:txBody>
          <a:bodyPr/>
          <a:lstStyle/>
          <a:p>
            <a:fld id="{032A6264-1D4C-47BB-9D9E-92456F26AD91}" type="slidenum">
              <a:rPr lang="en-GB" smtClean="0"/>
              <a:t>3</a:t>
            </a:fld>
            <a:endParaRPr lang="en-GB"/>
          </a:p>
        </p:txBody>
      </p:sp>
    </p:spTree>
    <p:extLst>
      <p:ext uri="{BB962C8B-B14F-4D97-AF65-F5344CB8AC3E}">
        <p14:creationId xmlns:p14="http://schemas.microsoft.com/office/powerpoint/2010/main" val="41680372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CB80FE2-74BF-44EE-9F50-A648B94FA19E}"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189561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52F6F6-9EF7-09A2-B5FE-0505829D65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B4A438-8424-F7A0-28BA-D5AEBC157B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7A8176-6AAB-4346-1087-4AF0B6AF0822}"/>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D7E8D1C5-20CA-C316-7DC1-A67DC90C8E1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CB80FE2-74BF-44EE-9F50-A648B94FA19E}"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573290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a:t>Speaker notes: </a:t>
            </a:r>
          </a:p>
          <a:p>
            <a:r>
              <a:rPr lang="en-GB"/>
              <a:t>Winter respiratory illness creates additional pressure across the health and care system, particularly on acute services and hospital flow.</a:t>
            </a:r>
          </a:p>
          <a:p>
            <a:r>
              <a:rPr lang="en-GB"/>
              <a:t>PHS provides Boards with data, intelligence and modelling to support winter planning at three stages. This includes tools such as Discovery and whole system pressure dashboards. </a:t>
            </a:r>
          </a:p>
          <a:p>
            <a:r>
              <a:rPr lang="en-GB"/>
              <a:t>First, we use historic demand, activity and flow to understand underlying trends and the additional pressures typically associated with winter.</a:t>
            </a:r>
          </a:p>
          <a:p>
            <a:r>
              <a:rPr lang="en-GB"/>
              <a:t>Second, scenario modelling allows Boards to explore a plausible range of winter pressures and test whether capacity, workforce and resilience plans are sufficient. A particular focus has been general medical beds.</a:t>
            </a:r>
          </a:p>
          <a:p>
            <a:r>
              <a:rPr lang="en-GB"/>
              <a:t>Third, as winter unfolds, real-time and near-time intelligence can help Boards understand emerging pressures and assess whether plans need to be adapted - including when additional capacity may need to be brought on and when it can safely be stepped down.</a:t>
            </a:r>
          </a:p>
          <a:p>
            <a:r>
              <a:rPr lang="en-GB"/>
              <a:t>The aim is to provide Boards with intelligence that supports decisions before and during winter, rather than simply describing pressures after they have occurred.</a:t>
            </a:r>
          </a:p>
        </p:txBody>
      </p:sp>
      <p:sp>
        <p:nvSpPr>
          <p:cNvPr id="4" name="Slide Number Placeholder 3"/>
          <p:cNvSpPr>
            <a:spLocks noGrp="1"/>
          </p:cNvSpPr>
          <p:nvPr>
            <p:ph type="sldNum" sz="quarter" idx="5"/>
          </p:nvPr>
        </p:nvSpPr>
        <p:spPr/>
        <p:txBody>
          <a:bodyPr/>
          <a:lstStyle/>
          <a:p>
            <a:fld id="{032A6264-1D4C-47BB-9D9E-92456F26AD91}" type="slidenum">
              <a:rPr lang="en-GB" smtClean="0"/>
              <a:t>9</a:t>
            </a:fld>
            <a:endParaRPr lang="en-GB"/>
          </a:p>
        </p:txBody>
      </p:sp>
    </p:spTree>
    <p:extLst>
      <p:ext uri="{BB962C8B-B14F-4D97-AF65-F5344CB8AC3E}">
        <p14:creationId xmlns:p14="http://schemas.microsoft.com/office/powerpoint/2010/main" val="42640494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Ministerial roundtables (April and May 2025)</a:t>
            </a:r>
          </a:p>
          <a:p>
            <a:r>
              <a:rPr lang="en-GB"/>
              <a:t>Weekly task and finish group with all health boards represented </a:t>
            </a:r>
          </a:p>
          <a:p>
            <a:r>
              <a:rPr lang="en-GB"/>
              <a:t>Stakeholder engagement sessions in partnership with the Health and Social Care Alliance Scotland (July and November 2025)</a:t>
            </a:r>
          </a:p>
          <a:p>
            <a:r>
              <a:rPr lang="en-GB"/>
              <a:t>Social Care short-life working group </a:t>
            </a:r>
          </a:p>
          <a:p>
            <a:endParaRPr lang="en-GB"/>
          </a:p>
        </p:txBody>
      </p:sp>
      <p:sp>
        <p:nvSpPr>
          <p:cNvPr id="4" name="Slide Number Placeholder 3"/>
          <p:cNvSpPr>
            <a:spLocks noGrp="1"/>
          </p:cNvSpPr>
          <p:nvPr>
            <p:ph type="sldNum" sz="quarter" idx="5"/>
          </p:nvPr>
        </p:nvSpPr>
        <p:spPr/>
        <p:txBody>
          <a:bodyPr/>
          <a:lstStyle/>
          <a:p>
            <a:fld id="{032A6264-1D4C-47BB-9D9E-92456F26AD91}" type="slidenum">
              <a:rPr lang="en-GB" smtClean="0"/>
              <a:t>10</a:t>
            </a:fld>
            <a:endParaRPr lang="en-GB"/>
          </a:p>
        </p:txBody>
      </p:sp>
    </p:spTree>
    <p:extLst>
      <p:ext uri="{BB962C8B-B14F-4D97-AF65-F5344CB8AC3E}">
        <p14:creationId xmlns:p14="http://schemas.microsoft.com/office/powerpoint/2010/main" val="14521894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Resources were sent to over 30k locations including: </a:t>
            </a:r>
            <a:r>
              <a:rPr lang="en-GB" sz="1200">
                <a:latin typeface="Arial"/>
                <a:ea typeface="Arial"/>
                <a:cs typeface="Arial"/>
                <a:sym typeface="Arial"/>
              </a:rPr>
              <a:t>Schools, Nurseries, GPs, Pharmacies, Libraries, Hospitals/ maternity settings, Dentists, Vaccination Centres, Mosques, Synagogues, Hospices, Opticians, Community Centres, Leisure Centres, Bingo Halls, Colleges/Universities, Care Homes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CBBB67-3A7D-4FF7-B0A8-5DE28D45DD20}"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151299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spcAft>
                <a:spcPts val="1200"/>
              </a:spcAft>
              <a:buNone/>
            </a:pPr>
            <a:r>
              <a:rPr lang="en-GB" sz="1200">
                <a:effectLst/>
                <a:latin typeface="Arial" panose="020B0604020202020204" pitchFamily="34" charset="0"/>
                <a:ea typeface="Arial" panose="020B0604020202020204" pitchFamily="34" charset="0"/>
                <a:cs typeface="Times New Roman" panose="02020603050405020304" pitchFamily="18" charset="0"/>
              </a:rPr>
              <a:t>A link to the video which includes key information about the NHS in Scotland, why vaccines are offered, free access, interpreter support, safe equipment, and ingredients</a:t>
            </a:r>
          </a:p>
          <a:p>
            <a:pPr>
              <a:lnSpc>
                <a:spcPct val="150000"/>
              </a:lnSpc>
              <a:spcAft>
                <a:spcPts val="1200"/>
              </a:spcAft>
              <a:buNone/>
            </a:pPr>
            <a:r>
              <a:rPr lang="en-GB" sz="1200">
                <a:effectLst/>
                <a:latin typeface="Arial" panose="020B0604020202020204" pitchFamily="34" charset="0"/>
                <a:ea typeface="Arial" panose="020B0604020202020204" pitchFamily="34" charset="0"/>
                <a:cs typeface="Times New Roman" panose="02020603050405020304" pitchFamily="18" charset="0"/>
              </a:rPr>
              <a:t>- Winter Vaccines message (text image/word document) to accompany the video when sharing it with communities and other stakeholders</a:t>
            </a:r>
          </a:p>
          <a:p>
            <a:endParaRPr lang="en-GB"/>
          </a:p>
        </p:txBody>
      </p:sp>
      <p:sp>
        <p:nvSpPr>
          <p:cNvPr id="4" name="Slide Number Placeholder 3"/>
          <p:cNvSpPr>
            <a:spLocks noGrp="1"/>
          </p:cNvSpPr>
          <p:nvPr>
            <p:ph type="sldNum" sz="quarter" idx="5"/>
          </p:nvPr>
        </p:nvSpPr>
        <p:spPr/>
        <p:txBody>
          <a:bodyPr/>
          <a:lstStyle/>
          <a:p>
            <a:fld id="{032A6264-1D4C-47BB-9D9E-92456F26AD91}" type="slidenum">
              <a:rPr lang="en-GB" smtClean="0"/>
              <a:t>12</a:t>
            </a:fld>
            <a:endParaRPr lang="en-GB"/>
          </a:p>
        </p:txBody>
      </p:sp>
    </p:spTree>
    <p:extLst>
      <p:ext uri="{BB962C8B-B14F-4D97-AF65-F5344CB8AC3E}">
        <p14:creationId xmlns:p14="http://schemas.microsoft.com/office/powerpoint/2010/main" val="14058629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In September 2025 - Public Health Scotland (PHS) launched a brand-new campaign to raise awareness of the eligibility of the flu vaccine and the seriousness of the virus. The campaign focused on the chaos and disruption that having flu can have. It is highly targeted, focusing on those most at risk.</a:t>
            </a:r>
          </a:p>
          <a:p>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a:latin typeface="Arial" panose="020B0604020202020204" pitchFamily="34" charset="0"/>
                <a:cs typeface="Arial" panose="020B0604020202020204" pitchFamily="34" charset="0"/>
              </a:rPr>
              <a:t>Radio activity: </a:t>
            </a:r>
            <a:r>
              <a:rPr lang="en-GB" sz="1200">
                <a:latin typeface="Arial" panose="020B0604020202020204" pitchFamily="34" charset="0"/>
                <a:cs typeface="Arial" panose="020B0604020202020204" pitchFamily="34" charset="0"/>
              </a:rPr>
              <a:t>Radio reached more than 2.5 million listeners. The ad was heard by 60% of the 18–64 population in Scotland and on average listeners heard the advert 14 times</a:t>
            </a:r>
            <a:endParaRPr lang="en-GB" sz="1200" b="1">
              <a:latin typeface="Arial" panose="020B0604020202020204" pitchFamily="34" charset="0"/>
              <a:cs typeface="Arial" panose="020B0604020202020204" pitchFamily="34" charset="0"/>
            </a:endParaRPr>
          </a:p>
          <a:p>
            <a:r>
              <a:rPr lang="en-GB" sz="1200" b="1"/>
              <a:t>Social media ad: </a:t>
            </a:r>
            <a:r>
              <a:rPr lang="en-GB" sz="1200"/>
              <a:t>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Out of home advertising </a:t>
            </a:r>
            <a:r>
              <a:rPr kumimoji="0" lang="en-GB" sz="12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bus panels,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6 sheets and phone kiosks in 20% most deprived areas and proximity to some hospitals </a:t>
            </a:r>
          </a:p>
          <a:p>
            <a:r>
              <a:rPr lang="en-GB" sz="1200" err="1"/>
              <a:t>argeted</a:t>
            </a:r>
            <a:r>
              <a:rPr lang="en-GB" sz="1200"/>
              <a:t> people at risk, ethnic minorities, lower 20% SIMD postcodes, health and social care workers and pregnant women</a:t>
            </a:r>
            <a:endParaRPr lang="en-GB"/>
          </a:p>
        </p:txBody>
      </p:sp>
      <p:sp>
        <p:nvSpPr>
          <p:cNvPr id="4" name="Slide Number Placeholder 3"/>
          <p:cNvSpPr>
            <a:spLocks noGrp="1"/>
          </p:cNvSpPr>
          <p:nvPr>
            <p:ph type="sldNum" sz="quarter" idx="5"/>
          </p:nvPr>
        </p:nvSpPr>
        <p:spPr/>
        <p:txBody>
          <a:bodyPr/>
          <a:lstStyle/>
          <a:p>
            <a:fld id="{032A6264-1D4C-47BB-9D9E-92456F26AD91}" type="slidenum">
              <a:rPr lang="en-GB" smtClean="0"/>
              <a:t>13</a:t>
            </a:fld>
            <a:endParaRPr lang="en-GB"/>
          </a:p>
        </p:txBody>
      </p:sp>
    </p:spTree>
    <p:extLst>
      <p:ext uri="{BB962C8B-B14F-4D97-AF65-F5344CB8AC3E}">
        <p14:creationId xmlns:p14="http://schemas.microsoft.com/office/powerpoint/2010/main" val="9648309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17399C-6FBE-2266-A8F7-A81DBA2C34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FDA61A-1FEA-0A03-2E8E-B46DB1741A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2C913E-AA08-5140-C35E-50B892F35475}"/>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54669851-EAA2-0AE2-0791-41686A640EE9}"/>
              </a:ext>
            </a:extLst>
          </p:cNvPr>
          <p:cNvSpPr>
            <a:spLocks noGrp="1"/>
          </p:cNvSpPr>
          <p:nvPr>
            <p:ph type="sldNum" sz="quarter" idx="5"/>
          </p:nvPr>
        </p:nvSpPr>
        <p:spPr/>
        <p:txBody>
          <a:bodyPr/>
          <a:lstStyle/>
          <a:p>
            <a:fld id="{032A6264-1D4C-47BB-9D9E-92456F26AD91}" type="slidenum">
              <a:rPr lang="en-GB" smtClean="0"/>
              <a:t>16</a:t>
            </a:fld>
            <a:endParaRPr lang="en-GB"/>
          </a:p>
        </p:txBody>
      </p:sp>
    </p:spTree>
    <p:extLst>
      <p:ext uri="{BB962C8B-B14F-4D97-AF65-F5344CB8AC3E}">
        <p14:creationId xmlns:p14="http://schemas.microsoft.com/office/powerpoint/2010/main" val="35046464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32A6264-1D4C-47BB-9D9E-92456F26AD91}" type="slidenum">
              <a:rPr lang="en-GB" smtClean="0"/>
              <a:t>17</a:t>
            </a:fld>
            <a:endParaRPr lang="en-GB"/>
          </a:p>
        </p:txBody>
      </p:sp>
    </p:spTree>
    <p:extLst>
      <p:ext uri="{BB962C8B-B14F-4D97-AF65-F5344CB8AC3E}">
        <p14:creationId xmlns:p14="http://schemas.microsoft.com/office/powerpoint/2010/main" val="26536822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spcBef>
                <a:spcPts val="0"/>
              </a:spcBef>
              <a:spcAft>
                <a:spcPts val="0"/>
              </a:spcAft>
              <a:buNone/>
            </a:pPr>
            <a:r>
              <a:rPr lang="en-GB" sz="1200" u="sng">
                <a:solidFill>
                  <a:schemeClr val="hlink"/>
                </a:solidFill>
                <a:latin typeface="Arial" panose="020B0604020202020204" pitchFamily="34" charset="0"/>
                <a:ea typeface="Arial"/>
                <a:cs typeface="Arial" panose="020B0604020202020204" pitchFamily="34" charset="0"/>
                <a:sym typeface="Arial"/>
                <a:hlinkClick r:id="rId3"/>
              </a:rPr>
              <a:t>Olivia Fulton, Asthma and Lung UK representative</a:t>
            </a:r>
            <a:endParaRPr lang="en-GB" sz="1200">
              <a:solidFill>
                <a:schemeClr val="dk1"/>
              </a:solidFill>
              <a:latin typeface="Arial" panose="020B0604020202020204" pitchFamily="34" charset="0"/>
              <a:ea typeface="Arial"/>
              <a:cs typeface="Arial" panose="020B0604020202020204" pitchFamily="34" charset="0"/>
              <a:sym typeface="Arial"/>
            </a:endParaRPr>
          </a:p>
          <a:p>
            <a:pPr marL="285750" marR="0" lvl="0" indent="-279400" algn="l" rtl="0">
              <a:spcBef>
                <a:spcPts val="0"/>
              </a:spcBef>
              <a:spcAft>
                <a:spcPts val="0"/>
              </a:spcAft>
              <a:buClr>
                <a:schemeClr val="dk1"/>
              </a:buClr>
              <a:buSzPts val="1300"/>
              <a:buFont typeface="Arial"/>
              <a:buChar char="•"/>
            </a:pPr>
            <a:r>
              <a:rPr lang="en-GB" sz="1200">
                <a:solidFill>
                  <a:schemeClr val="dk1"/>
                </a:solidFill>
                <a:latin typeface="Arial" panose="020B0604020202020204" pitchFamily="34" charset="0"/>
                <a:ea typeface="Arial"/>
                <a:cs typeface="Arial" panose="020B0604020202020204" pitchFamily="34" charset="0"/>
                <a:sym typeface="Arial"/>
              </a:rPr>
              <a:t>Olivia attended the clinic visit launch event and shared her experience of living with asthma and how having flu resulted in her spending time in intensive care. </a:t>
            </a:r>
            <a:endParaRPr lang="en-GB" sz="1200">
              <a:latin typeface="Arial" panose="020B0604020202020204" pitchFamily="34" charset="0"/>
              <a:cs typeface="Arial" panose="020B0604020202020204" pitchFamily="34" charset="0"/>
            </a:endParaRPr>
          </a:p>
          <a:p>
            <a:pPr marL="285750" marR="0" lvl="0" indent="-279400" algn="l" rtl="0">
              <a:spcBef>
                <a:spcPts val="0"/>
              </a:spcBef>
              <a:spcAft>
                <a:spcPts val="0"/>
              </a:spcAft>
              <a:buClr>
                <a:schemeClr val="dk1"/>
              </a:buClr>
              <a:buSzPts val="1300"/>
              <a:buFont typeface="Arial"/>
              <a:buChar char="•"/>
            </a:pPr>
            <a:r>
              <a:rPr lang="en-GB" sz="1200">
                <a:solidFill>
                  <a:schemeClr val="dk1"/>
                </a:solidFill>
                <a:latin typeface="Arial" panose="020B0604020202020204" pitchFamily="34" charset="0"/>
                <a:ea typeface="Arial"/>
                <a:cs typeface="Arial" panose="020B0604020202020204" pitchFamily="34" charset="0"/>
                <a:sym typeface="Arial"/>
              </a:rPr>
              <a:t>Olivia wanted to raise awareness and encourage others with an underlying health condition to come forward for their flu vaccine. </a:t>
            </a:r>
          </a:p>
          <a:p>
            <a:pPr marL="285750" marR="0" lvl="0" indent="-279400" algn="l" rtl="0">
              <a:spcBef>
                <a:spcPts val="0"/>
              </a:spcBef>
              <a:spcAft>
                <a:spcPts val="0"/>
              </a:spcAft>
              <a:buClr>
                <a:schemeClr val="dk1"/>
              </a:buClr>
              <a:buSzPts val="1300"/>
              <a:buFont typeface="Arial"/>
              <a:buChar char="•"/>
            </a:pPr>
            <a:endParaRPr lang="en-GB" sz="1200">
              <a:solidFill>
                <a:schemeClr val="dk1"/>
              </a:solidFill>
              <a:latin typeface="Arial" panose="020B0604020202020204" pitchFamily="34" charset="0"/>
              <a:ea typeface="Arial"/>
              <a:cs typeface="Arial" panose="020B0604020202020204" pitchFamily="34" charset="0"/>
              <a:sym typeface="Arial"/>
            </a:endParaRPr>
          </a:p>
          <a:p>
            <a:pPr marL="6350" marR="0" lvl="0" indent="0" algn="l" rtl="0">
              <a:spcBef>
                <a:spcPts val="0"/>
              </a:spcBef>
              <a:spcAft>
                <a:spcPts val="0"/>
              </a:spcAft>
              <a:buClr>
                <a:schemeClr val="dk1"/>
              </a:buClr>
              <a:buSzPts val="1300"/>
              <a:buFont typeface="Arial"/>
              <a:buNone/>
            </a:pPr>
            <a:r>
              <a:rPr lang="en-GB" sz="1200">
                <a:solidFill>
                  <a:schemeClr val="dk1"/>
                </a:solidFill>
                <a:latin typeface="Arial" panose="020B0604020202020204" pitchFamily="34" charset="0"/>
                <a:ea typeface="Arial"/>
                <a:cs typeface="Arial" panose="020B0604020202020204" pitchFamily="34" charset="0"/>
                <a:sym typeface="Arial"/>
              </a:rPr>
              <a:t>Source: h</a:t>
            </a:r>
            <a:r>
              <a:rPr lang="en-GB"/>
              <a:t>ttps://www.facebook.com/watch/?v=1490838461992032</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a:p>
            <a:endParaRPr lang="en-GB"/>
          </a:p>
        </p:txBody>
      </p:sp>
      <p:sp>
        <p:nvSpPr>
          <p:cNvPr id="4" name="Slide Number Placeholder 3"/>
          <p:cNvSpPr>
            <a:spLocks noGrp="1"/>
          </p:cNvSpPr>
          <p:nvPr>
            <p:ph type="sldNum" sz="quarter" idx="5"/>
          </p:nvPr>
        </p:nvSpPr>
        <p:spPr/>
        <p:txBody>
          <a:bodyPr/>
          <a:lstStyle/>
          <a:p>
            <a:fld id="{032A6264-1D4C-47BB-9D9E-92456F26AD91}" type="slidenum">
              <a:rPr lang="en-GB" smtClean="0"/>
              <a:t>18</a:t>
            </a:fld>
            <a:endParaRPr lang="en-GB"/>
          </a:p>
        </p:txBody>
      </p:sp>
    </p:spTree>
    <p:extLst>
      <p:ext uri="{BB962C8B-B14F-4D97-AF65-F5344CB8AC3E}">
        <p14:creationId xmlns:p14="http://schemas.microsoft.com/office/powerpoint/2010/main" val="9194050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p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3" name="Google Shape;293;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a:extLst>
            <a:ext uri="{FF2B5EF4-FFF2-40B4-BE49-F238E27FC236}">
              <a16:creationId xmlns:a16="http://schemas.microsoft.com/office/drawing/2014/main" id="{448F701D-856E-67E0-D115-02B48F5FBFEE}"/>
            </a:ext>
          </a:extLst>
        </p:cNvPr>
        <p:cNvGrpSpPr/>
        <p:nvPr/>
      </p:nvGrpSpPr>
      <p:grpSpPr>
        <a:xfrm>
          <a:off x="0" y="0"/>
          <a:ext cx="0" cy="0"/>
          <a:chOff x="0" y="0"/>
          <a:chExt cx="0" cy="0"/>
        </a:xfrm>
      </p:grpSpPr>
      <p:sp>
        <p:nvSpPr>
          <p:cNvPr id="292" name="Google Shape;292;p29:notes">
            <a:extLst>
              <a:ext uri="{FF2B5EF4-FFF2-40B4-BE49-F238E27FC236}">
                <a16:creationId xmlns:a16="http://schemas.microsoft.com/office/drawing/2014/main" id="{AEC347D7-0D0B-BE3F-E5C1-5F7280E4870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3" name="Google Shape;293;p29:notes">
            <a:extLst>
              <a:ext uri="{FF2B5EF4-FFF2-40B4-BE49-F238E27FC236}">
                <a16:creationId xmlns:a16="http://schemas.microsoft.com/office/drawing/2014/main" id="{6794CD78-DE4C-DE06-CA72-DE9FB229856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816082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a:latin typeface="Arial"/>
                <a:cs typeface="Arial"/>
              </a:rPr>
              <a:t>Public Services Delivery (PSD) Scotland (previously known as NHS Education for Scotland) in collaboration with Public Health Scotland (PHS) have developed a range of learning resources which are designed to help support vaccinators and other healthcare practitioners who have an opportunity to discuss vaccination with the public</a:t>
            </a:r>
          </a:p>
          <a:p>
            <a:pPr marL="0" indent="0">
              <a:buNone/>
            </a:pPr>
            <a:endParaRPr lang="en-GB" sz="1200">
              <a:latin typeface="Arial"/>
              <a:cs typeface="Arial"/>
            </a:endParaRPr>
          </a:p>
          <a:p>
            <a:r>
              <a:rPr lang="en-GB" sz="1200">
                <a:latin typeface="Arial"/>
                <a:cs typeface="Arial"/>
              </a:rPr>
              <a:t>These are all available on Turas Learn (the PSD Scotland learning platform) which is freely available to all health and social care staff</a:t>
            </a:r>
            <a:endParaRPr lang="en-GB"/>
          </a:p>
        </p:txBody>
      </p:sp>
      <p:sp>
        <p:nvSpPr>
          <p:cNvPr id="4" name="Slide Number Placeholder 3"/>
          <p:cNvSpPr>
            <a:spLocks noGrp="1"/>
          </p:cNvSpPr>
          <p:nvPr>
            <p:ph type="sldNum" sz="quarter" idx="5"/>
          </p:nvPr>
        </p:nvSpPr>
        <p:spPr/>
        <p:txBody>
          <a:bodyPr/>
          <a:lstStyle/>
          <a:p>
            <a:fld id="{870FC832-D780-49C3-9453-2C6E48EC24D9}" type="slidenum">
              <a:rPr lang="en-GB" smtClean="0"/>
              <a:t>21</a:t>
            </a:fld>
            <a:endParaRPr lang="en-GB"/>
          </a:p>
        </p:txBody>
      </p:sp>
    </p:spTree>
    <p:extLst>
      <p:ext uri="{BB962C8B-B14F-4D97-AF65-F5344CB8AC3E}">
        <p14:creationId xmlns:p14="http://schemas.microsoft.com/office/powerpoint/2010/main" val="26613180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32A6264-1D4C-47BB-9D9E-92456F26AD91}" type="slidenum">
              <a:rPr lang="en-GB" smtClean="0"/>
              <a:t>22</a:t>
            </a:fld>
            <a:endParaRPr lang="en-GB"/>
          </a:p>
        </p:txBody>
      </p:sp>
    </p:spTree>
    <p:extLst>
      <p:ext uri="{BB962C8B-B14F-4D97-AF65-F5344CB8AC3E}">
        <p14:creationId xmlns:p14="http://schemas.microsoft.com/office/powerpoint/2010/main" val="18349876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5A295D-DEE3-BF2D-ADF4-60588E7B0A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1B9602-1B92-4596-C65C-CD22D88123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54A99B-84FF-C24B-32BE-EFDAA56C6FD4}"/>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E7638F0B-342C-CC5D-55CE-F9194D50372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9D2F2C-F8C9-4B72-AEA3-C399F25BA75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697156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9D2F2C-F8C9-4B72-AEA3-C399F25BA75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750951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9D2F2C-F8C9-4B72-AEA3-C399F25BA75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888994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2CF88F-949B-1224-11E1-570778E220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F5CC0B-3707-5717-9747-26DAE237F4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B1874C-9BF3-BBC2-8B23-563FDD6CD698}"/>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619E5E4C-2815-5533-4A52-5702FEA0006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9D2F2C-F8C9-4B72-AEA3-C399F25BA75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610085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Emails, intranet, social media, team briefing </a:t>
            </a:r>
          </a:p>
          <a:p>
            <a:r>
              <a:rPr lang="en-GB">
                <a:highlight>
                  <a:srgbClr val="FFFF00"/>
                </a:highlight>
              </a:rPr>
              <a:t>Flu eligibility extends to a wide range of patient groups plus staff in Health and Social Care</a:t>
            </a:r>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9D2F2C-F8C9-4B72-AEA3-C399F25BA75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730511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4544D6-D3EE-E795-5842-0D567A8D98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D4F608-42FC-77CB-910C-08C1A5278E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4099A6-617B-FF3D-C485-A3F45F60D349}"/>
              </a:ext>
            </a:extLst>
          </p:cNvPr>
          <p:cNvSpPr>
            <a:spLocks noGrp="1"/>
          </p:cNvSpPr>
          <p:nvPr>
            <p:ph type="body" idx="1"/>
          </p:nvPr>
        </p:nvSpPr>
        <p:spPr/>
        <p:txBody>
          <a:bodyPr/>
          <a:lstStyle/>
          <a:p>
            <a:r>
              <a:rPr lang="en-GB"/>
              <a:t>Emails, intranet, social media, team briefing </a:t>
            </a:r>
          </a:p>
          <a:p>
            <a:endParaRPr lang="en-GB"/>
          </a:p>
          <a:p>
            <a:r>
              <a:rPr lang="en-GB"/>
              <a:t>Staff pop ups e.g. primary care nursing conference </a:t>
            </a:r>
          </a:p>
        </p:txBody>
      </p:sp>
      <p:sp>
        <p:nvSpPr>
          <p:cNvPr id="4" name="Slide Number Placeholder 3">
            <a:extLst>
              <a:ext uri="{FF2B5EF4-FFF2-40B4-BE49-F238E27FC236}">
                <a16:creationId xmlns:a16="http://schemas.microsoft.com/office/drawing/2014/main" id="{16B7301A-67D7-A908-0494-2C3E5A8E4F4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9D2F2C-F8C9-4B72-AEA3-C399F25BA75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22490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Low income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9D2F2C-F8C9-4B72-AEA3-C399F25BA75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77591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9D2F2C-F8C9-4B72-AEA3-C399F25BA75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94059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Within time limited programmes, inequalities become more apparent.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9D2F2C-F8C9-4B72-AEA3-C399F25BA75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712014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9D2F2C-F8C9-4B72-AEA3-C399F25BA75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189470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7.xml"/><Relationship Id="rId4" Type="http://schemas.openxmlformats.org/officeDocument/2006/relationships/image" Target="../media/image11.pn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DB63A14E-5CC3-B8AE-757E-B7B7849058B1}"/>
              </a:ext>
            </a:extLst>
          </p:cNvPr>
          <p:cNvSpPr>
            <a:spLocks noGrp="1"/>
          </p:cNvSpPr>
          <p:nvPr>
            <p:ph type="title" hasCustomPrompt="1"/>
          </p:nvPr>
        </p:nvSpPr>
        <p:spPr>
          <a:xfrm>
            <a:off x="739743" y="817614"/>
            <a:ext cx="10515600" cy="1325563"/>
          </a:xfrm>
          <a:prstGeom prst="rect">
            <a:avLst/>
          </a:prstGeom>
        </p:spPr>
        <p:txBody>
          <a:bodyPr vert="horz" lIns="91440" tIns="45720" rIns="91440" bIns="45720" rtlCol="0" anchor="ctr">
            <a:noAutofit/>
          </a:bodyPr>
          <a:lstStyle>
            <a:lvl1pPr>
              <a:defRPr sz="3600">
                <a:solidFill>
                  <a:schemeClr val="bg1"/>
                </a:solidFill>
                <a:latin typeface="Arial Black" panose="020B0A04020102020204" pitchFamily="34" charset="0"/>
              </a:defRPr>
            </a:lvl1pPr>
          </a:lstStyle>
          <a:p>
            <a:r>
              <a:rPr lang="en-US"/>
              <a:t>Title of presentation goes here</a:t>
            </a:r>
            <a:endParaRPr lang="en-GB"/>
          </a:p>
        </p:txBody>
      </p:sp>
      <p:sp>
        <p:nvSpPr>
          <p:cNvPr id="8" name="Text Placeholder 9">
            <a:extLst>
              <a:ext uri="{FF2B5EF4-FFF2-40B4-BE49-F238E27FC236}">
                <a16:creationId xmlns:a16="http://schemas.microsoft.com/office/drawing/2014/main" id="{97484BCA-CA9E-10CC-8C36-8E26934F414F}"/>
              </a:ext>
            </a:extLst>
          </p:cNvPr>
          <p:cNvSpPr>
            <a:spLocks noGrp="1"/>
          </p:cNvSpPr>
          <p:nvPr>
            <p:ph type="body" sz="quarter" idx="10" hasCustomPrompt="1"/>
          </p:nvPr>
        </p:nvSpPr>
        <p:spPr>
          <a:xfrm>
            <a:off x="738717" y="2319338"/>
            <a:ext cx="10515600" cy="1225550"/>
          </a:xfrm>
        </p:spPr>
        <p:txBody>
          <a:bodyPr/>
          <a:lstStyle>
            <a:lvl1pPr marL="0" indent="0">
              <a:buNone/>
              <a:defRPr>
                <a:solidFill>
                  <a:schemeClr val="bg1"/>
                </a:solidFill>
              </a:defRPr>
            </a:lvl1pPr>
          </a:lstStyle>
          <a:p>
            <a:pPr lvl="0"/>
            <a:r>
              <a:rPr lang="en-US"/>
              <a:t>Author / date</a:t>
            </a:r>
          </a:p>
        </p:txBody>
      </p:sp>
    </p:spTree>
    <p:extLst>
      <p:ext uri="{BB962C8B-B14F-4D97-AF65-F5344CB8AC3E}">
        <p14:creationId xmlns:p14="http://schemas.microsoft.com/office/powerpoint/2010/main" val="28667124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7D42F4-B58D-DC3F-4E4C-C752F32F3C06}"/>
              </a:ext>
            </a:extLst>
          </p:cNvPr>
          <p:cNvSpPr>
            <a:spLocks noGrp="1"/>
          </p:cNvSpPr>
          <p:nvPr>
            <p:ph type="title"/>
          </p:nvPr>
        </p:nvSpPr>
        <p:spPr/>
        <p:txBody>
          <a:bodyPr/>
          <a:lstStyle>
            <a:lvl1pPr>
              <a:defRPr>
                <a:solidFill>
                  <a:srgbClr val="015293"/>
                </a:solidFill>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987FD72-5065-C4F0-D218-46890753440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2260098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9A9E3-DEF1-2726-CC7B-3542B3796E8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C28B355-8B33-0CFB-7E21-415AAD6C148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4999F4F-DC49-3899-E29B-F155781BCFA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03940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5DBCC-0525-9F26-F1F9-AECB9BC54E21}"/>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9860503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314330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9C6A5-5C49-861E-EE26-19DB2E6DD75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E2EF49CA-B0DF-B67D-ED11-F94A45F9465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B8D47D7-CCBF-D466-AE15-42A6E93727B0}"/>
              </a:ext>
            </a:extLst>
          </p:cNvPr>
          <p:cNvSpPr>
            <a:spLocks noGrp="1"/>
          </p:cNvSpPr>
          <p:nvPr>
            <p:ph type="dt" sz="half" idx="10"/>
          </p:nvPr>
        </p:nvSpPr>
        <p:spPr/>
        <p:txBody>
          <a:bodyPr/>
          <a:lstStyle/>
          <a:p>
            <a:fld id="{E8A62267-A5CF-482E-8446-404B208A9E9D}" type="datetimeFigureOut">
              <a:rPr lang="en-GB" smtClean="0"/>
              <a:t>18/09/2026</a:t>
            </a:fld>
            <a:endParaRPr lang="en-GB"/>
          </a:p>
        </p:txBody>
      </p:sp>
      <p:sp>
        <p:nvSpPr>
          <p:cNvPr id="5" name="Footer Placeholder 4">
            <a:extLst>
              <a:ext uri="{FF2B5EF4-FFF2-40B4-BE49-F238E27FC236}">
                <a16:creationId xmlns:a16="http://schemas.microsoft.com/office/drawing/2014/main" id="{24E1D6FD-8152-EFAF-ACEB-65CDBDAB6DC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D3A9752-CC97-AD1F-4A1B-2991CD5D2062}"/>
              </a:ext>
            </a:extLst>
          </p:cNvPr>
          <p:cNvSpPr>
            <a:spLocks noGrp="1"/>
          </p:cNvSpPr>
          <p:nvPr>
            <p:ph type="sldNum" sz="quarter" idx="12"/>
          </p:nvPr>
        </p:nvSpPr>
        <p:spPr/>
        <p:txBody>
          <a:bodyPr/>
          <a:lstStyle/>
          <a:p>
            <a:fld id="{7902D234-7A1B-4E03-948E-5E6E604A8AA0}" type="slidenum">
              <a:rPr lang="en-GB" smtClean="0"/>
              <a:t>‹#›</a:t>
            </a:fld>
            <a:endParaRPr lang="en-GB"/>
          </a:p>
        </p:txBody>
      </p:sp>
    </p:spTree>
    <p:extLst>
      <p:ext uri="{BB962C8B-B14F-4D97-AF65-F5344CB8AC3E}">
        <p14:creationId xmlns:p14="http://schemas.microsoft.com/office/powerpoint/2010/main" val="6243748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EE4481-C0D6-2375-0649-05B643C1C3B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1515891-A6C8-DB83-D38E-F2625213DF6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8B35797-0B9A-7275-2F7B-CBE6AFF31685}"/>
              </a:ext>
            </a:extLst>
          </p:cNvPr>
          <p:cNvSpPr>
            <a:spLocks noGrp="1"/>
          </p:cNvSpPr>
          <p:nvPr>
            <p:ph type="dt" sz="half" idx="10"/>
          </p:nvPr>
        </p:nvSpPr>
        <p:spPr/>
        <p:txBody>
          <a:bodyPr/>
          <a:lstStyle/>
          <a:p>
            <a:fld id="{E8A62267-A5CF-482E-8446-404B208A9E9D}" type="datetimeFigureOut">
              <a:rPr lang="en-GB" smtClean="0"/>
              <a:t>18/09/2026</a:t>
            </a:fld>
            <a:endParaRPr lang="en-GB"/>
          </a:p>
        </p:txBody>
      </p:sp>
      <p:sp>
        <p:nvSpPr>
          <p:cNvPr id="5" name="Footer Placeholder 4">
            <a:extLst>
              <a:ext uri="{FF2B5EF4-FFF2-40B4-BE49-F238E27FC236}">
                <a16:creationId xmlns:a16="http://schemas.microsoft.com/office/drawing/2014/main" id="{2BE6963A-8F28-7F5E-B60F-FFCC0A9F05A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5132484-6B6E-AC99-EE2E-7518C8CB8C37}"/>
              </a:ext>
            </a:extLst>
          </p:cNvPr>
          <p:cNvSpPr>
            <a:spLocks noGrp="1"/>
          </p:cNvSpPr>
          <p:nvPr>
            <p:ph type="sldNum" sz="quarter" idx="12"/>
          </p:nvPr>
        </p:nvSpPr>
        <p:spPr/>
        <p:txBody>
          <a:bodyPr/>
          <a:lstStyle/>
          <a:p>
            <a:fld id="{7902D234-7A1B-4E03-948E-5E6E604A8AA0}" type="slidenum">
              <a:rPr lang="en-GB" smtClean="0"/>
              <a:t>‹#›</a:t>
            </a:fld>
            <a:endParaRPr lang="en-GB"/>
          </a:p>
        </p:txBody>
      </p:sp>
    </p:spTree>
    <p:extLst>
      <p:ext uri="{BB962C8B-B14F-4D97-AF65-F5344CB8AC3E}">
        <p14:creationId xmlns:p14="http://schemas.microsoft.com/office/powerpoint/2010/main" val="33888284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A6813C-62F5-CB31-0F44-63B7C001207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4DD7E27-4306-20D2-E5E4-29FC5D0FC71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65E86C6-174D-9C56-1EE8-EFE342DA0C12}"/>
              </a:ext>
            </a:extLst>
          </p:cNvPr>
          <p:cNvSpPr>
            <a:spLocks noGrp="1"/>
          </p:cNvSpPr>
          <p:nvPr>
            <p:ph type="dt" sz="half" idx="10"/>
          </p:nvPr>
        </p:nvSpPr>
        <p:spPr/>
        <p:txBody>
          <a:bodyPr/>
          <a:lstStyle/>
          <a:p>
            <a:fld id="{E8A62267-A5CF-482E-8446-404B208A9E9D}" type="datetimeFigureOut">
              <a:rPr lang="en-GB" smtClean="0"/>
              <a:t>18/09/2026</a:t>
            </a:fld>
            <a:endParaRPr lang="en-GB"/>
          </a:p>
        </p:txBody>
      </p:sp>
      <p:sp>
        <p:nvSpPr>
          <p:cNvPr id="5" name="Footer Placeholder 4">
            <a:extLst>
              <a:ext uri="{FF2B5EF4-FFF2-40B4-BE49-F238E27FC236}">
                <a16:creationId xmlns:a16="http://schemas.microsoft.com/office/drawing/2014/main" id="{613C2E3A-4E89-C82B-DC84-0C936B994BA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5C38314-AA0F-8016-D89B-5E7C5E6D339C}"/>
              </a:ext>
            </a:extLst>
          </p:cNvPr>
          <p:cNvSpPr>
            <a:spLocks noGrp="1"/>
          </p:cNvSpPr>
          <p:nvPr>
            <p:ph type="sldNum" sz="quarter" idx="12"/>
          </p:nvPr>
        </p:nvSpPr>
        <p:spPr/>
        <p:txBody>
          <a:bodyPr/>
          <a:lstStyle/>
          <a:p>
            <a:fld id="{7902D234-7A1B-4E03-948E-5E6E604A8AA0}" type="slidenum">
              <a:rPr lang="en-GB" smtClean="0"/>
              <a:t>‹#›</a:t>
            </a:fld>
            <a:endParaRPr lang="en-GB"/>
          </a:p>
        </p:txBody>
      </p:sp>
    </p:spTree>
    <p:extLst>
      <p:ext uri="{BB962C8B-B14F-4D97-AF65-F5344CB8AC3E}">
        <p14:creationId xmlns:p14="http://schemas.microsoft.com/office/powerpoint/2010/main" val="20786966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C35562-3986-47C5-4AB2-ADCAF3396C8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920E0CD-5600-A301-D903-13F28F7216B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57CD585-CB13-FC04-967F-6C37603F91B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84658B0-AFDB-F934-D95A-01BEAB5F45B9}"/>
              </a:ext>
            </a:extLst>
          </p:cNvPr>
          <p:cNvSpPr>
            <a:spLocks noGrp="1"/>
          </p:cNvSpPr>
          <p:nvPr>
            <p:ph type="dt" sz="half" idx="10"/>
          </p:nvPr>
        </p:nvSpPr>
        <p:spPr/>
        <p:txBody>
          <a:bodyPr/>
          <a:lstStyle/>
          <a:p>
            <a:fld id="{E8A62267-A5CF-482E-8446-404B208A9E9D}" type="datetimeFigureOut">
              <a:rPr lang="en-GB" smtClean="0"/>
              <a:t>18/09/2026</a:t>
            </a:fld>
            <a:endParaRPr lang="en-GB"/>
          </a:p>
        </p:txBody>
      </p:sp>
      <p:sp>
        <p:nvSpPr>
          <p:cNvPr id="6" name="Footer Placeholder 5">
            <a:extLst>
              <a:ext uri="{FF2B5EF4-FFF2-40B4-BE49-F238E27FC236}">
                <a16:creationId xmlns:a16="http://schemas.microsoft.com/office/drawing/2014/main" id="{37288B86-C889-79FD-4425-AC1986A8068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0DC3F60-F9B9-0CE9-B2FD-FD4F73C870BE}"/>
              </a:ext>
            </a:extLst>
          </p:cNvPr>
          <p:cNvSpPr>
            <a:spLocks noGrp="1"/>
          </p:cNvSpPr>
          <p:nvPr>
            <p:ph type="sldNum" sz="quarter" idx="12"/>
          </p:nvPr>
        </p:nvSpPr>
        <p:spPr/>
        <p:txBody>
          <a:bodyPr/>
          <a:lstStyle/>
          <a:p>
            <a:fld id="{7902D234-7A1B-4E03-948E-5E6E604A8AA0}" type="slidenum">
              <a:rPr lang="en-GB" smtClean="0"/>
              <a:t>‹#›</a:t>
            </a:fld>
            <a:endParaRPr lang="en-GB"/>
          </a:p>
        </p:txBody>
      </p:sp>
    </p:spTree>
    <p:extLst>
      <p:ext uri="{BB962C8B-B14F-4D97-AF65-F5344CB8AC3E}">
        <p14:creationId xmlns:p14="http://schemas.microsoft.com/office/powerpoint/2010/main" val="1909376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DAE12C-9E28-CF24-C38B-86FEF9C631DF}"/>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329F07C-59E3-071B-39AA-C2E0626B6AA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2CCB220-9310-EC68-294A-74D1C6BE56B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1CD851AA-AF31-03E4-1DD5-A5C02108061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DC28867-D5D6-53E6-ED2B-7C1ED5DDC41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F0FB8107-885A-B911-24CD-1E1EC94AE648}"/>
              </a:ext>
            </a:extLst>
          </p:cNvPr>
          <p:cNvSpPr>
            <a:spLocks noGrp="1"/>
          </p:cNvSpPr>
          <p:nvPr>
            <p:ph type="dt" sz="half" idx="10"/>
          </p:nvPr>
        </p:nvSpPr>
        <p:spPr/>
        <p:txBody>
          <a:bodyPr/>
          <a:lstStyle/>
          <a:p>
            <a:fld id="{E8A62267-A5CF-482E-8446-404B208A9E9D}" type="datetimeFigureOut">
              <a:rPr lang="en-GB" smtClean="0"/>
              <a:t>18/09/2026</a:t>
            </a:fld>
            <a:endParaRPr lang="en-GB"/>
          </a:p>
        </p:txBody>
      </p:sp>
      <p:sp>
        <p:nvSpPr>
          <p:cNvPr id="8" name="Footer Placeholder 7">
            <a:extLst>
              <a:ext uri="{FF2B5EF4-FFF2-40B4-BE49-F238E27FC236}">
                <a16:creationId xmlns:a16="http://schemas.microsoft.com/office/drawing/2014/main" id="{AF8B8EAB-8308-7993-25FA-9CF000585C5D}"/>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31B3C8A8-48F1-4672-1B99-39AEBB46449D}"/>
              </a:ext>
            </a:extLst>
          </p:cNvPr>
          <p:cNvSpPr>
            <a:spLocks noGrp="1"/>
          </p:cNvSpPr>
          <p:nvPr>
            <p:ph type="sldNum" sz="quarter" idx="12"/>
          </p:nvPr>
        </p:nvSpPr>
        <p:spPr/>
        <p:txBody>
          <a:bodyPr/>
          <a:lstStyle/>
          <a:p>
            <a:fld id="{7902D234-7A1B-4E03-948E-5E6E604A8AA0}" type="slidenum">
              <a:rPr lang="en-GB" smtClean="0"/>
              <a:t>‹#›</a:t>
            </a:fld>
            <a:endParaRPr lang="en-GB"/>
          </a:p>
        </p:txBody>
      </p:sp>
    </p:spTree>
    <p:extLst>
      <p:ext uri="{BB962C8B-B14F-4D97-AF65-F5344CB8AC3E}">
        <p14:creationId xmlns:p14="http://schemas.microsoft.com/office/powerpoint/2010/main" val="33052963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2FF301-FA6A-DE04-E628-A042B28769B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E5B5A45D-419B-6C82-16FC-F2D9FE834B56}"/>
              </a:ext>
            </a:extLst>
          </p:cNvPr>
          <p:cNvSpPr>
            <a:spLocks noGrp="1"/>
          </p:cNvSpPr>
          <p:nvPr>
            <p:ph type="dt" sz="half" idx="10"/>
          </p:nvPr>
        </p:nvSpPr>
        <p:spPr/>
        <p:txBody>
          <a:bodyPr/>
          <a:lstStyle/>
          <a:p>
            <a:fld id="{E8A62267-A5CF-482E-8446-404B208A9E9D}" type="datetimeFigureOut">
              <a:rPr lang="en-GB" smtClean="0"/>
              <a:t>18/09/2026</a:t>
            </a:fld>
            <a:endParaRPr lang="en-GB"/>
          </a:p>
        </p:txBody>
      </p:sp>
      <p:sp>
        <p:nvSpPr>
          <p:cNvPr id="4" name="Footer Placeholder 3">
            <a:extLst>
              <a:ext uri="{FF2B5EF4-FFF2-40B4-BE49-F238E27FC236}">
                <a16:creationId xmlns:a16="http://schemas.microsoft.com/office/drawing/2014/main" id="{D12F58A9-EE38-B040-0FC8-0268177D8A5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AC7243E-5C25-3F9F-A638-3AB3EE0E6703}"/>
              </a:ext>
            </a:extLst>
          </p:cNvPr>
          <p:cNvSpPr>
            <a:spLocks noGrp="1"/>
          </p:cNvSpPr>
          <p:nvPr>
            <p:ph type="sldNum" sz="quarter" idx="12"/>
          </p:nvPr>
        </p:nvSpPr>
        <p:spPr/>
        <p:txBody>
          <a:bodyPr/>
          <a:lstStyle/>
          <a:p>
            <a:fld id="{7902D234-7A1B-4E03-948E-5E6E604A8AA0}" type="slidenum">
              <a:rPr lang="en-GB" smtClean="0"/>
              <a:t>‹#›</a:t>
            </a:fld>
            <a:endParaRPr lang="en-GB"/>
          </a:p>
        </p:txBody>
      </p:sp>
    </p:spTree>
    <p:extLst>
      <p:ext uri="{BB962C8B-B14F-4D97-AF65-F5344CB8AC3E}">
        <p14:creationId xmlns:p14="http://schemas.microsoft.com/office/powerpoint/2010/main" val="37272055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72A515C-8FD1-0E74-6C2E-1F9A7BDA0D75}"/>
              </a:ext>
            </a:extLst>
          </p:cNvPr>
          <p:cNvSpPr>
            <a:spLocks noGrp="1"/>
          </p:cNvSpPr>
          <p:nvPr>
            <p:ph type="dt" sz="half" idx="10"/>
          </p:nvPr>
        </p:nvSpPr>
        <p:spPr/>
        <p:txBody>
          <a:bodyPr/>
          <a:lstStyle/>
          <a:p>
            <a:fld id="{E8A62267-A5CF-482E-8446-404B208A9E9D}" type="datetimeFigureOut">
              <a:rPr lang="en-GB" smtClean="0"/>
              <a:t>18/09/2026</a:t>
            </a:fld>
            <a:endParaRPr lang="en-GB"/>
          </a:p>
        </p:txBody>
      </p:sp>
      <p:sp>
        <p:nvSpPr>
          <p:cNvPr id="3" name="Footer Placeholder 2">
            <a:extLst>
              <a:ext uri="{FF2B5EF4-FFF2-40B4-BE49-F238E27FC236}">
                <a16:creationId xmlns:a16="http://schemas.microsoft.com/office/drawing/2014/main" id="{89C30371-DB92-8427-049B-007B103CE37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68859860-1AC2-745D-E17D-FAD3F400C79C}"/>
              </a:ext>
            </a:extLst>
          </p:cNvPr>
          <p:cNvSpPr>
            <a:spLocks noGrp="1"/>
          </p:cNvSpPr>
          <p:nvPr>
            <p:ph type="sldNum" sz="quarter" idx="12"/>
          </p:nvPr>
        </p:nvSpPr>
        <p:spPr/>
        <p:txBody>
          <a:bodyPr/>
          <a:lstStyle/>
          <a:p>
            <a:fld id="{7902D234-7A1B-4E03-948E-5E6E604A8AA0}" type="slidenum">
              <a:rPr lang="en-GB" smtClean="0"/>
              <a:t>‹#›</a:t>
            </a:fld>
            <a:endParaRPr lang="en-GB"/>
          </a:p>
        </p:txBody>
      </p:sp>
    </p:spTree>
    <p:extLst>
      <p:ext uri="{BB962C8B-B14F-4D97-AF65-F5344CB8AC3E}">
        <p14:creationId xmlns:p14="http://schemas.microsoft.com/office/powerpoint/2010/main" val="31987994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092E62-B301-22FF-62BE-2EED3061847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CD2E903-6655-6DDA-64EF-016879F0A3A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34DAF5D-0C0C-4086-A8DB-DFBD1F1712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65F6D8-D0C7-94DB-4932-CB85BB6A657A}"/>
              </a:ext>
            </a:extLst>
          </p:cNvPr>
          <p:cNvSpPr>
            <a:spLocks noGrp="1"/>
          </p:cNvSpPr>
          <p:nvPr>
            <p:ph type="dt" sz="half" idx="10"/>
          </p:nvPr>
        </p:nvSpPr>
        <p:spPr/>
        <p:txBody>
          <a:bodyPr/>
          <a:lstStyle/>
          <a:p>
            <a:fld id="{E8A62267-A5CF-482E-8446-404B208A9E9D}" type="datetimeFigureOut">
              <a:rPr lang="en-GB" smtClean="0"/>
              <a:t>18/09/2026</a:t>
            </a:fld>
            <a:endParaRPr lang="en-GB"/>
          </a:p>
        </p:txBody>
      </p:sp>
      <p:sp>
        <p:nvSpPr>
          <p:cNvPr id="6" name="Footer Placeholder 5">
            <a:extLst>
              <a:ext uri="{FF2B5EF4-FFF2-40B4-BE49-F238E27FC236}">
                <a16:creationId xmlns:a16="http://schemas.microsoft.com/office/drawing/2014/main" id="{EED74837-B7A3-3C34-18CF-0C81E348761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3732C66-F294-A6F9-D487-01944BD77D19}"/>
              </a:ext>
            </a:extLst>
          </p:cNvPr>
          <p:cNvSpPr>
            <a:spLocks noGrp="1"/>
          </p:cNvSpPr>
          <p:nvPr>
            <p:ph type="sldNum" sz="quarter" idx="12"/>
          </p:nvPr>
        </p:nvSpPr>
        <p:spPr/>
        <p:txBody>
          <a:bodyPr/>
          <a:lstStyle/>
          <a:p>
            <a:fld id="{7902D234-7A1B-4E03-948E-5E6E604A8AA0}" type="slidenum">
              <a:rPr lang="en-GB" smtClean="0"/>
              <a:t>‹#›</a:t>
            </a:fld>
            <a:endParaRPr lang="en-GB"/>
          </a:p>
        </p:txBody>
      </p:sp>
    </p:spTree>
    <p:extLst>
      <p:ext uri="{BB962C8B-B14F-4D97-AF65-F5344CB8AC3E}">
        <p14:creationId xmlns:p14="http://schemas.microsoft.com/office/powerpoint/2010/main" val="38405139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2C833-FF60-77F5-3E8D-4E067B570B1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364BE34-E27F-E9FF-83CF-DE9BB452B2F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6D1D9F27-D36B-4CEB-FB01-49C3EBE2AB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51ABE68-0266-DB73-2116-93FFE8790125}"/>
              </a:ext>
            </a:extLst>
          </p:cNvPr>
          <p:cNvSpPr>
            <a:spLocks noGrp="1"/>
          </p:cNvSpPr>
          <p:nvPr>
            <p:ph type="dt" sz="half" idx="10"/>
          </p:nvPr>
        </p:nvSpPr>
        <p:spPr/>
        <p:txBody>
          <a:bodyPr/>
          <a:lstStyle/>
          <a:p>
            <a:fld id="{E8A62267-A5CF-482E-8446-404B208A9E9D}" type="datetimeFigureOut">
              <a:rPr lang="en-GB" smtClean="0"/>
              <a:t>18/09/2026</a:t>
            </a:fld>
            <a:endParaRPr lang="en-GB"/>
          </a:p>
        </p:txBody>
      </p:sp>
      <p:sp>
        <p:nvSpPr>
          <p:cNvPr id="6" name="Footer Placeholder 5">
            <a:extLst>
              <a:ext uri="{FF2B5EF4-FFF2-40B4-BE49-F238E27FC236}">
                <a16:creationId xmlns:a16="http://schemas.microsoft.com/office/drawing/2014/main" id="{0C04CF3D-B3BD-978E-6C8D-C381A2CF72A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7002878-49CE-BDAD-3332-4DCC89D01346}"/>
              </a:ext>
            </a:extLst>
          </p:cNvPr>
          <p:cNvSpPr>
            <a:spLocks noGrp="1"/>
          </p:cNvSpPr>
          <p:nvPr>
            <p:ph type="sldNum" sz="quarter" idx="12"/>
          </p:nvPr>
        </p:nvSpPr>
        <p:spPr/>
        <p:txBody>
          <a:bodyPr/>
          <a:lstStyle/>
          <a:p>
            <a:fld id="{7902D234-7A1B-4E03-948E-5E6E604A8AA0}" type="slidenum">
              <a:rPr lang="en-GB" smtClean="0"/>
              <a:t>‹#›</a:t>
            </a:fld>
            <a:endParaRPr lang="en-GB"/>
          </a:p>
        </p:txBody>
      </p:sp>
    </p:spTree>
    <p:extLst>
      <p:ext uri="{BB962C8B-B14F-4D97-AF65-F5344CB8AC3E}">
        <p14:creationId xmlns:p14="http://schemas.microsoft.com/office/powerpoint/2010/main" val="8507300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E2DAC-AD15-B03B-E89C-A9DBAAAB134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F7EB8A4-E83D-D0BF-A24E-50E295ECBE6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E996E80-3539-1B8B-C450-8654B1B5D461}"/>
              </a:ext>
            </a:extLst>
          </p:cNvPr>
          <p:cNvSpPr>
            <a:spLocks noGrp="1"/>
          </p:cNvSpPr>
          <p:nvPr>
            <p:ph type="dt" sz="half" idx="10"/>
          </p:nvPr>
        </p:nvSpPr>
        <p:spPr/>
        <p:txBody>
          <a:bodyPr/>
          <a:lstStyle/>
          <a:p>
            <a:fld id="{E8A62267-A5CF-482E-8446-404B208A9E9D}" type="datetimeFigureOut">
              <a:rPr lang="en-GB" smtClean="0"/>
              <a:t>18/09/2026</a:t>
            </a:fld>
            <a:endParaRPr lang="en-GB"/>
          </a:p>
        </p:txBody>
      </p:sp>
      <p:sp>
        <p:nvSpPr>
          <p:cNvPr id="5" name="Footer Placeholder 4">
            <a:extLst>
              <a:ext uri="{FF2B5EF4-FFF2-40B4-BE49-F238E27FC236}">
                <a16:creationId xmlns:a16="http://schemas.microsoft.com/office/drawing/2014/main" id="{43CDA064-B789-E8C2-3CF6-2ACB506170D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C1B9BD5-134B-4331-EE61-884861CE702D}"/>
              </a:ext>
            </a:extLst>
          </p:cNvPr>
          <p:cNvSpPr>
            <a:spLocks noGrp="1"/>
          </p:cNvSpPr>
          <p:nvPr>
            <p:ph type="sldNum" sz="quarter" idx="12"/>
          </p:nvPr>
        </p:nvSpPr>
        <p:spPr/>
        <p:txBody>
          <a:bodyPr/>
          <a:lstStyle/>
          <a:p>
            <a:fld id="{7902D234-7A1B-4E03-948E-5E6E604A8AA0}" type="slidenum">
              <a:rPr lang="en-GB" smtClean="0"/>
              <a:t>‹#›</a:t>
            </a:fld>
            <a:endParaRPr lang="en-GB"/>
          </a:p>
        </p:txBody>
      </p:sp>
    </p:spTree>
    <p:extLst>
      <p:ext uri="{BB962C8B-B14F-4D97-AF65-F5344CB8AC3E}">
        <p14:creationId xmlns:p14="http://schemas.microsoft.com/office/powerpoint/2010/main" val="36762591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A51DB5C-3206-2158-74FC-C6BC0BBFA00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812F303-E63E-6D8A-E0E4-0A6E769753A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879AB70-415E-37C2-A050-FEB5E57C0927}"/>
              </a:ext>
            </a:extLst>
          </p:cNvPr>
          <p:cNvSpPr>
            <a:spLocks noGrp="1"/>
          </p:cNvSpPr>
          <p:nvPr>
            <p:ph type="dt" sz="half" idx="10"/>
          </p:nvPr>
        </p:nvSpPr>
        <p:spPr/>
        <p:txBody>
          <a:bodyPr/>
          <a:lstStyle/>
          <a:p>
            <a:fld id="{E8A62267-A5CF-482E-8446-404B208A9E9D}" type="datetimeFigureOut">
              <a:rPr lang="en-GB" smtClean="0"/>
              <a:t>18/09/2026</a:t>
            </a:fld>
            <a:endParaRPr lang="en-GB"/>
          </a:p>
        </p:txBody>
      </p:sp>
      <p:sp>
        <p:nvSpPr>
          <p:cNvPr id="5" name="Footer Placeholder 4">
            <a:extLst>
              <a:ext uri="{FF2B5EF4-FFF2-40B4-BE49-F238E27FC236}">
                <a16:creationId xmlns:a16="http://schemas.microsoft.com/office/drawing/2014/main" id="{520F9189-8E03-C6A5-5EF7-C9061562A7C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F82D169-DD21-10E9-C618-0F906A9A718A}"/>
              </a:ext>
            </a:extLst>
          </p:cNvPr>
          <p:cNvSpPr>
            <a:spLocks noGrp="1"/>
          </p:cNvSpPr>
          <p:nvPr>
            <p:ph type="sldNum" sz="quarter" idx="12"/>
          </p:nvPr>
        </p:nvSpPr>
        <p:spPr/>
        <p:txBody>
          <a:bodyPr/>
          <a:lstStyle/>
          <a:p>
            <a:fld id="{7902D234-7A1B-4E03-948E-5E6E604A8AA0}" type="slidenum">
              <a:rPr lang="en-GB" smtClean="0"/>
              <a:t>‹#›</a:t>
            </a:fld>
            <a:endParaRPr lang="en-GB"/>
          </a:p>
        </p:txBody>
      </p:sp>
    </p:spTree>
    <p:extLst>
      <p:ext uri="{BB962C8B-B14F-4D97-AF65-F5344CB8AC3E}">
        <p14:creationId xmlns:p14="http://schemas.microsoft.com/office/powerpoint/2010/main" val="23885072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DB63A14E-5CC3-B8AE-757E-B7B7849058B1}"/>
              </a:ext>
            </a:extLst>
          </p:cNvPr>
          <p:cNvSpPr>
            <a:spLocks noGrp="1"/>
          </p:cNvSpPr>
          <p:nvPr>
            <p:ph type="title" hasCustomPrompt="1"/>
          </p:nvPr>
        </p:nvSpPr>
        <p:spPr>
          <a:xfrm>
            <a:off x="739743" y="817614"/>
            <a:ext cx="10515600" cy="1325563"/>
          </a:xfrm>
          <a:prstGeom prst="rect">
            <a:avLst/>
          </a:prstGeom>
        </p:spPr>
        <p:txBody>
          <a:bodyPr vert="horz" lIns="91440" tIns="45720" rIns="91440" bIns="45720" rtlCol="0" anchor="ctr">
            <a:noAutofit/>
          </a:bodyPr>
          <a:lstStyle>
            <a:lvl1pPr>
              <a:defRPr sz="3600">
                <a:solidFill>
                  <a:schemeClr val="bg1"/>
                </a:solidFill>
                <a:latin typeface="Arial Black" panose="020B0A04020102020204" pitchFamily="34" charset="0"/>
              </a:defRPr>
            </a:lvl1pPr>
          </a:lstStyle>
          <a:p>
            <a:r>
              <a:rPr lang="en-US"/>
              <a:t>Title of presentation goes here</a:t>
            </a:r>
            <a:endParaRPr lang="en-GB"/>
          </a:p>
        </p:txBody>
      </p:sp>
      <p:sp>
        <p:nvSpPr>
          <p:cNvPr id="8" name="Text Placeholder 9">
            <a:extLst>
              <a:ext uri="{FF2B5EF4-FFF2-40B4-BE49-F238E27FC236}">
                <a16:creationId xmlns:a16="http://schemas.microsoft.com/office/drawing/2014/main" id="{97484BCA-CA9E-10CC-8C36-8E26934F414F}"/>
              </a:ext>
            </a:extLst>
          </p:cNvPr>
          <p:cNvSpPr>
            <a:spLocks noGrp="1"/>
          </p:cNvSpPr>
          <p:nvPr>
            <p:ph type="body" sz="quarter" idx="10" hasCustomPrompt="1"/>
          </p:nvPr>
        </p:nvSpPr>
        <p:spPr>
          <a:xfrm>
            <a:off x="738717" y="2319338"/>
            <a:ext cx="10515600" cy="1225550"/>
          </a:xfrm>
        </p:spPr>
        <p:txBody>
          <a:bodyPr/>
          <a:lstStyle>
            <a:lvl1pPr marL="0" indent="0">
              <a:buNone/>
              <a:defRPr>
                <a:solidFill>
                  <a:schemeClr val="bg1"/>
                </a:solidFill>
              </a:defRPr>
            </a:lvl1pPr>
          </a:lstStyle>
          <a:p>
            <a:pPr lvl="0"/>
            <a:r>
              <a:rPr lang="en-US"/>
              <a:t>Author / date</a:t>
            </a:r>
          </a:p>
        </p:txBody>
      </p:sp>
    </p:spTree>
    <p:extLst>
      <p:ext uri="{BB962C8B-B14F-4D97-AF65-F5344CB8AC3E}">
        <p14:creationId xmlns:p14="http://schemas.microsoft.com/office/powerpoint/2010/main" val="37755580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DB63A14E-5CC3-B8AE-757E-B7B7849058B1}"/>
              </a:ext>
            </a:extLst>
          </p:cNvPr>
          <p:cNvSpPr>
            <a:spLocks noGrp="1"/>
          </p:cNvSpPr>
          <p:nvPr>
            <p:ph type="title" hasCustomPrompt="1"/>
          </p:nvPr>
        </p:nvSpPr>
        <p:spPr>
          <a:xfrm>
            <a:off x="739743" y="817614"/>
            <a:ext cx="10515600" cy="1325563"/>
          </a:xfrm>
          <a:prstGeom prst="rect">
            <a:avLst/>
          </a:prstGeom>
        </p:spPr>
        <p:txBody>
          <a:bodyPr vert="horz" lIns="91440" tIns="45720" rIns="91440" bIns="45720" rtlCol="0" anchor="ctr">
            <a:noAutofit/>
          </a:bodyPr>
          <a:lstStyle>
            <a:lvl1pPr>
              <a:defRPr sz="3600">
                <a:solidFill>
                  <a:schemeClr val="bg1"/>
                </a:solidFill>
                <a:latin typeface="Arial Black" panose="020B0A04020102020204" pitchFamily="34" charset="0"/>
              </a:defRPr>
            </a:lvl1pPr>
          </a:lstStyle>
          <a:p>
            <a:r>
              <a:rPr lang="en-US"/>
              <a:t>Title of presentation goes here</a:t>
            </a:r>
            <a:endParaRPr lang="en-GB"/>
          </a:p>
        </p:txBody>
      </p:sp>
      <p:sp>
        <p:nvSpPr>
          <p:cNvPr id="8" name="Text Placeholder 9">
            <a:extLst>
              <a:ext uri="{FF2B5EF4-FFF2-40B4-BE49-F238E27FC236}">
                <a16:creationId xmlns:a16="http://schemas.microsoft.com/office/drawing/2014/main" id="{97484BCA-CA9E-10CC-8C36-8E26934F414F}"/>
              </a:ext>
            </a:extLst>
          </p:cNvPr>
          <p:cNvSpPr>
            <a:spLocks noGrp="1"/>
          </p:cNvSpPr>
          <p:nvPr>
            <p:ph type="body" sz="quarter" idx="10" hasCustomPrompt="1"/>
          </p:nvPr>
        </p:nvSpPr>
        <p:spPr>
          <a:xfrm>
            <a:off x="738717" y="2319338"/>
            <a:ext cx="10515600" cy="1225550"/>
          </a:xfrm>
        </p:spPr>
        <p:txBody>
          <a:bodyPr/>
          <a:lstStyle>
            <a:lvl1pPr marL="0" indent="0">
              <a:buNone/>
              <a:defRPr>
                <a:solidFill>
                  <a:schemeClr val="bg1"/>
                </a:solidFill>
              </a:defRPr>
            </a:lvl1pPr>
          </a:lstStyle>
          <a:p>
            <a:pPr lvl="0"/>
            <a:r>
              <a:rPr lang="en-US"/>
              <a:t>Author / date</a:t>
            </a:r>
          </a:p>
        </p:txBody>
      </p:sp>
    </p:spTree>
    <p:extLst>
      <p:ext uri="{BB962C8B-B14F-4D97-AF65-F5344CB8AC3E}">
        <p14:creationId xmlns:p14="http://schemas.microsoft.com/office/powerpoint/2010/main" val="24560929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7D42F4-B58D-DC3F-4E4C-C752F32F3C0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987FD72-5065-C4F0-D218-46890753440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9234299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9A9E3-DEF1-2726-CC7B-3542B3796E8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C28B355-8B33-0CFB-7E21-415AAD6C148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4999F4F-DC49-3899-E29B-F155781BCFA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032177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5DBCC-0525-9F26-F1F9-AECB9BC54E21}"/>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7903420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6708226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CC2AB38B-A7C3-F0B6-E74B-63EDC796392D}"/>
              </a:ext>
            </a:extLst>
          </p:cNvPr>
          <p:cNvSpPr/>
          <p:nvPr userDrawn="1"/>
        </p:nvSpPr>
        <p:spPr>
          <a:xfrm>
            <a:off x="0" y="-50800"/>
            <a:ext cx="12192000" cy="4694358"/>
          </a:xfrm>
          <a:prstGeom prst="rect">
            <a:avLst/>
          </a:prstGeom>
          <a:solidFill>
            <a:srgbClr val="7C34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id="{52B7C52A-9FA0-9C9D-016F-DD09038B5DDC}"/>
              </a:ext>
            </a:extLst>
          </p:cNvPr>
          <p:cNvSpPr txBox="1"/>
          <p:nvPr userDrawn="1"/>
        </p:nvSpPr>
        <p:spPr>
          <a:xfrm>
            <a:off x="677716" y="978039"/>
            <a:ext cx="9051640" cy="707886"/>
          </a:xfrm>
          <a:prstGeom prst="rect">
            <a:avLst/>
          </a:prstGeom>
          <a:noFill/>
        </p:spPr>
        <p:txBody>
          <a:bodyPr wrap="square" rtlCol="0">
            <a:spAutoFit/>
          </a:bodyPr>
          <a:lstStyle/>
          <a:p>
            <a:r>
              <a:rPr lang="en-GB" sz="4000">
                <a:solidFill>
                  <a:schemeClr val="bg1"/>
                </a:solidFill>
              </a:rPr>
              <a:t>NHS Lothian</a:t>
            </a:r>
          </a:p>
        </p:txBody>
      </p:sp>
      <p:sp>
        <p:nvSpPr>
          <p:cNvPr id="15" name="TextBox 14">
            <a:extLst>
              <a:ext uri="{FF2B5EF4-FFF2-40B4-BE49-F238E27FC236}">
                <a16:creationId xmlns:a16="http://schemas.microsoft.com/office/drawing/2014/main" id="{6F4050CE-B756-FF0C-907D-310002EEF509}"/>
              </a:ext>
            </a:extLst>
          </p:cNvPr>
          <p:cNvSpPr txBox="1"/>
          <p:nvPr userDrawn="1"/>
        </p:nvSpPr>
        <p:spPr>
          <a:xfrm>
            <a:off x="558465" y="5116282"/>
            <a:ext cx="9051640" cy="707886"/>
          </a:xfrm>
          <a:prstGeom prst="rect">
            <a:avLst/>
          </a:prstGeom>
          <a:noFill/>
        </p:spPr>
        <p:txBody>
          <a:bodyPr wrap="square" rtlCol="0">
            <a:spAutoFit/>
          </a:bodyPr>
          <a:lstStyle/>
          <a:p>
            <a:r>
              <a:rPr lang="en-GB" sz="4000" b="1">
                <a:solidFill>
                  <a:srgbClr val="7C348B"/>
                </a:solidFill>
              </a:rPr>
              <a:t>Improving the health of our population</a:t>
            </a:r>
          </a:p>
        </p:txBody>
      </p:sp>
      <p:sp>
        <p:nvSpPr>
          <p:cNvPr id="16" name="TextBox 15">
            <a:extLst>
              <a:ext uri="{FF2B5EF4-FFF2-40B4-BE49-F238E27FC236}">
                <a16:creationId xmlns:a16="http://schemas.microsoft.com/office/drawing/2014/main" id="{7AC18BF9-20BF-7D5E-4B64-73B76D9B6DAE}"/>
              </a:ext>
            </a:extLst>
          </p:cNvPr>
          <p:cNvSpPr txBox="1"/>
          <p:nvPr userDrawn="1"/>
        </p:nvSpPr>
        <p:spPr>
          <a:xfrm>
            <a:off x="-1849583" y="5909937"/>
            <a:ext cx="6290685" cy="338554"/>
          </a:xfrm>
          <a:prstGeom prst="rect">
            <a:avLst/>
          </a:prstGeom>
          <a:noFill/>
        </p:spPr>
        <p:txBody>
          <a:bodyPr wrap="square" rtlCol="0">
            <a:spAutoFit/>
          </a:bodyPr>
          <a:lstStyle/>
          <a:p>
            <a:pPr algn="r"/>
            <a:r>
              <a:rPr lang="en-GB" sz="1600">
                <a:solidFill>
                  <a:srgbClr val="551170"/>
                </a:solidFill>
              </a:rPr>
              <a:t>https://services.nhslothian.scot/publichealth</a:t>
            </a:r>
          </a:p>
        </p:txBody>
      </p:sp>
      <p:sp>
        <p:nvSpPr>
          <p:cNvPr id="3" name="Text Placeholder 2">
            <a:extLst>
              <a:ext uri="{FF2B5EF4-FFF2-40B4-BE49-F238E27FC236}">
                <a16:creationId xmlns:a16="http://schemas.microsoft.com/office/drawing/2014/main" id="{A5865360-3406-831A-735A-F7CDED9C309D}"/>
              </a:ext>
            </a:extLst>
          </p:cNvPr>
          <p:cNvSpPr>
            <a:spLocks noGrp="1"/>
          </p:cNvSpPr>
          <p:nvPr>
            <p:ph type="body" sz="quarter" idx="10" hasCustomPrompt="1"/>
          </p:nvPr>
        </p:nvSpPr>
        <p:spPr>
          <a:xfrm>
            <a:off x="677716" y="3349617"/>
            <a:ext cx="8362950" cy="1158875"/>
          </a:xfrm>
          <a:prstGeom prst="rect">
            <a:avLst/>
          </a:prstGeom>
        </p:spPr>
        <p:txBody>
          <a:bodyPr/>
          <a:lstStyle>
            <a:lvl1pPr marL="0" indent="0">
              <a:buNone/>
              <a:defRPr>
                <a:solidFill>
                  <a:schemeClr val="bg1"/>
                </a:solidFill>
              </a:defRPr>
            </a:lvl1pPr>
          </a:lstStyle>
          <a:p>
            <a:pPr lvl="0"/>
            <a:r>
              <a:rPr lang="en-US"/>
              <a:t>Name – job role</a:t>
            </a:r>
            <a:endParaRPr lang="en-GB"/>
          </a:p>
        </p:txBody>
      </p:sp>
      <p:sp>
        <p:nvSpPr>
          <p:cNvPr id="5" name="Text Placeholder 4">
            <a:extLst>
              <a:ext uri="{FF2B5EF4-FFF2-40B4-BE49-F238E27FC236}">
                <a16:creationId xmlns:a16="http://schemas.microsoft.com/office/drawing/2014/main" id="{B1291C21-B898-E415-C598-0B790080FACB}"/>
              </a:ext>
            </a:extLst>
          </p:cNvPr>
          <p:cNvSpPr>
            <a:spLocks noGrp="1"/>
          </p:cNvSpPr>
          <p:nvPr>
            <p:ph type="body" sz="quarter" idx="11" hasCustomPrompt="1"/>
          </p:nvPr>
        </p:nvSpPr>
        <p:spPr>
          <a:xfrm>
            <a:off x="677716" y="1625660"/>
            <a:ext cx="7954963" cy="1443037"/>
          </a:xfrm>
          <a:prstGeom prst="rect">
            <a:avLst/>
          </a:prstGeom>
        </p:spPr>
        <p:txBody>
          <a:bodyPr/>
          <a:lstStyle>
            <a:lvl1pPr marL="0" indent="0">
              <a:buNone/>
              <a:defRPr sz="4400" b="1">
                <a:solidFill>
                  <a:schemeClr val="bg1"/>
                </a:solidFill>
              </a:defRPr>
            </a:lvl1pPr>
          </a:lstStyle>
          <a:p>
            <a:pPr lvl="0"/>
            <a:r>
              <a:rPr lang="en-US"/>
              <a:t>Enter title of slides</a:t>
            </a:r>
          </a:p>
          <a:p>
            <a:pPr lvl="0"/>
            <a:r>
              <a:rPr lang="en-US"/>
              <a:t>Enter date</a:t>
            </a:r>
            <a:endParaRPr lang="en-GB"/>
          </a:p>
        </p:txBody>
      </p:sp>
      <p:pic>
        <p:nvPicPr>
          <p:cNvPr id="6" name="Picture 5">
            <a:extLst>
              <a:ext uri="{FF2B5EF4-FFF2-40B4-BE49-F238E27FC236}">
                <a16:creationId xmlns:a16="http://schemas.microsoft.com/office/drawing/2014/main" id="{CC1BF953-863F-D237-32C5-DE74BB3CBA40}"/>
              </a:ext>
            </a:extLst>
          </p:cNvPr>
          <p:cNvPicPr>
            <a:picLocks noChangeAspect="1"/>
          </p:cNvPicPr>
          <p:nvPr userDrawn="1"/>
        </p:nvPicPr>
        <p:blipFill>
          <a:blip r:embed="rId2"/>
          <a:stretch>
            <a:fillRect/>
          </a:stretch>
        </p:blipFill>
        <p:spPr>
          <a:xfrm>
            <a:off x="9729356" y="0"/>
            <a:ext cx="2270562" cy="1710231"/>
          </a:xfrm>
          <a:prstGeom prst="rect">
            <a:avLst/>
          </a:prstGeom>
        </p:spPr>
      </p:pic>
    </p:spTree>
    <p:extLst>
      <p:ext uri="{BB962C8B-B14F-4D97-AF65-F5344CB8AC3E}">
        <p14:creationId xmlns:p14="http://schemas.microsoft.com/office/powerpoint/2010/main" val="229694370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6C5E66C-3024-F9BA-BF12-398A320D193F}"/>
              </a:ext>
            </a:extLst>
          </p:cNvPr>
          <p:cNvSpPr/>
          <p:nvPr userDrawn="1"/>
        </p:nvSpPr>
        <p:spPr>
          <a:xfrm>
            <a:off x="11293870" y="0"/>
            <a:ext cx="898130" cy="6858000"/>
          </a:xfrm>
          <a:prstGeom prst="rect">
            <a:avLst/>
          </a:prstGeom>
          <a:solidFill>
            <a:srgbClr val="7C34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 Placeholder 2">
            <a:extLst>
              <a:ext uri="{FF2B5EF4-FFF2-40B4-BE49-F238E27FC236}">
                <a16:creationId xmlns:a16="http://schemas.microsoft.com/office/drawing/2014/main" id="{4787ED3E-8FEE-1893-BC9B-B0FF862D4FA4}"/>
              </a:ext>
            </a:extLst>
          </p:cNvPr>
          <p:cNvSpPr>
            <a:spLocks noGrp="1"/>
          </p:cNvSpPr>
          <p:nvPr>
            <p:ph type="body" sz="quarter" idx="10" hasCustomPrompt="1"/>
          </p:nvPr>
        </p:nvSpPr>
        <p:spPr>
          <a:xfrm rot="16200000">
            <a:off x="9863652" y="4124959"/>
            <a:ext cx="3758565" cy="507683"/>
          </a:xfrm>
          <a:prstGeom prst="rect">
            <a:avLst/>
          </a:prstGeom>
        </p:spPr>
        <p:txBody>
          <a:bodyPr/>
          <a:lstStyle>
            <a:lvl1pPr marL="0" indent="0">
              <a:buNone/>
              <a:defRPr b="1">
                <a:solidFill>
                  <a:schemeClr val="bg1"/>
                </a:solidFill>
              </a:defRPr>
            </a:lvl1pPr>
            <a:lvl2pPr marL="457200" indent="0">
              <a:buNone/>
              <a:defRPr/>
            </a:lvl2pPr>
          </a:lstStyle>
          <a:p>
            <a:pPr lvl="0"/>
            <a:r>
              <a:rPr lang="en-US"/>
              <a:t>Add text</a:t>
            </a:r>
          </a:p>
        </p:txBody>
      </p:sp>
      <p:sp>
        <p:nvSpPr>
          <p:cNvPr id="5" name="Text Placeholder 4">
            <a:extLst>
              <a:ext uri="{FF2B5EF4-FFF2-40B4-BE49-F238E27FC236}">
                <a16:creationId xmlns:a16="http://schemas.microsoft.com/office/drawing/2014/main" id="{E80306C7-9A72-15A4-E857-C9F641A4C495}"/>
              </a:ext>
            </a:extLst>
          </p:cNvPr>
          <p:cNvSpPr>
            <a:spLocks noGrp="1"/>
          </p:cNvSpPr>
          <p:nvPr>
            <p:ph type="body" sz="quarter" idx="11" hasCustomPrompt="1"/>
          </p:nvPr>
        </p:nvSpPr>
        <p:spPr>
          <a:xfrm>
            <a:off x="1096963" y="1189038"/>
            <a:ext cx="8107362" cy="801687"/>
          </a:xfrm>
          <a:prstGeom prst="rect">
            <a:avLst/>
          </a:prstGeom>
        </p:spPr>
        <p:txBody>
          <a:bodyPr/>
          <a:lstStyle>
            <a:lvl1pPr marL="0" indent="0">
              <a:buNone/>
              <a:defRPr sz="3600" b="1">
                <a:solidFill>
                  <a:srgbClr val="7C348B"/>
                </a:solidFill>
              </a:defRPr>
            </a:lvl1pPr>
          </a:lstStyle>
          <a:p>
            <a:pPr lvl="0"/>
            <a:r>
              <a:rPr lang="en-US"/>
              <a:t>Add title</a:t>
            </a:r>
          </a:p>
        </p:txBody>
      </p:sp>
      <p:sp>
        <p:nvSpPr>
          <p:cNvPr id="4" name="Text Placeholder 3">
            <a:extLst>
              <a:ext uri="{FF2B5EF4-FFF2-40B4-BE49-F238E27FC236}">
                <a16:creationId xmlns:a16="http://schemas.microsoft.com/office/drawing/2014/main" id="{A3F6B1A3-D758-26D5-42E6-A261A874BCAA}"/>
              </a:ext>
            </a:extLst>
          </p:cNvPr>
          <p:cNvSpPr>
            <a:spLocks noGrp="1"/>
          </p:cNvSpPr>
          <p:nvPr>
            <p:ph type="body" sz="quarter" idx="12" hasCustomPrompt="1"/>
          </p:nvPr>
        </p:nvSpPr>
        <p:spPr>
          <a:xfrm>
            <a:off x="1096963" y="2381250"/>
            <a:ext cx="9247187" cy="3762375"/>
          </a:xfrm>
          <a:prstGeom prst="rect">
            <a:avLst/>
          </a:prstGeom>
        </p:spPr>
        <p:txBody>
          <a:bodyPr/>
          <a:lstStyle>
            <a:lvl1pPr marL="0" indent="0">
              <a:buNone/>
              <a:defRPr>
                <a:solidFill>
                  <a:srgbClr val="7C348B"/>
                </a:solidFill>
              </a:defRPr>
            </a:lvl1pPr>
          </a:lstStyle>
          <a:p>
            <a:pPr lvl="0"/>
            <a:r>
              <a:rPr lang="en-US"/>
              <a:t>Add text</a:t>
            </a:r>
            <a:endParaRPr lang="en-GB"/>
          </a:p>
        </p:txBody>
      </p:sp>
    </p:spTree>
    <p:extLst>
      <p:ext uri="{BB962C8B-B14F-4D97-AF65-F5344CB8AC3E}">
        <p14:creationId xmlns:p14="http://schemas.microsoft.com/office/powerpoint/2010/main" val="239560956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6C5E66C-3024-F9BA-BF12-398A320D193F}"/>
              </a:ext>
            </a:extLst>
          </p:cNvPr>
          <p:cNvSpPr/>
          <p:nvPr userDrawn="1"/>
        </p:nvSpPr>
        <p:spPr>
          <a:xfrm>
            <a:off x="11293870" y="0"/>
            <a:ext cx="898130" cy="6858000"/>
          </a:xfrm>
          <a:prstGeom prst="rect">
            <a:avLst/>
          </a:prstGeom>
          <a:solidFill>
            <a:srgbClr val="7C34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 Placeholder 2">
            <a:extLst>
              <a:ext uri="{FF2B5EF4-FFF2-40B4-BE49-F238E27FC236}">
                <a16:creationId xmlns:a16="http://schemas.microsoft.com/office/drawing/2014/main" id="{4787ED3E-8FEE-1893-BC9B-B0FF862D4FA4}"/>
              </a:ext>
            </a:extLst>
          </p:cNvPr>
          <p:cNvSpPr>
            <a:spLocks noGrp="1"/>
          </p:cNvSpPr>
          <p:nvPr>
            <p:ph type="body" sz="quarter" idx="10" hasCustomPrompt="1"/>
          </p:nvPr>
        </p:nvSpPr>
        <p:spPr>
          <a:xfrm rot="16200000">
            <a:off x="9863652" y="4124959"/>
            <a:ext cx="3758565" cy="507683"/>
          </a:xfrm>
          <a:prstGeom prst="rect">
            <a:avLst/>
          </a:prstGeom>
        </p:spPr>
        <p:txBody>
          <a:bodyPr/>
          <a:lstStyle>
            <a:lvl1pPr marL="0" indent="0">
              <a:buNone/>
              <a:defRPr b="1">
                <a:solidFill>
                  <a:schemeClr val="bg1"/>
                </a:solidFill>
              </a:defRPr>
            </a:lvl1pPr>
            <a:lvl2pPr marL="457200" indent="0">
              <a:buNone/>
              <a:defRPr/>
            </a:lvl2pPr>
          </a:lstStyle>
          <a:p>
            <a:pPr lvl="0"/>
            <a:r>
              <a:rPr lang="en-US"/>
              <a:t>Add text</a:t>
            </a:r>
          </a:p>
        </p:txBody>
      </p:sp>
      <p:sp>
        <p:nvSpPr>
          <p:cNvPr id="5" name="Text Placeholder 4">
            <a:extLst>
              <a:ext uri="{FF2B5EF4-FFF2-40B4-BE49-F238E27FC236}">
                <a16:creationId xmlns:a16="http://schemas.microsoft.com/office/drawing/2014/main" id="{E80306C7-9A72-15A4-E857-C9F641A4C495}"/>
              </a:ext>
            </a:extLst>
          </p:cNvPr>
          <p:cNvSpPr>
            <a:spLocks noGrp="1"/>
          </p:cNvSpPr>
          <p:nvPr>
            <p:ph type="body" sz="quarter" idx="11" hasCustomPrompt="1"/>
          </p:nvPr>
        </p:nvSpPr>
        <p:spPr>
          <a:xfrm>
            <a:off x="1096963" y="1189039"/>
            <a:ext cx="8107362" cy="563562"/>
          </a:xfrm>
          <a:prstGeom prst="rect">
            <a:avLst/>
          </a:prstGeom>
        </p:spPr>
        <p:txBody>
          <a:bodyPr/>
          <a:lstStyle>
            <a:lvl1pPr marL="0" indent="0">
              <a:buNone/>
              <a:defRPr sz="3600" b="1">
                <a:solidFill>
                  <a:srgbClr val="7C348B"/>
                </a:solidFill>
              </a:defRPr>
            </a:lvl1pPr>
          </a:lstStyle>
          <a:p>
            <a:pPr lvl="0"/>
            <a:r>
              <a:rPr lang="en-US"/>
              <a:t>Our divisions</a:t>
            </a:r>
          </a:p>
        </p:txBody>
      </p:sp>
      <p:graphicFrame>
        <p:nvGraphicFramePr>
          <p:cNvPr id="2" name="Table 4">
            <a:extLst>
              <a:ext uri="{FF2B5EF4-FFF2-40B4-BE49-F238E27FC236}">
                <a16:creationId xmlns:a16="http://schemas.microsoft.com/office/drawing/2014/main" id="{F7815AAB-3DFB-8482-B91D-B4526394B8D9}"/>
              </a:ext>
            </a:extLst>
          </p:cNvPr>
          <p:cNvGraphicFramePr>
            <a:graphicFrameLocks noGrp="1"/>
          </p:cNvGraphicFramePr>
          <p:nvPr userDrawn="1">
            <p:extLst>
              <p:ext uri="{D42A27DB-BD31-4B8C-83A1-F6EECF244321}">
                <p14:modId xmlns:p14="http://schemas.microsoft.com/office/powerpoint/2010/main" val="949246758"/>
              </p:ext>
            </p:extLst>
          </p:nvPr>
        </p:nvGraphicFramePr>
        <p:xfrm>
          <a:off x="619457" y="1990725"/>
          <a:ext cx="10268504" cy="4358640"/>
        </p:xfrm>
        <a:graphic>
          <a:graphicData uri="http://schemas.openxmlformats.org/drawingml/2006/table">
            <a:tbl>
              <a:tblPr firstRow="1" bandRow="1">
                <a:tableStyleId>{5C22544A-7EE6-4342-B048-85BDC9FD1C3A}</a:tableStyleId>
              </a:tblPr>
              <a:tblGrid>
                <a:gridCol w="2567126">
                  <a:extLst>
                    <a:ext uri="{9D8B030D-6E8A-4147-A177-3AD203B41FA5}">
                      <a16:colId xmlns:a16="http://schemas.microsoft.com/office/drawing/2014/main" val="3158073111"/>
                    </a:ext>
                  </a:extLst>
                </a:gridCol>
                <a:gridCol w="2567126">
                  <a:extLst>
                    <a:ext uri="{9D8B030D-6E8A-4147-A177-3AD203B41FA5}">
                      <a16:colId xmlns:a16="http://schemas.microsoft.com/office/drawing/2014/main" val="4078357838"/>
                    </a:ext>
                  </a:extLst>
                </a:gridCol>
                <a:gridCol w="2567126">
                  <a:extLst>
                    <a:ext uri="{9D8B030D-6E8A-4147-A177-3AD203B41FA5}">
                      <a16:colId xmlns:a16="http://schemas.microsoft.com/office/drawing/2014/main" val="3908531934"/>
                    </a:ext>
                  </a:extLst>
                </a:gridCol>
                <a:gridCol w="2567126">
                  <a:extLst>
                    <a:ext uri="{9D8B030D-6E8A-4147-A177-3AD203B41FA5}">
                      <a16:colId xmlns:a16="http://schemas.microsoft.com/office/drawing/2014/main" val="2158753036"/>
                    </a:ext>
                  </a:extLst>
                </a:gridCol>
              </a:tblGrid>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000"/>
                        <a:t>Population Health</a:t>
                      </a:r>
                    </a:p>
                  </a:txBody>
                  <a:tcPr anchor="ctr">
                    <a:solidFill>
                      <a:srgbClr val="78328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000"/>
                        <a:t>Health Protection</a:t>
                      </a:r>
                    </a:p>
                  </a:txBody>
                  <a:tcPr anchor="ctr">
                    <a:solidFill>
                      <a:srgbClr val="62296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000"/>
                        <a:t>Health Care </a:t>
                      </a:r>
                      <a:br>
                        <a:rPr lang="en-GB" sz="2000"/>
                      </a:br>
                      <a:r>
                        <a:rPr lang="en-GB" sz="2000"/>
                        <a:t>Public Health</a:t>
                      </a:r>
                    </a:p>
                  </a:txBody>
                  <a:tcPr anchor="ctr">
                    <a:solidFill>
                      <a:srgbClr val="78328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000"/>
                        <a:t>Business &amp; Administration </a:t>
                      </a:r>
                    </a:p>
                  </a:txBody>
                  <a:tcPr anchor="ctr">
                    <a:solidFill>
                      <a:srgbClr val="62296D"/>
                    </a:solidFill>
                  </a:tcPr>
                </a:tc>
                <a:extLst>
                  <a:ext uri="{0D108BD9-81ED-4DB2-BD59-A6C34878D82A}">
                    <a16:rowId xmlns:a16="http://schemas.microsoft.com/office/drawing/2014/main" val="823983117"/>
                  </a:ext>
                </a:extLst>
              </a:tr>
              <a:tr h="370840">
                <a:tc>
                  <a:txBody>
                    <a:bodyPr/>
                    <a:lstStyle/>
                    <a:p>
                      <a:pPr marL="285750" indent="-285750">
                        <a:buFont typeface="Wingdings" panose="05000000000000000000" pitchFamily="2" charset="2"/>
                        <a:buChar char="§"/>
                      </a:pPr>
                      <a:r>
                        <a:rPr lang="en-GB" sz="1800"/>
                        <a:t>Partnership and Place teams focus on inequalities and improving population health</a:t>
                      </a:r>
                    </a:p>
                    <a:p>
                      <a:pPr marL="285750" indent="-285750">
                        <a:buFont typeface="Wingdings" panose="05000000000000000000" pitchFamily="2" charset="2"/>
                        <a:buChar char="§"/>
                      </a:pPr>
                      <a:r>
                        <a:rPr lang="en-GB" sz="1800"/>
                        <a:t>Public Health Intelligence Team</a:t>
                      </a:r>
                    </a:p>
                    <a:p>
                      <a:pPr marL="285750" indent="-285750">
                        <a:buFont typeface="Wingdings" panose="05000000000000000000" pitchFamily="2" charset="2"/>
                        <a:buChar char="§"/>
                      </a:pPr>
                      <a:r>
                        <a:rPr lang="en-GB" sz="1800"/>
                        <a:t>Maternal and Children’s health</a:t>
                      </a:r>
                    </a:p>
                    <a:p>
                      <a:pPr marL="285750" indent="-285750">
                        <a:buFont typeface="Wingdings" panose="05000000000000000000" pitchFamily="2" charset="2"/>
                        <a:buChar char="§"/>
                      </a:pPr>
                      <a:r>
                        <a:rPr lang="en-GB" sz="1800"/>
                        <a:t>Sexual Health Improvement team</a:t>
                      </a:r>
                    </a:p>
                    <a:p>
                      <a:pPr marL="285750" indent="-285750">
                        <a:buFont typeface="Wingdings" panose="05000000000000000000" pitchFamily="2" charset="2"/>
                        <a:buChar char="§"/>
                      </a:pPr>
                      <a:r>
                        <a:rPr lang="en-GB" sz="1800"/>
                        <a:t>Tobacco Control team</a:t>
                      </a:r>
                      <a:endParaRPr lang="en-GB"/>
                    </a:p>
                  </a:txBody>
                  <a:tcPr>
                    <a:solidFill>
                      <a:srgbClr val="7C348B">
                        <a:alpha val="18039"/>
                      </a:srgbClr>
                    </a:solidFill>
                  </a:tcPr>
                </a:tc>
                <a:tc>
                  <a:txBody>
                    <a:bodyPr/>
                    <a:lstStyle/>
                    <a:p>
                      <a:pPr marL="285750" indent="-285750">
                        <a:buFont typeface="Wingdings" panose="05000000000000000000" pitchFamily="2" charset="2"/>
                        <a:buChar char="§"/>
                      </a:pPr>
                      <a:r>
                        <a:rPr lang="en-GB" sz="1800"/>
                        <a:t>Protect the local population from communicable and infectious diseases and environmental hazards. </a:t>
                      </a:r>
                    </a:p>
                    <a:p>
                      <a:pPr marL="285750" indent="-285750">
                        <a:buFont typeface="Wingdings" panose="05000000000000000000" pitchFamily="2" charset="2"/>
                        <a:buChar char="§"/>
                      </a:pPr>
                      <a:r>
                        <a:rPr lang="en-GB" sz="1800"/>
                        <a:t>Provides specialist advice and operational support to NHS Lothian, local authorities and other agencies.</a:t>
                      </a:r>
                    </a:p>
                    <a:p>
                      <a:endParaRPr lang="en-GB"/>
                    </a:p>
                  </a:txBody>
                  <a:tcPr>
                    <a:solidFill>
                      <a:srgbClr val="7C348B">
                        <a:alpha val="18039"/>
                      </a:srgbClr>
                    </a:solidFill>
                  </a:tcPr>
                </a:tc>
                <a:tc>
                  <a:txBody>
                    <a:bodyPr/>
                    <a:lstStyle/>
                    <a:p>
                      <a:pPr marL="285750" indent="-285750">
                        <a:buFont typeface="Wingdings" panose="05000000000000000000" pitchFamily="2" charset="2"/>
                        <a:buChar char="§"/>
                      </a:pPr>
                      <a:r>
                        <a:rPr lang="en-GB" sz="1800"/>
                        <a:t>Provide oversight across the six National Screening Programmes </a:t>
                      </a:r>
                    </a:p>
                    <a:p>
                      <a:pPr marL="285750" indent="-285750">
                        <a:buFont typeface="Wingdings" panose="05000000000000000000" pitchFamily="2" charset="2"/>
                        <a:buChar char="§"/>
                      </a:pPr>
                      <a:r>
                        <a:rPr lang="en-GB" sz="1800"/>
                        <a:t>Dental Public Health</a:t>
                      </a:r>
                    </a:p>
                    <a:p>
                      <a:pPr marL="285750" indent="-285750">
                        <a:buFont typeface="Wingdings" panose="05000000000000000000" pitchFamily="2" charset="2"/>
                        <a:buChar char="§"/>
                      </a:pPr>
                      <a:r>
                        <a:rPr lang="en-GB" sz="1800"/>
                        <a:t>Immunisation Programmes </a:t>
                      </a:r>
                    </a:p>
                    <a:p>
                      <a:pPr marL="285750" indent="-285750">
                        <a:buFont typeface="Wingdings" panose="05000000000000000000" pitchFamily="2" charset="2"/>
                        <a:buChar char="§"/>
                      </a:pPr>
                      <a:r>
                        <a:rPr lang="en-GB" sz="1800"/>
                        <a:t>Pharmaceutical public health</a:t>
                      </a:r>
                    </a:p>
                  </a:txBody>
                  <a:tcPr>
                    <a:solidFill>
                      <a:srgbClr val="7C348B">
                        <a:alpha val="18039"/>
                      </a:srgbClr>
                    </a:solidFill>
                  </a:tcPr>
                </a:tc>
                <a:tc>
                  <a:txBody>
                    <a:bodyPr/>
                    <a:lstStyle/>
                    <a:p>
                      <a:pPr marL="285750" indent="-285750">
                        <a:buFont typeface="Wingdings" panose="05000000000000000000" pitchFamily="2" charset="2"/>
                        <a:buChar char="§"/>
                      </a:pPr>
                      <a:r>
                        <a:rPr lang="en-GB" sz="1800"/>
                        <a:t>Provide administrative and clerical support.</a:t>
                      </a:r>
                    </a:p>
                    <a:p>
                      <a:pPr marL="285750" indent="-285750">
                        <a:buFont typeface="Wingdings" panose="05000000000000000000" pitchFamily="2" charset="2"/>
                        <a:buChar char="§"/>
                      </a:pPr>
                      <a:r>
                        <a:rPr lang="en-GB" sz="1800" kern="1200">
                          <a:solidFill>
                            <a:schemeClr val="tx1"/>
                          </a:solidFill>
                          <a:latin typeface="+mn-lt"/>
                          <a:ea typeface="+mn-ea"/>
                          <a:cs typeface="+mn-cs"/>
                        </a:rPr>
                        <a:t>Departmental Governance role re: processes and procedures</a:t>
                      </a:r>
                    </a:p>
                    <a:p>
                      <a:pPr marL="285750" indent="-285750">
                        <a:buFont typeface="Wingdings" panose="05000000000000000000" pitchFamily="2" charset="2"/>
                        <a:buChar char="§"/>
                      </a:pPr>
                      <a:r>
                        <a:rPr lang="en-GB" sz="1800" kern="1200">
                          <a:solidFill>
                            <a:schemeClr val="tx1"/>
                          </a:solidFill>
                          <a:latin typeface="+mn-lt"/>
                          <a:ea typeface="+mn-ea"/>
                          <a:cs typeface="+mn-cs"/>
                        </a:rPr>
                        <a:t>Monitor and track workforce perfo</a:t>
                      </a:r>
                      <a:r>
                        <a:rPr lang="en-GB" sz="1800"/>
                        <a:t>rmance.</a:t>
                      </a:r>
                    </a:p>
                    <a:p>
                      <a:endParaRPr lang="en-GB"/>
                    </a:p>
                  </a:txBody>
                  <a:tcPr>
                    <a:solidFill>
                      <a:srgbClr val="7C348B">
                        <a:alpha val="18039"/>
                      </a:srgbClr>
                    </a:solidFill>
                  </a:tcPr>
                </a:tc>
                <a:extLst>
                  <a:ext uri="{0D108BD9-81ED-4DB2-BD59-A6C34878D82A}">
                    <a16:rowId xmlns:a16="http://schemas.microsoft.com/office/drawing/2014/main" val="2004462845"/>
                  </a:ext>
                </a:extLst>
              </a:tr>
            </a:tbl>
          </a:graphicData>
        </a:graphic>
      </p:graphicFrame>
    </p:spTree>
    <p:extLst>
      <p:ext uri="{BB962C8B-B14F-4D97-AF65-F5344CB8AC3E}">
        <p14:creationId xmlns:p14="http://schemas.microsoft.com/office/powerpoint/2010/main" val="189215894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6C5E66C-3024-F9BA-BF12-398A320D193F}"/>
              </a:ext>
            </a:extLst>
          </p:cNvPr>
          <p:cNvSpPr/>
          <p:nvPr userDrawn="1"/>
        </p:nvSpPr>
        <p:spPr>
          <a:xfrm>
            <a:off x="11293870" y="0"/>
            <a:ext cx="898130" cy="6858000"/>
          </a:xfrm>
          <a:prstGeom prst="rect">
            <a:avLst/>
          </a:prstGeom>
          <a:solidFill>
            <a:srgbClr val="7C34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 Placeholder 2">
            <a:extLst>
              <a:ext uri="{FF2B5EF4-FFF2-40B4-BE49-F238E27FC236}">
                <a16:creationId xmlns:a16="http://schemas.microsoft.com/office/drawing/2014/main" id="{4787ED3E-8FEE-1893-BC9B-B0FF862D4FA4}"/>
              </a:ext>
            </a:extLst>
          </p:cNvPr>
          <p:cNvSpPr>
            <a:spLocks noGrp="1"/>
          </p:cNvSpPr>
          <p:nvPr>
            <p:ph type="body" sz="quarter" idx="10" hasCustomPrompt="1"/>
          </p:nvPr>
        </p:nvSpPr>
        <p:spPr>
          <a:xfrm rot="16200000">
            <a:off x="9863652" y="4124959"/>
            <a:ext cx="3758565" cy="507683"/>
          </a:xfrm>
          <a:prstGeom prst="rect">
            <a:avLst/>
          </a:prstGeom>
        </p:spPr>
        <p:txBody>
          <a:bodyPr/>
          <a:lstStyle>
            <a:lvl1pPr marL="0" indent="0">
              <a:buNone/>
              <a:defRPr b="1">
                <a:solidFill>
                  <a:schemeClr val="bg1"/>
                </a:solidFill>
              </a:defRPr>
            </a:lvl1pPr>
            <a:lvl2pPr marL="457200" indent="0">
              <a:buNone/>
              <a:defRPr/>
            </a:lvl2pPr>
          </a:lstStyle>
          <a:p>
            <a:pPr lvl="0"/>
            <a:r>
              <a:rPr lang="en-US"/>
              <a:t>Add text</a:t>
            </a:r>
          </a:p>
        </p:txBody>
      </p:sp>
      <p:sp>
        <p:nvSpPr>
          <p:cNvPr id="5" name="Text Placeholder 4">
            <a:extLst>
              <a:ext uri="{FF2B5EF4-FFF2-40B4-BE49-F238E27FC236}">
                <a16:creationId xmlns:a16="http://schemas.microsoft.com/office/drawing/2014/main" id="{E80306C7-9A72-15A4-E857-C9F641A4C495}"/>
              </a:ext>
            </a:extLst>
          </p:cNvPr>
          <p:cNvSpPr>
            <a:spLocks noGrp="1"/>
          </p:cNvSpPr>
          <p:nvPr>
            <p:ph type="body" sz="quarter" idx="11" hasCustomPrompt="1"/>
          </p:nvPr>
        </p:nvSpPr>
        <p:spPr>
          <a:xfrm>
            <a:off x="1096963" y="1189039"/>
            <a:ext cx="8107362" cy="563562"/>
          </a:xfrm>
          <a:prstGeom prst="rect">
            <a:avLst/>
          </a:prstGeom>
        </p:spPr>
        <p:txBody>
          <a:bodyPr/>
          <a:lstStyle>
            <a:lvl1pPr marL="0" indent="0">
              <a:buNone/>
              <a:defRPr sz="3600" b="1">
                <a:solidFill>
                  <a:srgbClr val="7C348B"/>
                </a:solidFill>
              </a:defRPr>
            </a:lvl1pPr>
          </a:lstStyle>
          <a:p>
            <a:pPr lvl="0"/>
            <a:r>
              <a:rPr lang="en-US"/>
              <a:t>Enter text</a:t>
            </a:r>
          </a:p>
        </p:txBody>
      </p:sp>
      <p:graphicFrame>
        <p:nvGraphicFramePr>
          <p:cNvPr id="2" name="Table 4">
            <a:extLst>
              <a:ext uri="{FF2B5EF4-FFF2-40B4-BE49-F238E27FC236}">
                <a16:creationId xmlns:a16="http://schemas.microsoft.com/office/drawing/2014/main" id="{F7815AAB-3DFB-8482-B91D-B4526394B8D9}"/>
              </a:ext>
            </a:extLst>
          </p:cNvPr>
          <p:cNvGraphicFramePr>
            <a:graphicFrameLocks noGrp="1"/>
          </p:cNvGraphicFramePr>
          <p:nvPr userDrawn="1">
            <p:extLst>
              <p:ext uri="{D42A27DB-BD31-4B8C-83A1-F6EECF244321}">
                <p14:modId xmlns:p14="http://schemas.microsoft.com/office/powerpoint/2010/main" val="1641874371"/>
              </p:ext>
            </p:extLst>
          </p:nvPr>
        </p:nvGraphicFramePr>
        <p:xfrm>
          <a:off x="619457" y="1990725"/>
          <a:ext cx="10268504" cy="4084320"/>
        </p:xfrm>
        <a:graphic>
          <a:graphicData uri="http://schemas.openxmlformats.org/drawingml/2006/table">
            <a:tbl>
              <a:tblPr firstRow="1" bandRow="1">
                <a:tableStyleId>{5C22544A-7EE6-4342-B048-85BDC9FD1C3A}</a:tableStyleId>
              </a:tblPr>
              <a:tblGrid>
                <a:gridCol w="2567126">
                  <a:extLst>
                    <a:ext uri="{9D8B030D-6E8A-4147-A177-3AD203B41FA5}">
                      <a16:colId xmlns:a16="http://schemas.microsoft.com/office/drawing/2014/main" val="3158073111"/>
                    </a:ext>
                  </a:extLst>
                </a:gridCol>
                <a:gridCol w="2567126">
                  <a:extLst>
                    <a:ext uri="{9D8B030D-6E8A-4147-A177-3AD203B41FA5}">
                      <a16:colId xmlns:a16="http://schemas.microsoft.com/office/drawing/2014/main" val="4078357838"/>
                    </a:ext>
                  </a:extLst>
                </a:gridCol>
                <a:gridCol w="2567126">
                  <a:extLst>
                    <a:ext uri="{9D8B030D-6E8A-4147-A177-3AD203B41FA5}">
                      <a16:colId xmlns:a16="http://schemas.microsoft.com/office/drawing/2014/main" val="3908531934"/>
                    </a:ext>
                  </a:extLst>
                </a:gridCol>
                <a:gridCol w="2567126">
                  <a:extLst>
                    <a:ext uri="{9D8B030D-6E8A-4147-A177-3AD203B41FA5}">
                      <a16:colId xmlns:a16="http://schemas.microsoft.com/office/drawing/2014/main" val="2158753036"/>
                    </a:ext>
                  </a:extLst>
                </a:gridCol>
              </a:tblGrid>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2000"/>
                    </a:p>
                  </a:txBody>
                  <a:tcPr anchor="ctr">
                    <a:solidFill>
                      <a:srgbClr val="78328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2000"/>
                    </a:p>
                  </a:txBody>
                  <a:tcPr anchor="ctr">
                    <a:solidFill>
                      <a:srgbClr val="62296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2000"/>
                    </a:p>
                  </a:txBody>
                  <a:tcPr anchor="ctr">
                    <a:solidFill>
                      <a:srgbClr val="78328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2000"/>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2000"/>
                    </a:p>
                  </a:txBody>
                  <a:tcPr anchor="ctr">
                    <a:solidFill>
                      <a:srgbClr val="62296D"/>
                    </a:solidFill>
                  </a:tcPr>
                </a:tc>
                <a:extLst>
                  <a:ext uri="{0D108BD9-81ED-4DB2-BD59-A6C34878D82A}">
                    <a16:rowId xmlns:a16="http://schemas.microsoft.com/office/drawing/2014/main" val="823983117"/>
                  </a:ext>
                </a:extLst>
              </a:tr>
              <a:tr h="370840">
                <a:tc>
                  <a:txBody>
                    <a:bodyPr/>
                    <a:lstStyle/>
                    <a:p>
                      <a:pPr marL="285750" indent="-285750">
                        <a:buFont typeface="Wingdings" panose="05000000000000000000" pitchFamily="2" charset="2"/>
                        <a:buChar char="§"/>
                      </a:pPr>
                      <a:endParaRPr lang="en-GB"/>
                    </a:p>
                  </a:txBody>
                  <a:tcPr>
                    <a:solidFill>
                      <a:srgbClr val="7C348B">
                        <a:alpha val="18039"/>
                      </a:srgbClr>
                    </a:solidFill>
                  </a:tcPr>
                </a:tc>
                <a:tc>
                  <a:txBody>
                    <a:bodyPr/>
                    <a:lstStyle/>
                    <a:p>
                      <a:endParaRPr lang="en-GB"/>
                    </a:p>
                  </a:txBody>
                  <a:tcPr>
                    <a:solidFill>
                      <a:srgbClr val="7C348B">
                        <a:alpha val="18039"/>
                      </a:srgbClr>
                    </a:solidFill>
                  </a:tcPr>
                </a:tc>
                <a:tc>
                  <a:txBody>
                    <a:bodyPr/>
                    <a:lstStyle/>
                    <a:p>
                      <a:pPr marL="285750" indent="-285750">
                        <a:buFont typeface="Wingdings" panose="05000000000000000000" pitchFamily="2" charset="2"/>
                        <a:buChar char="§"/>
                      </a:pPr>
                      <a:endParaRPr lang="en-GB" sz="1800"/>
                    </a:p>
                  </a:txBody>
                  <a:tcPr>
                    <a:solidFill>
                      <a:srgbClr val="7C348B">
                        <a:alpha val="18039"/>
                      </a:srgbClr>
                    </a:solidFill>
                  </a:tcPr>
                </a:tc>
                <a:tc>
                  <a:txBody>
                    <a:bodyPr/>
                    <a:lstStyle/>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txBody>
                  <a:tcPr>
                    <a:solidFill>
                      <a:srgbClr val="7C348B">
                        <a:alpha val="18039"/>
                      </a:srgbClr>
                    </a:solidFill>
                  </a:tcPr>
                </a:tc>
                <a:extLst>
                  <a:ext uri="{0D108BD9-81ED-4DB2-BD59-A6C34878D82A}">
                    <a16:rowId xmlns:a16="http://schemas.microsoft.com/office/drawing/2014/main" val="2004462845"/>
                  </a:ext>
                </a:extLst>
              </a:tr>
            </a:tbl>
          </a:graphicData>
        </a:graphic>
      </p:graphicFrame>
      <p:sp>
        <p:nvSpPr>
          <p:cNvPr id="6" name="Text Placeholder 5">
            <a:extLst>
              <a:ext uri="{FF2B5EF4-FFF2-40B4-BE49-F238E27FC236}">
                <a16:creationId xmlns:a16="http://schemas.microsoft.com/office/drawing/2014/main" id="{6ACC5D7F-613B-CCB2-859F-37EC90EDAC18}"/>
              </a:ext>
            </a:extLst>
          </p:cNvPr>
          <p:cNvSpPr>
            <a:spLocks noGrp="1"/>
          </p:cNvSpPr>
          <p:nvPr>
            <p:ph type="body" sz="quarter" idx="12" hasCustomPrompt="1"/>
          </p:nvPr>
        </p:nvSpPr>
        <p:spPr>
          <a:xfrm>
            <a:off x="1096963" y="2171699"/>
            <a:ext cx="1571625" cy="327025"/>
          </a:xfrm>
          <a:prstGeom prst="rect">
            <a:avLst/>
          </a:prstGeom>
        </p:spPr>
        <p:txBody>
          <a:bodyPr/>
          <a:lstStyle>
            <a:lvl1pPr marL="0" indent="0">
              <a:buNone/>
              <a:defRPr>
                <a:solidFill>
                  <a:schemeClr val="bg1"/>
                </a:solidFill>
              </a:defRPr>
            </a:lvl1pPr>
          </a:lstStyle>
          <a:p>
            <a:pPr lvl="0"/>
            <a:r>
              <a:rPr lang="en-US"/>
              <a:t>Add text</a:t>
            </a:r>
            <a:endParaRPr lang="en-GB"/>
          </a:p>
        </p:txBody>
      </p:sp>
      <p:sp>
        <p:nvSpPr>
          <p:cNvPr id="7" name="Text Placeholder 5">
            <a:extLst>
              <a:ext uri="{FF2B5EF4-FFF2-40B4-BE49-F238E27FC236}">
                <a16:creationId xmlns:a16="http://schemas.microsoft.com/office/drawing/2014/main" id="{05C32199-481F-7B92-7C7F-5F1B1335B452}"/>
              </a:ext>
            </a:extLst>
          </p:cNvPr>
          <p:cNvSpPr>
            <a:spLocks noGrp="1"/>
          </p:cNvSpPr>
          <p:nvPr>
            <p:ph type="body" sz="quarter" idx="13" hasCustomPrompt="1"/>
          </p:nvPr>
        </p:nvSpPr>
        <p:spPr>
          <a:xfrm>
            <a:off x="3697288" y="2171698"/>
            <a:ext cx="1571625" cy="327025"/>
          </a:xfrm>
          <a:prstGeom prst="rect">
            <a:avLst/>
          </a:prstGeom>
        </p:spPr>
        <p:txBody>
          <a:bodyPr/>
          <a:lstStyle>
            <a:lvl1pPr marL="0" indent="0">
              <a:buNone/>
              <a:defRPr>
                <a:solidFill>
                  <a:schemeClr val="bg1"/>
                </a:solidFill>
              </a:defRPr>
            </a:lvl1pPr>
          </a:lstStyle>
          <a:p>
            <a:pPr lvl="0"/>
            <a:r>
              <a:rPr lang="en-US"/>
              <a:t>Add text</a:t>
            </a:r>
            <a:endParaRPr lang="en-GB"/>
          </a:p>
        </p:txBody>
      </p:sp>
      <p:sp>
        <p:nvSpPr>
          <p:cNvPr id="9" name="Text Placeholder 5">
            <a:extLst>
              <a:ext uri="{FF2B5EF4-FFF2-40B4-BE49-F238E27FC236}">
                <a16:creationId xmlns:a16="http://schemas.microsoft.com/office/drawing/2014/main" id="{DCC80481-FCCE-520A-8BD1-2AD4F080A2BB}"/>
              </a:ext>
            </a:extLst>
          </p:cNvPr>
          <p:cNvSpPr>
            <a:spLocks noGrp="1"/>
          </p:cNvSpPr>
          <p:nvPr>
            <p:ph type="body" sz="quarter" idx="14" hasCustomPrompt="1"/>
          </p:nvPr>
        </p:nvSpPr>
        <p:spPr>
          <a:xfrm>
            <a:off x="6297613" y="2171697"/>
            <a:ext cx="1571625" cy="327025"/>
          </a:xfrm>
          <a:prstGeom prst="rect">
            <a:avLst/>
          </a:prstGeom>
        </p:spPr>
        <p:txBody>
          <a:bodyPr/>
          <a:lstStyle>
            <a:lvl1pPr marL="0" indent="0">
              <a:buNone/>
              <a:defRPr>
                <a:solidFill>
                  <a:schemeClr val="bg1"/>
                </a:solidFill>
              </a:defRPr>
            </a:lvl1pPr>
          </a:lstStyle>
          <a:p>
            <a:pPr lvl="0"/>
            <a:r>
              <a:rPr lang="en-US"/>
              <a:t>Add text</a:t>
            </a:r>
            <a:endParaRPr lang="en-GB"/>
          </a:p>
        </p:txBody>
      </p:sp>
      <p:sp>
        <p:nvSpPr>
          <p:cNvPr id="10" name="Text Placeholder 5">
            <a:extLst>
              <a:ext uri="{FF2B5EF4-FFF2-40B4-BE49-F238E27FC236}">
                <a16:creationId xmlns:a16="http://schemas.microsoft.com/office/drawing/2014/main" id="{0608D1AA-66E7-DE5A-4559-F5CE17169A3F}"/>
              </a:ext>
            </a:extLst>
          </p:cNvPr>
          <p:cNvSpPr>
            <a:spLocks noGrp="1"/>
          </p:cNvSpPr>
          <p:nvPr>
            <p:ph type="body" sz="quarter" idx="15" hasCustomPrompt="1"/>
          </p:nvPr>
        </p:nvSpPr>
        <p:spPr>
          <a:xfrm>
            <a:off x="8742758" y="2171696"/>
            <a:ext cx="1571625" cy="327025"/>
          </a:xfrm>
          <a:prstGeom prst="rect">
            <a:avLst/>
          </a:prstGeom>
        </p:spPr>
        <p:txBody>
          <a:bodyPr/>
          <a:lstStyle>
            <a:lvl1pPr marL="0" indent="0">
              <a:buNone/>
              <a:defRPr>
                <a:solidFill>
                  <a:schemeClr val="bg1"/>
                </a:solidFill>
              </a:defRPr>
            </a:lvl1pPr>
          </a:lstStyle>
          <a:p>
            <a:pPr lvl="0"/>
            <a:r>
              <a:rPr lang="en-US"/>
              <a:t>Add text</a:t>
            </a:r>
            <a:endParaRPr lang="en-GB"/>
          </a:p>
        </p:txBody>
      </p:sp>
      <p:sp>
        <p:nvSpPr>
          <p:cNvPr id="11" name="Text Placeholder 5">
            <a:extLst>
              <a:ext uri="{FF2B5EF4-FFF2-40B4-BE49-F238E27FC236}">
                <a16:creationId xmlns:a16="http://schemas.microsoft.com/office/drawing/2014/main" id="{F4845D50-C5AA-4837-0FC9-FF4837EDB5C9}"/>
              </a:ext>
            </a:extLst>
          </p:cNvPr>
          <p:cNvSpPr>
            <a:spLocks noGrp="1"/>
          </p:cNvSpPr>
          <p:nvPr>
            <p:ph type="body" sz="quarter" idx="16" hasCustomPrompt="1"/>
          </p:nvPr>
        </p:nvSpPr>
        <p:spPr>
          <a:xfrm>
            <a:off x="1096963" y="2981323"/>
            <a:ext cx="1571625" cy="327025"/>
          </a:xfrm>
          <a:prstGeom prst="rect">
            <a:avLst/>
          </a:prstGeom>
        </p:spPr>
        <p:txBody>
          <a:bodyPr/>
          <a:lstStyle>
            <a:lvl1pPr marL="0" indent="0">
              <a:buNone/>
              <a:defRPr>
                <a:solidFill>
                  <a:schemeClr val="tx1"/>
                </a:solidFill>
              </a:defRPr>
            </a:lvl1pPr>
          </a:lstStyle>
          <a:p>
            <a:pPr lvl="0"/>
            <a:r>
              <a:rPr lang="en-US"/>
              <a:t>Add text</a:t>
            </a:r>
            <a:endParaRPr lang="en-GB"/>
          </a:p>
        </p:txBody>
      </p:sp>
      <p:sp>
        <p:nvSpPr>
          <p:cNvPr id="12" name="Text Placeholder 5">
            <a:extLst>
              <a:ext uri="{FF2B5EF4-FFF2-40B4-BE49-F238E27FC236}">
                <a16:creationId xmlns:a16="http://schemas.microsoft.com/office/drawing/2014/main" id="{B02D1665-A201-706A-7CEF-62506D480089}"/>
              </a:ext>
            </a:extLst>
          </p:cNvPr>
          <p:cNvSpPr>
            <a:spLocks noGrp="1"/>
          </p:cNvSpPr>
          <p:nvPr>
            <p:ph type="body" sz="quarter" idx="17" hasCustomPrompt="1"/>
          </p:nvPr>
        </p:nvSpPr>
        <p:spPr>
          <a:xfrm>
            <a:off x="3697287" y="2981322"/>
            <a:ext cx="1571625" cy="327025"/>
          </a:xfrm>
          <a:prstGeom prst="rect">
            <a:avLst/>
          </a:prstGeom>
        </p:spPr>
        <p:txBody>
          <a:bodyPr/>
          <a:lstStyle>
            <a:lvl1pPr marL="0" indent="0">
              <a:buNone/>
              <a:defRPr>
                <a:solidFill>
                  <a:schemeClr val="tx1"/>
                </a:solidFill>
              </a:defRPr>
            </a:lvl1pPr>
          </a:lstStyle>
          <a:p>
            <a:pPr lvl="0"/>
            <a:r>
              <a:rPr lang="en-US"/>
              <a:t>Add text</a:t>
            </a:r>
            <a:endParaRPr lang="en-GB"/>
          </a:p>
        </p:txBody>
      </p:sp>
      <p:sp>
        <p:nvSpPr>
          <p:cNvPr id="13" name="Text Placeholder 5">
            <a:extLst>
              <a:ext uri="{FF2B5EF4-FFF2-40B4-BE49-F238E27FC236}">
                <a16:creationId xmlns:a16="http://schemas.microsoft.com/office/drawing/2014/main" id="{DA8CD6B5-5F37-5250-5D9E-612576DEE3C8}"/>
              </a:ext>
            </a:extLst>
          </p:cNvPr>
          <p:cNvSpPr>
            <a:spLocks noGrp="1"/>
          </p:cNvSpPr>
          <p:nvPr>
            <p:ph type="body" sz="quarter" idx="18" hasCustomPrompt="1"/>
          </p:nvPr>
        </p:nvSpPr>
        <p:spPr>
          <a:xfrm>
            <a:off x="6297611" y="2981322"/>
            <a:ext cx="1571625" cy="327025"/>
          </a:xfrm>
          <a:prstGeom prst="rect">
            <a:avLst/>
          </a:prstGeom>
        </p:spPr>
        <p:txBody>
          <a:bodyPr/>
          <a:lstStyle>
            <a:lvl1pPr marL="0" indent="0">
              <a:buNone/>
              <a:defRPr>
                <a:solidFill>
                  <a:schemeClr val="tx1"/>
                </a:solidFill>
              </a:defRPr>
            </a:lvl1pPr>
          </a:lstStyle>
          <a:p>
            <a:pPr lvl="0"/>
            <a:r>
              <a:rPr lang="en-US"/>
              <a:t>Add text</a:t>
            </a:r>
            <a:endParaRPr lang="en-GB"/>
          </a:p>
        </p:txBody>
      </p:sp>
      <p:sp>
        <p:nvSpPr>
          <p:cNvPr id="14" name="Text Placeholder 5">
            <a:extLst>
              <a:ext uri="{FF2B5EF4-FFF2-40B4-BE49-F238E27FC236}">
                <a16:creationId xmlns:a16="http://schemas.microsoft.com/office/drawing/2014/main" id="{2FC9DC5A-3798-C49B-83BF-FF64FD2260B7}"/>
              </a:ext>
            </a:extLst>
          </p:cNvPr>
          <p:cNvSpPr>
            <a:spLocks noGrp="1"/>
          </p:cNvSpPr>
          <p:nvPr>
            <p:ph type="body" sz="quarter" idx="19" hasCustomPrompt="1"/>
          </p:nvPr>
        </p:nvSpPr>
        <p:spPr>
          <a:xfrm>
            <a:off x="8742758" y="3002600"/>
            <a:ext cx="1571625" cy="327025"/>
          </a:xfrm>
          <a:prstGeom prst="rect">
            <a:avLst/>
          </a:prstGeom>
        </p:spPr>
        <p:txBody>
          <a:bodyPr/>
          <a:lstStyle>
            <a:lvl1pPr marL="0" indent="0">
              <a:buNone/>
              <a:defRPr>
                <a:solidFill>
                  <a:schemeClr val="tx1"/>
                </a:solidFill>
              </a:defRPr>
            </a:lvl1pPr>
          </a:lstStyle>
          <a:p>
            <a:pPr lvl="0"/>
            <a:r>
              <a:rPr lang="en-US"/>
              <a:t>Add text</a:t>
            </a:r>
            <a:endParaRPr lang="en-GB"/>
          </a:p>
        </p:txBody>
      </p:sp>
    </p:spTree>
    <p:extLst>
      <p:ext uri="{BB962C8B-B14F-4D97-AF65-F5344CB8AC3E}">
        <p14:creationId xmlns:p14="http://schemas.microsoft.com/office/powerpoint/2010/main" val="309843832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CE35DF7-8C96-D31C-11D3-4DA7C8C533AF}"/>
              </a:ext>
            </a:extLst>
          </p:cNvPr>
          <p:cNvSpPr/>
          <p:nvPr userDrawn="1"/>
        </p:nvSpPr>
        <p:spPr>
          <a:xfrm>
            <a:off x="11293870" y="0"/>
            <a:ext cx="898130" cy="6858000"/>
          </a:xfrm>
          <a:prstGeom prst="rect">
            <a:avLst/>
          </a:prstGeom>
          <a:solidFill>
            <a:srgbClr val="7C34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9D414A5E-457F-80ED-83D5-C3F7A9EBDD96}"/>
              </a:ext>
            </a:extLst>
          </p:cNvPr>
          <p:cNvSpPr/>
          <p:nvPr userDrawn="1"/>
        </p:nvSpPr>
        <p:spPr>
          <a:xfrm>
            <a:off x="0" y="1754813"/>
            <a:ext cx="11419774" cy="5103187"/>
          </a:xfrm>
          <a:prstGeom prst="rect">
            <a:avLst/>
          </a:prstGeom>
          <a:solidFill>
            <a:srgbClr val="7C348B">
              <a:alpha val="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 Placeholder 3">
            <a:extLst>
              <a:ext uri="{FF2B5EF4-FFF2-40B4-BE49-F238E27FC236}">
                <a16:creationId xmlns:a16="http://schemas.microsoft.com/office/drawing/2014/main" id="{04CBE744-E383-D5FC-0E0B-135EB1F75F92}"/>
              </a:ext>
            </a:extLst>
          </p:cNvPr>
          <p:cNvSpPr>
            <a:spLocks noGrp="1"/>
          </p:cNvSpPr>
          <p:nvPr>
            <p:ph type="body" sz="quarter" idx="10" hasCustomPrompt="1"/>
          </p:nvPr>
        </p:nvSpPr>
        <p:spPr>
          <a:xfrm>
            <a:off x="777875" y="2459038"/>
            <a:ext cx="5611813" cy="2505075"/>
          </a:xfrm>
          <a:prstGeom prst="rect">
            <a:avLst/>
          </a:prstGeom>
        </p:spPr>
        <p:txBody>
          <a:bodyPr/>
          <a:lstStyle>
            <a:lvl1pPr>
              <a:defRPr b="1">
                <a:solidFill>
                  <a:srgbClr val="7C348B"/>
                </a:solidFill>
              </a:defRPr>
            </a:lvl1pPr>
          </a:lstStyle>
          <a:p>
            <a:pPr lvl="0"/>
            <a:r>
              <a:rPr lang="en-US"/>
              <a:t>Enter bullet point 1.</a:t>
            </a:r>
          </a:p>
          <a:p>
            <a:pPr lvl="0"/>
            <a:endParaRPr lang="en-US"/>
          </a:p>
          <a:p>
            <a:pPr lvl="0"/>
            <a:r>
              <a:rPr lang="en-US"/>
              <a:t>Enter bullet point 2.</a:t>
            </a:r>
          </a:p>
          <a:p>
            <a:pPr lvl="0"/>
            <a:endParaRPr lang="en-US"/>
          </a:p>
          <a:p>
            <a:pPr lvl="0"/>
            <a:r>
              <a:rPr lang="en-US"/>
              <a:t>Enter bullet point 3.</a:t>
            </a:r>
          </a:p>
        </p:txBody>
      </p:sp>
      <p:sp>
        <p:nvSpPr>
          <p:cNvPr id="3" name="Text Placeholder 2">
            <a:extLst>
              <a:ext uri="{FF2B5EF4-FFF2-40B4-BE49-F238E27FC236}">
                <a16:creationId xmlns:a16="http://schemas.microsoft.com/office/drawing/2014/main" id="{B208DF5D-451B-4BFF-ED04-6BDB91D386D0}"/>
              </a:ext>
            </a:extLst>
          </p:cNvPr>
          <p:cNvSpPr>
            <a:spLocks noGrp="1"/>
          </p:cNvSpPr>
          <p:nvPr>
            <p:ph type="body" sz="quarter" idx="11" hasCustomPrompt="1"/>
          </p:nvPr>
        </p:nvSpPr>
        <p:spPr>
          <a:xfrm>
            <a:off x="777875" y="762000"/>
            <a:ext cx="9848850" cy="477520"/>
          </a:xfrm>
          <a:prstGeom prst="rect">
            <a:avLst/>
          </a:prstGeom>
        </p:spPr>
        <p:txBody>
          <a:bodyPr/>
          <a:lstStyle>
            <a:lvl1pPr marL="0" indent="0">
              <a:buNone/>
              <a:defRPr sz="3600" b="1">
                <a:solidFill>
                  <a:srgbClr val="7C348B"/>
                </a:solidFill>
              </a:defRPr>
            </a:lvl1pPr>
          </a:lstStyle>
          <a:p>
            <a:pPr lvl="0"/>
            <a:r>
              <a:rPr lang="en-US"/>
              <a:t>Enter title here</a:t>
            </a:r>
          </a:p>
        </p:txBody>
      </p:sp>
      <p:sp>
        <p:nvSpPr>
          <p:cNvPr id="6" name="Content Placeholder 5">
            <a:extLst>
              <a:ext uri="{FF2B5EF4-FFF2-40B4-BE49-F238E27FC236}">
                <a16:creationId xmlns:a16="http://schemas.microsoft.com/office/drawing/2014/main" id="{D69C4217-0254-38D0-0FC2-FC60FC91F801}"/>
              </a:ext>
            </a:extLst>
          </p:cNvPr>
          <p:cNvSpPr>
            <a:spLocks noGrp="1"/>
          </p:cNvSpPr>
          <p:nvPr>
            <p:ph sz="quarter" idx="12" hasCustomPrompt="1"/>
          </p:nvPr>
        </p:nvSpPr>
        <p:spPr>
          <a:xfrm rot="16200000">
            <a:off x="8964812" y="3214366"/>
            <a:ext cx="5556245" cy="448313"/>
          </a:xfrm>
          <a:prstGeom prst="rect">
            <a:avLst/>
          </a:prstGeom>
        </p:spPr>
        <p:txBody>
          <a:bodyPr/>
          <a:lstStyle>
            <a:lvl1pPr marL="0" indent="0">
              <a:buNone/>
              <a:defRPr b="1">
                <a:solidFill>
                  <a:schemeClr val="bg1"/>
                </a:solidFill>
              </a:defRPr>
            </a:lvl1pPr>
            <a:lvl3pPr marL="914400" indent="0">
              <a:buNone/>
              <a:defRPr/>
            </a:lvl3pPr>
          </a:lstStyle>
          <a:p>
            <a:pPr lvl="0"/>
            <a:r>
              <a:rPr lang="en-US"/>
              <a:t>Enter text</a:t>
            </a:r>
          </a:p>
        </p:txBody>
      </p:sp>
    </p:spTree>
    <p:extLst>
      <p:ext uri="{BB962C8B-B14F-4D97-AF65-F5344CB8AC3E}">
        <p14:creationId xmlns:p14="http://schemas.microsoft.com/office/powerpoint/2010/main" val="82359803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1574594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AB234E5-0B45-9DF8-73B6-7AB343F5043F}"/>
              </a:ext>
            </a:extLst>
          </p:cNvPr>
          <p:cNvSpPr/>
          <p:nvPr userDrawn="1"/>
        </p:nvSpPr>
        <p:spPr>
          <a:xfrm>
            <a:off x="0" y="1743740"/>
            <a:ext cx="12192000" cy="5114260"/>
          </a:xfrm>
          <a:prstGeom prst="rect">
            <a:avLst/>
          </a:prstGeom>
          <a:solidFill>
            <a:srgbClr val="7C34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 Placeholder 2">
            <a:extLst>
              <a:ext uri="{FF2B5EF4-FFF2-40B4-BE49-F238E27FC236}">
                <a16:creationId xmlns:a16="http://schemas.microsoft.com/office/drawing/2014/main" id="{7196E6CA-BD9D-7561-F647-1BDD5AF4F948}"/>
              </a:ext>
            </a:extLst>
          </p:cNvPr>
          <p:cNvSpPr>
            <a:spLocks noGrp="1"/>
          </p:cNvSpPr>
          <p:nvPr>
            <p:ph type="body" sz="quarter" idx="11" hasCustomPrompt="1"/>
          </p:nvPr>
        </p:nvSpPr>
        <p:spPr>
          <a:xfrm>
            <a:off x="777875" y="762000"/>
            <a:ext cx="9848850" cy="477520"/>
          </a:xfrm>
          <a:prstGeom prst="rect">
            <a:avLst/>
          </a:prstGeom>
        </p:spPr>
        <p:txBody>
          <a:bodyPr/>
          <a:lstStyle>
            <a:lvl1pPr marL="0" indent="0">
              <a:buNone/>
              <a:defRPr sz="3600" b="1">
                <a:solidFill>
                  <a:srgbClr val="7C348B"/>
                </a:solidFill>
              </a:defRPr>
            </a:lvl1pPr>
          </a:lstStyle>
          <a:p>
            <a:pPr lvl="0"/>
            <a:r>
              <a:rPr lang="en-US"/>
              <a:t>Enter title here</a:t>
            </a:r>
          </a:p>
        </p:txBody>
      </p:sp>
      <p:sp>
        <p:nvSpPr>
          <p:cNvPr id="8" name="Text Placeholder 3">
            <a:extLst>
              <a:ext uri="{FF2B5EF4-FFF2-40B4-BE49-F238E27FC236}">
                <a16:creationId xmlns:a16="http://schemas.microsoft.com/office/drawing/2014/main" id="{8F1669C1-180D-1F09-9E59-6150EF414A69}"/>
              </a:ext>
            </a:extLst>
          </p:cNvPr>
          <p:cNvSpPr>
            <a:spLocks noGrp="1"/>
          </p:cNvSpPr>
          <p:nvPr>
            <p:ph type="body" sz="quarter" idx="10" hasCustomPrompt="1"/>
          </p:nvPr>
        </p:nvSpPr>
        <p:spPr>
          <a:xfrm>
            <a:off x="777875" y="2459038"/>
            <a:ext cx="5611813" cy="2505075"/>
          </a:xfrm>
          <a:prstGeom prst="rect">
            <a:avLst/>
          </a:prstGeom>
        </p:spPr>
        <p:txBody>
          <a:bodyPr/>
          <a:lstStyle>
            <a:lvl1pPr>
              <a:defRPr b="1">
                <a:solidFill>
                  <a:schemeClr val="bg1"/>
                </a:solidFill>
              </a:defRPr>
            </a:lvl1pPr>
          </a:lstStyle>
          <a:p>
            <a:pPr lvl="0"/>
            <a:r>
              <a:rPr lang="en-US"/>
              <a:t>Enter bullet point 1.</a:t>
            </a:r>
          </a:p>
          <a:p>
            <a:pPr lvl="0"/>
            <a:endParaRPr lang="en-US"/>
          </a:p>
          <a:p>
            <a:pPr lvl="0"/>
            <a:r>
              <a:rPr lang="en-US"/>
              <a:t>Enter bullet point 2.</a:t>
            </a:r>
          </a:p>
          <a:p>
            <a:pPr lvl="0"/>
            <a:endParaRPr lang="en-US"/>
          </a:p>
          <a:p>
            <a:pPr lvl="0"/>
            <a:r>
              <a:rPr lang="en-US"/>
              <a:t>Enter bullet point 3.</a:t>
            </a:r>
          </a:p>
        </p:txBody>
      </p:sp>
    </p:spTree>
    <p:extLst>
      <p:ext uri="{BB962C8B-B14F-4D97-AF65-F5344CB8AC3E}">
        <p14:creationId xmlns:p14="http://schemas.microsoft.com/office/powerpoint/2010/main" val="23909033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7E5702C-27CF-10BD-9A20-45C9F2688B5F}"/>
              </a:ext>
            </a:extLst>
          </p:cNvPr>
          <p:cNvPicPr>
            <a:picLocks noChangeAspect="1"/>
          </p:cNvPicPr>
          <p:nvPr userDrawn="1"/>
        </p:nvPicPr>
        <p:blipFill rotWithShape="1">
          <a:blip r:embed="rId2"/>
          <a:srcRect l="1775" t="6086" r="3135"/>
          <a:stretch/>
        </p:blipFill>
        <p:spPr>
          <a:xfrm>
            <a:off x="5257800" y="-82551"/>
            <a:ext cx="6934200" cy="7023101"/>
          </a:xfrm>
          <a:prstGeom prst="rect">
            <a:avLst/>
          </a:prstGeom>
        </p:spPr>
      </p:pic>
      <p:sp>
        <p:nvSpPr>
          <p:cNvPr id="8" name="Rectangle 7">
            <a:extLst>
              <a:ext uri="{FF2B5EF4-FFF2-40B4-BE49-F238E27FC236}">
                <a16:creationId xmlns:a16="http://schemas.microsoft.com/office/drawing/2014/main" id="{CF0CDB30-9BAE-82F6-F373-98798774A837}"/>
              </a:ext>
            </a:extLst>
          </p:cNvPr>
          <p:cNvSpPr/>
          <p:nvPr userDrawn="1"/>
        </p:nvSpPr>
        <p:spPr>
          <a:xfrm>
            <a:off x="0" y="0"/>
            <a:ext cx="5257800" cy="6858000"/>
          </a:xfrm>
          <a:prstGeom prst="rect">
            <a:avLst/>
          </a:prstGeom>
          <a:solidFill>
            <a:srgbClr val="7C34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 Placeholder 2">
            <a:extLst>
              <a:ext uri="{FF2B5EF4-FFF2-40B4-BE49-F238E27FC236}">
                <a16:creationId xmlns:a16="http://schemas.microsoft.com/office/drawing/2014/main" id="{96630FD6-27D4-234D-BE4F-7ADBD753DD24}"/>
              </a:ext>
            </a:extLst>
          </p:cNvPr>
          <p:cNvSpPr>
            <a:spLocks noGrp="1"/>
          </p:cNvSpPr>
          <p:nvPr>
            <p:ph type="body" sz="quarter" idx="10" hasCustomPrompt="1"/>
          </p:nvPr>
        </p:nvSpPr>
        <p:spPr>
          <a:xfrm>
            <a:off x="1016000" y="1971675"/>
            <a:ext cx="3352800" cy="2143125"/>
          </a:xfrm>
          <a:prstGeom prst="rect">
            <a:avLst/>
          </a:prstGeom>
        </p:spPr>
        <p:txBody>
          <a:bodyPr/>
          <a:lstStyle>
            <a:lvl1pPr marL="0" indent="0">
              <a:buNone/>
              <a:defRPr sz="4400" b="1">
                <a:solidFill>
                  <a:schemeClr val="bg1"/>
                </a:solidFill>
              </a:defRPr>
            </a:lvl1pPr>
          </a:lstStyle>
          <a:p>
            <a:pPr lvl="0"/>
            <a:r>
              <a:rPr lang="en-GB"/>
              <a:t>Enter title text</a:t>
            </a:r>
          </a:p>
        </p:txBody>
      </p:sp>
    </p:spTree>
    <p:extLst>
      <p:ext uri="{BB962C8B-B14F-4D97-AF65-F5344CB8AC3E}">
        <p14:creationId xmlns:p14="http://schemas.microsoft.com/office/powerpoint/2010/main" val="205876316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Vertical Title and Tex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F0CDB30-9BAE-82F6-F373-98798774A837}"/>
              </a:ext>
            </a:extLst>
          </p:cNvPr>
          <p:cNvSpPr/>
          <p:nvPr userDrawn="1"/>
        </p:nvSpPr>
        <p:spPr>
          <a:xfrm>
            <a:off x="0" y="0"/>
            <a:ext cx="5257800" cy="6858000"/>
          </a:xfrm>
          <a:prstGeom prst="rect">
            <a:avLst/>
          </a:prstGeom>
          <a:solidFill>
            <a:srgbClr val="7C34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 Placeholder 2">
            <a:extLst>
              <a:ext uri="{FF2B5EF4-FFF2-40B4-BE49-F238E27FC236}">
                <a16:creationId xmlns:a16="http://schemas.microsoft.com/office/drawing/2014/main" id="{96630FD6-27D4-234D-BE4F-7ADBD753DD24}"/>
              </a:ext>
            </a:extLst>
          </p:cNvPr>
          <p:cNvSpPr>
            <a:spLocks noGrp="1"/>
          </p:cNvSpPr>
          <p:nvPr>
            <p:ph type="body" sz="quarter" idx="10" hasCustomPrompt="1"/>
          </p:nvPr>
        </p:nvSpPr>
        <p:spPr>
          <a:xfrm>
            <a:off x="1016000" y="1971675"/>
            <a:ext cx="3352800" cy="2143125"/>
          </a:xfrm>
          <a:prstGeom prst="rect">
            <a:avLst/>
          </a:prstGeom>
        </p:spPr>
        <p:txBody>
          <a:bodyPr/>
          <a:lstStyle>
            <a:lvl1pPr marL="0" indent="0">
              <a:buNone/>
              <a:defRPr sz="4400" b="1">
                <a:solidFill>
                  <a:schemeClr val="bg1"/>
                </a:solidFill>
              </a:defRPr>
            </a:lvl1pPr>
          </a:lstStyle>
          <a:p>
            <a:pPr lvl="0"/>
            <a:r>
              <a:rPr lang="en-GB"/>
              <a:t>Enter title text</a:t>
            </a:r>
          </a:p>
        </p:txBody>
      </p:sp>
      <p:pic>
        <p:nvPicPr>
          <p:cNvPr id="2" name="Picture 1">
            <a:extLst>
              <a:ext uri="{FF2B5EF4-FFF2-40B4-BE49-F238E27FC236}">
                <a16:creationId xmlns:a16="http://schemas.microsoft.com/office/drawing/2014/main" id="{5E2DFE68-EB21-132E-DF6D-A3405DD62994}"/>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33459"/>
          <a:stretch/>
        </p:blipFill>
        <p:spPr bwMode="auto">
          <a:xfrm>
            <a:off x="5257800" y="-2"/>
            <a:ext cx="6934200" cy="6858001"/>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71146289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4_Vertical Title and Tex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F0CDB30-9BAE-82F6-F373-98798774A837}"/>
              </a:ext>
            </a:extLst>
          </p:cNvPr>
          <p:cNvSpPr/>
          <p:nvPr userDrawn="1"/>
        </p:nvSpPr>
        <p:spPr>
          <a:xfrm>
            <a:off x="0" y="0"/>
            <a:ext cx="5257800" cy="6858000"/>
          </a:xfrm>
          <a:prstGeom prst="rect">
            <a:avLst/>
          </a:prstGeom>
          <a:solidFill>
            <a:srgbClr val="7C34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 Placeholder 2">
            <a:extLst>
              <a:ext uri="{FF2B5EF4-FFF2-40B4-BE49-F238E27FC236}">
                <a16:creationId xmlns:a16="http://schemas.microsoft.com/office/drawing/2014/main" id="{96630FD6-27D4-234D-BE4F-7ADBD753DD24}"/>
              </a:ext>
            </a:extLst>
          </p:cNvPr>
          <p:cNvSpPr>
            <a:spLocks noGrp="1"/>
          </p:cNvSpPr>
          <p:nvPr>
            <p:ph type="body" sz="quarter" idx="10" hasCustomPrompt="1"/>
          </p:nvPr>
        </p:nvSpPr>
        <p:spPr>
          <a:xfrm>
            <a:off x="1016000" y="1971675"/>
            <a:ext cx="3352800" cy="2143125"/>
          </a:xfrm>
          <a:prstGeom prst="rect">
            <a:avLst/>
          </a:prstGeom>
        </p:spPr>
        <p:txBody>
          <a:bodyPr/>
          <a:lstStyle>
            <a:lvl1pPr marL="0" indent="0">
              <a:buNone/>
              <a:defRPr sz="4400" b="1">
                <a:solidFill>
                  <a:schemeClr val="bg1"/>
                </a:solidFill>
              </a:defRPr>
            </a:lvl1pPr>
          </a:lstStyle>
          <a:p>
            <a:pPr lvl="0"/>
            <a:r>
              <a:rPr lang="en-GB"/>
              <a:t>Enter title text</a:t>
            </a:r>
          </a:p>
        </p:txBody>
      </p:sp>
      <p:pic>
        <p:nvPicPr>
          <p:cNvPr id="5" name="Picture 4">
            <a:extLst>
              <a:ext uri="{FF2B5EF4-FFF2-40B4-BE49-F238E27FC236}">
                <a16:creationId xmlns:a16="http://schemas.microsoft.com/office/drawing/2014/main" id="{4B7BF6C9-38C4-8BF1-BBDB-99AD2209C277}"/>
              </a:ext>
            </a:extLst>
          </p:cNvPr>
          <p:cNvPicPr>
            <a:picLocks noChangeAspect="1"/>
          </p:cNvPicPr>
          <p:nvPr userDrawn="1"/>
        </p:nvPicPr>
        <p:blipFill>
          <a:blip r:embed="rId2"/>
          <a:stretch>
            <a:fillRect/>
          </a:stretch>
        </p:blipFill>
        <p:spPr>
          <a:xfrm>
            <a:off x="5257800" y="-1590675"/>
            <a:ext cx="6934200" cy="10401300"/>
          </a:xfrm>
          <a:prstGeom prst="rect">
            <a:avLst/>
          </a:prstGeom>
        </p:spPr>
      </p:pic>
    </p:spTree>
    <p:extLst>
      <p:ext uri="{BB962C8B-B14F-4D97-AF65-F5344CB8AC3E}">
        <p14:creationId xmlns:p14="http://schemas.microsoft.com/office/powerpoint/2010/main" val="374364894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5_Vertical Title and Tex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F0CDB30-9BAE-82F6-F373-98798774A837}"/>
              </a:ext>
            </a:extLst>
          </p:cNvPr>
          <p:cNvSpPr/>
          <p:nvPr userDrawn="1"/>
        </p:nvSpPr>
        <p:spPr>
          <a:xfrm>
            <a:off x="0" y="0"/>
            <a:ext cx="5257800" cy="6858000"/>
          </a:xfrm>
          <a:prstGeom prst="rect">
            <a:avLst/>
          </a:prstGeom>
          <a:solidFill>
            <a:srgbClr val="7C34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 Placeholder 2">
            <a:extLst>
              <a:ext uri="{FF2B5EF4-FFF2-40B4-BE49-F238E27FC236}">
                <a16:creationId xmlns:a16="http://schemas.microsoft.com/office/drawing/2014/main" id="{96630FD6-27D4-234D-BE4F-7ADBD753DD24}"/>
              </a:ext>
            </a:extLst>
          </p:cNvPr>
          <p:cNvSpPr>
            <a:spLocks noGrp="1"/>
          </p:cNvSpPr>
          <p:nvPr>
            <p:ph type="body" sz="quarter" idx="10" hasCustomPrompt="1"/>
          </p:nvPr>
        </p:nvSpPr>
        <p:spPr>
          <a:xfrm>
            <a:off x="1016000" y="1971675"/>
            <a:ext cx="3352800" cy="2143125"/>
          </a:xfrm>
          <a:prstGeom prst="rect">
            <a:avLst/>
          </a:prstGeom>
        </p:spPr>
        <p:txBody>
          <a:bodyPr/>
          <a:lstStyle>
            <a:lvl1pPr marL="0" indent="0">
              <a:buNone/>
              <a:defRPr sz="4400" b="1">
                <a:solidFill>
                  <a:schemeClr val="bg1"/>
                </a:solidFill>
              </a:defRPr>
            </a:lvl1pPr>
          </a:lstStyle>
          <a:p>
            <a:pPr lvl="0"/>
            <a:r>
              <a:rPr lang="en-GB"/>
              <a:t>Enter title text</a:t>
            </a:r>
          </a:p>
        </p:txBody>
      </p:sp>
      <p:pic>
        <p:nvPicPr>
          <p:cNvPr id="4" name="Picture 3">
            <a:extLst>
              <a:ext uri="{FF2B5EF4-FFF2-40B4-BE49-F238E27FC236}">
                <a16:creationId xmlns:a16="http://schemas.microsoft.com/office/drawing/2014/main" id="{79C31478-DA6F-4518-01BD-B858E6999278}"/>
              </a:ext>
            </a:extLst>
          </p:cNvPr>
          <p:cNvPicPr>
            <a:picLocks noChangeAspect="1"/>
          </p:cNvPicPr>
          <p:nvPr userDrawn="1"/>
        </p:nvPicPr>
        <p:blipFill>
          <a:blip r:embed="rId2"/>
          <a:stretch>
            <a:fillRect/>
          </a:stretch>
        </p:blipFill>
        <p:spPr>
          <a:xfrm>
            <a:off x="5257800" y="-834188"/>
            <a:ext cx="6934200" cy="10401300"/>
          </a:xfrm>
          <a:prstGeom prst="rect">
            <a:avLst/>
          </a:prstGeom>
        </p:spPr>
      </p:pic>
    </p:spTree>
    <p:extLst>
      <p:ext uri="{BB962C8B-B14F-4D97-AF65-F5344CB8AC3E}">
        <p14:creationId xmlns:p14="http://schemas.microsoft.com/office/powerpoint/2010/main" val="220587133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_Vertical Title and Tex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F0CDB30-9BAE-82F6-F373-98798774A837}"/>
              </a:ext>
            </a:extLst>
          </p:cNvPr>
          <p:cNvSpPr/>
          <p:nvPr userDrawn="1"/>
        </p:nvSpPr>
        <p:spPr>
          <a:xfrm>
            <a:off x="0" y="0"/>
            <a:ext cx="5257800" cy="6858000"/>
          </a:xfrm>
          <a:prstGeom prst="rect">
            <a:avLst/>
          </a:prstGeom>
          <a:solidFill>
            <a:srgbClr val="7C34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 Placeholder 2">
            <a:extLst>
              <a:ext uri="{FF2B5EF4-FFF2-40B4-BE49-F238E27FC236}">
                <a16:creationId xmlns:a16="http://schemas.microsoft.com/office/drawing/2014/main" id="{96630FD6-27D4-234D-BE4F-7ADBD753DD24}"/>
              </a:ext>
            </a:extLst>
          </p:cNvPr>
          <p:cNvSpPr>
            <a:spLocks noGrp="1"/>
          </p:cNvSpPr>
          <p:nvPr>
            <p:ph type="body" sz="quarter" idx="10" hasCustomPrompt="1"/>
          </p:nvPr>
        </p:nvSpPr>
        <p:spPr>
          <a:xfrm>
            <a:off x="1016000" y="1971675"/>
            <a:ext cx="3352800" cy="2143125"/>
          </a:xfrm>
          <a:prstGeom prst="rect">
            <a:avLst/>
          </a:prstGeom>
        </p:spPr>
        <p:txBody>
          <a:bodyPr/>
          <a:lstStyle>
            <a:lvl1pPr marL="0" indent="0">
              <a:buNone/>
              <a:defRPr sz="4400" b="1">
                <a:solidFill>
                  <a:schemeClr val="bg1"/>
                </a:solidFill>
              </a:defRPr>
            </a:lvl1pPr>
          </a:lstStyle>
          <a:p>
            <a:pPr lvl="0"/>
            <a:r>
              <a:rPr lang="en-GB"/>
              <a:t>Enter title text</a:t>
            </a:r>
          </a:p>
        </p:txBody>
      </p:sp>
      <p:pic>
        <p:nvPicPr>
          <p:cNvPr id="4" name="Picture 3">
            <a:extLst>
              <a:ext uri="{FF2B5EF4-FFF2-40B4-BE49-F238E27FC236}">
                <a16:creationId xmlns:a16="http://schemas.microsoft.com/office/drawing/2014/main" id="{7FCC7A84-DB9E-D37D-E7C8-1D37D99679C4}"/>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9116" b="24977"/>
          <a:stretch/>
        </p:blipFill>
        <p:spPr bwMode="auto">
          <a:xfrm>
            <a:off x="5257800" y="0"/>
            <a:ext cx="6934200" cy="6858000"/>
          </a:xfrm>
          <a:prstGeom prst="rect">
            <a:avLst/>
          </a:prstGeom>
          <a:noFill/>
          <a:ln>
            <a:noFill/>
          </a:ln>
        </p:spPr>
      </p:pic>
    </p:spTree>
    <p:extLst>
      <p:ext uri="{BB962C8B-B14F-4D97-AF65-F5344CB8AC3E}">
        <p14:creationId xmlns:p14="http://schemas.microsoft.com/office/powerpoint/2010/main" val="78983731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Vertical Title and Tex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F0CDB30-9BAE-82F6-F373-98798774A837}"/>
              </a:ext>
            </a:extLst>
          </p:cNvPr>
          <p:cNvSpPr/>
          <p:nvPr userDrawn="1"/>
        </p:nvSpPr>
        <p:spPr>
          <a:xfrm>
            <a:off x="0" y="0"/>
            <a:ext cx="5257800" cy="6858000"/>
          </a:xfrm>
          <a:prstGeom prst="rect">
            <a:avLst/>
          </a:prstGeom>
          <a:solidFill>
            <a:srgbClr val="7C34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 Placeholder 2">
            <a:extLst>
              <a:ext uri="{FF2B5EF4-FFF2-40B4-BE49-F238E27FC236}">
                <a16:creationId xmlns:a16="http://schemas.microsoft.com/office/drawing/2014/main" id="{96630FD6-27D4-234D-BE4F-7ADBD753DD24}"/>
              </a:ext>
            </a:extLst>
          </p:cNvPr>
          <p:cNvSpPr>
            <a:spLocks noGrp="1"/>
          </p:cNvSpPr>
          <p:nvPr>
            <p:ph type="body" sz="quarter" idx="10" hasCustomPrompt="1"/>
          </p:nvPr>
        </p:nvSpPr>
        <p:spPr>
          <a:xfrm>
            <a:off x="1016000" y="1971675"/>
            <a:ext cx="3352800" cy="2143125"/>
          </a:xfrm>
          <a:prstGeom prst="rect">
            <a:avLst/>
          </a:prstGeom>
        </p:spPr>
        <p:txBody>
          <a:bodyPr/>
          <a:lstStyle>
            <a:lvl1pPr marL="0" indent="0">
              <a:buNone/>
              <a:defRPr sz="4400" b="1">
                <a:solidFill>
                  <a:schemeClr val="bg1"/>
                </a:solidFill>
              </a:defRPr>
            </a:lvl1pPr>
          </a:lstStyle>
          <a:p>
            <a:pPr lvl="0"/>
            <a:r>
              <a:rPr lang="en-GB"/>
              <a:t>Enter title text</a:t>
            </a:r>
          </a:p>
        </p:txBody>
      </p:sp>
    </p:spTree>
    <p:extLst>
      <p:ext uri="{BB962C8B-B14F-4D97-AF65-F5344CB8AC3E}">
        <p14:creationId xmlns:p14="http://schemas.microsoft.com/office/powerpoint/2010/main" val="313969069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CC2AB38B-A7C3-F0B6-E74B-63EDC796392D}"/>
              </a:ext>
            </a:extLst>
          </p:cNvPr>
          <p:cNvSpPr/>
          <p:nvPr userDrawn="1"/>
        </p:nvSpPr>
        <p:spPr>
          <a:xfrm>
            <a:off x="0" y="-50800"/>
            <a:ext cx="12192000" cy="4694358"/>
          </a:xfrm>
          <a:prstGeom prst="rect">
            <a:avLst/>
          </a:prstGeom>
          <a:solidFill>
            <a:srgbClr val="7C34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id="{52B7C52A-9FA0-9C9D-016F-DD09038B5DDC}"/>
              </a:ext>
            </a:extLst>
          </p:cNvPr>
          <p:cNvSpPr txBox="1"/>
          <p:nvPr userDrawn="1"/>
        </p:nvSpPr>
        <p:spPr>
          <a:xfrm>
            <a:off x="677716" y="978039"/>
            <a:ext cx="9051640" cy="707886"/>
          </a:xfrm>
          <a:prstGeom prst="rect">
            <a:avLst/>
          </a:prstGeom>
          <a:noFill/>
        </p:spPr>
        <p:txBody>
          <a:bodyPr wrap="square" rtlCol="0">
            <a:spAutoFit/>
          </a:bodyPr>
          <a:lstStyle/>
          <a:p>
            <a:r>
              <a:rPr lang="en-GB" sz="4000">
                <a:solidFill>
                  <a:schemeClr val="bg1"/>
                </a:solidFill>
              </a:rPr>
              <a:t>NHS Lothian</a:t>
            </a:r>
          </a:p>
        </p:txBody>
      </p:sp>
      <p:sp>
        <p:nvSpPr>
          <p:cNvPr id="15" name="TextBox 14">
            <a:extLst>
              <a:ext uri="{FF2B5EF4-FFF2-40B4-BE49-F238E27FC236}">
                <a16:creationId xmlns:a16="http://schemas.microsoft.com/office/drawing/2014/main" id="{6F4050CE-B756-FF0C-907D-310002EEF509}"/>
              </a:ext>
            </a:extLst>
          </p:cNvPr>
          <p:cNvSpPr txBox="1"/>
          <p:nvPr userDrawn="1"/>
        </p:nvSpPr>
        <p:spPr>
          <a:xfrm>
            <a:off x="558465" y="5116282"/>
            <a:ext cx="9051640" cy="707886"/>
          </a:xfrm>
          <a:prstGeom prst="rect">
            <a:avLst/>
          </a:prstGeom>
          <a:noFill/>
        </p:spPr>
        <p:txBody>
          <a:bodyPr wrap="square" rtlCol="0">
            <a:spAutoFit/>
          </a:bodyPr>
          <a:lstStyle/>
          <a:p>
            <a:r>
              <a:rPr lang="en-GB" sz="4000" b="1">
                <a:solidFill>
                  <a:srgbClr val="7C348B"/>
                </a:solidFill>
              </a:rPr>
              <a:t>Improving the health of our population</a:t>
            </a:r>
          </a:p>
        </p:txBody>
      </p:sp>
      <p:sp>
        <p:nvSpPr>
          <p:cNvPr id="16" name="TextBox 15">
            <a:extLst>
              <a:ext uri="{FF2B5EF4-FFF2-40B4-BE49-F238E27FC236}">
                <a16:creationId xmlns:a16="http://schemas.microsoft.com/office/drawing/2014/main" id="{7AC18BF9-20BF-7D5E-4B64-73B76D9B6DAE}"/>
              </a:ext>
            </a:extLst>
          </p:cNvPr>
          <p:cNvSpPr txBox="1"/>
          <p:nvPr userDrawn="1"/>
        </p:nvSpPr>
        <p:spPr>
          <a:xfrm>
            <a:off x="-1849583" y="5909937"/>
            <a:ext cx="6290685" cy="338554"/>
          </a:xfrm>
          <a:prstGeom prst="rect">
            <a:avLst/>
          </a:prstGeom>
          <a:noFill/>
        </p:spPr>
        <p:txBody>
          <a:bodyPr wrap="square" rtlCol="0">
            <a:spAutoFit/>
          </a:bodyPr>
          <a:lstStyle/>
          <a:p>
            <a:pPr algn="r"/>
            <a:r>
              <a:rPr lang="en-GB" sz="1600">
                <a:solidFill>
                  <a:srgbClr val="551170"/>
                </a:solidFill>
              </a:rPr>
              <a:t>https://services.nhslothian.scot/publichealth</a:t>
            </a:r>
          </a:p>
        </p:txBody>
      </p:sp>
      <p:sp>
        <p:nvSpPr>
          <p:cNvPr id="3" name="Text Placeholder 2">
            <a:extLst>
              <a:ext uri="{FF2B5EF4-FFF2-40B4-BE49-F238E27FC236}">
                <a16:creationId xmlns:a16="http://schemas.microsoft.com/office/drawing/2014/main" id="{A5865360-3406-831A-735A-F7CDED9C309D}"/>
              </a:ext>
            </a:extLst>
          </p:cNvPr>
          <p:cNvSpPr>
            <a:spLocks noGrp="1"/>
          </p:cNvSpPr>
          <p:nvPr>
            <p:ph type="body" sz="quarter" idx="10" hasCustomPrompt="1"/>
          </p:nvPr>
        </p:nvSpPr>
        <p:spPr>
          <a:xfrm>
            <a:off x="677716" y="3349617"/>
            <a:ext cx="8362950" cy="1158875"/>
          </a:xfrm>
          <a:prstGeom prst="rect">
            <a:avLst/>
          </a:prstGeom>
        </p:spPr>
        <p:txBody>
          <a:bodyPr/>
          <a:lstStyle>
            <a:lvl1pPr marL="0" indent="0">
              <a:buNone/>
              <a:defRPr>
                <a:solidFill>
                  <a:schemeClr val="bg1"/>
                </a:solidFill>
              </a:defRPr>
            </a:lvl1pPr>
          </a:lstStyle>
          <a:p>
            <a:pPr lvl="0"/>
            <a:r>
              <a:rPr lang="en-US"/>
              <a:t>Name – job role</a:t>
            </a:r>
            <a:endParaRPr lang="en-GB"/>
          </a:p>
        </p:txBody>
      </p:sp>
      <p:sp>
        <p:nvSpPr>
          <p:cNvPr id="5" name="Text Placeholder 4">
            <a:extLst>
              <a:ext uri="{FF2B5EF4-FFF2-40B4-BE49-F238E27FC236}">
                <a16:creationId xmlns:a16="http://schemas.microsoft.com/office/drawing/2014/main" id="{B1291C21-B898-E415-C598-0B790080FACB}"/>
              </a:ext>
            </a:extLst>
          </p:cNvPr>
          <p:cNvSpPr>
            <a:spLocks noGrp="1"/>
          </p:cNvSpPr>
          <p:nvPr>
            <p:ph type="body" sz="quarter" idx="11" hasCustomPrompt="1"/>
          </p:nvPr>
        </p:nvSpPr>
        <p:spPr>
          <a:xfrm>
            <a:off x="677716" y="1625660"/>
            <a:ext cx="7954963" cy="1443037"/>
          </a:xfrm>
          <a:prstGeom prst="rect">
            <a:avLst/>
          </a:prstGeom>
        </p:spPr>
        <p:txBody>
          <a:bodyPr/>
          <a:lstStyle>
            <a:lvl1pPr marL="0" indent="0">
              <a:buNone/>
              <a:defRPr sz="4400" b="1">
                <a:solidFill>
                  <a:schemeClr val="bg1"/>
                </a:solidFill>
              </a:defRPr>
            </a:lvl1pPr>
          </a:lstStyle>
          <a:p>
            <a:pPr lvl="0"/>
            <a:r>
              <a:rPr lang="en-US"/>
              <a:t>Enter title of slides</a:t>
            </a:r>
          </a:p>
          <a:p>
            <a:pPr lvl="0"/>
            <a:r>
              <a:rPr lang="en-US"/>
              <a:t>Enter date</a:t>
            </a:r>
            <a:endParaRPr lang="en-GB"/>
          </a:p>
        </p:txBody>
      </p:sp>
      <p:pic>
        <p:nvPicPr>
          <p:cNvPr id="6" name="Picture 5">
            <a:extLst>
              <a:ext uri="{FF2B5EF4-FFF2-40B4-BE49-F238E27FC236}">
                <a16:creationId xmlns:a16="http://schemas.microsoft.com/office/drawing/2014/main" id="{CC1BF953-863F-D237-32C5-DE74BB3CBA40}"/>
              </a:ext>
            </a:extLst>
          </p:cNvPr>
          <p:cNvPicPr>
            <a:picLocks noChangeAspect="1"/>
          </p:cNvPicPr>
          <p:nvPr userDrawn="1"/>
        </p:nvPicPr>
        <p:blipFill>
          <a:blip r:embed="rId2"/>
          <a:stretch>
            <a:fillRect/>
          </a:stretch>
        </p:blipFill>
        <p:spPr>
          <a:xfrm>
            <a:off x="9729356" y="0"/>
            <a:ext cx="2270562" cy="1710231"/>
          </a:xfrm>
          <a:prstGeom prst="rect">
            <a:avLst/>
          </a:prstGeom>
        </p:spPr>
      </p:pic>
    </p:spTree>
    <p:extLst>
      <p:ext uri="{BB962C8B-B14F-4D97-AF65-F5344CB8AC3E}">
        <p14:creationId xmlns:p14="http://schemas.microsoft.com/office/powerpoint/2010/main" val="381498664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6C5E66C-3024-F9BA-BF12-398A320D193F}"/>
              </a:ext>
            </a:extLst>
          </p:cNvPr>
          <p:cNvSpPr/>
          <p:nvPr userDrawn="1"/>
        </p:nvSpPr>
        <p:spPr>
          <a:xfrm>
            <a:off x="11293870" y="0"/>
            <a:ext cx="898130" cy="6858000"/>
          </a:xfrm>
          <a:prstGeom prst="rect">
            <a:avLst/>
          </a:prstGeom>
          <a:solidFill>
            <a:srgbClr val="7C34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 Placeholder 2">
            <a:extLst>
              <a:ext uri="{FF2B5EF4-FFF2-40B4-BE49-F238E27FC236}">
                <a16:creationId xmlns:a16="http://schemas.microsoft.com/office/drawing/2014/main" id="{4787ED3E-8FEE-1893-BC9B-B0FF862D4FA4}"/>
              </a:ext>
            </a:extLst>
          </p:cNvPr>
          <p:cNvSpPr>
            <a:spLocks noGrp="1"/>
          </p:cNvSpPr>
          <p:nvPr>
            <p:ph type="body" sz="quarter" idx="10" hasCustomPrompt="1"/>
          </p:nvPr>
        </p:nvSpPr>
        <p:spPr>
          <a:xfrm rot="16200000">
            <a:off x="9863652" y="4124959"/>
            <a:ext cx="3758565" cy="507683"/>
          </a:xfrm>
          <a:prstGeom prst="rect">
            <a:avLst/>
          </a:prstGeom>
        </p:spPr>
        <p:txBody>
          <a:bodyPr/>
          <a:lstStyle>
            <a:lvl1pPr marL="0" indent="0">
              <a:buNone/>
              <a:defRPr b="1">
                <a:solidFill>
                  <a:schemeClr val="bg1"/>
                </a:solidFill>
              </a:defRPr>
            </a:lvl1pPr>
            <a:lvl2pPr marL="457200" indent="0">
              <a:buNone/>
              <a:defRPr/>
            </a:lvl2pPr>
          </a:lstStyle>
          <a:p>
            <a:pPr lvl="0"/>
            <a:r>
              <a:rPr lang="en-US"/>
              <a:t>Add text</a:t>
            </a:r>
          </a:p>
        </p:txBody>
      </p:sp>
      <p:sp>
        <p:nvSpPr>
          <p:cNvPr id="5" name="Text Placeholder 4">
            <a:extLst>
              <a:ext uri="{FF2B5EF4-FFF2-40B4-BE49-F238E27FC236}">
                <a16:creationId xmlns:a16="http://schemas.microsoft.com/office/drawing/2014/main" id="{E80306C7-9A72-15A4-E857-C9F641A4C495}"/>
              </a:ext>
            </a:extLst>
          </p:cNvPr>
          <p:cNvSpPr>
            <a:spLocks noGrp="1"/>
          </p:cNvSpPr>
          <p:nvPr>
            <p:ph type="body" sz="quarter" idx="11" hasCustomPrompt="1"/>
          </p:nvPr>
        </p:nvSpPr>
        <p:spPr>
          <a:xfrm>
            <a:off x="1096963" y="1189038"/>
            <a:ext cx="8107362" cy="801687"/>
          </a:xfrm>
          <a:prstGeom prst="rect">
            <a:avLst/>
          </a:prstGeom>
        </p:spPr>
        <p:txBody>
          <a:bodyPr/>
          <a:lstStyle>
            <a:lvl1pPr marL="0" indent="0">
              <a:buNone/>
              <a:defRPr sz="3600" b="1">
                <a:solidFill>
                  <a:srgbClr val="7C348B"/>
                </a:solidFill>
              </a:defRPr>
            </a:lvl1pPr>
          </a:lstStyle>
          <a:p>
            <a:pPr lvl="0"/>
            <a:r>
              <a:rPr lang="en-US"/>
              <a:t>Add title</a:t>
            </a:r>
          </a:p>
        </p:txBody>
      </p:sp>
      <p:sp>
        <p:nvSpPr>
          <p:cNvPr id="4" name="Text Placeholder 3">
            <a:extLst>
              <a:ext uri="{FF2B5EF4-FFF2-40B4-BE49-F238E27FC236}">
                <a16:creationId xmlns:a16="http://schemas.microsoft.com/office/drawing/2014/main" id="{A3F6B1A3-D758-26D5-42E6-A261A874BCAA}"/>
              </a:ext>
            </a:extLst>
          </p:cNvPr>
          <p:cNvSpPr>
            <a:spLocks noGrp="1"/>
          </p:cNvSpPr>
          <p:nvPr>
            <p:ph type="body" sz="quarter" idx="12" hasCustomPrompt="1"/>
          </p:nvPr>
        </p:nvSpPr>
        <p:spPr>
          <a:xfrm>
            <a:off x="1096963" y="2381250"/>
            <a:ext cx="9247187" cy="3762375"/>
          </a:xfrm>
          <a:prstGeom prst="rect">
            <a:avLst/>
          </a:prstGeom>
        </p:spPr>
        <p:txBody>
          <a:bodyPr/>
          <a:lstStyle>
            <a:lvl1pPr marL="0" indent="0">
              <a:buNone/>
              <a:defRPr>
                <a:solidFill>
                  <a:srgbClr val="7C348B"/>
                </a:solidFill>
              </a:defRPr>
            </a:lvl1pPr>
          </a:lstStyle>
          <a:p>
            <a:pPr lvl="0"/>
            <a:r>
              <a:rPr lang="en-US"/>
              <a:t>Add text</a:t>
            </a:r>
            <a:endParaRPr lang="en-GB"/>
          </a:p>
        </p:txBody>
      </p:sp>
    </p:spTree>
    <p:extLst>
      <p:ext uri="{BB962C8B-B14F-4D97-AF65-F5344CB8AC3E}">
        <p14:creationId xmlns:p14="http://schemas.microsoft.com/office/powerpoint/2010/main" val="13734738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6C5E66C-3024-F9BA-BF12-398A320D193F}"/>
              </a:ext>
            </a:extLst>
          </p:cNvPr>
          <p:cNvSpPr/>
          <p:nvPr userDrawn="1"/>
        </p:nvSpPr>
        <p:spPr>
          <a:xfrm>
            <a:off x="11293870" y="0"/>
            <a:ext cx="898130" cy="6858000"/>
          </a:xfrm>
          <a:prstGeom prst="rect">
            <a:avLst/>
          </a:prstGeom>
          <a:solidFill>
            <a:srgbClr val="7C34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 Placeholder 2">
            <a:extLst>
              <a:ext uri="{FF2B5EF4-FFF2-40B4-BE49-F238E27FC236}">
                <a16:creationId xmlns:a16="http://schemas.microsoft.com/office/drawing/2014/main" id="{4787ED3E-8FEE-1893-BC9B-B0FF862D4FA4}"/>
              </a:ext>
            </a:extLst>
          </p:cNvPr>
          <p:cNvSpPr>
            <a:spLocks noGrp="1"/>
          </p:cNvSpPr>
          <p:nvPr>
            <p:ph type="body" sz="quarter" idx="10" hasCustomPrompt="1"/>
          </p:nvPr>
        </p:nvSpPr>
        <p:spPr>
          <a:xfrm rot="16200000">
            <a:off x="9863652" y="4124959"/>
            <a:ext cx="3758565" cy="507683"/>
          </a:xfrm>
          <a:prstGeom prst="rect">
            <a:avLst/>
          </a:prstGeom>
        </p:spPr>
        <p:txBody>
          <a:bodyPr/>
          <a:lstStyle>
            <a:lvl1pPr marL="0" indent="0">
              <a:buNone/>
              <a:defRPr b="1">
                <a:solidFill>
                  <a:schemeClr val="bg1"/>
                </a:solidFill>
              </a:defRPr>
            </a:lvl1pPr>
            <a:lvl2pPr marL="457200" indent="0">
              <a:buNone/>
              <a:defRPr/>
            </a:lvl2pPr>
          </a:lstStyle>
          <a:p>
            <a:pPr lvl="0"/>
            <a:r>
              <a:rPr lang="en-US"/>
              <a:t>Add text</a:t>
            </a:r>
          </a:p>
        </p:txBody>
      </p:sp>
      <p:sp>
        <p:nvSpPr>
          <p:cNvPr id="5" name="Text Placeholder 4">
            <a:extLst>
              <a:ext uri="{FF2B5EF4-FFF2-40B4-BE49-F238E27FC236}">
                <a16:creationId xmlns:a16="http://schemas.microsoft.com/office/drawing/2014/main" id="{E80306C7-9A72-15A4-E857-C9F641A4C495}"/>
              </a:ext>
            </a:extLst>
          </p:cNvPr>
          <p:cNvSpPr>
            <a:spLocks noGrp="1"/>
          </p:cNvSpPr>
          <p:nvPr>
            <p:ph type="body" sz="quarter" idx="11" hasCustomPrompt="1"/>
          </p:nvPr>
        </p:nvSpPr>
        <p:spPr>
          <a:xfrm>
            <a:off x="1096963" y="1189039"/>
            <a:ext cx="8107362" cy="563562"/>
          </a:xfrm>
          <a:prstGeom prst="rect">
            <a:avLst/>
          </a:prstGeom>
        </p:spPr>
        <p:txBody>
          <a:bodyPr/>
          <a:lstStyle>
            <a:lvl1pPr marL="0" indent="0">
              <a:buNone/>
              <a:defRPr sz="3600" b="1">
                <a:solidFill>
                  <a:srgbClr val="7C348B"/>
                </a:solidFill>
              </a:defRPr>
            </a:lvl1pPr>
          </a:lstStyle>
          <a:p>
            <a:pPr lvl="0"/>
            <a:r>
              <a:rPr lang="en-US"/>
              <a:t>Our divisions</a:t>
            </a:r>
          </a:p>
        </p:txBody>
      </p:sp>
      <p:graphicFrame>
        <p:nvGraphicFramePr>
          <p:cNvPr id="2" name="Table 4">
            <a:extLst>
              <a:ext uri="{FF2B5EF4-FFF2-40B4-BE49-F238E27FC236}">
                <a16:creationId xmlns:a16="http://schemas.microsoft.com/office/drawing/2014/main" id="{F7815AAB-3DFB-8482-B91D-B4526394B8D9}"/>
              </a:ext>
            </a:extLst>
          </p:cNvPr>
          <p:cNvGraphicFramePr>
            <a:graphicFrameLocks noGrp="1"/>
          </p:cNvGraphicFramePr>
          <p:nvPr userDrawn="1">
            <p:extLst>
              <p:ext uri="{D42A27DB-BD31-4B8C-83A1-F6EECF244321}">
                <p14:modId xmlns:p14="http://schemas.microsoft.com/office/powerpoint/2010/main" val="949246758"/>
              </p:ext>
            </p:extLst>
          </p:nvPr>
        </p:nvGraphicFramePr>
        <p:xfrm>
          <a:off x="619457" y="1990725"/>
          <a:ext cx="10268504" cy="4358640"/>
        </p:xfrm>
        <a:graphic>
          <a:graphicData uri="http://schemas.openxmlformats.org/drawingml/2006/table">
            <a:tbl>
              <a:tblPr firstRow="1" bandRow="1">
                <a:tableStyleId>{5C22544A-7EE6-4342-B048-85BDC9FD1C3A}</a:tableStyleId>
              </a:tblPr>
              <a:tblGrid>
                <a:gridCol w="2567126">
                  <a:extLst>
                    <a:ext uri="{9D8B030D-6E8A-4147-A177-3AD203B41FA5}">
                      <a16:colId xmlns:a16="http://schemas.microsoft.com/office/drawing/2014/main" val="3158073111"/>
                    </a:ext>
                  </a:extLst>
                </a:gridCol>
                <a:gridCol w="2567126">
                  <a:extLst>
                    <a:ext uri="{9D8B030D-6E8A-4147-A177-3AD203B41FA5}">
                      <a16:colId xmlns:a16="http://schemas.microsoft.com/office/drawing/2014/main" val="4078357838"/>
                    </a:ext>
                  </a:extLst>
                </a:gridCol>
                <a:gridCol w="2567126">
                  <a:extLst>
                    <a:ext uri="{9D8B030D-6E8A-4147-A177-3AD203B41FA5}">
                      <a16:colId xmlns:a16="http://schemas.microsoft.com/office/drawing/2014/main" val="3908531934"/>
                    </a:ext>
                  </a:extLst>
                </a:gridCol>
                <a:gridCol w="2567126">
                  <a:extLst>
                    <a:ext uri="{9D8B030D-6E8A-4147-A177-3AD203B41FA5}">
                      <a16:colId xmlns:a16="http://schemas.microsoft.com/office/drawing/2014/main" val="2158753036"/>
                    </a:ext>
                  </a:extLst>
                </a:gridCol>
              </a:tblGrid>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000"/>
                        <a:t>Population Health</a:t>
                      </a:r>
                    </a:p>
                  </a:txBody>
                  <a:tcPr anchor="ctr">
                    <a:solidFill>
                      <a:srgbClr val="78328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000"/>
                        <a:t>Health Protection</a:t>
                      </a:r>
                    </a:p>
                  </a:txBody>
                  <a:tcPr anchor="ctr">
                    <a:solidFill>
                      <a:srgbClr val="62296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000"/>
                        <a:t>Health Care </a:t>
                      </a:r>
                      <a:br>
                        <a:rPr lang="en-GB" sz="2000"/>
                      </a:br>
                      <a:r>
                        <a:rPr lang="en-GB" sz="2000"/>
                        <a:t>Public Health</a:t>
                      </a:r>
                    </a:p>
                  </a:txBody>
                  <a:tcPr anchor="ctr">
                    <a:solidFill>
                      <a:srgbClr val="78328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000"/>
                        <a:t>Business &amp; Administration </a:t>
                      </a:r>
                    </a:p>
                  </a:txBody>
                  <a:tcPr anchor="ctr">
                    <a:solidFill>
                      <a:srgbClr val="62296D"/>
                    </a:solidFill>
                  </a:tcPr>
                </a:tc>
                <a:extLst>
                  <a:ext uri="{0D108BD9-81ED-4DB2-BD59-A6C34878D82A}">
                    <a16:rowId xmlns:a16="http://schemas.microsoft.com/office/drawing/2014/main" val="823983117"/>
                  </a:ext>
                </a:extLst>
              </a:tr>
              <a:tr h="370840">
                <a:tc>
                  <a:txBody>
                    <a:bodyPr/>
                    <a:lstStyle/>
                    <a:p>
                      <a:pPr marL="285750" indent="-285750">
                        <a:buFont typeface="Wingdings" panose="05000000000000000000" pitchFamily="2" charset="2"/>
                        <a:buChar char="§"/>
                      </a:pPr>
                      <a:r>
                        <a:rPr lang="en-GB" sz="1800"/>
                        <a:t>Partnership and Place teams focus on inequalities and improving population health</a:t>
                      </a:r>
                    </a:p>
                    <a:p>
                      <a:pPr marL="285750" indent="-285750">
                        <a:buFont typeface="Wingdings" panose="05000000000000000000" pitchFamily="2" charset="2"/>
                        <a:buChar char="§"/>
                      </a:pPr>
                      <a:r>
                        <a:rPr lang="en-GB" sz="1800"/>
                        <a:t>Public Health Intelligence Team</a:t>
                      </a:r>
                    </a:p>
                    <a:p>
                      <a:pPr marL="285750" indent="-285750">
                        <a:buFont typeface="Wingdings" panose="05000000000000000000" pitchFamily="2" charset="2"/>
                        <a:buChar char="§"/>
                      </a:pPr>
                      <a:r>
                        <a:rPr lang="en-GB" sz="1800"/>
                        <a:t>Maternal and Children’s health</a:t>
                      </a:r>
                    </a:p>
                    <a:p>
                      <a:pPr marL="285750" indent="-285750">
                        <a:buFont typeface="Wingdings" panose="05000000000000000000" pitchFamily="2" charset="2"/>
                        <a:buChar char="§"/>
                      </a:pPr>
                      <a:r>
                        <a:rPr lang="en-GB" sz="1800"/>
                        <a:t>Sexual Health Improvement team</a:t>
                      </a:r>
                    </a:p>
                    <a:p>
                      <a:pPr marL="285750" indent="-285750">
                        <a:buFont typeface="Wingdings" panose="05000000000000000000" pitchFamily="2" charset="2"/>
                        <a:buChar char="§"/>
                      </a:pPr>
                      <a:r>
                        <a:rPr lang="en-GB" sz="1800"/>
                        <a:t>Tobacco Control team</a:t>
                      </a:r>
                      <a:endParaRPr lang="en-GB"/>
                    </a:p>
                  </a:txBody>
                  <a:tcPr>
                    <a:solidFill>
                      <a:srgbClr val="7C348B">
                        <a:alpha val="18039"/>
                      </a:srgbClr>
                    </a:solidFill>
                  </a:tcPr>
                </a:tc>
                <a:tc>
                  <a:txBody>
                    <a:bodyPr/>
                    <a:lstStyle/>
                    <a:p>
                      <a:pPr marL="285750" indent="-285750">
                        <a:buFont typeface="Wingdings" panose="05000000000000000000" pitchFamily="2" charset="2"/>
                        <a:buChar char="§"/>
                      </a:pPr>
                      <a:r>
                        <a:rPr lang="en-GB" sz="1800"/>
                        <a:t>Protect the local population from communicable and infectious diseases and environmental hazards. </a:t>
                      </a:r>
                    </a:p>
                    <a:p>
                      <a:pPr marL="285750" indent="-285750">
                        <a:buFont typeface="Wingdings" panose="05000000000000000000" pitchFamily="2" charset="2"/>
                        <a:buChar char="§"/>
                      </a:pPr>
                      <a:r>
                        <a:rPr lang="en-GB" sz="1800"/>
                        <a:t>Provides specialist advice and operational support to NHS Lothian, local authorities and other agencies.</a:t>
                      </a:r>
                    </a:p>
                    <a:p>
                      <a:endParaRPr lang="en-GB"/>
                    </a:p>
                  </a:txBody>
                  <a:tcPr>
                    <a:solidFill>
                      <a:srgbClr val="7C348B">
                        <a:alpha val="18039"/>
                      </a:srgbClr>
                    </a:solidFill>
                  </a:tcPr>
                </a:tc>
                <a:tc>
                  <a:txBody>
                    <a:bodyPr/>
                    <a:lstStyle/>
                    <a:p>
                      <a:pPr marL="285750" indent="-285750">
                        <a:buFont typeface="Wingdings" panose="05000000000000000000" pitchFamily="2" charset="2"/>
                        <a:buChar char="§"/>
                      </a:pPr>
                      <a:r>
                        <a:rPr lang="en-GB" sz="1800"/>
                        <a:t>Provide oversight across the six National Screening Programmes </a:t>
                      </a:r>
                    </a:p>
                    <a:p>
                      <a:pPr marL="285750" indent="-285750">
                        <a:buFont typeface="Wingdings" panose="05000000000000000000" pitchFamily="2" charset="2"/>
                        <a:buChar char="§"/>
                      </a:pPr>
                      <a:r>
                        <a:rPr lang="en-GB" sz="1800"/>
                        <a:t>Dental Public Health</a:t>
                      </a:r>
                    </a:p>
                    <a:p>
                      <a:pPr marL="285750" indent="-285750">
                        <a:buFont typeface="Wingdings" panose="05000000000000000000" pitchFamily="2" charset="2"/>
                        <a:buChar char="§"/>
                      </a:pPr>
                      <a:r>
                        <a:rPr lang="en-GB" sz="1800"/>
                        <a:t>Immunisation Programmes </a:t>
                      </a:r>
                    </a:p>
                    <a:p>
                      <a:pPr marL="285750" indent="-285750">
                        <a:buFont typeface="Wingdings" panose="05000000000000000000" pitchFamily="2" charset="2"/>
                        <a:buChar char="§"/>
                      </a:pPr>
                      <a:r>
                        <a:rPr lang="en-GB" sz="1800"/>
                        <a:t>Pharmaceutical public health</a:t>
                      </a:r>
                    </a:p>
                  </a:txBody>
                  <a:tcPr>
                    <a:solidFill>
                      <a:srgbClr val="7C348B">
                        <a:alpha val="18039"/>
                      </a:srgbClr>
                    </a:solidFill>
                  </a:tcPr>
                </a:tc>
                <a:tc>
                  <a:txBody>
                    <a:bodyPr/>
                    <a:lstStyle/>
                    <a:p>
                      <a:pPr marL="285750" indent="-285750">
                        <a:buFont typeface="Wingdings" panose="05000000000000000000" pitchFamily="2" charset="2"/>
                        <a:buChar char="§"/>
                      </a:pPr>
                      <a:r>
                        <a:rPr lang="en-GB" sz="1800"/>
                        <a:t>Provide administrative and clerical support.</a:t>
                      </a:r>
                    </a:p>
                    <a:p>
                      <a:pPr marL="285750" indent="-285750">
                        <a:buFont typeface="Wingdings" panose="05000000000000000000" pitchFamily="2" charset="2"/>
                        <a:buChar char="§"/>
                      </a:pPr>
                      <a:r>
                        <a:rPr lang="en-GB" sz="1800" kern="1200">
                          <a:solidFill>
                            <a:schemeClr val="tx1"/>
                          </a:solidFill>
                          <a:latin typeface="+mn-lt"/>
                          <a:ea typeface="+mn-ea"/>
                          <a:cs typeface="+mn-cs"/>
                        </a:rPr>
                        <a:t>Departmental Governance role re: processes and procedures</a:t>
                      </a:r>
                    </a:p>
                    <a:p>
                      <a:pPr marL="285750" indent="-285750">
                        <a:buFont typeface="Wingdings" panose="05000000000000000000" pitchFamily="2" charset="2"/>
                        <a:buChar char="§"/>
                      </a:pPr>
                      <a:r>
                        <a:rPr lang="en-GB" sz="1800" kern="1200">
                          <a:solidFill>
                            <a:schemeClr val="tx1"/>
                          </a:solidFill>
                          <a:latin typeface="+mn-lt"/>
                          <a:ea typeface="+mn-ea"/>
                          <a:cs typeface="+mn-cs"/>
                        </a:rPr>
                        <a:t>Monitor and track workforce perfo</a:t>
                      </a:r>
                      <a:r>
                        <a:rPr lang="en-GB" sz="1800"/>
                        <a:t>rmance.</a:t>
                      </a:r>
                    </a:p>
                    <a:p>
                      <a:endParaRPr lang="en-GB"/>
                    </a:p>
                  </a:txBody>
                  <a:tcPr>
                    <a:solidFill>
                      <a:srgbClr val="7C348B">
                        <a:alpha val="18039"/>
                      </a:srgbClr>
                    </a:solidFill>
                  </a:tcPr>
                </a:tc>
                <a:extLst>
                  <a:ext uri="{0D108BD9-81ED-4DB2-BD59-A6C34878D82A}">
                    <a16:rowId xmlns:a16="http://schemas.microsoft.com/office/drawing/2014/main" val="2004462845"/>
                  </a:ext>
                </a:extLst>
              </a:tr>
            </a:tbl>
          </a:graphicData>
        </a:graphic>
      </p:graphicFrame>
    </p:spTree>
    <p:extLst>
      <p:ext uri="{BB962C8B-B14F-4D97-AF65-F5344CB8AC3E}">
        <p14:creationId xmlns:p14="http://schemas.microsoft.com/office/powerpoint/2010/main" val="251641295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6C5E66C-3024-F9BA-BF12-398A320D193F}"/>
              </a:ext>
            </a:extLst>
          </p:cNvPr>
          <p:cNvSpPr/>
          <p:nvPr userDrawn="1"/>
        </p:nvSpPr>
        <p:spPr>
          <a:xfrm>
            <a:off x="11293870" y="0"/>
            <a:ext cx="898130" cy="6858000"/>
          </a:xfrm>
          <a:prstGeom prst="rect">
            <a:avLst/>
          </a:prstGeom>
          <a:solidFill>
            <a:srgbClr val="7C34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 Placeholder 2">
            <a:extLst>
              <a:ext uri="{FF2B5EF4-FFF2-40B4-BE49-F238E27FC236}">
                <a16:creationId xmlns:a16="http://schemas.microsoft.com/office/drawing/2014/main" id="{4787ED3E-8FEE-1893-BC9B-B0FF862D4FA4}"/>
              </a:ext>
            </a:extLst>
          </p:cNvPr>
          <p:cNvSpPr>
            <a:spLocks noGrp="1"/>
          </p:cNvSpPr>
          <p:nvPr>
            <p:ph type="body" sz="quarter" idx="10" hasCustomPrompt="1"/>
          </p:nvPr>
        </p:nvSpPr>
        <p:spPr>
          <a:xfrm rot="16200000">
            <a:off x="9863652" y="4124959"/>
            <a:ext cx="3758565" cy="507683"/>
          </a:xfrm>
          <a:prstGeom prst="rect">
            <a:avLst/>
          </a:prstGeom>
        </p:spPr>
        <p:txBody>
          <a:bodyPr/>
          <a:lstStyle>
            <a:lvl1pPr marL="0" indent="0">
              <a:buNone/>
              <a:defRPr b="1">
                <a:solidFill>
                  <a:schemeClr val="bg1"/>
                </a:solidFill>
              </a:defRPr>
            </a:lvl1pPr>
            <a:lvl2pPr marL="457200" indent="0">
              <a:buNone/>
              <a:defRPr/>
            </a:lvl2pPr>
          </a:lstStyle>
          <a:p>
            <a:pPr lvl="0"/>
            <a:r>
              <a:rPr lang="en-US"/>
              <a:t>Add text</a:t>
            </a:r>
          </a:p>
        </p:txBody>
      </p:sp>
      <p:sp>
        <p:nvSpPr>
          <p:cNvPr id="5" name="Text Placeholder 4">
            <a:extLst>
              <a:ext uri="{FF2B5EF4-FFF2-40B4-BE49-F238E27FC236}">
                <a16:creationId xmlns:a16="http://schemas.microsoft.com/office/drawing/2014/main" id="{E80306C7-9A72-15A4-E857-C9F641A4C495}"/>
              </a:ext>
            </a:extLst>
          </p:cNvPr>
          <p:cNvSpPr>
            <a:spLocks noGrp="1"/>
          </p:cNvSpPr>
          <p:nvPr>
            <p:ph type="body" sz="quarter" idx="11" hasCustomPrompt="1"/>
          </p:nvPr>
        </p:nvSpPr>
        <p:spPr>
          <a:xfrm>
            <a:off x="1096963" y="1189039"/>
            <a:ext cx="8107362" cy="563562"/>
          </a:xfrm>
          <a:prstGeom prst="rect">
            <a:avLst/>
          </a:prstGeom>
        </p:spPr>
        <p:txBody>
          <a:bodyPr/>
          <a:lstStyle>
            <a:lvl1pPr marL="0" indent="0">
              <a:buNone/>
              <a:defRPr sz="3600" b="1">
                <a:solidFill>
                  <a:srgbClr val="7C348B"/>
                </a:solidFill>
              </a:defRPr>
            </a:lvl1pPr>
          </a:lstStyle>
          <a:p>
            <a:pPr lvl="0"/>
            <a:r>
              <a:rPr lang="en-US"/>
              <a:t>Enter text</a:t>
            </a:r>
          </a:p>
        </p:txBody>
      </p:sp>
      <p:graphicFrame>
        <p:nvGraphicFramePr>
          <p:cNvPr id="2" name="Table 4">
            <a:extLst>
              <a:ext uri="{FF2B5EF4-FFF2-40B4-BE49-F238E27FC236}">
                <a16:creationId xmlns:a16="http://schemas.microsoft.com/office/drawing/2014/main" id="{F7815AAB-3DFB-8482-B91D-B4526394B8D9}"/>
              </a:ext>
            </a:extLst>
          </p:cNvPr>
          <p:cNvGraphicFramePr>
            <a:graphicFrameLocks noGrp="1"/>
          </p:cNvGraphicFramePr>
          <p:nvPr userDrawn="1">
            <p:extLst>
              <p:ext uri="{D42A27DB-BD31-4B8C-83A1-F6EECF244321}">
                <p14:modId xmlns:p14="http://schemas.microsoft.com/office/powerpoint/2010/main" val="1641874371"/>
              </p:ext>
            </p:extLst>
          </p:nvPr>
        </p:nvGraphicFramePr>
        <p:xfrm>
          <a:off x="619457" y="1990725"/>
          <a:ext cx="10268504" cy="4084320"/>
        </p:xfrm>
        <a:graphic>
          <a:graphicData uri="http://schemas.openxmlformats.org/drawingml/2006/table">
            <a:tbl>
              <a:tblPr firstRow="1" bandRow="1">
                <a:tableStyleId>{5C22544A-7EE6-4342-B048-85BDC9FD1C3A}</a:tableStyleId>
              </a:tblPr>
              <a:tblGrid>
                <a:gridCol w="2567126">
                  <a:extLst>
                    <a:ext uri="{9D8B030D-6E8A-4147-A177-3AD203B41FA5}">
                      <a16:colId xmlns:a16="http://schemas.microsoft.com/office/drawing/2014/main" val="3158073111"/>
                    </a:ext>
                  </a:extLst>
                </a:gridCol>
                <a:gridCol w="2567126">
                  <a:extLst>
                    <a:ext uri="{9D8B030D-6E8A-4147-A177-3AD203B41FA5}">
                      <a16:colId xmlns:a16="http://schemas.microsoft.com/office/drawing/2014/main" val="4078357838"/>
                    </a:ext>
                  </a:extLst>
                </a:gridCol>
                <a:gridCol w="2567126">
                  <a:extLst>
                    <a:ext uri="{9D8B030D-6E8A-4147-A177-3AD203B41FA5}">
                      <a16:colId xmlns:a16="http://schemas.microsoft.com/office/drawing/2014/main" val="3908531934"/>
                    </a:ext>
                  </a:extLst>
                </a:gridCol>
                <a:gridCol w="2567126">
                  <a:extLst>
                    <a:ext uri="{9D8B030D-6E8A-4147-A177-3AD203B41FA5}">
                      <a16:colId xmlns:a16="http://schemas.microsoft.com/office/drawing/2014/main" val="2158753036"/>
                    </a:ext>
                  </a:extLst>
                </a:gridCol>
              </a:tblGrid>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2000"/>
                    </a:p>
                  </a:txBody>
                  <a:tcPr anchor="ctr">
                    <a:solidFill>
                      <a:srgbClr val="78328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2000"/>
                    </a:p>
                  </a:txBody>
                  <a:tcPr anchor="ctr">
                    <a:solidFill>
                      <a:srgbClr val="62296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2000"/>
                    </a:p>
                  </a:txBody>
                  <a:tcPr anchor="ctr">
                    <a:solidFill>
                      <a:srgbClr val="78328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2000"/>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2000"/>
                    </a:p>
                  </a:txBody>
                  <a:tcPr anchor="ctr">
                    <a:solidFill>
                      <a:srgbClr val="62296D"/>
                    </a:solidFill>
                  </a:tcPr>
                </a:tc>
                <a:extLst>
                  <a:ext uri="{0D108BD9-81ED-4DB2-BD59-A6C34878D82A}">
                    <a16:rowId xmlns:a16="http://schemas.microsoft.com/office/drawing/2014/main" val="823983117"/>
                  </a:ext>
                </a:extLst>
              </a:tr>
              <a:tr h="370840">
                <a:tc>
                  <a:txBody>
                    <a:bodyPr/>
                    <a:lstStyle/>
                    <a:p>
                      <a:pPr marL="285750" indent="-285750">
                        <a:buFont typeface="Wingdings" panose="05000000000000000000" pitchFamily="2" charset="2"/>
                        <a:buChar char="§"/>
                      </a:pPr>
                      <a:endParaRPr lang="en-GB"/>
                    </a:p>
                  </a:txBody>
                  <a:tcPr>
                    <a:solidFill>
                      <a:srgbClr val="7C348B">
                        <a:alpha val="18039"/>
                      </a:srgbClr>
                    </a:solidFill>
                  </a:tcPr>
                </a:tc>
                <a:tc>
                  <a:txBody>
                    <a:bodyPr/>
                    <a:lstStyle/>
                    <a:p>
                      <a:endParaRPr lang="en-GB"/>
                    </a:p>
                  </a:txBody>
                  <a:tcPr>
                    <a:solidFill>
                      <a:srgbClr val="7C348B">
                        <a:alpha val="18039"/>
                      </a:srgbClr>
                    </a:solidFill>
                  </a:tcPr>
                </a:tc>
                <a:tc>
                  <a:txBody>
                    <a:bodyPr/>
                    <a:lstStyle/>
                    <a:p>
                      <a:pPr marL="285750" indent="-285750">
                        <a:buFont typeface="Wingdings" panose="05000000000000000000" pitchFamily="2" charset="2"/>
                        <a:buChar char="§"/>
                      </a:pPr>
                      <a:endParaRPr lang="en-GB" sz="1800"/>
                    </a:p>
                  </a:txBody>
                  <a:tcPr>
                    <a:solidFill>
                      <a:srgbClr val="7C348B">
                        <a:alpha val="18039"/>
                      </a:srgbClr>
                    </a:solidFill>
                  </a:tcPr>
                </a:tc>
                <a:tc>
                  <a:txBody>
                    <a:bodyPr/>
                    <a:lstStyle/>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txBody>
                  <a:tcPr>
                    <a:solidFill>
                      <a:srgbClr val="7C348B">
                        <a:alpha val="18039"/>
                      </a:srgbClr>
                    </a:solidFill>
                  </a:tcPr>
                </a:tc>
                <a:extLst>
                  <a:ext uri="{0D108BD9-81ED-4DB2-BD59-A6C34878D82A}">
                    <a16:rowId xmlns:a16="http://schemas.microsoft.com/office/drawing/2014/main" val="2004462845"/>
                  </a:ext>
                </a:extLst>
              </a:tr>
            </a:tbl>
          </a:graphicData>
        </a:graphic>
      </p:graphicFrame>
      <p:sp>
        <p:nvSpPr>
          <p:cNvPr id="6" name="Text Placeholder 5">
            <a:extLst>
              <a:ext uri="{FF2B5EF4-FFF2-40B4-BE49-F238E27FC236}">
                <a16:creationId xmlns:a16="http://schemas.microsoft.com/office/drawing/2014/main" id="{6ACC5D7F-613B-CCB2-859F-37EC90EDAC18}"/>
              </a:ext>
            </a:extLst>
          </p:cNvPr>
          <p:cNvSpPr>
            <a:spLocks noGrp="1"/>
          </p:cNvSpPr>
          <p:nvPr>
            <p:ph type="body" sz="quarter" idx="12" hasCustomPrompt="1"/>
          </p:nvPr>
        </p:nvSpPr>
        <p:spPr>
          <a:xfrm>
            <a:off x="1096963" y="2171699"/>
            <a:ext cx="1571625" cy="327025"/>
          </a:xfrm>
          <a:prstGeom prst="rect">
            <a:avLst/>
          </a:prstGeom>
        </p:spPr>
        <p:txBody>
          <a:bodyPr/>
          <a:lstStyle>
            <a:lvl1pPr marL="0" indent="0">
              <a:buNone/>
              <a:defRPr>
                <a:solidFill>
                  <a:schemeClr val="bg1"/>
                </a:solidFill>
              </a:defRPr>
            </a:lvl1pPr>
          </a:lstStyle>
          <a:p>
            <a:pPr lvl="0"/>
            <a:r>
              <a:rPr lang="en-US"/>
              <a:t>Add text</a:t>
            </a:r>
            <a:endParaRPr lang="en-GB"/>
          </a:p>
        </p:txBody>
      </p:sp>
      <p:sp>
        <p:nvSpPr>
          <p:cNvPr id="7" name="Text Placeholder 5">
            <a:extLst>
              <a:ext uri="{FF2B5EF4-FFF2-40B4-BE49-F238E27FC236}">
                <a16:creationId xmlns:a16="http://schemas.microsoft.com/office/drawing/2014/main" id="{05C32199-481F-7B92-7C7F-5F1B1335B452}"/>
              </a:ext>
            </a:extLst>
          </p:cNvPr>
          <p:cNvSpPr>
            <a:spLocks noGrp="1"/>
          </p:cNvSpPr>
          <p:nvPr>
            <p:ph type="body" sz="quarter" idx="13" hasCustomPrompt="1"/>
          </p:nvPr>
        </p:nvSpPr>
        <p:spPr>
          <a:xfrm>
            <a:off x="3697288" y="2171698"/>
            <a:ext cx="1571625" cy="327025"/>
          </a:xfrm>
          <a:prstGeom prst="rect">
            <a:avLst/>
          </a:prstGeom>
        </p:spPr>
        <p:txBody>
          <a:bodyPr/>
          <a:lstStyle>
            <a:lvl1pPr marL="0" indent="0">
              <a:buNone/>
              <a:defRPr>
                <a:solidFill>
                  <a:schemeClr val="bg1"/>
                </a:solidFill>
              </a:defRPr>
            </a:lvl1pPr>
          </a:lstStyle>
          <a:p>
            <a:pPr lvl="0"/>
            <a:r>
              <a:rPr lang="en-US"/>
              <a:t>Add text</a:t>
            </a:r>
            <a:endParaRPr lang="en-GB"/>
          </a:p>
        </p:txBody>
      </p:sp>
      <p:sp>
        <p:nvSpPr>
          <p:cNvPr id="9" name="Text Placeholder 5">
            <a:extLst>
              <a:ext uri="{FF2B5EF4-FFF2-40B4-BE49-F238E27FC236}">
                <a16:creationId xmlns:a16="http://schemas.microsoft.com/office/drawing/2014/main" id="{DCC80481-FCCE-520A-8BD1-2AD4F080A2BB}"/>
              </a:ext>
            </a:extLst>
          </p:cNvPr>
          <p:cNvSpPr>
            <a:spLocks noGrp="1"/>
          </p:cNvSpPr>
          <p:nvPr>
            <p:ph type="body" sz="quarter" idx="14" hasCustomPrompt="1"/>
          </p:nvPr>
        </p:nvSpPr>
        <p:spPr>
          <a:xfrm>
            <a:off x="6297613" y="2171697"/>
            <a:ext cx="1571625" cy="327025"/>
          </a:xfrm>
          <a:prstGeom prst="rect">
            <a:avLst/>
          </a:prstGeom>
        </p:spPr>
        <p:txBody>
          <a:bodyPr/>
          <a:lstStyle>
            <a:lvl1pPr marL="0" indent="0">
              <a:buNone/>
              <a:defRPr>
                <a:solidFill>
                  <a:schemeClr val="bg1"/>
                </a:solidFill>
              </a:defRPr>
            </a:lvl1pPr>
          </a:lstStyle>
          <a:p>
            <a:pPr lvl="0"/>
            <a:r>
              <a:rPr lang="en-US"/>
              <a:t>Add text</a:t>
            </a:r>
            <a:endParaRPr lang="en-GB"/>
          </a:p>
        </p:txBody>
      </p:sp>
      <p:sp>
        <p:nvSpPr>
          <p:cNvPr id="10" name="Text Placeholder 5">
            <a:extLst>
              <a:ext uri="{FF2B5EF4-FFF2-40B4-BE49-F238E27FC236}">
                <a16:creationId xmlns:a16="http://schemas.microsoft.com/office/drawing/2014/main" id="{0608D1AA-66E7-DE5A-4559-F5CE17169A3F}"/>
              </a:ext>
            </a:extLst>
          </p:cNvPr>
          <p:cNvSpPr>
            <a:spLocks noGrp="1"/>
          </p:cNvSpPr>
          <p:nvPr>
            <p:ph type="body" sz="quarter" idx="15" hasCustomPrompt="1"/>
          </p:nvPr>
        </p:nvSpPr>
        <p:spPr>
          <a:xfrm>
            <a:off x="8742758" y="2171696"/>
            <a:ext cx="1571625" cy="327025"/>
          </a:xfrm>
          <a:prstGeom prst="rect">
            <a:avLst/>
          </a:prstGeom>
        </p:spPr>
        <p:txBody>
          <a:bodyPr/>
          <a:lstStyle>
            <a:lvl1pPr marL="0" indent="0">
              <a:buNone/>
              <a:defRPr>
                <a:solidFill>
                  <a:schemeClr val="bg1"/>
                </a:solidFill>
              </a:defRPr>
            </a:lvl1pPr>
          </a:lstStyle>
          <a:p>
            <a:pPr lvl="0"/>
            <a:r>
              <a:rPr lang="en-US"/>
              <a:t>Add text</a:t>
            </a:r>
            <a:endParaRPr lang="en-GB"/>
          </a:p>
        </p:txBody>
      </p:sp>
      <p:sp>
        <p:nvSpPr>
          <p:cNvPr id="11" name="Text Placeholder 5">
            <a:extLst>
              <a:ext uri="{FF2B5EF4-FFF2-40B4-BE49-F238E27FC236}">
                <a16:creationId xmlns:a16="http://schemas.microsoft.com/office/drawing/2014/main" id="{F4845D50-C5AA-4837-0FC9-FF4837EDB5C9}"/>
              </a:ext>
            </a:extLst>
          </p:cNvPr>
          <p:cNvSpPr>
            <a:spLocks noGrp="1"/>
          </p:cNvSpPr>
          <p:nvPr>
            <p:ph type="body" sz="quarter" idx="16" hasCustomPrompt="1"/>
          </p:nvPr>
        </p:nvSpPr>
        <p:spPr>
          <a:xfrm>
            <a:off x="1096963" y="2981323"/>
            <a:ext cx="1571625" cy="327025"/>
          </a:xfrm>
          <a:prstGeom prst="rect">
            <a:avLst/>
          </a:prstGeom>
        </p:spPr>
        <p:txBody>
          <a:bodyPr/>
          <a:lstStyle>
            <a:lvl1pPr marL="0" indent="0">
              <a:buNone/>
              <a:defRPr>
                <a:solidFill>
                  <a:schemeClr val="tx1"/>
                </a:solidFill>
              </a:defRPr>
            </a:lvl1pPr>
          </a:lstStyle>
          <a:p>
            <a:pPr lvl="0"/>
            <a:r>
              <a:rPr lang="en-US"/>
              <a:t>Add text</a:t>
            </a:r>
            <a:endParaRPr lang="en-GB"/>
          </a:p>
        </p:txBody>
      </p:sp>
      <p:sp>
        <p:nvSpPr>
          <p:cNvPr id="12" name="Text Placeholder 5">
            <a:extLst>
              <a:ext uri="{FF2B5EF4-FFF2-40B4-BE49-F238E27FC236}">
                <a16:creationId xmlns:a16="http://schemas.microsoft.com/office/drawing/2014/main" id="{B02D1665-A201-706A-7CEF-62506D480089}"/>
              </a:ext>
            </a:extLst>
          </p:cNvPr>
          <p:cNvSpPr>
            <a:spLocks noGrp="1"/>
          </p:cNvSpPr>
          <p:nvPr>
            <p:ph type="body" sz="quarter" idx="17" hasCustomPrompt="1"/>
          </p:nvPr>
        </p:nvSpPr>
        <p:spPr>
          <a:xfrm>
            <a:off x="3697287" y="2981322"/>
            <a:ext cx="1571625" cy="327025"/>
          </a:xfrm>
          <a:prstGeom prst="rect">
            <a:avLst/>
          </a:prstGeom>
        </p:spPr>
        <p:txBody>
          <a:bodyPr/>
          <a:lstStyle>
            <a:lvl1pPr marL="0" indent="0">
              <a:buNone/>
              <a:defRPr>
                <a:solidFill>
                  <a:schemeClr val="tx1"/>
                </a:solidFill>
              </a:defRPr>
            </a:lvl1pPr>
          </a:lstStyle>
          <a:p>
            <a:pPr lvl="0"/>
            <a:r>
              <a:rPr lang="en-US"/>
              <a:t>Add text</a:t>
            </a:r>
            <a:endParaRPr lang="en-GB"/>
          </a:p>
        </p:txBody>
      </p:sp>
      <p:sp>
        <p:nvSpPr>
          <p:cNvPr id="13" name="Text Placeholder 5">
            <a:extLst>
              <a:ext uri="{FF2B5EF4-FFF2-40B4-BE49-F238E27FC236}">
                <a16:creationId xmlns:a16="http://schemas.microsoft.com/office/drawing/2014/main" id="{DA8CD6B5-5F37-5250-5D9E-612576DEE3C8}"/>
              </a:ext>
            </a:extLst>
          </p:cNvPr>
          <p:cNvSpPr>
            <a:spLocks noGrp="1"/>
          </p:cNvSpPr>
          <p:nvPr>
            <p:ph type="body" sz="quarter" idx="18" hasCustomPrompt="1"/>
          </p:nvPr>
        </p:nvSpPr>
        <p:spPr>
          <a:xfrm>
            <a:off x="6297611" y="2981322"/>
            <a:ext cx="1571625" cy="327025"/>
          </a:xfrm>
          <a:prstGeom prst="rect">
            <a:avLst/>
          </a:prstGeom>
        </p:spPr>
        <p:txBody>
          <a:bodyPr/>
          <a:lstStyle>
            <a:lvl1pPr marL="0" indent="0">
              <a:buNone/>
              <a:defRPr>
                <a:solidFill>
                  <a:schemeClr val="tx1"/>
                </a:solidFill>
              </a:defRPr>
            </a:lvl1pPr>
          </a:lstStyle>
          <a:p>
            <a:pPr lvl="0"/>
            <a:r>
              <a:rPr lang="en-US"/>
              <a:t>Add text</a:t>
            </a:r>
            <a:endParaRPr lang="en-GB"/>
          </a:p>
        </p:txBody>
      </p:sp>
      <p:sp>
        <p:nvSpPr>
          <p:cNvPr id="14" name="Text Placeholder 5">
            <a:extLst>
              <a:ext uri="{FF2B5EF4-FFF2-40B4-BE49-F238E27FC236}">
                <a16:creationId xmlns:a16="http://schemas.microsoft.com/office/drawing/2014/main" id="{2FC9DC5A-3798-C49B-83BF-FF64FD2260B7}"/>
              </a:ext>
            </a:extLst>
          </p:cNvPr>
          <p:cNvSpPr>
            <a:spLocks noGrp="1"/>
          </p:cNvSpPr>
          <p:nvPr>
            <p:ph type="body" sz="quarter" idx="19" hasCustomPrompt="1"/>
          </p:nvPr>
        </p:nvSpPr>
        <p:spPr>
          <a:xfrm>
            <a:off x="8742758" y="3002600"/>
            <a:ext cx="1571625" cy="327025"/>
          </a:xfrm>
          <a:prstGeom prst="rect">
            <a:avLst/>
          </a:prstGeom>
        </p:spPr>
        <p:txBody>
          <a:bodyPr/>
          <a:lstStyle>
            <a:lvl1pPr marL="0" indent="0">
              <a:buNone/>
              <a:defRPr>
                <a:solidFill>
                  <a:schemeClr val="tx1"/>
                </a:solidFill>
              </a:defRPr>
            </a:lvl1pPr>
          </a:lstStyle>
          <a:p>
            <a:pPr lvl="0"/>
            <a:r>
              <a:rPr lang="en-US"/>
              <a:t>Add text</a:t>
            </a:r>
            <a:endParaRPr lang="en-GB"/>
          </a:p>
        </p:txBody>
      </p:sp>
    </p:spTree>
    <p:extLst>
      <p:ext uri="{BB962C8B-B14F-4D97-AF65-F5344CB8AC3E}">
        <p14:creationId xmlns:p14="http://schemas.microsoft.com/office/powerpoint/2010/main" val="70198342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CE35DF7-8C96-D31C-11D3-4DA7C8C533AF}"/>
              </a:ext>
            </a:extLst>
          </p:cNvPr>
          <p:cNvSpPr/>
          <p:nvPr userDrawn="1"/>
        </p:nvSpPr>
        <p:spPr>
          <a:xfrm>
            <a:off x="11293870" y="0"/>
            <a:ext cx="898130" cy="6858000"/>
          </a:xfrm>
          <a:prstGeom prst="rect">
            <a:avLst/>
          </a:prstGeom>
          <a:solidFill>
            <a:srgbClr val="7C34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9D414A5E-457F-80ED-83D5-C3F7A9EBDD96}"/>
              </a:ext>
            </a:extLst>
          </p:cNvPr>
          <p:cNvSpPr/>
          <p:nvPr userDrawn="1"/>
        </p:nvSpPr>
        <p:spPr>
          <a:xfrm>
            <a:off x="0" y="1754813"/>
            <a:ext cx="11419774" cy="5103187"/>
          </a:xfrm>
          <a:prstGeom prst="rect">
            <a:avLst/>
          </a:prstGeom>
          <a:solidFill>
            <a:srgbClr val="7C348B">
              <a:alpha val="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 Placeholder 3">
            <a:extLst>
              <a:ext uri="{FF2B5EF4-FFF2-40B4-BE49-F238E27FC236}">
                <a16:creationId xmlns:a16="http://schemas.microsoft.com/office/drawing/2014/main" id="{04CBE744-E383-D5FC-0E0B-135EB1F75F92}"/>
              </a:ext>
            </a:extLst>
          </p:cNvPr>
          <p:cNvSpPr>
            <a:spLocks noGrp="1"/>
          </p:cNvSpPr>
          <p:nvPr>
            <p:ph type="body" sz="quarter" idx="10" hasCustomPrompt="1"/>
          </p:nvPr>
        </p:nvSpPr>
        <p:spPr>
          <a:xfrm>
            <a:off x="777875" y="2459038"/>
            <a:ext cx="5611813" cy="2505075"/>
          </a:xfrm>
          <a:prstGeom prst="rect">
            <a:avLst/>
          </a:prstGeom>
        </p:spPr>
        <p:txBody>
          <a:bodyPr/>
          <a:lstStyle>
            <a:lvl1pPr>
              <a:defRPr b="1">
                <a:solidFill>
                  <a:srgbClr val="7C348B"/>
                </a:solidFill>
              </a:defRPr>
            </a:lvl1pPr>
          </a:lstStyle>
          <a:p>
            <a:pPr lvl="0"/>
            <a:r>
              <a:rPr lang="en-US"/>
              <a:t>Enter bullet point 1.</a:t>
            </a:r>
          </a:p>
          <a:p>
            <a:pPr lvl="0"/>
            <a:endParaRPr lang="en-US"/>
          </a:p>
          <a:p>
            <a:pPr lvl="0"/>
            <a:r>
              <a:rPr lang="en-US"/>
              <a:t>Enter bullet point 2.</a:t>
            </a:r>
          </a:p>
          <a:p>
            <a:pPr lvl="0"/>
            <a:endParaRPr lang="en-US"/>
          </a:p>
          <a:p>
            <a:pPr lvl="0"/>
            <a:r>
              <a:rPr lang="en-US"/>
              <a:t>Enter bullet point 3.</a:t>
            </a:r>
          </a:p>
        </p:txBody>
      </p:sp>
      <p:sp>
        <p:nvSpPr>
          <p:cNvPr id="3" name="Text Placeholder 2">
            <a:extLst>
              <a:ext uri="{FF2B5EF4-FFF2-40B4-BE49-F238E27FC236}">
                <a16:creationId xmlns:a16="http://schemas.microsoft.com/office/drawing/2014/main" id="{B208DF5D-451B-4BFF-ED04-6BDB91D386D0}"/>
              </a:ext>
            </a:extLst>
          </p:cNvPr>
          <p:cNvSpPr>
            <a:spLocks noGrp="1"/>
          </p:cNvSpPr>
          <p:nvPr>
            <p:ph type="body" sz="quarter" idx="11" hasCustomPrompt="1"/>
          </p:nvPr>
        </p:nvSpPr>
        <p:spPr>
          <a:xfrm>
            <a:off x="777875" y="762000"/>
            <a:ext cx="9848850" cy="477520"/>
          </a:xfrm>
          <a:prstGeom prst="rect">
            <a:avLst/>
          </a:prstGeom>
        </p:spPr>
        <p:txBody>
          <a:bodyPr/>
          <a:lstStyle>
            <a:lvl1pPr marL="0" indent="0">
              <a:buNone/>
              <a:defRPr sz="3600" b="1">
                <a:solidFill>
                  <a:srgbClr val="7C348B"/>
                </a:solidFill>
              </a:defRPr>
            </a:lvl1pPr>
          </a:lstStyle>
          <a:p>
            <a:pPr lvl="0"/>
            <a:r>
              <a:rPr lang="en-US"/>
              <a:t>Enter title here</a:t>
            </a:r>
          </a:p>
        </p:txBody>
      </p:sp>
      <p:sp>
        <p:nvSpPr>
          <p:cNvPr id="6" name="Content Placeholder 5">
            <a:extLst>
              <a:ext uri="{FF2B5EF4-FFF2-40B4-BE49-F238E27FC236}">
                <a16:creationId xmlns:a16="http://schemas.microsoft.com/office/drawing/2014/main" id="{D69C4217-0254-38D0-0FC2-FC60FC91F801}"/>
              </a:ext>
            </a:extLst>
          </p:cNvPr>
          <p:cNvSpPr>
            <a:spLocks noGrp="1"/>
          </p:cNvSpPr>
          <p:nvPr>
            <p:ph sz="quarter" idx="12" hasCustomPrompt="1"/>
          </p:nvPr>
        </p:nvSpPr>
        <p:spPr>
          <a:xfrm rot="16200000">
            <a:off x="8964812" y="3214366"/>
            <a:ext cx="5556245" cy="448313"/>
          </a:xfrm>
          <a:prstGeom prst="rect">
            <a:avLst/>
          </a:prstGeom>
        </p:spPr>
        <p:txBody>
          <a:bodyPr/>
          <a:lstStyle>
            <a:lvl1pPr marL="0" indent="0">
              <a:buNone/>
              <a:defRPr b="1">
                <a:solidFill>
                  <a:schemeClr val="bg1"/>
                </a:solidFill>
              </a:defRPr>
            </a:lvl1pPr>
            <a:lvl3pPr marL="914400" indent="0">
              <a:buNone/>
              <a:defRPr/>
            </a:lvl3pPr>
          </a:lstStyle>
          <a:p>
            <a:pPr lvl="0"/>
            <a:r>
              <a:rPr lang="en-US"/>
              <a:t>Enter text</a:t>
            </a:r>
          </a:p>
        </p:txBody>
      </p:sp>
    </p:spTree>
    <p:extLst>
      <p:ext uri="{BB962C8B-B14F-4D97-AF65-F5344CB8AC3E}">
        <p14:creationId xmlns:p14="http://schemas.microsoft.com/office/powerpoint/2010/main" val="224290997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238223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D41E671-2A16-C608-29FD-6005018D42BB}"/>
              </a:ext>
            </a:extLst>
          </p:cNvPr>
          <p:cNvSpPr/>
          <p:nvPr userDrawn="1"/>
        </p:nvSpPr>
        <p:spPr>
          <a:xfrm>
            <a:off x="11293870" y="0"/>
            <a:ext cx="898130" cy="6858000"/>
          </a:xfrm>
          <a:prstGeom prst="rect">
            <a:avLst/>
          </a:prstGeom>
          <a:solidFill>
            <a:srgbClr val="7C34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 Placeholder 2">
            <a:extLst>
              <a:ext uri="{FF2B5EF4-FFF2-40B4-BE49-F238E27FC236}">
                <a16:creationId xmlns:a16="http://schemas.microsoft.com/office/drawing/2014/main" id="{3E3B5396-B6C8-413D-914D-8E9A9B8B256B}"/>
              </a:ext>
            </a:extLst>
          </p:cNvPr>
          <p:cNvSpPr>
            <a:spLocks noGrp="1"/>
          </p:cNvSpPr>
          <p:nvPr>
            <p:ph type="body" sz="quarter" idx="10" hasCustomPrompt="1"/>
          </p:nvPr>
        </p:nvSpPr>
        <p:spPr>
          <a:xfrm rot="16200000">
            <a:off x="9863652" y="4124959"/>
            <a:ext cx="3758565" cy="507683"/>
          </a:xfrm>
          <a:prstGeom prst="rect">
            <a:avLst/>
          </a:prstGeom>
        </p:spPr>
        <p:txBody>
          <a:bodyPr/>
          <a:lstStyle>
            <a:lvl1pPr marL="0" indent="0">
              <a:buNone/>
              <a:defRPr b="1">
                <a:solidFill>
                  <a:schemeClr val="bg1"/>
                </a:solidFill>
              </a:defRPr>
            </a:lvl1pPr>
            <a:lvl2pPr marL="457200" indent="0">
              <a:buNone/>
              <a:defRPr/>
            </a:lvl2pPr>
          </a:lstStyle>
          <a:p>
            <a:pPr lvl="0"/>
            <a:r>
              <a:rPr lang="en-US"/>
              <a:t>Add text</a:t>
            </a:r>
          </a:p>
        </p:txBody>
      </p:sp>
    </p:spTree>
    <p:extLst>
      <p:ext uri="{BB962C8B-B14F-4D97-AF65-F5344CB8AC3E}">
        <p14:creationId xmlns:p14="http://schemas.microsoft.com/office/powerpoint/2010/main" val="183991216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AB234E5-0B45-9DF8-73B6-7AB343F5043F}"/>
              </a:ext>
            </a:extLst>
          </p:cNvPr>
          <p:cNvSpPr/>
          <p:nvPr userDrawn="1"/>
        </p:nvSpPr>
        <p:spPr>
          <a:xfrm>
            <a:off x="0" y="1743740"/>
            <a:ext cx="12192000" cy="5114260"/>
          </a:xfrm>
          <a:prstGeom prst="rect">
            <a:avLst/>
          </a:prstGeom>
          <a:solidFill>
            <a:srgbClr val="7C34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 Placeholder 2">
            <a:extLst>
              <a:ext uri="{FF2B5EF4-FFF2-40B4-BE49-F238E27FC236}">
                <a16:creationId xmlns:a16="http://schemas.microsoft.com/office/drawing/2014/main" id="{7196E6CA-BD9D-7561-F647-1BDD5AF4F948}"/>
              </a:ext>
            </a:extLst>
          </p:cNvPr>
          <p:cNvSpPr>
            <a:spLocks noGrp="1"/>
          </p:cNvSpPr>
          <p:nvPr>
            <p:ph type="body" sz="quarter" idx="11" hasCustomPrompt="1"/>
          </p:nvPr>
        </p:nvSpPr>
        <p:spPr>
          <a:xfrm>
            <a:off x="777875" y="762000"/>
            <a:ext cx="9848850" cy="477520"/>
          </a:xfrm>
          <a:prstGeom prst="rect">
            <a:avLst/>
          </a:prstGeom>
        </p:spPr>
        <p:txBody>
          <a:bodyPr/>
          <a:lstStyle>
            <a:lvl1pPr marL="0" indent="0">
              <a:buNone/>
              <a:defRPr sz="3600" b="1">
                <a:solidFill>
                  <a:srgbClr val="7C348B"/>
                </a:solidFill>
              </a:defRPr>
            </a:lvl1pPr>
          </a:lstStyle>
          <a:p>
            <a:pPr lvl="0"/>
            <a:r>
              <a:rPr lang="en-US"/>
              <a:t>Enter title here</a:t>
            </a:r>
          </a:p>
        </p:txBody>
      </p:sp>
      <p:sp>
        <p:nvSpPr>
          <p:cNvPr id="8" name="Text Placeholder 3">
            <a:extLst>
              <a:ext uri="{FF2B5EF4-FFF2-40B4-BE49-F238E27FC236}">
                <a16:creationId xmlns:a16="http://schemas.microsoft.com/office/drawing/2014/main" id="{8F1669C1-180D-1F09-9E59-6150EF414A69}"/>
              </a:ext>
            </a:extLst>
          </p:cNvPr>
          <p:cNvSpPr>
            <a:spLocks noGrp="1"/>
          </p:cNvSpPr>
          <p:nvPr>
            <p:ph type="body" sz="quarter" idx="10" hasCustomPrompt="1"/>
          </p:nvPr>
        </p:nvSpPr>
        <p:spPr>
          <a:xfrm>
            <a:off x="777875" y="2459038"/>
            <a:ext cx="5611813" cy="2505075"/>
          </a:xfrm>
          <a:prstGeom prst="rect">
            <a:avLst/>
          </a:prstGeom>
        </p:spPr>
        <p:txBody>
          <a:bodyPr/>
          <a:lstStyle>
            <a:lvl1pPr>
              <a:defRPr b="1">
                <a:solidFill>
                  <a:schemeClr val="bg1"/>
                </a:solidFill>
              </a:defRPr>
            </a:lvl1pPr>
          </a:lstStyle>
          <a:p>
            <a:pPr lvl="0"/>
            <a:r>
              <a:rPr lang="en-US"/>
              <a:t>Enter bullet point 1.</a:t>
            </a:r>
          </a:p>
          <a:p>
            <a:pPr lvl="0"/>
            <a:endParaRPr lang="en-US"/>
          </a:p>
          <a:p>
            <a:pPr lvl="0"/>
            <a:r>
              <a:rPr lang="en-US"/>
              <a:t>Enter bullet point 2.</a:t>
            </a:r>
          </a:p>
          <a:p>
            <a:pPr lvl="0"/>
            <a:endParaRPr lang="en-US"/>
          </a:p>
          <a:p>
            <a:pPr lvl="0"/>
            <a:r>
              <a:rPr lang="en-US"/>
              <a:t>Enter bullet point 3.</a:t>
            </a:r>
          </a:p>
        </p:txBody>
      </p:sp>
    </p:spTree>
    <p:extLst>
      <p:ext uri="{BB962C8B-B14F-4D97-AF65-F5344CB8AC3E}">
        <p14:creationId xmlns:p14="http://schemas.microsoft.com/office/powerpoint/2010/main" val="328880840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7E5702C-27CF-10BD-9A20-45C9F2688B5F}"/>
              </a:ext>
            </a:extLst>
          </p:cNvPr>
          <p:cNvPicPr>
            <a:picLocks noChangeAspect="1"/>
          </p:cNvPicPr>
          <p:nvPr userDrawn="1"/>
        </p:nvPicPr>
        <p:blipFill rotWithShape="1">
          <a:blip r:embed="rId2"/>
          <a:srcRect l="1775" t="6086" r="3135"/>
          <a:stretch/>
        </p:blipFill>
        <p:spPr>
          <a:xfrm>
            <a:off x="5257800" y="-82551"/>
            <a:ext cx="6934200" cy="7023101"/>
          </a:xfrm>
          <a:prstGeom prst="rect">
            <a:avLst/>
          </a:prstGeom>
        </p:spPr>
      </p:pic>
      <p:sp>
        <p:nvSpPr>
          <p:cNvPr id="8" name="Rectangle 7">
            <a:extLst>
              <a:ext uri="{FF2B5EF4-FFF2-40B4-BE49-F238E27FC236}">
                <a16:creationId xmlns:a16="http://schemas.microsoft.com/office/drawing/2014/main" id="{CF0CDB30-9BAE-82F6-F373-98798774A837}"/>
              </a:ext>
            </a:extLst>
          </p:cNvPr>
          <p:cNvSpPr/>
          <p:nvPr userDrawn="1"/>
        </p:nvSpPr>
        <p:spPr>
          <a:xfrm>
            <a:off x="0" y="0"/>
            <a:ext cx="5257800" cy="6858000"/>
          </a:xfrm>
          <a:prstGeom prst="rect">
            <a:avLst/>
          </a:prstGeom>
          <a:solidFill>
            <a:srgbClr val="7C34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 Placeholder 2">
            <a:extLst>
              <a:ext uri="{FF2B5EF4-FFF2-40B4-BE49-F238E27FC236}">
                <a16:creationId xmlns:a16="http://schemas.microsoft.com/office/drawing/2014/main" id="{96630FD6-27D4-234D-BE4F-7ADBD753DD24}"/>
              </a:ext>
            </a:extLst>
          </p:cNvPr>
          <p:cNvSpPr>
            <a:spLocks noGrp="1"/>
          </p:cNvSpPr>
          <p:nvPr>
            <p:ph type="body" sz="quarter" idx="10" hasCustomPrompt="1"/>
          </p:nvPr>
        </p:nvSpPr>
        <p:spPr>
          <a:xfrm>
            <a:off x="1016000" y="1971675"/>
            <a:ext cx="3352800" cy="2143125"/>
          </a:xfrm>
          <a:prstGeom prst="rect">
            <a:avLst/>
          </a:prstGeom>
        </p:spPr>
        <p:txBody>
          <a:bodyPr/>
          <a:lstStyle>
            <a:lvl1pPr marL="0" indent="0">
              <a:buNone/>
              <a:defRPr sz="4400" b="1">
                <a:solidFill>
                  <a:schemeClr val="bg1"/>
                </a:solidFill>
              </a:defRPr>
            </a:lvl1pPr>
          </a:lstStyle>
          <a:p>
            <a:pPr lvl="0"/>
            <a:r>
              <a:rPr lang="en-GB"/>
              <a:t>Enter title text</a:t>
            </a:r>
          </a:p>
        </p:txBody>
      </p:sp>
    </p:spTree>
    <p:extLst>
      <p:ext uri="{BB962C8B-B14F-4D97-AF65-F5344CB8AC3E}">
        <p14:creationId xmlns:p14="http://schemas.microsoft.com/office/powerpoint/2010/main" val="321937629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_Vertical Title and Tex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F0CDB30-9BAE-82F6-F373-98798774A837}"/>
              </a:ext>
            </a:extLst>
          </p:cNvPr>
          <p:cNvSpPr/>
          <p:nvPr userDrawn="1"/>
        </p:nvSpPr>
        <p:spPr>
          <a:xfrm>
            <a:off x="0" y="0"/>
            <a:ext cx="5257800" cy="6858000"/>
          </a:xfrm>
          <a:prstGeom prst="rect">
            <a:avLst/>
          </a:prstGeom>
          <a:solidFill>
            <a:srgbClr val="7C34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 Placeholder 2">
            <a:extLst>
              <a:ext uri="{FF2B5EF4-FFF2-40B4-BE49-F238E27FC236}">
                <a16:creationId xmlns:a16="http://schemas.microsoft.com/office/drawing/2014/main" id="{96630FD6-27D4-234D-BE4F-7ADBD753DD24}"/>
              </a:ext>
            </a:extLst>
          </p:cNvPr>
          <p:cNvSpPr>
            <a:spLocks noGrp="1"/>
          </p:cNvSpPr>
          <p:nvPr>
            <p:ph type="body" sz="quarter" idx="10" hasCustomPrompt="1"/>
          </p:nvPr>
        </p:nvSpPr>
        <p:spPr>
          <a:xfrm>
            <a:off x="1016000" y="1971675"/>
            <a:ext cx="3352800" cy="2143125"/>
          </a:xfrm>
          <a:prstGeom prst="rect">
            <a:avLst/>
          </a:prstGeom>
        </p:spPr>
        <p:txBody>
          <a:bodyPr/>
          <a:lstStyle>
            <a:lvl1pPr marL="0" indent="0">
              <a:buNone/>
              <a:defRPr sz="4400" b="1">
                <a:solidFill>
                  <a:schemeClr val="bg1"/>
                </a:solidFill>
              </a:defRPr>
            </a:lvl1pPr>
          </a:lstStyle>
          <a:p>
            <a:pPr lvl="0"/>
            <a:r>
              <a:rPr lang="en-GB"/>
              <a:t>Enter title text</a:t>
            </a:r>
          </a:p>
        </p:txBody>
      </p:sp>
      <p:pic>
        <p:nvPicPr>
          <p:cNvPr id="2" name="Picture 1">
            <a:extLst>
              <a:ext uri="{FF2B5EF4-FFF2-40B4-BE49-F238E27FC236}">
                <a16:creationId xmlns:a16="http://schemas.microsoft.com/office/drawing/2014/main" id="{5E2DFE68-EB21-132E-DF6D-A3405DD62994}"/>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33459"/>
          <a:stretch/>
        </p:blipFill>
        <p:spPr bwMode="auto">
          <a:xfrm>
            <a:off x="5257800" y="-2"/>
            <a:ext cx="6934200" cy="6858001"/>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21272599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_Vertical Title and Tex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F0CDB30-9BAE-82F6-F373-98798774A837}"/>
              </a:ext>
            </a:extLst>
          </p:cNvPr>
          <p:cNvSpPr/>
          <p:nvPr userDrawn="1"/>
        </p:nvSpPr>
        <p:spPr>
          <a:xfrm>
            <a:off x="0" y="0"/>
            <a:ext cx="5257800" cy="6858000"/>
          </a:xfrm>
          <a:prstGeom prst="rect">
            <a:avLst/>
          </a:prstGeom>
          <a:solidFill>
            <a:srgbClr val="7C34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 Placeholder 2">
            <a:extLst>
              <a:ext uri="{FF2B5EF4-FFF2-40B4-BE49-F238E27FC236}">
                <a16:creationId xmlns:a16="http://schemas.microsoft.com/office/drawing/2014/main" id="{96630FD6-27D4-234D-BE4F-7ADBD753DD24}"/>
              </a:ext>
            </a:extLst>
          </p:cNvPr>
          <p:cNvSpPr>
            <a:spLocks noGrp="1"/>
          </p:cNvSpPr>
          <p:nvPr>
            <p:ph type="body" sz="quarter" idx="10" hasCustomPrompt="1"/>
          </p:nvPr>
        </p:nvSpPr>
        <p:spPr>
          <a:xfrm>
            <a:off x="1016000" y="1971675"/>
            <a:ext cx="3352800" cy="2143125"/>
          </a:xfrm>
          <a:prstGeom prst="rect">
            <a:avLst/>
          </a:prstGeom>
        </p:spPr>
        <p:txBody>
          <a:bodyPr/>
          <a:lstStyle>
            <a:lvl1pPr marL="0" indent="0">
              <a:buNone/>
              <a:defRPr sz="4400" b="1">
                <a:solidFill>
                  <a:schemeClr val="bg1"/>
                </a:solidFill>
              </a:defRPr>
            </a:lvl1pPr>
          </a:lstStyle>
          <a:p>
            <a:pPr lvl="0"/>
            <a:r>
              <a:rPr lang="en-GB"/>
              <a:t>Enter title text</a:t>
            </a:r>
          </a:p>
        </p:txBody>
      </p:sp>
      <p:pic>
        <p:nvPicPr>
          <p:cNvPr id="5" name="Picture 4">
            <a:extLst>
              <a:ext uri="{FF2B5EF4-FFF2-40B4-BE49-F238E27FC236}">
                <a16:creationId xmlns:a16="http://schemas.microsoft.com/office/drawing/2014/main" id="{4B7BF6C9-38C4-8BF1-BBDB-99AD2209C277}"/>
              </a:ext>
            </a:extLst>
          </p:cNvPr>
          <p:cNvPicPr>
            <a:picLocks noChangeAspect="1"/>
          </p:cNvPicPr>
          <p:nvPr userDrawn="1"/>
        </p:nvPicPr>
        <p:blipFill>
          <a:blip r:embed="rId2"/>
          <a:stretch>
            <a:fillRect/>
          </a:stretch>
        </p:blipFill>
        <p:spPr>
          <a:xfrm>
            <a:off x="5257800" y="-1590675"/>
            <a:ext cx="6934200" cy="10401300"/>
          </a:xfrm>
          <a:prstGeom prst="rect">
            <a:avLst/>
          </a:prstGeom>
        </p:spPr>
      </p:pic>
    </p:spTree>
    <p:extLst>
      <p:ext uri="{BB962C8B-B14F-4D97-AF65-F5344CB8AC3E}">
        <p14:creationId xmlns:p14="http://schemas.microsoft.com/office/powerpoint/2010/main" val="287214340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5_Vertical Title and Tex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F0CDB30-9BAE-82F6-F373-98798774A837}"/>
              </a:ext>
            </a:extLst>
          </p:cNvPr>
          <p:cNvSpPr/>
          <p:nvPr userDrawn="1"/>
        </p:nvSpPr>
        <p:spPr>
          <a:xfrm>
            <a:off x="0" y="0"/>
            <a:ext cx="5257800" cy="6858000"/>
          </a:xfrm>
          <a:prstGeom prst="rect">
            <a:avLst/>
          </a:prstGeom>
          <a:solidFill>
            <a:srgbClr val="7C34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 Placeholder 2">
            <a:extLst>
              <a:ext uri="{FF2B5EF4-FFF2-40B4-BE49-F238E27FC236}">
                <a16:creationId xmlns:a16="http://schemas.microsoft.com/office/drawing/2014/main" id="{96630FD6-27D4-234D-BE4F-7ADBD753DD24}"/>
              </a:ext>
            </a:extLst>
          </p:cNvPr>
          <p:cNvSpPr>
            <a:spLocks noGrp="1"/>
          </p:cNvSpPr>
          <p:nvPr>
            <p:ph type="body" sz="quarter" idx="10" hasCustomPrompt="1"/>
          </p:nvPr>
        </p:nvSpPr>
        <p:spPr>
          <a:xfrm>
            <a:off x="1016000" y="1971675"/>
            <a:ext cx="3352800" cy="2143125"/>
          </a:xfrm>
          <a:prstGeom prst="rect">
            <a:avLst/>
          </a:prstGeom>
        </p:spPr>
        <p:txBody>
          <a:bodyPr/>
          <a:lstStyle>
            <a:lvl1pPr marL="0" indent="0">
              <a:buNone/>
              <a:defRPr sz="4400" b="1">
                <a:solidFill>
                  <a:schemeClr val="bg1"/>
                </a:solidFill>
              </a:defRPr>
            </a:lvl1pPr>
          </a:lstStyle>
          <a:p>
            <a:pPr lvl="0"/>
            <a:r>
              <a:rPr lang="en-GB"/>
              <a:t>Enter title text</a:t>
            </a:r>
          </a:p>
        </p:txBody>
      </p:sp>
      <p:pic>
        <p:nvPicPr>
          <p:cNvPr id="4" name="Picture 3">
            <a:extLst>
              <a:ext uri="{FF2B5EF4-FFF2-40B4-BE49-F238E27FC236}">
                <a16:creationId xmlns:a16="http://schemas.microsoft.com/office/drawing/2014/main" id="{79C31478-DA6F-4518-01BD-B858E6999278}"/>
              </a:ext>
            </a:extLst>
          </p:cNvPr>
          <p:cNvPicPr>
            <a:picLocks noChangeAspect="1"/>
          </p:cNvPicPr>
          <p:nvPr userDrawn="1"/>
        </p:nvPicPr>
        <p:blipFill>
          <a:blip r:embed="rId2"/>
          <a:stretch>
            <a:fillRect/>
          </a:stretch>
        </p:blipFill>
        <p:spPr>
          <a:xfrm>
            <a:off x="5257800" y="-834188"/>
            <a:ext cx="6934200" cy="10401300"/>
          </a:xfrm>
          <a:prstGeom prst="rect">
            <a:avLst/>
          </a:prstGeom>
        </p:spPr>
      </p:pic>
    </p:spTree>
    <p:extLst>
      <p:ext uri="{BB962C8B-B14F-4D97-AF65-F5344CB8AC3E}">
        <p14:creationId xmlns:p14="http://schemas.microsoft.com/office/powerpoint/2010/main" val="165262433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_Vertical Title and Tex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F0CDB30-9BAE-82F6-F373-98798774A837}"/>
              </a:ext>
            </a:extLst>
          </p:cNvPr>
          <p:cNvSpPr/>
          <p:nvPr userDrawn="1"/>
        </p:nvSpPr>
        <p:spPr>
          <a:xfrm>
            <a:off x="0" y="0"/>
            <a:ext cx="5257800" cy="6858000"/>
          </a:xfrm>
          <a:prstGeom prst="rect">
            <a:avLst/>
          </a:prstGeom>
          <a:solidFill>
            <a:srgbClr val="7C34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 Placeholder 2">
            <a:extLst>
              <a:ext uri="{FF2B5EF4-FFF2-40B4-BE49-F238E27FC236}">
                <a16:creationId xmlns:a16="http://schemas.microsoft.com/office/drawing/2014/main" id="{96630FD6-27D4-234D-BE4F-7ADBD753DD24}"/>
              </a:ext>
            </a:extLst>
          </p:cNvPr>
          <p:cNvSpPr>
            <a:spLocks noGrp="1"/>
          </p:cNvSpPr>
          <p:nvPr>
            <p:ph type="body" sz="quarter" idx="10" hasCustomPrompt="1"/>
          </p:nvPr>
        </p:nvSpPr>
        <p:spPr>
          <a:xfrm>
            <a:off x="1016000" y="1971675"/>
            <a:ext cx="3352800" cy="2143125"/>
          </a:xfrm>
          <a:prstGeom prst="rect">
            <a:avLst/>
          </a:prstGeom>
        </p:spPr>
        <p:txBody>
          <a:bodyPr/>
          <a:lstStyle>
            <a:lvl1pPr marL="0" indent="0">
              <a:buNone/>
              <a:defRPr sz="4400" b="1">
                <a:solidFill>
                  <a:schemeClr val="bg1"/>
                </a:solidFill>
              </a:defRPr>
            </a:lvl1pPr>
          </a:lstStyle>
          <a:p>
            <a:pPr lvl="0"/>
            <a:r>
              <a:rPr lang="en-GB"/>
              <a:t>Enter title text</a:t>
            </a:r>
          </a:p>
        </p:txBody>
      </p:sp>
      <p:pic>
        <p:nvPicPr>
          <p:cNvPr id="4" name="Picture 3">
            <a:extLst>
              <a:ext uri="{FF2B5EF4-FFF2-40B4-BE49-F238E27FC236}">
                <a16:creationId xmlns:a16="http://schemas.microsoft.com/office/drawing/2014/main" id="{7FCC7A84-DB9E-D37D-E7C8-1D37D99679C4}"/>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9116" b="24977"/>
          <a:stretch/>
        </p:blipFill>
        <p:spPr bwMode="auto">
          <a:xfrm>
            <a:off x="5257800" y="0"/>
            <a:ext cx="6934200" cy="6858000"/>
          </a:xfrm>
          <a:prstGeom prst="rect">
            <a:avLst/>
          </a:prstGeom>
          <a:noFill/>
          <a:ln>
            <a:noFill/>
          </a:ln>
        </p:spPr>
      </p:pic>
    </p:spTree>
    <p:extLst>
      <p:ext uri="{BB962C8B-B14F-4D97-AF65-F5344CB8AC3E}">
        <p14:creationId xmlns:p14="http://schemas.microsoft.com/office/powerpoint/2010/main" val="358641445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Vertical Title and Tex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F0CDB30-9BAE-82F6-F373-98798774A837}"/>
              </a:ext>
            </a:extLst>
          </p:cNvPr>
          <p:cNvSpPr/>
          <p:nvPr userDrawn="1"/>
        </p:nvSpPr>
        <p:spPr>
          <a:xfrm>
            <a:off x="0" y="0"/>
            <a:ext cx="5257800" cy="6858000"/>
          </a:xfrm>
          <a:prstGeom prst="rect">
            <a:avLst/>
          </a:prstGeom>
          <a:solidFill>
            <a:srgbClr val="7C34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 Placeholder 2">
            <a:extLst>
              <a:ext uri="{FF2B5EF4-FFF2-40B4-BE49-F238E27FC236}">
                <a16:creationId xmlns:a16="http://schemas.microsoft.com/office/drawing/2014/main" id="{96630FD6-27D4-234D-BE4F-7ADBD753DD24}"/>
              </a:ext>
            </a:extLst>
          </p:cNvPr>
          <p:cNvSpPr>
            <a:spLocks noGrp="1"/>
          </p:cNvSpPr>
          <p:nvPr>
            <p:ph type="body" sz="quarter" idx="10" hasCustomPrompt="1"/>
          </p:nvPr>
        </p:nvSpPr>
        <p:spPr>
          <a:xfrm>
            <a:off x="1016000" y="1971675"/>
            <a:ext cx="3352800" cy="2143125"/>
          </a:xfrm>
          <a:prstGeom prst="rect">
            <a:avLst/>
          </a:prstGeom>
        </p:spPr>
        <p:txBody>
          <a:bodyPr/>
          <a:lstStyle>
            <a:lvl1pPr marL="0" indent="0">
              <a:buNone/>
              <a:defRPr sz="4400" b="1">
                <a:solidFill>
                  <a:schemeClr val="bg1"/>
                </a:solidFill>
              </a:defRPr>
            </a:lvl1pPr>
          </a:lstStyle>
          <a:p>
            <a:pPr lvl="0"/>
            <a:r>
              <a:rPr lang="en-GB"/>
              <a:t>Enter title text</a:t>
            </a:r>
          </a:p>
        </p:txBody>
      </p:sp>
    </p:spTree>
    <p:extLst>
      <p:ext uri="{BB962C8B-B14F-4D97-AF65-F5344CB8AC3E}">
        <p14:creationId xmlns:p14="http://schemas.microsoft.com/office/powerpoint/2010/main" val="305368114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DB63A14E-5CC3-B8AE-757E-B7B7849058B1}"/>
              </a:ext>
            </a:extLst>
          </p:cNvPr>
          <p:cNvSpPr>
            <a:spLocks noGrp="1"/>
          </p:cNvSpPr>
          <p:nvPr>
            <p:ph type="title" hasCustomPrompt="1"/>
          </p:nvPr>
        </p:nvSpPr>
        <p:spPr>
          <a:xfrm>
            <a:off x="739743" y="817614"/>
            <a:ext cx="10515600" cy="1325563"/>
          </a:xfrm>
          <a:prstGeom prst="rect">
            <a:avLst/>
          </a:prstGeom>
        </p:spPr>
        <p:txBody>
          <a:bodyPr vert="horz" lIns="91440" tIns="45720" rIns="91440" bIns="45720" rtlCol="0" anchor="ctr">
            <a:noAutofit/>
          </a:bodyPr>
          <a:lstStyle>
            <a:lvl1pPr>
              <a:defRPr sz="3600">
                <a:solidFill>
                  <a:schemeClr val="bg1"/>
                </a:solidFill>
                <a:latin typeface="Arial Black" panose="020B0A04020102020204" pitchFamily="34" charset="0"/>
              </a:defRPr>
            </a:lvl1pPr>
          </a:lstStyle>
          <a:p>
            <a:r>
              <a:rPr lang="en-US"/>
              <a:t>Title of presentation goes here</a:t>
            </a:r>
            <a:endParaRPr lang="en-GB"/>
          </a:p>
        </p:txBody>
      </p:sp>
      <p:sp>
        <p:nvSpPr>
          <p:cNvPr id="8" name="Text Placeholder 9">
            <a:extLst>
              <a:ext uri="{FF2B5EF4-FFF2-40B4-BE49-F238E27FC236}">
                <a16:creationId xmlns:a16="http://schemas.microsoft.com/office/drawing/2014/main" id="{97484BCA-CA9E-10CC-8C36-8E26934F414F}"/>
              </a:ext>
            </a:extLst>
          </p:cNvPr>
          <p:cNvSpPr>
            <a:spLocks noGrp="1"/>
          </p:cNvSpPr>
          <p:nvPr>
            <p:ph type="body" sz="quarter" idx="10" hasCustomPrompt="1"/>
          </p:nvPr>
        </p:nvSpPr>
        <p:spPr>
          <a:xfrm>
            <a:off x="738717" y="2319338"/>
            <a:ext cx="10515600" cy="1225550"/>
          </a:xfrm>
        </p:spPr>
        <p:txBody>
          <a:bodyPr/>
          <a:lstStyle>
            <a:lvl1pPr marL="0" indent="0">
              <a:buNone/>
              <a:defRPr>
                <a:solidFill>
                  <a:schemeClr val="bg1"/>
                </a:solidFill>
              </a:defRPr>
            </a:lvl1pPr>
          </a:lstStyle>
          <a:p>
            <a:pPr lvl="0"/>
            <a:r>
              <a:rPr lang="en-US"/>
              <a:t>Author / date</a:t>
            </a:r>
          </a:p>
        </p:txBody>
      </p:sp>
    </p:spTree>
    <p:extLst>
      <p:ext uri="{BB962C8B-B14F-4D97-AF65-F5344CB8AC3E}">
        <p14:creationId xmlns:p14="http://schemas.microsoft.com/office/powerpoint/2010/main" val="376762756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7D42F4-B58D-DC3F-4E4C-C752F32F3C0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987FD72-5065-C4F0-D218-46890753440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2488813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9A9E3-DEF1-2726-CC7B-3542B3796E8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C28B355-8B33-0CFB-7E21-415AAD6C148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4999F4F-DC49-3899-E29B-F155781BCFA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89071430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5DBCC-0525-9F26-F1F9-AECB9BC54E21}"/>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24200690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6934014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DE676F7-B95B-8EB0-3AEC-F8CB04CD034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Title 1">
            <a:extLst>
              <a:ext uri="{FF2B5EF4-FFF2-40B4-BE49-F238E27FC236}">
                <a16:creationId xmlns:a16="http://schemas.microsoft.com/office/drawing/2014/main" id="{DAC51A53-BA6C-939C-3676-022CA8A399BB}"/>
              </a:ext>
            </a:extLst>
          </p:cNvPr>
          <p:cNvSpPr>
            <a:spLocks noGrp="1"/>
          </p:cNvSpPr>
          <p:nvPr>
            <p:ph type="ctrTitle"/>
          </p:nvPr>
        </p:nvSpPr>
        <p:spPr>
          <a:xfrm>
            <a:off x="1524000" y="424759"/>
            <a:ext cx="9144000" cy="2387600"/>
          </a:xfrm>
        </p:spPr>
        <p:txBody>
          <a:bodyPr anchor="b"/>
          <a:lstStyle>
            <a:lvl1pPr algn="ctr">
              <a:defRPr sz="6000" b="1">
                <a:solidFill>
                  <a:schemeClr val="bg1"/>
                </a:solidFill>
              </a:defRPr>
            </a:lvl1pPr>
          </a:lstStyle>
          <a:p>
            <a:r>
              <a:rPr lang="en-US" dirty="0"/>
              <a:t>Click to edit Master title style</a:t>
            </a:r>
            <a:endParaRPr lang="LID4096" dirty="0"/>
          </a:p>
        </p:txBody>
      </p:sp>
      <p:sp>
        <p:nvSpPr>
          <p:cNvPr id="3" name="Subtitle 2">
            <a:extLst>
              <a:ext uri="{FF2B5EF4-FFF2-40B4-BE49-F238E27FC236}">
                <a16:creationId xmlns:a16="http://schemas.microsoft.com/office/drawing/2014/main" id="{165C128E-D5C1-6026-E960-569562366E33}"/>
              </a:ext>
            </a:extLst>
          </p:cNvPr>
          <p:cNvSpPr>
            <a:spLocks noGrp="1"/>
          </p:cNvSpPr>
          <p:nvPr>
            <p:ph type="subTitle" idx="1"/>
          </p:nvPr>
        </p:nvSpPr>
        <p:spPr>
          <a:xfrm>
            <a:off x="2294465" y="3117512"/>
            <a:ext cx="7645400" cy="1655762"/>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LID4096" dirty="0"/>
          </a:p>
        </p:txBody>
      </p:sp>
      <p:sp>
        <p:nvSpPr>
          <p:cNvPr id="4" name="Date Placeholder 3">
            <a:extLst>
              <a:ext uri="{FF2B5EF4-FFF2-40B4-BE49-F238E27FC236}">
                <a16:creationId xmlns:a16="http://schemas.microsoft.com/office/drawing/2014/main" id="{AED9EE23-1B0A-BD91-ACA2-88BEE55F2D76}"/>
              </a:ext>
            </a:extLst>
          </p:cNvPr>
          <p:cNvSpPr>
            <a:spLocks noGrp="1"/>
          </p:cNvSpPr>
          <p:nvPr>
            <p:ph type="dt" sz="half" idx="10"/>
          </p:nvPr>
        </p:nvSpPr>
        <p:spPr/>
        <p:txBody>
          <a:bodyPr/>
          <a:lstStyle/>
          <a:p>
            <a:fld id="{30B29D9C-8550-4F74-892D-83C9B7904873}" type="datetimeFigureOut">
              <a:rPr lang="LID4096" smtClean="0"/>
              <a:t>09/18/2026</a:t>
            </a:fld>
            <a:endParaRPr lang="LID4096"/>
          </a:p>
        </p:txBody>
      </p:sp>
      <p:sp>
        <p:nvSpPr>
          <p:cNvPr id="5" name="Footer Placeholder 4">
            <a:extLst>
              <a:ext uri="{FF2B5EF4-FFF2-40B4-BE49-F238E27FC236}">
                <a16:creationId xmlns:a16="http://schemas.microsoft.com/office/drawing/2014/main" id="{D1D07568-94EC-EAF7-0777-8088EEA2DF99}"/>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2B414A2C-06A9-4497-6B5D-FD36770E9222}"/>
              </a:ext>
            </a:extLst>
          </p:cNvPr>
          <p:cNvSpPr>
            <a:spLocks noGrp="1"/>
          </p:cNvSpPr>
          <p:nvPr>
            <p:ph type="sldNum" sz="quarter" idx="12"/>
          </p:nvPr>
        </p:nvSpPr>
        <p:spPr/>
        <p:txBody>
          <a:bodyPr/>
          <a:lstStyle/>
          <a:p>
            <a:fld id="{79D635C7-A8BE-4DF4-9835-69F96A945A83}" type="slidenum">
              <a:rPr lang="LID4096" smtClean="0"/>
              <a:t>‹#›</a:t>
            </a:fld>
            <a:endParaRPr lang="LID4096"/>
          </a:p>
        </p:txBody>
      </p:sp>
      <p:pic>
        <p:nvPicPr>
          <p:cNvPr id="10" name="Picture 9">
            <a:extLst>
              <a:ext uri="{FF2B5EF4-FFF2-40B4-BE49-F238E27FC236}">
                <a16:creationId xmlns:a16="http://schemas.microsoft.com/office/drawing/2014/main" id="{98DDADF9-BB5D-F5FC-D2E4-171CC59A0E1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35125" y="3567591"/>
            <a:ext cx="1824216" cy="1824216"/>
          </a:xfrm>
          <a:prstGeom prst="rect">
            <a:avLst/>
          </a:prstGeom>
        </p:spPr>
      </p:pic>
      <p:sp>
        <p:nvSpPr>
          <p:cNvPr id="11" name="TextBox 10">
            <a:extLst>
              <a:ext uri="{FF2B5EF4-FFF2-40B4-BE49-F238E27FC236}">
                <a16:creationId xmlns:a16="http://schemas.microsoft.com/office/drawing/2014/main" id="{6F4DB883-F4DB-3B41-7BCC-AFB13F54A751}"/>
              </a:ext>
            </a:extLst>
          </p:cNvPr>
          <p:cNvSpPr txBox="1"/>
          <p:nvPr userDrawn="1"/>
        </p:nvSpPr>
        <p:spPr>
          <a:xfrm>
            <a:off x="96261" y="5528506"/>
            <a:ext cx="424714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200" dirty="0">
                <a:solidFill>
                  <a:schemeClr val="bg1"/>
                </a:solidFill>
                <a:latin typeface="Arial" panose="020B0604020202020204" pitchFamily="34" charset="0"/>
                <a:ea typeface="+mn-ea"/>
                <a:cs typeface="Arial" panose="020B0604020202020204" pitchFamily="34" charset="0"/>
              </a:rPr>
              <a:t>SLIDO CODE: </a:t>
            </a:r>
            <a:r>
              <a:rPr lang="en-GB" sz="1800" b="1" kern="1200" dirty="0">
                <a:solidFill>
                  <a:schemeClr val="bg1"/>
                </a:solidFill>
                <a:latin typeface="Arial" panose="020B0604020202020204" pitchFamily="34" charset="0"/>
                <a:ea typeface="+mn-ea"/>
                <a:cs typeface="Arial" panose="020B0604020202020204" pitchFamily="34" charset="0"/>
              </a:rPr>
              <a:t>NHSScot2026</a:t>
            </a:r>
            <a:endParaRPr lang="en-GB" sz="1800" kern="1200" dirty="0">
              <a:solidFill>
                <a:schemeClr val="bg1"/>
              </a:solidFill>
              <a:latin typeface="Arial" panose="020B0604020202020204" pitchFamily="34" charset="0"/>
              <a:ea typeface="+mn-ea"/>
              <a:cs typeface="Arial" panose="020B0604020202020204" pitchFamily="34" charset="0"/>
            </a:endParaRPr>
          </a:p>
        </p:txBody>
      </p:sp>
      <p:pic>
        <p:nvPicPr>
          <p:cNvPr id="13" name="Picture 12">
            <a:extLst>
              <a:ext uri="{FF2B5EF4-FFF2-40B4-BE49-F238E27FC236}">
                <a16:creationId xmlns:a16="http://schemas.microsoft.com/office/drawing/2014/main" id="{D838BBD0-B688-3076-2824-2CDEC6FF4091}"/>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4158" y="5940599"/>
            <a:ext cx="12192000" cy="1054099"/>
          </a:xfrm>
          <a:prstGeom prst="rect">
            <a:avLst/>
          </a:prstGeom>
        </p:spPr>
      </p:pic>
    </p:spTree>
    <p:extLst>
      <p:ext uri="{BB962C8B-B14F-4D97-AF65-F5344CB8AC3E}">
        <p14:creationId xmlns:p14="http://schemas.microsoft.com/office/powerpoint/2010/main" val="88984020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and Content - blank">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BAD474E-9EC2-787D-C334-1870EDFDF3B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Date Placeholder 1">
            <a:extLst>
              <a:ext uri="{FF2B5EF4-FFF2-40B4-BE49-F238E27FC236}">
                <a16:creationId xmlns:a16="http://schemas.microsoft.com/office/drawing/2014/main" id="{E4511D2D-91CC-59F5-9F72-EAB97CB22FD6}"/>
              </a:ext>
            </a:extLst>
          </p:cNvPr>
          <p:cNvSpPr>
            <a:spLocks noGrp="1"/>
          </p:cNvSpPr>
          <p:nvPr>
            <p:ph type="dt" sz="half" idx="10"/>
          </p:nvPr>
        </p:nvSpPr>
        <p:spPr/>
        <p:txBody>
          <a:bodyPr/>
          <a:lstStyle/>
          <a:p>
            <a:fld id="{30B29D9C-8550-4F74-892D-83C9B7904873}" type="datetimeFigureOut">
              <a:rPr lang="LID4096" smtClean="0"/>
              <a:t>09/18/2026</a:t>
            </a:fld>
            <a:endParaRPr lang="LID4096"/>
          </a:p>
        </p:txBody>
      </p:sp>
      <p:sp>
        <p:nvSpPr>
          <p:cNvPr id="3" name="Footer Placeholder 2">
            <a:extLst>
              <a:ext uri="{FF2B5EF4-FFF2-40B4-BE49-F238E27FC236}">
                <a16:creationId xmlns:a16="http://schemas.microsoft.com/office/drawing/2014/main" id="{CE7BE98F-9F42-75C5-89BA-2B5580E4E071}"/>
              </a:ext>
            </a:extLst>
          </p:cNvPr>
          <p:cNvSpPr>
            <a:spLocks noGrp="1"/>
          </p:cNvSpPr>
          <p:nvPr>
            <p:ph type="ftr" sz="quarter" idx="11"/>
          </p:nvPr>
        </p:nvSpPr>
        <p:spPr/>
        <p:txBody>
          <a:bodyPr/>
          <a:lstStyle/>
          <a:p>
            <a:endParaRPr lang="LID4096"/>
          </a:p>
        </p:txBody>
      </p:sp>
      <p:sp>
        <p:nvSpPr>
          <p:cNvPr id="4" name="Slide Number Placeholder 3">
            <a:extLst>
              <a:ext uri="{FF2B5EF4-FFF2-40B4-BE49-F238E27FC236}">
                <a16:creationId xmlns:a16="http://schemas.microsoft.com/office/drawing/2014/main" id="{CDC547F1-386C-4F29-C0BB-E5CFAC52F459}"/>
              </a:ext>
            </a:extLst>
          </p:cNvPr>
          <p:cNvSpPr>
            <a:spLocks noGrp="1"/>
          </p:cNvSpPr>
          <p:nvPr>
            <p:ph type="sldNum" sz="quarter" idx="12"/>
          </p:nvPr>
        </p:nvSpPr>
        <p:spPr/>
        <p:txBody>
          <a:bodyPr/>
          <a:lstStyle/>
          <a:p>
            <a:fld id="{79D635C7-A8BE-4DF4-9835-69F96A945A83}" type="slidenum">
              <a:rPr lang="LID4096" smtClean="0"/>
              <a:t>‹#›</a:t>
            </a:fld>
            <a:endParaRPr lang="LID4096"/>
          </a:p>
        </p:txBody>
      </p:sp>
      <p:sp>
        <p:nvSpPr>
          <p:cNvPr id="5" name="Rectangle 4">
            <a:extLst>
              <a:ext uri="{FF2B5EF4-FFF2-40B4-BE49-F238E27FC236}">
                <a16:creationId xmlns:a16="http://schemas.microsoft.com/office/drawing/2014/main" id="{6230E44F-AF68-70A8-2FD1-B7C457EC80A1}"/>
              </a:ext>
            </a:extLst>
          </p:cNvPr>
          <p:cNvSpPr/>
          <p:nvPr userDrawn="1"/>
        </p:nvSpPr>
        <p:spPr>
          <a:xfrm>
            <a:off x="-67733" y="-347133"/>
            <a:ext cx="12259732" cy="720513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a:extLst>
              <a:ext uri="{FF2B5EF4-FFF2-40B4-BE49-F238E27FC236}">
                <a16:creationId xmlns:a16="http://schemas.microsoft.com/office/drawing/2014/main" id="{937F82FD-AFCF-5A2D-B95E-3A7E576E1227}"/>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7733" y="5798044"/>
            <a:ext cx="12259733" cy="1059956"/>
          </a:xfrm>
          <a:prstGeom prst="rect">
            <a:avLst/>
          </a:prstGeom>
        </p:spPr>
      </p:pic>
      <p:sp>
        <p:nvSpPr>
          <p:cNvPr id="7" name="Title 1">
            <a:extLst>
              <a:ext uri="{FF2B5EF4-FFF2-40B4-BE49-F238E27FC236}">
                <a16:creationId xmlns:a16="http://schemas.microsoft.com/office/drawing/2014/main" id="{B4818050-7FA1-C22F-6FE7-C03E3A61585F}"/>
              </a:ext>
            </a:extLst>
          </p:cNvPr>
          <p:cNvSpPr>
            <a:spLocks noGrp="1"/>
          </p:cNvSpPr>
          <p:nvPr>
            <p:ph type="title"/>
          </p:nvPr>
        </p:nvSpPr>
        <p:spPr>
          <a:xfrm>
            <a:off x="838200" y="365125"/>
            <a:ext cx="10515600" cy="1325563"/>
          </a:xfrm>
        </p:spPr>
        <p:txBody>
          <a:bodyPr/>
          <a:lstStyle>
            <a:lvl1pPr>
              <a:defRPr b="1">
                <a:solidFill>
                  <a:schemeClr val="bg1"/>
                </a:solidFill>
              </a:defRPr>
            </a:lvl1pPr>
          </a:lstStyle>
          <a:p>
            <a:r>
              <a:rPr lang="en-US" dirty="0"/>
              <a:t>Click to edit Master title style</a:t>
            </a:r>
            <a:endParaRPr lang="LID4096" dirty="0"/>
          </a:p>
        </p:txBody>
      </p:sp>
      <p:sp>
        <p:nvSpPr>
          <p:cNvPr id="9" name="Content Placeholder 2">
            <a:extLst>
              <a:ext uri="{FF2B5EF4-FFF2-40B4-BE49-F238E27FC236}">
                <a16:creationId xmlns:a16="http://schemas.microsoft.com/office/drawing/2014/main" id="{B5B30E51-0A0E-8D56-D8EF-7C9D9606CD37}"/>
              </a:ext>
            </a:extLst>
          </p:cNvPr>
          <p:cNvSpPr>
            <a:spLocks noGrp="1"/>
          </p:cNvSpPr>
          <p:nvPr>
            <p:ph idx="1"/>
          </p:nvPr>
        </p:nvSpPr>
        <p:spPr>
          <a:xfrm>
            <a:off x="838200" y="1825625"/>
            <a:ext cx="10515600" cy="38862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ID4096" dirty="0"/>
          </a:p>
        </p:txBody>
      </p:sp>
    </p:spTree>
    <p:extLst>
      <p:ext uri="{BB962C8B-B14F-4D97-AF65-F5344CB8AC3E}">
        <p14:creationId xmlns:p14="http://schemas.microsoft.com/office/powerpoint/2010/main" val="333883103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CF36D063-9574-D4B2-79FA-662DF7DFBAA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94EE6BF-E39B-0AD8-4C4D-6B8984176687}"/>
              </a:ext>
            </a:extLst>
          </p:cNvPr>
          <p:cNvSpPr>
            <a:spLocks noGrp="1"/>
          </p:cNvSpPr>
          <p:nvPr>
            <p:ph type="title"/>
          </p:nvPr>
        </p:nvSpPr>
        <p:spPr/>
        <p:txBody>
          <a:bodyPr/>
          <a:lstStyle>
            <a:lvl1pPr>
              <a:defRPr b="1">
                <a:solidFill>
                  <a:schemeClr val="bg1"/>
                </a:solidFill>
              </a:defRPr>
            </a:lvl1pPr>
          </a:lstStyle>
          <a:p>
            <a:r>
              <a:rPr lang="en-US" dirty="0"/>
              <a:t>Click to edit Master title style</a:t>
            </a:r>
            <a:endParaRPr lang="LID4096" dirty="0"/>
          </a:p>
        </p:txBody>
      </p:sp>
      <p:sp>
        <p:nvSpPr>
          <p:cNvPr id="3" name="Content Placeholder 2">
            <a:extLst>
              <a:ext uri="{FF2B5EF4-FFF2-40B4-BE49-F238E27FC236}">
                <a16:creationId xmlns:a16="http://schemas.microsoft.com/office/drawing/2014/main" id="{53A853E8-A1A5-8015-9A4E-AA0578AC4FAA}"/>
              </a:ext>
            </a:extLst>
          </p:cNvPr>
          <p:cNvSpPr>
            <a:spLocks noGrp="1"/>
          </p:cNvSpPr>
          <p:nvPr>
            <p:ph idx="1"/>
          </p:nvPr>
        </p:nvSpPr>
        <p:spPr>
          <a:xfrm>
            <a:off x="838200" y="1825625"/>
            <a:ext cx="10515600" cy="38862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ID4096" dirty="0"/>
          </a:p>
        </p:txBody>
      </p:sp>
      <p:sp>
        <p:nvSpPr>
          <p:cNvPr id="4" name="Date Placeholder 3">
            <a:extLst>
              <a:ext uri="{FF2B5EF4-FFF2-40B4-BE49-F238E27FC236}">
                <a16:creationId xmlns:a16="http://schemas.microsoft.com/office/drawing/2014/main" id="{9EE6B3BD-C50C-6BE7-C5C0-62B32BE7ED3E}"/>
              </a:ext>
            </a:extLst>
          </p:cNvPr>
          <p:cNvSpPr>
            <a:spLocks noGrp="1"/>
          </p:cNvSpPr>
          <p:nvPr>
            <p:ph type="dt" sz="half" idx="10"/>
          </p:nvPr>
        </p:nvSpPr>
        <p:spPr/>
        <p:txBody>
          <a:bodyPr/>
          <a:lstStyle/>
          <a:p>
            <a:fld id="{30B29D9C-8550-4F74-892D-83C9B7904873}" type="datetimeFigureOut">
              <a:rPr lang="LID4096" smtClean="0"/>
              <a:t>09/18/2026</a:t>
            </a:fld>
            <a:endParaRPr lang="LID4096"/>
          </a:p>
        </p:txBody>
      </p:sp>
      <p:sp>
        <p:nvSpPr>
          <p:cNvPr id="5" name="Footer Placeholder 4">
            <a:extLst>
              <a:ext uri="{FF2B5EF4-FFF2-40B4-BE49-F238E27FC236}">
                <a16:creationId xmlns:a16="http://schemas.microsoft.com/office/drawing/2014/main" id="{8AE4CBEC-36CA-17BC-0190-12906207D8E1}"/>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6FA26696-40CD-8E7B-9FAD-40A28BFBC504}"/>
              </a:ext>
            </a:extLst>
          </p:cNvPr>
          <p:cNvSpPr>
            <a:spLocks noGrp="1"/>
          </p:cNvSpPr>
          <p:nvPr>
            <p:ph type="sldNum" sz="quarter" idx="12"/>
          </p:nvPr>
        </p:nvSpPr>
        <p:spPr/>
        <p:txBody>
          <a:bodyPr/>
          <a:lstStyle/>
          <a:p>
            <a:fld id="{79D635C7-A8BE-4DF4-9835-69F96A945A83}" type="slidenum">
              <a:rPr lang="LID4096" smtClean="0"/>
              <a:t>‹#›</a:t>
            </a:fld>
            <a:endParaRPr lang="LID4096"/>
          </a:p>
        </p:txBody>
      </p:sp>
      <p:pic>
        <p:nvPicPr>
          <p:cNvPr id="13" name="Picture 12">
            <a:extLst>
              <a:ext uri="{FF2B5EF4-FFF2-40B4-BE49-F238E27FC236}">
                <a16:creationId xmlns:a16="http://schemas.microsoft.com/office/drawing/2014/main" id="{8308B38B-FAC3-856A-F461-EBB0383A3E8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803900"/>
            <a:ext cx="12192000" cy="1054099"/>
          </a:xfrm>
          <a:prstGeom prst="rect">
            <a:avLst/>
          </a:prstGeom>
        </p:spPr>
      </p:pic>
    </p:spTree>
    <p:extLst>
      <p:ext uri="{BB962C8B-B14F-4D97-AF65-F5344CB8AC3E}">
        <p14:creationId xmlns:p14="http://schemas.microsoft.com/office/powerpoint/2010/main" val="421242233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2DAF511E-EA3D-392A-F4EC-1AE34E43721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Title 1">
            <a:extLst>
              <a:ext uri="{FF2B5EF4-FFF2-40B4-BE49-F238E27FC236}">
                <a16:creationId xmlns:a16="http://schemas.microsoft.com/office/drawing/2014/main" id="{094EE6BF-E39B-0AD8-4C4D-6B8984176687}"/>
              </a:ext>
            </a:extLst>
          </p:cNvPr>
          <p:cNvSpPr>
            <a:spLocks noGrp="1"/>
          </p:cNvSpPr>
          <p:nvPr>
            <p:ph type="title"/>
          </p:nvPr>
        </p:nvSpPr>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53A853E8-A1A5-8015-9A4E-AA0578AC4F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9EE6B3BD-C50C-6BE7-C5C0-62B32BE7ED3E}"/>
              </a:ext>
            </a:extLst>
          </p:cNvPr>
          <p:cNvSpPr>
            <a:spLocks noGrp="1"/>
          </p:cNvSpPr>
          <p:nvPr>
            <p:ph type="dt" sz="half" idx="10"/>
          </p:nvPr>
        </p:nvSpPr>
        <p:spPr/>
        <p:txBody>
          <a:bodyPr/>
          <a:lstStyle/>
          <a:p>
            <a:fld id="{30B29D9C-8550-4F74-892D-83C9B7904873}" type="datetimeFigureOut">
              <a:rPr lang="LID4096" smtClean="0"/>
              <a:t>09/18/2026</a:t>
            </a:fld>
            <a:endParaRPr lang="LID4096"/>
          </a:p>
        </p:txBody>
      </p:sp>
      <p:sp>
        <p:nvSpPr>
          <p:cNvPr id="5" name="Footer Placeholder 4">
            <a:extLst>
              <a:ext uri="{FF2B5EF4-FFF2-40B4-BE49-F238E27FC236}">
                <a16:creationId xmlns:a16="http://schemas.microsoft.com/office/drawing/2014/main" id="{8AE4CBEC-36CA-17BC-0190-12906207D8E1}"/>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6FA26696-40CD-8E7B-9FAD-40A28BFBC504}"/>
              </a:ext>
            </a:extLst>
          </p:cNvPr>
          <p:cNvSpPr>
            <a:spLocks noGrp="1"/>
          </p:cNvSpPr>
          <p:nvPr>
            <p:ph type="sldNum" sz="quarter" idx="12"/>
          </p:nvPr>
        </p:nvSpPr>
        <p:spPr/>
        <p:txBody>
          <a:bodyPr/>
          <a:lstStyle/>
          <a:p>
            <a:fld id="{79D635C7-A8BE-4DF4-9835-69F96A945A83}" type="slidenum">
              <a:rPr lang="LID4096" smtClean="0"/>
              <a:t>‹#›</a:t>
            </a:fld>
            <a:endParaRPr lang="LID4096"/>
          </a:p>
        </p:txBody>
      </p:sp>
      <p:pic>
        <p:nvPicPr>
          <p:cNvPr id="10" name="Picture 9">
            <a:extLst>
              <a:ext uri="{FF2B5EF4-FFF2-40B4-BE49-F238E27FC236}">
                <a16:creationId xmlns:a16="http://schemas.microsoft.com/office/drawing/2014/main" id="{B1095936-8580-128E-9563-D5350128EE5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803900"/>
            <a:ext cx="12192000" cy="1054099"/>
          </a:xfrm>
          <a:prstGeom prst="rect">
            <a:avLst/>
          </a:prstGeom>
        </p:spPr>
      </p:pic>
    </p:spTree>
    <p:extLst>
      <p:ext uri="{BB962C8B-B14F-4D97-AF65-F5344CB8AC3E}">
        <p14:creationId xmlns:p14="http://schemas.microsoft.com/office/powerpoint/2010/main" val="5719165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06687941-353C-DAFA-1D76-8DB5A522859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4AFA707-C0F0-1FEC-AFC5-A535CCDA0865}"/>
              </a:ext>
            </a:extLst>
          </p:cNvPr>
          <p:cNvSpPr>
            <a:spLocks noGrp="1"/>
          </p:cNvSpPr>
          <p:nvPr>
            <p:ph type="title"/>
          </p:nvPr>
        </p:nvSpPr>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9E139AA8-9F15-61CA-CD02-1CA566345C5E}"/>
              </a:ext>
            </a:extLst>
          </p:cNvPr>
          <p:cNvSpPr>
            <a:spLocks noGrp="1"/>
          </p:cNvSpPr>
          <p:nvPr>
            <p:ph sz="half" idx="1"/>
          </p:nvPr>
        </p:nvSpPr>
        <p:spPr>
          <a:xfrm>
            <a:off x="838200" y="1825625"/>
            <a:ext cx="5181600" cy="39208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Content Placeholder 3">
            <a:extLst>
              <a:ext uri="{FF2B5EF4-FFF2-40B4-BE49-F238E27FC236}">
                <a16:creationId xmlns:a16="http://schemas.microsoft.com/office/drawing/2014/main" id="{F8D8938C-EF51-089A-1AEB-58E470413F0C}"/>
              </a:ext>
            </a:extLst>
          </p:cNvPr>
          <p:cNvSpPr>
            <a:spLocks noGrp="1"/>
          </p:cNvSpPr>
          <p:nvPr>
            <p:ph sz="half" idx="2"/>
          </p:nvPr>
        </p:nvSpPr>
        <p:spPr>
          <a:xfrm>
            <a:off x="6172200" y="1825625"/>
            <a:ext cx="5181600" cy="38621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Date Placeholder 4">
            <a:extLst>
              <a:ext uri="{FF2B5EF4-FFF2-40B4-BE49-F238E27FC236}">
                <a16:creationId xmlns:a16="http://schemas.microsoft.com/office/drawing/2014/main" id="{16DE308A-EEBA-47C7-0466-99035E29292A}"/>
              </a:ext>
            </a:extLst>
          </p:cNvPr>
          <p:cNvSpPr>
            <a:spLocks noGrp="1"/>
          </p:cNvSpPr>
          <p:nvPr>
            <p:ph type="dt" sz="half" idx="10"/>
          </p:nvPr>
        </p:nvSpPr>
        <p:spPr/>
        <p:txBody>
          <a:bodyPr/>
          <a:lstStyle/>
          <a:p>
            <a:fld id="{30B29D9C-8550-4F74-892D-83C9B7904873}" type="datetimeFigureOut">
              <a:rPr lang="LID4096" smtClean="0"/>
              <a:t>09/18/2026</a:t>
            </a:fld>
            <a:endParaRPr lang="LID4096"/>
          </a:p>
        </p:txBody>
      </p:sp>
      <p:sp>
        <p:nvSpPr>
          <p:cNvPr id="6" name="Footer Placeholder 5">
            <a:extLst>
              <a:ext uri="{FF2B5EF4-FFF2-40B4-BE49-F238E27FC236}">
                <a16:creationId xmlns:a16="http://schemas.microsoft.com/office/drawing/2014/main" id="{5C79695E-A15B-C0E0-1997-460C03511533}"/>
              </a:ext>
            </a:extLst>
          </p:cNvPr>
          <p:cNvSpPr>
            <a:spLocks noGrp="1"/>
          </p:cNvSpPr>
          <p:nvPr>
            <p:ph type="ftr" sz="quarter" idx="11"/>
          </p:nvPr>
        </p:nvSpPr>
        <p:spPr/>
        <p:txBody>
          <a:bodyPr/>
          <a:lstStyle/>
          <a:p>
            <a:endParaRPr lang="LID4096"/>
          </a:p>
        </p:txBody>
      </p:sp>
      <p:sp>
        <p:nvSpPr>
          <p:cNvPr id="7" name="Slide Number Placeholder 6">
            <a:extLst>
              <a:ext uri="{FF2B5EF4-FFF2-40B4-BE49-F238E27FC236}">
                <a16:creationId xmlns:a16="http://schemas.microsoft.com/office/drawing/2014/main" id="{05D692AB-A826-7111-A683-57BF8E659436}"/>
              </a:ext>
            </a:extLst>
          </p:cNvPr>
          <p:cNvSpPr>
            <a:spLocks noGrp="1"/>
          </p:cNvSpPr>
          <p:nvPr>
            <p:ph type="sldNum" sz="quarter" idx="12"/>
          </p:nvPr>
        </p:nvSpPr>
        <p:spPr/>
        <p:txBody>
          <a:bodyPr/>
          <a:lstStyle/>
          <a:p>
            <a:fld id="{79D635C7-A8BE-4DF4-9835-69F96A945A83}" type="slidenum">
              <a:rPr lang="LID4096" smtClean="0"/>
              <a:t>‹#›</a:t>
            </a:fld>
            <a:endParaRPr lang="LID4096"/>
          </a:p>
        </p:txBody>
      </p:sp>
      <p:pic>
        <p:nvPicPr>
          <p:cNvPr id="17" name="Picture 16">
            <a:extLst>
              <a:ext uri="{FF2B5EF4-FFF2-40B4-BE49-F238E27FC236}">
                <a16:creationId xmlns:a16="http://schemas.microsoft.com/office/drawing/2014/main" id="{EB7D9DFE-E2A7-3FB5-DB4F-A39EE471B40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803900"/>
            <a:ext cx="12192000" cy="1054099"/>
          </a:xfrm>
          <a:prstGeom prst="rect">
            <a:avLst/>
          </a:prstGeom>
        </p:spPr>
      </p:pic>
    </p:spTree>
    <p:extLst>
      <p:ext uri="{BB962C8B-B14F-4D97-AF65-F5344CB8AC3E}">
        <p14:creationId xmlns:p14="http://schemas.microsoft.com/office/powerpoint/2010/main" val="396021593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4DDC1DB-6A63-6BF8-EA57-E17D1F1218D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Title 1">
            <a:extLst>
              <a:ext uri="{FF2B5EF4-FFF2-40B4-BE49-F238E27FC236}">
                <a16:creationId xmlns:a16="http://schemas.microsoft.com/office/drawing/2014/main" id="{92109462-F4B9-62A5-B9A8-24CA04C4492C}"/>
              </a:ext>
            </a:extLst>
          </p:cNvPr>
          <p:cNvSpPr>
            <a:spLocks noGrp="1"/>
          </p:cNvSpPr>
          <p:nvPr>
            <p:ph type="title"/>
          </p:nvPr>
        </p:nvSpPr>
        <p:spPr>
          <a:xfrm>
            <a:off x="839788" y="365125"/>
            <a:ext cx="10515600" cy="1325563"/>
          </a:xfrm>
        </p:spPr>
        <p:txBody>
          <a:bodyPr/>
          <a:lstStyle/>
          <a:p>
            <a:r>
              <a:rPr lang="en-US"/>
              <a:t>Click to edit Master title style</a:t>
            </a:r>
            <a:endParaRPr lang="LID4096"/>
          </a:p>
        </p:txBody>
      </p:sp>
      <p:sp>
        <p:nvSpPr>
          <p:cNvPr id="3" name="Text Placeholder 2">
            <a:extLst>
              <a:ext uri="{FF2B5EF4-FFF2-40B4-BE49-F238E27FC236}">
                <a16:creationId xmlns:a16="http://schemas.microsoft.com/office/drawing/2014/main" id="{1CB834FB-E1A3-117F-F2B5-21DA4333321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9FDC180-4AE9-DE36-9E49-2ABCA2E0E5B0}"/>
              </a:ext>
            </a:extLst>
          </p:cNvPr>
          <p:cNvSpPr>
            <a:spLocks noGrp="1"/>
          </p:cNvSpPr>
          <p:nvPr>
            <p:ph sz="half" idx="2"/>
          </p:nvPr>
        </p:nvSpPr>
        <p:spPr>
          <a:xfrm>
            <a:off x="839788" y="2505075"/>
            <a:ext cx="5157787" cy="326786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Text Placeholder 4">
            <a:extLst>
              <a:ext uri="{FF2B5EF4-FFF2-40B4-BE49-F238E27FC236}">
                <a16:creationId xmlns:a16="http://schemas.microsoft.com/office/drawing/2014/main" id="{3CA2F3C8-392D-DDEF-BFE9-A4550334287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5DDA001-71E1-BCC2-EABF-B67E0B0BF67D}"/>
              </a:ext>
            </a:extLst>
          </p:cNvPr>
          <p:cNvSpPr>
            <a:spLocks noGrp="1"/>
          </p:cNvSpPr>
          <p:nvPr>
            <p:ph sz="quarter" idx="4"/>
          </p:nvPr>
        </p:nvSpPr>
        <p:spPr>
          <a:xfrm>
            <a:off x="6172200" y="2505075"/>
            <a:ext cx="5183188" cy="326786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7" name="Date Placeholder 6">
            <a:extLst>
              <a:ext uri="{FF2B5EF4-FFF2-40B4-BE49-F238E27FC236}">
                <a16:creationId xmlns:a16="http://schemas.microsoft.com/office/drawing/2014/main" id="{992AB353-2EA0-9B4B-892A-642ED17C37D9}"/>
              </a:ext>
            </a:extLst>
          </p:cNvPr>
          <p:cNvSpPr>
            <a:spLocks noGrp="1"/>
          </p:cNvSpPr>
          <p:nvPr>
            <p:ph type="dt" sz="half" idx="10"/>
          </p:nvPr>
        </p:nvSpPr>
        <p:spPr/>
        <p:txBody>
          <a:bodyPr/>
          <a:lstStyle/>
          <a:p>
            <a:fld id="{30B29D9C-8550-4F74-892D-83C9B7904873}" type="datetimeFigureOut">
              <a:rPr lang="LID4096" smtClean="0"/>
              <a:t>09/18/2026</a:t>
            </a:fld>
            <a:endParaRPr lang="LID4096"/>
          </a:p>
        </p:txBody>
      </p:sp>
      <p:sp>
        <p:nvSpPr>
          <p:cNvPr id="8" name="Footer Placeholder 7">
            <a:extLst>
              <a:ext uri="{FF2B5EF4-FFF2-40B4-BE49-F238E27FC236}">
                <a16:creationId xmlns:a16="http://schemas.microsoft.com/office/drawing/2014/main" id="{5D762C1E-9869-5267-BFB3-D4EB14D337EC}"/>
              </a:ext>
            </a:extLst>
          </p:cNvPr>
          <p:cNvSpPr>
            <a:spLocks noGrp="1"/>
          </p:cNvSpPr>
          <p:nvPr>
            <p:ph type="ftr" sz="quarter" idx="11"/>
          </p:nvPr>
        </p:nvSpPr>
        <p:spPr/>
        <p:txBody>
          <a:bodyPr/>
          <a:lstStyle/>
          <a:p>
            <a:endParaRPr lang="LID4096"/>
          </a:p>
        </p:txBody>
      </p:sp>
      <p:sp>
        <p:nvSpPr>
          <p:cNvPr id="9" name="Slide Number Placeholder 8">
            <a:extLst>
              <a:ext uri="{FF2B5EF4-FFF2-40B4-BE49-F238E27FC236}">
                <a16:creationId xmlns:a16="http://schemas.microsoft.com/office/drawing/2014/main" id="{668B7721-7D7B-E8C4-BB27-46A3D4925B4A}"/>
              </a:ext>
            </a:extLst>
          </p:cNvPr>
          <p:cNvSpPr>
            <a:spLocks noGrp="1"/>
          </p:cNvSpPr>
          <p:nvPr>
            <p:ph type="sldNum" sz="quarter" idx="12"/>
          </p:nvPr>
        </p:nvSpPr>
        <p:spPr/>
        <p:txBody>
          <a:bodyPr/>
          <a:lstStyle/>
          <a:p>
            <a:fld id="{79D635C7-A8BE-4DF4-9835-69F96A945A83}" type="slidenum">
              <a:rPr lang="LID4096" smtClean="0"/>
              <a:t>‹#›</a:t>
            </a:fld>
            <a:endParaRPr lang="LID4096"/>
          </a:p>
        </p:txBody>
      </p:sp>
      <p:pic>
        <p:nvPicPr>
          <p:cNvPr id="15" name="Picture 14">
            <a:extLst>
              <a:ext uri="{FF2B5EF4-FFF2-40B4-BE49-F238E27FC236}">
                <a16:creationId xmlns:a16="http://schemas.microsoft.com/office/drawing/2014/main" id="{46DAFF8F-F9E8-0067-E64F-CB0537690F76}"/>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803900"/>
            <a:ext cx="12192000" cy="1054099"/>
          </a:xfrm>
          <a:prstGeom prst="rect">
            <a:avLst/>
          </a:prstGeom>
        </p:spPr>
      </p:pic>
    </p:spTree>
    <p:extLst>
      <p:ext uri="{BB962C8B-B14F-4D97-AF65-F5344CB8AC3E}">
        <p14:creationId xmlns:p14="http://schemas.microsoft.com/office/powerpoint/2010/main" val="341554097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B821EFA-601F-9A6A-F921-97BF4E52C1C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Title 1">
            <a:extLst>
              <a:ext uri="{FF2B5EF4-FFF2-40B4-BE49-F238E27FC236}">
                <a16:creationId xmlns:a16="http://schemas.microsoft.com/office/drawing/2014/main" id="{AF89421F-A32B-8D09-A37E-EE5DBEEE9A84}"/>
              </a:ext>
            </a:extLst>
          </p:cNvPr>
          <p:cNvSpPr>
            <a:spLocks noGrp="1"/>
          </p:cNvSpPr>
          <p:nvPr>
            <p:ph type="title"/>
          </p:nvPr>
        </p:nvSpPr>
        <p:spPr/>
        <p:txBody>
          <a:bodyPr/>
          <a:lstStyle/>
          <a:p>
            <a:r>
              <a:rPr lang="en-US"/>
              <a:t>Click to edit Master title style</a:t>
            </a:r>
            <a:endParaRPr lang="LID4096"/>
          </a:p>
        </p:txBody>
      </p:sp>
      <p:sp>
        <p:nvSpPr>
          <p:cNvPr id="3" name="Date Placeholder 2">
            <a:extLst>
              <a:ext uri="{FF2B5EF4-FFF2-40B4-BE49-F238E27FC236}">
                <a16:creationId xmlns:a16="http://schemas.microsoft.com/office/drawing/2014/main" id="{2C140903-54A6-0BEB-A892-3258E383698E}"/>
              </a:ext>
            </a:extLst>
          </p:cNvPr>
          <p:cNvSpPr>
            <a:spLocks noGrp="1"/>
          </p:cNvSpPr>
          <p:nvPr>
            <p:ph type="dt" sz="half" idx="10"/>
          </p:nvPr>
        </p:nvSpPr>
        <p:spPr/>
        <p:txBody>
          <a:bodyPr/>
          <a:lstStyle/>
          <a:p>
            <a:fld id="{30B29D9C-8550-4F74-892D-83C9B7904873}" type="datetimeFigureOut">
              <a:rPr lang="LID4096" smtClean="0"/>
              <a:t>09/18/2026</a:t>
            </a:fld>
            <a:endParaRPr lang="LID4096"/>
          </a:p>
        </p:txBody>
      </p:sp>
      <p:sp>
        <p:nvSpPr>
          <p:cNvPr id="4" name="Footer Placeholder 3">
            <a:extLst>
              <a:ext uri="{FF2B5EF4-FFF2-40B4-BE49-F238E27FC236}">
                <a16:creationId xmlns:a16="http://schemas.microsoft.com/office/drawing/2014/main" id="{CF2BA662-3BE7-B38F-2D6D-AFD8A87055BE}"/>
              </a:ext>
            </a:extLst>
          </p:cNvPr>
          <p:cNvSpPr>
            <a:spLocks noGrp="1"/>
          </p:cNvSpPr>
          <p:nvPr>
            <p:ph type="ftr" sz="quarter" idx="11"/>
          </p:nvPr>
        </p:nvSpPr>
        <p:spPr/>
        <p:txBody>
          <a:bodyPr/>
          <a:lstStyle/>
          <a:p>
            <a:endParaRPr lang="LID4096"/>
          </a:p>
        </p:txBody>
      </p:sp>
      <p:sp>
        <p:nvSpPr>
          <p:cNvPr id="5" name="Slide Number Placeholder 4">
            <a:extLst>
              <a:ext uri="{FF2B5EF4-FFF2-40B4-BE49-F238E27FC236}">
                <a16:creationId xmlns:a16="http://schemas.microsoft.com/office/drawing/2014/main" id="{41196E15-2AC8-F344-EE74-B37FF58FFF3C}"/>
              </a:ext>
            </a:extLst>
          </p:cNvPr>
          <p:cNvSpPr>
            <a:spLocks noGrp="1"/>
          </p:cNvSpPr>
          <p:nvPr>
            <p:ph type="sldNum" sz="quarter" idx="12"/>
          </p:nvPr>
        </p:nvSpPr>
        <p:spPr/>
        <p:txBody>
          <a:bodyPr/>
          <a:lstStyle/>
          <a:p>
            <a:fld id="{79D635C7-A8BE-4DF4-9835-69F96A945A83}" type="slidenum">
              <a:rPr lang="LID4096" smtClean="0"/>
              <a:t>‹#›</a:t>
            </a:fld>
            <a:endParaRPr lang="LID4096"/>
          </a:p>
        </p:txBody>
      </p:sp>
      <p:pic>
        <p:nvPicPr>
          <p:cNvPr id="13" name="Picture 12">
            <a:extLst>
              <a:ext uri="{FF2B5EF4-FFF2-40B4-BE49-F238E27FC236}">
                <a16:creationId xmlns:a16="http://schemas.microsoft.com/office/drawing/2014/main" id="{23F9EC84-175B-021D-5E3A-23667FE93D4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803900"/>
            <a:ext cx="12192000" cy="1054099"/>
          </a:xfrm>
          <a:prstGeom prst="rect">
            <a:avLst/>
          </a:prstGeom>
        </p:spPr>
      </p:pic>
    </p:spTree>
    <p:extLst>
      <p:ext uri="{BB962C8B-B14F-4D97-AF65-F5344CB8AC3E}">
        <p14:creationId xmlns:p14="http://schemas.microsoft.com/office/powerpoint/2010/main" val="395209944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B3FDD67-8945-731D-0AEC-D1A21068576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1" name="Picture 10">
            <a:extLst>
              <a:ext uri="{FF2B5EF4-FFF2-40B4-BE49-F238E27FC236}">
                <a16:creationId xmlns:a16="http://schemas.microsoft.com/office/drawing/2014/main" id="{543C4422-3813-F32E-0B16-44F282FDE79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803900"/>
            <a:ext cx="12192000" cy="1054099"/>
          </a:xfrm>
          <a:prstGeom prst="rect">
            <a:avLst/>
          </a:prstGeom>
        </p:spPr>
      </p:pic>
      <p:sp>
        <p:nvSpPr>
          <p:cNvPr id="2" name="Title 1">
            <a:extLst>
              <a:ext uri="{FF2B5EF4-FFF2-40B4-BE49-F238E27FC236}">
                <a16:creationId xmlns:a16="http://schemas.microsoft.com/office/drawing/2014/main" id="{B7BDB7B1-12BA-B746-E4D8-1EEB2522549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ID4096"/>
          </a:p>
        </p:txBody>
      </p:sp>
      <p:sp>
        <p:nvSpPr>
          <p:cNvPr id="3" name="Content Placeholder 2">
            <a:extLst>
              <a:ext uri="{FF2B5EF4-FFF2-40B4-BE49-F238E27FC236}">
                <a16:creationId xmlns:a16="http://schemas.microsoft.com/office/drawing/2014/main" id="{82A63E34-4B62-6557-CECF-419CC625F6E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Text Placeholder 3">
            <a:extLst>
              <a:ext uri="{FF2B5EF4-FFF2-40B4-BE49-F238E27FC236}">
                <a16:creationId xmlns:a16="http://schemas.microsoft.com/office/drawing/2014/main" id="{971EF671-5A15-4198-FF09-7B86446526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ABF661A-E296-2EA8-54FD-A0014090C36D}"/>
              </a:ext>
            </a:extLst>
          </p:cNvPr>
          <p:cNvSpPr>
            <a:spLocks noGrp="1"/>
          </p:cNvSpPr>
          <p:nvPr>
            <p:ph type="dt" sz="half" idx="10"/>
          </p:nvPr>
        </p:nvSpPr>
        <p:spPr/>
        <p:txBody>
          <a:bodyPr/>
          <a:lstStyle/>
          <a:p>
            <a:fld id="{30B29D9C-8550-4F74-892D-83C9B7904873}" type="datetimeFigureOut">
              <a:rPr lang="LID4096" smtClean="0"/>
              <a:t>09/18/2026</a:t>
            </a:fld>
            <a:endParaRPr lang="LID4096"/>
          </a:p>
        </p:txBody>
      </p:sp>
      <p:sp>
        <p:nvSpPr>
          <p:cNvPr id="6" name="Footer Placeholder 5">
            <a:extLst>
              <a:ext uri="{FF2B5EF4-FFF2-40B4-BE49-F238E27FC236}">
                <a16:creationId xmlns:a16="http://schemas.microsoft.com/office/drawing/2014/main" id="{862641EF-AAC1-95A5-9DA2-DB75D7446978}"/>
              </a:ext>
            </a:extLst>
          </p:cNvPr>
          <p:cNvSpPr>
            <a:spLocks noGrp="1"/>
          </p:cNvSpPr>
          <p:nvPr>
            <p:ph type="ftr" sz="quarter" idx="11"/>
          </p:nvPr>
        </p:nvSpPr>
        <p:spPr/>
        <p:txBody>
          <a:bodyPr/>
          <a:lstStyle/>
          <a:p>
            <a:endParaRPr lang="LID4096"/>
          </a:p>
        </p:txBody>
      </p:sp>
      <p:sp>
        <p:nvSpPr>
          <p:cNvPr id="7" name="Slide Number Placeholder 6">
            <a:extLst>
              <a:ext uri="{FF2B5EF4-FFF2-40B4-BE49-F238E27FC236}">
                <a16:creationId xmlns:a16="http://schemas.microsoft.com/office/drawing/2014/main" id="{9E5F7F79-EDC7-0CF0-DC46-40C5A948D2A9}"/>
              </a:ext>
            </a:extLst>
          </p:cNvPr>
          <p:cNvSpPr>
            <a:spLocks noGrp="1"/>
          </p:cNvSpPr>
          <p:nvPr>
            <p:ph type="sldNum" sz="quarter" idx="12"/>
          </p:nvPr>
        </p:nvSpPr>
        <p:spPr/>
        <p:txBody>
          <a:bodyPr/>
          <a:lstStyle/>
          <a:p>
            <a:fld id="{79D635C7-A8BE-4DF4-9835-69F96A945A83}" type="slidenum">
              <a:rPr lang="LID4096" smtClean="0"/>
              <a:t>‹#›</a:t>
            </a:fld>
            <a:endParaRPr lang="LID4096"/>
          </a:p>
        </p:txBody>
      </p:sp>
    </p:spTree>
    <p:extLst>
      <p:ext uri="{BB962C8B-B14F-4D97-AF65-F5344CB8AC3E}">
        <p14:creationId xmlns:p14="http://schemas.microsoft.com/office/powerpoint/2010/main" val="160669864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CCC14CA-ADF8-FE9E-C236-4E503D00CF5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1" name="Picture 10">
            <a:extLst>
              <a:ext uri="{FF2B5EF4-FFF2-40B4-BE49-F238E27FC236}">
                <a16:creationId xmlns:a16="http://schemas.microsoft.com/office/drawing/2014/main" id="{C87FE363-EA44-C226-CB00-CEA0EBD8D667}"/>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803900"/>
            <a:ext cx="12192000" cy="1054099"/>
          </a:xfrm>
          <a:prstGeom prst="rect">
            <a:avLst/>
          </a:prstGeom>
        </p:spPr>
      </p:pic>
      <p:sp>
        <p:nvSpPr>
          <p:cNvPr id="2" name="Title 1">
            <a:extLst>
              <a:ext uri="{FF2B5EF4-FFF2-40B4-BE49-F238E27FC236}">
                <a16:creationId xmlns:a16="http://schemas.microsoft.com/office/drawing/2014/main" id="{FCEB5764-AA9E-CE75-E1B5-29CD4C0D931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ID4096"/>
          </a:p>
        </p:txBody>
      </p:sp>
      <p:sp>
        <p:nvSpPr>
          <p:cNvPr id="3" name="Picture Placeholder 2">
            <a:extLst>
              <a:ext uri="{FF2B5EF4-FFF2-40B4-BE49-F238E27FC236}">
                <a16:creationId xmlns:a16="http://schemas.microsoft.com/office/drawing/2014/main" id="{72FBDE2F-4E4E-0C69-6ABA-576BB9E3D2B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ID4096"/>
          </a:p>
        </p:txBody>
      </p:sp>
      <p:sp>
        <p:nvSpPr>
          <p:cNvPr id="4" name="Text Placeholder 3">
            <a:extLst>
              <a:ext uri="{FF2B5EF4-FFF2-40B4-BE49-F238E27FC236}">
                <a16:creationId xmlns:a16="http://schemas.microsoft.com/office/drawing/2014/main" id="{177D11A9-8E9D-7DF6-93DE-1C94C296DC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F2ED1D-F44B-CCBE-CFB9-49EF877D6709}"/>
              </a:ext>
            </a:extLst>
          </p:cNvPr>
          <p:cNvSpPr>
            <a:spLocks noGrp="1"/>
          </p:cNvSpPr>
          <p:nvPr>
            <p:ph type="dt" sz="half" idx="10"/>
          </p:nvPr>
        </p:nvSpPr>
        <p:spPr/>
        <p:txBody>
          <a:bodyPr/>
          <a:lstStyle/>
          <a:p>
            <a:fld id="{30B29D9C-8550-4F74-892D-83C9B7904873}" type="datetimeFigureOut">
              <a:rPr lang="LID4096" smtClean="0"/>
              <a:t>09/18/2026</a:t>
            </a:fld>
            <a:endParaRPr lang="LID4096"/>
          </a:p>
        </p:txBody>
      </p:sp>
      <p:sp>
        <p:nvSpPr>
          <p:cNvPr id="6" name="Footer Placeholder 5">
            <a:extLst>
              <a:ext uri="{FF2B5EF4-FFF2-40B4-BE49-F238E27FC236}">
                <a16:creationId xmlns:a16="http://schemas.microsoft.com/office/drawing/2014/main" id="{A75B2C08-68B4-4A4A-3986-BCC0E6A95D86}"/>
              </a:ext>
            </a:extLst>
          </p:cNvPr>
          <p:cNvSpPr>
            <a:spLocks noGrp="1"/>
          </p:cNvSpPr>
          <p:nvPr>
            <p:ph type="ftr" sz="quarter" idx="11"/>
          </p:nvPr>
        </p:nvSpPr>
        <p:spPr/>
        <p:txBody>
          <a:bodyPr/>
          <a:lstStyle/>
          <a:p>
            <a:endParaRPr lang="LID4096"/>
          </a:p>
        </p:txBody>
      </p:sp>
      <p:sp>
        <p:nvSpPr>
          <p:cNvPr id="7" name="Slide Number Placeholder 6">
            <a:extLst>
              <a:ext uri="{FF2B5EF4-FFF2-40B4-BE49-F238E27FC236}">
                <a16:creationId xmlns:a16="http://schemas.microsoft.com/office/drawing/2014/main" id="{5B4A6CB0-71F6-56AA-3130-71EF55DFEA52}"/>
              </a:ext>
            </a:extLst>
          </p:cNvPr>
          <p:cNvSpPr>
            <a:spLocks noGrp="1"/>
          </p:cNvSpPr>
          <p:nvPr>
            <p:ph type="sldNum" sz="quarter" idx="12"/>
          </p:nvPr>
        </p:nvSpPr>
        <p:spPr/>
        <p:txBody>
          <a:bodyPr/>
          <a:lstStyle/>
          <a:p>
            <a:fld id="{79D635C7-A8BE-4DF4-9835-69F96A945A83}" type="slidenum">
              <a:rPr lang="LID4096" smtClean="0"/>
              <a:t>‹#›</a:t>
            </a:fld>
            <a:endParaRPr lang="LID4096"/>
          </a:p>
        </p:txBody>
      </p:sp>
    </p:spTree>
    <p:extLst>
      <p:ext uri="{BB962C8B-B14F-4D97-AF65-F5344CB8AC3E}">
        <p14:creationId xmlns:p14="http://schemas.microsoft.com/office/powerpoint/2010/main" val="256140586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798B095-1ED5-4D11-9448-EC98AF13731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10" name="Picture 9">
            <a:extLst>
              <a:ext uri="{FF2B5EF4-FFF2-40B4-BE49-F238E27FC236}">
                <a16:creationId xmlns:a16="http://schemas.microsoft.com/office/drawing/2014/main" id="{48667711-3101-EBA9-D35D-F962FB62441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803900"/>
            <a:ext cx="12192000" cy="1054099"/>
          </a:xfrm>
          <a:prstGeom prst="rect">
            <a:avLst/>
          </a:prstGeom>
        </p:spPr>
      </p:pic>
      <p:sp>
        <p:nvSpPr>
          <p:cNvPr id="2" name="Title 1">
            <a:extLst>
              <a:ext uri="{FF2B5EF4-FFF2-40B4-BE49-F238E27FC236}">
                <a16:creationId xmlns:a16="http://schemas.microsoft.com/office/drawing/2014/main" id="{3B4F2E20-D34D-532B-04E9-BC8FDFDDA2DE}"/>
              </a:ext>
            </a:extLst>
          </p:cNvPr>
          <p:cNvSpPr>
            <a:spLocks noGrp="1"/>
          </p:cNvSpPr>
          <p:nvPr>
            <p:ph type="title"/>
          </p:nvPr>
        </p:nvSpPr>
        <p:spPr/>
        <p:txBody>
          <a:bodyPr/>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26E1234D-C522-7276-2123-0927EBD05800}"/>
              </a:ext>
            </a:extLst>
          </p:cNvPr>
          <p:cNvSpPr>
            <a:spLocks noGrp="1"/>
          </p:cNvSpPr>
          <p:nvPr>
            <p:ph type="body" orient="vert" idx="1"/>
          </p:nvPr>
        </p:nvSpPr>
        <p:spPr>
          <a:xfrm>
            <a:off x="838200" y="1825625"/>
            <a:ext cx="10515600" cy="3841750"/>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ID4096" dirty="0"/>
          </a:p>
        </p:txBody>
      </p:sp>
      <p:sp>
        <p:nvSpPr>
          <p:cNvPr id="4" name="Date Placeholder 3">
            <a:extLst>
              <a:ext uri="{FF2B5EF4-FFF2-40B4-BE49-F238E27FC236}">
                <a16:creationId xmlns:a16="http://schemas.microsoft.com/office/drawing/2014/main" id="{7E18C48A-F769-502C-D477-2D35670E3CBB}"/>
              </a:ext>
            </a:extLst>
          </p:cNvPr>
          <p:cNvSpPr>
            <a:spLocks noGrp="1"/>
          </p:cNvSpPr>
          <p:nvPr>
            <p:ph type="dt" sz="half" idx="10"/>
          </p:nvPr>
        </p:nvSpPr>
        <p:spPr/>
        <p:txBody>
          <a:bodyPr/>
          <a:lstStyle/>
          <a:p>
            <a:fld id="{30B29D9C-8550-4F74-892D-83C9B7904873}" type="datetimeFigureOut">
              <a:rPr lang="LID4096" smtClean="0"/>
              <a:t>09/18/2026</a:t>
            </a:fld>
            <a:endParaRPr lang="LID4096"/>
          </a:p>
        </p:txBody>
      </p:sp>
      <p:sp>
        <p:nvSpPr>
          <p:cNvPr id="5" name="Footer Placeholder 4">
            <a:extLst>
              <a:ext uri="{FF2B5EF4-FFF2-40B4-BE49-F238E27FC236}">
                <a16:creationId xmlns:a16="http://schemas.microsoft.com/office/drawing/2014/main" id="{E62602C9-1572-C1A6-8C9C-AFA025C49498}"/>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3DFC554B-CB12-EB90-8E8F-58325A06A53E}"/>
              </a:ext>
            </a:extLst>
          </p:cNvPr>
          <p:cNvSpPr>
            <a:spLocks noGrp="1"/>
          </p:cNvSpPr>
          <p:nvPr>
            <p:ph type="sldNum" sz="quarter" idx="12"/>
          </p:nvPr>
        </p:nvSpPr>
        <p:spPr/>
        <p:txBody>
          <a:bodyPr/>
          <a:lstStyle/>
          <a:p>
            <a:fld id="{79D635C7-A8BE-4DF4-9835-69F96A945A83}" type="slidenum">
              <a:rPr lang="LID4096" smtClean="0"/>
              <a:t>‹#›</a:t>
            </a:fld>
            <a:endParaRPr lang="LID4096"/>
          </a:p>
        </p:txBody>
      </p:sp>
    </p:spTree>
    <p:extLst>
      <p:ext uri="{BB962C8B-B14F-4D97-AF65-F5344CB8AC3E}">
        <p14:creationId xmlns:p14="http://schemas.microsoft.com/office/powerpoint/2010/main" val="387553113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CCB1226-B276-3FA8-5520-1722144FBAC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0" name="Picture 9">
            <a:extLst>
              <a:ext uri="{FF2B5EF4-FFF2-40B4-BE49-F238E27FC236}">
                <a16:creationId xmlns:a16="http://schemas.microsoft.com/office/drawing/2014/main" id="{C637EAD1-6493-8203-DE8F-E6D5284BA5C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803900"/>
            <a:ext cx="12192000" cy="1054099"/>
          </a:xfrm>
          <a:prstGeom prst="rect">
            <a:avLst/>
          </a:prstGeom>
        </p:spPr>
      </p:pic>
      <p:sp>
        <p:nvSpPr>
          <p:cNvPr id="2" name="Vertical Title 1">
            <a:extLst>
              <a:ext uri="{FF2B5EF4-FFF2-40B4-BE49-F238E27FC236}">
                <a16:creationId xmlns:a16="http://schemas.microsoft.com/office/drawing/2014/main" id="{48BF2C39-E822-8002-7753-A41F95BD362A}"/>
              </a:ext>
            </a:extLst>
          </p:cNvPr>
          <p:cNvSpPr>
            <a:spLocks noGrp="1"/>
          </p:cNvSpPr>
          <p:nvPr>
            <p:ph type="title" orient="vert"/>
          </p:nvPr>
        </p:nvSpPr>
        <p:spPr>
          <a:xfrm>
            <a:off x="8724900" y="365125"/>
            <a:ext cx="2628900" cy="5210175"/>
          </a:xfrm>
        </p:spPr>
        <p:txBody>
          <a:bodyPr vert="eaVert"/>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9B1BBA20-84E8-7834-5C59-8444404FE584}"/>
              </a:ext>
            </a:extLst>
          </p:cNvPr>
          <p:cNvSpPr>
            <a:spLocks noGrp="1"/>
          </p:cNvSpPr>
          <p:nvPr>
            <p:ph type="body" orient="vert" idx="1"/>
          </p:nvPr>
        </p:nvSpPr>
        <p:spPr>
          <a:xfrm>
            <a:off x="838200" y="365125"/>
            <a:ext cx="7734300" cy="52101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0F676F21-7DB6-598F-8E1D-652521A25528}"/>
              </a:ext>
            </a:extLst>
          </p:cNvPr>
          <p:cNvSpPr>
            <a:spLocks noGrp="1"/>
          </p:cNvSpPr>
          <p:nvPr>
            <p:ph type="dt" sz="half" idx="10"/>
          </p:nvPr>
        </p:nvSpPr>
        <p:spPr/>
        <p:txBody>
          <a:bodyPr/>
          <a:lstStyle/>
          <a:p>
            <a:fld id="{30B29D9C-8550-4F74-892D-83C9B7904873}" type="datetimeFigureOut">
              <a:rPr lang="LID4096" smtClean="0"/>
              <a:t>09/18/2026</a:t>
            </a:fld>
            <a:endParaRPr lang="LID4096"/>
          </a:p>
        </p:txBody>
      </p:sp>
      <p:sp>
        <p:nvSpPr>
          <p:cNvPr id="5" name="Footer Placeholder 4">
            <a:extLst>
              <a:ext uri="{FF2B5EF4-FFF2-40B4-BE49-F238E27FC236}">
                <a16:creationId xmlns:a16="http://schemas.microsoft.com/office/drawing/2014/main" id="{C33566EE-1C82-1CD0-2803-05AE152E1477}"/>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F7D0A6C1-92B8-8B55-1D0F-89FD741E094F}"/>
              </a:ext>
            </a:extLst>
          </p:cNvPr>
          <p:cNvSpPr>
            <a:spLocks noGrp="1"/>
          </p:cNvSpPr>
          <p:nvPr>
            <p:ph type="sldNum" sz="quarter" idx="12"/>
          </p:nvPr>
        </p:nvSpPr>
        <p:spPr/>
        <p:txBody>
          <a:bodyPr/>
          <a:lstStyle/>
          <a:p>
            <a:fld id="{79D635C7-A8BE-4DF4-9835-69F96A945A83}" type="slidenum">
              <a:rPr lang="LID4096" smtClean="0"/>
              <a:t>‹#›</a:t>
            </a:fld>
            <a:endParaRPr lang="LID4096"/>
          </a:p>
        </p:txBody>
      </p:sp>
    </p:spTree>
    <p:extLst>
      <p:ext uri="{BB962C8B-B14F-4D97-AF65-F5344CB8AC3E}">
        <p14:creationId xmlns:p14="http://schemas.microsoft.com/office/powerpoint/2010/main" val="246165333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theme" Target="../theme/theme2.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slideLayout" Target="../slideLayouts/slideLayout17.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0.xml"/><Relationship Id="rId7" Type="http://schemas.openxmlformats.org/officeDocument/2006/relationships/image" Target="../media/image1.jpeg"/><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theme" Target="../theme/theme3.xml"/><Relationship Id="rId5" Type="http://schemas.openxmlformats.org/officeDocument/2006/relationships/slideLayout" Target="../slideLayouts/slideLayout22.xml"/><Relationship Id="rId4"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theme" Target="../theme/theme5.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slideLayout" Target="../slideLayouts/slideLayout49.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52.xml"/><Relationship Id="rId7" Type="http://schemas.openxmlformats.org/officeDocument/2006/relationships/image" Target="../media/image1.jpeg"/><Relationship Id="rId2" Type="http://schemas.openxmlformats.org/officeDocument/2006/relationships/slideLayout" Target="../slideLayouts/slideLayout51.xml"/><Relationship Id="rId1" Type="http://schemas.openxmlformats.org/officeDocument/2006/relationships/slideLayout" Target="../slideLayouts/slideLayout50.xml"/><Relationship Id="rId6" Type="http://schemas.openxmlformats.org/officeDocument/2006/relationships/theme" Target="../theme/theme6.xml"/><Relationship Id="rId5" Type="http://schemas.openxmlformats.org/officeDocument/2006/relationships/slideLayout" Target="../slideLayouts/slideLayout54.xml"/><Relationship Id="rId4"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2.xml"/><Relationship Id="rId3" Type="http://schemas.openxmlformats.org/officeDocument/2006/relationships/slideLayout" Target="../slideLayouts/slideLayout57.xml"/><Relationship Id="rId7" Type="http://schemas.openxmlformats.org/officeDocument/2006/relationships/slideLayout" Target="../slideLayouts/slideLayout61.xml"/><Relationship Id="rId12" Type="http://schemas.openxmlformats.org/officeDocument/2006/relationships/theme" Target="../theme/theme7.xml"/><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5" Type="http://schemas.openxmlformats.org/officeDocument/2006/relationships/slideLayout" Target="../slideLayouts/slideLayout59.xml"/><Relationship Id="rId10" Type="http://schemas.openxmlformats.org/officeDocument/2006/relationships/slideLayout" Target="../slideLayouts/slideLayout64.xml"/><Relationship Id="rId4" Type="http://schemas.openxmlformats.org/officeDocument/2006/relationships/slideLayout" Target="../slideLayouts/slideLayout58.xml"/><Relationship Id="rId9" Type="http://schemas.openxmlformats.org/officeDocument/2006/relationships/slideLayout" Target="../slideLayouts/slideLayout6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7">
            <a:lum/>
          </a:blip>
          <a:srcRect/>
          <a:stretch>
            <a:fillRect t="5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63DAB0F-029B-99B6-57EF-E0951C13436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466D348-2B64-B011-AAE0-5BAA1660F22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73348929"/>
      </p:ext>
    </p:extLst>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Lst>
  <p:txStyles>
    <p:titleStyle>
      <a:lvl1pPr algn="l" defTabSz="914400" rtl="0" eaLnBrk="1" latinLnBrk="0" hangingPunct="1">
        <a:lnSpc>
          <a:spcPct val="90000"/>
        </a:lnSpc>
        <a:spcBef>
          <a:spcPct val="0"/>
        </a:spcBef>
        <a:buNone/>
        <a:defRPr sz="3600" b="1" kern="1200">
          <a:solidFill>
            <a:srgbClr val="015293"/>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627F158-BDF1-A8F3-CA52-6672D1A8F99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8E9DFD5-EDC8-A32A-7B37-123C28BC8C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DD1E562-9675-C4B1-D974-5808FA991FE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latin typeface="Arial" panose="020B0604020202020204" pitchFamily="34" charset="0"/>
              </a:defRPr>
            </a:lvl1pPr>
          </a:lstStyle>
          <a:p>
            <a:fld id="{E8A62267-A5CF-482E-8446-404B208A9E9D}" type="datetimeFigureOut">
              <a:rPr lang="en-GB" smtClean="0"/>
              <a:pPr/>
              <a:t>18/09/2026</a:t>
            </a:fld>
            <a:endParaRPr lang="en-GB"/>
          </a:p>
        </p:txBody>
      </p:sp>
      <p:sp>
        <p:nvSpPr>
          <p:cNvPr id="5" name="Footer Placeholder 4">
            <a:extLst>
              <a:ext uri="{FF2B5EF4-FFF2-40B4-BE49-F238E27FC236}">
                <a16:creationId xmlns:a16="http://schemas.microsoft.com/office/drawing/2014/main" id="{5D6ECD05-BF61-F54E-E2B1-C0B54C8BD9F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latin typeface="Arial" panose="020B0604020202020204" pitchFamily="34" charset="0"/>
              </a:defRPr>
            </a:lvl1pPr>
          </a:lstStyle>
          <a:p>
            <a:endParaRPr lang="en-GB"/>
          </a:p>
        </p:txBody>
      </p:sp>
      <p:sp>
        <p:nvSpPr>
          <p:cNvPr id="6" name="Slide Number Placeholder 5">
            <a:extLst>
              <a:ext uri="{FF2B5EF4-FFF2-40B4-BE49-F238E27FC236}">
                <a16:creationId xmlns:a16="http://schemas.microsoft.com/office/drawing/2014/main" id="{D9EDE9CA-AB7E-740A-7545-915772B687D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latin typeface="Arial" panose="020B0604020202020204" pitchFamily="34" charset="0"/>
              </a:defRPr>
            </a:lvl1pPr>
          </a:lstStyle>
          <a:p>
            <a:fld id="{7902D234-7A1B-4E03-948E-5E6E604A8AA0}" type="slidenum">
              <a:rPr lang="en-GB" smtClean="0"/>
              <a:pPr/>
              <a:t>‹#›</a:t>
            </a:fld>
            <a:endParaRPr lang="en-GB"/>
          </a:p>
        </p:txBody>
      </p:sp>
    </p:spTree>
    <p:extLst>
      <p:ext uri="{BB962C8B-B14F-4D97-AF65-F5344CB8AC3E}">
        <p14:creationId xmlns:p14="http://schemas.microsoft.com/office/powerpoint/2010/main" val="3219585844"/>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Lst>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7">
            <a:lum/>
          </a:blip>
          <a:srcRect/>
          <a:stretch>
            <a:fillRect t="5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63DAB0F-029B-99B6-57EF-E0951C13436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466D348-2B64-B011-AAE0-5BAA1660F22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810525093"/>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Lst>
  <p:txStyles>
    <p:titleStyle>
      <a:lvl1pPr algn="l" defTabSz="914400"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8695836"/>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 id="2147483695"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974637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1">
          <a:blip r:embed="rId7">
            <a:lum/>
          </a:blip>
          <a:srcRect/>
          <a:stretch>
            <a:fillRect t="5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63DAB0F-029B-99B6-57EF-E0951C13436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466D348-2B64-B011-AAE0-5BAA1660F22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53177344"/>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Lst>
  <p:txStyles>
    <p:titleStyle>
      <a:lvl1pPr algn="l" defTabSz="914400"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024C985-14B0-7DAE-0DD6-1F28F0EFE62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LID4096"/>
          </a:p>
        </p:txBody>
      </p:sp>
      <p:sp>
        <p:nvSpPr>
          <p:cNvPr id="3" name="Text Placeholder 2">
            <a:extLst>
              <a:ext uri="{FF2B5EF4-FFF2-40B4-BE49-F238E27FC236}">
                <a16:creationId xmlns:a16="http://schemas.microsoft.com/office/drawing/2014/main" id="{BDC01F63-A97C-C16D-E384-EFD995A522F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7EB66833-A230-5B74-165B-8290E63B9A1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B29D9C-8550-4F74-892D-83C9B7904873}" type="datetimeFigureOut">
              <a:rPr lang="LID4096" smtClean="0"/>
              <a:t>09/18/2026</a:t>
            </a:fld>
            <a:endParaRPr lang="LID4096"/>
          </a:p>
        </p:txBody>
      </p:sp>
      <p:sp>
        <p:nvSpPr>
          <p:cNvPr id="5" name="Footer Placeholder 4">
            <a:extLst>
              <a:ext uri="{FF2B5EF4-FFF2-40B4-BE49-F238E27FC236}">
                <a16:creationId xmlns:a16="http://schemas.microsoft.com/office/drawing/2014/main" id="{67E92B97-A2F5-3731-39A5-1284F22CC2A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ID4096"/>
          </a:p>
        </p:txBody>
      </p:sp>
      <p:sp>
        <p:nvSpPr>
          <p:cNvPr id="6" name="Slide Number Placeholder 5">
            <a:extLst>
              <a:ext uri="{FF2B5EF4-FFF2-40B4-BE49-F238E27FC236}">
                <a16:creationId xmlns:a16="http://schemas.microsoft.com/office/drawing/2014/main" id="{78291BEC-D489-341E-C33A-AB3DE77A580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D635C7-A8BE-4DF4-9835-69F96A945A83}" type="slidenum">
              <a:rPr lang="LID4096" smtClean="0"/>
              <a:t>‹#›</a:t>
            </a:fld>
            <a:endParaRPr lang="LID4096"/>
          </a:p>
        </p:txBody>
      </p:sp>
    </p:spTree>
    <p:extLst>
      <p:ext uri="{BB962C8B-B14F-4D97-AF65-F5344CB8AC3E}">
        <p14:creationId xmlns:p14="http://schemas.microsoft.com/office/powerpoint/2010/main" val="1854921914"/>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publichealthscotland.scot/publications/show-all-releases?id=102486" TargetMode="External"/><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4.svg"/><Relationship Id="rId7" Type="http://schemas.openxmlformats.org/officeDocument/2006/relationships/image" Target="../media/image18.sv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7.svg"/><Relationship Id="rId5" Type="http://schemas.openxmlformats.org/officeDocument/2006/relationships/image" Target="../media/image16.svg"/><Relationship Id="rId4" Type="http://schemas.openxmlformats.org/officeDocument/2006/relationships/image" Target="../media/image15.sv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notesSlide" Target="../notesSlides/notesSlide5.xml"/><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xml"/><Relationship Id="rId1" Type="http://schemas.openxmlformats.org/officeDocument/2006/relationships/slideLayout" Target="../slideLayouts/slideLayout9.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3.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slideLayout" Target="../slideLayouts/slideLayout2.xml"/><Relationship Id="rId7" Type="http://schemas.openxmlformats.org/officeDocument/2006/relationships/image" Target="../media/image38.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7.png"/><Relationship Id="rId11" Type="http://schemas.openxmlformats.org/officeDocument/2006/relationships/image" Target="../media/image42.png"/><Relationship Id="rId5" Type="http://schemas.openxmlformats.org/officeDocument/2006/relationships/image" Target="../media/image36.png"/><Relationship Id="rId10" Type="http://schemas.openxmlformats.org/officeDocument/2006/relationships/image" Target="../media/image41.jpeg"/><Relationship Id="rId4" Type="http://schemas.openxmlformats.org/officeDocument/2006/relationships/notesSlide" Target="../notesSlides/notesSlide8.xml"/><Relationship Id="rId9" Type="http://schemas.openxmlformats.org/officeDocument/2006/relationships/image" Target="../media/image40.png"/></Relationships>
</file>

<file path=ppt/slides/_rels/slide1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publichealthscotland.scot/our-blog/2025/october/covid-19-vaccine-eligibility-changes-over-time/"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9.sv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notesSlide" Target="../notesSlides/notesSlide11.xml"/></Relationships>
</file>

<file path=ppt/slides/_rels/slide19.xml.rels><?xml version="1.0" encoding="UTF-8" standalone="yes"?>
<Relationships xmlns="http://schemas.openxmlformats.org/package/2006/relationships"><Relationship Id="rId3" Type="http://schemas.openxmlformats.org/officeDocument/2006/relationships/hyperlink" Target="https://fb.watch/EO2YCTzcJ1/"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51.png"/><Relationship Id="rId4" Type="http://schemas.openxmlformats.org/officeDocument/2006/relationships/image" Target="../media/image50.jpeg"/></Relationships>
</file>

<file path=ppt/slides/_rels/slide20.xml.rels><?xml version="1.0" encoding="UTF-8" standalone="yes"?>
<Relationships xmlns="http://schemas.openxmlformats.org/package/2006/relationships"><Relationship Id="rId3" Type="http://schemas.openxmlformats.org/officeDocument/2006/relationships/hyperlink" Target="https://publichealthscotland-newsroom.prgloo.com/resources/flu-hits-harder-nhs-borders-case-study"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52.png"/><Relationship Id="rId4" Type="http://schemas.openxmlformats.org/officeDocument/2006/relationships/image" Target="../media/image50.jpeg"/></Relationships>
</file>

<file path=ppt/slides/_rels/slide21.xml.rels><?xml version="1.0" encoding="UTF-8" standalone="yes"?>
<Relationships xmlns="http://schemas.openxmlformats.org/package/2006/relationships"><Relationship Id="rId8" Type="http://schemas.openxmlformats.org/officeDocument/2006/relationships/image" Target="../media/image55.jpeg"/><Relationship Id="rId3" Type="http://schemas.openxmlformats.org/officeDocument/2006/relationships/hyperlink" Target="https://learn.nes.nhs.scot/81829/immunisation/vaccination-conversations" TargetMode="External"/><Relationship Id="rId7" Type="http://schemas.openxmlformats.org/officeDocument/2006/relationships/image" Target="../media/image54.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53.png"/><Relationship Id="rId5" Type="http://schemas.openxmlformats.org/officeDocument/2006/relationships/hyperlink" Target="https://learn.nes.nhs.scot/62809" TargetMode="External"/><Relationship Id="rId4" Type="http://schemas.openxmlformats.org/officeDocument/2006/relationships/hyperlink" Target="https://learn.nes.nhs.scot/86397/immunisation/supporting-learning-resources/combating-false-vaccine-information" TargetMode="External"/><Relationship Id="rId9" Type="http://schemas.openxmlformats.org/officeDocument/2006/relationships/image" Target="../media/image56.png"/></Relationships>
</file>

<file path=ppt/slides/_rels/slide22.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57.png"/><Relationship Id="rId7" Type="http://schemas.openxmlformats.org/officeDocument/2006/relationships/image" Target="../media/image60.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59.png"/><Relationship Id="rId5" Type="http://schemas.openxmlformats.org/officeDocument/2006/relationships/hyperlink" Target="https://learn.nes.nhs.scot/86489" TargetMode="External"/><Relationship Id="rId10" Type="http://schemas.openxmlformats.org/officeDocument/2006/relationships/image" Target="../media/image56.png"/><Relationship Id="rId4" Type="http://schemas.openxmlformats.org/officeDocument/2006/relationships/image" Target="../media/image58.png"/><Relationship Id="rId9" Type="http://schemas.openxmlformats.org/officeDocument/2006/relationships/image" Target="../media/image62.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0.xml"/></Relationships>
</file>

<file path=ppt/slides/_rels/slide2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40.xml"/><Relationship Id="rId4" Type="http://schemas.openxmlformats.org/officeDocument/2006/relationships/image" Target="../media/image65.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9.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20.xml"/><Relationship Id="rId1" Type="http://schemas.openxmlformats.org/officeDocument/2006/relationships/slideLayout" Target="../slideLayouts/slideLayout40.xml"/><Relationship Id="rId5" Type="http://schemas.openxmlformats.org/officeDocument/2006/relationships/image" Target="../media/image68.jpeg"/><Relationship Id="rId4" Type="http://schemas.openxmlformats.org/officeDocument/2006/relationships/image" Target="../media/image67.jpeg"/></Relationships>
</file>

<file path=ppt/slides/_rels/slide30.xml.rels><?xml version="1.0" encoding="UTF-8" standalone="yes"?>
<Relationships xmlns="http://schemas.openxmlformats.org/package/2006/relationships"><Relationship Id="rId3" Type="http://schemas.openxmlformats.org/officeDocument/2006/relationships/image" Target="../media/image69.png"/><Relationship Id="rId7" Type="http://schemas.openxmlformats.org/officeDocument/2006/relationships/image" Target="../media/image73.jpeg"/><Relationship Id="rId2" Type="http://schemas.openxmlformats.org/officeDocument/2006/relationships/notesSlide" Target="../notesSlides/notesSlide21.xml"/><Relationship Id="rId1" Type="http://schemas.openxmlformats.org/officeDocument/2006/relationships/slideLayout" Target="../slideLayouts/slideLayout40.xml"/><Relationship Id="rId6" Type="http://schemas.openxmlformats.org/officeDocument/2006/relationships/image" Target="../media/image72.jpeg"/><Relationship Id="rId5" Type="http://schemas.openxmlformats.org/officeDocument/2006/relationships/image" Target="../media/image71.jpeg"/><Relationship Id="rId4" Type="http://schemas.openxmlformats.org/officeDocument/2006/relationships/image" Target="../media/image70.jpeg"/></Relationships>
</file>

<file path=ppt/slides/_rels/slide3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2.xml"/><Relationship Id="rId1" Type="http://schemas.openxmlformats.org/officeDocument/2006/relationships/slideLayout" Target="../slideLayouts/slideLayout40.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0.xml"/></Relationships>
</file>

<file path=ppt/slides/_rels/slide33.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40.xml"/><Relationship Id="rId4" Type="http://schemas.openxmlformats.org/officeDocument/2006/relationships/image" Target="../media/image77.png"/></Relationships>
</file>

<file path=ppt/slides/_rels/slide34.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24.xml"/><Relationship Id="rId1" Type="http://schemas.openxmlformats.org/officeDocument/2006/relationships/slideLayout" Target="../slideLayouts/slideLayout40.xml"/></Relationships>
</file>

<file path=ppt/slides/_rels/slide35.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40.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0.xml"/></Relationships>
</file>

<file path=ppt/slides/_rels/slide37.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40.xml"/></Relationships>
</file>

<file path=ppt/slides/_rels/slide38.xml.rels><?xml version="1.0" encoding="UTF-8" standalone="yes"?>
<Relationships xmlns="http://schemas.openxmlformats.org/package/2006/relationships"><Relationship Id="rId3" Type="http://schemas.openxmlformats.org/officeDocument/2006/relationships/hyperlink" Target="https://www.nhsinform.scot/gettingvaccinations" TargetMode="External"/><Relationship Id="rId7" Type="http://schemas.openxmlformats.org/officeDocument/2006/relationships/hyperlink" Target="https://publichealthscotland-newsroom.prgloo.com/news/flu-vaccine-social-media-toolkit-august-2026" TargetMode="External"/><Relationship Id="rId2" Type="http://schemas.openxmlformats.org/officeDocument/2006/relationships/hyperlink" Target="https://www.nhsinform.scot/healthy-living/immunisation/winter-vaccines" TargetMode="External"/><Relationship Id="rId1" Type="http://schemas.openxmlformats.org/officeDocument/2006/relationships/slideLayout" Target="../slideLayouts/slideLayout51.xml"/><Relationship Id="rId6" Type="http://schemas.openxmlformats.org/officeDocument/2006/relationships/hyperlink" Target="https://www.nhsinform.scot/wintervaccines" TargetMode="External"/><Relationship Id="rId5" Type="http://schemas.openxmlformats.org/officeDocument/2006/relationships/hyperlink" Target="https://publichealthscotland.scot/publications/flu-vaccination-resources/" TargetMode="External"/><Relationship Id="rId4" Type="http://schemas.openxmlformats.org/officeDocument/2006/relationships/hyperlink" Target="https://learn.nes.nhs.scot/12751"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40.xml.rels><?xml version="1.0" encoding="UTF-8" standalone="yes"?>
<Relationships xmlns="http://schemas.openxmlformats.org/package/2006/relationships"><Relationship Id="rId8" Type="http://schemas.openxmlformats.org/officeDocument/2006/relationships/hyperlink" Target="https://www.slido.com/support/ppi/how-to-change-the-design" TargetMode="External"/><Relationship Id="rId3" Type="http://schemas.openxmlformats.org/officeDocument/2006/relationships/tags" Target="../tags/tag4.xml"/><Relationship Id="rId7" Type="http://schemas.openxmlformats.org/officeDocument/2006/relationships/image" Target="../media/image82.sv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hyperlink" Target="https://www.slido.com/powerpoint-polling?utm_source=powerpoint&amp;utm_medium=placeholder-slide" TargetMode="External"/><Relationship Id="rId5" Type="http://schemas.openxmlformats.org/officeDocument/2006/relationships/image" Target="../media/image81.svg"/><Relationship Id="rId4" Type="http://schemas.openxmlformats.org/officeDocument/2006/relationships/slideLayout" Target="../slideLayouts/slideLayout54.xml"/><Relationship Id="rId9" Type="http://schemas.openxmlformats.org/officeDocument/2006/relationships/image" Target="../media/image83.sv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42.xml.rels><?xml version="1.0" encoding="UTF-8" standalone="yes"?>
<Relationships xmlns="http://schemas.openxmlformats.org/package/2006/relationships"><Relationship Id="rId8" Type="http://schemas.openxmlformats.org/officeDocument/2006/relationships/hyperlink" Target="https://www.slido.com/support/ppi/how-to-change-the-design" TargetMode="External"/><Relationship Id="rId3" Type="http://schemas.openxmlformats.org/officeDocument/2006/relationships/tags" Target="../tags/tag7.xml"/><Relationship Id="rId7" Type="http://schemas.openxmlformats.org/officeDocument/2006/relationships/image" Target="../media/image82.svg"/><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hyperlink" Target="https://www.slido.com/powerpoint-polling?utm_source=powerpoint&amp;utm_medium=placeholder-slide" TargetMode="External"/><Relationship Id="rId5" Type="http://schemas.openxmlformats.org/officeDocument/2006/relationships/image" Target="../media/image81.svg"/><Relationship Id="rId4" Type="http://schemas.openxmlformats.org/officeDocument/2006/relationships/slideLayout" Target="../slideLayouts/slideLayout54.xml"/><Relationship Id="rId9" Type="http://schemas.openxmlformats.org/officeDocument/2006/relationships/image" Target="../media/image83.sv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44.xml.rels><?xml version="1.0" encoding="UTF-8" standalone="yes"?>
<Relationships xmlns="http://schemas.openxmlformats.org/package/2006/relationships"><Relationship Id="rId8" Type="http://schemas.openxmlformats.org/officeDocument/2006/relationships/hyperlink" Target="https://www.slido.com/support/ppi/how-to-change-the-design" TargetMode="External"/><Relationship Id="rId3" Type="http://schemas.openxmlformats.org/officeDocument/2006/relationships/tags" Target="../tags/tag10.xml"/><Relationship Id="rId7" Type="http://schemas.openxmlformats.org/officeDocument/2006/relationships/image" Target="../media/image82.svg"/><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hyperlink" Target="https://www.slido.com/powerpoint-polling?utm_source=powerpoint&amp;utm_medium=placeholder-slide" TargetMode="External"/><Relationship Id="rId5" Type="http://schemas.openxmlformats.org/officeDocument/2006/relationships/image" Target="../media/image81.svg"/><Relationship Id="rId4" Type="http://schemas.openxmlformats.org/officeDocument/2006/relationships/slideLayout" Target="../slideLayouts/slideLayout54.xml"/><Relationship Id="rId9" Type="http://schemas.openxmlformats.org/officeDocument/2006/relationships/image" Target="../media/image83.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C4387-FB80-42AE-D182-74145C3F2F86}"/>
              </a:ext>
            </a:extLst>
          </p:cNvPr>
          <p:cNvSpPr>
            <a:spLocks noGrp="1"/>
          </p:cNvSpPr>
          <p:nvPr>
            <p:ph type="ctrTitle"/>
          </p:nvPr>
        </p:nvSpPr>
        <p:spPr>
          <a:xfrm>
            <a:off x="1317171" y="2235200"/>
            <a:ext cx="9144000" cy="2387600"/>
          </a:xfrm>
        </p:spPr>
        <p:txBody>
          <a:bodyPr>
            <a:normAutofit fontScale="90000"/>
          </a:bodyPr>
          <a:lstStyle/>
          <a:p>
            <a:r>
              <a:rPr lang="en-GB" dirty="0"/>
              <a:t>Prevention First: Tackling Winter Respiratory Illness Together in Scotland</a:t>
            </a:r>
            <a:br>
              <a:rPr lang="en-GB" dirty="0"/>
            </a:br>
            <a:endParaRPr lang="en-GB" dirty="0"/>
          </a:p>
        </p:txBody>
      </p:sp>
    </p:spTree>
    <p:extLst>
      <p:ext uri="{BB962C8B-B14F-4D97-AF65-F5344CB8AC3E}">
        <p14:creationId xmlns:p14="http://schemas.microsoft.com/office/powerpoint/2010/main" val="23667446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8F5DC7-105B-4D13-D161-2B140DF844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6CC842-2DA7-B150-64C6-C53991EDBD6C}"/>
              </a:ext>
            </a:extLst>
          </p:cNvPr>
          <p:cNvSpPr>
            <a:spLocks noGrp="1"/>
          </p:cNvSpPr>
          <p:nvPr>
            <p:ph type="title"/>
          </p:nvPr>
        </p:nvSpPr>
        <p:spPr/>
        <p:txBody>
          <a:bodyPr/>
          <a:lstStyle/>
          <a:p>
            <a:r>
              <a:rPr lang="en-GB"/>
              <a:t>Overview</a:t>
            </a:r>
          </a:p>
        </p:txBody>
      </p:sp>
      <p:sp>
        <p:nvSpPr>
          <p:cNvPr id="5" name="TextBox 4">
            <a:extLst>
              <a:ext uri="{FF2B5EF4-FFF2-40B4-BE49-F238E27FC236}">
                <a16:creationId xmlns:a16="http://schemas.microsoft.com/office/drawing/2014/main" id="{C27150B4-BA9E-23B8-9653-81756E6CCBB1}"/>
              </a:ext>
            </a:extLst>
          </p:cNvPr>
          <p:cNvSpPr txBox="1"/>
          <p:nvPr/>
        </p:nvSpPr>
        <p:spPr>
          <a:xfrm>
            <a:off x="450937" y="1198324"/>
            <a:ext cx="11599101" cy="5016758"/>
          </a:xfrm>
          <a:prstGeom prst="rect">
            <a:avLst/>
          </a:prstGeom>
          <a:noFill/>
        </p:spPr>
        <p:txBody>
          <a:bodyPr wrap="square">
            <a:spAutoFit/>
          </a:bodyPr>
          <a:lstStyle/>
          <a:p>
            <a:r>
              <a:rPr lang="en-GB" sz="2800">
                <a:latin typeface="Arial" panose="020B0604020202020204" pitchFamily="34" charset="0"/>
                <a:cs typeface="Arial" panose="020B0604020202020204" pitchFamily="34" charset="0"/>
              </a:rPr>
              <a:t>The session will focus on how Public Health Scotland (PHS), with partners, led a coordinated, prevention focused winter preparedness and operational response for 2025/26. </a:t>
            </a:r>
          </a:p>
          <a:p>
            <a:endParaRPr lang="en-GB" sz="2800">
              <a:latin typeface="Arial" panose="020B0604020202020204" pitchFamily="34" charset="0"/>
              <a:cs typeface="Arial" panose="020B0604020202020204" pitchFamily="34" charset="0"/>
            </a:endParaRPr>
          </a:p>
          <a:p>
            <a:r>
              <a:rPr lang="en-GB" sz="2800">
                <a:latin typeface="Arial" panose="020B0604020202020204" pitchFamily="34" charset="0"/>
                <a:cs typeface="Arial" panose="020B0604020202020204" pitchFamily="34" charset="0"/>
              </a:rPr>
              <a:t>We will cover:</a:t>
            </a:r>
          </a:p>
          <a:p>
            <a:pPr marL="457200" indent="-457200">
              <a:buFont typeface="Arial" panose="020B0604020202020204" pitchFamily="34" charset="0"/>
              <a:buChar char="•"/>
            </a:pPr>
            <a:r>
              <a:rPr lang="en-GB" sz="2800">
                <a:latin typeface="Arial" panose="020B0604020202020204" pitchFamily="34" charset="0"/>
                <a:cs typeface="Arial" panose="020B0604020202020204" pitchFamily="34" charset="0"/>
              </a:rPr>
              <a:t>National and local planning to maximise vaccination uptake</a:t>
            </a:r>
          </a:p>
          <a:p>
            <a:pPr marL="457200" indent="-457200">
              <a:buFont typeface="Arial" panose="020B0604020202020204" pitchFamily="34" charset="0"/>
              <a:buChar char="•"/>
            </a:pPr>
            <a:r>
              <a:rPr lang="en-GB" sz="2800">
                <a:latin typeface="Arial" panose="020B0604020202020204" pitchFamily="34" charset="0"/>
                <a:cs typeface="Arial" panose="020B0604020202020204" pitchFamily="34" charset="0"/>
              </a:rPr>
              <a:t>Building confidence using evidence on vaccine effectiveness and safety</a:t>
            </a:r>
          </a:p>
          <a:p>
            <a:pPr marL="457200" indent="-457200">
              <a:buFont typeface="Arial" panose="020B0604020202020204" pitchFamily="34" charset="0"/>
              <a:buChar char="•"/>
            </a:pPr>
            <a:r>
              <a:rPr lang="en-GB" sz="2800">
                <a:latin typeface="Arial" panose="020B0604020202020204" pitchFamily="34" charset="0"/>
                <a:cs typeface="Arial" panose="020B0604020202020204" pitchFamily="34" charset="0"/>
              </a:rPr>
              <a:t>Delivering integrated surveillance to detect risk early</a:t>
            </a:r>
          </a:p>
          <a:p>
            <a:pPr marL="457200" indent="-457200">
              <a:buFont typeface="Arial" panose="020B0604020202020204" pitchFamily="34" charset="0"/>
              <a:buChar char="•"/>
            </a:pPr>
            <a:r>
              <a:rPr lang="en-GB" sz="2800">
                <a:latin typeface="Arial" panose="020B0604020202020204" pitchFamily="34" charset="0"/>
                <a:cs typeface="Arial" panose="020B0604020202020204" pitchFamily="34" charset="0"/>
              </a:rPr>
              <a:t>Embedding pandemic learning into routine winter planning</a:t>
            </a:r>
          </a:p>
          <a:p>
            <a:endParaRPr lang="en-GB" sz="4000"/>
          </a:p>
        </p:txBody>
      </p:sp>
    </p:spTree>
    <p:extLst>
      <p:ext uri="{BB962C8B-B14F-4D97-AF65-F5344CB8AC3E}">
        <p14:creationId xmlns:p14="http://schemas.microsoft.com/office/powerpoint/2010/main" val="24231299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FEF375-35E2-1C4A-A361-DF15584EC9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402B14-7F2E-6448-4EDC-02EACF730AFB}"/>
              </a:ext>
            </a:extLst>
          </p:cNvPr>
          <p:cNvSpPr>
            <a:spLocks noGrp="1"/>
          </p:cNvSpPr>
          <p:nvPr>
            <p:ph type="title"/>
          </p:nvPr>
        </p:nvSpPr>
        <p:spPr>
          <a:xfrm>
            <a:off x="838200" y="365126"/>
            <a:ext cx="10515600" cy="799796"/>
          </a:xfrm>
        </p:spPr>
        <p:txBody>
          <a:bodyPr/>
          <a:lstStyle/>
          <a:p>
            <a:r>
              <a:rPr lang="en-GB">
                <a:ea typeface="Aptos" panose="020B0004020202020204" pitchFamily="34" charset="0"/>
              </a:rPr>
              <a:t>Winter preparedness and operational response</a:t>
            </a:r>
            <a:endParaRPr lang="en-GB"/>
          </a:p>
        </p:txBody>
      </p:sp>
      <p:sp>
        <p:nvSpPr>
          <p:cNvPr id="4" name="TextBox 3">
            <a:extLst>
              <a:ext uri="{FF2B5EF4-FFF2-40B4-BE49-F238E27FC236}">
                <a16:creationId xmlns:a16="http://schemas.microsoft.com/office/drawing/2014/main" id="{1C3A6594-075E-C041-6E4D-630E2CAFEF4F}"/>
              </a:ext>
            </a:extLst>
          </p:cNvPr>
          <p:cNvSpPr txBox="1"/>
          <p:nvPr/>
        </p:nvSpPr>
        <p:spPr>
          <a:xfrm>
            <a:off x="375781" y="1327759"/>
            <a:ext cx="11548997" cy="3785652"/>
          </a:xfrm>
          <a:prstGeom prst="rect">
            <a:avLst/>
          </a:prstGeom>
          <a:noFill/>
        </p:spPr>
        <p:txBody>
          <a:bodyPr wrap="square">
            <a:spAutoFit/>
          </a:bodyPr>
          <a:lstStyle/>
          <a:p>
            <a:pPr marL="342900" indent="-342900">
              <a:buFont typeface="Arial" panose="020B0604020202020204" pitchFamily="34" charset="0"/>
              <a:buChar char="•"/>
            </a:pPr>
            <a:endParaRPr lang="en-GB" sz="2400" dirty="0">
              <a:effectLst/>
              <a:latin typeface="Arial" panose="020B0604020202020204" pitchFamily="34" charset="0"/>
              <a:ea typeface="Aptos" panose="020B0004020202020204" pitchFamily="34" charset="0"/>
            </a:endParaRPr>
          </a:p>
          <a:p>
            <a:pPr marL="342900" indent="-342900">
              <a:buFont typeface="Arial" panose="020B0604020202020204" pitchFamily="34" charset="0"/>
              <a:buChar char="•"/>
            </a:pPr>
            <a:r>
              <a:rPr lang="en-GB" sz="2400" dirty="0">
                <a:effectLst/>
                <a:latin typeface="Arial" panose="020B0604020202020204" pitchFamily="34" charset="0"/>
                <a:ea typeface="Aptos" panose="020B0004020202020204" pitchFamily="34" charset="0"/>
              </a:rPr>
              <a:t>Vaccine preventable diseases with winter seasonal peaks include:</a:t>
            </a:r>
          </a:p>
          <a:p>
            <a:pPr marL="342900" indent="-342900">
              <a:buFont typeface="Wingdings" panose="05000000000000000000" pitchFamily="2" charset="2"/>
              <a:buChar char="v"/>
            </a:pPr>
            <a:r>
              <a:rPr lang="en-GB" sz="2400" dirty="0">
                <a:effectLst/>
                <a:latin typeface="Arial" panose="020B0604020202020204" pitchFamily="34" charset="0"/>
                <a:ea typeface="Aptos" panose="020B0004020202020204" pitchFamily="34" charset="0"/>
              </a:rPr>
              <a:t>Influenza</a:t>
            </a:r>
          </a:p>
          <a:p>
            <a:pPr marL="342900" indent="-342900">
              <a:buFont typeface="Wingdings" panose="05000000000000000000" pitchFamily="2" charset="2"/>
              <a:buChar char="v"/>
            </a:pPr>
            <a:r>
              <a:rPr lang="en-GB" sz="2400" dirty="0">
                <a:effectLst/>
                <a:latin typeface="Arial" panose="020B0604020202020204" pitchFamily="34" charset="0"/>
                <a:ea typeface="Aptos" panose="020B0004020202020204" pitchFamily="34" charset="0"/>
              </a:rPr>
              <a:t>COVID-19</a:t>
            </a:r>
          </a:p>
          <a:p>
            <a:pPr marL="342900" indent="-342900">
              <a:buFont typeface="Wingdings" panose="05000000000000000000" pitchFamily="2" charset="2"/>
              <a:buChar char="v"/>
            </a:pPr>
            <a:r>
              <a:rPr lang="en-GB" sz="2400" dirty="0">
                <a:effectLst/>
                <a:latin typeface="Arial" panose="020B0604020202020204" pitchFamily="34" charset="0"/>
                <a:ea typeface="Aptos" panose="020B0004020202020204" pitchFamily="34" charset="0"/>
              </a:rPr>
              <a:t>respiratory syncytial virus (RSV)</a:t>
            </a:r>
            <a:endParaRPr lang="en-GB" sz="2400" dirty="0">
              <a:latin typeface="Arial" panose="020B0604020202020204" pitchFamily="34" charset="0"/>
              <a:ea typeface="Aptos" panose="020B0004020202020204" pitchFamily="34" charset="0"/>
            </a:endParaRPr>
          </a:p>
          <a:p>
            <a:pPr marL="342900" indent="-342900">
              <a:buFont typeface="Wingdings" panose="05000000000000000000" pitchFamily="2" charset="2"/>
              <a:buChar char="v"/>
            </a:pPr>
            <a:r>
              <a:rPr lang="en-GB" sz="2400" dirty="0">
                <a:effectLst/>
                <a:latin typeface="Arial" panose="020B0604020202020204" pitchFamily="34" charset="0"/>
                <a:ea typeface="Aptos" panose="020B0004020202020204" pitchFamily="34" charset="0"/>
              </a:rPr>
              <a:t>pneumococcal disease.</a:t>
            </a:r>
          </a:p>
          <a:p>
            <a:pPr marL="342900" indent="-342900">
              <a:buFont typeface="Wingdings" panose="05000000000000000000" pitchFamily="2" charset="2"/>
              <a:buChar char="v"/>
            </a:pPr>
            <a:endParaRPr lang="en-GB" sz="2400" dirty="0">
              <a:latin typeface="Arial" panose="020B0604020202020204" pitchFamily="34" charset="0"/>
              <a:ea typeface="Aptos" panose="020B0004020202020204" pitchFamily="34" charset="0"/>
            </a:endParaRPr>
          </a:p>
          <a:p>
            <a:pPr marL="342900" indent="-342900">
              <a:buFont typeface="Arial" panose="020B0604020202020204" pitchFamily="34" charset="0"/>
              <a:buChar char="•"/>
            </a:pPr>
            <a:r>
              <a:rPr lang="en-GB" sz="2400" dirty="0">
                <a:effectLst/>
                <a:latin typeface="Arial" panose="020B0604020202020204" pitchFamily="34" charset="0"/>
                <a:ea typeface="Aptos" panose="020B0004020202020204" pitchFamily="34" charset="0"/>
              </a:rPr>
              <a:t>Flu and covid vaccines are offered seasonally</a:t>
            </a:r>
            <a:endParaRPr lang="en-GB" sz="2400" dirty="0">
              <a:latin typeface="Arial" panose="020B0604020202020204" pitchFamily="34" charset="0"/>
              <a:ea typeface="Aptos" panose="020B0004020202020204" pitchFamily="34" charset="0"/>
            </a:endParaRPr>
          </a:p>
          <a:p>
            <a:pPr marL="342900" indent="-342900">
              <a:buFont typeface="Arial" panose="020B0604020202020204" pitchFamily="34" charset="0"/>
              <a:buChar char="•"/>
            </a:pPr>
            <a:r>
              <a:rPr lang="en-GB" sz="2400" dirty="0">
                <a:effectLst/>
                <a:latin typeface="Arial" panose="020B0604020202020204" pitchFamily="34" charset="0"/>
                <a:ea typeface="Aptos" panose="020B0004020202020204" pitchFamily="34" charset="0"/>
              </a:rPr>
              <a:t>Achieving high uptake has been challenging in recent years</a:t>
            </a:r>
          </a:p>
          <a:p>
            <a:pPr marL="342900" indent="-342900">
              <a:buFont typeface="Arial" panose="020B0604020202020204" pitchFamily="34" charset="0"/>
              <a:buChar char="•"/>
            </a:pPr>
            <a:r>
              <a:rPr lang="en-GB" sz="2400" dirty="0">
                <a:latin typeface="Arial" panose="020B0604020202020204" pitchFamily="34" charset="0"/>
                <a:ea typeface="Aptos" panose="020B0004020202020204" pitchFamily="34" charset="0"/>
              </a:rPr>
              <a:t>P</a:t>
            </a:r>
            <a:r>
              <a:rPr lang="en-GB" sz="2400" dirty="0">
                <a:effectLst/>
                <a:latin typeface="Arial" panose="020B0604020202020204" pitchFamily="34" charset="0"/>
                <a:ea typeface="Aptos" panose="020B0004020202020204" pitchFamily="34" charset="0"/>
              </a:rPr>
              <a:t>ost-pandemic declines seen globally across most programmes</a:t>
            </a:r>
          </a:p>
        </p:txBody>
      </p:sp>
    </p:spTree>
    <p:extLst>
      <p:ext uri="{BB962C8B-B14F-4D97-AF65-F5344CB8AC3E}">
        <p14:creationId xmlns:p14="http://schemas.microsoft.com/office/powerpoint/2010/main" val="1309876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87CA5-706E-5048-F5F8-86488B46E9D9}"/>
              </a:ext>
            </a:extLst>
          </p:cNvPr>
          <p:cNvSpPr>
            <a:spLocks noGrp="1"/>
          </p:cNvSpPr>
          <p:nvPr>
            <p:ph type="title"/>
          </p:nvPr>
        </p:nvSpPr>
        <p:spPr>
          <a:xfrm>
            <a:off x="374650" y="-88519"/>
            <a:ext cx="11633200" cy="1325563"/>
          </a:xfrm>
        </p:spPr>
        <p:txBody>
          <a:bodyPr>
            <a:normAutofit/>
          </a:bodyPr>
          <a:lstStyle/>
          <a:p>
            <a:r>
              <a:rPr lang="en-GB" dirty="0"/>
              <a:t>Respiratory winter viruses cause serious illness </a:t>
            </a:r>
            <a:br>
              <a:rPr lang="en-GB" dirty="0"/>
            </a:br>
            <a:r>
              <a:rPr lang="en-GB" dirty="0"/>
              <a:t>in Scotland</a:t>
            </a:r>
          </a:p>
        </p:txBody>
      </p:sp>
      <p:pic>
        <p:nvPicPr>
          <p:cNvPr id="8" name="Picture 1" descr="/PHI_conf/Real_Time_Epi/Routine_Reporting/RSSA_slides/Outputs/RSSA_slides_2025_2026_ISOweek_33_files/02132e57cd94b081e6b9b1cdc3a60b81ca4cb01f.png">
            <a:extLst>
              <a:ext uri="{FF2B5EF4-FFF2-40B4-BE49-F238E27FC236}">
                <a16:creationId xmlns:a16="http://schemas.microsoft.com/office/drawing/2014/main" id="{F8E858C9-A864-1EE1-9F9A-DA5D57821D8A}"/>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rcRect l="8354" r="9459"/>
          <a:stretch>
            <a:fillRect/>
          </a:stretch>
        </p:blipFill>
        <p:spPr bwMode="auto">
          <a:xfrm>
            <a:off x="6518577" y="1479550"/>
            <a:ext cx="5065729" cy="3708400"/>
          </a:xfrm>
          <a:prstGeom prst="rect">
            <a:avLst/>
          </a:prstGeom>
          <a:noFill/>
          <a:ln w="9525">
            <a:noFill/>
            <a:headEnd/>
            <a:tailEnd/>
          </a:ln>
        </p:spPr>
      </p:pic>
      <p:sp>
        <p:nvSpPr>
          <p:cNvPr id="15" name="Content Placeholder 2">
            <a:extLst>
              <a:ext uri="{FF2B5EF4-FFF2-40B4-BE49-F238E27FC236}">
                <a16:creationId xmlns:a16="http://schemas.microsoft.com/office/drawing/2014/main" id="{6F3BC9DD-F12D-6DF2-D922-791AE3287A3D}"/>
              </a:ext>
            </a:extLst>
          </p:cNvPr>
          <p:cNvSpPr txBox="1">
            <a:spLocks/>
          </p:cNvSpPr>
          <p:nvPr/>
        </p:nvSpPr>
        <p:spPr>
          <a:xfrm>
            <a:off x="512596" y="1568450"/>
            <a:ext cx="5861112" cy="387985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Around 5,000 adults were admitted to hospital with flu in Scotland between Oct 25 - Mar 26. More than half were aged 65 and over.</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black"/>
                </a:solidFill>
                <a:effectLst/>
                <a:uLnTx/>
                <a:uFillTx/>
                <a:latin typeface="Arial"/>
                <a:ea typeface="+mn-ea"/>
                <a:cs typeface="Arial"/>
              </a:rPr>
              <a:t>COVID-19 infections and hospital admissions remain much lower than during the pandemic.</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black"/>
                </a:solidFill>
                <a:effectLst/>
                <a:uLnTx/>
                <a:uFillTx/>
                <a:latin typeface="Arial"/>
                <a:ea typeface="+mn-ea"/>
                <a:cs typeface="Arial"/>
              </a:rPr>
              <a:t>RSV mainly affects young children, with babies under 1 year most likely to be admitted to hospital.</a:t>
            </a:r>
          </a:p>
        </p:txBody>
      </p:sp>
      <p:sp>
        <p:nvSpPr>
          <p:cNvPr id="17" name="TextBox 16">
            <a:extLst>
              <a:ext uri="{FF2B5EF4-FFF2-40B4-BE49-F238E27FC236}">
                <a16:creationId xmlns:a16="http://schemas.microsoft.com/office/drawing/2014/main" id="{746DD24C-268B-1B1C-854B-9EAB06A535E2}"/>
              </a:ext>
            </a:extLst>
          </p:cNvPr>
          <p:cNvSpPr txBox="1"/>
          <p:nvPr/>
        </p:nvSpPr>
        <p:spPr>
          <a:xfrm>
            <a:off x="75967" y="6551298"/>
            <a:ext cx="8237882" cy="2616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prstClr val="black"/>
                </a:solidFill>
                <a:effectLst/>
                <a:uLnTx/>
                <a:uFillTx/>
                <a:latin typeface="Calibri" panose="020F0502020204030204"/>
                <a:ea typeface="+mn-ea"/>
                <a:cs typeface="+mn-cs"/>
              </a:rPr>
              <a:t>Source: </a:t>
            </a:r>
            <a:r>
              <a:rPr kumimoji="0" lang="en-GB" sz="1100" b="0" i="0" u="none" strike="noStrike" kern="1200" cap="none" spc="0" normalizeH="0" baseline="0" noProof="0">
                <a:ln>
                  <a:noFill/>
                </a:ln>
                <a:solidFill>
                  <a:prstClr val="black"/>
                </a:solidFill>
                <a:effectLst/>
                <a:uLnTx/>
                <a:uFillTx/>
                <a:latin typeface="Calibri" panose="020F0502020204030204"/>
                <a:ea typeface="+mn-ea"/>
                <a:cs typeface="+mn-cs"/>
                <a:hlinkClick r:id="rId3"/>
              </a:rPr>
              <a:t>Weekly Viral respiratory diseases in Scotland surveillance report</a:t>
            </a:r>
            <a:endParaRPr kumimoji="0" lang="en-GB" sz="11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245504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581D27-724D-A198-3A88-F31384E4AE45}"/>
              </a:ext>
            </a:extLst>
          </p:cNvPr>
          <p:cNvSpPr>
            <a:spLocks noGrp="1"/>
          </p:cNvSpPr>
          <p:nvPr>
            <p:ph type="title"/>
          </p:nvPr>
        </p:nvSpPr>
        <p:spPr>
          <a:xfrm>
            <a:off x="208504" y="-39160"/>
            <a:ext cx="11843795" cy="924720"/>
          </a:xfrm>
        </p:spPr>
        <p:txBody>
          <a:bodyPr>
            <a:noAutofit/>
          </a:bodyPr>
          <a:lstStyle/>
          <a:p>
            <a:r>
              <a:rPr lang="en-GB" sz="2800"/>
              <a:t>Influenza uptake increased in most groups in Winter 2025/26</a:t>
            </a:r>
          </a:p>
        </p:txBody>
      </p:sp>
      <p:sp>
        <p:nvSpPr>
          <p:cNvPr id="6" name="Rectangle: Rounded Corners 5">
            <a:extLst>
              <a:ext uri="{FF2B5EF4-FFF2-40B4-BE49-F238E27FC236}">
                <a16:creationId xmlns:a16="http://schemas.microsoft.com/office/drawing/2014/main" id="{6E97939E-BE83-BFA3-E2EC-3ED566C7E4C3}"/>
              </a:ext>
            </a:extLst>
          </p:cNvPr>
          <p:cNvSpPr/>
          <p:nvPr/>
        </p:nvSpPr>
        <p:spPr>
          <a:xfrm>
            <a:off x="240841" y="4161231"/>
            <a:ext cx="11664999" cy="584775"/>
          </a:xfrm>
          <a:prstGeom prst="roundRect">
            <a:avLst/>
          </a:prstGeom>
          <a:solidFill>
            <a:srgbClr val="ECD9FF"/>
          </a:solidFill>
          <a:ln w="28575">
            <a:solidFill>
              <a:srgbClr val="CC99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696D6"/>
              </a:solidFill>
              <a:effectLst/>
              <a:uLnTx/>
              <a:uFillTx/>
              <a:latin typeface="Source Sans Pro" panose="020B0503030403020204" pitchFamily="34" charset="0"/>
              <a:ea typeface="Source Sans Pro" panose="020B0503030403020204" pitchFamily="34" charset="0"/>
              <a:cs typeface="+mn-cs"/>
            </a:endParaRPr>
          </a:p>
        </p:txBody>
      </p:sp>
      <p:pic>
        <p:nvPicPr>
          <p:cNvPr id="7" name="Graphic 6" descr="Home1 with solid fill">
            <a:extLst>
              <a:ext uri="{FF2B5EF4-FFF2-40B4-BE49-F238E27FC236}">
                <a16:creationId xmlns:a16="http://schemas.microsoft.com/office/drawing/2014/main" id="{53981C76-0351-CAD3-4DC0-422E35F19C73}"/>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433386" y="4169069"/>
            <a:ext cx="465233" cy="465233"/>
          </a:xfrm>
          <a:prstGeom prst="rect">
            <a:avLst/>
          </a:prstGeom>
        </p:spPr>
      </p:pic>
      <p:sp>
        <p:nvSpPr>
          <p:cNvPr id="58" name="Rectangle: Rounded Corners 57">
            <a:extLst>
              <a:ext uri="{FF2B5EF4-FFF2-40B4-BE49-F238E27FC236}">
                <a16:creationId xmlns:a16="http://schemas.microsoft.com/office/drawing/2014/main" id="{51DD2B1C-23C3-85AC-09E7-6B8630FBD034}"/>
              </a:ext>
            </a:extLst>
          </p:cNvPr>
          <p:cNvSpPr/>
          <p:nvPr/>
        </p:nvSpPr>
        <p:spPr>
          <a:xfrm>
            <a:off x="240842" y="4877868"/>
            <a:ext cx="11710316" cy="924720"/>
          </a:xfrm>
          <a:prstGeom prst="roundRect">
            <a:avLst/>
          </a:prstGeom>
          <a:solidFill>
            <a:srgbClr val="FBF7FF"/>
          </a:solidFill>
          <a:ln w="19050">
            <a:solidFill>
              <a:srgbClr val="CC99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mn-cs"/>
            </a:endParaRPr>
          </a:p>
        </p:txBody>
      </p:sp>
      <p:sp>
        <p:nvSpPr>
          <p:cNvPr id="8" name="TextBox 7">
            <a:extLst>
              <a:ext uri="{FF2B5EF4-FFF2-40B4-BE49-F238E27FC236}">
                <a16:creationId xmlns:a16="http://schemas.microsoft.com/office/drawing/2014/main" id="{466AA895-EE41-873C-339A-3B9EA24D842E}"/>
              </a:ext>
            </a:extLst>
          </p:cNvPr>
          <p:cNvSpPr txBox="1"/>
          <p:nvPr/>
        </p:nvSpPr>
        <p:spPr>
          <a:xfrm>
            <a:off x="918474" y="4294352"/>
            <a:ext cx="1095481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7030A0"/>
                </a:solidFill>
                <a:effectLst/>
                <a:uLnTx/>
                <a:uFillTx/>
                <a:latin typeface="Source Sans Pro" panose="020B0503030403020204" pitchFamily="34" charset="0"/>
                <a:ea typeface="Source Sans Pro" panose="020B0503030403020204" pitchFamily="34" charset="0"/>
                <a:cs typeface="+mn-cs"/>
              </a:rPr>
              <a:t>Flu vaccine uptake remained </a:t>
            </a:r>
            <a:r>
              <a:rPr kumimoji="0" lang="en-GB" sz="1600" b="1" i="0" u="none" strike="noStrike" kern="1200" cap="none" spc="0" normalizeH="0" baseline="0" noProof="0">
                <a:ln>
                  <a:noFill/>
                </a:ln>
                <a:solidFill>
                  <a:srgbClr val="7030A0"/>
                </a:solidFill>
                <a:effectLst/>
                <a:uLnTx/>
                <a:uFillTx/>
                <a:latin typeface="Source Sans Pro" panose="020B0503030403020204" pitchFamily="34" charset="0"/>
                <a:ea typeface="Source Sans Pro" panose="020B0503030403020204" pitchFamily="34" charset="0"/>
                <a:cs typeface="+mn-cs"/>
              </a:rPr>
              <a:t>very high in care home residents </a:t>
            </a:r>
            <a:r>
              <a:rPr kumimoji="0" lang="en-GB" sz="1600" b="0" i="0" u="none" strike="noStrike" kern="1200" cap="none" spc="0" normalizeH="0" baseline="0" noProof="0">
                <a:ln>
                  <a:noFill/>
                </a:ln>
                <a:solidFill>
                  <a:srgbClr val="7030A0"/>
                </a:solidFill>
                <a:effectLst/>
                <a:uLnTx/>
                <a:uFillTx/>
                <a:latin typeface="Source Sans Pro" panose="020B0503030403020204" pitchFamily="34" charset="0"/>
                <a:ea typeface="Source Sans Pro" panose="020B0503030403020204" pitchFamily="34" charset="0"/>
                <a:cs typeface="+mn-cs"/>
              </a:rPr>
              <a:t>(83%), although slightly lower than the previous season</a:t>
            </a:r>
          </a:p>
        </p:txBody>
      </p:sp>
      <p:sp>
        <p:nvSpPr>
          <p:cNvPr id="11" name="Rectangle: Rounded Corners 10">
            <a:extLst>
              <a:ext uri="{FF2B5EF4-FFF2-40B4-BE49-F238E27FC236}">
                <a16:creationId xmlns:a16="http://schemas.microsoft.com/office/drawing/2014/main" id="{2C5DF9B4-8AC7-725E-A1C0-CEC55C9BF3C4}"/>
              </a:ext>
            </a:extLst>
          </p:cNvPr>
          <p:cNvSpPr/>
          <p:nvPr/>
        </p:nvSpPr>
        <p:spPr>
          <a:xfrm>
            <a:off x="195524" y="1150898"/>
            <a:ext cx="11710316" cy="2844931"/>
          </a:xfrm>
          <a:prstGeom prst="roundRect">
            <a:avLst/>
          </a:prstGeom>
          <a:solidFill>
            <a:srgbClr val="FBF7FF"/>
          </a:solidFill>
          <a:ln w="19050">
            <a:solidFill>
              <a:srgbClr val="A61FF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white"/>
              </a:solidFill>
              <a:effectLst/>
              <a:uLnTx/>
              <a:uFillTx/>
              <a:latin typeface="Source Sans Pro" panose="020B0503030403020204" pitchFamily="34" charset="0"/>
              <a:ea typeface="Source Sans Pro" panose="020B0503030403020204" pitchFamily="34" charset="0"/>
              <a:cs typeface="+mn-cs"/>
            </a:endParaRPr>
          </a:p>
        </p:txBody>
      </p:sp>
      <p:sp>
        <p:nvSpPr>
          <p:cNvPr id="15" name="TextBox 14">
            <a:extLst>
              <a:ext uri="{FF2B5EF4-FFF2-40B4-BE49-F238E27FC236}">
                <a16:creationId xmlns:a16="http://schemas.microsoft.com/office/drawing/2014/main" id="{17B4BA7F-9303-2EE5-756B-A1A304D7D822}"/>
              </a:ext>
            </a:extLst>
          </p:cNvPr>
          <p:cNvSpPr txBox="1"/>
          <p:nvPr/>
        </p:nvSpPr>
        <p:spPr>
          <a:xfrm>
            <a:off x="419120" y="1224253"/>
            <a:ext cx="9198428"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7030A0"/>
                </a:solidFill>
                <a:effectLst/>
                <a:uLnTx/>
                <a:uFillTx/>
                <a:latin typeface="Source Sans Pro" panose="020B0503030403020204" pitchFamily="34" charset="0"/>
                <a:ea typeface="Source Sans Pro" panose="020B0503030403020204" pitchFamily="34" charset="0"/>
                <a:cs typeface="+mn-cs"/>
              </a:rPr>
              <a:t>Notable </a:t>
            </a:r>
            <a:r>
              <a:rPr kumimoji="0" lang="en-GB" sz="1600" b="1" i="0" u="none" strike="noStrike" kern="1200" cap="none" spc="0" normalizeH="0" baseline="0" noProof="0">
                <a:ln>
                  <a:noFill/>
                </a:ln>
                <a:solidFill>
                  <a:srgbClr val="7030A0"/>
                </a:solidFill>
                <a:effectLst/>
                <a:uLnTx/>
                <a:uFillTx/>
                <a:latin typeface="Source Sans Pro" panose="020B0503030403020204" pitchFamily="34" charset="0"/>
                <a:ea typeface="Source Sans Pro" panose="020B0503030403020204" pitchFamily="34" charset="0"/>
                <a:cs typeface="+mn-cs"/>
              </a:rPr>
              <a:t>increases </a:t>
            </a:r>
            <a:r>
              <a:rPr kumimoji="0" lang="en-GB" sz="1600" i="0" u="none" strike="noStrike" kern="1200" cap="none" spc="0" normalizeH="0" baseline="0" noProof="0">
                <a:ln>
                  <a:noFill/>
                </a:ln>
                <a:solidFill>
                  <a:srgbClr val="7030A0"/>
                </a:solidFill>
                <a:effectLst/>
                <a:uLnTx/>
                <a:uFillTx/>
                <a:latin typeface="Source Sans Pro" panose="020B0503030403020204" pitchFamily="34" charset="0"/>
                <a:ea typeface="Source Sans Pro" panose="020B0503030403020204" pitchFamily="34" charset="0"/>
                <a:cs typeface="+mn-cs"/>
              </a:rPr>
              <a:t>for</a:t>
            </a:r>
            <a:r>
              <a:rPr kumimoji="0" lang="en-GB" sz="1600" b="0" i="0" u="none" strike="noStrike" kern="1200" cap="none" spc="0" normalizeH="0" baseline="0" noProof="0">
                <a:ln>
                  <a:noFill/>
                </a:ln>
                <a:solidFill>
                  <a:srgbClr val="7030A0"/>
                </a:solidFill>
                <a:effectLst/>
                <a:uLnTx/>
                <a:uFillTx/>
                <a:latin typeface="Source Sans Pro" panose="020B0503030403020204" pitchFamily="34" charset="0"/>
                <a:ea typeface="Source Sans Pro" panose="020B0503030403020204" pitchFamily="34" charset="0"/>
                <a:cs typeface="+mn-cs"/>
              </a:rPr>
              <a:t>:</a:t>
            </a:r>
          </a:p>
        </p:txBody>
      </p:sp>
      <p:grpSp>
        <p:nvGrpSpPr>
          <p:cNvPr id="45" name="Group 44">
            <a:extLst>
              <a:ext uri="{FF2B5EF4-FFF2-40B4-BE49-F238E27FC236}">
                <a16:creationId xmlns:a16="http://schemas.microsoft.com/office/drawing/2014/main" id="{0083E412-CE09-29D2-925C-F0915C0398ED}"/>
              </a:ext>
            </a:extLst>
          </p:cNvPr>
          <p:cNvGrpSpPr/>
          <p:nvPr/>
        </p:nvGrpSpPr>
        <p:grpSpPr>
          <a:xfrm>
            <a:off x="398499" y="1609110"/>
            <a:ext cx="11438365" cy="2118325"/>
            <a:chOff x="789213" y="2888624"/>
            <a:chExt cx="11124212" cy="1769523"/>
          </a:xfrm>
        </p:grpSpPr>
        <p:grpSp>
          <p:nvGrpSpPr>
            <p:cNvPr id="16" name="Group 15">
              <a:extLst>
                <a:ext uri="{FF2B5EF4-FFF2-40B4-BE49-F238E27FC236}">
                  <a16:creationId xmlns:a16="http://schemas.microsoft.com/office/drawing/2014/main" id="{7F0F32AA-4DFA-6D55-B2F5-49054503492D}"/>
                </a:ext>
              </a:extLst>
            </p:cNvPr>
            <p:cNvGrpSpPr/>
            <p:nvPr/>
          </p:nvGrpSpPr>
          <p:grpSpPr>
            <a:xfrm>
              <a:off x="789213" y="2888624"/>
              <a:ext cx="3573455" cy="860522"/>
              <a:chOff x="789213" y="2995375"/>
              <a:chExt cx="3573455" cy="860522"/>
            </a:xfrm>
          </p:grpSpPr>
          <p:sp>
            <p:nvSpPr>
              <p:cNvPr id="17" name="Rectangle: Rounded Corners 16">
                <a:extLst>
                  <a:ext uri="{FF2B5EF4-FFF2-40B4-BE49-F238E27FC236}">
                    <a16:creationId xmlns:a16="http://schemas.microsoft.com/office/drawing/2014/main" id="{827D5BCD-A95B-442D-10B4-5ADF9A9437FB}"/>
                  </a:ext>
                </a:extLst>
              </p:cNvPr>
              <p:cNvSpPr/>
              <p:nvPr/>
            </p:nvSpPr>
            <p:spPr>
              <a:xfrm>
                <a:off x="836045" y="2995375"/>
                <a:ext cx="3441194" cy="860522"/>
              </a:xfrm>
              <a:prstGeom prst="roundRect">
                <a:avLst/>
              </a:prstGeom>
              <a:solidFill>
                <a:srgbClr val="FBF7FF"/>
              </a:solidFill>
              <a:ln w="19050">
                <a:solidFill>
                  <a:srgbClr val="ECD9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rgbClr val="0696D6"/>
                  </a:solidFill>
                  <a:effectLst/>
                  <a:uLnTx/>
                  <a:uFillTx/>
                  <a:latin typeface="Source Sans Pro" panose="020B0503030403020204" pitchFamily="34" charset="0"/>
                  <a:ea typeface="Source Sans Pro" panose="020B0503030403020204" pitchFamily="34" charset="0"/>
                  <a:cs typeface="+mn-cs"/>
                </a:endParaRPr>
              </a:p>
            </p:txBody>
          </p:sp>
          <p:pic>
            <p:nvPicPr>
              <p:cNvPr id="18" name="Graphic 17" descr="Doctor female with solid fill">
                <a:extLst>
                  <a:ext uri="{FF2B5EF4-FFF2-40B4-BE49-F238E27FC236}">
                    <a16:creationId xmlns:a16="http://schemas.microsoft.com/office/drawing/2014/main" id="{362A646A-4D89-CC00-C837-B83B27B2C0F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9213" y="3082461"/>
                <a:ext cx="751115" cy="681974"/>
              </a:xfrm>
              <a:prstGeom prst="rect">
                <a:avLst/>
              </a:prstGeom>
            </p:spPr>
          </p:pic>
          <p:sp>
            <p:nvSpPr>
              <p:cNvPr id="19" name="TextBox 18">
                <a:extLst>
                  <a:ext uri="{FF2B5EF4-FFF2-40B4-BE49-F238E27FC236}">
                    <a16:creationId xmlns:a16="http://schemas.microsoft.com/office/drawing/2014/main" id="{434BF870-C230-E34C-54D7-BB0B8484F8A3}"/>
                  </a:ext>
                </a:extLst>
              </p:cNvPr>
              <p:cNvSpPr txBox="1"/>
              <p:nvPr/>
            </p:nvSpPr>
            <p:spPr>
              <a:xfrm>
                <a:off x="1421172" y="3154525"/>
                <a:ext cx="1311729"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Source Sans Pro" panose="020B0503030403020204" pitchFamily="34" charset="0"/>
                    <a:ea typeface="Source Sans Pro" panose="020B0503030403020204" pitchFamily="34" charset="0"/>
                    <a:cs typeface="+mn-cs"/>
                  </a:rPr>
                  <a:t>Healthcare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Source Sans Pro" panose="020B0503030403020204" pitchFamily="34" charset="0"/>
                    <a:ea typeface="Source Sans Pro" panose="020B0503030403020204" pitchFamily="34" charset="0"/>
                    <a:cs typeface="+mn-cs"/>
                  </a:rPr>
                  <a:t>workers</a:t>
                </a:r>
              </a:p>
            </p:txBody>
          </p:sp>
          <p:sp>
            <p:nvSpPr>
              <p:cNvPr id="20" name="TextBox 19">
                <a:extLst>
                  <a:ext uri="{FF2B5EF4-FFF2-40B4-BE49-F238E27FC236}">
                    <a16:creationId xmlns:a16="http://schemas.microsoft.com/office/drawing/2014/main" id="{C6460FE1-64B1-B2A4-8D47-60273B839DD8}"/>
                  </a:ext>
                </a:extLst>
              </p:cNvPr>
              <p:cNvSpPr txBox="1"/>
              <p:nvPr/>
            </p:nvSpPr>
            <p:spPr>
              <a:xfrm>
                <a:off x="2706194" y="3095007"/>
                <a:ext cx="1516835" cy="617035"/>
              </a:xfrm>
              <a:prstGeom prst="rect">
                <a:avLst/>
              </a:prstGeom>
              <a:solidFill>
                <a:srgbClr val="FBF7FF"/>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mn-cs"/>
                  </a:rPr>
                  <a:t>+ 6.1%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mn-cs"/>
                  </a:rPr>
                  <a:t>35.9% to 42.0%</a:t>
                </a:r>
              </a:p>
            </p:txBody>
          </p:sp>
          <p:pic>
            <p:nvPicPr>
              <p:cNvPr id="21" name="Graphic 20" descr="Arrow Up with solid fill">
                <a:extLst>
                  <a:ext uri="{FF2B5EF4-FFF2-40B4-BE49-F238E27FC236}">
                    <a16:creationId xmlns:a16="http://schemas.microsoft.com/office/drawing/2014/main" id="{44444DAF-A09C-0E5F-5806-7A13BEC3DBF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796611" y="3160982"/>
                <a:ext cx="566057" cy="510375"/>
              </a:xfrm>
              <a:prstGeom prst="rect">
                <a:avLst/>
              </a:prstGeom>
            </p:spPr>
          </p:pic>
        </p:grpSp>
        <p:grpSp>
          <p:nvGrpSpPr>
            <p:cNvPr id="22" name="Group 21">
              <a:extLst>
                <a:ext uri="{FF2B5EF4-FFF2-40B4-BE49-F238E27FC236}">
                  <a16:creationId xmlns:a16="http://schemas.microsoft.com/office/drawing/2014/main" id="{B4524050-93B7-3936-8F9D-307EA8F0C8D2}"/>
                </a:ext>
              </a:extLst>
            </p:cNvPr>
            <p:cNvGrpSpPr/>
            <p:nvPr/>
          </p:nvGrpSpPr>
          <p:grpSpPr>
            <a:xfrm>
              <a:off x="4466710" y="2888624"/>
              <a:ext cx="3625848" cy="860522"/>
              <a:chOff x="714500" y="2995375"/>
              <a:chExt cx="3625848" cy="860522"/>
            </a:xfrm>
          </p:grpSpPr>
          <p:sp>
            <p:nvSpPr>
              <p:cNvPr id="23" name="Rectangle: Rounded Corners 22">
                <a:extLst>
                  <a:ext uri="{FF2B5EF4-FFF2-40B4-BE49-F238E27FC236}">
                    <a16:creationId xmlns:a16="http://schemas.microsoft.com/office/drawing/2014/main" id="{C48FC0D5-F9BD-D2FB-0657-B0AD31A1C50C}"/>
                  </a:ext>
                </a:extLst>
              </p:cNvPr>
              <p:cNvSpPr/>
              <p:nvPr/>
            </p:nvSpPr>
            <p:spPr>
              <a:xfrm>
                <a:off x="714500" y="2995375"/>
                <a:ext cx="3625848" cy="860522"/>
              </a:xfrm>
              <a:prstGeom prst="roundRect">
                <a:avLst/>
              </a:prstGeom>
              <a:solidFill>
                <a:srgbClr val="FBF7FF"/>
              </a:solidFill>
              <a:ln w="19050">
                <a:solidFill>
                  <a:srgbClr val="ECD9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rgbClr val="0696D6"/>
                  </a:solidFill>
                  <a:effectLst/>
                  <a:uLnTx/>
                  <a:uFillTx/>
                  <a:latin typeface="Source Sans Pro" panose="020B0503030403020204" pitchFamily="34" charset="0"/>
                  <a:ea typeface="Source Sans Pro" panose="020B0503030403020204" pitchFamily="34" charset="0"/>
                  <a:cs typeface="+mn-cs"/>
                </a:endParaRPr>
              </a:p>
            </p:txBody>
          </p:sp>
          <p:pic>
            <p:nvPicPr>
              <p:cNvPr id="24" name="Graphic 23" descr="Users with solid fill">
                <a:extLst>
                  <a:ext uri="{FF2B5EF4-FFF2-40B4-BE49-F238E27FC236}">
                    <a16:creationId xmlns:a16="http://schemas.microsoft.com/office/drawing/2014/main" id="{A848517C-7B3C-8CF6-E4E5-212B49B914DA}"/>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779430" y="3095007"/>
                <a:ext cx="751115" cy="707054"/>
              </a:xfrm>
              <a:prstGeom prst="rect">
                <a:avLst/>
              </a:prstGeom>
            </p:spPr>
          </p:pic>
          <p:sp>
            <p:nvSpPr>
              <p:cNvPr id="25" name="TextBox 24">
                <a:extLst>
                  <a:ext uri="{FF2B5EF4-FFF2-40B4-BE49-F238E27FC236}">
                    <a16:creationId xmlns:a16="http://schemas.microsoft.com/office/drawing/2014/main" id="{8953E99A-86E8-CDE7-D0B3-9CF9D0CEC19D}"/>
                  </a:ext>
                </a:extLst>
              </p:cNvPr>
              <p:cNvSpPr txBox="1"/>
              <p:nvPr/>
            </p:nvSpPr>
            <p:spPr>
              <a:xfrm>
                <a:off x="1489728" y="3159921"/>
                <a:ext cx="871032" cy="53990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Source Sans Pro" panose="020B0503030403020204" pitchFamily="34" charset="0"/>
                    <a:ea typeface="Source Sans Pro" panose="020B0503030403020204" pitchFamily="34" charset="0"/>
                    <a:cs typeface="+mn-cs"/>
                  </a:rPr>
                  <a:t>18-64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Source Sans Pro" panose="020B0503030403020204" pitchFamily="34" charset="0"/>
                    <a:ea typeface="Source Sans Pro" panose="020B0503030403020204" pitchFamily="34" charset="0"/>
                    <a:cs typeface="+mn-cs"/>
                  </a:rPr>
                  <a:t>at-risk</a:t>
                </a:r>
              </a:p>
            </p:txBody>
          </p:sp>
          <p:sp>
            <p:nvSpPr>
              <p:cNvPr id="26" name="TextBox 25">
                <a:extLst>
                  <a:ext uri="{FF2B5EF4-FFF2-40B4-BE49-F238E27FC236}">
                    <a16:creationId xmlns:a16="http://schemas.microsoft.com/office/drawing/2014/main" id="{86E581D4-68D4-1C64-1F5C-58A7DC9907EC}"/>
                  </a:ext>
                </a:extLst>
              </p:cNvPr>
              <p:cNvSpPr txBox="1"/>
              <p:nvPr/>
            </p:nvSpPr>
            <p:spPr>
              <a:xfrm>
                <a:off x="2527434" y="3089162"/>
                <a:ext cx="1537390" cy="61703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mn-cs"/>
                  </a:rPr>
                  <a:t>+ 4.3%</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mn-cs"/>
                  </a:rPr>
                  <a:t>34.6% to 38.9%</a:t>
                </a:r>
              </a:p>
            </p:txBody>
          </p:sp>
          <p:pic>
            <p:nvPicPr>
              <p:cNvPr id="27" name="Graphic 26" descr="Arrow Up with solid fill">
                <a:extLst>
                  <a:ext uri="{FF2B5EF4-FFF2-40B4-BE49-F238E27FC236}">
                    <a16:creationId xmlns:a16="http://schemas.microsoft.com/office/drawing/2014/main" id="{08574736-5767-0E8B-6A0D-F5E0872302C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631122" y="3147200"/>
                <a:ext cx="566057" cy="510375"/>
              </a:xfrm>
              <a:prstGeom prst="rect">
                <a:avLst/>
              </a:prstGeom>
            </p:spPr>
          </p:pic>
        </p:grpSp>
        <p:grpSp>
          <p:nvGrpSpPr>
            <p:cNvPr id="28" name="Group 27">
              <a:extLst>
                <a:ext uri="{FF2B5EF4-FFF2-40B4-BE49-F238E27FC236}">
                  <a16:creationId xmlns:a16="http://schemas.microsoft.com/office/drawing/2014/main" id="{E0CD2B56-D321-2BEE-D2DD-411B20EA0BC7}"/>
                </a:ext>
              </a:extLst>
            </p:cNvPr>
            <p:cNvGrpSpPr/>
            <p:nvPr/>
          </p:nvGrpSpPr>
          <p:grpSpPr>
            <a:xfrm>
              <a:off x="8247674" y="2888624"/>
              <a:ext cx="3658727" cy="848271"/>
              <a:chOff x="793611" y="2995375"/>
              <a:chExt cx="3658727" cy="848271"/>
            </a:xfrm>
          </p:grpSpPr>
          <p:sp>
            <p:nvSpPr>
              <p:cNvPr id="29" name="Rectangle: Rounded Corners 28">
                <a:extLst>
                  <a:ext uri="{FF2B5EF4-FFF2-40B4-BE49-F238E27FC236}">
                    <a16:creationId xmlns:a16="http://schemas.microsoft.com/office/drawing/2014/main" id="{0BE37C3D-E406-86EE-B2C4-676DCFB3BCA9}"/>
                  </a:ext>
                </a:extLst>
              </p:cNvPr>
              <p:cNvSpPr/>
              <p:nvPr/>
            </p:nvSpPr>
            <p:spPr>
              <a:xfrm>
                <a:off x="836046" y="2995375"/>
                <a:ext cx="3517128" cy="848271"/>
              </a:xfrm>
              <a:prstGeom prst="roundRect">
                <a:avLst/>
              </a:prstGeom>
              <a:solidFill>
                <a:srgbClr val="FBF7FF"/>
              </a:solidFill>
              <a:ln w="19050">
                <a:solidFill>
                  <a:srgbClr val="ECD9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rgbClr val="0696D6"/>
                  </a:solidFill>
                  <a:effectLst/>
                  <a:uLnTx/>
                  <a:uFillTx/>
                  <a:latin typeface="Source Sans Pro" panose="020B0503030403020204" pitchFamily="34" charset="0"/>
                  <a:ea typeface="Source Sans Pro" panose="020B0503030403020204" pitchFamily="34" charset="0"/>
                  <a:cs typeface="+mn-cs"/>
                </a:endParaRPr>
              </a:p>
            </p:txBody>
          </p:sp>
          <p:pic>
            <p:nvPicPr>
              <p:cNvPr id="30" name="Graphic 29" descr="Medieval Armor with solid fill">
                <a:extLst>
                  <a:ext uri="{FF2B5EF4-FFF2-40B4-BE49-F238E27FC236}">
                    <a16:creationId xmlns:a16="http://schemas.microsoft.com/office/drawing/2014/main" id="{646FEB8B-675D-595D-F107-56093E4E5928}"/>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793611" y="3166817"/>
                <a:ext cx="751115" cy="619390"/>
              </a:xfrm>
              <a:prstGeom prst="rect">
                <a:avLst/>
              </a:prstGeom>
            </p:spPr>
          </p:pic>
          <p:sp>
            <p:nvSpPr>
              <p:cNvPr id="31" name="TextBox 30">
                <a:extLst>
                  <a:ext uri="{FF2B5EF4-FFF2-40B4-BE49-F238E27FC236}">
                    <a16:creationId xmlns:a16="http://schemas.microsoft.com/office/drawing/2014/main" id="{7FCC5903-D26B-3350-0960-425A7657ABF8}"/>
                  </a:ext>
                </a:extLst>
              </p:cNvPr>
              <p:cNvSpPr txBox="1"/>
              <p:nvPr/>
            </p:nvSpPr>
            <p:spPr>
              <a:xfrm>
                <a:off x="1441461" y="3072352"/>
                <a:ext cx="1579514" cy="77129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Source Sans Pro" panose="020B0503030403020204" pitchFamily="34" charset="0"/>
                    <a:ea typeface="Source Sans Pro" panose="020B0503030403020204" pitchFamily="34" charset="0"/>
                    <a:cs typeface="+mn-cs"/>
                  </a:rPr>
                  <a:t>Weakened immune system</a:t>
                </a:r>
              </a:p>
            </p:txBody>
          </p:sp>
          <p:sp>
            <p:nvSpPr>
              <p:cNvPr id="32" name="TextBox 31">
                <a:extLst>
                  <a:ext uri="{FF2B5EF4-FFF2-40B4-BE49-F238E27FC236}">
                    <a16:creationId xmlns:a16="http://schemas.microsoft.com/office/drawing/2014/main" id="{BDA85111-ED93-E374-63BB-1F50580036B2}"/>
                  </a:ext>
                </a:extLst>
              </p:cNvPr>
              <p:cNvSpPr txBox="1"/>
              <p:nvPr/>
            </p:nvSpPr>
            <p:spPr>
              <a:xfrm>
                <a:off x="2816670" y="3088264"/>
                <a:ext cx="1579514" cy="61703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mn-cs"/>
                  </a:rPr>
                  <a:t>+ 3.5%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mn-cs"/>
                  </a:rPr>
                  <a:t>61.0% to 64.5%</a:t>
                </a:r>
              </a:p>
            </p:txBody>
          </p:sp>
          <p:pic>
            <p:nvPicPr>
              <p:cNvPr id="33" name="Graphic 32" descr="Arrow Up with solid fill">
                <a:extLst>
                  <a:ext uri="{FF2B5EF4-FFF2-40B4-BE49-F238E27FC236}">
                    <a16:creationId xmlns:a16="http://schemas.microsoft.com/office/drawing/2014/main" id="{2DFCFD68-BA2F-52DE-1F2E-468ED87BAAE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886281" y="3125683"/>
                <a:ext cx="566057" cy="510375"/>
              </a:xfrm>
              <a:prstGeom prst="rect">
                <a:avLst/>
              </a:prstGeom>
            </p:spPr>
          </p:pic>
        </p:grpSp>
        <p:grpSp>
          <p:nvGrpSpPr>
            <p:cNvPr id="37" name="Group 36">
              <a:extLst>
                <a:ext uri="{FF2B5EF4-FFF2-40B4-BE49-F238E27FC236}">
                  <a16:creationId xmlns:a16="http://schemas.microsoft.com/office/drawing/2014/main" id="{C1C971B9-A27E-A539-AF3C-DBCDC39865F0}"/>
                </a:ext>
              </a:extLst>
            </p:cNvPr>
            <p:cNvGrpSpPr/>
            <p:nvPr/>
          </p:nvGrpSpPr>
          <p:grpSpPr>
            <a:xfrm>
              <a:off x="809268" y="3811508"/>
              <a:ext cx="11104157" cy="846639"/>
              <a:chOff x="836046" y="4095775"/>
              <a:chExt cx="11104157" cy="846639"/>
            </a:xfrm>
          </p:grpSpPr>
          <p:sp>
            <p:nvSpPr>
              <p:cNvPr id="38" name="Rectangle: Rounded Corners 37">
                <a:extLst>
                  <a:ext uri="{FF2B5EF4-FFF2-40B4-BE49-F238E27FC236}">
                    <a16:creationId xmlns:a16="http://schemas.microsoft.com/office/drawing/2014/main" id="{4F9058EB-4A15-AF08-6485-3FF9F5F18848}"/>
                  </a:ext>
                </a:extLst>
              </p:cNvPr>
              <p:cNvSpPr/>
              <p:nvPr/>
            </p:nvSpPr>
            <p:spPr>
              <a:xfrm>
                <a:off x="836046" y="4377469"/>
                <a:ext cx="10997970" cy="564945"/>
              </a:xfrm>
              <a:prstGeom prst="roundRect">
                <a:avLst/>
              </a:prstGeom>
              <a:solidFill>
                <a:srgbClr val="FBF7FF"/>
              </a:solidFill>
              <a:ln w="19050">
                <a:solidFill>
                  <a:srgbClr val="ECD9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rgbClr val="0696D6"/>
                  </a:solidFill>
                  <a:effectLst/>
                  <a:uLnTx/>
                  <a:uFillTx/>
                  <a:latin typeface="Source Sans Pro" panose="020B0503030403020204" pitchFamily="34" charset="0"/>
                  <a:ea typeface="Source Sans Pro" panose="020B0503030403020204" pitchFamily="34" charset="0"/>
                  <a:cs typeface="+mn-cs"/>
                </a:endParaRPr>
              </a:p>
            </p:txBody>
          </p:sp>
          <p:sp>
            <p:nvSpPr>
              <p:cNvPr id="39" name="TextBox 38">
                <a:extLst>
                  <a:ext uri="{FF2B5EF4-FFF2-40B4-BE49-F238E27FC236}">
                    <a16:creationId xmlns:a16="http://schemas.microsoft.com/office/drawing/2014/main" id="{36671A0A-4AF4-E07F-4BB1-533B07CC0E22}"/>
                  </a:ext>
                </a:extLst>
              </p:cNvPr>
              <p:cNvSpPr txBox="1"/>
              <p:nvPr/>
            </p:nvSpPr>
            <p:spPr>
              <a:xfrm>
                <a:off x="836046" y="4095775"/>
                <a:ext cx="3368049" cy="2828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7030A0"/>
                    </a:solidFill>
                    <a:effectLst/>
                    <a:uLnTx/>
                    <a:uFillTx/>
                    <a:latin typeface="Source Sans Pro" panose="020B0503030403020204" pitchFamily="34" charset="0"/>
                    <a:ea typeface="Source Sans Pro" panose="020B0503030403020204" pitchFamily="34" charset="0"/>
                    <a:cs typeface="+mn-cs"/>
                  </a:rPr>
                  <a:t>Small </a:t>
                </a:r>
                <a:r>
                  <a:rPr kumimoji="0" lang="en-GB" sz="1600" b="1" i="0" u="none" strike="noStrike" kern="1200" cap="none" spc="0" normalizeH="0" baseline="0" noProof="0">
                    <a:ln>
                      <a:noFill/>
                    </a:ln>
                    <a:solidFill>
                      <a:srgbClr val="7030A0"/>
                    </a:solidFill>
                    <a:effectLst/>
                    <a:uLnTx/>
                    <a:uFillTx/>
                    <a:latin typeface="Source Sans Pro" panose="020B0503030403020204" pitchFamily="34" charset="0"/>
                    <a:ea typeface="Source Sans Pro" panose="020B0503030403020204" pitchFamily="34" charset="0"/>
                    <a:cs typeface="+mn-cs"/>
                  </a:rPr>
                  <a:t>increases</a:t>
                </a:r>
                <a:r>
                  <a:rPr kumimoji="0" lang="en-GB" sz="1600" b="0" i="0" u="none" strike="noStrike" kern="1200" cap="none" spc="0" normalizeH="0" baseline="0" noProof="0">
                    <a:ln>
                      <a:noFill/>
                    </a:ln>
                    <a:solidFill>
                      <a:srgbClr val="7030A0"/>
                    </a:solidFill>
                    <a:effectLst/>
                    <a:uLnTx/>
                    <a:uFillTx/>
                    <a:latin typeface="Source Sans Pro" panose="020B0503030403020204" pitchFamily="34" charset="0"/>
                    <a:ea typeface="Source Sans Pro" panose="020B0503030403020204" pitchFamily="34" charset="0"/>
                    <a:cs typeface="+mn-cs"/>
                  </a:rPr>
                  <a:t> for:</a:t>
                </a:r>
              </a:p>
            </p:txBody>
          </p:sp>
          <p:sp>
            <p:nvSpPr>
              <p:cNvPr id="40" name="TextBox 39">
                <a:extLst>
                  <a:ext uri="{FF2B5EF4-FFF2-40B4-BE49-F238E27FC236}">
                    <a16:creationId xmlns:a16="http://schemas.microsoft.com/office/drawing/2014/main" id="{0C0F81B7-6195-F4B7-1E38-8D8890AF2837}"/>
                  </a:ext>
                </a:extLst>
              </p:cNvPr>
              <p:cNvSpPr txBox="1"/>
              <p:nvPr/>
            </p:nvSpPr>
            <p:spPr>
              <a:xfrm>
                <a:off x="887187" y="4381489"/>
                <a:ext cx="2936203" cy="53990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mn-cs"/>
                  </a:rPr>
                  <a:t>Social care workers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mn-cs"/>
                  </a:rPr>
                  <a:t>   17.2% to 18.5% </a:t>
                </a:r>
                <a:r>
                  <a:rPr kumimoji="0" lang="en-GB" sz="1800" b="1"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mn-cs"/>
                  </a:rPr>
                  <a:t>(+1.3%)</a:t>
                </a:r>
              </a:p>
            </p:txBody>
          </p:sp>
          <p:sp>
            <p:nvSpPr>
              <p:cNvPr id="41" name="TextBox 40">
                <a:extLst>
                  <a:ext uri="{FF2B5EF4-FFF2-40B4-BE49-F238E27FC236}">
                    <a16:creationId xmlns:a16="http://schemas.microsoft.com/office/drawing/2014/main" id="{8FD1097A-2943-9EB8-2F8C-44434374EAA7}"/>
                  </a:ext>
                </a:extLst>
              </p:cNvPr>
              <p:cNvSpPr txBox="1"/>
              <p:nvPr/>
            </p:nvSpPr>
            <p:spPr>
              <a:xfrm>
                <a:off x="8988512" y="4381489"/>
                <a:ext cx="2951691" cy="53990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mn-cs"/>
                  </a:rPr>
                  <a:t>Pre-school children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mn-cs"/>
                  </a:rPr>
                  <a:t>  50.3% to 50.8% </a:t>
                </a:r>
                <a:r>
                  <a:rPr kumimoji="0" lang="en-GB" sz="1800" b="1"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mn-cs"/>
                  </a:rPr>
                  <a:t>(+0.5%)</a:t>
                </a:r>
              </a:p>
            </p:txBody>
          </p:sp>
          <p:sp>
            <p:nvSpPr>
              <p:cNvPr id="42" name="TextBox 41">
                <a:extLst>
                  <a:ext uri="{FF2B5EF4-FFF2-40B4-BE49-F238E27FC236}">
                    <a16:creationId xmlns:a16="http://schemas.microsoft.com/office/drawing/2014/main" id="{F6D0F9F8-B856-D84A-FF2C-B1AF13AE4AEA}"/>
                  </a:ext>
                </a:extLst>
              </p:cNvPr>
              <p:cNvSpPr txBox="1"/>
              <p:nvPr/>
            </p:nvSpPr>
            <p:spPr>
              <a:xfrm>
                <a:off x="3618051" y="4381489"/>
                <a:ext cx="2662210" cy="53990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mn-cs"/>
                  </a:rPr>
                  <a:t>65 years and over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mn-cs"/>
                  </a:rPr>
                  <a:t>  74.1% to 74.6% </a:t>
                </a:r>
                <a:r>
                  <a:rPr kumimoji="0" lang="en-GB" sz="1800" b="1"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mn-cs"/>
                  </a:rPr>
                  <a:t>(+0.5%)</a:t>
                </a:r>
              </a:p>
            </p:txBody>
          </p:sp>
        </p:grpSp>
        <p:cxnSp>
          <p:nvCxnSpPr>
            <p:cNvPr id="43" name="Straight Connector 42">
              <a:extLst>
                <a:ext uri="{FF2B5EF4-FFF2-40B4-BE49-F238E27FC236}">
                  <a16:creationId xmlns:a16="http://schemas.microsoft.com/office/drawing/2014/main" id="{961F3BDB-87CA-1464-B73B-3B333C3AE9A3}"/>
                </a:ext>
              </a:extLst>
            </p:cNvPr>
            <p:cNvCxnSpPr/>
            <p:nvPr/>
          </p:nvCxnSpPr>
          <p:spPr>
            <a:xfrm>
              <a:off x="3474319" y="4150060"/>
              <a:ext cx="0" cy="42194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87036028-EE04-4AD1-33FD-9DC8005E1625}"/>
                </a:ext>
              </a:extLst>
            </p:cNvPr>
            <p:cNvCxnSpPr/>
            <p:nvPr/>
          </p:nvCxnSpPr>
          <p:spPr>
            <a:xfrm>
              <a:off x="6203802" y="4150060"/>
              <a:ext cx="0" cy="421940"/>
            </a:xfrm>
            <a:prstGeom prst="line">
              <a:avLst/>
            </a:prstGeom>
            <a:ln w="12700"/>
          </p:spPr>
          <p:style>
            <a:lnRef idx="1">
              <a:schemeClr val="accent1"/>
            </a:lnRef>
            <a:fillRef idx="0">
              <a:schemeClr val="accent1"/>
            </a:fillRef>
            <a:effectRef idx="0">
              <a:schemeClr val="accent1"/>
            </a:effectRef>
            <a:fontRef idx="minor">
              <a:schemeClr val="tx1"/>
            </a:fontRef>
          </p:style>
        </p:cxnSp>
      </p:grpSp>
      <p:cxnSp>
        <p:nvCxnSpPr>
          <p:cNvPr id="46" name="Straight Connector 45">
            <a:extLst>
              <a:ext uri="{FF2B5EF4-FFF2-40B4-BE49-F238E27FC236}">
                <a16:creationId xmlns:a16="http://schemas.microsoft.com/office/drawing/2014/main" id="{AA53F3BC-75D4-D5D8-F174-ACBC4A12C13F}"/>
              </a:ext>
            </a:extLst>
          </p:cNvPr>
          <p:cNvCxnSpPr>
            <a:cxnSpLocks/>
          </p:cNvCxnSpPr>
          <p:nvPr/>
        </p:nvCxnSpPr>
        <p:spPr>
          <a:xfrm>
            <a:off x="4127856" y="5240807"/>
            <a:ext cx="0" cy="421940"/>
          </a:xfrm>
          <a:prstGeom prst="line">
            <a:avLst/>
          </a:prstGeom>
          <a:ln w="12700">
            <a:solidFill>
              <a:srgbClr val="A61FF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8F2C3666-A40F-06BF-1718-E2CF21B2D2F3}"/>
              </a:ext>
            </a:extLst>
          </p:cNvPr>
          <p:cNvCxnSpPr>
            <a:cxnSpLocks/>
          </p:cNvCxnSpPr>
          <p:nvPr/>
        </p:nvCxnSpPr>
        <p:spPr>
          <a:xfrm>
            <a:off x="8123810" y="5240807"/>
            <a:ext cx="0" cy="421940"/>
          </a:xfrm>
          <a:prstGeom prst="line">
            <a:avLst/>
          </a:prstGeom>
          <a:ln w="12700">
            <a:solidFill>
              <a:srgbClr val="A61FF1"/>
            </a:solidFill>
          </a:ln>
        </p:spPr>
        <p:style>
          <a:lnRef idx="1">
            <a:schemeClr val="accent1"/>
          </a:lnRef>
          <a:fillRef idx="0">
            <a:schemeClr val="accent1"/>
          </a:fillRef>
          <a:effectRef idx="0">
            <a:schemeClr val="accent1"/>
          </a:effectRef>
          <a:fontRef idx="minor">
            <a:schemeClr val="tx1"/>
          </a:fontRef>
        </p:style>
      </p:cxnSp>
      <p:sp>
        <p:nvSpPr>
          <p:cNvPr id="54" name="TextBox 53">
            <a:extLst>
              <a:ext uri="{FF2B5EF4-FFF2-40B4-BE49-F238E27FC236}">
                <a16:creationId xmlns:a16="http://schemas.microsoft.com/office/drawing/2014/main" id="{FEFA8350-C1D8-8245-3B45-302B2E132946}"/>
              </a:ext>
            </a:extLst>
          </p:cNvPr>
          <p:cNvSpPr txBox="1"/>
          <p:nvPr/>
        </p:nvSpPr>
        <p:spPr>
          <a:xfrm>
            <a:off x="344486" y="4849846"/>
            <a:ext cx="512181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solidFill>
                  <a:srgbClr val="7030A0"/>
                </a:solidFill>
                <a:latin typeface="Source Sans Pro" panose="020B0503030403020204" pitchFamily="34" charset="0"/>
                <a:ea typeface="Source Sans Pro" panose="020B0503030403020204" pitchFamily="34" charset="0"/>
              </a:rPr>
              <a:t>A</a:t>
            </a:r>
            <a:r>
              <a:rPr kumimoji="0" lang="en-GB" sz="1800" b="0" i="0" u="none" strike="noStrike" kern="1200" cap="none" spc="0" normalizeH="0" baseline="0" noProof="0" err="1">
                <a:ln>
                  <a:noFill/>
                </a:ln>
                <a:solidFill>
                  <a:srgbClr val="7030A0"/>
                </a:solidFill>
                <a:effectLst/>
                <a:uLnTx/>
                <a:uFillTx/>
                <a:latin typeface="Source Sans Pro" panose="020B0503030403020204" pitchFamily="34" charset="0"/>
                <a:ea typeface="Source Sans Pro" panose="020B0503030403020204" pitchFamily="34" charset="0"/>
                <a:cs typeface="+mn-cs"/>
              </a:rPr>
              <a:t>reas</a:t>
            </a:r>
            <a:r>
              <a:rPr kumimoji="0" lang="en-GB" sz="1800" b="0" i="0" u="none" strike="noStrike" kern="1200" cap="none" spc="0" normalizeH="0" baseline="0" noProof="0">
                <a:ln>
                  <a:noFill/>
                </a:ln>
                <a:solidFill>
                  <a:srgbClr val="7030A0"/>
                </a:solidFill>
                <a:effectLst/>
                <a:uLnTx/>
                <a:uFillTx/>
                <a:latin typeface="Source Sans Pro" panose="020B0503030403020204" pitchFamily="34" charset="0"/>
                <a:ea typeface="Source Sans Pro" panose="020B0503030403020204" pitchFamily="34" charset="0"/>
                <a:cs typeface="+mn-cs"/>
              </a:rPr>
              <a:t> for improvement:</a:t>
            </a:r>
          </a:p>
        </p:txBody>
      </p:sp>
      <p:sp>
        <p:nvSpPr>
          <p:cNvPr id="55" name="TextBox 54">
            <a:extLst>
              <a:ext uri="{FF2B5EF4-FFF2-40B4-BE49-F238E27FC236}">
                <a16:creationId xmlns:a16="http://schemas.microsoft.com/office/drawing/2014/main" id="{4A0D3958-2D6D-A75D-AD67-3128721BDC8F}"/>
              </a:ext>
            </a:extLst>
          </p:cNvPr>
          <p:cNvSpPr txBox="1"/>
          <p:nvPr/>
        </p:nvSpPr>
        <p:spPr>
          <a:xfrm>
            <a:off x="610684" y="5159390"/>
            <a:ext cx="3417333" cy="646331"/>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Source Sans Pro" panose="020B0503030403020204" pitchFamily="34" charset="0"/>
                <a:ea typeface="Source Sans Pro" panose="020B0503030403020204" pitchFamily="34" charset="0"/>
                <a:cs typeface="+mn-cs"/>
              </a:rPr>
              <a:t>Primary school pupils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Source Sans Pro" panose="020B0503030403020204" pitchFamily="34" charset="0"/>
                <a:ea typeface="Source Sans Pro" panose="020B0503030403020204" pitchFamily="34" charset="0"/>
                <a:cs typeface="+mn-cs"/>
              </a:rPr>
              <a:t>       68.1% to 67.0% </a:t>
            </a:r>
            <a:r>
              <a:rPr kumimoji="0" lang="en-GB" sz="1800" b="1" i="0" u="none" strike="noStrike" kern="1200" cap="none" spc="0" normalizeH="0" baseline="0" noProof="0">
                <a:ln>
                  <a:noFill/>
                </a:ln>
                <a:effectLst/>
                <a:uLnTx/>
                <a:uFillTx/>
                <a:latin typeface="Source Sans Pro" panose="020B0503030403020204" pitchFamily="34" charset="0"/>
                <a:ea typeface="Source Sans Pro" panose="020B0503030403020204" pitchFamily="34" charset="0"/>
                <a:cs typeface="+mn-cs"/>
              </a:rPr>
              <a:t>(-1.1%)</a:t>
            </a:r>
          </a:p>
        </p:txBody>
      </p:sp>
      <p:sp>
        <p:nvSpPr>
          <p:cNvPr id="56" name="TextBox 55">
            <a:extLst>
              <a:ext uri="{FF2B5EF4-FFF2-40B4-BE49-F238E27FC236}">
                <a16:creationId xmlns:a16="http://schemas.microsoft.com/office/drawing/2014/main" id="{9AAA3738-1B9D-5A97-1D2B-161E79ECE222}"/>
              </a:ext>
            </a:extLst>
          </p:cNvPr>
          <p:cNvSpPr txBox="1"/>
          <p:nvPr/>
        </p:nvSpPr>
        <p:spPr>
          <a:xfrm>
            <a:off x="8482602" y="5146546"/>
            <a:ext cx="3630348" cy="646331"/>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Source Sans Pro" panose="020B0503030403020204" pitchFamily="34" charset="0"/>
                <a:ea typeface="Source Sans Pro" panose="020B0503030403020204" pitchFamily="34" charset="0"/>
                <a:cs typeface="+mn-cs"/>
              </a:rPr>
              <a:t>At-risk children aged 6m-2yrs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Source Sans Pro" panose="020B0503030403020204" pitchFamily="34" charset="0"/>
                <a:ea typeface="Source Sans Pro" panose="020B0503030403020204" pitchFamily="34" charset="0"/>
                <a:cs typeface="+mn-cs"/>
              </a:rPr>
              <a:t>       40.7% to 40.1% </a:t>
            </a:r>
            <a:r>
              <a:rPr kumimoji="0" lang="en-GB" sz="1800" b="1" i="0" u="none" strike="noStrike" kern="1200" cap="none" spc="0" normalizeH="0" baseline="0" noProof="0">
                <a:ln>
                  <a:noFill/>
                </a:ln>
                <a:effectLst/>
                <a:uLnTx/>
                <a:uFillTx/>
                <a:latin typeface="Source Sans Pro" panose="020B0503030403020204" pitchFamily="34" charset="0"/>
                <a:ea typeface="Source Sans Pro" panose="020B0503030403020204" pitchFamily="34" charset="0"/>
                <a:cs typeface="+mn-cs"/>
              </a:rPr>
              <a:t>(-0.6%)</a:t>
            </a:r>
          </a:p>
        </p:txBody>
      </p:sp>
      <p:sp>
        <p:nvSpPr>
          <p:cNvPr id="57" name="TextBox 56">
            <a:extLst>
              <a:ext uri="{FF2B5EF4-FFF2-40B4-BE49-F238E27FC236}">
                <a16:creationId xmlns:a16="http://schemas.microsoft.com/office/drawing/2014/main" id="{6CDC0FC7-1450-74F0-1FC9-34A81D2B2C24}"/>
              </a:ext>
            </a:extLst>
          </p:cNvPr>
          <p:cNvSpPr txBox="1"/>
          <p:nvPr/>
        </p:nvSpPr>
        <p:spPr>
          <a:xfrm>
            <a:off x="4752415" y="5159390"/>
            <a:ext cx="3207706" cy="646331"/>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Source Sans Pro" panose="020B0503030403020204" pitchFamily="34" charset="0"/>
                <a:ea typeface="Source Sans Pro" panose="020B0503030403020204" pitchFamily="34" charset="0"/>
                <a:cs typeface="+mn-cs"/>
              </a:rPr>
              <a:t>Secondary school pupils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Source Sans Pro" panose="020B0503030403020204" pitchFamily="34" charset="0"/>
                <a:ea typeface="Source Sans Pro" panose="020B0503030403020204" pitchFamily="34" charset="0"/>
                <a:cs typeface="+mn-cs"/>
              </a:rPr>
              <a:t>       53.1% to 52.1% </a:t>
            </a:r>
            <a:r>
              <a:rPr kumimoji="0" lang="en-GB" sz="1800" b="1" i="0" u="none" strike="noStrike" kern="1200" cap="none" spc="0" normalizeH="0" baseline="0" noProof="0">
                <a:ln>
                  <a:noFill/>
                </a:ln>
                <a:effectLst/>
                <a:uLnTx/>
                <a:uFillTx/>
                <a:latin typeface="Source Sans Pro" panose="020B0503030403020204" pitchFamily="34" charset="0"/>
                <a:ea typeface="Source Sans Pro" panose="020B0503030403020204" pitchFamily="34" charset="0"/>
                <a:cs typeface="+mn-cs"/>
              </a:rPr>
              <a:t>(-1.0%)</a:t>
            </a:r>
          </a:p>
        </p:txBody>
      </p:sp>
      <p:cxnSp>
        <p:nvCxnSpPr>
          <p:cNvPr id="60" name="Straight Connector 59">
            <a:extLst>
              <a:ext uri="{FF2B5EF4-FFF2-40B4-BE49-F238E27FC236}">
                <a16:creationId xmlns:a16="http://schemas.microsoft.com/office/drawing/2014/main" id="{150D4899-7A44-87C8-9159-190D135F9A46}"/>
              </a:ext>
            </a:extLst>
          </p:cNvPr>
          <p:cNvCxnSpPr>
            <a:cxnSpLocks/>
          </p:cNvCxnSpPr>
          <p:nvPr/>
        </p:nvCxnSpPr>
        <p:spPr>
          <a:xfrm>
            <a:off x="8730281" y="3119202"/>
            <a:ext cx="0" cy="505112"/>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61" name="TextBox 60">
            <a:extLst>
              <a:ext uri="{FF2B5EF4-FFF2-40B4-BE49-F238E27FC236}">
                <a16:creationId xmlns:a16="http://schemas.microsoft.com/office/drawing/2014/main" id="{799BBB2C-189D-5187-5AC2-1619F61D5B42}"/>
              </a:ext>
            </a:extLst>
          </p:cNvPr>
          <p:cNvSpPr txBox="1"/>
          <p:nvPr/>
        </p:nvSpPr>
        <p:spPr>
          <a:xfrm>
            <a:off x="5991008" y="3063251"/>
            <a:ext cx="2737391"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mn-cs"/>
              </a:rPr>
              <a:t>75 years and over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mn-cs"/>
              </a:rPr>
              <a:t>  </a:t>
            </a: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80.6% to 81.0% </a:t>
            </a:r>
            <a:r>
              <a:rPr kumimoji="0" lang="en-GB" sz="1800" b="1"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mn-cs"/>
              </a:rPr>
              <a:t>(+0.4%)</a:t>
            </a:r>
          </a:p>
        </p:txBody>
      </p:sp>
      <p:sp>
        <p:nvSpPr>
          <p:cNvPr id="63" name="TextBox 62">
            <a:extLst>
              <a:ext uri="{FF2B5EF4-FFF2-40B4-BE49-F238E27FC236}">
                <a16:creationId xmlns:a16="http://schemas.microsoft.com/office/drawing/2014/main" id="{D9B9058E-91F7-BC16-6BA2-1966B7ED8F08}"/>
              </a:ext>
            </a:extLst>
          </p:cNvPr>
          <p:cNvSpPr txBox="1"/>
          <p:nvPr/>
        </p:nvSpPr>
        <p:spPr>
          <a:xfrm>
            <a:off x="2997663" y="620068"/>
            <a:ext cx="5651037"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i="0" u="none" strike="noStrike" kern="1200" cap="none" spc="0" normalizeH="0" baseline="0" noProof="0">
                <a:ln>
                  <a:noFill/>
                </a:ln>
                <a:solidFill>
                  <a:schemeClr val="accent1">
                    <a:lumMod val="50000"/>
                  </a:schemeClr>
                </a:solidFill>
                <a:effectLst/>
                <a:uLnTx/>
                <a:uFillTx/>
                <a:latin typeface="Aptos" panose="020B0004020202020204" pitchFamily="34" charset="0"/>
                <a:ea typeface="Aptos" panose="020B0004020202020204" pitchFamily="34" charset="0"/>
                <a:cs typeface="Aptos" panose="020B0004020202020204" pitchFamily="34" charset="0"/>
              </a:rPr>
              <a:t>More than 1.8 million flu vaccines given in Scotland</a:t>
            </a:r>
            <a:endParaRPr kumimoji="0" lang="en-GB" sz="1800" i="0" u="none" strike="noStrike" kern="1200" cap="none" spc="0" normalizeH="0" baseline="0" noProof="0">
              <a:ln>
                <a:noFill/>
              </a:ln>
              <a:solidFill>
                <a:schemeClr val="accent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861002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4AAF70-EF10-CC92-217A-AF424CEEC4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3B469B-37A3-582A-7007-A32D06F42235}"/>
              </a:ext>
            </a:extLst>
          </p:cNvPr>
          <p:cNvSpPr>
            <a:spLocks noGrp="1"/>
          </p:cNvSpPr>
          <p:nvPr>
            <p:ph type="title"/>
          </p:nvPr>
        </p:nvSpPr>
        <p:spPr>
          <a:xfrm>
            <a:off x="0" y="-121337"/>
            <a:ext cx="11860890" cy="924720"/>
          </a:xfrm>
        </p:spPr>
        <p:txBody>
          <a:bodyPr>
            <a:normAutofit/>
          </a:bodyPr>
          <a:lstStyle/>
          <a:p>
            <a:r>
              <a:rPr lang="en-GB" sz="2800"/>
              <a:t>COVID-19 uptake remained high in care home residents</a:t>
            </a:r>
          </a:p>
        </p:txBody>
      </p:sp>
      <p:sp>
        <p:nvSpPr>
          <p:cNvPr id="11" name="Rectangle: Rounded Corners 10">
            <a:extLst>
              <a:ext uri="{FF2B5EF4-FFF2-40B4-BE49-F238E27FC236}">
                <a16:creationId xmlns:a16="http://schemas.microsoft.com/office/drawing/2014/main" id="{4B0EA646-7A72-39D5-F7BB-8C61A40D9AFC}"/>
              </a:ext>
            </a:extLst>
          </p:cNvPr>
          <p:cNvSpPr/>
          <p:nvPr/>
        </p:nvSpPr>
        <p:spPr>
          <a:xfrm>
            <a:off x="275003" y="1284400"/>
            <a:ext cx="6077044" cy="1457863"/>
          </a:xfrm>
          <a:prstGeom prst="roundRect">
            <a:avLst/>
          </a:prstGeom>
          <a:solidFill>
            <a:srgbClr val="FBF7FF"/>
          </a:solidFill>
          <a:ln w="19050">
            <a:solidFill>
              <a:srgbClr val="A61FF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white"/>
              </a:solidFill>
              <a:effectLst/>
              <a:uLnTx/>
              <a:uFillTx/>
              <a:latin typeface="Source Sans Pro" panose="020B0503030403020204" pitchFamily="34" charset="0"/>
              <a:ea typeface="Source Sans Pro" panose="020B0503030403020204" pitchFamily="34" charset="0"/>
              <a:cs typeface="+mn-cs"/>
            </a:endParaRPr>
          </a:p>
        </p:txBody>
      </p:sp>
      <p:sp>
        <p:nvSpPr>
          <p:cNvPr id="51" name="Rectangle: Rounded Corners 50">
            <a:extLst>
              <a:ext uri="{FF2B5EF4-FFF2-40B4-BE49-F238E27FC236}">
                <a16:creationId xmlns:a16="http://schemas.microsoft.com/office/drawing/2014/main" id="{BD7AF65E-28D7-0E1F-6D48-DB163F97ACA5}"/>
              </a:ext>
            </a:extLst>
          </p:cNvPr>
          <p:cNvSpPr/>
          <p:nvPr/>
        </p:nvSpPr>
        <p:spPr>
          <a:xfrm>
            <a:off x="275003" y="2907049"/>
            <a:ext cx="6077044" cy="1366779"/>
          </a:xfrm>
          <a:prstGeom prst="roundRect">
            <a:avLst/>
          </a:prstGeom>
          <a:solidFill>
            <a:srgbClr val="FBF7FF"/>
          </a:solidFill>
          <a:ln w="19050">
            <a:solidFill>
              <a:srgbClr val="A61FF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white"/>
              </a:solidFill>
              <a:effectLst/>
              <a:uLnTx/>
              <a:uFillTx/>
              <a:latin typeface="Source Sans Pro" panose="020B0503030403020204" pitchFamily="34" charset="0"/>
              <a:ea typeface="Source Sans Pro" panose="020B0503030403020204" pitchFamily="34" charset="0"/>
              <a:cs typeface="+mn-cs"/>
            </a:endParaRPr>
          </a:p>
        </p:txBody>
      </p:sp>
      <p:sp>
        <p:nvSpPr>
          <p:cNvPr id="9" name="Rectangle: Rounded Corners 8">
            <a:extLst>
              <a:ext uri="{FF2B5EF4-FFF2-40B4-BE49-F238E27FC236}">
                <a16:creationId xmlns:a16="http://schemas.microsoft.com/office/drawing/2014/main" id="{E6B3E934-53EE-4A42-0F77-53F6FC0BEED9}"/>
              </a:ext>
            </a:extLst>
          </p:cNvPr>
          <p:cNvSpPr/>
          <p:nvPr/>
        </p:nvSpPr>
        <p:spPr>
          <a:xfrm flipH="1">
            <a:off x="6628266" y="1284400"/>
            <a:ext cx="5389078" cy="4492012"/>
          </a:xfrm>
          <a:prstGeom prst="roundRect">
            <a:avLst/>
          </a:prstGeom>
          <a:solidFill>
            <a:srgbClr val="FBF7FF"/>
          </a:solidFill>
          <a:ln w="19050">
            <a:solidFill>
              <a:srgbClr val="A61FF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white"/>
              </a:solidFill>
              <a:effectLst/>
              <a:uLnTx/>
              <a:uFillTx/>
              <a:latin typeface="Source Sans Pro" panose="020B0503030403020204" pitchFamily="34" charset="0"/>
              <a:ea typeface="Source Sans Pro" panose="020B0503030403020204" pitchFamily="34" charset="0"/>
              <a:cs typeface="+mn-cs"/>
            </a:endParaRPr>
          </a:p>
        </p:txBody>
      </p:sp>
      <p:sp>
        <p:nvSpPr>
          <p:cNvPr id="65" name="Rectangle: Rounded Corners 64">
            <a:extLst>
              <a:ext uri="{FF2B5EF4-FFF2-40B4-BE49-F238E27FC236}">
                <a16:creationId xmlns:a16="http://schemas.microsoft.com/office/drawing/2014/main" id="{E2A6FCC0-AB01-0BF2-A34D-4081F43FE4DC}"/>
              </a:ext>
            </a:extLst>
          </p:cNvPr>
          <p:cNvSpPr/>
          <p:nvPr/>
        </p:nvSpPr>
        <p:spPr>
          <a:xfrm>
            <a:off x="4287796" y="3249543"/>
            <a:ext cx="1879250" cy="926405"/>
          </a:xfrm>
          <a:prstGeom prst="roundRect">
            <a:avLst/>
          </a:prstGeom>
          <a:solidFill>
            <a:srgbClr val="FBF7FF"/>
          </a:solidFill>
          <a:ln w="19050">
            <a:solidFill>
              <a:srgbClr val="ECD9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rgbClr val="0696D6"/>
              </a:solidFill>
              <a:effectLst/>
              <a:uLnTx/>
              <a:uFillTx/>
              <a:latin typeface="Source Sans Pro" panose="020B0503030403020204" pitchFamily="34" charset="0"/>
              <a:ea typeface="Source Sans Pro" panose="020B0503030403020204" pitchFamily="34" charset="0"/>
              <a:cs typeface="+mn-cs"/>
            </a:endParaRPr>
          </a:p>
        </p:txBody>
      </p:sp>
      <p:grpSp>
        <p:nvGrpSpPr>
          <p:cNvPr id="37" name="Group 36">
            <a:extLst>
              <a:ext uri="{FF2B5EF4-FFF2-40B4-BE49-F238E27FC236}">
                <a16:creationId xmlns:a16="http://schemas.microsoft.com/office/drawing/2014/main" id="{8A3799D1-5CA5-8A6E-B988-E8C11A61DD7D}"/>
              </a:ext>
            </a:extLst>
          </p:cNvPr>
          <p:cNvGrpSpPr/>
          <p:nvPr/>
        </p:nvGrpSpPr>
        <p:grpSpPr>
          <a:xfrm>
            <a:off x="395040" y="2892573"/>
            <a:ext cx="5721564" cy="1286558"/>
            <a:chOff x="874956" y="3500999"/>
            <a:chExt cx="5531470" cy="790934"/>
          </a:xfrm>
        </p:grpSpPr>
        <p:sp>
          <p:nvSpPr>
            <p:cNvPr id="38" name="Rectangle: Rounded Corners 37">
              <a:extLst>
                <a:ext uri="{FF2B5EF4-FFF2-40B4-BE49-F238E27FC236}">
                  <a16:creationId xmlns:a16="http://schemas.microsoft.com/office/drawing/2014/main" id="{B2D4A019-F66C-BAC3-1EF7-C5642B716A54}"/>
                </a:ext>
              </a:extLst>
            </p:cNvPr>
            <p:cNvSpPr/>
            <p:nvPr/>
          </p:nvSpPr>
          <p:spPr>
            <a:xfrm>
              <a:off x="905672" y="3716439"/>
              <a:ext cx="1674988" cy="569523"/>
            </a:xfrm>
            <a:prstGeom prst="roundRect">
              <a:avLst/>
            </a:prstGeom>
            <a:solidFill>
              <a:srgbClr val="FBF7FF"/>
            </a:solidFill>
            <a:ln w="19050">
              <a:solidFill>
                <a:srgbClr val="ECD9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rgbClr val="0696D6"/>
                </a:solidFill>
                <a:effectLst/>
                <a:uLnTx/>
                <a:uFillTx/>
                <a:latin typeface="Source Sans Pro" panose="020B0503030403020204" pitchFamily="34" charset="0"/>
                <a:ea typeface="Source Sans Pro" panose="020B0503030403020204" pitchFamily="34" charset="0"/>
                <a:cs typeface="+mn-cs"/>
              </a:endParaRPr>
            </a:p>
          </p:txBody>
        </p:sp>
        <p:sp>
          <p:nvSpPr>
            <p:cNvPr id="39" name="TextBox 38">
              <a:extLst>
                <a:ext uri="{FF2B5EF4-FFF2-40B4-BE49-F238E27FC236}">
                  <a16:creationId xmlns:a16="http://schemas.microsoft.com/office/drawing/2014/main" id="{C2E02B0B-F48D-0288-C9C4-1249302459FB}"/>
                </a:ext>
              </a:extLst>
            </p:cNvPr>
            <p:cNvSpPr txBox="1"/>
            <p:nvPr/>
          </p:nvSpPr>
          <p:spPr>
            <a:xfrm>
              <a:off x="874956" y="3500999"/>
              <a:ext cx="5460031" cy="22705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7030A0"/>
                  </a:solidFill>
                  <a:effectLst/>
                  <a:uLnTx/>
                  <a:uFillTx/>
                  <a:latin typeface="Source Sans Pro" panose="020B0503030403020204" pitchFamily="34" charset="0"/>
                  <a:ea typeface="Source Sans Pro" panose="020B0503030403020204" pitchFamily="34" charset="0"/>
                  <a:cs typeface="+mn-cs"/>
                </a:rPr>
                <a:t>Comparing winter 2024/25 to 2025/26:</a:t>
              </a:r>
            </a:p>
          </p:txBody>
        </p:sp>
        <p:sp>
          <p:nvSpPr>
            <p:cNvPr id="42" name="TextBox 41">
              <a:extLst>
                <a:ext uri="{FF2B5EF4-FFF2-40B4-BE49-F238E27FC236}">
                  <a16:creationId xmlns:a16="http://schemas.microsoft.com/office/drawing/2014/main" id="{B9535E63-E659-F332-A811-996B71B12FAE}"/>
                </a:ext>
              </a:extLst>
            </p:cNvPr>
            <p:cNvSpPr txBox="1"/>
            <p:nvPr/>
          </p:nvSpPr>
          <p:spPr>
            <a:xfrm>
              <a:off x="4632240" y="3781063"/>
              <a:ext cx="1774186" cy="51087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mn-cs"/>
                </a:rPr>
                <a:t>Weakened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mn-cs"/>
                </a:rPr>
                <a:t>immune system </a:t>
              </a:r>
              <a:br>
                <a:rPr kumimoji="0" lang="en-GB" sz="1600" b="0"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mn-cs"/>
                </a:rPr>
              </a:br>
              <a:r>
                <a:rPr kumimoji="0" lang="en-GB" sz="1600" b="1"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mn-cs"/>
                </a:rPr>
                <a:t>-1.2%</a:t>
              </a:r>
            </a:p>
          </p:txBody>
        </p:sp>
      </p:grpSp>
      <p:sp>
        <p:nvSpPr>
          <p:cNvPr id="15" name="TextBox 14">
            <a:extLst>
              <a:ext uri="{FF2B5EF4-FFF2-40B4-BE49-F238E27FC236}">
                <a16:creationId xmlns:a16="http://schemas.microsoft.com/office/drawing/2014/main" id="{CA1CC58A-7158-32B1-0EAC-2DAF8DFD17A7}"/>
              </a:ext>
            </a:extLst>
          </p:cNvPr>
          <p:cNvSpPr txBox="1"/>
          <p:nvPr/>
        </p:nvSpPr>
        <p:spPr>
          <a:xfrm>
            <a:off x="7383085" y="1565360"/>
            <a:ext cx="402454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b="1" i="0" u="none" strike="noStrike" kern="1200" cap="none" spc="0" normalizeH="0" baseline="0" noProof="0">
                <a:ln>
                  <a:noFill/>
                </a:ln>
                <a:solidFill>
                  <a:srgbClr val="7030A0"/>
                </a:solidFill>
                <a:effectLst/>
                <a:uLnTx/>
                <a:uFillTx/>
                <a:latin typeface="Source Sans Pro" panose="020B0503030403020204" pitchFamily="34" charset="0"/>
                <a:ea typeface="Source Sans Pro" panose="020B0503030403020204" pitchFamily="34" charset="0"/>
                <a:cs typeface="+mn-cs"/>
              </a:rPr>
              <a:t>COVID-19 vaccine uptake (%)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b="1" i="0" u="none" strike="noStrike" kern="1200" cap="none" spc="0" normalizeH="0" baseline="0" noProof="0">
                <a:ln>
                  <a:noFill/>
                </a:ln>
                <a:solidFill>
                  <a:srgbClr val="7030A0"/>
                </a:solidFill>
                <a:effectLst/>
                <a:uLnTx/>
                <a:uFillTx/>
                <a:latin typeface="Source Sans Pro" panose="020B0503030403020204" pitchFamily="34" charset="0"/>
                <a:ea typeface="Source Sans Pro" panose="020B0503030403020204" pitchFamily="34" charset="0"/>
                <a:cs typeface="+mn-cs"/>
              </a:rPr>
              <a:t>by JCVI priority group</a:t>
            </a:r>
            <a:r>
              <a:rPr lang="en-GB" b="1">
                <a:solidFill>
                  <a:srgbClr val="7030A0"/>
                </a:solidFill>
                <a:latin typeface="Source Sans Pro" panose="020B0503030403020204" pitchFamily="34" charset="0"/>
                <a:ea typeface="Source Sans Pro" panose="020B0503030403020204" pitchFamily="34" charset="0"/>
              </a:rPr>
              <a:t>, 2024-2026</a:t>
            </a:r>
            <a:endParaRPr kumimoji="0" lang="en-GB" b="1" i="0" u="none" strike="noStrike" kern="1200" cap="none" spc="0" normalizeH="0" baseline="0" noProof="0">
              <a:ln>
                <a:noFill/>
              </a:ln>
              <a:solidFill>
                <a:srgbClr val="7030A0"/>
              </a:solidFill>
              <a:effectLst/>
              <a:uLnTx/>
              <a:uFillTx/>
              <a:latin typeface="Source Sans Pro" panose="020B0503030403020204" pitchFamily="34" charset="0"/>
              <a:ea typeface="Source Sans Pro" panose="020B0503030403020204" pitchFamily="34" charset="0"/>
              <a:cs typeface="+mn-cs"/>
            </a:endParaRPr>
          </a:p>
        </p:txBody>
      </p:sp>
      <p:sp>
        <p:nvSpPr>
          <p:cNvPr id="63" name="TextBox 62">
            <a:extLst>
              <a:ext uri="{FF2B5EF4-FFF2-40B4-BE49-F238E27FC236}">
                <a16:creationId xmlns:a16="http://schemas.microsoft.com/office/drawing/2014/main" id="{3CB26C2B-FF3B-C87A-090D-7B17A5E69ADC}"/>
              </a:ext>
            </a:extLst>
          </p:cNvPr>
          <p:cNvSpPr txBox="1"/>
          <p:nvPr/>
        </p:nvSpPr>
        <p:spPr>
          <a:xfrm>
            <a:off x="241288" y="524399"/>
            <a:ext cx="11596796"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i="0" u="none" strike="noStrike" kern="1200" cap="none" spc="0" normalizeH="0" baseline="0" noProof="0">
                <a:ln>
                  <a:noFill/>
                </a:ln>
                <a:solidFill>
                  <a:schemeClr val="accent1">
                    <a:lumMod val="50000"/>
                  </a:schemeClr>
                </a:solidFill>
                <a:effectLst/>
                <a:uLnTx/>
                <a:uFillTx/>
                <a:latin typeface="Aptos" panose="020B0004020202020204" pitchFamily="34" charset="0"/>
                <a:ea typeface="Aptos" panose="020B0004020202020204" pitchFamily="34" charset="0"/>
                <a:cs typeface="Aptos" panose="020B0004020202020204" pitchFamily="34" charset="0"/>
              </a:rPr>
              <a:t>Around 489,000 COVID-19 vaccine doses given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i="0" u="none" strike="noStrike" kern="1200" cap="none" spc="0" normalizeH="0" baseline="0" noProof="0">
                <a:ln>
                  <a:noFill/>
                </a:ln>
                <a:solidFill>
                  <a:schemeClr val="accent1">
                    <a:lumMod val="50000"/>
                  </a:schemeClr>
                </a:solidFill>
                <a:effectLst/>
                <a:uLnTx/>
                <a:uFillTx/>
                <a:latin typeface="Aptos" panose="020B0004020202020204" pitchFamily="34" charset="0"/>
                <a:ea typeface="Aptos" panose="020B0004020202020204" pitchFamily="34" charset="0"/>
                <a:cs typeface="Aptos" panose="020B0004020202020204" pitchFamily="34" charset="0"/>
              </a:rPr>
              <a:t>in winter 2025/26 and 425,000 in spring 2026 in Scotland</a:t>
            </a:r>
            <a:endParaRPr kumimoji="0" lang="en-GB" sz="2000" i="0" u="none" strike="noStrike" kern="1200" cap="none" spc="0" normalizeH="0" baseline="0" noProof="0">
              <a:ln>
                <a:noFill/>
              </a:ln>
              <a:solidFill>
                <a:schemeClr val="accent1">
                  <a:lumMod val="50000"/>
                </a:schemeClr>
              </a:solidFill>
              <a:effectLst/>
              <a:uLnTx/>
              <a:uFillTx/>
              <a:latin typeface="Calibri" panose="020F0502020204030204"/>
              <a:ea typeface="+mn-ea"/>
              <a:cs typeface="+mn-cs"/>
            </a:endParaRPr>
          </a:p>
        </p:txBody>
      </p:sp>
      <p:pic>
        <p:nvPicPr>
          <p:cNvPr id="13" name="Picture 12">
            <a:extLst>
              <a:ext uri="{FF2B5EF4-FFF2-40B4-BE49-F238E27FC236}">
                <a16:creationId xmlns:a16="http://schemas.microsoft.com/office/drawing/2014/main" id="{13F12B60-B4C6-96BB-6E3B-4A796F1E00C4}"/>
              </a:ext>
            </a:extLst>
          </p:cNvPr>
          <p:cNvPicPr>
            <a:picLocks noChangeAspect="1"/>
          </p:cNvPicPr>
          <p:nvPr/>
        </p:nvPicPr>
        <p:blipFill>
          <a:blip r:embed="rId3"/>
          <a:stretch>
            <a:fillRect/>
          </a:stretch>
        </p:blipFill>
        <p:spPr>
          <a:xfrm>
            <a:off x="6852263" y="2349786"/>
            <a:ext cx="4985821" cy="2865368"/>
          </a:xfrm>
          <a:prstGeom prst="rect">
            <a:avLst/>
          </a:prstGeom>
        </p:spPr>
      </p:pic>
      <p:sp>
        <p:nvSpPr>
          <p:cNvPr id="34" name="TextBox 33">
            <a:extLst>
              <a:ext uri="{FF2B5EF4-FFF2-40B4-BE49-F238E27FC236}">
                <a16:creationId xmlns:a16="http://schemas.microsoft.com/office/drawing/2014/main" id="{8DACDD2E-B378-0465-2BDC-49539500DE33}"/>
              </a:ext>
            </a:extLst>
          </p:cNvPr>
          <p:cNvSpPr txBox="1"/>
          <p:nvPr/>
        </p:nvSpPr>
        <p:spPr>
          <a:xfrm>
            <a:off x="374284" y="1357100"/>
            <a:ext cx="6077044" cy="1323439"/>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a:ln>
                  <a:noFill/>
                </a:ln>
                <a:solidFill>
                  <a:srgbClr val="000000"/>
                </a:solidFill>
                <a:effectLst/>
                <a:uLnTx/>
                <a:uFillTx/>
                <a:latin typeface="Source Sans Pro" panose="020B0503030403020204" pitchFamily="34" charset="0"/>
                <a:ea typeface="Source Sans Pro" panose="020B0503030403020204" pitchFamily="34" charset="0"/>
                <a:cs typeface="+mn-cs"/>
              </a:rPr>
              <a:t>More people were vaccinated in winter than in spring.</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a:ln>
                  <a:noFill/>
                </a:ln>
                <a:solidFill>
                  <a:srgbClr val="000000"/>
                </a:solidFill>
                <a:effectLst/>
                <a:uLnTx/>
                <a:uFillTx/>
                <a:latin typeface="Source Sans Pro" panose="020B0503030403020204" pitchFamily="34" charset="0"/>
                <a:ea typeface="Source Sans Pro" panose="020B0503030403020204" pitchFamily="34" charset="0"/>
                <a:cs typeface="+mn-cs"/>
              </a:rPr>
              <a:t>Care home residents had the highest uptake.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a:ln>
                  <a:noFill/>
                </a:ln>
                <a:solidFill>
                  <a:srgbClr val="000000"/>
                </a:solidFill>
                <a:effectLst/>
                <a:uLnTx/>
                <a:uFillTx/>
                <a:latin typeface="Source Sans Pro" panose="020B0503030403020204" pitchFamily="34" charset="0"/>
                <a:ea typeface="Source Sans Pro" panose="020B0503030403020204" pitchFamily="34" charset="0"/>
                <a:cs typeface="+mn-cs"/>
              </a:rPr>
              <a:t>People with weakened immune systems had the lowest uptake.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a:ln>
                  <a:noFill/>
                </a:ln>
                <a:solidFill>
                  <a:srgbClr val="000000"/>
                </a:solidFill>
                <a:effectLst/>
                <a:uLnTx/>
                <a:uFillTx/>
                <a:latin typeface="Source Sans Pro" panose="020B0503030403020204" pitchFamily="34" charset="0"/>
                <a:ea typeface="Source Sans Pro" panose="020B0503030403020204" pitchFamily="34" charset="0"/>
                <a:cs typeface="+mn-cs"/>
              </a:rPr>
              <a:t>Uptake was slightly lower than the previous year across all groups.</a:t>
            </a:r>
            <a:endParaRPr kumimoji="0" lang="en-GB" sz="1400" b="0" i="0" u="none" strike="noStrike" kern="1200" cap="none" spc="0" normalizeH="0" baseline="0" noProof="0">
              <a:ln>
                <a:noFill/>
              </a:ln>
              <a:solidFill>
                <a:srgbClr val="000000"/>
              </a:solidFill>
              <a:effectLst/>
              <a:uLnTx/>
              <a:uFillTx/>
              <a:latin typeface="Source Sans Pro" panose="020B0503030403020204" pitchFamily="34" charset="0"/>
              <a:ea typeface="Source Sans Pro" panose="020B0503030403020204" pitchFamily="34" charset="0"/>
              <a:cs typeface="+mn-cs"/>
            </a:endParaRPr>
          </a:p>
        </p:txBody>
      </p:sp>
      <p:sp>
        <p:nvSpPr>
          <p:cNvPr id="53" name="TextBox 52">
            <a:extLst>
              <a:ext uri="{FF2B5EF4-FFF2-40B4-BE49-F238E27FC236}">
                <a16:creationId xmlns:a16="http://schemas.microsoft.com/office/drawing/2014/main" id="{1A3DD105-2291-FB53-BA98-BD54004330C0}"/>
              </a:ext>
            </a:extLst>
          </p:cNvPr>
          <p:cNvSpPr txBox="1"/>
          <p:nvPr/>
        </p:nvSpPr>
        <p:spPr>
          <a:xfrm>
            <a:off x="766077" y="3381501"/>
            <a:ext cx="966887"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mn-cs"/>
              </a:rPr>
              <a:t>Aged 75+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mn-cs"/>
              </a:rPr>
              <a:t>-3.1% </a:t>
            </a:r>
          </a:p>
        </p:txBody>
      </p:sp>
      <p:sp>
        <p:nvSpPr>
          <p:cNvPr id="71" name="Rectangle: Rounded Corners 70">
            <a:extLst>
              <a:ext uri="{FF2B5EF4-FFF2-40B4-BE49-F238E27FC236}">
                <a16:creationId xmlns:a16="http://schemas.microsoft.com/office/drawing/2014/main" id="{C5A5801C-4B47-2516-24C0-3A754FE57613}"/>
              </a:ext>
            </a:extLst>
          </p:cNvPr>
          <p:cNvSpPr/>
          <p:nvPr/>
        </p:nvSpPr>
        <p:spPr>
          <a:xfrm>
            <a:off x="2268756" y="3250123"/>
            <a:ext cx="1932994" cy="926405"/>
          </a:xfrm>
          <a:prstGeom prst="roundRect">
            <a:avLst/>
          </a:prstGeom>
          <a:solidFill>
            <a:srgbClr val="FBF7FF"/>
          </a:solidFill>
          <a:ln w="19050">
            <a:solidFill>
              <a:srgbClr val="ECD9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rgbClr val="0696D6"/>
              </a:solidFill>
              <a:effectLst/>
              <a:uLnTx/>
              <a:uFillTx/>
              <a:latin typeface="Source Sans Pro" panose="020B0503030403020204" pitchFamily="34" charset="0"/>
              <a:ea typeface="Source Sans Pro" panose="020B0503030403020204" pitchFamily="34" charset="0"/>
              <a:cs typeface="+mn-cs"/>
            </a:endParaRPr>
          </a:p>
        </p:txBody>
      </p:sp>
      <p:sp>
        <p:nvSpPr>
          <p:cNvPr id="73" name="TextBox 72">
            <a:extLst>
              <a:ext uri="{FF2B5EF4-FFF2-40B4-BE49-F238E27FC236}">
                <a16:creationId xmlns:a16="http://schemas.microsoft.com/office/drawing/2014/main" id="{E7F3BB00-F5CC-74F9-5531-24DF1FC3C421}"/>
              </a:ext>
            </a:extLst>
          </p:cNvPr>
          <p:cNvSpPr txBox="1"/>
          <p:nvPr/>
        </p:nvSpPr>
        <p:spPr>
          <a:xfrm>
            <a:off x="2348913" y="3328821"/>
            <a:ext cx="1772679"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mn-cs"/>
              </a:rPr>
              <a:t>Older care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mn-cs"/>
              </a:rPr>
              <a:t>home residents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mn-cs"/>
              </a:rPr>
              <a:t>-1.5%</a:t>
            </a:r>
          </a:p>
        </p:txBody>
      </p:sp>
      <p:sp>
        <p:nvSpPr>
          <p:cNvPr id="85" name="Rectangle: Rounded Corners 84">
            <a:extLst>
              <a:ext uri="{FF2B5EF4-FFF2-40B4-BE49-F238E27FC236}">
                <a16:creationId xmlns:a16="http://schemas.microsoft.com/office/drawing/2014/main" id="{876351AD-D70F-1365-8043-A3212C8296A8}"/>
              </a:ext>
            </a:extLst>
          </p:cNvPr>
          <p:cNvSpPr/>
          <p:nvPr/>
        </p:nvSpPr>
        <p:spPr>
          <a:xfrm>
            <a:off x="291029" y="4409633"/>
            <a:ext cx="6077044" cy="1366779"/>
          </a:xfrm>
          <a:prstGeom prst="roundRect">
            <a:avLst/>
          </a:prstGeom>
          <a:solidFill>
            <a:srgbClr val="FBF7FF"/>
          </a:solidFill>
          <a:ln w="19050">
            <a:solidFill>
              <a:srgbClr val="A61FF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white"/>
              </a:solidFill>
              <a:effectLst/>
              <a:uLnTx/>
              <a:uFillTx/>
              <a:latin typeface="Source Sans Pro" panose="020B0503030403020204" pitchFamily="34" charset="0"/>
              <a:ea typeface="Source Sans Pro" panose="020B0503030403020204" pitchFamily="34" charset="0"/>
              <a:cs typeface="+mn-cs"/>
            </a:endParaRPr>
          </a:p>
        </p:txBody>
      </p:sp>
      <p:sp>
        <p:nvSpPr>
          <p:cNvPr id="86" name="Rectangle: Rounded Corners 85">
            <a:extLst>
              <a:ext uri="{FF2B5EF4-FFF2-40B4-BE49-F238E27FC236}">
                <a16:creationId xmlns:a16="http://schemas.microsoft.com/office/drawing/2014/main" id="{42D2142D-ABB2-5E21-8888-D4FB9B0D8FED}"/>
              </a:ext>
            </a:extLst>
          </p:cNvPr>
          <p:cNvSpPr/>
          <p:nvPr/>
        </p:nvSpPr>
        <p:spPr>
          <a:xfrm>
            <a:off x="4240322" y="4752127"/>
            <a:ext cx="1879250" cy="926405"/>
          </a:xfrm>
          <a:prstGeom prst="roundRect">
            <a:avLst/>
          </a:prstGeom>
          <a:solidFill>
            <a:srgbClr val="FBF7FF"/>
          </a:solidFill>
          <a:ln w="19050">
            <a:solidFill>
              <a:srgbClr val="ECD9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rgbClr val="0696D6"/>
              </a:solidFill>
              <a:effectLst/>
              <a:uLnTx/>
              <a:uFillTx/>
              <a:latin typeface="Source Sans Pro" panose="020B0503030403020204" pitchFamily="34" charset="0"/>
              <a:ea typeface="Source Sans Pro" panose="020B0503030403020204" pitchFamily="34" charset="0"/>
              <a:cs typeface="+mn-cs"/>
            </a:endParaRPr>
          </a:p>
        </p:txBody>
      </p:sp>
      <p:grpSp>
        <p:nvGrpSpPr>
          <p:cNvPr id="87" name="Group 86">
            <a:extLst>
              <a:ext uri="{FF2B5EF4-FFF2-40B4-BE49-F238E27FC236}">
                <a16:creationId xmlns:a16="http://schemas.microsoft.com/office/drawing/2014/main" id="{498071F2-259D-9F28-B852-116211458F2F}"/>
              </a:ext>
            </a:extLst>
          </p:cNvPr>
          <p:cNvGrpSpPr/>
          <p:nvPr/>
        </p:nvGrpSpPr>
        <p:grpSpPr>
          <a:xfrm>
            <a:off x="291029" y="4412206"/>
            <a:ext cx="5784451" cy="1266151"/>
            <a:chOff x="814158" y="3507574"/>
            <a:chExt cx="5592268" cy="778388"/>
          </a:xfrm>
        </p:grpSpPr>
        <p:sp>
          <p:nvSpPr>
            <p:cNvPr id="88" name="Rectangle: Rounded Corners 87">
              <a:extLst>
                <a:ext uri="{FF2B5EF4-FFF2-40B4-BE49-F238E27FC236}">
                  <a16:creationId xmlns:a16="http://schemas.microsoft.com/office/drawing/2014/main" id="{9FAF7BCE-CF8B-4452-AB9B-D602B2571A94}"/>
                </a:ext>
              </a:extLst>
            </p:cNvPr>
            <p:cNvSpPr/>
            <p:nvPr/>
          </p:nvSpPr>
          <p:spPr>
            <a:xfrm>
              <a:off x="905672" y="3716439"/>
              <a:ext cx="1674988" cy="569523"/>
            </a:xfrm>
            <a:prstGeom prst="roundRect">
              <a:avLst/>
            </a:prstGeom>
            <a:solidFill>
              <a:srgbClr val="FBF7FF"/>
            </a:solidFill>
            <a:ln w="19050">
              <a:solidFill>
                <a:srgbClr val="ECD9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rgbClr val="0696D6"/>
                </a:solidFill>
                <a:effectLst/>
                <a:uLnTx/>
                <a:uFillTx/>
                <a:latin typeface="Source Sans Pro" panose="020B0503030403020204" pitchFamily="34" charset="0"/>
                <a:ea typeface="Source Sans Pro" panose="020B0503030403020204" pitchFamily="34" charset="0"/>
                <a:cs typeface="+mn-cs"/>
              </a:endParaRPr>
            </a:p>
          </p:txBody>
        </p:sp>
        <p:sp>
          <p:nvSpPr>
            <p:cNvPr id="89" name="TextBox 88">
              <a:extLst>
                <a:ext uri="{FF2B5EF4-FFF2-40B4-BE49-F238E27FC236}">
                  <a16:creationId xmlns:a16="http://schemas.microsoft.com/office/drawing/2014/main" id="{10141836-F501-E084-386E-8A0DD0EBE634}"/>
                </a:ext>
              </a:extLst>
            </p:cNvPr>
            <p:cNvSpPr txBox="1"/>
            <p:nvPr/>
          </p:nvSpPr>
          <p:spPr>
            <a:xfrm>
              <a:off x="814158" y="3507574"/>
              <a:ext cx="5460031" cy="22705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7030A0"/>
                  </a:solidFill>
                  <a:effectLst/>
                  <a:uLnTx/>
                  <a:uFillTx/>
                  <a:latin typeface="Source Sans Pro" panose="020B0503030403020204" pitchFamily="34" charset="0"/>
                  <a:ea typeface="Source Sans Pro" panose="020B0503030403020204" pitchFamily="34" charset="0"/>
                  <a:cs typeface="+mn-cs"/>
                </a:rPr>
                <a:t>Comparing spring 2025 and spring 2026:</a:t>
              </a:r>
            </a:p>
          </p:txBody>
        </p:sp>
        <p:sp>
          <p:nvSpPr>
            <p:cNvPr id="90" name="TextBox 89">
              <a:extLst>
                <a:ext uri="{FF2B5EF4-FFF2-40B4-BE49-F238E27FC236}">
                  <a16:creationId xmlns:a16="http://schemas.microsoft.com/office/drawing/2014/main" id="{C404341C-BD1D-B68D-6424-FC6AEE36CB90}"/>
                </a:ext>
              </a:extLst>
            </p:cNvPr>
            <p:cNvSpPr txBox="1"/>
            <p:nvPr/>
          </p:nvSpPr>
          <p:spPr>
            <a:xfrm>
              <a:off x="4632240" y="3702986"/>
              <a:ext cx="1774186" cy="51087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mn-cs"/>
                </a:rPr>
                <a:t>Weakened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mn-cs"/>
                </a:rPr>
                <a:t>immune system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mn-cs"/>
                </a:rPr>
                <a:t>-0.9%</a:t>
              </a:r>
            </a:p>
          </p:txBody>
        </p:sp>
      </p:grpSp>
      <p:sp>
        <p:nvSpPr>
          <p:cNvPr id="91" name="TextBox 90">
            <a:extLst>
              <a:ext uri="{FF2B5EF4-FFF2-40B4-BE49-F238E27FC236}">
                <a16:creationId xmlns:a16="http://schemas.microsoft.com/office/drawing/2014/main" id="{FE0513D9-CD36-EF92-7327-0CF5C09C2F33}"/>
              </a:ext>
            </a:extLst>
          </p:cNvPr>
          <p:cNvSpPr txBox="1"/>
          <p:nvPr/>
        </p:nvSpPr>
        <p:spPr>
          <a:xfrm>
            <a:off x="730902" y="4879593"/>
            <a:ext cx="1032422"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mn-cs"/>
              </a:rPr>
              <a:t>Aged 75+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mn-cs"/>
              </a:rPr>
              <a:t>-2.3%</a:t>
            </a:r>
          </a:p>
        </p:txBody>
      </p:sp>
      <p:sp>
        <p:nvSpPr>
          <p:cNvPr id="92" name="Rectangle: Rounded Corners 91">
            <a:extLst>
              <a:ext uri="{FF2B5EF4-FFF2-40B4-BE49-F238E27FC236}">
                <a16:creationId xmlns:a16="http://schemas.microsoft.com/office/drawing/2014/main" id="{0E238197-C936-0D4D-D2A2-9CAC649B49C5}"/>
              </a:ext>
            </a:extLst>
          </p:cNvPr>
          <p:cNvSpPr/>
          <p:nvPr/>
        </p:nvSpPr>
        <p:spPr>
          <a:xfrm>
            <a:off x="2221282" y="4765407"/>
            <a:ext cx="1932994" cy="926405"/>
          </a:xfrm>
          <a:prstGeom prst="roundRect">
            <a:avLst/>
          </a:prstGeom>
          <a:solidFill>
            <a:srgbClr val="FBF7FF"/>
          </a:solidFill>
          <a:ln w="19050">
            <a:solidFill>
              <a:srgbClr val="ECD9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rgbClr val="0696D6"/>
              </a:solidFill>
              <a:effectLst/>
              <a:uLnTx/>
              <a:uFillTx/>
              <a:latin typeface="Source Sans Pro" panose="020B0503030403020204" pitchFamily="34" charset="0"/>
              <a:ea typeface="Source Sans Pro" panose="020B0503030403020204" pitchFamily="34" charset="0"/>
              <a:cs typeface="+mn-cs"/>
            </a:endParaRPr>
          </a:p>
        </p:txBody>
      </p:sp>
      <p:sp>
        <p:nvSpPr>
          <p:cNvPr id="93" name="TextBox 92">
            <a:extLst>
              <a:ext uri="{FF2B5EF4-FFF2-40B4-BE49-F238E27FC236}">
                <a16:creationId xmlns:a16="http://schemas.microsoft.com/office/drawing/2014/main" id="{E760E93B-321E-95F8-A19C-0094C0EC74F8}"/>
              </a:ext>
            </a:extLst>
          </p:cNvPr>
          <p:cNvSpPr txBox="1"/>
          <p:nvPr/>
        </p:nvSpPr>
        <p:spPr>
          <a:xfrm>
            <a:off x="2291983" y="4742122"/>
            <a:ext cx="2034385"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mn-cs"/>
              </a:rPr>
              <a:t>Older care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mn-cs"/>
              </a:rPr>
              <a:t>home residents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mn-cs"/>
              </a:rPr>
              <a:t>-3.6%</a:t>
            </a:r>
          </a:p>
        </p:txBody>
      </p:sp>
    </p:spTree>
    <p:extLst>
      <p:ext uri="{BB962C8B-B14F-4D97-AF65-F5344CB8AC3E}">
        <p14:creationId xmlns:p14="http://schemas.microsoft.com/office/powerpoint/2010/main" val="9549459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983A5-70EA-2DFE-A6A8-185A3395E404}"/>
              </a:ext>
            </a:extLst>
          </p:cNvPr>
          <p:cNvSpPr>
            <a:spLocks noGrp="1"/>
          </p:cNvSpPr>
          <p:nvPr>
            <p:ph type="title"/>
          </p:nvPr>
        </p:nvSpPr>
        <p:spPr>
          <a:xfrm>
            <a:off x="224026" y="102092"/>
            <a:ext cx="11728488" cy="1006954"/>
          </a:xfrm>
        </p:spPr>
        <p:txBody>
          <a:bodyPr>
            <a:normAutofit fontScale="90000"/>
          </a:bodyPr>
          <a:lstStyle/>
          <a:p>
            <a:r>
              <a:rPr lang="en-GB"/>
              <a:t>Respiratory syncytial virus: programme in 3</a:t>
            </a:r>
            <a:r>
              <a:rPr lang="en-GB" baseline="30000"/>
              <a:t>rd</a:t>
            </a:r>
            <a:r>
              <a:rPr lang="en-GB"/>
              <a:t> year, with expanded offer to older adults</a:t>
            </a:r>
          </a:p>
        </p:txBody>
      </p:sp>
      <p:sp>
        <p:nvSpPr>
          <p:cNvPr id="5" name="Rectangle: Rounded Corners 4">
            <a:extLst>
              <a:ext uri="{FF2B5EF4-FFF2-40B4-BE49-F238E27FC236}">
                <a16:creationId xmlns:a16="http://schemas.microsoft.com/office/drawing/2014/main" id="{8028DE1C-71DD-DBF4-82A7-6458586E2262}"/>
              </a:ext>
            </a:extLst>
          </p:cNvPr>
          <p:cNvSpPr/>
          <p:nvPr/>
        </p:nvSpPr>
        <p:spPr>
          <a:xfrm>
            <a:off x="182234" y="1109906"/>
            <a:ext cx="5665611" cy="4710566"/>
          </a:xfrm>
          <a:prstGeom prst="roundRect">
            <a:avLst/>
          </a:prstGeom>
          <a:solidFill>
            <a:srgbClr val="FBF7FF"/>
          </a:solidFill>
          <a:ln w="19050">
            <a:solidFill>
              <a:srgbClr val="A61FF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white"/>
              </a:solidFill>
              <a:effectLst/>
              <a:uLnTx/>
              <a:uFillTx/>
              <a:latin typeface="Source Sans Pro" panose="020B0503030403020204" pitchFamily="34" charset="0"/>
              <a:ea typeface="Source Sans Pro" panose="020B0503030403020204" pitchFamily="34" charset="0"/>
              <a:cs typeface="+mn-cs"/>
            </a:endParaRPr>
          </a:p>
        </p:txBody>
      </p:sp>
      <p:sp>
        <p:nvSpPr>
          <p:cNvPr id="7" name="TextBox 6">
            <a:extLst>
              <a:ext uri="{FF2B5EF4-FFF2-40B4-BE49-F238E27FC236}">
                <a16:creationId xmlns:a16="http://schemas.microsoft.com/office/drawing/2014/main" id="{27C7C213-4111-6D74-CD79-A212CFDEDA6D}"/>
              </a:ext>
            </a:extLst>
          </p:cNvPr>
          <p:cNvSpPr txBox="1"/>
          <p:nvPr/>
        </p:nvSpPr>
        <p:spPr>
          <a:xfrm>
            <a:off x="425224" y="1222085"/>
            <a:ext cx="4918270" cy="3539430"/>
          </a:xfrm>
          <a:prstGeom prst="rect">
            <a:avLst/>
          </a:prstGeom>
          <a:noFill/>
        </p:spPr>
        <p:txBody>
          <a:bodyPr wrap="square">
            <a:spAutoFit/>
          </a:bodyPr>
          <a:lstStyle/>
          <a:p>
            <a:pPr algn="ctr"/>
            <a:r>
              <a:rPr lang="en-GB" sz="2400">
                <a:solidFill>
                  <a:srgbClr val="7030A0"/>
                </a:solidFill>
                <a:latin typeface="Source Sans Pro" panose="020B0503030403020204" pitchFamily="34" charset="0"/>
                <a:ea typeface="Source Sans Pro" panose="020B0503030403020204" pitchFamily="34" charset="0"/>
              </a:rPr>
              <a:t>Older adult programme </a:t>
            </a:r>
          </a:p>
          <a:p>
            <a:pPr algn="ctr"/>
            <a:endParaRPr lang="en-GB" sz="2000">
              <a:solidFill>
                <a:srgbClr val="7030A0"/>
              </a:solidFill>
              <a:latin typeface="Source Sans Pro" panose="020B0503030403020204" pitchFamily="34" charset="0"/>
              <a:ea typeface="Source Sans Pro" panose="020B0503030403020204" pitchFamily="34" charset="0"/>
            </a:endParaRPr>
          </a:p>
          <a:p>
            <a:pPr marL="342900" indent="-342900">
              <a:buFont typeface="Arial" panose="020B0604020202020204" pitchFamily="34" charset="0"/>
              <a:buChar char="•"/>
            </a:pPr>
            <a:r>
              <a:rPr lang="en-GB" sz="2000">
                <a:solidFill>
                  <a:srgbClr val="000000"/>
                </a:solidFill>
                <a:latin typeface="Source Sans Pro" panose="020B0503030403020204" pitchFamily="34" charset="0"/>
                <a:ea typeface="Source Sans Pro" panose="020B0503030403020204" pitchFamily="34" charset="0"/>
              </a:rPr>
              <a:t>47,416 RSV vaccinations delivered in 2025/26.</a:t>
            </a:r>
          </a:p>
          <a:p>
            <a:pPr marL="342900" indent="-342900">
              <a:buFont typeface="Arial" panose="020B0604020202020204" pitchFamily="34" charset="0"/>
              <a:buChar char="•"/>
            </a:pPr>
            <a:r>
              <a:rPr lang="en-GB" sz="2000">
                <a:solidFill>
                  <a:srgbClr val="000000"/>
                </a:solidFill>
                <a:latin typeface="Source Sans Pro" panose="020B0503030403020204" pitchFamily="34" charset="0"/>
                <a:ea typeface="Source Sans Pro" panose="020B0503030403020204" pitchFamily="34" charset="0"/>
              </a:rPr>
              <a:t>Most vaccinations were given in August and September.</a:t>
            </a:r>
          </a:p>
          <a:p>
            <a:pPr marL="342900" indent="-342900">
              <a:buFont typeface="Arial" panose="020B0604020202020204" pitchFamily="34" charset="0"/>
              <a:buChar char="•"/>
            </a:pPr>
            <a:r>
              <a:rPr lang="en-GB" sz="2000">
                <a:solidFill>
                  <a:srgbClr val="000000"/>
                </a:solidFill>
                <a:latin typeface="Source Sans Pro" panose="020B0503030403020204" pitchFamily="34" charset="0"/>
                <a:ea typeface="Source Sans Pro" panose="020B0503030403020204" pitchFamily="34" charset="0"/>
              </a:rPr>
              <a:t>Uptake in newly eligible 75-year-olds was 68.8% (70.0% in 2024/25) and 15.9% among those aged 75-79</a:t>
            </a:r>
          </a:p>
          <a:p>
            <a:pPr marL="342900" indent="-342900">
              <a:buFont typeface="Arial" panose="020B0604020202020204" pitchFamily="34" charset="0"/>
              <a:buChar char="•"/>
            </a:pPr>
            <a:r>
              <a:rPr lang="en-GB" sz="2000">
                <a:solidFill>
                  <a:srgbClr val="000000"/>
                </a:solidFill>
                <a:latin typeface="Source Sans Pro" panose="020B0503030403020204" pitchFamily="34" charset="0"/>
                <a:ea typeface="Source Sans Pro" panose="020B0503030403020204" pitchFamily="34" charset="0"/>
              </a:rPr>
              <a:t>Future reports will include newly eligible groups aged 65-74 at risk and 80+.</a:t>
            </a:r>
          </a:p>
        </p:txBody>
      </p:sp>
      <p:sp>
        <p:nvSpPr>
          <p:cNvPr id="9" name="Rectangle: Rounded Corners 8">
            <a:extLst>
              <a:ext uri="{FF2B5EF4-FFF2-40B4-BE49-F238E27FC236}">
                <a16:creationId xmlns:a16="http://schemas.microsoft.com/office/drawing/2014/main" id="{847D23B6-5E68-F066-07D3-D09A5844A12E}"/>
              </a:ext>
            </a:extLst>
          </p:cNvPr>
          <p:cNvSpPr/>
          <p:nvPr/>
        </p:nvSpPr>
        <p:spPr>
          <a:xfrm>
            <a:off x="6073379" y="1121548"/>
            <a:ext cx="5936386" cy="4710566"/>
          </a:xfrm>
          <a:prstGeom prst="roundRect">
            <a:avLst/>
          </a:prstGeom>
          <a:solidFill>
            <a:srgbClr val="FBF7FF"/>
          </a:solidFill>
          <a:ln w="19050">
            <a:solidFill>
              <a:srgbClr val="A61FF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white"/>
              </a:solidFill>
              <a:effectLst/>
              <a:uLnTx/>
              <a:uFillTx/>
              <a:latin typeface="Source Sans Pro" panose="020B0503030403020204" pitchFamily="34" charset="0"/>
              <a:ea typeface="Source Sans Pro" panose="020B0503030403020204" pitchFamily="34" charset="0"/>
              <a:cs typeface="+mn-cs"/>
            </a:endParaRPr>
          </a:p>
        </p:txBody>
      </p:sp>
      <p:sp>
        <p:nvSpPr>
          <p:cNvPr id="11" name="TextBox 10">
            <a:extLst>
              <a:ext uri="{FF2B5EF4-FFF2-40B4-BE49-F238E27FC236}">
                <a16:creationId xmlns:a16="http://schemas.microsoft.com/office/drawing/2014/main" id="{F789026C-B51C-6DEE-D007-09268DF48BE0}"/>
              </a:ext>
            </a:extLst>
          </p:cNvPr>
          <p:cNvSpPr txBox="1"/>
          <p:nvPr/>
        </p:nvSpPr>
        <p:spPr>
          <a:xfrm>
            <a:off x="6415190" y="1222945"/>
            <a:ext cx="5594575" cy="1015663"/>
          </a:xfrm>
          <a:prstGeom prst="rect">
            <a:avLst/>
          </a:prstGeom>
          <a:noFill/>
        </p:spPr>
        <p:txBody>
          <a:bodyPr wrap="square">
            <a:spAutoFit/>
          </a:bodyPr>
          <a:lstStyle/>
          <a:p>
            <a:pPr algn="ctr"/>
            <a:r>
              <a:rPr lang="en-GB" sz="2400">
                <a:solidFill>
                  <a:srgbClr val="7030A0"/>
                </a:solidFill>
                <a:latin typeface="Source Sans Pro" panose="020B0503030403020204" pitchFamily="34" charset="0"/>
                <a:ea typeface="Source Sans Pro" panose="020B0503030403020204" pitchFamily="34" charset="0"/>
              </a:rPr>
              <a:t>Maternal vaccination</a:t>
            </a:r>
          </a:p>
          <a:p>
            <a:pPr marL="342900" indent="-342900">
              <a:buFont typeface="Arial" panose="020B0604020202020204" pitchFamily="34" charset="0"/>
              <a:buChar char="•"/>
            </a:pPr>
            <a:r>
              <a:rPr lang="en-GB">
                <a:solidFill>
                  <a:srgbClr val="000000"/>
                </a:solidFill>
                <a:latin typeface="Source Sans Pro" panose="020B0503030403020204" pitchFamily="34" charset="0"/>
                <a:ea typeface="Source Sans Pro" panose="020B0503030403020204" pitchFamily="34" charset="0"/>
              </a:rPr>
              <a:t>In 2025, there were around 25,000 doses given. </a:t>
            </a:r>
          </a:p>
          <a:p>
            <a:pPr marL="342900" indent="-342900">
              <a:buFont typeface="Arial" panose="020B0604020202020204" pitchFamily="34" charset="0"/>
              <a:buChar char="•"/>
            </a:pPr>
            <a:r>
              <a:rPr lang="en-GB">
                <a:solidFill>
                  <a:srgbClr val="000000"/>
                </a:solidFill>
                <a:latin typeface="Source Sans Pro" panose="020B0503030403020204" pitchFamily="34" charset="0"/>
                <a:ea typeface="Source Sans Pro" panose="020B0503030403020204" pitchFamily="34" charset="0"/>
              </a:rPr>
              <a:t>Highest monthly uptake was 63.9% in Dec 2025.</a:t>
            </a:r>
          </a:p>
        </p:txBody>
      </p:sp>
      <p:graphicFrame>
        <p:nvGraphicFramePr>
          <p:cNvPr id="12" name="Chart 11">
            <a:extLst>
              <a:ext uri="{FF2B5EF4-FFF2-40B4-BE49-F238E27FC236}">
                <a16:creationId xmlns:a16="http://schemas.microsoft.com/office/drawing/2014/main" id="{950F00B7-0B38-F24B-90D2-288C08A9883A}"/>
              </a:ext>
            </a:extLst>
          </p:cNvPr>
          <p:cNvGraphicFramePr>
            <a:graphicFrameLocks/>
          </p:cNvGraphicFramePr>
          <p:nvPr>
            <p:extLst>
              <p:ext uri="{D42A27DB-BD31-4B8C-83A1-F6EECF244321}">
                <p14:modId xmlns:p14="http://schemas.microsoft.com/office/powerpoint/2010/main" val="3630688513"/>
              </p:ext>
            </p:extLst>
          </p:nvPr>
        </p:nvGraphicFramePr>
        <p:xfrm>
          <a:off x="6436878" y="2625021"/>
          <a:ext cx="4983855" cy="2979283"/>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3">
            <a:extLst>
              <a:ext uri="{FF2B5EF4-FFF2-40B4-BE49-F238E27FC236}">
                <a16:creationId xmlns:a16="http://schemas.microsoft.com/office/drawing/2014/main" id="{820C3136-C0B9-830C-26D8-C82ACECC51FA}"/>
              </a:ext>
            </a:extLst>
          </p:cNvPr>
          <p:cNvSpPr txBox="1"/>
          <p:nvPr/>
        </p:nvSpPr>
        <p:spPr>
          <a:xfrm>
            <a:off x="6045312" y="2288117"/>
            <a:ext cx="6096000"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7030A0"/>
                </a:solidFill>
                <a:effectLst/>
                <a:uLnTx/>
                <a:uFillTx/>
                <a:latin typeface="Source Sans Pro" panose="020B0503030403020204" pitchFamily="34" charset="0"/>
                <a:ea typeface="Source Sans Pro" panose="020B0503030403020204" pitchFamily="34" charset="0"/>
                <a:cs typeface="+mn-cs"/>
              </a:rPr>
              <a:t>RSV vaccine uptake (%)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7030A0"/>
                </a:solidFill>
                <a:effectLst/>
                <a:uLnTx/>
                <a:uFillTx/>
                <a:latin typeface="Source Sans Pro" panose="020B0503030403020204" pitchFamily="34" charset="0"/>
                <a:ea typeface="Source Sans Pro" panose="020B0503030403020204" pitchFamily="34" charset="0"/>
                <a:cs typeface="+mn-cs"/>
              </a:rPr>
              <a:t>Among pregnant women</a:t>
            </a:r>
            <a:r>
              <a:rPr lang="en-GB" sz="1800" b="1">
                <a:solidFill>
                  <a:srgbClr val="7030A0"/>
                </a:solidFill>
                <a:latin typeface="Source Sans Pro" panose="020B0503030403020204" pitchFamily="34" charset="0"/>
                <a:ea typeface="Source Sans Pro" panose="020B0503030403020204" pitchFamily="34" charset="0"/>
              </a:rPr>
              <a:t>, 2025-2026</a:t>
            </a:r>
            <a:endParaRPr kumimoji="0" lang="en-GB" sz="1800" b="1" i="0" u="none" strike="noStrike" kern="1200" cap="none" spc="0" normalizeH="0" baseline="0" noProof="0">
              <a:ln>
                <a:noFill/>
              </a:ln>
              <a:solidFill>
                <a:srgbClr val="7030A0"/>
              </a:solidFill>
              <a:effectLst/>
              <a:uLnTx/>
              <a:uFillTx/>
              <a:latin typeface="Source Sans Pro" panose="020B0503030403020204" pitchFamily="34" charset="0"/>
              <a:ea typeface="Source Sans Pro" panose="020B0503030403020204" pitchFamily="34" charset="0"/>
              <a:cs typeface="+mn-cs"/>
            </a:endParaRPr>
          </a:p>
        </p:txBody>
      </p:sp>
    </p:spTree>
    <p:extLst>
      <p:ext uri="{BB962C8B-B14F-4D97-AF65-F5344CB8AC3E}">
        <p14:creationId xmlns:p14="http://schemas.microsoft.com/office/powerpoint/2010/main" val="34401891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EA4ED-DF17-C5C0-3A41-FEAAB74A8377}"/>
              </a:ext>
            </a:extLst>
          </p:cNvPr>
          <p:cNvSpPr>
            <a:spLocks noGrp="1"/>
          </p:cNvSpPr>
          <p:nvPr>
            <p:ph type="title"/>
          </p:nvPr>
        </p:nvSpPr>
        <p:spPr>
          <a:xfrm>
            <a:off x="596551" y="-11402"/>
            <a:ext cx="10998897" cy="1016789"/>
          </a:xfrm>
        </p:spPr>
        <p:txBody>
          <a:bodyPr>
            <a:normAutofit fontScale="90000"/>
          </a:bodyPr>
          <a:lstStyle/>
          <a:p>
            <a:r>
              <a:rPr lang="en-GB"/>
              <a:t>Winter vaccines help prevent hospital admissions</a:t>
            </a:r>
          </a:p>
        </p:txBody>
      </p:sp>
      <p:sp>
        <p:nvSpPr>
          <p:cNvPr id="11" name="Content Placeholder 10">
            <a:extLst>
              <a:ext uri="{FF2B5EF4-FFF2-40B4-BE49-F238E27FC236}">
                <a16:creationId xmlns:a16="http://schemas.microsoft.com/office/drawing/2014/main" id="{886CE27A-EDC8-530C-2ADF-F01678F2CD37}"/>
              </a:ext>
            </a:extLst>
          </p:cNvPr>
          <p:cNvSpPr>
            <a:spLocks noGrp="1"/>
          </p:cNvSpPr>
          <p:nvPr>
            <p:ph idx="1"/>
          </p:nvPr>
        </p:nvSpPr>
        <p:spPr>
          <a:xfrm>
            <a:off x="596551" y="1012419"/>
            <a:ext cx="6300893" cy="4880381"/>
          </a:xfrm>
          <a:ln>
            <a:noFill/>
          </a:ln>
        </p:spPr>
        <p:txBody>
          <a:bodyPr>
            <a:normAutofit/>
          </a:bodyPr>
          <a:lstStyle/>
          <a:p>
            <a:r>
              <a:rPr lang="en-GB" sz="2400"/>
              <a:t>Flu: Vaccination reduces hospital admissions by about 30-50%.</a:t>
            </a:r>
            <a:endParaRPr lang="en-GB" sz="1600"/>
          </a:p>
          <a:p>
            <a:r>
              <a:rPr lang="en-GB" sz="2400"/>
              <a:t>COVID-19: Around 40% fewer COVID-19 hospital admissions among those eligible</a:t>
            </a:r>
          </a:p>
          <a:p>
            <a:r>
              <a:rPr lang="en-GB" sz="2400"/>
              <a:t>Scotland’s newest vaccine programme for RSV: </a:t>
            </a:r>
          </a:p>
          <a:p>
            <a:pPr lvl="1"/>
            <a:r>
              <a:rPr lang="en-GB" sz="2000"/>
              <a:t>62% reduction in RSV admissions among older adults.</a:t>
            </a:r>
          </a:p>
          <a:p>
            <a:pPr lvl="1"/>
            <a:r>
              <a:rPr lang="en-GB" sz="2000"/>
              <a:t>Around 80% fewer RSV admissions in babies whose mothers were vaccinated during pregnancy - around 219 fewer admissions in the first three months of life in the first season. </a:t>
            </a:r>
            <a:r>
              <a:rPr lang="en-GB" sz="1800"/>
              <a:t>	</a:t>
            </a:r>
            <a:endParaRPr lang="en-GB" sz="1800" b="1">
              <a:solidFill>
                <a:srgbClr val="0070C0"/>
              </a:solidFill>
            </a:endParaRPr>
          </a:p>
          <a:p>
            <a:pPr lvl="1"/>
            <a:endParaRPr lang="en-GB" sz="1400"/>
          </a:p>
          <a:p>
            <a:endParaRPr lang="en-GB" sz="1800"/>
          </a:p>
        </p:txBody>
      </p:sp>
      <p:pic>
        <p:nvPicPr>
          <p:cNvPr id="5" name="Picture 4">
            <a:extLst>
              <a:ext uri="{FF2B5EF4-FFF2-40B4-BE49-F238E27FC236}">
                <a16:creationId xmlns:a16="http://schemas.microsoft.com/office/drawing/2014/main" id="{C20E8D5B-7E1A-D2C5-B18C-86C02C3F90A5}"/>
              </a:ext>
            </a:extLst>
          </p:cNvPr>
          <p:cNvPicPr>
            <a:picLocks noChangeAspect="1"/>
          </p:cNvPicPr>
          <p:nvPr/>
        </p:nvPicPr>
        <p:blipFill>
          <a:blip r:embed="rId2"/>
          <a:stretch>
            <a:fillRect/>
          </a:stretch>
        </p:blipFill>
        <p:spPr>
          <a:xfrm>
            <a:off x="7825661" y="1610066"/>
            <a:ext cx="3194977" cy="1920534"/>
          </a:xfrm>
          <a:prstGeom prst="rect">
            <a:avLst/>
          </a:prstGeom>
        </p:spPr>
      </p:pic>
      <p:pic>
        <p:nvPicPr>
          <p:cNvPr id="9" name="Picture 8">
            <a:extLst>
              <a:ext uri="{FF2B5EF4-FFF2-40B4-BE49-F238E27FC236}">
                <a16:creationId xmlns:a16="http://schemas.microsoft.com/office/drawing/2014/main" id="{7FF656DE-B7CE-F453-B067-61917F7FCA51}"/>
              </a:ext>
            </a:extLst>
          </p:cNvPr>
          <p:cNvPicPr>
            <a:picLocks noChangeAspect="1"/>
          </p:cNvPicPr>
          <p:nvPr/>
        </p:nvPicPr>
        <p:blipFill>
          <a:blip r:embed="rId3"/>
          <a:stretch>
            <a:fillRect/>
          </a:stretch>
        </p:blipFill>
        <p:spPr>
          <a:xfrm>
            <a:off x="8001955" y="4258477"/>
            <a:ext cx="2842390" cy="1415856"/>
          </a:xfrm>
          <a:prstGeom prst="rect">
            <a:avLst/>
          </a:prstGeom>
        </p:spPr>
      </p:pic>
      <p:sp>
        <p:nvSpPr>
          <p:cNvPr id="12" name="TextBox 11">
            <a:extLst>
              <a:ext uri="{FF2B5EF4-FFF2-40B4-BE49-F238E27FC236}">
                <a16:creationId xmlns:a16="http://schemas.microsoft.com/office/drawing/2014/main" id="{580A0F88-1CE5-BBFF-10F7-C17257B24AD5}"/>
              </a:ext>
            </a:extLst>
          </p:cNvPr>
          <p:cNvSpPr txBox="1"/>
          <p:nvPr/>
        </p:nvSpPr>
        <p:spPr>
          <a:xfrm>
            <a:off x="7367344" y="3735257"/>
            <a:ext cx="3776795" cy="523220"/>
          </a:xfrm>
          <a:prstGeom prst="rect">
            <a:avLst/>
          </a:prstGeom>
          <a:noFill/>
        </p:spPr>
        <p:txBody>
          <a:bodyPr wrap="square">
            <a:spAutoFit/>
          </a:bodyPr>
          <a:lstStyle/>
          <a:p>
            <a:pPr marL="131400" lvl="1" indent="0" algn="ctr">
              <a:buNone/>
            </a:pPr>
            <a:r>
              <a:rPr lang="en-GB" sz="1400" b="1">
                <a:solidFill>
                  <a:srgbClr val="0070C0"/>
                </a:solidFill>
              </a:rPr>
              <a:t>219 RSV-related hospitalisations averted </a:t>
            </a:r>
          </a:p>
          <a:p>
            <a:pPr marL="131400" lvl="1" indent="0" algn="ctr">
              <a:buNone/>
            </a:pPr>
            <a:r>
              <a:rPr lang="en-GB" sz="1400" b="1">
                <a:solidFill>
                  <a:srgbClr val="0070C0"/>
                </a:solidFill>
              </a:rPr>
              <a:t>in Scotland, 2024/25</a:t>
            </a:r>
          </a:p>
        </p:txBody>
      </p:sp>
      <p:sp>
        <p:nvSpPr>
          <p:cNvPr id="14" name="TextBox 13">
            <a:extLst>
              <a:ext uri="{FF2B5EF4-FFF2-40B4-BE49-F238E27FC236}">
                <a16:creationId xmlns:a16="http://schemas.microsoft.com/office/drawing/2014/main" id="{292DCA41-BB29-D6C3-EFB8-174920C2BA93}"/>
              </a:ext>
            </a:extLst>
          </p:cNvPr>
          <p:cNvSpPr txBox="1"/>
          <p:nvPr/>
        </p:nvSpPr>
        <p:spPr>
          <a:xfrm>
            <a:off x="7475523" y="902382"/>
            <a:ext cx="3776795" cy="738664"/>
          </a:xfrm>
          <a:prstGeom prst="rect">
            <a:avLst/>
          </a:prstGeom>
          <a:noFill/>
        </p:spPr>
        <p:txBody>
          <a:bodyPr wrap="square">
            <a:spAutoFit/>
          </a:bodyPr>
          <a:lstStyle/>
          <a:p>
            <a:pPr marL="131400" lvl="1" indent="0" algn="ctr">
              <a:buNone/>
            </a:pPr>
            <a:r>
              <a:rPr lang="en-GB" sz="1400" b="1">
                <a:solidFill>
                  <a:srgbClr val="0070C0"/>
                </a:solidFill>
              </a:rPr>
              <a:t>Modelled reductions in admissions </a:t>
            </a:r>
          </a:p>
          <a:p>
            <a:pPr marL="131400" lvl="1" indent="0" algn="ctr">
              <a:buNone/>
            </a:pPr>
            <a:r>
              <a:rPr lang="en-GB" sz="1400" b="1">
                <a:solidFill>
                  <a:srgbClr val="0070C0"/>
                </a:solidFill>
              </a:rPr>
              <a:t>to hospital for RSV among 75-79 year olds following vaccination in Scotland, 2024</a:t>
            </a:r>
          </a:p>
        </p:txBody>
      </p:sp>
    </p:spTree>
    <p:extLst>
      <p:ext uri="{BB962C8B-B14F-4D97-AF65-F5344CB8AC3E}">
        <p14:creationId xmlns:p14="http://schemas.microsoft.com/office/powerpoint/2010/main" val="31444657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A61D9-0578-1C32-A358-713E6DCA8843}"/>
              </a:ext>
            </a:extLst>
          </p:cNvPr>
          <p:cNvSpPr>
            <a:spLocks noGrp="1"/>
          </p:cNvSpPr>
          <p:nvPr>
            <p:ph type="title"/>
          </p:nvPr>
        </p:nvSpPr>
        <p:spPr>
          <a:xfrm>
            <a:off x="269631" y="1"/>
            <a:ext cx="11633818" cy="1055076"/>
          </a:xfrm>
        </p:spPr>
        <p:txBody>
          <a:bodyPr>
            <a:normAutofit fontScale="90000"/>
          </a:bodyPr>
          <a:lstStyle/>
          <a:p>
            <a:r>
              <a:rPr lang="en-GB">
                <a:solidFill>
                  <a:schemeClr val="accent1">
                    <a:lumMod val="75000"/>
                  </a:schemeClr>
                </a:solidFill>
              </a:rPr>
              <a:t>Data &amp; Intelligence can support winter preparedness and responsiveness</a:t>
            </a:r>
          </a:p>
        </p:txBody>
      </p:sp>
      <p:sp>
        <p:nvSpPr>
          <p:cNvPr id="5" name="Shape 2">
            <a:extLst>
              <a:ext uri="{FF2B5EF4-FFF2-40B4-BE49-F238E27FC236}">
                <a16:creationId xmlns:a16="http://schemas.microsoft.com/office/drawing/2014/main" id="{7988C843-15C2-D35E-AD13-D671441A7E15}"/>
              </a:ext>
            </a:extLst>
          </p:cNvPr>
          <p:cNvSpPr/>
          <p:nvPr/>
        </p:nvSpPr>
        <p:spPr>
          <a:xfrm>
            <a:off x="583629" y="1115195"/>
            <a:ext cx="3438798" cy="713232"/>
          </a:xfrm>
          <a:prstGeom prst="roundRect">
            <a:avLst>
              <a:gd name="adj" fmla="val 10256"/>
            </a:avLst>
          </a:prstGeom>
          <a:solidFill>
            <a:srgbClr val="FFFFFF"/>
          </a:solidFill>
          <a:ln w="12700">
            <a:solidFill>
              <a:srgbClr val="D5E0E4"/>
            </a:solidFill>
            <a:prstDash val="solid"/>
          </a:ln>
          <a:effectLst>
            <a:outerShdw blurRad="12700" dist="5080" dir="2700000" algn="bl" rotWithShape="0">
              <a:srgbClr val="000000">
                <a:alpha val="10000"/>
              </a:srgbClr>
            </a:outerShdw>
          </a:effectLst>
        </p:spPr>
        <p:txBody>
          <a:bodyPr/>
          <a:lstStyle/>
          <a:p>
            <a:endParaRPr lang="en-GB"/>
          </a:p>
        </p:txBody>
      </p:sp>
      <p:sp>
        <p:nvSpPr>
          <p:cNvPr id="7" name="Shape 3">
            <a:extLst>
              <a:ext uri="{FF2B5EF4-FFF2-40B4-BE49-F238E27FC236}">
                <a16:creationId xmlns:a16="http://schemas.microsoft.com/office/drawing/2014/main" id="{A448FBED-011A-7860-9D10-A552333D9988}"/>
              </a:ext>
            </a:extLst>
          </p:cNvPr>
          <p:cNvSpPr/>
          <p:nvPr/>
        </p:nvSpPr>
        <p:spPr>
          <a:xfrm>
            <a:off x="758952" y="1298075"/>
            <a:ext cx="347472" cy="347472"/>
          </a:xfrm>
          <a:prstGeom prst="ellipse">
            <a:avLst/>
          </a:prstGeom>
          <a:solidFill>
            <a:srgbClr val="007F86"/>
          </a:solidFill>
          <a:ln w="12700">
            <a:solidFill>
              <a:srgbClr val="007F86"/>
            </a:solidFill>
            <a:prstDash val="solid"/>
          </a:ln>
        </p:spPr>
        <p:txBody>
          <a:bodyPr/>
          <a:lstStyle/>
          <a:p>
            <a:endParaRPr lang="en-GB"/>
          </a:p>
        </p:txBody>
      </p:sp>
      <p:sp>
        <p:nvSpPr>
          <p:cNvPr id="9" name="Text 4">
            <a:extLst>
              <a:ext uri="{FF2B5EF4-FFF2-40B4-BE49-F238E27FC236}">
                <a16:creationId xmlns:a16="http://schemas.microsoft.com/office/drawing/2014/main" id="{D1DDD848-4006-8002-2574-106D207BC5DD}"/>
              </a:ext>
            </a:extLst>
          </p:cNvPr>
          <p:cNvSpPr/>
          <p:nvPr/>
        </p:nvSpPr>
        <p:spPr>
          <a:xfrm>
            <a:off x="758952" y="1357511"/>
            <a:ext cx="347472" cy="128016"/>
          </a:xfrm>
          <a:prstGeom prst="rect">
            <a:avLst/>
          </a:prstGeom>
          <a:noFill/>
          <a:ln/>
        </p:spPr>
        <p:txBody>
          <a:bodyPr wrap="square" lIns="0" tIns="0" rIns="0" bIns="0" rtlCol="0" anchor="ctr"/>
          <a:lstStyle/>
          <a:p>
            <a:pPr marL="0" indent="0" algn="ctr">
              <a:buNone/>
            </a:pPr>
            <a:r>
              <a:rPr lang="en-US" sz="1000" b="1">
                <a:solidFill>
                  <a:srgbClr val="FFFFFF"/>
                </a:solidFill>
              </a:rPr>
              <a:t>1</a:t>
            </a:r>
            <a:endParaRPr lang="en-US" sz="1000"/>
          </a:p>
        </p:txBody>
      </p:sp>
      <p:sp>
        <p:nvSpPr>
          <p:cNvPr id="11" name="Text 5">
            <a:extLst>
              <a:ext uri="{FF2B5EF4-FFF2-40B4-BE49-F238E27FC236}">
                <a16:creationId xmlns:a16="http://schemas.microsoft.com/office/drawing/2014/main" id="{9C609680-C201-1E9E-7918-84B4D9334EF0}"/>
              </a:ext>
            </a:extLst>
          </p:cNvPr>
          <p:cNvSpPr/>
          <p:nvPr/>
        </p:nvSpPr>
        <p:spPr>
          <a:xfrm>
            <a:off x="1225296" y="1243211"/>
            <a:ext cx="1417320" cy="182880"/>
          </a:xfrm>
          <a:prstGeom prst="rect">
            <a:avLst/>
          </a:prstGeom>
          <a:noFill/>
          <a:ln/>
        </p:spPr>
        <p:txBody>
          <a:bodyPr wrap="square" lIns="0" tIns="0" rIns="0" bIns="0" rtlCol="0" anchor="ctr"/>
          <a:lstStyle/>
          <a:p>
            <a:pPr marL="0" indent="0">
              <a:buNone/>
            </a:pPr>
            <a:r>
              <a:rPr lang="en-US" sz="1100" b="1" kern="0" spc="70">
                <a:solidFill>
                  <a:srgbClr val="007F86"/>
                </a:solidFill>
              </a:rPr>
              <a:t>UNDERSTAND</a:t>
            </a:r>
            <a:endParaRPr lang="en-US" sz="1100"/>
          </a:p>
        </p:txBody>
      </p:sp>
      <p:sp>
        <p:nvSpPr>
          <p:cNvPr id="13" name="Text 6">
            <a:extLst>
              <a:ext uri="{FF2B5EF4-FFF2-40B4-BE49-F238E27FC236}">
                <a16:creationId xmlns:a16="http://schemas.microsoft.com/office/drawing/2014/main" id="{3F74D20E-27DC-3AAF-2B4A-5F3E5D5A62F6}"/>
              </a:ext>
            </a:extLst>
          </p:cNvPr>
          <p:cNvSpPr/>
          <p:nvPr/>
        </p:nvSpPr>
        <p:spPr>
          <a:xfrm>
            <a:off x="1225296" y="1462667"/>
            <a:ext cx="2331720" cy="164592"/>
          </a:xfrm>
          <a:prstGeom prst="rect">
            <a:avLst/>
          </a:prstGeom>
          <a:noFill/>
          <a:ln/>
        </p:spPr>
        <p:txBody>
          <a:bodyPr wrap="square" lIns="0" tIns="0" rIns="0" bIns="0" rtlCol="0" anchor="ctr"/>
          <a:lstStyle/>
          <a:p>
            <a:pPr marL="0" indent="0">
              <a:buNone/>
            </a:pPr>
            <a:r>
              <a:rPr lang="en-US" sz="1050">
                <a:solidFill>
                  <a:srgbClr val="5A6B73"/>
                </a:solidFill>
              </a:rPr>
              <a:t>Historic demand and flow</a:t>
            </a:r>
            <a:endParaRPr lang="en-US" sz="1050"/>
          </a:p>
        </p:txBody>
      </p:sp>
      <p:sp>
        <p:nvSpPr>
          <p:cNvPr id="15" name="Shape 7">
            <a:extLst>
              <a:ext uri="{FF2B5EF4-FFF2-40B4-BE49-F238E27FC236}">
                <a16:creationId xmlns:a16="http://schemas.microsoft.com/office/drawing/2014/main" id="{D2135F01-DC76-ED07-2E73-9654E12FC551}"/>
              </a:ext>
            </a:extLst>
          </p:cNvPr>
          <p:cNvSpPr/>
          <p:nvPr/>
        </p:nvSpPr>
        <p:spPr>
          <a:xfrm>
            <a:off x="4137521" y="1334651"/>
            <a:ext cx="256032" cy="256032"/>
          </a:xfrm>
          <a:prstGeom prst="chevron">
            <a:avLst/>
          </a:prstGeom>
          <a:solidFill>
            <a:srgbClr val="B7C7CD"/>
          </a:solidFill>
          <a:ln w="12700">
            <a:solidFill>
              <a:srgbClr val="B7C7CD"/>
            </a:solidFill>
            <a:prstDash val="solid"/>
          </a:ln>
        </p:spPr>
        <p:txBody>
          <a:bodyPr/>
          <a:lstStyle/>
          <a:p>
            <a:endParaRPr lang="en-GB"/>
          </a:p>
        </p:txBody>
      </p:sp>
      <p:sp>
        <p:nvSpPr>
          <p:cNvPr id="17" name="Shape 8">
            <a:extLst>
              <a:ext uri="{FF2B5EF4-FFF2-40B4-BE49-F238E27FC236}">
                <a16:creationId xmlns:a16="http://schemas.microsoft.com/office/drawing/2014/main" id="{AA6923B1-8CE8-741D-D895-5D4E9B437EE7}"/>
              </a:ext>
            </a:extLst>
          </p:cNvPr>
          <p:cNvSpPr/>
          <p:nvPr/>
        </p:nvSpPr>
        <p:spPr>
          <a:xfrm>
            <a:off x="4461482" y="1115195"/>
            <a:ext cx="3420646" cy="713232"/>
          </a:xfrm>
          <a:prstGeom prst="roundRect">
            <a:avLst>
              <a:gd name="adj" fmla="val 10256"/>
            </a:avLst>
          </a:prstGeom>
          <a:solidFill>
            <a:srgbClr val="FFFFFF"/>
          </a:solidFill>
          <a:ln w="12700">
            <a:solidFill>
              <a:srgbClr val="D5E0E4"/>
            </a:solidFill>
            <a:prstDash val="solid"/>
          </a:ln>
          <a:effectLst>
            <a:outerShdw blurRad="12700" dist="5080" dir="2700000" algn="bl" rotWithShape="0">
              <a:srgbClr val="000000">
                <a:alpha val="10000"/>
              </a:srgbClr>
            </a:outerShdw>
          </a:effectLst>
        </p:spPr>
        <p:txBody>
          <a:bodyPr/>
          <a:lstStyle/>
          <a:p>
            <a:endParaRPr lang="en-GB"/>
          </a:p>
        </p:txBody>
      </p:sp>
      <p:sp>
        <p:nvSpPr>
          <p:cNvPr id="19" name="Shape 9">
            <a:extLst>
              <a:ext uri="{FF2B5EF4-FFF2-40B4-BE49-F238E27FC236}">
                <a16:creationId xmlns:a16="http://schemas.microsoft.com/office/drawing/2014/main" id="{208CB5FF-2D7D-09EF-9DAC-D073F36BAD6F}"/>
              </a:ext>
            </a:extLst>
          </p:cNvPr>
          <p:cNvSpPr/>
          <p:nvPr/>
        </p:nvSpPr>
        <p:spPr>
          <a:xfrm>
            <a:off x="4617720" y="1298075"/>
            <a:ext cx="347472" cy="347472"/>
          </a:xfrm>
          <a:prstGeom prst="ellipse">
            <a:avLst/>
          </a:prstGeom>
          <a:solidFill>
            <a:srgbClr val="24789A"/>
          </a:solidFill>
          <a:ln w="12700">
            <a:solidFill>
              <a:srgbClr val="24789A"/>
            </a:solidFill>
            <a:prstDash val="solid"/>
          </a:ln>
        </p:spPr>
        <p:txBody>
          <a:bodyPr/>
          <a:lstStyle/>
          <a:p>
            <a:endParaRPr lang="en-GB"/>
          </a:p>
        </p:txBody>
      </p:sp>
      <p:sp>
        <p:nvSpPr>
          <p:cNvPr id="21" name="Text 10">
            <a:extLst>
              <a:ext uri="{FF2B5EF4-FFF2-40B4-BE49-F238E27FC236}">
                <a16:creationId xmlns:a16="http://schemas.microsoft.com/office/drawing/2014/main" id="{0D5D0CD6-8752-F448-FB7E-04B3D91D500C}"/>
              </a:ext>
            </a:extLst>
          </p:cNvPr>
          <p:cNvSpPr/>
          <p:nvPr/>
        </p:nvSpPr>
        <p:spPr>
          <a:xfrm>
            <a:off x="4617720" y="1357511"/>
            <a:ext cx="347472" cy="128016"/>
          </a:xfrm>
          <a:prstGeom prst="rect">
            <a:avLst/>
          </a:prstGeom>
          <a:noFill/>
          <a:ln/>
        </p:spPr>
        <p:txBody>
          <a:bodyPr wrap="square" lIns="0" tIns="0" rIns="0" bIns="0" rtlCol="0" anchor="ctr"/>
          <a:lstStyle/>
          <a:p>
            <a:pPr marL="0" indent="0" algn="ctr">
              <a:buNone/>
            </a:pPr>
            <a:r>
              <a:rPr lang="en-US" sz="1000" b="1">
                <a:solidFill>
                  <a:srgbClr val="FFFFFF"/>
                </a:solidFill>
              </a:rPr>
              <a:t>2</a:t>
            </a:r>
            <a:endParaRPr lang="en-US" sz="1000"/>
          </a:p>
        </p:txBody>
      </p:sp>
      <p:sp>
        <p:nvSpPr>
          <p:cNvPr id="23" name="Text 11">
            <a:extLst>
              <a:ext uri="{FF2B5EF4-FFF2-40B4-BE49-F238E27FC236}">
                <a16:creationId xmlns:a16="http://schemas.microsoft.com/office/drawing/2014/main" id="{449C8412-5C23-CA5C-FF03-1E4817E723C8}"/>
              </a:ext>
            </a:extLst>
          </p:cNvPr>
          <p:cNvSpPr/>
          <p:nvPr/>
        </p:nvSpPr>
        <p:spPr>
          <a:xfrm>
            <a:off x="5084064" y="1243211"/>
            <a:ext cx="1417320" cy="182880"/>
          </a:xfrm>
          <a:prstGeom prst="rect">
            <a:avLst/>
          </a:prstGeom>
          <a:noFill/>
          <a:ln/>
        </p:spPr>
        <p:txBody>
          <a:bodyPr wrap="square" lIns="0" tIns="0" rIns="0" bIns="0" rtlCol="0" anchor="ctr"/>
          <a:lstStyle/>
          <a:p>
            <a:pPr marL="0" indent="0">
              <a:buNone/>
            </a:pPr>
            <a:r>
              <a:rPr lang="en-US" sz="1100" b="1" kern="0" spc="70">
                <a:solidFill>
                  <a:srgbClr val="24789A"/>
                </a:solidFill>
              </a:rPr>
              <a:t>ANTICIPATE</a:t>
            </a:r>
            <a:endParaRPr lang="en-US" sz="1100"/>
          </a:p>
        </p:txBody>
      </p:sp>
      <p:sp>
        <p:nvSpPr>
          <p:cNvPr id="25" name="Text 12">
            <a:extLst>
              <a:ext uri="{FF2B5EF4-FFF2-40B4-BE49-F238E27FC236}">
                <a16:creationId xmlns:a16="http://schemas.microsoft.com/office/drawing/2014/main" id="{93739C37-5ED6-1B8A-A8CA-CDD25EF4DF66}"/>
              </a:ext>
            </a:extLst>
          </p:cNvPr>
          <p:cNvSpPr/>
          <p:nvPr/>
        </p:nvSpPr>
        <p:spPr>
          <a:xfrm>
            <a:off x="5084064" y="1462667"/>
            <a:ext cx="2331720" cy="164592"/>
          </a:xfrm>
          <a:prstGeom prst="rect">
            <a:avLst/>
          </a:prstGeom>
          <a:noFill/>
          <a:ln/>
        </p:spPr>
        <p:txBody>
          <a:bodyPr wrap="square" lIns="0" tIns="0" rIns="0" bIns="0" rtlCol="0" anchor="ctr"/>
          <a:lstStyle/>
          <a:p>
            <a:pPr marL="0" indent="0">
              <a:buNone/>
            </a:pPr>
            <a:r>
              <a:rPr lang="en-US" sz="1050">
                <a:solidFill>
                  <a:srgbClr val="5A6B73"/>
                </a:solidFill>
              </a:rPr>
              <a:t>Model plausible winter scenarios</a:t>
            </a:r>
            <a:endParaRPr lang="en-US" sz="1050"/>
          </a:p>
        </p:txBody>
      </p:sp>
      <p:sp>
        <p:nvSpPr>
          <p:cNvPr id="27" name="Shape 13">
            <a:extLst>
              <a:ext uri="{FF2B5EF4-FFF2-40B4-BE49-F238E27FC236}">
                <a16:creationId xmlns:a16="http://schemas.microsoft.com/office/drawing/2014/main" id="{3352366E-791D-1851-495D-37D91C810284}"/>
              </a:ext>
            </a:extLst>
          </p:cNvPr>
          <p:cNvSpPr/>
          <p:nvPr/>
        </p:nvSpPr>
        <p:spPr>
          <a:xfrm>
            <a:off x="7964424" y="1334651"/>
            <a:ext cx="256032" cy="256032"/>
          </a:xfrm>
          <a:prstGeom prst="chevron">
            <a:avLst/>
          </a:prstGeom>
          <a:solidFill>
            <a:srgbClr val="B7C7CD"/>
          </a:solidFill>
          <a:ln w="12700">
            <a:solidFill>
              <a:srgbClr val="B7C7CD"/>
            </a:solidFill>
            <a:prstDash val="solid"/>
          </a:ln>
        </p:spPr>
        <p:txBody>
          <a:bodyPr/>
          <a:lstStyle/>
          <a:p>
            <a:endParaRPr lang="en-GB"/>
          </a:p>
        </p:txBody>
      </p:sp>
      <p:sp>
        <p:nvSpPr>
          <p:cNvPr id="29" name="Shape 14">
            <a:extLst>
              <a:ext uri="{FF2B5EF4-FFF2-40B4-BE49-F238E27FC236}">
                <a16:creationId xmlns:a16="http://schemas.microsoft.com/office/drawing/2014/main" id="{80DD42E3-BCBE-492B-D7F1-08DEA8CD6073}"/>
              </a:ext>
            </a:extLst>
          </p:cNvPr>
          <p:cNvSpPr/>
          <p:nvPr/>
        </p:nvSpPr>
        <p:spPr>
          <a:xfrm>
            <a:off x="8284321" y="1115195"/>
            <a:ext cx="3401711" cy="713232"/>
          </a:xfrm>
          <a:prstGeom prst="roundRect">
            <a:avLst>
              <a:gd name="adj" fmla="val 10256"/>
            </a:avLst>
          </a:prstGeom>
          <a:solidFill>
            <a:srgbClr val="FFFFFF"/>
          </a:solidFill>
          <a:ln w="12700">
            <a:solidFill>
              <a:srgbClr val="D5E0E4"/>
            </a:solidFill>
            <a:prstDash val="solid"/>
          </a:ln>
          <a:effectLst>
            <a:outerShdw blurRad="12700" dist="5080" dir="2700000" algn="bl" rotWithShape="0">
              <a:srgbClr val="000000">
                <a:alpha val="10000"/>
              </a:srgbClr>
            </a:outerShdw>
          </a:effectLst>
        </p:spPr>
        <p:txBody>
          <a:bodyPr/>
          <a:lstStyle/>
          <a:p>
            <a:endParaRPr lang="en-GB"/>
          </a:p>
        </p:txBody>
      </p:sp>
      <p:sp>
        <p:nvSpPr>
          <p:cNvPr id="31" name="Shape 15">
            <a:extLst>
              <a:ext uri="{FF2B5EF4-FFF2-40B4-BE49-F238E27FC236}">
                <a16:creationId xmlns:a16="http://schemas.microsoft.com/office/drawing/2014/main" id="{91E430E4-466D-704C-4BCF-C9BE053B017C}"/>
              </a:ext>
            </a:extLst>
          </p:cNvPr>
          <p:cNvSpPr/>
          <p:nvPr/>
        </p:nvSpPr>
        <p:spPr>
          <a:xfrm>
            <a:off x="8448913" y="1298075"/>
            <a:ext cx="347472" cy="347472"/>
          </a:xfrm>
          <a:prstGeom prst="ellipse">
            <a:avLst/>
          </a:prstGeom>
          <a:solidFill>
            <a:srgbClr val="5B6FB5"/>
          </a:solidFill>
          <a:ln w="12700">
            <a:solidFill>
              <a:srgbClr val="5B6FB5"/>
            </a:solidFill>
            <a:prstDash val="solid"/>
          </a:ln>
        </p:spPr>
        <p:txBody>
          <a:bodyPr/>
          <a:lstStyle/>
          <a:p>
            <a:endParaRPr lang="en-GB"/>
          </a:p>
        </p:txBody>
      </p:sp>
      <p:sp>
        <p:nvSpPr>
          <p:cNvPr id="33" name="Text 16">
            <a:extLst>
              <a:ext uri="{FF2B5EF4-FFF2-40B4-BE49-F238E27FC236}">
                <a16:creationId xmlns:a16="http://schemas.microsoft.com/office/drawing/2014/main" id="{4E3B124E-E1E7-EEFC-FE24-3E57DB7CD7B6}"/>
              </a:ext>
            </a:extLst>
          </p:cNvPr>
          <p:cNvSpPr/>
          <p:nvPr/>
        </p:nvSpPr>
        <p:spPr>
          <a:xfrm>
            <a:off x="8448913" y="1357511"/>
            <a:ext cx="347472" cy="128016"/>
          </a:xfrm>
          <a:prstGeom prst="rect">
            <a:avLst/>
          </a:prstGeom>
          <a:noFill/>
          <a:ln/>
        </p:spPr>
        <p:txBody>
          <a:bodyPr wrap="square" lIns="0" tIns="0" rIns="0" bIns="0" rtlCol="0" anchor="ctr"/>
          <a:lstStyle/>
          <a:p>
            <a:pPr marL="0" indent="0" algn="ctr">
              <a:buNone/>
            </a:pPr>
            <a:r>
              <a:rPr lang="en-US" sz="1000" b="1">
                <a:solidFill>
                  <a:srgbClr val="FFFFFF"/>
                </a:solidFill>
              </a:rPr>
              <a:t>3</a:t>
            </a:r>
            <a:endParaRPr lang="en-US" sz="1000"/>
          </a:p>
        </p:txBody>
      </p:sp>
      <p:sp>
        <p:nvSpPr>
          <p:cNvPr id="35" name="Text 17">
            <a:extLst>
              <a:ext uri="{FF2B5EF4-FFF2-40B4-BE49-F238E27FC236}">
                <a16:creationId xmlns:a16="http://schemas.microsoft.com/office/drawing/2014/main" id="{B466C2B9-A82C-29F6-744A-58BC0C168192}"/>
              </a:ext>
            </a:extLst>
          </p:cNvPr>
          <p:cNvSpPr/>
          <p:nvPr/>
        </p:nvSpPr>
        <p:spPr>
          <a:xfrm>
            <a:off x="8915257" y="1243211"/>
            <a:ext cx="1417320" cy="182880"/>
          </a:xfrm>
          <a:prstGeom prst="rect">
            <a:avLst/>
          </a:prstGeom>
          <a:noFill/>
          <a:ln/>
        </p:spPr>
        <p:txBody>
          <a:bodyPr wrap="square" lIns="0" tIns="0" rIns="0" bIns="0" rtlCol="0" anchor="ctr"/>
          <a:lstStyle/>
          <a:p>
            <a:pPr marL="0" indent="0">
              <a:buNone/>
            </a:pPr>
            <a:r>
              <a:rPr lang="en-US" sz="1100" b="1" kern="0" spc="70">
                <a:solidFill>
                  <a:srgbClr val="5B6FB5"/>
                </a:solidFill>
              </a:rPr>
              <a:t>MONITOR &amp; ADAPT</a:t>
            </a:r>
            <a:endParaRPr lang="en-US" sz="1100"/>
          </a:p>
        </p:txBody>
      </p:sp>
      <p:sp>
        <p:nvSpPr>
          <p:cNvPr id="37" name="Text 18">
            <a:extLst>
              <a:ext uri="{FF2B5EF4-FFF2-40B4-BE49-F238E27FC236}">
                <a16:creationId xmlns:a16="http://schemas.microsoft.com/office/drawing/2014/main" id="{8F640BBE-8E99-6CD7-2F40-5103D2F5A90B}"/>
              </a:ext>
            </a:extLst>
          </p:cNvPr>
          <p:cNvSpPr/>
          <p:nvPr/>
        </p:nvSpPr>
        <p:spPr>
          <a:xfrm>
            <a:off x="8915257" y="1462667"/>
            <a:ext cx="2331720" cy="164592"/>
          </a:xfrm>
          <a:prstGeom prst="rect">
            <a:avLst/>
          </a:prstGeom>
          <a:noFill/>
          <a:ln/>
        </p:spPr>
        <p:txBody>
          <a:bodyPr wrap="square" lIns="0" tIns="0" rIns="0" bIns="0" rtlCol="0" anchor="ctr"/>
          <a:lstStyle/>
          <a:p>
            <a:pPr marL="0" indent="0">
              <a:buNone/>
            </a:pPr>
            <a:r>
              <a:rPr lang="en-US" sz="1050">
                <a:solidFill>
                  <a:srgbClr val="5A6B73"/>
                </a:solidFill>
              </a:rPr>
              <a:t>Monitor emerging pressures</a:t>
            </a:r>
            <a:endParaRPr lang="en-US" sz="1050"/>
          </a:p>
        </p:txBody>
      </p:sp>
      <p:sp>
        <p:nvSpPr>
          <p:cNvPr id="39" name="Shape 19">
            <a:extLst>
              <a:ext uri="{FF2B5EF4-FFF2-40B4-BE49-F238E27FC236}">
                <a16:creationId xmlns:a16="http://schemas.microsoft.com/office/drawing/2014/main" id="{5D226B6E-DDB6-0C4E-0334-05E0194AD1AE}"/>
              </a:ext>
            </a:extLst>
          </p:cNvPr>
          <p:cNvSpPr/>
          <p:nvPr/>
        </p:nvSpPr>
        <p:spPr>
          <a:xfrm>
            <a:off x="594360" y="2001729"/>
            <a:ext cx="3429000" cy="3136609"/>
          </a:xfrm>
          <a:prstGeom prst="roundRect">
            <a:avLst>
              <a:gd name="adj" fmla="val 2206"/>
            </a:avLst>
          </a:prstGeom>
          <a:solidFill>
            <a:srgbClr val="FFFFFF"/>
          </a:solidFill>
          <a:ln w="13970">
            <a:solidFill>
              <a:srgbClr val="CAD7DC"/>
            </a:solidFill>
            <a:prstDash val="solid"/>
          </a:ln>
          <a:effectLst>
            <a:outerShdw blurRad="12700" dist="4445" dir="2700000" algn="bl" rotWithShape="0">
              <a:srgbClr val="000000">
                <a:alpha val="8000"/>
              </a:srgbClr>
            </a:outerShdw>
          </a:effectLst>
        </p:spPr>
        <p:txBody>
          <a:bodyPr/>
          <a:lstStyle/>
          <a:p>
            <a:endParaRPr lang="en-GB"/>
          </a:p>
        </p:txBody>
      </p:sp>
      <p:sp>
        <p:nvSpPr>
          <p:cNvPr id="41" name="Shape 20">
            <a:extLst>
              <a:ext uri="{FF2B5EF4-FFF2-40B4-BE49-F238E27FC236}">
                <a16:creationId xmlns:a16="http://schemas.microsoft.com/office/drawing/2014/main" id="{0E1CB10B-C386-0B0E-57D9-7E26E8376397}"/>
              </a:ext>
            </a:extLst>
          </p:cNvPr>
          <p:cNvSpPr/>
          <p:nvPr/>
        </p:nvSpPr>
        <p:spPr>
          <a:xfrm>
            <a:off x="583628" y="2001728"/>
            <a:ext cx="94662" cy="3136609"/>
          </a:xfrm>
          <a:prstGeom prst="rect">
            <a:avLst/>
          </a:prstGeom>
          <a:solidFill>
            <a:srgbClr val="007F86"/>
          </a:solidFill>
          <a:ln w="12700">
            <a:solidFill>
              <a:srgbClr val="007F86"/>
            </a:solidFill>
            <a:prstDash val="solid"/>
          </a:ln>
        </p:spPr>
        <p:txBody>
          <a:bodyPr/>
          <a:lstStyle/>
          <a:p>
            <a:endParaRPr lang="en-GB"/>
          </a:p>
        </p:txBody>
      </p:sp>
      <p:sp>
        <p:nvSpPr>
          <p:cNvPr id="43" name="Text 21">
            <a:extLst>
              <a:ext uri="{FF2B5EF4-FFF2-40B4-BE49-F238E27FC236}">
                <a16:creationId xmlns:a16="http://schemas.microsoft.com/office/drawing/2014/main" id="{4938F558-6645-D188-FC18-702CB9735706}"/>
              </a:ext>
            </a:extLst>
          </p:cNvPr>
          <p:cNvSpPr/>
          <p:nvPr/>
        </p:nvSpPr>
        <p:spPr>
          <a:xfrm>
            <a:off x="822960" y="2120601"/>
            <a:ext cx="2996852" cy="228600"/>
          </a:xfrm>
          <a:prstGeom prst="rect">
            <a:avLst/>
          </a:prstGeom>
          <a:noFill/>
          <a:ln/>
        </p:spPr>
        <p:txBody>
          <a:bodyPr wrap="square" lIns="0" tIns="0" rIns="0" bIns="0" rtlCol="0" anchor="ctr"/>
          <a:lstStyle/>
          <a:p>
            <a:pPr marL="0" indent="0">
              <a:buNone/>
            </a:pPr>
            <a:r>
              <a:rPr lang="en-US" sz="1250" b="1">
                <a:solidFill>
                  <a:srgbClr val="17324D"/>
                </a:solidFill>
              </a:rPr>
              <a:t>Historic patterns</a:t>
            </a:r>
            <a:endParaRPr lang="en-US" sz="1250"/>
          </a:p>
        </p:txBody>
      </p:sp>
      <p:sp>
        <p:nvSpPr>
          <p:cNvPr id="45" name="Text 22">
            <a:extLst>
              <a:ext uri="{FF2B5EF4-FFF2-40B4-BE49-F238E27FC236}">
                <a16:creationId xmlns:a16="http://schemas.microsoft.com/office/drawing/2014/main" id="{CED3B777-ACE1-DFD1-52FA-593271818927}"/>
              </a:ext>
            </a:extLst>
          </p:cNvPr>
          <p:cNvSpPr/>
          <p:nvPr/>
        </p:nvSpPr>
        <p:spPr>
          <a:xfrm>
            <a:off x="829353" y="2302865"/>
            <a:ext cx="2996852" cy="990817"/>
          </a:xfrm>
          <a:prstGeom prst="rect">
            <a:avLst/>
          </a:prstGeom>
          <a:noFill/>
          <a:ln/>
        </p:spPr>
        <p:txBody>
          <a:bodyPr wrap="square" lIns="0" tIns="0" rIns="0" bIns="0" rtlCol="0" anchor="ctr"/>
          <a:lstStyle/>
          <a:p>
            <a:pPr marL="0" indent="0">
              <a:buNone/>
            </a:pPr>
            <a:r>
              <a:rPr lang="en-US" sz="1100">
                <a:solidFill>
                  <a:srgbClr val="5A6B73"/>
                </a:solidFill>
              </a:rPr>
              <a:t>Use historic demand, activity and flow to understand underlying patterns and seasonal pressures.</a:t>
            </a:r>
          </a:p>
          <a:p>
            <a:pPr marL="0" indent="0">
              <a:buNone/>
            </a:pPr>
            <a:endParaRPr lang="en-US" sz="1100">
              <a:solidFill>
                <a:srgbClr val="5A6B73"/>
              </a:solidFill>
            </a:endParaRPr>
          </a:p>
          <a:p>
            <a:pPr marL="0" indent="0">
              <a:buNone/>
            </a:pPr>
            <a:r>
              <a:rPr lang="en-US" sz="1100" b="1">
                <a:solidFill>
                  <a:srgbClr val="5A6B73"/>
                </a:solidFill>
              </a:rPr>
              <a:t>Supports identification of likely pressure points and provides a baseline for winter planning</a:t>
            </a:r>
          </a:p>
        </p:txBody>
      </p:sp>
      <p:sp>
        <p:nvSpPr>
          <p:cNvPr id="47" name="Shape 25">
            <a:extLst>
              <a:ext uri="{FF2B5EF4-FFF2-40B4-BE49-F238E27FC236}">
                <a16:creationId xmlns:a16="http://schemas.microsoft.com/office/drawing/2014/main" id="{04C060BB-D1FF-E670-E95B-E75394CBE8F8}"/>
              </a:ext>
            </a:extLst>
          </p:cNvPr>
          <p:cNvSpPr/>
          <p:nvPr/>
        </p:nvSpPr>
        <p:spPr>
          <a:xfrm>
            <a:off x="4454652" y="2001729"/>
            <a:ext cx="3429001" cy="3136609"/>
          </a:xfrm>
          <a:prstGeom prst="roundRect">
            <a:avLst>
              <a:gd name="adj" fmla="val 2206"/>
            </a:avLst>
          </a:prstGeom>
          <a:solidFill>
            <a:srgbClr val="FFFFFF"/>
          </a:solidFill>
          <a:ln w="13970">
            <a:solidFill>
              <a:srgbClr val="CAD7DC"/>
            </a:solidFill>
            <a:prstDash val="solid"/>
          </a:ln>
          <a:effectLst>
            <a:outerShdw blurRad="12700" dist="4445" dir="2700000" algn="bl" rotWithShape="0">
              <a:srgbClr val="000000">
                <a:alpha val="8000"/>
              </a:srgbClr>
            </a:outerShdw>
          </a:effectLst>
        </p:spPr>
        <p:txBody>
          <a:bodyPr/>
          <a:lstStyle/>
          <a:p>
            <a:endParaRPr lang="en-GB"/>
          </a:p>
        </p:txBody>
      </p:sp>
      <p:sp>
        <p:nvSpPr>
          <p:cNvPr id="49" name="Shape 26">
            <a:extLst>
              <a:ext uri="{FF2B5EF4-FFF2-40B4-BE49-F238E27FC236}">
                <a16:creationId xmlns:a16="http://schemas.microsoft.com/office/drawing/2014/main" id="{F10DDC90-7F91-58A4-3745-8DE384496B86}"/>
              </a:ext>
            </a:extLst>
          </p:cNvPr>
          <p:cNvSpPr/>
          <p:nvPr/>
        </p:nvSpPr>
        <p:spPr>
          <a:xfrm>
            <a:off x="4461482" y="2001729"/>
            <a:ext cx="77537" cy="3136608"/>
          </a:xfrm>
          <a:prstGeom prst="rect">
            <a:avLst/>
          </a:prstGeom>
          <a:solidFill>
            <a:srgbClr val="24789A"/>
          </a:solidFill>
          <a:ln w="12700">
            <a:solidFill>
              <a:srgbClr val="24789A"/>
            </a:solidFill>
            <a:prstDash val="solid"/>
          </a:ln>
        </p:spPr>
        <p:txBody>
          <a:bodyPr/>
          <a:lstStyle/>
          <a:p>
            <a:endParaRPr lang="en-GB"/>
          </a:p>
        </p:txBody>
      </p:sp>
      <p:sp>
        <p:nvSpPr>
          <p:cNvPr id="51" name="Text 27">
            <a:extLst>
              <a:ext uri="{FF2B5EF4-FFF2-40B4-BE49-F238E27FC236}">
                <a16:creationId xmlns:a16="http://schemas.microsoft.com/office/drawing/2014/main" id="{B9C5478C-318E-C335-069B-D97C946E8D71}"/>
              </a:ext>
            </a:extLst>
          </p:cNvPr>
          <p:cNvSpPr/>
          <p:nvPr/>
        </p:nvSpPr>
        <p:spPr>
          <a:xfrm>
            <a:off x="4688448" y="2120601"/>
            <a:ext cx="3285120" cy="228600"/>
          </a:xfrm>
          <a:prstGeom prst="rect">
            <a:avLst/>
          </a:prstGeom>
          <a:noFill/>
          <a:ln/>
        </p:spPr>
        <p:txBody>
          <a:bodyPr wrap="square" lIns="0" tIns="0" rIns="0" bIns="0" rtlCol="0" anchor="ctr"/>
          <a:lstStyle/>
          <a:p>
            <a:pPr marL="0" indent="0">
              <a:buNone/>
            </a:pPr>
            <a:r>
              <a:rPr lang="en-US" sz="1250" b="1">
                <a:solidFill>
                  <a:srgbClr val="17324D"/>
                </a:solidFill>
              </a:rPr>
              <a:t>Scenario range</a:t>
            </a:r>
            <a:endParaRPr lang="en-US" sz="1250"/>
          </a:p>
        </p:txBody>
      </p:sp>
      <p:sp>
        <p:nvSpPr>
          <p:cNvPr id="53" name="Text 28">
            <a:extLst>
              <a:ext uri="{FF2B5EF4-FFF2-40B4-BE49-F238E27FC236}">
                <a16:creationId xmlns:a16="http://schemas.microsoft.com/office/drawing/2014/main" id="{90D91033-E871-812F-51A5-ED21B2BF8306}"/>
              </a:ext>
            </a:extLst>
          </p:cNvPr>
          <p:cNvSpPr/>
          <p:nvPr/>
        </p:nvSpPr>
        <p:spPr>
          <a:xfrm>
            <a:off x="4683252" y="2394920"/>
            <a:ext cx="3073849" cy="766851"/>
          </a:xfrm>
          <a:prstGeom prst="rect">
            <a:avLst/>
          </a:prstGeom>
          <a:noFill/>
          <a:ln/>
        </p:spPr>
        <p:txBody>
          <a:bodyPr wrap="square" lIns="0" tIns="0" rIns="0" bIns="0" rtlCol="0" anchor="ctr"/>
          <a:lstStyle/>
          <a:p>
            <a:pPr marL="0" indent="0">
              <a:buNone/>
            </a:pPr>
            <a:r>
              <a:rPr lang="en-US" sz="1100"/>
              <a:t>Use scenario modelling to explore plausible levels of winter pressure and test plans against them</a:t>
            </a:r>
          </a:p>
          <a:p>
            <a:pPr marL="0" indent="0">
              <a:buNone/>
            </a:pPr>
            <a:endParaRPr lang="en-US" sz="1100"/>
          </a:p>
          <a:p>
            <a:pPr marL="0" indent="0">
              <a:buNone/>
            </a:pPr>
            <a:r>
              <a:rPr lang="en-US" sz="1100" b="1"/>
              <a:t>Supports capacity, workforce and resilience/surge planning</a:t>
            </a:r>
          </a:p>
        </p:txBody>
      </p:sp>
      <p:sp>
        <p:nvSpPr>
          <p:cNvPr id="55" name="Shape 31">
            <a:extLst>
              <a:ext uri="{FF2B5EF4-FFF2-40B4-BE49-F238E27FC236}">
                <a16:creationId xmlns:a16="http://schemas.microsoft.com/office/drawing/2014/main" id="{7BF017E4-BEE4-BBA0-714F-46DE21ED69E5}"/>
              </a:ext>
            </a:extLst>
          </p:cNvPr>
          <p:cNvSpPr/>
          <p:nvPr/>
        </p:nvSpPr>
        <p:spPr>
          <a:xfrm>
            <a:off x="8257032" y="2001727"/>
            <a:ext cx="3429000" cy="3136611"/>
          </a:xfrm>
          <a:prstGeom prst="roundRect">
            <a:avLst>
              <a:gd name="adj" fmla="val 2206"/>
            </a:avLst>
          </a:prstGeom>
          <a:solidFill>
            <a:srgbClr val="FFFFFF"/>
          </a:solidFill>
          <a:ln w="13970">
            <a:solidFill>
              <a:srgbClr val="CAD7DC"/>
            </a:solidFill>
            <a:prstDash val="solid"/>
          </a:ln>
          <a:effectLst>
            <a:outerShdw blurRad="12700" dist="4445" dir="2700000" algn="bl" rotWithShape="0">
              <a:srgbClr val="000000">
                <a:alpha val="8000"/>
              </a:srgbClr>
            </a:outerShdw>
          </a:effectLst>
        </p:spPr>
        <p:txBody>
          <a:bodyPr/>
          <a:lstStyle/>
          <a:p>
            <a:endParaRPr lang="en-GB"/>
          </a:p>
        </p:txBody>
      </p:sp>
      <p:sp>
        <p:nvSpPr>
          <p:cNvPr id="57" name="Shape 32">
            <a:extLst>
              <a:ext uri="{FF2B5EF4-FFF2-40B4-BE49-F238E27FC236}">
                <a16:creationId xmlns:a16="http://schemas.microsoft.com/office/drawing/2014/main" id="{F6AE6699-9F26-27C1-6F69-E7799E03C746}"/>
              </a:ext>
            </a:extLst>
          </p:cNvPr>
          <p:cNvSpPr/>
          <p:nvPr/>
        </p:nvSpPr>
        <p:spPr>
          <a:xfrm>
            <a:off x="8257032" y="2001726"/>
            <a:ext cx="77537" cy="3136608"/>
          </a:xfrm>
          <a:prstGeom prst="rect">
            <a:avLst/>
          </a:prstGeom>
          <a:solidFill>
            <a:srgbClr val="5B6FB5"/>
          </a:solidFill>
          <a:ln w="12700">
            <a:solidFill>
              <a:srgbClr val="5B6FB5"/>
            </a:solidFill>
            <a:prstDash val="solid"/>
          </a:ln>
        </p:spPr>
        <p:txBody>
          <a:bodyPr/>
          <a:lstStyle/>
          <a:p>
            <a:endParaRPr lang="en-GB"/>
          </a:p>
        </p:txBody>
      </p:sp>
      <p:sp>
        <p:nvSpPr>
          <p:cNvPr id="59" name="Text 33">
            <a:extLst>
              <a:ext uri="{FF2B5EF4-FFF2-40B4-BE49-F238E27FC236}">
                <a16:creationId xmlns:a16="http://schemas.microsoft.com/office/drawing/2014/main" id="{F67617DC-7B7B-B2A4-BBE8-504C5BE84EC1}"/>
              </a:ext>
            </a:extLst>
          </p:cNvPr>
          <p:cNvSpPr/>
          <p:nvPr/>
        </p:nvSpPr>
        <p:spPr>
          <a:xfrm>
            <a:off x="8485632" y="2120601"/>
            <a:ext cx="2916936" cy="228600"/>
          </a:xfrm>
          <a:prstGeom prst="rect">
            <a:avLst/>
          </a:prstGeom>
          <a:noFill/>
          <a:ln/>
        </p:spPr>
        <p:txBody>
          <a:bodyPr wrap="square" lIns="0" tIns="0" rIns="0" bIns="0" rtlCol="0" anchor="ctr"/>
          <a:lstStyle/>
          <a:p>
            <a:pPr marL="0" indent="0">
              <a:buNone/>
            </a:pPr>
            <a:r>
              <a:rPr lang="en-US" sz="1250" b="1">
                <a:solidFill>
                  <a:srgbClr val="17324D"/>
                </a:solidFill>
              </a:rPr>
              <a:t>Near-time position</a:t>
            </a:r>
            <a:endParaRPr lang="en-US" sz="1250"/>
          </a:p>
        </p:txBody>
      </p:sp>
      <p:sp>
        <p:nvSpPr>
          <p:cNvPr id="61" name="Text 34">
            <a:extLst>
              <a:ext uri="{FF2B5EF4-FFF2-40B4-BE49-F238E27FC236}">
                <a16:creationId xmlns:a16="http://schemas.microsoft.com/office/drawing/2014/main" id="{03058C6F-692D-9465-34D6-AD9619B1FECA}"/>
              </a:ext>
            </a:extLst>
          </p:cNvPr>
          <p:cNvSpPr/>
          <p:nvPr/>
        </p:nvSpPr>
        <p:spPr>
          <a:xfrm>
            <a:off x="8485632" y="2394920"/>
            <a:ext cx="2916936" cy="1184296"/>
          </a:xfrm>
          <a:prstGeom prst="rect">
            <a:avLst/>
          </a:prstGeom>
          <a:noFill/>
          <a:ln/>
        </p:spPr>
        <p:txBody>
          <a:bodyPr wrap="square" lIns="0" tIns="0" rIns="0" bIns="0" rtlCol="0" anchor="ctr"/>
          <a:lstStyle/>
          <a:p>
            <a:pPr marL="0" indent="0">
              <a:buNone/>
            </a:pPr>
            <a:r>
              <a:rPr lang="en-US" sz="1100">
                <a:solidFill>
                  <a:srgbClr val="5A6B73"/>
                </a:solidFill>
              </a:rPr>
              <a:t>Use real-time or near-time intelligence to track emerging pressures and assess whether plans need to change</a:t>
            </a:r>
          </a:p>
          <a:p>
            <a:pPr marL="0" indent="0">
              <a:buNone/>
            </a:pPr>
            <a:endParaRPr lang="en-US" sz="1100">
              <a:solidFill>
                <a:srgbClr val="5A6B73"/>
              </a:solidFill>
            </a:endParaRPr>
          </a:p>
          <a:p>
            <a:pPr marL="0" indent="0">
              <a:buNone/>
            </a:pPr>
            <a:r>
              <a:rPr lang="en-US" sz="1100" b="1">
                <a:solidFill>
                  <a:srgbClr val="5A6B73"/>
                </a:solidFill>
              </a:rPr>
              <a:t>Supports decisions on when to scale responses up – and when additional capacity can be stepped down</a:t>
            </a:r>
          </a:p>
        </p:txBody>
      </p:sp>
      <p:pic>
        <p:nvPicPr>
          <p:cNvPr id="63" name="Picture 62" descr="A screenshot of a graph&#10;&#10;AI-generated content may be incorrect.">
            <a:extLst>
              <a:ext uri="{FF2B5EF4-FFF2-40B4-BE49-F238E27FC236}">
                <a16:creationId xmlns:a16="http://schemas.microsoft.com/office/drawing/2014/main" id="{3C51E754-725A-403C-6DFC-AF57B153A1C9}"/>
              </a:ext>
            </a:extLst>
          </p:cNvPr>
          <p:cNvPicPr>
            <a:picLocks noChangeAspect="1"/>
          </p:cNvPicPr>
          <p:nvPr/>
        </p:nvPicPr>
        <p:blipFill>
          <a:blip r:embed="rId3"/>
          <a:stretch>
            <a:fillRect/>
          </a:stretch>
        </p:blipFill>
        <p:spPr>
          <a:xfrm>
            <a:off x="815450" y="3492242"/>
            <a:ext cx="3080275" cy="1468294"/>
          </a:xfrm>
          <a:prstGeom prst="rect">
            <a:avLst/>
          </a:prstGeom>
        </p:spPr>
      </p:pic>
      <p:pic>
        <p:nvPicPr>
          <p:cNvPr id="65" name="Picture 64" descr="A screenshot of a computer screen&#10;&#10;AI-generated content may be incorrect.">
            <a:extLst>
              <a:ext uri="{FF2B5EF4-FFF2-40B4-BE49-F238E27FC236}">
                <a16:creationId xmlns:a16="http://schemas.microsoft.com/office/drawing/2014/main" id="{9F649FFA-CFDF-77D4-3DDB-31D15B858567}"/>
              </a:ext>
            </a:extLst>
          </p:cNvPr>
          <p:cNvPicPr>
            <a:picLocks noChangeAspect="1"/>
          </p:cNvPicPr>
          <p:nvPr/>
        </p:nvPicPr>
        <p:blipFill>
          <a:blip r:embed="rId4"/>
          <a:stretch>
            <a:fillRect/>
          </a:stretch>
        </p:blipFill>
        <p:spPr>
          <a:xfrm>
            <a:off x="4667524" y="3321368"/>
            <a:ext cx="3073849" cy="1639168"/>
          </a:xfrm>
          <a:prstGeom prst="rect">
            <a:avLst/>
          </a:prstGeom>
        </p:spPr>
      </p:pic>
      <p:pic>
        <p:nvPicPr>
          <p:cNvPr id="67" name="Picture 66">
            <a:extLst>
              <a:ext uri="{FF2B5EF4-FFF2-40B4-BE49-F238E27FC236}">
                <a16:creationId xmlns:a16="http://schemas.microsoft.com/office/drawing/2014/main" id="{64D43250-AC42-90A8-0D2B-536F5F08D254}"/>
              </a:ext>
            </a:extLst>
          </p:cNvPr>
          <p:cNvPicPr>
            <a:picLocks noChangeAspect="1"/>
          </p:cNvPicPr>
          <p:nvPr/>
        </p:nvPicPr>
        <p:blipFill>
          <a:blip r:embed="rId5"/>
          <a:stretch>
            <a:fillRect/>
          </a:stretch>
        </p:blipFill>
        <p:spPr>
          <a:xfrm>
            <a:off x="8526708" y="3772682"/>
            <a:ext cx="2916936" cy="1187854"/>
          </a:xfrm>
          <a:prstGeom prst="rect">
            <a:avLst/>
          </a:prstGeom>
        </p:spPr>
      </p:pic>
      <p:sp>
        <p:nvSpPr>
          <p:cNvPr id="69" name="TextBox 68">
            <a:extLst>
              <a:ext uri="{FF2B5EF4-FFF2-40B4-BE49-F238E27FC236}">
                <a16:creationId xmlns:a16="http://schemas.microsoft.com/office/drawing/2014/main" id="{F2F85B5C-D40F-05B1-2C7F-032D3E3A7A33}"/>
              </a:ext>
            </a:extLst>
          </p:cNvPr>
          <p:cNvSpPr txBox="1"/>
          <p:nvPr/>
        </p:nvSpPr>
        <p:spPr>
          <a:xfrm>
            <a:off x="594360" y="5228979"/>
            <a:ext cx="11091672" cy="646331"/>
          </a:xfrm>
          <a:prstGeom prst="rect">
            <a:avLst/>
          </a:prstGeom>
          <a:noFill/>
        </p:spPr>
        <p:txBody>
          <a:bodyPr wrap="square" rtlCol="0">
            <a:spAutoFit/>
          </a:bodyPr>
          <a:lstStyle/>
          <a:p>
            <a:pPr algn="ctr"/>
            <a:r>
              <a:rPr lang="en-GB" b="1"/>
              <a:t>PHS supports Boards to move from:</a:t>
            </a:r>
          </a:p>
          <a:p>
            <a:pPr algn="ctr"/>
            <a:r>
              <a:rPr lang="en-GB" b="1"/>
              <a:t>Understanding previous winters -&gt; Anticipating plausible pressures -&gt; Adapting plans as winter unfolds</a:t>
            </a:r>
          </a:p>
        </p:txBody>
      </p:sp>
    </p:spTree>
    <p:extLst>
      <p:ext uri="{BB962C8B-B14F-4D97-AF65-F5344CB8AC3E}">
        <p14:creationId xmlns:p14="http://schemas.microsoft.com/office/powerpoint/2010/main" val="36837986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C1CB1-017A-E2A6-B4B7-D2E73EAE31B6}"/>
              </a:ext>
            </a:extLst>
          </p:cNvPr>
          <p:cNvSpPr>
            <a:spLocks noGrp="1"/>
          </p:cNvSpPr>
          <p:nvPr>
            <p:ph type="title"/>
          </p:nvPr>
        </p:nvSpPr>
        <p:spPr>
          <a:xfrm>
            <a:off x="838200" y="365125"/>
            <a:ext cx="4293870" cy="5807075"/>
          </a:xfrm>
        </p:spPr>
        <p:txBody>
          <a:bodyPr>
            <a:normAutofit/>
          </a:bodyPr>
          <a:lstStyle/>
          <a:p>
            <a:r>
              <a:rPr lang="en-GB" sz="4400"/>
              <a:t>We engaged with our target audiences through </a:t>
            </a:r>
            <a:r>
              <a:rPr lang="en-GB" sz="4400" b="1"/>
              <a:t>trusted</a:t>
            </a:r>
            <a:r>
              <a:rPr lang="en-GB" sz="4400"/>
              <a:t> intermediaries and networks</a:t>
            </a:r>
          </a:p>
        </p:txBody>
      </p:sp>
      <p:pic>
        <p:nvPicPr>
          <p:cNvPr id="4" name="Graphic 3" descr="Connections with solid fill">
            <a:extLst>
              <a:ext uri="{FF2B5EF4-FFF2-40B4-BE49-F238E27FC236}">
                <a16:creationId xmlns:a16="http://schemas.microsoft.com/office/drawing/2014/main" id="{17373035-7224-4657-B398-91DA65FE0CF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477692" y="365125"/>
            <a:ext cx="6377396" cy="6377396"/>
          </a:xfrm>
          <a:prstGeom prst="rect">
            <a:avLst/>
          </a:prstGeom>
        </p:spPr>
      </p:pic>
    </p:spTree>
    <p:extLst>
      <p:ext uri="{BB962C8B-B14F-4D97-AF65-F5344CB8AC3E}">
        <p14:creationId xmlns:p14="http://schemas.microsoft.com/office/powerpoint/2010/main" val="21246191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2E977E7-7495-3431-E267-13D337D812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C23CA1-F1C5-398F-446A-08A79D89FD10}"/>
              </a:ext>
            </a:extLst>
          </p:cNvPr>
          <p:cNvSpPr>
            <a:spLocks noGrp="1"/>
          </p:cNvSpPr>
          <p:nvPr>
            <p:ph type="title"/>
          </p:nvPr>
        </p:nvSpPr>
        <p:spPr/>
        <p:txBody>
          <a:bodyPr/>
          <a:lstStyle/>
          <a:p>
            <a:r>
              <a:rPr lang="en-GB"/>
              <a:t>Informed consent materials - other languages/ formats examples</a:t>
            </a:r>
          </a:p>
        </p:txBody>
      </p:sp>
      <p:pic>
        <p:nvPicPr>
          <p:cNvPr id="10" name="Picture 9">
            <a:extLst>
              <a:ext uri="{FF2B5EF4-FFF2-40B4-BE49-F238E27FC236}">
                <a16:creationId xmlns:a16="http://schemas.microsoft.com/office/drawing/2014/main" id="{636F16DE-459E-305A-85A3-CE9D6393153D}"/>
              </a:ext>
            </a:extLst>
          </p:cNvPr>
          <p:cNvPicPr>
            <a:picLocks noChangeAspect="1"/>
          </p:cNvPicPr>
          <p:nvPr/>
        </p:nvPicPr>
        <p:blipFill>
          <a:blip r:embed="rId3"/>
          <a:stretch>
            <a:fillRect/>
          </a:stretch>
        </p:blipFill>
        <p:spPr>
          <a:xfrm>
            <a:off x="743211" y="1601519"/>
            <a:ext cx="1862376" cy="2690885"/>
          </a:xfrm>
          <a:prstGeom prst="rect">
            <a:avLst/>
          </a:prstGeom>
        </p:spPr>
      </p:pic>
      <p:pic>
        <p:nvPicPr>
          <p:cNvPr id="22" name="Picture 21">
            <a:extLst>
              <a:ext uri="{FF2B5EF4-FFF2-40B4-BE49-F238E27FC236}">
                <a16:creationId xmlns:a16="http://schemas.microsoft.com/office/drawing/2014/main" id="{7A534572-0A22-709C-AFD1-4BB22F5AE9D5}"/>
              </a:ext>
            </a:extLst>
          </p:cNvPr>
          <p:cNvPicPr>
            <a:picLocks noChangeAspect="1"/>
          </p:cNvPicPr>
          <p:nvPr/>
        </p:nvPicPr>
        <p:blipFill>
          <a:blip r:embed="rId4"/>
          <a:stretch>
            <a:fillRect/>
          </a:stretch>
        </p:blipFill>
        <p:spPr>
          <a:xfrm>
            <a:off x="4517884" y="1690688"/>
            <a:ext cx="1970866" cy="2747267"/>
          </a:xfrm>
          <a:prstGeom prst="rect">
            <a:avLst/>
          </a:prstGeom>
        </p:spPr>
      </p:pic>
      <p:pic>
        <p:nvPicPr>
          <p:cNvPr id="4" name="Picture 3">
            <a:extLst>
              <a:ext uri="{FF2B5EF4-FFF2-40B4-BE49-F238E27FC236}">
                <a16:creationId xmlns:a16="http://schemas.microsoft.com/office/drawing/2014/main" id="{821A2F0D-5B22-2D23-B54F-84A2030CEE02}"/>
              </a:ext>
            </a:extLst>
          </p:cNvPr>
          <p:cNvPicPr>
            <a:picLocks noChangeAspect="1"/>
          </p:cNvPicPr>
          <p:nvPr/>
        </p:nvPicPr>
        <p:blipFill>
          <a:blip r:embed="rId5"/>
          <a:stretch>
            <a:fillRect/>
          </a:stretch>
        </p:blipFill>
        <p:spPr>
          <a:xfrm>
            <a:off x="5178292" y="3535746"/>
            <a:ext cx="1835416" cy="2730137"/>
          </a:xfrm>
          <a:prstGeom prst="rect">
            <a:avLst/>
          </a:prstGeom>
        </p:spPr>
      </p:pic>
      <p:pic>
        <p:nvPicPr>
          <p:cNvPr id="18" name="Picture 17">
            <a:extLst>
              <a:ext uri="{FF2B5EF4-FFF2-40B4-BE49-F238E27FC236}">
                <a16:creationId xmlns:a16="http://schemas.microsoft.com/office/drawing/2014/main" id="{DB21B94E-8D54-0EC8-3027-16F9CDD2A247}"/>
              </a:ext>
            </a:extLst>
          </p:cNvPr>
          <p:cNvPicPr>
            <a:picLocks noChangeAspect="1"/>
          </p:cNvPicPr>
          <p:nvPr/>
        </p:nvPicPr>
        <p:blipFill>
          <a:blip r:embed="rId6"/>
          <a:stretch>
            <a:fillRect/>
          </a:stretch>
        </p:blipFill>
        <p:spPr>
          <a:xfrm>
            <a:off x="2439248" y="2934722"/>
            <a:ext cx="1862376" cy="2722751"/>
          </a:xfrm>
          <a:prstGeom prst="rect">
            <a:avLst/>
          </a:prstGeom>
        </p:spPr>
      </p:pic>
      <p:pic>
        <p:nvPicPr>
          <p:cNvPr id="20" name="Picture 19">
            <a:extLst>
              <a:ext uri="{FF2B5EF4-FFF2-40B4-BE49-F238E27FC236}">
                <a16:creationId xmlns:a16="http://schemas.microsoft.com/office/drawing/2014/main" id="{65999BB5-7380-A060-8C88-4AC4B3A73936}"/>
              </a:ext>
            </a:extLst>
          </p:cNvPr>
          <p:cNvPicPr>
            <a:picLocks noChangeAspect="1"/>
          </p:cNvPicPr>
          <p:nvPr/>
        </p:nvPicPr>
        <p:blipFill>
          <a:blip r:embed="rId7"/>
          <a:stretch>
            <a:fillRect/>
          </a:stretch>
        </p:blipFill>
        <p:spPr>
          <a:xfrm>
            <a:off x="8469125" y="4741196"/>
            <a:ext cx="2804173" cy="1751679"/>
          </a:xfrm>
          <a:prstGeom prst="rect">
            <a:avLst/>
          </a:prstGeom>
        </p:spPr>
      </p:pic>
      <p:sp>
        <p:nvSpPr>
          <p:cNvPr id="3" name="TextBox 2">
            <a:extLst>
              <a:ext uri="{FF2B5EF4-FFF2-40B4-BE49-F238E27FC236}">
                <a16:creationId xmlns:a16="http://schemas.microsoft.com/office/drawing/2014/main" id="{57F7088A-06AE-84D5-0EB2-D7C8DF6ECAA9}"/>
              </a:ext>
            </a:extLst>
          </p:cNvPr>
          <p:cNvSpPr txBox="1"/>
          <p:nvPr/>
        </p:nvSpPr>
        <p:spPr>
          <a:xfrm>
            <a:off x="11037454" y="6400818"/>
            <a:ext cx="997527" cy="369332"/>
          </a:xfrm>
          <a:prstGeom prst="rect">
            <a:avLst/>
          </a:prstGeom>
          <a:solidFill>
            <a:schemeClr val="accent5"/>
          </a:solidFill>
        </p:spPr>
        <p:txBody>
          <a:bodyPr wrap="square" rtlCol="0">
            <a:spAutoFit/>
          </a:bodyPr>
          <a:lstStyle/>
          <a:p>
            <a:r>
              <a:rPr lang="en-GB">
                <a:solidFill>
                  <a:schemeClr val="bg1"/>
                </a:solidFill>
              </a:rPr>
              <a:t>Audio</a:t>
            </a:r>
          </a:p>
        </p:txBody>
      </p:sp>
      <p:sp>
        <p:nvSpPr>
          <p:cNvPr id="6" name="TextBox 5">
            <a:extLst>
              <a:ext uri="{FF2B5EF4-FFF2-40B4-BE49-F238E27FC236}">
                <a16:creationId xmlns:a16="http://schemas.microsoft.com/office/drawing/2014/main" id="{EA9D9FC8-1784-540E-AC0A-FF5C023775B2}"/>
              </a:ext>
            </a:extLst>
          </p:cNvPr>
          <p:cNvSpPr txBox="1"/>
          <p:nvPr/>
        </p:nvSpPr>
        <p:spPr>
          <a:xfrm>
            <a:off x="4603328" y="6365422"/>
            <a:ext cx="1149927" cy="369332"/>
          </a:xfrm>
          <a:prstGeom prst="rect">
            <a:avLst/>
          </a:prstGeom>
          <a:solidFill>
            <a:schemeClr val="accent5"/>
          </a:solidFill>
        </p:spPr>
        <p:txBody>
          <a:bodyPr wrap="square" rtlCol="0">
            <a:spAutoFit/>
          </a:bodyPr>
          <a:lstStyle/>
          <a:p>
            <a:r>
              <a:rPr lang="en-GB">
                <a:solidFill>
                  <a:schemeClr val="bg1"/>
                </a:solidFill>
              </a:rPr>
              <a:t>Easy read</a:t>
            </a:r>
          </a:p>
        </p:txBody>
      </p:sp>
      <p:sp>
        <p:nvSpPr>
          <p:cNvPr id="7" name="TextBox 6">
            <a:extLst>
              <a:ext uri="{FF2B5EF4-FFF2-40B4-BE49-F238E27FC236}">
                <a16:creationId xmlns:a16="http://schemas.microsoft.com/office/drawing/2014/main" id="{EC8EF22D-788C-E90D-015B-EBE22F89E49F}"/>
              </a:ext>
            </a:extLst>
          </p:cNvPr>
          <p:cNvSpPr txBox="1"/>
          <p:nvPr/>
        </p:nvSpPr>
        <p:spPr>
          <a:xfrm>
            <a:off x="5503317" y="2622214"/>
            <a:ext cx="1410647" cy="369332"/>
          </a:xfrm>
          <a:prstGeom prst="rect">
            <a:avLst/>
          </a:prstGeom>
          <a:solidFill>
            <a:schemeClr val="accent5"/>
          </a:solidFill>
        </p:spPr>
        <p:txBody>
          <a:bodyPr wrap="square" rtlCol="0">
            <a:spAutoFit/>
          </a:bodyPr>
          <a:lstStyle/>
          <a:p>
            <a:r>
              <a:rPr lang="en-GB">
                <a:solidFill>
                  <a:schemeClr val="bg1"/>
                </a:solidFill>
              </a:rPr>
              <a:t>Large print</a:t>
            </a:r>
          </a:p>
        </p:txBody>
      </p:sp>
      <p:sp>
        <p:nvSpPr>
          <p:cNvPr id="8" name="TextBox 7">
            <a:extLst>
              <a:ext uri="{FF2B5EF4-FFF2-40B4-BE49-F238E27FC236}">
                <a16:creationId xmlns:a16="http://schemas.microsoft.com/office/drawing/2014/main" id="{FEE66AF2-29A8-F33C-D7D8-70814DCF8312}"/>
              </a:ext>
            </a:extLst>
          </p:cNvPr>
          <p:cNvSpPr txBox="1"/>
          <p:nvPr/>
        </p:nvSpPr>
        <p:spPr>
          <a:xfrm>
            <a:off x="180194" y="4611096"/>
            <a:ext cx="2093278" cy="1754326"/>
          </a:xfrm>
          <a:prstGeom prst="rect">
            <a:avLst/>
          </a:prstGeom>
          <a:solidFill>
            <a:schemeClr val="accent5"/>
          </a:solidFill>
        </p:spPr>
        <p:txBody>
          <a:bodyPr wrap="square" rtlCol="0">
            <a:spAutoFit/>
          </a:bodyPr>
          <a:lstStyle/>
          <a:p>
            <a:r>
              <a:rPr lang="en-GB">
                <a:solidFill>
                  <a:schemeClr val="bg1"/>
                </a:solidFill>
              </a:rPr>
              <a:t>Translated leaflets: Arabic, Chinese Traditional (Cantonese), Chinese Simplified (Mandarin) &amp; Polish</a:t>
            </a:r>
          </a:p>
        </p:txBody>
      </p:sp>
      <p:pic>
        <p:nvPicPr>
          <p:cNvPr id="11" name="Picture 10">
            <a:extLst>
              <a:ext uri="{FF2B5EF4-FFF2-40B4-BE49-F238E27FC236}">
                <a16:creationId xmlns:a16="http://schemas.microsoft.com/office/drawing/2014/main" id="{AE78E18C-2BB4-FECF-F4A3-B78E5E31077F}"/>
              </a:ext>
            </a:extLst>
          </p:cNvPr>
          <p:cNvPicPr>
            <a:picLocks noChangeAspect="1"/>
          </p:cNvPicPr>
          <p:nvPr/>
        </p:nvPicPr>
        <p:blipFill>
          <a:blip r:embed="rId8"/>
          <a:stretch>
            <a:fillRect/>
          </a:stretch>
        </p:blipFill>
        <p:spPr>
          <a:xfrm>
            <a:off x="7210357" y="1714551"/>
            <a:ext cx="4239708" cy="2440342"/>
          </a:xfrm>
          <a:prstGeom prst="rect">
            <a:avLst/>
          </a:prstGeom>
        </p:spPr>
      </p:pic>
      <p:sp>
        <p:nvSpPr>
          <p:cNvPr id="5" name="TextBox 4">
            <a:extLst>
              <a:ext uri="{FF2B5EF4-FFF2-40B4-BE49-F238E27FC236}">
                <a16:creationId xmlns:a16="http://schemas.microsoft.com/office/drawing/2014/main" id="{6CD16080-7D1F-751D-6D3E-A0FF1986585D}"/>
              </a:ext>
            </a:extLst>
          </p:cNvPr>
          <p:cNvSpPr txBox="1"/>
          <p:nvPr/>
        </p:nvSpPr>
        <p:spPr>
          <a:xfrm>
            <a:off x="10950025" y="2510323"/>
            <a:ext cx="997527" cy="369332"/>
          </a:xfrm>
          <a:prstGeom prst="rect">
            <a:avLst/>
          </a:prstGeom>
          <a:solidFill>
            <a:schemeClr val="accent5"/>
          </a:solidFill>
        </p:spPr>
        <p:txBody>
          <a:bodyPr wrap="square" rtlCol="0">
            <a:spAutoFit/>
          </a:bodyPr>
          <a:lstStyle/>
          <a:p>
            <a:r>
              <a:rPr lang="en-GB">
                <a:solidFill>
                  <a:schemeClr val="bg1"/>
                </a:solidFill>
              </a:rPr>
              <a:t>BSL</a:t>
            </a:r>
          </a:p>
        </p:txBody>
      </p:sp>
    </p:spTree>
    <p:extLst>
      <p:ext uri="{BB962C8B-B14F-4D97-AF65-F5344CB8AC3E}">
        <p14:creationId xmlns:p14="http://schemas.microsoft.com/office/powerpoint/2010/main" val="36603288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C49DC5-0120-9B14-FEF5-92C58AD2E74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9E6936A-10BB-A5E7-A6BB-802B99DC7C34}"/>
              </a:ext>
            </a:extLst>
          </p:cNvPr>
          <p:cNvSpPr>
            <a:spLocks noGrp="1"/>
          </p:cNvSpPr>
          <p:nvPr>
            <p:ph type="title"/>
          </p:nvPr>
        </p:nvSpPr>
        <p:spPr/>
        <p:txBody>
          <a:bodyPr/>
          <a:lstStyle/>
          <a:p>
            <a:r>
              <a:rPr lang="en-GB" sz="3600" b="1">
                <a:solidFill>
                  <a:srgbClr val="015293"/>
                </a:solidFill>
                <a:cs typeface="Arial" panose="020B0604020202020204" pitchFamily="34" charset="0"/>
              </a:rPr>
              <a:t>Collaboration with Scottish Refugee Council</a:t>
            </a:r>
          </a:p>
        </p:txBody>
      </p:sp>
      <p:pic>
        <p:nvPicPr>
          <p:cNvPr id="5" name="Content Placeholder 4">
            <a:extLst>
              <a:ext uri="{FF2B5EF4-FFF2-40B4-BE49-F238E27FC236}">
                <a16:creationId xmlns:a16="http://schemas.microsoft.com/office/drawing/2014/main" id="{B53F1816-D059-105F-C5B3-4C28FF5C0977}"/>
              </a:ext>
            </a:extLst>
          </p:cNvPr>
          <p:cNvPicPr>
            <a:picLocks noGrp="1" noChangeAspect="1"/>
          </p:cNvPicPr>
          <p:nvPr>
            <p:ph sz="half" idx="1"/>
          </p:nvPr>
        </p:nvPicPr>
        <p:blipFill>
          <a:blip r:embed="rId3"/>
          <a:stretch>
            <a:fillRect/>
          </a:stretch>
        </p:blipFill>
        <p:spPr>
          <a:xfrm>
            <a:off x="508623" y="1472458"/>
            <a:ext cx="4398067" cy="4649043"/>
          </a:xfrm>
          <a:prstGeom prst="rect">
            <a:avLst/>
          </a:prstGeom>
          <a:ln>
            <a:solidFill>
              <a:schemeClr val="tx1"/>
            </a:solidFill>
          </a:ln>
        </p:spPr>
      </p:pic>
      <p:pic>
        <p:nvPicPr>
          <p:cNvPr id="6" name="Picture 5">
            <a:extLst>
              <a:ext uri="{FF2B5EF4-FFF2-40B4-BE49-F238E27FC236}">
                <a16:creationId xmlns:a16="http://schemas.microsoft.com/office/drawing/2014/main" id="{EB73BCBF-2009-D946-2468-B1ADC5E3F73D}"/>
              </a:ext>
            </a:extLst>
          </p:cNvPr>
          <p:cNvPicPr>
            <a:picLocks noChangeAspect="1"/>
          </p:cNvPicPr>
          <p:nvPr/>
        </p:nvPicPr>
        <p:blipFill>
          <a:blip r:embed="rId4"/>
          <a:stretch>
            <a:fillRect/>
          </a:stretch>
        </p:blipFill>
        <p:spPr>
          <a:xfrm>
            <a:off x="8936415" y="1631614"/>
            <a:ext cx="2517981" cy="3069970"/>
          </a:xfrm>
          <a:prstGeom prst="rect">
            <a:avLst/>
          </a:prstGeom>
        </p:spPr>
      </p:pic>
      <p:pic>
        <p:nvPicPr>
          <p:cNvPr id="9" name="Picture 8">
            <a:extLst>
              <a:ext uri="{FF2B5EF4-FFF2-40B4-BE49-F238E27FC236}">
                <a16:creationId xmlns:a16="http://schemas.microsoft.com/office/drawing/2014/main" id="{3FCEEA61-59DA-1D2C-F7A7-4D29EC106B3E}"/>
              </a:ext>
            </a:extLst>
          </p:cNvPr>
          <p:cNvPicPr>
            <a:picLocks noChangeAspect="1"/>
          </p:cNvPicPr>
          <p:nvPr/>
        </p:nvPicPr>
        <p:blipFill>
          <a:blip r:embed="rId5"/>
          <a:stretch>
            <a:fillRect/>
          </a:stretch>
        </p:blipFill>
        <p:spPr>
          <a:xfrm>
            <a:off x="5636456" y="1425485"/>
            <a:ext cx="2315279" cy="3276099"/>
          </a:xfrm>
          <a:prstGeom prst="rect">
            <a:avLst/>
          </a:prstGeom>
          <a:ln>
            <a:solidFill>
              <a:schemeClr val="tx1"/>
            </a:solidFill>
          </a:ln>
        </p:spPr>
      </p:pic>
      <p:pic>
        <p:nvPicPr>
          <p:cNvPr id="11" name="Picture 10">
            <a:extLst>
              <a:ext uri="{FF2B5EF4-FFF2-40B4-BE49-F238E27FC236}">
                <a16:creationId xmlns:a16="http://schemas.microsoft.com/office/drawing/2014/main" id="{13EB59ED-D376-D417-77DD-D2CD3B231730}"/>
              </a:ext>
            </a:extLst>
          </p:cNvPr>
          <p:cNvPicPr>
            <a:picLocks noChangeAspect="1"/>
          </p:cNvPicPr>
          <p:nvPr/>
        </p:nvPicPr>
        <p:blipFill>
          <a:blip r:embed="rId6"/>
          <a:srcRect t="10001"/>
          <a:stretch>
            <a:fillRect/>
          </a:stretch>
        </p:blipFill>
        <p:spPr>
          <a:xfrm>
            <a:off x="5636456" y="5290437"/>
            <a:ext cx="6290550" cy="1487512"/>
          </a:xfrm>
          <a:prstGeom prst="rect">
            <a:avLst/>
          </a:prstGeom>
        </p:spPr>
      </p:pic>
      <p:sp>
        <p:nvSpPr>
          <p:cNvPr id="8" name="TextBox 7">
            <a:extLst>
              <a:ext uri="{FF2B5EF4-FFF2-40B4-BE49-F238E27FC236}">
                <a16:creationId xmlns:a16="http://schemas.microsoft.com/office/drawing/2014/main" id="{ED894482-ABFB-47AC-965A-7FF42868E3CF}"/>
              </a:ext>
            </a:extLst>
          </p:cNvPr>
          <p:cNvSpPr txBox="1"/>
          <p:nvPr/>
        </p:nvSpPr>
        <p:spPr>
          <a:xfrm>
            <a:off x="330925" y="1748863"/>
            <a:ext cx="2595155" cy="335156"/>
          </a:xfrm>
          <a:prstGeom prst="rect">
            <a:avLst/>
          </a:prstGeom>
          <a:noFill/>
        </p:spPr>
        <p:txBody>
          <a:bodyPr wrap="square">
            <a:spAutoFit/>
          </a:bodyPr>
          <a:lstStyle/>
          <a:p>
            <a:pPr>
              <a:lnSpc>
                <a:spcPct val="150000"/>
              </a:lnSpc>
              <a:spcAft>
                <a:spcPts val="1200"/>
              </a:spcAft>
              <a:buNone/>
            </a:pPr>
            <a:r>
              <a:rPr lang="en-GB" sz="1200">
                <a:effectLst/>
                <a:latin typeface="Arial" panose="020B0604020202020204" pitchFamily="34" charset="0"/>
                <a:ea typeface="Arial" panose="020B0604020202020204" pitchFamily="34" charset="0"/>
                <a:cs typeface="Times New Roman" panose="02020603050405020304" pitchFamily="18" charset="0"/>
              </a:rPr>
              <a:t>-</a:t>
            </a:r>
          </a:p>
        </p:txBody>
      </p:sp>
    </p:spTree>
    <p:extLst>
      <p:ext uri="{BB962C8B-B14F-4D97-AF65-F5344CB8AC3E}">
        <p14:creationId xmlns:p14="http://schemas.microsoft.com/office/powerpoint/2010/main" val="17949718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C9E183C-ABF2-9959-BB0A-D2EA5D130A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E6E4FA-2464-809F-B476-22374CEBF888}"/>
              </a:ext>
            </a:extLst>
          </p:cNvPr>
          <p:cNvSpPr>
            <a:spLocks noGrp="1"/>
          </p:cNvSpPr>
          <p:nvPr>
            <p:ph type="title"/>
          </p:nvPr>
        </p:nvSpPr>
        <p:spPr/>
        <p:txBody>
          <a:bodyPr/>
          <a:lstStyle/>
          <a:p>
            <a:r>
              <a:rPr lang="en-GB"/>
              <a:t>Flu vaccine campaign 2025/26</a:t>
            </a:r>
          </a:p>
        </p:txBody>
      </p:sp>
      <p:sp>
        <p:nvSpPr>
          <p:cNvPr id="7" name="Content Placeholder 2">
            <a:extLst>
              <a:ext uri="{FF2B5EF4-FFF2-40B4-BE49-F238E27FC236}">
                <a16:creationId xmlns:a16="http://schemas.microsoft.com/office/drawing/2014/main" id="{44E6E680-BD63-1FB4-DA87-A3791C87CC79}"/>
              </a:ext>
            </a:extLst>
          </p:cNvPr>
          <p:cNvSpPr txBox="1">
            <a:spLocks/>
          </p:cNvSpPr>
          <p:nvPr/>
        </p:nvSpPr>
        <p:spPr>
          <a:xfrm>
            <a:off x="838200" y="1431178"/>
            <a:ext cx="5437094" cy="392971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GB"/>
          </a:p>
        </p:txBody>
      </p:sp>
      <p:pic>
        <p:nvPicPr>
          <p:cNvPr id="8" name="PHSFlu_B20_1x1_002">
            <a:hlinkClick r:id="" action="ppaction://media"/>
            <a:extLst>
              <a:ext uri="{FF2B5EF4-FFF2-40B4-BE49-F238E27FC236}">
                <a16:creationId xmlns:a16="http://schemas.microsoft.com/office/drawing/2014/main" id="{B3378C1A-3F7B-8D7A-962B-0E816CFBF01E}"/>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793426" y="1567173"/>
            <a:ext cx="3019455" cy="3019455"/>
          </a:xfrm>
          <a:prstGeom prst="rect">
            <a:avLst/>
          </a:prstGeom>
        </p:spPr>
      </p:pic>
      <p:sp>
        <p:nvSpPr>
          <p:cNvPr id="9" name="Content Placeholder 2">
            <a:extLst>
              <a:ext uri="{FF2B5EF4-FFF2-40B4-BE49-F238E27FC236}">
                <a16:creationId xmlns:a16="http://schemas.microsoft.com/office/drawing/2014/main" id="{9084BDBA-999F-C4CF-4325-63C5B8F1E34A}"/>
              </a:ext>
            </a:extLst>
          </p:cNvPr>
          <p:cNvSpPr>
            <a:spLocks noGrp="1"/>
          </p:cNvSpPr>
          <p:nvPr>
            <p:ph idx="1"/>
          </p:nvPr>
        </p:nvSpPr>
        <p:spPr>
          <a:xfrm>
            <a:off x="1515558" y="4693298"/>
            <a:ext cx="3544556" cy="429847"/>
          </a:xfrm>
        </p:spPr>
        <p:txBody>
          <a:bodyPr>
            <a:noAutofit/>
          </a:bodyPr>
          <a:lstStyle/>
          <a:p>
            <a:pPr marL="0" indent="0">
              <a:buNone/>
            </a:pPr>
            <a:r>
              <a:rPr lang="en-GB" b="1"/>
              <a:t>Social media advert</a:t>
            </a:r>
            <a:endParaRPr lang="en-GB"/>
          </a:p>
        </p:txBody>
      </p:sp>
      <p:pic>
        <p:nvPicPr>
          <p:cNvPr id="11" name="Picture 10">
            <a:extLst>
              <a:ext uri="{FF2B5EF4-FFF2-40B4-BE49-F238E27FC236}">
                <a16:creationId xmlns:a16="http://schemas.microsoft.com/office/drawing/2014/main" id="{0BB96684-C93B-132A-93F8-3A81AD522D63}"/>
              </a:ext>
            </a:extLst>
          </p:cNvPr>
          <p:cNvPicPr>
            <a:picLocks noChangeAspect="1"/>
          </p:cNvPicPr>
          <p:nvPr/>
        </p:nvPicPr>
        <p:blipFill>
          <a:blip r:embed="rId6"/>
          <a:srcRect t="2151" r="2105"/>
          <a:stretch>
            <a:fillRect/>
          </a:stretch>
        </p:blipFill>
        <p:spPr>
          <a:xfrm>
            <a:off x="5244534" y="3404054"/>
            <a:ext cx="1189367" cy="1970669"/>
          </a:xfrm>
          <a:prstGeom prst="rect">
            <a:avLst/>
          </a:prstGeom>
        </p:spPr>
      </p:pic>
      <p:pic>
        <p:nvPicPr>
          <p:cNvPr id="21" name="Picture 20">
            <a:extLst>
              <a:ext uri="{FF2B5EF4-FFF2-40B4-BE49-F238E27FC236}">
                <a16:creationId xmlns:a16="http://schemas.microsoft.com/office/drawing/2014/main" id="{DBE57AEF-F9DD-C6C4-16AD-195B9EB52FE0}"/>
              </a:ext>
            </a:extLst>
          </p:cNvPr>
          <p:cNvPicPr>
            <a:picLocks noChangeAspect="1"/>
          </p:cNvPicPr>
          <p:nvPr/>
        </p:nvPicPr>
        <p:blipFill>
          <a:blip r:embed="rId7"/>
          <a:srcRect r="1646" b="2317"/>
          <a:stretch>
            <a:fillRect/>
          </a:stretch>
        </p:blipFill>
        <p:spPr>
          <a:xfrm>
            <a:off x="6135319" y="4450874"/>
            <a:ext cx="1966867" cy="1970669"/>
          </a:xfrm>
          <a:prstGeom prst="rect">
            <a:avLst/>
          </a:prstGeom>
        </p:spPr>
      </p:pic>
      <p:pic>
        <p:nvPicPr>
          <p:cNvPr id="12" name="Graphic 11" descr="Sound Medium with solid fill">
            <a:extLst>
              <a:ext uri="{FF2B5EF4-FFF2-40B4-BE49-F238E27FC236}">
                <a16:creationId xmlns:a16="http://schemas.microsoft.com/office/drawing/2014/main" id="{8631701C-F1AC-0134-EC96-192815F1724C}"/>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66304" y="2605572"/>
            <a:ext cx="952696" cy="952696"/>
          </a:xfrm>
          <a:prstGeom prst="rect">
            <a:avLst/>
          </a:prstGeom>
        </p:spPr>
      </p:pic>
      <p:sp>
        <p:nvSpPr>
          <p:cNvPr id="14" name="TextBox 13">
            <a:extLst>
              <a:ext uri="{FF2B5EF4-FFF2-40B4-BE49-F238E27FC236}">
                <a16:creationId xmlns:a16="http://schemas.microsoft.com/office/drawing/2014/main" id="{CA216470-F838-261E-460D-E0C64DD785F7}"/>
              </a:ext>
            </a:extLst>
          </p:cNvPr>
          <p:cNvSpPr txBox="1"/>
          <p:nvPr/>
        </p:nvSpPr>
        <p:spPr>
          <a:xfrm>
            <a:off x="8251456" y="5651876"/>
            <a:ext cx="3761004"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Out of home advertising </a:t>
            </a:r>
            <a:endParaRPr kumimoji="0" lang="en-GB"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pic>
        <p:nvPicPr>
          <p:cNvPr id="20" name="Picture 19" descr="A sign on a concrete structure&#10;&#10;AI-generated content may be incorrect.">
            <a:extLst>
              <a:ext uri="{FF2B5EF4-FFF2-40B4-BE49-F238E27FC236}">
                <a16:creationId xmlns:a16="http://schemas.microsoft.com/office/drawing/2014/main" id="{6FCDC788-3FB4-55CF-3068-B8A2F28EC222}"/>
              </a:ext>
            </a:extLst>
          </p:cNvPr>
          <p:cNvPicPr>
            <a:picLocks noChangeAspect="1"/>
          </p:cNvPicPr>
          <p:nvPr/>
        </p:nvPicPr>
        <p:blipFill>
          <a:blip r:embed="rId9" cstate="print">
            <a:extLst>
              <a:ext uri="{28A0092B-C50C-407E-A947-70E740481C1C}">
                <a14:useLocalDpi xmlns:a14="http://schemas.microsoft.com/office/drawing/2010/main" val="0"/>
              </a:ext>
            </a:extLst>
          </a:blip>
          <a:srcRect r="29638"/>
          <a:stretch>
            <a:fillRect/>
          </a:stretch>
        </p:blipFill>
        <p:spPr>
          <a:xfrm>
            <a:off x="8679532" y="3785423"/>
            <a:ext cx="1436600" cy="1602409"/>
          </a:xfrm>
          <a:prstGeom prst="rect">
            <a:avLst/>
          </a:prstGeom>
        </p:spPr>
      </p:pic>
      <p:pic>
        <p:nvPicPr>
          <p:cNvPr id="18" name="Picture 17" descr="A bus stop with a poster&#10;&#10;AI-generated content may be incorrect.">
            <a:extLst>
              <a:ext uri="{FF2B5EF4-FFF2-40B4-BE49-F238E27FC236}">
                <a16:creationId xmlns:a16="http://schemas.microsoft.com/office/drawing/2014/main" id="{D5327A3E-4D32-DDB0-526C-2E4D1A5954F6}"/>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300552" y="3586670"/>
            <a:ext cx="1436600" cy="1915467"/>
          </a:xfrm>
          <a:prstGeom prst="rect">
            <a:avLst/>
          </a:prstGeom>
        </p:spPr>
      </p:pic>
      <p:pic>
        <p:nvPicPr>
          <p:cNvPr id="25" name="Google Shape;155;p26">
            <a:extLst>
              <a:ext uri="{FF2B5EF4-FFF2-40B4-BE49-F238E27FC236}">
                <a16:creationId xmlns:a16="http://schemas.microsoft.com/office/drawing/2014/main" id="{5B23B049-780A-5A49-F8AB-45CEAFE32F88}"/>
              </a:ext>
            </a:extLst>
          </p:cNvPr>
          <p:cNvPicPr preferRelativeResize="0"/>
          <p:nvPr/>
        </p:nvPicPr>
        <p:blipFill>
          <a:blip r:embed="rId11">
            <a:alphaModFix/>
          </a:blip>
          <a:srcRect r="13033" b="3210"/>
          <a:stretch>
            <a:fillRect/>
          </a:stretch>
        </p:blipFill>
        <p:spPr>
          <a:xfrm>
            <a:off x="6135319" y="1567174"/>
            <a:ext cx="5714303" cy="1688388"/>
          </a:xfrm>
          <a:prstGeom prst="rect">
            <a:avLst/>
          </a:prstGeom>
          <a:solidFill>
            <a:schemeClr val="bg1"/>
          </a:solidFill>
          <a:ln>
            <a:noFill/>
          </a:ln>
        </p:spPr>
      </p:pic>
      <p:pic>
        <p:nvPicPr>
          <p:cNvPr id="27" name="Google Shape;155;p26">
            <a:extLst>
              <a:ext uri="{FF2B5EF4-FFF2-40B4-BE49-F238E27FC236}">
                <a16:creationId xmlns:a16="http://schemas.microsoft.com/office/drawing/2014/main" id="{C03EC220-31D8-0D93-8072-4C39AEF01C44}"/>
              </a:ext>
            </a:extLst>
          </p:cNvPr>
          <p:cNvPicPr preferRelativeResize="0"/>
          <p:nvPr/>
        </p:nvPicPr>
        <p:blipFill>
          <a:blip r:embed="rId11">
            <a:alphaModFix/>
          </a:blip>
          <a:srcRect l="89362" t="59728" b="-5551"/>
          <a:stretch>
            <a:fillRect/>
          </a:stretch>
        </p:blipFill>
        <p:spPr>
          <a:xfrm>
            <a:off x="10895056" y="2448848"/>
            <a:ext cx="689550" cy="449474"/>
          </a:xfrm>
          <a:prstGeom prst="rect">
            <a:avLst/>
          </a:prstGeom>
          <a:noFill/>
          <a:ln>
            <a:noFill/>
          </a:ln>
        </p:spPr>
      </p:pic>
      <p:sp>
        <p:nvSpPr>
          <p:cNvPr id="3" name="TextBox 2">
            <a:extLst>
              <a:ext uri="{FF2B5EF4-FFF2-40B4-BE49-F238E27FC236}">
                <a16:creationId xmlns:a16="http://schemas.microsoft.com/office/drawing/2014/main" id="{D2B4FF58-45CD-B67E-1E50-CC4478EBC36B}"/>
              </a:ext>
            </a:extLst>
          </p:cNvPr>
          <p:cNvSpPr txBox="1"/>
          <p:nvPr/>
        </p:nvSpPr>
        <p:spPr>
          <a:xfrm>
            <a:off x="8860566" y="939955"/>
            <a:ext cx="1565754" cy="461665"/>
          </a:xfrm>
          <a:prstGeom prst="rect">
            <a:avLst/>
          </a:prstGeom>
          <a:noFill/>
        </p:spPr>
        <p:txBody>
          <a:bodyPr wrap="square" rtlCol="0">
            <a:spAutoFit/>
          </a:bodyPr>
          <a:lstStyle/>
          <a:p>
            <a:pPr algn="ctr"/>
            <a:r>
              <a:rPr lang="en-GB" sz="2400" b="1">
                <a:latin typeface="Arial" panose="020B0604020202020204" pitchFamily="34" charset="0"/>
                <a:cs typeface="Arial" panose="020B0604020202020204" pitchFamily="34" charset="0"/>
              </a:rPr>
              <a:t>Radio</a:t>
            </a:r>
          </a:p>
        </p:txBody>
      </p:sp>
    </p:spTree>
    <p:extLst>
      <p:ext uri="{BB962C8B-B14F-4D97-AF65-F5344CB8AC3E}">
        <p14:creationId xmlns:p14="http://schemas.microsoft.com/office/powerpoint/2010/main" val="1451598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58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C904566-7FBD-76C6-836D-91E101569681}"/>
              </a:ext>
            </a:extLst>
          </p:cNvPr>
          <p:cNvPicPr>
            <a:picLocks noChangeAspect="1"/>
          </p:cNvPicPr>
          <p:nvPr/>
        </p:nvPicPr>
        <p:blipFill>
          <a:blip r:embed="rId2"/>
          <a:stretch>
            <a:fillRect/>
          </a:stretch>
        </p:blipFill>
        <p:spPr>
          <a:xfrm>
            <a:off x="1128656" y="165471"/>
            <a:ext cx="9934688" cy="6692529"/>
          </a:xfrm>
          <a:prstGeom prst="rect">
            <a:avLst/>
          </a:prstGeom>
        </p:spPr>
      </p:pic>
    </p:spTree>
    <p:extLst>
      <p:ext uri="{BB962C8B-B14F-4D97-AF65-F5344CB8AC3E}">
        <p14:creationId xmlns:p14="http://schemas.microsoft.com/office/powerpoint/2010/main" val="7211966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E575595-5257-F448-A6B0-EA49FEA4C607}"/>
              </a:ext>
            </a:extLst>
          </p:cNvPr>
          <p:cNvPicPr>
            <a:picLocks noChangeAspect="1"/>
          </p:cNvPicPr>
          <p:nvPr/>
        </p:nvPicPr>
        <p:blipFill>
          <a:blip r:embed="rId2"/>
          <a:stretch>
            <a:fillRect/>
          </a:stretch>
        </p:blipFill>
        <p:spPr>
          <a:xfrm>
            <a:off x="1374239" y="115537"/>
            <a:ext cx="9443522" cy="6626926"/>
          </a:xfrm>
          <a:prstGeom prst="rect">
            <a:avLst/>
          </a:prstGeom>
        </p:spPr>
      </p:pic>
    </p:spTree>
    <p:extLst>
      <p:ext uri="{BB962C8B-B14F-4D97-AF65-F5344CB8AC3E}">
        <p14:creationId xmlns:p14="http://schemas.microsoft.com/office/powerpoint/2010/main" val="1619057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8D7948-FA19-E0C9-9A55-BE3ED2AB8E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705FC8-ECD2-4380-55AD-7DA2E96667A1}"/>
              </a:ext>
            </a:extLst>
          </p:cNvPr>
          <p:cNvSpPr>
            <a:spLocks noGrp="1"/>
          </p:cNvSpPr>
          <p:nvPr>
            <p:ph type="title"/>
          </p:nvPr>
        </p:nvSpPr>
        <p:spPr/>
        <p:txBody>
          <a:bodyPr/>
          <a:lstStyle/>
          <a:p>
            <a:r>
              <a:rPr lang="en-GB"/>
              <a:t>Communicating changes to eligibility</a:t>
            </a:r>
          </a:p>
        </p:txBody>
      </p:sp>
      <p:pic>
        <p:nvPicPr>
          <p:cNvPr id="8" name="Picture 7">
            <a:extLst>
              <a:ext uri="{FF2B5EF4-FFF2-40B4-BE49-F238E27FC236}">
                <a16:creationId xmlns:a16="http://schemas.microsoft.com/office/drawing/2014/main" id="{0A7796BF-2EAE-A771-8DB4-D051B48E1E5E}"/>
              </a:ext>
            </a:extLst>
          </p:cNvPr>
          <p:cNvPicPr>
            <a:picLocks noChangeAspect="1"/>
          </p:cNvPicPr>
          <p:nvPr/>
        </p:nvPicPr>
        <p:blipFill>
          <a:blip r:embed="rId3"/>
          <a:stretch>
            <a:fillRect/>
          </a:stretch>
        </p:blipFill>
        <p:spPr>
          <a:xfrm>
            <a:off x="3140454" y="1420324"/>
            <a:ext cx="5710675" cy="4267872"/>
          </a:xfrm>
          <a:prstGeom prst="rect">
            <a:avLst/>
          </a:prstGeom>
          <a:ln>
            <a:solidFill>
              <a:schemeClr val="tx1"/>
            </a:solidFill>
          </a:ln>
        </p:spPr>
      </p:pic>
    </p:spTree>
    <p:extLst>
      <p:ext uri="{BB962C8B-B14F-4D97-AF65-F5344CB8AC3E}">
        <p14:creationId xmlns:p14="http://schemas.microsoft.com/office/powerpoint/2010/main" val="42424421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E13E8-764B-9BBF-D330-107D722F79A2}"/>
              </a:ext>
            </a:extLst>
          </p:cNvPr>
          <p:cNvSpPr>
            <a:spLocks noGrp="1"/>
          </p:cNvSpPr>
          <p:nvPr>
            <p:ph type="title"/>
          </p:nvPr>
        </p:nvSpPr>
        <p:spPr/>
        <p:txBody>
          <a:bodyPr/>
          <a:lstStyle/>
          <a:p>
            <a:r>
              <a:rPr lang="en-GB"/>
              <a:t>Communicating changes to eligibility</a:t>
            </a:r>
          </a:p>
        </p:txBody>
      </p:sp>
      <p:sp>
        <p:nvSpPr>
          <p:cNvPr id="3" name="Content Placeholder 2">
            <a:extLst>
              <a:ext uri="{FF2B5EF4-FFF2-40B4-BE49-F238E27FC236}">
                <a16:creationId xmlns:a16="http://schemas.microsoft.com/office/drawing/2014/main" id="{BE7989D5-D545-96EB-072E-D938BD4453A1}"/>
              </a:ext>
            </a:extLst>
          </p:cNvPr>
          <p:cNvSpPr>
            <a:spLocks noGrp="1"/>
          </p:cNvSpPr>
          <p:nvPr>
            <p:ph idx="1"/>
          </p:nvPr>
        </p:nvSpPr>
        <p:spPr/>
        <p:txBody>
          <a:bodyPr/>
          <a:lstStyle/>
          <a:p>
            <a:r>
              <a:rPr lang="en-GB">
                <a:hlinkClick r:id="rId3"/>
              </a:rPr>
              <a:t>Public Health Scotland blog</a:t>
            </a:r>
            <a:endParaRPr lang="en-GB"/>
          </a:p>
        </p:txBody>
      </p:sp>
      <p:pic>
        <p:nvPicPr>
          <p:cNvPr id="6" name="Picture 5">
            <a:extLst>
              <a:ext uri="{FF2B5EF4-FFF2-40B4-BE49-F238E27FC236}">
                <a16:creationId xmlns:a16="http://schemas.microsoft.com/office/drawing/2014/main" id="{9FCD1DBC-D0C7-1983-1B1F-ACBFC92FA7FE}"/>
              </a:ext>
            </a:extLst>
          </p:cNvPr>
          <p:cNvPicPr>
            <a:picLocks noChangeAspect="1"/>
          </p:cNvPicPr>
          <p:nvPr/>
        </p:nvPicPr>
        <p:blipFill>
          <a:blip r:embed="rId4"/>
          <a:stretch>
            <a:fillRect/>
          </a:stretch>
        </p:blipFill>
        <p:spPr>
          <a:xfrm>
            <a:off x="3085891" y="2459360"/>
            <a:ext cx="6450817" cy="3177352"/>
          </a:xfrm>
          <a:prstGeom prst="rect">
            <a:avLst/>
          </a:prstGeom>
        </p:spPr>
      </p:pic>
    </p:spTree>
    <p:extLst>
      <p:ext uri="{BB962C8B-B14F-4D97-AF65-F5344CB8AC3E}">
        <p14:creationId xmlns:p14="http://schemas.microsoft.com/office/powerpoint/2010/main" val="7253313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Olivia - Flu Vaccine Case Study">
            <a:hlinkClick r:id="" action="ppaction://media"/>
            <a:extLst>
              <a:ext uri="{FF2B5EF4-FFF2-40B4-BE49-F238E27FC236}">
                <a16:creationId xmlns:a16="http://schemas.microsoft.com/office/drawing/2014/main" id="{49EAE2DD-E676-C773-CFA5-B3792DD59F0D}"/>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461838" y="399295"/>
            <a:ext cx="4360684" cy="5450359"/>
          </a:xfrm>
        </p:spPr>
      </p:pic>
      <p:pic>
        <p:nvPicPr>
          <p:cNvPr id="8" name="Picture 7">
            <a:extLst>
              <a:ext uri="{FF2B5EF4-FFF2-40B4-BE49-F238E27FC236}">
                <a16:creationId xmlns:a16="http://schemas.microsoft.com/office/drawing/2014/main" id="{C3147D42-4218-3DAA-05B9-0D16A3E3DF0A}"/>
              </a:ext>
            </a:extLst>
          </p:cNvPr>
          <p:cNvPicPr>
            <a:picLocks noChangeAspect="1"/>
          </p:cNvPicPr>
          <p:nvPr/>
        </p:nvPicPr>
        <p:blipFill>
          <a:blip r:embed="rId6"/>
          <a:stretch>
            <a:fillRect/>
          </a:stretch>
        </p:blipFill>
        <p:spPr>
          <a:xfrm>
            <a:off x="9807105" y="399295"/>
            <a:ext cx="1923057" cy="1826904"/>
          </a:xfrm>
          <a:prstGeom prst="rect">
            <a:avLst/>
          </a:prstGeom>
        </p:spPr>
      </p:pic>
      <p:sp>
        <p:nvSpPr>
          <p:cNvPr id="9" name="TextBox 8">
            <a:extLst>
              <a:ext uri="{FF2B5EF4-FFF2-40B4-BE49-F238E27FC236}">
                <a16:creationId xmlns:a16="http://schemas.microsoft.com/office/drawing/2014/main" id="{13516FD6-396F-45B4-C42B-561963D2BA17}"/>
              </a:ext>
            </a:extLst>
          </p:cNvPr>
          <p:cNvSpPr txBox="1"/>
          <p:nvPr/>
        </p:nvSpPr>
        <p:spPr>
          <a:xfrm>
            <a:off x="6751529" y="2843408"/>
            <a:ext cx="3883068" cy="1077218"/>
          </a:xfrm>
          <a:prstGeom prst="rect">
            <a:avLst/>
          </a:prstGeom>
          <a:solidFill>
            <a:schemeClr val="accent5"/>
          </a:solidFill>
        </p:spPr>
        <p:txBody>
          <a:bodyPr wrap="square" rtlCol="0">
            <a:spAutoFit/>
          </a:bodyPr>
          <a:lstStyle/>
          <a:p>
            <a:r>
              <a:rPr lang="en-GB" sz="3200">
                <a:solidFill>
                  <a:schemeClr val="bg1"/>
                </a:solidFill>
                <a:latin typeface="Arial" panose="020B0604020202020204" pitchFamily="34" charset="0"/>
                <a:cs typeface="Arial" panose="020B0604020202020204" pitchFamily="34" charset="0"/>
              </a:rPr>
              <a:t>Video case study</a:t>
            </a:r>
          </a:p>
          <a:p>
            <a:r>
              <a:rPr lang="en-GB" sz="3200">
                <a:solidFill>
                  <a:schemeClr val="bg1"/>
                </a:solidFill>
                <a:latin typeface="Arial" panose="020B0604020202020204" pitchFamily="34" charset="0"/>
                <a:cs typeface="Arial" panose="020B0604020202020204" pitchFamily="34" charset="0"/>
              </a:rPr>
              <a:t>Olivia Fulton</a:t>
            </a:r>
          </a:p>
        </p:txBody>
      </p:sp>
      <p:pic>
        <p:nvPicPr>
          <p:cNvPr id="23" name="Graphic 22" descr="Video camera with solid fill">
            <a:extLst>
              <a:ext uri="{FF2B5EF4-FFF2-40B4-BE49-F238E27FC236}">
                <a16:creationId xmlns:a16="http://schemas.microsoft.com/office/drawing/2014/main" id="{D7932406-77B4-3E79-8574-FD89DA6E3EDC}"/>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638800" y="2843408"/>
            <a:ext cx="914400" cy="914400"/>
          </a:xfrm>
          <a:prstGeom prst="rect">
            <a:avLst/>
          </a:prstGeom>
        </p:spPr>
      </p:pic>
    </p:spTree>
    <p:extLst>
      <p:ext uri="{BB962C8B-B14F-4D97-AF65-F5344CB8AC3E}">
        <p14:creationId xmlns:p14="http://schemas.microsoft.com/office/powerpoint/2010/main" val="223357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9072"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94"/>
        <p:cNvGrpSpPr/>
        <p:nvPr/>
      </p:nvGrpSpPr>
      <p:grpSpPr>
        <a:xfrm>
          <a:off x="0" y="0"/>
          <a:ext cx="0" cy="0"/>
          <a:chOff x="0" y="0"/>
          <a:chExt cx="0" cy="0"/>
        </a:xfrm>
      </p:grpSpPr>
      <p:sp>
        <p:nvSpPr>
          <p:cNvPr id="295" name="Google Shape;295;p42"/>
          <p:cNvSpPr txBox="1">
            <a:spLocks noGrp="1"/>
          </p:cNvSpPr>
          <p:nvPr>
            <p:ph type="title"/>
          </p:nvPr>
        </p:nvSpPr>
        <p:spPr>
          <a:xfrm>
            <a:off x="838200" y="365126"/>
            <a:ext cx="10515600" cy="88747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15293"/>
              </a:buClr>
              <a:buSzPts val="3600"/>
              <a:buFont typeface="Arial"/>
              <a:buNone/>
            </a:pPr>
            <a:r>
              <a:rPr lang="en-GB">
                <a:latin typeface="Arial"/>
                <a:ea typeface="Arial"/>
                <a:cs typeface="Arial"/>
                <a:sym typeface="Arial"/>
              </a:rPr>
              <a:t>Case studies</a:t>
            </a:r>
            <a:endParaRPr/>
          </a:p>
        </p:txBody>
      </p:sp>
      <p:sp>
        <p:nvSpPr>
          <p:cNvPr id="296" name="Google Shape;296;p42"/>
          <p:cNvSpPr txBox="1"/>
          <p:nvPr/>
        </p:nvSpPr>
        <p:spPr>
          <a:xfrm>
            <a:off x="242171" y="1593405"/>
            <a:ext cx="6647144" cy="4401164"/>
          </a:xfrm>
          <a:prstGeom prst="rect">
            <a:avLst/>
          </a:prstGeom>
          <a:noFill/>
          <a:ln>
            <a:noFill/>
          </a:ln>
        </p:spPr>
        <p:txBody>
          <a:bodyPr spcFirstLastPara="1" wrap="square" lIns="91425" tIns="45700" rIns="91425" bIns="45700" anchor="t" anchorCtr="0">
            <a:spAutoFit/>
          </a:bodyPr>
          <a:lstStyle/>
          <a:p>
            <a:pPr marR="0" lvl="0" algn="l" rtl="0">
              <a:spcBef>
                <a:spcPts val="0"/>
              </a:spcBef>
              <a:spcAft>
                <a:spcPts val="0"/>
              </a:spcAft>
            </a:pPr>
            <a:r>
              <a:rPr lang="en-GB" sz="2000" u="sng">
                <a:solidFill>
                  <a:schemeClr val="hlink"/>
                </a:solidFill>
                <a:latin typeface="Arial" panose="020B0604020202020204" pitchFamily="34" charset="0"/>
                <a:ea typeface="Arial"/>
                <a:cs typeface="Arial" panose="020B0604020202020204" pitchFamily="34" charset="0"/>
                <a:sym typeface="Arial"/>
                <a:hlinkClick r:id="rId3"/>
              </a:rPr>
              <a:t>Dr Zoe Cousland, Renal Consultant</a:t>
            </a:r>
            <a:r>
              <a:rPr lang="en-GB" sz="2000" u="sng">
                <a:solidFill>
                  <a:schemeClr val="hlink"/>
                </a:solidFill>
                <a:latin typeface="Arial" panose="020B0604020202020204" pitchFamily="34" charset="0"/>
                <a:ea typeface="Arial"/>
                <a:cs typeface="Arial" panose="020B0604020202020204" pitchFamily="34" charset="0"/>
                <a:sym typeface="Arial"/>
              </a:rPr>
              <a:t> </a:t>
            </a:r>
            <a:r>
              <a:rPr lang="en-GB" sz="2000">
                <a:solidFill>
                  <a:schemeClr val="dk1"/>
                </a:solidFill>
                <a:latin typeface="Arial" panose="020B0604020202020204" pitchFamily="34" charset="0"/>
                <a:ea typeface="Arial"/>
                <a:cs typeface="Arial" panose="020B0604020202020204" pitchFamily="34" charset="0"/>
                <a:sym typeface="Arial"/>
              </a:rPr>
              <a:t> talked about the importance of kidney patients getting their flu vaccine. </a:t>
            </a:r>
          </a:p>
          <a:p>
            <a:pPr marL="285750" marR="0" lvl="0" indent="-285750" algn="l" rtl="0">
              <a:spcBef>
                <a:spcPts val="0"/>
              </a:spcBef>
              <a:spcAft>
                <a:spcPts val="0"/>
              </a:spcAft>
              <a:buFont typeface="Wingdings" panose="05000000000000000000" pitchFamily="2" charset="2"/>
              <a:buChar char="§"/>
            </a:pPr>
            <a:r>
              <a:rPr lang="en-GB" sz="2000">
                <a:solidFill>
                  <a:schemeClr val="dk1"/>
                </a:solidFill>
                <a:latin typeface="Arial" panose="020B0604020202020204" pitchFamily="34" charset="0"/>
                <a:ea typeface="Arial"/>
                <a:cs typeface="Arial" panose="020B0604020202020204" pitchFamily="34" charset="0"/>
                <a:sym typeface="Arial"/>
              </a:rPr>
              <a:t>One of Dr Cousland’s patients who had already had his vaccine, highlighted why for him as a renal patient it was vital and encouraged people in similar circumstances to come forward for theirs. </a:t>
            </a:r>
          </a:p>
          <a:p>
            <a:pPr marL="285750" marR="0" lvl="0" indent="-285750" algn="l" rtl="0">
              <a:spcBef>
                <a:spcPts val="0"/>
              </a:spcBef>
              <a:spcAft>
                <a:spcPts val="0"/>
              </a:spcAft>
              <a:buFont typeface="Wingdings" panose="05000000000000000000" pitchFamily="2" charset="2"/>
              <a:buChar char="§"/>
            </a:pPr>
            <a:r>
              <a:rPr lang="en-GB" sz="2000">
                <a:solidFill>
                  <a:schemeClr val="dk1"/>
                </a:solidFill>
                <a:latin typeface="Arial" panose="020B0604020202020204" pitchFamily="34" charset="0"/>
                <a:ea typeface="Arial"/>
                <a:cs typeface="Arial" panose="020B0604020202020204" pitchFamily="34" charset="0"/>
                <a:sym typeface="Arial"/>
              </a:rPr>
              <a:t>Dr Cousland also received her flu vaccine as a healthcare worker.</a:t>
            </a:r>
          </a:p>
          <a:p>
            <a:pPr marL="285750" marR="0" lvl="0" indent="-285750" algn="l" rtl="0">
              <a:spcBef>
                <a:spcPts val="0"/>
              </a:spcBef>
              <a:spcAft>
                <a:spcPts val="0"/>
              </a:spcAft>
              <a:buFont typeface="Wingdings" panose="05000000000000000000" pitchFamily="2" charset="2"/>
              <a:buChar char="§"/>
            </a:pPr>
            <a:r>
              <a:rPr lang="en-GB" sz="2000">
                <a:solidFill>
                  <a:schemeClr val="dk1"/>
                </a:solidFill>
                <a:latin typeface="Arial" panose="020B0604020202020204" pitchFamily="34" charset="0"/>
                <a:cs typeface="Arial" panose="020B0604020202020204" pitchFamily="34" charset="0"/>
              </a:rPr>
              <a:t>This video was developed in collaboration with Kidney Care UK and NHS Lanarkshire with both organisations sharing the content on their channels.</a:t>
            </a:r>
            <a:endParaRPr lang="en-GB" sz="2000">
              <a:latin typeface="Arial" panose="020B0604020202020204" pitchFamily="34" charset="0"/>
              <a:cs typeface="Arial" panose="020B0604020202020204" pitchFamily="34" charset="0"/>
            </a:endParaRPr>
          </a:p>
          <a:p>
            <a:pPr marL="0" marR="0" lvl="0" indent="0" algn="l" rtl="0">
              <a:spcBef>
                <a:spcPts val="0"/>
              </a:spcBef>
              <a:spcAft>
                <a:spcPts val="0"/>
              </a:spcAft>
              <a:buNone/>
            </a:pPr>
            <a:endParaRPr lang="en-GB" sz="2000">
              <a:solidFill>
                <a:schemeClr val="dk1"/>
              </a:solidFill>
              <a:latin typeface="Arial" panose="020B0604020202020204" pitchFamily="34" charset="0"/>
              <a:ea typeface="Arial"/>
              <a:cs typeface="Arial" panose="020B0604020202020204" pitchFamily="34" charset="0"/>
              <a:sym typeface="Arial"/>
            </a:endParaRPr>
          </a:p>
          <a:p>
            <a:pPr marL="285750" marR="0" lvl="0" indent="-196850" algn="l" rtl="0">
              <a:spcBef>
                <a:spcPts val="0"/>
              </a:spcBef>
              <a:spcAft>
                <a:spcPts val="0"/>
              </a:spcAft>
              <a:buClr>
                <a:schemeClr val="dk1"/>
              </a:buClr>
              <a:buSzPts val="1400"/>
              <a:buFont typeface="Arial"/>
              <a:buNone/>
            </a:pPr>
            <a:endParaRPr lang="en-GB" sz="2000">
              <a:solidFill>
                <a:schemeClr val="dk1"/>
              </a:solidFill>
              <a:latin typeface="Arial" panose="020B0604020202020204" pitchFamily="34" charset="0"/>
              <a:ea typeface="Arial"/>
              <a:cs typeface="Arial" panose="020B0604020202020204" pitchFamily="34" charset="0"/>
              <a:sym typeface="Arial"/>
            </a:endParaRPr>
          </a:p>
          <a:p>
            <a:pPr marL="0" marR="0" lvl="0" indent="0" algn="l" rtl="0">
              <a:spcBef>
                <a:spcPts val="0"/>
              </a:spcBef>
              <a:spcAft>
                <a:spcPts val="0"/>
              </a:spcAft>
              <a:buNone/>
            </a:pPr>
            <a:r>
              <a:rPr lang="en-GB" sz="2000">
                <a:solidFill>
                  <a:schemeClr val="dk1"/>
                </a:solidFill>
                <a:latin typeface="Arial" panose="020B0604020202020204" pitchFamily="34" charset="0"/>
                <a:cs typeface="Arial" panose="020B0604020202020204" pitchFamily="34" charset="0"/>
              </a:rPr>
              <a:t>.</a:t>
            </a:r>
          </a:p>
        </p:txBody>
      </p:sp>
      <p:pic>
        <p:nvPicPr>
          <p:cNvPr id="297" name="Google Shape;297;p42"/>
          <p:cNvPicPr preferRelativeResize="0"/>
          <p:nvPr/>
        </p:nvPicPr>
        <p:blipFill rotWithShape="1">
          <a:blip r:embed="rId4">
            <a:alphaModFix/>
          </a:blip>
          <a:srcRect/>
          <a:stretch/>
        </p:blipFill>
        <p:spPr>
          <a:xfrm>
            <a:off x="10515327" y="212215"/>
            <a:ext cx="1411905" cy="510161"/>
          </a:xfrm>
          <a:prstGeom prst="rect">
            <a:avLst/>
          </a:prstGeom>
          <a:noFill/>
          <a:ln>
            <a:noFill/>
          </a:ln>
        </p:spPr>
      </p:pic>
      <p:pic>
        <p:nvPicPr>
          <p:cNvPr id="300" name="Google Shape;300;p42"/>
          <p:cNvPicPr preferRelativeResize="0"/>
          <p:nvPr/>
        </p:nvPicPr>
        <p:blipFill>
          <a:blip r:embed="rId5">
            <a:alphaModFix/>
          </a:blip>
          <a:stretch>
            <a:fillRect/>
          </a:stretch>
        </p:blipFill>
        <p:spPr>
          <a:xfrm>
            <a:off x="6968309" y="1173852"/>
            <a:ext cx="4672207" cy="524027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94">
          <a:extLst>
            <a:ext uri="{FF2B5EF4-FFF2-40B4-BE49-F238E27FC236}">
              <a16:creationId xmlns:a16="http://schemas.microsoft.com/office/drawing/2014/main" id="{CBD2C2A1-6B78-B620-0779-FD745D18A6D8}"/>
            </a:ext>
          </a:extLst>
        </p:cNvPr>
        <p:cNvGrpSpPr/>
        <p:nvPr/>
      </p:nvGrpSpPr>
      <p:grpSpPr>
        <a:xfrm>
          <a:off x="0" y="0"/>
          <a:ext cx="0" cy="0"/>
          <a:chOff x="0" y="0"/>
          <a:chExt cx="0" cy="0"/>
        </a:xfrm>
      </p:grpSpPr>
      <p:sp>
        <p:nvSpPr>
          <p:cNvPr id="295" name="Google Shape;295;p42">
            <a:extLst>
              <a:ext uri="{FF2B5EF4-FFF2-40B4-BE49-F238E27FC236}">
                <a16:creationId xmlns:a16="http://schemas.microsoft.com/office/drawing/2014/main" id="{3DF29D21-1A3D-3ECC-9CDE-64F42348BE02}"/>
              </a:ext>
            </a:extLst>
          </p:cNvPr>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15293"/>
              </a:buClr>
              <a:buSzPts val="3600"/>
              <a:buFont typeface="Arial"/>
              <a:buNone/>
            </a:pPr>
            <a:r>
              <a:rPr lang="en-GB">
                <a:latin typeface="Arial"/>
                <a:ea typeface="Arial"/>
                <a:cs typeface="Arial"/>
                <a:sym typeface="Arial"/>
              </a:rPr>
              <a:t>Other case studies</a:t>
            </a:r>
            <a:endParaRPr/>
          </a:p>
        </p:txBody>
      </p:sp>
      <p:sp>
        <p:nvSpPr>
          <p:cNvPr id="296" name="Google Shape;296;p42">
            <a:extLst>
              <a:ext uri="{FF2B5EF4-FFF2-40B4-BE49-F238E27FC236}">
                <a16:creationId xmlns:a16="http://schemas.microsoft.com/office/drawing/2014/main" id="{714077A1-CC74-80D0-6DCC-A70C2110F9E5}"/>
              </a:ext>
            </a:extLst>
          </p:cNvPr>
          <p:cNvSpPr txBox="1"/>
          <p:nvPr/>
        </p:nvSpPr>
        <p:spPr>
          <a:xfrm>
            <a:off x="613775" y="1390388"/>
            <a:ext cx="6588691" cy="400105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400">
              <a:solidFill>
                <a:schemeClr val="dk1"/>
              </a:solidFill>
              <a:latin typeface="Arial" panose="020B0604020202020204" pitchFamily="34" charset="0"/>
              <a:ea typeface="Arial"/>
              <a:cs typeface="Arial" panose="020B0604020202020204" pitchFamily="34" charset="0"/>
              <a:sym typeface="Arial"/>
            </a:endParaRPr>
          </a:p>
          <a:p>
            <a:pPr marL="0" marR="0" lvl="0" indent="0" algn="l" rtl="0">
              <a:spcBef>
                <a:spcPts val="0"/>
              </a:spcBef>
              <a:spcAft>
                <a:spcPts val="0"/>
              </a:spcAft>
              <a:buNone/>
            </a:pPr>
            <a:r>
              <a:rPr lang="en-GB" sz="2000" u="sng">
                <a:solidFill>
                  <a:schemeClr val="hlink"/>
                </a:solidFill>
                <a:latin typeface="Arial" panose="020B0604020202020204" pitchFamily="34" charset="0"/>
                <a:ea typeface="Arial"/>
                <a:cs typeface="Arial" panose="020B0604020202020204" pitchFamily="34" charset="0"/>
                <a:sym typeface="Arial"/>
                <a:hlinkClick r:id="rId3"/>
              </a:rPr>
              <a:t>Susan Hogg, Patient Experience Manager</a:t>
            </a:r>
            <a:endParaRPr sz="2000">
              <a:latin typeface="Arial" panose="020B0604020202020204" pitchFamily="34" charset="0"/>
              <a:cs typeface="Arial" panose="020B0604020202020204" pitchFamily="34" charset="0"/>
            </a:endParaRPr>
          </a:p>
          <a:p>
            <a:pPr marL="6350" marR="0" lvl="0" algn="l" rtl="0">
              <a:spcBef>
                <a:spcPts val="0"/>
              </a:spcBef>
              <a:spcAft>
                <a:spcPts val="0"/>
              </a:spcAft>
              <a:buClr>
                <a:schemeClr val="dk1"/>
              </a:buClr>
              <a:buSzPts val="1300"/>
            </a:pPr>
            <a:r>
              <a:rPr lang="en-GB" sz="2000">
                <a:solidFill>
                  <a:schemeClr val="dk1"/>
                </a:solidFill>
                <a:latin typeface="Arial" panose="020B0604020202020204" pitchFamily="34" charset="0"/>
                <a:ea typeface="Arial"/>
                <a:cs typeface="Arial" panose="020B0604020202020204" pitchFamily="34" charset="0"/>
                <a:sym typeface="Arial"/>
              </a:rPr>
              <a:t>is a healthcare worker from NHS Borders shared her experience of having flu and how severe it was. </a:t>
            </a:r>
            <a:endParaRPr sz="2000">
              <a:latin typeface="Arial" panose="020B0604020202020204" pitchFamily="34" charset="0"/>
              <a:cs typeface="Arial" panose="020B0604020202020204" pitchFamily="34" charset="0"/>
            </a:endParaRPr>
          </a:p>
          <a:p>
            <a:pPr marL="349250" marR="0" lvl="0" indent="-342900" algn="l" rtl="0">
              <a:spcBef>
                <a:spcPts val="0"/>
              </a:spcBef>
              <a:spcAft>
                <a:spcPts val="0"/>
              </a:spcAft>
              <a:buClr>
                <a:schemeClr val="dk1"/>
              </a:buClr>
              <a:buSzPts val="1300"/>
              <a:buFont typeface="Arial" panose="020B0604020202020204" pitchFamily="34" charset="0"/>
              <a:buChar char="•"/>
            </a:pPr>
            <a:r>
              <a:rPr lang="en-GB" sz="2000">
                <a:solidFill>
                  <a:schemeClr val="dk1"/>
                </a:solidFill>
                <a:latin typeface="Arial" panose="020B0604020202020204" pitchFamily="34" charset="0"/>
                <a:ea typeface="Arial"/>
                <a:cs typeface="Arial" panose="020B0604020202020204" pitchFamily="34" charset="0"/>
                <a:sym typeface="Arial"/>
              </a:rPr>
              <a:t>She spoke about how she previously didn’t get the flu vaccine due to being needle-phobic but now understands how important it is. </a:t>
            </a:r>
          </a:p>
          <a:p>
            <a:pPr marL="349250" marR="0" lvl="0" indent="-342900" algn="l" rtl="0">
              <a:spcBef>
                <a:spcPts val="0"/>
              </a:spcBef>
              <a:spcAft>
                <a:spcPts val="0"/>
              </a:spcAft>
              <a:buClr>
                <a:schemeClr val="dk1"/>
              </a:buClr>
              <a:buSzPts val="1300"/>
              <a:buFont typeface="Arial" panose="020B0604020202020204" pitchFamily="34" charset="0"/>
              <a:buChar char="•"/>
            </a:pPr>
            <a:r>
              <a:rPr lang="en-GB" sz="2000">
                <a:solidFill>
                  <a:schemeClr val="dk1"/>
                </a:solidFill>
                <a:latin typeface="Arial" panose="020B0604020202020204" pitchFamily="34" charset="0"/>
                <a:ea typeface="Arial"/>
                <a:cs typeface="Arial" panose="020B0604020202020204" pitchFamily="34" charset="0"/>
                <a:sym typeface="Arial"/>
              </a:rPr>
              <a:t>She encouraged fellow healthcare workers to do the same. </a:t>
            </a:r>
            <a:endParaRPr sz="2000">
              <a:solidFill>
                <a:schemeClr val="dk1"/>
              </a:solidFill>
              <a:latin typeface="Arial" panose="020B0604020202020204" pitchFamily="34" charset="0"/>
              <a:ea typeface="Arial"/>
              <a:cs typeface="Arial" panose="020B0604020202020204" pitchFamily="34" charset="0"/>
              <a:sym typeface="Arial"/>
            </a:endParaRPr>
          </a:p>
          <a:p>
            <a:pPr marL="349250" marR="0" lvl="0" indent="-342900" algn="l" rtl="0">
              <a:spcBef>
                <a:spcPts val="0"/>
              </a:spcBef>
              <a:spcAft>
                <a:spcPts val="0"/>
              </a:spcAft>
              <a:buClr>
                <a:schemeClr val="dk1"/>
              </a:buClr>
              <a:buSzPts val="1300"/>
              <a:buFont typeface="Arial" panose="020B0604020202020204" pitchFamily="34" charset="0"/>
              <a:buChar char="•"/>
            </a:pPr>
            <a:r>
              <a:rPr lang="en-GB" sz="2000">
                <a:solidFill>
                  <a:schemeClr val="dk1"/>
                </a:solidFill>
                <a:latin typeface="Arial" panose="020B0604020202020204" pitchFamily="34" charset="0"/>
                <a:cs typeface="Arial" panose="020B0604020202020204" pitchFamily="34" charset="0"/>
              </a:rPr>
              <a:t>This video was developed in partnership with NHS Borders who shared the video on their channels, resulting in it being one of the most interacted with posts of the campaign.</a:t>
            </a:r>
            <a:endParaRPr sz="2000">
              <a:solidFill>
                <a:schemeClr val="dk1"/>
              </a:solidFill>
              <a:latin typeface="Arial" panose="020B0604020202020204" pitchFamily="34" charset="0"/>
              <a:cs typeface="Arial" panose="020B0604020202020204" pitchFamily="34" charset="0"/>
            </a:endParaRPr>
          </a:p>
        </p:txBody>
      </p:sp>
      <p:pic>
        <p:nvPicPr>
          <p:cNvPr id="297" name="Google Shape;297;p42">
            <a:extLst>
              <a:ext uri="{FF2B5EF4-FFF2-40B4-BE49-F238E27FC236}">
                <a16:creationId xmlns:a16="http://schemas.microsoft.com/office/drawing/2014/main" id="{0F592DD5-BEC5-5695-7E90-95822A4E3B77}"/>
              </a:ext>
            </a:extLst>
          </p:cNvPr>
          <p:cNvPicPr preferRelativeResize="0"/>
          <p:nvPr/>
        </p:nvPicPr>
        <p:blipFill rotWithShape="1">
          <a:blip r:embed="rId4">
            <a:alphaModFix/>
          </a:blip>
          <a:srcRect/>
          <a:stretch/>
        </p:blipFill>
        <p:spPr>
          <a:xfrm>
            <a:off x="10515327" y="212215"/>
            <a:ext cx="1411905" cy="510161"/>
          </a:xfrm>
          <a:prstGeom prst="rect">
            <a:avLst/>
          </a:prstGeom>
          <a:noFill/>
          <a:ln>
            <a:noFill/>
          </a:ln>
        </p:spPr>
      </p:pic>
      <p:pic>
        <p:nvPicPr>
          <p:cNvPr id="298" name="Google Shape;298;p42">
            <a:extLst>
              <a:ext uri="{FF2B5EF4-FFF2-40B4-BE49-F238E27FC236}">
                <a16:creationId xmlns:a16="http://schemas.microsoft.com/office/drawing/2014/main" id="{A0B02C4B-58D9-DF4A-FACE-197B1FD481D1}"/>
              </a:ext>
            </a:extLst>
          </p:cNvPr>
          <p:cNvPicPr preferRelativeResize="0"/>
          <p:nvPr/>
        </p:nvPicPr>
        <p:blipFill>
          <a:blip r:embed="rId5">
            <a:alphaModFix/>
          </a:blip>
          <a:stretch>
            <a:fillRect/>
          </a:stretch>
        </p:blipFill>
        <p:spPr>
          <a:xfrm>
            <a:off x="7290148" y="1177447"/>
            <a:ext cx="4637084" cy="4509369"/>
          </a:xfrm>
          <a:prstGeom prst="rect">
            <a:avLst/>
          </a:prstGeom>
          <a:noFill/>
          <a:ln>
            <a:noFill/>
          </a:ln>
        </p:spPr>
      </p:pic>
    </p:spTree>
    <p:extLst>
      <p:ext uri="{BB962C8B-B14F-4D97-AF65-F5344CB8AC3E}">
        <p14:creationId xmlns:p14="http://schemas.microsoft.com/office/powerpoint/2010/main" val="10371230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C07F834-37F9-A14C-D3C0-C119DE2A389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13440E1-EB7B-90A8-1C30-70AAA2A0DF36}"/>
              </a:ext>
            </a:extLst>
          </p:cNvPr>
          <p:cNvSpPr>
            <a:spLocks noGrp="1" noRot="1" noMove="1" noResize="1" noEditPoints="1" noAdjustHandles="1" noChangeArrowheads="1" noChangeShapeType="1"/>
          </p:cNvSpPr>
          <p:nvPr>
            <p:ph idx="1"/>
          </p:nvPr>
        </p:nvSpPr>
        <p:spPr>
          <a:xfrm>
            <a:off x="838200" y="2506662"/>
            <a:ext cx="10515600" cy="4351338"/>
          </a:xfrm>
        </p:spPr>
        <p:txBody>
          <a:bodyPr vert="horz" lIns="91440" tIns="45720" rIns="91440" bIns="45720" rtlCol="0" anchor="t">
            <a:normAutofit/>
          </a:bodyPr>
          <a:lstStyle/>
          <a:p>
            <a:r>
              <a:rPr lang="en-GB" sz="2400">
                <a:latin typeface="Arial"/>
                <a:cs typeface="Arial"/>
                <a:hlinkClick r:id="rId3"/>
              </a:rPr>
              <a:t>Vaccination Conversations</a:t>
            </a:r>
            <a:endParaRPr lang="en-GB" sz="2400">
              <a:latin typeface="Arial"/>
              <a:cs typeface="Arial"/>
            </a:endParaRPr>
          </a:p>
          <a:p>
            <a:r>
              <a:rPr lang="en-GB" sz="2400">
                <a:hlinkClick r:id="rId4"/>
              </a:rPr>
              <a:t>Combatting False Vaccine Information</a:t>
            </a:r>
            <a:endParaRPr lang="en-GB" sz="2400"/>
          </a:p>
          <a:p>
            <a:r>
              <a:rPr lang="en-GB" sz="2400">
                <a:hlinkClick r:id="rId5"/>
              </a:rPr>
              <a:t>Inclusive Vaccination Practice</a:t>
            </a:r>
            <a:endParaRPr lang="en-GB" sz="2400"/>
          </a:p>
        </p:txBody>
      </p:sp>
      <p:sp>
        <p:nvSpPr>
          <p:cNvPr id="2" name="Title 1">
            <a:extLst>
              <a:ext uri="{FF2B5EF4-FFF2-40B4-BE49-F238E27FC236}">
                <a16:creationId xmlns:a16="http://schemas.microsoft.com/office/drawing/2014/main" id="{10C6CB35-17BB-5F15-5B24-7BFA90260033}"/>
              </a:ext>
            </a:extLst>
          </p:cNvPr>
          <p:cNvSpPr>
            <a:spLocks noGrp="1"/>
          </p:cNvSpPr>
          <p:nvPr>
            <p:ph type="title"/>
          </p:nvPr>
        </p:nvSpPr>
        <p:spPr>
          <a:xfrm>
            <a:off x="494647" y="1451342"/>
            <a:ext cx="10515600" cy="1325563"/>
          </a:xfrm>
        </p:spPr>
        <p:txBody>
          <a:bodyPr/>
          <a:lstStyle/>
          <a:p>
            <a:r>
              <a:rPr lang="en-GB" b="1">
                <a:solidFill>
                  <a:schemeClr val="accent1"/>
                </a:solidFill>
              </a:rPr>
              <a:t>Workforce education resources</a:t>
            </a:r>
          </a:p>
        </p:txBody>
      </p:sp>
      <p:pic>
        <p:nvPicPr>
          <p:cNvPr id="5" name="Picture 4">
            <a:extLst>
              <a:ext uri="{FF2B5EF4-FFF2-40B4-BE49-F238E27FC236}">
                <a16:creationId xmlns:a16="http://schemas.microsoft.com/office/drawing/2014/main" id="{641558BC-1687-2B96-5749-DEFE50E53765}"/>
              </a:ext>
            </a:extLst>
          </p:cNvPr>
          <p:cNvPicPr>
            <a:picLocks noChangeAspect="1"/>
          </p:cNvPicPr>
          <p:nvPr/>
        </p:nvPicPr>
        <p:blipFill>
          <a:blip r:embed="rId6"/>
          <a:stretch>
            <a:fillRect/>
          </a:stretch>
        </p:blipFill>
        <p:spPr>
          <a:xfrm>
            <a:off x="838200" y="4174328"/>
            <a:ext cx="3548960" cy="1794004"/>
          </a:xfrm>
          <a:prstGeom prst="rect">
            <a:avLst/>
          </a:prstGeom>
        </p:spPr>
      </p:pic>
      <p:pic>
        <p:nvPicPr>
          <p:cNvPr id="4" name="Picture 3">
            <a:extLst>
              <a:ext uri="{FF2B5EF4-FFF2-40B4-BE49-F238E27FC236}">
                <a16:creationId xmlns:a16="http://schemas.microsoft.com/office/drawing/2014/main" id="{2B884A9E-85DE-AF3C-FB4A-CAA2F4ED97FF}"/>
              </a:ext>
            </a:extLst>
          </p:cNvPr>
          <p:cNvPicPr>
            <a:picLocks noChangeAspect="1"/>
          </p:cNvPicPr>
          <p:nvPr/>
        </p:nvPicPr>
        <p:blipFill>
          <a:blip r:embed="rId7"/>
          <a:stretch>
            <a:fillRect/>
          </a:stretch>
        </p:blipFill>
        <p:spPr>
          <a:xfrm>
            <a:off x="5231541" y="4081096"/>
            <a:ext cx="1760303" cy="1790043"/>
          </a:xfrm>
          <a:prstGeom prst="rect">
            <a:avLst/>
          </a:prstGeom>
        </p:spPr>
      </p:pic>
      <p:sp>
        <p:nvSpPr>
          <p:cNvPr id="8" name="TextBox 7">
            <a:extLst>
              <a:ext uri="{FF2B5EF4-FFF2-40B4-BE49-F238E27FC236}">
                <a16:creationId xmlns:a16="http://schemas.microsoft.com/office/drawing/2014/main" id="{F5ACD9E6-8FBB-56A5-4696-056ABE0317B0}"/>
              </a:ext>
            </a:extLst>
          </p:cNvPr>
          <p:cNvSpPr txBox="1"/>
          <p:nvPr/>
        </p:nvSpPr>
        <p:spPr>
          <a:xfrm>
            <a:off x="5292054" y="5666292"/>
            <a:ext cx="163927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200" b="1">
                <a:ea typeface="Calibri"/>
                <a:cs typeface="Calibri"/>
              </a:rPr>
              <a:t>Scan Me</a:t>
            </a:r>
          </a:p>
        </p:txBody>
      </p:sp>
      <p:pic>
        <p:nvPicPr>
          <p:cNvPr id="9" name="Picture 8">
            <a:extLst>
              <a:ext uri="{FF2B5EF4-FFF2-40B4-BE49-F238E27FC236}">
                <a16:creationId xmlns:a16="http://schemas.microsoft.com/office/drawing/2014/main" id="{0D976F67-97BD-3561-4983-2FF26385D963}"/>
              </a:ext>
            </a:extLst>
          </p:cNvPr>
          <p:cNvPicPr>
            <a:picLocks noChangeAspect="1"/>
          </p:cNvPicPr>
          <p:nvPr/>
        </p:nvPicPr>
        <p:blipFill>
          <a:blip r:embed="rId8"/>
          <a:stretch>
            <a:fillRect/>
          </a:stretch>
        </p:blipFill>
        <p:spPr>
          <a:xfrm>
            <a:off x="7836225" y="4081096"/>
            <a:ext cx="2907323" cy="1980467"/>
          </a:xfrm>
          <a:prstGeom prst="rect">
            <a:avLst/>
          </a:prstGeom>
        </p:spPr>
      </p:pic>
      <p:pic>
        <p:nvPicPr>
          <p:cNvPr id="11" name="Picture 10">
            <a:extLst>
              <a:ext uri="{FF2B5EF4-FFF2-40B4-BE49-F238E27FC236}">
                <a16:creationId xmlns:a16="http://schemas.microsoft.com/office/drawing/2014/main" id="{B9C6C756-FF86-48E4-C08D-5381163EEBB6}"/>
              </a:ext>
            </a:extLst>
          </p:cNvPr>
          <p:cNvPicPr>
            <a:picLocks noChangeAspect="1"/>
          </p:cNvPicPr>
          <p:nvPr/>
        </p:nvPicPr>
        <p:blipFill>
          <a:blip r:embed="rId9"/>
          <a:stretch>
            <a:fillRect/>
          </a:stretch>
        </p:blipFill>
        <p:spPr>
          <a:xfrm>
            <a:off x="371362" y="302524"/>
            <a:ext cx="11417887" cy="1339919"/>
          </a:xfrm>
          <a:prstGeom prst="rect">
            <a:avLst/>
          </a:prstGeom>
        </p:spPr>
      </p:pic>
    </p:spTree>
    <p:extLst>
      <p:ext uri="{BB962C8B-B14F-4D97-AF65-F5344CB8AC3E}">
        <p14:creationId xmlns:p14="http://schemas.microsoft.com/office/powerpoint/2010/main" val="1144173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descr="Immunisation Team Flu Poster for Respiratory">
            <a:extLst>
              <a:ext uri="{FF2B5EF4-FFF2-40B4-BE49-F238E27FC236}">
                <a16:creationId xmlns:a16="http://schemas.microsoft.com/office/drawing/2014/main" id="{101B9525-1866-C36F-C450-0752FF850721}"/>
              </a:ext>
            </a:extLst>
          </p:cNvPr>
          <p:cNvPicPr>
            <a:picLocks noChangeAspect="1"/>
          </p:cNvPicPr>
          <p:nvPr/>
        </p:nvPicPr>
        <p:blipFill>
          <a:blip r:embed="rId3"/>
          <a:srcRect l="7683" r="4516" b="-2"/>
          <a:stretch>
            <a:fillRect/>
          </a:stretch>
        </p:blipFill>
        <p:spPr>
          <a:xfrm>
            <a:off x="1476038" y="1984098"/>
            <a:ext cx="2970465" cy="3383280"/>
          </a:xfrm>
          <a:prstGeom prst="rect">
            <a:avLst/>
          </a:prstGeom>
        </p:spPr>
      </p:pic>
      <p:pic>
        <p:nvPicPr>
          <p:cNvPr id="11" name="Picture 10" descr="Immunisation Team Flu Poster for Neurology">
            <a:extLst>
              <a:ext uri="{FF2B5EF4-FFF2-40B4-BE49-F238E27FC236}">
                <a16:creationId xmlns:a16="http://schemas.microsoft.com/office/drawing/2014/main" id="{6732AE03-696B-0B99-8E5E-ACE151322463}"/>
              </a:ext>
            </a:extLst>
          </p:cNvPr>
          <p:cNvPicPr>
            <a:picLocks noChangeAspect="1"/>
          </p:cNvPicPr>
          <p:nvPr/>
        </p:nvPicPr>
        <p:blipFill>
          <a:blip r:embed="rId4"/>
          <a:srcRect l="2406" r="9794" b="-2"/>
          <a:stretch>
            <a:fillRect/>
          </a:stretch>
        </p:blipFill>
        <p:spPr>
          <a:xfrm>
            <a:off x="7623282" y="1984098"/>
            <a:ext cx="2970466" cy="3383280"/>
          </a:xfrm>
          <a:prstGeom prst="rect">
            <a:avLst/>
          </a:prstGeom>
        </p:spPr>
      </p:pic>
      <p:sp>
        <p:nvSpPr>
          <p:cNvPr id="13" name="TextBox 12">
            <a:extLst>
              <a:ext uri="{FF2B5EF4-FFF2-40B4-BE49-F238E27FC236}">
                <a16:creationId xmlns:a16="http://schemas.microsoft.com/office/drawing/2014/main" id="{B0AA4780-1CAB-2959-D56E-9B520757E612}"/>
              </a:ext>
            </a:extLst>
          </p:cNvPr>
          <p:cNvSpPr txBox="1"/>
          <p:nvPr/>
        </p:nvSpPr>
        <p:spPr>
          <a:xfrm>
            <a:off x="253396" y="6053900"/>
            <a:ext cx="10588775" cy="667875"/>
          </a:xfrm>
          <a:prstGeom prst="rect">
            <a:avLst/>
          </a:prstGeom>
          <a:noFill/>
        </p:spPr>
        <p:txBody>
          <a:bodyPr wrap="square">
            <a:spAutoFit/>
          </a:bodyPr>
          <a:lstStyle/>
          <a:p>
            <a:pPr>
              <a:lnSpc>
                <a:spcPct val="90000"/>
              </a:lnSpc>
              <a:spcAft>
                <a:spcPts val="600"/>
              </a:spcAft>
            </a:pPr>
            <a:endParaRPr lang="en-US" sz="1800" b="1">
              <a:latin typeface="Arial" panose="020B0604020202020204" pitchFamily="34" charset="0"/>
              <a:cs typeface="Arial" panose="020B0604020202020204" pitchFamily="34" charset="0"/>
            </a:endParaRPr>
          </a:p>
          <a:p>
            <a:pPr>
              <a:lnSpc>
                <a:spcPct val="90000"/>
              </a:lnSpc>
              <a:spcAft>
                <a:spcPts val="600"/>
              </a:spcAft>
            </a:pPr>
            <a:r>
              <a:rPr lang="en-US" b="1">
                <a:latin typeface="Arial" panose="020B0604020202020204" pitchFamily="34" charset="0"/>
                <a:cs typeface="Arial" panose="020B0604020202020204" pitchFamily="34" charset="0"/>
              </a:rPr>
              <a:t>Poster for healthcare professionals. </a:t>
            </a:r>
            <a:r>
              <a:rPr lang="en-US" sz="1800">
                <a:latin typeface="Arial" panose="020B0604020202020204" pitchFamily="34" charset="0"/>
                <a:cs typeface="Arial" panose="020B0604020202020204" pitchFamily="34" charset="0"/>
              </a:rPr>
              <a:t>Source:</a:t>
            </a:r>
            <a:r>
              <a:rPr lang="en-US" sz="1800">
                <a:solidFill>
                  <a:srgbClr val="FFFFFF"/>
                </a:solidFill>
                <a:latin typeface="Arial" panose="020B0604020202020204" pitchFamily="34" charset="0"/>
                <a:cs typeface="Arial" panose="020B0604020202020204" pitchFamily="34" charset="0"/>
              </a:rPr>
              <a:t> </a:t>
            </a:r>
            <a:r>
              <a:rPr lang="en-US" sz="1800">
                <a:solidFill>
                  <a:srgbClr val="FFFFFF"/>
                </a:solidFill>
                <a:latin typeface="Arial" panose="020B0604020202020204" pitchFamily="34" charset="0"/>
                <a:cs typeface="Arial" panose="020B0604020202020204" pitchFamily="34" charset="0"/>
                <a:hlinkClick r:id="rId5"/>
              </a:rPr>
              <a:t>Clinical risk groups and Vaccination | Turas | Learn</a:t>
            </a:r>
            <a:endParaRPr lang="en-US" sz="1800" b="1">
              <a:solidFill>
                <a:srgbClr val="FFFFFF"/>
              </a:solidFill>
              <a:latin typeface="Arial" panose="020B0604020202020204" pitchFamily="34" charset="0"/>
              <a:cs typeface="Arial" panose="020B0604020202020204" pitchFamily="34" charset="0"/>
            </a:endParaRPr>
          </a:p>
        </p:txBody>
      </p:sp>
      <p:pic>
        <p:nvPicPr>
          <p:cNvPr id="4" name="Content Placeholder 6" descr="Immunisation Team Flu Poster for Endocrinology">
            <a:extLst>
              <a:ext uri="{FF2B5EF4-FFF2-40B4-BE49-F238E27FC236}">
                <a16:creationId xmlns:a16="http://schemas.microsoft.com/office/drawing/2014/main" id="{D18F2DA6-B3F8-9B91-6862-D2C7F1A6E32D}"/>
              </a:ext>
            </a:extLst>
          </p:cNvPr>
          <p:cNvPicPr>
            <a:picLocks noChangeAspect="1"/>
          </p:cNvPicPr>
          <p:nvPr/>
        </p:nvPicPr>
        <p:blipFill>
          <a:blip r:embed="rId6"/>
          <a:srcRect l="2547" r="9653" b="-2"/>
          <a:stretch>
            <a:fillRect/>
          </a:stretch>
        </p:blipFill>
        <p:spPr>
          <a:xfrm>
            <a:off x="-60439" y="2784666"/>
            <a:ext cx="2970465" cy="3383279"/>
          </a:xfrm>
          <a:prstGeom prst="rect">
            <a:avLst/>
          </a:prstGeom>
        </p:spPr>
      </p:pic>
      <p:pic>
        <p:nvPicPr>
          <p:cNvPr id="5" name="Picture 4" descr="Immunisation Team Flu Poster for Cardiology">
            <a:extLst>
              <a:ext uri="{FF2B5EF4-FFF2-40B4-BE49-F238E27FC236}">
                <a16:creationId xmlns:a16="http://schemas.microsoft.com/office/drawing/2014/main" id="{2168D47C-ED89-FD66-9DF4-E4ABF6D18325}"/>
              </a:ext>
            </a:extLst>
          </p:cNvPr>
          <p:cNvPicPr>
            <a:picLocks noChangeAspect="1"/>
          </p:cNvPicPr>
          <p:nvPr/>
        </p:nvPicPr>
        <p:blipFill>
          <a:blip r:embed="rId7"/>
          <a:srcRect l="5457" r="6742" b="-2"/>
          <a:stretch>
            <a:fillRect/>
          </a:stretch>
        </p:blipFill>
        <p:spPr>
          <a:xfrm>
            <a:off x="3012516" y="2784675"/>
            <a:ext cx="2970465" cy="3383268"/>
          </a:xfrm>
          <a:prstGeom prst="rect">
            <a:avLst/>
          </a:prstGeom>
        </p:spPr>
      </p:pic>
      <p:pic>
        <p:nvPicPr>
          <p:cNvPr id="6" name="Picture 5" descr="Immunisation Team Flu Poster for Rheumatology">
            <a:extLst>
              <a:ext uri="{FF2B5EF4-FFF2-40B4-BE49-F238E27FC236}">
                <a16:creationId xmlns:a16="http://schemas.microsoft.com/office/drawing/2014/main" id="{10CE9C32-98C3-F350-918D-5CDE8BDC6166}"/>
              </a:ext>
            </a:extLst>
          </p:cNvPr>
          <p:cNvPicPr>
            <a:picLocks noChangeAspect="1"/>
          </p:cNvPicPr>
          <p:nvPr/>
        </p:nvPicPr>
        <p:blipFill>
          <a:blip r:embed="rId8"/>
          <a:srcRect l="8341" r="3820" b="-2"/>
          <a:stretch>
            <a:fillRect/>
          </a:stretch>
        </p:blipFill>
        <p:spPr>
          <a:xfrm>
            <a:off x="6085469" y="2784675"/>
            <a:ext cx="2971800" cy="3383268"/>
          </a:xfrm>
          <a:prstGeom prst="rect">
            <a:avLst/>
          </a:prstGeom>
        </p:spPr>
      </p:pic>
      <p:pic>
        <p:nvPicPr>
          <p:cNvPr id="7" name="Picture 6" descr="Immunisation Team Flu Poster for Renal">
            <a:extLst>
              <a:ext uri="{FF2B5EF4-FFF2-40B4-BE49-F238E27FC236}">
                <a16:creationId xmlns:a16="http://schemas.microsoft.com/office/drawing/2014/main" id="{78AB1C0A-A840-9277-626B-DA262D9C5FD5}"/>
              </a:ext>
            </a:extLst>
          </p:cNvPr>
          <p:cNvPicPr>
            <a:picLocks noChangeAspect="1"/>
          </p:cNvPicPr>
          <p:nvPr/>
        </p:nvPicPr>
        <p:blipFill>
          <a:blip r:embed="rId9"/>
          <a:srcRect l="7154" r="5006" b="-2"/>
          <a:stretch>
            <a:fillRect/>
          </a:stretch>
        </p:blipFill>
        <p:spPr>
          <a:xfrm>
            <a:off x="9159760" y="2784675"/>
            <a:ext cx="2971800" cy="3383268"/>
          </a:xfrm>
          <a:prstGeom prst="rect">
            <a:avLst/>
          </a:prstGeom>
        </p:spPr>
      </p:pic>
      <p:pic>
        <p:nvPicPr>
          <p:cNvPr id="15" name="Picture 14">
            <a:extLst>
              <a:ext uri="{FF2B5EF4-FFF2-40B4-BE49-F238E27FC236}">
                <a16:creationId xmlns:a16="http://schemas.microsoft.com/office/drawing/2014/main" id="{396D3A4E-1647-7A1F-CBFD-89E8FDA98BFC}"/>
              </a:ext>
            </a:extLst>
          </p:cNvPr>
          <p:cNvPicPr>
            <a:picLocks noChangeAspect="1"/>
          </p:cNvPicPr>
          <p:nvPr/>
        </p:nvPicPr>
        <p:blipFill>
          <a:blip r:embed="rId10"/>
          <a:stretch>
            <a:fillRect/>
          </a:stretch>
        </p:blipFill>
        <p:spPr>
          <a:xfrm>
            <a:off x="387056" y="431527"/>
            <a:ext cx="11417887" cy="1339919"/>
          </a:xfrm>
          <a:prstGeom prst="rect">
            <a:avLst/>
          </a:prstGeom>
        </p:spPr>
      </p:pic>
    </p:spTree>
    <p:extLst>
      <p:ext uri="{BB962C8B-B14F-4D97-AF65-F5344CB8AC3E}">
        <p14:creationId xmlns:p14="http://schemas.microsoft.com/office/powerpoint/2010/main" val="24340631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6648D9-413F-9F85-C30F-D8A9D95A18BC}"/>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70F53F32-DDE2-5614-B626-018DCC546490}"/>
              </a:ext>
            </a:extLst>
          </p:cNvPr>
          <p:cNvSpPr>
            <a:spLocks noGrp="1"/>
          </p:cNvSpPr>
          <p:nvPr>
            <p:ph type="body" sz="quarter" idx="11"/>
          </p:nvPr>
        </p:nvSpPr>
        <p:spPr/>
        <p:txBody>
          <a:bodyPr/>
          <a:lstStyle/>
          <a:p>
            <a:pPr algn="ctr"/>
            <a:r>
              <a:rPr lang="en-GB"/>
              <a:t> Winter Flu Vaccination Programme 2025/26 </a:t>
            </a:r>
          </a:p>
          <a:p>
            <a:endParaRPr lang="en-GB"/>
          </a:p>
          <a:p>
            <a:pPr algn="ctr"/>
            <a:r>
              <a:rPr lang="en-GB"/>
              <a:t>NHS Lothian Health Board Implementation and Experience </a:t>
            </a:r>
          </a:p>
        </p:txBody>
      </p:sp>
      <p:sp>
        <p:nvSpPr>
          <p:cNvPr id="4" name="Content Placeholder 3">
            <a:extLst>
              <a:ext uri="{FF2B5EF4-FFF2-40B4-BE49-F238E27FC236}">
                <a16:creationId xmlns:a16="http://schemas.microsoft.com/office/drawing/2014/main" id="{1EFEEFE5-1426-2E27-09FC-8C56456CE7E7}"/>
              </a:ext>
            </a:extLst>
          </p:cNvPr>
          <p:cNvSpPr>
            <a:spLocks noGrp="1"/>
          </p:cNvSpPr>
          <p:nvPr>
            <p:ph sz="quarter" idx="12"/>
          </p:nvPr>
        </p:nvSpPr>
        <p:spPr/>
        <p:txBody>
          <a:bodyPr/>
          <a:lstStyle/>
          <a:p>
            <a:r>
              <a:rPr lang="en-GB" sz="2400"/>
              <a:t>NHS Lothian Public Health Immunisations</a:t>
            </a:r>
          </a:p>
        </p:txBody>
      </p:sp>
    </p:spTree>
    <p:extLst>
      <p:ext uri="{BB962C8B-B14F-4D97-AF65-F5344CB8AC3E}">
        <p14:creationId xmlns:p14="http://schemas.microsoft.com/office/powerpoint/2010/main" val="19649642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E8E77EF-8BFC-8DCF-FAB1-A44C9418BEF1}"/>
              </a:ext>
            </a:extLst>
          </p:cNvPr>
          <p:cNvSpPr>
            <a:spLocks noGrp="1"/>
          </p:cNvSpPr>
          <p:nvPr>
            <p:ph type="body" sz="quarter" idx="11"/>
          </p:nvPr>
        </p:nvSpPr>
        <p:spPr/>
        <p:txBody>
          <a:bodyPr/>
          <a:lstStyle/>
          <a:p>
            <a:r>
              <a:rPr lang="en-GB"/>
              <a:t>Overview – Winter Flu Programme</a:t>
            </a:r>
          </a:p>
        </p:txBody>
      </p:sp>
      <p:sp>
        <p:nvSpPr>
          <p:cNvPr id="4" name="Content Placeholder 3">
            <a:extLst>
              <a:ext uri="{FF2B5EF4-FFF2-40B4-BE49-F238E27FC236}">
                <a16:creationId xmlns:a16="http://schemas.microsoft.com/office/drawing/2014/main" id="{FFE3AAEE-B862-61AD-A13B-837D97D1123D}"/>
              </a:ext>
            </a:extLst>
          </p:cNvPr>
          <p:cNvSpPr>
            <a:spLocks noGrp="1"/>
          </p:cNvSpPr>
          <p:nvPr>
            <p:ph sz="quarter" idx="12"/>
          </p:nvPr>
        </p:nvSpPr>
        <p:spPr/>
        <p:txBody>
          <a:bodyPr/>
          <a:lstStyle/>
          <a:p>
            <a:r>
              <a:rPr lang="en-GB" sz="2400"/>
              <a:t>NHS Lothian Public Health Immunisations</a:t>
            </a:r>
          </a:p>
        </p:txBody>
      </p:sp>
      <p:sp>
        <p:nvSpPr>
          <p:cNvPr id="5" name="Content Placeholder 2">
            <a:extLst>
              <a:ext uri="{FF2B5EF4-FFF2-40B4-BE49-F238E27FC236}">
                <a16:creationId xmlns:a16="http://schemas.microsoft.com/office/drawing/2014/main" id="{9EF91ACE-2736-3E46-2CBE-043CBC086B96}"/>
              </a:ext>
            </a:extLst>
          </p:cNvPr>
          <p:cNvSpPr>
            <a:spLocks noGrp="1"/>
          </p:cNvSpPr>
          <p:nvPr>
            <p:ph type="body" sz="quarter" idx="10"/>
          </p:nvPr>
        </p:nvSpPr>
        <p:spPr>
          <a:xfrm>
            <a:off x="631226" y="1777551"/>
            <a:ext cx="10310813" cy="4149725"/>
          </a:xfrm>
        </p:spPr>
        <p:txBody>
          <a:bodyPr>
            <a:normAutofit/>
          </a:bodyPr>
          <a:lstStyle/>
          <a:p>
            <a:r>
              <a:rPr lang="en-GB"/>
              <a:t>NHS Lothian Population of approx. 800,000</a:t>
            </a:r>
          </a:p>
          <a:p>
            <a:r>
              <a:rPr lang="en-GB"/>
              <a:t>Second largest residential population in Scotland</a:t>
            </a:r>
          </a:p>
          <a:p>
            <a:pPr marL="0" indent="0">
              <a:buNone/>
            </a:pPr>
            <a:endParaRPr lang="en-GB"/>
          </a:p>
          <a:p>
            <a:pPr marL="0" indent="0">
              <a:buNone/>
            </a:pPr>
            <a:r>
              <a:rPr lang="en-GB"/>
              <a:t>Last Winter 25/26 NHS Lothian administered flu vaccination to:</a:t>
            </a:r>
          </a:p>
          <a:p>
            <a:pPr marL="0" indent="0">
              <a:buNone/>
            </a:pPr>
            <a:endParaRPr lang="en-GB"/>
          </a:p>
          <a:p>
            <a:pPr algn="ctr">
              <a:buFont typeface="Wingdings" panose="05000000000000000000" pitchFamily="2" charset="2"/>
              <a:buChar char="ü"/>
            </a:pPr>
            <a:r>
              <a:rPr lang="en-GB"/>
              <a:t>214,664 Over 18s - 59.6% </a:t>
            </a:r>
          </a:p>
          <a:p>
            <a:pPr marL="0" indent="0" algn="ctr">
              <a:buNone/>
            </a:pPr>
            <a:r>
              <a:rPr lang="en-GB"/>
              <a:t>&amp;</a:t>
            </a:r>
          </a:p>
          <a:p>
            <a:pPr algn="ctr">
              <a:buFont typeface="Wingdings" panose="05000000000000000000" pitchFamily="2" charset="2"/>
              <a:buChar char="ü"/>
            </a:pPr>
            <a:r>
              <a:rPr lang="en-GB"/>
              <a:t>89,408 Under 18s - 60.4% </a:t>
            </a:r>
          </a:p>
        </p:txBody>
      </p:sp>
    </p:spTree>
    <p:extLst>
      <p:ext uri="{BB962C8B-B14F-4D97-AF65-F5344CB8AC3E}">
        <p14:creationId xmlns:p14="http://schemas.microsoft.com/office/powerpoint/2010/main" val="21520951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AD1AD0-45E6-73D9-4FAC-91E7C5F2CD0A}"/>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774E025E-7535-F63C-8E07-4AFD2E3496C4}"/>
              </a:ext>
            </a:extLst>
          </p:cNvPr>
          <p:cNvSpPr>
            <a:spLocks noGrp="1"/>
          </p:cNvSpPr>
          <p:nvPr>
            <p:ph type="body" sz="quarter" idx="11"/>
          </p:nvPr>
        </p:nvSpPr>
        <p:spPr/>
        <p:txBody>
          <a:bodyPr/>
          <a:lstStyle/>
          <a:p>
            <a:r>
              <a:rPr lang="en-GB"/>
              <a:t>A Challenging Start </a:t>
            </a:r>
          </a:p>
        </p:txBody>
      </p:sp>
      <p:sp>
        <p:nvSpPr>
          <p:cNvPr id="4" name="Content Placeholder 3">
            <a:extLst>
              <a:ext uri="{FF2B5EF4-FFF2-40B4-BE49-F238E27FC236}">
                <a16:creationId xmlns:a16="http://schemas.microsoft.com/office/drawing/2014/main" id="{F979188A-9CB6-2E31-C8A7-B31F59216B42}"/>
              </a:ext>
            </a:extLst>
          </p:cNvPr>
          <p:cNvSpPr>
            <a:spLocks noGrp="1"/>
          </p:cNvSpPr>
          <p:nvPr>
            <p:ph sz="quarter" idx="12"/>
          </p:nvPr>
        </p:nvSpPr>
        <p:spPr/>
        <p:txBody>
          <a:bodyPr/>
          <a:lstStyle/>
          <a:p>
            <a:r>
              <a:rPr lang="en-GB" sz="2400"/>
              <a:t>NHS Lothian Public Health Immunisations</a:t>
            </a:r>
          </a:p>
        </p:txBody>
      </p:sp>
      <p:pic>
        <p:nvPicPr>
          <p:cNvPr id="8" name="Picture 7">
            <a:extLst>
              <a:ext uri="{FF2B5EF4-FFF2-40B4-BE49-F238E27FC236}">
                <a16:creationId xmlns:a16="http://schemas.microsoft.com/office/drawing/2014/main" id="{FA951AC4-5EB2-4926-01DF-424DA67A57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5643" y="1864859"/>
            <a:ext cx="3573668" cy="1756549"/>
          </a:xfrm>
          <a:prstGeom prst="rect">
            <a:avLst/>
          </a:prstGeom>
          <a:ln>
            <a:solidFill>
              <a:schemeClr val="tx1"/>
            </a:solidFill>
          </a:ln>
        </p:spPr>
      </p:pic>
      <p:pic>
        <p:nvPicPr>
          <p:cNvPr id="10" name="Picture 9">
            <a:extLst>
              <a:ext uri="{FF2B5EF4-FFF2-40B4-BE49-F238E27FC236}">
                <a16:creationId xmlns:a16="http://schemas.microsoft.com/office/drawing/2014/main" id="{BF9EA463-9F3F-121B-5614-C2C62FC0B9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78014" y="1819677"/>
            <a:ext cx="4497845" cy="4276323"/>
          </a:xfrm>
          <a:prstGeom prst="rect">
            <a:avLst/>
          </a:prstGeom>
          <a:ln>
            <a:solidFill>
              <a:schemeClr val="tx1"/>
            </a:solidFill>
          </a:ln>
        </p:spPr>
      </p:pic>
      <p:pic>
        <p:nvPicPr>
          <p:cNvPr id="12" name="Picture 11">
            <a:extLst>
              <a:ext uri="{FF2B5EF4-FFF2-40B4-BE49-F238E27FC236}">
                <a16:creationId xmlns:a16="http://schemas.microsoft.com/office/drawing/2014/main" id="{1A4D239E-D14D-CA3E-3376-CF5619AA12F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57595" y="3234520"/>
            <a:ext cx="4620419" cy="2861480"/>
          </a:xfrm>
          <a:prstGeom prst="rect">
            <a:avLst/>
          </a:prstGeom>
          <a:ln>
            <a:solidFill>
              <a:schemeClr val="tx1"/>
            </a:solidFill>
          </a:ln>
        </p:spPr>
      </p:pic>
    </p:spTree>
    <p:extLst>
      <p:ext uri="{BB962C8B-B14F-4D97-AF65-F5344CB8AC3E}">
        <p14:creationId xmlns:p14="http://schemas.microsoft.com/office/powerpoint/2010/main" val="16331752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3A1B05-9D61-D352-17A2-5BC1236D15B4}"/>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3F22F5D6-F178-3F31-BF3E-AC4C5CF21E98}"/>
              </a:ext>
            </a:extLst>
          </p:cNvPr>
          <p:cNvSpPr>
            <a:spLocks noGrp="1"/>
          </p:cNvSpPr>
          <p:nvPr>
            <p:ph type="body" sz="quarter" idx="11"/>
          </p:nvPr>
        </p:nvSpPr>
        <p:spPr/>
        <p:txBody>
          <a:bodyPr/>
          <a:lstStyle/>
          <a:p>
            <a:r>
              <a:rPr lang="en-GB"/>
              <a:t>Mobilising the Programme</a:t>
            </a:r>
          </a:p>
        </p:txBody>
      </p:sp>
      <p:sp>
        <p:nvSpPr>
          <p:cNvPr id="4" name="Content Placeholder 3">
            <a:extLst>
              <a:ext uri="{FF2B5EF4-FFF2-40B4-BE49-F238E27FC236}">
                <a16:creationId xmlns:a16="http://schemas.microsoft.com/office/drawing/2014/main" id="{96C1989B-960E-5D23-6052-CEB612D02617}"/>
              </a:ext>
            </a:extLst>
          </p:cNvPr>
          <p:cNvSpPr>
            <a:spLocks noGrp="1"/>
          </p:cNvSpPr>
          <p:nvPr>
            <p:ph sz="quarter" idx="12"/>
          </p:nvPr>
        </p:nvSpPr>
        <p:spPr/>
        <p:txBody>
          <a:bodyPr/>
          <a:lstStyle/>
          <a:p>
            <a:r>
              <a:rPr lang="en-GB" sz="2400"/>
              <a:t>NHS Lothian Public Health Immunisations</a:t>
            </a:r>
          </a:p>
        </p:txBody>
      </p:sp>
      <p:sp>
        <p:nvSpPr>
          <p:cNvPr id="5" name="Content Placeholder 2">
            <a:extLst>
              <a:ext uri="{FF2B5EF4-FFF2-40B4-BE49-F238E27FC236}">
                <a16:creationId xmlns:a16="http://schemas.microsoft.com/office/drawing/2014/main" id="{7E5AABF7-1B5C-201B-7F97-0935AB9A28CE}"/>
              </a:ext>
            </a:extLst>
          </p:cNvPr>
          <p:cNvSpPr>
            <a:spLocks noGrp="1"/>
          </p:cNvSpPr>
          <p:nvPr>
            <p:ph type="body" sz="quarter" idx="10"/>
          </p:nvPr>
        </p:nvSpPr>
        <p:spPr>
          <a:xfrm>
            <a:off x="654672" y="1438812"/>
            <a:ext cx="10310813" cy="5080449"/>
          </a:xfrm>
        </p:spPr>
        <p:txBody>
          <a:bodyPr>
            <a:normAutofit/>
          </a:bodyPr>
          <a:lstStyle/>
          <a:p>
            <a:r>
              <a:rPr lang="en-GB"/>
              <a:t>We work as part of the Scottish Vaccination and Immunisation Programme (SVIP)</a:t>
            </a:r>
          </a:p>
          <a:p>
            <a:r>
              <a:rPr lang="en-GB"/>
              <a:t>National guidance and collaboration informed local collaboration and action</a:t>
            </a:r>
          </a:p>
          <a:p>
            <a:r>
              <a:rPr lang="en-US"/>
              <a:t>Rapid mobilization in response to early flu activity involved</a:t>
            </a:r>
            <a:endParaRPr lang="en-GB"/>
          </a:p>
        </p:txBody>
      </p:sp>
      <p:sp>
        <p:nvSpPr>
          <p:cNvPr id="2" name="Content Placeholder 2">
            <a:extLst>
              <a:ext uri="{FF2B5EF4-FFF2-40B4-BE49-F238E27FC236}">
                <a16:creationId xmlns:a16="http://schemas.microsoft.com/office/drawing/2014/main" id="{5B77A40B-2D88-B32A-856E-0B0C176CC5AC}"/>
              </a:ext>
            </a:extLst>
          </p:cNvPr>
          <p:cNvSpPr txBox="1">
            <a:spLocks/>
          </p:cNvSpPr>
          <p:nvPr/>
        </p:nvSpPr>
        <p:spPr>
          <a:xfrm>
            <a:off x="982301" y="3290950"/>
            <a:ext cx="4507860" cy="350653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400" b="1" i="0" u="none" strike="noStrike" kern="1200" cap="none" spc="0" normalizeH="0" baseline="0" noProof="0">
              <a:ln>
                <a:noFill/>
              </a:ln>
              <a:solidFill>
                <a:srgbClr val="7C348B"/>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v"/>
              <a:tabLst/>
              <a:defRPr/>
            </a:pPr>
            <a:r>
              <a:rPr kumimoji="0" lang="en-US" sz="2400" b="0" i="0" u="none" strike="noStrike" kern="1200" cap="none" spc="0" normalizeH="0" baseline="0" noProof="0">
                <a:ln>
                  <a:noFill/>
                </a:ln>
                <a:solidFill>
                  <a:srgbClr val="7C348B"/>
                </a:solidFill>
                <a:effectLst/>
                <a:uLnTx/>
                <a:uFillTx/>
                <a:latin typeface="Calibri" panose="020F0502020204030204"/>
                <a:ea typeface="+mn-ea"/>
                <a:cs typeface="+mn-cs"/>
              </a:rPr>
              <a:t>Vaccination Teams</a:t>
            </a: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v"/>
              <a:tabLst/>
              <a:defRPr/>
            </a:pPr>
            <a:r>
              <a:rPr kumimoji="0" lang="en-US" sz="2400" b="0" i="0" u="none" strike="noStrike" kern="1200" cap="none" spc="0" normalizeH="0" baseline="0" noProof="0">
                <a:ln>
                  <a:noFill/>
                </a:ln>
                <a:solidFill>
                  <a:srgbClr val="7C348B"/>
                </a:solidFill>
                <a:effectLst/>
                <a:uLnTx/>
                <a:uFillTx/>
                <a:latin typeface="Calibri" panose="020F0502020204030204"/>
                <a:ea typeface="+mn-ea"/>
                <a:cs typeface="+mn-cs"/>
              </a:rPr>
              <a:t>Pharmacy</a:t>
            </a: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v"/>
              <a:tabLst/>
              <a:defRPr/>
            </a:pPr>
            <a:r>
              <a:rPr kumimoji="0" lang="en-US" sz="2400" b="0" i="0" u="none" strike="noStrike" kern="1200" cap="none" spc="0" normalizeH="0" baseline="0" noProof="0">
                <a:ln>
                  <a:noFill/>
                </a:ln>
                <a:solidFill>
                  <a:srgbClr val="7C348B"/>
                </a:solidFill>
                <a:effectLst/>
                <a:uLnTx/>
                <a:uFillTx/>
                <a:latin typeface="Calibri" panose="020F0502020204030204"/>
                <a:ea typeface="+mn-ea"/>
                <a:cs typeface="+mn-cs"/>
              </a:rPr>
              <a:t>Transport</a:t>
            </a: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v"/>
              <a:tabLst/>
              <a:defRPr/>
            </a:pPr>
            <a:r>
              <a:rPr kumimoji="0" lang="en-US" sz="2400" b="0" i="0" u="none" strike="noStrike" kern="1200" cap="none" spc="0" normalizeH="0" baseline="0" noProof="0">
                <a:ln>
                  <a:noFill/>
                </a:ln>
                <a:solidFill>
                  <a:srgbClr val="7C348B"/>
                </a:solidFill>
                <a:effectLst/>
                <a:uLnTx/>
                <a:uFillTx/>
                <a:latin typeface="Calibri" panose="020F0502020204030204"/>
                <a:ea typeface="+mn-ea"/>
                <a:cs typeface="+mn-cs"/>
              </a:rPr>
              <a:t>Service Management</a:t>
            </a: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v"/>
              <a:tabLst/>
              <a:defRPr/>
            </a:pPr>
            <a:r>
              <a:rPr kumimoji="0" lang="en-US" sz="2400" b="0" i="0" u="none" strike="noStrike" kern="1200" cap="none" spc="0" normalizeH="0" baseline="0" noProof="0">
                <a:ln>
                  <a:noFill/>
                </a:ln>
                <a:solidFill>
                  <a:srgbClr val="7C348B"/>
                </a:solidFill>
                <a:effectLst/>
                <a:uLnTx/>
                <a:uFillTx/>
                <a:latin typeface="Calibri" panose="020F0502020204030204"/>
                <a:ea typeface="+mn-ea"/>
                <a:cs typeface="+mn-cs"/>
              </a:rPr>
              <a:t>Public Health</a:t>
            </a: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v"/>
              <a:tabLst/>
              <a:defRPr/>
            </a:pPr>
            <a:r>
              <a:rPr kumimoji="0" lang="en-US" sz="2400" b="0" i="0" u="none" strike="noStrike" kern="1200" cap="none" spc="0" normalizeH="0" baseline="0" noProof="0">
                <a:ln>
                  <a:noFill/>
                </a:ln>
                <a:solidFill>
                  <a:srgbClr val="7C348B"/>
                </a:solidFill>
                <a:effectLst/>
                <a:uLnTx/>
                <a:uFillTx/>
                <a:latin typeface="Calibri" panose="020F0502020204030204"/>
                <a:ea typeface="+mn-ea"/>
                <a:cs typeface="+mn-cs"/>
              </a:rPr>
              <a:t>Communications and Media</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400" b="1" i="0" u="none" strike="noStrike" kern="1200" cap="none" spc="0" normalizeH="0" baseline="0" noProof="0">
              <a:ln>
                <a:noFill/>
              </a:ln>
              <a:solidFill>
                <a:srgbClr val="7C348B"/>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400" b="1" i="0" u="none" strike="noStrike" kern="1200" cap="none" spc="0" normalizeH="0" baseline="0" noProof="0">
              <a:ln>
                <a:noFill/>
              </a:ln>
              <a:solidFill>
                <a:srgbClr val="7C348B"/>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400" b="1" i="0" u="none" strike="noStrike" kern="1200" cap="none" spc="0" normalizeH="0" baseline="0" noProof="0">
              <a:ln>
                <a:noFill/>
              </a:ln>
              <a:solidFill>
                <a:srgbClr val="7C348B"/>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400" b="1" i="0" u="none" strike="noStrike" kern="1200" cap="none" spc="0" normalizeH="0" baseline="0" noProof="0">
              <a:ln>
                <a:noFill/>
              </a:ln>
              <a:solidFill>
                <a:srgbClr val="7C348B"/>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400" b="1" i="0" u="none" strike="noStrike" kern="1200" cap="none" spc="0" normalizeH="0" baseline="0" noProof="0">
              <a:ln>
                <a:noFill/>
              </a:ln>
              <a:solidFill>
                <a:srgbClr val="7C348B"/>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400" b="1" i="0" u="none" strike="noStrike" kern="1200" cap="none" spc="0" normalizeH="0" baseline="0" noProof="0">
              <a:ln>
                <a:noFill/>
              </a:ln>
              <a:solidFill>
                <a:srgbClr val="7C348B"/>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400" b="1" i="0" u="none" strike="noStrike" kern="1200" cap="none" spc="0" normalizeH="0" baseline="0" noProof="0">
              <a:ln>
                <a:noFill/>
              </a:ln>
              <a:solidFill>
                <a:srgbClr val="7C348B"/>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400" b="1" i="0" u="none" strike="noStrike" kern="1200" cap="none" spc="0" normalizeH="0" baseline="0" noProof="0">
              <a:ln>
                <a:noFill/>
              </a:ln>
              <a:solidFill>
                <a:srgbClr val="7C348B"/>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400" b="1" i="0" u="none" strike="noStrike" kern="1200" cap="none" spc="0" normalizeH="0" baseline="0" noProof="0">
              <a:ln>
                <a:noFill/>
              </a:ln>
              <a:solidFill>
                <a:srgbClr val="7C348B"/>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400" b="1" i="0" u="none" strike="noStrike" kern="1200" cap="none" spc="0" normalizeH="0" baseline="0" noProof="0">
              <a:ln>
                <a:noFill/>
              </a:ln>
              <a:solidFill>
                <a:srgbClr val="7C348B"/>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783750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42083F-5DCC-0072-8656-6645F78AB87F}"/>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FA922F1B-537F-C34C-6324-E24839D03CB8}"/>
              </a:ext>
            </a:extLst>
          </p:cNvPr>
          <p:cNvSpPr>
            <a:spLocks noGrp="1"/>
          </p:cNvSpPr>
          <p:nvPr>
            <p:ph type="body" sz="quarter" idx="11"/>
          </p:nvPr>
        </p:nvSpPr>
        <p:spPr/>
        <p:txBody>
          <a:bodyPr/>
          <a:lstStyle/>
          <a:p>
            <a:r>
              <a:rPr lang="en-GB"/>
              <a:t>Mobilising the Programme</a:t>
            </a:r>
          </a:p>
        </p:txBody>
      </p:sp>
      <p:sp>
        <p:nvSpPr>
          <p:cNvPr id="4" name="Content Placeholder 3">
            <a:extLst>
              <a:ext uri="{FF2B5EF4-FFF2-40B4-BE49-F238E27FC236}">
                <a16:creationId xmlns:a16="http://schemas.microsoft.com/office/drawing/2014/main" id="{47F296A8-9999-52CF-6382-14C1CC12F42F}"/>
              </a:ext>
            </a:extLst>
          </p:cNvPr>
          <p:cNvSpPr>
            <a:spLocks noGrp="1"/>
          </p:cNvSpPr>
          <p:nvPr>
            <p:ph sz="quarter" idx="12"/>
          </p:nvPr>
        </p:nvSpPr>
        <p:spPr/>
        <p:txBody>
          <a:bodyPr/>
          <a:lstStyle/>
          <a:p>
            <a:r>
              <a:rPr lang="en-GB" sz="2400"/>
              <a:t>NHS Lothian Public Health Immunisations</a:t>
            </a:r>
          </a:p>
        </p:txBody>
      </p:sp>
      <p:sp>
        <p:nvSpPr>
          <p:cNvPr id="9" name="Text Placeholder 8">
            <a:extLst>
              <a:ext uri="{FF2B5EF4-FFF2-40B4-BE49-F238E27FC236}">
                <a16:creationId xmlns:a16="http://schemas.microsoft.com/office/drawing/2014/main" id="{91BB2066-D3D2-73C5-2B84-417474852E5F}"/>
              </a:ext>
            </a:extLst>
          </p:cNvPr>
          <p:cNvSpPr txBox="1">
            <a:spLocks noGrp="1"/>
          </p:cNvSpPr>
          <p:nvPr>
            <p:ph type="body" sz="quarter" idx="10"/>
          </p:nvPr>
        </p:nvSpPr>
        <p:spPr>
          <a:xfrm>
            <a:off x="777875" y="1844239"/>
            <a:ext cx="9948740" cy="4719241"/>
          </a:xfrm>
          <a:prstGeom prst="rect">
            <a:avLst/>
          </a:prstGeom>
          <a:noFill/>
          <a:ln>
            <a:solidFill>
              <a:schemeClr val="accent4">
                <a:lumMod val="40000"/>
                <a:lumOff val="60000"/>
              </a:schemeClr>
            </a:solidFill>
          </a:ln>
        </p:spPr>
        <p:txBody>
          <a:bodyPr wrap="square" rtlCol="0">
            <a:spAutoFit/>
          </a:bodyPr>
          <a:lstStyle/>
          <a:p>
            <a:r>
              <a:rPr lang="en-GB"/>
              <a:t>The challenge?  Increase activity whilst maintaining large scale planned delivery </a:t>
            </a:r>
          </a:p>
          <a:p>
            <a:endParaRPr lang="en-GB"/>
          </a:p>
          <a:p>
            <a:r>
              <a:rPr lang="en-GB" b="1">
                <a:solidFill>
                  <a:srgbClr val="7C348B"/>
                </a:solidFill>
              </a:rPr>
              <a:t>Clinically and strategically prioritised groups:</a:t>
            </a:r>
          </a:p>
          <a:p>
            <a:endParaRPr lang="en-GB" b="1">
              <a:solidFill>
                <a:srgbClr val="7C348B"/>
              </a:solidFill>
            </a:endParaRPr>
          </a:p>
          <a:p>
            <a:pPr>
              <a:buFont typeface="Wingdings" panose="05000000000000000000" pitchFamily="2" charset="2"/>
              <a:buChar char="v"/>
            </a:pPr>
            <a:r>
              <a:rPr lang="en-GB" sz="2400">
                <a:solidFill>
                  <a:srgbClr val="7C348B"/>
                </a:solidFill>
              </a:rPr>
              <a:t>Children and Young People</a:t>
            </a:r>
          </a:p>
          <a:p>
            <a:pPr>
              <a:buFont typeface="Wingdings" panose="05000000000000000000" pitchFamily="2" charset="2"/>
              <a:buChar char="v"/>
            </a:pPr>
            <a:r>
              <a:rPr lang="en-GB" sz="2400">
                <a:solidFill>
                  <a:srgbClr val="7C348B"/>
                </a:solidFill>
              </a:rPr>
              <a:t>Health and Social Care Staff</a:t>
            </a:r>
          </a:p>
          <a:p>
            <a:pPr>
              <a:buFont typeface="Wingdings" panose="05000000000000000000" pitchFamily="2" charset="2"/>
              <a:buChar char="v"/>
            </a:pPr>
            <a:r>
              <a:rPr lang="en-GB" sz="2400">
                <a:solidFill>
                  <a:srgbClr val="7C348B"/>
                </a:solidFill>
              </a:rPr>
              <a:t>Low Income Communities</a:t>
            </a:r>
          </a:p>
          <a:p>
            <a:pPr>
              <a:buFont typeface="Wingdings" panose="05000000000000000000" pitchFamily="2" charset="2"/>
              <a:buChar char="v"/>
            </a:pPr>
            <a:r>
              <a:rPr lang="en-GB" sz="2400">
                <a:solidFill>
                  <a:srgbClr val="7C348B"/>
                </a:solidFill>
              </a:rPr>
              <a:t>Ethnic Minority Groups</a:t>
            </a:r>
          </a:p>
          <a:p>
            <a:pPr>
              <a:buFont typeface="Wingdings" panose="05000000000000000000" pitchFamily="2" charset="2"/>
              <a:buChar char="v"/>
            </a:pPr>
            <a:r>
              <a:rPr lang="en-GB" sz="2400">
                <a:solidFill>
                  <a:srgbClr val="7C348B"/>
                </a:solidFill>
              </a:rPr>
              <a:t>Care Home Residents</a:t>
            </a:r>
          </a:p>
        </p:txBody>
      </p:sp>
    </p:spTree>
    <p:extLst>
      <p:ext uri="{BB962C8B-B14F-4D97-AF65-F5344CB8AC3E}">
        <p14:creationId xmlns:p14="http://schemas.microsoft.com/office/powerpoint/2010/main" val="19928856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0C06B3-6E2B-167A-79A3-87BFFFA73FD1}"/>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CAAB4712-766C-4508-E85F-751D2AAF960C}"/>
              </a:ext>
            </a:extLst>
          </p:cNvPr>
          <p:cNvSpPr>
            <a:spLocks noGrp="1"/>
          </p:cNvSpPr>
          <p:nvPr>
            <p:ph sz="quarter" idx="12"/>
          </p:nvPr>
        </p:nvSpPr>
        <p:spPr/>
        <p:txBody>
          <a:bodyPr/>
          <a:lstStyle/>
          <a:p>
            <a:r>
              <a:rPr lang="en-GB" sz="2400"/>
              <a:t>NHS Lothian Public Health Immunisations</a:t>
            </a:r>
          </a:p>
        </p:txBody>
      </p:sp>
      <p:sp>
        <p:nvSpPr>
          <p:cNvPr id="5" name="Content Placeholder 2">
            <a:extLst>
              <a:ext uri="{FF2B5EF4-FFF2-40B4-BE49-F238E27FC236}">
                <a16:creationId xmlns:a16="http://schemas.microsoft.com/office/drawing/2014/main" id="{56461648-2950-7687-4D93-FCDBE5BEF3D5}"/>
              </a:ext>
            </a:extLst>
          </p:cNvPr>
          <p:cNvSpPr>
            <a:spLocks noGrp="1"/>
          </p:cNvSpPr>
          <p:nvPr>
            <p:ph type="body" sz="quarter" idx="10"/>
          </p:nvPr>
        </p:nvSpPr>
        <p:spPr>
          <a:xfrm>
            <a:off x="631226" y="1800997"/>
            <a:ext cx="10200896" cy="4881157"/>
          </a:xfrm>
        </p:spPr>
        <p:txBody>
          <a:bodyPr>
            <a:normAutofit/>
          </a:bodyPr>
          <a:lstStyle/>
          <a:p>
            <a:r>
              <a:rPr lang="en-GB"/>
              <a:t>Examples:</a:t>
            </a:r>
          </a:p>
          <a:p>
            <a:endParaRPr lang="en-GB"/>
          </a:p>
          <a:p>
            <a:pPr>
              <a:buFont typeface="Wingdings" panose="05000000000000000000" pitchFamily="2" charset="2"/>
              <a:buChar char="v"/>
            </a:pPr>
            <a:r>
              <a:rPr lang="en-GB"/>
              <a:t>All clinics drop-in for Primary Pupils</a:t>
            </a:r>
          </a:p>
          <a:p>
            <a:pPr>
              <a:buFont typeface="Wingdings" panose="05000000000000000000" pitchFamily="2" charset="2"/>
              <a:buChar char="v"/>
            </a:pPr>
            <a:r>
              <a:rPr lang="en-GB"/>
              <a:t>Letters to parents/carers of unvaccinated children</a:t>
            </a:r>
          </a:p>
          <a:p>
            <a:pPr>
              <a:buFont typeface="Wingdings" panose="05000000000000000000" pitchFamily="2" charset="2"/>
              <a:buChar char="v"/>
            </a:pPr>
            <a:r>
              <a:rPr lang="en-GB"/>
              <a:t>Additional drop-in clinics for Secondary School Pupils</a:t>
            </a:r>
          </a:p>
          <a:p>
            <a:pPr>
              <a:buFont typeface="Wingdings" panose="05000000000000000000" pitchFamily="2" charset="2"/>
              <a:buChar char="v"/>
            </a:pPr>
            <a:r>
              <a:rPr lang="en-GB"/>
              <a:t>Increased efforts to raise awareness amongst NHS Staff</a:t>
            </a:r>
          </a:p>
          <a:p>
            <a:pPr>
              <a:buFont typeface="Wingdings" panose="05000000000000000000" pitchFamily="2" charset="2"/>
              <a:buChar char="v"/>
            </a:pPr>
            <a:r>
              <a:rPr lang="en-GB"/>
              <a:t>All clinics made drop in for Health and Social Care Staff</a:t>
            </a:r>
          </a:p>
          <a:p>
            <a:pPr>
              <a:buFont typeface="Wingdings" panose="05000000000000000000" pitchFamily="2" charset="2"/>
              <a:buChar char="v"/>
            </a:pPr>
            <a:r>
              <a:rPr lang="en-GB"/>
              <a:t>Pop up clinic at primary care nursing conference</a:t>
            </a:r>
          </a:p>
          <a:p>
            <a:endParaRPr lang="en-GB"/>
          </a:p>
          <a:p>
            <a:endParaRPr lang="en-GB"/>
          </a:p>
        </p:txBody>
      </p:sp>
      <p:sp>
        <p:nvSpPr>
          <p:cNvPr id="2" name="Title 1">
            <a:extLst>
              <a:ext uri="{FF2B5EF4-FFF2-40B4-BE49-F238E27FC236}">
                <a16:creationId xmlns:a16="http://schemas.microsoft.com/office/drawing/2014/main" id="{6A53BE40-F4A4-8601-F5D8-E9769D3B699A}"/>
              </a:ext>
            </a:extLst>
          </p:cNvPr>
          <p:cNvSpPr>
            <a:spLocks noGrp="1"/>
          </p:cNvSpPr>
          <p:nvPr>
            <p:ph type="body" sz="quarter" idx="11"/>
          </p:nvPr>
        </p:nvSpPr>
        <p:spPr>
          <a:xfrm>
            <a:off x="631226" y="753373"/>
            <a:ext cx="9848850" cy="477838"/>
          </a:xfrm>
        </p:spPr>
        <p:txBody>
          <a:bodyPr/>
          <a:lstStyle/>
          <a:p>
            <a:r>
              <a:rPr lang="en-GB"/>
              <a:t>Mobilising the Programme</a:t>
            </a:r>
          </a:p>
        </p:txBody>
      </p:sp>
    </p:spTree>
    <p:extLst>
      <p:ext uri="{BB962C8B-B14F-4D97-AF65-F5344CB8AC3E}">
        <p14:creationId xmlns:p14="http://schemas.microsoft.com/office/powerpoint/2010/main" val="5740116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CFE9D8-3E84-2FE9-2E9B-7BC1B2131825}"/>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79CE5A68-AC2C-22A7-5FCD-4EA98223CAE2}"/>
              </a:ext>
            </a:extLst>
          </p:cNvPr>
          <p:cNvSpPr>
            <a:spLocks noGrp="1"/>
          </p:cNvSpPr>
          <p:nvPr>
            <p:ph type="body" sz="quarter" idx="11"/>
          </p:nvPr>
        </p:nvSpPr>
        <p:spPr/>
        <p:txBody>
          <a:bodyPr/>
          <a:lstStyle/>
          <a:p>
            <a:r>
              <a:rPr lang="en-GB"/>
              <a:t>Communications and Messaging</a:t>
            </a:r>
          </a:p>
        </p:txBody>
      </p:sp>
      <p:sp>
        <p:nvSpPr>
          <p:cNvPr id="4" name="Content Placeholder 3">
            <a:extLst>
              <a:ext uri="{FF2B5EF4-FFF2-40B4-BE49-F238E27FC236}">
                <a16:creationId xmlns:a16="http://schemas.microsoft.com/office/drawing/2014/main" id="{B848323F-842E-BAD6-03C1-CC6794F8FE9A}"/>
              </a:ext>
            </a:extLst>
          </p:cNvPr>
          <p:cNvSpPr>
            <a:spLocks noGrp="1"/>
          </p:cNvSpPr>
          <p:nvPr>
            <p:ph sz="quarter" idx="12"/>
          </p:nvPr>
        </p:nvSpPr>
        <p:spPr/>
        <p:txBody>
          <a:bodyPr/>
          <a:lstStyle/>
          <a:p>
            <a:r>
              <a:rPr lang="en-GB" sz="2400"/>
              <a:t>NHS Lothian Public Health Immunisations</a:t>
            </a:r>
          </a:p>
        </p:txBody>
      </p:sp>
      <p:sp>
        <p:nvSpPr>
          <p:cNvPr id="5" name="Content Placeholder 2">
            <a:extLst>
              <a:ext uri="{FF2B5EF4-FFF2-40B4-BE49-F238E27FC236}">
                <a16:creationId xmlns:a16="http://schemas.microsoft.com/office/drawing/2014/main" id="{FE4C4327-0893-B46F-CEDE-8E122CB84540}"/>
              </a:ext>
            </a:extLst>
          </p:cNvPr>
          <p:cNvSpPr>
            <a:spLocks noGrp="1"/>
          </p:cNvSpPr>
          <p:nvPr>
            <p:ph type="body" sz="quarter" idx="10"/>
          </p:nvPr>
        </p:nvSpPr>
        <p:spPr>
          <a:xfrm>
            <a:off x="631228" y="1777551"/>
            <a:ext cx="7581190" cy="3146141"/>
          </a:xfrm>
          <a:solidFill>
            <a:schemeClr val="accent4">
              <a:lumMod val="20000"/>
              <a:lumOff val="80000"/>
            </a:schemeClr>
          </a:solidFill>
          <a:ln/>
          <a:effectLst>
            <a:outerShdw blurRad="50800" dist="38100" dir="5400000" algn="t" rotWithShape="0">
              <a:prstClr val="black">
                <a:alpha val="40000"/>
              </a:prstClr>
            </a:outerShdw>
          </a:effectLst>
        </p:spPr>
        <p:style>
          <a:lnRef idx="2">
            <a:schemeClr val="accent4"/>
          </a:lnRef>
          <a:fillRef idx="1">
            <a:schemeClr val="lt1"/>
          </a:fillRef>
          <a:effectRef idx="0">
            <a:schemeClr val="accent4"/>
          </a:effectRef>
          <a:fontRef idx="minor">
            <a:schemeClr val="dk1"/>
          </a:fontRef>
        </p:style>
        <p:txBody>
          <a:bodyPr>
            <a:normAutofit/>
          </a:bodyPr>
          <a:lstStyle/>
          <a:p>
            <a:r>
              <a:rPr lang="en-GB"/>
              <a:t>Communication toolkit created by PHS complemented local communications</a:t>
            </a:r>
          </a:p>
          <a:p>
            <a:endParaRPr lang="en-GB"/>
          </a:p>
          <a:p>
            <a:r>
              <a:rPr lang="en-GB"/>
              <a:t>Wide engagement with stakeholders across health and social care, including third sector to target priority groups. </a:t>
            </a:r>
          </a:p>
          <a:p>
            <a:pPr marL="0" indent="0">
              <a:buNone/>
            </a:pPr>
            <a:endParaRPr lang="en-GB"/>
          </a:p>
          <a:p>
            <a:pPr marL="0" indent="0">
              <a:buNone/>
            </a:pPr>
            <a:endParaRPr lang="en-GB"/>
          </a:p>
        </p:txBody>
      </p:sp>
      <p:pic>
        <p:nvPicPr>
          <p:cNvPr id="26" name="Picture 25">
            <a:extLst>
              <a:ext uri="{FF2B5EF4-FFF2-40B4-BE49-F238E27FC236}">
                <a16:creationId xmlns:a16="http://schemas.microsoft.com/office/drawing/2014/main" id="{1EC34E9E-590A-9BF0-3C1B-2733A0BC554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99938" y="0"/>
            <a:ext cx="2049576" cy="2379785"/>
          </a:xfrm>
          <a:prstGeom prst="rect">
            <a:avLst/>
          </a:prstGeom>
        </p:spPr>
      </p:pic>
      <p:pic>
        <p:nvPicPr>
          <p:cNvPr id="22" name="Picture 21">
            <a:extLst>
              <a:ext uri="{FF2B5EF4-FFF2-40B4-BE49-F238E27FC236}">
                <a16:creationId xmlns:a16="http://schemas.microsoft.com/office/drawing/2014/main" id="{E2E4AA7B-7A85-9771-8244-CC680C1DDBC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90834" y="1511806"/>
            <a:ext cx="2150733" cy="2485292"/>
          </a:xfrm>
          <a:prstGeom prst="rect">
            <a:avLst/>
          </a:prstGeom>
        </p:spPr>
      </p:pic>
      <p:pic>
        <p:nvPicPr>
          <p:cNvPr id="28" name="Picture 27">
            <a:extLst>
              <a:ext uri="{FF2B5EF4-FFF2-40B4-BE49-F238E27FC236}">
                <a16:creationId xmlns:a16="http://schemas.microsoft.com/office/drawing/2014/main" id="{2572828B-070E-380F-B400-4B1263F88DF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489628" y="4009762"/>
            <a:ext cx="1955634" cy="2712537"/>
          </a:xfrm>
          <a:prstGeom prst="rect">
            <a:avLst/>
          </a:prstGeom>
        </p:spPr>
      </p:pic>
    </p:spTree>
    <p:extLst>
      <p:ext uri="{BB962C8B-B14F-4D97-AF65-F5344CB8AC3E}">
        <p14:creationId xmlns:p14="http://schemas.microsoft.com/office/powerpoint/2010/main" val="39873198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F82C6B-F656-C6E9-B1C6-58722B274A63}"/>
            </a:ext>
          </a:extLst>
        </p:cNvPr>
        <p:cNvGrpSpPr/>
        <p:nvPr/>
      </p:nvGrpSpPr>
      <p:grpSpPr>
        <a:xfrm>
          <a:off x="0" y="0"/>
          <a:ext cx="0" cy="0"/>
          <a:chOff x="0" y="0"/>
          <a:chExt cx="0" cy="0"/>
        </a:xfrm>
      </p:grpSpPr>
      <p:pic>
        <p:nvPicPr>
          <p:cNvPr id="17" name="Picture 16">
            <a:extLst>
              <a:ext uri="{FF2B5EF4-FFF2-40B4-BE49-F238E27FC236}">
                <a16:creationId xmlns:a16="http://schemas.microsoft.com/office/drawing/2014/main" id="{CFE078B1-07AB-8AA9-B907-CA690E09C9FF}"/>
              </a:ext>
            </a:extLst>
          </p:cNvPr>
          <p:cNvPicPr>
            <a:picLocks noChangeAspect="1"/>
          </p:cNvPicPr>
          <p:nvPr/>
        </p:nvPicPr>
        <p:blipFill>
          <a:blip r:embed="rId3"/>
          <a:stretch>
            <a:fillRect/>
          </a:stretch>
        </p:blipFill>
        <p:spPr>
          <a:xfrm>
            <a:off x="1782632" y="3655598"/>
            <a:ext cx="2796042" cy="2018393"/>
          </a:xfrm>
          <a:prstGeom prst="rect">
            <a:avLst/>
          </a:prstGeom>
        </p:spPr>
      </p:pic>
      <p:sp>
        <p:nvSpPr>
          <p:cNvPr id="3" name="Text Placeholder 2">
            <a:extLst>
              <a:ext uri="{FF2B5EF4-FFF2-40B4-BE49-F238E27FC236}">
                <a16:creationId xmlns:a16="http://schemas.microsoft.com/office/drawing/2014/main" id="{BD8B1FC1-B129-2E4F-DF78-1C6BDB650524}"/>
              </a:ext>
            </a:extLst>
          </p:cNvPr>
          <p:cNvSpPr>
            <a:spLocks noGrp="1"/>
          </p:cNvSpPr>
          <p:nvPr>
            <p:ph type="body" sz="quarter" idx="11"/>
          </p:nvPr>
        </p:nvSpPr>
        <p:spPr/>
        <p:txBody>
          <a:bodyPr/>
          <a:lstStyle/>
          <a:p>
            <a:r>
              <a:rPr lang="en-GB"/>
              <a:t>Priority Group- Staff</a:t>
            </a:r>
          </a:p>
        </p:txBody>
      </p:sp>
      <p:sp>
        <p:nvSpPr>
          <p:cNvPr id="4" name="Content Placeholder 3">
            <a:extLst>
              <a:ext uri="{FF2B5EF4-FFF2-40B4-BE49-F238E27FC236}">
                <a16:creationId xmlns:a16="http://schemas.microsoft.com/office/drawing/2014/main" id="{A7352694-1236-FA7E-D4FF-1273D1D69343}"/>
              </a:ext>
            </a:extLst>
          </p:cNvPr>
          <p:cNvSpPr>
            <a:spLocks noGrp="1"/>
          </p:cNvSpPr>
          <p:nvPr>
            <p:ph sz="quarter" idx="12"/>
          </p:nvPr>
        </p:nvSpPr>
        <p:spPr/>
        <p:txBody>
          <a:bodyPr/>
          <a:lstStyle/>
          <a:p>
            <a:r>
              <a:rPr lang="en-GB" sz="2400"/>
              <a:t>NHS Lothian Public Health Immunisations</a:t>
            </a:r>
          </a:p>
        </p:txBody>
      </p:sp>
      <p:sp>
        <p:nvSpPr>
          <p:cNvPr id="5" name="Content Placeholder 2">
            <a:extLst>
              <a:ext uri="{FF2B5EF4-FFF2-40B4-BE49-F238E27FC236}">
                <a16:creationId xmlns:a16="http://schemas.microsoft.com/office/drawing/2014/main" id="{A580FD21-3959-5F76-23E5-DCED9795E8AB}"/>
              </a:ext>
            </a:extLst>
          </p:cNvPr>
          <p:cNvSpPr>
            <a:spLocks noGrp="1"/>
          </p:cNvSpPr>
          <p:nvPr>
            <p:ph type="body" sz="quarter" idx="10"/>
          </p:nvPr>
        </p:nvSpPr>
        <p:spPr>
          <a:xfrm>
            <a:off x="631225" y="1584439"/>
            <a:ext cx="9927505" cy="719007"/>
          </a:xfrm>
        </p:spPr>
        <p:txBody>
          <a:bodyPr>
            <a:normAutofit/>
          </a:bodyPr>
          <a:lstStyle/>
          <a:p>
            <a:r>
              <a:rPr lang="en-GB" sz="2400"/>
              <a:t>Working Board-wide to vaccinate staff</a:t>
            </a:r>
          </a:p>
          <a:p>
            <a:pPr marL="0" indent="0">
              <a:buNone/>
            </a:pPr>
            <a:endParaRPr lang="en-GB" sz="2400"/>
          </a:p>
          <a:p>
            <a:pPr marL="0" indent="0">
              <a:buNone/>
            </a:pPr>
            <a:endParaRPr lang="en-GB" sz="2400"/>
          </a:p>
        </p:txBody>
      </p:sp>
      <p:pic>
        <p:nvPicPr>
          <p:cNvPr id="10" name="Picture 9">
            <a:extLst>
              <a:ext uri="{FF2B5EF4-FFF2-40B4-BE49-F238E27FC236}">
                <a16:creationId xmlns:a16="http://schemas.microsoft.com/office/drawing/2014/main" id="{195251A4-5085-E437-4585-D648283FF80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283" y="3369064"/>
            <a:ext cx="1825218" cy="2432649"/>
          </a:xfrm>
          <a:prstGeom prst="rect">
            <a:avLst/>
          </a:prstGeom>
        </p:spPr>
      </p:pic>
      <p:pic>
        <p:nvPicPr>
          <p:cNvPr id="12" name="Picture 11">
            <a:extLst>
              <a:ext uri="{FF2B5EF4-FFF2-40B4-BE49-F238E27FC236}">
                <a16:creationId xmlns:a16="http://schemas.microsoft.com/office/drawing/2014/main" id="{403A1F81-2186-B8CC-257A-893A7239128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87106" y="3751502"/>
            <a:ext cx="2110005" cy="2812211"/>
          </a:xfrm>
          <a:prstGeom prst="rect">
            <a:avLst/>
          </a:prstGeom>
        </p:spPr>
      </p:pic>
      <p:pic>
        <p:nvPicPr>
          <p:cNvPr id="14" name="Picture 13">
            <a:extLst>
              <a:ext uri="{FF2B5EF4-FFF2-40B4-BE49-F238E27FC236}">
                <a16:creationId xmlns:a16="http://schemas.microsoft.com/office/drawing/2014/main" id="{73D49E71-6021-F583-5781-C4A8AB78FDD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851748" y="3277049"/>
            <a:ext cx="2221003" cy="3043597"/>
          </a:xfrm>
          <a:prstGeom prst="rect">
            <a:avLst/>
          </a:prstGeom>
        </p:spPr>
      </p:pic>
      <p:pic>
        <p:nvPicPr>
          <p:cNvPr id="18" name="Picture 17">
            <a:extLst>
              <a:ext uri="{FF2B5EF4-FFF2-40B4-BE49-F238E27FC236}">
                <a16:creationId xmlns:a16="http://schemas.microsoft.com/office/drawing/2014/main" id="{1B4BBE81-00EE-278C-5369-A4967B5440B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931989" y="3407231"/>
            <a:ext cx="2920794" cy="2515128"/>
          </a:xfrm>
          <a:prstGeom prst="rect">
            <a:avLst/>
          </a:prstGeom>
        </p:spPr>
      </p:pic>
      <p:sp>
        <p:nvSpPr>
          <p:cNvPr id="9" name="Rectangle: Rounded Corners 8">
            <a:extLst>
              <a:ext uri="{FF2B5EF4-FFF2-40B4-BE49-F238E27FC236}">
                <a16:creationId xmlns:a16="http://schemas.microsoft.com/office/drawing/2014/main" id="{C758560D-8C1D-4D4C-EDEB-E4FE420B456B}"/>
              </a:ext>
            </a:extLst>
          </p:cNvPr>
          <p:cNvSpPr/>
          <p:nvPr/>
        </p:nvSpPr>
        <p:spPr>
          <a:xfrm>
            <a:off x="4578674" y="2220979"/>
            <a:ext cx="2032608" cy="951727"/>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Char char="-"/>
              <a:tabLst/>
              <a:defRPr/>
            </a:pPr>
            <a:endParaRPr kumimoji="0" lang="en-GB" sz="1800" b="1" i="0" u="none" strike="noStrike" kern="1200" cap="none" spc="0" normalizeH="0" baseline="0" noProof="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white"/>
                </a:solidFill>
                <a:effectLst/>
                <a:uLnTx/>
                <a:uFillTx/>
                <a:latin typeface="Calibri" panose="020F0502020204030204"/>
                <a:ea typeface="+mn-ea"/>
                <a:cs typeface="+mn-cs"/>
              </a:rPr>
              <a:t>Social media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white"/>
                </a:solidFill>
                <a:effectLst/>
                <a:uLnTx/>
                <a:uFillTx/>
                <a:latin typeface="Calibri" panose="020F0502020204030204"/>
                <a:ea typeface="+mn-ea"/>
                <a:cs typeface="+mn-cs"/>
              </a:rPr>
              <a:t>Staff intranet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Rectangle: Rounded Corners 10">
            <a:extLst>
              <a:ext uri="{FF2B5EF4-FFF2-40B4-BE49-F238E27FC236}">
                <a16:creationId xmlns:a16="http://schemas.microsoft.com/office/drawing/2014/main" id="{6DA290F0-2882-EB8B-75A0-229F127131EF}"/>
              </a:ext>
            </a:extLst>
          </p:cNvPr>
          <p:cNvSpPr/>
          <p:nvPr/>
        </p:nvSpPr>
        <p:spPr>
          <a:xfrm>
            <a:off x="339969" y="2242922"/>
            <a:ext cx="3668924" cy="951727"/>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marL="285750" marR="0" lvl="0" indent="-285750" algn="ctr" defTabSz="914400" rtl="0" eaLnBrk="1" fontAlgn="auto" latinLnBrk="0" hangingPunct="1">
              <a:lnSpc>
                <a:spcPct val="100000"/>
              </a:lnSpc>
              <a:spcBef>
                <a:spcPts val="0"/>
              </a:spcBef>
              <a:spcAft>
                <a:spcPts val="0"/>
              </a:spcAft>
              <a:buClrTx/>
              <a:buSzTx/>
              <a:buFontTx/>
              <a:buChar char="-"/>
              <a:tabLst/>
              <a:defRPr/>
            </a:pPr>
            <a:endParaRPr kumimoji="0" lang="en-GB" sz="1800" b="1" i="0" u="none" strike="noStrike" kern="1200" cap="none" spc="0" normalizeH="0" baseline="0" noProof="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white"/>
                </a:solidFill>
                <a:effectLst/>
                <a:uLnTx/>
                <a:uFillTx/>
                <a:latin typeface="Calibri" panose="020F0502020204030204"/>
                <a:ea typeface="+mn-ea"/>
                <a:cs typeface="+mn-cs"/>
              </a:rPr>
              <a:t>Email banners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white"/>
                </a:solidFill>
                <a:effectLst/>
                <a:uLnTx/>
                <a:uFillTx/>
                <a:latin typeface="Calibri" panose="020F0502020204030204"/>
                <a:ea typeface="+mn-ea"/>
                <a:cs typeface="+mn-cs"/>
              </a:rPr>
              <a:t>HSCP and social care leadership</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Rectangle: Rounded Corners 12">
            <a:extLst>
              <a:ext uri="{FF2B5EF4-FFF2-40B4-BE49-F238E27FC236}">
                <a16:creationId xmlns:a16="http://schemas.microsoft.com/office/drawing/2014/main" id="{7B86DFE2-8BA8-2386-975D-880D3A6B0479}"/>
              </a:ext>
            </a:extLst>
          </p:cNvPr>
          <p:cNvSpPr/>
          <p:nvPr/>
        </p:nvSpPr>
        <p:spPr>
          <a:xfrm>
            <a:off x="7195599" y="2213123"/>
            <a:ext cx="3654389" cy="89141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marL="285750" marR="0" lvl="0" indent="-285750" algn="ctr" defTabSz="914400" rtl="0" eaLnBrk="1" fontAlgn="auto" latinLnBrk="0" hangingPunct="1">
              <a:lnSpc>
                <a:spcPct val="100000"/>
              </a:lnSpc>
              <a:spcBef>
                <a:spcPts val="0"/>
              </a:spcBef>
              <a:spcAft>
                <a:spcPts val="0"/>
              </a:spcAft>
              <a:buClrTx/>
              <a:buSzTx/>
              <a:buFontTx/>
              <a:buChar char="-"/>
              <a:tabLst/>
              <a:defRPr/>
            </a:pPr>
            <a:endParaRPr kumimoji="0" lang="en-GB" sz="1800" b="1" i="0" u="none" strike="noStrike" kern="1200" cap="none" spc="0" normalizeH="0" baseline="0" noProof="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Calibri" panose="020F0502020204030204"/>
                <a:ea typeface="+mn-ea"/>
                <a:cs typeface="+mn-cs"/>
              </a:rPr>
              <a:t>NHS Lothian Website</a:t>
            </a:r>
            <a:br>
              <a:rPr kumimoji="0" lang="en-GB" sz="1800" b="1" i="0" u="none" strike="noStrike" kern="1200" cap="none" spc="0" normalizeH="0" baseline="0" noProof="0">
                <a:ln>
                  <a:noFill/>
                </a:ln>
                <a:solidFill>
                  <a:prstClr val="white"/>
                </a:solidFill>
                <a:effectLst/>
                <a:uLnTx/>
                <a:uFillTx/>
                <a:latin typeface="Calibri" panose="020F0502020204030204"/>
                <a:ea typeface="+mn-ea"/>
                <a:cs typeface="+mn-cs"/>
              </a:rPr>
            </a:br>
            <a:r>
              <a:rPr kumimoji="0" lang="en-GB" sz="1800" b="1" i="0" u="none" strike="noStrike" kern="1200" cap="none" spc="0" normalizeH="0" baseline="0" noProof="0">
                <a:ln>
                  <a:noFill/>
                </a:ln>
                <a:solidFill>
                  <a:prstClr val="white"/>
                </a:solidFill>
                <a:effectLst/>
                <a:uLnTx/>
                <a:uFillTx/>
                <a:latin typeface="Calibri" panose="020F0502020204030204"/>
                <a:ea typeface="+mn-ea"/>
                <a:cs typeface="+mn-cs"/>
              </a:rPr>
              <a:t>Posters in Clinical areas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Calibri" panose="020F0502020204030204"/>
                <a:ea typeface="+mn-ea"/>
                <a:cs typeface="+mn-cs"/>
              </a:rPr>
              <a:t>Staff pop-ups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277127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305128-B08B-FC2A-1428-852217B9A334}"/>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374F649A-35BC-6912-9935-B5E5E74FA0F4}"/>
              </a:ext>
            </a:extLst>
          </p:cNvPr>
          <p:cNvSpPr>
            <a:spLocks noGrp="1"/>
          </p:cNvSpPr>
          <p:nvPr>
            <p:ph type="body" sz="quarter" idx="11"/>
          </p:nvPr>
        </p:nvSpPr>
        <p:spPr/>
        <p:txBody>
          <a:bodyPr/>
          <a:lstStyle/>
          <a:p>
            <a:r>
              <a:rPr lang="en-GB"/>
              <a:t>Priority Group – Low Income</a:t>
            </a:r>
          </a:p>
        </p:txBody>
      </p:sp>
      <p:sp>
        <p:nvSpPr>
          <p:cNvPr id="4" name="Content Placeholder 3">
            <a:extLst>
              <a:ext uri="{FF2B5EF4-FFF2-40B4-BE49-F238E27FC236}">
                <a16:creationId xmlns:a16="http://schemas.microsoft.com/office/drawing/2014/main" id="{ADD73CEA-11FD-6ABC-4DBC-E575B330FF0D}"/>
              </a:ext>
            </a:extLst>
          </p:cNvPr>
          <p:cNvSpPr>
            <a:spLocks noGrp="1"/>
          </p:cNvSpPr>
          <p:nvPr>
            <p:ph sz="quarter" idx="12"/>
          </p:nvPr>
        </p:nvSpPr>
        <p:spPr/>
        <p:txBody>
          <a:bodyPr/>
          <a:lstStyle/>
          <a:p>
            <a:r>
              <a:rPr lang="en-GB" sz="2400"/>
              <a:t>NHS Lothian Public Health Immunisations</a:t>
            </a:r>
          </a:p>
        </p:txBody>
      </p:sp>
      <p:pic>
        <p:nvPicPr>
          <p:cNvPr id="6" name="Picture 5">
            <a:extLst>
              <a:ext uri="{FF2B5EF4-FFF2-40B4-BE49-F238E27FC236}">
                <a16:creationId xmlns:a16="http://schemas.microsoft.com/office/drawing/2014/main" id="{71BBEAC8-CDF9-16F3-024E-3241C75E89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4909" y="1629507"/>
            <a:ext cx="10879958" cy="4736123"/>
          </a:xfrm>
          <a:prstGeom prst="rect">
            <a:avLst/>
          </a:prstGeom>
        </p:spPr>
      </p:pic>
    </p:spTree>
    <p:extLst>
      <p:ext uri="{BB962C8B-B14F-4D97-AF65-F5344CB8AC3E}">
        <p14:creationId xmlns:p14="http://schemas.microsoft.com/office/powerpoint/2010/main" val="29315042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AFFCD9D-11CA-280C-E564-70BA2C3FA481}"/>
              </a:ext>
            </a:extLst>
          </p:cNvPr>
          <p:cNvSpPr>
            <a:spLocks noGrp="1"/>
          </p:cNvSpPr>
          <p:nvPr>
            <p:ph type="body" sz="quarter" idx="10"/>
          </p:nvPr>
        </p:nvSpPr>
        <p:spPr>
          <a:xfrm>
            <a:off x="777875" y="2013561"/>
            <a:ext cx="8999171" cy="4082439"/>
          </a:xfrm>
        </p:spPr>
        <p:txBody>
          <a:bodyPr/>
          <a:lstStyle/>
          <a:p>
            <a:r>
              <a:rPr lang="en-GB"/>
              <a:t>Flu uptake lowest across Scotland (13.6%) and in NHS Lothian (15.2%) for Polish community.</a:t>
            </a:r>
          </a:p>
          <a:p>
            <a:pPr marL="0" indent="0">
              <a:buNone/>
            </a:pPr>
            <a:endParaRPr lang="en-GB"/>
          </a:p>
          <a:p>
            <a:r>
              <a:rPr lang="en-GB"/>
              <a:t>Highest uptake for white British (65.5%), Scottish (64%) and Irish (62.6%) in NHS Lothian</a:t>
            </a:r>
          </a:p>
          <a:p>
            <a:endParaRPr lang="en-GB"/>
          </a:p>
          <a:p>
            <a:r>
              <a:rPr lang="en-GB"/>
              <a:t>Second lowest uptake amongst African (25.4%), Caribbean or Black (27.3%) ethnic groups. </a:t>
            </a:r>
          </a:p>
          <a:p>
            <a:endParaRPr lang="en-GB"/>
          </a:p>
          <a:p>
            <a:endParaRPr lang="en-GB"/>
          </a:p>
        </p:txBody>
      </p:sp>
      <p:sp>
        <p:nvSpPr>
          <p:cNvPr id="9" name="Text Placeholder 2">
            <a:extLst>
              <a:ext uri="{FF2B5EF4-FFF2-40B4-BE49-F238E27FC236}">
                <a16:creationId xmlns:a16="http://schemas.microsoft.com/office/drawing/2014/main" id="{51EA5FD2-5513-7198-206E-EDA3D690A72A}"/>
              </a:ext>
            </a:extLst>
          </p:cNvPr>
          <p:cNvSpPr>
            <a:spLocks noGrp="1"/>
          </p:cNvSpPr>
          <p:nvPr>
            <p:ph type="body" sz="quarter" idx="11"/>
          </p:nvPr>
        </p:nvSpPr>
        <p:spPr>
          <a:xfrm>
            <a:off x="777875" y="762000"/>
            <a:ext cx="9848850" cy="477520"/>
          </a:xfrm>
        </p:spPr>
        <p:txBody>
          <a:bodyPr/>
          <a:lstStyle/>
          <a:p>
            <a:r>
              <a:rPr lang="en-GB"/>
              <a:t>Priority Group – Ethnicity</a:t>
            </a:r>
          </a:p>
        </p:txBody>
      </p:sp>
      <p:sp>
        <p:nvSpPr>
          <p:cNvPr id="10" name="Content Placeholder 3">
            <a:extLst>
              <a:ext uri="{FF2B5EF4-FFF2-40B4-BE49-F238E27FC236}">
                <a16:creationId xmlns:a16="http://schemas.microsoft.com/office/drawing/2014/main" id="{6733866D-CE58-F9FE-6717-B9130E102848}"/>
              </a:ext>
            </a:extLst>
          </p:cNvPr>
          <p:cNvSpPr>
            <a:spLocks noGrp="1"/>
          </p:cNvSpPr>
          <p:nvPr>
            <p:ph sz="quarter" idx="12"/>
          </p:nvPr>
        </p:nvSpPr>
        <p:spPr>
          <a:xfrm rot="16200000">
            <a:off x="8964613" y="3214688"/>
            <a:ext cx="5556250" cy="447675"/>
          </a:xfrm>
        </p:spPr>
        <p:txBody>
          <a:bodyPr/>
          <a:lstStyle/>
          <a:p>
            <a:r>
              <a:rPr lang="en-GB" sz="2400"/>
              <a:t>NHS Lothian Public Health Immunisations</a:t>
            </a:r>
          </a:p>
        </p:txBody>
      </p:sp>
    </p:spTree>
    <p:extLst>
      <p:ext uri="{BB962C8B-B14F-4D97-AF65-F5344CB8AC3E}">
        <p14:creationId xmlns:p14="http://schemas.microsoft.com/office/powerpoint/2010/main" val="22837056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3AC689-19C5-1E76-8B80-421480D44FDB}"/>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8D55DF22-4789-B7D4-DE63-63751B35388D}"/>
              </a:ext>
            </a:extLst>
          </p:cNvPr>
          <p:cNvSpPr>
            <a:spLocks noGrp="1"/>
          </p:cNvSpPr>
          <p:nvPr>
            <p:ph type="body" sz="quarter" idx="11"/>
          </p:nvPr>
        </p:nvSpPr>
        <p:spPr>
          <a:xfrm>
            <a:off x="777875" y="761999"/>
            <a:ext cx="9848850" cy="902677"/>
          </a:xfrm>
        </p:spPr>
        <p:txBody>
          <a:bodyPr/>
          <a:lstStyle/>
          <a:p>
            <a:r>
              <a:rPr lang="en-GB" sz="3200"/>
              <a:t>Targeted Work - Ethnic Minority Groups and Lower Income Communities</a:t>
            </a:r>
          </a:p>
        </p:txBody>
      </p:sp>
      <p:sp>
        <p:nvSpPr>
          <p:cNvPr id="4" name="Content Placeholder 3">
            <a:extLst>
              <a:ext uri="{FF2B5EF4-FFF2-40B4-BE49-F238E27FC236}">
                <a16:creationId xmlns:a16="http://schemas.microsoft.com/office/drawing/2014/main" id="{CB722118-0F72-692B-C41E-3C250394FADC}"/>
              </a:ext>
            </a:extLst>
          </p:cNvPr>
          <p:cNvSpPr>
            <a:spLocks noGrp="1"/>
          </p:cNvSpPr>
          <p:nvPr>
            <p:ph sz="quarter" idx="12"/>
          </p:nvPr>
        </p:nvSpPr>
        <p:spPr/>
        <p:txBody>
          <a:bodyPr/>
          <a:lstStyle/>
          <a:p>
            <a:r>
              <a:rPr lang="en-GB" sz="2400"/>
              <a:t>NHS Lothian Public Health Immunisations</a:t>
            </a:r>
          </a:p>
        </p:txBody>
      </p:sp>
      <p:sp>
        <p:nvSpPr>
          <p:cNvPr id="5" name="Content Placeholder 2">
            <a:extLst>
              <a:ext uri="{FF2B5EF4-FFF2-40B4-BE49-F238E27FC236}">
                <a16:creationId xmlns:a16="http://schemas.microsoft.com/office/drawing/2014/main" id="{F9591775-52C5-7028-E613-BFB0AAB2F6A9}"/>
              </a:ext>
            </a:extLst>
          </p:cNvPr>
          <p:cNvSpPr>
            <a:spLocks noGrp="1"/>
          </p:cNvSpPr>
          <p:nvPr>
            <p:ph type="body" sz="quarter" idx="10"/>
          </p:nvPr>
        </p:nvSpPr>
        <p:spPr>
          <a:xfrm>
            <a:off x="631226" y="1777551"/>
            <a:ext cx="10310813" cy="4149725"/>
          </a:xfrm>
        </p:spPr>
        <p:txBody>
          <a:bodyPr>
            <a:normAutofit/>
          </a:bodyPr>
          <a:lstStyle/>
          <a:p>
            <a:r>
              <a:rPr lang="en-GB" sz="2400"/>
              <a:t>Partnership working with communities and voluntary sector</a:t>
            </a:r>
          </a:p>
          <a:p>
            <a:r>
              <a:rPr lang="en-GB" sz="2400"/>
              <a:t>Scottish Ambulance Service support</a:t>
            </a:r>
          </a:p>
          <a:p>
            <a:r>
              <a:rPr lang="en-GB" sz="2400"/>
              <a:t>Targeted outreach clinics e.g. homeless units </a:t>
            </a:r>
          </a:p>
          <a:p>
            <a:r>
              <a:rPr lang="en-GB" sz="2400"/>
              <a:t>Flu Videos with community champions</a:t>
            </a:r>
          </a:p>
          <a:p>
            <a:pPr marL="0" indent="0">
              <a:buNone/>
            </a:pPr>
            <a:endParaRPr lang="en-GB" sz="2400"/>
          </a:p>
        </p:txBody>
      </p:sp>
      <p:pic>
        <p:nvPicPr>
          <p:cNvPr id="6" name="Picture 5">
            <a:extLst>
              <a:ext uri="{FF2B5EF4-FFF2-40B4-BE49-F238E27FC236}">
                <a16:creationId xmlns:a16="http://schemas.microsoft.com/office/drawing/2014/main" id="{CB9B845F-3AB5-21E5-48ED-C926DF2F99D3}"/>
              </a:ext>
            </a:extLst>
          </p:cNvPr>
          <p:cNvPicPr>
            <a:picLocks noChangeAspect="1"/>
          </p:cNvPicPr>
          <p:nvPr/>
        </p:nvPicPr>
        <p:blipFill>
          <a:blip r:embed="rId2"/>
          <a:stretch>
            <a:fillRect/>
          </a:stretch>
        </p:blipFill>
        <p:spPr>
          <a:xfrm>
            <a:off x="224909" y="3858011"/>
            <a:ext cx="3591503" cy="1856283"/>
          </a:xfrm>
          <a:prstGeom prst="rect">
            <a:avLst/>
          </a:prstGeom>
        </p:spPr>
      </p:pic>
      <p:pic>
        <p:nvPicPr>
          <p:cNvPr id="12" name="Picture 11">
            <a:extLst>
              <a:ext uri="{FF2B5EF4-FFF2-40B4-BE49-F238E27FC236}">
                <a16:creationId xmlns:a16="http://schemas.microsoft.com/office/drawing/2014/main" id="{0F3A6469-27EC-CD69-E8E4-574225DD1BF8}"/>
              </a:ext>
            </a:extLst>
          </p:cNvPr>
          <p:cNvPicPr>
            <a:picLocks noChangeAspect="1"/>
          </p:cNvPicPr>
          <p:nvPr/>
        </p:nvPicPr>
        <p:blipFill>
          <a:blip r:embed="rId3"/>
          <a:stretch>
            <a:fillRect/>
          </a:stretch>
        </p:blipFill>
        <p:spPr>
          <a:xfrm>
            <a:off x="3659453" y="4786152"/>
            <a:ext cx="3917210" cy="1784650"/>
          </a:xfrm>
          <a:prstGeom prst="rect">
            <a:avLst/>
          </a:prstGeom>
        </p:spPr>
      </p:pic>
      <p:pic>
        <p:nvPicPr>
          <p:cNvPr id="14" name="Picture 13">
            <a:extLst>
              <a:ext uri="{FF2B5EF4-FFF2-40B4-BE49-F238E27FC236}">
                <a16:creationId xmlns:a16="http://schemas.microsoft.com/office/drawing/2014/main" id="{7B1481A9-7241-96D3-B4B3-BEACAB1A1A88}"/>
              </a:ext>
            </a:extLst>
          </p:cNvPr>
          <p:cNvPicPr>
            <a:picLocks noChangeAspect="1"/>
          </p:cNvPicPr>
          <p:nvPr/>
        </p:nvPicPr>
        <p:blipFill>
          <a:blip r:embed="rId4"/>
          <a:stretch>
            <a:fillRect/>
          </a:stretch>
        </p:blipFill>
        <p:spPr>
          <a:xfrm>
            <a:off x="7067262" y="3686669"/>
            <a:ext cx="4005489" cy="1856283"/>
          </a:xfrm>
          <a:prstGeom prst="rect">
            <a:avLst/>
          </a:prstGeom>
        </p:spPr>
      </p:pic>
    </p:spTree>
    <p:extLst>
      <p:ext uri="{BB962C8B-B14F-4D97-AF65-F5344CB8AC3E}">
        <p14:creationId xmlns:p14="http://schemas.microsoft.com/office/powerpoint/2010/main" val="29002979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AD0605-958B-7A51-4B66-B11357A79427}"/>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9EEBDE87-7666-EAC4-6942-3769C5E366AF}"/>
              </a:ext>
            </a:extLst>
          </p:cNvPr>
          <p:cNvSpPr>
            <a:spLocks noGrp="1"/>
          </p:cNvSpPr>
          <p:nvPr>
            <p:ph type="body" sz="quarter" idx="11"/>
          </p:nvPr>
        </p:nvSpPr>
        <p:spPr/>
        <p:txBody>
          <a:bodyPr/>
          <a:lstStyle/>
          <a:p>
            <a:r>
              <a:rPr lang="en-GB"/>
              <a:t>Priority Group – Preschool Children</a:t>
            </a:r>
          </a:p>
        </p:txBody>
      </p:sp>
      <p:sp>
        <p:nvSpPr>
          <p:cNvPr id="4" name="Content Placeholder 3">
            <a:extLst>
              <a:ext uri="{FF2B5EF4-FFF2-40B4-BE49-F238E27FC236}">
                <a16:creationId xmlns:a16="http://schemas.microsoft.com/office/drawing/2014/main" id="{FF5CD473-85BE-6CC8-E1B4-3AC6C47C69C8}"/>
              </a:ext>
            </a:extLst>
          </p:cNvPr>
          <p:cNvSpPr>
            <a:spLocks noGrp="1"/>
          </p:cNvSpPr>
          <p:nvPr>
            <p:ph sz="quarter" idx="12"/>
          </p:nvPr>
        </p:nvSpPr>
        <p:spPr/>
        <p:txBody>
          <a:bodyPr/>
          <a:lstStyle/>
          <a:p>
            <a:r>
              <a:rPr lang="en-GB" sz="2400"/>
              <a:t>NHS Lothian Public Health Immunisations</a:t>
            </a:r>
          </a:p>
        </p:txBody>
      </p:sp>
      <p:sp>
        <p:nvSpPr>
          <p:cNvPr id="9" name="TextBox 8">
            <a:extLst>
              <a:ext uri="{FF2B5EF4-FFF2-40B4-BE49-F238E27FC236}">
                <a16:creationId xmlns:a16="http://schemas.microsoft.com/office/drawing/2014/main" id="{6804B503-D3F1-9D72-584B-4AD475707267}"/>
              </a:ext>
            </a:extLst>
          </p:cNvPr>
          <p:cNvSpPr txBox="1"/>
          <p:nvPr/>
        </p:nvSpPr>
        <p:spPr>
          <a:xfrm>
            <a:off x="561300" y="1869043"/>
            <a:ext cx="813628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rgbClr val="7C348B"/>
                </a:solidFill>
                <a:effectLst/>
                <a:uLnTx/>
                <a:uFillTx/>
                <a:latin typeface="Calibri" panose="020F0502020204030204"/>
                <a:ea typeface="+mn-ea"/>
                <a:cs typeface="+mn-cs"/>
              </a:rPr>
              <a:t>Winter 2025/26 </a:t>
            </a:r>
          </a:p>
        </p:txBody>
      </p:sp>
      <p:pic>
        <p:nvPicPr>
          <p:cNvPr id="11" name="Picture 10">
            <a:extLst>
              <a:ext uri="{FF2B5EF4-FFF2-40B4-BE49-F238E27FC236}">
                <a16:creationId xmlns:a16="http://schemas.microsoft.com/office/drawing/2014/main" id="{60D4A3FC-A18A-8415-AC9B-EC49BAF820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3974" y="2330709"/>
            <a:ext cx="7403595" cy="3885936"/>
          </a:xfrm>
          <a:prstGeom prst="rect">
            <a:avLst/>
          </a:prstGeom>
        </p:spPr>
      </p:pic>
      <p:sp>
        <p:nvSpPr>
          <p:cNvPr id="12" name="TextBox 11">
            <a:extLst>
              <a:ext uri="{FF2B5EF4-FFF2-40B4-BE49-F238E27FC236}">
                <a16:creationId xmlns:a16="http://schemas.microsoft.com/office/drawing/2014/main" id="{DF8D06A5-95D7-86DE-0ED4-D2526B751F3E}"/>
              </a:ext>
            </a:extLst>
          </p:cNvPr>
          <p:cNvSpPr txBox="1"/>
          <p:nvPr/>
        </p:nvSpPr>
        <p:spPr>
          <a:xfrm>
            <a:off x="7818353" y="1770184"/>
            <a:ext cx="3282462" cy="4708981"/>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2000" b="1" i="0" u="none" strike="noStrike" kern="1200" cap="none" spc="0" normalizeH="0" baseline="0" noProof="0">
                <a:ln>
                  <a:noFill/>
                </a:ln>
                <a:solidFill>
                  <a:srgbClr val="7C348B"/>
                </a:solidFill>
                <a:effectLst/>
                <a:uLnTx/>
                <a:uFillTx/>
                <a:latin typeface="Calibri" panose="020F0502020204030204"/>
                <a:ea typeface="+mn-ea"/>
                <a:cs typeface="+mn-cs"/>
              </a:rPr>
              <a:t>SIMD1 uptake 39.4% and SIMD5 uptake 70.5%</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n-GB" sz="2000" b="1" i="0" u="none" strike="noStrike" kern="1200" cap="none" spc="0" normalizeH="0" baseline="0" noProof="0">
              <a:ln>
                <a:noFill/>
              </a:ln>
              <a:solidFill>
                <a:srgbClr val="7C348B"/>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2000" b="1" i="0" u="none" strike="noStrike" kern="1200" cap="none" spc="0" normalizeH="0" baseline="0" noProof="0">
                <a:ln>
                  <a:noFill/>
                </a:ln>
                <a:solidFill>
                  <a:srgbClr val="7C348B"/>
                </a:solidFill>
                <a:effectLst/>
                <a:uLnTx/>
                <a:uFillTx/>
                <a:latin typeface="Calibri" panose="020F0502020204030204"/>
                <a:ea typeface="+mn-ea"/>
                <a:cs typeface="+mn-cs"/>
              </a:rPr>
              <a:t>Gap between SIMD1 and SIMD5 31.1%, compared to 31.9% in 2024</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n-GB" sz="2000" b="1" i="0" u="none" strike="noStrike" kern="1200" cap="none" spc="0" normalizeH="0" baseline="0" noProof="0">
              <a:ln>
                <a:noFill/>
              </a:ln>
              <a:solidFill>
                <a:srgbClr val="7C348B"/>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2000" b="1" i="0" u="none" strike="noStrike" kern="1200" cap="none" spc="0" normalizeH="0" baseline="0" noProof="0">
                <a:ln>
                  <a:noFill/>
                </a:ln>
                <a:solidFill>
                  <a:srgbClr val="7C348B"/>
                </a:solidFill>
                <a:effectLst/>
                <a:uLnTx/>
                <a:uFillTx/>
                <a:latin typeface="Calibri" panose="020F0502020204030204"/>
                <a:ea typeface="+mn-ea"/>
                <a:cs typeface="+mn-cs"/>
              </a:rPr>
              <a:t>Overall gaps in uptake for 2024/25 and 2025/26 flu improved slightly. Except for the gap between SIMD1 and 2 which increased by 1.4%</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n-GB" sz="2000" b="1" i="0" u="none" strike="noStrike" kern="1200" cap="none" spc="0" normalizeH="0" baseline="0" noProof="0">
              <a:ln>
                <a:noFill/>
              </a:ln>
              <a:solidFill>
                <a:srgbClr val="7C348B"/>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n-GB" sz="2000" b="1" i="0" u="none" strike="noStrike" kern="1200" cap="none" spc="0" normalizeH="0" baseline="0" noProof="0">
              <a:ln>
                <a:noFill/>
              </a:ln>
              <a:solidFill>
                <a:srgbClr val="7C348B"/>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58877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hoto of Benji the double decker bus.">
            <a:extLst>
              <a:ext uri="{FF2B5EF4-FFF2-40B4-BE49-F238E27FC236}">
                <a16:creationId xmlns:a16="http://schemas.microsoft.com/office/drawing/2014/main" id="{13F5C15F-217A-848C-9F83-CCF633B85DC6}"/>
              </a:ext>
            </a:extLst>
          </p:cNvPr>
          <p:cNvPicPr>
            <a:picLocks noChangeAspect="1"/>
          </p:cNvPicPr>
          <p:nvPr/>
        </p:nvPicPr>
        <p:blipFill>
          <a:blip r:embed="rId2"/>
          <a:stretch>
            <a:fillRect/>
          </a:stretch>
        </p:blipFill>
        <p:spPr>
          <a:xfrm>
            <a:off x="609600" y="405129"/>
            <a:ext cx="4759569" cy="6347364"/>
          </a:xfrm>
          <a:prstGeom prst="rect">
            <a:avLst/>
          </a:prstGeom>
        </p:spPr>
      </p:pic>
      <p:sp>
        <p:nvSpPr>
          <p:cNvPr id="6" name="Text Placeholder 2">
            <a:extLst>
              <a:ext uri="{FF2B5EF4-FFF2-40B4-BE49-F238E27FC236}">
                <a16:creationId xmlns:a16="http://schemas.microsoft.com/office/drawing/2014/main" id="{49CB5A6C-A663-AA66-EB12-9940FBA4CD59}"/>
              </a:ext>
            </a:extLst>
          </p:cNvPr>
          <p:cNvSpPr>
            <a:spLocks noGrp="1"/>
          </p:cNvSpPr>
          <p:nvPr>
            <p:ph type="body" sz="quarter" idx="11"/>
          </p:nvPr>
        </p:nvSpPr>
        <p:spPr>
          <a:xfrm>
            <a:off x="5029201" y="660400"/>
            <a:ext cx="6013938" cy="477838"/>
          </a:xfrm>
        </p:spPr>
        <p:txBody>
          <a:bodyPr/>
          <a:lstStyle/>
          <a:p>
            <a:pPr algn="r"/>
            <a:r>
              <a:rPr lang="en-GB" sz="3200"/>
              <a:t>Targeted Work – Preschool Flu</a:t>
            </a:r>
          </a:p>
        </p:txBody>
      </p:sp>
      <p:sp>
        <p:nvSpPr>
          <p:cNvPr id="7" name="TextBox 6">
            <a:extLst>
              <a:ext uri="{FF2B5EF4-FFF2-40B4-BE49-F238E27FC236}">
                <a16:creationId xmlns:a16="http://schemas.microsoft.com/office/drawing/2014/main" id="{93EEA502-35BD-5166-0A6E-D1F5A3B35BDA}"/>
              </a:ext>
            </a:extLst>
          </p:cNvPr>
          <p:cNvSpPr txBox="1"/>
          <p:nvPr/>
        </p:nvSpPr>
        <p:spPr>
          <a:xfrm>
            <a:off x="5437065" y="2397948"/>
            <a:ext cx="6013939" cy="206210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1" u="none" strike="noStrike" kern="1200" cap="none" spc="0" normalizeH="0" baseline="0" noProof="0">
                <a:ln>
                  <a:noFill/>
                </a:ln>
                <a:solidFill>
                  <a:srgbClr val="7C348B"/>
                </a:solidFill>
                <a:effectLst/>
                <a:uLnTx/>
                <a:uFillTx/>
                <a:latin typeface="Calibri" panose="020F0502020204030204"/>
                <a:ea typeface="+mn-ea"/>
                <a:cs typeface="+mn-cs"/>
              </a:rPr>
              <a:t>Play Talk Read b</a:t>
            </a:r>
            <a:r>
              <a:rPr kumimoji="0" lang="en-GB" sz="3200" b="1" i="0" u="none" strike="noStrike" kern="1200" cap="none" spc="0" normalizeH="0" baseline="0" noProof="0">
                <a:ln>
                  <a:noFill/>
                </a:ln>
                <a:solidFill>
                  <a:srgbClr val="7C348B"/>
                </a:solidFill>
                <a:effectLst/>
                <a:uLnTx/>
                <a:uFillTx/>
                <a:latin typeface="Calibri" panose="020F0502020204030204"/>
                <a:ea typeface="+mn-ea"/>
                <a:cs typeface="+mn-cs"/>
              </a:rPr>
              <a:t>us used to improve accessibility and host pop-up events. Targeting lower income areas. </a:t>
            </a:r>
          </a:p>
        </p:txBody>
      </p:sp>
      <p:sp>
        <p:nvSpPr>
          <p:cNvPr id="8" name="Content Placeholder 3">
            <a:extLst>
              <a:ext uri="{FF2B5EF4-FFF2-40B4-BE49-F238E27FC236}">
                <a16:creationId xmlns:a16="http://schemas.microsoft.com/office/drawing/2014/main" id="{B4212576-D5B8-322D-6363-7ABE45FA386A}"/>
              </a:ext>
            </a:extLst>
          </p:cNvPr>
          <p:cNvSpPr>
            <a:spLocks noGrp="1"/>
          </p:cNvSpPr>
          <p:nvPr>
            <p:ph sz="quarter" idx="12"/>
          </p:nvPr>
        </p:nvSpPr>
        <p:spPr>
          <a:xfrm rot="16200000">
            <a:off x="8964613" y="3214688"/>
            <a:ext cx="5556250" cy="447675"/>
          </a:xfrm>
        </p:spPr>
        <p:txBody>
          <a:bodyPr/>
          <a:lstStyle/>
          <a:p>
            <a:r>
              <a:rPr lang="en-GB" sz="2400"/>
              <a:t>NHS Lothian Public Health Immunisations</a:t>
            </a:r>
          </a:p>
        </p:txBody>
      </p:sp>
    </p:spTree>
    <p:extLst>
      <p:ext uri="{BB962C8B-B14F-4D97-AF65-F5344CB8AC3E}">
        <p14:creationId xmlns:p14="http://schemas.microsoft.com/office/powerpoint/2010/main" val="622236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C9AC8F-74BB-7B83-CC28-A7DE2B1F2778}"/>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88D2B6C5-F040-CF7E-EE4A-9AC3E5A14293}"/>
              </a:ext>
            </a:extLst>
          </p:cNvPr>
          <p:cNvSpPr>
            <a:spLocks noGrp="1"/>
          </p:cNvSpPr>
          <p:nvPr>
            <p:ph type="body" sz="quarter" idx="11"/>
          </p:nvPr>
        </p:nvSpPr>
        <p:spPr/>
        <p:txBody>
          <a:bodyPr/>
          <a:lstStyle/>
          <a:p>
            <a:r>
              <a:rPr lang="en-GB"/>
              <a:t>Key Messages</a:t>
            </a:r>
          </a:p>
        </p:txBody>
      </p:sp>
      <p:sp>
        <p:nvSpPr>
          <p:cNvPr id="4" name="Content Placeholder 3">
            <a:extLst>
              <a:ext uri="{FF2B5EF4-FFF2-40B4-BE49-F238E27FC236}">
                <a16:creationId xmlns:a16="http://schemas.microsoft.com/office/drawing/2014/main" id="{0C7A1139-3B13-0124-940F-781BA160E102}"/>
              </a:ext>
            </a:extLst>
          </p:cNvPr>
          <p:cNvSpPr>
            <a:spLocks noGrp="1"/>
          </p:cNvSpPr>
          <p:nvPr>
            <p:ph sz="quarter" idx="12"/>
          </p:nvPr>
        </p:nvSpPr>
        <p:spPr/>
        <p:txBody>
          <a:bodyPr/>
          <a:lstStyle/>
          <a:p>
            <a:r>
              <a:rPr lang="en-GB" sz="2400"/>
              <a:t>NHS Lothian Public Health Immunisations</a:t>
            </a:r>
          </a:p>
        </p:txBody>
      </p:sp>
      <p:sp>
        <p:nvSpPr>
          <p:cNvPr id="5" name="Content Placeholder 2">
            <a:extLst>
              <a:ext uri="{FF2B5EF4-FFF2-40B4-BE49-F238E27FC236}">
                <a16:creationId xmlns:a16="http://schemas.microsoft.com/office/drawing/2014/main" id="{9CD81F77-D560-A074-45D4-D1AF1741A8EA}"/>
              </a:ext>
            </a:extLst>
          </p:cNvPr>
          <p:cNvSpPr>
            <a:spLocks noGrp="1"/>
          </p:cNvSpPr>
          <p:nvPr>
            <p:ph type="body" sz="quarter" idx="10"/>
          </p:nvPr>
        </p:nvSpPr>
        <p:spPr>
          <a:xfrm>
            <a:off x="567054" y="1601705"/>
            <a:ext cx="10505697" cy="4740480"/>
          </a:xfrm>
        </p:spPr>
        <p:txBody>
          <a:bodyPr>
            <a:normAutofit fontScale="92500" lnSpcReduction="10000"/>
          </a:bodyPr>
          <a:lstStyle/>
          <a:p>
            <a:pPr>
              <a:buFont typeface="Wingdings" panose="05000000000000000000" pitchFamily="2" charset="2"/>
              <a:buChar char="v"/>
            </a:pPr>
            <a:r>
              <a:rPr lang="en-GB"/>
              <a:t>Collaboration between national partners and territorial Health Boards is essential for a coordinated response. This translates into collaboration at local level.</a:t>
            </a:r>
          </a:p>
          <a:p>
            <a:pPr>
              <a:buFont typeface="Wingdings" panose="05000000000000000000" pitchFamily="2" charset="2"/>
              <a:buChar char="v"/>
            </a:pPr>
            <a:endParaRPr lang="en-GB"/>
          </a:p>
          <a:p>
            <a:pPr>
              <a:buFont typeface="Wingdings" panose="05000000000000000000" pitchFamily="2" charset="2"/>
              <a:buChar char="v"/>
            </a:pPr>
            <a:r>
              <a:rPr lang="en-GB"/>
              <a:t>Partnership working is the only way to improve uptake. NHS Lothian performed well against national averages.</a:t>
            </a:r>
          </a:p>
          <a:p>
            <a:pPr>
              <a:buFont typeface="Wingdings" panose="05000000000000000000" pitchFamily="2" charset="2"/>
              <a:buChar char="v"/>
            </a:pPr>
            <a:endParaRPr lang="en-GB"/>
          </a:p>
          <a:p>
            <a:pPr>
              <a:buFont typeface="Wingdings" panose="05000000000000000000" pitchFamily="2" charset="2"/>
              <a:buChar char="v"/>
            </a:pPr>
            <a:r>
              <a:rPr lang="en-GB"/>
              <a:t>Widespread and targeted communication and marketing complement operational efforts.</a:t>
            </a:r>
          </a:p>
          <a:p>
            <a:pPr>
              <a:buFont typeface="Wingdings" panose="05000000000000000000" pitchFamily="2" charset="2"/>
              <a:buChar char="v"/>
            </a:pPr>
            <a:endParaRPr lang="en-GB"/>
          </a:p>
          <a:p>
            <a:pPr>
              <a:buFont typeface="Wingdings" panose="05000000000000000000" pitchFamily="2" charset="2"/>
              <a:buChar char="v"/>
            </a:pPr>
            <a:r>
              <a:rPr lang="en-GB"/>
              <a:t>Health inequalities present a challenge every year we must continue to work with others to remove barriers.</a:t>
            </a:r>
          </a:p>
          <a:p>
            <a:endParaRPr lang="en-GB"/>
          </a:p>
        </p:txBody>
      </p:sp>
    </p:spTree>
    <p:extLst>
      <p:ext uri="{BB962C8B-B14F-4D97-AF65-F5344CB8AC3E}">
        <p14:creationId xmlns:p14="http://schemas.microsoft.com/office/powerpoint/2010/main" val="6748120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3ABB71-9EE7-8FB2-8FAB-95118068DB3E}"/>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70F72123-2CA1-C046-748E-6A4787E5BF5A}"/>
              </a:ext>
            </a:extLst>
          </p:cNvPr>
          <p:cNvSpPr>
            <a:spLocks noGrp="1"/>
          </p:cNvSpPr>
          <p:nvPr>
            <p:ph type="body" sz="quarter" idx="11"/>
          </p:nvPr>
        </p:nvSpPr>
        <p:spPr>
          <a:xfrm>
            <a:off x="777874" y="762000"/>
            <a:ext cx="10218371" cy="477520"/>
          </a:xfrm>
        </p:spPr>
        <p:txBody>
          <a:bodyPr/>
          <a:lstStyle/>
          <a:p>
            <a:pPr algn="ctr"/>
            <a:r>
              <a:rPr lang="en-GB" i="1"/>
              <a:t>“Alone we can do a little, together we can do a lot”</a:t>
            </a:r>
            <a:endParaRPr lang="en-GB"/>
          </a:p>
        </p:txBody>
      </p:sp>
      <p:sp>
        <p:nvSpPr>
          <p:cNvPr id="4" name="Content Placeholder 3">
            <a:extLst>
              <a:ext uri="{FF2B5EF4-FFF2-40B4-BE49-F238E27FC236}">
                <a16:creationId xmlns:a16="http://schemas.microsoft.com/office/drawing/2014/main" id="{839F1DA2-5CEA-6EA3-96AE-4AA5342E44CB}"/>
              </a:ext>
            </a:extLst>
          </p:cNvPr>
          <p:cNvSpPr>
            <a:spLocks noGrp="1"/>
          </p:cNvSpPr>
          <p:nvPr>
            <p:ph sz="quarter" idx="12"/>
          </p:nvPr>
        </p:nvSpPr>
        <p:spPr/>
        <p:txBody>
          <a:bodyPr/>
          <a:lstStyle/>
          <a:p>
            <a:r>
              <a:rPr lang="en-GB" sz="2400"/>
              <a:t>NHS Lothian Public Health Immunisations</a:t>
            </a:r>
          </a:p>
        </p:txBody>
      </p:sp>
      <p:pic>
        <p:nvPicPr>
          <p:cNvPr id="7" name="Picture 6">
            <a:extLst>
              <a:ext uri="{FF2B5EF4-FFF2-40B4-BE49-F238E27FC236}">
                <a16:creationId xmlns:a16="http://schemas.microsoft.com/office/drawing/2014/main" id="{C85688EA-B444-62D9-E5A7-2B8C1372E6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50074" y="1748183"/>
            <a:ext cx="5673969" cy="4616548"/>
          </a:xfrm>
          <a:prstGeom prst="rect">
            <a:avLst/>
          </a:prstGeom>
        </p:spPr>
      </p:pic>
    </p:spTree>
    <p:extLst>
      <p:ext uri="{BB962C8B-B14F-4D97-AF65-F5344CB8AC3E}">
        <p14:creationId xmlns:p14="http://schemas.microsoft.com/office/powerpoint/2010/main" val="36267073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82E99-3BEF-08FF-4A13-63144671A829}"/>
              </a:ext>
            </a:extLst>
          </p:cNvPr>
          <p:cNvSpPr>
            <a:spLocks noGrp="1"/>
          </p:cNvSpPr>
          <p:nvPr>
            <p:ph type="title"/>
          </p:nvPr>
        </p:nvSpPr>
        <p:spPr>
          <a:xfrm>
            <a:off x="838200" y="127381"/>
            <a:ext cx="10515600" cy="1325563"/>
          </a:xfrm>
        </p:spPr>
        <p:txBody>
          <a:bodyPr/>
          <a:lstStyle/>
          <a:p>
            <a:r>
              <a:rPr lang="en-GB" b="1"/>
              <a:t>Over to you………..</a:t>
            </a:r>
            <a:endParaRPr lang="en-GB"/>
          </a:p>
        </p:txBody>
      </p:sp>
      <p:sp>
        <p:nvSpPr>
          <p:cNvPr id="6" name="Content Placeholder 2">
            <a:extLst>
              <a:ext uri="{FF2B5EF4-FFF2-40B4-BE49-F238E27FC236}">
                <a16:creationId xmlns:a16="http://schemas.microsoft.com/office/drawing/2014/main" id="{9549272B-F77D-37FF-DF75-F3D3AB35D9D4}"/>
              </a:ext>
            </a:extLst>
          </p:cNvPr>
          <p:cNvSpPr txBox="1">
            <a:spLocks/>
          </p:cNvSpPr>
          <p:nvPr/>
        </p:nvSpPr>
        <p:spPr>
          <a:xfrm>
            <a:off x="838200" y="1270063"/>
            <a:ext cx="10515600" cy="463696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4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Protect yourselves and others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Visit </a:t>
            </a:r>
            <a:r>
              <a:rPr kumimoji="0" lang="en-GB"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hlinkClick r:id="rId2"/>
              </a:rPr>
              <a:t>Winter vaccines | NHS inform</a:t>
            </a:r>
            <a:r>
              <a:rPr kumimoji="0" lang="en-GB"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to book your own vaccine appointment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Find out about local arrangements (including drop-in clinics) at: </a:t>
            </a:r>
            <a:r>
              <a:rPr kumimoji="0" lang="en-GB"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hlinkClick r:id="rId3"/>
              </a:rPr>
              <a:t>Getting your vaccinations | NHS inform</a:t>
            </a:r>
            <a:endParaRPr kumimoji="0" lang="en-GB"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4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Be a trusted voice for friends, family, colleagues, staff, patients, service users and the public.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Educate yourself at </a:t>
            </a:r>
            <a:r>
              <a:rPr kumimoji="0" lang="en-GB"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hlinkClick r:id="rId4"/>
              </a:rPr>
              <a:t>Immunisation | Turas | Learn</a:t>
            </a:r>
            <a:r>
              <a:rPr kumimoji="0" lang="en-GB"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Read the information sheets on the PHS </a:t>
            </a:r>
            <a:r>
              <a:rPr kumimoji="0" lang="en-GB"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hlinkClick r:id="rId5"/>
              </a:rPr>
              <a:t>website </a:t>
            </a:r>
            <a:endParaRPr kumimoji="0" lang="en-GB"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Signpost to reliable vaccine information on </a:t>
            </a:r>
            <a:r>
              <a:rPr kumimoji="0" lang="en-GB"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hlinkClick r:id="rId6"/>
              </a:rPr>
              <a:t>NHS inform</a:t>
            </a:r>
            <a:endParaRPr kumimoji="0" lang="en-GB"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Use the social media </a:t>
            </a:r>
            <a:r>
              <a:rPr kumimoji="0" lang="en-GB"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hlinkClick r:id="rId7"/>
              </a:rPr>
              <a:t>toolkit</a:t>
            </a:r>
            <a:r>
              <a:rPr kumimoji="0" lang="en-GB"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a:t>
            </a:r>
          </a:p>
        </p:txBody>
      </p:sp>
    </p:spTree>
    <p:extLst>
      <p:ext uri="{BB962C8B-B14F-4D97-AF65-F5344CB8AC3E}">
        <p14:creationId xmlns:p14="http://schemas.microsoft.com/office/powerpoint/2010/main" val="31718442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B5F1EBF-410B-D9C1-EDFC-27AC8C863E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7DA63C-43A7-5279-2E41-8AB4EC966CA6}"/>
              </a:ext>
            </a:extLst>
          </p:cNvPr>
          <p:cNvSpPr>
            <a:spLocks noGrp="1"/>
          </p:cNvSpPr>
          <p:nvPr>
            <p:ph type="title"/>
          </p:nvPr>
        </p:nvSpPr>
        <p:spPr/>
        <p:txBody>
          <a:bodyPr/>
          <a:lstStyle/>
          <a:p>
            <a:r>
              <a:rPr lang="en-GB" b="1" err="1"/>
              <a:t>Slido</a:t>
            </a:r>
            <a:r>
              <a:rPr lang="en-GB" b="1"/>
              <a:t> Poll question 1</a:t>
            </a:r>
            <a:endParaRPr lang="en-GB"/>
          </a:p>
        </p:txBody>
      </p:sp>
      <p:sp>
        <p:nvSpPr>
          <p:cNvPr id="3" name="Content Placeholder 2">
            <a:extLst>
              <a:ext uri="{FF2B5EF4-FFF2-40B4-BE49-F238E27FC236}">
                <a16:creationId xmlns:a16="http://schemas.microsoft.com/office/drawing/2014/main" id="{C2A14487-35B9-3ABB-DB9A-912D43F71079}"/>
              </a:ext>
            </a:extLst>
          </p:cNvPr>
          <p:cNvSpPr>
            <a:spLocks noGrp="1"/>
          </p:cNvSpPr>
          <p:nvPr>
            <p:ph idx="1"/>
          </p:nvPr>
        </p:nvSpPr>
        <p:spPr/>
        <p:txBody>
          <a:bodyPr>
            <a:normAutofit/>
          </a:bodyPr>
          <a:lstStyle/>
          <a:p>
            <a:pPr marL="0" indent="0">
              <a:buNone/>
            </a:pPr>
            <a:r>
              <a:rPr lang="en-GB" dirty="0"/>
              <a:t>Who are the trusted voices in your communities and workplaces that we should be partnering with more?</a:t>
            </a:r>
            <a:r>
              <a:rPr lang="en-GB" b="1" dirty="0"/>
              <a:t> (word cloud)</a:t>
            </a:r>
            <a:endParaRPr lang="en-GB" dirty="0"/>
          </a:p>
        </p:txBody>
      </p:sp>
    </p:spTree>
    <p:extLst>
      <p:ext uri="{BB962C8B-B14F-4D97-AF65-F5344CB8AC3E}">
        <p14:creationId xmlns:p14="http://schemas.microsoft.com/office/powerpoint/2010/main" val="11578004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BC546CF-E8B5-6F26-E5A4-E1EA5A9C27A4}"/>
              </a:ext>
            </a:extLst>
          </p:cNvPr>
          <p:cNvSpPr/>
          <p:nvPr>
            <p:custDataLst>
              <p:tags r:id="rId2"/>
            </p:custDataLst>
          </p:nvPr>
        </p:nvSpPr>
        <p:spPr>
          <a:xfrm>
            <a:off x="444693" y="1742703"/>
            <a:ext cx="2371696" cy="2371696"/>
          </a:xfrm>
          <a:prstGeom prst="rect">
            <a:avLst/>
          </a:prstGeom>
          <a:blipFill>
            <a:blip>
              <a:extLst>
                <a:ext uri="{96DAC541-7B7A-43D3-8B79-37D633B846F1}">
                  <asvg:svgBlip xmlns:asvg="http://schemas.microsoft.com/office/drawing/2016/SVG/main" r:embed="rId5"/>
                </a:ext>
              </a:extLst>
            </a:blip>
            <a:stretch>
              <a:fillRect/>
            </a:stretch>
          </a:bli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46269C36-60CA-55EC-B8A3-0732B40DEB6F}"/>
              </a:ext>
            </a:extLst>
          </p:cNvPr>
          <p:cNvSpPr/>
          <p:nvPr>
            <p:custDataLst>
              <p:tags r:id="rId3"/>
            </p:custDataLst>
          </p:nvPr>
        </p:nvSpPr>
        <p:spPr>
          <a:xfrm>
            <a:off x="3112851" y="1000897"/>
            <a:ext cx="8486226" cy="3855308"/>
          </a:xfrm>
          <a:prstGeom prst="rect">
            <a:avLst/>
          </a:prstGeom>
          <a:noFill/>
          <a:ln w="12700" cap="flat" cmpd="sng" algn="ctr">
            <a:solidFill>
              <a:srgbClr val="FFFFFF"/>
            </a:solid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3000" b="1">
                <a:solidFill>
                  <a:srgbClr val="000000"/>
                </a:solidFill>
              </a:rPr>
              <a:t>Who are the trusted voices in your communities and workplaces that we should be partnering with more?</a:t>
            </a:r>
            <a:endParaRPr lang="en-GB" sz="3000" b="1">
              <a:solidFill>
                <a:srgbClr val="000000"/>
              </a:solidFill>
            </a:endParaRPr>
          </a:p>
        </p:txBody>
      </p:sp>
      <p:sp>
        <p:nvSpPr>
          <p:cNvPr id="4" name="Rectangle 3">
            <a:extLst>
              <a:ext uri="{FF2B5EF4-FFF2-40B4-BE49-F238E27FC236}">
                <a16:creationId xmlns:a16="http://schemas.microsoft.com/office/drawing/2014/main" id="{399C433D-F007-4E18-6ADF-5CD1F86D90D1}"/>
              </a:ext>
            </a:extLst>
          </p:cNvPr>
          <p:cNvSpPr/>
          <p:nvPr/>
        </p:nvSpPr>
        <p:spPr>
          <a:xfrm>
            <a:off x="0" y="5820032"/>
            <a:ext cx="12192001" cy="1037968"/>
          </a:xfrm>
          <a:prstGeom prst="rect">
            <a:avLst/>
          </a:prstGeom>
          <a:solidFill>
            <a:srgbClr val="19803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41155" tIns="259404" rIns="1852888" bIns="203818" rtlCol="0" anchor="ctr">
            <a:normAutofit fontScale="92500"/>
          </a:bodyPr>
          <a:lstStyle/>
          <a:p>
            <a:r>
              <a:rPr lang="en-US" sz="2600">
                <a:solidFill>
                  <a:srgbClr val="FFFFFF"/>
                </a:solidFill>
              </a:rPr>
              <a:t>The </a:t>
            </a:r>
            <a:r>
              <a:rPr lang="en-US" sz="2600">
                <a:solidFill>
                  <a:srgbClr val="FFFFFF"/>
                </a:solidFill>
                <a:hlinkClick r:id="rId6">
                  <a:extLst>
                    <a:ext uri="{A12FA001-AC4F-418D-AE19-62706E023703}">
                      <ahyp:hlinkClr xmlns:ahyp="http://schemas.microsoft.com/office/drawing/2018/hyperlinkcolor" val="tx"/>
                    </a:ext>
                  </a:extLst>
                </a:hlinkClick>
              </a:rPr>
              <a:t>Slido app</a:t>
            </a:r>
            <a:r>
              <a:rPr lang="en-US" sz="2600">
                <a:solidFill>
                  <a:srgbClr val="FFFFFF"/>
                </a:solidFill>
              </a:rPr>
              <a:t> must be installed on every computer you’re presenting from</a:t>
            </a:r>
            <a:endParaRPr lang="en-GB" sz="2600">
              <a:solidFill>
                <a:srgbClr val="FFFFFF"/>
              </a:solidFill>
            </a:endParaRPr>
          </a:p>
        </p:txBody>
      </p:sp>
      <p:pic>
        <p:nvPicPr>
          <p:cNvPr id="6" name="Graphic 5">
            <a:extLst>
              <a:ext uri="{FF2B5EF4-FFF2-40B4-BE49-F238E27FC236}">
                <a16:creationId xmlns:a16="http://schemas.microsoft.com/office/drawing/2014/main" id="{C58C41A4-00AC-A59A-B19E-2B95817EDEAD}"/>
              </a:ext>
            </a:extLst>
          </p:cNvPr>
          <p:cNvPicPr>
            <a:picLocks/>
          </p:cNvPicPr>
          <p:nvPr/>
        </p:nvPicPr>
        <p:blipFill>
          <a:blip>
            <a:extLst>
              <a:ext uri="{96DAC541-7B7A-43D3-8B79-37D633B846F1}">
                <asvg:svgBlip xmlns:asvg="http://schemas.microsoft.com/office/drawing/2016/SVG/main" r:embed="rId7"/>
              </a:ext>
            </a:extLst>
          </a:blip>
          <a:stretch>
            <a:fillRect/>
          </a:stretch>
        </p:blipFill>
        <p:spPr>
          <a:xfrm>
            <a:off x="296462" y="6190785"/>
            <a:ext cx="296462" cy="296462"/>
          </a:xfrm>
          <a:prstGeom prst="rect">
            <a:avLst/>
          </a:prstGeom>
        </p:spPr>
      </p:pic>
      <p:sp>
        <p:nvSpPr>
          <p:cNvPr id="7" name="Trapezoid 6">
            <a:extLst>
              <a:ext uri="{FF2B5EF4-FFF2-40B4-BE49-F238E27FC236}">
                <a16:creationId xmlns:a16="http://schemas.microsoft.com/office/drawing/2014/main" id="{1CAD5C5A-8AC0-497B-49E9-3081850E2C75}"/>
              </a:ext>
            </a:extLst>
          </p:cNvPr>
          <p:cNvSpPr/>
          <p:nvPr/>
        </p:nvSpPr>
        <p:spPr>
          <a:xfrm rot="2700000">
            <a:off x="9620371" y="514924"/>
            <a:ext cx="3335198" cy="778213"/>
          </a:xfrm>
          <a:prstGeom prst="trapezoid">
            <a:avLst>
              <a:gd name="adj" fmla="val 100000"/>
            </a:avLst>
          </a:prstGeom>
          <a:solidFill>
            <a:srgbClr val="EDFAF2"/>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US" sz="2600" b="1">
                <a:solidFill>
                  <a:srgbClr val="198038"/>
                </a:solidFill>
              </a:rPr>
              <a:t>Do not edit
</a:t>
            </a:r>
            <a:r>
              <a:rPr lang="en-US" sz="2200">
                <a:solidFill>
                  <a:srgbClr val="198038"/>
                </a:solidFill>
                <a:hlinkClick r:id="rId8">
                  <a:extLst>
                    <a:ext uri="{A12FA001-AC4F-418D-AE19-62706E023703}">
                      <ahyp:hlinkClr xmlns:ahyp="http://schemas.microsoft.com/office/drawing/2018/hyperlinkcolor" val="tx"/>
                    </a:ext>
                  </a:extLst>
                </a:hlinkClick>
              </a:rPr>
              <a:t>How to change the design</a:t>
            </a:r>
            <a:endParaRPr lang="en-GB" sz="2200">
              <a:solidFill>
                <a:srgbClr val="198038"/>
              </a:solidFill>
            </a:endParaRPr>
          </a:p>
        </p:txBody>
      </p:sp>
      <p:pic>
        <p:nvPicPr>
          <p:cNvPr id="9" name="Graphic 8">
            <a:extLst>
              <a:ext uri="{FF2B5EF4-FFF2-40B4-BE49-F238E27FC236}">
                <a16:creationId xmlns:a16="http://schemas.microsoft.com/office/drawing/2014/main" id="{5FDD9DBB-3315-555E-005F-D798796AA71B}"/>
              </a:ext>
            </a:extLst>
          </p:cNvPr>
          <p:cNvPicPr>
            <a:picLocks/>
          </p:cNvPicPr>
          <p:nvPr/>
        </p:nvPicPr>
        <p:blipFill>
          <a:blip>
            <a:extLst>
              <a:ext uri="{96DAC541-7B7A-43D3-8B79-37D633B846F1}">
                <asvg:svgBlip xmlns:asvg="http://schemas.microsoft.com/office/drawing/2016/SVG/main" r:embed="rId9"/>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10577770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513ED07-0008-3E9C-5E98-4AD3176BFA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DEF573-5D58-5360-493F-8B6C275059A3}"/>
              </a:ext>
            </a:extLst>
          </p:cNvPr>
          <p:cNvSpPr>
            <a:spLocks noGrp="1"/>
          </p:cNvSpPr>
          <p:nvPr>
            <p:ph type="title"/>
          </p:nvPr>
        </p:nvSpPr>
        <p:spPr/>
        <p:txBody>
          <a:bodyPr/>
          <a:lstStyle/>
          <a:p>
            <a:r>
              <a:rPr lang="en-GB" b="1" err="1"/>
              <a:t>Slido</a:t>
            </a:r>
            <a:r>
              <a:rPr lang="en-GB" b="1"/>
              <a:t> Poll question 2</a:t>
            </a:r>
            <a:endParaRPr lang="en-GB"/>
          </a:p>
        </p:txBody>
      </p:sp>
      <p:sp>
        <p:nvSpPr>
          <p:cNvPr id="3" name="Content Placeholder 2">
            <a:extLst>
              <a:ext uri="{FF2B5EF4-FFF2-40B4-BE49-F238E27FC236}">
                <a16:creationId xmlns:a16="http://schemas.microsoft.com/office/drawing/2014/main" id="{441B5EC5-9656-BBAD-D022-C16949535844}"/>
              </a:ext>
            </a:extLst>
          </p:cNvPr>
          <p:cNvSpPr>
            <a:spLocks noGrp="1"/>
          </p:cNvSpPr>
          <p:nvPr>
            <p:ph idx="1"/>
          </p:nvPr>
        </p:nvSpPr>
        <p:spPr/>
        <p:txBody>
          <a:bodyPr>
            <a:normAutofit/>
          </a:bodyPr>
          <a:lstStyle/>
          <a:p>
            <a:pPr marL="0" indent="0">
              <a:buNone/>
            </a:pPr>
            <a:r>
              <a:rPr lang="en-GB" dirty="0"/>
              <a:t>What is currently the biggest barrier to vaccine uptake in your area? </a:t>
            </a:r>
            <a:r>
              <a:rPr lang="en-GB" b="1" dirty="0"/>
              <a:t>(word cloud)</a:t>
            </a:r>
            <a:endParaRPr lang="en-GB" dirty="0"/>
          </a:p>
        </p:txBody>
      </p:sp>
    </p:spTree>
    <p:extLst>
      <p:ext uri="{BB962C8B-B14F-4D97-AF65-F5344CB8AC3E}">
        <p14:creationId xmlns:p14="http://schemas.microsoft.com/office/powerpoint/2010/main" val="8764474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B56FC0B-06AB-B600-3519-DCD6EF2EFBFA}"/>
              </a:ext>
            </a:extLst>
          </p:cNvPr>
          <p:cNvSpPr/>
          <p:nvPr>
            <p:custDataLst>
              <p:tags r:id="rId2"/>
            </p:custDataLst>
          </p:nvPr>
        </p:nvSpPr>
        <p:spPr>
          <a:xfrm>
            <a:off x="444693" y="1742703"/>
            <a:ext cx="2371696" cy="2371696"/>
          </a:xfrm>
          <a:prstGeom prst="rect">
            <a:avLst/>
          </a:prstGeom>
          <a:blipFill>
            <a:blip>
              <a:extLst>
                <a:ext uri="{96DAC541-7B7A-43D3-8B79-37D633B846F1}">
                  <asvg:svgBlip xmlns:asvg="http://schemas.microsoft.com/office/drawing/2016/SVG/main" r:embed="rId5"/>
                </a:ext>
              </a:extLst>
            </a:blip>
            <a:stretch>
              <a:fillRect/>
            </a:stretch>
          </a:bli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D9EC662E-D8B9-A8DA-1AB3-671CC077458B}"/>
              </a:ext>
            </a:extLst>
          </p:cNvPr>
          <p:cNvSpPr/>
          <p:nvPr>
            <p:custDataLst>
              <p:tags r:id="rId3"/>
            </p:custDataLst>
          </p:nvPr>
        </p:nvSpPr>
        <p:spPr>
          <a:xfrm>
            <a:off x="3112851" y="1000897"/>
            <a:ext cx="8486226" cy="3855308"/>
          </a:xfrm>
          <a:prstGeom prst="rect">
            <a:avLst/>
          </a:prstGeom>
          <a:noFill/>
          <a:ln w="12700" cap="flat" cmpd="sng" algn="ctr">
            <a:solidFill>
              <a:srgbClr val="FFFFFF"/>
            </a:solid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4000" b="1">
                <a:solidFill>
                  <a:srgbClr val="000000"/>
                </a:solidFill>
              </a:rPr>
              <a:t>What is currently the biggest barrier to vaccine uptake in your area?</a:t>
            </a:r>
            <a:endParaRPr lang="en-GB" sz="4000" b="1">
              <a:solidFill>
                <a:srgbClr val="000000"/>
              </a:solidFill>
            </a:endParaRPr>
          </a:p>
        </p:txBody>
      </p:sp>
      <p:sp>
        <p:nvSpPr>
          <p:cNvPr id="4" name="Rectangle 3">
            <a:extLst>
              <a:ext uri="{FF2B5EF4-FFF2-40B4-BE49-F238E27FC236}">
                <a16:creationId xmlns:a16="http://schemas.microsoft.com/office/drawing/2014/main" id="{1D1004D3-B59B-0B2E-B886-2BC9EB107208}"/>
              </a:ext>
            </a:extLst>
          </p:cNvPr>
          <p:cNvSpPr/>
          <p:nvPr/>
        </p:nvSpPr>
        <p:spPr>
          <a:xfrm>
            <a:off x="0" y="5820032"/>
            <a:ext cx="12192001" cy="1037968"/>
          </a:xfrm>
          <a:prstGeom prst="rect">
            <a:avLst/>
          </a:prstGeom>
          <a:solidFill>
            <a:srgbClr val="19803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41155" tIns="259404" rIns="1852888" bIns="203818" rtlCol="0" anchor="ctr">
            <a:normAutofit fontScale="92500"/>
          </a:bodyPr>
          <a:lstStyle/>
          <a:p>
            <a:r>
              <a:rPr lang="en-US" sz="2600">
                <a:solidFill>
                  <a:srgbClr val="FFFFFF"/>
                </a:solidFill>
              </a:rPr>
              <a:t>The </a:t>
            </a:r>
            <a:r>
              <a:rPr lang="en-US" sz="2600">
                <a:solidFill>
                  <a:srgbClr val="FFFFFF"/>
                </a:solidFill>
                <a:hlinkClick r:id="rId6">
                  <a:extLst>
                    <a:ext uri="{A12FA001-AC4F-418D-AE19-62706E023703}">
                      <ahyp:hlinkClr xmlns:ahyp="http://schemas.microsoft.com/office/drawing/2018/hyperlinkcolor" val="tx"/>
                    </a:ext>
                  </a:extLst>
                </a:hlinkClick>
              </a:rPr>
              <a:t>Slido app</a:t>
            </a:r>
            <a:r>
              <a:rPr lang="en-US" sz="2600">
                <a:solidFill>
                  <a:srgbClr val="FFFFFF"/>
                </a:solidFill>
              </a:rPr>
              <a:t> must be installed on every computer you’re presenting from</a:t>
            </a:r>
            <a:endParaRPr lang="en-GB" sz="2600">
              <a:solidFill>
                <a:srgbClr val="FFFFFF"/>
              </a:solidFill>
            </a:endParaRPr>
          </a:p>
        </p:txBody>
      </p:sp>
      <p:pic>
        <p:nvPicPr>
          <p:cNvPr id="6" name="Graphic 5">
            <a:extLst>
              <a:ext uri="{FF2B5EF4-FFF2-40B4-BE49-F238E27FC236}">
                <a16:creationId xmlns:a16="http://schemas.microsoft.com/office/drawing/2014/main" id="{66BA93FA-BD21-1E7E-B8F4-B65DD3548348}"/>
              </a:ext>
            </a:extLst>
          </p:cNvPr>
          <p:cNvPicPr>
            <a:picLocks/>
          </p:cNvPicPr>
          <p:nvPr/>
        </p:nvPicPr>
        <p:blipFill>
          <a:blip>
            <a:extLst>
              <a:ext uri="{96DAC541-7B7A-43D3-8B79-37D633B846F1}">
                <asvg:svgBlip xmlns:asvg="http://schemas.microsoft.com/office/drawing/2016/SVG/main" r:embed="rId7"/>
              </a:ext>
            </a:extLst>
          </a:blip>
          <a:stretch>
            <a:fillRect/>
          </a:stretch>
        </p:blipFill>
        <p:spPr>
          <a:xfrm>
            <a:off x="296462" y="6190785"/>
            <a:ext cx="296462" cy="296462"/>
          </a:xfrm>
          <a:prstGeom prst="rect">
            <a:avLst/>
          </a:prstGeom>
        </p:spPr>
      </p:pic>
      <p:sp>
        <p:nvSpPr>
          <p:cNvPr id="7" name="Trapezoid 6">
            <a:extLst>
              <a:ext uri="{FF2B5EF4-FFF2-40B4-BE49-F238E27FC236}">
                <a16:creationId xmlns:a16="http://schemas.microsoft.com/office/drawing/2014/main" id="{2B1096AD-4F0A-3AF2-57AB-66ABDD802D12}"/>
              </a:ext>
            </a:extLst>
          </p:cNvPr>
          <p:cNvSpPr/>
          <p:nvPr/>
        </p:nvSpPr>
        <p:spPr>
          <a:xfrm rot="2700000">
            <a:off x="9620371" y="514924"/>
            <a:ext cx="3335198" cy="778213"/>
          </a:xfrm>
          <a:prstGeom prst="trapezoid">
            <a:avLst>
              <a:gd name="adj" fmla="val 100000"/>
            </a:avLst>
          </a:prstGeom>
          <a:solidFill>
            <a:srgbClr val="EDFAF2"/>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US" sz="2600" b="1">
                <a:solidFill>
                  <a:srgbClr val="198038"/>
                </a:solidFill>
              </a:rPr>
              <a:t>Do not edit
</a:t>
            </a:r>
            <a:r>
              <a:rPr lang="en-US" sz="2200">
                <a:solidFill>
                  <a:srgbClr val="198038"/>
                </a:solidFill>
                <a:hlinkClick r:id="rId8">
                  <a:extLst>
                    <a:ext uri="{A12FA001-AC4F-418D-AE19-62706E023703}">
                      <ahyp:hlinkClr xmlns:ahyp="http://schemas.microsoft.com/office/drawing/2018/hyperlinkcolor" val="tx"/>
                    </a:ext>
                  </a:extLst>
                </a:hlinkClick>
              </a:rPr>
              <a:t>How to change the design</a:t>
            </a:r>
            <a:endParaRPr lang="en-GB" sz="2200">
              <a:solidFill>
                <a:srgbClr val="198038"/>
              </a:solidFill>
            </a:endParaRPr>
          </a:p>
        </p:txBody>
      </p:sp>
      <p:pic>
        <p:nvPicPr>
          <p:cNvPr id="9" name="Graphic 8">
            <a:extLst>
              <a:ext uri="{FF2B5EF4-FFF2-40B4-BE49-F238E27FC236}">
                <a16:creationId xmlns:a16="http://schemas.microsoft.com/office/drawing/2014/main" id="{E6FB7D64-1A5B-FDF5-C972-0CD69077F797}"/>
              </a:ext>
            </a:extLst>
          </p:cNvPr>
          <p:cNvPicPr>
            <a:picLocks/>
          </p:cNvPicPr>
          <p:nvPr/>
        </p:nvPicPr>
        <p:blipFill>
          <a:blip>
            <a:extLst>
              <a:ext uri="{96DAC541-7B7A-43D3-8B79-37D633B846F1}">
                <asvg:svgBlip xmlns:asvg="http://schemas.microsoft.com/office/drawing/2016/SVG/main" r:embed="rId9"/>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31507460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31D83482-ADD7-0082-7589-53A8B6FCA8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774422-8D0C-C93D-B943-BC4E359E5B79}"/>
              </a:ext>
            </a:extLst>
          </p:cNvPr>
          <p:cNvSpPr>
            <a:spLocks noGrp="1"/>
          </p:cNvSpPr>
          <p:nvPr>
            <p:ph type="title"/>
          </p:nvPr>
        </p:nvSpPr>
        <p:spPr/>
        <p:txBody>
          <a:bodyPr/>
          <a:lstStyle/>
          <a:p>
            <a:r>
              <a:rPr lang="en-GB" b="1" err="1"/>
              <a:t>Slido</a:t>
            </a:r>
            <a:r>
              <a:rPr lang="en-GB" b="1"/>
              <a:t> Poll question 3</a:t>
            </a:r>
            <a:endParaRPr lang="en-GB"/>
          </a:p>
        </p:txBody>
      </p:sp>
      <p:sp>
        <p:nvSpPr>
          <p:cNvPr id="3" name="Content Placeholder 2">
            <a:extLst>
              <a:ext uri="{FF2B5EF4-FFF2-40B4-BE49-F238E27FC236}">
                <a16:creationId xmlns:a16="http://schemas.microsoft.com/office/drawing/2014/main" id="{6E2C2519-276C-B2EC-2393-CA2D90331760}"/>
              </a:ext>
            </a:extLst>
          </p:cNvPr>
          <p:cNvSpPr>
            <a:spLocks noGrp="1"/>
          </p:cNvSpPr>
          <p:nvPr>
            <p:ph idx="1"/>
          </p:nvPr>
        </p:nvSpPr>
        <p:spPr/>
        <p:txBody>
          <a:bodyPr>
            <a:normAutofit/>
          </a:bodyPr>
          <a:lstStyle/>
          <a:p>
            <a:pPr marL="0" indent="0">
              <a:buNone/>
            </a:pPr>
            <a:r>
              <a:rPr lang="en-GB" dirty="0"/>
              <a:t>What is one thing we could do differently this winter that would make the biggest difference to increasing vaccination uptake in health and social care workers? </a:t>
            </a:r>
            <a:r>
              <a:rPr lang="en-GB" b="1" dirty="0"/>
              <a:t>(word cloud)</a:t>
            </a:r>
            <a:endParaRPr lang="en-GB" dirty="0"/>
          </a:p>
        </p:txBody>
      </p:sp>
    </p:spTree>
    <p:extLst>
      <p:ext uri="{BB962C8B-B14F-4D97-AF65-F5344CB8AC3E}">
        <p14:creationId xmlns:p14="http://schemas.microsoft.com/office/powerpoint/2010/main" val="32825370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C4005BD-6390-47AF-271D-52742C647B2E}"/>
              </a:ext>
            </a:extLst>
          </p:cNvPr>
          <p:cNvSpPr/>
          <p:nvPr>
            <p:custDataLst>
              <p:tags r:id="rId2"/>
            </p:custDataLst>
          </p:nvPr>
        </p:nvSpPr>
        <p:spPr>
          <a:xfrm>
            <a:off x="444693" y="1742703"/>
            <a:ext cx="2371696" cy="2371696"/>
          </a:xfrm>
          <a:prstGeom prst="rect">
            <a:avLst/>
          </a:prstGeom>
          <a:blipFill>
            <a:blip>
              <a:extLst>
                <a:ext uri="{96DAC541-7B7A-43D3-8B79-37D633B846F1}">
                  <asvg:svgBlip xmlns:asvg="http://schemas.microsoft.com/office/drawing/2016/SVG/main" r:embed="rId5"/>
                </a:ext>
              </a:extLst>
            </a:blip>
            <a:stretch>
              <a:fillRect/>
            </a:stretch>
          </a:bli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9360783F-308A-935E-8B7A-04FBD483A7A4}"/>
              </a:ext>
            </a:extLst>
          </p:cNvPr>
          <p:cNvSpPr/>
          <p:nvPr>
            <p:custDataLst>
              <p:tags r:id="rId3"/>
            </p:custDataLst>
          </p:nvPr>
        </p:nvSpPr>
        <p:spPr>
          <a:xfrm>
            <a:off x="3112851" y="1000897"/>
            <a:ext cx="8486226" cy="3855308"/>
          </a:xfrm>
          <a:prstGeom prst="rect">
            <a:avLst/>
          </a:prstGeom>
          <a:noFill/>
          <a:ln w="12700" cap="flat" cmpd="sng" algn="ctr">
            <a:solidFill>
              <a:srgbClr val="FFFFFF"/>
            </a:solid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400" b="1">
                <a:solidFill>
                  <a:srgbClr val="000000"/>
                </a:solidFill>
              </a:rPr>
              <a:t>What is one thing we could do differently this winter that would make the biggest difference to increasing vaccination uptake in health and social care workers?</a:t>
            </a:r>
            <a:endParaRPr lang="en-GB" sz="2400" b="1">
              <a:solidFill>
                <a:srgbClr val="000000"/>
              </a:solidFill>
            </a:endParaRPr>
          </a:p>
        </p:txBody>
      </p:sp>
      <p:sp>
        <p:nvSpPr>
          <p:cNvPr id="4" name="Rectangle 3">
            <a:extLst>
              <a:ext uri="{FF2B5EF4-FFF2-40B4-BE49-F238E27FC236}">
                <a16:creationId xmlns:a16="http://schemas.microsoft.com/office/drawing/2014/main" id="{02C6D967-389C-D0DC-60A0-37070803AD6C}"/>
              </a:ext>
            </a:extLst>
          </p:cNvPr>
          <p:cNvSpPr/>
          <p:nvPr/>
        </p:nvSpPr>
        <p:spPr>
          <a:xfrm>
            <a:off x="0" y="5820032"/>
            <a:ext cx="12192001" cy="1037968"/>
          </a:xfrm>
          <a:prstGeom prst="rect">
            <a:avLst/>
          </a:prstGeom>
          <a:solidFill>
            <a:srgbClr val="19803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41155" tIns="259404" rIns="1852888" bIns="203818" rtlCol="0" anchor="ctr">
            <a:normAutofit fontScale="92500"/>
          </a:bodyPr>
          <a:lstStyle/>
          <a:p>
            <a:r>
              <a:rPr lang="en-US" sz="2600">
                <a:solidFill>
                  <a:srgbClr val="FFFFFF"/>
                </a:solidFill>
              </a:rPr>
              <a:t>The </a:t>
            </a:r>
            <a:r>
              <a:rPr lang="en-US" sz="2600">
                <a:solidFill>
                  <a:srgbClr val="FFFFFF"/>
                </a:solidFill>
                <a:hlinkClick r:id="rId6">
                  <a:extLst>
                    <a:ext uri="{A12FA001-AC4F-418D-AE19-62706E023703}">
                      <ahyp:hlinkClr xmlns:ahyp="http://schemas.microsoft.com/office/drawing/2018/hyperlinkcolor" val="tx"/>
                    </a:ext>
                  </a:extLst>
                </a:hlinkClick>
              </a:rPr>
              <a:t>Slido app</a:t>
            </a:r>
            <a:r>
              <a:rPr lang="en-US" sz="2600">
                <a:solidFill>
                  <a:srgbClr val="FFFFFF"/>
                </a:solidFill>
              </a:rPr>
              <a:t> must be installed on every computer you’re presenting from</a:t>
            </a:r>
            <a:endParaRPr lang="en-GB" sz="2600">
              <a:solidFill>
                <a:srgbClr val="FFFFFF"/>
              </a:solidFill>
            </a:endParaRPr>
          </a:p>
        </p:txBody>
      </p:sp>
      <p:pic>
        <p:nvPicPr>
          <p:cNvPr id="6" name="Graphic 5">
            <a:extLst>
              <a:ext uri="{FF2B5EF4-FFF2-40B4-BE49-F238E27FC236}">
                <a16:creationId xmlns:a16="http://schemas.microsoft.com/office/drawing/2014/main" id="{C2A2552A-AE6E-8122-30A8-6912ACB1D983}"/>
              </a:ext>
            </a:extLst>
          </p:cNvPr>
          <p:cNvPicPr>
            <a:picLocks/>
          </p:cNvPicPr>
          <p:nvPr/>
        </p:nvPicPr>
        <p:blipFill>
          <a:blip>
            <a:extLst>
              <a:ext uri="{96DAC541-7B7A-43D3-8B79-37D633B846F1}">
                <asvg:svgBlip xmlns:asvg="http://schemas.microsoft.com/office/drawing/2016/SVG/main" r:embed="rId7"/>
              </a:ext>
            </a:extLst>
          </a:blip>
          <a:stretch>
            <a:fillRect/>
          </a:stretch>
        </p:blipFill>
        <p:spPr>
          <a:xfrm>
            <a:off x="296462" y="6190785"/>
            <a:ext cx="296462" cy="296462"/>
          </a:xfrm>
          <a:prstGeom prst="rect">
            <a:avLst/>
          </a:prstGeom>
        </p:spPr>
      </p:pic>
      <p:sp>
        <p:nvSpPr>
          <p:cNvPr id="7" name="Trapezoid 6">
            <a:extLst>
              <a:ext uri="{FF2B5EF4-FFF2-40B4-BE49-F238E27FC236}">
                <a16:creationId xmlns:a16="http://schemas.microsoft.com/office/drawing/2014/main" id="{7A909C65-96DA-6631-9FB2-25514612E00E}"/>
              </a:ext>
            </a:extLst>
          </p:cNvPr>
          <p:cNvSpPr/>
          <p:nvPr/>
        </p:nvSpPr>
        <p:spPr>
          <a:xfrm rot="2700000">
            <a:off x="9620371" y="514924"/>
            <a:ext cx="3335198" cy="778213"/>
          </a:xfrm>
          <a:prstGeom prst="trapezoid">
            <a:avLst>
              <a:gd name="adj" fmla="val 100000"/>
            </a:avLst>
          </a:prstGeom>
          <a:solidFill>
            <a:srgbClr val="EDFAF2"/>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US" sz="2600" b="1">
                <a:solidFill>
                  <a:srgbClr val="198038"/>
                </a:solidFill>
              </a:rPr>
              <a:t>Do not edit
</a:t>
            </a:r>
            <a:r>
              <a:rPr lang="en-US" sz="2200">
                <a:solidFill>
                  <a:srgbClr val="198038"/>
                </a:solidFill>
                <a:hlinkClick r:id="rId8">
                  <a:extLst>
                    <a:ext uri="{A12FA001-AC4F-418D-AE19-62706E023703}">
                      <ahyp:hlinkClr xmlns:ahyp="http://schemas.microsoft.com/office/drawing/2018/hyperlinkcolor" val="tx"/>
                    </a:ext>
                  </a:extLst>
                </a:hlinkClick>
              </a:rPr>
              <a:t>How to change the design</a:t>
            </a:r>
            <a:endParaRPr lang="en-GB" sz="2200">
              <a:solidFill>
                <a:srgbClr val="198038"/>
              </a:solidFill>
            </a:endParaRPr>
          </a:p>
        </p:txBody>
      </p:sp>
      <p:pic>
        <p:nvPicPr>
          <p:cNvPr id="9" name="Graphic 8">
            <a:extLst>
              <a:ext uri="{FF2B5EF4-FFF2-40B4-BE49-F238E27FC236}">
                <a16:creationId xmlns:a16="http://schemas.microsoft.com/office/drawing/2014/main" id="{65006765-2779-9A12-667A-D04415A5D456}"/>
              </a:ext>
            </a:extLst>
          </p:cNvPr>
          <p:cNvPicPr>
            <a:picLocks/>
          </p:cNvPicPr>
          <p:nvPr/>
        </p:nvPicPr>
        <p:blipFill>
          <a:blip>
            <a:extLst>
              <a:ext uri="{96DAC541-7B7A-43D3-8B79-37D633B846F1}">
                <asvg:svgBlip xmlns:asvg="http://schemas.microsoft.com/office/drawing/2016/SVG/main" r:embed="rId9"/>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148672757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LIDO_APP_VERSION" val="1.20.0.7308"/>
  <p:tag name="SLIDO_PRESENTATION_ID" val="d9e3c205-60f2-44b5-9a1a-c70d5263c8f9"/>
  <p:tag name="SLIDO_EVENT_UUID" val="b89aaa25-a2c4-4fb7-a8ec-ce3b58f37d69"/>
  <p:tag name="SLIDO_EVENT_SECTION_UUID" val="bc1559fc-6748-4dbe-8d72-25c815c1fd34"/>
</p:tagLst>
</file>

<file path=ppt/tags/tag2.xml><?xml version="1.0" encoding="utf-8"?>
<p:tagLst xmlns:a="http://schemas.openxmlformats.org/drawingml/2006/main" xmlns:r="http://schemas.openxmlformats.org/officeDocument/2006/relationships" xmlns:p="http://schemas.openxmlformats.org/presentationml/2006/main">
  <p:tag name="SLIDO_METADATA" val="eyJUaW1lc3RhbXAiOjE3ODk3MjkxODh9"/>
  <p:tag name="SLIDO_TYPE" val="SlidoPoll"/>
  <p:tag name="SLIDO_POLL_UUID" val="d14da6b1-a07f-4121-88df-5a5e127bb572"/>
  <p:tag name="SLIDO_TIMELINE" val="W3sicG9sbFF1ZXN0aW9uVXVpZCI6IjBjMWY0YTY5LWU5YmMtNDU5NC1hNzYzLWI1ZDNkZTA4YzI0ZCIsInNob3dSZXN1bHRzIjp0cnVlLCJzaG93Q29ycmVjdEFuc3dlcnMiOmZhbHNlLCJ2b3RpbmdMb2NrZWQiOmZhbHNlfV0="/>
</p:tagLst>
</file>

<file path=ppt/tags/tag3.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WordCloud"/>
</p:tagLst>
</file>

<file path=ppt/tags/tag4.xml><?xml version="1.0" encoding="utf-8"?>
<p:tagLst xmlns:a="http://schemas.openxmlformats.org/drawingml/2006/main" xmlns:r="http://schemas.openxmlformats.org/officeDocument/2006/relationships" xmlns:p="http://schemas.openxmlformats.org/presentationml/2006/main">
  <p:tag name="SLIDO_ELEMENT" val="title"/>
</p:tagLst>
</file>

<file path=ppt/tags/tag5.xml><?xml version="1.0" encoding="utf-8"?>
<p:tagLst xmlns:a="http://schemas.openxmlformats.org/drawingml/2006/main" xmlns:r="http://schemas.openxmlformats.org/officeDocument/2006/relationships" xmlns:p="http://schemas.openxmlformats.org/presentationml/2006/main">
  <p:tag name="SLIDO_METADATA" val="eyJUaW1lc3RhbXAiOjE3ODk3MjkyMDB9"/>
  <p:tag name="SLIDO_TYPE" val="SlidoPoll"/>
  <p:tag name="SLIDO_POLL_UUID" val="138315b9-e45d-4219-b436-b6f209bd5bd5"/>
  <p:tag name="SLIDO_TIMELINE" val="W3sicG9sbFF1ZXN0aW9uVXVpZCI6IjhmYTRjZjZmLTM1M2EtNDJkNi04NjU4LWYxZWJhODA1NDQxYyIsInNob3dSZXN1bHRzIjp0cnVlLCJzaG93Q29ycmVjdEFuc3dlcnMiOmZhbHNlLCJ2b3RpbmdMb2NrZWQiOmZhbHNlfV0="/>
</p:tagLst>
</file>

<file path=ppt/tags/tag6.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WordCloud"/>
</p:tagLst>
</file>

<file path=ppt/tags/tag7.xml><?xml version="1.0" encoding="utf-8"?>
<p:tagLst xmlns:a="http://schemas.openxmlformats.org/drawingml/2006/main" xmlns:r="http://schemas.openxmlformats.org/officeDocument/2006/relationships" xmlns:p="http://schemas.openxmlformats.org/presentationml/2006/main">
  <p:tag name="SLIDO_ELEMENT" val="title"/>
</p:tagLst>
</file>

<file path=ppt/tags/tag8.xml><?xml version="1.0" encoding="utf-8"?>
<p:tagLst xmlns:a="http://schemas.openxmlformats.org/drawingml/2006/main" xmlns:r="http://schemas.openxmlformats.org/officeDocument/2006/relationships" xmlns:p="http://schemas.openxmlformats.org/presentationml/2006/main">
  <p:tag name="SLIDO_METADATA" val="eyJUaW1lc3RhbXAiOjE3ODk3MjkyMDl9"/>
  <p:tag name="SLIDO_TYPE" val="SlidoPoll"/>
  <p:tag name="SLIDO_POLL_UUID" val="d2fdc0e8-ba52-46f1-a942-9cd2d34d6591"/>
  <p:tag name="SLIDO_TIMELINE" val="W3sicG9sbFF1ZXN0aW9uVXVpZCI6IjQ5NmRkYzAwLWEzMTktNDFlZi1hOTdlLTc4MjMzOTU4Y2EyMyIsInNob3dSZXN1bHRzIjp0cnVlLCJzaG93Q29ycmVjdEFuc3dlcnMiOmZhbHNlLCJ2b3RpbmdMb2NrZWQiOmZhbHNlfV0="/>
</p:tagLst>
</file>

<file path=ppt/tags/tag9.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WordCloud"/>
</p:tagLst>
</file>

<file path=ppt/tags/tag10.xml><?xml version="1.0" encoding="utf-8"?>
<p:tagLst xmlns:a="http://schemas.openxmlformats.org/drawingml/2006/main" xmlns:r="http://schemas.openxmlformats.org/officeDocument/2006/relationships" xmlns:p="http://schemas.openxmlformats.org/presentationml/2006/main">
  <p:tag name="SLIDO_ELEMENT" val="title"/>
</p:tagLst>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vip-slide-deck.potx" id="{DB6488EC-C684-4570-ABDD-0A94CED291F6}" vid="{9A95E199-2ECF-4DAE-A599-32341EEC7A44}"/>
    </a:ext>
  </a:extLst>
</a:theme>
</file>

<file path=ppt/theme/theme2.xml><?xml version="1.0" encoding="utf-8"?>
<a:theme xmlns:a="http://schemas.openxmlformats.org/drawingml/2006/main" name="3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VIP branded template 16-9.potx  -  Read-Only" id="{4BAB205D-303C-4C64-A6F3-B2F83E026747}" vid="{93CDD25E-7F0A-480A-9C5E-36C85B3485A3}"/>
    </a:ext>
  </a:extLst>
</a:theme>
</file>

<file path=ppt/theme/theme4.xml><?xml version="1.0" encoding="utf-8"?>
<a:theme xmlns:a="http://schemas.openxmlformats.org/drawingml/2006/main" name="5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81AD1157-2C3C-4DCE-A963-04D0A981CB8F}" vid="{F9EC238F-5AA6-4541-B344-68F427FDD5AA}"/>
    </a:ext>
  </a:extLst>
</a:theme>
</file>

<file path=ppt/theme/theme5.xml><?xml version="1.0" encoding="utf-8"?>
<a:theme xmlns:a="http://schemas.openxmlformats.org/drawingml/2006/main" name="6_Office Theme">
  <a:themeElements>
    <a:clrScheme name="Custom 1">
      <a:dk1>
        <a:sysClr val="windowText" lastClr="000000"/>
      </a:dk1>
      <a:lt1>
        <a:sysClr val="window" lastClr="FFFFFF"/>
      </a:lt1>
      <a:dk2>
        <a:srgbClr val="44546A"/>
      </a:dk2>
      <a:lt2>
        <a:srgbClr val="E7E6E6"/>
      </a:lt2>
      <a:accent1>
        <a:srgbClr val="4472C4"/>
      </a:accent1>
      <a:accent2>
        <a:srgbClr val="ED7D31"/>
      </a:accent2>
      <a:accent3>
        <a:srgbClr val="A5A5A5"/>
      </a:accent3>
      <a:accent4>
        <a:srgbClr val="7030A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81AD1157-2C3C-4DCE-A963-04D0A981CB8F}" vid="{F9EC238F-5AA6-4541-B344-68F427FDD5AA}"/>
    </a:ext>
  </a:extLst>
</a:theme>
</file>

<file path=ppt/theme/theme6.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VIP Programme Board.pptx  -  Read-Only" id="{3D9C40B6-62D0-43B2-AC6A-9447796C414F}" vid="{6159BBFE-DD18-4766-B61E-E2D6DD0BBDB0}"/>
    </a:ext>
  </a:extLst>
</a:theme>
</file>

<file path=ppt/theme/theme7.xml><?xml version="1.0" encoding="utf-8"?>
<a:theme xmlns:a="http://schemas.openxmlformats.org/drawingml/2006/main" name="7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etadata xmlns="http://www.objective.com/ecm/document/metadata/53D26341A57B383EE0540010E0463CCA" version="1.0.0">
  <systemFields>
    <field name="Objective-Id">
      <value order="0">A52346385</value>
    </field>
    <field name="Objective-Title">
      <value order="0">2024 - NHS Scotland Event - Title Slide</value>
    </field>
    <field name="Objective-Description">
      <value order="0"/>
    </field>
    <field name="Objective-CreationStamp">
      <value order="0">2025-03-21T08:54:52Z</value>
    </field>
    <field name="Objective-IsApproved">
      <value order="0">false</value>
    </field>
    <field name="Objective-IsPublished">
      <value order="0">true</value>
    </field>
    <field name="Objective-DatePublished">
      <value order="0">2025-03-21T08:54:53Z</value>
    </field>
    <field name="Objective-ModificationStamp">
      <value order="0">2025-03-21T08:54:53Z</value>
    </field>
    <field name="Objective-Owner">
      <value order="0">Jaworska, Klaudia K (U453333)</value>
    </field>
    <field name="Objective-Path">
      <value order="0">Objective Global Folder:SG File Plan:Health, nutrition and care:National Health Service (NHS):General:Casework: National Health Service (NHS) - general:DG Health - Business Management and Support: Communications: NHS Scotland Event: 2025: 2025-2030</value>
    </field>
    <field name="Objective-Parent">
      <value order="0">DG Health - Business Management and Support: Communications: NHS Scotland Event: 2025: 2025-2030</value>
    </field>
    <field name="Objective-State">
      <value order="0">Published</value>
    </field>
    <field name="Objective-VersionId">
      <value order="0">vA78910678</value>
    </field>
    <field name="Objective-Version">
      <value order="0">1.0</value>
    </field>
    <field name="Objective-VersionNumber">
      <value order="0">1</value>
    </field>
    <field name="Objective-VersionComment">
      <value order="0">First version</value>
    </field>
    <field name="Objective-FileNumber">
      <value order="0">CASE/766108</value>
    </field>
    <field name="Objective-Classification">
      <value order="0">OFFICIAL</value>
    </field>
    <field name="Objective-Caveats">
      <value order="0">Caveat for access to SG Fileplan</value>
    </field>
  </systemFields>
  <catalogues>
    <catalogue name="Document Type Catalogue" type="type" ori="id:cA35">
      <field name="Objective-Date of Original">
        <value order="0"/>
      </field>
      <field name="Objective-Date Received">
        <value order="0"/>
      </field>
      <field name="Objective-SG Web Publication - Category">
        <value order="0"/>
      </field>
      <field name="Objective-SG Web Publication - Category 2 Classification">
        <value order="0"/>
      </field>
      <field name="Objective-Connect Creator">
        <value order="0"/>
      </field>
      <field name="Objective-Required Redaction">
        <value order="0"/>
      </field>
    </catalogue>
  </catalogues>
</metadata>
</file>

<file path=customXml/itemProps1.xml><?xml version="1.0" encoding="utf-8"?>
<ds:datastoreItem xmlns:ds="http://schemas.openxmlformats.org/officeDocument/2006/customXml" ds:itemID="{5745109E-2DDF-40CB-AC2B-FF9B10C90820}">
  <ds:schemaRefs>
    <ds:schemaRef ds:uri="http://www.objective.com/ecm/document/metadata/53D26341A57B383EE0540010E0463CCA"/>
  </ds:schemaRefs>
</ds:datastoreItem>
</file>

<file path=docMetadata/LabelInfo.xml><?xml version="1.0" encoding="utf-8"?>
<clbl:labelList xmlns:clbl="http://schemas.microsoft.com/office/2020/mipLabelMetadata">
  <clbl:label id="{0ef77447-1083-4dec-b89f-27c765076840}" enabled="0" method="" siteId="{0ef77447-1083-4dec-b89f-27c765076840}" removed="1"/>
  <clbl:label id="{b4199b9c-a89e-442f-9799-431511f14748}" enabled="1" method="Privileged" siteId="{10efe0bd-a030-4bca-809c-b5e6745e499a}" removed="0"/>
</clbl:labelList>
</file>

<file path=docProps/app.xml><?xml version="1.0" encoding="utf-8"?>
<Properties xmlns="http://schemas.openxmlformats.org/officeDocument/2006/extended-properties" xmlns:vt="http://schemas.openxmlformats.org/officeDocument/2006/docPropsVTypes">
  <Template>Office Theme</Template>
  <TotalTime>4</TotalTime>
  <Words>2739</Words>
  <Application>Microsoft Office PowerPoint</Application>
  <PresentationFormat>Widescreen</PresentationFormat>
  <Paragraphs>366</Paragraphs>
  <Slides>44</Slides>
  <Notes>25</Notes>
  <HiddenSlides>3</HiddenSlides>
  <MMClips>2</MMClips>
  <ScaleCrop>false</ScaleCrop>
  <HeadingPairs>
    <vt:vector size="6" baseType="variant">
      <vt:variant>
        <vt:lpstr>Fonts Used</vt:lpstr>
      </vt:variant>
      <vt:variant>
        <vt:i4>7</vt:i4>
      </vt:variant>
      <vt:variant>
        <vt:lpstr>Theme</vt:lpstr>
      </vt:variant>
      <vt:variant>
        <vt:i4>7</vt:i4>
      </vt:variant>
      <vt:variant>
        <vt:lpstr>Slide Titles</vt:lpstr>
      </vt:variant>
      <vt:variant>
        <vt:i4>44</vt:i4>
      </vt:variant>
    </vt:vector>
  </HeadingPairs>
  <TitlesOfParts>
    <vt:vector size="58" baseType="lpstr">
      <vt:lpstr>Aptos</vt:lpstr>
      <vt:lpstr>Arial</vt:lpstr>
      <vt:lpstr>Arial Black</vt:lpstr>
      <vt:lpstr>Calibri</vt:lpstr>
      <vt:lpstr>Calibri Light</vt:lpstr>
      <vt:lpstr>Source Sans Pro</vt:lpstr>
      <vt:lpstr>Wingdings</vt:lpstr>
      <vt:lpstr>1_Office Theme</vt:lpstr>
      <vt:lpstr>3_Office Theme</vt:lpstr>
      <vt:lpstr>4_Office Theme</vt:lpstr>
      <vt:lpstr>5_Office Theme</vt:lpstr>
      <vt:lpstr>6_Office Theme</vt:lpstr>
      <vt:lpstr>2_Office Theme</vt:lpstr>
      <vt:lpstr>7_Office Theme</vt:lpstr>
      <vt:lpstr>Prevention First: Tackling Winter Respiratory Illness Together in Scotland </vt:lpstr>
      <vt:lpstr>Overview</vt:lpstr>
      <vt:lpstr>Winter preparedness and operational response</vt:lpstr>
      <vt:lpstr>Respiratory winter viruses cause serious illness  in Scotland</vt:lpstr>
      <vt:lpstr>Influenza uptake increased in most groups in Winter 2025/26</vt:lpstr>
      <vt:lpstr>COVID-19 uptake remained high in care home residents</vt:lpstr>
      <vt:lpstr>Respiratory syncytial virus: programme in 3rd year, with expanded offer to older adults</vt:lpstr>
      <vt:lpstr>Winter vaccines help prevent hospital admissions</vt:lpstr>
      <vt:lpstr>Data &amp; Intelligence can support winter preparedness and responsiveness</vt:lpstr>
      <vt:lpstr>We engaged with our target audiences through trusted intermediaries and networks</vt:lpstr>
      <vt:lpstr>Informed consent materials - other languages/ formats examples</vt:lpstr>
      <vt:lpstr>Collaboration with Scottish Refugee Council</vt:lpstr>
      <vt:lpstr>Flu vaccine campaign 2025/26</vt:lpstr>
      <vt:lpstr>PowerPoint Presentation</vt:lpstr>
      <vt:lpstr>PowerPoint Presentation</vt:lpstr>
      <vt:lpstr>Communicating changes to eligibility</vt:lpstr>
      <vt:lpstr>Communicating changes to eligibility</vt:lpstr>
      <vt:lpstr>PowerPoint Presentation</vt:lpstr>
      <vt:lpstr>Case studies</vt:lpstr>
      <vt:lpstr>Other case studies</vt:lpstr>
      <vt:lpstr>Workforce education resources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Over to you………..</vt:lpstr>
      <vt:lpstr>Slido Poll question 1</vt:lpstr>
      <vt:lpstr>PowerPoint Presentation</vt:lpstr>
      <vt:lpstr>Slido Poll question 2</vt:lpstr>
      <vt:lpstr>PowerPoint Presentation</vt:lpstr>
      <vt:lpstr>Slido Poll question 3</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Linda White</dc:creator>
  <cp:lastModifiedBy>Alison Notley</cp:lastModifiedBy>
  <cp:revision>3</cp:revision>
  <dcterms:created xsi:type="dcterms:W3CDTF">2013-05-09T10:58:45Z</dcterms:created>
  <dcterms:modified xsi:type="dcterms:W3CDTF">2026-09-18T11:02:08Z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hecked by">
    <vt:lpwstr>32123</vt:lpwstr>
  </property>
  <property fmtid="{D5CDD505-2E9C-101B-9397-08002B2CF9AE}" pid="3" name="Objective-Id">
    <vt:lpwstr>A52346385</vt:lpwstr>
  </property>
  <property fmtid="{D5CDD505-2E9C-101B-9397-08002B2CF9AE}" pid="4" name="Objective-Title">
    <vt:lpwstr>2024 - NHS Scotland Event - Title Slide</vt:lpwstr>
  </property>
  <property fmtid="{D5CDD505-2E9C-101B-9397-08002B2CF9AE}" pid="5" name="Objective-Comment">
    <vt:lpwstr/>
  </property>
  <property fmtid="{D5CDD505-2E9C-101B-9397-08002B2CF9AE}" pid="6" name="Objective-CreationStamp">
    <vt:filetime>2025-03-21T08:54:52Z</vt:filetime>
  </property>
  <property fmtid="{D5CDD505-2E9C-101B-9397-08002B2CF9AE}" pid="7" name="Objective-IsApproved">
    <vt:bool>false</vt:bool>
  </property>
  <property fmtid="{D5CDD505-2E9C-101B-9397-08002B2CF9AE}" pid="8" name="Objective-IsPublished">
    <vt:bool>true</vt:bool>
  </property>
  <property fmtid="{D5CDD505-2E9C-101B-9397-08002B2CF9AE}" pid="9" name="Objective-DatePublished">
    <vt:filetime>2025-03-21T08:54:53Z</vt:filetime>
  </property>
  <property fmtid="{D5CDD505-2E9C-101B-9397-08002B2CF9AE}" pid="10" name="Objective-ModificationStamp">
    <vt:filetime>2025-03-21T08:54:53Z</vt:filetime>
  </property>
  <property fmtid="{D5CDD505-2E9C-101B-9397-08002B2CF9AE}" pid="11" name="Objective-Owner">
    <vt:lpwstr>Jaworska, Klaudia K (U453333)</vt:lpwstr>
  </property>
  <property fmtid="{D5CDD505-2E9C-101B-9397-08002B2CF9AE}" pid="12" name="Objective-Path">
    <vt:lpwstr>Objective Global Folder:SG File Plan:Health, nutrition and care:National Health Service (NHS):General:Casework: National Health Service (NHS) - general:DG Health - Business Management and Support: Communications: NHS Scotland Event: 2025: 2025-2030</vt:lpwstr>
  </property>
  <property fmtid="{D5CDD505-2E9C-101B-9397-08002B2CF9AE}" pid="13" name="Objective-Parent">
    <vt:lpwstr>DG Health - Business Management and Support: Communications: NHS Scotland Event: 2025: 2025-2030</vt:lpwstr>
  </property>
  <property fmtid="{D5CDD505-2E9C-101B-9397-08002B2CF9AE}" pid="14" name="Objective-State">
    <vt:lpwstr>Published</vt:lpwstr>
  </property>
  <property fmtid="{D5CDD505-2E9C-101B-9397-08002B2CF9AE}" pid="15" name="Objective-Version">
    <vt:lpwstr>1.0</vt:lpwstr>
  </property>
  <property fmtid="{D5CDD505-2E9C-101B-9397-08002B2CF9AE}" pid="16" name="Objective-VersionNumber">
    <vt:r8>1</vt:r8>
  </property>
  <property fmtid="{D5CDD505-2E9C-101B-9397-08002B2CF9AE}" pid="17" name="Objective-VersionComment">
    <vt:lpwstr>First version</vt:lpwstr>
  </property>
  <property fmtid="{D5CDD505-2E9C-101B-9397-08002B2CF9AE}" pid="18" name="Objective-FileNumber">
    <vt:lpwstr>CASE/766108</vt:lpwstr>
  </property>
  <property fmtid="{D5CDD505-2E9C-101B-9397-08002B2CF9AE}" pid="19" name="Objective-Classification">
    <vt:lpwstr>OFFICIAL</vt:lpwstr>
  </property>
  <property fmtid="{D5CDD505-2E9C-101B-9397-08002B2CF9AE}" pid="20" name="Objective-Caveats">
    <vt:lpwstr>Caveat for access to SG Fileplan</vt:lpwstr>
  </property>
  <property fmtid="{D5CDD505-2E9C-101B-9397-08002B2CF9AE}" pid="21" name="Objective-Date of Original [system]">
    <vt:lpwstr/>
  </property>
  <property fmtid="{D5CDD505-2E9C-101B-9397-08002B2CF9AE}" pid="22" name="Objective-Date Received [system]">
    <vt:lpwstr/>
  </property>
  <property fmtid="{D5CDD505-2E9C-101B-9397-08002B2CF9AE}" pid="23" name="Objective-SG Web Publication - Category [system]">
    <vt:lpwstr/>
  </property>
  <property fmtid="{D5CDD505-2E9C-101B-9397-08002B2CF9AE}" pid="24" name="Objective-SG Web Publication - Category 2 Classification [system]">
    <vt:lpwstr/>
  </property>
  <property fmtid="{D5CDD505-2E9C-101B-9397-08002B2CF9AE}" pid="25" name="Objective-Description">
    <vt:lpwstr/>
  </property>
  <property fmtid="{D5CDD505-2E9C-101B-9397-08002B2CF9AE}" pid="26" name="Objective-VersionId">
    <vt:lpwstr>vA78910678</vt:lpwstr>
  </property>
  <property fmtid="{D5CDD505-2E9C-101B-9397-08002B2CF9AE}" pid="27" name="Objective-Date of Original">
    <vt:lpwstr/>
  </property>
  <property fmtid="{D5CDD505-2E9C-101B-9397-08002B2CF9AE}" pid="28" name="Objective-Date Received">
    <vt:lpwstr/>
  </property>
  <property fmtid="{D5CDD505-2E9C-101B-9397-08002B2CF9AE}" pid="29" name="Objective-SG Web Publication - Category">
    <vt:lpwstr/>
  </property>
  <property fmtid="{D5CDD505-2E9C-101B-9397-08002B2CF9AE}" pid="30" name="Objective-SG Web Publication - Category 2 Classification">
    <vt:lpwstr/>
  </property>
  <property fmtid="{D5CDD505-2E9C-101B-9397-08002B2CF9AE}" pid="31" name="Objective-Connect Creator">
    <vt:lpwstr/>
  </property>
  <property fmtid="{D5CDD505-2E9C-101B-9397-08002B2CF9AE}" pid="32" name="Objective-Required Redaction">
    <vt:lpwstr/>
  </property>
</Properties>
</file>