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7"/>
  </p:notesMasterIdLst>
  <p:sldIdLst>
    <p:sldId id="582" r:id="rId5"/>
    <p:sldId id="256" r:id="rId6"/>
    <p:sldId id="257" r:id="rId7"/>
    <p:sldId id="258" r:id="rId8"/>
    <p:sldId id="259" r:id="rId9"/>
    <p:sldId id="585" r:id="rId10"/>
    <p:sldId id="583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573" r:id="rId19"/>
    <p:sldId id="568" r:id="rId20"/>
    <p:sldId id="572" r:id="rId21"/>
    <p:sldId id="574" r:id="rId22"/>
    <p:sldId id="576" r:id="rId23"/>
    <p:sldId id="577" r:id="rId24"/>
    <p:sldId id="578" r:id="rId25"/>
    <p:sldId id="580" r:id="rId26"/>
    <p:sldId id="269" r:id="rId27"/>
    <p:sldId id="270" r:id="rId28"/>
    <p:sldId id="267" r:id="rId29"/>
    <p:sldId id="586" r:id="rId30"/>
    <p:sldId id="272" r:id="rId31"/>
    <p:sldId id="273" r:id="rId32"/>
    <p:sldId id="274" r:id="rId33"/>
    <p:sldId id="275" r:id="rId34"/>
    <p:sldId id="276" r:id="rId35"/>
    <p:sldId id="277" r:id="rId36"/>
  </p:sldIdLst>
  <p:sldSz cx="18288000" cy="10287000"/>
  <p:notesSz cx="6858000" cy="9144000"/>
  <p:embeddedFontLst>
    <p:embeddedFont>
      <p:font typeface="Anton" pitchFamily="2" charset="0"/>
      <p:regular r:id="rId38"/>
    </p:embeddedFont>
    <p:embeddedFont>
      <p:font typeface="Canva Sans" panose="020B0604020202020204" charset="0"/>
      <p:regular r:id="rId39"/>
    </p:embeddedFont>
    <p:embeddedFont>
      <p:font typeface="Canva Sans Bold" panose="020B0604020202020204" charset="0"/>
      <p:regular r:id="rId40"/>
    </p:embeddedFont>
    <p:embeddedFont>
      <p:font typeface="Lilita One" panose="020B0604020202020204" charset="0"/>
      <p:regular r:id="rId41"/>
    </p:embeddedFont>
    <p:embeddedFont>
      <p:font typeface="Roboto Bold" panose="020B0604020202020204" charset="0"/>
      <p:bold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29D0A-5DD7-28B4-7085-2C9137712896}" v="74" dt="2026-09-17T07:21:47.799"/>
    <p1510:client id="{3CC245A9-4137-D74E-1511-9F381BDC43B0}" v="52" dt="2026-09-16T15:42:46.768"/>
    <p1510:client id="{4F989724-F87D-D1CD-88A1-F37EEB6E52CB}" v="1677" dt="2026-09-18T14:02:34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5.fntdata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B42822-FDBA-4A0E-8270-359E3B252CF5}" type="doc">
      <dgm:prSet loTypeId="urn:microsoft.com/office/officeart/2005/8/layout/radial6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26C39C8F-DC62-4A12-AF4D-3637A7FFA7D9}">
      <dgm:prSet phldrT="[Text]" phldr="0"/>
      <dgm:spPr>
        <a:xfrm>
          <a:off x="2324231" y="1402144"/>
          <a:ext cx="1253614" cy="1253614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Safer Mobility</a:t>
          </a:r>
        </a:p>
      </dgm:t>
    </dgm:pt>
    <dgm:pt modelId="{FA727213-05EC-4845-8F99-51E7F76FD606}" type="parTrans" cxnId="{BFCAFF08-18F5-4CEB-ABA8-77F3C5AAF25A}">
      <dgm:prSet/>
      <dgm:spPr/>
      <dgm:t>
        <a:bodyPr/>
        <a:lstStyle/>
        <a:p>
          <a:endParaRPr lang="en-GB"/>
        </a:p>
      </dgm:t>
    </dgm:pt>
    <dgm:pt modelId="{18A953AE-1210-4FD2-9CD1-2ADD3A797D06}" type="sibTrans" cxnId="{BFCAFF08-18F5-4CEB-ABA8-77F3C5AAF25A}">
      <dgm:prSet/>
      <dgm:spPr/>
      <dgm:t>
        <a:bodyPr/>
        <a:lstStyle/>
        <a:p>
          <a:endParaRPr lang="en-GB"/>
        </a:p>
      </dgm:t>
    </dgm:pt>
    <dgm:pt modelId="{5077494D-B32C-4238-A9B7-700C5615C699}">
      <dgm:prSet phldrT="[Text]" phldr="0"/>
      <dgm:spPr>
        <a:xfrm>
          <a:off x="2512273" y="1316"/>
          <a:ext cx="877530" cy="877530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Decaf</a:t>
          </a:r>
        </a:p>
      </dgm:t>
    </dgm:pt>
    <dgm:pt modelId="{66EF2B86-5BCD-489A-BB6B-21413B1495BD}" type="parTrans" cxnId="{85DF87C3-3276-4DF5-ABF9-1166EA5ACE2E}">
      <dgm:prSet/>
      <dgm:spPr/>
      <dgm:t>
        <a:bodyPr/>
        <a:lstStyle/>
        <a:p>
          <a:endParaRPr lang="en-GB"/>
        </a:p>
      </dgm:t>
    </dgm:pt>
    <dgm:pt modelId="{18D44D95-7B61-4426-98A3-9FDAED467F33}" type="sibTrans" cxnId="{85DF87C3-3276-4DF5-ABF9-1166EA5ACE2E}">
      <dgm:prSet/>
      <dgm:spPr>
        <a:xfrm>
          <a:off x="1330577" y="408491"/>
          <a:ext cx="3240922" cy="3240922"/>
        </a:xfrm>
        <a:prstGeom prst="blockArc">
          <a:avLst>
            <a:gd name="adj1" fmla="val 16200000"/>
            <a:gd name="adj2" fmla="val 19285714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D59DAFC4-E67D-4469-A45F-A22B2605DB96}">
      <dgm:prSet phldrT="[Text]" phldr="0"/>
      <dgm:spPr>
        <a:xfrm>
          <a:off x="3754501" y="599542"/>
          <a:ext cx="877530" cy="877530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Active Visiting</a:t>
          </a:r>
        </a:p>
      </dgm:t>
    </dgm:pt>
    <dgm:pt modelId="{02C79D5D-34BF-4363-9437-B54780650A84}" type="parTrans" cxnId="{54E324FD-1DDD-4054-8A9E-25B757B2D174}">
      <dgm:prSet/>
      <dgm:spPr/>
      <dgm:t>
        <a:bodyPr/>
        <a:lstStyle/>
        <a:p>
          <a:endParaRPr lang="en-GB"/>
        </a:p>
      </dgm:t>
    </dgm:pt>
    <dgm:pt modelId="{6A5434D3-EA88-48D4-A018-5D496B556972}" type="sibTrans" cxnId="{54E324FD-1DDD-4054-8A9E-25B757B2D174}">
      <dgm:prSet/>
      <dgm:spPr>
        <a:xfrm>
          <a:off x="1330577" y="408491"/>
          <a:ext cx="3240922" cy="3240922"/>
        </a:xfrm>
        <a:prstGeom prst="blockArc">
          <a:avLst>
            <a:gd name="adj1" fmla="val 19285714"/>
            <a:gd name="adj2" fmla="val 771429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48E806FF-F56A-4CB1-8BD5-B6B077645272}">
      <dgm:prSet phldrT="[Text]" phldr="0"/>
      <dgm:spPr>
        <a:xfrm>
          <a:off x="4061307" y="1943743"/>
          <a:ext cx="877530" cy="877530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Clacks Cafe</a:t>
          </a:r>
        </a:p>
      </dgm:t>
    </dgm:pt>
    <dgm:pt modelId="{42287CC8-4878-4F4C-8AC9-F9D4C69D26E4}" type="parTrans" cxnId="{8A90A039-A326-4ECF-89D8-BD4AFAD7C43D}">
      <dgm:prSet/>
      <dgm:spPr/>
      <dgm:t>
        <a:bodyPr/>
        <a:lstStyle/>
        <a:p>
          <a:endParaRPr lang="en-GB"/>
        </a:p>
      </dgm:t>
    </dgm:pt>
    <dgm:pt modelId="{8B70A7E2-B5C8-4670-843C-3F4B84EFFD81}" type="sibTrans" cxnId="{8A90A039-A326-4ECF-89D8-BD4AFAD7C43D}">
      <dgm:prSet/>
      <dgm:spPr>
        <a:xfrm>
          <a:off x="1330577" y="408491"/>
          <a:ext cx="3240922" cy="3240922"/>
        </a:xfrm>
        <a:prstGeom prst="blockArc">
          <a:avLst>
            <a:gd name="adj1" fmla="val 771429"/>
            <a:gd name="adj2" fmla="val 3857143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CAC6E10E-033A-42BA-800C-47E22DA3048A}">
      <dgm:prSet phldrT="[Text]" phldr="0"/>
      <dgm:spPr>
        <a:xfrm>
          <a:off x="3201658" y="3021709"/>
          <a:ext cx="877530" cy="877530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Red Zimmers</a:t>
          </a:r>
        </a:p>
      </dgm:t>
    </dgm:pt>
    <dgm:pt modelId="{3E6BA4E2-2AC5-4634-BBED-CC9DF4B666D4}" type="parTrans" cxnId="{D08E85F9-1AB6-466C-A189-1227B843D89D}">
      <dgm:prSet/>
      <dgm:spPr/>
      <dgm:t>
        <a:bodyPr/>
        <a:lstStyle/>
        <a:p>
          <a:endParaRPr lang="en-GB"/>
        </a:p>
      </dgm:t>
    </dgm:pt>
    <dgm:pt modelId="{796AB5BB-58B8-4A34-B882-E700A31D3565}" type="sibTrans" cxnId="{D08E85F9-1AB6-466C-A189-1227B843D89D}">
      <dgm:prSet/>
      <dgm:spPr>
        <a:xfrm>
          <a:off x="1330577" y="408491"/>
          <a:ext cx="3240922" cy="3240922"/>
        </a:xfrm>
        <a:prstGeom prst="blockArc">
          <a:avLst>
            <a:gd name="adj1" fmla="val 3857143"/>
            <a:gd name="adj2" fmla="val 6942857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B1C1F137-E2A9-4045-B249-1C3D39C43860}">
      <dgm:prSet phldrT="[Text]" phldr="0"/>
      <dgm:spPr>
        <a:xfrm>
          <a:off x="1822888" y="3021709"/>
          <a:ext cx="877530" cy="877530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Postural Drop Ax</a:t>
          </a:r>
        </a:p>
      </dgm:t>
    </dgm:pt>
    <dgm:pt modelId="{1B09E916-81FC-41A1-B675-E502668BFCDC}" type="parTrans" cxnId="{1C285D6D-ABA9-4C16-BBE3-61E7BAEA68C1}">
      <dgm:prSet/>
      <dgm:spPr/>
      <dgm:t>
        <a:bodyPr/>
        <a:lstStyle/>
        <a:p>
          <a:endParaRPr lang="en-GB"/>
        </a:p>
      </dgm:t>
    </dgm:pt>
    <dgm:pt modelId="{0FC6E443-C9C9-44A6-87F4-6348C44F2345}" type="sibTrans" cxnId="{1C285D6D-ABA9-4C16-BBE3-61E7BAEA68C1}">
      <dgm:prSet/>
      <dgm:spPr>
        <a:xfrm>
          <a:off x="1330577" y="408491"/>
          <a:ext cx="3240922" cy="3240922"/>
        </a:xfrm>
        <a:prstGeom prst="blockArc">
          <a:avLst>
            <a:gd name="adj1" fmla="val 6942857"/>
            <a:gd name="adj2" fmla="val 10028571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2C30C66B-F233-445D-9DF9-FE59772B7798}">
      <dgm:prSet phldrT="[Text]" phldr="0"/>
      <dgm:spPr>
        <a:xfrm>
          <a:off x="963239" y="1943743"/>
          <a:ext cx="877530" cy="877530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SBARD Tool – </a:t>
          </a:r>
          <a:r>
            <a:rPr lang="en-GB" i="1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soft signs</a:t>
          </a:r>
        </a:p>
      </dgm:t>
    </dgm:pt>
    <dgm:pt modelId="{2557A460-1A40-4B35-B2E2-9E24C5A90AC2}" type="parTrans" cxnId="{CAC213AB-6C86-414B-8A9D-0BD4E2B7CCCA}">
      <dgm:prSet/>
      <dgm:spPr/>
      <dgm:t>
        <a:bodyPr/>
        <a:lstStyle/>
        <a:p>
          <a:endParaRPr lang="en-GB"/>
        </a:p>
      </dgm:t>
    </dgm:pt>
    <dgm:pt modelId="{2C5F2A2D-EAEE-45C4-B489-F95859BA5213}" type="sibTrans" cxnId="{CAC213AB-6C86-414B-8A9D-0BD4E2B7CCCA}">
      <dgm:prSet/>
      <dgm:spPr>
        <a:xfrm>
          <a:off x="1330577" y="408491"/>
          <a:ext cx="3240922" cy="3240922"/>
        </a:xfrm>
        <a:prstGeom prst="blockArc">
          <a:avLst>
            <a:gd name="adj1" fmla="val 10028571"/>
            <a:gd name="adj2" fmla="val 13114286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6317B834-5972-4182-B071-9CF5AB54DE48}">
      <dgm:prSet phldrT="[Text]" phldr="0"/>
      <dgm:spPr>
        <a:xfrm>
          <a:off x="1270044" y="599542"/>
          <a:ext cx="877530" cy="877530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i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Sit-to-Stand Summit</a:t>
          </a:r>
        </a:p>
      </dgm:t>
    </dgm:pt>
    <dgm:pt modelId="{B43523C5-2EFC-4BCE-B72A-7DDBEF92EC40}" type="parTrans" cxnId="{BA49F2C3-D670-4F74-8F77-EC172CE0468E}">
      <dgm:prSet/>
      <dgm:spPr/>
      <dgm:t>
        <a:bodyPr/>
        <a:lstStyle/>
        <a:p>
          <a:endParaRPr lang="en-GB"/>
        </a:p>
      </dgm:t>
    </dgm:pt>
    <dgm:pt modelId="{35BB8D1F-B886-4EEC-9582-FB4D9EEF185C}" type="sibTrans" cxnId="{BA49F2C3-D670-4F74-8F77-EC172CE0468E}">
      <dgm:prSet/>
      <dgm:spPr>
        <a:xfrm>
          <a:off x="1330577" y="408491"/>
          <a:ext cx="3240922" cy="3240922"/>
        </a:xfrm>
        <a:prstGeom prst="blockArc">
          <a:avLst>
            <a:gd name="adj1" fmla="val 13114286"/>
            <a:gd name="adj2" fmla="val 16200000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8729F1E1-AB5A-4A6E-A105-E923055AC5FD}" type="pres">
      <dgm:prSet presAssocID="{35B42822-FDBA-4A0E-8270-359E3B252CF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ABFE47C-3899-4CD7-965F-66608AE28D1F}" type="pres">
      <dgm:prSet presAssocID="{26C39C8F-DC62-4A12-AF4D-3637A7FFA7D9}" presName="centerShape" presStyleLbl="node0" presStyleIdx="0" presStyleCnt="1"/>
      <dgm:spPr/>
    </dgm:pt>
    <dgm:pt modelId="{17A48FAA-B0B7-449B-8764-5B36E9F55AB8}" type="pres">
      <dgm:prSet presAssocID="{5077494D-B32C-4238-A9B7-700C5615C699}" presName="node" presStyleLbl="node1" presStyleIdx="0" presStyleCnt="7">
        <dgm:presLayoutVars>
          <dgm:bulletEnabled val="1"/>
        </dgm:presLayoutVars>
      </dgm:prSet>
      <dgm:spPr/>
    </dgm:pt>
    <dgm:pt modelId="{ACF75561-508C-4D7A-8603-76096AE0D3DF}" type="pres">
      <dgm:prSet presAssocID="{5077494D-B32C-4238-A9B7-700C5615C699}" presName="dummy" presStyleCnt="0"/>
      <dgm:spPr/>
    </dgm:pt>
    <dgm:pt modelId="{9BAA68D2-D5F1-494C-89A5-5ECF3399ED10}" type="pres">
      <dgm:prSet presAssocID="{18D44D95-7B61-4426-98A3-9FDAED467F33}" presName="sibTrans" presStyleLbl="sibTrans2D1" presStyleIdx="0" presStyleCnt="7"/>
      <dgm:spPr/>
    </dgm:pt>
    <dgm:pt modelId="{E95EED44-DE88-4037-85CD-4DE6603676E2}" type="pres">
      <dgm:prSet presAssocID="{D59DAFC4-E67D-4469-A45F-A22B2605DB96}" presName="node" presStyleLbl="node1" presStyleIdx="1" presStyleCnt="7">
        <dgm:presLayoutVars>
          <dgm:bulletEnabled val="1"/>
        </dgm:presLayoutVars>
      </dgm:prSet>
      <dgm:spPr/>
    </dgm:pt>
    <dgm:pt modelId="{F5E9B5CE-101E-459A-8F18-2741052D6FCB}" type="pres">
      <dgm:prSet presAssocID="{D59DAFC4-E67D-4469-A45F-A22B2605DB96}" presName="dummy" presStyleCnt="0"/>
      <dgm:spPr/>
    </dgm:pt>
    <dgm:pt modelId="{3D9AE2C6-764B-4B4B-B89F-29B9569661AD}" type="pres">
      <dgm:prSet presAssocID="{6A5434D3-EA88-48D4-A018-5D496B556972}" presName="sibTrans" presStyleLbl="sibTrans2D1" presStyleIdx="1" presStyleCnt="7"/>
      <dgm:spPr/>
    </dgm:pt>
    <dgm:pt modelId="{3B93A8FD-1327-4B81-A9B2-4988EBA5FFD9}" type="pres">
      <dgm:prSet presAssocID="{48E806FF-F56A-4CB1-8BD5-B6B077645272}" presName="node" presStyleLbl="node1" presStyleIdx="2" presStyleCnt="7">
        <dgm:presLayoutVars>
          <dgm:bulletEnabled val="1"/>
        </dgm:presLayoutVars>
      </dgm:prSet>
      <dgm:spPr/>
    </dgm:pt>
    <dgm:pt modelId="{828C2AE5-04E5-4F2B-9544-05B94A9B5499}" type="pres">
      <dgm:prSet presAssocID="{48E806FF-F56A-4CB1-8BD5-B6B077645272}" presName="dummy" presStyleCnt="0"/>
      <dgm:spPr/>
    </dgm:pt>
    <dgm:pt modelId="{DB89D1D2-6E47-4462-ADC5-DC9F8838AF72}" type="pres">
      <dgm:prSet presAssocID="{8B70A7E2-B5C8-4670-843C-3F4B84EFFD81}" presName="sibTrans" presStyleLbl="sibTrans2D1" presStyleIdx="2" presStyleCnt="7"/>
      <dgm:spPr/>
    </dgm:pt>
    <dgm:pt modelId="{C4E67772-22DD-4DE9-BEBE-24B8F09684B5}" type="pres">
      <dgm:prSet presAssocID="{CAC6E10E-033A-42BA-800C-47E22DA3048A}" presName="node" presStyleLbl="node1" presStyleIdx="3" presStyleCnt="7">
        <dgm:presLayoutVars>
          <dgm:bulletEnabled val="1"/>
        </dgm:presLayoutVars>
      </dgm:prSet>
      <dgm:spPr/>
    </dgm:pt>
    <dgm:pt modelId="{E4E7E108-7425-4CF2-B632-29B52190D281}" type="pres">
      <dgm:prSet presAssocID="{CAC6E10E-033A-42BA-800C-47E22DA3048A}" presName="dummy" presStyleCnt="0"/>
      <dgm:spPr/>
    </dgm:pt>
    <dgm:pt modelId="{0B1234FF-F9F1-49E7-8E92-05277B7AA90F}" type="pres">
      <dgm:prSet presAssocID="{796AB5BB-58B8-4A34-B882-E700A31D3565}" presName="sibTrans" presStyleLbl="sibTrans2D1" presStyleIdx="3" presStyleCnt="7"/>
      <dgm:spPr/>
    </dgm:pt>
    <dgm:pt modelId="{E2CAB1BE-6878-4D34-A67F-B7D2AE3D0101}" type="pres">
      <dgm:prSet presAssocID="{B1C1F137-E2A9-4045-B249-1C3D39C43860}" presName="node" presStyleLbl="node1" presStyleIdx="4" presStyleCnt="7">
        <dgm:presLayoutVars>
          <dgm:bulletEnabled val="1"/>
        </dgm:presLayoutVars>
      </dgm:prSet>
      <dgm:spPr/>
    </dgm:pt>
    <dgm:pt modelId="{5585A534-8387-467C-B035-C64A88089EC1}" type="pres">
      <dgm:prSet presAssocID="{B1C1F137-E2A9-4045-B249-1C3D39C43860}" presName="dummy" presStyleCnt="0"/>
      <dgm:spPr/>
    </dgm:pt>
    <dgm:pt modelId="{B00FF752-1A09-4434-BCB8-0FB3A17BECED}" type="pres">
      <dgm:prSet presAssocID="{0FC6E443-C9C9-44A6-87F4-6348C44F2345}" presName="sibTrans" presStyleLbl="sibTrans2D1" presStyleIdx="4" presStyleCnt="7"/>
      <dgm:spPr/>
    </dgm:pt>
    <dgm:pt modelId="{9D57759F-9C0C-4A98-8933-38CCF13229F9}" type="pres">
      <dgm:prSet presAssocID="{2C30C66B-F233-445D-9DF9-FE59772B7798}" presName="node" presStyleLbl="node1" presStyleIdx="5" presStyleCnt="7">
        <dgm:presLayoutVars>
          <dgm:bulletEnabled val="1"/>
        </dgm:presLayoutVars>
      </dgm:prSet>
      <dgm:spPr/>
    </dgm:pt>
    <dgm:pt modelId="{8B88101A-3F62-4124-A6DA-D1356D2BB614}" type="pres">
      <dgm:prSet presAssocID="{2C30C66B-F233-445D-9DF9-FE59772B7798}" presName="dummy" presStyleCnt="0"/>
      <dgm:spPr/>
    </dgm:pt>
    <dgm:pt modelId="{D542971F-3E11-4355-BDB7-0FAEFD90EA66}" type="pres">
      <dgm:prSet presAssocID="{2C5F2A2D-EAEE-45C4-B489-F95859BA5213}" presName="sibTrans" presStyleLbl="sibTrans2D1" presStyleIdx="5" presStyleCnt="7"/>
      <dgm:spPr/>
    </dgm:pt>
    <dgm:pt modelId="{54E18C8C-4ABC-46A9-A3D7-79D9A1B40DB8}" type="pres">
      <dgm:prSet presAssocID="{6317B834-5972-4182-B071-9CF5AB54DE48}" presName="node" presStyleLbl="node1" presStyleIdx="6" presStyleCnt="7">
        <dgm:presLayoutVars>
          <dgm:bulletEnabled val="1"/>
        </dgm:presLayoutVars>
      </dgm:prSet>
      <dgm:spPr/>
    </dgm:pt>
    <dgm:pt modelId="{73468D07-5406-4FB1-B5D7-1AE2B662E4C6}" type="pres">
      <dgm:prSet presAssocID="{6317B834-5972-4182-B071-9CF5AB54DE48}" presName="dummy" presStyleCnt="0"/>
      <dgm:spPr/>
    </dgm:pt>
    <dgm:pt modelId="{88C46CB1-F9AF-4D19-9447-4E7873C023E2}" type="pres">
      <dgm:prSet presAssocID="{35BB8D1F-B886-4EEC-9582-FB4D9EEF185C}" presName="sibTrans" presStyleLbl="sibTrans2D1" presStyleIdx="6" presStyleCnt="7"/>
      <dgm:spPr/>
    </dgm:pt>
  </dgm:ptLst>
  <dgm:cxnLst>
    <dgm:cxn modelId="{BFCAFF08-18F5-4CEB-ABA8-77F3C5AAF25A}" srcId="{35B42822-FDBA-4A0E-8270-359E3B252CF5}" destId="{26C39C8F-DC62-4A12-AF4D-3637A7FFA7D9}" srcOrd="0" destOrd="0" parTransId="{FA727213-05EC-4845-8F99-51E7F76FD606}" sibTransId="{18A953AE-1210-4FD2-9CD1-2ADD3A797D06}"/>
    <dgm:cxn modelId="{F2D3860E-0D64-462D-8B58-A9D682CEA2C4}" type="presOf" srcId="{2C5F2A2D-EAEE-45C4-B489-F95859BA5213}" destId="{D542971F-3E11-4355-BDB7-0FAEFD90EA66}" srcOrd="0" destOrd="0" presId="urn:microsoft.com/office/officeart/2005/8/layout/radial6"/>
    <dgm:cxn modelId="{01B1E72E-804A-41BC-A537-3B1051E06AA3}" type="presOf" srcId="{2C30C66B-F233-445D-9DF9-FE59772B7798}" destId="{9D57759F-9C0C-4A98-8933-38CCF13229F9}" srcOrd="0" destOrd="0" presId="urn:microsoft.com/office/officeart/2005/8/layout/radial6"/>
    <dgm:cxn modelId="{B0B31D33-3363-4CEB-8047-108019F8305F}" type="presOf" srcId="{796AB5BB-58B8-4A34-B882-E700A31D3565}" destId="{0B1234FF-F9F1-49E7-8E92-05277B7AA90F}" srcOrd="0" destOrd="0" presId="urn:microsoft.com/office/officeart/2005/8/layout/radial6"/>
    <dgm:cxn modelId="{8A90A039-A326-4ECF-89D8-BD4AFAD7C43D}" srcId="{26C39C8F-DC62-4A12-AF4D-3637A7FFA7D9}" destId="{48E806FF-F56A-4CB1-8BD5-B6B077645272}" srcOrd="2" destOrd="0" parTransId="{42287CC8-4878-4F4C-8AC9-F9D4C69D26E4}" sibTransId="{8B70A7E2-B5C8-4670-843C-3F4B84EFFD81}"/>
    <dgm:cxn modelId="{7758185E-A2FC-463F-997B-FFB2DA4D66B4}" type="presOf" srcId="{8B70A7E2-B5C8-4670-843C-3F4B84EFFD81}" destId="{DB89D1D2-6E47-4462-ADC5-DC9F8838AF72}" srcOrd="0" destOrd="0" presId="urn:microsoft.com/office/officeart/2005/8/layout/radial6"/>
    <dgm:cxn modelId="{842A1348-61BD-4097-8B1D-B65FAE618E77}" type="presOf" srcId="{48E806FF-F56A-4CB1-8BD5-B6B077645272}" destId="{3B93A8FD-1327-4B81-A9B2-4988EBA5FFD9}" srcOrd="0" destOrd="0" presId="urn:microsoft.com/office/officeart/2005/8/layout/radial6"/>
    <dgm:cxn modelId="{C897334B-6B1A-40C6-888C-BF5060148183}" type="presOf" srcId="{B1C1F137-E2A9-4045-B249-1C3D39C43860}" destId="{E2CAB1BE-6878-4D34-A67F-B7D2AE3D0101}" srcOrd="0" destOrd="0" presId="urn:microsoft.com/office/officeart/2005/8/layout/radial6"/>
    <dgm:cxn modelId="{1C285D6D-ABA9-4C16-BBE3-61E7BAEA68C1}" srcId="{26C39C8F-DC62-4A12-AF4D-3637A7FFA7D9}" destId="{B1C1F137-E2A9-4045-B249-1C3D39C43860}" srcOrd="4" destOrd="0" parTransId="{1B09E916-81FC-41A1-B675-E502668BFCDC}" sibTransId="{0FC6E443-C9C9-44A6-87F4-6348C44F2345}"/>
    <dgm:cxn modelId="{17B6124E-1575-4BB4-8276-0A47AD33098F}" type="presOf" srcId="{18D44D95-7B61-4426-98A3-9FDAED467F33}" destId="{9BAA68D2-D5F1-494C-89A5-5ECF3399ED10}" srcOrd="0" destOrd="0" presId="urn:microsoft.com/office/officeart/2005/8/layout/radial6"/>
    <dgm:cxn modelId="{F9E6E46E-2923-429F-BE4F-5F05D20D71A4}" type="presOf" srcId="{6317B834-5972-4182-B071-9CF5AB54DE48}" destId="{54E18C8C-4ABC-46A9-A3D7-79D9A1B40DB8}" srcOrd="0" destOrd="0" presId="urn:microsoft.com/office/officeart/2005/8/layout/radial6"/>
    <dgm:cxn modelId="{78961071-2416-4477-BE82-3CC490F742C9}" type="presOf" srcId="{6A5434D3-EA88-48D4-A018-5D496B556972}" destId="{3D9AE2C6-764B-4B4B-B89F-29B9569661AD}" srcOrd="0" destOrd="0" presId="urn:microsoft.com/office/officeart/2005/8/layout/radial6"/>
    <dgm:cxn modelId="{D89F2859-9424-4450-8636-AEC64C215C51}" type="presOf" srcId="{D59DAFC4-E67D-4469-A45F-A22B2605DB96}" destId="{E95EED44-DE88-4037-85CD-4DE6603676E2}" srcOrd="0" destOrd="0" presId="urn:microsoft.com/office/officeart/2005/8/layout/radial6"/>
    <dgm:cxn modelId="{E4677A84-1403-4881-A99A-86596E935E11}" type="presOf" srcId="{5077494D-B32C-4238-A9B7-700C5615C699}" destId="{17A48FAA-B0B7-449B-8764-5B36E9F55AB8}" srcOrd="0" destOrd="0" presId="urn:microsoft.com/office/officeart/2005/8/layout/radial6"/>
    <dgm:cxn modelId="{742C0C90-694E-40D2-AECA-D52B2D4167AC}" type="presOf" srcId="{35B42822-FDBA-4A0E-8270-359E3B252CF5}" destId="{8729F1E1-AB5A-4A6E-A105-E923055AC5FD}" srcOrd="0" destOrd="0" presId="urn:microsoft.com/office/officeart/2005/8/layout/radial6"/>
    <dgm:cxn modelId="{22406C93-8815-4417-820E-00DC1DBBA95F}" type="presOf" srcId="{CAC6E10E-033A-42BA-800C-47E22DA3048A}" destId="{C4E67772-22DD-4DE9-BEBE-24B8F09684B5}" srcOrd="0" destOrd="0" presId="urn:microsoft.com/office/officeart/2005/8/layout/radial6"/>
    <dgm:cxn modelId="{CAC213AB-6C86-414B-8A9D-0BD4E2B7CCCA}" srcId="{26C39C8F-DC62-4A12-AF4D-3637A7FFA7D9}" destId="{2C30C66B-F233-445D-9DF9-FE59772B7798}" srcOrd="5" destOrd="0" parTransId="{2557A460-1A40-4B35-B2E2-9E24C5A90AC2}" sibTransId="{2C5F2A2D-EAEE-45C4-B489-F95859BA5213}"/>
    <dgm:cxn modelId="{FFDA9DC2-CD90-4FC4-A067-D929D18BE45A}" type="presOf" srcId="{35BB8D1F-B886-4EEC-9582-FB4D9EEF185C}" destId="{88C46CB1-F9AF-4D19-9447-4E7873C023E2}" srcOrd="0" destOrd="0" presId="urn:microsoft.com/office/officeart/2005/8/layout/radial6"/>
    <dgm:cxn modelId="{85DF87C3-3276-4DF5-ABF9-1166EA5ACE2E}" srcId="{26C39C8F-DC62-4A12-AF4D-3637A7FFA7D9}" destId="{5077494D-B32C-4238-A9B7-700C5615C699}" srcOrd="0" destOrd="0" parTransId="{66EF2B86-5BCD-489A-BB6B-21413B1495BD}" sibTransId="{18D44D95-7B61-4426-98A3-9FDAED467F33}"/>
    <dgm:cxn modelId="{BA49F2C3-D670-4F74-8F77-EC172CE0468E}" srcId="{26C39C8F-DC62-4A12-AF4D-3637A7FFA7D9}" destId="{6317B834-5972-4182-B071-9CF5AB54DE48}" srcOrd="6" destOrd="0" parTransId="{B43523C5-2EFC-4BCE-B72A-7DDBEF92EC40}" sibTransId="{35BB8D1F-B886-4EEC-9582-FB4D9EEF185C}"/>
    <dgm:cxn modelId="{F73723EB-78B6-44C2-B11F-51D8221BB0EF}" type="presOf" srcId="{0FC6E443-C9C9-44A6-87F4-6348C44F2345}" destId="{B00FF752-1A09-4434-BCB8-0FB3A17BECED}" srcOrd="0" destOrd="0" presId="urn:microsoft.com/office/officeart/2005/8/layout/radial6"/>
    <dgm:cxn modelId="{D08E85F9-1AB6-466C-A189-1227B843D89D}" srcId="{26C39C8F-DC62-4A12-AF4D-3637A7FFA7D9}" destId="{CAC6E10E-033A-42BA-800C-47E22DA3048A}" srcOrd="3" destOrd="0" parTransId="{3E6BA4E2-2AC5-4634-BBED-CC9DF4B666D4}" sibTransId="{796AB5BB-58B8-4A34-B882-E700A31D3565}"/>
    <dgm:cxn modelId="{8ED001FC-C341-4B70-A7A1-23F4AA68D587}" type="presOf" srcId="{26C39C8F-DC62-4A12-AF4D-3637A7FFA7D9}" destId="{BABFE47C-3899-4CD7-965F-66608AE28D1F}" srcOrd="0" destOrd="0" presId="urn:microsoft.com/office/officeart/2005/8/layout/radial6"/>
    <dgm:cxn modelId="{54E324FD-1DDD-4054-8A9E-25B757B2D174}" srcId="{26C39C8F-DC62-4A12-AF4D-3637A7FFA7D9}" destId="{D59DAFC4-E67D-4469-A45F-A22B2605DB96}" srcOrd="1" destOrd="0" parTransId="{02C79D5D-34BF-4363-9437-B54780650A84}" sibTransId="{6A5434D3-EA88-48D4-A018-5D496B556972}"/>
    <dgm:cxn modelId="{00CB23D8-5B79-4FAB-B9A7-D87BD2D88D12}" type="presParOf" srcId="{8729F1E1-AB5A-4A6E-A105-E923055AC5FD}" destId="{BABFE47C-3899-4CD7-965F-66608AE28D1F}" srcOrd="0" destOrd="0" presId="urn:microsoft.com/office/officeart/2005/8/layout/radial6"/>
    <dgm:cxn modelId="{C2D91804-93D2-4EAA-B625-880E8E9AA868}" type="presParOf" srcId="{8729F1E1-AB5A-4A6E-A105-E923055AC5FD}" destId="{17A48FAA-B0B7-449B-8764-5B36E9F55AB8}" srcOrd="1" destOrd="0" presId="urn:microsoft.com/office/officeart/2005/8/layout/radial6"/>
    <dgm:cxn modelId="{9233C044-5710-4D2D-A667-2ABB357C1DD1}" type="presParOf" srcId="{8729F1E1-AB5A-4A6E-A105-E923055AC5FD}" destId="{ACF75561-508C-4D7A-8603-76096AE0D3DF}" srcOrd="2" destOrd="0" presId="urn:microsoft.com/office/officeart/2005/8/layout/radial6"/>
    <dgm:cxn modelId="{AD3085DB-8EA8-44D3-BECD-D92114D9016F}" type="presParOf" srcId="{8729F1E1-AB5A-4A6E-A105-E923055AC5FD}" destId="{9BAA68D2-D5F1-494C-89A5-5ECF3399ED10}" srcOrd="3" destOrd="0" presId="urn:microsoft.com/office/officeart/2005/8/layout/radial6"/>
    <dgm:cxn modelId="{FCCD36E8-414D-4F7E-B70D-87C308650EEA}" type="presParOf" srcId="{8729F1E1-AB5A-4A6E-A105-E923055AC5FD}" destId="{E95EED44-DE88-4037-85CD-4DE6603676E2}" srcOrd="4" destOrd="0" presId="urn:microsoft.com/office/officeart/2005/8/layout/radial6"/>
    <dgm:cxn modelId="{678409B4-44F1-4BAB-82CF-B558FDEA49BC}" type="presParOf" srcId="{8729F1E1-AB5A-4A6E-A105-E923055AC5FD}" destId="{F5E9B5CE-101E-459A-8F18-2741052D6FCB}" srcOrd="5" destOrd="0" presId="urn:microsoft.com/office/officeart/2005/8/layout/radial6"/>
    <dgm:cxn modelId="{753091EA-2F0E-4472-8C9E-4FE794FFE864}" type="presParOf" srcId="{8729F1E1-AB5A-4A6E-A105-E923055AC5FD}" destId="{3D9AE2C6-764B-4B4B-B89F-29B9569661AD}" srcOrd="6" destOrd="0" presId="urn:microsoft.com/office/officeart/2005/8/layout/radial6"/>
    <dgm:cxn modelId="{65AE6BDD-833B-41F0-B056-A8CD985DD78E}" type="presParOf" srcId="{8729F1E1-AB5A-4A6E-A105-E923055AC5FD}" destId="{3B93A8FD-1327-4B81-A9B2-4988EBA5FFD9}" srcOrd="7" destOrd="0" presId="urn:microsoft.com/office/officeart/2005/8/layout/radial6"/>
    <dgm:cxn modelId="{7FC4CADA-7542-4F69-BD6C-42AB878CEEE9}" type="presParOf" srcId="{8729F1E1-AB5A-4A6E-A105-E923055AC5FD}" destId="{828C2AE5-04E5-4F2B-9544-05B94A9B5499}" srcOrd="8" destOrd="0" presId="urn:microsoft.com/office/officeart/2005/8/layout/radial6"/>
    <dgm:cxn modelId="{1DB7AEA0-E018-419F-950E-95CF6139DD88}" type="presParOf" srcId="{8729F1E1-AB5A-4A6E-A105-E923055AC5FD}" destId="{DB89D1D2-6E47-4462-ADC5-DC9F8838AF72}" srcOrd="9" destOrd="0" presId="urn:microsoft.com/office/officeart/2005/8/layout/radial6"/>
    <dgm:cxn modelId="{B468B5C6-6C48-42D0-9232-3B3C3BD01F62}" type="presParOf" srcId="{8729F1E1-AB5A-4A6E-A105-E923055AC5FD}" destId="{C4E67772-22DD-4DE9-BEBE-24B8F09684B5}" srcOrd="10" destOrd="0" presId="urn:microsoft.com/office/officeart/2005/8/layout/radial6"/>
    <dgm:cxn modelId="{5F8206B9-AF64-4D53-BF16-69753E144462}" type="presParOf" srcId="{8729F1E1-AB5A-4A6E-A105-E923055AC5FD}" destId="{E4E7E108-7425-4CF2-B632-29B52190D281}" srcOrd="11" destOrd="0" presId="urn:microsoft.com/office/officeart/2005/8/layout/radial6"/>
    <dgm:cxn modelId="{94341A91-9F6D-470B-8FDF-080B869B973A}" type="presParOf" srcId="{8729F1E1-AB5A-4A6E-A105-E923055AC5FD}" destId="{0B1234FF-F9F1-49E7-8E92-05277B7AA90F}" srcOrd="12" destOrd="0" presId="urn:microsoft.com/office/officeart/2005/8/layout/radial6"/>
    <dgm:cxn modelId="{A4D0FFC9-5F33-4470-822B-C1682F22A3EE}" type="presParOf" srcId="{8729F1E1-AB5A-4A6E-A105-E923055AC5FD}" destId="{E2CAB1BE-6878-4D34-A67F-B7D2AE3D0101}" srcOrd="13" destOrd="0" presId="urn:microsoft.com/office/officeart/2005/8/layout/radial6"/>
    <dgm:cxn modelId="{805EBE5B-7D70-4C8F-A347-F6CAF758C66F}" type="presParOf" srcId="{8729F1E1-AB5A-4A6E-A105-E923055AC5FD}" destId="{5585A534-8387-467C-B035-C64A88089EC1}" srcOrd="14" destOrd="0" presId="urn:microsoft.com/office/officeart/2005/8/layout/radial6"/>
    <dgm:cxn modelId="{6FF664AA-4C22-4811-8E44-98F3704E4F4C}" type="presParOf" srcId="{8729F1E1-AB5A-4A6E-A105-E923055AC5FD}" destId="{B00FF752-1A09-4434-BCB8-0FB3A17BECED}" srcOrd="15" destOrd="0" presId="urn:microsoft.com/office/officeart/2005/8/layout/radial6"/>
    <dgm:cxn modelId="{2E37AB19-2A04-48A3-9112-B30F48687031}" type="presParOf" srcId="{8729F1E1-AB5A-4A6E-A105-E923055AC5FD}" destId="{9D57759F-9C0C-4A98-8933-38CCF13229F9}" srcOrd="16" destOrd="0" presId="urn:microsoft.com/office/officeart/2005/8/layout/radial6"/>
    <dgm:cxn modelId="{8683D791-9EFB-4EAC-88BC-D1ADF08B42B6}" type="presParOf" srcId="{8729F1E1-AB5A-4A6E-A105-E923055AC5FD}" destId="{8B88101A-3F62-4124-A6DA-D1356D2BB614}" srcOrd="17" destOrd="0" presId="urn:microsoft.com/office/officeart/2005/8/layout/radial6"/>
    <dgm:cxn modelId="{4B841DBA-3BA4-4B97-A697-236184D4088C}" type="presParOf" srcId="{8729F1E1-AB5A-4A6E-A105-E923055AC5FD}" destId="{D542971F-3E11-4355-BDB7-0FAEFD90EA66}" srcOrd="18" destOrd="0" presId="urn:microsoft.com/office/officeart/2005/8/layout/radial6"/>
    <dgm:cxn modelId="{1EAD5272-1D4A-428E-8910-291029372D94}" type="presParOf" srcId="{8729F1E1-AB5A-4A6E-A105-E923055AC5FD}" destId="{54E18C8C-4ABC-46A9-A3D7-79D9A1B40DB8}" srcOrd="19" destOrd="0" presId="urn:microsoft.com/office/officeart/2005/8/layout/radial6"/>
    <dgm:cxn modelId="{1BECA9C4-D599-48C4-95D2-8ACB384FBB38}" type="presParOf" srcId="{8729F1E1-AB5A-4A6E-A105-E923055AC5FD}" destId="{73468D07-5406-4FB1-B5D7-1AE2B662E4C6}" srcOrd="20" destOrd="0" presId="urn:microsoft.com/office/officeart/2005/8/layout/radial6"/>
    <dgm:cxn modelId="{A6F76FC4-3CCF-4DC3-BD1A-E5171D165688}" type="presParOf" srcId="{8729F1E1-AB5A-4A6E-A105-E923055AC5FD}" destId="{88C46CB1-F9AF-4D19-9447-4E7873C023E2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46CB1-F9AF-4D19-9447-4E7873C023E2}">
      <dsp:nvSpPr>
        <dsp:cNvPr id="0" name=""/>
        <dsp:cNvSpPr/>
      </dsp:nvSpPr>
      <dsp:spPr>
        <a:xfrm>
          <a:off x="2661131" y="816952"/>
          <a:ext cx="6481891" cy="6481891"/>
        </a:xfrm>
        <a:prstGeom prst="blockArc">
          <a:avLst>
            <a:gd name="adj1" fmla="val 13114286"/>
            <a:gd name="adj2" fmla="val 16200000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2971F-3E11-4355-BDB7-0FAEFD90EA66}">
      <dsp:nvSpPr>
        <dsp:cNvPr id="0" name=""/>
        <dsp:cNvSpPr/>
      </dsp:nvSpPr>
      <dsp:spPr>
        <a:xfrm>
          <a:off x="2661131" y="816952"/>
          <a:ext cx="6481891" cy="6481891"/>
        </a:xfrm>
        <a:prstGeom prst="blockArc">
          <a:avLst>
            <a:gd name="adj1" fmla="val 10028571"/>
            <a:gd name="adj2" fmla="val 13114286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FF752-1A09-4434-BCB8-0FB3A17BECED}">
      <dsp:nvSpPr>
        <dsp:cNvPr id="0" name=""/>
        <dsp:cNvSpPr/>
      </dsp:nvSpPr>
      <dsp:spPr>
        <a:xfrm>
          <a:off x="2661131" y="816952"/>
          <a:ext cx="6481891" cy="6481891"/>
        </a:xfrm>
        <a:prstGeom prst="blockArc">
          <a:avLst>
            <a:gd name="adj1" fmla="val 6942857"/>
            <a:gd name="adj2" fmla="val 10028571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1234FF-F9F1-49E7-8E92-05277B7AA90F}">
      <dsp:nvSpPr>
        <dsp:cNvPr id="0" name=""/>
        <dsp:cNvSpPr/>
      </dsp:nvSpPr>
      <dsp:spPr>
        <a:xfrm>
          <a:off x="2661131" y="816952"/>
          <a:ext cx="6481891" cy="6481891"/>
        </a:xfrm>
        <a:prstGeom prst="blockArc">
          <a:avLst>
            <a:gd name="adj1" fmla="val 3857143"/>
            <a:gd name="adj2" fmla="val 6942857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89D1D2-6E47-4462-ADC5-DC9F8838AF72}">
      <dsp:nvSpPr>
        <dsp:cNvPr id="0" name=""/>
        <dsp:cNvSpPr/>
      </dsp:nvSpPr>
      <dsp:spPr>
        <a:xfrm>
          <a:off x="2661131" y="816952"/>
          <a:ext cx="6481891" cy="6481891"/>
        </a:xfrm>
        <a:prstGeom prst="blockArc">
          <a:avLst>
            <a:gd name="adj1" fmla="val 771429"/>
            <a:gd name="adj2" fmla="val 3857143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AE2C6-764B-4B4B-B89F-29B9569661AD}">
      <dsp:nvSpPr>
        <dsp:cNvPr id="0" name=""/>
        <dsp:cNvSpPr/>
      </dsp:nvSpPr>
      <dsp:spPr>
        <a:xfrm>
          <a:off x="2661131" y="816952"/>
          <a:ext cx="6481891" cy="6481891"/>
        </a:xfrm>
        <a:prstGeom prst="blockArc">
          <a:avLst>
            <a:gd name="adj1" fmla="val 19285714"/>
            <a:gd name="adj2" fmla="val 771429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A68D2-D5F1-494C-89A5-5ECF3399ED10}">
      <dsp:nvSpPr>
        <dsp:cNvPr id="0" name=""/>
        <dsp:cNvSpPr/>
      </dsp:nvSpPr>
      <dsp:spPr>
        <a:xfrm>
          <a:off x="2661131" y="816952"/>
          <a:ext cx="6481891" cy="6481891"/>
        </a:xfrm>
        <a:prstGeom prst="blockArc">
          <a:avLst>
            <a:gd name="adj1" fmla="val 16200000"/>
            <a:gd name="adj2" fmla="val 19285714"/>
            <a:gd name="adj3" fmla="val 3899"/>
          </a:avLst>
        </a:prstGeom>
        <a:solidFill>
          <a:srgbClr val="15608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BFE47C-3899-4CD7-965F-66608AE28D1F}">
      <dsp:nvSpPr>
        <dsp:cNvPr id="0" name=""/>
        <dsp:cNvSpPr/>
      </dsp:nvSpPr>
      <dsp:spPr>
        <a:xfrm>
          <a:off x="4645580" y="2801401"/>
          <a:ext cx="2512993" cy="2512993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Safer Mobility</a:t>
          </a:r>
        </a:p>
      </dsp:txBody>
      <dsp:txXfrm>
        <a:off x="5013599" y="3169420"/>
        <a:ext cx="1776955" cy="1776955"/>
      </dsp:txXfrm>
    </dsp:sp>
    <dsp:sp modelId="{17A48FAA-B0B7-449B-8764-5B36E9F55AB8}">
      <dsp:nvSpPr>
        <dsp:cNvPr id="0" name=""/>
        <dsp:cNvSpPr/>
      </dsp:nvSpPr>
      <dsp:spPr>
        <a:xfrm>
          <a:off x="5022529" y="732"/>
          <a:ext cx="1759095" cy="1759095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Decaf</a:t>
          </a:r>
        </a:p>
      </dsp:txBody>
      <dsp:txXfrm>
        <a:off x="5280142" y="258345"/>
        <a:ext cx="1243869" cy="1243869"/>
      </dsp:txXfrm>
    </dsp:sp>
    <dsp:sp modelId="{E95EED44-DE88-4037-85CD-4DE6603676E2}">
      <dsp:nvSpPr>
        <dsp:cNvPr id="0" name=""/>
        <dsp:cNvSpPr/>
      </dsp:nvSpPr>
      <dsp:spPr>
        <a:xfrm>
          <a:off x="7506891" y="1197138"/>
          <a:ext cx="1759095" cy="1759095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Active Visiting</a:t>
          </a:r>
        </a:p>
      </dsp:txBody>
      <dsp:txXfrm>
        <a:off x="7764504" y="1454751"/>
        <a:ext cx="1243869" cy="1243869"/>
      </dsp:txXfrm>
    </dsp:sp>
    <dsp:sp modelId="{3B93A8FD-1327-4B81-A9B2-4988EBA5FFD9}">
      <dsp:nvSpPr>
        <dsp:cNvPr id="0" name=""/>
        <dsp:cNvSpPr/>
      </dsp:nvSpPr>
      <dsp:spPr>
        <a:xfrm>
          <a:off x="8120478" y="3885437"/>
          <a:ext cx="1759095" cy="1759095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Clacks Cafe</a:t>
          </a:r>
        </a:p>
      </dsp:txBody>
      <dsp:txXfrm>
        <a:off x="8378091" y="4143050"/>
        <a:ext cx="1243869" cy="1243869"/>
      </dsp:txXfrm>
    </dsp:sp>
    <dsp:sp modelId="{C4E67772-22DD-4DE9-BEBE-24B8F09684B5}">
      <dsp:nvSpPr>
        <dsp:cNvPr id="0" name=""/>
        <dsp:cNvSpPr/>
      </dsp:nvSpPr>
      <dsp:spPr>
        <a:xfrm>
          <a:off x="6401246" y="6041286"/>
          <a:ext cx="1759095" cy="1759095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Red Zimmers</a:t>
          </a:r>
        </a:p>
      </dsp:txBody>
      <dsp:txXfrm>
        <a:off x="6658859" y="6298899"/>
        <a:ext cx="1243869" cy="1243869"/>
      </dsp:txXfrm>
    </dsp:sp>
    <dsp:sp modelId="{E2CAB1BE-6878-4D34-A67F-B7D2AE3D0101}">
      <dsp:nvSpPr>
        <dsp:cNvPr id="0" name=""/>
        <dsp:cNvSpPr/>
      </dsp:nvSpPr>
      <dsp:spPr>
        <a:xfrm>
          <a:off x="3643812" y="6041286"/>
          <a:ext cx="1759095" cy="1759095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Postural Drop Ax</a:t>
          </a:r>
        </a:p>
      </dsp:txBody>
      <dsp:txXfrm>
        <a:off x="3901425" y="6298899"/>
        <a:ext cx="1243869" cy="1243869"/>
      </dsp:txXfrm>
    </dsp:sp>
    <dsp:sp modelId="{9D57759F-9C0C-4A98-8933-38CCF13229F9}">
      <dsp:nvSpPr>
        <dsp:cNvPr id="0" name=""/>
        <dsp:cNvSpPr/>
      </dsp:nvSpPr>
      <dsp:spPr>
        <a:xfrm>
          <a:off x="1924580" y="3885437"/>
          <a:ext cx="1759095" cy="1759095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SBARD Tool – </a:t>
          </a:r>
          <a:r>
            <a:rPr lang="en-GB" sz="2200" i="1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soft signs</a:t>
          </a:r>
        </a:p>
      </dsp:txBody>
      <dsp:txXfrm>
        <a:off x="2182193" y="4143050"/>
        <a:ext cx="1243869" cy="1243869"/>
      </dsp:txXfrm>
    </dsp:sp>
    <dsp:sp modelId="{54E18C8C-4ABC-46A9-A3D7-79D9A1B40DB8}">
      <dsp:nvSpPr>
        <dsp:cNvPr id="0" name=""/>
        <dsp:cNvSpPr/>
      </dsp:nvSpPr>
      <dsp:spPr>
        <a:xfrm>
          <a:off x="2538166" y="1197138"/>
          <a:ext cx="1759095" cy="1759095"/>
        </a:xfrm>
        <a:prstGeom prst="ellipse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i="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Sit-to-Stand Summit</a:t>
          </a:r>
        </a:p>
      </dsp:txBody>
      <dsp:txXfrm>
        <a:off x="2795779" y="1454751"/>
        <a:ext cx="1243869" cy="1243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39DA2-86C9-456C-B267-B64FE1D33E45}" type="datetimeFigureOut">
              <a:t>9/23/2026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F0E49-E7E1-453F-A13B-59554D0FEC9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544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Karen – 15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575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Lucy Atalla - 5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03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Louise McKay - 4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512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5F5F5"/>
                </a:highlight>
              </a:rPr>
              <a:t>Louise McKay - 4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609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Lucy Atalla – 10 mins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717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954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332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Matt Gallagher – 10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884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David Watson – 17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699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Q+A for 10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F0E49-E7E1-453F-A13B-59554D0FEC95}" type="slidenum"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03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18278856" cy="10287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04617" y="3520172"/>
            <a:ext cx="15773400" cy="198834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13434165" y="7872605"/>
            <a:ext cx="4669077" cy="22045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1577" y="8684845"/>
            <a:ext cx="2609853" cy="98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8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9.png"/><Relationship Id="rId4" Type="http://schemas.openxmlformats.org/officeDocument/2006/relationships/image" Target="../media/image22.png"/><Relationship Id="rId9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1.svg"/><Relationship Id="rId5" Type="http://schemas.openxmlformats.org/officeDocument/2006/relationships/image" Target="../media/image7.svg"/><Relationship Id="rId10" Type="http://schemas.openxmlformats.org/officeDocument/2006/relationships/image" Target="../media/image8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38.png"/><Relationship Id="rId10" Type="http://schemas.openxmlformats.org/officeDocument/2006/relationships/image" Target="../media/image41.sv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8.png"/><Relationship Id="rId10" Type="http://schemas.microsoft.com/office/2007/relationships/diagramDrawing" Target="../diagrams/drawing1.xml"/><Relationship Id="rId4" Type="http://schemas.openxmlformats.org/officeDocument/2006/relationships/image" Target="../media/image7.svg"/><Relationship Id="rId9" Type="http://schemas.openxmlformats.org/officeDocument/2006/relationships/diagramColors" Target="../diagrams/colors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0.png"/><Relationship Id="rId5" Type="http://schemas.openxmlformats.org/officeDocument/2006/relationships/image" Target="../media/image8.png"/><Relationship Id="rId10" Type="http://schemas.openxmlformats.org/officeDocument/2006/relationships/image" Target="../media/image69.png"/><Relationship Id="rId4" Type="http://schemas.openxmlformats.org/officeDocument/2006/relationships/image" Target="../media/image7.svg"/><Relationship Id="rId9" Type="http://schemas.openxmlformats.org/officeDocument/2006/relationships/image" Target="../media/image6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3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80.png"/><Relationship Id="rId4" Type="http://schemas.openxmlformats.org/officeDocument/2006/relationships/image" Target="../media/image75.svg"/><Relationship Id="rId9" Type="http://schemas.openxmlformats.org/officeDocument/2006/relationships/image" Target="../media/image7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4F5C95-3A08-1EDD-2417-1188C4237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66" y="-107012"/>
            <a:ext cx="18292933" cy="1048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6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411407" y="-294679"/>
            <a:ext cx="6794563" cy="10876359"/>
          </a:xfrm>
          <a:custGeom>
            <a:avLst/>
            <a:gdLst/>
            <a:ahLst/>
            <a:cxnLst/>
            <a:rect l="l" t="t" r="r" b="b"/>
            <a:pathLst>
              <a:path w="6794563" h="10876359">
                <a:moveTo>
                  <a:pt x="0" y="0"/>
                </a:moveTo>
                <a:lnTo>
                  <a:pt x="6794563" y="0"/>
                </a:lnTo>
                <a:lnTo>
                  <a:pt x="6794563" y="10876358"/>
                </a:lnTo>
                <a:lnTo>
                  <a:pt x="0" y="10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6166" b="-361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251350" y="2089160"/>
            <a:ext cx="6621407" cy="662140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38B6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10772" y="2348582"/>
            <a:ext cx="6102562" cy="610256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0A5E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68278" y="2506088"/>
            <a:ext cx="5787550" cy="578755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07288" y="2645098"/>
            <a:ext cx="5509531" cy="550953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5"/>
              <a:stretch>
                <a:fillRect l="-9987" r="-1149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748848" y="2655564"/>
            <a:ext cx="7710733" cy="1882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0"/>
              </a:lnSpc>
              <a:spcBef>
                <a:spcPct val="0"/>
              </a:spcBef>
            </a:pPr>
            <a:r>
              <a:rPr lang="en-US" sz="110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Forth Valley</a:t>
            </a:r>
            <a:endParaRPr lang="en-US" sz="110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9116" y="4468652"/>
            <a:ext cx="8331147" cy="1882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0"/>
              </a:lnSpc>
              <a:spcBef>
                <a:spcPct val="0"/>
              </a:spcBef>
            </a:pPr>
            <a:r>
              <a:rPr lang="en-US" sz="110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Safer Together</a:t>
            </a:r>
            <a:endParaRPr lang="en-US" sz="110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508165" y="6811752"/>
            <a:ext cx="8192099" cy="1959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5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Karen Goudie, Executive Nurse Director</a:t>
            </a:r>
          </a:p>
          <a:p>
            <a:pPr algn="ctr">
              <a:lnSpc>
                <a:spcPts val="3079"/>
              </a:lnSpc>
            </a:pPr>
            <a:r>
              <a:rPr lang="en-US" sz="215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David Watson, Director of Nursing</a:t>
            </a:r>
            <a:endParaRPr lang="en-US" sz="2150" dirty="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algn="ctr">
              <a:lnSpc>
                <a:spcPts val="3079"/>
              </a:lnSpc>
            </a:pPr>
            <a:r>
              <a:rPr lang="en-US" sz="2150" dirty="0">
                <a:solidFill>
                  <a:srgbClr val="000000"/>
                </a:solidFill>
                <a:latin typeface="Canva Sans"/>
                <a:sym typeface="Canva Sans"/>
              </a:rPr>
              <a:t>Lucy Atalla, Quality and Patient Safety Lead</a:t>
            </a:r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  <a:sym typeface="Canva Sans"/>
            </a:endParaRPr>
          </a:p>
          <a:p>
            <a:pPr algn="ctr">
              <a:lnSpc>
                <a:spcPts val="3079"/>
              </a:lnSpc>
            </a:pPr>
            <a:r>
              <a:rPr lang="en-US" sz="2150" dirty="0">
                <a:latin typeface="Canva Sans"/>
              </a:rPr>
              <a:t>Matt Gallagher, AHP Falls Lead</a:t>
            </a:r>
          </a:p>
          <a:p>
            <a:pPr algn="ctr">
              <a:lnSpc>
                <a:spcPts val="3079"/>
              </a:lnSpc>
            </a:pPr>
            <a:r>
              <a:rPr lang="en-US" sz="2150" dirty="0">
                <a:latin typeface="Canva Sans"/>
              </a:rPr>
              <a:t>Louise McKay, Nurse Consultant</a:t>
            </a:r>
          </a:p>
        </p:txBody>
      </p:sp>
      <p:sp>
        <p:nvSpPr>
          <p:cNvPr id="18" name="Freeform 18"/>
          <p:cNvSpPr/>
          <p:nvPr/>
        </p:nvSpPr>
        <p:spPr>
          <a:xfrm flipH="1">
            <a:off x="16037492" y="846417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8"/>
                </a:lnTo>
                <a:lnTo>
                  <a:pt x="844177" y="492788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6347310" y="1132008"/>
            <a:ext cx="3050894" cy="3050894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19009" y="530833"/>
              <a:ext cx="5311983" cy="5288333"/>
            </a:xfrm>
            <a:custGeom>
              <a:avLst/>
              <a:gdLst/>
              <a:ahLst/>
              <a:cxnLst/>
              <a:rect l="l" t="t" r="r" b="b"/>
              <a:pathLst>
                <a:path w="5311983" h="528833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8"/>
              <a:stretch>
                <a:fillRect l="-4360" r="-43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" name="Freeform 23"/>
          <p:cNvSpPr/>
          <p:nvPr/>
        </p:nvSpPr>
        <p:spPr>
          <a:xfrm flipH="1">
            <a:off x="5342445" y="622027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8"/>
                </a:lnTo>
                <a:lnTo>
                  <a:pt x="1583311" y="924258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>
            <a:off x="14375933" y="-256574"/>
            <a:ext cx="4253411" cy="11083806"/>
          </a:xfrm>
          <a:custGeom>
            <a:avLst/>
            <a:gdLst/>
            <a:ahLst/>
            <a:cxnLst/>
            <a:rect l="l" t="t" r="r" b="b"/>
            <a:pathLst>
              <a:path w="4253411" h="11083806">
                <a:moveTo>
                  <a:pt x="4253411" y="0"/>
                </a:moveTo>
                <a:lnTo>
                  <a:pt x="0" y="0"/>
                </a:lnTo>
                <a:lnTo>
                  <a:pt x="0" y="11083807"/>
                </a:lnTo>
                <a:lnTo>
                  <a:pt x="4253411" y="11083807"/>
                </a:lnTo>
                <a:lnTo>
                  <a:pt x="425341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0244311" y="2089160"/>
            <a:ext cx="6621407" cy="662140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503733" y="2348582"/>
            <a:ext cx="6102562" cy="610256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1240" y="2506088"/>
            <a:ext cx="5787550" cy="578755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00249" y="2645098"/>
            <a:ext cx="5509531" cy="550953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4"/>
              <a:stretch>
                <a:fillRect l="-4545" r="-454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1277560" y="7408784"/>
            <a:ext cx="1042361" cy="1042361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19009" y="530833"/>
              <a:ext cx="5311983" cy="5288333"/>
            </a:xfrm>
            <a:custGeom>
              <a:avLst/>
              <a:gdLst/>
              <a:ahLst/>
              <a:cxnLst/>
              <a:rect l="l" t="t" r="r" b="b"/>
              <a:pathLst>
                <a:path w="5311983" h="528833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5"/>
              <a:stretch>
                <a:fillRect l="-4360" r="-43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Freeform 18"/>
          <p:cNvSpPr/>
          <p:nvPr/>
        </p:nvSpPr>
        <p:spPr>
          <a:xfrm flipH="1">
            <a:off x="10008594" y="944928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flipH="1">
            <a:off x="13785670" y="9258300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8"/>
                </a:lnTo>
                <a:lnTo>
                  <a:pt x="844177" y="492788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546383" y="2297772"/>
            <a:ext cx="9697219" cy="8043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71"/>
              </a:lnSpc>
            </a:pPr>
            <a:endParaRPr lang="en-US" sz="4400" dirty="0">
              <a:ea typeface="Calibri"/>
              <a:cs typeface="Calibri"/>
            </a:endParaRP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nva Sans"/>
              </a:rPr>
              <a:t>NHS Forth Valley in Stage 4 escalation – Leadership, Governance, Culture</a:t>
            </a:r>
            <a:endParaRPr lang="en-US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endParaRPr lang="en-US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Workforce Constraints </a:t>
            </a: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endParaRPr lang="en-US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Quality, Safety and Experience Governance &amp; Culture</a:t>
            </a: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endParaRPr lang="en-US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The voice of people using and working in the service</a:t>
            </a: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endParaRPr lang="en-US" sz="4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The Learning System</a:t>
            </a:r>
          </a:p>
          <a:p>
            <a:pPr marL="643255" lvl="1" indent="-321310">
              <a:lnSpc>
                <a:spcPts val="4171"/>
              </a:lnSpc>
              <a:buFont typeface="Arial"/>
              <a:buChar char="•"/>
            </a:pPr>
            <a:endParaRPr lang="en-US" sz="2950" dirty="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>
              <a:lnSpc>
                <a:spcPts val="4171"/>
              </a:lnSpc>
            </a:pPr>
            <a:endParaRPr lang="en-US" sz="2979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054202" y="649467"/>
            <a:ext cx="6869724" cy="1439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-The challenge</a:t>
            </a:r>
            <a:endParaRPr lang="en-US" sz="84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00829" y="9867900"/>
            <a:ext cx="8192099" cy="16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 Goudie, Executive Nurse Director</a:t>
            </a:r>
          </a:p>
        </p:txBody>
      </p:sp>
      <p:sp>
        <p:nvSpPr>
          <p:cNvPr id="25" name="Freeform 25"/>
          <p:cNvSpPr/>
          <p:nvPr/>
        </p:nvSpPr>
        <p:spPr>
          <a:xfrm>
            <a:off x="0" y="-320944"/>
            <a:ext cx="3303754" cy="3303754"/>
          </a:xfrm>
          <a:custGeom>
            <a:avLst/>
            <a:gdLst/>
            <a:ahLst/>
            <a:cxnLst/>
            <a:rect l="l" t="t" r="r" b="b"/>
            <a:pathLst>
              <a:path w="3303754" h="3303754">
                <a:moveTo>
                  <a:pt x="0" y="0"/>
                </a:moveTo>
                <a:lnTo>
                  <a:pt x="3303754" y="0"/>
                </a:lnTo>
                <a:lnTo>
                  <a:pt x="3303754" y="3303754"/>
                </a:lnTo>
                <a:lnTo>
                  <a:pt x="0" y="3303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>
            <a:off x="14375933" y="-256574"/>
            <a:ext cx="4253411" cy="11083806"/>
          </a:xfrm>
          <a:custGeom>
            <a:avLst/>
            <a:gdLst/>
            <a:ahLst/>
            <a:cxnLst/>
            <a:rect l="l" t="t" r="r" b="b"/>
            <a:pathLst>
              <a:path w="4253411" h="11083806">
                <a:moveTo>
                  <a:pt x="4253411" y="0"/>
                </a:moveTo>
                <a:lnTo>
                  <a:pt x="0" y="0"/>
                </a:lnTo>
                <a:lnTo>
                  <a:pt x="0" y="11083807"/>
                </a:lnTo>
                <a:lnTo>
                  <a:pt x="4253411" y="11083807"/>
                </a:lnTo>
                <a:lnTo>
                  <a:pt x="425341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1464346" y="2089160"/>
            <a:ext cx="5401372" cy="540137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716836" y="2348582"/>
            <a:ext cx="4889460" cy="488946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915934" y="2506088"/>
            <a:ext cx="4532856" cy="453285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046160" y="2648564"/>
            <a:ext cx="4257823" cy="4285984"/>
            <a:chOff x="0" y="0"/>
            <a:chExt cx="812800" cy="81817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8176"/>
            </a:xfrm>
            <a:custGeom>
              <a:avLst/>
              <a:gdLst/>
              <a:ahLst/>
              <a:cxnLst/>
              <a:rect l="l" t="t" r="r" b="b"/>
              <a:pathLst>
                <a:path w="812800" h="818176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80051"/>
                  </a:lnTo>
                  <a:lnTo>
                    <a:pt x="574675" y="818176"/>
                  </a:lnTo>
                  <a:lnTo>
                    <a:pt x="238125" y="818176"/>
                  </a:lnTo>
                  <a:lnTo>
                    <a:pt x="0" y="58005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4"/>
              <a:stretch>
                <a:fillRect l="-10396" r="-10396"/>
              </a:stretch>
            </a:blipFill>
            <a:ln w="38100" cap="sq">
              <a:solidFill>
                <a:srgbClr val="23547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5381177" y="7287062"/>
            <a:ext cx="6664750" cy="2725983"/>
          </a:xfrm>
          <a:custGeom>
            <a:avLst/>
            <a:gdLst/>
            <a:ahLst/>
            <a:cxnLst/>
            <a:rect l="l" t="t" r="r" b="b"/>
            <a:pathLst>
              <a:path w="6664750" h="2725983">
                <a:moveTo>
                  <a:pt x="0" y="0"/>
                </a:moveTo>
                <a:lnTo>
                  <a:pt x="6664749" y="0"/>
                </a:lnTo>
                <a:lnTo>
                  <a:pt x="6664749" y="2725983"/>
                </a:lnTo>
                <a:lnTo>
                  <a:pt x="0" y="27259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1028700" y="3647123"/>
            <a:ext cx="10076047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nva Sans"/>
              </a:rPr>
              <a:t>Improvement efforts fragmented, data triangulation and quality. Safety Reporting.  </a:t>
            </a:r>
            <a:endParaRPr lang="en-US" sz="36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ts val="4200"/>
              </a:lnSpc>
            </a:pPr>
            <a:endParaRPr lang="en-US" sz="36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nva Sans"/>
              </a:rPr>
              <a:t>Staff committed – Implementation approach required.</a:t>
            </a:r>
            <a:endParaRPr lang="en-US" sz="36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ts val="4200"/>
              </a:lnSpc>
            </a:pPr>
            <a:endParaRPr lang="en-US" sz="36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nva Sans"/>
              </a:rPr>
              <a:t>Improvement expertise existed in pockets, underutilised</a:t>
            </a:r>
            <a:endParaRPr lang="en-US" sz="36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04120" y="260127"/>
            <a:ext cx="12664887" cy="2931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Reality before the collaborative</a:t>
            </a:r>
            <a:endParaRPr lang="en-US" sz="84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86444" y="9848080"/>
            <a:ext cx="8192099" cy="16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 Goudie, Executive Nurse Director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>
            <a:off x="15775748" y="-208693"/>
            <a:ext cx="2580890" cy="10963071"/>
          </a:xfrm>
          <a:custGeom>
            <a:avLst/>
            <a:gdLst/>
            <a:ahLst/>
            <a:cxnLst/>
            <a:rect l="l" t="t" r="r" b="b"/>
            <a:pathLst>
              <a:path w="2580890" h="10963071">
                <a:moveTo>
                  <a:pt x="2580889" y="0"/>
                </a:moveTo>
                <a:lnTo>
                  <a:pt x="0" y="0"/>
                </a:lnTo>
                <a:lnTo>
                  <a:pt x="0" y="10963071"/>
                </a:lnTo>
                <a:lnTo>
                  <a:pt x="2580889" y="10963071"/>
                </a:lnTo>
                <a:lnTo>
                  <a:pt x="2580889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3265972" y="-764631"/>
            <a:ext cx="6621407" cy="662140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525394" y="-505209"/>
            <a:ext cx="6102562" cy="610256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82901" y="-347703"/>
            <a:ext cx="5787550" cy="578755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882926" y="-167005"/>
            <a:ext cx="5439848" cy="543984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4"/>
              <a:stretch>
                <a:fillRect l="-24924" r="-2492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802236" y="3272817"/>
            <a:ext cx="5446316" cy="544631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015619" y="3486199"/>
            <a:ext cx="5019551" cy="5019551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145173" y="3615753"/>
            <a:ext cx="4760443" cy="4760443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391737" y="2098001"/>
            <a:ext cx="888768" cy="888768"/>
          </a:xfrm>
          <a:custGeom>
            <a:avLst/>
            <a:gdLst/>
            <a:ahLst/>
            <a:cxnLst/>
            <a:rect l="l" t="t" r="r" b="b"/>
            <a:pathLst>
              <a:path w="888768" h="888768">
                <a:moveTo>
                  <a:pt x="0" y="0"/>
                </a:moveTo>
                <a:lnTo>
                  <a:pt x="888768" y="0"/>
                </a:lnTo>
                <a:lnTo>
                  <a:pt x="888768" y="888768"/>
                </a:lnTo>
                <a:lnTo>
                  <a:pt x="0" y="888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 flipH="1">
            <a:off x="8899873" y="2222746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7"/>
                </a:lnTo>
                <a:lnTo>
                  <a:pt x="1583311" y="924257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 flipH="1">
            <a:off x="14142394" y="9258300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8"/>
                </a:lnTo>
                <a:lnTo>
                  <a:pt x="844177" y="492788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grpSp>
        <p:nvGrpSpPr>
          <p:cNvPr id="28" name="Group 28"/>
          <p:cNvGrpSpPr/>
          <p:nvPr/>
        </p:nvGrpSpPr>
        <p:grpSpPr>
          <a:xfrm>
            <a:off x="11319536" y="3790116"/>
            <a:ext cx="4411717" cy="441171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8"/>
              <a:stretch>
                <a:fillRect l="-31028" t="-13527" b="-4809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01085" y="316327"/>
            <a:ext cx="12664887" cy="1439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The catalyst</a:t>
            </a:r>
            <a:endParaRPr lang="en-US" sz="84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grpSp>
        <p:nvGrpSpPr>
          <p:cNvPr id="31" name="Group 31"/>
          <p:cNvGrpSpPr>
            <a:grpSpLocks noChangeAspect="1"/>
          </p:cNvGrpSpPr>
          <p:nvPr/>
        </p:nvGrpSpPr>
        <p:grpSpPr>
          <a:xfrm>
            <a:off x="10937891" y="772136"/>
            <a:ext cx="1589990" cy="1589990"/>
            <a:chOff x="0" y="0"/>
            <a:chExt cx="6350000" cy="6350000"/>
          </a:xfrm>
        </p:grpSpPr>
        <p:sp>
          <p:nvSpPr>
            <p:cNvPr id="32" name="Freeform 32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519009" y="530833"/>
              <a:ext cx="5311983" cy="5288333"/>
            </a:xfrm>
            <a:custGeom>
              <a:avLst/>
              <a:gdLst/>
              <a:ahLst/>
              <a:cxnLst/>
              <a:rect l="l" t="t" r="r" b="b"/>
              <a:pathLst>
                <a:path w="5311983" h="528833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9"/>
              <a:stretch>
                <a:fillRect l="-4360" r="-43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" name="Freeform 34"/>
          <p:cNvSpPr/>
          <p:nvPr/>
        </p:nvSpPr>
        <p:spPr>
          <a:xfrm>
            <a:off x="391737" y="4254732"/>
            <a:ext cx="888768" cy="888768"/>
          </a:xfrm>
          <a:custGeom>
            <a:avLst/>
            <a:gdLst/>
            <a:ahLst/>
            <a:cxnLst/>
            <a:rect l="l" t="t" r="r" b="b"/>
            <a:pathLst>
              <a:path w="888768" h="888768">
                <a:moveTo>
                  <a:pt x="0" y="0"/>
                </a:moveTo>
                <a:lnTo>
                  <a:pt x="888768" y="0"/>
                </a:lnTo>
                <a:lnTo>
                  <a:pt x="888768" y="888768"/>
                </a:lnTo>
                <a:lnTo>
                  <a:pt x="0" y="888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391737" y="6859770"/>
            <a:ext cx="888768" cy="888768"/>
          </a:xfrm>
          <a:custGeom>
            <a:avLst/>
            <a:gdLst/>
            <a:ahLst/>
            <a:cxnLst/>
            <a:rect l="l" t="t" r="r" b="b"/>
            <a:pathLst>
              <a:path w="888768" h="888768">
                <a:moveTo>
                  <a:pt x="0" y="0"/>
                </a:moveTo>
                <a:lnTo>
                  <a:pt x="888768" y="0"/>
                </a:lnTo>
                <a:lnTo>
                  <a:pt x="888768" y="888768"/>
                </a:lnTo>
                <a:lnTo>
                  <a:pt x="0" y="888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TextBox 36"/>
          <p:cNvSpPr txBox="1"/>
          <p:nvPr/>
        </p:nvSpPr>
        <p:spPr>
          <a:xfrm>
            <a:off x="1493825" y="2207997"/>
            <a:ext cx="3237476" cy="679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</a:rPr>
              <a:t>One Story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93825" y="4376587"/>
            <a:ext cx="7650175" cy="66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</a:rPr>
              <a:t>Data and Measurement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93825" y="5890184"/>
            <a:ext cx="9231562" cy="2823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</a:rPr>
              <a:t>Triangulation with other aspects of delivery, Workforce Improvements, Policy Alignment, Listening organisation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52227" y="9839462"/>
            <a:ext cx="8192099" cy="16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 Goudie, Executive Nurse Director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EA30F-2529-F970-3DBB-8F8A7C524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C9438A8-0182-7FEF-1D64-D327782E34E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BFF46D9-D686-1720-21FA-FAEC5A383193}"/>
              </a:ext>
            </a:extLst>
          </p:cNvPr>
          <p:cNvSpPr/>
          <p:nvPr/>
        </p:nvSpPr>
        <p:spPr>
          <a:xfrm flipH="1">
            <a:off x="15775748" y="-208693"/>
            <a:ext cx="2580890" cy="10963071"/>
          </a:xfrm>
          <a:custGeom>
            <a:avLst/>
            <a:gdLst/>
            <a:ahLst/>
            <a:cxnLst/>
            <a:rect l="l" t="t" r="r" b="b"/>
            <a:pathLst>
              <a:path w="2580890" h="10963071">
                <a:moveTo>
                  <a:pt x="2580889" y="0"/>
                </a:moveTo>
                <a:lnTo>
                  <a:pt x="0" y="0"/>
                </a:lnTo>
                <a:lnTo>
                  <a:pt x="0" y="10963071"/>
                </a:lnTo>
                <a:lnTo>
                  <a:pt x="2580889" y="10963071"/>
                </a:lnTo>
                <a:lnTo>
                  <a:pt x="2580889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DFC33483-85F3-D0ED-BCF1-108FC6E9724E}"/>
              </a:ext>
            </a:extLst>
          </p:cNvPr>
          <p:cNvGrpSpPr/>
          <p:nvPr/>
        </p:nvGrpSpPr>
        <p:grpSpPr>
          <a:xfrm>
            <a:off x="11145173" y="3615753"/>
            <a:ext cx="4760443" cy="4760443"/>
            <a:chOff x="0" y="0"/>
            <a:chExt cx="812800" cy="812800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D7E291B-3CC5-429C-EE43-63DDB0DD4B8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A2FCDC66-BF86-5102-EE57-A425F382F784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>
            <a:extLst>
              <a:ext uri="{FF2B5EF4-FFF2-40B4-BE49-F238E27FC236}">
                <a16:creationId xmlns:a16="http://schemas.microsoft.com/office/drawing/2014/main" id="{8FA0071F-DD77-A5C2-D04E-38B42A962759}"/>
              </a:ext>
            </a:extLst>
          </p:cNvPr>
          <p:cNvSpPr/>
          <p:nvPr/>
        </p:nvSpPr>
        <p:spPr>
          <a:xfrm flipH="1">
            <a:off x="11752032" y="684503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7"/>
                </a:lnTo>
                <a:lnTo>
                  <a:pt x="1583311" y="924257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BFF3B282-AAE7-3452-36C3-4A3F7EECF145}"/>
              </a:ext>
            </a:extLst>
          </p:cNvPr>
          <p:cNvSpPr/>
          <p:nvPr/>
        </p:nvSpPr>
        <p:spPr>
          <a:xfrm flipH="1">
            <a:off x="14142394" y="9258300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8"/>
                </a:lnTo>
                <a:lnTo>
                  <a:pt x="844177" y="492788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851B0A77-93E6-81CA-D049-F0C8623900B6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FDB7F124-AD1B-E71C-9679-B56BA7F0214F}"/>
              </a:ext>
            </a:extLst>
          </p:cNvPr>
          <p:cNvSpPr txBox="1"/>
          <p:nvPr/>
        </p:nvSpPr>
        <p:spPr>
          <a:xfrm>
            <a:off x="601085" y="316327"/>
            <a:ext cx="13711746" cy="141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792"/>
              </a:lnSpc>
              <a:spcBef>
                <a:spcPct val="0"/>
              </a:spcBef>
            </a:pPr>
            <a:r>
              <a:rPr lang="en-US" sz="6000" dirty="0">
                <a:solidFill>
                  <a:srgbClr val="002060"/>
                </a:solidFill>
                <a:latin typeface="Anton"/>
                <a:ea typeface="Anton"/>
                <a:cs typeface="Anton"/>
              </a:rPr>
              <a:t>Breakthrough Series Collaborative</a:t>
            </a:r>
            <a:r>
              <a:rPr lang="en-US" sz="8400" dirty="0">
                <a:solidFill>
                  <a:srgbClr val="000000"/>
                </a:solidFill>
                <a:latin typeface="Anton"/>
                <a:ea typeface="Anton"/>
                <a:cs typeface="Anton"/>
              </a:rPr>
              <a:t> </a:t>
            </a:r>
            <a:endParaRPr lang="en-US" sz="8400" dirty="0">
              <a:solidFill>
                <a:srgbClr val="00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31" name="Group 31">
            <a:extLst>
              <a:ext uri="{FF2B5EF4-FFF2-40B4-BE49-F238E27FC236}">
                <a16:creationId xmlns:a16="http://schemas.microsoft.com/office/drawing/2014/main" id="{57FCF778-3973-C0CE-4DB1-86BCE8D3C1D5}"/>
              </a:ext>
            </a:extLst>
          </p:cNvPr>
          <p:cNvGrpSpPr>
            <a:grpSpLocks noChangeAspect="1"/>
          </p:cNvGrpSpPr>
          <p:nvPr/>
        </p:nvGrpSpPr>
        <p:grpSpPr>
          <a:xfrm>
            <a:off x="14313480" y="238024"/>
            <a:ext cx="1589990" cy="1589990"/>
            <a:chOff x="0" y="0"/>
            <a:chExt cx="6350000" cy="6350000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B00E7EDC-B60D-527B-5D10-9A958F7813FF}"/>
                </a:ext>
              </a:extLst>
            </p:cNvPr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38560A0-576B-E78A-8AE9-6635CED694CB}"/>
                </a:ext>
              </a:extLst>
            </p:cNvPr>
            <p:cNvSpPr/>
            <p:nvPr/>
          </p:nvSpPr>
          <p:spPr>
            <a:xfrm>
              <a:off x="519009" y="530833"/>
              <a:ext cx="5311983" cy="5288333"/>
            </a:xfrm>
            <a:custGeom>
              <a:avLst/>
              <a:gdLst/>
              <a:ahLst/>
              <a:cxnLst/>
              <a:rect l="l" t="t" r="r" b="b"/>
              <a:pathLst>
                <a:path w="5311983" h="528833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6"/>
              <a:stretch>
                <a:fillRect l="-4360" r="-43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856AABA2-8184-F095-90BC-2535B4E7477A}"/>
              </a:ext>
            </a:extLst>
          </p:cNvPr>
          <p:cNvSpPr txBox="1"/>
          <p:nvPr/>
        </p:nvSpPr>
        <p:spPr>
          <a:xfrm>
            <a:off x="1493825" y="2207997"/>
            <a:ext cx="3237476" cy="679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5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</a:rPr>
              <a:t> </a:t>
            </a:r>
            <a:endParaRPr lang="en-US" sz="39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269EB9E3-9171-FD9C-4453-C9E60550C1C0}"/>
              </a:ext>
            </a:extLst>
          </p:cNvPr>
          <p:cNvSpPr txBox="1"/>
          <p:nvPr/>
        </p:nvSpPr>
        <p:spPr>
          <a:xfrm>
            <a:off x="152227" y="9839462"/>
            <a:ext cx="8192099" cy="16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 Goudie, Executive Nurse Director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29D44B5-C5DF-E06A-112A-2D2EFED5AD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29" y="1970678"/>
            <a:ext cx="15147422" cy="6794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6327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434907-AE5F-7BEC-326C-B1BC506FBC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70" b="804"/>
          <a:stretch>
            <a:fillRect/>
          </a:stretch>
        </p:blipFill>
        <p:spPr>
          <a:xfrm>
            <a:off x="160233" y="1684088"/>
            <a:ext cx="17796617" cy="8382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43F904-7433-C9DA-E12D-24F4BDD60A56}"/>
              </a:ext>
            </a:extLst>
          </p:cNvPr>
          <p:cNvSpPr txBox="1"/>
          <p:nvPr/>
        </p:nvSpPr>
        <p:spPr>
          <a:xfrm>
            <a:off x="961402" y="315126"/>
            <a:ext cx="9144000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400" dirty="0">
                <a:solidFill>
                  <a:srgbClr val="002060"/>
                </a:solidFill>
                <a:latin typeface="Anton"/>
              </a:rPr>
              <a:t>Establishing AIMs</a:t>
            </a:r>
          </a:p>
          <a:p>
            <a:pPr algn="ctr"/>
            <a:endParaRPr lang="en-GB"/>
          </a:p>
        </p:txBody>
      </p:sp>
      <p:sp>
        <p:nvSpPr>
          <p:cNvPr id="5" name="Freeform 33">
            <a:extLst>
              <a:ext uri="{FF2B5EF4-FFF2-40B4-BE49-F238E27FC236}">
                <a16:creationId xmlns:a16="http://schemas.microsoft.com/office/drawing/2014/main" id="{689F64B7-A413-4C47-C922-29739A006774}"/>
              </a:ext>
            </a:extLst>
          </p:cNvPr>
          <p:cNvSpPr/>
          <p:nvPr/>
        </p:nvSpPr>
        <p:spPr>
          <a:xfrm>
            <a:off x="16291463" y="317528"/>
            <a:ext cx="1330079" cy="1324157"/>
          </a:xfrm>
          <a:custGeom>
            <a:avLst/>
            <a:gdLst/>
            <a:ahLst/>
            <a:cxnLst/>
            <a:rect l="l" t="t" r="r" b="b"/>
            <a:pathLst>
              <a:path w="5311983" h="5288333">
                <a:moveTo>
                  <a:pt x="2655991" y="27"/>
                </a:moveTo>
                <a:cubicBezTo>
                  <a:pt x="1708514" y="-4210"/>
                  <a:pt x="831190" y="498831"/>
                  <a:pt x="356224" y="1318672"/>
                </a:cubicBezTo>
                <a:cubicBezTo>
                  <a:pt x="-118742" y="2138512"/>
                  <a:pt x="-118742" y="3149822"/>
                  <a:pt x="356224" y="3969662"/>
                </a:cubicBezTo>
                <a:cubicBezTo>
                  <a:pt x="831190" y="4789503"/>
                  <a:pt x="1708514" y="5292544"/>
                  <a:pt x="2655991" y="5288307"/>
                </a:cubicBezTo>
                <a:cubicBezTo>
                  <a:pt x="3603468" y="5292544"/>
                  <a:pt x="4480792" y="4789503"/>
                  <a:pt x="4955758" y="3969662"/>
                </a:cubicBezTo>
                <a:cubicBezTo>
                  <a:pt x="5430724" y="3149822"/>
                  <a:pt x="5430724" y="2138512"/>
                  <a:pt x="4955758" y="1318672"/>
                </a:cubicBezTo>
                <a:cubicBezTo>
                  <a:pt x="4480792" y="498831"/>
                  <a:pt x="3603468" y="-4210"/>
                  <a:pt x="2655991" y="27"/>
                </a:cubicBezTo>
                <a:close/>
              </a:path>
            </a:pathLst>
          </a:custGeom>
          <a:blipFill>
            <a:blip r:embed="rId3"/>
            <a:stretch>
              <a:fillRect l="-4360" r="-436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25">
            <a:extLst>
              <a:ext uri="{FF2B5EF4-FFF2-40B4-BE49-F238E27FC236}">
                <a16:creationId xmlns:a16="http://schemas.microsoft.com/office/drawing/2014/main" id="{72B85175-98E0-A986-83B0-AF9406C45D66}"/>
              </a:ext>
            </a:extLst>
          </p:cNvPr>
          <p:cNvSpPr/>
          <p:nvPr/>
        </p:nvSpPr>
        <p:spPr>
          <a:xfrm flipH="1">
            <a:off x="9316481" y="513587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7"/>
                </a:lnTo>
                <a:lnTo>
                  <a:pt x="1583311" y="924257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553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>
            <a:off x="15775748" y="-208693"/>
            <a:ext cx="2580890" cy="10963071"/>
          </a:xfrm>
          <a:custGeom>
            <a:avLst/>
            <a:gdLst/>
            <a:ahLst/>
            <a:cxnLst/>
            <a:rect l="l" t="t" r="r" b="b"/>
            <a:pathLst>
              <a:path w="2580890" h="10963071">
                <a:moveTo>
                  <a:pt x="2580889" y="0"/>
                </a:moveTo>
                <a:lnTo>
                  <a:pt x="0" y="0"/>
                </a:lnTo>
                <a:lnTo>
                  <a:pt x="0" y="10963071"/>
                </a:lnTo>
                <a:lnTo>
                  <a:pt x="2580889" y="10963071"/>
                </a:lnTo>
                <a:lnTo>
                  <a:pt x="2580889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48194" y="233705"/>
            <a:ext cx="1589990" cy="158999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519009" y="530833"/>
              <a:ext cx="5311983" cy="5288333"/>
            </a:xfrm>
            <a:custGeom>
              <a:avLst/>
              <a:gdLst/>
              <a:ahLst/>
              <a:cxnLst/>
              <a:rect l="l" t="t" r="r" b="b"/>
              <a:pathLst>
                <a:path w="5311983" h="528833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5"/>
              <a:stretch>
                <a:fillRect l="-4360" r="-43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2227" y="9839462"/>
            <a:ext cx="8192099" cy="16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 Goudie, Executive Nurse Director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10D781-F84A-70E4-2DEB-9F374F226F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6241" y="900335"/>
            <a:ext cx="13980742" cy="84756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238461" y="-1016731"/>
            <a:ext cx="6625398" cy="11564330"/>
          </a:xfrm>
          <a:custGeom>
            <a:avLst/>
            <a:gdLst/>
            <a:ahLst/>
            <a:cxnLst/>
            <a:rect l="l" t="t" r="r" b="b"/>
            <a:pathLst>
              <a:path w="6625398" h="11564330">
                <a:moveTo>
                  <a:pt x="0" y="0"/>
                </a:moveTo>
                <a:lnTo>
                  <a:pt x="6625398" y="0"/>
                </a:lnTo>
                <a:lnTo>
                  <a:pt x="6625398" y="11564330"/>
                </a:lnTo>
                <a:lnTo>
                  <a:pt x="0" y="115643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-1208878" y="-1406751"/>
            <a:ext cx="6194067" cy="619406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966199" y="-1164072"/>
            <a:ext cx="5708709" cy="570870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818858" y="-1016731"/>
            <a:ext cx="5414027" cy="541402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688820" y="-886693"/>
            <a:ext cx="5153951" cy="515395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5"/>
              <a:stretch>
                <a:fillRect l="-29616" r="-2961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448955" y="3822271"/>
            <a:ext cx="4113072" cy="411307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610102" y="3983418"/>
            <a:ext cx="3790778" cy="3790778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707942" y="4081258"/>
            <a:ext cx="3595099" cy="3595099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794291" y="4167607"/>
            <a:ext cx="3422399" cy="3422399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6"/>
              <a:stretch>
                <a:fillRect t="-20649" b="-2064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083258" y="2965228"/>
            <a:ext cx="4281427" cy="600032"/>
            <a:chOff x="0" y="0"/>
            <a:chExt cx="1127619" cy="15803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27619" cy="158033"/>
            </a:xfrm>
            <a:custGeom>
              <a:avLst/>
              <a:gdLst/>
              <a:ahLst/>
              <a:cxnLst/>
              <a:rect l="l" t="t" r="r" b="b"/>
              <a:pathLst>
                <a:path w="1127619" h="158033">
                  <a:moveTo>
                    <a:pt x="0" y="0"/>
                  </a:moveTo>
                  <a:lnTo>
                    <a:pt x="1127619" y="0"/>
                  </a:lnTo>
                  <a:lnTo>
                    <a:pt x="1127619" y="158033"/>
                  </a:lnTo>
                  <a:lnTo>
                    <a:pt x="0" y="158033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127619" cy="196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223972" y="3781241"/>
            <a:ext cx="4281427" cy="600032"/>
            <a:chOff x="0" y="0"/>
            <a:chExt cx="1127619" cy="15803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27619" cy="158033"/>
            </a:xfrm>
            <a:custGeom>
              <a:avLst/>
              <a:gdLst/>
              <a:ahLst/>
              <a:cxnLst/>
              <a:rect l="l" t="t" r="r" b="b"/>
              <a:pathLst>
                <a:path w="1127619" h="158033">
                  <a:moveTo>
                    <a:pt x="0" y="0"/>
                  </a:moveTo>
                  <a:lnTo>
                    <a:pt x="1127619" y="0"/>
                  </a:lnTo>
                  <a:lnTo>
                    <a:pt x="1127619" y="158033"/>
                  </a:lnTo>
                  <a:lnTo>
                    <a:pt x="0" y="158033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127619" cy="196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569640" y="2965228"/>
            <a:ext cx="4281427" cy="600032"/>
            <a:chOff x="0" y="0"/>
            <a:chExt cx="1127619" cy="1580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27619" cy="158033"/>
            </a:xfrm>
            <a:custGeom>
              <a:avLst/>
              <a:gdLst/>
              <a:ahLst/>
              <a:cxnLst/>
              <a:rect l="l" t="t" r="r" b="b"/>
              <a:pathLst>
                <a:path w="1127619" h="158033">
                  <a:moveTo>
                    <a:pt x="0" y="0"/>
                  </a:moveTo>
                  <a:lnTo>
                    <a:pt x="1127619" y="0"/>
                  </a:lnTo>
                  <a:lnTo>
                    <a:pt x="1127619" y="158033"/>
                  </a:lnTo>
                  <a:lnTo>
                    <a:pt x="0" y="158033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127619" cy="196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flipH="1">
            <a:off x="15372531" y="8796171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8"/>
                </a:lnTo>
                <a:lnTo>
                  <a:pt x="1583311" y="924258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 flipH="1">
            <a:off x="5964848" y="2438480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 rot="5400000">
            <a:off x="11933648" y="3171599"/>
            <a:ext cx="1028700" cy="4114800"/>
          </a:xfrm>
          <a:custGeom>
            <a:avLst/>
            <a:gdLst/>
            <a:ahLst/>
            <a:cxnLst/>
            <a:rect l="l" t="t" r="r" b="b"/>
            <a:pathLst>
              <a:path w="1028700" h="4114800">
                <a:moveTo>
                  <a:pt x="0" y="0"/>
                </a:moveTo>
                <a:lnTo>
                  <a:pt x="1028700" y="0"/>
                </a:lnTo>
                <a:lnTo>
                  <a:pt x="10287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TextBox 39"/>
          <p:cNvSpPr txBox="1"/>
          <p:nvPr/>
        </p:nvSpPr>
        <p:spPr>
          <a:xfrm>
            <a:off x="6283721" y="606637"/>
            <a:ext cx="9325367" cy="13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5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Safer Together - Project Team, Planning and Creating the Conditions</a:t>
            </a:r>
            <a:endParaRPr lang="en-US" sz="395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8529359" y="3018622"/>
            <a:ext cx="3389226" cy="42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Pressure Ulcer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313970" y="3846274"/>
            <a:ext cx="4101429" cy="42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Safer Mobility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704152" y="3018622"/>
            <a:ext cx="4012404" cy="42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Deteriorating Patient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508780" y="5858741"/>
            <a:ext cx="7685359" cy="29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7710" lvl="1" indent="-363855" algn="l">
              <a:lnSpc>
                <a:spcPts val="4722"/>
              </a:lnSpc>
              <a:buFont typeface="Arial"/>
              <a:buChar char="•"/>
            </a:pPr>
            <a:r>
              <a:rPr lang="en-US" sz="33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 prep</a:t>
            </a:r>
            <a:endParaRPr lang="en-US" sz="3350" b="1" dirty="0">
              <a:solidFill>
                <a:srgbClr val="002060"/>
              </a:solidFill>
              <a:latin typeface="Canva Sans Bold"/>
              <a:ea typeface="Canva Sans Bold"/>
              <a:cs typeface="Canva Sans Bold"/>
            </a:endParaRPr>
          </a:p>
          <a:p>
            <a:pPr marL="727710" lvl="1" indent="-363855" algn="l">
              <a:lnSpc>
                <a:spcPts val="4722"/>
              </a:lnSpc>
              <a:buFont typeface="Arial"/>
              <a:buChar char="•"/>
            </a:pPr>
            <a:r>
              <a:rPr lang="en-US" sz="33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Identification of test teams</a:t>
            </a:r>
            <a:endParaRPr lang="en-US" sz="3350" b="1" dirty="0">
              <a:solidFill>
                <a:srgbClr val="002060"/>
              </a:solidFill>
              <a:latin typeface="Canva Sans Bold"/>
              <a:ea typeface="Canva Sans Bold"/>
              <a:cs typeface="Canva Sans Bold"/>
            </a:endParaRPr>
          </a:p>
          <a:p>
            <a:pPr marL="727710" lvl="1" indent="-363855" algn="l">
              <a:lnSpc>
                <a:spcPts val="4722"/>
              </a:lnSpc>
              <a:buFont typeface="Arial"/>
              <a:buChar char="•"/>
            </a:pPr>
            <a:r>
              <a:rPr lang="en-US" sz="33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Change Package</a:t>
            </a:r>
            <a:endParaRPr lang="en-US" sz="3350" b="1" dirty="0">
              <a:solidFill>
                <a:srgbClr val="002060"/>
              </a:solidFill>
              <a:latin typeface="Canva Sans Bold"/>
              <a:ea typeface="Canva Sans Bold"/>
              <a:cs typeface="Canva Sans Bold"/>
            </a:endParaRPr>
          </a:p>
          <a:p>
            <a:pPr marL="727710" lvl="1" indent="-363855" algn="l">
              <a:lnSpc>
                <a:spcPts val="4722"/>
              </a:lnSpc>
              <a:buFont typeface="Arial"/>
              <a:buChar char="•"/>
            </a:pPr>
            <a:r>
              <a:rPr lang="en-US" sz="33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Reduction in Supplementary Staffing</a:t>
            </a:r>
            <a:endParaRPr lang="en-US" sz="3350" b="1" dirty="0">
              <a:solidFill>
                <a:srgbClr val="002060"/>
              </a:solidFill>
              <a:latin typeface="Canva Sans Bold"/>
              <a:ea typeface="Canva Sans Bold"/>
              <a:cs typeface="Canva Sans Bold"/>
            </a:endParaRPr>
          </a:p>
        </p:txBody>
      </p:sp>
      <p:grpSp>
        <p:nvGrpSpPr>
          <p:cNvPr id="44" name="Group 44"/>
          <p:cNvGrpSpPr>
            <a:grpSpLocks noChangeAspect="1"/>
          </p:cNvGrpSpPr>
          <p:nvPr/>
        </p:nvGrpSpPr>
        <p:grpSpPr>
          <a:xfrm>
            <a:off x="1966038" y="5873606"/>
            <a:ext cx="2216399" cy="2216399"/>
            <a:chOff x="0" y="0"/>
            <a:chExt cx="6350000" cy="6350000"/>
          </a:xfrm>
        </p:grpSpPr>
        <p:sp>
          <p:nvSpPr>
            <p:cNvPr id="45" name="Freeform 45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519009" y="530833"/>
              <a:ext cx="5311983" cy="5288333"/>
            </a:xfrm>
            <a:custGeom>
              <a:avLst/>
              <a:gdLst/>
              <a:ahLst/>
              <a:cxnLst/>
              <a:rect l="l" t="t" r="r" b="b"/>
              <a:pathLst>
                <a:path w="5311983" h="528833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10"/>
              <a:stretch>
                <a:fillRect l="-4360" r="-43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Lucy Atalla, Quality and Patient Safety Lead NHS FV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261745" y="-338035"/>
            <a:ext cx="4081232" cy="10963071"/>
          </a:xfrm>
          <a:custGeom>
            <a:avLst/>
            <a:gdLst/>
            <a:ahLst/>
            <a:cxnLst/>
            <a:rect l="l" t="t" r="r" b="b"/>
            <a:pathLst>
              <a:path w="4081232" h="10963071">
                <a:moveTo>
                  <a:pt x="0" y="0"/>
                </a:moveTo>
                <a:lnTo>
                  <a:pt x="4081232" y="0"/>
                </a:lnTo>
                <a:lnTo>
                  <a:pt x="4081232" y="10963070"/>
                </a:lnTo>
                <a:lnTo>
                  <a:pt x="0" y="109630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9066" b="-290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7184643" y="6895699"/>
            <a:ext cx="10918397" cy="2910231"/>
            <a:chOff x="0" y="0"/>
            <a:chExt cx="2875627" cy="7664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75627" cy="766480"/>
            </a:xfrm>
            <a:custGeom>
              <a:avLst/>
              <a:gdLst/>
              <a:ahLst/>
              <a:cxnLst/>
              <a:rect l="l" t="t" r="r" b="b"/>
              <a:pathLst>
                <a:path w="2875627" h="766480">
                  <a:moveTo>
                    <a:pt x="0" y="0"/>
                  </a:moveTo>
                  <a:lnTo>
                    <a:pt x="2875627" y="0"/>
                  </a:lnTo>
                  <a:lnTo>
                    <a:pt x="2875627" y="766480"/>
                  </a:lnTo>
                  <a:lnTo>
                    <a:pt x="0" y="76648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875627" cy="804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H="1">
            <a:off x="7392846" y="1622537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8" y="0"/>
                </a:moveTo>
                <a:lnTo>
                  <a:pt x="0" y="0"/>
                </a:lnTo>
                <a:lnTo>
                  <a:pt x="0" y="492788"/>
                </a:lnTo>
                <a:lnTo>
                  <a:pt x="844178" y="492788"/>
                </a:lnTo>
                <a:lnTo>
                  <a:pt x="84417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64217" y="213338"/>
            <a:ext cx="6110541" cy="8610818"/>
          </a:xfrm>
          <a:custGeom>
            <a:avLst/>
            <a:gdLst/>
            <a:ahLst/>
            <a:cxnLst/>
            <a:rect l="l" t="t" r="r" b="b"/>
            <a:pathLst>
              <a:path w="6110541" h="8610818">
                <a:moveTo>
                  <a:pt x="0" y="0"/>
                </a:moveTo>
                <a:lnTo>
                  <a:pt x="6110541" y="0"/>
                </a:lnTo>
                <a:lnTo>
                  <a:pt x="6110541" y="8610818"/>
                </a:lnTo>
                <a:lnTo>
                  <a:pt x="0" y="86108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 cap="sq">
            <a:solidFill>
              <a:srgbClr val="144D8E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8890181" y="1622537"/>
            <a:ext cx="7798617" cy="3964142"/>
          </a:xfrm>
          <a:custGeom>
            <a:avLst/>
            <a:gdLst/>
            <a:ahLst/>
            <a:cxnLst/>
            <a:rect l="l" t="t" r="r" b="b"/>
            <a:pathLst>
              <a:path w="7798617" h="3964142">
                <a:moveTo>
                  <a:pt x="0" y="0"/>
                </a:moveTo>
                <a:lnTo>
                  <a:pt x="7798617" y="0"/>
                </a:lnTo>
                <a:lnTo>
                  <a:pt x="7798617" y="3964142"/>
                </a:lnTo>
                <a:lnTo>
                  <a:pt x="0" y="39641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7084605" y="4753803"/>
            <a:ext cx="3245466" cy="1797035"/>
          </a:xfrm>
          <a:custGeom>
            <a:avLst/>
            <a:gdLst/>
            <a:ahLst/>
            <a:cxnLst/>
            <a:rect l="l" t="t" r="r" b="b"/>
            <a:pathLst>
              <a:path w="3245466" h="1797035">
                <a:moveTo>
                  <a:pt x="0" y="0"/>
                </a:moveTo>
                <a:lnTo>
                  <a:pt x="3245466" y="0"/>
                </a:lnTo>
                <a:lnTo>
                  <a:pt x="3245466" y="1797035"/>
                </a:lnTo>
                <a:lnTo>
                  <a:pt x="0" y="17970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5110512" y="4974838"/>
            <a:ext cx="3156573" cy="1797035"/>
          </a:xfrm>
          <a:custGeom>
            <a:avLst/>
            <a:gdLst/>
            <a:ahLst/>
            <a:cxnLst/>
            <a:rect l="l" t="t" r="r" b="b"/>
            <a:pathLst>
              <a:path w="3156573" h="1797035">
                <a:moveTo>
                  <a:pt x="0" y="0"/>
                </a:moveTo>
                <a:lnTo>
                  <a:pt x="3156573" y="0"/>
                </a:lnTo>
                <a:lnTo>
                  <a:pt x="3156573" y="1797036"/>
                </a:lnTo>
                <a:lnTo>
                  <a:pt x="0" y="17970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0000"/>
            </a:blip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7621919" y="250487"/>
            <a:ext cx="10335142" cy="1124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4"/>
              </a:lnSpc>
              <a:spcBef>
                <a:spcPct val="0"/>
              </a:spcBef>
            </a:pPr>
            <a:r>
              <a:rPr lang="en-US" sz="655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Enhanced </a:t>
            </a:r>
            <a:r>
              <a:rPr lang="en-US" sz="6550" dirty="0" err="1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Obs</a:t>
            </a:r>
            <a:r>
              <a:rPr lang="en-US" sz="655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 reduction work</a:t>
            </a:r>
            <a:endParaRPr lang="en-US" sz="655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2814719" y="7848057"/>
            <a:ext cx="2009536" cy="2350335"/>
          </a:xfrm>
          <a:custGeom>
            <a:avLst/>
            <a:gdLst/>
            <a:ahLst/>
            <a:cxnLst/>
            <a:rect l="l" t="t" r="r" b="b"/>
            <a:pathLst>
              <a:path w="2009536" h="2350335">
                <a:moveTo>
                  <a:pt x="0" y="0"/>
                </a:moveTo>
                <a:lnTo>
                  <a:pt x="2009536" y="0"/>
                </a:lnTo>
                <a:lnTo>
                  <a:pt x="2009536" y="2350335"/>
                </a:lnTo>
                <a:lnTo>
                  <a:pt x="0" y="2350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7392846" y="7019524"/>
            <a:ext cx="10564214" cy="3112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115" lvl="1" indent="-269240" algn="l">
              <a:lnSpc>
                <a:spcPts val="3499"/>
              </a:lnSpc>
              <a:buFont typeface="Arial"/>
              <a:buChar char="•"/>
            </a:pPr>
            <a:r>
              <a:rPr lang="en-US" sz="245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Engaging with staff, patients and carers for feedback​</a:t>
            </a:r>
            <a:endParaRPr lang="en-US" sz="2450" dirty="0"/>
          </a:p>
          <a:p>
            <a:pPr marL="539115" lvl="1" indent="-269240" algn="l">
              <a:lnSpc>
                <a:spcPts val="3499"/>
              </a:lnSpc>
              <a:buFont typeface="Arial"/>
              <a:buChar char="•"/>
            </a:pPr>
            <a:r>
              <a:rPr lang="en-US" sz="245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Weekly reviews with bedside teaching​</a:t>
            </a:r>
            <a:endParaRPr lang="en-US" sz="245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</a:endParaRPr>
          </a:p>
          <a:p>
            <a:pPr marL="539115" lvl="1" indent="-269240" algn="l">
              <a:lnSpc>
                <a:spcPts val="3499"/>
              </a:lnSpc>
              <a:buFont typeface="Arial"/>
              <a:buChar char="•"/>
            </a:pPr>
            <a:r>
              <a:rPr lang="en-US" sz="245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Education programme for nurse leaders (CNM&amp;SCN), nursing workforce and carers​</a:t>
            </a:r>
            <a:endParaRPr lang="en-US" sz="245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</a:endParaRPr>
          </a:p>
          <a:p>
            <a:pPr marL="539115" lvl="1" indent="-269240" algn="l">
              <a:lnSpc>
                <a:spcPts val="3499"/>
              </a:lnSpc>
              <a:buFont typeface="Arial"/>
              <a:buChar char="•"/>
            </a:pPr>
            <a:r>
              <a:rPr lang="en-US" sz="245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Scope initiatives being used in other health boards which have proven to reduce demand of enhanced observation​</a:t>
            </a:r>
            <a:endParaRPr lang="en-US" sz="245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 lang="en-US" sz="2499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1256" y="995111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Louise McKay, Nurse Consultant for Older Adults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261745" y="-338035"/>
            <a:ext cx="4081232" cy="10963071"/>
          </a:xfrm>
          <a:custGeom>
            <a:avLst/>
            <a:gdLst/>
            <a:ahLst/>
            <a:cxnLst/>
            <a:rect l="l" t="t" r="r" b="b"/>
            <a:pathLst>
              <a:path w="4081232" h="10963071">
                <a:moveTo>
                  <a:pt x="0" y="0"/>
                </a:moveTo>
                <a:lnTo>
                  <a:pt x="4081232" y="0"/>
                </a:lnTo>
                <a:lnTo>
                  <a:pt x="4081232" y="10963070"/>
                </a:lnTo>
                <a:lnTo>
                  <a:pt x="0" y="109630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9066" b="-290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242926" y="1208719"/>
            <a:ext cx="6572009" cy="6572009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0413" y="1466206"/>
            <a:ext cx="6057036" cy="605703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56744" y="1622537"/>
            <a:ext cx="5744373" cy="574437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23354" y="1622537"/>
            <a:ext cx="9627670" cy="7963991"/>
            <a:chOff x="0" y="0"/>
            <a:chExt cx="2535683" cy="20975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35683" cy="2097512"/>
            </a:xfrm>
            <a:custGeom>
              <a:avLst/>
              <a:gdLst/>
              <a:ahLst/>
              <a:cxnLst/>
              <a:rect l="l" t="t" r="r" b="b"/>
              <a:pathLst>
                <a:path w="2535683" h="2097512">
                  <a:moveTo>
                    <a:pt x="0" y="0"/>
                  </a:moveTo>
                  <a:lnTo>
                    <a:pt x="2535683" y="0"/>
                  </a:lnTo>
                  <a:lnTo>
                    <a:pt x="2535683" y="2097512"/>
                  </a:lnTo>
                  <a:lnTo>
                    <a:pt x="0" y="2097512"/>
                  </a:lnTo>
                  <a:close/>
                </a:path>
              </a:pathLst>
            </a:custGeom>
            <a:solidFill>
              <a:srgbClr val="A4CCF0"/>
            </a:solidFill>
            <a:ln w="38100" cap="sq">
              <a:solidFill>
                <a:srgbClr val="144D8E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535683" cy="2135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flipH="1">
            <a:off x="4217077" y="8081135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0000"/>
            </a:blip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2601014" y="1941191"/>
            <a:ext cx="3855834" cy="5107065"/>
          </a:xfrm>
          <a:custGeom>
            <a:avLst/>
            <a:gdLst/>
            <a:ahLst/>
            <a:cxnLst/>
            <a:rect l="l" t="t" r="r" b="b"/>
            <a:pathLst>
              <a:path w="3855834" h="5107065">
                <a:moveTo>
                  <a:pt x="0" y="0"/>
                </a:moveTo>
                <a:lnTo>
                  <a:pt x="3855834" y="0"/>
                </a:lnTo>
                <a:lnTo>
                  <a:pt x="3855834" y="5107065"/>
                </a:lnTo>
                <a:lnTo>
                  <a:pt x="0" y="5107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8429845" y="2002520"/>
            <a:ext cx="9414689" cy="715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2239" lvl="1" indent="-276120" algn="ctr">
              <a:lnSpc>
                <a:spcPts val="3580"/>
              </a:lnSpc>
              <a:buFont typeface="Arial"/>
              <a:buChar char="•"/>
            </a:pPr>
            <a:r>
              <a:rPr lang="en-US" sz="255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Sustaining an 90% reduction in supplementary hours and staffing requests through the staff bank ​</a:t>
            </a:r>
          </a:p>
          <a:p>
            <a:pPr marL="552239" lvl="1" indent="-276120" algn="ctr">
              <a:lnSpc>
                <a:spcPts val="3580"/>
              </a:lnSpc>
              <a:buFont typeface="Arial"/>
              <a:buChar char="•"/>
            </a:pPr>
            <a:r>
              <a:rPr lang="en-US" sz="255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65% reduction of patients identified as requiring enhanced observations through safecare​</a:t>
            </a:r>
          </a:p>
          <a:p>
            <a:pPr marL="552239" lvl="1" indent="-276120" algn="ctr">
              <a:lnSpc>
                <a:spcPts val="3580"/>
              </a:lnSpc>
              <a:buFont typeface="Arial"/>
              <a:buChar char="•"/>
            </a:pPr>
            <a:r>
              <a:rPr lang="en-US" sz="255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Qualitative measures showed an improvement with compliance with local policy, person centred care planning and staff experience ​</a:t>
            </a:r>
          </a:p>
          <a:p>
            <a:pPr marL="552239" lvl="1" indent="-276120" algn="ctr">
              <a:lnSpc>
                <a:spcPts val="3580"/>
              </a:lnSpc>
              <a:buFont typeface="Arial"/>
              <a:buChar char="•"/>
            </a:pPr>
            <a:r>
              <a:rPr lang="en-US" sz="255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 adverse events or complaints in relation to reduction in enhanced observation ​</a:t>
            </a:r>
          </a:p>
          <a:p>
            <a:pPr marL="552239" lvl="1" indent="-276120" algn="ctr">
              <a:lnSpc>
                <a:spcPts val="3580"/>
              </a:lnSpc>
              <a:buFont typeface="Arial"/>
              <a:buChar char="•"/>
            </a:pPr>
            <a:r>
              <a:rPr lang="en-US" sz="255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Improvement to workforce pressures with an associated cost reduction​</a:t>
            </a:r>
          </a:p>
          <a:p>
            <a:pPr marL="552239" lvl="1" indent="-276120" algn="ctr">
              <a:lnSpc>
                <a:spcPts val="3580"/>
              </a:lnSpc>
              <a:buFont typeface="Arial"/>
              <a:buChar char="•"/>
            </a:pPr>
            <a:r>
              <a:rPr lang="en-US" sz="255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Awarded at BGS as best clinical poster 2025 Spring Meet​</a:t>
            </a:r>
          </a:p>
          <a:p>
            <a:pPr marL="552239" lvl="1" indent="-276120" algn="ctr">
              <a:lnSpc>
                <a:spcPts val="3580"/>
              </a:lnSpc>
              <a:buFont typeface="Arial"/>
              <a:buChar char="•"/>
            </a:pPr>
            <a:r>
              <a:rPr lang="en-US" sz="255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Contemporary local policy and transferable the learning</a:t>
            </a:r>
          </a:p>
          <a:p>
            <a:pPr algn="ctr">
              <a:lnSpc>
                <a:spcPts val="3580"/>
              </a:lnSpc>
              <a:spcBef>
                <a:spcPct val="0"/>
              </a:spcBef>
            </a:pPr>
            <a:endParaRPr lang="en-US" sz="2557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557448" y="206534"/>
            <a:ext cx="10335142" cy="1124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4"/>
              </a:lnSpc>
              <a:spcBef>
                <a:spcPct val="0"/>
              </a:spcBef>
            </a:pPr>
            <a:r>
              <a:rPr lang="en-US" sz="655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Enhanced Obs reduction work</a:t>
            </a:r>
            <a:endParaRPr lang="en-US" sz="655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870681" y="3207783"/>
            <a:ext cx="5420141" cy="2288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502"/>
              </a:lnSpc>
            </a:pPr>
            <a:r>
              <a:rPr lang="en-US" sz="13900" b="1" dirty="0">
                <a:solidFill>
                  <a:srgbClr val="FF751F"/>
                </a:solidFill>
                <a:latin typeface="Lilita One"/>
                <a:ea typeface="Lilita One"/>
                <a:cs typeface="Lilita One"/>
                <a:sym typeface="Lilita One"/>
              </a:rPr>
              <a:t>£3.6M</a:t>
            </a:r>
            <a:endParaRPr lang="en-US" sz="13900" b="1" dirty="0">
              <a:solidFill>
                <a:srgbClr val="FF751F"/>
              </a:solidFill>
              <a:latin typeface="Lilita One"/>
              <a:ea typeface="Lilita One"/>
              <a:cs typeface="Lilita One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1256" y="995111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Louise McKay, Nurse Consultant for Older Adults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13000"/>
            <a:ext cx="18288000" cy="10261001"/>
          </a:xfrm>
          <a:custGeom>
            <a:avLst/>
            <a:gdLst/>
            <a:ahLst/>
            <a:cxnLst/>
            <a:rect l="l" t="t" r="r" b="b"/>
            <a:pathLst>
              <a:path w="18288000" h="10261001">
                <a:moveTo>
                  <a:pt x="0" y="0"/>
                </a:moveTo>
                <a:lnTo>
                  <a:pt x="18288000" y="0"/>
                </a:lnTo>
                <a:lnTo>
                  <a:pt x="18288000" y="10261000"/>
                </a:lnTo>
                <a:lnTo>
                  <a:pt x="0" y="10261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52400" y="10002165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Lucy Atalla, Quality and Patient Safety Lead NHS FV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280505" y="2914711"/>
            <a:ext cx="9261910" cy="1056523"/>
            <a:chOff x="0" y="0"/>
            <a:chExt cx="2439351" cy="2782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9351" cy="278261"/>
            </a:xfrm>
            <a:custGeom>
              <a:avLst/>
              <a:gdLst/>
              <a:ahLst/>
              <a:cxnLst/>
              <a:rect l="l" t="t" r="r" b="b"/>
              <a:pathLst>
                <a:path w="2439351" h="278261">
                  <a:moveTo>
                    <a:pt x="0" y="0"/>
                  </a:moveTo>
                  <a:lnTo>
                    <a:pt x="2439351" y="0"/>
                  </a:lnTo>
                  <a:lnTo>
                    <a:pt x="2439351" y="278261"/>
                  </a:lnTo>
                  <a:lnTo>
                    <a:pt x="0" y="278261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39351" cy="3163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0505" y="4959298"/>
            <a:ext cx="9261910" cy="1099137"/>
            <a:chOff x="0" y="0"/>
            <a:chExt cx="2439351" cy="2894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9351" cy="289485"/>
            </a:xfrm>
            <a:custGeom>
              <a:avLst/>
              <a:gdLst/>
              <a:ahLst/>
              <a:cxnLst/>
              <a:rect l="l" t="t" r="r" b="b"/>
              <a:pathLst>
                <a:path w="2439351" h="289485">
                  <a:moveTo>
                    <a:pt x="0" y="0"/>
                  </a:moveTo>
                  <a:lnTo>
                    <a:pt x="2439351" y="0"/>
                  </a:lnTo>
                  <a:lnTo>
                    <a:pt x="2439351" y="289485"/>
                  </a:lnTo>
                  <a:lnTo>
                    <a:pt x="0" y="289485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39351" cy="327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06457" y="2977415"/>
            <a:ext cx="438770" cy="474623"/>
          </a:xfrm>
          <a:custGeom>
            <a:avLst/>
            <a:gdLst/>
            <a:ahLst/>
            <a:cxnLst/>
            <a:rect l="l" t="t" r="r" b="b"/>
            <a:pathLst>
              <a:path w="438770" h="474623">
                <a:moveTo>
                  <a:pt x="0" y="0"/>
                </a:moveTo>
                <a:lnTo>
                  <a:pt x="438771" y="0"/>
                </a:lnTo>
                <a:lnTo>
                  <a:pt x="438771" y="474624"/>
                </a:lnTo>
                <a:lnTo>
                  <a:pt x="0" y="4746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8344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406457" y="5093514"/>
            <a:ext cx="438770" cy="474623"/>
          </a:xfrm>
          <a:custGeom>
            <a:avLst/>
            <a:gdLst/>
            <a:ahLst/>
            <a:cxnLst/>
            <a:rect l="l" t="t" r="r" b="b"/>
            <a:pathLst>
              <a:path w="438770" h="474623">
                <a:moveTo>
                  <a:pt x="0" y="0"/>
                </a:moveTo>
                <a:lnTo>
                  <a:pt x="438771" y="0"/>
                </a:lnTo>
                <a:lnTo>
                  <a:pt x="438771" y="474623"/>
                </a:lnTo>
                <a:lnTo>
                  <a:pt x="0" y="474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8344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flipH="1">
            <a:off x="12956547" y="-392939"/>
            <a:ext cx="5520475" cy="11105744"/>
          </a:xfrm>
          <a:custGeom>
            <a:avLst/>
            <a:gdLst/>
            <a:ahLst/>
            <a:cxnLst/>
            <a:rect l="l" t="t" r="r" b="b"/>
            <a:pathLst>
              <a:path w="5520475" h="11105744">
                <a:moveTo>
                  <a:pt x="5520475" y="0"/>
                </a:moveTo>
                <a:lnTo>
                  <a:pt x="0" y="0"/>
                </a:lnTo>
                <a:lnTo>
                  <a:pt x="0" y="11105744"/>
                </a:lnTo>
                <a:lnTo>
                  <a:pt x="5520475" y="11105744"/>
                </a:lnTo>
                <a:lnTo>
                  <a:pt x="5520475" y="0"/>
                </a:lnTo>
                <a:close/>
              </a:path>
            </a:pathLst>
          </a:custGeom>
          <a:blipFill>
            <a:blip r:embed="rId5"/>
            <a:stretch>
              <a:fillRect b="-2210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1280505" y="7049035"/>
            <a:ext cx="9261910" cy="1099137"/>
            <a:chOff x="0" y="0"/>
            <a:chExt cx="2439351" cy="2894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39351" cy="289485"/>
            </a:xfrm>
            <a:custGeom>
              <a:avLst/>
              <a:gdLst/>
              <a:ahLst/>
              <a:cxnLst/>
              <a:rect l="l" t="t" r="r" b="b"/>
              <a:pathLst>
                <a:path w="2439351" h="289485">
                  <a:moveTo>
                    <a:pt x="0" y="0"/>
                  </a:moveTo>
                  <a:lnTo>
                    <a:pt x="2439351" y="0"/>
                  </a:lnTo>
                  <a:lnTo>
                    <a:pt x="2439351" y="289485"/>
                  </a:lnTo>
                  <a:lnTo>
                    <a:pt x="0" y="289485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439351" cy="327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97863" y="4476058"/>
            <a:ext cx="7035496" cy="4275522"/>
            <a:chOff x="0" y="0"/>
            <a:chExt cx="1337486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37486" cy="812800"/>
            </a:xfrm>
            <a:custGeom>
              <a:avLst/>
              <a:gdLst/>
              <a:ahLst/>
              <a:cxnLst/>
              <a:rect l="l" t="t" r="r" b="b"/>
              <a:pathLst>
                <a:path w="1337486" h="812800">
                  <a:moveTo>
                    <a:pt x="1099361" y="0"/>
                  </a:moveTo>
                  <a:lnTo>
                    <a:pt x="1337486" y="238125"/>
                  </a:lnTo>
                  <a:lnTo>
                    <a:pt x="1337486" y="574675"/>
                  </a:lnTo>
                  <a:lnTo>
                    <a:pt x="1099361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099361" y="0"/>
                  </a:lnTo>
                  <a:close/>
                </a:path>
              </a:pathLst>
            </a:custGeom>
            <a:solidFill>
              <a:srgbClr val="A4CCF0"/>
            </a:solidFill>
            <a:ln w="19050" cap="sq">
              <a:solidFill>
                <a:srgbClr val="005FB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500" y="25400"/>
              <a:ext cx="1210486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78864" y="4643570"/>
            <a:ext cx="6673494" cy="3940499"/>
            <a:chOff x="0" y="0"/>
            <a:chExt cx="137653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76530" cy="812800"/>
            </a:xfrm>
            <a:custGeom>
              <a:avLst/>
              <a:gdLst/>
              <a:ahLst/>
              <a:cxnLst/>
              <a:rect l="l" t="t" r="r" b="b"/>
              <a:pathLst>
                <a:path w="1376530" h="812800">
                  <a:moveTo>
                    <a:pt x="1138405" y="0"/>
                  </a:moveTo>
                  <a:lnTo>
                    <a:pt x="1376530" y="238125"/>
                  </a:lnTo>
                  <a:lnTo>
                    <a:pt x="1376530" y="574675"/>
                  </a:lnTo>
                  <a:lnTo>
                    <a:pt x="113840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3840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500" y="25400"/>
              <a:ext cx="124953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87813" y="4745274"/>
            <a:ext cx="6455597" cy="3737091"/>
            <a:chOff x="0" y="0"/>
            <a:chExt cx="1404062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04062" cy="812800"/>
            </a:xfrm>
            <a:custGeom>
              <a:avLst/>
              <a:gdLst/>
              <a:ahLst/>
              <a:cxnLst/>
              <a:rect l="l" t="t" r="r" b="b"/>
              <a:pathLst>
                <a:path w="1404062" h="812800">
                  <a:moveTo>
                    <a:pt x="1165937" y="0"/>
                  </a:moveTo>
                  <a:lnTo>
                    <a:pt x="1404062" y="238125"/>
                  </a:lnTo>
                  <a:lnTo>
                    <a:pt x="1404062" y="574675"/>
                  </a:lnTo>
                  <a:lnTo>
                    <a:pt x="1165937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65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500" y="25400"/>
              <a:ext cx="1277062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975678" y="4835034"/>
            <a:ext cx="6279866" cy="3557571"/>
            <a:chOff x="0" y="0"/>
            <a:chExt cx="1434764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34764" cy="812800"/>
            </a:xfrm>
            <a:custGeom>
              <a:avLst/>
              <a:gdLst/>
              <a:ahLst/>
              <a:cxnLst/>
              <a:rect l="l" t="t" r="r" b="b"/>
              <a:pathLst>
                <a:path w="1434764" h="812800">
                  <a:moveTo>
                    <a:pt x="1196639" y="0"/>
                  </a:moveTo>
                  <a:lnTo>
                    <a:pt x="1434764" y="238125"/>
                  </a:lnTo>
                  <a:lnTo>
                    <a:pt x="1434764" y="574675"/>
                  </a:lnTo>
                  <a:lnTo>
                    <a:pt x="1196639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96639" y="0"/>
                  </a:lnTo>
                  <a:close/>
                </a:path>
              </a:pathLst>
            </a:custGeom>
            <a:blipFill>
              <a:blip r:embed="rId6"/>
              <a:stretch>
                <a:fillRect t="-11308" b="-1130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6" name="Freeform 26"/>
          <p:cNvSpPr/>
          <p:nvPr/>
        </p:nvSpPr>
        <p:spPr>
          <a:xfrm flipH="1">
            <a:off x="11532301" y="482799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 flipH="1">
            <a:off x="8934687" y="9258300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8"/>
                </a:lnTo>
                <a:lnTo>
                  <a:pt x="844177" y="492788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1406457" y="7361292"/>
            <a:ext cx="438770" cy="474623"/>
          </a:xfrm>
          <a:custGeom>
            <a:avLst/>
            <a:gdLst/>
            <a:ahLst/>
            <a:cxnLst/>
            <a:rect l="l" t="t" r="r" b="b"/>
            <a:pathLst>
              <a:path w="438770" h="474623">
                <a:moveTo>
                  <a:pt x="0" y="0"/>
                </a:moveTo>
                <a:lnTo>
                  <a:pt x="438771" y="0"/>
                </a:lnTo>
                <a:lnTo>
                  <a:pt x="438771" y="474623"/>
                </a:lnTo>
                <a:lnTo>
                  <a:pt x="0" y="474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8344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TextBox 29"/>
          <p:cNvSpPr txBox="1"/>
          <p:nvPr/>
        </p:nvSpPr>
        <p:spPr>
          <a:xfrm>
            <a:off x="1990171" y="2979777"/>
            <a:ext cx="8784150" cy="86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Structure allowed teams to share successes and challenges openly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027065" y="5045889"/>
            <a:ext cx="7570798" cy="86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Learning spread quickly and crossed historical boundaries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28567" y="587436"/>
            <a:ext cx="13123149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5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Collaboration breeds collaboration</a:t>
            </a:r>
            <a:endParaRPr lang="en-US" sz="695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936146" y="7144512"/>
            <a:ext cx="7570798" cy="86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Improvement increasingly viewed as collective responsibility - culture shift</a:t>
            </a:r>
          </a:p>
        </p:txBody>
      </p:sp>
      <p:sp>
        <p:nvSpPr>
          <p:cNvPr id="33" name="Freeform 33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Box 34"/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Lucy Atalla, Quality and Patient Safety Lead NHS FV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V="1">
            <a:off x="-329469" y="-434444"/>
            <a:ext cx="4351699" cy="7595693"/>
          </a:xfrm>
          <a:custGeom>
            <a:avLst/>
            <a:gdLst/>
            <a:ahLst/>
            <a:cxnLst/>
            <a:rect l="l" t="t" r="r" b="b"/>
            <a:pathLst>
              <a:path w="4351699" h="7595693">
                <a:moveTo>
                  <a:pt x="0" y="7595693"/>
                </a:moveTo>
                <a:lnTo>
                  <a:pt x="4351699" y="7595693"/>
                </a:lnTo>
                <a:lnTo>
                  <a:pt x="4351699" y="0"/>
                </a:lnTo>
                <a:lnTo>
                  <a:pt x="0" y="0"/>
                </a:lnTo>
                <a:lnTo>
                  <a:pt x="0" y="759569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 flipV="1">
            <a:off x="14265770" y="-434444"/>
            <a:ext cx="4351699" cy="7595693"/>
          </a:xfrm>
          <a:custGeom>
            <a:avLst/>
            <a:gdLst/>
            <a:ahLst/>
            <a:cxnLst/>
            <a:rect l="l" t="t" r="r" b="b"/>
            <a:pathLst>
              <a:path w="4351699" h="7595693">
                <a:moveTo>
                  <a:pt x="4351699" y="7595693"/>
                </a:moveTo>
                <a:lnTo>
                  <a:pt x="0" y="7595693"/>
                </a:lnTo>
                <a:lnTo>
                  <a:pt x="0" y="0"/>
                </a:lnTo>
                <a:lnTo>
                  <a:pt x="4351699" y="0"/>
                </a:lnTo>
                <a:lnTo>
                  <a:pt x="4351699" y="7595693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545650" y="4496987"/>
            <a:ext cx="7433147" cy="4387093"/>
            <a:chOff x="0" y="0"/>
            <a:chExt cx="1957701" cy="11554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57701" cy="1155448"/>
            </a:xfrm>
            <a:custGeom>
              <a:avLst/>
              <a:gdLst/>
              <a:ahLst/>
              <a:cxnLst/>
              <a:rect l="l" t="t" r="r" b="b"/>
              <a:pathLst>
                <a:path w="1957701" h="1155448">
                  <a:moveTo>
                    <a:pt x="0" y="0"/>
                  </a:moveTo>
                  <a:lnTo>
                    <a:pt x="1957701" y="0"/>
                  </a:lnTo>
                  <a:lnTo>
                    <a:pt x="1957701" y="1155448"/>
                  </a:lnTo>
                  <a:lnTo>
                    <a:pt x="0" y="1155448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957701" cy="1193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309203" y="4496987"/>
            <a:ext cx="7433147" cy="4387093"/>
            <a:chOff x="0" y="0"/>
            <a:chExt cx="1957701" cy="11554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57701" cy="1155448"/>
            </a:xfrm>
            <a:custGeom>
              <a:avLst/>
              <a:gdLst/>
              <a:ahLst/>
              <a:cxnLst/>
              <a:rect l="l" t="t" r="r" b="b"/>
              <a:pathLst>
                <a:path w="1957701" h="1155448">
                  <a:moveTo>
                    <a:pt x="0" y="0"/>
                  </a:moveTo>
                  <a:lnTo>
                    <a:pt x="1957701" y="0"/>
                  </a:lnTo>
                  <a:lnTo>
                    <a:pt x="1957701" y="1155448"/>
                  </a:lnTo>
                  <a:lnTo>
                    <a:pt x="0" y="1155448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57701" cy="1193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0" y="679438"/>
            <a:ext cx="18288000" cy="136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(Process)Results started to appear</a:t>
            </a:r>
            <a:endParaRPr lang="en-US" sz="80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2" name="Freeform 12"/>
          <p:cNvSpPr/>
          <p:nvPr/>
        </p:nvSpPr>
        <p:spPr>
          <a:xfrm flipH="1">
            <a:off x="1011895" y="1255207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6435092" y="1250301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0" y="0"/>
                </a:moveTo>
                <a:lnTo>
                  <a:pt x="844177" y="0"/>
                </a:lnTo>
                <a:lnTo>
                  <a:pt x="844177" y="492789"/>
                </a:lnTo>
                <a:lnTo>
                  <a:pt x="0" y="492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3112803" y="4786018"/>
            <a:ext cx="4298840" cy="3306348"/>
          </a:xfrm>
          <a:custGeom>
            <a:avLst/>
            <a:gdLst/>
            <a:ahLst/>
            <a:cxnLst/>
            <a:rect l="l" t="t" r="r" b="b"/>
            <a:pathLst>
              <a:path w="4298840" h="3306348">
                <a:moveTo>
                  <a:pt x="0" y="0"/>
                </a:moveTo>
                <a:lnTo>
                  <a:pt x="4298841" y="0"/>
                </a:lnTo>
                <a:lnTo>
                  <a:pt x="4298841" y="3306349"/>
                </a:lnTo>
                <a:lnTo>
                  <a:pt x="0" y="33063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23547B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0146206" y="4786018"/>
            <a:ext cx="5759142" cy="3441147"/>
          </a:xfrm>
          <a:custGeom>
            <a:avLst/>
            <a:gdLst/>
            <a:ahLst/>
            <a:cxnLst/>
            <a:rect l="l" t="t" r="r" b="b"/>
            <a:pathLst>
              <a:path w="5759142" h="3441147">
                <a:moveTo>
                  <a:pt x="0" y="0"/>
                </a:moveTo>
                <a:lnTo>
                  <a:pt x="5759141" y="0"/>
                </a:lnTo>
                <a:lnTo>
                  <a:pt x="5759141" y="3441147"/>
                </a:lnTo>
                <a:lnTo>
                  <a:pt x="0" y="34411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23547B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3472866" y="4786018"/>
            <a:ext cx="2484579" cy="1206150"/>
          </a:xfrm>
          <a:custGeom>
            <a:avLst/>
            <a:gdLst/>
            <a:ahLst/>
            <a:cxnLst/>
            <a:rect l="l" t="t" r="r" b="b"/>
            <a:pathLst>
              <a:path w="2484579" h="1206150">
                <a:moveTo>
                  <a:pt x="0" y="0"/>
                </a:moveTo>
                <a:lnTo>
                  <a:pt x="2484580" y="0"/>
                </a:lnTo>
                <a:lnTo>
                  <a:pt x="2484580" y="1206151"/>
                </a:lnTo>
                <a:lnTo>
                  <a:pt x="0" y="12061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0" y="2914567"/>
            <a:ext cx="18288000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Early improvements in pockets against agreed quality and safety metrics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79335" y="8372332"/>
            <a:ext cx="7165776" cy="34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Early process data under Deteriorating Patient workstream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42888" y="8372332"/>
            <a:ext cx="716577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Early process data under Safer Mobility Workstream</a:t>
            </a:r>
          </a:p>
        </p:txBody>
      </p:sp>
      <p:sp>
        <p:nvSpPr>
          <p:cNvPr id="23" name="TextBox 34">
            <a:extLst>
              <a:ext uri="{FF2B5EF4-FFF2-40B4-BE49-F238E27FC236}">
                <a16:creationId xmlns:a16="http://schemas.microsoft.com/office/drawing/2014/main" id="{0688B449-050F-0509-DD6D-DBFD6E9F566D}"/>
              </a:ext>
            </a:extLst>
          </p:cNvPr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Lucy Atalla, Quality and Patient Safety Lead NHS FV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A4B47-F6C6-CF5B-0BCE-C86C92E8E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19676D-1CD0-0617-0EAE-A204F24BACB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5C5B9CC-E363-616A-A25B-6196C875A5CB}"/>
              </a:ext>
            </a:extLst>
          </p:cNvPr>
          <p:cNvSpPr/>
          <p:nvPr/>
        </p:nvSpPr>
        <p:spPr>
          <a:xfrm flipV="1">
            <a:off x="-329469" y="-434444"/>
            <a:ext cx="4351699" cy="7595693"/>
          </a:xfrm>
          <a:custGeom>
            <a:avLst/>
            <a:gdLst/>
            <a:ahLst/>
            <a:cxnLst/>
            <a:rect l="l" t="t" r="r" b="b"/>
            <a:pathLst>
              <a:path w="4351699" h="7595693">
                <a:moveTo>
                  <a:pt x="0" y="7595693"/>
                </a:moveTo>
                <a:lnTo>
                  <a:pt x="4351699" y="7595693"/>
                </a:lnTo>
                <a:lnTo>
                  <a:pt x="4351699" y="0"/>
                </a:lnTo>
                <a:lnTo>
                  <a:pt x="0" y="0"/>
                </a:lnTo>
                <a:lnTo>
                  <a:pt x="0" y="759569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6B2EDCC-E095-38CC-A2EE-600116B68356}"/>
              </a:ext>
            </a:extLst>
          </p:cNvPr>
          <p:cNvSpPr/>
          <p:nvPr/>
        </p:nvSpPr>
        <p:spPr>
          <a:xfrm flipH="1" flipV="1">
            <a:off x="14265770" y="-434444"/>
            <a:ext cx="4351699" cy="7595693"/>
          </a:xfrm>
          <a:custGeom>
            <a:avLst/>
            <a:gdLst/>
            <a:ahLst/>
            <a:cxnLst/>
            <a:rect l="l" t="t" r="r" b="b"/>
            <a:pathLst>
              <a:path w="4351699" h="7595693">
                <a:moveTo>
                  <a:pt x="4351699" y="7595693"/>
                </a:moveTo>
                <a:lnTo>
                  <a:pt x="0" y="7595693"/>
                </a:lnTo>
                <a:lnTo>
                  <a:pt x="0" y="0"/>
                </a:lnTo>
                <a:lnTo>
                  <a:pt x="4351699" y="0"/>
                </a:lnTo>
                <a:lnTo>
                  <a:pt x="4351699" y="7595693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A2A6C21-A78A-5AFA-ACB5-6A3C648DF296}"/>
              </a:ext>
            </a:extLst>
          </p:cNvPr>
          <p:cNvSpPr txBox="1"/>
          <p:nvPr/>
        </p:nvSpPr>
        <p:spPr>
          <a:xfrm>
            <a:off x="0" y="349446"/>
            <a:ext cx="18288000" cy="136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What is Safer Mobility?</a:t>
            </a:r>
            <a:endParaRPr lang="en-US" sz="80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211F61B6-6071-220D-6122-258B30A5CD8D}"/>
              </a:ext>
            </a:extLst>
          </p:cNvPr>
          <p:cNvSpPr/>
          <p:nvPr/>
        </p:nvSpPr>
        <p:spPr>
          <a:xfrm flipH="1">
            <a:off x="2911746" y="863431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8A65102-30B7-3D8E-227F-10D3D57D2832}"/>
              </a:ext>
            </a:extLst>
          </p:cNvPr>
          <p:cNvSpPr/>
          <p:nvPr/>
        </p:nvSpPr>
        <p:spPr>
          <a:xfrm>
            <a:off x="14504349" y="920309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0" y="0"/>
                </a:moveTo>
                <a:lnTo>
                  <a:pt x="844177" y="0"/>
                </a:lnTo>
                <a:lnTo>
                  <a:pt x="844177" y="492789"/>
                </a:lnTo>
                <a:lnTo>
                  <a:pt x="0" y="492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A9C068EB-1F83-7EEF-4DAC-D1A86D446931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D59BB8A-A27F-4E63-3BDA-7E5072BDEBDD}"/>
              </a:ext>
            </a:extLst>
          </p:cNvPr>
          <p:cNvSpPr txBox="1"/>
          <p:nvPr/>
        </p:nvSpPr>
        <p:spPr>
          <a:xfrm>
            <a:off x="1996440" y="1765377"/>
            <a:ext cx="14630276" cy="820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Safer Mobility is a proactive, prevention-focused approach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that supports people living in care settings to remain active while reducing the risk of falls and fall-related harm.</a:t>
            </a: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Falls are a major issue in care homes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representing the most common reason for unplanned attendances to Acute Hospital, highlighting the need for effective falls prevention strategies.</a:t>
            </a: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Promoting regular movement and activity is essential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alongside addressing modifiable risk factors such as environmental hazards, medication-related risks, and other contributors to falls.</a:t>
            </a: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fontAlgn="t">
              <a:lnSpc>
                <a:spcPts val="4000"/>
              </a:lnSpc>
              <a:defRPr/>
            </a:pP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sole focus on reducing the number of falls can unintentionally restrict activity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leading to deconditioning, reduced resilience, and an increased risk of future falls.</a:t>
            </a: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 fontAlgn="t">
              <a:lnSpc>
                <a:spcPts val="4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Recognising that not all falls are preventable allows a shift towards safer mobility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where well-organised, multidisciplinary teams deliver person-centred, evidence-based care to identify and manage risks while helping residents remain active, independent, and less likely to experience serious injury.</a:t>
            </a:r>
            <a:endParaRPr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TextBox 34">
            <a:extLst>
              <a:ext uri="{FF2B5EF4-FFF2-40B4-BE49-F238E27FC236}">
                <a16:creationId xmlns:a16="http://schemas.microsoft.com/office/drawing/2014/main" id="{490FEAA8-8E90-726B-9424-3B267B5E481A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</p:spTree>
    <p:extLst>
      <p:ext uri="{BB962C8B-B14F-4D97-AF65-F5344CB8AC3E}">
        <p14:creationId xmlns:p14="http://schemas.microsoft.com/office/powerpoint/2010/main" val="174978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66F4D-D17F-322E-E10C-A252607E0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FE3015E-7BC8-EAAB-287C-97A2BFA2A055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1CFFDD8-76A5-F2DF-5BE4-ECF1BF955691}"/>
              </a:ext>
            </a:extLst>
          </p:cNvPr>
          <p:cNvSpPr/>
          <p:nvPr/>
        </p:nvSpPr>
        <p:spPr>
          <a:xfrm>
            <a:off x="-261745" y="-338035"/>
            <a:ext cx="4081232" cy="10963071"/>
          </a:xfrm>
          <a:custGeom>
            <a:avLst/>
            <a:gdLst/>
            <a:ahLst/>
            <a:cxnLst/>
            <a:rect l="l" t="t" r="r" b="b"/>
            <a:pathLst>
              <a:path w="4081232" h="10963071">
                <a:moveTo>
                  <a:pt x="0" y="0"/>
                </a:moveTo>
                <a:lnTo>
                  <a:pt x="4081232" y="0"/>
                </a:lnTo>
                <a:lnTo>
                  <a:pt x="4081232" y="10963070"/>
                </a:lnTo>
                <a:lnTo>
                  <a:pt x="0" y="109630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066" b="-290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17F4D784-F92F-542E-90FA-CC46E3898A0C}"/>
              </a:ext>
            </a:extLst>
          </p:cNvPr>
          <p:cNvSpPr/>
          <p:nvPr/>
        </p:nvSpPr>
        <p:spPr>
          <a:xfrm flipH="1">
            <a:off x="4217077" y="8081135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D0EE3E8C-DE11-B74B-A094-86141B1DEF68}"/>
              </a:ext>
            </a:extLst>
          </p:cNvPr>
          <p:cNvSpPr/>
          <p:nvPr/>
        </p:nvSpPr>
        <p:spPr>
          <a:xfrm flipH="1">
            <a:off x="15862997" y="34020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8E61D43C-2D26-4158-73DB-3C440139A454}"/>
              </a:ext>
            </a:extLst>
          </p:cNvPr>
          <p:cNvSpPr txBox="1"/>
          <p:nvPr/>
        </p:nvSpPr>
        <p:spPr>
          <a:xfrm>
            <a:off x="3102407" y="213338"/>
            <a:ext cx="8701306" cy="141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Safer Mobility </a:t>
            </a:r>
            <a:endParaRPr lang="en-US" sz="8423" dirty="0">
              <a:solidFill>
                <a:srgbClr val="00206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D603168F-3221-E6D2-0F66-DA0357A75151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77568C5-B597-4314-532C-870BF6917B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" b="47711"/>
          <a:stretch>
            <a:fillRect/>
          </a:stretch>
        </p:blipFill>
        <p:spPr>
          <a:xfrm>
            <a:off x="4716688" y="1528577"/>
            <a:ext cx="10000823" cy="4148597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0EB1840E-F5FD-299F-E493-03F821E5E85E}"/>
              </a:ext>
            </a:extLst>
          </p:cNvPr>
          <p:cNvSpPr/>
          <p:nvPr/>
        </p:nvSpPr>
        <p:spPr>
          <a:xfrm>
            <a:off x="11300368" y="2663488"/>
            <a:ext cx="2798197" cy="779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A99F8E8-5C13-7778-A64D-E7BD1BDCF3E0}"/>
              </a:ext>
            </a:extLst>
          </p:cNvPr>
          <p:cNvCxnSpPr>
            <a:cxnSpLocks/>
            <a:endCxn id="35" idx="3"/>
          </p:cNvCxnSpPr>
          <p:nvPr/>
        </p:nvCxnSpPr>
        <p:spPr>
          <a:xfrm flipV="1">
            <a:off x="11300368" y="3329068"/>
            <a:ext cx="409786" cy="393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B2E8653-84A9-25E4-1C67-F83D91212376}"/>
              </a:ext>
            </a:extLst>
          </p:cNvPr>
          <p:cNvSpPr txBox="1"/>
          <p:nvPr/>
        </p:nvSpPr>
        <p:spPr>
          <a:xfrm>
            <a:off x="10256967" y="3689084"/>
            <a:ext cx="4342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Increased Shift in falls Jan 24 – August 24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E763DA34-3DFE-11D7-6E84-98CE6D6CD5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07"/>
          <a:stretch>
            <a:fillRect/>
          </a:stretch>
        </p:blipFill>
        <p:spPr>
          <a:xfrm>
            <a:off x="4629517" y="5846810"/>
            <a:ext cx="10087994" cy="4115457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BB036DDC-490A-6287-949D-4CCFD9CA1694}"/>
              </a:ext>
            </a:extLst>
          </p:cNvPr>
          <p:cNvSpPr/>
          <p:nvPr/>
        </p:nvSpPr>
        <p:spPr>
          <a:xfrm>
            <a:off x="11300367" y="6992414"/>
            <a:ext cx="2798197" cy="17043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268558B-092B-359D-98F2-D20D909B4015}"/>
              </a:ext>
            </a:extLst>
          </p:cNvPr>
          <p:cNvSpPr txBox="1"/>
          <p:nvPr/>
        </p:nvSpPr>
        <p:spPr>
          <a:xfrm>
            <a:off x="7303637" y="7119983"/>
            <a:ext cx="386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Random Variation Jan 24-August 24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763965D-11AE-EB2A-6453-68CB017890A3}"/>
              </a:ext>
            </a:extLst>
          </p:cNvPr>
          <p:cNvCxnSpPr>
            <a:cxnSpLocks/>
          </p:cNvCxnSpPr>
          <p:nvPr/>
        </p:nvCxnSpPr>
        <p:spPr>
          <a:xfrm>
            <a:off x="10681420" y="7327394"/>
            <a:ext cx="823841" cy="1619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TextBox 34">
            <a:extLst>
              <a:ext uri="{FF2B5EF4-FFF2-40B4-BE49-F238E27FC236}">
                <a16:creationId xmlns:a16="http://schemas.microsoft.com/office/drawing/2014/main" id="{342A4F91-E835-42E9-7ECF-C444292EBFE5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</p:spTree>
    <p:extLst>
      <p:ext uri="{BB962C8B-B14F-4D97-AF65-F5344CB8AC3E}">
        <p14:creationId xmlns:p14="http://schemas.microsoft.com/office/powerpoint/2010/main" val="776183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80E9E-514A-7690-C67C-0AB0B7641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CD1F6B3-A4D1-E197-3458-E17FBEFF915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902B78D-9585-0D9C-D78D-F64D028B68A1}"/>
              </a:ext>
            </a:extLst>
          </p:cNvPr>
          <p:cNvSpPr/>
          <p:nvPr/>
        </p:nvSpPr>
        <p:spPr>
          <a:xfrm>
            <a:off x="-261745" y="-338035"/>
            <a:ext cx="4081232" cy="10963071"/>
          </a:xfrm>
          <a:custGeom>
            <a:avLst/>
            <a:gdLst/>
            <a:ahLst/>
            <a:cxnLst/>
            <a:rect l="l" t="t" r="r" b="b"/>
            <a:pathLst>
              <a:path w="4081232" h="10963071">
                <a:moveTo>
                  <a:pt x="0" y="0"/>
                </a:moveTo>
                <a:lnTo>
                  <a:pt x="4081232" y="0"/>
                </a:lnTo>
                <a:lnTo>
                  <a:pt x="4081232" y="10963070"/>
                </a:lnTo>
                <a:lnTo>
                  <a:pt x="0" y="109630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066" b="-290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A0094F0D-4BFF-8FC8-4073-BA45B7F9D2F6}"/>
              </a:ext>
            </a:extLst>
          </p:cNvPr>
          <p:cNvSpPr/>
          <p:nvPr/>
        </p:nvSpPr>
        <p:spPr>
          <a:xfrm flipH="1">
            <a:off x="4217077" y="8081135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45DDF6DA-41D7-5E88-4AFF-6B306346FF5A}"/>
              </a:ext>
            </a:extLst>
          </p:cNvPr>
          <p:cNvSpPr/>
          <p:nvPr/>
        </p:nvSpPr>
        <p:spPr>
          <a:xfrm flipH="1">
            <a:off x="15862997" y="34020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BBAE6BF-3BA5-EAB9-876A-E98C960624FF}"/>
              </a:ext>
            </a:extLst>
          </p:cNvPr>
          <p:cNvSpPr txBox="1"/>
          <p:nvPr/>
        </p:nvSpPr>
        <p:spPr>
          <a:xfrm>
            <a:off x="3102407" y="213338"/>
            <a:ext cx="8701306" cy="1439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23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Safer Mobility</a:t>
            </a:r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4E5C4A19-D94B-2937-3DEA-4AAE0072572B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9E46BD0B-617D-01A1-9A90-53DEBA8F7C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29" y="1538010"/>
            <a:ext cx="13749229" cy="8320385"/>
          </a:xfrm>
          <a:prstGeom prst="rect">
            <a:avLst/>
          </a:prstGeom>
        </p:spPr>
      </p:pic>
      <p:sp>
        <p:nvSpPr>
          <p:cNvPr id="5" name="TextBox 34">
            <a:extLst>
              <a:ext uri="{FF2B5EF4-FFF2-40B4-BE49-F238E27FC236}">
                <a16:creationId xmlns:a16="http://schemas.microsoft.com/office/drawing/2014/main" id="{5A80876C-A58C-657D-8DE8-9372736AF9F4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</p:spTree>
    <p:extLst>
      <p:ext uri="{BB962C8B-B14F-4D97-AF65-F5344CB8AC3E}">
        <p14:creationId xmlns:p14="http://schemas.microsoft.com/office/powerpoint/2010/main" val="1675957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E82BB-0C55-CB48-F83C-4A2371463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4C4FEA-2404-25ED-EF4A-2A39EB82449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911F1C2-48E5-8D35-8216-866E95F6A531}"/>
              </a:ext>
            </a:extLst>
          </p:cNvPr>
          <p:cNvSpPr/>
          <p:nvPr/>
        </p:nvSpPr>
        <p:spPr>
          <a:xfrm>
            <a:off x="-261745" y="-338035"/>
            <a:ext cx="4081232" cy="10963071"/>
          </a:xfrm>
          <a:custGeom>
            <a:avLst/>
            <a:gdLst/>
            <a:ahLst/>
            <a:cxnLst/>
            <a:rect l="l" t="t" r="r" b="b"/>
            <a:pathLst>
              <a:path w="4081232" h="10963071">
                <a:moveTo>
                  <a:pt x="0" y="0"/>
                </a:moveTo>
                <a:lnTo>
                  <a:pt x="4081232" y="0"/>
                </a:lnTo>
                <a:lnTo>
                  <a:pt x="4081232" y="10963070"/>
                </a:lnTo>
                <a:lnTo>
                  <a:pt x="0" y="109630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066" b="-290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3F6E66E2-8353-DB69-33CC-372818421B79}"/>
              </a:ext>
            </a:extLst>
          </p:cNvPr>
          <p:cNvSpPr/>
          <p:nvPr/>
        </p:nvSpPr>
        <p:spPr>
          <a:xfrm flipH="1">
            <a:off x="4217077" y="8081135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1CBD39B9-93F0-E832-98B4-DF2C826C29DF}"/>
              </a:ext>
            </a:extLst>
          </p:cNvPr>
          <p:cNvSpPr/>
          <p:nvPr/>
        </p:nvSpPr>
        <p:spPr>
          <a:xfrm flipH="1">
            <a:off x="15862997" y="34020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5CB5E04-C884-B507-09D8-6EE7073DF831}"/>
              </a:ext>
            </a:extLst>
          </p:cNvPr>
          <p:cNvSpPr txBox="1"/>
          <p:nvPr/>
        </p:nvSpPr>
        <p:spPr>
          <a:xfrm>
            <a:off x="3593552" y="250932"/>
            <a:ext cx="8701306" cy="1439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23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Workstreams</a:t>
            </a:r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744127B9-A3C8-7881-349B-ADED0233D23A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CE82F4A-49B2-CA42-200C-8D2D7C63EE8D}"/>
              </a:ext>
            </a:extLst>
          </p:cNvPr>
          <p:cNvGraphicFramePr/>
          <p:nvPr/>
        </p:nvGraphicFramePr>
        <p:xfrm>
          <a:off x="4480931" y="1784941"/>
          <a:ext cx="11804154" cy="7801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518C8CFB-983B-9F59-500C-B8A962DD4A7C}"/>
              </a:ext>
            </a:extLst>
          </p:cNvPr>
          <p:cNvSpPr/>
          <p:nvPr/>
        </p:nvSpPr>
        <p:spPr>
          <a:xfrm>
            <a:off x="6553200" y="2628900"/>
            <a:ext cx="2590800" cy="25146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39848E-FBF6-B91D-638A-A3DDA3B0BBF2}"/>
              </a:ext>
            </a:extLst>
          </p:cNvPr>
          <p:cNvSpPr/>
          <p:nvPr/>
        </p:nvSpPr>
        <p:spPr>
          <a:xfrm>
            <a:off x="9087608" y="1508843"/>
            <a:ext cx="2590800" cy="25146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5A19F12-9965-42B7-E10D-8EBF60E08FF0}"/>
              </a:ext>
            </a:extLst>
          </p:cNvPr>
          <p:cNvSpPr/>
          <p:nvPr/>
        </p:nvSpPr>
        <p:spPr>
          <a:xfrm>
            <a:off x="11678408" y="2628900"/>
            <a:ext cx="2590800" cy="251460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34">
            <a:extLst>
              <a:ext uri="{FF2B5EF4-FFF2-40B4-BE49-F238E27FC236}">
                <a16:creationId xmlns:a16="http://schemas.microsoft.com/office/drawing/2014/main" id="{4F877AB4-0CE1-B7BC-4D2D-CE73AAC210B0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</p:spTree>
    <p:extLst>
      <p:ext uri="{BB962C8B-B14F-4D97-AF65-F5344CB8AC3E}">
        <p14:creationId xmlns:p14="http://schemas.microsoft.com/office/powerpoint/2010/main" val="1828615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1EEC-9E8B-8348-F5DD-751C0E611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A60BB89-8F86-0C3C-8D46-277818E798BB}"/>
              </a:ext>
            </a:extLst>
          </p:cNvPr>
          <p:cNvSpPr/>
          <p:nvPr/>
        </p:nvSpPr>
        <p:spPr>
          <a:xfrm>
            <a:off x="0" y="-2291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76B5F64-AA75-9BED-8772-1107C36EDAA5}"/>
              </a:ext>
            </a:extLst>
          </p:cNvPr>
          <p:cNvSpPr/>
          <p:nvPr/>
        </p:nvSpPr>
        <p:spPr>
          <a:xfrm flipH="1" flipV="1">
            <a:off x="14794172" y="-347703"/>
            <a:ext cx="3637712" cy="11105744"/>
          </a:xfrm>
          <a:custGeom>
            <a:avLst/>
            <a:gdLst/>
            <a:ahLst/>
            <a:cxnLst/>
            <a:rect l="l" t="t" r="r" b="b"/>
            <a:pathLst>
              <a:path w="5520475" h="11105744">
                <a:moveTo>
                  <a:pt x="5520475" y="11105744"/>
                </a:moveTo>
                <a:lnTo>
                  <a:pt x="0" y="11105744"/>
                </a:lnTo>
                <a:lnTo>
                  <a:pt x="0" y="0"/>
                </a:lnTo>
                <a:lnTo>
                  <a:pt x="5520475" y="0"/>
                </a:lnTo>
                <a:lnTo>
                  <a:pt x="5520475" y="11105744"/>
                </a:lnTo>
                <a:close/>
              </a:path>
            </a:pathLst>
          </a:custGeom>
          <a:blipFill>
            <a:blip r:embed="rId3"/>
            <a:stretch>
              <a:fillRect b="-2210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CC29824E-ACBD-6AD0-E030-A846D8279185}"/>
              </a:ext>
            </a:extLst>
          </p:cNvPr>
          <p:cNvGrpSpPr/>
          <p:nvPr/>
        </p:nvGrpSpPr>
        <p:grpSpPr>
          <a:xfrm>
            <a:off x="10817773" y="-764631"/>
            <a:ext cx="6621407" cy="6621407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7332584-9B02-8023-B923-8922419C296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2C159702-4B1A-C694-0D22-2F86361196E0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057E7C78-0CF8-F2D2-DA64-4CC11412E0EE}"/>
              </a:ext>
            </a:extLst>
          </p:cNvPr>
          <p:cNvGrpSpPr/>
          <p:nvPr/>
        </p:nvGrpSpPr>
        <p:grpSpPr>
          <a:xfrm>
            <a:off x="11077195" y="-505209"/>
            <a:ext cx="6102562" cy="6102562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8BD8A2C-FF82-2B2F-FF51-A85ACDB593B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B20F7F42-DD05-75A9-49E1-ACE8F707C69E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1ED6BEC1-D5E4-6DAA-B5B2-DAAECC372226}"/>
              </a:ext>
            </a:extLst>
          </p:cNvPr>
          <p:cNvGrpSpPr/>
          <p:nvPr/>
        </p:nvGrpSpPr>
        <p:grpSpPr>
          <a:xfrm>
            <a:off x="11234702" y="-347703"/>
            <a:ext cx="5787550" cy="5787550"/>
            <a:chOff x="0" y="0"/>
            <a:chExt cx="812800" cy="8128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08009F3-8D86-79C6-035F-DD8B81F6FFF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B6C93DE-12A3-28E2-662E-327E08902E21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:a16="http://schemas.microsoft.com/office/drawing/2014/main" id="{3DA15267-A6FB-F81E-0BC1-C51A354C524C}"/>
              </a:ext>
            </a:extLst>
          </p:cNvPr>
          <p:cNvSpPr/>
          <p:nvPr/>
        </p:nvSpPr>
        <p:spPr>
          <a:xfrm flipH="1">
            <a:off x="8113483" y="501172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20DAC4F5-B26A-2032-B411-C7A2C82BCB37}"/>
              </a:ext>
            </a:extLst>
          </p:cNvPr>
          <p:cNvSpPr txBox="1"/>
          <p:nvPr/>
        </p:nvSpPr>
        <p:spPr>
          <a:xfrm>
            <a:off x="1849619" y="6423888"/>
            <a:ext cx="3898615" cy="86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Policy / categorisation of events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12949F43-44BA-67CC-F1C9-D36A7BFB3B9E}"/>
              </a:ext>
            </a:extLst>
          </p:cNvPr>
          <p:cNvSpPr txBox="1"/>
          <p:nvPr/>
        </p:nvSpPr>
        <p:spPr>
          <a:xfrm>
            <a:off x="7203757" y="8036190"/>
            <a:ext cx="3880486" cy="42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legacy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02FAA80-599B-E32F-0960-51B690E717F6}"/>
              </a:ext>
            </a:extLst>
          </p:cNvPr>
          <p:cNvSpPr txBox="1"/>
          <p:nvPr/>
        </p:nvSpPr>
        <p:spPr>
          <a:xfrm>
            <a:off x="808370" y="260512"/>
            <a:ext cx="11767224" cy="1439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Going Decaf!</a:t>
            </a:r>
            <a:endParaRPr lang="en-US" sz="84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4562A8CE-D8B0-41B2-B069-F038BE52A8AE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3310727-564F-E561-D711-6049EA0863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53588" y="-166842"/>
            <a:ext cx="5326821" cy="5454274"/>
          </a:xfrm>
          <a:prstGeom prst="octagon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E3E8AD-B2BB-DE94-E9C4-60BA2E21B2B8}"/>
              </a:ext>
            </a:extLst>
          </p:cNvPr>
          <p:cNvSpPr txBox="1"/>
          <p:nvPr/>
        </p:nvSpPr>
        <p:spPr>
          <a:xfrm>
            <a:off x="673152" y="1826395"/>
            <a:ext cx="9287300" cy="61247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Introduced a "Decaf by Default" initiative to reduce falls risk through improved sleep, hydration and continence management. </a:t>
            </a:r>
            <a:endParaRPr lang="en-GB" sz="2800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28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Replaced caffeinated drinks with decaffeinated alternatives across Ward A11 using a whole-team approach. </a:t>
            </a:r>
            <a:endParaRPr lang="en-GB" sz="2800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28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Achieved uptake from over 80% of patients, supported by staff, patient and family engagement. </a:t>
            </a:r>
            <a:endParaRPr lang="en-GB" sz="2800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28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2060"/>
                </a:solidFill>
              </a:rPr>
              <a:t>Demonstrated early reductions in falls and no falls with harm during a five-week measurement period. Showed how a simple, evidence-based change can improve patient safety and support wider safer mobility work</a:t>
            </a:r>
            <a:endParaRPr lang="en-GB" sz="28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5" name="TextBox 34">
            <a:extLst>
              <a:ext uri="{FF2B5EF4-FFF2-40B4-BE49-F238E27FC236}">
                <a16:creationId xmlns:a16="http://schemas.microsoft.com/office/drawing/2014/main" id="{0C5132DE-D642-D27C-C2B8-2902C8C20583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CB5749-F777-58A5-18C1-2F2F508B9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6338" y="5856200"/>
            <a:ext cx="7164682" cy="37427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7162DC-92F1-643C-08B6-007354DC86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3105" y="3929063"/>
            <a:ext cx="4019550" cy="2428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2854BC-6916-8B0F-DE5A-3821909746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26465" y="3570923"/>
            <a:ext cx="1870710" cy="2626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6213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93C39-75EF-5FAF-8F03-23C1DE161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9B4ACF-A4A3-AA7A-7E6C-47E4BF7B68AB}"/>
              </a:ext>
            </a:extLst>
          </p:cNvPr>
          <p:cNvSpPr/>
          <p:nvPr/>
        </p:nvSpPr>
        <p:spPr>
          <a:xfrm>
            <a:off x="-259080" y="-46307"/>
            <a:ext cx="18660764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7" name="Picture 6" descr="A poster of two women walking&#10;&#10;AI-generated content may be incorrect.">
            <a:extLst>
              <a:ext uri="{FF2B5EF4-FFF2-40B4-BE49-F238E27FC236}">
                <a16:creationId xmlns:a16="http://schemas.microsoft.com/office/drawing/2014/main" id="{CBB29CB8-FD53-7DBC-AD96-585DA3245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521" y="4416011"/>
            <a:ext cx="4148045" cy="5824682"/>
          </a:xfrm>
          <a:prstGeom prst="rect">
            <a:avLst/>
          </a:prstGeom>
          <a:ln>
            <a:solidFill>
              <a:srgbClr val="46B1E1"/>
            </a:solidFill>
          </a:ln>
        </p:spPr>
      </p:pic>
      <p:sp>
        <p:nvSpPr>
          <p:cNvPr id="15" name="Freeform 15">
            <a:extLst>
              <a:ext uri="{FF2B5EF4-FFF2-40B4-BE49-F238E27FC236}">
                <a16:creationId xmlns:a16="http://schemas.microsoft.com/office/drawing/2014/main" id="{14D35166-3ABD-B69F-5F69-5FE155F706D9}"/>
              </a:ext>
            </a:extLst>
          </p:cNvPr>
          <p:cNvSpPr/>
          <p:nvPr/>
        </p:nvSpPr>
        <p:spPr>
          <a:xfrm flipH="1" flipV="1">
            <a:off x="15658807" y="-392939"/>
            <a:ext cx="2818214" cy="11105744"/>
          </a:xfrm>
          <a:custGeom>
            <a:avLst/>
            <a:gdLst/>
            <a:ahLst/>
            <a:cxnLst/>
            <a:rect l="l" t="t" r="r" b="b"/>
            <a:pathLst>
              <a:path w="5520475" h="11105744">
                <a:moveTo>
                  <a:pt x="5520475" y="11105744"/>
                </a:moveTo>
                <a:lnTo>
                  <a:pt x="0" y="11105744"/>
                </a:lnTo>
                <a:lnTo>
                  <a:pt x="0" y="0"/>
                </a:lnTo>
                <a:lnTo>
                  <a:pt x="5520475" y="0"/>
                </a:lnTo>
                <a:lnTo>
                  <a:pt x="5520475" y="11105744"/>
                </a:lnTo>
                <a:close/>
              </a:path>
            </a:pathLst>
          </a:custGeom>
          <a:blipFill>
            <a:blip r:embed="rId4"/>
            <a:stretch>
              <a:fillRect b="-2210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7827F4FF-0903-B291-CA5F-07DC8DEB6D22}"/>
              </a:ext>
            </a:extLst>
          </p:cNvPr>
          <p:cNvGrpSpPr/>
          <p:nvPr/>
        </p:nvGrpSpPr>
        <p:grpSpPr>
          <a:xfrm>
            <a:off x="13201436" y="-764631"/>
            <a:ext cx="5928472" cy="5908131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0BA2125-86F5-4F98-07E0-4C47CAC3690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95FC1000-FBBD-758A-34CA-05C174E401B3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D18118A8-0025-E697-A45E-6E1BA0EE9688}"/>
              </a:ext>
            </a:extLst>
          </p:cNvPr>
          <p:cNvGrpSpPr/>
          <p:nvPr/>
        </p:nvGrpSpPr>
        <p:grpSpPr>
          <a:xfrm>
            <a:off x="13433651" y="-475588"/>
            <a:ext cx="5463925" cy="5445177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C0BC3EC-16EB-0B49-7FB2-1D2DE32C706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F635582-4E11-C44E-734F-9F5AC6BF9338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1EC029B-DD40-C532-AF01-7B53B12857FA}"/>
              </a:ext>
            </a:extLst>
          </p:cNvPr>
          <p:cNvGrpSpPr/>
          <p:nvPr/>
        </p:nvGrpSpPr>
        <p:grpSpPr>
          <a:xfrm>
            <a:off x="13532726" y="-338341"/>
            <a:ext cx="5181879" cy="5164099"/>
            <a:chOff x="0" y="0"/>
            <a:chExt cx="812800" cy="8128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63AF615-BA8B-AB1C-92EF-DE11E62FB70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502853CA-42A4-D6B0-7309-0454C01A2DD0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:a16="http://schemas.microsoft.com/office/drawing/2014/main" id="{1C84B203-1364-6C19-D175-9129342F4DBF}"/>
              </a:ext>
            </a:extLst>
          </p:cNvPr>
          <p:cNvSpPr/>
          <p:nvPr/>
        </p:nvSpPr>
        <p:spPr>
          <a:xfrm flipH="1">
            <a:off x="249643" y="2436652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7CCBD924-4015-039A-6951-D53634D36B16}"/>
              </a:ext>
            </a:extLst>
          </p:cNvPr>
          <p:cNvSpPr txBox="1"/>
          <p:nvPr/>
        </p:nvSpPr>
        <p:spPr>
          <a:xfrm>
            <a:off x="1849619" y="6423888"/>
            <a:ext cx="3898615" cy="86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Policy / categorisation of events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C2BCE263-7865-17F0-313E-A511052302D4}"/>
              </a:ext>
            </a:extLst>
          </p:cNvPr>
          <p:cNvSpPr txBox="1"/>
          <p:nvPr/>
        </p:nvSpPr>
        <p:spPr>
          <a:xfrm>
            <a:off x="7203757" y="8036190"/>
            <a:ext cx="3880486" cy="42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legacy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C15A764-D23D-5790-A1AB-43A88AD01768}"/>
              </a:ext>
            </a:extLst>
          </p:cNvPr>
          <p:cNvSpPr txBox="1"/>
          <p:nvPr/>
        </p:nvSpPr>
        <p:spPr>
          <a:xfrm>
            <a:off x="808370" y="260512"/>
            <a:ext cx="11767224" cy="1439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Active Visiting</a:t>
            </a:r>
            <a:endParaRPr lang="en-US" sz="84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0FF725EC-52A9-80CF-DA2F-E86FFAD77ED8}"/>
              </a:ext>
            </a:extLst>
          </p:cNvPr>
          <p:cNvSpPr/>
          <p:nvPr/>
        </p:nvSpPr>
        <p:spPr>
          <a:xfrm>
            <a:off x="11190186" y="-46307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073535-6E6D-E911-D8E7-D877C60D500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660224" y="-169876"/>
            <a:ext cx="4744617" cy="4768659"/>
          </a:xfrm>
          <a:prstGeom prst="octagon">
            <a:avLst/>
          </a:prstGeom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47A5EE-7540-7CD3-C664-F5277980669A}"/>
              </a:ext>
            </a:extLst>
          </p:cNvPr>
          <p:cNvSpPr txBox="1"/>
          <p:nvPr/>
        </p:nvSpPr>
        <p:spPr>
          <a:xfrm>
            <a:off x="1042948" y="1828468"/>
            <a:ext cx="9674455" cy="747897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b="0" i="0" dirty="0">
                <a:solidFill>
                  <a:srgbClr val="002060"/>
                </a:solidFill>
                <a:effectLst/>
                <a:latin typeface="+mn-lt"/>
              </a:rPr>
              <a:t>Introduced an Active Visiting programme to increase patient activity and reduce deconditioning through family involvement. </a:t>
            </a:r>
            <a:endParaRPr lang="en-GB" sz="3200" b="0" i="0" dirty="0">
              <a:solidFill>
                <a:srgbClr val="002060"/>
              </a:solidFill>
              <a:effectLst/>
              <a:latin typeface="+mn-lt"/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b="0" i="0" dirty="0">
                <a:solidFill>
                  <a:srgbClr val="002060"/>
                </a:solidFill>
                <a:effectLst/>
                <a:latin typeface="+mn-lt"/>
              </a:rPr>
              <a:t>Empowered visitors to support rehabilitation and mobility through structured weekly activities. Engaged 62 service users over </a:t>
            </a:r>
            <a:r>
              <a:rPr lang="en-GB" sz="3200" dirty="0">
                <a:solidFill>
                  <a:srgbClr val="002060"/>
                </a:solidFill>
              </a:rPr>
              <a:t>five</a:t>
            </a:r>
            <a:r>
              <a:rPr lang="en-GB" sz="3200" b="0" i="0" dirty="0">
                <a:solidFill>
                  <a:srgbClr val="002060"/>
                </a:solidFill>
                <a:effectLst/>
                <a:latin typeface="+mn-lt"/>
              </a:rPr>
              <a:t> months, with participants achieving greater functional improvements. </a:t>
            </a:r>
            <a:endParaRPr lang="en-GB" sz="3200" b="0" i="0" dirty="0">
              <a:solidFill>
                <a:srgbClr val="002060"/>
              </a:solidFill>
              <a:effectLst/>
              <a:latin typeface="+mn-lt"/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b="0" i="0" dirty="0">
                <a:solidFill>
                  <a:srgbClr val="002060"/>
                </a:solidFill>
                <a:effectLst/>
                <a:latin typeface="+mn-lt"/>
              </a:rPr>
              <a:t>Demonstrated a downward trend in falls despite increasing levels of physical activity.</a:t>
            </a:r>
            <a:endParaRPr lang="en-GB" sz="3200" b="0" i="0" dirty="0">
              <a:solidFill>
                <a:srgbClr val="002060"/>
              </a:solidFill>
              <a:effectLst/>
              <a:latin typeface="+mn-lt"/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3200" b="0" i="0" dirty="0">
              <a:solidFill>
                <a:srgbClr val="002060"/>
              </a:solidFill>
              <a:effectLst/>
              <a:latin typeface="+mn-lt"/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b="0" i="0" dirty="0">
                <a:solidFill>
                  <a:srgbClr val="002060"/>
                </a:solidFill>
                <a:effectLst/>
                <a:latin typeface="+mn-lt"/>
              </a:rPr>
              <a:t>Strengthened partnerships between families, therapy services and social care, creating a sustainable model for safer mobility</a:t>
            </a:r>
            <a:endParaRPr lang="en-GB" sz="3200" b="0" i="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6" name="TextBox 34">
            <a:extLst>
              <a:ext uri="{FF2B5EF4-FFF2-40B4-BE49-F238E27FC236}">
                <a16:creationId xmlns:a16="http://schemas.microsoft.com/office/drawing/2014/main" id="{F6C0AC95-EDD3-6C5E-E644-A9B55778E533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</p:spTree>
    <p:extLst>
      <p:ext uri="{BB962C8B-B14F-4D97-AF65-F5344CB8AC3E}">
        <p14:creationId xmlns:p14="http://schemas.microsoft.com/office/powerpoint/2010/main" val="271495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A87A-D57C-C918-F5DA-C23A57C4B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C4D1654-EA39-459B-47E3-25B952410902}"/>
              </a:ext>
            </a:extLst>
          </p:cNvPr>
          <p:cNvSpPr/>
          <p:nvPr/>
        </p:nvSpPr>
        <p:spPr>
          <a:xfrm>
            <a:off x="0" y="21333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CB1A944-74F6-58E1-085E-D2F3D9CA7364}"/>
              </a:ext>
            </a:extLst>
          </p:cNvPr>
          <p:cNvSpPr/>
          <p:nvPr/>
        </p:nvSpPr>
        <p:spPr>
          <a:xfrm flipH="1" flipV="1">
            <a:off x="12956547" y="-392939"/>
            <a:ext cx="5520475" cy="11105744"/>
          </a:xfrm>
          <a:custGeom>
            <a:avLst/>
            <a:gdLst/>
            <a:ahLst/>
            <a:cxnLst/>
            <a:rect l="l" t="t" r="r" b="b"/>
            <a:pathLst>
              <a:path w="5520475" h="11105744">
                <a:moveTo>
                  <a:pt x="5520475" y="11105744"/>
                </a:moveTo>
                <a:lnTo>
                  <a:pt x="0" y="11105744"/>
                </a:lnTo>
                <a:lnTo>
                  <a:pt x="0" y="0"/>
                </a:lnTo>
                <a:lnTo>
                  <a:pt x="5520475" y="0"/>
                </a:lnTo>
                <a:lnTo>
                  <a:pt x="5520475" y="11105744"/>
                </a:lnTo>
                <a:close/>
              </a:path>
            </a:pathLst>
          </a:custGeom>
          <a:blipFill>
            <a:blip r:embed="rId3"/>
            <a:stretch>
              <a:fillRect b="-2210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B1B3F40-3D0A-AB8E-2ADC-618C25507240}"/>
              </a:ext>
            </a:extLst>
          </p:cNvPr>
          <p:cNvGrpSpPr/>
          <p:nvPr/>
        </p:nvGrpSpPr>
        <p:grpSpPr>
          <a:xfrm>
            <a:off x="10817773" y="-764631"/>
            <a:ext cx="6621407" cy="6621407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70C5A45-BBA7-6375-1674-E3EDD13608F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A54C3280-2773-AECC-07D0-A5003A544DAE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47B03DF9-F08E-A4A0-F984-15EB5284F8E9}"/>
              </a:ext>
            </a:extLst>
          </p:cNvPr>
          <p:cNvGrpSpPr/>
          <p:nvPr/>
        </p:nvGrpSpPr>
        <p:grpSpPr>
          <a:xfrm>
            <a:off x="11077195" y="-505209"/>
            <a:ext cx="6102562" cy="6102562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43F7137-0C2B-BEA3-E847-A669F1285F9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6EF0DCE-668A-C0CB-B376-16A4057607B8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236EBDC-DEF2-B18A-51AF-E400FB98879D}"/>
              </a:ext>
            </a:extLst>
          </p:cNvPr>
          <p:cNvGrpSpPr/>
          <p:nvPr/>
        </p:nvGrpSpPr>
        <p:grpSpPr>
          <a:xfrm>
            <a:off x="11234702" y="-347703"/>
            <a:ext cx="5787550" cy="5787550"/>
            <a:chOff x="0" y="0"/>
            <a:chExt cx="812800" cy="8128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7B857F7-08E9-E46B-EE9B-50354030C7A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1645058-8DB5-CB89-0560-88509DE4C195}"/>
                </a:ext>
              </a:extLst>
            </p:cNvPr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TextBox 32">
            <a:extLst>
              <a:ext uri="{FF2B5EF4-FFF2-40B4-BE49-F238E27FC236}">
                <a16:creationId xmlns:a16="http://schemas.microsoft.com/office/drawing/2014/main" id="{72A5888B-8D95-7226-26E5-4A77E52A8FF9}"/>
              </a:ext>
            </a:extLst>
          </p:cNvPr>
          <p:cNvSpPr txBox="1"/>
          <p:nvPr/>
        </p:nvSpPr>
        <p:spPr>
          <a:xfrm>
            <a:off x="7203757" y="8036190"/>
            <a:ext cx="3880486" cy="42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legacy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E37EEF7-AFB3-1B11-502E-19BFDF3451D6}"/>
              </a:ext>
            </a:extLst>
          </p:cNvPr>
          <p:cNvSpPr txBox="1"/>
          <p:nvPr/>
        </p:nvSpPr>
        <p:spPr>
          <a:xfrm>
            <a:off x="563349" y="431336"/>
            <a:ext cx="11767224" cy="141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Sit-Stand to the Summit</a:t>
            </a:r>
            <a:r>
              <a:rPr lang="en-US" sz="8400" dirty="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6C170CE4-2F11-6372-9F7D-22811E8A7332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Box 17">
            <a:extLst>
              <a:ext uri="{FF2B5EF4-FFF2-40B4-BE49-F238E27FC236}">
                <a16:creationId xmlns:a16="http://schemas.microsoft.com/office/drawing/2014/main" id="{2D18F2BC-8756-61DC-E72F-6E2A037220C7}"/>
              </a:ext>
            </a:extLst>
          </p:cNvPr>
          <p:cNvSpPr txBox="1"/>
          <p:nvPr/>
        </p:nvSpPr>
        <p:spPr>
          <a:xfrm>
            <a:off x="868106" y="2410426"/>
            <a:ext cx="10147709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Introduced a ward-wide Sit-to-Stand challenge to reduce deconditioning and support safer mobility.</a:t>
            </a: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Empowered nursing and care staff to lead patient physical activity as part of everyday care.</a:t>
            </a: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Achieved 5,943 sit-to-stands in one month, equivalent to climbing Mount Kilimanjaro.</a:t>
            </a: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Generated high levels of staff and patient engagement through a team-based challenge approach.</a:t>
            </a: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</a:rPr>
              <a:t>Demonstrated a positive downward trend in falls and established a foundation for future safer mobility initiatives</a:t>
            </a:r>
            <a:endParaRPr lang="en-GB" sz="32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6FBA5-4ADD-B468-E877-9188C358BF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" t="1898" r="-459" b="-1898"/>
          <a:stretch>
            <a:fillRect/>
          </a:stretch>
        </p:blipFill>
        <p:spPr>
          <a:xfrm>
            <a:off x="11686854" y="-273408"/>
            <a:ext cx="4711386" cy="5792008"/>
          </a:xfrm>
          <a:prstGeom prst="octagon">
            <a:avLst/>
          </a:prstGeom>
        </p:spPr>
      </p:pic>
      <p:sp>
        <p:nvSpPr>
          <p:cNvPr id="4" name="TextBox 34">
            <a:extLst>
              <a:ext uri="{FF2B5EF4-FFF2-40B4-BE49-F238E27FC236}">
                <a16:creationId xmlns:a16="http://schemas.microsoft.com/office/drawing/2014/main" id="{DC910713-FEBA-A585-09F5-E3ABB74FEF57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22033-B842-4BB1-043E-227308F245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2447" y="5153978"/>
            <a:ext cx="3872865" cy="51301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49209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D93A2-B339-11A7-71C4-DEC9691D8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8FCB436-C719-43F3-27B3-4881F5CCA2C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490913B-50B8-139E-375F-009AE5922F62}"/>
              </a:ext>
            </a:extLst>
          </p:cNvPr>
          <p:cNvSpPr/>
          <p:nvPr/>
        </p:nvSpPr>
        <p:spPr>
          <a:xfrm>
            <a:off x="-261745" y="-338035"/>
            <a:ext cx="4081232" cy="10963071"/>
          </a:xfrm>
          <a:custGeom>
            <a:avLst/>
            <a:gdLst/>
            <a:ahLst/>
            <a:cxnLst/>
            <a:rect l="l" t="t" r="r" b="b"/>
            <a:pathLst>
              <a:path w="4081232" h="10963071">
                <a:moveTo>
                  <a:pt x="0" y="0"/>
                </a:moveTo>
                <a:lnTo>
                  <a:pt x="4081232" y="0"/>
                </a:lnTo>
                <a:lnTo>
                  <a:pt x="4081232" y="10963070"/>
                </a:lnTo>
                <a:lnTo>
                  <a:pt x="0" y="109630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066" b="-290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5DAEDB91-8413-1780-A95F-AB5A2F3C3CE1}"/>
              </a:ext>
            </a:extLst>
          </p:cNvPr>
          <p:cNvSpPr/>
          <p:nvPr/>
        </p:nvSpPr>
        <p:spPr>
          <a:xfrm flipH="1">
            <a:off x="4417874" y="8698973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E55E1629-B8DD-0DE1-04D4-D26F433F9274}"/>
              </a:ext>
            </a:extLst>
          </p:cNvPr>
          <p:cNvSpPr/>
          <p:nvPr/>
        </p:nvSpPr>
        <p:spPr>
          <a:xfrm flipH="1">
            <a:off x="15862997" y="34020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0B53E1CB-9CC7-5054-A772-EA164617E2CE}"/>
              </a:ext>
            </a:extLst>
          </p:cNvPr>
          <p:cNvSpPr txBox="1"/>
          <p:nvPr/>
        </p:nvSpPr>
        <p:spPr>
          <a:xfrm>
            <a:off x="3108269" y="-70715"/>
            <a:ext cx="13599939" cy="2931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79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nton"/>
                <a:ea typeface="Anton"/>
                <a:cs typeface="Anton"/>
                <a:sym typeface="Anton"/>
              </a:rPr>
              <a:t>Safer Mobility – Implementation &amp; Spread</a:t>
            </a:r>
          </a:p>
          <a:p>
            <a:pPr algn="l">
              <a:lnSpc>
                <a:spcPts val="11792"/>
              </a:lnSpc>
              <a:spcBef>
                <a:spcPct val="0"/>
              </a:spcBef>
            </a:pPr>
            <a:endParaRPr lang="en-US" sz="8423">
              <a:solidFill>
                <a:srgbClr val="00206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ADD4AFDD-839F-19C6-9C1B-BF39FA08FCD5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B689C1B0-993D-3EA4-730A-CED4AC744441}"/>
              </a:ext>
            </a:extLst>
          </p:cNvPr>
          <p:cNvSpPr txBox="1"/>
          <p:nvPr/>
        </p:nvSpPr>
        <p:spPr>
          <a:xfrm>
            <a:off x="9540345" y="2691518"/>
            <a:ext cx="8416411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000"/>
              <a:t>Whole System Safer Mobility Steering Group: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4000"/>
              <a:t>Acute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4000"/>
              <a:t>Community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4000"/>
              <a:t>Care Homes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/>
              <a:t>Share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/>
              <a:t>Identify Areas for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/>
              <a:t>Decisions based on data/evidence base</a:t>
            </a:r>
          </a:p>
        </p:txBody>
      </p:sp>
      <p:sp>
        <p:nvSpPr>
          <p:cNvPr id="5" name="TextBox 34">
            <a:extLst>
              <a:ext uri="{FF2B5EF4-FFF2-40B4-BE49-F238E27FC236}">
                <a16:creationId xmlns:a16="http://schemas.microsoft.com/office/drawing/2014/main" id="{BEEEC6C3-BD3B-784A-9B33-7A50ADE18103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 Gallagher, AHP Falls Lead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E8AFA-D797-714C-BA1B-F3BAF7E57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09" y="2255365"/>
            <a:ext cx="9180041" cy="644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17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 flipV="1">
            <a:off x="12956547" y="-392939"/>
            <a:ext cx="5520475" cy="11105744"/>
          </a:xfrm>
          <a:custGeom>
            <a:avLst/>
            <a:gdLst/>
            <a:ahLst/>
            <a:cxnLst/>
            <a:rect l="l" t="t" r="r" b="b"/>
            <a:pathLst>
              <a:path w="5520475" h="11105744">
                <a:moveTo>
                  <a:pt x="5520475" y="11105744"/>
                </a:moveTo>
                <a:lnTo>
                  <a:pt x="0" y="11105744"/>
                </a:lnTo>
                <a:lnTo>
                  <a:pt x="0" y="0"/>
                </a:lnTo>
                <a:lnTo>
                  <a:pt x="5520475" y="0"/>
                </a:lnTo>
                <a:lnTo>
                  <a:pt x="5520475" y="11105744"/>
                </a:lnTo>
                <a:close/>
              </a:path>
            </a:pathLst>
          </a:custGeom>
          <a:blipFill>
            <a:blip r:embed="rId4">
              <a:alphaModFix amt="36000"/>
            </a:blip>
            <a:stretch>
              <a:fillRect b="-2210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15067888" y="8712836"/>
            <a:ext cx="1297792" cy="757586"/>
          </a:xfrm>
          <a:custGeom>
            <a:avLst/>
            <a:gdLst/>
            <a:ahLst/>
            <a:cxnLst/>
            <a:rect l="l" t="t" r="r" b="b"/>
            <a:pathLst>
              <a:path w="1297792" h="757586">
                <a:moveTo>
                  <a:pt x="1297792" y="0"/>
                </a:moveTo>
                <a:lnTo>
                  <a:pt x="0" y="0"/>
                </a:lnTo>
                <a:lnTo>
                  <a:pt x="0" y="757586"/>
                </a:lnTo>
                <a:lnTo>
                  <a:pt x="1297792" y="757586"/>
                </a:lnTo>
                <a:lnTo>
                  <a:pt x="129779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flipH="1">
            <a:off x="249643" y="2436652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249643" y="216142"/>
            <a:ext cx="11543019" cy="111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5"/>
              </a:lnSpc>
              <a:spcBef>
                <a:spcPct val="0"/>
              </a:spcBef>
            </a:pPr>
            <a:r>
              <a:rPr lang="en-US" sz="65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Deteriorating Patient Workstream</a:t>
            </a:r>
            <a:endParaRPr lang="en-US" sz="65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A90A71-8512-3890-8790-D7EBCF2C6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8649" y="1609991"/>
            <a:ext cx="12460570" cy="6490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8E2255E1-9368-B168-4428-0B4CCA305837}"/>
              </a:ext>
            </a:extLst>
          </p:cNvPr>
          <p:cNvSpPr/>
          <p:nvPr/>
        </p:nvSpPr>
        <p:spPr>
          <a:xfrm>
            <a:off x="7402795" y="5159523"/>
            <a:ext cx="1523286" cy="9678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9936909" y="9091629"/>
            <a:ext cx="1297792" cy="757586"/>
          </a:xfrm>
          <a:custGeom>
            <a:avLst/>
            <a:gdLst/>
            <a:ahLst/>
            <a:cxnLst/>
            <a:rect l="l" t="t" r="r" b="b"/>
            <a:pathLst>
              <a:path w="1297792" h="757586">
                <a:moveTo>
                  <a:pt x="1297793" y="0"/>
                </a:moveTo>
                <a:lnTo>
                  <a:pt x="0" y="0"/>
                </a:lnTo>
                <a:lnTo>
                  <a:pt x="0" y="757586"/>
                </a:lnTo>
                <a:lnTo>
                  <a:pt x="1297793" y="757586"/>
                </a:lnTo>
                <a:lnTo>
                  <a:pt x="129779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flipH="1">
            <a:off x="249643" y="2436652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373705" y="180843"/>
            <a:ext cx="11767224" cy="1439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92"/>
              </a:lnSpc>
              <a:spcBef>
                <a:spcPct val="0"/>
              </a:spcBef>
            </a:pP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Deteriorating Patient </a:t>
            </a:r>
            <a:endParaRPr lang="en-US" sz="84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3627535" y="1724964"/>
            <a:ext cx="11024669" cy="7843989"/>
          </a:xfrm>
          <a:custGeom>
            <a:avLst/>
            <a:gdLst/>
            <a:ahLst/>
            <a:cxnLst/>
            <a:rect l="l" t="t" r="r" b="b"/>
            <a:pathLst>
              <a:path w="11024669" h="7843989">
                <a:moveTo>
                  <a:pt x="0" y="0"/>
                </a:moveTo>
                <a:lnTo>
                  <a:pt x="11024669" y="0"/>
                </a:lnTo>
                <a:lnTo>
                  <a:pt x="11024669" y="7843989"/>
                </a:lnTo>
                <a:lnTo>
                  <a:pt x="0" y="78439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144D8E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2E5750-25F9-9B24-D95A-3701D4E68CD2}"/>
              </a:ext>
            </a:extLst>
          </p:cNvPr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72746" y="-1856879"/>
            <a:ext cx="18567660" cy="13604847"/>
          </a:xfrm>
          <a:custGeom>
            <a:avLst/>
            <a:gdLst/>
            <a:ahLst/>
            <a:cxnLst/>
            <a:rect l="l" t="t" r="r" b="b"/>
            <a:pathLst>
              <a:path w="18567660" h="13604847">
                <a:moveTo>
                  <a:pt x="0" y="0"/>
                </a:moveTo>
                <a:lnTo>
                  <a:pt x="18567660" y="0"/>
                </a:lnTo>
                <a:lnTo>
                  <a:pt x="18567660" y="13604847"/>
                </a:lnTo>
                <a:lnTo>
                  <a:pt x="0" y="136048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t="-6695" b="-6695"/>
            </a:stretch>
          </a:blipFill>
        </p:spPr>
        <p:txBody>
          <a:bodyPr/>
          <a:lstStyle/>
          <a:p>
            <a:pPr marL="430530" lvl="1" indent="-215265" algn="ctr" rtl="0">
              <a:lnSpc>
                <a:spcPts val="2492"/>
              </a:lnSpc>
              <a:buFont typeface="Arial,Sans-Serif"/>
              <a:buChar char="•"/>
            </a:pPr>
            <a:r>
              <a:rPr lang="en-US" sz="1950" b="1">
                <a:latin typeface="Canva Sans Bold"/>
                <a:ea typeface="Arial"/>
                <a:cs typeface="Arial"/>
              </a:rPr>
              <a:t>Cardiac arrest rate reduced approximately 53%, from 1.83 to 0.86 over the collaborative period. </a:t>
            </a:r>
            <a:r>
              <a:rPr lang="en-US" sz="1950">
                <a:latin typeface="Canva Sans Bold"/>
                <a:ea typeface="Arial"/>
                <a:cs typeface="Arial"/>
              </a:rPr>
              <a:t>​</a:t>
            </a:r>
          </a:p>
          <a:p>
            <a:pPr algn="ctr" rtl="0">
              <a:lnSpc>
                <a:spcPts val="2492"/>
              </a:lnSpc>
            </a:pPr>
            <a:r>
              <a:rPr lang="en-US" sz="1950">
                <a:latin typeface="Canva Sans Bold"/>
                <a:ea typeface="Segoe UI"/>
                <a:cs typeface="Segoe UI"/>
              </a:rPr>
              <a:t>​</a:t>
            </a:r>
          </a:p>
          <a:p>
            <a:pPr marL="430530" lvl="1" indent="-215265" algn="ctr" rtl="0">
              <a:lnSpc>
                <a:spcPts val="2492"/>
              </a:lnSpc>
              <a:buFont typeface="Arial,Sans-Serif"/>
              <a:buChar char="•"/>
            </a:pPr>
            <a:r>
              <a:rPr lang="en-US" sz="1950" b="1">
                <a:latin typeface="Canva Sans Bold"/>
                <a:ea typeface="Arial"/>
                <a:cs typeface="Arial"/>
              </a:rPr>
              <a:t>National Cardiac Arrest Audit performance moved from around the 90th centile into the 25th-75th centile range.</a:t>
            </a:r>
            <a:r>
              <a:rPr lang="en-US" sz="1950">
                <a:latin typeface="Canva Sans Bold"/>
                <a:ea typeface="Arial"/>
                <a:cs typeface="Arial"/>
              </a:rPr>
              <a:t>​</a:t>
            </a:r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9197340"/>
            <a:ext cx="1826813" cy="1072038"/>
          </a:xfrm>
          <a:custGeom>
            <a:avLst/>
            <a:gdLst/>
            <a:ahLst/>
            <a:cxnLst/>
            <a:rect l="l" t="t" r="r" b="b"/>
            <a:pathLst>
              <a:path w="1826813" h="1072038">
                <a:moveTo>
                  <a:pt x="0" y="0"/>
                </a:moveTo>
                <a:lnTo>
                  <a:pt x="1826813" y="0"/>
                </a:lnTo>
                <a:lnTo>
                  <a:pt x="1826813" y="1072038"/>
                </a:lnTo>
                <a:lnTo>
                  <a:pt x="0" y="10720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2230"/>
            </a:stretch>
          </a:blipFill>
          <a:ln w="38100" cap="rnd">
            <a:solidFill>
              <a:srgbClr val="8BD1F3"/>
            </a:solidFill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94094" y="1447052"/>
            <a:ext cx="5354822" cy="7130368"/>
          </a:xfrm>
          <a:custGeom>
            <a:avLst/>
            <a:gdLst/>
            <a:ahLst/>
            <a:cxnLst/>
            <a:rect l="l" t="t" r="r" b="b"/>
            <a:pathLst>
              <a:path w="5354822" h="7130368">
                <a:moveTo>
                  <a:pt x="0" y="0"/>
                </a:moveTo>
                <a:lnTo>
                  <a:pt x="5354821" y="0"/>
                </a:lnTo>
                <a:lnTo>
                  <a:pt x="5354821" y="7130367"/>
                </a:lnTo>
                <a:lnTo>
                  <a:pt x="0" y="71303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903685" y="1447052"/>
            <a:ext cx="5239740" cy="7130368"/>
          </a:xfrm>
          <a:custGeom>
            <a:avLst/>
            <a:gdLst/>
            <a:ahLst/>
            <a:cxnLst/>
            <a:rect l="l" t="t" r="r" b="b"/>
            <a:pathLst>
              <a:path w="5239740" h="7130368">
                <a:moveTo>
                  <a:pt x="0" y="0"/>
                </a:moveTo>
                <a:lnTo>
                  <a:pt x="5239740" y="0"/>
                </a:lnTo>
                <a:lnTo>
                  <a:pt x="5239740" y="7130367"/>
                </a:lnTo>
                <a:lnTo>
                  <a:pt x="0" y="71303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AutoShape 6"/>
          <p:cNvSpPr/>
          <p:nvPr/>
        </p:nvSpPr>
        <p:spPr>
          <a:xfrm flipV="1">
            <a:off x="3416591" y="1750747"/>
            <a:ext cx="575599" cy="275820"/>
          </a:xfrm>
          <a:prstGeom prst="line">
            <a:avLst/>
          </a:prstGeom>
          <a:ln w="38100" cap="flat">
            <a:solidFill>
              <a:srgbClr val="FF430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AutoShape 7"/>
          <p:cNvSpPr/>
          <p:nvPr/>
        </p:nvSpPr>
        <p:spPr>
          <a:xfrm>
            <a:off x="7632868" y="2819369"/>
            <a:ext cx="429577" cy="227146"/>
          </a:xfrm>
          <a:prstGeom prst="line">
            <a:avLst/>
          </a:prstGeom>
          <a:ln w="38100" cap="flat">
            <a:solidFill>
              <a:srgbClr val="FF430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826813" y="247336"/>
            <a:ext cx="1303199" cy="953224"/>
          </a:xfrm>
          <a:custGeom>
            <a:avLst/>
            <a:gdLst/>
            <a:ahLst/>
            <a:cxnLst/>
            <a:rect l="l" t="t" r="r" b="b"/>
            <a:pathLst>
              <a:path w="1303199" h="953224">
                <a:moveTo>
                  <a:pt x="0" y="0"/>
                </a:moveTo>
                <a:lnTo>
                  <a:pt x="1303200" y="0"/>
                </a:lnTo>
                <a:lnTo>
                  <a:pt x="1303200" y="953224"/>
                </a:lnTo>
                <a:lnTo>
                  <a:pt x="0" y="953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1655832" y="1447052"/>
            <a:ext cx="5441964" cy="7130368"/>
          </a:xfrm>
          <a:custGeom>
            <a:avLst/>
            <a:gdLst/>
            <a:ahLst/>
            <a:cxnLst/>
            <a:rect l="l" t="t" r="r" b="b"/>
            <a:pathLst>
              <a:path w="5441964" h="7130368">
                <a:moveTo>
                  <a:pt x="0" y="0"/>
                </a:moveTo>
                <a:lnTo>
                  <a:pt x="5441964" y="0"/>
                </a:lnTo>
                <a:lnTo>
                  <a:pt x="5441964" y="7130367"/>
                </a:lnTo>
                <a:lnTo>
                  <a:pt x="0" y="71303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6217244" y="0"/>
            <a:ext cx="2070756" cy="2043746"/>
          </a:xfrm>
          <a:custGeom>
            <a:avLst/>
            <a:gdLst/>
            <a:ahLst/>
            <a:cxnLst/>
            <a:rect l="l" t="t" r="r" b="b"/>
            <a:pathLst>
              <a:path w="2070756" h="2043746">
                <a:moveTo>
                  <a:pt x="0" y="0"/>
                </a:moveTo>
                <a:lnTo>
                  <a:pt x="2070756" y="0"/>
                </a:lnTo>
                <a:lnTo>
                  <a:pt x="2070756" y="2043746"/>
                </a:lnTo>
                <a:lnTo>
                  <a:pt x="0" y="2043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3992190" y="1273855"/>
            <a:ext cx="1147794" cy="47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7"/>
              </a:lnSpc>
            </a:pPr>
            <a:r>
              <a:rPr lang="en-US" sz="2840" b="1">
                <a:solidFill>
                  <a:srgbClr val="FF430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FVRH</a:t>
            </a:r>
            <a:r>
              <a:rPr lang="en-US" sz="284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47656" y="3015731"/>
            <a:ext cx="1147794" cy="47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7"/>
              </a:lnSpc>
            </a:pPr>
            <a:r>
              <a:rPr lang="en-US" sz="2840" b="1">
                <a:solidFill>
                  <a:srgbClr val="FF430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FVRH</a:t>
            </a:r>
            <a:r>
              <a:rPr lang="en-US" sz="284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77213" y="9518615"/>
            <a:ext cx="4717700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Safer Together</a:t>
            </a:r>
          </a:p>
          <a:p>
            <a:pPr algn="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Celebration Event, Nov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95055" y="232792"/>
            <a:ext cx="11400790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50" b="1" dirty="0">
                <a:solidFill>
                  <a:srgbClr val="002060"/>
                </a:solidFill>
                <a:latin typeface="Anton"/>
                <a:ea typeface="Calibri"/>
                <a:cs typeface="Calibri"/>
                <a:sym typeface="Canva Sans Bold"/>
              </a:rPr>
              <a:t>FV NCAA Cardiac Arrest Caterpillar charts</a:t>
            </a:r>
            <a:r>
              <a:rPr lang="en-US" sz="515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nva Sans Bold"/>
              </a:rPr>
              <a:t> </a:t>
            </a:r>
            <a:endParaRPr lang="en-US" sz="515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93526" y="8641596"/>
            <a:ext cx="1470347" cy="254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en-US" sz="1498" b="1">
                <a:solidFill>
                  <a:srgbClr val="FF430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April - Dec 2022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903685" y="8641596"/>
            <a:ext cx="1482736" cy="254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en-US" sz="1498" b="1">
                <a:solidFill>
                  <a:srgbClr val="FF430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April - Dec 2024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01062" y="8641596"/>
            <a:ext cx="1576152" cy="25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7"/>
              </a:lnSpc>
            </a:pPr>
            <a:r>
              <a:rPr lang="en-US" sz="1498" b="1">
                <a:solidFill>
                  <a:srgbClr val="FF430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April - June 2025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377213" y="3994491"/>
            <a:ext cx="1147794" cy="47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7"/>
              </a:lnSpc>
            </a:pPr>
            <a:r>
              <a:rPr lang="en-US" sz="2840" b="1">
                <a:solidFill>
                  <a:srgbClr val="FF430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FVRH</a:t>
            </a:r>
            <a:r>
              <a:rPr lang="en-US" sz="284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3162425" y="3814970"/>
            <a:ext cx="429577" cy="227146"/>
          </a:xfrm>
          <a:prstGeom prst="line">
            <a:avLst/>
          </a:prstGeom>
          <a:ln w="38100" cap="flat">
            <a:solidFill>
              <a:srgbClr val="FF430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0" name="AutoShape 20"/>
          <p:cNvSpPr/>
          <p:nvPr/>
        </p:nvSpPr>
        <p:spPr>
          <a:xfrm>
            <a:off x="3295055" y="2043746"/>
            <a:ext cx="9294083" cy="1643317"/>
          </a:xfrm>
          <a:prstGeom prst="line">
            <a:avLst/>
          </a:prstGeom>
          <a:ln w="38100" cap="flat">
            <a:solidFill>
              <a:srgbClr val="FF430E">
                <a:alpha val="22745"/>
              </a:srgbClr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A74E6-74C0-9A58-8200-0FD058461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3E27F7-F91E-13E2-BB94-DA4B9F58D4A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1BD4659-96ED-78EB-8ECF-6DE6192B922E}"/>
              </a:ext>
            </a:extLst>
          </p:cNvPr>
          <p:cNvSpPr/>
          <p:nvPr/>
        </p:nvSpPr>
        <p:spPr>
          <a:xfrm flipH="1">
            <a:off x="12307651" y="573347"/>
            <a:ext cx="1297792" cy="757586"/>
          </a:xfrm>
          <a:custGeom>
            <a:avLst/>
            <a:gdLst/>
            <a:ahLst/>
            <a:cxnLst/>
            <a:rect l="l" t="t" r="r" b="b"/>
            <a:pathLst>
              <a:path w="1297792" h="757586">
                <a:moveTo>
                  <a:pt x="1297792" y="0"/>
                </a:moveTo>
                <a:lnTo>
                  <a:pt x="0" y="0"/>
                </a:lnTo>
                <a:lnTo>
                  <a:pt x="0" y="757586"/>
                </a:lnTo>
                <a:lnTo>
                  <a:pt x="1297792" y="757586"/>
                </a:lnTo>
                <a:lnTo>
                  <a:pt x="129779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07F4289-9BC5-CE98-4901-FC98D9D16073}"/>
              </a:ext>
            </a:extLst>
          </p:cNvPr>
          <p:cNvSpPr/>
          <p:nvPr/>
        </p:nvSpPr>
        <p:spPr>
          <a:xfrm flipH="1">
            <a:off x="249643" y="2436652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D4E96FB-84F9-81CA-E3F7-92EC6FF1AB3A}"/>
              </a:ext>
            </a:extLst>
          </p:cNvPr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3A777E4-7B33-60AA-C3BA-40D8EE83F61C}"/>
              </a:ext>
            </a:extLst>
          </p:cNvPr>
          <p:cNvSpPr txBox="1"/>
          <p:nvPr/>
        </p:nvSpPr>
        <p:spPr>
          <a:xfrm>
            <a:off x="373705" y="209902"/>
            <a:ext cx="15922707" cy="141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792"/>
              </a:lnSpc>
              <a:spcBef>
                <a:spcPct val="0"/>
              </a:spcBef>
            </a:pPr>
            <a:r>
              <a:rPr lang="en-US" sz="5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Deteriorating Patient Outcome Measure</a:t>
            </a:r>
            <a:r>
              <a:rPr lang="en-US" sz="84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 </a:t>
            </a:r>
            <a:endParaRPr lang="en-US" sz="84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C18C255-13FC-9243-392F-74B65D1C46F3}"/>
              </a:ext>
            </a:extLst>
          </p:cNvPr>
          <p:cNvSpPr txBox="1"/>
          <p:nvPr/>
        </p:nvSpPr>
        <p:spPr>
          <a:xfrm>
            <a:off x="10553436" y="4091281"/>
            <a:ext cx="7247651" cy="284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0530" lvl="1" indent="-215265" algn="ctr">
              <a:lnSpc>
                <a:spcPts val="2795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nva Sans Bold"/>
              </a:rPr>
              <a:t>Cardiac arrest rate reduced approximately 53%, from 1.83 to 0.86 over the collaborative period. </a:t>
            </a:r>
            <a:endParaRPr lang="en-US" sz="2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ts val="2795"/>
              </a:lnSpc>
            </a:pPr>
            <a:endParaRPr lang="en-US" sz="28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30530" lvl="1" indent="-215265" algn="ctr">
              <a:lnSpc>
                <a:spcPts val="2795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nva Sans Bold"/>
              </a:rPr>
              <a:t>National Cardiac Arrest Audit performance moved from around the 90th centile into the 25th-75th centile range.</a:t>
            </a:r>
            <a:endParaRPr lang="en-US" sz="2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ts val="2795"/>
              </a:lnSpc>
            </a:pPr>
            <a:endParaRPr lang="en-US" sz="1996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A4332FBB-B504-F7C8-9361-F325CBDA6AEA}"/>
              </a:ext>
            </a:extLst>
          </p:cNvPr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FC359A7F-AD3E-9A31-2615-6CFA794F4FE4}"/>
              </a:ext>
            </a:extLst>
          </p:cNvPr>
          <p:cNvSpPr/>
          <p:nvPr/>
        </p:nvSpPr>
        <p:spPr>
          <a:xfrm>
            <a:off x="992838" y="2319610"/>
            <a:ext cx="9314376" cy="5642828"/>
          </a:xfrm>
          <a:custGeom>
            <a:avLst/>
            <a:gdLst/>
            <a:ahLst/>
            <a:cxnLst/>
            <a:rect l="l" t="t" r="r" b="b"/>
            <a:pathLst>
              <a:path w="7648310" h="3841151">
                <a:moveTo>
                  <a:pt x="0" y="0"/>
                </a:moveTo>
                <a:lnTo>
                  <a:pt x="7648310" y="0"/>
                </a:lnTo>
                <a:lnTo>
                  <a:pt x="7648310" y="3841152"/>
                </a:lnTo>
                <a:lnTo>
                  <a:pt x="0" y="3841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25557D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605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6414245">
            <a:off x="13920665" y="-2511706"/>
            <a:ext cx="3547967" cy="6567683"/>
          </a:xfrm>
          <a:custGeom>
            <a:avLst/>
            <a:gdLst/>
            <a:ahLst/>
            <a:cxnLst/>
            <a:rect l="l" t="t" r="r" b="b"/>
            <a:pathLst>
              <a:path w="3547967" h="6567683">
                <a:moveTo>
                  <a:pt x="0" y="0"/>
                </a:moveTo>
                <a:lnTo>
                  <a:pt x="3547967" y="0"/>
                </a:lnTo>
                <a:lnTo>
                  <a:pt x="3547967" y="6567683"/>
                </a:lnTo>
                <a:lnTo>
                  <a:pt x="0" y="6567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t="-20386" b="-2038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15967981" y="1407056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flipH="1">
            <a:off x="1935331" y="8959086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7"/>
                </a:lnTo>
                <a:lnTo>
                  <a:pt x="1583310" y="924257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928744" y="2556973"/>
            <a:ext cx="8368928" cy="3191799"/>
          </a:xfrm>
          <a:custGeom>
            <a:avLst/>
            <a:gdLst/>
            <a:ahLst/>
            <a:cxnLst/>
            <a:rect l="l" t="t" r="r" b="b"/>
            <a:pathLst>
              <a:path w="8368928" h="3191799">
                <a:moveTo>
                  <a:pt x="0" y="0"/>
                </a:moveTo>
                <a:lnTo>
                  <a:pt x="8368928" y="0"/>
                </a:lnTo>
                <a:lnTo>
                  <a:pt x="8368928" y="3191799"/>
                </a:lnTo>
                <a:lnTo>
                  <a:pt x="0" y="31917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19050" cap="sq">
            <a:solidFill>
              <a:srgbClr val="23547B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3481364" y="6021623"/>
            <a:ext cx="8555506" cy="3321918"/>
          </a:xfrm>
          <a:custGeom>
            <a:avLst/>
            <a:gdLst/>
            <a:ahLst/>
            <a:cxnLst/>
            <a:rect l="l" t="t" r="r" b="b"/>
            <a:pathLst>
              <a:path w="8555506" h="3321918">
                <a:moveTo>
                  <a:pt x="0" y="0"/>
                </a:moveTo>
                <a:lnTo>
                  <a:pt x="8555507" y="0"/>
                </a:lnTo>
                <a:lnTo>
                  <a:pt x="8555507" y="3321918"/>
                </a:lnTo>
                <a:lnTo>
                  <a:pt x="0" y="33219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19050" cap="sq">
            <a:solidFill>
              <a:srgbClr val="25557D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7103541" y="3258324"/>
            <a:ext cx="2909866" cy="1411285"/>
          </a:xfrm>
          <a:custGeom>
            <a:avLst/>
            <a:gdLst/>
            <a:ahLst/>
            <a:cxnLst/>
            <a:rect l="l" t="t" r="r" b="b"/>
            <a:pathLst>
              <a:path w="2909866" h="1411285">
                <a:moveTo>
                  <a:pt x="0" y="0"/>
                </a:moveTo>
                <a:lnTo>
                  <a:pt x="2909866" y="0"/>
                </a:lnTo>
                <a:lnTo>
                  <a:pt x="2909866" y="1411285"/>
                </a:lnTo>
                <a:lnTo>
                  <a:pt x="0" y="1411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8027141" y="6628413"/>
            <a:ext cx="4009729" cy="1944719"/>
          </a:xfrm>
          <a:custGeom>
            <a:avLst/>
            <a:gdLst/>
            <a:ahLst/>
            <a:cxnLst/>
            <a:rect l="l" t="t" r="r" b="b"/>
            <a:pathLst>
              <a:path w="4009729" h="1944719">
                <a:moveTo>
                  <a:pt x="0" y="0"/>
                </a:moveTo>
                <a:lnTo>
                  <a:pt x="4009730" y="0"/>
                </a:lnTo>
                <a:lnTo>
                  <a:pt x="4009730" y="1944719"/>
                </a:lnTo>
                <a:lnTo>
                  <a:pt x="0" y="194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620172" y="272146"/>
            <a:ext cx="8208317" cy="16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51"/>
              </a:lnSpc>
              <a:spcBef>
                <a:spcPct val="0"/>
              </a:spcBef>
            </a:pPr>
            <a:r>
              <a:rPr lang="en-US" sz="95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The legacy</a:t>
            </a:r>
            <a:endParaRPr lang="en-US" sz="95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0378" y="1754719"/>
            <a:ext cx="11930583" cy="579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3"/>
              </a:lnSpc>
            </a:pPr>
            <a:r>
              <a:rPr lang="en-US" sz="2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Whole system Pressure Ulcer rates </a:t>
            </a:r>
            <a:endParaRPr lang="en-US" sz="24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512064" y="4661137"/>
            <a:ext cx="5620774" cy="78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 point shift in grade 2-4 PU rate (per 1000 bed days)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72312" y="7770101"/>
            <a:ext cx="5629479" cy="1188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 point downwards trend into a 7 point shift in grade 3-4 PU rate (per 1000 bed days)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09D0EF65-E3B0-66D6-FEE9-D192C596E83B}"/>
              </a:ext>
            </a:extLst>
          </p:cNvPr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AF8B7C-EFF5-1994-87D3-910CF336E5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720000">
            <a:off x="11269027" y="749618"/>
            <a:ext cx="2333625" cy="3377565"/>
          </a:xfrm>
          <a:prstGeom prst="rect">
            <a:avLst/>
          </a:prstGeom>
          <a:ln w="1270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3FF2A26-1441-B4C2-B9AE-3F8F6EC237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300000">
            <a:off x="13555027" y="529590"/>
            <a:ext cx="2577465" cy="3604260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468385" y="-398403"/>
            <a:ext cx="5987649" cy="11083806"/>
          </a:xfrm>
          <a:custGeom>
            <a:avLst/>
            <a:gdLst/>
            <a:ahLst/>
            <a:cxnLst/>
            <a:rect l="l" t="t" r="r" b="b"/>
            <a:pathLst>
              <a:path w="5987649" h="11083806">
                <a:moveTo>
                  <a:pt x="0" y="0"/>
                </a:moveTo>
                <a:lnTo>
                  <a:pt x="5987649" y="0"/>
                </a:lnTo>
                <a:lnTo>
                  <a:pt x="5987649" y="11083806"/>
                </a:lnTo>
                <a:lnTo>
                  <a:pt x="0" y="110838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386" b="-2038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409843" y="1239544"/>
            <a:ext cx="7035496" cy="4275522"/>
            <a:chOff x="0" y="0"/>
            <a:chExt cx="1337486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7486" cy="812800"/>
            </a:xfrm>
            <a:custGeom>
              <a:avLst/>
              <a:gdLst/>
              <a:ahLst/>
              <a:cxnLst/>
              <a:rect l="l" t="t" r="r" b="b"/>
              <a:pathLst>
                <a:path w="1337486" h="812800">
                  <a:moveTo>
                    <a:pt x="1099361" y="0"/>
                  </a:moveTo>
                  <a:lnTo>
                    <a:pt x="1337486" y="238125"/>
                  </a:lnTo>
                  <a:lnTo>
                    <a:pt x="1337486" y="574675"/>
                  </a:lnTo>
                  <a:lnTo>
                    <a:pt x="1099361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099361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1210486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36843" y="1407056"/>
            <a:ext cx="6673494" cy="3940499"/>
            <a:chOff x="0" y="0"/>
            <a:chExt cx="137653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6530" cy="812800"/>
            </a:xfrm>
            <a:custGeom>
              <a:avLst/>
              <a:gdLst/>
              <a:ahLst/>
              <a:cxnLst/>
              <a:rect l="l" t="t" r="r" b="b"/>
              <a:pathLst>
                <a:path w="1376530" h="812800">
                  <a:moveTo>
                    <a:pt x="1138405" y="0"/>
                  </a:moveTo>
                  <a:lnTo>
                    <a:pt x="1376530" y="238125"/>
                  </a:lnTo>
                  <a:lnTo>
                    <a:pt x="1376530" y="574675"/>
                  </a:lnTo>
                  <a:lnTo>
                    <a:pt x="113840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3840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124953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5791" y="1508760"/>
            <a:ext cx="6455597" cy="3737091"/>
            <a:chOff x="0" y="0"/>
            <a:chExt cx="1404062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04062" cy="812800"/>
            </a:xfrm>
            <a:custGeom>
              <a:avLst/>
              <a:gdLst/>
              <a:ahLst/>
              <a:cxnLst/>
              <a:rect l="l" t="t" r="r" b="b"/>
              <a:pathLst>
                <a:path w="1404062" h="812800">
                  <a:moveTo>
                    <a:pt x="1165937" y="0"/>
                  </a:moveTo>
                  <a:lnTo>
                    <a:pt x="1404062" y="238125"/>
                  </a:lnTo>
                  <a:lnTo>
                    <a:pt x="1404062" y="574675"/>
                  </a:lnTo>
                  <a:lnTo>
                    <a:pt x="1165937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65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1277062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33657" y="1653451"/>
            <a:ext cx="6279866" cy="3557571"/>
            <a:chOff x="0" y="0"/>
            <a:chExt cx="1434764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34764" cy="812800"/>
            </a:xfrm>
            <a:custGeom>
              <a:avLst/>
              <a:gdLst/>
              <a:ahLst/>
              <a:cxnLst/>
              <a:rect l="l" t="t" r="r" b="b"/>
              <a:pathLst>
                <a:path w="1434764" h="812800">
                  <a:moveTo>
                    <a:pt x="1196639" y="0"/>
                  </a:moveTo>
                  <a:lnTo>
                    <a:pt x="1434764" y="238125"/>
                  </a:lnTo>
                  <a:lnTo>
                    <a:pt x="1434764" y="574675"/>
                  </a:lnTo>
                  <a:lnTo>
                    <a:pt x="1196639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96639" y="0"/>
                  </a:lnTo>
                  <a:close/>
                </a:path>
              </a:pathLst>
            </a:custGeom>
            <a:blipFill>
              <a:blip r:embed="rId4"/>
              <a:stretch>
                <a:fillRect t="-25171" b="-2517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Freeform 15"/>
          <p:cNvSpPr/>
          <p:nvPr/>
        </p:nvSpPr>
        <p:spPr>
          <a:xfrm flipH="1">
            <a:off x="15967981" y="1407056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8364827" y="3664202"/>
            <a:ext cx="9852952" cy="5890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4050" lvl="1" indent="-327025" algn="l">
              <a:lnSpc>
                <a:spcPts val="4243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collaborative demonstrated that large-scale improvement was possible across NHS Forth Valley.</a:t>
            </a:r>
            <a:endParaRPr lang="en-US" sz="3000" dirty="0"/>
          </a:p>
          <a:p>
            <a:pPr algn="l">
              <a:lnSpc>
                <a:spcPts val="4243"/>
              </a:lnSpc>
            </a:pPr>
            <a:endParaRPr lang="en-US" sz="3031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54050" lvl="1" indent="-327025" algn="l">
              <a:lnSpc>
                <a:spcPts val="4243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It created capability, confidence and relationships that extended beyond the programme itself.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algn="l">
              <a:lnSpc>
                <a:spcPts val="4243"/>
              </a:lnSpc>
            </a:pPr>
            <a:endParaRPr lang="en-US" sz="3031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54050" lvl="1" indent="-327025" algn="l">
              <a:lnSpc>
                <a:spcPts val="4243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It established a foundation for a more ambitious whole-system approach.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algn="l">
              <a:lnSpc>
                <a:spcPts val="4243"/>
              </a:lnSpc>
            </a:pPr>
            <a:endParaRPr lang="en-US" sz="3031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759664" y="124363"/>
            <a:ext cx="8208317" cy="162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51"/>
              </a:lnSpc>
              <a:spcBef>
                <a:spcPct val="0"/>
              </a:spcBef>
            </a:pPr>
            <a:r>
              <a:rPr lang="en-US" sz="95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The legacy</a:t>
            </a:r>
            <a:endParaRPr lang="en-US" sz="95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9" name="Freeform 19"/>
          <p:cNvSpPr/>
          <p:nvPr/>
        </p:nvSpPr>
        <p:spPr>
          <a:xfrm flipH="1">
            <a:off x="1819890" y="8628711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7"/>
                </a:lnTo>
                <a:lnTo>
                  <a:pt x="1583311" y="924257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2828F4A8-2D1A-BF70-50AC-8D00B061B6A8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  <p:sp>
        <p:nvSpPr>
          <p:cNvPr id="21" name="Freeform 14">
            <a:extLst>
              <a:ext uri="{FF2B5EF4-FFF2-40B4-BE49-F238E27FC236}">
                <a16:creationId xmlns:a16="http://schemas.microsoft.com/office/drawing/2014/main" id="{DD7613D3-2C32-5EBD-32A9-77FE6632A21E}"/>
              </a:ext>
            </a:extLst>
          </p:cNvPr>
          <p:cNvSpPr/>
          <p:nvPr/>
        </p:nvSpPr>
        <p:spPr>
          <a:xfrm>
            <a:off x="4090880" y="4096364"/>
            <a:ext cx="4257823" cy="4285984"/>
          </a:xfrm>
          <a:custGeom>
            <a:avLst/>
            <a:gdLst/>
            <a:ahLst/>
            <a:cxnLst/>
            <a:rect l="l" t="t" r="r" b="b"/>
            <a:pathLst>
              <a:path w="812800" h="818176">
                <a:moveTo>
                  <a:pt x="574675" y="0"/>
                </a:moveTo>
                <a:lnTo>
                  <a:pt x="812800" y="238125"/>
                </a:lnTo>
                <a:lnTo>
                  <a:pt x="812800" y="580051"/>
                </a:lnTo>
                <a:lnTo>
                  <a:pt x="574675" y="818176"/>
                </a:lnTo>
                <a:lnTo>
                  <a:pt x="238125" y="818176"/>
                </a:lnTo>
                <a:lnTo>
                  <a:pt x="0" y="580051"/>
                </a:lnTo>
                <a:lnTo>
                  <a:pt x="0" y="238125"/>
                </a:lnTo>
                <a:lnTo>
                  <a:pt x="238125" y="0"/>
                </a:lnTo>
                <a:lnTo>
                  <a:pt x="574675" y="0"/>
                </a:lnTo>
                <a:close/>
              </a:path>
            </a:pathLst>
          </a:custGeom>
          <a:blipFill>
            <a:blip r:embed="rId7"/>
            <a:stretch>
              <a:fillRect l="-10396" r="-10396"/>
            </a:stretch>
          </a:blipFill>
          <a:ln w="38100" cap="sq">
            <a:solidFill>
              <a:srgbClr val="23547B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468385" y="-398403"/>
            <a:ext cx="5987649" cy="11083806"/>
          </a:xfrm>
          <a:custGeom>
            <a:avLst/>
            <a:gdLst/>
            <a:ahLst/>
            <a:cxnLst/>
            <a:rect l="l" t="t" r="r" b="b"/>
            <a:pathLst>
              <a:path w="5987649" h="11083806">
                <a:moveTo>
                  <a:pt x="0" y="0"/>
                </a:moveTo>
                <a:lnTo>
                  <a:pt x="5987649" y="0"/>
                </a:lnTo>
                <a:lnTo>
                  <a:pt x="5987649" y="11083806"/>
                </a:lnTo>
                <a:lnTo>
                  <a:pt x="0" y="110838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386" b="-2038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15967981" y="1407056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7" y="0"/>
                </a:moveTo>
                <a:lnTo>
                  <a:pt x="0" y="0"/>
                </a:lnTo>
                <a:lnTo>
                  <a:pt x="0" y="492789"/>
                </a:lnTo>
                <a:lnTo>
                  <a:pt x="844177" y="492789"/>
                </a:lnTo>
                <a:lnTo>
                  <a:pt x="8441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0" y="25752"/>
            <a:ext cx="18288000" cy="1634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51"/>
              </a:lnSpc>
              <a:spcBef>
                <a:spcPct val="0"/>
              </a:spcBef>
            </a:pPr>
            <a:r>
              <a:rPr lang="en-US" sz="95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The legacy</a:t>
            </a:r>
            <a:endParaRPr lang="en-US" sz="95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7" name="Freeform 7"/>
          <p:cNvSpPr/>
          <p:nvPr/>
        </p:nvSpPr>
        <p:spPr>
          <a:xfrm flipH="1">
            <a:off x="5511059" y="9568235"/>
            <a:ext cx="1104487" cy="58444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7"/>
                </a:lnTo>
                <a:lnTo>
                  <a:pt x="1583311" y="924257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6864206" y="1406130"/>
            <a:ext cx="4559587" cy="579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23"/>
              </a:lnSpc>
            </a:pPr>
            <a:r>
              <a:rPr lang="en-US" sz="2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Safety Steering Group</a:t>
            </a:r>
            <a:endParaRPr lang="en-US" sz="24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B93DA2E8-3554-832C-28C3-6EA8DF5DB1AB}"/>
              </a:ext>
            </a:extLst>
          </p:cNvPr>
          <p:cNvSpPr txBox="1"/>
          <p:nvPr/>
        </p:nvSpPr>
        <p:spPr>
          <a:xfrm>
            <a:off x="152227" y="9839462"/>
            <a:ext cx="8192099" cy="16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71A64C-8A1B-F26C-E3B6-658AC2F0D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63378" y="2227845"/>
            <a:ext cx="18751378" cy="698975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411407" y="-294679"/>
            <a:ext cx="6794563" cy="10876359"/>
          </a:xfrm>
          <a:custGeom>
            <a:avLst/>
            <a:gdLst/>
            <a:ahLst/>
            <a:cxnLst/>
            <a:rect l="l" t="t" r="r" b="b"/>
            <a:pathLst>
              <a:path w="6794563" h="10876359">
                <a:moveTo>
                  <a:pt x="0" y="0"/>
                </a:moveTo>
                <a:lnTo>
                  <a:pt x="6794563" y="0"/>
                </a:lnTo>
                <a:lnTo>
                  <a:pt x="6794563" y="10876358"/>
                </a:lnTo>
                <a:lnTo>
                  <a:pt x="0" y="10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166" b="-361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380140" y="2570016"/>
            <a:ext cx="4621051" cy="462105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09100" y="2898976"/>
            <a:ext cx="3963131" cy="3963131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965852" y="3162313"/>
            <a:ext cx="3436459" cy="343645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70180" y="3460056"/>
            <a:ext cx="2840972" cy="284097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4"/>
              <a:stretch>
                <a:fillRect l="-7101" r="-710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Freeform 15"/>
          <p:cNvSpPr/>
          <p:nvPr/>
        </p:nvSpPr>
        <p:spPr>
          <a:xfrm flipH="1">
            <a:off x="5402310" y="632975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8"/>
                </a:lnTo>
                <a:lnTo>
                  <a:pt x="1583311" y="924258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 flipH="1">
            <a:off x="16009948" y="846417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8" y="0"/>
                </a:moveTo>
                <a:lnTo>
                  <a:pt x="0" y="0"/>
                </a:lnTo>
                <a:lnTo>
                  <a:pt x="0" y="492788"/>
                </a:lnTo>
                <a:lnTo>
                  <a:pt x="844178" y="492788"/>
                </a:lnTo>
                <a:lnTo>
                  <a:pt x="84417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6934875" y="269364"/>
            <a:ext cx="8241410" cy="148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98"/>
              </a:lnSpc>
              <a:spcBef>
                <a:spcPct val="0"/>
              </a:spcBef>
            </a:pPr>
            <a:r>
              <a:rPr lang="en-US" sz="87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The next chapter</a:t>
            </a:r>
            <a:endParaRPr lang="en-US" sz="87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6001191" y="1694859"/>
            <a:ext cx="9606686" cy="8369214"/>
          </a:xfrm>
          <a:custGeom>
            <a:avLst/>
            <a:gdLst/>
            <a:ahLst/>
            <a:cxnLst/>
            <a:rect l="l" t="t" r="r" b="b"/>
            <a:pathLst>
              <a:path w="9606686" h="8369214">
                <a:moveTo>
                  <a:pt x="0" y="0"/>
                </a:moveTo>
                <a:lnTo>
                  <a:pt x="9606686" y="0"/>
                </a:lnTo>
                <a:lnTo>
                  <a:pt x="9606686" y="8369214"/>
                </a:lnTo>
                <a:lnTo>
                  <a:pt x="0" y="83692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93AE2FBC-B7D8-E4E1-BFF9-27BCE0B2C4B8}"/>
              </a:ext>
            </a:extLst>
          </p:cNvPr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411407" y="-294679"/>
            <a:ext cx="6794563" cy="10876359"/>
          </a:xfrm>
          <a:custGeom>
            <a:avLst/>
            <a:gdLst/>
            <a:ahLst/>
            <a:cxnLst/>
            <a:rect l="l" t="t" r="r" b="b"/>
            <a:pathLst>
              <a:path w="6794563" h="10876359">
                <a:moveTo>
                  <a:pt x="0" y="0"/>
                </a:moveTo>
                <a:lnTo>
                  <a:pt x="6794563" y="0"/>
                </a:lnTo>
                <a:lnTo>
                  <a:pt x="6794563" y="10876358"/>
                </a:lnTo>
                <a:lnTo>
                  <a:pt x="0" y="10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 t="-36166" b="-361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1605726" y="632975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1" y="0"/>
                </a:moveTo>
                <a:lnTo>
                  <a:pt x="0" y="0"/>
                </a:lnTo>
                <a:lnTo>
                  <a:pt x="0" y="924258"/>
                </a:lnTo>
                <a:lnTo>
                  <a:pt x="1583311" y="924258"/>
                </a:lnTo>
                <a:lnTo>
                  <a:pt x="1583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flipH="1">
            <a:off x="16009948" y="846417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8" y="0"/>
                </a:moveTo>
                <a:lnTo>
                  <a:pt x="0" y="0"/>
                </a:lnTo>
                <a:lnTo>
                  <a:pt x="0" y="492788"/>
                </a:lnTo>
                <a:lnTo>
                  <a:pt x="844178" y="492788"/>
                </a:lnTo>
                <a:lnTo>
                  <a:pt x="84417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7372594" y="3512101"/>
            <a:ext cx="4634428" cy="3886671"/>
          </a:xfrm>
          <a:custGeom>
            <a:avLst/>
            <a:gdLst/>
            <a:ahLst/>
            <a:cxnLst/>
            <a:rect l="l" t="t" r="r" b="b"/>
            <a:pathLst>
              <a:path w="4634428" h="4634428">
                <a:moveTo>
                  <a:pt x="0" y="0"/>
                </a:moveTo>
                <a:lnTo>
                  <a:pt x="4634428" y="0"/>
                </a:lnTo>
                <a:lnTo>
                  <a:pt x="4634428" y="4634428"/>
                </a:lnTo>
                <a:lnTo>
                  <a:pt x="0" y="46344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1962292" y="3084811"/>
            <a:ext cx="4728871" cy="4423202"/>
          </a:xfrm>
          <a:custGeom>
            <a:avLst/>
            <a:gdLst/>
            <a:ahLst/>
            <a:cxnLst/>
            <a:rect l="l" t="t" r="r" b="b"/>
            <a:pathLst>
              <a:path w="4728871" h="4423202">
                <a:moveTo>
                  <a:pt x="0" y="0"/>
                </a:moveTo>
                <a:lnTo>
                  <a:pt x="4728871" y="0"/>
                </a:lnTo>
                <a:lnTo>
                  <a:pt x="4728871" y="4423202"/>
                </a:lnTo>
                <a:lnTo>
                  <a:pt x="0" y="44232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5400000">
            <a:off x="9074517" y="3537551"/>
            <a:ext cx="717835" cy="8445115"/>
          </a:xfrm>
          <a:custGeom>
            <a:avLst/>
            <a:gdLst/>
            <a:ahLst/>
            <a:cxnLst/>
            <a:rect l="l" t="t" r="r" b="b"/>
            <a:pathLst>
              <a:path w="717835" h="8445115">
                <a:moveTo>
                  <a:pt x="0" y="0"/>
                </a:moveTo>
                <a:lnTo>
                  <a:pt x="717834" y="0"/>
                </a:lnTo>
                <a:lnTo>
                  <a:pt x="717834" y="8445115"/>
                </a:lnTo>
                <a:lnTo>
                  <a:pt x="0" y="84451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2808320" y="3494446"/>
            <a:ext cx="3574836" cy="3601514"/>
          </a:xfrm>
          <a:custGeom>
            <a:avLst/>
            <a:gdLst/>
            <a:ahLst/>
            <a:cxnLst/>
            <a:rect l="l" t="t" r="r" b="b"/>
            <a:pathLst>
              <a:path w="3574836" h="3601514">
                <a:moveTo>
                  <a:pt x="0" y="0"/>
                </a:moveTo>
                <a:lnTo>
                  <a:pt x="3574836" y="0"/>
                </a:lnTo>
                <a:lnTo>
                  <a:pt x="3574836" y="3601514"/>
                </a:lnTo>
                <a:lnTo>
                  <a:pt x="0" y="36015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3727693" y="269364"/>
            <a:ext cx="8241410" cy="148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98"/>
              </a:lnSpc>
              <a:spcBef>
                <a:spcPct val="0"/>
              </a:spcBef>
            </a:pPr>
            <a:r>
              <a:rPr lang="en-US" sz="87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The next chapter</a:t>
            </a:r>
            <a:endParaRPr lang="en-US" sz="87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133123" y="1673194"/>
            <a:ext cx="11107326" cy="653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3"/>
              </a:lnSpc>
            </a:pPr>
            <a:r>
              <a:rPr lang="en-US" sz="373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Enabling functions for the future in Forth Valley.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85875" y="8364580"/>
            <a:ext cx="1289511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5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Quality, Safety and Experience ambition</a:t>
            </a:r>
            <a:endParaRPr lang="en-US" sz="5150" b="1" dirty="0">
              <a:solidFill>
                <a:srgbClr val="002060"/>
              </a:solidFill>
              <a:latin typeface="Canva Sans Bold"/>
              <a:ea typeface="Canva Sans Bold"/>
              <a:cs typeface="Canva Sans Bold"/>
            </a:endParaRP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53501DAB-9DA1-DC63-FDB8-FFDBD1CAF29D}"/>
              </a:ext>
            </a:extLst>
          </p:cNvPr>
          <p:cNvSpPr txBox="1"/>
          <p:nvPr/>
        </p:nvSpPr>
        <p:spPr>
          <a:xfrm>
            <a:off x="152227" y="9839462"/>
            <a:ext cx="8192099" cy="165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 David Watson, Director of Nursing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256863" y="0"/>
            <a:ext cx="10287000" cy="1028700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047CBE">
                <a:alpha val="19608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519009" y="530833"/>
              <a:ext cx="5311983" cy="5288333"/>
            </a:xfrm>
            <a:custGeom>
              <a:avLst/>
              <a:gdLst/>
              <a:ahLst/>
              <a:cxnLst/>
              <a:rect l="l" t="t" r="r" b="b"/>
              <a:pathLst>
                <a:path w="5311983" h="5288333">
                  <a:moveTo>
                    <a:pt x="2655991" y="27"/>
                  </a:moveTo>
                  <a:cubicBezTo>
                    <a:pt x="1708514" y="-4210"/>
                    <a:pt x="831190" y="498831"/>
                    <a:pt x="356224" y="1318672"/>
                  </a:cubicBezTo>
                  <a:cubicBezTo>
                    <a:pt x="-118742" y="2138512"/>
                    <a:pt x="-118742" y="3149822"/>
                    <a:pt x="356224" y="3969662"/>
                  </a:cubicBezTo>
                  <a:cubicBezTo>
                    <a:pt x="831190" y="4789503"/>
                    <a:pt x="1708514" y="5292544"/>
                    <a:pt x="2655991" y="5288307"/>
                  </a:cubicBezTo>
                  <a:cubicBezTo>
                    <a:pt x="3603468" y="5292544"/>
                    <a:pt x="4480792" y="4789503"/>
                    <a:pt x="4955758" y="3969662"/>
                  </a:cubicBezTo>
                  <a:cubicBezTo>
                    <a:pt x="5430724" y="3149822"/>
                    <a:pt x="5430724" y="2138512"/>
                    <a:pt x="4955758" y="1318672"/>
                  </a:cubicBezTo>
                  <a:cubicBezTo>
                    <a:pt x="4480792" y="498831"/>
                    <a:pt x="3603468" y="-4210"/>
                    <a:pt x="2655991" y="27"/>
                  </a:cubicBezTo>
                  <a:close/>
                </a:path>
              </a:pathLst>
            </a:custGeom>
            <a:blipFill>
              <a:blip r:embed="rId4">
                <a:alphaModFix amt="19999"/>
              </a:blip>
              <a:stretch>
                <a:fillRect l="-4360" r="-43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>
            <a:off x="-411407" y="-294679"/>
            <a:ext cx="6794563" cy="10876359"/>
          </a:xfrm>
          <a:custGeom>
            <a:avLst/>
            <a:gdLst/>
            <a:ahLst/>
            <a:cxnLst/>
            <a:rect l="l" t="t" r="r" b="b"/>
            <a:pathLst>
              <a:path w="6794563" h="10876359">
                <a:moveTo>
                  <a:pt x="0" y="0"/>
                </a:moveTo>
                <a:lnTo>
                  <a:pt x="6794563" y="0"/>
                </a:lnTo>
                <a:lnTo>
                  <a:pt x="6794563" y="10876358"/>
                </a:lnTo>
                <a:lnTo>
                  <a:pt x="0" y="10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6166" b="-361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251350" y="2089160"/>
            <a:ext cx="6621407" cy="662140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A4CCF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0772" y="2348582"/>
            <a:ext cx="6102562" cy="610256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47C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68278" y="2506088"/>
            <a:ext cx="5787550" cy="578755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500" y="25400"/>
              <a:ext cx="6858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07288" y="2645098"/>
            <a:ext cx="5509531" cy="550953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6"/>
              <a:stretch>
                <a:fillRect l="-18639" r="-1863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Freeform 18"/>
          <p:cNvSpPr/>
          <p:nvPr/>
        </p:nvSpPr>
        <p:spPr>
          <a:xfrm flipH="1">
            <a:off x="7316819" y="1627031"/>
            <a:ext cx="1583311" cy="924258"/>
          </a:xfrm>
          <a:custGeom>
            <a:avLst/>
            <a:gdLst/>
            <a:ahLst/>
            <a:cxnLst/>
            <a:rect l="l" t="t" r="r" b="b"/>
            <a:pathLst>
              <a:path w="1583311" h="924258">
                <a:moveTo>
                  <a:pt x="1583310" y="0"/>
                </a:moveTo>
                <a:lnTo>
                  <a:pt x="0" y="0"/>
                </a:lnTo>
                <a:lnTo>
                  <a:pt x="0" y="924258"/>
                </a:lnTo>
                <a:lnTo>
                  <a:pt x="1583310" y="924258"/>
                </a:lnTo>
                <a:lnTo>
                  <a:pt x="15833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flipH="1">
            <a:off x="16009948" y="8464173"/>
            <a:ext cx="844177" cy="492788"/>
          </a:xfrm>
          <a:custGeom>
            <a:avLst/>
            <a:gdLst/>
            <a:ahLst/>
            <a:cxnLst/>
            <a:rect l="l" t="t" r="r" b="b"/>
            <a:pathLst>
              <a:path w="844177" h="492788">
                <a:moveTo>
                  <a:pt x="844178" y="0"/>
                </a:moveTo>
                <a:lnTo>
                  <a:pt x="0" y="0"/>
                </a:lnTo>
                <a:lnTo>
                  <a:pt x="0" y="492788"/>
                </a:lnTo>
                <a:lnTo>
                  <a:pt x="844178" y="492788"/>
                </a:lnTo>
                <a:lnTo>
                  <a:pt x="84417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6285238" y="213338"/>
            <a:ext cx="1817802" cy="1117595"/>
          </a:xfrm>
          <a:custGeom>
            <a:avLst/>
            <a:gdLst/>
            <a:ahLst/>
            <a:cxnLst/>
            <a:rect l="l" t="t" r="r" b="b"/>
            <a:pathLst>
              <a:path w="1817802" h="1117595">
                <a:moveTo>
                  <a:pt x="0" y="0"/>
                </a:moveTo>
                <a:lnTo>
                  <a:pt x="1817801" y="0"/>
                </a:lnTo>
                <a:lnTo>
                  <a:pt x="1817801" y="1117595"/>
                </a:lnTo>
                <a:lnTo>
                  <a:pt x="0" y="11175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7124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9818068" y="1360331"/>
            <a:ext cx="5360552" cy="2405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2"/>
              </a:lnSpc>
              <a:spcBef>
                <a:spcPct val="0"/>
              </a:spcBef>
            </a:pPr>
            <a:r>
              <a:rPr lang="en-US" sz="140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Thank</a:t>
            </a:r>
            <a:endParaRPr lang="en-US" sz="140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570661" y="3347015"/>
            <a:ext cx="3855366" cy="2405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2"/>
              </a:lnSpc>
              <a:spcBef>
                <a:spcPct val="0"/>
              </a:spcBef>
            </a:pPr>
            <a:r>
              <a:rPr lang="en-US" sz="14000" dirty="0">
                <a:solidFill>
                  <a:srgbClr val="002060"/>
                </a:solidFill>
                <a:latin typeface="Anton"/>
                <a:ea typeface="Anton"/>
                <a:cs typeface="Anton"/>
                <a:sym typeface="Anton"/>
              </a:rPr>
              <a:t>You</a:t>
            </a:r>
            <a:endParaRPr lang="en-US" sz="14000" dirty="0">
              <a:solidFill>
                <a:srgbClr val="002060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235123" y="6340394"/>
            <a:ext cx="9693147" cy="417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206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 would welcome any questions...</a:t>
            </a:r>
            <a:endParaRPr lang="en-US" sz="3600" b="1" dirty="0">
              <a:solidFill>
                <a:srgbClr val="002060"/>
              </a:solidFill>
              <a:latin typeface="Canva Sans Bold"/>
              <a:ea typeface="Canva Sans Bold"/>
              <a:cs typeface="Canva Sa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a123e2c-976b-470c-b38f-8dae09b988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3BBB0DB0DBF74FB0AF446E79BC162C" ma:contentTypeVersion="18" ma:contentTypeDescription="Create a new document." ma:contentTypeScope="" ma:versionID="4f0e2b37653181b6d373eb99eb8a0643">
  <xsd:schema xmlns:xsd="http://www.w3.org/2001/XMLSchema" xmlns:xs="http://www.w3.org/2001/XMLSchema" xmlns:p="http://schemas.microsoft.com/office/2006/metadata/properties" xmlns:ns3="2a123e2c-976b-470c-b38f-8dae09b988dc" xmlns:ns4="eea9ebea-3de7-4fe9-b261-ddf87f361240" targetNamespace="http://schemas.microsoft.com/office/2006/metadata/properties" ma:root="true" ma:fieldsID="aca71251e21219a409ea53096626b8dd" ns3:_="" ns4:_="">
    <xsd:import namespace="2a123e2c-976b-470c-b38f-8dae09b988dc"/>
    <xsd:import namespace="eea9ebea-3de7-4fe9-b261-ddf87f3612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ServiceSystemTags" minOccurs="0"/>
                <xsd:element ref="ns3:MediaServiceSearchProperties" minOccurs="0"/>
                <xsd:element ref="ns3:MediaServiceOCR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23e2c-976b-470c-b38f-8dae09b988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a9ebea-3de7-4fe9-b261-ddf87f361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ABD087-3088-4A4A-8A21-E967C4D21432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eea9ebea-3de7-4fe9-b261-ddf87f361240"/>
    <ds:schemaRef ds:uri="http://schemas.microsoft.com/office/2006/documentManagement/types"/>
    <ds:schemaRef ds:uri="2a123e2c-976b-470c-b38f-8dae09b988d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4C2292-F829-44BA-818D-F50F748222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AA4FCB-D83B-4270-B2E8-866DFC0AEA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123e2c-976b-470c-b38f-8dae09b988dc"/>
    <ds:schemaRef ds:uri="eea9ebea-3de7-4fe9-b261-ddf87f36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1317</Words>
  <Application>Microsoft Office PowerPoint</Application>
  <PresentationFormat>Custom</PresentationFormat>
  <Paragraphs>207</Paragraphs>
  <Slides>32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Anton</vt:lpstr>
      <vt:lpstr>Lilita One</vt:lpstr>
      <vt:lpstr>Arial</vt:lpstr>
      <vt:lpstr>Canva Sans</vt:lpstr>
      <vt:lpstr>Calibri</vt:lpstr>
      <vt:lpstr>Roboto Bold</vt:lpstr>
      <vt:lpstr>Aptos</vt:lpstr>
      <vt:lpstr>Canva Sans Bold</vt:lpstr>
      <vt:lpstr>Arial,Sans-Serif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NHS Scotland Event 2026 slides</dc:title>
  <dc:creator>Douglas High (NHS Forth Valley)</dc:creator>
  <cp:lastModifiedBy>Alison Notley</cp:lastModifiedBy>
  <cp:revision>726</cp:revision>
  <dcterms:created xsi:type="dcterms:W3CDTF">2006-08-16T00:00:00Z</dcterms:created>
  <dcterms:modified xsi:type="dcterms:W3CDTF">2026-09-23T11:30:49Z</dcterms:modified>
  <dc:identifier>DAHR_JKlPIQ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0x0101003A3BBB0DB0DBF74FB0AF446E79BC162C</vt:lpwstr>
  </property>
</Properties>
</file>