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49"/>
  </p:notesMasterIdLst>
  <p:sldIdLst>
    <p:sldId id="278" r:id="rId4"/>
    <p:sldId id="258" r:id="rId5"/>
    <p:sldId id="261" r:id="rId6"/>
    <p:sldId id="262" r:id="rId7"/>
    <p:sldId id="264" r:id="rId8"/>
    <p:sldId id="265" r:id="rId9"/>
    <p:sldId id="268" r:id="rId10"/>
    <p:sldId id="272" r:id="rId11"/>
    <p:sldId id="273" r:id="rId12"/>
    <p:sldId id="275" r:id="rId13"/>
    <p:sldId id="276" r:id="rId14"/>
    <p:sldId id="277" r:id="rId15"/>
    <p:sldId id="406" r:id="rId16"/>
    <p:sldId id="286" r:id="rId17"/>
    <p:sldId id="303" r:id="rId18"/>
    <p:sldId id="284" r:id="rId19"/>
    <p:sldId id="407" r:id="rId20"/>
    <p:sldId id="287" r:id="rId21"/>
    <p:sldId id="292" r:id="rId22"/>
    <p:sldId id="289" r:id="rId23"/>
    <p:sldId id="306" r:id="rId24"/>
    <p:sldId id="307" r:id="rId25"/>
    <p:sldId id="404" r:id="rId26"/>
    <p:sldId id="402" r:id="rId27"/>
    <p:sldId id="297" r:id="rId28"/>
    <p:sldId id="300" r:id="rId29"/>
    <p:sldId id="305" r:id="rId30"/>
    <p:sldId id="405" r:id="rId31"/>
    <p:sldId id="257" r:id="rId32"/>
    <p:sldId id="408" r:id="rId33"/>
    <p:sldId id="263" r:id="rId34"/>
    <p:sldId id="279" r:id="rId35"/>
    <p:sldId id="260" r:id="rId36"/>
    <p:sldId id="409" r:id="rId37"/>
    <p:sldId id="410" r:id="rId38"/>
    <p:sldId id="259" r:id="rId39"/>
    <p:sldId id="411" r:id="rId40"/>
    <p:sldId id="412" r:id="rId41"/>
    <p:sldId id="266" r:id="rId42"/>
    <p:sldId id="413" r:id="rId43"/>
    <p:sldId id="267" r:id="rId44"/>
    <p:sldId id="414" r:id="rId45"/>
    <p:sldId id="271" r:id="rId46"/>
    <p:sldId id="415" r:id="rId47"/>
    <p:sldId id="274" r:id="rId48"/>
  </p:sldIdLst>
  <p:sldSz cx="12192000" cy="6858000"/>
  <p:notesSz cx="6797675" cy="9926638"/>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68160" autoAdjust="0"/>
  </p:normalViewPr>
  <p:slideViewPr>
    <p:cSldViewPr snapToGrid="0">
      <p:cViewPr varScale="1">
        <p:scale>
          <a:sx n="53" d="100"/>
          <a:sy n="53" d="100"/>
        </p:scale>
        <p:origin x="173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a835a69b94963a7e/Documents/CSRH/ST6/New%20folder%20(2)/LARC%20data%20for%20present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a835a69b94963a7e/Documents/CSRH/ST6/New%20folder%20(2)/LARC%20data%20for%20presentati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a835a69b94963a7e/Documents/CSRH/ST6/New%20folder%20(2)/LARC%20data%20for%20presentation.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a:t>Procedure Type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A9A-4E86-A691-1564A798AA5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A9A-4E86-A691-1564A798AA5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A9A-4E86-A691-1564A798AA5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A9A-4E86-A691-1564A798AA5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A9A-4E86-A691-1564A798AA5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A9A-4E86-A691-1564A798AA5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A9A-4E86-A691-1564A798AA5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Sheet1!$A$1:$A$7</c:f>
              <c:strCache>
                <c:ptCount val="7"/>
                <c:pt idx="0">
                  <c:v>IUD removal</c:v>
                </c:pt>
                <c:pt idx="1">
                  <c:v>IUD insertion</c:v>
                </c:pt>
                <c:pt idx="2">
                  <c:v>IUD change</c:v>
                </c:pt>
                <c:pt idx="3">
                  <c:v>implant removal</c:v>
                </c:pt>
                <c:pt idx="4">
                  <c:v>implant insertion</c:v>
                </c:pt>
                <c:pt idx="5">
                  <c:v>implant change</c:v>
                </c:pt>
                <c:pt idx="6">
                  <c:v>no procedure done</c:v>
                </c:pt>
              </c:strCache>
            </c:strRef>
          </c:cat>
          <c:val>
            <c:numRef>
              <c:f>Sheet1!$B$1:$B$7</c:f>
              <c:numCache>
                <c:formatCode>General</c:formatCode>
                <c:ptCount val="7"/>
                <c:pt idx="0">
                  <c:v>16</c:v>
                </c:pt>
                <c:pt idx="1">
                  <c:v>25</c:v>
                </c:pt>
                <c:pt idx="2">
                  <c:v>9</c:v>
                </c:pt>
                <c:pt idx="3">
                  <c:v>6</c:v>
                </c:pt>
                <c:pt idx="4">
                  <c:v>10</c:v>
                </c:pt>
                <c:pt idx="5">
                  <c:v>6</c:v>
                </c:pt>
                <c:pt idx="6">
                  <c:v>9</c:v>
                </c:pt>
              </c:numCache>
            </c:numRef>
          </c:val>
          <c:extLst>
            <c:ext xmlns:c16="http://schemas.microsoft.com/office/drawing/2014/chart" uri="{C3380CC4-5D6E-409C-BE32-E72D297353CC}">
              <c16:uniqueId val="{0000000E-BA9A-4E86-A691-1564A798AA52}"/>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SIMD quintile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Sheet1!$A$19:$A$23</c:f>
              <c:strCache>
                <c:ptCount val="5"/>
                <c:pt idx="0">
                  <c:v>SIMD 1</c:v>
                </c:pt>
                <c:pt idx="1">
                  <c:v>SIMD 2</c:v>
                </c:pt>
                <c:pt idx="2">
                  <c:v>SIMD 3</c:v>
                </c:pt>
                <c:pt idx="3">
                  <c:v>SIMD 4 </c:v>
                </c:pt>
                <c:pt idx="4">
                  <c:v>SIMD 5</c:v>
                </c:pt>
              </c:strCache>
            </c:strRef>
          </c:cat>
          <c:val>
            <c:numRef>
              <c:f>Sheet1!$B$19:$B$23</c:f>
              <c:numCache>
                <c:formatCode>General</c:formatCode>
                <c:ptCount val="5"/>
                <c:pt idx="0">
                  <c:v>6</c:v>
                </c:pt>
                <c:pt idx="1">
                  <c:v>14</c:v>
                </c:pt>
                <c:pt idx="2">
                  <c:v>15</c:v>
                </c:pt>
                <c:pt idx="3">
                  <c:v>18</c:v>
                </c:pt>
                <c:pt idx="4">
                  <c:v>23</c:v>
                </c:pt>
              </c:numCache>
            </c:numRef>
          </c:val>
          <c:extLst>
            <c:ext xmlns:c16="http://schemas.microsoft.com/office/drawing/2014/chart" uri="{C3380CC4-5D6E-409C-BE32-E72D297353CC}">
              <c16:uniqueId val="{00000000-80EA-4044-8B6B-3F2F3D4ECA9D}"/>
            </c:ext>
          </c:extLst>
        </c:ser>
        <c:dLbls>
          <c:dLblPos val="outEnd"/>
          <c:showLegendKey val="0"/>
          <c:showVal val="1"/>
          <c:showCatName val="0"/>
          <c:showSerName val="0"/>
          <c:showPercent val="0"/>
          <c:showBubbleSize val="0"/>
        </c:dLbls>
        <c:gapWidth val="219"/>
        <c:overlap val="-27"/>
        <c:axId val="236544767"/>
        <c:axId val="236563967"/>
      </c:barChart>
      <c:catAx>
        <c:axId val="23654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563967"/>
        <c:crosses val="autoZero"/>
        <c:auto val="1"/>
        <c:lblAlgn val="ctr"/>
        <c:lblOffset val="100"/>
        <c:noMultiLvlLbl val="0"/>
      </c:catAx>
      <c:valAx>
        <c:axId val="23656396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5447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Age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Sheet1!$A$12:$A$16</c:f>
              <c:strCache>
                <c:ptCount val="5"/>
                <c:pt idx="0">
                  <c:v>&lt;18</c:v>
                </c:pt>
                <c:pt idx="1">
                  <c:v>18-24</c:v>
                </c:pt>
                <c:pt idx="2">
                  <c:v>25-34</c:v>
                </c:pt>
                <c:pt idx="3">
                  <c:v>35-44</c:v>
                </c:pt>
                <c:pt idx="4">
                  <c:v>&gt;45</c:v>
                </c:pt>
              </c:strCache>
            </c:strRef>
          </c:cat>
          <c:val>
            <c:numRef>
              <c:f>Sheet1!$B$12:$B$16</c:f>
              <c:numCache>
                <c:formatCode>General</c:formatCode>
                <c:ptCount val="5"/>
                <c:pt idx="0">
                  <c:v>1</c:v>
                </c:pt>
                <c:pt idx="1">
                  <c:v>25</c:v>
                </c:pt>
                <c:pt idx="2">
                  <c:v>26</c:v>
                </c:pt>
                <c:pt idx="3">
                  <c:v>22</c:v>
                </c:pt>
                <c:pt idx="4">
                  <c:v>6</c:v>
                </c:pt>
              </c:numCache>
            </c:numRef>
          </c:val>
          <c:extLst>
            <c:ext xmlns:c16="http://schemas.microsoft.com/office/drawing/2014/chart" uri="{C3380CC4-5D6E-409C-BE32-E72D297353CC}">
              <c16:uniqueId val="{00000000-2EF2-4A0C-B2C5-BB298ACDAF43}"/>
            </c:ext>
          </c:extLst>
        </c:ser>
        <c:dLbls>
          <c:dLblPos val="outEnd"/>
          <c:showLegendKey val="0"/>
          <c:showVal val="1"/>
          <c:showCatName val="0"/>
          <c:showSerName val="0"/>
          <c:showPercent val="0"/>
          <c:showBubbleSize val="0"/>
        </c:dLbls>
        <c:gapWidth val="219"/>
        <c:overlap val="-27"/>
        <c:axId val="236537087"/>
        <c:axId val="236557727"/>
      </c:barChart>
      <c:catAx>
        <c:axId val="236537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557727"/>
        <c:crosses val="autoZero"/>
        <c:auto val="1"/>
        <c:lblAlgn val="ctr"/>
        <c:lblOffset val="100"/>
        <c:noMultiLvlLbl val="0"/>
      </c:catAx>
      <c:valAx>
        <c:axId val="23655772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65370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7.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svg"/><Relationship Id="rId1" Type="http://schemas.openxmlformats.org/officeDocument/2006/relationships/image" Target="../media/image73.svg"/><Relationship Id="rId4" Type="http://schemas.openxmlformats.org/officeDocument/2006/relationships/image" Target="../media/image76.svg"/></Relationships>
</file>

<file path=ppt/diagrams/_rels/data10.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image" Target="../media/image79.svg"/><Relationship Id="rId4" Type="http://schemas.openxmlformats.org/officeDocument/2006/relationships/image" Target="../media/image8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svg"/><Relationship Id="rId1" Type="http://schemas.openxmlformats.org/officeDocument/2006/relationships/image" Target="../media/image73.svg"/><Relationship Id="rId4" Type="http://schemas.openxmlformats.org/officeDocument/2006/relationships/image" Target="../media/image76.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image" Target="../media/image79.svg"/><Relationship Id="rId4" Type="http://schemas.openxmlformats.org/officeDocument/2006/relationships/image" Target="../media/image82.svg"/></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27">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47">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FCF883-AB7C-4FA1-8124-3D57A6CE186B}" type="doc">
      <dgm:prSet loTypeId="urn:microsoft.com/office/officeart/2005/8/layout/chart3" loCatId="relationship" qsTypeId="urn:microsoft.com/office/officeart/2005/8/quickstyle/simple1#4" qsCatId="simple" csTypeId="urn:microsoft.com/office/officeart/2005/8/colors/accent1_2#4" csCatId="accent1" phldr="1"/>
      <dgm:spPr/>
    </dgm:pt>
    <dgm:pt modelId="{8F7F89E2-BDDE-4F36-B194-F175C3AF037E}">
      <dgm:prSet phldrT="[Text]"/>
      <dgm:spPr/>
      <dgm:t>
        <a:bodyPr/>
        <a:lstStyle/>
        <a:p>
          <a:r>
            <a:rPr lang="en-GB" dirty="0"/>
            <a:t>Clinical </a:t>
          </a:r>
          <a:r>
            <a:rPr lang="en-GB" dirty="0">
              <a:solidFill>
                <a:schemeClr val="accent1"/>
              </a:solidFill>
            </a:rPr>
            <a:t>p</a:t>
          </a:r>
          <a:r>
            <a:rPr lang="en-GB" dirty="0"/>
            <a:t>Community Dietetics</a:t>
          </a:r>
        </a:p>
      </dgm:t>
    </dgm:pt>
    <dgm:pt modelId="{3323AF5C-269F-4270-9527-D8BA36F7D17B}" type="parTrans" cxnId="{967F2F9D-AF77-49B2-853D-BC9B9ED5B665}">
      <dgm:prSet/>
      <dgm:spPr/>
      <dgm:t>
        <a:bodyPr/>
        <a:lstStyle/>
        <a:p>
          <a:endParaRPr lang="en-GB"/>
        </a:p>
      </dgm:t>
    </dgm:pt>
    <dgm:pt modelId="{928452AD-6B3F-4006-98D5-C512A4B3C13E}" type="sibTrans" cxnId="{967F2F9D-AF77-49B2-853D-BC9B9ED5B665}">
      <dgm:prSet/>
      <dgm:spPr/>
      <dgm:t>
        <a:bodyPr/>
        <a:lstStyle/>
        <a:p>
          <a:endParaRPr lang="en-GB"/>
        </a:p>
      </dgm:t>
    </dgm:pt>
    <dgm:pt modelId="{2D595C25-AC2E-4F07-A594-912F2607B6FE}">
      <dgm:prSet phldrT="[Text]"/>
      <dgm:spPr/>
      <dgm:t>
        <a:bodyPr/>
        <a:lstStyle/>
        <a:p>
          <a:r>
            <a:rPr lang="en-GB" dirty="0"/>
            <a:t>Acute Dietetics</a:t>
          </a:r>
        </a:p>
      </dgm:t>
    </dgm:pt>
    <dgm:pt modelId="{0C3E15AF-5CBF-41C9-8F28-241E6E3FF6AC}" type="parTrans" cxnId="{B2107482-8F87-4545-AA28-026BA4D9D25A}">
      <dgm:prSet/>
      <dgm:spPr/>
      <dgm:t>
        <a:bodyPr/>
        <a:lstStyle/>
        <a:p>
          <a:endParaRPr lang="en-GB"/>
        </a:p>
      </dgm:t>
    </dgm:pt>
    <dgm:pt modelId="{3E480CB5-3409-43A2-86A4-83518F729ECB}" type="sibTrans" cxnId="{B2107482-8F87-4545-AA28-026BA4D9D25A}">
      <dgm:prSet/>
      <dgm:spPr/>
      <dgm:t>
        <a:bodyPr/>
        <a:lstStyle/>
        <a:p>
          <a:endParaRPr lang="en-GB"/>
        </a:p>
      </dgm:t>
    </dgm:pt>
    <dgm:pt modelId="{3BC67115-B214-4759-BBEA-5AB86FDC9F60}">
      <dgm:prSet phldrT="[Text]"/>
      <dgm:spPr/>
      <dgm:t>
        <a:bodyPr/>
        <a:lstStyle/>
        <a:p>
          <a:r>
            <a:rPr lang="en-GB" dirty="0"/>
            <a:t>Healthier Future Team</a:t>
          </a:r>
        </a:p>
      </dgm:t>
    </dgm:pt>
    <dgm:pt modelId="{EA7242C1-F931-47F4-B6B6-E887441DE129}" type="parTrans" cxnId="{7F548B05-C078-4894-9434-DED0ABEDD039}">
      <dgm:prSet/>
      <dgm:spPr/>
      <dgm:t>
        <a:bodyPr/>
        <a:lstStyle/>
        <a:p>
          <a:endParaRPr lang="en-GB"/>
        </a:p>
      </dgm:t>
    </dgm:pt>
    <dgm:pt modelId="{AB8ABCE1-4958-4644-B131-26D472968EF7}" type="sibTrans" cxnId="{7F548B05-C078-4894-9434-DED0ABEDD039}">
      <dgm:prSet/>
      <dgm:spPr/>
      <dgm:t>
        <a:bodyPr/>
        <a:lstStyle/>
        <a:p>
          <a:endParaRPr lang="en-GB"/>
        </a:p>
      </dgm:t>
    </dgm:pt>
    <dgm:pt modelId="{8D1678B0-FD6E-4B03-BBD8-5368FB133DC5}">
      <dgm:prSet phldrT="[Text]"/>
      <dgm:spPr/>
      <dgm:t>
        <a:bodyPr/>
        <a:lstStyle/>
        <a:p>
          <a:r>
            <a:rPr lang="en-GB" dirty="0"/>
            <a:t>Learning Disability Dietetics</a:t>
          </a:r>
        </a:p>
      </dgm:t>
    </dgm:pt>
    <dgm:pt modelId="{79C61F8C-E82A-435D-B4F7-F66932152CB2}" type="parTrans" cxnId="{967D1946-9B5A-4538-AE5D-9F7C7DD9CF29}">
      <dgm:prSet/>
      <dgm:spPr/>
      <dgm:t>
        <a:bodyPr/>
        <a:lstStyle/>
        <a:p>
          <a:endParaRPr lang="en-GB"/>
        </a:p>
      </dgm:t>
    </dgm:pt>
    <dgm:pt modelId="{7583BA0C-55C1-4626-84AB-FD7B3B53C99C}" type="sibTrans" cxnId="{967D1946-9B5A-4538-AE5D-9F7C7DD9CF29}">
      <dgm:prSet/>
      <dgm:spPr/>
      <dgm:t>
        <a:bodyPr/>
        <a:lstStyle/>
        <a:p>
          <a:endParaRPr lang="en-GB"/>
        </a:p>
      </dgm:t>
    </dgm:pt>
    <dgm:pt modelId="{D269A2CA-4A3A-44D2-9C4A-A65C3B4E67FB}" type="pres">
      <dgm:prSet presAssocID="{4BFCF883-AB7C-4FA1-8124-3D57A6CE186B}" presName="compositeShape" presStyleCnt="0">
        <dgm:presLayoutVars>
          <dgm:chMax val="7"/>
          <dgm:dir/>
          <dgm:resizeHandles val="exact"/>
        </dgm:presLayoutVars>
      </dgm:prSet>
      <dgm:spPr/>
    </dgm:pt>
    <dgm:pt modelId="{320DDF86-217E-41D9-8CFE-8D7DC052F584}" type="pres">
      <dgm:prSet presAssocID="{4BFCF883-AB7C-4FA1-8124-3D57A6CE186B}" presName="wedge1" presStyleLbl="node1" presStyleIdx="0" presStyleCnt="4" custScaleX="102766" custScaleY="100818" custLinFactNeighborX="-5042" custLinFactNeighborY="4357"/>
      <dgm:spPr/>
    </dgm:pt>
    <dgm:pt modelId="{2E6196B7-D117-4D6D-A1B5-EC7AB0E708CD}" type="pres">
      <dgm:prSet presAssocID="{4BFCF883-AB7C-4FA1-8124-3D57A6CE186B}" presName="wedge1Tx" presStyleLbl="node1" presStyleIdx="0" presStyleCnt="4">
        <dgm:presLayoutVars>
          <dgm:chMax val="0"/>
          <dgm:chPref val="0"/>
          <dgm:bulletEnabled val="1"/>
        </dgm:presLayoutVars>
      </dgm:prSet>
      <dgm:spPr/>
    </dgm:pt>
    <dgm:pt modelId="{6A8BA311-BE9E-4ACE-9C36-9EB30FD20C02}" type="pres">
      <dgm:prSet presAssocID="{4BFCF883-AB7C-4FA1-8124-3D57A6CE186B}" presName="wedge2" presStyleLbl="node1" presStyleIdx="1" presStyleCnt="4"/>
      <dgm:spPr/>
    </dgm:pt>
    <dgm:pt modelId="{70A6EC30-782B-4922-865A-5D10AB8CB083}" type="pres">
      <dgm:prSet presAssocID="{4BFCF883-AB7C-4FA1-8124-3D57A6CE186B}" presName="wedge2Tx" presStyleLbl="node1" presStyleIdx="1" presStyleCnt="4">
        <dgm:presLayoutVars>
          <dgm:chMax val="0"/>
          <dgm:chPref val="0"/>
          <dgm:bulletEnabled val="1"/>
        </dgm:presLayoutVars>
      </dgm:prSet>
      <dgm:spPr/>
    </dgm:pt>
    <dgm:pt modelId="{57FF3968-BB57-4E12-9E4D-08121061AD19}" type="pres">
      <dgm:prSet presAssocID="{4BFCF883-AB7C-4FA1-8124-3D57A6CE186B}" presName="wedge3" presStyleLbl="node1" presStyleIdx="2" presStyleCnt="4"/>
      <dgm:spPr/>
    </dgm:pt>
    <dgm:pt modelId="{863E5891-2BFF-4D80-8636-1827E180AE69}" type="pres">
      <dgm:prSet presAssocID="{4BFCF883-AB7C-4FA1-8124-3D57A6CE186B}" presName="wedge3Tx" presStyleLbl="node1" presStyleIdx="2" presStyleCnt="4">
        <dgm:presLayoutVars>
          <dgm:chMax val="0"/>
          <dgm:chPref val="0"/>
          <dgm:bulletEnabled val="1"/>
        </dgm:presLayoutVars>
      </dgm:prSet>
      <dgm:spPr/>
    </dgm:pt>
    <dgm:pt modelId="{C1A722BF-7A3F-44C9-AEA0-522A914A255A}" type="pres">
      <dgm:prSet presAssocID="{4BFCF883-AB7C-4FA1-8124-3D57A6CE186B}" presName="wedge4" presStyleLbl="node1" presStyleIdx="3" presStyleCnt="4"/>
      <dgm:spPr/>
    </dgm:pt>
    <dgm:pt modelId="{0679FFEC-4DAE-428B-8353-6C257B27ACEF}" type="pres">
      <dgm:prSet presAssocID="{4BFCF883-AB7C-4FA1-8124-3D57A6CE186B}" presName="wedge4Tx" presStyleLbl="node1" presStyleIdx="3" presStyleCnt="4">
        <dgm:presLayoutVars>
          <dgm:chMax val="0"/>
          <dgm:chPref val="0"/>
          <dgm:bulletEnabled val="1"/>
        </dgm:presLayoutVars>
      </dgm:prSet>
      <dgm:spPr/>
    </dgm:pt>
  </dgm:ptLst>
  <dgm:cxnLst>
    <dgm:cxn modelId="{7F548B05-C078-4894-9434-DED0ABEDD039}" srcId="{4BFCF883-AB7C-4FA1-8124-3D57A6CE186B}" destId="{3BC67115-B214-4759-BBEA-5AB86FDC9F60}" srcOrd="3" destOrd="0" parTransId="{EA7242C1-F931-47F4-B6B6-E887441DE129}" sibTransId="{AB8ABCE1-4958-4644-B131-26D472968EF7}"/>
    <dgm:cxn modelId="{3052A03E-E9CE-4BBC-A03A-E6F57522B233}" type="presOf" srcId="{4BFCF883-AB7C-4FA1-8124-3D57A6CE186B}" destId="{D269A2CA-4A3A-44D2-9C4A-A65C3B4E67FB}" srcOrd="0" destOrd="0" presId="urn:microsoft.com/office/officeart/2005/8/layout/chart3"/>
    <dgm:cxn modelId="{967D1946-9B5A-4538-AE5D-9F7C7DD9CF29}" srcId="{4BFCF883-AB7C-4FA1-8124-3D57A6CE186B}" destId="{8D1678B0-FD6E-4B03-BBD8-5368FB133DC5}" srcOrd="2" destOrd="0" parTransId="{79C61F8C-E82A-435D-B4F7-F66932152CB2}" sibTransId="{7583BA0C-55C1-4626-84AB-FD7B3B53C99C}"/>
    <dgm:cxn modelId="{D04F656C-0E95-407C-9DA2-1ABE805C2EA6}" type="presOf" srcId="{3BC67115-B214-4759-BBEA-5AB86FDC9F60}" destId="{C1A722BF-7A3F-44C9-AEA0-522A914A255A}" srcOrd="0" destOrd="0" presId="urn:microsoft.com/office/officeart/2005/8/layout/chart3"/>
    <dgm:cxn modelId="{3D70A175-D988-491F-978C-AF011977087D}" type="presOf" srcId="{8D1678B0-FD6E-4B03-BBD8-5368FB133DC5}" destId="{863E5891-2BFF-4D80-8636-1827E180AE69}" srcOrd="1" destOrd="0" presId="urn:microsoft.com/office/officeart/2005/8/layout/chart3"/>
    <dgm:cxn modelId="{9CE5AA7C-2253-493F-8E09-4AD4DEF5F564}" type="presOf" srcId="{2D595C25-AC2E-4F07-A594-912F2607B6FE}" destId="{6A8BA311-BE9E-4ACE-9C36-9EB30FD20C02}" srcOrd="0" destOrd="0" presId="urn:microsoft.com/office/officeart/2005/8/layout/chart3"/>
    <dgm:cxn modelId="{B2107482-8F87-4545-AA28-026BA4D9D25A}" srcId="{4BFCF883-AB7C-4FA1-8124-3D57A6CE186B}" destId="{2D595C25-AC2E-4F07-A594-912F2607B6FE}" srcOrd="1" destOrd="0" parTransId="{0C3E15AF-5CBF-41C9-8F28-241E6E3FF6AC}" sibTransId="{3E480CB5-3409-43A2-86A4-83518F729ECB}"/>
    <dgm:cxn modelId="{E4803A83-A1F7-499A-A7DF-1844E930E272}" type="presOf" srcId="{2D595C25-AC2E-4F07-A594-912F2607B6FE}" destId="{70A6EC30-782B-4922-865A-5D10AB8CB083}" srcOrd="1" destOrd="0" presId="urn:microsoft.com/office/officeart/2005/8/layout/chart3"/>
    <dgm:cxn modelId="{967F2F9D-AF77-49B2-853D-BC9B9ED5B665}" srcId="{4BFCF883-AB7C-4FA1-8124-3D57A6CE186B}" destId="{8F7F89E2-BDDE-4F36-B194-F175C3AF037E}" srcOrd="0" destOrd="0" parTransId="{3323AF5C-269F-4270-9527-D8BA36F7D17B}" sibTransId="{928452AD-6B3F-4006-98D5-C512A4B3C13E}"/>
    <dgm:cxn modelId="{253001B2-E54A-459B-B57C-961B8CEB0CE3}" type="presOf" srcId="{3BC67115-B214-4759-BBEA-5AB86FDC9F60}" destId="{0679FFEC-4DAE-428B-8353-6C257B27ACEF}" srcOrd="1" destOrd="0" presId="urn:microsoft.com/office/officeart/2005/8/layout/chart3"/>
    <dgm:cxn modelId="{3CD114C3-D114-458F-90CD-AF08622F81D4}" type="presOf" srcId="{8F7F89E2-BDDE-4F36-B194-F175C3AF037E}" destId="{320DDF86-217E-41D9-8CFE-8D7DC052F584}" srcOrd="0" destOrd="0" presId="urn:microsoft.com/office/officeart/2005/8/layout/chart3"/>
    <dgm:cxn modelId="{967474D6-B578-4327-82FA-A4D1A1F8C56B}" type="presOf" srcId="{8F7F89E2-BDDE-4F36-B194-F175C3AF037E}" destId="{2E6196B7-D117-4D6D-A1B5-EC7AB0E708CD}" srcOrd="1" destOrd="0" presId="urn:microsoft.com/office/officeart/2005/8/layout/chart3"/>
    <dgm:cxn modelId="{23CD0DE5-C6E3-4FEB-825E-673DD6E97AC1}" type="presOf" srcId="{8D1678B0-FD6E-4B03-BBD8-5368FB133DC5}" destId="{57FF3968-BB57-4E12-9E4D-08121061AD19}" srcOrd="0" destOrd="0" presId="urn:microsoft.com/office/officeart/2005/8/layout/chart3"/>
    <dgm:cxn modelId="{FC7B4F29-C130-48A6-A0D2-BA61446B02A3}" type="presParOf" srcId="{D269A2CA-4A3A-44D2-9C4A-A65C3B4E67FB}" destId="{320DDF86-217E-41D9-8CFE-8D7DC052F584}" srcOrd="0" destOrd="0" presId="urn:microsoft.com/office/officeart/2005/8/layout/chart3"/>
    <dgm:cxn modelId="{039B132F-2FC6-4009-9B88-CB4F35D5A02C}" type="presParOf" srcId="{D269A2CA-4A3A-44D2-9C4A-A65C3B4E67FB}" destId="{2E6196B7-D117-4D6D-A1B5-EC7AB0E708CD}" srcOrd="1" destOrd="0" presId="urn:microsoft.com/office/officeart/2005/8/layout/chart3"/>
    <dgm:cxn modelId="{3D0D9765-A261-405D-93F8-520860B73968}" type="presParOf" srcId="{D269A2CA-4A3A-44D2-9C4A-A65C3B4E67FB}" destId="{6A8BA311-BE9E-4ACE-9C36-9EB30FD20C02}" srcOrd="2" destOrd="0" presId="urn:microsoft.com/office/officeart/2005/8/layout/chart3"/>
    <dgm:cxn modelId="{FC825104-E060-4B85-A2FC-61E6FC169FD3}" type="presParOf" srcId="{D269A2CA-4A3A-44D2-9C4A-A65C3B4E67FB}" destId="{70A6EC30-782B-4922-865A-5D10AB8CB083}" srcOrd="3" destOrd="0" presId="urn:microsoft.com/office/officeart/2005/8/layout/chart3"/>
    <dgm:cxn modelId="{330CA1A2-1CA1-4549-A157-67BF5AA85928}" type="presParOf" srcId="{D269A2CA-4A3A-44D2-9C4A-A65C3B4E67FB}" destId="{57FF3968-BB57-4E12-9E4D-08121061AD19}" srcOrd="4" destOrd="0" presId="urn:microsoft.com/office/officeart/2005/8/layout/chart3"/>
    <dgm:cxn modelId="{8048B542-14A4-4F9A-8248-E9F9DB988723}" type="presParOf" srcId="{D269A2CA-4A3A-44D2-9C4A-A65C3B4E67FB}" destId="{863E5891-2BFF-4D80-8636-1827E180AE69}" srcOrd="5" destOrd="0" presId="urn:microsoft.com/office/officeart/2005/8/layout/chart3"/>
    <dgm:cxn modelId="{667279EE-C30C-4414-A8B3-27FA5E3ACBE2}" type="presParOf" srcId="{D269A2CA-4A3A-44D2-9C4A-A65C3B4E67FB}" destId="{C1A722BF-7A3F-44C9-AEA0-522A914A255A}" srcOrd="6" destOrd="0" presId="urn:microsoft.com/office/officeart/2005/8/layout/chart3"/>
    <dgm:cxn modelId="{716CF709-8F36-49F6-9BF5-6CCD0C095AF4}" type="presParOf" srcId="{D269A2CA-4A3A-44D2-9C4A-A65C3B4E67FB}" destId="{0679FFEC-4DAE-428B-8353-6C257B27ACEF}"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FCF883-AB7C-4FA1-8124-3D57A6CE186B}" type="doc">
      <dgm:prSet loTypeId="urn:microsoft.com/office/officeart/2005/8/layout/chart3" loCatId="relationship" qsTypeId="urn:microsoft.com/office/officeart/2005/8/quickstyle/simple1#2" qsCatId="simple" csTypeId="urn:microsoft.com/office/officeart/2005/8/colors/accent1_2#2" csCatId="accent1" phldr="1"/>
      <dgm:spPr/>
    </dgm:pt>
    <dgm:pt modelId="{8F7F89E2-BDDE-4F36-B194-F175C3AF037E}">
      <dgm:prSet phldrT="[Text]"/>
      <dgm:spPr/>
      <dgm:t>
        <a:bodyPr/>
        <a:lstStyle/>
        <a:p>
          <a:r>
            <a:rPr lang="en-GB" dirty="0"/>
            <a:t>Clinical </a:t>
          </a:r>
          <a:r>
            <a:rPr lang="en-GB" dirty="0">
              <a:solidFill>
                <a:schemeClr val="accent1"/>
              </a:solidFill>
            </a:rPr>
            <a:t>p</a:t>
          </a:r>
          <a:r>
            <a:rPr lang="en-GB" dirty="0"/>
            <a:t>Community Dietetics</a:t>
          </a:r>
        </a:p>
      </dgm:t>
    </dgm:pt>
    <dgm:pt modelId="{3323AF5C-269F-4270-9527-D8BA36F7D17B}" type="parTrans" cxnId="{967F2F9D-AF77-49B2-853D-BC9B9ED5B665}">
      <dgm:prSet/>
      <dgm:spPr/>
      <dgm:t>
        <a:bodyPr/>
        <a:lstStyle/>
        <a:p>
          <a:endParaRPr lang="en-GB"/>
        </a:p>
      </dgm:t>
    </dgm:pt>
    <dgm:pt modelId="{928452AD-6B3F-4006-98D5-C512A4B3C13E}" type="sibTrans" cxnId="{967F2F9D-AF77-49B2-853D-BC9B9ED5B665}">
      <dgm:prSet/>
      <dgm:spPr/>
      <dgm:t>
        <a:bodyPr/>
        <a:lstStyle/>
        <a:p>
          <a:endParaRPr lang="en-GB"/>
        </a:p>
      </dgm:t>
    </dgm:pt>
    <dgm:pt modelId="{2D595C25-AC2E-4F07-A594-912F2607B6FE}">
      <dgm:prSet phldrT="[Text]"/>
      <dgm:spPr/>
      <dgm:t>
        <a:bodyPr/>
        <a:lstStyle/>
        <a:p>
          <a:r>
            <a:rPr lang="en-GB" dirty="0"/>
            <a:t>Acute Dietetics</a:t>
          </a:r>
        </a:p>
      </dgm:t>
    </dgm:pt>
    <dgm:pt modelId="{0C3E15AF-5CBF-41C9-8F28-241E6E3FF6AC}" type="parTrans" cxnId="{B2107482-8F87-4545-AA28-026BA4D9D25A}">
      <dgm:prSet/>
      <dgm:spPr/>
      <dgm:t>
        <a:bodyPr/>
        <a:lstStyle/>
        <a:p>
          <a:endParaRPr lang="en-GB"/>
        </a:p>
      </dgm:t>
    </dgm:pt>
    <dgm:pt modelId="{3E480CB5-3409-43A2-86A4-83518F729ECB}" type="sibTrans" cxnId="{B2107482-8F87-4545-AA28-026BA4D9D25A}">
      <dgm:prSet/>
      <dgm:spPr/>
      <dgm:t>
        <a:bodyPr/>
        <a:lstStyle/>
        <a:p>
          <a:endParaRPr lang="en-GB"/>
        </a:p>
      </dgm:t>
    </dgm:pt>
    <dgm:pt modelId="{3BC67115-B214-4759-BBEA-5AB86FDC9F60}">
      <dgm:prSet phldrT="[Text]"/>
      <dgm:spPr/>
      <dgm:t>
        <a:bodyPr/>
        <a:lstStyle/>
        <a:p>
          <a:r>
            <a:rPr lang="en-GB" dirty="0"/>
            <a:t>Healthier Future Team</a:t>
          </a:r>
        </a:p>
      </dgm:t>
    </dgm:pt>
    <dgm:pt modelId="{EA7242C1-F931-47F4-B6B6-E887441DE129}" type="parTrans" cxnId="{7F548B05-C078-4894-9434-DED0ABEDD039}">
      <dgm:prSet/>
      <dgm:spPr/>
      <dgm:t>
        <a:bodyPr/>
        <a:lstStyle/>
        <a:p>
          <a:endParaRPr lang="en-GB"/>
        </a:p>
      </dgm:t>
    </dgm:pt>
    <dgm:pt modelId="{AB8ABCE1-4958-4644-B131-26D472968EF7}" type="sibTrans" cxnId="{7F548B05-C078-4894-9434-DED0ABEDD039}">
      <dgm:prSet/>
      <dgm:spPr/>
      <dgm:t>
        <a:bodyPr/>
        <a:lstStyle/>
        <a:p>
          <a:endParaRPr lang="en-GB"/>
        </a:p>
      </dgm:t>
    </dgm:pt>
    <dgm:pt modelId="{8D1678B0-FD6E-4B03-BBD8-5368FB133DC5}">
      <dgm:prSet phldrT="[Text]"/>
      <dgm:spPr/>
      <dgm:t>
        <a:bodyPr/>
        <a:lstStyle/>
        <a:p>
          <a:r>
            <a:rPr lang="en-GB" dirty="0"/>
            <a:t>Learning Disability Dietetics</a:t>
          </a:r>
        </a:p>
      </dgm:t>
    </dgm:pt>
    <dgm:pt modelId="{79C61F8C-E82A-435D-B4F7-F66932152CB2}" type="parTrans" cxnId="{967D1946-9B5A-4538-AE5D-9F7C7DD9CF29}">
      <dgm:prSet/>
      <dgm:spPr/>
      <dgm:t>
        <a:bodyPr/>
        <a:lstStyle/>
        <a:p>
          <a:endParaRPr lang="en-GB"/>
        </a:p>
      </dgm:t>
    </dgm:pt>
    <dgm:pt modelId="{7583BA0C-55C1-4626-84AB-FD7B3B53C99C}" type="sibTrans" cxnId="{967D1946-9B5A-4538-AE5D-9F7C7DD9CF29}">
      <dgm:prSet/>
      <dgm:spPr/>
      <dgm:t>
        <a:bodyPr/>
        <a:lstStyle/>
        <a:p>
          <a:endParaRPr lang="en-GB"/>
        </a:p>
      </dgm:t>
    </dgm:pt>
    <dgm:pt modelId="{D269A2CA-4A3A-44D2-9C4A-A65C3B4E67FB}" type="pres">
      <dgm:prSet presAssocID="{4BFCF883-AB7C-4FA1-8124-3D57A6CE186B}" presName="compositeShape" presStyleCnt="0">
        <dgm:presLayoutVars>
          <dgm:chMax val="7"/>
          <dgm:dir/>
          <dgm:resizeHandles val="exact"/>
        </dgm:presLayoutVars>
      </dgm:prSet>
      <dgm:spPr/>
    </dgm:pt>
    <dgm:pt modelId="{320DDF86-217E-41D9-8CFE-8D7DC052F584}" type="pres">
      <dgm:prSet presAssocID="{4BFCF883-AB7C-4FA1-8124-3D57A6CE186B}" presName="wedge1" presStyleLbl="node1" presStyleIdx="0" presStyleCnt="4" custScaleX="102766" custScaleY="100818" custLinFactNeighborX="-5042" custLinFactNeighborY="4357"/>
      <dgm:spPr/>
    </dgm:pt>
    <dgm:pt modelId="{2E6196B7-D117-4D6D-A1B5-EC7AB0E708CD}" type="pres">
      <dgm:prSet presAssocID="{4BFCF883-AB7C-4FA1-8124-3D57A6CE186B}" presName="wedge1Tx" presStyleLbl="node1" presStyleIdx="0" presStyleCnt="4">
        <dgm:presLayoutVars>
          <dgm:chMax val="0"/>
          <dgm:chPref val="0"/>
          <dgm:bulletEnabled val="1"/>
        </dgm:presLayoutVars>
      </dgm:prSet>
      <dgm:spPr/>
    </dgm:pt>
    <dgm:pt modelId="{6A8BA311-BE9E-4ACE-9C36-9EB30FD20C02}" type="pres">
      <dgm:prSet presAssocID="{4BFCF883-AB7C-4FA1-8124-3D57A6CE186B}" presName="wedge2" presStyleLbl="node1" presStyleIdx="1" presStyleCnt="4"/>
      <dgm:spPr/>
    </dgm:pt>
    <dgm:pt modelId="{70A6EC30-782B-4922-865A-5D10AB8CB083}" type="pres">
      <dgm:prSet presAssocID="{4BFCF883-AB7C-4FA1-8124-3D57A6CE186B}" presName="wedge2Tx" presStyleLbl="node1" presStyleIdx="1" presStyleCnt="4">
        <dgm:presLayoutVars>
          <dgm:chMax val="0"/>
          <dgm:chPref val="0"/>
          <dgm:bulletEnabled val="1"/>
        </dgm:presLayoutVars>
      </dgm:prSet>
      <dgm:spPr/>
    </dgm:pt>
    <dgm:pt modelId="{57FF3968-BB57-4E12-9E4D-08121061AD19}" type="pres">
      <dgm:prSet presAssocID="{4BFCF883-AB7C-4FA1-8124-3D57A6CE186B}" presName="wedge3" presStyleLbl="node1" presStyleIdx="2" presStyleCnt="4"/>
      <dgm:spPr/>
    </dgm:pt>
    <dgm:pt modelId="{863E5891-2BFF-4D80-8636-1827E180AE69}" type="pres">
      <dgm:prSet presAssocID="{4BFCF883-AB7C-4FA1-8124-3D57A6CE186B}" presName="wedge3Tx" presStyleLbl="node1" presStyleIdx="2" presStyleCnt="4">
        <dgm:presLayoutVars>
          <dgm:chMax val="0"/>
          <dgm:chPref val="0"/>
          <dgm:bulletEnabled val="1"/>
        </dgm:presLayoutVars>
      </dgm:prSet>
      <dgm:spPr/>
    </dgm:pt>
    <dgm:pt modelId="{C1A722BF-7A3F-44C9-AEA0-522A914A255A}" type="pres">
      <dgm:prSet presAssocID="{4BFCF883-AB7C-4FA1-8124-3D57A6CE186B}" presName="wedge4" presStyleLbl="node1" presStyleIdx="3" presStyleCnt="4"/>
      <dgm:spPr/>
    </dgm:pt>
    <dgm:pt modelId="{0679FFEC-4DAE-428B-8353-6C257B27ACEF}" type="pres">
      <dgm:prSet presAssocID="{4BFCF883-AB7C-4FA1-8124-3D57A6CE186B}" presName="wedge4Tx" presStyleLbl="node1" presStyleIdx="3" presStyleCnt="4">
        <dgm:presLayoutVars>
          <dgm:chMax val="0"/>
          <dgm:chPref val="0"/>
          <dgm:bulletEnabled val="1"/>
        </dgm:presLayoutVars>
      </dgm:prSet>
      <dgm:spPr/>
    </dgm:pt>
  </dgm:ptLst>
  <dgm:cxnLst>
    <dgm:cxn modelId="{7F548B05-C078-4894-9434-DED0ABEDD039}" srcId="{4BFCF883-AB7C-4FA1-8124-3D57A6CE186B}" destId="{3BC67115-B214-4759-BBEA-5AB86FDC9F60}" srcOrd="3" destOrd="0" parTransId="{EA7242C1-F931-47F4-B6B6-E887441DE129}" sibTransId="{AB8ABCE1-4958-4644-B131-26D472968EF7}"/>
    <dgm:cxn modelId="{3052A03E-E9CE-4BBC-A03A-E6F57522B233}" type="presOf" srcId="{4BFCF883-AB7C-4FA1-8124-3D57A6CE186B}" destId="{D269A2CA-4A3A-44D2-9C4A-A65C3B4E67FB}" srcOrd="0" destOrd="0" presId="urn:microsoft.com/office/officeart/2005/8/layout/chart3"/>
    <dgm:cxn modelId="{967D1946-9B5A-4538-AE5D-9F7C7DD9CF29}" srcId="{4BFCF883-AB7C-4FA1-8124-3D57A6CE186B}" destId="{8D1678B0-FD6E-4B03-BBD8-5368FB133DC5}" srcOrd="2" destOrd="0" parTransId="{79C61F8C-E82A-435D-B4F7-F66932152CB2}" sibTransId="{7583BA0C-55C1-4626-84AB-FD7B3B53C99C}"/>
    <dgm:cxn modelId="{D04F656C-0E95-407C-9DA2-1ABE805C2EA6}" type="presOf" srcId="{3BC67115-B214-4759-BBEA-5AB86FDC9F60}" destId="{C1A722BF-7A3F-44C9-AEA0-522A914A255A}" srcOrd="0" destOrd="0" presId="urn:microsoft.com/office/officeart/2005/8/layout/chart3"/>
    <dgm:cxn modelId="{3D70A175-D988-491F-978C-AF011977087D}" type="presOf" srcId="{8D1678B0-FD6E-4B03-BBD8-5368FB133DC5}" destId="{863E5891-2BFF-4D80-8636-1827E180AE69}" srcOrd="1" destOrd="0" presId="urn:microsoft.com/office/officeart/2005/8/layout/chart3"/>
    <dgm:cxn modelId="{9CE5AA7C-2253-493F-8E09-4AD4DEF5F564}" type="presOf" srcId="{2D595C25-AC2E-4F07-A594-912F2607B6FE}" destId="{6A8BA311-BE9E-4ACE-9C36-9EB30FD20C02}" srcOrd="0" destOrd="0" presId="urn:microsoft.com/office/officeart/2005/8/layout/chart3"/>
    <dgm:cxn modelId="{B2107482-8F87-4545-AA28-026BA4D9D25A}" srcId="{4BFCF883-AB7C-4FA1-8124-3D57A6CE186B}" destId="{2D595C25-AC2E-4F07-A594-912F2607B6FE}" srcOrd="1" destOrd="0" parTransId="{0C3E15AF-5CBF-41C9-8F28-241E6E3FF6AC}" sibTransId="{3E480CB5-3409-43A2-86A4-83518F729ECB}"/>
    <dgm:cxn modelId="{E4803A83-A1F7-499A-A7DF-1844E930E272}" type="presOf" srcId="{2D595C25-AC2E-4F07-A594-912F2607B6FE}" destId="{70A6EC30-782B-4922-865A-5D10AB8CB083}" srcOrd="1" destOrd="0" presId="urn:microsoft.com/office/officeart/2005/8/layout/chart3"/>
    <dgm:cxn modelId="{967F2F9D-AF77-49B2-853D-BC9B9ED5B665}" srcId="{4BFCF883-AB7C-4FA1-8124-3D57A6CE186B}" destId="{8F7F89E2-BDDE-4F36-B194-F175C3AF037E}" srcOrd="0" destOrd="0" parTransId="{3323AF5C-269F-4270-9527-D8BA36F7D17B}" sibTransId="{928452AD-6B3F-4006-98D5-C512A4B3C13E}"/>
    <dgm:cxn modelId="{253001B2-E54A-459B-B57C-961B8CEB0CE3}" type="presOf" srcId="{3BC67115-B214-4759-BBEA-5AB86FDC9F60}" destId="{0679FFEC-4DAE-428B-8353-6C257B27ACEF}" srcOrd="1" destOrd="0" presId="urn:microsoft.com/office/officeart/2005/8/layout/chart3"/>
    <dgm:cxn modelId="{3CD114C3-D114-458F-90CD-AF08622F81D4}" type="presOf" srcId="{8F7F89E2-BDDE-4F36-B194-F175C3AF037E}" destId="{320DDF86-217E-41D9-8CFE-8D7DC052F584}" srcOrd="0" destOrd="0" presId="urn:microsoft.com/office/officeart/2005/8/layout/chart3"/>
    <dgm:cxn modelId="{967474D6-B578-4327-82FA-A4D1A1F8C56B}" type="presOf" srcId="{8F7F89E2-BDDE-4F36-B194-F175C3AF037E}" destId="{2E6196B7-D117-4D6D-A1B5-EC7AB0E708CD}" srcOrd="1" destOrd="0" presId="urn:microsoft.com/office/officeart/2005/8/layout/chart3"/>
    <dgm:cxn modelId="{23CD0DE5-C6E3-4FEB-825E-673DD6E97AC1}" type="presOf" srcId="{8D1678B0-FD6E-4B03-BBD8-5368FB133DC5}" destId="{57FF3968-BB57-4E12-9E4D-08121061AD19}" srcOrd="0" destOrd="0" presId="urn:microsoft.com/office/officeart/2005/8/layout/chart3"/>
    <dgm:cxn modelId="{FC7B4F29-C130-48A6-A0D2-BA61446B02A3}" type="presParOf" srcId="{D269A2CA-4A3A-44D2-9C4A-A65C3B4E67FB}" destId="{320DDF86-217E-41D9-8CFE-8D7DC052F584}" srcOrd="0" destOrd="0" presId="urn:microsoft.com/office/officeart/2005/8/layout/chart3"/>
    <dgm:cxn modelId="{039B132F-2FC6-4009-9B88-CB4F35D5A02C}" type="presParOf" srcId="{D269A2CA-4A3A-44D2-9C4A-A65C3B4E67FB}" destId="{2E6196B7-D117-4D6D-A1B5-EC7AB0E708CD}" srcOrd="1" destOrd="0" presId="urn:microsoft.com/office/officeart/2005/8/layout/chart3"/>
    <dgm:cxn modelId="{3D0D9765-A261-405D-93F8-520860B73968}" type="presParOf" srcId="{D269A2CA-4A3A-44D2-9C4A-A65C3B4E67FB}" destId="{6A8BA311-BE9E-4ACE-9C36-9EB30FD20C02}" srcOrd="2" destOrd="0" presId="urn:microsoft.com/office/officeart/2005/8/layout/chart3"/>
    <dgm:cxn modelId="{FC825104-E060-4B85-A2FC-61E6FC169FD3}" type="presParOf" srcId="{D269A2CA-4A3A-44D2-9C4A-A65C3B4E67FB}" destId="{70A6EC30-782B-4922-865A-5D10AB8CB083}" srcOrd="3" destOrd="0" presId="urn:microsoft.com/office/officeart/2005/8/layout/chart3"/>
    <dgm:cxn modelId="{330CA1A2-1CA1-4549-A157-67BF5AA85928}" type="presParOf" srcId="{D269A2CA-4A3A-44D2-9C4A-A65C3B4E67FB}" destId="{57FF3968-BB57-4E12-9E4D-08121061AD19}" srcOrd="4" destOrd="0" presId="urn:microsoft.com/office/officeart/2005/8/layout/chart3"/>
    <dgm:cxn modelId="{8048B542-14A4-4F9A-8248-E9F9DB988723}" type="presParOf" srcId="{D269A2CA-4A3A-44D2-9C4A-A65C3B4E67FB}" destId="{863E5891-2BFF-4D80-8636-1827E180AE69}" srcOrd="5" destOrd="0" presId="urn:microsoft.com/office/officeart/2005/8/layout/chart3"/>
    <dgm:cxn modelId="{667279EE-C30C-4414-A8B3-27FA5E3ACBE2}" type="presParOf" srcId="{D269A2CA-4A3A-44D2-9C4A-A65C3B4E67FB}" destId="{C1A722BF-7A3F-44C9-AEA0-522A914A255A}" srcOrd="6" destOrd="0" presId="urn:microsoft.com/office/officeart/2005/8/layout/chart3"/>
    <dgm:cxn modelId="{716CF709-8F36-49F6-9BF5-6CCD0C095AF4}" type="presParOf" srcId="{D269A2CA-4A3A-44D2-9C4A-A65C3B4E67FB}" destId="{0679FFEC-4DAE-428B-8353-6C257B27ACEF}" srcOrd="7"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D0B1D2-1A0C-495C-B5CA-AFD971CA873A}" type="doc">
      <dgm:prSet loTypeId="urn:microsoft.com/office/officeart/2005/8/layout/cycle1" loCatId="cycle" qsTypeId="urn:microsoft.com/office/officeart/2005/8/quickstyle/3d3#1" qsCatId="3D" csTypeId="urn:microsoft.com/office/officeart/2005/8/colors/accent3_1#1" csCatId="accent3" phldr="1"/>
      <dgm:spPr/>
      <dgm:t>
        <a:bodyPr/>
        <a:lstStyle/>
        <a:p>
          <a:endParaRPr lang="en-US"/>
        </a:p>
      </dgm:t>
    </dgm:pt>
    <dgm:pt modelId="{0FDB5E2A-6BEA-4FD1-ADE7-870C5C857C21}">
      <dgm:prSet phldrT="[Text]" custT="1"/>
      <dgm:spPr/>
      <dgm:t>
        <a:bodyPr/>
        <a:lstStyle/>
        <a:p>
          <a:r>
            <a:rPr lang="en-GB" sz="1600" b="1" dirty="0">
              <a:latin typeface="Arial" panose="020B0604020202020204" pitchFamily="34" charset="0"/>
              <a:cs typeface="Arial" panose="020B0604020202020204" pitchFamily="34" charset="0"/>
            </a:rPr>
            <a:t>Workforce</a:t>
          </a:r>
          <a:endParaRPr lang="en-US" sz="1600" dirty="0">
            <a:latin typeface="Arial" panose="020B0604020202020204" pitchFamily="34" charset="0"/>
            <a:cs typeface="Arial" panose="020B0604020202020204" pitchFamily="34" charset="0"/>
          </a:endParaRPr>
        </a:p>
      </dgm:t>
    </dgm:pt>
    <dgm:pt modelId="{73925DA8-7569-4FB2-9903-2F5E673B7A58}" type="parTrans" cxnId="{F360AC00-FF19-4F4B-BE52-7ADD52689E0F}">
      <dgm:prSet/>
      <dgm:spPr/>
      <dgm:t>
        <a:bodyPr/>
        <a:lstStyle/>
        <a:p>
          <a:endParaRPr lang="en-US"/>
        </a:p>
      </dgm:t>
    </dgm:pt>
    <dgm:pt modelId="{CA10BBEF-02F9-4807-AB64-C6F8F8582C17}" type="sibTrans" cxnId="{F360AC00-FF19-4F4B-BE52-7ADD52689E0F}">
      <dgm:prSet/>
      <dgm:spPr/>
      <dgm:t>
        <a:bodyPr/>
        <a:lstStyle/>
        <a:p>
          <a:endParaRPr lang="en-US"/>
        </a:p>
      </dgm:t>
    </dgm:pt>
    <dgm:pt modelId="{33C3CA54-C3A7-4729-A2F0-F6464C24282D}">
      <dgm:prSet phldrT="[Text]" custT="1"/>
      <dgm:spPr/>
      <dgm:t>
        <a:bodyPr/>
        <a:lstStyle/>
        <a:p>
          <a:r>
            <a:rPr lang="en-US" sz="1500" b="1" dirty="0">
              <a:latin typeface="Arial" panose="020B0604020202020204" pitchFamily="34" charset="0"/>
              <a:cs typeface="Arial" panose="020B0604020202020204" pitchFamily="34" charset="0"/>
            </a:rPr>
            <a:t>Recovery from the COVID pandemic</a:t>
          </a:r>
          <a:r>
            <a:rPr lang="en-US" sz="1500" dirty="0">
              <a:latin typeface="Arial" panose="020B0604020202020204" pitchFamily="34" charset="0"/>
              <a:cs typeface="Arial" panose="020B0604020202020204" pitchFamily="34" charset="0"/>
            </a:rPr>
            <a:t> </a:t>
          </a:r>
        </a:p>
      </dgm:t>
    </dgm:pt>
    <dgm:pt modelId="{34CE4E44-BF75-4D05-9D71-B11CB5ABDD01}" type="parTrans" cxnId="{49C745E4-89C6-475D-8521-A913A8BBF7C7}">
      <dgm:prSet/>
      <dgm:spPr/>
      <dgm:t>
        <a:bodyPr/>
        <a:lstStyle/>
        <a:p>
          <a:endParaRPr lang="en-US"/>
        </a:p>
      </dgm:t>
    </dgm:pt>
    <dgm:pt modelId="{83D3DB27-04F4-494F-8DD5-F0EBE7165E8E}" type="sibTrans" cxnId="{49C745E4-89C6-475D-8521-A913A8BBF7C7}">
      <dgm:prSet/>
      <dgm:spPr/>
      <dgm:t>
        <a:bodyPr/>
        <a:lstStyle/>
        <a:p>
          <a:endParaRPr lang="en-US"/>
        </a:p>
      </dgm:t>
    </dgm:pt>
    <dgm:pt modelId="{2EA61529-5864-4AA7-80E1-7D4CB994211D}">
      <dgm:prSet phldrT="[Text]" custT="1"/>
      <dgm:spPr/>
      <dgm:t>
        <a:bodyPr/>
        <a:lstStyle/>
        <a:p>
          <a:r>
            <a:rPr lang="en-GB" sz="1500" b="1" dirty="0">
              <a:latin typeface="Arial" panose="020B0604020202020204" pitchFamily="34" charset="0"/>
              <a:cs typeface="Arial" panose="020B0604020202020204" pitchFamily="34" charset="0"/>
            </a:rPr>
            <a:t>Service Demand </a:t>
          </a:r>
          <a:endParaRPr lang="en-US" sz="1500" b="1" dirty="0">
            <a:latin typeface="Arial" panose="020B0604020202020204" pitchFamily="34" charset="0"/>
            <a:cs typeface="Arial" panose="020B0604020202020204" pitchFamily="34" charset="0"/>
          </a:endParaRPr>
        </a:p>
      </dgm:t>
    </dgm:pt>
    <dgm:pt modelId="{FD0ED66B-9ECF-4DE6-8A18-34BB68CDB726}" type="parTrans" cxnId="{83586E0B-5C4D-4B56-A940-F031DBA5F572}">
      <dgm:prSet/>
      <dgm:spPr/>
      <dgm:t>
        <a:bodyPr/>
        <a:lstStyle/>
        <a:p>
          <a:endParaRPr lang="en-US"/>
        </a:p>
      </dgm:t>
    </dgm:pt>
    <dgm:pt modelId="{1376D08C-34CE-4586-9AD1-57F18D744A19}" type="sibTrans" cxnId="{83586E0B-5C4D-4B56-A940-F031DBA5F572}">
      <dgm:prSet/>
      <dgm:spPr/>
      <dgm:t>
        <a:bodyPr/>
        <a:lstStyle/>
        <a:p>
          <a:endParaRPr lang="en-US"/>
        </a:p>
      </dgm:t>
    </dgm:pt>
    <dgm:pt modelId="{12EA0329-64CC-4ECD-8C14-E74C3FE78B6B}">
      <dgm:prSet phldrT="[Text]" custT="1"/>
      <dgm:spPr/>
      <dgm:t>
        <a:bodyPr/>
        <a:lstStyle/>
        <a:p>
          <a:r>
            <a:rPr lang="en-US" sz="1500" b="1" dirty="0">
              <a:latin typeface="Arial" panose="020B0604020202020204" pitchFamily="34" charset="0"/>
              <a:cs typeface="Arial" panose="020B0604020202020204" pitchFamily="34" charset="0"/>
            </a:rPr>
            <a:t>Staff Health and Wellbeing</a:t>
          </a:r>
        </a:p>
      </dgm:t>
    </dgm:pt>
    <dgm:pt modelId="{348EA4C6-545F-49C9-B7B3-0628AA0146E5}" type="parTrans" cxnId="{B7F0EB59-0911-43E5-9D99-4907C4792E36}">
      <dgm:prSet/>
      <dgm:spPr/>
      <dgm:t>
        <a:bodyPr/>
        <a:lstStyle/>
        <a:p>
          <a:endParaRPr lang="en-US"/>
        </a:p>
      </dgm:t>
    </dgm:pt>
    <dgm:pt modelId="{0477DDF5-8274-459A-A687-A759C2664912}" type="sibTrans" cxnId="{B7F0EB59-0911-43E5-9D99-4907C4792E36}">
      <dgm:prSet/>
      <dgm:spPr/>
      <dgm:t>
        <a:bodyPr/>
        <a:lstStyle/>
        <a:p>
          <a:endParaRPr lang="en-US"/>
        </a:p>
      </dgm:t>
    </dgm:pt>
    <dgm:pt modelId="{DF3FAB0F-55F2-4206-AC12-1E26357B7AEC}">
      <dgm:prSet phldrT="[Text]" custT="1"/>
      <dgm:spPr/>
      <dgm:t>
        <a:bodyPr/>
        <a:lstStyle/>
        <a:p>
          <a:r>
            <a:rPr lang="en-US" sz="1500" b="1" dirty="0">
              <a:latin typeface="Arial" panose="020B0604020202020204" pitchFamily="34" charset="0"/>
              <a:cs typeface="Arial" panose="020B0604020202020204" pitchFamily="34" charset="0"/>
            </a:rPr>
            <a:t>Financial Sustainability </a:t>
          </a:r>
        </a:p>
      </dgm:t>
    </dgm:pt>
    <dgm:pt modelId="{80AACE09-CD3D-4DEE-9F4C-E648E64E32A7}" type="parTrans" cxnId="{3BAA32D5-C79E-45BA-809C-3BFFFB66F280}">
      <dgm:prSet/>
      <dgm:spPr/>
      <dgm:t>
        <a:bodyPr/>
        <a:lstStyle/>
        <a:p>
          <a:endParaRPr lang="en-US"/>
        </a:p>
      </dgm:t>
    </dgm:pt>
    <dgm:pt modelId="{CC4BE2F1-66ED-45FF-A7E3-87F5CD5828AD}" type="sibTrans" cxnId="{3BAA32D5-C79E-45BA-809C-3BFFFB66F280}">
      <dgm:prSet/>
      <dgm:spPr/>
      <dgm:t>
        <a:bodyPr/>
        <a:lstStyle/>
        <a:p>
          <a:endParaRPr lang="en-US"/>
        </a:p>
      </dgm:t>
    </dgm:pt>
    <dgm:pt modelId="{B1486091-A82A-4CB7-8AD7-462999103187}">
      <dgm:prSet phldrT="[Text]" custT="1"/>
      <dgm:spPr/>
      <dgm:t>
        <a:bodyPr/>
        <a:lstStyle/>
        <a:p>
          <a:pPr>
            <a:lnSpc>
              <a:spcPct val="100000"/>
            </a:lnSpc>
            <a:spcAft>
              <a:spcPts val="0"/>
            </a:spcAft>
          </a:pPr>
          <a:r>
            <a:rPr lang="en-US" sz="1400" b="1" dirty="0">
              <a:latin typeface="Arial" panose="020B0604020202020204" pitchFamily="34" charset="0"/>
              <a:cs typeface="Arial" panose="020B0604020202020204" pitchFamily="34" charset="0"/>
            </a:rPr>
            <a:t>Patient disease profile </a:t>
          </a:r>
        </a:p>
        <a:p>
          <a:pPr>
            <a:lnSpc>
              <a:spcPct val="100000"/>
            </a:lnSpc>
            <a:spcAft>
              <a:spcPts val="0"/>
            </a:spcAft>
          </a:pPr>
          <a:r>
            <a:rPr lang="en-US" sz="1400" b="1" dirty="0">
              <a:latin typeface="Arial" panose="020B0604020202020204" pitchFamily="34" charset="0"/>
              <a:cs typeface="Arial" panose="020B0604020202020204" pitchFamily="34" charset="0"/>
            </a:rPr>
            <a:t>and complexity</a:t>
          </a:r>
        </a:p>
      </dgm:t>
    </dgm:pt>
    <dgm:pt modelId="{FA635A3C-524C-4495-AF79-CB09B68D4F94}" type="parTrans" cxnId="{AAD37A4C-349D-45B5-B6B1-0A8A5DB1829F}">
      <dgm:prSet/>
      <dgm:spPr/>
      <dgm:t>
        <a:bodyPr/>
        <a:lstStyle/>
        <a:p>
          <a:endParaRPr lang="en-US"/>
        </a:p>
      </dgm:t>
    </dgm:pt>
    <dgm:pt modelId="{99BD2C74-D018-4057-BDB3-1F98C673C360}" type="sibTrans" cxnId="{AAD37A4C-349D-45B5-B6B1-0A8A5DB1829F}">
      <dgm:prSet/>
      <dgm:spPr/>
      <dgm:t>
        <a:bodyPr/>
        <a:lstStyle/>
        <a:p>
          <a:endParaRPr lang="en-US"/>
        </a:p>
      </dgm:t>
    </dgm:pt>
    <dgm:pt modelId="{EF878D3B-D19D-49E6-BC97-B55B20B76B9B}">
      <dgm:prSet phldrT="[Text]" custT="1"/>
      <dgm:spPr/>
      <dgm:t>
        <a:bodyPr/>
        <a:lstStyle/>
        <a:p>
          <a:r>
            <a:rPr lang="en-US" sz="1500" b="1" dirty="0">
              <a:latin typeface="Arial" panose="020B0604020202020204" pitchFamily="34" charset="0"/>
              <a:cs typeface="Arial" panose="020B0604020202020204" pitchFamily="34" charset="0"/>
            </a:rPr>
            <a:t>Public Expectation</a:t>
          </a:r>
        </a:p>
      </dgm:t>
    </dgm:pt>
    <dgm:pt modelId="{757DB294-4999-4A83-8DB8-DB8C0D978539}" type="parTrans" cxnId="{DBB83376-2482-4AAA-94BE-C6F3DC60D5D9}">
      <dgm:prSet/>
      <dgm:spPr/>
      <dgm:t>
        <a:bodyPr/>
        <a:lstStyle/>
        <a:p>
          <a:endParaRPr lang="en-US"/>
        </a:p>
      </dgm:t>
    </dgm:pt>
    <dgm:pt modelId="{190D758C-4DB5-4362-9306-58B683350840}" type="sibTrans" cxnId="{DBB83376-2482-4AAA-94BE-C6F3DC60D5D9}">
      <dgm:prSet/>
      <dgm:spPr/>
      <dgm:t>
        <a:bodyPr/>
        <a:lstStyle/>
        <a:p>
          <a:endParaRPr lang="en-US"/>
        </a:p>
      </dgm:t>
    </dgm:pt>
    <dgm:pt modelId="{ED150E78-4257-4A44-9599-673182D0B3FD}" type="pres">
      <dgm:prSet presAssocID="{F5D0B1D2-1A0C-495C-B5CA-AFD971CA873A}" presName="cycle" presStyleCnt="0">
        <dgm:presLayoutVars>
          <dgm:dir/>
          <dgm:resizeHandles val="exact"/>
        </dgm:presLayoutVars>
      </dgm:prSet>
      <dgm:spPr/>
    </dgm:pt>
    <dgm:pt modelId="{77EC6A9C-F0FB-4787-8A8F-B1DB33BDE872}" type="pres">
      <dgm:prSet presAssocID="{2EA61529-5864-4AA7-80E1-7D4CB994211D}" presName="dummy" presStyleCnt="0"/>
      <dgm:spPr/>
    </dgm:pt>
    <dgm:pt modelId="{13725FA2-47A4-44DC-A826-3421C7D6CDDE}" type="pres">
      <dgm:prSet presAssocID="{2EA61529-5864-4AA7-80E1-7D4CB994211D}" presName="node" presStyleLbl="revTx" presStyleIdx="0" presStyleCnt="7" custRadScaleRad="98592" custRadScaleInc="2302">
        <dgm:presLayoutVars>
          <dgm:bulletEnabled val="1"/>
        </dgm:presLayoutVars>
      </dgm:prSet>
      <dgm:spPr/>
    </dgm:pt>
    <dgm:pt modelId="{6CFA159C-41B8-41B6-B8FC-2D6884EFD51D}" type="pres">
      <dgm:prSet presAssocID="{1376D08C-34CE-4586-9AD1-57F18D744A19}" presName="sibTrans" presStyleLbl="node1" presStyleIdx="0" presStyleCnt="7"/>
      <dgm:spPr/>
    </dgm:pt>
    <dgm:pt modelId="{8495227F-61EF-407E-838B-180036D3E416}" type="pres">
      <dgm:prSet presAssocID="{0FDB5E2A-6BEA-4FD1-ADE7-870C5C857C21}" presName="dummy" presStyleCnt="0"/>
      <dgm:spPr/>
    </dgm:pt>
    <dgm:pt modelId="{3F64A053-6FF9-4ED5-9BF6-F10EC7DA0BDC}" type="pres">
      <dgm:prSet presAssocID="{0FDB5E2A-6BEA-4FD1-ADE7-870C5C857C21}" presName="node" presStyleLbl="revTx" presStyleIdx="1" presStyleCnt="7" custScaleX="147412" custRadScaleRad="98372" custRadScaleInc="16493">
        <dgm:presLayoutVars>
          <dgm:bulletEnabled val="1"/>
        </dgm:presLayoutVars>
      </dgm:prSet>
      <dgm:spPr/>
    </dgm:pt>
    <dgm:pt modelId="{7A5CA43C-B118-42AD-A7C4-3370077D1C0E}" type="pres">
      <dgm:prSet presAssocID="{CA10BBEF-02F9-4807-AB64-C6F8F8582C17}" presName="sibTrans" presStyleLbl="node1" presStyleIdx="1" presStyleCnt="7" custAng="1571063" custScaleX="74378" custScaleY="81997" custLinFactNeighborX="-2061" custLinFactNeighborY="-25757"/>
      <dgm:spPr/>
    </dgm:pt>
    <dgm:pt modelId="{72A9FFB2-77CB-4F60-9C96-28AE5CEA2653}" type="pres">
      <dgm:prSet presAssocID="{33C3CA54-C3A7-4729-A2F0-F6464C24282D}" presName="dummy" presStyleCnt="0"/>
      <dgm:spPr/>
    </dgm:pt>
    <dgm:pt modelId="{167E9DEB-D23E-4211-985F-420D359D9A14}" type="pres">
      <dgm:prSet presAssocID="{33C3CA54-C3A7-4729-A2F0-F6464C24282D}" presName="node" presStyleLbl="revTx" presStyleIdx="2" presStyleCnt="7" custScaleX="120760" custRadScaleRad="136359" custRadScaleInc="-1433">
        <dgm:presLayoutVars>
          <dgm:bulletEnabled val="1"/>
        </dgm:presLayoutVars>
      </dgm:prSet>
      <dgm:spPr/>
    </dgm:pt>
    <dgm:pt modelId="{8C023884-7CB3-4D39-9C3F-9E29598A564D}" type="pres">
      <dgm:prSet presAssocID="{83D3DB27-04F4-494F-8DD5-F0EBE7165E8E}" presName="sibTrans" presStyleLbl="node1" presStyleIdx="2" presStyleCnt="7" custAng="18871038" custScaleX="99423" custScaleY="88531" custLinFactNeighborX="-30496" custLinFactNeighborY="-1859"/>
      <dgm:spPr/>
    </dgm:pt>
    <dgm:pt modelId="{0D7CA6E2-7ED9-4235-89A5-5CAF25BFE186}" type="pres">
      <dgm:prSet presAssocID="{12EA0329-64CC-4ECD-8C14-E74C3FE78B6B}" presName="dummy" presStyleCnt="0"/>
      <dgm:spPr/>
    </dgm:pt>
    <dgm:pt modelId="{AC8AD0A3-36C5-4FFA-9D45-4769D3D2847B}" type="pres">
      <dgm:prSet presAssocID="{12EA0329-64CC-4ECD-8C14-E74C3FE78B6B}" presName="node" presStyleLbl="revTx" presStyleIdx="3" presStyleCnt="7" custScaleX="137693" custScaleY="93672">
        <dgm:presLayoutVars>
          <dgm:bulletEnabled val="1"/>
        </dgm:presLayoutVars>
      </dgm:prSet>
      <dgm:spPr/>
    </dgm:pt>
    <dgm:pt modelId="{018DFA01-70E7-4EBA-8A4C-DE43FFA24325}" type="pres">
      <dgm:prSet presAssocID="{0477DDF5-8274-459A-A687-A759C2664912}" presName="sibTrans" presStyleLbl="node1" presStyleIdx="3" presStyleCnt="7" custLinFactNeighborX="-2208"/>
      <dgm:spPr/>
    </dgm:pt>
    <dgm:pt modelId="{06E6FA42-EDD0-4057-8460-9E279FFE24E4}" type="pres">
      <dgm:prSet presAssocID="{DF3FAB0F-55F2-4206-AC12-1E26357B7AEC}" presName="dummy" presStyleCnt="0"/>
      <dgm:spPr/>
    </dgm:pt>
    <dgm:pt modelId="{633DF583-9F2A-4EA7-8E8C-E6A6BD4B2B9D}" type="pres">
      <dgm:prSet presAssocID="{DF3FAB0F-55F2-4206-AC12-1E26357B7AEC}" presName="node" presStyleLbl="revTx" presStyleIdx="4" presStyleCnt="7" custScaleX="163513">
        <dgm:presLayoutVars>
          <dgm:bulletEnabled val="1"/>
        </dgm:presLayoutVars>
      </dgm:prSet>
      <dgm:spPr/>
    </dgm:pt>
    <dgm:pt modelId="{36AFB5BE-3FCE-45F9-9403-627F9F19CA95}" type="pres">
      <dgm:prSet presAssocID="{CC4BE2F1-66ED-45FF-A7E3-87F5CD5828AD}" presName="sibTrans" presStyleLbl="node1" presStyleIdx="4" presStyleCnt="7" custLinFactNeighborX="-3600"/>
      <dgm:spPr/>
    </dgm:pt>
    <dgm:pt modelId="{05565B56-FE1C-4949-B6F3-45B91322A869}" type="pres">
      <dgm:prSet presAssocID="{B1486091-A82A-4CB7-8AD7-462999103187}" presName="dummy" presStyleCnt="0"/>
      <dgm:spPr/>
    </dgm:pt>
    <dgm:pt modelId="{31D2D8AB-AC9A-4039-864C-48F061142C79}" type="pres">
      <dgm:prSet presAssocID="{B1486091-A82A-4CB7-8AD7-462999103187}" presName="node" presStyleLbl="revTx" presStyleIdx="5" presStyleCnt="7" custScaleX="282759" custRadScaleRad="93907" custRadScaleInc="4958">
        <dgm:presLayoutVars>
          <dgm:bulletEnabled val="1"/>
        </dgm:presLayoutVars>
      </dgm:prSet>
      <dgm:spPr/>
    </dgm:pt>
    <dgm:pt modelId="{7AE6BDDD-3174-449E-B4BA-9A03EEC18212}" type="pres">
      <dgm:prSet presAssocID="{99BD2C74-D018-4057-BDB3-1F98C673C360}" presName="sibTrans" presStyleLbl="node1" presStyleIdx="5" presStyleCnt="7" custScaleX="128701" custLinFactNeighborX="3191" custLinFactNeighborY="1726"/>
      <dgm:spPr/>
    </dgm:pt>
    <dgm:pt modelId="{06ABAFB6-83C6-40F5-8D75-AD09D0673AA2}" type="pres">
      <dgm:prSet presAssocID="{EF878D3B-D19D-49E6-BC97-B55B20B76B9B}" presName="dummy" presStyleCnt="0"/>
      <dgm:spPr/>
    </dgm:pt>
    <dgm:pt modelId="{0B33CE95-B46B-4405-BBAD-ABD5084673F4}" type="pres">
      <dgm:prSet presAssocID="{EF878D3B-D19D-49E6-BC97-B55B20B76B9B}" presName="node" presStyleLbl="revTx" presStyleIdx="6" presStyleCnt="7" custScaleX="159734">
        <dgm:presLayoutVars>
          <dgm:bulletEnabled val="1"/>
        </dgm:presLayoutVars>
      </dgm:prSet>
      <dgm:spPr/>
    </dgm:pt>
    <dgm:pt modelId="{550B4794-4F7B-4F20-B072-7560EA1521D4}" type="pres">
      <dgm:prSet presAssocID="{190D758C-4DB5-4362-9306-58B683350840}" presName="sibTrans" presStyleLbl="node1" presStyleIdx="6" presStyleCnt="7" custLinFactNeighborX="-992" custLinFactNeighborY="992"/>
      <dgm:spPr/>
    </dgm:pt>
  </dgm:ptLst>
  <dgm:cxnLst>
    <dgm:cxn modelId="{F360AC00-FF19-4F4B-BE52-7ADD52689E0F}" srcId="{F5D0B1D2-1A0C-495C-B5CA-AFD971CA873A}" destId="{0FDB5E2A-6BEA-4FD1-ADE7-870C5C857C21}" srcOrd="1" destOrd="0" parTransId="{73925DA8-7569-4FB2-9903-2F5E673B7A58}" sibTransId="{CA10BBEF-02F9-4807-AB64-C6F8F8582C17}"/>
    <dgm:cxn modelId="{4B567402-E8E1-45E0-8C44-EE99C19F8A71}" type="presOf" srcId="{CA10BBEF-02F9-4807-AB64-C6F8F8582C17}" destId="{7A5CA43C-B118-42AD-A7C4-3370077D1C0E}" srcOrd="0" destOrd="0" presId="urn:microsoft.com/office/officeart/2005/8/layout/cycle1"/>
    <dgm:cxn modelId="{83586E0B-5C4D-4B56-A940-F031DBA5F572}" srcId="{F5D0B1D2-1A0C-495C-B5CA-AFD971CA873A}" destId="{2EA61529-5864-4AA7-80E1-7D4CB994211D}" srcOrd="0" destOrd="0" parTransId="{FD0ED66B-9ECF-4DE6-8A18-34BB68CDB726}" sibTransId="{1376D08C-34CE-4586-9AD1-57F18D744A19}"/>
    <dgm:cxn modelId="{434F2722-A220-484B-9CCF-2710E087268C}" type="presOf" srcId="{33C3CA54-C3A7-4729-A2F0-F6464C24282D}" destId="{167E9DEB-D23E-4211-985F-420D359D9A14}" srcOrd="0" destOrd="0" presId="urn:microsoft.com/office/officeart/2005/8/layout/cycle1"/>
    <dgm:cxn modelId="{8D98AF27-06D9-47D3-A3F5-0DFB84247D01}" type="presOf" srcId="{83D3DB27-04F4-494F-8DD5-F0EBE7165E8E}" destId="{8C023884-7CB3-4D39-9C3F-9E29598A564D}" srcOrd="0" destOrd="0" presId="urn:microsoft.com/office/officeart/2005/8/layout/cycle1"/>
    <dgm:cxn modelId="{71541B60-3816-48A0-A675-D2928B5E0AE4}" type="presOf" srcId="{CC4BE2F1-66ED-45FF-A7E3-87F5CD5828AD}" destId="{36AFB5BE-3FCE-45F9-9403-627F9F19CA95}" srcOrd="0" destOrd="0" presId="urn:microsoft.com/office/officeart/2005/8/layout/cycle1"/>
    <dgm:cxn modelId="{D750DB43-040A-43B4-B488-78323ECAC745}" type="presOf" srcId="{0477DDF5-8274-459A-A687-A759C2664912}" destId="{018DFA01-70E7-4EBA-8A4C-DE43FFA24325}" srcOrd="0" destOrd="0" presId="urn:microsoft.com/office/officeart/2005/8/layout/cycle1"/>
    <dgm:cxn modelId="{621E274B-BC05-451B-B769-C6C137681666}" type="presOf" srcId="{B1486091-A82A-4CB7-8AD7-462999103187}" destId="{31D2D8AB-AC9A-4039-864C-48F061142C79}" srcOrd="0" destOrd="0" presId="urn:microsoft.com/office/officeart/2005/8/layout/cycle1"/>
    <dgm:cxn modelId="{AAD37A4C-349D-45B5-B6B1-0A8A5DB1829F}" srcId="{F5D0B1D2-1A0C-495C-B5CA-AFD971CA873A}" destId="{B1486091-A82A-4CB7-8AD7-462999103187}" srcOrd="5" destOrd="0" parTransId="{FA635A3C-524C-4495-AF79-CB09B68D4F94}" sibTransId="{99BD2C74-D018-4057-BDB3-1F98C673C360}"/>
    <dgm:cxn modelId="{02DD116E-9250-450B-9EAD-221516335A26}" type="presOf" srcId="{2EA61529-5864-4AA7-80E1-7D4CB994211D}" destId="{13725FA2-47A4-44DC-A826-3421C7D6CDDE}" srcOrd="0" destOrd="0" presId="urn:microsoft.com/office/officeart/2005/8/layout/cycle1"/>
    <dgm:cxn modelId="{AE750F51-784C-429C-ACB6-7CCD8DBF184B}" type="presOf" srcId="{190D758C-4DB5-4362-9306-58B683350840}" destId="{550B4794-4F7B-4F20-B072-7560EA1521D4}" srcOrd="0" destOrd="0" presId="urn:microsoft.com/office/officeart/2005/8/layout/cycle1"/>
    <dgm:cxn modelId="{49A50554-FA96-4E9B-B18E-F5684EEEF08A}" type="presOf" srcId="{12EA0329-64CC-4ECD-8C14-E74C3FE78B6B}" destId="{AC8AD0A3-36C5-4FFA-9D45-4769D3D2847B}" srcOrd="0" destOrd="0" presId="urn:microsoft.com/office/officeart/2005/8/layout/cycle1"/>
    <dgm:cxn modelId="{DBB83376-2482-4AAA-94BE-C6F3DC60D5D9}" srcId="{F5D0B1D2-1A0C-495C-B5CA-AFD971CA873A}" destId="{EF878D3B-D19D-49E6-BC97-B55B20B76B9B}" srcOrd="6" destOrd="0" parTransId="{757DB294-4999-4A83-8DB8-DB8C0D978539}" sibTransId="{190D758C-4DB5-4362-9306-58B683350840}"/>
    <dgm:cxn modelId="{B7F0EB59-0911-43E5-9D99-4907C4792E36}" srcId="{F5D0B1D2-1A0C-495C-B5CA-AFD971CA873A}" destId="{12EA0329-64CC-4ECD-8C14-E74C3FE78B6B}" srcOrd="3" destOrd="0" parTransId="{348EA4C6-545F-49C9-B7B3-0628AA0146E5}" sibTransId="{0477DDF5-8274-459A-A687-A759C2664912}"/>
    <dgm:cxn modelId="{F3E31D5A-32AE-45BC-A1A8-80842AD25EFE}" type="presOf" srcId="{EF878D3B-D19D-49E6-BC97-B55B20B76B9B}" destId="{0B33CE95-B46B-4405-BBAD-ABD5084673F4}" srcOrd="0" destOrd="0" presId="urn:microsoft.com/office/officeart/2005/8/layout/cycle1"/>
    <dgm:cxn modelId="{E799CD8A-4E00-4C83-B65D-3D8A54FE8802}" type="presOf" srcId="{99BD2C74-D018-4057-BDB3-1F98C673C360}" destId="{7AE6BDDD-3174-449E-B4BA-9A03EEC18212}" srcOrd="0" destOrd="0" presId="urn:microsoft.com/office/officeart/2005/8/layout/cycle1"/>
    <dgm:cxn modelId="{6EFB56AF-82F3-4C39-BCA2-2A541A211058}" type="presOf" srcId="{DF3FAB0F-55F2-4206-AC12-1E26357B7AEC}" destId="{633DF583-9F2A-4EA7-8E8C-E6A6BD4B2B9D}" srcOrd="0" destOrd="0" presId="urn:microsoft.com/office/officeart/2005/8/layout/cycle1"/>
    <dgm:cxn modelId="{3BAA32D5-C79E-45BA-809C-3BFFFB66F280}" srcId="{F5D0B1D2-1A0C-495C-B5CA-AFD971CA873A}" destId="{DF3FAB0F-55F2-4206-AC12-1E26357B7AEC}" srcOrd="4" destOrd="0" parTransId="{80AACE09-CD3D-4DEE-9F4C-E648E64E32A7}" sibTransId="{CC4BE2F1-66ED-45FF-A7E3-87F5CD5828AD}"/>
    <dgm:cxn modelId="{1837E4E2-285E-471B-AA66-E8BDFDA85092}" type="presOf" srcId="{0FDB5E2A-6BEA-4FD1-ADE7-870C5C857C21}" destId="{3F64A053-6FF9-4ED5-9BF6-F10EC7DA0BDC}" srcOrd="0" destOrd="0" presId="urn:microsoft.com/office/officeart/2005/8/layout/cycle1"/>
    <dgm:cxn modelId="{49C745E4-89C6-475D-8521-A913A8BBF7C7}" srcId="{F5D0B1D2-1A0C-495C-B5CA-AFD971CA873A}" destId="{33C3CA54-C3A7-4729-A2F0-F6464C24282D}" srcOrd="2" destOrd="0" parTransId="{34CE4E44-BF75-4D05-9D71-B11CB5ABDD01}" sibTransId="{83D3DB27-04F4-494F-8DD5-F0EBE7165E8E}"/>
    <dgm:cxn modelId="{51A86CEA-49D5-4084-A553-88E779A19AF5}" type="presOf" srcId="{1376D08C-34CE-4586-9AD1-57F18D744A19}" destId="{6CFA159C-41B8-41B6-B8FC-2D6884EFD51D}" srcOrd="0" destOrd="0" presId="urn:microsoft.com/office/officeart/2005/8/layout/cycle1"/>
    <dgm:cxn modelId="{4334A2FD-B2DE-4B73-B007-F213EE3A4929}" type="presOf" srcId="{F5D0B1D2-1A0C-495C-B5CA-AFD971CA873A}" destId="{ED150E78-4257-4A44-9599-673182D0B3FD}" srcOrd="0" destOrd="0" presId="urn:microsoft.com/office/officeart/2005/8/layout/cycle1"/>
    <dgm:cxn modelId="{E8FB4616-CD50-4618-A084-8EF753504768}" type="presParOf" srcId="{ED150E78-4257-4A44-9599-673182D0B3FD}" destId="{77EC6A9C-F0FB-4787-8A8F-B1DB33BDE872}" srcOrd="0" destOrd="0" presId="urn:microsoft.com/office/officeart/2005/8/layout/cycle1"/>
    <dgm:cxn modelId="{E14107A4-CFBB-4D1F-A91B-85E5520D0B34}" type="presParOf" srcId="{ED150E78-4257-4A44-9599-673182D0B3FD}" destId="{13725FA2-47A4-44DC-A826-3421C7D6CDDE}" srcOrd="1" destOrd="0" presId="urn:microsoft.com/office/officeart/2005/8/layout/cycle1"/>
    <dgm:cxn modelId="{08E34E2F-ECBB-4C28-A17F-7AF1FD4067EF}" type="presParOf" srcId="{ED150E78-4257-4A44-9599-673182D0B3FD}" destId="{6CFA159C-41B8-41B6-B8FC-2D6884EFD51D}" srcOrd="2" destOrd="0" presId="urn:microsoft.com/office/officeart/2005/8/layout/cycle1"/>
    <dgm:cxn modelId="{B3510565-8687-498C-BF08-F9CA02E27648}" type="presParOf" srcId="{ED150E78-4257-4A44-9599-673182D0B3FD}" destId="{8495227F-61EF-407E-838B-180036D3E416}" srcOrd="3" destOrd="0" presId="urn:microsoft.com/office/officeart/2005/8/layout/cycle1"/>
    <dgm:cxn modelId="{13D63A43-8D9B-419B-8FE8-51B84E456DDC}" type="presParOf" srcId="{ED150E78-4257-4A44-9599-673182D0B3FD}" destId="{3F64A053-6FF9-4ED5-9BF6-F10EC7DA0BDC}" srcOrd="4" destOrd="0" presId="urn:microsoft.com/office/officeart/2005/8/layout/cycle1"/>
    <dgm:cxn modelId="{5773F82F-46ED-42BC-B838-111B12D91859}" type="presParOf" srcId="{ED150E78-4257-4A44-9599-673182D0B3FD}" destId="{7A5CA43C-B118-42AD-A7C4-3370077D1C0E}" srcOrd="5" destOrd="0" presId="urn:microsoft.com/office/officeart/2005/8/layout/cycle1"/>
    <dgm:cxn modelId="{15DF8C00-4A96-4C74-9217-822DE1428D46}" type="presParOf" srcId="{ED150E78-4257-4A44-9599-673182D0B3FD}" destId="{72A9FFB2-77CB-4F60-9C96-28AE5CEA2653}" srcOrd="6" destOrd="0" presId="urn:microsoft.com/office/officeart/2005/8/layout/cycle1"/>
    <dgm:cxn modelId="{17154CE9-69D3-41C6-89D3-0A19114B06CF}" type="presParOf" srcId="{ED150E78-4257-4A44-9599-673182D0B3FD}" destId="{167E9DEB-D23E-4211-985F-420D359D9A14}" srcOrd="7" destOrd="0" presId="urn:microsoft.com/office/officeart/2005/8/layout/cycle1"/>
    <dgm:cxn modelId="{869C48DD-B0A3-40E2-BCD3-81C8F877F155}" type="presParOf" srcId="{ED150E78-4257-4A44-9599-673182D0B3FD}" destId="{8C023884-7CB3-4D39-9C3F-9E29598A564D}" srcOrd="8" destOrd="0" presId="urn:microsoft.com/office/officeart/2005/8/layout/cycle1"/>
    <dgm:cxn modelId="{98EA7C13-DA7F-4AFC-A47E-B855D548204F}" type="presParOf" srcId="{ED150E78-4257-4A44-9599-673182D0B3FD}" destId="{0D7CA6E2-7ED9-4235-89A5-5CAF25BFE186}" srcOrd="9" destOrd="0" presId="urn:microsoft.com/office/officeart/2005/8/layout/cycle1"/>
    <dgm:cxn modelId="{2B92BEA3-118D-4F4D-9B7A-611844830327}" type="presParOf" srcId="{ED150E78-4257-4A44-9599-673182D0B3FD}" destId="{AC8AD0A3-36C5-4FFA-9D45-4769D3D2847B}" srcOrd="10" destOrd="0" presId="urn:microsoft.com/office/officeart/2005/8/layout/cycle1"/>
    <dgm:cxn modelId="{54C24466-E4CB-4DF9-8F4A-F12A9D9E4A13}" type="presParOf" srcId="{ED150E78-4257-4A44-9599-673182D0B3FD}" destId="{018DFA01-70E7-4EBA-8A4C-DE43FFA24325}" srcOrd="11" destOrd="0" presId="urn:microsoft.com/office/officeart/2005/8/layout/cycle1"/>
    <dgm:cxn modelId="{E9F295F9-5293-4DED-A25B-69F921116F25}" type="presParOf" srcId="{ED150E78-4257-4A44-9599-673182D0B3FD}" destId="{06E6FA42-EDD0-4057-8460-9E279FFE24E4}" srcOrd="12" destOrd="0" presId="urn:microsoft.com/office/officeart/2005/8/layout/cycle1"/>
    <dgm:cxn modelId="{84016A53-89CA-45B6-B075-E99E78AF31D3}" type="presParOf" srcId="{ED150E78-4257-4A44-9599-673182D0B3FD}" destId="{633DF583-9F2A-4EA7-8E8C-E6A6BD4B2B9D}" srcOrd="13" destOrd="0" presId="urn:microsoft.com/office/officeart/2005/8/layout/cycle1"/>
    <dgm:cxn modelId="{6B32CECA-5966-4BF6-A44C-9FB7E2D10D02}" type="presParOf" srcId="{ED150E78-4257-4A44-9599-673182D0B3FD}" destId="{36AFB5BE-3FCE-45F9-9403-627F9F19CA95}" srcOrd="14" destOrd="0" presId="urn:microsoft.com/office/officeart/2005/8/layout/cycle1"/>
    <dgm:cxn modelId="{091A93AA-3F04-4AE5-9586-6DC37DCFCB76}" type="presParOf" srcId="{ED150E78-4257-4A44-9599-673182D0B3FD}" destId="{05565B56-FE1C-4949-B6F3-45B91322A869}" srcOrd="15" destOrd="0" presId="urn:microsoft.com/office/officeart/2005/8/layout/cycle1"/>
    <dgm:cxn modelId="{F0AD95ED-517D-403F-A0CE-E7D4ACF63367}" type="presParOf" srcId="{ED150E78-4257-4A44-9599-673182D0B3FD}" destId="{31D2D8AB-AC9A-4039-864C-48F061142C79}" srcOrd="16" destOrd="0" presId="urn:microsoft.com/office/officeart/2005/8/layout/cycle1"/>
    <dgm:cxn modelId="{ACADA93A-95E7-45E8-8C00-228F835606E1}" type="presParOf" srcId="{ED150E78-4257-4A44-9599-673182D0B3FD}" destId="{7AE6BDDD-3174-449E-B4BA-9A03EEC18212}" srcOrd="17" destOrd="0" presId="urn:microsoft.com/office/officeart/2005/8/layout/cycle1"/>
    <dgm:cxn modelId="{B5ACD022-DC6A-41A6-9222-9942568E45CE}" type="presParOf" srcId="{ED150E78-4257-4A44-9599-673182D0B3FD}" destId="{06ABAFB6-83C6-40F5-8D75-AD09D0673AA2}" srcOrd="18" destOrd="0" presId="urn:microsoft.com/office/officeart/2005/8/layout/cycle1"/>
    <dgm:cxn modelId="{067DB95F-C7EF-47FD-AA75-4D9548B4AD3F}" type="presParOf" srcId="{ED150E78-4257-4A44-9599-673182D0B3FD}" destId="{0B33CE95-B46B-4405-BBAD-ABD5084673F4}" srcOrd="19" destOrd="0" presId="urn:microsoft.com/office/officeart/2005/8/layout/cycle1"/>
    <dgm:cxn modelId="{10A176BC-767E-4A9F-B230-3AE45867B6FE}" type="presParOf" srcId="{ED150E78-4257-4A44-9599-673182D0B3FD}" destId="{550B4794-4F7B-4F20-B072-7560EA1521D4}" srcOrd="20"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ABE164FC-3196-45BE-95EE-F9FCE06D56C6}" type="doc">
      <dgm:prSet loTypeId="urn:microsoft.com/office/officeart/2005/8/layout/arrow2" loCatId="process" qsTypeId="urn:microsoft.com/office/officeart/2005/8/quickstyle/simple1#7" qsCatId="simple" csTypeId="urn:microsoft.com/office/officeart/2005/8/colors/accent1_2#6" csCatId="accent1" phldr="1"/>
      <dgm:spPr/>
      <dgm:t>
        <a:bodyPr/>
        <a:lstStyle/>
        <a:p>
          <a:endParaRPr lang="en-US"/>
        </a:p>
      </dgm:t>
    </dgm:pt>
    <dgm:pt modelId="{CA1105DA-AF29-4390-8C22-598C5DAF9A75}">
      <dgm:prSet phldrT="[Text]" custT="1"/>
      <dgm:spPr/>
      <dgm:t>
        <a:bodyPr/>
        <a:lstStyle/>
        <a:p>
          <a:pPr>
            <a:lnSpc>
              <a:spcPct val="90000"/>
            </a:lnSpc>
            <a:spcBef>
              <a:spcPct val="0"/>
            </a:spcBef>
            <a:spcAft>
              <a:spcPct val="35000"/>
            </a:spcAft>
          </a:pPr>
          <a:r>
            <a:rPr lang="en-US" sz="1500" dirty="0">
              <a:solidFill>
                <a:schemeClr val="tx2">
                  <a:lumMod val="75000"/>
                </a:schemeClr>
              </a:solidFill>
            </a:rPr>
            <a:t>Implementation of an e-clinic model to support  hospital based services (e.g. Digital Solutions).</a:t>
          </a:r>
        </a:p>
      </dgm:t>
    </dgm:pt>
    <dgm:pt modelId="{C4678730-72C2-491A-9CFD-6E2BBC0C862F}" type="parTrans" cxnId="{D6352B95-EAB4-4385-9AD1-2C23B2DE2180}">
      <dgm:prSet/>
      <dgm:spPr/>
      <dgm:t>
        <a:bodyPr/>
        <a:lstStyle/>
        <a:p>
          <a:endParaRPr lang="en-US"/>
        </a:p>
      </dgm:t>
    </dgm:pt>
    <dgm:pt modelId="{904954FC-8E39-4896-ABD0-72D83B69BC8F}" type="sibTrans" cxnId="{D6352B95-EAB4-4385-9AD1-2C23B2DE2180}">
      <dgm:prSet/>
      <dgm:spPr/>
      <dgm:t>
        <a:bodyPr/>
        <a:lstStyle/>
        <a:p>
          <a:endParaRPr lang="en-US"/>
        </a:p>
      </dgm:t>
    </dgm:pt>
    <dgm:pt modelId="{3F6A633F-AD15-47CA-BEC0-CFC23458E698}">
      <dgm:prSet phldrT="[Text]" custT="1"/>
      <dgm:spPr/>
      <dgm:t>
        <a:bodyPr/>
        <a:lstStyle/>
        <a:p>
          <a:r>
            <a:rPr lang="en-US" sz="1500" b="0" dirty="0">
              <a:solidFill>
                <a:schemeClr val="tx2">
                  <a:lumMod val="75000"/>
                </a:schemeClr>
              </a:solidFill>
            </a:rPr>
            <a:t>Review and redesign of shared care wound care pathway with nursing teams, patients, carers.  (e.g. Integrated NHSG Diabetic Foot Pathway). </a:t>
          </a:r>
        </a:p>
      </dgm:t>
    </dgm:pt>
    <dgm:pt modelId="{BD731665-D58E-42B6-BE40-08C9F945DE79}" type="sibTrans" cxnId="{941DD2FF-A9F4-4CD7-8E21-813C8952BD30}">
      <dgm:prSet/>
      <dgm:spPr/>
      <dgm:t>
        <a:bodyPr/>
        <a:lstStyle/>
        <a:p>
          <a:endParaRPr lang="en-US"/>
        </a:p>
      </dgm:t>
    </dgm:pt>
    <dgm:pt modelId="{4377A0F5-9F11-45A7-9361-11E2700F1ABD}" type="parTrans" cxnId="{941DD2FF-A9F4-4CD7-8E21-813C8952BD30}">
      <dgm:prSet/>
      <dgm:spPr/>
      <dgm:t>
        <a:bodyPr/>
        <a:lstStyle/>
        <a:p>
          <a:endParaRPr lang="en-US"/>
        </a:p>
      </dgm:t>
    </dgm:pt>
    <dgm:pt modelId="{D4227A7E-DCFD-4993-89FC-AA92A104DA57}">
      <dgm:prSet phldrT="[Text]" custT="1"/>
      <dgm:spPr/>
      <dgm:t>
        <a:bodyPr/>
        <a:lstStyle/>
        <a:p>
          <a:endParaRPr lang="en-US" sz="1500" b="1" dirty="0">
            <a:solidFill>
              <a:schemeClr val="tx2">
                <a:lumMod val="75000"/>
              </a:schemeClr>
            </a:solidFill>
          </a:endParaRPr>
        </a:p>
        <a:p>
          <a:r>
            <a:rPr lang="en-US" sz="1500" b="0" dirty="0">
              <a:solidFill>
                <a:schemeClr val="tx2">
                  <a:lumMod val="75000"/>
                </a:schemeClr>
              </a:solidFill>
            </a:rPr>
            <a:t>Improving public knowledge and understanding  of the importance of good foot health, and when necessary to seek advice from a Podiatrist (e.g. Scottish Index Multiple Deprivation,  Targeted Education)</a:t>
          </a:r>
          <a:r>
            <a:rPr lang="en-US" sz="1400" b="0" dirty="0">
              <a:solidFill>
                <a:schemeClr val="tx2">
                  <a:lumMod val="75000"/>
                </a:schemeClr>
              </a:solidFill>
            </a:rPr>
            <a:t>. </a:t>
          </a:r>
        </a:p>
      </dgm:t>
    </dgm:pt>
    <dgm:pt modelId="{A887D803-95E5-4CA7-8BF7-15F4070D6490}" type="parTrans" cxnId="{6E8D78EE-73ED-437D-B8AE-F0A4A607280B}">
      <dgm:prSet/>
      <dgm:spPr/>
      <dgm:t>
        <a:bodyPr/>
        <a:lstStyle/>
        <a:p>
          <a:endParaRPr lang="en-US"/>
        </a:p>
      </dgm:t>
    </dgm:pt>
    <dgm:pt modelId="{7A2A6FB6-3EA1-4D24-81E4-CD8E7F23BDB8}" type="sibTrans" cxnId="{6E8D78EE-73ED-437D-B8AE-F0A4A607280B}">
      <dgm:prSet/>
      <dgm:spPr/>
      <dgm:t>
        <a:bodyPr/>
        <a:lstStyle/>
        <a:p>
          <a:endParaRPr lang="en-US"/>
        </a:p>
      </dgm:t>
    </dgm:pt>
    <dgm:pt modelId="{99149843-5512-4873-B6A9-9320332CB64E}">
      <dgm:prSet phldrT="[Text]" custT="1"/>
      <dgm:spPr/>
      <dgm:t>
        <a:bodyPr/>
        <a:lstStyle/>
        <a:p>
          <a:endParaRPr lang="en-US" sz="1600" b="1" dirty="0">
            <a:solidFill>
              <a:srgbClr val="0070C0"/>
            </a:solidFill>
          </a:endParaRPr>
        </a:p>
        <a:p>
          <a:r>
            <a:rPr lang="en-US" sz="1500" b="1" dirty="0">
              <a:solidFill>
                <a:schemeClr val="tx2">
                  <a:lumMod val="75000"/>
                </a:schemeClr>
              </a:solidFill>
            </a:rPr>
            <a:t>Change of referral criteria into the service, with a view to prioritizing those with the greatest need (e.g. Community Appointment Day, Waiting Well Team, Active Clinical Referral Triage).  </a:t>
          </a:r>
        </a:p>
        <a:p>
          <a:endParaRPr lang="en-US" sz="1600" dirty="0">
            <a:solidFill>
              <a:srgbClr val="0070C0"/>
            </a:solidFill>
          </a:endParaRPr>
        </a:p>
      </dgm:t>
    </dgm:pt>
    <dgm:pt modelId="{EB66A27F-5CD2-4B7A-9B8F-EF55D26A4D82}" type="sibTrans" cxnId="{D47D441E-364D-46E6-B2DC-E934C013BE6D}">
      <dgm:prSet/>
      <dgm:spPr/>
      <dgm:t>
        <a:bodyPr/>
        <a:lstStyle/>
        <a:p>
          <a:endParaRPr lang="en-US"/>
        </a:p>
      </dgm:t>
    </dgm:pt>
    <dgm:pt modelId="{0B13D0F6-4D1B-479A-BBCC-C8518F963271}" type="parTrans" cxnId="{D47D441E-364D-46E6-B2DC-E934C013BE6D}">
      <dgm:prSet/>
      <dgm:spPr/>
      <dgm:t>
        <a:bodyPr/>
        <a:lstStyle/>
        <a:p>
          <a:endParaRPr lang="en-US"/>
        </a:p>
      </dgm:t>
    </dgm:pt>
    <dgm:pt modelId="{F5AA97FD-453D-400C-905C-282B4DFB2E3E}" type="pres">
      <dgm:prSet presAssocID="{ABE164FC-3196-45BE-95EE-F9FCE06D56C6}" presName="arrowDiagram" presStyleCnt="0">
        <dgm:presLayoutVars>
          <dgm:chMax val="5"/>
          <dgm:dir/>
          <dgm:resizeHandles val="exact"/>
        </dgm:presLayoutVars>
      </dgm:prSet>
      <dgm:spPr/>
    </dgm:pt>
    <dgm:pt modelId="{995DCD60-1169-4D3C-9992-C2CA7945EA54}" type="pres">
      <dgm:prSet presAssocID="{ABE164FC-3196-45BE-95EE-F9FCE06D56C6}" presName="arrow" presStyleLbl="bgShp" presStyleIdx="0" presStyleCnt="1" custLinFactNeighborX="-1255" custLinFactNeighborY="-2001"/>
      <dgm:spPr>
        <a:solidFill>
          <a:schemeClr val="bg1">
            <a:lumMod val="40000"/>
            <a:lumOff val="60000"/>
          </a:schemeClr>
        </a:solidFill>
      </dgm:spPr>
    </dgm:pt>
    <dgm:pt modelId="{8E310B95-B6EE-4B9E-B3A0-933C5D51F42B}" type="pres">
      <dgm:prSet presAssocID="{ABE164FC-3196-45BE-95EE-F9FCE06D56C6}" presName="arrowDiagram4" presStyleCnt="0"/>
      <dgm:spPr/>
    </dgm:pt>
    <dgm:pt modelId="{51EE19BA-3914-49BE-916B-8DDB2FDF6064}" type="pres">
      <dgm:prSet presAssocID="{CA1105DA-AF29-4390-8C22-598C5DAF9A75}" presName="bullet4a" presStyleLbl="node1" presStyleIdx="0" presStyleCnt="4"/>
      <dgm:spPr/>
    </dgm:pt>
    <dgm:pt modelId="{7DA5E762-08F7-4F53-866C-908AA9321671}" type="pres">
      <dgm:prSet presAssocID="{CA1105DA-AF29-4390-8C22-598C5DAF9A75}" presName="textBox4a" presStyleLbl="revTx" presStyleIdx="0" presStyleCnt="4" custScaleX="130400" custLinFactNeighborX="26946" custLinFactNeighborY="-16786">
        <dgm:presLayoutVars>
          <dgm:bulletEnabled val="1"/>
        </dgm:presLayoutVars>
      </dgm:prSet>
      <dgm:spPr/>
    </dgm:pt>
    <dgm:pt modelId="{42575E0E-5780-4FCC-AE4D-EE14E559310D}" type="pres">
      <dgm:prSet presAssocID="{3F6A633F-AD15-47CA-BEC0-CFC23458E698}" presName="bullet4b" presStyleLbl="node1" presStyleIdx="1" presStyleCnt="4"/>
      <dgm:spPr/>
    </dgm:pt>
    <dgm:pt modelId="{231FADA3-C590-4D6E-B025-B02E32B7AEC6}" type="pres">
      <dgm:prSet presAssocID="{3F6A633F-AD15-47CA-BEC0-CFC23458E698}" presName="textBox4b" presStyleLbl="revTx" presStyleIdx="1" presStyleCnt="4" custLinFactNeighborX="25485" custLinFactNeighborY="3935">
        <dgm:presLayoutVars>
          <dgm:bulletEnabled val="1"/>
        </dgm:presLayoutVars>
      </dgm:prSet>
      <dgm:spPr/>
    </dgm:pt>
    <dgm:pt modelId="{8B8C8D12-87B3-4A61-A1B2-D64E9F10DCF9}" type="pres">
      <dgm:prSet presAssocID="{99149843-5512-4873-B6A9-9320332CB64E}" presName="bullet4c" presStyleLbl="node1" presStyleIdx="2" presStyleCnt="4"/>
      <dgm:spPr/>
    </dgm:pt>
    <dgm:pt modelId="{BCFB54C8-3AFC-446D-8788-9424E2AD829C}" type="pres">
      <dgm:prSet presAssocID="{99149843-5512-4873-B6A9-9320332CB64E}" presName="textBox4c" presStyleLbl="revTx" presStyleIdx="2" presStyleCnt="4" custScaleY="94670" custLinFactNeighborX="19019" custLinFactNeighborY="-9059">
        <dgm:presLayoutVars>
          <dgm:bulletEnabled val="1"/>
        </dgm:presLayoutVars>
      </dgm:prSet>
      <dgm:spPr/>
    </dgm:pt>
    <dgm:pt modelId="{6AF285AD-1061-472E-9538-26C53C80FD05}" type="pres">
      <dgm:prSet presAssocID="{D4227A7E-DCFD-4993-89FC-AA92A104DA57}" presName="bullet4d" presStyleLbl="node1" presStyleIdx="3" presStyleCnt="4"/>
      <dgm:spPr/>
    </dgm:pt>
    <dgm:pt modelId="{F08BDEF4-0927-4262-8035-A30F368D0C39}" type="pres">
      <dgm:prSet presAssocID="{D4227A7E-DCFD-4993-89FC-AA92A104DA57}" presName="textBox4d" presStyleLbl="revTx" presStyleIdx="3" presStyleCnt="4" custScaleX="120665" custLinFactNeighborX="18239" custLinFactNeighborY="12839">
        <dgm:presLayoutVars>
          <dgm:bulletEnabled val="1"/>
        </dgm:presLayoutVars>
      </dgm:prSet>
      <dgm:spPr/>
    </dgm:pt>
  </dgm:ptLst>
  <dgm:cxnLst>
    <dgm:cxn modelId="{D47D441E-364D-46E6-B2DC-E934C013BE6D}" srcId="{ABE164FC-3196-45BE-95EE-F9FCE06D56C6}" destId="{99149843-5512-4873-B6A9-9320332CB64E}" srcOrd="2" destOrd="0" parTransId="{0B13D0F6-4D1B-479A-BBCC-C8518F963271}" sibTransId="{EB66A27F-5CD2-4B7A-9B8F-EF55D26A4D82}"/>
    <dgm:cxn modelId="{B0C41C39-8469-4413-9826-D78A366295C2}" type="presOf" srcId="{99149843-5512-4873-B6A9-9320332CB64E}" destId="{BCFB54C8-3AFC-446D-8788-9424E2AD829C}" srcOrd="0" destOrd="0" presId="urn:microsoft.com/office/officeart/2005/8/layout/arrow2"/>
    <dgm:cxn modelId="{4F42C87A-D411-4386-9770-8B0EEAD3FD24}" type="presOf" srcId="{CA1105DA-AF29-4390-8C22-598C5DAF9A75}" destId="{7DA5E762-08F7-4F53-866C-908AA9321671}" srcOrd="0" destOrd="0" presId="urn:microsoft.com/office/officeart/2005/8/layout/arrow2"/>
    <dgm:cxn modelId="{D6352B95-EAB4-4385-9AD1-2C23B2DE2180}" srcId="{ABE164FC-3196-45BE-95EE-F9FCE06D56C6}" destId="{CA1105DA-AF29-4390-8C22-598C5DAF9A75}" srcOrd="0" destOrd="0" parTransId="{C4678730-72C2-491A-9CFD-6E2BBC0C862F}" sibTransId="{904954FC-8E39-4896-ABD0-72D83B69BC8F}"/>
    <dgm:cxn modelId="{3EC3F7C0-CBAF-4162-A679-FC4092156272}" type="presOf" srcId="{ABE164FC-3196-45BE-95EE-F9FCE06D56C6}" destId="{F5AA97FD-453D-400C-905C-282B4DFB2E3E}" srcOrd="0" destOrd="0" presId="urn:microsoft.com/office/officeart/2005/8/layout/arrow2"/>
    <dgm:cxn modelId="{43C2F3CC-064E-4E68-96FC-96F77AB06124}" type="presOf" srcId="{D4227A7E-DCFD-4993-89FC-AA92A104DA57}" destId="{F08BDEF4-0927-4262-8035-A30F368D0C39}" srcOrd="0" destOrd="0" presId="urn:microsoft.com/office/officeart/2005/8/layout/arrow2"/>
    <dgm:cxn modelId="{6E8D78EE-73ED-437D-B8AE-F0A4A607280B}" srcId="{ABE164FC-3196-45BE-95EE-F9FCE06D56C6}" destId="{D4227A7E-DCFD-4993-89FC-AA92A104DA57}" srcOrd="3" destOrd="0" parTransId="{A887D803-95E5-4CA7-8BF7-15F4070D6490}" sibTransId="{7A2A6FB6-3EA1-4D24-81E4-CD8E7F23BDB8}"/>
    <dgm:cxn modelId="{1B68F1FA-6F76-4D48-8611-7DE9412A96CF}" type="presOf" srcId="{3F6A633F-AD15-47CA-BEC0-CFC23458E698}" destId="{231FADA3-C590-4D6E-B025-B02E32B7AEC6}" srcOrd="0" destOrd="0" presId="urn:microsoft.com/office/officeart/2005/8/layout/arrow2"/>
    <dgm:cxn modelId="{941DD2FF-A9F4-4CD7-8E21-813C8952BD30}" srcId="{ABE164FC-3196-45BE-95EE-F9FCE06D56C6}" destId="{3F6A633F-AD15-47CA-BEC0-CFC23458E698}" srcOrd="1" destOrd="0" parTransId="{4377A0F5-9F11-45A7-9361-11E2700F1ABD}" sibTransId="{BD731665-D58E-42B6-BE40-08C9F945DE79}"/>
    <dgm:cxn modelId="{62EFF581-4CED-4118-AAE2-3417E3A6442E}" type="presParOf" srcId="{F5AA97FD-453D-400C-905C-282B4DFB2E3E}" destId="{995DCD60-1169-4D3C-9992-C2CA7945EA54}" srcOrd="0" destOrd="0" presId="urn:microsoft.com/office/officeart/2005/8/layout/arrow2"/>
    <dgm:cxn modelId="{B7AAEA21-2900-43AC-8082-FD1F4B7BB6FF}" type="presParOf" srcId="{F5AA97FD-453D-400C-905C-282B4DFB2E3E}" destId="{8E310B95-B6EE-4B9E-B3A0-933C5D51F42B}" srcOrd="1" destOrd="0" presId="urn:microsoft.com/office/officeart/2005/8/layout/arrow2"/>
    <dgm:cxn modelId="{97736897-AC21-4839-A3B2-AC08325BF09A}" type="presParOf" srcId="{8E310B95-B6EE-4B9E-B3A0-933C5D51F42B}" destId="{51EE19BA-3914-49BE-916B-8DDB2FDF6064}" srcOrd="0" destOrd="0" presId="urn:microsoft.com/office/officeart/2005/8/layout/arrow2"/>
    <dgm:cxn modelId="{E07475B3-DE31-48EF-9C8F-EA0F595D8700}" type="presParOf" srcId="{8E310B95-B6EE-4B9E-B3A0-933C5D51F42B}" destId="{7DA5E762-08F7-4F53-866C-908AA9321671}" srcOrd="1" destOrd="0" presId="urn:microsoft.com/office/officeart/2005/8/layout/arrow2"/>
    <dgm:cxn modelId="{E794F788-0C69-48DE-B5D0-2DF624C13E41}" type="presParOf" srcId="{8E310B95-B6EE-4B9E-B3A0-933C5D51F42B}" destId="{42575E0E-5780-4FCC-AE4D-EE14E559310D}" srcOrd="2" destOrd="0" presId="urn:microsoft.com/office/officeart/2005/8/layout/arrow2"/>
    <dgm:cxn modelId="{762BC093-BD10-4677-A17D-DBDDB944278B}" type="presParOf" srcId="{8E310B95-B6EE-4B9E-B3A0-933C5D51F42B}" destId="{231FADA3-C590-4D6E-B025-B02E32B7AEC6}" srcOrd="3" destOrd="0" presId="urn:microsoft.com/office/officeart/2005/8/layout/arrow2"/>
    <dgm:cxn modelId="{948FAB45-D3B7-44F0-98CE-123B66AD4A15}" type="presParOf" srcId="{8E310B95-B6EE-4B9E-B3A0-933C5D51F42B}" destId="{8B8C8D12-87B3-4A61-A1B2-D64E9F10DCF9}" srcOrd="4" destOrd="0" presId="urn:microsoft.com/office/officeart/2005/8/layout/arrow2"/>
    <dgm:cxn modelId="{96DF9FF4-9A21-41E7-AED6-FD0338BC9B54}" type="presParOf" srcId="{8E310B95-B6EE-4B9E-B3A0-933C5D51F42B}" destId="{BCFB54C8-3AFC-446D-8788-9424E2AD829C}" srcOrd="5" destOrd="0" presId="urn:microsoft.com/office/officeart/2005/8/layout/arrow2"/>
    <dgm:cxn modelId="{C82756B1-FE67-47EA-9896-CD30D638904D}" type="presParOf" srcId="{8E310B95-B6EE-4B9E-B3A0-933C5D51F42B}" destId="{6AF285AD-1061-472E-9538-26C53C80FD05}" srcOrd="6" destOrd="0" presId="urn:microsoft.com/office/officeart/2005/8/layout/arrow2"/>
    <dgm:cxn modelId="{600551B0-8E6A-4E5F-AB3B-B352176419BC}" type="presParOf" srcId="{8E310B95-B6EE-4B9E-B3A0-933C5D51F42B}" destId="{F08BDEF4-0927-4262-8035-A30F368D0C39}" srcOrd="7" destOrd="0" presId="urn:microsoft.com/office/officeart/2005/8/layout/arrow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3142C-8069-4F2A-A631-E9A1B1CFB938}" type="doc">
      <dgm:prSet loTypeId="urn:microsoft.com/office/officeart/2005/8/layout/list1" loCatId="list" qsTypeId="urn:microsoft.com/office/officeart/2005/8/quickstyle/simple3#1" qsCatId="simple" csTypeId="urn:microsoft.com/office/officeart/2005/8/colors/accent1_2#7" csCatId="accent1" phldr="1"/>
      <dgm:spPr/>
      <dgm:t>
        <a:bodyPr/>
        <a:lstStyle/>
        <a:p>
          <a:endParaRPr lang="en-US"/>
        </a:p>
      </dgm:t>
    </dgm:pt>
    <dgm:pt modelId="{A0112408-6DE0-40F7-A4A1-C731A23878E7}">
      <dgm:prSet phldrT="[Text]" custT="1"/>
      <dgm:spPr/>
      <dgm:t>
        <a:bodyPr/>
        <a:lstStyle/>
        <a:p>
          <a:r>
            <a:rPr lang="en-US" sz="2000" dirty="0">
              <a:latin typeface="Arial" panose="020B0604020202020204" pitchFamily="34" charset="0"/>
              <a:cs typeface="Arial" panose="020B0604020202020204" pitchFamily="34" charset="0"/>
            </a:rPr>
            <a:t>Educate, promote and empower foot health within the community</a:t>
          </a:r>
          <a:r>
            <a:rPr lang="en-US" sz="2000" dirty="0"/>
            <a:t>. </a:t>
          </a:r>
        </a:p>
      </dgm:t>
    </dgm:pt>
    <dgm:pt modelId="{E73A5B71-ADA8-477A-9147-758691E54DB6}" type="parTrans" cxnId="{6174B5F4-EA4C-48BF-8B8C-6539EEAFEDCF}">
      <dgm:prSet/>
      <dgm:spPr/>
      <dgm:t>
        <a:bodyPr/>
        <a:lstStyle/>
        <a:p>
          <a:endParaRPr lang="en-US"/>
        </a:p>
      </dgm:t>
    </dgm:pt>
    <dgm:pt modelId="{EF0F14C9-C3C9-42E2-A59E-6A9D32AF2D2E}" type="sibTrans" cxnId="{6174B5F4-EA4C-48BF-8B8C-6539EEAFEDCF}">
      <dgm:prSet/>
      <dgm:spPr/>
      <dgm:t>
        <a:bodyPr/>
        <a:lstStyle/>
        <a:p>
          <a:endParaRPr lang="en-US"/>
        </a:p>
      </dgm:t>
    </dgm:pt>
    <dgm:pt modelId="{FD0BB4CA-8A07-4DD5-841D-78B6874AB96A}">
      <dgm:prSet phldrT="[Text]"/>
      <dgm:spPr/>
      <dgm:t>
        <a:bodyPr/>
        <a:lstStyle/>
        <a:p>
          <a:r>
            <a:rPr lang="en-US" dirty="0">
              <a:latin typeface="Arial" panose="020B0604020202020204" pitchFamily="34" charset="0"/>
              <a:cs typeface="Arial" panose="020B0604020202020204" pitchFamily="34" charset="0"/>
            </a:rPr>
            <a:t>Early identification and prevention of individuals ‘at risk’ of developing complications.  </a:t>
          </a:r>
        </a:p>
      </dgm:t>
    </dgm:pt>
    <dgm:pt modelId="{5746C80D-88AA-4F78-9B89-11B3D135F8E5}" type="parTrans" cxnId="{B144F557-0F0C-4252-A7B3-CD477BF6A942}">
      <dgm:prSet/>
      <dgm:spPr/>
      <dgm:t>
        <a:bodyPr/>
        <a:lstStyle/>
        <a:p>
          <a:endParaRPr lang="en-US"/>
        </a:p>
      </dgm:t>
    </dgm:pt>
    <dgm:pt modelId="{0713CF3B-B5BC-441A-8BA9-9BC91E5D74FE}" type="sibTrans" cxnId="{B144F557-0F0C-4252-A7B3-CD477BF6A942}">
      <dgm:prSet/>
      <dgm:spPr/>
      <dgm:t>
        <a:bodyPr/>
        <a:lstStyle/>
        <a:p>
          <a:endParaRPr lang="en-US"/>
        </a:p>
      </dgm:t>
    </dgm:pt>
    <dgm:pt modelId="{02196B96-2C9E-49BB-B3DC-F31A9B94E1EA}">
      <dgm:prSet phldrT="[Text]" custT="1"/>
      <dgm:spPr/>
      <dgm:t>
        <a:bodyPr/>
        <a:lstStyle/>
        <a:p>
          <a:r>
            <a:rPr lang="en-US" sz="2000" dirty="0">
              <a:latin typeface="Arial" panose="020B0604020202020204" pitchFamily="34" charset="0"/>
              <a:cs typeface="Arial" panose="020B0604020202020204" pitchFamily="34" charset="0"/>
            </a:rPr>
            <a:t>Management of patients aligned to Core General Waiting List. </a:t>
          </a:r>
        </a:p>
      </dgm:t>
    </dgm:pt>
    <dgm:pt modelId="{6DB56DEC-F9E5-47DB-9879-5508263C59E3}" type="parTrans" cxnId="{79774E3C-A62E-4333-A4BC-C6FF7DDE0CDB}">
      <dgm:prSet/>
      <dgm:spPr/>
      <dgm:t>
        <a:bodyPr/>
        <a:lstStyle/>
        <a:p>
          <a:endParaRPr lang="en-US"/>
        </a:p>
      </dgm:t>
    </dgm:pt>
    <dgm:pt modelId="{690BB2A3-4F4F-4BC6-A17B-0D7C3B079D96}" type="sibTrans" cxnId="{79774E3C-A62E-4333-A4BC-C6FF7DDE0CDB}">
      <dgm:prSet/>
      <dgm:spPr/>
      <dgm:t>
        <a:bodyPr/>
        <a:lstStyle/>
        <a:p>
          <a:endParaRPr lang="en-US"/>
        </a:p>
      </dgm:t>
    </dgm:pt>
    <dgm:pt modelId="{0FD44F47-2DA8-43B3-A37D-20A2D7984E2D}" type="pres">
      <dgm:prSet presAssocID="{7E33142C-8069-4F2A-A631-E9A1B1CFB938}" presName="linear" presStyleCnt="0">
        <dgm:presLayoutVars>
          <dgm:dir/>
          <dgm:animLvl val="lvl"/>
          <dgm:resizeHandles val="exact"/>
        </dgm:presLayoutVars>
      </dgm:prSet>
      <dgm:spPr/>
    </dgm:pt>
    <dgm:pt modelId="{4E2FAB4F-7981-4C88-B71F-43BCECAEB246}" type="pres">
      <dgm:prSet presAssocID="{A0112408-6DE0-40F7-A4A1-C731A23878E7}" presName="parentLin" presStyleCnt="0"/>
      <dgm:spPr/>
    </dgm:pt>
    <dgm:pt modelId="{3383AE57-8EB7-411D-9CA9-417679429694}" type="pres">
      <dgm:prSet presAssocID="{A0112408-6DE0-40F7-A4A1-C731A23878E7}" presName="parentLeftMargin" presStyleLbl="node1" presStyleIdx="0" presStyleCnt="3"/>
      <dgm:spPr/>
    </dgm:pt>
    <dgm:pt modelId="{4CFD592E-0EA0-496C-9DEB-610C9250FCF1}" type="pres">
      <dgm:prSet presAssocID="{A0112408-6DE0-40F7-A4A1-C731A23878E7}" presName="parentText" presStyleLbl="node1" presStyleIdx="0" presStyleCnt="3" custScaleX="81114" custScaleY="163797" custLinFactNeighborX="-84594" custLinFactNeighborY="-84770">
        <dgm:presLayoutVars>
          <dgm:chMax val="0"/>
          <dgm:bulletEnabled val="1"/>
        </dgm:presLayoutVars>
      </dgm:prSet>
      <dgm:spPr/>
    </dgm:pt>
    <dgm:pt modelId="{A3BB215E-CAB5-47F3-ABD2-75C05F9597EA}" type="pres">
      <dgm:prSet presAssocID="{A0112408-6DE0-40F7-A4A1-C731A23878E7}" presName="negativeSpace" presStyleCnt="0"/>
      <dgm:spPr/>
    </dgm:pt>
    <dgm:pt modelId="{D2806B60-38A4-4BC3-AFA4-F18E0F27100D}" type="pres">
      <dgm:prSet presAssocID="{A0112408-6DE0-40F7-A4A1-C731A23878E7}" presName="childText" presStyleLbl="conFgAcc1" presStyleIdx="0" presStyleCnt="3" custScaleX="20423" custLinFactY="-167080" custLinFactNeighborX="819" custLinFactNeighborY="-200000">
        <dgm:presLayoutVars>
          <dgm:bulletEnabled val="1"/>
        </dgm:presLayoutVars>
      </dgm:prSet>
      <dgm:spPr/>
    </dgm:pt>
    <dgm:pt modelId="{B1A15D04-EA3A-4A83-9E82-23CEE7093FEB}" type="pres">
      <dgm:prSet presAssocID="{EF0F14C9-C3C9-42E2-A59E-6A9D32AF2D2E}" presName="spaceBetweenRectangles" presStyleCnt="0"/>
      <dgm:spPr/>
    </dgm:pt>
    <dgm:pt modelId="{9A88F0A4-3732-406A-9BE3-691DCEE337B7}" type="pres">
      <dgm:prSet presAssocID="{FD0BB4CA-8A07-4DD5-841D-78B6874AB96A}" presName="parentLin" presStyleCnt="0"/>
      <dgm:spPr/>
    </dgm:pt>
    <dgm:pt modelId="{4E678D8D-454C-49BF-AFEF-38440797A88E}" type="pres">
      <dgm:prSet presAssocID="{FD0BB4CA-8A07-4DD5-841D-78B6874AB96A}" presName="parentLeftMargin" presStyleLbl="node1" presStyleIdx="0" presStyleCnt="3"/>
      <dgm:spPr/>
    </dgm:pt>
    <dgm:pt modelId="{8A49720D-4FEC-479F-8415-96454A09FB38}" type="pres">
      <dgm:prSet presAssocID="{FD0BB4CA-8A07-4DD5-841D-78B6874AB96A}" presName="parentText" presStyleLbl="node1" presStyleIdx="1" presStyleCnt="3" custScaleX="81165" custScaleY="148146" custLinFactX="-1494" custLinFactY="-3776" custLinFactNeighborX="-100000" custLinFactNeighborY="-100000">
        <dgm:presLayoutVars>
          <dgm:chMax val="0"/>
          <dgm:bulletEnabled val="1"/>
        </dgm:presLayoutVars>
      </dgm:prSet>
      <dgm:spPr/>
    </dgm:pt>
    <dgm:pt modelId="{73771D2C-B443-4B31-818B-79D18B99F8CE}" type="pres">
      <dgm:prSet presAssocID="{FD0BB4CA-8A07-4DD5-841D-78B6874AB96A}" presName="negativeSpace" presStyleCnt="0"/>
      <dgm:spPr/>
    </dgm:pt>
    <dgm:pt modelId="{6B668171-535E-4866-9B63-A793C2D1F813}" type="pres">
      <dgm:prSet presAssocID="{FD0BB4CA-8A07-4DD5-841D-78B6874AB96A}" presName="childText" presStyleLbl="conFgAcc1" presStyleIdx="1" presStyleCnt="3" custScaleX="5104" custLinFactY="-153354" custLinFactNeighborY="-200000">
        <dgm:presLayoutVars>
          <dgm:bulletEnabled val="1"/>
        </dgm:presLayoutVars>
      </dgm:prSet>
      <dgm:spPr/>
    </dgm:pt>
    <dgm:pt modelId="{C3B31C47-36AA-4BC4-A2A1-F25139FC6952}" type="pres">
      <dgm:prSet presAssocID="{0713CF3B-B5BC-441A-8BA9-9BC91E5D74FE}" presName="spaceBetweenRectangles" presStyleCnt="0"/>
      <dgm:spPr/>
    </dgm:pt>
    <dgm:pt modelId="{1D9EFD8E-4ADC-48BE-8CF8-501CD431E1A8}" type="pres">
      <dgm:prSet presAssocID="{02196B96-2C9E-49BB-B3DC-F31A9B94E1EA}" presName="parentLin" presStyleCnt="0"/>
      <dgm:spPr/>
    </dgm:pt>
    <dgm:pt modelId="{F97DC674-83DA-479E-8D5E-EFEAD5306244}" type="pres">
      <dgm:prSet presAssocID="{02196B96-2C9E-49BB-B3DC-F31A9B94E1EA}" presName="parentLeftMargin" presStyleLbl="node1" presStyleIdx="1" presStyleCnt="3"/>
      <dgm:spPr/>
    </dgm:pt>
    <dgm:pt modelId="{3DED7BBF-FD5C-47A7-9B1F-02539C316596}" type="pres">
      <dgm:prSet presAssocID="{02196B96-2C9E-49BB-B3DC-F31A9B94E1EA}" presName="parentText" presStyleLbl="node1" presStyleIdx="2" presStyleCnt="3" custScaleX="81053" custScaleY="174273" custLinFactY="-13577" custLinFactNeighborX="-100000" custLinFactNeighborY="-100000">
        <dgm:presLayoutVars>
          <dgm:chMax val="0"/>
          <dgm:bulletEnabled val="1"/>
        </dgm:presLayoutVars>
      </dgm:prSet>
      <dgm:spPr/>
    </dgm:pt>
    <dgm:pt modelId="{68115A56-AACE-434D-A0D0-83A00AC9DD39}" type="pres">
      <dgm:prSet presAssocID="{02196B96-2C9E-49BB-B3DC-F31A9B94E1EA}" presName="negativeSpace" presStyleCnt="0"/>
      <dgm:spPr/>
    </dgm:pt>
    <dgm:pt modelId="{0B1371EB-96CE-438E-9167-9C8F30D6420D}" type="pres">
      <dgm:prSet presAssocID="{02196B96-2C9E-49BB-B3DC-F31A9B94E1EA}" presName="childText" presStyleLbl="conFgAcc1" presStyleIdx="2" presStyleCnt="3" custFlipVert="1" custScaleX="528" custScaleY="49579">
        <dgm:presLayoutVars>
          <dgm:bulletEnabled val="1"/>
        </dgm:presLayoutVars>
      </dgm:prSet>
      <dgm:spPr/>
    </dgm:pt>
  </dgm:ptLst>
  <dgm:cxnLst>
    <dgm:cxn modelId="{C0965A00-A4B5-4E8B-AF05-026310E920E0}" type="presOf" srcId="{02196B96-2C9E-49BB-B3DC-F31A9B94E1EA}" destId="{3DED7BBF-FD5C-47A7-9B1F-02539C316596}" srcOrd="1" destOrd="0" presId="urn:microsoft.com/office/officeart/2005/8/layout/list1"/>
    <dgm:cxn modelId="{79774E3C-A62E-4333-A4BC-C6FF7DDE0CDB}" srcId="{7E33142C-8069-4F2A-A631-E9A1B1CFB938}" destId="{02196B96-2C9E-49BB-B3DC-F31A9B94E1EA}" srcOrd="2" destOrd="0" parTransId="{6DB56DEC-F9E5-47DB-9879-5508263C59E3}" sibTransId="{690BB2A3-4F4F-4BC6-A17B-0D7C3B079D96}"/>
    <dgm:cxn modelId="{6A23903C-64D9-4E2E-869B-11FB8B027313}" type="presOf" srcId="{FD0BB4CA-8A07-4DD5-841D-78B6874AB96A}" destId="{4E678D8D-454C-49BF-AFEF-38440797A88E}" srcOrd="0" destOrd="0" presId="urn:microsoft.com/office/officeart/2005/8/layout/list1"/>
    <dgm:cxn modelId="{B144F557-0F0C-4252-A7B3-CD477BF6A942}" srcId="{7E33142C-8069-4F2A-A631-E9A1B1CFB938}" destId="{FD0BB4CA-8A07-4DD5-841D-78B6874AB96A}" srcOrd="1" destOrd="0" parTransId="{5746C80D-88AA-4F78-9B89-11B3D135F8E5}" sibTransId="{0713CF3B-B5BC-441A-8BA9-9BC91E5D74FE}"/>
    <dgm:cxn modelId="{39BCDB58-94E2-4BE5-AA1F-9A1BF37F795A}" type="presOf" srcId="{FD0BB4CA-8A07-4DD5-841D-78B6874AB96A}" destId="{8A49720D-4FEC-479F-8415-96454A09FB38}" srcOrd="1" destOrd="0" presId="urn:microsoft.com/office/officeart/2005/8/layout/list1"/>
    <dgm:cxn modelId="{0324DE8B-9D29-48C5-831E-0E73D63CD620}" type="presOf" srcId="{7E33142C-8069-4F2A-A631-E9A1B1CFB938}" destId="{0FD44F47-2DA8-43B3-A37D-20A2D7984E2D}" srcOrd="0" destOrd="0" presId="urn:microsoft.com/office/officeart/2005/8/layout/list1"/>
    <dgm:cxn modelId="{9194C391-37F2-4452-90A4-2157375607B1}" type="presOf" srcId="{A0112408-6DE0-40F7-A4A1-C731A23878E7}" destId="{4CFD592E-0EA0-496C-9DEB-610C9250FCF1}" srcOrd="1" destOrd="0" presId="urn:microsoft.com/office/officeart/2005/8/layout/list1"/>
    <dgm:cxn modelId="{E55CA2B8-23B7-44E8-80C4-93DDC4DBDAE5}" type="presOf" srcId="{A0112408-6DE0-40F7-A4A1-C731A23878E7}" destId="{3383AE57-8EB7-411D-9CA9-417679429694}" srcOrd="0" destOrd="0" presId="urn:microsoft.com/office/officeart/2005/8/layout/list1"/>
    <dgm:cxn modelId="{C47B88E3-9D3F-40F7-A6D6-C644696CCA90}" type="presOf" srcId="{02196B96-2C9E-49BB-B3DC-F31A9B94E1EA}" destId="{F97DC674-83DA-479E-8D5E-EFEAD5306244}" srcOrd="0" destOrd="0" presId="urn:microsoft.com/office/officeart/2005/8/layout/list1"/>
    <dgm:cxn modelId="{6174B5F4-EA4C-48BF-8B8C-6539EEAFEDCF}" srcId="{7E33142C-8069-4F2A-A631-E9A1B1CFB938}" destId="{A0112408-6DE0-40F7-A4A1-C731A23878E7}" srcOrd="0" destOrd="0" parTransId="{E73A5B71-ADA8-477A-9147-758691E54DB6}" sibTransId="{EF0F14C9-C3C9-42E2-A59E-6A9D32AF2D2E}"/>
    <dgm:cxn modelId="{6FBF0824-9D65-45E1-9167-A4699115FF80}" type="presParOf" srcId="{0FD44F47-2DA8-43B3-A37D-20A2D7984E2D}" destId="{4E2FAB4F-7981-4C88-B71F-43BCECAEB246}" srcOrd="0" destOrd="0" presId="urn:microsoft.com/office/officeart/2005/8/layout/list1"/>
    <dgm:cxn modelId="{0D059DD1-6C97-4A0B-A3D1-43C7A1874C73}" type="presParOf" srcId="{4E2FAB4F-7981-4C88-B71F-43BCECAEB246}" destId="{3383AE57-8EB7-411D-9CA9-417679429694}" srcOrd="0" destOrd="0" presId="urn:microsoft.com/office/officeart/2005/8/layout/list1"/>
    <dgm:cxn modelId="{B0EEB61D-F92B-4887-951D-DCE996BE526E}" type="presParOf" srcId="{4E2FAB4F-7981-4C88-B71F-43BCECAEB246}" destId="{4CFD592E-0EA0-496C-9DEB-610C9250FCF1}" srcOrd="1" destOrd="0" presId="urn:microsoft.com/office/officeart/2005/8/layout/list1"/>
    <dgm:cxn modelId="{61119971-9B70-480C-89A0-B8DE6CE689EF}" type="presParOf" srcId="{0FD44F47-2DA8-43B3-A37D-20A2D7984E2D}" destId="{A3BB215E-CAB5-47F3-ABD2-75C05F9597EA}" srcOrd="1" destOrd="0" presId="urn:microsoft.com/office/officeart/2005/8/layout/list1"/>
    <dgm:cxn modelId="{A9CC2D89-A78F-4750-A785-60AC5F5D092A}" type="presParOf" srcId="{0FD44F47-2DA8-43B3-A37D-20A2D7984E2D}" destId="{D2806B60-38A4-4BC3-AFA4-F18E0F27100D}" srcOrd="2" destOrd="0" presId="urn:microsoft.com/office/officeart/2005/8/layout/list1"/>
    <dgm:cxn modelId="{5B264744-7C72-4F61-8119-B01D5AD98929}" type="presParOf" srcId="{0FD44F47-2DA8-43B3-A37D-20A2D7984E2D}" destId="{B1A15D04-EA3A-4A83-9E82-23CEE7093FEB}" srcOrd="3" destOrd="0" presId="urn:microsoft.com/office/officeart/2005/8/layout/list1"/>
    <dgm:cxn modelId="{AE925B0F-A877-40B0-B4C2-B9A0ED25530F}" type="presParOf" srcId="{0FD44F47-2DA8-43B3-A37D-20A2D7984E2D}" destId="{9A88F0A4-3732-406A-9BE3-691DCEE337B7}" srcOrd="4" destOrd="0" presId="urn:microsoft.com/office/officeart/2005/8/layout/list1"/>
    <dgm:cxn modelId="{86D1D6E9-945F-48E1-9C4C-0A1D83BB9C1F}" type="presParOf" srcId="{9A88F0A4-3732-406A-9BE3-691DCEE337B7}" destId="{4E678D8D-454C-49BF-AFEF-38440797A88E}" srcOrd="0" destOrd="0" presId="urn:microsoft.com/office/officeart/2005/8/layout/list1"/>
    <dgm:cxn modelId="{EBF95FCD-016C-4302-9274-661BD61D30BC}" type="presParOf" srcId="{9A88F0A4-3732-406A-9BE3-691DCEE337B7}" destId="{8A49720D-4FEC-479F-8415-96454A09FB38}" srcOrd="1" destOrd="0" presId="urn:microsoft.com/office/officeart/2005/8/layout/list1"/>
    <dgm:cxn modelId="{8043F01C-9F40-45D8-8BD2-9586A13F3747}" type="presParOf" srcId="{0FD44F47-2DA8-43B3-A37D-20A2D7984E2D}" destId="{73771D2C-B443-4B31-818B-79D18B99F8CE}" srcOrd="5" destOrd="0" presId="urn:microsoft.com/office/officeart/2005/8/layout/list1"/>
    <dgm:cxn modelId="{87FF8480-90E6-40B2-9240-36EBFF70D4C2}" type="presParOf" srcId="{0FD44F47-2DA8-43B3-A37D-20A2D7984E2D}" destId="{6B668171-535E-4866-9B63-A793C2D1F813}" srcOrd="6" destOrd="0" presId="urn:microsoft.com/office/officeart/2005/8/layout/list1"/>
    <dgm:cxn modelId="{67C25B7D-7A32-4F3E-9288-834945475A5A}" type="presParOf" srcId="{0FD44F47-2DA8-43B3-A37D-20A2D7984E2D}" destId="{C3B31C47-36AA-4BC4-A2A1-F25139FC6952}" srcOrd="7" destOrd="0" presId="urn:microsoft.com/office/officeart/2005/8/layout/list1"/>
    <dgm:cxn modelId="{6EE2616B-7A1A-4418-91E5-244FAAB367CE}" type="presParOf" srcId="{0FD44F47-2DA8-43B3-A37D-20A2D7984E2D}" destId="{1D9EFD8E-4ADC-48BE-8CF8-501CD431E1A8}" srcOrd="8" destOrd="0" presId="urn:microsoft.com/office/officeart/2005/8/layout/list1"/>
    <dgm:cxn modelId="{3DCD2586-B001-471C-80E0-27D6F80013A0}" type="presParOf" srcId="{1D9EFD8E-4ADC-48BE-8CF8-501CD431E1A8}" destId="{F97DC674-83DA-479E-8D5E-EFEAD5306244}" srcOrd="0" destOrd="0" presId="urn:microsoft.com/office/officeart/2005/8/layout/list1"/>
    <dgm:cxn modelId="{8830ABD6-9FD0-49BF-B61E-FA966023B5D6}" type="presParOf" srcId="{1D9EFD8E-4ADC-48BE-8CF8-501CD431E1A8}" destId="{3DED7BBF-FD5C-47A7-9B1F-02539C316596}" srcOrd="1" destOrd="0" presId="urn:microsoft.com/office/officeart/2005/8/layout/list1"/>
    <dgm:cxn modelId="{2629A70C-F24A-498F-8C1C-DD8C3257C7F6}" type="presParOf" srcId="{0FD44F47-2DA8-43B3-A37D-20A2D7984E2D}" destId="{68115A56-AACE-434D-A0D0-83A00AC9DD39}" srcOrd="9" destOrd="0" presId="urn:microsoft.com/office/officeart/2005/8/layout/list1"/>
    <dgm:cxn modelId="{B3A92715-F9F6-4CA4-80C3-2ED41F61E389}" type="presParOf" srcId="{0FD44F47-2DA8-43B3-A37D-20A2D7984E2D}" destId="{0B1371EB-96CE-438E-9167-9C8F30D6420D}"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E6496A-6ABD-4FAE-A297-18792BFDBE5B}" type="doc">
      <dgm:prSet loTypeId="urn:microsoft.com/office/officeart/2005/8/layout/vList2" loCatId="list" qsTypeId="urn:microsoft.com/office/officeart/2005/8/quickstyle/simple1#3" qsCatId="simple" csTypeId="urn:microsoft.com/office/officeart/2005/8/colors/accent1_2#3" csCatId="accent1"/>
      <dgm:spPr/>
      <dgm:t>
        <a:bodyPr/>
        <a:lstStyle/>
        <a:p>
          <a:endParaRPr lang="en-US"/>
        </a:p>
      </dgm:t>
    </dgm:pt>
    <dgm:pt modelId="{BED30C65-4C21-424C-9216-D00799ADD24C}">
      <dgm:prSet/>
      <dgm:spPr/>
      <dgm:t>
        <a:bodyPr/>
        <a:lstStyle/>
        <a:p>
          <a:pPr algn="l">
            <a:lnSpc>
              <a:spcPct val="90000"/>
            </a:lnSpc>
          </a:pPr>
          <a:r>
            <a:rPr lang="en-GB" sz="3300">
              <a:solidFill>
                <a:srgbClr val="FFFFFF"/>
              </a:solidFill>
              <a:latin typeface="Aptos" panose="02110004020202020204"/>
              <a:ea typeface="+mn-ea"/>
              <a:cs typeface="+mn-cs"/>
            </a:rPr>
            <a:t>Declining LARC fitting rates across NHS Grampian</a:t>
          </a:r>
          <a:endParaRPr lang="en-US" sz="3300">
            <a:solidFill>
              <a:srgbClr val="FFFFFF"/>
            </a:solidFill>
            <a:latin typeface="Aptos" panose="02110004020202020204"/>
            <a:ea typeface="+mn-ea"/>
            <a:cs typeface="+mn-cs"/>
          </a:endParaRPr>
        </a:p>
      </dgm:t>
    </dgm:pt>
    <dgm:pt modelId="{1AD0EC11-14BB-421E-A013-8F8427903162}" type="parTrans" cxnId="{FEEC4859-362D-444F-A3EF-4693B146BDBC}">
      <dgm:prSet/>
      <dgm:spPr/>
      <dgm:t>
        <a:bodyPr/>
        <a:lstStyle/>
        <a:p>
          <a:endParaRPr lang="en-US"/>
        </a:p>
      </dgm:t>
    </dgm:pt>
    <dgm:pt modelId="{4C448F2A-356D-490A-9931-1B914653B584}" type="sibTrans" cxnId="{FEEC4859-362D-444F-A3EF-4693B146BDBC}">
      <dgm:prSet/>
      <dgm:spPr/>
      <dgm:t>
        <a:bodyPr/>
        <a:lstStyle/>
        <a:p>
          <a:endParaRPr lang="en-US"/>
        </a:p>
      </dgm:t>
    </dgm:pt>
    <dgm:pt modelId="{9FCD70E2-E7F4-4E27-B031-F6E7351D2799}">
      <dgm:prSet/>
      <dgm:spPr/>
      <dgm:t>
        <a:bodyPr/>
        <a:lstStyle/>
        <a:p>
          <a:pPr algn="l">
            <a:lnSpc>
              <a:spcPct val="90000"/>
            </a:lnSpc>
          </a:pPr>
          <a:r>
            <a:rPr lang="en-GB" sz="3300">
              <a:solidFill>
                <a:srgbClr val="FFFFFF"/>
              </a:solidFill>
              <a:latin typeface="Aptos" panose="02110004020202020204"/>
              <a:ea typeface="+mn-ea"/>
              <a:cs typeface="+mn-cs"/>
            </a:rPr>
            <a:t>Rising abortion rates</a:t>
          </a:r>
          <a:endParaRPr lang="en-US" sz="3300">
            <a:solidFill>
              <a:srgbClr val="FFFFFF"/>
            </a:solidFill>
            <a:latin typeface="Aptos" panose="02110004020202020204"/>
            <a:ea typeface="+mn-ea"/>
            <a:cs typeface="+mn-cs"/>
          </a:endParaRPr>
        </a:p>
      </dgm:t>
    </dgm:pt>
    <dgm:pt modelId="{151B92D0-3E9B-4FCE-97FA-E2A21BC96B49}" type="parTrans" cxnId="{C3128146-2038-48F6-8AE3-C56A78A91229}">
      <dgm:prSet/>
      <dgm:spPr/>
      <dgm:t>
        <a:bodyPr/>
        <a:lstStyle/>
        <a:p>
          <a:endParaRPr lang="en-US"/>
        </a:p>
      </dgm:t>
    </dgm:pt>
    <dgm:pt modelId="{515E9071-2061-4669-AABB-B3031024240D}" type="sibTrans" cxnId="{C3128146-2038-48F6-8AE3-C56A78A91229}">
      <dgm:prSet/>
      <dgm:spPr/>
      <dgm:t>
        <a:bodyPr/>
        <a:lstStyle/>
        <a:p>
          <a:endParaRPr lang="en-US"/>
        </a:p>
      </dgm:t>
    </dgm:pt>
    <dgm:pt modelId="{F8114832-6E18-41FF-932E-88564366C98D}">
      <dgm:prSet/>
      <dgm:spPr/>
      <dgm:t>
        <a:bodyPr/>
        <a:lstStyle/>
        <a:p>
          <a:pPr algn="l">
            <a:lnSpc>
              <a:spcPct val="90000"/>
            </a:lnSpc>
          </a:pPr>
          <a:r>
            <a:rPr lang="en-GB" sz="3300">
              <a:solidFill>
                <a:srgbClr val="FFFFFF"/>
              </a:solidFill>
              <a:latin typeface="Aptos" panose="02110004020202020204"/>
              <a:ea typeface="+mn-ea"/>
              <a:cs typeface="+mn-cs"/>
            </a:rPr>
            <a:t>Traditional appointment-based clinics - DNA rates of up to 26%</a:t>
          </a:r>
          <a:endParaRPr lang="en-US" sz="3300">
            <a:solidFill>
              <a:srgbClr val="FFFFFF"/>
            </a:solidFill>
            <a:latin typeface="Aptos" panose="02110004020202020204"/>
            <a:ea typeface="+mn-ea"/>
            <a:cs typeface="+mn-cs"/>
          </a:endParaRPr>
        </a:p>
      </dgm:t>
    </dgm:pt>
    <dgm:pt modelId="{CDA7B5D0-1EDB-42BB-899C-C41AEE1D9DFF}" type="parTrans" cxnId="{151B4AB2-9993-44C2-ADC9-068F5FFD695B}">
      <dgm:prSet/>
      <dgm:spPr/>
      <dgm:t>
        <a:bodyPr/>
        <a:lstStyle/>
        <a:p>
          <a:endParaRPr lang="en-US"/>
        </a:p>
      </dgm:t>
    </dgm:pt>
    <dgm:pt modelId="{3FA23BB3-C1B1-48AF-9105-085EE0C3691D}" type="sibTrans" cxnId="{151B4AB2-9993-44C2-ADC9-068F5FFD695B}">
      <dgm:prSet/>
      <dgm:spPr/>
      <dgm:t>
        <a:bodyPr/>
        <a:lstStyle/>
        <a:p>
          <a:endParaRPr lang="en-US"/>
        </a:p>
      </dgm:t>
    </dgm:pt>
    <dgm:pt modelId="{EDB7EE15-8923-49E4-A139-263E63F5A944}" type="pres">
      <dgm:prSet presAssocID="{77E6496A-6ABD-4FAE-A297-18792BFDBE5B}" presName="linear" presStyleCnt="0">
        <dgm:presLayoutVars>
          <dgm:animLvl val="lvl"/>
          <dgm:resizeHandles val="exact"/>
        </dgm:presLayoutVars>
      </dgm:prSet>
      <dgm:spPr/>
    </dgm:pt>
    <dgm:pt modelId="{C78DAEB7-E2F0-4C7C-80EC-699E56236B57}" type="pres">
      <dgm:prSet presAssocID="{BED30C65-4C21-424C-9216-D00799ADD24C}" presName="parentText" presStyleLbl="node1" presStyleIdx="0" presStyleCnt="3">
        <dgm:presLayoutVars>
          <dgm:chMax val="0"/>
          <dgm:bulletEnabled val="1"/>
        </dgm:presLayoutVars>
      </dgm:prSet>
      <dgm:spPr/>
    </dgm:pt>
    <dgm:pt modelId="{95CBEEF9-8805-4CD7-B21F-78B54E809F56}" type="pres">
      <dgm:prSet presAssocID="{4C448F2A-356D-490A-9931-1B914653B584}" presName="spacer" presStyleCnt="0"/>
      <dgm:spPr/>
    </dgm:pt>
    <dgm:pt modelId="{668F3BB1-BFD8-4584-B9C0-53BACF1AE96E}" type="pres">
      <dgm:prSet presAssocID="{9FCD70E2-E7F4-4E27-B031-F6E7351D2799}" presName="parentText" presStyleLbl="node1" presStyleIdx="1" presStyleCnt="3">
        <dgm:presLayoutVars>
          <dgm:chMax val="0"/>
          <dgm:bulletEnabled val="1"/>
        </dgm:presLayoutVars>
      </dgm:prSet>
      <dgm:spPr/>
    </dgm:pt>
    <dgm:pt modelId="{186319FD-F073-44ED-A4D9-437AAA682D98}" type="pres">
      <dgm:prSet presAssocID="{515E9071-2061-4669-AABB-B3031024240D}" presName="spacer" presStyleCnt="0"/>
      <dgm:spPr/>
    </dgm:pt>
    <dgm:pt modelId="{79806C1C-A449-4319-9B7F-A7A13710A06C}" type="pres">
      <dgm:prSet presAssocID="{F8114832-6E18-41FF-932E-88564366C98D}" presName="parentText" presStyleLbl="node1" presStyleIdx="2" presStyleCnt="3">
        <dgm:presLayoutVars>
          <dgm:chMax val="0"/>
          <dgm:bulletEnabled val="1"/>
        </dgm:presLayoutVars>
      </dgm:prSet>
      <dgm:spPr/>
    </dgm:pt>
  </dgm:ptLst>
  <dgm:cxnLst>
    <dgm:cxn modelId="{27988C2A-5670-4B4D-A9F6-C8348B6DB367}" type="presOf" srcId="{77E6496A-6ABD-4FAE-A297-18792BFDBE5B}" destId="{EDB7EE15-8923-49E4-A139-263E63F5A944}" srcOrd="0" destOrd="0" presId="urn:microsoft.com/office/officeart/2005/8/layout/vList2"/>
    <dgm:cxn modelId="{1741CC65-34A3-4F0D-861A-33EC02F98984}" type="presOf" srcId="{BED30C65-4C21-424C-9216-D00799ADD24C}" destId="{C78DAEB7-E2F0-4C7C-80EC-699E56236B57}" srcOrd="0" destOrd="0" presId="urn:microsoft.com/office/officeart/2005/8/layout/vList2"/>
    <dgm:cxn modelId="{C3128146-2038-48F6-8AE3-C56A78A91229}" srcId="{77E6496A-6ABD-4FAE-A297-18792BFDBE5B}" destId="{9FCD70E2-E7F4-4E27-B031-F6E7351D2799}" srcOrd="1" destOrd="0" parTransId="{151B92D0-3E9B-4FCE-97FA-E2A21BC96B49}" sibTransId="{515E9071-2061-4669-AABB-B3031024240D}"/>
    <dgm:cxn modelId="{FEEC4859-362D-444F-A3EF-4693B146BDBC}" srcId="{77E6496A-6ABD-4FAE-A297-18792BFDBE5B}" destId="{BED30C65-4C21-424C-9216-D00799ADD24C}" srcOrd="0" destOrd="0" parTransId="{1AD0EC11-14BB-421E-A013-8F8427903162}" sibTransId="{4C448F2A-356D-490A-9931-1B914653B584}"/>
    <dgm:cxn modelId="{96041D8F-2E88-431A-B811-A99098D188B0}" type="presOf" srcId="{F8114832-6E18-41FF-932E-88564366C98D}" destId="{79806C1C-A449-4319-9B7F-A7A13710A06C}" srcOrd="0" destOrd="0" presId="urn:microsoft.com/office/officeart/2005/8/layout/vList2"/>
    <dgm:cxn modelId="{DFB7489C-CCF4-4806-96C4-54A57C9EEAC8}" type="presOf" srcId="{9FCD70E2-E7F4-4E27-B031-F6E7351D2799}" destId="{668F3BB1-BFD8-4584-B9C0-53BACF1AE96E}" srcOrd="0" destOrd="0" presId="urn:microsoft.com/office/officeart/2005/8/layout/vList2"/>
    <dgm:cxn modelId="{151B4AB2-9993-44C2-ADC9-068F5FFD695B}" srcId="{77E6496A-6ABD-4FAE-A297-18792BFDBE5B}" destId="{F8114832-6E18-41FF-932E-88564366C98D}" srcOrd="2" destOrd="0" parTransId="{CDA7B5D0-1EDB-42BB-899C-C41AEE1D9DFF}" sibTransId="{3FA23BB3-C1B1-48AF-9105-085EE0C3691D}"/>
    <dgm:cxn modelId="{31A445DD-3596-40EF-AAD0-F23041020786}" type="presParOf" srcId="{EDB7EE15-8923-49E4-A139-263E63F5A944}" destId="{C78DAEB7-E2F0-4C7C-80EC-699E56236B57}" srcOrd="0" destOrd="0" presId="urn:microsoft.com/office/officeart/2005/8/layout/vList2"/>
    <dgm:cxn modelId="{AC3A4693-75DC-4CD0-8CC5-8E4C3FAD07AD}" type="presParOf" srcId="{EDB7EE15-8923-49E4-A139-263E63F5A944}" destId="{95CBEEF9-8805-4CD7-B21F-78B54E809F56}" srcOrd="1" destOrd="0" presId="urn:microsoft.com/office/officeart/2005/8/layout/vList2"/>
    <dgm:cxn modelId="{DB7D9BA4-A089-43D7-B1CA-4A5AE41ACD2E}" type="presParOf" srcId="{EDB7EE15-8923-49E4-A139-263E63F5A944}" destId="{668F3BB1-BFD8-4584-B9C0-53BACF1AE96E}" srcOrd="2" destOrd="0" presId="urn:microsoft.com/office/officeart/2005/8/layout/vList2"/>
    <dgm:cxn modelId="{EE96E7E6-35F6-4D42-A48B-BE10E095E110}" type="presParOf" srcId="{EDB7EE15-8923-49E4-A139-263E63F5A944}" destId="{186319FD-F073-44ED-A4D9-437AAA682D98}" srcOrd="3" destOrd="0" presId="urn:microsoft.com/office/officeart/2005/8/layout/vList2"/>
    <dgm:cxn modelId="{C5954675-AA06-458E-998D-C549E0FA92D5}" type="presParOf" srcId="{EDB7EE15-8923-49E4-A139-263E63F5A944}" destId="{79806C1C-A449-4319-9B7F-A7A13710A06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0BA218-E5CA-4F39-A34F-4D2F2F23D369}" type="doc">
      <dgm:prSet loTypeId="urn:microsoft.com/office/officeart/2018/2/layout/IconVerticalSolidList" loCatId="icon" qsTypeId="urn:microsoft.com/office/officeart/2005/8/quickstyle/simple1#8" qsCatId="simple" csTypeId="urn:microsoft.com/office/officeart/2005/8/colors/accent2_2#1" csCatId="accent2" phldr="1"/>
      <dgm:spPr/>
    </dgm:pt>
    <dgm:pt modelId="{252C5D94-FEEC-47E1-BFC8-AEA33A2450A3}">
      <dgm:prSet phldrT="[Text]" phldr="0"/>
      <dgm:spPr/>
      <dgm:t>
        <a:bodyPr/>
        <a:lstStyle/>
        <a:p>
          <a:pPr>
            <a:lnSpc>
              <a:spcPct val="100000"/>
            </a:lnSpc>
          </a:pPr>
          <a:r>
            <a:rPr lang="en-GB" dirty="0">
              <a:latin typeface="Aptos"/>
            </a:rPr>
            <a:t>Patients identified service acceptability</a:t>
          </a:r>
        </a:p>
      </dgm:t>
    </dgm:pt>
    <dgm:pt modelId="{E41677B8-B625-44CC-8B11-E9F88786760E}" type="parTrans" cxnId="{C9E29331-BF91-44EE-923E-4A9944A41A8B}">
      <dgm:prSet/>
      <dgm:spPr/>
    </dgm:pt>
    <dgm:pt modelId="{3ACB5537-50C2-4E9D-B83D-E303ACA82DFA}" type="sibTrans" cxnId="{C9E29331-BF91-44EE-923E-4A9944A41A8B}">
      <dgm:prSet/>
      <dgm:spPr/>
      <dgm:t>
        <a:bodyPr/>
        <a:lstStyle/>
        <a:p>
          <a:endParaRPr lang="en-GB"/>
        </a:p>
      </dgm:t>
    </dgm:pt>
    <dgm:pt modelId="{E03AECE5-90A0-4A58-BE8E-F046FA16BA58}">
      <dgm:prSet phldrT="[Text]" phldr="0"/>
      <dgm:spPr/>
      <dgm:t>
        <a:bodyPr/>
        <a:lstStyle/>
        <a:p>
          <a:pPr>
            <a:lnSpc>
              <a:spcPct val="100000"/>
            </a:lnSpc>
          </a:pPr>
          <a:r>
            <a:rPr lang="en-GB" dirty="0">
              <a:latin typeface="Aptos"/>
            </a:rPr>
            <a:t>Clinical team designed model</a:t>
          </a:r>
        </a:p>
      </dgm:t>
    </dgm:pt>
    <dgm:pt modelId="{2B810AA5-08BE-44B3-A92D-006C46AED1AA}" type="parTrans" cxnId="{1C64963D-953D-4820-85ED-79EB57BE2958}">
      <dgm:prSet/>
      <dgm:spPr/>
    </dgm:pt>
    <dgm:pt modelId="{DC060964-C0D3-4ADC-B24F-9D472D1AB38B}" type="sibTrans" cxnId="{1C64963D-953D-4820-85ED-79EB57BE2958}">
      <dgm:prSet/>
      <dgm:spPr/>
      <dgm:t>
        <a:bodyPr/>
        <a:lstStyle/>
        <a:p>
          <a:endParaRPr lang="en-GB"/>
        </a:p>
      </dgm:t>
    </dgm:pt>
    <dgm:pt modelId="{2A0085BC-186B-4C35-A6FC-6C668F4E41D5}">
      <dgm:prSet phldrT="[Text]" phldr="0"/>
      <dgm:spPr/>
      <dgm:t>
        <a:bodyPr/>
        <a:lstStyle/>
        <a:p>
          <a:pPr>
            <a:lnSpc>
              <a:spcPct val="100000"/>
            </a:lnSpc>
          </a:pPr>
          <a:r>
            <a:rPr lang="en-GB" dirty="0">
              <a:latin typeface="Aptos"/>
            </a:rPr>
            <a:t>Staff contributed operational expertise</a:t>
          </a:r>
        </a:p>
      </dgm:t>
    </dgm:pt>
    <dgm:pt modelId="{9C65498F-8235-4D3A-A61F-9703E834A37B}" type="parTrans" cxnId="{739D3A7F-9654-4709-9F35-5A0C0C9E1855}">
      <dgm:prSet/>
      <dgm:spPr/>
    </dgm:pt>
    <dgm:pt modelId="{3482F7D0-2876-4BEC-94A0-1532448B6FE5}" type="sibTrans" cxnId="{739D3A7F-9654-4709-9F35-5A0C0C9E1855}">
      <dgm:prSet/>
      <dgm:spPr/>
      <dgm:t>
        <a:bodyPr/>
        <a:lstStyle/>
        <a:p>
          <a:endParaRPr lang="en-GB"/>
        </a:p>
      </dgm:t>
    </dgm:pt>
    <dgm:pt modelId="{6BF8968D-735E-490F-BECE-83EFE3D7DF9B}">
      <dgm:prSet phldrT="[Text]" phldr="0"/>
      <dgm:spPr/>
      <dgm:t>
        <a:bodyPr/>
        <a:lstStyle/>
        <a:p>
          <a:pPr>
            <a:lnSpc>
              <a:spcPct val="100000"/>
            </a:lnSpc>
          </a:pPr>
          <a:r>
            <a:rPr lang="en-GB" dirty="0">
              <a:latin typeface="Aptos"/>
            </a:rPr>
            <a:t>Continuous feedback informed delivery</a:t>
          </a:r>
        </a:p>
      </dgm:t>
    </dgm:pt>
    <dgm:pt modelId="{80A182E7-93C6-45CF-9C47-4FBE2B53EF3D}" type="parTrans" cxnId="{4171A37E-4060-434B-82DE-BB295AAB3AF7}">
      <dgm:prSet/>
      <dgm:spPr/>
    </dgm:pt>
    <dgm:pt modelId="{4919E45A-7B13-4770-BD10-0E0AE7B08072}" type="sibTrans" cxnId="{4171A37E-4060-434B-82DE-BB295AAB3AF7}">
      <dgm:prSet/>
      <dgm:spPr/>
      <dgm:t>
        <a:bodyPr/>
        <a:lstStyle/>
        <a:p>
          <a:endParaRPr lang="en-GB"/>
        </a:p>
      </dgm:t>
    </dgm:pt>
    <dgm:pt modelId="{1CD7C703-C30C-42D2-9171-1179BC9B7EF3}" type="pres">
      <dgm:prSet presAssocID="{140BA218-E5CA-4F39-A34F-4D2F2F23D369}" presName="root" presStyleCnt="0">
        <dgm:presLayoutVars>
          <dgm:dir/>
          <dgm:resizeHandles val="exact"/>
        </dgm:presLayoutVars>
      </dgm:prSet>
      <dgm:spPr/>
    </dgm:pt>
    <dgm:pt modelId="{1D2D04DF-FD24-477A-9E55-5F69DA351D5D}" type="pres">
      <dgm:prSet presAssocID="{252C5D94-FEEC-47E1-BFC8-AEA33A2450A3}" presName="compNode" presStyleCnt="0"/>
      <dgm:spPr/>
    </dgm:pt>
    <dgm:pt modelId="{59FA2FA4-BEA8-46A6-A058-5FD2C2937EF1}" type="pres">
      <dgm:prSet presAssocID="{252C5D94-FEEC-47E1-BFC8-AEA33A2450A3}" presName="bgRect" presStyleLbl="bgShp" presStyleIdx="0" presStyleCnt="4"/>
      <dgm:spPr/>
    </dgm:pt>
    <dgm:pt modelId="{0D15114D-DF3C-4502-9B06-9D130D8294E1}" type="pres">
      <dgm:prSet presAssocID="{252C5D94-FEEC-47E1-BFC8-AEA33A2450A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ick"/>
        </a:ext>
      </dgm:extLst>
    </dgm:pt>
    <dgm:pt modelId="{129B7A59-3DF5-4C80-9365-568C794EDB1E}" type="pres">
      <dgm:prSet presAssocID="{252C5D94-FEEC-47E1-BFC8-AEA33A2450A3}" presName="spaceRect" presStyleCnt="0"/>
      <dgm:spPr/>
    </dgm:pt>
    <dgm:pt modelId="{53F0E9F4-9BD2-4D32-8B86-3B917097D8F3}" type="pres">
      <dgm:prSet presAssocID="{252C5D94-FEEC-47E1-BFC8-AEA33A2450A3}" presName="parTx" presStyleLbl="revTx" presStyleIdx="0" presStyleCnt="4">
        <dgm:presLayoutVars>
          <dgm:chMax val="0"/>
          <dgm:chPref val="0"/>
        </dgm:presLayoutVars>
      </dgm:prSet>
      <dgm:spPr/>
    </dgm:pt>
    <dgm:pt modelId="{8CD3B948-193E-4111-B14B-716DD43AF28D}" type="pres">
      <dgm:prSet presAssocID="{3ACB5537-50C2-4E9D-B83D-E303ACA82DFA}" presName="sibTrans" presStyleCnt="0"/>
      <dgm:spPr/>
    </dgm:pt>
    <dgm:pt modelId="{61135111-EB71-4AC1-BDBC-3A9A04A94D06}" type="pres">
      <dgm:prSet presAssocID="{E03AECE5-90A0-4A58-BE8E-F046FA16BA58}" presName="compNode" presStyleCnt="0"/>
      <dgm:spPr/>
    </dgm:pt>
    <dgm:pt modelId="{7FED1A15-F4B4-439D-8FE2-460A845B7A3F}" type="pres">
      <dgm:prSet presAssocID="{E03AECE5-90A0-4A58-BE8E-F046FA16BA58}" presName="bgRect" presStyleLbl="bgShp" presStyleIdx="1" presStyleCnt="4"/>
      <dgm:spPr/>
    </dgm:pt>
    <dgm:pt modelId="{571F2DA6-35AF-4E7B-836E-CEBD5D7C4718}" type="pres">
      <dgm:prSet presAssocID="{E03AECE5-90A0-4A58-BE8E-F046FA16BA5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68448E85-C9B1-4A3F-A013-C4C1B051F75B}" type="pres">
      <dgm:prSet presAssocID="{E03AECE5-90A0-4A58-BE8E-F046FA16BA58}" presName="spaceRect" presStyleCnt="0"/>
      <dgm:spPr/>
    </dgm:pt>
    <dgm:pt modelId="{48B69D4D-32E8-486E-AD90-06E013E02951}" type="pres">
      <dgm:prSet presAssocID="{E03AECE5-90A0-4A58-BE8E-F046FA16BA58}" presName="parTx" presStyleLbl="revTx" presStyleIdx="1" presStyleCnt="4">
        <dgm:presLayoutVars>
          <dgm:chMax val="0"/>
          <dgm:chPref val="0"/>
        </dgm:presLayoutVars>
      </dgm:prSet>
      <dgm:spPr/>
    </dgm:pt>
    <dgm:pt modelId="{25DE1526-27F1-46F1-B4B3-C68575F391DF}" type="pres">
      <dgm:prSet presAssocID="{DC060964-C0D3-4ADC-B24F-9D472D1AB38B}" presName="sibTrans" presStyleCnt="0"/>
      <dgm:spPr/>
    </dgm:pt>
    <dgm:pt modelId="{ADB98216-9672-482D-BA22-33F870D95C3F}" type="pres">
      <dgm:prSet presAssocID="{2A0085BC-186B-4C35-A6FC-6C668F4E41D5}" presName="compNode" presStyleCnt="0"/>
      <dgm:spPr/>
    </dgm:pt>
    <dgm:pt modelId="{ADE46D43-426B-404E-95B8-7E6300F7D620}" type="pres">
      <dgm:prSet presAssocID="{2A0085BC-186B-4C35-A6FC-6C668F4E41D5}" presName="bgRect" presStyleLbl="bgShp" presStyleIdx="2" presStyleCnt="4"/>
      <dgm:spPr/>
    </dgm:pt>
    <dgm:pt modelId="{E7F42C2F-51FE-41D8-B60C-3A6F4C5C63B7}" type="pres">
      <dgm:prSet presAssocID="{2A0085BC-186B-4C35-A6FC-6C668F4E41D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s"/>
        </a:ext>
      </dgm:extLst>
    </dgm:pt>
    <dgm:pt modelId="{723C84AF-1E39-444C-8F85-6A5FA0CBDBEB}" type="pres">
      <dgm:prSet presAssocID="{2A0085BC-186B-4C35-A6FC-6C668F4E41D5}" presName="spaceRect" presStyleCnt="0"/>
      <dgm:spPr/>
    </dgm:pt>
    <dgm:pt modelId="{AAC82B2E-2EDC-4B94-ABB7-97D20D918F92}" type="pres">
      <dgm:prSet presAssocID="{2A0085BC-186B-4C35-A6FC-6C668F4E41D5}" presName="parTx" presStyleLbl="revTx" presStyleIdx="2" presStyleCnt="4">
        <dgm:presLayoutVars>
          <dgm:chMax val="0"/>
          <dgm:chPref val="0"/>
        </dgm:presLayoutVars>
      </dgm:prSet>
      <dgm:spPr/>
    </dgm:pt>
    <dgm:pt modelId="{3C4BA334-25A0-48B6-8292-56C68645B140}" type="pres">
      <dgm:prSet presAssocID="{3482F7D0-2876-4BEC-94A0-1532448B6FE5}" presName="sibTrans" presStyleCnt="0"/>
      <dgm:spPr/>
    </dgm:pt>
    <dgm:pt modelId="{822D3C14-27A7-42A9-B4E4-77C2535C7E6E}" type="pres">
      <dgm:prSet presAssocID="{6BF8968D-735E-490F-BECE-83EFE3D7DF9B}" presName="compNode" presStyleCnt="0"/>
      <dgm:spPr/>
    </dgm:pt>
    <dgm:pt modelId="{FBE1BF03-29DC-44EB-A784-704B445B62E1}" type="pres">
      <dgm:prSet presAssocID="{6BF8968D-735E-490F-BECE-83EFE3D7DF9B}" presName="bgRect" presStyleLbl="bgShp" presStyleIdx="3" presStyleCnt="4"/>
      <dgm:spPr/>
    </dgm:pt>
    <dgm:pt modelId="{481E2F87-EB9D-49B9-88C5-15377B97A90F}" type="pres">
      <dgm:prSet presAssocID="{6BF8968D-735E-490F-BECE-83EFE3D7DF9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BE1F2DA2-33F5-4488-8D3F-A5AFF0996F08}" type="pres">
      <dgm:prSet presAssocID="{6BF8968D-735E-490F-BECE-83EFE3D7DF9B}" presName="spaceRect" presStyleCnt="0"/>
      <dgm:spPr/>
    </dgm:pt>
    <dgm:pt modelId="{6FD11F9E-7DEC-45AE-B6ED-9E8ACDC44480}" type="pres">
      <dgm:prSet presAssocID="{6BF8968D-735E-490F-BECE-83EFE3D7DF9B}" presName="parTx" presStyleLbl="revTx" presStyleIdx="3" presStyleCnt="4">
        <dgm:presLayoutVars>
          <dgm:chMax val="0"/>
          <dgm:chPref val="0"/>
        </dgm:presLayoutVars>
      </dgm:prSet>
      <dgm:spPr/>
    </dgm:pt>
  </dgm:ptLst>
  <dgm:cxnLst>
    <dgm:cxn modelId="{BFB66C27-8A3B-498A-A551-8BB91F1B10E9}" type="presOf" srcId="{140BA218-E5CA-4F39-A34F-4D2F2F23D369}" destId="{1CD7C703-C30C-42D2-9171-1179BC9B7EF3}" srcOrd="0" destOrd="0" presId="urn:microsoft.com/office/officeart/2018/2/layout/IconVerticalSolidList"/>
    <dgm:cxn modelId="{C7C1DB2D-6038-4919-BCCE-62FBB0F84365}" type="presOf" srcId="{2A0085BC-186B-4C35-A6FC-6C668F4E41D5}" destId="{AAC82B2E-2EDC-4B94-ABB7-97D20D918F92}" srcOrd="0" destOrd="0" presId="urn:microsoft.com/office/officeart/2018/2/layout/IconVerticalSolidList"/>
    <dgm:cxn modelId="{C9E29331-BF91-44EE-923E-4A9944A41A8B}" srcId="{140BA218-E5CA-4F39-A34F-4D2F2F23D369}" destId="{252C5D94-FEEC-47E1-BFC8-AEA33A2450A3}" srcOrd="0" destOrd="0" parTransId="{E41677B8-B625-44CC-8B11-E9F88786760E}" sibTransId="{3ACB5537-50C2-4E9D-B83D-E303ACA82DFA}"/>
    <dgm:cxn modelId="{04976332-F2DE-4BBC-A3A2-5C6353040272}" type="presOf" srcId="{6BF8968D-735E-490F-BECE-83EFE3D7DF9B}" destId="{6FD11F9E-7DEC-45AE-B6ED-9E8ACDC44480}" srcOrd="0" destOrd="0" presId="urn:microsoft.com/office/officeart/2018/2/layout/IconVerticalSolidList"/>
    <dgm:cxn modelId="{1C64963D-953D-4820-85ED-79EB57BE2958}" srcId="{140BA218-E5CA-4F39-A34F-4D2F2F23D369}" destId="{E03AECE5-90A0-4A58-BE8E-F046FA16BA58}" srcOrd="1" destOrd="0" parTransId="{2B810AA5-08BE-44B3-A92D-006C46AED1AA}" sibTransId="{DC060964-C0D3-4ADC-B24F-9D472D1AB38B}"/>
    <dgm:cxn modelId="{8D4A8F6A-BE7D-4F55-AE0C-D6F4612BBEAA}" type="presOf" srcId="{E03AECE5-90A0-4A58-BE8E-F046FA16BA58}" destId="{48B69D4D-32E8-486E-AD90-06E013E02951}" srcOrd="0" destOrd="0" presId="urn:microsoft.com/office/officeart/2018/2/layout/IconVerticalSolidList"/>
    <dgm:cxn modelId="{4171A37E-4060-434B-82DE-BB295AAB3AF7}" srcId="{140BA218-E5CA-4F39-A34F-4D2F2F23D369}" destId="{6BF8968D-735E-490F-BECE-83EFE3D7DF9B}" srcOrd="3" destOrd="0" parTransId="{80A182E7-93C6-45CF-9C47-4FBE2B53EF3D}" sibTransId="{4919E45A-7B13-4770-BD10-0E0AE7B08072}"/>
    <dgm:cxn modelId="{739D3A7F-9654-4709-9F35-5A0C0C9E1855}" srcId="{140BA218-E5CA-4F39-A34F-4D2F2F23D369}" destId="{2A0085BC-186B-4C35-A6FC-6C668F4E41D5}" srcOrd="2" destOrd="0" parTransId="{9C65498F-8235-4D3A-A61F-9703E834A37B}" sibTransId="{3482F7D0-2876-4BEC-94A0-1532448B6FE5}"/>
    <dgm:cxn modelId="{F00879BF-9BCF-458A-96BE-9996DE2652D0}" type="presOf" srcId="{252C5D94-FEEC-47E1-BFC8-AEA33A2450A3}" destId="{53F0E9F4-9BD2-4D32-8B86-3B917097D8F3}" srcOrd="0" destOrd="0" presId="urn:microsoft.com/office/officeart/2018/2/layout/IconVerticalSolidList"/>
    <dgm:cxn modelId="{DDF42E5B-60F3-486F-A107-6161FB93366B}" type="presParOf" srcId="{1CD7C703-C30C-42D2-9171-1179BC9B7EF3}" destId="{1D2D04DF-FD24-477A-9E55-5F69DA351D5D}" srcOrd="0" destOrd="0" presId="urn:microsoft.com/office/officeart/2018/2/layout/IconVerticalSolidList"/>
    <dgm:cxn modelId="{6B7483A3-C65C-4DE5-8929-A3294EEE3B14}" type="presParOf" srcId="{1D2D04DF-FD24-477A-9E55-5F69DA351D5D}" destId="{59FA2FA4-BEA8-46A6-A058-5FD2C2937EF1}" srcOrd="0" destOrd="0" presId="urn:microsoft.com/office/officeart/2018/2/layout/IconVerticalSolidList"/>
    <dgm:cxn modelId="{844B6648-E50D-4D87-A5BC-AF203E362397}" type="presParOf" srcId="{1D2D04DF-FD24-477A-9E55-5F69DA351D5D}" destId="{0D15114D-DF3C-4502-9B06-9D130D8294E1}" srcOrd="1" destOrd="0" presId="urn:microsoft.com/office/officeart/2018/2/layout/IconVerticalSolidList"/>
    <dgm:cxn modelId="{77C18876-C0B1-4B7E-BD28-1E5187617520}" type="presParOf" srcId="{1D2D04DF-FD24-477A-9E55-5F69DA351D5D}" destId="{129B7A59-3DF5-4C80-9365-568C794EDB1E}" srcOrd="2" destOrd="0" presId="urn:microsoft.com/office/officeart/2018/2/layout/IconVerticalSolidList"/>
    <dgm:cxn modelId="{A09B6324-79C1-4CB2-AB93-356F26763C19}" type="presParOf" srcId="{1D2D04DF-FD24-477A-9E55-5F69DA351D5D}" destId="{53F0E9F4-9BD2-4D32-8B86-3B917097D8F3}" srcOrd="3" destOrd="0" presId="urn:microsoft.com/office/officeart/2018/2/layout/IconVerticalSolidList"/>
    <dgm:cxn modelId="{4D51DF3D-C5FD-4D6B-8BA2-89FFC218C226}" type="presParOf" srcId="{1CD7C703-C30C-42D2-9171-1179BC9B7EF3}" destId="{8CD3B948-193E-4111-B14B-716DD43AF28D}" srcOrd="1" destOrd="0" presId="urn:microsoft.com/office/officeart/2018/2/layout/IconVerticalSolidList"/>
    <dgm:cxn modelId="{DE2BBF49-6C2C-4C8E-8882-6259B82F9B2F}" type="presParOf" srcId="{1CD7C703-C30C-42D2-9171-1179BC9B7EF3}" destId="{61135111-EB71-4AC1-BDBC-3A9A04A94D06}" srcOrd="2" destOrd="0" presId="urn:microsoft.com/office/officeart/2018/2/layout/IconVerticalSolidList"/>
    <dgm:cxn modelId="{6CDB4BFB-5792-479C-ACD5-A69202EAB446}" type="presParOf" srcId="{61135111-EB71-4AC1-BDBC-3A9A04A94D06}" destId="{7FED1A15-F4B4-439D-8FE2-460A845B7A3F}" srcOrd="0" destOrd="0" presId="urn:microsoft.com/office/officeart/2018/2/layout/IconVerticalSolidList"/>
    <dgm:cxn modelId="{0E397864-11E0-4E2C-8A32-E2E158CBABDD}" type="presParOf" srcId="{61135111-EB71-4AC1-BDBC-3A9A04A94D06}" destId="{571F2DA6-35AF-4E7B-836E-CEBD5D7C4718}" srcOrd="1" destOrd="0" presId="urn:microsoft.com/office/officeart/2018/2/layout/IconVerticalSolidList"/>
    <dgm:cxn modelId="{616E01B5-4C40-46E2-A1DC-A063CC193289}" type="presParOf" srcId="{61135111-EB71-4AC1-BDBC-3A9A04A94D06}" destId="{68448E85-C9B1-4A3F-A013-C4C1B051F75B}" srcOrd="2" destOrd="0" presId="urn:microsoft.com/office/officeart/2018/2/layout/IconVerticalSolidList"/>
    <dgm:cxn modelId="{89E2E30B-4155-4E8A-BA96-4FF6D18C0A3E}" type="presParOf" srcId="{61135111-EB71-4AC1-BDBC-3A9A04A94D06}" destId="{48B69D4D-32E8-486E-AD90-06E013E02951}" srcOrd="3" destOrd="0" presId="urn:microsoft.com/office/officeart/2018/2/layout/IconVerticalSolidList"/>
    <dgm:cxn modelId="{04DD6167-EF6C-4C04-881C-496A244C09D2}" type="presParOf" srcId="{1CD7C703-C30C-42D2-9171-1179BC9B7EF3}" destId="{25DE1526-27F1-46F1-B4B3-C68575F391DF}" srcOrd="3" destOrd="0" presId="urn:microsoft.com/office/officeart/2018/2/layout/IconVerticalSolidList"/>
    <dgm:cxn modelId="{7D638FFF-A473-423C-97AE-E8159732AAD0}" type="presParOf" srcId="{1CD7C703-C30C-42D2-9171-1179BC9B7EF3}" destId="{ADB98216-9672-482D-BA22-33F870D95C3F}" srcOrd="4" destOrd="0" presId="urn:microsoft.com/office/officeart/2018/2/layout/IconVerticalSolidList"/>
    <dgm:cxn modelId="{D379A870-3EBD-46C6-B620-2112E20402C9}" type="presParOf" srcId="{ADB98216-9672-482D-BA22-33F870D95C3F}" destId="{ADE46D43-426B-404E-95B8-7E6300F7D620}" srcOrd="0" destOrd="0" presId="urn:microsoft.com/office/officeart/2018/2/layout/IconVerticalSolidList"/>
    <dgm:cxn modelId="{0A10EF86-78AF-4D3C-B13C-0A99C31F1D31}" type="presParOf" srcId="{ADB98216-9672-482D-BA22-33F870D95C3F}" destId="{E7F42C2F-51FE-41D8-B60C-3A6F4C5C63B7}" srcOrd="1" destOrd="0" presId="urn:microsoft.com/office/officeart/2018/2/layout/IconVerticalSolidList"/>
    <dgm:cxn modelId="{FE723742-612E-4938-B43B-7B9D354DAB11}" type="presParOf" srcId="{ADB98216-9672-482D-BA22-33F870D95C3F}" destId="{723C84AF-1E39-444C-8F85-6A5FA0CBDBEB}" srcOrd="2" destOrd="0" presId="urn:microsoft.com/office/officeart/2018/2/layout/IconVerticalSolidList"/>
    <dgm:cxn modelId="{DD0C5D83-76BE-4B20-BBBF-15E4BD33908D}" type="presParOf" srcId="{ADB98216-9672-482D-BA22-33F870D95C3F}" destId="{AAC82B2E-2EDC-4B94-ABB7-97D20D918F92}" srcOrd="3" destOrd="0" presId="urn:microsoft.com/office/officeart/2018/2/layout/IconVerticalSolidList"/>
    <dgm:cxn modelId="{478EA268-641F-42DC-B539-2C6D722BB29D}" type="presParOf" srcId="{1CD7C703-C30C-42D2-9171-1179BC9B7EF3}" destId="{3C4BA334-25A0-48B6-8292-56C68645B140}" srcOrd="5" destOrd="0" presId="urn:microsoft.com/office/officeart/2018/2/layout/IconVerticalSolidList"/>
    <dgm:cxn modelId="{077B6D3D-3978-4CF5-ABCA-0A6856F3DAB2}" type="presParOf" srcId="{1CD7C703-C30C-42D2-9171-1179BC9B7EF3}" destId="{822D3C14-27A7-42A9-B4E4-77C2535C7E6E}" srcOrd="6" destOrd="0" presId="urn:microsoft.com/office/officeart/2018/2/layout/IconVerticalSolidList"/>
    <dgm:cxn modelId="{358D2229-C300-4002-822F-05122FA6D44D}" type="presParOf" srcId="{822D3C14-27A7-42A9-B4E4-77C2535C7E6E}" destId="{FBE1BF03-29DC-44EB-A784-704B445B62E1}" srcOrd="0" destOrd="0" presId="urn:microsoft.com/office/officeart/2018/2/layout/IconVerticalSolidList"/>
    <dgm:cxn modelId="{51686960-A66D-47BB-BC0A-E00B45C47138}" type="presParOf" srcId="{822D3C14-27A7-42A9-B4E4-77C2535C7E6E}" destId="{481E2F87-EB9D-49B9-88C5-15377B97A90F}" srcOrd="1" destOrd="0" presId="urn:microsoft.com/office/officeart/2018/2/layout/IconVerticalSolidList"/>
    <dgm:cxn modelId="{34A32DB7-C318-4EA7-A955-3CB7C281A553}" type="presParOf" srcId="{822D3C14-27A7-42A9-B4E4-77C2535C7E6E}" destId="{BE1F2DA2-33F5-4488-8D3F-A5AFF0996F08}" srcOrd="2" destOrd="0" presId="urn:microsoft.com/office/officeart/2018/2/layout/IconVerticalSolidList"/>
    <dgm:cxn modelId="{41C395A4-DC9A-465B-94DA-979E47C67021}" type="presParOf" srcId="{822D3C14-27A7-42A9-B4E4-77C2535C7E6E}" destId="{6FD11F9E-7DEC-45AE-B6ED-9E8ACDC4448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04A4247-ABC6-4BD9-BDD9-DC7CB2358F91}" type="doc">
      <dgm:prSet loTypeId="urn:microsoft.com/office/officeart/2008/layout/LinedList" loCatId="list" qsTypeId="urn:microsoft.com/office/officeart/2005/8/quickstyle/simple1#34" qsCatId="simple" csTypeId="urn:microsoft.com/office/officeart/2005/8/colors/accent2_2#27" csCatId="accent2" phldr="1"/>
      <dgm:spPr/>
      <dgm:t>
        <a:bodyPr/>
        <a:lstStyle/>
        <a:p>
          <a:endParaRPr lang="en-US"/>
        </a:p>
      </dgm:t>
    </dgm:pt>
    <dgm:pt modelId="{D8E06EB5-B7AA-4A49-954C-0524926904D8}">
      <dgm:prSet/>
      <dgm:spPr/>
      <dgm:t>
        <a:bodyPr/>
        <a:lstStyle/>
        <a:p>
          <a:pPr algn="l"/>
          <a:r>
            <a:rPr lang="en-GB" dirty="0">
              <a:solidFill>
                <a:schemeClr val="bg1"/>
              </a:solidFill>
            </a:rPr>
            <a:t>A 4 week pilot</a:t>
          </a:r>
          <a:endParaRPr lang="en-US" dirty="0">
            <a:solidFill>
              <a:schemeClr val="bg1"/>
            </a:solidFill>
          </a:endParaRPr>
        </a:p>
      </dgm:t>
    </dgm:pt>
    <dgm:pt modelId="{7684BFFE-7459-4228-A588-C72EA426F3C3}" type="parTrans" cxnId="{AA21575E-BE82-40EE-99EC-93F9A5071E7B}">
      <dgm:prSet/>
      <dgm:spPr/>
      <dgm:t>
        <a:bodyPr/>
        <a:lstStyle/>
        <a:p>
          <a:endParaRPr lang="en-US"/>
        </a:p>
      </dgm:t>
    </dgm:pt>
    <dgm:pt modelId="{E15364FF-FCC2-4E5C-9B94-DC65766CACEB}" type="sibTrans" cxnId="{AA21575E-BE82-40EE-99EC-93F9A5071E7B}">
      <dgm:prSet/>
      <dgm:spPr/>
      <dgm:t>
        <a:bodyPr/>
        <a:lstStyle/>
        <a:p>
          <a:endParaRPr lang="en-US"/>
        </a:p>
      </dgm:t>
    </dgm:pt>
    <dgm:pt modelId="{2A9B04D7-B266-4F9E-AA4B-D0AA01E839F9}">
      <dgm:prSet/>
      <dgm:spPr/>
      <dgm:t>
        <a:bodyPr/>
        <a:lstStyle/>
        <a:p>
          <a:pPr rtl="0"/>
          <a:r>
            <a:rPr lang="en-GB" dirty="0">
              <a:solidFill>
                <a:schemeClr val="bg1"/>
              </a:solidFill>
              <a:latin typeface="Aptos Display" panose="02110004020202020204"/>
            </a:rPr>
            <a:t>Weekly evening</a:t>
          </a:r>
          <a:r>
            <a:rPr lang="en-GB" dirty="0">
              <a:solidFill>
                <a:schemeClr val="bg1"/>
              </a:solidFill>
            </a:rPr>
            <a:t> drop-in clinic (5pm to 8pm)</a:t>
          </a:r>
          <a:endParaRPr lang="en-US" dirty="0">
            <a:solidFill>
              <a:schemeClr val="bg1"/>
            </a:solidFill>
          </a:endParaRPr>
        </a:p>
      </dgm:t>
    </dgm:pt>
    <dgm:pt modelId="{68597C99-C026-4730-909C-577B8AB8B39C}" type="parTrans" cxnId="{8F985AC7-DD36-4DD1-90AB-DC78FA64B8E5}">
      <dgm:prSet/>
      <dgm:spPr/>
      <dgm:t>
        <a:bodyPr/>
        <a:lstStyle/>
        <a:p>
          <a:endParaRPr lang="en-US"/>
        </a:p>
      </dgm:t>
    </dgm:pt>
    <dgm:pt modelId="{2E157635-3772-49DE-837F-54212938893A}" type="sibTrans" cxnId="{8F985AC7-DD36-4DD1-90AB-DC78FA64B8E5}">
      <dgm:prSet/>
      <dgm:spPr/>
      <dgm:t>
        <a:bodyPr/>
        <a:lstStyle/>
        <a:p>
          <a:endParaRPr lang="en-US"/>
        </a:p>
      </dgm:t>
    </dgm:pt>
    <dgm:pt modelId="{E808C803-35C5-4CCF-85EE-D6119606CC70}">
      <dgm:prSet/>
      <dgm:spPr/>
      <dgm:t>
        <a:bodyPr/>
        <a:lstStyle/>
        <a:p>
          <a:r>
            <a:rPr lang="en-GB" dirty="0">
              <a:solidFill>
                <a:schemeClr val="bg1"/>
              </a:solidFill>
            </a:rPr>
            <a:t>Coil and implant insertion, removal and replacement</a:t>
          </a:r>
          <a:endParaRPr lang="en-US" dirty="0">
            <a:solidFill>
              <a:schemeClr val="bg1"/>
            </a:solidFill>
          </a:endParaRPr>
        </a:p>
      </dgm:t>
    </dgm:pt>
    <dgm:pt modelId="{84653B95-8CF7-422A-AE4B-3AFCF898D319}" type="parTrans" cxnId="{DEA3E84C-90CC-423E-986E-3532AF78CFE2}">
      <dgm:prSet/>
      <dgm:spPr/>
      <dgm:t>
        <a:bodyPr/>
        <a:lstStyle/>
        <a:p>
          <a:endParaRPr lang="en-US"/>
        </a:p>
      </dgm:t>
    </dgm:pt>
    <dgm:pt modelId="{7FD20841-618A-4496-834A-F80D11755D25}" type="sibTrans" cxnId="{DEA3E84C-90CC-423E-986E-3532AF78CFE2}">
      <dgm:prSet/>
      <dgm:spPr/>
      <dgm:t>
        <a:bodyPr/>
        <a:lstStyle/>
        <a:p>
          <a:endParaRPr lang="en-US"/>
        </a:p>
      </dgm:t>
    </dgm:pt>
    <dgm:pt modelId="{1ECED800-E94D-4F23-8CAA-66F07A400D80}">
      <dgm:prSet/>
      <dgm:spPr/>
      <dgm:t>
        <a:bodyPr/>
        <a:lstStyle/>
        <a:p>
          <a:r>
            <a:rPr lang="en-GB" dirty="0">
              <a:solidFill>
                <a:schemeClr val="bg1"/>
              </a:solidFill>
            </a:rPr>
            <a:t>Appointment capacity based on available staff skill mix</a:t>
          </a:r>
          <a:endParaRPr lang="en-US" dirty="0">
            <a:solidFill>
              <a:schemeClr val="bg1"/>
            </a:solidFill>
          </a:endParaRPr>
        </a:p>
      </dgm:t>
    </dgm:pt>
    <dgm:pt modelId="{81611554-FAD9-41DE-BB8B-618D3DDC488F}" type="parTrans" cxnId="{EBA0AE00-AD7E-4581-8F9D-9811B9276522}">
      <dgm:prSet/>
      <dgm:spPr/>
      <dgm:t>
        <a:bodyPr/>
        <a:lstStyle/>
        <a:p>
          <a:endParaRPr lang="en-US"/>
        </a:p>
      </dgm:t>
    </dgm:pt>
    <dgm:pt modelId="{BA30BE41-6CA7-471B-B694-7EDBB0272AF3}" type="sibTrans" cxnId="{EBA0AE00-AD7E-4581-8F9D-9811B9276522}">
      <dgm:prSet/>
      <dgm:spPr/>
      <dgm:t>
        <a:bodyPr/>
        <a:lstStyle/>
        <a:p>
          <a:endParaRPr lang="en-US"/>
        </a:p>
      </dgm:t>
    </dgm:pt>
    <dgm:pt modelId="{51BE9552-A45D-4A96-BF6E-5894B4CBAB5B}" type="pres">
      <dgm:prSet presAssocID="{C04A4247-ABC6-4BD9-BDD9-DC7CB2358F91}" presName="vert0" presStyleCnt="0">
        <dgm:presLayoutVars>
          <dgm:dir/>
          <dgm:animOne val="branch"/>
          <dgm:animLvl val="lvl"/>
        </dgm:presLayoutVars>
      </dgm:prSet>
      <dgm:spPr/>
    </dgm:pt>
    <dgm:pt modelId="{DE4B78D6-CAF9-4433-BC70-CE33D9D21B92}" type="pres">
      <dgm:prSet presAssocID="{D8E06EB5-B7AA-4A49-954C-0524926904D8}" presName="thickLine" presStyleLbl="alignNode1" presStyleIdx="0" presStyleCnt="1"/>
      <dgm:spPr/>
    </dgm:pt>
    <dgm:pt modelId="{2773B257-C61F-474D-BA0F-ACAAE3CB69B2}" type="pres">
      <dgm:prSet presAssocID="{D8E06EB5-B7AA-4A49-954C-0524926904D8}" presName="horz1" presStyleCnt="0"/>
      <dgm:spPr/>
    </dgm:pt>
    <dgm:pt modelId="{9F5F1167-9736-4F98-95E6-2525AF2D242A}" type="pres">
      <dgm:prSet presAssocID="{D8E06EB5-B7AA-4A49-954C-0524926904D8}" presName="tx1" presStyleLbl="revTx" presStyleIdx="0" presStyleCnt="4"/>
      <dgm:spPr/>
    </dgm:pt>
    <dgm:pt modelId="{6E8C77F6-C788-4EBE-A1A0-530C694F0C39}" type="pres">
      <dgm:prSet presAssocID="{D8E06EB5-B7AA-4A49-954C-0524926904D8}" presName="vert1" presStyleCnt="0"/>
      <dgm:spPr/>
    </dgm:pt>
    <dgm:pt modelId="{C01BC31E-5AD9-4060-876D-6F77F7D416E7}" type="pres">
      <dgm:prSet presAssocID="{2A9B04D7-B266-4F9E-AA4B-D0AA01E839F9}" presName="vertSpace2a" presStyleCnt="0"/>
      <dgm:spPr/>
    </dgm:pt>
    <dgm:pt modelId="{0D20B98B-F51D-47ED-9DFE-0DE83E4B4075}" type="pres">
      <dgm:prSet presAssocID="{2A9B04D7-B266-4F9E-AA4B-D0AA01E839F9}" presName="horz2" presStyleCnt="0"/>
      <dgm:spPr/>
    </dgm:pt>
    <dgm:pt modelId="{56EF4086-2B6A-4B3B-9303-7A3E3D110377}" type="pres">
      <dgm:prSet presAssocID="{2A9B04D7-B266-4F9E-AA4B-D0AA01E839F9}" presName="horzSpace2" presStyleCnt="0"/>
      <dgm:spPr/>
    </dgm:pt>
    <dgm:pt modelId="{1BE19ADF-4372-4001-B2FD-5BEE4E9540EE}" type="pres">
      <dgm:prSet presAssocID="{2A9B04D7-B266-4F9E-AA4B-D0AA01E839F9}" presName="tx2" presStyleLbl="revTx" presStyleIdx="1" presStyleCnt="4"/>
      <dgm:spPr/>
    </dgm:pt>
    <dgm:pt modelId="{EE405FD7-B2E5-4B27-97DE-0709A06AAC60}" type="pres">
      <dgm:prSet presAssocID="{2A9B04D7-B266-4F9E-AA4B-D0AA01E839F9}" presName="vert2" presStyleCnt="0"/>
      <dgm:spPr/>
    </dgm:pt>
    <dgm:pt modelId="{3A0F6E5C-5358-466B-83B0-3E7E0493CB89}" type="pres">
      <dgm:prSet presAssocID="{2A9B04D7-B266-4F9E-AA4B-D0AA01E839F9}" presName="thinLine2b" presStyleLbl="callout" presStyleIdx="0" presStyleCnt="3"/>
      <dgm:spPr/>
    </dgm:pt>
    <dgm:pt modelId="{11E838EB-212B-4C8F-90EC-FC9797833AF2}" type="pres">
      <dgm:prSet presAssocID="{2A9B04D7-B266-4F9E-AA4B-D0AA01E839F9}" presName="vertSpace2b" presStyleCnt="0"/>
      <dgm:spPr/>
    </dgm:pt>
    <dgm:pt modelId="{276219BD-0D80-46BD-8D2B-AAE897DCC273}" type="pres">
      <dgm:prSet presAssocID="{E808C803-35C5-4CCF-85EE-D6119606CC70}" presName="horz2" presStyleCnt="0"/>
      <dgm:spPr/>
    </dgm:pt>
    <dgm:pt modelId="{AED23028-C506-4062-9EDC-61FCA2F1EE8F}" type="pres">
      <dgm:prSet presAssocID="{E808C803-35C5-4CCF-85EE-D6119606CC70}" presName="horzSpace2" presStyleCnt="0"/>
      <dgm:spPr/>
    </dgm:pt>
    <dgm:pt modelId="{556B163C-F4ED-49C2-B6A1-7636D4BF4740}" type="pres">
      <dgm:prSet presAssocID="{E808C803-35C5-4CCF-85EE-D6119606CC70}" presName="tx2" presStyleLbl="revTx" presStyleIdx="2" presStyleCnt="4"/>
      <dgm:spPr/>
    </dgm:pt>
    <dgm:pt modelId="{569CE217-562C-4825-9E20-909FA7ACFC86}" type="pres">
      <dgm:prSet presAssocID="{E808C803-35C5-4CCF-85EE-D6119606CC70}" presName="vert2" presStyleCnt="0"/>
      <dgm:spPr/>
    </dgm:pt>
    <dgm:pt modelId="{435B9D62-69D6-4BA5-AC0A-E953CEC4C9D8}" type="pres">
      <dgm:prSet presAssocID="{E808C803-35C5-4CCF-85EE-D6119606CC70}" presName="thinLine2b" presStyleLbl="callout" presStyleIdx="1" presStyleCnt="3"/>
      <dgm:spPr/>
    </dgm:pt>
    <dgm:pt modelId="{56A03D02-2B6F-4A08-BA2F-47BF831E2E91}" type="pres">
      <dgm:prSet presAssocID="{E808C803-35C5-4CCF-85EE-D6119606CC70}" presName="vertSpace2b" presStyleCnt="0"/>
      <dgm:spPr/>
    </dgm:pt>
    <dgm:pt modelId="{ADCBD0E6-BAEB-4B2E-9E67-A0753905D67E}" type="pres">
      <dgm:prSet presAssocID="{1ECED800-E94D-4F23-8CAA-66F07A400D80}" presName="horz2" presStyleCnt="0"/>
      <dgm:spPr/>
    </dgm:pt>
    <dgm:pt modelId="{89DD51E8-271B-43FD-A7F2-49A6047A500F}" type="pres">
      <dgm:prSet presAssocID="{1ECED800-E94D-4F23-8CAA-66F07A400D80}" presName="horzSpace2" presStyleCnt="0"/>
      <dgm:spPr/>
    </dgm:pt>
    <dgm:pt modelId="{597538E2-650E-44EE-8DFD-CE2B49061D66}" type="pres">
      <dgm:prSet presAssocID="{1ECED800-E94D-4F23-8CAA-66F07A400D80}" presName="tx2" presStyleLbl="revTx" presStyleIdx="3" presStyleCnt="4"/>
      <dgm:spPr/>
    </dgm:pt>
    <dgm:pt modelId="{AE7747FD-42A8-4927-A58F-0BEAEBA747ED}" type="pres">
      <dgm:prSet presAssocID="{1ECED800-E94D-4F23-8CAA-66F07A400D80}" presName="vert2" presStyleCnt="0"/>
      <dgm:spPr/>
    </dgm:pt>
    <dgm:pt modelId="{37F9D933-5DA7-45A3-A86F-ED60B7B78580}" type="pres">
      <dgm:prSet presAssocID="{1ECED800-E94D-4F23-8CAA-66F07A400D80}" presName="thinLine2b" presStyleLbl="callout" presStyleIdx="2" presStyleCnt="3"/>
      <dgm:spPr/>
    </dgm:pt>
    <dgm:pt modelId="{21A130EB-406F-4EAA-ADF1-38A70F030010}" type="pres">
      <dgm:prSet presAssocID="{1ECED800-E94D-4F23-8CAA-66F07A400D80}" presName="vertSpace2b" presStyleCnt="0"/>
      <dgm:spPr/>
    </dgm:pt>
  </dgm:ptLst>
  <dgm:cxnLst>
    <dgm:cxn modelId="{EBA0AE00-AD7E-4581-8F9D-9811B9276522}" srcId="{D8E06EB5-B7AA-4A49-954C-0524926904D8}" destId="{1ECED800-E94D-4F23-8CAA-66F07A400D80}" srcOrd="2" destOrd="0" parTransId="{81611554-FAD9-41DE-BB8B-618D3DDC488F}" sibTransId="{BA30BE41-6CA7-471B-B694-7EDBB0272AF3}"/>
    <dgm:cxn modelId="{CB3B7D0E-C6F8-4594-9409-8AE21AEF1A17}" type="presOf" srcId="{C04A4247-ABC6-4BD9-BDD9-DC7CB2358F91}" destId="{51BE9552-A45D-4A96-BF6E-5894B4CBAB5B}" srcOrd="0" destOrd="0" presId="urn:microsoft.com/office/officeart/2008/layout/LinedList"/>
    <dgm:cxn modelId="{AA21575E-BE82-40EE-99EC-93F9A5071E7B}" srcId="{C04A4247-ABC6-4BD9-BDD9-DC7CB2358F91}" destId="{D8E06EB5-B7AA-4A49-954C-0524926904D8}" srcOrd="0" destOrd="0" parTransId="{7684BFFE-7459-4228-A588-C72EA426F3C3}" sibTransId="{E15364FF-FCC2-4E5C-9B94-DC65766CACEB}"/>
    <dgm:cxn modelId="{241B9561-0FD1-4704-AEAC-D8665ADE66A9}" type="presOf" srcId="{E808C803-35C5-4CCF-85EE-D6119606CC70}" destId="{556B163C-F4ED-49C2-B6A1-7636D4BF4740}" srcOrd="0" destOrd="0" presId="urn:microsoft.com/office/officeart/2008/layout/LinedList"/>
    <dgm:cxn modelId="{48E6916A-C636-42FC-AC2C-C4C2E5A00571}" type="presOf" srcId="{1ECED800-E94D-4F23-8CAA-66F07A400D80}" destId="{597538E2-650E-44EE-8DFD-CE2B49061D66}" srcOrd="0" destOrd="0" presId="urn:microsoft.com/office/officeart/2008/layout/LinedList"/>
    <dgm:cxn modelId="{DEA3E84C-90CC-423E-986E-3532AF78CFE2}" srcId="{D8E06EB5-B7AA-4A49-954C-0524926904D8}" destId="{E808C803-35C5-4CCF-85EE-D6119606CC70}" srcOrd="1" destOrd="0" parTransId="{84653B95-8CF7-422A-AE4B-3AFCF898D319}" sibTransId="{7FD20841-618A-4496-834A-F80D11755D25}"/>
    <dgm:cxn modelId="{81B993B1-8333-43A5-862F-5E3F85758ABF}" type="presOf" srcId="{D8E06EB5-B7AA-4A49-954C-0524926904D8}" destId="{9F5F1167-9736-4F98-95E6-2525AF2D242A}" srcOrd="0" destOrd="0" presId="urn:microsoft.com/office/officeart/2008/layout/LinedList"/>
    <dgm:cxn modelId="{8F985AC7-DD36-4DD1-90AB-DC78FA64B8E5}" srcId="{D8E06EB5-B7AA-4A49-954C-0524926904D8}" destId="{2A9B04D7-B266-4F9E-AA4B-D0AA01E839F9}" srcOrd="0" destOrd="0" parTransId="{68597C99-C026-4730-909C-577B8AB8B39C}" sibTransId="{2E157635-3772-49DE-837F-54212938893A}"/>
    <dgm:cxn modelId="{1D3799D6-35C2-4974-A0CD-09A29991939D}" type="presOf" srcId="{2A9B04D7-B266-4F9E-AA4B-D0AA01E839F9}" destId="{1BE19ADF-4372-4001-B2FD-5BEE4E9540EE}" srcOrd="0" destOrd="0" presId="urn:microsoft.com/office/officeart/2008/layout/LinedList"/>
    <dgm:cxn modelId="{53B654F5-1D72-4FF9-8E46-62887F527849}" type="presParOf" srcId="{51BE9552-A45D-4A96-BF6E-5894B4CBAB5B}" destId="{DE4B78D6-CAF9-4433-BC70-CE33D9D21B92}" srcOrd="0" destOrd="0" presId="urn:microsoft.com/office/officeart/2008/layout/LinedList"/>
    <dgm:cxn modelId="{972C4C22-CC72-4D9E-B701-9EA770255774}" type="presParOf" srcId="{51BE9552-A45D-4A96-BF6E-5894B4CBAB5B}" destId="{2773B257-C61F-474D-BA0F-ACAAE3CB69B2}" srcOrd="1" destOrd="0" presId="urn:microsoft.com/office/officeart/2008/layout/LinedList"/>
    <dgm:cxn modelId="{31428945-B8D6-43D7-AB1D-2765CC55A7A1}" type="presParOf" srcId="{2773B257-C61F-474D-BA0F-ACAAE3CB69B2}" destId="{9F5F1167-9736-4F98-95E6-2525AF2D242A}" srcOrd="0" destOrd="0" presId="urn:microsoft.com/office/officeart/2008/layout/LinedList"/>
    <dgm:cxn modelId="{B70DFCD7-0F08-46A2-B4F7-42C3436A11D2}" type="presParOf" srcId="{2773B257-C61F-474D-BA0F-ACAAE3CB69B2}" destId="{6E8C77F6-C788-4EBE-A1A0-530C694F0C39}" srcOrd="1" destOrd="0" presId="urn:microsoft.com/office/officeart/2008/layout/LinedList"/>
    <dgm:cxn modelId="{2929300A-FB4E-48C6-AEEA-CC8CF29685C0}" type="presParOf" srcId="{6E8C77F6-C788-4EBE-A1A0-530C694F0C39}" destId="{C01BC31E-5AD9-4060-876D-6F77F7D416E7}" srcOrd="0" destOrd="0" presId="urn:microsoft.com/office/officeart/2008/layout/LinedList"/>
    <dgm:cxn modelId="{D5457FEA-7D4A-4761-8F35-14E7DEC1DB97}" type="presParOf" srcId="{6E8C77F6-C788-4EBE-A1A0-530C694F0C39}" destId="{0D20B98B-F51D-47ED-9DFE-0DE83E4B4075}" srcOrd="1" destOrd="0" presId="urn:microsoft.com/office/officeart/2008/layout/LinedList"/>
    <dgm:cxn modelId="{8DAF02A2-F663-452E-929C-4B63B79F2490}" type="presParOf" srcId="{0D20B98B-F51D-47ED-9DFE-0DE83E4B4075}" destId="{56EF4086-2B6A-4B3B-9303-7A3E3D110377}" srcOrd="0" destOrd="0" presId="urn:microsoft.com/office/officeart/2008/layout/LinedList"/>
    <dgm:cxn modelId="{D5C615EF-4890-4FC0-B382-780D1E837D4E}" type="presParOf" srcId="{0D20B98B-F51D-47ED-9DFE-0DE83E4B4075}" destId="{1BE19ADF-4372-4001-B2FD-5BEE4E9540EE}" srcOrd="1" destOrd="0" presId="urn:microsoft.com/office/officeart/2008/layout/LinedList"/>
    <dgm:cxn modelId="{D4DFDBA4-73C9-42BC-9F5A-FC52844A6DB9}" type="presParOf" srcId="{0D20B98B-F51D-47ED-9DFE-0DE83E4B4075}" destId="{EE405FD7-B2E5-4B27-97DE-0709A06AAC60}" srcOrd="2" destOrd="0" presId="urn:microsoft.com/office/officeart/2008/layout/LinedList"/>
    <dgm:cxn modelId="{E66E4B2C-9BE2-44D1-9AB4-7C34EB743881}" type="presParOf" srcId="{6E8C77F6-C788-4EBE-A1A0-530C694F0C39}" destId="{3A0F6E5C-5358-466B-83B0-3E7E0493CB89}" srcOrd="2" destOrd="0" presId="urn:microsoft.com/office/officeart/2008/layout/LinedList"/>
    <dgm:cxn modelId="{8CB79203-203B-4400-BA94-04C314AA199D}" type="presParOf" srcId="{6E8C77F6-C788-4EBE-A1A0-530C694F0C39}" destId="{11E838EB-212B-4C8F-90EC-FC9797833AF2}" srcOrd="3" destOrd="0" presId="urn:microsoft.com/office/officeart/2008/layout/LinedList"/>
    <dgm:cxn modelId="{BDDAB8F4-8FB6-4E74-A420-00375F45B30B}" type="presParOf" srcId="{6E8C77F6-C788-4EBE-A1A0-530C694F0C39}" destId="{276219BD-0D80-46BD-8D2B-AAE897DCC273}" srcOrd="4" destOrd="0" presId="urn:microsoft.com/office/officeart/2008/layout/LinedList"/>
    <dgm:cxn modelId="{47806272-803F-4D59-9190-52ECCA184B17}" type="presParOf" srcId="{276219BD-0D80-46BD-8D2B-AAE897DCC273}" destId="{AED23028-C506-4062-9EDC-61FCA2F1EE8F}" srcOrd="0" destOrd="0" presId="urn:microsoft.com/office/officeart/2008/layout/LinedList"/>
    <dgm:cxn modelId="{278D89BD-C4B1-447A-8E08-541FC3A52986}" type="presParOf" srcId="{276219BD-0D80-46BD-8D2B-AAE897DCC273}" destId="{556B163C-F4ED-49C2-B6A1-7636D4BF4740}" srcOrd="1" destOrd="0" presId="urn:microsoft.com/office/officeart/2008/layout/LinedList"/>
    <dgm:cxn modelId="{697FC347-70FA-4F60-A0C9-513521D10C2C}" type="presParOf" srcId="{276219BD-0D80-46BD-8D2B-AAE897DCC273}" destId="{569CE217-562C-4825-9E20-909FA7ACFC86}" srcOrd="2" destOrd="0" presId="urn:microsoft.com/office/officeart/2008/layout/LinedList"/>
    <dgm:cxn modelId="{8FF3188F-8BB5-47A4-A9F9-49BFB8902105}" type="presParOf" srcId="{6E8C77F6-C788-4EBE-A1A0-530C694F0C39}" destId="{435B9D62-69D6-4BA5-AC0A-E953CEC4C9D8}" srcOrd="5" destOrd="0" presId="urn:microsoft.com/office/officeart/2008/layout/LinedList"/>
    <dgm:cxn modelId="{68B4915F-6BF2-4603-8D3E-B29F73D4B94D}" type="presParOf" srcId="{6E8C77F6-C788-4EBE-A1A0-530C694F0C39}" destId="{56A03D02-2B6F-4A08-BA2F-47BF831E2E91}" srcOrd="6" destOrd="0" presId="urn:microsoft.com/office/officeart/2008/layout/LinedList"/>
    <dgm:cxn modelId="{125AAF49-CDDE-48F0-B99F-E7BFA47286DF}" type="presParOf" srcId="{6E8C77F6-C788-4EBE-A1A0-530C694F0C39}" destId="{ADCBD0E6-BAEB-4B2E-9E67-A0753905D67E}" srcOrd="7" destOrd="0" presId="urn:microsoft.com/office/officeart/2008/layout/LinedList"/>
    <dgm:cxn modelId="{CB9B23C4-2199-4428-AD30-AA5E593B0081}" type="presParOf" srcId="{ADCBD0E6-BAEB-4B2E-9E67-A0753905D67E}" destId="{89DD51E8-271B-43FD-A7F2-49A6047A500F}" srcOrd="0" destOrd="0" presId="urn:microsoft.com/office/officeart/2008/layout/LinedList"/>
    <dgm:cxn modelId="{84BCA352-16D8-4A39-AAEA-6F47485BAB85}" type="presParOf" srcId="{ADCBD0E6-BAEB-4B2E-9E67-A0753905D67E}" destId="{597538E2-650E-44EE-8DFD-CE2B49061D66}" srcOrd="1" destOrd="0" presId="urn:microsoft.com/office/officeart/2008/layout/LinedList"/>
    <dgm:cxn modelId="{8B2AD386-9FDC-4D0F-9856-9567A226758A}" type="presParOf" srcId="{ADCBD0E6-BAEB-4B2E-9E67-A0753905D67E}" destId="{AE7747FD-42A8-4927-A58F-0BEAEBA747ED}" srcOrd="2" destOrd="0" presId="urn:microsoft.com/office/officeart/2008/layout/LinedList"/>
    <dgm:cxn modelId="{D6BFAEAA-0B9F-40DC-BB14-926AE630DD3D}" type="presParOf" srcId="{6E8C77F6-C788-4EBE-A1A0-530C694F0C39}" destId="{37F9D933-5DA7-45A3-A86F-ED60B7B78580}" srcOrd="8" destOrd="0" presId="urn:microsoft.com/office/officeart/2008/layout/LinedList"/>
    <dgm:cxn modelId="{4407DFF4-B037-488D-B232-ED390B65083F}" type="presParOf" srcId="{6E8C77F6-C788-4EBE-A1A0-530C694F0C39}" destId="{21A130EB-406F-4EAA-ADF1-38A70F030010}"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0286BC-B10A-4789-966A-F57E6323D7D7}" type="doc">
      <dgm:prSet loTypeId="urn:microsoft.com/office/officeart/2016/7/layout/LinearBlockProcessNumbered" loCatId="process" qsTypeId="urn:microsoft.com/office/officeart/2005/8/quickstyle/simple1#9" qsCatId="simple" csTypeId="urn:microsoft.com/office/officeart/2005/8/colors/accent2_2#2" csCatId="accent2"/>
      <dgm:spPr/>
      <dgm:t>
        <a:bodyPr/>
        <a:lstStyle/>
        <a:p>
          <a:endParaRPr lang="en-US"/>
        </a:p>
      </dgm:t>
    </dgm:pt>
    <dgm:pt modelId="{6501F5DD-7A6A-4D1E-AE6D-CA1E927D4E3A}">
      <dgm:prSet/>
      <dgm:spPr/>
      <dgm:t>
        <a:bodyPr/>
        <a:lstStyle/>
        <a:p>
          <a:r>
            <a:rPr lang="en-GB"/>
            <a:t>Start with patient need</a:t>
          </a:r>
          <a:endParaRPr lang="en-US"/>
        </a:p>
      </dgm:t>
    </dgm:pt>
    <dgm:pt modelId="{41A04039-FDFD-4294-8198-A72F489507C7}" type="parTrans" cxnId="{A222AD8D-9D97-44BF-91A9-173DD357CB92}">
      <dgm:prSet/>
      <dgm:spPr/>
      <dgm:t>
        <a:bodyPr/>
        <a:lstStyle/>
        <a:p>
          <a:endParaRPr lang="en-US"/>
        </a:p>
      </dgm:t>
    </dgm:pt>
    <dgm:pt modelId="{EDA45121-69A7-477A-91EA-6D921D33B174}" type="sibTrans" cxnId="{A222AD8D-9D97-44BF-91A9-173DD357CB92}">
      <dgm:prSet phldrT="01" phldr="0"/>
      <dgm:spPr/>
      <dgm:t>
        <a:bodyPr/>
        <a:lstStyle/>
        <a:p>
          <a:r>
            <a:rPr lang="en-US"/>
            <a:t>01</a:t>
          </a:r>
        </a:p>
      </dgm:t>
    </dgm:pt>
    <dgm:pt modelId="{280DCE05-81C7-40FA-A6B7-5A8D14746C02}">
      <dgm:prSet/>
      <dgm:spPr/>
      <dgm:t>
        <a:bodyPr/>
        <a:lstStyle/>
        <a:p>
          <a:r>
            <a:rPr lang="en-GB"/>
            <a:t>Test changes on a small scale</a:t>
          </a:r>
          <a:endParaRPr lang="en-US"/>
        </a:p>
      </dgm:t>
    </dgm:pt>
    <dgm:pt modelId="{A65AA536-07D2-45EE-AFBA-6F02EF17803B}" type="parTrans" cxnId="{65C94FCD-C8EC-4FFC-A09D-DF6D8845B133}">
      <dgm:prSet/>
      <dgm:spPr/>
      <dgm:t>
        <a:bodyPr/>
        <a:lstStyle/>
        <a:p>
          <a:endParaRPr lang="en-US"/>
        </a:p>
      </dgm:t>
    </dgm:pt>
    <dgm:pt modelId="{B970B49A-5090-413A-A51B-21C4F90B817A}" type="sibTrans" cxnId="{65C94FCD-C8EC-4FFC-A09D-DF6D8845B133}">
      <dgm:prSet phldrT="02" phldr="0"/>
      <dgm:spPr/>
      <dgm:t>
        <a:bodyPr/>
        <a:lstStyle/>
        <a:p>
          <a:r>
            <a:rPr lang="en-US"/>
            <a:t>02</a:t>
          </a:r>
        </a:p>
      </dgm:t>
    </dgm:pt>
    <dgm:pt modelId="{082789BA-FFEB-4624-BF7F-5FB920B6ED6A}">
      <dgm:prSet/>
      <dgm:spPr/>
      <dgm:t>
        <a:bodyPr/>
        <a:lstStyle/>
        <a:p>
          <a:r>
            <a:rPr lang="en-GB"/>
            <a:t>Measure continuously</a:t>
          </a:r>
          <a:endParaRPr lang="en-US"/>
        </a:p>
      </dgm:t>
    </dgm:pt>
    <dgm:pt modelId="{E0A4E708-FC47-478C-9B19-44F04189741A}" type="parTrans" cxnId="{D1E999C4-3E4B-4F7B-BB3D-B3238809091C}">
      <dgm:prSet/>
      <dgm:spPr/>
      <dgm:t>
        <a:bodyPr/>
        <a:lstStyle/>
        <a:p>
          <a:endParaRPr lang="en-US"/>
        </a:p>
      </dgm:t>
    </dgm:pt>
    <dgm:pt modelId="{402501A6-1A66-41B8-B260-0110051500C7}" type="sibTrans" cxnId="{D1E999C4-3E4B-4F7B-BB3D-B3238809091C}">
      <dgm:prSet phldrT="03" phldr="0"/>
      <dgm:spPr/>
      <dgm:t>
        <a:bodyPr/>
        <a:lstStyle/>
        <a:p>
          <a:r>
            <a:rPr lang="en-US"/>
            <a:t>03</a:t>
          </a:r>
        </a:p>
      </dgm:t>
    </dgm:pt>
    <dgm:pt modelId="{C7CDDEFD-226D-4A31-B34E-A968D151E2AF}">
      <dgm:prSet/>
      <dgm:spPr/>
      <dgm:t>
        <a:bodyPr/>
        <a:lstStyle/>
        <a:p>
          <a:r>
            <a:rPr lang="en-GB"/>
            <a:t>Use rapid feedback loops</a:t>
          </a:r>
          <a:endParaRPr lang="en-US"/>
        </a:p>
      </dgm:t>
    </dgm:pt>
    <dgm:pt modelId="{078EB13F-8CA6-47EF-BAEB-DC9493933D45}" type="parTrans" cxnId="{9766DFC3-C08D-416C-85F6-606BA36E29A2}">
      <dgm:prSet/>
      <dgm:spPr/>
      <dgm:t>
        <a:bodyPr/>
        <a:lstStyle/>
        <a:p>
          <a:endParaRPr lang="en-US"/>
        </a:p>
      </dgm:t>
    </dgm:pt>
    <dgm:pt modelId="{27E8915B-F6BA-4545-9CD5-73360FBE5EAE}" type="sibTrans" cxnId="{9766DFC3-C08D-416C-85F6-606BA36E29A2}">
      <dgm:prSet phldrT="04" phldr="0"/>
      <dgm:spPr/>
      <dgm:t>
        <a:bodyPr/>
        <a:lstStyle/>
        <a:p>
          <a:r>
            <a:rPr lang="en-US"/>
            <a:t>04</a:t>
          </a:r>
        </a:p>
      </dgm:t>
    </dgm:pt>
    <dgm:pt modelId="{4E672036-A739-4DEC-8A57-F047CCDADC6A}">
      <dgm:prSet/>
      <dgm:spPr/>
      <dgm:t>
        <a:bodyPr/>
        <a:lstStyle/>
        <a:p>
          <a:r>
            <a:rPr lang="en-GB"/>
            <a:t>Expect to adapt as you learn</a:t>
          </a:r>
          <a:endParaRPr lang="en-US"/>
        </a:p>
      </dgm:t>
    </dgm:pt>
    <dgm:pt modelId="{740F0DF5-9AAA-4B5D-90A2-179D6176ED9D}" type="parTrans" cxnId="{1F2CB8AB-C152-4C1C-8843-8241B9E32AFD}">
      <dgm:prSet/>
      <dgm:spPr/>
      <dgm:t>
        <a:bodyPr/>
        <a:lstStyle/>
        <a:p>
          <a:endParaRPr lang="en-US"/>
        </a:p>
      </dgm:t>
    </dgm:pt>
    <dgm:pt modelId="{9BADAEE9-5D80-4770-8FD5-4EA8B4D46D22}" type="sibTrans" cxnId="{1F2CB8AB-C152-4C1C-8843-8241B9E32AFD}">
      <dgm:prSet phldrT="05" phldr="0"/>
      <dgm:spPr/>
      <dgm:t>
        <a:bodyPr/>
        <a:lstStyle/>
        <a:p>
          <a:r>
            <a:rPr lang="en-US"/>
            <a:t>05</a:t>
          </a:r>
        </a:p>
      </dgm:t>
    </dgm:pt>
    <dgm:pt modelId="{48F2C6AB-3175-43DF-B105-2E27307A3FE9}" type="pres">
      <dgm:prSet presAssocID="{B70286BC-B10A-4789-966A-F57E6323D7D7}" presName="Name0" presStyleCnt="0">
        <dgm:presLayoutVars>
          <dgm:animLvl val="lvl"/>
          <dgm:resizeHandles val="exact"/>
        </dgm:presLayoutVars>
      </dgm:prSet>
      <dgm:spPr/>
    </dgm:pt>
    <dgm:pt modelId="{7B54306B-0A34-4457-8B8A-C6E3382DA32E}" type="pres">
      <dgm:prSet presAssocID="{6501F5DD-7A6A-4D1E-AE6D-CA1E927D4E3A}" presName="compositeNode" presStyleCnt="0">
        <dgm:presLayoutVars>
          <dgm:bulletEnabled val="1"/>
        </dgm:presLayoutVars>
      </dgm:prSet>
      <dgm:spPr/>
    </dgm:pt>
    <dgm:pt modelId="{D956D7F9-4F1E-4338-A870-6B33938418C9}" type="pres">
      <dgm:prSet presAssocID="{6501F5DD-7A6A-4D1E-AE6D-CA1E927D4E3A}" presName="bgRect" presStyleLbl="alignNode1" presStyleIdx="0" presStyleCnt="5"/>
      <dgm:spPr/>
    </dgm:pt>
    <dgm:pt modelId="{929AC48D-F0C6-4038-96D7-63F269878D26}" type="pres">
      <dgm:prSet presAssocID="{EDA45121-69A7-477A-91EA-6D921D33B174}" presName="sibTransNodeRect" presStyleLbl="alignNode1" presStyleIdx="0" presStyleCnt="5">
        <dgm:presLayoutVars>
          <dgm:chMax val="0"/>
          <dgm:bulletEnabled val="1"/>
        </dgm:presLayoutVars>
      </dgm:prSet>
      <dgm:spPr/>
    </dgm:pt>
    <dgm:pt modelId="{82A73AE1-9A97-4F8B-891D-2C244DB51454}" type="pres">
      <dgm:prSet presAssocID="{6501F5DD-7A6A-4D1E-AE6D-CA1E927D4E3A}" presName="nodeRect" presStyleLbl="alignNode1" presStyleIdx="0" presStyleCnt="5">
        <dgm:presLayoutVars>
          <dgm:bulletEnabled val="1"/>
        </dgm:presLayoutVars>
      </dgm:prSet>
      <dgm:spPr/>
    </dgm:pt>
    <dgm:pt modelId="{C8F1C7FA-5FD9-4BDE-A42A-20E1E226CEFD}" type="pres">
      <dgm:prSet presAssocID="{EDA45121-69A7-477A-91EA-6D921D33B174}" presName="sibTrans" presStyleCnt="0"/>
      <dgm:spPr/>
    </dgm:pt>
    <dgm:pt modelId="{B4A0DE98-9282-4DEC-835E-25F3C07E51FE}" type="pres">
      <dgm:prSet presAssocID="{280DCE05-81C7-40FA-A6B7-5A8D14746C02}" presName="compositeNode" presStyleCnt="0">
        <dgm:presLayoutVars>
          <dgm:bulletEnabled val="1"/>
        </dgm:presLayoutVars>
      </dgm:prSet>
      <dgm:spPr/>
    </dgm:pt>
    <dgm:pt modelId="{C2047062-DBFD-47FB-8903-CC5CCA7948DB}" type="pres">
      <dgm:prSet presAssocID="{280DCE05-81C7-40FA-A6B7-5A8D14746C02}" presName="bgRect" presStyleLbl="alignNode1" presStyleIdx="1" presStyleCnt="5"/>
      <dgm:spPr/>
    </dgm:pt>
    <dgm:pt modelId="{7152A8E6-6EDB-4B92-8959-9093DB56BB5A}" type="pres">
      <dgm:prSet presAssocID="{B970B49A-5090-413A-A51B-21C4F90B817A}" presName="sibTransNodeRect" presStyleLbl="alignNode1" presStyleIdx="1" presStyleCnt="5">
        <dgm:presLayoutVars>
          <dgm:chMax val="0"/>
          <dgm:bulletEnabled val="1"/>
        </dgm:presLayoutVars>
      </dgm:prSet>
      <dgm:spPr/>
    </dgm:pt>
    <dgm:pt modelId="{49EB1E80-1C74-401A-8EF4-A58F1216D64C}" type="pres">
      <dgm:prSet presAssocID="{280DCE05-81C7-40FA-A6B7-5A8D14746C02}" presName="nodeRect" presStyleLbl="alignNode1" presStyleIdx="1" presStyleCnt="5">
        <dgm:presLayoutVars>
          <dgm:bulletEnabled val="1"/>
        </dgm:presLayoutVars>
      </dgm:prSet>
      <dgm:spPr/>
    </dgm:pt>
    <dgm:pt modelId="{82C93B3A-B335-434C-995B-9DC374C3F3D0}" type="pres">
      <dgm:prSet presAssocID="{B970B49A-5090-413A-A51B-21C4F90B817A}" presName="sibTrans" presStyleCnt="0"/>
      <dgm:spPr/>
    </dgm:pt>
    <dgm:pt modelId="{4230C0F8-49A5-4C9F-9AB6-3E19BC66B030}" type="pres">
      <dgm:prSet presAssocID="{082789BA-FFEB-4624-BF7F-5FB920B6ED6A}" presName="compositeNode" presStyleCnt="0">
        <dgm:presLayoutVars>
          <dgm:bulletEnabled val="1"/>
        </dgm:presLayoutVars>
      </dgm:prSet>
      <dgm:spPr/>
    </dgm:pt>
    <dgm:pt modelId="{55BFDACF-377E-40C6-9DFC-4964A80AD339}" type="pres">
      <dgm:prSet presAssocID="{082789BA-FFEB-4624-BF7F-5FB920B6ED6A}" presName="bgRect" presStyleLbl="alignNode1" presStyleIdx="2" presStyleCnt="5"/>
      <dgm:spPr/>
    </dgm:pt>
    <dgm:pt modelId="{2E59A54E-4A9A-4BB8-BEA7-DE74B785EA68}" type="pres">
      <dgm:prSet presAssocID="{402501A6-1A66-41B8-B260-0110051500C7}" presName="sibTransNodeRect" presStyleLbl="alignNode1" presStyleIdx="2" presStyleCnt="5">
        <dgm:presLayoutVars>
          <dgm:chMax val="0"/>
          <dgm:bulletEnabled val="1"/>
        </dgm:presLayoutVars>
      </dgm:prSet>
      <dgm:spPr/>
    </dgm:pt>
    <dgm:pt modelId="{BDAAD392-93C6-4790-8214-663D7817F496}" type="pres">
      <dgm:prSet presAssocID="{082789BA-FFEB-4624-BF7F-5FB920B6ED6A}" presName="nodeRect" presStyleLbl="alignNode1" presStyleIdx="2" presStyleCnt="5">
        <dgm:presLayoutVars>
          <dgm:bulletEnabled val="1"/>
        </dgm:presLayoutVars>
      </dgm:prSet>
      <dgm:spPr/>
    </dgm:pt>
    <dgm:pt modelId="{D6DF2E38-C3E0-4F64-B1BF-4F7516BB0B0C}" type="pres">
      <dgm:prSet presAssocID="{402501A6-1A66-41B8-B260-0110051500C7}" presName="sibTrans" presStyleCnt="0"/>
      <dgm:spPr/>
    </dgm:pt>
    <dgm:pt modelId="{6E7BE02D-DC38-4682-BFFF-19D535BD3D26}" type="pres">
      <dgm:prSet presAssocID="{C7CDDEFD-226D-4A31-B34E-A968D151E2AF}" presName="compositeNode" presStyleCnt="0">
        <dgm:presLayoutVars>
          <dgm:bulletEnabled val="1"/>
        </dgm:presLayoutVars>
      </dgm:prSet>
      <dgm:spPr/>
    </dgm:pt>
    <dgm:pt modelId="{7D4A923E-1688-4E15-A651-27E6A702BF44}" type="pres">
      <dgm:prSet presAssocID="{C7CDDEFD-226D-4A31-B34E-A968D151E2AF}" presName="bgRect" presStyleLbl="alignNode1" presStyleIdx="3" presStyleCnt="5"/>
      <dgm:spPr/>
    </dgm:pt>
    <dgm:pt modelId="{4AD2F16C-8ED4-4C7D-B58A-A58B8B1B6052}" type="pres">
      <dgm:prSet presAssocID="{27E8915B-F6BA-4545-9CD5-73360FBE5EAE}" presName="sibTransNodeRect" presStyleLbl="alignNode1" presStyleIdx="3" presStyleCnt="5">
        <dgm:presLayoutVars>
          <dgm:chMax val="0"/>
          <dgm:bulletEnabled val="1"/>
        </dgm:presLayoutVars>
      </dgm:prSet>
      <dgm:spPr/>
    </dgm:pt>
    <dgm:pt modelId="{B0C0DF40-C427-439C-B5B5-0FF106CFE10C}" type="pres">
      <dgm:prSet presAssocID="{C7CDDEFD-226D-4A31-B34E-A968D151E2AF}" presName="nodeRect" presStyleLbl="alignNode1" presStyleIdx="3" presStyleCnt="5">
        <dgm:presLayoutVars>
          <dgm:bulletEnabled val="1"/>
        </dgm:presLayoutVars>
      </dgm:prSet>
      <dgm:spPr/>
    </dgm:pt>
    <dgm:pt modelId="{5D7FC7ED-6BE2-47ED-960A-CDCDB37E5113}" type="pres">
      <dgm:prSet presAssocID="{27E8915B-F6BA-4545-9CD5-73360FBE5EAE}" presName="sibTrans" presStyleCnt="0"/>
      <dgm:spPr/>
    </dgm:pt>
    <dgm:pt modelId="{99B5D57E-131B-4A5F-9374-C8471249F4E3}" type="pres">
      <dgm:prSet presAssocID="{4E672036-A739-4DEC-8A57-F047CCDADC6A}" presName="compositeNode" presStyleCnt="0">
        <dgm:presLayoutVars>
          <dgm:bulletEnabled val="1"/>
        </dgm:presLayoutVars>
      </dgm:prSet>
      <dgm:spPr/>
    </dgm:pt>
    <dgm:pt modelId="{B21C5DFE-1528-434B-A759-D14062848EB3}" type="pres">
      <dgm:prSet presAssocID="{4E672036-A739-4DEC-8A57-F047CCDADC6A}" presName="bgRect" presStyleLbl="alignNode1" presStyleIdx="4" presStyleCnt="5"/>
      <dgm:spPr/>
    </dgm:pt>
    <dgm:pt modelId="{C41EF87A-C6C0-4897-BCBE-7C07BBFB6FB2}" type="pres">
      <dgm:prSet presAssocID="{9BADAEE9-5D80-4770-8FD5-4EA8B4D46D22}" presName="sibTransNodeRect" presStyleLbl="alignNode1" presStyleIdx="4" presStyleCnt="5">
        <dgm:presLayoutVars>
          <dgm:chMax val="0"/>
          <dgm:bulletEnabled val="1"/>
        </dgm:presLayoutVars>
      </dgm:prSet>
      <dgm:spPr/>
    </dgm:pt>
    <dgm:pt modelId="{67884F48-B98C-4751-9E28-542EE80B1F4C}" type="pres">
      <dgm:prSet presAssocID="{4E672036-A739-4DEC-8A57-F047CCDADC6A}" presName="nodeRect" presStyleLbl="alignNode1" presStyleIdx="4" presStyleCnt="5">
        <dgm:presLayoutVars>
          <dgm:bulletEnabled val="1"/>
        </dgm:presLayoutVars>
      </dgm:prSet>
      <dgm:spPr/>
    </dgm:pt>
  </dgm:ptLst>
  <dgm:cxnLst>
    <dgm:cxn modelId="{CAB76E02-DE34-4799-8168-6BF0D2C3BBEA}" type="presOf" srcId="{280DCE05-81C7-40FA-A6B7-5A8D14746C02}" destId="{49EB1E80-1C74-401A-8EF4-A58F1216D64C}" srcOrd="1" destOrd="0" presId="urn:microsoft.com/office/officeart/2016/7/layout/LinearBlockProcessNumbered"/>
    <dgm:cxn modelId="{AFE57A02-F723-4FFF-8D79-CAFA8B596979}" type="presOf" srcId="{082789BA-FFEB-4624-BF7F-5FB920B6ED6A}" destId="{55BFDACF-377E-40C6-9DFC-4964A80AD339}" srcOrd="0" destOrd="0" presId="urn:microsoft.com/office/officeart/2016/7/layout/LinearBlockProcessNumbered"/>
    <dgm:cxn modelId="{C3781F10-05D5-4D1C-8B31-9CCFAC17E5CB}" type="presOf" srcId="{27E8915B-F6BA-4545-9CD5-73360FBE5EAE}" destId="{4AD2F16C-8ED4-4C7D-B58A-A58B8B1B6052}" srcOrd="0" destOrd="0" presId="urn:microsoft.com/office/officeart/2016/7/layout/LinearBlockProcessNumbered"/>
    <dgm:cxn modelId="{FC55E31B-645A-4A35-B337-57191A757817}" type="presOf" srcId="{9BADAEE9-5D80-4770-8FD5-4EA8B4D46D22}" destId="{C41EF87A-C6C0-4897-BCBE-7C07BBFB6FB2}" srcOrd="0" destOrd="0" presId="urn:microsoft.com/office/officeart/2016/7/layout/LinearBlockProcessNumbered"/>
    <dgm:cxn modelId="{D1E1EE44-E032-4DBB-A4AA-5F9F9E6B5E60}" type="presOf" srcId="{6501F5DD-7A6A-4D1E-AE6D-CA1E927D4E3A}" destId="{82A73AE1-9A97-4F8B-891D-2C244DB51454}" srcOrd="1" destOrd="0" presId="urn:microsoft.com/office/officeart/2016/7/layout/LinearBlockProcessNumbered"/>
    <dgm:cxn modelId="{69AAE769-44F2-4070-BBFF-49B7C239E8EB}" type="presOf" srcId="{4E672036-A739-4DEC-8A57-F047CCDADC6A}" destId="{B21C5DFE-1528-434B-A759-D14062848EB3}" srcOrd="0" destOrd="0" presId="urn:microsoft.com/office/officeart/2016/7/layout/LinearBlockProcessNumbered"/>
    <dgm:cxn modelId="{30DEDB52-D227-4B23-9B6C-A6A76750B027}" type="presOf" srcId="{4E672036-A739-4DEC-8A57-F047CCDADC6A}" destId="{67884F48-B98C-4751-9E28-542EE80B1F4C}" srcOrd="1" destOrd="0" presId="urn:microsoft.com/office/officeart/2016/7/layout/LinearBlockProcessNumbered"/>
    <dgm:cxn modelId="{667A3158-0EB0-4CDA-BA5E-BC5CB81E5A58}" type="presOf" srcId="{B970B49A-5090-413A-A51B-21C4F90B817A}" destId="{7152A8E6-6EDB-4B92-8959-9093DB56BB5A}" srcOrd="0" destOrd="0" presId="urn:microsoft.com/office/officeart/2016/7/layout/LinearBlockProcessNumbered"/>
    <dgm:cxn modelId="{B353ED7A-3110-4293-A67B-941B4489BDC1}" type="presOf" srcId="{B70286BC-B10A-4789-966A-F57E6323D7D7}" destId="{48F2C6AB-3175-43DF-B105-2E27307A3FE9}" srcOrd="0" destOrd="0" presId="urn:microsoft.com/office/officeart/2016/7/layout/LinearBlockProcessNumbered"/>
    <dgm:cxn modelId="{D154C77C-BEA9-4B1D-B69C-DCAEC8215B29}" type="presOf" srcId="{EDA45121-69A7-477A-91EA-6D921D33B174}" destId="{929AC48D-F0C6-4038-96D7-63F269878D26}" srcOrd="0" destOrd="0" presId="urn:microsoft.com/office/officeart/2016/7/layout/LinearBlockProcessNumbered"/>
    <dgm:cxn modelId="{A222AD8D-9D97-44BF-91A9-173DD357CB92}" srcId="{B70286BC-B10A-4789-966A-F57E6323D7D7}" destId="{6501F5DD-7A6A-4D1E-AE6D-CA1E927D4E3A}" srcOrd="0" destOrd="0" parTransId="{41A04039-FDFD-4294-8198-A72F489507C7}" sibTransId="{EDA45121-69A7-477A-91EA-6D921D33B174}"/>
    <dgm:cxn modelId="{598B7891-7F4C-4B38-9DC7-0A3868B4534C}" type="presOf" srcId="{C7CDDEFD-226D-4A31-B34E-A968D151E2AF}" destId="{7D4A923E-1688-4E15-A651-27E6A702BF44}" srcOrd="0" destOrd="0" presId="urn:microsoft.com/office/officeart/2016/7/layout/LinearBlockProcessNumbered"/>
    <dgm:cxn modelId="{AC9BA7A7-4B59-453E-825C-1DC154393155}" type="presOf" srcId="{402501A6-1A66-41B8-B260-0110051500C7}" destId="{2E59A54E-4A9A-4BB8-BEA7-DE74B785EA68}" srcOrd="0" destOrd="0" presId="urn:microsoft.com/office/officeart/2016/7/layout/LinearBlockProcessNumbered"/>
    <dgm:cxn modelId="{1F2CB8AB-C152-4C1C-8843-8241B9E32AFD}" srcId="{B70286BC-B10A-4789-966A-F57E6323D7D7}" destId="{4E672036-A739-4DEC-8A57-F047CCDADC6A}" srcOrd="4" destOrd="0" parTransId="{740F0DF5-9AAA-4B5D-90A2-179D6176ED9D}" sibTransId="{9BADAEE9-5D80-4770-8FD5-4EA8B4D46D22}"/>
    <dgm:cxn modelId="{14389AB8-236E-43C8-9189-81BC29414F76}" type="presOf" srcId="{6501F5DD-7A6A-4D1E-AE6D-CA1E927D4E3A}" destId="{D956D7F9-4F1E-4338-A870-6B33938418C9}" srcOrd="0" destOrd="0" presId="urn:microsoft.com/office/officeart/2016/7/layout/LinearBlockProcessNumbered"/>
    <dgm:cxn modelId="{608897C2-423C-41FD-A7AF-6306E3BE4F57}" type="presOf" srcId="{280DCE05-81C7-40FA-A6B7-5A8D14746C02}" destId="{C2047062-DBFD-47FB-8903-CC5CCA7948DB}" srcOrd="0" destOrd="0" presId="urn:microsoft.com/office/officeart/2016/7/layout/LinearBlockProcessNumbered"/>
    <dgm:cxn modelId="{9766DFC3-C08D-416C-85F6-606BA36E29A2}" srcId="{B70286BC-B10A-4789-966A-F57E6323D7D7}" destId="{C7CDDEFD-226D-4A31-B34E-A968D151E2AF}" srcOrd="3" destOrd="0" parTransId="{078EB13F-8CA6-47EF-BAEB-DC9493933D45}" sibTransId="{27E8915B-F6BA-4545-9CD5-73360FBE5EAE}"/>
    <dgm:cxn modelId="{D1E999C4-3E4B-4F7B-BB3D-B3238809091C}" srcId="{B70286BC-B10A-4789-966A-F57E6323D7D7}" destId="{082789BA-FFEB-4624-BF7F-5FB920B6ED6A}" srcOrd="2" destOrd="0" parTransId="{E0A4E708-FC47-478C-9B19-44F04189741A}" sibTransId="{402501A6-1A66-41B8-B260-0110051500C7}"/>
    <dgm:cxn modelId="{65C94FCD-C8EC-4FFC-A09D-DF6D8845B133}" srcId="{B70286BC-B10A-4789-966A-F57E6323D7D7}" destId="{280DCE05-81C7-40FA-A6B7-5A8D14746C02}" srcOrd="1" destOrd="0" parTransId="{A65AA536-07D2-45EE-AFBA-6F02EF17803B}" sibTransId="{B970B49A-5090-413A-A51B-21C4F90B817A}"/>
    <dgm:cxn modelId="{05CC08DD-497D-441A-B6F6-AC28F7EDFF20}" type="presOf" srcId="{082789BA-FFEB-4624-BF7F-5FB920B6ED6A}" destId="{BDAAD392-93C6-4790-8214-663D7817F496}" srcOrd="1" destOrd="0" presId="urn:microsoft.com/office/officeart/2016/7/layout/LinearBlockProcessNumbered"/>
    <dgm:cxn modelId="{C467F4FC-F537-4FB9-90A6-041120274646}" type="presOf" srcId="{C7CDDEFD-226D-4A31-B34E-A968D151E2AF}" destId="{B0C0DF40-C427-439C-B5B5-0FF106CFE10C}" srcOrd="1" destOrd="0" presId="urn:microsoft.com/office/officeart/2016/7/layout/LinearBlockProcessNumbered"/>
    <dgm:cxn modelId="{11D0BAB1-0FE4-4CA8-A2D4-A2D1ED199AED}" type="presParOf" srcId="{48F2C6AB-3175-43DF-B105-2E27307A3FE9}" destId="{7B54306B-0A34-4457-8B8A-C6E3382DA32E}" srcOrd="0" destOrd="0" presId="urn:microsoft.com/office/officeart/2016/7/layout/LinearBlockProcessNumbered"/>
    <dgm:cxn modelId="{D1083D47-29AB-4EF3-9B0E-715B53F0BE8B}" type="presParOf" srcId="{7B54306B-0A34-4457-8B8A-C6E3382DA32E}" destId="{D956D7F9-4F1E-4338-A870-6B33938418C9}" srcOrd="0" destOrd="0" presId="urn:microsoft.com/office/officeart/2016/7/layout/LinearBlockProcessNumbered"/>
    <dgm:cxn modelId="{9AC80A31-A35A-49DC-AA1E-C8C20ED62905}" type="presParOf" srcId="{7B54306B-0A34-4457-8B8A-C6E3382DA32E}" destId="{929AC48D-F0C6-4038-96D7-63F269878D26}" srcOrd="1" destOrd="0" presId="urn:microsoft.com/office/officeart/2016/7/layout/LinearBlockProcessNumbered"/>
    <dgm:cxn modelId="{C176B776-8A6E-4DFD-A961-11605E3CCDA8}" type="presParOf" srcId="{7B54306B-0A34-4457-8B8A-C6E3382DA32E}" destId="{82A73AE1-9A97-4F8B-891D-2C244DB51454}" srcOrd="2" destOrd="0" presId="urn:microsoft.com/office/officeart/2016/7/layout/LinearBlockProcessNumbered"/>
    <dgm:cxn modelId="{E7184A7D-4E9C-484F-B480-5B2EF8F4951D}" type="presParOf" srcId="{48F2C6AB-3175-43DF-B105-2E27307A3FE9}" destId="{C8F1C7FA-5FD9-4BDE-A42A-20E1E226CEFD}" srcOrd="1" destOrd="0" presId="urn:microsoft.com/office/officeart/2016/7/layout/LinearBlockProcessNumbered"/>
    <dgm:cxn modelId="{85E9B9D4-2DB4-4914-9FCA-E392F5507ACD}" type="presParOf" srcId="{48F2C6AB-3175-43DF-B105-2E27307A3FE9}" destId="{B4A0DE98-9282-4DEC-835E-25F3C07E51FE}" srcOrd="2" destOrd="0" presId="urn:microsoft.com/office/officeart/2016/7/layout/LinearBlockProcessNumbered"/>
    <dgm:cxn modelId="{C1718FD6-7575-495B-B800-2131FE9CFE22}" type="presParOf" srcId="{B4A0DE98-9282-4DEC-835E-25F3C07E51FE}" destId="{C2047062-DBFD-47FB-8903-CC5CCA7948DB}" srcOrd="0" destOrd="0" presId="urn:microsoft.com/office/officeart/2016/7/layout/LinearBlockProcessNumbered"/>
    <dgm:cxn modelId="{9C0C87AE-F59B-4390-B71E-83EB5B24C41F}" type="presParOf" srcId="{B4A0DE98-9282-4DEC-835E-25F3C07E51FE}" destId="{7152A8E6-6EDB-4B92-8959-9093DB56BB5A}" srcOrd="1" destOrd="0" presId="urn:microsoft.com/office/officeart/2016/7/layout/LinearBlockProcessNumbered"/>
    <dgm:cxn modelId="{8AFFDA8B-7CDA-402C-B351-EE2C3A42BDA1}" type="presParOf" srcId="{B4A0DE98-9282-4DEC-835E-25F3C07E51FE}" destId="{49EB1E80-1C74-401A-8EF4-A58F1216D64C}" srcOrd="2" destOrd="0" presId="urn:microsoft.com/office/officeart/2016/7/layout/LinearBlockProcessNumbered"/>
    <dgm:cxn modelId="{E5707016-B3FE-4C71-A249-4BD0A4217C46}" type="presParOf" srcId="{48F2C6AB-3175-43DF-B105-2E27307A3FE9}" destId="{82C93B3A-B335-434C-995B-9DC374C3F3D0}" srcOrd="3" destOrd="0" presId="urn:microsoft.com/office/officeart/2016/7/layout/LinearBlockProcessNumbered"/>
    <dgm:cxn modelId="{4B96DF3C-8EB0-4433-BDEB-D26BE581246A}" type="presParOf" srcId="{48F2C6AB-3175-43DF-B105-2E27307A3FE9}" destId="{4230C0F8-49A5-4C9F-9AB6-3E19BC66B030}" srcOrd="4" destOrd="0" presId="urn:microsoft.com/office/officeart/2016/7/layout/LinearBlockProcessNumbered"/>
    <dgm:cxn modelId="{6A2D3207-8D0A-4644-B63C-28CBC9CDF8F3}" type="presParOf" srcId="{4230C0F8-49A5-4C9F-9AB6-3E19BC66B030}" destId="{55BFDACF-377E-40C6-9DFC-4964A80AD339}" srcOrd="0" destOrd="0" presId="urn:microsoft.com/office/officeart/2016/7/layout/LinearBlockProcessNumbered"/>
    <dgm:cxn modelId="{8C758B0E-4792-48F4-AB6D-C6CC80C9FFD6}" type="presParOf" srcId="{4230C0F8-49A5-4C9F-9AB6-3E19BC66B030}" destId="{2E59A54E-4A9A-4BB8-BEA7-DE74B785EA68}" srcOrd="1" destOrd="0" presId="urn:microsoft.com/office/officeart/2016/7/layout/LinearBlockProcessNumbered"/>
    <dgm:cxn modelId="{243A0AEA-385A-4A43-95CD-EF2883FE8C19}" type="presParOf" srcId="{4230C0F8-49A5-4C9F-9AB6-3E19BC66B030}" destId="{BDAAD392-93C6-4790-8214-663D7817F496}" srcOrd="2" destOrd="0" presId="urn:microsoft.com/office/officeart/2016/7/layout/LinearBlockProcessNumbered"/>
    <dgm:cxn modelId="{B976DBFE-6B13-4FFF-A804-25210F05E228}" type="presParOf" srcId="{48F2C6AB-3175-43DF-B105-2E27307A3FE9}" destId="{D6DF2E38-C3E0-4F64-B1BF-4F7516BB0B0C}" srcOrd="5" destOrd="0" presId="urn:microsoft.com/office/officeart/2016/7/layout/LinearBlockProcessNumbered"/>
    <dgm:cxn modelId="{9FAB03F9-180D-4754-BCDB-705E7471E499}" type="presParOf" srcId="{48F2C6AB-3175-43DF-B105-2E27307A3FE9}" destId="{6E7BE02D-DC38-4682-BFFF-19D535BD3D26}" srcOrd="6" destOrd="0" presId="urn:microsoft.com/office/officeart/2016/7/layout/LinearBlockProcessNumbered"/>
    <dgm:cxn modelId="{74C16A9A-BFAF-4D8F-AAD9-BB51342555FD}" type="presParOf" srcId="{6E7BE02D-DC38-4682-BFFF-19D535BD3D26}" destId="{7D4A923E-1688-4E15-A651-27E6A702BF44}" srcOrd="0" destOrd="0" presId="urn:microsoft.com/office/officeart/2016/7/layout/LinearBlockProcessNumbered"/>
    <dgm:cxn modelId="{FDF4CFF5-5445-462F-81B8-316B96F5E191}" type="presParOf" srcId="{6E7BE02D-DC38-4682-BFFF-19D535BD3D26}" destId="{4AD2F16C-8ED4-4C7D-B58A-A58B8B1B6052}" srcOrd="1" destOrd="0" presId="urn:microsoft.com/office/officeart/2016/7/layout/LinearBlockProcessNumbered"/>
    <dgm:cxn modelId="{17DDD8BB-6B9E-48B2-8222-87DFEDD1C63F}" type="presParOf" srcId="{6E7BE02D-DC38-4682-BFFF-19D535BD3D26}" destId="{B0C0DF40-C427-439C-B5B5-0FF106CFE10C}" srcOrd="2" destOrd="0" presId="urn:microsoft.com/office/officeart/2016/7/layout/LinearBlockProcessNumbered"/>
    <dgm:cxn modelId="{C5116046-432A-4B92-88F0-612AABC33EF3}" type="presParOf" srcId="{48F2C6AB-3175-43DF-B105-2E27307A3FE9}" destId="{5D7FC7ED-6BE2-47ED-960A-CDCDB37E5113}" srcOrd="7" destOrd="0" presId="urn:microsoft.com/office/officeart/2016/7/layout/LinearBlockProcessNumbered"/>
    <dgm:cxn modelId="{3BE38048-9EEE-4509-BF37-40DEA7BB695A}" type="presParOf" srcId="{48F2C6AB-3175-43DF-B105-2E27307A3FE9}" destId="{99B5D57E-131B-4A5F-9374-C8471249F4E3}" srcOrd="8" destOrd="0" presId="urn:microsoft.com/office/officeart/2016/7/layout/LinearBlockProcessNumbered"/>
    <dgm:cxn modelId="{DF90FDD1-2D19-4AEB-A43F-25701439AB0B}" type="presParOf" srcId="{99B5D57E-131B-4A5F-9374-C8471249F4E3}" destId="{B21C5DFE-1528-434B-A759-D14062848EB3}" srcOrd="0" destOrd="0" presId="urn:microsoft.com/office/officeart/2016/7/layout/LinearBlockProcessNumbered"/>
    <dgm:cxn modelId="{1D7324D9-A7BA-484A-9A24-B150367D2332}" type="presParOf" srcId="{99B5D57E-131B-4A5F-9374-C8471249F4E3}" destId="{C41EF87A-C6C0-4897-BCBE-7C07BBFB6FB2}" srcOrd="1" destOrd="0" presId="urn:microsoft.com/office/officeart/2016/7/layout/LinearBlockProcessNumbered"/>
    <dgm:cxn modelId="{F5602F69-B4DD-4A0E-811F-9195024FBC21}" type="presParOf" srcId="{99B5D57E-131B-4A5F-9374-C8471249F4E3}" destId="{67884F48-B98C-4751-9E28-542EE80B1F4C}"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52141D2-3A48-42C7-BD7B-DF85023FB9AC}" type="doc">
      <dgm:prSet loTypeId="urn:microsoft.com/office/officeart/2018/2/layout/IconCircleList" loCatId="icon" qsTypeId="urn:microsoft.com/office/officeart/2005/8/quickstyle/simple1#58" qsCatId="simple" csTypeId="urn:microsoft.com/office/officeart/2005/8/colors/accent2_2#47" csCatId="accent2" phldr="1"/>
      <dgm:spPr/>
      <dgm:t>
        <a:bodyPr/>
        <a:lstStyle/>
        <a:p>
          <a:endParaRPr lang="en-US"/>
        </a:p>
      </dgm:t>
    </dgm:pt>
    <dgm:pt modelId="{4E54FFD9-0354-4E05-9BC0-7A9AAACFB849}">
      <dgm:prSet/>
      <dgm:spPr/>
      <dgm:t>
        <a:bodyPr/>
        <a:lstStyle/>
        <a:p>
          <a:pPr>
            <a:lnSpc>
              <a:spcPct val="100000"/>
            </a:lnSpc>
          </a:pPr>
          <a:r>
            <a:rPr lang="en-GB"/>
            <a:t>Flexible service models can improve access</a:t>
          </a:r>
          <a:endParaRPr lang="en-US"/>
        </a:p>
      </dgm:t>
    </dgm:pt>
    <dgm:pt modelId="{E458D2AE-1250-4285-A68E-CB03702063A1}" type="parTrans" cxnId="{0949D558-F257-4F19-BD4A-EC59DB0C8A62}">
      <dgm:prSet/>
      <dgm:spPr/>
      <dgm:t>
        <a:bodyPr/>
        <a:lstStyle/>
        <a:p>
          <a:endParaRPr lang="en-US"/>
        </a:p>
      </dgm:t>
    </dgm:pt>
    <dgm:pt modelId="{67FE0362-834C-4881-A12F-7D7D68AE773B}" type="sibTrans" cxnId="{0949D558-F257-4F19-BD4A-EC59DB0C8A62}">
      <dgm:prSet/>
      <dgm:spPr/>
      <dgm:t>
        <a:bodyPr/>
        <a:lstStyle/>
        <a:p>
          <a:pPr>
            <a:lnSpc>
              <a:spcPct val="100000"/>
            </a:lnSpc>
          </a:pPr>
          <a:endParaRPr lang="en-US"/>
        </a:p>
      </dgm:t>
    </dgm:pt>
    <dgm:pt modelId="{DF6D7B1A-70D7-4930-A421-C20E4E29FAC7}">
      <dgm:prSet/>
      <dgm:spPr/>
      <dgm:t>
        <a:bodyPr/>
        <a:lstStyle/>
        <a:p>
          <a:pPr>
            <a:lnSpc>
              <a:spcPct val="100000"/>
            </a:lnSpc>
          </a:pPr>
          <a:r>
            <a:rPr lang="en-GB"/>
            <a:t>Patients and staff powerful partners in service design</a:t>
          </a:r>
          <a:endParaRPr lang="en-US"/>
        </a:p>
      </dgm:t>
    </dgm:pt>
    <dgm:pt modelId="{8ECB4C6B-D0E4-4808-997E-753962F3BBE8}" type="parTrans" cxnId="{88FB531F-71DA-4647-B9EB-0213FC220691}">
      <dgm:prSet/>
      <dgm:spPr/>
      <dgm:t>
        <a:bodyPr/>
        <a:lstStyle/>
        <a:p>
          <a:endParaRPr lang="en-US"/>
        </a:p>
      </dgm:t>
    </dgm:pt>
    <dgm:pt modelId="{C16A597D-860F-463F-8A85-31C381672C4A}" type="sibTrans" cxnId="{88FB531F-71DA-4647-B9EB-0213FC220691}">
      <dgm:prSet/>
      <dgm:spPr/>
      <dgm:t>
        <a:bodyPr/>
        <a:lstStyle/>
        <a:p>
          <a:pPr>
            <a:lnSpc>
              <a:spcPct val="100000"/>
            </a:lnSpc>
          </a:pPr>
          <a:endParaRPr lang="en-US"/>
        </a:p>
      </dgm:t>
    </dgm:pt>
    <dgm:pt modelId="{293C8025-2723-4440-9966-CCBFCD9ACFA1}">
      <dgm:prSet/>
      <dgm:spPr/>
      <dgm:t>
        <a:bodyPr/>
        <a:lstStyle/>
        <a:p>
          <a:pPr>
            <a:lnSpc>
              <a:spcPct val="100000"/>
            </a:lnSpc>
          </a:pPr>
          <a:r>
            <a:rPr lang="en-GB"/>
            <a:t>Real-time feedback enables rapid improvement</a:t>
          </a:r>
          <a:endParaRPr lang="en-US"/>
        </a:p>
      </dgm:t>
    </dgm:pt>
    <dgm:pt modelId="{7D81B279-ABB3-4069-802D-70490AED5B2B}" type="parTrans" cxnId="{B911BFCC-3550-4ADB-87AF-0128FE40BF02}">
      <dgm:prSet/>
      <dgm:spPr/>
      <dgm:t>
        <a:bodyPr/>
        <a:lstStyle/>
        <a:p>
          <a:endParaRPr lang="en-US"/>
        </a:p>
      </dgm:t>
    </dgm:pt>
    <dgm:pt modelId="{33017F08-B3B9-4E77-B35D-89F56AEC0CD8}" type="sibTrans" cxnId="{B911BFCC-3550-4ADB-87AF-0128FE40BF02}">
      <dgm:prSet/>
      <dgm:spPr/>
      <dgm:t>
        <a:bodyPr/>
        <a:lstStyle/>
        <a:p>
          <a:pPr>
            <a:lnSpc>
              <a:spcPct val="100000"/>
            </a:lnSpc>
          </a:pPr>
          <a:endParaRPr lang="en-US"/>
        </a:p>
      </dgm:t>
    </dgm:pt>
    <dgm:pt modelId="{ABFCAE5B-8F9E-4A37-904E-AC8FFC681E72}">
      <dgm:prSet/>
      <dgm:spPr/>
      <dgm:t>
        <a:bodyPr/>
        <a:lstStyle/>
        <a:p>
          <a:pPr>
            <a:lnSpc>
              <a:spcPct val="100000"/>
            </a:lnSpc>
          </a:pPr>
          <a:r>
            <a:rPr lang="en-GB"/>
            <a:t>Small pilots can generate major system learning</a:t>
          </a:r>
          <a:endParaRPr lang="en-US"/>
        </a:p>
      </dgm:t>
    </dgm:pt>
    <dgm:pt modelId="{DA12B21F-A209-4F7B-969A-60AD7D230281}" type="parTrans" cxnId="{13A39E68-1819-4E84-B79B-2E1AD546E9E0}">
      <dgm:prSet/>
      <dgm:spPr/>
      <dgm:t>
        <a:bodyPr/>
        <a:lstStyle/>
        <a:p>
          <a:endParaRPr lang="en-US"/>
        </a:p>
      </dgm:t>
    </dgm:pt>
    <dgm:pt modelId="{7E4E00EC-036F-48F0-B519-28B1C52B0EF1}" type="sibTrans" cxnId="{13A39E68-1819-4E84-B79B-2E1AD546E9E0}">
      <dgm:prSet/>
      <dgm:spPr/>
      <dgm:t>
        <a:bodyPr/>
        <a:lstStyle/>
        <a:p>
          <a:endParaRPr lang="en-US"/>
        </a:p>
      </dgm:t>
    </dgm:pt>
    <dgm:pt modelId="{1C5FED0E-BF33-4B7A-AD57-B95EB6D31A26}" type="pres">
      <dgm:prSet presAssocID="{D52141D2-3A48-42C7-BD7B-DF85023FB9AC}" presName="root" presStyleCnt="0">
        <dgm:presLayoutVars>
          <dgm:dir/>
          <dgm:resizeHandles val="exact"/>
        </dgm:presLayoutVars>
      </dgm:prSet>
      <dgm:spPr/>
    </dgm:pt>
    <dgm:pt modelId="{58970E8A-CD0B-4A60-8781-10760CDDA150}" type="pres">
      <dgm:prSet presAssocID="{D52141D2-3A48-42C7-BD7B-DF85023FB9AC}" presName="container" presStyleCnt="0">
        <dgm:presLayoutVars>
          <dgm:dir/>
          <dgm:resizeHandles val="exact"/>
        </dgm:presLayoutVars>
      </dgm:prSet>
      <dgm:spPr/>
    </dgm:pt>
    <dgm:pt modelId="{934142A5-35F3-471B-9476-B3974961F3F0}" type="pres">
      <dgm:prSet presAssocID="{4E54FFD9-0354-4E05-9BC0-7A9AAACFB849}" presName="compNode" presStyleCnt="0"/>
      <dgm:spPr/>
    </dgm:pt>
    <dgm:pt modelId="{148DA6C4-658B-418C-8220-F681F26BA7A3}" type="pres">
      <dgm:prSet presAssocID="{4E54FFD9-0354-4E05-9BC0-7A9AAACFB849}" presName="iconBgRect" presStyleLbl="bgShp" presStyleIdx="0" presStyleCnt="4"/>
      <dgm:spPr/>
    </dgm:pt>
    <dgm:pt modelId="{42471D73-AD6F-4CC6-AE8D-F60FAF23A71E}" type="pres">
      <dgm:prSet presAssocID="{4E54FFD9-0354-4E05-9BC0-7A9AAACFB84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52AAA835-13A5-4442-8F93-3EE3406AFEF3}" type="pres">
      <dgm:prSet presAssocID="{4E54FFD9-0354-4E05-9BC0-7A9AAACFB849}" presName="spaceRect" presStyleCnt="0"/>
      <dgm:spPr/>
    </dgm:pt>
    <dgm:pt modelId="{5244D718-B25A-478C-9B14-D128BC0D2A1F}" type="pres">
      <dgm:prSet presAssocID="{4E54FFD9-0354-4E05-9BC0-7A9AAACFB849}" presName="textRect" presStyleLbl="revTx" presStyleIdx="0" presStyleCnt="4">
        <dgm:presLayoutVars>
          <dgm:chMax val="1"/>
          <dgm:chPref val="1"/>
        </dgm:presLayoutVars>
      </dgm:prSet>
      <dgm:spPr/>
    </dgm:pt>
    <dgm:pt modelId="{DB07AF9F-0D8A-4C5C-8D65-A4A86BAAC1D5}" type="pres">
      <dgm:prSet presAssocID="{67FE0362-834C-4881-A12F-7D7D68AE773B}" presName="sibTrans" presStyleLbl="sibTrans2D1" presStyleIdx="0" presStyleCnt="0"/>
      <dgm:spPr/>
    </dgm:pt>
    <dgm:pt modelId="{93391955-A2E5-44D1-9EAB-90A8A73F2362}" type="pres">
      <dgm:prSet presAssocID="{DF6D7B1A-70D7-4930-A421-C20E4E29FAC7}" presName="compNode" presStyleCnt="0"/>
      <dgm:spPr/>
    </dgm:pt>
    <dgm:pt modelId="{8503564E-D0FE-4B92-A7E2-2000CE686E37}" type="pres">
      <dgm:prSet presAssocID="{DF6D7B1A-70D7-4930-A421-C20E4E29FAC7}" presName="iconBgRect" presStyleLbl="bgShp" presStyleIdx="1" presStyleCnt="4"/>
      <dgm:spPr/>
    </dgm:pt>
    <dgm:pt modelId="{388AA704-F6AE-4845-897A-21C958BA4D32}" type="pres">
      <dgm:prSet presAssocID="{DF6D7B1A-70D7-4930-A421-C20E4E29FAC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C1EF1A36-50E6-479D-9AA1-C6ECCEBB8A08}" type="pres">
      <dgm:prSet presAssocID="{DF6D7B1A-70D7-4930-A421-C20E4E29FAC7}" presName="spaceRect" presStyleCnt="0"/>
      <dgm:spPr/>
    </dgm:pt>
    <dgm:pt modelId="{6B340431-B081-4469-9047-4FE195979256}" type="pres">
      <dgm:prSet presAssocID="{DF6D7B1A-70D7-4930-A421-C20E4E29FAC7}" presName="textRect" presStyleLbl="revTx" presStyleIdx="1" presStyleCnt="4">
        <dgm:presLayoutVars>
          <dgm:chMax val="1"/>
          <dgm:chPref val="1"/>
        </dgm:presLayoutVars>
      </dgm:prSet>
      <dgm:spPr/>
    </dgm:pt>
    <dgm:pt modelId="{7DD367D6-5B81-46DD-BC8E-16A0C8E37100}" type="pres">
      <dgm:prSet presAssocID="{C16A597D-860F-463F-8A85-31C381672C4A}" presName="sibTrans" presStyleLbl="sibTrans2D1" presStyleIdx="0" presStyleCnt="0"/>
      <dgm:spPr/>
    </dgm:pt>
    <dgm:pt modelId="{A556BEA7-C4BB-4B79-AD05-F99B955EE35F}" type="pres">
      <dgm:prSet presAssocID="{293C8025-2723-4440-9966-CCBFCD9ACFA1}" presName="compNode" presStyleCnt="0"/>
      <dgm:spPr/>
    </dgm:pt>
    <dgm:pt modelId="{782D1DE5-303B-43FC-9DBD-95BE95B16842}" type="pres">
      <dgm:prSet presAssocID="{293C8025-2723-4440-9966-CCBFCD9ACFA1}" presName="iconBgRect" presStyleLbl="bgShp" presStyleIdx="2" presStyleCnt="4"/>
      <dgm:spPr/>
    </dgm:pt>
    <dgm:pt modelId="{1129785F-0A1C-4815-BE0B-5A12EFFE5627}" type="pres">
      <dgm:prSet presAssocID="{293C8025-2723-4440-9966-CCBFCD9ACFA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opwatch"/>
        </a:ext>
      </dgm:extLst>
    </dgm:pt>
    <dgm:pt modelId="{765C6060-E40B-4D28-9E41-3E9743B63F18}" type="pres">
      <dgm:prSet presAssocID="{293C8025-2723-4440-9966-CCBFCD9ACFA1}" presName="spaceRect" presStyleCnt="0"/>
      <dgm:spPr/>
    </dgm:pt>
    <dgm:pt modelId="{CD21D954-17C0-4E85-ACDC-CF2ABAAB5280}" type="pres">
      <dgm:prSet presAssocID="{293C8025-2723-4440-9966-CCBFCD9ACFA1}" presName="textRect" presStyleLbl="revTx" presStyleIdx="2" presStyleCnt="4">
        <dgm:presLayoutVars>
          <dgm:chMax val="1"/>
          <dgm:chPref val="1"/>
        </dgm:presLayoutVars>
      </dgm:prSet>
      <dgm:spPr/>
    </dgm:pt>
    <dgm:pt modelId="{EA455879-E720-4678-97F2-91C4D84C3473}" type="pres">
      <dgm:prSet presAssocID="{33017F08-B3B9-4E77-B35D-89F56AEC0CD8}" presName="sibTrans" presStyleLbl="sibTrans2D1" presStyleIdx="0" presStyleCnt="0"/>
      <dgm:spPr/>
    </dgm:pt>
    <dgm:pt modelId="{9C0BF801-3F34-47F4-A406-662C0DA6CC24}" type="pres">
      <dgm:prSet presAssocID="{ABFCAE5B-8F9E-4A37-904E-AC8FFC681E72}" presName="compNode" presStyleCnt="0"/>
      <dgm:spPr/>
    </dgm:pt>
    <dgm:pt modelId="{B384FC30-EA47-4D14-B254-BD88A251E860}" type="pres">
      <dgm:prSet presAssocID="{ABFCAE5B-8F9E-4A37-904E-AC8FFC681E72}" presName="iconBgRect" presStyleLbl="bgShp" presStyleIdx="3" presStyleCnt="4"/>
      <dgm:spPr/>
    </dgm:pt>
    <dgm:pt modelId="{6C252352-F840-40E2-8506-21511851D1E4}" type="pres">
      <dgm:prSet presAssocID="{ABFCAE5B-8F9E-4A37-904E-AC8FFC681E7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4367DBED-BA8C-4821-B452-75149B5FA1E3}" type="pres">
      <dgm:prSet presAssocID="{ABFCAE5B-8F9E-4A37-904E-AC8FFC681E72}" presName="spaceRect" presStyleCnt="0"/>
      <dgm:spPr/>
    </dgm:pt>
    <dgm:pt modelId="{648D964F-C370-4FB3-B28D-EAF6031FD8E5}" type="pres">
      <dgm:prSet presAssocID="{ABFCAE5B-8F9E-4A37-904E-AC8FFC681E72}" presName="textRect" presStyleLbl="revTx" presStyleIdx="3" presStyleCnt="4">
        <dgm:presLayoutVars>
          <dgm:chMax val="1"/>
          <dgm:chPref val="1"/>
        </dgm:presLayoutVars>
      </dgm:prSet>
      <dgm:spPr/>
    </dgm:pt>
  </dgm:ptLst>
  <dgm:cxnLst>
    <dgm:cxn modelId="{88FB531F-71DA-4647-B9EB-0213FC220691}" srcId="{D52141D2-3A48-42C7-BD7B-DF85023FB9AC}" destId="{DF6D7B1A-70D7-4930-A421-C20E4E29FAC7}" srcOrd="1" destOrd="0" parTransId="{8ECB4C6B-D0E4-4808-997E-753962F3BBE8}" sibTransId="{C16A597D-860F-463F-8A85-31C381672C4A}"/>
    <dgm:cxn modelId="{1A7CBD29-D520-41C6-98B2-74B386A07E42}" type="presOf" srcId="{ABFCAE5B-8F9E-4A37-904E-AC8FFC681E72}" destId="{648D964F-C370-4FB3-B28D-EAF6031FD8E5}" srcOrd="0" destOrd="0" presId="urn:microsoft.com/office/officeart/2018/2/layout/IconCircleList"/>
    <dgm:cxn modelId="{B37E7D30-153A-4C3E-82C7-CD5C0676CF4C}" type="presOf" srcId="{33017F08-B3B9-4E77-B35D-89F56AEC0CD8}" destId="{EA455879-E720-4678-97F2-91C4D84C3473}" srcOrd="0" destOrd="0" presId="urn:microsoft.com/office/officeart/2018/2/layout/IconCircleList"/>
    <dgm:cxn modelId="{3411EE31-9DB1-4C0D-8D10-33027827EC4D}" type="presOf" srcId="{67FE0362-834C-4881-A12F-7D7D68AE773B}" destId="{DB07AF9F-0D8A-4C5C-8D65-A4A86BAAC1D5}" srcOrd="0" destOrd="0" presId="urn:microsoft.com/office/officeart/2018/2/layout/IconCircleList"/>
    <dgm:cxn modelId="{048F7568-BD1F-410D-B290-17D58C69113E}" type="presOf" srcId="{DF6D7B1A-70D7-4930-A421-C20E4E29FAC7}" destId="{6B340431-B081-4469-9047-4FE195979256}" srcOrd="0" destOrd="0" presId="urn:microsoft.com/office/officeart/2018/2/layout/IconCircleList"/>
    <dgm:cxn modelId="{13A39E68-1819-4E84-B79B-2E1AD546E9E0}" srcId="{D52141D2-3A48-42C7-BD7B-DF85023FB9AC}" destId="{ABFCAE5B-8F9E-4A37-904E-AC8FFC681E72}" srcOrd="3" destOrd="0" parTransId="{DA12B21F-A209-4F7B-969A-60AD7D230281}" sibTransId="{7E4E00EC-036F-48F0-B519-28B1C52B0EF1}"/>
    <dgm:cxn modelId="{B4F0AF56-E2D7-43D0-984B-922D16C490CB}" type="presOf" srcId="{C16A597D-860F-463F-8A85-31C381672C4A}" destId="{7DD367D6-5B81-46DD-BC8E-16A0C8E37100}" srcOrd="0" destOrd="0" presId="urn:microsoft.com/office/officeart/2018/2/layout/IconCircleList"/>
    <dgm:cxn modelId="{0949D558-F257-4F19-BD4A-EC59DB0C8A62}" srcId="{D52141D2-3A48-42C7-BD7B-DF85023FB9AC}" destId="{4E54FFD9-0354-4E05-9BC0-7A9AAACFB849}" srcOrd="0" destOrd="0" parTransId="{E458D2AE-1250-4285-A68E-CB03702063A1}" sibTransId="{67FE0362-834C-4881-A12F-7D7D68AE773B}"/>
    <dgm:cxn modelId="{4EF0A59E-B2C8-43D7-8E7E-2330E01E392B}" type="presOf" srcId="{4E54FFD9-0354-4E05-9BC0-7A9AAACFB849}" destId="{5244D718-B25A-478C-9B14-D128BC0D2A1F}" srcOrd="0" destOrd="0" presId="urn:microsoft.com/office/officeart/2018/2/layout/IconCircleList"/>
    <dgm:cxn modelId="{66111EC4-CB8F-43A2-A742-FD9C0BE78639}" type="presOf" srcId="{D52141D2-3A48-42C7-BD7B-DF85023FB9AC}" destId="{1C5FED0E-BF33-4B7A-AD57-B95EB6D31A26}" srcOrd="0" destOrd="0" presId="urn:microsoft.com/office/officeart/2018/2/layout/IconCircleList"/>
    <dgm:cxn modelId="{B911BFCC-3550-4ADB-87AF-0128FE40BF02}" srcId="{D52141D2-3A48-42C7-BD7B-DF85023FB9AC}" destId="{293C8025-2723-4440-9966-CCBFCD9ACFA1}" srcOrd="2" destOrd="0" parTransId="{7D81B279-ABB3-4069-802D-70490AED5B2B}" sibTransId="{33017F08-B3B9-4E77-B35D-89F56AEC0CD8}"/>
    <dgm:cxn modelId="{6519B5FF-988C-41F4-946C-6CF8D178C7F1}" type="presOf" srcId="{293C8025-2723-4440-9966-CCBFCD9ACFA1}" destId="{CD21D954-17C0-4E85-ACDC-CF2ABAAB5280}" srcOrd="0" destOrd="0" presId="urn:microsoft.com/office/officeart/2018/2/layout/IconCircleList"/>
    <dgm:cxn modelId="{F3993B12-4648-4044-87F1-93453C2C52DF}" type="presParOf" srcId="{1C5FED0E-BF33-4B7A-AD57-B95EB6D31A26}" destId="{58970E8A-CD0B-4A60-8781-10760CDDA150}" srcOrd="0" destOrd="0" presId="urn:microsoft.com/office/officeart/2018/2/layout/IconCircleList"/>
    <dgm:cxn modelId="{12C75603-0459-4DAB-8050-A5B2D663A742}" type="presParOf" srcId="{58970E8A-CD0B-4A60-8781-10760CDDA150}" destId="{934142A5-35F3-471B-9476-B3974961F3F0}" srcOrd="0" destOrd="0" presId="urn:microsoft.com/office/officeart/2018/2/layout/IconCircleList"/>
    <dgm:cxn modelId="{5B365E22-5CF5-4877-98B5-C62D1AA6A620}" type="presParOf" srcId="{934142A5-35F3-471B-9476-B3974961F3F0}" destId="{148DA6C4-658B-418C-8220-F681F26BA7A3}" srcOrd="0" destOrd="0" presId="urn:microsoft.com/office/officeart/2018/2/layout/IconCircleList"/>
    <dgm:cxn modelId="{64F81C19-F98B-49F9-ACD6-E084EB689820}" type="presParOf" srcId="{934142A5-35F3-471B-9476-B3974961F3F0}" destId="{42471D73-AD6F-4CC6-AE8D-F60FAF23A71E}" srcOrd="1" destOrd="0" presId="urn:microsoft.com/office/officeart/2018/2/layout/IconCircleList"/>
    <dgm:cxn modelId="{43DC1887-4BBE-416F-8B00-5C4452844C89}" type="presParOf" srcId="{934142A5-35F3-471B-9476-B3974961F3F0}" destId="{52AAA835-13A5-4442-8F93-3EE3406AFEF3}" srcOrd="2" destOrd="0" presId="urn:microsoft.com/office/officeart/2018/2/layout/IconCircleList"/>
    <dgm:cxn modelId="{DDDE7098-B6AC-446E-90C4-B30839F1DCD5}" type="presParOf" srcId="{934142A5-35F3-471B-9476-B3974961F3F0}" destId="{5244D718-B25A-478C-9B14-D128BC0D2A1F}" srcOrd="3" destOrd="0" presId="urn:microsoft.com/office/officeart/2018/2/layout/IconCircleList"/>
    <dgm:cxn modelId="{D995E00F-9CEC-4585-9E50-7D8D0D2D5C90}" type="presParOf" srcId="{58970E8A-CD0B-4A60-8781-10760CDDA150}" destId="{DB07AF9F-0D8A-4C5C-8D65-A4A86BAAC1D5}" srcOrd="1" destOrd="0" presId="urn:microsoft.com/office/officeart/2018/2/layout/IconCircleList"/>
    <dgm:cxn modelId="{3EEC391F-1836-4D99-AF97-552946C7BF8A}" type="presParOf" srcId="{58970E8A-CD0B-4A60-8781-10760CDDA150}" destId="{93391955-A2E5-44D1-9EAB-90A8A73F2362}" srcOrd="2" destOrd="0" presId="urn:microsoft.com/office/officeart/2018/2/layout/IconCircleList"/>
    <dgm:cxn modelId="{F1A334BC-F4F7-4BDE-81FA-FBC618B51207}" type="presParOf" srcId="{93391955-A2E5-44D1-9EAB-90A8A73F2362}" destId="{8503564E-D0FE-4B92-A7E2-2000CE686E37}" srcOrd="0" destOrd="0" presId="urn:microsoft.com/office/officeart/2018/2/layout/IconCircleList"/>
    <dgm:cxn modelId="{1A289029-99BA-4624-8645-FB11C926E814}" type="presParOf" srcId="{93391955-A2E5-44D1-9EAB-90A8A73F2362}" destId="{388AA704-F6AE-4845-897A-21C958BA4D32}" srcOrd="1" destOrd="0" presId="urn:microsoft.com/office/officeart/2018/2/layout/IconCircleList"/>
    <dgm:cxn modelId="{0EC5F6FD-B7BF-4A52-B66E-79AD6004DFE4}" type="presParOf" srcId="{93391955-A2E5-44D1-9EAB-90A8A73F2362}" destId="{C1EF1A36-50E6-479D-9AA1-C6ECCEBB8A08}" srcOrd="2" destOrd="0" presId="urn:microsoft.com/office/officeart/2018/2/layout/IconCircleList"/>
    <dgm:cxn modelId="{D354683F-1511-410A-81E7-EDC1623692AE}" type="presParOf" srcId="{93391955-A2E5-44D1-9EAB-90A8A73F2362}" destId="{6B340431-B081-4469-9047-4FE195979256}" srcOrd="3" destOrd="0" presId="urn:microsoft.com/office/officeart/2018/2/layout/IconCircleList"/>
    <dgm:cxn modelId="{55372A29-F788-4AFE-A478-08B8DC44DE12}" type="presParOf" srcId="{58970E8A-CD0B-4A60-8781-10760CDDA150}" destId="{7DD367D6-5B81-46DD-BC8E-16A0C8E37100}" srcOrd="3" destOrd="0" presId="urn:microsoft.com/office/officeart/2018/2/layout/IconCircleList"/>
    <dgm:cxn modelId="{F68AA146-6042-4B49-B32F-FF2979902055}" type="presParOf" srcId="{58970E8A-CD0B-4A60-8781-10760CDDA150}" destId="{A556BEA7-C4BB-4B79-AD05-F99B955EE35F}" srcOrd="4" destOrd="0" presId="urn:microsoft.com/office/officeart/2018/2/layout/IconCircleList"/>
    <dgm:cxn modelId="{A1245B81-D29C-4108-8CFD-6A4D2AF388F2}" type="presParOf" srcId="{A556BEA7-C4BB-4B79-AD05-F99B955EE35F}" destId="{782D1DE5-303B-43FC-9DBD-95BE95B16842}" srcOrd="0" destOrd="0" presId="urn:microsoft.com/office/officeart/2018/2/layout/IconCircleList"/>
    <dgm:cxn modelId="{2CF024F0-F2D4-4D5D-83BB-C9A757231FC4}" type="presParOf" srcId="{A556BEA7-C4BB-4B79-AD05-F99B955EE35F}" destId="{1129785F-0A1C-4815-BE0B-5A12EFFE5627}" srcOrd="1" destOrd="0" presId="urn:microsoft.com/office/officeart/2018/2/layout/IconCircleList"/>
    <dgm:cxn modelId="{3FDFDE77-83A0-4BCE-9F08-E15618F69A57}" type="presParOf" srcId="{A556BEA7-C4BB-4B79-AD05-F99B955EE35F}" destId="{765C6060-E40B-4D28-9E41-3E9743B63F18}" srcOrd="2" destOrd="0" presId="urn:microsoft.com/office/officeart/2018/2/layout/IconCircleList"/>
    <dgm:cxn modelId="{12803342-5E1F-4B92-B9AC-B705817AEE35}" type="presParOf" srcId="{A556BEA7-C4BB-4B79-AD05-F99B955EE35F}" destId="{CD21D954-17C0-4E85-ACDC-CF2ABAAB5280}" srcOrd="3" destOrd="0" presId="urn:microsoft.com/office/officeart/2018/2/layout/IconCircleList"/>
    <dgm:cxn modelId="{AF332057-DE30-4CFF-8AA7-E4D5E9283BA3}" type="presParOf" srcId="{58970E8A-CD0B-4A60-8781-10760CDDA150}" destId="{EA455879-E720-4678-97F2-91C4D84C3473}" srcOrd="5" destOrd="0" presId="urn:microsoft.com/office/officeart/2018/2/layout/IconCircleList"/>
    <dgm:cxn modelId="{97C8DF55-0882-4F3F-82B2-67477ECECA53}" type="presParOf" srcId="{58970E8A-CD0B-4A60-8781-10760CDDA150}" destId="{9C0BF801-3F34-47F4-A406-662C0DA6CC24}" srcOrd="6" destOrd="0" presId="urn:microsoft.com/office/officeart/2018/2/layout/IconCircleList"/>
    <dgm:cxn modelId="{2C498631-E51E-4B84-BE9C-78627AA05F83}" type="presParOf" srcId="{9C0BF801-3F34-47F4-A406-662C0DA6CC24}" destId="{B384FC30-EA47-4D14-B254-BD88A251E860}" srcOrd="0" destOrd="0" presId="urn:microsoft.com/office/officeart/2018/2/layout/IconCircleList"/>
    <dgm:cxn modelId="{3A0F4482-08E8-4469-B193-C77930E19189}" type="presParOf" srcId="{9C0BF801-3F34-47F4-A406-662C0DA6CC24}" destId="{6C252352-F840-40E2-8506-21511851D1E4}" srcOrd="1" destOrd="0" presId="urn:microsoft.com/office/officeart/2018/2/layout/IconCircleList"/>
    <dgm:cxn modelId="{2DD74446-EE93-460C-83DF-72EF0B253F9B}" type="presParOf" srcId="{9C0BF801-3F34-47F4-A406-662C0DA6CC24}" destId="{4367DBED-BA8C-4821-B452-75149B5FA1E3}" srcOrd="2" destOrd="0" presId="urn:microsoft.com/office/officeart/2018/2/layout/IconCircleList"/>
    <dgm:cxn modelId="{C6EE0518-0A32-4827-AD67-0D3DB34CB738}" type="presParOf" srcId="{9C0BF801-3F34-47F4-A406-662C0DA6CC24}" destId="{648D964F-C370-4FB3-B28D-EAF6031FD8E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DDF86-217E-41D9-8CFE-8D7DC052F584}">
      <dsp:nvSpPr>
        <dsp:cNvPr id="0" name=""/>
        <dsp:cNvSpPr/>
      </dsp:nvSpPr>
      <dsp:spPr>
        <a:xfrm>
          <a:off x="106720" y="424296"/>
          <a:ext cx="2429357" cy="2383307"/>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Clinical </a:t>
          </a:r>
          <a:r>
            <a:rPr lang="en-GB" sz="1200" kern="1200" dirty="0">
              <a:solidFill>
                <a:schemeClr val="accent1"/>
              </a:solidFill>
            </a:rPr>
            <a:t>p</a:t>
          </a:r>
          <a:r>
            <a:rPr lang="en-GB" sz="1200" kern="1200" dirty="0"/>
            <a:t>Community Dietetics</a:t>
          </a:r>
        </a:p>
      </dsp:txBody>
      <dsp:txXfrm>
        <a:off x="1349163" y="865208"/>
        <a:ext cx="896548" cy="709317"/>
      </dsp:txXfrm>
    </dsp:sp>
    <dsp:sp modelId="{6A8BA311-BE9E-4ACE-9C36-9EB30FD20C02}">
      <dsp:nvSpPr>
        <dsp:cNvPr id="0" name=""/>
        <dsp:cNvSpPr/>
      </dsp:nvSpPr>
      <dsp:spPr>
        <a:xfrm>
          <a:off x="158980" y="430591"/>
          <a:ext cx="2363970" cy="2363970"/>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Acute Dietetics</a:t>
          </a:r>
        </a:p>
      </dsp:txBody>
      <dsp:txXfrm>
        <a:off x="1383179" y="1654790"/>
        <a:ext cx="872417" cy="703562"/>
      </dsp:txXfrm>
    </dsp:sp>
    <dsp:sp modelId="{57FF3968-BB57-4E12-9E4D-08121061AD19}">
      <dsp:nvSpPr>
        <dsp:cNvPr id="0" name=""/>
        <dsp:cNvSpPr/>
      </dsp:nvSpPr>
      <dsp:spPr>
        <a:xfrm>
          <a:off x="158980" y="430591"/>
          <a:ext cx="2363970" cy="2363970"/>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Learning Disability Dietetics</a:t>
          </a:r>
        </a:p>
      </dsp:txBody>
      <dsp:txXfrm>
        <a:off x="426334" y="1654790"/>
        <a:ext cx="872417" cy="703562"/>
      </dsp:txXfrm>
    </dsp:sp>
    <dsp:sp modelId="{C1A722BF-7A3F-44C9-AEA0-522A914A255A}">
      <dsp:nvSpPr>
        <dsp:cNvPr id="0" name=""/>
        <dsp:cNvSpPr/>
      </dsp:nvSpPr>
      <dsp:spPr>
        <a:xfrm>
          <a:off x="158980" y="430591"/>
          <a:ext cx="2363970" cy="2363970"/>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Healthier Future Team</a:t>
          </a:r>
        </a:p>
      </dsp:txBody>
      <dsp:txXfrm>
        <a:off x="426334" y="866800"/>
        <a:ext cx="872417" cy="703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DDF86-217E-41D9-8CFE-8D7DC052F584}">
      <dsp:nvSpPr>
        <dsp:cNvPr id="0" name=""/>
        <dsp:cNvSpPr/>
      </dsp:nvSpPr>
      <dsp:spPr>
        <a:xfrm>
          <a:off x="255969" y="247933"/>
          <a:ext cx="2202330" cy="2160583"/>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Clinical </a:t>
          </a:r>
          <a:r>
            <a:rPr lang="en-GB" sz="1100" kern="1200" dirty="0">
              <a:solidFill>
                <a:schemeClr val="accent1"/>
              </a:solidFill>
            </a:rPr>
            <a:t>p</a:t>
          </a:r>
          <a:r>
            <a:rPr lang="en-GB" sz="1100" kern="1200" dirty="0"/>
            <a:t>Community Dietetics</a:t>
          </a:r>
        </a:p>
      </dsp:txBody>
      <dsp:txXfrm>
        <a:off x="1382304" y="647641"/>
        <a:ext cx="812764" cy="643030"/>
      </dsp:txXfrm>
    </dsp:sp>
    <dsp:sp modelId="{6A8BA311-BE9E-4ACE-9C36-9EB30FD20C02}">
      <dsp:nvSpPr>
        <dsp:cNvPr id="0" name=""/>
        <dsp:cNvSpPr/>
      </dsp:nvSpPr>
      <dsp:spPr>
        <a:xfrm>
          <a:off x="303346" y="253640"/>
          <a:ext cx="2143053" cy="2143053"/>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Acute Dietetics</a:t>
          </a:r>
        </a:p>
      </dsp:txBody>
      <dsp:txXfrm>
        <a:off x="1413141" y="1363435"/>
        <a:ext cx="790888" cy="637813"/>
      </dsp:txXfrm>
    </dsp:sp>
    <dsp:sp modelId="{57FF3968-BB57-4E12-9E4D-08121061AD19}">
      <dsp:nvSpPr>
        <dsp:cNvPr id="0" name=""/>
        <dsp:cNvSpPr/>
      </dsp:nvSpPr>
      <dsp:spPr>
        <a:xfrm>
          <a:off x="303346" y="253640"/>
          <a:ext cx="2143053" cy="2143053"/>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Learning Disability Dietetics</a:t>
          </a:r>
        </a:p>
      </dsp:txBody>
      <dsp:txXfrm>
        <a:off x="545715" y="1363435"/>
        <a:ext cx="790888" cy="637813"/>
      </dsp:txXfrm>
    </dsp:sp>
    <dsp:sp modelId="{C1A722BF-7A3F-44C9-AEA0-522A914A255A}">
      <dsp:nvSpPr>
        <dsp:cNvPr id="0" name=""/>
        <dsp:cNvSpPr/>
      </dsp:nvSpPr>
      <dsp:spPr>
        <a:xfrm>
          <a:off x="303346" y="253640"/>
          <a:ext cx="2143053" cy="2143053"/>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t>Healthier Future Team</a:t>
          </a:r>
        </a:p>
      </dsp:txBody>
      <dsp:txXfrm>
        <a:off x="545715" y="649084"/>
        <a:ext cx="790888" cy="6378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25FA2-47A4-44DC-A826-3421C7D6CDDE}">
      <dsp:nvSpPr>
        <dsp:cNvPr id="0" name=""/>
        <dsp:cNvSpPr/>
      </dsp:nvSpPr>
      <dsp:spPr>
        <a:xfrm>
          <a:off x="4856167" y="45142"/>
          <a:ext cx="817332"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Arial" panose="020B0604020202020204" pitchFamily="34" charset="0"/>
              <a:cs typeface="Arial" panose="020B0604020202020204" pitchFamily="34" charset="0"/>
            </a:rPr>
            <a:t>Service Demand </a:t>
          </a:r>
          <a:endParaRPr lang="en-US" sz="1500" b="1" kern="1200" dirty="0">
            <a:latin typeface="Arial" panose="020B0604020202020204" pitchFamily="34" charset="0"/>
            <a:cs typeface="Arial" panose="020B0604020202020204" pitchFamily="34" charset="0"/>
          </a:endParaRPr>
        </a:p>
      </dsp:txBody>
      <dsp:txXfrm>
        <a:off x="4856167" y="45142"/>
        <a:ext cx="817332" cy="817332"/>
      </dsp:txXfrm>
    </dsp:sp>
    <dsp:sp modelId="{6CFA159C-41B8-41B6-B8FC-2D6884EFD51D}">
      <dsp:nvSpPr>
        <dsp:cNvPr id="0" name=""/>
        <dsp:cNvSpPr/>
      </dsp:nvSpPr>
      <dsp:spPr>
        <a:xfrm>
          <a:off x="2269622" y="67948"/>
          <a:ext cx="4240235" cy="4240235"/>
        </a:xfrm>
        <a:prstGeom prst="circularArrow">
          <a:avLst>
            <a:gd name="adj1" fmla="val 3759"/>
            <a:gd name="adj2" fmla="val 234500"/>
            <a:gd name="adj3" fmla="val 20001738"/>
            <a:gd name="adj4" fmla="val 18674326"/>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F64A053-6FF9-4ED5-9BF6-F10EC7DA0BDC}">
      <dsp:nvSpPr>
        <dsp:cNvPr id="0" name=""/>
        <dsp:cNvSpPr/>
      </dsp:nvSpPr>
      <dsp:spPr>
        <a:xfrm>
          <a:off x="5703917" y="1435609"/>
          <a:ext cx="1204845"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Workforce</a:t>
          </a:r>
          <a:endParaRPr lang="en-US" sz="1600" kern="1200" dirty="0">
            <a:latin typeface="Arial" panose="020B0604020202020204" pitchFamily="34" charset="0"/>
            <a:cs typeface="Arial" panose="020B0604020202020204" pitchFamily="34" charset="0"/>
          </a:endParaRPr>
        </a:p>
      </dsp:txBody>
      <dsp:txXfrm>
        <a:off x="5703917" y="1435609"/>
        <a:ext cx="1204845" cy="817332"/>
      </dsp:txXfrm>
    </dsp:sp>
    <dsp:sp modelId="{7A5CA43C-B118-42AD-A7C4-3370077D1C0E}">
      <dsp:nvSpPr>
        <dsp:cNvPr id="0" name=""/>
        <dsp:cNvSpPr/>
      </dsp:nvSpPr>
      <dsp:spPr>
        <a:xfrm rot="1571063">
          <a:off x="3158441" y="650444"/>
          <a:ext cx="3153802" cy="3476865"/>
        </a:xfrm>
        <a:prstGeom prst="circularArrow">
          <a:avLst>
            <a:gd name="adj1" fmla="val 3759"/>
            <a:gd name="adj2" fmla="val 234500"/>
            <a:gd name="adj3" fmla="val 21250742"/>
            <a:gd name="adj4" fmla="val 19254275"/>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67E9DEB-D23E-4211-985F-420D359D9A14}">
      <dsp:nvSpPr>
        <dsp:cNvPr id="0" name=""/>
        <dsp:cNvSpPr/>
      </dsp:nvSpPr>
      <dsp:spPr>
        <a:xfrm>
          <a:off x="6009619" y="3416036"/>
          <a:ext cx="987010"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rial" panose="020B0604020202020204" pitchFamily="34" charset="0"/>
              <a:cs typeface="Arial" panose="020B0604020202020204" pitchFamily="34" charset="0"/>
            </a:rPr>
            <a:t>Recovery from the COVID pandemic</a:t>
          </a:r>
          <a:r>
            <a:rPr lang="en-US" sz="1500" kern="1200" dirty="0">
              <a:latin typeface="Arial" panose="020B0604020202020204" pitchFamily="34" charset="0"/>
              <a:cs typeface="Arial" panose="020B0604020202020204" pitchFamily="34" charset="0"/>
            </a:rPr>
            <a:t> </a:t>
          </a:r>
        </a:p>
      </dsp:txBody>
      <dsp:txXfrm>
        <a:off x="6009619" y="3416036"/>
        <a:ext cx="987010" cy="817332"/>
      </dsp:txXfrm>
    </dsp:sp>
    <dsp:sp modelId="{8C023884-7CB3-4D39-9C3F-9E29598A564D}">
      <dsp:nvSpPr>
        <dsp:cNvPr id="0" name=""/>
        <dsp:cNvSpPr/>
      </dsp:nvSpPr>
      <dsp:spPr>
        <a:xfrm rot="18871038">
          <a:off x="2454548" y="345686"/>
          <a:ext cx="4215769" cy="3753922"/>
        </a:xfrm>
        <a:prstGeom prst="circularArrow">
          <a:avLst>
            <a:gd name="adj1" fmla="val 3759"/>
            <a:gd name="adj2" fmla="val 234500"/>
            <a:gd name="adj3" fmla="val 6763421"/>
            <a:gd name="adj4" fmla="val 4965125"/>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C8AD0A3-36C5-4FFA-9D45-4769D3D2847B}">
      <dsp:nvSpPr>
        <dsp:cNvPr id="0" name=""/>
        <dsp:cNvSpPr/>
      </dsp:nvSpPr>
      <dsp:spPr>
        <a:xfrm>
          <a:off x="3857162" y="3742573"/>
          <a:ext cx="1125409" cy="76561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rial" panose="020B0604020202020204" pitchFamily="34" charset="0"/>
              <a:cs typeface="Arial" panose="020B0604020202020204" pitchFamily="34" charset="0"/>
            </a:rPr>
            <a:t>Staff Health and Wellbeing</a:t>
          </a:r>
        </a:p>
      </dsp:txBody>
      <dsp:txXfrm>
        <a:off x="3857162" y="3742573"/>
        <a:ext cx="1125409" cy="765611"/>
      </dsp:txXfrm>
    </dsp:sp>
    <dsp:sp modelId="{018DFA01-70E7-4EBA-8A4C-DE43FFA24325}">
      <dsp:nvSpPr>
        <dsp:cNvPr id="0" name=""/>
        <dsp:cNvSpPr/>
      </dsp:nvSpPr>
      <dsp:spPr>
        <a:xfrm>
          <a:off x="2206124" y="57805"/>
          <a:ext cx="4240235" cy="4240235"/>
        </a:xfrm>
        <a:prstGeom prst="circularArrow">
          <a:avLst>
            <a:gd name="adj1" fmla="val 3759"/>
            <a:gd name="adj2" fmla="val 234500"/>
            <a:gd name="adj3" fmla="val 7178923"/>
            <a:gd name="adj4" fmla="val 6407683"/>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33DF583-9F2A-4EA7-8E8C-E6A6BD4B2B9D}">
      <dsp:nvSpPr>
        <dsp:cNvPr id="0" name=""/>
        <dsp:cNvSpPr/>
      </dsp:nvSpPr>
      <dsp:spPr>
        <a:xfrm>
          <a:off x="2229061" y="2983475"/>
          <a:ext cx="1336444"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rial" panose="020B0604020202020204" pitchFamily="34" charset="0"/>
              <a:cs typeface="Arial" panose="020B0604020202020204" pitchFamily="34" charset="0"/>
            </a:rPr>
            <a:t>Financial Sustainability </a:t>
          </a:r>
        </a:p>
      </dsp:txBody>
      <dsp:txXfrm>
        <a:off x="2229061" y="2983475"/>
        <a:ext cx="1336444" cy="817332"/>
      </dsp:txXfrm>
    </dsp:sp>
    <dsp:sp modelId="{36AFB5BE-3FCE-45F9-9403-627F9F19CA95}">
      <dsp:nvSpPr>
        <dsp:cNvPr id="0" name=""/>
        <dsp:cNvSpPr/>
      </dsp:nvSpPr>
      <dsp:spPr>
        <a:xfrm>
          <a:off x="2244510" y="321136"/>
          <a:ext cx="4240235" cy="4240235"/>
        </a:xfrm>
        <a:prstGeom prst="circularArrow">
          <a:avLst>
            <a:gd name="adj1" fmla="val 3759"/>
            <a:gd name="adj2" fmla="val 234500"/>
            <a:gd name="adj3" fmla="val 11075789"/>
            <a:gd name="adj4" fmla="val 9830025"/>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1D2D8AB-AC9A-4039-864C-48F061142C79}">
      <dsp:nvSpPr>
        <dsp:cNvPr id="0" name=""/>
        <dsp:cNvSpPr/>
      </dsp:nvSpPr>
      <dsp:spPr>
        <a:xfrm>
          <a:off x="1487613" y="1335907"/>
          <a:ext cx="2311080"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b="1" kern="1200" dirty="0">
              <a:latin typeface="Arial" panose="020B0604020202020204" pitchFamily="34" charset="0"/>
              <a:cs typeface="Arial" panose="020B0604020202020204" pitchFamily="34" charset="0"/>
            </a:rPr>
            <a:t>Patient disease profile </a:t>
          </a:r>
        </a:p>
        <a:p>
          <a:pPr marL="0" lvl="0" indent="0" algn="ctr" defTabSz="622300">
            <a:lnSpc>
              <a:spcPct val="100000"/>
            </a:lnSpc>
            <a:spcBef>
              <a:spcPct val="0"/>
            </a:spcBef>
            <a:spcAft>
              <a:spcPts val="0"/>
            </a:spcAft>
            <a:buNone/>
          </a:pPr>
          <a:r>
            <a:rPr lang="en-US" sz="1400" b="1" kern="1200" dirty="0">
              <a:latin typeface="Arial" panose="020B0604020202020204" pitchFamily="34" charset="0"/>
              <a:cs typeface="Arial" panose="020B0604020202020204" pitchFamily="34" charset="0"/>
            </a:rPr>
            <a:t>and complexity</a:t>
          </a:r>
        </a:p>
      </dsp:txBody>
      <dsp:txXfrm>
        <a:off x="1487613" y="1335907"/>
        <a:ext cx="2311080" cy="817332"/>
      </dsp:txXfrm>
    </dsp:sp>
    <dsp:sp modelId="{7AE6BDDD-3174-449E-B4BA-9A03EEC18212}">
      <dsp:nvSpPr>
        <dsp:cNvPr id="0" name=""/>
        <dsp:cNvSpPr/>
      </dsp:nvSpPr>
      <dsp:spPr>
        <a:xfrm>
          <a:off x="2083319" y="-203589"/>
          <a:ext cx="5457225" cy="4240235"/>
        </a:xfrm>
        <a:prstGeom prst="circularArrow">
          <a:avLst>
            <a:gd name="adj1" fmla="val 3759"/>
            <a:gd name="adj2" fmla="val 234500"/>
            <a:gd name="adj3" fmla="val 12442692"/>
            <a:gd name="adj4" fmla="val 11706205"/>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B33CE95-B46B-4405-BBAD-ABD5084673F4}">
      <dsp:nvSpPr>
        <dsp:cNvPr id="0" name=""/>
        <dsp:cNvSpPr/>
      </dsp:nvSpPr>
      <dsp:spPr>
        <a:xfrm>
          <a:off x="2922118" y="14659"/>
          <a:ext cx="1305557" cy="81733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rial" panose="020B0604020202020204" pitchFamily="34" charset="0"/>
              <a:cs typeface="Arial" panose="020B0604020202020204" pitchFamily="34" charset="0"/>
            </a:rPr>
            <a:t>Public Expectation</a:t>
          </a:r>
        </a:p>
      </dsp:txBody>
      <dsp:txXfrm>
        <a:off x="2922118" y="14659"/>
        <a:ext cx="1305557" cy="817332"/>
      </dsp:txXfrm>
    </dsp:sp>
    <dsp:sp modelId="{550B4794-4F7B-4F20-B072-7560EA1521D4}">
      <dsp:nvSpPr>
        <dsp:cNvPr id="0" name=""/>
        <dsp:cNvSpPr/>
      </dsp:nvSpPr>
      <dsp:spPr>
        <a:xfrm>
          <a:off x="2172608" y="106427"/>
          <a:ext cx="4240235" cy="4240235"/>
        </a:xfrm>
        <a:prstGeom prst="circularArrow">
          <a:avLst>
            <a:gd name="adj1" fmla="val 3759"/>
            <a:gd name="adj2" fmla="val 234500"/>
            <a:gd name="adj3" fmla="val 16897229"/>
            <a:gd name="adj4" fmla="val 16010823"/>
            <a:gd name="adj5" fmla="val 4385"/>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DCD60-1169-4D3C-9992-C2CA7945EA54}">
      <dsp:nvSpPr>
        <dsp:cNvPr id="0" name=""/>
        <dsp:cNvSpPr/>
      </dsp:nvSpPr>
      <dsp:spPr>
        <a:xfrm>
          <a:off x="0" y="411095"/>
          <a:ext cx="8041843" cy="5026151"/>
        </a:xfrm>
        <a:prstGeom prst="swooshArrow">
          <a:avLst>
            <a:gd name="adj1" fmla="val 25000"/>
            <a:gd name="adj2" fmla="val 25000"/>
          </a:avLst>
        </a:prstGeom>
        <a:solidFill>
          <a:schemeClr val="bg1">
            <a:lumMod val="40000"/>
            <a:lumOff val="60000"/>
          </a:schemeClr>
        </a:solidFill>
        <a:ln>
          <a:noFill/>
        </a:ln>
        <a:effectLst/>
      </dsp:spPr>
      <dsp:style>
        <a:lnRef idx="0">
          <a:scrgbClr r="0" g="0" b="0"/>
        </a:lnRef>
        <a:fillRef idx="1">
          <a:scrgbClr r="0" g="0" b="0"/>
        </a:fillRef>
        <a:effectRef idx="0">
          <a:scrgbClr r="0" g="0" b="0"/>
        </a:effectRef>
        <a:fontRef idx="minor"/>
      </dsp:style>
    </dsp:sp>
    <dsp:sp modelId="{51EE19BA-3914-49BE-916B-8DDB2FDF6064}">
      <dsp:nvSpPr>
        <dsp:cNvPr id="0" name=""/>
        <dsp:cNvSpPr/>
      </dsp:nvSpPr>
      <dsp:spPr>
        <a:xfrm>
          <a:off x="792121" y="4249115"/>
          <a:ext cx="184962" cy="1849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A5E762-08F7-4F53-866C-908AA9321671}">
      <dsp:nvSpPr>
        <dsp:cNvPr id="0" name=""/>
        <dsp:cNvSpPr/>
      </dsp:nvSpPr>
      <dsp:spPr>
        <a:xfrm>
          <a:off x="1046128" y="4140798"/>
          <a:ext cx="1793202" cy="1196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08" tIns="0" rIns="0" bIns="0"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tx2">
                  <a:lumMod val="75000"/>
                </a:schemeClr>
              </a:solidFill>
            </a:rPr>
            <a:t>Implementation of an e-clinic model to support  hospital based services (e.g. Digital Solutions).</a:t>
          </a:r>
        </a:p>
      </dsp:txBody>
      <dsp:txXfrm>
        <a:off x="1046128" y="4140798"/>
        <a:ext cx="1793202" cy="1196224"/>
      </dsp:txXfrm>
    </dsp:sp>
    <dsp:sp modelId="{42575E0E-5780-4FCC-AE4D-EE14E559310D}">
      <dsp:nvSpPr>
        <dsp:cNvPr id="0" name=""/>
        <dsp:cNvSpPr/>
      </dsp:nvSpPr>
      <dsp:spPr>
        <a:xfrm>
          <a:off x="2098921" y="3080032"/>
          <a:ext cx="321673" cy="3216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1FADA3-C590-4D6E-B025-B02E32B7AEC6}">
      <dsp:nvSpPr>
        <dsp:cNvPr id="0" name=""/>
        <dsp:cNvSpPr/>
      </dsp:nvSpPr>
      <dsp:spPr>
        <a:xfrm>
          <a:off x="2690145" y="3331254"/>
          <a:ext cx="1688787" cy="2296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448" tIns="0" rIns="0" bIns="0" numCol="1" spcCol="1270" anchor="t" anchorCtr="0">
          <a:noAutofit/>
        </a:bodyPr>
        <a:lstStyle/>
        <a:p>
          <a:pPr marL="0" lvl="0" indent="0" algn="l" defTabSz="666750">
            <a:lnSpc>
              <a:spcPct val="90000"/>
            </a:lnSpc>
            <a:spcBef>
              <a:spcPct val="0"/>
            </a:spcBef>
            <a:spcAft>
              <a:spcPct val="35000"/>
            </a:spcAft>
            <a:buNone/>
          </a:pPr>
          <a:r>
            <a:rPr lang="en-US" sz="1500" b="0" kern="1200" dirty="0">
              <a:solidFill>
                <a:schemeClr val="tx2">
                  <a:lumMod val="75000"/>
                </a:schemeClr>
              </a:solidFill>
            </a:rPr>
            <a:t>Review and redesign of shared care wound care pathway with nursing teams, patients, carers.  (e.g. Integrated NHSG Diabetic Foot Pathway). </a:t>
          </a:r>
        </a:p>
      </dsp:txBody>
      <dsp:txXfrm>
        <a:off x="2690145" y="3331254"/>
        <a:ext cx="1688787" cy="2296951"/>
      </dsp:txXfrm>
    </dsp:sp>
    <dsp:sp modelId="{8B8C8D12-87B3-4A61-A1B2-D64E9F10DCF9}">
      <dsp:nvSpPr>
        <dsp:cNvPr id="0" name=""/>
        <dsp:cNvSpPr/>
      </dsp:nvSpPr>
      <dsp:spPr>
        <a:xfrm>
          <a:off x="3767603" y="2218550"/>
          <a:ext cx="426217" cy="42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FB54C8-3AFC-446D-8788-9424E2AD829C}">
      <dsp:nvSpPr>
        <dsp:cNvPr id="0" name=""/>
        <dsp:cNvSpPr/>
      </dsp:nvSpPr>
      <dsp:spPr>
        <a:xfrm>
          <a:off x="4301902" y="2233051"/>
          <a:ext cx="1688787" cy="2940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844" tIns="0" rIns="0" bIns="0" numCol="1" spcCol="1270" anchor="t" anchorCtr="0">
          <a:noAutofit/>
        </a:bodyPr>
        <a:lstStyle/>
        <a:p>
          <a:pPr marL="0" lvl="0" indent="0" algn="l" defTabSz="711200">
            <a:lnSpc>
              <a:spcPct val="90000"/>
            </a:lnSpc>
            <a:spcBef>
              <a:spcPct val="0"/>
            </a:spcBef>
            <a:spcAft>
              <a:spcPct val="35000"/>
            </a:spcAft>
            <a:buNone/>
          </a:pPr>
          <a:endParaRPr lang="en-US" sz="1600" b="1" kern="1200" dirty="0">
            <a:solidFill>
              <a:srgbClr val="0070C0"/>
            </a:solidFill>
          </a:endParaRPr>
        </a:p>
        <a:p>
          <a:pPr marL="0" lvl="0" indent="0" algn="l" defTabSz="711200">
            <a:lnSpc>
              <a:spcPct val="90000"/>
            </a:lnSpc>
            <a:spcBef>
              <a:spcPct val="0"/>
            </a:spcBef>
            <a:spcAft>
              <a:spcPct val="35000"/>
            </a:spcAft>
            <a:buNone/>
          </a:pPr>
          <a:r>
            <a:rPr lang="en-US" sz="1500" b="1" kern="1200" dirty="0">
              <a:solidFill>
                <a:schemeClr val="tx2">
                  <a:lumMod val="75000"/>
                </a:schemeClr>
              </a:solidFill>
            </a:rPr>
            <a:t>Change of referral criteria into the service, with a view to prioritizing those with the greatest need (e.g. Community Appointment Day, Waiting Well Team, Active Clinical Referral Triage).  </a:t>
          </a:r>
        </a:p>
        <a:p>
          <a:pPr marL="0" lvl="0" indent="0" algn="l" defTabSz="711200">
            <a:lnSpc>
              <a:spcPct val="90000"/>
            </a:lnSpc>
            <a:spcBef>
              <a:spcPct val="0"/>
            </a:spcBef>
            <a:spcAft>
              <a:spcPct val="35000"/>
            </a:spcAft>
            <a:buNone/>
          </a:pPr>
          <a:endParaRPr lang="en-US" sz="1600" kern="1200" dirty="0">
            <a:solidFill>
              <a:srgbClr val="0070C0"/>
            </a:solidFill>
          </a:endParaRPr>
        </a:p>
      </dsp:txBody>
      <dsp:txXfrm>
        <a:off x="4301902" y="2233051"/>
        <a:ext cx="1688787" cy="2940603"/>
      </dsp:txXfrm>
    </dsp:sp>
    <dsp:sp modelId="{6AF285AD-1061-472E-9538-26C53C80FD05}">
      <dsp:nvSpPr>
        <dsp:cNvPr id="0" name=""/>
        <dsp:cNvSpPr/>
      </dsp:nvSpPr>
      <dsp:spPr>
        <a:xfrm>
          <a:off x="5585059" y="1648584"/>
          <a:ext cx="570970" cy="5709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BDEF4-0927-4262-8035-A30F368D0C39}">
      <dsp:nvSpPr>
        <dsp:cNvPr id="0" name=""/>
        <dsp:cNvSpPr/>
      </dsp:nvSpPr>
      <dsp:spPr>
        <a:xfrm>
          <a:off x="6004068" y="2396755"/>
          <a:ext cx="2037774" cy="3603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2546" tIns="0" rIns="0" bIns="0" numCol="1" spcCol="1270" anchor="t" anchorCtr="0">
          <a:noAutofit/>
        </a:bodyPr>
        <a:lstStyle/>
        <a:p>
          <a:pPr marL="0" lvl="0" indent="0" algn="l" defTabSz="666750">
            <a:lnSpc>
              <a:spcPct val="90000"/>
            </a:lnSpc>
            <a:spcBef>
              <a:spcPct val="0"/>
            </a:spcBef>
            <a:spcAft>
              <a:spcPct val="35000"/>
            </a:spcAft>
            <a:buNone/>
          </a:pPr>
          <a:endParaRPr lang="en-US" sz="1500" b="1" kern="1200" dirty="0">
            <a:solidFill>
              <a:schemeClr val="tx2">
                <a:lumMod val="75000"/>
              </a:schemeClr>
            </a:solidFill>
          </a:endParaRPr>
        </a:p>
        <a:p>
          <a:pPr marL="0" lvl="0" indent="0" algn="l" defTabSz="666750">
            <a:lnSpc>
              <a:spcPct val="90000"/>
            </a:lnSpc>
            <a:spcBef>
              <a:spcPct val="0"/>
            </a:spcBef>
            <a:spcAft>
              <a:spcPct val="35000"/>
            </a:spcAft>
            <a:buNone/>
          </a:pPr>
          <a:r>
            <a:rPr lang="en-US" sz="1500" b="0" kern="1200" dirty="0">
              <a:solidFill>
                <a:schemeClr val="tx2">
                  <a:lumMod val="75000"/>
                </a:schemeClr>
              </a:solidFill>
            </a:rPr>
            <a:t>Improving public knowledge and understanding  of the importance of good foot health, and when necessary to seek advice from a Podiatrist (e.g. Scottish Index Multiple Deprivation,  Targeted Education)</a:t>
          </a:r>
          <a:r>
            <a:rPr lang="en-US" sz="1400" b="0" kern="1200" dirty="0">
              <a:solidFill>
                <a:schemeClr val="tx2">
                  <a:lumMod val="75000"/>
                </a:schemeClr>
              </a:solidFill>
            </a:rPr>
            <a:t>. </a:t>
          </a:r>
        </a:p>
      </dsp:txBody>
      <dsp:txXfrm>
        <a:off x="6004068" y="2396755"/>
        <a:ext cx="2037774" cy="36037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06B60-38A4-4BC3-AFA4-F18E0F27100D}">
      <dsp:nvSpPr>
        <dsp:cNvPr id="0" name=""/>
        <dsp:cNvSpPr/>
      </dsp:nvSpPr>
      <dsp:spPr>
        <a:xfrm>
          <a:off x="70895" y="251341"/>
          <a:ext cx="1767880" cy="50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CFD592E-0EA0-496C-9DEB-610C9250FCF1}">
      <dsp:nvSpPr>
        <dsp:cNvPr id="0" name=""/>
        <dsp:cNvSpPr/>
      </dsp:nvSpPr>
      <dsp:spPr>
        <a:xfrm>
          <a:off x="66679" y="137085"/>
          <a:ext cx="4915041" cy="96705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9032" tIns="0" rIns="22903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Educate, promote and empower foot health within the community</a:t>
          </a:r>
          <a:r>
            <a:rPr lang="en-US" sz="2000" kern="1200" dirty="0"/>
            <a:t>. </a:t>
          </a:r>
        </a:p>
      </dsp:txBody>
      <dsp:txXfrm>
        <a:off x="113887" y="184293"/>
        <a:ext cx="4820625" cy="872641"/>
      </dsp:txXfrm>
    </dsp:sp>
    <dsp:sp modelId="{6B668171-535E-4866-9B63-A793C2D1F813}">
      <dsp:nvSpPr>
        <dsp:cNvPr id="0" name=""/>
        <dsp:cNvSpPr/>
      </dsp:nvSpPr>
      <dsp:spPr>
        <a:xfrm>
          <a:off x="0" y="1511974"/>
          <a:ext cx="441818" cy="50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A49720D-4FEC-479F-8415-96454A09FB38}">
      <dsp:nvSpPr>
        <dsp:cNvPr id="0" name=""/>
        <dsp:cNvSpPr/>
      </dsp:nvSpPr>
      <dsp:spPr>
        <a:xfrm>
          <a:off x="0" y="1308731"/>
          <a:ext cx="4918131" cy="87465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9032" tIns="0" rIns="22903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Early identification and prevention of individuals ‘at risk’ of developing complications.  </a:t>
          </a:r>
        </a:p>
      </dsp:txBody>
      <dsp:txXfrm>
        <a:off x="42697" y="1351428"/>
        <a:ext cx="4832737" cy="789259"/>
      </dsp:txXfrm>
    </dsp:sp>
    <dsp:sp modelId="{0B1371EB-96CE-438E-9167-9C8F30D6420D}">
      <dsp:nvSpPr>
        <dsp:cNvPr id="0" name=""/>
        <dsp:cNvSpPr/>
      </dsp:nvSpPr>
      <dsp:spPr>
        <a:xfrm flipV="1">
          <a:off x="0" y="3846586"/>
          <a:ext cx="45705" cy="249878"/>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DED7BBF-FD5C-47A7-9B1F-02539C316596}">
      <dsp:nvSpPr>
        <dsp:cNvPr id="0" name=""/>
        <dsp:cNvSpPr/>
      </dsp:nvSpPr>
      <dsp:spPr>
        <a:xfrm>
          <a:off x="0" y="2442320"/>
          <a:ext cx="4911344" cy="1028907"/>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9032" tIns="0" rIns="229032"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Management of patients aligned to Core General Waiting List. </a:t>
          </a:r>
        </a:p>
      </dsp:txBody>
      <dsp:txXfrm>
        <a:off x="50227" y="2492547"/>
        <a:ext cx="4810890" cy="9284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DAEB7-E2F0-4C7C-80EC-699E56236B57}">
      <dsp:nvSpPr>
        <dsp:cNvPr id="0" name=""/>
        <dsp:cNvSpPr/>
      </dsp:nvSpPr>
      <dsp:spPr>
        <a:xfrm>
          <a:off x="0" y="372662"/>
          <a:ext cx="6172199" cy="13127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solidFill>
                <a:srgbClr val="FFFFFF"/>
              </a:solidFill>
              <a:latin typeface="Aptos" panose="02110004020202020204"/>
              <a:ea typeface="+mn-ea"/>
              <a:cs typeface="+mn-cs"/>
            </a:rPr>
            <a:t>Declining LARC fitting rates across NHS Grampian</a:t>
          </a:r>
          <a:endParaRPr lang="en-US" sz="3300" kern="1200">
            <a:solidFill>
              <a:srgbClr val="FFFFFF"/>
            </a:solidFill>
            <a:latin typeface="Aptos" panose="02110004020202020204"/>
            <a:ea typeface="+mn-ea"/>
            <a:cs typeface="+mn-cs"/>
          </a:endParaRPr>
        </a:p>
      </dsp:txBody>
      <dsp:txXfrm>
        <a:off x="64083" y="436745"/>
        <a:ext cx="6044033" cy="1184574"/>
      </dsp:txXfrm>
    </dsp:sp>
    <dsp:sp modelId="{668F3BB1-BFD8-4584-B9C0-53BACF1AE96E}">
      <dsp:nvSpPr>
        <dsp:cNvPr id="0" name=""/>
        <dsp:cNvSpPr/>
      </dsp:nvSpPr>
      <dsp:spPr>
        <a:xfrm>
          <a:off x="0" y="1780442"/>
          <a:ext cx="6172199" cy="13127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solidFill>
                <a:srgbClr val="FFFFFF"/>
              </a:solidFill>
              <a:latin typeface="Aptos" panose="02110004020202020204"/>
              <a:ea typeface="+mn-ea"/>
              <a:cs typeface="+mn-cs"/>
            </a:rPr>
            <a:t>Rising abortion rates</a:t>
          </a:r>
          <a:endParaRPr lang="en-US" sz="3300" kern="1200">
            <a:solidFill>
              <a:srgbClr val="FFFFFF"/>
            </a:solidFill>
            <a:latin typeface="Aptos" panose="02110004020202020204"/>
            <a:ea typeface="+mn-ea"/>
            <a:cs typeface="+mn-cs"/>
          </a:endParaRPr>
        </a:p>
      </dsp:txBody>
      <dsp:txXfrm>
        <a:off x="64083" y="1844525"/>
        <a:ext cx="6044033" cy="1184574"/>
      </dsp:txXfrm>
    </dsp:sp>
    <dsp:sp modelId="{79806C1C-A449-4319-9B7F-A7A13710A06C}">
      <dsp:nvSpPr>
        <dsp:cNvPr id="0" name=""/>
        <dsp:cNvSpPr/>
      </dsp:nvSpPr>
      <dsp:spPr>
        <a:xfrm>
          <a:off x="0" y="3188222"/>
          <a:ext cx="6172199" cy="13127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solidFill>
                <a:srgbClr val="FFFFFF"/>
              </a:solidFill>
              <a:latin typeface="Aptos" panose="02110004020202020204"/>
              <a:ea typeface="+mn-ea"/>
              <a:cs typeface="+mn-cs"/>
            </a:rPr>
            <a:t>Traditional appointment-based clinics - DNA rates of up to 26%</a:t>
          </a:r>
          <a:endParaRPr lang="en-US" sz="3300" kern="1200">
            <a:solidFill>
              <a:srgbClr val="FFFFFF"/>
            </a:solidFill>
            <a:latin typeface="Aptos" panose="02110004020202020204"/>
            <a:ea typeface="+mn-ea"/>
            <a:cs typeface="+mn-cs"/>
          </a:endParaRPr>
        </a:p>
      </dsp:txBody>
      <dsp:txXfrm>
        <a:off x="64083" y="3252305"/>
        <a:ext cx="6044033" cy="11845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FA2FA4-BEA8-46A6-A058-5FD2C2937EF1}">
      <dsp:nvSpPr>
        <dsp:cNvPr id="0" name=""/>
        <dsp:cNvSpPr/>
      </dsp:nvSpPr>
      <dsp:spPr>
        <a:xfrm>
          <a:off x="0" y="1805"/>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15114D-DF3C-4502-9B06-9D130D8294E1}">
      <dsp:nvSpPr>
        <dsp:cNvPr id="0" name=""/>
        <dsp:cNvSpPr/>
      </dsp:nvSpPr>
      <dsp:spPr>
        <a:xfrm>
          <a:off x="276881" y="207750"/>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F0E9F4-9BD2-4D32-8B86-3B917097D8F3}">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latin typeface="Aptos"/>
            </a:rPr>
            <a:t>Patients identified service acceptability</a:t>
          </a:r>
        </a:p>
      </dsp:txBody>
      <dsp:txXfrm>
        <a:off x="1057183" y="1805"/>
        <a:ext cx="9458416" cy="915310"/>
      </dsp:txXfrm>
    </dsp:sp>
    <dsp:sp modelId="{7FED1A15-F4B4-439D-8FE2-460A845B7A3F}">
      <dsp:nvSpPr>
        <dsp:cNvPr id="0" name=""/>
        <dsp:cNvSpPr/>
      </dsp:nvSpPr>
      <dsp:spPr>
        <a:xfrm>
          <a:off x="0" y="1145944"/>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1F2DA6-35AF-4E7B-836E-CEBD5D7C4718}">
      <dsp:nvSpPr>
        <dsp:cNvPr id="0" name=""/>
        <dsp:cNvSpPr/>
      </dsp:nvSpPr>
      <dsp:spPr>
        <a:xfrm>
          <a:off x="276881" y="1351889"/>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B69D4D-32E8-486E-AD90-06E013E02951}">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latin typeface="Aptos"/>
            </a:rPr>
            <a:t>Clinical team designed model</a:t>
          </a:r>
        </a:p>
      </dsp:txBody>
      <dsp:txXfrm>
        <a:off x="1057183" y="1145944"/>
        <a:ext cx="9458416" cy="915310"/>
      </dsp:txXfrm>
    </dsp:sp>
    <dsp:sp modelId="{ADE46D43-426B-404E-95B8-7E6300F7D620}">
      <dsp:nvSpPr>
        <dsp:cNvPr id="0" name=""/>
        <dsp:cNvSpPr/>
      </dsp:nvSpPr>
      <dsp:spPr>
        <a:xfrm>
          <a:off x="0" y="2290082"/>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F42C2F-51FE-41D8-B60C-3A6F4C5C63B7}">
      <dsp:nvSpPr>
        <dsp:cNvPr id="0" name=""/>
        <dsp:cNvSpPr/>
      </dsp:nvSpPr>
      <dsp:spPr>
        <a:xfrm>
          <a:off x="276881" y="2496027"/>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C82B2E-2EDC-4B94-ABB7-97D20D918F92}">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latin typeface="Aptos"/>
            </a:rPr>
            <a:t>Staff contributed operational expertise</a:t>
          </a:r>
        </a:p>
      </dsp:txBody>
      <dsp:txXfrm>
        <a:off x="1057183" y="2290082"/>
        <a:ext cx="9458416" cy="915310"/>
      </dsp:txXfrm>
    </dsp:sp>
    <dsp:sp modelId="{FBE1BF03-29DC-44EB-A784-704B445B62E1}">
      <dsp:nvSpPr>
        <dsp:cNvPr id="0" name=""/>
        <dsp:cNvSpPr/>
      </dsp:nvSpPr>
      <dsp:spPr>
        <a:xfrm>
          <a:off x="0" y="3434221"/>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1E2F87-EB9D-49B9-88C5-15377B97A90F}">
      <dsp:nvSpPr>
        <dsp:cNvPr id="0" name=""/>
        <dsp:cNvSpPr/>
      </dsp:nvSpPr>
      <dsp:spPr>
        <a:xfrm>
          <a:off x="276881" y="3640166"/>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D11F9E-7DEC-45AE-B6ED-9E8ACDC44480}">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latin typeface="Aptos"/>
            </a:rPr>
            <a:t>Continuous feedback informed delivery</a:t>
          </a:r>
        </a:p>
      </dsp:txBody>
      <dsp:txXfrm>
        <a:off x="1057183" y="3434221"/>
        <a:ext cx="9458416" cy="9153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B78D6-CAF9-4433-BC70-CE33D9D21B92}">
      <dsp:nvSpPr>
        <dsp:cNvPr id="0" name=""/>
        <dsp:cNvSpPr/>
      </dsp:nvSpPr>
      <dsp:spPr>
        <a:xfrm>
          <a:off x="0" y="0"/>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5F1167-9736-4F98-95E6-2525AF2D242A}">
      <dsp:nvSpPr>
        <dsp:cNvPr id="0" name=""/>
        <dsp:cNvSpPr/>
      </dsp:nvSpPr>
      <dsp:spPr>
        <a:xfrm>
          <a:off x="0" y="0"/>
          <a:ext cx="1234440" cy="487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dirty="0">
              <a:solidFill>
                <a:schemeClr val="bg1"/>
              </a:solidFill>
            </a:rPr>
            <a:t>A 4 week pilot</a:t>
          </a:r>
          <a:endParaRPr lang="en-US" sz="3400" kern="1200" dirty="0">
            <a:solidFill>
              <a:schemeClr val="bg1"/>
            </a:solidFill>
          </a:endParaRPr>
        </a:p>
      </dsp:txBody>
      <dsp:txXfrm>
        <a:off x="0" y="0"/>
        <a:ext cx="1234440" cy="4873625"/>
      </dsp:txXfrm>
    </dsp:sp>
    <dsp:sp modelId="{1BE19ADF-4372-4001-B2FD-5BEE4E9540EE}">
      <dsp:nvSpPr>
        <dsp:cNvPr id="0" name=""/>
        <dsp:cNvSpPr/>
      </dsp:nvSpPr>
      <dsp:spPr>
        <a:xfrm>
          <a:off x="1327023" y="76150"/>
          <a:ext cx="4845176" cy="1523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en-GB" sz="3000" kern="1200" dirty="0">
              <a:solidFill>
                <a:schemeClr val="bg1"/>
              </a:solidFill>
              <a:latin typeface="Aptos Display" panose="02110004020202020204"/>
            </a:rPr>
            <a:t>Weekly evening</a:t>
          </a:r>
          <a:r>
            <a:rPr lang="en-GB" sz="3000" kern="1200" dirty="0">
              <a:solidFill>
                <a:schemeClr val="bg1"/>
              </a:solidFill>
            </a:rPr>
            <a:t> drop-in clinic (5pm to 8pm)</a:t>
          </a:r>
          <a:endParaRPr lang="en-US" sz="3000" kern="1200" dirty="0">
            <a:solidFill>
              <a:schemeClr val="bg1"/>
            </a:solidFill>
          </a:endParaRPr>
        </a:p>
      </dsp:txBody>
      <dsp:txXfrm>
        <a:off x="1327023" y="76150"/>
        <a:ext cx="4845176" cy="1523007"/>
      </dsp:txXfrm>
    </dsp:sp>
    <dsp:sp modelId="{3A0F6E5C-5358-466B-83B0-3E7E0493CB89}">
      <dsp:nvSpPr>
        <dsp:cNvPr id="0" name=""/>
        <dsp:cNvSpPr/>
      </dsp:nvSpPr>
      <dsp:spPr>
        <a:xfrm>
          <a:off x="1234440" y="1599158"/>
          <a:ext cx="493776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6B163C-F4ED-49C2-B6A1-7636D4BF4740}">
      <dsp:nvSpPr>
        <dsp:cNvPr id="0" name=""/>
        <dsp:cNvSpPr/>
      </dsp:nvSpPr>
      <dsp:spPr>
        <a:xfrm>
          <a:off x="1327023" y="1675308"/>
          <a:ext cx="4845176" cy="1523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dirty="0">
              <a:solidFill>
                <a:schemeClr val="bg1"/>
              </a:solidFill>
            </a:rPr>
            <a:t>Coil and implant insertion, removal and replacement</a:t>
          </a:r>
          <a:endParaRPr lang="en-US" sz="3000" kern="1200" dirty="0">
            <a:solidFill>
              <a:schemeClr val="bg1"/>
            </a:solidFill>
          </a:endParaRPr>
        </a:p>
      </dsp:txBody>
      <dsp:txXfrm>
        <a:off x="1327023" y="1675308"/>
        <a:ext cx="4845176" cy="1523007"/>
      </dsp:txXfrm>
    </dsp:sp>
    <dsp:sp modelId="{435B9D62-69D6-4BA5-AC0A-E953CEC4C9D8}">
      <dsp:nvSpPr>
        <dsp:cNvPr id="0" name=""/>
        <dsp:cNvSpPr/>
      </dsp:nvSpPr>
      <dsp:spPr>
        <a:xfrm>
          <a:off x="1234440" y="3198316"/>
          <a:ext cx="493776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7538E2-650E-44EE-8DFD-CE2B49061D66}">
      <dsp:nvSpPr>
        <dsp:cNvPr id="0" name=""/>
        <dsp:cNvSpPr/>
      </dsp:nvSpPr>
      <dsp:spPr>
        <a:xfrm>
          <a:off x="1327023" y="3274466"/>
          <a:ext cx="4845176" cy="1523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dirty="0">
              <a:solidFill>
                <a:schemeClr val="bg1"/>
              </a:solidFill>
            </a:rPr>
            <a:t>Appointment capacity based on available staff skill mix</a:t>
          </a:r>
          <a:endParaRPr lang="en-US" sz="3000" kern="1200" dirty="0">
            <a:solidFill>
              <a:schemeClr val="bg1"/>
            </a:solidFill>
          </a:endParaRPr>
        </a:p>
      </dsp:txBody>
      <dsp:txXfrm>
        <a:off x="1327023" y="3274466"/>
        <a:ext cx="4845176" cy="1523007"/>
      </dsp:txXfrm>
    </dsp:sp>
    <dsp:sp modelId="{37F9D933-5DA7-45A3-A86F-ED60B7B78580}">
      <dsp:nvSpPr>
        <dsp:cNvPr id="0" name=""/>
        <dsp:cNvSpPr/>
      </dsp:nvSpPr>
      <dsp:spPr>
        <a:xfrm>
          <a:off x="1234440" y="4797474"/>
          <a:ext cx="493776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6D7F9-4F1E-4338-A870-6B33938418C9}">
      <dsp:nvSpPr>
        <dsp:cNvPr id="0" name=""/>
        <dsp:cNvSpPr/>
      </dsp:nvSpPr>
      <dsp:spPr>
        <a:xfrm>
          <a:off x="6315" y="758554"/>
          <a:ext cx="1974242" cy="23690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977900">
            <a:lnSpc>
              <a:spcPct val="90000"/>
            </a:lnSpc>
            <a:spcBef>
              <a:spcPct val="0"/>
            </a:spcBef>
            <a:spcAft>
              <a:spcPct val="35000"/>
            </a:spcAft>
            <a:buNone/>
          </a:pPr>
          <a:r>
            <a:rPr lang="en-GB" sz="2200" kern="1200"/>
            <a:t>Start with patient need</a:t>
          </a:r>
          <a:endParaRPr lang="en-US" sz="2200" kern="1200"/>
        </a:p>
      </dsp:txBody>
      <dsp:txXfrm>
        <a:off x="6315" y="1706190"/>
        <a:ext cx="1974242" cy="1421454"/>
      </dsp:txXfrm>
    </dsp:sp>
    <dsp:sp modelId="{929AC48D-F0C6-4038-96D7-63F269878D26}">
      <dsp:nvSpPr>
        <dsp:cNvPr id="0" name=""/>
        <dsp:cNvSpPr/>
      </dsp:nvSpPr>
      <dsp:spPr>
        <a:xfrm>
          <a:off x="6315" y="758554"/>
          <a:ext cx="1974242" cy="94763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11350">
            <a:lnSpc>
              <a:spcPct val="90000"/>
            </a:lnSpc>
            <a:spcBef>
              <a:spcPct val="0"/>
            </a:spcBef>
            <a:spcAft>
              <a:spcPct val="35000"/>
            </a:spcAft>
            <a:buNone/>
          </a:pPr>
          <a:r>
            <a:rPr lang="en-US" sz="4300" kern="1200"/>
            <a:t>01</a:t>
          </a:r>
        </a:p>
      </dsp:txBody>
      <dsp:txXfrm>
        <a:off x="6315" y="758554"/>
        <a:ext cx="1974242" cy="947636"/>
      </dsp:txXfrm>
    </dsp:sp>
    <dsp:sp modelId="{C2047062-DBFD-47FB-8903-CC5CCA7948DB}">
      <dsp:nvSpPr>
        <dsp:cNvPr id="0" name=""/>
        <dsp:cNvSpPr/>
      </dsp:nvSpPr>
      <dsp:spPr>
        <a:xfrm>
          <a:off x="2138497" y="758554"/>
          <a:ext cx="1974242" cy="23690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977900">
            <a:lnSpc>
              <a:spcPct val="90000"/>
            </a:lnSpc>
            <a:spcBef>
              <a:spcPct val="0"/>
            </a:spcBef>
            <a:spcAft>
              <a:spcPct val="35000"/>
            </a:spcAft>
            <a:buNone/>
          </a:pPr>
          <a:r>
            <a:rPr lang="en-GB" sz="2200" kern="1200"/>
            <a:t>Test changes on a small scale</a:t>
          </a:r>
          <a:endParaRPr lang="en-US" sz="2200" kern="1200"/>
        </a:p>
      </dsp:txBody>
      <dsp:txXfrm>
        <a:off x="2138497" y="1706190"/>
        <a:ext cx="1974242" cy="1421454"/>
      </dsp:txXfrm>
    </dsp:sp>
    <dsp:sp modelId="{7152A8E6-6EDB-4B92-8959-9093DB56BB5A}">
      <dsp:nvSpPr>
        <dsp:cNvPr id="0" name=""/>
        <dsp:cNvSpPr/>
      </dsp:nvSpPr>
      <dsp:spPr>
        <a:xfrm>
          <a:off x="2138497" y="758554"/>
          <a:ext cx="1974242" cy="94763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11350">
            <a:lnSpc>
              <a:spcPct val="90000"/>
            </a:lnSpc>
            <a:spcBef>
              <a:spcPct val="0"/>
            </a:spcBef>
            <a:spcAft>
              <a:spcPct val="35000"/>
            </a:spcAft>
            <a:buNone/>
          </a:pPr>
          <a:r>
            <a:rPr lang="en-US" sz="4300" kern="1200"/>
            <a:t>02</a:t>
          </a:r>
        </a:p>
      </dsp:txBody>
      <dsp:txXfrm>
        <a:off x="2138497" y="758554"/>
        <a:ext cx="1974242" cy="947636"/>
      </dsp:txXfrm>
    </dsp:sp>
    <dsp:sp modelId="{55BFDACF-377E-40C6-9DFC-4964A80AD339}">
      <dsp:nvSpPr>
        <dsp:cNvPr id="0" name=""/>
        <dsp:cNvSpPr/>
      </dsp:nvSpPr>
      <dsp:spPr>
        <a:xfrm>
          <a:off x="4270678" y="758554"/>
          <a:ext cx="1974242" cy="23690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977900">
            <a:lnSpc>
              <a:spcPct val="90000"/>
            </a:lnSpc>
            <a:spcBef>
              <a:spcPct val="0"/>
            </a:spcBef>
            <a:spcAft>
              <a:spcPct val="35000"/>
            </a:spcAft>
            <a:buNone/>
          </a:pPr>
          <a:r>
            <a:rPr lang="en-GB" sz="2200" kern="1200"/>
            <a:t>Measure continuously</a:t>
          </a:r>
          <a:endParaRPr lang="en-US" sz="2200" kern="1200"/>
        </a:p>
      </dsp:txBody>
      <dsp:txXfrm>
        <a:off x="4270678" y="1706190"/>
        <a:ext cx="1974242" cy="1421454"/>
      </dsp:txXfrm>
    </dsp:sp>
    <dsp:sp modelId="{2E59A54E-4A9A-4BB8-BEA7-DE74B785EA68}">
      <dsp:nvSpPr>
        <dsp:cNvPr id="0" name=""/>
        <dsp:cNvSpPr/>
      </dsp:nvSpPr>
      <dsp:spPr>
        <a:xfrm>
          <a:off x="4270678" y="758554"/>
          <a:ext cx="1974242" cy="94763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11350">
            <a:lnSpc>
              <a:spcPct val="90000"/>
            </a:lnSpc>
            <a:spcBef>
              <a:spcPct val="0"/>
            </a:spcBef>
            <a:spcAft>
              <a:spcPct val="35000"/>
            </a:spcAft>
            <a:buNone/>
          </a:pPr>
          <a:r>
            <a:rPr lang="en-US" sz="4300" kern="1200"/>
            <a:t>03</a:t>
          </a:r>
        </a:p>
      </dsp:txBody>
      <dsp:txXfrm>
        <a:off x="4270678" y="758554"/>
        <a:ext cx="1974242" cy="947636"/>
      </dsp:txXfrm>
    </dsp:sp>
    <dsp:sp modelId="{7D4A923E-1688-4E15-A651-27E6A702BF44}">
      <dsp:nvSpPr>
        <dsp:cNvPr id="0" name=""/>
        <dsp:cNvSpPr/>
      </dsp:nvSpPr>
      <dsp:spPr>
        <a:xfrm>
          <a:off x="6402860" y="758554"/>
          <a:ext cx="1974242" cy="23690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977900">
            <a:lnSpc>
              <a:spcPct val="90000"/>
            </a:lnSpc>
            <a:spcBef>
              <a:spcPct val="0"/>
            </a:spcBef>
            <a:spcAft>
              <a:spcPct val="35000"/>
            </a:spcAft>
            <a:buNone/>
          </a:pPr>
          <a:r>
            <a:rPr lang="en-GB" sz="2200" kern="1200"/>
            <a:t>Use rapid feedback loops</a:t>
          </a:r>
          <a:endParaRPr lang="en-US" sz="2200" kern="1200"/>
        </a:p>
      </dsp:txBody>
      <dsp:txXfrm>
        <a:off x="6402860" y="1706190"/>
        <a:ext cx="1974242" cy="1421454"/>
      </dsp:txXfrm>
    </dsp:sp>
    <dsp:sp modelId="{4AD2F16C-8ED4-4C7D-B58A-A58B8B1B6052}">
      <dsp:nvSpPr>
        <dsp:cNvPr id="0" name=""/>
        <dsp:cNvSpPr/>
      </dsp:nvSpPr>
      <dsp:spPr>
        <a:xfrm>
          <a:off x="6402860" y="758554"/>
          <a:ext cx="1974242" cy="94763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11350">
            <a:lnSpc>
              <a:spcPct val="90000"/>
            </a:lnSpc>
            <a:spcBef>
              <a:spcPct val="0"/>
            </a:spcBef>
            <a:spcAft>
              <a:spcPct val="35000"/>
            </a:spcAft>
            <a:buNone/>
          </a:pPr>
          <a:r>
            <a:rPr lang="en-US" sz="4300" kern="1200"/>
            <a:t>04</a:t>
          </a:r>
        </a:p>
      </dsp:txBody>
      <dsp:txXfrm>
        <a:off x="6402860" y="758554"/>
        <a:ext cx="1974242" cy="947636"/>
      </dsp:txXfrm>
    </dsp:sp>
    <dsp:sp modelId="{B21C5DFE-1528-434B-A759-D14062848EB3}">
      <dsp:nvSpPr>
        <dsp:cNvPr id="0" name=""/>
        <dsp:cNvSpPr/>
      </dsp:nvSpPr>
      <dsp:spPr>
        <a:xfrm>
          <a:off x="8535042" y="758554"/>
          <a:ext cx="1974242" cy="23690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977900">
            <a:lnSpc>
              <a:spcPct val="90000"/>
            </a:lnSpc>
            <a:spcBef>
              <a:spcPct val="0"/>
            </a:spcBef>
            <a:spcAft>
              <a:spcPct val="35000"/>
            </a:spcAft>
            <a:buNone/>
          </a:pPr>
          <a:r>
            <a:rPr lang="en-GB" sz="2200" kern="1200"/>
            <a:t>Expect to adapt as you learn</a:t>
          </a:r>
          <a:endParaRPr lang="en-US" sz="2200" kern="1200"/>
        </a:p>
      </dsp:txBody>
      <dsp:txXfrm>
        <a:off x="8535042" y="1706190"/>
        <a:ext cx="1974242" cy="1421454"/>
      </dsp:txXfrm>
    </dsp:sp>
    <dsp:sp modelId="{C41EF87A-C6C0-4897-BCBE-7C07BBFB6FB2}">
      <dsp:nvSpPr>
        <dsp:cNvPr id="0" name=""/>
        <dsp:cNvSpPr/>
      </dsp:nvSpPr>
      <dsp:spPr>
        <a:xfrm>
          <a:off x="8535042" y="758554"/>
          <a:ext cx="1974242" cy="947636"/>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911350">
            <a:lnSpc>
              <a:spcPct val="90000"/>
            </a:lnSpc>
            <a:spcBef>
              <a:spcPct val="0"/>
            </a:spcBef>
            <a:spcAft>
              <a:spcPct val="35000"/>
            </a:spcAft>
            <a:buNone/>
          </a:pPr>
          <a:r>
            <a:rPr lang="en-US" sz="4300" kern="1200"/>
            <a:t>05</a:t>
          </a:r>
        </a:p>
      </dsp:txBody>
      <dsp:txXfrm>
        <a:off x="8535042" y="758554"/>
        <a:ext cx="1974242" cy="9476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DA6C4-658B-418C-8220-F681F26BA7A3}">
      <dsp:nvSpPr>
        <dsp:cNvPr id="0" name=""/>
        <dsp:cNvSpPr/>
      </dsp:nvSpPr>
      <dsp:spPr>
        <a:xfrm>
          <a:off x="212335" y="4698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471D73-AD6F-4CC6-AE8D-F60FAF23A71E}">
      <dsp:nvSpPr>
        <dsp:cNvPr id="0" name=""/>
        <dsp:cNvSpPr/>
      </dsp:nvSpPr>
      <dsp:spPr>
        <a:xfrm>
          <a:off x="492877" y="75043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44D718-B25A-478C-9B14-D128BC0D2A1F}">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Flexible service models can improve access</a:t>
          </a:r>
          <a:endParaRPr lang="en-US" sz="2400" kern="1200"/>
        </a:p>
      </dsp:txBody>
      <dsp:txXfrm>
        <a:off x="1834517" y="469890"/>
        <a:ext cx="3148942" cy="1335915"/>
      </dsp:txXfrm>
    </dsp:sp>
    <dsp:sp modelId="{8503564E-D0FE-4B92-A7E2-2000CE686E37}">
      <dsp:nvSpPr>
        <dsp:cNvPr id="0" name=""/>
        <dsp:cNvSpPr/>
      </dsp:nvSpPr>
      <dsp:spPr>
        <a:xfrm>
          <a:off x="5532139" y="4698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8AA704-F6AE-4845-897A-21C958BA4D32}">
      <dsp:nvSpPr>
        <dsp:cNvPr id="0" name=""/>
        <dsp:cNvSpPr/>
      </dsp:nvSpPr>
      <dsp:spPr>
        <a:xfrm>
          <a:off x="5812681" y="75043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340431-B081-4469-9047-4FE195979256}">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Patients and staff powerful partners in service design</a:t>
          </a:r>
          <a:endParaRPr lang="en-US" sz="2400" kern="1200"/>
        </a:p>
      </dsp:txBody>
      <dsp:txXfrm>
        <a:off x="7154322" y="469890"/>
        <a:ext cx="3148942" cy="1335915"/>
      </dsp:txXfrm>
    </dsp:sp>
    <dsp:sp modelId="{782D1DE5-303B-43FC-9DBD-95BE95B16842}">
      <dsp:nvSpPr>
        <dsp:cNvPr id="0" name=""/>
        <dsp:cNvSpPr/>
      </dsp:nvSpPr>
      <dsp:spPr>
        <a:xfrm>
          <a:off x="212335" y="2545532"/>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29785F-0A1C-4815-BE0B-5A12EFFE5627}">
      <dsp:nvSpPr>
        <dsp:cNvPr id="0" name=""/>
        <dsp:cNvSpPr/>
      </dsp:nvSpPr>
      <dsp:spPr>
        <a:xfrm>
          <a:off x="492877" y="2826074"/>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21D954-17C0-4E85-ACDC-CF2ABAAB5280}">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Real-time feedback enables rapid improvement</a:t>
          </a:r>
          <a:endParaRPr lang="en-US" sz="2400" kern="1200"/>
        </a:p>
      </dsp:txBody>
      <dsp:txXfrm>
        <a:off x="1834517" y="2545532"/>
        <a:ext cx="3148942" cy="1335915"/>
      </dsp:txXfrm>
    </dsp:sp>
    <dsp:sp modelId="{B384FC30-EA47-4D14-B254-BD88A251E860}">
      <dsp:nvSpPr>
        <dsp:cNvPr id="0" name=""/>
        <dsp:cNvSpPr/>
      </dsp:nvSpPr>
      <dsp:spPr>
        <a:xfrm>
          <a:off x="5532139" y="2545532"/>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252352-F840-40E2-8506-21511851D1E4}">
      <dsp:nvSpPr>
        <dsp:cNvPr id="0" name=""/>
        <dsp:cNvSpPr/>
      </dsp:nvSpPr>
      <dsp:spPr>
        <a:xfrm>
          <a:off x="5812681" y="2826074"/>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8D964F-C370-4FB3-B28D-EAF6031FD8E5}">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Small pilots can generate major system learning</a:t>
          </a:r>
          <a:endParaRPr lang="en-US" sz="2400" kern="1200"/>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5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88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sz="1200" kern="1200" dirty="0">
                <a:solidFill>
                  <a:schemeClr val="tx1"/>
                </a:solidFill>
                <a:effectLst/>
                <a:latin typeface="+mn-lt"/>
                <a:ea typeface="+mn-ea"/>
                <a:cs typeface="+mn-cs"/>
              </a:rPr>
              <a:t>The Dietetic Review </a:t>
            </a:r>
          </a:p>
          <a:p>
            <a:r>
              <a:rPr lang="en-GB" sz="1200" kern="1200" dirty="0">
                <a:solidFill>
                  <a:schemeClr val="tx1"/>
                </a:solidFill>
                <a:effectLst/>
                <a:latin typeface="+mn-lt"/>
                <a:ea typeface="+mn-ea"/>
                <a:cs typeface="+mn-cs"/>
              </a:rPr>
              <a:t>This was a longstanding ambition…….</a:t>
            </a:r>
          </a:p>
          <a:p>
            <a:r>
              <a:rPr lang="en-GB" sz="1200" kern="1200" dirty="0">
                <a:solidFill>
                  <a:schemeClr val="tx1"/>
                </a:solidFill>
                <a:effectLst/>
                <a:latin typeface="+mn-lt"/>
                <a:ea typeface="+mn-ea"/>
                <a:cs typeface="+mn-cs"/>
              </a:rPr>
              <a:t>The project was initiated in January 2022, to ensure that the FV Nutrition and Dietetic service meets the needs of our service users and staff, and services are aligned to local and national strategies </a:t>
            </a:r>
          </a:p>
          <a:p>
            <a:r>
              <a:rPr lang="en-GB" sz="1200" kern="1200" dirty="0">
                <a:solidFill>
                  <a:schemeClr val="tx1"/>
                </a:solidFill>
                <a:effectLst/>
                <a:latin typeface="+mn-lt"/>
                <a:ea typeface="+mn-ea"/>
                <a:cs typeface="+mn-cs"/>
              </a:rPr>
              <a:t>The review offered the opportunity to recognise and celebrate what is done well, but also identify any improvements or developments required and where the service added value.  </a:t>
            </a:r>
          </a:p>
          <a:p>
            <a:r>
              <a:rPr lang="en-GB" sz="1200" kern="1200" dirty="0">
                <a:solidFill>
                  <a:schemeClr val="tx1"/>
                </a:solidFill>
                <a:effectLst/>
                <a:latin typeface="+mn-lt"/>
                <a:ea typeface="+mn-ea"/>
                <a:cs typeface="+mn-cs"/>
              </a:rPr>
              <a:t>The project objectives were outlined at the beginning of the project;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To build on existing good practice </a:t>
            </a:r>
          </a:p>
          <a:p>
            <a:r>
              <a:rPr lang="en-GB" sz="1200" kern="1200" dirty="0">
                <a:solidFill>
                  <a:schemeClr val="tx1"/>
                </a:solidFill>
                <a:effectLst/>
                <a:latin typeface="+mn-lt"/>
                <a:ea typeface="+mn-ea"/>
                <a:cs typeface="+mn-cs"/>
              </a:rPr>
              <a:t>• To develop new and innovative ways of working </a:t>
            </a:r>
          </a:p>
          <a:p>
            <a:r>
              <a:rPr lang="en-GB" sz="1200" kern="1200" dirty="0">
                <a:solidFill>
                  <a:schemeClr val="tx1"/>
                </a:solidFill>
                <a:effectLst/>
                <a:latin typeface="+mn-lt"/>
                <a:ea typeface="+mn-ea"/>
                <a:cs typeface="+mn-cs"/>
              </a:rPr>
              <a:t>• To ensure services are fit for purpose and the future (where do we add value?)</a:t>
            </a:r>
          </a:p>
          <a:p>
            <a:r>
              <a:rPr lang="en-GB" sz="1200" kern="1200" dirty="0">
                <a:solidFill>
                  <a:schemeClr val="tx1"/>
                </a:solidFill>
                <a:effectLst/>
                <a:latin typeface="+mn-lt"/>
                <a:ea typeface="+mn-ea"/>
                <a:cs typeface="+mn-cs"/>
              </a:rPr>
              <a:t>• To ensure service can meet challenges and demands </a:t>
            </a:r>
          </a:p>
          <a:p>
            <a:r>
              <a:rPr lang="en-GB" sz="1200" kern="1200" dirty="0">
                <a:solidFill>
                  <a:schemeClr val="tx1"/>
                </a:solidFill>
                <a:effectLst/>
                <a:latin typeface="+mn-lt"/>
                <a:ea typeface="+mn-ea"/>
                <a:cs typeface="+mn-cs"/>
              </a:rPr>
              <a:t>• To develop a sustainable service</a:t>
            </a:r>
          </a:p>
          <a:p>
            <a:endParaRPr lang="en-GB" dirty="0"/>
          </a:p>
        </p:txBody>
      </p:sp>
    </p:spTree>
    <p:extLst>
      <p:ext uri="{BB962C8B-B14F-4D97-AF65-F5344CB8AC3E}">
        <p14:creationId xmlns:p14="http://schemas.microsoft.com/office/powerpoint/2010/main" val="900079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 The Review was sponsored by an AHP Manager and supported by Senior Leaders in the Organisation with key stakeholders being involved throughout.</a:t>
            </a:r>
          </a:p>
          <a:p>
            <a:r>
              <a:rPr lang="en-GB" dirty="0"/>
              <a:t>Crucially, some dietetic resource was temporarily diverted to support a fixed term improvement advisor to lead this and upskill staff in improvement work. </a:t>
            </a:r>
          </a:p>
          <a:p>
            <a:r>
              <a:rPr lang="en-GB" dirty="0"/>
              <a:t>All staff across all bands in all N&amp;D teams including admin were involved.  This was an inclusive project .</a:t>
            </a:r>
          </a:p>
          <a:p>
            <a:endParaRPr lang="en-GB" dirty="0"/>
          </a:p>
          <a:p>
            <a:r>
              <a:rPr lang="en-GB" dirty="0"/>
              <a:t>3 staff engagement events were held which resulted in the development of 7 staff directed workstreams. These created improvement projects that were shared and celebrated within whole profession events.</a:t>
            </a:r>
          </a:p>
          <a:p>
            <a:endParaRPr lang="en-GB" dirty="0"/>
          </a:p>
          <a:p>
            <a:r>
              <a:rPr lang="en-GB" dirty="0"/>
              <a:t>Service Delivery</a:t>
            </a:r>
          </a:p>
          <a:p>
            <a:r>
              <a:rPr lang="en-GB" dirty="0"/>
              <a:t>Workforce Development</a:t>
            </a:r>
          </a:p>
          <a:p>
            <a:r>
              <a:rPr lang="en-GB" dirty="0"/>
              <a:t>Governance and Compliance</a:t>
            </a:r>
          </a:p>
          <a:p>
            <a:r>
              <a:rPr lang="en-GB" dirty="0"/>
              <a:t>Communications and Social Media</a:t>
            </a:r>
          </a:p>
          <a:p>
            <a:r>
              <a:rPr lang="en-GB" dirty="0"/>
              <a:t>Administration</a:t>
            </a:r>
          </a:p>
          <a:p>
            <a:r>
              <a:rPr lang="en-GB" dirty="0"/>
              <a:t>Accommodation</a:t>
            </a:r>
          </a:p>
          <a:p>
            <a:r>
              <a:rPr lang="en-GB" dirty="0"/>
              <a:t>Data  </a:t>
            </a:r>
          </a:p>
          <a:p>
            <a:endParaRPr lang="en-GB" dirty="0"/>
          </a:p>
        </p:txBody>
      </p:sp>
    </p:spTree>
    <p:extLst>
      <p:ext uri="{BB962C8B-B14F-4D97-AF65-F5344CB8AC3E}">
        <p14:creationId xmlns:p14="http://schemas.microsoft.com/office/powerpoint/2010/main" val="3272803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Staff self selected which workstreams they wanted to be involved in which best suited their interests and specialities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Staff led workstreams allowed leadership development, autonomy, teams were ready to begin targeted improvement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Brief highlights from a few workstreams –</a:t>
            </a:r>
          </a:p>
          <a:p>
            <a:endParaRPr lang="en-GB" dirty="0"/>
          </a:p>
          <a:p>
            <a:r>
              <a:rPr lang="en-GB" dirty="0"/>
              <a:t>Accommodation review and identification of physical improvements that could be supported and use of available space</a:t>
            </a:r>
          </a:p>
          <a:p>
            <a:endParaRPr lang="en-GB" dirty="0"/>
          </a:p>
          <a:p>
            <a:r>
              <a:rPr lang="en-GB" dirty="0"/>
              <a:t>Communication – </a:t>
            </a:r>
          </a:p>
          <a:p>
            <a:r>
              <a:rPr lang="en-GB" dirty="0"/>
              <a:t>Focussed improvement work to further develop the N&amp;D Website with engagement across the service </a:t>
            </a:r>
          </a:p>
          <a:p>
            <a:r>
              <a:rPr lang="en-GB" dirty="0"/>
              <a:t>Creation of a staff directory and welcome pack for new starts </a:t>
            </a:r>
          </a:p>
          <a:p>
            <a:endParaRPr lang="en-GB" dirty="0"/>
          </a:p>
          <a:p>
            <a:r>
              <a:rPr lang="en-GB" dirty="0"/>
              <a:t>Administration – shared working across teams to support the administration staff with processes and systems</a:t>
            </a:r>
          </a:p>
          <a:p>
            <a:endParaRPr lang="en-GB" dirty="0"/>
          </a:p>
          <a:p>
            <a:r>
              <a:rPr lang="en-GB" dirty="0"/>
              <a:t>Service Delivery – focussed on pathways rather than teams ….</a:t>
            </a:r>
          </a:p>
        </p:txBody>
      </p:sp>
    </p:spTree>
    <p:extLst>
      <p:ext uri="{BB962C8B-B14F-4D97-AF65-F5344CB8AC3E}">
        <p14:creationId xmlns:p14="http://schemas.microsoft.com/office/powerpoint/2010/main" val="192394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Investment of time to organically come together to create pathways and allow understanding of data and methodology and have motivation and enthusiasm and trust in each other to change </a:t>
            </a:r>
          </a:p>
          <a:p>
            <a:endParaRPr lang="en-GB" dirty="0"/>
          </a:p>
          <a:p>
            <a:r>
              <a:rPr lang="en-GB" sz="1200" b="0" i="0" kern="1200" dirty="0">
                <a:solidFill>
                  <a:schemeClr val="tx1"/>
                </a:solidFill>
                <a:effectLst/>
                <a:latin typeface="+mn-lt"/>
                <a:ea typeface="+mn-ea"/>
                <a:cs typeface="+mn-cs"/>
              </a:rPr>
              <a:t>By empowering staff and creating a culture of collaboration, ownership, curiosity and improvement, the Dietetic Review enabled staff across all grades and teams to lead and sustain meaningful quality improvement projects.</a:t>
            </a:r>
            <a:endParaRPr lang="en-GB" dirty="0"/>
          </a:p>
        </p:txBody>
      </p:sp>
    </p:spTree>
    <p:extLst>
      <p:ext uri="{BB962C8B-B14F-4D97-AF65-F5344CB8AC3E}">
        <p14:creationId xmlns:p14="http://schemas.microsoft.com/office/powerpoint/2010/main" val="424352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One example, which sat within the Service Delivery Workstream was the Adult Weight Management Service.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line with many other Boards in Scotland, the service had long exponentially increasing waiting times with patients waiting over 1 year for any input and it was only getting worse. O</a:t>
            </a:r>
            <a:r>
              <a:rPr lang="en-GB" sz="1200" b="0" i="0" kern="1200" dirty="0">
                <a:solidFill>
                  <a:schemeClr val="tx1"/>
                </a:solidFill>
                <a:effectLst/>
                <a:latin typeface="+mn-lt"/>
                <a:ea typeface="+mn-ea"/>
                <a:cs typeface="+mn-cs"/>
              </a:rPr>
              <a:t>ur model focused on seeing the next patient in the queue on a one-to-one basis and treatment pathway was criteria led and what was considered most appropriate by the clinician. Patients reported difficulty accessing the service, long waits impacting motivation and they wanted more 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staff feeling empowered, curious if there could be a better way and having listened to patients felt t</a:t>
            </a:r>
            <a:r>
              <a:rPr lang="en-GB" dirty="0"/>
              <a:t>he option to do nothing was not an option at 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We used our data to inform all our work, and the staff were given the time and permission to reflect on the service, the evidence and be curious about what could be possible. Mapping sessions where held, time invested in understanding need ands weekly huddles were introduced to support momentum. This led to a project plan specific to this service and a number of change ideas. </a:t>
            </a:r>
          </a:p>
          <a:p>
            <a:endParaRPr lang="en-GB" dirty="0"/>
          </a:p>
        </p:txBody>
      </p:sp>
    </p:spTree>
    <p:extLst>
      <p:ext uri="{BB962C8B-B14F-4D97-AF65-F5344CB8AC3E}">
        <p14:creationId xmlns:p14="http://schemas.microsoft.com/office/powerpoint/2010/main" val="3287876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The service has been transformed </a:t>
            </a:r>
          </a:p>
          <a:p>
            <a:endParaRPr lang="en-GB" dirty="0"/>
          </a:p>
          <a:p>
            <a:pPr marL="228600" indent="-228600">
              <a:buAutoNum type="arabicPeriod"/>
            </a:pPr>
            <a:r>
              <a:rPr lang="en-GB" dirty="0"/>
              <a:t>Access to AWM was changed to self referral.  This was welcomed by GP colleagues, reduced unnecessary appointments for patients and allowed the patient to tell us what mattered to them. </a:t>
            </a:r>
          </a:p>
          <a:p>
            <a:pPr marL="0" indent="0">
              <a:buNone/>
            </a:pPr>
            <a:endParaRPr lang="en-GB" dirty="0"/>
          </a:p>
          <a:p>
            <a:r>
              <a:rPr lang="en-GB" dirty="0"/>
              <a:t>2. The introduction of group Information Sessions allowed patients to engage with the AWM team within a month of self referral, to receive initial advice, an understanding of wider factors beyond individual behaviour change that may be impacting their weight, local and national signposting on a number of topics and for those who still had an outstanding need an overview of available programmes delivered by the service.</a:t>
            </a:r>
          </a:p>
          <a:p>
            <a:endParaRPr lang="en-GB" dirty="0"/>
          </a:p>
          <a:p>
            <a:r>
              <a:rPr lang="en-GB" dirty="0"/>
              <a:t>3. The digital offers were expanded to support early intervention to patients ready to engage. This allowed a flexible, remote delivery of weight management programmes which evaluated well and produced equal outcomes in care for those that were comfortable with this approach. This released some capacity for the team to </a:t>
            </a:r>
            <a:r>
              <a:rPr lang="en-US" altLang="en-US" sz="1200" dirty="0">
                <a:solidFill>
                  <a:schemeClr val="accent4">
                    <a:lumMod val="50000"/>
                  </a:schemeClr>
                </a:solidFill>
              </a:rPr>
              <a:t>to </a:t>
            </a:r>
            <a:r>
              <a:rPr lang="en-US" altLang="en-US" sz="1200" b="1" dirty="0">
                <a:solidFill>
                  <a:schemeClr val="accent4">
                    <a:lumMod val="50000"/>
                  </a:schemeClr>
                </a:solidFill>
              </a:rPr>
              <a:t>focus local, in-person resources on those with the greatest need </a:t>
            </a:r>
            <a:r>
              <a:rPr lang="en-GB" dirty="0"/>
              <a:t>and gave the service more resilience in times of reduced staffing.</a:t>
            </a:r>
          </a:p>
          <a:p>
            <a:endParaRPr lang="en-GB" dirty="0"/>
          </a:p>
        </p:txBody>
      </p:sp>
    </p:spTree>
    <p:extLst>
      <p:ext uri="{BB962C8B-B14F-4D97-AF65-F5344CB8AC3E}">
        <p14:creationId xmlns:p14="http://schemas.microsoft.com/office/powerpoint/2010/main" val="1269796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Waiting times dramatically improved and has been sustained. We now offer a range of options and patients report positive experience. </a:t>
            </a:r>
          </a:p>
          <a:p>
            <a:endParaRPr lang="en-GB" dirty="0"/>
          </a:p>
          <a:p>
            <a:r>
              <a:rPr lang="en-GB" dirty="0"/>
              <a:t>Outcome data from the Information Session shows that </a:t>
            </a:r>
            <a:r>
              <a:rPr lang="en-GB" b="0" dirty="0"/>
              <a:t>35% of patients go onto self manage following the information session with the confidence that they can re access service for direct support within a timely manner if needed.  </a:t>
            </a:r>
            <a:r>
              <a:rPr lang="en-GB" dirty="0"/>
              <a:t>These patients would have historically remained on a waiting list waiting that next 1:1 appointment building reliance rather than resilience.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those who do choose to access programmes we have seen improved retention for example within groups increasing from around 60% to 85% and 85% within digital options too – perhaps reflecting informed decision making by patients.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are finding those seeking digital support are of a range of changes but there is a higher proportion of younger working age accessing this and those seeking local support generally have more comorbidities. Patients accessing digital options have commented on the benefits of reduced appointment burden.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are gathering information on weight loss outcomes, and this is looking positive: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digital options are evaluating well with positive weight loss outcomes at 3months </a:t>
            </a:r>
            <a:r>
              <a:rPr lang="en-GB" b="0" dirty="0"/>
              <a:t>(average 6.3%) and </a:t>
            </a:r>
            <a:r>
              <a:rPr lang="en-GB" dirty="0"/>
              <a:t>Local Active Groups – </a:t>
            </a:r>
            <a:r>
              <a:rPr lang="en-GB" b="1" dirty="0"/>
              <a:t>3-4% </a:t>
            </a:r>
            <a:r>
              <a:rPr lang="en-GB" dirty="0"/>
              <a:t>at 3 months and </a:t>
            </a:r>
            <a:r>
              <a:rPr lang="en-GB" b="1" dirty="0"/>
              <a:t>4-5% </a:t>
            </a:r>
            <a:r>
              <a:rPr lang="en-GB" dirty="0"/>
              <a:t>at 6months </a:t>
            </a:r>
          </a:p>
          <a:p>
            <a:endParaRPr lang="en-GB" dirty="0"/>
          </a:p>
          <a:p>
            <a:r>
              <a:rPr lang="en-GB" dirty="0"/>
              <a:t>We have reviewed our data and know that we haven’t widened the inequality gap but by releasing some capacity we plan to explore this and deliver targeted work in our communities on inequalities. </a:t>
            </a:r>
            <a:r>
              <a:rPr lang="en-US" altLang="en-US" sz="1200" dirty="0">
                <a:solidFill>
                  <a:schemeClr val="tx2"/>
                </a:solidFill>
                <a:latin typeface="Arial" panose="020B0604020202020204" pitchFamily="34" charset="0"/>
              </a:rPr>
              <a:t>Further increase resource used for digital options allow local resource to be </a:t>
            </a:r>
            <a:r>
              <a:rPr lang="en-US" altLang="en-US" sz="1200" dirty="0" err="1">
                <a:solidFill>
                  <a:schemeClr val="tx2"/>
                </a:solidFill>
                <a:latin typeface="Arial" panose="020B0604020202020204" pitchFamily="34" charset="0"/>
              </a:rPr>
              <a:t>utilised</a:t>
            </a:r>
            <a:r>
              <a:rPr lang="en-US" altLang="en-US" sz="1200" dirty="0">
                <a:solidFill>
                  <a:schemeClr val="tx2"/>
                </a:solidFill>
                <a:latin typeface="Arial" panose="020B0604020202020204" pitchFamily="34" charset="0"/>
              </a:rPr>
              <a:t> for those who need us most i.e. those in our most deprived communities and those at highest risk of obesity related health conditions such as T2DM</a:t>
            </a:r>
          </a:p>
          <a:p>
            <a:endParaRPr lang="en-US" sz="1200" b="1" dirty="0">
              <a:solidFill>
                <a:schemeClr val="tx2"/>
              </a:solidFill>
              <a:latin typeface="Arial" panose="020B0604020202020204" pitchFamily="34" charset="0"/>
            </a:endParaRPr>
          </a:p>
          <a:p>
            <a:r>
              <a:rPr lang="en-GB" dirty="0"/>
              <a:t>Staff are feeling positive and valued having been involved in delivering this change </a:t>
            </a:r>
          </a:p>
          <a:p>
            <a:endParaRPr lang="en-GB" dirty="0"/>
          </a:p>
          <a:p>
            <a:endParaRPr lang="en-GB" b="1" dirty="0"/>
          </a:p>
          <a:p>
            <a:endParaRPr lang="en-GB" dirty="0"/>
          </a:p>
        </p:txBody>
      </p:sp>
    </p:spTree>
    <p:extLst>
      <p:ext uri="{BB962C8B-B14F-4D97-AF65-F5344CB8AC3E}">
        <p14:creationId xmlns:p14="http://schemas.microsoft.com/office/powerpoint/2010/main" val="1699454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This was just one example of the type of work we are doing and the learning has been shared across the whole service. </a:t>
            </a:r>
            <a:r>
              <a:rPr lang="en-GB" sz="1200" kern="1200" dirty="0">
                <a:solidFill>
                  <a:schemeClr val="tx1"/>
                </a:solidFill>
                <a:effectLst/>
                <a:latin typeface="+mn-lt"/>
                <a:ea typeface="+mn-ea"/>
                <a:cs typeface="+mn-cs"/>
              </a:rPr>
              <a:t>The team’s commitment to collaboration and overcoming obstacles led to significant achievements, including reductions in waiting times (61% for Clinical Community Dietetics, 77% for the Healthier Future Team AWM) , and 71% for Paediatric Dietetics). These outcomes, without restricting access, and actually by removing restrictive referral criteria, demonstrate an ability to deliver high-quality, patient-centred care even under pressure.</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always and crucially, it’s all about relationships and Staff feedback reflects the positive impact of working closer together, with reports of improved teamwork, communication, and job satisfaction.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Importantly QI has been firmly embedded as core business.  More than 60% of the staff have completed training and we now ensure that our dietetic students have a QI </a:t>
            </a:r>
            <a:r>
              <a:rPr lang="en-GB" sz="1200" kern="1200" dirty="0" err="1">
                <a:solidFill>
                  <a:schemeClr val="tx1"/>
                </a:solidFill>
                <a:effectLst/>
                <a:latin typeface="+mn-lt"/>
                <a:ea typeface="+mn-ea"/>
                <a:cs typeface="+mn-cs"/>
              </a:rPr>
              <a:t>elemtnt</a:t>
            </a:r>
            <a:r>
              <a:rPr lang="en-GB" sz="1200" kern="1200" dirty="0">
                <a:solidFill>
                  <a:schemeClr val="tx1"/>
                </a:solidFill>
                <a:effectLst/>
                <a:latin typeface="+mn-lt"/>
                <a:ea typeface="+mn-ea"/>
                <a:cs typeface="+mn-cs"/>
              </a:rPr>
              <a:t> o </a:t>
            </a:r>
            <a:r>
              <a:rPr lang="en-GB" sz="1200" kern="1200" dirty="0" err="1">
                <a:solidFill>
                  <a:schemeClr val="tx1"/>
                </a:solidFill>
                <a:effectLst/>
                <a:latin typeface="+mn-lt"/>
                <a:ea typeface="+mn-ea"/>
                <a:cs typeface="+mn-cs"/>
              </a:rPr>
              <a:t>theirt</a:t>
            </a:r>
            <a:r>
              <a:rPr lang="en-GB" sz="1200" kern="1200" dirty="0">
                <a:solidFill>
                  <a:schemeClr val="tx1"/>
                </a:solidFill>
                <a:effectLst/>
                <a:latin typeface="+mn-lt"/>
                <a:ea typeface="+mn-ea"/>
                <a:cs typeface="+mn-cs"/>
              </a:rPr>
              <a:t> project supporting their future capacity and capability for service change but also supporting us locally while with 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whole culture and language has changed, with more focus on data, outcomes and value,</a:t>
            </a:r>
          </a:p>
          <a:p>
            <a:endParaRPr lang="en-GB" dirty="0"/>
          </a:p>
          <a:p>
            <a:endParaRPr lang="en-GB" dirty="0"/>
          </a:p>
        </p:txBody>
      </p:sp>
    </p:spTree>
    <p:extLst>
      <p:ext uri="{BB962C8B-B14F-4D97-AF65-F5344CB8AC3E}">
        <p14:creationId xmlns:p14="http://schemas.microsoft.com/office/powerpoint/2010/main" val="720441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a:lstStyle/>
          <a:p>
            <a:r>
              <a:rPr lang="en-GB" dirty="0"/>
              <a:t>so, what’s next?  We carry on with this good work in the form of :</a:t>
            </a:r>
          </a:p>
          <a:p>
            <a:endParaRPr lang="en-GB" dirty="0"/>
          </a:p>
          <a:p>
            <a:r>
              <a:rPr lang="en-GB" dirty="0"/>
              <a:t>Whole System work - ongoing end to end pathway work – for example in frailty – prevention, supported self management, early intervention, and supported discharges involving all teams and collaboration with all sectors.</a:t>
            </a:r>
          </a:p>
          <a:p>
            <a:endParaRPr lang="en-GB" dirty="0"/>
          </a:p>
          <a:p>
            <a:r>
              <a:rPr lang="en-GB" dirty="0"/>
              <a:t>Protected time for learning and improving – support project and improvement work, recognise its value and create a movement that is sustainable and include in Job Plans </a:t>
            </a:r>
          </a:p>
          <a:p>
            <a:endParaRPr lang="en-GB" dirty="0"/>
          </a:p>
          <a:p>
            <a:r>
              <a:rPr lang="en-GB" dirty="0"/>
              <a:t>Data informed staff enquiry to show where Nutrition &amp; Dietetics add value (and where we don’t)</a:t>
            </a:r>
          </a:p>
          <a:p>
            <a:endParaRPr lang="en-GB" dirty="0"/>
          </a:p>
          <a:p>
            <a:r>
              <a:rPr lang="en-GB" dirty="0"/>
              <a:t>Up Next:  Throughout this year we will build on the relational work in the review via a structured, supported shadowing framework for all staff</a:t>
            </a:r>
          </a:p>
          <a:p>
            <a:endParaRPr lang="en-GB" dirty="0"/>
          </a:p>
        </p:txBody>
      </p:sp>
    </p:spTree>
    <p:extLst>
      <p:ext uri="{BB962C8B-B14F-4D97-AF65-F5344CB8AC3E}">
        <p14:creationId xmlns:p14="http://schemas.microsoft.com/office/powerpoint/2010/main" val="3255106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D721B-42FB-7FCB-8DA0-93280B350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1FF30-03E4-DD89-9189-252BF1ACD5DE}"/>
              </a:ext>
            </a:extLst>
          </p:cNvPr>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D39B0D0-392F-F3DA-74E3-7D06E1B75B49}"/>
              </a:ext>
            </a:extLst>
          </p:cNvPr>
          <p:cNvSpPr>
            <a:spLocks noGrp="1"/>
          </p:cNvSpPr>
          <p:nvPr>
            <p:ph type="body" idx="1"/>
          </p:nvPr>
        </p:nvSpPr>
        <p:spPr>
          <a:xfrm>
            <a:off x="679768" y="4777194"/>
            <a:ext cx="5438140" cy="3908614"/>
          </a:xfrm>
          <a:prstGeom prst="rect">
            <a:avLst/>
          </a:prstGeom>
        </p:spPr>
        <p:txBody>
          <a:bodyPr/>
          <a:lstStyle/>
          <a:p>
            <a:r>
              <a:rPr lang="en-GB" dirty="0"/>
              <a:t>So, what did we do and how was this different to any previous work?</a:t>
            </a:r>
          </a:p>
          <a:p>
            <a:r>
              <a:rPr lang="en-GB" dirty="0"/>
              <a:t>The Review was sponsored by an AHP Manager and supported by Senior Leaders in the Organisation with key stakeholders being involved throughout.</a:t>
            </a:r>
          </a:p>
          <a:p>
            <a:r>
              <a:rPr lang="en-GB" dirty="0"/>
              <a:t>Crucially, some dietetic resource was temporarily diverted to support a fixed term improvement advisor to lead this and upskill staff in improvement work. </a:t>
            </a:r>
          </a:p>
          <a:p>
            <a:r>
              <a:rPr lang="en-GB" dirty="0"/>
              <a:t>All staff across all bands in all N&amp;D teams including admin were involved.  This was an inclusive project .</a:t>
            </a:r>
          </a:p>
          <a:p>
            <a:endParaRPr lang="en-GB" dirty="0"/>
          </a:p>
          <a:p>
            <a:r>
              <a:rPr lang="en-GB" dirty="0"/>
              <a:t>3 staff engagement events were held which resulted in the development of 7 staff directed workstreams. These created improvement projects that were shared and celebrated within whole profession events.</a:t>
            </a:r>
          </a:p>
          <a:p>
            <a:endParaRPr lang="en-GB" dirty="0"/>
          </a:p>
          <a:p>
            <a:r>
              <a:rPr lang="en-GB" dirty="0"/>
              <a:t>Service Delivery</a:t>
            </a:r>
          </a:p>
          <a:p>
            <a:r>
              <a:rPr lang="en-GB" dirty="0"/>
              <a:t>Workforce Development</a:t>
            </a:r>
          </a:p>
          <a:p>
            <a:r>
              <a:rPr lang="en-GB" dirty="0"/>
              <a:t>Governance and Compliance</a:t>
            </a:r>
          </a:p>
          <a:p>
            <a:r>
              <a:rPr lang="en-GB" dirty="0"/>
              <a:t>Communications and Social Media</a:t>
            </a:r>
          </a:p>
          <a:p>
            <a:r>
              <a:rPr lang="en-GB" dirty="0"/>
              <a:t>Administration</a:t>
            </a:r>
          </a:p>
          <a:p>
            <a:r>
              <a:rPr lang="en-GB" dirty="0"/>
              <a:t>Accommodation</a:t>
            </a:r>
          </a:p>
          <a:p>
            <a:r>
              <a:rPr lang="en-GB" dirty="0"/>
              <a:t>Data  </a:t>
            </a:r>
          </a:p>
          <a:p>
            <a:endParaRPr lang="en-GB" dirty="0"/>
          </a:p>
          <a:p>
            <a:endParaRPr lang="en-GB" dirty="0"/>
          </a:p>
          <a:p>
            <a:endParaRPr lang="en-GB" dirty="0"/>
          </a:p>
        </p:txBody>
      </p:sp>
    </p:spTree>
    <p:extLst>
      <p:ext uri="{BB962C8B-B14F-4D97-AF65-F5344CB8AC3E}">
        <p14:creationId xmlns:p14="http://schemas.microsoft.com/office/powerpoint/2010/main" val="1848740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dirty="0">
                <a:solidFill>
                  <a:srgbClr val="000000"/>
                </a:solidFill>
                <a:latin typeface="Arial" panose="020B0604020202020204" pitchFamily="34" charset="0"/>
              </a:rPr>
              <a:t>Hello, my name is Kirsty Symons and this is my colleagues Wendy Lawson.</a:t>
            </a:r>
          </a:p>
          <a:p>
            <a:pPr>
              <a:lnSpc>
                <a:spcPct val="90000"/>
              </a:lnSpc>
              <a:spcBef>
                <a:spcPts val="1000"/>
              </a:spcBef>
            </a:pPr>
            <a:r>
              <a:rPr lang="en-GB" dirty="0">
                <a:solidFill>
                  <a:srgbClr val="000000"/>
                </a:solidFill>
                <a:latin typeface="Arial" panose="020B0604020202020204" pitchFamily="34" charset="0"/>
              </a:rPr>
              <a:t>We are delighted to have the opportunity to briefly share our journey to date with you on  Aberdeen City Podiatry Service redesign and transformation. In particular, we will focus on how Community Appointment Days has been one of the key developments in helping us achieving our goal.  </a:t>
            </a:r>
          </a:p>
          <a:p>
            <a:pPr>
              <a:lnSpc>
                <a:spcPct val="90000"/>
              </a:lnSpc>
              <a:spcBef>
                <a:spcPts val="1000"/>
              </a:spcBef>
            </a:pPr>
            <a:r>
              <a:rPr lang="en-GB" dirty="0">
                <a:solidFill>
                  <a:srgbClr val="000000"/>
                </a:solidFill>
                <a:latin typeface="Arial" panose="020B0604020202020204" pitchFamily="34" charset="0"/>
              </a:rPr>
              <a:t>Before I begin, I would like to highlight, although references throughout this presentation are to Podiatry, most if not all, processes and learning can be adopted across any service/profession, system wide. </a:t>
            </a:r>
          </a:p>
          <a:p>
            <a:pPr lvl="0">
              <a:lnSpc>
                <a:spcPct val="90000"/>
              </a:lnSpc>
              <a:spcBef>
                <a:spcPts val="1000"/>
              </a:spcBef>
            </a:pPr>
            <a:r>
              <a:rPr lang="en-GB" dirty="0">
                <a:solidFill>
                  <a:srgbClr val="000000"/>
                </a:solidFill>
                <a:latin typeface="Arial" panose="020B0604020202020204" pitchFamily="34" charset="0"/>
              </a:rPr>
              <a:t>Our sessions aims to:</a:t>
            </a:r>
          </a:p>
          <a:p>
            <a:pPr lvl="0">
              <a:lnSpc>
                <a:spcPct val="90000"/>
              </a:lnSpc>
              <a:spcBef>
                <a:spcPts val="1000"/>
              </a:spcBef>
            </a:pPr>
            <a:r>
              <a:rPr lang="en-GB" dirty="0">
                <a:solidFill>
                  <a:srgbClr val="000000"/>
                </a:solidFill>
                <a:latin typeface="Arial" panose="020B0604020202020204" pitchFamily="34" charset="0"/>
              </a:rPr>
              <a:t>1. How CADs enabled us to adopt and embed a prevention and early intervention approach to supporting both public and patients. </a:t>
            </a:r>
          </a:p>
          <a:p>
            <a:pPr lvl="0">
              <a:lnSpc>
                <a:spcPct val="90000"/>
              </a:lnSpc>
              <a:spcBef>
                <a:spcPts val="1000"/>
              </a:spcBef>
            </a:pPr>
            <a:r>
              <a:rPr lang="en-GB" dirty="0">
                <a:solidFill>
                  <a:srgbClr val="000000"/>
                </a:solidFill>
                <a:latin typeface="Arial" panose="020B0604020202020204" pitchFamily="34" charset="0"/>
              </a:rPr>
              <a:t>2. How ‘What Matters To You’ approach ensure a person centred approach was taken. </a:t>
            </a:r>
            <a:r>
              <a:rPr lang="en-GB" sz="1200" dirty="0">
                <a:solidFill>
                  <a:srgbClr val="000000"/>
                </a:solidFill>
                <a:latin typeface="Arial" panose="020B0604020202020204" pitchFamily="34" charset="0"/>
              </a:rPr>
              <a:t> </a:t>
            </a:r>
          </a:p>
          <a:p>
            <a:pPr lvl="0">
              <a:lnSpc>
                <a:spcPct val="90000"/>
              </a:lnSpc>
              <a:spcBef>
                <a:spcPts val="1000"/>
              </a:spcBef>
            </a:pPr>
            <a:r>
              <a:rPr lang="en-GB" dirty="0">
                <a:solidFill>
                  <a:srgbClr val="000000"/>
                </a:solidFill>
                <a:latin typeface="Arial" panose="020B0604020202020204" pitchFamily="34" charset="0"/>
              </a:rPr>
              <a:t>3 and 4.  How CAD help support patient/public knowledge and help manage service demand, outcomes and become a part of ongoing service model to support for people and communities. </a:t>
            </a:r>
            <a:endParaRPr lang="en-GB" dirty="0"/>
          </a:p>
        </p:txBody>
      </p:sp>
    </p:spTree>
    <p:extLst>
      <p:ext uri="{BB962C8B-B14F-4D97-AF65-F5344CB8AC3E}">
        <p14:creationId xmlns:p14="http://schemas.microsoft.com/office/powerpoint/2010/main" val="1296521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Aberdeen City Podiatry Service is part of NHS Grampian and provides specialist assessment, diagnosis, treatment, education, and prevention services for foot and lower limb conditions. Its overall aim is to improve mobility, independence, foot health, and quality of life.  Receiving approx. 250 NP referrals per month, equating to approx 3000 per year supporting patients within both community and hospital sectors.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Podiatry service is subdivided into 4 key areas which are supported and underpinned by Practice Education.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This is reflected in the diagram (right hand side) which is part of Scottish Personal Foot Care Guidance, 2025.  Highlighting what requires support from a Podiatrist and what doesn’t e.g. personal foot care.</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3695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Our service redesign and transformation has been driven by a number of drivers, examples of which can be seen here..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Suggest that you select a few to briefly mention.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118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b="1" dirty="0">
              <a:solidFill>
                <a:srgbClr val="000000"/>
              </a:solidFill>
              <a:latin typeface="Aptos"/>
            </a:endParaRPr>
          </a:p>
          <a:p>
            <a:pPr fontAlgn="base"/>
            <a:endParaRPr lang="en-GB" b="1" dirty="0">
              <a:solidFill>
                <a:srgbClr val="000000"/>
              </a:solidFill>
              <a:latin typeface="Apto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Notes Placeholder 2">
            <a:extLst>
              <a:ext uri="{FF2B5EF4-FFF2-40B4-BE49-F238E27FC236}">
                <a16:creationId xmlns:a16="http://schemas.microsoft.com/office/drawing/2014/main" id="{C4CAD20E-2DED-DA37-555C-5F2609662DA1}"/>
              </a:ext>
            </a:extLst>
          </p:cNvPr>
          <p:cNvSpPr txBox="1">
            <a:spLocks/>
          </p:cNvSpPr>
          <p:nvPr/>
        </p:nvSpPr>
        <p:spPr>
          <a:xfrm>
            <a:off x="838200" y="4552950"/>
            <a:ext cx="5486400" cy="360045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Our service redesign focuses on 4 key areas, underpinned by the HSCP strategic aims (on left hand side) and principles of Realistic Medicine and GIRFE.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has also been a key partner and supporting during our transformational journey.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the purpose of todays presentation, we will focus on change of referral criteria into the service, with a view to prioritising those with the greatest need, and in particular how CADs have helped us to achieve this ambition.</a:t>
            </a:r>
          </a:p>
        </p:txBody>
      </p:sp>
    </p:spTree>
    <p:extLst>
      <p:ext uri="{BB962C8B-B14F-4D97-AF65-F5344CB8AC3E}">
        <p14:creationId xmlns:p14="http://schemas.microsoft.com/office/powerpoint/2010/main" val="7220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66813"/>
            <a:ext cx="5486400" cy="3086100"/>
          </a:xfrm>
        </p:spPr>
      </p:sp>
      <p:sp>
        <p:nvSpPr>
          <p:cNvPr id="3" name="Notes Placeholder 2"/>
          <p:cNvSpPr>
            <a:spLocks noGrp="1"/>
          </p:cNvSpPr>
          <p:nvPr>
            <p:ph type="body" idx="1"/>
          </p:nvPr>
        </p:nvSpPr>
        <p:spPr>
          <a:xfrm>
            <a:off x="685800" y="4420870"/>
            <a:ext cx="5486400" cy="3600450"/>
          </a:xfrm>
        </p:spPr>
        <p:txBody>
          <a:bodyPr/>
          <a:lstStyle/>
          <a:p>
            <a:pPr fontAlgn="base"/>
            <a:r>
              <a:rPr lang="en-GB" dirty="0">
                <a:solidFill>
                  <a:srgbClr val="000000"/>
                </a:solidFill>
                <a:latin typeface="Arial" panose="020B0604020202020204" pitchFamily="34" charset="0"/>
                <a:cs typeface="Arial" panose="020B0604020202020204" pitchFamily="34" charset="0"/>
              </a:rPr>
              <a:t>Chat through the slide, providing an overview of the benefit of CADs. </a:t>
            </a:r>
            <a:endParaRPr lang="en-GB" b="1" dirty="0">
              <a:solidFill>
                <a:srgbClr val="000000"/>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676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solidFill>
                  <a:srgbClr val="000000"/>
                </a:solidFill>
                <a:latin typeface="Arial" panose="020B0604020202020204" pitchFamily="34" charset="0"/>
                <a:ea typeface="STXingkai" panose="020B0503020204020204" pitchFamily="2" charset="-122"/>
                <a:cs typeface="Arial" panose="020B0604020202020204" pitchFamily="34" charset="0"/>
              </a:rPr>
              <a:t>3 key primary aims ere identified for our CADs: </a:t>
            </a:r>
          </a:p>
          <a:p>
            <a:endParaRPr lang="en-GB" baseline="0" dirty="0">
              <a:solidFill>
                <a:srgbClr val="000000"/>
              </a:solidFill>
              <a:latin typeface="Arial" panose="020B0604020202020204" pitchFamily="34" charset="0"/>
              <a:ea typeface="STXingkai" panose="020B0503020204020204" pitchFamily="2" charset="-122"/>
              <a:cs typeface="Arial" panose="020B0604020202020204" pitchFamily="34" charset="0"/>
            </a:endParaRPr>
          </a:p>
          <a:p>
            <a:pPr marL="228600" indent="-228600">
              <a:buAutoNum type="arabicPeriod"/>
            </a:pPr>
            <a:r>
              <a:rPr lang="en-GB" dirty="0">
                <a:solidFill>
                  <a:srgbClr val="000000"/>
                </a:solidFill>
                <a:latin typeface="Arial" panose="020B0604020202020204" pitchFamily="34" charset="0"/>
                <a:ea typeface="STXingkai" panose="020B0503020204020204" pitchFamily="2" charset="-122"/>
                <a:cs typeface="Arial" panose="020B0604020202020204" pitchFamily="34" charset="0"/>
              </a:rPr>
              <a:t>Educate, promote and empower foot health within the community.  Not just patients, but opening education and sharing of information to the wider public. </a:t>
            </a:r>
          </a:p>
          <a:p>
            <a:pPr marL="228600" indent="-228600">
              <a:buAutoNum type="arabicPeriod"/>
            </a:pPr>
            <a:endParaRPr lang="en-GB" dirty="0">
              <a:solidFill>
                <a:srgbClr val="000000"/>
              </a:solidFill>
              <a:latin typeface="Arial" panose="020B0604020202020204" pitchFamily="34" charset="0"/>
              <a:ea typeface="STXingkai" panose="020B0503020204020204" pitchFamily="2" charset="-122"/>
              <a:cs typeface="Arial" panose="020B0604020202020204" pitchFamily="34" charset="0"/>
            </a:endParaRPr>
          </a:p>
          <a:p>
            <a:pPr marL="228600" indent="-228600">
              <a:buAutoNum type="arabicPeriod"/>
            </a:pPr>
            <a:r>
              <a:rPr lang="en-GB" baseline="0" dirty="0">
                <a:solidFill>
                  <a:srgbClr val="000000"/>
                </a:solidFill>
                <a:latin typeface="Arial" panose="020B0604020202020204" pitchFamily="34" charset="0"/>
                <a:ea typeface="STXingkai" panose="020B0503020204020204" pitchFamily="2" charset="-122"/>
                <a:cs typeface="Arial" panose="020B0604020202020204" pitchFamily="34" charset="0"/>
              </a:rPr>
              <a:t>Early identification and prevention of individuals at risk.  </a:t>
            </a:r>
            <a:r>
              <a:rPr lang="en-GB" dirty="0">
                <a:solidFill>
                  <a:srgbClr val="000000"/>
                </a:solidFill>
                <a:latin typeface="Arial" panose="020B0604020202020204" pitchFamily="34" charset="0"/>
                <a:ea typeface="STXingkai" panose="020B0503020204020204" pitchFamily="2" charset="-122"/>
                <a:cs typeface="Arial" panose="020B0604020202020204" pitchFamily="34" charset="0"/>
              </a:rPr>
              <a:t>Taking that upstream approach.  This may be via a general chat at the podiatry stand, during that brief 1 to 1 consultation. </a:t>
            </a:r>
            <a:r>
              <a:rPr lang="en-GB" baseline="0" dirty="0">
                <a:solidFill>
                  <a:srgbClr val="000000"/>
                </a:solidFill>
                <a:latin typeface="Arial" panose="020B0604020202020204" pitchFamily="34" charset="0"/>
                <a:ea typeface="STXingkai" panose="020B0503020204020204" pitchFamily="2" charset="-122"/>
                <a:cs typeface="Arial" panose="020B0604020202020204" pitchFamily="34" charset="0"/>
              </a:rPr>
              <a:t> </a:t>
            </a:r>
          </a:p>
          <a:p>
            <a:pPr marL="228600" indent="-228600">
              <a:buAutoNum type="arabicPeriod"/>
            </a:pPr>
            <a:endParaRPr lang="en-GB" baseline="0" dirty="0">
              <a:solidFill>
                <a:srgbClr val="000000"/>
              </a:solidFill>
              <a:latin typeface="Arial" panose="020B0604020202020204" pitchFamily="34" charset="0"/>
              <a:ea typeface="STXingkai" panose="020B0503020204020204" pitchFamily="2" charset="-122"/>
              <a:cs typeface="Arial" panose="020B0604020202020204" pitchFamily="34" charset="0"/>
            </a:endParaRPr>
          </a:p>
          <a:p>
            <a:pPr marL="228600" indent="-228600">
              <a:buAutoNum type="arabicPeriod"/>
            </a:pPr>
            <a:r>
              <a:rPr lang="en-GB" dirty="0">
                <a:solidFill>
                  <a:srgbClr val="000000"/>
                </a:solidFill>
                <a:latin typeface="Arial" panose="020B0604020202020204" pitchFamily="34" charset="0"/>
                <a:ea typeface="STXingkai" panose="020B0503020204020204" pitchFamily="2" charset="-122"/>
                <a:cs typeface="Arial" panose="020B0604020202020204" pitchFamily="34" charset="0"/>
              </a:rPr>
              <a:t>Management of patients aligned to the Core General Waiting List.  Due to Covid legacy combined with severe staff shortages, the waiting list consisted of approximately 2500 patients, with the majority waiting over 1 year.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685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This slide provides a high-level overview of our journey to developing a CAD.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mentioned previously, several challenges and barriers were identified.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Planning and preparation involved validation of the waiting list to ensure that all patients remaining on the WL required support from the Podiatry service or whether signposting to another service was more appropriate.  This was undertaken by NHSG Waiting Well Team.</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One of the most important areas of progressing the CAD was Communication (MOVE TO NEXT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770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We have learned throughout this journey how important communication has been to ensuring success.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Based on ongoing feedback from patients, and by adopting a PDSA approach, we have continually adapted information such as patients letters and information as you can see here. Ensuring information is person centred, prepares the patient for what to expect at a CAD from start to finish.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704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651B3-4D31-0BD1-E813-73482F313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B6D47-74DC-0E34-263E-5175ED20C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7A531-89D9-621C-B1C3-494762C83984}"/>
              </a:ext>
            </a:extLst>
          </p:cNvPr>
          <p:cNvSpPr>
            <a:spLocks noGrp="1"/>
          </p:cNvSpPr>
          <p:nvPr>
            <p:ph type="body" idx="1"/>
          </p:nvPr>
        </p:nvSpPr>
        <p:spPr/>
        <p:txBody>
          <a:bodyPr/>
          <a:lstStyle/>
          <a:p>
            <a:r>
              <a:rPr lang="en-GB" dirty="0">
                <a:latin typeface="Arial" panose="020B0604020202020204" pitchFamily="34" charset="0"/>
                <a:cs typeface="Arial" panose="020B0604020202020204" pitchFamily="34" charset="0"/>
              </a:rPr>
              <a:t>To evaluate the effectiveness of CADs and impact on patients, staff and service, several outcomes were collected, both qualitative and quantitative.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This included measures such as, but not limited to the impact on the waiting list, demographics of the patients attending, direct feedback from patients and staff on the value and experience of the CAD and understanding, longer ter, the impact of learning from the CAD to help self manage and prevent deterioration of the individuals foot condition.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Results of the outcomes will be covered I another slide.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And the final stage was the actual content of the CAD (MOVE TO NEXT SLIDE).  </a:t>
            </a:r>
          </a:p>
        </p:txBody>
      </p:sp>
      <p:sp>
        <p:nvSpPr>
          <p:cNvPr id="4" name="Slide Number Placeholder 3">
            <a:extLst>
              <a:ext uri="{FF2B5EF4-FFF2-40B4-BE49-F238E27FC236}">
                <a16:creationId xmlns:a16="http://schemas.microsoft.com/office/drawing/2014/main" id="{B2ECBB57-437A-6B8A-9283-0EFCFBD48BF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715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A key benefit in undertaking CADs is the community spirit and support from our partners.  This includes, but again, not limited to financial support e.g. Citizens Advice, advice on long term conditions e.g. Diabetes UK, Advice from other health care professional such as AHPs, Pharmacists,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393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The i</a:t>
            </a:r>
            <a:r>
              <a:rPr lang="en-GB" b="0" dirty="0">
                <a:latin typeface="Arial" panose="020B0604020202020204" pitchFamily="34" charset="0"/>
                <a:cs typeface="Arial" panose="020B0604020202020204" pitchFamily="34" charset="0"/>
              </a:rPr>
              <a:t>nitial part of the day seen patients supported to participate in What Matters to you’ conversations. </a:t>
            </a:r>
            <a:r>
              <a:rPr lang="en-GB" sz="1200" b="0" kern="1200" dirty="0">
                <a:solidFill>
                  <a:schemeClr val="tx1"/>
                </a:solidFill>
                <a:effectLst/>
                <a:latin typeface="Arial" panose="020B0604020202020204" pitchFamily="34" charset="0"/>
                <a:cs typeface="Arial" panose="020B0604020202020204" pitchFamily="34" charset="0"/>
              </a:rPr>
              <a:t>A conversation which is a structured, open dialogue focused on understanding what truly matters to a person — their needs, values, worries, and what makes a good day — using active listening, curiosity, and follow‑up reflection</a:t>
            </a:r>
            <a:r>
              <a:rPr lang="en-GB" sz="1200" b="1" kern="1200" dirty="0">
                <a:solidFill>
                  <a:schemeClr val="tx1"/>
                </a:solidFill>
                <a:effectLst/>
                <a:latin typeface="Arial" panose="020B0604020202020204" pitchFamily="34" charset="0"/>
                <a:cs typeface="Arial" panose="020B0604020202020204" pitchFamily="34" charset="0"/>
              </a:rPr>
              <a:t>.  </a:t>
            </a:r>
          </a:p>
          <a:p>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Arial" panose="020B0604020202020204" pitchFamily="34" charset="0"/>
                <a:cs typeface="Arial" panose="020B0604020202020204" pitchFamily="34" charset="0"/>
              </a:rPr>
              <a:t>Next stage was visiting the stalls, which also included a Podiatry staff.  3</a:t>
            </a:r>
            <a:r>
              <a:rPr lang="en-GB" sz="1200" b="0" kern="1200" baseline="30000" dirty="0">
                <a:solidFill>
                  <a:schemeClr val="tx1"/>
                </a:solidFill>
                <a:effectLst/>
                <a:latin typeface="Arial" panose="020B0604020202020204" pitchFamily="34" charset="0"/>
                <a:cs typeface="Arial" panose="020B0604020202020204" pitchFamily="34" charset="0"/>
              </a:rPr>
              <a:t>rd</a:t>
            </a:r>
            <a:r>
              <a:rPr lang="en-GB" sz="1200" b="0" kern="1200" dirty="0">
                <a:solidFill>
                  <a:schemeClr val="tx1"/>
                </a:solidFill>
                <a:effectLst/>
                <a:latin typeface="Arial" panose="020B0604020202020204" pitchFamily="34" charset="0"/>
                <a:cs typeface="Arial" panose="020B0604020202020204" pitchFamily="34" charset="0"/>
              </a:rPr>
              <a:t> stop was an opportunity to meet with a Podiatrist for a brief discussion, no treatment, unless urgent.  We learned a 1 to 1 brief discussion with Podiatrist was important for patients, opposed to a general discussion as part of a wider audience.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And finally, possibly one of the most important stops was at the café for a cuppa, biscuit and chat.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083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latin typeface="Arial" panose="020B0604020202020204" pitchFamily="34" charset="0"/>
                <a:cs typeface="Arial" panose="020B0604020202020204" pitchFamily="34" charset="0"/>
              </a:rPr>
              <a:t>Model of CAD – 2 Full CADs specifically dedicated to Podiatry, transitioning to 12 Mini CADS. Driven by patient feedback e.g.  smaller groups of patients invited which run in tandem with vaccination programmes.</a:t>
            </a:r>
          </a:p>
          <a:p>
            <a:pPr marL="228600" indent="-228600">
              <a:buAutoNum type="arabicPeriod"/>
            </a:pPr>
            <a:r>
              <a:rPr lang="en-GB" dirty="0">
                <a:latin typeface="Arial" panose="020B0604020202020204" pitchFamily="34" charset="0"/>
                <a:cs typeface="Arial" panose="020B0604020202020204" pitchFamily="34" charset="0"/>
              </a:rPr>
              <a:t>Demographics – a wide age range of patients attended the CAD city wide.  Equally important is those patients who did not attend.  It was important to understand data around this cohort of patients, such as the SIIMS.  In on attenders this was identified as being 1 and 2. For assurance, patients who did not opt in to attend the CAD were followed up individually. </a:t>
            </a:r>
          </a:p>
          <a:p>
            <a:pPr marL="228600" indent="-228600">
              <a:buAutoNum type="arabicPeriod"/>
            </a:pPr>
            <a:r>
              <a:rPr lang="en-GB" dirty="0">
                <a:latin typeface="Arial" panose="020B0604020202020204" pitchFamily="34" charset="0"/>
                <a:cs typeface="Arial" panose="020B0604020202020204" pitchFamily="34" charset="0"/>
              </a:rPr>
              <a:t>Outcome of CADs – Approx 68% of patients attending the CAD were discharged with advice, empowered to self manage and/or had treatment completed.  The remaining 32% had treatment commenced, follow-up required or referred onwards. </a:t>
            </a:r>
          </a:p>
          <a:p>
            <a:pPr marL="228600" indent="-228600">
              <a:buAutoNum type="arabicPeriod"/>
            </a:pPr>
            <a:r>
              <a:rPr lang="en-GB" dirty="0">
                <a:latin typeface="Arial" panose="020B0604020202020204" pitchFamily="34" charset="0"/>
                <a:cs typeface="Arial" panose="020B0604020202020204" pitchFamily="34" charset="0"/>
              </a:rPr>
              <a:t>Clinical presentation – Majority (70%) presented with a nail and/or skin condition, this was followed by MSK conditions, and a small percentage with foot ulceration (5%).  Interesting, several patients attended to seek assurance they were managing their foot condition appropriately, which suggested further education and support should be available for the public. </a:t>
            </a:r>
          </a:p>
          <a:p>
            <a:pPr marL="228600" indent="-228600">
              <a:buAutoNum type="arabicPeriod"/>
            </a:pPr>
            <a:r>
              <a:rPr lang="en-GB" sz="1200" b="0" i="0" kern="1200" dirty="0">
                <a:solidFill>
                  <a:schemeClr val="tx1"/>
                </a:solidFill>
                <a:effectLst/>
                <a:latin typeface="Arial" panose="020B0604020202020204" pitchFamily="34" charset="0"/>
                <a:cs typeface="Arial" panose="020B0604020202020204" pitchFamily="34" charset="0"/>
              </a:rPr>
              <a:t>Waiting List - One key are of success can be seen in the reduction of the Core General WL.  In collaboration with other initiatives such as waiting well calls, and waiting list validation, face to face appts, we seen a significant reduction from approx. 2500 patients (August 2025), to 13 by May 2026.</a:t>
            </a:r>
          </a:p>
          <a:p>
            <a:pPr marL="228600" indent="-228600">
              <a:buAutoNum type="arabicPeriod"/>
            </a:pPr>
            <a:r>
              <a:rPr lang="en-GB" sz="1200" b="0" i="0" kern="1200" dirty="0">
                <a:solidFill>
                  <a:schemeClr val="tx1"/>
                </a:solidFill>
                <a:effectLst/>
                <a:latin typeface="Arial" panose="020B0604020202020204" pitchFamily="34" charset="0"/>
                <a:cs typeface="Arial" panose="020B0604020202020204" pitchFamily="34" charset="0"/>
              </a:rPr>
              <a:t>Patient and Staff </a:t>
            </a:r>
            <a:r>
              <a:rPr lang="en-GB" dirty="0">
                <a:latin typeface="Arial" panose="020B0604020202020204" pitchFamily="34" charset="0"/>
                <a:cs typeface="Arial" panose="020B0604020202020204" pitchFamily="34" charset="0"/>
              </a:rPr>
              <a:t>Experience - </a:t>
            </a:r>
            <a:r>
              <a:rPr lang="en-GB" sz="1200" b="0" i="0" kern="1200" dirty="0">
                <a:solidFill>
                  <a:schemeClr val="tx1"/>
                </a:solidFill>
                <a:effectLst/>
                <a:latin typeface="Arial" panose="020B0604020202020204" pitchFamily="34" charset="0"/>
                <a:cs typeface="Arial" panose="020B0604020202020204" pitchFamily="34" charset="0"/>
              </a:rPr>
              <a:t>MOVE TO NEXT SLIDE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8768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Chat through patient and staff feedback.  Yellow patients Blue staff.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657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Chat through the above.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5421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53C93-2CA5-47CA-BA61-87310B0201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938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Long Acting Reversible Contraception (LARC) remains the most effective form of contraception, with the lowest rate of unplanned pregnancy and highest financial impact, with an estimated £1 spent on LARC expected to generate £48 ROI (return on investment)</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894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Shared referral pathway with </a:t>
            </a:r>
            <a:r>
              <a:rPr lang="en-US" dirty="0" err="1">
                <a:solidFill>
                  <a:schemeClr val="tx1"/>
                </a:solidFill>
              </a:rPr>
              <a:t>Gynaecology</a:t>
            </a:r>
            <a:r>
              <a:rPr lang="en-US" dirty="0">
                <a:solidFill>
                  <a:schemeClr val="tx1"/>
                </a:solidFill>
              </a:rPr>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Combined Genitourinary Medicine and Sexual and </a:t>
            </a:r>
            <a:r>
              <a:rPr lang="en-US" dirty="0"/>
              <a:t>Reproductive Health Service </a:t>
            </a:r>
            <a:r>
              <a:rPr lang="en-US" dirty="0">
                <a:solidFill>
                  <a:schemeClr val="tx1"/>
                </a:solidFill>
              </a:rPr>
              <a:t> </a:t>
            </a:r>
          </a:p>
          <a:p>
            <a:endParaRPr lang="en-GB" dirty="0"/>
          </a:p>
          <a:p>
            <a:r>
              <a:rPr lang="en-GB" dirty="0"/>
              <a:t>NHS Grampian (Shetland and Orkney)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778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Long Acting Reversible Contraception (LARC) remains the most effective form of contraception, with the lowest rate of unplanned pregnancy and highest financial impact, with an estimated £1 spent on LARC expected to generate £48 ROI (return on investment)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LARC insertion rates have not recovered since Covid, especially in primary care in Aberdeen City, and at the same time abortion care demand has increased by &gt;20% in the same time period, with significant impact on service resource. Early data from a rapid access LARC pilot in NHS Lothian has shown this has increased LARC access and uptake. A pilot in NHS Grampian is proposed to trial this process locally to assess impact, especially for those who experience deprivation. If people cannot access contraception when they need it, even high-quality services fail to deliver their intended impact.</a:t>
            </a:r>
          </a:p>
          <a:p>
            <a:endParaRPr lang="en-GB"/>
          </a:p>
          <a:p>
            <a:pPr>
              <a:lnSpc>
                <a:spcPct val="90000"/>
              </a:lnSpc>
              <a:spcBef>
                <a:spcPct val="0"/>
              </a:spcBef>
              <a:spcAft>
                <a:spcPct val="35000"/>
              </a:spcAft>
            </a:pPr>
            <a:r>
              <a:rPr lang="en-GB">
                <a:solidFill>
                  <a:srgbClr val="444444"/>
                </a:solidFill>
              </a:rPr>
              <a:t>Concerns that existing service models were not meeting patient needs</a:t>
            </a:r>
            <a:endParaRPr lang="en-US">
              <a:solidFill>
                <a:srgbClr val="444444"/>
              </a:solidFill>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404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GB"/>
          </a:p>
          <a:p>
            <a:r>
              <a:rPr lang="en-GB">
                <a:ea typeface="Calibri" panose="020F0502020204030204"/>
                <a:cs typeface="Calibri" panose="020F0502020204030204"/>
              </a:rPr>
              <a:t>63% definitely </a:t>
            </a:r>
          </a:p>
          <a:p>
            <a:r>
              <a:rPr lang="en-GB">
                <a:ea typeface="Calibri" panose="020F0502020204030204"/>
                <a:cs typeface="Calibri" panose="020F0502020204030204"/>
              </a:rPr>
              <a:t>28% maybe  and only 9% responded 'no' </a:t>
            </a:r>
          </a:p>
          <a:p>
            <a:endParaRPr lang="en-GB">
              <a:ea typeface="Calibri" panose="020F0502020204030204"/>
              <a:cs typeface="Calibri" panose="020F0502020204030204"/>
            </a:endParaRPr>
          </a:p>
          <a:p>
            <a:r>
              <a:rPr lang="en-GB" sz="1200" b="0" i="0" kern="1200">
                <a:solidFill>
                  <a:schemeClr val="tx1"/>
                </a:solidFill>
                <a:effectLst/>
                <a:latin typeface="+mn-lt"/>
                <a:ea typeface="+mn-ea"/>
                <a:cs typeface="+mn-cs"/>
              </a:rPr>
              <a:t>3 key barriers:</a:t>
            </a:r>
            <a:endParaRPr lang="en-GB">
              <a:ea typeface="Calibri" panose="020F0502020204030204"/>
              <a:cs typeface="Calibri" panose="020F0502020204030204"/>
            </a:endParaRPr>
          </a:p>
          <a:p>
            <a:pPr fontAlgn="t"/>
            <a:r>
              <a:rPr lang="en-GB" sz="1200" b="0" i="0" kern="1200">
                <a:solidFill>
                  <a:schemeClr val="tx1"/>
                </a:solidFill>
                <a:effectLst/>
                <a:latin typeface="+mn-lt"/>
                <a:ea typeface="+mn-ea"/>
                <a:cs typeface="+mn-cs"/>
              </a:rPr>
              <a:t>Daytime work commitments</a:t>
            </a:r>
          </a:p>
          <a:p>
            <a:pPr fontAlgn="t"/>
            <a:r>
              <a:rPr lang="en-GB" sz="1200" b="0" i="0" kern="1200">
                <a:solidFill>
                  <a:schemeClr val="tx1"/>
                </a:solidFill>
                <a:effectLst/>
                <a:latin typeface="+mn-lt"/>
                <a:ea typeface="+mn-ea"/>
                <a:cs typeface="+mn-cs"/>
              </a:rPr>
              <a:t>Study commitments</a:t>
            </a:r>
          </a:p>
          <a:p>
            <a:pPr fontAlgn="t"/>
            <a:r>
              <a:rPr lang="en-GB" sz="1200" b="0" i="0" kern="1200">
                <a:solidFill>
                  <a:schemeClr val="tx1"/>
                </a:solidFill>
                <a:effectLst/>
                <a:latin typeface="+mn-lt"/>
                <a:ea typeface="+mn-ea"/>
                <a:cs typeface="+mn-cs"/>
              </a:rPr>
              <a:t>Difficulty accessing appointments quickly</a:t>
            </a: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Patients helped design the service before it existed.</a:t>
            </a:r>
          </a:p>
          <a:p>
            <a:pPr fontAlgn="t"/>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994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Designing</a:t>
            </a:r>
            <a:r>
              <a:rPr lang="en-GB" sz="1200" b="0" i="0" kern="1200" baseline="0">
                <a:solidFill>
                  <a:schemeClr val="tx1"/>
                </a:solidFill>
                <a:effectLst/>
                <a:latin typeface="+mn-lt"/>
                <a:ea typeface="+mn-ea"/>
                <a:cs typeface="+mn-cs"/>
              </a:rPr>
              <a:t> the solution collaboratively </a:t>
            </a:r>
          </a:p>
          <a:p>
            <a:pPr fontAlgn="t"/>
            <a:endParaRPr lang="en-GB" sz="1200" b="0" i="0" kern="1200" baseline="0">
              <a:solidFill>
                <a:schemeClr val="tx1"/>
              </a:solidFill>
              <a:effectLst/>
              <a:latin typeface="+mn-lt"/>
              <a:ea typeface="+mn-ea"/>
              <a:cs typeface="+mn-cs"/>
            </a:endParaRPr>
          </a:p>
          <a:p>
            <a:pPr fontAlgn="t"/>
            <a:r>
              <a:rPr lang="en-GB" sz="1200" b="0" i="0" kern="1200" baseline="0" err="1">
                <a:solidFill>
                  <a:schemeClr val="tx1"/>
                </a:solidFill>
                <a:effectLst/>
                <a:latin typeface="+mn-lt"/>
                <a:ea typeface="+mn-ea"/>
                <a:cs typeface="+mn-cs"/>
              </a:rPr>
              <a:t>De</a:t>
            </a:r>
            <a:r>
              <a:rPr lang="en-GB" sz="1200" b="0" i="0" kern="1200" err="1">
                <a:solidFill>
                  <a:schemeClr val="tx1"/>
                </a:solidFill>
                <a:effectLst/>
                <a:latin typeface="+mn-lt"/>
                <a:ea typeface="+mn-ea"/>
                <a:cs typeface="+mn-cs"/>
              </a:rPr>
              <a:t>cribe</a:t>
            </a:r>
            <a:r>
              <a:rPr lang="en-GB" sz="1200" b="0" i="0" kern="1200">
                <a:solidFill>
                  <a:schemeClr val="tx1"/>
                </a:solidFill>
                <a:effectLst/>
                <a:latin typeface="+mn-lt"/>
                <a:ea typeface="+mn-ea"/>
                <a:cs typeface="+mn-cs"/>
              </a:rPr>
              <a:t> how:</a:t>
            </a:r>
          </a:p>
          <a:p>
            <a:pPr fontAlgn="t"/>
            <a:r>
              <a:rPr lang="en-GB" sz="1200" b="0" i="0" kern="1200">
                <a:solidFill>
                  <a:schemeClr val="tx1"/>
                </a:solidFill>
                <a:effectLst/>
                <a:latin typeface="+mn-lt"/>
                <a:ea typeface="+mn-ea"/>
                <a:cs typeface="+mn-cs"/>
              </a:rPr>
              <a:t>- Patients identified the need</a:t>
            </a:r>
          </a:p>
          <a:p>
            <a:pPr fontAlgn="t"/>
            <a:r>
              <a:rPr lang="en-GB" sz="1200" b="0" i="0" kern="1200">
                <a:solidFill>
                  <a:schemeClr val="tx1"/>
                </a:solidFill>
                <a:effectLst/>
                <a:latin typeface="+mn-lt"/>
                <a:ea typeface="+mn-ea"/>
                <a:cs typeface="+mn-cs"/>
              </a:rPr>
              <a:t>- Clinical teams designed the model</a:t>
            </a:r>
          </a:p>
          <a:p>
            <a:pPr fontAlgn="t"/>
            <a:r>
              <a:rPr lang="en-GB" sz="1200" b="0" i="0" kern="1200">
                <a:solidFill>
                  <a:schemeClr val="tx1"/>
                </a:solidFill>
                <a:effectLst/>
                <a:latin typeface="+mn-lt"/>
                <a:ea typeface="+mn-ea"/>
                <a:cs typeface="+mn-cs"/>
              </a:rPr>
              <a:t>- Staff contributed operational expertise</a:t>
            </a:r>
          </a:p>
          <a:p>
            <a:pPr fontAlgn="t"/>
            <a:r>
              <a:rPr lang="en-GB" sz="1200" b="0" i="0" kern="1200">
                <a:solidFill>
                  <a:schemeClr val="tx1"/>
                </a:solidFill>
                <a:effectLst/>
                <a:latin typeface="+mn-lt"/>
                <a:ea typeface="+mn-ea"/>
                <a:cs typeface="+mn-cs"/>
              </a:rPr>
              <a:t>- Continuous feedback informed delivery</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83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pPr marL="0" indent="0">
              <a:buNone/>
            </a:pPr>
            <a:r>
              <a:rPr lang="en-GB">
                <a:solidFill>
                  <a:schemeClr val="tx1"/>
                </a:solidFill>
              </a:rPr>
              <a:t>80 appointments offered</a:t>
            </a:r>
          </a:p>
          <a:p>
            <a:r>
              <a:rPr lang="en-GB">
                <a:solidFill>
                  <a:schemeClr val="tx1"/>
                </a:solidFill>
              </a:rPr>
              <a:t>72 procedures completed</a:t>
            </a:r>
          </a:p>
          <a:p>
            <a:r>
              <a:rPr lang="en-GB">
                <a:solidFill>
                  <a:schemeClr val="tx1"/>
                </a:solidFill>
              </a:rPr>
              <a:t>Every available appointment used</a:t>
            </a:r>
          </a:p>
          <a:p>
            <a:r>
              <a:rPr lang="en-GB">
                <a:solidFill>
                  <a:schemeClr val="tx1"/>
                </a:solidFill>
              </a:rPr>
              <a:t>Demand exceeded capacity every week</a:t>
            </a:r>
          </a:p>
          <a:p>
            <a:endParaRPr lang="en-GB"/>
          </a:p>
          <a:p>
            <a:endParaRPr lang="en-GB"/>
          </a:p>
          <a:p>
            <a:r>
              <a:rPr lang="en-GB"/>
              <a:t>Demand</a:t>
            </a:r>
            <a:r>
              <a:rPr lang="en-GB" baseline="0"/>
              <a:t> far exceeded expectations </a:t>
            </a:r>
            <a:r>
              <a:rPr lang="en-GB" sz="1200" kern="1200">
                <a:solidFill>
                  <a:schemeClr val="tx1"/>
                </a:solidFill>
                <a:effectLst/>
                <a:latin typeface="+mn-lt"/>
                <a:ea typeface="+mn-ea"/>
                <a:cs typeface="+mn-cs"/>
              </a:rPr>
              <a:t>There was higher demand for IUD appointments, accounting for 72% (n=51) of consultations</a:t>
            </a:r>
          </a:p>
          <a:p>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Patients consistently arrived before registration opened at 4:45pm. </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742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solidFill>
                  <a:schemeClr val="tx1"/>
                </a:solidFill>
              </a:rPr>
              <a:t>Good uptake across all ages </a:t>
            </a:r>
          </a:p>
          <a:p>
            <a:pPr marL="0" indent="0">
              <a:buFont typeface="Arial" panose="020B0604020202020204" pitchFamily="34" charset="0"/>
              <a:buNone/>
            </a:pPr>
            <a:endParaRPr lang="en-GB">
              <a:solidFill>
                <a:schemeClr val="tx1"/>
              </a:solidFill>
            </a:endParaRPr>
          </a:p>
          <a:p>
            <a:pPr marL="0" indent="0">
              <a:buNone/>
            </a:pPr>
            <a:r>
              <a:rPr lang="en-GB">
                <a:solidFill>
                  <a:schemeClr val="tx1"/>
                </a:solidFill>
              </a:rPr>
              <a:t>25% of attendees came from SIMD 1 and 2 areas</a:t>
            </a:r>
          </a:p>
          <a:p>
            <a:pPr marL="0" indent="0">
              <a:buNone/>
            </a:pPr>
            <a:endParaRPr lang="en-GB">
              <a:solidFill>
                <a:schemeClr val="tx1"/>
              </a:solidFill>
            </a:endParaRPr>
          </a:p>
          <a:p>
            <a:pPr marL="0" indent="0">
              <a:buNone/>
            </a:pPr>
            <a:r>
              <a:rPr lang="en-GB">
                <a:solidFill>
                  <a:schemeClr val="tx1"/>
                </a:solidFill>
              </a:rPr>
              <a:t>These groups experience higher abortion rates</a:t>
            </a:r>
          </a:p>
          <a:p>
            <a:pPr marL="0" indent="0">
              <a:buNone/>
            </a:pPr>
            <a:r>
              <a:rPr lang="en-GB">
                <a:solidFill>
                  <a:schemeClr val="tx1"/>
                </a:solidFill>
              </a:rPr>
              <a:t> in Grampian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Flexible access models can support equity as well as efficiency.</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091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Reasons for choosing drop in </a:t>
            </a:r>
          </a:p>
          <a:p>
            <a:pPr marL="171450" indent="-171450">
              <a:buFont typeface="Calibri"/>
              <a:buChar char="-"/>
            </a:pPr>
            <a:r>
              <a:rPr lang="en-US" dirty="0" err="1">
                <a:ea typeface="Calibri"/>
                <a:cs typeface="Calibri"/>
              </a:rPr>
              <a:t>Evenign</a:t>
            </a:r>
            <a:r>
              <a:rPr lang="en-US" dirty="0">
                <a:ea typeface="Calibri"/>
                <a:cs typeface="Calibri"/>
              </a:rPr>
              <a:t> more convenient</a:t>
            </a:r>
          </a:p>
          <a:p>
            <a:pPr marL="171450" indent="-171450">
              <a:buFont typeface="Calibri"/>
              <a:buChar char="-"/>
            </a:pPr>
            <a:r>
              <a:rPr lang="en-US" dirty="0">
                <a:ea typeface="Calibri"/>
                <a:cs typeface="Calibri"/>
              </a:rPr>
              <a:t>Work study childcare commitments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991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Successful transformation requires staff feedback to be valued equally with patient feedback.</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489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a:t>
            </a:r>
            <a:r>
              <a:rPr lang="en-GB" baseline="0"/>
              <a:t> went well and what didn’t </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696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What happens when we remove barriers rather than asking patients to overcome them?</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14FDF-AAFB-4E38-9807-30007B367C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663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31" y="5940599"/>
            <a:ext cx="12192000" cy="1054100"/>
          </a:xfrm>
          <a:prstGeom prst="rect">
            <a:avLst/>
          </a:prstGeom>
        </p:spPr>
      </p:pic>
    </p:spTree>
    <p:extLst>
      <p:ext uri="{BB962C8B-B14F-4D97-AF65-F5344CB8AC3E}">
        <p14:creationId xmlns:p14="http://schemas.microsoft.com/office/powerpoint/2010/main" val="318461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pic>
        <p:nvPicPr>
          <p:cNvPr id="11" name="Picture 10">
            <a:extLst>
              <a:ext uri="{FF2B5EF4-FFF2-40B4-BE49-F238E27FC236}">
                <a16:creationId xmlns:a16="http://schemas.microsoft.com/office/drawing/2014/main" id="{F963FCDC-B151-F764-44F1-1AC29526E22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1781428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140077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451184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323246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2868836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116077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0241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309327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92343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579397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58" y="5940599"/>
            <a:ext cx="12192000" cy="1054099"/>
          </a:xfrm>
          <a:prstGeom prst="rect">
            <a:avLst/>
          </a:prstGeom>
        </p:spPr>
      </p:pic>
    </p:spTree>
    <p:extLst>
      <p:ext uri="{BB962C8B-B14F-4D97-AF65-F5344CB8AC3E}">
        <p14:creationId xmlns:p14="http://schemas.microsoft.com/office/powerpoint/2010/main" val="14392518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Tree>
    <p:extLst>
      <p:ext uri="{BB962C8B-B14F-4D97-AF65-F5344CB8AC3E}">
        <p14:creationId xmlns:p14="http://schemas.microsoft.com/office/powerpoint/2010/main" val="17582680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1954242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851088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1500953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553752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986464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204141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071568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6199389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70154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BDF2A-5B61-2CF7-728E-74E343F7AD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AA643D-9B33-205E-F83F-1ABC1EBE1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7CE8FB-E892-8D29-E20C-CA6B4205902F}"/>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FFA29F4-AE0D-A744-9BFE-197F8013A81F}"/>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6009015-C986-B6B6-0257-AD3397D78D9E}"/>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7" name="Picture 6">
            <a:extLst>
              <a:ext uri="{FF2B5EF4-FFF2-40B4-BE49-F238E27FC236}">
                <a16:creationId xmlns:a16="http://schemas.microsoft.com/office/drawing/2014/main" id="{3D77DAC0-C1C3-29A7-65E7-A8F92CEB3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Picture 7">
            <a:extLst>
              <a:ext uri="{FF2B5EF4-FFF2-40B4-BE49-F238E27FC236}">
                <a16:creationId xmlns:a16="http://schemas.microsoft.com/office/drawing/2014/main" id="{BD635698-FDA4-E35C-7677-7C2E836F54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9" name="TextBox 8">
            <a:extLst>
              <a:ext uri="{FF2B5EF4-FFF2-40B4-BE49-F238E27FC236}">
                <a16:creationId xmlns:a16="http://schemas.microsoft.com/office/drawing/2014/main" id="{86E3A372-4735-7916-EBD7-62374A91E95F}"/>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bg1"/>
                </a:solidFill>
                <a:latin typeface="Arial" panose="020B0604020202020204" pitchFamily="34" charset="0"/>
                <a:ea typeface="+mn-ea"/>
                <a:cs typeface="Arial" panose="020B0604020202020204" pitchFamily="34" charset="0"/>
              </a:rPr>
              <a:t>SLIDO CODE: </a:t>
            </a:r>
            <a:r>
              <a:rPr lang="en-GB" sz="1800" b="1" kern="1200">
                <a:solidFill>
                  <a:schemeClr val="bg1"/>
                </a:solidFill>
                <a:latin typeface="Arial" panose="020B0604020202020204" pitchFamily="34" charset="0"/>
                <a:ea typeface="+mn-ea"/>
                <a:cs typeface="Arial" panose="020B0604020202020204" pitchFamily="34" charset="0"/>
              </a:rPr>
              <a:t>NHSScot2026</a:t>
            </a:r>
            <a:endParaRPr lang="en-GB" sz="1800" kern="1200">
              <a:solidFill>
                <a:schemeClr val="bg1"/>
              </a:solidFill>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676CFE96-DAEA-FA07-2A01-34F83EABCA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31" y="5940599"/>
            <a:ext cx="12192000" cy="1054100"/>
          </a:xfrm>
          <a:prstGeom prst="rect">
            <a:avLst/>
          </a:prstGeom>
        </p:spPr>
      </p:pic>
    </p:spTree>
    <p:extLst>
      <p:ext uri="{BB962C8B-B14F-4D97-AF65-F5344CB8AC3E}">
        <p14:creationId xmlns:p14="http://schemas.microsoft.com/office/powerpoint/2010/main" val="2215933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5E56-03D1-EA39-5720-AA0C4B86BB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F4D8B6-846C-46AA-D601-365CAFA1A3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E80D77-5BF1-51E3-8B40-D45857F70A03}"/>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FA0B68DA-2BE7-E958-A0D8-10CFA3990E92}"/>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B0117999-2E30-68F5-88AC-A6DD579191F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730920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79C5-B690-C03E-4683-A0F010AAAE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978B50-A8B8-1079-D517-0D659E140F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089105-36EB-2B77-5DE3-7A50C267E434}"/>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7A3BAC57-AC4F-1255-5AE5-3EB8D212505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C84741E3-B5CE-2881-6163-FB7C7F1B8F24}"/>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315032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59D5-A283-45DF-1092-CADEC95AB6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6D700A-C993-0223-6C64-4FEF772AB5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5F5FEC-8F72-8E79-9629-4945811CD2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142DB8-33D5-E401-3CFB-6CBBF17B8C17}"/>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9272E4D-40A3-A18C-1BBD-731B4152293F}"/>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4F194DE-2D6A-B644-6945-F6DBCFCDB3AA}"/>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4208455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22B1-AA4C-22D7-127F-1858210562E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5FD272-2E89-3E32-94DB-8E45F9E97B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C1E574-5A6C-98C4-1267-379490F5B9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52A5946-0012-A447-7CA5-62B9805A56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9992E3-02E3-A935-B1BC-A0B39F34AA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8E89B9-E7F2-5DC7-9597-8B401C453D7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6C2D796C-E7FB-BF86-FE6A-142292D1098D}"/>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B540D8C7-70BD-65FD-0D26-66CE7AFB57C5}"/>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3994039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A716-D1FB-933C-2B2A-70F43F01DC3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AD9A959-B929-8A33-1D6D-1F19091E145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A640958C-FCC7-7B22-3A5D-B500A519226D}"/>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EB89F4FF-C658-717A-C82D-EF2D1AE95603}"/>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6" name="Picture 5">
            <a:extLst>
              <a:ext uri="{FF2B5EF4-FFF2-40B4-BE49-F238E27FC236}">
                <a16:creationId xmlns:a16="http://schemas.microsoft.com/office/drawing/2014/main" id="{0532EE01-B15D-370E-9570-4DFF778549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7" name="Picture 6">
            <a:extLst>
              <a:ext uri="{FF2B5EF4-FFF2-40B4-BE49-F238E27FC236}">
                <a16:creationId xmlns:a16="http://schemas.microsoft.com/office/drawing/2014/main" id="{AD71DA0B-3204-AD04-3DE0-4E87D23CB6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2706958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6AF5F-86D6-C752-14EB-486AA0386120}"/>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E787DDFE-5F25-D4AA-3BFB-0CBAA62D3B08}"/>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DE3BD70-00AC-CBC3-4062-1DF8CE0C7913}"/>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68969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D59E7-6CAD-EEFB-16CE-6F1AA9DE1A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7727A8-D7D2-5E37-4109-7CF048E37E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E69E68-6C40-0860-F077-8171758D74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7A078-ACD6-D530-097F-9B1EE1DBDBC1}"/>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66380482-DCA0-7376-5E4C-C8E487E73ACD}"/>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D955EE9-59B2-79BE-5364-F01927FF54FD}"/>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8" name="Picture 7">
            <a:extLst>
              <a:ext uri="{FF2B5EF4-FFF2-40B4-BE49-F238E27FC236}">
                <a16:creationId xmlns:a16="http://schemas.microsoft.com/office/drawing/2014/main" id="{AE8742AF-C6BA-A4D8-0598-4682581BD2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EE438A-4250-7476-2E6D-8C25967604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4198571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3BEB-7C41-A46C-E0E1-AE612D3A3F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13E3E01-F3D8-8754-036A-9E428C3D61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D953AE-62CD-0D9F-5F61-FC5162EE0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6E77B7-9780-D667-8941-BC5846676EE3}"/>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22FAAA48-AF07-7487-C977-8E4C959FA71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422BF82-E85E-6F40-1F14-5CCBD7AD219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89328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FDC8D-5994-69D7-F337-6543859B2D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6EB3E5-6609-5EE8-3391-10CC77BD00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D5201F-DB9F-D459-7154-FD599040305F}"/>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B48F2609-5698-44DF-1AAF-20F1249CBCD3}"/>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BA8FA77A-6F7B-A521-27EF-9AE5CC9A86E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437787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228976-21BC-E9E2-0EC1-23B04AA57F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99F900-7024-664B-57E6-C95AD38E6D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5DAF60-9982-7350-D759-F0558B932AF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02B943B8-2E1E-FDD9-86F4-6537431CDB8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F994A51-B61E-CC85-1CB7-8A14FD29CA2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799706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23851"/>
            <a:ext cx="12191999" cy="1016000"/>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a:t>Click to edit Master title style</a:t>
            </a:r>
            <a:endParaRPr lang="LID4096"/>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pic>
        <p:nvPicPr>
          <p:cNvPr id="11" name="Picture 10">
            <a:extLst>
              <a:ext uri="{FF2B5EF4-FFF2-40B4-BE49-F238E27FC236}">
                <a16:creationId xmlns:a16="http://schemas.microsoft.com/office/drawing/2014/main" id="{8E54CBE7-E909-3154-C635-F970AA9EF8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3834256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97426571"/>
      </p:ext>
    </p:extLst>
  </p:cSld>
  <p:clrMap bg1="lt1" tx1="dk1" bg2="lt2" tx2="dk2" accent1="accent1" accent2="accent2" accent3="accent3" accent4="accent4" accent5="accent5" accent6="accent6" hlink="hlink" folHlink="folHlink"/>
  <p:sldLayoutIdLst>
    <p:sldLayoutId id="2147483661" r:id="rId1"/>
    <p:sldLayoutId id="2147483655" r:id="rId2"/>
    <p:sldLayoutId id="2147483650" r:id="rId3"/>
    <p:sldLayoutId id="2147483660" r:id="rId4"/>
    <p:sldLayoutId id="2147483652" r:id="rId5"/>
    <p:sldLayoutId id="2147483653" r:id="rId6"/>
    <p:sldLayoutId id="2147483654"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73482990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408F00-D03A-35D0-486E-9863667F93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B712E0-BC79-2D1A-8F37-A447F12DAB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ED36F-C98E-752F-BA4D-D91B173B25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21C288AA-C0EC-1CD0-4676-DB7B149C77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8B243746-6629-8F47-D70E-7D0A2315F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174886664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3.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26.png"/><Relationship Id="rId5" Type="http://schemas.openxmlformats.org/officeDocument/2006/relationships/diagramQuickStyle" Target="../diagrams/quickStyle3.xml"/><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diagramLayout" Target="../diagrams/layout3.xml"/><Relationship Id="rId9" Type="http://schemas.openxmlformats.org/officeDocument/2006/relationships/image" Target="../media/image21.png"/><Relationship Id="rId1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diagramLayout" Target="../diagrams/layout4.xml"/><Relationship Id="rId12"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4.xml"/><Relationship Id="rId11" Type="http://schemas.openxmlformats.org/officeDocument/2006/relationships/image" Target="../media/image36.png"/><Relationship Id="rId5" Type="http://schemas.openxmlformats.org/officeDocument/2006/relationships/image" Target="../media/image35.png"/><Relationship Id="rId15" Type="http://schemas.openxmlformats.org/officeDocument/2006/relationships/image" Target="../media/image40.png"/><Relationship Id="rId10" Type="http://schemas.microsoft.com/office/2007/relationships/diagramDrawing" Target="../diagrams/drawing4.xml"/><Relationship Id="rId4" Type="http://schemas.openxmlformats.org/officeDocument/2006/relationships/image" Target="../media/image20.gif"/><Relationship Id="rId9" Type="http://schemas.openxmlformats.org/officeDocument/2006/relationships/diagramColors" Target="../diagrams/colors4.xml"/><Relationship Id="rId1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0.gif"/><Relationship Id="rId7" Type="http://schemas.openxmlformats.org/officeDocument/2006/relationships/diagramQuickStyle" Target="../diagrams/quickStyle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42.png"/><Relationship Id="rId4" Type="http://schemas.openxmlformats.org/officeDocument/2006/relationships/image" Target="../media/image21.png"/><Relationship Id="rId9" Type="http://schemas.microsoft.com/office/2007/relationships/diagramDrawing" Target="../diagrams/drawing5.xml"/></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5.jpeg"/><Relationship Id="rId7" Type="http://schemas.openxmlformats.org/officeDocument/2006/relationships/image" Target="../media/image20.gif"/><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gif"/></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0.gif"/><Relationship Id="rId7"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21.png"/><Relationship Id="rId9"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34.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3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3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34.xml"/><Relationship Id="rId4" Type="http://schemas.openxmlformats.org/officeDocument/2006/relationships/chart" Target="../charts/chart3.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5.xml"/><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3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524000" y="1489060"/>
            <a:ext cx="9144000" cy="2387600"/>
          </a:xfrm>
        </p:spPr>
        <p:txBody>
          <a:bodyPr>
            <a:normAutofit fontScale="90000"/>
          </a:bodyPr>
          <a:lstStyle/>
          <a:p>
            <a:r>
              <a:rPr lang="en-GB" dirty="0"/>
              <a:t>The Dietetic Review - Leading collaborative change to improve access and outcomes</a:t>
            </a:r>
          </a:p>
        </p:txBody>
      </p:sp>
    </p:spTree>
    <p:extLst>
      <p:ext uri="{BB962C8B-B14F-4D97-AF65-F5344CB8AC3E}">
        <p14:creationId xmlns:p14="http://schemas.microsoft.com/office/powerpoint/2010/main" val="55686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492970" y="152517"/>
            <a:ext cx="10515600" cy="894836"/>
          </a:xfrm>
        </p:spPr>
        <p:txBody>
          <a:bodyPr/>
          <a:lstStyle/>
          <a:p>
            <a:r>
              <a:rPr lang="en-GB" dirty="0">
                <a:solidFill>
                  <a:schemeClr val="tx1"/>
                </a:solidFill>
              </a:rPr>
              <a:t>NHS Forth Valley Nutrition and Dietetics</a:t>
            </a:r>
          </a:p>
        </p:txBody>
      </p:sp>
      <p:sp>
        <p:nvSpPr>
          <p:cNvPr id="4" name="Content Placeholder 2">
            <a:extLst>
              <a:ext uri="{FF2B5EF4-FFF2-40B4-BE49-F238E27FC236}">
                <a16:creationId xmlns:a16="http://schemas.microsoft.com/office/drawing/2014/main" id="{46D5E4FC-39C7-672A-8563-66ADF09050C4}"/>
              </a:ext>
            </a:extLst>
          </p:cNvPr>
          <p:cNvSpPr>
            <a:spLocks noGrp="1"/>
          </p:cNvSpPr>
          <p:nvPr>
            <p:ph idx="1"/>
          </p:nvPr>
        </p:nvSpPr>
        <p:spPr>
          <a:xfrm>
            <a:off x="460248" y="1047353"/>
            <a:ext cx="4204854" cy="3226882"/>
          </a:xfrm>
        </p:spPr>
        <p:txBody>
          <a:bodyPr>
            <a:normAutofit/>
          </a:bodyPr>
          <a:lstStyle/>
          <a:p>
            <a:r>
              <a:rPr lang="en-GB" dirty="0">
                <a:solidFill>
                  <a:schemeClr val="tx1"/>
                </a:solidFill>
              </a:rPr>
              <a:t>1 Health Board</a:t>
            </a:r>
          </a:p>
          <a:p>
            <a:r>
              <a:rPr lang="en-GB" dirty="0">
                <a:solidFill>
                  <a:schemeClr val="tx1"/>
                </a:solidFill>
              </a:rPr>
              <a:t>2 HSCP</a:t>
            </a:r>
          </a:p>
          <a:p>
            <a:r>
              <a:rPr lang="en-GB" dirty="0">
                <a:solidFill>
                  <a:schemeClr val="tx1"/>
                </a:solidFill>
              </a:rPr>
              <a:t>3 Council areas </a:t>
            </a:r>
          </a:p>
          <a:p>
            <a:r>
              <a:rPr lang="en-GB" dirty="0">
                <a:solidFill>
                  <a:schemeClr val="tx1"/>
                </a:solidFill>
              </a:rPr>
              <a:t>4 Dietetic Teams</a:t>
            </a:r>
          </a:p>
          <a:p>
            <a:r>
              <a:rPr lang="en-GB" dirty="0">
                <a:solidFill>
                  <a:schemeClr val="tx1"/>
                </a:solidFill>
              </a:rPr>
              <a:t>13 clinical sub teams</a:t>
            </a:r>
          </a:p>
          <a:p>
            <a:r>
              <a:rPr lang="en-GB" dirty="0">
                <a:solidFill>
                  <a:schemeClr val="tx1"/>
                </a:solidFill>
              </a:rPr>
              <a:t>Cradle to Grave </a:t>
            </a:r>
          </a:p>
          <a:p>
            <a:endParaRPr lang="en-GB" dirty="0"/>
          </a:p>
          <a:p>
            <a:endParaRPr lang="en-GB" dirty="0"/>
          </a:p>
        </p:txBody>
      </p:sp>
      <p:graphicFrame>
        <p:nvGraphicFramePr>
          <p:cNvPr id="6" name="Diagram 5">
            <a:extLst>
              <a:ext uri="{FF2B5EF4-FFF2-40B4-BE49-F238E27FC236}">
                <a16:creationId xmlns:a16="http://schemas.microsoft.com/office/drawing/2014/main" id="{57673368-6D73-8689-AF2C-C3F6C6301F83}"/>
              </a:ext>
            </a:extLst>
          </p:cNvPr>
          <p:cNvGraphicFramePr/>
          <p:nvPr>
            <p:extLst>
              <p:ext uri="{D42A27DB-BD31-4B8C-83A1-F6EECF244321}">
                <p14:modId xmlns:p14="http://schemas.microsoft.com/office/powerpoint/2010/main" val="2922722472"/>
              </p:ext>
            </p:extLst>
          </p:nvPr>
        </p:nvGraphicFramePr>
        <p:xfrm>
          <a:off x="8884780" y="758952"/>
          <a:ext cx="2814250" cy="3115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About – NHS Forth Valley">
            <a:extLst>
              <a:ext uri="{FF2B5EF4-FFF2-40B4-BE49-F238E27FC236}">
                <a16:creationId xmlns:a16="http://schemas.microsoft.com/office/drawing/2014/main" id="{1F452C4A-A566-3E81-8DA2-46C982DB0ED6}"/>
              </a:ext>
            </a:extLst>
          </p:cNvPr>
          <p:cNvPicPr>
            <a:picLocks noChangeAspect="1"/>
          </p:cNvPicPr>
          <p:nvPr/>
        </p:nvPicPr>
        <p:blipFill>
          <a:blip r:embed="rId7"/>
          <a:stretch>
            <a:fillRect/>
          </a:stretch>
        </p:blipFill>
        <p:spPr>
          <a:xfrm>
            <a:off x="4466536" y="979319"/>
            <a:ext cx="3843586" cy="3362950"/>
          </a:xfrm>
          <a:prstGeom prst="rect">
            <a:avLst/>
          </a:prstGeom>
        </p:spPr>
      </p:pic>
      <p:pic>
        <p:nvPicPr>
          <p:cNvPr id="10" name="Picture 9">
            <a:extLst>
              <a:ext uri="{FF2B5EF4-FFF2-40B4-BE49-F238E27FC236}">
                <a16:creationId xmlns:a16="http://schemas.microsoft.com/office/drawing/2014/main" id="{1639C940-F001-1C43-AE4E-B7E39AF5CBC0}"/>
              </a:ext>
            </a:extLst>
          </p:cNvPr>
          <p:cNvPicPr>
            <a:picLocks noChangeAspect="1"/>
          </p:cNvPicPr>
          <p:nvPr/>
        </p:nvPicPr>
        <p:blipFill>
          <a:blip r:embed="rId8" cstate="print"/>
          <a:srcRect t="6997" r="10305" b="13465"/>
          <a:stretch>
            <a:fillRect/>
          </a:stretch>
        </p:blipFill>
        <p:spPr>
          <a:xfrm>
            <a:off x="25669" y="3992531"/>
            <a:ext cx="4637771" cy="1818116"/>
          </a:xfrm>
          <a:prstGeom prst="rect">
            <a:avLst/>
          </a:prstGeom>
        </p:spPr>
      </p:pic>
      <p:pic>
        <p:nvPicPr>
          <p:cNvPr id="12" name="Picture 11">
            <a:extLst>
              <a:ext uri="{FF2B5EF4-FFF2-40B4-BE49-F238E27FC236}">
                <a16:creationId xmlns:a16="http://schemas.microsoft.com/office/drawing/2014/main" id="{AD0EA1E3-B3AB-A79A-24A0-8AD240D08118}"/>
              </a:ext>
            </a:extLst>
          </p:cNvPr>
          <p:cNvPicPr>
            <a:picLocks noChangeAspect="1"/>
          </p:cNvPicPr>
          <p:nvPr/>
        </p:nvPicPr>
        <p:blipFill>
          <a:blip r:embed="rId9" cstate="print"/>
          <a:srcRect t="13454" b="10305"/>
          <a:stretch/>
        </p:blipFill>
        <p:spPr>
          <a:xfrm>
            <a:off x="6488913" y="4300602"/>
            <a:ext cx="4791735" cy="1331467"/>
          </a:xfrm>
          <a:prstGeom prst="rect">
            <a:avLst/>
          </a:prstGeom>
        </p:spPr>
      </p:pic>
    </p:spTree>
    <p:extLst>
      <p:ext uri="{BB962C8B-B14F-4D97-AF65-F5344CB8AC3E}">
        <p14:creationId xmlns:p14="http://schemas.microsoft.com/office/powerpoint/2010/main" val="2613109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860290-3EF0-5E95-0FDE-B7941DCC8134}"/>
              </a:ext>
            </a:extLst>
          </p:cNvPr>
          <p:cNvSpPr>
            <a:spLocks noGrp="1"/>
          </p:cNvSpPr>
          <p:nvPr>
            <p:ph type="title"/>
          </p:nvPr>
        </p:nvSpPr>
        <p:spPr>
          <a:xfrm>
            <a:off x="694944" y="32480"/>
            <a:ext cx="10515600" cy="1325563"/>
          </a:xfrm>
        </p:spPr>
        <p:txBody>
          <a:bodyPr/>
          <a:lstStyle/>
          <a:p>
            <a:r>
              <a:rPr lang="en-GB" dirty="0">
                <a:solidFill>
                  <a:schemeClr val="tx1"/>
                </a:solidFill>
              </a:rPr>
              <a:t>Why the Dietetic Review?</a:t>
            </a:r>
          </a:p>
        </p:txBody>
      </p:sp>
      <p:sp>
        <p:nvSpPr>
          <p:cNvPr id="5" name="Step 1 accent">
            <a:extLst>
              <a:ext uri="{FF2B5EF4-FFF2-40B4-BE49-F238E27FC236}">
                <a16:creationId xmlns:a16="http://schemas.microsoft.com/office/drawing/2014/main" id="{6C3D9BEC-01BE-1176-0714-CA83E83F77C8}"/>
              </a:ext>
            </a:extLst>
          </p:cNvPr>
          <p:cNvSpPr/>
          <p:nvPr/>
        </p:nvSpPr>
        <p:spPr>
          <a:xfrm>
            <a:off x="841248" y="1673352"/>
            <a:ext cx="50292" cy="274320"/>
          </a:xfrm>
          <a:prstGeom prst="rect">
            <a:avLst/>
          </a:prstGeom>
          <a:solidFill>
            <a:srgbClr val="E971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tep 1 label">
            <a:extLst>
              <a:ext uri="{FF2B5EF4-FFF2-40B4-BE49-F238E27FC236}">
                <a16:creationId xmlns:a16="http://schemas.microsoft.com/office/drawing/2014/main" id="{655C305B-511D-C315-89BB-3D8F40AB348A}"/>
              </a:ext>
            </a:extLst>
          </p:cNvPr>
          <p:cNvSpPr txBox="1"/>
          <p:nvPr/>
        </p:nvSpPr>
        <p:spPr>
          <a:xfrm>
            <a:off x="969264" y="1607559"/>
            <a:ext cx="2651760" cy="369332"/>
          </a:xfrm>
          <a:prstGeom prst="rect">
            <a:avLst/>
          </a:prstGeom>
          <a:noFill/>
        </p:spPr>
        <p:txBody>
          <a:bodyPr wrap="square" lIns="0" tIns="0" rIns="0" bIns="0" anchor="ctr">
            <a:spAutoFit/>
          </a:bodyPr>
          <a:lstStyle/>
          <a:p>
            <a:pPr algn="l">
              <a:lnSpc>
                <a:spcPct val="100000"/>
              </a:lnSpc>
              <a:spcBef>
                <a:spcPts val="0"/>
              </a:spcBef>
              <a:spcAft>
                <a:spcPts val="0"/>
              </a:spcAft>
            </a:pPr>
            <a:r>
              <a:rPr sz="2400" b="1" dirty="0">
                <a:solidFill>
                  <a:srgbClr val="E97132"/>
                </a:solidFill>
                <a:latin typeface="Aptos"/>
              </a:rPr>
              <a:t>THE CHALLENGE</a:t>
            </a:r>
          </a:p>
        </p:txBody>
      </p:sp>
      <p:sp>
        <p:nvSpPr>
          <p:cNvPr id="7" name="Step 2 accent">
            <a:extLst>
              <a:ext uri="{FF2B5EF4-FFF2-40B4-BE49-F238E27FC236}">
                <a16:creationId xmlns:a16="http://schemas.microsoft.com/office/drawing/2014/main" id="{686D90F4-CE17-DC66-B620-436F147686F4}"/>
              </a:ext>
            </a:extLst>
          </p:cNvPr>
          <p:cNvSpPr/>
          <p:nvPr/>
        </p:nvSpPr>
        <p:spPr>
          <a:xfrm>
            <a:off x="3872484" y="1655065"/>
            <a:ext cx="50292" cy="274320"/>
          </a:xfrm>
          <a:prstGeom prst="rect">
            <a:avLst/>
          </a:prstGeom>
          <a:solidFill>
            <a:srgbClr val="1560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Step 2 label">
            <a:extLst>
              <a:ext uri="{FF2B5EF4-FFF2-40B4-BE49-F238E27FC236}">
                <a16:creationId xmlns:a16="http://schemas.microsoft.com/office/drawing/2014/main" id="{C54550AC-16EE-7717-F377-638CFC093626}"/>
              </a:ext>
            </a:extLst>
          </p:cNvPr>
          <p:cNvSpPr txBox="1"/>
          <p:nvPr/>
        </p:nvSpPr>
        <p:spPr>
          <a:xfrm>
            <a:off x="4000500" y="1607559"/>
            <a:ext cx="2651760" cy="369332"/>
          </a:xfrm>
          <a:prstGeom prst="rect">
            <a:avLst/>
          </a:prstGeom>
          <a:noFill/>
        </p:spPr>
        <p:txBody>
          <a:bodyPr wrap="square" lIns="0" tIns="0" rIns="0" bIns="0" anchor="ctr">
            <a:spAutoFit/>
          </a:bodyPr>
          <a:lstStyle/>
          <a:p>
            <a:pPr algn="l">
              <a:lnSpc>
                <a:spcPct val="100000"/>
              </a:lnSpc>
              <a:spcBef>
                <a:spcPts val="0"/>
              </a:spcBef>
              <a:spcAft>
                <a:spcPts val="0"/>
              </a:spcAft>
            </a:pPr>
            <a:r>
              <a:rPr sz="2400" b="1" dirty="0">
                <a:solidFill>
                  <a:srgbClr val="156082"/>
                </a:solidFill>
                <a:latin typeface="Aptos"/>
              </a:rPr>
              <a:t>THE OPPORTUNITY</a:t>
            </a:r>
          </a:p>
        </p:txBody>
      </p:sp>
      <p:sp>
        <p:nvSpPr>
          <p:cNvPr id="9" name="Step 3 accent">
            <a:extLst>
              <a:ext uri="{FF2B5EF4-FFF2-40B4-BE49-F238E27FC236}">
                <a16:creationId xmlns:a16="http://schemas.microsoft.com/office/drawing/2014/main" id="{F8C6D52C-013C-30FA-022A-AEBBAFCB8AF6}"/>
              </a:ext>
            </a:extLst>
          </p:cNvPr>
          <p:cNvSpPr/>
          <p:nvPr/>
        </p:nvSpPr>
        <p:spPr>
          <a:xfrm>
            <a:off x="8671560" y="1673352"/>
            <a:ext cx="50292" cy="27432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solidFill>
            </a:endParaRPr>
          </a:p>
        </p:txBody>
      </p:sp>
      <p:sp>
        <p:nvSpPr>
          <p:cNvPr id="10" name="Step 3 label">
            <a:extLst>
              <a:ext uri="{FF2B5EF4-FFF2-40B4-BE49-F238E27FC236}">
                <a16:creationId xmlns:a16="http://schemas.microsoft.com/office/drawing/2014/main" id="{3CF7D712-27EC-B317-C09D-CAA9168035B6}"/>
              </a:ext>
            </a:extLst>
          </p:cNvPr>
          <p:cNvSpPr txBox="1"/>
          <p:nvPr/>
        </p:nvSpPr>
        <p:spPr>
          <a:xfrm>
            <a:off x="8799576" y="1607559"/>
            <a:ext cx="2651760" cy="369332"/>
          </a:xfrm>
          <a:prstGeom prst="rect">
            <a:avLst/>
          </a:prstGeom>
          <a:noFill/>
        </p:spPr>
        <p:txBody>
          <a:bodyPr wrap="square" lIns="0" tIns="0" rIns="0" bIns="0" anchor="ctr">
            <a:spAutoFit/>
          </a:bodyPr>
          <a:lstStyle/>
          <a:p>
            <a:pPr algn="l">
              <a:lnSpc>
                <a:spcPct val="100000"/>
              </a:lnSpc>
              <a:spcBef>
                <a:spcPts val="0"/>
              </a:spcBef>
              <a:spcAft>
                <a:spcPts val="0"/>
              </a:spcAft>
            </a:pPr>
            <a:r>
              <a:rPr sz="2400" b="1" dirty="0">
                <a:solidFill>
                  <a:schemeClr val="accent6"/>
                </a:solidFill>
                <a:latin typeface="Aptos"/>
              </a:rPr>
              <a:t>THE AMBITION</a:t>
            </a:r>
          </a:p>
        </p:txBody>
      </p:sp>
      <p:sp>
        <p:nvSpPr>
          <p:cNvPr id="11" name="Challenge detail">
            <a:extLst>
              <a:ext uri="{FF2B5EF4-FFF2-40B4-BE49-F238E27FC236}">
                <a16:creationId xmlns:a16="http://schemas.microsoft.com/office/drawing/2014/main" id="{C1336559-B1CA-2F1C-A9B5-4ED50B56BA14}"/>
              </a:ext>
            </a:extLst>
          </p:cNvPr>
          <p:cNvSpPr txBox="1"/>
          <p:nvPr/>
        </p:nvSpPr>
        <p:spPr>
          <a:xfrm>
            <a:off x="838200" y="2157986"/>
            <a:ext cx="2450592" cy="1898084"/>
          </a:xfrm>
          <a:prstGeom prst="rect">
            <a:avLst/>
          </a:prstGeom>
          <a:noFill/>
        </p:spPr>
        <p:txBody>
          <a:bodyPr wrap="square" lIns="0" tIns="0" rIns="0" bIns="0" anchor="t">
            <a:spAutoFit/>
          </a:bodyPr>
          <a:lstStyle/>
          <a:p>
            <a:pPr algn="l">
              <a:lnSpc>
                <a:spcPct val="102000"/>
              </a:lnSpc>
              <a:spcBef>
                <a:spcPts val="0"/>
              </a:spcBef>
              <a:spcAft>
                <a:spcPts val="500"/>
              </a:spcAft>
            </a:pPr>
            <a:r>
              <a:rPr lang="en-GB" sz="1750" dirty="0">
                <a:solidFill>
                  <a:srgbClr val="506270"/>
                </a:solidFill>
                <a:latin typeface="Aptos"/>
              </a:rPr>
              <a:t>- Rising demand</a:t>
            </a:r>
          </a:p>
          <a:p>
            <a:pPr algn="l">
              <a:lnSpc>
                <a:spcPct val="102000"/>
              </a:lnSpc>
              <a:spcBef>
                <a:spcPts val="0"/>
              </a:spcBef>
              <a:spcAft>
                <a:spcPts val="500"/>
              </a:spcAft>
            </a:pPr>
            <a:r>
              <a:rPr lang="en-GB" sz="1750" dirty="0">
                <a:solidFill>
                  <a:srgbClr val="506270"/>
                </a:solidFill>
                <a:latin typeface="Aptos"/>
              </a:rPr>
              <a:t>- Increasing complexity</a:t>
            </a:r>
          </a:p>
          <a:p>
            <a:pPr>
              <a:lnSpc>
                <a:spcPct val="102000"/>
              </a:lnSpc>
              <a:spcAft>
                <a:spcPts val="500"/>
              </a:spcAft>
            </a:pPr>
            <a:r>
              <a:rPr lang="en-GB" sz="1750" dirty="0">
                <a:solidFill>
                  <a:srgbClr val="506270"/>
                </a:solidFill>
              </a:rPr>
              <a:t> - Variation in access</a:t>
            </a:r>
          </a:p>
          <a:p>
            <a:pPr algn="l">
              <a:lnSpc>
                <a:spcPct val="102000"/>
              </a:lnSpc>
              <a:spcBef>
                <a:spcPts val="0"/>
              </a:spcBef>
              <a:spcAft>
                <a:spcPts val="500"/>
              </a:spcAft>
            </a:pPr>
            <a:r>
              <a:rPr lang="en-GB" sz="1750" dirty="0">
                <a:solidFill>
                  <a:srgbClr val="506270"/>
                </a:solidFill>
                <a:latin typeface="Aptos"/>
              </a:rPr>
              <a:t>- Workforce pressures</a:t>
            </a:r>
          </a:p>
          <a:p>
            <a:pPr algn="l">
              <a:lnSpc>
                <a:spcPct val="102000"/>
              </a:lnSpc>
              <a:spcBef>
                <a:spcPts val="0"/>
              </a:spcBef>
              <a:spcAft>
                <a:spcPts val="500"/>
              </a:spcAft>
            </a:pPr>
            <a:r>
              <a:rPr lang="en-GB" sz="1750" dirty="0">
                <a:solidFill>
                  <a:srgbClr val="506270"/>
                </a:solidFill>
                <a:latin typeface="Aptos"/>
              </a:rPr>
              <a:t>- A desire from staff to continually improve</a:t>
            </a:r>
          </a:p>
        </p:txBody>
      </p:sp>
      <p:sp>
        <p:nvSpPr>
          <p:cNvPr id="12" name="Opportunity detail">
            <a:extLst>
              <a:ext uri="{FF2B5EF4-FFF2-40B4-BE49-F238E27FC236}">
                <a16:creationId xmlns:a16="http://schemas.microsoft.com/office/drawing/2014/main" id="{52AD4BF0-A881-779E-9ECA-EA38A1BB94E8}"/>
              </a:ext>
            </a:extLst>
          </p:cNvPr>
          <p:cNvSpPr txBox="1"/>
          <p:nvPr/>
        </p:nvSpPr>
        <p:spPr>
          <a:xfrm>
            <a:off x="3810001" y="2077196"/>
            <a:ext cx="4491228" cy="2511585"/>
          </a:xfrm>
          <a:prstGeom prst="rect">
            <a:avLst/>
          </a:prstGeom>
          <a:noFill/>
        </p:spPr>
        <p:txBody>
          <a:bodyPr wrap="square" lIns="0" tIns="0" rIns="0" bIns="0" anchor="t">
            <a:spAutoFit/>
          </a:bodyPr>
          <a:lstStyle>
            <a:defPPr>
              <a:defRPr lang="LID4096"/>
            </a:defPPr>
            <a:lvl1pPr>
              <a:lnSpc>
                <a:spcPct val="102000"/>
              </a:lnSpc>
              <a:spcBef>
                <a:spcPts val="0"/>
              </a:spcBef>
              <a:spcAft>
                <a:spcPts val="500"/>
              </a:spcAft>
              <a:defRPr sz="1750">
                <a:solidFill>
                  <a:srgbClr val="506270"/>
                </a:solidFill>
                <a:latin typeface="Aptos"/>
              </a:defRPr>
            </a:lvl1pPr>
          </a:lstStyle>
          <a:p>
            <a:r>
              <a:rPr lang="en-GB" dirty="0"/>
              <a:t>- Build on existing good practice </a:t>
            </a:r>
          </a:p>
          <a:p>
            <a:r>
              <a:rPr lang="en-GB" dirty="0"/>
              <a:t>- Develop new and innovative ways of working </a:t>
            </a:r>
          </a:p>
          <a:p>
            <a:r>
              <a:rPr lang="en-GB" dirty="0"/>
              <a:t>-  Ensure services are fit for purpose and the future (where do we add value?)</a:t>
            </a:r>
          </a:p>
          <a:p>
            <a:r>
              <a:rPr lang="en-GB" dirty="0"/>
              <a:t>- Ensure service can meet challenges and demands </a:t>
            </a:r>
          </a:p>
          <a:p>
            <a:r>
              <a:rPr lang="en-GB" dirty="0"/>
              <a:t>- Develop a sustainable service</a:t>
            </a:r>
          </a:p>
          <a:p>
            <a:endParaRPr dirty="0"/>
          </a:p>
        </p:txBody>
      </p:sp>
      <p:sp>
        <p:nvSpPr>
          <p:cNvPr id="13" name="Ambition detail">
            <a:extLst>
              <a:ext uri="{FF2B5EF4-FFF2-40B4-BE49-F238E27FC236}">
                <a16:creationId xmlns:a16="http://schemas.microsoft.com/office/drawing/2014/main" id="{228CEB71-78B6-6961-A679-92FF9FC17B03}"/>
              </a:ext>
            </a:extLst>
          </p:cNvPr>
          <p:cNvSpPr txBox="1"/>
          <p:nvPr/>
        </p:nvSpPr>
        <p:spPr>
          <a:xfrm>
            <a:off x="8671560" y="2305616"/>
            <a:ext cx="2907792" cy="1123384"/>
          </a:xfrm>
          <a:prstGeom prst="rect">
            <a:avLst/>
          </a:prstGeom>
          <a:noFill/>
        </p:spPr>
        <p:txBody>
          <a:bodyPr wrap="square" lIns="0" tIns="0" rIns="0" bIns="0" anchor="t">
            <a:spAutoFit/>
          </a:bodyPr>
          <a:lstStyle/>
          <a:p>
            <a:pPr algn="l">
              <a:lnSpc>
                <a:spcPct val="102000"/>
              </a:lnSpc>
              <a:spcBef>
                <a:spcPts val="0"/>
              </a:spcBef>
              <a:spcAft>
                <a:spcPts val="0"/>
              </a:spcAft>
            </a:pPr>
            <a:r>
              <a:rPr lang="en-GB" sz="1800" dirty="0">
                <a:solidFill>
                  <a:srgbClr val="506270"/>
                </a:solidFill>
                <a:latin typeface="Aptos"/>
              </a:rPr>
              <a:t>- Deliver the right care, in the right place, at the right time, through a skilled workforce and sustainable services</a:t>
            </a:r>
          </a:p>
        </p:txBody>
      </p:sp>
      <p:cxnSp>
        <p:nvCxnSpPr>
          <p:cNvPr id="14" name="Why divider">
            <a:extLst>
              <a:ext uri="{FF2B5EF4-FFF2-40B4-BE49-F238E27FC236}">
                <a16:creationId xmlns:a16="http://schemas.microsoft.com/office/drawing/2014/main" id="{F28CDA65-F7C2-E842-9BC2-2087EBA2352C}"/>
              </a:ext>
            </a:extLst>
          </p:cNvPr>
          <p:cNvCxnSpPr/>
          <p:nvPr/>
        </p:nvCxnSpPr>
        <p:spPr>
          <a:xfrm>
            <a:off x="841248" y="4736592"/>
            <a:ext cx="10515600" cy="0"/>
          </a:xfrm>
          <a:prstGeom prst="line">
            <a:avLst/>
          </a:prstGeom>
          <a:ln w="19050">
            <a:solidFill>
              <a:srgbClr val="156082"/>
            </a:solidFill>
          </a:ln>
        </p:spPr>
        <p:style>
          <a:lnRef idx="2">
            <a:schemeClr val="accent1"/>
          </a:lnRef>
          <a:fillRef idx="0">
            <a:schemeClr val="accent1"/>
          </a:fillRef>
          <a:effectRef idx="1">
            <a:schemeClr val="accent1"/>
          </a:effectRef>
          <a:fontRef idx="minor">
            <a:schemeClr val="tx1"/>
          </a:fontRef>
        </p:style>
      </p:cxnSp>
      <p:sp>
        <p:nvSpPr>
          <p:cNvPr id="15" name="Why label">
            <a:extLst>
              <a:ext uri="{FF2B5EF4-FFF2-40B4-BE49-F238E27FC236}">
                <a16:creationId xmlns:a16="http://schemas.microsoft.com/office/drawing/2014/main" id="{099DF00A-0C02-B5A9-0246-B73FD422FCDF}"/>
              </a:ext>
            </a:extLst>
          </p:cNvPr>
          <p:cNvSpPr txBox="1"/>
          <p:nvPr/>
        </p:nvSpPr>
        <p:spPr>
          <a:xfrm>
            <a:off x="841248" y="4917688"/>
            <a:ext cx="1417320" cy="369332"/>
          </a:xfrm>
          <a:prstGeom prst="rect">
            <a:avLst/>
          </a:prstGeom>
          <a:noFill/>
        </p:spPr>
        <p:txBody>
          <a:bodyPr wrap="square" lIns="0" tIns="0" rIns="0" bIns="0" anchor="ctr">
            <a:spAutoFit/>
          </a:bodyPr>
          <a:lstStyle/>
          <a:p>
            <a:pPr algn="l">
              <a:lnSpc>
                <a:spcPct val="100000"/>
              </a:lnSpc>
              <a:spcBef>
                <a:spcPts val="0"/>
              </a:spcBef>
              <a:spcAft>
                <a:spcPts val="0"/>
              </a:spcAft>
            </a:pPr>
            <a:r>
              <a:rPr sz="2400" b="1" dirty="0">
                <a:solidFill>
                  <a:srgbClr val="156082"/>
                </a:solidFill>
                <a:latin typeface="Aptos"/>
              </a:rPr>
              <a:t>WHY</a:t>
            </a:r>
          </a:p>
        </p:txBody>
      </p:sp>
      <p:sp>
        <p:nvSpPr>
          <p:cNvPr id="16" name="Outcome 1">
            <a:extLst>
              <a:ext uri="{FF2B5EF4-FFF2-40B4-BE49-F238E27FC236}">
                <a16:creationId xmlns:a16="http://schemas.microsoft.com/office/drawing/2014/main" id="{50261E20-B6DF-107F-C6FA-55C5360F6B2C}"/>
              </a:ext>
            </a:extLst>
          </p:cNvPr>
          <p:cNvSpPr txBox="1"/>
          <p:nvPr/>
        </p:nvSpPr>
        <p:spPr>
          <a:xfrm>
            <a:off x="2423160" y="4919472"/>
            <a:ext cx="2514600" cy="914400"/>
          </a:xfrm>
          <a:prstGeom prst="rect">
            <a:avLst/>
          </a:prstGeom>
          <a:noFill/>
        </p:spPr>
        <p:txBody>
          <a:bodyPr wrap="square" lIns="0" tIns="0" rIns="0" bIns="0">
            <a:spAutoFit/>
          </a:bodyPr>
          <a:lstStyle/>
          <a:p>
            <a:pPr>
              <a:lnSpc>
                <a:spcPct val="100000"/>
              </a:lnSpc>
              <a:spcAft>
                <a:spcPts val="300"/>
              </a:spcAft>
            </a:pPr>
            <a:r>
              <a:rPr sz="1750" b="1" dirty="0">
                <a:solidFill>
                  <a:srgbClr val="0E2841"/>
                </a:solidFill>
                <a:latin typeface="Aptos"/>
              </a:rPr>
              <a:t>BETTER OUTCOMES</a:t>
            </a:r>
          </a:p>
          <a:p>
            <a:pPr>
              <a:lnSpc>
                <a:spcPct val="100000"/>
              </a:lnSpc>
              <a:spcBef>
                <a:spcPts val="0"/>
              </a:spcBef>
              <a:spcAft>
                <a:spcPts val="0"/>
              </a:spcAft>
            </a:pPr>
            <a:r>
              <a:rPr sz="1550" dirty="0">
                <a:solidFill>
                  <a:srgbClr val="506270"/>
                </a:solidFill>
                <a:latin typeface="Aptos"/>
              </a:rPr>
              <a:t>for people</a:t>
            </a:r>
          </a:p>
        </p:txBody>
      </p:sp>
      <p:sp>
        <p:nvSpPr>
          <p:cNvPr id="17" name="Outcome 2">
            <a:extLst>
              <a:ext uri="{FF2B5EF4-FFF2-40B4-BE49-F238E27FC236}">
                <a16:creationId xmlns:a16="http://schemas.microsoft.com/office/drawing/2014/main" id="{4535B414-9A13-B46D-47BE-7B3E29C52214}"/>
              </a:ext>
            </a:extLst>
          </p:cNvPr>
          <p:cNvSpPr txBox="1"/>
          <p:nvPr/>
        </p:nvSpPr>
        <p:spPr>
          <a:xfrm>
            <a:off x="5486400" y="4919472"/>
            <a:ext cx="2331720" cy="914400"/>
          </a:xfrm>
          <a:prstGeom prst="rect">
            <a:avLst/>
          </a:prstGeom>
          <a:noFill/>
        </p:spPr>
        <p:txBody>
          <a:bodyPr wrap="square" lIns="0" tIns="0" rIns="0" bIns="0">
            <a:spAutoFit/>
          </a:bodyPr>
          <a:lstStyle/>
          <a:p>
            <a:pPr>
              <a:lnSpc>
                <a:spcPct val="100000"/>
              </a:lnSpc>
              <a:spcAft>
                <a:spcPts val="300"/>
              </a:spcAft>
            </a:pPr>
            <a:r>
              <a:rPr sz="1750" b="1">
                <a:solidFill>
                  <a:srgbClr val="0E2841"/>
                </a:solidFill>
                <a:latin typeface="Aptos"/>
              </a:rPr>
              <a:t>BETTER EXPERIENCE</a:t>
            </a:r>
          </a:p>
          <a:p>
            <a:pPr>
              <a:lnSpc>
                <a:spcPct val="100000"/>
              </a:lnSpc>
              <a:spcBef>
                <a:spcPts val="0"/>
              </a:spcBef>
              <a:spcAft>
                <a:spcPts val="0"/>
              </a:spcAft>
            </a:pPr>
            <a:r>
              <a:rPr sz="1550">
                <a:solidFill>
                  <a:srgbClr val="506270"/>
                </a:solidFill>
                <a:latin typeface="Aptos"/>
              </a:rPr>
              <a:t>for staff</a:t>
            </a:r>
          </a:p>
        </p:txBody>
      </p:sp>
      <p:sp>
        <p:nvSpPr>
          <p:cNvPr id="18" name="Outcome 3">
            <a:extLst>
              <a:ext uri="{FF2B5EF4-FFF2-40B4-BE49-F238E27FC236}">
                <a16:creationId xmlns:a16="http://schemas.microsoft.com/office/drawing/2014/main" id="{B5C95EDD-63D6-9095-F2A3-302591A66DC0}"/>
              </a:ext>
            </a:extLst>
          </p:cNvPr>
          <p:cNvSpPr txBox="1"/>
          <p:nvPr/>
        </p:nvSpPr>
        <p:spPr>
          <a:xfrm>
            <a:off x="8366760" y="4919472"/>
            <a:ext cx="2743200" cy="914400"/>
          </a:xfrm>
          <a:prstGeom prst="rect">
            <a:avLst/>
          </a:prstGeom>
          <a:noFill/>
        </p:spPr>
        <p:txBody>
          <a:bodyPr wrap="square" lIns="0" tIns="0" rIns="0" bIns="0">
            <a:spAutoFit/>
          </a:bodyPr>
          <a:lstStyle/>
          <a:p>
            <a:pPr>
              <a:lnSpc>
                <a:spcPct val="100000"/>
              </a:lnSpc>
              <a:spcAft>
                <a:spcPts val="300"/>
              </a:spcAft>
            </a:pPr>
            <a:r>
              <a:rPr sz="1750" b="1">
                <a:solidFill>
                  <a:srgbClr val="0E2841"/>
                </a:solidFill>
                <a:latin typeface="Aptos"/>
              </a:rPr>
              <a:t>BETTER VALUE</a:t>
            </a:r>
          </a:p>
          <a:p>
            <a:pPr>
              <a:lnSpc>
                <a:spcPct val="100000"/>
              </a:lnSpc>
              <a:spcBef>
                <a:spcPts val="0"/>
              </a:spcBef>
              <a:spcAft>
                <a:spcPts val="0"/>
              </a:spcAft>
            </a:pPr>
            <a:r>
              <a:rPr sz="1550">
                <a:solidFill>
                  <a:srgbClr val="506270"/>
                </a:solidFill>
                <a:latin typeface="Aptos"/>
              </a:rPr>
              <a:t>from our resources</a:t>
            </a:r>
          </a:p>
        </p:txBody>
      </p:sp>
      <p:cxnSp>
        <p:nvCxnSpPr>
          <p:cNvPr id="19" name="Outcome separator">
            <a:extLst>
              <a:ext uri="{FF2B5EF4-FFF2-40B4-BE49-F238E27FC236}">
                <a16:creationId xmlns:a16="http://schemas.microsoft.com/office/drawing/2014/main" id="{3584534A-01CD-FAFE-0C21-E766012DB882}"/>
              </a:ext>
            </a:extLst>
          </p:cNvPr>
          <p:cNvCxnSpPr/>
          <p:nvPr/>
        </p:nvCxnSpPr>
        <p:spPr>
          <a:xfrm>
            <a:off x="5175504" y="4965192"/>
            <a:ext cx="0" cy="813816"/>
          </a:xfrm>
          <a:prstGeom prst="line">
            <a:avLst/>
          </a:prstGeom>
          <a:ln w="12700">
            <a:solidFill>
              <a:srgbClr val="D9E2E8"/>
            </a:solidFill>
          </a:ln>
        </p:spPr>
        <p:style>
          <a:lnRef idx="2">
            <a:schemeClr val="accent1"/>
          </a:lnRef>
          <a:fillRef idx="0">
            <a:schemeClr val="accent1"/>
          </a:fillRef>
          <a:effectRef idx="1">
            <a:schemeClr val="accent1"/>
          </a:effectRef>
          <a:fontRef idx="minor">
            <a:schemeClr val="tx1"/>
          </a:fontRef>
        </p:style>
      </p:cxnSp>
      <p:cxnSp>
        <p:nvCxnSpPr>
          <p:cNvPr id="20" name="Outcome separator">
            <a:extLst>
              <a:ext uri="{FF2B5EF4-FFF2-40B4-BE49-F238E27FC236}">
                <a16:creationId xmlns:a16="http://schemas.microsoft.com/office/drawing/2014/main" id="{0FC3EC7A-759F-C6BA-90E2-CBAEFCAD83AD}"/>
              </a:ext>
            </a:extLst>
          </p:cNvPr>
          <p:cNvCxnSpPr/>
          <p:nvPr/>
        </p:nvCxnSpPr>
        <p:spPr>
          <a:xfrm>
            <a:off x="8074152" y="4965192"/>
            <a:ext cx="0" cy="813816"/>
          </a:xfrm>
          <a:prstGeom prst="line">
            <a:avLst/>
          </a:prstGeom>
          <a:ln w="12700">
            <a:solidFill>
              <a:srgbClr val="D9E2E8"/>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3697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CE56-E476-F3F0-9C53-AF3D2EBF6F46}"/>
              </a:ext>
            </a:extLst>
          </p:cNvPr>
          <p:cNvSpPr>
            <a:spLocks noGrp="1"/>
          </p:cNvSpPr>
          <p:nvPr>
            <p:ph type="title"/>
          </p:nvPr>
        </p:nvSpPr>
        <p:spPr>
          <a:xfrm>
            <a:off x="700315" y="-119507"/>
            <a:ext cx="10515600" cy="1325563"/>
          </a:xfrm>
        </p:spPr>
        <p:txBody>
          <a:bodyPr/>
          <a:lstStyle/>
          <a:p>
            <a:r>
              <a:rPr lang="en-GB" dirty="0">
                <a:solidFill>
                  <a:schemeClr val="tx1"/>
                </a:solidFill>
              </a:rPr>
              <a:t>Timeline</a:t>
            </a:r>
          </a:p>
        </p:txBody>
      </p:sp>
      <p:pic>
        <p:nvPicPr>
          <p:cNvPr id="5" name="Picture 4">
            <a:extLst>
              <a:ext uri="{FF2B5EF4-FFF2-40B4-BE49-F238E27FC236}">
                <a16:creationId xmlns:a16="http://schemas.microsoft.com/office/drawing/2014/main" id="{2A113849-7016-98FD-EE64-7F0D5532B008}"/>
              </a:ext>
            </a:extLst>
          </p:cNvPr>
          <p:cNvPicPr>
            <a:picLocks noChangeAspect="1"/>
          </p:cNvPicPr>
          <p:nvPr/>
        </p:nvPicPr>
        <p:blipFill>
          <a:blip r:embed="rId3"/>
          <a:srcRect l="2447" t="15713"/>
          <a:stretch>
            <a:fillRect/>
          </a:stretch>
        </p:blipFill>
        <p:spPr>
          <a:xfrm>
            <a:off x="516830" y="731520"/>
            <a:ext cx="10699085" cy="5199827"/>
          </a:xfrm>
          <a:prstGeom prst="rect">
            <a:avLst/>
          </a:prstGeom>
        </p:spPr>
      </p:pic>
    </p:spTree>
    <p:extLst>
      <p:ext uri="{BB962C8B-B14F-4D97-AF65-F5344CB8AC3E}">
        <p14:creationId xmlns:p14="http://schemas.microsoft.com/office/powerpoint/2010/main" val="1309115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3464-7C13-398F-7584-5D92F50A7D5A}"/>
              </a:ext>
            </a:extLst>
          </p:cNvPr>
          <p:cNvSpPr>
            <a:spLocks noGrp="1"/>
          </p:cNvSpPr>
          <p:nvPr>
            <p:ph type="title"/>
          </p:nvPr>
        </p:nvSpPr>
        <p:spPr>
          <a:xfrm>
            <a:off x="838200" y="-101600"/>
            <a:ext cx="10515600" cy="1325563"/>
          </a:xfrm>
        </p:spPr>
        <p:txBody>
          <a:bodyPr/>
          <a:lstStyle/>
          <a:p>
            <a:r>
              <a:rPr lang="en-GB" dirty="0">
                <a:solidFill>
                  <a:schemeClr val="tx1"/>
                </a:solidFill>
              </a:rPr>
              <a:t>Staff Led Workstreams</a:t>
            </a:r>
          </a:p>
        </p:txBody>
      </p:sp>
      <p:pic>
        <p:nvPicPr>
          <p:cNvPr id="5" name="Picture 4">
            <a:extLst>
              <a:ext uri="{FF2B5EF4-FFF2-40B4-BE49-F238E27FC236}">
                <a16:creationId xmlns:a16="http://schemas.microsoft.com/office/drawing/2014/main" id="{21E67680-6B2A-7B1E-892B-42E0B5034215}"/>
              </a:ext>
            </a:extLst>
          </p:cNvPr>
          <p:cNvPicPr>
            <a:picLocks noChangeAspect="1"/>
          </p:cNvPicPr>
          <p:nvPr/>
        </p:nvPicPr>
        <p:blipFill>
          <a:blip r:embed="rId3"/>
          <a:srcRect l="14126" r="13753"/>
          <a:stretch>
            <a:fillRect/>
          </a:stretch>
        </p:blipFill>
        <p:spPr>
          <a:xfrm>
            <a:off x="2752724" y="793863"/>
            <a:ext cx="6467475" cy="5978412"/>
          </a:xfrm>
          <a:prstGeom prst="rect">
            <a:avLst/>
          </a:prstGeom>
        </p:spPr>
      </p:pic>
    </p:spTree>
    <p:extLst>
      <p:ext uri="{BB962C8B-B14F-4D97-AF65-F5344CB8AC3E}">
        <p14:creationId xmlns:p14="http://schemas.microsoft.com/office/powerpoint/2010/main" val="248213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FB93-F493-DDFE-950E-8E3370C23274}"/>
              </a:ext>
            </a:extLst>
          </p:cNvPr>
          <p:cNvSpPr>
            <a:spLocks noGrp="1"/>
          </p:cNvSpPr>
          <p:nvPr>
            <p:ph type="title"/>
          </p:nvPr>
        </p:nvSpPr>
        <p:spPr/>
        <p:txBody>
          <a:bodyPr/>
          <a:lstStyle/>
          <a:p>
            <a:r>
              <a:rPr lang="en-GB" dirty="0">
                <a:solidFill>
                  <a:schemeClr val="tx1"/>
                </a:solidFill>
              </a:rPr>
              <a:t>Targeted Improvement Projects</a:t>
            </a:r>
            <a:br>
              <a:rPr lang="en-GB" dirty="0">
                <a:solidFill>
                  <a:schemeClr val="tx1"/>
                </a:solidFill>
              </a:rPr>
            </a:br>
            <a:endParaRPr lang="en-GB" dirty="0">
              <a:solidFill>
                <a:schemeClr val="tx1"/>
              </a:solidFill>
            </a:endParaRPr>
          </a:p>
        </p:txBody>
      </p:sp>
      <p:pic>
        <p:nvPicPr>
          <p:cNvPr id="9" name="Picture 8">
            <a:extLst>
              <a:ext uri="{FF2B5EF4-FFF2-40B4-BE49-F238E27FC236}">
                <a16:creationId xmlns:a16="http://schemas.microsoft.com/office/drawing/2014/main" id="{966CD877-2440-8C01-BD9C-9FEA7D2CE2B3}"/>
              </a:ext>
            </a:extLst>
          </p:cNvPr>
          <p:cNvPicPr>
            <a:picLocks noChangeAspect="1"/>
          </p:cNvPicPr>
          <p:nvPr/>
        </p:nvPicPr>
        <p:blipFill>
          <a:blip r:embed="rId3"/>
          <a:srcRect t="10556" b="21296"/>
          <a:stretch>
            <a:fillRect/>
          </a:stretch>
        </p:blipFill>
        <p:spPr>
          <a:xfrm>
            <a:off x="838200" y="1371600"/>
            <a:ext cx="10287000" cy="4673600"/>
          </a:xfrm>
          <a:prstGeom prst="rect">
            <a:avLst/>
          </a:prstGeom>
        </p:spPr>
      </p:pic>
    </p:spTree>
    <p:extLst>
      <p:ext uri="{BB962C8B-B14F-4D97-AF65-F5344CB8AC3E}">
        <p14:creationId xmlns:p14="http://schemas.microsoft.com/office/powerpoint/2010/main" val="1080155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37599-0CFC-8EDE-0A75-8A8AD90BF52B}"/>
              </a:ext>
            </a:extLst>
          </p:cNvPr>
          <p:cNvSpPr>
            <a:spLocks noGrp="1"/>
          </p:cNvSpPr>
          <p:nvPr>
            <p:ph type="title"/>
          </p:nvPr>
        </p:nvSpPr>
        <p:spPr>
          <a:xfrm>
            <a:off x="588134" y="-109747"/>
            <a:ext cx="10515600" cy="1325563"/>
          </a:xfrm>
        </p:spPr>
        <p:txBody>
          <a:bodyPr/>
          <a:lstStyle/>
          <a:p>
            <a:r>
              <a:rPr lang="en-GB" dirty="0">
                <a:solidFill>
                  <a:schemeClr val="tx1"/>
                </a:solidFill>
              </a:rPr>
              <a:t>An Example: </a:t>
            </a:r>
            <a:br>
              <a:rPr lang="en-GB" dirty="0">
                <a:solidFill>
                  <a:schemeClr val="tx1"/>
                </a:solidFill>
              </a:rPr>
            </a:br>
            <a:r>
              <a:rPr lang="en-GB" dirty="0">
                <a:solidFill>
                  <a:schemeClr val="tx1"/>
                </a:solidFill>
              </a:rPr>
              <a:t>The Adult Weight Management Service</a:t>
            </a:r>
          </a:p>
        </p:txBody>
      </p:sp>
      <p:sp>
        <p:nvSpPr>
          <p:cNvPr id="7" name="Shape 3">
            <a:extLst>
              <a:ext uri="{FF2B5EF4-FFF2-40B4-BE49-F238E27FC236}">
                <a16:creationId xmlns:a16="http://schemas.microsoft.com/office/drawing/2014/main" id="{BE8880DA-BC34-89F1-CC2D-39FEDD6899AA}"/>
              </a:ext>
            </a:extLst>
          </p:cNvPr>
          <p:cNvSpPr/>
          <p:nvPr/>
        </p:nvSpPr>
        <p:spPr>
          <a:xfrm>
            <a:off x="588134" y="1405382"/>
            <a:ext cx="2286000" cy="3246120"/>
          </a:xfrm>
          <a:prstGeom prst="roundRect">
            <a:avLst/>
          </a:prstGeom>
          <a:solidFill>
            <a:schemeClr val="accent5">
              <a:lumMod val="20000"/>
              <a:lumOff val="80000"/>
            </a:schemeClr>
          </a:solidFill>
          <a:ln w="12700">
            <a:solidFill>
              <a:srgbClr val="D8E2EA"/>
            </a:solidFill>
            <a:prstDash val="solid"/>
          </a:ln>
          <a:effectLst>
            <a:outerShdw blurRad="12700" dist="5080" dir="2700000" algn="bl" rotWithShape="0">
              <a:srgbClr val="000000">
                <a:alpha val="10000"/>
              </a:srgbClr>
            </a:outerShdw>
          </a:effectLst>
        </p:spPr>
        <p:txBody>
          <a:bodyPr/>
          <a:lstStyle/>
          <a:p>
            <a:endParaRPr lang="en-GB"/>
          </a:p>
        </p:txBody>
      </p:sp>
      <p:sp>
        <p:nvSpPr>
          <p:cNvPr id="9" name="Text 4">
            <a:extLst>
              <a:ext uri="{FF2B5EF4-FFF2-40B4-BE49-F238E27FC236}">
                <a16:creationId xmlns:a16="http://schemas.microsoft.com/office/drawing/2014/main" id="{F2CDB12E-4689-079D-E2F5-2DB24EEABE88}"/>
              </a:ext>
            </a:extLst>
          </p:cNvPr>
          <p:cNvSpPr/>
          <p:nvPr/>
        </p:nvSpPr>
        <p:spPr>
          <a:xfrm>
            <a:off x="844166" y="1725422"/>
            <a:ext cx="10972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5EB8"/>
                </a:solidFill>
                <a:effectLst/>
                <a:uLnTx/>
                <a:uFillTx/>
                <a:latin typeface="Aptos"/>
                <a:ea typeface="+mn-ea"/>
                <a:cs typeface="+mn-cs"/>
              </a:rPr>
              <a:t>850</a:t>
            </a: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5">
            <a:extLst>
              <a:ext uri="{FF2B5EF4-FFF2-40B4-BE49-F238E27FC236}">
                <a16:creationId xmlns:a16="http://schemas.microsoft.com/office/drawing/2014/main" id="{8CA09C14-2330-B056-AE7F-9DEFFC3C3663}"/>
              </a:ext>
            </a:extLst>
          </p:cNvPr>
          <p:cNvSpPr/>
          <p:nvPr/>
        </p:nvSpPr>
        <p:spPr>
          <a:xfrm>
            <a:off x="853310" y="2210054"/>
            <a:ext cx="164592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7365D"/>
                </a:solidFill>
                <a:effectLst/>
                <a:uLnTx/>
                <a:uFillTx/>
                <a:latin typeface="Aptos"/>
                <a:ea typeface="+mn-ea"/>
                <a:cs typeface="+mn-cs"/>
              </a:rPr>
              <a:t>PEOPLE WAITING</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6">
            <a:extLst>
              <a:ext uri="{FF2B5EF4-FFF2-40B4-BE49-F238E27FC236}">
                <a16:creationId xmlns:a16="http://schemas.microsoft.com/office/drawing/2014/main" id="{E58AC5D7-9484-6ABE-6DD8-8A92707A2D1E}"/>
              </a:ext>
            </a:extLst>
          </p:cNvPr>
          <p:cNvSpPr/>
          <p:nvPr/>
        </p:nvSpPr>
        <p:spPr>
          <a:xfrm>
            <a:off x="862454" y="2749550"/>
            <a:ext cx="73152" cy="73152"/>
          </a:xfrm>
          <a:prstGeom prst="ellipse">
            <a:avLst/>
          </a:prstGeom>
          <a:solidFill>
            <a:srgbClr val="005EB8"/>
          </a:solidFill>
          <a:ln w="12700">
            <a:solidFill>
              <a:srgbClr val="005EB8"/>
            </a:solidFill>
            <a:prstDash val="solid"/>
          </a:ln>
        </p:spPr>
        <p:txBody>
          <a:bodyPr/>
          <a:lstStyle/>
          <a:p>
            <a:endParaRPr lang="en-GB"/>
          </a:p>
        </p:txBody>
      </p:sp>
      <p:sp>
        <p:nvSpPr>
          <p:cNvPr id="15" name="Text 7">
            <a:extLst>
              <a:ext uri="{FF2B5EF4-FFF2-40B4-BE49-F238E27FC236}">
                <a16:creationId xmlns:a16="http://schemas.microsoft.com/office/drawing/2014/main" id="{7E007D84-E774-1E63-C262-9C9F81B2C89B}"/>
              </a:ext>
            </a:extLst>
          </p:cNvPr>
          <p:cNvSpPr/>
          <p:nvPr/>
        </p:nvSpPr>
        <p:spPr>
          <a:xfrm>
            <a:off x="1027046" y="2658110"/>
            <a:ext cx="157276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67% over 18 weeks</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8">
            <a:extLst>
              <a:ext uri="{FF2B5EF4-FFF2-40B4-BE49-F238E27FC236}">
                <a16:creationId xmlns:a16="http://schemas.microsoft.com/office/drawing/2014/main" id="{45638BC2-6B6D-30DD-05BA-4C94FCBAC65D}"/>
              </a:ext>
            </a:extLst>
          </p:cNvPr>
          <p:cNvSpPr/>
          <p:nvPr/>
        </p:nvSpPr>
        <p:spPr>
          <a:xfrm>
            <a:off x="862454" y="3294635"/>
            <a:ext cx="73152" cy="73152"/>
          </a:xfrm>
          <a:prstGeom prst="ellipse">
            <a:avLst/>
          </a:prstGeom>
          <a:solidFill>
            <a:srgbClr val="005EB8"/>
          </a:solidFill>
          <a:ln w="12700">
            <a:solidFill>
              <a:srgbClr val="005EB8"/>
            </a:solidFill>
            <a:prstDash val="solid"/>
          </a:ln>
        </p:spPr>
        <p:txBody>
          <a:bodyPr/>
          <a:lstStyle/>
          <a:p>
            <a:endParaRPr lang="en-GB"/>
          </a:p>
        </p:txBody>
      </p:sp>
      <p:sp>
        <p:nvSpPr>
          <p:cNvPr id="19" name="Text 9">
            <a:extLst>
              <a:ext uri="{FF2B5EF4-FFF2-40B4-BE49-F238E27FC236}">
                <a16:creationId xmlns:a16="http://schemas.microsoft.com/office/drawing/2014/main" id="{DA905093-3278-A588-6217-3B94F2F83DF8}"/>
              </a:ext>
            </a:extLst>
          </p:cNvPr>
          <p:cNvSpPr/>
          <p:nvPr/>
        </p:nvSpPr>
        <p:spPr>
          <a:xfrm>
            <a:off x="1027046" y="3170174"/>
            <a:ext cx="157276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140 over one year</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21" name="Shape 10">
            <a:extLst>
              <a:ext uri="{FF2B5EF4-FFF2-40B4-BE49-F238E27FC236}">
                <a16:creationId xmlns:a16="http://schemas.microsoft.com/office/drawing/2014/main" id="{4A192343-1FC3-9FB6-A0A5-3FB5E3C42DC0}"/>
              </a:ext>
            </a:extLst>
          </p:cNvPr>
          <p:cNvSpPr/>
          <p:nvPr/>
        </p:nvSpPr>
        <p:spPr>
          <a:xfrm>
            <a:off x="862454" y="3792054"/>
            <a:ext cx="73152" cy="73152"/>
          </a:xfrm>
          <a:prstGeom prst="ellipse">
            <a:avLst/>
          </a:prstGeom>
          <a:solidFill>
            <a:srgbClr val="005EB8"/>
          </a:solidFill>
          <a:ln w="12700">
            <a:solidFill>
              <a:srgbClr val="005EB8"/>
            </a:solidFill>
            <a:prstDash val="solid"/>
          </a:ln>
        </p:spPr>
        <p:txBody>
          <a:bodyPr/>
          <a:lstStyle/>
          <a:p>
            <a:endParaRPr lang="en-GB"/>
          </a:p>
        </p:txBody>
      </p:sp>
      <p:sp>
        <p:nvSpPr>
          <p:cNvPr id="23" name="Text 11">
            <a:extLst>
              <a:ext uri="{FF2B5EF4-FFF2-40B4-BE49-F238E27FC236}">
                <a16:creationId xmlns:a16="http://schemas.microsoft.com/office/drawing/2014/main" id="{CCA0BDEA-D673-5DA1-8B7A-8BFC3BE89E1F}"/>
              </a:ext>
            </a:extLst>
          </p:cNvPr>
          <p:cNvSpPr/>
          <p:nvPr/>
        </p:nvSpPr>
        <p:spPr>
          <a:xfrm>
            <a:off x="1027046" y="3682238"/>
            <a:ext cx="157276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Longest wait: 75 weeks</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Shape 17">
            <a:extLst>
              <a:ext uri="{FF2B5EF4-FFF2-40B4-BE49-F238E27FC236}">
                <a16:creationId xmlns:a16="http://schemas.microsoft.com/office/drawing/2014/main" id="{575AB8FF-8B98-23B0-606C-3EEE9772ABA0}"/>
              </a:ext>
            </a:extLst>
          </p:cNvPr>
          <p:cNvSpPr/>
          <p:nvPr/>
        </p:nvSpPr>
        <p:spPr>
          <a:xfrm>
            <a:off x="8442182" y="1449864"/>
            <a:ext cx="3017520" cy="3246120"/>
          </a:xfrm>
          <a:prstGeom prst="roundRect">
            <a:avLst/>
          </a:prstGeom>
          <a:solidFill>
            <a:srgbClr val="F3ECF8"/>
          </a:solidFill>
          <a:ln w="12700">
            <a:solidFill>
              <a:srgbClr val="D8E2EA"/>
            </a:solidFill>
            <a:prstDash val="solid"/>
          </a:ln>
          <a:effectLst>
            <a:outerShdw blurRad="12700" dist="5080" dir="2700000" algn="bl" rotWithShape="0">
              <a:srgbClr val="000000">
                <a:alpha val="10000"/>
              </a:srgbClr>
            </a:outerShdw>
          </a:effectLst>
        </p:spPr>
        <p:txBody>
          <a:bodyPr/>
          <a:lstStyle/>
          <a:p>
            <a:endParaRPr lang="en-GB"/>
          </a:p>
        </p:txBody>
      </p:sp>
      <p:sp>
        <p:nvSpPr>
          <p:cNvPr id="29" name="Text 18">
            <a:extLst>
              <a:ext uri="{FF2B5EF4-FFF2-40B4-BE49-F238E27FC236}">
                <a16:creationId xmlns:a16="http://schemas.microsoft.com/office/drawing/2014/main" id="{3DA04D75-BA12-5955-7064-7D67A2E32922}"/>
              </a:ext>
            </a:extLst>
          </p:cNvPr>
          <p:cNvSpPr/>
          <p:nvPr/>
        </p:nvSpPr>
        <p:spPr>
          <a:xfrm>
            <a:off x="8716502" y="1742472"/>
            <a:ext cx="301752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03F9F"/>
                </a:solidFill>
                <a:effectLst/>
                <a:uLnTx/>
                <a:uFillTx/>
                <a:latin typeface="Aptos"/>
                <a:ea typeface="+mn-ea"/>
                <a:cs typeface="+mn-cs"/>
              </a:rPr>
              <a:t>WHAT PATIENTS TOLD US</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Shape 19">
            <a:extLst>
              <a:ext uri="{FF2B5EF4-FFF2-40B4-BE49-F238E27FC236}">
                <a16:creationId xmlns:a16="http://schemas.microsoft.com/office/drawing/2014/main" id="{A54D3DBB-0743-0C20-E4CE-5D196EDC2711}"/>
              </a:ext>
            </a:extLst>
          </p:cNvPr>
          <p:cNvSpPr/>
          <p:nvPr/>
        </p:nvSpPr>
        <p:spPr>
          <a:xfrm>
            <a:off x="8716502" y="2318729"/>
            <a:ext cx="73152" cy="73152"/>
          </a:xfrm>
          <a:prstGeom prst="ellipse">
            <a:avLst/>
          </a:prstGeom>
          <a:solidFill>
            <a:srgbClr val="703F9F"/>
          </a:solidFill>
          <a:ln w="12700">
            <a:solidFill>
              <a:srgbClr val="703F9F"/>
            </a:solidFill>
            <a:prstDash val="solid"/>
          </a:ln>
        </p:spPr>
        <p:txBody>
          <a:bodyPr/>
          <a:lstStyle/>
          <a:p>
            <a:endParaRPr lang="en-GB"/>
          </a:p>
        </p:txBody>
      </p:sp>
      <p:sp>
        <p:nvSpPr>
          <p:cNvPr id="33" name="Text 20">
            <a:extLst>
              <a:ext uri="{FF2B5EF4-FFF2-40B4-BE49-F238E27FC236}">
                <a16:creationId xmlns:a16="http://schemas.microsoft.com/office/drawing/2014/main" id="{270BDFE9-D6E8-ED32-7D20-D6C4B0473C4A}"/>
              </a:ext>
            </a:extLst>
          </p:cNvPr>
          <p:cNvSpPr/>
          <p:nvPr/>
        </p:nvSpPr>
        <p:spPr>
          <a:xfrm>
            <a:off x="8899382" y="2208816"/>
            <a:ext cx="267004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Low satisfaction</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Shape 21">
            <a:extLst>
              <a:ext uri="{FF2B5EF4-FFF2-40B4-BE49-F238E27FC236}">
                <a16:creationId xmlns:a16="http://schemas.microsoft.com/office/drawing/2014/main" id="{8CD5BC48-21D7-D093-D5A8-7C7277DE919F}"/>
              </a:ext>
            </a:extLst>
          </p:cNvPr>
          <p:cNvSpPr/>
          <p:nvPr/>
        </p:nvSpPr>
        <p:spPr>
          <a:xfrm>
            <a:off x="8716502" y="2762690"/>
            <a:ext cx="73152" cy="73152"/>
          </a:xfrm>
          <a:prstGeom prst="ellipse">
            <a:avLst/>
          </a:prstGeom>
          <a:solidFill>
            <a:srgbClr val="703F9F"/>
          </a:solidFill>
          <a:ln w="12700">
            <a:solidFill>
              <a:srgbClr val="703F9F"/>
            </a:solidFill>
            <a:prstDash val="solid"/>
          </a:ln>
        </p:spPr>
        <p:txBody>
          <a:bodyPr/>
          <a:lstStyle/>
          <a:p>
            <a:endParaRPr lang="en-GB"/>
          </a:p>
        </p:txBody>
      </p:sp>
      <p:sp>
        <p:nvSpPr>
          <p:cNvPr id="37" name="Text 22">
            <a:extLst>
              <a:ext uri="{FF2B5EF4-FFF2-40B4-BE49-F238E27FC236}">
                <a16:creationId xmlns:a16="http://schemas.microsoft.com/office/drawing/2014/main" id="{387361BC-241B-BC2D-0E22-353490D4D35E}"/>
              </a:ext>
            </a:extLst>
          </p:cNvPr>
          <p:cNvSpPr/>
          <p:nvPr/>
        </p:nvSpPr>
        <p:spPr>
          <a:xfrm>
            <a:off x="8899382" y="2647728"/>
            <a:ext cx="267004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Difficult to access</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39" name="Shape 23">
            <a:extLst>
              <a:ext uri="{FF2B5EF4-FFF2-40B4-BE49-F238E27FC236}">
                <a16:creationId xmlns:a16="http://schemas.microsoft.com/office/drawing/2014/main" id="{858CD5C9-D7A7-724C-2D5F-2131A64301BA}"/>
              </a:ext>
            </a:extLst>
          </p:cNvPr>
          <p:cNvSpPr/>
          <p:nvPr/>
        </p:nvSpPr>
        <p:spPr>
          <a:xfrm>
            <a:off x="8716502" y="3209030"/>
            <a:ext cx="73152" cy="73152"/>
          </a:xfrm>
          <a:prstGeom prst="ellipse">
            <a:avLst/>
          </a:prstGeom>
          <a:solidFill>
            <a:srgbClr val="703F9F"/>
          </a:solidFill>
          <a:ln w="12700">
            <a:solidFill>
              <a:srgbClr val="703F9F"/>
            </a:solidFill>
            <a:prstDash val="solid"/>
          </a:ln>
        </p:spPr>
        <p:txBody>
          <a:bodyPr/>
          <a:lstStyle/>
          <a:p>
            <a:endParaRPr lang="en-GB"/>
          </a:p>
        </p:txBody>
      </p:sp>
      <p:sp>
        <p:nvSpPr>
          <p:cNvPr id="41" name="Text 24">
            <a:extLst>
              <a:ext uri="{FF2B5EF4-FFF2-40B4-BE49-F238E27FC236}">
                <a16:creationId xmlns:a16="http://schemas.microsoft.com/office/drawing/2014/main" id="{33FCFE67-FD12-4EB9-AED6-0E5F347CA9E9}"/>
              </a:ext>
            </a:extLst>
          </p:cNvPr>
          <p:cNvSpPr/>
          <p:nvPr/>
        </p:nvSpPr>
        <p:spPr>
          <a:xfrm>
            <a:off x="8899382" y="3086640"/>
            <a:ext cx="267004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Waiting affected motivation</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43" name="Shape 25">
            <a:extLst>
              <a:ext uri="{FF2B5EF4-FFF2-40B4-BE49-F238E27FC236}">
                <a16:creationId xmlns:a16="http://schemas.microsoft.com/office/drawing/2014/main" id="{75F37D19-5501-C60D-2CDD-4F715B75A38C}"/>
              </a:ext>
            </a:extLst>
          </p:cNvPr>
          <p:cNvSpPr/>
          <p:nvPr/>
        </p:nvSpPr>
        <p:spPr>
          <a:xfrm>
            <a:off x="8716502" y="3640514"/>
            <a:ext cx="73152" cy="73152"/>
          </a:xfrm>
          <a:prstGeom prst="ellipse">
            <a:avLst/>
          </a:prstGeom>
          <a:solidFill>
            <a:srgbClr val="703F9F"/>
          </a:solidFill>
          <a:ln w="12700">
            <a:solidFill>
              <a:srgbClr val="703F9F"/>
            </a:solidFill>
            <a:prstDash val="solid"/>
          </a:ln>
        </p:spPr>
        <p:txBody>
          <a:bodyPr/>
          <a:lstStyle/>
          <a:p>
            <a:endParaRPr lang="en-GB"/>
          </a:p>
        </p:txBody>
      </p:sp>
      <p:sp>
        <p:nvSpPr>
          <p:cNvPr id="45" name="Text 26">
            <a:extLst>
              <a:ext uri="{FF2B5EF4-FFF2-40B4-BE49-F238E27FC236}">
                <a16:creationId xmlns:a16="http://schemas.microsoft.com/office/drawing/2014/main" id="{7DCDD987-987F-74C5-3604-9F7E01068BB7}"/>
              </a:ext>
            </a:extLst>
          </p:cNvPr>
          <p:cNvSpPr/>
          <p:nvPr/>
        </p:nvSpPr>
        <p:spPr>
          <a:xfrm>
            <a:off x="8899382" y="3525552"/>
            <a:ext cx="267004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Wanted choice</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sp>
        <p:nvSpPr>
          <p:cNvPr id="47" name="Shape 27">
            <a:extLst>
              <a:ext uri="{FF2B5EF4-FFF2-40B4-BE49-F238E27FC236}">
                <a16:creationId xmlns:a16="http://schemas.microsoft.com/office/drawing/2014/main" id="{01DE04A0-D4A0-8EED-F2F8-3452D6BB78A0}"/>
              </a:ext>
            </a:extLst>
          </p:cNvPr>
          <p:cNvSpPr/>
          <p:nvPr/>
        </p:nvSpPr>
        <p:spPr>
          <a:xfrm>
            <a:off x="8716502" y="4055408"/>
            <a:ext cx="73152" cy="73152"/>
          </a:xfrm>
          <a:prstGeom prst="ellipse">
            <a:avLst/>
          </a:prstGeom>
          <a:solidFill>
            <a:srgbClr val="703F9F"/>
          </a:solidFill>
          <a:ln w="12700">
            <a:solidFill>
              <a:srgbClr val="703F9F"/>
            </a:solidFill>
            <a:prstDash val="solid"/>
          </a:ln>
        </p:spPr>
        <p:txBody>
          <a:bodyPr/>
          <a:lstStyle/>
          <a:p>
            <a:endParaRPr lang="en-GB"/>
          </a:p>
        </p:txBody>
      </p:sp>
      <p:sp>
        <p:nvSpPr>
          <p:cNvPr id="49" name="Text 28">
            <a:extLst>
              <a:ext uri="{FF2B5EF4-FFF2-40B4-BE49-F238E27FC236}">
                <a16:creationId xmlns:a16="http://schemas.microsoft.com/office/drawing/2014/main" id="{03A7AAE3-8B56-1C59-E01B-CA7946871DE8}"/>
              </a:ext>
            </a:extLst>
          </p:cNvPr>
          <p:cNvSpPr/>
          <p:nvPr/>
        </p:nvSpPr>
        <p:spPr>
          <a:xfrm>
            <a:off x="8899382" y="3964464"/>
            <a:ext cx="2670048" cy="2926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20" b="0" i="0" u="none" strike="noStrike" kern="1200" cap="none" spc="0" normalizeH="0" baseline="0" noProof="0" dirty="0">
                <a:ln>
                  <a:noFill/>
                </a:ln>
                <a:solidFill>
                  <a:srgbClr val="23384D"/>
                </a:solidFill>
                <a:effectLst/>
                <a:uLnTx/>
                <a:uFillTx/>
                <a:latin typeface="Aptos"/>
                <a:ea typeface="+mn-ea"/>
                <a:cs typeface="+mn-cs"/>
              </a:rPr>
              <a:t>Wanted the best chance of success</a:t>
            </a:r>
            <a:endParaRPr kumimoji="0" lang="en-US" sz="1220" b="0" i="0" u="none" strike="noStrike" kern="1200" cap="none" spc="0" normalizeH="0" baseline="0" noProof="0" dirty="0">
              <a:ln>
                <a:noFill/>
              </a:ln>
              <a:solidFill>
                <a:prstClr val="black"/>
              </a:solidFill>
              <a:effectLst/>
              <a:uLnTx/>
              <a:uFillTx/>
              <a:latin typeface="Aptos"/>
              <a:ea typeface="+mn-ea"/>
              <a:cs typeface="+mn-cs"/>
            </a:endParaRPr>
          </a:p>
        </p:txBody>
      </p:sp>
      <p:pic>
        <p:nvPicPr>
          <p:cNvPr id="51" name="Picture 50">
            <a:extLst>
              <a:ext uri="{FF2B5EF4-FFF2-40B4-BE49-F238E27FC236}">
                <a16:creationId xmlns:a16="http://schemas.microsoft.com/office/drawing/2014/main" id="{2B5384AD-7E81-DFD2-C55A-116BD2B455BD}"/>
              </a:ext>
            </a:extLst>
          </p:cNvPr>
          <p:cNvPicPr>
            <a:picLocks noChangeAspect="1"/>
          </p:cNvPicPr>
          <p:nvPr/>
        </p:nvPicPr>
        <p:blipFill>
          <a:blip r:embed="rId3"/>
          <a:stretch>
            <a:fillRect/>
          </a:stretch>
        </p:blipFill>
        <p:spPr>
          <a:xfrm>
            <a:off x="3148454" y="1618152"/>
            <a:ext cx="4709160" cy="2994456"/>
          </a:xfrm>
          <a:prstGeom prst="rect">
            <a:avLst/>
          </a:prstGeom>
        </p:spPr>
      </p:pic>
      <p:pic>
        <p:nvPicPr>
          <p:cNvPr id="4" name="Picture 3">
            <a:extLst>
              <a:ext uri="{FF2B5EF4-FFF2-40B4-BE49-F238E27FC236}">
                <a16:creationId xmlns:a16="http://schemas.microsoft.com/office/drawing/2014/main" id="{8D320081-62AF-70A6-B177-6D21AD3B8B33}"/>
              </a:ext>
            </a:extLst>
          </p:cNvPr>
          <p:cNvPicPr>
            <a:picLocks noChangeAspect="1"/>
          </p:cNvPicPr>
          <p:nvPr/>
        </p:nvPicPr>
        <p:blipFill>
          <a:blip r:embed="rId4"/>
          <a:stretch>
            <a:fillRect/>
          </a:stretch>
        </p:blipFill>
        <p:spPr>
          <a:xfrm>
            <a:off x="1676270" y="4598814"/>
            <a:ext cx="8226484" cy="1279792"/>
          </a:xfrm>
          <a:prstGeom prst="rect">
            <a:avLst/>
          </a:prstGeom>
        </p:spPr>
      </p:pic>
    </p:spTree>
    <p:extLst>
      <p:ext uri="{BB962C8B-B14F-4D97-AF65-F5344CB8AC3E}">
        <p14:creationId xmlns:p14="http://schemas.microsoft.com/office/powerpoint/2010/main" val="90628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64B851B-C63E-9D33-BAD7-0A256178A951}"/>
              </a:ext>
            </a:extLst>
          </p:cNvPr>
          <p:cNvSpPr>
            <a:spLocks noGrp="1"/>
          </p:cNvSpPr>
          <p:nvPr>
            <p:ph type="title"/>
          </p:nvPr>
        </p:nvSpPr>
        <p:spPr>
          <a:xfrm>
            <a:off x="217714" y="-371701"/>
            <a:ext cx="11756571" cy="1325563"/>
          </a:xfrm>
        </p:spPr>
        <p:txBody>
          <a:bodyPr/>
          <a:lstStyle/>
          <a:p>
            <a:r>
              <a:rPr lang="en-GB" dirty="0">
                <a:solidFill>
                  <a:schemeClr val="tx1"/>
                </a:solidFill>
              </a:rPr>
              <a:t>An Example: The Adult Weight Management Service</a:t>
            </a:r>
          </a:p>
        </p:txBody>
      </p:sp>
      <p:pic>
        <p:nvPicPr>
          <p:cNvPr id="8" name="Picture 7">
            <a:extLst>
              <a:ext uri="{FF2B5EF4-FFF2-40B4-BE49-F238E27FC236}">
                <a16:creationId xmlns:a16="http://schemas.microsoft.com/office/drawing/2014/main" id="{7EBFC907-0402-0376-B7F1-B96F3E2827BF}"/>
              </a:ext>
            </a:extLst>
          </p:cNvPr>
          <p:cNvPicPr>
            <a:picLocks noChangeAspect="1"/>
          </p:cNvPicPr>
          <p:nvPr/>
        </p:nvPicPr>
        <p:blipFill>
          <a:blip r:embed="rId3"/>
          <a:stretch>
            <a:fillRect/>
          </a:stretch>
        </p:blipFill>
        <p:spPr>
          <a:xfrm>
            <a:off x="2226127" y="576491"/>
            <a:ext cx="8001000" cy="5334000"/>
          </a:xfrm>
          <a:prstGeom prst="rect">
            <a:avLst/>
          </a:prstGeom>
        </p:spPr>
      </p:pic>
    </p:spTree>
    <p:extLst>
      <p:ext uri="{BB962C8B-B14F-4D97-AF65-F5344CB8AC3E}">
        <p14:creationId xmlns:p14="http://schemas.microsoft.com/office/powerpoint/2010/main" val="1401644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6A484E5-7E52-54F2-8D3E-F02F963E5835}"/>
              </a:ext>
            </a:extLst>
          </p:cNvPr>
          <p:cNvSpPr>
            <a:spLocks noGrp="1"/>
          </p:cNvSpPr>
          <p:nvPr>
            <p:ph type="title"/>
          </p:nvPr>
        </p:nvSpPr>
        <p:spPr>
          <a:xfrm>
            <a:off x="526923" y="-85725"/>
            <a:ext cx="10515600" cy="1325563"/>
          </a:xfrm>
        </p:spPr>
        <p:txBody>
          <a:bodyPr/>
          <a:lstStyle/>
          <a:p>
            <a:r>
              <a:rPr lang="en-GB" dirty="0">
                <a:solidFill>
                  <a:schemeClr val="tx1"/>
                </a:solidFill>
              </a:rPr>
              <a:t>An Example: </a:t>
            </a:r>
            <a:br>
              <a:rPr lang="en-GB" dirty="0">
                <a:solidFill>
                  <a:schemeClr val="tx1"/>
                </a:solidFill>
              </a:rPr>
            </a:br>
            <a:r>
              <a:rPr lang="en-GB" dirty="0">
                <a:solidFill>
                  <a:schemeClr val="tx1"/>
                </a:solidFill>
              </a:rPr>
              <a:t>The Adult Weight Management Service</a:t>
            </a:r>
          </a:p>
        </p:txBody>
      </p:sp>
      <p:pic>
        <p:nvPicPr>
          <p:cNvPr id="9" name="Picture 8">
            <a:extLst>
              <a:ext uri="{FF2B5EF4-FFF2-40B4-BE49-F238E27FC236}">
                <a16:creationId xmlns:a16="http://schemas.microsoft.com/office/drawing/2014/main" id="{E89DF54C-3BCC-3DBC-9949-1433265DD46D}"/>
              </a:ext>
            </a:extLst>
          </p:cNvPr>
          <p:cNvPicPr>
            <a:picLocks noChangeAspect="1"/>
          </p:cNvPicPr>
          <p:nvPr/>
        </p:nvPicPr>
        <p:blipFill>
          <a:blip r:embed="rId3"/>
          <a:srcRect b="11333"/>
          <a:stretch>
            <a:fillRect/>
          </a:stretch>
        </p:blipFill>
        <p:spPr>
          <a:xfrm>
            <a:off x="1770742" y="1316736"/>
            <a:ext cx="7822769" cy="4624125"/>
          </a:xfrm>
          <a:prstGeom prst="rect">
            <a:avLst/>
          </a:prstGeom>
        </p:spPr>
      </p:pic>
      <p:sp>
        <p:nvSpPr>
          <p:cNvPr id="10" name="TextBox 9">
            <a:extLst>
              <a:ext uri="{FF2B5EF4-FFF2-40B4-BE49-F238E27FC236}">
                <a16:creationId xmlns:a16="http://schemas.microsoft.com/office/drawing/2014/main" id="{09614B62-66CF-3285-D2FB-465D1892F759}"/>
              </a:ext>
            </a:extLst>
          </p:cNvPr>
          <p:cNvSpPr txBox="1"/>
          <p:nvPr/>
        </p:nvSpPr>
        <p:spPr>
          <a:xfrm>
            <a:off x="9593512" y="2532888"/>
            <a:ext cx="2174816" cy="646331"/>
          </a:xfrm>
          <a:prstGeom prst="rect">
            <a:avLst/>
          </a:prstGeom>
          <a:noFill/>
        </p:spPr>
        <p:txBody>
          <a:bodyPr wrap="square" rtlCol="0">
            <a:spAutoFit/>
          </a:bodyPr>
          <a:lstStyle/>
          <a:p>
            <a:r>
              <a:rPr lang="en-GB" dirty="0"/>
              <a:t>This improvement has been sustained</a:t>
            </a:r>
          </a:p>
        </p:txBody>
      </p:sp>
    </p:spTree>
    <p:extLst>
      <p:ext uri="{BB962C8B-B14F-4D97-AF65-F5344CB8AC3E}">
        <p14:creationId xmlns:p14="http://schemas.microsoft.com/office/powerpoint/2010/main" val="3117995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FCEE4-1C45-A9E6-E22F-D575888D5E1F}"/>
              </a:ext>
            </a:extLst>
          </p:cNvPr>
          <p:cNvSpPr>
            <a:spLocks noGrp="1"/>
          </p:cNvSpPr>
          <p:nvPr>
            <p:ph type="title"/>
          </p:nvPr>
        </p:nvSpPr>
        <p:spPr>
          <a:xfrm>
            <a:off x="308810" y="365125"/>
            <a:ext cx="8867274" cy="1325563"/>
          </a:xfrm>
        </p:spPr>
        <p:txBody>
          <a:bodyPr/>
          <a:lstStyle/>
          <a:p>
            <a:r>
              <a:rPr lang="en-GB" dirty="0">
                <a:solidFill>
                  <a:schemeClr val="tx1"/>
                </a:solidFill>
              </a:rPr>
              <a:t>As a whole service, where are we now?</a:t>
            </a:r>
          </a:p>
        </p:txBody>
      </p:sp>
      <p:pic>
        <p:nvPicPr>
          <p:cNvPr id="5" name="Picture 4">
            <a:extLst>
              <a:ext uri="{FF2B5EF4-FFF2-40B4-BE49-F238E27FC236}">
                <a16:creationId xmlns:a16="http://schemas.microsoft.com/office/drawing/2014/main" id="{DF184430-A19A-41D5-ECAA-614721907CFE}"/>
              </a:ext>
            </a:extLst>
          </p:cNvPr>
          <p:cNvPicPr>
            <a:picLocks noChangeAspect="1"/>
          </p:cNvPicPr>
          <p:nvPr/>
        </p:nvPicPr>
        <p:blipFill>
          <a:blip r:embed="rId3"/>
          <a:srcRect l="2770" t="52667" r="2832" b="11466"/>
          <a:stretch>
            <a:fillRect/>
          </a:stretch>
        </p:blipFill>
        <p:spPr>
          <a:xfrm>
            <a:off x="378994" y="2297434"/>
            <a:ext cx="11434012" cy="2896242"/>
          </a:xfrm>
          <a:prstGeom prst="rect">
            <a:avLst/>
          </a:prstGeom>
        </p:spPr>
      </p:pic>
      <p:graphicFrame>
        <p:nvGraphicFramePr>
          <p:cNvPr id="7" name="Diagram 6">
            <a:extLst>
              <a:ext uri="{FF2B5EF4-FFF2-40B4-BE49-F238E27FC236}">
                <a16:creationId xmlns:a16="http://schemas.microsoft.com/office/drawing/2014/main" id="{C7513CAE-E97A-AB66-FA6E-043F0E747037}"/>
              </a:ext>
            </a:extLst>
          </p:cNvPr>
          <p:cNvGraphicFramePr/>
          <p:nvPr>
            <p:extLst>
              <p:ext uri="{D42A27DB-BD31-4B8C-83A1-F6EECF244321}">
                <p14:modId xmlns:p14="http://schemas.microsoft.com/office/powerpoint/2010/main" val="3416023810"/>
              </p:ext>
            </p:extLst>
          </p:nvPr>
        </p:nvGraphicFramePr>
        <p:xfrm>
          <a:off x="9322301" y="-430283"/>
          <a:ext cx="2869699" cy="25512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06272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D590F-A04B-C93D-0B0B-BE4BD63C2326}"/>
              </a:ext>
            </a:extLst>
          </p:cNvPr>
          <p:cNvSpPr>
            <a:spLocks noGrp="1"/>
          </p:cNvSpPr>
          <p:nvPr>
            <p:ph type="title"/>
          </p:nvPr>
        </p:nvSpPr>
        <p:spPr/>
        <p:txBody>
          <a:bodyPr/>
          <a:lstStyle/>
          <a:p>
            <a:r>
              <a:rPr lang="en-GB" dirty="0">
                <a:solidFill>
                  <a:schemeClr val="tx1"/>
                </a:solidFill>
              </a:rPr>
              <a:t>What next for Forth Valley Dietetics?</a:t>
            </a:r>
          </a:p>
        </p:txBody>
      </p:sp>
      <p:pic>
        <p:nvPicPr>
          <p:cNvPr id="5" name="Picture 4">
            <a:extLst>
              <a:ext uri="{FF2B5EF4-FFF2-40B4-BE49-F238E27FC236}">
                <a16:creationId xmlns:a16="http://schemas.microsoft.com/office/drawing/2014/main" id="{A1C6934F-E723-6295-930B-CE05B76527E6}"/>
              </a:ext>
            </a:extLst>
          </p:cNvPr>
          <p:cNvPicPr>
            <a:picLocks noChangeAspect="1"/>
          </p:cNvPicPr>
          <p:nvPr/>
        </p:nvPicPr>
        <p:blipFill>
          <a:blip r:embed="rId3"/>
          <a:srcRect t="15205" b="41988"/>
          <a:stretch>
            <a:fillRect/>
          </a:stretch>
        </p:blipFill>
        <p:spPr>
          <a:xfrm>
            <a:off x="-104340" y="1674434"/>
            <a:ext cx="12296340" cy="3509132"/>
          </a:xfrm>
          <a:prstGeom prst="rect">
            <a:avLst/>
          </a:prstGeom>
        </p:spPr>
      </p:pic>
    </p:spTree>
    <p:extLst>
      <p:ext uri="{BB962C8B-B14F-4D97-AF65-F5344CB8AC3E}">
        <p14:creationId xmlns:p14="http://schemas.microsoft.com/office/powerpoint/2010/main" val="3155948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3C997-7050-1547-9F98-27B30B28E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DF1B4-0642-49EC-1468-391E4FADC7F0}"/>
              </a:ext>
            </a:extLst>
          </p:cNvPr>
          <p:cNvSpPr>
            <a:spLocks noGrp="1"/>
          </p:cNvSpPr>
          <p:nvPr>
            <p:ph type="title"/>
          </p:nvPr>
        </p:nvSpPr>
        <p:spPr>
          <a:xfrm>
            <a:off x="838200" y="-171450"/>
            <a:ext cx="10515600" cy="1325563"/>
          </a:xfrm>
        </p:spPr>
        <p:txBody>
          <a:bodyPr/>
          <a:lstStyle/>
          <a:p>
            <a:r>
              <a:rPr lang="en-GB" dirty="0">
                <a:solidFill>
                  <a:schemeClr val="tx1"/>
                </a:solidFill>
              </a:rPr>
              <a:t>                  Thank you for listening </a:t>
            </a:r>
          </a:p>
        </p:txBody>
      </p:sp>
      <p:pic>
        <p:nvPicPr>
          <p:cNvPr id="5" name="Picture 4">
            <a:extLst>
              <a:ext uri="{FF2B5EF4-FFF2-40B4-BE49-F238E27FC236}">
                <a16:creationId xmlns:a16="http://schemas.microsoft.com/office/drawing/2014/main" id="{567AAF90-9E5A-8772-F201-6B6D64F1F65F}"/>
              </a:ext>
            </a:extLst>
          </p:cNvPr>
          <p:cNvPicPr>
            <a:picLocks noChangeAspect="1"/>
          </p:cNvPicPr>
          <p:nvPr/>
        </p:nvPicPr>
        <p:blipFill>
          <a:blip r:embed="rId3"/>
          <a:srcRect l="16020" r="16593"/>
          <a:stretch>
            <a:fillRect/>
          </a:stretch>
        </p:blipFill>
        <p:spPr>
          <a:xfrm>
            <a:off x="2800350" y="752268"/>
            <a:ext cx="6076950" cy="6012070"/>
          </a:xfrm>
          <a:prstGeom prst="rect">
            <a:avLst/>
          </a:prstGeom>
        </p:spPr>
      </p:pic>
    </p:spTree>
    <p:extLst>
      <p:ext uri="{BB962C8B-B14F-4D97-AF65-F5344CB8AC3E}">
        <p14:creationId xmlns:p14="http://schemas.microsoft.com/office/powerpoint/2010/main" val="2916823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524000" y="1833430"/>
            <a:ext cx="9144000" cy="2387600"/>
          </a:xfrm>
        </p:spPr>
        <p:txBody>
          <a:bodyPr>
            <a:normAutofit fontScale="90000"/>
          </a:bodyPr>
          <a:lstStyle/>
          <a:p>
            <a:r>
              <a:rPr lang="en-GB" dirty="0"/>
              <a:t>Turning Waiting into Action: Innovative approach to managing Podiatry services</a:t>
            </a:r>
            <a:br>
              <a:rPr lang="en-GB" dirty="0"/>
            </a:br>
            <a:endParaRPr lang="en-GB" dirty="0"/>
          </a:p>
        </p:txBody>
      </p:sp>
    </p:spTree>
    <p:extLst>
      <p:ext uri="{BB962C8B-B14F-4D97-AF65-F5344CB8AC3E}">
        <p14:creationId xmlns:p14="http://schemas.microsoft.com/office/powerpoint/2010/main" val="3892797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p:txBody>
          <a:bodyPr/>
          <a:lstStyle/>
          <a:p>
            <a:r>
              <a:rPr lang="en-GB" dirty="0">
                <a:solidFill>
                  <a:schemeClr val="accent5">
                    <a:lumMod val="50000"/>
                  </a:schemeClr>
                </a:solidFill>
              </a:rPr>
              <a:t>Aims of our session</a:t>
            </a:r>
            <a:endParaRPr lang="en-GB" sz="2400" i="1" dirty="0">
              <a:solidFill>
                <a:schemeClr val="tx1"/>
              </a:solidFill>
              <a:highlight>
                <a:srgbClr val="FFFF00"/>
              </a:highlight>
              <a:ea typeface="Calibri Light"/>
              <a:cs typeface="Calibri Ligh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8051" y="5868831"/>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853951" y="5807964"/>
            <a:ext cx="885178" cy="88517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40634" y="1559725"/>
            <a:ext cx="11310731" cy="3717941"/>
          </a:xfrm>
          <a:prstGeom prst="rect">
            <a:avLst/>
          </a:prstGeom>
        </p:spPr>
        <p:txBody>
          <a:bodyPr wrap="square">
            <a:spAutoFit/>
          </a:body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Prevention and Early Intervention approach </a:t>
            </a:r>
            <a:r>
              <a:rPr kumimoji="0" lang="en-GB" sz="2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to managing podiatry demand, supporting sustainable and equitable access to care. </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r>
              <a:rPr kumimoji="0" lang="en-GB" sz="2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What Matters to You” </a:t>
            </a:r>
            <a:r>
              <a:rPr kumimoji="0" lang="en-GB" sz="2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conversations – to strengthening person-centred approaches and informed more responsive, needs-led access models. </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Community Appointment Days - </a:t>
            </a:r>
            <a:r>
              <a:rPr kumimoji="0" lang="en-GB" sz="2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to improving patient knowledge, experience, and flow across waiting times pathways. </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Service transformation and redesign </a:t>
            </a:r>
            <a:r>
              <a:rPr kumimoji="0" lang="en-GB" sz="2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identifying opportunities to share learning, support quality improvement, and ensure better outcomes for people and communities.</a:t>
            </a:r>
          </a:p>
        </p:txBody>
      </p:sp>
    </p:spTree>
    <p:extLst>
      <p:ext uri="{BB962C8B-B14F-4D97-AF65-F5344CB8AC3E}">
        <p14:creationId xmlns:p14="http://schemas.microsoft.com/office/powerpoint/2010/main" val="363891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p:txBody>
          <a:bodyPr/>
          <a:lstStyle/>
          <a:p>
            <a:r>
              <a:rPr lang="en-GB" dirty="0">
                <a:solidFill>
                  <a:schemeClr val="accent5">
                    <a:lumMod val="50000"/>
                  </a:schemeClr>
                </a:solidFill>
              </a:rPr>
              <a:t>Aberdeen City HSCP Podiatry Service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1737" y="5976457"/>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016559" y="5915590"/>
            <a:ext cx="885178" cy="885178"/>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6586736" y="1785360"/>
            <a:ext cx="5107424" cy="4164248"/>
            <a:chOff x="0" y="0"/>
            <a:chExt cx="7043883" cy="4312568"/>
          </a:xfrm>
        </p:grpSpPr>
        <p:sp>
          <p:nvSpPr>
            <p:cNvPr id="23" name="Rectangle 22"/>
            <p:cNvSpPr/>
            <p:nvPr/>
          </p:nvSpPr>
          <p:spPr>
            <a:xfrm>
              <a:off x="0" y="0"/>
              <a:ext cx="56314" cy="226001"/>
            </a:xfrm>
            <a:prstGeom prst="rect">
              <a:avLst/>
            </a:prstGeom>
            <a:ln>
              <a:noFill/>
            </a:ln>
          </p:spPr>
          <p:txBody>
            <a:bodyPr vert="horz" lIns="0" tIns="0" rIns="0" bIns="0" rtlCol="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24" name="Rectangle 23"/>
            <p:cNvSpPr/>
            <p:nvPr/>
          </p:nvSpPr>
          <p:spPr>
            <a:xfrm>
              <a:off x="6478524" y="3537839"/>
              <a:ext cx="56314" cy="226002"/>
            </a:xfrm>
            <a:prstGeom prst="rect">
              <a:avLst/>
            </a:prstGeom>
            <a:ln>
              <a:noFill/>
            </a:ln>
          </p:spPr>
          <p:txBody>
            <a:bodyPr vert="horz" lIns="0" tIns="0" rIns="0" bIns="0" rtlCol="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25" name="Rectangle 24"/>
            <p:cNvSpPr/>
            <p:nvPr/>
          </p:nvSpPr>
          <p:spPr>
            <a:xfrm>
              <a:off x="2628011" y="3681095"/>
              <a:ext cx="56314" cy="226002"/>
            </a:xfrm>
            <a:prstGeom prst="rect">
              <a:avLst/>
            </a:prstGeom>
            <a:ln>
              <a:noFill/>
            </a:ln>
          </p:spPr>
          <p:txBody>
            <a:bodyPr vert="horz" lIns="0" tIns="0" rIns="0" bIns="0" rtlCol="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p:txBody>
        </p:sp>
        <p:sp>
          <p:nvSpPr>
            <p:cNvPr id="26" name="Rectangle 25"/>
            <p:cNvSpPr/>
            <p:nvPr/>
          </p:nvSpPr>
          <p:spPr>
            <a:xfrm>
              <a:off x="0" y="3856355"/>
              <a:ext cx="56314" cy="226002"/>
            </a:xfrm>
            <a:prstGeom prst="rect">
              <a:avLst/>
            </a:prstGeom>
            <a:ln>
              <a:noFill/>
            </a:ln>
          </p:spPr>
          <p:txBody>
            <a:bodyPr vert="horz" lIns="0" tIns="0" rIns="0" bIns="0" rtlCol="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 </a:t>
              </a: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pic>
          <p:nvPicPr>
            <p:cNvPr id="27" name="Picture 26"/>
            <p:cNvPicPr/>
            <p:nvPr/>
          </p:nvPicPr>
          <p:blipFill>
            <a:blip r:embed="rId5"/>
            <a:stretch>
              <a:fillRect/>
            </a:stretch>
          </p:blipFill>
          <p:spPr>
            <a:xfrm>
              <a:off x="608158" y="845721"/>
              <a:ext cx="6435725" cy="3466847"/>
            </a:xfrm>
            <a:prstGeom prst="rect">
              <a:avLst/>
            </a:prstGeom>
          </p:spPr>
        </p:pic>
      </p:grpSp>
      <p:pic>
        <p:nvPicPr>
          <p:cNvPr id="29" name="Picture 28"/>
          <p:cNvPicPr>
            <a:picLocks noChangeAspect="1"/>
          </p:cNvPicPr>
          <p:nvPr/>
        </p:nvPicPr>
        <p:blipFill>
          <a:blip r:embed="rId6"/>
          <a:stretch>
            <a:fillRect/>
          </a:stretch>
        </p:blipFill>
        <p:spPr>
          <a:xfrm>
            <a:off x="10715202" y="5882388"/>
            <a:ext cx="675704" cy="188138"/>
          </a:xfrm>
          <a:prstGeom prst="rect">
            <a:avLst/>
          </a:prstGeom>
        </p:spPr>
      </p:pic>
      <p:pic>
        <p:nvPicPr>
          <p:cNvPr id="30" name="Picture 29"/>
          <p:cNvPicPr>
            <a:picLocks noChangeAspect="1"/>
          </p:cNvPicPr>
          <p:nvPr/>
        </p:nvPicPr>
        <p:blipFill>
          <a:blip r:embed="rId7"/>
          <a:stretch>
            <a:fillRect/>
          </a:stretch>
        </p:blipFill>
        <p:spPr>
          <a:xfrm>
            <a:off x="1133743" y="1848918"/>
            <a:ext cx="6953617" cy="2054324"/>
          </a:xfrm>
          <a:prstGeom prst="rect">
            <a:avLst/>
          </a:prstGeom>
        </p:spPr>
      </p:pic>
    </p:spTree>
    <p:extLst>
      <p:ext uri="{BB962C8B-B14F-4D97-AF65-F5344CB8AC3E}">
        <p14:creationId xmlns:p14="http://schemas.microsoft.com/office/powerpoint/2010/main" val="2624203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 21"/>
          <p:cNvGraphicFramePr/>
          <p:nvPr/>
        </p:nvGraphicFramePr>
        <p:xfrm>
          <a:off x="1060353" y="1022173"/>
          <a:ext cx="8286616" cy="4522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60960" y="-328930"/>
            <a:ext cx="10515600" cy="1325563"/>
          </a:xfrm>
        </p:spPr>
        <p:txBody>
          <a:bodyPr/>
          <a:lstStyle/>
          <a:p>
            <a:r>
              <a:rPr lang="en-GB" dirty="0">
                <a:solidFill>
                  <a:schemeClr val="accent5">
                    <a:lumMod val="50000"/>
                  </a:schemeClr>
                </a:solidFill>
              </a:rPr>
              <a:t>Drivers for Change</a:t>
            </a:r>
          </a:p>
        </p:txBody>
      </p:sp>
      <p:sp>
        <p:nvSpPr>
          <p:cNvPr id="3" name="Content Placeholder 2">
            <a:extLst>
              <a:ext uri="{FF2B5EF4-FFF2-40B4-BE49-F238E27FC236}">
                <a16:creationId xmlns:a16="http://schemas.microsoft.com/office/drawing/2014/main" id="{B2D19729-3E3E-3E56-4516-A8C620AA15FE}"/>
              </a:ext>
            </a:extLst>
          </p:cNvPr>
          <p:cNvSpPr>
            <a:spLocks noGrp="1"/>
          </p:cNvSpPr>
          <p:nvPr>
            <p:ph idx="1"/>
          </p:nvPr>
        </p:nvSpPr>
        <p:spPr>
          <a:xfrm>
            <a:off x="838200" y="1698697"/>
            <a:ext cx="9738360" cy="4184654"/>
          </a:xfrm>
        </p:spPr>
        <p:txBody>
          <a:bodyPr vert="horz" lIns="91440" tIns="45720" rIns="91440" bIns="45720" rtlCol="0" anchor="t">
            <a:normAutofit/>
          </a:bodyPr>
          <a:lstStyle/>
          <a:p>
            <a:pPr marL="0" indent="0">
              <a:buNone/>
            </a:pPr>
            <a:br>
              <a:rPr lang="en-GB" dirty="0"/>
            </a:br>
            <a:endParaRPr lang="en-GB" dirty="0">
              <a:ea typeface="Calibri" panose="020F0502020204030204"/>
              <a:cs typeface="Calibri" panose="020F0502020204030204"/>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6971" y="5839818"/>
            <a:ext cx="5369998" cy="763445"/>
          </a:xfrm>
          <a:prstGeom prst="rect">
            <a:avLst/>
          </a:prstGeom>
        </p:spPr>
      </p:pic>
      <p:pic>
        <p:nvPicPr>
          <p:cNvPr id="1026" name="Picture 2" descr="NHS Grampian logo Download png"/>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033168" y="5883351"/>
            <a:ext cx="885178" cy="885178"/>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descr="data:image/svg+xml;charset=utf8,%20%3Csvg%20width%3D'270'%20height%3D'270'%20xmlns%3D'http%3A%2F%2Fwww.w3.org%2F2000%2Fsvg'%20xmlns%3Axlink%3D'http%3A%2F%2Fwww.w3.org%2F1999%2Fxlink'%20overflow%3D'hidden'%3E%3Cg%3E%3Cpath%20d%3D'M92.7723%2086.5875C92.7723%20100.561%2081.4444%20111.889%2067.4708%20111.889%2053.4971%20111.889%2042.1692%20100.561%2042.1692%2086.5875%2042.1692%2072.6138%2053.4971%2061.2859%2067.4708%2061.2859%2081.4444%2061.2859%2092.7723%2072.6138%2092.7723%2086.5875Z'%20fill%3D'%23548235'%20transform%3D'scale(1.00043%201)'%2F%3E%3Cpath%20d%3D'M227.714%2086.5875C227.714%20100.561%20216.386%20111.889%20202.412%20111.889%20188.439%20111.889%20177.111%20100.561%20177.111%2086.5875%20177.111%2072.6138%20188.439%2061.2859%20202.412%2061.2859%20216.386%2061.2859%20227.714%2072.6138%20227.714%2086.5875Z'%20fill%3D'%23548235'%20transform%3D'scale(1.00043%201)'%2F%3E%3Cpath%20d%3D'M185.545%20208.597%20185.545%20183.296C185.545%20179.36%20183.858%20175.424%20180.484%20173.175%20173.737%20167.552%20164.741%20163.617%20155.745%20161.368%20149.56%20159.681%20142.251%20157.994%20134.942%20157.994%20128.194%20157.994%20120.885%20159.119%20114.138%20161.368%20105.142%20163.617%2096.7081%20168.115%2089.3988%20173.175%2086.0252%20175.986%2084.3384%20179.36%2084.3384%20183.296L84.3384%20208.597%20185.545%20208.597Z'%20fill%3D'%23548235'%20transform%3D'scale(1.00043%201)'%2F%3E%3Cpath%20d%3D'M160.243%20125.945C160.243%20139.919%20148.915%20151.247%20134.942%20151.247%20120.968%20151.247%20109.64%20139.919%20109.64%20125.945%20109.64%20111.972%20120.968%20100.644%20134.942%20100.644%20148.915%20100.644%20160.243%20111.972%20160.243%20125.945Z'%20fill%3D'%23548235'%20transform%3D'scale(1.00043%201)'%2F%3E%3Cpath%20d%3D'M247.955%20133.817C241.208%20128.194%20232.212%20124.259%20223.216%20122.01%20217.031%20120.323%20209.722%20118.636%20202.412%20118.636%20195.665%20118.636%20188.356%20119.761%20181.609%20122.01%20178.235%20123.134%20174.862%20124.259%20171.488%20125.945L171.488%20126.508C171.488%20136.066%20167.552%20145.062%20161.368%20151.247%20172.05%20154.62%20180.484%20159.119%20187.231%20164.179%20188.918%20165.866%20190.605%20166.99%20191.729%20169.239L253.015%20169.239%20253.015%20143.938C253.015%20140.002%20251.329%20136.066%20247.955%20133.817Z'%20fill%3D'%23548235'%20transform%3D'scale(1.00043%201)'%2F%3E%3Cpath%20d%3D'M82.6517%20164.179%2082.6517%20164.179C90.5233%20158.556%2099.5194%20154.058%20108.515%20151.247%20102.331%20144.5%2098.3949%20136.066%2098.3949%20126.508%2098.3949%20125.945%2098.3949%20125.945%2098.3949%20125.383%2095.0213%20124.259%2091.6478%20122.572%2088.2742%20122.01%2082.0894%20120.323%2074.7801%20118.636%2067.4708%20118.636%2060.7237%20118.636%2053.4144%20119.761%2046.6673%20122.01%2037.6712%20124.821%2029.2373%20128.757%2021.928%20133.817%2018.5545%20136.066%2016.8677%20140.002%2016.8677%20143.938L16.8677%20169.239%2077.5914%20169.239C79.2781%20166.99%2080.4027%20165.866%2082.6517%20164.179Z'%20fill%3D'%23548235'%20transform%3D'scale(1.00043%201)'%2F%3E%3C%2Fg%3E%3C%2Fsvg%3E"/>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oup 14"/>
          <p:cNvGrpSpPr/>
          <p:nvPr/>
        </p:nvGrpSpPr>
        <p:grpSpPr>
          <a:xfrm>
            <a:off x="6679741" y="622867"/>
            <a:ext cx="1213790" cy="1146808"/>
            <a:chOff x="920338" y="2348532"/>
            <a:chExt cx="3884669" cy="3282578"/>
          </a:xfrm>
        </p:grpSpPr>
        <p:pic>
          <p:nvPicPr>
            <p:cNvPr id="5" name="Picture 4"/>
            <p:cNvPicPr>
              <a:picLocks noChangeAspect="1"/>
            </p:cNvPicPr>
            <p:nvPr/>
          </p:nvPicPr>
          <p:blipFill>
            <a:blip r:embed="rId10"/>
            <a:stretch>
              <a:fillRect/>
            </a:stretch>
          </p:blipFill>
          <p:spPr>
            <a:xfrm>
              <a:off x="920338" y="2348532"/>
              <a:ext cx="3661681" cy="2448995"/>
            </a:xfrm>
            <a:prstGeom prst="rect">
              <a:avLst/>
            </a:prstGeom>
          </p:spPr>
        </p:pic>
        <p:pic>
          <p:nvPicPr>
            <p:cNvPr id="8" name="Picture 7"/>
            <p:cNvPicPr>
              <a:picLocks noChangeAspect="1"/>
            </p:cNvPicPr>
            <p:nvPr/>
          </p:nvPicPr>
          <p:blipFill>
            <a:blip r:embed="rId11"/>
            <a:stretch>
              <a:fillRect/>
            </a:stretch>
          </p:blipFill>
          <p:spPr>
            <a:xfrm>
              <a:off x="2004266" y="3259054"/>
              <a:ext cx="2800741" cy="2372056"/>
            </a:xfrm>
            <a:prstGeom prst="rect">
              <a:avLst/>
            </a:prstGeom>
            <a:ln>
              <a:noFill/>
            </a:ln>
            <a:effectLst>
              <a:softEdge rad="112500"/>
            </a:effectLst>
          </p:spPr>
        </p:pic>
      </p:grpSp>
      <p:sp>
        <p:nvSpPr>
          <p:cNvPr id="9" name="AutoShape 4" descr="data:image/svg+xml;charset=utf8,%20%3Csvg%20width%3D'270'%20height%3D'270'%20xmlns%3D'http%3A%2F%2Fwww.w3.org%2F2000%2Fsvg'%20xmlns%3Axlink%3D'http%3A%2F%2Fwww.w3.org%2F1999%2Fxlink'%20overflow%3D'hidden'%3E%3Cg%3E%3Cpath%20d%3D'M92.7723%2086.5875C92.7723%20100.561%2081.4444%20111.889%2067.4708%20111.889%2053.4971%20111.889%2042.1692%20100.561%2042.1692%2086.5875%2042.1692%2072.6138%2053.4971%2061.2859%2067.4708%2061.2859%2081.4444%2061.2859%2092.7723%2072.6138%2092.7723%2086.5875Z'%20fill%3D'%238FAADC'%20transform%3D'scale(1.00043%201)'%2F%3E%3Cpath%20d%3D'M227.714%2086.5875C227.714%20100.561%20216.386%20111.889%20202.412%20111.889%20188.439%20111.889%20177.111%20100.561%20177.111%2086.5875%20177.111%2072.6138%20188.439%2061.2859%20202.412%2061.2859%20216.386%2061.2859%20227.714%2072.6138%20227.714%2086.5875Z'%20fill%3D'%238FAADC'%20transform%3D'scale(1.00043%201)'%2F%3E%3Cpath%20d%3D'M185.545%20208.597%20185.545%20183.296C185.545%20179.36%20183.858%20175.424%20180.484%20173.175%20173.737%20167.552%20164.741%20163.617%20155.745%20161.368%20149.56%20159.681%20142.251%20157.994%20134.942%20157.994%20128.194%20157.994%20120.885%20159.119%20114.138%20161.368%20105.142%20163.617%2096.7081%20168.115%2089.3988%20173.175%2086.0252%20175.986%2084.3384%20179.36%2084.3384%20183.296L84.3384%20208.597%20185.545%20208.597Z'%20fill%3D'%238FAADC'%20transform%3D'scale(1.00043%201)'%2F%3E%3Cpath%20d%3D'M160.243%20125.945C160.243%20139.919%20148.915%20151.247%20134.942%20151.247%20120.968%20151.247%20109.64%20139.919%20109.64%20125.945%20109.64%20111.972%20120.968%20100.644%20134.942%20100.644%20148.915%20100.644%20160.243%20111.972%20160.243%20125.945Z'%20fill%3D'%238FAADC'%20transform%3D'scale(1.00043%201)'%2F%3E%3Cpath%20d%3D'M247.955%20133.817C241.208%20128.194%20232.212%20124.259%20223.216%20122.01%20217.031%20120.323%20209.722%20118.636%20202.412%20118.636%20195.665%20118.636%20188.356%20119.761%20181.609%20122.01%20178.235%20123.134%20174.862%20124.259%20171.488%20125.945L171.488%20126.508C171.488%20136.066%20167.552%20145.062%20161.368%20151.247%20172.05%20154.62%20180.484%20159.119%20187.231%20164.179%20188.918%20165.866%20190.605%20166.99%20191.729%20169.239L253.015%20169.239%20253.015%20143.938C253.015%20140.002%20251.329%20136.066%20247.955%20133.817Z'%20fill%3D'%238FAADC'%20transform%3D'scale(1.00043%201)'%2F%3E%3Cpath%20d%3D'M82.6517%20164.179%2082.6517%20164.179C90.5233%20158.556%2099.5194%20154.058%20108.515%20151.247%20102.331%20144.5%2098.3949%20136.066%2098.3949%20126.508%2098.3949%20125.945%2098.3949%20125.945%2098.3949%20125.383%2095.0213%20124.259%2091.6478%20122.572%2088.2742%20122.01%2082.0894%20120.323%2074.7801%20118.636%2067.4708%20118.636%2060.7237%20118.636%2053.4144%20119.761%2046.6673%20122.01%2037.6712%20124.821%2029.2373%20128.757%2021.928%20133.817%2018.5545%20136.066%2016.8677%20140.002%2016.8677%20143.938L16.8677%20169.239%2077.5914%20169.239C79.2781%20166.99%2080.4027%20165.866%2082.6517%20164.179Z'%20fill%3D'%238FAADC'%20transform%3D'scale(1.00043%201)'%2F%3E%3C%2Fg%3E%3C%2Fsvg%3E"/>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AutoShape 6" descr="data:image/svg+xml;charset=utf8,%20%3Csvg%20width%3D'270'%20height%3D'270'%20xmlns%3D'http%3A%2F%2Fwww.w3.org%2F2000%2Fsvg'%20xmlns%3Axlink%3D'http%3A%2F%2Fwww.w3.org%2F1999%2Fxlink'%20overflow%3D'hidden'%3E%3Cg%3E%3Cpath%20d%3D'M92.7723%2086.5875C92.7723%20100.561%2081.4444%20111.889%2067.4708%20111.889%2053.4971%20111.889%2042.1692%20100.561%2042.1692%2086.5875%2042.1692%2072.6138%2053.4971%2061.2859%2067.4708%2061.2859%2081.4444%2061.2859%2092.7723%2072.6138%2092.7723%2086.5875Z'%20fill%3D'%238FAADC'%20transform%3D'scale(1.00043%201)'%2F%3E%3Cpath%20d%3D'M227.714%2086.5875C227.714%20100.561%20216.386%20111.889%20202.412%20111.889%20188.439%20111.889%20177.111%20100.561%20177.111%2086.5875%20177.111%2072.6138%20188.439%2061.2859%20202.412%2061.2859%20216.386%2061.2859%20227.714%2072.6138%20227.714%2086.5875Z'%20fill%3D'%238FAADC'%20transform%3D'scale(1.00043%201)'%2F%3E%3Cpath%20d%3D'M185.545%20208.597%20185.545%20183.296C185.545%20179.36%20183.858%20175.424%20180.484%20173.175%20173.737%20167.552%20164.741%20163.617%20155.745%20161.368%20149.56%20159.681%20142.251%20157.994%20134.942%20157.994%20128.194%20157.994%20120.885%20159.119%20114.138%20161.368%20105.142%20163.617%2096.7081%20168.115%2089.3988%20173.175%2086.0252%20175.986%2084.3384%20179.36%2084.3384%20183.296L84.3384%20208.597%20185.545%20208.597Z'%20fill%3D'%238FAADC'%20transform%3D'scale(1.00043%201)'%2F%3E%3Cpath%20d%3D'M160.243%20125.945C160.243%20139.919%20148.915%20151.247%20134.942%20151.247%20120.968%20151.247%20109.64%20139.919%20109.64%20125.945%20109.64%20111.972%20120.968%20100.644%20134.942%20100.644%20148.915%20100.644%20160.243%20111.972%20160.243%20125.945Z'%20fill%3D'%238FAADC'%20transform%3D'scale(1.00043%201)'%2F%3E%3Cpath%20d%3D'M247.955%20133.817C241.208%20128.194%20232.212%20124.259%20223.216%20122.01%20217.031%20120.323%20209.722%20118.636%20202.412%20118.636%20195.665%20118.636%20188.356%20119.761%20181.609%20122.01%20178.235%20123.134%20174.862%20124.259%20171.488%20125.945L171.488%20126.508C171.488%20136.066%20167.552%20145.062%20161.368%20151.247%20172.05%20154.62%20180.484%20159.119%20187.231%20164.179%20188.918%20165.866%20190.605%20166.99%20191.729%20169.239L253.015%20169.239%20253.015%20143.938C253.015%20140.002%20251.329%20136.066%20247.955%20133.817Z'%20fill%3D'%238FAADC'%20transform%3D'scale(1.00043%201)'%2F%3E%3Cpath%20d%3D'M82.6517%20164.179%2082.6517%20164.179C90.5233%20158.556%2099.5194%20154.058%20108.515%20151.247%20102.331%20144.5%2098.3949%20136.066%2098.3949%20126.508%2098.3949%20125.945%2098.3949%20125.945%2098.3949%20125.383%2095.0213%20124.259%2091.6478%20122.572%2088.2742%20122.01%2082.0894%20120.323%2074.7801%20118.636%2067.4708%20118.636%2060.7237%20118.636%2053.4144%20119.761%2046.6673%20122.01%2037.6712%20124.821%2029.2373%20128.757%2021.928%20133.817%2018.5545%20136.066%2016.8677%20140.002%2016.8677%20143.938L16.8677%20169.239%2077.5914%20169.239C79.2781%20166.99%2080.4027%20165.866%2082.6517%20164.179Z'%20fill%3D'%238FAADC'%20transform%3D'scale(1.00043%201)'%2F%3E%3C%2Fg%3E%3C%2Fsvg%3E"/>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16" name="Picture 15"/>
          <p:cNvPicPr>
            <a:picLocks noChangeAspect="1"/>
          </p:cNvPicPr>
          <p:nvPr/>
        </p:nvPicPr>
        <p:blipFill rotWithShape="1">
          <a:blip r:embed="rId12"/>
          <a:srcRect l="20763" t="7345" r="845" b="348"/>
          <a:stretch/>
        </p:blipFill>
        <p:spPr>
          <a:xfrm>
            <a:off x="8006430" y="4030671"/>
            <a:ext cx="797457" cy="760564"/>
          </a:xfrm>
          <a:prstGeom prst="rect">
            <a:avLst/>
          </a:prstGeom>
        </p:spPr>
      </p:pic>
      <p:grpSp>
        <p:nvGrpSpPr>
          <p:cNvPr id="14" name="Group 13"/>
          <p:cNvGrpSpPr/>
          <p:nvPr/>
        </p:nvGrpSpPr>
        <p:grpSpPr>
          <a:xfrm>
            <a:off x="7893531" y="2668074"/>
            <a:ext cx="1296978" cy="740683"/>
            <a:chOff x="5027210" y="2491866"/>
            <a:chExt cx="4267796" cy="2111085"/>
          </a:xfrm>
        </p:grpSpPr>
        <p:pic>
          <p:nvPicPr>
            <p:cNvPr id="13" name="Picture 12"/>
            <p:cNvPicPr>
              <a:picLocks noChangeAspect="1"/>
            </p:cNvPicPr>
            <p:nvPr/>
          </p:nvPicPr>
          <p:blipFill>
            <a:blip r:embed="rId13"/>
            <a:stretch>
              <a:fillRect/>
            </a:stretch>
          </p:blipFill>
          <p:spPr>
            <a:xfrm>
              <a:off x="6846739" y="2907265"/>
              <a:ext cx="2448267" cy="1695686"/>
            </a:xfrm>
            <a:prstGeom prst="rect">
              <a:avLst/>
            </a:prstGeom>
          </p:spPr>
        </p:pic>
        <p:pic>
          <p:nvPicPr>
            <p:cNvPr id="7" name="Picture 6"/>
            <p:cNvPicPr>
              <a:picLocks noChangeAspect="1"/>
            </p:cNvPicPr>
            <p:nvPr/>
          </p:nvPicPr>
          <p:blipFill>
            <a:blip r:embed="rId14"/>
            <a:stretch>
              <a:fillRect/>
            </a:stretch>
          </p:blipFill>
          <p:spPr>
            <a:xfrm>
              <a:off x="5027210" y="2491866"/>
              <a:ext cx="2257740" cy="1600422"/>
            </a:xfrm>
            <a:prstGeom prst="rect">
              <a:avLst/>
            </a:prstGeom>
          </p:spPr>
        </p:pic>
      </p:grpSp>
      <p:pic>
        <p:nvPicPr>
          <p:cNvPr id="10" name="Picture 9"/>
          <p:cNvPicPr>
            <a:picLocks noChangeAspect="1"/>
          </p:cNvPicPr>
          <p:nvPr/>
        </p:nvPicPr>
        <p:blipFill>
          <a:blip r:embed="rId15"/>
          <a:stretch>
            <a:fillRect/>
          </a:stretch>
        </p:blipFill>
        <p:spPr>
          <a:xfrm>
            <a:off x="4979400" y="5275124"/>
            <a:ext cx="971957" cy="971957"/>
          </a:xfrm>
          <a:prstGeom prst="rect">
            <a:avLst/>
          </a:prstGeom>
        </p:spPr>
      </p:pic>
      <p:pic>
        <p:nvPicPr>
          <p:cNvPr id="17" name="Picture 16"/>
          <p:cNvPicPr>
            <a:picLocks noChangeAspect="1"/>
          </p:cNvPicPr>
          <p:nvPr/>
        </p:nvPicPr>
        <p:blipFill>
          <a:blip r:embed="rId16"/>
          <a:stretch>
            <a:fillRect/>
          </a:stretch>
        </p:blipFill>
        <p:spPr>
          <a:xfrm>
            <a:off x="2171284" y="3887022"/>
            <a:ext cx="1226131" cy="1226131"/>
          </a:xfrm>
          <a:prstGeom prst="rect">
            <a:avLst/>
          </a:prstGeom>
        </p:spPr>
      </p:pic>
      <p:pic>
        <p:nvPicPr>
          <p:cNvPr id="21" name="Picture 20"/>
          <p:cNvPicPr>
            <a:picLocks noChangeAspect="1"/>
          </p:cNvPicPr>
          <p:nvPr/>
        </p:nvPicPr>
        <p:blipFill>
          <a:blip r:embed="rId17"/>
          <a:stretch>
            <a:fillRect/>
          </a:stretch>
        </p:blipFill>
        <p:spPr>
          <a:xfrm>
            <a:off x="1620213" y="2281947"/>
            <a:ext cx="1102143" cy="1021825"/>
          </a:xfrm>
          <a:prstGeom prst="rect">
            <a:avLst/>
          </a:prstGeom>
        </p:spPr>
      </p:pic>
      <p:sp>
        <p:nvSpPr>
          <p:cNvPr id="18" name="Rectangle 1"/>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 name="Picture 19"/>
          <p:cNvPicPr>
            <a:picLocks noChangeAspect="1"/>
          </p:cNvPicPr>
          <p:nvPr/>
        </p:nvPicPr>
        <p:blipFill rotWithShape="1">
          <a:blip r:embed="rId18" cstate="hqprint">
            <a:clrChange>
              <a:clrFrom>
                <a:srgbClr val="F8F7F3"/>
              </a:clrFrom>
              <a:clrTo>
                <a:srgbClr val="F8F7F3">
                  <a:alpha val="0"/>
                </a:srgbClr>
              </a:clrTo>
            </a:clrChange>
            <a:extLst>
              <a:ext uri="{28A0092B-C50C-407E-A947-70E740481C1C}">
                <a14:useLocalDpi xmlns:a14="http://schemas.microsoft.com/office/drawing/2010/main" val="0"/>
              </a:ext>
            </a:extLst>
          </a:blip>
          <a:srcRect t="11398"/>
          <a:stretch/>
        </p:blipFill>
        <p:spPr>
          <a:xfrm>
            <a:off x="4054381" y="436602"/>
            <a:ext cx="1328381" cy="784645"/>
          </a:xfrm>
          <a:prstGeom prst="rect">
            <a:avLst/>
          </a:prstGeom>
        </p:spPr>
      </p:pic>
    </p:spTree>
    <p:extLst>
      <p:ext uri="{BB962C8B-B14F-4D97-AF65-F5344CB8AC3E}">
        <p14:creationId xmlns:p14="http://schemas.microsoft.com/office/powerpoint/2010/main" val="394579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a:blip r:embed="rId3"/>
          <a:stretch>
            <a:fillRect/>
          </a:stretch>
        </p:blipFill>
        <p:spPr>
          <a:xfrm>
            <a:off x="8572551" y="6094009"/>
            <a:ext cx="972642" cy="746137"/>
          </a:xfrm>
          <a:prstGeom prst="rect">
            <a:avLst/>
          </a:prstGeom>
        </p:spPr>
      </p:pic>
      <p:sp>
        <p:nvSpPr>
          <p:cNvPr id="3" name="Content Placeholder 2">
            <a:extLst>
              <a:ext uri="{FF2B5EF4-FFF2-40B4-BE49-F238E27FC236}">
                <a16:creationId xmlns:a16="http://schemas.microsoft.com/office/drawing/2014/main" id="{B2D19729-3E3E-3E56-4516-A8C620AA15FE}"/>
              </a:ext>
            </a:extLst>
          </p:cNvPr>
          <p:cNvSpPr>
            <a:spLocks noGrp="1"/>
          </p:cNvSpPr>
          <p:nvPr>
            <p:ph idx="1"/>
          </p:nvPr>
        </p:nvSpPr>
        <p:spPr>
          <a:xfrm>
            <a:off x="838200" y="1779813"/>
            <a:ext cx="10515600" cy="3886200"/>
          </a:xfrm>
        </p:spPr>
        <p:txBody>
          <a:bodyPr vert="horz" lIns="91440" tIns="45720" rIns="91440" bIns="45720" rtlCol="0" anchor="t">
            <a:normAutofit/>
          </a:bodyPr>
          <a:lstStyle/>
          <a:p>
            <a:pPr marL="0" indent="0">
              <a:buNone/>
            </a:pPr>
            <a:br>
              <a:rPr lang="en-GB" dirty="0"/>
            </a:br>
            <a:endParaRPr lang="en-GB" dirty="0">
              <a:ea typeface="Calibri" panose="020F0502020204030204"/>
              <a:cs typeface="Calibri" panose="020F0502020204030204"/>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8669" y="6129176"/>
            <a:ext cx="3556001" cy="621409"/>
          </a:xfrm>
          <a:prstGeom prst="rect">
            <a:avLst/>
          </a:prstGeom>
        </p:spPr>
      </p:pic>
      <p:sp>
        <p:nvSpPr>
          <p:cNvPr id="11" name="Title 1">
            <a:extLst>
              <a:ext uri="{FF2B5EF4-FFF2-40B4-BE49-F238E27FC236}">
                <a16:creationId xmlns:a16="http://schemas.microsoft.com/office/drawing/2014/main" id="{89BBACFD-5DF5-BFA8-1D38-EB4825FA10C5}"/>
              </a:ext>
            </a:extLst>
          </p:cNvPr>
          <p:cNvSpPr txBox="1">
            <a:spLocks/>
          </p:cNvSpPr>
          <p:nvPr/>
        </p:nvSpPr>
        <p:spPr>
          <a:xfrm>
            <a:off x="220526"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5B9BD5">
                    <a:lumMod val="50000"/>
                  </a:srgbClr>
                </a:solidFill>
                <a:effectLst/>
                <a:uLnTx/>
                <a:uFillTx/>
                <a:latin typeface="Calibri Light" panose="020F0302020204030204"/>
                <a:ea typeface="+mj-ea"/>
                <a:cs typeface="+mj-cs"/>
              </a:rPr>
              <a:t>Our journey to redesigning and transforming Aberdeen City HSCP Podiatry Service</a:t>
            </a:r>
          </a:p>
        </p:txBody>
      </p:sp>
      <p:pic>
        <p:nvPicPr>
          <p:cNvPr id="12" name="Picture 11"/>
          <p:cNvPicPr/>
          <p:nvPr/>
        </p:nvPicPr>
        <p:blipFill rotWithShape="1">
          <a:blip r:embed="rId5"/>
          <a:srcRect t="58105" r="68868" b="22395"/>
          <a:stretch/>
        </p:blipFill>
        <p:spPr bwMode="auto">
          <a:xfrm>
            <a:off x="340868" y="1264368"/>
            <a:ext cx="2911968" cy="1089151"/>
          </a:xfrm>
          <a:prstGeom prst="rect">
            <a:avLst/>
          </a:prstGeom>
          <a:ln>
            <a:noFill/>
          </a:ln>
          <a:effectLst>
            <a:softEdge rad="112500"/>
          </a:effectLst>
          <a:extLst>
            <a:ext uri="{53640926-AAD7-44D8-BBD7-CCE9431645EC}">
              <a14:shadowObscured xmlns:a14="http://schemas.microsoft.com/office/drawing/2010/main"/>
            </a:ext>
          </a:extLst>
        </p:spPr>
      </p:pic>
      <p:graphicFrame>
        <p:nvGraphicFramePr>
          <p:cNvPr id="14" name="Diagram 13"/>
          <p:cNvGraphicFramePr/>
          <p:nvPr/>
        </p:nvGraphicFramePr>
        <p:xfrm>
          <a:off x="2205556" y="662781"/>
          <a:ext cx="8041843" cy="60494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7" name="Picture 15"/>
          <p:cNvPicPr>
            <a:picLocks noChangeAspect="1" noChangeArrowheads="1"/>
          </p:cNvPicPr>
          <p:nvPr/>
        </p:nvPicPr>
        <p:blipFill>
          <a:blip r:embed="rId11">
            <a:extLst>
              <a:ext uri="{28A0092B-C50C-407E-A947-70E740481C1C}">
                <a14:useLocalDpi xmlns:a14="http://schemas.microsoft.com/office/drawing/2010/main" val="0"/>
              </a:ext>
            </a:extLst>
          </a:blip>
          <a:srcRect l="1408" t="53967" r="68845" b="28674"/>
          <a:stretch>
            <a:fillRect/>
          </a:stretch>
        </p:blipFill>
        <p:spPr bwMode="auto">
          <a:xfrm>
            <a:off x="461795" y="2366664"/>
            <a:ext cx="2606525" cy="101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hape 17"/>
          <p:cNvSpPr/>
          <p:nvPr/>
        </p:nvSpPr>
        <p:spPr>
          <a:xfrm>
            <a:off x="2551199" y="1104675"/>
            <a:ext cx="7696200" cy="4561338"/>
          </a:xfrm>
          <a:prstGeom prst="swooshArrow">
            <a:avLst>
              <a:gd name="adj1" fmla="val 25000"/>
              <a:gd name="adj2" fmla="val 25000"/>
            </a:avLst>
          </a:prstGeom>
          <a:solidFill>
            <a:schemeClr val="accent1">
              <a:lumMod val="40000"/>
              <a:lumOff val="6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pic>
        <p:nvPicPr>
          <p:cNvPr id="20" name="Picture 19"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4229627" y="3863627"/>
            <a:ext cx="336787" cy="483540"/>
          </a:xfrm>
          <a:prstGeom prst="rect">
            <a:avLst/>
          </a:prstGeom>
          <a:noFill/>
        </p:spPr>
      </p:pic>
      <p:pic>
        <p:nvPicPr>
          <p:cNvPr id="22" name="Picture 21"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4222800" y="3191988"/>
            <a:ext cx="350439" cy="576217"/>
          </a:xfrm>
          <a:prstGeom prst="rect">
            <a:avLst/>
          </a:prstGeom>
          <a:noFill/>
        </p:spPr>
      </p:pic>
      <p:pic>
        <p:nvPicPr>
          <p:cNvPr id="23" name="Picture 22"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2960210" y="4839716"/>
            <a:ext cx="330119" cy="491205"/>
          </a:xfrm>
          <a:prstGeom prst="rect">
            <a:avLst/>
          </a:prstGeom>
          <a:noFill/>
        </p:spPr>
      </p:pic>
      <p:pic>
        <p:nvPicPr>
          <p:cNvPr id="27" name="Picture 26"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8181349" y="1335872"/>
            <a:ext cx="544800" cy="873849"/>
          </a:xfrm>
          <a:prstGeom prst="rect">
            <a:avLst/>
          </a:prstGeom>
          <a:noFill/>
        </p:spPr>
      </p:pic>
      <p:pic>
        <p:nvPicPr>
          <p:cNvPr id="28" name="Picture 27"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6306561" y="2701533"/>
            <a:ext cx="544800" cy="873849"/>
          </a:xfrm>
          <a:prstGeom prst="rect">
            <a:avLst/>
          </a:prstGeom>
          <a:noFill/>
        </p:spPr>
      </p:pic>
      <p:pic>
        <p:nvPicPr>
          <p:cNvPr id="29" name="Picture 28"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6845152" y="1851318"/>
            <a:ext cx="544800" cy="873849"/>
          </a:xfrm>
          <a:prstGeom prst="rect">
            <a:avLst/>
          </a:prstGeom>
          <a:noFill/>
        </p:spPr>
      </p:pic>
      <p:pic>
        <p:nvPicPr>
          <p:cNvPr id="30" name="Picture 29"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5142318" y="3182427"/>
            <a:ext cx="544800" cy="873849"/>
          </a:xfrm>
          <a:prstGeom prst="rect">
            <a:avLst/>
          </a:prstGeom>
          <a:noFill/>
        </p:spPr>
      </p:pic>
      <p:pic>
        <p:nvPicPr>
          <p:cNvPr id="31" name="Picture 30"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5440309" y="2245454"/>
            <a:ext cx="544800" cy="873849"/>
          </a:xfrm>
          <a:prstGeom prst="rect">
            <a:avLst/>
          </a:prstGeom>
          <a:noFill/>
        </p:spPr>
      </p:pic>
      <p:pic>
        <p:nvPicPr>
          <p:cNvPr id="32" name="Picture 31"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3163350" y="4121374"/>
            <a:ext cx="336787" cy="483540"/>
          </a:xfrm>
          <a:prstGeom prst="rect">
            <a:avLst/>
          </a:prstGeom>
          <a:noFill/>
        </p:spPr>
      </p:pic>
      <p:pic>
        <p:nvPicPr>
          <p:cNvPr id="33" name="Picture 32" descr="C:\Users\Leigh\AppData\Local\Microsoft\Windows\Temporary Internet Files\Content.IE5\MEFO4O8I\jean-victor-balin-h-foot-print[1].png"/>
          <p:cNvPicPr/>
          <p:nvPr/>
        </p:nvPicPr>
        <p:blipFill>
          <a:blip r:embed="rId12" cstate="print">
            <a:duotone>
              <a:prstClr val="black"/>
              <a:srgbClr val="D9C3A5">
                <a:tint val="50000"/>
                <a:satMod val="180000"/>
              </a:srgbClr>
            </a:duotone>
          </a:blip>
          <a:srcRect l="56642" t="21825"/>
          <a:stretch>
            <a:fillRect/>
          </a:stretch>
        </p:blipFill>
        <p:spPr bwMode="auto">
          <a:xfrm rot="2461345">
            <a:off x="8163931" y="2298552"/>
            <a:ext cx="544800" cy="873849"/>
          </a:xfrm>
          <a:prstGeom prst="rect">
            <a:avLst/>
          </a:prstGeom>
          <a:noFill/>
        </p:spPr>
      </p:pic>
      <p:pic>
        <p:nvPicPr>
          <p:cNvPr id="34" name="Picture 33"/>
          <p:cNvPicPr>
            <a:picLocks noChangeAspect="1"/>
          </p:cNvPicPr>
          <p:nvPr/>
        </p:nvPicPr>
        <p:blipFill>
          <a:blip r:embed="rId13"/>
          <a:stretch>
            <a:fillRect/>
          </a:stretch>
        </p:blipFill>
        <p:spPr>
          <a:xfrm>
            <a:off x="1142447" y="5884840"/>
            <a:ext cx="1718391" cy="905722"/>
          </a:xfrm>
          <a:prstGeom prst="rect">
            <a:avLst/>
          </a:prstGeom>
        </p:spPr>
      </p:pic>
      <p:pic>
        <p:nvPicPr>
          <p:cNvPr id="35" name="Picture 2" descr="Healthcare Improvement Scotland"/>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39537" y="6235411"/>
            <a:ext cx="1357074" cy="46333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15"/>
          <a:stretch>
            <a:fillRect/>
          </a:stretch>
        </p:blipFill>
        <p:spPr>
          <a:xfrm>
            <a:off x="7870345" y="6246827"/>
            <a:ext cx="836954" cy="448109"/>
          </a:xfrm>
          <a:prstGeom prst="rect">
            <a:avLst/>
          </a:prstGeom>
        </p:spPr>
      </p:pic>
    </p:spTree>
    <p:extLst>
      <p:ext uri="{BB962C8B-B14F-4D97-AF65-F5344CB8AC3E}">
        <p14:creationId xmlns:p14="http://schemas.microsoft.com/office/powerpoint/2010/main" val="2425200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260131" y="-89874"/>
            <a:ext cx="10912434" cy="1325563"/>
          </a:xfrm>
        </p:spPr>
        <p:txBody>
          <a:bodyPr/>
          <a:lstStyle/>
          <a:p>
            <a:r>
              <a:rPr lang="en-GB" dirty="0">
                <a:solidFill>
                  <a:schemeClr val="accent5">
                    <a:lumMod val="50000"/>
                  </a:schemeClr>
                </a:solidFill>
              </a:rPr>
              <a:t>What is a Community Appointment Day?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891" y="5928585"/>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057565" y="5867718"/>
            <a:ext cx="885178" cy="88517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5"/>
          <a:stretch>
            <a:fillRect/>
          </a:stretch>
        </p:blipFill>
        <p:spPr>
          <a:xfrm>
            <a:off x="350346" y="1592580"/>
            <a:ext cx="3149808" cy="3382552"/>
          </a:xfrm>
          <a:prstGeom prst="rect">
            <a:avLst/>
          </a:prstGeom>
        </p:spPr>
      </p:pic>
      <p:sp>
        <p:nvSpPr>
          <p:cNvPr id="3" name="Rectangle 2"/>
          <p:cNvSpPr/>
          <p:nvPr/>
        </p:nvSpPr>
        <p:spPr>
          <a:xfrm>
            <a:off x="4054891" y="1268814"/>
            <a:ext cx="7315200" cy="513986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Holistic health and wellbeing</a:t>
            </a:r>
            <a:r>
              <a:rPr kumimoji="0" lang="en-GB"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support  - </a:t>
            </a:r>
            <a:r>
              <a:rPr kumimoji="0" lang="en-GB"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bringing together health services, social care, and community partners in one accessible location.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Personalised Care </a:t>
            </a:r>
            <a:r>
              <a:rPr kumimoji="0" lang="en-GB"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Empower attendees through co-designed events that focus on “What Matters to You” conversations, enabling individuals to voice priorities and make informed choices.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De-medicalised setting -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Holding appointments in a community setting like a leisure centre, the atmosphere is less clinical and more relaxed, potentially reducing anxiety and encouraging engagement.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Improved Access and Reduced Waiting Times -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offering same-day access to clinical assessments where that is appropriate.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Community Empowerment –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Empowering</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 to take a more active role in their own care by providing them with the knowledge, resources, and support to manage their conditions effectively.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333333"/>
              </a:solidFill>
              <a:effectLst/>
              <a:uLnTx/>
              <a:uFillTx/>
              <a:latin typeface="Roboto Regular"/>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875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553720" y="117749"/>
            <a:ext cx="5999480" cy="1325563"/>
          </a:xfrm>
        </p:spPr>
        <p:txBody>
          <a:bodyPr/>
          <a:lstStyle/>
          <a:p>
            <a:r>
              <a:rPr lang="en-GB" dirty="0">
                <a:solidFill>
                  <a:schemeClr val="accent5">
                    <a:lumMod val="50000"/>
                  </a:schemeClr>
                </a:solidFill>
              </a:rPr>
              <a:t>Aims of the Podiatry CADs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8201" y="5855013"/>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823391" y="5855013"/>
            <a:ext cx="885178" cy="8851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p:cNvGraphicFramePr/>
          <p:nvPr/>
        </p:nvGraphicFramePr>
        <p:xfrm>
          <a:off x="1437699" y="1443521"/>
          <a:ext cx="8656320" cy="47793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p:cNvPicPr>
            <a:picLocks noChangeAspect="1"/>
          </p:cNvPicPr>
          <p:nvPr/>
        </p:nvPicPr>
        <p:blipFill>
          <a:blip r:embed="rId10">
            <a:clrChange>
              <a:clrFrom>
                <a:srgbClr val="F8F7F7"/>
              </a:clrFrom>
              <a:clrTo>
                <a:srgbClr val="F8F7F7">
                  <a:alpha val="0"/>
                </a:srgbClr>
              </a:clrTo>
            </a:clrChange>
          </a:blip>
          <a:stretch>
            <a:fillRect/>
          </a:stretch>
        </p:blipFill>
        <p:spPr>
          <a:xfrm>
            <a:off x="6426142" y="1380706"/>
            <a:ext cx="5602936" cy="4096587"/>
          </a:xfrm>
          <a:prstGeom prst="rect">
            <a:avLst/>
          </a:prstGeom>
        </p:spPr>
      </p:pic>
    </p:spTree>
    <p:extLst>
      <p:ext uri="{BB962C8B-B14F-4D97-AF65-F5344CB8AC3E}">
        <p14:creationId xmlns:p14="http://schemas.microsoft.com/office/powerpoint/2010/main" val="504674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01" y="6094555"/>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425018" y="6033688"/>
            <a:ext cx="885178" cy="88517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5"/>
          <a:stretch>
            <a:fillRect/>
          </a:stretch>
        </p:blipFill>
        <p:spPr>
          <a:xfrm>
            <a:off x="-50800" y="-121920"/>
            <a:ext cx="12293600" cy="7223666"/>
          </a:xfrm>
          <a:prstGeom prst="rect">
            <a:avLst/>
          </a:prstGeom>
        </p:spPr>
      </p:pic>
    </p:spTree>
    <p:extLst>
      <p:ext uri="{BB962C8B-B14F-4D97-AF65-F5344CB8AC3E}">
        <p14:creationId xmlns:p14="http://schemas.microsoft.com/office/powerpoint/2010/main" val="1967762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5930-0EF7-11DB-EB70-30BF7571BC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D496B2-4642-321F-44AD-5450DE592E2F}"/>
              </a:ext>
            </a:extLst>
          </p:cNvPr>
          <p:cNvSpPr>
            <a:spLocks noGrp="1"/>
          </p:cNvSpPr>
          <p:nvPr>
            <p:ph idx="1"/>
          </p:nvPr>
        </p:nvSpPr>
        <p:spPr>
          <a:xfrm>
            <a:off x="838200" y="1840617"/>
            <a:ext cx="10515600" cy="3886200"/>
          </a:xfrm>
        </p:spPr>
        <p:txBody>
          <a:bodyPr>
            <a:normAutofit/>
          </a:bodyPr>
          <a:lstStyle/>
          <a:p>
            <a:pPr marL="0" indent="0" fontAlgn="base">
              <a:buNone/>
            </a:pPr>
            <a:r>
              <a:rPr lang="en-GB" b="1" dirty="0">
                <a:solidFill>
                  <a:srgbClr val="000000"/>
                </a:solidFill>
              </a:rPr>
              <a:t> </a:t>
            </a:r>
            <a:endParaRPr lang="en-GB" dirty="0"/>
          </a:p>
        </p:txBody>
      </p:sp>
      <p:pic>
        <p:nvPicPr>
          <p:cNvPr id="4" name="Picture 3">
            <a:extLst>
              <a:ext uri="{FF2B5EF4-FFF2-40B4-BE49-F238E27FC236}">
                <a16:creationId xmlns:a16="http://schemas.microsoft.com/office/drawing/2014/main" id="{25AB28CF-DE86-FE79-DC33-FEF816A08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01" y="6094555"/>
            <a:ext cx="5369998" cy="763445"/>
          </a:xfrm>
          <a:prstGeom prst="rect">
            <a:avLst/>
          </a:prstGeom>
        </p:spPr>
      </p:pic>
      <p:pic>
        <p:nvPicPr>
          <p:cNvPr id="1026" name="Picture 2" descr="NHS Grampian logo Download png">
            <a:extLst>
              <a:ext uri="{FF2B5EF4-FFF2-40B4-BE49-F238E27FC236}">
                <a16:creationId xmlns:a16="http://schemas.microsoft.com/office/drawing/2014/main" id="{6064060E-6EF6-D62D-4028-3A7A42F0240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425018" y="6033688"/>
            <a:ext cx="885178" cy="885178"/>
          </a:xfrm>
          <a:prstGeom prst="rect">
            <a:avLst/>
          </a:prstGeom>
          <a:noFill/>
          <a:extLst>
            <a:ext uri="{909E8E84-426E-40DD-AFC4-6F175D3DCCD1}">
              <a14:hiddenFill xmlns:a14="http://schemas.microsoft.com/office/drawing/2010/main">
                <a:solidFill>
                  <a:srgbClr val="FFFFFF"/>
                </a:solidFill>
              </a14:hiddenFill>
            </a:ext>
          </a:extLst>
        </p:spPr>
      </p:pic>
      <p:pic>
        <p:nvPicPr>
          <p:cNvPr id="18" name="Content Placeholder 4">
            <a:extLst>
              <a:ext uri="{FF2B5EF4-FFF2-40B4-BE49-F238E27FC236}">
                <a16:creationId xmlns:a16="http://schemas.microsoft.com/office/drawing/2014/main" id="{A3D20715-D02F-D270-C6C6-35F41DD4C826}"/>
              </a:ext>
            </a:extLst>
          </p:cNvPr>
          <p:cNvPicPr>
            <a:picLocks noChangeAspect="1"/>
          </p:cNvPicPr>
          <p:nvPr/>
        </p:nvPicPr>
        <p:blipFill>
          <a:blip r:embed="rId5"/>
          <a:stretch>
            <a:fillRect/>
          </a:stretch>
        </p:blipFill>
        <p:spPr>
          <a:xfrm>
            <a:off x="-157654" y="-321830"/>
            <a:ext cx="12475780" cy="7209166"/>
          </a:xfrm>
          <a:prstGeom prst="rect">
            <a:avLst/>
          </a:prstGeom>
        </p:spPr>
      </p:pic>
    </p:spTree>
    <p:extLst>
      <p:ext uri="{BB962C8B-B14F-4D97-AF65-F5344CB8AC3E}">
        <p14:creationId xmlns:p14="http://schemas.microsoft.com/office/powerpoint/2010/main" val="1530813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593F1-109D-2CD3-F4D4-260B647DA4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437C7E-00DF-EA65-39CA-7410F15872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01" y="6094555"/>
            <a:ext cx="5369998" cy="763445"/>
          </a:xfrm>
          <a:prstGeom prst="rect">
            <a:avLst/>
          </a:prstGeom>
        </p:spPr>
      </p:pic>
      <p:pic>
        <p:nvPicPr>
          <p:cNvPr id="1026" name="Picture 2" descr="NHS Grampian logo Download png">
            <a:extLst>
              <a:ext uri="{FF2B5EF4-FFF2-40B4-BE49-F238E27FC236}">
                <a16:creationId xmlns:a16="http://schemas.microsoft.com/office/drawing/2014/main" id="{847FB45B-155B-D774-6457-D3C1DDE8229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425018" y="6033688"/>
            <a:ext cx="885178" cy="88517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3763F38B-6E48-B141-1F3D-24D42CEB4959}"/>
              </a:ext>
            </a:extLst>
          </p:cNvPr>
          <p:cNvPicPr>
            <a:picLocks noChangeAspect="1"/>
          </p:cNvPicPr>
          <p:nvPr/>
        </p:nvPicPr>
        <p:blipFill>
          <a:blip r:embed="rId5"/>
          <a:stretch>
            <a:fillRect/>
          </a:stretch>
        </p:blipFill>
        <p:spPr>
          <a:xfrm>
            <a:off x="-50800" y="-136864"/>
            <a:ext cx="12293600" cy="7259630"/>
          </a:xfrm>
          <a:prstGeom prst="rect">
            <a:avLst/>
          </a:prstGeom>
        </p:spPr>
      </p:pic>
    </p:spTree>
    <p:extLst>
      <p:ext uri="{BB962C8B-B14F-4D97-AF65-F5344CB8AC3E}">
        <p14:creationId xmlns:p14="http://schemas.microsoft.com/office/powerpoint/2010/main" val="520443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97393" y="2609795"/>
            <a:ext cx="3484655" cy="1390216"/>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Arial"/>
              </a:rPr>
              <a:t>Stay Well / Stay Connected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Sport Aberdeen – Stay Active Programme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ACHSCP Wellbeing Co-ordinators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Carers Support – ACHSCP Team</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p:cNvSpPr txBox="1"/>
          <p:nvPr/>
        </p:nvSpPr>
        <p:spPr>
          <a:xfrm>
            <a:off x="445728" y="10685"/>
            <a:ext cx="1153621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Our Community Partners</a:t>
            </a:r>
          </a:p>
        </p:txBody>
      </p:sp>
      <p:sp>
        <p:nvSpPr>
          <p:cNvPr id="23" name="Rectangle 22"/>
          <p:cNvSpPr/>
          <p:nvPr/>
        </p:nvSpPr>
        <p:spPr>
          <a:xfrm>
            <a:off x="6299694" y="2607927"/>
            <a:ext cx="3227020" cy="139208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Arial"/>
              </a:rPr>
              <a:t>Benefits &amp; General Support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CFINE Safe Team</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Department of Work &amp; Pensions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Citizens Advice Bureau</a:t>
            </a:r>
          </a:p>
        </p:txBody>
      </p:sp>
      <p:sp>
        <p:nvSpPr>
          <p:cNvPr id="26" name="TextBox 25"/>
          <p:cNvSpPr txBox="1"/>
          <p:nvPr/>
        </p:nvSpPr>
        <p:spPr>
          <a:xfrm>
            <a:off x="2601351" y="1103038"/>
            <a:ext cx="3489030" cy="1397285"/>
          </a:xfrm>
          <a:prstGeom prst="rect">
            <a:avLst/>
          </a:prstGeom>
          <a:solidFill>
            <a:srgbClr val="FFC000"/>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Arial"/>
              </a:rPr>
              <a:t>Health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Occupational Therapy (CAARS)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Podiatry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Physiotherapy (CAARS)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Aberdeen City Vaccination Team</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Public Health – Healthpoint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Community Pharmacy</a:t>
            </a:r>
          </a:p>
        </p:txBody>
      </p:sp>
      <p:sp>
        <p:nvSpPr>
          <p:cNvPr id="24" name="Rectangle 23"/>
          <p:cNvSpPr/>
          <p:nvPr/>
        </p:nvSpPr>
        <p:spPr>
          <a:xfrm>
            <a:off x="3584" y="10103"/>
            <a:ext cx="12180349" cy="74739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Services &amp; Community Partners</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p:cNvSpPr/>
          <p:nvPr/>
        </p:nvSpPr>
        <p:spPr>
          <a:xfrm>
            <a:off x="6297981" y="1099621"/>
            <a:ext cx="3216443" cy="13830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a:ea typeface="+mn-ea"/>
                <a:cs typeface="Arial"/>
              </a:rPr>
              <a:t>Condition Specific</a:t>
            </a:r>
            <a:endParaRPr kumimoji="0" lang="en-US" sz="1800" b="0" i="0" u="none" strike="noStrike" kern="1200" cap="none" spc="0" normalizeH="0" baseline="0" noProof="0" dirty="0">
              <a:ln>
                <a:noFill/>
              </a:ln>
              <a:solidFill>
                <a:prstClr val="white"/>
              </a:solidFill>
              <a:effectLst/>
              <a:uLnTx/>
              <a:uFillTx/>
              <a:latin typeface="Calibri" panose="020F0502020204030204"/>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My Diabetes my Way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Parkinsons UK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Diabetes UK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a:ea typeface="+mn-ea"/>
                <a:cs typeface="Arial"/>
              </a:rPr>
              <a:t>Vernacare Instruments</a:t>
            </a:r>
          </a:p>
        </p:txBody>
      </p:sp>
      <p:pic>
        <p:nvPicPr>
          <p:cNvPr id="31" name="Picture 3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2309" y="2467827"/>
            <a:ext cx="2238984" cy="1679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2158156" y="4561603"/>
            <a:ext cx="2419739" cy="18946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5400000">
            <a:off x="10006292" y="4619967"/>
            <a:ext cx="2384683" cy="1788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5400000">
            <a:off x="6070192" y="4589040"/>
            <a:ext cx="2432040" cy="1842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51229" y="595460"/>
            <a:ext cx="2229050" cy="1671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4893" y="4309023"/>
            <a:ext cx="2234914" cy="2432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rot="5400000">
            <a:off x="4117659" y="4586699"/>
            <a:ext cx="2432039" cy="1842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683193" y="500490"/>
            <a:ext cx="2387332" cy="1790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rot="5400000">
            <a:off x="8067424" y="4592782"/>
            <a:ext cx="2384683" cy="1842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9703885" y="2350868"/>
            <a:ext cx="2394930" cy="17961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4519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439022" y="4450502"/>
            <a:ext cx="195551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Zone 1</a:t>
            </a: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matters to you”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Conversation</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6285D4EE-25B9-72D6-0409-F30211B1847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3241957" y="2151501"/>
            <a:ext cx="2139903" cy="2247899"/>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ln w="57150">
            <a:solidFill>
              <a:schemeClr val="tx1"/>
            </a:solidFill>
          </a:ln>
        </p:spPr>
      </p:pic>
      <p:pic>
        <p:nvPicPr>
          <p:cNvPr id="22" name="Picture 21">
            <a:extLst>
              <a:ext uri="{FF2B5EF4-FFF2-40B4-BE49-F238E27FC236}">
                <a16:creationId xmlns:a16="http://schemas.microsoft.com/office/drawing/2014/main" id="{6285D4EE-25B9-72D6-0409-F30211B184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7355" y="2129880"/>
            <a:ext cx="2382246" cy="229144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ln w="57150">
            <a:solidFill>
              <a:schemeClr val="tx1"/>
            </a:solidFill>
          </a:ln>
        </p:spPr>
      </p:pic>
      <p:sp>
        <p:nvSpPr>
          <p:cNvPr id="23" name="TextBox 22"/>
          <p:cNvSpPr txBox="1"/>
          <p:nvPr/>
        </p:nvSpPr>
        <p:spPr>
          <a:xfrm>
            <a:off x="5591029" y="4503174"/>
            <a:ext cx="290511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Zone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 to 1 brief discussion with a Podiatrist</a:t>
            </a:r>
          </a:p>
        </p:txBody>
      </p:sp>
      <p:sp>
        <p:nvSpPr>
          <p:cNvPr id="24" name="TextBox 23"/>
          <p:cNvSpPr txBox="1"/>
          <p:nvPr/>
        </p:nvSpPr>
        <p:spPr>
          <a:xfrm>
            <a:off x="3177027" y="4494330"/>
            <a:ext cx="226976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Zone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Market Stalls – Health, Community Partners &amp; Voluntary Organisations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Box 24"/>
          <p:cNvSpPr txBox="1"/>
          <p:nvPr/>
        </p:nvSpPr>
        <p:spPr>
          <a:xfrm>
            <a:off x="9299179" y="4461680"/>
            <a:ext cx="202287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Zone 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Pain Café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Peer Support</a:t>
            </a:r>
          </a:p>
        </p:txBody>
      </p:sp>
      <p:pic>
        <p:nvPicPr>
          <p:cNvPr id="15" name="Picture 14">
            <a:extLst>
              <a:ext uri="{FF2B5EF4-FFF2-40B4-BE49-F238E27FC236}">
                <a16:creationId xmlns:a16="http://schemas.microsoft.com/office/drawing/2014/main" id="{7CED15F6-CE61-72BD-9502-2C9E01ABE786}"/>
              </a:ext>
            </a:extLst>
          </p:cNvPr>
          <p:cNvPicPr>
            <a:picLocks noChangeAspect="1"/>
          </p:cNvPicPr>
          <p:nvPr/>
        </p:nvPicPr>
        <p:blipFill>
          <a:blip r:embed="rId5"/>
          <a:srcRect t="3440" b="3440"/>
          <a:stretch/>
        </p:blipFill>
        <p:spPr>
          <a:xfrm>
            <a:off x="384425" y="2137369"/>
            <a:ext cx="2153687" cy="2153691"/>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a:ln w="57150">
            <a:solidFill>
              <a:schemeClr val="tx1"/>
            </a:solidFill>
          </a:ln>
        </p:spPr>
      </p:pic>
      <p:sp>
        <p:nvSpPr>
          <p:cNvPr id="3" name="Rectangle 2"/>
          <p:cNvSpPr/>
          <p:nvPr/>
        </p:nvSpPr>
        <p:spPr>
          <a:xfrm>
            <a:off x="11651" y="0"/>
            <a:ext cx="12180349" cy="127267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the Day……</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C4BE5CD-A7B0-EB3B-B975-C3CE7DFD0F19}"/>
              </a:ext>
            </a:extLst>
          </p:cNvPr>
          <p:cNvPicPr>
            <a:picLocks noChangeAspect="1"/>
          </p:cNvPicPr>
          <p:nvPr/>
        </p:nvPicPr>
        <p:blipFill rotWithShape="1">
          <a:blip r:embed="rId6"/>
          <a:srcRect b="212"/>
          <a:stretch/>
        </p:blipFill>
        <p:spPr>
          <a:xfrm>
            <a:off x="5927834" y="2129880"/>
            <a:ext cx="2427890" cy="22742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2FDA4259-BEE2-BC60-0CF7-2BA313746C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11001" y="5936905"/>
            <a:ext cx="5369998" cy="763445"/>
          </a:xfrm>
          <a:prstGeom prst="rect">
            <a:avLst/>
          </a:prstGeom>
        </p:spPr>
      </p:pic>
      <p:pic>
        <p:nvPicPr>
          <p:cNvPr id="10" name="Picture 2" descr="NHS Grampian logo Download png">
            <a:extLst>
              <a:ext uri="{FF2B5EF4-FFF2-40B4-BE49-F238E27FC236}">
                <a16:creationId xmlns:a16="http://schemas.microsoft.com/office/drawing/2014/main" id="{6C6A2BB0-CBFD-89DC-82D1-1D999A82368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732273" y="5919791"/>
            <a:ext cx="885178" cy="885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380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115" y="5812897"/>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960526" y="5972822"/>
            <a:ext cx="885178" cy="885178"/>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3">
            <a:extLst>
              <a:ext uri="{FF2B5EF4-FFF2-40B4-BE49-F238E27FC236}">
                <a16:creationId xmlns:a16="http://schemas.microsoft.com/office/drawing/2014/main" id="{7730F869-3DD1-8613-9F77-40C4977DE773}"/>
              </a:ext>
            </a:extLst>
          </p:cNvPr>
          <p:cNvSpPr>
            <a:spLocks noGrp="1"/>
          </p:cNvSpPr>
          <p:nvPr>
            <p:ph idx="1"/>
          </p:nvPr>
        </p:nvSpPr>
        <p:spPr/>
        <p:txBody>
          <a:bodyPr/>
          <a:lstStyle/>
          <a:p>
            <a:endParaRPr lang="en-GB" dirty="0"/>
          </a:p>
        </p:txBody>
      </p:sp>
      <p:pic>
        <p:nvPicPr>
          <p:cNvPr id="16" name="Picture 15">
            <a:extLst>
              <a:ext uri="{FF2B5EF4-FFF2-40B4-BE49-F238E27FC236}">
                <a16:creationId xmlns:a16="http://schemas.microsoft.com/office/drawing/2014/main" id="{47B6777F-EC6C-8E30-414E-D6F0A646B585}"/>
              </a:ext>
            </a:extLst>
          </p:cNvPr>
          <p:cNvPicPr>
            <a:picLocks noChangeAspect="1"/>
          </p:cNvPicPr>
          <p:nvPr/>
        </p:nvPicPr>
        <p:blipFill>
          <a:blip r:embed="rId5"/>
          <a:stretch>
            <a:fillRect/>
          </a:stretch>
        </p:blipFill>
        <p:spPr>
          <a:xfrm>
            <a:off x="135364" y="-298755"/>
            <a:ext cx="11921271" cy="6010580"/>
          </a:xfrm>
          <a:prstGeom prst="rect">
            <a:avLst/>
          </a:prstGeom>
        </p:spPr>
      </p:pic>
    </p:spTree>
    <p:extLst>
      <p:ext uri="{BB962C8B-B14F-4D97-AF65-F5344CB8AC3E}">
        <p14:creationId xmlns:p14="http://schemas.microsoft.com/office/powerpoint/2010/main" val="2113603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Speech Bubble: Oval 1023">
            <a:extLst>
              <a:ext uri="{FF2B5EF4-FFF2-40B4-BE49-F238E27FC236}">
                <a16:creationId xmlns:a16="http://schemas.microsoft.com/office/drawing/2014/main" id="{599AC830-7937-420C-D466-13FC6F297FFE}"/>
              </a:ext>
            </a:extLst>
          </p:cNvPr>
          <p:cNvSpPr/>
          <p:nvPr/>
        </p:nvSpPr>
        <p:spPr>
          <a:xfrm>
            <a:off x="9467308" y="1389903"/>
            <a:ext cx="2321418" cy="2023055"/>
          </a:xfrm>
          <a:prstGeom prst="wedgeEllipse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Spoke to a reasonable number of people. There was some quiet spells – Supporting staff were excellent</a:t>
            </a:r>
          </a:p>
        </p:txBody>
      </p:sp>
      <p:pic>
        <p:nvPicPr>
          <p:cNvPr id="27" name="Picture 26">
            <a:extLst>
              <a:ext uri="{FF2B5EF4-FFF2-40B4-BE49-F238E27FC236}">
                <a16:creationId xmlns:a16="http://schemas.microsoft.com/office/drawing/2014/main" id="{DDC26AC3-E1D9-F059-0206-65AC3BC1A458}"/>
              </a:ext>
            </a:extLst>
          </p:cNvPr>
          <p:cNvPicPr>
            <a:picLocks noChangeAspect="1"/>
          </p:cNvPicPr>
          <p:nvPr/>
        </p:nvPicPr>
        <p:blipFill>
          <a:blip r:embed="rId3"/>
          <a:stretch>
            <a:fillRect/>
          </a:stretch>
        </p:blipFill>
        <p:spPr>
          <a:xfrm>
            <a:off x="4005805" y="2373599"/>
            <a:ext cx="3739613" cy="3486080"/>
          </a:xfrm>
          <a:prstGeom prst="rect">
            <a:avLst/>
          </a:prstGeom>
        </p:spPr>
      </p:pic>
      <p:sp>
        <p:nvSpPr>
          <p:cNvPr id="18" name="Speech Bubble: Oval 17">
            <a:extLst>
              <a:ext uri="{FF2B5EF4-FFF2-40B4-BE49-F238E27FC236}">
                <a16:creationId xmlns:a16="http://schemas.microsoft.com/office/drawing/2014/main" id="{3816BCFD-71C4-B71B-5A0C-FA1FE9BEBFF9}"/>
              </a:ext>
            </a:extLst>
          </p:cNvPr>
          <p:cNvSpPr/>
          <p:nvPr/>
        </p:nvSpPr>
        <p:spPr>
          <a:xfrm flipH="1">
            <a:off x="1207043" y="-270539"/>
            <a:ext cx="2511403" cy="2023055"/>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75% stated their understanding of who can help me if “I can’t manage my personal foot care” is a bit or much </a:t>
            </a: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better</a:t>
            </a:r>
            <a:r>
              <a:rPr kumimoji="0" lang="en-GB" sz="1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than before.</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5805" y="5897428"/>
            <a:ext cx="5369998" cy="763445"/>
          </a:xfrm>
          <a:prstGeom prst="rect">
            <a:avLst/>
          </a:prstGeom>
        </p:spPr>
      </p:pic>
      <p:pic>
        <p:nvPicPr>
          <p:cNvPr id="1026" name="Picture 2" descr="NHS Grampian logo Download p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932967" y="5828262"/>
            <a:ext cx="885178" cy="885178"/>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F993A011-EDB0-31CA-D288-B1CAC8B014B2}"/>
              </a:ext>
            </a:extLst>
          </p:cNvPr>
          <p:cNvSpPr/>
          <p:nvPr/>
        </p:nvSpPr>
        <p:spPr>
          <a:xfrm>
            <a:off x="5009456" y="-95674"/>
            <a:ext cx="2383288" cy="2148558"/>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I didn’t realise how much support was available in the community. I’ve come away with a load of information”</a:t>
            </a:r>
          </a:p>
        </p:txBody>
      </p:sp>
      <p:sp>
        <p:nvSpPr>
          <p:cNvPr id="14" name="Speech Bubble: Oval 13">
            <a:extLst>
              <a:ext uri="{FF2B5EF4-FFF2-40B4-BE49-F238E27FC236}">
                <a16:creationId xmlns:a16="http://schemas.microsoft.com/office/drawing/2014/main" id="{15953539-465B-F477-1285-B6026776DA31}"/>
              </a:ext>
            </a:extLst>
          </p:cNvPr>
          <p:cNvSpPr/>
          <p:nvPr/>
        </p:nvSpPr>
        <p:spPr>
          <a:xfrm flipH="1">
            <a:off x="3156744" y="418611"/>
            <a:ext cx="2383287" cy="2023055"/>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100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“It was reassuring to hear other people’s experiences and know I wasn’t the only one with these concerns</a:t>
            </a:r>
            <a:r>
              <a:rPr kumimoji="0" lang="en-GB" sz="1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
        <p:nvSpPr>
          <p:cNvPr id="16" name="Speech Bubble: Oval 15">
            <a:extLst>
              <a:ext uri="{FF2B5EF4-FFF2-40B4-BE49-F238E27FC236}">
                <a16:creationId xmlns:a16="http://schemas.microsoft.com/office/drawing/2014/main" id="{FE78E376-F5F8-4662-207B-8334F37DB47C}"/>
              </a:ext>
            </a:extLst>
          </p:cNvPr>
          <p:cNvSpPr/>
          <p:nvPr/>
        </p:nvSpPr>
        <p:spPr>
          <a:xfrm flipH="1">
            <a:off x="1677266" y="1954127"/>
            <a:ext cx="2511403" cy="2023055"/>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100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 learned things I can do at home to look after my feet and help prevent problems in the future”</a:t>
            </a:r>
          </a:p>
        </p:txBody>
      </p:sp>
      <p:sp>
        <p:nvSpPr>
          <p:cNvPr id="7" name="Speech Bubble: Oval 6">
            <a:extLst>
              <a:ext uri="{FF2B5EF4-FFF2-40B4-BE49-F238E27FC236}">
                <a16:creationId xmlns:a16="http://schemas.microsoft.com/office/drawing/2014/main" id="{5E2DD3B5-4AF5-AC0A-3C51-E3D405F7DC98}"/>
              </a:ext>
            </a:extLst>
          </p:cNvPr>
          <p:cNvSpPr/>
          <p:nvPr/>
        </p:nvSpPr>
        <p:spPr>
          <a:xfrm>
            <a:off x="6707714" y="779607"/>
            <a:ext cx="2383288" cy="2023055"/>
          </a:xfrm>
          <a:prstGeom prst="wedgeEllipse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0" i="1"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0"/>
              </a:rPr>
              <a:t>It is well organised, there’s a good atmosphere.  It is useful to meet up with other organisations</a:t>
            </a:r>
            <a:r>
              <a:rPr kumimoji="0" lang="en-GB" sz="18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0"/>
              </a:rPr>
              <a:t>. </a:t>
            </a:r>
          </a:p>
        </p:txBody>
      </p:sp>
      <p:sp>
        <p:nvSpPr>
          <p:cNvPr id="13" name="Speech Bubble: Oval 12">
            <a:extLst>
              <a:ext uri="{FF2B5EF4-FFF2-40B4-BE49-F238E27FC236}">
                <a16:creationId xmlns:a16="http://schemas.microsoft.com/office/drawing/2014/main" id="{FAD9C3DC-1C74-EB3B-1FD7-E3B303F60E58}"/>
              </a:ext>
            </a:extLst>
          </p:cNvPr>
          <p:cNvSpPr/>
          <p:nvPr/>
        </p:nvSpPr>
        <p:spPr>
          <a:xfrm>
            <a:off x="7611475" y="2468909"/>
            <a:ext cx="2503122" cy="2196854"/>
          </a:xfrm>
          <a:prstGeom prst="wedgeEllipse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Large group of colleagues to network with.  Plenty of time was given per patient, so was able to resolve some issues on the day</a:t>
            </a:r>
          </a:p>
        </p:txBody>
      </p:sp>
      <p:sp>
        <p:nvSpPr>
          <p:cNvPr id="23" name="Speech Bubble: Oval 22">
            <a:extLst>
              <a:ext uri="{FF2B5EF4-FFF2-40B4-BE49-F238E27FC236}">
                <a16:creationId xmlns:a16="http://schemas.microsoft.com/office/drawing/2014/main" id="{C4B5F274-5E75-7277-DCAF-E5EE9389AA89}"/>
              </a:ext>
            </a:extLst>
          </p:cNvPr>
          <p:cNvSpPr/>
          <p:nvPr/>
        </p:nvSpPr>
        <p:spPr>
          <a:xfrm flipH="1">
            <a:off x="72549" y="1131053"/>
            <a:ext cx="2087467" cy="1755689"/>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100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83% would recommend a CAD to a friend of Family member in future</a:t>
            </a:r>
          </a:p>
        </p:txBody>
      </p:sp>
      <p:sp>
        <p:nvSpPr>
          <p:cNvPr id="30" name="Speech Bubble: Oval 29">
            <a:extLst>
              <a:ext uri="{FF2B5EF4-FFF2-40B4-BE49-F238E27FC236}">
                <a16:creationId xmlns:a16="http://schemas.microsoft.com/office/drawing/2014/main" id="{6F55505B-2654-9708-3CD4-252154D1E1D3}"/>
              </a:ext>
            </a:extLst>
          </p:cNvPr>
          <p:cNvSpPr/>
          <p:nvPr/>
        </p:nvSpPr>
        <p:spPr>
          <a:xfrm>
            <a:off x="8442551" y="-265278"/>
            <a:ext cx="2383288" cy="2023055"/>
          </a:xfrm>
          <a:prstGeom prst="wedgeEllipse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0" i="1"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0"/>
              </a:rPr>
              <a:t>Really enjoyed the day, a different way of delivering services to patients and supporting the wider community</a:t>
            </a:r>
            <a:endParaRPr kumimoji="0" lang="en-GB" sz="18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0"/>
            </a:endParaRPr>
          </a:p>
        </p:txBody>
      </p:sp>
    </p:spTree>
    <p:extLst>
      <p:ext uri="{BB962C8B-B14F-4D97-AF65-F5344CB8AC3E}">
        <p14:creationId xmlns:p14="http://schemas.microsoft.com/office/powerpoint/2010/main" val="2325132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6086" y="5850818"/>
            <a:ext cx="5369998" cy="763445"/>
          </a:xfrm>
          <a:prstGeom prst="rect">
            <a:avLst/>
          </a:prstGeom>
        </p:spPr>
      </p:pic>
      <p:pic>
        <p:nvPicPr>
          <p:cNvPr id="1026" name="Picture 2" descr="NHS Grampian logo Download 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037093" y="5850818"/>
            <a:ext cx="885178" cy="8851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rot="1005633">
            <a:off x="8580826" y="34501"/>
            <a:ext cx="1906274" cy="777782"/>
          </a:xfrm>
          <a:prstGeom prst="rect">
            <a:avLst/>
          </a:prstGeom>
        </p:spPr>
      </p:pic>
      <p:sp>
        <p:nvSpPr>
          <p:cNvPr id="8" name="Title 1">
            <a:extLst>
              <a:ext uri="{FF2B5EF4-FFF2-40B4-BE49-F238E27FC236}">
                <a16:creationId xmlns:a16="http://schemas.microsoft.com/office/drawing/2014/main" id="{89BBACFD-5DF5-BFA8-1D38-EB4825FA10C5}"/>
              </a:ext>
            </a:extLst>
          </p:cNvPr>
          <p:cNvSpPr>
            <a:spLocks noGrp="1"/>
          </p:cNvSpPr>
          <p:nvPr>
            <p:ph type="title"/>
          </p:nvPr>
        </p:nvSpPr>
        <p:spPr>
          <a:xfrm>
            <a:off x="218090" y="-241770"/>
            <a:ext cx="10912475" cy="1325563"/>
          </a:xfrm>
        </p:spPr>
        <p:txBody>
          <a:bodyPr/>
          <a:lstStyle/>
          <a:p>
            <a:r>
              <a:rPr lang="en-GB" dirty="0">
                <a:solidFill>
                  <a:schemeClr val="accent5">
                    <a:lumMod val="50000"/>
                  </a:schemeClr>
                </a:solidFill>
              </a:rPr>
              <a:t>Successes, Outcomes and Next Steps</a:t>
            </a:r>
          </a:p>
        </p:txBody>
      </p:sp>
      <p:pic>
        <p:nvPicPr>
          <p:cNvPr id="10" name="Content Placeholder 9">
            <a:extLst>
              <a:ext uri="{FF2B5EF4-FFF2-40B4-BE49-F238E27FC236}">
                <a16:creationId xmlns:a16="http://schemas.microsoft.com/office/drawing/2014/main" id="{3D8F04BB-D550-1B5F-6202-DECE02C29D94}"/>
              </a:ext>
            </a:extLst>
          </p:cNvPr>
          <p:cNvPicPr>
            <a:picLocks noGrp="1" noChangeAspect="1"/>
          </p:cNvPicPr>
          <p:nvPr>
            <p:ph idx="1"/>
          </p:nvPr>
        </p:nvPicPr>
        <p:blipFill>
          <a:blip r:embed="rId6"/>
          <a:srcRect r="88757"/>
          <a:stretch>
            <a:fillRect/>
          </a:stretch>
        </p:blipFill>
        <p:spPr>
          <a:xfrm>
            <a:off x="613844" y="2989962"/>
            <a:ext cx="1259884" cy="1356506"/>
          </a:xfrm>
          <a:prstGeom prst="rect">
            <a:avLst/>
          </a:prstGeom>
        </p:spPr>
      </p:pic>
      <p:sp>
        <p:nvSpPr>
          <p:cNvPr id="14" name="Content Placeholder 2"/>
          <p:cNvSpPr txBox="1">
            <a:spLocks/>
          </p:cNvSpPr>
          <p:nvPr/>
        </p:nvSpPr>
        <p:spPr>
          <a:xfrm>
            <a:off x="1797646" y="3221555"/>
            <a:ext cx="10515600" cy="10590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Partnership and collaboration </a:t>
            </a: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Collaborate and co-produce with public,  patients, and wider health and social care teams to deliver a high- quality podiatry service that is sustainable, person centred and responsive to local needs.</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4AEF7332-0C22-E5BC-159E-2A6107110228}"/>
              </a:ext>
            </a:extLst>
          </p:cNvPr>
          <p:cNvSpPr txBox="1">
            <a:spLocks/>
          </p:cNvSpPr>
          <p:nvPr/>
        </p:nvSpPr>
        <p:spPr>
          <a:xfrm>
            <a:off x="1755606" y="874374"/>
            <a:ext cx="10515600" cy="10590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Service Improvement and Delivery </a:t>
            </a: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Continue to build  on the success  of CADs and further develop the service.  Consider implementing a more locality-based model and extending  it to other patient cohorts, such as people with diabetes. </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4D3258A4-8E38-3EC4-4B62-B4FE36A40D4C}"/>
              </a:ext>
            </a:extLst>
          </p:cNvPr>
          <p:cNvPicPr>
            <a:picLocks noChangeAspect="1"/>
          </p:cNvPicPr>
          <p:nvPr/>
        </p:nvPicPr>
        <p:blipFill>
          <a:blip r:embed="rId7"/>
          <a:stretch>
            <a:fillRect/>
          </a:stretch>
        </p:blipFill>
        <p:spPr>
          <a:xfrm>
            <a:off x="800211" y="900956"/>
            <a:ext cx="986925" cy="817737"/>
          </a:xfrm>
          <a:prstGeom prst="rect">
            <a:avLst/>
          </a:prstGeom>
        </p:spPr>
      </p:pic>
      <p:sp>
        <p:nvSpPr>
          <p:cNvPr id="20" name="Content Placeholder 2">
            <a:extLst>
              <a:ext uri="{FF2B5EF4-FFF2-40B4-BE49-F238E27FC236}">
                <a16:creationId xmlns:a16="http://schemas.microsoft.com/office/drawing/2014/main" id="{08F84F60-BB66-79CF-CAB5-25E1B9E4D9B0}"/>
              </a:ext>
            </a:extLst>
          </p:cNvPr>
          <p:cNvSpPr txBox="1">
            <a:spLocks/>
          </p:cNvSpPr>
          <p:nvPr/>
        </p:nvSpPr>
        <p:spPr>
          <a:xfrm>
            <a:off x="1807781" y="2054605"/>
            <a:ext cx="10515600" cy="10590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Teamwork and Workforce </a:t>
            </a: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Feedback from staff has been overwhelmingly positive. The initiative has created opportunities for closer collaboration, fostered multi-disciplinary team working, and supported workforce development across the service.</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A3F71029-BFEF-829C-381A-E94D25980F00}"/>
              </a:ext>
            </a:extLst>
          </p:cNvPr>
          <p:cNvPicPr>
            <a:picLocks noChangeAspect="1"/>
          </p:cNvPicPr>
          <p:nvPr/>
        </p:nvPicPr>
        <p:blipFill>
          <a:blip r:embed="rId8"/>
          <a:stretch>
            <a:fillRect/>
          </a:stretch>
        </p:blipFill>
        <p:spPr>
          <a:xfrm>
            <a:off x="495722" y="1565864"/>
            <a:ext cx="1259884" cy="1182748"/>
          </a:xfrm>
          <a:prstGeom prst="rect">
            <a:avLst/>
          </a:prstGeom>
        </p:spPr>
      </p:pic>
      <p:pic>
        <p:nvPicPr>
          <p:cNvPr id="26" name="Picture 25">
            <a:extLst>
              <a:ext uri="{FF2B5EF4-FFF2-40B4-BE49-F238E27FC236}">
                <a16:creationId xmlns:a16="http://schemas.microsoft.com/office/drawing/2014/main" id="{7369916C-D8BB-E8A1-C5BF-7A4A177DADA5}"/>
              </a:ext>
            </a:extLst>
          </p:cNvPr>
          <p:cNvPicPr>
            <a:picLocks noChangeAspect="1"/>
          </p:cNvPicPr>
          <p:nvPr/>
        </p:nvPicPr>
        <p:blipFill>
          <a:blip r:embed="rId9"/>
          <a:stretch>
            <a:fillRect/>
          </a:stretch>
        </p:blipFill>
        <p:spPr>
          <a:xfrm>
            <a:off x="930589" y="4456799"/>
            <a:ext cx="824949" cy="967184"/>
          </a:xfrm>
          <a:prstGeom prst="rect">
            <a:avLst/>
          </a:prstGeom>
        </p:spPr>
      </p:pic>
      <p:sp>
        <p:nvSpPr>
          <p:cNvPr id="28" name="Content Placeholder 2">
            <a:extLst>
              <a:ext uri="{FF2B5EF4-FFF2-40B4-BE49-F238E27FC236}">
                <a16:creationId xmlns:a16="http://schemas.microsoft.com/office/drawing/2014/main" id="{04C06ED9-DFEB-7F17-C894-C61BCC631412}"/>
              </a:ext>
            </a:extLst>
          </p:cNvPr>
          <p:cNvSpPr txBox="1">
            <a:spLocks/>
          </p:cNvSpPr>
          <p:nvPr/>
        </p:nvSpPr>
        <p:spPr>
          <a:xfrm>
            <a:off x="1755606" y="4422805"/>
            <a:ext cx="10515600" cy="10590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Integrated Care Pathways </a:t>
            </a: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Collaborate, co-produce and co-create with the public, patients, wider health and social care teams and third sector to develop integrated care and clinical pathways  that prioritise prevention and early intervention, while ensuring those with the greatest need receive timely and appropriate care. </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335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17122F2-0327-5D9D-0198-B3EAB4EA49F8}"/>
              </a:ext>
            </a:extLst>
          </p:cNvPr>
          <p:cNvPicPr>
            <a:picLocks noChangeAspect="1"/>
          </p:cNvPicPr>
          <p:nvPr/>
        </p:nvPicPr>
        <p:blipFill>
          <a:blip r:embed="rId3"/>
          <a:stretch>
            <a:fillRect/>
          </a:stretch>
        </p:blipFill>
        <p:spPr>
          <a:xfrm>
            <a:off x="-31528" y="-241738"/>
            <a:ext cx="12223528" cy="71365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956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524000" y="1230302"/>
            <a:ext cx="9144000" cy="2387600"/>
          </a:xfrm>
        </p:spPr>
        <p:txBody>
          <a:bodyPr>
            <a:normAutofit fontScale="90000"/>
          </a:bodyPr>
          <a:lstStyle/>
          <a:p>
            <a:r>
              <a:rPr lang="en-GB" dirty="0">
                <a:latin typeface="Calibri Light" panose="020F0302020204030204" pitchFamily="34" charset="0"/>
                <a:ea typeface="Calibri Light" panose="020F0302020204030204" pitchFamily="34" charset="0"/>
                <a:cs typeface="Calibri Light" panose="020F0302020204030204" pitchFamily="34" charset="0"/>
              </a:rPr>
              <a:t>Improving Access to Contraception: Lessons from a LARC Drop-In Pilot</a:t>
            </a:r>
            <a:endParaRPr lang="en-GB" dirty="0"/>
          </a:p>
        </p:txBody>
      </p:sp>
    </p:spTree>
    <p:extLst>
      <p:ext uri="{BB962C8B-B14F-4D97-AF65-F5344CB8AC3E}">
        <p14:creationId xmlns:p14="http://schemas.microsoft.com/office/powerpoint/2010/main" val="2366744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p:txBody>
          <a:bodyPr/>
          <a:lstStyle/>
          <a:p>
            <a:r>
              <a:rPr lang="en-GB">
                <a:solidFill>
                  <a:schemeClr val="tx1"/>
                </a:solidFill>
              </a:rPr>
              <a:t>Session Overview </a:t>
            </a:r>
          </a:p>
        </p:txBody>
      </p:sp>
      <p:sp>
        <p:nvSpPr>
          <p:cNvPr id="3" name="Content Placeholder 2">
            <a:extLst>
              <a:ext uri="{FF2B5EF4-FFF2-40B4-BE49-F238E27FC236}">
                <a16:creationId xmlns:a16="http://schemas.microsoft.com/office/drawing/2014/main" id="{B2D19729-3E3E-3E56-4516-A8C620AA15FE}"/>
              </a:ext>
            </a:extLst>
          </p:cNvPr>
          <p:cNvSpPr>
            <a:spLocks noGrp="1"/>
          </p:cNvSpPr>
          <p:nvPr>
            <p:ph idx="1"/>
          </p:nvPr>
        </p:nvSpPr>
        <p:spPr>
          <a:xfrm>
            <a:off x="838200" y="1485900"/>
            <a:ext cx="10515600" cy="3886200"/>
          </a:xfrm>
        </p:spPr>
        <p:txBody>
          <a:bodyPr vert="horz" lIns="91440" tIns="45720" rIns="91440" bIns="45720" rtlCol="0" anchor="t">
            <a:normAutofit lnSpcReduction="10000"/>
          </a:bodyPr>
          <a:lstStyle/>
          <a:p>
            <a:pPr>
              <a:buFontTx/>
              <a:buChar char="-"/>
            </a:pPr>
            <a:r>
              <a:rPr lang="en-GB" dirty="0">
                <a:solidFill>
                  <a:schemeClr val="tx1"/>
                </a:solidFill>
              </a:rPr>
              <a:t>Defining the Challenge</a:t>
            </a:r>
          </a:p>
          <a:p>
            <a:pPr>
              <a:buFontTx/>
              <a:buChar char="-"/>
            </a:pPr>
            <a:r>
              <a:rPr lang="en-GB" dirty="0">
                <a:solidFill>
                  <a:schemeClr val="tx1"/>
                </a:solidFill>
              </a:rPr>
              <a:t>Listening before acting </a:t>
            </a:r>
          </a:p>
          <a:p>
            <a:pPr>
              <a:buFontTx/>
              <a:buChar char="-"/>
            </a:pPr>
            <a:r>
              <a:rPr lang="en-GB" dirty="0">
                <a:solidFill>
                  <a:schemeClr val="tx1"/>
                </a:solidFill>
              </a:rPr>
              <a:t>Collaborative Service Design</a:t>
            </a:r>
          </a:p>
          <a:p>
            <a:pPr>
              <a:buFontTx/>
              <a:buChar char="-"/>
            </a:pPr>
            <a:r>
              <a:rPr lang="en-GB" dirty="0">
                <a:solidFill>
                  <a:schemeClr val="tx1"/>
                </a:solidFill>
              </a:rPr>
              <a:t>What we did </a:t>
            </a:r>
          </a:p>
          <a:p>
            <a:pPr>
              <a:buFontTx/>
              <a:buChar char="-"/>
            </a:pPr>
            <a:r>
              <a:rPr lang="en-GB" dirty="0">
                <a:solidFill>
                  <a:schemeClr val="tx1"/>
                </a:solidFill>
              </a:rPr>
              <a:t>Using real time feedback</a:t>
            </a:r>
          </a:p>
          <a:p>
            <a:pPr>
              <a:buFontTx/>
              <a:buChar char="-"/>
            </a:pPr>
            <a:r>
              <a:rPr lang="en-GB" dirty="0">
                <a:solidFill>
                  <a:schemeClr val="tx1"/>
                </a:solidFill>
              </a:rPr>
              <a:t>Staff Co-designers</a:t>
            </a:r>
          </a:p>
          <a:p>
            <a:pPr>
              <a:buFontTx/>
              <a:buChar char="-"/>
            </a:pPr>
            <a:r>
              <a:rPr lang="en-GB" dirty="0">
                <a:solidFill>
                  <a:schemeClr val="tx1"/>
                </a:solidFill>
              </a:rPr>
              <a:t>What next? </a:t>
            </a:r>
          </a:p>
          <a:p>
            <a:pPr>
              <a:buFontTx/>
              <a:buChar char="-"/>
            </a:pPr>
            <a:r>
              <a:rPr lang="en-GB" dirty="0">
                <a:solidFill>
                  <a:schemeClr val="tx1"/>
                </a:solidFill>
              </a:rPr>
              <a:t>Practical lessons for service transformation </a:t>
            </a:r>
          </a:p>
          <a:p>
            <a:pPr>
              <a:buFontTx/>
              <a:buChar char="-"/>
            </a:pPr>
            <a:endParaRPr lang="en-GB" dirty="0">
              <a:solidFill>
                <a:schemeClr val="tx1"/>
              </a:solidFill>
            </a:endParaRPr>
          </a:p>
          <a:p>
            <a:pPr>
              <a:buFontTx/>
              <a:buChar char="-"/>
            </a:pPr>
            <a:endParaRPr lang="en-GB" dirty="0">
              <a:solidFill>
                <a:schemeClr val="tx1"/>
              </a:solidFill>
            </a:endParaRPr>
          </a:p>
        </p:txBody>
      </p:sp>
    </p:spTree>
    <p:extLst>
      <p:ext uri="{BB962C8B-B14F-4D97-AF65-F5344CB8AC3E}">
        <p14:creationId xmlns:p14="http://schemas.microsoft.com/office/powerpoint/2010/main" val="1124076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D19729-3E3E-3E56-4516-A8C620AA15FE}"/>
              </a:ext>
            </a:extLst>
          </p:cNvPr>
          <p:cNvSpPr>
            <a:spLocks noGrp="1"/>
          </p:cNvSpPr>
          <p:nvPr>
            <p:ph idx="1"/>
          </p:nvPr>
        </p:nvSpPr>
        <p:spPr/>
        <p:txBody>
          <a:bodyPr/>
          <a:lstStyle/>
          <a:p>
            <a:pPr marL="0" indent="0" algn="ctr">
              <a:buNone/>
            </a:pPr>
            <a:r>
              <a:rPr lang="en-GB" dirty="0">
                <a:solidFill>
                  <a:schemeClr val="tx1"/>
                </a:solidFill>
              </a:rPr>
              <a:t>LARC= Long Acting Reversible Contraception</a:t>
            </a:r>
          </a:p>
        </p:txBody>
      </p:sp>
      <p:pic>
        <p:nvPicPr>
          <p:cNvPr id="2050" name="Picture 2" descr="100+ Copper Coil Iud Stock Photos, Pictures &amp; Royalty-Free Images - i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605" y="3032568"/>
            <a:ext cx="1769958" cy="1769958"/>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Birth control concept t shape iud hormonal intrauterine device 3d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8" name="Picture 7"/>
          <p:cNvPicPr>
            <a:picLocks noChangeAspect="1"/>
          </p:cNvPicPr>
          <p:nvPr/>
        </p:nvPicPr>
        <p:blipFill rotWithShape="1">
          <a:blip r:embed="rId4"/>
          <a:srcRect t="888" r="25995"/>
          <a:stretch/>
        </p:blipFill>
        <p:spPr>
          <a:xfrm>
            <a:off x="3849509" y="3032568"/>
            <a:ext cx="1983739" cy="1769958"/>
          </a:xfrm>
          <a:prstGeom prst="rect">
            <a:avLst/>
          </a:prstGeom>
        </p:spPr>
      </p:pic>
      <p:pic>
        <p:nvPicPr>
          <p:cNvPr id="2060" name="Picture 12" descr="Hormonal birth control: Everything you need to know"/>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248710" y="3032568"/>
            <a:ext cx="2357583" cy="17699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ntraception | BPAS"/>
          <p:cNvPicPr>
            <a:picLocks noChangeAspect="1" noChangeArrowheads="1"/>
          </p:cNvPicPr>
          <p:nvPr/>
        </p:nvPicPr>
        <p:blipFill rotWithShape="1">
          <a:blip r:embed="rId6" cstate="hqprint">
            <a:extLst>
              <a:ext uri="{28A0092B-C50C-407E-A947-70E740481C1C}">
                <a14:useLocalDpi xmlns:a14="http://schemas.microsoft.com/office/drawing/2010/main" val="0"/>
              </a:ext>
            </a:extLst>
          </a:blip>
          <a:srcRect l="53585" t="11721" r="7544" b="7418"/>
          <a:stretch/>
        </p:blipFill>
        <p:spPr bwMode="auto">
          <a:xfrm>
            <a:off x="9021755" y="3032568"/>
            <a:ext cx="1512624" cy="1769958"/>
          </a:xfrm>
          <a:prstGeom prst="rect">
            <a:avLst/>
          </a:prstGeom>
          <a:noFill/>
          <a:extLst>
            <a:ext uri="{909E8E84-426E-40DD-AFC4-6F175D3DCCD1}">
              <a14:hiddenFill xmlns:a14="http://schemas.microsoft.com/office/drawing/2010/main">
                <a:solidFill>
                  <a:srgbClr val="FFFFFF"/>
                </a:solidFill>
              </a14:hiddenFill>
            </a:ext>
          </a:extLst>
        </p:spPr>
      </p:pic>
      <p:sp>
        <p:nvSpPr>
          <p:cNvPr id="4" name="Left Brace 3">
            <a:extLst>
              <a:ext uri="{FF2B5EF4-FFF2-40B4-BE49-F238E27FC236}">
                <a16:creationId xmlns:a16="http://schemas.microsoft.com/office/drawing/2014/main" id="{4F70448E-9134-EFD5-DD6D-659B99C5FD01}"/>
              </a:ext>
            </a:extLst>
          </p:cNvPr>
          <p:cNvSpPr/>
          <p:nvPr/>
        </p:nvSpPr>
        <p:spPr>
          <a:xfrm rot="16200000">
            <a:off x="3467693" y="4210051"/>
            <a:ext cx="441198" cy="202564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E22B5F3F-4465-3E7A-521E-CE30DDAF4F12}"/>
              </a:ext>
            </a:extLst>
          </p:cNvPr>
          <p:cNvSpPr txBox="1"/>
          <p:nvPr/>
        </p:nvSpPr>
        <p:spPr>
          <a:xfrm>
            <a:off x="2667000" y="5566832"/>
            <a:ext cx="20319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Intrauterine Device (IUD) or 'Coil'</a:t>
            </a:r>
          </a:p>
        </p:txBody>
      </p:sp>
      <p:sp>
        <p:nvSpPr>
          <p:cNvPr id="7" name="TextBox 6">
            <a:extLst>
              <a:ext uri="{FF2B5EF4-FFF2-40B4-BE49-F238E27FC236}">
                <a16:creationId xmlns:a16="http://schemas.microsoft.com/office/drawing/2014/main" id="{1E71BD60-3A06-8CA4-5FED-1A750937152B}"/>
              </a:ext>
            </a:extLst>
          </p:cNvPr>
          <p:cNvSpPr txBox="1"/>
          <p:nvPr/>
        </p:nvSpPr>
        <p:spPr>
          <a:xfrm>
            <a:off x="6688666" y="5651500"/>
            <a:ext cx="14816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Implant 'Rod'</a:t>
            </a:r>
          </a:p>
        </p:txBody>
      </p:sp>
      <p:sp>
        <p:nvSpPr>
          <p:cNvPr id="9" name="TextBox 8">
            <a:extLst>
              <a:ext uri="{FF2B5EF4-FFF2-40B4-BE49-F238E27FC236}">
                <a16:creationId xmlns:a16="http://schemas.microsoft.com/office/drawing/2014/main" id="{A179DEE0-63DE-8BCA-8DF5-56F621320C91}"/>
              </a:ext>
            </a:extLst>
          </p:cNvPr>
          <p:cNvSpPr txBox="1"/>
          <p:nvPr/>
        </p:nvSpPr>
        <p:spPr>
          <a:xfrm>
            <a:off x="9048748" y="5513916"/>
            <a:ext cx="14816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Injection 'Jag'</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2294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2F753-A0AC-CDA6-4F36-3CCB4E5FFFCF}"/>
              </a:ext>
            </a:extLst>
          </p:cNvPr>
          <p:cNvSpPr>
            <a:spLocks noGrp="1"/>
          </p:cNvSpPr>
          <p:nvPr>
            <p:ph type="title"/>
          </p:nvPr>
        </p:nvSpPr>
        <p:spPr/>
        <p:txBody>
          <a:bodyPr/>
          <a:lstStyle/>
          <a:p>
            <a:r>
              <a:rPr lang="en-GB" dirty="0">
                <a:solidFill>
                  <a:schemeClr val="tx1"/>
                </a:solidFill>
              </a:rPr>
              <a:t>Aberdeen Sexual Health Service</a:t>
            </a:r>
          </a:p>
        </p:txBody>
      </p:sp>
      <p:sp>
        <p:nvSpPr>
          <p:cNvPr id="3" name="Content Placeholder 2">
            <a:extLst>
              <a:ext uri="{FF2B5EF4-FFF2-40B4-BE49-F238E27FC236}">
                <a16:creationId xmlns:a16="http://schemas.microsoft.com/office/drawing/2014/main" id="{874B6FE2-2C8B-3AE9-532B-66E502C69EB4}"/>
              </a:ext>
            </a:extLst>
          </p:cNvPr>
          <p:cNvSpPr>
            <a:spLocks noGrp="1"/>
          </p:cNvSpPr>
          <p:nvPr>
            <p:ph idx="1"/>
          </p:nvPr>
        </p:nvSpPr>
        <p:spPr>
          <a:xfrm>
            <a:off x="368597" y="1801184"/>
            <a:ext cx="11823403" cy="4691691"/>
          </a:xfrm>
        </p:spPr>
        <p:txBody>
          <a:bodyPr>
            <a:normAutofit fontScale="92500" lnSpcReduction="10000"/>
          </a:bodyPr>
          <a:lstStyle/>
          <a:p>
            <a:pPr marL="0" indent="0">
              <a:buNone/>
            </a:pPr>
            <a:r>
              <a:rPr lang="en-US" dirty="0">
                <a:solidFill>
                  <a:schemeClr val="tx1"/>
                </a:solidFill>
              </a:rPr>
              <a:t>Combined Genitourinary Medicine and Sexual and </a:t>
            </a:r>
            <a:r>
              <a:rPr lang="en-US" dirty="0"/>
              <a:t>Reproductive Health Service </a:t>
            </a:r>
            <a:r>
              <a:rPr lang="en-US" dirty="0">
                <a:solidFill>
                  <a:schemeClr val="tx1"/>
                </a:solidFill>
              </a:rPr>
              <a:t> </a:t>
            </a:r>
          </a:p>
          <a:p>
            <a:pPr marL="0" indent="0">
              <a:buNone/>
            </a:pPr>
            <a:endParaRPr lang="en-US" dirty="0">
              <a:solidFill>
                <a:schemeClr val="tx1"/>
              </a:solidFill>
            </a:endParaRPr>
          </a:p>
          <a:p>
            <a:pPr marL="0" indent="0">
              <a:buNone/>
            </a:pPr>
            <a:r>
              <a:rPr lang="en-US" sz="3500" dirty="0"/>
              <a:t>Services </a:t>
            </a:r>
          </a:p>
          <a:p>
            <a:pPr marL="285750" indent="-285750">
              <a:buFont typeface="Calibri" panose="020B0604020202020204" pitchFamily="34" charset="0"/>
              <a:buChar char="-"/>
            </a:pPr>
            <a:r>
              <a:rPr lang="en-US" dirty="0"/>
              <a:t>Community </a:t>
            </a:r>
            <a:r>
              <a:rPr lang="en-US" dirty="0" err="1"/>
              <a:t>Gynaecology</a:t>
            </a:r>
            <a:endParaRPr lang="en-US" dirty="0"/>
          </a:p>
          <a:p>
            <a:pPr marL="285750" indent="-285750">
              <a:buFont typeface="Calibri" panose="020B0604020202020204" pitchFamily="34" charset="0"/>
              <a:buChar char="-"/>
            </a:pPr>
            <a:r>
              <a:rPr lang="en-US" dirty="0"/>
              <a:t>HIV Care </a:t>
            </a:r>
          </a:p>
          <a:p>
            <a:pPr marL="285750" indent="-285750">
              <a:buFont typeface="Calibri" panose="020B0604020202020204" pitchFamily="34" charset="0"/>
              <a:buChar char="-"/>
            </a:pPr>
            <a:r>
              <a:rPr lang="en-US" dirty="0"/>
              <a:t>GUM </a:t>
            </a:r>
          </a:p>
          <a:p>
            <a:pPr marL="285750" indent="-285750">
              <a:buFont typeface="Calibri" panose="020B0604020202020204" pitchFamily="34" charset="0"/>
              <a:buChar char="-"/>
            </a:pPr>
            <a:r>
              <a:rPr lang="en-US" dirty="0"/>
              <a:t>Contraception</a:t>
            </a:r>
          </a:p>
          <a:p>
            <a:pPr marL="285750" indent="-285750">
              <a:buFont typeface="Calibri" panose="020B0604020202020204" pitchFamily="34" charset="0"/>
              <a:buChar char="-"/>
            </a:pPr>
            <a:r>
              <a:rPr lang="en-US" dirty="0"/>
              <a:t>Abortion Care</a:t>
            </a:r>
          </a:p>
          <a:p>
            <a:pPr marL="285750" indent="-285750">
              <a:buFont typeface="Calibri" panose="020B0604020202020204" pitchFamily="34" charset="0"/>
              <a:buChar char="-"/>
            </a:pPr>
            <a:r>
              <a:rPr lang="en-US" dirty="0"/>
              <a:t>Psychosexual Medicine </a:t>
            </a:r>
          </a:p>
          <a:p>
            <a:pPr marL="285750" indent="-285750">
              <a:buFont typeface="Calibri" panose="020B0604020202020204" pitchFamily="34" charset="0"/>
              <a:buChar char="-"/>
            </a:pPr>
            <a:r>
              <a:rPr lang="en-US" dirty="0"/>
              <a:t>Young people </a:t>
            </a:r>
          </a:p>
          <a:p>
            <a:pPr marL="0" indent="0">
              <a:buNone/>
            </a:pPr>
            <a:endParaRPr lang="en-US" dirty="0">
              <a:solidFill>
                <a:schemeClr val="tx1"/>
              </a:solidFill>
            </a:endParaRPr>
          </a:p>
          <a:p>
            <a:pPr marL="0" indent="0">
              <a:buNone/>
            </a:pPr>
            <a:endParaRPr lang="en-US" dirty="0">
              <a:solidFill>
                <a:schemeClr val="tx1"/>
              </a:solidFill>
            </a:endParaRPr>
          </a:p>
          <a:p>
            <a:endParaRPr lang="en-GB" dirty="0">
              <a:solidFill>
                <a:schemeClr val="tx1"/>
              </a:solidFill>
            </a:endParaRPr>
          </a:p>
        </p:txBody>
      </p:sp>
      <p:pic>
        <p:nvPicPr>
          <p:cNvPr id="1026" name="Picture 2" descr="Completed Projects - Hub North Scotland">
            <a:extLst>
              <a:ext uri="{FF2B5EF4-FFF2-40B4-BE49-F238E27FC236}">
                <a16:creationId xmlns:a16="http://schemas.microsoft.com/office/drawing/2014/main" id="{25D027C9-4B51-1A84-3884-88FE330B3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53709"/>
            <a:ext cx="5487288" cy="3658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1403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p:txBody>
          <a:bodyPr anchor="b">
            <a:normAutofit/>
          </a:bodyPr>
          <a:lstStyle/>
          <a:p>
            <a:r>
              <a:rPr lang="en-GB" sz="4000"/>
              <a:t>Defining the Challenge</a:t>
            </a:r>
          </a:p>
        </p:txBody>
      </p:sp>
      <p:graphicFrame>
        <p:nvGraphicFramePr>
          <p:cNvPr id="5" name="Content Placeholder 2">
            <a:extLst>
              <a:ext uri="{FF2B5EF4-FFF2-40B4-BE49-F238E27FC236}">
                <a16:creationId xmlns:a16="http://schemas.microsoft.com/office/drawing/2014/main" id="{F4B59B5C-4CE3-FCAC-E837-1F9662F96936}"/>
              </a:ext>
            </a:extLst>
          </p:cNvPr>
          <p:cNvGraphicFramePr>
            <a:graphicFrameLocks noGrp="1"/>
          </p:cNvGraphicFramePr>
          <p:nvPr>
            <p:ph idx="1"/>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 Placeholder 3">
            <a:extLst>
              <a:ext uri="{FF2B5EF4-FFF2-40B4-BE49-F238E27FC236}">
                <a16:creationId xmlns:a16="http://schemas.microsoft.com/office/drawing/2014/main" id="{CFF1D765-9E90-D5D1-2EE0-20A5244F8541}"/>
              </a:ext>
            </a:extLst>
          </p:cNvPr>
          <p:cNvSpPr>
            <a:spLocks noGrp="1"/>
          </p:cNvSpPr>
          <p:nvPr>
            <p:ph type="body" sz="half" idx="2"/>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49102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838200" y="365125"/>
            <a:ext cx="10515600" cy="1325563"/>
          </a:xfrm>
        </p:spPr>
        <p:txBody>
          <a:bodyPr anchor="ctr">
            <a:normAutofit/>
          </a:bodyPr>
          <a:lstStyle/>
          <a:p>
            <a:r>
              <a:rPr lang="en-GB"/>
              <a:t>Listening before acting </a:t>
            </a:r>
          </a:p>
        </p:txBody>
      </p:sp>
      <p:pic>
        <p:nvPicPr>
          <p:cNvPr id="4" name="Picture 3" title="Cartoon checklist and pencil">
            <a:extLst>
              <a:ext uri="{FF2B5EF4-FFF2-40B4-BE49-F238E27FC236}">
                <a16:creationId xmlns:a16="http://schemas.microsoft.com/office/drawing/2014/main" id="{FCE91A82-8657-072A-10E4-7B70D3D964FD}"/>
              </a:ext>
            </a:extLst>
          </p:cNvPr>
          <p:cNvPicPr>
            <a:picLocks noChangeAspect="1"/>
          </p:cNvPicPr>
          <p:nvPr/>
        </p:nvPicPr>
        <p:blipFill>
          <a:blip r:embed="rId3"/>
          <a:srcRect l="8478" r="2209" b="-3"/>
          <a:stretch>
            <a:fillRect/>
          </a:stretch>
        </p:blipFill>
        <p:spPr>
          <a:xfrm>
            <a:off x="838200" y="1825625"/>
            <a:ext cx="5181600" cy="4351338"/>
          </a:xfrm>
          <a:prstGeom prst="rect">
            <a:avLst/>
          </a:prstGeom>
          <a:noFill/>
        </p:spPr>
      </p:pic>
      <p:sp>
        <p:nvSpPr>
          <p:cNvPr id="3" name="Content Placeholder 2">
            <a:extLst>
              <a:ext uri="{FF2B5EF4-FFF2-40B4-BE49-F238E27FC236}">
                <a16:creationId xmlns:a16="http://schemas.microsoft.com/office/drawing/2014/main" id="{B2D19729-3E3E-3E56-4516-A8C620AA15FE}"/>
              </a:ext>
            </a:extLst>
          </p:cNvPr>
          <p:cNvSpPr>
            <a:spLocks noGrp="1"/>
          </p:cNvSpPr>
          <p:nvPr>
            <p:ph sz="half" idx="2"/>
          </p:nvPr>
        </p:nvSpPr>
        <p:spPr>
          <a:xfrm>
            <a:off x="6172200" y="1825625"/>
            <a:ext cx="5181600" cy="4351338"/>
          </a:xfrm>
        </p:spPr>
        <p:txBody>
          <a:bodyPr vert="horz" lIns="91440" tIns="45720" rIns="91440" bIns="45720" rtlCol="0" anchor="t">
            <a:normAutofit/>
          </a:bodyPr>
          <a:lstStyle/>
          <a:p>
            <a:pPr marL="0" indent="0">
              <a:buNone/>
            </a:pPr>
            <a:r>
              <a:rPr lang="en-GB"/>
              <a:t>Pre-pilot questionnaire completed by 126 patients attending routine IUD or implant appointments</a:t>
            </a:r>
            <a:endParaRPr lang="en-US"/>
          </a:p>
          <a:p>
            <a:pPr marL="0" indent="0">
              <a:buNone/>
            </a:pPr>
            <a:endParaRPr lang="en-GB"/>
          </a:p>
          <a:p>
            <a:pPr lvl="1">
              <a:buFontTx/>
              <a:buChar char="-"/>
            </a:pPr>
            <a:r>
              <a:rPr lang="en-GB" sz="2800"/>
              <a:t>63% would definitely attend a drop-in service</a:t>
            </a:r>
          </a:p>
          <a:p>
            <a:pPr lvl="1">
              <a:buFontTx/>
              <a:buChar char="-"/>
            </a:pPr>
            <a:r>
              <a:rPr lang="en-GB" sz="2800"/>
              <a:t>Evening appointments preferred</a:t>
            </a:r>
          </a:p>
          <a:p>
            <a:pPr lvl="1">
              <a:buFontTx/>
              <a:buChar char="-"/>
            </a:pPr>
            <a:endParaRPr lang="en-GB" sz="2800"/>
          </a:p>
        </p:txBody>
      </p:sp>
    </p:spTree>
    <p:extLst>
      <p:ext uri="{BB962C8B-B14F-4D97-AF65-F5344CB8AC3E}">
        <p14:creationId xmlns:p14="http://schemas.microsoft.com/office/powerpoint/2010/main" val="3271226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BD5A-35C2-B9ED-2503-6CA13D9FEF5D}"/>
              </a:ext>
            </a:extLst>
          </p:cNvPr>
          <p:cNvSpPr>
            <a:spLocks noGrp="1"/>
          </p:cNvSpPr>
          <p:nvPr>
            <p:ph type="title"/>
          </p:nvPr>
        </p:nvSpPr>
        <p:spPr>
          <a:xfrm>
            <a:off x="838200" y="365125"/>
            <a:ext cx="10515600" cy="1325563"/>
          </a:xfrm>
        </p:spPr>
        <p:txBody>
          <a:bodyPr anchor="ctr">
            <a:normAutofit/>
          </a:bodyPr>
          <a:lstStyle/>
          <a:p>
            <a:r>
              <a:rPr lang="en-GB"/>
              <a:t>Collaborative Service Design</a:t>
            </a:r>
          </a:p>
        </p:txBody>
      </p:sp>
      <p:graphicFrame>
        <p:nvGraphicFramePr>
          <p:cNvPr id="4" name="Diagram 3">
            <a:extLst>
              <a:ext uri="{FF2B5EF4-FFF2-40B4-BE49-F238E27FC236}">
                <a16:creationId xmlns:a16="http://schemas.microsoft.com/office/drawing/2014/main" id="{321E419B-6A6C-FC59-8757-4065C658B20E}"/>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0826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a:xfrm>
            <a:off x="839788" y="457200"/>
            <a:ext cx="3932237" cy="1600200"/>
          </a:xfrm>
        </p:spPr>
        <p:txBody>
          <a:bodyPr vert="horz" lIns="91440" tIns="45720" rIns="91440" bIns="45720" rtlCol="0" anchor="b">
            <a:normAutofit/>
          </a:bodyPr>
          <a:lstStyle/>
          <a:p>
            <a:r>
              <a:rPr lang="en-GB" sz="4800"/>
              <a:t>What we did </a:t>
            </a:r>
          </a:p>
        </p:txBody>
      </p:sp>
      <p:sp>
        <p:nvSpPr>
          <p:cNvPr id="6" name="TextBox 5"/>
          <p:cNvSpPr txBox="1"/>
          <p:nvPr/>
        </p:nvSpPr>
        <p:spPr>
          <a:xfrm>
            <a:off x="836612" y="3025630"/>
            <a:ext cx="3932237" cy="381158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Evening access</a:t>
            </a: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No booking barrier</a:t>
            </a:r>
          </a:p>
          <a:p>
            <a:pPr marL="342900" marR="0" lvl="0" indent="-3429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Walk-in attendance</a:t>
            </a:r>
          </a:p>
        </p:txBody>
      </p:sp>
      <p:graphicFrame>
        <p:nvGraphicFramePr>
          <p:cNvPr id="8" name="Content Placeholder 2">
            <a:extLst>
              <a:ext uri="{FF2B5EF4-FFF2-40B4-BE49-F238E27FC236}">
                <a16:creationId xmlns:a16="http://schemas.microsoft.com/office/drawing/2014/main" id="{ECD0562D-A6C1-F4F9-711B-5CD137E808D8}"/>
              </a:ext>
            </a:extLst>
          </p:cNvPr>
          <p:cNvGraphicFramePr>
            <a:graphicFrameLocks noGrp="1"/>
          </p:cNvGraphicFramePr>
          <p:nvPr>
            <p:ph idx="1"/>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4788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ACFD-5DF5-BFA8-1D38-EB4825FA10C5}"/>
              </a:ext>
            </a:extLst>
          </p:cNvPr>
          <p:cNvSpPr>
            <a:spLocks noGrp="1"/>
          </p:cNvSpPr>
          <p:nvPr>
            <p:ph type="title"/>
          </p:nvPr>
        </p:nvSpPr>
        <p:spPr/>
        <p:txBody>
          <a:bodyPr/>
          <a:lstStyle/>
          <a:p>
            <a:r>
              <a:rPr lang="en-GB">
                <a:solidFill>
                  <a:schemeClr val="tx1"/>
                </a:solidFill>
              </a:rPr>
              <a:t>Results </a:t>
            </a:r>
          </a:p>
        </p:txBody>
      </p:sp>
      <p:sp>
        <p:nvSpPr>
          <p:cNvPr id="3" name="Content Placeholder 2">
            <a:extLst>
              <a:ext uri="{FF2B5EF4-FFF2-40B4-BE49-F238E27FC236}">
                <a16:creationId xmlns:a16="http://schemas.microsoft.com/office/drawing/2014/main" id="{B2D19729-3E3E-3E56-4516-A8C620AA15FE}"/>
              </a:ext>
            </a:extLst>
          </p:cNvPr>
          <p:cNvSpPr>
            <a:spLocks noGrp="1"/>
          </p:cNvSpPr>
          <p:nvPr>
            <p:ph idx="1"/>
          </p:nvPr>
        </p:nvSpPr>
        <p:spPr>
          <a:xfrm>
            <a:off x="838200" y="1454727"/>
            <a:ext cx="5257800" cy="2940916"/>
          </a:xfrm>
        </p:spPr>
        <p:txBody>
          <a:bodyPr vert="horz" lIns="91440" tIns="45720" rIns="91440" bIns="45720" rtlCol="0" anchor="t">
            <a:normAutofit/>
          </a:bodyPr>
          <a:lstStyle/>
          <a:p>
            <a:pPr marL="0" indent="0">
              <a:buNone/>
            </a:pPr>
            <a:r>
              <a:rPr lang="en-GB" dirty="0">
                <a:solidFill>
                  <a:schemeClr val="tx1"/>
                </a:solidFill>
              </a:rPr>
              <a:t>80 appointments offered over 4 weeks</a:t>
            </a:r>
          </a:p>
          <a:p>
            <a:pPr marL="0" indent="0">
              <a:buNone/>
            </a:pPr>
            <a:endParaRPr lang="en-GB">
              <a:solidFill>
                <a:schemeClr val="tx1"/>
              </a:solidFill>
            </a:endParaRPr>
          </a:p>
          <a:p>
            <a:pPr marL="0" indent="0">
              <a:buNone/>
            </a:pPr>
            <a:endParaRPr lang="en-GB">
              <a:solidFill>
                <a:schemeClr val="tx1"/>
              </a:solidFill>
            </a:endParaRPr>
          </a:p>
          <a:p>
            <a:pPr marL="0" indent="0">
              <a:buNone/>
            </a:pPr>
            <a:r>
              <a:rPr lang="en-GB" dirty="0">
                <a:solidFill>
                  <a:schemeClr val="tx1"/>
                </a:solidFill>
              </a:rPr>
              <a:t>Demand exceeded capacity every week </a:t>
            </a:r>
          </a:p>
          <a:p>
            <a:pPr marL="0" indent="0">
              <a:buNone/>
            </a:pPr>
            <a:endParaRPr lang="en-GB" dirty="0">
              <a:solidFill>
                <a:schemeClr val="tx1"/>
              </a:solidFill>
            </a:endParaRPr>
          </a:p>
        </p:txBody>
      </p:sp>
      <p:graphicFrame>
        <p:nvGraphicFramePr>
          <p:cNvPr id="19" name="Chart 18">
            <a:extLst>
              <a:ext uri="{FF2B5EF4-FFF2-40B4-BE49-F238E27FC236}">
                <a16:creationId xmlns:a16="http://schemas.microsoft.com/office/drawing/2014/main" id="{29FB5757-C33E-E043-281D-37FD27DD00EB}"/>
              </a:ext>
            </a:extLst>
          </p:cNvPr>
          <p:cNvGraphicFramePr/>
          <p:nvPr/>
        </p:nvGraphicFramePr>
        <p:xfrm>
          <a:off x="3748326" y="1066800"/>
          <a:ext cx="8443674"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4729CA4C-BBD6-EDD9-1F2A-DADF657E80B9}"/>
              </a:ext>
            </a:extLst>
          </p:cNvPr>
          <p:cNvSpPr txBox="1"/>
          <p:nvPr/>
        </p:nvSpPr>
        <p:spPr>
          <a:xfrm>
            <a:off x="9969500" y="1121833"/>
            <a:ext cx="188383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IUD= 50 appointments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Implants= 25</a:t>
            </a:r>
          </a:p>
        </p:txBody>
      </p:sp>
    </p:spTree>
    <p:extLst>
      <p:ext uri="{BB962C8B-B14F-4D97-AF65-F5344CB8AC3E}">
        <p14:creationId xmlns:p14="http://schemas.microsoft.com/office/powerpoint/2010/main" val="2646550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solidFill>
                  <a:schemeClr val="tx1"/>
                </a:solidFill>
              </a:rPr>
              <a:t>Results </a:t>
            </a:r>
          </a:p>
        </p:txBody>
      </p:sp>
      <p:graphicFrame>
        <p:nvGraphicFramePr>
          <p:cNvPr id="5" name="Content Placeholder 4">
            <a:extLst>
              <a:ext uri="{FF2B5EF4-FFF2-40B4-BE49-F238E27FC236}">
                <a16:creationId xmlns:a16="http://schemas.microsoft.com/office/drawing/2014/main" id="{8459C39F-9279-C7EE-FB34-2F4172755E35}"/>
              </a:ext>
            </a:extLst>
          </p:cNvPr>
          <p:cNvGraphicFramePr>
            <a:graphicFrameLocks noGrp="1"/>
          </p:cNvGraphicFramePr>
          <p:nvPr>
            <p:ph idx="1"/>
          </p:nvPr>
        </p:nvGraphicFramePr>
        <p:xfrm>
          <a:off x="6096000" y="1371070"/>
          <a:ext cx="5669245" cy="38654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5EBE3D3E-BB55-94A6-9CCB-438DAA0402C1}"/>
              </a:ext>
            </a:extLst>
          </p:cNvPr>
          <p:cNvGraphicFramePr/>
          <p:nvPr/>
        </p:nvGraphicFramePr>
        <p:xfrm>
          <a:off x="838199" y="1697610"/>
          <a:ext cx="4717473" cy="35388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50682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title="Hand placing stars">
            <a:extLst>
              <a:ext uri="{FF2B5EF4-FFF2-40B4-BE49-F238E27FC236}">
                <a16:creationId xmlns:a16="http://schemas.microsoft.com/office/drawing/2014/main" id="{4449A2B0-0C06-E093-618F-9571D7A64C43}"/>
              </a:ext>
            </a:extLst>
          </p:cNvPr>
          <p:cNvPicPr>
            <a:picLocks noChangeAspect="1"/>
          </p:cNvPicPr>
          <p:nvPr/>
        </p:nvPicPr>
        <p:blipFill>
          <a:blip r:embed="rId3"/>
          <a:srcRect l="5884" r="-1" b="-1"/>
          <a:stretch>
            <a:fillRect/>
          </a:stretch>
        </p:blipFill>
        <p:spPr>
          <a:xfrm>
            <a:off x="2522356" y="10"/>
            <a:ext cx="9669642" cy="6857990"/>
          </a:xfrm>
          <a:prstGeom prst="rect">
            <a:avLst/>
          </a:prstGeom>
          <a:noFill/>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a:t>Use of real time feedback</a:t>
            </a:r>
          </a:p>
        </p:txBody>
      </p:sp>
      <p:sp>
        <p:nvSpPr>
          <p:cNvPr id="3" name="Content Placeholder 2"/>
          <p:cNvSpPr>
            <a:spLocks noGrp="1"/>
          </p:cNvSpPr>
          <p:nvPr>
            <p:ph sz="half" idx="1"/>
          </p:nvPr>
        </p:nvSpPr>
        <p:spPr>
          <a:xfrm>
            <a:off x="838200" y="2434201"/>
            <a:ext cx="3822189" cy="3742762"/>
          </a:xfrm>
        </p:spPr>
        <p:txBody>
          <a:bodyPr vert="horz" lIns="91440" tIns="45720" rIns="91440" bIns="45720" rtlCol="0" anchor="t">
            <a:normAutofit/>
          </a:bodyPr>
          <a:lstStyle/>
          <a:p>
            <a:pPr marL="0"/>
            <a:r>
              <a:rPr lang="en-US" sz="1900"/>
              <a:t>All patients asked to complete feedback</a:t>
            </a:r>
          </a:p>
          <a:p>
            <a:pPr marL="0"/>
            <a:endParaRPr lang="en-US" sz="1900"/>
          </a:p>
          <a:p>
            <a:pPr marL="0"/>
            <a:r>
              <a:rPr lang="en-US" sz="1900"/>
              <a:t>52 survey responses</a:t>
            </a:r>
          </a:p>
          <a:p>
            <a:r>
              <a:rPr lang="en-US" sz="1900"/>
              <a:t>96% found the service easy to access</a:t>
            </a:r>
          </a:p>
          <a:p>
            <a:r>
              <a:rPr lang="en-US" sz="1900"/>
              <a:t>94% would definitely use it again</a:t>
            </a:r>
          </a:p>
          <a:p>
            <a:r>
              <a:rPr lang="en-US" sz="1900"/>
              <a:t>94% would recommend it to friends and family</a:t>
            </a:r>
          </a:p>
          <a:p>
            <a:r>
              <a:rPr lang="en-US" sz="1900"/>
              <a:t>89% reported being satisfied or very satisfied</a:t>
            </a:r>
          </a:p>
        </p:txBody>
      </p:sp>
    </p:spTree>
    <p:extLst>
      <p:ext uri="{BB962C8B-B14F-4D97-AF65-F5344CB8AC3E}">
        <p14:creationId xmlns:p14="http://schemas.microsoft.com/office/powerpoint/2010/main" val="1144745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AF497-58D7-BEAA-491E-E4B69496EE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428589-7956-96B0-5895-D46AB5B00CFE}"/>
              </a:ext>
            </a:extLst>
          </p:cNvPr>
          <p:cNvSpPr>
            <a:spLocks noGrp="1"/>
          </p:cNvSpPr>
          <p:nvPr>
            <p:ph idx="1"/>
          </p:nvPr>
        </p:nvSpPr>
        <p:spPr/>
        <p:txBody>
          <a:bodyPr vert="horz" lIns="91440" tIns="45720" rIns="91440" bIns="45720" rtlCol="0" anchor="t">
            <a:normAutofit/>
          </a:bodyPr>
          <a:lstStyle/>
          <a:p>
            <a:pPr>
              <a:buFontTx/>
              <a:buChar char="-"/>
            </a:pPr>
            <a:endParaRPr lang="en-GB">
              <a:solidFill>
                <a:schemeClr val="tx1"/>
              </a:solidFill>
            </a:endParaRPr>
          </a:p>
          <a:p>
            <a:pPr>
              <a:buFontTx/>
              <a:buChar char="-"/>
            </a:pPr>
            <a:endParaRPr lang="en-GB">
              <a:solidFill>
                <a:schemeClr val="tx1"/>
              </a:solidFill>
            </a:endParaRPr>
          </a:p>
        </p:txBody>
      </p:sp>
      <p:sp>
        <p:nvSpPr>
          <p:cNvPr id="5" name="Title 4">
            <a:extLst>
              <a:ext uri="{FF2B5EF4-FFF2-40B4-BE49-F238E27FC236}">
                <a16:creationId xmlns:a16="http://schemas.microsoft.com/office/drawing/2014/main" id="{0FA9F450-9717-841B-937B-55206573EC51}"/>
              </a:ext>
            </a:extLst>
          </p:cNvPr>
          <p:cNvSpPr>
            <a:spLocks noGrp="1"/>
          </p:cNvSpPr>
          <p:nvPr>
            <p:ph type="title"/>
          </p:nvPr>
        </p:nvSpPr>
        <p:spPr/>
        <p:txBody>
          <a:bodyPr/>
          <a:lstStyle/>
          <a:p>
            <a:endParaRPr lang="en-GB"/>
          </a:p>
        </p:txBody>
      </p:sp>
      <p:sp>
        <p:nvSpPr>
          <p:cNvPr id="6" name="Speech Bubble: Rectangle with Corners Rounded 5">
            <a:extLst>
              <a:ext uri="{FF2B5EF4-FFF2-40B4-BE49-F238E27FC236}">
                <a16:creationId xmlns:a16="http://schemas.microsoft.com/office/drawing/2014/main" id="{3F129B7B-5E64-1C91-A4E3-094373DAFC9D}"/>
              </a:ext>
            </a:extLst>
          </p:cNvPr>
          <p:cNvSpPr/>
          <p:nvPr/>
        </p:nvSpPr>
        <p:spPr>
          <a:xfrm>
            <a:off x="695470" y="785680"/>
            <a:ext cx="4716618" cy="2375082"/>
          </a:xfrm>
          <a:prstGeom prst="wedgeRoundRectCallou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Segoe UI"/>
                <a:ea typeface="Segoe UI"/>
                <a:cs typeface="Segoe UI"/>
              </a:rPr>
              <a:t>I think everything was perfect. Everyone was so kind and respectful and the lady who did my procedure was brilliant! So </a:t>
            </a:r>
            <a:r>
              <a:rPr kumimoji="0" lang="en-GB" sz="1800" b="0" i="0" u="none" strike="noStrike" kern="1200" cap="none" spc="0" normalizeH="0" baseline="0" noProof="0" dirty="0" err="1">
                <a:ln>
                  <a:noFill/>
                </a:ln>
                <a:solidFill>
                  <a:prstClr val="white"/>
                </a:solidFill>
                <a:effectLst/>
                <a:uLnTx/>
                <a:uFillTx/>
                <a:latin typeface="Segoe UI"/>
                <a:ea typeface="Segoe UI"/>
                <a:cs typeface="Segoe UI"/>
              </a:rPr>
              <a:t>so</a:t>
            </a:r>
            <a:r>
              <a:rPr kumimoji="0" lang="en-GB" sz="1800" b="0" i="0" u="none" strike="noStrike" kern="1200" cap="none" spc="0" normalizeH="0" baseline="0" noProof="0" dirty="0">
                <a:ln>
                  <a:noFill/>
                </a:ln>
                <a:solidFill>
                  <a:prstClr val="white"/>
                </a:solidFill>
                <a:effectLst/>
                <a:uLnTx/>
                <a:uFillTx/>
                <a:latin typeface="Segoe UI"/>
                <a:ea typeface="Segoe UI"/>
                <a:cs typeface="Segoe UI"/>
              </a:rPr>
              <a:t> happy that these clinics exist :)</a:t>
            </a: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Speech Bubble: Rectangle with Corners Rounded 6">
            <a:extLst>
              <a:ext uri="{FF2B5EF4-FFF2-40B4-BE49-F238E27FC236}">
                <a16:creationId xmlns:a16="http://schemas.microsoft.com/office/drawing/2014/main" id="{81E465AB-3B14-5F88-A7C0-BE3E3EDCBF76}"/>
              </a:ext>
            </a:extLst>
          </p:cNvPr>
          <p:cNvSpPr/>
          <p:nvPr/>
        </p:nvSpPr>
        <p:spPr>
          <a:xfrm>
            <a:off x="6101919" y="1469591"/>
            <a:ext cx="4691529" cy="246529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Segoe UI"/>
                <a:ea typeface="Segoe UI"/>
                <a:cs typeface="Segoe UI"/>
              </a:rPr>
              <a:t>I'm extremely happy about my experience during the drop-in. Staffs were really friendly and professional</a:t>
            </a: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Speech Bubble: Rectangle 7">
            <a:extLst>
              <a:ext uri="{FF2B5EF4-FFF2-40B4-BE49-F238E27FC236}">
                <a16:creationId xmlns:a16="http://schemas.microsoft.com/office/drawing/2014/main" id="{280562B3-1FD2-949B-558D-11AF1B1CEC3C}"/>
              </a:ext>
            </a:extLst>
          </p:cNvPr>
          <p:cNvSpPr/>
          <p:nvPr/>
        </p:nvSpPr>
        <p:spPr>
          <a:xfrm>
            <a:off x="3989294" y="4108823"/>
            <a:ext cx="2779058" cy="1613647"/>
          </a:xfrm>
          <a:prstGeom prst="wedgeRectCallou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Segoe UI"/>
                <a:ea typeface="Segoe UI"/>
                <a:cs typeface="Segoe UI"/>
              </a:rPr>
              <a:t>No, it was such a smooth process and all professionals were kind and made everything so easy</a:t>
            </a: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68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chor="ctr">
            <a:normAutofit/>
          </a:bodyPr>
          <a:lstStyle/>
          <a:p>
            <a:r>
              <a:rPr lang="en-GB"/>
              <a:t>Use of real time feedback</a:t>
            </a:r>
          </a:p>
        </p:txBody>
      </p:sp>
      <p:pic>
        <p:nvPicPr>
          <p:cNvPr id="4" name="Picture 3">
            <a:extLst>
              <a:ext uri="{FF2B5EF4-FFF2-40B4-BE49-F238E27FC236}">
                <a16:creationId xmlns:a16="http://schemas.microsoft.com/office/drawing/2014/main" id="{6DEBA64A-AA0F-387F-B824-000FEC4CD028}"/>
              </a:ext>
            </a:extLst>
          </p:cNvPr>
          <p:cNvPicPr>
            <a:picLocks noChangeAspect="1"/>
          </p:cNvPicPr>
          <p:nvPr/>
        </p:nvPicPr>
        <p:blipFill>
          <a:blip r:embed="rId2"/>
          <a:srcRect l="11434" r="9079" b="-1"/>
          <a:stretch>
            <a:fillRect/>
          </a:stretch>
        </p:blipFill>
        <p:spPr>
          <a:xfrm>
            <a:off x="838200" y="1825625"/>
            <a:ext cx="5181600" cy="4351338"/>
          </a:xfrm>
          <a:prstGeom prst="rect">
            <a:avLst/>
          </a:prstGeom>
          <a:noFill/>
        </p:spPr>
      </p:pic>
      <p:sp>
        <p:nvSpPr>
          <p:cNvPr id="3" name="Content Placeholder 2"/>
          <p:cNvSpPr>
            <a:spLocks noGrp="1"/>
          </p:cNvSpPr>
          <p:nvPr>
            <p:ph sz="half" idx="2"/>
          </p:nvPr>
        </p:nvSpPr>
        <p:spPr>
          <a:xfrm>
            <a:off x="6172200" y="1825625"/>
            <a:ext cx="5181600" cy="4351338"/>
          </a:xfrm>
        </p:spPr>
        <p:txBody>
          <a:bodyPr vert="horz" lIns="91440" tIns="45720" rIns="91440" bIns="45720" rtlCol="0" anchor="t">
            <a:normAutofit/>
          </a:bodyPr>
          <a:lstStyle/>
          <a:p>
            <a:pPr marL="0" indent="0">
              <a:buNone/>
            </a:pPr>
            <a:r>
              <a:rPr lang="en-GB" dirty="0"/>
              <a:t>Improvements made during the pilot </a:t>
            </a:r>
          </a:p>
          <a:p>
            <a:pPr>
              <a:buFontTx/>
              <a:buChar char="-"/>
            </a:pPr>
            <a:r>
              <a:rPr lang="en-GB" dirty="0"/>
              <a:t>Concerns regarding order of arrival</a:t>
            </a:r>
          </a:p>
          <a:p>
            <a:pPr>
              <a:buFontTx/>
              <a:buChar char="-"/>
            </a:pPr>
            <a:r>
              <a:rPr lang="en-GB" dirty="0"/>
              <a:t>Managing queues before registration opening </a:t>
            </a:r>
          </a:p>
          <a:p>
            <a:pPr marL="0" indent="0">
              <a:buNone/>
            </a:pPr>
            <a:endParaRPr lang="en-GB"/>
          </a:p>
        </p:txBody>
      </p:sp>
    </p:spTree>
    <p:extLst>
      <p:ext uri="{BB962C8B-B14F-4D97-AF65-F5344CB8AC3E}">
        <p14:creationId xmlns:p14="http://schemas.microsoft.com/office/powerpoint/2010/main" val="93669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solidFill>
                  <a:schemeClr val="tx1"/>
                </a:solidFill>
              </a:rPr>
              <a:t>Staff as co-designers </a:t>
            </a:r>
          </a:p>
        </p:txBody>
      </p:sp>
      <p:sp>
        <p:nvSpPr>
          <p:cNvPr id="3" name="Content Placeholder 2"/>
          <p:cNvSpPr>
            <a:spLocks noGrp="1"/>
          </p:cNvSpPr>
          <p:nvPr>
            <p:ph idx="1"/>
          </p:nvPr>
        </p:nvSpPr>
        <p:spPr/>
        <p:txBody>
          <a:bodyPr>
            <a:normAutofit lnSpcReduction="10000"/>
          </a:bodyPr>
          <a:lstStyle/>
          <a:p>
            <a:pPr marL="0" indent="0">
              <a:buNone/>
            </a:pPr>
            <a:r>
              <a:rPr lang="en-GB" dirty="0">
                <a:solidFill>
                  <a:schemeClr val="tx1"/>
                </a:solidFill>
              </a:rPr>
              <a:t>Staff Experience</a:t>
            </a:r>
          </a:p>
          <a:p>
            <a:pPr marL="0" indent="0">
              <a:buNone/>
            </a:pPr>
            <a:r>
              <a:rPr lang="en-GB" dirty="0">
                <a:solidFill>
                  <a:schemeClr val="tx1"/>
                </a:solidFill>
              </a:rPr>
              <a:t>11 staff responses</a:t>
            </a:r>
          </a:p>
          <a:p>
            <a:r>
              <a:rPr lang="en-GB" dirty="0">
                <a:solidFill>
                  <a:schemeClr val="tx1"/>
                </a:solidFill>
              </a:rPr>
              <a:t>82% felt the clinic should continue (with improvements)</a:t>
            </a:r>
          </a:p>
          <a:p>
            <a:r>
              <a:rPr lang="en-GB" dirty="0">
                <a:solidFill>
                  <a:schemeClr val="tx1"/>
                </a:solidFill>
              </a:rPr>
              <a:t>73% would definitely work future drop-ins</a:t>
            </a:r>
          </a:p>
          <a:p>
            <a:endParaRPr lang="en-GB" dirty="0">
              <a:solidFill>
                <a:schemeClr val="tx1"/>
              </a:solidFill>
            </a:endParaRPr>
          </a:p>
          <a:p>
            <a:pPr marL="0" indent="0">
              <a:buNone/>
            </a:pPr>
            <a:r>
              <a:rPr lang="en-GB" dirty="0">
                <a:solidFill>
                  <a:schemeClr val="tx1"/>
                </a:solidFill>
              </a:rPr>
              <a:t>What Staff Identified</a:t>
            </a:r>
          </a:p>
          <a:p>
            <a:pPr>
              <a:buFontTx/>
              <a:buChar char="-"/>
            </a:pPr>
            <a:r>
              <a:rPr lang="en-GB" dirty="0">
                <a:solidFill>
                  <a:schemeClr val="tx1"/>
                </a:solidFill>
              </a:rPr>
              <a:t>Registration process needed refinement</a:t>
            </a:r>
          </a:p>
          <a:p>
            <a:pPr>
              <a:buFontTx/>
              <a:buChar char="-"/>
            </a:pPr>
            <a:r>
              <a:rPr lang="en-GB" dirty="0">
                <a:solidFill>
                  <a:schemeClr val="tx1"/>
                </a:solidFill>
              </a:rPr>
              <a:t>Communication with patients could be streamlined</a:t>
            </a:r>
          </a:p>
        </p:txBody>
      </p:sp>
    </p:spTree>
    <p:extLst>
      <p:ext uri="{BB962C8B-B14F-4D97-AF65-F5344CB8AC3E}">
        <p14:creationId xmlns:p14="http://schemas.microsoft.com/office/powerpoint/2010/main" val="496718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solidFill>
                  <a:schemeClr val="tx1"/>
                </a:solidFill>
              </a:rPr>
              <a:t>What next? </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GB" dirty="0">
                <a:solidFill>
                  <a:schemeClr val="tx1"/>
                </a:solidFill>
              </a:rPr>
              <a:t>A longer pilot of evening clinics (3 months)</a:t>
            </a:r>
          </a:p>
          <a:p>
            <a:pPr marL="0" indent="0">
              <a:buNone/>
            </a:pPr>
            <a:endParaRPr lang="en-GB">
              <a:solidFill>
                <a:schemeClr val="tx1"/>
              </a:solidFill>
            </a:endParaRPr>
          </a:p>
          <a:p>
            <a:pPr marL="0" indent="0">
              <a:buNone/>
            </a:pPr>
            <a:r>
              <a:rPr lang="en-GB" dirty="0">
                <a:solidFill>
                  <a:schemeClr val="tx1"/>
                </a:solidFill>
              </a:rPr>
              <a:t>But..  with modifications</a:t>
            </a:r>
          </a:p>
          <a:p>
            <a:pPr>
              <a:buFontTx/>
              <a:buChar char="-"/>
            </a:pPr>
            <a:r>
              <a:rPr lang="en-GB" dirty="0">
                <a:solidFill>
                  <a:schemeClr val="tx1"/>
                </a:solidFill>
              </a:rPr>
              <a:t>IUDs only </a:t>
            </a:r>
          </a:p>
          <a:p>
            <a:pPr>
              <a:buFontTx/>
              <a:buChar char="-"/>
            </a:pPr>
            <a:r>
              <a:rPr lang="en-GB" dirty="0">
                <a:solidFill>
                  <a:schemeClr val="tx1"/>
                </a:solidFill>
              </a:rPr>
              <a:t>Move away from drop-in model</a:t>
            </a:r>
          </a:p>
          <a:p>
            <a:pPr>
              <a:buFontTx/>
              <a:buChar char="-"/>
            </a:pPr>
            <a:r>
              <a:rPr lang="en-GB" dirty="0">
                <a:solidFill>
                  <a:schemeClr val="tx1"/>
                </a:solidFill>
              </a:rPr>
              <a:t>On the day bookable appointments </a:t>
            </a:r>
          </a:p>
        </p:txBody>
      </p:sp>
      <p:pic>
        <p:nvPicPr>
          <p:cNvPr id="8" name="Picture 2" descr="100+ Copper Coil Iud Stock Photos, Pictures &amp; Royalty-Free Images - iStock">
            <a:extLst>
              <a:ext uri="{FF2B5EF4-FFF2-40B4-BE49-F238E27FC236}">
                <a16:creationId xmlns:a16="http://schemas.microsoft.com/office/drawing/2014/main" id="{5297601A-1E1E-913C-BE9E-DA99BF3C6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022" y="1974235"/>
            <a:ext cx="2870624" cy="2870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808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2ED7A-ED5B-ECE1-6A7E-5490E50AB4B3}"/>
              </a:ext>
            </a:extLst>
          </p:cNvPr>
          <p:cNvSpPr>
            <a:spLocks noGrp="1"/>
          </p:cNvSpPr>
          <p:nvPr>
            <p:ph type="title"/>
          </p:nvPr>
        </p:nvSpPr>
        <p:spPr>
          <a:xfrm>
            <a:off x="838200" y="365125"/>
            <a:ext cx="10515600" cy="1325563"/>
          </a:xfrm>
        </p:spPr>
        <p:txBody>
          <a:bodyPr anchor="ctr">
            <a:normAutofit/>
          </a:bodyPr>
          <a:lstStyle/>
          <a:p>
            <a:r>
              <a:rPr lang="en-GB" dirty="0">
                <a:solidFill>
                  <a:schemeClr val="tx1"/>
                </a:solidFill>
              </a:rPr>
              <a:t>Transformation Toolkit </a:t>
            </a:r>
          </a:p>
        </p:txBody>
      </p:sp>
      <p:graphicFrame>
        <p:nvGraphicFramePr>
          <p:cNvPr id="4" name="Content Placeholder 2">
            <a:extLst>
              <a:ext uri="{FF2B5EF4-FFF2-40B4-BE49-F238E27FC236}">
                <a16:creationId xmlns:a16="http://schemas.microsoft.com/office/drawing/2014/main" id="{50834B77-083E-B308-574F-83E6643428DB}"/>
              </a:ext>
            </a:extLst>
          </p:cNvPr>
          <p:cNvGraphicFramePr>
            <a:graphicFrameLocks noGrp="1"/>
          </p:cNvGraphicFramePr>
          <p:nvPr>
            <p:ph idx="1"/>
          </p:nvPr>
        </p:nvGraphicFramePr>
        <p:xfrm>
          <a:off x="838200" y="1878542"/>
          <a:ext cx="105156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0888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603E-0ACA-6FE1-DD65-1E05EB92DE0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7C2E2A9-5A7C-0300-6657-695DD701AE29}"/>
              </a:ext>
            </a:extLst>
          </p:cNvPr>
          <p:cNvSpPr>
            <a:spLocks noGrp="1"/>
          </p:cNvSpPr>
          <p:nvPr>
            <p:ph idx="1"/>
          </p:nvPr>
        </p:nvSpPr>
        <p:spPr/>
        <p:txBody>
          <a:bodyPr/>
          <a:lstStyle/>
          <a:p>
            <a:endParaRPr lang="en-GB"/>
          </a:p>
        </p:txBody>
      </p:sp>
      <p:sp>
        <p:nvSpPr>
          <p:cNvPr id="4" name="Title 1">
            <a:extLst>
              <a:ext uri="{FF2B5EF4-FFF2-40B4-BE49-F238E27FC236}">
                <a16:creationId xmlns:a16="http://schemas.microsoft.com/office/drawing/2014/main" id="{3DD1F940-5876-FA97-48E6-89BA47F3420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rPr>
              <a:t>Key learning points </a:t>
            </a:r>
          </a:p>
        </p:txBody>
      </p:sp>
      <p:graphicFrame>
        <p:nvGraphicFramePr>
          <p:cNvPr id="5" name="Content Placeholder 2">
            <a:extLst>
              <a:ext uri="{FF2B5EF4-FFF2-40B4-BE49-F238E27FC236}">
                <a16:creationId xmlns:a16="http://schemas.microsoft.com/office/drawing/2014/main" id="{9586E8B9-CBAF-D847-2216-040241C415A0}"/>
              </a:ext>
            </a:extLst>
          </p:cNvPr>
          <p:cNvGraphicFramePr>
            <a:graphicFrameLocks/>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634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12</TotalTime>
  <Words>5018</Words>
  <Application>Microsoft Office PowerPoint</Application>
  <PresentationFormat>Widescreen</PresentationFormat>
  <Paragraphs>494</Paragraphs>
  <Slides>45</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45</vt:i4>
      </vt:variant>
    </vt:vector>
  </HeadingPairs>
  <TitlesOfParts>
    <vt:vector size="56" baseType="lpstr">
      <vt:lpstr>Aptos</vt:lpstr>
      <vt:lpstr>Aptos Display</vt:lpstr>
      <vt:lpstr>Arial</vt:lpstr>
      <vt:lpstr>Calibri</vt:lpstr>
      <vt:lpstr>Calibri Light</vt:lpstr>
      <vt:lpstr>Roboto Regular</vt:lpstr>
      <vt:lpstr>Segoe UI</vt:lpstr>
      <vt:lpstr>Wingdings</vt:lpstr>
      <vt:lpstr>Office Theme</vt:lpstr>
      <vt:lpstr>1_Office Theme</vt:lpstr>
      <vt:lpstr>2_Office Theme</vt:lpstr>
      <vt:lpstr>The Dietetic Review - Leading collaborative change to improve access and outcomes</vt:lpstr>
      <vt:lpstr>NHS Forth Valley Nutrition and Dietetics</vt:lpstr>
      <vt:lpstr>Why the Dietetic Review?</vt:lpstr>
      <vt:lpstr>Timeline</vt:lpstr>
      <vt:lpstr>Staff Led Workstreams</vt:lpstr>
      <vt:lpstr>Targeted Improvement Projects </vt:lpstr>
      <vt:lpstr>An Example:  The Adult Weight Management Service</vt:lpstr>
      <vt:lpstr>An Example: The Adult Weight Management Service</vt:lpstr>
      <vt:lpstr>An Example:  The Adult Weight Management Service</vt:lpstr>
      <vt:lpstr>As a whole service, where are we now?</vt:lpstr>
      <vt:lpstr>What next for Forth Valley Dietetics?</vt:lpstr>
      <vt:lpstr>                  Thank you for listening </vt:lpstr>
      <vt:lpstr>Turning Waiting into Action: Innovative approach to managing Podiatry services </vt:lpstr>
      <vt:lpstr>Aims of our session</vt:lpstr>
      <vt:lpstr>Aberdeen City HSCP Podiatry Service</vt:lpstr>
      <vt:lpstr>Drivers for Change</vt:lpstr>
      <vt:lpstr>PowerPoint Presentation</vt:lpstr>
      <vt:lpstr>What is a Community Appointment Day?</vt:lpstr>
      <vt:lpstr>Aims of the Podiatry CADs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Successes, Outcomes and Next Steps</vt:lpstr>
      <vt:lpstr>PowerPoint Presentation</vt:lpstr>
      <vt:lpstr>Improving Access to Contraception: Lessons from a LARC Drop-In Pilot</vt:lpstr>
      <vt:lpstr>Session Overview </vt:lpstr>
      <vt:lpstr>PowerPoint Presentation</vt:lpstr>
      <vt:lpstr>Aberdeen Sexual Health Service</vt:lpstr>
      <vt:lpstr>Defining the Challenge</vt:lpstr>
      <vt:lpstr>Listening before acting </vt:lpstr>
      <vt:lpstr>Collaborative Service Design</vt:lpstr>
      <vt:lpstr>What we did </vt:lpstr>
      <vt:lpstr>Results </vt:lpstr>
      <vt:lpstr>Results </vt:lpstr>
      <vt:lpstr>Use of real time feedback</vt:lpstr>
      <vt:lpstr>PowerPoint Presentation</vt:lpstr>
      <vt:lpstr>Use of real time feedback</vt:lpstr>
      <vt:lpstr>Staff as co-designers </vt:lpstr>
      <vt:lpstr>What next? </vt:lpstr>
      <vt:lpstr>Transformation Toolkit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Liam Baillie</dc:creator>
  <cp:lastModifiedBy>Alison Notley</cp:lastModifiedBy>
  <cp:revision>16</cp:revision>
  <cp:lastPrinted>2026-09-11T08:43:05Z</cp:lastPrinted>
  <dcterms:created xsi:type="dcterms:W3CDTF">2026-06-26T10:46:37Z</dcterms:created>
  <dcterms:modified xsi:type="dcterms:W3CDTF">2026-09-18T19:24:03Z</dcterms:modified>
</cp:coreProperties>
</file>