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31"/>
  </p:notesMasterIdLst>
  <p:sldIdLst>
    <p:sldId id="2147471926" r:id="rId6"/>
    <p:sldId id="2147374987" r:id="rId7"/>
    <p:sldId id="1459" r:id="rId8"/>
    <p:sldId id="1435" r:id="rId9"/>
    <p:sldId id="1434" r:id="rId10"/>
    <p:sldId id="1424" r:id="rId11"/>
    <p:sldId id="1425" r:id="rId12"/>
    <p:sldId id="2147374992" r:id="rId13"/>
    <p:sldId id="2147374988" r:id="rId14"/>
    <p:sldId id="467" r:id="rId15"/>
    <p:sldId id="2147471922" r:id="rId16"/>
    <p:sldId id="2147471923" r:id="rId17"/>
    <p:sldId id="2147471924" r:id="rId18"/>
    <p:sldId id="2147471921" r:id="rId19"/>
    <p:sldId id="310" r:id="rId20"/>
    <p:sldId id="271" r:id="rId21"/>
    <p:sldId id="257" r:id="rId22"/>
    <p:sldId id="2147471920" r:id="rId23"/>
    <p:sldId id="2147471919" r:id="rId24"/>
    <p:sldId id="2147471917" r:id="rId25"/>
    <p:sldId id="2147374998" r:id="rId26"/>
    <p:sldId id="2147374999" r:id="rId27"/>
    <p:sldId id="316" r:id="rId28"/>
    <p:sldId id="2147374989" r:id="rId29"/>
    <p:sldId id="2147374993" r:id="rId30"/>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3" userDrawn="1">
          <p15:clr>
            <a:srgbClr val="A4A3A4"/>
          </p15:clr>
        </p15:guide>
        <p15:guide id="2" pos="204" userDrawn="1">
          <p15:clr>
            <a:srgbClr val="A4A3A4"/>
          </p15:clr>
        </p15:guide>
        <p15:guide id="3" pos="5556" userDrawn="1">
          <p15:clr>
            <a:srgbClr val="A4A3A4"/>
          </p15:clr>
        </p15:guide>
        <p15:guide id="4" orient="horz" pos="21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iller" initials="KM" lastIdx="1" clrIdx="0">
    <p:extLst>
      <p:ext uri="{19B8F6BF-5375-455C-9EA6-DF929625EA0E}">
        <p15:presenceInfo xmlns:p15="http://schemas.microsoft.com/office/powerpoint/2012/main" userId="S-1-5-21-1942464828-378638904-3880573118-24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85"/>
    <a:srgbClr val="014380"/>
    <a:srgbClr val="189DD9"/>
    <a:srgbClr val="602365"/>
    <a:srgbClr val="008D80"/>
    <a:srgbClr val="00A2E5"/>
    <a:srgbClr val="FFFFFF"/>
    <a:srgbClr val="EDEDED"/>
    <a:srgbClr val="A2D5F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6E049E-0595-4E4D-843F-57C2F2CC64B4}" v="5" dt="2026-09-17T08:05:10.2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007" autoAdjust="0"/>
  </p:normalViewPr>
  <p:slideViewPr>
    <p:cSldViewPr snapToGrid="0">
      <p:cViewPr varScale="1">
        <p:scale>
          <a:sx n="58" d="100"/>
          <a:sy n="58" d="100"/>
        </p:scale>
        <p:origin x="1520" y="28"/>
      </p:cViewPr>
      <p:guideLst>
        <p:guide orient="horz" pos="3003"/>
        <p:guide pos="204"/>
        <p:guide pos="5556"/>
        <p:guide orient="horz" pos="214"/>
      </p:guideLst>
    </p:cSldViewPr>
  </p:slideViewPr>
  <p:notesTextViewPr>
    <p:cViewPr>
      <p:scale>
        <a:sx n="1" d="1"/>
        <a:sy n="1" d="1"/>
      </p:scale>
      <p:origin x="0" y="0"/>
    </p:cViewPr>
  </p:notesTextViewPr>
  <p:sorterViewPr>
    <p:cViewPr>
      <p:scale>
        <a:sx n="100" d="100"/>
        <a:sy n="100" d="100"/>
      </p:scale>
      <p:origin x="0" y="-24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 Reynolds" userId="68c2f912-2490-42af-9ee9-56a4f0fccc6e" providerId="ADAL" clId="{C5F3CA2F-F62F-4350-BEF9-85A2F216E3CE}"/>
    <pc:docChg chg="custSel addSld delSld modSld">
      <pc:chgData name="Rose Reynolds" userId="68c2f912-2490-42af-9ee9-56a4f0fccc6e" providerId="ADAL" clId="{C5F3CA2F-F62F-4350-BEF9-85A2F216E3CE}" dt="2026-09-17T08:05:21.698" v="13" actId="1076"/>
      <pc:docMkLst>
        <pc:docMk/>
      </pc:docMkLst>
      <pc:sldChg chg="del modNotes">
        <pc:chgData name="Rose Reynolds" userId="68c2f912-2490-42af-9ee9-56a4f0fccc6e" providerId="ADAL" clId="{C5F3CA2F-F62F-4350-BEF9-85A2F216E3CE}" dt="2026-09-17T08:04:15.883" v="11" actId="2696"/>
        <pc:sldMkLst>
          <pc:docMk/>
          <pc:sldMk cId="758737247" sldId="293"/>
        </pc:sldMkLst>
      </pc:sldChg>
      <pc:sldChg chg="new del">
        <pc:chgData name="Rose Reynolds" userId="68c2f912-2490-42af-9ee9-56a4f0fccc6e" providerId="ADAL" clId="{C5F3CA2F-F62F-4350-BEF9-85A2F216E3CE}" dt="2026-09-17T08:03:22.046" v="5" actId="47"/>
        <pc:sldMkLst>
          <pc:docMk/>
          <pc:sldMk cId="1001739506" sldId="2147471925"/>
        </pc:sldMkLst>
      </pc:sldChg>
      <pc:sldChg chg="delSp modSp add del mod">
        <pc:chgData name="Rose Reynolds" userId="68c2f912-2490-42af-9ee9-56a4f0fccc6e" providerId="ADAL" clId="{C5F3CA2F-F62F-4350-BEF9-85A2F216E3CE}" dt="2026-09-17T08:05:21.698" v="13" actId="1076"/>
        <pc:sldMkLst>
          <pc:docMk/>
          <pc:sldMk cId="2366744686" sldId="2147471926"/>
        </pc:sldMkLst>
        <pc:spChg chg="mod">
          <ac:chgData name="Rose Reynolds" userId="68c2f912-2490-42af-9ee9-56a4f0fccc6e" providerId="ADAL" clId="{C5F3CA2F-F62F-4350-BEF9-85A2F216E3CE}" dt="2026-09-17T08:05:21.698" v="13" actId="1076"/>
          <ac:spMkLst>
            <pc:docMk/>
            <pc:sldMk cId="2366744686" sldId="2147471926"/>
            <ac:spMk id="2" creationId="{7DAC4387-FB80-42AE-D182-74145C3F2F86}"/>
          </ac:spMkLst>
        </pc:spChg>
        <pc:spChg chg="del">
          <ac:chgData name="Rose Reynolds" userId="68c2f912-2490-42af-9ee9-56a4f0fccc6e" providerId="ADAL" clId="{C5F3CA2F-F62F-4350-BEF9-85A2F216E3CE}" dt="2026-09-17T08:04:03.252" v="9" actId="478"/>
          <ac:spMkLst>
            <pc:docMk/>
            <pc:sldMk cId="2366744686" sldId="2147471926"/>
            <ac:spMk id="3" creationId="{29AD96B9-335D-B64E-3182-94B62CCB7EBB}"/>
          </ac:spMkLst>
        </pc:spChg>
      </pc:sldChg>
      <pc:sldMasterChg chg="delSldLayout">
        <pc:chgData name="Rose Reynolds" userId="68c2f912-2490-42af-9ee9-56a4f0fccc6e" providerId="ADAL" clId="{C5F3CA2F-F62F-4350-BEF9-85A2F216E3CE}" dt="2026-09-17T08:03:07.155" v="3" actId="2696"/>
        <pc:sldMasterMkLst>
          <pc:docMk/>
          <pc:sldMasterMk cId="1154669674" sldId="2147483660"/>
        </pc:sldMasterMkLst>
        <pc:sldLayoutChg chg="del">
          <pc:chgData name="Rose Reynolds" userId="68c2f912-2490-42af-9ee9-56a4f0fccc6e" providerId="ADAL" clId="{C5F3CA2F-F62F-4350-BEF9-85A2F216E3CE}" dt="2026-09-17T08:03:07.155" v="3" actId="2696"/>
          <pc:sldLayoutMkLst>
            <pc:docMk/>
            <pc:sldMasterMk cId="1154669674" sldId="2147483660"/>
            <pc:sldLayoutMk cId="3302481509" sldId="2147483696"/>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A65CFA-F9BC-4B5C-B336-01522385E0BF}" type="doc">
      <dgm:prSet loTypeId="urn:microsoft.com/office/officeart/2005/8/layout/list1" loCatId="list" qsTypeId="urn:microsoft.com/office/officeart/2005/8/quickstyle/simple1#3" qsCatId="simple" csTypeId="urn:microsoft.com/office/officeart/2005/8/colors/colorful4#1" csCatId="colorful" phldr="1"/>
      <dgm:spPr/>
      <dgm:t>
        <a:bodyPr/>
        <a:lstStyle/>
        <a:p>
          <a:endParaRPr lang="en-GB"/>
        </a:p>
      </dgm:t>
    </dgm:pt>
    <dgm:pt modelId="{81849604-B374-4039-99C3-E0E26C8E2D2E}">
      <dgm:prSet phldrT="[Text]"/>
      <dgm:spPr>
        <a:solidFill>
          <a:srgbClr val="60256C"/>
        </a:solidFill>
      </dgm:spPr>
      <dgm:t>
        <a:bodyPr/>
        <a:lstStyle/>
        <a:p>
          <a:r>
            <a:rPr lang="en-GB"/>
            <a:t>Diverse improvement priorities</a:t>
          </a:r>
        </a:p>
      </dgm:t>
    </dgm:pt>
    <dgm:pt modelId="{4C2AB4E1-600E-4C33-A5BE-6BD9A74BB5DD}" type="parTrans" cxnId="{75636F13-89AE-4290-8BBD-B1D40E5B3613}">
      <dgm:prSet/>
      <dgm:spPr/>
      <dgm:t>
        <a:bodyPr/>
        <a:lstStyle/>
        <a:p>
          <a:endParaRPr lang="en-GB"/>
        </a:p>
      </dgm:t>
    </dgm:pt>
    <dgm:pt modelId="{57B2590C-FDFC-45A1-82AE-9F0CCE3061A2}" type="sibTrans" cxnId="{75636F13-89AE-4290-8BBD-B1D40E5B3613}">
      <dgm:prSet/>
      <dgm:spPr/>
      <dgm:t>
        <a:bodyPr/>
        <a:lstStyle/>
        <a:p>
          <a:endParaRPr lang="en-GB"/>
        </a:p>
      </dgm:t>
    </dgm:pt>
    <dgm:pt modelId="{9F542BF5-D547-4DA2-9540-8CAFD06D9401}">
      <dgm:prSet phldrT="[Text]"/>
      <dgm:spPr>
        <a:solidFill>
          <a:srgbClr val="2C5C74"/>
        </a:solidFill>
      </dgm:spPr>
      <dgm:t>
        <a:bodyPr/>
        <a:lstStyle/>
        <a:p>
          <a:r>
            <a:rPr lang="en-GB"/>
            <a:t>Adaptability, spread and sustainability</a:t>
          </a:r>
        </a:p>
      </dgm:t>
    </dgm:pt>
    <dgm:pt modelId="{AD09A073-E538-403C-9D29-F0F7E51252D3}" type="parTrans" cxnId="{5AD446E3-4F04-4C31-99EC-EAD139EBD0C5}">
      <dgm:prSet/>
      <dgm:spPr/>
      <dgm:t>
        <a:bodyPr/>
        <a:lstStyle/>
        <a:p>
          <a:endParaRPr lang="en-GB"/>
        </a:p>
      </dgm:t>
    </dgm:pt>
    <dgm:pt modelId="{7076522F-63F3-4089-92B6-9656C3983922}" type="sibTrans" cxnId="{5AD446E3-4F04-4C31-99EC-EAD139EBD0C5}">
      <dgm:prSet/>
      <dgm:spPr/>
      <dgm:t>
        <a:bodyPr/>
        <a:lstStyle/>
        <a:p>
          <a:endParaRPr lang="en-GB"/>
        </a:p>
      </dgm:t>
    </dgm:pt>
    <dgm:pt modelId="{7C7E5B5F-E2B7-403B-A959-95DA1D0E111E}">
      <dgm:prSet phldrT="[Text]"/>
      <dgm:spPr>
        <a:solidFill>
          <a:srgbClr val="004785"/>
        </a:solidFill>
      </dgm:spPr>
      <dgm:t>
        <a:bodyPr/>
        <a:lstStyle/>
        <a:p>
          <a:r>
            <a:rPr lang="en-GB"/>
            <a:t>Capacity, capability and culture</a:t>
          </a:r>
        </a:p>
      </dgm:t>
    </dgm:pt>
    <dgm:pt modelId="{71BB3B77-6E40-4247-B0E2-86D6B1539D35}" type="parTrans" cxnId="{BA026007-C8C2-4B6F-ADD0-7D327C63A551}">
      <dgm:prSet/>
      <dgm:spPr/>
      <dgm:t>
        <a:bodyPr/>
        <a:lstStyle/>
        <a:p>
          <a:endParaRPr lang="en-GB"/>
        </a:p>
      </dgm:t>
    </dgm:pt>
    <dgm:pt modelId="{9211A769-2664-4AB6-B468-972519948966}" type="sibTrans" cxnId="{BA026007-C8C2-4B6F-ADD0-7D327C63A551}">
      <dgm:prSet/>
      <dgm:spPr/>
      <dgm:t>
        <a:bodyPr/>
        <a:lstStyle/>
        <a:p>
          <a:endParaRPr lang="en-GB"/>
        </a:p>
      </dgm:t>
    </dgm:pt>
    <dgm:pt modelId="{4E99A39F-C3EE-4132-9DE2-F93FC57BE746}" type="pres">
      <dgm:prSet presAssocID="{C2A65CFA-F9BC-4B5C-B336-01522385E0BF}" presName="linear" presStyleCnt="0">
        <dgm:presLayoutVars>
          <dgm:dir/>
          <dgm:animLvl val="lvl"/>
          <dgm:resizeHandles val="exact"/>
        </dgm:presLayoutVars>
      </dgm:prSet>
      <dgm:spPr/>
    </dgm:pt>
    <dgm:pt modelId="{7E492140-9DA5-4F2A-A909-C8290E6F6AC9}" type="pres">
      <dgm:prSet presAssocID="{81849604-B374-4039-99C3-E0E26C8E2D2E}" presName="parentLin" presStyleCnt="0"/>
      <dgm:spPr/>
    </dgm:pt>
    <dgm:pt modelId="{C4A3BC6E-507B-4C72-8882-6EA9F956A2C2}" type="pres">
      <dgm:prSet presAssocID="{81849604-B374-4039-99C3-E0E26C8E2D2E}" presName="parentLeftMargin" presStyleLbl="node1" presStyleIdx="0" presStyleCnt="3"/>
      <dgm:spPr/>
    </dgm:pt>
    <dgm:pt modelId="{BB34FCA4-AF20-4D8F-9CD8-B2CFA2B5EB2B}" type="pres">
      <dgm:prSet presAssocID="{81849604-B374-4039-99C3-E0E26C8E2D2E}" presName="parentText" presStyleLbl="node1" presStyleIdx="0" presStyleCnt="3">
        <dgm:presLayoutVars>
          <dgm:chMax val="0"/>
          <dgm:bulletEnabled val="1"/>
        </dgm:presLayoutVars>
      </dgm:prSet>
      <dgm:spPr/>
    </dgm:pt>
    <dgm:pt modelId="{8E27A352-AF32-4C7B-9B46-4744D4FE026A}" type="pres">
      <dgm:prSet presAssocID="{81849604-B374-4039-99C3-E0E26C8E2D2E}" presName="negativeSpace" presStyleCnt="0"/>
      <dgm:spPr/>
    </dgm:pt>
    <dgm:pt modelId="{B25CEDB7-095C-4564-BFB3-94FCE6CA9A42}" type="pres">
      <dgm:prSet presAssocID="{81849604-B374-4039-99C3-E0E26C8E2D2E}" presName="childText" presStyleLbl="conFgAcc1" presStyleIdx="0" presStyleCnt="3">
        <dgm:presLayoutVars>
          <dgm:bulletEnabled val="1"/>
        </dgm:presLayoutVars>
      </dgm:prSet>
      <dgm:spPr>
        <a:ln>
          <a:solidFill>
            <a:srgbClr val="60256C"/>
          </a:solidFill>
        </a:ln>
      </dgm:spPr>
    </dgm:pt>
    <dgm:pt modelId="{0B98FEC5-8299-4F39-9D0B-D3393ED74572}" type="pres">
      <dgm:prSet presAssocID="{57B2590C-FDFC-45A1-82AE-9F0CCE3061A2}" presName="spaceBetweenRectangles" presStyleCnt="0"/>
      <dgm:spPr/>
    </dgm:pt>
    <dgm:pt modelId="{E99CFB06-5327-4E66-A8F1-CC8E9025AF58}" type="pres">
      <dgm:prSet presAssocID="{9F542BF5-D547-4DA2-9540-8CAFD06D9401}" presName="parentLin" presStyleCnt="0"/>
      <dgm:spPr/>
    </dgm:pt>
    <dgm:pt modelId="{71710C44-F136-42DF-BAE6-2C99CD0CB0F5}" type="pres">
      <dgm:prSet presAssocID="{9F542BF5-D547-4DA2-9540-8CAFD06D9401}" presName="parentLeftMargin" presStyleLbl="node1" presStyleIdx="0" presStyleCnt="3"/>
      <dgm:spPr/>
    </dgm:pt>
    <dgm:pt modelId="{084C3606-BAC8-4974-BE2B-76DB45F24787}" type="pres">
      <dgm:prSet presAssocID="{9F542BF5-D547-4DA2-9540-8CAFD06D9401}" presName="parentText" presStyleLbl="node1" presStyleIdx="1" presStyleCnt="3">
        <dgm:presLayoutVars>
          <dgm:chMax val="0"/>
          <dgm:bulletEnabled val="1"/>
        </dgm:presLayoutVars>
      </dgm:prSet>
      <dgm:spPr/>
    </dgm:pt>
    <dgm:pt modelId="{555FB824-3343-4A42-A40F-B2723728056A}" type="pres">
      <dgm:prSet presAssocID="{9F542BF5-D547-4DA2-9540-8CAFD06D9401}" presName="negativeSpace" presStyleCnt="0"/>
      <dgm:spPr/>
    </dgm:pt>
    <dgm:pt modelId="{E18475F3-2B42-4852-8723-86C0FC3BCDB0}" type="pres">
      <dgm:prSet presAssocID="{9F542BF5-D547-4DA2-9540-8CAFD06D9401}" presName="childText" presStyleLbl="conFgAcc1" presStyleIdx="1" presStyleCnt="3">
        <dgm:presLayoutVars>
          <dgm:bulletEnabled val="1"/>
        </dgm:presLayoutVars>
      </dgm:prSet>
      <dgm:spPr>
        <a:ln>
          <a:solidFill>
            <a:srgbClr val="2C5C74"/>
          </a:solidFill>
        </a:ln>
      </dgm:spPr>
    </dgm:pt>
    <dgm:pt modelId="{BA95CBC6-81FC-4741-87F5-8D2F8D2849C1}" type="pres">
      <dgm:prSet presAssocID="{7076522F-63F3-4089-92B6-9656C3983922}" presName="spaceBetweenRectangles" presStyleCnt="0"/>
      <dgm:spPr/>
    </dgm:pt>
    <dgm:pt modelId="{4327654E-594A-44C0-9A6E-399B66B29A1F}" type="pres">
      <dgm:prSet presAssocID="{7C7E5B5F-E2B7-403B-A959-95DA1D0E111E}" presName="parentLin" presStyleCnt="0"/>
      <dgm:spPr/>
    </dgm:pt>
    <dgm:pt modelId="{13F59364-21B5-41CE-869A-611F01C76AD2}" type="pres">
      <dgm:prSet presAssocID="{7C7E5B5F-E2B7-403B-A959-95DA1D0E111E}" presName="parentLeftMargin" presStyleLbl="node1" presStyleIdx="1" presStyleCnt="3"/>
      <dgm:spPr/>
    </dgm:pt>
    <dgm:pt modelId="{72887CF1-C76E-42B8-BC2C-F8EF62F1EB5A}" type="pres">
      <dgm:prSet presAssocID="{7C7E5B5F-E2B7-403B-A959-95DA1D0E111E}" presName="parentText" presStyleLbl="node1" presStyleIdx="2" presStyleCnt="3">
        <dgm:presLayoutVars>
          <dgm:chMax val="0"/>
          <dgm:bulletEnabled val="1"/>
        </dgm:presLayoutVars>
      </dgm:prSet>
      <dgm:spPr/>
    </dgm:pt>
    <dgm:pt modelId="{1FAE2951-F643-45AD-B9C9-71776B7C01F8}" type="pres">
      <dgm:prSet presAssocID="{7C7E5B5F-E2B7-403B-A959-95DA1D0E111E}" presName="negativeSpace" presStyleCnt="0"/>
      <dgm:spPr/>
    </dgm:pt>
    <dgm:pt modelId="{6AFD2355-68A6-4E59-8A78-C9DC9F3124E6}" type="pres">
      <dgm:prSet presAssocID="{7C7E5B5F-E2B7-403B-A959-95DA1D0E111E}" presName="childText" presStyleLbl="conFgAcc1" presStyleIdx="2" presStyleCnt="3">
        <dgm:presLayoutVars>
          <dgm:bulletEnabled val="1"/>
        </dgm:presLayoutVars>
      </dgm:prSet>
      <dgm:spPr>
        <a:ln>
          <a:solidFill>
            <a:srgbClr val="004785"/>
          </a:solidFill>
        </a:ln>
      </dgm:spPr>
    </dgm:pt>
  </dgm:ptLst>
  <dgm:cxnLst>
    <dgm:cxn modelId="{BA026007-C8C2-4B6F-ADD0-7D327C63A551}" srcId="{C2A65CFA-F9BC-4B5C-B336-01522385E0BF}" destId="{7C7E5B5F-E2B7-403B-A959-95DA1D0E111E}" srcOrd="2" destOrd="0" parTransId="{71BB3B77-6E40-4247-B0E2-86D6B1539D35}" sibTransId="{9211A769-2664-4AB6-B468-972519948966}"/>
    <dgm:cxn modelId="{75636F13-89AE-4290-8BBD-B1D40E5B3613}" srcId="{C2A65CFA-F9BC-4B5C-B336-01522385E0BF}" destId="{81849604-B374-4039-99C3-E0E26C8E2D2E}" srcOrd="0" destOrd="0" parTransId="{4C2AB4E1-600E-4C33-A5BE-6BD9A74BB5DD}" sibTransId="{57B2590C-FDFC-45A1-82AE-9F0CCE3061A2}"/>
    <dgm:cxn modelId="{366E983E-CC2C-4F07-A1F7-2C2FF1556BF5}" type="presOf" srcId="{81849604-B374-4039-99C3-E0E26C8E2D2E}" destId="{BB34FCA4-AF20-4D8F-9CD8-B2CFA2B5EB2B}" srcOrd="1" destOrd="0" presId="urn:microsoft.com/office/officeart/2005/8/layout/list1"/>
    <dgm:cxn modelId="{7246996F-DF60-4234-89D0-148A8CA18350}" type="presOf" srcId="{7C7E5B5F-E2B7-403B-A959-95DA1D0E111E}" destId="{13F59364-21B5-41CE-869A-611F01C76AD2}" srcOrd="0" destOrd="0" presId="urn:microsoft.com/office/officeart/2005/8/layout/list1"/>
    <dgm:cxn modelId="{749F7D52-03C6-441C-8E26-EB6264EB51A5}" type="presOf" srcId="{9F542BF5-D547-4DA2-9540-8CAFD06D9401}" destId="{71710C44-F136-42DF-BAE6-2C99CD0CB0F5}" srcOrd="0" destOrd="0" presId="urn:microsoft.com/office/officeart/2005/8/layout/list1"/>
    <dgm:cxn modelId="{3A3FDB7A-0E1B-46E3-89B4-0A0DF3195C29}" type="presOf" srcId="{7C7E5B5F-E2B7-403B-A959-95DA1D0E111E}" destId="{72887CF1-C76E-42B8-BC2C-F8EF62F1EB5A}" srcOrd="1" destOrd="0" presId="urn:microsoft.com/office/officeart/2005/8/layout/list1"/>
    <dgm:cxn modelId="{67D8929B-B4F2-4BCD-8D9F-6055B2EC6DA0}" type="presOf" srcId="{81849604-B374-4039-99C3-E0E26C8E2D2E}" destId="{C4A3BC6E-507B-4C72-8882-6EA9F956A2C2}" srcOrd="0" destOrd="0" presId="urn:microsoft.com/office/officeart/2005/8/layout/list1"/>
    <dgm:cxn modelId="{5AD446E3-4F04-4C31-99EC-EAD139EBD0C5}" srcId="{C2A65CFA-F9BC-4B5C-B336-01522385E0BF}" destId="{9F542BF5-D547-4DA2-9540-8CAFD06D9401}" srcOrd="1" destOrd="0" parTransId="{AD09A073-E538-403C-9D29-F0F7E51252D3}" sibTransId="{7076522F-63F3-4089-92B6-9656C3983922}"/>
    <dgm:cxn modelId="{3010C8E5-CB58-4135-B2A8-80FAC2C117FC}" type="presOf" srcId="{C2A65CFA-F9BC-4B5C-B336-01522385E0BF}" destId="{4E99A39F-C3EE-4132-9DE2-F93FC57BE746}" srcOrd="0" destOrd="0" presId="urn:microsoft.com/office/officeart/2005/8/layout/list1"/>
    <dgm:cxn modelId="{F02A95FD-580C-4886-A7AB-FB0056C37256}" type="presOf" srcId="{9F542BF5-D547-4DA2-9540-8CAFD06D9401}" destId="{084C3606-BAC8-4974-BE2B-76DB45F24787}" srcOrd="1" destOrd="0" presId="urn:microsoft.com/office/officeart/2005/8/layout/list1"/>
    <dgm:cxn modelId="{8C41D97C-7492-4D6D-A3D7-1417A9CB0E86}" type="presParOf" srcId="{4E99A39F-C3EE-4132-9DE2-F93FC57BE746}" destId="{7E492140-9DA5-4F2A-A909-C8290E6F6AC9}" srcOrd="0" destOrd="0" presId="urn:microsoft.com/office/officeart/2005/8/layout/list1"/>
    <dgm:cxn modelId="{CFC34375-856C-44ED-B465-AF1AA3BB837E}" type="presParOf" srcId="{7E492140-9DA5-4F2A-A909-C8290E6F6AC9}" destId="{C4A3BC6E-507B-4C72-8882-6EA9F956A2C2}" srcOrd="0" destOrd="0" presId="urn:microsoft.com/office/officeart/2005/8/layout/list1"/>
    <dgm:cxn modelId="{41DDA7E2-FB17-43FF-80C8-4D2B3727201B}" type="presParOf" srcId="{7E492140-9DA5-4F2A-A909-C8290E6F6AC9}" destId="{BB34FCA4-AF20-4D8F-9CD8-B2CFA2B5EB2B}" srcOrd="1" destOrd="0" presId="urn:microsoft.com/office/officeart/2005/8/layout/list1"/>
    <dgm:cxn modelId="{15922644-72B6-477C-851D-846888A3D42A}" type="presParOf" srcId="{4E99A39F-C3EE-4132-9DE2-F93FC57BE746}" destId="{8E27A352-AF32-4C7B-9B46-4744D4FE026A}" srcOrd="1" destOrd="0" presId="urn:microsoft.com/office/officeart/2005/8/layout/list1"/>
    <dgm:cxn modelId="{60877CB8-A63E-442B-B754-E48314719B5B}" type="presParOf" srcId="{4E99A39F-C3EE-4132-9DE2-F93FC57BE746}" destId="{B25CEDB7-095C-4564-BFB3-94FCE6CA9A42}" srcOrd="2" destOrd="0" presId="urn:microsoft.com/office/officeart/2005/8/layout/list1"/>
    <dgm:cxn modelId="{C308BCCB-98E2-47BF-B653-BF9D7A6F46CC}" type="presParOf" srcId="{4E99A39F-C3EE-4132-9DE2-F93FC57BE746}" destId="{0B98FEC5-8299-4F39-9D0B-D3393ED74572}" srcOrd="3" destOrd="0" presId="urn:microsoft.com/office/officeart/2005/8/layout/list1"/>
    <dgm:cxn modelId="{1FD6D081-D5AF-42A1-9BAD-AFEA5B84C4BF}" type="presParOf" srcId="{4E99A39F-C3EE-4132-9DE2-F93FC57BE746}" destId="{E99CFB06-5327-4E66-A8F1-CC8E9025AF58}" srcOrd="4" destOrd="0" presId="urn:microsoft.com/office/officeart/2005/8/layout/list1"/>
    <dgm:cxn modelId="{7E4AE0B2-D257-4881-B3F5-439F9A471438}" type="presParOf" srcId="{E99CFB06-5327-4E66-A8F1-CC8E9025AF58}" destId="{71710C44-F136-42DF-BAE6-2C99CD0CB0F5}" srcOrd="0" destOrd="0" presId="urn:microsoft.com/office/officeart/2005/8/layout/list1"/>
    <dgm:cxn modelId="{D45456C8-BAFF-4324-98CD-C1C70A196561}" type="presParOf" srcId="{E99CFB06-5327-4E66-A8F1-CC8E9025AF58}" destId="{084C3606-BAC8-4974-BE2B-76DB45F24787}" srcOrd="1" destOrd="0" presId="urn:microsoft.com/office/officeart/2005/8/layout/list1"/>
    <dgm:cxn modelId="{7B42A171-97A8-4972-961A-E1EC3DFAC746}" type="presParOf" srcId="{4E99A39F-C3EE-4132-9DE2-F93FC57BE746}" destId="{555FB824-3343-4A42-A40F-B2723728056A}" srcOrd="5" destOrd="0" presId="urn:microsoft.com/office/officeart/2005/8/layout/list1"/>
    <dgm:cxn modelId="{6DDBB56A-BC5E-4DDF-B882-1FB7CC42A9F9}" type="presParOf" srcId="{4E99A39F-C3EE-4132-9DE2-F93FC57BE746}" destId="{E18475F3-2B42-4852-8723-86C0FC3BCDB0}" srcOrd="6" destOrd="0" presId="urn:microsoft.com/office/officeart/2005/8/layout/list1"/>
    <dgm:cxn modelId="{F038978D-9ED0-4555-9612-CF3F493A1E6D}" type="presParOf" srcId="{4E99A39F-C3EE-4132-9DE2-F93FC57BE746}" destId="{BA95CBC6-81FC-4741-87F5-8D2F8D2849C1}" srcOrd="7" destOrd="0" presId="urn:microsoft.com/office/officeart/2005/8/layout/list1"/>
    <dgm:cxn modelId="{FB9D6322-E451-4837-9789-16FC0BAE9B3D}" type="presParOf" srcId="{4E99A39F-C3EE-4132-9DE2-F93FC57BE746}" destId="{4327654E-594A-44C0-9A6E-399B66B29A1F}" srcOrd="8" destOrd="0" presId="urn:microsoft.com/office/officeart/2005/8/layout/list1"/>
    <dgm:cxn modelId="{8DB2325C-7F16-461D-A76C-D4856EBF4E62}" type="presParOf" srcId="{4327654E-594A-44C0-9A6E-399B66B29A1F}" destId="{13F59364-21B5-41CE-869A-611F01C76AD2}" srcOrd="0" destOrd="0" presId="urn:microsoft.com/office/officeart/2005/8/layout/list1"/>
    <dgm:cxn modelId="{D606DB0C-42FF-41F4-8EC1-A4E92F62CB5B}" type="presParOf" srcId="{4327654E-594A-44C0-9A6E-399B66B29A1F}" destId="{72887CF1-C76E-42B8-BC2C-F8EF62F1EB5A}" srcOrd="1" destOrd="0" presId="urn:microsoft.com/office/officeart/2005/8/layout/list1"/>
    <dgm:cxn modelId="{1F0472D7-287F-4984-B22C-17857004E2D8}" type="presParOf" srcId="{4E99A39F-C3EE-4132-9DE2-F93FC57BE746}" destId="{1FAE2951-F643-45AD-B9C9-71776B7C01F8}" srcOrd="9" destOrd="0" presId="urn:microsoft.com/office/officeart/2005/8/layout/list1"/>
    <dgm:cxn modelId="{90C6634D-63D4-46AC-91AF-C28035BB8448}" type="presParOf" srcId="{4E99A39F-C3EE-4132-9DE2-F93FC57BE746}" destId="{6AFD2355-68A6-4E59-8A78-C9DC9F3124E6}"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5CEDB7-095C-4564-BFB3-94FCE6CA9A42}">
      <dsp:nvSpPr>
        <dsp:cNvPr id="0" name=""/>
        <dsp:cNvSpPr/>
      </dsp:nvSpPr>
      <dsp:spPr>
        <a:xfrm>
          <a:off x="0" y="684984"/>
          <a:ext cx="6838504" cy="554400"/>
        </a:xfrm>
        <a:prstGeom prst="rect">
          <a:avLst/>
        </a:prstGeom>
        <a:solidFill>
          <a:schemeClr val="lt1">
            <a:alpha val="90000"/>
            <a:hueOff val="0"/>
            <a:satOff val="0"/>
            <a:lumOff val="0"/>
            <a:alphaOff val="0"/>
          </a:schemeClr>
        </a:solidFill>
        <a:ln w="25400" cap="flat" cmpd="sng" algn="ctr">
          <a:solidFill>
            <a:srgbClr val="60256C"/>
          </a:solidFill>
          <a:prstDash val="solid"/>
        </a:ln>
        <a:effectLst/>
      </dsp:spPr>
      <dsp:style>
        <a:lnRef idx="2">
          <a:scrgbClr r="0" g="0" b="0"/>
        </a:lnRef>
        <a:fillRef idx="1">
          <a:scrgbClr r="0" g="0" b="0"/>
        </a:fillRef>
        <a:effectRef idx="0">
          <a:scrgbClr r="0" g="0" b="0"/>
        </a:effectRef>
        <a:fontRef idx="minor"/>
      </dsp:style>
    </dsp:sp>
    <dsp:sp modelId="{BB34FCA4-AF20-4D8F-9CD8-B2CFA2B5EB2B}">
      <dsp:nvSpPr>
        <dsp:cNvPr id="0" name=""/>
        <dsp:cNvSpPr/>
      </dsp:nvSpPr>
      <dsp:spPr>
        <a:xfrm>
          <a:off x="341925" y="360264"/>
          <a:ext cx="4786952" cy="649440"/>
        </a:xfrm>
        <a:prstGeom prst="roundRect">
          <a:avLst/>
        </a:prstGeom>
        <a:solidFill>
          <a:srgbClr val="60256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935" tIns="0" rIns="180935" bIns="0" numCol="1" spcCol="1270" anchor="ctr" anchorCtr="0">
          <a:noAutofit/>
        </a:bodyPr>
        <a:lstStyle/>
        <a:p>
          <a:pPr marL="0" lvl="0" indent="0" algn="l" defTabSz="977900">
            <a:lnSpc>
              <a:spcPct val="90000"/>
            </a:lnSpc>
            <a:spcBef>
              <a:spcPct val="0"/>
            </a:spcBef>
            <a:spcAft>
              <a:spcPct val="35000"/>
            </a:spcAft>
            <a:buNone/>
          </a:pPr>
          <a:r>
            <a:rPr lang="en-GB" sz="2200" kern="1200"/>
            <a:t>Diverse improvement priorities</a:t>
          </a:r>
        </a:p>
      </dsp:txBody>
      <dsp:txXfrm>
        <a:off x="373628" y="391967"/>
        <a:ext cx="4723546" cy="586034"/>
      </dsp:txXfrm>
    </dsp:sp>
    <dsp:sp modelId="{E18475F3-2B42-4852-8723-86C0FC3BCDB0}">
      <dsp:nvSpPr>
        <dsp:cNvPr id="0" name=""/>
        <dsp:cNvSpPr/>
      </dsp:nvSpPr>
      <dsp:spPr>
        <a:xfrm>
          <a:off x="0" y="1682904"/>
          <a:ext cx="6838504" cy="554400"/>
        </a:xfrm>
        <a:prstGeom prst="rect">
          <a:avLst/>
        </a:prstGeom>
        <a:solidFill>
          <a:schemeClr val="lt1">
            <a:alpha val="90000"/>
            <a:hueOff val="0"/>
            <a:satOff val="0"/>
            <a:lumOff val="0"/>
            <a:alphaOff val="0"/>
          </a:schemeClr>
        </a:solidFill>
        <a:ln w="25400" cap="flat" cmpd="sng" algn="ctr">
          <a:solidFill>
            <a:srgbClr val="2C5C74"/>
          </a:solidFill>
          <a:prstDash val="solid"/>
        </a:ln>
        <a:effectLst/>
      </dsp:spPr>
      <dsp:style>
        <a:lnRef idx="2">
          <a:scrgbClr r="0" g="0" b="0"/>
        </a:lnRef>
        <a:fillRef idx="1">
          <a:scrgbClr r="0" g="0" b="0"/>
        </a:fillRef>
        <a:effectRef idx="0">
          <a:scrgbClr r="0" g="0" b="0"/>
        </a:effectRef>
        <a:fontRef idx="minor"/>
      </dsp:style>
    </dsp:sp>
    <dsp:sp modelId="{084C3606-BAC8-4974-BE2B-76DB45F24787}">
      <dsp:nvSpPr>
        <dsp:cNvPr id="0" name=""/>
        <dsp:cNvSpPr/>
      </dsp:nvSpPr>
      <dsp:spPr>
        <a:xfrm>
          <a:off x="341925" y="1358184"/>
          <a:ext cx="4786952" cy="649440"/>
        </a:xfrm>
        <a:prstGeom prst="roundRect">
          <a:avLst/>
        </a:prstGeom>
        <a:solidFill>
          <a:srgbClr val="2C5C7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935" tIns="0" rIns="180935" bIns="0" numCol="1" spcCol="1270" anchor="ctr" anchorCtr="0">
          <a:noAutofit/>
        </a:bodyPr>
        <a:lstStyle/>
        <a:p>
          <a:pPr marL="0" lvl="0" indent="0" algn="l" defTabSz="977900">
            <a:lnSpc>
              <a:spcPct val="90000"/>
            </a:lnSpc>
            <a:spcBef>
              <a:spcPct val="0"/>
            </a:spcBef>
            <a:spcAft>
              <a:spcPct val="35000"/>
            </a:spcAft>
            <a:buNone/>
          </a:pPr>
          <a:r>
            <a:rPr lang="en-GB" sz="2200" kern="1200"/>
            <a:t>Adaptability, spread and sustainability</a:t>
          </a:r>
        </a:p>
      </dsp:txBody>
      <dsp:txXfrm>
        <a:off x="373628" y="1389887"/>
        <a:ext cx="4723546" cy="586034"/>
      </dsp:txXfrm>
    </dsp:sp>
    <dsp:sp modelId="{6AFD2355-68A6-4E59-8A78-C9DC9F3124E6}">
      <dsp:nvSpPr>
        <dsp:cNvPr id="0" name=""/>
        <dsp:cNvSpPr/>
      </dsp:nvSpPr>
      <dsp:spPr>
        <a:xfrm>
          <a:off x="0" y="2680824"/>
          <a:ext cx="6838504" cy="554400"/>
        </a:xfrm>
        <a:prstGeom prst="rect">
          <a:avLst/>
        </a:prstGeom>
        <a:solidFill>
          <a:schemeClr val="lt1">
            <a:alpha val="90000"/>
            <a:hueOff val="0"/>
            <a:satOff val="0"/>
            <a:lumOff val="0"/>
            <a:alphaOff val="0"/>
          </a:schemeClr>
        </a:solidFill>
        <a:ln w="25400" cap="flat" cmpd="sng" algn="ctr">
          <a:solidFill>
            <a:srgbClr val="004785"/>
          </a:solidFill>
          <a:prstDash val="solid"/>
        </a:ln>
        <a:effectLst/>
      </dsp:spPr>
      <dsp:style>
        <a:lnRef idx="2">
          <a:scrgbClr r="0" g="0" b="0"/>
        </a:lnRef>
        <a:fillRef idx="1">
          <a:scrgbClr r="0" g="0" b="0"/>
        </a:fillRef>
        <a:effectRef idx="0">
          <a:scrgbClr r="0" g="0" b="0"/>
        </a:effectRef>
        <a:fontRef idx="minor"/>
      </dsp:style>
    </dsp:sp>
    <dsp:sp modelId="{72887CF1-C76E-42B8-BC2C-F8EF62F1EB5A}">
      <dsp:nvSpPr>
        <dsp:cNvPr id="0" name=""/>
        <dsp:cNvSpPr/>
      </dsp:nvSpPr>
      <dsp:spPr>
        <a:xfrm>
          <a:off x="341925" y="2356104"/>
          <a:ext cx="4786952" cy="649440"/>
        </a:xfrm>
        <a:prstGeom prst="roundRect">
          <a:avLst/>
        </a:prstGeom>
        <a:solidFill>
          <a:srgbClr val="00478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0935" tIns="0" rIns="180935" bIns="0" numCol="1" spcCol="1270" anchor="ctr" anchorCtr="0">
          <a:noAutofit/>
        </a:bodyPr>
        <a:lstStyle/>
        <a:p>
          <a:pPr marL="0" lvl="0" indent="0" algn="l" defTabSz="977900">
            <a:lnSpc>
              <a:spcPct val="90000"/>
            </a:lnSpc>
            <a:spcBef>
              <a:spcPct val="0"/>
            </a:spcBef>
            <a:spcAft>
              <a:spcPct val="35000"/>
            </a:spcAft>
            <a:buNone/>
          </a:pPr>
          <a:r>
            <a:rPr lang="en-GB" sz="2200" kern="1200"/>
            <a:t>Capacity, capability and culture</a:t>
          </a:r>
        </a:p>
      </dsp:txBody>
      <dsp:txXfrm>
        <a:off x="373628" y="2387807"/>
        <a:ext cx="4723546" cy="58603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72F9AD6-6EDC-0948-A14C-5DEF32FE1F3F}" type="datetimeFigureOut">
              <a:rPr lang="en-US" smtClean="0"/>
              <a:pPr/>
              <a:t>9/17/2026</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EFE83B7-278F-6545-9C62-E36EB068C003}" type="slidenum">
              <a:rPr lang="en-US" smtClean="0"/>
              <a:pPr/>
              <a:t>‹#›</a:t>
            </a:fld>
            <a:endParaRPr lang="en-US"/>
          </a:p>
        </p:txBody>
      </p:sp>
    </p:spTree>
    <p:extLst>
      <p:ext uri="{BB962C8B-B14F-4D97-AF65-F5344CB8AC3E}">
        <p14:creationId xmlns:p14="http://schemas.microsoft.com/office/powerpoint/2010/main" val="21371562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ur01.safelinks.protection.outlook.com/?url=https%3A%2F%2Fwww.gov.scot%2Fpublications%2Fhealth-social-care-service-renewal-framework%2F&amp;data=05%7C02%7Cdayna.askew%40nhs.scot%7C15310420951f45b6f12508ddc5e6183d%7C10efe0bda0304bca809cb5e6745e499a%7C0%7C0%7C638884314262951547%7CUnknown%7CTWFpbGZsb3d8eyJFbXB0eU1hcGkiOnRydWUsIlYiOiIwLjAuMDAwMCIsIlAiOiJXaW4zMiIsIkFOIjoiTWFpbCIsIldUIjoyfQ%3D%3D%7C0%7C%7C%7C&amp;sdata=%2FaU86v7oiwkw5UrF3r0EnCVA8bqKOwu1UpuX4RbbSE8%3D&amp;reserved=0"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gov.scot/publications/scotlands-public-service-reform-strategy-delivering-scotland/" TargetMode="External"/><Relationship Id="rId4" Type="http://schemas.openxmlformats.org/officeDocument/2006/relationships/hyperlink" Target="https://eur01.safelinks.protection.outlook.com/?url=https%3A%2F%2Fwww.gov.scot%2Fpublications%2Fscotlands-population-health-framework%2F&amp;data=05%7C02%7Cdayna.askew%40nhs.scot%7C15310420951f45b6f12508ddc5e6183d%7C10efe0bda0304bca809cb5e6745e499a%7C0%7C0%7C638884314262971864%7CUnknown%7CTWFpbGZsb3d8eyJFbXB0eU1hcGkiOnRydWUsIlYiOiIwLjAuMDAwMCIsIlAiOiJXaW4zMiIsIkFOIjoiTWFpbCIsIldUIjoyfQ%3D%3D%7C0%7C%7C%7C&amp;sdata=zDlITb7I6a%2Fuq2oN5vny9ew43lavRiBzWwOg30u2sSw%3D&amp;reserved=0"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healthcareimprovementscotland.scot/improving-care/quality-management-systems-qms/"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rtl="0" eaLnBrk="1" fontAlgn="t" latinLnBrk="0" hangingPunct="1">
              <a:buNone/>
            </a:pPr>
            <a:r>
              <a:rPr lang="en-GB" sz="1200" b="0" i="0" u="sng" strike="noStrike" kern="1200" dirty="0">
                <a:solidFill>
                  <a:srgbClr val="565456"/>
                </a:solidFill>
                <a:effectLst/>
                <a:latin typeface="Calibri" panose="020F0502020204030204" pitchFamily="34" charset="0"/>
              </a:rPr>
              <a:t>Running order</a:t>
            </a:r>
          </a:p>
          <a:p>
            <a:pPr marL="0" algn="l" rtl="0" eaLnBrk="1" fontAlgn="t" latinLnBrk="0" hangingPunct="1">
              <a:buNone/>
            </a:pPr>
            <a:r>
              <a:rPr lang="en-GB" sz="1200" b="0" i="0" u="none" strike="noStrike" kern="1200" dirty="0">
                <a:solidFill>
                  <a:srgbClr val="565456"/>
                </a:solidFill>
                <a:effectLst/>
                <a:latin typeface="Calibri" panose="020F0502020204030204" pitchFamily="34" charset="0"/>
              </a:rPr>
              <a:t>1330-1335: </a:t>
            </a:r>
            <a:r>
              <a:rPr lang="en-GB" sz="1200" b="1" i="0" u="none" strike="noStrike" kern="1200" dirty="0">
                <a:solidFill>
                  <a:srgbClr val="565456"/>
                </a:solidFill>
                <a:effectLst/>
                <a:latin typeface="Calibri" panose="020F0502020204030204" pitchFamily="34" charset="0"/>
              </a:rPr>
              <a:t>Welcome and introduction to speakers </a:t>
            </a:r>
            <a:r>
              <a:rPr lang="en-GB" sz="1200" b="0" i="0" u="none" strike="noStrike" kern="1200" dirty="0">
                <a:solidFill>
                  <a:srgbClr val="565456"/>
                </a:solidFill>
                <a:effectLst/>
                <a:latin typeface="Calibri" panose="020F0502020204030204" pitchFamily="34" charset="0"/>
              </a:rPr>
              <a:t>- Clare Morrison</a:t>
            </a:r>
            <a:endParaRPr lang="en-GB" sz="1800" b="0" i="0" u="none" strike="noStrike" dirty="0">
              <a:effectLst/>
              <a:latin typeface="Arial" panose="020B0604020202020204" pitchFamily="34" charset="0"/>
            </a:endParaRPr>
          </a:p>
          <a:p>
            <a:pPr marL="0" algn="l" rtl="0" eaLnBrk="1" fontAlgn="t" latinLnBrk="0" hangingPunct="1">
              <a:buNone/>
            </a:pPr>
            <a:r>
              <a:rPr lang="en-GB" sz="1200" b="0" i="0" u="none" strike="noStrike" kern="1200" dirty="0">
                <a:solidFill>
                  <a:srgbClr val="565456"/>
                </a:solidFill>
                <a:effectLst/>
                <a:latin typeface="Calibri" panose="020F0502020204030204" pitchFamily="34" charset="0"/>
              </a:rPr>
              <a:t>1335-1345: </a:t>
            </a:r>
            <a:r>
              <a:rPr lang="en-GB" sz="1200" b="1" i="0" u="none" strike="noStrike" kern="1200" dirty="0">
                <a:solidFill>
                  <a:srgbClr val="565456"/>
                </a:solidFill>
                <a:effectLst/>
                <a:latin typeface="Calibri" panose="020F0502020204030204" pitchFamily="34" charset="0"/>
              </a:rPr>
              <a:t>Context and overview of Scottish Approach to Change </a:t>
            </a:r>
            <a:r>
              <a:rPr lang="en-GB" sz="1200" b="0" i="0" u="none" strike="noStrike" kern="1200" dirty="0">
                <a:solidFill>
                  <a:srgbClr val="565456"/>
                </a:solidFill>
                <a:effectLst/>
                <a:latin typeface="Calibri" panose="020F0502020204030204" pitchFamily="34" charset="0"/>
              </a:rPr>
              <a:t>- Clare Morrison</a:t>
            </a:r>
            <a:endParaRPr lang="en-GB" sz="1800" b="0" i="0" u="none" strike="noStrike" dirty="0">
              <a:effectLst/>
              <a:latin typeface="Arial" panose="020B0604020202020204" pitchFamily="34" charset="0"/>
            </a:endParaRPr>
          </a:p>
          <a:p>
            <a:pPr marL="0" algn="l" rtl="0" eaLnBrk="1" fontAlgn="t" latinLnBrk="0" hangingPunct="1">
              <a:buNone/>
            </a:pPr>
            <a:r>
              <a:rPr lang="en-GB" sz="1200" b="0" i="0" u="none" strike="noStrike" kern="1200" dirty="0">
                <a:solidFill>
                  <a:srgbClr val="565456"/>
                </a:solidFill>
                <a:effectLst/>
                <a:latin typeface="Calibri" panose="020F0502020204030204" pitchFamily="34" charset="0"/>
              </a:rPr>
              <a:t>1345-1405: </a:t>
            </a:r>
            <a:r>
              <a:rPr lang="en-GB" sz="1200" b="1" i="0" u="none" strike="noStrike" kern="1200" dirty="0">
                <a:solidFill>
                  <a:srgbClr val="565456"/>
                </a:solidFill>
                <a:effectLst/>
                <a:latin typeface="Calibri" panose="020F0502020204030204" pitchFamily="34" charset="0"/>
              </a:rPr>
              <a:t>Examples from </a:t>
            </a:r>
            <a:r>
              <a:rPr lang="en-GB" sz="1200" b="1" i="0" u="none" strike="noStrike" kern="1200" dirty="0" err="1">
                <a:solidFill>
                  <a:srgbClr val="565456"/>
                </a:solidFill>
                <a:effectLst/>
                <a:latin typeface="Calibri" panose="020F0502020204030204" pitchFamily="34" charset="0"/>
              </a:rPr>
              <a:t>CfSD</a:t>
            </a:r>
            <a:r>
              <a:rPr lang="en-US" sz="1200" b="0" i="0" u="none" strike="noStrike" kern="1200" dirty="0">
                <a:solidFill>
                  <a:srgbClr val="565456"/>
                </a:solidFill>
                <a:effectLst/>
                <a:latin typeface="Calibri" panose="020F0502020204030204" pitchFamily="34" charset="0"/>
              </a:rPr>
              <a:t>- </a:t>
            </a:r>
            <a:r>
              <a:rPr lang="en-GB" sz="1200" b="0" i="0" u="none" strike="noStrike" kern="1200" dirty="0">
                <a:solidFill>
                  <a:srgbClr val="565456"/>
                </a:solidFill>
                <a:effectLst/>
                <a:latin typeface="Calibri" panose="020F0502020204030204" pitchFamily="34" charset="0"/>
              </a:rPr>
              <a:t>Juliette Murray </a:t>
            </a:r>
          </a:p>
          <a:p>
            <a:pPr marL="0" algn="l" rtl="0" eaLnBrk="1" fontAlgn="t" latinLnBrk="0" hangingPunct="1">
              <a:buNone/>
            </a:pPr>
            <a:r>
              <a:rPr lang="en-GB" sz="1200" b="0" i="0" u="none" strike="noStrike" kern="1200" dirty="0">
                <a:solidFill>
                  <a:srgbClr val="565456"/>
                </a:solidFill>
                <a:effectLst/>
                <a:latin typeface="Calibri" panose="020F0502020204030204" pitchFamily="34" charset="0"/>
              </a:rPr>
              <a:t>1405-1415: </a:t>
            </a:r>
            <a:r>
              <a:rPr lang="en-GB" sz="1200" b="1" i="0" u="none" strike="noStrike" kern="1200" dirty="0">
                <a:solidFill>
                  <a:srgbClr val="565456"/>
                </a:solidFill>
                <a:effectLst/>
                <a:latin typeface="Calibri" panose="020F0502020204030204" pitchFamily="34" charset="0"/>
              </a:rPr>
              <a:t>Examples from </a:t>
            </a:r>
            <a:r>
              <a:rPr lang="en-US" sz="1200" b="1" i="0" u="none" strike="noStrike" kern="1200" dirty="0">
                <a:solidFill>
                  <a:srgbClr val="565456"/>
                </a:solidFill>
                <a:effectLst/>
                <a:latin typeface="Calibri" panose="020F0502020204030204" pitchFamily="34" charset="0"/>
              </a:rPr>
              <a:t>HIS- </a:t>
            </a:r>
            <a:r>
              <a:rPr lang="en-GB" sz="1200" b="0" i="0" u="none" strike="noStrike" kern="1200" dirty="0">
                <a:solidFill>
                  <a:srgbClr val="565456"/>
                </a:solidFill>
                <a:effectLst/>
                <a:latin typeface="Calibri" panose="020F0502020204030204" pitchFamily="34" charset="0"/>
              </a:rPr>
              <a:t>Diana </a:t>
            </a:r>
            <a:r>
              <a:rPr lang="en-GB" sz="1200" b="0" i="0" u="none" strike="noStrike" kern="1200" dirty="0" err="1">
                <a:solidFill>
                  <a:srgbClr val="565456"/>
                </a:solidFill>
                <a:effectLst/>
                <a:latin typeface="Calibri" panose="020F0502020204030204" pitchFamily="34" charset="0"/>
              </a:rPr>
              <a:t>Hekerem</a:t>
            </a:r>
            <a:endParaRPr lang="en-GB" sz="1800" b="0" i="0" u="none" strike="noStrike" dirty="0">
              <a:effectLst/>
              <a:latin typeface="Arial" panose="020B0604020202020204" pitchFamily="34" charset="0"/>
            </a:endParaRPr>
          </a:p>
          <a:p>
            <a:pPr marL="0" marR="0" lvl="0" indent="0" algn="l" defTabSz="457200" rtl="0" eaLnBrk="1" fontAlgn="t" latinLnBrk="0" hangingPunct="1">
              <a:lnSpc>
                <a:spcPct val="100000"/>
              </a:lnSpc>
              <a:spcBef>
                <a:spcPts val="0"/>
              </a:spcBef>
              <a:spcAft>
                <a:spcPts val="0"/>
              </a:spcAft>
              <a:buClrTx/>
              <a:buSzTx/>
              <a:buFontTx/>
              <a:buNone/>
              <a:tabLst/>
              <a:defRPr/>
            </a:pPr>
            <a:r>
              <a:rPr lang="en-GB" sz="1200" b="0" i="0" u="none" strike="noStrike" kern="1200" dirty="0">
                <a:solidFill>
                  <a:srgbClr val="565456"/>
                </a:solidFill>
                <a:effectLst/>
                <a:latin typeface="Calibri" panose="020F0502020204030204" pitchFamily="34" charset="0"/>
              </a:rPr>
              <a:t>1415-1435: </a:t>
            </a:r>
            <a:r>
              <a:rPr lang="en-GB" sz="1200" b="1" i="0" u="none" strike="noStrike" kern="1200" dirty="0">
                <a:solidFill>
                  <a:srgbClr val="565456"/>
                </a:solidFill>
                <a:effectLst/>
                <a:latin typeface="Calibri" panose="020F0502020204030204" pitchFamily="34" charset="0"/>
                <a:ea typeface="Calibri" panose="020F0502020204030204" pitchFamily="34" charset="0"/>
                <a:cs typeface="Calibri" panose="020F0502020204030204" pitchFamily="34" charset="0"/>
              </a:rPr>
              <a:t>Q&amp;A/</a:t>
            </a:r>
            <a:r>
              <a:rPr lang="en-GB" sz="1200" b="1" i="0" u="none" strike="noStrike" kern="1200" dirty="0">
                <a:solidFill>
                  <a:srgbClr val="565456"/>
                </a:solidFill>
                <a:effectLst/>
                <a:latin typeface="Calibri" panose="020F0502020204030204" pitchFamily="34" charset="0"/>
              </a:rPr>
              <a:t>What does this mean for delivering sustainable transformation at scale across Scotland</a:t>
            </a:r>
            <a:r>
              <a:rPr lang="en-GB" sz="1200" b="0" i="0" u="none" strike="noStrike" kern="1200" dirty="0">
                <a:solidFill>
                  <a:srgbClr val="565456"/>
                </a:solidFill>
                <a:effectLst/>
                <a:latin typeface="Calibri" panose="020F0502020204030204" pitchFamily="34" charset="0"/>
              </a:rPr>
              <a:t>? – all (</a:t>
            </a:r>
            <a:r>
              <a:rPr lang="en-GB" sz="1800" b="0" i="0" u="none" strike="noStrike" kern="1200" dirty="0">
                <a:solidFill>
                  <a:srgbClr val="565456"/>
                </a:solidFill>
                <a:effectLst/>
                <a:latin typeface="Calibri" panose="020F0502020204030204" pitchFamily="34" charset="0"/>
              </a:rPr>
              <a:t>Draw out learning against enablers/elements of Scottish Approach to Change to pull it all together</a:t>
            </a:r>
            <a:r>
              <a:rPr lang="en-GB" sz="2800" b="0" i="0" u="none" strike="noStrike" kern="1200" dirty="0">
                <a:solidFill>
                  <a:srgbClr val="565456"/>
                </a:solidFill>
                <a:effectLst/>
                <a:latin typeface="Arial" panose="020B0604020202020204" pitchFamily="34" charset="0"/>
              </a:rPr>
              <a:t>)</a:t>
            </a:r>
            <a:endParaRPr lang="en-GB" sz="1800" b="0" i="0" u="none" strike="noStrike" dirty="0">
              <a:effectLst/>
              <a:latin typeface="Arial" panose="020B0604020202020204" pitchFamily="34" charset="0"/>
            </a:endParaRPr>
          </a:p>
          <a:p>
            <a:pPr marL="0" algn="l" rtl="0" eaLnBrk="1" fontAlgn="t" latinLnBrk="0" hangingPunct="1">
              <a:buNone/>
            </a:pPr>
            <a:r>
              <a:rPr lang="en-GB" sz="1200" b="0" i="0" u="none" strike="noStrike" kern="1200" dirty="0">
                <a:solidFill>
                  <a:srgbClr val="565456"/>
                </a:solidFill>
                <a:effectLst/>
                <a:latin typeface="Calibri" panose="020F0502020204030204" pitchFamily="34" charset="0"/>
              </a:rPr>
              <a:t>1435-1445: </a:t>
            </a:r>
            <a:r>
              <a:rPr lang="en-GB" sz="1200" b="1" i="0" u="none" strike="noStrike" kern="1200" dirty="0">
                <a:solidFill>
                  <a:srgbClr val="565456"/>
                </a:solidFill>
                <a:effectLst/>
                <a:latin typeface="Calibri" panose="020F0502020204030204" pitchFamily="34" charset="0"/>
              </a:rPr>
              <a:t>Closing</a:t>
            </a:r>
            <a:r>
              <a:rPr lang="en-GB" sz="1200" b="0" i="0" u="none" strike="noStrike" kern="1200" dirty="0">
                <a:solidFill>
                  <a:srgbClr val="565456"/>
                </a:solidFill>
                <a:effectLst/>
                <a:latin typeface="Calibri" panose="020F0502020204030204" pitchFamily="34" charset="0"/>
              </a:rPr>
              <a:t> - all</a:t>
            </a:r>
            <a:endParaRPr lang="en-GB" sz="1800" b="0" i="0" u="none" strike="noStrike" dirty="0">
              <a:effectLs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6EFE83B7-278F-6545-9C62-E36EB068C003}" type="slidenum">
              <a:rPr lang="en-US" smtClean="0"/>
              <a:pPr/>
              <a:t>1</a:t>
            </a:fld>
            <a:endParaRPr lang="en-US"/>
          </a:p>
        </p:txBody>
      </p:sp>
    </p:spTree>
    <p:extLst>
      <p:ext uri="{BB962C8B-B14F-4D97-AF65-F5344CB8AC3E}">
        <p14:creationId xmlns:p14="http://schemas.microsoft.com/office/powerpoint/2010/main" val="253531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8000"/>
              </a:lnSpc>
              <a:spcAft>
                <a:spcPts val="800"/>
              </a:spcAft>
              <a:buNone/>
            </a:pPr>
            <a:r>
              <a:rPr lang="en-GB" sz="1100">
                <a:solidFill>
                  <a:srgbClr val="000000"/>
                </a:solidFill>
                <a:effectLst/>
                <a:ea typeface="Times New Roman" panose="02020603050405020304" pitchFamily="18" charset="0"/>
                <a:cs typeface="Times New Roman" panose="02020603050405020304" pitchFamily="18" charset="0"/>
              </a:rPr>
              <a:t>Health and social care organisations are facing an unprecedented volume and pace of change arising from NHS renewal, service challenges, and wider reform. There is a need to respond to three key drivers of change:</a:t>
            </a:r>
          </a:p>
          <a:p>
            <a:pPr marL="171450" indent="-171450">
              <a:lnSpc>
                <a:spcPct val="108000"/>
              </a:lnSpc>
              <a:spcAft>
                <a:spcPts val="800"/>
              </a:spcAft>
              <a:buFont typeface="Arial" panose="020B0604020202020204" pitchFamily="34" charset="0"/>
              <a:buChar char="•"/>
            </a:pPr>
            <a:r>
              <a:rPr lang="en-GB" sz="1100" b="1">
                <a:solidFill>
                  <a:srgbClr val="000000"/>
                </a:solidFill>
                <a:effectLst/>
                <a:ea typeface="Times New Roman" panose="02020603050405020304" pitchFamily="18" charset="0"/>
                <a:cs typeface="Times New Roman" panose="02020603050405020304" pitchFamily="18" charset="0"/>
              </a:rPr>
              <a:t>Policy direction</a:t>
            </a:r>
            <a:r>
              <a:rPr lang="en-GB" sz="1100">
                <a:solidFill>
                  <a:srgbClr val="000000"/>
                </a:solidFill>
                <a:effectLst/>
                <a:ea typeface="Times New Roman" panose="02020603050405020304" pitchFamily="18" charset="0"/>
                <a:cs typeface="Times New Roman" panose="02020603050405020304" pitchFamily="18" charset="0"/>
              </a:rPr>
              <a:t> – the Scottish Government has a clear vision for the future of health and social care in Scotland. This vision prioritises prevention, care designed around people, community delivery, population planning, and digital and technological innovation. This vision is set out in the following documents:</a:t>
            </a:r>
          </a:p>
          <a:p>
            <a:pPr marL="628650" lvl="1" indent="-171450">
              <a:lnSpc>
                <a:spcPct val="108000"/>
              </a:lnSpc>
              <a:buFont typeface="Arial" panose="020B0604020202020204" pitchFamily="34" charset="0"/>
              <a:buChar char="•"/>
            </a:pPr>
            <a:r>
              <a:rPr lang="en-GB" sz="1100" u="sng">
                <a:solidFill>
                  <a:srgbClr val="000000"/>
                </a:solidFill>
                <a:ea typeface="Aptos" panose="020B0004020202020204" pitchFamily="34" charset="0"/>
                <a:cs typeface="Aptos" panose="020B0004020202020204" pitchFamily="34" charset="0"/>
                <a:hlinkClick r:id="rId3">
                  <a:extLst>
                    <a:ext uri="{A12FA001-AC4F-418D-AE19-62706E023703}">
                      <ahyp:hlinkClr xmlns:ahyp="http://schemas.microsoft.com/office/drawing/2018/hyperlinkcolor" val="tx"/>
                    </a:ext>
                  </a:extLst>
                </a:hlinkClick>
              </a:rPr>
              <a:t>Health and Social Care Renewal Framework</a:t>
            </a:r>
            <a:r>
              <a:rPr lang="en-GB" sz="1100">
                <a:solidFill>
                  <a:srgbClr val="000000"/>
                </a:solidFill>
                <a:ea typeface="Aptos" panose="020B0004020202020204" pitchFamily="34" charset="0"/>
              </a:rPr>
              <a:t> </a:t>
            </a:r>
          </a:p>
          <a:p>
            <a:pPr marL="628650" lvl="1" indent="-171450">
              <a:lnSpc>
                <a:spcPct val="108000"/>
              </a:lnSpc>
              <a:buFont typeface="Arial" panose="020B0604020202020204" pitchFamily="34" charset="0"/>
              <a:buChar char="•"/>
            </a:pPr>
            <a:r>
              <a:rPr lang="en-GB" sz="1100" u="sng">
                <a:solidFill>
                  <a:srgbClr val="000000"/>
                </a:solidFill>
                <a:ea typeface="Aptos" panose="020B0004020202020204" pitchFamily="34" charset="0"/>
                <a:cs typeface="Aptos" panose="020B0004020202020204" pitchFamily="34" charset="0"/>
                <a:hlinkClick r:id="rId4">
                  <a:extLst>
                    <a:ext uri="{A12FA001-AC4F-418D-AE19-62706E023703}">
                      <ahyp:hlinkClr xmlns:ahyp="http://schemas.microsoft.com/office/drawing/2018/hyperlinkcolor" val="tx"/>
                    </a:ext>
                  </a:extLst>
                </a:hlinkClick>
              </a:rPr>
              <a:t>Scotland's Population Health Framework</a:t>
            </a:r>
            <a:r>
              <a:rPr lang="en-GB" sz="1100">
                <a:solidFill>
                  <a:srgbClr val="000000"/>
                </a:solidFill>
                <a:ea typeface="Aptos" panose="020B0004020202020204" pitchFamily="34" charset="0"/>
                <a:cs typeface="Aptos" panose="020B0004020202020204" pitchFamily="34" charset="0"/>
              </a:rPr>
              <a:t> </a:t>
            </a:r>
          </a:p>
          <a:p>
            <a:pPr marL="628650" lvl="1" indent="-171450">
              <a:lnSpc>
                <a:spcPct val="108000"/>
              </a:lnSpc>
              <a:spcAft>
                <a:spcPts val="800"/>
              </a:spcAft>
              <a:buFont typeface="Arial" panose="020B0604020202020204" pitchFamily="34" charset="0"/>
              <a:buChar char="•"/>
            </a:pPr>
            <a:r>
              <a:rPr lang="en-GB" sz="1100">
                <a:solidFill>
                  <a:srgbClr val="000000"/>
                </a:solidFill>
                <a:hlinkClick r:id="rId5">
                  <a:extLst>
                    <a:ext uri="{A12FA001-AC4F-418D-AE19-62706E023703}">
                      <ahyp:hlinkClr xmlns:ahyp="http://schemas.microsoft.com/office/drawing/2018/hyperlinkcolor" val="tx"/>
                    </a:ext>
                  </a:extLst>
                </a:hlinkClick>
              </a:rPr>
              <a:t>Scotland’s Public Service Reform Strategy</a:t>
            </a:r>
            <a:endParaRPr lang="en-GB" sz="1100">
              <a:solidFill>
                <a:srgbClr val="000000"/>
              </a:solidFill>
            </a:endParaRPr>
          </a:p>
          <a:p>
            <a:pPr marL="171450" indent="-171450">
              <a:lnSpc>
                <a:spcPct val="108000"/>
              </a:lnSpc>
              <a:spcAft>
                <a:spcPts val="800"/>
              </a:spcAft>
              <a:buFont typeface="Arial" panose="020B0604020202020204" pitchFamily="34" charset="0"/>
              <a:buChar char="•"/>
            </a:pPr>
            <a:r>
              <a:rPr lang="en-GB" sz="1100" b="1">
                <a:solidFill>
                  <a:srgbClr val="000000"/>
                </a:solidFill>
                <a:effectLst/>
                <a:ea typeface="Times New Roman" panose="02020603050405020304" pitchFamily="18" charset="0"/>
                <a:cs typeface="Times New Roman" panose="02020603050405020304" pitchFamily="18" charset="0"/>
              </a:rPr>
              <a:t>Resource pressures</a:t>
            </a:r>
            <a:r>
              <a:rPr lang="en-GB" sz="1100">
                <a:solidFill>
                  <a:srgbClr val="000000"/>
                </a:solidFill>
                <a:effectLst/>
                <a:ea typeface="Times New Roman" panose="02020603050405020304" pitchFamily="18" charset="0"/>
                <a:cs typeface="Times New Roman" panose="02020603050405020304" pitchFamily="18" charset="0"/>
              </a:rPr>
              <a:t> – health and social care in Scotland </a:t>
            </a:r>
            <a:r>
              <a:rPr lang="en-GB" sz="1100">
                <a:solidFill>
                  <a:srgbClr val="000000"/>
                </a:solidFill>
                <a:ea typeface="Times New Roman" panose="02020603050405020304" pitchFamily="18" charset="0"/>
                <a:cs typeface="Times New Roman" panose="02020603050405020304" pitchFamily="18" charset="0"/>
              </a:rPr>
              <a:t>is facing ongoing f</a:t>
            </a:r>
            <a:r>
              <a:rPr lang="en-GB" sz="1100">
                <a:solidFill>
                  <a:srgbClr val="000000"/>
                </a:solidFill>
                <a:effectLst/>
                <a:ea typeface="Times New Roman" panose="02020603050405020304" pitchFamily="18" charset="0"/>
                <a:cs typeface="Times New Roman" panose="02020603050405020304" pitchFamily="18" charset="0"/>
              </a:rPr>
              <a:t>inancial constraints and workforce shortages.</a:t>
            </a:r>
          </a:p>
          <a:p>
            <a:pPr marL="171450" indent="-171450">
              <a:lnSpc>
                <a:spcPct val="108000"/>
              </a:lnSpc>
              <a:spcAft>
                <a:spcPts val="800"/>
              </a:spcAft>
              <a:buFont typeface="Arial" panose="020B0604020202020204" pitchFamily="34" charset="0"/>
              <a:buChar char="•"/>
            </a:pPr>
            <a:r>
              <a:rPr lang="en-GB" sz="1100" b="1">
                <a:solidFill>
                  <a:srgbClr val="000000"/>
                </a:solidFill>
                <a:effectLst/>
                <a:ea typeface="Times New Roman" panose="02020603050405020304" pitchFamily="18" charset="0"/>
                <a:cs typeface="Times New Roman" panose="02020603050405020304" pitchFamily="18" charset="0"/>
              </a:rPr>
              <a:t>Rising demand and need </a:t>
            </a:r>
            <a:r>
              <a:rPr lang="en-GB" sz="1100">
                <a:solidFill>
                  <a:srgbClr val="000000"/>
                </a:solidFill>
                <a:effectLst/>
                <a:ea typeface="Times New Roman" panose="02020603050405020304" pitchFamily="18" charset="0"/>
                <a:cs typeface="Times New Roman" panose="02020603050405020304" pitchFamily="18" charset="0"/>
              </a:rPr>
              <a:t>– increasing complexity of care and multi-morbidity means there is an additional pressure to move away from single condition care.</a:t>
            </a:r>
          </a:p>
          <a:p>
            <a:endParaRPr lang="en-GB" sz="1100" b="1">
              <a:solidFill>
                <a:srgbClr val="000000"/>
              </a:solidFill>
            </a:endParaRPr>
          </a:p>
          <a:p>
            <a:r>
              <a:rPr lang="en-GB" sz="1100" b="1">
                <a:solidFill>
                  <a:srgbClr val="000000"/>
                </a:solidFill>
              </a:rPr>
              <a:t>The Scottish Approach to Change is recognised as an integral part of delivering the renewal agenda by providing a</a:t>
            </a:r>
            <a:r>
              <a:rPr lang="en-GB" sz="1100" b="1" kern="100">
                <a:solidFill>
                  <a:srgbClr val="000000"/>
                </a:solidFill>
                <a:ea typeface="Aptos" panose="020B0004020202020204" pitchFamily="34" charset="0"/>
                <a:cs typeface="Times New Roman" panose="02020603050405020304" pitchFamily="18" charset="0"/>
              </a:rPr>
              <a:t> clear and coherent method for change</a:t>
            </a:r>
            <a:r>
              <a:rPr lang="en-GB" sz="1100" b="1">
                <a:solidFill>
                  <a:srgbClr val="000000"/>
                </a:solidFill>
              </a:rPr>
              <a:t>.</a:t>
            </a:r>
          </a:p>
          <a:p>
            <a:endParaRPr lang="en-GB"/>
          </a:p>
        </p:txBody>
      </p:sp>
      <p:sp>
        <p:nvSpPr>
          <p:cNvPr id="4" name="Slide Number Placeholder 3"/>
          <p:cNvSpPr>
            <a:spLocks noGrp="1"/>
          </p:cNvSpPr>
          <p:nvPr>
            <p:ph type="sldNum" sz="quarter" idx="5"/>
          </p:nvPr>
        </p:nvSpPr>
        <p:spPr/>
        <p:txBody>
          <a:bodyPr/>
          <a:lstStyle/>
          <a:p>
            <a:fld id="{5BC9FC84-A4F8-467C-8B84-9B842E0F9612}" type="slidenum">
              <a:rPr lang="en-GB" smtClean="0"/>
              <a:t>2</a:t>
            </a:fld>
            <a:endParaRPr lang="en-GB"/>
          </a:p>
        </p:txBody>
      </p:sp>
    </p:spTree>
    <p:extLst>
      <p:ext uri="{BB962C8B-B14F-4D97-AF65-F5344CB8AC3E}">
        <p14:creationId xmlns:p14="http://schemas.microsoft.com/office/powerpoint/2010/main" val="177746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DA268-305A-E1A1-68D1-EF36C66F1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563CA-0608-E25F-C35C-8F485D0463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B723A7-CDE6-D9CF-0970-A4BBE389E9C7}"/>
              </a:ext>
            </a:extLst>
          </p:cNvPr>
          <p:cNvSpPr>
            <a:spLocks noGrp="1"/>
          </p:cNvSpPr>
          <p:nvPr>
            <p:ph type="body" idx="1"/>
          </p:nvPr>
        </p:nvSpPr>
        <p:spPr/>
        <p:txBody>
          <a:bodyPr/>
          <a:lstStyle/>
          <a:p>
            <a:pPr>
              <a:lnSpc>
                <a:spcPct val="107000"/>
              </a:lnSpc>
            </a:pPr>
            <a:r>
              <a:rPr lang="en-GB" sz="1200" kern="1200">
                <a:solidFill>
                  <a:schemeClr val="tx1"/>
                </a:solidFill>
                <a:effectLst/>
                <a:latin typeface="+mn-lt"/>
                <a:ea typeface="Calibri" panose="020F0502020204030204" pitchFamily="34" charset="0"/>
                <a:cs typeface="Arial" panose="020B0604020202020204" pitchFamily="34" charset="0"/>
              </a:rPr>
              <a:t>The Scottish Approach to Change has been designed to c</a:t>
            </a:r>
            <a:r>
              <a:rPr lang="en-GB" sz="1200"/>
              <a:t>reate a clear pathway to support everyone to do change well. It aims to:</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Bring together siloed change methods into a single approach, showing how they can be used together. These include quality improvement, service design, engagement practice, strategic planning and human learning systems. </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Be practical – it translate theory into a practical, coherent approach.</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Be applicable to any scale of change (from small tests of change to system level transformation) and type of change (e.g. patient safety, digital innovation, etc.).</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Be applicable to different health and social care settings (e.g. acute hospitals, community care organisations, etc.).</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Be accessible and understandable by everyone working in health and social care, whether or not they have expertise in change methodologies.</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Create a universal language and a common approach to foster shared understanding of what is needed to achieve high quality change.</a:t>
            </a:r>
          </a:p>
          <a:p>
            <a:endParaRPr lang="en-GB">
              <a:ea typeface="Calibri"/>
              <a:cs typeface="Calibri"/>
            </a:endParaRPr>
          </a:p>
        </p:txBody>
      </p:sp>
      <p:sp>
        <p:nvSpPr>
          <p:cNvPr id="4" name="Slide Number Placeholder 3">
            <a:extLst>
              <a:ext uri="{FF2B5EF4-FFF2-40B4-BE49-F238E27FC236}">
                <a16:creationId xmlns:a16="http://schemas.microsoft.com/office/drawing/2014/main" id="{90AF1B57-61E6-8195-7CB2-F9B069F272E1}"/>
              </a:ext>
            </a:extLst>
          </p:cNvPr>
          <p:cNvSpPr>
            <a:spLocks noGrp="1"/>
          </p:cNvSpPr>
          <p:nvPr>
            <p:ph type="sldNum" sz="quarter" idx="5"/>
          </p:nvPr>
        </p:nvSpPr>
        <p:spPr/>
        <p:txBody>
          <a:bodyPr/>
          <a:lstStyle/>
          <a:p>
            <a:fld id="{6EFE83B7-278F-6545-9C62-E36EB068C003}" type="slidenum">
              <a:rPr lang="en-US" smtClean="0"/>
              <a:pPr/>
              <a:t>3</a:t>
            </a:fld>
            <a:endParaRPr lang="en-US"/>
          </a:p>
        </p:txBody>
      </p:sp>
    </p:spTree>
    <p:extLst>
      <p:ext uri="{BB962C8B-B14F-4D97-AF65-F5344CB8AC3E}">
        <p14:creationId xmlns:p14="http://schemas.microsoft.com/office/powerpoint/2010/main" val="269550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5000"/>
              </a:lnSpc>
            </a:pPr>
            <a:r>
              <a:rPr lang="en-GB" sz="1200">
                <a:solidFill>
                  <a:srgbClr val="323130"/>
                </a:solidFill>
                <a:effectLst/>
                <a:latin typeface="Segoe UI" panose="020B0502040204020203" pitchFamily="34" charset="0"/>
                <a:ea typeface="Segoe UI" panose="020B0502040204020203" pitchFamily="34" charset="0"/>
              </a:rPr>
              <a:t>We know from our evidence base that how you do change matters. </a:t>
            </a:r>
            <a:endParaRPr lang="en-GB" sz="1200">
              <a:effectLst/>
              <a:latin typeface="Times New Roman" panose="02020603050405020304" pitchFamily="18" charset="0"/>
              <a:ea typeface="Times New Roman" panose="02020603050405020304" pitchFamily="18" charset="0"/>
            </a:endParaRPr>
          </a:p>
          <a:p>
            <a:pPr>
              <a:lnSpc>
                <a:spcPct val="125000"/>
              </a:lnSpc>
            </a:pPr>
            <a:r>
              <a:rPr lang="en-GB" sz="1200">
                <a:solidFill>
                  <a:srgbClr val="323130"/>
                </a:solidFill>
                <a:effectLst/>
                <a:latin typeface="Segoe UI" panose="020B0502040204020203" pitchFamily="34" charset="0"/>
                <a:ea typeface="Segoe UI" panose="020B0502040204020203" pitchFamily="34" charset="0"/>
              </a:rPr>
              <a:t> </a:t>
            </a:r>
            <a:endParaRPr lang="en-GB" sz="1200">
              <a:effectLst/>
              <a:latin typeface="Times New Roman" panose="02020603050405020304" pitchFamily="18" charset="0"/>
              <a:ea typeface="Times New Roman" panose="02020603050405020304" pitchFamily="18" charset="0"/>
            </a:endParaRPr>
          </a:p>
          <a:p>
            <a:pPr>
              <a:lnSpc>
                <a:spcPct val="125000"/>
              </a:lnSpc>
            </a:pPr>
            <a:r>
              <a:rPr lang="en-GB" sz="1200" b="1">
                <a:solidFill>
                  <a:srgbClr val="323130"/>
                </a:solidFill>
                <a:effectLst/>
                <a:latin typeface="Segoe UI" panose="020B0502040204020203" pitchFamily="34" charset="0"/>
                <a:ea typeface="Segoe UI" panose="020B0502040204020203" pitchFamily="34" charset="0"/>
              </a:rPr>
              <a:t>Diverse improvement priorities</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The evidence is clear that when people don't have rigour and structure to how they do change this results in multiple improvement priorities. This means that nothing really gets get changed. People can get lost and change fatigue becomes incredibly high.</a:t>
            </a:r>
          </a:p>
          <a:p>
            <a:pPr>
              <a:lnSpc>
                <a:spcPct val="125000"/>
              </a:lnSpc>
            </a:pPr>
            <a:r>
              <a:rPr lang="en-GB" sz="1200">
                <a:solidFill>
                  <a:srgbClr val="323130"/>
                </a:solidFill>
                <a:effectLst/>
                <a:latin typeface="Segoe UI" panose="020B0502040204020203" pitchFamily="34" charset="0"/>
                <a:ea typeface="Segoe UI" panose="020B0502040204020203" pitchFamily="34" charset="0"/>
              </a:rPr>
              <a:t> </a:t>
            </a:r>
            <a:endParaRPr lang="en-GB" sz="1200">
              <a:effectLst/>
              <a:latin typeface="Times New Roman" panose="02020603050405020304" pitchFamily="18" charset="0"/>
              <a:ea typeface="Times New Roman" panose="02020603050405020304" pitchFamily="18" charset="0"/>
            </a:endParaRPr>
          </a:p>
          <a:p>
            <a:pPr>
              <a:lnSpc>
                <a:spcPct val="125000"/>
              </a:lnSpc>
            </a:pPr>
            <a:r>
              <a:rPr lang="en-GB" sz="1200" b="1">
                <a:solidFill>
                  <a:srgbClr val="323130"/>
                </a:solidFill>
                <a:effectLst/>
                <a:latin typeface="Segoe UI" panose="020B0502040204020203" pitchFamily="34" charset="0"/>
                <a:ea typeface="Segoe UI" panose="020B0502040204020203" pitchFamily="34" charset="0"/>
              </a:rPr>
              <a:t>Adaptability, spread and sustainability</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The common challenge we see in lots of improvement work is that people see a good thing that's happening over there and want to copy it.</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 The idea that you can just see a good thing and have it everywhere presents us with real challenges. There is a need to adapt to local needs and to understand what it is you're trying to spread and why. There is a need to build change in within the local system to create sustainability, so that the service will work and be able to be funded as it goes forward.</a:t>
            </a:r>
          </a:p>
          <a:p>
            <a:pPr>
              <a:lnSpc>
                <a:spcPct val="125000"/>
              </a:lnSpc>
            </a:pPr>
            <a:endParaRPr lang="en-GB" sz="1200">
              <a:solidFill>
                <a:srgbClr val="323130"/>
              </a:solidFill>
              <a:effectLst/>
              <a:latin typeface="Segoe UI" panose="020B0502040204020203" pitchFamily="34" charset="0"/>
              <a:ea typeface="Segoe UI" panose="020B0502040204020203" pitchFamily="34" charset="0"/>
            </a:endParaRPr>
          </a:p>
          <a:p>
            <a:pPr marL="0" marR="0" lvl="0" indent="0" algn="l" defTabSz="457200" rtl="0" eaLnBrk="1" fontAlgn="auto" latinLnBrk="0" hangingPunct="1">
              <a:lnSpc>
                <a:spcPct val="125000"/>
              </a:lnSpc>
              <a:spcBef>
                <a:spcPts val="0"/>
              </a:spcBef>
              <a:spcAft>
                <a:spcPts val="0"/>
              </a:spcAft>
              <a:buClrTx/>
              <a:buSzTx/>
              <a:buFontTx/>
              <a:buNone/>
              <a:tabLst/>
              <a:defRPr/>
            </a:pPr>
            <a:r>
              <a:rPr lang="en-GB" b="1"/>
              <a:t>Capacity, capability and culture</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There is a need for institutional capacity, capability and culture for change. We need to support people to do change well and have access to the right skills and tools.</a:t>
            </a:r>
          </a:p>
          <a:p>
            <a:pPr marL="171450" lvl="0" indent="-171450" algn="l" defTabSz="457200" rtl="0" eaLnBrk="1" latinLnBrk="0" hangingPunct="1">
              <a:lnSpc>
                <a:spcPct val="107000"/>
              </a:lnSpc>
              <a:buFont typeface="Arial" panose="020B0604020202020204" pitchFamily="34" charset="0"/>
              <a:buChar char="•"/>
            </a:pPr>
            <a:r>
              <a:rPr lang="en-GB" sz="1200" kern="1200">
                <a:solidFill>
                  <a:schemeClr val="tx1"/>
                </a:solidFill>
                <a:effectLst/>
                <a:latin typeface="+mn-lt"/>
                <a:ea typeface="+mn-ea"/>
                <a:cs typeface="+mn-cs"/>
              </a:rPr>
              <a:t>We need to support a culture that is person-centred, thoughtful, and that embodies collaborative leadership while taking a rigorous approach.</a:t>
            </a:r>
          </a:p>
          <a:p>
            <a:endParaRPr lang="en-GB"/>
          </a:p>
        </p:txBody>
      </p:sp>
      <p:sp>
        <p:nvSpPr>
          <p:cNvPr id="4" name="Slide Number Placeholder 3"/>
          <p:cNvSpPr>
            <a:spLocks noGrp="1"/>
          </p:cNvSpPr>
          <p:nvPr>
            <p:ph type="sldNum" sz="quarter" idx="5"/>
          </p:nvPr>
        </p:nvSpPr>
        <p:spPr/>
        <p:txBody>
          <a:bodyPr/>
          <a:lstStyle/>
          <a:p>
            <a:fld id="{6EFE83B7-278F-6545-9C62-E36EB068C003}" type="slidenum">
              <a:rPr lang="en-US" smtClean="0"/>
              <a:pPr/>
              <a:t>4</a:t>
            </a:fld>
            <a:endParaRPr lang="en-US"/>
          </a:p>
        </p:txBody>
      </p:sp>
    </p:spTree>
    <p:extLst>
      <p:ext uri="{BB962C8B-B14F-4D97-AF65-F5344CB8AC3E}">
        <p14:creationId xmlns:p14="http://schemas.microsoft.com/office/powerpoint/2010/main" val="1431834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ea typeface="Calibri"/>
              <a:cs typeface="Calibri"/>
            </a:endParaRPr>
          </a:p>
        </p:txBody>
      </p:sp>
      <p:sp>
        <p:nvSpPr>
          <p:cNvPr id="4" name="Slide Number Placeholder 3"/>
          <p:cNvSpPr>
            <a:spLocks noGrp="1"/>
          </p:cNvSpPr>
          <p:nvPr>
            <p:ph type="sldNum" sz="quarter" idx="5"/>
          </p:nvPr>
        </p:nvSpPr>
        <p:spPr/>
        <p:txBody>
          <a:bodyPr/>
          <a:lstStyle/>
          <a:p>
            <a:fld id="{6EFE83B7-278F-6545-9C62-E36EB068C003}" type="slidenum">
              <a:rPr lang="en-US" smtClean="0"/>
              <a:pPr/>
              <a:t>5</a:t>
            </a:fld>
            <a:endParaRPr lang="en-US"/>
          </a:p>
        </p:txBody>
      </p:sp>
    </p:spTree>
    <p:extLst>
      <p:ext uri="{BB962C8B-B14F-4D97-AF65-F5344CB8AC3E}">
        <p14:creationId xmlns:p14="http://schemas.microsoft.com/office/powerpoint/2010/main" val="2047923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22F57-2D68-92E2-7777-39B975878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47BA5-8D86-736A-5B38-492D12C806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525DB0-7B6F-22C5-3D57-99105C889921}"/>
              </a:ext>
            </a:extLst>
          </p:cNvPr>
          <p:cNvSpPr>
            <a:spLocks noGrp="1"/>
          </p:cNvSpPr>
          <p:nvPr>
            <p:ph type="body" idx="1"/>
          </p:nvPr>
        </p:nvSpPr>
        <p:spPr/>
        <p:txBody>
          <a:bodyPr/>
          <a:lstStyle/>
          <a:p>
            <a:r>
              <a:rPr lang="en-GB" sz="1200" b="1" kern="1200">
                <a:solidFill>
                  <a:schemeClr val="tx1"/>
                </a:solidFill>
                <a:effectLst/>
                <a:latin typeface="+mn-lt"/>
                <a:ea typeface="+mn-ea"/>
                <a:cs typeface="+mn-cs"/>
              </a:rPr>
              <a:t>What and why</a:t>
            </a:r>
          </a:p>
          <a:p>
            <a:r>
              <a:rPr lang="en-GB" sz="1200" kern="1200">
                <a:solidFill>
                  <a:schemeClr val="tx1"/>
                </a:solidFill>
                <a:effectLst/>
                <a:latin typeface="+mn-lt"/>
                <a:ea typeface="+mn-ea"/>
                <a:cs typeface="+mn-cs"/>
              </a:rPr>
              <a:t>Health and social care organisations are facing an unprecedented volume and pace of change arising from NHS renewal, service challenges, and wider reform: many people feel overwhelmed. The number of methods and tools used for change is huge, and there is significant variation in the adoption of different change methods between health and social care organisations. </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Scottish Approach to Change helps make sense of this chaos by:</a:t>
            </a:r>
          </a:p>
          <a:p>
            <a:pPr lvl="0"/>
            <a:r>
              <a:rPr lang="en-GB" sz="1200" kern="1200">
                <a:solidFill>
                  <a:schemeClr val="tx1"/>
                </a:solidFill>
                <a:effectLst/>
                <a:latin typeface="+mn-lt"/>
                <a:ea typeface="+mn-ea"/>
                <a:cs typeface="+mn-cs"/>
              </a:rPr>
              <a:t>- creating a clear pathway to support everyone to do change well</a:t>
            </a:r>
          </a:p>
          <a:p>
            <a:pPr lvl="0"/>
            <a:r>
              <a:rPr lang="en-GB" sz="1200" kern="1200">
                <a:solidFill>
                  <a:schemeClr val="tx1"/>
                </a:solidFill>
                <a:effectLst/>
                <a:latin typeface="+mn-lt"/>
                <a:ea typeface="+mn-ea"/>
                <a:cs typeface="+mn-cs"/>
              </a:rPr>
              <a:t>- bringing together siloed change methods into a single approach, showing how they can be used together – these include quality improvement, service design, engagement practice, strategic planning, and human learning systems</a:t>
            </a:r>
          </a:p>
          <a:p>
            <a:pPr lvl="0"/>
            <a:r>
              <a:rPr lang="en-GB" sz="1200" kern="1200">
                <a:solidFill>
                  <a:schemeClr val="tx1"/>
                </a:solidFill>
                <a:effectLst/>
                <a:latin typeface="+mn-lt"/>
                <a:ea typeface="+mn-ea"/>
                <a:cs typeface="+mn-cs"/>
              </a:rPr>
              <a:t>- translating theory into a practical, coherent, decision-support tool</a:t>
            </a:r>
          </a:p>
          <a:p>
            <a:pPr lvl="0"/>
            <a:r>
              <a:rPr lang="en-GB" sz="1200" kern="1200">
                <a:solidFill>
                  <a:schemeClr val="tx1"/>
                </a:solidFill>
                <a:effectLst/>
                <a:latin typeface="+mn-lt"/>
                <a:ea typeface="+mn-ea"/>
                <a:cs typeface="+mn-cs"/>
              </a:rPr>
              <a:t>creating a universal language and a common approach to foster shared understanding of what is needed to achieve high quality change across professions and organisations.</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The Scottish Approach to Change can be used as:</a:t>
            </a:r>
          </a:p>
          <a:p>
            <a:pPr lvl="0"/>
            <a:r>
              <a:rPr lang="en-GB" sz="1200" kern="1200">
                <a:solidFill>
                  <a:schemeClr val="tx1"/>
                </a:solidFill>
                <a:effectLst/>
                <a:latin typeface="+mn-lt"/>
                <a:ea typeface="+mn-ea"/>
                <a:cs typeface="+mn-cs"/>
              </a:rPr>
              <a:t>- a practical approach to manage discreet change projects at any level</a:t>
            </a:r>
          </a:p>
          <a:p>
            <a:pPr lvl="0"/>
            <a:r>
              <a:rPr lang="en-GB" sz="1200" kern="1200">
                <a:solidFill>
                  <a:schemeClr val="tx1"/>
                </a:solidFill>
                <a:effectLst/>
                <a:latin typeface="+mn-lt"/>
                <a:ea typeface="+mn-ea"/>
                <a:cs typeface="+mn-cs"/>
              </a:rPr>
              <a:t>- a framework for managing quality and change at an organisational level based on aligning a vision, whole-system thinking, empowering staff, and delivering high-quality equitable services.</a:t>
            </a:r>
          </a:p>
          <a:p>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The Scottish Approach to Change is made up of three parts - steps, enablers and quality management system. It is crucial they all work together and are applied consistently.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The </a:t>
            </a:r>
            <a:r>
              <a:rPr lang="en-GB" sz="1200" b="1" i="0" kern="1200">
                <a:solidFill>
                  <a:schemeClr val="tx1"/>
                </a:solidFill>
                <a:effectLst/>
                <a:latin typeface="+mn-lt"/>
                <a:ea typeface="+mn-ea"/>
                <a:cs typeface="+mn-cs"/>
              </a:rPr>
              <a:t>five enablers of quality and change</a:t>
            </a:r>
            <a:r>
              <a:rPr lang="en-GB" sz="1200" b="0" i="0" kern="1200">
                <a:solidFill>
                  <a:schemeClr val="tx1"/>
                </a:solidFill>
                <a:effectLst/>
                <a:latin typeface="+mn-lt"/>
                <a:ea typeface="+mn-ea"/>
                <a:cs typeface="+mn-cs"/>
              </a:rPr>
              <a:t> create the conditions that support successful and sustainable improvement. They do this by aligning people, processes, and leadership around a shared purpose.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mn-lt"/>
                <a:ea typeface="+mn-ea"/>
                <a:cs typeface="+mn-cs"/>
              </a:rPr>
              <a:t>The </a:t>
            </a:r>
            <a:r>
              <a:rPr lang="en-GB" sz="1200" b="1" i="0" kern="1200">
                <a:solidFill>
                  <a:schemeClr val="tx1"/>
                </a:solidFill>
                <a:effectLst/>
                <a:latin typeface="+mn-lt"/>
                <a:ea typeface="+mn-ea"/>
                <a:cs typeface="+mn-cs"/>
              </a:rPr>
              <a:t>eight steps of change</a:t>
            </a:r>
            <a:r>
              <a:rPr lang="en-GB" sz="1200" b="0" i="0" kern="1200">
                <a:solidFill>
                  <a:schemeClr val="tx1"/>
                </a:solidFill>
                <a:effectLst/>
                <a:latin typeface="+mn-lt"/>
                <a:ea typeface="+mn-ea"/>
                <a:cs typeface="+mn-cs"/>
              </a:rPr>
              <a:t> provide a practical, structured approach to achieving successful change.</a:t>
            </a:r>
          </a:p>
          <a:p>
            <a:endParaRPr lang="en-GB" sz="1200" kern="1200">
              <a:solidFill>
                <a:schemeClr val="tx1"/>
              </a:solidFill>
              <a:effectLst/>
              <a:latin typeface="+mn-lt"/>
              <a:ea typeface="+mn-ea"/>
              <a:cs typeface="+mn-cs"/>
            </a:endParaRPr>
          </a:p>
          <a:p>
            <a:endParaRPr lang="en-GB" sz="1200" kern="1200">
              <a:solidFill>
                <a:schemeClr val="tx1"/>
              </a:solidFill>
              <a:effectLst/>
              <a:latin typeface="+mn-lt"/>
              <a:ea typeface="+mn-ea"/>
              <a:cs typeface="+mn-cs"/>
            </a:endParaRPr>
          </a:p>
          <a:p>
            <a:r>
              <a:rPr lang="en-GB" sz="1200" b="1" kern="1200">
                <a:solidFill>
                  <a:schemeClr val="tx1"/>
                </a:solidFill>
                <a:effectLst/>
                <a:latin typeface="+mn-lt"/>
                <a:ea typeface="+mn-ea"/>
                <a:cs typeface="+mn-cs"/>
              </a:rPr>
              <a:t>Background</a:t>
            </a:r>
          </a:p>
          <a:p>
            <a:endParaRPr lang="en-GB" sz="1200" b="1" kern="1200">
              <a:solidFill>
                <a:schemeClr val="tx1"/>
              </a:solidFill>
              <a:effectLst/>
              <a:latin typeface="+mn-lt"/>
              <a:ea typeface="+mn-ea"/>
              <a:cs typeface="+mn-cs"/>
            </a:endParaRPr>
          </a:p>
          <a:p>
            <a:r>
              <a:rPr lang="en-GB" sz="1200" kern="1200">
                <a:solidFill>
                  <a:schemeClr val="tx1"/>
                </a:solidFill>
                <a:effectLst/>
                <a:latin typeface="+mn-lt"/>
                <a:ea typeface="+mn-ea"/>
                <a:cs typeface="+mn-cs"/>
              </a:rPr>
              <a:t>Scottish Government commissioned Healthcare Improvement Scotland (HIS) to develop the Scottish Approach to Change in 2024 to develop a clear and coherent methodology to underpin NHS Renewal. </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It is aligned with the Scottish Government’s Health and Social Care Service Renewal Framework, published in June 2025. The Scottish Approach to Change was approved as the delivery mechanism for change by NHS board chief executives and Health and Social Care Partnership (HSCP) chief officers in October 2025. </a:t>
            </a:r>
          </a:p>
          <a:p>
            <a:r>
              <a:rPr lang="en-GB" sz="1200" kern="1200">
                <a:solidFill>
                  <a:schemeClr val="tx1"/>
                </a:solidFill>
                <a:effectLst/>
                <a:latin typeface="+mn-lt"/>
                <a:ea typeface="+mn-ea"/>
                <a:cs typeface="+mn-cs"/>
              </a:rPr>
              <a:t>   </a:t>
            </a:r>
          </a:p>
          <a:p>
            <a:r>
              <a:rPr lang="en-GB" sz="1200" kern="1200">
                <a:solidFill>
                  <a:schemeClr val="tx1"/>
                </a:solidFill>
                <a:effectLst/>
                <a:latin typeface="+mn-lt"/>
                <a:ea typeface="+mn-ea"/>
                <a:cs typeface="+mn-cs"/>
              </a:rPr>
              <a:t>This work contributes to HIS’s strategic function of providing improvement and redesign support for health and care, and the strategic priority of delivering support to accelerate the delivery of sustainable improvements in healthcare. </a:t>
            </a:r>
          </a:p>
          <a:p>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Phase 1 defined a high-level framework for change, consolidating what is known already. Phase 2 formally launched the framework and established a more detail approach to change. Phase 3 is focussing on embedding it across Scotland and its continual development through practical tools and resources to support its use. </a:t>
            </a:r>
          </a:p>
          <a:p>
            <a:r>
              <a:rPr lang="en-GB" sz="1200" kern="120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mn-lt"/>
                <a:ea typeface="+mn-ea"/>
                <a:cs typeface="+mn-cs"/>
              </a:rPr>
              <a:t>Introducing the Scottish Approach to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a:solidFill>
                <a:schemeClr val="tx1"/>
              </a:solidFill>
              <a:effectLst/>
              <a:latin typeface="+mn-lt"/>
              <a:ea typeface="+mn-ea"/>
              <a:cs typeface="+mn-cs"/>
            </a:endParaRPr>
          </a:p>
          <a:p>
            <a:pPr>
              <a:lnSpc>
                <a:spcPct val="108000"/>
              </a:lnSpc>
              <a:spcAft>
                <a:spcPts val="800"/>
              </a:spcAft>
              <a:buNone/>
            </a:pPr>
            <a:r>
              <a:rPr lang="en-GB" sz="1200">
                <a:solidFill>
                  <a:srgbClr val="000000"/>
                </a:solidFill>
                <a:effectLst/>
                <a:ea typeface="Times New Roman" panose="02020603050405020304" pitchFamily="18" charset="0"/>
                <a:cs typeface="Times New Roman" panose="02020603050405020304" pitchFamily="18" charset="0"/>
              </a:rPr>
              <a:t>There is often an implementation gap between policy ambitions and reality. Evidence shows that a significant contributing factor to this is that change is not always done well in health and social care. The Scottish Government commissioned HIS to develop a Scottish Approach to change to underpin delivery of health and social care renewal and reform.</a:t>
            </a:r>
          </a:p>
          <a:p>
            <a:pPr>
              <a:lnSpc>
                <a:spcPct val="108000"/>
              </a:lnSpc>
              <a:spcAft>
                <a:spcPts val="800"/>
              </a:spcAft>
              <a:buNone/>
            </a:pPr>
            <a:r>
              <a:rPr lang="en-GB" sz="1200">
                <a:solidFill>
                  <a:srgbClr val="000000"/>
                </a:solidFill>
                <a:effectLst/>
                <a:ea typeface="Times New Roman" panose="02020603050405020304" pitchFamily="18" charset="0"/>
                <a:cs typeface="Times New Roman" panose="02020603050405020304" pitchFamily="18" charset="0"/>
              </a:rPr>
              <a:t>The Scottish Approach to Change aims to:</a:t>
            </a:r>
          </a:p>
          <a:p>
            <a:pPr marL="171450" indent="-171450">
              <a:lnSpc>
                <a:spcPct val="108000"/>
              </a:lnSpc>
              <a:spcAft>
                <a:spcPts val="800"/>
              </a:spcAft>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Create a clear pathway to support everyone to do change well</a:t>
            </a:r>
          </a:p>
          <a:p>
            <a:pPr>
              <a:lnSpc>
                <a:spcPct val="108000"/>
              </a:lnSpc>
              <a:spcAft>
                <a:spcPts val="800"/>
              </a:spcAft>
            </a:pPr>
            <a:r>
              <a:rPr lang="en-GB" sz="1200">
                <a:solidFill>
                  <a:srgbClr val="000000"/>
                </a:solidFill>
                <a:effectLst/>
                <a:ea typeface="Times New Roman" panose="02020603050405020304" pitchFamily="18" charset="0"/>
                <a:cs typeface="Times New Roman" panose="02020603050405020304" pitchFamily="18" charset="0"/>
              </a:rPr>
              <a:t>It does this by:</a:t>
            </a:r>
          </a:p>
          <a:p>
            <a:pPr marL="171450" indent="-171450">
              <a:lnSpc>
                <a:spcPct val="108000"/>
              </a:lnSpc>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Bringing together siloed change methods into a single approach, showing how they can be used together</a:t>
            </a:r>
          </a:p>
          <a:p>
            <a:pPr marL="171450" indent="-171450">
              <a:lnSpc>
                <a:spcPct val="108000"/>
              </a:lnSpc>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Translating theory into a practical, coherent tool</a:t>
            </a:r>
          </a:p>
          <a:p>
            <a:pPr marL="171450" indent="-171450">
              <a:lnSpc>
                <a:spcPct val="108000"/>
              </a:lnSpc>
              <a:spcAft>
                <a:spcPts val="800"/>
              </a:spcAft>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Creating a universal language for change</a:t>
            </a:r>
            <a:endParaRPr lang="en-GB" sz="1200">
              <a:solidFill>
                <a:srgbClr val="000000"/>
              </a:solidFill>
              <a:ea typeface="Times New Roman" panose="02020603050405020304" pitchFamily="18" charset="0"/>
              <a:cs typeface="Times New Roman" panose="02020603050405020304" pitchFamily="18" charset="0"/>
            </a:endParaRPr>
          </a:p>
          <a:p>
            <a:pPr>
              <a:lnSpc>
                <a:spcPct val="108000"/>
              </a:lnSpc>
              <a:spcAft>
                <a:spcPts val="800"/>
              </a:spcAft>
            </a:pPr>
            <a:r>
              <a:rPr lang="en-GB" sz="1200">
                <a:solidFill>
                  <a:srgbClr val="000000"/>
                </a:solidFill>
                <a:effectLst/>
                <a:ea typeface="Times New Roman" panose="02020603050405020304" pitchFamily="18" charset="0"/>
                <a:cs typeface="Times New Roman" panose="02020603050405020304" pitchFamily="18" charset="0"/>
              </a:rPr>
              <a:t>The Scottish Approach to Change can be used to:</a:t>
            </a:r>
          </a:p>
          <a:p>
            <a:pPr marL="171450" indent="-171450">
              <a:lnSpc>
                <a:spcPct val="108000"/>
              </a:lnSpc>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Manage discreet change projects</a:t>
            </a:r>
          </a:p>
          <a:p>
            <a:pPr marL="171450" indent="-171450">
              <a:lnSpc>
                <a:spcPct val="108000"/>
              </a:lnSpc>
              <a:spcAft>
                <a:spcPts val="800"/>
              </a:spcAft>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Provide an organisational framework for managing quality and change</a:t>
            </a:r>
          </a:p>
          <a:p>
            <a:pPr>
              <a:lnSpc>
                <a:spcPct val="108000"/>
              </a:lnSpc>
              <a:spcAft>
                <a:spcPts val="800"/>
              </a:spcAft>
            </a:pPr>
            <a:r>
              <a:rPr lang="en-GB" sz="1200" b="1">
                <a:solidFill>
                  <a:srgbClr val="000000"/>
                </a:solidFill>
                <a:effectLst/>
                <a:ea typeface="Times New Roman" panose="02020603050405020304" pitchFamily="18" charset="0"/>
                <a:cs typeface="Times New Roman" panose="02020603050405020304" pitchFamily="18" charset="0"/>
              </a:rPr>
              <a:t>The Scottish Approach to Change includes an approach to quality management, five enablers, and eight steps. Together, they create strong support for successful and lasting change.</a:t>
            </a:r>
          </a:p>
          <a:p>
            <a:r>
              <a:rPr lang="en-GB" sz="1200" kern="1200">
                <a:solidFill>
                  <a:schemeClr val="tx1"/>
                </a:solidFill>
                <a:effectLst/>
                <a:latin typeface="+mn-lt"/>
                <a:ea typeface="+mn-ea"/>
                <a:cs typeface="+mn-cs"/>
              </a:rPr>
              <a:t> </a:t>
            </a:r>
          </a:p>
          <a:p>
            <a:endParaRPr lang="en-GB"/>
          </a:p>
        </p:txBody>
      </p:sp>
      <p:sp>
        <p:nvSpPr>
          <p:cNvPr id="4" name="Slide Number Placeholder 3">
            <a:extLst>
              <a:ext uri="{FF2B5EF4-FFF2-40B4-BE49-F238E27FC236}">
                <a16:creationId xmlns:a16="http://schemas.microsoft.com/office/drawing/2014/main" id="{7A9B7A65-093D-33AE-DDC4-F4D8E77F24A7}"/>
              </a:ext>
            </a:extLst>
          </p:cNvPr>
          <p:cNvSpPr>
            <a:spLocks noGrp="1"/>
          </p:cNvSpPr>
          <p:nvPr>
            <p:ph type="sldNum" sz="quarter" idx="5"/>
          </p:nvPr>
        </p:nvSpPr>
        <p:spPr/>
        <p:txBody>
          <a:bodyPr/>
          <a:lstStyle/>
          <a:p>
            <a:fld id="{6EFE83B7-278F-6545-9C62-E36EB068C003}" type="slidenum">
              <a:rPr lang="en-US" smtClean="0"/>
              <a:pPr/>
              <a:t>6</a:t>
            </a:fld>
            <a:endParaRPr lang="en-US"/>
          </a:p>
        </p:txBody>
      </p:sp>
    </p:spTree>
    <p:extLst>
      <p:ext uri="{BB962C8B-B14F-4D97-AF65-F5344CB8AC3E}">
        <p14:creationId xmlns:p14="http://schemas.microsoft.com/office/powerpoint/2010/main" val="2802765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38DD7-5839-F555-B59D-7AB9EE7FD3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CC0F64-F2A3-754A-B761-58B745A28D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880FB4-F091-CAF0-9F11-C1458B133156}"/>
              </a:ext>
            </a:extLst>
          </p:cNvPr>
          <p:cNvSpPr>
            <a:spLocks noGrp="1"/>
          </p:cNvSpPr>
          <p:nvPr>
            <p:ph type="body" idx="1"/>
          </p:nvPr>
        </p:nvSpPr>
        <p:spPr/>
        <p:txBody>
          <a:bodyPr/>
          <a:lstStyle/>
          <a:p>
            <a:r>
              <a:rPr lang="en-GB" sz="1200" b="0" i="0" kern="1200">
                <a:solidFill>
                  <a:schemeClr val="tx1"/>
                </a:solidFill>
                <a:effectLst/>
                <a:latin typeface="+mn-lt"/>
                <a:ea typeface="+mn-ea"/>
                <a:cs typeface="+mn-cs"/>
              </a:rPr>
              <a:t>The </a:t>
            </a:r>
            <a:r>
              <a:rPr lang="en-GB" sz="1200" b="1" i="0" kern="1200">
                <a:solidFill>
                  <a:schemeClr val="tx1"/>
                </a:solidFill>
                <a:effectLst/>
                <a:latin typeface="+mn-lt"/>
                <a:ea typeface="+mn-ea"/>
                <a:cs typeface="+mn-cs"/>
              </a:rPr>
              <a:t>five enablers of quality and change</a:t>
            </a:r>
            <a:r>
              <a:rPr lang="en-GB" sz="1200" b="0" i="0" kern="1200">
                <a:solidFill>
                  <a:schemeClr val="tx1"/>
                </a:solidFill>
                <a:effectLst/>
                <a:latin typeface="+mn-lt"/>
                <a:ea typeface="+mn-ea"/>
                <a:cs typeface="+mn-cs"/>
              </a:rPr>
              <a:t> create the conditions that support successful and sustainable improvement. They do this by aligning people, processes, and leadership around a shared purpose. These must all be in place for successful change.</a:t>
            </a:r>
          </a:p>
          <a:p>
            <a:endParaRPr lang="en-GB" sz="1200" b="0" i="0" kern="1200">
              <a:solidFill>
                <a:schemeClr val="tx1"/>
              </a:solidFill>
              <a:effectLst/>
              <a:latin typeface="+mn-lt"/>
              <a:ea typeface="+mn-ea"/>
              <a:cs typeface="+mn-cs"/>
            </a:endParaRPr>
          </a:p>
          <a:p>
            <a:endParaRPr lang="en-GB" sz="1200" b="0" i="0" kern="1200">
              <a:solidFill>
                <a:schemeClr val="tx1"/>
              </a:solidFill>
              <a:effectLst/>
              <a:latin typeface="+mn-lt"/>
              <a:ea typeface="+mn-ea"/>
              <a:cs typeface="+mn-cs"/>
            </a:endParaRPr>
          </a:p>
          <a:p>
            <a:r>
              <a:rPr lang="en-GB" sz="1200" b="0" i="0" kern="1200">
                <a:solidFill>
                  <a:schemeClr val="tx1"/>
                </a:solidFill>
                <a:effectLst/>
                <a:latin typeface="+mn-lt"/>
                <a:ea typeface="+mn-ea"/>
                <a:cs typeface="+mn-cs"/>
              </a:rPr>
              <a:t>The enablers are:</a:t>
            </a:r>
          </a:p>
          <a:p>
            <a:endParaRPr lang="en-GB" sz="1200" b="0" i="0" kern="1200">
              <a:solidFill>
                <a:schemeClr val="tx1"/>
              </a:solidFill>
              <a:effectLst/>
              <a:latin typeface="+mn-lt"/>
              <a:ea typeface="+mn-ea"/>
              <a:cs typeface="+mn-cs"/>
            </a:endParaRPr>
          </a:p>
          <a:p>
            <a:pPr marL="171450" indent="-171450">
              <a:buFont typeface="Arial" panose="020B0604020202020204" pitchFamily="34" charset="0"/>
              <a:buChar char="•"/>
            </a:pPr>
            <a:r>
              <a:rPr lang="en-GB" sz="1200"/>
              <a:t>Define a </a:t>
            </a:r>
            <a:r>
              <a:rPr lang="en-GB" sz="1200" b="1"/>
              <a:t>clear vision and purpose </a:t>
            </a:r>
            <a:r>
              <a:rPr lang="en-GB" sz="1200"/>
              <a:t>that drives your change. It unites us and builds momentum behind a single direction, and is tangible and actionable, it doesn’t shy away from hard choices.</a:t>
            </a:r>
          </a:p>
          <a:p>
            <a:pPr marL="171450" indent="-171450">
              <a:buFont typeface="Arial" panose="020B0604020202020204" pitchFamily="34" charset="0"/>
              <a:buChar char="•"/>
            </a:pPr>
            <a:r>
              <a:rPr lang="en-GB" sz="1200"/>
              <a:t>Outline a </a:t>
            </a:r>
            <a:r>
              <a:rPr lang="en-GB" sz="1200" b="1"/>
              <a:t>rigorous approach </a:t>
            </a:r>
            <a:r>
              <a:rPr lang="en-GB" sz="1200"/>
              <a:t>to how you understand change. It adds clarity to we are doing, when and why - it brings calm to the noise of change, and helps increase our confidence in decision making, supporting momentum in uncertainty and complexity.</a:t>
            </a:r>
          </a:p>
          <a:p>
            <a:pPr marL="171450" indent="-171450">
              <a:buFont typeface="Arial" panose="020B0604020202020204" pitchFamily="34" charset="0"/>
              <a:buChar char="•"/>
            </a:pPr>
            <a:r>
              <a:rPr lang="en-GB" sz="1200"/>
              <a:t>Create the conditions for change to thrive through setting the right </a:t>
            </a:r>
            <a:r>
              <a:rPr lang="en-GB" sz="1200" b="1"/>
              <a:t>culture and leadership</a:t>
            </a:r>
            <a:r>
              <a:rPr lang="en-GB" sz="1200"/>
              <a:t>. It sets the vision, empowers others and unblocks barriers to change, and sees leaders stepping into change, playing an active role.</a:t>
            </a:r>
          </a:p>
          <a:p>
            <a:pPr marL="171450" indent="-171450">
              <a:buFont typeface="Arial" panose="020B0604020202020204" pitchFamily="34" charset="0"/>
              <a:buChar char="•"/>
            </a:pPr>
            <a:r>
              <a:rPr lang="en-GB" sz="1200"/>
              <a:t>Take a</a:t>
            </a:r>
            <a:r>
              <a:rPr lang="en-GB" sz="1200" b="1"/>
              <a:t> people-led </a:t>
            </a:r>
            <a:r>
              <a:rPr lang="en-GB" sz="1200"/>
              <a:t>approach by inviting people to design and deliver change together. It values meaningful engagement as vital, not an additional ‘thing to do</a:t>
            </a:r>
            <a:r>
              <a:rPr lang="en-GB" sz="1200" b="0"/>
              <a:t>’, people </a:t>
            </a:r>
            <a:r>
              <a:rPr lang="en-GB" sz="1200"/>
              <a:t>articulating their own needs and supports them to do so meaningfully, and the needs of people over the needs of the system - services belong to people.</a:t>
            </a:r>
          </a:p>
          <a:p>
            <a:pPr marL="171450" indent="-171450">
              <a:buFont typeface="Arial" panose="020B0604020202020204" pitchFamily="34" charset="0"/>
              <a:buChar char="•"/>
            </a:pPr>
            <a:r>
              <a:rPr lang="en-GB" sz="1200"/>
              <a:t>Embed a </a:t>
            </a:r>
            <a:r>
              <a:rPr lang="en-GB" sz="1200" b="1"/>
              <a:t>learning culture </a:t>
            </a:r>
            <a:r>
              <a:rPr lang="en-GB" sz="1200"/>
              <a:t>to support your change programme sustainably. It is a superpower – it unlocks knowledge, solutions, energy, momentum and brilliance, and requires commitment, it challenges our engrained values and behaviours, and needs continued practice.</a:t>
            </a:r>
          </a:p>
          <a:p>
            <a:endParaRPr lang="en-GB" sz="1200"/>
          </a:p>
          <a:p>
            <a:endParaRPr lang="en-GB" sz="1200"/>
          </a:p>
          <a:p>
            <a:pPr>
              <a:lnSpc>
                <a:spcPct val="108000"/>
              </a:lnSpc>
              <a:spcAft>
                <a:spcPts val="800"/>
              </a:spcAft>
              <a:buNone/>
            </a:pPr>
            <a:r>
              <a:rPr lang="en-GB" sz="1200">
                <a:solidFill>
                  <a:srgbClr val="000000"/>
                </a:solidFill>
                <a:effectLst/>
                <a:ea typeface="Times New Roman" panose="02020603050405020304" pitchFamily="18" charset="0"/>
                <a:cs typeface="Times New Roman" panose="02020603050405020304" pitchFamily="18" charset="0"/>
              </a:rPr>
              <a:t>Evidence shows that without these enablers, change can:</a:t>
            </a:r>
          </a:p>
          <a:p>
            <a:pPr marL="171450" lvl="0" indent="-171450">
              <a:lnSpc>
                <a:spcPct val="107000"/>
              </a:lnSpc>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Face more systemic challenges and organisational barriers</a:t>
            </a:r>
          </a:p>
          <a:p>
            <a:pPr marL="171450" lvl="0" indent="-171450">
              <a:lnSpc>
                <a:spcPct val="107000"/>
              </a:lnSpc>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Struggle to gain support and make progress</a:t>
            </a:r>
          </a:p>
          <a:p>
            <a:pPr marL="171450" lvl="0" indent="-171450">
              <a:lnSpc>
                <a:spcPct val="108000"/>
              </a:lnSpc>
              <a:spcAft>
                <a:spcPts val="800"/>
              </a:spcAft>
              <a:buFont typeface="Arial" panose="020B0604020202020204" pitchFamily="34" charset="0"/>
              <a:buChar char="•"/>
            </a:pPr>
            <a:r>
              <a:rPr lang="en-GB" sz="1200">
                <a:solidFill>
                  <a:srgbClr val="000000"/>
                </a:solidFill>
                <a:effectLst/>
                <a:ea typeface="Times New Roman" panose="02020603050405020304" pitchFamily="18" charset="0"/>
                <a:cs typeface="Times New Roman" panose="02020603050405020304" pitchFamily="18" charset="0"/>
              </a:rPr>
              <a:t>Be more challenging to sustain over time</a:t>
            </a:r>
          </a:p>
          <a:p>
            <a:pPr>
              <a:lnSpc>
                <a:spcPct val="108000"/>
              </a:lnSpc>
              <a:spcAft>
                <a:spcPts val="800"/>
              </a:spcAft>
              <a:buNone/>
            </a:pPr>
            <a:endParaRPr lang="en-GB" sz="1200">
              <a:solidFill>
                <a:srgbClr val="000000"/>
              </a:solidFill>
              <a:effectLst/>
              <a:ea typeface="Times New Roman" panose="02020603050405020304" pitchFamily="18" charset="0"/>
              <a:cs typeface="Times New Roman" panose="02020603050405020304" pitchFamily="18" charset="0"/>
            </a:endParaRPr>
          </a:p>
          <a:p>
            <a:pPr>
              <a:lnSpc>
                <a:spcPct val="108000"/>
              </a:lnSpc>
              <a:spcAft>
                <a:spcPts val="800"/>
              </a:spcAft>
              <a:buNone/>
            </a:pPr>
            <a:r>
              <a:rPr lang="en-GB" sz="1200">
                <a:solidFill>
                  <a:srgbClr val="000000"/>
                </a:solidFill>
                <a:effectLst/>
                <a:ea typeface="Times New Roman" panose="02020603050405020304" pitchFamily="18" charset="0"/>
                <a:cs typeface="Times New Roman" panose="02020603050405020304" pitchFamily="18" charset="0"/>
              </a:rPr>
              <a:t>Successful change relies on having all five enablers in place.</a:t>
            </a:r>
            <a:endParaRPr lang="en-GB" sz="1200"/>
          </a:p>
          <a:p>
            <a:endParaRPr lang="en-GB" sz="1200"/>
          </a:p>
          <a:p>
            <a:endParaRPr lang="en-GB" sz="1200"/>
          </a:p>
          <a:p>
            <a:endParaRPr lang="en-GB" sz="1200"/>
          </a:p>
          <a:p>
            <a:endParaRPr lang="en-GB" sz="1200"/>
          </a:p>
        </p:txBody>
      </p:sp>
      <p:sp>
        <p:nvSpPr>
          <p:cNvPr id="4" name="Slide Number Placeholder 3">
            <a:extLst>
              <a:ext uri="{FF2B5EF4-FFF2-40B4-BE49-F238E27FC236}">
                <a16:creationId xmlns:a16="http://schemas.microsoft.com/office/drawing/2014/main" id="{252C4588-4C5C-A6A1-E8F6-2079FC75DA01}"/>
              </a:ext>
            </a:extLst>
          </p:cNvPr>
          <p:cNvSpPr>
            <a:spLocks noGrp="1"/>
          </p:cNvSpPr>
          <p:nvPr>
            <p:ph type="sldNum" sz="quarter" idx="5"/>
          </p:nvPr>
        </p:nvSpPr>
        <p:spPr/>
        <p:txBody>
          <a:bodyPr/>
          <a:lstStyle/>
          <a:p>
            <a:fld id="{6EFE83B7-278F-6545-9C62-E36EB068C003}" type="slidenum">
              <a:rPr lang="en-US" smtClean="0"/>
              <a:pPr/>
              <a:t>7</a:t>
            </a:fld>
            <a:endParaRPr lang="en-US"/>
          </a:p>
        </p:txBody>
      </p:sp>
    </p:spTree>
    <p:extLst>
      <p:ext uri="{BB962C8B-B14F-4D97-AF65-F5344CB8AC3E}">
        <p14:creationId xmlns:p14="http://schemas.microsoft.com/office/powerpoint/2010/main" val="207851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8000"/>
              </a:lnSpc>
              <a:spcAft>
                <a:spcPts val="800"/>
              </a:spcAft>
            </a:pPr>
            <a:r>
              <a:rPr lang="en-GB" sz="1200" u="sng">
                <a:hlinkClick r:id="rId3"/>
              </a:rPr>
              <a:t>Quality management</a:t>
            </a:r>
            <a:r>
              <a:rPr lang="en-GB" sz="1200"/>
              <a:t> </a:t>
            </a:r>
            <a:r>
              <a:rPr lang="en-GB" sz="1200">
                <a:solidFill>
                  <a:srgbClr val="000000"/>
                </a:solidFill>
              </a:rPr>
              <a:t>supports delivery of high-quality care in health and social care organisations. </a:t>
            </a:r>
          </a:p>
          <a:p>
            <a:pPr>
              <a:lnSpc>
                <a:spcPct val="108000"/>
              </a:lnSpc>
              <a:spcAft>
                <a:spcPts val="800"/>
              </a:spcAft>
            </a:pPr>
            <a:endParaRPr lang="en-GB" sz="1200">
              <a:solidFill>
                <a:srgbClr val="000000"/>
              </a:solidFill>
            </a:endParaRPr>
          </a:p>
          <a:p>
            <a:pPr>
              <a:lnSpc>
                <a:spcPct val="108000"/>
              </a:lnSpc>
              <a:spcAft>
                <a:spcPts val="800"/>
              </a:spcAft>
            </a:pPr>
            <a:r>
              <a:rPr lang="en-GB" sz="1200">
                <a:solidFill>
                  <a:srgbClr val="000000"/>
                </a:solidFill>
              </a:rPr>
              <a:t>It is essential to both day-to-day operations and the delivery of effective change.</a:t>
            </a:r>
          </a:p>
          <a:p>
            <a:pPr>
              <a:lnSpc>
                <a:spcPct val="108000"/>
              </a:lnSpc>
              <a:spcAft>
                <a:spcPts val="800"/>
              </a:spcAft>
            </a:pPr>
            <a:endParaRPr lang="en-GB" sz="1200">
              <a:solidFill>
                <a:srgbClr val="000000"/>
              </a:solidFill>
            </a:endParaRPr>
          </a:p>
          <a:p>
            <a:pPr>
              <a:lnSpc>
                <a:spcPct val="108000"/>
              </a:lnSpc>
              <a:spcAft>
                <a:spcPts val="800"/>
              </a:spcAft>
            </a:pPr>
            <a:r>
              <a:rPr lang="en-GB" sz="1200">
                <a:solidFill>
                  <a:srgbClr val="000000"/>
                </a:solidFill>
              </a:rPr>
              <a:t>Quality management is a coordinated and interconnected approach to:  </a:t>
            </a:r>
          </a:p>
          <a:p>
            <a:pPr marL="171450" lvl="0" indent="-171450">
              <a:lnSpc>
                <a:spcPct val="108000"/>
              </a:lnSpc>
              <a:buFont typeface="Arial" panose="020B0604020202020204" pitchFamily="34" charset="0"/>
              <a:buChar char="•"/>
            </a:pPr>
            <a:r>
              <a:rPr lang="en-GB" sz="1200" b="1">
                <a:solidFill>
                  <a:srgbClr val="000000"/>
                </a:solidFill>
              </a:rPr>
              <a:t>Planning for quality</a:t>
            </a:r>
            <a:r>
              <a:rPr lang="en-GB" sz="1200">
                <a:solidFill>
                  <a:srgbClr val="000000"/>
                </a:solidFill>
              </a:rPr>
              <a:t> – proactive planning and prioritisation of services and processes</a:t>
            </a:r>
          </a:p>
          <a:p>
            <a:pPr marL="171450" lvl="0" indent="-171450">
              <a:lnSpc>
                <a:spcPct val="108000"/>
              </a:lnSpc>
              <a:buFont typeface="Arial" panose="020B0604020202020204" pitchFamily="34" charset="0"/>
              <a:buChar char="•"/>
            </a:pPr>
            <a:r>
              <a:rPr lang="en-GB" sz="1200" b="1">
                <a:solidFill>
                  <a:srgbClr val="000000"/>
                </a:solidFill>
              </a:rPr>
              <a:t>Improving quality</a:t>
            </a:r>
            <a:r>
              <a:rPr lang="en-GB" sz="1200">
                <a:solidFill>
                  <a:srgbClr val="000000"/>
                </a:solidFill>
              </a:rPr>
              <a:t> – a systematic and coordinated approach to making services or processes better</a:t>
            </a:r>
          </a:p>
          <a:p>
            <a:pPr marL="171450" lvl="0" indent="-171450">
              <a:lnSpc>
                <a:spcPct val="108000"/>
              </a:lnSpc>
              <a:buFont typeface="Arial" panose="020B0604020202020204" pitchFamily="34" charset="0"/>
              <a:buChar char="•"/>
            </a:pPr>
            <a:r>
              <a:rPr lang="en-GB" sz="1200" b="1">
                <a:solidFill>
                  <a:srgbClr val="000000"/>
                </a:solidFill>
              </a:rPr>
              <a:t>Maintaining quality</a:t>
            </a:r>
            <a:r>
              <a:rPr lang="en-GB" sz="1200">
                <a:solidFill>
                  <a:srgbClr val="000000"/>
                </a:solidFill>
              </a:rPr>
              <a:t> – routine monitoring to assess and maintain performance</a:t>
            </a:r>
          </a:p>
          <a:p>
            <a:pPr marL="171450" lvl="0" indent="-171450">
              <a:lnSpc>
                <a:spcPct val="108000"/>
              </a:lnSpc>
              <a:spcAft>
                <a:spcPts val="800"/>
              </a:spcAft>
              <a:buFont typeface="Arial" panose="020B0604020202020204" pitchFamily="34" charset="0"/>
              <a:buChar char="•"/>
            </a:pPr>
            <a:r>
              <a:rPr lang="en-GB" sz="1200" b="1">
                <a:solidFill>
                  <a:srgbClr val="000000"/>
                </a:solidFill>
              </a:rPr>
              <a:t>Quality assurance</a:t>
            </a:r>
            <a:r>
              <a:rPr lang="en-GB" sz="1200">
                <a:solidFill>
                  <a:srgbClr val="000000"/>
                </a:solidFill>
              </a:rPr>
              <a:t> – internal and external processes to ensure services are operating effectively and providing quality care</a:t>
            </a:r>
          </a:p>
          <a:p>
            <a:endParaRPr lang="en-GB"/>
          </a:p>
        </p:txBody>
      </p:sp>
      <p:sp>
        <p:nvSpPr>
          <p:cNvPr id="4" name="Slide Number Placeholder 3"/>
          <p:cNvSpPr>
            <a:spLocks noGrp="1"/>
          </p:cNvSpPr>
          <p:nvPr>
            <p:ph type="sldNum" sz="quarter" idx="5"/>
          </p:nvPr>
        </p:nvSpPr>
        <p:spPr/>
        <p:txBody>
          <a:bodyPr/>
          <a:lstStyle/>
          <a:p>
            <a:fld id="{5BC9FC84-A4F8-467C-8B84-9B842E0F9612}" type="slidenum">
              <a:rPr lang="en-GB" smtClean="0"/>
              <a:t>8</a:t>
            </a:fld>
            <a:endParaRPr lang="en-GB"/>
          </a:p>
        </p:txBody>
      </p:sp>
    </p:spTree>
    <p:extLst>
      <p:ext uri="{BB962C8B-B14F-4D97-AF65-F5344CB8AC3E}">
        <p14:creationId xmlns:p14="http://schemas.microsoft.com/office/powerpoint/2010/main" val="3298195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D87E6-98F2-BA7E-B560-11C63B1CB8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E9239-4B2C-A50E-B3D9-913BAF520D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111BE8-1846-4172-A8EF-4E79661F3AD8}"/>
              </a:ext>
            </a:extLst>
          </p:cNvPr>
          <p:cNvSpPr>
            <a:spLocks noGrp="1"/>
          </p:cNvSpPr>
          <p:nvPr>
            <p:ph type="body" idx="1"/>
          </p:nvPr>
        </p:nvSpPr>
        <p:spPr/>
        <p:txBody>
          <a:bodyPr/>
          <a:lstStyle/>
          <a:p>
            <a:r>
              <a:rPr lang="en-GB" sz="1200" b="0" i="0" kern="1200">
                <a:solidFill>
                  <a:schemeClr val="tx1"/>
                </a:solidFill>
                <a:effectLst/>
                <a:latin typeface="+mn-lt"/>
                <a:ea typeface="+mn-ea"/>
                <a:cs typeface="+mn-cs"/>
              </a:rPr>
              <a:t>The </a:t>
            </a:r>
            <a:r>
              <a:rPr lang="en-GB" sz="1200" b="1" i="0" kern="1200">
                <a:solidFill>
                  <a:schemeClr val="tx1"/>
                </a:solidFill>
                <a:effectLst/>
                <a:latin typeface="+mn-lt"/>
                <a:ea typeface="+mn-ea"/>
                <a:cs typeface="+mn-cs"/>
              </a:rPr>
              <a:t>eight steps of change</a:t>
            </a:r>
            <a:r>
              <a:rPr lang="en-GB" sz="1200" b="0" i="0" kern="1200">
                <a:solidFill>
                  <a:schemeClr val="tx1"/>
                </a:solidFill>
                <a:effectLst/>
                <a:latin typeface="+mn-lt"/>
                <a:ea typeface="+mn-ea"/>
                <a:cs typeface="+mn-cs"/>
              </a:rPr>
              <a:t> provide a practical, structured approach to achieving successful change. These are:</a:t>
            </a:r>
          </a:p>
          <a:p>
            <a:endParaRPr lang="en-GB" sz="1200" b="0" i="0" kern="1200">
              <a:solidFill>
                <a:schemeClr val="tx1"/>
              </a:solidFill>
              <a:effectLst/>
              <a:latin typeface="+mn-lt"/>
              <a:ea typeface="+mn-ea"/>
              <a:cs typeface="+mn-cs"/>
            </a:endParaRPr>
          </a:p>
          <a:p>
            <a:r>
              <a:rPr lang="en-GB" sz="1200" b="1">
                <a:solidFill>
                  <a:schemeClr val="tx2"/>
                </a:solidFill>
              </a:rPr>
              <a:t>Identify: </a:t>
            </a:r>
            <a:r>
              <a:rPr lang="en-GB" sz="1200"/>
              <a:t>Identifying the need for change can come from many sources. You can learn from staff, service users, new technologies, or updates in policy and strategy.</a:t>
            </a:r>
          </a:p>
          <a:p>
            <a:r>
              <a:rPr lang="en-GB" sz="1200" b="1">
                <a:solidFill>
                  <a:schemeClr val="tx2"/>
                </a:solidFill>
              </a:rPr>
              <a:t>Understand: </a:t>
            </a:r>
            <a:r>
              <a:rPr lang="en-GB" sz="1200"/>
              <a:t>Understanding the challenge or opportunity you have found is key. It helps you choose the best option for change and guides your approach to making it happen.</a:t>
            </a:r>
          </a:p>
          <a:p>
            <a:r>
              <a:rPr lang="en-GB" sz="1200" b="1">
                <a:solidFill>
                  <a:schemeClr val="tx2"/>
                </a:solidFill>
              </a:rPr>
              <a:t>Develop and design: </a:t>
            </a:r>
            <a:r>
              <a:rPr lang="en-GB" sz="1200"/>
              <a:t>Developing and designing your options and collaborating with others to develop better solutions. </a:t>
            </a:r>
          </a:p>
          <a:p>
            <a:r>
              <a:rPr lang="en-GB" sz="1200" b="1">
                <a:solidFill>
                  <a:schemeClr val="tx2"/>
                </a:solidFill>
              </a:rPr>
              <a:t>Prototype and test: </a:t>
            </a:r>
            <a:r>
              <a:rPr lang="en-GB" sz="1200"/>
              <a:t>Prototyping and testing what works and what does not work, allowing you to continue improving and refining your change.</a:t>
            </a:r>
          </a:p>
          <a:p>
            <a:r>
              <a:rPr lang="en-GB" sz="1200" b="1">
                <a:solidFill>
                  <a:schemeClr val="tx2"/>
                </a:solidFill>
              </a:rPr>
              <a:t>Review for implementation: </a:t>
            </a:r>
            <a:r>
              <a:rPr lang="en-GB" sz="1200"/>
              <a:t>Reviewing for implementation to reflect on where you are and deciding how you want to continue.</a:t>
            </a:r>
          </a:p>
          <a:p>
            <a:r>
              <a:rPr lang="en-GB" sz="1200" b="1">
                <a:solidFill>
                  <a:schemeClr val="tx2"/>
                </a:solidFill>
              </a:rPr>
              <a:t>Define and implement: </a:t>
            </a:r>
            <a:r>
              <a:rPr lang="en-GB" sz="1200"/>
              <a:t>Defining and implementing how you will support teams in enabling that change as part of business as usual.</a:t>
            </a:r>
          </a:p>
          <a:p>
            <a:r>
              <a:rPr lang="en-GB" sz="1200" b="1">
                <a:solidFill>
                  <a:schemeClr val="tx2"/>
                </a:solidFill>
              </a:rPr>
              <a:t>Embed and sustain: </a:t>
            </a:r>
            <a:r>
              <a:rPr lang="en-GB" sz="1200"/>
              <a:t>Embedding and sustaining as part of routine and culture.</a:t>
            </a:r>
          </a:p>
          <a:p>
            <a:endParaRPr lang="en-GB" sz="1200"/>
          </a:p>
          <a:p>
            <a:endParaRPr lang="en-GB" sz="1200"/>
          </a:p>
          <a:p>
            <a:endParaRPr lang="en-GB" sz="1200"/>
          </a:p>
          <a:p>
            <a:endParaRPr lang="en-GB" sz="1200"/>
          </a:p>
          <a:p>
            <a:endParaRPr lang="en-GB" sz="1200"/>
          </a:p>
          <a:p>
            <a:endParaRPr lang="en-GB" sz="1200"/>
          </a:p>
          <a:p>
            <a:endParaRPr lang="en-GB" sz="1200"/>
          </a:p>
          <a:p>
            <a:endParaRPr lang="en-GB" sz="1200"/>
          </a:p>
          <a:p>
            <a:endParaRPr lang="en-GB"/>
          </a:p>
        </p:txBody>
      </p:sp>
      <p:sp>
        <p:nvSpPr>
          <p:cNvPr id="4" name="Slide Number Placeholder 3">
            <a:extLst>
              <a:ext uri="{FF2B5EF4-FFF2-40B4-BE49-F238E27FC236}">
                <a16:creationId xmlns:a16="http://schemas.microsoft.com/office/drawing/2014/main" id="{3B0A6AE4-7EC2-6652-3C6D-58F2B86E274C}"/>
              </a:ext>
            </a:extLst>
          </p:cNvPr>
          <p:cNvSpPr>
            <a:spLocks noGrp="1"/>
          </p:cNvSpPr>
          <p:nvPr>
            <p:ph type="sldNum" sz="quarter" idx="5"/>
          </p:nvPr>
        </p:nvSpPr>
        <p:spPr/>
        <p:txBody>
          <a:bodyPr/>
          <a:lstStyle/>
          <a:p>
            <a:fld id="{6EFE83B7-278F-6545-9C62-E36EB068C003}" type="slidenum">
              <a:rPr lang="en-US" smtClean="0"/>
              <a:pPr/>
              <a:t>9</a:t>
            </a:fld>
            <a:endParaRPr lang="en-US"/>
          </a:p>
        </p:txBody>
      </p:sp>
    </p:spTree>
    <p:extLst>
      <p:ext uri="{BB962C8B-B14F-4D97-AF65-F5344CB8AC3E}">
        <p14:creationId xmlns:p14="http://schemas.microsoft.com/office/powerpoint/2010/main" val="828461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F8E3C-A682-53B2-97BE-9597209C6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46E29-0EF3-15EA-A4C6-B44EC51D4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B0FE94-03E7-9F7F-DD8C-E30A093AF43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E3B142B-62ED-5E02-C240-D78ADEBD69AC}"/>
              </a:ext>
            </a:extLst>
          </p:cNvPr>
          <p:cNvSpPr>
            <a:spLocks noGrp="1"/>
          </p:cNvSpPr>
          <p:nvPr>
            <p:ph type="sldNum" sz="quarter" idx="5"/>
          </p:nvPr>
        </p:nvSpPr>
        <p:spPr/>
        <p:txBody>
          <a:bodyPr/>
          <a:lstStyle/>
          <a:p>
            <a:fld id="{6EFE83B7-278F-6545-9C62-E36EB068C003}" type="slidenum">
              <a:rPr lang="en-US" smtClean="0"/>
              <a:pPr/>
              <a:t>15</a:t>
            </a:fld>
            <a:endParaRPr lang="en-US"/>
          </a:p>
        </p:txBody>
      </p:sp>
    </p:spTree>
    <p:extLst>
      <p:ext uri="{BB962C8B-B14F-4D97-AF65-F5344CB8AC3E}">
        <p14:creationId xmlns:p14="http://schemas.microsoft.com/office/powerpoint/2010/main" val="3056236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FE83B7-278F-6545-9C62-E36EB068C003}" type="slidenum">
              <a:rPr lang="en-US" smtClean="0"/>
              <a:pPr/>
              <a:t>16</a:t>
            </a:fld>
            <a:endParaRPr lang="en-US"/>
          </a:p>
        </p:txBody>
      </p:sp>
    </p:spTree>
    <p:extLst>
      <p:ext uri="{BB962C8B-B14F-4D97-AF65-F5344CB8AC3E}">
        <p14:creationId xmlns:p14="http://schemas.microsoft.com/office/powerpoint/2010/main" val="1484250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TIMING: </a:t>
            </a:r>
            <a:r>
              <a:rPr lang="en-US"/>
              <a:t>1:30 </a:t>
            </a:r>
            <a:r>
              <a:t>(</a:t>
            </a:r>
            <a:r>
              <a:rPr lang="en-US"/>
              <a:t>total 2:00</a:t>
            </a:r>
            <a:r>
              <a:t>)</a:t>
            </a:r>
          </a:p>
          <a:p>
            <a:r>
              <a:rPr lang="en-US"/>
              <a:t>WHAT TO SAY</a:t>
            </a:r>
            <a:r>
              <a:t>: </a:t>
            </a:r>
            <a:r>
              <a:rPr lang="en-US"/>
              <a:t>Across CfSD's work, four needs return again and again</a:t>
            </a:r>
            <a:r>
              <a:t>. </a:t>
            </a:r>
            <a:r>
              <a:rPr lang="en-US"/>
              <a:t>First, clinical trust: the people affected must believe the change </a:t>
            </a:r>
            <a:r>
              <a:t>is </a:t>
            </a:r>
            <a:r>
              <a:rPr lang="en-US"/>
              <a:t>right. Second, local ownership: Boards and teams need room to make it work in their setting. Third</a:t>
            </a:r>
            <a:r>
              <a:t>, </a:t>
            </a:r>
            <a:r>
              <a:rPr lang="en-US"/>
              <a:t>time and support: change cannot simply be added to already full jobs. Fourth, visible learning: teams need quick feedback on results, use </a:t>
            </a:r>
            <a:r>
              <a:t>and </a:t>
            </a:r>
            <a:r>
              <a:rPr lang="en-US"/>
              <a:t>extra work</a:t>
            </a:r>
            <a:r>
              <a:t>.</a:t>
            </a:r>
            <a:endParaRPr lang="en-US"/>
          </a:p>
          <a:p>
            <a:r>
              <a:rPr lang="en-US"/>
              <a:t>KEY LINE: Different services need different solutions, but </a:t>
            </a:r>
            <a:r>
              <a:t>these </a:t>
            </a:r>
            <a:r>
              <a:rPr lang="en-US"/>
              <a:t>four needs are remarkably consistent</a:t>
            </a:r>
            <a:r>
              <a:t>.</a:t>
            </a:r>
          </a:p>
          <a:p>
            <a:r>
              <a:rPr lang="en-US"/>
              <a:t>NEXT</a:t>
            </a:r>
            <a:r>
              <a:t>: </a:t>
            </a:r>
            <a:r>
              <a:rPr lang="en-US"/>
              <a:t>Leadership and culture decide whether those needs are met.</a:t>
            </a: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5E777-572B-88E8-78C7-6C3E4FB93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C4775-9255-AF70-BDB2-3CD04D344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755C6D-D6D2-3E5A-6835-628A05540C26}"/>
              </a:ext>
            </a:extLst>
          </p:cNvPr>
          <p:cNvSpPr>
            <a:spLocks noGrp="1"/>
          </p:cNvSpPr>
          <p:nvPr>
            <p:ph type="body" idx="1"/>
          </p:nvPr>
        </p:nvSpPr>
        <p:spPr/>
        <p:txBody>
          <a:bodyPr/>
          <a:lstStyle/>
          <a:p>
            <a:r>
              <a:rPr lang="en-US"/>
              <a:t>This is the high level impact for acute</a:t>
            </a:r>
            <a:endParaRPr lang="en-US">
              <a:solidFill>
                <a:srgbClr val="444444"/>
              </a:solidFill>
            </a:endParaRPr>
          </a:p>
          <a:p>
            <a:r>
              <a:rPr lang="en-GB"/>
              <a:t>Between 2023 and 2026, more than half of Scotland’s adult emergency receiving hospitals (53.5%, 15/28) participated in the Focus on Frailty programme over two phases. Of the 15 participating hospitals, 73.3% (11/15) set up new front door frailty services including eight new frailty units. The remaining four participating hospitals built on existing front door frailty services, enhancing these and strengthening integration across local care pathways. </a:t>
            </a:r>
            <a:endParaRPr lang="en-US">
              <a:solidFill>
                <a:srgbClr val="444444"/>
              </a:solidFill>
            </a:endParaRPr>
          </a:p>
          <a:p>
            <a:r>
              <a:rPr lang="en-GB"/>
              <a:t>All 15 sites developed or strengthened their multidisciplinary frailty teams at the front door within unscheduled care, improving access to CGA. One example </a:t>
            </a:r>
            <a:r>
              <a:rPr lang="en-GB" strike="sngStrike">
                <a:solidFill>
                  <a:srgbClr val="0078D4"/>
                </a:solidFill>
              </a:rPr>
              <a:t>of xxx [insert RIE time to CGA data]</a:t>
            </a:r>
            <a:r>
              <a:rPr lang="en-GB" u="sng">
                <a:solidFill>
                  <a:srgbClr val="0078D4"/>
                </a:solidFill>
              </a:rPr>
              <a:t>included the development of a dedicated Emergency Department Frailty team at the Royal Infirmary of Edinburgh, which contributed to a 42% reduction in the median time taken from hospital arrival, for an older patient living with frailty to begin CGA (30 hours before to 17 hours after intervention)</a:t>
            </a:r>
            <a:r>
              <a:rPr lang="en-GB"/>
              <a:t>. </a:t>
            </a:r>
            <a:endParaRPr lang="en-GB">
              <a:solidFill>
                <a:srgbClr val="444444"/>
              </a:solidFill>
            </a:endParaRPr>
          </a:p>
          <a:p>
            <a:r>
              <a:rPr lang="en-GB">
                <a:solidFill>
                  <a:srgbClr val="0F4761"/>
                </a:solidFill>
              </a:rPr>
              <a:t>Frailty identification</a:t>
            </a:r>
            <a:endParaRPr lang="en-GB">
              <a:solidFill>
                <a:srgbClr val="444444"/>
              </a:solidFill>
            </a:endParaRPr>
          </a:p>
          <a:p>
            <a:r>
              <a:rPr lang="en-GB"/>
              <a:t>All acute sites had or developed a process for identification of frailty at the front door. In 12 hospitals, the tool used was Clinical Frailty Scale, two used HIS THINK Frailty and one used a locally adapted tool. In 12 of 15 hospitals, electronic tools supported screening and identification.</a:t>
            </a:r>
          </a:p>
        </p:txBody>
      </p:sp>
      <p:sp>
        <p:nvSpPr>
          <p:cNvPr id="4" name="Slide Number Placeholder 3">
            <a:extLst>
              <a:ext uri="{FF2B5EF4-FFF2-40B4-BE49-F238E27FC236}">
                <a16:creationId xmlns:a16="http://schemas.microsoft.com/office/drawing/2014/main" id="{B0286B49-933F-541B-FC53-F4C103273768}"/>
              </a:ext>
            </a:extLst>
          </p:cNvPr>
          <p:cNvSpPr>
            <a:spLocks noGrp="1"/>
          </p:cNvSpPr>
          <p:nvPr>
            <p:ph type="sldNum" sz="quarter" idx="5"/>
          </p:nvPr>
        </p:nvSpPr>
        <p:spPr/>
        <p:txBody>
          <a:bodyPr/>
          <a:lstStyle/>
          <a:p>
            <a:fld id="{6EFE83B7-278F-6545-9C62-E36EB068C003}" type="slidenum">
              <a:rPr lang="en-US" smtClean="0"/>
              <a:pPr/>
              <a:t>18</a:t>
            </a:fld>
            <a:endParaRPr lang="en-US"/>
          </a:p>
        </p:txBody>
      </p:sp>
    </p:spTree>
    <p:extLst>
      <p:ext uri="{BB962C8B-B14F-4D97-AF65-F5344CB8AC3E}">
        <p14:creationId xmlns:p14="http://schemas.microsoft.com/office/powerpoint/2010/main" val="4140981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FDF82-C8B8-11A5-41BC-A87A1B4956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7BB495-B80F-4047-4696-DE5A822F7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DBC5E-8971-0EB5-7D31-6C40600DA0AD}"/>
              </a:ext>
            </a:extLst>
          </p:cNvPr>
          <p:cNvSpPr>
            <a:spLocks noGrp="1"/>
          </p:cNvSpPr>
          <p:nvPr>
            <p:ph type="body" idx="1"/>
          </p:nvPr>
        </p:nvSpPr>
        <p:spPr/>
        <p:txBody>
          <a:bodyPr/>
          <a:lstStyle/>
          <a:p>
            <a:r>
              <a:rPr lang="en-GB">
                <a:ea typeface="Calibri"/>
                <a:cs typeface="Calibri"/>
              </a:rPr>
              <a:t>Glasgow Royal Infirmary</a:t>
            </a:r>
            <a:endParaRPr lang="en-US">
              <a:ea typeface="Calibri"/>
              <a:cs typeface="Calibri"/>
            </a:endParaRPr>
          </a:p>
        </p:txBody>
      </p:sp>
      <p:sp>
        <p:nvSpPr>
          <p:cNvPr id="4" name="Slide Number Placeholder 3">
            <a:extLst>
              <a:ext uri="{FF2B5EF4-FFF2-40B4-BE49-F238E27FC236}">
                <a16:creationId xmlns:a16="http://schemas.microsoft.com/office/drawing/2014/main" id="{5B5F8EE6-03F1-6B9E-8AE1-5C2C3ACAA6E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8C7EFDD-D7FC-4D07-94F3-37D8FD73A8CA}"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0688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672C1-4072-52B2-2E60-A304BE441F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CB0298-B35A-A936-494B-C5D697EBBD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BAFF16-A31D-AE01-CDC6-F20F9F034FB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D9FF92D-8A3E-B20A-53F7-AB2CC22BCABD}"/>
              </a:ext>
            </a:extLst>
          </p:cNvPr>
          <p:cNvSpPr>
            <a:spLocks noGrp="1"/>
          </p:cNvSpPr>
          <p:nvPr>
            <p:ph type="sldNum" sz="quarter" idx="5"/>
          </p:nvPr>
        </p:nvSpPr>
        <p:spPr/>
        <p:txBody>
          <a:bodyPr/>
          <a:lstStyle/>
          <a:p>
            <a:fld id="{6EFE83B7-278F-6545-9C62-E36EB068C003}" type="slidenum">
              <a:rPr lang="en-US" smtClean="0"/>
              <a:pPr/>
              <a:t>20</a:t>
            </a:fld>
            <a:endParaRPr lang="en-US"/>
          </a:p>
        </p:txBody>
      </p:sp>
    </p:spTree>
    <p:extLst>
      <p:ext uri="{BB962C8B-B14F-4D97-AF65-F5344CB8AC3E}">
        <p14:creationId xmlns:p14="http://schemas.microsoft.com/office/powerpoint/2010/main" val="274534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15AD3-4BF0-AE17-52DD-3F8841ADC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D237EB-1CCB-CC6C-0E02-34BE25C5A7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5A8040-EC02-84ED-59EB-023BD3F23C8E}"/>
              </a:ext>
            </a:extLst>
          </p:cNvPr>
          <p:cNvSpPr>
            <a:spLocks noGrp="1"/>
          </p:cNvSpPr>
          <p:nvPr>
            <p:ph type="body" idx="1"/>
          </p:nvPr>
        </p:nvSpPr>
        <p:spPr/>
        <p:txBody>
          <a:bodyPr/>
          <a:lstStyle/>
          <a:p>
            <a:r>
              <a:rPr lang="en-GB" sz="1600" b="0">
                <a:solidFill>
                  <a:schemeClr val="tx1"/>
                </a:solidFill>
              </a:rPr>
              <a:t>The Early Intervention in Psychosis programme has supported the set up of new mental health services in three areas of Scotland so that people experiencing first episode psychosis can… see detail on slide</a:t>
            </a:r>
            <a:endParaRPr lang="en-GB" sz="1600" b="1">
              <a:solidFill>
                <a:schemeClr val="tx1"/>
              </a:solidFill>
            </a:endParaRPr>
          </a:p>
          <a:p>
            <a:endParaRPr lang="en-GB"/>
          </a:p>
        </p:txBody>
      </p:sp>
      <p:sp>
        <p:nvSpPr>
          <p:cNvPr id="4" name="Slide Number Placeholder 3">
            <a:extLst>
              <a:ext uri="{FF2B5EF4-FFF2-40B4-BE49-F238E27FC236}">
                <a16:creationId xmlns:a16="http://schemas.microsoft.com/office/drawing/2014/main" id="{B4D61426-5DE5-E03C-2128-F7F69C43D18C}"/>
              </a:ext>
            </a:extLst>
          </p:cNvPr>
          <p:cNvSpPr>
            <a:spLocks noGrp="1"/>
          </p:cNvSpPr>
          <p:nvPr>
            <p:ph type="sldNum" sz="quarter" idx="5"/>
          </p:nvPr>
        </p:nvSpPr>
        <p:spPr/>
        <p:txBody>
          <a:bodyPr/>
          <a:lstStyle/>
          <a:p>
            <a:fld id="{6EFE83B7-278F-6545-9C62-E36EB068C003}" type="slidenum">
              <a:rPr lang="en-US" smtClean="0"/>
              <a:pPr/>
              <a:t>21</a:t>
            </a:fld>
            <a:endParaRPr lang="en-US"/>
          </a:p>
        </p:txBody>
      </p:sp>
    </p:spTree>
    <p:extLst>
      <p:ext uri="{BB962C8B-B14F-4D97-AF65-F5344CB8AC3E}">
        <p14:creationId xmlns:p14="http://schemas.microsoft.com/office/powerpoint/2010/main" val="1767361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3CFD5-8606-EABE-1116-563B0E3719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D399E-98F7-80C5-711F-EC2DDE65C1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9C9A1C-E9CE-8A11-B84A-3399D99DB691}"/>
              </a:ext>
            </a:extLst>
          </p:cNvPr>
          <p:cNvSpPr>
            <a:spLocks noGrp="1"/>
          </p:cNvSpPr>
          <p:nvPr>
            <p:ph type="body" idx="1"/>
          </p:nvPr>
        </p:nvSpPr>
        <p:spPr/>
        <p:txBody>
          <a:bodyPr/>
          <a:lstStyle/>
          <a:p>
            <a:endParaRPr lang="en-GB" sz="1600">
              <a:solidFill>
                <a:schemeClr val="tx1"/>
              </a:solidFill>
              <a:ea typeface="+mn-lt"/>
              <a:cs typeface="+mn-lt"/>
            </a:endParaRPr>
          </a:p>
          <a:p>
            <a:r>
              <a:rPr lang="en-GB" sz="1600" b="1">
                <a:solidFill>
                  <a:schemeClr val="tx1"/>
                </a:solidFill>
                <a:ea typeface="+mn-lt"/>
                <a:cs typeface="+mn-lt"/>
              </a:rPr>
              <a:t>As part of Scotland’s national mission to reduce delayed discharges, the responsive support team worked with two hospitals to improve patient flow and support timely transitions from mental health inpatient care. </a:t>
            </a:r>
            <a:endParaRPr lang="en-US" sz="1600" b="1">
              <a:solidFill>
                <a:schemeClr val="tx1"/>
              </a:solidFill>
              <a:ea typeface="+mn-lt"/>
              <a:cs typeface="+mn-lt"/>
            </a:endParaRPr>
          </a:p>
          <a:p>
            <a:endParaRPr lang="en-GB" sz="1600" b="1">
              <a:solidFill>
                <a:schemeClr val="tx1"/>
              </a:solidFill>
              <a:ea typeface="+mn-lt"/>
              <a:cs typeface="+mn-lt"/>
            </a:endParaRPr>
          </a:p>
          <a:p>
            <a:r>
              <a:rPr lang="en-GB" sz="1600">
                <a:solidFill>
                  <a:schemeClr val="tx1"/>
                </a:solidFill>
                <a:ea typeface="+mn-lt"/>
                <a:cs typeface="+mn-lt"/>
              </a:rPr>
              <a:t>Teams embedded three key improvements:</a:t>
            </a:r>
            <a:endParaRPr lang="en-GB" sz="1600">
              <a:solidFill>
                <a:schemeClr val="tx1"/>
              </a:solidFill>
              <a:ea typeface="Calibri"/>
              <a:cs typeface="Calibri"/>
            </a:endParaRPr>
          </a:p>
          <a:p>
            <a:pPr marL="628650" lvl="1" indent="-171450">
              <a:buFont typeface="Arial"/>
              <a:buChar char="•"/>
            </a:pPr>
            <a:r>
              <a:rPr lang="en-GB" sz="1600">
                <a:solidFill>
                  <a:schemeClr val="tx1"/>
                </a:solidFill>
                <a:ea typeface="+mn-lt"/>
                <a:cs typeface="+mn-lt"/>
              </a:rPr>
              <a:t>strengthening communication across multidisciplinary teams, </a:t>
            </a:r>
          </a:p>
          <a:p>
            <a:pPr marL="628650" lvl="1" indent="-171450">
              <a:buFont typeface="Arial"/>
              <a:buChar char="•"/>
            </a:pPr>
            <a:r>
              <a:rPr lang="en-GB" sz="1600">
                <a:solidFill>
                  <a:schemeClr val="tx1"/>
                </a:solidFill>
                <a:ea typeface="+mn-lt"/>
                <a:cs typeface="+mn-lt"/>
              </a:rPr>
              <a:t>starting discharge planning earlier, and </a:t>
            </a:r>
          </a:p>
          <a:p>
            <a:pPr marL="628650" lvl="1" indent="-171450">
              <a:buFont typeface="Arial"/>
              <a:buChar char="•"/>
            </a:pPr>
            <a:r>
              <a:rPr lang="en-GB" sz="1600">
                <a:solidFill>
                  <a:schemeClr val="tx1"/>
                </a:solidFill>
                <a:ea typeface="+mn-lt"/>
                <a:cs typeface="+mn-lt"/>
              </a:rPr>
              <a:t>improving escalation processes for complex cases.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600">
              <a:solidFill>
                <a:schemeClr val="tx1"/>
              </a:solidFill>
              <a:ea typeface="+mn-lt"/>
              <a:cs typeface="+mn-l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600">
                <a:solidFill>
                  <a:schemeClr val="tx1"/>
                </a:solidFill>
                <a:ea typeface="+mn-lt"/>
                <a:cs typeface="+mn-lt"/>
              </a:rPr>
              <a:t>The work resulted in sustained reductions in delayed discharges at both sites with reductions between 35% and 46%.</a:t>
            </a:r>
          </a:p>
          <a:p>
            <a:endParaRPr lang="en-GB"/>
          </a:p>
          <a:p>
            <a:endParaRPr lang="en-GB" sz="1600">
              <a:solidFill>
                <a:schemeClr val="tx1"/>
              </a:solidFill>
              <a:ea typeface="Calibri"/>
              <a:cs typeface="Calibri"/>
            </a:endParaRPr>
          </a:p>
          <a:p>
            <a:endParaRPr lang="en-GB"/>
          </a:p>
        </p:txBody>
      </p:sp>
      <p:sp>
        <p:nvSpPr>
          <p:cNvPr id="4" name="Slide Number Placeholder 3">
            <a:extLst>
              <a:ext uri="{FF2B5EF4-FFF2-40B4-BE49-F238E27FC236}">
                <a16:creationId xmlns:a16="http://schemas.microsoft.com/office/drawing/2014/main" id="{8AC32F05-A745-5A3A-C0A7-1EEC71732842}"/>
              </a:ext>
            </a:extLst>
          </p:cNvPr>
          <p:cNvSpPr>
            <a:spLocks noGrp="1"/>
          </p:cNvSpPr>
          <p:nvPr>
            <p:ph type="sldNum" sz="quarter" idx="5"/>
          </p:nvPr>
        </p:nvSpPr>
        <p:spPr/>
        <p:txBody>
          <a:bodyPr/>
          <a:lstStyle/>
          <a:p>
            <a:fld id="{6EFE83B7-278F-6545-9C62-E36EB068C003}" type="slidenum">
              <a:rPr lang="en-US" smtClean="0"/>
              <a:pPr/>
              <a:t>22</a:t>
            </a:fld>
            <a:endParaRPr lang="en-US"/>
          </a:p>
        </p:txBody>
      </p:sp>
    </p:spTree>
    <p:extLst>
      <p:ext uri="{BB962C8B-B14F-4D97-AF65-F5344CB8AC3E}">
        <p14:creationId xmlns:p14="http://schemas.microsoft.com/office/powerpoint/2010/main" val="830508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2CE68-CC97-2A8F-E82F-E93549C85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31341-C15A-69B2-5A57-8DF4697AF0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E8E33-0C95-9266-4C3D-EF18BFE66659}"/>
              </a:ext>
            </a:extLst>
          </p:cNvPr>
          <p:cNvSpPr>
            <a:spLocks noGrp="1"/>
          </p:cNvSpPr>
          <p:nvPr>
            <p:ph type="body" idx="1"/>
          </p:nvPr>
        </p:nvSpPr>
        <p:spPr/>
        <p:txBody>
          <a:bodyPr/>
          <a:lstStyle/>
          <a:p>
            <a:endParaRPr lang="en-GB">
              <a:ea typeface="Calibri"/>
              <a:cs typeface="Calibri"/>
            </a:endParaRPr>
          </a:p>
        </p:txBody>
      </p:sp>
      <p:sp>
        <p:nvSpPr>
          <p:cNvPr id="4" name="Slide Number Placeholder 3">
            <a:extLst>
              <a:ext uri="{FF2B5EF4-FFF2-40B4-BE49-F238E27FC236}">
                <a16:creationId xmlns:a16="http://schemas.microsoft.com/office/drawing/2014/main" id="{EA5EBDC8-C5E4-D4F4-9074-387CEA9A8FC3}"/>
              </a:ext>
            </a:extLst>
          </p:cNvPr>
          <p:cNvSpPr>
            <a:spLocks noGrp="1"/>
          </p:cNvSpPr>
          <p:nvPr>
            <p:ph type="sldNum" sz="quarter" idx="10"/>
          </p:nvPr>
        </p:nvSpPr>
        <p:spPr/>
        <p:txBody>
          <a:bodyPr/>
          <a:lstStyle/>
          <a:p>
            <a:fld id="{6EFE83B7-278F-6545-9C62-E36EB068C003}" type="slidenum">
              <a:rPr lang="en-US" smtClean="0"/>
              <a:pPr/>
              <a:t>24</a:t>
            </a:fld>
            <a:endParaRPr lang="en-US"/>
          </a:p>
        </p:txBody>
      </p:sp>
    </p:spTree>
    <p:extLst>
      <p:ext uri="{BB962C8B-B14F-4D97-AF65-F5344CB8AC3E}">
        <p14:creationId xmlns:p14="http://schemas.microsoft.com/office/powerpoint/2010/main" val="1982183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1F853-5F10-1AA4-A2ED-A0D72447B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F4B04A-63BB-9F8A-6250-E2EA0BE715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540125-C525-6F22-3F39-E8D952299371}"/>
              </a:ext>
            </a:extLst>
          </p:cNvPr>
          <p:cNvSpPr>
            <a:spLocks noGrp="1"/>
          </p:cNvSpPr>
          <p:nvPr>
            <p:ph type="body" idx="1"/>
          </p:nvPr>
        </p:nvSpPr>
        <p:spPr/>
        <p:txBody>
          <a:bodyPr/>
          <a:lstStyle/>
          <a:p>
            <a:endParaRPr lang="en-GB">
              <a:ea typeface="Calibri"/>
              <a:cs typeface="Calibri"/>
            </a:endParaRPr>
          </a:p>
        </p:txBody>
      </p:sp>
      <p:sp>
        <p:nvSpPr>
          <p:cNvPr id="4" name="Slide Number Placeholder 3">
            <a:extLst>
              <a:ext uri="{FF2B5EF4-FFF2-40B4-BE49-F238E27FC236}">
                <a16:creationId xmlns:a16="http://schemas.microsoft.com/office/drawing/2014/main" id="{F03D7191-5F3E-8CD9-F528-D77E17EDF33D}"/>
              </a:ext>
            </a:extLst>
          </p:cNvPr>
          <p:cNvSpPr>
            <a:spLocks noGrp="1"/>
          </p:cNvSpPr>
          <p:nvPr>
            <p:ph type="sldNum" sz="quarter" idx="10"/>
          </p:nvPr>
        </p:nvSpPr>
        <p:spPr/>
        <p:txBody>
          <a:bodyPr/>
          <a:lstStyle/>
          <a:p>
            <a:fld id="{6EFE83B7-278F-6545-9C62-E36EB068C003}" type="slidenum">
              <a:rPr lang="en-US" smtClean="0"/>
              <a:pPr/>
              <a:t>25</a:t>
            </a:fld>
            <a:endParaRPr lang="en-US"/>
          </a:p>
        </p:txBody>
      </p:sp>
    </p:spTree>
    <p:extLst>
      <p:ext uri="{BB962C8B-B14F-4D97-AF65-F5344CB8AC3E}">
        <p14:creationId xmlns:p14="http://schemas.microsoft.com/office/powerpoint/2010/main" val="22852219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A71C10-A680-9615-2CAD-01B310BCED0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3882469"/>
            <a:ext cx="9144000" cy="1261031"/>
          </a:xfrm>
          <a:prstGeom prst="rect">
            <a:avLst/>
          </a:prstGeom>
        </p:spPr>
      </p:pic>
    </p:spTree>
    <p:extLst>
      <p:ext uri="{BB962C8B-B14F-4D97-AF65-F5344CB8AC3E}">
        <p14:creationId xmlns:p14="http://schemas.microsoft.com/office/powerpoint/2010/main" val="36164482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rcRect/>
          <a:stretch/>
        </p:blipFill>
        <p:spPr>
          <a:xfrm>
            <a:off x="16" y="953"/>
            <a:ext cx="9152000" cy="5146094"/>
          </a:xfrm>
          <a:prstGeom prst="rect">
            <a:avLst/>
          </a:prstGeom>
        </p:spPr>
      </p:pic>
    </p:spTree>
    <p:extLst>
      <p:ext uri="{BB962C8B-B14F-4D97-AF65-F5344CB8AC3E}">
        <p14:creationId xmlns:p14="http://schemas.microsoft.com/office/powerpoint/2010/main" val="4200654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userDrawn="1"/>
        </p:nvSpPr>
        <p:spPr>
          <a:xfrm>
            <a:off x="0" y="1521"/>
            <a:ext cx="9144000" cy="862479"/>
          </a:xfrm>
          <a:prstGeom prst="rect">
            <a:avLst/>
          </a:prstGeom>
          <a:gradFill>
            <a:gsLst>
              <a:gs pos="0">
                <a:srgbClr val="602365"/>
              </a:gs>
              <a:gs pos="55000">
                <a:srgbClr val="008D80"/>
              </a:gs>
              <a:gs pos="100000">
                <a:srgbClr val="189DD9"/>
              </a:gs>
            </a:gsLst>
            <a:lin ang="132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35850" y="1266825"/>
            <a:ext cx="4550475" cy="3390900"/>
          </a:xfrm>
        </p:spPr>
        <p:txBody>
          <a:bodyPr>
            <a:noAutofit/>
          </a:bodyPr>
          <a:lstStyle>
            <a:lvl1pPr>
              <a:buClr>
                <a:srgbClr val="014380"/>
              </a:buClr>
              <a:defRPr>
                <a:solidFill>
                  <a:schemeClr val="tx1">
                    <a:lumMod val="75000"/>
                  </a:schemeClr>
                </a:solidFill>
              </a:defRPr>
            </a:lvl1pPr>
            <a:lvl2pPr>
              <a:buClr>
                <a:srgbClr val="014380"/>
              </a:buClr>
              <a:defRPr>
                <a:solidFill>
                  <a:schemeClr val="tx1">
                    <a:lumMod val="75000"/>
                  </a:schemeClr>
                </a:solidFill>
              </a:defRPr>
            </a:lvl2pPr>
            <a:lvl3pPr>
              <a:buClr>
                <a:srgbClr val="014380"/>
              </a:buClr>
              <a:defRPr>
                <a:solidFill>
                  <a:schemeClr val="tx1">
                    <a:lumMod val="75000"/>
                  </a:schemeClr>
                </a:solidFill>
              </a:defRPr>
            </a:lvl3pPr>
            <a:lvl4pPr>
              <a:buClr>
                <a:srgbClr val="014380"/>
              </a:buClr>
              <a:defRPr>
                <a:solidFill>
                  <a:schemeClr val="tx1">
                    <a:lumMod val="75000"/>
                  </a:schemeClr>
                </a:solidFill>
              </a:defRPr>
            </a:lvl4pPr>
            <a:lvl5pPr>
              <a:buClr>
                <a:srgbClr val="014380"/>
              </a:buCl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8955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712276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4" name="Rectangle 3"/>
          <p:cNvSpPr/>
          <p:nvPr userDrawn="1"/>
        </p:nvSpPr>
        <p:spPr>
          <a:xfrm>
            <a:off x="-22484" y="0"/>
            <a:ext cx="9166484" cy="1143000"/>
          </a:xfrm>
          <a:prstGeom prst="rect">
            <a:avLst/>
          </a:prstGeom>
          <a:solidFill>
            <a:srgbClr val="1A2D54"/>
          </a:solidFill>
          <a:ln>
            <a:noFill/>
          </a:ln>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lang="en-GB" sz="1400" dirty="0"/>
          </a:p>
        </p:txBody>
      </p:sp>
      <p:pic>
        <p:nvPicPr>
          <p:cNvPr id="7" name="Picture 6" descr="header strip.png"/>
          <p:cNvPicPr>
            <a:picLocks noChangeAspect="1"/>
          </p:cNvPicPr>
          <p:nvPr userDrawn="1"/>
        </p:nvPicPr>
        <p:blipFill rotWithShape="1">
          <a:blip r:embed="rId2" cstate="email">
            <a:extLst>
              <a:ext uri="{28A0092B-C50C-407E-A947-70E740481C1C}">
                <a14:useLocalDpi xmlns:a14="http://schemas.microsoft.com/office/drawing/2010/main" val="0"/>
              </a:ext>
            </a:extLst>
          </a:blip>
          <a:srcRect l="8322"/>
          <a:stretch/>
        </p:blipFill>
        <p:spPr>
          <a:xfrm>
            <a:off x="-22483" y="0"/>
            <a:ext cx="6419691" cy="1143000"/>
          </a:xfrm>
          <a:prstGeom prst="rect">
            <a:avLst/>
          </a:prstGeom>
        </p:spPr>
      </p:pic>
      <p:sp>
        <p:nvSpPr>
          <p:cNvPr id="3" name="Content Placeholder 2"/>
          <p:cNvSpPr>
            <a:spLocks noGrp="1"/>
          </p:cNvSpPr>
          <p:nvPr>
            <p:ph idx="1" hasCustomPrompt="1"/>
          </p:nvPr>
        </p:nvSpPr>
        <p:spPr>
          <a:xfrm>
            <a:off x="369064" y="1470319"/>
            <a:ext cx="8229600" cy="3394472"/>
          </a:xfrm>
        </p:spPr>
        <p:txBody>
          <a:bodyPr/>
          <a:lstStyle>
            <a:lvl1pPr>
              <a:defRPr>
                <a:solidFill>
                  <a:schemeClr val="tx2"/>
                </a:solidFill>
              </a:defRPr>
            </a:lvl1pPr>
            <a:lvl2pPr>
              <a:defRPr>
                <a:solidFill>
                  <a:schemeClr val="accent2"/>
                </a:solidFill>
              </a:defRPr>
            </a:lvl2pPr>
            <a:lvl3pPr>
              <a:defRPr>
                <a:solidFill>
                  <a:schemeClr val="accent3"/>
                </a:solidFill>
              </a:defRPr>
            </a:lvl3pPr>
            <a:lvl4pPr>
              <a:defRPr>
                <a:solidFill>
                  <a:schemeClr val="accent4"/>
                </a:solidFill>
              </a:defRPr>
            </a:lvl4pPr>
            <a:lvl5pPr>
              <a:defRPr>
                <a:solidFill>
                  <a:schemeClr val="accent5"/>
                </a:solidFill>
              </a:defRPr>
            </a:lvl5pPr>
            <a:lvl6pPr>
              <a:defRPr>
                <a:solidFill>
                  <a:schemeClr val="accent6"/>
                </a:solidFill>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6117742" y="177901"/>
            <a:ext cx="2893101" cy="781203"/>
          </a:xfrm>
          <a:prstGeom prst="rect">
            <a:avLst/>
          </a:prstGeom>
        </p:spPr>
      </p:pic>
      <p:sp>
        <p:nvSpPr>
          <p:cNvPr id="8" name="Rectangle 7"/>
          <p:cNvSpPr/>
          <p:nvPr userDrawn="1"/>
        </p:nvSpPr>
        <p:spPr>
          <a:xfrm>
            <a:off x="4926069" y="4780507"/>
            <a:ext cx="4263279" cy="339322"/>
          </a:xfrm>
          <a:prstGeom prst="rect">
            <a:avLst/>
          </a:prstGeom>
        </p:spPr>
        <p:txBody>
          <a:bodyPr wrap="none" lIns="91438" tIns="45719" rIns="91438" bIns="45719">
            <a:spAutoFit/>
          </a:bodyPr>
          <a:lstStyle/>
          <a:p>
            <a:pPr>
              <a:lnSpc>
                <a:spcPct val="107000"/>
              </a:lnSpc>
              <a:spcAft>
                <a:spcPts val="600"/>
              </a:spcAft>
            </a:pPr>
            <a:r>
              <a:rPr lang="en-GB" sz="1500" b="1" dirty="0">
                <a:solidFill>
                  <a:srgbClr val="204482"/>
                </a:solidFill>
                <a:effectLst/>
                <a:latin typeface="Arial" panose="020B0604020202020204" pitchFamily="34" charset="0"/>
                <a:ea typeface="Calibri" panose="020F0502020204030204" pitchFamily="34" charset="0"/>
                <a:cs typeface="Times New Roman" panose="02020603050405020304" pitchFamily="18" charset="0"/>
              </a:rPr>
              <a:t>Collaborate. Redesign. Innovate. Transform.</a:t>
            </a:r>
            <a:r>
              <a:rPr lang="en-GB" sz="1500" dirty="0">
                <a:solidFill>
                  <a:srgbClr val="204482"/>
                </a:solidFill>
                <a:effectLst/>
                <a:latin typeface="Arial" panose="020B0604020202020204" pitchFamily="34" charset="0"/>
                <a:ea typeface="Calibri" panose="020F0502020204030204" pitchFamily="34" charset="0"/>
                <a:cs typeface="Times New Roman" panose="02020603050405020304" pitchFamily="18" charset="0"/>
              </a:rPr>
              <a:t> </a:t>
            </a:r>
            <a:endParaRPr lang="en-GB" sz="1500" dirty="0">
              <a:solidFill>
                <a:srgbClr val="20448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itle 1"/>
          <p:cNvSpPr>
            <a:spLocks noGrp="1"/>
          </p:cNvSpPr>
          <p:nvPr>
            <p:ph type="title"/>
          </p:nvPr>
        </p:nvSpPr>
        <p:spPr>
          <a:xfrm>
            <a:off x="171450" y="171789"/>
            <a:ext cx="8229600" cy="709301"/>
          </a:xfrm>
        </p:spPr>
        <p:txBody>
          <a:bodyPr>
            <a:normAutofit/>
          </a:bodyPr>
          <a:lstStyle>
            <a:lvl1pPr algn="l">
              <a:defRPr sz="3000" b="1">
                <a:solidFill>
                  <a:schemeClr val="bg1"/>
                </a:solidFill>
              </a:defRPr>
            </a:lvl1pPr>
          </a:lstStyle>
          <a:p>
            <a:r>
              <a:rPr lang="en-GB"/>
              <a:t>Click to edit Master title style</a:t>
            </a:r>
            <a:endParaRPr lang="en-US"/>
          </a:p>
        </p:txBody>
      </p:sp>
    </p:spTree>
    <p:extLst>
      <p:ext uri="{BB962C8B-B14F-4D97-AF65-F5344CB8AC3E}">
        <p14:creationId xmlns:p14="http://schemas.microsoft.com/office/powerpoint/2010/main" val="883521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45" y="0"/>
            <a:ext cx="9142875" cy="5143500"/>
          </a:xfrm>
          <a:prstGeom prst="rect">
            <a:avLst/>
          </a:prstGeom>
        </p:spPr>
      </p:pic>
      <p:pic>
        <p:nvPicPr>
          <p:cNvPr id="4" name="Picture 3"/>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6370572" y="201701"/>
            <a:ext cx="2690981" cy="726626"/>
          </a:xfrm>
          <a:prstGeom prst="rect">
            <a:avLst/>
          </a:prstGeom>
        </p:spPr>
      </p:pic>
    </p:spTree>
    <p:extLst>
      <p:ext uri="{BB962C8B-B14F-4D97-AF65-F5344CB8AC3E}">
        <p14:creationId xmlns:p14="http://schemas.microsoft.com/office/powerpoint/2010/main" val="3055459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DE676F7-B95B-8EB0-3AEC-F8CB04CD03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a:extLst>
              <a:ext uri="{FF2B5EF4-FFF2-40B4-BE49-F238E27FC236}">
                <a16:creationId xmlns:a16="http://schemas.microsoft.com/office/drawing/2014/main" id="{DAC51A53-BA6C-939C-3676-022CA8A399BB}"/>
              </a:ext>
            </a:extLst>
          </p:cNvPr>
          <p:cNvSpPr>
            <a:spLocks noGrp="1"/>
          </p:cNvSpPr>
          <p:nvPr>
            <p:ph type="ctrTitle"/>
          </p:nvPr>
        </p:nvSpPr>
        <p:spPr>
          <a:xfrm>
            <a:off x="1143000" y="318569"/>
            <a:ext cx="6858000" cy="1790700"/>
          </a:xfrm>
        </p:spPr>
        <p:txBody>
          <a:bodyPr anchor="b"/>
          <a:lstStyle>
            <a:lvl1pPr algn="ctr">
              <a:defRPr sz="4500" b="1">
                <a:solidFill>
                  <a:schemeClr val="bg1"/>
                </a:solidFill>
              </a:defRPr>
            </a:lvl1pPr>
          </a:lstStyle>
          <a:p>
            <a:r>
              <a:rPr lang="en-US" dirty="0"/>
              <a:t>Click to edit Master title style</a:t>
            </a:r>
            <a:endParaRPr lang="LID4096" dirty="0"/>
          </a:p>
        </p:txBody>
      </p:sp>
      <p:sp>
        <p:nvSpPr>
          <p:cNvPr id="3" name="Subtitle 2">
            <a:extLst>
              <a:ext uri="{FF2B5EF4-FFF2-40B4-BE49-F238E27FC236}">
                <a16:creationId xmlns:a16="http://schemas.microsoft.com/office/drawing/2014/main" id="{165C128E-D5C1-6026-E960-569562366E33}"/>
              </a:ext>
            </a:extLst>
          </p:cNvPr>
          <p:cNvSpPr>
            <a:spLocks noGrp="1"/>
          </p:cNvSpPr>
          <p:nvPr>
            <p:ph type="subTitle" idx="1"/>
          </p:nvPr>
        </p:nvSpPr>
        <p:spPr>
          <a:xfrm>
            <a:off x="1720849" y="2338134"/>
            <a:ext cx="5734050" cy="1241822"/>
          </a:xfrm>
        </p:spPr>
        <p:txBody>
          <a:bodyPr/>
          <a:lstStyle>
            <a:lvl1pPr marL="0" indent="0" algn="ctr">
              <a:buNone/>
              <a:defRPr sz="18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LID4096" dirty="0"/>
          </a:p>
        </p:txBody>
      </p:sp>
      <p:sp>
        <p:nvSpPr>
          <p:cNvPr id="4" name="Date Placeholder 3">
            <a:extLst>
              <a:ext uri="{FF2B5EF4-FFF2-40B4-BE49-F238E27FC236}">
                <a16:creationId xmlns:a16="http://schemas.microsoft.com/office/drawing/2014/main" id="{AED9EE23-1B0A-BD91-ACA2-88BEE55F2D76}"/>
              </a:ext>
            </a:extLst>
          </p:cNvPr>
          <p:cNvSpPr>
            <a:spLocks noGrp="1"/>
          </p:cNvSpPr>
          <p:nvPr>
            <p:ph type="dt" sz="half" idx="10"/>
          </p:nvPr>
        </p:nvSpPr>
        <p:spPr/>
        <p:txBody>
          <a:bodyPr/>
          <a:lstStyle/>
          <a:p>
            <a:fld id="{30B29D9C-8550-4F74-892D-83C9B7904873}" type="datetimeFigureOut">
              <a:rPr lang="LID4096" smtClean="0"/>
              <a:t>09/17/2026</a:t>
            </a:fld>
            <a:endParaRPr lang="LID4096"/>
          </a:p>
        </p:txBody>
      </p:sp>
      <p:sp>
        <p:nvSpPr>
          <p:cNvPr id="5" name="Footer Placeholder 4">
            <a:extLst>
              <a:ext uri="{FF2B5EF4-FFF2-40B4-BE49-F238E27FC236}">
                <a16:creationId xmlns:a16="http://schemas.microsoft.com/office/drawing/2014/main" id="{D1D07568-94EC-EAF7-0777-8088EEA2DF99}"/>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2B414A2C-06A9-4497-6B5D-FD36770E9222}"/>
              </a:ext>
            </a:extLst>
          </p:cNvPr>
          <p:cNvSpPr>
            <a:spLocks noGrp="1"/>
          </p:cNvSpPr>
          <p:nvPr>
            <p:ph type="sldNum" sz="quarter" idx="12"/>
          </p:nvPr>
        </p:nvSpPr>
        <p:spPr/>
        <p:txBody>
          <a:bodyPr/>
          <a:lstStyle/>
          <a:p>
            <a:fld id="{79D635C7-A8BE-4DF4-9835-69F96A945A83}" type="slidenum">
              <a:rPr lang="LID4096" smtClean="0"/>
              <a:t>‹#›</a:t>
            </a:fld>
            <a:endParaRPr lang="LID4096"/>
          </a:p>
        </p:txBody>
      </p:sp>
      <p:pic>
        <p:nvPicPr>
          <p:cNvPr id="10" name="Picture 9">
            <a:extLst>
              <a:ext uri="{FF2B5EF4-FFF2-40B4-BE49-F238E27FC236}">
                <a16:creationId xmlns:a16="http://schemas.microsoft.com/office/drawing/2014/main" id="{98DDADF9-BB5D-F5FC-D2E4-171CC59A0E1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6344" y="2675693"/>
            <a:ext cx="1368162" cy="1368162"/>
          </a:xfrm>
          <a:prstGeom prst="rect">
            <a:avLst/>
          </a:prstGeom>
        </p:spPr>
      </p:pic>
      <p:sp>
        <p:nvSpPr>
          <p:cNvPr id="11" name="TextBox 10">
            <a:extLst>
              <a:ext uri="{FF2B5EF4-FFF2-40B4-BE49-F238E27FC236}">
                <a16:creationId xmlns:a16="http://schemas.microsoft.com/office/drawing/2014/main" id="{6F4DB883-F4DB-3B41-7BCC-AFB13F54A751}"/>
              </a:ext>
            </a:extLst>
          </p:cNvPr>
          <p:cNvSpPr txBox="1"/>
          <p:nvPr userDrawn="1"/>
        </p:nvSpPr>
        <p:spPr>
          <a:xfrm>
            <a:off x="72196" y="4146379"/>
            <a:ext cx="3185355"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350" kern="1200" dirty="0">
                <a:solidFill>
                  <a:schemeClr val="bg1"/>
                </a:solidFill>
                <a:latin typeface="Arial" panose="020B0604020202020204" pitchFamily="34" charset="0"/>
                <a:ea typeface="+mn-ea"/>
                <a:cs typeface="Arial" panose="020B0604020202020204" pitchFamily="34" charset="0"/>
              </a:rPr>
              <a:t>SLIDO CODE: </a:t>
            </a:r>
            <a:r>
              <a:rPr lang="en-GB" sz="1350" b="1" kern="1200" dirty="0">
                <a:solidFill>
                  <a:schemeClr val="bg1"/>
                </a:solidFill>
                <a:latin typeface="Arial" panose="020B0604020202020204" pitchFamily="34" charset="0"/>
                <a:ea typeface="+mn-ea"/>
                <a:cs typeface="Arial" panose="020B0604020202020204" pitchFamily="34" charset="0"/>
              </a:rPr>
              <a:t>NHSScot2026</a:t>
            </a:r>
            <a:endParaRPr lang="en-GB" sz="1350" kern="1200" dirty="0">
              <a:solidFill>
                <a:schemeClr val="bg1"/>
              </a:solidFill>
              <a:latin typeface="Arial" panose="020B0604020202020204" pitchFamily="34" charset="0"/>
              <a:ea typeface="+mn-ea"/>
              <a:cs typeface="Arial" panose="020B0604020202020204" pitchFamily="34" charset="0"/>
            </a:endParaRPr>
          </a:p>
        </p:txBody>
      </p:sp>
      <p:pic>
        <p:nvPicPr>
          <p:cNvPr id="13" name="Picture 12">
            <a:extLst>
              <a:ext uri="{FF2B5EF4-FFF2-40B4-BE49-F238E27FC236}">
                <a16:creationId xmlns:a16="http://schemas.microsoft.com/office/drawing/2014/main" id="{D838BBD0-B688-3076-2824-2CDEC6FF4091}"/>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119" y="4455450"/>
            <a:ext cx="9144000" cy="790574"/>
          </a:xfrm>
          <a:prstGeom prst="rect">
            <a:avLst/>
          </a:prstGeom>
        </p:spPr>
      </p:pic>
    </p:spTree>
    <p:extLst>
      <p:ext uri="{BB962C8B-B14F-4D97-AF65-F5344CB8AC3E}">
        <p14:creationId xmlns:p14="http://schemas.microsoft.com/office/powerpoint/2010/main" val="657417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3200"/>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16800" y="1266825"/>
            <a:ext cx="4550475" cy="3390900"/>
          </a:xfrm>
        </p:spPr>
        <p:txBody>
          <a:bodyPr>
            <a:noAutofit/>
          </a:bodyPr>
          <a:lstStyle>
            <a:lvl1pPr>
              <a:buClr>
                <a:srgbClr val="014380"/>
              </a:buClr>
              <a:defRPr/>
            </a:lvl1pPr>
            <a:lvl2pPr>
              <a:buClr>
                <a:srgbClr val="014380"/>
              </a:buClr>
              <a:defRPr/>
            </a:lvl2pPr>
            <a:lvl3pPr>
              <a:buClr>
                <a:srgbClr val="014380"/>
              </a:buClr>
              <a:defRPr/>
            </a:lvl3pPr>
            <a:lvl4pPr>
              <a:buClr>
                <a:srgbClr val="014380"/>
              </a:buClr>
              <a:defRPr/>
            </a:lvl4pPr>
            <a:lvl5pPr>
              <a:buClr>
                <a:srgbClr val="01438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a:extLst>
              <a:ext uri="{C183D7F6-B498-43B3-948B-1728B52AA6E4}">
                <adec:decorative xmlns:adec="http://schemas.microsoft.com/office/drawing/2017/decorative" val="1"/>
              </a:ext>
            </a:extLst>
          </p:cNvPr>
          <p:cNvCxnSpPr/>
          <p:nvPr userDrawn="1"/>
        </p:nvCxnSpPr>
        <p:spPr>
          <a:xfrm>
            <a:off x="327600" y="864000"/>
            <a:ext cx="8488800" cy="0"/>
          </a:xfrm>
          <a:prstGeom prst="line">
            <a:avLst/>
          </a:prstGeom>
          <a:ln w="12700">
            <a:gradFill>
              <a:gsLst>
                <a:gs pos="0">
                  <a:srgbClr val="602365"/>
                </a:gs>
                <a:gs pos="58000">
                  <a:srgbClr val="008D80"/>
                </a:gs>
                <a:gs pos="100000">
                  <a:srgbClr val="189DD9"/>
                </a:gs>
              </a:gsLst>
              <a:lin ang="5400000" scaled="1"/>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6389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userDrawn="1"/>
        </p:nvSpPr>
        <p:spPr>
          <a:xfrm>
            <a:off x="0" y="1521"/>
            <a:ext cx="9144000" cy="862479"/>
          </a:xfrm>
          <a:prstGeom prst="rect">
            <a:avLst/>
          </a:prstGeom>
          <a:gradFill>
            <a:gsLst>
              <a:gs pos="0">
                <a:srgbClr val="602365"/>
              </a:gs>
              <a:gs pos="55000">
                <a:srgbClr val="008D80"/>
              </a:gs>
              <a:gs pos="100000">
                <a:srgbClr val="189DD9"/>
              </a:gs>
            </a:gsLst>
            <a:lin ang="132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35850" y="1266825"/>
            <a:ext cx="4550475" cy="3390900"/>
          </a:xfrm>
        </p:spPr>
        <p:txBody>
          <a:bodyPr>
            <a:noAutofit/>
          </a:bodyPr>
          <a:lstStyle>
            <a:lvl1pPr>
              <a:buClr>
                <a:srgbClr val="014380"/>
              </a:buClr>
              <a:defRPr>
                <a:solidFill>
                  <a:schemeClr val="tx1">
                    <a:lumMod val="75000"/>
                  </a:schemeClr>
                </a:solidFill>
              </a:defRPr>
            </a:lvl1pPr>
            <a:lvl2pPr>
              <a:buClr>
                <a:srgbClr val="014380"/>
              </a:buClr>
              <a:defRPr>
                <a:solidFill>
                  <a:schemeClr val="tx1">
                    <a:lumMod val="75000"/>
                  </a:schemeClr>
                </a:solidFill>
              </a:defRPr>
            </a:lvl2pPr>
            <a:lvl3pPr>
              <a:buClr>
                <a:srgbClr val="014380"/>
              </a:buClr>
              <a:defRPr>
                <a:solidFill>
                  <a:schemeClr val="tx1">
                    <a:lumMod val="75000"/>
                  </a:schemeClr>
                </a:solidFill>
              </a:defRPr>
            </a:lvl3pPr>
            <a:lvl4pPr>
              <a:buClr>
                <a:srgbClr val="014380"/>
              </a:buClr>
              <a:defRPr>
                <a:solidFill>
                  <a:schemeClr val="tx1">
                    <a:lumMod val="75000"/>
                  </a:schemeClr>
                </a:solidFill>
              </a:defRPr>
            </a:lvl4pPr>
            <a:lvl5pPr>
              <a:buClr>
                <a:srgbClr val="014380"/>
              </a:buCl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32728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1154669674"/>
      </p:ext>
    </p:extLst>
  </p:cSld>
  <p:clrMap bg1="lt1" tx1="dk1" bg2="lt2" tx2="dk2" accent1="accent1" accent2="accent2" accent3="accent3" accent4="accent4" accent5="accent5" accent6="accent6" hlink="hlink" folHlink="folHlink"/>
  <p:sldLayoutIdLst>
    <p:sldLayoutId id="2147483684" r:id="rId1"/>
    <p:sldLayoutId id="2147483691" r:id="rId2"/>
    <p:sldLayoutId id="2147483667" r:id="rId3"/>
    <p:sldLayoutId id="2147483692" r:id="rId4"/>
    <p:sldLayoutId id="2147483693" r:id="rId5"/>
    <p:sldLayoutId id="2147483694" r:id="rId6"/>
    <p:sldLayoutId id="2147483695" r:id="rId7"/>
    <p:sldLayoutId id="2147483696" r:id="rId8"/>
  </p:sldLayoutIdLst>
  <p:txStyles>
    <p:titleStyle>
      <a:lvl1pPr algn="l" defTabSz="457200" rtl="0" eaLnBrk="1" latinLnBrk="0" hangingPunct="1">
        <a:spcBef>
          <a:spcPct val="0"/>
        </a:spcBef>
        <a:buNone/>
        <a:defRPr sz="2800" b="0" u="none" kern="1200">
          <a:solidFill>
            <a:srgbClr val="004685"/>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967501855"/>
      </p:ext>
    </p:extLst>
  </p:cSld>
  <p:clrMap bg1="lt1" tx1="dk1" bg2="lt2" tx2="dk2" accent1="accent1" accent2="accent2" accent3="accent3" accent4="accent4" accent5="accent5" accent6="accent6" hlink="hlink" folHlink="folHlink"/>
  <p:sldLayoutIdLst>
    <p:sldLayoutId id="2147483688" r:id="rId1"/>
    <p:sldLayoutId id="2147483690" r:id="rId2"/>
  </p:sldLayoutIdLst>
  <p:txStyles>
    <p:titleStyle>
      <a:lvl1pPr algn="l" defTabSz="457200" rtl="0" eaLnBrk="1" latinLnBrk="0" hangingPunct="1">
        <a:spcBef>
          <a:spcPct val="0"/>
        </a:spcBef>
        <a:buNone/>
        <a:defRPr sz="2800" b="0" u="none" kern="1200">
          <a:solidFill>
            <a:srgbClr val="004685"/>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4.xml"/><Relationship Id="rId7" Type="http://schemas.openxmlformats.org/officeDocument/2006/relationships/hyperlink" Target="https://pxhere.com/en/photo/1271077"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jpg"/><Relationship Id="rId5" Type="http://schemas.openxmlformats.org/officeDocument/2006/relationships/image" Target="../media/image28.png"/><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3.svg"/><Relationship Id="rId7" Type="http://schemas.openxmlformats.org/officeDocument/2006/relationships/image" Target="../media/image37.sv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36.svg"/><Relationship Id="rId5" Type="http://schemas.openxmlformats.org/officeDocument/2006/relationships/image" Target="../media/image35.svg"/><Relationship Id="rId4" Type="http://schemas.openxmlformats.org/officeDocument/2006/relationships/image" Target="../media/image34.sv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mailto:his.satc@nhs.scot" TargetMode="External"/><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hyperlink" Target="https://www.healthcareimprovementscotland.scot/improving-care/scottish-approach-to-change/education-and-training/" TargetMode="External"/><Relationship Id="rId5" Type="http://schemas.openxmlformats.org/officeDocument/2006/relationships/hyperlink" Target="https://www.healthcareimprovementscotland.scot/improving-care/scottish-approach-to-change/learning-community/share-your-learning-about-using-the-scottish-approach-to-change/" TargetMode="External"/><Relationship Id="rId10" Type="http://schemas.openxmlformats.org/officeDocument/2006/relationships/image" Target="../media/image47.png"/><Relationship Id="rId4" Type="http://schemas.openxmlformats.org/officeDocument/2006/relationships/hyperlink" Target="https://www.healthcareimprovementscotland.scot/improving-care/scottish-approach-to-change/steps-of-change/understand/" TargetMode="External"/><Relationship Id="rId9" Type="http://schemas.openxmlformats.org/officeDocument/2006/relationships/image" Target="../media/image46.png"/></Relationships>
</file>

<file path=ppt/slides/_rels/slide25.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8.emf"/><Relationship Id="rId7" Type="http://schemas.openxmlformats.org/officeDocument/2006/relationships/image" Target="../media/image52.emf"/><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51.emf"/><Relationship Id="rId5" Type="http://schemas.openxmlformats.org/officeDocument/2006/relationships/image" Target="../media/image50.emf"/><Relationship Id="rId10" Type="http://schemas.openxmlformats.org/officeDocument/2006/relationships/image" Target="../media/image55.emf"/><Relationship Id="rId4" Type="http://schemas.openxmlformats.org/officeDocument/2006/relationships/image" Target="../media/image49.emf"/><Relationship Id="rId9" Type="http://schemas.openxmlformats.org/officeDocument/2006/relationships/image" Target="../media/image5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C4387-FB80-42AE-D182-74145C3F2F86}"/>
              </a:ext>
            </a:extLst>
          </p:cNvPr>
          <p:cNvSpPr>
            <a:spLocks noGrp="1"/>
          </p:cNvSpPr>
          <p:nvPr>
            <p:ph type="ctrTitle"/>
          </p:nvPr>
        </p:nvSpPr>
        <p:spPr>
          <a:xfrm>
            <a:off x="1143000" y="2400757"/>
            <a:ext cx="6858000" cy="1790700"/>
          </a:xfrm>
        </p:spPr>
        <p:txBody>
          <a:bodyPr>
            <a:normAutofit fontScale="90000"/>
          </a:bodyPr>
          <a:lstStyle/>
          <a:p>
            <a:r>
              <a:rPr lang="en-GB" dirty="0"/>
              <a:t>The Scottish Approach to Change: Making Change Work in Reality</a:t>
            </a:r>
            <a:br>
              <a:rPr lang="en-GB" dirty="0"/>
            </a:br>
            <a:br>
              <a:rPr lang="en-GB" dirty="0"/>
            </a:br>
            <a:endParaRPr lang="en-GB" dirty="0"/>
          </a:p>
        </p:txBody>
      </p:sp>
    </p:spTree>
    <p:extLst>
      <p:ext uri="{BB962C8B-B14F-4D97-AF65-F5344CB8AC3E}">
        <p14:creationId xmlns:p14="http://schemas.microsoft.com/office/powerpoint/2010/main" val="236674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19C0C-1037-2403-4B94-71F98B81A2DB}"/>
              </a:ext>
            </a:extLst>
          </p:cNvPr>
          <p:cNvSpPr>
            <a:spLocks noGrp="1"/>
          </p:cNvSpPr>
          <p:nvPr>
            <p:ph type="title"/>
          </p:nvPr>
        </p:nvSpPr>
        <p:spPr/>
        <p:txBody>
          <a:bodyPr/>
          <a:lstStyle/>
          <a:p>
            <a:r>
              <a:rPr lang="en-GB" sz="2800" dirty="0">
                <a:latin typeface="Calibri" panose="020F0502020204030204" pitchFamily="34" charset="0"/>
                <a:ea typeface="Calibri" panose="020F0502020204030204" pitchFamily="34" charset="0"/>
                <a:cs typeface="Calibri" panose="020F0502020204030204" pitchFamily="34" charset="0"/>
              </a:rPr>
              <a:t>What drives our need for change?</a:t>
            </a:r>
          </a:p>
        </p:txBody>
      </p:sp>
      <p:pic>
        <p:nvPicPr>
          <p:cNvPr id="6" name="Picture 5">
            <a:extLst>
              <a:ext uri="{FF2B5EF4-FFF2-40B4-BE49-F238E27FC236}">
                <a16:creationId xmlns:a16="http://schemas.microsoft.com/office/drawing/2014/main" id="{C67BF66A-CB84-9704-3C63-483DC873A755}"/>
              </a:ext>
            </a:extLst>
          </p:cNvPr>
          <p:cNvPicPr>
            <a:picLocks noChangeAspect="1"/>
          </p:cNvPicPr>
          <p:nvPr/>
        </p:nvPicPr>
        <p:blipFill>
          <a:blip r:embed="rId3"/>
          <a:stretch>
            <a:fillRect/>
          </a:stretch>
        </p:blipFill>
        <p:spPr>
          <a:xfrm>
            <a:off x="5275551" y="1010973"/>
            <a:ext cx="3549099" cy="3543289"/>
          </a:xfrm>
          <a:prstGeom prst="rect">
            <a:avLst/>
          </a:prstGeom>
        </p:spPr>
      </p:pic>
      <p:sp>
        <p:nvSpPr>
          <p:cNvPr id="8" name="TextBox 7">
            <a:extLst>
              <a:ext uri="{FF2B5EF4-FFF2-40B4-BE49-F238E27FC236}">
                <a16:creationId xmlns:a16="http://schemas.microsoft.com/office/drawing/2014/main" id="{F55E9EB7-E8BB-65FE-9003-40F3197D85E4}"/>
              </a:ext>
            </a:extLst>
          </p:cNvPr>
          <p:cNvSpPr txBox="1"/>
          <p:nvPr/>
        </p:nvSpPr>
        <p:spPr>
          <a:xfrm>
            <a:off x="0" y="1108220"/>
            <a:ext cx="3689024" cy="2147704"/>
          </a:xfrm>
          <a:prstGeom prst="rect">
            <a:avLst/>
          </a:prstGeom>
          <a:noFill/>
        </p:spPr>
        <p:txBody>
          <a:bodyPr wrap="square">
            <a:spAutoFit/>
          </a:bodyPr>
          <a:lstStyle/>
          <a:p>
            <a:pPr algn="ctr">
              <a:lnSpc>
                <a:spcPct val="108000"/>
              </a:lnSpc>
              <a:spcAft>
                <a:spcPts val="623"/>
              </a:spcAft>
            </a:pPr>
            <a:r>
              <a:rPr lang="en-GB" sz="2077" dirty="0">
                <a:solidFill>
                  <a:srgbClr val="403E40"/>
                </a:solidFill>
                <a:latin typeface="Calibri" panose="020F0502020204030204" pitchFamily="34" charset="0"/>
                <a:ea typeface="Calibri" panose="020F0502020204030204" pitchFamily="34" charset="0"/>
                <a:cs typeface="Calibri" panose="020F0502020204030204" pitchFamily="34" charset="0"/>
              </a:rPr>
              <a:t>The Scottish Approach to Change is recognised as an integral part of delivering the renewal agenda by providing a clear and coherent method for change.</a:t>
            </a:r>
          </a:p>
        </p:txBody>
      </p:sp>
      <p:pic>
        <p:nvPicPr>
          <p:cNvPr id="4" name="Picture 3">
            <a:extLst>
              <a:ext uri="{FF2B5EF4-FFF2-40B4-BE49-F238E27FC236}">
                <a16:creationId xmlns:a16="http://schemas.microsoft.com/office/drawing/2014/main" id="{D07B1564-7935-8CAF-DCEE-DC502DD6B33E}"/>
              </a:ext>
            </a:extLst>
          </p:cNvPr>
          <p:cNvPicPr>
            <a:picLocks noChangeAspect="1"/>
          </p:cNvPicPr>
          <p:nvPr/>
        </p:nvPicPr>
        <p:blipFill>
          <a:blip r:embed="rId4">
            <a:extLst>
              <a:ext uri="{28A0092B-C50C-407E-A947-70E740481C1C}">
                <a14:useLocalDpi xmlns:a14="http://schemas.microsoft.com/office/drawing/2010/main" val="0"/>
              </a:ext>
            </a:extLst>
          </a:blip>
          <a:srcRect r="38164" b="69102"/>
          <a:stretch>
            <a:fillRect/>
          </a:stretch>
        </p:blipFill>
        <p:spPr>
          <a:xfrm>
            <a:off x="2597010" y="3602638"/>
            <a:ext cx="3770555" cy="1059777"/>
          </a:xfrm>
          <a:prstGeom prst="rect">
            <a:avLst/>
          </a:prstGeom>
        </p:spPr>
      </p:pic>
    </p:spTree>
    <p:extLst>
      <p:ext uri="{BB962C8B-B14F-4D97-AF65-F5344CB8AC3E}">
        <p14:creationId xmlns:p14="http://schemas.microsoft.com/office/powerpoint/2010/main" val="3824491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3C6EF-B21A-9650-95AC-0AA3B153A2A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84E9F93-712E-35C7-A51B-BA865451091B}"/>
              </a:ext>
            </a:extLst>
          </p:cNvPr>
          <p:cNvSpPr>
            <a:spLocks noGrp="1"/>
          </p:cNvSpPr>
          <p:nvPr>
            <p:ph type="title"/>
          </p:nvPr>
        </p:nvSpPr>
        <p:spPr>
          <a:xfrm>
            <a:off x="327728" y="263105"/>
            <a:ext cx="8488545" cy="375560"/>
          </a:xfrm>
        </p:spPr>
        <p:txBody>
          <a:bodyPr/>
          <a:lstStyle/>
          <a:p>
            <a:r>
              <a:rPr lang="en-GB" sz="2800"/>
              <a:t>Building the Scottish Approach to Change: principles</a:t>
            </a:r>
          </a:p>
        </p:txBody>
      </p:sp>
      <p:sp>
        <p:nvSpPr>
          <p:cNvPr id="9" name="Oval 8">
            <a:extLst>
              <a:ext uri="{FF2B5EF4-FFF2-40B4-BE49-F238E27FC236}">
                <a16:creationId xmlns:a16="http://schemas.microsoft.com/office/drawing/2014/main" id="{1125847F-1218-6328-4658-164C497F9530}"/>
              </a:ext>
            </a:extLst>
          </p:cNvPr>
          <p:cNvSpPr/>
          <p:nvPr/>
        </p:nvSpPr>
        <p:spPr>
          <a:xfrm>
            <a:off x="7272952" y="2863484"/>
            <a:ext cx="539984" cy="539984"/>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3933DF3A-70D5-887B-245A-8BFBF2AEA9AD}"/>
              </a:ext>
            </a:extLst>
          </p:cNvPr>
          <p:cNvSpPr txBox="1"/>
          <p:nvPr/>
        </p:nvSpPr>
        <p:spPr>
          <a:xfrm>
            <a:off x="3034308" y="1500434"/>
            <a:ext cx="5642484" cy="2845266"/>
          </a:xfrm>
          <a:prstGeom prst="rect">
            <a:avLst/>
          </a:prstGeom>
          <a:noFill/>
        </p:spPr>
        <p:txBody>
          <a:bodyPr wrap="square">
            <a:spAutoFit/>
          </a:bodyPr>
          <a:lstStyle/>
          <a:p>
            <a:pPr>
              <a:lnSpc>
                <a:spcPct val="107000"/>
              </a:lnSpc>
            </a:pPr>
            <a:r>
              <a:rPr lang="en-US" sz="2400" b="1"/>
              <a:t>Aims</a:t>
            </a:r>
            <a:endParaRPr lang="en-US" b="1"/>
          </a:p>
          <a:p>
            <a:pPr>
              <a:lnSpc>
                <a:spcPct val="107000"/>
              </a:lnSpc>
            </a:pPr>
            <a:endParaRPr lang="en-GB" b="1">
              <a:ea typeface="Calibri" panose="020F0502020204030204" pitchFamily="34" charset="0"/>
              <a:cs typeface="Arial" panose="020B0604020202020204" pitchFamily="34" charset="0"/>
            </a:endParaRPr>
          </a:p>
          <a:p>
            <a:pPr marL="285729" indent="-285729">
              <a:lnSpc>
                <a:spcPct val="107000"/>
              </a:lnSpc>
              <a:buFont typeface="Arial" panose="020B0604020202020204" pitchFamily="34" charset="0"/>
              <a:buChar char="•"/>
            </a:pPr>
            <a:r>
              <a:rPr lang="en-GB" b="1">
                <a:ea typeface="Calibri" panose="020F0502020204030204" pitchFamily="34" charset="0"/>
                <a:cs typeface="Arial" panose="020B0604020202020204" pitchFamily="34" charset="0"/>
              </a:rPr>
              <a:t>Maximise the benefits </a:t>
            </a:r>
            <a:r>
              <a:rPr lang="en-GB">
                <a:ea typeface="Calibri" panose="020F0502020204030204" pitchFamily="34" charset="0"/>
                <a:cs typeface="Arial" panose="020B0604020202020204" pitchFamily="34" charset="0"/>
              </a:rPr>
              <a:t>of different change methods</a:t>
            </a:r>
          </a:p>
          <a:p>
            <a:pPr marL="285729" indent="-285729">
              <a:lnSpc>
                <a:spcPct val="107000"/>
              </a:lnSpc>
              <a:buFont typeface="Arial" panose="020B0604020202020204" pitchFamily="34" charset="0"/>
              <a:buChar char="•"/>
            </a:pPr>
            <a:r>
              <a:rPr lang="en-GB">
                <a:ea typeface="Calibri" panose="020F0502020204030204" pitchFamily="34" charset="0"/>
                <a:cs typeface="Arial" panose="020B0604020202020204" pitchFamily="34" charset="0"/>
              </a:rPr>
              <a:t>Provide </a:t>
            </a:r>
            <a:r>
              <a:rPr lang="en-GB" b="1">
                <a:ea typeface="Calibri" panose="020F0502020204030204" pitchFamily="34" charset="0"/>
                <a:cs typeface="Arial" panose="020B0604020202020204" pitchFamily="34" charset="0"/>
              </a:rPr>
              <a:t>continuity </a:t>
            </a:r>
            <a:r>
              <a:rPr lang="en-GB">
                <a:ea typeface="Calibri" panose="020F0502020204030204" pitchFamily="34" charset="0"/>
                <a:cs typeface="Arial" panose="020B0604020202020204" pitchFamily="34" charset="0"/>
              </a:rPr>
              <a:t>of approach: </a:t>
            </a:r>
          </a:p>
          <a:p>
            <a:pPr marL="742896" lvl="1" indent="-285729">
              <a:lnSpc>
                <a:spcPct val="107000"/>
              </a:lnSpc>
              <a:buFont typeface="Arial" panose="020B0604020202020204" pitchFamily="34" charset="0"/>
              <a:buChar char="•"/>
            </a:pPr>
            <a:r>
              <a:rPr lang="en-GB">
                <a:ea typeface="Calibri" panose="020F0502020204030204" pitchFamily="34" charset="0"/>
                <a:cs typeface="Arial" panose="020B0604020202020204" pitchFamily="34" charset="0"/>
              </a:rPr>
              <a:t>Applicable to any </a:t>
            </a:r>
            <a:r>
              <a:rPr lang="en-GB" b="1">
                <a:ea typeface="Calibri" panose="020F0502020204030204" pitchFamily="34" charset="0"/>
                <a:cs typeface="Arial" panose="020B0604020202020204" pitchFamily="34" charset="0"/>
              </a:rPr>
              <a:t>scale</a:t>
            </a:r>
            <a:r>
              <a:rPr lang="en-GB">
                <a:ea typeface="Calibri" panose="020F0502020204030204" pitchFamily="34" charset="0"/>
                <a:cs typeface="Arial" panose="020B0604020202020204" pitchFamily="34" charset="0"/>
              </a:rPr>
              <a:t> and </a:t>
            </a:r>
            <a:r>
              <a:rPr lang="en-GB" b="1">
                <a:ea typeface="Calibri" panose="020F0502020204030204" pitchFamily="34" charset="0"/>
                <a:cs typeface="Arial" panose="020B0604020202020204" pitchFamily="34" charset="0"/>
              </a:rPr>
              <a:t>type</a:t>
            </a:r>
            <a:r>
              <a:rPr lang="en-GB">
                <a:ea typeface="Calibri" panose="020F0502020204030204" pitchFamily="34" charset="0"/>
                <a:cs typeface="Arial" panose="020B0604020202020204" pitchFamily="34" charset="0"/>
              </a:rPr>
              <a:t> of change </a:t>
            </a:r>
          </a:p>
          <a:p>
            <a:pPr marL="742896" lvl="1" indent="-285729">
              <a:lnSpc>
                <a:spcPct val="107000"/>
              </a:lnSpc>
              <a:buFont typeface="Arial" panose="020B0604020202020204" pitchFamily="34" charset="0"/>
              <a:buChar char="•"/>
            </a:pPr>
            <a:r>
              <a:rPr lang="en-GB">
                <a:ea typeface="Calibri" panose="020F0502020204030204" pitchFamily="34" charset="0"/>
                <a:cs typeface="Arial" panose="020B0604020202020204" pitchFamily="34" charset="0"/>
              </a:rPr>
              <a:t>Applicable to </a:t>
            </a:r>
            <a:r>
              <a:rPr lang="en-GB" b="1">
                <a:ea typeface="Calibri" panose="020F0502020204030204" pitchFamily="34" charset="0"/>
                <a:cs typeface="Arial" panose="020B0604020202020204" pitchFamily="34" charset="0"/>
              </a:rPr>
              <a:t>different settings</a:t>
            </a:r>
          </a:p>
          <a:p>
            <a:pPr marL="742896" lvl="1" indent="-285729">
              <a:lnSpc>
                <a:spcPct val="107000"/>
              </a:lnSpc>
              <a:buFont typeface="Arial" panose="020B0604020202020204" pitchFamily="34" charset="0"/>
              <a:buChar char="•"/>
            </a:pPr>
            <a:r>
              <a:rPr lang="en-GB">
                <a:ea typeface="Calibri" panose="020F0502020204030204" pitchFamily="34" charset="0"/>
                <a:cs typeface="Arial" panose="020B0604020202020204" pitchFamily="34" charset="0"/>
              </a:rPr>
              <a:t>Framework for </a:t>
            </a:r>
            <a:r>
              <a:rPr lang="en-GB" b="1">
                <a:ea typeface="Calibri" panose="020F0502020204030204" pitchFamily="34" charset="0"/>
                <a:cs typeface="Arial" panose="020B0604020202020204" pitchFamily="34" charset="0"/>
              </a:rPr>
              <a:t>managing quality and change</a:t>
            </a:r>
          </a:p>
          <a:p>
            <a:pPr marL="285729" indent="-285729">
              <a:lnSpc>
                <a:spcPct val="107000"/>
              </a:lnSpc>
              <a:buFont typeface="Arial" panose="020B0604020202020204" pitchFamily="34" charset="0"/>
              <a:buChar char="•"/>
            </a:pPr>
            <a:r>
              <a:rPr lang="en-GB">
                <a:ea typeface="Calibri" panose="020F0502020204030204" pitchFamily="34" charset="0"/>
                <a:cs typeface="Arial" panose="020B0604020202020204" pitchFamily="34" charset="0"/>
              </a:rPr>
              <a:t>Be </a:t>
            </a:r>
            <a:r>
              <a:rPr lang="en-GB" b="1">
                <a:ea typeface="Calibri" panose="020F0502020204030204" pitchFamily="34" charset="0"/>
                <a:cs typeface="Arial" panose="020B0604020202020204" pitchFamily="34" charset="0"/>
              </a:rPr>
              <a:t>accessible</a:t>
            </a:r>
            <a:r>
              <a:rPr lang="en-GB">
                <a:ea typeface="Calibri" panose="020F0502020204030204" pitchFamily="34" charset="0"/>
                <a:cs typeface="Arial" panose="020B0604020202020204" pitchFamily="34" charset="0"/>
              </a:rPr>
              <a:t> and </a:t>
            </a:r>
            <a:r>
              <a:rPr lang="en-GB" b="1">
                <a:ea typeface="Calibri" panose="020F0502020204030204" pitchFamily="34" charset="0"/>
                <a:cs typeface="Arial" panose="020B0604020202020204" pitchFamily="34" charset="0"/>
              </a:rPr>
              <a:t>understandable</a:t>
            </a:r>
            <a:r>
              <a:rPr lang="en-GB">
                <a:ea typeface="Calibri" panose="020F0502020204030204" pitchFamily="34" charset="0"/>
                <a:cs typeface="Arial" panose="020B0604020202020204" pitchFamily="34" charset="0"/>
              </a:rPr>
              <a:t> by everyone</a:t>
            </a:r>
          </a:p>
          <a:p>
            <a:pPr marL="285729" indent="-285729">
              <a:lnSpc>
                <a:spcPct val="107000"/>
              </a:lnSpc>
              <a:buFont typeface="Arial" panose="020B0604020202020204" pitchFamily="34" charset="0"/>
              <a:buChar char="•"/>
            </a:pPr>
            <a:r>
              <a:rPr lang="en-GB">
                <a:ea typeface="Calibri" panose="020F0502020204030204" pitchFamily="34" charset="0"/>
                <a:cs typeface="Arial" panose="020B0604020202020204" pitchFamily="34" charset="0"/>
              </a:rPr>
              <a:t>Be able to </a:t>
            </a:r>
            <a:r>
              <a:rPr lang="en-GB" b="1">
                <a:ea typeface="Calibri" panose="020F0502020204030204" pitchFamily="34" charset="0"/>
                <a:cs typeface="Arial" panose="020B0604020202020204" pitchFamily="34" charset="0"/>
              </a:rPr>
              <a:t>drive meaningful change</a:t>
            </a:r>
          </a:p>
        </p:txBody>
      </p:sp>
      <p:grpSp>
        <p:nvGrpSpPr>
          <p:cNvPr id="2" name="Group 1">
            <a:extLst>
              <a:ext uri="{FF2B5EF4-FFF2-40B4-BE49-F238E27FC236}">
                <a16:creationId xmlns:a16="http://schemas.microsoft.com/office/drawing/2014/main" id="{523702A9-3862-CB5C-DC5B-68E3D732348F}"/>
              </a:ext>
            </a:extLst>
          </p:cNvPr>
          <p:cNvGrpSpPr/>
          <p:nvPr/>
        </p:nvGrpSpPr>
        <p:grpSpPr>
          <a:xfrm>
            <a:off x="716583" y="1993210"/>
            <a:ext cx="1818860" cy="1859631"/>
            <a:chOff x="6193033" y="1603809"/>
            <a:chExt cx="2224715" cy="2251340"/>
          </a:xfrm>
        </p:grpSpPr>
        <p:sp>
          <p:nvSpPr>
            <p:cNvPr id="3" name="Oval 2">
              <a:extLst>
                <a:ext uri="{FF2B5EF4-FFF2-40B4-BE49-F238E27FC236}">
                  <a16:creationId xmlns:a16="http://schemas.microsoft.com/office/drawing/2014/main" id="{6EDB708F-7477-6666-4D83-99B6873BBB82}"/>
                </a:ext>
              </a:extLst>
            </p:cNvPr>
            <p:cNvSpPr/>
            <p:nvPr/>
          </p:nvSpPr>
          <p:spPr>
            <a:xfrm>
              <a:off x="7273033" y="2863493"/>
              <a:ext cx="540000" cy="54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2" name="Rectangle 21">
              <a:extLst>
                <a:ext uri="{FF2B5EF4-FFF2-40B4-BE49-F238E27FC236}">
                  <a16:creationId xmlns:a16="http://schemas.microsoft.com/office/drawing/2014/main" id="{C881CAFE-4239-25D9-7454-781D5DDC1009}"/>
                </a:ext>
              </a:extLst>
            </p:cNvPr>
            <p:cNvSpPr/>
            <p:nvPr/>
          </p:nvSpPr>
          <p:spPr>
            <a:xfrm>
              <a:off x="6193033" y="2887365"/>
              <a:ext cx="967783" cy="967784"/>
            </a:xfrm>
            <a:prstGeom prst="rect">
              <a:avLst/>
            </a:prstGeom>
            <a:solidFill>
              <a:srgbClr val="0E96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3" name="Oval 22">
              <a:extLst>
                <a:ext uri="{FF2B5EF4-FFF2-40B4-BE49-F238E27FC236}">
                  <a16:creationId xmlns:a16="http://schemas.microsoft.com/office/drawing/2014/main" id="{EDAFB8CC-9E00-89F1-2695-F39ED0936FBE}"/>
                </a:ext>
              </a:extLst>
            </p:cNvPr>
            <p:cNvSpPr/>
            <p:nvPr/>
          </p:nvSpPr>
          <p:spPr>
            <a:xfrm>
              <a:off x="6495465" y="2705906"/>
              <a:ext cx="362919" cy="362919"/>
            </a:xfrm>
            <a:prstGeom prst="ellipse">
              <a:avLst/>
            </a:prstGeom>
            <a:solidFill>
              <a:srgbClr val="0E96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nvGrpSpPr>
            <p:cNvPr id="24" name="Group 23">
              <a:extLst>
                <a:ext uri="{FF2B5EF4-FFF2-40B4-BE49-F238E27FC236}">
                  <a16:creationId xmlns:a16="http://schemas.microsoft.com/office/drawing/2014/main" id="{9C5D4D6D-5DBE-3634-C742-A771B18F0EA4}"/>
                </a:ext>
              </a:extLst>
            </p:cNvPr>
            <p:cNvGrpSpPr/>
            <p:nvPr/>
          </p:nvGrpSpPr>
          <p:grpSpPr>
            <a:xfrm>
              <a:off x="6979357" y="2887366"/>
              <a:ext cx="1149243" cy="967783"/>
              <a:chOff x="6979357" y="2887366"/>
              <a:chExt cx="1149243" cy="967783"/>
            </a:xfrm>
          </p:grpSpPr>
          <p:sp>
            <p:nvSpPr>
              <p:cNvPr id="35" name="Rectangle 34">
                <a:extLst>
                  <a:ext uri="{FF2B5EF4-FFF2-40B4-BE49-F238E27FC236}">
                    <a16:creationId xmlns:a16="http://schemas.microsoft.com/office/drawing/2014/main" id="{A964D000-09FC-3BF5-6061-7839C5136D0A}"/>
                  </a:ext>
                </a:extLst>
              </p:cNvPr>
              <p:cNvSpPr/>
              <p:nvPr/>
            </p:nvSpPr>
            <p:spPr>
              <a:xfrm>
                <a:off x="7160816" y="2887366"/>
                <a:ext cx="967784" cy="967783"/>
              </a:xfrm>
              <a:prstGeom prst="rect">
                <a:avLst/>
              </a:prstGeom>
              <a:solidFill>
                <a:srgbClr val="018B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6" name="Oval 35">
                <a:extLst>
                  <a:ext uri="{FF2B5EF4-FFF2-40B4-BE49-F238E27FC236}">
                    <a16:creationId xmlns:a16="http://schemas.microsoft.com/office/drawing/2014/main" id="{FA2433FF-EE8D-FB6B-4166-EFE226BBC4EE}"/>
                  </a:ext>
                </a:extLst>
              </p:cNvPr>
              <p:cNvSpPr/>
              <p:nvPr/>
            </p:nvSpPr>
            <p:spPr>
              <a:xfrm>
                <a:off x="6979357" y="3189798"/>
                <a:ext cx="362919" cy="362919"/>
              </a:xfrm>
              <a:prstGeom prst="ellipse">
                <a:avLst/>
              </a:prstGeom>
              <a:solidFill>
                <a:srgbClr val="018B8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sp>
          <p:nvSpPr>
            <p:cNvPr id="25" name="Oval 24">
              <a:extLst>
                <a:ext uri="{FF2B5EF4-FFF2-40B4-BE49-F238E27FC236}">
                  <a16:creationId xmlns:a16="http://schemas.microsoft.com/office/drawing/2014/main" id="{0987707E-E655-C709-2A63-440080F358BD}"/>
                </a:ext>
              </a:extLst>
            </p:cNvPr>
            <p:cNvSpPr/>
            <p:nvPr/>
          </p:nvSpPr>
          <p:spPr>
            <a:xfrm>
              <a:off x="7203790" y="1994728"/>
              <a:ext cx="362919" cy="3629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6" name="Rectangle 25">
              <a:extLst>
                <a:ext uri="{FF2B5EF4-FFF2-40B4-BE49-F238E27FC236}">
                  <a16:creationId xmlns:a16="http://schemas.microsoft.com/office/drawing/2014/main" id="{0036C83F-7C29-3236-71E6-1D265E6F685E}"/>
                </a:ext>
              </a:extLst>
            </p:cNvPr>
            <p:cNvSpPr/>
            <p:nvPr/>
          </p:nvSpPr>
          <p:spPr>
            <a:xfrm>
              <a:off x="6193033" y="1929888"/>
              <a:ext cx="967784" cy="967783"/>
            </a:xfrm>
            <a:prstGeom prst="rect">
              <a:avLst/>
            </a:prstGeom>
            <a:solidFill>
              <a:srgbClr val="582C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7" name="Oval 26">
              <a:extLst>
                <a:ext uri="{FF2B5EF4-FFF2-40B4-BE49-F238E27FC236}">
                  <a16:creationId xmlns:a16="http://schemas.microsoft.com/office/drawing/2014/main" id="{615293CD-94ED-79BC-82D2-6F375E1951C0}"/>
                </a:ext>
              </a:extLst>
            </p:cNvPr>
            <p:cNvSpPr/>
            <p:nvPr/>
          </p:nvSpPr>
          <p:spPr>
            <a:xfrm>
              <a:off x="6979357" y="2232320"/>
              <a:ext cx="362919" cy="362919"/>
            </a:xfrm>
            <a:prstGeom prst="ellipse">
              <a:avLst/>
            </a:prstGeom>
            <a:solidFill>
              <a:srgbClr val="582C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8" name="Oval 27">
              <a:extLst>
                <a:ext uri="{FF2B5EF4-FFF2-40B4-BE49-F238E27FC236}">
                  <a16:creationId xmlns:a16="http://schemas.microsoft.com/office/drawing/2014/main" id="{0BD47297-2867-C213-88E2-CB55FC62CA29}"/>
                </a:ext>
              </a:extLst>
            </p:cNvPr>
            <p:cNvSpPr/>
            <p:nvPr/>
          </p:nvSpPr>
          <p:spPr>
            <a:xfrm>
              <a:off x="6495465" y="2705906"/>
              <a:ext cx="362919" cy="362919"/>
            </a:xfrm>
            <a:prstGeom prst="ellipse">
              <a:avLst/>
            </a:prstGeom>
            <a:solidFill>
              <a:srgbClr val="0E96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29" name="Oval 28">
              <a:extLst>
                <a:ext uri="{FF2B5EF4-FFF2-40B4-BE49-F238E27FC236}">
                  <a16:creationId xmlns:a16="http://schemas.microsoft.com/office/drawing/2014/main" id="{FB926AF6-ACDF-F3A2-F210-54BDF3EF9806}"/>
                </a:ext>
              </a:extLst>
            </p:cNvPr>
            <p:cNvSpPr/>
            <p:nvPr/>
          </p:nvSpPr>
          <p:spPr>
            <a:xfrm>
              <a:off x="7460070" y="2716211"/>
              <a:ext cx="362919" cy="3629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nvGrpSpPr>
            <p:cNvPr id="30" name="Group 29">
              <a:extLst>
                <a:ext uri="{FF2B5EF4-FFF2-40B4-BE49-F238E27FC236}">
                  <a16:creationId xmlns:a16="http://schemas.microsoft.com/office/drawing/2014/main" id="{5CCDF113-6A9F-3E15-0540-9D7FA2291C74}"/>
                </a:ext>
              </a:extLst>
            </p:cNvPr>
            <p:cNvGrpSpPr/>
            <p:nvPr/>
          </p:nvGrpSpPr>
          <p:grpSpPr>
            <a:xfrm>
              <a:off x="7278460" y="1603809"/>
              <a:ext cx="1139288" cy="1149244"/>
              <a:chOff x="7628082" y="944906"/>
              <a:chExt cx="1139288" cy="1149244"/>
            </a:xfrm>
          </p:grpSpPr>
          <p:grpSp>
            <p:nvGrpSpPr>
              <p:cNvPr id="31" name="Group 30">
                <a:extLst>
                  <a:ext uri="{FF2B5EF4-FFF2-40B4-BE49-F238E27FC236}">
                    <a16:creationId xmlns:a16="http://schemas.microsoft.com/office/drawing/2014/main" id="{EE3DC3F1-0445-9CE8-6935-232D7BFD53AD}"/>
                  </a:ext>
                </a:extLst>
              </p:cNvPr>
              <p:cNvGrpSpPr/>
              <p:nvPr/>
            </p:nvGrpSpPr>
            <p:grpSpPr>
              <a:xfrm>
                <a:off x="7799586" y="944906"/>
                <a:ext cx="967784" cy="1149244"/>
                <a:chOff x="4290552" y="1344168"/>
                <a:chExt cx="1440000" cy="1710000"/>
              </a:xfrm>
            </p:grpSpPr>
            <p:sp>
              <p:nvSpPr>
                <p:cNvPr id="33" name="Rectangle 32">
                  <a:extLst>
                    <a:ext uri="{FF2B5EF4-FFF2-40B4-BE49-F238E27FC236}">
                      <a16:creationId xmlns:a16="http://schemas.microsoft.com/office/drawing/2014/main" id="{AB906F36-E053-D4E4-077C-E0DC3D71B035}"/>
                    </a:ext>
                  </a:extLst>
                </p:cNvPr>
                <p:cNvSpPr/>
                <p:nvPr/>
              </p:nvSpPr>
              <p:spPr>
                <a:xfrm>
                  <a:off x="4290552" y="1344168"/>
                  <a:ext cx="1440000" cy="1440000"/>
                </a:xfrm>
                <a:prstGeom prst="rect">
                  <a:avLst/>
                </a:prstGeom>
                <a:solidFill>
                  <a:srgbClr val="266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sp>
              <p:nvSpPr>
                <p:cNvPr id="34" name="Oval 33">
                  <a:extLst>
                    <a:ext uri="{FF2B5EF4-FFF2-40B4-BE49-F238E27FC236}">
                      <a16:creationId xmlns:a16="http://schemas.microsoft.com/office/drawing/2014/main" id="{92B9B1BF-4B10-0E91-4C7B-0D96612099F1}"/>
                    </a:ext>
                  </a:extLst>
                </p:cNvPr>
                <p:cNvSpPr/>
                <p:nvPr/>
              </p:nvSpPr>
              <p:spPr>
                <a:xfrm>
                  <a:off x="4740552" y="2514168"/>
                  <a:ext cx="540000" cy="540000"/>
                </a:xfrm>
                <a:prstGeom prst="ellipse">
                  <a:avLst/>
                </a:prstGeom>
                <a:solidFill>
                  <a:srgbClr val="26637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sp>
            <p:nvSpPr>
              <p:cNvPr id="32" name="Oval 31">
                <a:extLst>
                  <a:ext uri="{FF2B5EF4-FFF2-40B4-BE49-F238E27FC236}">
                    <a16:creationId xmlns:a16="http://schemas.microsoft.com/office/drawing/2014/main" id="{3D63B039-422E-E467-DBD9-4D2C94562595}"/>
                  </a:ext>
                </a:extLst>
              </p:cNvPr>
              <p:cNvSpPr/>
              <p:nvPr/>
            </p:nvSpPr>
            <p:spPr>
              <a:xfrm>
                <a:off x="7628082" y="1236669"/>
                <a:ext cx="362919" cy="3629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GB"/>
              </a:p>
            </p:txBody>
          </p:sp>
        </p:grpSp>
      </p:grpSp>
    </p:spTree>
    <p:extLst>
      <p:ext uri="{BB962C8B-B14F-4D97-AF65-F5344CB8AC3E}">
        <p14:creationId xmlns:p14="http://schemas.microsoft.com/office/powerpoint/2010/main" val="2605340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72DF9-2794-A6B0-654D-FB202AC436DF}"/>
              </a:ext>
            </a:extLst>
          </p:cNvPr>
          <p:cNvSpPr>
            <a:spLocks noGrp="1"/>
          </p:cNvSpPr>
          <p:nvPr>
            <p:ph type="title"/>
          </p:nvPr>
        </p:nvSpPr>
        <p:spPr>
          <a:xfrm>
            <a:off x="335978" y="261107"/>
            <a:ext cx="8488545" cy="375560"/>
          </a:xfrm>
        </p:spPr>
        <p:txBody>
          <a:bodyPr/>
          <a:lstStyle/>
          <a:p>
            <a:r>
              <a:rPr lang="en-GB" sz="2800"/>
              <a:t>Building the Scottish Approach to Change: evidence base</a:t>
            </a:r>
          </a:p>
        </p:txBody>
      </p:sp>
      <p:graphicFrame>
        <p:nvGraphicFramePr>
          <p:cNvPr id="5" name="Content Placeholder 4">
            <a:extLst>
              <a:ext uri="{FF2B5EF4-FFF2-40B4-BE49-F238E27FC236}">
                <a16:creationId xmlns:a16="http://schemas.microsoft.com/office/drawing/2014/main" id="{367399CA-69B9-06D6-4C22-EDAE1355FFD5}"/>
              </a:ext>
            </a:extLst>
          </p:cNvPr>
          <p:cNvGraphicFramePr>
            <a:graphicFrameLocks noGrp="1"/>
          </p:cNvGraphicFramePr>
          <p:nvPr>
            <p:ph sz="quarter" idx="12"/>
          </p:nvPr>
        </p:nvGraphicFramePr>
        <p:xfrm>
          <a:off x="1152749" y="1114469"/>
          <a:ext cx="6838504" cy="35954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2745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D792D55-8B42-F2CE-800F-3EF786024104}"/>
              </a:ext>
            </a:extLst>
          </p:cNvPr>
          <p:cNvSpPr>
            <a:spLocks noGrp="1"/>
          </p:cNvSpPr>
          <p:nvPr>
            <p:ph type="title"/>
          </p:nvPr>
        </p:nvSpPr>
        <p:spPr>
          <a:xfrm>
            <a:off x="327728" y="249457"/>
            <a:ext cx="8488545" cy="375560"/>
          </a:xfrm>
        </p:spPr>
        <p:txBody>
          <a:bodyPr/>
          <a:lstStyle/>
          <a:p>
            <a:r>
              <a:rPr lang="en-GB" sz="2800"/>
              <a:t>Building the Scottish Approach to Change: approach</a:t>
            </a:r>
          </a:p>
        </p:txBody>
      </p:sp>
      <p:sp>
        <p:nvSpPr>
          <p:cNvPr id="6" name="TextBox 5">
            <a:extLst>
              <a:ext uri="{FF2B5EF4-FFF2-40B4-BE49-F238E27FC236}">
                <a16:creationId xmlns:a16="http://schemas.microsoft.com/office/drawing/2014/main" id="{88B9076B-1C71-9F90-63ED-58C9F2A11222}"/>
              </a:ext>
            </a:extLst>
          </p:cNvPr>
          <p:cNvSpPr txBox="1"/>
          <p:nvPr/>
        </p:nvSpPr>
        <p:spPr>
          <a:xfrm>
            <a:off x="394664" y="1219883"/>
            <a:ext cx="5415535" cy="3339182"/>
          </a:xfrm>
          <a:prstGeom prst="rect">
            <a:avLst/>
          </a:prstGeom>
          <a:noFill/>
        </p:spPr>
        <p:txBody>
          <a:bodyPr wrap="square" lIns="91437" tIns="45719" rIns="91437" bIns="45719" anchor="t">
            <a:spAutoFit/>
          </a:bodyPr>
          <a:lstStyle/>
          <a:p>
            <a:pPr>
              <a:lnSpc>
                <a:spcPct val="107000"/>
              </a:lnSpc>
            </a:pPr>
            <a:r>
              <a:rPr lang="en-GB">
                <a:ea typeface="Calibri" panose="020F0502020204030204" pitchFamily="34" charset="0"/>
                <a:cs typeface="Arial" panose="020B0604020202020204" pitchFamily="34" charset="0"/>
              </a:rPr>
              <a:t>We have built the Scottish Approach to Change through:</a:t>
            </a:r>
          </a:p>
          <a:p>
            <a:pPr marL="285729" indent="-285729">
              <a:lnSpc>
                <a:spcPct val="107000"/>
              </a:lnSpc>
              <a:buFont typeface="Arial" panose="020B0604020202020204" pitchFamily="34" charset="0"/>
              <a:buChar char="•"/>
            </a:pPr>
            <a:endParaRPr lang="en-GB"/>
          </a:p>
          <a:p>
            <a:pPr marL="285729" indent="-285729">
              <a:lnSpc>
                <a:spcPct val="107000"/>
              </a:lnSpc>
              <a:buFont typeface="Arial" panose="020B0604020202020204" pitchFamily="34" charset="0"/>
              <a:buChar char="•"/>
            </a:pPr>
            <a:r>
              <a:rPr lang="en-GB"/>
              <a:t>Being </a:t>
            </a:r>
            <a:r>
              <a:rPr lang="en-GB" b="1"/>
              <a:t>curious</a:t>
            </a:r>
          </a:p>
          <a:p>
            <a:pPr marL="285729" indent="-285729">
              <a:lnSpc>
                <a:spcPct val="107000"/>
              </a:lnSpc>
              <a:buFont typeface="Arial" panose="020B0604020202020204" pitchFamily="34" charset="0"/>
              <a:buChar char="•"/>
            </a:pPr>
            <a:r>
              <a:rPr lang="en-GB" b="1"/>
              <a:t>Learning</a:t>
            </a:r>
            <a:r>
              <a:rPr lang="en-GB"/>
              <a:t> and </a:t>
            </a:r>
            <a:r>
              <a:rPr lang="en-GB" b="1"/>
              <a:t>adapting</a:t>
            </a:r>
            <a:r>
              <a:rPr lang="en-GB"/>
              <a:t> as we go</a:t>
            </a:r>
          </a:p>
          <a:p>
            <a:pPr marL="285729" indent="-285729">
              <a:lnSpc>
                <a:spcPct val="107000"/>
              </a:lnSpc>
              <a:buFont typeface="Arial" panose="020B0604020202020204" pitchFamily="34" charset="0"/>
              <a:buChar char="•"/>
            </a:pPr>
            <a:r>
              <a:rPr lang="en-GB" b="1"/>
              <a:t>Involving</a:t>
            </a:r>
            <a:r>
              <a:rPr lang="en-GB"/>
              <a:t> and </a:t>
            </a:r>
            <a:r>
              <a:rPr lang="en-GB" b="1"/>
              <a:t>engaging</a:t>
            </a:r>
            <a:r>
              <a:rPr lang="en-GB"/>
              <a:t> a wide range of stakeholders</a:t>
            </a:r>
          </a:p>
          <a:p>
            <a:pPr marL="285729" indent="-285729">
              <a:lnSpc>
                <a:spcPct val="107000"/>
              </a:lnSpc>
              <a:buFont typeface="Arial" panose="020B0604020202020204" pitchFamily="34" charset="0"/>
              <a:buChar char="•"/>
            </a:pPr>
            <a:r>
              <a:rPr lang="en-GB"/>
              <a:t>Drawing on </a:t>
            </a:r>
            <a:r>
              <a:rPr lang="en-GB" b="1"/>
              <a:t>real world experience                          </a:t>
            </a:r>
            <a:r>
              <a:rPr lang="en-GB"/>
              <a:t>(including from our pathfinder sites)</a:t>
            </a:r>
          </a:p>
          <a:p>
            <a:pPr marL="285729" indent="-285729">
              <a:lnSpc>
                <a:spcPct val="107000"/>
              </a:lnSpc>
              <a:buFont typeface="Arial" panose="020B0604020202020204" pitchFamily="34" charset="0"/>
              <a:buChar char="•"/>
            </a:pPr>
            <a:r>
              <a:rPr lang="en-GB" b="1"/>
              <a:t>Collaboration</a:t>
            </a:r>
            <a:r>
              <a:rPr lang="en-GB"/>
              <a:t> with partners</a:t>
            </a:r>
          </a:p>
          <a:p>
            <a:pPr marL="285729" indent="-285729">
              <a:lnSpc>
                <a:spcPct val="107000"/>
              </a:lnSpc>
              <a:buFont typeface="Arial" panose="020B0604020202020204" pitchFamily="34" charset="0"/>
              <a:buChar char="•"/>
            </a:pPr>
            <a:endParaRPr lang="en-GB"/>
          </a:p>
          <a:p>
            <a:pPr>
              <a:lnSpc>
                <a:spcPct val="107000"/>
              </a:lnSpc>
            </a:pPr>
            <a:r>
              <a:rPr lang="en-GB"/>
              <a:t>This has been built with the same ethos we hope people will use for doing change </a:t>
            </a:r>
            <a:endParaRPr lang="en-GB">
              <a:ea typeface="Calibri"/>
              <a:cs typeface="Calibri"/>
            </a:endParaRPr>
          </a:p>
        </p:txBody>
      </p:sp>
      <p:grpSp>
        <p:nvGrpSpPr>
          <p:cNvPr id="22" name="Group 21">
            <a:extLst>
              <a:ext uri="{FF2B5EF4-FFF2-40B4-BE49-F238E27FC236}">
                <a16:creationId xmlns:a16="http://schemas.microsoft.com/office/drawing/2014/main" id="{3EE9FC5A-6F56-739E-839B-8E29D2EA6A2B}"/>
              </a:ext>
            </a:extLst>
          </p:cNvPr>
          <p:cNvGrpSpPr>
            <a:grpSpLocks noChangeAspect="1"/>
          </p:cNvGrpSpPr>
          <p:nvPr/>
        </p:nvGrpSpPr>
        <p:grpSpPr>
          <a:xfrm>
            <a:off x="6128239" y="1610172"/>
            <a:ext cx="2159935" cy="2558507"/>
            <a:chOff x="5187889" y="2583909"/>
            <a:chExt cx="2888094" cy="3421027"/>
          </a:xfrm>
        </p:grpSpPr>
        <p:grpSp>
          <p:nvGrpSpPr>
            <p:cNvPr id="23" name="Group 22">
              <a:extLst>
                <a:ext uri="{FF2B5EF4-FFF2-40B4-BE49-F238E27FC236}">
                  <a16:creationId xmlns:a16="http://schemas.microsoft.com/office/drawing/2014/main" id="{93CD2BB6-3E94-EAEF-6ECE-FE22D88E56DD}"/>
                </a:ext>
              </a:extLst>
            </p:cNvPr>
            <p:cNvGrpSpPr/>
            <p:nvPr/>
          </p:nvGrpSpPr>
          <p:grpSpPr>
            <a:xfrm>
              <a:off x="7213504" y="3011584"/>
              <a:ext cx="862479" cy="2192826"/>
              <a:chOff x="8815454" y="3435697"/>
              <a:chExt cx="862479" cy="2192826"/>
            </a:xfrm>
            <a:solidFill>
              <a:srgbClr val="018B80"/>
            </a:solidFill>
          </p:grpSpPr>
          <p:sp>
            <p:nvSpPr>
              <p:cNvPr id="33" name="Oval 32">
                <a:extLst>
                  <a:ext uri="{FF2B5EF4-FFF2-40B4-BE49-F238E27FC236}">
                    <a16:creationId xmlns:a16="http://schemas.microsoft.com/office/drawing/2014/main" id="{ACFD2545-B925-C100-C085-B69B04C22F06}"/>
                  </a:ext>
                </a:extLst>
              </p:cNvPr>
              <p:cNvSpPr/>
              <p:nvPr/>
            </p:nvSpPr>
            <p:spPr>
              <a:xfrm>
                <a:off x="8886693" y="3435697"/>
                <a:ext cx="720000" cy="72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lowchart: Delay 33">
                <a:extLst>
                  <a:ext uri="{FF2B5EF4-FFF2-40B4-BE49-F238E27FC236}">
                    <a16:creationId xmlns:a16="http://schemas.microsoft.com/office/drawing/2014/main" id="{644A7D5D-0274-2BDE-9227-A0BB73227C6B}"/>
                  </a:ext>
                </a:extLst>
              </p:cNvPr>
              <p:cNvSpPr/>
              <p:nvPr/>
            </p:nvSpPr>
            <p:spPr>
              <a:xfrm rot="16200000">
                <a:off x="8526694" y="4477284"/>
                <a:ext cx="1439999" cy="862479"/>
              </a:xfrm>
              <a:prstGeom prst="flowChartDelay">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4" name="Group 23">
              <a:extLst>
                <a:ext uri="{FF2B5EF4-FFF2-40B4-BE49-F238E27FC236}">
                  <a16:creationId xmlns:a16="http://schemas.microsoft.com/office/drawing/2014/main" id="{B0D0B60E-0813-D337-C965-ACB29E481581}"/>
                </a:ext>
              </a:extLst>
            </p:cNvPr>
            <p:cNvGrpSpPr/>
            <p:nvPr/>
          </p:nvGrpSpPr>
          <p:grpSpPr>
            <a:xfrm>
              <a:off x="5998794" y="2583909"/>
              <a:ext cx="862479" cy="2192826"/>
              <a:chOff x="6356074" y="2337021"/>
              <a:chExt cx="862479" cy="2192826"/>
            </a:xfrm>
            <a:solidFill>
              <a:srgbClr val="266375"/>
            </a:solidFill>
          </p:grpSpPr>
          <p:sp>
            <p:nvSpPr>
              <p:cNvPr id="31" name="Oval 30">
                <a:extLst>
                  <a:ext uri="{FF2B5EF4-FFF2-40B4-BE49-F238E27FC236}">
                    <a16:creationId xmlns:a16="http://schemas.microsoft.com/office/drawing/2014/main" id="{DB0A9718-B16F-982C-C616-6826F41CF9F3}"/>
                  </a:ext>
                </a:extLst>
              </p:cNvPr>
              <p:cNvSpPr/>
              <p:nvPr/>
            </p:nvSpPr>
            <p:spPr>
              <a:xfrm>
                <a:off x="6427313" y="2337021"/>
                <a:ext cx="720000" cy="72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Flowchart: Delay 31">
                <a:extLst>
                  <a:ext uri="{FF2B5EF4-FFF2-40B4-BE49-F238E27FC236}">
                    <a16:creationId xmlns:a16="http://schemas.microsoft.com/office/drawing/2014/main" id="{F3B8AD8D-F3B7-F8CE-139B-DDED5797E471}"/>
                  </a:ext>
                </a:extLst>
              </p:cNvPr>
              <p:cNvSpPr/>
              <p:nvPr/>
            </p:nvSpPr>
            <p:spPr>
              <a:xfrm rot="16200000">
                <a:off x="6067314" y="3378608"/>
                <a:ext cx="1439999" cy="862479"/>
              </a:xfrm>
              <a:prstGeom prst="flowChartDelay">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a:extLst>
                <a:ext uri="{FF2B5EF4-FFF2-40B4-BE49-F238E27FC236}">
                  <a16:creationId xmlns:a16="http://schemas.microsoft.com/office/drawing/2014/main" id="{7A6101EE-4D40-0AA3-CD90-A2F20DA12FE1}"/>
                </a:ext>
              </a:extLst>
            </p:cNvPr>
            <p:cNvGrpSpPr/>
            <p:nvPr/>
          </p:nvGrpSpPr>
          <p:grpSpPr>
            <a:xfrm>
              <a:off x="6430033" y="3812110"/>
              <a:ext cx="862479" cy="2192826"/>
              <a:chOff x="7543824" y="3435697"/>
              <a:chExt cx="862479" cy="2192826"/>
            </a:xfrm>
            <a:solidFill>
              <a:srgbClr val="0E96B5"/>
            </a:solidFill>
          </p:grpSpPr>
          <p:sp>
            <p:nvSpPr>
              <p:cNvPr id="29" name="Oval 28">
                <a:extLst>
                  <a:ext uri="{FF2B5EF4-FFF2-40B4-BE49-F238E27FC236}">
                    <a16:creationId xmlns:a16="http://schemas.microsoft.com/office/drawing/2014/main" id="{B0CFEEFF-71A0-AB95-F914-844DE9BFCE10}"/>
                  </a:ext>
                </a:extLst>
              </p:cNvPr>
              <p:cNvSpPr/>
              <p:nvPr/>
            </p:nvSpPr>
            <p:spPr>
              <a:xfrm>
                <a:off x="7615063" y="3435697"/>
                <a:ext cx="720000" cy="720000"/>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lowchart: Delay 29">
                <a:extLst>
                  <a:ext uri="{FF2B5EF4-FFF2-40B4-BE49-F238E27FC236}">
                    <a16:creationId xmlns:a16="http://schemas.microsoft.com/office/drawing/2014/main" id="{1CB5DEEA-1223-86C3-FB6D-800B315F5109}"/>
                  </a:ext>
                </a:extLst>
              </p:cNvPr>
              <p:cNvSpPr/>
              <p:nvPr/>
            </p:nvSpPr>
            <p:spPr>
              <a:xfrm rot="16200000">
                <a:off x="7255064" y="4477284"/>
                <a:ext cx="1439999" cy="862479"/>
              </a:xfrm>
              <a:prstGeom prst="flowChartDelay">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6" name="Group 25">
              <a:extLst>
                <a:ext uri="{FF2B5EF4-FFF2-40B4-BE49-F238E27FC236}">
                  <a16:creationId xmlns:a16="http://schemas.microsoft.com/office/drawing/2014/main" id="{3F6B2F33-BC25-CBA1-4D2B-C0EECF56B650}"/>
                </a:ext>
              </a:extLst>
            </p:cNvPr>
            <p:cNvGrpSpPr/>
            <p:nvPr/>
          </p:nvGrpSpPr>
          <p:grpSpPr>
            <a:xfrm>
              <a:off x="5187889" y="3437855"/>
              <a:ext cx="862479" cy="2192826"/>
              <a:chOff x="5087165" y="3422881"/>
              <a:chExt cx="862479" cy="2192826"/>
            </a:xfrm>
          </p:grpSpPr>
          <p:sp>
            <p:nvSpPr>
              <p:cNvPr id="27" name="Oval 26">
                <a:extLst>
                  <a:ext uri="{FF2B5EF4-FFF2-40B4-BE49-F238E27FC236}">
                    <a16:creationId xmlns:a16="http://schemas.microsoft.com/office/drawing/2014/main" id="{C40DF01F-94B4-5B41-2255-B47DF94A0B32}"/>
                  </a:ext>
                </a:extLst>
              </p:cNvPr>
              <p:cNvSpPr/>
              <p:nvPr/>
            </p:nvSpPr>
            <p:spPr>
              <a:xfrm>
                <a:off x="5158404" y="3422881"/>
                <a:ext cx="720000" cy="720000"/>
              </a:xfrm>
              <a:prstGeom prst="ellipse">
                <a:avLst/>
              </a:prstGeom>
              <a:solidFill>
                <a:srgbClr val="582C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Delay 27">
                <a:extLst>
                  <a:ext uri="{FF2B5EF4-FFF2-40B4-BE49-F238E27FC236}">
                    <a16:creationId xmlns:a16="http://schemas.microsoft.com/office/drawing/2014/main" id="{4174FF84-696B-B935-F1E4-D689BF57F8AF}"/>
                  </a:ext>
                </a:extLst>
              </p:cNvPr>
              <p:cNvSpPr/>
              <p:nvPr/>
            </p:nvSpPr>
            <p:spPr>
              <a:xfrm rot="16200000">
                <a:off x="4798405" y="4464468"/>
                <a:ext cx="1439999" cy="862479"/>
              </a:xfrm>
              <a:prstGeom prst="flowChartDelay">
                <a:avLst/>
              </a:prstGeom>
              <a:solidFill>
                <a:srgbClr val="582C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32787727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A140-E383-9EB8-E3B1-3396587D261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8983527-C3C7-2742-A600-23E37E0539AF}"/>
              </a:ext>
            </a:extLst>
          </p:cNvPr>
          <p:cNvSpPr>
            <a:spLocks noGrp="1"/>
          </p:cNvSpPr>
          <p:nvPr>
            <p:ph type="title"/>
          </p:nvPr>
        </p:nvSpPr>
        <p:spPr>
          <a:xfrm>
            <a:off x="335977" y="267931"/>
            <a:ext cx="8679908" cy="375560"/>
          </a:xfrm>
        </p:spPr>
        <p:txBody>
          <a:bodyPr/>
          <a:lstStyle/>
          <a:p>
            <a:r>
              <a:rPr lang="en-GB" sz="2800">
                <a:latin typeface="Calibri" panose="020F0502020204030204" pitchFamily="34" charset="0"/>
                <a:ea typeface="Calibri" panose="020F0502020204030204" pitchFamily="34" charset="0"/>
                <a:cs typeface="Calibri" panose="020F0502020204030204" pitchFamily="34" charset="0"/>
              </a:rPr>
              <a:t>Scottish Approach to Change</a:t>
            </a:r>
          </a:p>
        </p:txBody>
      </p:sp>
      <p:pic>
        <p:nvPicPr>
          <p:cNvPr id="4" name="Picture 3" descr="A diagram of a diagram">
            <a:extLst>
              <a:ext uri="{FF2B5EF4-FFF2-40B4-BE49-F238E27FC236}">
                <a16:creationId xmlns:a16="http://schemas.microsoft.com/office/drawing/2014/main" id="{93CA77A6-02F1-3CE7-D9BA-EE25222433D8}"/>
              </a:ext>
            </a:extLst>
          </p:cNvPr>
          <p:cNvPicPr>
            <a:picLocks noChangeAspect="1"/>
          </p:cNvPicPr>
          <p:nvPr/>
        </p:nvPicPr>
        <p:blipFill>
          <a:blip r:embed="rId3"/>
          <a:stretch>
            <a:fillRect/>
          </a:stretch>
        </p:blipFill>
        <p:spPr>
          <a:xfrm>
            <a:off x="1893300" y="1210312"/>
            <a:ext cx="5357400" cy="3570505"/>
          </a:xfrm>
          <a:prstGeom prst="rect">
            <a:avLst/>
          </a:prstGeom>
        </p:spPr>
      </p:pic>
    </p:spTree>
    <p:extLst>
      <p:ext uri="{BB962C8B-B14F-4D97-AF65-F5344CB8AC3E}">
        <p14:creationId xmlns:p14="http://schemas.microsoft.com/office/powerpoint/2010/main" val="3075703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49A5E-51B3-6153-615B-189EC003041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3ED736F-BB29-A8E6-579E-A46F7E8CE74E}"/>
              </a:ext>
            </a:extLst>
          </p:cNvPr>
          <p:cNvSpPr>
            <a:spLocks noGrp="1"/>
          </p:cNvSpPr>
          <p:nvPr>
            <p:ph type="title"/>
          </p:nvPr>
        </p:nvSpPr>
        <p:spPr>
          <a:xfrm>
            <a:off x="335977" y="267931"/>
            <a:ext cx="8679908" cy="375560"/>
          </a:xfrm>
        </p:spPr>
        <p:txBody>
          <a:bodyPr/>
          <a:lstStyle/>
          <a:p>
            <a:r>
              <a:rPr lang="en-GB" sz="2800">
                <a:latin typeface="Calibri" panose="020F0502020204030204" pitchFamily="34" charset="0"/>
                <a:ea typeface="Calibri" panose="020F0502020204030204" pitchFamily="34" charset="0"/>
                <a:cs typeface="Calibri" panose="020F0502020204030204" pitchFamily="34" charset="0"/>
              </a:rPr>
              <a:t>Scottish Approach to Change: enablers</a:t>
            </a:r>
          </a:p>
        </p:txBody>
      </p:sp>
      <p:pic>
        <p:nvPicPr>
          <p:cNvPr id="16" name="Picture 15">
            <a:extLst>
              <a:ext uri="{FF2B5EF4-FFF2-40B4-BE49-F238E27FC236}">
                <a16:creationId xmlns:a16="http://schemas.microsoft.com/office/drawing/2014/main" id="{5917C639-43C2-8DC5-9EB9-F3B5F9E2E5E3}"/>
              </a:ext>
            </a:extLst>
          </p:cNvPr>
          <p:cNvPicPr>
            <a:picLocks noChangeAspect="1"/>
          </p:cNvPicPr>
          <p:nvPr/>
        </p:nvPicPr>
        <p:blipFill>
          <a:blip r:embed="rId3"/>
          <a:srcRect l="28028" t="20805" r="25601" b="19992"/>
          <a:stretch>
            <a:fillRect/>
          </a:stretch>
        </p:blipFill>
        <p:spPr>
          <a:xfrm>
            <a:off x="6076177" y="1533098"/>
            <a:ext cx="2687127" cy="2680730"/>
          </a:xfrm>
          <a:prstGeom prst="rect">
            <a:avLst/>
          </a:prstGeom>
        </p:spPr>
      </p:pic>
      <p:sp>
        <p:nvSpPr>
          <p:cNvPr id="18" name="TextBox 17">
            <a:extLst>
              <a:ext uri="{FF2B5EF4-FFF2-40B4-BE49-F238E27FC236}">
                <a16:creationId xmlns:a16="http://schemas.microsoft.com/office/drawing/2014/main" id="{C3A1D71E-AFD7-91CF-F91E-782BDF160CB1}"/>
              </a:ext>
            </a:extLst>
          </p:cNvPr>
          <p:cNvSpPr txBox="1"/>
          <p:nvPr/>
        </p:nvSpPr>
        <p:spPr>
          <a:xfrm>
            <a:off x="6392208" y="4518290"/>
            <a:ext cx="2055065" cy="357196"/>
          </a:xfrm>
          <a:prstGeom prst="rect">
            <a:avLst/>
          </a:prstGeom>
          <a:noFill/>
        </p:spPr>
        <p:txBody>
          <a:bodyPr wrap="square" lIns="18692" tIns="18692" rIns="18692" bIns="18692" anchor="ctr" anchorCtr="0">
            <a:spAutoFit/>
          </a:bodyPr>
          <a:lstStyle/>
          <a:p>
            <a:pPr algn="ctr" defTabSz="237378">
              <a:defRPr/>
            </a:pPr>
            <a:r>
              <a:rPr lang="en-GB" sz="1038">
                <a:solidFill>
                  <a:srgbClr val="565456"/>
                </a:solidFill>
                <a:latin typeface="Calibri"/>
              </a:rPr>
              <a:t>© Healthcare Improvement Scotland. Published: 2025</a:t>
            </a:r>
          </a:p>
        </p:txBody>
      </p:sp>
      <p:sp>
        <p:nvSpPr>
          <p:cNvPr id="20" name="TextBox 19">
            <a:extLst>
              <a:ext uri="{FF2B5EF4-FFF2-40B4-BE49-F238E27FC236}">
                <a16:creationId xmlns:a16="http://schemas.microsoft.com/office/drawing/2014/main" id="{FD7F6CF2-93DE-6935-A385-C92FE170C333}"/>
              </a:ext>
            </a:extLst>
          </p:cNvPr>
          <p:cNvSpPr txBox="1"/>
          <p:nvPr/>
        </p:nvSpPr>
        <p:spPr>
          <a:xfrm>
            <a:off x="292078" y="1237098"/>
            <a:ext cx="5551490" cy="3492366"/>
          </a:xfrm>
          <a:prstGeom prst="rect">
            <a:avLst/>
          </a:prstGeom>
          <a:noFill/>
        </p:spPr>
        <p:txBody>
          <a:bodyPr wrap="square">
            <a:spAutoFit/>
          </a:bodyPr>
          <a:lstStyle/>
          <a:p>
            <a:pPr marL="296723" indent="-296723">
              <a:lnSpc>
                <a:spcPct val="108000"/>
              </a:lnSpc>
              <a:spcAft>
                <a:spcPts val="623"/>
              </a:spcAft>
              <a:buFont typeface="Arial" panose="020B0604020202020204" pitchFamily="34" charset="0"/>
              <a:buChar char="•"/>
            </a:pPr>
            <a:r>
              <a:rPr lang="en-GB" sz="1869" b="1">
                <a:solidFill>
                  <a:srgbClr val="403E40"/>
                </a:solidFill>
                <a:latin typeface="Calibri" panose="020F0502020204030204" pitchFamily="34" charset="0"/>
                <a:ea typeface="Calibri" panose="020F0502020204030204" pitchFamily="34" charset="0"/>
                <a:cs typeface="Calibri" panose="020F0502020204030204" pitchFamily="34" charset="0"/>
              </a:rPr>
              <a:t>Clear vision and purpose </a:t>
            </a:r>
            <a:r>
              <a:rPr lang="en-GB" sz="1869">
                <a:solidFill>
                  <a:srgbClr val="403E40"/>
                </a:solidFill>
                <a:latin typeface="Calibri" panose="020F0502020204030204" pitchFamily="34" charset="0"/>
                <a:ea typeface="Calibri" panose="020F0502020204030204" pitchFamily="34" charset="0"/>
                <a:cs typeface="Calibri" panose="020F0502020204030204" pitchFamily="34" charset="0"/>
              </a:rPr>
              <a:t>– providing direction, motivation, and alignment</a:t>
            </a:r>
          </a:p>
          <a:p>
            <a:pPr marL="296723" indent="-296723">
              <a:lnSpc>
                <a:spcPct val="108000"/>
              </a:lnSpc>
              <a:spcAft>
                <a:spcPts val="623"/>
              </a:spcAft>
              <a:buFont typeface="Arial" panose="020B0604020202020204" pitchFamily="34" charset="0"/>
              <a:buChar char="•"/>
            </a:pPr>
            <a:r>
              <a:rPr lang="en-GB" sz="1869" b="1">
                <a:solidFill>
                  <a:srgbClr val="403E40"/>
                </a:solidFill>
                <a:latin typeface="Calibri" panose="020F0502020204030204" pitchFamily="34" charset="0"/>
                <a:ea typeface="Calibri" panose="020F0502020204030204" pitchFamily="34" charset="0"/>
                <a:cs typeface="Calibri" panose="020F0502020204030204" pitchFamily="34" charset="0"/>
              </a:rPr>
              <a:t>Leadership and culture </a:t>
            </a:r>
            <a:r>
              <a:rPr lang="en-GB" sz="1869">
                <a:solidFill>
                  <a:srgbClr val="403E40"/>
                </a:solidFill>
                <a:latin typeface="Calibri" panose="020F0502020204030204" pitchFamily="34" charset="0"/>
                <a:ea typeface="Calibri" panose="020F0502020204030204" pitchFamily="34" charset="0"/>
                <a:cs typeface="Calibri" panose="020F0502020204030204" pitchFamily="34" charset="0"/>
              </a:rPr>
              <a:t>– setting a vision, and inspiring and empowering others</a:t>
            </a:r>
          </a:p>
          <a:p>
            <a:pPr marL="296723" indent="-296723">
              <a:lnSpc>
                <a:spcPct val="108000"/>
              </a:lnSpc>
              <a:spcAft>
                <a:spcPts val="623"/>
              </a:spcAft>
              <a:buFont typeface="Arial" panose="020B0604020202020204" pitchFamily="34" charset="0"/>
              <a:buChar char="•"/>
            </a:pPr>
            <a:r>
              <a:rPr lang="en-GB" sz="1869" b="1">
                <a:solidFill>
                  <a:srgbClr val="403E40"/>
                </a:solidFill>
                <a:latin typeface="Calibri" panose="020F0502020204030204" pitchFamily="34" charset="0"/>
                <a:ea typeface="Calibri" panose="020F0502020204030204" pitchFamily="34" charset="0"/>
                <a:cs typeface="Calibri" panose="020F0502020204030204" pitchFamily="34" charset="0"/>
              </a:rPr>
              <a:t>People led </a:t>
            </a:r>
            <a:r>
              <a:rPr lang="en-GB" sz="1869">
                <a:solidFill>
                  <a:srgbClr val="403E40"/>
                </a:solidFill>
                <a:latin typeface="Calibri" panose="020F0502020204030204" pitchFamily="34" charset="0"/>
                <a:ea typeface="Calibri" panose="020F0502020204030204" pitchFamily="34" charset="0"/>
                <a:cs typeface="Calibri" panose="020F0502020204030204" pitchFamily="34" charset="0"/>
              </a:rPr>
              <a:t>– meaningfully engaging and involving people to help meet their needs</a:t>
            </a:r>
          </a:p>
          <a:p>
            <a:pPr marL="296723" indent="-296723">
              <a:lnSpc>
                <a:spcPct val="108000"/>
              </a:lnSpc>
              <a:spcAft>
                <a:spcPts val="623"/>
              </a:spcAft>
              <a:buFont typeface="Arial" panose="020B0604020202020204" pitchFamily="34" charset="0"/>
              <a:buChar char="•"/>
            </a:pPr>
            <a:r>
              <a:rPr lang="en-GB" sz="1869" b="1">
                <a:solidFill>
                  <a:srgbClr val="403E40"/>
                </a:solidFill>
                <a:latin typeface="Calibri" panose="020F0502020204030204" pitchFamily="34" charset="0"/>
                <a:ea typeface="Calibri" panose="020F0502020204030204" pitchFamily="34" charset="0"/>
                <a:cs typeface="Calibri" panose="020F0502020204030204" pitchFamily="34" charset="0"/>
              </a:rPr>
              <a:t>Process rigour</a:t>
            </a:r>
            <a:r>
              <a:rPr lang="en-GB" sz="1869">
                <a:solidFill>
                  <a:srgbClr val="403E40"/>
                </a:solidFill>
                <a:latin typeface="Calibri" panose="020F0502020204030204" pitchFamily="34" charset="0"/>
                <a:ea typeface="Calibri" panose="020F0502020204030204" pitchFamily="34" charset="0"/>
                <a:cs typeface="Calibri" panose="020F0502020204030204" pitchFamily="34" charset="0"/>
              </a:rPr>
              <a:t> – going through a structured process to ensure high-quality outcomes</a:t>
            </a:r>
          </a:p>
          <a:p>
            <a:pPr marL="296723" indent="-296723">
              <a:lnSpc>
                <a:spcPct val="108000"/>
              </a:lnSpc>
              <a:spcAft>
                <a:spcPts val="623"/>
              </a:spcAft>
              <a:buFont typeface="Arial" panose="020B0604020202020204" pitchFamily="34" charset="0"/>
              <a:buChar char="•"/>
            </a:pPr>
            <a:r>
              <a:rPr lang="en-GB" sz="1869" b="1">
                <a:solidFill>
                  <a:srgbClr val="403E40"/>
                </a:solidFill>
                <a:latin typeface="Calibri" panose="020F0502020204030204" pitchFamily="34" charset="0"/>
                <a:ea typeface="Calibri" panose="020F0502020204030204" pitchFamily="34" charset="0"/>
                <a:cs typeface="Calibri" panose="020F0502020204030204" pitchFamily="34" charset="0"/>
              </a:rPr>
              <a:t>Learning system </a:t>
            </a:r>
            <a:r>
              <a:rPr lang="en-GB" sz="1869">
                <a:solidFill>
                  <a:srgbClr val="403E40"/>
                </a:solidFill>
                <a:latin typeface="Calibri" panose="020F0502020204030204" pitchFamily="34" charset="0"/>
                <a:ea typeface="Calibri" panose="020F0502020204030204" pitchFamily="34" charset="0"/>
                <a:cs typeface="Calibri" panose="020F0502020204030204" pitchFamily="34" charset="0"/>
              </a:rPr>
              <a:t>– sharing learning and knowledge to support improvement and better outcomes</a:t>
            </a:r>
          </a:p>
        </p:txBody>
      </p:sp>
    </p:spTree>
    <p:extLst>
      <p:ext uri="{BB962C8B-B14F-4D97-AF65-F5344CB8AC3E}">
        <p14:creationId xmlns:p14="http://schemas.microsoft.com/office/powerpoint/2010/main" val="2402892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8113-0870-B03D-919E-78B57C5CF10A}"/>
              </a:ext>
            </a:extLst>
          </p:cNvPr>
          <p:cNvSpPr>
            <a:spLocks noGrp="1"/>
          </p:cNvSpPr>
          <p:nvPr>
            <p:ph type="title"/>
          </p:nvPr>
        </p:nvSpPr>
        <p:spPr/>
        <p:txBody>
          <a:bodyPr/>
          <a:lstStyle/>
          <a:p>
            <a:r>
              <a:rPr lang="en-GB" sz="2804"/>
              <a:t>Scottish Approach to Change: Quality Management</a:t>
            </a:r>
          </a:p>
        </p:txBody>
      </p:sp>
      <p:pic>
        <p:nvPicPr>
          <p:cNvPr id="6" name="Picture 5">
            <a:extLst>
              <a:ext uri="{FF2B5EF4-FFF2-40B4-BE49-F238E27FC236}">
                <a16:creationId xmlns:a16="http://schemas.microsoft.com/office/drawing/2014/main" id="{1E1D53DF-E50E-ED73-BCA2-CA5FA5411E0A}"/>
              </a:ext>
            </a:extLst>
          </p:cNvPr>
          <p:cNvPicPr>
            <a:picLocks noChangeAspect="1"/>
          </p:cNvPicPr>
          <p:nvPr/>
        </p:nvPicPr>
        <p:blipFill>
          <a:blip r:embed="rId3"/>
          <a:stretch>
            <a:fillRect/>
          </a:stretch>
        </p:blipFill>
        <p:spPr>
          <a:xfrm>
            <a:off x="2930356" y="1280099"/>
            <a:ext cx="3283289" cy="3290334"/>
          </a:xfrm>
          <a:prstGeom prst="rect">
            <a:avLst/>
          </a:prstGeom>
        </p:spPr>
      </p:pic>
    </p:spTree>
    <p:extLst>
      <p:ext uri="{BB962C8B-B14F-4D97-AF65-F5344CB8AC3E}">
        <p14:creationId xmlns:p14="http://schemas.microsoft.com/office/powerpoint/2010/main" val="2455377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8CEF8-24CB-A417-FB2C-1A64726B778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42E0DDB-A5BF-E106-DC49-1610E0064572}"/>
              </a:ext>
            </a:extLst>
          </p:cNvPr>
          <p:cNvSpPr>
            <a:spLocks noGrp="1"/>
          </p:cNvSpPr>
          <p:nvPr>
            <p:ph type="title"/>
          </p:nvPr>
        </p:nvSpPr>
        <p:spPr>
          <a:xfrm>
            <a:off x="335977" y="267931"/>
            <a:ext cx="8679908" cy="375560"/>
          </a:xfrm>
        </p:spPr>
        <p:txBody>
          <a:bodyPr/>
          <a:lstStyle/>
          <a:p>
            <a:r>
              <a:rPr lang="en-GB" sz="2800">
                <a:latin typeface="Calibri" panose="020F0502020204030204" pitchFamily="34" charset="0"/>
                <a:ea typeface="Calibri" panose="020F0502020204030204" pitchFamily="34" charset="0"/>
                <a:cs typeface="Calibri" panose="020F0502020204030204" pitchFamily="34" charset="0"/>
              </a:rPr>
              <a:t>Scottish Approach to Change: steps</a:t>
            </a:r>
          </a:p>
        </p:txBody>
      </p:sp>
      <p:pic>
        <p:nvPicPr>
          <p:cNvPr id="20" name="Picture 19">
            <a:extLst>
              <a:ext uri="{FF2B5EF4-FFF2-40B4-BE49-F238E27FC236}">
                <a16:creationId xmlns:a16="http://schemas.microsoft.com/office/drawing/2014/main" id="{6496D84D-E42D-B47C-BBE2-EAB9ECF5D019}"/>
              </a:ext>
            </a:extLst>
          </p:cNvPr>
          <p:cNvPicPr>
            <a:picLocks noChangeAspect="1"/>
          </p:cNvPicPr>
          <p:nvPr/>
        </p:nvPicPr>
        <p:blipFill>
          <a:blip r:embed="rId3"/>
          <a:srcRect/>
          <a:stretch/>
        </p:blipFill>
        <p:spPr>
          <a:xfrm>
            <a:off x="684309" y="871894"/>
            <a:ext cx="7775382" cy="4374476"/>
          </a:xfrm>
          <a:prstGeom prst="rect">
            <a:avLst/>
          </a:prstGeom>
        </p:spPr>
      </p:pic>
    </p:spTree>
    <p:extLst>
      <p:ext uri="{BB962C8B-B14F-4D97-AF65-F5344CB8AC3E}">
        <p14:creationId xmlns:p14="http://schemas.microsoft.com/office/powerpoint/2010/main" val="3327552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Ongoing development</a:t>
            </a:r>
          </a:p>
        </p:txBody>
      </p:sp>
      <p:pic>
        <p:nvPicPr>
          <p:cNvPr id="2052" name="Picture 4"/>
          <p:cNvPicPr>
            <a:picLocks noChangeAspect="1" noChangeArrowheads="1"/>
          </p:cNvPicPr>
          <p:nvPr/>
        </p:nvPicPr>
        <p:blipFill>
          <a:blip r:embed="rId2" cstate="print"/>
          <a:srcRect l="19233" t="20462" r="10891" b="8383"/>
          <a:stretch>
            <a:fillRect/>
          </a:stretch>
        </p:blipFill>
        <p:spPr bwMode="auto">
          <a:xfrm>
            <a:off x="45" y="-22841"/>
            <a:ext cx="9143955" cy="5237612"/>
          </a:xfrm>
          <a:prstGeom prst="rect">
            <a:avLst/>
          </a:prstGeom>
          <a:noFill/>
          <a:ln w="9525">
            <a:noFill/>
            <a:miter lim="800000"/>
            <a:headEnd/>
            <a:tailEnd/>
          </a:ln>
        </p:spPr>
      </p:pic>
      <p:sp>
        <p:nvSpPr>
          <p:cNvPr id="6" name="Content Placeholder 5"/>
          <p:cNvSpPr>
            <a:spLocks noGrp="1"/>
          </p:cNvSpPr>
          <p:nvPr>
            <p:ph idx="1"/>
          </p:nvPr>
        </p:nvSpPr>
        <p:spPr/>
        <p:txBody>
          <a:bodyPr/>
          <a:lstStyle/>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73A71-BD25-00B5-9D6D-EA6A4630B13B}"/>
              </a:ext>
            </a:extLst>
          </p:cNvPr>
          <p:cNvSpPr>
            <a:spLocks noGrp="1"/>
          </p:cNvSpPr>
          <p:nvPr>
            <p:ph type="title"/>
          </p:nvPr>
        </p:nvSpPr>
        <p:spPr>
          <a:xfrm>
            <a:off x="335850" y="250317"/>
            <a:ext cx="8488800" cy="375571"/>
          </a:xfrm>
        </p:spPr>
        <p:txBody>
          <a:bodyPr/>
          <a:lstStyle/>
          <a:p>
            <a:r>
              <a:rPr lang="en-GB" sz="2800" dirty="0"/>
              <a:t>Specialty Delivery Group Model</a:t>
            </a:r>
          </a:p>
        </p:txBody>
      </p:sp>
      <p:sp>
        <p:nvSpPr>
          <p:cNvPr id="4" name="Content Placeholder 3">
            <a:extLst>
              <a:ext uri="{FF2B5EF4-FFF2-40B4-BE49-F238E27FC236}">
                <a16:creationId xmlns:a16="http://schemas.microsoft.com/office/drawing/2014/main" id="{C90D58F7-1499-4DAA-2CE3-E5DE1CAADF45}"/>
              </a:ext>
            </a:extLst>
          </p:cNvPr>
          <p:cNvSpPr>
            <a:spLocks noGrp="1"/>
          </p:cNvSpPr>
          <p:nvPr>
            <p:ph sz="quarter" idx="12"/>
          </p:nvPr>
        </p:nvSpPr>
        <p:spPr>
          <a:xfrm>
            <a:off x="53967" y="1170574"/>
            <a:ext cx="4550475" cy="3390900"/>
          </a:xfrm>
        </p:spPr>
        <p:txBody>
          <a:bodyPr/>
          <a:lstStyle/>
          <a:p>
            <a:r>
              <a:rPr lang="en-GB" dirty="0">
                <a:solidFill>
                  <a:schemeClr val="tx2"/>
                </a:solidFill>
              </a:rPr>
              <a:t>Shared purpose/vision </a:t>
            </a:r>
          </a:p>
          <a:p>
            <a:r>
              <a:rPr lang="en-GB" dirty="0">
                <a:solidFill>
                  <a:schemeClr val="tx2"/>
                </a:solidFill>
              </a:rPr>
              <a:t>Adequate leadership time</a:t>
            </a:r>
          </a:p>
          <a:p>
            <a:r>
              <a:rPr lang="en-GB" dirty="0">
                <a:solidFill>
                  <a:schemeClr val="tx2"/>
                </a:solidFill>
              </a:rPr>
              <a:t>Spread of innovation</a:t>
            </a:r>
          </a:p>
          <a:p>
            <a:r>
              <a:rPr lang="en-GB" dirty="0">
                <a:solidFill>
                  <a:schemeClr val="tx2"/>
                </a:solidFill>
              </a:rPr>
              <a:t>Programme delivery</a:t>
            </a:r>
          </a:p>
          <a:p>
            <a:r>
              <a:rPr lang="en-GB" dirty="0">
                <a:solidFill>
                  <a:schemeClr val="tx2"/>
                </a:solidFill>
              </a:rPr>
              <a:t>Meaningful measurement</a:t>
            </a:r>
          </a:p>
          <a:p>
            <a:r>
              <a:rPr lang="en-GB" dirty="0">
                <a:solidFill>
                  <a:schemeClr val="tx2"/>
                </a:solidFill>
              </a:rPr>
              <a:t>Stakeholder engagement</a:t>
            </a:r>
          </a:p>
          <a:p>
            <a:r>
              <a:rPr lang="en-GB" dirty="0">
                <a:solidFill>
                  <a:schemeClr val="tx2"/>
                </a:solidFill>
              </a:rPr>
              <a:t>Sharing learning and </a:t>
            </a:r>
          </a:p>
          <a:p>
            <a:pPr marL="0" indent="0">
              <a:buNone/>
            </a:pPr>
            <a:r>
              <a:rPr lang="en-GB" dirty="0">
                <a:solidFill>
                  <a:schemeClr val="tx2"/>
                </a:solidFill>
              </a:rPr>
              <a:t>     improvements</a:t>
            </a:r>
          </a:p>
          <a:p>
            <a:pPr marL="0" indent="0">
              <a:buNone/>
            </a:pPr>
            <a:r>
              <a:rPr lang="en-GB" dirty="0">
                <a:solidFill>
                  <a:schemeClr val="tx2"/>
                </a:solidFill>
              </a:rPr>
              <a:t>     between teams</a:t>
            </a:r>
          </a:p>
        </p:txBody>
      </p:sp>
      <p:pic>
        <p:nvPicPr>
          <p:cNvPr id="6" name="Picture Placeholder 5">
            <a:extLst>
              <a:ext uri="{FF2B5EF4-FFF2-40B4-BE49-F238E27FC236}">
                <a16:creationId xmlns:a16="http://schemas.microsoft.com/office/drawing/2014/main" id="{95D80992-F03B-15E6-78A6-4467D5F92EB5}"/>
              </a:ext>
            </a:extLst>
          </p:cNvPr>
          <p:cNvPicPr>
            <a:picLocks noGrp="1" noChangeAspect="1"/>
          </p:cNvPicPr>
          <p:nvPr>
            <p:ph type="pic" sz="quarter" idx="11"/>
          </p:nvPr>
        </p:nvPicPr>
        <p:blipFill>
          <a:blip r:embed="rId2"/>
          <a:srcRect t="1957" b="1957"/>
          <a:stretch/>
        </p:blipFill>
        <p:spPr>
          <a:xfrm>
            <a:off x="5330983" y="1281740"/>
            <a:ext cx="3578225" cy="3390900"/>
          </a:xfrm>
          <a:prstGeom prst="rect">
            <a:avLst/>
          </a:prstGeom>
        </p:spPr>
      </p:pic>
      <p:sp>
        <p:nvSpPr>
          <p:cNvPr id="12" name="TextBox 11">
            <a:extLst>
              <a:ext uri="{FF2B5EF4-FFF2-40B4-BE49-F238E27FC236}">
                <a16:creationId xmlns:a16="http://schemas.microsoft.com/office/drawing/2014/main" id="{AA015DFD-5AE8-E7A5-9165-0B43A55ACFAB}"/>
              </a:ext>
            </a:extLst>
          </p:cNvPr>
          <p:cNvSpPr txBox="1"/>
          <p:nvPr/>
        </p:nvSpPr>
        <p:spPr>
          <a:xfrm rot="5400000">
            <a:off x="7221140" y="2865268"/>
            <a:ext cx="3390899" cy="207749"/>
          </a:xfrm>
          <a:prstGeom prst="rect">
            <a:avLst/>
          </a:prstGeom>
          <a:solidFill>
            <a:schemeClr val="accent3">
              <a:lumMod val="40000"/>
              <a:lumOff val="60000"/>
            </a:schemeClr>
          </a:solidFill>
          <a:ln w="28575">
            <a:solidFill>
              <a:srgbClr val="000000"/>
            </a:solidFill>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spAutoFit/>
          </a:bodyPr>
          <a:lstStyle/>
          <a:p>
            <a:pPr algn="ctr"/>
            <a:r>
              <a:rPr lang="en-US" sz="900" b="1" dirty="0">
                <a:solidFill>
                  <a:schemeClr val="bg1"/>
                </a:solidFill>
                <a:ea typeface="Calibri"/>
                <a:cs typeface="Calibri"/>
              </a:rPr>
              <a:t>Endoscopy</a:t>
            </a:r>
            <a:endParaRPr lang="en-US" b="1" dirty="0">
              <a:solidFill>
                <a:schemeClr val="bg1"/>
              </a:solidFill>
            </a:endParaRPr>
          </a:p>
        </p:txBody>
      </p:sp>
      <p:pic>
        <p:nvPicPr>
          <p:cNvPr id="14" name="Picture 13">
            <a:extLst>
              <a:ext uri="{FF2B5EF4-FFF2-40B4-BE49-F238E27FC236}">
                <a16:creationId xmlns:a16="http://schemas.microsoft.com/office/drawing/2014/main" id="{4F1B302B-4C4A-CD9A-E133-FB4A9ADA1649}"/>
              </a:ext>
            </a:extLst>
          </p:cNvPr>
          <p:cNvPicPr>
            <a:picLocks noChangeAspect="1"/>
          </p:cNvPicPr>
          <p:nvPr/>
        </p:nvPicPr>
        <p:blipFill>
          <a:blip r:embed="rId3"/>
          <a:stretch>
            <a:fillRect/>
          </a:stretch>
        </p:blipFill>
        <p:spPr>
          <a:xfrm>
            <a:off x="3652803" y="993267"/>
            <a:ext cx="1611776" cy="1611501"/>
          </a:xfrm>
          <a:prstGeom prst="rect">
            <a:avLst/>
          </a:prstGeom>
        </p:spPr>
      </p:pic>
      <p:pic>
        <p:nvPicPr>
          <p:cNvPr id="18" name="Picture 17">
            <a:extLst>
              <a:ext uri="{FF2B5EF4-FFF2-40B4-BE49-F238E27FC236}">
                <a16:creationId xmlns:a16="http://schemas.microsoft.com/office/drawing/2014/main" id="{B15256A2-594B-B0A0-5030-6F6D278581D5}"/>
              </a:ext>
            </a:extLst>
          </p:cNvPr>
          <p:cNvPicPr>
            <a:picLocks noChangeAspect="1"/>
          </p:cNvPicPr>
          <p:nvPr/>
        </p:nvPicPr>
        <p:blipFill>
          <a:blip r:embed="rId4"/>
          <a:stretch>
            <a:fillRect/>
          </a:stretch>
        </p:blipFill>
        <p:spPr>
          <a:xfrm>
            <a:off x="3974004" y="2571750"/>
            <a:ext cx="610577" cy="1268356"/>
          </a:xfrm>
          <a:prstGeom prst="rect">
            <a:avLst/>
          </a:prstGeom>
        </p:spPr>
      </p:pic>
      <p:pic>
        <p:nvPicPr>
          <p:cNvPr id="20" name="Picture 19">
            <a:extLst>
              <a:ext uri="{FF2B5EF4-FFF2-40B4-BE49-F238E27FC236}">
                <a16:creationId xmlns:a16="http://schemas.microsoft.com/office/drawing/2014/main" id="{75AAEFD7-4E43-85B8-0D1C-690272D8584D}"/>
              </a:ext>
            </a:extLst>
          </p:cNvPr>
          <p:cNvPicPr>
            <a:picLocks noChangeAspect="1"/>
          </p:cNvPicPr>
          <p:nvPr/>
        </p:nvPicPr>
        <p:blipFill>
          <a:blip r:embed="rId5"/>
          <a:stretch>
            <a:fillRect/>
          </a:stretch>
        </p:blipFill>
        <p:spPr>
          <a:xfrm>
            <a:off x="7114048" y="158085"/>
            <a:ext cx="1694102" cy="560034"/>
          </a:xfrm>
          <a:prstGeom prst="rect">
            <a:avLst/>
          </a:prstGeom>
        </p:spPr>
      </p:pic>
      <p:pic>
        <p:nvPicPr>
          <p:cNvPr id="16" name="Picture 15" descr="Scottish digital dermatology service speeds up referrals for diagnosis |  UKAuthority">
            <a:extLst>
              <a:ext uri="{FF2B5EF4-FFF2-40B4-BE49-F238E27FC236}">
                <a16:creationId xmlns:a16="http://schemas.microsoft.com/office/drawing/2014/main" id="{B932A94E-51AD-62A7-7F0B-89D523BE4A44}"/>
              </a:ext>
            </a:extLst>
          </p:cNvPr>
          <p:cNvPicPr>
            <a:picLocks noChangeAspect="1"/>
          </p:cNvPicPr>
          <p:nvPr/>
        </p:nvPicPr>
        <p:blipFill>
          <a:blip r:embed="rId6"/>
          <a:stretch>
            <a:fillRect/>
          </a:stretch>
        </p:blipFill>
        <p:spPr>
          <a:xfrm>
            <a:off x="3430866" y="3670492"/>
            <a:ext cx="1611776" cy="1370356"/>
          </a:xfrm>
          <a:prstGeom prst="rect">
            <a:avLst/>
          </a:prstGeom>
        </p:spPr>
      </p:pic>
    </p:spTree>
    <p:extLst>
      <p:ext uri="{BB962C8B-B14F-4D97-AF65-F5344CB8AC3E}">
        <p14:creationId xmlns:p14="http://schemas.microsoft.com/office/powerpoint/2010/main" val="959548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CFEC6-F53B-C6C9-C858-2907F249C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51D46-C744-9FA9-E18D-3FF1FF22B8D7}"/>
              </a:ext>
            </a:extLst>
          </p:cNvPr>
          <p:cNvSpPr>
            <a:spLocks noGrp="1"/>
          </p:cNvSpPr>
          <p:nvPr>
            <p:ph type="title"/>
          </p:nvPr>
        </p:nvSpPr>
        <p:spPr>
          <a:xfrm>
            <a:off x="335850" y="250317"/>
            <a:ext cx="8488800" cy="375571"/>
          </a:xfrm>
        </p:spPr>
        <p:txBody>
          <a:bodyPr/>
          <a:lstStyle/>
          <a:p>
            <a:pPr defTabSz="685800">
              <a:lnSpc>
                <a:spcPct val="90000"/>
              </a:lnSpc>
              <a:defRPr/>
            </a:pPr>
            <a:r>
              <a:rPr lang="en-GB" altLang="en-US" sz="2800" dirty="0"/>
              <a:t>Leadership and Clinical Ownership</a:t>
            </a:r>
          </a:p>
        </p:txBody>
      </p:sp>
      <p:pic>
        <p:nvPicPr>
          <p:cNvPr id="20" name="Picture 19">
            <a:extLst>
              <a:ext uri="{FF2B5EF4-FFF2-40B4-BE49-F238E27FC236}">
                <a16:creationId xmlns:a16="http://schemas.microsoft.com/office/drawing/2014/main" id="{AA0240D2-8693-BCCC-B90C-8018DCBA45FF}"/>
              </a:ext>
            </a:extLst>
          </p:cNvPr>
          <p:cNvPicPr>
            <a:picLocks noChangeAspect="1"/>
          </p:cNvPicPr>
          <p:nvPr/>
        </p:nvPicPr>
        <p:blipFill>
          <a:blip r:embed="rId2"/>
          <a:stretch>
            <a:fillRect/>
          </a:stretch>
        </p:blipFill>
        <p:spPr>
          <a:xfrm>
            <a:off x="7114048" y="152302"/>
            <a:ext cx="1694102" cy="560034"/>
          </a:xfrm>
          <a:prstGeom prst="rect">
            <a:avLst/>
          </a:prstGeom>
        </p:spPr>
      </p:pic>
      <p:sp>
        <p:nvSpPr>
          <p:cNvPr id="10" name="TextBox 2">
            <a:extLst>
              <a:ext uri="{FF2B5EF4-FFF2-40B4-BE49-F238E27FC236}">
                <a16:creationId xmlns:a16="http://schemas.microsoft.com/office/drawing/2014/main" id="{EDB9EF34-C1A5-FC0E-7E17-635A5E767A99}"/>
              </a:ext>
            </a:extLst>
          </p:cNvPr>
          <p:cNvSpPr txBox="1">
            <a:spLocks noChangeArrowheads="1"/>
          </p:cNvSpPr>
          <p:nvPr/>
        </p:nvSpPr>
        <p:spPr bwMode="auto">
          <a:xfrm>
            <a:off x="84733" y="712337"/>
            <a:ext cx="8262390" cy="4501232"/>
          </a:xfrm>
          <a:prstGeom prst="rect">
            <a:avLst/>
          </a:prstGeom>
          <a:noFill/>
          <a:ln w="9525">
            <a:noFill/>
            <a:miter lim="800000"/>
            <a:headEnd/>
            <a:tailEnd/>
          </a:ln>
        </p:spPr>
        <p:txBody>
          <a:bodyPr wrap="none" lIns="68580" tIns="34290" rIns="68580" bIns="34290">
            <a:spAutoFit/>
          </a:bodyPr>
          <a:lstStyle/>
          <a:p>
            <a:r>
              <a:rPr lang="en-GB" altLang="en-US" dirty="0"/>
              <a:t>	</a:t>
            </a:r>
            <a:endParaRPr lang="en-GB" altLang="en-US" sz="2800" dirty="0">
              <a:solidFill>
                <a:schemeClr val="bg1"/>
              </a:solidFill>
            </a:endParaRPr>
          </a:p>
          <a:p>
            <a:pPr>
              <a:buFontTx/>
              <a:buChar char="•"/>
            </a:pPr>
            <a:r>
              <a:rPr lang="en-GB" altLang="en-US" sz="2800" dirty="0">
                <a:solidFill>
                  <a:schemeClr val="bg1"/>
                </a:solidFill>
              </a:rPr>
              <a:t>    Monthly service development groups by specialty</a:t>
            </a:r>
          </a:p>
          <a:p>
            <a:pPr>
              <a:buFontTx/>
              <a:buChar char="•"/>
            </a:pPr>
            <a:r>
              <a:rPr lang="en-GB" altLang="en-US" sz="2800" dirty="0">
                <a:solidFill>
                  <a:schemeClr val="bg1"/>
                </a:solidFill>
              </a:rPr>
              <a:t>    Multidisciplinary – all team members of the service </a:t>
            </a:r>
          </a:p>
          <a:p>
            <a:pPr>
              <a:buFontTx/>
              <a:buChar char="•"/>
            </a:pPr>
            <a:r>
              <a:rPr lang="en-GB" altLang="en-US" sz="2800" dirty="0">
                <a:solidFill>
                  <a:schemeClr val="bg1"/>
                </a:solidFill>
              </a:rPr>
              <a:t>	Involve finance team, manage own budget</a:t>
            </a:r>
          </a:p>
          <a:p>
            <a:pPr>
              <a:buFontTx/>
              <a:buChar char="•"/>
            </a:pPr>
            <a:r>
              <a:rPr lang="en-GB" altLang="en-US" sz="2800" dirty="0">
                <a:solidFill>
                  <a:schemeClr val="bg1"/>
                </a:solidFill>
              </a:rPr>
              <a:t>	Use data to drive improvements</a:t>
            </a:r>
          </a:p>
          <a:p>
            <a:pPr>
              <a:buFontTx/>
              <a:buChar char="•"/>
            </a:pPr>
            <a:r>
              <a:rPr lang="en-GB" altLang="en-US" sz="2800" dirty="0">
                <a:solidFill>
                  <a:schemeClr val="bg1"/>
                </a:solidFill>
              </a:rPr>
              <a:t>	Share learning between teams</a:t>
            </a:r>
          </a:p>
          <a:p>
            <a:pPr>
              <a:buFontTx/>
              <a:buChar char="•"/>
            </a:pPr>
            <a:r>
              <a:rPr lang="en-GB" altLang="en-US" sz="2800" dirty="0">
                <a:solidFill>
                  <a:schemeClr val="bg1"/>
                </a:solidFill>
              </a:rPr>
              <a:t>	Promote new ways of working</a:t>
            </a:r>
          </a:p>
          <a:p>
            <a:pPr>
              <a:buFontTx/>
              <a:buChar char="•"/>
            </a:pPr>
            <a:r>
              <a:rPr lang="en-GB" altLang="en-US" sz="2800" dirty="0">
                <a:solidFill>
                  <a:schemeClr val="bg1"/>
                </a:solidFill>
              </a:rPr>
              <a:t>	Develop role extension</a:t>
            </a:r>
          </a:p>
          <a:p>
            <a:pPr>
              <a:buFontTx/>
              <a:buChar char="•"/>
            </a:pPr>
            <a:r>
              <a:rPr lang="en-GB" altLang="en-US" sz="2800" dirty="0">
                <a:solidFill>
                  <a:schemeClr val="bg1"/>
                </a:solidFill>
              </a:rPr>
              <a:t>	Ensure clinical leads have enough time to do </a:t>
            </a:r>
          </a:p>
          <a:p>
            <a:r>
              <a:rPr lang="en-GB" altLang="en-US" sz="2800" dirty="0">
                <a:solidFill>
                  <a:schemeClr val="bg1"/>
                </a:solidFill>
              </a:rPr>
              <a:t>       their role properly especially job planning</a:t>
            </a:r>
          </a:p>
          <a:p>
            <a:endParaRPr lang="en-GB" altLang="en-US" dirty="0"/>
          </a:p>
        </p:txBody>
      </p:sp>
      <p:sp>
        <p:nvSpPr>
          <p:cNvPr id="13" name="TextBox 2">
            <a:extLst>
              <a:ext uri="{FF2B5EF4-FFF2-40B4-BE49-F238E27FC236}">
                <a16:creationId xmlns:a16="http://schemas.microsoft.com/office/drawing/2014/main" id="{66D82C82-3562-19F3-6B71-ADC1A8CF3FCD}"/>
              </a:ext>
            </a:extLst>
          </p:cNvPr>
          <p:cNvSpPr txBox="1">
            <a:spLocks noChangeArrowheads="1"/>
          </p:cNvSpPr>
          <p:nvPr/>
        </p:nvSpPr>
        <p:spPr bwMode="auto">
          <a:xfrm>
            <a:off x="237133" y="1112446"/>
            <a:ext cx="8417267" cy="3701013"/>
          </a:xfrm>
          <a:prstGeom prst="rect">
            <a:avLst/>
          </a:prstGeom>
          <a:noFill/>
          <a:ln w="9525">
            <a:noFill/>
            <a:miter lim="800000"/>
            <a:headEnd/>
            <a:tailEnd/>
          </a:ln>
        </p:spPr>
        <p:txBody>
          <a:bodyPr wrap="square" lIns="68580" tIns="34290" rIns="68580" bIns="34290">
            <a:spAutoFit/>
          </a:bodyPr>
          <a:lstStyle/>
          <a:p>
            <a:pPr marL="342900" indent="-342900">
              <a:buFont typeface="Arial" panose="020B0604020202020204" pitchFamily="34" charset="0"/>
              <a:buChar char="•"/>
            </a:pPr>
            <a:r>
              <a:rPr lang="en-GB" altLang="en-US" sz="2400" dirty="0">
                <a:solidFill>
                  <a:schemeClr val="tx2"/>
                </a:solidFill>
              </a:rPr>
              <a:t>Monthly service development groups by specialty</a:t>
            </a:r>
          </a:p>
          <a:p>
            <a:pPr marL="342900" indent="-342900">
              <a:buFont typeface="Arial" panose="020B0604020202020204" pitchFamily="34" charset="0"/>
              <a:buChar char="•"/>
            </a:pPr>
            <a:r>
              <a:rPr lang="en-GB" altLang="en-US" sz="2400" dirty="0">
                <a:solidFill>
                  <a:schemeClr val="tx2"/>
                </a:solidFill>
              </a:rPr>
              <a:t>Multidisciplinary – all team members of the service </a:t>
            </a:r>
          </a:p>
          <a:p>
            <a:pPr marL="342900" indent="-342900">
              <a:buFont typeface="Arial" panose="020B0604020202020204" pitchFamily="34" charset="0"/>
              <a:buChar char="•"/>
            </a:pPr>
            <a:r>
              <a:rPr lang="en-GB" altLang="en-US" sz="2400" dirty="0">
                <a:solidFill>
                  <a:schemeClr val="tx2"/>
                </a:solidFill>
              </a:rPr>
              <a:t>Involve finance team, manage own budget</a:t>
            </a:r>
          </a:p>
          <a:p>
            <a:pPr marL="342900" indent="-342900">
              <a:buFont typeface="Arial" panose="020B0604020202020204" pitchFamily="34" charset="0"/>
              <a:buChar char="•"/>
            </a:pPr>
            <a:r>
              <a:rPr lang="en-GB" altLang="en-US" sz="2400" dirty="0">
                <a:solidFill>
                  <a:schemeClr val="tx2"/>
                </a:solidFill>
              </a:rPr>
              <a:t>Use data to drive improvements</a:t>
            </a:r>
          </a:p>
          <a:p>
            <a:pPr marL="342900" indent="-342900">
              <a:buFont typeface="Arial" panose="020B0604020202020204" pitchFamily="34" charset="0"/>
              <a:buChar char="•"/>
            </a:pPr>
            <a:r>
              <a:rPr lang="en-GB" altLang="en-US" sz="2400" dirty="0">
                <a:solidFill>
                  <a:schemeClr val="tx2"/>
                </a:solidFill>
              </a:rPr>
              <a:t>Share learning between teams</a:t>
            </a:r>
          </a:p>
          <a:p>
            <a:pPr marL="342900" indent="-342900">
              <a:buFont typeface="Arial" panose="020B0604020202020204" pitchFamily="34" charset="0"/>
              <a:buChar char="•"/>
            </a:pPr>
            <a:r>
              <a:rPr lang="en-GB" altLang="en-US" sz="2400" dirty="0">
                <a:solidFill>
                  <a:schemeClr val="tx2"/>
                </a:solidFill>
              </a:rPr>
              <a:t>Promote new ways of working</a:t>
            </a:r>
          </a:p>
          <a:p>
            <a:pPr marL="342900" indent="-342900">
              <a:buFont typeface="Arial" panose="020B0604020202020204" pitchFamily="34" charset="0"/>
              <a:buChar char="•"/>
            </a:pPr>
            <a:r>
              <a:rPr lang="en-GB" altLang="en-US" sz="2400" dirty="0">
                <a:solidFill>
                  <a:schemeClr val="tx2"/>
                </a:solidFill>
              </a:rPr>
              <a:t>Develop role extension</a:t>
            </a:r>
          </a:p>
          <a:p>
            <a:pPr marL="342900" indent="-342900">
              <a:buFont typeface="Arial" panose="020B0604020202020204" pitchFamily="34" charset="0"/>
              <a:buChar char="•"/>
            </a:pPr>
            <a:r>
              <a:rPr lang="en-GB" altLang="en-US" sz="2400" dirty="0">
                <a:solidFill>
                  <a:schemeClr val="tx2"/>
                </a:solidFill>
              </a:rPr>
              <a:t>Ensure clinical leads have enough time to </a:t>
            </a:r>
          </a:p>
          <a:p>
            <a:r>
              <a:rPr lang="en-GB" altLang="en-US" sz="2400" dirty="0">
                <a:solidFill>
                  <a:schemeClr val="tx2"/>
                </a:solidFill>
              </a:rPr>
              <a:t>     do their role properly especially job planning</a:t>
            </a:r>
          </a:p>
          <a:p>
            <a:pPr marL="342900" indent="-342900">
              <a:buFont typeface="Arial" panose="020B0604020202020204" pitchFamily="34" charset="0"/>
              <a:buChar char="•"/>
            </a:pPr>
            <a:endParaRPr lang="en-GB" altLang="en-US" sz="2000" dirty="0">
              <a:solidFill>
                <a:schemeClr val="tx2"/>
              </a:solidFill>
            </a:endParaRPr>
          </a:p>
        </p:txBody>
      </p:sp>
      <p:pic>
        <p:nvPicPr>
          <p:cNvPr id="17" name="Picture 16">
            <a:extLst>
              <a:ext uri="{FF2B5EF4-FFF2-40B4-BE49-F238E27FC236}">
                <a16:creationId xmlns:a16="http://schemas.microsoft.com/office/drawing/2014/main" id="{CAF0D287-A9E1-8DF9-8FA6-7A681D4D79B4}"/>
              </a:ext>
            </a:extLst>
          </p:cNvPr>
          <p:cNvPicPr>
            <a:picLocks noChangeAspect="1" noChangeArrowheads="1"/>
          </p:cNvPicPr>
          <p:nvPr/>
        </p:nvPicPr>
        <p:blipFill>
          <a:blip r:embed="rId3" cstate="print"/>
          <a:srcRect l="21677" t="17290" r="21786" b="9596"/>
          <a:stretch>
            <a:fillRect/>
          </a:stretch>
        </p:blipFill>
        <p:spPr bwMode="auto">
          <a:xfrm>
            <a:off x="6010317" y="2157525"/>
            <a:ext cx="2953683" cy="1610853"/>
          </a:xfrm>
          <a:prstGeom prst="rect">
            <a:avLst/>
          </a:prstGeom>
          <a:noFill/>
          <a:ln w="9525">
            <a:noFill/>
            <a:miter lim="800000"/>
            <a:headEnd/>
            <a:tailEnd/>
          </a:ln>
        </p:spPr>
      </p:pic>
    </p:spTree>
    <p:extLst>
      <p:ext uri="{BB962C8B-B14F-4D97-AF65-F5344CB8AC3E}">
        <p14:creationId xmlns:p14="http://schemas.microsoft.com/office/powerpoint/2010/main" val="419974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86B14-C04C-E219-2F07-3E8DE6B501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46E0E1-22A4-0DDE-A1F6-83BBEA9C59BA}"/>
              </a:ext>
            </a:extLst>
          </p:cNvPr>
          <p:cNvSpPr>
            <a:spLocks noGrp="1"/>
          </p:cNvSpPr>
          <p:nvPr>
            <p:ph type="title"/>
          </p:nvPr>
        </p:nvSpPr>
        <p:spPr>
          <a:xfrm>
            <a:off x="335850" y="250317"/>
            <a:ext cx="8488800" cy="375571"/>
          </a:xfrm>
        </p:spPr>
        <p:txBody>
          <a:bodyPr/>
          <a:lstStyle/>
          <a:p>
            <a:pPr defTabSz="685800">
              <a:lnSpc>
                <a:spcPct val="90000"/>
              </a:lnSpc>
              <a:defRPr/>
            </a:pPr>
            <a:r>
              <a:rPr lang="en-GB" altLang="en-US" sz="2800" dirty="0"/>
              <a:t>Leadership and Clinical Ownership</a:t>
            </a:r>
          </a:p>
        </p:txBody>
      </p:sp>
      <p:pic>
        <p:nvPicPr>
          <p:cNvPr id="20" name="Picture 19">
            <a:extLst>
              <a:ext uri="{FF2B5EF4-FFF2-40B4-BE49-F238E27FC236}">
                <a16:creationId xmlns:a16="http://schemas.microsoft.com/office/drawing/2014/main" id="{6EE84F02-F4E6-83F2-3425-F62E3D7DA14F}"/>
              </a:ext>
            </a:extLst>
          </p:cNvPr>
          <p:cNvPicPr>
            <a:picLocks noChangeAspect="1"/>
          </p:cNvPicPr>
          <p:nvPr/>
        </p:nvPicPr>
        <p:blipFill>
          <a:blip r:embed="rId2"/>
          <a:stretch>
            <a:fillRect/>
          </a:stretch>
        </p:blipFill>
        <p:spPr>
          <a:xfrm>
            <a:off x="7114048" y="152303"/>
            <a:ext cx="1694102" cy="560034"/>
          </a:xfrm>
          <a:prstGeom prst="rect">
            <a:avLst/>
          </a:prstGeom>
        </p:spPr>
      </p:pic>
      <p:sp>
        <p:nvSpPr>
          <p:cNvPr id="10" name="TextBox 2">
            <a:extLst>
              <a:ext uri="{FF2B5EF4-FFF2-40B4-BE49-F238E27FC236}">
                <a16:creationId xmlns:a16="http://schemas.microsoft.com/office/drawing/2014/main" id="{59E0AF0E-BF74-BDC0-3260-F0A2DA533B18}"/>
              </a:ext>
            </a:extLst>
          </p:cNvPr>
          <p:cNvSpPr txBox="1">
            <a:spLocks noChangeArrowheads="1"/>
          </p:cNvSpPr>
          <p:nvPr/>
        </p:nvSpPr>
        <p:spPr bwMode="auto">
          <a:xfrm>
            <a:off x="84733" y="712337"/>
            <a:ext cx="8262390" cy="4501232"/>
          </a:xfrm>
          <a:prstGeom prst="rect">
            <a:avLst/>
          </a:prstGeom>
          <a:noFill/>
          <a:ln w="9525">
            <a:noFill/>
            <a:miter lim="800000"/>
            <a:headEnd/>
            <a:tailEnd/>
          </a:ln>
        </p:spPr>
        <p:txBody>
          <a:bodyPr wrap="none" lIns="68580" tIns="34290" rIns="68580" bIns="34290">
            <a:spAutoFit/>
          </a:bodyPr>
          <a:lstStyle/>
          <a:p>
            <a:r>
              <a:rPr lang="en-GB" altLang="en-US" dirty="0"/>
              <a:t>	</a:t>
            </a:r>
            <a:endParaRPr lang="en-GB" altLang="en-US" sz="2800" dirty="0">
              <a:solidFill>
                <a:schemeClr val="bg1"/>
              </a:solidFill>
            </a:endParaRPr>
          </a:p>
          <a:p>
            <a:pPr>
              <a:buFontTx/>
              <a:buChar char="•"/>
            </a:pPr>
            <a:r>
              <a:rPr lang="en-GB" altLang="en-US" sz="2800" dirty="0">
                <a:solidFill>
                  <a:schemeClr val="bg1"/>
                </a:solidFill>
              </a:rPr>
              <a:t>    Monthly service development groups by specialty</a:t>
            </a:r>
          </a:p>
          <a:p>
            <a:pPr>
              <a:buFontTx/>
              <a:buChar char="•"/>
            </a:pPr>
            <a:r>
              <a:rPr lang="en-GB" altLang="en-US" sz="2800" dirty="0">
                <a:solidFill>
                  <a:schemeClr val="bg1"/>
                </a:solidFill>
              </a:rPr>
              <a:t>    Multidisciplinary – all team members of the service </a:t>
            </a:r>
          </a:p>
          <a:p>
            <a:pPr>
              <a:buFontTx/>
              <a:buChar char="•"/>
            </a:pPr>
            <a:r>
              <a:rPr lang="en-GB" altLang="en-US" sz="2800" dirty="0">
                <a:solidFill>
                  <a:schemeClr val="bg1"/>
                </a:solidFill>
              </a:rPr>
              <a:t>	Involve finance team, manage own budget</a:t>
            </a:r>
          </a:p>
          <a:p>
            <a:pPr>
              <a:buFontTx/>
              <a:buChar char="•"/>
            </a:pPr>
            <a:r>
              <a:rPr lang="en-GB" altLang="en-US" sz="2800" dirty="0">
                <a:solidFill>
                  <a:schemeClr val="bg1"/>
                </a:solidFill>
              </a:rPr>
              <a:t>	Use data to drive improvements</a:t>
            </a:r>
          </a:p>
          <a:p>
            <a:pPr>
              <a:buFontTx/>
              <a:buChar char="•"/>
            </a:pPr>
            <a:r>
              <a:rPr lang="en-GB" altLang="en-US" sz="2800" dirty="0">
                <a:solidFill>
                  <a:schemeClr val="bg1"/>
                </a:solidFill>
              </a:rPr>
              <a:t>	Share learning between teams</a:t>
            </a:r>
          </a:p>
          <a:p>
            <a:pPr>
              <a:buFontTx/>
              <a:buChar char="•"/>
            </a:pPr>
            <a:r>
              <a:rPr lang="en-GB" altLang="en-US" sz="2800" dirty="0">
                <a:solidFill>
                  <a:schemeClr val="bg1"/>
                </a:solidFill>
              </a:rPr>
              <a:t>	Promote new ways of working</a:t>
            </a:r>
          </a:p>
          <a:p>
            <a:pPr>
              <a:buFontTx/>
              <a:buChar char="•"/>
            </a:pPr>
            <a:r>
              <a:rPr lang="en-GB" altLang="en-US" sz="2800" dirty="0">
                <a:solidFill>
                  <a:schemeClr val="bg1"/>
                </a:solidFill>
              </a:rPr>
              <a:t>	Develop role extension</a:t>
            </a:r>
          </a:p>
          <a:p>
            <a:pPr>
              <a:buFontTx/>
              <a:buChar char="•"/>
            </a:pPr>
            <a:r>
              <a:rPr lang="en-GB" altLang="en-US" sz="2800" dirty="0">
                <a:solidFill>
                  <a:schemeClr val="bg1"/>
                </a:solidFill>
              </a:rPr>
              <a:t>	Ensure clinical leads have enough time to do </a:t>
            </a:r>
          </a:p>
          <a:p>
            <a:r>
              <a:rPr lang="en-GB" altLang="en-US" sz="2800" dirty="0">
                <a:solidFill>
                  <a:schemeClr val="bg1"/>
                </a:solidFill>
              </a:rPr>
              <a:t>       their role properly especially job planning</a:t>
            </a:r>
          </a:p>
          <a:p>
            <a:endParaRPr lang="en-GB" altLang="en-US" dirty="0"/>
          </a:p>
        </p:txBody>
      </p:sp>
      <p:sp>
        <p:nvSpPr>
          <p:cNvPr id="4" name="TextBox 2">
            <a:extLst>
              <a:ext uri="{FF2B5EF4-FFF2-40B4-BE49-F238E27FC236}">
                <a16:creationId xmlns:a16="http://schemas.microsoft.com/office/drawing/2014/main" id="{5A3FBA08-EBB0-7E86-F7D2-F001382B3479}"/>
              </a:ext>
            </a:extLst>
          </p:cNvPr>
          <p:cNvSpPr txBox="1">
            <a:spLocks noChangeArrowheads="1"/>
          </p:cNvSpPr>
          <p:nvPr/>
        </p:nvSpPr>
        <p:spPr bwMode="auto">
          <a:xfrm>
            <a:off x="103809" y="1242244"/>
            <a:ext cx="5736196" cy="3670236"/>
          </a:xfrm>
          <a:prstGeom prst="rect">
            <a:avLst/>
          </a:prstGeom>
          <a:noFill/>
          <a:ln w="9525">
            <a:noFill/>
            <a:miter lim="800000"/>
            <a:headEnd/>
            <a:tailEnd/>
          </a:ln>
        </p:spPr>
        <p:txBody>
          <a:bodyPr wrap="square" lIns="68580" tIns="34290" rIns="68580" bIns="34290">
            <a:spAutoFit/>
          </a:bodyPr>
          <a:lstStyle/>
          <a:p>
            <a:pPr marL="457200" indent="-457200">
              <a:buFont typeface="Arial" panose="020B0604020202020204" pitchFamily="34" charset="0"/>
              <a:buChar char="•"/>
            </a:pPr>
            <a:r>
              <a:rPr lang="en-GB" altLang="en-US" sz="2400" dirty="0">
                <a:solidFill>
                  <a:schemeClr val="tx2"/>
                </a:solidFill>
              </a:rPr>
              <a:t>Develop pathways nationally</a:t>
            </a:r>
          </a:p>
          <a:p>
            <a:pPr marL="457200" indent="-457200">
              <a:buFont typeface="Arial" panose="020B0604020202020204" pitchFamily="34" charset="0"/>
              <a:buChar char="•"/>
            </a:pPr>
            <a:r>
              <a:rPr lang="en-GB" altLang="en-US" sz="2400" dirty="0">
                <a:solidFill>
                  <a:schemeClr val="tx2"/>
                </a:solidFill>
              </a:rPr>
              <a:t>Locally customise if needed</a:t>
            </a:r>
          </a:p>
          <a:p>
            <a:pPr marL="457200" indent="-457200">
              <a:buFont typeface="Arial" panose="020B0604020202020204" pitchFamily="34" charset="0"/>
              <a:buChar char="•"/>
            </a:pPr>
            <a:r>
              <a:rPr lang="en-GB" altLang="en-US" sz="2400" dirty="0">
                <a:solidFill>
                  <a:schemeClr val="tx2"/>
                </a:solidFill>
              </a:rPr>
              <a:t>Co-design with primary care colleagues</a:t>
            </a:r>
          </a:p>
          <a:p>
            <a:pPr marL="457200" indent="-457200">
              <a:buFont typeface="Arial" panose="020B0604020202020204" pitchFamily="34" charset="0"/>
              <a:buChar char="•"/>
            </a:pPr>
            <a:r>
              <a:rPr lang="en-GB" altLang="en-US" sz="2400" dirty="0">
                <a:solidFill>
                  <a:schemeClr val="tx2"/>
                </a:solidFill>
              </a:rPr>
              <a:t>Utilise ref help resource</a:t>
            </a:r>
          </a:p>
          <a:p>
            <a:pPr marL="457200" indent="-457200">
              <a:buFont typeface="Arial" panose="020B0604020202020204" pitchFamily="34" charset="0"/>
              <a:buChar char="•"/>
            </a:pPr>
            <a:r>
              <a:rPr lang="en-GB" altLang="en-US" sz="2400" dirty="0">
                <a:solidFill>
                  <a:schemeClr val="tx2"/>
                </a:solidFill>
              </a:rPr>
              <a:t>Embed realistic medicine principles </a:t>
            </a:r>
          </a:p>
          <a:p>
            <a:pPr marL="457200" indent="-457200">
              <a:buFont typeface="Arial" panose="020B0604020202020204" pitchFamily="34" charset="0"/>
              <a:buChar char="•"/>
            </a:pPr>
            <a:r>
              <a:rPr lang="en-GB" altLang="en-US" sz="2400" dirty="0">
                <a:solidFill>
                  <a:schemeClr val="tx2"/>
                </a:solidFill>
              </a:rPr>
              <a:t>Ensure pathways easy to see and use</a:t>
            </a:r>
          </a:p>
          <a:p>
            <a:pPr marL="457200" indent="-457200">
              <a:buFont typeface="Arial" panose="020B0604020202020204" pitchFamily="34" charset="0"/>
              <a:buChar char="•"/>
            </a:pPr>
            <a:r>
              <a:rPr lang="en-GB" altLang="en-US" sz="2400" dirty="0">
                <a:solidFill>
                  <a:schemeClr val="tx2"/>
                </a:solidFill>
              </a:rPr>
              <a:t>Develop resources to give advice to patients</a:t>
            </a:r>
          </a:p>
          <a:p>
            <a:pPr marL="457200" indent="-457200">
              <a:buFont typeface="Arial" panose="020B0604020202020204" pitchFamily="34" charset="0"/>
              <a:buChar char="•"/>
            </a:pPr>
            <a:r>
              <a:rPr lang="en-GB" altLang="en-US" sz="2400" dirty="0">
                <a:solidFill>
                  <a:schemeClr val="tx2"/>
                </a:solidFill>
              </a:rPr>
              <a:t>Use opt in where possible</a:t>
            </a:r>
          </a:p>
          <a:p>
            <a:pPr marL="285750" indent="-285750">
              <a:buFont typeface="Arial" panose="020B0604020202020204" pitchFamily="34" charset="0"/>
              <a:buChar char="•"/>
            </a:pPr>
            <a:endParaRPr lang="en-GB" altLang="en-US" dirty="0">
              <a:solidFill>
                <a:schemeClr val="tx2"/>
              </a:solidFill>
            </a:endParaRPr>
          </a:p>
        </p:txBody>
      </p:sp>
      <p:pic>
        <p:nvPicPr>
          <p:cNvPr id="6" name="Picture 2">
            <a:extLst>
              <a:ext uri="{FF2B5EF4-FFF2-40B4-BE49-F238E27FC236}">
                <a16:creationId xmlns:a16="http://schemas.microsoft.com/office/drawing/2014/main" id="{CC7A1908-68F0-73E8-2A4F-C786F8E827DB}"/>
              </a:ext>
            </a:extLst>
          </p:cNvPr>
          <p:cNvPicPr>
            <a:picLocks noChangeAspect="1" noChangeArrowheads="1"/>
          </p:cNvPicPr>
          <p:nvPr/>
        </p:nvPicPr>
        <p:blipFill>
          <a:blip r:embed="rId3" cstate="print"/>
          <a:srcRect l="55467" t="58755" r="29698" b="24101"/>
          <a:stretch>
            <a:fillRect/>
          </a:stretch>
        </p:blipFill>
        <p:spPr bwMode="auto">
          <a:xfrm>
            <a:off x="5691411" y="1242244"/>
            <a:ext cx="2674788" cy="1304032"/>
          </a:xfrm>
          <a:prstGeom prst="rect">
            <a:avLst/>
          </a:prstGeom>
          <a:noFill/>
          <a:ln w="9525">
            <a:noFill/>
            <a:miter lim="800000"/>
            <a:headEnd/>
            <a:tailEnd/>
          </a:ln>
        </p:spPr>
      </p:pic>
      <p:pic>
        <p:nvPicPr>
          <p:cNvPr id="8" name="Picture 7">
            <a:extLst>
              <a:ext uri="{FF2B5EF4-FFF2-40B4-BE49-F238E27FC236}">
                <a16:creationId xmlns:a16="http://schemas.microsoft.com/office/drawing/2014/main" id="{AA4A23E1-3B49-D305-F30A-F948711E7FEE}"/>
              </a:ext>
            </a:extLst>
          </p:cNvPr>
          <p:cNvPicPr>
            <a:picLocks noChangeAspect="1"/>
          </p:cNvPicPr>
          <p:nvPr/>
        </p:nvPicPr>
        <p:blipFill>
          <a:blip r:embed="rId4"/>
          <a:stretch>
            <a:fillRect/>
          </a:stretch>
        </p:blipFill>
        <p:spPr>
          <a:xfrm>
            <a:off x="5755407" y="2890053"/>
            <a:ext cx="2969672" cy="1629404"/>
          </a:xfrm>
          <a:prstGeom prst="rect">
            <a:avLst/>
          </a:prstGeom>
        </p:spPr>
      </p:pic>
    </p:spTree>
    <p:extLst>
      <p:ext uri="{BB962C8B-B14F-4D97-AF65-F5344CB8AC3E}">
        <p14:creationId xmlns:p14="http://schemas.microsoft.com/office/powerpoint/2010/main" val="1972517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75298-B2E5-E8DD-E12F-63EA505FAD64}"/>
              </a:ext>
            </a:extLst>
          </p:cNvPr>
          <p:cNvSpPr>
            <a:spLocks noGrp="1"/>
          </p:cNvSpPr>
          <p:nvPr>
            <p:ph type="title"/>
          </p:nvPr>
        </p:nvSpPr>
        <p:spPr>
          <a:xfrm>
            <a:off x="267263" y="240841"/>
            <a:ext cx="8488800" cy="375571"/>
          </a:xfrm>
        </p:spPr>
        <p:txBody>
          <a:bodyPr/>
          <a:lstStyle/>
          <a:p>
            <a:r>
              <a:rPr lang="en-GB" sz="2800" dirty="0"/>
              <a:t>Cataract Improvement Project - Clinical Ownership </a:t>
            </a:r>
          </a:p>
        </p:txBody>
      </p:sp>
      <p:grpSp>
        <p:nvGrpSpPr>
          <p:cNvPr id="8" name="Group 7">
            <a:extLst>
              <a:ext uri="{FF2B5EF4-FFF2-40B4-BE49-F238E27FC236}">
                <a16:creationId xmlns:a16="http://schemas.microsoft.com/office/drawing/2014/main" id="{29CBA11C-E243-8020-A904-C85BA981DB10}"/>
              </a:ext>
            </a:extLst>
          </p:cNvPr>
          <p:cNvGrpSpPr/>
          <p:nvPr/>
        </p:nvGrpSpPr>
        <p:grpSpPr>
          <a:xfrm>
            <a:off x="376403" y="1030437"/>
            <a:ext cx="8767597" cy="3591948"/>
            <a:chOff x="110003" y="893637"/>
            <a:chExt cx="8830445" cy="3591948"/>
          </a:xfrm>
        </p:grpSpPr>
        <p:pic>
          <p:nvPicPr>
            <p:cNvPr id="6" name="Picture 5">
              <a:extLst>
                <a:ext uri="{FF2B5EF4-FFF2-40B4-BE49-F238E27FC236}">
                  <a16:creationId xmlns:a16="http://schemas.microsoft.com/office/drawing/2014/main" id="{1CEC4CFC-8BFB-E0D7-E14B-B47CB57143BD}"/>
                </a:ext>
              </a:extLst>
            </p:cNvPr>
            <p:cNvPicPr>
              <a:picLocks noChangeAspect="1"/>
            </p:cNvPicPr>
            <p:nvPr/>
          </p:nvPicPr>
          <p:blipFill>
            <a:blip r:embed="rId2"/>
            <a:srcRect b="4336"/>
            <a:stretch>
              <a:fillRect/>
            </a:stretch>
          </p:blipFill>
          <p:spPr>
            <a:xfrm>
              <a:off x="110003" y="893637"/>
              <a:ext cx="8830445" cy="3591948"/>
            </a:xfrm>
            <a:prstGeom prst="rect">
              <a:avLst/>
            </a:prstGeom>
          </p:spPr>
        </p:pic>
        <p:pic>
          <p:nvPicPr>
            <p:cNvPr id="10" name="Picture 9">
              <a:extLst>
                <a:ext uri="{FF2B5EF4-FFF2-40B4-BE49-F238E27FC236}">
                  <a16:creationId xmlns:a16="http://schemas.microsoft.com/office/drawing/2014/main" id="{1255C888-B9D7-3636-B4AD-EEEB300CE220}"/>
                </a:ext>
              </a:extLst>
            </p:cNvPr>
            <p:cNvPicPr>
              <a:picLocks noChangeAspect="1"/>
            </p:cNvPicPr>
            <p:nvPr/>
          </p:nvPicPr>
          <p:blipFill>
            <a:blip r:embed="rId3"/>
            <a:stretch>
              <a:fillRect/>
            </a:stretch>
          </p:blipFill>
          <p:spPr>
            <a:xfrm>
              <a:off x="483751" y="2962275"/>
              <a:ext cx="2716569" cy="1523310"/>
            </a:xfrm>
            <a:prstGeom prst="rect">
              <a:avLst/>
            </a:prstGeom>
          </p:spPr>
        </p:pic>
      </p:grpSp>
    </p:spTree>
    <p:extLst>
      <p:ext uri="{BB962C8B-B14F-4D97-AF65-F5344CB8AC3E}">
        <p14:creationId xmlns:p14="http://schemas.microsoft.com/office/powerpoint/2010/main" val="388594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13A28-F988-F191-22B6-AF0245BFEAC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3198119-98FD-EB4B-5821-EE8767DCA98B}"/>
              </a:ext>
            </a:extLst>
          </p:cNvPr>
          <p:cNvSpPr>
            <a:spLocks noGrp="1"/>
          </p:cNvSpPr>
          <p:nvPr>
            <p:ph type="title"/>
          </p:nvPr>
        </p:nvSpPr>
        <p:spPr>
          <a:xfrm>
            <a:off x="426210" y="259357"/>
            <a:ext cx="8488800" cy="375571"/>
          </a:xfrm>
        </p:spPr>
        <p:txBody>
          <a:bodyPr/>
          <a:lstStyle/>
          <a:p>
            <a:r>
              <a:rPr lang="en-US" sz="2800" dirty="0"/>
              <a:t>Cataract Capacity Doubled</a:t>
            </a:r>
          </a:p>
        </p:txBody>
      </p:sp>
      <p:pic>
        <p:nvPicPr>
          <p:cNvPr id="2" name="Picture 1">
            <a:extLst>
              <a:ext uri="{FF2B5EF4-FFF2-40B4-BE49-F238E27FC236}">
                <a16:creationId xmlns:a16="http://schemas.microsoft.com/office/drawing/2014/main" id="{A106D26A-4309-96BF-FEA0-5794E574EBB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2400" y="971999"/>
            <a:ext cx="7656421" cy="3866687"/>
          </a:xfrm>
          <a:prstGeom prst="rect">
            <a:avLst/>
          </a:prstGeom>
        </p:spPr>
      </p:pic>
      <p:pic>
        <p:nvPicPr>
          <p:cNvPr id="6" name="Picture 5">
            <a:extLst>
              <a:ext uri="{FF2B5EF4-FFF2-40B4-BE49-F238E27FC236}">
                <a16:creationId xmlns:a16="http://schemas.microsoft.com/office/drawing/2014/main" id="{79DF208D-6302-6F7A-1F6B-2B6445C7CD07}"/>
              </a:ext>
            </a:extLst>
          </p:cNvPr>
          <p:cNvPicPr>
            <a:picLocks noChangeAspect="1"/>
          </p:cNvPicPr>
          <p:nvPr/>
        </p:nvPicPr>
        <p:blipFill>
          <a:blip r:embed="rId4"/>
          <a:stretch>
            <a:fillRect/>
          </a:stretch>
        </p:blipFill>
        <p:spPr>
          <a:xfrm>
            <a:off x="7114048" y="113394"/>
            <a:ext cx="1694102" cy="560034"/>
          </a:xfrm>
          <a:prstGeom prst="rect">
            <a:avLst/>
          </a:prstGeom>
        </p:spPr>
      </p:pic>
    </p:spTree>
    <p:extLst>
      <p:ext uri="{BB962C8B-B14F-4D97-AF65-F5344CB8AC3E}">
        <p14:creationId xmlns:p14="http://schemas.microsoft.com/office/powerpoint/2010/main" val="3928401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VIDEO PLACEHOLDER — NHS Highland Patients - One Stop Breast Clinic">
            <a:extLst>
              <a:ext uri="{FF2B5EF4-FFF2-40B4-BE49-F238E27FC236}">
                <a16:creationId xmlns:a16="http://schemas.microsoft.com/office/drawing/2014/main" id="{FD605C64-67E6-FDA3-F570-23CB0C2D9CD0}"/>
              </a:ext>
            </a:extLst>
          </p:cNvPr>
          <p:cNvSpPr/>
          <p:nvPr/>
        </p:nvSpPr>
        <p:spPr>
          <a:xfrm>
            <a:off x="3263739" y="1162432"/>
            <a:ext cx="2006936" cy="3581363"/>
          </a:xfrm>
          <a:prstGeom prst="rect">
            <a:avLst/>
          </a:prstGeom>
          <a:solidFill>
            <a:srgbClr val="2B202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sp>
        <p:nvSpPr>
          <p:cNvPr id="10" name="Rectangle 9">
            <a:extLst>
              <a:ext uri="{FF2B5EF4-FFF2-40B4-BE49-F238E27FC236}">
                <a16:creationId xmlns:a16="http://schemas.microsoft.com/office/drawing/2014/main" id="{D5EEB9B9-8C2B-D73E-BA9F-6A04280F94DD}"/>
              </a:ext>
            </a:extLst>
          </p:cNvPr>
          <p:cNvSpPr/>
          <p:nvPr/>
        </p:nvSpPr>
        <p:spPr>
          <a:xfrm>
            <a:off x="3281143" y="1163919"/>
            <a:ext cx="2006936" cy="29374"/>
          </a:xfrm>
          <a:prstGeom prst="rect">
            <a:avLst/>
          </a:prstGeom>
          <a:solidFill>
            <a:srgbClr val="E56B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1350"/>
          </a:p>
        </p:txBody>
      </p:sp>
      <p:pic>
        <p:nvPicPr>
          <p:cNvPr id="14" name="Surgical Care Practitioner Vide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271266" y="1167723"/>
            <a:ext cx="1999409" cy="3576072"/>
          </a:xfrm>
          <a:prstGeom prst="rect">
            <a:avLst/>
          </a:prstGeom>
        </p:spPr>
      </p:pic>
      <p:sp>
        <p:nvSpPr>
          <p:cNvPr id="5" name="Title 4">
            <a:extLst>
              <a:ext uri="{FF2B5EF4-FFF2-40B4-BE49-F238E27FC236}">
                <a16:creationId xmlns:a16="http://schemas.microsoft.com/office/drawing/2014/main" id="{709FE1AA-1D9A-36E1-AFF5-BDB098B94C50}"/>
              </a:ext>
            </a:extLst>
          </p:cNvPr>
          <p:cNvSpPr>
            <a:spLocks noGrp="1"/>
          </p:cNvSpPr>
          <p:nvPr>
            <p:ph type="title"/>
          </p:nvPr>
        </p:nvSpPr>
        <p:spPr>
          <a:xfrm>
            <a:off x="370226" y="466882"/>
            <a:ext cx="8488800" cy="375571"/>
          </a:xfrm>
        </p:spPr>
        <p:txBody>
          <a:bodyPr/>
          <a:lstStyle/>
          <a:p>
            <a:r>
              <a:rPr lang="en-GB" sz="2800" dirty="0">
                <a:latin typeface="Calibri" panose="020F0502020204030204" pitchFamily="34" charset="0"/>
                <a:ea typeface="Calibri" panose="020F0502020204030204" pitchFamily="34" charset="0"/>
                <a:cs typeface="Calibri" panose="020F0502020204030204" pitchFamily="34" charset="0"/>
              </a:rPr>
              <a:t>Surgical Care Practitioners</a:t>
            </a:r>
            <a:br>
              <a:rPr lang="en-GB" b="1" dirty="0">
                <a:solidFill>
                  <a:srgbClr val="5B214E"/>
                </a:solidFill>
                <a:latin typeface="Georgia"/>
              </a:rPr>
            </a:br>
            <a:endParaRPr lang="en-GB" dirty="0"/>
          </a:p>
        </p:txBody>
      </p:sp>
      <p:sp>
        <p:nvSpPr>
          <p:cNvPr id="7" name="Content Placeholder 6">
            <a:extLst>
              <a:ext uri="{FF2B5EF4-FFF2-40B4-BE49-F238E27FC236}">
                <a16:creationId xmlns:a16="http://schemas.microsoft.com/office/drawing/2014/main" id="{88B68475-4204-FA85-7B10-DA642C533CA9}"/>
              </a:ext>
            </a:extLst>
          </p:cNvPr>
          <p:cNvSpPr>
            <a:spLocks noGrp="1"/>
          </p:cNvSpPr>
          <p:nvPr>
            <p:ph sz="quarter" idx="12"/>
          </p:nvPr>
        </p:nvSpPr>
        <p:spPr>
          <a:xfrm>
            <a:off x="107251" y="1266825"/>
            <a:ext cx="3024750" cy="3390900"/>
          </a:xfrm>
        </p:spPr>
        <p:txBody>
          <a:bodyPr/>
          <a:lstStyle/>
          <a:p>
            <a:pPr indent="17463"/>
            <a:r>
              <a:rPr lang="en-GB" dirty="0"/>
              <a:t> </a:t>
            </a:r>
            <a:r>
              <a:rPr lang="en-GB" dirty="0">
                <a:solidFill>
                  <a:schemeClr val="tx2"/>
                </a:solidFill>
              </a:rPr>
              <a:t>long waits for high volume low </a:t>
            </a:r>
          </a:p>
          <a:p>
            <a:pPr indent="17463"/>
            <a:r>
              <a:rPr lang="en-GB" dirty="0">
                <a:solidFill>
                  <a:schemeClr val="tx2"/>
                </a:solidFill>
              </a:rPr>
              <a:t> complexity surgery and clinic apps</a:t>
            </a:r>
          </a:p>
          <a:p>
            <a:pPr indent="17463"/>
            <a:r>
              <a:rPr lang="en-GB" dirty="0">
                <a:solidFill>
                  <a:schemeClr val="tx2"/>
                </a:solidFill>
              </a:rPr>
              <a:t> workforce shortages</a:t>
            </a:r>
          </a:p>
          <a:p>
            <a:pPr indent="17463"/>
            <a:r>
              <a:rPr lang="en-GB" dirty="0">
                <a:solidFill>
                  <a:schemeClr val="tx2"/>
                </a:solidFill>
              </a:rPr>
              <a:t> trial of new model  of workforce</a:t>
            </a:r>
          </a:p>
        </p:txBody>
      </p:sp>
      <p:pic>
        <p:nvPicPr>
          <p:cNvPr id="18" name="Picture Placeholder 17">
            <a:extLst>
              <a:ext uri="{FF2B5EF4-FFF2-40B4-BE49-F238E27FC236}">
                <a16:creationId xmlns:a16="http://schemas.microsoft.com/office/drawing/2014/main" id="{91502F91-EC84-0352-80B3-994892144224}"/>
              </a:ext>
            </a:extLst>
          </p:cNvPr>
          <p:cNvPicPr>
            <a:picLocks noGrp="1" noChangeAspect="1"/>
          </p:cNvPicPr>
          <p:nvPr>
            <p:ph type="pic" sz="quarter" idx="11"/>
          </p:nvPr>
        </p:nvPicPr>
        <p:blipFill>
          <a:blip r:embed="rId6">
            <a:extLst>
              <a:ext uri="{837473B0-CC2E-450A-ABE3-18F120FF3D39}">
                <a1611:picAttrSrcUrl xmlns:a1611="http://schemas.microsoft.com/office/drawing/2016/11/main" r:id="rId7"/>
              </a:ext>
            </a:extLst>
          </a:blip>
          <a:srcRect l="14825" r="14825"/>
          <a:stretch>
            <a:fillRect/>
          </a:stretch>
        </p:blipFill>
        <p:spPr>
          <a:xfrm>
            <a:off x="5608859" y="1356995"/>
            <a:ext cx="3080227" cy="2918973"/>
          </a:xfrm>
        </p:spPr>
      </p:pic>
      <p:pic>
        <p:nvPicPr>
          <p:cNvPr id="3" name="Picture 2">
            <a:extLst>
              <a:ext uri="{FF2B5EF4-FFF2-40B4-BE49-F238E27FC236}">
                <a16:creationId xmlns:a16="http://schemas.microsoft.com/office/drawing/2014/main" id="{EADDB3D1-95A0-5FDC-59E5-31BFE492D60D}"/>
              </a:ext>
            </a:extLst>
          </p:cNvPr>
          <p:cNvPicPr>
            <a:picLocks noChangeAspect="1"/>
          </p:cNvPicPr>
          <p:nvPr/>
        </p:nvPicPr>
        <p:blipFill>
          <a:blip r:embed="rId8"/>
          <a:stretch>
            <a:fillRect/>
          </a:stretch>
        </p:blipFill>
        <p:spPr>
          <a:xfrm>
            <a:off x="7114048" y="190843"/>
            <a:ext cx="1694102" cy="560034"/>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4"/>
                                        </p:tgtEl>
                                      </p:cBhvr>
                                    </p:cmd>
                                  </p:childTnLst>
                                </p:cTn>
                              </p:par>
                            </p:childTnLst>
                          </p:cTn>
                        </p:par>
                      </p:childTnLst>
                    </p:cTn>
                  </p:par>
                </p:childTnLst>
              </p:cTn>
              <p:nextCondLst>
                <p:cond evt="onClick" delay="0">
                  <p:tgtEl>
                    <p:spTgt spid="14"/>
                  </p:tgtEl>
                </p:cond>
              </p:nextCondLst>
            </p:seq>
            <p:video>
              <p:cMediaNode vol="80000">
                <p:cTn id="7" fill="hold" display="0">
                  <p:stCondLst>
                    <p:cond delay="indefinite"/>
                  </p:stCondLst>
                </p:cTn>
                <p:tgtEl>
                  <p:spTgt spid="1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EAB1A79-B4C7-4594-B115-B3F858A7CE53}"/>
              </a:ext>
            </a:extLst>
          </p:cNvPr>
          <p:cNvSpPr>
            <a:spLocks noGrp="1"/>
          </p:cNvSpPr>
          <p:nvPr/>
        </p:nvSpPr>
        <p:spPr>
          <a:xfrm>
            <a:off x="514350" y="557212"/>
            <a:ext cx="8115300" cy="585788"/>
          </a:xfrm>
          <a:prstGeom prst="rect">
            <a:avLst/>
          </a:prstGeom>
          <a:noFill/>
          <a:ln w="0">
            <a:noFill/>
            <a:prstDash val="solid"/>
          </a:ln>
        </p:spPr>
        <p:txBody>
          <a:bodyPr lIns="0" tIns="0" rIns="0" bIns="0" anchor="t">
            <a:normAutofit fontScale="98492"/>
          </a:bodyPr>
          <a:lstStyle/>
          <a:p>
            <a:pPr algn="l">
              <a:lnSpc>
                <a:spcPct val="92000"/>
              </a:lnSpc>
              <a:buNone/>
              <a:defRPr sz="3450" b="1" i="0">
                <a:solidFill>
                  <a:srgbClr val="173B4D"/>
                </a:solidFill>
                <a:latin typeface="Aptos Display"/>
                <a:ea typeface="Aptos Display"/>
                <a:cs typeface="Aptos Display"/>
              </a:defRPr>
            </a:pPr>
            <a:endParaRPr sz="2588" b="1" dirty="0">
              <a:solidFill>
                <a:srgbClr val="173B4D"/>
              </a:solidFill>
              <a:latin typeface="+mj-lt"/>
              <a:ea typeface="Aptos Display"/>
              <a:cs typeface="Aptos Display"/>
            </a:endParaRPr>
          </a:p>
        </p:txBody>
      </p:sp>
      <p:sp>
        <p:nvSpPr>
          <p:cNvPr id="3" name="Rectangle 2">
            <a:extLst>
              <a:ext uri="{FF2B5EF4-FFF2-40B4-BE49-F238E27FC236}">
                <a16:creationId xmlns:a16="http://schemas.microsoft.com/office/drawing/2014/main" id="{9B50A456-EB91-4A54-BB7F-96E20C9122C0}"/>
              </a:ext>
            </a:extLst>
          </p:cNvPr>
          <p:cNvSpPr>
            <a:spLocks noGrp="1"/>
          </p:cNvSpPr>
          <p:nvPr/>
        </p:nvSpPr>
        <p:spPr>
          <a:xfrm>
            <a:off x="557213" y="1464469"/>
            <a:ext cx="2571750" cy="750094"/>
          </a:xfrm>
          <a:prstGeom prst="rect">
            <a:avLst/>
          </a:prstGeom>
          <a:noFill/>
          <a:ln w="0">
            <a:noFill/>
            <a:prstDash val="solid"/>
          </a:ln>
        </p:spPr>
        <p:txBody>
          <a:bodyPr lIns="0" tIns="0" rIns="0" bIns="0" anchor="t">
            <a:normAutofit/>
          </a:bodyPr>
          <a:lstStyle/>
          <a:p>
            <a:pPr algn="l">
              <a:lnSpc>
                <a:spcPct val="100000"/>
              </a:lnSpc>
              <a:buNone/>
              <a:defRPr sz="6300" b="1" i="0">
                <a:solidFill>
                  <a:srgbClr val="006B70"/>
                </a:solidFill>
                <a:latin typeface="Aptos Display"/>
                <a:ea typeface="Aptos Display"/>
                <a:cs typeface="Aptos Display"/>
              </a:defRPr>
            </a:pPr>
            <a:r>
              <a:rPr lang="en-US" sz="4725" b="1" dirty="0">
                <a:solidFill>
                  <a:srgbClr val="006B70"/>
                </a:solidFill>
                <a:latin typeface="+mj-lt"/>
                <a:ea typeface="Aptos Display"/>
                <a:cs typeface="Aptos Display"/>
              </a:rPr>
              <a:t>REALITY</a:t>
            </a:r>
            <a:endParaRPr sz="4725" b="1" dirty="0">
              <a:solidFill>
                <a:srgbClr val="006B70"/>
              </a:solidFill>
              <a:latin typeface="+mj-lt"/>
              <a:ea typeface="Aptos Display"/>
              <a:cs typeface="Aptos Display"/>
            </a:endParaRPr>
          </a:p>
        </p:txBody>
      </p:sp>
      <p:sp>
        <p:nvSpPr>
          <p:cNvPr id="4" name="Rectangle 3">
            <a:extLst>
              <a:ext uri="{FF2B5EF4-FFF2-40B4-BE49-F238E27FC236}">
                <a16:creationId xmlns:a16="http://schemas.microsoft.com/office/drawing/2014/main" id="{087CA92F-1424-42FE-9CBB-EDFE3DD43135}"/>
              </a:ext>
            </a:extLst>
          </p:cNvPr>
          <p:cNvSpPr>
            <a:spLocks noGrp="1"/>
          </p:cNvSpPr>
          <p:nvPr/>
        </p:nvSpPr>
        <p:spPr>
          <a:xfrm>
            <a:off x="600075" y="2257425"/>
            <a:ext cx="2143125" cy="242888"/>
          </a:xfrm>
          <a:prstGeom prst="rect">
            <a:avLst/>
          </a:prstGeom>
          <a:noFill/>
          <a:ln w="0">
            <a:noFill/>
            <a:prstDash val="solid"/>
          </a:ln>
        </p:spPr>
        <p:txBody>
          <a:bodyPr lIns="0" tIns="0" rIns="0" bIns="0" anchor="t">
            <a:normAutofit/>
          </a:bodyPr>
          <a:lstStyle/>
          <a:p>
            <a:pPr algn="l">
              <a:lnSpc>
                <a:spcPct val="100000"/>
              </a:lnSpc>
              <a:buNone/>
              <a:defRPr sz="1575" b="1" i="0">
                <a:solidFill>
                  <a:srgbClr val="58706D"/>
                </a:solidFill>
                <a:latin typeface="Aptos"/>
                <a:ea typeface="Aptos"/>
                <a:cs typeface="Aptos"/>
              </a:defRPr>
            </a:pPr>
            <a:r>
              <a:rPr lang="en-US" sz="1181" b="1" dirty="0">
                <a:solidFill>
                  <a:srgbClr val="58706D"/>
                </a:solidFill>
                <a:latin typeface="+mj-lt"/>
                <a:ea typeface="Aptos"/>
                <a:cs typeface="Aptos"/>
              </a:rPr>
              <a:t>is where change becomes real</a:t>
            </a:r>
            <a:endParaRPr sz="1181" b="1" dirty="0">
              <a:solidFill>
                <a:srgbClr val="58706D"/>
              </a:solidFill>
              <a:latin typeface="+mj-lt"/>
              <a:ea typeface="Aptos"/>
              <a:cs typeface="Aptos"/>
            </a:endParaRPr>
          </a:p>
        </p:txBody>
      </p:sp>
      <p:sp>
        <p:nvSpPr>
          <p:cNvPr id="5" name="Rectangle 4">
            <a:extLst>
              <a:ext uri="{FF2B5EF4-FFF2-40B4-BE49-F238E27FC236}">
                <a16:creationId xmlns:a16="http://schemas.microsoft.com/office/drawing/2014/main" id="{F24F1BD6-7E97-483F-862E-B4DFE42C6B7B}"/>
              </a:ext>
            </a:extLst>
          </p:cNvPr>
          <p:cNvSpPr>
            <a:spLocks noGrp="1"/>
          </p:cNvSpPr>
          <p:nvPr/>
        </p:nvSpPr>
        <p:spPr>
          <a:xfrm>
            <a:off x="585787" y="2750344"/>
            <a:ext cx="2786063" cy="821531"/>
          </a:xfrm>
          <a:prstGeom prst="rect">
            <a:avLst/>
          </a:prstGeom>
          <a:noFill/>
          <a:ln w="0">
            <a:noFill/>
            <a:prstDash val="solid"/>
          </a:ln>
        </p:spPr>
        <p:txBody>
          <a:bodyPr lIns="0" tIns="0" rIns="0" bIns="0" anchor="t">
            <a:normAutofit fontScale="92822"/>
          </a:bodyPr>
          <a:lstStyle/>
          <a:p>
            <a:pPr algn="l">
              <a:lnSpc>
                <a:spcPct val="108000"/>
              </a:lnSpc>
              <a:buNone/>
              <a:defRPr sz="1950" b="0" i="0">
                <a:solidFill>
                  <a:srgbClr val="173B4D"/>
                </a:solidFill>
                <a:latin typeface="Aptos"/>
                <a:ea typeface="Aptos"/>
                <a:cs typeface="Aptos"/>
              </a:defRPr>
            </a:pPr>
            <a:r>
              <a:rPr lang="en-US" sz="1463" dirty="0">
                <a:solidFill>
                  <a:srgbClr val="173B4D"/>
                </a:solidFill>
                <a:latin typeface="+mj-lt"/>
                <a:ea typeface="Aptos"/>
                <a:cs typeface="Aptos"/>
              </a:rPr>
              <a:t>These lessons come from </a:t>
            </a:r>
            <a:r>
              <a:rPr lang="en-US" sz="1463" dirty="0" err="1">
                <a:solidFill>
                  <a:srgbClr val="173B4D"/>
                </a:solidFill>
                <a:latin typeface="+mj-lt"/>
                <a:ea typeface="Aptos"/>
                <a:cs typeface="Aptos"/>
              </a:rPr>
              <a:t>CfSD's</a:t>
            </a:r>
            <a:r>
              <a:rPr lang="en-US" sz="1463" dirty="0">
                <a:solidFill>
                  <a:srgbClr val="173B4D"/>
                </a:solidFill>
                <a:latin typeface="+mj-lt"/>
                <a:ea typeface="Aptos"/>
                <a:cs typeface="Aptos"/>
              </a:rPr>
              <a:t> work with clinical teams</a:t>
            </a:r>
          </a:p>
          <a:p>
            <a:pPr algn="l">
              <a:lnSpc>
                <a:spcPct val="108000"/>
              </a:lnSpc>
              <a:buNone/>
              <a:defRPr sz="1950" b="0" i="0">
                <a:solidFill>
                  <a:srgbClr val="173B4D"/>
                </a:solidFill>
                <a:latin typeface="Aptos"/>
                <a:ea typeface="Aptos"/>
                <a:cs typeface="Aptos"/>
              </a:defRPr>
            </a:pPr>
            <a:r>
              <a:rPr lang="en-US" sz="1463" dirty="0">
                <a:solidFill>
                  <a:srgbClr val="173B4D"/>
                </a:solidFill>
                <a:latin typeface="+mj-lt"/>
                <a:ea typeface="Aptos"/>
                <a:cs typeface="Aptos"/>
              </a:rPr>
              <a:t>and Boards across Scotland.</a:t>
            </a:r>
          </a:p>
        </p:txBody>
      </p:sp>
      <p:sp>
        <p:nvSpPr>
          <p:cNvPr id="6" name="Straight Connector 5">
            <a:extLst>
              <a:ext uri="{FF2B5EF4-FFF2-40B4-BE49-F238E27FC236}">
                <a16:creationId xmlns:a16="http://schemas.microsoft.com/office/drawing/2014/main" id="{F426B39C-6DEF-4264-8D5A-05CEA4C30830}"/>
              </a:ext>
            </a:extLst>
          </p:cNvPr>
          <p:cNvSpPr>
            <a:spLocks noGrp="1"/>
          </p:cNvSpPr>
          <p:nvPr/>
        </p:nvSpPr>
        <p:spPr>
          <a:xfrm>
            <a:off x="3571875" y="1400175"/>
            <a:ext cx="7144" cy="2786063"/>
          </a:xfrm>
          <a:prstGeom prst="line">
            <a:avLst/>
          </a:prstGeom>
          <a:noFill/>
          <a:ln w="19050">
            <a:solidFill>
              <a:srgbClr val="E8EFED"/>
            </a:solidFill>
            <a:prstDash val="solid"/>
          </a:ln>
        </p:spPr>
        <p:txBody>
          <a:bodyPr/>
          <a:lstStyle/>
          <a:p>
            <a:endParaRPr lang="en-GB">
              <a:latin typeface="+mj-lt"/>
            </a:endParaRPr>
          </a:p>
        </p:txBody>
      </p:sp>
      <p:sp>
        <p:nvSpPr>
          <p:cNvPr id="7" name="Rectangle 6">
            <a:extLst>
              <a:ext uri="{FF2B5EF4-FFF2-40B4-BE49-F238E27FC236}">
                <a16:creationId xmlns:a16="http://schemas.microsoft.com/office/drawing/2014/main" id="{691E4BC9-AF94-435E-82A8-7DDAC0C72CF7}"/>
              </a:ext>
            </a:extLst>
          </p:cNvPr>
          <p:cNvSpPr>
            <a:spLocks noGrp="1"/>
          </p:cNvSpPr>
          <p:nvPr/>
        </p:nvSpPr>
        <p:spPr>
          <a:xfrm>
            <a:off x="3914775" y="1428750"/>
            <a:ext cx="4214813" cy="242888"/>
          </a:xfrm>
          <a:prstGeom prst="rect">
            <a:avLst/>
          </a:prstGeom>
          <a:noFill/>
          <a:ln w="0">
            <a:noFill/>
            <a:prstDash val="solid"/>
          </a:ln>
        </p:spPr>
        <p:txBody>
          <a:bodyPr lIns="0" tIns="0" rIns="0" bIns="0" anchor="t">
            <a:normAutofit/>
          </a:bodyPr>
          <a:lstStyle/>
          <a:p>
            <a:pPr algn="l">
              <a:lnSpc>
                <a:spcPct val="100000"/>
              </a:lnSpc>
              <a:buNone/>
              <a:defRPr sz="1800" b="1" i="0">
                <a:solidFill>
                  <a:srgbClr val="173B4D"/>
                </a:solidFill>
                <a:latin typeface="Aptos"/>
                <a:ea typeface="Aptos"/>
                <a:cs typeface="Aptos"/>
              </a:defRPr>
            </a:pPr>
            <a:r>
              <a:rPr lang="en-US" sz="1350" b="1" dirty="0">
                <a:solidFill>
                  <a:srgbClr val="173B4D"/>
                </a:solidFill>
                <a:latin typeface="+mj-lt"/>
                <a:ea typeface="Aptos"/>
                <a:cs typeface="Aptos"/>
              </a:rPr>
              <a:t>Across different services, the same four needs return:</a:t>
            </a:r>
            <a:endParaRPr sz="1350" b="1" dirty="0">
              <a:solidFill>
                <a:srgbClr val="173B4D"/>
              </a:solidFill>
              <a:latin typeface="+mj-lt"/>
              <a:ea typeface="Aptos"/>
              <a:cs typeface="Aptos"/>
            </a:endParaRPr>
          </a:p>
        </p:txBody>
      </p:sp>
      <p:sp>
        <p:nvSpPr>
          <p:cNvPr id="8" name="Rectangle 7">
            <a:extLst>
              <a:ext uri="{FF2B5EF4-FFF2-40B4-BE49-F238E27FC236}">
                <a16:creationId xmlns:a16="http://schemas.microsoft.com/office/drawing/2014/main" id="{AF2E1E70-67A4-44CD-B423-3A6D3B4E04E7}"/>
              </a:ext>
            </a:extLst>
          </p:cNvPr>
          <p:cNvSpPr>
            <a:spLocks noGrp="1"/>
          </p:cNvSpPr>
          <p:nvPr/>
        </p:nvSpPr>
        <p:spPr>
          <a:xfrm>
            <a:off x="3914775" y="1843087"/>
            <a:ext cx="314325" cy="214313"/>
          </a:xfrm>
          <a:prstGeom prst="rect">
            <a:avLst/>
          </a:prstGeom>
          <a:noFill/>
          <a:ln w="0">
            <a:noFill/>
            <a:prstDash val="solid"/>
          </a:ln>
        </p:spPr>
        <p:txBody>
          <a:bodyPr lIns="0" tIns="0" rIns="0" bIns="0" anchor="t">
            <a:normAutofit/>
          </a:bodyPr>
          <a:lstStyle/>
          <a:p>
            <a:pPr algn="l">
              <a:lnSpc>
                <a:spcPct val="100000"/>
              </a:lnSpc>
              <a:buNone/>
              <a:defRPr sz="1350" b="1" i="0">
                <a:solidFill>
                  <a:srgbClr val="E26D5A"/>
                </a:solidFill>
                <a:latin typeface="Aptos"/>
                <a:ea typeface="Aptos"/>
                <a:cs typeface="Aptos"/>
              </a:defRPr>
            </a:pPr>
            <a:r>
              <a:rPr sz="1013" b="1">
                <a:solidFill>
                  <a:srgbClr val="E26D5A"/>
                </a:solidFill>
                <a:latin typeface="+mj-lt"/>
                <a:ea typeface="Aptos"/>
                <a:cs typeface="Aptos"/>
              </a:rPr>
              <a:t>01</a:t>
            </a:r>
          </a:p>
        </p:txBody>
      </p:sp>
      <p:sp>
        <p:nvSpPr>
          <p:cNvPr id="9" name="Rectangle 8">
            <a:extLst>
              <a:ext uri="{FF2B5EF4-FFF2-40B4-BE49-F238E27FC236}">
                <a16:creationId xmlns:a16="http://schemas.microsoft.com/office/drawing/2014/main" id="{18521A2A-DD6E-4C61-8B54-EF7F7A21D096}"/>
              </a:ext>
            </a:extLst>
          </p:cNvPr>
          <p:cNvSpPr>
            <a:spLocks noGrp="1"/>
          </p:cNvSpPr>
          <p:nvPr/>
        </p:nvSpPr>
        <p:spPr>
          <a:xfrm>
            <a:off x="4300538" y="1843087"/>
            <a:ext cx="1250156" cy="214313"/>
          </a:xfrm>
          <a:prstGeom prst="rect">
            <a:avLst/>
          </a:prstGeom>
          <a:noFill/>
          <a:ln w="0">
            <a:noFill/>
            <a:prstDash val="solid"/>
          </a:ln>
        </p:spPr>
        <p:txBody>
          <a:bodyPr lIns="0" tIns="0" rIns="0" bIns="0" anchor="t">
            <a:normAutofit/>
          </a:bodyPr>
          <a:lstStyle/>
          <a:p>
            <a:pPr algn="l">
              <a:lnSpc>
                <a:spcPct val="100000"/>
              </a:lnSpc>
              <a:buNone/>
              <a:defRPr sz="1425" b="1" i="0">
                <a:solidFill>
                  <a:srgbClr val="006B70"/>
                </a:solidFill>
                <a:latin typeface="Aptos"/>
                <a:ea typeface="Aptos"/>
                <a:cs typeface="Aptos"/>
              </a:defRPr>
            </a:pPr>
            <a:r>
              <a:rPr lang="en-US" sz="1069" b="1">
                <a:solidFill>
                  <a:srgbClr val="006B70"/>
                </a:solidFill>
                <a:latin typeface="+mj-lt"/>
                <a:ea typeface="Aptos"/>
                <a:cs typeface="Aptos"/>
              </a:rPr>
              <a:t>CLINICAL TRUST</a:t>
            </a:r>
            <a:endParaRPr sz="1069" b="1">
              <a:solidFill>
                <a:srgbClr val="006B70"/>
              </a:solidFill>
              <a:latin typeface="+mj-lt"/>
              <a:ea typeface="Aptos"/>
              <a:cs typeface="Aptos"/>
            </a:endParaRPr>
          </a:p>
        </p:txBody>
      </p:sp>
      <p:sp>
        <p:nvSpPr>
          <p:cNvPr id="10" name="Rectangle 9">
            <a:extLst>
              <a:ext uri="{FF2B5EF4-FFF2-40B4-BE49-F238E27FC236}">
                <a16:creationId xmlns:a16="http://schemas.microsoft.com/office/drawing/2014/main" id="{039456CC-06FC-4BAD-AA54-FA1E55D00ACD}"/>
              </a:ext>
            </a:extLst>
          </p:cNvPr>
          <p:cNvSpPr>
            <a:spLocks noGrp="1"/>
          </p:cNvSpPr>
          <p:nvPr/>
        </p:nvSpPr>
        <p:spPr>
          <a:xfrm>
            <a:off x="5643563" y="1843088"/>
            <a:ext cx="2714625" cy="342900"/>
          </a:xfrm>
          <a:prstGeom prst="rect">
            <a:avLst/>
          </a:prstGeom>
          <a:noFill/>
          <a:ln w="0">
            <a:noFill/>
            <a:prstDash val="solid"/>
          </a:ln>
        </p:spPr>
        <p:txBody>
          <a:bodyPr lIns="0" tIns="0" rIns="0" bIns="0" anchor="t">
            <a:normAutofit/>
          </a:bodyPr>
          <a:lstStyle/>
          <a:p>
            <a:pPr algn="l">
              <a:lnSpc>
                <a:spcPct val="100000"/>
              </a:lnSpc>
              <a:buNone/>
              <a:defRPr sz="1350" b="0" i="0">
                <a:solidFill>
                  <a:srgbClr val="58706D"/>
                </a:solidFill>
                <a:latin typeface="Aptos"/>
                <a:ea typeface="Aptos"/>
                <a:cs typeface="Aptos"/>
              </a:defRPr>
            </a:pPr>
            <a:r>
              <a:rPr sz="1013">
                <a:solidFill>
                  <a:srgbClr val="58706D"/>
                </a:solidFill>
                <a:latin typeface="+mj-lt"/>
                <a:ea typeface="Aptos"/>
                <a:cs typeface="Aptos"/>
              </a:rPr>
              <a:t>Do the right people believe this is the right change?</a:t>
            </a:r>
          </a:p>
        </p:txBody>
      </p:sp>
      <p:sp>
        <p:nvSpPr>
          <p:cNvPr id="11" name="Straight Connector 10">
            <a:extLst>
              <a:ext uri="{FF2B5EF4-FFF2-40B4-BE49-F238E27FC236}">
                <a16:creationId xmlns:a16="http://schemas.microsoft.com/office/drawing/2014/main" id="{246FA8F2-6347-4D62-AC31-C2A49B612FAD}"/>
              </a:ext>
            </a:extLst>
          </p:cNvPr>
          <p:cNvSpPr>
            <a:spLocks noGrp="1"/>
          </p:cNvSpPr>
          <p:nvPr/>
        </p:nvSpPr>
        <p:spPr>
          <a:xfrm>
            <a:off x="3914775" y="2293144"/>
            <a:ext cx="4429125" cy="7144"/>
          </a:xfrm>
          <a:prstGeom prst="line">
            <a:avLst/>
          </a:prstGeom>
          <a:noFill/>
          <a:ln w="9525">
            <a:solidFill>
              <a:srgbClr val="E8EFED"/>
            </a:solidFill>
            <a:prstDash val="solid"/>
          </a:ln>
        </p:spPr>
        <p:txBody>
          <a:bodyPr/>
          <a:lstStyle/>
          <a:p>
            <a:endParaRPr lang="en-GB">
              <a:latin typeface="+mj-lt"/>
            </a:endParaRPr>
          </a:p>
        </p:txBody>
      </p:sp>
      <p:sp>
        <p:nvSpPr>
          <p:cNvPr id="12" name="Rectangle 11">
            <a:extLst>
              <a:ext uri="{FF2B5EF4-FFF2-40B4-BE49-F238E27FC236}">
                <a16:creationId xmlns:a16="http://schemas.microsoft.com/office/drawing/2014/main" id="{1BA9A1C4-10A9-4EC6-9FF7-F22A5F7B1927}"/>
              </a:ext>
            </a:extLst>
          </p:cNvPr>
          <p:cNvSpPr>
            <a:spLocks noGrp="1"/>
          </p:cNvSpPr>
          <p:nvPr/>
        </p:nvSpPr>
        <p:spPr>
          <a:xfrm>
            <a:off x="3914775" y="2443162"/>
            <a:ext cx="314325" cy="214313"/>
          </a:xfrm>
          <a:prstGeom prst="rect">
            <a:avLst/>
          </a:prstGeom>
          <a:noFill/>
          <a:ln w="0">
            <a:noFill/>
            <a:prstDash val="solid"/>
          </a:ln>
        </p:spPr>
        <p:txBody>
          <a:bodyPr lIns="0" tIns="0" rIns="0" bIns="0" anchor="t">
            <a:normAutofit/>
          </a:bodyPr>
          <a:lstStyle/>
          <a:p>
            <a:pPr algn="l">
              <a:lnSpc>
                <a:spcPct val="100000"/>
              </a:lnSpc>
              <a:buNone/>
              <a:defRPr sz="1350" b="1" i="0">
                <a:solidFill>
                  <a:srgbClr val="E26D5A"/>
                </a:solidFill>
                <a:latin typeface="Aptos"/>
                <a:ea typeface="Aptos"/>
                <a:cs typeface="Aptos"/>
              </a:defRPr>
            </a:pPr>
            <a:r>
              <a:rPr sz="1013" b="1">
                <a:solidFill>
                  <a:srgbClr val="E26D5A"/>
                </a:solidFill>
                <a:latin typeface="+mj-lt"/>
                <a:ea typeface="Aptos"/>
                <a:cs typeface="Aptos"/>
              </a:rPr>
              <a:t>02</a:t>
            </a:r>
          </a:p>
        </p:txBody>
      </p:sp>
      <p:sp>
        <p:nvSpPr>
          <p:cNvPr id="13" name="Rectangle 12">
            <a:extLst>
              <a:ext uri="{FF2B5EF4-FFF2-40B4-BE49-F238E27FC236}">
                <a16:creationId xmlns:a16="http://schemas.microsoft.com/office/drawing/2014/main" id="{40E9551B-562B-4B08-BABF-737B0767F2E1}"/>
              </a:ext>
            </a:extLst>
          </p:cNvPr>
          <p:cNvSpPr>
            <a:spLocks noGrp="1"/>
          </p:cNvSpPr>
          <p:nvPr/>
        </p:nvSpPr>
        <p:spPr>
          <a:xfrm>
            <a:off x="4300538" y="2443162"/>
            <a:ext cx="1250156" cy="214313"/>
          </a:xfrm>
          <a:prstGeom prst="rect">
            <a:avLst/>
          </a:prstGeom>
          <a:noFill/>
          <a:ln w="0">
            <a:noFill/>
            <a:prstDash val="solid"/>
          </a:ln>
        </p:spPr>
        <p:txBody>
          <a:bodyPr lIns="0" tIns="0" rIns="0" bIns="0" anchor="t">
            <a:normAutofit/>
          </a:bodyPr>
          <a:lstStyle/>
          <a:p>
            <a:pPr algn="l">
              <a:lnSpc>
                <a:spcPct val="100000"/>
              </a:lnSpc>
              <a:buNone/>
              <a:defRPr sz="1425" b="1" i="0">
                <a:solidFill>
                  <a:srgbClr val="006B70"/>
                </a:solidFill>
                <a:latin typeface="Aptos"/>
                <a:ea typeface="Aptos"/>
                <a:cs typeface="Aptos"/>
              </a:defRPr>
            </a:pPr>
            <a:r>
              <a:rPr sz="1069" b="1">
                <a:solidFill>
                  <a:srgbClr val="006B70"/>
                </a:solidFill>
                <a:latin typeface="+mj-lt"/>
                <a:ea typeface="Aptos"/>
                <a:cs typeface="Aptos"/>
              </a:rPr>
              <a:t>LOCAL </a:t>
            </a:r>
            <a:r>
              <a:rPr lang="en-US" sz="1069" b="1">
                <a:solidFill>
                  <a:srgbClr val="006B70"/>
                </a:solidFill>
                <a:latin typeface="+mj-lt"/>
                <a:ea typeface="Aptos"/>
                <a:cs typeface="Aptos"/>
              </a:rPr>
              <a:t>OWNERSHIP</a:t>
            </a:r>
            <a:endParaRPr sz="1069" b="1">
              <a:solidFill>
                <a:srgbClr val="006B70"/>
              </a:solidFill>
              <a:latin typeface="+mj-lt"/>
              <a:ea typeface="Aptos"/>
              <a:cs typeface="Aptos"/>
            </a:endParaRPr>
          </a:p>
        </p:txBody>
      </p:sp>
      <p:sp>
        <p:nvSpPr>
          <p:cNvPr id="14" name="Rectangle 13">
            <a:extLst>
              <a:ext uri="{FF2B5EF4-FFF2-40B4-BE49-F238E27FC236}">
                <a16:creationId xmlns:a16="http://schemas.microsoft.com/office/drawing/2014/main" id="{41B1F075-2341-4FEB-90AE-2521ECFE8096}"/>
              </a:ext>
            </a:extLst>
          </p:cNvPr>
          <p:cNvSpPr>
            <a:spLocks noGrp="1"/>
          </p:cNvSpPr>
          <p:nvPr/>
        </p:nvSpPr>
        <p:spPr>
          <a:xfrm>
            <a:off x="5643563" y="2443163"/>
            <a:ext cx="2714625" cy="342900"/>
          </a:xfrm>
          <a:prstGeom prst="rect">
            <a:avLst/>
          </a:prstGeom>
          <a:noFill/>
          <a:ln w="0">
            <a:noFill/>
            <a:prstDash val="solid"/>
          </a:ln>
        </p:spPr>
        <p:txBody>
          <a:bodyPr lIns="0" tIns="0" rIns="0" bIns="0" anchor="t">
            <a:normAutofit/>
          </a:bodyPr>
          <a:lstStyle/>
          <a:p>
            <a:pPr algn="l">
              <a:lnSpc>
                <a:spcPct val="100000"/>
              </a:lnSpc>
              <a:buNone/>
              <a:defRPr sz="1350" b="0" i="0">
                <a:solidFill>
                  <a:srgbClr val="58706D"/>
                </a:solidFill>
                <a:latin typeface="Aptos"/>
                <a:ea typeface="Aptos"/>
                <a:cs typeface="Aptos"/>
              </a:defRPr>
            </a:pPr>
            <a:r>
              <a:rPr sz="1013">
                <a:solidFill>
                  <a:srgbClr val="58706D"/>
                </a:solidFill>
                <a:latin typeface="+mj-lt"/>
                <a:ea typeface="Aptos"/>
                <a:cs typeface="Aptos"/>
              </a:rPr>
              <a:t>Can </a:t>
            </a:r>
            <a:r>
              <a:rPr lang="en-US" sz="1013">
                <a:solidFill>
                  <a:srgbClr val="58706D"/>
                </a:solidFill>
                <a:latin typeface="+mj-lt"/>
                <a:ea typeface="Aptos"/>
                <a:cs typeface="Aptos"/>
              </a:rPr>
              <a:t>teams shape how </a:t>
            </a:r>
            <a:r>
              <a:rPr sz="1013">
                <a:solidFill>
                  <a:srgbClr val="58706D"/>
                </a:solidFill>
                <a:latin typeface="+mj-lt"/>
                <a:ea typeface="Aptos"/>
                <a:cs typeface="Aptos"/>
              </a:rPr>
              <a:t>it </a:t>
            </a:r>
            <a:r>
              <a:rPr lang="en-US" sz="1013">
                <a:solidFill>
                  <a:srgbClr val="58706D"/>
                </a:solidFill>
                <a:latin typeface="+mj-lt"/>
                <a:ea typeface="Aptos"/>
                <a:cs typeface="Aptos"/>
              </a:rPr>
              <a:t>works </a:t>
            </a:r>
            <a:r>
              <a:rPr sz="1013">
                <a:solidFill>
                  <a:srgbClr val="58706D"/>
                </a:solidFill>
                <a:latin typeface="+mj-lt"/>
                <a:ea typeface="Aptos"/>
                <a:cs typeface="Aptos"/>
              </a:rPr>
              <a:t>in </a:t>
            </a:r>
            <a:r>
              <a:rPr lang="en-US" sz="1013">
                <a:solidFill>
                  <a:srgbClr val="58706D"/>
                </a:solidFill>
                <a:latin typeface="+mj-lt"/>
                <a:ea typeface="Aptos"/>
                <a:cs typeface="Aptos"/>
              </a:rPr>
              <a:t>their service</a:t>
            </a:r>
            <a:r>
              <a:rPr sz="1013">
                <a:solidFill>
                  <a:srgbClr val="58706D"/>
                </a:solidFill>
                <a:latin typeface="+mj-lt"/>
                <a:ea typeface="Aptos"/>
                <a:cs typeface="Aptos"/>
              </a:rPr>
              <a:t>?</a:t>
            </a:r>
          </a:p>
        </p:txBody>
      </p:sp>
      <p:sp>
        <p:nvSpPr>
          <p:cNvPr id="15" name="Straight Connector 14">
            <a:extLst>
              <a:ext uri="{FF2B5EF4-FFF2-40B4-BE49-F238E27FC236}">
                <a16:creationId xmlns:a16="http://schemas.microsoft.com/office/drawing/2014/main" id="{2DF028A1-2791-4041-8C0D-03ED7B4DB83A}"/>
              </a:ext>
            </a:extLst>
          </p:cNvPr>
          <p:cNvSpPr>
            <a:spLocks noGrp="1"/>
          </p:cNvSpPr>
          <p:nvPr/>
        </p:nvSpPr>
        <p:spPr>
          <a:xfrm>
            <a:off x="3914775" y="2893219"/>
            <a:ext cx="4429125" cy="7144"/>
          </a:xfrm>
          <a:prstGeom prst="line">
            <a:avLst/>
          </a:prstGeom>
          <a:noFill/>
          <a:ln w="9525">
            <a:solidFill>
              <a:srgbClr val="E8EFED"/>
            </a:solidFill>
            <a:prstDash val="solid"/>
          </a:ln>
        </p:spPr>
        <p:txBody>
          <a:bodyPr/>
          <a:lstStyle/>
          <a:p>
            <a:endParaRPr lang="en-GB">
              <a:latin typeface="+mj-lt"/>
            </a:endParaRPr>
          </a:p>
        </p:txBody>
      </p:sp>
      <p:sp>
        <p:nvSpPr>
          <p:cNvPr id="16" name="Rectangle 15">
            <a:extLst>
              <a:ext uri="{FF2B5EF4-FFF2-40B4-BE49-F238E27FC236}">
                <a16:creationId xmlns:a16="http://schemas.microsoft.com/office/drawing/2014/main" id="{00B70A72-B9D0-4B98-B1E3-48DB76A800F9}"/>
              </a:ext>
            </a:extLst>
          </p:cNvPr>
          <p:cNvSpPr>
            <a:spLocks noGrp="1"/>
          </p:cNvSpPr>
          <p:nvPr/>
        </p:nvSpPr>
        <p:spPr>
          <a:xfrm>
            <a:off x="3914775" y="3043237"/>
            <a:ext cx="314325" cy="214313"/>
          </a:xfrm>
          <a:prstGeom prst="rect">
            <a:avLst/>
          </a:prstGeom>
          <a:noFill/>
          <a:ln w="0">
            <a:noFill/>
            <a:prstDash val="solid"/>
          </a:ln>
        </p:spPr>
        <p:txBody>
          <a:bodyPr lIns="0" tIns="0" rIns="0" bIns="0" anchor="t">
            <a:normAutofit/>
          </a:bodyPr>
          <a:lstStyle/>
          <a:p>
            <a:pPr algn="l">
              <a:lnSpc>
                <a:spcPct val="100000"/>
              </a:lnSpc>
              <a:buNone/>
              <a:defRPr sz="1350" b="1" i="0">
                <a:solidFill>
                  <a:srgbClr val="E26D5A"/>
                </a:solidFill>
                <a:latin typeface="Aptos"/>
                <a:ea typeface="Aptos"/>
                <a:cs typeface="Aptos"/>
              </a:defRPr>
            </a:pPr>
            <a:r>
              <a:rPr sz="1013" b="1">
                <a:solidFill>
                  <a:srgbClr val="E26D5A"/>
                </a:solidFill>
                <a:latin typeface="+mj-lt"/>
                <a:ea typeface="Aptos"/>
                <a:cs typeface="Aptos"/>
              </a:rPr>
              <a:t>03</a:t>
            </a:r>
          </a:p>
        </p:txBody>
      </p:sp>
      <p:sp>
        <p:nvSpPr>
          <p:cNvPr id="17" name="Rectangle 16">
            <a:extLst>
              <a:ext uri="{FF2B5EF4-FFF2-40B4-BE49-F238E27FC236}">
                <a16:creationId xmlns:a16="http://schemas.microsoft.com/office/drawing/2014/main" id="{7C9D345B-1083-4AAC-A34B-83CF549B43EC}"/>
              </a:ext>
            </a:extLst>
          </p:cNvPr>
          <p:cNvSpPr>
            <a:spLocks noGrp="1"/>
          </p:cNvSpPr>
          <p:nvPr/>
        </p:nvSpPr>
        <p:spPr>
          <a:xfrm>
            <a:off x="4300538" y="3043237"/>
            <a:ext cx="1250156" cy="214313"/>
          </a:xfrm>
          <a:prstGeom prst="rect">
            <a:avLst/>
          </a:prstGeom>
          <a:noFill/>
          <a:ln w="0">
            <a:noFill/>
            <a:prstDash val="solid"/>
          </a:ln>
        </p:spPr>
        <p:txBody>
          <a:bodyPr lIns="0" tIns="0" rIns="0" bIns="0" anchor="t">
            <a:normAutofit/>
          </a:bodyPr>
          <a:lstStyle/>
          <a:p>
            <a:pPr algn="l">
              <a:lnSpc>
                <a:spcPct val="100000"/>
              </a:lnSpc>
              <a:buNone/>
              <a:defRPr sz="1425" b="1" i="0">
                <a:solidFill>
                  <a:srgbClr val="006B70"/>
                </a:solidFill>
                <a:latin typeface="Aptos"/>
                <a:ea typeface="Aptos"/>
                <a:cs typeface="Aptos"/>
              </a:defRPr>
            </a:pPr>
            <a:r>
              <a:rPr lang="en-US" sz="1069" b="1">
                <a:solidFill>
                  <a:srgbClr val="006B70"/>
                </a:solidFill>
                <a:latin typeface="+mj-lt"/>
                <a:ea typeface="Aptos"/>
                <a:cs typeface="Aptos"/>
              </a:rPr>
              <a:t>TIME + SUPPORT</a:t>
            </a:r>
            <a:endParaRPr sz="1069" b="1">
              <a:solidFill>
                <a:srgbClr val="006B70"/>
              </a:solidFill>
              <a:latin typeface="+mj-lt"/>
              <a:ea typeface="Aptos"/>
              <a:cs typeface="Aptos"/>
            </a:endParaRPr>
          </a:p>
        </p:txBody>
      </p:sp>
      <p:sp>
        <p:nvSpPr>
          <p:cNvPr id="18" name="Rectangle 17">
            <a:extLst>
              <a:ext uri="{FF2B5EF4-FFF2-40B4-BE49-F238E27FC236}">
                <a16:creationId xmlns:a16="http://schemas.microsoft.com/office/drawing/2014/main" id="{A9C9408A-192D-4467-A791-43CD87F399B0}"/>
              </a:ext>
            </a:extLst>
          </p:cNvPr>
          <p:cNvSpPr>
            <a:spLocks noGrp="1"/>
          </p:cNvSpPr>
          <p:nvPr/>
        </p:nvSpPr>
        <p:spPr>
          <a:xfrm>
            <a:off x="5643563" y="3043238"/>
            <a:ext cx="2714625" cy="342900"/>
          </a:xfrm>
          <a:prstGeom prst="rect">
            <a:avLst/>
          </a:prstGeom>
          <a:noFill/>
          <a:ln w="0">
            <a:noFill/>
            <a:prstDash val="solid"/>
          </a:ln>
        </p:spPr>
        <p:txBody>
          <a:bodyPr lIns="0" tIns="0" rIns="0" bIns="0" anchor="t">
            <a:normAutofit/>
          </a:bodyPr>
          <a:lstStyle/>
          <a:p>
            <a:pPr algn="l">
              <a:lnSpc>
                <a:spcPct val="100000"/>
              </a:lnSpc>
              <a:buNone/>
              <a:defRPr sz="1350" b="0" i="0">
                <a:solidFill>
                  <a:srgbClr val="58706D"/>
                </a:solidFill>
                <a:latin typeface="Aptos"/>
                <a:ea typeface="Aptos"/>
                <a:cs typeface="Aptos"/>
              </a:defRPr>
            </a:pPr>
            <a:r>
              <a:rPr lang="en-US" sz="1013">
                <a:solidFill>
                  <a:srgbClr val="58706D"/>
                </a:solidFill>
                <a:latin typeface="+mj-lt"/>
                <a:ea typeface="Aptos"/>
                <a:cs typeface="Aptos"/>
              </a:rPr>
              <a:t>Do people have time, skills and the right tools?</a:t>
            </a:r>
          </a:p>
        </p:txBody>
      </p:sp>
      <p:sp>
        <p:nvSpPr>
          <p:cNvPr id="19" name="Straight Connector 18">
            <a:extLst>
              <a:ext uri="{FF2B5EF4-FFF2-40B4-BE49-F238E27FC236}">
                <a16:creationId xmlns:a16="http://schemas.microsoft.com/office/drawing/2014/main" id="{C91D5B29-E0A1-495C-9F9E-190140D34929}"/>
              </a:ext>
            </a:extLst>
          </p:cNvPr>
          <p:cNvSpPr>
            <a:spLocks noGrp="1"/>
          </p:cNvSpPr>
          <p:nvPr/>
        </p:nvSpPr>
        <p:spPr>
          <a:xfrm>
            <a:off x="3914775" y="3493294"/>
            <a:ext cx="4429125" cy="7144"/>
          </a:xfrm>
          <a:prstGeom prst="line">
            <a:avLst/>
          </a:prstGeom>
          <a:noFill/>
          <a:ln w="9525">
            <a:solidFill>
              <a:srgbClr val="E8EFED"/>
            </a:solidFill>
            <a:prstDash val="solid"/>
          </a:ln>
        </p:spPr>
        <p:txBody>
          <a:bodyPr/>
          <a:lstStyle/>
          <a:p>
            <a:endParaRPr lang="en-GB">
              <a:latin typeface="+mj-lt"/>
            </a:endParaRPr>
          </a:p>
        </p:txBody>
      </p:sp>
      <p:sp>
        <p:nvSpPr>
          <p:cNvPr id="20" name="Rectangle 19">
            <a:extLst>
              <a:ext uri="{FF2B5EF4-FFF2-40B4-BE49-F238E27FC236}">
                <a16:creationId xmlns:a16="http://schemas.microsoft.com/office/drawing/2014/main" id="{B848EEBF-34D8-4F8B-8A69-7C2C7681A04E}"/>
              </a:ext>
            </a:extLst>
          </p:cNvPr>
          <p:cNvSpPr>
            <a:spLocks noGrp="1"/>
          </p:cNvSpPr>
          <p:nvPr/>
        </p:nvSpPr>
        <p:spPr>
          <a:xfrm>
            <a:off x="3914775" y="3643312"/>
            <a:ext cx="314325" cy="214313"/>
          </a:xfrm>
          <a:prstGeom prst="rect">
            <a:avLst/>
          </a:prstGeom>
          <a:noFill/>
          <a:ln w="0">
            <a:noFill/>
            <a:prstDash val="solid"/>
          </a:ln>
        </p:spPr>
        <p:txBody>
          <a:bodyPr lIns="0" tIns="0" rIns="0" bIns="0" anchor="t">
            <a:normAutofit/>
          </a:bodyPr>
          <a:lstStyle/>
          <a:p>
            <a:pPr algn="l">
              <a:lnSpc>
                <a:spcPct val="100000"/>
              </a:lnSpc>
              <a:buNone/>
              <a:defRPr sz="1350" b="1" i="0">
                <a:solidFill>
                  <a:srgbClr val="E26D5A"/>
                </a:solidFill>
                <a:latin typeface="Aptos"/>
                <a:ea typeface="Aptos"/>
                <a:cs typeface="Aptos"/>
              </a:defRPr>
            </a:pPr>
            <a:r>
              <a:rPr sz="1013" b="1">
                <a:solidFill>
                  <a:srgbClr val="E26D5A"/>
                </a:solidFill>
                <a:latin typeface="+mj-lt"/>
                <a:ea typeface="Aptos"/>
                <a:cs typeface="Aptos"/>
              </a:rPr>
              <a:t>04</a:t>
            </a:r>
          </a:p>
        </p:txBody>
      </p:sp>
      <p:sp>
        <p:nvSpPr>
          <p:cNvPr id="21" name="Rectangle 20">
            <a:extLst>
              <a:ext uri="{FF2B5EF4-FFF2-40B4-BE49-F238E27FC236}">
                <a16:creationId xmlns:a16="http://schemas.microsoft.com/office/drawing/2014/main" id="{AE1071F9-0D36-4A73-B25B-6167F72227C9}"/>
              </a:ext>
            </a:extLst>
          </p:cNvPr>
          <p:cNvSpPr>
            <a:spLocks noGrp="1"/>
          </p:cNvSpPr>
          <p:nvPr/>
        </p:nvSpPr>
        <p:spPr>
          <a:xfrm>
            <a:off x="4300538" y="3643312"/>
            <a:ext cx="1250156" cy="214313"/>
          </a:xfrm>
          <a:prstGeom prst="rect">
            <a:avLst/>
          </a:prstGeom>
          <a:noFill/>
          <a:ln w="0">
            <a:noFill/>
            <a:prstDash val="solid"/>
          </a:ln>
        </p:spPr>
        <p:txBody>
          <a:bodyPr lIns="0" tIns="0" rIns="0" bIns="0" anchor="t">
            <a:normAutofit/>
          </a:bodyPr>
          <a:lstStyle/>
          <a:p>
            <a:pPr algn="l">
              <a:lnSpc>
                <a:spcPct val="100000"/>
              </a:lnSpc>
              <a:buNone/>
              <a:defRPr sz="1425" b="1" i="0">
                <a:solidFill>
                  <a:srgbClr val="006B70"/>
                </a:solidFill>
                <a:latin typeface="Aptos"/>
                <a:ea typeface="Aptos"/>
                <a:cs typeface="Aptos"/>
              </a:defRPr>
            </a:pPr>
            <a:r>
              <a:rPr lang="en-US" sz="1069" b="1">
                <a:solidFill>
                  <a:srgbClr val="006B70"/>
                </a:solidFill>
                <a:latin typeface="+mj-lt"/>
                <a:ea typeface="Aptos"/>
                <a:cs typeface="Aptos"/>
              </a:rPr>
              <a:t>VISIBLE LEARNING</a:t>
            </a:r>
            <a:endParaRPr sz="1069" b="1">
              <a:solidFill>
                <a:srgbClr val="006B70"/>
              </a:solidFill>
              <a:latin typeface="+mj-lt"/>
              <a:ea typeface="Aptos"/>
              <a:cs typeface="Aptos"/>
            </a:endParaRPr>
          </a:p>
        </p:txBody>
      </p:sp>
      <p:sp>
        <p:nvSpPr>
          <p:cNvPr id="22" name="Rectangle 21">
            <a:extLst>
              <a:ext uri="{FF2B5EF4-FFF2-40B4-BE49-F238E27FC236}">
                <a16:creationId xmlns:a16="http://schemas.microsoft.com/office/drawing/2014/main" id="{59570CAC-6755-4A59-9298-5BF79EC7A885}"/>
              </a:ext>
            </a:extLst>
          </p:cNvPr>
          <p:cNvSpPr>
            <a:spLocks noGrp="1"/>
          </p:cNvSpPr>
          <p:nvPr/>
        </p:nvSpPr>
        <p:spPr>
          <a:xfrm>
            <a:off x="5643563" y="3643313"/>
            <a:ext cx="2714625" cy="342900"/>
          </a:xfrm>
          <a:prstGeom prst="rect">
            <a:avLst/>
          </a:prstGeom>
          <a:noFill/>
          <a:ln w="0">
            <a:noFill/>
            <a:prstDash val="solid"/>
          </a:ln>
        </p:spPr>
        <p:txBody>
          <a:bodyPr lIns="0" tIns="0" rIns="0" bIns="0" anchor="t">
            <a:normAutofit/>
          </a:bodyPr>
          <a:lstStyle/>
          <a:p>
            <a:pPr algn="l">
              <a:lnSpc>
                <a:spcPct val="100000"/>
              </a:lnSpc>
              <a:buNone/>
              <a:defRPr sz="1350" b="0" i="0">
                <a:solidFill>
                  <a:srgbClr val="58706D"/>
                </a:solidFill>
                <a:latin typeface="Aptos"/>
                <a:ea typeface="Aptos"/>
                <a:cs typeface="Aptos"/>
              </a:defRPr>
            </a:pPr>
            <a:r>
              <a:rPr lang="en-US" sz="1013">
                <a:solidFill>
                  <a:srgbClr val="58706D"/>
                </a:solidFill>
                <a:latin typeface="+mj-lt"/>
                <a:ea typeface="Aptos"/>
                <a:cs typeface="Aptos"/>
              </a:rPr>
              <a:t>Can teams see </a:t>
            </a:r>
            <a:r>
              <a:rPr sz="1013">
                <a:solidFill>
                  <a:srgbClr val="58706D"/>
                </a:solidFill>
                <a:latin typeface="+mj-lt"/>
                <a:ea typeface="Aptos"/>
                <a:cs typeface="Aptos"/>
              </a:rPr>
              <a:t>what </a:t>
            </a:r>
            <a:r>
              <a:rPr lang="en-US" sz="1013">
                <a:solidFill>
                  <a:srgbClr val="58706D"/>
                </a:solidFill>
                <a:latin typeface="+mj-lt"/>
                <a:ea typeface="Aptos"/>
                <a:cs typeface="Aptos"/>
              </a:rPr>
              <a:t>helps</a:t>
            </a:r>
            <a:r>
              <a:rPr sz="1013">
                <a:solidFill>
                  <a:srgbClr val="58706D"/>
                </a:solidFill>
                <a:latin typeface="+mj-lt"/>
                <a:ea typeface="Aptos"/>
                <a:cs typeface="Aptos"/>
              </a:rPr>
              <a:t>—</a:t>
            </a:r>
            <a:r>
              <a:rPr lang="en-US" sz="1013">
                <a:solidFill>
                  <a:srgbClr val="58706D"/>
                </a:solidFill>
                <a:latin typeface="+mj-lt"/>
                <a:ea typeface="Aptos"/>
                <a:cs typeface="Aptos"/>
              </a:rPr>
              <a:t>and what</a:t>
            </a:r>
            <a:r>
              <a:rPr sz="1013">
                <a:solidFill>
                  <a:srgbClr val="58706D"/>
                </a:solidFill>
                <a:latin typeface="+mj-lt"/>
                <a:ea typeface="Aptos"/>
                <a:cs typeface="Aptos"/>
              </a:rPr>
              <a:t> </a:t>
            </a:r>
            <a:r>
              <a:rPr lang="en-US" sz="1013">
                <a:solidFill>
                  <a:srgbClr val="58706D"/>
                </a:solidFill>
                <a:latin typeface="+mj-lt"/>
                <a:ea typeface="Aptos"/>
                <a:cs typeface="Aptos"/>
              </a:rPr>
              <a:t>creates extra work</a:t>
            </a:r>
            <a:r>
              <a:rPr sz="1013">
                <a:solidFill>
                  <a:srgbClr val="58706D"/>
                </a:solidFill>
                <a:latin typeface="+mj-lt"/>
                <a:ea typeface="Aptos"/>
                <a:cs typeface="Aptos"/>
              </a:rPr>
              <a:t>?</a:t>
            </a:r>
          </a:p>
        </p:txBody>
      </p:sp>
      <p:sp>
        <p:nvSpPr>
          <p:cNvPr id="23" name="Straight Connector 22">
            <a:extLst>
              <a:ext uri="{FF2B5EF4-FFF2-40B4-BE49-F238E27FC236}">
                <a16:creationId xmlns:a16="http://schemas.microsoft.com/office/drawing/2014/main" id="{F1F544E4-7EA8-4D0C-85C8-92ADEBE92933}"/>
              </a:ext>
            </a:extLst>
          </p:cNvPr>
          <p:cNvSpPr>
            <a:spLocks noGrp="1"/>
          </p:cNvSpPr>
          <p:nvPr/>
        </p:nvSpPr>
        <p:spPr>
          <a:xfrm>
            <a:off x="514350" y="4829175"/>
            <a:ext cx="8115300" cy="7144"/>
          </a:xfrm>
          <a:prstGeom prst="line">
            <a:avLst/>
          </a:prstGeom>
          <a:noFill/>
          <a:ln w="9525">
            <a:solidFill>
              <a:srgbClr val="E8EFED"/>
            </a:solidFill>
            <a:prstDash val="solid"/>
          </a:ln>
        </p:spPr>
        <p:txBody>
          <a:bodyPr/>
          <a:lstStyle/>
          <a:p>
            <a:endParaRPr lang="en-GB">
              <a:latin typeface="+mj-lt"/>
            </a:endParaRPr>
          </a:p>
        </p:txBody>
      </p:sp>
      <p:sp>
        <p:nvSpPr>
          <p:cNvPr id="24" name="Rectangle 23">
            <a:extLst>
              <a:ext uri="{FF2B5EF4-FFF2-40B4-BE49-F238E27FC236}">
                <a16:creationId xmlns:a16="http://schemas.microsoft.com/office/drawing/2014/main" id="{F0B9E5E7-C3E7-45C5-BE75-9319685B2768}"/>
              </a:ext>
            </a:extLst>
          </p:cNvPr>
          <p:cNvSpPr>
            <a:spLocks noGrp="1"/>
          </p:cNvSpPr>
          <p:nvPr/>
        </p:nvSpPr>
        <p:spPr>
          <a:xfrm>
            <a:off x="514350" y="4900612"/>
            <a:ext cx="7429500" cy="128588"/>
          </a:xfrm>
          <a:prstGeom prst="rect">
            <a:avLst/>
          </a:prstGeom>
          <a:noFill/>
          <a:ln w="0">
            <a:noFill/>
            <a:prstDash val="solid"/>
          </a:ln>
        </p:spPr>
        <p:txBody>
          <a:bodyPr lIns="0" tIns="0" rIns="0" bIns="0" anchor="t">
            <a:normAutofit/>
          </a:bodyPr>
          <a:lstStyle/>
          <a:p>
            <a:pPr algn="l">
              <a:lnSpc>
                <a:spcPct val="100000"/>
              </a:lnSpc>
              <a:buNone/>
              <a:defRPr sz="825" b="0" i="0">
                <a:solidFill>
                  <a:srgbClr val="58706D"/>
                </a:solidFill>
                <a:latin typeface="Aptos"/>
                <a:ea typeface="Aptos"/>
                <a:cs typeface="Aptos"/>
              </a:defRPr>
            </a:pPr>
            <a:r>
              <a:rPr sz="619">
                <a:solidFill>
                  <a:srgbClr val="58706D"/>
                </a:solidFill>
                <a:latin typeface="+mj-lt"/>
                <a:ea typeface="Aptos"/>
                <a:cs typeface="Aptos"/>
              </a:rPr>
              <a:t>Source: </a:t>
            </a:r>
            <a:r>
              <a:rPr lang="en-US" sz="619">
                <a:solidFill>
                  <a:srgbClr val="58706D"/>
                </a:solidFill>
                <a:latin typeface="+mj-lt"/>
                <a:ea typeface="Aptos"/>
                <a:cs typeface="Aptos"/>
              </a:rPr>
              <a:t>CfSD delivery learning across NHS </a:t>
            </a:r>
            <a:r>
              <a:rPr sz="619">
                <a:solidFill>
                  <a:srgbClr val="58706D"/>
                </a:solidFill>
                <a:latin typeface="+mj-lt"/>
                <a:ea typeface="Aptos"/>
                <a:cs typeface="Aptos"/>
              </a:rPr>
              <a:t>Scotland</a:t>
            </a:r>
            <a:r>
              <a:rPr lang="en-US" sz="619">
                <a:solidFill>
                  <a:srgbClr val="58706D"/>
                </a:solidFill>
                <a:latin typeface="+mj-lt"/>
                <a:ea typeface="Aptos"/>
                <a:cs typeface="Aptos"/>
              </a:rPr>
              <a:t> programmes</a:t>
            </a:r>
            <a:endParaRPr sz="619">
              <a:solidFill>
                <a:srgbClr val="58706D"/>
              </a:solidFill>
              <a:latin typeface="+mj-lt"/>
              <a:ea typeface="Aptos"/>
              <a:cs typeface="Aptos"/>
            </a:endParaRPr>
          </a:p>
        </p:txBody>
      </p:sp>
      <p:pic>
        <p:nvPicPr>
          <p:cNvPr id="32" name="Picture 31">
            <a:extLst>
              <a:ext uri="{FF2B5EF4-FFF2-40B4-BE49-F238E27FC236}">
                <a16:creationId xmlns:a16="http://schemas.microsoft.com/office/drawing/2014/main" id="{A6F42DB1-BE8B-4A50-4AE5-D4EE489D352E}"/>
              </a:ext>
            </a:extLst>
          </p:cNvPr>
          <p:cNvPicPr>
            <a:picLocks noChangeAspect="1"/>
          </p:cNvPicPr>
          <p:nvPr/>
        </p:nvPicPr>
        <p:blipFill>
          <a:blip r:embed="rId3"/>
          <a:stretch>
            <a:fillRect/>
          </a:stretch>
        </p:blipFill>
        <p:spPr>
          <a:xfrm>
            <a:off x="7114048" y="190843"/>
            <a:ext cx="1694102" cy="560034"/>
          </a:xfrm>
          <a:prstGeom prst="rect">
            <a:avLst/>
          </a:prstGeom>
        </p:spPr>
      </p:pic>
    </p:spTree>
    <p:extLst>
      <p:ext uri="{BB962C8B-B14F-4D97-AF65-F5344CB8AC3E}">
        <p14:creationId xmlns:p14="http://schemas.microsoft.com/office/powerpoint/2010/main" val="1227563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50963-F136-7809-C440-DE187D3F165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6DF5C22-E48F-64B3-C4C8-0FF0D3491947}"/>
              </a:ext>
            </a:extLst>
          </p:cNvPr>
          <p:cNvSpPr>
            <a:spLocks noGrp="1"/>
          </p:cNvSpPr>
          <p:nvPr>
            <p:ph type="title"/>
          </p:nvPr>
        </p:nvSpPr>
        <p:spPr/>
        <p:txBody>
          <a:bodyPr/>
          <a:lstStyle/>
          <a:p>
            <a:r>
              <a:rPr lang="en-GB" sz="2800"/>
              <a:t>Focus on Frailty</a:t>
            </a:r>
            <a:endParaRPr lang="fr-FR" sz="2800"/>
          </a:p>
        </p:txBody>
      </p:sp>
      <p:pic>
        <p:nvPicPr>
          <p:cNvPr id="4" name="Picture 3">
            <a:extLst>
              <a:ext uri="{FF2B5EF4-FFF2-40B4-BE49-F238E27FC236}">
                <a16:creationId xmlns:a16="http://schemas.microsoft.com/office/drawing/2014/main" id="{E2C7C6C1-1067-B62A-3E25-75BAB72DA193}"/>
              </a:ext>
            </a:extLst>
          </p:cNvPr>
          <p:cNvPicPr>
            <a:picLocks noChangeAspect="1"/>
          </p:cNvPicPr>
          <p:nvPr/>
        </p:nvPicPr>
        <p:blipFill>
          <a:blip r:embed="rId3"/>
          <a:stretch>
            <a:fillRect/>
          </a:stretch>
        </p:blipFill>
        <p:spPr>
          <a:xfrm>
            <a:off x="454656" y="1059255"/>
            <a:ext cx="8011707" cy="3877323"/>
          </a:xfrm>
          <a:prstGeom prst="rect">
            <a:avLst/>
          </a:prstGeom>
        </p:spPr>
      </p:pic>
    </p:spTree>
    <p:extLst>
      <p:ext uri="{BB962C8B-B14F-4D97-AF65-F5344CB8AC3E}">
        <p14:creationId xmlns:p14="http://schemas.microsoft.com/office/powerpoint/2010/main" val="2319568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32DCA-EB22-98A8-00C0-CCEBCE7330AC}"/>
            </a:ext>
          </a:extLst>
        </p:cNvPr>
        <p:cNvGrpSpPr/>
        <p:nvPr/>
      </p:nvGrpSpPr>
      <p:grpSpPr>
        <a:xfrm>
          <a:off x="0" y="0"/>
          <a:ext cx="0" cy="0"/>
          <a:chOff x="0" y="0"/>
          <a:chExt cx="0" cy="0"/>
        </a:xfrm>
      </p:grpSpPr>
      <p:sp>
        <p:nvSpPr>
          <p:cNvPr id="82" name="Rectangle: Rounded Corners 81">
            <a:extLst>
              <a:ext uri="{FF2B5EF4-FFF2-40B4-BE49-F238E27FC236}">
                <a16:creationId xmlns:a16="http://schemas.microsoft.com/office/drawing/2014/main" id="{7A21216D-CE5E-52B4-9D3B-CACE1A51E8DA}"/>
              </a:ext>
            </a:extLst>
          </p:cNvPr>
          <p:cNvSpPr/>
          <p:nvPr/>
        </p:nvSpPr>
        <p:spPr>
          <a:xfrm>
            <a:off x="198127" y="2319978"/>
            <a:ext cx="8866701" cy="2750043"/>
          </a:xfrm>
          <a:prstGeom prst="roundRect">
            <a:avLst/>
          </a:prstGeom>
          <a:solidFill>
            <a:schemeClr val="bg1"/>
          </a:solidFill>
          <a:ln w="28575">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Improved of frailty</a:t>
            </a:r>
          </a:p>
        </p:txBody>
      </p:sp>
      <p:sp>
        <p:nvSpPr>
          <p:cNvPr id="2" name="Title 1">
            <a:extLst>
              <a:ext uri="{FF2B5EF4-FFF2-40B4-BE49-F238E27FC236}">
                <a16:creationId xmlns:a16="http://schemas.microsoft.com/office/drawing/2014/main" id="{0F587D4E-A6A8-E060-9C56-B9A52FF41BEF}"/>
              </a:ext>
            </a:extLst>
          </p:cNvPr>
          <p:cNvSpPr>
            <a:spLocks noGrp="1"/>
          </p:cNvSpPr>
          <p:nvPr>
            <p:ph type="title"/>
          </p:nvPr>
        </p:nvSpPr>
        <p:spPr/>
        <p:txBody>
          <a:bodyPr/>
          <a:lstStyle/>
          <a:p>
            <a:r>
              <a:rPr lang="en-GB"/>
              <a:t>Focus on Frailty</a:t>
            </a:r>
          </a:p>
        </p:txBody>
      </p:sp>
      <p:sp>
        <p:nvSpPr>
          <p:cNvPr id="39" name="Rectangle: Rounded Corners 38">
            <a:extLst>
              <a:ext uri="{FF2B5EF4-FFF2-40B4-BE49-F238E27FC236}">
                <a16:creationId xmlns:a16="http://schemas.microsoft.com/office/drawing/2014/main" id="{8F6ABAB6-E7E9-BEC1-A86B-633FB6911950}"/>
              </a:ext>
            </a:extLst>
          </p:cNvPr>
          <p:cNvSpPr/>
          <p:nvPr/>
        </p:nvSpPr>
        <p:spPr>
          <a:xfrm>
            <a:off x="201889" y="1175269"/>
            <a:ext cx="21600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Improved identification of frailty</a:t>
            </a:r>
          </a:p>
        </p:txBody>
      </p:sp>
      <p:sp>
        <p:nvSpPr>
          <p:cNvPr id="41" name="Rectangle: Rounded Corners 40">
            <a:extLst>
              <a:ext uri="{FF2B5EF4-FFF2-40B4-BE49-F238E27FC236}">
                <a16:creationId xmlns:a16="http://schemas.microsoft.com/office/drawing/2014/main" id="{52A4AEDA-9842-E593-0C45-47B5014F0FBD}"/>
              </a:ext>
            </a:extLst>
          </p:cNvPr>
          <p:cNvSpPr/>
          <p:nvPr/>
        </p:nvSpPr>
        <p:spPr>
          <a:xfrm>
            <a:off x="4679003" y="1175269"/>
            <a:ext cx="21600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Multidisciplinary CGA</a:t>
            </a:r>
          </a:p>
        </p:txBody>
      </p:sp>
      <p:sp>
        <p:nvSpPr>
          <p:cNvPr id="43" name="Rectangle: Rounded Corners 42">
            <a:extLst>
              <a:ext uri="{FF2B5EF4-FFF2-40B4-BE49-F238E27FC236}">
                <a16:creationId xmlns:a16="http://schemas.microsoft.com/office/drawing/2014/main" id="{C31C4724-D951-BF0C-6D8B-95E54F307B06}"/>
              </a:ext>
            </a:extLst>
          </p:cNvPr>
          <p:cNvSpPr/>
          <p:nvPr/>
        </p:nvSpPr>
        <p:spPr>
          <a:xfrm>
            <a:off x="6917560" y="1175269"/>
            <a:ext cx="21600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Integration with community</a:t>
            </a:r>
          </a:p>
        </p:txBody>
      </p:sp>
      <p:sp>
        <p:nvSpPr>
          <p:cNvPr id="45" name="Rectangle: Rounded Corners 44">
            <a:extLst>
              <a:ext uri="{FF2B5EF4-FFF2-40B4-BE49-F238E27FC236}">
                <a16:creationId xmlns:a16="http://schemas.microsoft.com/office/drawing/2014/main" id="{16CE398A-B095-001D-90B9-0DB1C829D04D}"/>
              </a:ext>
            </a:extLst>
          </p:cNvPr>
          <p:cNvSpPr/>
          <p:nvPr/>
        </p:nvSpPr>
        <p:spPr>
          <a:xfrm>
            <a:off x="2440446" y="1175269"/>
            <a:ext cx="21600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a:t>Dedicated frailty unit</a:t>
            </a:r>
          </a:p>
        </p:txBody>
      </p:sp>
      <p:sp>
        <p:nvSpPr>
          <p:cNvPr id="47" name="Outcome card: length of stay">
            <a:extLst>
              <a:ext uri="{FF2B5EF4-FFF2-40B4-BE49-F238E27FC236}">
                <a16:creationId xmlns:a16="http://schemas.microsoft.com/office/drawing/2014/main" id="{21F157E9-2643-ACE6-E1BD-9FF8DE9274D6}"/>
              </a:ext>
            </a:extLst>
          </p:cNvPr>
          <p:cNvSpPr/>
          <p:nvPr/>
        </p:nvSpPr>
        <p:spPr>
          <a:xfrm>
            <a:off x="384048" y="2487579"/>
            <a:ext cx="4097221" cy="2074900"/>
          </a:xfrm>
          <a:prstGeom prst="roundRect">
            <a:avLst/>
          </a:prstGeom>
          <a:solidFill>
            <a:srgbClr val="F4F7FA"/>
          </a:solidFill>
          <a:ln w="10160">
            <a:solidFill>
              <a:srgbClr val="D8E1E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Outcome card: discharges">
            <a:extLst>
              <a:ext uri="{FF2B5EF4-FFF2-40B4-BE49-F238E27FC236}">
                <a16:creationId xmlns:a16="http://schemas.microsoft.com/office/drawing/2014/main" id="{E5F5768D-FC9E-56E5-21FC-32A58785FB57}"/>
              </a:ext>
            </a:extLst>
          </p:cNvPr>
          <p:cNvSpPr/>
          <p:nvPr/>
        </p:nvSpPr>
        <p:spPr>
          <a:xfrm>
            <a:off x="4731705" y="2488229"/>
            <a:ext cx="4097220" cy="2073600"/>
          </a:xfrm>
          <a:prstGeom prst="roundRect">
            <a:avLst/>
          </a:prstGeom>
          <a:solidFill>
            <a:srgbClr val="F4F7FA"/>
          </a:solidFill>
          <a:ln w="10160">
            <a:solidFill>
              <a:srgbClr val="D8E1E8"/>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1" name="Graph: Length of Stay (Frail)" descr="image.png">
            <a:extLst>
              <a:ext uri="{FF2B5EF4-FFF2-40B4-BE49-F238E27FC236}">
                <a16:creationId xmlns:a16="http://schemas.microsoft.com/office/drawing/2014/main" id="{240CCC9F-281B-CA94-864B-243FC3EEC834}"/>
              </a:ext>
            </a:extLst>
          </p:cNvPr>
          <p:cNvPicPr>
            <a:picLocks noChangeAspect="1"/>
          </p:cNvPicPr>
          <p:nvPr/>
        </p:nvPicPr>
        <p:blipFill>
          <a:blip r:embed="rId3"/>
          <a:stretch>
            <a:fillRect/>
          </a:stretch>
        </p:blipFill>
        <p:spPr>
          <a:xfrm>
            <a:off x="598617" y="2604894"/>
            <a:ext cx="2852928" cy="1883378"/>
          </a:xfrm>
          <a:prstGeom prst="rect">
            <a:avLst/>
          </a:prstGeom>
        </p:spPr>
      </p:pic>
      <p:pic>
        <p:nvPicPr>
          <p:cNvPr id="53" name="Graph: Discharges within 3 days" descr="image.png">
            <a:extLst>
              <a:ext uri="{FF2B5EF4-FFF2-40B4-BE49-F238E27FC236}">
                <a16:creationId xmlns:a16="http://schemas.microsoft.com/office/drawing/2014/main" id="{101792C0-58D8-171D-8B9C-188BE56798AD}"/>
              </a:ext>
            </a:extLst>
          </p:cNvPr>
          <p:cNvPicPr>
            <a:picLocks noChangeAspect="1"/>
          </p:cNvPicPr>
          <p:nvPr/>
        </p:nvPicPr>
        <p:blipFill>
          <a:blip r:embed="rId4"/>
          <a:stretch>
            <a:fillRect/>
          </a:stretch>
        </p:blipFill>
        <p:spPr>
          <a:xfrm>
            <a:off x="4832373" y="2674331"/>
            <a:ext cx="2852928" cy="1744505"/>
          </a:xfrm>
          <a:prstGeom prst="rect">
            <a:avLst/>
          </a:prstGeom>
        </p:spPr>
      </p:pic>
      <p:sp>
        <p:nvSpPr>
          <p:cNvPr id="55" name="KPI rail: length of stay">
            <a:extLst>
              <a:ext uri="{FF2B5EF4-FFF2-40B4-BE49-F238E27FC236}">
                <a16:creationId xmlns:a16="http://schemas.microsoft.com/office/drawing/2014/main" id="{566AF7C7-487C-089D-F514-16A2205BF690}"/>
              </a:ext>
            </a:extLst>
          </p:cNvPr>
          <p:cNvSpPr/>
          <p:nvPr/>
        </p:nvSpPr>
        <p:spPr>
          <a:xfrm>
            <a:off x="3506451" y="2535673"/>
            <a:ext cx="850392" cy="1920240"/>
          </a:xfrm>
          <a:prstGeom prst="roundRect">
            <a:avLst/>
          </a:prstGeom>
          <a:solidFill>
            <a:srgbClr val="E8F2FA"/>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KPI eyebrow: LOS">
            <a:extLst>
              <a:ext uri="{FF2B5EF4-FFF2-40B4-BE49-F238E27FC236}">
                <a16:creationId xmlns:a16="http://schemas.microsoft.com/office/drawing/2014/main" id="{C714B8AA-35EA-059D-46C1-733E50B88686}"/>
              </a:ext>
            </a:extLst>
          </p:cNvPr>
          <p:cNvSpPr txBox="1"/>
          <p:nvPr/>
        </p:nvSpPr>
        <p:spPr>
          <a:xfrm>
            <a:off x="3570459" y="2604894"/>
            <a:ext cx="722376" cy="256032"/>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085BA8"/>
                </a:solidFill>
                <a:effectLst/>
                <a:uLnTx/>
                <a:uFillTx/>
                <a:latin typeface="Calibri"/>
                <a:ea typeface="+mn-ea"/>
                <a:cs typeface="+mn-cs"/>
              </a:rPr>
              <a:t>OUTCOME</a:t>
            </a:r>
          </a:p>
        </p:txBody>
      </p:sp>
      <p:sp>
        <p:nvSpPr>
          <p:cNvPr id="59" name="KPI: 13 to 9">
            <a:extLst>
              <a:ext uri="{FF2B5EF4-FFF2-40B4-BE49-F238E27FC236}">
                <a16:creationId xmlns:a16="http://schemas.microsoft.com/office/drawing/2014/main" id="{376902FA-018D-6F26-E949-EADD9768B080}"/>
              </a:ext>
            </a:extLst>
          </p:cNvPr>
          <p:cNvSpPr txBox="1"/>
          <p:nvPr/>
        </p:nvSpPr>
        <p:spPr>
          <a:xfrm>
            <a:off x="3552171" y="3094342"/>
            <a:ext cx="758952" cy="264688"/>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085BA8"/>
                </a:solidFill>
                <a:effectLst/>
                <a:uLnTx/>
                <a:uFillTx/>
                <a:latin typeface="Calibri"/>
                <a:ea typeface="+mn-ea"/>
                <a:cs typeface="+mn-cs"/>
              </a:rPr>
              <a:t>13 → 9</a:t>
            </a:r>
            <a:endParaRPr kumimoji="0" lang="en-US" sz="1600" b="1" i="0" u="none" strike="noStrike" kern="1200" cap="none" spc="0" normalizeH="0" baseline="0" noProof="0">
              <a:ln>
                <a:noFill/>
              </a:ln>
              <a:solidFill>
                <a:srgbClr val="085BA8"/>
              </a:solidFill>
              <a:effectLst/>
              <a:uLnTx/>
              <a:uFillTx/>
              <a:latin typeface="Calibri"/>
              <a:ea typeface="Calibri"/>
              <a:cs typeface="Calibri"/>
            </a:endParaRPr>
          </a:p>
        </p:txBody>
      </p:sp>
      <p:sp>
        <p:nvSpPr>
          <p:cNvPr id="61" name="KPI unit: days">
            <a:extLst>
              <a:ext uri="{FF2B5EF4-FFF2-40B4-BE49-F238E27FC236}">
                <a16:creationId xmlns:a16="http://schemas.microsoft.com/office/drawing/2014/main" id="{863C90E7-D755-84F4-1242-8FD5B9BF2684}"/>
              </a:ext>
            </a:extLst>
          </p:cNvPr>
          <p:cNvSpPr txBox="1"/>
          <p:nvPr/>
        </p:nvSpPr>
        <p:spPr>
          <a:xfrm>
            <a:off x="3579603" y="3491862"/>
            <a:ext cx="704088" cy="237744"/>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202A35"/>
                </a:solidFill>
                <a:effectLst/>
                <a:uLnTx/>
                <a:uFillTx/>
                <a:latin typeface="Calibri"/>
                <a:ea typeface="+mn-ea"/>
                <a:cs typeface="+mn-cs"/>
              </a:rPr>
              <a:t>days</a:t>
            </a:r>
          </a:p>
        </p:txBody>
      </p:sp>
      <p:sp>
        <p:nvSpPr>
          <p:cNvPr id="63" name="KPI label: median LOS">
            <a:extLst>
              <a:ext uri="{FF2B5EF4-FFF2-40B4-BE49-F238E27FC236}">
                <a16:creationId xmlns:a16="http://schemas.microsoft.com/office/drawing/2014/main" id="{7D59CF27-37D3-A35A-CB28-7FE150D4E44B}"/>
              </a:ext>
            </a:extLst>
          </p:cNvPr>
          <p:cNvSpPr txBox="1"/>
          <p:nvPr/>
        </p:nvSpPr>
        <p:spPr>
          <a:xfrm>
            <a:off x="3561315" y="3775326"/>
            <a:ext cx="740664" cy="475488"/>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586672"/>
                </a:solidFill>
                <a:effectLst/>
                <a:uLnTx/>
                <a:uFillTx/>
                <a:latin typeface="Calibri"/>
                <a:ea typeface="+mn-ea"/>
                <a:cs typeface="+mn-cs"/>
              </a:rPr>
              <a:t>median length
of stay</a:t>
            </a:r>
          </a:p>
        </p:txBody>
      </p:sp>
      <p:sp>
        <p:nvSpPr>
          <p:cNvPr id="65" name="KPI rail: 72-hour discharges">
            <a:extLst>
              <a:ext uri="{FF2B5EF4-FFF2-40B4-BE49-F238E27FC236}">
                <a16:creationId xmlns:a16="http://schemas.microsoft.com/office/drawing/2014/main" id="{04F65E60-9F4C-02D4-3669-208A718AC62C}"/>
              </a:ext>
            </a:extLst>
          </p:cNvPr>
          <p:cNvSpPr/>
          <p:nvPr/>
        </p:nvSpPr>
        <p:spPr>
          <a:xfrm>
            <a:off x="7804936" y="2535673"/>
            <a:ext cx="849600" cy="1920240"/>
          </a:xfrm>
          <a:prstGeom prst="roundRect">
            <a:avLst/>
          </a:prstGeom>
          <a:solidFill>
            <a:srgbClr val="E5F5F4"/>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KPI eyebrow: discharge">
            <a:extLst>
              <a:ext uri="{FF2B5EF4-FFF2-40B4-BE49-F238E27FC236}">
                <a16:creationId xmlns:a16="http://schemas.microsoft.com/office/drawing/2014/main" id="{C199907A-F4CA-3836-03DB-51A3006F11B3}"/>
              </a:ext>
            </a:extLst>
          </p:cNvPr>
          <p:cNvSpPr txBox="1"/>
          <p:nvPr/>
        </p:nvSpPr>
        <p:spPr>
          <a:xfrm>
            <a:off x="7868548" y="2604894"/>
            <a:ext cx="722376" cy="256032"/>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000" b="1" i="0" u="none" strike="noStrike" kern="1200" cap="none" spc="0" normalizeH="0" baseline="0" noProof="0">
                <a:ln>
                  <a:noFill/>
                </a:ln>
                <a:solidFill>
                  <a:srgbClr val="007F6D"/>
                </a:solidFill>
                <a:effectLst/>
                <a:uLnTx/>
                <a:uFillTx/>
                <a:latin typeface="Calibri"/>
                <a:ea typeface="+mn-ea"/>
                <a:cs typeface="+mn-cs"/>
              </a:rPr>
              <a:t>OUTCOME</a:t>
            </a:r>
          </a:p>
        </p:txBody>
      </p:sp>
      <p:sp>
        <p:nvSpPr>
          <p:cNvPr id="69" name="KPI: 72 hours">
            <a:extLst>
              <a:ext uri="{FF2B5EF4-FFF2-40B4-BE49-F238E27FC236}">
                <a16:creationId xmlns:a16="http://schemas.microsoft.com/office/drawing/2014/main" id="{A1BBE5A3-A4C9-2A97-42D2-7FE046C35300}"/>
              </a:ext>
            </a:extLst>
          </p:cNvPr>
          <p:cNvSpPr txBox="1"/>
          <p:nvPr/>
        </p:nvSpPr>
        <p:spPr>
          <a:xfrm>
            <a:off x="7850260" y="3040480"/>
            <a:ext cx="758952" cy="372410"/>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a:ln>
                  <a:noFill/>
                </a:ln>
                <a:solidFill>
                  <a:srgbClr val="007F6D"/>
                </a:solidFill>
                <a:effectLst/>
                <a:uLnTx/>
                <a:uFillTx/>
                <a:latin typeface="Calibri"/>
                <a:ea typeface="+mn-ea"/>
                <a:cs typeface="+mn-cs"/>
              </a:rPr>
              <a:t>72h</a:t>
            </a:r>
            <a:endParaRPr kumimoji="0" sz="2300" b="1" i="0" u="none" strike="noStrike" kern="1200" cap="none" spc="0" normalizeH="0" baseline="0" noProof="0">
              <a:ln>
                <a:noFill/>
              </a:ln>
              <a:solidFill>
                <a:srgbClr val="007F6D"/>
              </a:solidFill>
              <a:effectLst/>
              <a:uLnTx/>
              <a:uFillTx/>
              <a:latin typeface="Calibri"/>
              <a:ea typeface="+mn-ea"/>
              <a:cs typeface="+mn-cs"/>
            </a:endParaRPr>
          </a:p>
        </p:txBody>
      </p:sp>
      <p:sp>
        <p:nvSpPr>
          <p:cNvPr id="71" name="KPI label: discharges">
            <a:extLst>
              <a:ext uri="{FF2B5EF4-FFF2-40B4-BE49-F238E27FC236}">
                <a16:creationId xmlns:a16="http://schemas.microsoft.com/office/drawing/2014/main" id="{3D9D6645-5D2E-7E20-1017-88EEE0E95169}"/>
              </a:ext>
            </a:extLst>
          </p:cNvPr>
          <p:cNvSpPr txBox="1"/>
          <p:nvPr/>
        </p:nvSpPr>
        <p:spPr>
          <a:xfrm>
            <a:off x="7760718" y="3492548"/>
            <a:ext cx="938036" cy="726353"/>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50" b="1" i="0" u="none" strike="noStrike" kern="1200" cap="none" spc="0" normalizeH="0" baseline="0" noProof="0">
                <a:ln>
                  <a:noFill/>
                </a:ln>
                <a:solidFill>
                  <a:srgbClr val="202A35"/>
                </a:solidFill>
                <a:effectLst/>
                <a:uLnTx/>
                <a:uFillTx/>
                <a:latin typeface="Calibri"/>
                <a:ea typeface="+mn-ea"/>
                <a:cs typeface="+mn-cs"/>
              </a:rPr>
              <a:t>Increase in discharges to a homely setting</a:t>
            </a:r>
            <a:endParaRPr kumimoji="0" lang="en-GB" sz="1150" b="1" i="0" u="none" strike="noStrike" kern="1200" cap="none" spc="0" normalizeH="0" baseline="0" noProof="0">
              <a:ln>
                <a:noFill/>
              </a:ln>
              <a:solidFill>
                <a:srgbClr val="202A35"/>
              </a:solidFill>
              <a:effectLst/>
              <a:uLnTx/>
              <a:uFillTx/>
              <a:latin typeface="Calibri"/>
              <a:ea typeface="Calibri"/>
              <a:cs typeface="Calibri"/>
            </a:endParaRPr>
          </a:p>
        </p:txBody>
      </p:sp>
      <p:grpSp>
        <p:nvGrpSpPr>
          <p:cNvPr id="87" name="Group 86">
            <a:extLst>
              <a:ext uri="{FF2B5EF4-FFF2-40B4-BE49-F238E27FC236}">
                <a16:creationId xmlns:a16="http://schemas.microsoft.com/office/drawing/2014/main" id="{4E05F410-3193-F48F-2315-8F9E63B0045A}"/>
              </a:ext>
            </a:extLst>
          </p:cNvPr>
          <p:cNvGrpSpPr/>
          <p:nvPr/>
        </p:nvGrpSpPr>
        <p:grpSpPr>
          <a:xfrm>
            <a:off x="3327521" y="4675150"/>
            <a:ext cx="2705886" cy="318848"/>
            <a:chOff x="3327521" y="4675150"/>
            <a:chExt cx="2705886" cy="318848"/>
          </a:xfrm>
        </p:grpSpPr>
        <p:sp>
          <p:nvSpPr>
            <p:cNvPr id="73" name="Assurance band: readmissions">
              <a:extLst>
                <a:ext uri="{FF2B5EF4-FFF2-40B4-BE49-F238E27FC236}">
                  <a16:creationId xmlns:a16="http://schemas.microsoft.com/office/drawing/2014/main" id="{A5A6915D-75D7-471D-9470-ADC9CFE270C9}"/>
                </a:ext>
              </a:extLst>
            </p:cNvPr>
            <p:cNvSpPr/>
            <p:nvPr/>
          </p:nvSpPr>
          <p:spPr>
            <a:xfrm>
              <a:off x="3327521" y="4675150"/>
              <a:ext cx="2607915" cy="318848"/>
            </a:xfrm>
            <a:prstGeom prst="roundRect">
              <a:avLst/>
            </a:prstGeom>
            <a:solidFill>
              <a:srgbClr val="EAF6F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5" name="Readmissions check">
              <a:extLst>
                <a:ext uri="{FF2B5EF4-FFF2-40B4-BE49-F238E27FC236}">
                  <a16:creationId xmlns:a16="http://schemas.microsoft.com/office/drawing/2014/main" id="{12A46F2F-C1D7-21C6-5DF5-B39584FDFE0B}"/>
                </a:ext>
              </a:extLst>
            </p:cNvPr>
            <p:cNvSpPr/>
            <p:nvPr/>
          </p:nvSpPr>
          <p:spPr>
            <a:xfrm>
              <a:off x="3456432" y="4730874"/>
              <a:ext cx="237744" cy="237744"/>
            </a:xfrm>
            <a:prstGeom prst="ellipse">
              <a:avLst/>
            </a:prstGeom>
            <a:solidFill>
              <a:srgbClr val="007F6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7" name="Readmissions check mark">
              <a:extLst>
                <a:ext uri="{FF2B5EF4-FFF2-40B4-BE49-F238E27FC236}">
                  <a16:creationId xmlns:a16="http://schemas.microsoft.com/office/drawing/2014/main" id="{159D6FA4-11A6-C0E5-C04F-32E9C0B40444}"/>
                </a:ext>
              </a:extLst>
            </p:cNvPr>
            <p:cNvSpPr txBox="1"/>
            <p:nvPr/>
          </p:nvSpPr>
          <p:spPr>
            <a:xfrm>
              <a:off x="3443109" y="4723687"/>
              <a:ext cx="237744" cy="203133"/>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FFFFFF"/>
                  </a:solidFill>
                  <a:effectLst/>
                  <a:uLnTx/>
                  <a:uFillTx/>
                  <a:latin typeface="Arial"/>
                  <a:ea typeface="+mn-ea"/>
                  <a:cs typeface="+mn-cs"/>
                </a:rPr>
                <a:t>✓</a:t>
              </a:r>
            </a:p>
          </p:txBody>
        </p:sp>
        <p:sp>
          <p:nvSpPr>
            <p:cNvPr id="79" name="Readmissions statement">
              <a:extLst>
                <a:ext uri="{FF2B5EF4-FFF2-40B4-BE49-F238E27FC236}">
                  <a16:creationId xmlns:a16="http://schemas.microsoft.com/office/drawing/2014/main" id="{7A3E5F46-1F11-F03C-E96A-73B7709B8977}"/>
                </a:ext>
              </a:extLst>
            </p:cNvPr>
            <p:cNvSpPr txBox="1"/>
            <p:nvPr/>
          </p:nvSpPr>
          <p:spPr>
            <a:xfrm>
              <a:off x="3694176" y="4720767"/>
              <a:ext cx="2339231" cy="203133"/>
            </a:xfrm>
            <a:prstGeom prst="rect">
              <a:avLst/>
            </a:prstGeom>
            <a:noFill/>
          </p:spPr>
          <p:txBody>
            <a:bodyPr wrap="square" lIns="18288" tIns="9144" rIns="18288" bIns="9144"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007F6D"/>
                  </a:solidFill>
                  <a:effectLst/>
                  <a:uLnTx/>
                  <a:uFillTx/>
                  <a:latin typeface="Calibri"/>
                  <a:ea typeface="+mn-ea"/>
                  <a:cs typeface="+mn-cs"/>
                </a:rPr>
                <a:t>No change in readmissions</a:t>
              </a:r>
            </a:p>
          </p:txBody>
        </p:sp>
      </p:grpSp>
      <p:cxnSp>
        <p:nvCxnSpPr>
          <p:cNvPr id="100" name="Straight Arrow Connector 99">
            <a:extLst>
              <a:ext uri="{FF2B5EF4-FFF2-40B4-BE49-F238E27FC236}">
                <a16:creationId xmlns:a16="http://schemas.microsoft.com/office/drawing/2014/main" id="{E79EDB78-4BB8-96C0-5D04-94E3BF61E295}"/>
              </a:ext>
            </a:extLst>
          </p:cNvPr>
          <p:cNvCxnSpPr>
            <a:cxnSpLocks/>
          </p:cNvCxnSpPr>
          <p:nvPr/>
        </p:nvCxnSpPr>
        <p:spPr>
          <a:xfrm>
            <a:off x="7997560" y="1993939"/>
            <a:ext cx="0" cy="330660"/>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103" name="Straight Arrow Connector 102">
            <a:extLst>
              <a:ext uri="{FF2B5EF4-FFF2-40B4-BE49-F238E27FC236}">
                <a16:creationId xmlns:a16="http://schemas.microsoft.com/office/drawing/2014/main" id="{666CAFA6-9395-B51F-87EA-DC850FDDB0AB}"/>
              </a:ext>
            </a:extLst>
          </p:cNvPr>
          <p:cNvCxnSpPr>
            <a:cxnSpLocks/>
          </p:cNvCxnSpPr>
          <p:nvPr/>
        </p:nvCxnSpPr>
        <p:spPr>
          <a:xfrm>
            <a:off x="5759003" y="1993939"/>
            <a:ext cx="0" cy="330660"/>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104" name="Straight Arrow Connector 103">
            <a:extLst>
              <a:ext uri="{FF2B5EF4-FFF2-40B4-BE49-F238E27FC236}">
                <a16:creationId xmlns:a16="http://schemas.microsoft.com/office/drawing/2014/main" id="{6F3511C7-EE0F-83A0-C191-8C9A48BDA8C6}"/>
              </a:ext>
            </a:extLst>
          </p:cNvPr>
          <p:cNvCxnSpPr>
            <a:cxnSpLocks/>
          </p:cNvCxnSpPr>
          <p:nvPr/>
        </p:nvCxnSpPr>
        <p:spPr>
          <a:xfrm>
            <a:off x="3520446" y="1993939"/>
            <a:ext cx="0" cy="330660"/>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105" name="Straight Arrow Connector 104">
            <a:extLst>
              <a:ext uri="{FF2B5EF4-FFF2-40B4-BE49-F238E27FC236}">
                <a16:creationId xmlns:a16="http://schemas.microsoft.com/office/drawing/2014/main" id="{50A78B68-0473-D26D-9E38-4381C1E6C18D}"/>
              </a:ext>
            </a:extLst>
          </p:cNvPr>
          <p:cNvCxnSpPr>
            <a:cxnSpLocks/>
          </p:cNvCxnSpPr>
          <p:nvPr/>
        </p:nvCxnSpPr>
        <p:spPr>
          <a:xfrm>
            <a:off x="1281889" y="1993939"/>
            <a:ext cx="0" cy="330660"/>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5869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8AB9A-17FF-7ADB-5B20-55DD8A3D35C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8CA9371-68CB-B401-64EF-046A50CCAA8C}"/>
              </a:ext>
            </a:extLst>
          </p:cNvPr>
          <p:cNvSpPr>
            <a:spLocks noGrp="1"/>
          </p:cNvSpPr>
          <p:nvPr>
            <p:ph type="title"/>
          </p:nvPr>
        </p:nvSpPr>
        <p:spPr/>
        <p:txBody>
          <a:bodyPr/>
          <a:lstStyle/>
          <a:p>
            <a:r>
              <a:rPr lang="en-GB" sz="2800"/>
              <a:t>Focus on Frailty</a:t>
            </a:r>
            <a:endParaRPr lang="fr-FR" sz="2800"/>
          </a:p>
        </p:txBody>
      </p:sp>
      <p:grpSp>
        <p:nvGrpSpPr>
          <p:cNvPr id="2" name="Group 1">
            <a:extLst>
              <a:ext uri="{FF2B5EF4-FFF2-40B4-BE49-F238E27FC236}">
                <a16:creationId xmlns:a16="http://schemas.microsoft.com/office/drawing/2014/main" id="{B2A0855E-7DCC-E481-8477-8CE3D9C937E0}"/>
              </a:ext>
            </a:extLst>
          </p:cNvPr>
          <p:cNvGrpSpPr/>
          <p:nvPr/>
        </p:nvGrpSpPr>
        <p:grpSpPr>
          <a:xfrm>
            <a:off x="409809" y="1374910"/>
            <a:ext cx="8357457" cy="2636074"/>
            <a:chOff x="509508" y="1446910"/>
            <a:chExt cx="8357457" cy="2636074"/>
          </a:xfrm>
        </p:grpSpPr>
        <p:sp>
          <p:nvSpPr>
            <p:cNvPr id="43" name="Text 72">
              <a:extLst>
                <a:ext uri="{FF2B5EF4-FFF2-40B4-BE49-F238E27FC236}">
                  <a16:creationId xmlns:a16="http://schemas.microsoft.com/office/drawing/2014/main" id="{9626F52C-2DD5-74F2-614F-BC928078537D}"/>
                </a:ext>
              </a:extLst>
            </p:cNvPr>
            <p:cNvSpPr/>
            <p:nvPr/>
          </p:nvSpPr>
          <p:spPr>
            <a:xfrm>
              <a:off x="509508" y="1446910"/>
              <a:ext cx="6400800" cy="347472"/>
            </a:xfrm>
            <a:prstGeom prst="rect">
              <a:avLst/>
            </a:prstGeom>
            <a:noFill/>
            <a:ln/>
          </p:spPr>
          <p:txBody>
            <a:bodyPr wrap="square" lIns="381" tIns="381" rIns="381" bIns="381"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solidFill>
                  <a:effectLst/>
                  <a:uLnTx/>
                  <a:uFillTx/>
                  <a:ea typeface="Aptos" pitchFamily="34" charset="-122"/>
                  <a:cs typeface="Aptos" pitchFamily="34" charset="-120"/>
                </a:rPr>
                <a:t>Holistic assessment and person-</a:t>
              </a:r>
              <a:r>
                <a:rPr kumimoji="0" lang="en-US" sz="1800" b="1" i="0" u="none" strike="noStrike" kern="1200" cap="none" spc="0" normalizeH="0" baseline="0" noProof="0" dirty="0" err="1">
                  <a:ln>
                    <a:noFill/>
                  </a:ln>
                  <a:solidFill>
                    <a:schemeClr val="tx2"/>
                  </a:solidFill>
                  <a:effectLst/>
                  <a:uLnTx/>
                  <a:uFillTx/>
                  <a:ea typeface="Aptos" pitchFamily="34" charset="-122"/>
                  <a:cs typeface="Aptos" pitchFamily="34" charset="-120"/>
                </a:rPr>
                <a:t>centred</a:t>
              </a:r>
              <a:r>
                <a:rPr kumimoji="0" lang="en-US" sz="1800" b="1" i="0" u="none" strike="noStrike" kern="1200" cap="none" spc="0" normalizeH="0" baseline="0" noProof="0" dirty="0">
                  <a:ln>
                    <a:noFill/>
                  </a:ln>
                  <a:solidFill>
                    <a:schemeClr val="tx2"/>
                  </a:solidFill>
                  <a:effectLst/>
                  <a:uLnTx/>
                  <a:uFillTx/>
                  <a:ea typeface="Aptos" pitchFamily="34" charset="-122"/>
                  <a:cs typeface="Aptos" pitchFamily="34" charset="-120"/>
                </a:rPr>
                <a:t> support</a:t>
              </a:r>
              <a:endParaRPr kumimoji="0" lang="en-US" sz="1600" b="0" i="0" u="none" strike="noStrike" kern="1200" cap="none" spc="0" normalizeH="0" baseline="0" noProof="0" dirty="0">
                <a:ln>
                  <a:noFill/>
                </a:ln>
                <a:solidFill>
                  <a:schemeClr val="tx2"/>
                </a:solidFill>
                <a:effectLst/>
                <a:uLnTx/>
                <a:uFillTx/>
                <a:ea typeface="Calibri"/>
                <a:cs typeface="Calibri"/>
              </a:endParaRPr>
            </a:p>
          </p:txBody>
        </p:sp>
        <p:grpSp>
          <p:nvGrpSpPr>
            <p:cNvPr id="121" name="Group 120">
              <a:extLst>
                <a:ext uri="{FF2B5EF4-FFF2-40B4-BE49-F238E27FC236}">
                  <a16:creationId xmlns:a16="http://schemas.microsoft.com/office/drawing/2014/main" id="{276104F9-57D1-52C9-FCAE-B02D0C341794}"/>
                </a:ext>
              </a:extLst>
            </p:cNvPr>
            <p:cNvGrpSpPr/>
            <p:nvPr/>
          </p:nvGrpSpPr>
          <p:grpSpPr>
            <a:xfrm>
              <a:off x="509508" y="1928105"/>
              <a:ext cx="1225137" cy="2154879"/>
              <a:chOff x="194913" y="2646496"/>
              <a:chExt cx="1609344" cy="2480957"/>
            </a:xfrm>
          </p:grpSpPr>
          <p:sp>
            <p:nvSpPr>
              <p:cNvPr id="111" name="Shape 74">
                <a:extLst>
                  <a:ext uri="{FF2B5EF4-FFF2-40B4-BE49-F238E27FC236}">
                    <a16:creationId xmlns:a16="http://schemas.microsoft.com/office/drawing/2014/main" id="{09F865F5-262F-BF89-A4F4-EA59405E99F4}"/>
                  </a:ext>
                </a:extLst>
              </p:cNvPr>
              <p:cNvSpPr/>
              <p:nvPr/>
            </p:nvSpPr>
            <p:spPr>
              <a:xfrm>
                <a:off x="194913" y="2646496"/>
                <a:ext cx="1609344" cy="2377440"/>
              </a:xfrm>
              <a:prstGeom prst="roundRect">
                <a:avLst>
                  <a:gd name="adj" fmla="val 8889"/>
                </a:avLst>
              </a:prstGeom>
              <a:solidFill>
                <a:srgbClr val="FFFFFF"/>
              </a:solidFill>
              <a:ln w="12700">
                <a:solidFill>
                  <a:srgbClr val="D8E5E7"/>
                </a:solidFill>
                <a:prstDash val="solid"/>
              </a:ln>
              <a:effectLst>
                <a:outerShdw blurRad="12700" dist="12700" dir="2700000" algn="bl" rotWithShape="0">
                  <a:srgbClr val="000000">
                    <a:alpha val="10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sp>
            <p:nvSpPr>
              <p:cNvPr id="45" name="Shape 75">
                <a:extLst>
                  <a:ext uri="{FF2B5EF4-FFF2-40B4-BE49-F238E27FC236}">
                    <a16:creationId xmlns:a16="http://schemas.microsoft.com/office/drawing/2014/main" id="{D8DDDFEB-532A-E06B-C79A-8FC01E5BA706}"/>
                  </a:ext>
                </a:extLst>
              </p:cNvPr>
              <p:cNvSpPr/>
              <p:nvPr/>
            </p:nvSpPr>
            <p:spPr>
              <a:xfrm>
                <a:off x="304641" y="2838520"/>
                <a:ext cx="512064" cy="512064"/>
              </a:xfrm>
              <a:prstGeom prst="roundRect">
                <a:avLst>
                  <a:gd name="adj" fmla="val 11765"/>
                </a:avLst>
              </a:prstGeom>
              <a:solidFill>
                <a:srgbClr val="F3FAFA"/>
              </a:solidFill>
              <a:ln w="6350">
                <a:solidFill>
                  <a:srgbClr val="E2F0F1"/>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pic>
            <p:nvPicPr>
              <p:cNvPr id="47" name="Image 4" descr="preencoded.png">
                <a:extLst>
                  <a:ext uri="{FF2B5EF4-FFF2-40B4-BE49-F238E27FC236}">
                    <a16:creationId xmlns:a16="http://schemas.microsoft.com/office/drawing/2014/main" id="{9D7378CE-9DC6-754F-A2F9-A1E14AA91E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6937" y="2920816"/>
                <a:ext cx="347472" cy="347472"/>
              </a:xfrm>
              <a:prstGeom prst="rect">
                <a:avLst/>
              </a:prstGeom>
            </p:spPr>
          </p:pic>
          <p:sp>
            <p:nvSpPr>
              <p:cNvPr id="49" name="Text 76">
                <a:extLst>
                  <a:ext uri="{FF2B5EF4-FFF2-40B4-BE49-F238E27FC236}">
                    <a16:creationId xmlns:a16="http://schemas.microsoft.com/office/drawing/2014/main" id="{11B2140B-44EE-F5A6-DAC4-2C003046A7CF}"/>
                  </a:ext>
                </a:extLst>
              </p:cNvPr>
              <p:cNvSpPr/>
              <p:nvPr/>
            </p:nvSpPr>
            <p:spPr>
              <a:xfrm>
                <a:off x="908145" y="2811088"/>
                <a:ext cx="76809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85BA8"/>
                    </a:solidFill>
                    <a:effectLst/>
                    <a:uLnTx/>
                    <a:uFillTx/>
                    <a:latin typeface="+mj-lt"/>
                    <a:ea typeface="Aptos" pitchFamily="34" charset="-122"/>
                    <a:cs typeface="Aptos" pitchFamily="34" charset="-120"/>
                  </a:rPr>
                  <a:t>81%</a:t>
                </a:r>
                <a:endParaRPr kumimoji="0" lang="en-US" sz="2000" b="0" i="0" u="none" strike="noStrike" kern="1200" cap="none" spc="0" normalizeH="0" baseline="0" noProof="0">
                  <a:ln>
                    <a:noFill/>
                  </a:ln>
                  <a:solidFill>
                    <a:srgbClr val="565456"/>
                  </a:solidFill>
                  <a:effectLst/>
                  <a:uLnTx/>
                  <a:uFillTx/>
                  <a:latin typeface="+mj-lt"/>
                  <a:ea typeface="+mn-ea"/>
                  <a:cs typeface="+mn-cs"/>
                </a:endParaRPr>
              </a:p>
            </p:txBody>
          </p:sp>
          <p:sp>
            <p:nvSpPr>
              <p:cNvPr id="51" name="Text 77">
                <a:extLst>
                  <a:ext uri="{FF2B5EF4-FFF2-40B4-BE49-F238E27FC236}">
                    <a16:creationId xmlns:a16="http://schemas.microsoft.com/office/drawing/2014/main" id="{6A9F8267-1373-0C5B-6DAA-70E51EB3772F}"/>
                  </a:ext>
                </a:extLst>
              </p:cNvPr>
              <p:cNvSpPr/>
              <p:nvPr/>
            </p:nvSpPr>
            <p:spPr>
              <a:xfrm>
                <a:off x="359505" y="3354464"/>
                <a:ext cx="1316736" cy="1772989"/>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solidFill>
                      <a:srgbClr val="202A35"/>
                    </a:solidFill>
                    <a:latin typeface="+mj-lt"/>
                    <a:ea typeface="Aptos" pitchFamily="34" charset="-122"/>
                    <a:cs typeface="Aptos" pitchFamily="34" charset="-120"/>
                  </a:rPr>
                  <a:t>o</a:t>
                </a:r>
                <a:r>
                  <a:rPr kumimoji="0" lang="en-US" sz="1000" b="1" i="0" u="none" strike="noStrike" kern="1200" cap="none" spc="0" normalizeH="0" baseline="0" noProof="0">
                    <a:ln>
                      <a:noFill/>
                    </a:ln>
                    <a:solidFill>
                      <a:srgbClr val="202A35"/>
                    </a:solidFill>
                    <a:effectLst/>
                    <a:uLnTx/>
                    <a:uFillTx/>
                    <a:latin typeface="+mj-lt"/>
                    <a:ea typeface="Aptos" pitchFamily="34" charset="-122"/>
                    <a:cs typeface="Aptos" pitchFamily="34" charset="-120"/>
                  </a:rPr>
                  <a:t>f people (130/160)</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02A35"/>
                  </a:solidFill>
                  <a:effectLst/>
                  <a:uLnTx/>
                  <a:uFillTx/>
                  <a:latin typeface="+mj-lt"/>
                  <a:ea typeface="Aptos" pitchFamily="34" charset="-122"/>
                  <a:cs typeface="Aptos" pitchFamily="34" charset="-12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solidFill>
                      <a:srgbClr val="202A35"/>
                    </a:solidFill>
                    <a:latin typeface="+mj-lt"/>
                  </a:rPr>
                  <a:t>w</a:t>
                </a:r>
                <a:r>
                  <a:rPr kumimoji="0" lang="en-US" sz="1000" b="0" i="0" u="none" strike="noStrike" kern="1200" cap="none" spc="0" normalizeH="0" baseline="0" noProof="0" err="1">
                    <a:ln>
                      <a:noFill/>
                    </a:ln>
                    <a:solidFill>
                      <a:srgbClr val="202A35"/>
                    </a:solidFill>
                    <a:effectLst/>
                    <a:uLnTx/>
                    <a:uFillTx/>
                    <a:latin typeface="+mj-lt"/>
                    <a:ea typeface="+mn-ea"/>
                    <a:cs typeface="+mn-cs"/>
                  </a:rPr>
                  <a:t>ith</a:t>
                </a:r>
                <a:r>
                  <a:rPr kumimoji="0" lang="en-US" sz="1000" b="0" i="0" u="none" strike="noStrike" kern="1200" cap="none" spc="0" normalizeH="0" baseline="0" noProof="0">
                    <a:ln>
                      <a:noFill/>
                    </a:ln>
                    <a:solidFill>
                      <a:srgbClr val="202A35"/>
                    </a:solidFill>
                    <a:effectLst/>
                    <a:uLnTx/>
                    <a:uFillTx/>
                    <a:latin typeface="+mj-lt"/>
                    <a:ea typeface="+mn-ea"/>
                    <a:cs typeface="+mn-cs"/>
                  </a:rPr>
                  <a:t> moderate to severe frailty had holistic assessment</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02A35"/>
                  </a:solidFill>
                  <a:effectLst/>
                  <a:uLnTx/>
                  <a:uFillTx/>
                  <a:latin typeface="+mj-lt"/>
                  <a:ea typeface="+mn-ea"/>
                  <a:cs typeface="+mn-cs"/>
                </a:endParaRPr>
              </a:p>
              <a:p>
                <a:pPr algn="ctr">
                  <a:defRPr/>
                </a:pPr>
                <a:r>
                  <a:rPr lang="en-US" sz="800">
                    <a:solidFill>
                      <a:srgbClr val="586672"/>
                    </a:solidFill>
                    <a:latin typeface="+mj-lt"/>
                  </a:rPr>
                  <a:t>Falkirk</a:t>
                </a: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srgbClr val="202A35"/>
                  </a:solidFill>
                  <a:effectLst/>
                  <a:uLnTx/>
                  <a:uFillTx/>
                  <a:latin typeface="+mj-lt"/>
                  <a:ea typeface="+mn-ea"/>
                  <a:cs typeface="+mn-cs"/>
                </a:endParaRPr>
              </a:p>
            </p:txBody>
          </p:sp>
        </p:grpSp>
        <p:grpSp>
          <p:nvGrpSpPr>
            <p:cNvPr id="122" name="Group 121">
              <a:extLst>
                <a:ext uri="{FF2B5EF4-FFF2-40B4-BE49-F238E27FC236}">
                  <a16:creationId xmlns:a16="http://schemas.microsoft.com/office/drawing/2014/main" id="{C5DAC44D-2EFF-B029-77D7-732A62BCCF90}"/>
                </a:ext>
              </a:extLst>
            </p:cNvPr>
            <p:cNvGrpSpPr/>
            <p:nvPr/>
          </p:nvGrpSpPr>
          <p:grpSpPr>
            <a:xfrm>
              <a:off x="2292588" y="1966257"/>
              <a:ext cx="1225137" cy="2064967"/>
              <a:chOff x="1977993" y="2646496"/>
              <a:chExt cx="1609344" cy="2377440"/>
            </a:xfrm>
          </p:grpSpPr>
          <p:sp>
            <p:nvSpPr>
              <p:cNvPr id="53" name="Shape 80">
                <a:extLst>
                  <a:ext uri="{FF2B5EF4-FFF2-40B4-BE49-F238E27FC236}">
                    <a16:creationId xmlns:a16="http://schemas.microsoft.com/office/drawing/2014/main" id="{F64934FE-562F-62F7-7ECB-45502A21DBB2}"/>
                  </a:ext>
                </a:extLst>
              </p:cNvPr>
              <p:cNvSpPr/>
              <p:nvPr/>
            </p:nvSpPr>
            <p:spPr>
              <a:xfrm>
                <a:off x="1977993" y="2646496"/>
                <a:ext cx="1609344" cy="2377440"/>
              </a:xfrm>
              <a:prstGeom prst="roundRect">
                <a:avLst>
                  <a:gd name="adj" fmla="val 8889"/>
                </a:avLst>
              </a:prstGeom>
              <a:solidFill>
                <a:srgbClr val="FFFFFF"/>
              </a:solidFill>
              <a:ln w="12700">
                <a:solidFill>
                  <a:srgbClr val="D8E5E7"/>
                </a:solidFill>
                <a:prstDash val="solid"/>
              </a:ln>
              <a:effectLst>
                <a:outerShdw blurRad="12700" dist="12700" dir="2700000" algn="bl" rotWithShape="0">
                  <a:srgbClr val="000000">
                    <a:alpha val="10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sp>
            <p:nvSpPr>
              <p:cNvPr id="55" name="Shape 81">
                <a:extLst>
                  <a:ext uri="{FF2B5EF4-FFF2-40B4-BE49-F238E27FC236}">
                    <a16:creationId xmlns:a16="http://schemas.microsoft.com/office/drawing/2014/main" id="{842EB5C9-C585-D524-B2CE-E19688C26ECF}"/>
                  </a:ext>
                </a:extLst>
              </p:cNvPr>
              <p:cNvSpPr/>
              <p:nvPr/>
            </p:nvSpPr>
            <p:spPr>
              <a:xfrm>
                <a:off x="2087721" y="2838520"/>
                <a:ext cx="512064" cy="512064"/>
              </a:xfrm>
              <a:prstGeom prst="roundRect">
                <a:avLst>
                  <a:gd name="adj" fmla="val 11765"/>
                </a:avLst>
              </a:prstGeom>
              <a:solidFill>
                <a:srgbClr val="F3FAFA"/>
              </a:solidFill>
              <a:ln w="6350">
                <a:solidFill>
                  <a:srgbClr val="E2F0F1"/>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pic>
            <p:nvPicPr>
              <p:cNvPr id="57" name="Image 5" descr="preencoded.png">
                <a:extLst>
                  <a:ext uri="{FF2B5EF4-FFF2-40B4-BE49-F238E27FC236}">
                    <a16:creationId xmlns:a16="http://schemas.microsoft.com/office/drawing/2014/main" id="{74306325-9609-983B-94AD-83DA72CCF8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70017" y="2920816"/>
                <a:ext cx="347472" cy="347472"/>
              </a:xfrm>
              <a:prstGeom prst="rect">
                <a:avLst/>
              </a:prstGeom>
            </p:spPr>
          </p:pic>
          <p:sp>
            <p:nvSpPr>
              <p:cNvPr id="59" name="Text 82">
                <a:extLst>
                  <a:ext uri="{FF2B5EF4-FFF2-40B4-BE49-F238E27FC236}">
                    <a16:creationId xmlns:a16="http://schemas.microsoft.com/office/drawing/2014/main" id="{FC02CB46-0B68-7BB1-7C23-74E1B7BE637E}"/>
                  </a:ext>
                </a:extLst>
              </p:cNvPr>
              <p:cNvSpPr/>
              <p:nvPr/>
            </p:nvSpPr>
            <p:spPr>
              <a:xfrm>
                <a:off x="2691225" y="2811088"/>
                <a:ext cx="76809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98A6"/>
                    </a:solidFill>
                    <a:effectLst/>
                    <a:uLnTx/>
                    <a:uFillTx/>
                    <a:latin typeface="+mj-lt"/>
                    <a:ea typeface="Aptos" pitchFamily="34" charset="-122"/>
                    <a:cs typeface="Aptos" pitchFamily="34" charset="-120"/>
                  </a:rPr>
                  <a:t>73%</a:t>
                </a:r>
                <a:endParaRPr kumimoji="0" lang="en-US" sz="2000" b="0" i="0" u="none" strike="noStrike" kern="1200" cap="none" spc="0" normalizeH="0" baseline="0" noProof="0">
                  <a:ln>
                    <a:noFill/>
                  </a:ln>
                  <a:solidFill>
                    <a:srgbClr val="565456"/>
                  </a:solidFill>
                  <a:effectLst/>
                  <a:uLnTx/>
                  <a:uFillTx/>
                  <a:latin typeface="+mj-lt"/>
                  <a:ea typeface="+mn-ea"/>
                  <a:cs typeface="+mn-cs"/>
                </a:endParaRPr>
              </a:p>
            </p:txBody>
          </p:sp>
          <p:sp>
            <p:nvSpPr>
              <p:cNvPr id="61" name="Text 83">
                <a:extLst>
                  <a:ext uri="{FF2B5EF4-FFF2-40B4-BE49-F238E27FC236}">
                    <a16:creationId xmlns:a16="http://schemas.microsoft.com/office/drawing/2014/main" id="{8E51808C-E80B-60EB-FA10-DA84593C52C1}"/>
                  </a:ext>
                </a:extLst>
              </p:cNvPr>
              <p:cNvSpPr/>
              <p:nvPr/>
            </p:nvSpPr>
            <p:spPr>
              <a:xfrm>
                <a:off x="2124297" y="3432880"/>
                <a:ext cx="131673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solidFill>
                      <a:srgbClr val="202A35"/>
                    </a:solidFill>
                    <a:latin typeface="+mj-lt"/>
                    <a:ea typeface="Aptos" pitchFamily="34" charset="-122"/>
                    <a:cs typeface="Aptos" pitchFamily="34" charset="-120"/>
                  </a:rPr>
                  <a:t>o</a:t>
                </a:r>
                <a:r>
                  <a:rPr kumimoji="0" lang="en-US" sz="1000" b="1" i="0" u="none" strike="noStrike" kern="1200" cap="none" spc="0" normalizeH="0" baseline="0" noProof="0">
                    <a:ln>
                      <a:noFill/>
                    </a:ln>
                    <a:solidFill>
                      <a:srgbClr val="202A35"/>
                    </a:solidFill>
                    <a:effectLst/>
                    <a:uLnTx/>
                    <a:uFillTx/>
                    <a:latin typeface="+mj-lt"/>
                    <a:ea typeface="Aptos" pitchFamily="34" charset="-122"/>
                    <a:cs typeface="Aptos" pitchFamily="34" charset="-120"/>
                  </a:rPr>
                  <a:t>f people (244/355)</a:t>
                </a:r>
                <a:endParaRPr kumimoji="0" lang="en-US" sz="700" b="0" i="0" u="none" strike="noStrike" kern="1200" cap="none" spc="0" normalizeH="0" baseline="0" noProof="0">
                  <a:ln>
                    <a:noFill/>
                  </a:ln>
                  <a:solidFill>
                    <a:srgbClr val="565456"/>
                  </a:solidFill>
                  <a:effectLst/>
                  <a:uLnTx/>
                  <a:uFillTx/>
                  <a:latin typeface="+mj-lt"/>
                  <a:ea typeface="+mn-ea"/>
                  <a:cs typeface="+mn-cs"/>
                </a:endParaRPr>
              </a:p>
            </p:txBody>
          </p:sp>
          <p:sp>
            <p:nvSpPr>
              <p:cNvPr id="63" name="Text 84">
                <a:extLst>
                  <a:ext uri="{FF2B5EF4-FFF2-40B4-BE49-F238E27FC236}">
                    <a16:creationId xmlns:a16="http://schemas.microsoft.com/office/drawing/2014/main" id="{53CC8BBF-D723-F66C-CF8F-A075CC1AB61B}"/>
                  </a:ext>
                </a:extLst>
              </p:cNvPr>
              <p:cNvSpPr/>
              <p:nvPr/>
            </p:nvSpPr>
            <p:spPr>
              <a:xfrm>
                <a:off x="2124297" y="3871791"/>
                <a:ext cx="1316736" cy="621792"/>
              </a:xfrm>
              <a:prstGeom prst="rect">
                <a:avLst/>
              </a:prstGeom>
              <a:noFill/>
              <a:ln/>
            </p:spPr>
            <p:txBody>
              <a:bodyPr wrap="square" lIns="381" tIns="381" rIns="381" bIns="381"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A35"/>
                    </a:solidFill>
                    <a:effectLst/>
                    <a:uLnTx/>
                    <a:uFillTx/>
                    <a:latin typeface="+mj-lt"/>
                    <a:ea typeface="Aptos" pitchFamily="34" charset="-122"/>
                    <a:cs typeface="Aptos" pitchFamily="34" charset="-120"/>
                  </a:rPr>
                  <a:t>referred to district nursing living with severe frailty had a holistic assessment</a:t>
                </a:r>
                <a:endParaRPr kumimoji="0" lang="en-US" sz="500" b="0" i="0" u="none" strike="noStrike" kern="1200" cap="none" spc="0" normalizeH="0" baseline="0" noProof="0">
                  <a:ln>
                    <a:noFill/>
                  </a:ln>
                  <a:solidFill>
                    <a:srgbClr val="565456"/>
                  </a:solidFill>
                  <a:effectLst/>
                  <a:uLnTx/>
                  <a:uFillTx/>
                  <a:latin typeface="+mj-lt"/>
                  <a:ea typeface="+mn-ea"/>
                  <a:cs typeface="+mn-cs"/>
                </a:endParaRPr>
              </a:p>
            </p:txBody>
          </p:sp>
          <p:sp>
            <p:nvSpPr>
              <p:cNvPr id="65" name="Text 85">
                <a:extLst>
                  <a:ext uri="{FF2B5EF4-FFF2-40B4-BE49-F238E27FC236}">
                    <a16:creationId xmlns:a16="http://schemas.microsoft.com/office/drawing/2014/main" id="{643341D5-FE36-5737-42F6-DBD1B9D91783}"/>
                  </a:ext>
                </a:extLst>
              </p:cNvPr>
              <p:cNvSpPr/>
              <p:nvPr/>
            </p:nvSpPr>
            <p:spPr>
              <a:xfrm>
                <a:off x="2124297" y="4530160"/>
                <a:ext cx="1316736" cy="25603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6672"/>
                    </a:solidFill>
                    <a:effectLst/>
                    <a:uLnTx/>
                    <a:uFillTx/>
                    <a:latin typeface="+mj-lt"/>
                    <a:ea typeface="Aptos" pitchFamily="34" charset="-122"/>
                    <a:cs typeface="Aptos" pitchFamily="34" charset="-120"/>
                  </a:rPr>
                  <a:t>South Ayrshire</a:t>
                </a:r>
                <a:endParaRPr kumimoji="0" lang="en-US" sz="500" b="0" i="0" u="none" strike="noStrike" kern="1200" cap="none" spc="0" normalizeH="0" baseline="0" noProof="0">
                  <a:ln>
                    <a:noFill/>
                  </a:ln>
                  <a:solidFill>
                    <a:srgbClr val="565456"/>
                  </a:solidFill>
                  <a:effectLst/>
                  <a:uLnTx/>
                  <a:uFillTx/>
                  <a:latin typeface="+mj-lt"/>
                  <a:ea typeface="+mn-ea"/>
                  <a:cs typeface="+mn-cs"/>
                </a:endParaRPr>
              </a:p>
            </p:txBody>
          </p:sp>
        </p:grpSp>
        <p:grpSp>
          <p:nvGrpSpPr>
            <p:cNvPr id="123" name="Group 122">
              <a:extLst>
                <a:ext uri="{FF2B5EF4-FFF2-40B4-BE49-F238E27FC236}">
                  <a16:creationId xmlns:a16="http://schemas.microsoft.com/office/drawing/2014/main" id="{6E877050-2B0C-C6F0-223A-E4AB69DA6E1C}"/>
                </a:ext>
              </a:extLst>
            </p:cNvPr>
            <p:cNvGrpSpPr/>
            <p:nvPr/>
          </p:nvGrpSpPr>
          <p:grpSpPr>
            <a:xfrm>
              <a:off x="4075668" y="1966257"/>
              <a:ext cx="1225137" cy="2064967"/>
              <a:chOff x="3761073" y="2646496"/>
              <a:chExt cx="1609344" cy="2377440"/>
            </a:xfrm>
          </p:grpSpPr>
          <p:sp>
            <p:nvSpPr>
              <p:cNvPr id="67" name="Shape 86">
                <a:extLst>
                  <a:ext uri="{FF2B5EF4-FFF2-40B4-BE49-F238E27FC236}">
                    <a16:creationId xmlns:a16="http://schemas.microsoft.com/office/drawing/2014/main" id="{D1919FB4-93B9-F87C-27B1-0F70AE977AD1}"/>
                  </a:ext>
                </a:extLst>
              </p:cNvPr>
              <p:cNvSpPr/>
              <p:nvPr/>
            </p:nvSpPr>
            <p:spPr>
              <a:xfrm>
                <a:off x="3761073" y="2646496"/>
                <a:ext cx="1609344" cy="2377440"/>
              </a:xfrm>
              <a:prstGeom prst="roundRect">
                <a:avLst>
                  <a:gd name="adj" fmla="val 8889"/>
                </a:avLst>
              </a:prstGeom>
              <a:solidFill>
                <a:srgbClr val="FFFFFF"/>
              </a:solidFill>
              <a:ln w="12700">
                <a:solidFill>
                  <a:srgbClr val="D8E5E7"/>
                </a:solidFill>
                <a:prstDash val="solid"/>
              </a:ln>
              <a:effectLst>
                <a:outerShdw blurRad="12700" dist="12700" dir="2700000" algn="bl" rotWithShape="0">
                  <a:srgbClr val="000000">
                    <a:alpha val="10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sp>
            <p:nvSpPr>
              <p:cNvPr id="69" name="Shape 87">
                <a:extLst>
                  <a:ext uri="{FF2B5EF4-FFF2-40B4-BE49-F238E27FC236}">
                    <a16:creationId xmlns:a16="http://schemas.microsoft.com/office/drawing/2014/main" id="{C11FA589-D6E1-2B36-DD9F-4831D8937C5B}"/>
                  </a:ext>
                </a:extLst>
              </p:cNvPr>
              <p:cNvSpPr/>
              <p:nvPr/>
            </p:nvSpPr>
            <p:spPr>
              <a:xfrm>
                <a:off x="3870801" y="2838520"/>
                <a:ext cx="512064" cy="512064"/>
              </a:xfrm>
              <a:prstGeom prst="roundRect">
                <a:avLst>
                  <a:gd name="adj" fmla="val 11765"/>
                </a:avLst>
              </a:prstGeom>
              <a:solidFill>
                <a:srgbClr val="F3FAFA"/>
              </a:solidFill>
              <a:ln w="6350">
                <a:solidFill>
                  <a:srgbClr val="E2F0F1"/>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pic>
            <p:nvPicPr>
              <p:cNvPr id="71" name="Image 6" descr="preencoded.png">
                <a:extLst>
                  <a:ext uri="{FF2B5EF4-FFF2-40B4-BE49-F238E27FC236}">
                    <a16:creationId xmlns:a16="http://schemas.microsoft.com/office/drawing/2014/main" id="{7F15BC1F-C7FB-A517-EC96-E5D40353F3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53097" y="2920816"/>
                <a:ext cx="347472" cy="347472"/>
              </a:xfrm>
              <a:prstGeom prst="rect">
                <a:avLst/>
              </a:prstGeom>
            </p:spPr>
          </p:pic>
          <p:sp>
            <p:nvSpPr>
              <p:cNvPr id="73" name="Text 88">
                <a:extLst>
                  <a:ext uri="{FF2B5EF4-FFF2-40B4-BE49-F238E27FC236}">
                    <a16:creationId xmlns:a16="http://schemas.microsoft.com/office/drawing/2014/main" id="{77E60910-73F7-CC9B-8A61-05786302AA89}"/>
                  </a:ext>
                </a:extLst>
              </p:cNvPr>
              <p:cNvSpPr/>
              <p:nvPr/>
            </p:nvSpPr>
            <p:spPr>
              <a:xfrm>
                <a:off x="4474305" y="2811088"/>
                <a:ext cx="76809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7F6D"/>
                    </a:solidFill>
                    <a:effectLst/>
                    <a:uLnTx/>
                    <a:uFillTx/>
                    <a:latin typeface="+mj-lt"/>
                    <a:ea typeface="Aptos" pitchFamily="34" charset="-122"/>
                    <a:cs typeface="Aptos" pitchFamily="34" charset="-120"/>
                  </a:rPr>
                  <a:t>77%</a:t>
                </a:r>
                <a:endParaRPr kumimoji="0" lang="en-US" sz="2000" b="0" i="0" u="none" strike="noStrike" kern="1200" cap="none" spc="0" normalizeH="0" baseline="0" noProof="0">
                  <a:ln>
                    <a:noFill/>
                  </a:ln>
                  <a:solidFill>
                    <a:srgbClr val="565456"/>
                  </a:solidFill>
                  <a:effectLst/>
                  <a:uLnTx/>
                  <a:uFillTx/>
                  <a:latin typeface="+mj-lt"/>
                  <a:ea typeface="+mn-ea"/>
                  <a:cs typeface="+mn-cs"/>
                </a:endParaRPr>
              </a:p>
            </p:txBody>
          </p:sp>
          <p:sp>
            <p:nvSpPr>
              <p:cNvPr id="75" name="Text 89">
                <a:extLst>
                  <a:ext uri="{FF2B5EF4-FFF2-40B4-BE49-F238E27FC236}">
                    <a16:creationId xmlns:a16="http://schemas.microsoft.com/office/drawing/2014/main" id="{0E418E80-8A81-61AD-BB0D-F5EAC4CDE433}"/>
                  </a:ext>
                </a:extLst>
              </p:cNvPr>
              <p:cNvSpPr/>
              <p:nvPr/>
            </p:nvSpPr>
            <p:spPr>
              <a:xfrm>
                <a:off x="3907377" y="3432880"/>
                <a:ext cx="131673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202A35"/>
                    </a:solidFill>
                    <a:effectLst/>
                    <a:uLnTx/>
                    <a:uFillTx/>
                    <a:latin typeface="+mj-lt"/>
                    <a:ea typeface="Aptos" pitchFamily="34" charset="-122"/>
                    <a:cs typeface="Aptos" pitchFamily="34" charset="-120"/>
                  </a:rPr>
                  <a:t>OT wellbeing reviews</a:t>
                </a:r>
                <a:endParaRPr kumimoji="0" lang="en-US" sz="700" b="0" i="0" u="none" strike="noStrike" kern="1200" cap="none" spc="0" normalizeH="0" baseline="0" noProof="0">
                  <a:ln>
                    <a:noFill/>
                  </a:ln>
                  <a:solidFill>
                    <a:srgbClr val="565456"/>
                  </a:solidFill>
                  <a:effectLst/>
                  <a:uLnTx/>
                  <a:uFillTx/>
                  <a:latin typeface="+mj-lt"/>
                  <a:ea typeface="+mn-ea"/>
                  <a:cs typeface="+mn-cs"/>
                </a:endParaRPr>
              </a:p>
            </p:txBody>
          </p:sp>
          <p:sp>
            <p:nvSpPr>
              <p:cNvPr id="77" name="Text 90">
                <a:extLst>
                  <a:ext uri="{FF2B5EF4-FFF2-40B4-BE49-F238E27FC236}">
                    <a16:creationId xmlns:a16="http://schemas.microsoft.com/office/drawing/2014/main" id="{6BA9E56E-25E1-9BB2-07E2-F54660593728}"/>
                  </a:ext>
                </a:extLst>
              </p:cNvPr>
              <p:cNvSpPr/>
              <p:nvPr/>
            </p:nvSpPr>
            <p:spPr>
              <a:xfrm>
                <a:off x="3907377" y="3871791"/>
                <a:ext cx="1316736" cy="621792"/>
              </a:xfrm>
              <a:prstGeom prst="rect">
                <a:avLst/>
              </a:prstGeom>
              <a:noFill/>
              <a:ln/>
            </p:spPr>
            <p:txBody>
              <a:bodyPr wrap="square" lIns="381" tIns="381" rIns="381" bIns="381" rtlCol="0" anchor="ctr">
                <a:normAutofit lnSpcReduction="10000"/>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a:solidFill>
                      <a:srgbClr val="202A35"/>
                    </a:solidFill>
                    <a:latin typeface="+mj-lt"/>
                    <a:ea typeface="Aptos" pitchFamily="34" charset="-122"/>
                    <a:cs typeface="Aptos" pitchFamily="34" charset="-120"/>
                  </a:rPr>
                  <a:t>o</a:t>
                </a:r>
                <a:r>
                  <a:rPr kumimoji="0" lang="en-US" sz="900" b="0" i="0" u="none" strike="noStrike" kern="1200" cap="none" spc="0" normalizeH="0" baseline="0" noProof="0">
                    <a:ln>
                      <a:noFill/>
                    </a:ln>
                    <a:solidFill>
                      <a:srgbClr val="202A35"/>
                    </a:solidFill>
                    <a:effectLst/>
                    <a:uLnTx/>
                    <a:uFillTx/>
                    <a:latin typeface="+mj-lt"/>
                    <a:ea typeface="Aptos" pitchFamily="34" charset="-122"/>
                    <a:cs typeface="Aptos" pitchFamily="34" charset="-120"/>
                  </a:rPr>
                  <a:t>f people who had a wellbeing review reported improved wellbeing</a:t>
                </a:r>
                <a:endParaRPr kumimoji="0" lang="en-US" sz="600" b="0" i="0" u="none" strike="noStrike" kern="1200" cap="none" spc="0" normalizeH="0" baseline="0" noProof="0">
                  <a:ln>
                    <a:noFill/>
                  </a:ln>
                  <a:solidFill>
                    <a:srgbClr val="565456"/>
                  </a:solidFill>
                  <a:effectLst/>
                  <a:uLnTx/>
                  <a:uFillTx/>
                  <a:latin typeface="+mj-lt"/>
                  <a:ea typeface="+mn-ea"/>
                  <a:cs typeface="+mn-cs"/>
                </a:endParaRPr>
              </a:p>
            </p:txBody>
          </p:sp>
          <p:sp>
            <p:nvSpPr>
              <p:cNvPr id="79" name="Text 91">
                <a:extLst>
                  <a:ext uri="{FF2B5EF4-FFF2-40B4-BE49-F238E27FC236}">
                    <a16:creationId xmlns:a16="http://schemas.microsoft.com/office/drawing/2014/main" id="{664A3861-32F4-3861-B291-08E386DF1588}"/>
                  </a:ext>
                </a:extLst>
              </p:cNvPr>
              <p:cNvSpPr/>
              <p:nvPr/>
            </p:nvSpPr>
            <p:spPr>
              <a:xfrm>
                <a:off x="3907377" y="4530160"/>
                <a:ext cx="1316736" cy="25603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6672"/>
                    </a:solidFill>
                    <a:effectLst/>
                    <a:uLnTx/>
                    <a:uFillTx/>
                    <a:latin typeface="+mj-lt"/>
                    <a:ea typeface="Aptos" pitchFamily="34" charset="-122"/>
                    <a:cs typeface="Aptos" pitchFamily="34" charset="-120"/>
                  </a:rPr>
                  <a:t>South Ayrshire</a:t>
                </a:r>
                <a:endParaRPr kumimoji="0" lang="en-US" sz="500" b="0" i="0" u="none" strike="noStrike" kern="1200" cap="none" spc="0" normalizeH="0" baseline="0" noProof="0">
                  <a:ln>
                    <a:noFill/>
                  </a:ln>
                  <a:solidFill>
                    <a:srgbClr val="565456"/>
                  </a:solidFill>
                  <a:effectLst/>
                  <a:uLnTx/>
                  <a:uFillTx/>
                  <a:latin typeface="+mj-lt"/>
                  <a:ea typeface="+mn-ea"/>
                  <a:cs typeface="+mn-cs"/>
                </a:endParaRPr>
              </a:p>
            </p:txBody>
          </p:sp>
        </p:grpSp>
        <p:grpSp>
          <p:nvGrpSpPr>
            <p:cNvPr id="124" name="Group 123">
              <a:extLst>
                <a:ext uri="{FF2B5EF4-FFF2-40B4-BE49-F238E27FC236}">
                  <a16:creationId xmlns:a16="http://schemas.microsoft.com/office/drawing/2014/main" id="{4E68EB74-7EB9-C6B9-D1D1-26319381E5FF}"/>
                </a:ext>
              </a:extLst>
            </p:cNvPr>
            <p:cNvGrpSpPr/>
            <p:nvPr/>
          </p:nvGrpSpPr>
          <p:grpSpPr>
            <a:xfrm>
              <a:off x="5858748" y="1966257"/>
              <a:ext cx="1225137" cy="2064967"/>
              <a:chOff x="5544153" y="2646496"/>
              <a:chExt cx="1609344" cy="2377440"/>
            </a:xfrm>
          </p:grpSpPr>
          <p:sp>
            <p:nvSpPr>
              <p:cNvPr id="81" name="Shape 92">
                <a:extLst>
                  <a:ext uri="{FF2B5EF4-FFF2-40B4-BE49-F238E27FC236}">
                    <a16:creationId xmlns:a16="http://schemas.microsoft.com/office/drawing/2014/main" id="{D3BDD258-7867-BDD9-5393-053DEF9C51DC}"/>
                  </a:ext>
                </a:extLst>
              </p:cNvPr>
              <p:cNvSpPr/>
              <p:nvPr/>
            </p:nvSpPr>
            <p:spPr>
              <a:xfrm>
                <a:off x="5544153" y="2646496"/>
                <a:ext cx="1609344" cy="2377440"/>
              </a:xfrm>
              <a:prstGeom prst="roundRect">
                <a:avLst>
                  <a:gd name="adj" fmla="val 8889"/>
                </a:avLst>
              </a:prstGeom>
              <a:solidFill>
                <a:srgbClr val="FFFFFF"/>
              </a:solidFill>
              <a:ln w="12700">
                <a:solidFill>
                  <a:srgbClr val="D8E5E7"/>
                </a:solidFill>
                <a:prstDash val="solid"/>
              </a:ln>
              <a:effectLst>
                <a:outerShdw blurRad="12700" dist="12700" dir="2700000" algn="bl" rotWithShape="0">
                  <a:srgbClr val="000000">
                    <a:alpha val="10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sp>
            <p:nvSpPr>
              <p:cNvPr id="83" name="Shape 93">
                <a:extLst>
                  <a:ext uri="{FF2B5EF4-FFF2-40B4-BE49-F238E27FC236}">
                    <a16:creationId xmlns:a16="http://schemas.microsoft.com/office/drawing/2014/main" id="{CEE34F94-F6D7-C4C3-F15B-807E9C82C109}"/>
                  </a:ext>
                </a:extLst>
              </p:cNvPr>
              <p:cNvSpPr/>
              <p:nvPr/>
            </p:nvSpPr>
            <p:spPr>
              <a:xfrm>
                <a:off x="5653881" y="2838520"/>
                <a:ext cx="512064" cy="512064"/>
              </a:xfrm>
              <a:prstGeom prst="roundRect">
                <a:avLst>
                  <a:gd name="adj" fmla="val 11765"/>
                </a:avLst>
              </a:prstGeom>
              <a:solidFill>
                <a:srgbClr val="F3FAFA"/>
              </a:solidFill>
              <a:ln w="6350">
                <a:solidFill>
                  <a:srgbClr val="E2F0F1"/>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pic>
            <p:nvPicPr>
              <p:cNvPr id="85" name="Image 7" descr="preencoded.png">
                <a:extLst>
                  <a:ext uri="{FF2B5EF4-FFF2-40B4-BE49-F238E27FC236}">
                    <a16:creationId xmlns:a16="http://schemas.microsoft.com/office/drawing/2014/main" id="{EE41DA63-1557-66EE-9991-486702D9DA8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736177" y="2920816"/>
                <a:ext cx="347472" cy="347472"/>
              </a:xfrm>
              <a:prstGeom prst="rect">
                <a:avLst/>
              </a:prstGeom>
            </p:spPr>
          </p:pic>
          <p:sp>
            <p:nvSpPr>
              <p:cNvPr id="87" name="Text 94">
                <a:extLst>
                  <a:ext uri="{FF2B5EF4-FFF2-40B4-BE49-F238E27FC236}">
                    <a16:creationId xmlns:a16="http://schemas.microsoft.com/office/drawing/2014/main" id="{6BF1684A-8504-EFB3-4964-650DB49390BA}"/>
                  </a:ext>
                </a:extLst>
              </p:cNvPr>
              <p:cNvSpPr/>
              <p:nvPr/>
            </p:nvSpPr>
            <p:spPr>
              <a:xfrm>
                <a:off x="6257385" y="2811088"/>
                <a:ext cx="76809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5B2A6E"/>
                    </a:solidFill>
                    <a:effectLst/>
                    <a:uLnTx/>
                    <a:uFillTx/>
                    <a:latin typeface="+mj-lt"/>
                    <a:ea typeface="Aptos" pitchFamily="34" charset="-122"/>
                    <a:cs typeface="Aptos" pitchFamily="34" charset="-120"/>
                  </a:rPr>
                  <a:t>78%</a:t>
                </a:r>
                <a:endParaRPr kumimoji="0" lang="en-US" sz="2000" b="0" i="0" u="none" strike="noStrike" kern="1200" cap="none" spc="0" normalizeH="0" baseline="0" noProof="0">
                  <a:ln>
                    <a:noFill/>
                  </a:ln>
                  <a:solidFill>
                    <a:srgbClr val="565456"/>
                  </a:solidFill>
                  <a:effectLst/>
                  <a:uLnTx/>
                  <a:uFillTx/>
                  <a:latin typeface="+mj-lt"/>
                  <a:ea typeface="+mn-ea"/>
                  <a:cs typeface="+mn-cs"/>
                </a:endParaRPr>
              </a:p>
            </p:txBody>
          </p:sp>
          <p:sp>
            <p:nvSpPr>
              <p:cNvPr id="89" name="Text 95">
                <a:extLst>
                  <a:ext uri="{FF2B5EF4-FFF2-40B4-BE49-F238E27FC236}">
                    <a16:creationId xmlns:a16="http://schemas.microsoft.com/office/drawing/2014/main" id="{C3C75B85-AB2B-A329-6A19-6AF6F48A9363}"/>
                  </a:ext>
                </a:extLst>
              </p:cNvPr>
              <p:cNvSpPr/>
              <p:nvPr/>
            </p:nvSpPr>
            <p:spPr>
              <a:xfrm>
                <a:off x="5690457" y="3432880"/>
                <a:ext cx="1316736" cy="438912"/>
              </a:xfrm>
              <a:prstGeom prst="rect">
                <a:avLst/>
              </a:prstGeom>
              <a:noFill/>
              <a:ln/>
            </p:spPr>
            <p:txBody>
              <a:bodyPr wrap="square" lIns="381" tIns="381" rIns="381" bIns="381" rtlCol="0" anchor="ctr">
                <a:no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solidFill>
                      <a:srgbClr val="202A35"/>
                    </a:solidFill>
                    <a:latin typeface="+mj-lt"/>
                    <a:ea typeface="Aptos" pitchFamily="34" charset="-122"/>
                    <a:cs typeface="Aptos" pitchFamily="34" charset="-120"/>
                  </a:rPr>
                  <a:t>o</a:t>
                </a:r>
                <a:r>
                  <a:rPr kumimoji="0" lang="en-US" sz="1000" b="1" i="0" u="none" strike="noStrike" kern="1200" cap="none" spc="0" normalizeH="0" baseline="0" noProof="0">
                    <a:ln>
                      <a:noFill/>
                    </a:ln>
                    <a:solidFill>
                      <a:srgbClr val="202A35"/>
                    </a:solidFill>
                    <a:effectLst/>
                    <a:uLnTx/>
                    <a:uFillTx/>
                    <a:latin typeface="+mj-lt"/>
                    <a:ea typeface="Aptos" pitchFamily="34" charset="-122"/>
                    <a:cs typeface="Aptos" pitchFamily="34" charset="-120"/>
                  </a:rPr>
                  <a:t>f people</a:t>
                </a:r>
                <a:endParaRPr kumimoji="0" lang="en-US" sz="600" b="0" i="0" u="none" strike="noStrike" kern="1200" cap="none" spc="0" normalizeH="0" baseline="0" noProof="0">
                  <a:ln>
                    <a:noFill/>
                  </a:ln>
                  <a:solidFill>
                    <a:srgbClr val="565456"/>
                  </a:solidFill>
                  <a:effectLst/>
                  <a:uLnTx/>
                  <a:uFillTx/>
                  <a:latin typeface="+mj-lt"/>
                  <a:ea typeface="+mn-ea"/>
                  <a:cs typeface="+mn-cs"/>
                </a:endParaRPr>
              </a:p>
            </p:txBody>
          </p:sp>
          <p:sp>
            <p:nvSpPr>
              <p:cNvPr id="91" name="Text 96">
                <a:extLst>
                  <a:ext uri="{FF2B5EF4-FFF2-40B4-BE49-F238E27FC236}">
                    <a16:creationId xmlns:a16="http://schemas.microsoft.com/office/drawing/2014/main" id="{C9095C6C-2E68-2754-FAEB-AB55D96A6745}"/>
                  </a:ext>
                </a:extLst>
              </p:cNvPr>
              <p:cNvSpPr/>
              <p:nvPr/>
            </p:nvSpPr>
            <p:spPr>
              <a:xfrm>
                <a:off x="5690457" y="3871791"/>
                <a:ext cx="1316736" cy="62179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a:solidFill>
                      <a:srgbClr val="202A35"/>
                    </a:solidFill>
                    <a:latin typeface="+mj-lt"/>
                    <a:ea typeface="Aptos" pitchFamily="34" charset="-122"/>
                    <a:cs typeface="Aptos" pitchFamily="34" charset="-120"/>
                  </a:rPr>
                  <a:t>w</a:t>
                </a:r>
                <a:r>
                  <a:rPr kumimoji="0" lang="en-US" sz="900" b="0" i="0" u="none" strike="noStrike" kern="1200" cap="none" spc="0" normalizeH="0" baseline="0" noProof="0">
                    <a:ln>
                      <a:noFill/>
                    </a:ln>
                    <a:solidFill>
                      <a:srgbClr val="202A35"/>
                    </a:solidFill>
                    <a:effectLst/>
                    <a:uLnTx/>
                    <a:uFillTx/>
                    <a:latin typeface="+mj-lt"/>
                    <a:ea typeface="Aptos" pitchFamily="34" charset="-122"/>
                    <a:cs typeface="Aptos" pitchFamily="34" charset="-120"/>
                  </a:rPr>
                  <a:t>ho had a wellbeing review reduced their GP appointments</a:t>
                </a:r>
                <a:endParaRPr kumimoji="0" lang="en-US" sz="600" b="0" i="0" u="none" strike="noStrike" kern="1200" cap="none" spc="0" normalizeH="0" baseline="0" noProof="0">
                  <a:ln>
                    <a:noFill/>
                  </a:ln>
                  <a:solidFill>
                    <a:srgbClr val="565456"/>
                  </a:solidFill>
                  <a:effectLst/>
                  <a:uLnTx/>
                  <a:uFillTx/>
                  <a:latin typeface="+mj-lt"/>
                  <a:ea typeface="+mn-ea"/>
                  <a:cs typeface="+mn-cs"/>
                </a:endParaRPr>
              </a:p>
            </p:txBody>
          </p:sp>
          <p:sp>
            <p:nvSpPr>
              <p:cNvPr id="93" name="Text 97">
                <a:extLst>
                  <a:ext uri="{FF2B5EF4-FFF2-40B4-BE49-F238E27FC236}">
                    <a16:creationId xmlns:a16="http://schemas.microsoft.com/office/drawing/2014/main" id="{2F7A746C-6D1E-661D-411F-357BFDB3EB7D}"/>
                  </a:ext>
                </a:extLst>
              </p:cNvPr>
              <p:cNvSpPr/>
              <p:nvPr/>
            </p:nvSpPr>
            <p:spPr>
              <a:xfrm>
                <a:off x="5690457" y="4530160"/>
                <a:ext cx="1316736" cy="25603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6672"/>
                    </a:solidFill>
                    <a:effectLst/>
                    <a:uLnTx/>
                    <a:uFillTx/>
                    <a:latin typeface="+mj-lt"/>
                    <a:ea typeface="Aptos" pitchFamily="34" charset="-122"/>
                    <a:cs typeface="Aptos" pitchFamily="34" charset="-120"/>
                  </a:rPr>
                  <a:t>South Ayrshire</a:t>
                </a:r>
                <a:endParaRPr kumimoji="0" lang="en-US" sz="500" b="0" i="0" u="none" strike="noStrike" kern="1200" cap="none" spc="0" normalizeH="0" baseline="0" noProof="0">
                  <a:ln>
                    <a:noFill/>
                  </a:ln>
                  <a:solidFill>
                    <a:srgbClr val="565456"/>
                  </a:solidFill>
                  <a:effectLst/>
                  <a:uLnTx/>
                  <a:uFillTx/>
                  <a:latin typeface="+mj-lt"/>
                  <a:ea typeface="+mn-ea"/>
                  <a:cs typeface="+mn-cs"/>
                </a:endParaRPr>
              </a:p>
            </p:txBody>
          </p:sp>
        </p:grpSp>
        <p:grpSp>
          <p:nvGrpSpPr>
            <p:cNvPr id="125" name="Group 124">
              <a:extLst>
                <a:ext uri="{FF2B5EF4-FFF2-40B4-BE49-F238E27FC236}">
                  <a16:creationId xmlns:a16="http://schemas.microsoft.com/office/drawing/2014/main" id="{9DA4F599-5C04-F358-0745-E89BCB43805D}"/>
                </a:ext>
              </a:extLst>
            </p:cNvPr>
            <p:cNvGrpSpPr/>
            <p:nvPr/>
          </p:nvGrpSpPr>
          <p:grpSpPr>
            <a:xfrm>
              <a:off x="7641828" y="1966257"/>
              <a:ext cx="1225137" cy="2064967"/>
              <a:chOff x="7327233" y="2646496"/>
              <a:chExt cx="1609344" cy="2377440"/>
            </a:xfrm>
          </p:grpSpPr>
          <p:sp>
            <p:nvSpPr>
              <p:cNvPr id="95" name="Shape 98">
                <a:extLst>
                  <a:ext uri="{FF2B5EF4-FFF2-40B4-BE49-F238E27FC236}">
                    <a16:creationId xmlns:a16="http://schemas.microsoft.com/office/drawing/2014/main" id="{3B81E68F-9478-1D2B-7031-036182D53FD2}"/>
                  </a:ext>
                </a:extLst>
              </p:cNvPr>
              <p:cNvSpPr/>
              <p:nvPr/>
            </p:nvSpPr>
            <p:spPr>
              <a:xfrm>
                <a:off x="7327233" y="2646496"/>
                <a:ext cx="1609344" cy="2377440"/>
              </a:xfrm>
              <a:prstGeom prst="roundRect">
                <a:avLst>
                  <a:gd name="adj" fmla="val 8889"/>
                </a:avLst>
              </a:prstGeom>
              <a:solidFill>
                <a:srgbClr val="FFFFFF"/>
              </a:solidFill>
              <a:ln w="12700">
                <a:solidFill>
                  <a:srgbClr val="D8E5E7"/>
                </a:solidFill>
                <a:prstDash val="solid"/>
              </a:ln>
              <a:effectLst>
                <a:outerShdw blurRad="12700" dist="12700" dir="2700000" algn="bl" rotWithShape="0">
                  <a:srgbClr val="000000">
                    <a:alpha val="10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sp>
            <p:nvSpPr>
              <p:cNvPr id="97" name="Shape 99">
                <a:extLst>
                  <a:ext uri="{FF2B5EF4-FFF2-40B4-BE49-F238E27FC236}">
                    <a16:creationId xmlns:a16="http://schemas.microsoft.com/office/drawing/2014/main" id="{69BCE582-0037-7F9B-C19F-AFED7DC668BB}"/>
                  </a:ext>
                </a:extLst>
              </p:cNvPr>
              <p:cNvSpPr/>
              <p:nvPr/>
            </p:nvSpPr>
            <p:spPr>
              <a:xfrm>
                <a:off x="7436960" y="2838520"/>
                <a:ext cx="512064" cy="512064"/>
              </a:xfrm>
              <a:prstGeom prst="roundRect">
                <a:avLst>
                  <a:gd name="adj" fmla="val 11765"/>
                </a:avLst>
              </a:prstGeom>
              <a:solidFill>
                <a:srgbClr val="F3FAFA"/>
              </a:solidFill>
              <a:ln w="6350">
                <a:solidFill>
                  <a:srgbClr val="E2F0F1"/>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565456"/>
                  </a:solidFill>
                  <a:effectLst/>
                  <a:uLnTx/>
                  <a:uFillTx/>
                  <a:latin typeface="+mj-lt"/>
                  <a:ea typeface="+mn-ea"/>
                  <a:cs typeface="+mn-cs"/>
                </a:endParaRPr>
              </a:p>
            </p:txBody>
          </p:sp>
          <p:pic>
            <p:nvPicPr>
              <p:cNvPr id="99" name="Image 8" descr="preencoded.png">
                <a:extLst>
                  <a:ext uri="{FF2B5EF4-FFF2-40B4-BE49-F238E27FC236}">
                    <a16:creationId xmlns:a16="http://schemas.microsoft.com/office/drawing/2014/main" id="{8B85E97D-3D5D-B6FD-451F-E8934B5C96F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519257" y="2920816"/>
                <a:ext cx="347472" cy="347472"/>
              </a:xfrm>
              <a:prstGeom prst="rect">
                <a:avLst/>
              </a:prstGeom>
            </p:spPr>
          </p:pic>
          <p:sp>
            <p:nvSpPr>
              <p:cNvPr id="101" name="Text 100">
                <a:extLst>
                  <a:ext uri="{FF2B5EF4-FFF2-40B4-BE49-F238E27FC236}">
                    <a16:creationId xmlns:a16="http://schemas.microsoft.com/office/drawing/2014/main" id="{8BD1EDB3-6BCB-D3BB-B5A1-12201F872CB3}"/>
                  </a:ext>
                </a:extLst>
              </p:cNvPr>
              <p:cNvSpPr/>
              <p:nvPr/>
            </p:nvSpPr>
            <p:spPr>
              <a:xfrm>
                <a:off x="8040464" y="2811088"/>
                <a:ext cx="76809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D68910"/>
                    </a:solidFill>
                    <a:effectLst/>
                    <a:uLnTx/>
                    <a:uFillTx/>
                    <a:latin typeface="+mj-lt"/>
                    <a:ea typeface="Aptos" pitchFamily="34" charset="-122"/>
                    <a:cs typeface="Aptos" pitchFamily="34" charset="-120"/>
                  </a:rPr>
                  <a:t>11%</a:t>
                </a:r>
                <a:endParaRPr kumimoji="0" lang="en-US" sz="2000" b="0" i="0" u="none" strike="noStrike" kern="1200" cap="none" spc="0" normalizeH="0" baseline="0" noProof="0">
                  <a:ln>
                    <a:noFill/>
                  </a:ln>
                  <a:solidFill>
                    <a:srgbClr val="565456"/>
                  </a:solidFill>
                  <a:effectLst/>
                  <a:uLnTx/>
                  <a:uFillTx/>
                  <a:latin typeface="+mj-lt"/>
                  <a:ea typeface="+mn-ea"/>
                  <a:cs typeface="+mn-cs"/>
                </a:endParaRPr>
              </a:p>
            </p:txBody>
          </p:sp>
          <p:sp>
            <p:nvSpPr>
              <p:cNvPr id="103" name="Text 101">
                <a:extLst>
                  <a:ext uri="{FF2B5EF4-FFF2-40B4-BE49-F238E27FC236}">
                    <a16:creationId xmlns:a16="http://schemas.microsoft.com/office/drawing/2014/main" id="{67B17D0A-DDD4-AC46-D670-E7022A2A48A7}"/>
                  </a:ext>
                </a:extLst>
              </p:cNvPr>
              <p:cNvSpPr/>
              <p:nvPr/>
            </p:nvSpPr>
            <p:spPr>
              <a:xfrm>
                <a:off x="7473537" y="3432880"/>
                <a:ext cx="1316736" cy="43891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solidFill>
                      <a:srgbClr val="202A35"/>
                    </a:solidFill>
                    <a:latin typeface="+mj-lt"/>
                    <a:ea typeface="Aptos" pitchFamily="34" charset="-122"/>
                    <a:cs typeface="Aptos" pitchFamily="34" charset="-120"/>
                  </a:rPr>
                  <a:t>o</a:t>
                </a:r>
                <a:r>
                  <a:rPr kumimoji="0" lang="en-US" sz="1000" b="1" i="0" u="none" strike="noStrike" kern="1200" cap="none" spc="0" normalizeH="0" baseline="0" noProof="0">
                    <a:ln>
                      <a:noFill/>
                    </a:ln>
                    <a:solidFill>
                      <a:srgbClr val="202A35"/>
                    </a:solidFill>
                    <a:effectLst/>
                    <a:uLnTx/>
                    <a:uFillTx/>
                    <a:latin typeface="+mj-lt"/>
                    <a:ea typeface="Aptos" pitchFamily="34" charset="-122"/>
                    <a:cs typeface="Aptos" pitchFamily="34" charset="-120"/>
                  </a:rPr>
                  <a:t>f medicines</a:t>
                </a:r>
                <a:endParaRPr kumimoji="0" lang="en-US" sz="700" b="0" i="0" u="none" strike="noStrike" kern="1200" cap="none" spc="0" normalizeH="0" baseline="0" noProof="0">
                  <a:ln>
                    <a:noFill/>
                  </a:ln>
                  <a:solidFill>
                    <a:srgbClr val="565456"/>
                  </a:solidFill>
                  <a:effectLst/>
                  <a:uLnTx/>
                  <a:uFillTx/>
                  <a:latin typeface="+mj-lt"/>
                  <a:ea typeface="+mn-ea"/>
                  <a:cs typeface="+mn-cs"/>
                </a:endParaRPr>
              </a:p>
            </p:txBody>
          </p:sp>
          <p:sp>
            <p:nvSpPr>
              <p:cNvPr id="105" name="Text 102">
                <a:extLst>
                  <a:ext uri="{FF2B5EF4-FFF2-40B4-BE49-F238E27FC236}">
                    <a16:creationId xmlns:a16="http://schemas.microsoft.com/office/drawing/2014/main" id="{91EA3A34-6E4F-E5B4-D4EF-42E7803F7A9E}"/>
                  </a:ext>
                </a:extLst>
              </p:cNvPr>
              <p:cNvSpPr/>
              <p:nvPr/>
            </p:nvSpPr>
            <p:spPr>
              <a:xfrm>
                <a:off x="7473537" y="3871791"/>
                <a:ext cx="1316736" cy="62179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202A35"/>
                    </a:solidFill>
                    <a:effectLst/>
                    <a:uLnTx/>
                    <a:uFillTx/>
                    <a:latin typeface="+mj-lt"/>
                    <a:ea typeface="Aptos" pitchFamily="34" charset="-122"/>
                    <a:cs typeface="Aptos" pitchFamily="34" charset="-120"/>
                  </a:rPr>
                  <a:t>deprescribed after review</a:t>
                </a:r>
                <a:endParaRPr kumimoji="0" lang="en-US" sz="600" b="0" i="0" u="none" strike="noStrike" kern="1200" cap="none" spc="0" normalizeH="0" baseline="0" noProof="0">
                  <a:ln>
                    <a:noFill/>
                  </a:ln>
                  <a:solidFill>
                    <a:srgbClr val="565456"/>
                  </a:solidFill>
                  <a:effectLst/>
                  <a:uLnTx/>
                  <a:uFillTx/>
                  <a:latin typeface="+mj-lt"/>
                  <a:ea typeface="+mn-ea"/>
                  <a:cs typeface="+mn-cs"/>
                </a:endParaRPr>
              </a:p>
            </p:txBody>
          </p:sp>
          <p:sp>
            <p:nvSpPr>
              <p:cNvPr id="107" name="Text 103">
                <a:extLst>
                  <a:ext uri="{FF2B5EF4-FFF2-40B4-BE49-F238E27FC236}">
                    <a16:creationId xmlns:a16="http://schemas.microsoft.com/office/drawing/2014/main" id="{E2C63867-EB42-BF00-F3B6-06E1ED4486BD}"/>
                  </a:ext>
                </a:extLst>
              </p:cNvPr>
              <p:cNvSpPr/>
              <p:nvPr/>
            </p:nvSpPr>
            <p:spPr>
              <a:xfrm>
                <a:off x="7473537" y="4530160"/>
                <a:ext cx="1316736" cy="256032"/>
              </a:xfrm>
              <a:prstGeom prst="rect">
                <a:avLst/>
              </a:prstGeom>
              <a:noFill/>
              <a:ln/>
            </p:spPr>
            <p:txBody>
              <a:bodyPr wrap="square" lIns="381" tIns="381" rIns="381" bIns="381" rtlCol="0" anchor="ctr">
                <a:normAutofit/>
              </a:bodyPr>
              <a:lstStyle>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586672"/>
                    </a:solidFill>
                    <a:effectLst/>
                    <a:uLnTx/>
                    <a:uFillTx/>
                    <a:latin typeface="+mj-lt"/>
                    <a:ea typeface="+mn-ea"/>
                    <a:cs typeface="+mn-cs"/>
                  </a:rPr>
                  <a:t>Dumfries and Galloway</a:t>
                </a:r>
                <a:endParaRPr kumimoji="0" lang="en-US" sz="500" b="0" i="0" u="none" strike="noStrike" kern="1200" cap="none" spc="0" normalizeH="0" baseline="0" noProof="0">
                  <a:ln>
                    <a:noFill/>
                  </a:ln>
                  <a:solidFill>
                    <a:srgbClr val="565456"/>
                  </a:solidFill>
                  <a:effectLst/>
                  <a:uLnTx/>
                  <a:uFillTx/>
                  <a:latin typeface="+mj-lt"/>
                  <a:ea typeface="+mn-ea"/>
                  <a:cs typeface="+mn-cs"/>
                </a:endParaRPr>
              </a:p>
            </p:txBody>
          </p:sp>
        </p:grpSp>
      </p:grpSp>
    </p:spTree>
    <p:extLst>
      <p:ext uri="{BB962C8B-B14F-4D97-AF65-F5344CB8AC3E}">
        <p14:creationId xmlns:p14="http://schemas.microsoft.com/office/powerpoint/2010/main" val="2045534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87EEE-FFBA-4BED-7F53-7AB40B6FEEB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1EE3A20-68F8-2528-8C9D-2142EFF6FFD6}"/>
              </a:ext>
            </a:extLst>
          </p:cNvPr>
          <p:cNvSpPr>
            <a:spLocks noGrp="1"/>
          </p:cNvSpPr>
          <p:nvPr>
            <p:ph type="title"/>
          </p:nvPr>
        </p:nvSpPr>
        <p:spPr/>
        <p:txBody>
          <a:bodyPr/>
          <a:lstStyle/>
          <a:p>
            <a:r>
              <a:rPr lang="en-GB" sz="2600"/>
              <a:t>Mental Health Transformation - Early Intervention in Psychosis </a:t>
            </a:r>
          </a:p>
        </p:txBody>
      </p:sp>
      <p:sp>
        <p:nvSpPr>
          <p:cNvPr id="5" name="Rectangle: Rounded Corners 4">
            <a:extLst>
              <a:ext uri="{FF2B5EF4-FFF2-40B4-BE49-F238E27FC236}">
                <a16:creationId xmlns:a16="http://schemas.microsoft.com/office/drawing/2014/main" id="{C4D42B64-4F25-3900-D625-7169AECDC0FA}"/>
              </a:ext>
            </a:extLst>
          </p:cNvPr>
          <p:cNvSpPr/>
          <p:nvPr/>
        </p:nvSpPr>
        <p:spPr>
          <a:xfrm>
            <a:off x="332518" y="1234596"/>
            <a:ext cx="26532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a:t>Quickly and easily access</a:t>
            </a:r>
          </a:p>
          <a:p>
            <a:r>
              <a:rPr lang="en-GB" sz="1100"/>
              <a:t>services </a:t>
            </a:r>
          </a:p>
        </p:txBody>
      </p:sp>
      <p:sp>
        <p:nvSpPr>
          <p:cNvPr id="7" name="Rectangle: Rounded Corners 6">
            <a:extLst>
              <a:ext uri="{FF2B5EF4-FFF2-40B4-BE49-F238E27FC236}">
                <a16:creationId xmlns:a16="http://schemas.microsoft.com/office/drawing/2014/main" id="{D25A0265-3265-68F2-6924-AF84C40C2B2C}"/>
              </a:ext>
            </a:extLst>
          </p:cNvPr>
          <p:cNvSpPr/>
          <p:nvPr/>
        </p:nvSpPr>
        <p:spPr>
          <a:xfrm>
            <a:off x="3186505" y="1234596"/>
            <a:ext cx="26532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a:t>Experience evidence </a:t>
            </a:r>
          </a:p>
          <a:p>
            <a:r>
              <a:rPr lang="en-GB" sz="1100"/>
              <a:t>based person-centred </a:t>
            </a:r>
          </a:p>
          <a:p>
            <a:r>
              <a:rPr lang="en-GB" sz="1100"/>
              <a:t>care and treatment</a:t>
            </a:r>
            <a:endParaRPr lang="en-US" sz="1100"/>
          </a:p>
        </p:txBody>
      </p:sp>
      <p:sp>
        <p:nvSpPr>
          <p:cNvPr id="10" name="Rectangle: Rounded Corners 9">
            <a:extLst>
              <a:ext uri="{FF2B5EF4-FFF2-40B4-BE49-F238E27FC236}">
                <a16:creationId xmlns:a16="http://schemas.microsoft.com/office/drawing/2014/main" id="{11BA8038-AAFC-0346-B869-9479F6542B9B}"/>
              </a:ext>
            </a:extLst>
          </p:cNvPr>
          <p:cNvSpPr/>
          <p:nvPr/>
        </p:nvSpPr>
        <p:spPr>
          <a:xfrm>
            <a:off x="6091665" y="1234596"/>
            <a:ext cx="26532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a:t>Have an increased </a:t>
            </a:r>
          </a:p>
          <a:p>
            <a:r>
              <a:rPr lang="en-GB" sz="1100"/>
              <a:t>likelihood of getting</a:t>
            </a:r>
          </a:p>
          <a:p>
            <a:r>
              <a:rPr lang="en-GB" sz="1100"/>
              <a:t>well and staying well </a:t>
            </a:r>
          </a:p>
        </p:txBody>
      </p:sp>
      <p:sp>
        <p:nvSpPr>
          <p:cNvPr id="12" name="Rectangle: Rounded Corners 11">
            <a:extLst>
              <a:ext uri="{FF2B5EF4-FFF2-40B4-BE49-F238E27FC236}">
                <a16:creationId xmlns:a16="http://schemas.microsoft.com/office/drawing/2014/main" id="{3FC6372D-B6C7-7925-9C1B-51801F054A88}"/>
              </a:ext>
            </a:extLst>
          </p:cNvPr>
          <p:cNvSpPr/>
          <p:nvPr/>
        </p:nvSpPr>
        <p:spPr>
          <a:xfrm>
            <a:off x="332518" y="2360519"/>
            <a:ext cx="2653200" cy="831600"/>
          </a:xfrm>
          <a:prstGeom prst="round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96% of people identified within these areas were treated within 14 days</a:t>
            </a:r>
          </a:p>
        </p:txBody>
      </p:sp>
      <p:sp>
        <p:nvSpPr>
          <p:cNvPr id="14" name="Rectangle: Rounded Corners 13">
            <a:extLst>
              <a:ext uri="{FF2B5EF4-FFF2-40B4-BE49-F238E27FC236}">
                <a16:creationId xmlns:a16="http://schemas.microsoft.com/office/drawing/2014/main" id="{41E2D453-8E42-F6FE-B3B0-24EF831DAE52}"/>
              </a:ext>
            </a:extLst>
          </p:cNvPr>
          <p:cNvSpPr/>
          <p:nvPr/>
        </p:nvSpPr>
        <p:spPr>
          <a:xfrm>
            <a:off x="3186505" y="2360519"/>
            <a:ext cx="2653200" cy="831600"/>
          </a:xfrm>
          <a:prstGeom prst="round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Over 50% of people in treatment in these services for more than 6 months are in employment, education and training</a:t>
            </a:r>
          </a:p>
        </p:txBody>
      </p:sp>
      <p:sp>
        <p:nvSpPr>
          <p:cNvPr id="16" name="Rectangle: Rounded Corners 15">
            <a:extLst>
              <a:ext uri="{FF2B5EF4-FFF2-40B4-BE49-F238E27FC236}">
                <a16:creationId xmlns:a16="http://schemas.microsoft.com/office/drawing/2014/main" id="{0368E346-D54B-FF03-5EDC-ADE8BAEB0BB6}"/>
              </a:ext>
            </a:extLst>
          </p:cNvPr>
          <p:cNvSpPr/>
          <p:nvPr/>
        </p:nvSpPr>
        <p:spPr>
          <a:xfrm>
            <a:off x="6092385" y="2361210"/>
            <a:ext cx="2651760" cy="830219"/>
          </a:xfrm>
          <a:prstGeom prst="round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Substantially lower readmissions for the Early Intervention in Psychosis services compared to their NHS board mental health readmission rates</a:t>
            </a:r>
          </a:p>
        </p:txBody>
      </p:sp>
      <p:sp>
        <p:nvSpPr>
          <p:cNvPr id="17" name="Speech Bubble: Rectangle with Corners Rounded 16">
            <a:extLst>
              <a:ext uri="{FF2B5EF4-FFF2-40B4-BE49-F238E27FC236}">
                <a16:creationId xmlns:a16="http://schemas.microsoft.com/office/drawing/2014/main" id="{AA526A88-313C-A57F-C3C0-993D26984D8B}"/>
              </a:ext>
            </a:extLst>
          </p:cNvPr>
          <p:cNvSpPr/>
          <p:nvPr/>
        </p:nvSpPr>
        <p:spPr>
          <a:xfrm>
            <a:off x="335850" y="3662011"/>
            <a:ext cx="8488800" cy="861060"/>
          </a:xfrm>
          <a:prstGeom prst="wedgeRoundRectCallout">
            <a:avLst>
              <a:gd name="adj1" fmla="val -37888"/>
              <a:gd name="adj2" fmla="val 70465"/>
              <a:gd name="adj3" fmla="val 16667"/>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a:solidFill>
                  <a:schemeClr val="tx2"/>
                </a:solidFill>
              </a:rPr>
              <a:t>“Both me and my mum have accessed mental health services in the past. [The Early Intervention in Psychosis Service] has given me more clarification of my illness, more understanding of what to do and why. [It] has been more nurturing and supportive” </a:t>
            </a:r>
            <a:r>
              <a:rPr lang="en-GB" sz="1400">
                <a:solidFill>
                  <a:schemeClr val="tx2"/>
                </a:solidFill>
              </a:rPr>
              <a:t>													</a:t>
            </a:r>
            <a:r>
              <a:rPr lang="en-GB" sz="1100">
                <a:solidFill>
                  <a:schemeClr val="tx2"/>
                </a:solidFill>
              </a:rPr>
              <a:t>Early Intervention in Psychosis Service User</a:t>
            </a:r>
            <a:endParaRPr lang="en-GB" sz="1400">
              <a:solidFill>
                <a:schemeClr val="tx2"/>
              </a:solidFill>
            </a:endParaRPr>
          </a:p>
        </p:txBody>
      </p:sp>
      <p:cxnSp>
        <p:nvCxnSpPr>
          <p:cNvPr id="19" name="Straight Arrow Connector 18">
            <a:extLst>
              <a:ext uri="{FF2B5EF4-FFF2-40B4-BE49-F238E27FC236}">
                <a16:creationId xmlns:a16="http://schemas.microsoft.com/office/drawing/2014/main" id="{20FD2B95-3910-F5F6-1B55-80079785A8AC}"/>
              </a:ext>
            </a:extLst>
          </p:cNvPr>
          <p:cNvCxnSpPr>
            <a:stCxn id="5" idx="2"/>
            <a:endCxn id="12" idx="0"/>
          </p:cNvCxnSpPr>
          <p:nvPr/>
        </p:nvCxnSpPr>
        <p:spPr>
          <a:xfrm>
            <a:off x="1659118" y="2066196"/>
            <a:ext cx="0" cy="294323"/>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97C3EB5B-4F22-2B8F-F1EF-E853F8EDB039}"/>
              </a:ext>
            </a:extLst>
          </p:cNvPr>
          <p:cNvCxnSpPr>
            <a:stCxn id="7" idx="2"/>
            <a:endCxn id="14" idx="0"/>
          </p:cNvCxnSpPr>
          <p:nvPr/>
        </p:nvCxnSpPr>
        <p:spPr>
          <a:xfrm>
            <a:off x="4513105" y="2066196"/>
            <a:ext cx="0" cy="294323"/>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0B11D4A0-10D0-4BAF-447A-BE84BBC4EF06}"/>
              </a:ext>
            </a:extLst>
          </p:cNvPr>
          <p:cNvCxnSpPr>
            <a:stCxn id="10" idx="2"/>
            <a:endCxn id="16" idx="0"/>
          </p:cNvCxnSpPr>
          <p:nvPr/>
        </p:nvCxnSpPr>
        <p:spPr>
          <a:xfrm>
            <a:off x="7418265" y="2066196"/>
            <a:ext cx="0" cy="295014"/>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1B160AE0-B267-8FF1-A78C-A88B867DF21F}"/>
              </a:ext>
            </a:extLst>
          </p:cNvPr>
          <p:cNvPicPr>
            <a:picLocks noChangeAspect="1"/>
          </p:cNvPicPr>
          <p:nvPr/>
        </p:nvPicPr>
        <p:blipFill>
          <a:blip r:embed="rId3"/>
          <a:stretch>
            <a:fillRect/>
          </a:stretch>
        </p:blipFill>
        <p:spPr>
          <a:xfrm>
            <a:off x="7620303" y="1250455"/>
            <a:ext cx="864000" cy="864000"/>
          </a:xfrm>
          <a:prstGeom prst="rect">
            <a:avLst/>
          </a:prstGeom>
        </p:spPr>
      </p:pic>
      <p:pic>
        <p:nvPicPr>
          <p:cNvPr id="20" name="Picture 19">
            <a:extLst>
              <a:ext uri="{FF2B5EF4-FFF2-40B4-BE49-F238E27FC236}">
                <a16:creationId xmlns:a16="http://schemas.microsoft.com/office/drawing/2014/main" id="{B4B13F83-F99F-6DFB-4E6F-F8EE8B2590B1}"/>
              </a:ext>
            </a:extLst>
          </p:cNvPr>
          <p:cNvPicPr>
            <a:picLocks noChangeAspect="1"/>
          </p:cNvPicPr>
          <p:nvPr/>
        </p:nvPicPr>
        <p:blipFill>
          <a:blip r:embed="rId4"/>
          <a:stretch>
            <a:fillRect/>
          </a:stretch>
        </p:blipFill>
        <p:spPr>
          <a:xfrm>
            <a:off x="4870385" y="1230804"/>
            <a:ext cx="828000" cy="828000"/>
          </a:xfrm>
          <a:prstGeom prst="rect">
            <a:avLst/>
          </a:prstGeom>
        </p:spPr>
      </p:pic>
      <p:pic>
        <p:nvPicPr>
          <p:cNvPr id="23" name="Picture 22">
            <a:extLst>
              <a:ext uri="{FF2B5EF4-FFF2-40B4-BE49-F238E27FC236}">
                <a16:creationId xmlns:a16="http://schemas.microsoft.com/office/drawing/2014/main" id="{2ABBBDEB-9972-9202-EE1A-44D0256D7233}"/>
              </a:ext>
            </a:extLst>
          </p:cNvPr>
          <p:cNvPicPr>
            <a:picLocks noChangeAspect="1"/>
          </p:cNvPicPr>
          <p:nvPr/>
        </p:nvPicPr>
        <p:blipFill>
          <a:blip r:embed="rId5"/>
          <a:stretch>
            <a:fillRect/>
          </a:stretch>
        </p:blipFill>
        <p:spPr>
          <a:xfrm>
            <a:off x="1911079" y="1166196"/>
            <a:ext cx="900000" cy="900000"/>
          </a:xfrm>
          <a:prstGeom prst="rect">
            <a:avLst/>
          </a:prstGeom>
        </p:spPr>
      </p:pic>
    </p:spTree>
    <p:extLst>
      <p:ext uri="{BB962C8B-B14F-4D97-AF65-F5344CB8AC3E}">
        <p14:creationId xmlns:p14="http://schemas.microsoft.com/office/powerpoint/2010/main" val="24627454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7005F-D59A-20DA-CEAB-2FE29B5C63B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E817E5A-7928-C92F-A44F-2351DDF51FC5}"/>
              </a:ext>
            </a:extLst>
          </p:cNvPr>
          <p:cNvSpPr>
            <a:spLocks noGrp="1"/>
          </p:cNvSpPr>
          <p:nvPr>
            <p:ph type="title"/>
          </p:nvPr>
        </p:nvSpPr>
        <p:spPr/>
        <p:txBody>
          <a:bodyPr/>
          <a:lstStyle/>
          <a:p>
            <a:r>
              <a:rPr lang="en-GB" sz="2600"/>
              <a:t>Mental Health Transformation - Delayed Discharge</a:t>
            </a:r>
          </a:p>
        </p:txBody>
      </p:sp>
      <p:sp>
        <p:nvSpPr>
          <p:cNvPr id="5" name="Rectangle: Rounded Corners 4">
            <a:extLst>
              <a:ext uri="{FF2B5EF4-FFF2-40B4-BE49-F238E27FC236}">
                <a16:creationId xmlns:a16="http://schemas.microsoft.com/office/drawing/2014/main" id="{E7FD22C0-249E-DD03-9AB7-84E245210EC8}"/>
              </a:ext>
            </a:extLst>
          </p:cNvPr>
          <p:cNvSpPr/>
          <p:nvPr/>
        </p:nvSpPr>
        <p:spPr>
          <a:xfrm>
            <a:off x="328665" y="1180305"/>
            <a:ext cx="26532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a:t>Strengthening </a:t>
            </a:r>
          </a:p>
          <a:p>
            <a:r>
              <a:rPr lang="en-GB" sz="1100"/>
              <a:t>communication across</a:t>
            </a:r>
          </a:p>
          <a:p>
            <a:r>
              <a:rPr lang="en-GB" sz="1100"/>
              <a:t>multidisciplinary teams</a:t>
            </a:r>
          </a:p>
        </p:txBody>
      </p:sp>
      <p:sp>
        <p:nvSpPr>
          <p:cNvPr id="7" name="Rectangle: Rounded Corners 6">
            <a:extLst>
              <a:ext uri="{FF2B5EF4-FFF2-40B4-BE49-F238E27FC236}">
                <a16:creationId xmlns:a16="http://schemas.microsoft.com/office/drawing/2014/main" id="{4A164D16-31D8-2BF4-20E3-CF2289B14B41}"/>
              </a:ext>
            </a:extLst>
          </p:cNvPr>
          <p:cNvSpPr/>
          <p:nvPr/>
        </p:nvSpPr>
        <p:spPr>
          <a:xfrm>
            <a:off x="3182652" y="1180305"/>
            <a:ext cx="26532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a:t>Starting discharge</a:t>
            </a:r>
          </a:p>
          <a:p>
            <a:r>
              <a:rPr lang="en-GB" sz="1100"/>
              <a:t>planning earlier</a:t>
            </a:r>
            <a:endParaRPr lang="en-US" sz="1100"/>
          </a:p>
        </p:txBody>
      </p:sp>
      <p:sp>
        <p:nvSpPr>
          <p:cNvPr id="10" name="Rectangle: Rounded Corners 9">
            <a:extLst>
              <a:ext uri="{FF2B5EF4-FFF2-40B4-BE49-F238E27FC236}">
                <a16:creationId xmlns:a16="http://schemas.microsoft.com/office/drawing/2014/main" id="{1991215F-7C3D-26F2-6F3C-D996C06EB812}"/>
              </a:ext>
            </a:extLst>
          </p:cNvPr>
          <p:cNvSpPr/>
          <p:nvPr/>
        </p:nvSpPr>
        <p:spPr>
          <a:xfrm>
            <a:off x="6087812" y="1180305"/>
            <a:ext cx="2653200" cy="831600"/>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a:t>Improving escalation</a:t>
            </a:r>
          </a:p>
          <a:p>
            <a:r>
              <a:rPr lang="en-GB" sz="1100"/>
              <a:t>processes for complex cases</a:t>
            </a:r>
          </a:p>
        </p:txBody>
      </p:sp>
      <p:sp>
        <p:nvSpPr>
          <p:cNvPr id="17" name="Speech Bubble: Rectangle with Corners Rounded 16">
            <a:extLst>
              <a:ext uri="{FF2B5EF4-FFF2-40B4-BE49-F238E27FC236}">
                <a16:creationId xmlns:a16="http://schemas.microsoft.com/office/drawing/2014/main" id="{13D238EF-E137-E35C-D5A9-D2A91F432450}"/>
              </a:ext>
            </a:extLst>
          </p:cNvPr>
          <p:cNvSpPr/>
          <p:nvPr/>
        </p:nvSpPr>
        <p:spPr>
          <a:xfrm>
            <a:off x="397245" y="3565065"/>
            <a:ext cx="8488800" cy="861060"/>
          </a:xfrm>
          <a:prstGeom prst="wedgeRoundRectCallout">
            <a:avLst>
              <a:gd name="adj1" fmla="val -37888"/>
              <a:gd name="adj2" fmla="val 70465"/>
              <a:gd name="adj3" fmla="val 16667"/>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200">
                <a:solidFill>
                  <a:schemeClr val="tx2"/>
                </a:solidFill>
              </a:rPr>
              <a:t>“[it's helping] us to challenge what we think is fact in an environment that creates space to reflect, challenge thinking and find solutions. It’s been a collaborative learning journey with fantastic outcomes."  </a:t>
            </a:r>
            <a:r>
              <a:rPr lang="en-GB" sz="1400">
                <a:solidFill>
                  <a:schemeClr val="tx2"/>
                </a:solidFill>
              </a:rPr>
              <a:t>																				</a:t>
            </a:r>
            <a:r>
              <a:rPr lang="en-GB" sz="1100">
                <a:solidFill>
                  <a:schemeClr val="tx2"/>
                </a:solidFill>
              </a:rPr>
              <a:t> Senior Charge Nurse User	</a:t>
            </a:r>
            <a:endParaRPr lang="en-GB" sz="1400">
              <a:solidFill>
                <a:schemeClr val="tx2"/>
              </a:solidFill>
            </a:endParaRPr>
          </a:p>
        </p:txBody>
      </p:sp>
      <p:sp>
        <p:nvSpPr>
          <p:cNvPr id="11" name="Rectangle: Rounded Corners 10">
            <a:extLst>
              <a:ext uri="{FF2B5EF4-FFF2-40B4-BE49-F238E27FC236}">
                <a16:creationId xmlns:a16="http://schemas.microsoft.com/office/drawing/2014/main" id="{910E0FE8-6330-3BE1-4FC9-014126ED1A56}"/>
              </a:ext>
            </a:extLst>
          </p:cNvPr>
          <p:cNvSpPr/>
          <p:nvPr/>
        </p:nvSpPr>
        <p:spPr>
          <a:xfrm>
            <a:off x="1296041" y="2468610"/>
            <a:ext cx="6426422" cy="628920"/>
          </a:xfrm>
          <a:prstGeom prst="roundRect">
            <a:avLst/>
          </a:prstGeom>
          <a:solidFill>
            <a:schemeClr val="tx2">
              <a:lumMod val="40000"/>
              <a:lumOff val="6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a:t>Sustained reductions in delayed discharges at both sites with reductions between 35% and 46%</a:t>
            </a:r>
          </a:p>
        </p:txBody>
      </p:sp>
      <p:cxnSp>
        <p:nvCxnSpPr>
          <p:cNvPr id="12" name="Straight Arrow Connector 11">
            <a:extLst>
              <a:ext uri="{FF2B5EF4-FFF2-40B4-BE49-F238E27FC236}">
                <a16:creationId xmlns:a16="http://schemas.microsoft.com/office/drawing/2014/main" id="{F1EE3452-708D-5EE6-2170-F988CCCBFE5A}"/>
              </a:ext>
            </a:extLst>
          </p:cNvPr>
          <p:cNvCxnSpPr>
            <a:cxnSpLocks/>
            <a:stCxn id="5" idx="2"/>
            <a:endCxn id="11" idx="0"/>
          </p:cNvCxnSpPr>
          <p:nvPr/>
        </p:nvCxnSpPr>
        <p:spPr>
          <a:xfrm>
            <a:off x="1655265" y="2011905"/>
            <a:ext cx="2853987" cy="456705"/>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CFB18BA8-AEB8-B46D-881C-A8BDC6B9A2B5}"/>
              </a:ext>
            </a:extLst>
          </p:cNvPr>
          <p:cNvCxnSpPr>
            <a:cxnSpLocks/>
            <a:stCxn id="7" idx="2"/>
            <a:endCxn id="11" idx="0"/>
          </p:cNvCxnSpPr>
          <p:nvPr/>
        </p:nvCxnSpPr>
        <p:spPr>
          <a:xfrm>
            <a:off x="4509252" y="2011905"/>
            <a:ext cx="0" cy="456705"/>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3F4A88CA-AFFF-3104-531B-E75C8ECF8C58}"/>
              </a:ext>
            </a:extLst>
          </p:cNvPr>
          <p:cNvCxnSpPr>
            <a:cxnSpLocks/>
            <a:stCxn id="10" idx="2"/>
            <a:endCxn id="11" idx="0"/>
          </p:cNvCxnSpPr>
          <p:nvPr/>
        </p:nvCxnSpPr>
        <p:spPr>
          <a:xfrm flipH="1">
            <a:off x="4509252" y="2011905"/>
            <a:ext cx="2905160" cy="456705"/>
          </a:xfrm>
          <a:prstGeom prst="straightConnector1">
            <a:avLst/>
          </a:prstGeom>
          <a:ln>
            <a:solidFill>
              <a:srgbClr val="004685"/>
            </a:solidFill>
            <a:tailEnd type="triangle"/>
          </a:ln>
        </p:spPr>
        <p:style>
          <a:lnRef idx="2">
            <a:schemeClr val="accent1"/>
          </a:lnRef>
          <a:fillRef idx="0">
            <a:schemeClr val="accent1"/>
          </a:fillRef>
          <a:effectRef idx="1">
            <a:schemeClr val="accent1"/>
          </a:effectRef>
          <a:fontRef idx="minor">
            <a:schemeClr val="tx1"/>
          </a:fontRef>
        </p:style>
      </p:cxnSp>
      <p:pic>
        <p:nvPicPr>
          <p:cNvPr id="23" name="Picture 22">
            <a:extLst>
              <a:ext uri="{FF2B5EF4-FFF2-40B4-BE49-F238E27FC236}">
                <a16:creationId xmlns:a16="http://schemas.microsoft.com/office/drawing/2014/main" id="{F6E24552-EB9F-A070-ACAB-222F587BF399}"/>
              </a:ext>
            </a:extLst>
          </p:cNvPr>
          <p:cNvPicPr>
            <a:picLocks noChangeAspect="1"/>
          </p:cNvPicPr>
          <p:nvPr/>
        </p:nvPicPr>
        <p:blipFill>
          <a:blip r:embed="rId3"/>
          <a:stretch>
            <a:fillRect/>
          </a:stretch>
        </p:blipFill>
        <p:spPr>
          <a:xfrm>
            <a:off x="1957109" y="1147905"/>
            <a:ext cx="864000" cy="864000"/>
          </a:xfrm>
          <a:prstGeom prst="rect">
            <a:avLst/>
          </a:prstGeom>
        </p:spPr>
      </p:pic>
      <p:pic>
        <p:nvPicPr>
          <p:cNvPr id="25" name="Picture 24">
            <a:extLst>
              <a:ext uri="{FF2B5EF4-FFF2-40B4-BE49-F238E27FC236}">
                <a16:creationId xmlns:a16="http://schemas.microsoft.com/office/drawing/2014/main" id="{DC55FDEB-0CE8-644B-3CDA-8EDC9AF28134}"/>
              </a:ext>
            </a:extLst>
          </p:cNvPr>
          <p:cNvPicPr>
            <a:picLocks noChangeAspect="1"/>
          </p:cNvPicPr>
          <p:nvPr/>
        </p:nvPicPr>
        <p:blipFill>
          <a:blip r:embed="rId4"/>
          <a:stretch>
            <a:fillRect/>
          </a:stretch>
        </p:blipFill>
        <p:spPr>
          <a:xfrm>
            <a:off x="4911090" y="1201905"/>
            <a:ext cx="756000" cy="756000"/>
          </a:xfrm>
          <a:prstGeom prst="rect">
            <a:avLst/>
          </a:prstGeom>
        </p:spPr>
      </p:pic>
      <p:pic>
        <p:nvPicPr>
          <p:cNvPr id="27" name="Picture 26">
            <a:extLst>
              <a:ext uri="{FF2B5EF4-FFF2-40B4-BE49-F238E27FC236}">
                <a16:creationId xmlns:a16="http://schemas.microsoft.com/office/drawing/2014/main" id="{84A28803-14E3-F313-F919-161F91E83C43}"/>
              </a:ext>
            </a:extLst>
          </p:cNvPr>
          <p:cNvPicPr>
            <a:picLocks noChangeAspect="1"/>
          </p:cNvPicPr>
          <p:nvPr/>
        </p:nvPicPr>
        <p:blipFill>
          <a:blip r:embed="rId5"/>
          <a:stretch>
            <a:fillRect/>
          </a:stretch>
        </p:blipFill>
        <p:spPr>
          <a:xfrm>
            <a:off x="7829550" y="1183905"/>
            <a:ext cx="792000" cy="792000"/>
          </a:xfrm>
          <a:prstGeom prst="rect">
            <a:avLst/>
          </a:prstGeom>
        </p:spPr>
      </p:pic>
    </p:spTree>
    <p:extLst>
      <p:ext uri="{BB962C8B-B14F-4D97-AF65-F5344CB8AC3E}">
        <p14:creationId xmlns:p14="http://schemas.microsoft.com/office/powerpoint/2010/main" val="2639378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79C5197-8FB0-B37B-04E4-3E54DCD75459}"/>
              </a:ext>
            </a:extLst>
          </p:cNvPr>
          <p:cNvSpPr txBox="1">
            <a:spLocks/>
          </p:cNvSpPr>
          <p:nvPr/>
        </p:nvSpPr>
        <p:spPr>
          <a:xfrm>
            <a:off x="384290" y="1689759"/>
            <a:ext cx="7803745" cy="1180423"/>
          </a:xfrm>
          <a:prstGeom prst="rect">
            <a:avLst/>
          </a:prstGeom>
        </p:spPr>
        <p:txBody>
          <a:bodyPr anchor="t" anchorCtr="0">
            <a:noAutofit/>
          </a:bodyPr>
          <a:lstStyle>
            <a:lvl1pPr algn="l" defTabSz="457200" rtl="0" eaLnBrk="1" latinLnBrk="0" hangingPunct="1">
              <a:lnSpc>
                <a:spcPct val="80000"/>
              </a:lnSpc>
              <a:spcBef>
                <a:spcPct val="0"/>
              </a:spcBef>
              <a:buNone/>
              <a:defRPr sz="4800" b="0" u="none" kern="1200" spc="-20" baseline="0">
                <a:solidFill>
                  <a:schemeClr val="bg1"/>
                </a:solidFill>
                <a:uFill>
                  <a:solidFill>
                    <a:srgbClr val="00A2E5"/>
                  </a:solidFill>
                </a:uFill>
                <a:latin typeface="+mj-lt"/>
                <a:ea typeface="+mj-ea"/>
                <a:cs typeface="+mj-cs"/>
              </a:defRPr>
            </a:lvl1pPr>
          </a:lstStyle>
          <a:p>
            <a:r>
              <a:rPr lang="en-GB"/>
              <a:t>Questions and answers</a:t>
            </a:r>
          </a:p>
        </p:txBody>
      </p:sp>
    </p:spTree>
    <p:extLst>
      <p:ext uri="{BB962C8B-B14F-4D97-AF65-F5344CB8AC3E}">
        <p14:creationId xmlns:p14="http://schemas.microsoft.com/office/powerpoint/2010/main" val="1843006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8F14C-ACD3-BD2E-FD64-76348573ACE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51B1DAB-DB47-0BD4-0C2D-A314A30B923F}"/>
              </a:ext>
            </a:extLst>
          </p:cNvPr>
          <p:cNvSpPr txBox="1"/>
          <p:nvPr/>
        </p:nvSpPr>
        <p:spPr>
          <a:xfrm>
            <a:off x="1450618" y="3149084"/>
            <a:ext cx="7199784" cy="575983"/>
          </a:xfrm>
          <a:prstGeom prst="roundRect">
            <a:avLst>
              <a:gd name="adj" fmla="val 740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2800" b="1">
                <a:solidFill>
                  <a:srgbClr val="00438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54"/>
              <a:t>Provision of  direct tailored support for NHS boards and HSCPs </a:t>
            </a:r>
            <a:r>
              <a:rPr lang="en-GB" sz="1454" b="0"/>
              <a:t>who are looking to embed the Scottish Approach to Change – local areas can express an interest in receiving support by contacting </a:t>
            </a:r>
            <a:r>
              <a:rPr lang="en-GB" sz="1454" b="0">
                <a:hlinkClick r:id="rId3">
                  <a:extLst>
                    <a:ext uri="{A12FA001-AC4F-418D-AE19-62706E023703}">
                      <ahyp:hlinkClr xmlns:ahyp="http://schemas.microsoft.com/office/drawing/2018/hyperlinkcolor" val="tx"/>
                    </a:ext>
                  </a:extLst>
                </a:hlinkClick>
              </a:rPr>
              <a:t>his.satc@nhs.scot</a:t>
            </a:r>
            <a:r>
              <a:rPr lang="en-GB" sz="1454" b="0"/>
              <a:t>.</a:t>
            </a:r>
          </a:p>
        </p:txBody>
      </p:sp>
      <p:grpSp>
        <p:nvGrpSpPr>
          <p:cNvPr id="29" name="Group 28">
            <a:extLst>
              <a:ext uri="{FF2B5EF4-FFF2-40B4-BE49-F238E27FC236}">
                <a16:creationId xmlns:a16="http://schemas.microsoft.com/office/drawing/2014/main" id="{9065E942-70CB-BEB6-5BD2-540498DF07E9}"/>
              </a:ext>
            </a:extLst>
          </p:cNvPr>
          <p:cNvGrpSpPr/>
          <p:nvPr/>
        </p:nvGrpSpPr>
        <p:grpSpPr>
          <a:xfrm>
            <a:off x="501849" y="1164711"/>
            <a:ext cx="8140303" cy="719978"/>
            <a:chOff x="501726" y="1164668"/>
            <a:chExt cx="8140548" cy="720000"/>
          </a:xfrm>
        </p:grpSpPr>
        <p:sp>
          <p:nvSpPr>
            <p:cNvPr id="26" name="Oval 25">
              <a:extLst>
                <a:ext uri="{FF2B5EF4-FFF2-40B4-BE49-F238E27FC236}">
                  <a16:creationId xmlns:a16="http://schemas.microsoft.com/office/drawing/2014/main" id="{7D81A888-452A-8C13-5A79-744CE537429B}"/>
                </a:ext>
              </a:extLst>
            </p:cNvPr>
            <p:cNvSpPr/>
            <p:nvPr/>
          </p:nvSpPr>
          <p:spPr>
            <a:xfrm>
              <a:off x="501726" y="1164668"/>
              <a:ext cx="720000" cy="72000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454" b="1">
                <a:solidFill>
                  <a:srgbClr val="004380"/>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3EAE2513-4D61-1DE5-4F6F-8B64B04123D7}"/>
                </a:ext>
              </a:extLst>
            </p:cNvPr>
            <p:cNvSpPr txBox="1"/>
            <p:nvPr/>
          </p:nvSpPr>
          <p:spPr>
            <a:xfrm>
              <a:off x="1442274" y="1236668"/>
              <a:ext cx="7200000" cy="576000"/>
            </a:xfrm>
            <a:prstGeom prst="roundRect">
              <a:avLst>
                <a:gd name="adj" fmla="val 740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2800" b="1">
                  <a:solidFill>
                    <a:srgbClr val="00438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54">
                  <a:hlinkClick r:id="rId4">
                    <a:extLst>
                      <a:ext uri="{A12FA001-AC4F-418D-AE19-62706E023703}">
                        <ahyp:hlinkClr xmlns:ahyp="http://schemas.microsoft.com/office/drawing/2018/hyperlinkcolor" val="tx"/>
                      </a:ext>
                    </a:extLst>
                  </a:hlinkClick>
                </a:rPr>
                <a:t>Digital resource</a:t>
              </a:r>
              <a:r>
                <a:rPr lang="en-GB" sz="1454"/>
                <a:t> </a:t>
              </a:r>
              <a:r>
                <a:rPr lang="en-GB" sz="1454" b="0"/>
                <a:t>provides detailed guidance, tools, resources, and case studies to help you use the Scottish Approach to Change.</a:t>
              </a:r>
            </a:p>
          </p:txBody>
        </p:sp>
      </p:grpSp>
      <p:sp>
        <p:nvSpPr>
          <p:cNvPr id="17" name="TextBox 16">
            <a:extLst>
              <a:ext uri="{FF2B5EF4-FFF2-40B4-BE49-F238E27FC236}">
                <a16:creationId xmlns:a16="http://schemas.microsoft.com/office/drawing/2014/main" id="{9EAABE3A-74AA-350B-D038-31424BAB557D}"/>
              </a:ext>
            </a:extLst>
          </p:cNvPr>
          <p:cNvSpPr txBox="1"/>
          <p:nvPr/>
        </p:nvSpPr>
        <p:spPr>
          <a:xfrm>
            <a:off x="1442368" y="2192896"/>
            <a:ext cx="7199784" cy="575983"/>
          </a:xfrm>
          <a:prstGeom prst="roundRect">
            <a:avLst>
              <a:gd name="adj" fmla="val 740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2800" b="1">
                <a:solidFill>
                  <a:srgbClr val="00438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54" b="0"/>
              <a:t>Scottish Approach to Change </a:t>
            </a:r>
            <a:r>
              <a:rPr lang="en-GB" sz="1454">
                <a:hlinkClick r:id="rId5">
                  <a:extLst>
                    <a:ext uri="{A12FA001-AC4F-418D-AE19-62706E023703}">
                      <ahyp:hlinkClr xmlns:ahyp="http://schemas.microsoft.com/office/drawing/2018/hyperlinkcolor" val="tx"/>
                    </a:ext>
                  </a:extLst>
                </a:hlinkClick>
              </a:rPr>
              <a:t>learning community</a:t>
            </a:r>
            <a:r>
              <a:rPr lang="en-GB" sz="1454"/>
              <a:t> </a:t>
            </a:r>
            <a:r>
              <a:rPr lang="en-GB" sz="1454" b="0"/>
              <a:t>to access our learning events (including webinars, reflective practice, and project surgery sessions) and to receive information, advice, and peer support on using the Scottish Approach to Change.</a:t>
            </a:r>
          </a:p>
        </p:txBody>
      </p:sp>
      <p:sp>
        <p:nvSpPr>
          <p:cNvPr id="18" name="TextBox 17">
            <a:extLst>
              <a:ext uri="{FF2B5EF4-FFF2-40B4-BE49-F238E27FC236}">
                <a16:creationId xmlns:a16="http://schemas.microsoft.com/office/drawing/2014/main" id="{2A04EA95-F044-A312-DF8C-91AECC09762B}"/>
              </a:ext>
            </a:extLst>
          </p:cNvPr>
          <p:cNvSpPr txBox="1"/>
          <p:nvPr/>
        </p:nvSpPr>
        <p:spPr>
          <a:xfrm>
            <a:off x="1442368" y="4105273"/>
            <a:ext cx="7199784" cy="575983"/>
          </a:xfrm>
          <a:prstGeom prst="roundRect">
            <a:avLst>
              <a:gd name="adj" fmla="val 740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defRPr sz="2800" b="1">
                <a:solidFill>
                  <a:srgbClr val="004380"/>
                </a:solidFill>
                <a:latin typeface="Calibri" panose="020F0502020204030204" pitchFamily="34" charset="0"/>
                <a:ea typeface="Calibri" panose="020F0502020204030204" pitchFamily="34" charset="0"/>
                <a:cs typeface="Calibri" panose="020F050202020403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GB" sz="1454"/>
              <a:t>Education and training offers </a:t>
            </a:r>
            <a:r>
              <a:rPr lang="en-GB" sz="1454" b="0"/>
              <a:t>are being  considered  to support the Scottish Approach to Change - until then support can be found on the various methods included in the Scottish Approach to Change on the </a:t>
            </a:r>
            <a:r>
              <a:rPr lang="en-GB" sz="1454" b="0">
                <a:hlinkClick r:id="rId6">
                  <a:extLst>
                    <a:ext uri="{A12FA001-AC4F-418D-AE19-62706E023703}">
                      <ahyp:hlinkClr xmlns:ahyp="http://schemas.microsoft.com/office/drawing/2018/hyperlinkcolor" val="tx"/>
                    </a:ext>
                  </a:extLst>
                </a:hlinkClick>
              </a:rPr>
              <a:t>education and training</a:t>
            </a:r>
            <a:r>
              <a:rPr lang="en-GB" sz="1454" b="0"/>
              <a:t> page.</a:t>
            </a:r>
          </a:p>
        </p:txBody>
      </p:sp>
      <p:sp>
        <p:nvSpPr>
          <p:cNvPr id="4" name="Title 3">
            <a:extLst>
              <a:ext uri="{FF2B5EF4-FFF2-40B4-BE49-F238E27FC236}">
                <a16:creationId xmlns:a16="http://schemas.microsoft.com/office/drawing/2014/main" id="{1760E750-E6EC-CFF3-A460-F7A21512BBB4}"/>
              </a:ext>
            </a:extLst>
          </p:cNvPr>
          <p:cNvSpPr>
            <a:spLocks noGrp="1"/>
          </p:cNvSpPr>
          <p:nvPr>
            <p:ph type="title"/>
          </p:nvPr>
        </p:nvSpPr>
        <p:spPr>
          <a:xfrm>
            <a:off x="335978" y="261368"/>
            <a:ext cx="8488545" cy="375571"/>
          </a:xfrm>
        </p:spPr>
        <p:txBody>
          <a:bodyPr/>
          <a:lstStyle/>
          <a:p>
            <a:r>
              <a:rPr lang="en-GB" sz="2800">
                <a:latin typeface="Calibri" panose="020F0502020204030204" pitchFamily="34" charset="0"/>
                <a:ea typeface="Calibri" panose="020F0502020204030204" pitchFamily="34" charset="0"/>
                <a:cs typeface="Calibri" panose="020F0502020204030204" pitchFamily="34" charset="0"/>
              </a:rPr>
              <a:t>Available support from Scottish Approach to Change team</a:t>
            </a:r>
            <a:endParaRPr lang="en-GB" sz="2400">
              <a:latin typeface="Calibri" panose="020F0502020204030204" pitchFamily="34" charset="0"/>
              <a:ea typeface="Calibri" panose="020F050202020403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CA2987EE-1AA2-3DC7-5938-2363E7E864C1}"/>
              </a:ext>
            </a:extLst>
          </p:cNvPr>
          <p:cNvPicPr>
            <a:picLocks noChangeAspect="1"/>
          </p:cNvPicPr>
          <p:nvPr/>
        </p:nvPicPr>
        <p:blipFill>
          <a:blip r:embed="rId7"/>
          <a:stretch>
            <a:fillRect/>
          </a:stretch>
        </p:blipFill>
        <p:spPr>
          <a:xfrm>
            <a:off x="309225" y="4012999"/>
            <a:ext cx="719654" cy="719654"/>
          </a:xfrm>
          <a:prstGeom prst="rect">
            <a:avLst/>
          </a:prstGeom>
        </p:spPr>
      </p:pic>
      <p:pic>
        <p:nvPicPr>
          <p:cNvPr id="13" name="Picture 12">
            <a:extLst>
              <a:ext uri="{FF2B5EF4-FFF2-40B4-BE49-F238E27FC236}">
                <a16:creationId xmlns:a16="http://schemas.microsoft.com/office/drawing/2014/main" id="{CB382910-70C4-3464-2726-D034518DE733}"/>
              </a:ext>
            </a:extLst>
          </p:cNvPr>
          <p:cNvPicPr>
            <a:picLocks noChangeAspect="1"/>
          </p:cNvPicPr>
          <p:nvPr/>
        </p:nvPicPr>
        <p:blipFill>
          <a:blip r:embed="rId8"/>
          <a:stretch>
            <a:fillRect/>
          </a:stretch>
        </p:blipFill>
        <p:spPr>
          <a:xfrm>
            <a:off x="309225" y="3067231"/>
            <a:ext cx="719654" cy="719654"/>
          </a:xfrm>
          <a:prstGeom prst="rect">
            <a:avLst/>
          </a:prstGeom>
        </p:spPr>
      </p:pic>
      <p:pic>
        <p:nvPicPr>
          <p:cNvPr id="15" name="Picture 14">
            <a:extLst>
              <a:ext uri="{FF2B5EF4-FFF2-40B4-BE49-F238E27FC236}">
                <a16:creationId xmlns:a16="http://schemas.microsoft.com/office/drawing/2014/main" id="{0693AC96-F658-8849-7732-704A06976F11}"/>
              </a:ext>
            </a:extLst>
          </p:cNvPr>
          <p:cNvPicPr>
            <a:picLocks noChangeAspect="1"/>
          </p:cNvPicPr>
          <p:nvPr/>
        </p:nvPicPr>
        <p:blipFill>
          <a:blip r:embed="rId9"/>
          <a:stretch>
            <a:fillRect/>
          </a:stretch>
        </p:blipFill>
        <p:spPr>
          <a:xfrm>
            <a:off x="309064" y="1175370"/>
            <a:ext cx="719978" cy="719978"/>
          </a:xfrm>
          <a:prstGeom prst="rect">
            <a:avLst/>
          </a:prstGeom>
        </p:spPr>
      </p:pic>
      <p:pic>
        <p:nvPicPr>
          <p:cNvPr id="5" name="Picture 4">
            <a:extLst>
              <a:ext uri="{FF2B5EF4-FFF2-40B4-BE49-F238E27FC236}">
                <a16:creationId xmlns:a16="http://schemas.microsoft.com/office/drawing/2014/main" id="{EEA13C78-61CC-B808-3273-F8E7B46BC786}"/>
              </a:ext>
            </a:extLst>
          </p:cNvPr>
          <p:cNvPicPr>
            <a:picLocks noChangeAspect="1"/>
          </p:cNvPicPr>
          <p:nvPr/>
        </p:nvPicPr>
        <p:blipFill>
          <a:blip r:embed="rId10"/>
          <a:stretch>
            <a:fillRect/>
          </a:stretch>
        </p:blipFill>
        <p:spPr>
          <a:xfrm>
            <a:off x="309225" y="2122162"/>
            <a:ext cx="719654" cy="719654"/>
          </a:xfrm>
          <a:prstGeom prst="rect">
            <a:avLst/>
          </a:prstGeom>
        </p:spPr>
      </p:pic>
    </p:spTree>
    <p:extLst>
      <p:ext uri="{BB962C8B-B14F-4D97-AF65-F5344CB8AC3E}">
        <p14:creationId xmlns:p14="http://schemas.microsoft.com/office/powerpoint/2010/main" val="3589157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2B41A-DA5B-5065-6D23-2578348C317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7615340-789C-5C04-9DE4-2E9204A14785}"/>
              </a:ext>
            </a:extLst>
          </p:cNvPr>
          <p:cNvSpPr>
            <a:spLocks noGrp="1"/>
          </p:cNvSpPr>
          <p:nvPr>
            <p:ph type="title"/>
          </p:nvPr>
        </p:nvSpPr>
        <p:spPr>
          <a:xfrm>
            <a:off x="335978" y="261368"/>
            <a:ext cx="8488545" cy="375571"/>
          </a:xfrm>
        </p:spPr>
        <p:txBody>
          <a:bodyPr/>
          <a:lstStyle/>
          <a:p>
            <a:r>
              <a:rPr lang="en-GB" sz="2700" dirty="0">
                <a:latin typeface="Calibri" panose="020F0502020204030204" pitchFamily="34" charset="0"/>
                <a:ea typeface="Calibri" panose="020F0502020204030204" pitchFamily="34" charset="0"/>
                <a:cs typeface="Calibri" panose="020F0502020204030204" pitchFamily="34" charset="0"/>
              </a:rPr>
              <a:t>Available support from Centre for Sustainable Delivery team</a:t>
            </a:r>
          </a:p>
        </p:txBody>
      </p:sp>
      <p:grpSp>
        <p:nvGrpSpPr>
          <p:cNvPr id="37" name="Group 36">
            <a:extLst>
              <a:ext uri="{FF2B5EF4-FFF2-40B4-BE49-F238E27FC236}">
                <a16:creationId xmlns:a16="http://schemas.microsoft.com/office/drawing/2014/main" id="{BE6AAD4E-7E8C-28CA-FC7E-1C2AB9A5B9E9}"/>
              </a:ext>
            </a:extLst>
          </p:cNvPr>
          <p:cNvGrpSpPr/>
          <p:nvPr/>
        </p:nvGrpSpPr>
        <p:grpSpPr>
          <a:xfrm>
            <a:off x="599986" y="1438997"/>
            <a:ext cx="7944029" cy="3007475"/>
            <a:chOff x="159682" y="700525"/>
            <a:chExt cx="8794448" cy="3333053"/>
          </a:xfrm>
        </p:grpSpPr>
        <p:sp>
          <p:nvSpPr>
            <p:cNvPr id="38" name="Rounded Rectangle 44">
              <a:extLst>
                <a:ext uri="{FF2B5EF4-FFF2-40B4-BE49-F238E27FC236}">
                  <a16:creationId xmlns:a16="http://schemas.microsoft.com/office/drawing/2014/main" id="{C3D24362-AADC-EE2F-94E7-F89D26C5D686}"/>
                </a:ext>
              </a:extLst>
            </p:cNvPr>
            <p:cNvSpPr/>
            <p:nvPr/>
          </p:nvSpPr>
          <p:spPr>
            <a:xfrm>
              <a:off x="352604" y="2374798"/>
              <a:ext cx="1596814" cy="536399"/>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Green Healthcare Scotland Programme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 name="Rounded Rectangle 52">
              <a:extLst>
                <a:ext uri="{FF2B5EF4-FFF2-40B4-BE49-F238E27FC236}">
                  <a16:creationId xmlns:a16="http://schemas.microsoft.com/office/drawing/2014/main" id="{DD9DE9BB-94B7-C9BD-CC14-D0A1E31C1E83}"/>
                </a:ext>
              </a:extLst>
            </p:cNvPr>
            <p:cNvSpPr/>
            <p:nvPr/>
          </p:nvSpPr>
          <p:spPr>
            <a:xfrm>
              <a:off x="2688582" y="2374798"/>
              <a:ext cx="1596091" cy="536399"/>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National Unscheduled Care Programme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0" name="Rounded Rectangle 56">
              <a:extLst>
                <a:ext uri="{FF2B5EF4-FFF2-40B4-BE49-F238E27FC236}">
                  <a16:creationId xmlns:a16="http://schemas.microsoft.com/office/drawing/2014/main" id="{A9C31A96-1B46-3A3E-2C8D-0C969E9A9FB5}"/>
                </a:ext>
              </a:extLst>
            </p:cNvPr>
            <p:cNvSpPr/>
            <p:nvPr/>
          </p:nvSpPr>
          <p:spPr>
            <a:xfrm>
              <a:off x="5054611" y="2374798"/>
              <a:ext cx="1346468" cy="536399"/>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National Planned Care Programme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1" name="Rounded Rectangle 60">
              <a:extLst>
                <a:ext uri="{FF2B5EF4-FFF2-40B4-BE49-F238E27FC236}">
                  <a16:creationId xmlns:a16="http://schemas.microsoft.com/office/drawing/2014/main" id="{8824C939-E99A-044A-F742-2203516650B2}"/>
                </a:ext>
              </a:extLst>
            </p:cNvPr>
            <p:cNvSpPr/>
            <p:nvPr/>
          </p:nvSpPr>
          <p:spPr>
            <a:xfrm>
              <a:off x="7203037" y="2374798"/>
              <a:ext cx="1480132" cy="536399"/>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National Endoscopy Programme</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42" name="Rounded Rectangle 48">
              <a:extLst>
                <a:ext uri="{FF2B5EF4-FFF2-40B4-BE49-F238E27FC236}">
                  <a16:creationId xmlns:a16="http://schemas.microsoft.com/office/drawing/2014/main" id="{08833678-20EB-295C-2852-379870DDE1B4}"/>
                </a:ext>
              </a:extLst>
            </p:cNvPr>
            <p:cNvSpPr/>
            <p:nvPr/>
          </p:nvSpPr>
          <p:spPr>
            <a:xfrm>
              <a:off x="159682" y="3448855"/>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3" name="Rounded Rectangle 14">
              <a:extLst>
                <a:ext uri="{FF2B5EF4-FFF2-40B4-BE49-F238E27FC236}">
                  <a16:creationId xmlns:a16="http://schemas.microsoft.com/office/drawing/2014/main" id="{69500564-16CE-0451-6FB0-6A9E6F50ECC5}"/>
                </a:ext>
              </a:extLst>
            </p:cNvPr>
            <p:cNvSpPr/>
            <p:nvPr/>
          </p:nvSpPr>
          <p:spPr>
            <a:xfrm>
              <a:off x="228153" y="2740764"/>
              <a:ext cx="1845714" cy="1231999"/>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Rounded Rectangle 48">
              <a:extLst>
                <a:ext uri="{FF2B5EF4-FFF2-40B4-BE49-F238E27FC236}">
                  <a16:creationId xmlns:a16="http://schemas.microsoft.com/office/drawing/2014/main" id="{4EFB3198-8AA7-8B15-A9E9-4E3E4A995946}"/>
                </a:ext>
              </a:extLst>
            </p:cNvPr>
            <p:cNvSpPr/>
            <p:nvPr/>
          </p:nvSpPr>
          <p:spPr>
            <a:xfrm>
              <a:off x="2452130" y="3448855"/>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Rounded Rectangle 17">
              <a:extLst>
                <a:ext uri="{FF2B5EF4-FFF2-40B4-BE49-F238E27FC236}">
                  <a16:creationId xmlns:a16="http://schemas.microsoft.com/office/drawing/2014/main" id="{B6576444-E4D4-DFA1-D16E-55E4206BA7DA}"/>
                </a:ext>
              </a:extLst>
            </p:cNvPr>
            <p:cNvSpPr/>
            <p:nvPr/>
          </p:nvSpPr>
          <p:spPr>
            <a:xfrm>
              <a:off x="2520602" y="2740764"/>
              <a:ext cx="1845714" cy="1231999"/>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Rounded Rectangle 48">
              <a:extLst>
                <a:ext uri="{FF2B5EF4-FFF2-40B4-BE49-F238E27FC236}">
                  <a16:creationId xmlns:a16="http://schemas.microsoft.com/office/drawing/2014/main" id="{5562D36F-FD0A-AC96-48A2-ED70B9A44502}"/>
                </a:ext>
              </a:extLst>
            </p:cNvPr>
            <p:cNvSpPr/>
            <p:nvPr/>
          </p:nvSpPr>
          <p:spPr>
            <a:xfrm>
              <a:off x="4705227" y="3448855"/>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7" name="Rounded Rectangle 21">
              <a:extLst>
                <a:ext uri="{FF2B5EF4-FFF2-40B4-BE49-F238E27FC236}">
                  <a16:creationId xmlns:a16="http://schemas.microsoft.com/office/drawing/2014/main" id="{1AE65FF3-78AD-0A1E-9CA5-0EFC31DF2EBB}"/>
                </a:ext>
              </a:extLst>
            </p:cNvPr>
            <p:cNvSpPr/>
            <p:nvPr/>
          </p:nvSpPr>
          <p:spPr>
            <a:xfrm>
              <a:off x="4781501" y="2740764"/>
              <a:ext cx="1845714" cy="1231999"/>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Rounded Rectangle 48">
              <a:extLst>
                <a:ext uri="{FF2B5EF4-FFF2-40B4-BE49-F238E27FC236}">
                  <a16:creationId xmlns:a16="http://schemas.microsoft.com/office/drawing/2014/main" id="{FEF2FF33-99F3-F036-BEA7-5349E53F7860}"/>
                </a:ext>
              </a:extLst>
            </p:cNvPr>
            <p:cNvSpPr/>
            <p:nvPr/>
          </p:nvSpPr>
          <p:spPr>
            <a:xfrm>
              <a:off x="6910804" y="3448855"/>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24">
              <a:extLst>
                <a:ext uri="{FF2B5EF4-FFF2-40B4-BE49-F238E27FC236}">
                  <a16:creationId xmlns:a16="http://schemas.microsoft.com/office/drawing/2014/main" id="{1CEF8601-5FF6-E6D0-C607-C2A6C938CD41}"/>
                </a:ext>
              </a:extLst>
            </p:cNvPr>
            <p:cNvSpPr/>
            <p:nvPr/>
          </p:nvSpPr>
          <p:spPr>
            <a:xfrm>
              <a:off x="6987078" y="2740764"/>
              <a:ext cx="1845714" cy="1231999"/>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50" name="Picture 49">
              <a:extLst>
                <a:ext uri="{FF2B5EF4-FFF2-40B4-BE49-F238E27FC236}">
                  <a16:creationId xmlns:a16="http://schemas.microsoft.com/office/drawing/2014/main" id="{9756668B-EE8E-3FF7-0F3F-C55F160C28E0}"/>
                </a:ext>
              </a:extLst>
            </p:cNvPr>
            <p:cNvPicPr>
              <a:picLocks noChangeAspect="1"/>
            </p:cNvPicPr>
            <p:nvPr/>
          </p:nvPicPr>
          <p:blipFill rotWithShape="1">
            <a:blip r:embed="rId3"/>
            <a:srcRect l="28072" t="12177" r="31485" b="39110"/>
            <a:stretch/>
          </p:blipFill>
          <p:spPr>
            <a:xfrm>
              <a:off x="540714" y="2798568"/>
              <a:ext cx="1259999" cy="1109231"/>
            </a:xfrm>
            <a:prstGeom prst="rect">
              <a:avLst/>
            </a:prstGeom>
          </p:spPr>
        </p:pic>
        <p:pic>
          <p:nvPicPr>
            <p:cNvPr id="51" name="Picture 50">
              <a:extLst>
                <a:ext uri="{FF2B5EF4-FFF2-40B4-BE49-F238E27FC236}">
                  <a16:creationId xmlns:a16="http://schemas.microsoft.com/office/drawing/2014/main" id="{033D3175-43C5-9507-0DBD-21210B385896}"/>
                </a:ext>
              </a:extLst>
            </p:cNvPr>
            <p:cNvPicPr>
              <a:picLocks noChangeAspect="1"/>
            </p:cNvPicPr>
            <p:nvPr/>
          </p:nvPicPr>
          <p:blipFill rotWithShape="1">
            <a:blip r:embed="rId4"/>
            <a:srcRect l="28137" t="12412" r="27796" b="34495"/>
            <a:stretch/>
          </p:blipFill>
          <p:spPr>
            <a:xfrm>
              <a:off x="5158393" y="2814897"/>
              <a:ext cx="1201430" cy="1084292"/>
            </a:xfrm>
            <a:prstGeom prst="rect">
              <a:avLst/>
            </a:prstGeom>
          </p:spPr>
        </p:pic>
        <p:pic>
          <p:nvPicPr>
            <p:cNvPr id="52" name="Picture 51">
              <a:extLst>
                <a:ext uri="{FF2B5EF4-FFF2-40B4-BE49-F238E27FC236}">
                  <a16:creationId xmlns:a16="http://schemas.microsoft.com/office/drawing/2014/main" id="{F33F0A24-139A-4AB2-0272-EA10E74D50E4}"/>
                </a:ext>
              </a:extLst>
            </p:cNvPr>
            <p:cNvPicPr>
              <a:picLocks noChangeAspect="1"/>
            </p:cNvPicPr>
            <p:nvPr/>
          </p:nvPicPr>
          <p:blipFill rotWithShape="1">
            <a:blip r:embed="rId5"/>
            <a:srcRect l="29184" t="12467" r="28137" b="36706"/>
            <a:stretch/>
          </p:blipFill>
          <p:spPr>
            <a:xfrm>
              <a:off x="7357145" y="2832301"/>
              <a:ext cx="1171131" cy="1049954"/>
            </a:xfrm>
            <a:prstGeom prst="rect">
              <a:avLst/>
            </a:prstGeom>
          </p:spPr>
        </p:pic>
        <p:pic>
          <p:nvPicPr>
            <p:cNvPr id="53" name="Picture 52">
              <a:extLst>
                <a:ext uri="{FF2B5EF4-FFF2-40B4-BE49-F238E27FC236}">
                  <a16:creationId xmlns:a16="http://schemas.microsoft.com/office/drawing/2014/main" id="{152A12C1-0F7C-1AFA-9E23-590106E4EE78}"/>
                </a:ext>
              </a:extLst>
            </p:cNvPr>
            <p:cNvPicPr>
              <a:picLocks noChangeAspect="1"/>
            </p:cNvPicPr>
            <p:nvPr/>
          </p:nvPicPr>
          <p:blipFill rotWithShape="1">
            <a:blip r:embed="rId6"/>
            <a:srcRect l="29915" t="14339" r="33394" b="38377"/>
            <a:stretch/>
          </p:blipFill>
          <p:spPr>
            <a:xfrm>
              <a:off x="2878948" y="2842723"/>
              <a:ext cx="1168427" cy="1073240"/>
            </a:xfrm>
            <a:prstGeom prst="rect">
              <a:avLst/>
            </a:prstGeom>
          </p:spPr>
        </p:pic>
        <p:sp>
          <p:nvSpPr>
            <p:cNvPr id="54" name="Rounded Rectangle 37">
              <a:extLst>
                <a:ext uri="{FF2B5EF4-FFF2-40B4-BE49-F238E27FC236}">
                  <a16:creationId xmlns:a16="http://schemas.microsoft.com/office/drawing/2014/main" id="{E5EEC269-964B-3FDC-D060-40BA76439437}"/>
                </a:ext>
              </a:extLst>
            </p:cNvPr>
            <p:cNvSpPr/>
            <p:nvPr/>
          </p:nvSpPr>
          <p:spPr>
            <a:xfrm>
              <a:off x="540715" y="700525"/>
              <a:ext cx="1346468" cy="533210"/>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Modernising Patient Pathways</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5" name="Rounded Rectangle 39">
              <a:extLst>
                <a:ext uri="{FF2B5EF4-FFF2-40B4-BE49-F238E27FC236}">
                  <a16:creationId xmlns:a16="http://schemas.microsoft.com/office/drawing/2014/main" id="{372117A7-51F3-7163-D104-717C5C2640A4}"/>
                </a:ext>
              </a:extLst>
            </p:cNvPr>
            <p:cNvSpPr/>
            <p:nvPr/>
          </p:nvSpPr>
          <p:spPr>
            <a:xfrm>
              <a:off x="2830894" y="700525"/>
              <a:ext cx="1346468" cy="533210"/>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National Elective Coordination Unit</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6" name="Rounded Rectangle 40">
              <a:extLst>
                <a:ext uri="{FF2B5EF4-FFF2-40B4-BE49-F238E27FC236}">
                  <a16:creationId xmlns:a16="http://schemas.microsoft.com/office/drawing/2014/main" id="{005FD03B-CAE3-9EB7-9D94-F39F9BE0472C}"/>
                </a:ext>
              </a:extLst>
            </p:cNvPr>
            <p:cNvSpPr/>
            <p:nvPr/>
          </p:nvSpPr>
          <p:spPr>
            <a:xfrm>
              <a:off x="5121727" y="700525"/>
              <a:ext cx="1346468" cy="533210"/>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Innovation</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7" name="Rounded Rectangle 41">
              <a:extLst>
                <a:ext uri="{FF2B5EF4-FFF2-40B4-BE49-F238E27FC236}">
                  <a16:creationId xmlns:a16="http://schemas.microsoft.com/office/drawing/2014/main" id="{131F9D7F-0CC9-2933-2EE1-F95E3F42B1F6}"/>
                </a:ext>
              </a:extLst>
            </p:cNvPr>
            <p:cNvSpPr/>
            <p:nvPr/>
          </p:nvSpPr>
          <p:spPr>
            <a:xfrm>
              <a:off x="7207412" y="708660"/>
              <a:ext cx="1570704" cy="533210"/>
            </a:xfrm>
            <a:prstGeom prst="roundRect">
              <a:avLst/>
            </a:pr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rPr>
                <a:t>Cancer Improvement and Earlier Diagnosis</a:t>
              </a:r>
            </a:p>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1" i="0" u="none" strike="noStrike" kern="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58" name="Rounded Rectangle 48">
              <a:extLst>
                <a:ext uri="{FF2B5EF4-FFF2-40B4-BE49-F238E27FC236}">
                  <a16:creationId xmlns:a16="http://schemas.microsoft.com/office/drawing/2014/main" id="{9C47DE5D-835E-A194-9947-0FD5FDC661A4}"/>
                </a:ext>
              </a:extLst>
            </p:cNvPr>
            <p:cNvSpPr/>
            <p:nvPr/>
          </p:nvSpPr>
          <p:spPr>
            <a:xfrm>
              <a:off x="220351" y="1750149"/>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Rounded Rectangle 48">
              <a:extLst>
                <a:ext uri="{FF2B5EF4-FFF2-40B4-BE49-F238E27FC236}">
                  <a16:creationId xmlns:a16="http://schemas.microsoft.com/office/drawing/2014/main" id="{75179EB9-3B10-6D12-7426-2BC5C7BD4DF2}"/>
                </a:ext>
              </a:extLst>
            </p:cNvPr>
            <p:cNvSpPr/>
            <p:nvPr/>
          </p:nvSpPr>
          <p:spPr>
            <a:xfrm>
              <a:off x="2512799" y="1750149"/>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0" name="Rounded Rectangle 48">
              <a:extLst>
                <a:ext uri="{FF2B5EF4-FFF2-40B4-BE49-F238E27FC236}">
                  <a16:creationId xmlns:a16="http://schemas.microsoft.com/office/drawing/2014/main" id="{363BBD1A-EA94-0FCC-1FBF-BD0A52930490}"/>
                </a:ext>
              </a:extLst>
            </p:cNvPr>
            <p:cNvSpPr/>
            <p:nvPr/>
          </p:nvSpPr>
          <p:spPr>
            <a:xfrm>
              <a:off x="4765896" y="1750149"/>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1" name="Rounded Rectangle 48">
              <a:extLst>
                <a:ext uri="{FF2B5EF4-FFF2-40B4-BE49-F238E27FC236}">
                  <a16:creationId xmlns:a16="http://schemas.microsoft.com/office/drawing/2014/main" id="{B481D57A-38E0-1E7D-D8A0-5F9EDADF2FE3}"/>
                </a:ext>
              </a:extLst>
            </p:cNvPr>
            <p:cNvSpPr/>
            <p:nvPr/>
          </p:nvSpPr>
          <p:spPr>
            <a:xfrm>
              <a:off x="6971473" y="1750149"/>
              <a:ext cx="1982657" cy="584723"/>
            </a:xfrm>
            <a:custGeom>
              <a:avLst/>
              <a:gdLst>
                <a:gd name="connsiteX0" fmla="*/ 0 w 2641695"/>
                <a:gd name="connsiteY0" fmla="*/ 266444 h 765117"/>
                <a:gd name="connsiteX1" fmla="*/ 266444 w 2641695"/>
                <a:gd name="connsiteY1" fmla="*/ 0 h 765117"/>
                <a:gd name="connsiteX2" fmla="*/ 2375251 w 2641695"/>
                <a:gd name="connsiteY2" fmla="*/ 0 h 765117"/>
                <a:gd name="connsiteX3" fmla="*/ 2641695 w 2641695"/>
                <a:gd name="connsiteY3" fmla="*/ 266444 h 765117"/>
                <a:gd name="connsiteX4" fmla="*/ 2641695 w 2641695"/>
                <a:gd name="connsiteY4" fmla="*/ 498673 h 765117"/>
                <a:gd name="connsiteX5" fmla="*/ 2375251 w 2641695"/>
                <a:gd name="connsiteY5" fmla="*/ 765117 h 765117"/>
                <a:gd name="connsiteX6" fmla="*/ 266444 w 2641695"/>
                <a:gd name="connsiteY6" fmla="*/ 765117 h 765117"/>
                <a:gd name="connsiteX7" fmla="*/ 0 w 2641695"/>
                <a:gd name="connsiteY7" fmla="*/ 498673 h 765117"/>
                <a:gd name="connsiteX8" fmla="*/ 0 w 2641695"/>
                <a:gd name="connsiteY8" fmla="*/ 266444 h 765117"/>
                <a:gd name="connsiteX0" fmla="*/ 19673 w 2661368"/>
                <a:gd name="connsiteY0" fmla="*/ 266444 h 765117"/>
                <a:gd name="connsiteX1" fmla="*/ 286117 w 2661368"/>
                <a:gd name="connsiteY1" fmla="*/ 0 h 765117"/>
                <a:gd name="connsiteX2" fmla="*/ 2394924 w 2661368"/>
                <a:gd name="connsiteY2" fmla="*/ 0 h 765117"/>
                <a:gd name="connsiteX3" fmla="*/ 2661368 w 2661368"/>
                <a:gd name="connsiteY3" fmla="*/ 266444 h 765117"/>
                <a:gd name="connsiteX4" fmla="*/ 2661368 w 2661368"/>
                <a:gd name="connsiteY4" fmla="*/ 498673 h 765117"/>
                <a:gd name="connsiteX5" fmla="*/ 2394924 w 2661368"/>
                <a:gd name="connsiteY5" fmla="*/ 765117 h 765117"/>
                <a:gd name="connsiteX6" fmla="*/ 286117 w 2661368"/>
                <a:gd name="connsiteY6" fmla="*/ 765117 h 765117"/>
                <a:gd name="connsiteX7" fmla="*/ 19673 w 2661368"/>
                <a:gd name="connsiteY7" fmla="*/ 498673 h 765117"/>
                <a:gd name="connsiteX8" fmla="*/ 19673 w 2661368"/>
                <a:gd name="connsiteY8" fmla="*/ 266444 h 765117"/>
                <a:gd name="connsiteX0" fmla="*/ 3558 w 2645253"/>
                <a:gd name="connsiteY0" fmla="*/ 266444 h 765117"/>
                <a:gd name="connsiteX1" fmla="*/ 270002 w 2645253"/>
                <a:gd name="connsiteY1" fmla="*/ 0 h 765117"/>
                <a:gd name="connsiteX2" fmla="*/ 2378809 w 2645253"/>
                <a:gd name="connsiteY2" fmla="*/ 0 h 765117"/>
                <a:gd name="connsiteX3" fmla="*/ 2645253 w 2645253"/>
                <a:gd name="connsiteY3" fmla="*/ 266444 h 765117"/>
                <a:gd name="connsiteX4" fmla="*/ 2645253 w 2645253"/>
                <a:gd name="connsiteY4" fmla="*/ 498673 h 765117"/>
                <a:gd name="connsiteX5" fmla="*/ 2378809 w 2645253"/>
                <a:gd name="connsiteY5" fmla="*/ 765117 h 765117"/>
                <a:gd name="connsiteX6" fmla="*/ 270002 w 2645253"/>
                <a:gd name="connsiteY6" fmla="*/ 765117 h 765117"/>
                <a:gd name="connsiteX7" fmla="*/ 3558 w 2645253"/>
                <a:gd name="connsiteY7" fmla="*/ 498673 h 765117"/>
                <a:gd name="connsiteX8" fmla="*/ 3558 w 2645253"/>
                <a:gd name="connsiteY8" fmla="*/ 266444 h 765117"/>
                <a:gd name="connsiteX0" fmla="*/ 3558 w 2661601"/>
                <a:gd name="connsiteY0" fmla="*/ 295472 h 794145"/>
                <a:gd name="connsiteX1" fmla="*/ 270002 w 2661601"/>
                <a:gd name="connsiteY1" fmla="*/ 29028 h 794145"/>
                <a:gd name="connsiteX2" fmla="*/ 2567495 w 2661601"/>
                <a:gd name="connsiteY2" fmla="*/ 0 h 794145"/>
                <a:gd name="connsiteX3" fmla="*/ 2645253 w 2661601"/>
                <a:gd name="connsiteY3" fmla="*/ 295472 h 794145"/>
                <a:gd name="connsiteX4" fmla="*/ 2645253 w 2661601"/>
                <a:gd name="connsiteY4" fmla="*/ 527701 h 794145"/>
                <a:gd name="connsiteX5" fmla="*/ 2378809 w 2661601"/>
                <a:gd name="connsiteY5" fmla="*/ 794145 h 794145"/>
                <a:gd name="connsiteX6" fmla="*/ 270002 w 2661601"/>
                <a:gd name="connsiteY6" fmla="*/ 794145 h 794145"/>
                <a:gd name="connsiteX7" fmla="*/ 3558 w 2661601"/>
                <a:gd name="connsiteY7" fmla="*/ 527701 h 794145"/>
                <a:gd name="connsiteX8" fmla="*/ 3558 w 2661601"/>
                <a:gd name="connsiteY8" fmla="*/ 295472 h 794145"/>
                <a:gd name="connsiteX0" fmla="*/ 3558 w 2647000"/>
                <a:gd name="connsiteY0" fmla="*/ 309986 h 808659"/>
                <a:gd name="connsiteX1" fmla="*/ 270002 w 2647000"/>
                <a:gd name="connsiteY1" fmla="*/ 43542 h 808659"/>
                <a:gd name="connsiteX2" fmla="*/ 2523952 w 2647000"/>
                <a:gd name="connsiteY2" fmla="*/ 0 h 808659"/>
                <a:gd name="connsiteX3" fmla="*/ 2645253 w 2647000"/>
                <a:gd name="connsiteY3" fmla="*/ 309986 h 808659"/>
                <a:gd name="connsiteX4" fmla="*/ 2645253 w 2647000"/>
                <a:gd name="connsiteY4" fmla="*/ 542215 h 808659"/>
                <a:gd name="connsiteX5" fmla="*/ 2378809 w 2647000"/>
                <a:gd name="connsiteY5" fmla="*/ 808659 h 808659"/>
                <a:gd name="connsiteX6" fmla="*/ 270002 w 2647000"/>
                <a:gd name="connsiteY6" fmla="*/ 808659 h 808659"/>
                <a:gd name="connsiteX7" fmla="*/ 3558 w 2647000"/>
                <a:gd name="connsiteY7" fmla="*/ 542215 h 808659"/>
                <a:gd name="connsiteX8" fmla="*/ 3558 w 2647000"/>
                <a:gd name="connsiteY8" fmla="*/ 309986 h 808659"/>
                <a:gd name="connsiteX0" fmla="*/ 14203 w 2657645"/>
                <a:gd name="connsiteY0" fmla="*/ 309986 h 808659"/>
                <a:gd name="connsiteX1" fmla="*/ 237104 w 2657645"/>
                <a:gd name="connsiteY1" fmla="*/ 43542 h 808659"/>
                <a:gd name="connsiteX2" fmla="*/ 2534597 w 2657645"/>
                <a:gd name="connsiteY2" fmla="*/ 0 h 808659"/>
                <a:gd name="connsiteX3" fmla="*/ 2655898 w 2657645"/>
                <a:gd name="connsiteY3" fmla="*/ 309986 h 808659"/>
                <a:gd name="connsiteX4" fmla="*/ 2655898 w 2657645"/>
                <a:gd name="connsiteY4" fmla="*/ 542215 h 808659"/>
                <a:gd name="connsiteX5" fmla="*/ 2389454 w 2657645"/>
                <a:gd name="connsiteY5" fmla="*/ 808659 h 808659"/>
                <a:gd name="connsiteX6" fmla="*/ 280647 w 2657645"/>
                <a:gd name="connsiteY6" fmla="*/ 808659 h 808659"/>
                <a:gd name="connsiteX7" fmla="*/ 14203 w 2657645"/>
                <a:gd name="connsiteY7" fmla="*/ 542215 h 808659"/>
                <a:gd name="connsiteX8" fmla="*/ 14203 w 2657645"/>
                <a:gd name="connsiteY8" fmla="*/ 309986 h 808659"/>
                <a:gd name="connsiteX0" fmla="*/ 14203 w 2657645"/>
                <a:gd name="connsiteY0" fmla="*/ 266444 h 765117"/>
                <a:gd name="connsiteX1" fmla="*/ 237104 w 2657645"/>
                <a:gd name="connsiteY1" fmla="*/ 0 h 765117"/>
                <a:gd name="connsiteX2" fmla="*/ 2534597 w 2657645"/>
                <a:gd name="connsiteY2" fmla="*/ 14515 h 765117"/>
                <a:gd name="connsiteX3" fmla="*/ 2655898 w 2657645"/>
                <a:gd name="connsiteY3" fmla="*/ 266444 h 765117"/>
                <a:gd name="connsiteX4" fmla="*/ 2655898 w 2657645"/>
                <a:gd name="connsiteY4" fmla="*/ 498673 h 765117"/>
                <a:gd name="connsiteX5" fmla="*/ 2389454 w 2657645"/>
                <a:gd name="connsiteY5" fmla="*/ 765117 h 765117"/>
                <a:gd name="connsiteX6" fmla="*/ 280647 w 2657645"/>
                <a:gd name="connsiteY6" fmla="*/ 765117 h 765117"/>
                <a:gd name="connsiteX7" fmla="*/ 14203 w 2657645"/>
                <a:gd name="connsiteY7" fmla="*/ 498673 h 765117"/>
                <a:gd name="connsiteX8" fmla="*/ 14203 w 2657645"/>
                <a:gd name="connsiteY8" fmla="*/ 266444 h 765117"/>
                <a:gd name="connsiteX0" fmla="*/ 14203 w 2657645"/>
                <a:gd name="connsiteY0" fmla="*/ 280957 h 779630"/>
                <a:gd name="connsiteX1" fmla="*/ 237104 w 2657645"/>
                <a:gd name="connsiteY1" fmla="*/ 14513 h 779630"/>
                <a:gd name="connsiteX2" fmla="*/ 2534597 w 2657645"/>
                <a:gd name="connsiteY2" fmla="*/ 0 h 779630"/>
                <a:gd name="connsiteX3" fmla="*/ 2655898 w 2657645"/>
                <a:gd name="connsiteY3" fmla="*/ 280957 h 779630"/>
                <a:gd name="connsiteX4" fmla="*/ 2655898 w 2657645"/>
                <a:gd name="connsiteY4" fmla="*/ 513186 h 779630"/>
                <a:gd name="connsiteX5" fmla="*/ 2389454 w 2657645"/>
                <a:gd name="connsiteY5" fmla="*/ 779630 h 779630"/>
                <a:gd name="connsiteX6" fmla="*/ 280647 w 2657645"/>
                <a:gd name="connsiteY6" fmla="*/ 779630 h 779630"/>
                <a:gd name="connsiteX7" fmla="*/ 14203 w 2657645"/>
                <a:gd name="connsiteY7" fmla="*/ 513186 h 779630"/>
                <a:gd name="connsiteX8" fmla="*/ 14203 w 2657645"/>
                <a:gd name="connsiteY8" fmla="*/ 280957 h 779630"/>
                <a:gd name="connsiteX0" fmla="*/ 19243 w 2662685"/>
                <a:gd name="connsiteY0" fmla="*/ 280958 h 779631"/>
                <a:gd name="connsiteX1" fmla="*/ 227629 w 2662685"/>
                <a:gd name="connsiteY1" fmla="*/ 0 h 779631"/>
                <a:gd name="connsiteX2" fmla="*/ 2539637 w 2662685"/>
                <a:gd name="connsiteY2" fmla="*/ 1 h 779631"/>
                <a:gd name="connsiteX3" fmla="*/ 2660938 w 2662685"/>
                <a:gd name="connsiteY3" fmla="*/ 280958 h 779631"/>
                <a:gd name="connsiteX4" fmla="*/ 2660938 w 2662685"/>
                <a:gd name="connsiteY4" fmla="*/ 513187 h 779631"/>
                <a:gd name="connsiteX5" fmla="*/ 2394494 w 2662685"/>
                <a:gd name="connsiteY5" fmla="*/ 779631 h 779631"/>
                <a:gd name="connsiteX6" fmla="*/ 285687 w 2662685"/>
                <a:gd name="connsiteY6" fmla="*/ 779631 h 779631"/>
                <a:gd name="connsiteX7" fmla="*/ 19243 w 2662685"/>
                <a:gd name="connsiteY7" fmla="*/ 513187 h 779631"/>
                <a:gd name="connsiteX8" fmla="*/ 19243 w 2662685"/>
                <a:gd name="connsiteY8" fmla="*/ 280958 h 779631"/>
                <a:gd name="connsiteX0" fmla="*/ 4752 w 2648194"/>
                <a:gd name="connsiteY0" fmla="*/ 280958 h 779631"/>
                <a:gd name="connsiteX1" fmla="*/ 213138 w 2648194"/>
                <a:gd name="connsiteY1" fmla="*/ 0 h 779631"/>
                <a:gd name="connsiteX2" fmla="*/ 2525146 w 2648194"/>
                <a:gd name="connsiteY2" fmla="*/ 1 h 779631"/>
                <a:gd name="connsiteX3" fmla="*/ 2646447 w 2648194"/>
                <a:gd name="connsiteY3" fmla="*/ 280958 h 779631"/>
                <a:gd name="connsiteX4" fmla="*/ 2646447 w 2648194"/>
                <a:gd name="connsiteY4" fmla="*/ 513187 h 779631"/>
                <a:gd name="connsiteX5" fmla="*/ 2380003 w 2648194"/>
                <a:gd name="connsiteY5" fmla="*/ 779631 h 779631"/>
                <a:gd name="connsiteX6" fmla="*/ 271196 w 2648194"/>
                <a:gd name="connsiteY6" fmla="*/ 779631 h 779631"/>
                <a:gd name="connsiteX7" fmla="*/ 4752 w 2648194"/>
                <a:gd name="connsiteY7" fmla="*/ 513187 h 779631"/>
                <a:gd name="connsiteX8" fmla="*/ 4752 w 2648194"/>
                <a:gd name="connsiteY8" fmla="*/ 280958 h 779631"/>
                <a:gd name="connsiteX0" fmla="*/ 100 w 2643542"/>
                <a:gd name="connsiteY0" fmla="*/ 280958 h 779631"/>
                <a:gd name="connsiteX1" fmla="*/ 208486 w 2643542"/>
                <a:gd name="connsiteY1" fmla="*/ 0 h 779631"/>
                <a:gd name="connsiteX2" fmla="*/ 2520494 w 2643542"/>
                <a:gd name="connsiteY2" fmla="*/ 1 h 779631"/>
                <a:gd name="connsiteX3" fmla="*/ 2641795 w 2643542"/>
                <a:gd name="connsiteY3" fmla="*/ 280958 h 779631"/>
                <a:gd name="connsiteX4" fmla="*/ 2641795 w 2643542"/>
                <a:gd name="connsiteY4" fmla="*/ 513187 h 779631"/>
                <a:gd name="connsiteX5" fmla="*/ 2375351 w 2643542"/>
                <a:gd name="connsiteY5" fmla="*/ 779631 h 779631"/>
                <a:gd name="connsiteX6" fmla="*/ 266544 w 2643542"/>
                <a:gd name="connsiteY6" fmla="*/ 779631 h 779631"/>
                <a:gd name="connsiteX7" fmla="*/ 100 w 2643542"/>
                <a:gd name="connsiteY7" fmla="*/ 513187 h 779631"/>
                <a:gd name="connsiteX8" fmla="*/ 100 w 2643542"/>
                <a:gd name="connsiteY8" fmla="*/ 280958 h 779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43542" h="779631">
                  <a:moveTo>
                    <a:pt x="100" y="280958"/>
                  </a:moveTo>
                  <a:cubicBezTo>
                    <a:pt x="100" y="133805"/>
                    <a:pt x="-11238" y="0"/>
                    <a:pt x="208486" y="0"/>
                  </a:cubicBezTo>
                  <a:lnTo>
                    <a:pt x="2520494" y="1"/>
                  </a:lnTo>
                  <a:cubicBezTo>
                    <a:pt x="2667647" y="1"/>
                    <a:pt x="2641795" y="133805"/>
                    <a:pt x="2641795" y="280958"/>
                  </a:cubicBezTo>
                  <a:lnTo>
                    <a:pt x="2641795" y="513187"/>
                  </a:lnTo>
                  <a:cubicBezTo>
                    <a:pt x="2641795" y="660340"/>
                    <a:pt x="2522504" y="779631"/>
                    <a:pt x="2375351" y="779631"/>
                  </a:cubicBezTo>
                  <a:lnTo>
                    <a:pt x="266544" y="779631"/>
                  </a:lnTo>
                  <a:cubicBezTo>
                    <a:pt x="119391" y="779631"/>
                    <a:pt x="100" y="660340"/>
                    <a:pt x="100" y="513187"/>
                  </a:cubicBezTo>
                  <a:lnTo>
                    <a:pt x="100" y="280958"/>
                  </a:lnTo>
                  <a:close/>
                </a:path>
              </a:pathLst>
            </a:custGeom>
            <a:solidFill>
              <a:srgbClr val="5B9BD5"/>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2" name="Rounded Rectangle 66">
              <a:extLst>
                <a:ext uri="{FF2B5EF4-FFF2-40B4-BE49-F238E27FC236}">
                  <a16:creationId xmlns:a16="http://schemas.microsoft.com/office/drawing/2014/main" id="{DF20A289-87BC-3F48-3744-00BB0E522FE0}"/>
                </a:ext>
              </a:extLst>
            </p:cNvPr>
            <p:cNvSpPr/>
            <p:nvPr/>
          </p:nvSpPr>
          <p:spPr>
            <a:xfrm>
              <a:off x="288822" y="1115313"/>
              <a:ext cx="1845714" cy="1137262"/>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Rounded Rectangle 67">
              <a:extLst>
                <a:ext uri="{FF2B5EF4-FFF2-40B4-BE49-F238E27FC236}">
                  <a16:creationId xmlns:a16="http://schemas.microsoft.com/office/drawing/2014/main" id="{4087A480-232E-886F-8F76-12567604D6B4}"/>
                </a:ext>
              </a:extLst>
            </p:cNvPr>
            <p:cNvSpPr/>
            <p:nvPr/>
          </p:nvSpPr>
          <p:spPr>
            <a:xfrm>
              <a:off x="2581271" y="1115313"/>
              <a:ext cx="1845714" cy="1137262"/>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Rounded Rectangle 68">
              <a:extLst>
                <a:ext uri="{FF2B5EF4-FFF2-40B4-BE49-F238E27FC236}">
                  <a16:creationId xmlns:a16="http://schemas.microsoft.com/office/drawing/2014/main" id="{5CF84A39-B8D3-B450-56EC-4979493FAC9E}"/>
                </a:ext>
              </a:extLst>
            </p:cNvPr>
            <p:cNvSpPr/>
            <p:nvPr/>
          </p:nvSpPr>
          <p:spPr>
            <a:xfrm>
              <a:off x="4842170" y="1115313"/>
              <a:ext cx="1845714" cy="1137262"/>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Rounded Rectangle 69">
              <a:extLst>
                <a:ext uri="{FF2B5EF4-FFF2-40B4-BE49-F238E27FC236}">
                  <a16:creationId xmlns:a16="http://schemas.microsoft.com/office/drawing/2014/main" id="{1C42E07A-0303-133D-A50D-237A8235B01E}"/>
                </a:ext>
              </a:extLst>
            </p:cNvPr>
            <p:cNvSpPr/>
            <p:nvPr/>
          </p:nvSpPr>
          <p:spPr>
            <a:xfrm>
              <a:off x="7047747" y="1115313"/>
              <a:ext cx="1845714" cy="1137262"/>
            </a:xfrm>
            <a:prstGeom prst="roundRect">
              <a:avLst>
                <a:gd name="adj" fmla="val 11611"/>
              </a:avLst>
            </a:prstGeom>
            <a:solidFill>
              <a:sysClr val="window" lastClr="FFFFFF"/>
            </a:solidFill>
            <a:ln w="12700" cap="flat" cmpd="sng" algn="ctr">
              <a:solidFill>
                <a:srgbClr val="5B9BD5">
                  <a:shade val="15000"/>
                </a:srgbClr>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6" name="Picture 65">
              <a:extLst>
                <a:ext uri="{FF2B5EF4-FFF2-40B4-BE49-F238E27FC236}">
                  <a16:creationId xmlns:a16="http://schemas.microsoft.com/office/drawing/2014/main" id="{CAD7D355-56FE-6435-73D3-D3A765E4A8A0}"/>
                </a:ext>
              </a:extLst>
            </p:cNvPr>
            <p:cNvPicPr>
              <a:picLocks noChangeAspect="1"/>
            </p:cNvPicPr>
            <p:nvPr/>
          </p:nvPicPr>
          <p:blipFill rotWithShape="1">
            <a:blip r:embed="rId7"/>
            <a:srcRect l="28839" t="14597" r="25894" b="38964"/>
            <a:stretch/>
          </p:blipFill>
          <p:spPr>
            <a:xfrm>
              <a:off x="511826" y="1170156"/>
              <a:ext cx="1376403" cy="958682"/>
            </a:xfrm>
            <a:prstGeom prst="rect">
              <a:avLst/>
            </a:prstGeom>
          </p:spPr>
        </p:pic>
        <p:pic>
          <p:nvPicPr>
            <p:cNvPr id="67" name="Picture 66">
              <a:extLst>
                <a:ext uri="{FF2B5EF4-FFF2-40B4-BE49-F238E27FC236}">
                  <a16:creationId xmlns:a16="http://schemas.microsoft.com/office/drawing/2014/main" id="{17553AE1-E4FE-E200-FB39-F44702AAE28F}"/>
                </a:ext>
              </a:extLst>
            </p:cNvPr>
            <p:cNvPicPr>
              <a:picLocks noChangeAspect="1"/>
            </p:cNvPicPr>
            <p:nvPr/>
          </p:nvPicPr>
          <p:blipFill rotWithShape="1">
            <a:blip r:embed="rId8"/>
            <a:srcRect l="25899" t="15490" r="26254" b="32564"/>
            <a:stretch/>
          </p:blipFill>
          <p:spPr>
            <a:xfrm>
              <a:off x="2862270" y="1169866"/>
              <a:ext cx="1287115" cy="955793"/>
            </a:xfrm>
            <a:prstGeom prst="rect">
              <a:avLst/>
            </a:prstGeom>
          </p:spPr>
        </p:pic>
        <p:pic>
          <p:nvPicPr>
            <p:cNvPr id="68" name="Picture 67">
              <a:extLst>
                <a:ext uri="{FF2B5EF4-FFF2-40B4-BE49-F238E27FC236}">
                  <a16:creationId xmlns:a16="http://schemas.microsoft.com/office/drawing/2014/main" id="{8CC8D443-90A1-623F-F6D8-C1B2BDFB85B6}"/>
                </a:ext>
              </a:extLst>
            </p:cNvPr>
            <p:cNvPicPr>
              <a:picLocks noChangeAspect="1"/>
            </p:cNvPicPr>
            <p:nvPr/>
          </p:nvPicPr>
          <p:blipFill rotWithShape="1">
            <a:blip r:embed="rId9"/>
            <a:srcRect l="30702" t="16996" r="27780" b="38075"/>
            <a:stretch/>
          </p:blipFill>
          <p:spPr>
            <a:xfrm>
              <a:off x="5165672" y="1169866"/>
              <a:ext cx="1304222" cy="955793"/>
            </a:xfrm>
            <a:prstGeom prst="rect">
              <a:avLst/>
            </a:prstGeom>
          </p:spPr>
        </p:pic>
        <p:pic>
          <p:nvPicPr>
            <p:cNvPr id="69" name="Picture 68">
              <a:extLst>
                <a:ext uri="{FF2B5EF4-FFF2-40B4-BE49-F238E27FC236}">
                  <a16:creationId xmlns:a16="http://schemas.microsoft.com/office/drawing/2014/main" id="{9FA18B33-ACB2-652D-8680-8C372E1B3F81}"/>
                </a:ext>
              </a:extLst>
            </p:cNvPr>
            <p:cNvPicPr>
              <a:picLocks noChangeAspect="1"/>
            </p:cNvPicPr>
            <p:nvPr/>
          </p:nvPicPr>
          <p:blipFill rotWithShape="1">
            <a:blip r:embed="rId10"/>
            <a:srcRect l="27203" t="15483" r="30872" b="32092"/>
            <a:stretch/>
          </p:blipFill>
          <p:spPr>
            <a:xfrm>
              <a:off x="7408377" y="1169866"/>
              <a:ext cx="1175209" cy="955793"/>
            </a:xfrm>
            <a:prstGeom prst="rect">
              <a:avLst/>
            </a:prstGeom>
          </p:spPr>
        </p:pic>
      </p:grpSp>
      <p:sp>
        <p:nvSpPr>
          <p:cNvPr id="70" name="TextBox 69">
            <a:extLst>
              <a:ext uri="{FF2B5EF4-FFF2-40B4-BE49-F238E27FC236}">
                <a16:creationId xmlns:a16="http://schemas.microsoft.com/office/drawing/2014/main" id="{463B0D11-982E-809C-684F-9D78331F313B}"/>
              </a:ext>
            </a:extLst>
          </p:cNvPr>
          <p:cNvSpPr txBox="1"/>
          <p:nvPr/>
        </p:nvSpPr>
        <p:spPr>
          <a:xfrm>
            <a:off x="599986" y="4541120"/>
            <a:ext cx="4857614" cy="553998"/>
          </a:xfrm>
          <a:prstGeom prst="rect">
            <a:avLst/>
          </a:prstGeom>
          <a:noFill/>
        </p:spPr>
        <p:txBody>
          <a:bodyPr wrap="square" rtlCol="0">
            <a:spAutoFit/>
          </a:bodyPr>
          <a:lstStyle/>
          <a:p>
            <a:pPr lvl="0" defTabSz="685800"/>
            <a:r>
              <a:rPr lang="en-GB" sz="1000" b="1" kern="0" dirty="0">
                <a:solidFill>
                  <a:schemeClr val="tx2"/>
                </a:solidFill>
              </a:rPr>
              <a:t>Centre for Sustainable Delivery </a:t>
            </a:r>
            <a:r>
              <a:rPr kumimoji="0" lang="en-GB" sz="1000" b="1" i="0" u="none" strike="noStrike" kern="0" cap="none" spc="0" normalizeH="0" baseline="0" noProof="0" dirty="0">
                <a:ln>
                  <a:noFill/>
                </a:ln>
                <a:solidFill>
                  <a:schemeClr val="tx2"/>
                </a:solidFill>
                <a:effectLst/>
                <a:uLnTx/>
                <a:uFillTx/>
              </a:rPr>
              <a:t>website </a:t>
            </a:r>
            <a:r>
              <a:rPr kumimoji="0" lang="en-GB" sz="1000" b="1" i="0" strike="noStrike" kern="0" cap="none" spc="0" normalizeH="0" baseline="0" noProof="0" dirty="0">
                <a:ln>
                  <a:noFill/>
                </a:ln>
                <a:solidFill>
                  <a:schemeClr val="tx2"/>
                </a:solidFill>
                <a:effectLst/>
                <a:uLnTx/>
                <a:uFillTx/>
              </a:rPr>
              <a:t>- </a:t>
            </a:r>
            <a:r>
              <a:rPr lang="en-GB" sz="1000" b="1" kern="0" dirty="0">
                <a:solidFill>
                  <a:schemeClr val="tx2"/>
                </a:solidFill>
              </a:rPr>
              <a:t>www.nhscfsd.co.uk</a:t>
            </a:r>
            <a:endParaRPr kumimoji="0" lang="en-GB" sz="1000" b="1" i="0" strike="noStrike" kern="0" cap="none" spc="0" normalizeH="0" baseline="0" noProof="0" dirty="0">
              <a:ln>
                <a:noFill/>
              </a:ln>
              <a:solidFill>
                <a:schemeClr val="tx2"/>
              </a:solidFill>
              <a:effectLst/>
              <a:uLnTx/>
              <a:uFillTx/>
            </a:endParaRPr>
          </a:p>
          <a:p>
            <a:pPr lvl="0" defTabSz="685800"/>
            <a:r>
              <a:rPr kumimoji="0" lang="en-GB" sz="1000" b="1" i="0" strike="noStrike" kern="0" cap="none" spc="0" normalizeH="0" baseline="0" noProof="0" dirty="0">
                <a:ln>
                  <a:noFill/>
                </a:ln>
                <a:solidFill>
                  <a:schemeClr val="tx2"/>
                </a:solidFill>
                <a:effectLst/>
                <a:uLnTx/>
                <a:uFillTx/>
              </a:rPr>
              <a:t>Right Decision Service - </a:t>
            </a:r>
            <a:r>
              <a:rPr lang="en-GB" sz="1000" b="1" kern="0" dirty="0">
                <a:solidFill>
                  <a:schemeClr val="tx2"/>
                </a:solidFill>
              </a:rPr>
              <a:t>www.rightdecisions.scot.nhs.uk</a:t>
            </a:r>
          </a:p>
          <a:p>
            <a:pPr lvl="0" defTabSz="685800"/>
            <a:r>
              <a:rPr kumimoji="0" lang="en-GB" sz="1000" b="1" i="0" strike="noStrike" kern="0" cap="none" spc="0" normalizeH="0" baseline="0" noProof="0" dirty="0">
                <a:ln>
                  <a:noFill/>
                </a:ln>
                <a:solidFill>
                  <a:schemeClr val="tx2"/>
                </a:solidFill>
                <a:effectLst/>
                <a:uLnTx/>
                <a:uFillTx/>
              </a:rPr>
              <a:t>Contact us</a:t>
            </a:r>
            <a:r>
              <a:rPr lang="en-GB" sz="1000" b="1" kern="0" dirty="0">
                <a:solidFill>
                  <a:schemeClr val="tx2"/>
                </a:solidFill>
              </a:rPr>
              <a:t> on - www.nhscfsd.co.uk/contact-us </a:t>
            </a:r>
            <a:endParaRPr kumimoji="0" lang="en-GB" sz="1000" b="1" i="0" strike="noStrike" kern="0" cap="none" spc="0" normalizeH="0" baseline="0" noProof="0" dirty="0">
              <a:ln>
                <a:noFill/>
              </a:ln>
              <a:solidFill>
                <a:schemeClr val="tx2"/>
              </a:solidFill>
              <a:effectLst/>
              <a:uLnTx/>
              <a:uFillTx/>
            </a:endParaRPr>
          </a:p>
        </p:txBody>
      </p:sp>
      <p:sp>
        <p:nvSpPr>
          <p:cNvPr id="72" name="Rectangle: Rounded Corners 71">
            <a:extLst>
              <a:ext uri="{FF2B5EF4-FFF2-40B4-BE49-F238E27FC236}">
                <a16:creationId xmlns:a16="http://schemas.microsoft.com/office/drawing/2014/main" id="{87FE166D-A234-B978-5CF2-7588768CC6BF}"/>
              </a:ext>
            </a:extLst>
          </p:cNvPr>
          <p:cNvSpPr/>
          <p:nvPr/>
        </p:nvSpPr>
        <p:spPr>
          <a:xfrm>
            <a:off x="599986" y="1051602"/>
            <a:ext cx="1482344" cy="266032"/>
          </a:xfrm>
          <a:prstGeom prst="round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100" b="1" dirty="0"/>
              <a:t>Our programmes</a:t>
            </a:r>
          </a:p>
        </p:txBody>
      </p:sp>
    </p:spTree>
    <p:extLst>
      <p:ext uri="{BB962C8B-B14F-4D97-AF65-F5344CB8AC3E}">
        <p14:creationId xmlns:p14="http://schemas.microsoft.com/office/powerpoint/2010/main" val="1766134816"/>
      </p:ext>
    </p:extLst>
  </p:cSld>
  <p:clrMapOvr>
    <a:masterClrMapping/>
  </p:clrMapOvr>
</p:sld>
</file>

<file path=ppt/theme/theme1.xml><?xml version="1.0" encoding="utf-8"?>
<a:theme xmlns:a="http://schemas.openxmlformats.org/drawingml/2006/main" name="1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2.xml><?xml version="1.0" encoding="utf-8"?>
<a:theme xmlns:a="http://schemas.openxmlformats.org/drawingml/2006/main" name="2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0170102e-01c4-4385-bbe9-d2837f6718b2" xsi:nil="true"/>
    <lcf76f155ced4ddcb4097134ff3c332f xmlns="b88f555a-2937-4da4-aea8-0dfb80d5208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8B5A9F60C4FE46ABC3CC8F046852B1" ma:contentTypeVersion="13" ma:contentTypeDescription="Create a new document." ma:contentTypeScope="" ma:versionID="d81850adb0e40b02086540963819ad7b">
  <xsd:schema xmlns:xsd="http://www.w3.org/2001/XMLSchema" xmlns:xs="http://www.w3.org/2001/XMLSchema" xmlns:p="http://schemas.microsoft.com/office/2006/metadata/properties" xmlns:ns2="b88f555a-2937-4da4-aea8-0dfb80d5208c" xmlns:ns3="0170102e-01c4-4385-bbe9-d2837f6718b2" targetNamespace="http://schemas.microsoft.com/office/2006/metadata/properties" ma:root="true" ma:fieldsID="b326da0f0e90480405808101e6a3ec25" ns2:_="" ns3:_="">
    <xsd:import namespace="b88f555a-2937-4da4-aea8-0dfb80d5208c"/>
    <xsd:import namespace="0170102e-01c4-4385-bbe9-d2837f6718b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8f555a-2937-4da4-aea8-0dfb80d520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6ac32b6-d060-42fb-93c0-6c46742e1ae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170102e-01c4-4385-bbe9-d2837f6718b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e9d60fd-bcc5-480e-a209-307333a4cb7b}" ma:internalName="TaxCatchAll" ma:showField="CatchAllData" ma:web="0170102e-01c4-4385-bbe9-d2837f6718b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FEE1AE-4128-496B-ACCD-A73763ACAD32}">
  <ds:schemaRefs>
    <ds:schemaRef ds:uri="http://schemas.microsoft.com/sharepoint/v3/contenttype/forms"/>
  </ds:schemaRefs>
</ds:datastoreItem>
</file>

<file path=customXml/itemProps2.xml><?xml version="1.0" encoding="utf-8"?>
<ds:datastoreItem xmlns:ds="http://schemas.openxmlformats.org/officeDocument/2006/customXml" ds:itemID="{607FCB93-7797-4234-8677-9CD568EECFE0}">
  <ds:schemaRefs>
    <ds:schemaRef ds:uri="http://schemas.microsoft.com/office/infopath/2007/PartnerControls"/>
    <ds:schemaRef ds:uri="http://www.w3.org/XML/1998/namespace"/>
    <ds:schemaRef ds:uri="http://purl.org/dc/elements/1.1/"/>
    <ds:schemaRef ds:uri="0170102e-01c4-4385-bbe9-d2837f6718b2"/>
    <ds:schemaRef ds:uri="b88f555a-2937-4da4-aea8-0dfb80d5208c"/>
    <ds:schemaRef ds:uri="http://schemas.microsoft.com/office/2006/documentManagement/types"/>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2103C9F9-4A17-407C-96CD-A62F7F9218B5}">
  <ds:schemaRefs>
    <ds:schemaRef ds:uri="0170102e-01c4-4385-bbe9-d2837f6718b2"/>
    <ds:schemaRef ds:uri="b88f555a-2937-4da4-aea8-0dfb80d5208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 id="{10efe0bd-a030-4bca-809c-b5e6745e499a}" enabled="0" method="" siteId="{10efe0bd-a030-4bca-809c-b5e6745e499a}" removed="1"/>
</clbl:labelList>
</file>

<file path=docProps/app.xml><?xml version="1.0" encoding="utf-8"?>
<Properties xmlns="http://schemas.openxmlformats.org/officeDocument/2006/extended-properties" xmlns:vt="http://schemas.openxmlformats.org/officeDocument/2006/docPropsVTypes">
  <Template>who we are what we do</Template>
  <TotalTime>322</TotalTime>
  <Words>3666</Words>
  <Application>Microsoft Office PowerPoint</Application>
  <PresentationFormat>On-screen Show (16:9)</PresentationFormat>
  <Paragraphs>356</Paragraphs>
  <Slides>25</Slides>
  <Notes>19</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Aptos</vt:lpstr>
      <vt:lpstr>Arial</vt:lpstr>
      <vt:lpstr>Calibri</vt:lpstr>
      <vt:lpstr>Georgia</vt:lpstr>
      <vt:lpstr>Segoe UI</vt:lpstr>
      <vt:lpstr>Times New Roman</vt:lpstr>
      <vt:lpstr>1_Office Theme</vt:lpstr>
      <vt:lpstr>2_Office Theme</vt:lpstr>
      <vt:lpstr>The Scottish Approach to Change: Making Change Work in Reality  </vt:lpstr>
      <vt:lpstr>What drives our need for change?</vt:lpstr>
      <vt:lpstr>Building the Scottish Approach to Change: principles</vt:lpstr>
      <vt:lpstr>Building the Scottish Approach to Change: evidence base</vt:lpstr>
      <vt:lpstr>Building the Scottish Approach to Change: approach</vt:lpstr>
      <vt:lpstr>Scottish Approach to Change</vt:lpstr>
      <vt:lpstr>Scottish Approach to Change: enablers</vt:lpstr>
      <vt:lpstr>Scottish Approach to Change: Quality Management</vt:lpstr>
      <vt:lpstr>Scottish Approach to Change: steps</vt:lpstr>
      <vt:lpstr>Ongoing development</vt:lpstr>
      <vt:lpstr>Specialty Delivery Group Model</vt:lpstr>
      <vt:lpstr>Leadership and Clinical Ownership</vt:lpstr>
      <vt:lpstr>Leadership and Clinical Ownership</vt:lpstr>
      <vt:lpstr>Cataract Improvement Project - Clinical Ownership </vt:lpstr>
      <vt:lpstr>Cataract Capacity Doubled</vt:lpstr>
      <vt:lpstr>Surgical Care Practitioners </vt:lpstr>
      <vt:lpstr>PowerPoint Presentation</vt:lpstr>
      <vt:lpstr>Focus on Frailty</vt:lpstr>
      <vt:lpstr>Focus on Frailty</vt:lpstr>
      <vt:lpstr>Focus on Frailty</vt:lpstr>
      <vt:lpstr>Mental Health Transformation - Early Intervention in Psychosis </vt:lpstr>
      <vt:lpstr>Mental Health Transformation - Delayed Discharge</vt:lpstr>
      <vt:lpstr>PowerPoint Presentation</vt:lpstr>
      <vt:lpstr>Available support from Scottish Approach to Change team</vt:lpstr>
      <vt:lpstr>Available support from Centre for Sustainable Delivery team</vt:lpstr>
    </vt:vector>
  </TitlesOfParts>
  <Company>Healthcare Improvement Scotland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Healthcare Improvement Scotland</dc:creator>
  <cp:lastModifiedBy>Rose Reynolds</cp:lastModifiedBy>
  <cp:revision>13</cp:revision>
  <cp:lastPrinted>2017-09-06T13:57:19Z</cp:lastPrinted>
  <dcterms:created xsi:type="dcterms:W3CDTF">2017-08-22T14:27:19Z</dcterms:created>
  <dcterms:modified xsi:type="dcterms:W3CDTF">2026-09-17T08:05:28Z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0x0101004A8B5A9F60C4FE46ABC3CC8F046852B1</vt:lpwstr>
  </property>
  <property fmtid="{D5CDD505-2E9C-101B-9397-08002B2CF9AE}" pid="3" name="Departments">
    <vt:lpwstr/>
  </property>
</Properties>
</file>