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8"/>
  </p:notesMasterIdLst>
  <p:sldIdLst>
    <p:sldId id="2147481867" r:id="rId6"/>
    <p:sldId id="257" r:id="rId7"/>
    <p:sldId id="2147481858" r:id="rId8"/>
    <p:sldId id="2147481859" r:id="rId9"/>
    <p:sldId id="2147481860" r:id="rId10"/>
    <p:sldId id="2147481861" r:id="rId11"/>
    <p:sldId id="270" r:id="rId12"/>
    <p:sldId id="2147481862" r:id="rId13"/>
    <p:sldId id="2147481863" r:id="rId14"/>
    <p:sldId id="2147481864" r:id="rId15"/>
    <p:sldId id="2147481865" r:id="rId16"/>
    <p:sldId id="2147481866" r:id="rId17"/>
    <p:sldId id="2147481857" r:id="rId18"/>
    <p:sldId id="256" r:id="rId19"/>
    <p:sldId id="259" r:id="rId20"/>
    <p:sldId id="261" r:id="rId21"/>
    <p:sldId id="265" r:id="rId22"/>
    <p:sldId id="260" r:id="rId23"/>
    <p:sldId id="266" r:id="rId24"/>
    <p:sldId id="262" r:id="rId25"/>
    <p:sldId id="267" r:id="rId26"/>
    <p:sldId id="27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5" d="100"/>
          <a:sy n="95" d="100"/>
        </p:scale>
        <p:origin x="200" y="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03726D-169E-4AE7-BAF2-FD6A30AAC98A}" type="datetimeFigureOut">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BA0BE7-037E-43A6-8400-B3BFD6F645DD}" type="slidenum">
              <a:t>‹#›</a:t>
            </a:fld>
            <a:endParaRPr lang="en-US"/>
          </a:p>
        </p:txBody>
      </p:sp>
    </p:spTree>
    <p:extLst>
      <p:ext uri="{BB962C8B-B14F-4D97-AF65-F5344CB8AC3E}">
        <p14:creationId xmlns:p14="http://schemas.microsoft.com/office/powerpoint/2010/main" val="8638419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endParaRPr lang="en-GB" sz="1200"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AD463-4272-1B1B-2DF5-3076589853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EF187C-55FC-1B4D-77AC-E0434B396F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71E210-E801-0773-54B4-4576D8DFBD7D}"/>
              </a:ext>
            </a:extLst>
          </p:cNvPr>
          <p:cNvSpPr>
            <a:spLocks noGrp="1"/>
          </p:cNvSpPr>
          <p:nvPr>
            <p:ph type="body" idx="1"/>
          </p:nvPr>
        </p:nvSpPr>
        <p:spPr/>
        <p:txBody>
          <a:bodyPr/>
          <a:lstStyle/>
          <a:p>
            <a:pPr marL="342900" indent="-342900">
              <a:buFont typeface="Arial" panose="020B0604020202020204" pitchFamily="34" charset="0"/>
              <a:buChar char="•"/>
            </a:pPr>
            <a:r>
              <a:rPr lang="en-GB" sz="1200" b="1">
                <a:solidFill>
                  <a:srgbClr val="122B45"/>
                </a:solidFill>
                <a:latin typeface="Raleway" pitchFamily="2" charset="0"/>
                <a:ea typeface="Open Sans Light"/>
                <a:cs typeface="Open Sans Light"/>
              </a:rPr>
              <a:t>Digital Front Door (DFD) </a:t>
            </a:r>
            <a:r>
              <a:rPr lang="en-GB" sz="1200">
                <a:solidFill>
                  <a:srgbClr val="122B45"/>
                </a:solidFill>
                <a:latin typeface="Raleway" pitchFamily="2" charset="0"/>
                <a:ea typeface="Open Sans Light"/>
                <a:cs typeface="Open Sans Light"/>
              </a:rPr>
              <a:t>is a national transformation programme to make health and social care easier to access, easier to navigate and easier to manage for people across Scotland</a:t>
            </a:r>
          </a:p>
          <a:p>
            <a:pPr marL="342900" indent="-342900">
              <a:buFont typeface="Arial" panose="020B0604020202020204" pitchFamily="34" charset="0"/>
              <a:buChar char="•"/>
            </a:pPr>
            <a:endParaRPr lang="en-GB" sz="1200">
              <a:solidFill>
                <a:srgbClr val="122B45"/>
              </a:solidFill>
              <a:latin typeface="Raleway" pitchFamily="2" charset="0"/>
              <a:ea typeface="Open Sans Light"/>
              <a:cs typeface="Open Sans Light"/>
            </a:endParaRPr>
          </a:p>
          <a:p>
            <a:pPr marL="342900" indent="-342900">
              <a:buFont typeface="Arial" panose="020B0604020202020204" pitchFamily="34" charset="0"/>
              <a:buChar char="•"/>
            </a:pPr>
            <a:r>
              <a:rPr lang="en-GB" sz="1200">
                <a:solidFill>
                  <a:srgbClr val="122B45"/>
                </a:solidFill>
                <a:latin typeface="Raleway" pitchFamily="2" charset="0"/>
              </a:rPr>
              <a:t>This will mainly be achieved via </a:t>
            </a:r>
            <a:r>
              <a:rPr lang="en-GB" sz="1200" b="1">
                <a:solidFill>
                  <a:srgbClr val="122B45"/>
                </a:solidFill>
                <a:latin typeface="Raleway" pitchFamily="2" charset="0"/>
              </a:rPr>
              <a:t>MyCare.scot</a:t>
            </a:r>
            <a:r>
              <a:rPr lang="en-GB" sz="1200">
                <a:solidFill>
                  <a:srgbClr val="122B45"/>
                </a:solidFill>
                <a:latin typeface="Raleway" pitchFamily="2" charset="0"/>
              </a:rPr>
              <a:t>, where a secure, consistent and person-centred digital route will exist for people to access information, services and their personal data. Non-digital routes will also be retained or if necessary, created for those who need them,</a:t>
            </a:r>
          </a:p>
          <a:p>
            <a:pPr marL="342900" indent="-342900">
              <a:buFont typeface="Arial" panose="020B0604020202020204" pitchFamily="34" charset="0"/>
              <a:buChar char="•"/>
            </a:pPr>
            <a:endParaRPr lang="en-GB" sz="1200">
              <a:solidFill>
                <a:srgbClr val="122B45"/>
              </a:solidFill>
              <a:latin typeface="Raleway" pitchFamily="2" charset="0"/>
            </a:endParaRPr>
          </a:p>
          <a:p>
            <a:pPr marL="342900" indent="-342900">
              <a:buFont typeface="Arial" panose="020B0604020202020204" pitchFamily="34" charset="0"/>
              <a:buChar char="•"/>
            </a:pPr>
            <a:r>
              <a:rPr lang="en-GB"/>
              <a:t>[Mention Programme for Government, Service Renewal Framework, SG and COSLA strategies, in particular DHAC]</a:t>
            </a:r>
            <a:endParaRPr lang="en-GB" sz="1200">
              <a:solidFill>
                <a:srgbClr val="122B45"/>
              </a:solidFill>
              <a:latin typeface="Raleway" pitchFamily="2" charset="0"/>
            </a:endParaRPr>
          </a:p>
          <a:p>
            <a:pPr marL="342900" indent="-342900">
              <a:buFont typeface="Arial" panose="020B0604020202020204" pitchFamily="34" charset="0"/>
              <a:buChar char="•"/>
            </a:pPr>
            <a:endParaRPr lang="en-GB" sz="1200">
              <a:solidFill>
                <a:srgbClr val="122B45"/>
              </a:solidFill>
              <a:latin typeface="Raleway" pitchFamily="2" charset="0"/>
            </a:endParaRPr>
          </a:p>
          <a:p>
            <a:pPr marL="342900" indent="-342900">
              <a:buFont typeface="Arial" panose="020B0604020202020204" pitchFamily="34" charset="0"/>
              <a:buChar char="•"/>
            </a:pPr>
            <a:r>
              <a:rPr lang="en-GB" sz="1200">
                <a:solidFill>
                  <a:srgbClr val="122B45"/>
                </a:solidFill>
                <a:latin typeface="Raleway" pitchFamily="2" charset="0"/>
              </a:rPr>
              <a:t>It supports Scotland’s key Health and Social Care strategies and ambitions by improving access, reducing complexity, enabling more proactive care and creating a platform for future service transformation.</a:t>
            </a:r>
          </a:p>
          <a:p>
            <a:pPr marL="342900" indent="-342900">
              <a:buFont typeface="Arial" panose="020B0604020202020204" pitchFamily="34" charset="0"/>
              <a:buChar char="•"/>
            </a:pPr>
            <a:endParaRPr lang="en-GB" sz="1200">
              <a:solidFill>
                <a:srgbClr val="122B45"/>
              </a:solidFill>
              <a:latin typeface="Raleway" pitchFamily="2" charset="0"/>
            </a:endParaRPr>
          </a:p>
          <a:p>
            <a:pPr marL="342900" indent="-342900">
              <a:buFont typeface="Arial" panose="020B0604020202020204" pitchFamily="34" charset="0"/>
              <a:buChar char="•"/>
            </a:pPr>
            <a:r>
              <a:rPr lang="en-GB" sz="1200" b="1">
                <a:solidFill>
                  <a:srgbClr val="122B45"/>
                </a:solidFill>
                <a:latin typeface="Raleway" pitchFamily="2" charset="0"/>
              </a:rPr>
              <a:t>Transforming how we experience health and care. </a:t>
            </a:r>
            <a:r>
              <a:rPr lang="en-GB" sz="1200" b="1" err="1">
                <a:solidFill>
                  <a:srgbClr val="122B45"/>
                </a:solidFill>
                <a:latin typeface="Raleway" pitchFamily="2" charset="0"/>
              </a:rPr>
              <a:t>MyCare</a:t>
            </a:r>
            <a:r>
              <a:rPr lang="en-GB" sz="1200" b="1">
                <a:solidFill>
                  <a:srgbClr val="122B45"/>
                </a:solidFill>
                <a:latin typeface="Raleway" pitchFamily="2" charset="0"/>
              </a:rPr>
              <a:t>, in my hands.</a:t>
            </a:r>
          </a:p>
          <a:p>
            <a:endParaRPr lang="en-US"/>
          </a:p>
        </p:txBody>
      </p:sp>
      <p:sp>
        <p:nvSpPr>
          <p:cNvPr id="4" name="Slide Number Placeholder 3">
            <a:extLst>
              <a:ext uri="{FF2B5EF4-FFF2-40B4-BE49-F238E27FC236}">
                <a16:creationId xmlns:a16="http://schemas.microsoft.com/office/drawing/2014/main" id="{90F4F7E5-E68A-F539-B781-F0A1F8972834}"/>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174854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2EFB7-F4BC-4DC9-3F54-925F681BF5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DD2164-E534-C411-A7D3-B9AC4527CA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CA34FB-2558-911F-305D-1891BEAC62A5}"/>
              </a:ext>
            </a:extLst>
          </p:cNvPr>
          <p:cNvSpPr>
            <a:spLocks noGrp="1"/>
          </p:cNvSpPr>
          <p:nvPr>
            <p:ph type="body" idx="1"/>
          </p:nvPr>
        </p:nvSpPr>
        <p:spPr/>
        <p:txBody>
          <a:bodyPr/>
          <a:lstStyle/>
          <a:p>
            <a:pPr fontAlgn="base"/>
            <a:r>
              <a:rPr lang="en-GB">
                <a:ea typeface="Calibri"/>
                <a:cs typeface="Calibri"/>
              </a:rPr>
              <a:t>So what actually is MyCare.scot?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ea typeface="Calibri"/>
                <a:cs typeface="Calibri"/>
              </a:rPr>
              <a:t>It's a secure online service where people can access their own health and social care information, in one place. </a:t>
            </a:r>
          </a:p>
          <a:p>
            <a:endParaRPr lang="en-GB">
              <a:ea typeface="Calibri"/>
              <a:cs typeface="Calibri"/>
            </a:endParaRPr>
          </a:p>
          <a:p>
            <a:r>
              <a:rPr lang="en-GB" sz="1200" b="0" i="0" kern="1200">
                <a:solidFill>
                  <a:schemeClr val="tx1"/>
                </a:solidFill>
                <a:effectLst/>
                <a:latin typeface="+mn-lt"/>
                <a:ea typeface="+mn-ea"/>
                <a:cs typeface="+mn-cs"/>
              </a:rPr>
              <a:t>People aged 18 and over can use MyCare.scot on the web or download the mobile app to view a selection of their health and social care information.  </a:t>
            </a:r>
            <a:endParaRPr lang="en-GB" sz="1200" b="0" i="0" kern="1200">
              <a:solidFill>
                <a:schemeClr val="tx1"/>
              </a:solidFill>
              <a:effectLst/>
              <a:latin typeface="+mn-lt"/>
              <a:ea typeface="Calibri"/>
              <a:cs typeface="Calibri"/>
            </a:endParaRPr>
          </a:p>
          <a:p>
            <a:pPr rtl="0" fontAlgn="base"/>
            <a:r>
              <a:rPr lang="en-GB" sz="1200" b="0" i="0" kern="1200">
                <a:solidFill>
                  <a:schemeClr val="tx1"/>
                </a:solidFill>
                <a:effectLst/>
                <a:latin typeface="+mn-lt"/>
                <a:ea typeface="+mn-ea"/>
                <a:cs typeface="+mn-cs"/>
              </a:rPr>
              <a:t>It’s designed to offer an additional way to see key information, rather than replace existing routes, to make sure access to information is inclusive and flexible. </a:t>
            </a:r>
            <a:endParaRPr lang="en-GB" sz="1200" b="0" i="0" kern="1200">
              <a:solidFill>
                <a:schemeClr val="tx1"/>
              </a:solidFill>
              <a:effectLst/>
              <a:latin typeface="+mn-lt"/>
              <a:ea typeface="Calibri"/>
              <a:cs typeface="Calibri"/>
            </a:endParaRPr>
          </a:p>
          <a:p>
            <a:pPr fontAlgn="t"/>
            <a:endParaRPr lang="en-GB" sz="1200" b="1"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a:solidFill>
                  <a:srgbClr val="27285E"/>
                </a:solidFill>
                <a:latin typeface="Raleway"/>
                <a:ea typeface="Source Sans Pro"/>
              </a:rPr>
              <a:t>MyCare.scot gives people more choice and access to their information, so they can actively manage their health and care when, where and how they want.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a:solidFill>
                <a:srgbClr val="27285E"/>
              </a:solidFill>
              <a:latin typeface="Raleway"/>
              <a:ea typeface="Source Sans Pro"/>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a:solidFill>
                  <a:srgbClr val="27285E"/>
                </a:solidFill>
                <a:latin typeface="Raleway"/>
                <a:ea typeface="Source Sans Pro"/>
              </a:rPr>
              <a:t>[ANY OTHER MENTION OF BENEFITS – FOR PEOPLE AND SERVICES]</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a:solidFill>
                <a:srgbClr val="27285E"/>
              </a:solidFill>
              <a:latin typeface="Raleway"/>
              <a:ea typeface="Source Sans Pro"/>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GB" sz="1200">
                <a:solidFill>
                  <a:srgbClr val="27285E"/>
                </a:solidFill>
                <a:latin typeface="Raleway"/>
                <a:ea typeface="Source Sans Pro"/>
              </a:rPr>
              <a:t>[MyCare.scot is being built and released in stages – functionality </a:t>
            </a:r>
            <a:r>
              <a:rPr lang="en-GB" sz="1200" b="0" i="0" kern="1200">
                <a:solidFill>
                  <a:schemeClr val="tx1"/>
                </a:solidFill>
                <a:effectLst/>
                <a:latin typeface="+mn-lt"/>
                <a:ea typeface="+mn-ea"/>
                <a:cs typeface="+mn-cs"/>
              </a:rPr>
              <a:t>will continue to develop over time. As more people use the service and provide feedback, more information will be added. ]</a:t>
            </a:r>
            <a:endParaRPr lang="en-GB" sz="1200">
              <a:solidFill>
                <a:srgbClr val="27285E"/>
              </a:solidFill>
              <a:latin typeface="Raleway"/>
              <a:ea typeface="Source Sans Pro"/>
            </a:endParaRPr>
          </a:p>
          <a:p>
            <a:pPr fontAlgn="t"/>
            <a:endParaRPr lang="en-GB" sz="1200" b="1"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B9F17E70-2A8F-8A57-C4F2-E51AD059394E}"/>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662095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[CURRENT FEATURES] So</a:t>
            </a:r>
            <a:r>
              <a:rPr lang="en-GB" sz="1200" b="0" i="0" kern="1200">
                <a:solidFill>
                  <a:schemeClr val="tx1"/>
                </a:solidFill>
                <a:effectLst/>
                <a:latin typeface="+mn-lt"/>
                <a:ea typeface="+mn-ea"/>
                <a:cs typeface="+mn-cs"/>
              </a:rPr>
              <a:t> what can people do right now using </a:t>
            </a:r>
            <a:r>
              <a:rPr lang="en-GB" sz="1200" b="0" i="0" kern="1200" err="1">
                <a:solidFill>
                  <a:schemeClr val="tx1"/>
                </a:solidFill>
                <a:effectLst/>
                <a:latin typeface="+mn-lt"/>
                <a:ea typeface="+mn-ea"/>
                <a:cs typeface="+mn-cs"/>
              </a:rPr>
              <a:t>MyCare.scot</a:t>
            </a:r>
            <a:r>
              <a:rPr lang="en-GB"/>
              <a:t> right now</a:t>
            </a:r>
            <a:r>
              <a:rPr lang="en-GB" sz="1200" b="0" i="0" kern="1200">
                <a:solidFill>
                  <a:schemeClr val="tx1"/>
                </a:solidFill>
                <a:effectLst/>
                <a:latin typeface="+mn-lt"/>
                <a:ea typeface="+mn-ea"/>
                <a:cs typeface="+mn-cs"/>
              </a:rPr>
              <a:t>?</a:t>
            </a: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From earlier this year, people 18 and over in Scotland can use </a:t>
            </a:r>
            <a:r>
              <a:rPr lang="en-GB" sz="1200" b="0" i="0" kern="1200" err="1">
                <a:solidFill>
                  <a:schemeClr val="tx1"/>
                </a:solidFill>
                <a:effectLst/>
                <a:latin typeface="+mn-lt"/>
                <a:ea typeface="+mn-ea"/>
                <a:cs typeface="+mn-cs"/>
              </a:rPr>
              <a:t>MyCare.scot</a:t>
            </a:r>
            <a:r>
              <a:rPr lang="en-GB" sz="1200" b="0" i="0" kern="1200">
                <a:solidFill>
                  <a:schemeClr val="tx1"/>
                </a:solidFill>
                <a:effectLst/>
                <a:latin typeface="+mn-lt"/>
                <a:ea typeface="+mn-ea"/>
                <a:cs typeface="+mn-cs"/>
              </a:rPr>
              <a:t> to see key information, including their Community Health Index (CHI) number, some personal details, medication and allergy information, </a:t>
            </a:r>
            <a:r>
              <a:rPr lang="en-GB"/>
              <a:t>some </a:t>
            </a:r>
            <a:r>
              <a:rPr lang="en-GB" sz="1200" b="0" i="0" kern="1200">
                <a:solidFill>
                  <a:schemeClr val="tx1"/>
                </a:solidFill>
                <a:effectLst/>
                <a:latin typeface="+mn-lt"/>
                <a:ea typeface="+mn-ea"/>
                <a:cs typeface="+mn-cs"/>
              </a:rPr>
              <a:t>vaccination records, and local health and wellbeing services.  </a:t>
            </a:r>
            <a:endParaRPr lang="en-GB">
              <a:ea typeface="Calibri"/>
              <a:cs typeface="Calibri"/>
            </a:endParaRPr>
          </a:p>
          <a:p>
            <a:pPr rtl="0" fontAlgn="base"/>
            <a:r>
              <a:rPr lang="en-GB" sz="1200" b="0" i="0" kern="1200">
                <a:solidFill>
                  <a:schemeClr val="tx1"/>
                </a:solidFill>
                <a:effectLst/>
                <a:latin typeface="+mn-lt"/>
                <a:ea typeface="+mn-ea"/>
                <a:cs typeface="+mn-cs"/>
              </a:rPr>
              <a:t> </a:t>
            </a:r>
            <a:endParaRPr lang="en-GB" sz="1200" b="0" i="0" kern="1200">
              <a:solidFill>
                <a:schemeClr val="tx1"/>
              </a:solidFill>
              <a:effectLst/>
              <a:latin typeface="+mn-lt"/>
              <a:ea typeface="Calibri"/>
              <a:cs typeface="Calibri"/>
            </a:endParaRPr>
          </a:p>
          <a:p>
            <a:pPr rtl="0" fontAlgn="base"/>
            <a:r>
              <a:rPr lang="en-GB" sz="1200" b="0" i="0" kern="1200">
                <a:solidFill>
                  <a:schemeClr val="tx1"/>
                </a:solidFill>
                <a:effectLst/>
                <a:latin typeface="+mn-lt"/>
                <a:ea typeface="+mn-ea"/>
                <a:cs typeface="+mn-cs"/>
              </a:rPr>
              <a:t>Access is protected through </a:t>
            </a:r>
            <a:r>
              <a:rPr lang="en-GB" sz="1200" b="0" i="0" kern="1200" err="1">
                <a:solidFill>
                  <a:schemeClr val="tx1"/>
                </a:solidFill>
                <a:effectLst/>
                <a:latin typeface="+mn-lt"/>
                <a:ea typeface="+mn-ea"/>
                <a:cs typeface="+mn-cs"/>
              </a:rPr>
              <a:t>ScotAccount</a:t>
            </a:r>
            <a:r>
              <a:rPr lang="en-GB" sz="1200" b="0" i="0" kern="1200">
                <a:solidFill>
                  <a:schemeClr val="tx1"/>
                </a:solidFill>
                <a:effectLst/>
                <a:latin typeface="+mn-lt"/>
                <a:ea typeface="+mn-ea"/>
                <a:cs typeface="+mn-cs"/>
              </a:rPr>
              <a:t> identity verification, using the same safeguards already applied to health and social care information. </a:t>
            </a:r>
            <a:endParaRPr lang="en-GB" sz="1200" b="0" i="0" kern="1200">
              <a:solidFill>
                <a:schemeClr val="tx1"/>
              </a:solidFill>
              <a:effectLst/>
              <a:latin typeface="+mn-lt"/>
              <a:ea typeface="Calibri"/>
              <a:cs typeface="Calibri"/>
            </a:endParaRPr>
          </a:p>
          <a:p>
            <a:pPr rtl="0" fontAlgn="base"/>
            <a:r>
              <a:rPr lang="en-GB" sz="1200" b="0" i="0" kern="1200">
                <a:solidFill>
                  <a:schemeClr val="tx1"/>
                </a:solidFill>
                <a:effectLst/>
                <a:latin typeface="+mn-lt"/>
                <a:ea typeface="+mn-ea"/>
                <a:cs typeface="+mn-cs"/>
              </a:rPr>
              <a:t> </a:t>
            </a:r>
            <a:endParaRPr lang="en-US"/>
          </a:p>
          <a:p>
            <a:endParaRPr lang="en-US"/>
          </a:p>
          <a:p>
            <a:r>
              <a:rPr lang="en-US" b="1"/>
              <a:t>Current features</a:t>
            </a:r>
            <a:endParaRPr lang="en-US" b="1">
              <a:ea typeface="Calibri"/>
              <a:cs typeface="Calibri"/>
            </a:endParaRPr>
          </a:p>
          <a:p>
            <a:endParaRPr lang="en-US"/>
          </a:p>
          <a:p>
            <a:pPr marL="228600" indent="-228600">
              <a:lnSpc>
                <a:spcPct val="91667"/>
              </a:lnSpc>
              <a:buFont typeface="Arial" panose="020B0604020202020204" pitchFamily="34" charset="0"/>
              <a:buChar char="•"/>
            </a:pPr>
            <a:r>
              <a:rPr lang="en-US" sz="1200">
                <a:solidFill>
                  <a:schemeClr val="bg1"/>
                </a:solidFill>
                <a:latin typeface="Raleway Regular"/>
                <a:ea typeface="Raleway Regular" pitchFamily="34" charset="-122"/>
              </a:rPr>
              <a:t>Invitation to onboard and login using </a:t>
            </a:r>
            <a:r>
              <a:rPr lang="en-US" sz="1200" err="1">
                <a:solidFill>
                  <a:schemeClr val="bg1"/>
                </a:solidFill>
                <a:latin typeface="Raleway Regular"/>
                <a:ea typeface="Raleway Regular" pitchFamily="34" charset="-122"/>
              </a:rPr>
              <a:t>ScotAccount</a:t>
            </a:r>
            <a:endParaRPr lang="en-US" sz="1200">
              <a:solidFill>
                <a:schemeClr val="bg1"/>
              </a:solidFill>
              <a:latin typeface="Raleway Regular"/>
              <a:ea typeface="Raleway Regular" pitchFamily="34" charset="-122"/>
            </a:endParaRPr>
          </a:p>
          <a:p>
            <a:pPr marL="228600" indent="-228600">
              <a:lnSpc>
                <a:spcPct val="91667"/>
              </a:lnSpc>
              <a:buFont typeface="Arial" panose="020B0604020202020204" pitchFamily="34" charset="0"/>
              <a:buChar char="•"/>
            </a:pPr>
            <a:r>
              <a:rPr lang="en-GB" sz="1200">
                <a:solidFill>
                  <a:schemeClr val="bg1"/>
                </a:solidFill>
                <a:latin typeface="Raleway"/>
                <a:ea typeface="Open Sans Light"/>
                <a:cs typeface="Open Sans Light"/>
              </a:rPr>
              <a:t>Users can view their medication, allergies and certain vaccinations</a:t>
            </a:r>
          </a:p>
          <a:p>
            <a:pPr marL="228600" indent="-228600">
              <a:lnSpc>
                <a:spcPct val="91667"/>
              </a:lnSpc>
              <a:buFont typeface="Arial" panose="020B0604020202020204" pitchFamily="34" charset="0"/>
              <a:buChar char="•"/>
            </a:pPr>
            <a:r>
              <a:rPr lang="en-GB" sz="1200">
                <a:solidFill>
                  <a:schemeClr val="bg1"/>
                </a:solidFill>
                <a:latin typeface="Raleway"/>
                <a:ea typeface="Open Sans Light"/>
                <a:cs typeface="Open Sans Light"/>
              </a:rPr>
              <a:t>Also utilise service finder</a:t>
            </a:r>
          </a:p>
          <a:p>
            <a:pPr marL="228600" indent="-228600">
              <a:lnSpc>
                <a:spcPct val="91667"/>
              </a:lnSpc>
              <a:buFont typeface="Arial" panose="020B0604020202020204" pitchFamily="34" charset="0"/>
              <a:buChar char="•"/>
            </a:pPr>
            <a:r>
              <a:rPr lang="en-GB" sz="1200">
                <a:solidFill>
                  <a:schemeClr val="bg1"/>
                </a:solidFill>
                <a:latin typeface="Raleway"/>
                <a:ea typeface="Open Sans Light"/>
                <a:cs typeface="Open Sans Light"/>
              </a:rPr>
              <a:t>[EXPLAIN SCCA CLEARLY, IN ACCESSIBLE LANGUAGE – AND HOW IT WILL BENEFIT PUBLIC] Access to appointments and the digital mailbox is only available in Dermatology in NHS Lanarkshire, but will scale up later this FY, once Boards\Regions implement this through specialties</a:t>
            </a:r>
          </a:p>
          <a:p>
            <a:pPr marL="228611" indent="-228611">
              <a:lnSpc>
                <a:spcPct val="91667"/>
              </a:lnSpc>
              <a:buFont typeface="Arial" panose="020B0604020202020204" pitchFamily="34" charset="0"/>
              <a:buChar char="•"/>
            </a:pPr>
            <a:endParaRPr lang="en-GB" sz="1200">
              <a:solidFill>
                <a:schemeClr val="bg1"/>
              </a:solidFill>
              <a:latin typeface="Raleway"/>
              <a:ea typeface="Open Sans Light"/>
              <a:cs typeface="Open Sans Light"/>
            </a:endParaRPr>
          </a:p>
          <a:p>
            <a:pPr marL="228600" marR="0" lvl="0" indent="-228600" algn="l" defTabSz="914400" rtl="0" eaLnBrk="1" fontAlgn="auto" latinLnBrk="0" hangingPunct="1">
              <a:lnSpc>
                <a:spcPct val="91667"/>
              </a:lnSpc>
              <a:spcBef>
                <a:spcPts val="0"/>
              </a:spcBef>
              <a:spcAft>
                <a:spcPts val="0"/>
              </a:spcAft>
              <a:buClrTx/>
              <a:buSzTx/>
              <a:buFont typeface="Arial" panose="020B0604020202020204" pitchFamily="34" charset="0"/>
              <a:buChar char="•"/>
              <a:tabLst/>
              <a:defRPr/>
            </a:pPr>
            <a:r>
              <a:rPr lang="en-US"/>
              <a:t>Meds and Allergies info from ECS, Vaccination info from NCDS, demographics from CHI, Service Finder via API from NHS24, </a:t>
            </a:r>
            <a:r>
              <a:rPr lang="en-US" err="1"/>
              <a:t>ScotAccount</a:t>
            </a:r>
            <a:r>
              <a:rPr lang="en-US"/>
              <a:t> and Digital Comms Mailbox provided by SG Digital, Appts from Trak</a:t>
            </a:r>
            <a:endParaRPr lang="en-US">
              <a:ea typeface="Calibri"/>
              <a:cs typeface="Calibri"/>
            </a:endParaRPr>
          </a:p>
          <a:p>
            <a:pPr marL="228611" indent="-228611">
              <a:lnSpc>
                <a:spcPct val="91667"/>
              </a:lnSpc>
              <a:buFont typeface="Arial" panose="020B0604020202020204" pitchFamily="34" charset="0"/>
              <a:buChar char="•"/>
            </a:pPr>
            <a:endParaRPr lang="en-GB" sz="1200">
              <a:solidFill>
                <a:schemeClr val="bg1"/>
              </a:solidFill>
              <a:latin typeface="Raleway"/>
              <a:ea typeface="Open Sans Light"/>
              <a:cs typeface="Open Sans Light"/>
            </a:endParaRP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rgbClr val="122B45"/>
                </a:solidFill>
                <a:ea typeface="Calibri" panose="020F0502020204030204"/>
                <a:cs typeface="Calibri" panose="020F0502020204030204"/>
              </a:rPr>
              <a:t>Current priorities: </a:t>
            </a:r>
          </a:p>
          <a:p>
            <a:pPr marL="342900" indent="-342900">
              <a:buFont typeface="Arial,Sans-Serif"/>
              <a:buChar char="•"/>
            </a:pPr>
            <a:r>
              <a:rPr lang="en-GB">
                <a:solidFill>
                  <a:srgbClr val="122B45"/>
                </a:solidFill>
              </a:rPr>
              <a:t>Maintenance of live service – priority updates to maintain and improve the existing live service</a:t>
            </a:r>
            <a:endParaRPr lang="en-US">
              <a:ea typeface="Calibri"/>
              <a:cs typeface="Calibri"/>
            </a:endParaRPr>
          </a:p>
          <a:p>
            <a:pPr marL="304800" indent="-304800">
              <a:buFont typeface="Arial,Sans-Serif"/>
              <a:buChar char="•"/>
            </a:pPr>
            <a:endParaRPr lang="en-GB"/>
          </a:p>
          <a:p>
            <a:pPr marL="304800" indent="-304800">
              <a:buFont typeface="Arial,Sans-Serif"/>
              <a:buChar char="•"/>
            </a:pPr>
            <a:r>
              <a:rPr lang="en-GB">
                <a:solidFill>
                  <a:srgbClr val="122B45"/>
                </a:solidFill>
              </a:rPr>
              <a:t>National solution for secondary care appointments and communications [explain what we mean by this – </a:t>
            </a:r>
            <a:r>
              <a:rPr lang="en-GB" err="1">
                <a:solidFill>
                  <a:srgbClr val="122B45"/>
                </a:solidFill>
              </a:rPr>
              <a:t>inc</a:t>
            </a:r>
            <a:r>
              <a:rPr lang="en-GB">
                <a:solidFill>
                  <a:srgbClr val="122B45"/>
                </a:solidFill>
              </a:rPr>
              <a:t> timescales etc]</a:t>
            </a:r>
            <a:endParaRPr lang="en-US"/>
          </a:p>
          <a:p>
            <a:pPr marL="304800" indent="-304800">
              <a:buFont typeface="Arial,Sans-Serif"/>
              <a:buChar char="•"/>
            </a:pPr>
            <a:endParaRPr lang="en-GB"/>
          </a:p>
          <a:p>
            <a:pPr marL="304800" indent="-304800">
              <a:buFont typeface="Arial,Sans-Serif"/>
              <a:buChar char="•"/>
            </a:pPr>
            <a:r>
              <a:rPr lang="en-GB">
                <a:solidFill>
                  <a:srgbClr val="122B45"/>
                </a:solidFill>
              </a:rPr>
              <a:t>Exploring possible services and features in relation to social work and social care – e.g. signposting, </a:t>
            </a:r>
            <a:r>
              <a:rPr lang="en-GB" err="1">
                <a:solidFill>
                  <a:srgbClr val="122B45"/>
                </a:solidFill>
              </a:rPr>
              <a:t>AboutMe,ALISS</a:t>
            </a:r>
            <a:r>
              <a:rPr lang="en-GB">
                <a:solidFill>
                  <a:srgbClr val="122B45"/>
                </a:solidFill>
              </a:rPr>
              <a:t> integration [explain what we mean by this]</a:t>
            </a:r>
            <a:endParaRPr lang="en-US"/>
          </a:p>
          <a:p>
            <a:pPr marL="762000" lvl="1" indent="-304800">
              <a:buFont typeface="Courier New"/>
              <a:buChar char="o"/>
            </a:pPr>
            <a:r>
              <a:rPr lang="en-GB">
                <a:solidFill>
                  <a:srgbClr val="122B45"/>
                </a:solidFill>
                <a:ea typeface="Calibri"/>
                <a:cs typeface="Calibri"/>
              </a:rPr>
              <a:t>[</a:t>
            </a:r>
            <a:r>
              <a:rPr lang="en-US">
                <a:solidFill>
                  <a:srgbClr val="000000"/>
                </a:solidFill>
              </a:rPr>
              <a:t>This is for H&amp;SC, so different to NHS App in England]</a:t>
            </a:r>
            <a:endParaRPr lang="en-GB">
              <a:solidFill>
                <a:srgbClr val="122B45"/>
              </a:solidFill>
              <a:ea typeface="Calibri"/>
              <a:cs typeface="Calibri"/>
            </a:endParaRPr>
          </a:p>
          <a:p>
            <a:pPr marL="304800" indent="-304800">
              <a:buFont typeface="Arial,Sans-Serif"/>
              <a:buChar char="•"/>
            </a:pPr>
            <a:endParaRPr lang="en-GB">
              <a:solidFill>
                <a:srgbClr val="000000"/>
              </a:solidFill>
            </a:endParaRPr>
          </a:p>
          <a:p>
            <a:pPr marL="304800" indent="-304800">
              <a:buFont typeface="Arial,Sans-Serif"/>
              <a:buChar char="•"/>
            </a:pPr>
            <a:r>
              <a:rPr lang="en-GB">
                <a:solidFill>
                  <a:srgbClr val="122B45"/>
                </a:solidFill>
              </a:rPr>
              <a:t>Discovery work that will lead to delivery of new or enhanced features at a later date [ such as – could be good to highlight long term ambition here]</a:t>
            </a:r>
            <a:endParaRPr lang="en-US"/>
          </a:p>
          <a:p>
            <a:pPr marL="1981200" lvl="1" indent="-304800">
              <a:buFont typeface="Arial"/>
              <a:buChar char="•"/>
            </a:pPr>
            <a:r>
              <a:rPr lang="en-US">
                <a:solidFill>
                  <a:srgbClr val="000000"/>
                </a:solidFill>
              </a:rPr>
              <a:t>[Discovery work across many areas and aligning to learning from NHSE and NHS Wales (where relevant)</a:t>
            </a:r>
            <a:endParaRPr lang="en-GB">
              <a:solidFill>
                <a:srgbClr val="000000"/>
              </a:solidFill>
            </a:endParaRPr>
          </a:p>
          <a:p>
            <a:pPr marL="1524000" lvl="1" indent="-304800">
              <a:buFont typeface="Courier New"/>
              <a:buChar char="o"/>
            </a:pPr>
            <a:endParaRPr lang="en-GB">
              <a:solidFill>
                <a:srgbClr val="122B45"/>
              </a:solidFill>
              <a:ea typeface="Calibri"/>
              <a:cs typeface="Calibri"/>
            </a:endParaRPr>
          </a:p>
          <a:p>
            <a:endParaRPr lang="en-US">
              <a:ea typeface="Calibri"/>
              <a:cs typeface="Calibri"/>
            </a:endParaRPr>
          </a:p>
          <a:p>
            <a:endParaRPr lang="en-US"/>
          </a:p>
          <a:p>
            <a:r>
              <a:rPr lang="en-US"/>
              <a:t>3. </a:t>
            </a:r>
            <a:endParaRPr lang="en-US">
              <a:solidFill>
                <a:srgbClr val="444444"/>
              </a:solidFill>
            </a:endParaRPr>
          </a:p>
          <a:p>
            <a:r>
              <a:rPr lang="en-US"/>
              <a:t>4. </a:t>
            </a:r>
            <a:endParaRPr lang="en-US">
              <a:solidFill>
                <a:srgbClr val="444444"/>
              </a:solidFill>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8D995-64E6-FAC9-331F-C58EAA3542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5D0659-C1FB-9258-3F72-431F5CE979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325242-CDD1-C3CF-338B-F95BA625AFC8}"/>
              </a:ext>
            </a:extLst>
          </p:cNvPr>
          <p:cNvSpPr>
            <a:spLocks noGrp="1"/>
          </p:cNvSpPr>
          <p:nvPr>
            <p:ph type="body" idx="1"/>
          </p:nvPr>
        </p:nvSpPr>
        <p:spPr/>
        <p:txBody>
          <a:bodyPr/>
          <a:lstStyle/>
          <a:p>
            <a:pPr marL="0" indent="0" defTabSz="609630">
              <a:buFont typeface="Arial" panose="020B0604020202020204" pitchFamily="34" charset="0"/>
              <a:buNone/>
            </a:pPr>
            <a:r>
              <a:rPr lang="en-GB">
                <a:solidFill>
                  <a:prstClr val="white"/>
                </a:solidFill>
                <a:latin typeface="Open Sans Light" panose="020B0306030504020204" pitchFamily="34" charset="0"/>
              </a:rPr>
              <a:t>This isn’t a build-it-once-and-then-it’s-done task. Over the years ahead there’s lots of potential, and lots to do.</a:t>
            </a:r>
          </a:p>
          <a:p>
            <a:pPr marL="0" indent="0" defTabSz="609630">
              <a:buFont typeface="Arial" panose="020B0604020202020204" pitchFamily="34" charset="0"/>
              <a:buNone/>
            </a:pPr>
            <a:endParaRPr lang="en-GB">
              <a:solidFill>
                <a:prstClr val="white"/>
              </a:solidFill>
              <a:latin typeface="Open Sans Light" panose="020B0306030504020204" pitchFamily="34" charset="0"/>
            </a:endParaRPr>
          </a:p>
          <a:p>
            <a:pPr marL="285764" indent="-285764" defTabSz="609630">
              <a:buFont typeface="Arial" panose="020B0604020202020204" pitchFamily="34" charset="0"/>
              <a:buChar char="•"/>
            </a:pPr>
            <a:r>
              <a:rPr lang="en-GB">
                <a:solidFill>
                  <a:prstClr val="white"/>
                </a:solidFill>
                <a:latin typeface="Open Sans Light" panose="020B0306030504020204" pitchFamily="34" charset="0"/>
              </a:rPr>
              <a:t>A continually maintained DFD product roadmap shows the timeline of ongoing enhancements of DFD capabilities and features, as well as new service areas</a:t>
            </a:r>
          </a:p>
          <a:p>
            <a:pPr marL="285764" indent="-285764" defTabSz="609630">
              <a:buFont typeface="Arial" panose="020B0604020202020204" pitchFamily="34" charset="0"/>
              <a:buChar char="•"/>
            </a:pPr>
            <a:endParaRPr lang="en-GB">
              <a:solidFill>
                <a:prstClr val="white"/>
              </a:solidFill>
              <a:latin typeface="Open Sans Light" panose="020B0306030504020204" pitchFamily="34" charset="0"/>
            </a:endParaRPr>
          </a:p>
          <a:p>
            <a:pPr marL="285764" indent="-285764" defTabSz="609630">
              <a:buFont typeface="Arial" panose="020B0604020202020204" pitchFamily="34" charset="0"/>
              <a:buChar char="•"/>
            </a:pPr>
            <a:r>
              <a:rPr lang="en-GB">
                <a:solidFill>
                  <a:prstClr val="white"/>
                </a:solidFill>
                <a:latin typeface="Open Sans Light" panose="020B0306030504020204" pitchFamily="34" charset="0"/>
              </a:rPr>
              <a:t>We will identify and prioritise additional service areas and features collaboratively</a:t>
            </a:r>
          </a:p>
          <a:p>
            <a:pPr marL="285764" indent="-285764" defTabSz="609630">
              <a:buFont typeface="Arial" panose="020B0604020202020204" pitchFamily="34" charset="0"/>
              <a:buChar char="•"/>
            </a:pPr>
            <a:endParaRPr lang="en-GB">
              <a:solidFill>
                <a:prstClr val="white"/>
              </a:solidFill>
              <a:latin typeface="Open Sans Light" panose="020B0306030504020204" pitchFamily="34" charset="0"/>
            </a:endParaRPr>
          </a:p>
          <a:p>
            <a:pPr marL="285764" indent="-285764" defTabSz="609630">
              <a:buFont typeface="Arial" panose="020B0604020202020204" pitchFamily="34" charset="0"/>
              <a:buChar char="•"/>
            </a:pPr>
            <a:r>
              <a:rPr lang="en-GB">
                <a:solidFill>
                  <a:prstClr val="white"/>
                </a:solidFill>
                <a:latin typeface="Open Sans Light" panose="020B0306030504020204" pitchFamily="34" charset="0"/>
              </a:rPr>
              <a:t>Endless opportunities exist to utilise MyCare.scot to support service users, so prioritisation of greatest impacts will inform the ongoing evolution</a:t>
            </a:r>
          </a:p>
          <a:p>
            <a:endParaRPr lang="en-US"/>
          </a:p>
        </p:txBody>
      </p:sp>
      <p:sp>
        <p:nvSpPr>
          <p:cNvPr id="4" name="Slide Number Placeholder 3">
            <a:extLst>
              <a:ext uri="{FF2B5EF4-FFF2-40B4-BE49-F238E27FC236}">
                <a16:creationId xmlns:a16="http://schemas.microsoft.com/office/drawing/2014/main" id="{3013340E-EB43-D16B-4B06-70AEC18808BF}"/>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540178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Key challenges</a:t>
            </a:r>
          </a:p>
          <a:p>
            <a:endParaRPr lang="en-US"/>
          </a:p>
          <a:p>
            <a:pPr marL="304815" indent="-304815">
              <a:buFont typeface="Arial" panose="020B0604020202020204" pitchFamily="34" charset="0"/>
              <a:buChar char="•"/>
            </a:pPr>
            <a:r>
              <a:rPr lang="en-GB" sz="1200">
                <a:solidFill>
                  <a:srgbClr val="122B45"/>
                </a:solidFill>
                <a:latin typeface="Raleway"/>
                <a:ea typeface="Open Sans Light"/>
                <a:cs typeface="Open Sans Light"/>
              </a:rPr>
              <a:t>Change in culture – public and workforce</a:t>
            </a:r>
          </a:p>
          <a:p>
            <a:pPr marL="304815" indent="-304815">
              <a:buFont typeface="Arial" panose="020B0604020202020204" pitchFamily="34" charset="0"/>
              <a:buChar char="•"/>
            </a:pPr>
            <a:endParaRPr lang="en-GB" sz="1200">
              <a:solidFill>
                <a:srgbClr val="122B45"/>
              </a:solidFill>
              <a:latin typeface="Raleway"/>
              <a:ea typeface="Open Sans Light"/>
              <a:cs typeface="Open Sans Light"/>
            </a:endParaRPr>
          </a:p>
          <a:p>
            <a:pPr marL="304815" indent="-304815">
              <a:buFont typeface="Arial" panose="020B0604020202020204" pitchFamily="34" charset="0"/>
              <a:buChar char="•"/>
            </a:pPr>
            <a:r>
              <a:rPr lang="en-GB" sz="1200">
                <a:solidFill>
                  <a:srgbClr val="122B45"/>
                </a:solidFill>
                <a:latin typeface="Raleway"/>
                <a:ea typeface="Open Sans Light"/>
                <a:cs typeface="Open Sans Light"/>
              </a:rPr>
              <a:t>Trust – ensuring data is secure and the public are confident to use MyCare.scot</a:t>
            </a:r>
          </a:p>
          <a:p>
            <a:pPr marL="304815" indent="-304815">
              <a:buFont typeface="Arial" panose="020B0604020202020204" pitchFamily="34" charset="0"/>
              <a:buChar char="•"/>
            </a:pPr>
            <a:endParaRPr lang="en-GB" sz="1200">
              <a:solidFill>
                <a:srgbClr val="122B45"/>
              </a:solidFill>
              <a:latin typeface="Raleway"/>
              <a:ea typeface="Open Sans Light"/>
              <a:cs typeface="Open Sans Light"/>
            </a:endParaRPr>
          </a:p>
          <a:p>
            <a:pPr marL="304815" indent="-304815">
              <a:buFont typeface="Arial" panose="020B0604020202020204" pitchFamily="34" charset="0"/>
              <a:buChar char="•"/>
            </a:pPr>
            <a:r>
              <a:rPr lang="en-GB" sz="1200">
                <a:solidFill>
                  <a:srgbClr val="122B45"/>
                </a:solidFill>
                <a:latin typeface="Raleway"/>
                <a:ea typeface="Open Sans Light"/>
                <a:cs typeface="Open Sans Light"/>
              </a:rPr>
              <a:t>Adding value quickly – to increase engagement</a:t>
            </a:r>
          </a:p>
          <a:p>
            <a:pPr marL="304815" indent="-304815">
              <a:buFont typeface="Arial" panose="020B0604020202020204" pitchFamily="34" charset="0"/>
              <a:buChar char="•"/>
            </a:pPr>
            <a:endParaRPr lang="en-GB" sz="1200">
              <a:solidFill>
                <a:srgbClr val="122B45"/>
              </a:solidFill>
              <a:latin typeface="Raleway"/>
              <a:ea typeface="Open Sans Light"/>
              <a:cs typeface="Open Sans Light"/>
            </a:endParaRPr>
          </a:p>
          <a:p>
            <a:pPr marL="304815" indent="-304815">
              <a:buFont typeface="Arial" panose="020B0604020202020204" pitchFamily="34" charset="0"/>
              <a:buChar char="•"/>
            </a:pPr>
            <a:r>
              <a:rPr lang="en-GB" sz="1200">
                <a:solidFill>
                  <a:srgbClr val="122B45"/>
                </a:solidFill>
                <a:latin typeface="Raleway"/>
                <a:ea typeface="Open Sans Light"/>
                <a:cs typeface="Open Sans Light"/>
              </a:rPr>
              <a:t>Implementation – change to existing processes and at times policy to enable transformation, realisation of benefits and most importantly, a user experience that truly makes a difference</a:t>
            </a:r>
          </a:p>
          <a:p>
            <a:endParaRPr lang="en-GB" sz="1200">
              <a:solidFill>
                <a:srgbClr val="122B45"/>
              </a:solidFill>
              <a:latin typeface="Raleway"/>
              <a:ea typeface="Open Sans Light"/>
              <a:cs typeface="Open Sans Light"/>
            </a:endParaRPr>
          </a:p>
          <a:p>
            <a:r>
              <a:rPr lang="en-GB" sz="1200" b="1">
                <a:solidFill>
                  <a:srgbClr val="122B45"/>
                </a:solidFill>
                <a:latin typeface="Raleway"/>
                <a:ea typeface="Open Sans Light"/>
                <a:cs typeface="Open Sans Light"/>
              </a:rPr>
              <a:t>In summary – this isn’t a digital programme, is a complex transformation programme</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827928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65EB1-0050-7DA7-A351-EFCA331C2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31220B-49AE-89F4-D725-21D97986C0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76232B-A6AB-A3C6-017D-77E85DCCAB66}"/>
              </a:ext>
            </a:extLst>
          </p:cNvPr>
          <p:cNvSpPr>
            <a:spLocks noGrp="1"/>
          </p:cNvSpPr>
          <p:nvPr>
            <p:ph type="body" idx="1"/>
          </p:nvPr>
        </p:nvSpPr>
        <p:spPr/>
        <p:txBody>
          <a:bodyPr/>
          <a:lstStyle/>
          <a:p>
            <a:pPr marL="0" indent="0">
              <a:buFont typeface="Arial" panose="020B0604020202020204" pitchFamily="34" charset="0"/>
              <a:buNone/>
            </a:pPr>
            <a:r>
              <a:rPr lang="en-GB" sz="1200" b="1">
                <a:solidFill>
                  <a:srgbClr val="122B45"/>
                </a:solidFill>
                <a:latin typeface="Raleway"/>
                <a:ea typeface="Open Sans Light"/>
                <a:cs typeface="Open Sans Light"/>
              </a:rPr>
              <a:t>What will make this transformation possible?</a:t>
            </a:r>
          </a:p>
          <a:p>
            <a:pPr marL="0" indent="0">
              <a:buFont typeface="Arial" panose="020B0604020202020204" pitchFamily="34" charset="0"/>
              <a:buNone/>
            </a:pPr>
            <a:endParaRPr lang="en-GB" sz="1200">
              <a:solidFill>
                <a:srgbClr val="122B45"/>
              </a:solidFill>
              <a:latin typeface="Raleway"/>
              <a:ea typeface="Open Sans Light"/>
              <a:cs typeface="Open Sans Light"/>
            </a:endParaRPr>
          </a:p>
          <a:p>
            <a:pPr marL="304815" indent="-304815">
              <a:buFont typeface="Arial" panose="020B0604020202020204" pitchFamily="34" charset="0"/>
              <a:buChar char="•"/>
            </a:pPr>
            <a:r>
              <a:rPr lang="en-GB" sz="1200">
                <a:solidFill>
                  <a:srgbClr val="122B45"/>
                </a:solidFill>
                <a:latin typeface="Raleway"/>
                <a:ea typeface="Open Sans Light"/>
                <a:cs typeface="Open Sans Light"/>
              </a:rPr>
              <a:t>DFD and MyCare.scot need to be seen as national assets and have whole system ownership</a:t>
            </a:r>
          </a:p>
          <a:p>
            <a:pPr marL="304815" indent="-304815">
              <a:buFont typeface="Arial" panose="020B0604020202020204" pitchFamily="34" charset="0"/>
              <a:buChar char="•"/>
            </a:pPr>
            <a:endParaRPr lang="en-GB" sz="1200">
              <a:solidFill>
                <a:srgbClr val="122B45"/>
              </a:solidFill>
              <a:latin typeface="Raleway"/>
              <a:ea typeface="Open Sans Light"/>
              <a:cs typeface="Open Sans Light"/>
            </a:endParaRPr>
          </a:p>
          <a:p>
            <a:pPr marL="304815" indent="-304815">
              <a:buFont typeface="Arial" panose="020B0604020202020204" pitchFamily="34" charset="0"/>
              <a:buChar char="•"/>
            </a:pPr>
            <a:r>
              <a:rPr lang="en-GB" sz="1200">
                <a:solidFill>
                  <a:srgbClr val="122B45"/>
                </a:solidFill>
                <a:latin typeface="Raleway"/>
                <a:ea typeface="Open Sans Light"/>
                <a:cs typeface="Open Sans Light"/>
              </a:rPr>
              <a:t>DFD will only succeed if there is genuine collaborative working between national, regional and local teams</a:t>
            </a:r>
          </a:p>
          <a:p>
            <a:pPr marL="304815" indent="-304815">
              <a:buFont typeface="Arial" panose="020B0604020202020204" pitchFamily="34" charset="0"/>
              <a:buChar char="•"/>
            </a:pPr>
            <a:endParaRPr lang="en-GB" sz="1200">
              <a:solidFill>
                <a:srgbClr val="122B45"/>
              </a:solidFill>
              <a:latin typeface="Raleway"/>
              <a:ea typeface="Open Sans Light"/>
              <a:cs typeface="Open Sans Light"/>
            </a:endParaRPr>
          </a:p>
          <a:p>
            <a:pPr marL="304815" indent="-304815">
              <a:buFont typeface="Arial" panose="020B0604020202020204" pitchFamily="34" charset="0"/>
              <a:buChar char="•"/>
            </a:pPr>
            <a:r>
              <a:rPr lang="en-GB" sz="1200">
                <a:solidFill>
                  <a:srgbClr val="122B45"/>
                </a:solidFill>
                <a:latin typeface="Raleway"/>
                <a:ea typeface="Open Sans Light"/>
                <a:cs typeface="Open Sans Light"/>
              </a:rPr>
              <a:t>This includes considering how best to use MyCare.scot to meet public needs, and contribution to prioritisation to enable focus on highest value features</a:t>
            </a:r>
          </a:p>
          <a:p>
            <a:pPr marL="304815" indent="-304815">
              <a:buFont typeface="Arial" panose="020B0604020202020204" pitchFamily="34" charset="0"/>
              <a:buChar char="•"/>
            </a:pPr>
            <a:endParaRPr lang="en-GB" sz="1200">
              <a:solidFill>
                <a:srgbClr val="122B45"/>
              </a:solidFill>
              <a:latin typeface="Raleway"/>
              <a:ea typeface="Open Sans Light"/>
              <a:cs typeface="Open Sans Light"/>
            </a:endParaRPr>
          </a:p>
          <a:p>
            <a:pPr marL="304815" indent="-304815">
              <a:buFont typeface="Arial" panose="020B0604020202020204" pitchFamily="34" charset="0"/>
              <a:buChar char="•"/>
            </a:pPr>
            <a:r>
              <a:rPr lang="en-GB" sz="1200">
                <a:solidFill>
                  <a:srgbClr val="122B45"/>
                </a:solidFill>
                <a:latin typeface="Raleway"/>
                <a:ea typeface="Open Sans Light"/>
                <a:cs typeface="Open Sans Light"/>
              </a:rPr>
              <a:t>Accepting that there are is a lot of potential and finite resource to progress key areas</a:t>
            </a:r>
          </a:p>
          <a:p>
            <a:pPr marL="0" indent="0">
              <a:buFont typeface="Arial" panose="020B0604020202020204" pitchFamily="34" charset="0"/>
              <a:buNone/>
            </a:pPr>
            <a:endParaRPr lang="en-GB" sz="1200">
              <a:solidFill>
                <a:srgbClr val="122B45"/>
              </a:solidFill>
              <a:latin typeface="Raleway"/>
              <a:ea typeface="Open Sans Light"/>
              <a:cs typeface="Open Sans Light"/>
            </a:endParaRPr>
          </a:p>
          <a:p>
            <a:pPr marL="0" indent="0">
              <a:buFont typeface="Arial" panose="020B0604020202020204" pitchFamily="34" charset="0"/>
              <a:buNone/>
            </a:pPr>
            <a:r>
              <a:rPr lang="en-GB" sz="1200" b="1">
                <a:solidFill>
                  <a:srgbClr val="122B45"/>
                </a:solidFill>
                <a:latin typeface="Raleway"/>
                <a:ea typeface="Open Sans Light"/>
                <a:cs typeface="Open Sans Light"/>
              </a:rPr>
              <a:t>Collaborative working</a:t>
            </a:r>
          </a:p>
          <a:p>
            <a:pPr marL="304815" indent="-304815">
              <a:buFont typeface="Arial" panose="020B0604020202020204" pitchFamily="34" charset="0"/>
              <a:buChar char="•"/>
            </a:pPr>
            <a:endParaRPr lang="en-GB" sz="1200">
              <a:solidFill>
                <a:srgbClr val="122B45"/>
              </a:solidFill>
              <a:latin typeface="Raleway"/>
              <a:ea typeface="Open Sans Light"/>
              <a:cs typeface="Open Sans Light"/>
            </a:endParaRPr>
          </a:p>
          <a:p>
            <a:pPr marL="304815" indent="-304815">
              <a:buFont typeface="Arial" panose="020B0604020202020204" pitchFamily="34" charset="0"/>
              <a:buChar char="•"/>
            </a:pPr>
            <a:r>
              <a:rPr lang="en-GB" sz="1200">
                <a:solidFill>
                  <a:srgbClr val="122B45"/>
                </a:solidFill>
                <a:latin typeface="Raleway"/>
                <a:ea typeface="Open Sans Light"/>
                <a:cs typeface="Open Sans Light"/>
              </a:rPr>
              <a:t>The DFD Programme continues to build collaboration between national, regional and local levels </a:t>
            </a:r>
          </a:p>
          <a:p>
            <a:pPr marL="304815" indent="-304815">
              <a:buFont typeface="Arial" panose="020B0604020202020204" pitchFamily="34" charset="0"/>
              <a:buChar char="•"/>
            </a:pPr>
            <a:endParaRPr lang="en-GB" sz="1200">
              <a:solidFill>
                <a:srgbClr val="122B45"/>
              </a:solidFill>
              <a:latin typeface="Raleway"/>
              <a:ea typeface="Open Sans Light"/>
              <a:cs typeface="Open Sans Light"/>
            </a:endParaRPr>
          </a:p>
          <a:p>
            <a:pPr marL="304815" indent="-304815">
              <a:buFont typeface="Arial" panose="020B0604020202020204" pitchFamily="34" charset="0"/>
              <a:buChar char="•"/>
            </a:pPr>
            <a:r>
              <a:rPr lang="en-GB" sz="1200">
                <a:solidFill>
                  <a:srgbClr val="122B45"/>
                </a:solidFill>
                <a:latin typeface="Raleway"/>
                <a:ea typeface="Open Sans Light"/>
                <a:cs typeface="Open Sans Light"/>
              </a:rPr>
              <a:t>Sub-national structures and Local Government Digital Office will play key roles in driving standardisation, transformation, readiness and implementation to maximize the benefits that can be gained from MyCare.scot</a:t>
            </a:r>
          </a:p>
          <a:p>
            <a:pPr marL="304815" indent="-304815">
              <a:buFont typeface="Arial" panose="020B0604020202020204" pitchFamily="34" charset="0"/>
              <a:buChar char="•"/>
            </a:pPr>
            <a:endParaRPr lang="en-GB" sz="1200">
              <a:solidFill>
                <a:srgbClr val="122B45"/>
              </a:solidFill>
              <a:latin typeface="Raleway"/>
              <a:ea typeface="Open Sans Light"/>
              <a:cs typeface="Open Sans Light"/>
            </a:endParaRPr>
          </a:p>
          <a:p>
            <a:pPr marL="304815" indent="-304815">
              <a:buFont typeface="Arial" panose="020B0604020202020204" pitchFamily="34" charset="0"/>
              <a:buChar char="•"/>
            </a:pPr>
            <a:r>
              <a:rPr lang="en-GB" sz="1200">
                <a:solidFill>
                  <a:srgbClr val="122B45"/>
                </a:solidFill>
                <a:latin typeface="Raleway"/>
                <a:ea typeface="Open Sans Light"/>
                <a:cs typeface="Open Sans Light"/>
              </a:rPr>
              <a:t>Ongoing learning from current work, including how to apply ‘Once for Scotland’ across variable starting points, clinical input\leadership, data standardisation, resourcing and many other factors</a:t>
            </a:r>
          </a:p>
          <a:p>
            <a:pPr marL="1219200" lvl="1" indent="0">
              <a:buFont typeface="Courier New"/>
              <a:buNone/>
            </a:pPr>
            <a:endParaRPr lang="en-US">
              <a:solidFill>
                <a:srgbClr val="444444"/>
              </a:solidFill>
              <a:ea typeface="Calibri"/>
              <a:cs typeface="Calibri"/>
            </a:endParaRPr>
          </a:p>
        </p:txBody>
      </p:sp>
      <p:sp>
        <p:nvSpPr>
          <p:cNvPr id="4" name="Slide Number Placeholder 3">
            <a:extLst>
              <a:ext uri="{FF2B5EF4-FFF2-40B4-BE49-F238E27FC236}">
                <a16:creationId xmlns:a16="http://schemas.microsoft.com/office/drawing/2014/main" id="{447EA887-490B-6748-14CA-E69EC62579C1}"/>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173246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01AB5-C36D-B6A8-7FE8-8F908FF7CB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3A06C1-BE17-47FB-51AB-C837FEA715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1B29B3-10F6-B9E2-D4BC-0310A2196E5D}"/>
              </a:ext>
            </a:extLst>
          </p:cNvPr>
          <p:cNvSpPr>
            <a:spLocks noGrp="1"/>
          </p:cNvSpPr>
          <p:nvPr>
            <p:ph type="body" idx="1"/>
          </p:nvPr>
        </p:nvSpPr>
        <p:spPr/>
        <p:txBody>
          <a:bodyPr/>
          <a:lstStyle/>
          <a:p>
            <a:pPr marL="304815" indent="-304815">
              <a:buFont typeface="Arial" panose="020B0604020202020204" pitchFamily="34" charset="0"/>
              <a:buChar char="•"/>
            </a:pPr>
            <a:r>
              <a:rPr lang="en-GB" sz="1200">
                <a:solidFill>
                  <a:srgbClr val="122B45"/>
                </a:solidFill>
                <a:latin typeface="Raleway"/>
                <a:ea typeface="Open Sans Light"/>
                <a:cs typeface="Open Sans Light"/>
              </a:rPr>
              <a:t>Download and use MyCare.scot, have a play with it and see what it can do</a:t>
            </a:r>
          </a:p>
          <a:p>
            <a:pPr marL="304815" indent="-304815">
              <a:buFont typeface="Arial" panose="020B0604020202020204" pitchFamily="34" charset="0"/>
              <a:buChar char="•"/>
            </a:pPr>
            <a:endParaRPr lang="en-GB" sz="1200">
              <a:solidFill>
                <a:srgbClr val="122B45"/>
              </a:solidFill>
              <a:latin typeface="Raleway"/>
              <a:ea typeface="Open Sans Light"/>
              <a:cs typeface="Open Sans Light"/>
            </a:endParaRPr>
          </a:p>
          <a:p>
            <a:pPr marL="304815" indent="-304815">
              <a:buFont typeface="Arial" panose="020B0604020202020204" pitchFamily="34" charset="0"/>
              <a:buChar char="•"/>
            </a:pPr>
            <a:r>
              <a:rPr lang="en-GB" sz="1200">
                <a:solidFill>
                  <a:srgbClr val="122B45"/>
                </a:solidFill>
                <a:latin typeface="Raleway"/>
                <a:ea typeface="Open Sans Light"/>
                <a:cs typeface="Open Sans Light"/>
              </a:rPr>
              <a:t>Familiarise yourself with future plans via summary versions of the roadmap which will be made widely available</a:t>
            </a:r>
          </a:p>
          <a:p>
            <a:pPr marL="304815" indent="-304815">
              <a:buFont typeface="Arial" panose="020B0604020202020204" pitchFamily="34" charset="0"/>
              <a:buChar char="•"/>
            </a:pPr>
            <a:endParaRPr lang="en-GB" sz="1200">
              <a:solidFill>
                <a:srgbClr val="122B45"/>
              </a:solidFill>
              <a:latin typeface="Raleway"/>
              <a:ea typeface="Open Sans Light"/>
              <a:cs typeface="Open Sans Light"/>
            </a:endParaRPr>
          </a:p>
          <a:p>
            <a:pPr marL="304815" indent="-304815">
              <a:buFont typeface="Arial" panose="020B0604020202020204" pitchFamily="34" charset="0"/>
              <a:buChar char="•"/>
            </a:pPr>
            <a:r>
              <a:rPr lang="en-GB" sz="1200">
                <a:solidFill>
                  <a:srgbClr val="122B45"/>
                </a:solidFill>
                <a:latin typeface="Raleway"/>
                <a:ea typeface="Open Sans Light"/>
                <a:cs typeface="Open Sans Light"/>
              </a:rPr>
              <a:t>Promote MyCare.scot when dealing with service users and encourage people to download – and remind them that features will be added and expand</a:t>
            </a:r>
          </a:p>
          <a:p>
            <a:pPr marL="304815" indent="-304815">
              <a:buFont typeface="Arial" panose="020B0604020202020204" pitchFamily="34" charset="0"/>
              <a:buChar char="•"/>
            </a:pPr>
            <a:endParaRPr lang="en-GB" sz="1200">
              <a:solidFill>
                <a:srgbClr val="122B45"/>
              </a:solidFill>
              <a:latin typeface="Raleway"/>
              <a:ea typeface="Open Sans Light"/>
              <a:cs typeface="Open Sans Light"/>
            </a:endParaRPr>
          </a:p>
          <a:p>
            <a:pPr marL="304815" indent="-304815">
              <a:buFont typeface="Arial" panose="020B0604020202020204" pitchFamily="34" charset="0"/>
              <a:buChar char="•"/>
            </a:pPr>
            <a:r>
              <a:rPr lang="en-GB" sz="1200">
                <a:solidFill>
                  <a:srgbClr val="122B45"/>
                </a:solidFill>
                <a:latin typeface="Raleway"/>
                <a:ea typeface="Open Sans Light"/>
                <a:cs typeface="Open Sans Light"/>
              </a:rPr>
              <a:t>Promote the use of MyCare.scot internally as a key way of delivering public facing services</a:t>
            </a:r>
          </a:p>
          <a:p>
            <a:pPr marL="304815" indent="-304815">
              <a:buFont typeface="Arial" panose="020B0604020202020204" pitchFamily="34" charset="0"/>
              <a:buChar char="•"/>
            </a:pPr>
            <a:endParaRPr lang="en-GB" sz="1200">
              <a:solidFill>
                <a:srgbClr val="122B45"/>
              </a:solidFill>
              <a:latin typeface="Raleway"/>
              <a:ea typeface="Open Sans Light"/>
              <a:cs typeface="Open Sans Light"/>
            </a:endParaRPr>
          </a:p>
          <a:p>
            <a:pPr marL="304815" indent="-304815">
              <a:buFont typeface="Arial" panose="020B0604020202020204" pitchFamily="34" charset="0"/>
              <a:buChar char="•"/>
            </a:pPr>
            <a:r>
              <a:rPr lang="en-GB" sz="1200">
                <a:solidFill>
                  <a:srgbClr val="122B45"/>
                </a:solidFill>
                <a:latin typeface="Raleway"/>
                <a:ea typeface="Open Sans Light"/>
                <a:cs typeface="Open Sans Light"/>
              </a:rPr>
              <a:t>Provide thoughts, feedback and ideas to </a:t>
            </a:r>
            <a:r>
              <a:rPr lang="en-GB" sz="1200">
                <a:solidFill>
                  <a:srgbClr val="122B45"/>
                </a:solidFill>
                <a:highlight>
                  <a:srgbClr val="FFFF00"/>
                </a:highlight>
                <a:latin typeface="Raleway"/>
                <a:ea typeface="Open Sans Light"/>
                <a:cs typeface="Open Sans Light"/>
              </a:rPr>
              <a:t>us – come see us at the exhibition stand</a:t>
            </a:r>
          </a:p>
          <a:p>
            <a:endParaRPr lang="en-US"/>
          </a:p>
        </p:txBody>
      </p:sp>
      <p:sp>
        <p:nvSpPr>
          <p:cNvPr id="4" name="Slide Number Placeholder 3">
            <a:extLst>
              <a:ext uri="{FF2B5EF4-FFF2-40B4-BE49-F238E27FC236}">
                <a16:creationId xmlns:a16="http://schemas.microsoft.com/office/drawing/2014/main" id="{1BBB4C60-F171-2C62-8278-12FB99B90AF3}"/>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353798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Welcome delegates and frame this as a practical story of change, not a technology showcase. </a:t>
            </a:r>
            <a:endParaRPr lang="en-US"/>
          </a:p>
          <a:p>
            <a:endParaRPr lang="en-GB"/>
          </a:p>
          <a:p>
            <a:r>
              <a:rPr lang="en-GB"/>
              <a:t>DCN shows how clinical practice changes at scale when trust, ownership and partnership are built into delivery. Digital Clinical Notes is not purely a digital transformation, but a cultural transformation and in order to make this a success, we need to apply four pillars of practice these being People. Process. Partnership and Technology</a:t>
            </a:r>
          </a:p>
          <a:p>
            <a:endParaRPr lang="en-GB"/>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The theme of this presentation is going to be the four pillars that make any transformation real or a success. These are People. Process. Partnership and Technology, before we go into each one in a bit more detail</a:t>
            </a:r>
          </a:p>
          <a:p>
            <a:endParaRPr lang="en-GB"/>
          </a:p>
          <a:p>
            <a:r>
              <a:rPr lang="en-GB">
                <a:solidFill>
                  <a:srgbClr val="242424"/>
                </a:solidFill>
                <a:highlight>
                  <a:srgbClr val="FAFAFA"/>
                </a:highlight>
              </a:rPr>
              <a:t>Successful digital transformation is not simply a technology deployment. It depends on four connected pillars.</a:t>
            </a:r>
            <a:endParaRPr lang="en-GB"/>
          </a:p>
          <a:p>
            <a:endParaRPr lang="en-GB">
              <a:solidFill>
                <a:srgbClr val="242424"/>
              </a:solidFill>
              <a:highlight>
                <a:srgbClr val="FAFAFA"/>
              </a:highlight>
            </a:endParaRPr>
          </a:p>
          <a:p>
            <a:r>
              <a:rPr lang="en-GB" b="1">
                <a:solidFill>
                  <a:srgbClr val="242424"/>
                </a:solidFill>
                <a:highlight>
                  <a:srgbClr val="FAFAFA"/>
                </a:highlight>
              </a:rPr>
              <a:t>People</a:t>
            </a:r>
            <a:r>
              <a:rPr lang="en-GB">
                <a:solidFill>
                  <a:srgbClr val="242424"/>
                </a:solidFill>
                <a:highlight>
                  <a:srgbClr val="FAFAFA"/>
                </a:highlight>
              </a:rPr>
              <a:t> need confidence, clear roles and ongoing support. </a:t>
            </a:r>
            <a:r>
              <a:rPr lang="en-GB" b="1">
                <a:solidFill>
                  <a:srgbClr val="242424"/>
                </a:solidFill>
                <a:highlight>
                  <a:srgbClr val="FAFAFA"/>
                </a:highlight>
              </a:rPr>
              <a:t>Process</a:t>
            </a:r>
            <a:r>
              <a:rPr lang="en-GB">
                <a:solidFill>
                  <a:srgbClr val="242424"/>
                </a:solidFill>
                <a:highlight>
                  <a:srgbClr val="FAFAFA"/>
                </a:highlight>
              </a:rPr>
              <a:t> provides a safe, repeatable way of working. </a:t>
            </a:r>
            <a:r>
              <a:rPr lang="en-GB" b="1">
                <a:solidFill>
                  <a:srgbClr val="242424"/>
                </a:solidFill>
                <a:highlight>
                  <a:srgbClr val="FAFAFA"/>
                </a:highlight>
              </a:rPr>
              <a:t>Partnership</a:t>
            </a:r>
            <a:r>
              <a:rPr lang="en-GB">
                <a:solidFill>
                  <a:srgbClr val="242424"/>
                </a:solidFill>
                <a:highlight>
                  <a:srgbClr val="FAFAFA"/>
                </a:highlight>
              </a:rPr>
              <a:t> creates shared clinical, digital and organisational ownership. </a:t>
            </a:r>
            <a:r>
              <a:rPr lang="en-GB" b="1">
                <a:solidFill>
                  <a:srgbClr val="242424"/>
                </a:solidFill>
                <a:highlight>
                  <a:srgbClr val="FAFAFA"/>
                </a:highlight>
              </a:rPr>
              <a:t>Technology</a:t>
            </a:r>
            <a:r>
              <a:rPr lang="en-GB">
                <a:solidFill>
                  <a:srgbClr val="242424"/>
                </a:solidFill>
                <a:highlight>
                  <a:srgbClr val="FAFAFA"/>
                </a:highlight>
              </a:rPr>
              <a:t> must be usable and reliable in daily practice. </a:t>
            </a:r>
            <a:endParaRPr lang="en-GB" b="1">
              <a:solidFill>
                <a:srgbClr val="424242"/>
              </a:solidFill>
              <a:highlight>
                <a:srgbClr val="F5F5F5"/>
              </a:highlight>
              <a:ea typeface="Calibri"/>
              <a:cs typeface="Calibri"/>
            </a:endParaRPr>
          </a:p>
          <a:p>
            <a:endParaRPr lang="en-GB">
              <a:solidFill>
                <a:srgbClr val="242424"/>
              </a:solidFill>
              <a:highlight>
                <a:srgbClr val="FAFAFA"/>
              </a:highlight>
            </a:endParaRPr>
          </a:p>
          <a:p>
            <a:r>
              <a:rPr lang="en-GB" i="1">
                <a:solidFill>
                  <a:srgbClr val="000000"/>
                </a:solidFill>
                <a:highlight>
                  <a:srgbClr val="FAFAFA"/>
                </a:highlight>
              </a:rPr>
              <a:t>Invite a quick show of hands: which of the four elements is hardest to sustain in practice? Ask the audience to think of a technically sound transformation that struggled because one of the other elements was weak.</a:t>
            </a:r>
            <a:endParaRPr lang="en-GB">
              <a:solidFill>
                <a:srgbClr val="000000"/>
              </a:solidFill>
              <a:highlight>
                <a:srgbClr val="FAFAFA"/>
              </a:highlight>
            </a:endParaRPr>
          </a:p>
          <a:p>
            <a:endParaRPr lang="en-GB">
              <a:solidFill>
                <a:srgbClr val="242424"/>
              </a:solidFill>
              <a:highlight>
                <a:srgbClr val="FAFAFA"/>
              </a:highlight>
              <a:ea typeface="Calibri"/>
              <a:cs typeface="Calibri"/>
            </a:endParaRPr>
          </a:p>
          <a:p>
            <a:r>
              <a:rPr lang="en-GB">
                <a:solidFill>
                  <a:srgbClr val="242424"/>
                </a:solidFill>
                <a:highlight>
                  <a:srgbClr val="FAFAFA"/>
                </a:highlight>
              </a:rPr>
              <a:t>If one pillar is weak, adoption becomes difficult to sustain—even when the technical solution is sound. Together, these pillars provide the framework for our Digital Clinical Notes journey</a:t>
            </a:r>
            <a:endParaRPr lang="en-GB">
              <a:ea typeface="Calibri"/>
              <a:cs typeface="Calibri"/>
            </a:endParaRPr>
          </a:p>
          <a:p>
            <a:endParaRPr lang="en-GB">
              <a:ea typeface="Calibri"/>
              <a:cs typeface="Calibri"/>
            </a:endParaRPr>
          </a:p>
          <a:p>
            <a:r>
              <a:rPr lang="en-GB">
                <a:ea typeface="Calibri"/>
                <a:cs typeface="Calibri"/>
              </a:rPr>
              <a:t>We are going to start with an extremely important pillar - </a:t>
            </a:r>
            <a:r>
              <a:rPr lang="en-GB" b="1">
                <a:ea typeface="Calibri"/>
                <a:cs typeface="Calibri"/>
              </a:rPr>
              <a:t>PEOPLE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Pillar: </a:t>
            </a:r>
            <a:r>
              <a:rPr lang="en-GB" b="1"/>
              <a:t>PEOPLE</a:t>
            </a:r>
            <a:endParaRPr lang="en-GB" b="1">
              <a:ea typeface="Calibri"/>
              <a:cs typeface="Calibri"/>
            </a:endParaRPr>
          </a:p>
          <a:p>
            <a:endParaRPr lang="en-GB"/>
          </a:p>
          <a:p>
            <a:r>
              <a:rPr lang="en-GB"/>
              <a:t>From the very early days of development of an electronic patient record, the project team recognised that in order to develop and launch a successful and effective nursing documentation, assessment and care planning digital system, we had to involve our many stakeholders. It was imperative that before we even developed a form, we had full collaboration with subject matter experts, practice development, clinical teams, staff side representatives and members of the public.</a:t>
            </a:r>
            <a:endParaRPr lang="en-GB">
              <a:ea typeface="Calibri"/>
              <a:cs typeface="Calibri"/>
            </a:endParaRPr>
          </a:p>
          <a:p>
            <a:endParaRPr lang="en-GB">
              <a:ea typeface="Calibri"/>
              <a:cs typeface="Calibri"/>
            </a:endParaRPr>
          </a:p>
          <a:p>
            <a:r>
              <a:rPr lang="en-GB">
                <a:ea typeface="Calibri"/>
                <a:cs typeface="Calibri"/>
              </a:rPr>
              <a:t>Development: subject matter experts, practice development, clinical leaders and frontline users</a:t>
            </a:r>
          </a:p>
          <a:p>
            <a:r>
              <a:rPr lang="en-GB">
                <a:ea typeface="Calibri"/>
                <a:cs typeface="Calibri"/>
              </a:rPr>
              <a:t>Testing: clinical areas, staff nurses, hcsws, staff side, carers, members of the public</a:t>
            </a:r>
          </a:p>
          <a:p>
            <a:r>
              <a:rPr lang="en-GB">
                <a:ea typeface="Calibri"/>
                <a:cs typeface="Calibri"/>
              </a:rPr>
              <a:t>Early adopters: clinical teams, clinical educators, subject matter experts</a:t>
            </a:r>
          </a:p>
          <a:p>
            <a:r>
              <a:rPr lang="en-GB">
                <a:ea typeface="Calibri"/>
                <a:cs typeface="Calibri"/>
              </a:rPr>
              <a:t>Implementation: facilitators, proactive team, clinical teams, local educators, senior nursing management, GM CSMs, Medics, AHPs, PEFs, student nurses</a:t>
            </a:r>
          </a:p>
          <a:p>
            <a:endParaRPr lang="en-GB">
              <a:ea typeface="Calibri"/>
              <a:cs typeface="Calibri"/>
            </a:endParaRPr>
          </a:p>
          <a:p>
            <a:r>
              <a:rPr lang="en-GB"/>
              <a:t>Different groups held distinct responsibilities, and none could substitute for another.</a:t>
            </a:r>
            <a:endParaRPr lang="en-GB">
              <a:ea typeface="Calibri"/>
              <a:cs typeface="Calibri"/>
            </a:endParaRPr>
          </a:p>
          <a:p>
            <a:r>
              <a:rPr lang="en-GB"/>
              <a:t>The important governance principle is that changes to clinical documentation require professional as well as digital decision-making.</a:t>
            </a:r>
            <a:endParaRPr lang="en-GB">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Standing strong alongside our People pillar – we then move onto the next pillar – </a:t>
            </a:r>
            <a:r>
              <a:rPr lang="en-GB" b="1">
                <a:ea typeface="Calibri"/>
                <a:cs typeface="Calibri"/>
              </a:rPr>
              <a:t>PROCESS</a:t>
            </a:r>
          </a:p>
          <a:p>
            <a:endParaRPr lang="en-GB">
              <a:ea typeface="Calibri"/>
              <a:cs typeface="Calibri"/>
            </a:endParaRPr>
          </a:p>
          <a:p>
            <a:r>
              <a:rPr lang="en-GB" b="1">
                <a:ea typeface="Calibri"/>
                <a:cs typeface="Calibri"/>
              </a:rPr>
              <a:t>Early discussions</a:t>
            </a:r>
            <a:r>
              <a:rPr lang="en-GB">
                <a:ea typeface="Calibri"/>
                <a:cs typeface="Calibri"/>
              </a:rPr>
              <a:t> – what (admission documentation, risk assessments, care plan, clinical note) who (SME) where (adult inpatient) how (testing and implementation model)</a:t>
            </a:r>
          </a:p>
          <a:p>
            <a:r>
              <a:rPr lang="en-GB" b="1">
                <a:ea typeface="Calibri"/>
                <a:cs typeface="Calibri"/>
              </a:rPr>
              <a:t>Development</a:t>
            </a:r>
            <a:r>
              <a:rPr lang="en-GB">
                <a:ea typeface="Calibri"/>
                <a:cs typeface="Calibri"/>
              </a:rPr>
              <a:t> – person centred care plan, supplier review and adopted solutions where possible, recognise local fit, risk assessment build (continuation within same form, cumulative view, calculations within MUST 4AT, learning resources</a:t>
            </a:r>
          </a:p>
          <a:p>
            <a:r>
              <a:rPr lang="en-GB" b="1"/>
              <a:t>Testing</a:t>
            </a:r>
            <a:r>
              <a:rPr lang="en-GB"/>
              <a:t> – user acceptance testing, clinical areas, pathways patient flow </a:t>
            </a:r>
            <a:endParaRPr lang="en-GB">
              <a:ea typeface="Calibri"/>
              <a:cs typeface="Calibri"/>
            </a:endParaRPr>
          </a:p>
          <a:p>
            <a:r>
              <a:rPr lang="en-GB" b="1">
                <a:ea typeface="Calibri"/>
                <a:cs typeface="Calibri"/>
              </a:rPr>
              <a:t>Update/changes from testing</a:t>
            </a:r>
          </a:p>
          <a:p>
            <a:r>
              <a:rPr lang="en-GB" b="1">
                <a:ea typeface="Calibri"/>
                <a:cs typeface="Calibri"/>
              </a:rPr>
              <a:t>Early adopters </a:t>
            </a:r>
            <a:r>
              <a:rPr lang="en-GB" b="1">
                <a:solidFill>
                  <a:srgbClr val="000000"/>
                </a:solidFill>
              </a:rPr>
              <a:t>- </a:t>
            </a:r>
            <a:r>
              <a:rPr lang="en-GB">
                <a:solidFill>
                  <a:srgbClr val="002060"/>
                </a:solidFill>
              </a:rPr>
              <a:t>3 months 24/7 cover - lessons learned that resulted in solution changes, specifically re the Care Plan - informed support model for wider implementation.</a:t>
            </a:r>
            <a:endParaRPr lang="en-GB"/>
          </a:p>
          <a:p>
            <a:r>
              <a:rPr lang="en-GB" b="1">
                <a:ea typeface="Calibri"/>
                <a:cs typeface="Calibri"/>
              </a:rPr>
              <a:t>Feedback and Issues</a:t>
            </a:r>
          </a:p>
          <a:p>
            <a:r>
              <a:rPr lang="en-GB" b="1">
                <a:ea typeface="Calibri"/>
                <a:cs typeface="Calibri"/>
              </a:rPr>
              <a:t>Spread – </a:t>
            </a:r>
            <a:r>
              <a:rPr lang="en-GB">
                <a:ea typeface="Calibri"/>
                <a:cs typeface="Calibri"/>
              </a:rPr>
              <a:t>develop implementation plan – new pathways – clinical areas local pathways - timings – clinical leaders – support model facilitators</a:t>
            </a:r>
          </a:p>
          <a:p>
            <a:r>
              <a:rPr lang="en-GB" b="1">
                <a:ea typeface="Calibri"/>
                <a:cs typeface="Calibri"/>
              </a:rPr>
              <a:t>Running alongside is Governance – </a:t>
            </a:r>
            <a:r>
              <a:rPr lang="en-GB">
                <a:ea typeface="Calibri"/>
                <a:cs typeface="Calibri"/>
              </a:rPr>
              <a:t>risks and issues, action logs, change requests process, regular contact with users, quality  - internal audit – programme board assurance</a:t>
            </a:r>
          </a:p>
          <a:p>
            <a:endParaRPr lang="en-GB"/>
          </a:p>
          <a:p>
            <a:r>
              <a:rPr lang="en-GB"/>
              <a:t>Stress that stabilisation is part of DCN implementation. Support cannot disappear at go-live.</a:t>
            </a:r>
            <a:endParaRPr lang="en-GB">
              <a:ea typeface="Calibri"/>
              <a:cs typeface="Calibri"/>
            </a:endParaRPr>
          </a:p>
          <a:p>
            <a:r>
              <a:rPr lang="en-GB"/>
              <a:t>The model is transferable across the programme: begin with real users, measure, adapt and then spread with a controlled common core.</a:t>
            </a:r>
            <a:endParaRPr lang="en-GB">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Another </a:t>
            </a:r>
            <a:r>
              <a:rPr lang="en-GB" b="1">
                <a:ea typeface="Calibri"/>
                <a:cs typeface="Calibri"/>
              </a:rPr>
              <a:t>PROCESS</a:t>
            </a:r>
            <a:r>
              <a:rPr lang="en-GB">
                <a:ea typeface="Calibri"/>
                <a:cs typeface="Calibri"/>
              </a:rPr>
              <a:t> is the nursing model process that we embedded into our digital Person Centred Care plan.</a:t>
            </a:r>
            <a:endParaRPr lang="en-GB"/>
          </a:p>
          <a:p>
            <a:endParaRPr lang="en-GB"/>
          </a:p>
          <a:p>
            <a:r>
              <a:rPr lang="en-GB"/>
              <a:t>The APIE nursing process evolved from the nursing process developed in the 1950s and 1960s, when nursing theorists promoted a systematic approach to patient care. The four-step </a:t>
            </a:r>
            <a:r>
              <a:rPr lang="en-GB" b="1"/>
              <a:t>Assessment, Planning, Implementation, and Evaluation (APIE)</a:t>
            </a:r>
            <a:r>
              <a:rPr lang="en-GB"/>
              <a:t> model became widely adopted as a practical framework for clinical decision-making, care planning, and professional accountability.</a:t>
            </a:r>
          </a:p>
          <a:p>
            <a:endParaRPr lang="en-GB">
              <a:ea typeface="Calibri"/>
              <a:cs typeface="Calibri"/>
            </a:endParaRPr>
          </a:p>
          <a:p>
            <a:r>
              <a:rPr lang="en-GB" b="1"/>
              <a:t>APIE</a:t>
            </a:r>
            <a:r>
              <a:rPr lang="en-GB"/>
              <a:t> is a structured nursing process used to deliver person-centred care:</a:t>
            </a:r>
            <a:endParaRPr lang="en-GB">
              <a:ea typeface="Calibri"/>
              <a:cs typeface="Calibri"/>
            </a:endParaRPr>
          </a:p>
          <a:p>
            <a:pPr marL="171450" indent="-171450">
              <a:buFont typeface="Arial"/>
              <a:buChar char="•"/>
            </a:pPr>
            <a:r>
              <a:rPr lang="en-GB" b="1"/>
              <a:t>A</a:t>
            </a:r>
            <a:r>
              <a:rPr lang="en-GB"/>
              <a:t>ssessment: Gather information about the patient.</a:t>
            </a:r>
            <a:endParaRPr lang="en-GB">
              <a:ea typeface="Calibri"/>
              <a:cs typeface="Calibri"/>
            </a:endParaRPr>
          </a:p>
          <a:p>
            <a:pPr marL="171450" indent="-171450">
              <a:buFont typeface="Arial"/>
              <a:buChar char="•"/>
            </a:pPr>
            <a:r>
              <a:rPr lang="en-GB" b="1"/>
              <a:t>P</a:t>
            </a:r>
            <a:r>
              <a:rPr lang="en-GB"/>
              <a:t>lanning: Set goals and identify interventions.</a:t>
            </a:r>
            <a:endParaRPr lang="en-GB">
              <a:ea typeface="Calibri"/>
              <a:cs typeface="Calibri"/>
            </a:endParaRPr>
          </a:p>
          <a:p>
            <a:pPr marL="171450" indent="-171450">
              <a:buFont typeface="Arial"/>
              <a:buChar char="•"/>
            </a:pPr>
            <a:r>
              <a:rPr lang="en-GB" b="1"/>
              <a:t>I</a:t>
            </a:r>
            <a:r>
              <a:rPr lang="en-GB"/>
              <a:t>mplementation: Deliver the planned care.</a:t>
            </a:r>
            <a:endParaRPr lang="en-GB">
              <a:ea typeface="Calibri"/>
              <a:cs typeface="Calibri"/>
            </a:endParaRPr>
          </a:p>
          <a:p>
            <a:pPr marL="171450" indent="-171450">
              <a:buFont typeface="Arial"/>
              <a:buChar char="•"/>
            </a:pPr>
            <a:r>
              <a:rPr lang="en-GB" b="1"/>
              <a:t>E</a:t>
            </a:r>
            <a:r>
              <a:rPr lang="en-GB"/>
              <a:t>valuation: Review outcomes and adjust care as needed.</a:t>
            </a:r>
            <a:endParaRPr lang="en-GB">
              <a:ea typeface="Calibri"/>
              <a:cs typeface="Calibri"/>
            </a:endParaRPr>
          </a:p>
          <a:p>
            <a:r>
              <a:rPr lang="en-GB"/>
              <a:t>It supports safe, effective, and evidence-based nursing practice.</a:t>
            </a:r>
            <a:endParaRPr lang="en-GB">
              <a:ea typeface="Calibri"/>
              <a:cs typeface="Calibri"/>
            </a:endParaRPr>
          </a:p>
          <a:p>
            <a:endParaRPr lang="en-GB">
              <a:ea typeface="Calibri"/>
              <a:cs typeface="Calibri"/>
            </a:endParaRPr>
          </a:p>
          <a:p>
            <a:r>
              <a:rPr lang="en-GB"/>
              <a:t>Standardisation is not about removing professional judgement. It provides a dependable structure through which judgement and person-centred care can be seen. Daily care plan to reflect 24 hours of care</a:t>
            </a:r>
            <a:endParaRPr lang="en-GB">
              <a:ea typeface="Calibri"/>
              <a:cs typeface="Calibri"/>
            </a:endParaRPr>
          </a:p>
          <a:p>
            <a:r>
              <a:rPr lang="en-GB">
                <a:solidFill>
                  <a:srgbClr val="002060"/>
                </a:solidFill>
                <a:ea typeface="Calibri"/>
                <a:cs typeface="Calibri"/>
              </a:rPr>
              <a:t>Overview of Care Plan break down and how model is applied - 12 dimensions - created new every day and updated at least once.</a:t>
            </a:r>
          </a:p>
          <a:p>
            <a:r>
              <a:rPr lang="en-GB" b="1">
                <a:ea typeface="Calibri"/>
                <a:cs typeface="Calibri"/>
              </a:rPr>
              <a:t>Embedding culture change – more complex than technology change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1" kern="1200">
                <a:solidFill>
                  <a:schemeClr val="tx1"/>
                </a:solidFill>
                <a:effectLst/>
                <a:latin typeface="+mn-lt"/>
                <a:ea typeface="+mn-ea"/>
                <a:cs typeface="+mn-cs"/>
              </a:rPr>
              <a:t>Thaks Carol – I want to move the conversation on to look at the wider context in relation to people and partnership</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When we talk about partnership, it's important to recognise the wider NHS Scotland landscape that we operate within.</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Across Scotland, the majority of us use the same core Electronic Patient Record platform, TrakCare, provided by InterSystems.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However, whilst we may share the same supplier, we don't share a single system. Each Board has developed its own instance over many years, configured to support local clinical practice, local priorities and local operating models. Some environments are hosted, some remain on-premise, and Boards are currently at different stages in their journey towards the next generation of the platform.</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Alongside this sits a well-established national governance structure that brings together strategic leadership, operational deployment groups and clinical input to help shape the future direction of these systems. That governance is critical because it provides the forum where local experience can influence national thinking.</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For me, one of the key lessons from programmes such as Digital Clinical Notes is the importance of capturing and sharing learning. As we move forward together with the strategic Boards, we need to think carefully about how we take the experience from DCN and similar programmes across Scotland and use that evidence to inform future development. That becomes increasingly important as we start looking towards the current contract horizon in 2029 and what comes next.</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Strong partnerships with suppliers are also essential. Success comes from more than technology delivery. It requires professional influence, robust clinical evidence, and constructive challenge, ensuring that future developments meet national objectives while still allowing flexibility for local needs.</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I think we're in a particularly exciting place right now. We have a genuine opportunity to use the learning we've generated across Scotland to help inform Scottish Government policy, shape future investment decisions, and contribute to a shared national direction for digital healthcare.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Partnership, in that sense, becomes much more than collaboration. It becomes a mechanism for shaping the future together.</a:t>
            </a:r>
            <a:endParaRPr lang="en-GB" sz="1200" b="0" i="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1" kern="1200">
                <a:solidFill>
                  <a:schemeClr val="tx1"/>
                </a:solidFill>
                <a:effectLst/>
                <a:latin typeface="+mn-lt"/>
                <a:ea typeface="+mn-ea"/>
                <a:cs typeface="+mn-cs"/>
              </a:rPr>
              <a:t>When we talk about technology, it's easy to assume that digital transformation is about systems, software or technical delivery. In reality, the most important role of digital is often not to lead change, but to enable it.</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One of the lessons I've learned throughout my career is that sustainable transformation happens when the service owns the change.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In the case of Digital Clinical Notes, this is fundamentally a nursing transformation programme. The nursing profession defines the standards, the workflows and the outcomes. Digital provides the tools that make that vision possible.</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Historically, the NHS has relied heavily on people to move information.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Staff have physically transported paper records across hospitals, between departments, and increasingly between organisations.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That approach has served us for many years, but it introduces delay, duplication and risk. Information is only available where the paper happens to be at that moment in time.</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The real transformation offered by programmes such as DCN is not that information has been digitised. It is that information becomes accessible simultaneously, in real time, to those who need it.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Instead of moving paper, we move knowledge. Instead of waiting for records to arrive, we enable clinicians to access the information they require to support patient care when and where it is needed.</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It's also important to recognise that paper-based systems are not risk free.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They can vary in quality, be difficult to audit, and can make it challenging to identify omissions or trends.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Digital solutions give us opportunities to standardise core processes, improve visibility, strengthen auditability and create greater consistency in practice. When designed well, they can also reduce administrative burden, allowing staff to spend more time focusing on care rather than documentation.</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This becomes increasingly important as health and care services evolve. We are seeing more care delivered in community settings, greater collaboration across organisational boundaries, and increasing expectations around integrated care at a sub-national and national level.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The ability to access and share information safely and effectively is becoming a fundamental enabler of modern healthcare.</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At present, Scotland does not yet have a single national solution for sharing the digital healthcare record across all care settings.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However, through the work being led by Public Sector Digital Services and partners across the system, we should expect significant progress in this area over the coming years.</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That is why the work of Digital Clinical Notes is so important. Before information can be shared, it must first be captured consistently, structured appropriately and recorded to a high standard.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DCN lays that foundation. It can improve the quality of the information we hold, creates data that can be reused for assurance and service improvement, and positions us to take advantage of future national solutions as they emerge.</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Ultimately, technology is not the transformation. Technology is the platform that allows people, professions and services to transform the way care is delivered.“</a:t>
            </a:r>
          </a:p>
          <a:p>
            <a:endParaRPr lang="en-GB">
              <a:solidFill>
                <a:srgbClr val="002060"/>
              </a:solidFill>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1" kern="1200">
                <a:solidFill>
                  <a:schemeClr val="tx1"/>
                </a:solidFill>
                <a:effectLst/>
                <a:latin typeface="+mn-lt"/>
                <a:ea typeface="+mn-ea"/>
                <a:cs typeface="+mn-cs"/>
              </a:rPr>
              <a:t>As I bring this to a close, I'd like to return to the four pillars we started with: People, Process, Partnership and Technology.</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What we've learned through Digital Clinical Notes is that none of these pillars are sufficient on their own.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Technology without ownership becomes a system implementation.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Process without engagement becomes bureaucracy.</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Partnership without a shared purpose becomes discussion.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And people, no matter how committed they are, need the right structures and tools around them to succeed.</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The success of DCN has come from bringing all four together.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We empowered clinical teams to lead the change.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We developed repeatable processes that could be tested, improved and scaled.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We built partnerships across clinical, digital, organisational and supplier boundaries.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And we deployed technology that supports practice rather than dictates it.</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Importantly, the outcome is much bigger than replacing paper with digital forms. What we've really created is a foundation. A foundation of standardised information, improved quality, stronger governance, greater visibility and more reliable data.</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That foundation is critical as NHS Scotland continues its wider digital transformation journey.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Whether we think about integrated health and social care, regional collaboration, improving access to information across organisational boundaries, or the ambitions of programmes such as the Digital Front Door, all of these depend on having trusted, high-quality information available in digital form.</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We often focus on the visible parts of transformation, the apps, the portals and the technology that patients and staff interact with.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But those capabilities are only possible when the foundations beneath them are strong.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Digital Clinical Notes is one example of the work required to build those foundations.</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Looking ahead, I believe the opportunity for NHS Scotland is significant. We now have the chance to take the learning from programmes like DCN, combine it with emerging national capabilities, and create a more connected, more accessible and more person-centred digital healthcare system.</a:t>
            </a:r>
          </a:p>
          <a:p>
            <a:pPr fontAlgn="t"/>
            <a:endParaRPr lang="en-GB" sz="1200" b="0" i="0"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So my final reflection is this: technology may open the door, but it is people, process and partnership that allow us to walk through it. </a:t>
            </a:r>
          </a:p>
          <a:p>
            <a:pPr fontAlgn="t"/>
            <a:endParaRPr lang="en-GB" sz="1200" b="0" i="1" kern="1200">
              <a:solidFill>
                <a:schemeClr val="tx1"/>
              </a:solidFill>
              <a:effectLst/>
              <a:latin typeface="+mn-lt"/>
              <a:ea typeface="+mn-ea"/>
              <a:cs typeface="+mn-cs"/>
            </a:endParaRPr>
          </a:p>
          <a:p>
            <a:pPr fontAlgn="t"/>
            <a:r>
              <a:rPr lang="en-GB" sz="1200" b="0" i="1" kern="1200">
                <a:solidFill>
                  <a:schemeClr val="tx1"/>
                </a:solidFill>
                <a:effectLst/>
                <a:latin typeface="+mn-lt"/>
                <a:ea typeface="+mn-ea"/>
                <a:cs typeface="+mn-cs"/>
              </a:rPr>
              <a:t>Together, these four pillars provide the foundation on which we can deliver the transformational vision of programmes such as Digital Front Door and the future of digital health and care in Scotland.</a:t>
            </a:r>
            <a:endParaRPr lang="en-GB" sz="1200" b="0" i="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752500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nhs_ppt_widescreen2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5904" cy="6858000"/>
          </a:xfrm>
          <a:prstGeom prst="rect">
            <a:avLst/>
          </a:prstGeom>
        </p:spPr>
      </p:pic>
      <p:sp>
        <p:nvSpPr>
          <p:cNvPr id="2" name="Title 1"/>
          <p:cNvSpPr>
            <a:spLocks noGrp="1"/>
          </p:cNvSpPr>
          <p:nvPr>
            <p:ph type="title" hasCustomPrompt="1"/>
          </p:nvPr>
        </p:nvSpPr>
        <p:spPr/>
        <p:txBody>
          <a:bodyPr/>
          <a:lstStyle>
            <a:lvl1pPr>
              <a:defRPr baseline="0"/>
            </a:lvl1pPr>
          </a:lstStyle>
          <a:p>
            <a:r>
              <a:rPr lang="en-US"/>
              <a:t>Title here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C1CEAE3-FD97-44DC-8D39-0996EB8D0EE8}"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1564F2-4FC3-4444-8AA3-1C09FF358128}" type="slidenum">
              <a:rPr lang="en-GB" smtClean="0"/>
              <a:t>‹#›</a:t>
            </a:fld>
            <a:endParaRPr lang="en-GB"/>
          </a:p>
        </p:txBody>
      </p:sp>
      <p:sp>
        <p:nvSpPr>
          <p:cNvPr id="8" name="Rectangle 7"/>
          <p:cNvSpPr/>
          <p:nvPr userDrawn="1"/>
        </p:nvSpPr>
        <p:spPr>
          <a:xfrm>
            <a:off x="9619989" y="5323562"/>
            <a:ext cx="2455101" cy="1340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Content Placeholder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97258" y="5782098"/>
            <a:ext cx="1819659" cy="664611"/>
          </a:xfrm>
          <a:prstGeom prst="rect">
            <a:avLst/>
          </a:prstGeom>
        </p:spPr>
      </p:pic>
    </p:spTree>
    <p:extLst>
      <p:ext uri="{BB962C8B-B14F-4D97-AF65-F5344CB8AC3E}">
        <p14:creationId xmlns:p14="http://schemas.microsoft.com/office/powerpoint/2010/main" val="3137156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2109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M">
    <p:bg>
      <p:bgPr>
        <a:solidFill>
          <a:srgbClr val="F4F8F8"/>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007F7B"/>
          </a:solidFill>
          <a:ln w="12700">
            <a:solidFill>
              <a:srgbClr val="007F7B"/>
            </a:solidFill>
            <a:prstDash val="solid"/>
          </a:ln>
        </p:spPr>
        <p:txBody>
          <a:bodyPr/>
          <a:lstStyle/>
          <a:p>
            <a:endParaRPr/>
          </a:p>
        </p:txBody>
      </p:sp>
      <p:sp>
        <p:nvSpPr>
          <p:cNvPr id="3" name="Text 1"/>
          <p:cNvSpPr/>
          <p:nvPr/>
        </p:nvSpPr>
        <p:spPr>
          <a:xfrm>
            <a:off x="502920" y="6473952"/>
            <a:ext cx="4754880" cy="182880"/>
          </a:xfrm>
          <a:prstGeom prst="rect">
            <a:avLst/>
          </a:prstGeom>
          <a:noFill/>
          <a:ln/>
        </p:spPr>
        <p:txBody>
          <a:bodyPr wrap="square" lIns="0" tIns="0" rIns="0" bIns="0" rtlCol="0" anchor="ctr"/>
          <a:lstStyle/>
          <a:p>
            <a:pPr marL="0" indent="0">
              <a:buNone/>
            </a:pPr>
            <a:r>
              <a:rPr lang="en-US" sz="850" kern="0" spc="110">
                <a:solidFill>
                  <a:srgbClr val="547178"/>
                </a:solidFill>
              </a:rPr>
              <a:t>BEYOND TECHNOLOGY  •  NHS SCOTLAND</a:t>
            </a:r>
            <a:endParaRPr lang="en-US" sz="850"/>
          </a:p>
        </p:txBody>
      </p:sp>
      <p:sp>
        <p:nvSpPr>
          <p:cNvPr id="4" name="Text 2"/>
          <p:cNvSpPr/>
          <p:nvPr/>
        </p:nvSpPr>
        <p:spPr>
          <a:xfrm>
            <a:off x="7498080" y="6473952"/>
            <a:ext cx="4114800" cy="182880"/>
          </a:xfrm>
          <a:prstGeom prst="rect">
            <a:avLst/>
          </a:prstGeom>
          <a:noFill/>
          <a:ln/>
        </p:spPr>
        <p:txBody>
          <a:bodyPr wrap="square" lIns="0" tIns="0" rIns="0" bIns="0" rtlCol="0" anchor="ctr"/>
          <a:lstStyle/>
          <a:p>
            <a:pPr marL="0" indent="0" algn="r">
              <a:buNone/>
            </a:pPr>
            <a:r>
              <a:rPr lang="en-US" sz="850">
                <a:solidFill>
                  <a:srgbClr val="547178"/>
                </a:solidFill>
              </a:rPr>
              <a:t>Digital Clinical Notes</a:t>
            </a:r>
            <a:endParaRPr lang="en-US" sz="850"/>
          </a:p>
        </p:txBody>
      </p:sp>
      <p:sp>
        <p:nvSpPr>
          <p:cNvPr id="25" name="Slide Number Placeholder 0"/>
          <p:cNvSpPr>
            <a:spLocks noGrp="1"/>
          </p:cNvSpPr>
          <p:nvPr>
            <p:ph type="sldNum" sz="quarter" idx="4294967295"/>
          </p:nvPr>
        </p:nvSpPr>
        <p:spPr>
          <a:xfrm>
            <a:off x="11768328" y="6473952"/>
            <a:ext cx="164592" cy="182880"/>
          </a:xfrm>
          <a:prstGeom prst="rect">
            <a:avLst/>
          </a:prstGeom>
          <a:extLst>
            <a:ext uri="{C572A759-6A51-4108-AA02-DFA0A04FC94B}">
              <ma14:wrappingTextBoxFlag xmlns="" xmlns:ma14="http://schemas.microsoft.com/office/mac/drawingml/2011/main" val="0"/>
            </a:ext>
          </a:extLst>
        </p:spPr>
        <p:txBody>
          <a:bodyPr/>
          <a:lstStyle>
            <a:lvl1pPr>
              <a:defRPr sz="850">
                <a:solidFill>
                  <a:srgbClr val="547178"/>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3014471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EFAULT">
    <p:bg>
      <p:bgRef idx="1001">
        <a:schemeClr val="bg1"/>
      </p:bgRef>
    </p:bg>
    <p:spTree>
      <p:nvGrpSpPr>
        <p:cNvPr id="1" name=""/>
        <p:cNvGrpSpPr/>
        <p:nvPr/>
      </p:nvGrpSpPr>
      <p:grpSpPr>
        <a:xfrm>
          <a:off x="0" y="0"/>
          <a:ext cx="0" cy="0"/>
          <a:chOff x="0" y="0"/>
          <a:chExt cx="0" cy="0"/>
        </a:xfrm>
      </p:grpSpPr>
      <p:sp>
        <p:nvSpPr>
          <p:cNvPr id="18" name="Picture Placeholder 4">
            <a:extLst>
              <a:ext uri="{FF2B5EF4-FFF2-40B4-BE49-F238E27FC236}">
                <a16:creationId xmlns:a16="http://schemas.microsoft.com/office/drawing/2014/main" id="{E011D802-5F2A-0ABA-D012-C8822141B6F7}"/>
              </a:ext>
            </a:extLst>
          </p:cNvPr>
          <p:cNvSpPr>
            <a:spLocks noGrp="1"/>
          </p:cNvSpPr>
          <p:nvPr>
            <p:ph type="pic" sz="quarter" idx="11"/>
          </p:nvPr>
        </p:nvSpPr>
        <p:spPr>
          <a:xfrm rot="5400000">
            <a:off x="855083" y="637083"/>
            <a:ext cx="3595608" cy="5583835"/>
          </a:xfrm>
          <a:prstGeom prst="round2SameRect">
            <a:avLst>
              <a:gd name="adj1" fmla="val 50000"/>
              <a:gd name="adj2" fmla="val 0"/>
            </a:avLst>
          </a:prstGeom>
          <a:solidFill>
            <a:schemeClr val="bg1">
              <a:lumMod val="95000"/>
            </a:schemeClr>
          </a:solidFill>
          <a:ln>
            <a:noFill/>
          </a:ln>
        </p:spPr>
        <p:txBody>
          <a:bodyPr/>
          <a:lstStyle/>
          <a:p>
            <a:endParaRPr lang="en-GB"/>
          </a:p>
        </p:txBody>
      </p:sp>
    </p:spTree>
    <p:extLst>
      <p:ext uri="{BB962C8B-B14F-4D97-AF65-F5344CB8AC3E}">
        <p14:creationId xmlns:p14="http://schemas.microsoft.com/office/powerpoint/2010/main" val="2120860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E676F7-B95B-8EB0-3AEC-F8CB04CD03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DAC51A53-BA6C-939C-3676-022CA8A399BB}"/>
              </a:ext>
            </a:extLst>
          </p:cNvPr>
          <p:cNvSpPr>
            <a:spLocks noGrp="1"/>
          </p:cNvSpPr>
          <p:nvPr>
            <p:ph type="ctrTitle"/>
          </p:nvPr>
        </p:nvSpPr>
        <p:spPr>
          <a:xfrm>
            <a:off x="1524000" y="424759"/>
            <a:ext cx="9144000" cy="2387600"/>
          </a:xfrm>
        </p:spPr>
        <p:txBody>
          <a:bodyPr anchor="b"/>
          <a:lstStyle>
            <a:lvl1pPr algn="ctr">
              <a:defRPr sz="6000" b="1">
                <a:solidFill>
                  <a:schemeClr val="bg1"/>
                </a:solidFill>
              </a:defRPr>
            </a:lvl1pPr>
          </a:lstStyle>
          <a:p>
            <a:r>
              <a:rPr lang="en-US" dirty="0"/>
              <a:t>Click to edit Master title style</a:t>
            </a:r>
            <a:endParaRPr lang="LID4096" dirty="0"/>
          </a:p>
        </p:txBody>
      </p:sp>
      <p:sp>
        <p:nvSpPr>
          <p:cNvPr id="3" name="Subtitle 2">
            <a:extLst>
              <a:ext uri="{FF2B5EF4-FFF2-40B4-BE49-F238E27FC236}">
                <a16:creationId xmlns:a16="http://schemas.microsoft.com/office/drawing/2014/main" id="{165C128E-D5C1-6026-E960-569562366E33}"/>
              </a:ext>
            </a:extLst>
          </p:cNvPr>
          <p:cNvSpPr>
            <a:spLocks noGrp="1"/>
          </p:cNvSpPr>
          <p:nvPr>
            <p:ph type="subTitle" idx="1"/>
          </p:nvPr>
        </p:nvSpPr>
        <p:spPr>
          <a:xfrm>
            <a:off x="2294465" y="3117512"/>
            <a:ext cx="76454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LID4096" dirty="0"/>
          </a:p>
        </p:txBody>
      </p:sp>
      <p:sp>
        <p:nvSpPr>
          <p:cNvPr id="4" name="Date Placeholder 3">
            <a:extLst>
              <a:ext uri="{FF2B5EF4-FFF2-40B4-BE49-F238E27FC236}">
                <a16:creationId xmlns:a16="http://schemas.microsoft.com/office/drawing/2014/main" id="{AED9EE23-1B0A-BD91-ACA2-88BEE55F2D76}"/>
              </a:ext>
            </a:extLst>
          </p:cNvPr>
          <p:cNvSpPr>
            <a:spLocks noGrp="1"/>
          </p:cNvSpPr>
          <p:nvPr>
            <p:ph type="dt" sz="half" idx="10"/>
          </p:nvPr>
        </p:nvSpPr>
        <p:spPr/>
        <p:txBody>
          <a:bodyPr/>
          <a:lstStyle/>
          <a:p>
            <a:fld id="{30B29D9C-8550-4F74-892D-83C9B7904873}" type="datetimeFigureOut">
              <a:rPr lang="LID4096" smtClean="0"/>
              <a:t>09/17/2026</a:t>
            </a:fld>
            <a:endParaRPr lang="LID4096"/>
          </a:p>
        </p:txBody>
      </p:sp>
      <p:sp>
        <p:nvSpPr>
          <p:cNvPr id="5" name="Footer Placeholder 4">
            <a:extLst>
              <a:ext uri="{FF2B5EF4-FFF2-40B4-BE49-F238E27FC236}">
                <a16:creationId xmlns:a16="http://schemas.microsoft.com/office/drawing/2014/main" id="{D1D07568-94EC-EAF7-0777-8088EEA2DF99}"/>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2B414A2C-06A9-4497-6B5D-FD36770E9222}"/>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0" name="Picture 9">
            <a:extLst>
              <a:ext uri="{FF2B5EF4-FFF2-40B4-BE49-F238E27FC236}">
                <a16:creationId xmlns:a16="http://schemas.microsoft.com/office/drawing/2014/main" id="{98DDADF9-BB5D-F5FC-D2E4-171CC59A0E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5125" y="3567591"/>
            <a:ext cx="1824216" cy="1824216"/>
          </a:xfrm>
          <a:prstGeom prst="rect">
            <a:avLst/>
          </a:prstGeom>
        </p:spPr>
      </p:pic>
      <p:sp>
        <p:nvSpPr>
          <p:cNvPr id="11" name="TextBox 10">
            <a:extLst>
              <a:ext uri="{FF2B5EF4-FFF2-40B4-BE49-F238E27FC236}">
                <a16:creationId xmlns:a16="http://schemas.microsoft.com/office/drawing/2014/main" id="{6F4DB883-F4DB-3B41-7BCC-AFB13F54A751}"/>
              </a:ext>
            </a:extLst>
          </p:cNvPr>
          <p:cNvSpPr txBox="1"/>
          <p:nvPr userDrawn="1"/>
        </p:nvSpPr>
        <p:spPr>
          <a:xfrm>
            <a:off x="96261" y="5528506"/>
            <a:ext cx="424714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bg1"/>
                </a:solidFill>
                <a:latin typeface="Arial" panose="020B0604020202020204" pitchFamily="34" charset="0"/>
                <a:ea typeface="+mn-ea"/>
                <a:cs typeface="Arial" panose="020B0604020202020204" pitchFamily="34" charset="0"/>
              </a:rPr>
              <a:t>SLIDO CODE: </a:t>
            </a:r>
            <a:r>
              <a:rPr lang="en-GB" sz="1800" b="1" kern="1200" dirty="0">
                <a:solidFill>
                  <a:schemeClr val="bg1"/>
                </a:solidFill>
                <a:latin typeface="Arial" panose="020B0604020202020204" pitchFamily="34" charset="0"/>
                <a:ea typeface="+mn-ea"/>
                <a:cs typeface="Arial" panose="020B0604020202020204" pitchFamily="34" charset="0"/>
              </a:rPr>
              <a:t>NHSScot2026</a:t>
            </a:r>
            <a:endParaRPr lang="en-GB" sz="1800" kern="1200" dirty="0">
              <a:solidFill>
                <a:schemeClr val="bg1"/>
              </a:solidFill>
              <a:latin typeface="Arial" panose="020B0604020202020204" pitchFamily="34" charset="0"/>
              <a:ea typeface="+mn-ea"/>
              <a:cs typeface="Arial" panose="020B0604020202020204" pitchFamily="34" charset="0"/>
            </a:endParaRPr>
          </a:p>
        </p:txBody>
      </p:sp>
      <p:pic>
        <p:nvPicPr>
          <p:cNvPr id="13" name="Picture 12">
            <a:extLst>
              <a:ext uri="{FF2B5EF4-FFF2-40B4-BE49-F238E27FC236}">
                <a16:creationId xmlns:a16="http://schemas.microsoft.com/office/drawing/2014/main" id="{D838BBD0-B688-3076-2824-2CDEC6FF409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158" y="5940599"/>
            <a:ext cx="12192000" cy="1054099"/>
          </a:xfrm>
          <a:prstGeom prst="rect">
            <a:avLst/>
          </a:prstGeom>
        </p:spPr>
      </p:pic>
    </p:spTree>
    <p:extLst>
      <p:ext uri="{BB962C8B-B14F-4D97-AF65-F5344CB8AC3E}">
        <p14:creationId xmlns:p14="http://schemas.microsoft.com/office/powerpoint/2010/main" val="18029460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CEAE3-FD97-44DC-8D39-0996EB8D0EE8}" type="datetimeFigureOut">
              <a:rPr lang="en-GB" smtClean="0"/>
              <a:t>17/09/2026</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564F2-4FC3-4444-8AA3-1C09FF358128}" type="slidenum">
              <a:rPr lang="en-GB" smtClean="0"/>
              <a:t>‹#›</a:t>
            </a:fld>
            <a:endParaRPr lang="en-GB"/>
          </a:p>
        </p:txBody>
      </p:sp>
    </p:spTree>
    <p:extLst>
      <p:ext uri="{BB962C8B-B14F-4D97-AF65-F5344CB8AC3E}">
        <p14:creationId xmlns:p14="http://schemas.microsoft.com/office/powerpoint/2010/main" val="513818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10.jpe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7.svg"/><Relationship Id="rId7" Type="http://schemas.openxmlformats.org/officeDocument/2006/relationships/image" Target="../media/image31.sv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28.sv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3.png"/><Relationship Id="rId4" Type="http://schemas.openxmlformats.org/officeDocument/2006/relationships/image" Target="../media/image32.svg"/></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36.jpeg"/><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36.jpeg"/><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36.jpeg"/><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36.jpeg"/><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36.jpeg"/><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36.jpeg"/><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36.jpeg"/><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36.jpeg"/><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C4387-FB80-42AE-D182-74145C3F2F86}"/>
              </a:ext>
            </a:extLst>
          </p:cNvPr>
          <p:cNvSpPr>
            <a:spLocks noGrp="1"/>
          </p:cNvSpPr>
          <p:nvPr>
            <p:ph type="ctrTitle"/>
          </p:nvPr>
        </p:nvSpPr>
        <p:spPr>
          <a:xfrm>
            <a:off x="1524000" y="878114"/>
            <a:ext cx="9144000" cy="2387600"/>
          </a:xfrm>
        </p:spPr>
        <p:txBody>
          <a:bodyPr>
            <a:normAutofit fontScale="90000"/>
          </a:bodyPr>
          <a:lstStyle/>
          <a:p>
            <a:r>
              <a:rPr lang="en-US" dirty="0">
                <a:ea typeface="Calibri Light"/>
                <a:cs typeface="Calibri Light"/>
              </a:rPr>
              <a:t>Beyond technology: </a:t>
            </a:r>
            <a:br>
              <a:rPr lang="en-US" dirty="0">
                <a:ea typeface="Calibri Light"/>
                <a:cs typeface="Calibri Light"/>
              </a:rPr>
            </a:br>
            <a:r>
              <a:rPr lang="en-US" b="0" dirty="0">
                <a:ea typeface="Calibri Light"/>
                <a:cs typeface="Calibri Light"/>
              </a:rPr>
              <a:t>Digital transformation in action</a:t>
            </a:r>
            <a:endParaRPr lang="en-GB" dirty="0"/>
          </a:p>
        </p:txBody>
      </p:sp>
    </p:spTree>
    <p:extLst>
      <p:ext uri="{BB962C8B-B14F-4D97-AF65-F5344CB8AC3E}">
        <p14:creationId xmlns:p14="http://schemas.microsoft.com/office/powerpoint/2010/main" val="236674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ea typeface="Calibri Light"/>
                <a:cs typeface="Calibri Light"/>
              </a:rPr>
              <a:t>Beyond Technology: </a:t>
            </a:r>
            <a:br>
              <a:rPr lang="en-GB" dirty="0">
                <a:ea typeface="Calibri Light"/>
                <a:cs typeface="Calibri Light"/>
              </a:rPr>
            </a:br>
            <a:r>
              <a:rPr lang="en-GB" dirty="0">
                <a:ea typeface="Calibri Light"/>
                <a:cs typeface="Calibri Light"/>
              </a:rPr>
              <a:t>Digital transformation in action</a:t>
            </a:r>
            <a:endParaRPr lang="en-GB" dirty="0"/>
          </a:p>
        </p:txBody>
      </p:sp>
      <p:sp>
        <p:nvSpPr>
          <p:cNvPr id="3" name="Content Placeholder 2"/>
          <p:cNvSpPr>
            <a:spLocks noGrp="1"/>
          </p:cNvSpPr>
          <p:nvPr>
            <p:ph idx="1"/>
          </p:nvPr>
        </p:nvSpPr>
        <p:spPr/>
        <p:txBody>
          <a:bodyPr vert="horz" lIns="91440" tIns="45720" rIns="91440" bIns="45720" rtlCol="0" anchor="t">
            <a:normAutofit/>
          </a:bodyPr>
          <a:lstStyle/>
          <a:p>
            <a:pPr marL="227965" indent="-227965"/>
            <a:endParaRPr lang="en-GB">
              <a:ea typeface="Calibri"/>
              <a:cs typeface="Calibri"/>
            </a:endParaRPr>
          </a:p>
          <a:p>
            <a:pPr marL="0" indent="0">
              <a:buNone/>
            </a:pPr>
            <a:endParaRPr lang="en-GB">
              <a:ea typeface="Calibri"/>
              <a:cs typeface="Calibri"/>
            </a:endParaRPr>
          </a:p>
          <a:p>
            <a:pPr marL="227965" indent="-227965"/>
            <a:r>
              <a:rPr lang="en-GB">
                <a:ea typeface="Calibri"/>
                <a:cs typeface="Calibri"/>
              </a:rPr>
              <a:t>Chal Chute, Digital Health &amp; Care Innovation Centre (</a:t>
            </a:r>
            <a:r>
              <a:rPr lang="en-GB" b="1">
                <a:ea typeface="Calibri"/>
                <a:cs typeface="Calibri"/>
              </a:rPr>
              <a:t>Chair</a:t>
            </a:r>
            <a:r>
              <a:rPr lang="en-GB">
                <a:ea typeface="Calibri"/>
                <a:cs typeface="Calibri"/>
              </a:rPr>
              <a:t>)</a:t>
            </a:r>
            <a:endParaRPr lang="en-GB"/>
          </a:p>
          <a:p>
            <a:pPr marL="227965" indent="-227965"/>
            <a:endParaRPr lang="en-GB" sz="1000">
              <a:ea typeface="Calibri"/>
              <a:cs typeface="Calibri"/>
            </a:endParaRPr>
          </a:p>
          <a:p>
            <a:pPr marL="227965" indent="-227965"/>
            <a:r>
              <a:rPr lang="en-GB">
                <a:ea typeface="Calibri"/>
                <a:cs typeface="Calibri"/>
              </a:rPr>
              <a:t>Greg Thomson, Public Services Delivery Scotland (</a:t>
            </a:r>
            <a:r>
              <a:rPr lang="en-GB" b="1" err="1">
                <a:ea typeface="Calibri"/>
                <a:cs typeface="Calibri"/>
              </a:rPr>
              <a:t>MyCare.scot</a:t>
            </a:r>
            <a:r>
              <a:rPr lang="en-GB">
                <a:ea typeface="Calibri"/>
                <a:cs typeface="Calibri"/>
              </a:rPr>
              <a:t>)</a:t>
            </a:r>
          </a:p>
          <a:p>
            <a:pPr marL="227965" indent="-227965"/>
            <a:endParaRPr lang="en-GB" sz="1000">
              <a:ea typeface="Calibri"/>
              <a:cs typeface="Calibri"/>
            </a:endParaRPr>
          </a:p>
          <a:p>
            <a:pPr marL="227965" indent="-227965"/>
            <a:r>
              <a:rPr lang="en-GB">
                <a:ea typeface="Calibri"/>
                <a:cs typeface="Calibri"/>
              </a:rPr>
              <a:t>Rowen Paton and Carol Ruth, NHS Greater Glasgow and Clyde </a:t>
            </a:r>
          </a:p>
          <a:p>
            <a:pPr marL="0" indent="0">
              <a:buNone/>
            </a:pPr>
            <a:r>
              <a:rPr lang="en-GB">
                <a:ea typeface="Calibri"/>
                <a:cs typeface="Calibri"/>
              </a:rPr>
              <a:t>   (</a:t>
            </a:r>
            <a:r>
              <a:rPr lang="en-GB" b="1">
                <a:ea typeface="Calibri"/>
                <a:cs typeface="Calibri"/>
              </a:rPr>
              <a:t>Digital Clinical Notes</a:t>
            </a:r>
            <a:r>
              <a:rPr lang="en-GB">
                <a:ea typeface="Calibri"/>
                <a:cs typeface="Calibri"/>
              </a:rPr>
              <a:t>)</a:t>
            </a:r>
          </a:p>
        </p:txBody>
      </p:sp>
    </p:spTree>
    <p:extLst>
      <p:ext uri="{BB962C8B-B14F-4D97-AF65-F5344CB8AC3E}">
        <p14:creationId xmlns:p14="http://schemas.microsoft.com/office/powerpoint/2010/main" val="2841503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pener Slide" descr="preencoded.png"/>
          <p:cNvPicPr>
            <a:picLocks noChangeAspect="1"/>
          </p:cNvPicPr>
          <p:nvPr/>
        </p:nvPicPr>
        <p:blipFill>
          <a:blip r:embed="rId3"/>
          <a:srcRect/>
          <a:stretch/>
        </p:blipFill>
        <p:spPr>
          <a:xfrm>
            <a:off x="0" y="0"/>
            <a:ext cx="12192000" cy="6858000"/>
          </a:xfrm>
          <a:prstGeom prst="rect">
            <a:avLst/>
          </a:prstGeom>
        </p:spPr>
      </p:pic>
      <p:pic>
        <p:nvPicPr>
          <p:cNvPr id="4" name="Logo/White" descr="preencoded.png"/>
          <p:cNvPicPr>
            <a:picLocks noChangeAspect="1"/>
          </p:cNvPicPr>
          <p:nvPr/>
        </p:nvPicPr>
        <p:blipFill>
          <a:blip>
            <a:extLst>
              <a:ext uri="{96DAC541-7B7A-43D3-8B79-37D633B846F1}">
                <asvg:svgBlip xmlns:asvg="http://schemas.microsoft.com/office/drawing/2016/SVG/main" r:embed="rId4"/>
              </a:ext>
            </a:extLst>
          </a:blip>
          <a:srcRect/>
          <a:stretch/>
        </p:blipFill>
        <p:spPr>
          <a:xfrm>
            <a:off x="223308" y="241300"/>
            <a:ext cx="2266950" cy="1079500"/>
          </a:xfrm>
          <a:prstGeom prst="rect">
            <a:avLst/>
          </a:prstGeom>
        </p:spPr>
      </p:pic>
      <p:sp>
        <p:nvSpPr>
          <p:cNvPr id="5" name="Deck Title"/>
          <p:cNvSpPr/>
          <p:nvPr/>
        </p:nvSpPr>
        <p:spPr>
          <a:xfrm>
            <a:off x="693946" y="3187700"/>
            <a:ext cx="5986721" cy="482600"/>
          </a:xfrm>
          <a:prstGeom prst="rect">
            <a:avLst/>
          </a:prstGeom>
          <a:noFill/>
          <a:ln/>
        </p:spPr>
        <p:txBody>
          <a:bodyPr wrap="square" lIns="0" tIns="0" rIns="0" bIns="0" rtlCol="0" anchor="t"/>
          <a:lstStyle/>
          <a:p>
            <a:pPr>
              <a:lnSpc>
                <a:spcPct val="85000"/>
              </a:lnSpc>
            </a:pPr>
            <a:r>
              <a:rPr lang="en-US" sz="4000" b="1">
                <a:solidFill>
                  <a:srgbClr val="FFFFFF"/>
                </a:solidFill>
                <a:latin typeface="Raleway Bold"/>
              </a:rPr>
              <a:t>Beyond the technology</a:t>
            </a:r>
            <a:endParaRPr lang="en-US" sz="4000">
              <a:latin typeface="Calibri"/>
              <a:ea typeface="Calibri"/>
              <a:cs typeface="Calibri"/>
            </a:endParaRPr>
          </a:p>
        </p:txBody>
      </p:sp>
      <p:sp>
        <p:nvSpPr>
          <p:cNvPr id="6" name="Subtitle"/>
          <p:cNvSpPr/>
          <p:nvPr/>
        </p:nvSpPr>
        <p:spPr>
          <a:xfrm>
            <a:off x="693946" y="3912951"/>
            <a:ext cx="4309854" cy="482599"/>
          </a:xfrm>
          <a:prstGeom prst="rect">
            <a:avLst/>
          </a:prstGeom>
          <a:noFill/>
          <a:ln/>
        </p:spPr>
        <p:txBody>
          <a:bodyPr wrap="square" lIns="0" tIns="0" rIns="0" bIns="0" rtlCol="0" anchor="t"/>
          <a:lstStyle/>
          <a:p>
            <a:pPr>
              <a:lnSpc>
                <a:spcPct val="91667"/>
              </a:lnSpc>
            </a:pPr>
            <a:r>
              <a:rPr lang="en-US" sz="2400">
                <a:solidFill>
                  <a:srgbClr val="FFFFFF"/>
                </a:solidFill>
                <a:latin typeface="Raleway Regular"/>
              </a:rPr>
              <a:t>Connecting people, services and information</a:t>
            </a:r>
            <a:endParaRPr lang="en-US" sz="2400">
              <a:ea typeface="Calibri"/>
              <a:cs typeface="Calibri"/>
            </a:endParaRPr>
          </a:p>
          <a:p>
            <a:pPr>
              <a:lnSpc>
                <a:spcPct val="91667"/>
              </a:lnSpc>
            </a:pPr>
            <a:endParaRPr lang="en-US" sz="2400">
              <a:ea typeface="Calibri"/>
              <a:cs typeface="Calibri"/>
            </a:endParaRPr>
          </a:p>
        </p:txBody>
      </p:sp>
      <p:pic>
        <p:nvPicPr>
          <p:cNvPr id="10" name="Picture Placeholder 9">
            <a:extLst>
              <a:ext uri="{FF2B5EF4-FFF2-40B4-BE49-F238E27FC236}">
                <a16:creationId xmlns:a16="http://schemas.microsoft.com/office/drawing/2014/main" id="{FCE87A5A-3ED9-94EB-9B7C-00C7FC755E51}"/>
              </a:ext>
            </a:extLst>
          </p:cNvPr>
          <p:cNvPicPr>
            <a:picLocks noChangeAspect="1"/>
          </p:cNvPicPr>
          <p:nvPr/>
        </p:nvPicPr>
        <p:blipFill>
          <a:blip r:embed="rId5"/>
          <a:srcRect l="28539" r="28539"/>
          <a:stretch>
            <a:fillRect/>
          </a:stretch>
        </p:blipFill>
        <p:spPr>
          <a:xfrm>
            <a:off x="7374613" y="876018"/>
            <a:ext cx="3851988" cy="5981982"/>
          </a:xfrm>
          <a:prstGeom prst="round2SameRect">
            <a:avLst>
              <a:gd name="adj1" fmla="val 50000"/>
              <a:gd name="adj2" fmla="val 0"/>
            </a:avLst>
          </a:prstGeom>
          <a:solidFill>
            <a:prstClr val="white">
              <a:lumMod val="95000"/>
            </a:prstClr>
          </a:solidFill>
          <a:ln>
            <a:noFill/>
          </a:ln>
        </p:spPr>
      </p:pic>
    </p:spTree>
    <p:extLst>
      <p:ext uri="{BB962C8B-B14F-4D97-AF65-F5344CB8AC3E}">
        <p14:creationId xmlns:p14="http://schemas.microsoft.com/office/powerpoint/2010/main" val="2671564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A18C7-977A-1935-DE0E-FF0585C07C08}"/>
            </a:ext>
          </a:extLst>
        </p:cNvPr>
        <p:cNvGrpSpPr/>
        <p:nvPr/>
      </p:nvGrpSpPr>
      <p:grpSpPr>
        <a:xfrm>
          <a:off x="0" y="0"/>
          <a:ext cx="0" cy="0"/>
          <a:chOff x="0" y="0"/>
          <a:chExt cx="0" cy="0"/>
        </a:xfrm>
      </p:grpSpPr>
      <p:pic>
        <p:nvPicPr>
          <p:cNvPr id="2" name="Rectangle 41" descr="preencoded.png">
            <a:extLst>
              <a:ext uri="{FF2B5EF4-FFF2-40B4-BE49-F238E27FC236}">
                <a16:creationId xmlns:a16="http://schemas.microsoft.com/office/drawing/2014/main" id="{EE9953DA-2FC9-75ED-6C51-20D71F94D39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 y="0"/>
            <a:ext cx="8382001" cy="6858000"/>
          </a:xfrm>
          <a:prstGeom prst="rect">
            <a:avLst/>
          </a:prstGeom>
        </p:spPr>
      </p:pic>
      <p:sp>
        <p:nvSpPr>
          <p:cNvPr id="4" name="name_05">
            <a:extLst>
              <a:ext uri="{FF2B5EF4-FFF2-40B4-BE49-F238E27FC236}">
                <a16:creationId xmlns:a16="http://schemas.microsoft.com/office/drawing/2014/main" id="{AC69DD2C-A24A-44FF-0765-B0C55405BE01}"/>
              </a:ext>
            </a:extLst>
          </p:cNvPr>
          <p:cNvSpPr/>
          <p:nvPr/>
        </p:nvSpPr>
        <p:spPr>
          <a:xfrm>
            <a:off x="11264900" y="6292850"/>
            <a:ext cx="641350" cy="565150"/>
          </a:xfrm>
          <a:prstGeom prst="rect">
            <a:avLst/>
          </a:prstGeom>
          <a:noFill/>
          <a:ln/>
        </p:spPr>
        <p:txBody>
          <a:bodyPr wrap="square" lIns="0" tIns="0" rIns="0" bIns="0" rtlCol="0" anchor="ctr"/>
          <a:lstStyle/>
          <a:p>
            <a:pPr algn="r">
              <a:lnSpc>
                <a:spcPts val="1450"/>
              </a:lnSpc>
            </a:pPr>
            <a:r>
              <a:rPr lang="en-US" sz="1250" b="1">
                <a:solidFill>
                  <a:srgbClr val="27285E"/>
                </a:solidFill>
                <a:latin typeface="Raleway Bold" pitchFamily="34" charset="0"/>
              </a:rPr>
              <a:t>02</a:t>
            </a:r>
            <a:endParaRPr lang="en-US" sz="1250">
              <a:solidFill>
                <a:srgbClr val="27285E"/>
              </a:solidFill>
            </a:endParaRPr>
          </a:p>
        </p:txBody>
      </p:sp>
      <p:sp>
        <p:nvSpPr>
          <p:cNvPr id="5" name="Title">
            <a:extLst>
              <a:ext uri="{FF2B5EF4-FFF2-40B4-BE49-F238E27FC236}">
                <a16:creationId xmlns:a16="http://schemas.microsoft.com/office/drawing/2014/main" id="{0EC5EC41-6182-E924-85F3-E5615A386400}"/>
              </a:ext>
            </a:extLst>
          </p:cNvPr>
          <p:cNvSpPr/>
          <p:nvPr/>
        </p:nvSpPr>
        <p:spPr>
          <a:xfrm>
            <a:off x="812800" y="1192438"/>
            <a:ext cx="5283200" cy="482600"/>
          </a:xfrm>
          <a:prstGeom prst="rect">
            <a:avLst/>
          </a:prstGeom>
          <a:noFill/>
          <a:ln/>
        </p:spPr>
        <p:txBody>
          <a:bodyPr wrap="square" lIns="0" tIns="0" rIns="0" bIns="0" rtlCol="0" anchor="t"/>
          <a:lstStyle/>
          <a:p>
            <a:pPr>
              <a:lnSpc>
                <a:spcPct val="91667"/>
              </a:lnSpc>
            </a:pPr>
            <a:r>
              <a:rPr lang="en-US" sz="4500" b="1">
                <a:solidFill>
                  <a:schemeClr val="bg1"/>
                </a:solidFill>
                <a:latin typeface="Raleway Bold"/>
              </a:rPr>
              <a:t>Digital Front Door</a:t>
            </a:r>
            <a:endParaRPr lang="en-US" sz="4500">
              <a:solidFill>
                <a:schemeClr val="bg1"/>
              </a:solidFill>
              <a:latin typeface="Raleway Bold"/>
              <a:ea typeface="Calibri"/>
              <a:cs typeface="Calibri"/>
            </a:endParaRPr>
          </a:p>
        </p:txBody>
      </p:sp>
      <p:sp>
        <p:nvSpPr>
          <p:cNvPr id="7" name="I am body copy Lorem ipsum dolor sit amet consectetur adipiscing elit Curabitur ac venenatis nulla Maecenas ac auctor erat quis sodales odio Orci varius natoque penatibus et magnis dis parturient montes nascetur ridiculus mus">
            <a:extLst>
              <a:ext uri="{FF2B5EF4-FFF2-40B4-BE49-F238E27FC236}">
                <a16:creationId xmlns:a16="http://schemas.microsoft.com/office/drawing/2014/main" id="{77692E87-2868-9674-F6C0-DDE322F3200B}"/>
              </a:ext>
            </a:extLst>
          </p:cNvPr>
          <p:cNvSpPr/>
          <p:nvPr/>
        </p:nvSpPr>
        <p:spPr>
          <a:xfrm>
            <a:off x="812800" y="2621943"/>
            <a:ext cx="6311900" cy="1466850"/>
          </a:xfrm>
          <a:prstGeom prst="rect">
            <a:avLst/>
          </a:prstGeom>
          <a:noFill/>
          <a:ln/>
        </p:spPr>
        <p:txBody>
          <a:bodyPr wrap="square" lIns="0" tIns="0" rIns="0" bIns="0" rtlCol="0" anchor="t"/>
          <a:lstStyle/>
          <a:p>
            <a:pPr marL="285750" indent="-285750">
              <a:buFont typeface="Arial" panose="020B0604020202020204" pitchFamily="34" charset="0"/>
              <a:buChar char="•"/>
            </a:pPr>
            <a:r>
              <a:rPr lang="en-GB" b="1">
                <a:solidFill>
                  <a:schemeClr val="bg1"/>
                </a:solidFill>
                <a:latin typeface="Raleway"/>
              </a:rPr>
              <a:t>Digital Front Door </a:t>
            </a:r>
            <a:r>
              <a:rPr lang="en-GB">
                <a:solidFill>
                  <a:schemeClr val="bg1"/>
                </a:solidFill>
                <a:latin typeface="Raleway"/>
              </a:rPr>
              <a:t>(DFD) is a national transformation programme to make health and social care easier to access, easier to navigate and easier to manage for people across Scotland.</a:t>
            </a:r>
          </a:p>
          <a:p>
            <a:pPr marL="285750" indent="-285750">
              <a:buFont typeface="Arial" panose="020B0604020202020204" pitchFamily="34" charset="0"/>
              <a:buChar char="•"/>
            </a:pPr>
            <a:endParaRPr lang="en-GB">
              <a:solidFill>
                <a:schemeClr val="bg1"/>
              </a:solidFill>
              <a:latin typeface="Raleway" pitchFamily="2" charset="77"/>
            </a:endParaRPr>
          </a:p>
          <a:p>
            <a:pPr marL="285750" indent="-285750">
              <a:buFont typeface="Arial" panose="020B0604020202020204" pitchFamily="34" charset="0"/>
              <a:buChar char="•"/>
            </a:pPr>
            <a:r>
              <a:rPr lang="en-GB">
                <a:solidFill>
                  <a:schemeClr val="bg1"/>
                </a:solidFill>
                <a:latin typeface="Raleway"/>
              </a:rPr>
              <a:t>This will mainly be achieved via </a:t>
            </a:r>
            <a:r>
              <a:rPr lang="en-GB" b="1" err="1">
                <a:solidFill>
                  <a:schemeClr val="bg1"/>
                </a:solidFill>
                <a:latin typeface="Raleway"/>
              </a:rPr>
              <a:t>MyCare.scot</a:t>
            </a:r>
            <a:r>
              <a:rPr lang="en-GB">
                <a:solidFill>
                  <a:schemeClr val="bg1"/>
                </a:solidFill>
                <a:latin typeface="Raleway"/>
              </a:rPr>
              <a:t>, which is building a secure, consistent and person-centred digital route for people to access information, services and their personal data.</a:t>
            </a:r>
          </a:p>
          <a:p>
            <a:endParaRPr lang="en-GB">
              <a:solidFill>
                <a:schemeClr val="bg1"/>
              </a:solidFill>
              <a:latin typeface="Raleway" pitchFamily="2" charset="77"/>
            </a:endParaRPr>
          </a:p>
          <a:p>
            <a:endParaRPr lang="en-GB">
              <a:solidFill>
                <a:schemeClr val="bg1"/>
              </a:solidFill>
              <a:latin typeface="Raleway" pitchFamily="2" charset="77"/>
            </a:endParaRPr>
          </a:p>
          <a:p>
            <a:r>
              <a:rPr lang="en-GB" b="1">
                <a:solidFill>
                  <a:schemeClr val="bg1"/>
                </a:solidFill>
                <a:latin typeface="Raleway"/>
              </a:rPr>
              <a:t>Transforming how we experience health and care. </a:t>
            </a:r>
            <a:r>
              <a:rPr lang="en-GB" b="1" err="1">
                <a:solidFill>
                  <a:schemeClr val="bg1"/>
                </a:solidFill>
                <a:latin typeface="Raleway"/>
              </a:rPr>
              <a:t>MyCare</a:t>
            </a:r>
            <a:r>
              <a:rPr lang="en-GB" b="1">
                <a:solidFill>
                  <a:schemeClr val="bg1"/>
                </a:solidFill>
                <a:latin typeface="Raleway"/>
              </a:rPr>
              <a:t>, in my hands</a:t>
            </a:r>
            <a:r>
              <a:rPr lang="en-GB">
                <a:solidFill>
                  <a:schemeClr val="bg1"/>
                </a:solidFill>
                <a:latin typeface="Raleway"/>
              </a:rPr>
              <a:t>.</a:t>
            </a:r>
          </a:p>
        </p:txBody>
      </p:sp>
      <p:pic>
        <p:nvPicPr>
          <p:cNvPr id="6" name="Picture 5">
            <a:extLst>
              <a:ext uri="{FF2B5EF4-FFF2-40B4-BE49-F238E27FC236}">
                <a16:creationId xmlns:a16="http://schemas.microsoft.com/office/drawing/2014/main" id="{BB1DA6D7-ECC0-FD02-5C0D-6EA49BA08434}"/>
              </a:ext>
            </a:extLst>
          </p:cNvPr>
          <p:cNvPicPr>
            <a:picLocks noChangeAspect="1"/>
          </p:cNvPicPr>
          <p:nvPr/>
        </p:nvPicPr>
        <p:blipFill>
          <a:blip r:embed="rId4"/>
          <a:stretch>
            <a:fillRect/>
          </a:stretch>
        </p:blipFill>
        <p:spPr>
          <a:xfrm>
            <a:off x="9049964" y="978993"/>
            <a:ext cx="2484933" cy="994678"/>
          </a:xfrm>
          <a:prstGeom prst="rect">
            <a:avLst/>
          </a:prstGeom>
        </p:spPr>
      </p:pic>
      <p:pic>
        <p:nvPicPr>
          <p:cNvPr id="10" name="Picture 9">
            <a:extLst>
              <a:ext uri="{FF2B5EF4-FFF2-40B4-BE49-F238E27FC236}">
                <a16:creationId xmlns:a16="http://schemas.microsoft.com/office/drawing/2014/main" id="{9C2B2566-AC4A-7EE2-33BE-9082550846D0}"/>
              </a:ext>
            </a:extLst>
          </p:cNvPr>
          <p:cNvPicPr>
            <a:picLocks noChangeAspect="1"/>
          </p:cNvPicPr>
          <p:nvPr/>
        </p:nvPicPr>
        <p:blipFill>
          <a:blip r:embed="rId5"/>
          <a:stretch>
            <a:fillRect/>
          </a:stretch>
        </p:blipFill>
        <p:spPr>
          <a:xfrm>
            <a:off x="9515631" y="4897814"/>
            <a:ext cx="1553777" cy="1017831"/>
          </a:xfrm>
          <a:prstGeom prst="rect">
            <a:avLst/>
          </a:prstGeom>
        </p:spPr>
      </p:pic>
      <p:pic>
        <p:nvPicPr>
          <p:cNvPr id="14" name="Picture 13">
            <a:extLst>
              <a:ext uri="{FF2B5EF4-FFF2-40B4-BE49-F238E27FC236}">
                <a16:creationId xmlns:a16="http://schemas.microsoft.com/office/drawing/2014/main" id="{58896FCD-7DE0-C7BE-D552-B405D9E005AC}"/>
              </a:ext>
            </a:extLst>
          </p:cNvPr>
          <p:cNvPicPr>
            <a:picLocks noChangeAspect="1"/>
          </p:cNvPicPr>
          <p:nvPr/>
        </p:nvPicPr>
        <p:blipFill>
          <a:blip r:embed="rId6"/>
          <a:stretch>
            <a:fillRect/>
          </a:stretch>
        </p:blipFill>
        <p:spPr>
          <a:xfrm>
            <a:off x="9318075" y="2463329"/>
            <a:ext cx="1946825" cy="1946825"/>
          </a:xfrm>
          <a:prstGeom prst="rect">
            <a:avLst/>
          </a:prstGeom>
        </p:spPr>
      </p:pic>
      <p:sp>
        <p:nvSpPr>
          <p:cNvPr id="17" name="MyCare">
            <a:extLst>
              <a:ext uri="{FF2B5EF4-FFF2-40B4-BE49-F238E27FC236}">
                <a16:creationId xmlns:a16="http://schemas.microsoft.com/office/drawing/2014/main" id="{81E1B85E-50BC-B94B-B8D8-78989DCB8542}"/>
              </a:ext>
            </a:extLst>
          </p:cNvPr>
          <p:cNvSpPr/>
          <p:nvPr/>
        </p:nvSpPr>
        <p:spPr>
          <a:xfrm>
            <a:off x="63500" y="31750"/>
            <a:ext cx="1057971" cy="495905"/>
          </a:xfrm>
          <a:prstGeom prst="rect">
            <a:avLst/>
          </a:prstGeom>
          <a:noFill/>
          <a:ln/>
        </p:spPr>
        <p:txBody>
          <a:bodyPr wrap="square" lIns="0" tIns="0" rIns="0" bIns="0" rtlCol="0" anchor="ctr"/>
          <a:lstStyle/>
          <a:p>
            <a:pPr algn="ctr">
              <a:lnSpc>
                <a:spcPts val="1500"/>
              </a:lnSpc>
            </a:pPr>
            <a:r>
              <a:rPr lang="en-US" sz="1269" err="1">
                <a:solidFill>
                  <a:srgbClr val="27285E"/>
                </a:solidFill>
                <a:latin typeface="Raleway Light" pitchFamily="34" charset="0"/>
                <a:ea typeface="Raleway Light" pitchFamily="34" charset="-122"/>
                <a:cs typeface="Raleway Light" pitchFamily="34" charset="-120"/>
              </a:rPr>
              <a:t>My</a:t>
            </a:r>
            <a:r>
              <a:rPr lang="en-US" sz="1269" b="1" err="1">
                <a:solidFill>
                  <a:srgbClr val="27285E"/>
                </a:solidFill>
                <a:latin typeface="Raleway Bold" pitchFamily="34" charset="0"/>
                <a:ea typeface="Raleway Bold" pitchFamily="34" charset="-122"/>
                <a:cs typeface="Raleway Bold" pitchFamily="34" charset="-120"/>
              </a:rPr>
              <a:t>Care</a:t>
            </a:r>
            <a:endParaRPr lang="en-US" sz="1269">
              <a:solidFill>
                <a:srgbClr val="27285E"/>
              </a:solidFill>
            </a:endParaRPr>
          </a:p>
        </p:txBody>
      </p:sp>
    </p:spTree>
    <p:extLst>
      <p:ext uri="{BB962C8B-B14F-4D97-AF65-F5344CB8AC3E}">
        <p14:creationId xmlns:p14="http://schemas.microsoft.com/office/powerpoint/2010/main" val="497647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5F8EE-D1AF-AE4D-91C0-6C62017F6378}"/>
            </a:ext>
          </a:extLst>
        </p:cNvPr>
        <p:cNvGrpSpPr/>
        <p:nvPr/>
      </p:nvGrpSpPr>
      <p:grpSpPr>
        <a:xfrm>
          <a:off x="0" y="0"/>
          <a:ext cx="0" cy="0"/>
          <a:chOff x="0" y="0"/>
          <a:chExt cx="0" cy="0"/>
        </a:xfrm>
      </p:grpSpPr>
      <p:pic>
        <p:nvPicPr>
          <p:cNvPr id="6" name="Rectangle 41" descr="preencoded.png">
            <a:extLst>
              <a:ext uri="{FF2B5EF4-FFF2-40B4-BE49-F238E27FC236}">
                <a16:creationId xmlns:a16="http://schemas.microsoft.com/office/drawing/2014/main" id="{2A274EA4-98DD-3CC1-0F3A-1B5E0FB92BB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0" y="0"/>
            <a:ext cx="6502400" cy="6858000"/>
          </a:xfrm>
          <a:prstGeom prst="rect">
            <a:avLst/>
          </a:prstGeom>
        </p:spPr>
      </p:pic>
      <p:pic>
        <p:nvPicPr>
          <p:cNvPr id="3" name="Rectangle 41" descr="preencoded.png">
            <a:extLst>
              <a:ext uri="{FF2B5EF4-FFF2-40B4-BE49-F238E27FC236}">
                <a16:creationId xmlns:a16="http://schemas.microsoft.com/office/drawing/2014/main" id="{BAF08ABF-D055-9E23-DE3F-8C22F53935CB}"/>
              </a:ext>
            </a:extLst>
          </p:cNvPr>
          <p:cNvPicPr>
            <a:picLocks noChangeAspect="1"/>
          </p:cNvPicPr>
          <p:nvPr/>
        </p:nvPicPr>
        <p:blipFill>
          <a:blip r:embed="rId4"/>
          <a:srcRect/>
          <a:stretch/>
        </p:blipFill>
        <p:spPr>
          <a:xfrm>
            <a:off x="0" y="-60960"/>
            <a:ext cx="6563360" cy="6918960"/>
          </a:xfrm>
          <a:prstGeom prst="rect">
            <a:avLst/>
          </a:prstGeom>
        </p:spPr>
      </p:pic>
      <p:sp>
        <p:nvSpPr>
          <p:cNvPr id="4" name="name_05">
            <a:extLst>
              <a:ext uri="{FF2B5EF4-FFF2-40B4-BE49-F238E27FC236}">
                <a16:creationId xmlns:a16="http://schemas.microsoft.com/office/drawing/2014/main" id="{C421633D-3E35-CC30-9AB1-0B4E155D566A}"/>
              </a:ext>
            </a:extLst>
          </p:cNvPr>
          <p:cNvSpPr/>
          <p:nvPr/>
        </p:nvSpPr>
        <p:spPr>
          <a:xfrm>
            <a:off x="11264900" y="6292850"/>
            <a:ext cx="641350" cy="565150"/>
          </a:xfrm>
          <a:prstGeom prst="rect">
            <a:avLst/>
          </a:prstGeom>
          <a:noFill/>
          <a:ln/>
        </p:spPr>
        <p:txBody>
          <a:bodyPr wrap="square" lIns="0" tIns="0" rIns="0" bIns="0" rtlCol="0" anchor="ctr"/>
          <a:lstStyle/>
          <a:p>
            <a:pPr algn="r">
              <a:lnSpc>
                <a:spcPts val="1450"/>
              </a:lnSpc>
            </a:pPr>
            <a:r>
              <a:rPr lang="en-US" sz="1250" b="1">
                <a:solidFill>
                  <a:srgbClr val="035DB8"/>
                </a:solidFill>
                <a:latin typeface="Raleway Bold" pitchFamily="34" charset="0"/>
              </a:rPr>
              <a:t>03</a:t>
            </a:r>
            <a:endParaRPr lang="en-US" sz="1250"/>
          </a:p>
        </p:txBody>
      </p:sp>
      <p:sp>
        <p:nvSpPr>
          <p:cNvPr id="5" name="Title">
            <a:extLst>
              <a:ext uri="{FF2B5EF4-FFF2-40B4-BE49-F238E27FC236}">
                <a16:creationId xmlns:a16="http://schemas.microsoft.com/office/drawing/2014/main" id="{AA40D14F-AC36-6643-FCE6-0D6C41C701BB}"/>
              </a:ext>
            </a:extLst>
          </p:cNvPr>
          <p:cNvSpPr/>
          <p:nvPr/>
        </p:nvSpPr>
        <p:spPr>
          <a:xfrm>
            <a:off x="921986" y="1807028"/>
            <a:ext cx="4842799" cy="482600"/>
          </a:xfrm>
          <a:prstGeom prst="rect">
            <a:avLst/>
          </a:prstGeom>
          <a:noFill/>
          <a:ln/>
        </p:spPr>
        <p:txBody>
          <a:bodyPr wrap="square" lIns="0" tIns="0" rIns="0" bIns="0" rtlCol="0" anchor="t"/>
          <a:lstStyle/>
          <a:p>
            <a:pPr>
              <a:lnSpc>
                <a:spcPct val="91667"/>
              </a:lnSpc>
            </a:pPr>
            <a:r>
              <a:rPr lang="en-US" sz="4500" b="1">
                <a:solidFill>
                  <a:srgbClr val="FFFFFF"/>
                </a:solidFill>
                <a:latin typeface="Raleway Bold" pitchFamily="34" charset="0"/>
                <a:ea typeface="Raleway Bold" pitchFamily="34" charset="-122"/>
                <a:cs typeface="Raleway Bold" pitchFamily="34" charset="-120"/>
              </a:rPr>
              <a:t>What is MyCare.scot?</a:t>
            </a:r>
            <a:endParaRPr lang="en-US" sz="4500"/>
          </a:p>
          <a:p>
            <a:pPr>
              <a:lnSpc>
                <a:spcPct val="91667"/>
              </a:lnSpc>
            </a:pPr>
            <a:endParaRPr lang="en-US" sz="4500"/>
          </a:p>
        </p:txBody>
      </p:sp>
      <p:sp>
        <p:nvSpPr>
          <p:cNvPr id="7" name="I am body copy Lorem ipsum dolor sit amet consectetur adipiscing elit Curabitur ac venenatis nulla Maecenas ac auctor erat quis sodales odio Orci varius natoque penatibus et magnis dis parturient montes nascetur ridiculus mus">
            <a:extLst>
              <a:ext uri="{FF2B5EF4-FFF2-40B4-BE49-F238E27FC236}">
                <a16:creationId xmlns:a16="http://schemas.microsoft.com/office/drawing/2014/main" id="{98C5ADEE-A5FD-A933-DAB8-9552722494AA}"/>
              </a:ext>
            </a:extLst>
          </p:cNvPr>
          <p:cNvSpPr/>
          <p:nvPr/>
        </p:nvSpPr>
        <p:spPr>
          <a:xfrm>
            <a:off x="921986" y="3568699"/>
            <a:ext cx="4842798" cy="1792705"/>
          </a:xfrm>
          <a:prstGeom prst="rect">
            <a:avLst/>
          </a:prstGeom>
          <a:noFill/>
          <a:ln/>
        </p:spPr>
        <p:txBody>
          <a:bodyPr wrap="square" lIns="0" tIns="0" rIns="0" bIns="0" rtlCol="0" anchor="t"/>
          <a:lstStyle/>
          <a:p>
            <a:pPr>
              <a:lnSpc>
                <a:spcPct val="91667"/>
              </a:lnSpc>
            </a:pPr>
            <a:r>
              <a:rPr lang="en-US" sz="1600">
                <a:solidFill>
                  <a:srgbClr val="FFFFFF"/>
                </a:solidFill>
                <a:latin typeface="Raleway Regular" pitchFamily="34" charset="0"/>
                <a:ea typeface="Raleway Regular" pitchFamily="34" charset="-122"/>
                <a:cs typeface="Raleway Regular" pitchFamily="34" charset="-120"/>
              </a:rPr>
              <a:t>MyCare.scot is a secure online service where people can access their health and social care information. </a:t>
            </a:r>
          </a:p>
          <a:p>
            <a:pPr>
              <a:lnSpc>
                <a:spcPct val="91667"/>
              </a:lnSpc>
            </a:pPr>
            <a:endParaRPr lang="en-US" sz="1600">
              <a:solidFill>
                <a:srgbClr val="FFFFFF"/>
              </a:solidFill>
              <a:latin typeface="Raleway Regular" pitchFamily="34" charset="0"/>
              <a:ea typeface="Raleway Regular" pitchFamily="34" charset="-122"/>
              <a:cs typeface="Raleway Regular" pitchFamily="34" charset="-120"/>
            </a:endParaRPr>
          </a:p>
          <a:p>
            <a:pPr>
              <a:lnSpc>
                <a:spcPct val="91667"/>
              </a:lnSpc>
            </a:pPr>
            <a:r>
              <a:rPr lang="en-US" sz="1600">
                <a:solidFill>
                  <a:srgbClr val="FFFFFF"/>
                </a:solidFill>
                <a:latin typeface="Raleway Regular" pitchFamily="34" charset="0"/>
                <a:ea typeface="Raleway Regular" pitchFamily="34" charset="-122"/>
                <a:cs typeface="Raleway Regular" pitchFamily="34" charset="-120"/>
              </a:rPr>
              <a:t>It’s the first step toward giving people more choice in how, when and where they find the information they need.</a:t>
            </a:r>
            <a:endParaRPr lang="en-US" sz="2133"/>
          </a:p>
          <a:p>
            <a:pPr>
              <a:lnSpc>
                <a:spcPct val="91667"/>
              </a:lnSpc>
            </a:pPr>
            <a:endParaRPr lang="en-US" sz="1600">
              <a:solidFill>
                <a:srgbClr val="FFFFFF"/>
              </a:solidFill>
              <a:latin typeface="Raleway Regular" pitchFamily="34" charset="0"/>
              <a:ea typeface="Raleway Regular" pitchFamily="34" charset="-122"/>
              <a:cs typeface="Raleway Regular" pitchFamily="34" charset="-120"/>
            </a:endParaRPr>
          </a:p>
          <a:p>
            <a:pPr marL="304815" indent="-304815">
              <a:lnSpc>
                <a:spcPct val="91667"/>
              </a:lnSpc>
              <a:buFont typeface="Arial" panose="020B0604020202020204" pitchFamily="34" charset="0"/>
              <a:buChar char="•"/>
            </a:pPr>
            <a:endParaRPr lang="en-US" sz="1600">
              <a:solidFill>
                <a:srgbClr val="FFFFFF"/>
              </a:solidFill>
              <a:latin typeface="Raleway Regular" pitchFamily="34" charset="0"/>
              <a:ea typeface="Raleway Regular" pitchFamily="34" charset="-122"/>
            </a:endParaRPr>
          </a:p>
          <a:p>
            <a:pPr>
              <a:lnSpc>
                <a:spcPct val="91667"/>
              </a:lnSpc>
            </a:pPr>
            <a:endParaRPr lang="en-US" sz="1600">
              <a:solidFill>
                <a:srgbClr val="FFFFFF"/>
              </a:solidFill>
              <a:latin typeface="Raleway Regular" pitchFamily="34" charset="0"/>
              <a:ea typeface="Raleway Regular" pitchFamily="34" charset="-122"/>
            </a:endParaRPr>
          </a:p>
          <a:p>
            <a:pPr marL="304815" indent="-304815">
              <a:lnSpc>
                <a:spcPct val="91667"/>
              </a:lnSpc>
              <a:buFont typeface="Arial" panose="020B0604020202020204" pitchFamily="34" charset="0"/>
              <a:buChar char="•"/>
            </a:pPr>
            <a:endParaRPr lang="en-US" sz="1600">
              <a:solidFill>
                <a:srgbClr val="FFFFFF"/>
              </a:solidFill>
              <a:latin typeface="Raleway Regular" pitchFamily="34" charset="0"/>
              <a:ea typeface="Raleway Regular" pitchFamily="34" charset="-122"/>
            </a:endParaRPr>
          </a:p>
          <a:p>
            <a:pPr>
              <a:lnSpc>
                <a:spcPct val="91667"/>
              </a:lnSpc>
            </a:pPr>
            <a:endParaRPr lang="en-US" sz="1600">
              <a:solidFill>
                <a:srgbClr val="FFFFFF"/>
              </a:solidFill>
              <a:latin typeface="Raleway Regular" pitchFamily="34" charset="0"/>
              <a:ea typeface="Raleway Regular" pitchFamily="34" charset="-122"/>
              <a:cs typeface="Raleway Regular" pitchFamily="34" charset="-120"/>
            </a:endParaRPr>
          </a:p>
        </p:txBody>
      </p:sp>
      <p:sp>
        <p:nvSpPr>
          <p:cNvPr id="8" name="MyCare">
            <a:extLst>
              <a:ext uri="{FF2B5EF4-FFF2-40B4-BE49-F238E27FC236}">
                <a16:creationId xmlns:a16="http://schemas.microsoft.com/office/drawing/2014/main" id="{00F111E8-7573-C3C0-B8B3-C4601BB67E2C}"/>
              </a:ext>
            </a:extLst>
          </p:cNvPr>
          <p:cNvSpPr/>
          <p:nvPr/>
        </p:nvSpPr>
        <p:spPr>
          <a:xfrm>
            <a:off x="63500" y="31751"/>
            <a:ext cx="1058604" cy="496207"/>
          </a:xfrm>
          <a:prstGeom prst="rect">
            <a:avLst/>
          </a:prstGeom>
          <a:noFill/>
          <a:ln/>
        </p:spPr>
        <p:txBody>
          <a:bodyPr wrap="square" lIns="0" tIns="0" rIns="0" bIns="0" rtlCol="0" anchor="ctr"/>
          <a:lstStyle/>
          <a:p>
            <a:pPr algn="ctr">
              <a:lnSpc>
                <a:spcPts val="1500"/>
              </a:lnSpc>
            </a:pPr>
            <a:r>
              <a:rPr lang="en-US" sz="1270">
                <a:solidFill>
                  <a:srgbClr val="FFFFFF"/>
                </a:solidFill>
                <a:latin typeface="Raleway Light" pitchFamily="34" charset="0"/>
                <a:ea typeface="Raleway Light" pitchFamily="34" charset="-122"/>
                <a:cs typeface="Raleway Light" pitchFamily="34" charset="-120"/>
              </a:rPr>
              <a:t>My</a:t>
            </a:r>
            <a:r>
              <a:rPr lang="en-US" sz="1270" b="1">
                <a:solidFill>
                  <a:srgbClr val="FFFFFF"/>
                </a:solidFill>
                <a:latin typeface="Raleway Bold" pitchFamily="34" charset="0"/>
                <a:ea typeface="Raleway Bold" pitchFamily="34" charset="-122"/>
                <a:cs typeface="Raleway Bold" pitchFamily="34" charset="-120"/>
              </a:rPr>
              <a:t>Care</a:t>
            </a:r>
            <a:endParaRPr lang="en-US" sz="1270"/>
          </a:p>
        </p:txBody>
      </p:sp>
      <p:pic>
        <p:nvPicPr>
          <p:cNvPr id="10" name="Picture 9">
            <a:extLst>
              <a:ext uri="{FF2B5EF4-FFF2-40B4-BE49-F238E27FC236}">
                <a16:creationId xmlns:a16="http://schemas.microsoft.com/office/drawing/2014/main" id="{026DE1B4-6E92-0172-E972-8D7B68F45ED8}"/>
              </a:ext>
            </a:extLst>
          </p:cNvPr>
          <p:cNvPicPr>
            <a:picLocks noChangeAspect="1"/>
          </p:cNvPicPr>
          <p:nvPr/>
        </p:nvPicPr>
        <p:blipFill>
          <a:blip r:embed="rId5"/>
          <a:stretch>
            <a:fillRect/>
          </a:stretch>
        </p:blipFill>
        <p:spPr>
          <a:xfrm>
            <a:off x="6119451" y="527958"/>
            <a:ext cx="4279597" cy="6419395"/>
          </a:xfrm>
          <a:prstGeom prst="rect">
            <a:avLst/>
          </a:prstGeom>
        </p:spPr>
      </p:pic>
      <p:pic>
        <p:nvPicPr>
          <p:cNvPr id="13" name="Picture 12">
            <a:extLst>
              <a:ext uri="{FF2B5EF4-FFF2-40B4-BE49-F238E27FC236}">
                <a16:creationId xmlns:a16="http://schemas.microsoft.com/office/drawing/2014/main" id="{F17EBCAA-8CAB-588D-74EB-CD4617F7B1FD}"/>
              </a:ext>
            </a:extLst>
          </p:cNvPr>
          <p:cNvPicPr>
            <a:picLocks noChangeAspect="1"/>
          </p:cNvPicPr>
          <p:nvPr/>
        </p:nvPicPr>
        <p:blipFill>
          <a:blip r:embed="rId6"/>
          <a:stretch>
            <a:fillRect/>
          </a:stretch>
        </p:blipFill>
        <p:spPr>
          <a:xfrm>
            <a:off x="9493120" y="1398494"/>
            <a:ext cx="3128731" cy="4693096"/>
          </a:xfrm>
          <a:prstGeom prst="rect">
            <a:avLst/>
          </a:prstGeom>
        </p:spPr>
      </p:pic>
    </p:spTree>
    <p:extLst>
      <p:ext uri="{BB962C8B-B14F-4D97-AF65-F5344CB8AC3E}">
        <p14:creationId xmlns:p14="http://schemas.microsoft.com/office/powerpoint/2010/main" val="2162056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ctangle 41" descr="preencoded.png">
            <a:extLst>
              <a:ext uri="{FF2B5EF4-FFF2-40B4-BE49-F238E27FC236}">
                <a16:creationId xmlns:a16="http://schemas.microsoft.com/office/drawing/2014/main" id="{7C933667-8A4D-E0B4-34DD-4E66E3AB127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0" y="0"/>
            <a:ext cx="12192000" cy="6858000"/>
          </a:xfrm>
          <a:prstGeom prst="rect">
            <a:avLst/>
          </a:prstGeom>
        </p:spPr>
      </p:pic>
      <p:sp>
        <p:nvSpPr>
          <p:cNvPr id="2" name="name_07"/>
          <p:cNvSpPr/>
          <p:nvPr/>
        </p:nvSpPr>
        <p:spPr>
          <a:xfrm>
            <a:off x="11264900" y="6292850"/>
            <a:ext cx="641350" cy="565150"/>
          </a:xfrm>
          <a:prstGeom prst="rect">
            <a:avLst/>
          </a:prstGeom>
          <a:noFill/>
          <a:ln/>
        </p:spPr>
        <p:txBody>
          <a:bodyPr wrap="square" lIns="0" tIns="0" rIns="0" bIns="0" rtlCol="0" anchor="ctr"/>
          <a:lstStyle/>
          <a:p>
            <a:pPr algn="r">
              <a:lnSpc>
                <a:spcPts val="1450"/>
              </a:lnSpc>
            </a:pPr>
            <a:r>
              <a:rPr lang="en-US" sz="1250" b="1">
                <a:solidFill>
                  <a:srgbClr val="27285E"/>
                </a:solidFill>
                <a:latin typeface="Raleway Bold" pitchFamily="34" charset="0"/>
                <a:ea typeface="Raleway Bold" pitchFamily="34" charset="-122"/>
                <a:cs typeface="Raleway Bold" pitchFamily="34" charset="-120"/>
              </a:rPr>
              <a:t>04</a:t>
            </a:r>
            <a:endParaRPr lang="en-US" sz="1250">
              <a:solidFill>
                <a:srgbClr val="27285E"/>
              </a:solidFill>
            </a:endParaRPr>
          </a:p>
        </p:txBody>
      </p:sp>
      <p:sp>
        <p:nvSpPr>
          <p:cNvPr id="3" name="Title"/>
          <p:cNvSpPr/>
          <p:nvPr/>
        </p:nvSpPr>
        <p:spPr>
          <a:xfrm>
            <a:off x="427205" y="975374"/>
            <a:ext cx="9238761" cy="482600"/>
          </a:xfrm>
          <a:prstGeom prst="rect">
            <a:avLst/>
          </a:prstGeom>
          <a:noFill/>
          <a:ln/>
        </p:spPr>
        <p:txBody>
          <a:bodyPr wrap="square" lIns="0" tIns="0" rIns="0" bIns="0" rtlCol="0" anchor="t"/>
          <a:lstStyle/>
          <a:p>
            <a:pPr>
              <a:lnSpc>
                <a:spcPct val="91667"/>
              </a:lnSpc>
            </a:pPr>
            <a:r>
              <a:rPr lang="en-US" sz="4500" b="1">
                <a:solidFill>
                  <a:srgbClr val="27285E"/>
                </a:solidFill>
                <a:latin typeface="Raleway Bold"/>
              </a:rPr>
              <a:t>Using </a:t>
            </a:r>
            <a:r>
              <a:rPr lang="en-US" sz="4500" b="1" err="1">
                <a:solidFill>
                  <a:srgbClr val="27285E"/>
                </a:solidFill>
                <a:latin typeface="Raleway Bold"/>
              </a:rPr>
              <a:t>MyCare.scot</a:t>
            </a:r>
            <a:r>
              <a:rPr lang="en-US" sz="4500" b="1">
                <a:solidFill>
                  <a:srgbClr val="27285E"/>
                </a:solidFill>
                <a:latin typeface="Raleway Bold"/>
              </a:rPr>
              <a:t> today</a:t>
            </a:r>
          </a:p>
        </p:txBody>
      </p:sp>
      <p:sp>
        <p:nvSpPr>
          <p:cNvPr id="6" name="MyCare"/>
          <p:cNvSpPr/>
          <p:nvPr/>
        </p:nvSpPr>
        <p:spPr>
          <a:xfrm>
            <a:off x="63500" y="31750"/>
            <a:ext cx="1057971" cy="495905"/>
          </a:xfrm>
          <a:prstGeom prst="rect">
            <a:avLst/>
          </a:prstGeom>
          <a:noFill/>
          <a:ln/>
        </p:spPr>
        <p:txBody>
          <a:bodyPr wrap="square" lIns="0" tIns="0" rIns="0" bIns="0" rtlCol="0" anchor="ctr"/>
          <a:lstStyle/>
          <a:p>
            <a:pPr algn="ctr">
              <a:lnSpc>
                <a:spcPts val="1500"/>
              </a:lnSpc>
            </a:pPr>
            <a:r>
              <a:rPr lang="en-US" sz="1269" err="1">
                <a:solidFill>
                  <a:srgbClr val="27285E"/>
                </a:solidFill>
                <a:latin typeface="Raleway Light" pitchFamily="34" charset="0"/>
                <a:ea typeface="Raleway Light" pitchFamily="34" charset="-122"/>
                <a:cs typeface="Raleway Light" pitchFamily="34" charset="-120"/>
              </a:rPr>
              <a:t>My</a:t>
            </a:r>
            <a:r>
              <a:rPr lang="en-US" sz="1269" b="1" err="1">
                <a:solidFill>
                  <a:srgbClr val="27285E"/>
                </a:solidFill>
                <a:latin typeface="Raleway Bold" pitchFamily="34" charset="0"/>
                <a:ea typeface="Raleway Bold" pitchFamily="34" charset="-122"/>
                <a:cs typeface="Raleway Bold" pitchFamily="34" charset="-120"/>
              </a:rPr>
              <a:t>Care</a:t>
            </a:r>
            <a:endParaRPr lang="en-US" sz="1269">
              <a:solidFill>
                <a:srgbClr val="27285E"/>
              </a:solidFill>
            </a:endParaRPr>
          </a:p>
        </p:txBody>
      </p:sp>
      <p:grpSp>
        <p:nvGrpSpPr>
          <p:cNvPr id="7" name="Group 6">
            <a:extLst>
              <a:ext uri="{FF2B5EF4-FFF2-40B4-BE49-F238E27FC236}">
                <a16:creationId xmlns:a16="http://schemas.microsoft.com/office/drawing/2014/main" id="{81A3CBF3-C12C-F26E-3979-360AF55C9F1D}"/>
              </a:ext>
            </a:extLst>
          </p:cNvPr>
          <p:cNvGrpSpPr/>
          <p:nvPr/>
        </p:nvGrpSpPr>
        <p:grpSpPr>
          <a:xfrm>
            <a:off x="6451851" y="2389656"/>
            <a:ext cx="4428490" cy="3952629"/>
            <a:chOff x="11050188" y="3449397"/>
            <a:chExt cx="6104160" cy="4814184"/>
          </a:xfrm>
        </p:grpSpPr>
        <p:sp>
          <p:nvSpPr>
            <p:cNvPr id="8" name="Rounded Rectangle 10">
              <a:extLst>
                <a:ext uri="{FF2B5EF4-FFF2-40B4-BE49-F238E27FC236}">
                  <a16:creationId xmlns:a16="http://schemas.microsoft.com/office/drawing/2014/main" id="{4DAD8D67-1981-AA06-8488-CA9D91471D62}"/>
                </a:ext>
              </a:extLst>
            </p:cNvPr>
            <p:cNvSpPr/>
            <p:nvPr/>
          </p:nvSpPr>
          <p:spPr>
            <a:xfrm>
              <a:off x="11050188" y="3449397"/>
              <a:ext cx="2995857" cy="1539432"/>
            </a:xfrm>
            <a:prstGeom prst="roundRect">
              <a:avLst/>
            </a:prstGeom>
            <a:solidFill>
              <a:srgbClr val="2728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defRPr/>
              </a:pPr>
              <a:r>
                <a:rPr lang="en-US" sz="1350" b="1">
                  <a:solidFill>
                    <a:schemeClr val="bg1"/>
                  </a:solidFill>
                  <a:latin typeface="Raleway" pitchFamily="2" charset="77"/>
                  <a:ea typeface="Source Sans Pro" panose="020B0503030403020204" pitchFamily="34" charset="0"/>
                </a:rPr>
                <a:t>Identity</a:t>
              </a:r>
            </a:p>
            <a:p>
              <a:pPr algn="ctr" defTabSz="685834">
                <a:defRPr/>
              </a:pPr>
              <a:r>
                <a:rPr lang="en-US" sz="1350">
                  <a:solidFill>
                    <a:schemeClr val="bg1"/>
                  </a:solidFill>
                  <a:latin typeface="Raleway" pitchFamily="2" charset="77"/>
                  <a:ea typeface="Source Sans Pro" panose="020B0503030403020204" pitchFamily="34" charset="0"/>
                </a:rPr>
                <a:t>Secure login using </a:t>
              </a:r>
              <a:r>
                <a:rPr lang="en-US" sz="1350" err="1">
                  <a:solidFill>
                    <a:schemeClr val="bg1"/>
                  </a:solidFill>
                  <a:latin typeface="Raleway" pitchFamily="2" charset="77"/>
                  <a:ea typeface="Source Sans Pro" panose="020B0503030403020204" pitchFamily="34" charset="0"/>
                </a:rPr>
                <a:t>ScotAccount</a:t>
              </a:r>
              <a:endParaRPr lang="en-US" sz="1350">
                <a:solidFill>
                  <a:schemeClr val="bg1"/>
                </a:solidFill>
                <a:latin typeface="Raleway" pitchFamily="2" charset="77"/>
                <a:ea typeface="Source Sans Pro" panose="020B0503030403020204" pitchFamily="34" charset="0"/>
              </a:endParaRPr>
            </a:p>
          </p:txBody>
        </p:sp>
        <p:sp>
          <p:nvSpPr>
            <p:cNvPr id="9" name="Rounded Rectangle 11">
              <a:extLst>
                <a:ext uri="{FF2B5EF4-FFF2-40B4-BE49-F238E27FC236}">
                  <a16:creationId xmlns:a16="http://schemas.microsoft.com/office/drawing/2014/main" id="{C369DF86-3979-FF59-CC72-109C5B7B8422}"/>
                </a:ext>
              </a:extLst>
            </p:cNvPr>
            <p:cNvSpPr/>
            <p:nvPr/>
          </p:nvSpPr>
          <p:spPr>
            <a:xfrm>
              <a:off x="14158491" y="6724150"/>
              <a:ext cx="2995857" cy="1539431"/>
            </a:xfrm>
            <a:prstGeom prst="round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defRPr/>
              </a:pPr>
              <a:r>
                <a:rPr lang="en-US" sz="1350" b="1">
                  <a:solidFill>
                    <a:schemeClr val="bg1"/>
                  </a:solidFill>
                  <a:latin typeface="Raleway" pitchFamily="2" charset="77"/>
                  <a:ea typeface="Source Sans Pro" panose="020B0503030403020204" pitchFamily="34" charset="0"/>
                </a:rPr>
                <a:t>Digital communications</a:t>
              </a:r>
            </a:p>
            <a:p>
              <a:pPr algn="ctr" defTabSz="685834">
                <a:defRPr/>
              </a:pPr>
              <a:r>
                <a:rPr lang="en-US" sz="1350">
                  <a:solidFill>
                    <a:schemeClr val="bg1"/>
                  </a:solidFill>
                  <a:latin typeface="Raleway" pitchFamily="2" charset="77"/>
                  <a:ea typeface="Source Sans Pro" panose="020B0503030403020204" pitchFamily="34" charset="0"/>
                </a:rPr>
                <a:t>Receive letters, notifications &amp; messages</a:t>
              </a:r>
            </a:p>
          </p:txBody>
        </p:sp>
        <p:sp>
          <p:nvSpPr>
            <p:cNvPr id="10" name="Rounded Rectangle 12">
              <a:extLst>
                <a:ext uri="{FF2B5EF4-FFF2-40B4-BE49-F238E27FC236}">
                  <a16:creationId xmlns:a16="http://schemas.microsoft.com/office/drawing/2014/main" id="{D7CF0C64-7D98-474B-F361-FAC0526CF60E}"/>
                </a:ext>
              </a:extLst>
            </p:cNvPr>
            <p:cNvSpPr/>
            <p:nvPr/>
          </p:nvSpPr>
          <p:spPr>
            <a:xfrm>
              <a:off x="11050188" y="6724150"/>
              <a:ext cx="2995857" cy="1539431"/>
            </a:xfrm>
            <a:prstGeom prst="round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defRPr/>
              </a:pPr>
              <a:r>
                <a:rPr lang="en-US" sz="1350" b="1">
                  <a:solidFill>
                    <a:schemeClr val="bg1"/>
                  </a:solidFill>
                  <a:latin typeface="Raleway" pitchFamily="2" charset="77"/>
                  <a:ea typeface="Source Sans Pro" panose="020B0503030403020204" pitchFamily="34" charset="0"/>
                </a:rPr>
                <a:t>Appointments</a:t>
              </a:r>
            </a:p>
            <a:p>
              <a:pPr algn="ctr" defTabSz="685834">
                <a:defRPr/>
              </a:pPr>
              <a:r>
                <a:rPr lang="en-US" sz="1350">
                  <a:solidFill>
                    <a:schemeClr val="bg1"/>
                  </a:solidFill>
                  <a:latin typeface="Raleway" pitchFamily="2" charset="77"/>
                  <a:ea typeface="Source Sans Pro" panose="020B0503030403020204" pitchFamily="34" charset="0"/>
                </a:rPr>
                <a:t>View upcoming new routine appointments</a:t>
              </a:r>
            </a:p>
          </p:txBody>
        </p:sp>
        <p:sp>
          <p:nvSpPr>
            <p:cNvPr id="11" name="Rounded Rectangle 13">
              <a:extLst>
                <a:ext uri="{FF2B5EF4-FFF2-40B4-BE49-F238E27FC236}">
                  <a16:creationId xmlns:a16="http://schemas.microsoft.com/office/drawing/2014/main" id="{EF6BE73B-F7E8-9DEB-6FA2-5F7380B77D80}"/>
                </a:ext>
              </a:extLst>
            </p:cNvPr>
            <p:cNvSpPr/>
            <p:nvPr/>
          </p:nvSpPr>
          <p:spPr>
            <a:xfrm>
              <a:off x="14158491" y="3465495"/>
              <a:ext cx="2995857" cy="1539431"/>
            </a:xfrm>
            <a:prstGeom prst="roundRect">
              <a:avLst/>
            </a:prstGeom>
            <a:solidFill>
              <a:srgbClr val="2728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defRPr/>
              </a:pPr>
              <a:r>
                <a:rPr lang="en-US" sz="1350" b="1">
                  <a:solidFill>
                    <a:schemeClr val="bg1"/>
                  </a:solidFill>
                  <a:latin typeface="Raleway" pitchFamily="2" charset="77"/>
                  <a:ea typeface="Source Sans Pro" panose="020B0503030403020204" pitchFamily="34" charset="0"/>
                </a:rPr>
                <a:t>Health &amp; care record</a:t>
              </a:r>
            </a:p>
            <a:p>
              <a:pPr algn="ctr" defTabSz="685834">
                <a:defRPr/>
              </a:pPr>
              <a:r>
                <a:rPr lang="en-US" sz="1350">
                  <a:solidFill>
                    <a:schemeClr val="bg1"/>
                  </a:solidFill>
                  <a:latin typeface="Raleway" pitchFamily="2" charset="77"/>
                  <a:ea typeface="Source Sans Pro" panose="020B0503030403020204" pitchFamily="34" charset="0"/>
                </a:rPr>
                <a:t>View Flu and Covid-19 vaccinations, medicines and allergies</a:t>
              </a:r>
            </a:p>
          </p:txBody>
        </p:sp>
        <p:sp>
          <p:nvSpPr>
            <p:cNvPr id="12" name="Rounded Rectangle 10">
              <a:extLst>
                <a:ext uri="{FF2B5EF4-FFF2-40B4-BE49-F238E27FC236}">
                  <a16:creationId xmlns:a16="http://schemas.microsoft.com/office/drawing/2014/main" id="{CD18DC53-0B78-549E-5A01-5491E445FAFE}"/>
                </a:ext>
              </a:extLst>
            </p:cNvPr>
            <p:cNvSpPr/>
            <p:nvPr/>
          </p:nvSpPr>
          <p:spPr>
            <a:xfrm>
              <a:off x="11050188" y="5071933"/>
              <a:ext cx="2995857" cy="1539431"/>
            </a:xfrm>
            <a:prstGeom prst="roundRect">
              <a:avLst/>
            </a:prstGeom>
            <a:solidFill>
              <a:srgbClr val="27285E"/>
            </a:solidFill>
            <a:ln>
              <a:no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34">
                <a:defRPr/>
              </a:pPr>
              <a:r>
                <a:rPr lang="en-US" sz="1350" b="1">
                  <a:solidFill>
                    <a:schemeClr val="bg1"/>
                  </a:solidFill>
                  <a:latin typeface="Raleway" pitchFamily="2" charset="77"/>
                  <a:ea typeface="Source Sans Pro" panose="020B0503030403020204" pitchFamily="34" charset="0"/>
                </a:rPr>
                <a:t>Demographics</a:t>
              </a:r>
            </a:p>
            <a:p>
              <a:pPr algn="ctr" defTabSz="685834">
                <a:defRPr/>
              </a:pPr>
              <a:r>
                <a:rPr lang="en-US" sz="1350">
                  <a:solidFill>
                    <a:schemeClr val="bg1"/>
                  </a:solidFill>
                  <a:latin typeface="Raleway" pitchFamily="2" charset="77"/>
                  <a:ea typeface="Source Sans Pro" panose="020B0503030403020204" pitchFamily="34" charset="0"/>
                  <a:cs typeface="Poppins"/>
                </a:rPr>
                <a:t>View personal information, including CHI number</a:t>
              </a:r>
            </a:p>
          </p:txBody>
        </p:sp>
        <p:sp>
          <p:nvSpPr>
            <p:cNvPr id="13" name="Rounded Rectangle 11">
              <a:extLst>
                <a:ext uri="{FF2B5EF4-FFF2-40B4-BE49-F238E27FC236}">
                  <a16:creationId xmlns:a16="http://schemas.microsoft.com/office/drawing/2014/main" id="{8DEDCF16-2E84-A0FD-7923-229CFE9CBC56}"/>
                </a:ext>
              </a:extLst>
            </p:cNvPr>
            <p:cNvSpPr/>
            <p:nvPr/>
          </p:nvSpPr>
          <p:spPr>
            <a:xfrm>
              <a:off x="14158491" y="5087127"/>
              <a:ext cx="2995857" cy="1560351"/>
            </a:xfrm>
            <a:prstGeom prst="roundRect">
              <a:avLst/>
            </a:prstGeom>
            <a:solidFill>
              <a:srgbClr val="27285E"/>
            </a:solidFill>
            <a:ln>
              <a:noFill/>
            </a:ln>
          </p:spPr>
          <p:style>
            <a:lnRef idx="2">
              <a:schemeClr val="accent1">
                <a:shade val="15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34">
                <a:defRPr/>
              </a:pPr>
              <a:r>
                <a:rPr lang="en-US" sz="1350" b="1">
                  <a:solidFill>
                    <a:schemeClr val="bg1"/>
                  </a:solidFill>
                  <a:latin typeface="Raleway" pitchFamily="2" charset="77"/>
                  <a:ea typeface="Source Sans Pro" panose="020B0503030403020204" pitchFamily="34" charset="0"/>
                </a:rPr>
                <a:t>Service finder</a:t>
              </a:r>
            </a:p>
            <a:p>
              <a:pPr algn="ctr" defTabSz="685834">
                <a:defRPr/>
              </a:pPr>
              <a:r>
                <a:rPr lang="en-US" sz="1350">
                  <a:solidFill>
                    <a:schemeClr val="bg1"/>
                  </a:solidFill>
                  <a:latin typeface="Raleway" pitchFamily="2" charset="77"/>
                  <a:ea typeface="Source Sans Pro" panose="020B0503030403020204" pitchFamily="34" charset="0"/>
                  <a:cs typeface="Poppins"/>
                </a:rPr>
                <a:t>Links to useful information</a:t>
              </a:r>
            </a:p>
          </p:txBody>
        </p:sp>
      </p:grpSp>
      <p:pic>
        <p:nvPicPr>
          <p:cNvPr id="15" name="Picture 14">
            <a:extLst>
              <a:ext uri="{FF2B5EF4-FFF2-40B4-BE49-F238E27FC236}">
                <a16:creationId xmlns:a16="http://schemas.microsoft.com/office/drawing/2014/main" id="{1C7249A0-0884-12B8-9D65-4351B6C9FB5F}"/>
              </a:ext>
            </a:extLst>
          </p:cNvPr>
          <p:cNvPicPr>
            <a:picLocks noChangeAspect="1"/>
          </p:cNvPicPr>
          <p:nvPr/>
        </p:nvPicPr>
        <p:blipFill>
          <a:blip r:embed="rId4"/>
          <a:stretch>
            <a:fillRect/>
          </a:stretch>
        </p:blipFill>
        <p:spPr>
          <a:xfrm>
            <a:off x="2339678" y="1905692"/>
            <a:ext cx="3316056" cy="4974085"/>
          </a:xfrm>
          <a:prstGeom prst="rect">
            <a:avLst/>
          </a:prstGeom>
        </p:spPr>
      </p:pic>
      <p:pic>
        <p:nvPicPr>
          <p:cNvPr id="14" name="Picture 13">
            <a:extLst>
              <a:ext uri="{FF2B5EF4-FFF2-40B4-BE49-F238E27FC236}">
                <a16:creationId xmlns:a16="http://schemas.microsoft.com/office/drawing/2014/main" id="{1EE11AA6-8644-0B63-DC04-48755D11FC37}"/>
              </a:ext>
            </a:extLst>
          </p:cNvPr>
          <p:cNvPicPr>
            <a:picLocks noChangeAspect="1"/>
          </p:cNvPicPr>
          <p:nvPr/>
        </p:nvPicPr>
        <p:blipFill>
          <a:blip r:embed="rId5"/>
          <a:stretch>
            <a:fillRect/>
          </a:stretch>
        </p:blipFill>
        <p:spPr>
          <a:xfrm rot="16200000">
            <a:off x="-1049341" y="2409499"/>
            <a:ext cx="5185803" cy="3888574"/>
          </a:xfrm>
          <a:prstGeom prst="rect">
            <a:avLst/>
          </a:prstGeom>
        </p:spPr>
      </p:pic>
    </p:spTree>
    <p:extLst>
      <p:ext uri="{BB962C8B-B14F-4D97-AF65-F5344CB8AC3E}">
        <p14:creationId xmlns:p14="http://schemas.microsoft.com/office/powerpoint/2010/main" val="556897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tangle 41" descr="preencoded.png"/>
          <p:cNvPicPr>
            <a:picLocks noChangeAspect="1"/>
          </p:cNvPicPr>
          <p:nvPr/>
        </p:nvPicPr>
        <p:blipFill>
          <a:blip r:embed="rId3"/>
          <a:srcRect/>
          <a:stretch/>
        </p:blipFill>
        <p:spPr>
          <a:xfrm>
            <a:off x="0" y="0"/>
            <a:ext cx="6502400" cy="6858000"/>
          </a:xfrm>
          <a:prstGeom prst="rect">
            <a:avLst/>
          </a:prstGeom>
        </p:spPr>
      </p:pic>
      <p:sp>
        <p:nvSpPr>
          <p:cNvPr id="4" name="name_05"/>
          <p:cNvSpPr/>
          <p:nvPr/>
        </p:nvSpPr>
        <p:spPr>
          <a:xfrm>
            <a:off x="11264900" y="6292850"/>
            <a:ext cx="641350" cy="565150"/>
          </a:xfrm>
          <a:prstGeom prst="rect">
            <a:avLst/>
          </a:prstGeom>
          <a:noFill/>
          <a:ln/>
        </p:spPr>
        <p:txBody>
          <a:bodyPr wrap="square" lIns="0" tIns="0" rIns="0" bIns="0" rtlCol="0" anchor="ct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r">
              <a:lnSpc>
                <a:spcPts val="1450"/>
              </a:lnSpc>
              <a:buNone/>
            </a:pPr>
            <a:r>
              <a:rPr lang="en-US" sz="1250" b="1">
                <a:solidFill>
                  <a:srgbClr val="035DB8"/>
                </a:solidFill>
                <a:latin typeface="Raleway Bold" pitchFamily="34" charset="0"/>
                <a:ea typeface="Raleway Bold" pitchFamily="34" charset="-122"/>
                <a:cs typeface="Raleway Bold" pitchFamily="34" charset="-120"/>
              </a:rPr>
              <a:t>05</a:t>
            </a:r>
            <a:endParaRPr lang="en-US" sz="1250"/>
          </a:p>
        </p:txBody>
      </p:sp>
      <p:sp>
        <p:nvSpPr>
          <p:cNvPr id="5" name="Title"/>
          <p:cNvSpPr/>
          <p:nvPr/>
        </p:nvSpPr>
        <p:spPr>
          <a:xfrm>
            <a:off x="1098450" y="1924991"/>
            <a:ext cx="4965699" cy="482600"/>
          </a:xfrm>
          <a:prstGeom prst="rect">
            <a:avLst/>
          </a:prstGeom>
          <a:noFill/>
          <a:ln/>
        </p:spPr>
        <p:txBody>
          <a:bodyPr wrap="square" lIns="0" tIns="0" rIns="0" bIns="0" rtlCol="0" anchor="t"/>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ct val="91667"/>
              </a:lnSpc>
            </a:pPr>
            <a:r>
              <a:rPr lang="en-US" sz="4500" b="1">
                <a:solidFill>
                  <a:srgbClr val="FFFFFF"/>
                </a:solidFill>
                <a:latin typeface="Raleway Bold"/>
              </a:rPr>
              <a:t>Current priorities</a:t>
            </a:r>
            <a:endParaRPr lang="en-US"/>
          </a:p>
        </p:txBody>
      </p:sp>
      <p:sp>
        <p:nvSpPr>
          <p:cNvPr id="7" name="I am body copy Lorem ipsum dolor sit amet consectetur adipiscing elit Curabitur ac venenatis nulla Maecenas ac auctor erat quis sodales odio Orci varius natoque penatibus et magnis dis parturient montes nascetur ridiculus mus"/>
          <p:cNvSpPr/>
          <p:nvPr/>
        </p:nvSpPr>
        <p:spPr>
          <a:xfrm>
            <a:off x="1101216" y="3038071"/>
            <a:ext cx="4356961" cy="1466850"/>
          </a:xfrm>
          <a:prstGeom prst="rect">
            <a:avLst/>
          </a:prstGeom>
          <a:noFill/>
          <a:ln/>
        </p:spPr>
        <p:txBody>
          <a:bodyPr wrap="square" lIns="0" tIns="0" rIns="0" bIns="0" rtlCol="0" anchor="t"/>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85750" indent="-285750">
              <a:lnSpc>
                <a:spcPct val="91667"/>
              </a:lnSpc>
              <a:buFont typeface="Arial"/>
              <a:buChar char="•"/>
            </a:pPr>
            <a:r>
              <a:rPr lang="en-US" sz="2000">
                <a:solidFill>
                  <a:srgbClr val="FFFFFF"/>
                </a:solidFill>
                <a:latin typeface="Raleway Regular"/>
                <a:ea typeface="Raleway Regular" pitchFamily="34" charset="-122"/>
                <a:cs typeface="Raleway Regular" pitchFamily="34" charset="-120"/>
              </a:rPr>
              <a:t>Secondary care appointments and communications</a:t>
            </a:r>
          </a:p>
          <a:p>
            <a:pPr marL="285750" indent="-285750">
              <a:lnSpc>
                <a:spcPct val="91667"/>
              </a:lnSpc>
              <a:buFont typeface="Arial"/>
              <a:buChar char="•"/>
            </a:pPr>
            <a:endParaRPr lang="en-US" sz="2000">
              <a:solidFill>
                <a:srgbClr val="FFFFFF"/>
              </a:solidFill>
              <a:latin typeface="Raleway Regular"/>
              <a:ea typeface="Raleway Regular" pitchFamily="34" charset="-122"/>
              <a:cs typeface="Raleway Regular" pitchFamily="34" charset="-120"/>
            </a:endParaRPr>
          </a:p>
          <a:p>
            <a:pPr marL="285750" indent="-285750">
              <a:lnSpc>
                <a:spcPct val="91667"/>
              </a:lnSpc>
              <a:buFont typeface="Arial"/>
              <a:buChar char="•"/>
            </a:pPr>
            <a:r>
              <a:rPr lang="en-US" sz="2000">
                <a:solidFill>
                  <a:srgbClr val="FFFFFF"/>
                </a:solidFill>
                <a:latin typeface="Raleway Regular"/>
                <a:ea typeface="Raleway Regular" pitchFamily="34" charset="-122"/>
                <a:cs typeface="Raleway Regular" pitchFamily="34" charset="-120"/>
              </a:rPr>
              <a:t> Social work / social care</a:t>
            </a:r>
          </a:p>
          <a:p>
            <a:pPr marL="285750" indent="-285750">
              <a:lnSpc>
                <a:spcPct val="91667"/>
              </a:lnSpc>
              <a:buFont typeface="Arial"/>
              <a:buChar char="•"/>
            </a:pPr>
            <a:endParaRPr lang="en-US" sz="2000">
              <a:solidFill>
                <a:srgbClr val="FFFFFF"/>
              </a:solidFill>
              <a:latin typeface="Raleway Regular"/>
              <a:ea typeface="Raleway Regular" pitchFamily="34" charset="-122"/>
              <a:cs typeface="Raleway Regular" pitchFamily="34" charset="-120"/>
            </a:endParaRPr>
          </a:p>
          <a:p>
            <a:pPr marL="285750" indent="-285750">
              <a:lnSpc>
                <a:spcPct val="91667"/>
              </a:lnSpc>
              <a:buFont typeface="Arial"/>
              <a:buChar char="•"/>
            </a:pPr>
            <a:r>
              <a:rPr lang="en-US" sz="2000">
                <a:solidFill>
                  <a:srgbClr val="FFFFFF"/>
                </a:solidFill>
                <a:latin typeface="Raleway Regular"/>
                <a:ea typeface="Raleway Regular" pitchFamily="34" charset="-122"/>
                <a:cs typeface="Raleway Regular" pitchFamily="34" charset="-120"/>
              </a:rPr>
              <a:t>Maintenance and improvements of the live service</a:t>
            </a:r>
          </a:p>
          <a:p>
            <a:pPr marL="285750" indent="-285750">
              <a:lnSpc>
                <a:spcPct val="91667"/>
              </a:lnSpc>
              <a:buFont typeface="Arial"/>
              <a:buChar char="•"/>
            </a:pPr>
            <a:endParaRPr lang="en-US" sz="2000">
              <a:solidFill>
                <a:srgbClr val="FFFFFF"/>
              </a:solidFill>
              <a:latin typeface="Raleway Regular"/>
              <a:ea typeface="Raleway Regular" pitchFamily="34" charset="-122"/>
              <a:cs typeface="Raleway Regular" pitchFamily="34" charset="-120"/>
            </a:endParaRPr>
          </a:p>
          <a:p>
            <a:pPr marL="285750" indent="-285750">
              <a:lnSpc>
                <a:spcPct val="91667"/>
              </a:lnSpc>
              <a:buFont typeface="Arial"/>
              <a:buChar char="•"/>
            </a:pPr>
            <a:r>
              <a:rPr lang="en-US" sz="2000">
                <a:solidFill>
                  <a:srgbClr val="FFFFFF"/>
                </a:solidFill>
                <a:latin typeface="Raleway Regular"/>
                <a:ea typeface="Raleway Regular" pitchFamily="34" charset="-122"/>
                <a:cs typeface="Raleway Regular" pitchFamily="34" charset="-120"/>
              </a:rPr>
              <a:t>'Discovery' work for new or enhanced features </a:t>
            </a:r>
          </a:p>
          <a:p>
            <a:pPr marL="285750" indent="-285750" algn="l">
              <a:lnSpc>
                <a:spcPct val="91667"/>
              </a:lnSpc>
              <a:buFont typeface="Arial"/>
              <a:buChar char="•"/>
            </a:pPr>
            <a:endParaRPr lang="en-US" sz="1500">
              <a:solidFill>
                <a:srgbClr val="FFFFFF"/>
              </a:solidFill>
              <a:latin typeface="Raleway Regular"/>
            </a:endParaRPr>
          </a:p>
        </p:txBody>
      </p:sp>
      <p:sp>
        <p:nvSpPr>
          <p:cNvPr id="8" name="MyCare"/>
          <p:cNvSpPr/>
          <p:nvPr/>
        </p:nvSpPr>
        <p:spPr>
          <a:xfrm>
            <a:off x="63500" y="31751"/>
            <a:ext cx="1058604" cy="496207"/>
          </a:xfrm>
          <a:prstGeom prst="rect">
            <a:avLst/>
          </a:prstGeom>
          <a:noFill/>
          <a:ln/>
        </p:spPr>
        <p:txBody>
          <a:bodyPr wrap="square" lIns="0" tIns="0" rIns="0" bIns="0" rtlCol="0" anchor="ct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lnSpc>
                <a:spcPts val="1500"/>
              </a:lnSpc>
              <a:buNone/>
            </a:pPr>
            <a:r>
              <a:rPr lang="en-US" sz="1270">
                <a:solidFill>
                  <a:srgbClr val="FFFFFF"/>
                </a:solidFill>
                <a:latin typeface="Raleway Light" pitchFamily="34" charset="0"/>
                <a:ea typeface="Raleway Light" pitchFamily="34" charset="-122"/>
                <a:cs typeface="Raleway Light" pitchFamily="34" charset="-120"/>
              </a:rPr>
              <a:t>My</a:t>
            </a:r>
            <a:r>
              <a:rPr lang="en-US" sz="1270" b="1">
                <a:solidFill>
                  <a:srgbClr val="FFFFFF"/>
                </a:solidFill>
                <a:latin typeface="Raleway Bold" pitchFamily="34" charset="0"/>
                <a:ea typeface="Raleway Bold" pitchFamily="34" charset="-122"/>
                <a:cs typeface="Raleway Bold" pitchFamily="34" charset="-120"/>
              </a:rPr>
              <a:t>Care</a:t>
            </a:r>
            <a:endParaRPr lang="en-US" sz="1270"/>
          </a:p>
        </p:txBody>
      </p:sp>
      <p:pic>
        <p:nvPicPr>
          <p:cNvPr id="11" name="Picture Placeholder 10">
            <a:extLst>
              <a:ext uri="{FF2B5EF4-FFF2-40B4-BE49-F238E27FC236}">
                <a16:creationId xmlns:a16="http://schemas.microsoft.com/office/drawing/2014/main" id="{A8D6FB3E-08FE-ABB6-05C9-90C5AF0E9343}"/>
              </a:ext>
            </a:extLst>
          </p:cNvPr>
          <p:cNvPicPr>
            <a:picLocks noGrp="1" noChangeAspect="1"/>
          </p:cNvPicPr>
          <p:nvPr>
            <p:ph type="pic" sz="quarter" idx="11"/>
          </p:nvPr>
        </p:nvPicPr>
        <p:blipFill>
          <a:blip r:embed="rId4"/>
          <a:srcRect l="49899" r="13793"/>
          <a:stretch>
            <a:fillRect/>
          </a:stretch>
        </p:blipFill>
        <p:spPr>
          <a:xfrm>
            <a:off x="7516784" y="1037329"/>
            <a:ext cx="3748115" cy="5820672"/>
          </a:xfrm>
          <a:prstGeom prst="round2SameRect">
            <a:avLst>
              <a:gd name="adj1" fmla="val 50000"/>
              <a:gd name="adj2" fmla="val 0"/>
            </a:avLst>
          </a:prstGeom>
          <a:solidFill>
            <a:prstClr val="white">
              <a:lumMod val="95000"/>
            </a:prstClr>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50653-AE1A-1AB4-1EB4-D2228A06D688}"/>
            </a:ext>
          </a:extLst>
        </p:cNvPr>
        <p:cNvGrpSpPr/>
        <p:nvPr/>
      </p:nvGrpSpPr>
      <p:grpSpPr>
        <a:xfrm>
          <a:off x="0" y="0"/>
          <a:ext cx="0" cy="0"/>
          <a:chOff x="0" y="0"/>
          <a:chExt cx="0" cy="0"/>
        </a:xfrm>
      </p:grpSpPr>
      <p:sp>
        <p:nvSpPr>
          <p:cNvPr id="2" name="name_07">
            <a:extLst>
              <a:ext uri="{FF2B5EF4-FFF2-40B4-BE49-F238E27FC236}">
                <a16:creationId xmlns:a16="http://schemas.microsoft.com/office/drawing/2014/main" id="{0A15ED00-CD74-854F-9F23-274128F4E3C8}"/>
              </a:ext>
            </a:extLst>
          </p:cNvPr>
          <p:cNvSpPr/>
          <p:nvPr/>
        </p:nvSpPr>
        <p:spPr>
          <a:xfrm>
            <a:off x="11264900" y="6292850"/>
            <a:ext cx="641350" cy="565150"/>
          </a:xfrm>
          <a:prstGeom prst="rect">
            <a:avLst/>
          </a:prstGeom>
          <a:noFill/>
          <a:ln/>
        </p:spPr>
        <p:txBody>
          <a:bodyPr wrap="square" lIns="0" tIns="0" rIns="0" bIns="0" rtlCol="0" anchor="ctr"/>
          <a:lstStyle/>
          <a:p>
            <a:pPr algn="r">
              <a:lnSpc>
                <a:spcPts val="1450"/>
              </a:lnSpc>
            </a:pPr>
            <a:r>
              <a:rPr lang="en-US" sz="1250" b="1">
                <a:solidFill>
                  <a:srgbClr val="035DB8"/>
                </a:solidFill>
                <a:latin typeface="Raleway Bold" pitchFamily="34" charset="0"/>
                <a:ea typeface="Raleway Bold" pitchFamily="34" charset="-122"/>
                <a:cs typeface="Raleway Bold" pitchFamily="34" charset="-120"/>
              </a:rPr>
              <a:t>06</a:t>
            </a:r>
            <a:endParaRPr lang="en-US" sz="1250"/>
          </a:p>
        </p:txBody>
      </p:sp>
      <p:sp>
        <p:nvSpPr>
          <p:cNvPr id="3" name="Title">
            <a:extLst>
              <a:ext uri="{FF2B5EF4-FFF2-40B4-BE49-F238E27FC236}">
                <a16:creationId xmlns:a16="http://schemas.microsoft.com/office/drawing/2014/main" id="{A62583D2-4B12-08B1-DBC3-D7D4C06057E1}"/>
              </a:ext>
            </a:extLst>
          </p:cNvPr>
          <p:cNvSpPr/>
          <p:nvPr/>
        </p:nvSpPr>
        <p:spPr>
          <a:xfrm>
            <a:off x="594656" y="2771132"/>
            <a:ext cx="3028087" cy="482600"/>
          </a:xfrm>
          <a:prstGeom prst="rect">
            <a:avLst/>
          </a:prstGeom>
          <a:noFill/>
          <a:ln/>
        </p:spPr>
        <p:txBody>
          <a:bodyPr wrap="square" lIns="0" tIns="0" rIns="0" bIns="0" rtlCol="0" anchor="t"/>
          <a:lstStyle/>
          <a:p>
            <a:pPr>
              <a:lnSpc>
                <a:spcPct val="91667"/>
              </a:lnSpc>
            </a:pPr>
            <a:r>
              <a:rPr lang="en-US" sz="4500" b="1">
                <a:solidFill>
                  <a:srgbClr val="27285E"/>
                </a:solidFill>
                <a:latin typeface="Raleway Bold"/>
              </a:rPr>
              <a:t>Our roadmap</a:t>
            </a:r>
            <a:endParaRPr lang="en-US" sz="4500" b="1">
              <a:solidFill>
                <a:srgbClr val="27285E"/>
              </a:solidFill>
              <a:latin typeface="Raleway Bold"/>
              <a:ea typeface="Calibri"/>
              <a:cs typeface="Calibri"/>
            </a:endParaRPr>
          </a:p>
        </p:txBody>
      </p:sp>
      <p:sp>
        <p:nvSpPr>
          <p:cNvPr id="6" name="MyCare">
            <a:extLst>
              <a:ext uri="{FF2B5EF4-FFF2-40B4-BE49-F238E27FC236}">
                <a16:creationId xmlns:a16="http://schemas.microsoft.com/office/drawing/2014/main" id="{2CCA1121-B75C-69DD-D63F-2B4A198DC340}"/>
              </a:ext>
            </a:extLst>
          </p:cNvPr>
          <p:cNvSpPr/>
          <p:nvPr/>
        </p:nvSpPr>
        <p:spPr>
          <a:xfrm>
            <a:off x="63500" y="31750"/>
            <a:ext cx="1057971" cy="495905"/>
          </a:xfrm>
          <a:prstGeom prst="rect">
            <a:avLst/>
          </a:prstGeom>
          <a:noFill/>
          <a:ln/>
        </p:spPr>
        <p:txBody>
          <a:bodyPr wrap="square" lIns="0" tIns="0" rIns="0" bIns="0" rtlCol="0" anchor="ctr"/>
          <a:lstStyle/>
          <a:p>
            <a:pPr algn="ctr">
              <a:lnSpc>
                <a:spcPts val="1500"/>
              </a:lnSpc>
            </a:pPr>
            <a:r>
              <a:rPr lang="en-US" sz="1269" err="1">
                <a:solidFill>
                  <a:srgbClr val="035DB8"/>
                </a:solidFill>
                <a:latin typeface="Raleway Light" pitchFamily="34" charset="0"/>
                <a:ea typeface="Raleway Light" pitchFamily="34" charset="-122"/>
                <a:cs typeface="Raleway Light" pitchFamily="34" charset="-120"/>
              </a:rPr>
              <a:t>My</a:t>
            </a:r>
            <a:r>
              <a:rPr lang="en-US" sz="1269" b="1" err="1">
                <a:solidFill>
                  <a:srgbClr val="035DB8"/>
                </a:solidFill>
                <a:latin typeface="Raleway Bold" pitchFamily="34" charset="0"/>
                <a:ea typeface="Raleway Bold" pitchFamily="34" charset="-122"/>
                <a:cs typeface="Raleway Bold" pitchFamily="34" charset="-120"/>
              </a:rPr>
              <a:t>Care</a:t>
            </a:r>
            <a:endParaRPr lang="en-US" sz="1269"/>
          </a:p>
        </p:txBody>
      </p:sp>
      <p:pic>
        <p:nvPicPr>
          <p:cNvPr id="9" name="Picture 8">
            <a:extLst>
              <a:ext uri="{FF2B5EF4-FFF2-40B4-BE49-F238E27FC236}">
                <a16:creationId xmlns:a16="http://schemas.microsoft.com/office/drawing/2014/main" id="{ED765959-BCAA-EDDA-B13E-C229A5F061A3}"/>
              </a:ext>
            </a:extLst>
          </p:cNvPr>
          <p:cNvPicPr>
            <a:picLocks noChangeAspect="1"/>
          </p:cNvPicPr>
          <p:nvPr/>
        </p:nvPicPr>
        <p:blipFill>
          <a:blip r:embed="rId3"/>
          <a:stretch>
            <a:fillRect/>
          </a:stretch>
        </p:blipFill>
        <p:spPr>
          <a:xfrm>
            <a:off x="3542063" y="-142461"/>
            <a:ext cx="8364187" cy="7000461"/>
          </a:xfrm>
          <a:prstGeom prst="rect">
            <a:avLst/>
          </a:prstGeom>
        </p:spPr>
      </p:pic>
    </p:spTree>
    <p:extLst>
      <p:ext uri="{BB962C8B-B14F-4D97-AF65-F5344CB8AC3E}">
        <p14:creationId xmlns:p14="http://schemas.microsoft.com/office/powerpoint/2010/main" val="4107159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ctangle 41" descr="preencoded.png"/>
          <p:cNvPicPr>
            <a:picLocks noChangeAspect="1"/>
          </p:cNvPicPr>
          <p:nvPr/>
        </p:nvPicPr>
        <p:blipFill>
          <a:blip>
            <a:extLst>
              <a:ext uri="{96DAC541-7B7A-43D3-8B79-37D633B846F1}">
                <asvg:svgBlip xmlns:asvg="http://schemas.microsoft.com/office/drawing/2016/SVG/main" r:embed="rId3"/>
              </a:ext>
            </a:extLst>
          </a:blip>
          <a:srcRect/>
          <a:stretch/>
        </p:blipFill>
        <p:spPr>
          <a:xfrm>
            <a:off x="0" y="0"/>
            <a:ext cx="6502400" cy="6858000"/>
          </a:xfrm>
          <a:prstGeom prst="rect">
            <a:avLst/>
          </a:prstGeom>
        </p:spPr>
      </p:pic>
      <p:sp>
        <p:nvSpPr>
          <p:cNvPr id="4" name="name_05"/>
          <p:cNvSpPr/>
          <p:nvPr/>
        </p:nvSpPr>
        <p:spPr>
          <a:xfrm>
            <a:off x="11264900" y="6292850"/>
            <a:ext cx="641350" cy="565150"/>
          </a:xfrm>
          <a:prstGeom prst="rect">
            <a:avLst/>
          </a:prstGeom>
          <a:noFill/>
          <a:ln/>
        </p:spPr>
        <p:txBody>
          <a:bodyPr wrap="square" lIns="0" tIns="0" rIns="0" bIns="0" rtlCol="0" anchor="ctr"/>
          <a:lstStyle/>
          <a:p>
            <a:pPr algn="r">
              <a:lnSpc>
                <a:spcPts val="1450"/>
              </a:lnSpc>
            </a:pPr>
            <a:r>
              <a:rPr lang="en-US" sz="1250" b="1">
                <a:solidFill>
                  <a:srgbClr val="27285E"/>
                </a:solidFill>
                <a:latin typeface="Raleway Bold" pitchFamily="34" charset="0"/>
              </a:rPr>
              <a:t>07</a:t>
            </a:r>
            <a:endParaRPr lang="en-US" sz="1250">
              <a:solidFill>
                <a:srgbClr val="27285E"/>
              </a:solidFill>
            </a:endParaRPr>
          </a:p>
        </p:txBody>
      </p:sp>
      <p:sp>
        <p:nvSpPr>
          <p:cNvPr id="5" name="Title"/>
          <p:cNvSpPr/>
          <p:nvPr/>
        </p:nvSpPr>
        <p:spPr>
          <a:xfrm>
            <a:off x="1181100" y="2000250"/>
            <a:ext cx="5283200" cy="482600"/>
          </a:xfrm>
          <a:prstGeom prst="rect">
            <a:avLst/>
          </a:prstGeom>
          <a:noFill/>
          <a:ln/>
        </p:spPr>
        <p:txBody>
          <a:bodyPr wrap="square" lIns="0" tIns="0" rIns="0" bIns="0" rtlCol="0" anchor="t"/>
          <a:lstStyle/>
          <a:p>
            <a:pPr>
              <a:lnSpc>
                <a:spcPct val="91667"/>
              </a:lnSpc>
            </a:pPr>
            <a:r>
              <a:rPr lang="en-US" sz="4500" b="1">
                <a:solidFill>
                  <a:srgbClr val="27285E"/>
                </a:solidFill>
                <a:latin typeface="Raleway Bold" pitchFamily="34" charset="0"/>
                <a:ea typeface="Raleway Bold" pitchFamily="34" charset="-122"/>
                <a:cs typeface="Raleway Bold" pitchFamily="34" charset="-120"/>
              </a:rPr>
              <a:t>Key challenges</a:t>
            </a:r>
            <a:endParaRPr lang="en-US" sz="4500">
              <a:solidFill>
                <a:srgbClr val="27285E"/>
              </a:solidFill>
            </a:endParaRPr>
          </a:p>
        </p:txBody>
      </p:sp>
      <p:sp>
        <p:nvSpPr>
          <p:cNvPr id="7" name="I am body copy Lorem ipsum dolor sit amet consectetur adipiscing elit Curabitur ac venenatis nulla Maecenas ac auctor erat quis sodales odio Orci varius natoque penatibus et magnis dis parturient montes nascetur ridiculus mus"/>
          <p:cNvSpPr/>
          <p:nvPr/>
        </p:nvSpPr>
        <p:spPr>
          <a:xfrm>
            <a:off x="1181100" y="3164874"/>
            <a:ext cx="5049579" cy="1372801"/>
          </a:xfrm>
          <a:prstGeom prst="rect">
            <a:avLst/>
          </a:prstGeom>
          <a:noFill/>
          <a:ln/>
        </p:spPr>
        <p:txBody>
          <a:bodyPr wrap="square" lIns="0" tIns="0" rIns="0" bIns="0" rtlCol="0" anchor="t"/>
          <a:lstStyle/>
          <a:p>
            <a:pPr marL="228611" indent="-228611">
              <a:lnSpc>
                <a:spcPct val="91667"/>
              </a:lnSpc>
              <a:buFont typeface="Arial" panose="020B0604020202020204" pitchFamily="34" charset="0"/>
              <a:buChar char="•"/>
            </a:pPr>
            <a:r>
              <a:rPr lang="en-GB" sz="2000">
                <a:solidFill>
                  <a:srgbClr val="27285E"/>
                </a:solidFill>
                <a:latin typeface="Raleway Regular" pitchFamily="34" charset="0"/>
                <a:ea typeface="Raleway Regular" pitchFamily="34" charset="-122"/>
                <a:cs typeface="Raleway Regular" pitchFamily="34" charset="-120"/>
              </a:rPr>
              <a:t>Change in culture</a:t>
            </a:r>
          </a:p>
          <a:p>
            <a:pPr>
              <a:lnSpc>
                <a:spcPct val="91667"/>
              </a:lnSpc>
            </a:pPr>
            <a:endParaRPr lang="en-GB" sz="1000">
              <a:solidFill>
                <a:srgbClr val="27285E"/>
              </a:solidFill>
              <a:latin typeface="Raleway Regular" pitchFamily="34" charset="0"/>
              <a:ea typeface="Raleway Regular" pitchFamily="34" charset="-122"/>
              <a:cs typeface="Raleway Regular" pitchFamily="34" charset="-120"/>
            </a:endParaRPr>
          </a:p>
          <a:p>
            <a:pPr marL="228611" indent="-228611">
              <a:lnSpc>
                <a:spcPct val="91667"/>
              </a:lnSpc>
              <a:buFont typeface="Arial" panose="020B0604020202020204" pitchFamily="34" charset="0"/>
              <a:buChar char="•"/>
            </a:pPr>
            <a:r>
              <a:rPr lang="en-GB" sz="2000">
                <a:solidFill>
                  <a:srgbClr val="27285E"/>
                </a:solidFill>
                <a:latin typeface="Raleway Regular" pitchFamily="34" charset="0"/>
                <a:ea typeface="Raleway Regular" pitchFamily="34" charset="-122"/>
                <a:cs typeface="Raleway Regular" pitchFamily="34" charset="-120"/>
              </a:rPr>
              <a:t>Trust</a:t>
            </a:r>
          </a:p>
          <a:p>
            <a:pPr marL="228611" indent="-228611">
              <a:lnSpc>
                <a:spcPct val="91667"/>
              </a:lnSpc>
              <a:buFont typeface="Arial" panose="020B0604020202020204" pitchFamily="34" charset="0"/>
              <a:buChar char="•"/>
            </a:pPr>
            <a:endParaRPr lang="en-GB" sz="1000">
              <a:solidFill>
                <a:srgbClr val="27285E"/>
              </a:solidFill>
              <a:latin typeface="Raleway Regular" pitchFamily="34" charset="0"/>
              <a:ea typeface="Raleway Regular" pitchFamily="34" charset="-122"/>
              <a:cs typeface="Raleway Regular" pitchFamily="34" charset="-120"/>
            </a:endParaRPr>
          </a:p>
          <a:p>
            <a:pPr marL="228611" indent="-228611">
              <a:lnSpc>
                <a:spcPct val="91667"/>
              </a:lnSpc>
              <a:buFont typeface="Arial" panose="020B0604020202020204" pitchFamily="34" charset="0"/>
              <a:buChar char="•"/>
            </a:pPr>
            <a:r>
              <a:rPr lang="en-GB" sz="2000">
                <a:solidFill>
                  <a:srgbClr val="27285E"/>
                </a:solidFill>
                <a:latin typeface="Raleway Regular" pitchFamily="34" charset="0"/>
                <a:ea typeface="Raleway Regular" pitchFamily="34" charset="-122"/>
                <a:cs typeface="Raleway Regular" pitchFamily="34" charset="-120"/>
              </a:rPr>
              <a:t>Adding value quickly</a:t>
            </a:r>
          </a:p>
          <a:p>
            <a:pPr marL="228611" indent="-228611">
              <a:lnSpc>
                <a:spcPct val="91667"/>
              </a:lnSpc>
              <a:buFont typeface="Arial" panose="020B0604020202020204" pitchFamily="34" charset="0"/>
              <a:buChar char="•"/>
            </a:pPr>
            <a:endParaRPr lang="en-GB" sz="1000">
              <a:solidFill>
                <a:srgbClr val="27285E"/>
              </a:solidFill>
              <a:latin typeface="Raleway Regular" pitchFamily="34" charset="0"/>
              <a:ea typeface="Raleway Regular" pitchFamily="34" charset="-122"/>
              <a:cs typeface="Raleway Regular" pitchFamily="34" charset="-120"/>
            </a:endParaRPr>
          </a:p>
          <a:p>
            <a:pPr marL="228611" indent="-228611">
              <a:lnSpc>
                <a:spcPct val="91667"/>
              </a:lnSpc>
              <a:buFont typeface="Arial" panose="020B0604020202020204" pitchFamily="34" charset="0"/>
              <a:buChar char="•"/>
            </a:pPr>
            <a:r>
              <a:rPr lang="en-GB" sz="2000">
                <a:solidFill>
                  <a:srgbClr val="27285E"/>
                </a:solidFill>
                <a:latin typeface="Raleway Regular" pitchFamily="34" charset="0"/>
                <a:ea typeface="Raleway Regular" pitchFamily="34" charset="-122"/>
                <a:cs typeface="Raleway Regular" pitchFamily="34" charset="-120"/>
              </a:rPr>
              <a:t>Implementation</a:t>
            </a:r>
          </a:p>
          <a:p>
            <a:pPr>
              <a:lnSpc>
                <a:spcPct val="91667"/>
              </a:lnSpc>
            </a:pPr>
            <a:endParaRPr lang="en-GB" sz="1600">
              <a:solidFill>
                <a:srgbClr val="27285E"/>
              </a:solidFill>
              <a:latin typeface="Raleway Regular" pitchFamily="34" charset="0"/>
              <a:ea typeface="Raleway Regular" pitchFamily="34" charset="-122"/>
              <a:cs typeface="Raleway Regular" pitchFamily="34" charset="-120"/>
            </a:endParaRPr>
          </a:p>
          <a:p>
            <a:pPr>
              <a:lnSpc>
                <a:spcPct val="91667"/>
              </a:lnSpc>
            </a:pPr>
            <a:endParaRPr lang="en-GB" sz="1600">
              <a:solidFill>
                <a:srgbClr val="27285E"/>
              </a:solidFill>
              <a:latin typeface="Raleway Regular" pitchFamily="34" charset="0"/>
              <a:ea typeface="Raleway Regular" pitchFamily="34" charset="-122"/>
              <a:cs typeface="Raleway Regular" pitchFamily="34" charset="-120"/>
            </a:endParaRPr>
          </a:p>
          <a:p>
            <a:pPr>
              <a:lnSpc>
                <a:spcPct val="91667"/>
              </a:lnSpc>
            </a:pPr>
            <a:r>
              <a:rPr lang="en-GB" sz="2000">
                <a:solidFill>
                  <a:srgbClr val="27285E"/>
                </a:solidFill>
                <a:latin typeface="Raleway Regular" pitchFamily="34" charset="0"/>
                <a:ea typeface="Raleway Regular" pitchFamily="34" charset="-122"/>
                <a:cs typeface="Raleway Regular" pitchFamily="34" charset="-120"/>
              </a:rPr>
              <a:t>This isn’t a digital programme. </a:t>
            </a:r>
          </a:p>
          <a:p>
            <a:pPr>
              <a:lnSpc>
                <a:spcPct val="91667"/>
              </a:lnSpc>
            </a:pPr>
            <a:r>
              <a:rPr lang="en-GB" sz="2000" b="1">
                <a:solidFill>
                  <a:srgbClr val="27285E"/>
                </a:solidFill>
                <a:latin typeface="Raleway Regular" pitchFamily="34" charset="0"/>
                <a:ea typeface="Raleway Regular" pitchFamily="34" charset="-122"/>
                <a:cs typeface="Raleway Regular" pitchFamily="34" charset="-120"/>
              </a:rPr>
              <a:t>I</a:t>
            </a:r>
            <a:r>
              <a:rPr lang="en-GB" sz="2000">
                <a:solidFill>
                  <a:srgbClr val="27285E"/>
                </a:solidFill>
                <a:latin typeface="Raleway Regular" pitchFamily="34" charset="0"/>
                <a:ea typeface="Raleway Regular" pitchFamily="34" charset="-122"/>
                <a:cs typeface="Raleway Regular" pitchFamily="34" charset="-120"/>
              </a:rPr>
              <a:t>t’s a complex </a:t>
            </a:r>
            <a:r>
              <a:rPr lang="en-GB" sz="2000" b="1">
                <a:solidFill>
                  <a:srgbClr val="27285E"/>
                </a:solidFill>
                <a:latin typeface="Raleway Regular" pitchFamily="34" charset="0"/>
                <a:ea typeface="Raleway Regular" pitchFamily="34" charset="-122"/>
                <a:cs typeface="Raleway Regular" pitchFamily="34" charset="-120"/>
              </a:rPr>
              <a:t>transformation programme </a:t>
            </a:r>
            <a:r>
              <a:rPr lang="en-GB" sz="2000">
                <a:solidFill>
                  <a:srgbClr val="27285E"/>
                </a:solidFill>
                <a:latin typeface="Raleway Regular" pitchFamily="34" charset="0"/>
                <a:ea typeface="Raleway Regular" pitchFamily="34" charset="-122"/>
                <a:cs typeface="Raleway Regular" pitchFamily="34" charset="-120"/>
              </a:rPr>
              <a:t>with </a:t>
            </a:r>
            <a:r>
              <a:rPr lang="en-GB" sz="2000" b="1">
                <a:solidFill>
                  <a:srgbClr val="27285E"/>
                </a:solidFill>
                <a:latin typeface="Raleway Regular" pitchFamily="34" charset="0"/>
                <a:ea typeface="Raleway Regular" pitchFamily="34" charset="-122"/>
                <a:cs typeface="Raleway Regular" pitchFamily="34" charset="-120"/>
              </a:rPr>
              <a:t>digital at the core.</a:t>
            </a:r>
          </a:p>
        </p:txBody>
      </p:sp>
      <p:sp>
        <p:nvSpPr>
          <p:cNvPr id="8" name="MyCare"/>
          <p:cNvSpPr/>
          <p:nvPr/>
        </p:nvSpPr>
        <p:spPr>
          <a:xfrm>
            <a:off x="63500" y="31751"/>
            <a:ext cx="1058604" cy="496207"/>
          </a:xfrm>
          <a:prstGeom prst="rect">
            <a:avLst/>
          </a:prstGeom>
          <a:noFill/>
          <a:ln/>
        </p:spPr>
        <p:txBody>
          <a:bodyPr wrap="square" lIns="0" tIns="0" rIns="0" bIns="0" rtlCol="0" anchor="ctr"/>
          <a:lstStyle/>
          <a:p>
            <a:pPr algn="ctr">
              <a:lnSpc>
                <a:spcPts val="1500"/>
              </a:lnSpc>
            </a:pPr>
            <a:r>
              <a:rPr lang="en-US" sz="1270" err="1">
                <a:solidFill>
                  <a:srgbClr val="27285E"/>
                </a:solidFill>
                <a:latin typeface="Raleway Light" pitchFamily="34" charset="0"/>
                <a:ea typeface="Raleway Light" pitchFamily="34" charset="-122"/>
                <a:cs typeface="Raleway Light" pitchFamily="34" charset="-120"/>
              </a:rPr>
              <a:t>My</a:t>
            </a:r>
            <a:r>
              <a:rPr lang="en-US" sz="1270" b="1" err="1">
                <a:solidFill>
                  <a:srgbClr val="27285E"/>
                </a:solidFill>
                <a:latin typeface="Raleway Bold" pitchFamily="34" charset="0"/>
                <a:ea typeface="Raleway Bold" pitchFamily="34" charset="-122"/>
                <a:cs typeface="Raleway Bold" pitchFamily="34" charset="-120"/>
              </a:rPr>
              <a:t>Care</a:t>
            </a:r>
            <a:endParaRPr lang="en-US" sz="1270">
              <a:solidFill>
                <a:srgbClr val="27285E"/>
              </a:solidFill>
            </a:endParaRPr>
          </a:p>
        </p:txBody>
      </p:sp>
      <p:pic>
        <p:nvPicPr>
          <p:cNvPr id="10" name="Picture Placeholder 23">
            <a:extLst>
              <a:ext uri="{FF2B5EF4-FFF2-40B4-BE49-F238E27FC236}">
                <a16:creationId xmlns:a16="http://schemas.microsoft.com/office/drawing/2014/main" id="{95B7D251-A70A-1B49-CAA5-5AE60D60A362}"/>
              </a:ext>
            </a:extLst>
          </p:cNvPr>
          <p:cNvPicPr>
            <a:picLocks noChangeAspect="1"/>
          </p:cNvPicPr>
          <p:nvPr/>
        </p:nvPicPr>
        <p:blipFill>
          <a:blip r:embed="rId4"/>
          <a:srcRect l="28005" r="28005"/>
          <a:stretch>
            <a:fillRect/>
          </a:stretch>
        </p:blipFill>
        <p:spPr>
          <a:xfrm>
            <a:off x="7469720" y="964238"/>
            <a:ext cx="3795180" cy="5893762"/>
          </a:xfrm>
          <a:prstGeom prst="round2SameRect">
            <a:avLst>
              <a:gd name="adj1" fmla="val 50000"/>
              <a:gd name="adj2" fmla="val 0"/>
            </a:avLst>
          </a:prstGeom>
          <a:solidFill>
            <a:prstClr val="white">
              <a:lumMod val="95000"/>
            </a:prstClr>
          </a:solidFill>
          <a:ln>
            <a:noFill/>
          </a:ln>
        </p:spPr>
      </p:pic>
    </p:spTree>
    <p:extLst>
      <p:ext uri="{BB962C8B-B14F-4D97-AF65-F5344CB8AC3E}">
        <p14:creationId xmlns:p14="http://schemas.microsoft.com/office/powerpoint/2010/main" val="652592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D1899-849E-707C-F5FA-48B83159EC39}"/>
            </a:ext>
          </a:extLst>
        </p:cNvPr>
        <p:cNvGrpSpPr/>
        <p:nvPr/>
      </p:nvGrpSpPr>
      <p:grpSpPr>
        <a:xfrm>
          <a:off x="0" y="0"/>
          <a:ext cx="0" cy="0"/>
          <a:chOff x="0" y="0"/>
          <a:chExt cx="0" cy="0"/>
        </a:xfrm>
      </p:grpSpPr>
      <p:pic>
        <p:nvPicPr>
          <p:cNvPr id="6" name="Rectangle 41" descr="preencoded.png">
            <a:extLst>
              <a:ext uri="{FF2B5EF4-FFF2-40B4-BE49-F238E27FC236}">
                <a16:creationId xmlns:a16="http://schemas.microsoft.com/office/drawing/2014/main" id="{BC844D0A-508D-EE0D-00F1-3BF66449E747}"/>
              </a:ext>
            </a:extLst>
          </p:cNvPr>
          <p:cNvPicPr>
            <a:picLocks noChangeAspect="1"/>
          </p:cNvPicPr>
          <p:nvPr/>
        </p:nvPicPr>
        <p:blipFill>
          <a:blip r:embed="rId3"/>
          <a:srcRect/>
          <a:stretch/>
        </p:blipFill>
        <p:spPr>
          <a:xfrm>
            <a:off x="-1814" y="-1814"/>
            <a:ext cx="6502400" cy="6858000"/>
          </a:xfrm>
          <a:prstGeom prst="rect">
            <a:avLst/>
          </a:prstGeom>
        </p:spPr>
      </p:pic>
      <p:sp>
        <p:nvSpPr>
          <p:cNvPr id="4" name="name_05">
            <a:extLst>
              <a:ext uri="{FF2B5EF4-FFF2-40B4-BE49-F238E27FC236}">
                <a16:creationId xmlns:a16="http://schemas.microsoft.com/office/drawing/2014/main" id="{A768CFF0-30A5-A9A6-1011-AE5201904C1C}"/>
              </a:ext>
            </a:extLst>
          </p:cNvPr>
          <p:cNvSpPr/>
          <p:nvPr/>
        </p:nvSpPr>
        <p:spPr>
          <a:xfrm>
            <a:off x="11264900" y="6292850"/>
            <a:ext cx="641350" cy="565150"/>
          </a:xfrm>
          <a:prstGeom prst="rect">
            <a:avLst/>
          </a:prstGeom>
          <a:noFill/>
          <a:ln/>
        </p:spPr>
        <p:txBody>
          <a:bodyPr wrap="square" lIns="0" tIns="0" rIns="0" bIns="0" rtlCol="0" anchor="ct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r">
              <a:lnSpc>
                <a:spcPts val="1450"/>
              </a:lnSpc>
              <a:buNone/>
            </a:pPr>
            <a:r>
              <a:rPr lang="en-US" sz="1250" b="1">
                <a:solidFill>
                  <a:srgbClr val="035DB8"/>
                </a:solidFill>
                <a:latin typeface="Raleway Bold" pitchFamily="34" charset="0"/>
                <a:ea typeface="Raleway Bold" pitchFamily="34" charset="-122"/>
                <a:cs typeface="Raleway Bold" pitchFamily="34" charset="-120"/>
              </a:rPr>
              <a:t>08</a:t>
            </a:r>
            <a:endParaRPr lang="en-US" sz="1250"/>
          </a:p>
        </p:txBody>
      </p:sp>
      <p:sp>
        <p:nvSpPr>
          <p:cNvPr id="5" name="Title">
            <a:extLst>
              <a:ext uri="{FF2B5EF4-FFF2-40B4-BE49-F238E27FC236}">
                <a16:creationId xmlns:a16="http://schemas.microsoft.com/office/drawing/2014/main" id="{F4F179D4-F503-6C04-DFEF-7E5256D7AF48}"/>
              </a:ext>
            </a:extLst>
          </p:cNvPr>
          <p:cNvSpPr/>
          <p:nvPr/>
        </p:nvSpPr>
        <p:spPr>
          <a:xfrm>
            <a:off x="1126672" y="2000250"/>
            <a:ext cx="4965699" cy="482600"/>
          </a:xfrm>
          <a:prstGeom prst="rect">
            <a:avLst/>
          </a:prstGeom>
          <a:noFill/>
          <a:ln/>
        </p:spPr>
        <p:txBody>
          <a:bodyPr wrap="square" lIns="0" tIns="0" rIns="0" bIns="0" rtlCol="0" anchor="t"/>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ct val="91667"/>
              </a:lnSpc>
            </a:pPr>
            <a:r>
              <a:rPr lang="en-US" sz="4500" b="1">
                <a:solidFill>
                  <a:schemeClr val="bg1"/>
                </a:solidFill>
                <a:latin typeface="Raleway Bold" pitchFamily="34" charset="0"/>
                <a:ea typeface="Raleway Bold" pitchFamily="34" charset="-122"/>
                <a:cs typeface="Raleway Bold" pitchFamily="34" charset="-120"/>
              </a:rPr>
              <a:t>Moving forward, together</a:t>
            </a:r>
            <a:endParaRPr lang="en-US" sz="4500">
              <a:solidFill>
                <a:schemeClr val="bg1"/>
              </a:solidFill>
            </a:endParaRPr>
          </a:p>
        </p:txBody>
      </p:sp>
      <p:sp>
        <p:nvSpPr>
          <p:cNvPr id="7" name="I am body copy Lorem ipsum dolor sit amet consectetur adipiscing elit Curabitur ac venenatis nulla Maecenas ac auctor erat quis sodales odio Orci varius natoque penatibus et magnis dis parturient montes nascetur ridiculus mus">
            <a:extLst>
              <a:ext uri="{FF2B5EF4-FFF2-40B4-BE49-F238E27FC236}">
                <a16:creationId xmlns:a16="http://schemas.microsoft.com/office/drawing/2014/main" id="{CEFE6BBB-D291-BB0C-FAA5-06A3CC063F6D}"/>
              </a:ext>
            </a:extLst>
          </p:cNvPr>
          <p:cNvSpPr/>
          <p:nvPr/>
        </p:nvSpPr>
        <p:spPr>
          <a:xfrm>
            <a:off x="1122104" y="3429000"/>
            <a:ext cx="4356961" cy="1466850"/>
          </a:xfrm>
          <a:prstGeom prst="rect">
            <a:avLst/>
          </a:prstGeom>
          <a:noFill/>
          <a:ln/>
        </p:spPr>
        <p:txBody>
          <a:bodyPr wrap="square" lIns="0" tIns="0" rIns="0" bIns="0" rtlCol="0" anchor="t"/>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28611" indent="-228611">
              <a:lnSpc>
                <a:spcPct val="91667"/>
              </a:lnSpc>
              <a:buFont typeface="Arial" panose="020B0604020202020204" pitchFamily="34" charset="0"/>
              <a:buChar char="•"/>
            </a:pPr>
            <a:endParaRPr lang="en-US" sz="1500">
              <a:solidFill>
                <a:schemeClr val="bg1"/>
              </a:solidFill>
              <a:latin typeface="Raleway Regular" pitchFamily="34" charset="0"/>
              <a:ea typeface="Raleway Regular" pitchFamily="34" charset="-122"/>
              <a:cs typeface="Raleway Regular" pitchFamily="34" charset="-120"/>
            </a:endParaRPr>
          </a:p>
          <a:p>
            <a:pPr marL="228611" lvl="0" indent="-228611" defTabSz="914400">
              <a:lnSpc>
                <a:spcPct val="91667"/>
              </a:lnSpc>
              <a:buFont typeface="Arial" panose="020B0604020202020204" pitchFamily="34" charset="0"/>
              <a:buChar char="•"/>
              <a:defRPr/>
            </a:pPr>
            <a:r>
              <a:rPr lang="en-GB" sz="2000">
                <a:solidFill>
                  <a:schemeClr val="bg1"/>
                </a:solidFill>
                <a:latin typeface="Raleway Regular" pitchFamily="34" charset="0"/>
                <a:ea typeface="Raleway Regular" pitchFamily="34" charset="-122"/>
                <a:cs typeface="Raleway Regular" pitchFamily="34" charset="-120"/>
              </a:rPr>
              <a:t>Whole system ownership</a:t>
            </a:r>
          </a:p>
          <a:p>
            <a:pPr lvl="0" defTabSz="914400">
              <a:lnSpc>
                <a:spcPct val="91667"/>
              </a:lnSpc>
              <a:defRPr/>
            </a:pPr>
            <a:endParaRPr lang="en-GB" sz="1100">
              <a:solidFill>
                <a:schemeClr val="bg1"/>
              </a:solidFill>
              <a:latin typeface="Raleway Regular" pitchFamily="34" charset="0"/>
              <a:ea typeface="Raleway Regular" pitchFamily="34" charset="-122"/>
              <a:cs typeface="Raleway Regular" pitchFamily="34" charset="-120"/>
            </a:endParaRPr>
          </a:p>
          <a:p>
            <a:pPr marL="228611" lvl="0" indent="-228611" defTabSz="914400">
              <a:lnSpc>
                <a:spcPct val="91667"/>
              </a:lnSpc>
              <a:buFont typeface="Arial" panose="020B0604020202020204" pitchFamily="34" charset="0"/>
              <a:buChar char="•"/>
              <a:defRPr/>
            </a:pPr>
            <a:r>
              <a:rPr lang="en-GB" sz="2000">
                <a:solidFill>
                  <a:schemeClr val="bg1"/>
                </a:solidFill>
                <a:latin typeface="Raleway Regular" pitchFamily="34" charset="0"/>
                <a:ea typeface="Raleway Regular" pitchFamily="34" charset="-122"/>
                <a:cs typeface="Raleway Regular" pitchFamily="34" charset="-120"/>
              </a:rPr>
              <a:t>Collaborative working</a:t>
            </a:r>
          </a:p>
          <a:p>
            <a:pPr marL="228611" lvl="0" indent="-228611" defTabSz="914400">
              <a:lnSpc>
                <a:spcPct val="91667"/>
              </a:lnSpc>
              <a:buFont typeface="Arial" panose="020B0604020202020204" pitchFamily="34" charset="0"/>
              <a:buChar char="•"/>
              <a:defRPr/>
            </a:pPr>
            <a:endParaRPr lang="en-GB" sz="1100">
              <a:solidFill>
                <a:schemeClr val="bg1"/>
              </a:solidFill>
              <a:latin typeface="Raleway Regular" pitchFamily="34" charset="0"/>
              <a:ea typeface="Raleway Regular" pitchFamily="34" charset="-122"/>
              <a:cs typeface="Raleway Regular" pitchFamily="34" charset="-120"/>
            </a:endParaRPr>
          </a:p>
          <a:p>
            <a:pPr marL="228611" lvl="0" indent="-228611" defTabSz="914400">
              <a:lnSpc>
                <a:spcPct val="91667"/>
              </a:lnSpc>
              <a:buFont typeface="Arial" panose="020B0604020202020204" pitchFamily="34" charset="0"/>
              <a:buChar char="•"/>
              <a:defRPr/>
            </a:pPr>
            <a:r>
              <a:rPr lang="en-GB" sz="2000">
                <a:solidFill>
                  <a:schemeClr val="bg1"/>
                </a:solidFill>
                <a:latin typeface="Raleway Regular" pitchFamily="34" charset="0"/>
                <a:ea typeface="Raleway Regular" pitchFamily="34" charset="-122"/>
                <a:cs typeface="Raleway Regular" pitchFamily="34" charset="-120"/>
              </a:rPr>
              <a:t>Massive potential, finite resource</a:t>
            </a:r>
          </a:p>
          <a:p>
            <a:pPr marL="228611" lvl="0" indent="-228611" defTabSz="914400">
              <a:lnSpc>
                <a:spcPct val="91667"/>
              </a:lnSpc>
              <a:buFont typeface="Arial" panose="020B0604020202020204" pitchFamily="34" charset="0"/>
              <a:buChar char="•"/>
              <a:defRPr/>
            </a:pPr>
            <a:endParaRPr lang="en-GB" sz="1100">
              <a:solidFill>
                <a:schemeClr val="bg1"/>
              </a:solidFill>
              <a:latin typeface="Raleway Regular" pitchFamily="34" charset="0"/>
              <a:ea typeface="Raleway Regular" pitchFamily="34" charset="-122"/>
              <a:cs typeface="Raleway Regular" pitchFamily="34" charset="-120"/>
            </a:endParaRPr>
          </a:p>
          <a:p>
            <a:pPr marL="228611" lvl="0" indent="-228611" defTabSz="914400">
              <a:lnSpc>
                <a:spcPct val="91667"/>
              </a:lnSpc>
              <a:buFont typeface="Arial" panose="020B0604020202020204" pitchFamily="34" charset="0"/>
              <a:buChar char="•"/>
              <a:defRPr/>
            </a:pPr>
            <a:r>
              <a:rPr lang="en-GB" sz="2000">
                <a:solidFill>
                  <a:schemeClr val="bg1"/>
                </a:solidFill>
                <a:latin typeface="Raleway Regular" pitchFamily="34" charset="0"/>
                <a:ea typeface="Raleway Regular" pitchFamily="34" charset="-122"/>
                <a:cs typeface="Raleway Regular" pitchFamily="34" charset="-120"/>
              </a:rPr>
              <a:t>Once for Scotland</a:t>
            </a:r>
          </a:p>
          <a:p>
            <a:pPr lvl="0" defTabSz="914400">
              <a:lnSpc>
                <a:spcPct val="91667"/>
              </a:lnSpc>
              <a:defRPr/>
            </a:pPr>
            <a:endParaRPr lang="en-GB" sz="2000">
              <a:solidFill>
                <a:schemeClr val="bg1"/>
              </a:solidFill>
              <a:latin typeface="Raleway Regular" pitchFamily="34" charset="0"/>
              <a:ea typeface="Raleway Regular" pitchFamily="34" charset="-122"/>
              <a:cs typeface="Raleway Regular" pitchFamily="34" charset="-120"/>
            </a:endParaRPr>
          </a:p>
          <a:p>
            <a:pPr lvl="0" defTabSz="914400">
              <a:lnSpc>
                <a:spcPct val="91667"/>
              </a:lnSpc>
              <a:defRPr/>
            </a:pPr>
            <a:endParaRPr lang="en-GB" sz="2000">
              <a:solidFill>
                <a:schemeClr val="bg1"/>
              </a:solidFill>
              <a:latin typeface="Raleway Regular" pitchFamily="34" charset="0"/>
              <a:ea typeface="Raleway Regular" pitchFamily="34" charset="-122"/>
              <a:cs typeface="Raleway Regular" pitchFamily="34" charset="-120"/>
            </a:endParaRPr>
          </a:p>
          <a:p>
            <a:pPr lvl="0" defTabSz="914400">
              <a:lnSpc>
                <a:spcPct val="91667"/>
              </a:lnSpc>
              <a:defRPr/>
            </a:pPr>
            <a:r>
              <a:rPr lang="en-GB" sz="2000">
                <a:solidFill>
                  <a:schemeClr val="bg1"/>
                </a:solidFill>
                <a:latin typeface="Raleway Regular" pitchFamily="34" charset="0"/>
                <a:ea typeface="Raleway Regular" pitchFamily="34" charset="-122"/>
                <a:cs typeface="Raleway Regular" pitchFamily="34" charset="-120"/>
              </a:rPr>
              <a:t>This will take </a:t>
            </a:r>
            <a:r>
              <a:rPr lang="en-GB" sz="2000" b="1">
                <a:solidFill>
                  <a:schemeClr val="bg1"/>
                </a:solidFill>
                <a:latin typeface="Raleway Regular" pitchFamily="34" charset="0"/>
                <a:ea typeface="Raleway Regular" pitchFamily="34" charset="-122"/>
                <a:cs typeface="Raleway Regular" pitchFamily="34" charset="-120"/>
              </a:rPr>
              <a:t>all of us, together.</a:t>
            </a:r>
          </a:p>
          <a:p>
            <a:pPr marL="285750" indent="-285750" algn="l">
              <a:lnSpc>
                <a:spcPct val="91667"/>
              </a:lnSpc>
              <a:buFont typeface="Arial"/>
              <a:buChar char="•"/>
            </a:pPr>
            <a:endParaRPr lang="en-US" sz="1500">
              <a:solidFill>
                <a:srgbClr val="FFFFFF"/>
              </a:solidFill>
              <a:latin typeface="Raleway Regular"/>
            </a:endParaRPr>
          </a:p>
        </p:txBody>
      </p:sp>
      <p:sp>
        <p:nvSpPr>
          <p:cNvPr id="8" name="MyCare">
            <a:extLst>
              <a:ext uri="{FF2B5EF4-FFF2-40B4-BE49-F238E27FC236}">
                <a16:creationId xmlns:a16="http://schemas.microsoft.com/office/drawing/2014/main" id="{FD62C0EF-393B-4DF6-5140-296A3C9B3B01}"/>
              </a:ext>
            </a:extLst>
          </p:cNvPr>
          <p:cNvSpPr/>
          <p:nvPr/>
        </p:nvSpPr>
        <p:spPr>
          <a:xfrm>
            <a:off x="63500" y="31751"/>
            <a:ext cx="1058604" cy="496207"/>
          </a:xfrm>
          <a:prstGeom prst="rect">
            <a:avLst/>
          </a:prstGeom>
          <a:noFill/>
          <a:ln/>
        </p:spPr>
        <p:txBody>
          <a:bodyPr wrap="square" lIns="0" tIns="0" rIns="0" bIns="0" rtlCol="0" anchor="ctr"/>
          <a:lstStyle>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indent="0" algn="ctr">
              <a:lnSpc>
                <a:spcPts val="1500"/>
              </a:lnSpc>
              <a:buNone/>
            </a:pPr>
            <a:r>
              <a:rPr lang="en-US" sz="1270">
                <a:solidFill>
                  <a:srgbClr val="FFFFFF"/>
                </a:solidFill>
                <a:latin typeface="Raleway Light" pitchFamily="34" charset="0"/>
                <a:ea typeface="Raleway Light" pitchFamily="34" charset="-122"/>
                <a:cs typeface="Raleway Light" pitchFamily="34" charset="-120"/>
              </a:rPr>
              <a:t>My</a:t>
            </a:r>
            <a:r>
              <a:rPr lang="en-US" sz="1270" b="1">
                <a:solidFill>
                  <a:srgbClr val="FFFFFF"/>
                </a:solidFill>
                <a:latin typeface="Raleway Bold" pitchFamily="34" charset="0"/>
                <a:ea typeface="Raleway Bold" pitchFamily="34" charset="-122"/>
                <a:cs typeface="Raleway Bold" pitchFamily="34" charset="-120"/>
              </a:rPr>
              <a:t>Care</a:t>
            </a:r>
            <a:endParaRPr lang="en-US" sz="1270"/>
          </a:p>
        </p:txBody>
      </p:sp>
      <p:pic>
        <p:nvPicPr>
          <p:cNvPr id="3" name="Picture Placeholder 10">
            <a:extLst>
              <a:ext uri="{FF2B5EF4-FFF2-40B4-BE49-F238E27FC236}">
                <a16:creationId xmlns:a16="http://schemas.microsoft.com/office/drawing/2014/main" id="{449858E6-D28B-23F0-E746-92CBC40FD964}"/>
              </a:ext>
            </a:extLst>
          </p:cNvPr>
          <p:cNvPicPr>
            <a:picLocks noGrp="1" noChangeAspect="1"/>
          </p:cNvPicPr>
          <p:nvPr>
            <p:ph type="pic" sz="quarter" idx="11"/>
          </p:nvPr>
        </p:nvPicPr>
        <p:blipFill>
          <a:blip r:embed="rId4"/>
          <a:srcRect l="14612" t="1346" r="37351"/>
          <a:stretch>
            <a:fillRect/>
          </a:stretch>
        </p:blipFill>
        <p:spPr>
          <a:xfrm>
            <a:off x="7516784" y="1037329"/>
            <a:ext cx="3748115" cy="5820672"/>
          </a:xfrm>
          <a:prstGeom prst="round2SameRect">
            <a:avLst>
              <a:gd name="adj1" fmla="val 50000"/>
              <a:gd name="adj2" fmla="val 0"/>
            </a:avLst>
          </a:prstGeom>
          <a:solidFill>
            <a:prstClr val="white">
              <a:lumMod val="95000"/>
            </a:prstClr>
          </a:solidFill>
          <a:ln>
            <a:noFill/>
          </a:ln>
        </p:spPr>
      </p:pic>
    </p:spTree>
    <p:extLst>
      <p:ext uri="{BB962C8B-B14F-4D97-AF65-F5344CB8AC3E}">
        <p14:creationId xmlns:p14="http://schemas.microsoft.com/office/powerpoint/2010/main" val="3125837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93509-3898-CC52-6666-1E8B2B6C6E5A}"/>
            </a:ext>
          </a:extLst>
        </p:cNvPr>
        <p:cNvGrpSpPr/>
        <p:nvPr/>
      </p:nvGrpSpPr>
      <p:grpSpPr>
        <a:xfrm>
          <a:off x="0" y="0"/>
          <a:ext cx="0" cy="0"/>
          <a:chOff x="0" y="0"/>
          <a:chExt cx="0" cy="0"/>
        </a:xfrm>
      </p:grpSpPr>
      <p:pic>
        <p:nvPicPr>
          <p:cNvPr id="12" name="Rectangle 41" descr="preencoded.png">
            <a:extLst>
              <a:ext uri="{FF2B5EF4-FFF2-40B4-BE49-F238E27FC236}">
                <a16:creationId xmlns:a16="http://schemas.microsoft.com/office/drawing/2014/main" id="{0A13F8F7-0470-B0FE-163E-C1745F9A07D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350" y="0"/>
            <a:ext cx="12198350" cy="6857999"/>
          </a:xfrm>
          <a:prstGeom prst="rect">
            <a:avLst/>
          </a:prstGeom>
        </p:spPr>
      </p:pic>
      <p:pic>
        <p:nvPicPr>
          <p:cNvPr id="3" name="Mask group" descr="preencoded.png">
            <a:extLst>
              <a:ext uri="{FF2B5EF4-FFF2-40B4-BE49-F238E27FC236}">
                <a16:creationId xmlns:a16="http://schemas.microsoft.com/office/drawing/2014/main" id="{1DB9702A-BD5B-C5B7-CF14-140AFBF5EA7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071" y="565150"/>
            <a:ext cx="5997121" cy="2000250"/>
          </a:xfrm>
          <a:prstGeom prst="rect">
            <a:avLst/>
          </a:prstGeom>
        </p:spPr>
      </p:pic>
      <p:sp>
        <p:nvSpPr>
          <p:cNvPr id="4" name="MyCare">
            <a:extLst>
              <a:ext uri="{FF2B5EF4-FFF2-40B4-BE49-F238E27FC236}">
                <a16:creationId xmlns:a16="http://schemas.microsoft.com/office/drawing/2014/main" id="{AC620BB6-D1BA-FC21-F682-58346E005FCE}"/>
              </a:ext>
            </a:extLst>
          </p:cNvPr>
          <p:cNvSpPr/>
          <p:nvPr/>
        </p:nvSpPr>
        <p:spPr>
          <a:xfrm>
            <a:off x="-6350" y="0"/>
            <a:ext cx="1200150" cy="565150"/>
          </a:xfrm>
          <a:prstGeom prst="rect">
            <a:avLst/>
          </a:prstGeom>
          <a:noFill/>
          <a:ln/>
        </p:spPr>
        <p:txBody>
          <a:bodyPr wrap="square" lIns="0" tIns="0" rIns="0" bIns="0" rtlCol="0" anchor="ctr"/>
          <a:lstStyle/>
          <a:p>
            <a:pPr algn="ctr">
              <a:lnSpc>
                <a:spcPts val="1450"/>
              </a:lnSpc>
            </a:pPr>
            <a:r>
              <a:rPr lang="en-US" sz="1250">
                <a:solidFill>
                  <a:srgbClr val="FFFFFF"/>
                </a:solidFill>
                <a:latin typeface="Raleway Light" pitchFamily="34" charset="0"/>
                <a:ea typeface="Raleway Light" pitchFamily="34" charset="-122"/>
                <a:cs typeface="Raleway Light" pitchFamily="34" charset="-120"/>
              </a:rPr>
              <a:t>My</a:t>
            </a:r>
            <a:r>
              <a:rPr lang="en-US" sz="1250" b="1">
                <a:solidFill>
                  <a:srgbClr val="FFFFFF"/>
                </a:solidFill>
                <a:latin typeface="Raleway Bold" pitchFamily="34" charset="0"/>
                <a:ea typeface="Raleway Bold" pitchFamily="34" charset="-122"/>
                <a:cs typeface="Raleway Bold" pitchFamily="34" charset="-120"/>
              </a:rPr>
              <a:t>Care</a:t>
            </a:r>
            <a:endParaRPr lang="en-US" sz="1250"/>
          </a:p>
        </p:txBody>
      </p:sp>
      <p:sp>
        <p:nvSpPr>
          <p:cNvPr id="5" name="name_02">
            <a:extLst>
              <a:ext uri="{FF2B5EF4-FFF2-40B4-BE49-F238E27FC236}">
                <a16:creationId xmlns:a16="http://schemas.microsoft.com/office/drawing/2014/main" id="{AE3DED46-02F5-AE20-A463-1FFA717AE0F6}"/>
              </a:ext>
            </a:extLst>
          </p:cNvPr>
          <p:cNvSpPr/>
          <p:nvPr/>
        </p:nvSpPr>
        <p:spPr>
          <a:xfrm>
            <a:off x="11264900" y="6292850"/>
            <a:ext cx="641350" cy="565150"/>
          </a:xfrm>
          <a:prstGeom prst="rect">
            <a:avLst/>
          </a:prstGeom>
          <a:noFill/>
          <a:ln/>
        </p:spPr>
        <p:txBody>
          <a:bodyPr wrap="square" lIns="0" tIns="0" rIns="0" bIns="0" rtlCol="0" anchor="ctr"/>
          <a:lstStyle/>
          <a:p>
            <a:pPr algn="r">
              <a:lnSpc>
                <a:spcPts val="1450"/>
              </a:lnSpc>
            </a:pPr>
            <a:r>
              <a:rPr lang="en-US" sz="1250" b="1">
                <a:solidFill>
                  <a:schemeClr val="bg1"/>
                </a:solidFill>
                <a:latin typeface="Raleway Bold"/>
              </a:rPr>
              <a:t>09</a:t>
            </a:r>
            <a:r>
              <a:rPr lang="en-US" sz="1250" b="1">
                <a:solidFill>
                  <a:srgbClr val="27285E"/>
                </a:solidFill>
                <a:latin typeface="Raleway Bold"/>
              </a:rPr>
              <a:t>9</a:t>
            </a:r>
            <a:endParaRPr lang="en-US" sz="1250">
              <a:solidFill>
                <a:srgbClr val="27285E"/>
              </a:solidFill>
              <a:latin typeface="Raleway Bold"/>
            </a:endParaRPr>
          </a:p>
        </p:txBody>
      </p:sp>
      <p:sp>
        <p:nvSpPr>
          <p:cNvPr id="6" name="Overview">
            <a:extLst>
              <a:ext uri="{FF2B5EF4-FFF2-40B4-BE49-F238E27FC236}">
                <a16:creationId xmlns:a16="http://schemas.microsoft.com/office/drawing/2014/main" id="{9D30C7FA-2E99-3354-593F-AE99671E5E39}"/>
              </a:ext>
            </a:extLst>
          </p:cNvPr>
          <p:cNvSpPr/>
          <p:nvPr/>
        </p:nvSpPr>
        <p:spPr>
          <a:xfrm>
            <a:off x="694430" y="1367560"/>
            <a:ext cx="4235450" cy="514350"/>
          </a:xfrm>
          <a:prstGeom prst="rect">
            <a:avLst/>
          </a:prstGeom>
          <a:noFill/>
          <a:ln/>
        </p:spPr>
        <p:txBody>
          <a:bodyPr wrap="square" lIns="0" tIns="0" rIns="0" bIns="0" rtlCol="0" anchor="t"/>
          <a:lstStyle/>
          <a:p>
            <a:pPr>
              <a:lnSpc>
                <a:spcPct val="91667"/>
              </a:lnSpc>
            </a:pPr>
            <a:r>
              <a:rPr lang="en-US" sz="3600" b="1">
                <a:solidFill>
                  <a:srgbClr val="27285E"/>
                </a:solidFill>
                <a:latin typeface="Raleway Bold" pitchFamily="34" charset="0"/>
                <a:ea typeface="Raleway Bold" pitchFamily="34" charset="-122"/>
                <a:cs typeface="Raleway Bold" pitchFamily="34" charset="-120"/>
              </a:rPr>
              <a:t>What can you do?</a:t>
            </a:r>
            <a:endParaRPr lang="en-US" sz="3600">
              <a:solidFill>
                <a:srgbClr val="27285E"/>
              </a:solidFill>
            </a:endParaRPr>
          </a:p>
        </p:txBody>
      </p:sp>
      <p:sp>
        <p:nvSpPr>
          <p:cNvPr id="7" name="Section Title Lorem ipsum dolor sit amet consectetur adipiscing elit Cras dolor risus convallis nec augue id porta commodo mauris">
            <a:extLst>
              <a:ext uri="{FF2B5EF4-FFF2-40B4-BE49-F238E27FC236}">
                <a16:creationId xmlns:a16="http://schemas.microsoft.com/office/drawing/2014/main" id="{90F05540-7678-5805-A1CA-D373AD366813}"/>
              </a:ext>
            </a:extLst>
          </p:cNvPr>
          <p:cNvSpPr/>
          <p:nvPr/>
        </p:nvSpPr>
        <p:spPr>
          <a:xfrm>
            <a:off x="1601924" y="4894978"/>
            <a:ext cx="2698750" cy="762876"/>
          </a:xfrm>
          <a:prstGeom prst="rect">
            <a:avLst/>
          </a:prstGeom>
          <a:noFill/>
          <a:ln/>
        </p:spPr>
        <p:txBody>
          <a:bodyPr wrap="square" lIns="0" tIns="0" rIns="0" bIns="0" rtlCol="0" anchor="t"/>
          <a:lstStyle/>
          <a:p>
            <a:pPr>
              <a:lnSpc>
                <a:spcPct val="91667"/>
              </a:lnSpc>
            </a:pPr>
            <a:r>
              <a:rPr lang="en-US" sz="2250" b="1">
                <a:solidFill>
                  <a:schemeClr val="bg1"/>
                </a:solidFill>
                <a:latin typeface="Raleway Bold"/>
                <a:ea typeface="Raleway Bold" pitchFamily="34" charset="-122"/>
                <a:cs typeface="Raleway Bold" pitchFamily="34" charset="-120"/>
              </a:rPr>
              <a:t>Download </a:t>
            </a:r>
            <a:r>
              <a:rPr lang="en-US" sz="2250" b="1" err="1">
                <a:solidFill>
                  <a:schemeClr val="bg1"/>
                </a:solidFill>
                <a:latin typeface="Raleway Bold"/>
                <a:ea typeface="Raleway Bold" pitchFamily="34" charset="-122"/>
                <a:cs typeface="Raleway Bold" pitchFamily="34" charset="-120"/>
              </a:rPr>
              <a:t>MyCare.scot</a:t>
            </a:r>
            <a:r>
              <a:rPr lang="en-US" sz="2250" b="1">
                <a:solidFill>
                  <a:srgbClr val="27285E"/>
                </a:solidFill>
                <a:latin typeface="Raleway Bold"/>
                <a:ea typeface="Raleway Bold" pitchFamily="34" charset="-122"/>
                <a:cs typeface="Raleway Bold" pitchFamily="34" charset="-120"/>
              </a:rPr>
              <a:t>
</a:t>
            </a:r>
            <a:endParaRPr lang="en-US" sz="2250">
              <a:solidFill>
                <a:srgbClr val="27285E"/>
              </a:solidFill>
              <a:latin typeface="Raleway Bold"/>
            </a:endParaRPr>
          </a:p>
        </p:txBody>
      </p:sp>
      <p:sp>
        <p:nvSpPr>
          <p:cNvPr id="8" name="Section Title Lorem ipsum dolor sit amet consectetur adipiscing elit Cras dolor risus convallis nec augue id porta commodo mauris">
            <a:extLst>
              <a:ext uri="{FF2B5EF4-FFF2-40B4-BE49-F238E27FC236}">
                <a16:creationId xmlns:a16="http://schemas.microsoft.com/office/drawing/2014/main" id="{65808275-EF42-B29A-2716-6CC1A6B6678E}"/>
              </a:ext>
            </a:extLst>
          </p:cNvPr>
          <p:cNvSpPr/>
          <p:nvPr/>
        </p:nvSpPr>
        <p:spPr>
          <a:xfrm>
            <a:off x="4997450" y="4894978"/>
            <a:ext cx="2380812" cy="762876"/>
          </a:xfrm>
          <a:prstGeom prst="rect">
            <a:avLst/>
          </a:prstGeom>
          <a:noFill/>
          <a:ln/>
        </p:spPr>
        <p:txBody>
          <a:bodyPr wrap="square" lIns="0" tIns="0" rIns="0" bIns="0" rtlCol="0" anchor="t"/>
          <a:lstStyle/>
          <a:p>
            <a:pPr>
              <a:lnSpc>
                <a:spcPct val="91667"/>
              </a:lnSpc>
            </a:pPr>
            <a:r>
              <a:rPr lang="en-US" sz="2250" b="1">
                <a:solidFill>
                  <a:srgbClr val="FFFFFF"/>
                </a:solidFill>
                <a:latin typeface="Raleway Bold" pitchFamily="34" charset="0"/>
                <a:ea typeface="Raleway Bold" pitchFamily="34" charset="-122"/>
                <a:cs typeface="Raleway Bold" pitchFamily="34" charset="-120"/>
              </a:rPr>
              <a:t>Encourage others to use it
</a:t>
            </a:r>
            <a:endParaRPr lang="en-US" sz="2250">
              <a:solidFill>
                <a:srgbClr val="FFFFFF"/>
              </a:solidFill>
            </a:endParaRPr>
          </a:p>
        </p:txBody>
      </p:sp>
      <p:sp>
        <p:nvSpPr>
          <p:cNvPr id="9" name="Section Title Lorem ipsum dolor sit amet consectetur adipiscing elit Cras dolor risus convallis nec augue id porta commodo mauris">
            <a:extLst>
              <a:ext uri="{FF2B5EF4-FFF2-40B4-BE49-F238E27FC236}">
                <a16:creationId xmlns:a16="http://schemas.microsoft.com/office/drawing/2014/main" id="{4B63D053-4866-2144-6026-6E03830622D8}"/>
              </a:ext>
            </a:extLst>
          </p:cNvPr>
          <p:cNvSpPr/>
          <p:nvPr/>
        </p:nvSpPr>
        <p:spPr>
          <a:xfrm>
            <a:off x="8712200" y="4894978"/>
            <a:ext cx="2698750" cy="762876"/>
          </a:xfrm>
          <a:prstGeom prst="rect">
            <a:avLst/>
          </a:prstGeom>
          <a:noFill/>
          <a:ln/>
        </p:spPr>
        <p:txBody>
          <a:bodyPr wrap="square" lIns="0" tIns="0" rIns="0" bIns="0" rtlCol="0" anchor="t"/>
          <a:lstStyle/>
          <a:p>
            <a:pPr>
              <a:lnSpc>
                <a:spcPct val="91667"/>
              </a:lnSpc>
            </a:pPr>
            <a:r>
              <a:rPr lang="en-US" sz="2250" b="1">
                <a:solidFill>
                  <a:srgbClr val="FFFFFF"/>
                </a:solidFill>
                <a:latin typeface="Raleway Bold" pitchFamily="34" charset="0"/>
                <a:ea typeface="Raleway Bold" pitchFamily="34" charset="-122"/>
                <a:cs typeface="Raleway Bold" pitchFamily="34" charset="-120"/>
              </a:rPr>
              <a:t>Share your thoughts with us</a:t>
            </a:r>
            <a:endParaRPr lang="en-US" sz="2250">
              <a:solidFill>
                <a:srgbClr val="FFFFFF"/>
              </a:solidFill>
            </a:endParaRPr>
          </a:p>
        </p:txBody>
      </p:sp>
      <p:sp>
        <p:nvSpPr>
          <p:cNvPr id="10" name="name_01">
            <a:extLst>
              <a:ext uri="{FF2B5EF4-FFF2-40B4-BE49-F238E27FC236}">
                <a16:creationId xmlns:a16="http://schemas.microsoft.com/office/drawing/2014/main" id="{0843DFCE-77D2-6FAC-7B0F-F1DD4E0575DC}"/>
              </a:ext>
            </a:extLst>
          </p:cNvPr>
          <p:cNvSpPr/>
          <p:nvPr/>
        </p:nvSpPr>
        <p:spPr>
          <a:xfrm>
            <a:off x="1193800" y="5276416"/>
            <a:ext cx="2698750" cy="571500"/>
          </a:xfrm>
          <a:prstGeom prst="rect">
            <a:avLst/>
          </a:prstGeom>
          <a:noFill/>
          <a:ln/>
        </p:spPr>
        <p:txBody>
          <a:bodyPr wrap="square" lIns="0" tIns="0" rIns="0" bIns="0" rtlCol="0" anchor="t"/>
          <a:lstStyle/>
          <a:p>
            <a:pPr>
              <a:lnSpc>
                <a:spcPct val="91667"/>
              </a:lnSpc>
            </a:pPr>
            <a:endParaRPr lang="en-US" sz="5000">
              <a:solidFill>
                <a:srgbClr val="FFFFFF"/>
              </a:solidFill>
            </a:endParaRPr>
          </a:p>
        </p:txBody>
      </p:sp>
      <p:pic>
        <p:nvPicPr>
          <p:cNvPr id="15" name="Graphic 14" descr="Signpost outline">
            <a:extLst>
              <a:ext uri="{FF2B5EF4-FFF2-40B4-BE49-F238E27FC236}">
                <a16:creationId xmlns:a16="http://schemas.microsoft.com/office/drawing/2014/main" id="{18806458-A71A-48E6-18B9-4EC35557B12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16731" y="3046699"/>
            <a:ext cx="1742637" cy="1742637"/>
          </a:xfrm>
          <a:prstGeom prst="rect">
            <a:avLst/>
          </a:prstGeom>
        </p:spPr>
      </p:pic>
      <p:pic>
        <p:nvPicPr>
          <p:cNvPr id="17" name="Graphic 16" descr="Chat outline">
            <a:extLst>
              <a:ext uri="{FF2B5EF4-FFF2-40B4-BE49-F238E27FC236}">
                <a16:creationId xmlns:a16="http://schemas.microsoft.com/office/drawing/2014/main" id="{C80355AE-6213-54BD-882F-348B1E5EE3D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28993" y="3046698"/>
            <a:ext cx="1960728" cy="1960728"/>
          </a:xfrm>
          <a:prstGeom prst="rect">
            <a:avLst/>
          </a:prstGeom>
        </p:spPr>
      </p:pic>
      <p:pic>
        <p:nvPicPr>
          <p:cNvPr id="21" name="Graphic 20" descr="Download from cloud outline">
            <a:extLst>
              <a:ext uri="{FF2B5EF4-FFF2-40B4-BE49-F238E27FC236}">
                <a16:creationId xmlns:a16="http://schemas.microsoft.com/office/drawing/2014/main" id="{3143FA41-0041-8124-0293-6DFE3497D27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519374" y="3046699"/>
            <a:ext cx="1742637" cy="1742637"/>
          </a:xfrm>
          <a:prstGeom prst="rect">
            <a:avLst/>
          </a:prstGeom>
        </p:spPr>
      </p:pic>
      <p:sp>
        <p:nvSpPr>
          <p:cNvPr id="2" name="Section Title Lorem ipsum dolor sit amet consectetur adipiscing elit Cras dolor risus convallis nec augue id porta commodo mauris">
            <a:extLst>
              <a:ext uri="{FF2B5EF4-FFF2-40B4-BE49-F238E27FC236}">
                <a16:creationId xmlns:a16="http://schemas.microsoft.com/office/drawing/2014/main" id="{4B63D053-4866-2144-6026-6E03830622D8}"/>
              </a:ext>
            </a:extLst>
          </p:cNvPr>
          <p:cNvSpPr/>
          <p:nvPr/>
        </p:nvSpPr>
        <p:spPr>
          <a:xfrm>
            <a:off x="8712200" y="4894978"/>
            <a:ext cx="2698750" cy="762876"/>
          </a:xfrm>
          <a:prstGeom prst="rect">
            <a:avLst/>
          </a:prstGeom>
          <a:noFill/>
          <a:ln/>
        </p:spPr>
        <p:txBody>
          <a:bodyPr wrap="square" lIns="0" tIns="0" rIns="0" bIns="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1667"/>
              </a:lnSpc>
            </a:pPr>
            <a:r>
              <a:rPr lang="en-US" sz="2250" b="1">
                <a:solidFill>
                  <a:srgbClr val="FFFFFF"/>
                </a:solidFill>
                <a:latin typeface="Raleway Bold" pitchFamily="34" charset="0"/>
                <a:ea typeface="Raleway Bold" pitchFamily="34" charset="-122"/>
                <a:cs typeface="Raleway Bold" pitchFamily="34" charset="-120"/>
              </a:rPr>
              <a:t>Share your thoughts with us</a:t>
            </a:r>
            <a:endParaRPr lang="en-US" sz="2250">
              <a:solidFill>
                <a:srgbClr val="FFFFFF"/>
              </a:solidFill>
            </a:endParaRPr>
          </a:p>
        </p:txBody>
      </p:sp>
      <p:sp>
        <p:nvSpPr>
          <p:cNvPr id="11" name="Section Title Lorem ipsum dolor sit amet consectetur adipiscing elit Cras dolor risus convallis nec augue id porta commodo mauris">
            <a:extLst>
              <a:ext uri="{FF2B5EF4-FFF2-40B4-BE49-F238E27FC236}">
                <a16:creationId xmlns:a16="http://schemas.microsoft.com/office/drawing/2014/main" id="{A8ACED8E-EAC8-4DE5-DF2F-53F514093B90}"/>
              </a:ext>
            </a:extLst>
          </p:cNvPr>
          <p:cNvSpPr/>
          <p:nvPr/>
        </p:nvSpPr>
        <p:spPr>
          <a:xfrm>
            <a:off x="8712200" y="4894978"/>
            <a:ext cx="2698750" cy="762876"/>
          </a:xfrm>
          <a:prstGeom prst="rect">
            <a:avLst/>
          </a:prstGeom>
          <a:noFill/>
          <a:ln/>
        </p:spPr>
        <p:txBody>
          <a:bodyPr wrap="square" lIns="0" tIns="0" rIns="0" bIns="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1667"/>
              </a:lnSpc>
            </a:pPr>
            <a:r>
              <a:rPr lang="en-US" sz="2250" b="1">
                <a:solidFill>
                  <a:srgbClr val="FFFFFF"/>
                </a:solidFill>
                <a:latin typeface="Raleway Bold" pitchFamily="34" charset="0"/>
                <a:ea typeface="Raleway Bold" pitchFamily="34" charset="-122"/>
                <a:cs typeface="Raleway Bold" pitchFamily="34" charset="-120"/>
              </a:rPr>
              <a:t>Share your thoughts with us</a:t>
            </a:r>
            <a:endParaRPr lang="en-US" sz="2250">
              <a:solidFill>
                <a:srgbClr val="FFFFFF"/>
              </a:solidFill>
            </a:endParaRPr>
          </a:p>
        </p:txBody>
      </p:sp>
      <p:sp>
        <p:nvSpPr>
          <p:cNvPr id="13" name="Section Title Lorem ipsum dolor sit amet consectetur adipiscing elit Cras dolor risus convallis nec augue id porta commodo mauris">
            <a:extLst>
              <a:ext uri="{FF2B5EF4-FFF2-40B4-BE49-F238E27FC236}">
                <a16:creationId xmlns:a16="http://schemas.microsoft.com/office/drawing/2014/main" id="{60BDAC90-81D9-57E6-507D-11E1C6EA151E}"/>
              </a:ext>
            </a:extLst>
          </p:cNvPr>
          <p:cNvSpPr/>
          <p:nvPr/>
        </p:nvSpPr>
        <p:spPr>
          <a:xfrm>
            <a:off x="8712200" y="4894978"/>
            <a:ext cx="2698750" cy="762876"/>
          </a:xfrm>
          <a:prstGeom prst="rect">
            <a:avLst/>
          </a:prstGeom>
          <a:noFill/>
          <a:ln/>
        </p:spPr>
        <p:txBody>
          <a:bodyPr wrap="square" lIns="0" tIns="0" rIns="0" bIns="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1667"/>
              </a:lnSpc>
            </a:pPr>
            <a:r>
              <a:rPr lang="en-US" sz="2250" b="1">
                <a:solidFill>
                  <a:srgbClr val="FFFFFF"/>
                </a:solidFill>
                <a:latin typeface="Raleway Bold" pitchFamily="34" charset="0"/>
                <a:ea typeface="Raleway Bold" pitchFamily="34" charset="-122"/>
                <a:cs typeface="Raleway Bold" pitchFamily="34" charset="-120"/>
              </a:rPr>
              <a:t>Share your thoughts with us</a:t>
            </a:r>
            <a:endParaRPr lang="en-US" sz="2250">
              <a:solidFill>
                <a:srgbClr val="FFFFFF"/>
              </a:solidFill>
            </a:endParaRPr>
          </a:p>
        </p:txBody>
      </p:sp>
      <p:sp>
        <p:nvSpPr>
          <p:cNvPr id="14" name="TextBox 13">
            <a:extLst>
              <a:ext uri="{FF2B5EF4-FFF2-40B4-BE49-F238E27FC236}">
                <a16:creationId xmlns:a16="http://schemas.microsoft.com/office/drawing/2014/main" id="{7FEB6977-8368-D476-CCDF-92763D014DEF}"/>
              </a:ext>
            </a:extLst>
          </p:cNvPr>
          <p:cNvSpPr txBox="1"/>
          <p:nvPr/>
        </p:nvSpPr>
        <p:spPr>
          <a:xfrm>
            <a:off x="8629036" y="5656666"/>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err="1">
                <a:solidFill>
                  <a:schemeClr val="bg1"/>
                </a:solidFill>
                <a:latin typeface="Raleway"/>
              </a:rPr>
              <a:t>mycare@nhs.scot</a:t>
            </a:r>
            <a:endParaRPr lang="en-US" dirty="0" err="1">
              <a:solidFill>
                <a:schemeClr val="bg1"/>
              </a:solidFill>
              <a:latin typeface="Raleway"/>
              <a:ea typeface="Calibri"/>
              <a:cs typeface="Calibri"/>
            </a:endParaRPr>
          </a:p>
          <a:p>
            <a:pPr algn="ctr"/>
            <a:endParaRPr lang="en-US"/>
          </a:p>
        </p:txBody>
      </p:sp>
    </p:spTree>
    <p:extLst>
      <p:ext uri="{BB962C8B-B14F-4D97-AF65-F5344CB8AC3E}">
        <p14:creationId xmlns:p14="http://schemas.microsoft.com/office/powerpoint/2010/main" val="2522972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loser Slide" descr="preencoded.png"/>
          <p:cNvPicPr>
            <a:picLocks noChangeAspect="1"/>
          </p:cNvPicPr>
          <p:nvPr/>
        </p:nvPicPr>
        <p:blipFill>
          <a:blip r:embed="rId3"/>
          <a:srcRect/>
          <a:stretch/>
        </p:blipFill>
        <p:spPr>
          <a:xfrm>
            <a:off x="0" y="0"/>
            <a:ext cx="12192000" cy="6858000"/>
          </a:xfrm>
          <a:prstGeom prst="rect">
            <a:avLst/>
          </a:prstGeom>
        </p:spPr>
      </p:pic>
      <p:pic>
        <p:nvPicPr>
          <p:cNvPr id="3" name="Logo/White" descr="preencoded.png"/>
          <p:cNvPicPr>
            <a:picLocks noChangeAspect="1"/>
          </p:cNvPicPr>
          <p:nvPr/>
        </p:nvPicPr>
        <p:blipFill>
          <a:blip>
            <a:extLst>
              <a:ext uri="{96DAC541-7B7A-43D3-8B79-37D633B846F1}">
                <asvg:svgBlip xmlns:asvg="http://schemas.microsoft.com/office/drawing/2016/SVG/main" r:embed="rId4"/>
              </a:ext>
            </a:extLst>
          </a:blip>
          <a:srcRect/>
          <a:stretch/>
        </p:blipFill>
        <p:spPr>
          <a:xfrm>
            <a:off x="3268979" y="981741"/>
            <a:ext cx="5654043" cy="2692400"/>
          </a:xfrm>
          <a:prstGeom prst="rect">
            <a:avLst/>
          </a:prstGeom>
        </p:spPr>
      </p:pic>
      <p:sp>
        <p:nvSpPr>
          <p:cNvPr id="4" name="Contact Details"/>
          <p:cNvSpPr/>
          <p:nvPr/>
        </p:nvSpPr>
        <p:spPr>
          <a:xfrm>
            <a:off x="1123950" y="4171950"/>
            <a:ext cx="9947857" cy="479380"/>
          </a:xfrm>
          <a:prstGeom prst="rect">
            <a:avLst/>
          </a:prstGeom>
          <a:noFill/>
          <a:ln/>
        </p:spPr>
        <p:txBody>
          <a:bodyPr wrap="square" lIns="0" tIns="0" rIns="0" bIns="0" rtlCol="0" anchor="t"/>
          <a:lstStyle/>
          <a:p>
            <a:pPr algn="ctr">
              <a:lnSpc>
                <a:spcPct val="91667"/>
              </a:lnSpc>
            </a:pPr>
            <a:endParaRPr lang="en-US" sz="2250"/>
          </a:p>
        </p:txBody>
      </p:sp>
      <p:sp>
        <p:nvSpPr>
          <p:cNvPr id="5" name="TextBox 4">
            <a:extLst>
              <a:ext uri="{FF2B5EF4-FFF2-40B4-BE49-F238E27FC236}">
                <a16:creationId xmlns:a16="http://schemas.microsoft.com/office/drawing/2014/main" id="{E1B2F2BF-442A-93E4-5FA6-260EC18F40C6}"/>
              </a:ext>
            </a:extLst>
          </p:cNvPr>
          <p:cNvSpPr txBox="1"/>
          <p:nvPr/>
        </p:nvSpPr>
        <p:spPr>
          <a:xfrm>
            <a:off x="393397" y="3441962"/>
            <a:ext cx="11405207" cy="2583784"/>
          </a:xfrm>
          <a:prstGeom prst="rect">
            <a:avLst/>
          </a:prstGeom>
          <a:noFill/>
        </p:spPr>
        <p:txBody>
          <a:bodyPr wrap="square">
            <a:spAutoFit/>
          </a:bodyPr>
          <a:lstStyle/>
          <a:p>
            <a:pPr algn="ctr">
              <a:lnSpc>
                <a:spcPct val="91667"/>
              </a:lnSpc>
            </a:pPr>
            <a:r>
              <a:rPr lang="en-US" sz="2933">
                <a:solidFill>
                  <a:schemeClr val="bg1"/>
                </a:solidFill>
                <a:latin typeface="Raleway Bold" pitchFamily="34" charset="0"/>
                <a:ea typeface="Raleway Bold" pitchFamily="34" charset="-122"/>
                <a:cs typeface="Raleway Bold" pitchFamily="34" charset="-120"/>
              </a:rPr>
              <a:t>Transforming how we experience health and care. </a:t>
            </a:r>
          </a:p>
          <a:p>
            <a:pPr algn="ctr">
              <a:lnSpc>
                <a:spcPct val="91667"/>
              </a:lnSpc>
            </a:pPr>
            <a:r>
              <a:rPr lang="en-US" sz="2933" err="1">
                <a:solidFill>
                  <a:schemeClr val="bg1"/>
                </a:solidFill>
                <a:latin typeface="Raleway Bold"/>
              </a:rPr>
              <a:t>MyCare</a:t>
            </a:r>
            <a:r>
              <a:rPr lang="en-US" sz="2933">
                <a:solidFill>
                  <a:schemeClr val="bg1"/>
                </a:solidFill>
                <a:latin typeface="Raleway Bold"/>
              </a:rPr>
              <a:t>, in my hands. </a:t>
            </a:r>
          </a:p>
          <a:p>
            <a:pPr algn="ctr">
              <a:lnSpc>
                <a:spcPct val="91667"/>
              </a:lnSpc>
            </a:pPr>
            <a:endParaRPr lang="en-US" sz="2933">
              <a:solidFill>
                <a:schemeClr val="bg1"/>
              </a:solidFill>
              <a:latin typeface="Raleway Bold"/>
            </a:endParaRPr>
          </a:p>
          <a:p>
            <a:pPr algn="ctr">
              <a:lnSpc>
                <a:spcPct val="91667"/>
              </a:lnSpc>
            </a:pPr>
            <a:endParaRPr lang="en-US" sz="2933">
              <a:solidFill>
                <a:schemeClr val="bg1"/>
              </a:solidFill>
              <a:latin typeface="Raleway" pitchFamily="2" charset="0"/>
            </a:endParaRPr>
          </a:p>
          <a:p>
            <a:pPr algn="ctr">
              <a:lnSpc>
                <a:spcPct val="91667"/>
              </a:lnSpc>
            </a:pPr>
            <a:endParaRPr lang="en-US" sz="2933">
              <a:solidFill>
                <a:schemeClr val="bg1"/>
              </a:solidFill>
              <a:latin typeface="Raleway" pitchFamily="2" charset="0"/>
            </a:endParaRPr>
          </a:p>
          <a:p>
            <a:pPr algn="ctr">
              <a:lnSpc>
                <a:spcPct val="91667"/>
              </a:lnSpc>
            </a:pPr>
            <a:r>
              <a:rPr lang="en-US" sz="2933">
                <a:solidFill>
                  <a:schemeClr val="bg1"/>
                </a:solidFill>
                <a:latin typeface="Raleway" pitchFamily="2" charset="0"/>
              </a:rPr>
              <a:t>Sign up at: </a:t>
            </a:r>
            <a:r>
              <a:rPr lang="en-US" sz="2933" err="1">
                <a:solidFill>
                  <a:schemeClr val="bg1"/>
                </a:solidFill>
                <a:latin typeface="Raleway" pitchFamily="2" charset="0"/>
              </a:rPr>
              <a:t>MyCare.scot</a:t>
            </a:r>
            <a:endParaRPr lang="en-US" sz="2933">
              <a:solidFill>
                <a:schemeClr val="bg1"/>
              </a:solidFill>
              <a:latin typeface="Raleway" pitchFamily="2" charset="0"/>
            </a:endParaRPr>
          </a:p>
        </p:txBody>
      </p:sp>
      <p:pic>
        <p:nvPicPr>
          <p:cNvPr id="7" name="Picture 6">
            <a:extLst>
              <a:ext uri="{FF2B5EF4-FFF2-40B4-BE49-F238E27FC236}">
                <a16:creationId xmlns:a16="http://schemas.microsoft.com/office/drawing/2014/main" id="{8D33A485-C7C9-4537-0547-EEB984720FFB}"/>
              </a:ext>
            </a:extLst>
          </p:cNvPr>
          <p:cNvPicPr>
            <a:picLocks noChangeAspect="1"/>
          </p:cNvPicPr>
          <p:nvPr/>
        </p:nvPicPr>
        <p:blipFill>
          <a:blip r:embed="rId5"/>
          <a:stretch>
            <a:fillRect/>
          </a:stretch>
        </p:blipFill>
        <p:spPr>
          <a:xfrm>
            <a:off x="8221107" y="4171950"/>
            <a:ext cx="2425121" cy="2425121"/>
          </a:xfrm>
          <a:prstGeom prst="rect">
            <a:avLst/>
          </a:prstGeom>
        </p:spPr>
      </p:pic>
    </p:spTree>
    <p:extLst>
      <p:ext uri="{BB962C8B-B14F-4D97-AF65-F5344CB8AC3E}">
        <p14:creationId xmlns:p14="http://schemas.microsoft.com/office/powerpoint/2010/main" val="2604827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79DA2-2A9D-E6A5-7C0F-119BD6B5B4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B6D46D-A336-5206-4F85-808D23FE3496}"/>
              </a:ext>
            </a:extLst>
          </p:cNvPr>
          <p:cNvSpPr>
            <a:spLocks noGrp="1"/>
          </p:cNvSpPr>
          <p:nvPr>
            <p:ph type="title"/>
          </p:nvPr>
        </p:nvSpPr>
        <p:spPr/>
        <p:txBody>
          <a:bodyPr/>
          <a:lstStyle/>
          <a:p>
            <a:r>
              <a:rPr lang="en-US">
                <a:ea typeface="Calibri Light"/>
                <a:cs typeface="Calibri Light"/>
              </a:rPr>
              <a:t>Beyond technology: </a:t>
            </a:r>
            <a:br>
              <a:rPr lang="en-US">
                <a:ea typeface="Calibri Light"/>
                <a:cs typeface="Calibri Light"/>
              </a:rPr>
            </a:br>
            <a:r>
              <a:rPr lang="en-US" b="0">
                <a:ea typeface="Calibri Light"/>
                <a:cs typeface="Calibri Light"/>
              </a:rPr>
              <a:t>Digital transformation in action</a:t>
            </a:r>
            <a:endParaRPr lang="en-US">
              <a:ea typeface="Calibri Light"/>
              <a:cs typeface="Calibri Light"/>
            </a:endParaRPr>
          </a:p>
        </p:txBody>
      </p:sp>
      <p:pic>
        <p:nvPicPr>
          <p:cNvPr id="4" name="Picture 3">
            <a:extLst>
              <a:ext uri="{FF2B5EF4-FFF2-40B4-BE49-F238E27FC236}">
                <a16:creationId xmlns:a16="http://schemas.microsoft.com/office/drawing/2014/main" id="{C69CFD5E-44C9-1A8D-7138-88DBC394D1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0327" y="4737576"/>
            <a:ext cx="1824216" cy="1824216"/>
          </a:xfrm>
          <a:prstGeom prst="rect">
            <a:avLst/>
          </a:prstGeom>
        </p:spPr>
      </p:pic>
      <p:sp>
        <p:nvSpPr>
          <p:cNvPr id="5" name="TextBox 4">
            <a:extLst>
              <a:ext uri="{FF2B5EF4-FFF2-40B4-BE49-F238E27FC236}">
                <a16:creationId xmlns:a16="http://schemas.microsoft.com/office/drawing/2014/main" id="{6BB041A2-7243-C3DC-D452-080EB442F8CA}"/>
              </a:ext>
            </a:extLst>
          </p:cNvPr>
          <p:cNvSpPr txBox="1"/>
          <p:nvPr/>
        </p:nvSpPr>
        <p:spPr>
          <a:xfrm>
            <a:off x="2432581" y="5049519"/>
            <a:ext cx="2763520" cy="1200329"/>
          </a:xfrm>
          <a:prstGeom prst="rect">
            <a:avLst/>
          </a:prstGeom>
          <a:noFill/>
        </p:spPr>
        <p:txBody>
          <a:bodyPr wrap="square" rtlCol="0">
            <a:spAutoFit/>
          </a:bodyPr>
          <a:lstStyle/>
          <a:p>
            <a:r>
              <a:rPr lang="en-GB" sz="3600" err="1">
                <a:latin typeface="+mj-lt"/>
              </a:rPr>
              <a:t>SLIDO</a:t>
            </a:r>
            <a:r>
              <a:rPr lang="en-GB" sz="3600">
                <a:latin typeface="+mj-lt"/>
              </a:rPr>
              <a:t> CODE: </a:t>
            </a:r>
            <a:r>
              <a:rPr lang="en-GB" sz="3600" b="1" err="1">
                <a:latin typeface="+mj-lt"/>
              </a:rPr>
              <a:t>NHSScot2026</a:t>
            </a:r>
            <a:endParaRPr lang="en-GB" sz="3600">
              <a:latin typeface="+mj-lt"/>
            </a:endParaRPr>
          </a:p>
        </p:txBody>
      </p:sp>
    </p:spTree>
    <p:extLst>
      <p:ext uri="{BB962C8B-B14F-4D97-AF65-F5344CB8AC3E}">
        <p14:creationId xmlns:p14="http://schemas.microsoft.com/office/powerpoint/2010/main" val="1848508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
    <p:bg>
      <p:bgPr>
        <a:solidFill>
          <a:srgbClr val="113D4A"/>
        </a:solidFill>
        <a:effectLst/>
      </p:bgPr>
    </p:bg>
    <p:spTree>
      <p:nvGrpSpPr>
        <p:cNvPr id="1" name=""/>
        <p:cNvGrpSpPr/>
        <p:nvPr/>
      </p:nvGrpSpPr>
      <p:grpSpPr>
        <a:xfrm>
          <a:off x="0" y="0"/>
          <a:ext cx="1" cy="1"/>
          <a:chOff x="0" y="0"/>
          <a:chExt cx="1" cy="1"/>
        </a:xfrm>
      </p:grpSpPr>
      <p:sp>
        <p:nvSpPr>
          <p:cNvPr id="3" name="Text 0"/>
          <p:cNvSpPr/>
          <p:nvPr/>
        </p:nvSpPr>
        <p:spPr>
          <a:xfrm>
            <a:off x="640080" y="612648"/>
            <a:ext cx="4389120" cy="228600"/>
          </a:xfrm>
          <a:prstGeom prst="rect">
            <a:avLst/>
          </a:prstGeom>
          <a:noFill/>
          <a:ln/>
        </p:spPr>
        <p:txBody>
          <a:bodyPr wrap="square" lIns="0" tIns="0" rIns="0" bIns="0" rtlCol="0" anchor="ctr"/>
          <a:lstStyle/>
          <a:p>
            <a:pPr marL="0" indent="0">
              <a:buNone/>
            </a:pPr>
            <a:r>
              <a:rPr lang="en-US" sz="1150" b="1" kern="0" spc="180">
                <a:solidFill>
                  <a:srgbClr val="70D6C9"/>
                </a:solidFill>
              </a:rPr>
              <a:t>NHS SCOTLAND EVENT 2026 • DIGITAL</a:t>
            </a:r>
            <a:endParaRPr lang="en-US" sz="1150"/>
          </a:p>
        </p:txBody>
      </p:sp>
      <p:sp>
        <p:nvSpPr>
          <p:cNvPr id="4" name="Text 1"/>
          <p:cNvSpPr/>
          <p:nvPr/>
        </p:nvSpPr>
        <p:spPr>
          <a:xfrm>
            <a:off x="640080" y="1133856"/>
            <a:ext cx="4846320" cy="1389888"/>
          </a:xfrm>
          <a:prstGeom prst="rect">
            <a:avLst/>
          </a:prstGeom>
          <a:noFill/>
          <a:ln/>
        </p:spPr>
        <p:txBody>
          <a:bodyPr wrap="square" lIns="0" tIns="0" rIns="0" bIns="0" rtlCol="0" anchor="ctr"/>
          <a:lstStyle/>
          <a:p>
            <a:pPr marL="0" indent="0">
              <a:buNone/>
            </a:pPr>
            <a:r>
              <a:rPr lang="en-US" sz="3400" b="1">
                <a:solidFill>
                  <a:srgbClr val="FFFFFF"/>
                </a:solidFill>
              </a:rPr>
              <a:t>People make</a:t>
            </a:r>
            <a:endParaRPr lang="en-US" sz="3400"/>
          </a:p>
          <a:p>
            <a:pPr marL="0" indent="0">
              <a:buNone/>
            </a:pPr>
            <a:r>
              <a:rPr lang="en-US" sz="3400" b="1">
                <a:solidFill>
                  <a:srgbClr val="FFFFFF"/>
                </a:solidFill>
              </a:rPr>
              <a:t>transformation real</a:t>
            </a:r>
            <a:endParaRPr lang="en-US" sz="3400"/>
          </a:p>
        </p:txBody>
      </p:sp>
      <p:sp>
        <p:nvSpPr>
          <p:cNvPr id="5" name="Text 2"/>
          <p:cNvSpPr/>
          <p:nvPr/>
        </p:nvSpPr>
        <p:spPr>
          <a:xfrm>
            <a:off x="658368" y="2852928"/>
            <a:ext cx="4663440" cy="402336"/>
          </a:xfrm>
          <a:prstGeom prst="rect">
            <a:avLst/>
          </a:prstGeom>
          <a:noFill/>
          <a:ln/>
        </p:spPr>
        <p:txBody>
          <a:bodyPr wrap="square" lIns="0" tIns="0" rIns="0" bIns="0" rtlCol="0" anchor="ctr"/>
          <a:lstStyle/>
          <a:p>
            <a:pPr marL="0" indent="0">
              <a:buNone/>
            </a:pPr>
            <a:r>
              <a:rPr lang="en-US" sz="2000" b="1">
                <a:solidFill>
                  <a:srgbClr val="D9EAEC"/>
                </a:solidFill>
              </a:rPr>
              <a:t>Digital Clinical Notes (DCN)</a:t>
            </a:r>
            <a:endParaRPr lang="en-US" sz="2000"/>
          </a:p>
        </p:txBody>
      </p:sp>
      <p:sp>
        <p:nvSpPr>
          <p:cNvPr id="6" name="Text 3"/>
          <p:cNvSpPr/>
          <p:nvPr/>
        </p:nvSpPr>
        <p:spPr>
          <a:xfrm>
            <a:off x="658368" y="3438144"/>
            <a:ext cx="4709160" cy="713232"/>
          </a:xfrm>
          <a:prstGeom prst="rect">
            <a:avLst/>
          </a:prstGeom>
          <a:noFill/>
          <a:ln/>
        </p:spPr>
        <p:txBody>
          <a:bodyPr wrap="square" lIns="0" tIns="0" rIns="0" bIns="0" rtlCol="0" anchor="ctr"/>
          <a:lstStyle/>
          <a:p>
            <a:pPr marL="0" indent="0">
              <a:buNone/>
            </a:pPr>
            <a:r>
              <a:rPr lang="en-US" sz="1600">
                <a:solidFill>
                  <a:srgbClr val="BDD4D8"/>
                </a:solidFill>
              </a:rPr>
              <a:t>A practical story of clinical practice, collaboration and change at scale</a:t>
            </a:r>
            <a:endParaRPr lang="en-US" sz="1600"/>
          </a:p>
        </p:txBody>
      </p:sp>
      <p:sp>
        <p:nvSpPr>
          <p:cNvPr id="7" name="Shape 4"/>
          <p:cNvSpPr/>
          <p:nvPr/>
        </p:nvSpPr>
        <p:spPr>
          <a:xfrm>
            <a:off x="658368" y="4645152"/>
            <a:ext cx="4297680" cy="475488"/>
          </a:xfrm>
          <a:prstGeom prst="roundRect">
            <a:avLst>
              <a:gd name="adj" fmla="val 9615"/>
            </a:avLst>
          </a:prstGeom>
          <a:solidFill>
            <a:srgbClr val="F47C65"/>
          </a:solidFill>
          <a:ln w="12700">
            <a:solidFill>
              <a:srgbClr val="F47C65"/>
            </a:solidFill>
            <a:prstDash val="solid"/>
          </a:ln>
        </p:spPr>
        <p:txBody>
          <a:bodyPr/>
          <a:lstStyle/>
          <a:p>
            <a:endParaRPr lang="en-GB"/>
          </a:p>
        </p:txBody>
      </p:sp>
      <p:sp>
        <p:nvSpPr>
          <p:cNvPr id="8" name="Text 5"/>
          <p:cNvSpPr/>
          <p:nvPr/>
        </p:nvSpPr>
        <p:spPr>
          <a:xfrm>
            <a:off x="841248" y="4791456"/>
            <a:ext cx="3931920" cy="182880"/>
          </a:xfrm>
          <a:prstGeom prst="rect">
            <a:avLst/>
          </a:prstGeom>
          <a:noFill/>
          <a:ln/>
        </p:spPr>
        <p:txBody>
          <a:bodyPr wrap="square" lIns="0" tIns="0" rIns="0" bIns="0" rtlCol="0" anchor="ctr"/>
          <a:lstStyle/>
          <a:p>
            <a:pPr marL="0" indent="0" algn="ctr">
              <a:buNone/>
            </a:pPr>
            <a:r>
              <a:rPr lang="en-US" sz="1200" b="1">
                <a:solidFill>
                  <a:srgbClr val="FFFFFF"/>
                </a:solidFill>
              </a:rPr>
              <a:t>People • Process • Partnership • Technology</a:t>
            </a:r>
            <a:endParaRPr lang="en-US" sz="1200"/>
          </a:p>
        </p:txBody>
      </p:sp>
      <p:sp>
        <p:nvSpPr>
          <p:cNvPr id="9" name="Text 6"/>
          <p:cNvSpPr/>
          <p:nvPr/>
        </p:nvSpPr>
        <p:spPr>
          <a:xfrm>
            <a:off x="667512" y="5614416"/>
            <a:ext cx="2286000" cy="228600"/>
          </a:xfrm>
          <a:prstGeom prst="rect">
            <a:avLst/>
          </a:prstGeom>
          <a:noFill/>
          <a:ln/>
        </p:spPr>
        <p:txBody>
          <a:bodyPr wrap="square" lIns="0" tIns="0" rIns="0" bIns="0" rtlCol="0" anchor="ctr"/>
          <a:lstStyle/>
          <a:p>
            <a:pPr marL="0" indent="0">
              <a:buNone/>
            </a:pPr>
            <a:endParaRPr lang="en-US" sz="1100">
              <a:solidFill>
                <a:srgbClr val="9FC4C9"/>
              </a:solidFill>
            </a:endParaRPr>
          </a:p>
        </p:txBody>
      </p:sp>
      <p:pic>
        <p:nvPicPr>
          <p:cNvPr id="10" name="Picture 9">
            <a:extLst>
              <a:ext uri="{FF2B5EF4-FFF2-40B4-BE49-F238E27FC236}">
                <a16:creationId xmlns:a16="http://schemas.microsoft.com/office/drawing/2014/main" id="{867EF576-5951-A8F7-DE32-0E477A705D51}"/>
              </a:ext>
            </a:extLst>
          </p:cNvPr>
          <p:cNvPicPr>
            <a:picLocks noChangeAspect="1"/>
          </p:cNvPicPr>
          <p:nvPr/>
        </p:nvPicPr>
        <p:blipFill>
          <a:blip r:embed="rId3"/>
          <a:srcRect l="5500" r="9999"/>
          <a:stretch>
            <a:fillRect/>
          </a:stretch>
        </p:blipFill>
        <p:spPr>
          <a:xfrm>
            <a:off x="5768118" y="547688"/>
            <a:ext cx="5911606" cy="5772394"/>
          </a:xfrm>
          <a:prstGeom prst="rect">
            <a:avLst/>
          </a:prstGeom>
        </p:spPr>
      </p:pic>
      <p:pic>
        <p:nvPicPr>
          <p:cNvPr id="11" name="Picture 10">
            <a:extLst>
              <a:ext uri="{FF2B5EF4-FFF2-40B4-BE49-F238E27FC236}">
                <a16:creationId xmlns:a16="http://schemas.microsoft.com/office/drawing/2014/main" id="{716A6E91-58A0-CC98-F277-A25D4A1EFA7E}"/>
              </a:ext>
            </a:extLst>
          </p:cNvPr>
          <p:cNvPicPr>
            <a:picLocks noChangeAspect="1"/>
          </p:cNvPicPr>
          <p:nvPr/>
        </p:nvPicPr>
        <p:blipFill>
          <a:blip r:embed="rId4"/>
          <a:stretch>
            <a:fillRect/>
          </a:stretch>
        </p:blipFill>
        <p:spPr>
          <a:xfrm>
            <a:off x="1210724" y="6000588"/>
            <a:ext cx="1190135" cy="692758"/>
          </a:xfrm>
          <a:prstGeom prst="rect">
            <a:avLst/>
          </a:prstGeom>
        </p:spPr>
      </p:pic>
      <p:pic>
        <p:nvPicPr>
          <p:cNvPr id="12" name="Picture 11">
            <a:extLst>
              <a:ext uri="{FF2B5EF4-FFF2-40B4-BE49-F238E27FC236}">
                <a16:creationId xmlns:a16="http://schemas.microsoft.com/office/drawing/2014/main" id="{E867A80A-562E-257D-F60D-EE06DDDF7AAC}"/>
              </a:ext>
            </a:extLst>
          </p:cNvPr>
          <p:cNvPicPr>
            <a:picLocks noChangeAspect="1"/>
          </p:cNvPicPr>
          <p:nvPr/>
        </p:nvPicPr>
        <p:blipFill>
          <a:blip r:embed="rId5"/>
          <a:stretch>
            <a:fillRect/>
          </a:stretch>
        </p:blipFill>
        <p:spPr>
          <a:xfrm>
            <a:off x="193163" y="6005315"/>
            <a:ext cx="913655" cy="65668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66928" y="329184"/>
            <a:ext cx="4846320" cy="201168"/>
          </a:xfrm>
          <a:prstGeom prst="rect">
            <a:avLst/>
          </a:prstGeom>
          <a:noFill/>
          <a:ln/>
        </p:spPr>
        <p:txBody>
          <a:bodyPr wrap="square" lIns="0" tIns="0" rIns="0" bIns="0" rtlCol="0" anchor="ctr"/>
          <a:lstStyle/>
          <a:p>
            <a:pPr marL="0" indent="0">
              <a:buNone/>
            </a:pPr>
            <a:r>
              <a:rPr lang="en-US" sz="1000" b="1" kern="0" spc="140">
                <a:solidFill>
                  <a:srgbClr val="007F7B"/>
                </a:solidFill>
              </a:rPr>
              <a:t>FOUR-PILLAR FRAMEWORK</a:t>
            </a:r>
            <a:endParaRPr lang="en-US" sz="1000"/>
          </a:p>
        </p:txBody>
      </p:sp>
      <p:sp>
        <p:nvSpPr>
          <p:cNvPr id="3" name="Text 1"/>
          <p:cNvSpPr/>
          <p:nvPr/>
        </p:nvSpPr>
        <p:spPr>
          <a:xfrm>
            <a:off x="566928" y="658368"/>
            <a:ext cx="6537960" cy="621792"/>
          </a:xfrm>
          <a:prstGeom prst="rect">
            <a:avLst/>
          </a:prstGeom>
          <a:noFill/>
          <a:ln/>
        </p:spPr>
        <p:txBody>
          <a:bodyPr wrap="square" lIns="0" tIns="0" rIns="0" bIns="0" rtlCol="0" anchor="ctr"/>
          <a:lstStyle/>
          <a:p>
            <a:pPr marL="0" indent="0">
              <a:buNone/>
            </a:pPr>
            <a:r>
              <a:rPr lang="en-US" sz="2800" b="1">
                <a:solidFill>
                  <a:srgbClr val="113D4A"/>
                </a:solidFill>
              </a:rPr>
              <a:t>Four pillars make transformation real</a:t>
            </a:r>
            <a:endParaRPr lang="en-US" sz="2800"/>
          </a:p>
        </p:txBody>
      </p:sp>
      <p:sp>
        <p:nvSpPr>
          <p:cNvPr id="4" name="Text 2"/>
          <p:cNvSpPr/>
          <p:nvPr/>
        </p:nvSpPr>
        <p:spPr>
          <a:xfrm>
            <a:off x="585216" y="1353312"/>
            <a:ext cx="6400800" cy="429768"/>
          </a:xfrm>
          <a:prstGeom prst="rect">
            <a:avLst/>
          </a:prstGeom>
          <a:noFill/>
          <a:ln/>
        </p:spPr>
        <p:txBody>
          <a:bodyPr wrap="square" lIns="0" tIns="0" rIns="0" bIns="0" rtlCol="0" anchor="ctr"/>
          <a:lstStyle/>
          <a:p>
            <a:pPr marL="0" indent="0">
              <a:buNone/>
            </a:pPr>
            <a:endParaRPr lang="en-US" sz="1450">
              <a:solidFill>
                <a:srgbClr val="587077"/>
              </a:solidFill>
            </a:endParaRPr>
          </a:p>
        </p:txBody>
      </p:sp>
      <p:pic>
        <p:nvPicPr>
          <p:cNvPr id="5" name="Image 0" descr="/mnt/data/ce4956fca2.png"/>
          <p:cNvPicPr>
            <a:picLocks noChangeAspect="1"/>
          </p:cNvPicPr>
          <p:nvPr/>
        </p:nvPicPr>
        <p:blipFill>
          <a:blip r:embed="rId3"/>
          <a:srcRect l="19069" r="19069"/>
          <a:stretch/>
        </p:blipFill>
        <p:spPr>
          <a:xfrm>
            <a:off x="6949440" y="1078992"/>
            <a:ext cx="4709160" cy="5074920"/>
          </a:xfrm>
          <a:prstGeom prst="rect">
            <a:avLst/>
          </a:prstGeom>
        </p:spPr>
      </p:pic>
      <p:sp>
        <p:nvSpPr>
          <p:cNvPr id="6" name="Shape 3"/>
          <p:cNvSpPr/>
          <p:nvPr/>
        </p:nvSpPr>
        <p:spPr>
          <a:xfrm>
            <a:off x="566928" y="2057400"/>
            <a:ext cx="2816352" cy="1033272"/>
          </a:xfrm>
          <a:prstGeom prst="roundRect">
            <a:avLst>
              <a:gd name="adj" fmla="val 5310"/>
            </a:avLst>
          </a:prstGeom>
          <a:solidFill>
            <a:srgbClr val="FFFFFF"/>
          </a:solidFill>
          <a:ln w="12700">
            <a:solidFill>
              <a:srgbClr val="D6E4E5"/>
            </a:solidFill>
            <a:prstDash val="solid"/>
          </a:ln>
          <a:effectLst>
            <a:outerShdw blurRad="15240" dist="5080" dir="2700000" algn="bl" rotWithShape="0">
              <a:srgbClr val="294E55">
                <a:alpha val="10000"/>
              </a:srgbClr>
            </a:outerShdw>
          </a:effectLst>
        </p:spPr>
        <p:txBody>
          <a:bodyPr/>
          <a:lstStyle/>
          <a:p>
            <a:endParaRPr lang="en-GB"/>
          </a:p>
        </p:txBody>
      </p:sp>
      <p:sp>
        <p:nvSpPr>
          <p:cNvPr id="7" name="Shape 4"/>
          <p:cNvSpPr/>
          <p:nvPr/>
        </p:nvSpPr>
        <p:spPr>
          <a:xfrm>
            <a:off x="566928" y="2057400"/>
            <a:ext cx="64008" cy="1033272"/>
          </a:xfrm>
          <a:prstGeom prst="rect">
            <a:avLst/>
          </a:prstGeom>
          <a:solidFill>
            <a:srgbClr val="F47C65"/>
          </a:solidFill>
          <a:ln w="12700">
            <a:solidFill>
              <a:srgbClr val="F47C65"/>
            </a:solidFill>
            <a:prstDash val="solid"/>
          </a:ln>
        </p:spPr>
        <p:txBody>
          <a:bodyPr/>
          <a:lstStyle/>
          <a:p>
            <a:endParaRPr lang="en-GB"/>
          </a:p>
        </p:txBody>
      </p:sp>
      <p:sp>
        <p:nvSpPr>
          <p:cNvPr id="8" name="Text 5"/>
          <p:cNvSpPr/>
          <p:nvPr/>
        </p:nvSpPr>
        <p:spPr>
          <a:xfrm>
            <a:off x="768096" y="2203704"/>
            <a:ext cx="2450592" cy="246888"/>
          </a:xfrm>
          <a:prstGeom prst="rect">
            <a:avLst/>
          </a:prstGeom>
          <a:noFill/>
          <a:ln/>
        </p:spPr>
        <p:txBody>
          <a:bodyPr wrap="square" lIns="0" tIns="0" rIns="0" bIns="0" rtlCol="0" anchor="ctr"/>
          <a:lstStyle/>
          <a:p>
            <a:pPr marL="0" indent="0">
              <a:buNone/>
            </a:pPr>
            <a:r>
              <a:rPr lang="en-US" sz="1550" b="1">
                <a:solidFill>
                  <a:srgbClr val="17343C"/>
                </a:solidFill>
              </a:rPr>
              <a:t>PEOPLE</a:t>
            </a:r>
            <a:endParaRPr lang="en-US" sz="1550"/>
          </a:p>
        </p:txBody>
      </p:sp>
      <p:sp>
        <p:nvSpPr>
          <p:cNvPr id="9" name="Text 6"/>
          <p:cNvSpPr/>
          <p:nvPr/>
        </p:nvSpPr>
        <p:spPr>
          <a:xfrm>
            <a:off x="768096" y="2560320"/>
            <a:ext cx="2468880" cy="411480"/>
          </a:xfrm>
          <a:prstGeom prst="rect">
            <a:avLst/>
          </a:prstGeom>
          <a:noFill/>
          <a:ln/>
        </p:spPr>
        <p:txBody>
          <a:bodyPr wrap="square" lIns="0" tIns="0" rIns="0" bIns="0" rtlCol="0" anchor="ctr"/>
          <a:lstStyle/>
          <a:p>
            <a:pPr marL="0" indent="0">
              <a:buNone/>
            </a:pPr>
            <a:r>
              <a:rPr lang="en-US" sz="1150">
                <a:solidFill>
                  <a:srgbClr val="587077"/>
                </a:solidFill>
              </a:rPr>
              <a:t>Confidence, roles and support</a:t>
            </a:r>
            <a:endParaRPr lang="en-US" sz="1150"/>
          </a:p>
        </p:txBody>
      </p:sp>
      <p:sp>
        <p:nvSpPr>
          <p:cNvPr id="10" name="Shape 7"/>
          <p:cNvSpPr/>
          <p:nvPr/>
        </p:nvSpPr>
        <p:spPr>
          <a:xfrm>
            <a:off x="3630168" y="2057400"/>
            <a:ext cx="2816352" cy="1033272"/>
          </a:xfrm>
          <a:prstGeom prst="roundRect">
            <a:avLst>
              <a:gd name="adj" fmla="val 5310"/>
            </a:avLst>
          </a:prstGeom>
          <a:solidFill>
            <a:srgbClr val="FFFFFF"/>
          </a:solidFill>
          <a:ln w="12700">
            <a:solidFill>
              <a:srgbClr val="D6E4E5"/>
            </a:solidFill>
            <a:prstDash val="solid"/>
          </a:ln>
          <a:effectLst>
            <a:outerShdw blurRad="15240" dist="5080" dir="2700000" algn="bl" rotWithShape="0">
              <a:srgbClr val="294E55">
                <a:alpha val="10000"/>
              </a:srgbClr>
            </a:outerShdw>
          </a:effectLst>
        </p:spPr>
        <p:txBody>
          <a:bodyPr/>
          <a:lstStyle/>
          <a:p>
            <a:endParaRPr lang="en-GB"/>
          </a:p>
        </p:txBody>
      </p:sp>
      <p:sp>
        <p:nvSpPr>
          <p:cNvPr id="11" name="Shape 8"/>
          <p:cNvSpPr/>
          <p:nvPr/>
        </p:nvSpPr>
        <p:spPr>
          <a:xfrm>
            <a:off x="3630168" y="2057400"/>
            <a:ext cx="64008" cy="1033272"/>
          </a:xfrm>
          <a:prstGeom prst="rect">
            <a:avLst/>
          </a:prstGeom>
          <a:solidFill>
            <a:srgbClr val="F2C14E"/>
          </a:solidFill>
          <a:ln w="12700">
            <a:solidFill>
              <a:srgbClr val="F2C14E"/>
            </a:solidFill>
            <a:prstDash val="solid"/>
          </a:ln>
        </p:spPr>
        <p:txBody>
          <a:bodyPr/>
          <a:lstStyle/>
          <a:p>
            <a:endParaRPr lang="en-GB"/>
          </a:p>
        </p:txBody>
      </p:sp>
      <p:sp>
        <p:nvSpPr>
          <p:cNvPr id="12" name="Text 9"/>
          <p:cNvSpPr/>
          <p:nvPr/>
        </p:nvSpPr>
        <p:spPr>
          <a:xfrm>
            <a:off x="3831336" y="2203704"/>
            <a:ext cx="2450592" cy="246888"/>
          </a:xfrm>
          <a:prstGeom prst="rect">
            <a:avLst/>
          </a:prstGeom>
          <a:noFill/>
          <a:ln/>
        </p:spPr>
        <p:txBody>
          <a:bodyPr wrap="square" lIns="0" tIns="0" rIns="0" bIns="0" rtlCol="0" anchor="ctr"/>
          <a:lstStyle/>
          <a:p>
            <a:pPr marL="0" indent="0">
              <a:buNone/>
            </a:pPr>
            <a:r>
              <a:rPr lang="en-US" sz="1550" b="1">
                <a:solidFill>
                  <a:srgbClr val="17343C"/>
                </a:solidFill>
              </a:rPr>
              <a:t>PROCESS</a:t>
            </a:r>
            <a:endParaRPr lang="en-US" sz="1550"/>
          </a:p>
        </p:txBody>
      </p:sp>
      <p:sp>
        <p:nvSpPr>
          <p:cNvPr id="13" name="Text 10"/>
          <p:cNvSpPr/>
          <p:nvPr/>
        </p:nvSpPr>
        <p:spPr>
          <a:xfrm>
            <a:off x="3831336" y="2560320"/>
            <a:ext cx="2468880" cy="411480"/>
          </a:xfrm>
          <a:prstGeom prst="rect">
            <a:avLst/>
          </a:prstGeom>
          <a:noFill/>
          <a:ln/>
        </p:spPr>
        <p:txBody>
          <a:bodyPr wrap="square" lIns="0" tIns="0" rIns="0" bIns="0" rtlCol="0" anchor="ctr"/>
          <a:lstStyle/>
          <a:p>
            <a:pPr marL="0" indent="0">
              <a:buNone/>
            </a:pPr>
            <a:r>
              <a:rPr lang="en-US" sz="1150">
                <a:solidFill>
                  <a:srgbClr val="587077"/>
                </a:solidFill>
              </a:rPr>
              <a:t>A safe, repeatable way of working</a:t>
            </a:r>
            <a:endParaRPr lang="en-US" sz="1150"/>
          </a:p>
        </p:txBody>
      </p:sp>
      <p:sp>
        <p:nvSpPr>
          <p:cNvPr id="14" name="Shape 11"/>
          <p:cNvSpPr/>
          <p:nvPr/>
        </p:nvSpPr>
        <p:spPr>
          <a:xfrm>
            <a:off x="566928" y="3364992"/>
            <a:ext cx="2816352" cy="1033272"/>
          </a:xfrm>
          <a:prstGeom prst="roundRect">
            <a:avLst>
              <a:gd name="adj" fmla="val 5310"/>
            </a:avLst>
          </a:prstGeom>
          <a:solidFill>
            <a:srgbClr val="FFFFFF"/>
          </a:solidFill>
          <a:ln w="12700">
            <a:solidFill>
              <a:srgbClr val="D6E4E5"/>
            </a:solidFill>
            <a:prstDash val="solid"/>
          </a:ln>
          <a:effectLst>
            <a:outerShdw blurRad="15240" dist="5080" dir="2700000" algn="bl" rotWithShape="0">
              <a:srgbClr val="294E55">
                <a:alpha val="10000"/>
              </a:srgbClr>
            </a:outerShdw>
          </a:effectLst>
        </p:spPr>
        <p:txBody>
          <a:bodyPr/>
          <a:lstStyle/>
          <a:p>
            <a:endParaRPr lang="en-GB"/>
          </a:p>
        </p:txBody>
      </p:sp>
      <p:sp>
        <p:nvSpPr>
          <p:cNvPr id="15" name="Shape 12"/>
          <p:cNvSpPr/>
          <p:nvPr/>
        </p:nvSpPr>
        <p:spPr>
          <a:xfrm>
            <a:off x="566928" y="3364992"/>
            <a:ext cx="64008" cy="1033272"/>
          </a:xfrm>
          <a:prstGeom prst="rect">
            <a:avLst/>
          </a:prstGeom>
          <a:solidFill>
            <a:srgbClr val="007F7B"/>
          </a:solidFill>
          <a:ln w="12700">
            <a:solidFill>
              <a:srgbClr val="007F7B"/>
            </a:solidFill>
            <a:prstDash val="solid"/>
          </a:ln>
        </p:spPr>
        <p:txBody>
          <a:bodyPr/>
          <a:lstStyle/>
          <a:p>
            <a:endParaRPr lang="en-GB"/>
          </a:p>
        </p:txBody>
      </p:sp>
      <p:sp>
        <p:nvSpPr>
          <p:cNvPr id="16" name="Text 13"/>
          <p:cNvSpPr/>
          <p:nvPr/>
        </p:nvSpPr>
        <p:spPr>
          <a:xfrm>
            <a:off x="768096" y="3511296"/>
            <a:ext cx="2450592" cy="246888"/>
          </a:xfrm>
          <a:prstGeom prst="rect">
            <a:avLst/>
          </a:prstGeom>
          <a:noFill/>
          <a:ln/>
        </p:spPr>
        <p:txBody>
          <a:bodyPr wrap="square" lIns="0" tIns="0" rIns="0" bIns="0" rtlCol="0" anchor="ctr"/>
          <a:lstStyle/>
          <a:p>
            <a:pPr marL="0" indent="0">
              <a:buNone/>
            </a:pPr>
            <a:r>
              <a:rPr lang="en-US" sz="1550" b="1">
                <a:solidFill>
                  <a:srgbClr val="17343C"/>
                </a:solidFill>
              </a:rPr>
              <a:t>PARTNERSHIP</a:t>
            </a:r>
            <a:endParaRPr lang="en-US" sz="1550"/>
          </a:p>
        </p:txBody>
      </p:sp>
      <p:sp>
        <p:nvSpPr>
          <p:cNvPr id="17" name="Text 14"/>
          <p:cNvSpPr/>
          <p:nvPr/>
        </p:nvSpPr>
        <p:spPr>
          <a:xfrm>
            <a:off x="768096" y="3867912"/>
            <a:ext cx="2468880" cy="411480"/>
          </a:xfrm>
          <a:prstGeom prst="rect">
            <a:avLst/>
          </a:prstGeom>
          <a:noFill/>
          <a:ln/>
        </p:spPr>
        <p:txBody>
          <a:bodyPr wrap="square" lIns="0" tIns="0" rIns="0" bIns="0" rtlCol="0" anchor="ctr"/>
          <a:lstStyle/>
          <a:p>
            <a:pPr marL="0" indent="0">
              <a:buNone/>
            </a:pPr>
            <a:r>
              <a:rPr lang="en-US" sz="1150">
                <a:solidFill>
                  <a:srgbClr val="587077"/>
                </a:solidFill>
              </a:rPr>
              <a:t>Clinical, digital and organisational ownership</a:t>
            </a:r>
            <a:endParaRPr lang="en-US" sz="1150"/>
          </a:p>
        </p:txBody>
      </p:sp>
      <p:sp>
        <p:nvSpPr>
          <p:cNvPr id="18" name="Shape 15"/>
          <p:cNvSpPr/>
          <p:nvPr/>
        </p:nvSpPr>
        <p:spPr>
          <a:xfrm>
            <a:off x="3630168" y="3364992"/>
            <a:ext cx="2816352" cy="1033272"/>
          </a:xfrm>
          <a:prstGeom prst="roundRect">
            <a:avLst>
              <a:gd name="adj" fmla="val 5310"/>
            </a:avLst>
          </a:prstGeom>
          <a:solidFill>
            <a:srgbClr val="FFFFFF"/>
          </a:solidFill>
          <a:ln w="12700">
            <a:solidFill>
              <a:srgbClr val="D6E4E5"/>
            </a:solidFill>
            <a:prstDash val="solid"/>
          </a:ln>
          <a:effectLst>
            <a:outerShdw blurRad="15240" dist="5080" dir="2700000" algn="bl" rotWithShape="0">
              <a:srgbClr val="294E55">
                <a:alpha val="10000"/>
              </a:srgbClr>
            </a:outerShdw>
          </a:effectLst>
        </p:spPr>
        <p:txBody>
          <a:bodyPr/>
          <a:lstStyle/>
          <a:p>
            <a:endParaRPr lang="en-GB"/>
          </a:p>
        </p:txBody>
      </p:sp>
      <p:sp>
        <p:nvSpPr>
          <p:cNvPr id="19" name="Shape 16"/>
          <p:cNvSpPr/>
          <p:nvPr/>
        </p:nvSpPr>
        <p:spPr>
          <a:xfrm>
            <a:off x="3630168" y="3364992"/>
            <a:ext cx="64008" cy="1033272"/>
          </a:xfrm>
          <a:prstGeom prst="rect">
            <a:avLst/>
          </a:prstGeom>
          <a:solidFill>
            <a:srgbClr val="2D6F9F"/>
          </a:solidFill>
          <a:ln w="12700">
            <a:solidFill>
              <a:srgbClr val="2D6F9F"/>
            </a:solidFill>
            <a:prstDash val="solid"/>
          </a:ln>
        </p:spPr>
        <p:txBody>
          <a:bodyPr/>
          <a:lstStyle/>
          <a:p>
            <a:endParaRPr lang="en-GB"/>
          </a:p>
        </p:txBody>
      </p:sp>
      <p:sp>
        <p:nvSpPr>
          <p:cNvPr id="20" name="Text 17"/>
          <p:cNvSpPr/>
          <p:nvPr/>
        </p:nvSpPr>
        <p:spPr>
          <a:xfrm>
            <a:off x="3831336" y="3511296"/>
            <a:ext cx="2450592" cy="246888"/>
          </a:xfrm>
          <a:prstGeom prst="rect">
            <a:avLst/>
          </a:prstGeom>
          <a:noFill/>
          <a:ln/>
        </p:spPr>
        <p:txBody>
          <a:bodyPr wrap="square" lIns="0" tIns="0" rIns="0" bIns="0" rtlCol="0" anchor="ctr"/>
          <a:lstStyle/>
          <a:p>
            <a:pPr marL="0" indent="0">
              <a:buNone/>
            </a:pPr>
            <a:r>
              <a:rPr lang="en-US" sz="1550" b="1">
                <a:solidFill>
                  <a:srgbClr val="17343C"/>
                </a:solidFill>
              </a:rPr>
              <a:t>TECHNOLOGY</a:t>
            </a:r>
            <a:endParaRPr lang="en-US" sz="1550"/>
          </a:p>
        </p:txBody>
      </p:sp>
      <p:sp>
        <p:nvSpPr>
          <p:cNvPr id="21" name="Text 18"/>
          <p:cNvSpPr/>
          <p:nvPr/>
        </p:nvSpPr>
        <p:spPr>
          <a:xfrm>
            <a:off x="3831336" y="3867912"/>
            <a:ext cx="2468880" cy="411480"/>
          </a:xfrm>
          <a:prstGeom prst="rect">
            <a:avLst/>
          </a:prstGeom>
          <a:noFill/>
          <a:ln/>
        </p:spPr>
        <p:txBody>
          <a:bodyPr wrap="square" lIns="0" tIns="0" rIns="0" bIns="0" rtlCol="0" anchor="ctr"/>
          <a:lstStyle/>
          <a:p>
            <a:pPr marL="0" indent="0">
              <a:buNone/>
            </a:pPr>
            <a:r>
              <a:rPr lang="en-US" sz="1150">
                <a:solidFill>
                  <a:srgbClr val="587077"/>
                </a:solidFill>
              </a:rPr>
              <a:t>A usable, reliable digital service</a:t>
            </a:r>
            <a:endParaRPr lang="en-US" sz="1150"/>
          </a:p>
        </p:txBody>
      </p:sp>
      <p:sp>
        <p:nvSpPr>
          <p:cNvPr id="22" name="Text 19"/>
          <p:cNvSpPr/>
          <p:nvPr/>
        </p:nvSpPr>
        <p:spPr>
          <a:xfrm>
            <a:off x="603504" y="5074920"/>
            <a:ext cx="5806440" cy="384048"/>
          </a:xfrm>
          <a:prstGeom prst="rect">
            <a:avLst/>
          </a:prstGeom>
          <a:noFill/>
          <a:ln/>
        </p:spPr>
        <p:txBody>
          <a:bodyPr wrap="square" lIns="0" tIns="0" rIns="0" bIns="0" rtlCol="0" anchor="ctr"/>
          <a:lstStyle/>
          <a:p>
            <a:pPr marL="0" indent="0">
              <a:buNone/>
            </a:pPr>
            <a:r>
              <a:rPr lang="en-US" sz="1700" b="1" i="1">
                <a:solidFill>
                  <a:srgbClr val="007F7B"/>
                </a:solidFill>
              </a:rPr>
              <a:t>Each pillar has a distinct job; together they sustain adoption.</a:t>
            </a:r>
            <a:endParaRPr lang="en-US" sz="1700"/>
          </a:p>
        </p:txBody>
      </p:sp>
      <p:sp>
        <p:nvSpPr>
          <p:cNvPr id="25" name="Slide Number Placeholder 0"/>
          <p:cNvSpPr>
            <a:spLocks noGrp="1"/>
          </p:cNvSpPr>
          <p:nvPr>
            <p:ph type="sldNum" sz="quarter" idx="4294967295"/>
          </p:nvPr>
        </p:nvSpPr>
        <p:spPr>
          <a:xfrm>
            <a:off x="11768328" y="6473952"/>
            <a:ext cx="164592" cy="182880"/>
          </a:xfrm>
          <a:prstGeom prst="rect">
            <a:avLst/>
          </a:prstGeom>
          <a:extLst>
            <a:ext uri="{C572A759-6A51-4108-AA02-DFA0A04FC94B}">
              <ma14:wrappingTextBoxFlag xmlns="" xmlns:ma14="http://schemas.microsoft.com/office/mac/drawingml/2011/main" val="0"/>
            </a:ext>
          </a:extLst>
        </p:spPr>
        <p:txBody>
          <a:bodyPr/>
          <a:lstStyle>
            <a:lvl1pPr>
              <a:defRPr sz="850">
                <a:solidFill>
                  <a:srgbClr val="547178"/>
                </a:solidFill>
              </a:defRPr>
            </a:lvl1pPr>
          </a:lstStyle>
          <a:p>
            <a:pPr algn="r"/>
            <a:r>
              <a:t>2</a:t>
            </a:r>
            <a:endParaRPr lang="en-US"/>
          </a:p>
        </p:txBody>
      </p:sp>
      <p:pic>
        <p:nvPicPr>
          <p:cNvPr id="24" name="Picture 23">
            <a:extLst>
              <a:ext uri="{FF2B5EF4-FFF2-40B4-BE49-F238E27FC236}">
                <a16:creationId xmlns:a16="http://schemas.microsoft.com/office/drawing/2014/main" id="{AF55341D-96D1-F337-56BF-019AA81E6BEA}"/>
              </a:ext>
            </a:extLst>
          </p:cNvPr>
          <p:cNvPicPr>
            <a:picLocks noChangeAspect="1"/>
          </p:cNvPicPr>
          <p:nvPr/>
        </p:nvPicPr>
        <p:blipFill>
          <a:blip r:embed="rId4"/>
          <a:stretch>
            <a:fillRect/>
          </a:stretch>
        </p:blipFill>
        <p:spPr>
          <a:xfrm>
            <a:off x="8327900" y="3058570"/>
            <a:ext cx="1960513" cy="1137250"/>
          </a:xfrm>
          <a:prstGeom prst="rect">
            <a:avLst/>
          </a:prstGeom>
        </p:spPr>
      </p:pic>
      <p:pic>
        <p:nvPicPr>
          <p:cNvPr id="26" name="NHS Greater Glasgow and Clyde logo" descr="NHS Greater Glasgow and Clyde logo"/>
          <p:cNvPicPr>
            <a:picLocks noChangeAspect="1"/>
          </p:cNvPicPr>
          <p:nvPr/>
        </p:nvPicPr>
        <p:blipFill>
          <a:blip r:embed="rId5"/>
          <a:stretch>
            <a:fillRect/>
          </a:stretch>
        </p:blipFill>
        <p:spPr>
          <a:xfrm>
            <a:off x="11237976" y="73152"/>
            <a:ext cx="768096" cy="552069"/>
          </a:xfrm>
          <a:prstGeom prst="rect">
            <a:avLst/>
          </a:prstGeom>
        </p:spPr>
      </p:pic>
    </p:spTree>
    <p:extLst>
      <p:ext uri="{BB962C8B-B14F-4D97-AF65-F5344CB8AC3E}">
        <p14:creationId xmlns:p14="http://schemas.microsoft.com/office/powerpoint/2010/main" val="2127496560"/>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sp>
        <p:nvSpPr>
          <p:cNvPr id="2" name="Text 0"/>
          <p:cNvSpPr/>
          <p:nvPr/>
        </p:nvSpPr>
        <p:spPr>
          <a:xfrm>
            <a:off x="566928" y="329184"/>
            <a:ext cx="4846320" cy="201168"/>
          </a:xfrm>
          <a:prstGeom prst="rect">
            <a:avLst/>
          </a:prstGeom>
          <a:noFill/>
          <a:ln/>
        </p:spPr>
        <p:txBody>
          <a:bodyPr wrap="square" lIns="0" tIns="0" rIns="0" bIns="0" rtlCol="0" anchor="ctr"/>
          <a:lstStyle/>
          <a:p>
            <a:pPr marL="0" indent="0">
              <a:buNone/>
            </a:pPr>
            <a:r>
              <a:rPr lang="en-US" sz="1000" b="1" kern="0" spc="140">
                <a:solidFill>
                  <a:srgbClr val="007F7B"/>
                </a:solidFill>
              </a:rPr>
              <a:t>PEOPLE</a:t>
            </a:r>
            <a:endParaRPr lang="en-US" sz="1000"/>
          </a:p>
        </p:txBody>
      </p:sp>
      <p:sp>
        <p:nvSpPr>
          <p:cNvPr id="3" name="Text 1"/>
          <p:cNvSpPr/>
          <p:nvPr/>
        </p:nvSpPr>
        <p:spPr>
          <a:xfrm>
            <a:off x="566928" y="658368"/>
            <a:ext cx="6537960" cy="621792"/>
          </a:xfrm>
          <a:prstGeom prst="rect">
            <a:avLst/>
          </a:prstGeom>
          <a:noFill/>
          <a:ln/>
        </p:spPr>
        <p:txBody>
          <a:bodyPr wrap="square" lIns="0" tIns="0" rIns="0" bIns="0" rtlCol="0" anchor="ctr"/>
          <a:lstStyle/>
          <a:p>
            <a:r>
              <a:rPr lang="en-US" sz="2800" b="1">
                <a:solidFill>
                  <a:srgbClr val="113D4A"/>
                </a:solidFill>
              </a:rPr>
              <a:t>People</a:t>
            </a:r>
            <a:endParaRPr lang="en-US" sz="2800">
              <a:solidFill>
                <a:srgbClr val="000000"/>
              </a:solidFill>
            </a:endParaRPr>
          </a:p>
          <a:p>
            <a:pPr marL="0" indent="0">
              <a:buNone/>
            </a:pPr>
            <a:r>
              <a:rPr lang="en-US" sz="2000" b="1">
                <a:solidFill>
                  <a:srgbClr val="113D4A"/>
                </a:solidFill>
              </a:rPr>
              <a:t>Build confidence to lead</a:t>
            </a:r>
            <a:endParaRPr lang="en-US" sz="2000"/>
          </a:p>
        </p:txBody>
      </p:sp>
      <p:sp>
        <p:nvSpPr>
          <p:cNvPr id="4" name="Text 2"/>
          <p:cNvSpPr/>
          <p:nvPr/>
        </p:nvSpPr>
        <p:spPr>
          <a:xfrm>
            <a:off x="585216" y="1353312"/>
            <a:ext cx="6400800" cy="429768"/>
          </a:xfrm>
          <a:prstGeom prst="rect">
            <a:avLst/>
          </a:prstGeom>
          <a:noFill/>
          <a:ln/>
        </p:spPr>
        <p:txBody>
          <a:bodyPr wrap="square" lIns="0" tIns="0" rIns="0" bIns="0" rtlCol="0" anchor="ctr"/>
          <a:lstStyle/>
          <a:p>
            <a:pPr marL="0" indent="0">
              <a:buNone/>
            </a:pPr>
            <a:r>
              <a:rPr lang="en-US" sz="1450">
                <a:solidFill>
                  <a:srgbClr val="587077"/>
                </a:solidFill>
              </a:rPr>
              <a:t>The change works when clinical teams have the skills, support and authority to lead.</a:t>
            </a:r>
            <a:endParaRPr lang="en-US" sz="1450"/>
          </a:p>
        </p:txBody>
      </p:sp>
      <p:pic>
        <p:nvPicPr>
          <p:cNvPr id="5" name="Image 0" descr="/mnt/data/6a55ca2b5d.png"/>
          <p:cNvPicPr>
            <a:picLocks noChangeAspect="1"/>
          </p:cNvPicPr>
          <p:nvPr/>
        </p:nvPicPr>
        <p:blipFill>
          <a:blip r:embed="rId3"/>
          <a:srcRect l="17576" r="17576"/>
          <a:stretch/>
        </p:blipFill>
        <p:spPr>
          <a:xfrm>
            <a:off x="6942503" y="1115568"/>
            <a:ext cx="4892040" cy="5029200"/>
          </a:xfrm>
          <a:prstGeom prst="rect">
            <a:avLst/>
          </a:prstGeom>
        </p:spPr>
      </p:pic>
      <p:sp>
        <p:nvSpPr>
          <p:cNvPr id="6" name="Text 3"/>
          <p:cNvSpPr/>
          <p:nvPr/>
        </p:nvSpPr>
        <p:spPr>
          <a:xfrm>
            <a:off x="630936" y="1968167"/>
            <a:ext cx="384048" cy="219456"/>
          </a:xfrm>
          <a:prstGeom prst="rect">
            <a:avLst/>
          </a:prstGeom>
          <a:noFill/>
          <a:ln/>
        </p:spPr>
        <p:txBody>
          <a:bodyPr wrap="square" lIns="0" tIns="0" rIns="0" bIns="0" rtlCol="0" anchor="ctr"/>
          <a:lstStyle/>
          <a:p>
            <a:pPr marL="0" indent="0">
              <a:buNone/>
            </a:pPr>
            <a:r>
              <a:rPr lang="en-US" sz="1050" b="1">
                <a:solidFill>
                  <a:srgbClr val="F47C65"/>
                </a:solidFill>
              </a:rPr>
              <a:t>01</a:t>
            </a:r>
            <a:endParaRPr lang="en-US" sz="1050"/>
          </a:p>
        </p:txBody>
      </p:sp>
      <p:sp>
        <p:nvSpPr>
          <p:cNvPr id="7" name="Text 4"/>
          <p:cNvSpPr/>
          <p:nvPr/>
        </p:nvSpPr>
        <p:spPr>
          <a:xfrm>
            <a:off x="1129862" y="1936741"/>
            <a:ext cx="1920240" cy="237744"/>
          </a:xfrm>
          <a:prstGeom prst="rect">
            <a:avLst/>
          </a:prstGeom>
          <a:noFill/>
          <a:ln/>
        </p:spPr>
        <p:txBody>
          <a:bodyPr wrap="square" lIns="0" tIns="0" rIns="0" bIns="0" rtlCol="0" anchor="ctr"/>
          <a:lstStyle/>
          <a:p>
            <a:pPr marL="0" indent="0">
              <a:buNone/>
            </a:pPr>
            <a:r>
              <a:rPr lang="en-US" sz="1450" b="1">
                <a:solidFill>
                  <a:srgbClr val="17343C"/>
                </a:solidFill>
              </a:rPr>
              <a:t>Clinical teams</a:t>
            </a:r>
            <a:endParaRPr lang="en-US" sz="1450"/>
          </a:p>
        </p:txBody>
      </p:sp>
      <p:sp>
        <p:nvSpPr>
          <p:cNvPr id="8" name="Text 5"/>
          <p:cNvSpPr/>
          <p:nvPr/>
        </p:nvSpPr>
        <p:spPr>
          <a:xfrm>
            <a:off x="3127248" y="1897327"/>
            <a:ext cx="3255264" cy="320040"/>
          </a:xfrm>
          <a:prstGeom prst="rect">
            <a:avLst/>
          </a:prstGeom>
          <a:noFill/>
          <a:ln/>
        </p:spPr>
        <p:txBody>
          <a:bodyPr wrap="square" lIns="0" tIns="0" rIns="0" bIns="0" rtlCol="0" anchor="ctr"/>
          <a:lstStyle/>
          <a:p>
            <a:pPr marL="0" indent="0">
              <a:buNone/>
            </a:pPr>
            <a:r>
              <a:rPr lang="en-US" sz="1150">
                <a:solidFill>
                  <a:srgbClr val="587077"/>
                </a:solidFill>
              </a:rPr>
              <a:t>Define safe and meaningful practice</a:t>
            </a:r>
            <a:endParaRPr lang="en-US" sz="1150"/>
          </a:p>
        </p:txBody>
      </p:sp>
      <p:sp>
        <p:nvSpPr>
          <p:cNvPr id="9" name="Shape 6"/>
          <p:cNvSpPr/>
          <p:nvPr/>
        </p:nvSpPr>
        <p:spPr>
          <a:xfrm>
            <a:off x="1129862" y="2417379"/>
            <a:ext cx="5138928" cy="1"/>
          </a:xfrm>
          <a:prstGeom prst="line">
            <a:avLst/>
          </a:prstGeom>
          <a:noFill/>
          <a:ln w="12700">
            <a:solidFill>
              <a:srgbClr val="D6E4E5"/>
            </a:solidFill>
            <a:prstDash val="solid"/>
          </a:ln>
        </p:spPr>
        <p:txBody>
          <a:bodyPr/>
          <a:lstStyle/>
          <a:p>
            <a:endParaRPr lang="en-GB"/>
          </a:p>
        </p:txBody>
      </p:sp>
      <p:sp>
        <p:nvSpPr>
          <p:cNvPr id="10" name="Text 7"/>
          <p:cNvSpPr/>
          <p:nvPr/>
        </p:nvSpPr>
        <p:spPr>
          <a:xfrm>
            <a:off x="630936" y="2751713"/>
            <a:ext cx="384048" cy="219456"/>
          </a:xfrm>
          <a:prstGeom prst="rect">
            <a:avLst/>
          </a:prstGeom>
          <a:noFill/>
          <a:ln/>
        </p:spPr>
        <p:txBody>
          <a:bodyPr wrap="square" lIns="0" tIns="0" rIns="0" bIns="0" rtlCol="0" anchor="ctr"/>
          <a:lstStyle/>
          <a:p>
            <a:pPr marL="0" indent="0">
              <a:buNone/>
            </a:pPr>
            <a:r>
              <a:rPr lang="en-US" sz="1050" b="1">
                <a:solidFill>
                  <a:srgbClr val="F47C65"/>
                </a:solidFill>
              </a:rPr>
              <a:t>02</a:t>
            </a:r>
            <a:endParaRPr lang="en-US" sz="1050"/>
          </a:p>
        </p:txBody>
      </p:sp>
      <p:sp>
        <p:nvSpPr>
          <p:cNvPr id="11" name="Text 8"/>
          <p:cNvSpPr/>
          <p:nvPr/>
        </p:nvSpPr>
        <p:spPr>
          <a:xfrm>
            <a:off x="1129862" y="2733425"/>
            <a:ext cx="1920240" cy="237744"/>
          </a:xfrm>
          <a:prstGeom prst="rect">
            <a:avLst/>
          </a:prstGeom>
          <a:noFill/>
          <a:ln/>
        </p:spPr>
        <p:txBody>
          <a:bodyPr wrap="square" lIns="0" tIns="0" rIns="0" bIns="0" rtlCol="0" anchor="ctr"/>
          <a:lstStyle/>
          <a:p>
            <a:pPr marL="0" indent="0">
              <a:buNone/>
            </a:pPr>
            <a:r>
              <a:rPr lang="en-US" sz="1450" b="1">
                <a:solidFill>
                  <a:srgbClr val="17343C"/>
                </a:solidFill>
              </a:rPr>
              <a:t>Practice development</a:t>
            </a:r>
            <a:endParaRPr lang="en-US" sz="1450"/>
          </a:p>
        </p:txBody>
      </p:sp>
      <p:sp>
        <p:nvSpPr>
          <p:cNvPr id="12" name="Text 9"/>
          <p:cNvSpPr/>
          <p:nvPr/>
        </p:nvSpPr>
        <p:spPr>
          <a:xfrm>
            <a:off x="3127248" y="2694012"/>
            <a:ext cx="3255264" cy="320040"/>
          </a:xfrm>
          <a:prstGeom prst="rect">
            <a:avLst/>
          </a:prstGeom>
          <a:noFill/>
          <a:ln/>
        </p:spPr>
        <p:txBody>
          <a:bodyPr wrap="square" lIns="0" tIns="0" rIns="0" bIns="0" rtlCol="0" anchor="ctr"/>
          <a:lstStyle/>
          <a:p>
            <a:pPr marL="0" indent="0">
              <a:buNone/>
            </a:pPr>
            <a:r>
              <a:rPr lang="en-US" sz="1150">
                <a:solidFill>
                  <a:srgbClr val="587077"/>
                </a:solidFill>
              </a:rPr>
              <a:t>Turn practice into role-specific learning</a:t>
            </a:r>
            <a:endParaRPr lang="en-US" sz="1150"/>
          </a:p>
        </p:txBody>
      </p:sp>
      <p:sp>
        <p:nvSpPr>
          <p:cNvPr id="13" name="Shape 10"/>
          <p:cNvSpPr/>
          <p:nvPr/>
        </p:nvSpPr>
        <p:spPr>
          <a:xfrm>
            <a:off x="1143000" y="3214063"/>
            <a:ext cx="5138928" cy="1"/>
          </a:xfrm>
          <a:prstGeom prst="line">
            <a:avLst/>
          </a:prstGeom>
          <a:noFill/>
          <a:ln w="12700">
            <a:solidFill>
              <a:srgbClr val="D6E4E5"/>
            </a:solidFill>
            <a:prstDash val="solid"/>
          </a:ln>
        </p:spPr>
        <p:txBody>
          <a:bodyPr/>
          <a:lstStyle/>
          <a:p>
            <a:endParaRPr lang="en-GB"/>
          </a:p>
        </p:txBody>
      </p:sp>
      <p:sp>
        <p:nvSpPr>
          <p:cNvPr id="14" name="Text 11"/>
          <p:cNvSpPr/>
          <p:nvPr/>
        </p:nvSpPr>
        <p:spPr>
          <a:xfrm>
            <a:off x="630936" y="3522122"/>
            <a:ext cx="384048" cy="219456"/>
          </a:xfrm>
          <a:prstGeom prst="rect">
            <a:avLst/>
          </a:prstGeom>
          <a:noFill/>
          <a:ln/>
        </p:spPr>
        <p:txBody>
          <a:bodyPr wrap="square" lIns="0" tIns="0" rIns="0" bIns="0" rtlCol="0" anchor="ctr"/>
          <a:lstStyle/>
          <a:p>
            <a:pPr marL="0" indent="0">
              <a:buNone/>
            </a:pPr>
            <a:r>
              <a:rPr lang="en-US" sz="1050" b="1">
                <a:solidFill>
                  <a:srgbClr val="F47C65"/>
                </a:solidFill>
              </a:rPr>
              <a:t>03</a:t>
            </a:r>
            <a:endParaRPr lang="en-US" sz="1050"/>
          </a:p>
        </p:txBody>
      </p:sp>
      <p:sp>
        <p:nvSpPr>
          <p:cNvPr id="15" name="Text 12"/>
          <p:cNvSpPr/>
          <p:nvPr/>
        </p:nvSpPr>
        <p:spPr>
          <a:xfrm>
            <a:off x="1143000" y="3556385"/>
            <a:ext cx="1920240" cy="237744"/>
          </a:xfrm>
          <a:prstGeom prst="rect">
            <a:avLst/>
          </a:prstGeom>
          <a:noFill/>
          <a:ln/>
        </p:spPr>
        <p:txBody>
          <a:bodyPr wrap="square" lIns="0" tIns="0" rIns="0" bIns="0" rtlCol="0" anchor="ctr"/>
          <a:lstStyle/>
          <a:p>
            <a:r>
              <a:rPr lang="en-US" sz="1450" b="1">
                <a:solidFill>
                  <a:srgbClr val="17343C"/>
                </a:solidFill>
              </a:rPr>
              <a:t>External stakeholders</a:t>
            </a:r>
          </a:p>
        </p:txBody>
      </p:sp>
      <p:sp>
        <p:nvSpPr>
          <p:cNvPr id="16" name="Text 13"/>
          <p:cNvSpPr/>
          <p:nvPr/>
        </p:nvSpPr>
        <p:spPr>
          <a:xfrm>
            <a:off x="3127248" y="3582661"/>
            <a:ext cx="3255264" cy="320040"/>
          </a:xfrm>
          <a:prstGeom prst="rect">
            <a:avLst/>
          </a:prstGeom>
          <a:noFill/>
          <a:ln/>
        </p:spPr>
        <p:txBody>
          <a:bodyPr wrap="square" lIns="0" tIns="0" rIns="0" bIns="0" rtlCol="0" anchor="ctr"/>
          <a:lstStyle/>
          <a:p>
            <a:pPr marL="0" indent="0">
              <a:buNone/>
            </a:pPr>
            <a:r>
              <a:rPr lang="en-US" sz="1150">
                <a:solidFill>
                  <a:srgbClr val="587077"/>
                </a:solidFill>
              </a:rPr>
              <a:t>Configure, test and deliver with users</a:t>
            </a:r>
            <a:endParaRPr lang="en-US" sz="1150"/>
          </a:p>
        </p:txBody>
      </p:sp>
      <p:sp>
        <p:nvSpPr>
          <p:cNvPr id="17" name="Shape 14"/>
          <p:cNvSpPr/>
          <p:nvPr/>
        </p:nvSpPr>
        <p:spPr>
          <a:xfrm>
            <a:off x="1143000" y="4194679"/>
            <a:ext cx="5138928" cy="1"/>
          </a:xfrm>
          <a:prstGeom prst="line">
            <a:avLst/>
          </a:prstGeom>
          <a:noFill/>
          <a:ln w="12700">
            <a:solidFill>
              <a:srgbClr val="D6E4E5"/>
            </a:solidFill>
            <a:prstDash val="solid"/>
          </a:ln>
        </p:spPr>
        <p:txBody>
          <a:bodyPr/>
          <a:lstStyle/>
          <a:p>
            <a:endParaRPr lang="en-GB"/>
          </a:p>
        </p:txBody>
      </p:sp>
      <p:sp>
        <p:nvSpPr>
          <p:cNvPr id="18" name="Text 15"/>
          <p:cNvSpPr/>
          <p:nvPr/>
        </p:nvSpPr>
        <p:spPr>
          <a:xfrm>
            <a:off x="630936" y="4607840"/>
            <a:ext cx="384048" cy="219456"/>
          </a:xfrm>
          <a:prstGeom prst="rect">
            <a:avLst/>
          </a:prstGeom>
          <a:noFill/>
          <a:ln/>
        </p:spPr>
        <p:txBody>
          <a:bodyPr wrap="square" lIns="0" tIns="0" rIns="0" bIns="0" rtlCol="0" anchor="ctr"/>
          <a:lstStyle/>
          <a:p>
            <a:pPr marL="0" indent="0">
              <a:buNone/>
            </a:pPr>
            <a:r>
              <a:rPr lang="en-US" sz="1050" b="1">
                <a:solidFill>
                  <a:srgbClr val="F47C65"/>
                </a:solidFill>
              </a:rPr>
              <a:t>04</a:t>
            </a:r>
            <a:endParaRPr lang="en-US" sz="1050"/>
          </a:p>
        </p:txBody>
      </p:sp>
      <p:sp>
        <p:nvSpPr>
          <p:cNvPr id="19" name="Text 16"/>
          <p:cNvSpPr/>
          <p:nvPr/>
        </p:nvSpPr>
        <p:spPr>
          <a:xfrm>
            <a:off x="1143000" y="4707794"/>
            <a:ext cx="1920240" cy="237744"/>
          </a:xfrm>
          <a:prstGeom prst="rect">
            <a:avLst/>
          </a:prstGeom>
          <a:noFill/>
          <a:ln/>
        </p:spPr>
        <p:txBody>
          <a:bodyPr wrap="square" lIns="0" tIns="0" rIns="0" bIns="0" rtlCol="0" anchor="ctr"/>
          <a:lstStyle/>
          <a:p>
            <a:pPr marL="0" indent="0">
              <a:buNone/>
            </a:pPr>
            <a:r>
              <a:rPr lang="en-US" sz="1450" b="1">
                <a:solidFill>
                  <a:srgbClr val="17343C"/>
                </a:solidFill>
              </a:rPr>
              <a:t>Educators and facilitators</a:t>
            </a:r>
            <a:endParaRPr lang="en-US" sz="1450"/>
          </a:p>
        </p:txBody>
      </p:sp>
      <p:sp>
        <p:nvSpPr>
          <p:cNvPr id="20" name="Text 17"/>
          <p:cNvSpPr/>
          <p:nvPr/>
        </p:nvSpPr>
        <p:spPr>
          <a:xfrm>
            <a:off x="3127248" y="4655242"/>
            <a:ext cx="3255264" cy="320040"/>
          </a:xfrm>
          <a:prstGeom prst="rect">
            <a:avLst/>
          </a:prstGeom>
          <a:noFill/>
          <a:ln/>
        </p:spPr>
        <p:txBody>
          <a:bodyPr wrap="square" lIns="0" tIns="0" rIns="0" bIns="0" rtlCol="0" anchor="ctr"/>
          <a:lstStyle/>
          <a:p>
            <a:pPr marL="0" indent="0">
              <a:buNone/>
            </a:pPr>
            <a:r>
              <a:rPr lang="en-US" sz="1150">
                <a:solidFill>
                  <a:srgbClr val="587077"/>
                </a:solidFill>
              </a:rPr>
              <a:t>Build confidence in real care settings</a:t>
            </a:r>
            <a:endParaRPr lang="en-US" sz="1150"/>
          </a:p>
        </p:txBody>
      </p:sp>
      <p:sp>
        <p:nvSpPr>
          <p:cNvPr id="21" name="Shape 18"/>
          <p:cNvSpPr/>
          <p:nvPr/>
        </p:nvSpPr>
        <p:spPr>
          <a:xfrm>
            <a:off x="1143000" y="5306673"/>
            <a:ext cx="5138928" cy="1"/>
          </a:xfrm>
          <a:prstGeom prst="line">
            <a:avLst/>
          </a:prstGeom>
          <a:noFill/>
          <a:ln w="12700">
            <a:solidFill>
              <a:srgbClr val="D6E4E5"/>
            </a:solidFill>
            <a:prstDash val="solid"/>
          </a:ln>
        </p:spPr>
        <p:txBody>
          <a:bodyPr/>
          <a:lstStyle/>
          <a:p>
            <a:endParaRPr lang="en-GB"/>
          </a:p>
        </p:txBody>
      </p:sp>
      <p:sp>
        <p:nvSpPr>
          <p:cNvPr id="22" name="Text 19"/>
          <p:cNvSpPr/>
          <p:nvPr/>
        </p:nvSpPr>
        <p:spPr>
          <a:xfrm>
            <a:off x="630936" y="5667283"/>
            <a:ext cx="384048" cy="219456"/>
          </a:xfrm>
          <a:prstGeom prst="rect">
            <a:avLst/>
          </a:prstGeom>
          <a:noFill/>
          <a:ln/>
        </p:spPr>
        <p:txBody>
          <a:bodyPr wrap="square" lIns="0" tIns="0" rIns="0" bIns="0" rtlCol="0" anchor="ctr"/>
          <a:lstStyle/>
          <a:p>
            <a:pPr marL="0" indent="0">
              <a:buNone/>
            </a:pPr>
            <a:r>
              <a:rPr lang="en-US" sz="1050" b="1">
                <a:solidFill>
                  <a:srgbClr val="F47C65"/>
                </a:solidFill>
              </a:rPr>
              <a:t>05</a:t>
            </a:r>
            <a:endParaRPr lang="en-US" sz="1050"/>
          </a:p>
        </p:txBody>
      </p:sp>
      <p:sp>
        <p:nvSpPr>
          <p:cNvPr id="23" name="Text 20"/>
          <p:cNvSpPr/>
          <p:nvPr/>
        </p:nvSpPr>
        <p:spPr>
          <a:xfrm>
            <a:off x="1208690" y="5662133"/>
            <a:ext cx="1920240" cy="237744"/>
          </a:xfrm>
          <a:prstGeom prst="rect">
            <a:avLst/>
          </a:prstGeom>
          <a:noFill/>
          <a:ln/>
        </p:spPr>
        <p:txBody>
          <a:bodyPr wrap="square" lIns="0" tIns="0" rIns="0" bIns="0" rtlCol="0" anchor="ctr"/>
          <a:lstStyle/>
          <a:p>
            <a:pPr marL="0" indent="0">
              <a:buNone/>
            </a:pPr>
            <a:r>
              <a:rPr lang="en-US" sz="1450" b="1">
                <a:solidFill>
                  <a:srgbClr val="17343C"/>
                </a:solidFill>
              </a:rPr>
              <a:t>Governance</a:t>
            </a:r>
            <a:endParaRPr lang="en-US" sz="1450"/>
          </a:p>
        </p:txBody>
      </p:sp>
      <p:sp>
        <p:nvSpPr>
          <p:cNvPr id="24" name="Text 21"/>
          <p:cNvSpPr/>
          <p:nvPr/>
        </p:nvSpPr>
        <p:spPr>
          <a:xfrm>
            <a:off x="3127248" y="5622719"/>
            <a:ext cx="3255264" cy="320040"/>
          </a:xfrm>
          <a:prstGeom prst="rect">
            <a:avLst/>
          </a:prstGeom>
          <a:noFill/>
          <a:ln/>
        </p:spPr>
        <p:txBody>
          <a:bodyPr wrap="square" lIns="0" tIns="0" rIns="0" bIns="0" rtlCol="0" anchor="ctr"/>
          <a:lstStyle/>
          <a:p>
            <a:r>
              <a:rPr lang="en-US" sz="1150">
                <a:solidFill>
                  <a:srgbClr val="587077"/>
                </a:solidFill>
              </a:rPr>
              <a:t>Stakeholders Group, build change process</a:t>
            </a:r>
          </a:p>
        </p:txBody>
      </p:sp>
      <p:sp>
        <p:nvSpPr>
          <p:cNvPr id="25" name="Slide Number Placeholder 0"/>
          <p:cNvSpPr>
            <a:spLocks noGrp="1"/>
          </p:cNvSpPr>
          <p:nvPr>
            <p:ph type="sldNum" sz="quarter" idx="4294967295"/>
          </p:nvPr>
        </p:nvSpPr>
        <p:spPr>
          <a:xfrm>
            <a:off x="11768328" y="6473952"/>
            <a:ext cx="164592" cy="182880"/>
          </a:xfrm>
          <a:prstGeom prst="rect">
            <a:avLst/>
          </a:prstGeom>
          <a:extLst>
            <a:ext uri="{C572A759-6A51-4108-AA02-DFA0A04FC94B}">
              <ma14:wrappingTextBoxFlag xmlns="" xmlns:ma14="http://schemas.microsoft.com/office/mac/drawingml/2011/main" val="0"/>
            </a:ext>
          </a:extLst>
        </p:spPr>
        <p:txBody>
          <a:bodyPr/>
          <a:lstStyle>
            <a:lvl1pPr>
              <a:defRPr sz="850">
                <a:solidFill>
                  <a:srgbClr val="547178"/>
                </a:solidFill>
              </a:defRPr>
            </a:lvl1pPr>
          </a:lstStyle>
          <a:p>
            <a:pPr algn="r"/>
            <a:r>
              <a:t>3</a:t>
            </a:r>
            <a:endParaRPr lang="en-US"/>
          </a:p>
        </p:txBody>
      </p:sp>
      <p:pic>
        <p:nvPicPr>
          <p:cNvPr id="26" name="Digital Clinical Notes logo" descr="Digital Clinical Notes logo"/>
          <p:cNvPicPr>
            <a:picLocks noChangeAspect="1"/>
          </p:cNvPicPr>
          <p:nvPr/>
        </p:nvPicPr>
        <p:blipFill>
          <a:blip r:embed="rId4"/>
          <a:stretch>
            <a:fillRect/>
          </a:stretch>
        </p:blipFill>
        <p:spPr>
          <a:xfrm>
            <a:off x="10149840" y="91440"/>
            <a:ext cx="960120" cy="556945"/>
          </a:xfrm>
          <a:prstGeom prst="rect">
            <a:avLst/>
          </a:prstGeom>
        </p:spPr>
      </p:pic>
      <p:pic>
        <p:nvPicPr>
          <p:cNvPr id="27" name="NHS Greater Glasgow and Clyde logo" descr="NHS Greater Glasgow and Clyde logo"/>
          <p:cNvPicPr>
            <a:picLocks noChangeAspect="1"/>
          </p:cNvPicPr>
          <p:nvPr/>
        </p:nvPicPr>
        <p:blipFill>
          <a:blip r:embed="rId5"/>
          <a:stretch>
            <a:fillRect/>
          </a:stretch>
        </p:blipFill>
        <p:spPr>
          <a:xfrm>
            <a:off x="11237976" y="73152"/>
            <a:ext cx="768096" cy="552069"/>
          </a:xfrm>
          <a:prstGeom prst="rect">
            <a:avLst/>
          </a:prstGeom>
        </p:spPr>
      </p:pic>
    </p:spTree>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1" cy="1"/>
          <a:chOff x="0" y="0"/>
          <a:chExt cx="1" cy="1"/>
        </a:xfrm>
      </p:grpSpPr>
      <p:sp>
        <p:nvSpPr>
          <p:cNvPr id="2" name="Text 0"/>
          <p:cNvSpPr/>
          <p:nvPr/>
        </p:nvSpPr>
        <p:spPr>
          <a:xfrm>
            <a:off x="566928" y="329184"/>
            <a:ext cx="4846320" cy="201168"/>
          </a:xfrm>
          <a:prstGeom prst="rect">
            <a:avLst/>
          </a:prstGeom>
          <a:noFill/>
          <a:ln/>
        </p:spPr>
        <p:txBody>
          <a:bodyPr wrap="square" lIns="0" tIns="0" rIns="0" bIns="0" rtlCol="0" anchor="ctr"/>
          <a:lstStyle/>
          <a:p>
            <a:pPr marL="0" indent="0">
              <a:buNone/>
            </a:pPr>
            <a:r>
              <a:rPr lang="en-US" sz="1000" b="1" kern="0" spc="140">
                <a:solidFill>
                  <a:srgbClr val="007F7B"/>
                </a:solidFill>
              </a:rPr>
              <a:t>PROCESS</a:t>
            </a:r>
            <a:endParaRPr lang="en-US" sz="1000"/>
          </a:p>
        </p:txBody>
      </p:sp>
      <p:sp>
        <p:nvSpPr>
          <p:cNvPr id="3" name="Text 1"/>
          <p:cNvSpPr/>
          <p:nvPr/>
        </p:nvSpPr>
        <p:spPr>
          <a:xfrm>
            <a:off x="566928" y="658368"/>
            <a:ext cx="6537960" cy="621792"/>
          </a:xfrm>
          <a:prstGeom prst="rect">
            <a:avLst/>
          </a:prstGeom>
          <a:noFill/>
          <a:ln/>
        </p:spPr>
        <p:txBody>
          <a:bodyPr wrap="square" lIns="0" tIns="0" rIns="0" bIns="0" rtlCol="0" anchor="ctr"/>
          <a:lstStyle/>
          <a:p>
            <a:r>
              <a:rPr lang="en-US" sz="2800" b="1">
                <a:solidFill>
                  <a:srgbClr val="113D4A"/>
                </a:solidFill>
              </a:rPr>
              <a:t>Process </a:t>
            </a:r>
            <a:endParaRPr lang="en-US" sz="2800">
              <a:solidFill>
                <a:srgbClr val="000000"/>
              </a:solidFill>
            </a:endParaRPr>
          </a:p>
          <a:p>
            <a:pPr marL="0" indent="0">
              <a:buNone/>
            </a:pPr>
            <a:r>
              <a:rPr lang="en-US" sz="2000" b="1">
                <a:solidFill>
                  <a:srgbClr val="113D4A"/>
                </a:solidFill>
              </a:rPr>
              <a:t>Pilot. Learn. Adapt. Spread.</a:t>
            </a:r>
            <a:endParaRPr lang="en-US" sz="2000"/>
          </a:p>
        </p:txBody>
      </p:sp>
      <p:sp>
        <p:nvSpPr>
          <p:cNvPr id="4" name="Text 2"/>
          <p:cNvSpPr/>
          <p:nvPr/>
        </p:nvSpPr>
        <p:spPr>
          <a:xfrm>
            <a:off x="1996082" y="3152132"/>
            <a:ext cx="6400800" cy="429768"/>
          </a:xfrm>
          <a:prstGeom prst="rect">
            <a:avLst/>
          </a:prstGeom>
          <a:noFill/>
          <a:ln/>
        </p:spPr>
        <p:txBody>
          <a:bodyPr wrap="square" lIns="0" tIns="0" rIns="0" bIns="0" rtlCol="0" anchor="ctr"/>
          <a:lstStyle/>
          <a:p>
            <a:pPr marL="0" indent="0">
              <a:buNone/>
            </a:pPr>
            <a:endParaRPr lang="en-US" sz="1450">
              <a:solidFill>
                <a:srgbClr val="587077"/>
              </a:solidFill>
            </a:endParaRPr>
          </a:p>
        </p:txBody>
      </p:sp>
      <p:sp>
        <p:nvSpPr>
          <p:cNvPr id="6" name="Shape 3"/>
          <p:cNvSpPr/>
          <p:nvPr/>
        </p:nvSpPr>
        <p:spPr>
          <a:xfrm>
            <a:off x="658368" y="2200915"/>
            <a:ext cx="384048" cy="384048"/>
          </a:xfrm>
          <a:prstGeom prst="ellipse">
            <a:avLst/>
          </a:prstGeom>
          <a:solidFill>
            <a:srgbClr val="007F7B"/>
          </a:solidFill>
          <a:ln w="12700">
            <a:solidFill>
              <a:srgbClr val="007F7B"/>
            </a:solidFill>
            <a:prstDash val="solid"/>
          </a:ln>
        </p:spPr>
        <p:txBody>
          <a:bodyPr/>
          <a:lstStyle/>
          <a:p>
            <a:endParaRPr lang="en-GB"/>
          </a:p>
        </p:txBody>
      </p:sp>
      <p:sp>
        <p:nvSpPr>
          <p:cNvPr id="7" name="Text 4"/>
          <p:cNvSpPr/>
          <p:nvPr/>
        </p:nvSpPr>
        <p:spPr>
          <a:xfrm>
            <a:off x="741289" y="2288656"/>
            <a:ext cx="237744" cy="155448"/>
          </a:xfrm>
          <a:prstGeom prst="rect">
            <a:avLst/>
          </a:prstGeom>
          <a:noFill/>
          <a:ln/>
        </p:spPr>
        <p:txBody>
          <a:bodyPr wrap="square" lIns="0" tIns="0" rIns="0" bIns="0" rtlCol="0" anchor="ctr"/>
          <a:lstStyle/>
          <a:p>
            <a:pPr marL="0" indent="0" algn="ctr">
              <a:buNone/>
            </a:pPr>
            <a:r>
              <a:rPr lang="en-US" sz="1000" b="1">
                <a:solidFill>
                  <a:srgbClr val="FFFFFF"/>
                </a:solidFill>
              </a:rPr>
              <a:t>1</a:t>
            </a:r>
            <a:endParaRPr lang="en-US" sz="1000"/>
          </a:p>
        </p:txBody>
      </p:sp>
      <p:sp>
        <p:nvSpPr>
          <p:cNvPr id="8" name="Text 5"/>
          <p:cNvSpPr/>
          <p:nvPr/>
        </p:nvSpPr>
        <p:spPr>
          <a:xfrm>
            <a:off x="1222573" y="2239161"/>
            <a:ext cx="2176272" cy="237744"/>
          </a:xfrm>
          <a:prstGeom prst="rect">
            <a:avLst/>
          </a:prstGeom>
          <a:noFill/>
          <a:ln/>
        </p:spPr>
        <p:txBody>
          <a:bodyPr wrap="square" lIns="0" tIns="0" rIns="0" bIns="0" rtlCol="0" anchor="ctr"/>
          <a:lstStyle/>
          <a:p>
            <a:pPr marL="0" indent="0">
              <a:buNone/>
            </a:pPr>
            <a:r>
              <a:rPr lang="en-US" sz="1400" b="1">
                <a:solidFill>
                  <a:srgbClr val="17343C"/>
                </a:solidFill>
              </a:rPr>
              <a:t>Start with a real pathway</a:t>
            </a:r>
            <a:endParaRPr lang="en-US" sz="1400"/>
          </a:p>
        </p:txBody>
      </p:sp>
      <p:sp>
        <p:nvSpPr>
          <p:cNvPr id="9" name="Text 6"/>
          <p:cNvSpPr/>
          <p:nvPr/>
        </p:nvSpPr>
        <p:spPr>
          <a:xfrm>
            <a:off x="3383280" y="2239161"/>
            <a:ext cx="2944368" cy="310896"/>
          </a:xfrm>
          <a:prstGeom prst="rect">
            <a:avLst/>
          </a:prstGeom>
          <a:noFill/>
          <a:ln/>
        </p:spPr>
        <p:txBody>
          <a:bodyPr wrap="square" lIns="0" tIns="0" rIns="0" bIns="0" rtlCol="0" anchor="ctr"/>
          <a:lstStyle/>
          <a:p>
            <a:pPr marL="0" indent="0">
              <a:buNone/>
            </a:pPr>
            <a:r>
              <a:rPr lang="en-US" sz="1150">
                <a:solidFill>
                  <a:srgbClr val="587077"/>
                </a:solidFill>
              </a:rPr>
              <a:t>Test with early users</a:t>
            </a:r>
            <a:endParaRPr lang="en-US" sz="1150"/>
          </a:p>
        </p:txBody>
      </p:sp>
      <p:sp>
        <p:nvSpPr>
          <p:cNvPr id="10" name="Shape 7"/>
          <p:cNvSpPr/>
          <p:nvPr/>
        </p:nvSpPr>
        <p:spPr>
          <a:xfrm>
            <a:off x="658368" y="2961416"/>
            <a:ext cx="384048" cy="384048"/>
          </a:xfrm>
          <a:prstGeom prst="ellipse">
            <a:avLst/>
          </a:prstGeom>
          <a:solidFill>
            <a:srgbClr val="2D6F9F"/>
          </a:solidFill>
          <a:ln w="12700">
            <a:solidFill>
              <a:srgbClr val="2D6F9F"/>
            </a:solidFill>
            <a:prstDash val="solid"/>
          </a:ln>
        </p:spPr>
        <p:txBody>
          <a:bodyPr/>
          <a:lstStyle/>
          <a:p>
            <a:endParaRPr lang="en-GB"/>
          </a:p>
        </p:txBody>
      </p:sp>
      <p:sp>
        <p:nvSpPr>
          <p:cNvPr id="11" name="Text 8"/>
          <p:cNvSpPr/>
          <p:nvPr/>
        </p:nvSpPr>
        <p:spPr>
          <a:xfrm>
            <a:off x="731520" y="3075743"/>
            <a:ext cx="237744" cy="155448"/>
          </a:xfrm>
          <a:prstGeom prst="rect">
            <a:avLst/>
          </a:prstGeom>
          <a:noFill/>
          <a:ln/>
        </p:spPr>
        <p:txBody>
          <a:bodyPr wrap="square" lIns="0" tIns="0" rIns="0" bIns="0" rtlCol="0" anchor="ctr"/>
          <a:lstStyle/>
          <a:p>
            <a:pPr marL="0" indent="0" algn="ctr">
              <a:buNone/>
            </a:pPr>
            <a:r>
              <a:rPr lang="en-US" sz="1000" b="1">
                <a:solidFill>
                  <a:srgbClr val="FFFFFF"/>
                </a:solidFill>
              </a:rPr>
              <a:t>2</a:t>
            </a:r>
            <a:endParaRPr lang="en-US" sz="1000"/>
          </a:p>
        </p:txBody>
      </p:sp>
      <p:sp>
        <p:nvSpPr>
          <p:cNvPr id="12" name="Text 9"/>
          <p:cNvSpPr/>
          <p:nvPr/>
        </p:nvSpPr>
        <p:spPr>
          <a:xfrm>
            <a:off x="1225296" y="2962186"/>
            <a:ext cx="2176272" cy="237744"/>
          </a:xfrm>
          <a:prstGeom prst="rect">
            <a:avLst/>
          </a:prstGeom>
          <a:noFill/>
          <a:ln/>
        </p:spPr>
        <p:txBody>
          <a:bodyPr wrap="square" lIns="0" tIns="0" rIns="0" bIns="0" rtlCol="0" anchor="ctr"/>
          <a:lstStyle/>
          <a:p>
            <a:pPr marL="0" indent="0">
              <a:buNone/>
            </a:pPr>
            <a:r>
              <a:rPr lang="en-US" sz="1400" b="1">
                <a:solidFill>
                  <a:srgbClr val="17343C"/>
                </a:solidFill>
              </a:rPr>
              <a:t>Support intensively</a:t>
            </a:r>
            <a:endParaRPr lang="en-US" sz="1400"/>
          </a:p>
        </p:txBody>
      </p:sp>
      <p:sp>
        <p:nvSpPr>
          <p:cNvPr id="13" name="Text 10"/>
          <p:cNvSpPr/>
          <p:nvPr/>
        </p:nvSpPr>
        <p:spPr>
          <a:xfrm>
            <a:off x="3395772" y="2962186"/>
            <a:ext cx="2944368" cy="310896"/>
          </a:xfrm>
          <a:prstGeom prst="rect">
            <a:avLst/>
          </a:prstGeom>
          <a:noFill/>
          <a:ln/>
        </p:spPr>
        <p:txBody>
          <a:bodyPr wrap="square" lIns="0" tIns="0" rIns="0" bIns="0" rtlCol="0" anchor="ctr"/>
          <a:lstStyle/>
          <a:p>
            <a:pPr marL="0" indent="0">
              <a:buNone/>
            </a:pPr>
            <a:r>
              <a:rPr lang="en-US" sz="1150">
                <a:solidFill>
                  <a:srgbClr val="587077"/>
                </a:solidFill>
              </a:rPr>
              <a:t>Make learning role-specific</a:t>
            </a:r>
            <a:endParaRPr lang="en-US" sz="1150"/>
          </a:p>
        </p:txBody>
      </p:sp>
      <p:sp>
        <p:nvSpPr>
          <p:cNvPr id="14" name="Shape 11"/>
          <p:cNvSpPr/>
          <p:nvPr/>
        </p:nvSpPr>
        <p:spPr>
          <a:xfrm>
            <a:off x="658368" y="3723518"/>
            <a:ext cx="384048" cy="384048"/>
          </a:xfrm>
          <a:prstGeom prst="ellipse">
            <a:avLst/>
          </a:prstGeom>
          <a:solidFill>
            <a:srgbClr val="F47C65"/>
          </a:solidFill>
          <a:ln w="12700">
            <a:solidFill>
              <a:srgbClr val="F47C65"/>
            </a:solidFill>
            <a:prstDash val="solid"/>
          </a:ln>
        </p:spPr>
        <p:txBody>
          <a:bodyPr/>
          <a:lstStyle/>
          <a:p>
            <a:endParaRPr lang="en-GB"/>
          </a:p>
        </p:txBody>
      </p:sp>
      <p:sp>
        <p:nvSpPr>
          <p:cNvPr id="15" name="Text 12"/>
          <p:cNvSpPr/>
          <p:nvPr/>
        </p:nvSpPr>
        <p:spPr>
          <a:xfrm>
            <a:off x="741289" y="3840568"/>
            <a:ext cx="237744" cy="155448"/>
          </a:xfrm>
          <a:prstGeom prst="rect">
            <a:avLst/>
          </a:prstGeom>
          <a:noFill/>
          <a:ln/>
        </p:spPr>
        <p:txBody>
          <a:bodyPr wrap="square" lIns="0" tIns="0" rIns="0" bIns="0" rtlCol="0" anchor="ctr"/>
          <a:lstStyle/>
          <a:p>
            <a:pPr marL="0" indent="0" algn="ctr">
              <a:buNone/>
            </a:pPr>
            <a:r>
              <a:rPr lang="en-US" sz="1000" b="1">
                <a:solidFill>
                  <a:srgbClr val="FFFFFF"/>
                </a:solidFill>
              </a:rPr>
              <a:t>3</a:t>
            </a:r>
            <a:endParaRPr lang="en-US" sz="1000"/>
          </a:p>
        </p:txBody>
      </p:sp>
      <p:sp>
        <p:nvSpPr>
          <p:cNvPr id="16" name="Text 13"/>
          <p:cNvSpPr/>
          <p:nvPr/>
        </p:nvSpPr>
        <p:spPr>
          <a:xfrm>
            <a:off x="1225296" y="3763366"/>
            <a:ext cx="2176272" cy="237744"/>
          </a:xfrm>
          <a:prstGeom prst="rect">
            <a:avLst/>
          </a:prstGeom>
          <a:noFill/>
          <a:ln/>
        </p:spPr>
        <p:txBody>
          <a:bodyPr wrap="square" lIns="0" tIns="0" rIns="0" bIns="0" rtlCol="0" anchor="ctr"/>
          <a:lstStyle/>
          <a:p>
            <a:pPr marL="0" indent="0">
              <a:buNone/>
            </a:pPr>
            <a:r>
              <a:rPr lang="en-US" sz="1400" b="1">
                <a:solidFill>
                  <a:srgbClr val="17343C"/>
                </a:solidFill>
              </a:rPr>
              <a:t>Measure and listen</a:t>
            </a:r>
            <a:endParaRPr lang="en-US" sz="1400"/>
          </a:p>
        </p:txBody>
      </p:sp>
      <p:sp>
        <p:nvSpPr>
          <p:cNvPr id="17" name="Text 14"/>
          <p:cNvSpPr/>
          <p:nvPr/>
        </p:nvSpPr>
        <p:spPr>
          <a:xfrm>
            <a:off x="3383280" y="3724289"/>
            <a:ext cx="2944368" cy="310896"/>
          </a:xfrm>
          <a:prstGeom prst="rect">
            <a:avLst/>
          </a:prstGeom>
          <a:noFill/>
          <a:ln/>
        </p:spPr>
        <p:txBody>
          <a:bodyPr wrap="square" lIns="0" tIns="0" rIns="0" bIns="0" rtlCol="0" anchor="ctr"/>
          <a:lstStyle/>
          <a:p>
            <a:pPr marL="0" indent="0">
              <a:buNone/>
            </a:pPr>
            <a:r>
              <a:rPr lang="en-US" sz="1150">
                <a:solidFill>
                  <a:srgbClr val="587077"/>
                </a:solidFill>
              </a:rPr>
              <a:t>Combine data with lived experience</a:t>
            </a:r>
            <a:endParaRPr lang="en-US" sz="1150"/>
          </a:p>
        </p:txBody>
      </p:sp>
      <p:sp>
        <p:nvSpPr>
          <p:cNvPr id="18" name="Shape 15"/>
          <p:cNvSpPr/>
          <p:nvPr/>
        </p:nvSpPr>
        <p:spPr>
          <a:xfrm>
            <a:off x="658368" y="4504678"/>
            <a:ext cx="384048" cy="384048"/>
          </a:xfrm>
          <a:prstGeom prst="ellipse">
            <a:avLst/>
          </a:prstGeom>
          <a:solidFill>
            <a:srgbClr val="7357A5"/>
          </a:solidFill>
          <a:ln w="12700">
            <a:solidFill>
              <a:srgbClr val="7357A5"/>
            </a:solidFill>
            <a:prstDash val="solid"/>
          </a:ln>
        </p:spPr>
        <p:txBody>
          <a:bodyPr/>
          <a:lstStyle/>
          <a:p>
            <a:endParaRPr lang="en-GB"/>
          </a:p>
        </p:txBody>
      </p:sp>
      <p:sp>
        <p:nvSpPr>
          <p:cNvPr id="19" name="Text 16"/>
          <p:cNvSpPr/>
          <p:nvPr/>
        </p:nvSpPr>
        <p:spPr>
          <a:xfrm>
            <a:off x="741289" y="4611958"/>
            <a:ext cx="237744" cy="155448"/>
          </a:xfrm>
          <a:prstGeom prst="rect">
            <a:avLst/>
          </a:prstGeom>
          <a:noFill/>
          <a:ln/>
        </p:spPr>
        <p:txBody>
          <a:bodyPr wrap="square" lIns="0" tIns="0" rIns="0" bIns="0" rtlCol="0" anchor="ctr"/>
          <a:lstStyle/>
          <a:p>
            <a:pPr marL="0" indent="0" algn="ctr">
              <a:buNone/>
            </a:pPr>
            <a:r>
              <a:rPr lang="en-US" sz="1000" b="1">
                <a:solidFill>
                  <a:srgbClr val="FFFFFF"/>
                </a:solidFill>
              </a:rPr>
              <a:t>4</a:t>
            </a:r>
            <a:endParaRPr lang="en-US" sz="1000"/>
          </a:p>
        </p:txBody>
      </p:sp>
      <p:sp>
        <p:nvSpPr>
          <p:cNvPr id="20" name="Text 17"/>
          <p:cNvSpPr/>
          <p:nvPr/>
        </p:nvSpPr>
        <p:spPr>
          <a:xfrm>
            <a:off x="1225296" y="4572232"/>
            <a:ext cx="2176272" cy="237744"/>
          </a:xfrm>
          <a:prstGeom prst="rect">
            <a:avLst/>
          </a:prstGeom>
          <a:noFill/>
          <a:ln/>
        </p:spPr>
        <p:txBody>
          <a:bodyPr wrap="square" lIns="0" tIns="0" rIns="0" bIns="0" rtlCol="0" anchor="ctr"/>
          <a:lstStyle/>
          <a:p>
            <a:pPr marL="0" indent="0">
              <a:buNone/>
            </a:pPr>
            <a:r>
              <a:rPr lang="en-US" sz="1400" b="1">
                <a:solidFill>
                  <a:srgbClr val="17343C"/>
                </a:solidFill>
              </a:rPr>
              <a:t>Improve the model</a:t>
            </a:r>
            <a:endParaRPr lang="en-US" sz="1400"/>
          </a:p>
        </p:txBody>
      </p:sp>
      <p:sp>
        <p:nvSpPr>
          <p:cNvPr id="21" name="Text 18"/>
          <p:cNvSpPr/>
          <p:nvPr/>
        </p:nvSpPr>
        <p:spPr>
          <a:xfrm>
            <a:off x="3383280" y="4534757"/>
            <a:ext cx="2944368" cy="310896"/>
          </a:xfrm>
          <a:prstGeom prst="rect">
            <a:avLst/>
          </a:prstGeom>
          <a:noFill/>
          <a:ln/>
        </p:spPr>
        <p:txBody>
          <a:bodyPr wrap="square" lIns="0" tIns="0" rIns="0" bIns="0" rtlCol="0" anchor="ctr"/>
          <a:lstStyle/>
          <a:p>
            <a:pPr marL="0" indent="0">
              <a:buNone/>
            </a:pPr>
            <a:r>
              <a:rPr lang="en-US" sz="1150">
                <a:solidFill>
                  <a:srgbClr val="587077"/>
                </a:solidFill>
              </a:rPr>
              <a:t>Change build, guidance and workflow</a:t>
            </a:r>
            <a:endParaRPr lang="en-US" sz="1150"/>
          </a:p>
        </p:txBody>
      </p:sp>
      <p:sp>
        <p:nvSpPr>
          <p:cNvPr id="22" name="Shape 19"/>
          <p:cNvSpPr/>
          <p:nvPr/>
        </p:nvSpPr>
        <p:spPr>
          <a:xfrm>
            <a:off x="658368" y="5317868"/>
            <a:ext cx="384048" cy="374279"/>
          </a:xfrm>
          <a:prstGeom prst="ellipse">
            <a:avLst/>
          </a:prstGeom>
          <a:solidFill>
            <a:srgbClr val="4D9D78"/>
          </a:solidFill>
          <a:ln w="12700">
            <a:solidFill>
              <a:srgbClr val="4D9D78"/>
            </a:solidFill>
            <a:prstDash val="solid"/>
          </a:ln>
        </p:spPr>
        <p:txBody>
          <a:bodyPr/>
          <a:lstStyle/>
          <a:p>
            <a:endParaRPr lang="en-GB"/>
          </a:p>
        </p:txBody>
      </p:sp>
      <p:sp>
        <p:nvSpPr>
          <p:cNvPr id="23" name="Text 20"/>
          <p:cNvSpPr/>
          <p:nvPr/>
        </p:nvSpPr>
        <p:spPr>
          <a:xfrm>
            <a:off x="731520" y="5426751"/>
            <a:ext cx="237744" cy="155448"/>
          </a:xfrm>
          <a:prstGeom prst="rect">
            <a:avLst/>
          </a:prstGeom>
          <a:noFill/>
          <a:ln/>
        </p:spPr>
        <p:txBody>
          <a:bodyPr wrap="square" lIns="0" tIns="0" rIns="0" bIns="0" rtlCol="0" anchor="ctr"/>
          <a:lstStyle/>
          <a:p>
            <a:pPr marL="0" indent="0" algn="ctr">
              <a:buNone/>
            </a:pPr>
            <a:r>
              <a:rPr lang="en-US" sz="1000" b="1">
                <a:solidFill>
                  <a:srgbClr val="FFFFFF"/>
                </a:solidFill>
              </a:rPr>
              <a:t>5</a:t>
            </a:r>
            <a:endParaRPr lang="en-US" sz="1000"/>
          </a:p>
        </p:txBody>
      </p:sp>
      <p:sp>
        <p:nvSpPr>
          <p:cNvPr id="24" name="Text 21"/>
          <p:cNvSpPr/>
          <p:nvPr/>
        </p:nvSpPr>
        <p:spPr>
          <a:xfrm>
            <a:off x="1225296" y="5356115"/>
            <a:ext cx="2176272" cy="237744"/>
          </a:xfrm>
          <a:prstGeom prst="rect">
            <a:avLst/>
          </a:prstGeom>
          <a:noFill/>
          <a:ln/>
        </p:spPr>
        <p:txBody>
          <a:bodyPr wrap="square" lIns="0" tIns="0" rIns="0" bIns="0" rtlCol="0" anchor="ctr"/>
          <a:lstStyle/>
          <a:p>
            <a:pPr marL="0" indent="0">
              <a:buNone/>
            </a:pPr>
            <a:r>
              <a:rPr lang="en-US" sz="1400" b="1">
                <a:solidFill>
                  <a:srgbClr val="17343C"/>
                </a:solidFill>
              </a:rPr>
              <a:t>Spread consistently</a:t>
            </a:r>
            <a:endParaRPr lang="en-US" sz="1400"/>
          </a:p>
        </p:txBody>
      </p:sp>
      <p:sp>
        <p:nvSpPr>
          <p:cNvPr id="25" name="Text 22"/>
          <p:cNvSpPr/>
          <p:nvPr/>
        </p:nvSpPr>
        <p:spPr>
          <a:xfrm>
            <a:off x="3386003" y="5318640"/>
            <a:ext cx="2944368" cy="310896"/>
          </a:xfrm>
          <a:prstGeom prst="rect">
            <a:avLst/>
          </a:prstGeom>
          <a:noFill/>
          <a:ln/>
        </p:spPr>
        <p:txBody>
          <a:bodyPr wrap="square" lIns="0" tIns="0" rIns="0" bIns="0" rtlCol="0" anchor="ctr"/>
          <a:lstStyle/>
          <a:p>
            <a:pPr marL="0" indent="0">
              <a:buNone/>
            </a:pPr>
            <a:r>
              <a:rPr lang="en-US" sz="1150">
                <a:solidFill>
                  <a:srgbClr val="587077"/>
                </a:solidFill>
              </a:rPr>
              <a:t>Reuse learning without ignoring context</a:t>
            </a:r>
            <a:endParaRPr lang="en-US" sz="1150"/>
          </a:p>
        </p:txBody>
      </p:sp>
      <p:sp>
        <p:nvSpPr>
          <p:cNvPr id="26" name="Slide Number Placeholder 0"/>
          <p:cNvSpPr>
            <a:spLocks noGrp="1"/>
          </p:cNvSpPr>
          <p:nvPr>
            <p:ph type="sldNum" sz="quarter" idx="4294967295"/>
          </p:nvPr>
        </p:nvSpPr>
        <p:spPr>
          <a:xfrm>
            <a:off x="11768328" y="6473952"/>
            <a:ext cx="320040" cy="182880"/>
          </a:xfrm>
          <a:prstGeom prst="rect">
            <a:avLst/>
          </a:prstGeom>
          <a:extLst>
            <a:ext uri="{C572A759-6A51-4108-AA02-DFA0A04FC94B}">
              <ma14:wrappingTextBoxFlag xmlns="" xmlns:ma14="http://schemas.microsoft.com/office/mac/drawingml/2011/main" val="0"/>
            </a:ext>
          </a:extLst>
        </p:spPr>
        <p:txBody>
          <a:bodyPr lIns="91440" tIns="45720" rIns="91440" bIns="45720" anchor="t"/>
          <a:lstStyle>
            <a:lvl1pPr>
              <a:defRPr sz="850">
                <a:solidFill>
                  <a:srgbClr val="547178"/>
                </a:solidFill>
              </a:defRPr>
            </a:lvl1pPr>
          </a:lstStyle>
          <a:p>
            <a:pPr algn="r"/>
            <a:r>
              <a:rPr lang="en-US"/>
              <a:t>4</a:t>
            </a:r>
          </a:p>
        </p:txBody>
      </p:sp>
      <p:pic>
        <p:nvPicPr>
          <p:cNvPr id="27" name="Picture 26" descr="/mnt/data/e3f146c7f6.png">
            <a:extLst>
              <a:ext uri="{FF2B5EF4-FFF2-40B4-BE49-F238E27FC236}">
                <a16:creationId xmlns:a16="http://schemas.microsoft.com/office/drawing/2014/main" id="{D6AC9958-5B2B-9601-A56D-02E60A8139AD}"/>
              </a:ext>
            </a:extLst>
          </p:cNvPr>
          <p:cNvPicPr>
            <a:picLocks noChangeAspect="1"/>
          </p:cNvPicPr>
          <p:nvPr/>
        </p:nvPicPr>
        <p:blipFill>
          <a:blip r:embed="rId3"/>
          <a:srcRect l="17958" r="18147" b="283"/>
          <a:stretch>
            <a:fillRect/>
          </a:stretch>
        </p:blipFill>
        <p:spPr>
          <a:xfrm>
            <a:off x="6656246" y="972864"/>
            <a:ext cx="4777445" cy="4976961"/>
          </a:xfrm>
          <a:prstGeom prst="rect">
            <a:avLst/>
          </a:prstGeom>
        </p:spPr>
      </p:pic>
      <p:pic>
        <p:nvPicPr>
          <p:cNvPr id="28" name="Digital Clinical Notes logo" descr="Digital Clinical Notes logo"/>
          <p:cNvPicPr>
            <a:picLocks noChangeAspect="1"/>
          </p:cNvPicPr>
          <p:nvPr/>
        </p:nvPicPr>
        <p:blipFill>
          <a:blip r:embed="rId4"/>
          <a:stretch>
            <a:fillRect/>
          </a:stretch>
        </p:blipFill>
        <p:spPr>
          <a:xfrm>
            <a:off x="10149840" y="91440"/>
            <a:ext cx="960120" cy="556945"/>
          </a:xfrm>
          <a:prstGeom prst="rect">
            <a:avLst/>
          </a:prstGeom>
        </p:spPr>
      </p:pic>
      <p:pic>
        <p:nvPicPr>
          <p:cNvPr id="29" name="NHS Greater Glasgow and Clyde logo" descr="NHS Greater Glasgow and Clyde logo"/>
          <p:cNvPicPr>
            <a:picLocks noChangeAspect="1"/>
          </p:cNvPicPr>
          <p:nvPr/>
        </p:nvPicPr>
        <p:blipFill>
          <a:blip r:embed="rId5"/>
          <a:stretch>
            <a:fillRect/>
          </a:stretch>
        </p:blipFill>
        <p:spPr>
          <a:xfrm>
            <a:off x="11237976" y="73152"/>
            <a:ext cx="768096" cy="552069"/>
          </a:xfrm>
          <a:prstGeom prst="rect">
            <a:avLst/>
          </a:prstGeom>
        </p:spPr>
      </p:pic>
    </p:spTree>
  </p:cSld>
  <p:clrMapOvr>
    <a:masterClrMapping/>
  </p:clrMapOvr>
  <p:transition spd="med">
    <p:pull/>
  </p:transition>
</p:sld>
</file>

<file path=ppt/slides/slide18.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2" name="Text 0"/>
          <p:cNvSpPr/>
          <p:nvPr/>
        </p:nvSpPr>
        <p:spPr>
          <a:xfrm>
            <a:off x="566928" y="329184"/>
            <a:ext cx="4846320" cy="201168"/>
          </a:xfrm>
          <a:prstGeom prst="rect">
            <a:avLst/>
          </a:prstGeom>
          <a:noFill/>
          <a:ln/>
        </p:spPr>
        <p:txBody>
          <a:bodyPr wrap="square" lIns="0" tIns="0" rIns="0" bIns="0" rtlCol="0" anchor="ctr"/>
          <a:lstStyle/>
          <a:p>
            <a:pPr marL="0" indent="0">
              <a:buNone/>
            </a:pPr>
            <a:r>
              <a:rPr lang="en-US" sz="1000" b="1" kern="0" spc="140">
                <a:solidFill>
                  <a:srgbClr val="007F7B"/>
                </a:solidFill>
              </a:rPr>
              <a:t>PROCESS</a:t>
            </a:r>
            <a:endParaRPr lang="en-US" sz="1000"/>
          </a:p>
        </p:txBody>
      </p:sp>
      <p:sp>
        <p:nvSpPr>
          <p:cNvPr id="3" name="Text 1"/>
          <p:cNvSpPr/>
          <p:nvPr/>
        </p:nvSpPr>
        <p:spPr>
          <a:xfrm>
            <a:off x="566928" y="658368"/>
            <a:ext cx="6537960" cy="621792"/>
          </a:xfrm>
          <a:prstGeom prst="rect">
            <a:avLst/>
          </a:prstGeom>
          <a:noFill/>
          <a:ln/>
        </p:spPr>
        <p:txBody>
          <a:bodyPr wrap="square" lIns="0" tIns="0" rIns="0" bIns="0" rtlCol="0" anchor="ctr"/>
          <a:lstStyle/>
          <a:p>
            <a:r>
              <a:rPr lang="en-US" sz="2800" b="1">
                <a:solidFill>
                  <a:srgbClr val="113D4A"/>
                </a:solidFill>
              </a:rPr>
              <a:t>Process </a:t>
            </a:r>
            <a:endParaRPr lang="en-US" sz="2800">
              <a:solidFill>
                <a:srgbClr val="000000"/>
              </a:solidFill>
            </a:endParaRPr>
          </a:p>
          <a:p>
            <a:pPr marL="0" indent="0">
              <a:buNone/>
            </a:pPr>
            <a:r>
              <a:rPr lang="en-US" sz="2000" b="1">
                <a:solidFill>
                  <a:srgbClr val="113D4A"/>
                </a:solidFill>
              </a:rPr>
              <a:t>One model from assessment to review</a:t>
            </a:r>
            <a:endParaRPr lang="en-US" sz="2000"/>
          </a:p>
        </p:txBody>
      </p:sp>
      <p:sp>
        <p:nvSpPr>
          <p:cNvPr id="4" name="Text 2"/>
          <p:cNvSpPr/>
          <p:nvPr/>
        </p:nvSpPr>
        <p:spPr>
          <a:xfrm>
            <a:off x="585216" y="1353312"/>
            <a:ext cx="6400800" cy="429768"/>
          </a:xfrm>
          <a:prstGeom prst="rect">
            <a:avLst/>
          </a:prstGeom>
          <a:noFill/>
          <a:ln/>
        </p:spPr>
        <p:txBody>
          <a:bodyPr wrap="square" lIns="0" tIns="0" rIns="0" bIns="0" rtlCol="0" anchor="ctr"/>
          <a:lstStyle/>
          <a:p>
            <a:pPr marL="0" indent="0">
              <a:buNone/>
            </a:pPr>
            <a:r>
              <a:rPr lang="en-US" sz="1450">
                <a:solidFill>
                  <a:srgbClr val="587077"/>
                </a:solidFill>
              </a:rPr>
              <a:t>Assess–Plan–Implement–Evaluate creates a consistent, person-centred workflow.</a:t>
            </a:r>
            <a:endParaRPr lang="en-US" sz="1450"/>
          </a:p>
        </p:txBody>
      </p:sp>
      <p:sp>
        <p:nvSpPr>
          <p:cNvPr id="6" name="Text 3"/>
          <p:cNvSpPr/>
          <p:nvPr/>
        </p:nvSpPr>
        <p:spPr>
          <a:xfrm>
            <a:off x="640080" y="1956816"/>
            <a:ext cx="5577840" cy="365760"/>
          </a:xfrm>
          <a:prstGeom prst="rect">
            <a:avLst/>
          </a:prstGeom>
          <a:noFill/>
          <a:ln/>
        </p:spPr>
        <p:txBody>
          <a:bodyPr wrap="square" lIns="0" tIns="0" rIns="0" bIns="0" rtlCol="0" anchor="ctr"/>
          <a:lstStyle/>
          <a:p>
            <a:pPr marL="0" indent="0">
              <a:buNone/>
            </a:pPr>
            <a:r>
              <a:rPr lang="en-US" sz="2000" b="1">
                <a:solidFill>
                  <a:srgbClr val="F47C65"/>
                </a:solidFill>
              </a:rPr>
              <a:t>Not simply paper on a screen</a:t>
            </a:r>
            <a:endParaRPr lang="en-US" sz="2000"/>
          </a:p>
        </p:txBody>
      </p:sp>
      <p:sp>
        <p:nvSpPr>
          <p:cNvPr id="7" name="Shape 4"/>
          <p:cNvSpPr/>
          <p:nvPr/>
        </p:nvSpPr>
        <p:spPr>
          <a:xfrm>
            <a:off x="694944" y="2697480"/>
            <a:ext cx="384048" cy="384048"/>
          </a:xfrm>
          <a:prstGeom prst="ellipse">
            <a:avLst/>
          </a:prstGeom>
          <a:solidFill>
            <a:srgbClr val="007F7B"/>
          </a:solidFill>
          <a:ln w="12700">
            <a:solidFill>
              <a:srgbClr val="007F7B"/>
            </a:solidFill>
            <a:prstDash val="solid"/>
          </a:ln>
        </p:spPr>
        <p:txBody>
          <a:bodyPr/>
          <a:lstStyle/>
          <a:p>
            <a:endParaRPr lang="en-GB"/>
          </a:p>
        </p:txBody>
      </p:sp>
      <p:sp>
        <p:nvSpPr>
          <p:cNvPr id="8" name="Text 5"/>
          <p:cNvSpPr/>
          <p:nvPr/>
        </p:nvSpPr>
        <p:spPr>
          <a:xfrm>
            <a:off x="768096" y="2779776"/>
            <a:ext cx="237744" cy="155448"/>
          </a:xfrm>
          <a:prstGeom prst="rect">
            <a:avLst/>
          </a:prstGeom>
          <a:noFill/>
          <a:ln/>
        </p:spPr>
        <p:txBody>
          <a:bodyPr wrap="square" lIns="0" tIns="0" rIns="0" bIns="0" rtlCol="0" anchor="ctr"/>
          <a:lstStyle/>
          <a:p>
            <a:pPr marL="0" indent="0" algn="ctr">
              <a:buNone/>
            </a:pPr>
            <a:r>
              <a:rPr lang="en-US" sz="1000" b="1">
                <a:solidFill>
                  <a:srgbClr val="FFFFFF"/>
                </a:solidFill>
              </a:rPr>
              <a:t>1</a:t>
            </a:r>
            <a:endParaRPr lang="en-US" sz="1000"/>
          </a:p>
        </p:txBody>
      </p:sp>
      <p:sp>
        <p:nvSpPr>
          <p:cNvPr id="9" name="Text 6"/>
          <p:cNvSpPr/>
          <p:nvPr/>
        </p:nvSpPr>
        <p:spPr>
          <a:xfrm>
            <a:off x="1225296" y="2715768"/>
            <a:ext cx="1325880" cy="201168"/>
          </a:xfrm>
          <a:prstGeom prst="rect">
            <a:avLst/>
          </a:prstGeom>
          <a:noFill/>
          <a:ln/>
        </p:spPr>
        <p:txBody>
          <a:bodyPr wrap="square" lIns="0" tIns="0" rIns="0" bIns="0" rtlCol="0" anchor="ctr"/>
          <a:lstStyle/>
          <a:p>
            <a:pPr marL="0" indent="0">
              <a:buNone/>
            </a:pPr>
            <a:r>
              <a:rPr lang="en-US" sz="1150" b="1">
                <a:solidFill>
                  <a:srgbClr val="007F7B"/>
                </a:solidFill>
              </a:rPr>
              <a:t>ASSESS</a:t>
            </a:r>
            <a:endParaRPr lang="en-US" sz="1150"/>
          </a:p>
        </p:txBody>
      </p:sp>
      <p:sp>
        <p:nvSpPr>
          <p:cNvPr id="10" name="Text 7"/>
          <p:cNvSpPr/>
          <p:nvPr/>
        </p:nvSpPr>
        <p:spPr>
          <a:xfrm>
            <a:off x="2487168" y="2697480"/>
            <a:ext cx="3429000" cy="292608"/>
          </a:xfrm>
          <a:prstGeom prst="rect">
            <a:avLst/>
          </a:prstGeom>
          <a:noFill/>
          <a:ln/>
        </p:spPr>
        <p:txBody>
          <a:bodyPr wrap="square" lIns="0" tIns="0" rIns="0" bIns="0" rtlCol="0" anchor="ctr"/>
          <a:lstStyle/>
          <a:p>
            <a:pPr marL="0" indent="0">
              <a:buNone/>
            </a:pPr>
            <a:r>
              <a:rPr lang="en-US" sz="1400" b="1">
                <a:solidFill>
                  <a:srgbClr val="17343C"/>
                </a:solidFill>
              </a:rPr>
              <a:t>Capture needs and risks</a:t>
            </a:r>
            <a:endParaRPr lang="en-US" sz="1400"/>
          </a:p>
        </p:txBody>
      </p:sp>
      <p:sp>
        <p:nvSpPr>
          <p:cNvPr id="11" name="Shape 8"/>
          <p:cNvSpPr/>
          <p:nvPr/>
        </p:nvSpPr>
        <p:spPr>
          <a:xfrm>
            <a:off x="694944" y="3410712"/>
            <a:ext cx="384048" cy="384048"/>
          </a:xfrm>
          <a:prstGeom prst="ellipse">
            <a:avLst/>
          </a:prstGeom>
          <a:solidFill>
            <a:srgbClr val="2D6F9F"/>
          </a:solidFill>
          <a:ln w="12700">
            <a:solidFill>
              <a:srgbClr val="2D6F9F"/>
            </a:solidFill>
            <a:prstDash val="solid"/>
          </a:ln>
        </p:spPr>
        <p:txBody>
          <a:bodyPr/>
          <a:lstStyle/>
          <a:p>
            <a:endParaRPr lang="en-GB"/>
          </a:p>
        </p:txBody>
      </p:sp>
      <p:sp>
        <p:nvSpPr>
          <p:cNvPr id="12" name="Text 9"/>
          <p:cNvSpPr/>
          <p:nvPr/>
        </p:nvSpPr>
        <p:spPr>
          <a:xfrm>
            <a:off x="768096" y="3493008"/>
            <a:ext cx="237744" cy="155448"/>
          </a:xfrm>
          <a:prstGeom prst="rect">
            <a:avLst/>
          </a:prstGeom>
          <a:noFill/>
          <a:ln/>
        </p:spPr>
        <p:txBody>
          <a:bodyPr wrap="square" lIns="0" tIns="0" rIns="0" bIns="0" rtlCol="0" anchor="ctr"/>
          <a:lstStyle/>
          <a:p>
            <a:pPr marL="0" indent="0" algn="ctr">
              <a:buNone/>
            </a:pPr>
            <a:r>
              <a:rPr lang="en-US" sz="1000" b="1">
                <a:solidFill>
                  <a:srgbClr val="FFFFFF"/>
                </a:solidFill>
              </a:rPr>
              <a:t>2</a:t>
            </a:r>
            <a:endParaRPr lang="en-US" sz="1000"/>
          </a:p>
        </p:txBody>
      </p:sp>
      <p:sp>
        <p:nvSpPr>
          <p:cNvPr id="13" name="Text 10"/>
          <p:cNvSpPr/>
          <p:nvPr/>
        </p:nvSpPr>
        <p:spPr>
          <a:xfrm>
            <a:off x="1225296" y="3429000"/>
            <a:ext cx="1325880" cy="201168"/>
          </a:xfrm>
          <a:prstGeom prst="rect">
            <a:avLst/>
          </a:prstGeom>
          <a:noFill/>
          <a:ln/>
        </p:spPr>
        <p:txBody>
          <a:bodyPr wrap="square" lIns="0" tIns="0" rIns="0" bIns="0" rtlCol="0" anchor="ctr"/>
          <a:lstStyle/>
          <a:p>
            <a:pPr marL="0" indent="0">
              <a:buNone/>
            </a:pPr>
            <a:r>
              <a:rPr lang="en-US" sz="1150" b="1">
                <a:solidFill>
                  <a:srgbClr val="2D6F9F"/>
                </a:solidFill>
              </a:rPr>
              <a:t>PLAN</a:t>
            </a:r>
            <a:endParaRPr lang="en-US" sz="1150"/>
          </a:p>
        </p:txBody>
      </p:sp>
      <p:sp>
        <p:nvSpPr>
          <p:cNvPr id="14" name="Text 11"/>
          <p:cNvSpPr/>
          <p:nvPr/>
        </p:nvSpPr>
        <p:spPr>
          <a:xfrm>
            <a:off x="2487168" y="3410712"/>
            <a:ext cx="3429000" cy="292608"/>
          </a:xfrm>
          <a:prstGeom prst="rect">
            <a:avLst/>
          </a:prstGeom>
          <a:noFill/>
          <a:ln/>
        </p:spPr>
        <p:txBody>
          <a:bodyPr wrap="square" lIns="0" tIns="0" rIns="0" bIns="0" rtlCol="0" anchor="ctr"/>
          <a:lstStyle/>
          <a:p>
            <a:pPr marL="0" indent="0">
              <a:buNone/>
            </a:pPr>
            <a:r>
              <a:rPr lang="en-US" sz="1400" b="1">
                <a:solidFill>
                  <a:srgbClr val="17343C"/>
                </a:solidFill>
              </a:rPr>
              <a:t>Agree person-centred goals</a:t>
            </a:r>
            <a:endParaRPr lang="en-US" sz="1400"/>
          </a:p>
        </p:txBody>
      </p:sp>
      <p:sp>
        <p:nvSpPr>
          <p:cNvPr id="15" name="Shape 12"/>
          <p:cNvSpPr/>
          <p:nvPr/>
        </p:nvSpPr>
        <p:spPr>
          <a:xfrm>
            <a:off x="694944" y="4123944"/>
            <a:ext cx="384048" cy="384048"/>
          </a:xfrm>
          <a:prstGeom prst="ellipse">
            <a:avLst/>
          </a:prstGeom>
          <a:solidFill>
            <a:srgbClr val="F47C65"/>
          </a:solidFill>
          <a:ln w="12700">
            <a:solidFill>
              <a:srgbClr val="F47C65"/>
            </a:solidFill>
            <a:prstDash val="solid"/>
          </a:ln>
        </p:spPr>
        <p:txBody>
          <a:bodyPr/>
          <a:lstStyle/>
          <a:p>
            <a:endParaRPr lang="en-GB"/>
          </a:p>
        </p:txBody>
      </p:sp>
      <p:sp>
        <p:nvSpPr>
          <p:cNvPr id="16" name="Text 13"/>
          <p:cNvSpPr/>
          <p:nvPr/>
        </p:nvSpPr>
        <p:spPr>
          <a:xfrm>
            <a:off x="768096" y="4206240"/>
            <a:ext cx="237744" cy="155448"/>
          </a:xfrm>
          <a:prstGeom prst="rect">
            <a:avLst/>
          </a:prstGeom>
          <a:noFill/>
          <a:ln/>
        </p:spPr>
        <p:txBody>
          <a:bodyPr wrap="square" lIns="0" tIns="0" rIns="0" bIns="0" rtlCol="0" anchor="ctr"/>
          <a:lstStyle/>
          <a:p>
            <a:pPr marL="0" indent="0" algn="ctr">
              <a:buNone/>
            </a:pPr>
            <a:r>
              <a:rPr lang="en-US" sz="1000" b="1">
                <a:solidFill>
                  <a:srgbClr val="FFFFFF"/>
                </a:solidFill>
              </a:rPr>
              <a:t>3</a:t>
            </a:r>
            <a:endParaRPr lang="en-US" sz="1000"/>
          </a:p>
        </p:txBody>
      </p:sp>
      <p:sp>
        <p:nvSpPr>
          <p:cNvPr id="17" name="Text 14"/>
          <p:cNvSpPr/>
          <p:nvPr/>
        </p:nvSpPr>
        <p:spPr>
          <a:xfrm>
            <a:off x="1225296" y="4142232"/>
            <a:ext cx="1325880" cy="201168"/>
          </a:xfrm>
          <a:prstGeom prst="rect">
            <a:avLst/>
          </a:prstGeom>
          <a:noFill/>
          <a:ln/>
        </p:spPr>
        <p:txBody>
          <a:bodyPr wrap="square" lIns="0" tIns="0" rIns="0" bIns="0" rtlCol="0" anchor="ctr"/>
          <a:lstStyle/>
          <a:p>
            <a:pPr marL="0" indent="0">
              <a:buNone/>
            </a:pPr>
            <a:r>
              <a:rPr lang="en-US" sz="1150" b="1">
                <a:solidFill>
                  <a:srgbClr val="F47C65"/>
                </a:solidFill>
              </a:rPr>
              <a:t>IMPLEMENT</a:t>
            </a:r>
            <a:endParaRPr lang="en-US" sz="1150"/>
          </a:p>
        </p:txBody>
      </p:sp>
      <p:sp>
        <p:nvSpPr>
          <p:cNvPr id="18" name="Text 15"/>
          <p:cNvSpPr/>
          <p:nvPr/>
        </p:nvSpPr>
        <p:spPr>
          <a:xfrm>
            <a:off x="2487168" y="4123944"/>
            <a:ext cx="3429000" cy="292608"/>
          </a:xfrm>
          <a:prstGeom prst="rect">
            <a:avLst/>
          </a:prstGeom>
          <a:noFill/>
          <a:ln/>
        </p:spPr>
        <p:txBody>
          <a:bodyPr wrap="square" lIns="0" tIns="0" rIns="0" bIns="0" rtlCol="0" anchor="ctr"/>
          <a:lstStyle/>
          <a:p>
            <a:pPr marL="0" indent="0">
              <a:buNone/>
            </a:pPr>
            <a:r>
              <a:rPr lang="en-US" sz="1400" b="1">
                <a:solidFill>
                  <a:srgbClr val="17343C"/>
                </a:solidFill>
              </a:rPr>
              <a:t>Record care and actions</a:t>
            </a:r>
            <a:endParaRPr lang="en-US" sz="1400"/>
          </a:p>
        </p:txBody>
      </p:sp>
      <p:sp>
        <p:nvSpPr>
          <p:cNvPr id="19" name="Shape 16"/>
          <p:cNvSpPr/>
          <p:nvPr/>
        </p:nvSpPr>
        <p:spPr>
          <a:xfrm>
            <a:off x="694944" y="4837176"/>
            <a:ext cx="384048" cy="384048"/>
          </a:xfrm>
          <a:prstGeom prst="ellipse">
            <a:avLst/>
          </a:prstGeom>
          <a:solidFill>
            <a:srgbClr val="7357A5"/>
          </a:solidFill>
          <a:ln w="12700">
            <a:solidFill>
              <a:srgbClr val="7357A5"/>
            </a:solidFill>
            <a:prstDash val="solid"/>
          </a:ln>
        </p:spPr>
        <p:txBody>
          <a:bodyPr/>
          <a:lstStyle/>
          <a:p>
            <a:endParaRPr lang="en-GB"/>
          </a:p>
        </p:txBody>
      </p:sp>
      <p:sp>
        <p:nvSpPr>
          <p:cNvPr id="20" name="Text 17"/>
          <p:cNvSpPr/>
          <p:nvPr/>
        </p:nvSpPr>
        <p:spPr>
          <a:xfrm>
            <a:off x="768096" y="4919472"/>
            <a:ext cx="237744" cy="155448"/>
          </a:xfrm>
          <a:prstGeom prst="rect">
            <a:avLst/>
          </a:prstGeom>
          <a:noFill/>
          <a:ln/>
        </p:spPr>
        <p:txBody>
          <a:bodyPr wrap="square" lIns="0" tIns="0" rIns="0" bIns="0" rtlCol="0" anchor="ctr"/>
          <a:lstStyle/>
          <a:p>
            <a:pPr marL="0" indent="0" algn="ctr">
              <a:buNone/>
            </a:pPr>
            <a:r>
              <a:rPr lang="en-US" sz="1000" b="1">
                <a:solidFill>
                  <a:srgbClr val="FFFFFF"/>
                </a:solidFill>
              </a:rPr>
              <a:t>4</a:t>
            </a:r>
            <a:endParaRPr lang="en-US" sz="1000"/>
          </a:p>
        </p:txBody>
      </p:sp>
      <p:sp>
        <p:nvSpPr>
          <p:cNvPr id="21" name="Text 18"/>
          <p:cNvSpPr/>
          <p:nvPr/>
        </p:nvSpPr>
        <p:spPr>
          <a:xfrm>
            <a:off x="1225296" y="4855464"/>
            <a:ext cx="1325880" cy="201168"/>
          </a:xfrm>
          <a:prstGeom prst="rect">
            <a:avLst/>
          </a:prstGeom>
          <a:noFill/>
          <a:ln/>
        </p:spPr>
        <p:txBody>
          <a:bodyPr wrap="square" lIns="0" tIns="0" rIns="0" bIns="0" rtlCol="0" anchor="ctr"/>
          <a:lstStyle/>
          <a:p>
            <a:pPr marL="0" indent="0">
              <a:buNone/>
            </a:pPr>
            <a:r>
              <a:rPr lang="en-US" sz="1150" b="1">
                <a:solidFill>
                  <a:srgbClr val="7357A5"/>
                </a:solidFill>
              </a:rPr>
              <a:t>EVALUATE</a:t>
            </a:r>
            <a:endParaRPr lang="en-US" sz="1150"/>
          </a:p>
        </p:txBody>
      </p:sp>
      <p:sp>
        <p:nvSpPr>
          <p:cNvPr id="22" name="Text 19"/>
          <p:cNvSpPr/>
          <p:nvPr/>
        </p:nvSpPr>
        <p:spPr>
          <a:xfrm>
            <a:off x="2487168" y="4837176"/>
            <a:ext cx="3429000" cy="292608"/>
          </a:xfrm>
          <a:prstGeom prst="rect">
            <a:avLst/>
          </a:prstGeom>
          <a:noFill/>
          <a:ln/>
        </p:spPr>
        <p:txBody>
          <a:bodyPr wrap="square" lIns="0" tIns="0" rIns="0" bIns="0" rtlCol="0" anchor="ctr"/>
          <a:lstStyle/>
          <a:p>
            <a:pPr marL="0" indent="0">
              <a:buNone/>
            </a:pPr>
            <a:r>
              <a:rPr lang="en-US" sz="1400" b="1">
                <a:solidFill>
                  <a:srgbClr val="17343C"/>
                </a:solidFill>
              </a:rPr>
              <a:t>Review change and outcomes</a:t>
            </a:r>
            <a:endParaRPr lang="en-US" sz="1400"/>
          </a:p>
        </p:txBody>
      </p:sp>
      <p:sp>
        <p:nvSpPr>
          <p:cNvPr id="23" name="Text 20"/>
          <p:cNvSpPr/>
          <p:nvPr/>
        </p:nvSpPr>
        <p:spPr>
          <a:xfrm>
            <a:off x="676656" y="5779008"/>
            <a:ext cx="5623560" cy="365760"/>
          </a:xfrm>
          <a:prstGeom prst="rect">
            <a:avLst/>
          </a:prstGeom>
          <a:noFill/>
          <a:ln/>
        </p:spPr>
        <p:txBody>
          <a:bodyPr wrap="square" lIns="0" tIns="0" rIns="0" bIns="0" rtlCol="0" anchor="ctr"/>
          <a:lstStyle/>
          <a:p>
            <a:pPr marL="0" indent="0">
              <a:buNone/>
            </a:pPr>
            <a:r>
              <a:rPr lang="en-US" sz="1650" b="1">
                <a:solidFill>
                  <a:srgbClr val="007F7B"/>
                </a:solidFill>
              </a:rPr>
              <a:t>The model is the standard; local teams apply it in context.</a:t>
            </a:r>
            <a:endParaRPr lang="en-US" sz="1650"/>
          </a:p>
        </p:txBody>
      </p:sp>
      <p:pic>
        <p:nvPicPr>
          <p:cNvPr id="24" name="Picture 23">
            <a:extLst>
              <a:ext uri="{FF2B5EF4-FFF2-40B4-BE49-F238E27FC236}">
                <a16:creationId xmlns:a16="http://schemas.microsoft.com/office/drawing/2014/main" id="{C55D0FA4-675B-CE29-AB3D-D6302F14312A}"/>
              </a:ext>
            </a:extLst>
          </p:cNvPr>
          <p:cNvPicPr>
            <a:picLocks noChangeAspect="1"/>
          </p:cNvPicPr>
          <p:nvPr/>
        </p:nvPicPr>
        <p:blipFill>
          <a:blip r:embed="rId3"/>
          <a:stretch>
            <a:fillRect/>
          </a:stretch>
        </p:blipFill>
        <p:spPr>
          <a:xfrm>
            <a:off x="6396526" y="990967"/>
            <a:ext cx="5534025" cy="5286375"/>
          </a:xfrm>
          <a:prstGeom prst="rect">
            <a:avLst/>
          </a:prstGeom>
        </p:spPr>
      </p:pic>
      <p:pic>
        <p:nvPicPr>
          <p:cNvPr id="26" name="Digital Clinical Notes logo" descr="Digital Clinical Notes logo"/>
          <p:cNvPicPr>
            <a:picLocks noChangeAspect="1"/>
          </p:cNvPicPr>
          <p:nvPr/>
        </p:nvPicPr>
        <p:blipFill>
          <a:blip r:embed="rId4"/>
          <a:stretch>
            <a:fillRect/>
          </a:stretch>
        </p:blipFill>
        <p:spPr>
          <a:xfrm>
            <a:off x="10149840" y="91440"/>
            <a:ext cx="960120" cy="556945"/>
          </a:xfrm>
          <a:prstGeom prst="rect">
            <a:avLst/>
          </a:prstGeom>
        </p:spPr>
      </p:pic>
      <p:pic>
        <p:nvPicPr>
          <p:cNvPr id="27" name="NHS Greater Glasgow and Clyde logo" descr="NHS Greater Glasgow and Clyde logo"/>
          <p:cNvPicPr>
            <a:picLocks noChangeAspect="1"/>
          </p:cNvPicPr>
          <p:nvPr/>
        </p:nvPicPr>
        <p:blipFill>
          <a:blip r:embed="rId5"/>
          <a:stretch>
            <a:fillRect/>
          </a:stretch>
        </p:blipFill>
        <p:spPr>
          <a:xfrm>
            <a:off x="11237976" y="73152"/>
            <a:ext cx="768096" cy="552069"/>
          </a:xfrm>
          <a:prstGeom prst="rect">
            <a:avLst/>
          </a:prstGeom>
        </p:spPr>
      </p:pic>
      <p:sp>
        <p:nvSpPr>
          <p:cNvPr id="5" name="TextBox 4">
            <a:extLst>
              <a:ext uri="{FF2B5EF4-FFF2-40B4-BE49-F238E27FC236}">
                <a16:creationId xmlns:a16="http://schemas.microsoft.com/office/drawing/2014/main" id="{09ED4CEE-8FD3-E66A-A077-4C678D3FD56E}"/>
              </a:ext>
            </a:extLst>
          </p:cNvPr>
          <p:cNvSpPr txBox="1"/>
          <p:nvPr/>
        </p:nvSpPr>
        <p:spPr>
          <a:xfrm>
            <a:off x="11859846" y="6516077"/>
            <a:ext cx="293077" cy="2231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50">
                <a:solidFill>
                  <a:srgbClr val="547178"/>
                </a:solidFill>
                <a:latin typeface="Aptos"/>
              </a:rPr>
              <a:t>5</a:t>
            </a:r>
            <a:endParaRPr lang="en-US" sz="850"/>
          </a:p>
        </p:txBody>
      </p:sp>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sp>
        <p:nvSpPr>
          <p:cNvPr id="2" name="Text 0"/>
          <p:cNvSpPr/>
          <p:nvPr/>
        </p:nvSpPr>
        <p:spPr>
          <a:xfrm>
            <a:off x="566928" y="329184"/>
            <a:ext cx="4846320" cy="201168"/>
          </a:xfrm>
          <a:prstGeom prst="rect">
            <a:avLst/>
          </a:prstGeom>
          <a:noFill/>
          <a:ln/>
        </p:spPr>
        <p:txBody>
          <a:bodyPr wrap="square" lIns="0" tIns="0" rIns="0" bIns="0" rtlCol="0" anchor="ctr"/>
          <a:lstStyle/>
          <a:p>
            <a:pPr marL="0" indent="0">
              <a:buNone/>
            </a:pPr>
            <a:r>
              <a:rPr lang="en-US" sz="1000" b="1" kern="0" spc="140">
                <a:solidFill>
                  <a:srgbClr val="007F7B"/>
                </a:solidFill>
              </a:rPr>
              <a:t>PARTNERSHIP</a:t>
            </a:r>
            <a:endParaRPr lang="en-US" sz="1000"/>
          </a:p>
        </p:txBody>
      </p:sp>
      <p:sp>
        <p:nvSpPr>
          <p:cNvPr id="3" name="Text 1"/>
          <p:cNvSpPr/>
          <p:nvPr/>
        </p:nvSpPr>
        <p:spPr>
          <a:xfrm>
            <a:off x="566928" y="658368"/>
            <a:ext cx="6537960" cy="621792"/>
          </a:xfrm>
          <a:prstGeom prst="rect">
            <a:avLst/>
          </a:prstGeom>
          <a:noFill/>
          <a:ln/>
        </p:spPr>
        <p:txBody>
          <a:bodyPr wrap="square" lIns="0" tIns="0" rIns="0" bIns="0" rtlCol="0" anchor="ctr"/>
          <a:lstStyle/>
          <a:p>
            <a:r>
              <a:rPr lang="en-US" sz="2800" b="1">
                <a:solidFill>
                  <a:srgbClr val="113D4A"/>
                </a:solidFill>
              </a:rPr>
              <a:t>Partnership. </a:t>
            </a:r>
            <a:endParaRPr lang="en-US" sz="2800">
              <a:solidFill>
                <a:srgbClr val="000000"/>
              </a:solidFill>
            </a:endParaRPr>
          </a:p>
          <a:p>
            <a:r>
              <a:rPr lang="en-US" sz="2000" b="1">
                <a:solidFill>
                  <a:srgbClr val="113D4A"/>
                </a:solidFill>
              </a:rPr>
              <a:t>Once for Scotland, locally adapted</a:t>
            </a:r>
            <a:endParaRPr lang="en-US" sz="2000"/>
          </a:p>
        </p:txBody>
      </p:sp>
      <p:sp>
        <p:nvSpPr>
          <p:cNvPr id="4" name="Text 2"/>
          <p:cNvSpPr/>
          <p:nvPr/>
        </p:nvSpPr>
        <p:spPr>
          <a:xfrm>
            <a:off x="585216" y="1353312"/>
            <a:ext cx="6400800" cy="429768"/>
          </a:xfrm>
          <a:prstGeom prst="rect">
            <a:avLst/>
          </a:prstGeom>
          <a:noFill/>
          <a:ln/>
        </p:spPr>
        <p:txBody>
          <a:bodyPr wrap="square" lIns="0" tIns="0" rIns="0" bIns="0" rtlCol="0" anchor="ctr"/>
          <a:lstStyle/>
          <a:p>
            <a:pPr marL="0" indent="0">
              <a:buNone/>
            </a:pPr>
            <a:r>
              <a:rPr lang="en-US" sz="1450">
                <a:solidFill>
                  <a:srgbClr val="587077"/>
                </a:solidFill>
              </a:rPr>
              <a:t>A shared clinical core succeeds when national development and local practice shape it together.</a:t>
            </a:r>
            <a:endParaRPr lang="en-US" sz="1450"/>
          </a:p>
        </p:txBody>
      </p:sp>
      <p:pic>
        <p:nvPicPr>
          <p:cNvPr id="5" name="Image 0" descr="/mnt/data/4a7c0c4bd7.png"/>
          <p:cNvPicPr>
            <a:picLocks noChangeAspect="1"/>
          </p:cNvPicPr>
          <p:nvPr/>
        </p:nvPicPr>
        <p:blipFill>
          <a:blip r:embed="rId3"/>
          <a:srcRect l="18352" r="18352"/>
          <a:stretch/>
        </p:blipFill>
        <p:spPr>
          <a:xfrm>
            <a:off x="6835215" y="881322"/>
            <a:ext cx="5010762" cy="5320109"/>
          </a:xfrm>
          <a:prstGeom prst="rect">
            <a:avLst/>
          </a:prstGeom>
        </p:spPr>
      </p:pic>
      <p:sp>
        <p:nvSpPr>
          <p:cNvPr id="6" name="Shape 3"/>
          <p:cNvSpPr/>
          <p:nvPr/>
        </p:nvSpPr>
        <p:spPr>
          <a:xfrm>
            <a:off x="585216" y="1847088"/>
            <a:ext cx="5797296" cy="749808"/>
          </a:xfrm>
          <a:prstGeom prst="roundRect">
            <a:avLst>
              <a:gd name="adj" fmla="val 7317"/>
            </a:avLst>
          </a:prstGeom>
          <a:solidFill>
            <a:srgbClr val="FFFFFF"/>
          </a:solidFill>
          <a:ln w="12700">
            <a:solidFill>
              <a:srgbClr val="D6E4E5"/>
            </a:solidFill>
            <a:prstDash val="solid"/>
          </a:ln>
          <a:effectLst>
            <a:outerShdw blurRad="15240" dist="5080" dir="2700000" algn="bl" rotWithShape="0">
              <a:srgbClr val="294E55">
                <a:alpha val="10000"/>
              </a:srgbClr>
            </a:outerShdw>
          </a:effectLst>
        </p:spPr>
        <p:txBody>
          <a:bodyPr/>
          <a:lstStyle/>
          <a:p>
            <a:endParaRPr lang="en-GB"/>
          </a:p>
        </p:txBody>
      </p:sp>
      <p:sp>
        <p:nvSpPr>
          <p:cNvPr id="7" name="Shape 4"/>
          <p:cNvSpPr/>
          <p:nvPr/>
        </p:nvSpPr>
        <p:spPr>
          <a:xfrm>
            <a:off x="585216" y="1847088"/>
            <a:ext cx="64008" cy="749808"/>
          </a:xfrm>
          <a:prstGeom prst="rect">
            <a:avLst/>
          </a:prstGeom>
          <a:solidFill>
            <a:srgbClr val="007F7B"/>
          </a:solidFill>
          <a:ln w="12700">
            <a:solidFill>
              <a:srgbClr val="007F7B"/>
            </a:solidFill>
            <a:prstDash val="solid"/>
          </a:ln>
        </p:spPr>
        <p:txBody>
          <a:bodyPr/>
          <a:lstStyle/>
          <a:p>
            <a:endParaRPr lang="en-GB"/>
          </a:p>
        </p:txBody>
      </p:sp>
      <p:sp>
        <p:nvSpPr>
          <p:cNvPr id="8" name="Text 5"/>
          <p:cNvSpPr/>
          <p:nvPr/>
        </p:nvSpPr>
        <p:spPr>
          <a:xfrm>
            <a:off x="786384" y="1993392"/>
            <a:ext cx="5431536" cy="246888"/>
          </a:xfrm>
          <a:prstGeom prst="rect">
            <a:avLst/>
          </a:prstGeom>
          <a:noFill/>
          <a:ln/>
        </p:spPr>
        <p:txBody>
          <a:bodyPr wrap="square" lIns="0" tIns="0" rIns="0" bIns="0" rtlCol="0" anchor="ctr"/>
          <a:lstStyle/>
          <a:p>
            <a:pPr marL="0" indent="0">
              <a:buNone/>
            </a:pPr>
            <a:r>
              <a:rPr lang="en-US" sz="1550" b="1">
                <a:solidFill>
                  <a:srgbClr val="17343C"/>
                </a:solidFill>
              </a:rPr>
              <a:t>Common clinical core</a:t>
            </a:r>
            <a:endParaRPr lang="en-US" sz="1550"/>
          </a:p>
        </p:txBody>
      </p:sp>
      <p:sp>
        <p:nvSpPr>
          <p:cNvPr id="9" name="Text 6"/>
          <p:cNvSpPr/>
          <p:nvPr/>
        </p:nvSpPr>
        <p:spPr>
          <a:xfrm>
            <a:off x="786384" y="2350008"/>
            <a:ext cx="5449824" cy="128016"/>
          </a:xfrm>
          <a:prstGeom prst="rect">
            <a:avLst/>
          </a:prstGeom>
          <a:noFill/>
          <a:ln/>
        </p:spPr>
        <p:txBody>
          <a:bodyPr wrap="square" lIns="0" tIns="0" rIns="0" bIns="0" rtlCol="0" anchor="ctr"/>
          <a:lstStyle/>
          <a:p>
            <a:r>
              <a:rPr lang="en-US" sz="1150">
                <a:solidFill>
                  <a:srgbClr val="587077"/>
                </a:solidFill>
              </a:rPr>
              <a:t>One assess–plan–implement–evaluate model and shared standards</a:t>
            </a:r>
            <a:endParaRPr lang="en-US" sz="1150"/>
          </a:p>
        </p:txBody>
      </p:sp>
      <p:sp>
        <p:nvSpPr>
          <p:cNvPr id="10" name="Shape 7"/>
          <p:cNvSpPr/>
          <p:nvPr/>
        </p:nvSpPr>
        <p:spPr>
          <a:xfrm>
            <a:off x="585216" y="2788920"/>
            <a:ext cx="5797296" cy="749808"/>
          </a:xfrm>
          <a:prstGeom prst="roundRect">
            <a:avLst>
              <a:gd name="adj" fmla="val 7317"/>
            </a:avLst>
          </a:prstGeom>
          <a:solidFill>
            <a:srgbClr val="FFFFFF"/>
          </a:solidFill>
          <a:ln w="12700">
            <a:solidFill>
              <a:srgbClr val="D6E4E5"/>
            </a:solidFill>
            <a:prstDash val="solid"/>
          </a:ln>
          <a:effectLst>
            <a:outerShdw blurRad="15240" dist="5080" dir="2700000" algn="bl" rotWithShape="0">
              <a:srgbClr val="294E55">
                <a:alpha val="10000"/>
              </a:srgbClr>
            </a:outerShdw>
          </a:effectLst>
        </p:spPr>
        <p:txBody>
          <a:bodyPr/>
          <a:lstStyle/>
          <a:p>
            <a:endParaRPr lang="en-GB"/>
          </a:p>
        </p:txBody>
      </p:sp>
      <p:sp>
        <p:nvSpPr>
          <p:cNvPr id="11" name="Shape 8"/>
          <p:cNvSpPr/>
          <p:nvPr/>
        </p:nvSpPr>
        <p:spPr>
          <a:xfrm>
            <a:off x="585216" y="2788920"/>
            <a:ext cx="64008" cy="749808"/>
          </a:xfrm>
          <a:prstGeom prst="rect">
            <a:avLst/>
          </a:prstGeom>
          <a:solidFill>
            <a:srgbClr val="2D6F9F"/>
          </a:solidFill>
          <a:ln w="12700">
            <a:solidFill>
              <a:srgbClr val="2D6F9F"/>
            </a:solidFill>
            <a:prstDash val="solid"/>
          </a:ln>
        </p:spPr>
        <p:txBody>
          <a:bodyPr/>
          <a:lstStyle/>
          <a:p>
            <a:endParaRPr lang="en-GB"/>
          </a:p>
        </p:txBody>
      </p:sp>
      <p:sp>
        <p:nvSpPr>
          <p:cNvPr id="12" name="Text 9"/>
          <p:cNvSpPr/>
          <p:nvPr/>
        </p:nvSpPr>
        <p:spPr>
          <a:xfrm>
            <a:off x="786384" y="2935224"/>
            <a:ext cx="5431536" cy="246888"/>
          </a:xfrm>
          <a:prstGeom prst="rect">
            <a:avLst/>
          </a:prstGeom>
          <a:noFill/>
          <a:ln/>
        </p:spPr>
        <p:txBody>
          <a:bodyPr wrap="square" lIns="0" tIns="0" rIns="0" bIns="0" rtlCol="0" anchor="ctr"/>
          <a:lstStyle/>
          <a:p>
            <a:pPr marL="0" indent="0">
              <a:buNone/>
            </a:pPr>
            <a:r>
              <a:rPr lang="en-US" sz="1550" b="1">
                <a:solidFill>
                  <a:srgbClr val="17343C"/>
                </a:solidFill>
              </a:rPr>
              <a:t>Local flexibility</a:t>
            </a:r>
            <a:endParaRPr lang="en-US" sz="1550"/>
          </a:p>
        </p:txBody>
      </p:sp>
      <p:sp>
        <p:nvSpPr>
          <p:cNvPr id="13" name="Text 10"/>
          <p:cNvSpPr/>
          <p:nvPr/>
        </p:nvSpPr>
        <p:spPr>
          <a:xfrm>
            <a:off x="786384" y="3291840"/>
            <a:ext cx="5449824" cy="128016"/>
          </a:xfrm>
          <a:prstGeom prst="rect">
            <a:avLst/>
          </a:prstGeom>
          <a:noFill/>
          <a:ln/>
        </p:spPr>
        <p:txBody>
          <a:bodyPr wrap="square" lIns="0" tIns="0" rIns="0" bIns="0" rtlCol="0" anchor="ctr"/>
          <a:lstStyle/>
          <a:p>
            <a:pPr marL="0" indent="0">
              <a:buNone/>
            </a:pPr>
            <a:r>
              <a:rPr lang="en-US" sz="1150">
                <a:solidFill>
                  <a:srgbClr val="587077"/>
                </a:solidFill>
              </a:rPr>
              <a:t>Adapt to specialties, roles and operational realities</a:t>
            </a:r>
            <a:endParaRPr lang="en-US" sz="1150"/>
          </a:p>
        </p:txBody>
      </p:sp>
      <p:sp>
        <p:nvSpPr>
          <p:cNvPr id="14" name="Shape 11"/>
          <p:cNvSpPr/>
          <p:nvPr/>
        </p:nvSpPr>
        <p:spPr>
          <a:xfrm>
            <a:off x="585216" y="3730752"/>
            <a:ext cx="5797296" cy="749808"/>
          </a:xfrm>
          <a:prstGeom prst="roundRect">
            <a:avLst>
              <a:gd name="adj" fmla="val 7317"/>
            </a:avLst>
          </a:prstGeom>
          <a:solidFill>
            <a:srgbClr val="FFFFFF"/>
          </a:solidFill>
          <a:ln w="12700">
            <a:solidFill>
              <a:srgbClr val="D6E4E5"/>
            </a:solidFill>
            <a:prstDash val="solid"/>
          </a:ln>
          <a:effectLst>
            <a:outerShdw blurRad="15240" dist="5080" dir="2700000" algn="bl" rotWithShape="0">
              <a:srgbClr val="294E55">
                <a:alpha val="10000"/>
              </a:srgbClr>
            </a:outerShdw>
          </a:effectLst>
        </p:spPr>
        <p:txBody>
          <a:bodyPr/>
          <a:lstStyle/>
          <a:p>
            <a:endParaRPr lang="en-GB"/>
          </a:p>
        </p:txBody>
      </p:sp>
      <p:sp>
        <p:nvSpPr>
          <p:cNvPr id="15" name="Shape 12"/>
          <p:cNvSpPr/>
          <p:nvPr/>
        </p:nvSpPr>
        <p:spPr>
          <a:xfrm>
            <a:off x="585216" y="3730752"/>
            <a:ext cx="64008" cy="749808"/>
          </a:xfrm>
          <a:prstGeom prst="rect">
            <a:avLst/>
          </a:prstGeom>
          <a:solidFill>
            <a:srgbClr val="F47C65"/>
          </a:solidFill>
          <a:ln w="12700">
            <a:solidFill>
              <a:srgbClr val="F47C65"/>
            </a:solidFill>
            <a:prstDash val="solid"/>
          </a:ln>
        </p:spPr>
        <p:txBody>
          <a:bodyPr/>
          <a:lstStyle/>
          <a:p>
            <a:endParaRPr lang="en-GB"/>
          </a:p>
        </p:txBody>
      </p:sp>
      <p:sp>
        <p:nvSpPr>
          <p:cNvPr id="16" name="Text 13"/>
          <p:cNvSpPr/>
          <p:nvPr/>
        </p:nvSpPr>
        <p:spPr>
          <a:xfrm>
            <a:off x="786384" y="3877056"/>
            <a:ext cx="5431536" cy="246888"/>
          </a:xfrm>
          <a:prstGeom prst="rect">
            <a:avLst/>
          </a:prstGeom>
          <a:noFill/>
          <a:ln/>
        </p:spPr>
        <p:txBody>
          <a:bodyPr wrap="square" lIns="0" tIns="0" rIns="0" bIns="0" rtlCol="0" anchor="ctr"/>
          <a:lstStyle/>
          <a:p>
            <a:pPr marL="0" indent="0">
              <a:buNone/>
            </a:pPr>
            <a:r>
              <a:rPr lang="en-US" sz="1550" b="1">
                <a:solidFill>
                  <a:srgbClr val="17343C"/>
                </a:solidFill>
              </a:rPr>
              <a:t>Shared ownership</a:t>
            </a:r>
            <a:endParaRPr lang="en-US" sz="1550"/>
          </a:p>
        </p:txBody>
      </p:sp>
      <p:sp>
        <p:nvSpPr>
          <p:cNvPr id="17" name="Text 14"/>
          <p:cNvSpPr/>
          <p:nvPr/>
        </p:nvSpPr>
        <p:spPr>
          <a:xfrm>
            <a:off x="786384" y="4233672"/>
            <a:ext cx="5449824" cy="128016"/>
          </a:xfrm>
          <a:prstGeom prst="rect">
            <a:avLst/>
          </a:prstGeom>
          <a:noFill/>
          <a:ln/>
        </p:spPr>
        <p:txBody>
          <a:bodyPr wrap="square" lIns="0" tIns="0" rIns="0" bIns="0" rtlCol="0" anchor="ctr"/>
          <a:lstStyle/>
          <a:p>
            <a:pPr marL="0" indent="0">
              <a:buNone/>
            </a:pPr>
            <a:r>
              <a:rPr lang="en-US" sz="1150">
                <a:solidFill>
                  <a:srgbClr val="587077"/>
                </a:solidFill>
              </a:rPr>
              <a:t>InterSystems, clinical and digital teams shape delivery together</a:t>
            </a:r>
            <a:endParaRPr lang="en-US" sz="1150"/>
          </a:p>
        </p:txBody>
      </p:sp>
      <p:sp>
        <p:nvSpPr>
          <p:cNvPr id="18" name="Shape 15"/>
          <p:cNvSpPr/>
          <p:nvPr/>
        </p:nvSpPr>
        <p:spPr>
          <a:xfrm>
            <a:off x="585216" y="4672584"/>
            <a:ext cx="5797296" cy="749808"/>
          </a:xfrm>
          <a:prstGeom prst="roundRect">
            <a:avLst>
              <a:gd name="adj" fmla="val 7317"/>
            </a:avLst>
          </a:prstGeom>
          <a:solidFill>
            <a:srgbClr val="FFFFFF"/>
          </a:solidFill>
          <a:ln w="12700">
            <a:solidFill>
              <a:srgbClr val="D6E4E5"/>
            </a:solidFill>
            <a:prstDash val="solid"/>
          </a:ln>
          <a:effectLst>
            <a:outerShdw blurRad="15240" dist="5080" dir="2700000" algn="bl" rotWithShape="0">
              <a:srgbClr val="294E55">
                <a:alpha val="10000"/>
              </a:srgbClr>
            </a:outerShdw>
          </a:effectLst>
        </p:spPr>
        <p:txBody>
          <a:bodyPr/>
          <a:lstStyle/>
          <a:p>
            <a:endParaRPr lang="en-GB"/>
          </a:p>
        </p:txBody>
      </p:sp>
      <p:sp>
        <p:nvSpPr>
          <p:cNvPr id="19" name="Shape 16"/>
          <p:cNvSpPr/>
          <p:nvPr/>
        </p:nvSpPr>
        <p:spPr>
          <a:xfrm>
            <a:off x="585216" y="4672584"/>
            <a:ext cx="64008" cy="749808"/>
          </a:xfrm>
          <a:prstGeom prst="rect">
            <a:avLst/>
          </a:prstGeom>
          <a:solidFill>
            <a:srgbClr val="F2C14E"/>
          </a:solidFill>
          <a:ln w="12700">
            <a:solidFill>
              <a:srgbClr val="F2C14E"/>
            </a:solidFill>
            <a:prstDash val="solid"/>
          </a:ln>
        </p:spPr>
        <p:txBody>
          <a:bodyPr/>
          <a:lstStyle/>
          <a:p>
            <a:endParaRPr lang="en-GB"/>
          </a:p>
        </p:txBody>
      </p:sp>
      <p:sp>
        <p:nvSpPr>
          <p:cNvPr id="20" name="Text 17"/>
          <p:cNvSpPr/>
          <p:nvPr/>
        </p:nvSpPr>
        <p:spPr>
          <a:xfrm>
            <a:off x="786384" y="4818888"/>
            <a:ext cx="5431536" cy="246888"/>
          </a:xfrm>
          <a:prstGeom prst="rect">
            <a:avLst/>
          </a:prstGeom>
          <a:noFill/>
          <a:ln/>
        </p:spPr>
        <p:txBody>
          <a:bodyPr wrap="square" lIns="0" tIns="0" rIns="0" bIns="0" rtlCol="0" anchor="ctr"/>
          <a:lstStyle/>
          <a:p>
            <a:pPr marL="0" indent="0">
              <a:buNone/>
            </a:pPr>
            <a:r>
              <a:rPr lang="en-US" sz="1550" b="1">
                <a:solidFill>
                  <a:srgbClr val="17343C"/>
                </a:solidFill>
              </a:rPr>
              <a:t>Learning loop</a:t>
            </a:r>
            <a:endParaRPr lang="en-US" sz="1550"/>
          </a:p>
        </p:txBody>
      </p:sp>
      <p:sp>
        <p:nvSpPr>
          <p:cNvPr id="21" name="Text 18"/>
          <p:cNvSpPr/>
          <p:nvPr/>
        </p:nvSpPr>
        <p:spPr>
          <a:xfrm>
            <a:off x="786384" y="5175504"/>
            <a:ext cx="5449824" cy="128016"/>
          </a:xfrm>
          <a:prstGeom prst="rect">
            <a:avLst/>
          </a:prstGeom>
          <a:noFill/>
          <a:ln/>
        </p:spPr>
        <p:txBody>
          <a:bodyPr wrap="square" lIns="0" tIns="0" rIns="0" bIns="0" rtlCol="0" anchor="ctr"/>
          <a:lstStyle/>
          <a:p>
            <a:pPr marL="0" indent="0">
              <a:buNone/>
            </a:pPr>
            <a:r>
              <a:rPr lang="en-US" sz="1150">
                <a:solidFill>
                  <a:srgbClr val="587077"/>
                </a:solidFill>
              </a:rPr>
              <a:t>Feedback, audit and governance guide continuous improvement</a:t>
            </a:r>
            <a:endParaRPr lang="en-US" sz="1150"/>
          </a:p>
        </p:txBody>
      </p:sp>
      <p:sp>
        <p:nvSpPr>
          <p:cNvPr id="25" name="Slide Number Placeholder 0"/>
          <p:cNvSpPr>
            <a:spLocks noGrp="1"/>
          </p:cNvSpPr>
          <p:nvPr>
            <p:ph type="sldNum" sz="quarter" idx="4294967295"/>
          </p:nvPr>
        </p:nvSpPr>
        <p:spPr>
          <a:xfrm>
            <a:off x="11768328" y="6473952"/>
            <a:ext cx="164592" cy="182880"/>
          </a:xfrm>
          <a:prstGeom prst="rect">
            <a:avLst/>
          </a:prstGeom>
          <a:extLst>
            <a:ext uri="{C572A759-6A51-4108-AA02-DFA0A04FC94B}">
              <ma14:wrappingTextBoxFlag xmlns="" xmlns:ma14="http://schemas.microsoft.com/office/mac/drawingml/2011/main" val="0"/>
            </a:ext>
          </a:extLst>
        </p:spPr>
        <p:txBody>
          <a:bodyPr/>
          <a:lstStyle>
            <a:lvl1pPr>
              <a:defRPr sz="850">
                <a:solidFill>
                  <a:srgbClr val="547178"/>
                </a:solidFill>
              </a:defRPr>
            </a:lvl1pPr>
          </a:lstStyle>
          <a:p>
            <a:pPr algn="r"/>
            <a:r>
              <a:t>6</a:t>
            </a:r>
            <a:endParaRPr lang="en-US"/>
          </a:p>
        </p:txBody>
      </p:sp>
      <p:pic>
        <p:nvPicPr>
          <p:cNvPr id="26" name="Digital Clinical Notes logo" descr="Digital Clinical Notes logo"/>
          <p:cNvPicPr>
            <a:picLocks noChangeAspect="1"/>
          </p:cNvPicPr>
          <p:nvPr/>
        </p:nvPicPr>
        <p:blipFill>
          <a:blip r:embed="rId4"/>
          <a:stretch>
            <a:fillRect/>
          </a:stretch>
        </p:blipFill>
        <p:spPr>
          <a:xfrm>
            <a:off x="10149840" y="91440"/>
            <a:ext cx="960120" cy="556945"/>
          </a:xfrm>
          <a:prstGeom prst="rect">
            <a:avLst/>
          </a:prstGeom>
        </p:spPr>
      </p:pic>
      <p:pic>
        <p:nvPicPr>
          <p:cNvPr id="27" name="NHS Greater Glasgow and Clyde logo" descr="NHS Greater Glasgow and Clyde logo"/>
          <p:cNvPicPr>
            <a:picLocks noChangeAspect="1"/>
          </p:cNvPicPr>
          <p:nvPr/>
        </p:nvPicPr>
        <p:blipFill>
          <a:blip r:embed="rId5"/>
          <a:stretch>
            <a:fillRect/>
          </a:stretch>
        </p:blipFill>
        <p:spPr>
          <a:xfrm>
            <a:off x="11237976" y="73152"/>
            <a:ext cx="768096" cy="552069"/>
          </a:xfrm>
          <a:prstGeom prst="rect">
            <a:avLst/>
          </a:prstGeom>
        </p:spPr>
      </p:pic>
    </p:spTree>
    <p:extLst>
      <p:ext uri="{BB962C8B-B14F-4D97-AF65-F5344CB8AC3E}">
        <p14:creationId xmlns:p14="http://schemas.microsoft.com/office/powerpoint/2010/main" val="2146833744"/>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1" cy="1"/>
          <a:chOff x="0" y="0"/>
          <a:chExt cx="1" cy="1"/>
        </a:xfrm>
      </p:grpSpPr>
      <p:sp>
        <p:nvSpPr>
          <p:cNvPr id="2" name="Text 0"/>
          <p:cNvSpPr/>
          <p:nvPr/>
        </p:nvSpPr>
        <p:spPr>
          <a:xfrm>
            <a:off x="566928" y="329184"/>
            <a:ext cx="4846320" cy="201168"/>
          </a:xfrm>
          <a:prstGeom prst="rect">
            <a:avLst/>
          </a:prstGeom>
          <a:noFill/>
          <a:ln/>
        </p:spPr>
        <p:txBody>
          <a:bodyPr wrap="square" lIns="0" tIns="0" rIns="0" bIns="0" rtlCol="0" anchor="ctr"/>
          <a:lstStyle/>
          <a:p>
            <a:pPr marL="0" indent="0">
              <a:buNone/>
            </a:pPr>
            <a:r>
              <a:rPr lang="en-US" sz="1000" b="1" kern="0" spc="140">
                <a:solidFill>
                  <a:srgbClr val="007F7B"/>
                </a:solidFill>
              </a:rPr>
              <a:t>TECHNOLOGY</a:t>
            </a:r>
            <a:endParaRPr lang="en-US" sz="1000"/>
          </a:p>
        </p:txBody>
      </p:sp>
      <p:sp>
        <p:nvSpPr>
          <p:cNvPr id="3" name="Text 1"/>
          <p:cNvSpPr/>
          <p:nvPr/>
        </p:nvSpPr>
        <p:spPr>
          <a:xfrm>
            <a:off x="566928" y="658368"/>
            <a:ext cx="6537960" cy="621792"/>
          </a:xfrm>
          <a:prstGeom prst="rect">
            <a:avLst/>
          </a:prstGeom>
          <a:noFill/>
          <a:ln/>
        </p:spPr>
        <p:txBody>
          <a:bodyPr wrap="square" lIns="0" tIns="0" rIns="0" bIns="0" rtlCol="0" anchor="ctr"/>
          <a:lstStyle/>
          <a:p>
            <a:r>
              <a:rPr lang="en-US" sz="2800" b="1">
                <a:solidFill>
                  <a:srgbClr val="113D4A"/>
                </a:solidFill>
              </a:rPr>
              <a:t>Technology </a:t>
            </a:r>
            <a:endParaRPr lang="en-US" sz="2800">
              <a:solidFill>
                <a:srgbClr val="000000"/>
              </a:solidFill>
            </a:endParaRPr>
          </a:p>
          <a:p>
            <a:pPr marL="0" indent="0">
              <a:buNone/>
            </a:pPr>
            <a:r>
              <a:rPr lang="en-US" sz="2000" b="1">
                <a:solidFill>
                  <a:srgbClr val="113D4A"/>
                </a:solidFill>
              </a:rPr>
              <a:t>Make care visible and reusable</a:t>
            </a:r>
            <a:endParaRPr lang="en-US" sz="2000"/>
          </a:p>
        </p:txBody>
      </p:sp>
      <p:sp>
        <p:nvSpPr>
          <p:cNvPr id="4" name="Text 2"/>
          <p:cNvSpPr/>
          <p:nvPr/>
        </p:nvSpPr>
        <p:spPr>
          <a:xfrm>
            <a:off x="585216" y="1353312"/>
            <a:ext cx="6400800" cy="429768"/>
          </a:xfrm>
          <a:prstGeom prst="rect">
            <a:avLst/>
          </a:prstGeom>
          <a:noFill/>
          <a:ln/>
        </p:spPr>
        <p:txBody>
          <a:bodyPr wrap="square" lIns="0" tIns="0" rIns="0" bIns="0" rtlCol="0" anchor="ctr"/>
          <a:lstStyle/>
          <a:p>
            <a:pPr marL="0" indent="0">
              <a:buNone/>
            </a:pPr>
            <a:r>
              <a:rPr lang="en-US" sz="1450">
                <a:solidFill>
                  <a:srgbClr val="587077"/>
                </a:solidFill>
              </a:rPr>
              <a:t>The value is better access, quality and assurance—not digitisation alone.</a:t>
            </a:r>
            <a:endParaRPr lang="en-US" sz="1450"/>
          </a:p>
        </p:txBody>
      </p:sp>
      <p:pic>
        <p:nvPicPr>
          <p:cNvPr id="5" name="Image 0" descr="/mnt/data/94efc6d0f4.png"/>
          <p:cNvPicPr>
            <a:picLocks noChangeAspect="1"/>
          </p:cNvPicPr>
          <p:nvPr/>
        </p:nvPicPr>
        <p:blipFill>
          <a:blip r:embed="rId3"/>
          <a:srcRect l="50000" t="3000" b="23151"/>
          <a:stretch/>
        </p:blipFill>
        <p:spPr>
          <a:xfrm>
            <a:off x="6629400" y="1143000"/>
            <a:ext cx="5047488" cy="4965192"/>
          </a:xfrm>
          <a:prstGeom prst="rect">
            <a:avLst/>
          </a:prstGeom>
        </p:spPr>
      </p:pic>
      <p:sp>
        <p:nvSpPr>
          <p:cNvPr id="6" name="Text 3"/>
          <p:cNvSpPr/>
          <p:nvPr/>
        </p:nvSpPr>
        <p:spPr>
          <a:xfrm>
            <a:off x="621792" y="1865376"/>
            <a:ext cx="2395728" cy="384048"/>
          </a:xfrm>
          <a:prstGeom prst="rect">
            <a:avLst/>
          </a:prstGeom>
          <a:noFill/>
          <a:ln/>
        </p:spPr>
        <p:txBody>
          <a:bodyPr wrap="square" lIns="0" tIns="0" rIns="0" bIns="0" rtlCol="0" anchor="ctr"/>
          <a:lstStyle/>
          <a:p>
            <a:pPr marL="0" indent="0">
              <a:buNone/>
            </a:pPr>
            <a:r>
              <a:rPr lang="en-US" sz="1350">
                <a:solidFill>
                  <a:srgbClr val="587077"/>
                </a:solidFill>
              </a:rPr>
              <a:t>Paper retrieval and filing</a:t>
            </a:r>
            <a:endParaRPr lang="en-US" sz="1350"/>
          </a:p>
        </p:txBody>
      </p:sp>
      <p:sp>
        <p:nvSpPr>
          <p:cNvPr id="7" name="Text 4"/>
          <p:cNvSpPr/>
          <p:nvPr/>
        </p:nvSpPr>
        <p:spPr>
          <a:xfrm>
            <a:off x="3035808" y="1837944"/>
            <a:ext cx="411480" cy="274320"/>
          </a:xfrm>
          <a:prstGeom prst="rect">
            <a:avLst/>
          </a:prstGeom>
          <a:noFill/>
          <a:ln/>
        </p:spPr>
        <p:txBody>
          <a:bodyPr wrap="square" lIns="0" tIns="0" rIns="0" bIns="0" rtlCol="0" anchor="ctr"/>
          <a:lstStyle/>
          <a:p>
            <a:pPr marL="0" indent="0" algn="ctr">
              <a:buNone/>
            </a:pPr>
            <a:r>
              <a:rPr lang="en-US" sz="2000" b="1">
                <a:solidFill>
                  <a:srgbClr val="F47C65"/>
                </a:solidFill>
              </a:rPr>
              <a:t>→</a:t>
            </a:r>
            <a:endParaRPr lang="en-US" sz="2000"/>
          </a:p>
        </p:txBody>
      </p:sp>
      <p:sp>
        <p:nvSpPr>
          <p:cNvPr id="8" name="Text 5"/>
          <p:cNvSpPr/>
          <p:nvPr/>
        </p:nvSpPr>
        <p:spPr>
          <a:xfrm>
            <a:off x="3584448" y="1865376"/>
            <a:ext cx="2743200" cy="384048"/>
          </a:xfrm>
          <a:prstGeom prst="rect">
            <a:avLst/>
          </a:prstGeom>
          <a:noFill/>
          <a:ln/>
        </p:spPr>
        <p:txBody>
          <a:bodyPr wrap="square" lIns="0" tIns="0" rIns="0" bIns="0" rtlCol="0" anchor="ctr"/>
          <a:lstStyle/>
          <a:p>
            <a:pPr marL="0" indent="0">
              <a:buNone/>
            </a:pPr>
            <a:r>
              <a:rPr lang="en-US" sz="1400" b="1">
                <a:solidFill>
                  <a:srgbClr val="17343C"/>
                </a:solidFill>
              </a:rPr>
              <a:t>Simultaneous, real-time access</a:t>
            </a:r>
            <a:endParaRPr lang="en-US" sz="1400"/>
          </a:p>
        </p:txBody>
      </p:sp>
      <p:sp>
        <p:nvSpPr>
          <p:cNvPr id="9" name="Text 6"/>
          <p:cNvSpPr/>
          <p:nvPr/>
        </p:nvSpPr>
        <p:spPr>
          <a:xfrm>
            <a:off x="621792" y="2807208"/>
            <a:ext cx="2395728" cy="384048"/>
          </a:xfrm>
          <a:prstGeom prst="rect">
            <a:avLst/>
          </a:prstGeom>
          <a:noFill/>
          <a:ln/>
        </p:spPr>
        <p:txBody>
          <a:bodyPr wrap="square" lIns="0" tIns="0" rIns="0" bIns="0" rtlCol="0" anchor="ctr"/>
          <a:lstStyle/>
          <a:p>
            <a:pPr marL="0" indent="0">
              <a:buNone/>
            </a:pPr>
            <a:r>
              <a:rPr lang="en-US" sz="1350">
                <a:solidFill>
                  <a:srgbClr val="587077"/>
                </a:solidFill>
              </a:rPr>
              <a:t>Variable forms and recording</a:t>
            </a:r>
            <a:endParaRPr lang="en-US" sz="1350"/>
          </a:p>
        </p:txBody>
      </p:sp>
      <p:sp>
        <p:nvSpPr>
          <p:cNvPr id="10" name="Text 7"/>
          <p:cNvSpPr/>
          <p:nvPr/>
        </p:nvSpPr>
        <p:spPr>
          <a:xfrm>
            <a:off x="3035808" y="2779776"/>
            <a:ext cx="411480" cy="274320"/>
          </a:xfrm>
          <a:prstGeom prst="rect">
            <a:avLst/>
          </a:prstGeom>
          <a:noFill/>
          <a:ln/>
        </p:spPr>
        <p:txBody>
          <a:bodyPr wrap="square" lIns="0" tIns="0" rIns="0" bIns="0" rtlCol="0" anchor="ctr"/>
          <a:lstStyle/>
          <a:p>
            <a:pPr marL="0" indent="0" algn="ctr">
              <a:buNone/>
            </a:pPr>
            <a:r>
              <a:rPr lang="en-US" sz="2000" b="1">
                <a:solidFill>
                  <a:srgbClr val="F47C65"/>
                </a:solidFill>
              </a:rPr>
              <a:t>→</a:t>
            </a:r>
            <a:endParaRPr lang="en-US" sz="2000"/>
          </a:p>
        </p:txBody>
      </p:sp>
      <p:sp>
        <p:nvSpPr>
          <p:cNvPr id="11" name="Text 8"/>
          <p:cNvSpPr/>
          <p:nvPr/>
        </p:nvSpPr>
        <p:spPr>
          <a:xfrm>
            <a:off x="3584448" y="2807208"/>
            <a:ext cx="2743200" cy="384048"/>
          </a:xfrm>
          <a:prstGeom prst="rect">
            <a:avLst/>
          </a:prstGeom>
          <a:noFill/>
          <a:ln/>
        </p:spPr>
        <p:txBody>
          <a:bodyPr wrap="square" lIns="0" tIns="0" rIns="0" bIns="0" rtlCol="0" anchor="ctr"/>
          <a:lstStyle/>
          <a:p>
            <a:pPr marL="0" indent="0">
              <a:buNone/>
            </a:pPr>
            <a:r>
              <a:rPr lang="en-US" sz="1400" b="1">
                <a:solidFill>
                  <a:srgbClr val="17343C"/>
                </a:solidFill>
              </a:rPr>
              <a:t>Standardised person-centred structure</a:t>
            </a:r>
            <a:endParaRPr lang="en-US" sz="1400"/>
          </a:p>
        </p:txBody>
      </p:sp>
      <p:sp>
        <p:nvSpPr>
          <p:cNvPr id="12" name="Text 9"/>
          <p:cNvSpPr/>
          <p:nvPr/>
        </p:nvSpPr>
        <p:spPr>
          <a:xfrm>
            <a:off x="621792" y="3749040"/>
            <a:ext cx="2395728" cy="384048"/>
          </a:xfrm>
          <a:prstGeom prst="rect">
            <a:avLst/>
          </a:prstGeom>
          <a:noFill/>
          <a:ln/>
        </p:spPr>
        <p:txBody>
          <a:bodyPr wrap="square" lIns="0" tIns="0" rIns="0" bIns="0" rtlCol="0" anchor="ctr"/>
          <a:lstStyle/>
          <a:p>
            <a:pPr marL="0" indent="0">
              <a:buNone/>
            </a:pPr>
            <a:r>
              <a:rPr lang="en-US" sz="1350">
                <a:solidFill>
                  <a:srgbClr val="587077"/>
                </a:solidFill>
              </a:rPr>
              <a:t>Gaps identified retrospectively</a:t>
            </a:r>
            <a:endParaRPr lang="en-US" sz="1350"/>
          </a:p>
        </p:txBody>
      </p:sp>
      <p:sp>
        <p:nvSpPr>
          <p:cNvPr id="13" name="Text 10"/>
          <p:cNvSpPr/>
          <p:nvPr/>
        </p:nvSpPr>
        <p:spPr>
          <a:xfrm>
            <a:off x="3035808" y="3721608"/>
            <a:ext cx="411480" cy="274320"/>
          </a:xfrm>
          <a:prstGeom prst="rect">
            <a:avLst/>
          </a:prstGeom>
          <a:noFill/>
          <a:ln/>
        </p:spPr>
        <p:txBody>
          <a:bodyPr wrap="square" lIns="0" tIns="0" rIns="0" bIns="0" rtlCol="0" anchor="ctr"/>
          <a:lstStyle/>
          <a:p>
            <a:pPr marL="0" indent="0" algn="ctr">
              <a:buNone/>
            </a:pPr>
            <a:r>
              <a:rPr lang="en-US" sz="2000" b="1">
                <a:solidFill>
                  <a:srgbClr val="F47C65"/>
                </a:solidFill>
              </a:rPr>
              <a:t>→</a:t>
            </a:r>
            <a:endParaRPr lang="en-US" sz="2000"/>
          </a:p>
        </p:txBody>
      </p:sp>
      <p:sp>
        <p:nvSpPr>
          <p:cNvPr id="14" name="Text 11"/>
          <p:cNvSpPr/>
          <p:nvPr/>
        </p:nvSpPr>
        <p:spPr>
          <a:xfrm>
            <a:off x="3584448" y="3749040"/>
            <a:ext cx="2743200" cy="384048"/>
          </a:xfrm>
          <a:prstGeom prst="rect">
            <a:avLst/>
          </a:prstGeom>
          <a:noFill/>
          <a:ln/>
        </p:spPr>
        <p:txBody>
          <a:bodyPr wrap="square" lIns="0" tIns="0" rIns="0" bIns="0" rtlCol="0" anchor="ctr"/>
          <a:lstStyle/>
          <a:p>
            <a:pPr marL="0" indent="0">
              <a:buNone/>
            </a:pPr>
            <a:r>
              <a:rPr lang="en-US" sz="1400" b="1">
                <a:solidFill>
                  <a:srgbClr val="17343C"/>
                </a:solidFill>
              </a:rPr>
              <a:t>Completion visibility and audit trails</a:t>
            </a:r>
            <a:endParaRPr lang="en-US" sz="1400"/>
          </a:p>
        </p:txBody>
      </p:sp>
      <p:sp>
        <p:nvSpPr>
          <p:cNvPr id="15" name="Text 12"/>
          <p:cNvSpPr/>
          <p:nvPr/>
        </p:nvSpPr>
        <p:spPr>
          <a:xfrm>
            <a:off x="621792" y="4690872"/>
            <a:ext cx="2395728" cy="384048"/>
          </a:xfrm>
          <a:prstGeom prst="rect">
            <a:avLst/>
          </a:prstGeom>
          <a:noFill/>
          <a:ln/>
        </p:spPr>
        <p:txBody>
          <a:bodyPr wrap="square" lIns="0" tIns="0" rIns="0" bIns="0" rtlCol="0" anchor="ctr"/>
          <a:lstStyle/>
          <a:p>
            <a:pPr marL="0" indent="0">
              <a:buNone/>
            </a:pPr>
            <a:r>
              <a:rPr lang="en-US" sz="1350">
                <a:solidFill>
                  <a:srgbClr val="587077"/>
                </a:solidFill>
              </a:rPr>
              <a:t>Limited reusable information</a:t>
            </a:r>
            <a:endParaRPr lang="en-US" sz="1350"/>
          </a:p>
        </p:txBody>
      </p:sp>
      <p:sp>
        <p:nvSpPr>
          <p:cNvPr id="16" name="Text 13"/>
          <p:cNvSpPr/>
          <p:nvPr/>
        </p:nvSpPr>
        <p:spPr>
          <a:xfrm>
            <a:off x="3035808" y="4663440"/>
            <a:ext cx="411480" cy="274320"/>
          </a:xfrm>
          <a:prstGeom prst="rect">
            <a:avLst/>
          </a:prstGeom>
          <a:noFill/>
          <a:ln/>
        </p:spPr>
        <p:txBody>
          <a:bodyPr wrap="square" lIns="0" tIns="0" rIns="0" bIns="0" rtlCol="0" anchor="ctr"/>
          <a:lstStyle/>
          <a:p>
            <a:pPr marL="0" indent="0" algn="ctr">
              <a:buNone/>
            </a:pPr>
            <a:r>
              <a:rPr lang="en-US" sz="2000" b="1">
                <a:solidFill>
                  <a:srgbClr val="F47C65"/>
                </a:solidFill>
              </a:rPr>
              <a:t>→</a:t>
            </a:r>
            <a:endParaRPr lang="en-US" sz="2000"/>
          </a:p>
        </p:txBody>
      </p:sp>
      <p:sp>
        <p:nvSpPr>
          <p:cNvPr id="17" name="Text 14"/>
          <p:cNvSpPr/>
          <p:nvPr/>
        </p:nvSpPr>
        <p:spPr>
          <a:xfrm>
            <a:off x="3584448" y="4690872"/>
            <a:ext cx="2743200" cy="384048"/>
          </a:xfrm>
          <a:prstGeom prst="rect">
            <a:avLst/>
          </a:prstGeom>
          <a:noFill/>
          <a:ln/>
        </p:spPr>
        <p:txBody>
          <a:bodyPr wrap="square" lIns="0" tIns="0" rIns="0" bIns="0" rtlCol="0" anchor="ctr"/>
          <a:lstStyle/>
          <a:p>
            <a:pPr marL="0" indent="0">
              <a:buNone/>
            </a:pPr>
            <a:r>
              <a:rPr lang="en-US" sz="1400" b="1">
                <a:solidFill>
                  <a:srgbClr val="17343C"/>
                </a:solidFill>
              </a:rPr>
              <a:t>Structured data for reporting and improvement</a:t>
            </a:r>
            <a:endParaRPr lang="en-US" sz="1400"/>
          </a:p>
        </p:txBody>
      </p:sp>
      <p:sp>
        <p:nvSpPr>
          <p:cNvPr id="18" name="Shape 15"/>
          <p:cNvSpPr/>
          <p:nvPr/>
        </p:nvSpPr>
        <p:spPr>
          <a:xfrm>
            <a:off x="621792" y="5596128"/>
            <a:ext cx="5687568" cy="493776"/>
          </a:xfrm>
          <a:prstGeom prst="roundRect">
            <a:avLst>
              <a:gd name="adj" fmla="val 9259"/>
            </a:avLst>
          </a:prstGeom>
          <a:solidFill>
            <a:srgbClr val="DDF1ED"/>
          </a:solidFill>
          <a:ln w="12700">
            <a:solidFill>
              <a:schemeClr val="accent6"/>
            </a:solidFill>
            <a:prstDash val="solid"/>
          </a:ln>
        </p:spPr>
        <p:txBody>
          <a:bodyPr lIns="91440" tIns="45720" rIns="91440" bIns="45720" anchor="t"/>
          <a:lstStyle/>
          <a:p>
            <a:pPr algn="ctr"/>
            <a:r>
              <a:rPr lang="en-US" sz="1400" b="1">
                <a:solidFill>
                  <a:srgbClr val="007F7B"/>
                </a:solidFill>
              </a:rPr>
              <a:t>At scale: 160+ wards, 75,000+ admission records and 1 million+ care plans by August 2026.</a:t>
            </a:r>
            <a:endParaRPr lang="en-US" sz="1400"/>
          </a:p>
        </p:txBody>
      </p:sp>
      <p:sp>
        <p:nvSpPr>
          <p:cNvPr id="25" name="Slide Number Placeholder 0"/>
          <p:cNvSpPr>
            <a:spLocks noGrp="1"/>
          </p:cNvSpPr>
          <p:nvPr>
            <p:ph type="sldNum" sz="quarter" idx="4294967295"/>
          </p:nvPr>
        </p:nvSpPr>
        <p:spPr>
          <a:xfrm>
            <a:off x="11768328" y="6473952"/>
            <a:ext cx="164592" cy="182880"/>
          </a:xfrm>
          <a:prstGeom prst="rect">
            <a:avLst/>
          </a:prstGeom>
          <a:extLst>
            <a:ext uri="{C572A759-6A51-4108-AA02-DFA0A04FC94B}">
              <ma14:wrappingTextBoxFlag xmlns="" xmlns:ma14="http://schemas.microsoft.com/office/mac/drawingml/2011/main" val="0"/>
            </a:ext>
          </a:extLst>
        </p:spPr>
        <p:txBody>
          <a:bodyPr/>
          <a:lstStyle>
            <a:lvl1pPr>
              <a:defRPr sz="850">
                <a:solidFill>
                  <a:srgbClr val="547178"/>
                </a:solidFill>
              </a:defRPr>
            </a:lvl1pPr>
          </a:lstStyle>
          <a:p>
            <a:pPr algn="r"/>
            <a:r>
              <a:t>7</a:t>
            </a:r>
            <a:endParaRPr lang="en-US"/>
          </a:p>
        </p:txBody>
      </p:sp>
      <p:pic>
        <p:nvPicPr>
          <p:cNvPr id="26" name="Digital Clinical Notes logo" descr="Digital Clinical Notes logo"/>
          <p:cNvPicPr>
            <a:picLocks noChangeAspect="1"/>
          </p:cNvPicPr>
          <p:nvPr/>
        </p:nvPicPr>
        <p:blipFill>
          <a:blip r:embed="rId4"/>
          <a:stretch>
            <a:fillRect/>
          </a:stretch>
        </p:blipFill>
        <p:spPr>
          <a:xfrm>
            <a:off x="10149840" y="91440"/>
            <a:ext cx="960120" cy="556945"/>
          </a:xfrm>
          <a:prstGeom prst="rect">
            <a:avLst/>
          </a:prstGeom>
        </p:spPr>
      </p:pic>
      <p:pic>
        <p:nvPicPr>
          <p:cNvPr id="27" name="NHS Greater Glasgow and Clyde logo" descr="NHS Greater Glasgow and Clyde logo"/>
          <p:cNvPicPr>
            <a:picLocks noChangeAspect="1"/>
          </p:cNvPicPr>
          <p:nvPr/>
        </p:nvPicPr>
        <p:blipFill>
          <a:blip r:embed="rId5"/>
          <a:stretch>
            <a:fillRect/>
          </a:stretch>
        </p:blipFill>
        <p:spPr>
          <a:xfrm>
            <a:off x="11237976" y="73152"/>
            <a:ext cx="768096" cy="552069"/>
          </a:xfrm>
          <a:prstGeom prst="rect">
            <a:avLst/>
          </a:prstGeom>
        </p:spPr>
      </p:pic>
    </p:spTree>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name="Slide 12">
    <p:bg>
      <p:bgPr>
        <a:solidFill>
          <a:srgbClr val="113D4A"/>
        </a:solidFill>
        <a:effectLst/>
      </p:bgPr>
    </p:bg>
    <p:spTree>
      <p:nvGrpSpPr>
        <p:cNvPr id="1" name=""/>
        <p:cNvGrpSpPr/>
        <p:nvPr/>
      </p:nvGrpSpPr>
      <p:grpSpPr>
        <a:xfrm>
          <a:off x="0" y="0"/>
          <a:ext cx="1" cy="1"/>
          <a:chOff x="0" y="0"/>
          <a:chExt cx="1" cy="1"/>
        </a:xfrm>
      </p:grpSpPr>
      <p:pic>
        <p:nvPicPr>
          <p:cNvPr id="2" name="Image 0" descr="/mnt/data/20178a8dc3.png"/>
          <p:cNvPicPr>
            <a:picLocks noChangeAspect="1"/>
          </p:cNvPicPr>
          <p:nvPr/>
        </p:nvPicPr>
        <p:blipFill>
          <a:blip r:embed="rId3"/>
          <a:srcRect l="18520" r="18520"/>
          <a:stretch/>
        </p:blipFill>
        <p:spPr>
          <a:xfrm>
            <a:off x="5715000" y="0"/>
            <a:ext cx="6476695" cy="6858000"/>
          </a:xfrm>
          <a:prstGeom prst="rect">
            <a:avLst/>
          </a:prstGeom>
        </p:spPr>
      </p:pic>
      <p:sp>
        <p:nvSpPr>
          <p:cNvPr id="3" name="Text 0"/>
          <p:cNvSpPr/>
          <p:nvPr/>
        </p:nvSpPr>
        <p:spPr>
          <a:xfrm>
            <a:off x="640080" y="585216"/>
            <a:ext cx="4389120" cy="228600"/>
          </a:xfrm>
          <a:prstGeom prst="rect">
            <a:avLst/>
          </a:prstGeom>
          <a:noFill/>
          <a:ln/>
        </p:spPr>
        <p:txBody>
          <a:bodyPr wrap="square" lIns="0" tIns="0" rIns="0" bIns="0" rtlCol="0" anchor="ctr"/>
          <a:lstStyle/>
          <a:p>
            <a:pPr marL="0" indent="0">
              <a:buNone/>
            </a:pPr>
            <a:r>
              <a:rPr lang="en-US" sz="1100" b="1" kern="0" spc="180">
                <a:solidFill>
                  <a:srgbClr val="70D6C9"/>
                </a:solidFill>
              </a:rPr>
              <a:t>CLOSING THOUGHT • QUESTIONS VIA SLIDO</a:t>
            </a:r>
            <a:endParaRPr lang="en-US" sz="1100"/>
          </a:p>
        </p:txBody>
      </p:sp>
      <p:sp>
        <p:nvSpPr>
          <p:cNvPr id="4" name="Text 1"/>
          <p:cNvSpPr/>
          <p:nvPr/>
        </p:nvSpPr>
        <p:spPr>
          <a:xfrm>
            <a:off x="640080" y="1078992"/>
            <a:ext cx="4800600" cy="1207008"/>
          </a:xfrm>
          <a:prstGeom prst="rect">
            <a:avLst/>
          </a:prstGeom>
          <a:noFill/>
          <a:ln/>
        </p:spPr>
        <p:txBody>
          <a:bodyPr wrap="square" lIns="0" tIns="0" rIns="0" bIns="0" rtlCol="0" anchor="ctr"/>
          <a:lstStyle/>
          <a:p>
            <a:pPr marL="0" indent="0">
              <a:buNone/>
            </a:pPr>
            <a:r>
              <a:rPr lang="en-US" sz="3500" b="1">
                <a:solidFill>
                  <a:srgbClr val="FFFFFF"/>
                </a:solidFill>
              </a:rPr>
              <a:t>Four pillars.
One transformation.</a:t>
            </a:r>
            <a:endParaRPr lang="en-US" sz="3500"/>
          </a:p>
          <a:p>
            <a:pPr marL="0" indent="0">
              <a:buNone/>
            </a:pPr>
            <a:endParaRPr lang="en-US" sz="3500"/>
          </a:p>
        </p:txBody>
      </p:sp>
      <p:sp>
        <p:nvSpPr>
          <p:cNvPr id="5" name="Text 2"/>
          <p:cNvSpPr/>
          <p:nvPr/>
        </p:nvSpPr>
        <p:spPr>
          <a:xfrm>
            <a:off x="658368" y="2542032"/>
            <a:ext cx="4617720" cy="822960"/>
          </a:xfrm>
          <a:prstGeom prst="rect">
            <a:avLst/>
          </a:prstGeom>
          <a:noFill/>
          <a:ln/>
        </p:spPr>
        <p:txBody>
          <a:bodyPr wrap="square" lIns="0" tIns="0" rIns="0" bIns="0" rtlCol="0" anchor="ctr"/>
          <a:lstStyle/>
          <a:p>
            <a:pPr marL="0" indent="0">
              <a:buNone/>
            </a:pPr>
            <a:r>
              <a:rPr lang="en-US" sz="2000" b="1">
                <a:solidFill>
                  <a:srgbClr val="D9EAEC"/>
                </a:solidFill>
              </a:rPr>
              <a:t>People, process and partnership turn technology into safer, scalable care.</a:t>
            </a:r>
            <a:endParaRPr lang="en-US" sz="2000"/>
          </a:p>
        </p:txBody>
      </p:sp>
      <p:sp>
        <p:nvSpPr>
          <p:cNvPr id="6" name="Shape 3"/>
          <p:cNvSpPr/>
          <p:nvPr/>
        </p:nvSpPr>
        <p:spPr>
          <a:xfrm>
            <a:off x="676656" y="3694176"/>
            <a:ext cx="256032" cy="256032"/>
          </a:xfrm>
          <a:prstGeom prst="ellipse">
            <a:avLst/>
          </a:prstGeom>
          <a:solidFill>
            <a:srgbClr val="F47C65"/>
          </a:solidFill>
          <a:ln w="12700">
            <a:solidFill>
              <a:srgbClr val="F47C65"/>
            </a:solidFill>
            <a:prstDash val="solid"/>
          </a:ln>
        </p:spPr>
        <p:txBody>
          <a:bodyPr/>
          <a:lstStyle/>
          <a:p>
            <a:endParaRPr lang="en-GB"/>
          </a:p>
        </p:txBody>
      </p:sp>
      <p:sp>
        <p:nvSpPr>
          <p:cNvPr id="7" name="Text 4"/>
          <p:cNvSpPr/>
          <p:nvPr/>
        </p:nvSpPr>
        <p:spPr>
          <a:xfrm>
            <a:off x="731520" y="3753612"/>
            <a:ext cx="146304" cy="118872"/>
          </a:xfrm>
          <a:prstGeom prst="rect">
            <a:avLst/>
          </a:prstGeom>
          <a:noFill/>
          <a:ln/>
        </p:spPr>
        <p:txBody>
          <a:bodyPr wrap="square" lIns="0" tIns="0" rIns="0" bIns="0" rtlCol="0" anchor="ctr"/>
          <a:lstStyle/>
          <a:p>
            <a:pPr marL="0" indent="0" algn="ctr">
              <a:buNone/>
            </a:pPr>
            <a:r>
              <a:rPr lang="en-US" sz="850" b="1">
                <a:solidFill>
                  <a:srgbClr val="FFFFFF"/>
                </a:solidFill>
              </a:rPr>
              <a:t>1</a:t>
            </a:r>
            <a:endParaRPr lang="en-US" sz="850"/>
          </a:p>
        </p:txBody>
      </p:sp>
      <p:sp>
        <p:nvSpPr>
          <p:cNvPr id="8" name="Text 5"/>
          <p:cNvSpPr/>
          <p:nvPr/>
        </p:nvSpPr>
        <p:spPr>
          <a:xfrm>
            <a:off x="1078992" y="3689604"/>
            <a:ext cx="4160520" cy="246888"/>
          </a:xfrm>
          <a:prstGeom prst="rect">
            <a:avLst/>
          </a:prstGeom>
          <a:noFill/>
          <a:ln/>
        </p:spPr>
        <p:txBody>
          <a:bodyPr wrap="square" lIns="0" tIns="0" rIns="0" bIns="0" rtlCol="0" anchor="ctr"/>
          <a:lstStyle/>
          <a:p>
            <a:pPr marL="0" indent="0">
              <a:buNone/>
            </a:pPr>
            <a:r>
              <a:rPr lang="en-US" sz="1350" b="1">
                <a:solidFill>
                  <a:srgbClr val="FFFFFF"/>
                </a:solidFill>
              </a:rPr>
              <a:t>People — build confidence and ownership</a:t>
            </a:r>
            <a:endParaRPr lang="en-US" sz="1350"/>
          </a:p>
        </p:txBody>
      </p:sp>
      <p:sp>
        <p:nvSpPr>
          <p:cNvPr id="9" name="Shape 6"/>
          <p:cNvSpPr/>
          <p:nvPr/>
        </p:nvSpPr>
        <p:spPr>
          <a:xfrm>
            <a:off x="676656" y="4133088"/>
            <a:ext cx="256032" cy="256032"/>
          </a:xfrm>
          <a:prstGeom prst="ellipse">
            <a:avLst/>
          </a:prstGeom>
          <a:solidFill>
            <a:srgbClr val="F47C65"/>
          </a:solidFill>
          <a:ln w="12700">
            <a:solidFill>
              <a:srgbClr val="F47C65"/>
            </a:solidFill>
            <a:prstDash val="solid"/>
          </a:ln>
        </p:spPr>
        <p:txBody>
          <a:bodyPr/>
          <a:lstStyle/>
          <a:p>
            <a:endParaRPr lang="en-GB"/>
          </a:p>
        </p:txBody>
      </p:sp>
      <p:sp>
        <p:nvSpPr>
          <p:cNvPr id="10" name="Text 7"/>
          <p:cNvSpPr/>
          <p:nvPr/>
        </p:nvSpPr>
        <p:spPr>
          <a:xfrm>
            <a:off x="731520" y="4192524"/>
            <a:ext cx="146304" cy="118872"/>
          </a:xfrm>
          <a:prstGeom prst="rect">
            <a:avLst/>
          </a:prstGeom>
          <a:noFill/>
          <a:ln/>
        </p:spPr>
        <p:txBody>
          <a:bodyPr wrap="square" lIns="0" tIns="0" rIns="0" bIns="0" rtlCol="0" anchor="ctr"/>
          <a:lstStyle/>
          <a:p>
            <a:pPr marL="0" indent="0" algn="ctr">
              <a:buNone/>
            </a:pPr>
            <a:r>
              <a:rPr lang="en-US" sz="850" b="1">
                <a:solidFill>
                  <a:srgbClr val="FFFFFF"/>
                </a:solidFill>
              </a:rPr>
              <a:t>2</a:t>
            </a:r>
            <a:endParaRPr lang="en-US" sz="850"/>
          </a:p>
        </p:txBody>
      </p:sp>
      <p:sp>
        <p:nvSpPr>
          <p:cNvPr id="11" name="Text 8"/>
          <p:cNvSpPr/>
          <p:nvPr/>
        </p:nvSpPr>
        <p:spPr>
          <a:xfrm>
            <a:off x="1078992" y="4128516"/>
            <a:ext cx="4160520" cy="246888"/>
          </a:xfrm>
          <a:prstGeom prst="rect">
            <a:avLst/>
          </a:prstGeom>
          <a:noFill/>
          <a:ln/>
        </p:spPr>
        <p:txBody>
          <a:bodyPr wrap="square" lIns="0" tIns="0" rIns="0" bIns="0" rtlCol="0" anchor="ctr"/>
          <a:lstStyle/>
          <a:p>
            <a:pPr marL="0" indent="0">
              <a:buNone/>
            </a:pPr>
            <a:r>
              <a:rPr lang="en-US" sz="1350" b="1">
                <a:solidFill>
                  <a:srgbClr val="FFFFFF"/>
                </a:solidFill>
              </a:rPr>
              <a:t>Process — make safe practice repeatable</a:t>
            </a:r>
            <a:endParaRPr lang="en-US" sz="1350"/>
          </a:p>
        </p:txBody>
      </p:sp>
      <p:sp>
        <p:nvSpPr>
          <p:cNvPr id="12" name="Shape 9"/>
          <p:cNvSpPr/>
          <p:nvPr/>
        </p:nvSpPr>
        <p:spPr>
          <a:xfrm>
            <a:off x="676656" y="4572000"/>
            <a:ext cx="256032" cy="256032"/>
          </a:xfrm>
          <a:prstGeom prst="ellipse">
            <a:avLst/>
          </a:prstGeom>
          <a:solidFill>
            <a:srgbClr val="F47C65"/>
          </a:solidFill>
          <a:ln w="12700">
            <a:solidFill>
              <a:srgbClr val="F47C65"/>
            </a:solidFill>
            <a:prstDash val="solid"/>
          </a:ln>
        </p:spPr>
        <p:txBody>
          <a:bodyPr/>
          <a:lstStyle/>
          <a:p>
            <a:endParaRPr lang="en-GB"/>
          </a:p>
        </p:txBody>
      </p:sp>
      <p:sp>
        <p:nvSpPr>
          <p:cNvPr id="13" name="Text 10"/>
          <p:cNvSpPr/>
          <p:nvPr/>
        </p:nvSpPr>
        <p:spPr>
          <a:xfrm>
            <a:off x="731520" y="4631436"/>
            <a:ext cx="146304" cy="118872"/>
          </a:xfrm>
          <a:prstGeom prst="rect">
            <a:avLst/>
          </a:prstGeom>
          <a:noFill/>
          <a:ln/>
        </p:spPr>
        <p:txBody>
          <a:bodyPr wrap="square" lIns="0" tIns="0" rIns="0" bIns="0" rtlCol="0" anchor="ctr"/>
          <a:lstStyle/>
          <a:p>
            <a:pPr marL="0" indent="0" algn="ctr">
              <a:buNone/>
            </a:pPr>
            <a:r>
              <a:rPr lang="en-US" sz="850" b="1">
                <a:solidFill>
                  <a:srgbClr val="FFFFFF"/>
                </a:solidFill>
              </a:rPr>
              <a:t>3</a:t>
            </a:r>
            <a:endParaRPr lang="en-US" sz="850"/>
          </a:p>
        </p:txBody>
      </p:sp>
      <p:sp>
        <p:nvSpPr>
          <p:cNvPr id="14" name="Text 11"/>
          <p:cNvSpPr/>
          <p:nvPr/>
        </p:nvSpPr>
        <p:spPr>
          <a:xfrm>
            <a:off x="1078992" y="4567428"/>
            <a:ext cx="4160520" cy="246888"/>
          </a:xfrm>
          <a:prstGeom prst="rect">
            <a:avLst/>
          </a:prstGeom>
          <a:noFill/>
          <a:ln/>
        </p:spPr>
        <p:txBody>
          <a:bodyPr wrap="square" lIns="0" tIns="0" rIns="0" bIns="0" rtlCol="0" anchor="ctr"/>
          <a:lstStyle/>
          <a:p>
            <a:pPr marL="0" indent="0">
              <a:buNone/>
            </a:pPr>
            <a:r>
              <a:rPr lang="en-US" sz="1350" b="1">
                <a:solidFill>
                  <a:srgbClr val="FFFFFF"/>
                </a:solidFill>
              </a:rPr>
              <a:t>Partnership — share decisions and adapt locally</a:t>
            </a:r>
            <a:endParaRPr lang="en-US" sz="1350"/>
          </a:p>
        </p:txBody>
      </p:sp>
      <p:sp>
        <p:nvSpPr>
          <p:cNvPr id="15" name="Shape 12"/>
          <p:cNvSpPr/>
          <p:nvPr/>
        </p:nvSpPr>
        <p:spPr>
          <a:xfrm>
            <a:off x="676656" y="5010912"/>
            <a:ext cx="256032" cy="256032"/>
          </a:xfrm>
          <a:prstGeom prst="ellipse">
            <a:avLst/>
          </a:prstGeom>
          <a:solidFill>
            <a:srgbClr val="F47C65"/>
          </a:solidFill>
          <a:ln w="12700">
            <a:solidFill>
              <a:srgbClr val="F47C65"/>
            </a:solidFill>
            <a:prstDash val="solid"/>
          </a:ln>
        </p:spPr>
        <p:txBody>
          <a:bodyPr/>
          <a:lstStyle/>
          <a:p>
            <a:endParaRPr lang="en-GB"/>
          </a:p>
        </p:txBody>
      </p:sp>
      <p:sp>
        <p:nvSpPr>
          <p:cNvPr id="16" name="Text 13"/>
          <p:cNvSpPr/>
          <p:nvPr/>
        </p:nvSpPr>
        <p:spPr>
          <a:xfrm>
            <a:off x="731520" y="5070348"/>
            <a:ext cx="146304" cy="118872"/>
          </a:xfrm>
          <a:prstGeom prst="rect">
            <a:avLst/>
          </a:prstGeom>
          <a:noFill/>
          <a:ln/>
        </p:spPr>
        <p:txBody>
          <a:bodyPr wrap="square" lIns="0" tIns="0" rIns="0" bIns="0" rtlCol="0" anchor="ctr"/>
          <a:lstStyle/>
          <a:p>
            <a:pPr marL="0" indent="0" algn="ctr">
              <a:buNone/>
            </a:pPr>
            <a:r>
              <a:rPr lang="en-US" sz="850" b="1">
                <a:solidFill>
                  <a:srgbClr val="FFFFFF"/>
                </a:solidFill>
              </a:rPr>
              <a:t>4</a:t>
            </a:r>
            <a:endParaRPr lang="en-US" sz="850"/>
          </a:p>
        </p:txBody>
      </p:sp>
      <p:sp>
        <p:nvSpPr>
          <p:cNvPr id="17" name="Text 14"/>
          <p:cNvSpPr/>
          <p:nvPr/>
        </p:nvSpPr>
        <p:spPr>
          <a:xfrm>
            <a:off x="1078992" y="5006340"/>
            <a:ext cx="4160520" cy="246888"/>
          </a:xfrm>
          <a:prstGeom prst="rect">
            <a:avLst/>
          </a:prstGeom>
          <a:noFill/>
          <a:ln/>
        </p:spPr>
        <p:txBody>
          <a:bodyPr wrap="square" lIns="0" tIns="0" rIns="0" bIns="0" rtlCol="0" anchor="ctr"/>
          <a:lstStyle/>
          <a:p>
            <a:pPr marL="0" indent="0">
              <a:buNone/>
            </a:pPr>
            <a:r>
              <a:rPr lang="en-US" sz="1350" b="1">
                <a:solidFill>
                  <a:srgbClr val="FFFFFF"/>
                </a:solidFill>
              </a:rPr>
              <a:t>Technology — make care visible, usable and reliable</a:t>
            </a:r>
            <a:endParaRPr lang="en-US" sz="1350"/>
          </a:p>
        </p:txBody>
      </p:sp>
      <p:sp>
        <p:nvSpPr>
          <p:cNvPr id="18" name="Shape 15"/>
          <p:cNvSpPr/>
          <p:nvPr/>
        </p:nvSpPr>
        <p:spPr>
          <a:xfrm>
            <a:off x="676656" y="5449824"/>
            <a:ext cx="256032" cy="256032"/>
          </a:xfrm>
          <a:prstGeom prst="ellipse">
            <a:avLst/>
          </a:prstGeom>
          <a:solidFill>
            <a:srgbClr val="F47C65"/>
          </a:solidFill>
          <a:ln w="12700">
            <a:solidFill>
              <a:srgbClr val="F47C65"/>
            </a:solidFill>
            <a:prstDash val="solid"/>
          </a:ln>
        </p:spPr>
        <p:txBody>
          <a:bodyPr/>
          <a:lstStyle/>
          <a:p>
            <a:endParaRPr lang="en-GB"/>
          </a:p>
        </p:txBody>
      </p:sp>
      <p:sp>
        <p:nvSpPr>
          <p:cNvPr id="19" name="Text 16"/>
          <p:cNvSpPr/>
          <p:nvPr/>
        </p:nvSpPr>
        <p:spPr>
          <a:xfrm>
            <a:off x="731520" y="5509260"/>
            <a:ext cx="146304" cy="118872"/>
          </a:xfrm>
          <a:prstGeom prst="rect">
            <a:avLst/>
          </a:prstGeom>
          <a:noFill/>
          <a:ln/>
        </p:spPr>
        <p:txBody>
          <a:bodyPr wrap="square" lIns="0" tIns="0" rIns="0" bIns="0" rtlCol="0" anchor="ctr"/>
          <a:lstStyle/>
          <a:p>
            <a:pPr marL="0" indent="0" algn="ctr">
              <a:buNone/>
            </a:pPr>
            <a:r>
              <a:rPr lang="en-US" sz="850" b="1">
                <a:solidFill>
                  <a:srgbClr val="FFFFFF"/>
                </a:solidFill>
              </a:rPr>
              <a:t>5</a:t>
            </a:r>
            <a:endParaRPr lang="en-US" sz="850"/>
          </a:p>
        </p:txBody>
      </p:sp>
      <p:sp>
        <p:nvSpPr>
          <p:cNvPr id="20" name="Text 17"/>
          <p:cNvSpPr/>
          <p:nvPr/>
        </p:nvSpPr>
        <p:spPr>
          <a:xfrm>
            <a:off x="1078992" y="5445252"/>
            <a:ext cx="4160520" cy="246888"/>
          </a:xfrm>
          <a:prstGeom prst="rect">
            <a:avLst/>
          </a:prstGeom>
          <a:noFill/>
          <a:ln/>
        </p:spPr>
        <p:txBody>
          <a:bodyPr wrap="square" lIns="0" tIns="0" rIns="0" bIns="0" rtlCol="0" anchor="ctr"/>
          <a:lstStyle/>
          <a:p>
            <a:pPr marL="0" indent="0">
              <a:buNone/>
            </a:pPr>
            <a:r>
              <a:rPr lang="en-US" sz="1350" b="1">
                <a:solidFill>
                  <a:srgbClr val="FFFFFF"/>
                </a:solidFill>
              </a:rPr>
              <a:t>Together — make transformation real</a:t>
            </a:r>
            <a:endParaRPr lang="en-US" sz="1350"/>
          </a:p>
        </p:txBody>
      </p:sp>
      <p:sp>
        <p:nvSpPr>
          <p:cNvPr id="21" name="Text 18"/>
          <p:cNvSpPr/>
          <p:nvPr/>
        </p:nvSpPr>
        <p:spPr>
          <a:xfrm>
            <a:off x="658368" y="5806440"/>
            <a:ext cx="4754880" cy="960120"/>
          </a:xfrm>
          <a:prstGeom prst="rect">
            <a:avLst/>
          </a:prstGeom>
          <a:noFill/>
          <a:ln/>
        </p:spPr>
        <p:txBody>
          <a:bodyPr wrap="square" lIns="0" tIns="0" rIns="0" bIns="0" rtlCol="0" anchor="ctr"/>
          <a:lstStyle/>
          <a:p>
            <a:pPr marL="0" indent="0">
              <a:buNone/>
            </a:pPr>
            <a:r>
              <a:rPr lang="en-US" sz="1550" b="1">
                <a:solidFill>
                  <a:srgbClr val="70D6C9"/>
                </a:solidFill>
              </a:rPr>
              <a:t>Reliable digital recording is foundational to the Digital Front Door and wider transformation.</a:t>
            </a:r>
            <a:endParaRPr lang="en-US" sz="1550"/>
          </a:p>
        </p:txBody>
      </p:sp>
      <p:pic>
        <p:nvPicPr>
          <p:cNvPr id="22" name="Digital Clinical Notes logo" descr="Digital Clinical Notes logo"/>
          <p:cNvPicPr>
            <a:picLocks noChangeAspect="1"/>
          </p:cNvPicPr>
          <p:nvPr/>
        </p:nvPicPr>
        <p:blipFill>
          <a:blip r:embed="rId4"/>
          <a:stretch>
            <a:fillRect/>
          </a:stretch>
        </p:blipFill>
        <p:spPr>
          <a:xfrm>
            <a:off x="10149840" y="91440"/>
            <a:ext cx="960120" cy="556945"/>
          </a:xfrm>
          <a:prstGeom prst="rect">
            <a:avLst/>
          </a:prstGeom>
        </p:spPr>
      </p:pic>
      <p:pic>
        <p:nvPicPr>
          <p:cNvPr id="23" name="NHS Greater Glasgow and Clyde logo" descr="NHS Greater Glasgow and Clyde logo"/>
          <p:cNvPicPr>
            <a:picLocks noChangeAspect="1"/>
          </p:cNvPicPr>
          <p:nvPr/>
        </p:nvPicPr>
        <p:blipFill>
          <a:blip r:embed="rId5"/>
          <a:stretch>
            <a:fillRect/>
          </a:stretch>
        </p:blipFill>
        <p:spPr>
          <a:xfrm>
            <a:off x="11237976" y="73152"/>
            <a:ext cx="768096" cy="55206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0A515-8F57-BFFE-5367-DA1259DFC1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8A88F4-F955-D6CB-29FB-4A424DACDAFC}"/>
              </a:ext>
            </a:extLst>
          </p:cNvPr>
          <p:cNvSpPr>
            <a:spLocks noGrp="1"/>
          </p:cNvSpPr>
          <p:nvPr>
            <p:ph type="title"/>
          </p:nvPr>
        </p:nvSpPr>
        <p:spPr/>
        <p:txBody>
          <a:bodyPr/>
          <a:lstStyle/>
          <a:p>
            <a:r>
              <a:rPr lang="en-US">
                <a:ea typeface="Calibri Light"/>
                <a:cs typeface="Calibri Light"/>
              </a:rPr>
              <a:t>Beyond technology: </a:t>
            </a:r>
            <a:br>
              <a:rPr lang="en-US">
                <a:ea typeface="Calibri Light"/>
                <a:cs typeface="Calibri Light"/>
              </a:rPr>
            </a:br>
            <a:r>
              <a:rPr lang="en-US" b="0">
                <a:ea typeface="Calibri Light"/>
                <a:cs typeface="Calibri Light"/>
              </a:rPr>
              <a:t>Digital transformation in action</a:t>
            </a:r>
            <a:endParaRPr lang="en-US">
              <a:ea typeface="Calibri Light"/>
              <a:cs typeface="Calibri Light"/>
            </a:endParaRPr>
          </a:p>
        </p:txBody>
      </p:sp>
      <p:pic>
        <p:nvPicPr>
          <p:cNvPr id="4" name="Picture 3">
            <a:extLst>
              <a:ext uri="{FF2B5EF4-FFF2-40B4-BE49-F238E27FC236}">
                <a16:creationId xmlns:a16="http://schemas.microsoft.com/office/drawing/2014/main" id="{4FF3506C-3118-2011-717C-4DDDD1597F1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0327" y="4737576"/>
            <a:ext cx="1824216" cy="1824216"/>
          </a:xfrm>
          <a:prstGeom prst="rect">
            <a:avLst/>
          </a:prstGeom>
        </p:spPr>
      </p:pic>
      <p:sp>
        <p:nvSpPr>
          <p:cNvPr id="5" name="TextBox 4">
            <a:extLst>
              <a:ext uri="{FF2B5EF4-FFF2-40B4-BE49-F238E27FC236}">
                <a16:creationId xmlns:a16="http://schemas.microsoft.com/office/drawing/2014/main" id="{111BE149-A033-61A6-E091-1FEC7202C2C2}"/>
              </a:ext>
            </a:extLst>
          </p:cNvPr>
          <p:cNvSpPr txBox="1"/>
          <p:nvPr/>
        </p:nvSpPr>
        <p:spPr>
          <a:xfrm>
            <a:off x="2432581" y="5049519"/>
            <a:ext cx="2763520" cy="1200329"/>
          </a:xfrm>
          <a:prstGeom prst="rect">
            <a:avLst/>
          </a:prstGeom>
          <a:noFill/>
        </p:spPr>
        <p:txBody>
          <a:bodyPr wrap="square" rtlCol="0">
            <a:spAutoFit/>
          </a:bodyPr>
          <a:lstStyle/>
          <a:p>
            <a:r>
              <a:rPr lang="en-GB" sz="3600" err="1">
                <a:latin typeface="+mj-lt"/>
              </a:rPr>
              <a:t>SLIDO</a:t>
            </a:r>
            <a:r>
              <a:rPr lang="en-GB" sz="3600">
                <a:latin typeface="+mj-lt"/>
              </a:rPr>
              <a:t> CODE: </a:t>
            </a:r>
            <a:r>
              <a:rPr lang="en-GB" sz="3600" b="1" err="1">
                <a:latin typeface="+mj-lt"/>
              </a:rPr>
              <a:t>NHSScot2026</a:t>
            </a:r>
            <a:endParaRPr lang="en-GB" sz="3600">
              <a:latin typeface="+mj-lt"/>
            </a:endParaRPr>
          </a:p>
        </p:txBody>
      </p:sp>
    </p:spTree>
    <p:extLst>
      <p:ext uri="{BB962C8B-B14F-4D97-AF65-F5344CB8AC3E}">
        <p14:creationId xmlns:p14="http://schemas.microsoft.com/office/powerpoint/2010/main" val="5715883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72e87fa-507e-484b-b32e-26322293ebaa">
      <Terms xmlns="http://schemas.microsoft.com/office/infopath/2007/PartnerControls"/>
    </lcf76f155ced4ddcb4097134ff3c332f>
    <_Version xmlns="http://schemas.microsoft.com/sharepoint/v3/fields" xsi:nil="true"/>
    <Status xmlns="a72e87fa-507e-484b-b32e-26322293ebaa" xsi:nil="true"/>
    <adb9ef2d55454295a0bcc2344f87b9e7 xmlns="a72e87fa-507e-484b-b32e-26322293ebaa">
      <Terms xmlns="http://schemas.microsoft.com/office/infopath/2007/PartnerControls">
        <TermInfo xmlns="http://schemas.microsoft.com/office/infopath/2007/PartnerControls">
          <TermName xmlns="http://schemas.microsoft.com/office/infopath/2007/PartnerControls">Building Project over 250k</TermName>
          <TermId xmlns="http://schemas.microsoft.com/office/infopath/2007/PartnerControls">8e651116-c10b-4cad-9bd3-1ba555c1059c</TermId>
        </TermInfo>
      </Terms>
    </adb9ef2d55454295a0bcc2344f87b9e7>
    <TaxCatchAll xmlns="63ab8a7c-b22d-4dbc-9edf-37682d657c00">
      <Value>1</Value>
    </TaxCatchAll>
    <Notes xmlns="a72e87fa-507e-484b-b32e-26322293eba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3BA1F40C3103A49B7A7996CD820C503" ma:contentTypeVersion="20" ma:contentTypeDescription="Create a new document." ma:contentTypeScope="" ma:versionID="118c8b60f2bf9bc13e7e297e03feadf2">
  <xsd:schema xmlns:xsd="http://www.w3.org/2001/XMLSchema" xmlns:xs="http://www.w3.org/2001/XMLSchema" xmlns:p="http://schemas.microsoft.com/office/2006/metadata/properties" xmlns:ns2="a72e87fa-507e-484b-b32e-26322293ebaa" xmlns:ns3="63ab8a7c-b22d-4dbc-9edf-37682d657c00" xmlns:ns4="http://schemas.microsoft.com/sharepoint/v3/fields" targetNamespace="http://schemas.microsoft.com/office/2006/metadata/properties" ma:root="true" ma:fieldsID="a1b17f6434737a9c9d3eff44d24766f5" ns2:_="" ns3:_="" ns4:_="">
    <xsd:import namespace="a72e87fa-507e-484b-b32e-26322293ebaa"/>
    <xsd:import namespace="63ab8a7c-b22d-4dbc-9edf-37682d657c00"/>
    <xsd:import namespace="http://schemas.microsoft.com/sharepoint/v3/fields"/>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adb9ef2d55454295a0bcc2344f87b9e7" minOccurs="0"/>
                <xsd:element ref="ns3:TaxCatchAll" minOccurs="0"/>
                <xsd:element ref="ns4:_Version"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Status" minOccurs="0"/>
                <xsd:element ref="ns2:Not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2e87fa-507e-484b-b32e-26322293eb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adb9ef2d55454295a0bcc2344f87b9e7" ma:index="13" nillable="true" ma:taxonomy="true" ma:internalName="adb9ef2d55454295a0bcc2344f87b9e7" ma:taxonomyFieldName="BCS_x0020_Tag" ma:displayName="BCS Tag" ma:default="1;#Building Project over 250k|8e651116-c10b-4cad-9bd3-1ba555c1059c" ma:fieldId="{adb9ef2d-5545-4295-a0bc-c2344f87b9e7}" ma:sspId="16ac32b6-d060-42fb-93c0-6c46742e1aee" ma:termSetId="921429c9-6d18-4660-870b-436eab13e932" ma:anchorId="00000000-0000-0000-0000-000000000000" ma:open="false" ma:isKeyword="false">
      <xsd:complexType>
        <xsd:sequence>
          <xsd:element ref="pc:Terms" minOccurs="0" maxOccurs="1"/>
        </xsd:sequence>
      </xsd:complex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16ac32b6-d060-42fb-93c0-6c46742e1aee"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indexed="true" ma:internalName="MediaServiceLocation" ma:readOnly="true">
      <xsd:simpleType>
        <xsd:restriction base="dms:Text"/>
      </xsd:simpleType>
    </xsd:element>
    <xsd:element name="Status" ma:index="24" nillable="true" ma:displayName="Status" ma:description="Document is finalised, in progress or future work" ma:format="Dropdown" ma:internalName="Status">
      <xsd:simpleType>
        <xsd:restriction base="dms:Choice">
          <xsd:enumeration value="Baseline Version"/>
          <xsd:enumeration value="In Progress"/>
          <xsd:enumeration value="Future Work"/>
        </xsd:restriction>
      </xsd:simpleType>
    </xsd:element>
    <xsd:element name="Notes" ma:index="25" nillable="true" ma:displayName="Notes" ma:format="Dropdown" ma:internalName="Notes">
      <xsd:simpleType>
        <xsd:restriction base="dms:Note">
          <xsd:maxLength value="255"/>
        </xsd:restriction>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3ab8a7c-b22d-4dbc-9edf-37682d657c0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e48bd81-a7d5-495c-9581-cd2931b51a8d}" ma:internalName="TaxCatchAll" ma:showField="CatchAllData" ma:web="63ab8a7c-b22d-4dbc-9edf-37682d657c0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Version" ma:index="15"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etadata xmlns="http://www.objective.com/ecm/document/metadata/53D26341A57B383EE0540010E0463CCA" version="1.0.0">
  <systemFields>
    <field name="Objective-Id">
      <value order="0">A52346385</value>
    </field>
    <field name="Objective-Title">
      <value order="0">2024 - NHS Scotland Event - Title Slide</value>
    </field>
    <field name="Objective-Description">
      <value order="0"/>
    </field>
    <field name="Objective-CreationStamp">
      <value order="0">2025-03-21T08:54:52Z</value>
    </field>
    <field name="Objective-IsApproved">
      <value order="0">false</value>
    </field>
    <field name="Objective-IsPublished">
      <value order="0">true</value>
    </field>
    <field name="Objective-DatePublished">
      <value order="0">2025-03-21T08:54:53Z</value>
    </field>
    <field name="Objective-ModificationStamp">
      <value order="0">2025-03-21T08:54:53Z</value>
    </field>
    <field name="Objective-Owner">
      <value order="0">Jaworska, Klaudia K (U453333)</value>
    </field>
    <field name="Objective-Path">
      <value order="0">Objective Global Folder:SG File Plan:Health, nutrition and care:National Health Service (NHS):General:Casework: National Health Service (NHS) - general:DG Health - Business Management and Support: Communications: NHS Scotland Event: 2025: 2025-2030</value>
    </field>
    <field name="Objective-Parent">
      <value order="0">DG Health - Business Management and Support: Communications: NHS Scotland Event: 2025: 2025-2030</value>
    </field>
    <field name="Objective-State">
      <value order="0">Published</value>
    </field>
    <field name="Objective-VersionId">
      <value order="0">vA78910678</value>
    </field>
    <field name="Objective-Version">
      <value order="0">1.0</value>
    </field>
    <field name="Objective-VersionNumber">
      <value order="0">1</value>
    </field>
    <field name="Objective-VersionComment">
      <value order="0">First version</value>
    </field>
    <field name="Objective-FileNumber">
      <value order="0">CASE/766108</value>
    </field>
    <field name="Objective-Classification">
      <value order="0">OFFICIAL</value>
    </field>
    <field name="Objective-Caveats">
      <value order="0">Caveat for access to SG Fileplan</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catalogue>
  </catalogues>
</metadata>
</file>

<file path=customXml/itemProps1.xml><?xml version="1.0" encoding="utf-8"?>
<ds:datastoreItem xmlns:ds="http://schemas.openxmlformats.org/officeDocument/2006/customXml" ds:itemID="{66A8D56D-EA68-4DC2-B95E-3BD6A01AC723}">
  <ds:schemaRefs>
    <ds:schemaRef ds:uri="63ab8a7c-b22d-4dbc-9edf-37682d657c00"/>
    <ds:schemaRef ds:uri="a72e87fa-507e-484b-b32e-26322293eba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field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B5EF9F2-C482-4078-A530-5D8EABF83BBA}">
  <ds:schemaRefs>
    <ds:schemaRef ds:uri="63ab8a7c-b22d-4dbc-9edf-37682d657c00"/>
    <ds:schemaRef ds:uri="a72e87fa-507e-484b-b32e-26322293eba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field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27AE470-7A6B-4EA8-8682-7E7881E22278}">
  <ds:schemaRefs>
    <ds:schemaRef ds:uri="http://schemas.microsoft.com/sharepoint/v3/contenttype/forms"/>
  </ds:schemaRefs>
</ds:datastoreItem>
</file>

<file path=customXml/itemProps4.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docMetadata/LabelInfo.xml><?xml version="1.0" encoding="utf-8"?>
<clbl:labelList xmlns:clbl="http://schemas.microsoft.com/office/2020/mipLabelMetadata">
  <clbl:label id="{0ef77447-1083-4dec-b89f-27c765076840}" enabled="0" method="" siteId="{0ef77447-1083-4dec-b89f-27c765076840}"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4212</Words>
  <Application>Microsoft Office PowerPoint</Application>
  <PresentationFormat>Widescreen</PresentationFormat>
  <Paragraphs>483</Paragraphs>
  <Slides>22</Slides>
  <Notes>18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22</vt:i4>
      </vt:variant>
    </vt:vector>
  </HeadingPairs>
  <TitlesOfParts>
    <vt:vector size="34" baseType="lpstr">
      <vt:lpstr>Aptos</vt:lpstr>
      <vt:lpstr>Arial</vt:lpstr>
      <vt:lpstr>Arial,Sans-Serif</vt:lpstr>
      <vt:lpstr>Calibri</vt:lpstr>
      <vt:lpstr>Calibri Light</vt:lpstr>
      <vt:lpstr>Courier New</vt:lpstr>
      <vt:lpstr>Open Sans Light</vt:lpstr>
      <vt:lpstr>Raleway</vt:lpstr>
      <vt:lpstr>Raleway Bold</vt:lpstr>
      <vt:lpstr>Raleway Light</vt:lpstr>
      <vt:lpstr>Raleway Regular</vt:lpstr>
      <vt:lpstr>Office Theme</vt:lpstr>
      <vt:lpstr>Beyond technology:  Digital transformation in action</vt:lpstr>
      <vt:lpstr>Beyond Technology:  Digital transformation in action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Beyond technology:  Digital transformation in action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Beyond technology:  Digital transformation in action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White</dc:creator>
  <cp:lastModifiedBy>Eventage Ltd</cp:lastModifiedBy>
  <cp:revision>23</cp:revision>
  <dcterms:created xsi:type="dcterms:W3CDTF">2013-05-09T10:58:45Z</dcterms:created>
  <dcterms:modified xsi:type="dcterms:W3CDTF">2026-09-17T13:15:55Z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A52346385</vt:lpwstr>
  </property>
  <property fmtid="{D5CDD505-2E9C-101B-9397-08002B2CF9AE}" pid="4" name="Objective-Title">
    <vt:lpwstr>2024 - NHS Scotland Event - Title Slide</vt:lpwstr>
  </property>
  <property fmtid="{D5CDD505-2E9C-101B-9397-08002B2CF9AE}" pid="5" name="Objective-Comment">
    <vt:lpwstr/>
  </property>
  <property fmtid="{D5CDD505-2E9C-101B-9397-08002B2CF9AE}" pid="6" name="Objective-CreationStamp">
    <vt:filetime>2025-03-21T08:54:52Z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2025-03-21T08:54:53Z</vt:filetime>
  </property>
  <property fmtid="{D5CDD505-2E9C-101B-9397-08002B2CF9AE}" pid="10" name="Objective-ModificationStamp">
    <vt:filetime>2025-03-21T08:54:53Z</vt:filetime>
  </property>
  <property fmtid="{D5CDD505-2E9C-101B-9397-08002B2CF9AE}" pid="11" name="Objective-Owner">
    <vt:lpwstr>Jaworska, Klaudia K (U453333)</vt:lpwstr>
  </property>
  <property fmtid="{D5CDD505-2E9C-101B-9397-08002B2CF9AE}" pid="12" name="Objective-Path">
    <vt:lpwstr>Objective Global Folder:SG File Plan:Health, nutrition and care:National Health Service (NHS):General:Casework: National Health Service (NHS) - general:DG Health - Business Management and Support: Communications: NHS Scotland Event: 2025: 2025-2030</vt:lpwstr>
  </property>
  <property fmtid="{D5CDD505-2E9C-101B-9397-08002B2CF9AE}" pid="13" name="Objective-Parent">
    <vt:lpwstr>DG Health - Business Management and Support: Communications: NHS Scotland Event: 2025: 2025-2030</vt:lpwstr>
  </property>
  <property fmtid="{D5CDD505-2E9C-101B-9397-08002B2CF9AE}" pid="14" name="Objective-State">
    <vt:lpwstr>Published</vt:lpwstr>
  </property>
  <property fmtid="{D5CDD505-2E9C-101B-9397-08002B2CF9AE}" pid="15" name="Objective-Version">
    <vt:lpwstr>1.0</vt:lpwstr>
  </property>
  <property fmtid="{D5CDD505-2E9C-101B-9397-08002B2CF9AE}" pid="16" name="Objective-VersionNumber">
    <vt:r8>1</vt:r8>
  </property>
  <property fmtid="{D5CDD505-2E9C-101B-9397-08002B2CF9AE}" pid="17" name="Objective-VersionComment">
    <vt:lpwstr>First version</vt:lpwstr>
  </property>
  <property fmtid="{D5CDD505-2E9C-101B-9397-08002B2CF9AE}" pid="18" name="Objective-FileNumber">
    <vt:lpwstr>CASE/766108</vt:lpwstr>
  </property>
  <property fmtid="{D5CDD505-2E9C-101B-9397-08002B2CF9AE}" pid="19" name="Objective-Classification">
    <vt:lpwstr>OFFICIAL</vt:lpwstr>
  </property>
  <property fmtid="{D5CDD505-2E9C-101B-9397-08002B2CF9AE}" pid="20" name="Objective-Caveats">
    <vt:lpwstr>Caveat for access to SG Fileplan</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vA78910678</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y fmtid="{D5CDD505-2E9C-101B-9397-08002B2CF9AE}" pid="33" name="ContentTypeId">
    <vt:lpwstr>0x01010063BA1F40C3103A49B7A7996CD820C503</vt:lpwstr>
  </property>
  <property fmtid="{D5CDD505-2E9C-101B-9397-08002B2CF9AE}" pid="34" name="BCS_x0020_Tag">
    <vt:lpwstr>1;#Building Project over 250k|8e651116-c10b-4cad-9bd3-1ba555c1059c</vt:lpwstr>
  </property>
  <property fmtid="{D5CDD505-2E9C-101B-9397-08002B2CF9AE}" pid="35" name="BCS Tag">
    <vt:lpwstr>1;#Building Project over 250k|8e651116-c10b-4cad-9bd3-1ba555c1059c</vt:lpwstr>
  </property>
  <property fmtid="{D5CDD505-2E9C-101B-9397-08002B2CF9AE}" pid="36" name="MediaServiceImageTags">
    <vt:lpwstr/>
  </property>
</Properties>
</file>