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7" r:id="rId2"/>
    <p:sldId id="31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317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18" r:id="rId44"/>
    <p:sldId id="307" r:id="rId45"/>
    <p:sldId id="308" r:id="rId46"/>
    <p:sldId id="309" r:id="rId47"/>
    <p:sldId id="310" r:id="rId48"/>
    <p:sldId id="311" r:id="rId49"/>
    <p:sldId id="312" r:id="rId50"/>
    <p:sldId id="319" r:id="rId51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785"/>
    <a:srgbClr val="00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2732D7-4204-4219-AA44-BCD3D43EDCA7}" v="1" dt="2026-07-22T09:07:34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4" autoAdjust="0"/>
    <p:restoredTop sz="94660"/>
  </p:normalViewPr>
  <p:slideViewPr>
    <p:cSldViewPr snapToGrid="0">
      <p:cViewPr varScale="1">
        <p:scale>
          <a:sx n="59" d="100"/>
          <a:sy n="59" d="100"/>
        </p:scale>
        <p:origin x="1176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0AAD59-7B0D-4C64-ADC2-322F41867B10}" type="doc">
      <dgm:prSet loTypeId="urn:microsoft.com/office/officeart/2005/8/layout/hProcess6" loCatId="process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5133F3A5-01A7-4C27-82ED-CA5FE011A326}">
      <dgm:prSet phldrT="[Text]" phldr="0" custT="1"/>
      <dgm:spPr/>
      <dgm:t>
        <a:bodyPr/>
        <a:lstStyle/>
        <a:p>
          <a:r>
            <a:rPr lang="en-US" sz="1800" dirty="0">
              <a:latin typeface="Calibri Light" panose="020F0302020204030204"/>
            </a:rPr>
            <a:t>2000s</a:t>
          </a:r>
          <a:endParaRPr lang="en-US" sz="1800" dirty="0"/>
        </a:p>
      </dgm:t>
    </dgm:pt>
    <dgm:pt modelId="{CB58A9B0-3D50-4D72-82B5-612A5A405B4E}" type="parTrans" cxnId="{DCA50223-2BD3-4229-BC35-E08A044FCF4C}">
      <dgm:prSet/>
      <dgm:spPr/>
      <dgm:t>
        <a:bodyPr/>
        <a:lstStyle/>
        <a:p>
          <a:endParaRPr lang="en-US"/>
        </a:p>
      </dgm:t>
    </dgm:pt>
    <dgm:pt modelId="{25F52F04-0182-4474-AD61-0D6715265BC6}" type="sibTrans" cxnId="{DCA50223-2BD3-4229-BC35-E08A044FCF4C}">
      <dgm:prSet/>
      <dgm:spPr/>
      <dgm:t>
        <a:bodyPr/>
        <a:lstStyle/>
        <a:p>
          <a:endParaRPr lang="en-US"/>
        </a:p>
      </dgm:t>
    </dgm:pt>
    <dgm:pt modelId="{9A2CA3EF-3388-4AD4-9544-7536A615EB13}">
      <dgm:prSet phldrT="[Text]" phldr="0" custT="1"/>
      <dgm:spPr/>
      <dgm:t>
        <a:bodyPr/>
        <a:lstStyle/>
        <a:p>
          <a:pPr rtl="0"/>
          <a:r>
            <a:rPr lang="en-US" sz="1600" dirty="0">
              <a:latin typeface="Calibri Light" panose="020F0302020204030204"/>
            </a:rPr>
            <a:t>Thoracotomy dominant</a:t>
          </a:r>
          <a:endParaRPr lang="en-US" sz="1600" dirty="0"/>
        </a:p>
      </dgm:t>
    </dgm:pt>
    <dgm:pt modelId="{D28D36FD-EF89-44B9-8F2A-DC14F9B06075}" type="parTrans" cxnId="{94C7DB14-EC33-4862-AC3E-08D2C7D30C94}">
      <dgm:prSet/>
      <dgm:spPr/>
      <dgm:t>
        <a:bodyPr/>
        <a:lstStyle/>
        <a:p>
          <a:endParaRPr lang="en-US"/>
        </a:p>
      </dgm:t>
    </dgm:pt>
    <dgm:pt modelId="{8A4BCF3E-1506-4776-8C08-B2B5DE4D4E5A}" type="sibTrans" cxnId="{94C7DB14-EC33-4862-AC3E-08D2C7D30C94}">
      <dgm:prSet/>
      <dgm:spPr/>
      <dgm:t>
        <a:bodyPr/>
        <a:lstStyle/>
        <a:p>
          <a:endParaRPr lang="en-US"/>
        </a:p>
      </dgm:t>
    </dgm:pt>
    <dgm:pt modelId="{39A551C8-F64E-4072-8445-9889EAD80060}">
      <dgm:prSet phldrT="[Text]" phldr="0" custT="1"/>
      <dgm:spPr/>
      <dgm:t>
        <a:bodyPr/>
        <a:lstStyle/>
        <a:p>
          <a:r>
            <a:rPr lang="en-US" sz="1800" dirty="0">
              <a:latin typeface="Calibri Light" panose="020F0302020204030204"/>
            </a:rPr>
            <a:t>2010</a:t>
          </a:r>
          <a:endParaRPr lang="en-US" sz="1800" dirty="0"/>
        </a:p>
      </dgm:t>
    </dgm:pt>
    <dgm:pt modelId="{9BB2E004-A8F3-4F68-B822-5FE2C8052A04}" type="parTrans" cxnId="{21F7C9A7-783D-426C-9AF6-309F2CD57528}">
      <dgm:prSet/>
      <dgm:spPr/>
      <dgm:t>
        <a:bodyPr/>
        <a:lstStyle/>
        <a:p>
          <a:endParaRPr lang="en-US"/>
        </a:p>
      </dgm:t>
    </dgm:pt>
    <dgm:pt modelId="{19FAF53B-5701-44C6-9247-1C04041FF53D}" type="sibTrans" cxnId="{21F7C9A7-783D-426C-9AF6-309F2CD57528}">
      <dgm:prSet/>
      <dgm:spPr/>
      <dgm:t>
        <a:bodyPr/>
        <a:lstStyle/>
        <a:p>
          <a:endParaRPr lang="en-US"/>
        </a:p>
      </dgm:t>
    </dgm:pt>
    <dgm:pt modelId="{732A910A-EB77-4FC8-BC6F-123211905C62}">
      <dgm:prSet phldrT="[Text]" phldr="0" custT="1"/>
      <dgm:spPr/>
      <dgm:t>
        <a:bodyPr/>
        <a:lstStyle/>
        <a:p>
          <a:pPr rtl="0"/>
          <a:r>
            <a:rPr lang="en-US" sz="1800" dirty="0">
              <a:latin typeface="Calibri Light" panose="020F0302020204030204"/>
            </a:rPr>
            <a:t>VATS introduced</a:t>
          </a:r>
          <a:endParaRPr lang="en-US" sz="1800" dirty="0"/>
        </a:p>
      </dgm:t>
    </dgm:pt>
    <dgm:pt modelId="{68349661-8C54-4BA5-84A4-C64244A4CBBF}" type="parTrans" cxnId="{F2FA5CC3-BF35-4C9B-B2BC-63390941C9E5}">
      <dgm:prSet/>
      <dgm:spPr/>
      <dgm:t>
        <a:bodyPr/>
        <a:lstStyle/>
        <a:p>
          <a:endParaRPr lang="en-US"/>
        </a:p>
      </dgm:t>
    </dgm:pt>
    <dgm:pt modelId="{41E4ABBD-9161-40AF-821B-2FA5407CCC21}" type="sibTrans" cxnId="{F2FA5CC3-BF35-4C9B-B2BC-63390941C9E5}">
      <dgm:prSet/>
      <dgm:spPr/>
      <dgm:t>
        <a:bodyPr/>
        <a:lstStyle/>
        <a:p>
          <a:endParaRPr lang="en-US"/>
        </a:p>
      </dgm:t>
    </dgm:pt>
    <dgm:pt modelId="{4B52B695-7A0B-4582-BAAA-04DDD7B7A662}">
      <dgm:prSet phldrT="[Text]" phldr="0" custT="1"/>
      <dgm:spPr/>
      <dgm:t>
        <a:bodyPr/>
        <a:lstStyle/>
        <a:p>
          <a:r>
            <a:rPr lang="en-US" sz="1800" dirty="0">
              <a:latin typeface="Calibri Light" panose="020F0302020204030204"/>
            </a:rPr>
            <a:t>2018</a:t>
          </a:r>
          <a:endParaRPr lang="en-US" sz="1800" dirty="0"/>
        </a:p>
      </dgm:t>
    </dgm:pt>
    <dgm:pt modelId="{AB44A153-AFCB-47F8-AE6A-55B7B4524A94}" type="parTrans" cxnId="{735BF960-3984-4660-A172-EDE1B6EE0BDA}">
      <dgm:prSet/>
      <dgm:spPr/>
      <dgm:t>
        <a:bodyPr/>
        <a:lstStyle/>
        <a:p>
          <a:endParaRPr lang="en-US"/>
        </a:p>
      </dgm:t>
    </dgm:pt>
    <dgm:pt modelId="{3586F4F5-BD55-4501-8C9F-B3C434040DC3}" type="sibTrans" cxnId="{735BF960-3984-4660-A172-EDE1B6EE0BDA}">
      <dgm:prSet/>
      <dgm:spPr/>
      <dgm:t>
        <a:bodyPr/>
        <a:lstStyle/>
        <a:p>
          <a:endParaRPr lang="en-US"/>
        </a:p>
      </dgm:t>
    </dgm:pt>
    <dgm:pt modelId="{FBFF24FA-E1D9-477C-A1F0-5439763F07EE}">
      <dgm:prSet phldrT="[Text]" phldr="0" custT="1"/>
      <dgm:spPr/>
      <dgm:t>
        <a:bodyPr/>
        <a:lstStyle/>
        <a:p>
          <a:pPr rtl="0"/>
          <a:r>
            <a:rPr lang="en-US" sz="1800" dirty="0">
              <a:latin typeface="Calibri Light" panose="020F0302020204030204"/>
            </a:rPr>
            <a:t>Robotic expansion</a:t>
          </a:r>
          <a:endParaRPr lang="en-US" sz="1800" dirty="0"/>
        </a:p>
      </dgm:t>
    </dgm:pt>
    <dgm:pt modelId="{DADE1F0C-00CE-4624-89FB-52CBCB69602F}" type="parTrans" cxnId="{AC5D4EC4-3EA6-43B5-B9BB-9AC225670F8F}">
      <dgm:prSet/>
      <dgm:spPr/>
      <dgm:t>
        <a:bodyPr/>
        <a:lstStyle/>
        <a:p>
          <a:endParaRPr lang="en-US"/>
        </a:p>
      </dgm:t>
    </dgm:pt>
    <dgm:pt modelId="{E6B4532E-63FD-4C0C-8A0D-A2E8959011DB}" type="sibTrans" cxnId="{AC5D4EC4-3EA6-43B5-B9BB-9AC225670F8F}">
      <dgm:prSet/>
      <dgm:spPr/>
      <dgm:t>
        <a:bodyPr/>
        <a:lstStyle/>
        <a:p>
          <a:endParaRPr lang="en-US"/>
        </a:p>
      </dgm:t>
    </dgm:pt>
    <dgm:pt modelId="{B5C58C2D-E582-4162-B03E-F4888762D245}">
      <dgm:prSet phldrT="[Text]" phldr="0" custT="1"/>
      <dgm:spPr/>
      <dgm:t>
        <a:bodyPr/>
        <a:lstStyle/>
        <a:p>
          <a:pPr rtl="0"/>
          <a:r>
            <a:rPr lang="en-US" sz="1800" dirty="0">
              <a:latin typeface="Calibri Light" panose="020F0302020204030204"/>
            </a:rPr>
            <a:t>Today @ GJUNH</a:t>
          </a:r>
        </a:p>
      </dgm:t>
    </dgm:pt>
    <dgm:pt modelId="{AA45D13E-165D-4AC0-8198-B7A450EDB1A3}" type="parTrans" cxnId="{A6D38FEA-FDF2-4971-839A-742B20DB4C98}">
      <dgm:prSet/>
      <dgm:spPr/>
      <dgm:t>
        <a:bodyPr/>
        <a:lstStyle/>
        <a:p>
          <a:endParaRPr lang="en-US"/>
        </a:p>
      </dgm:t>
    </dgm:pt>
    <dgm:pt modelId="{C508CBFC-4176-498C-9202-42F09DBC6C20}" type="sibTrans" cxnId="{A6D38FEA-FDF2-4971-839A-742B20DB4C98}">
      <dgm:prSet/>
      <dgm:spPr/>
      <dgm:t>
        <a:bodyPr/>
        <a:lstStyle/>
        <a:p>
          <a:endParaRPr lang="en-US"/>
        </a:p>
      </dgm:t>
    </dgm:pt>
    <dgm:pt modelId="{E0AB3E9F-7175-4CFE-938A-43799C0B3857}">
      <dgm:prSet phldrT="[Text]" phldr="0" custT="1"/>
      <dgm:spPr/>
      <dgm:t>
        <a:bodyPr/>
        <a:lstStyle/>
        <a:p>
          <a:pPr rtl="0"/>
          <a:r>
            <a:rPr lang="en-US" sz="1800" dirty="0">
              <a:latin typeface="Calibri Light" panose="020F0302020204030204"/>
            </a:rPr>
            <a:t>91% Minimally invasive</a:t>
          </a:r>
          <a:r>
            <a:rPr lang="en-US" sz="2400" dirty="0">
              <a:latin typeface="Calibri Light" panose="020F0302020204030204"/>
            </a:rPr>
            <a:t> </a:t>
          </a:r>
        </a:p>
      </dgm:t>
    </dgm:pt>
    <dgm:pt modelId="{A79199B7-C7A8-48F2-AAFB-C79AD122CE33}" type="parTrans" cxnId="{F09CEB36-998C-431C-B0FB-F64F943E6F20}">
      <dgm:prSet/>
      <dgm:spPr/>
      <dgm:t>
        <a:bodyPr/>
        <a:lstStyle/>
        <a:p>
          <a:endParaRPr lang="en-US"/>
        </a:p>
      </dgm:t>
    </dgm:pt>
    <dgm:pt modelId="{A2E8440F-DE3E-49F1-A8D2-C0F81036775B}" type="sibTrans" cxnId="{F09CEB36-998C-431C-B0FB-F64F943E6F20}">
      <dgm:prSet/>
      <dgm:spPr/>
      <dgm:t>
        <a:bodyPr/>
        <a:lstStyle/>
        <a:p>
          <a:endParaRPr lang="en-US"/>
        </a:p>
      </dgm:t>
    </dgm:pt>
    <dgm:pt modelId="{EFD9E764-B7A9-4BE2-A926-36798CF51955}" type="pres">
      <dgm:prSet presAssocID="{270AAD59-7B0D-4C64-ADC2-322F41867B10}" presName="theList" presStyleCnt="0">
        <dgm:presLayoutVars>
          <dgm:dir/>
          <dgm:animLvl val="lvl"/>
          <dgm:resizeHandles val="exact"/>
        </dgm:presLayoutVars>
      </dgm:prSet>
      <dgm:spPr/>
    </dgm:pt>
    <dgm:pt modelId="{CFDAB376-E8DE-413F-B586-E145986897D8}" type="pres">
      <dgm:prSet presAssocID="{5133F3A5-01A7-4C27-82ED-CA5FE011A326}" presName="compNode" presStyleCnt="0"/>
      <dgm:spPr/>
    </dgm:pt>
    <dgm:pt modelId="{242774D0-999D-48DB-AE0B-440925145701}" type="pres">
      <dgm:prSet presAssocID="{5133F3A5-01A7-4C27-82ED-CA5FE011A326}" presName="noGeometry" presStyleCnt="0"/>
      <dgm:spPr/>
    </dgm:pt>
    <dgm:pt modelId="{B3B2D364-4B3D-4268-807C-C58898536C16}" type="pres">
      <dgm:prSet presAssocID="{5133F3A5-01A7-4C27-82ED-CA5FE011A326}" presName="childTextVisible" presStyleLbl="bgAccFollowNode1" presStyleIdx="0" presStyleCnt="4" custScaleX="112495">
        <dgm:presLayoutVars>
          <dgm:bulletEnabled val="1"/>
        </dgm:presLayoutVars>
      </dgm:prSet>
      <dgm:spPr/>
    </dgm:pt>
    <dgm:pt modelId="{FCBF0E25-C571-4B2A-9F69-060A1A153622}" type="pres">
      <dgm:prSet presAssocID="{5133F3A5-01A7-4C27-82ED-CA5FE011A326}" presName="childTextHidden" presStyleLbl="bgAccFollowNode1" presStyleIdx="0" presStyleCnt="4"/>
      <dgm:spPr/>
    </dgm:pt>
    <dgm:pt modelId="{7D047028-053D-4F14-BAD9-A84E7DC4ADD5}" type="pres">
      <dgm:prSet presAssocID="{5133F3A5-01A7-4C27-82ED-CA5FE011A326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3AC7B3EC-4F41-468C-8096-D47F5204C47F}" type="pres">
      <dgm:prSet presAssocID="{5133F3A5-01A7-4C27-82ED-CA5FE011A326}" presName="aSpace" presStyleCnt="0"/>
      <dgm:spPr/>
    </dgm:pt>
    <dgm:pt modelId="{540A6A92-4DE5-4186-ABC4-2B3A4454D410}" type="pres">
      <dgm:prSet presAssocID="{39A551C8-F64E-4072-8445-9889EAD80060}" presName="compNode" presStyleCnt="0"/>
      <dgm:spPr/>
    </dgm:pt>
    <dgm:pt modelId="{0E23296B-C6C6-439D-9D50-00854CF4E115}" type="pres">
      <dgm:prSet presAssocID="{39A551C8-F64E-4072-8445-9889EAD80060}" presName="noGeometry" presStyleCnt="0"/>
      <dgm:spPr/>
    </dgm:pt>
    <dgm:pt modelId="{332EAD13-0117-4B60-89AE-C0488F42BE46}" type="pres">
      <dgm:prSet presAssocID="{39A551C8-F64E-4072-8445-9889EAD80060}" presName="childTextVisible" presStyleLbl="bgAccFollowNode1" presStyleIdx="1" presStyleCnt="4">
        <dgm:presLayoutVars>
          <dgm:bulletEnabled val="1"/>
        </dgm:presLayoutVars>
      </dgm:prSet>
      <dgm:spPr/>
    </dgm:pt>
    <dgm:pt modelId="{824A2A97-8E62-4F9C-BE5B-D16F4598C251}" type="pres">
      <dgm:prSet presAssocID="{39A551C8-F64E-4072-8445-9889EAD80060}" presName="childTextHidden" presStyleLbl="bgAccFollowNode1" presStyleIdx="1" presStyleCnt="4"/>
      <dgm:spPr/>
    </dgm:pt>
    <dgm:pt modelId="{E4338DC2-11AD-4880-96F9-A4F2F8C4402D}" type="pres">
      <dgm:prSet presAssocID="{39A551C8-F64E-4072-8445-9889EAD8006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E705781-CA4A-45AC-99B1-3522522F7CF8}" type="pres">
      <dgm:prSet presAssocID="{39A551C8-F64E-4072-8445-9889EAD80060}" presName="aSpace" presStyleCnt="0"/>
      <dgm:spPr/>
    </dgm:pt>
    <dgm:pt modelId="{B23F7894-0162-45A2-9314-ACDCA61E1C28}" type="pres">
      <dgm:prSet presAssocID="{4B52B695-7A0B-4582-BAAA-04DDD7B7A662}" presName="compNode" presStyleCnt="0"/>
      <dgm:spPr/>
    </dgm:pt>
    <dgm:pt modelId="{8ED3A24E-2712-4081-BBB8-360DB22AF75E}" type="pres">
      <dgm:prSet presAssocID="{4B52B695-7A0B-4582-BAAA-04DDD7B7A662}" presName="noGeometry" presStyleCnt="0"/>
      <dgm:spPr/>
    </dgm:pt>
    <dgm:pt modelId="{32F3A005-39F0-4AF1-8E08-1C963DEEBF7A}" type="pres">
      <dgm:prSet presAssocID="{4B52B695-7A0B-4582-BAAA-04DDD7B7A662}" presName="childTextVisible" presStyleLbl="bgAccFollowNode1" presStyleIdx="2" presStyleCnt="4">
        <dgm:presLayoutVars>
          <dgm:bulletEnabled val="1"/>
        </dgm:presLayoutVars>
      </dgm:prSet>
      <dgm:spPr/>
    </dgm:pt>
    <dgm:pt modelId="{51DCB7E7-0992-4547-BD92-8E110F8BF292}" type="pres">
      <dgm:prSet presAssocID="{4B52B695-7A0B-4582-BAAA-04DDD7B7A662}" presName="childTextHidden" presStyleLbl="bgAccFollowNode1" presStyleIdx="2" presStyleCnt="4"/>
      <dgm:spPr/>
    </dgm:pt>
    <dgm:pt modelId="{3F520252-1A06-4B3B-8B1B-E55E2FD7B51B}" type="pres">
      <dgm:prSet presAssocID="{4B52B695-7A0B-4582-BAAA-04DDD7B7A662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DD7A5C3-D251-432C-833E-FC56560B1455}" type="pres">
      <dgm:prSet presAssocID="{4B52B695-7A0B-4582-BAAA-04DDD7B7A662}" presName="aSpace" presStyleCnt="0"/>
      <dgm:spPr/>
    </dgm:pt>
    <dgm:pt modelId="{CCBB62B8-D274-45B4-A348-5569C5895C7E}" type="pres">
      <dgm:prSet presAssocID="{B5C58C2D-E582-4162-B03E-F4888762D245}" presName="compNode" presStyleCnt="0"/>
      <dgm:spPr/>
    </dgm:pt>
    <dgm:pt modelId="{12790EAD-7B28-4B52-BDAB-A0E9BA617887}" type="pres">
      <dgm:prSet presAssocID="{B5C58C2D-E582-4162-B03E-F4888762D245}" presName="noGeometry" presStyleCnt="0"/>
      <dgm:spPr/>
    </dgm:pt>
    <dgm:pt modelId="{DE594267-4944-4E03-9C4C-DADA67C05836}" type="pres">
      <dgm:prSet presAssocID="{B5C58C2D-E582-4162-B03E-F4888762D245}" presName="childTextVisible" presStyleLbl="bgAccFollowNode1" presStyleIdx="3" presStyleCnt="4">
        <dgm:presLayoutVars>
          <dgm:bulletEnabled val="1"/>
        </dgm:presLayoutVars>
      </dgm:prSet>
      <dgm:spPr/>
    </dgm:pt>
    <dgm:pt modelId="{08785AD8-E698-45AE-BCA4-C6B699631370}" type="pres">
      <dgm:prSet presAssocID="{B5C58C2D-E582-4162-B03E-F4888762D245}" presName="childTextHidden" presStyleLbl="bgAccFollowNode1" presStyleIdx="3" presStyleCnt="4"/>
      <dgm:spPr/>
    </dgm:pt>
    <dgm:pt modelId="{C8E12C87-64E0-4E16-A851-6D4514492014}" type="pres">
      <dgm:prSet presAssocID="{B5C58C2D-E582-4162-B03E-F4888762D245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94C7DB14-EC33-4862-AC3E-08D2C7D30C94}" srcId="{5133F3A5-01A7-4C27-82ED-CA5FE011A326}" destId="{9A2CA3EF-3388-4AD4-9544-7536A615EB13}" srcOrd="0" destOrd="0" parTransId="{D28D36FD-EF89-44B9-8F2A-DC14F9B06075}" sibTransId="{8A4BCF3E-1506-4776-8C08-B2B5DE4D4E5A}"/>
    <dgm:cxn modelId="{DCA50223-2BD3-4229-BC35-E08A044FCF4C}" srcId="{270AAD59-7B0D-4C64-ADC2-322F41867B10}" destId="{5133F3A5-01A7-4C27-82ED-CA5FE011A326}" srcOrd="0" destOrd="0" parTransId="{CB58A9B0-3D50-4D72-82B5-612A5A405B4E}" sibTransId="{25F52F04-0182-4474-AD61-0D6715265BC6}"/>
    <dgm:cxn modelId="{3A9E8024-5B91-4BE9-BBED-6392A4F83788}" type="presOf" srcId="{B5C58C2D-E582-4162-B03E-F4888762D245}" destId="{C8E12C87-64E0-4E16-A851-6D4514492014}" srcOrd="0" destOrd="0" presId="urn:microsoft.com/office/officeart/2005/8/layout/hProcess6"/>
    <dgm:cxn modelId="{B787AD2F-8D17-4854-B708-E57C8EAC3DF7}" type="presOf" srcId="{FBFF24FA-E1D9-477C-A1F0-5439763F07EE}" destId="{51DCB7E7-0992-4547-BD92-8E110F8BF292}" srcOrd="1" destOrd="0" presId="urn:microsoft.com/office/officeart/2005/8/layout/hProcess6"/>
    <dgm:cxn modelId="{1D6A3D32-FB20-463D-AE55-0B3EFC2AF8FA}" type="presOf" srcId="{4B52B695-7A0B-4582-BAAA-04DDD7B7A662}" destId="{3F520252-1A06-4B3B-8B1B-E55E2FD7B51B}" srcOrd="0" destOrd="0" presId="urn:microsoft.com/office/officeart/2005/8/layout/hProcess6"/>
    <dgm:cxn modelId="{F09CEB36-998C-431C-B0FB-F64F943E6F20}" srcId="{B5C58C2D-E582-4162-B03E-F4888762D245}" destId="{E0AB3E9F-7175-4CFE-938A-43799C0B3857}" srcOrd="0" destOrd="0" parTransId="{A79199B7-C7A8-48F2-AAFB-C79AD122CE33}" sibTransId="{A2E8440F-DE3E-49F1-A8D2-C0F81036775B}"/>
    <dgm:cxn modelId="{68552D3E-144B-4FED-B875-A9F12A36AB9D}" type="presOf" srcId="{9A2CA3EF-3388-4AD4-9544-7536A615EB13}" destId="{FCBF0E25-C571-4B2A-9F69-060A1A153622}" srcOrd="1" destOrd="0" presId="urn:microsoft.com/office/officeart/2005/8/layout/hProcess6"/>
    <dgm:cxn modelId="{735BF960-3984-4660-A172-EDE1B6EE0BDA}" srcId="{270AAD59-7B0D-4C64-ADC2-322F41867B10}" destId="{4B52B695-7A0B-4582-BAAA-04DDD7B7A662}" srcOrd="2" destOrd="0" parTransId="{AB44A153-AFCB-47F8-AE6A-55B7B4524A94}" sibTransId="{3586F4F5-BD55-4501-8C9F-B3C434040DC3}"/>
    <dgm:cxn modelId="{43F2A746-62A8-4B3B-AC62-A0B47F73C90B}" type="presOf" srcId="{5133F3A5-01A7-4C27-82ED-CA5FE011A326}" destId="{7D047028-053D-4F14-BAD9-A84E7DC4ADD5}" srcOrd="0" destOrd="0" presId="urn:microsoft.com/office/officeart/2005/8/layout/hProcess6"/>
    <dgm:cxn modelId="{C065B475-C888-4846-864E-3AD091ED3511}" type="presOf" srcId="{270AAD59-7B0D-4C64-ADC2-322F41867B10}" destId="{EFD9E764-B7A9-4BE2-A926-36798CF51955}" srcOrd="0" destOrd="0" presId="urn:microsoft.com/office/officeart/2005/8/layout/hProcess6"/>
    <dgm:cxn modelId="{95315B76-6E01-45E0-A9B4-00D75702CBF3}" type="presOf" srcId="{FBFF24FA-E1D9-477C-A1F0-5439763F07EE}" destId="{32F3A005-39F0-4AF1-8E08-1C963DEEBF7A}" srcOrd="0" destOrd="0" presId="urn:microsoft.com/office/officeart/2005/8/layout/hProcess6"/>
    <dgm:cxn modelId="{D805AD81-9D94-4D96-A438-06CFA816B57C}" type="presOf" srcId="{39A551C8-F64E-4072-8445-9889EAD80060}" destId="{E4338DC2-11AD-4880-96F9-A4F2F8C4402D}" srcOrd="0" destOrd="0" presId="urn:microsoft.com/office/officeart/2005/8/layout/hProcess6"/>
    <dgm:cxn modelId="{B1655692-31C6-4C74-886C-733FFEAFCA8E}" type="presOf" srcId="{E0AB3E9F-7175-4CFE-938A-43799C0B3857}" destId="{DE594267-4944-4E03-9C4C-DADA67C05836}" srcOrd="0" destOrd="0" presId="urn:microsoft.com/office/officeart/2005/8/layout/hProcess6"/>
    <dgm:cxn modelId="{103F0094-60B8-4D37-BA40-F980F4263325}" type="presOf" srcId="{E0AB3E9F-7175-4CFE-938A-43799C0B3857}" destId="{08785AD8-E698-45AE-BCA4-C6B699631370}" srcOrd="1" destOrd="0" presId="urn:microsoft.com/office/officeart/2005/8/layout/hProcess6"/>
    <dgm:cxn modelId="{21F7C9A7-783D-426C-9AF6-309F2CD57528}" srcId="{270AAD59-7B0D-4C64-ADC2-322F41867B10}" destId="{39A551C8-F64E-4072-8445-9889EAD80060}" srcOrd="1" destOrd="0" parTransId="{9BB2E004-A8F3-4F68-B822-5FE2C8052A04}" sibTransId="{19FAF53B-5701-44C6-9247-1C04041FF53D}"/>
    <dgm:cxn modelId="{5BD56DAC-047A-4DD8-83B5-854389D2715A}" type="presOf" srcId="{732A910A-EB77-4FC8-BC6F-123211905C62}" destId="{332EAD13-0117-4B60-89AE-C0488F42BE46}" srcOrd="0" destOrd="0" presId="urn:microsoft.com/office/officeart/2005/8/layout/hProcess6"/>
    <dgm:cxn modelId="{F2FA5CC3-BF35-4C9B-B2BC-63390941C9E5}" srcId="{39A551C8-F64E-4072-8445-9889EAD80060}" destId="{732A910A-EB77-4FC8-BC6F-123211905C62}" srcOrd="0" destOrd="0" parTransId="{68349661-8C54-4BA5-84A4-C64244A4CBBF}" sibTransId="{41E4ABBD-9161-40AF-821B-2FA5407CCC21}"/>
    <dgm:cxn modelId="{AC5D4EC4-3EA6-43B5-B9BB-9AC225670F8F}" srcId="{4B52B695-7A0B-4582-BAAA-04DDD7B7A662}" destId="{FBFF24FA-E1D9-477C-A1F0-5439763F07EE}" srcOrd="0" destOrd="0" parTransId="{DADE1F0C-00CE-4624-89FB-52CBCB69602F}" sibTransId="{E6B4532E-63FD-4C0C-8A0D-A2E8959011DB}"/>
    <dgm:cxn modelId="{6A53F1CE-AEBB-4A2A-AB25-A86716229727}" type="presOf" srcId="{732A910A-EB77-4FC8-BC6F-123211905C62}" destId="{824A2A97-8E62-4F9C-BE5B-D16F4598C251}" srcOrd="1" destOrd="0" presId="urn:microsoft.com/office/officeart/2005/8/layout/hProcess6"/>
    <dgm:cxn modelId="{CD5437E4-7B61-4CB9-8AE7-A6E2082C4D64}" type="presOf" srcId="{9A2CA3EF-3388-4AD4-9544-7536A615EB13}" destId="{B3B2D364-4B3D-4268-807C-C58898536C16}" srcOrd="0" destOrd="0" presId="urn:microsoft.com/office/officeart/2005/8/layout/hProcess6"/>
    <dgm:cxn modelId="{A6D38FEA-FDF2-4971-839A-742B20DB4C98}" srcId="{270AAD59-7B0D-4C64-ADC2-322F41867B10}" destId="{B5C58C2D-E582-4162-B03E-F4888762D245}" srcOrd="3" destOrd="0" parTransId="{AA45D13E-165D-4AC0-8198-B7A450EDB1A3}" sibTransId="{C508CBFC-4176-498C-9202-42F09DBC6C20}"/>
    <dgm:cxn modelId="{F0C74AB0-5C81-4B46-88FA-3EAB963AB270}" type="presParOf" srcId="{EFD9E764-B7A9-4BE2-A926-36798CF51955}" destId="{CFDAB376-E8DE-413F-B586-E145986897D8}" srcOrd="0" destOrd="0" presId="urn:microsoft.com/office/officeart/2005/8/layout/hProcess6"/>
    <dgm:cxn modelId="{96DF7DE1-8C00-4D4D-B115-A9CBC89A48DA}" type="presParOf" srcId="{CFDAB376-E8DE-413F-B586-E145986897D8}" destId="{242774D0-999D-48DB-AE0B-440925145701}" srcOrd="0" destOrd="0" presId="urn:microsoft.com/office/officeart/2005/8/layout/hProcess6"/>
    <dgm:cxn modelId="{7BC73FD6-CDC0-4316-BAEC-8002A3105AC1}" type="presParOf" srcId="{CFDAB376-E8DE-413F-B586-E145986897D8}" destId="{B3B2D364-4B3D-4268-807C-C58898536C16}" srcOrd="1" destOrd="0" presId="urn:microsoft.com/office/officeart/2005/8/layout/hProcess6"/>
    <dgm:cxn modelId="{8AEB707E-0A56-4515-88D3-A3AB00400AA5}" type="presParOf" srcId="{CFDAB376-E8DE-413F-B586-E145986897D8}" destId="{FCBF0E25-C571-4B2A-9F69-060A1A153622}" srcOrd="2" destOrd="0" presId="urn:microsoft.com/office/officeart/2005/8/layout/hProcess6"/>
    <dgm:cxn modelId="{3632F0BB-6D74-4803-9238-FEDCC7D1DA36}" type="presParOf" srcId="{CFDAB376-E8DE-413F-B586-E145986897D8}" destId="{7D047028-053D-4F14-BAD9-A84E7DC4ADD5}" srcOrd="3" destOrd="0" presId="urn:microsoft.com/office/officeart/2005/8/layout/hProcess6"/>
    <dgm:cxn modelId="{D0681C39-C230-4B5A-A920-B1F935D3AB02}" type="presParOf" srcId="{EFD9E764-B7A9-4BE2-A926-36798CF51955}" destId="{3AC7B3EC-4F41-468C-8096-D47F5204C47F}" srcOrd="1" destOrd="0" presId="urn:microsoft.com/office/officeart/2005/8/layout/hProcess6"/>
    <dgm:cxn modelId="{6D1F62F0-3349-4528-A6FE-C55D8E326983}" type="presParOf" srcId="{EFD9E764-B7A9-4BE2-A926-36798CF51955}" destId="{540A6A92-4DE5-4186-ABC4-2B3A4454D410}" srcOrd="2" destOrd="0" presId="urn:microsoft.com/office/officeart/2005/8/layout/hProcess6"/>
    <dgm:cxn modelId="{B5C79361-EA84-4F09-9B3D-622CDF0D319D}" type="presParOf" srcId="{540A6A92-4DE5-4186-ABC4-2B3A4454D410}" destId="{0E23296B-C6C6-439D-9D50-00854CF4E115}" srcOrd="0" destOrd="0" presId="urn:microsoft.com/office/officeart/2005/8/layout/hProcess6"/>
    <dgm:cxn modelId="{5460CC5B-135D-44A8-AA00-2386F422A2E7}" type="presParOf" srcId="{540A6A92-4DE5-4186-ABC4-2B3A4454D410}" destId="{332EAD13-0117-4B60-89AE-C0488F42BE46}" srcOrd="1" destOrd="0" presId="urn:microsoft.com/office/officeart/2005/8/layout/hProcess6"/>
    <dgm:cxn modelId="{57CF9E04-26E1-4978-AC4F-EA895F7502E9}" type="presParOf" srcId="{540A6A92-4DE5-4186-ABC4-2B3A4454D410}" destId="{824A2A97-8E62-4F9C-BE5B-D16F4598C251}" srcOrd="2" destOrd="0" presId="urn:microsoft.com/office/officeart/2005/8/layout/hProcess6"/>
    <dgm:cxn modelId="{B13323B4-7122-4DC6-AF1F-085A419D4E7A}" type="presParOf" srcId="{540A6A92-4DE5-4186-ABC4-2B3A4454D410}" destId="{E4338DC2-11AD-4880-96F9-A4F2F8C4402D}" srcOrd="3" destOrd="0" presId="urn:microsoft.com/office/officeart/2005/8/layout/hProcess6"/>
    <dgm:cxn modelId="{82E9BAC5-E359-4440-A57E-82D24ABBC94E}" type="presParOf" srcId="{EFD9E764-B7A9-4BE2-A926-36798CF51955}" destId="{6E705781-CA4A-45AC-99B1-3522522F7CF8}" srcOrd="3" destOrd="0" presId="urn:microsoft.com/office/officeart/2005/8/layout/hProcess6"/>
    <dgm:cxn modelId="{AEEAFD4D-78E4-4977-B481-3089E372E624}" type="presParOf" srcId="{EFD9E764-B7A9-4BE2-A926-36798CF51955}" destId="{B23F7894-0162-45A2-9314-ACDCA61E1C28}" srcOrd="4" destOrd="0" presId="urn:microsoft.com/office/officeart/2005/8/layout/hProcess6"/>
    <dgm:cxn modelId="{DEB32CC2-B4EC-4D5A-B639-2077998CBDE0}" type="presParOf" srcId="{B23F7894-0162-45A2-9314-ACDCA61E1C28}" destId="{8ED3A24E-2712-4081-BBB8-360DB22AF75E}" srcOrd="0" destOrd="0" presId="urn:microsoft.com/office/officeart/2005/8/layout/hProcess6"/>
    <dgm:cxn modelId="{0B2F7FDD-53B9-4920-AD83-0A017FCEC3B4}" type="presParOf" srcId="{B23F7894-0162-45A2-9314-ACDCA61E1C28}" destId="{32F3A005-39F0-4AF1-8E08-1C963DEEBF7A}" srcOrd="1" destOrd="0" presId="urn:microsoft.com/office/officeart/2005/8/layout/hProcess6"/>
    <dgm:cxn modelId="{FED8EB5F-7758-4204-BFEE-CD1BC63860EF}" type="presParOf" srcId="{B23F7894-0162-45A2-9314-ACDCA61E1C28}" destId="{51DCB7E7-0992-4547-BD92-8E110F8BF292}" srcOrd="2" destOrd="0" presId="urn:microsoft.com/office/officeart/2005/8/layout/hProcess6"/>
    <dgm:cxn modelId="{47180231-C740-4372-A33B-73B60157FE3C}" type="presParOf" srcId="{B23F7894-0162-45A2-9314-ACDCA61E1C28}" destId="{3F520252-1A06-4B3B-8B1B-E55E2FD7B51B}" srcOrd="3" destOrd="0" presId="urn:microsoft.com/office/officeart/2005/8/layout/hProcess6"/>
    <dgm:cxn modelId="{AC64870B-6580-4032-9754-E76361BE9AAB}" type="presParOf" srcId="{EFD9E764-B7A9-4BE2-A926-36798CF51955}" destId="{1DD7A5C3-D251-432C-833E-FC56560B1455}" srcOrd="5" destOrd="0" presId="urn:microsoft.com/office/officeart/2005/8/layout/hProcess6"/>
    <dgm:cxn modelId="{05B5F5A7-58B7-4AC8-9658-89B7C469D2FB}" type="presParOf" srcId="{EFD9E764-B7A9-4BE2-A926-36798CF51955}" destId="{CCBB62B8-D274-45B4-A348-5569C5895C7E}" srcOrd="6" destOrd="0" presId="urn:microsoft.com/office/officeart/2005/8/layout/hProcess6"/>
    <dgm:cxn modelId="{0FD27597-92BC-42B1-A21F-F8C00704F6B5}" type="presParOf" srcId="{CCBB62B8-D274-45B4-A348-5569C5895C7E}" destId="{12790EAD-7B28-4B52-BDAB-A0E9BA617887}" srcOrd="0" destOrd="0" presId="urn:microsoft.com/office/officeart/2005/8/layout/hProcess6"/>
    <dgm:cxn modelId="{03455179-46AD-4FBA-B4C0-0B8A8049D8E5}" type="presParOf" srcId="{CCBB62B8-D274-45B4-A348-5569C5895C7E}" destId="{DE594267-4944-4E03-9C4C-DADA67C05836}" srcOrd="1" destOrd="0" presId="urn:microsoft.com/office/officeart/2005/8/layout/hProcess6"/>
    <dgm:cxn modelId="{70B5704C-7733-43BA-991F-B9551D416B7C}" type="presParOf" srcId="{CCBB62B8-D274-45B4-A348-5569C5895C7E}" destId="{08785AD8-E698-45AE-BCA4-C6B699631370}" srcOrd="2" destOrd="0" presId="urn:microsoft.com/office/officeart/2005/8/layout/hProcess6"/>
    <dgm:cxn modelId="{15C3586F-D52A-4D85-8BD3-F74B121EFEE5}" type="presParOf" srcId="{CCBB62B8-D274-45B4-A348-5569C5895C7E}" destId="{C8E12C87-64E0-4E16-A851-6D4514492014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2D364-4B3D-4268-807C-C58898536C16}">
      <dsp:nvSpPr>
        <dsp:cNvPr id="0" name=""/>
        <dsp:cNvSpPr/>
      </dsp:nvSpPr>
      <dsp:spPr>
        <a:xfrm>
          <a:off x="417100" y="2123164"/>
          <a:ext cx="2493469" cy="193751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 Light" panose="020F0302020204030204"/>
            </a:rPr>
            <a:t>Thoracotomy dominant</a:t>
          </a:r>
          <a:endParaRPr lang="en-US" sz="1600" kern="1200" dirty="0"/>
        </a:p>
      </dsp:txBody>
      <dsp:txXfrm>
        <a:off x="1040467" y="2413791"/>
        <a:ext cx="1215566" cy="1356259"/>
      </dsp:txXfrm>
    </dsp:sp>
    <dsp:sp modelId="{7D047028-053D-4F14-BAD9-A84E7DC4ADD5}">
      <dsp:nvSpPr>
        <dsp:cNvPr id="0" name=""/>
        <dsp:cNvSpPr/>
      </dsp:nvSpPr>
      <dsp:spPr>
        <a:xfrm>
          <a:off x="1448" y="2537792"/>
          <a:ext cx="1108257" cy="11082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2000s</a:t>
          </a:r>
          <a:endParaRPr lang="en-US" sz="1800" kern="1200" dirty="0"/>
        </a:p>
      </dsp:txBody>
      <dsp:txXfrm>
        <a:off x="163748" y="2700092"/>
        <a:ext cx="783657" cy="783657"/>
      </dsp:txXfrm>
    </dsp:sp>
    <dsp:sp modelId="{332EAD13-0117-4B60-89AE-C0488F42BE46}">
      <dsp:nvSpPr>
        <dsp:cNvPr id="0" name=""/>
        <dsp:cNvSpPr/>
      </dsp:nvSpPr>
      <dsp:spPr>
        <a:xfrm>
          <a:off x="3603231" y="2123164"/>
          <a:ext cx="2216515" cy="193751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VATS introduced</a:t>
          </a:r>
          <a:endParaRPr lang="en-US" sz="1800" kern="1200" dirty="0"/>
        </a:p>
      </dsp:txBody>
      <dsp:txXfrm>
        <a:off x="4157360" y="2413791"/>
        <a:ext cx="1080551" cy="1356259"/>
      </dsp:txXfrm>
    </dsp:sp>
    <dsp:sp modelId="{E4338DC2-11AD-4880-96F9-A4F2F8C4402D}">
      <dsp:nvSpPr>
        <dsp:cNvPr id="0" name=""/>
        <dsp:cNvSpPr/>
      </dsp:nvSpPr>
      <dsp:spPr>
        <a:xfrm>
          <a:off x="3049102" y="2537792"/>
          <a:ext cx="1108257" cy="11082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2010</a:t>
          </a:r>
          <a:endParaRPr lang="en-US" sz="1800" kern="1200" dirty="0"/>
        </a:p>
      </dsp:txBody>
      <dsp:txXfrm>
        <a:off x="3211402" y="2700092"/>
        <a:ext cx="783657" cy="783657"/>
      </dsp:txXfrm>
    </dsp:sp>
    <dsp:sp modelId="{32F3A005-39F0-4AF1-8E08-1C963DEEBF7A}">
      <dsp:nvSpPr>
        <dsp:cNvPr id="0" name=""/>
        <dsp:cNvSpPr/>
      </dsp:nvSpPr>
      <dsp:spPr>
        <a:xfrm>
          <a:off x="6512407" y="2123164"/>
          <a:ext cx="2216515" cy="193751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Robotic expansion</a:t>
          </a:r>
          <a:endParaRPr lang="en-US" sz="1800" kern="1200" dirty="0"/>
        </a:p>
      </dsp:txBody>
      <dsp:txXfrm>
        <a:off x="7066536" y="2413791"/>
        <a:ext cx="1080551" cy="1356259"/>
      </dsp:txXfrm>
    </dsp:sp>
    <dsp:sp modelId="{3F520252-1A06-4B3B-8B1B-E55E2FD7B51B}">
      <dsp:nvSpPr>
        <dsp:cNvPr id="0" name=""/>
        <dsp:cNvSpPr/>
      </dsp:nvSpPr>
      <dsp:spPr>
        <a:xfrm>
          <a:off x="5958279" y="2537792"/>
          <a:ext cx="1108257" cy="11082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2018</a:t>
          </a:r>
          <a:endParaRPr lang="en-US" sz="1800" kern="1200" dirty="0"/>
        </a:p>
      </dsp:txBody>
      <dsp:txXfrm>
        <a:off x="6120579" y="2700092"/>
        <a:ext cx="783657" cy="783657"/>
      </dsp:txXfrm>
    </dsp:sp>
    <dsp:sp modelId="{DE594267-4944-4E03-9C4C-DADA67C05836}">
      <dsp:nvSpPr>
        <dsp:cNvPr id="0" name=""/>
        <dsp:cNvSpPr/>
      </dsp:nvSpPr>
      <dsp:spPr>
        <a:xfrm>
          <a:off x="9421584" y="2123164"/>
          <a:ext cx="2216515" cy="1937513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91% Minimally invasive</a:t>
          </a:r>
          <a:r>
            <a:rPr lang="en-US" sz="2400" kern="1200" dirty="0">
              <a:latin typeface="Calibri Light" panose="020F0302020204030204"/>
            </a:rPr>
            <a:t> </a:t>
          </a:r>
        </a:p>
      </dsp:txBody>
      <dsp:txXfrm>
        <a:off x="9975713" y="2413791"/>
        <a:ext cx="1080551" cy="1356259"/>
      </dsp:txXfrm>
    </dsp:sp>
    <dsp:sp modelId="{C8E12C87-64E0-4E16-A851-6D4514492014}">
      <dsp:nvSpPr>
        <dsp:cNvPr id="0" name=""/>
        <dsp:cNvSpPr/>
      </dsp:nvSpPr>
      <dsp:spPr>
        <a:xfrm>
          <a:off x="8867455" y="2537792"/>
          <a:ext cx="1108257" cy="11082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Today @ GJUNH</a:t>
          </a:r>
        </a:p>
      </dsp:txBody>
      <dsp:txXfrm>
        <a:off x="9029755" y="2700092"/>
        <a:ext cx="783657" cy="783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CBB11-D92F-4ED5-9138-FD1ECB4B6BA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C27ED-D3C1-400D-915A-D695995DD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126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44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33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58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81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59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45B99-62A6-D7C4-604F-A13A266AA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25AC94-E409-08EA-ECC4-EB29C40D5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E8F1C2-7288-7D96-F5EA-7FB1618CF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2F954-1071-AD8E-50CF-A953E0B02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67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6B1FE-81D2-6BED-97C0-7B26BE64D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1611BE-50B4-43B4-CD7E-CEECE238D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56DC24-ACAC-88E5-EA56-CD5D5D74E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27A1F-7CE1-316A-B388-819A9DD928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14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E3A1B-7C86-5C09-30E1-2699054DE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F0847A-1483-33C1-0BA8-E63DE948D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693A54-9047-DC97-AA30-9FD137AA1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1497D-1323-9349-790C-BFC4FC2F48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17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22E66-9702-C214-5192-3D8AF2D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753A4-1C2D-04B7-771A-EA654D753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166A8-F678-8EAC-AA88-E16BC84BB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9F3DD-8522-5904-3AFB-EFCB3D35B9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3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5B6D4-02AF-96DD-6276-4328E09C8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E5A88A-EDBB-7795-3A44-637792495F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8B0FC9-90CA-FF00-D291-5A73FE4CD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6B73F-DAB8-3414-1C9F-17E53424F6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887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4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8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01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C27ED-D3C1-400D-915A-D695995DD221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012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E676F7-B95B-8EB0-3AEC-F8CB04CD0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C51A53-BA6C-939C-3676-022CA8A39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4759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C128E-D5C1-6026-E960-569562366E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4465" y="3117512"/>
            <a:ext cx="76454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9EE23-1B0A-BD91-ACA2-88BEE55F2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07568-94EC-EAF7-0777-8088EEA2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14A2C-06A9-4497-6B5D-FD36770E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DDADF9-BB5D-F5FC-D2E4-171CC59A0E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5" y="3567591"/>
            <a:ext cx="1824216" cy="18242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4DB883-F4DB-3B41-7BCC-AFB13F54A751}"/>
              </a:ext>
            </a:extLst>
          </p:cNvPr>
          <p:cNvSpPr txBox="1"/>
          <p:nvPr userDrawn="1"/>
        </p:nvSpPr>
        <p:spPr>
          <a:xfrm>
            <a:off x="96261" y="5528506"/>
            <a:ext cx="424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SLIDO CODE: </a:t>
            </a:r>
            <a:r>
              <a:rPr lang="en-GB" sz="18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NHSScot2026</a:t>
            </a:r>
            <a:endParaRPr lang="en-GB" sz="180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38BBD0-B688-3076-2824-2CDEC6FF40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158" y="5940599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14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BAD474E-9EC2-787D-C334-1870EDFDF3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11D2D-91CC-59F5-9F72-EAB97CB22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7BE98F-9F42-75C5-89BA-2B5580E4E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547F1-386C-4F29-C0BB-E5CFAC52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30E44F-AF68-70A8-2FD1-B7C457EC80A1}"/>
              </a:ext>
            </a:extLst>
          </p:cNvPr>
          <p:cNvSpPr/>
          <p:nvPr userDrawn="1"/>
        </p:nvSpPr>
        <p:spPr>
          <a:xfrm>
            <a:off x="-67733" y="-347133"/>
            <a:ext cx="12259732" cy="72051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7F82FD-AFCF-5A2D-B95E-3A7E576E12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7733" y="5798044"/>
            <a:ext cx="12259733" cy="105995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818050-7FA1-C22F-6FE7-C03E3A61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5B30E51-0A0E-8D56-D8EF-7C9D9606C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6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78142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F36D063-9574-D4B2-79FA-662DF7DFBA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EE6BF-E39B-0AD8-4C4D-6B898417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853E8-A1A5-8015-9A4E-AA0578AC4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6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6B3BD-C50C-6BE7-C5C0-62B32BE7E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4CBEC-36CA-17BC-0190-12906207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26696-40CD-8E7B-9FAD-40A28BFB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08B38B-FAC3-856A-F461-EBB0383A3E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7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DAF511E-EA3D-392A-F4EC-1AE34E437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EE6BF-E39B-0AD8-4C4D-6B898417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853E8-A1A5-8015-9A4E-AA0578AC4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6B3BD-C50C-6BE7-C5C0-62B32BE7E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4CBEC-36CA-17BC-0190-12906207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26696-40CD-8E7B-9FAD-40A28BFB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095936-8580-128E-9563-D5350128EE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8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6687941-353C-DAFA-1D76-8DB5A5228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AFA707-C0F0-1FEC-AFC5-A535CCDA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39AA8-9F15-61CA-CD02-1CA566345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208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8938C-EF51-089A-1AEB-58E470413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2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E308A-EEBA-47C7-0466-99035E29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9695E-A15B-C0E0-1997-460C03511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692AB-A826-7111-A683-57BF8E65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7D9DFE-E2A7-3FB5-DB4F-A39EE471B4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6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DDC1DB-6A63-6BF8-EA57-E17D1F121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109462-F4B9-62A5-B9A8-24CA04C4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834FB-E1A3-117F-F2B5-21DA43333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DC180-4AE9-DE36-9E49-2ABCA2E0E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67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2F3C8-392D-DDEF-BFE9-A45503342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DDA001-71E1-BCC2-EABF-B67E0B0BF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67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2AB353-2EA0-9B4B-892A-642ED17C3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762C1E-9869-5267-BFB3-D4EB14D33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8B7721-7D7B-E8C4-BB27-46A3D492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DAFF8F-F9E8-0067-E64F-CB0537690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36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821EFA-601F-9A6A-F921-97BF4E52C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89421F-A32B-8D09-A37E-EE5DBEEE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140903-54A6-0BEB-A892-3258E383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2BA662-3BE7-B38F-2D6D-AFD8A8705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196E15-2AC8-F344-EE74-B37FF58FF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F9EC84-175B-021D-5E3A-23667FE93D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B3FDD67-8945-731D-0AEC-D1A2106857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3C4422-3813-F32E-0B16-44F282FDE7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BDB7B1-12BA-B746-E4D8-1EEB25225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63E34-4B62-6557-CECF-419CC625F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EF671-5A15-4198-FF09-7B8644652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F661A-E296-2EA8-54FD-A0014090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641EF-AAC1-95A5-9DA2-DB75D744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F7F79-EDC7-0CF0-DC46-40C5A948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2419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CCC14CA-ADF8-FE9E-C236-4E503D00CF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FE363-EA44-C226-CB00-CEA0EBD8D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EB5764-AA9E-CE75-E1B5-29CD4C0D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FBDE2F-4E4E-0C69-6ABA-576BB9E3D2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D11A9-8E9D-7DF6-93DE-1C94C296D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2ED1D-F44B-CCBE-CFB9-49EF877D6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B2C08-68B4-4A4A-3986-BCC0E6A9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A6CB0-71F6-56AA-3130-71EF55DF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0932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98B095-1ED5-4D11-9448-EC98AF1373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667711-3101-EBA9-D35D-F962FB6244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F2E20-D34D-532B-04E9-BC8FDFDD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1234D-C522-7276-2123-0927EBD05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8417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8C48A-F769-502C-D477-2D35670E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602C9-1572-C1A6-8C9C-AFA025C49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C554B-CB12-EB90-8E8F-58325A06A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2343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CB1226-B276-3FA8-5520-1722144FBA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37EAD1-6493-8203-DE8F-E6D5284BA5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03900"/>
            <a:ext cx="12192000" cy="1054099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BF2C39-E822-8002-7753-A41F95BD3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10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BBA20-84E8-7834-5C59-8444404FE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10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76F21-7DB6-598F-8E1D-652521A25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566EE-1C82-1CD0-2803-05AE152E1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0A6C1-92B8-8B55-1D0F-89FD741E0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79397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519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1531000"/>
            <a:ext cx="12192000" cy="3796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8" name="Google Shape;28;p4"/>
          <p:cNvSpPr/>
          <p:nvPr/>
        </p:nvSpPr>
        <p:spPr>
          <a:xfrm>
            <a:off x="0" y="0"/>
            <a:ext cx="12192000" cy="10804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rgbClr val="114454"/>
              </a:solidFill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0" y="1080669"/>
            <a:ext cx="12192000" cy="5628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0" name="Google Shape;30;p4"/>
          <p:cNvSpPr/>
          <p:nvPr/>
        </p:nvSpPr>
        <p:spPr>
          <a:xfrm>
            <a:off x="0" y="5283733"/>
            <a:ext cx="12192000" cy="493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" name="Google Shape;31;p4"/>
          <p:cNvSpPr/>
          <p:nvPr/>
        </p:nvSpPr>
        <p:spPr>
          <a:xfrm>
            <a:off x="0" y="5777500"/>
            <a:ext cx="12192000" cy="108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757179" y="1907600"/>
            <a:ext cx="8042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70" lvl="0" indent="-474109" algn="l" rtl="0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000"/>
              <a:buChar char="▪"/>
              <a:defRPr sz="3200">
                <a:solidFill>
                  <a:srgbClr val="FFFFFF"/>
                </a:solidFill>
                <a:latin typeface="+mn-lt"/>
              </a:defRPr>
            </a:lvl1pPr>
            <a:lvl2pPr marL="1219139" lvl="1" indent="-474109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▫"/>
              <a:defRPr sz="2667">
                <a:solidFill>
                  <a:srgbClr val="FFFFFF"/>
                </a:solidFill>
              </a:defRPr>
            </a:lvl2pPr>
            <a:lvl3pPr marL="1828709" lvl="2" indent="-474109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667">
                <a:solidFill>
                  <a:srgbClr val="FFFFFF"/>
                </a:solidFill>
              </a:defRPr>
            </a:lvl3pPr>
            <a:lvl4pPr marL="2438278" lvl="3" indent="-474109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667">
                <a:solidFill>
                  <a:srgbClr val="FFFFFF"/>
                </a:solidFill>
              </a:defRPr>
            </a:lvl4pPr>
            <a:lvl5pPr marL="3047848" lvl="4" indent="-474109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667">
                <a:solidFill>
                  <a:srgbClr val="FFFFFF"/>
                </a:solidFill>
              </a:defRPr>
            </a:lvl5pPr>
            <a:lvl6pPr marL="3657417" lvl="5" indent="-474109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667">
                <a:solidFill>
                  <a:srgbClr val="FFFFFF"/>
                </a:solidFill>
              </a:defRPr>
            </a:lvl6pPr>
            <a:lvl7pPr marL="4266987" lvl="6" indent="-474109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667">
                <a:solidFill>
                  <a:srgbClr val="FFFFFF"/>
                </a:solidFill>
              </a:defRPr>
            </a:lvl7pPr>
            <a:lvl8pPr marL="4876557" lvl="7" indent="-474109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667">
                <a:solidFill>
                  <a:srgbClr val="FFFFFF"/>
                </a:solidFill>
              </a:defRPr>
            </a:lvl8pPr>
            <a:lvl9pPr marL="5486126" lvl="8" indent="-474109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667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1" name="Google Shape;51;p6"/>
          <p:cNvSpPr txBox="1">
            <a:spLocks noGrp="1"/>
          </p:cNvSpPr>
          <p:nvPr>
            <p:ph type="title"/>
          </p:nvPr>
        </p:nvSpPr>
        <p:spPr>
          <a:xfrm>
            <a:off x="661761" y="-153903"/>
            <a:ext cx="6173148" cy="137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988" y="212870"/>
            <a:ext cx="1054035" cy="72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55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24C985-14B0-7DAE-0DD6-1F28F0EF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01F63-A97C-C16D-E384-EFD995A52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66833-A230-5B74-165B-8290E63B9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29D9C-8550-4F74-892D-83C9B7904873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92B97-A2F5-3731-39A5-1284F22CC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91BEC-D489-341E-C33A-AB3DE77A5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35C7-A8BE-4DF4-9835-69F96A945A8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742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5" r:id="rId2"/>
    <p:sldLayoutId id="2147483650" r:id="rId3"/>
    <p:sldLayoutId id="2147483660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C4387-FB80-42AE-D182-74145C3F2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6759"/>
            <a:ext cx="9144000" cy="2387600"/>
          </a:xfrm>
        </p:spPr>
        <p:txBody>
          <a:bodyPr/>
          <a:lstStyle/>
          <a:p>
            <a:r>
              <a:rPr lang="en-GB" dirty="0"/>
              <a:t>Day Zero and Beyond (Thoracic Surgery)</a:t>
            </a:r>
          </a:p>
        </p:txBody>
      </p:sp>
    </p:spTree>
    <p:extLst>
      <p:ext uri="{BB962C8B-B14F-4D97-AF65-F5344CB8AC3E}">
        <p14:creationId xmlns:p14="http://schemas.microsoft.com/office/powerpoint/2010/main" val="2366744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464" y="2597686"/>
            <a:ext cx="9475520" cy="1897124"/>
          </a:xfrm>
        </p:spPr>
        <p:txBody>
          <a:bodyPr>
            <a:noAutofit/>
          </a:bodyPr>
          <a:lstStyle/>
          <a:p>
            <a:r>
              <a:rPr lang="en-GB" sz="5400" dirty="0">
                <a:latin typeface="+mn-lt"/>
              </a:rPr>
              <a:t>Dr Mark Steven</a:t>
            </a:r>
            <a:br>
              <a:rPr lang="en-GB" sz="5400" dirty="0">
                <a:latin typeface="+mn-lt"/>
              </a:rPr>
            </a:br>
            <a:r>
              <a:rPr lang="en-GB" sz="5400" dirty="0">
                <a:latin typeface="+mn-lt"/>
              </a:rPr>
              <a:t>Consultant Cardiothoracic Anaesthetist</a:t>
            </a:r>
          </a:p>
        </p:txBody>
      </p:sp>
    </p:spTree>
    <p:extLst>
      <p:ext uri="{BB962C8B-B14F-4D97-AF65-F5344CB8AC3E}">
        <p14:creationId xmlns:p14="http://schemas.microsoft.com/office/powerpoint/2010/main" val="699762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262" y="-49093"/>
            <a:ext cx="5106198" cy="80022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Background</a:t>
            </a:r>
          </a:p>
        </p:txBody>
      </p:sp>
      <p:pic>
        <p:nvPicPr>
          <p:cNvPr id="1026" name="Picture 2" descr="Icu patient cartoon Images - Free Download on Magnific (formerly Freepik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2900" y="1825625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oracotomy - Surgery - Oxford International Edi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051" y="1436929"/>
            <a:ext cx="6193536" cy="405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22057" y="5742006"/>
            <a:ext cx="2689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HDU essential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77497" y="-25415"/>
            <a:ext cx="1638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1916" y="566952"/>
            <a:ext cx="1964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Epidural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3242" y="4700944"/>
            <a:ext cx="1759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Central 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8624" y="2139530"/>
            <a:ext cx="2258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Blood loss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667" y="5162609"/>
            <a:ext cx="2269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Urinary catheter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5389" y="949788"/>
            <a:ext cx="202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Hypotension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86763" y="3242591"/>
            <a:ext cx="2989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Urinary retention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98223" y="2859159"/>
            <a:ext cx="2258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Constipation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67956" y="1989969"/>
            <a:ext cx="2655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Leg weakness/ instability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450" y="3499194"/>
            <a:ext cx="1662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Invasive monitoring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590" y="198952"/>
            <a:ext cx="2728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Intensive nursing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05084" y="1408983"/>
            <a:ext cx="2809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Inotropic support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2097" y="3742449"/>
            <a:ext cx="2524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Immobility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05635" y="5378315"/>
            <a:ext cx="2299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Chest infection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48046" y="4974791"/>
            <a:ext cx="2424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DVT risk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6170" y="4242307"/>
            <a:ext cx="3297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Deconditioning/ weakness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462" y="1558803"/>
            <a:ext cx="322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Duration of surgery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013" y="765004"/>
            <a:ext cx="2378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Thoracotomy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9421" y="43241"/>
            <a:ext cx="1684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High dose opiate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5218" y="4204114"/>
            <a:ext cx="1651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Arterial line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317" y="3007198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Multiple chest drains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9212" y="2581758"/>
            <a:ext cx="15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Air leak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1788566" y="1250449"/>
            <a:ext cx="908735" cy="27190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4" name="Straight Connector 1023"/>
          <p:cNvCxnSpPr/>
          <p:nvPr/>
        </p:nvCxnSpPr>
        <p:spPr>
          <a:xfrm flipV="1">
            <a:off x="1709412" y="3666987"/>
            <a:ext cx="1023975" cy="18466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Straight Connector 1031"/>
          <p:cNvCxnSpPr/>
          <p:nvPr/>
        </p:nvCxnSpPr>
        <p:spPr>
          <a:xfrm flipH="1">
            <a:off x="6362302" y="614439"/>
            <a:ext cx="69272" cy="78257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Straight Connector 1033"/>
          <p:cNvCxnSpPr/>
          <p:nvPr/>
        </p:nvCxnSpPr>
        <p:spPr>
          <a:xfrm flipH="1">
            <a:off x="7905351" y="573734"/>
            <a:ext cx="2080290" cy="89718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9" name="Straight Connector 1038"/>
          <p:cNvCxnSpPr/>
          <p:nvPr/>
        </p:nvCxnSpPr>
        <p:spPr>
          <a:xfrm flipH="1" flipV="1">
            <a:off x="9039043" y="3715487"/>
            <a:ext cx="946598" cy="21316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81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VATs and RATs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5317" y="237362"/>
            <a:ext cx="5182589" cy="535300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Minimal access surgery</a:t>
            </a:r>
          </a:p>
          <a:p>
            <a:r>
              <a:rPr lang="en-GB" sz="2400" dirty="0">
                <a:solidFill>
                  <a:schemeClr val="tx1"/>
                </a:solidFill>
              </a:rPr>
              <a:t>Smaller wounds, smaller scars</a:t>
            </a:r>
          </a:p>
          <a:p>
            <a:r>
              <a:rPr lang="en-GB" sz="2400" dirty="0">
                <a:solidFill>
                  <a:schemeClr val="tx1"/>
                </a:solidFill>
              </a:rPr>
              <a:t>Better tissue handling</a:t>
            </a:r>
          </a:p>
          <a:p>
            <a:r>
              <a:rPr lang="en-GB" sz="2400" dirty="0">
                <a:solidFill>
                  <a:schemeClr val="tx1"/>
                </a:solidFill>
              </a:rPr>
              <a:t>Less air leaks and bleeding</a:t>
            </a:r>
          </a:p>
          <a:p>
            <a:r>
              <a:rPr lang="en-GB" sz="2400" dirty="0">
                <a:solidFill>
                  <a:schemeClr val="tx1"/>
                </a:solidFill>
              </a:rPr>
              <a:t>Single drain</a:t>
            </a:r>
          </a:p>
          <a:p>
            <a:r>
              <a:rPr lang="en-GB" sz="2400" dirty="0">
                <a:solidFill>
                  <a:schemeClr val="tx1"/>
                </a:solidFill>
              </a:rPr>
              <a:t>Shorter procedures</a:t>
            </a:r>
          </a:p>
          <a:p>
            <a:r>
              <a:rPr lang="en-GB" sz="2400" dirty="0">
                <a:solidFill>
                  <a:schemeClr val="tx1"/>
                </a:solidFill>
              </a:rPr>
              <a:t>Less pain</a:t>
            </a:r>
          </a:p>
          <a:p>
            <a:r>
              <a:rPr lang="en-GB" sz="2400" dirty="0">
                <a:solidFill>
                  <a:schemeClr val="tx1"/>
                </a:solidFill>
              </a:rPr>
              <a:t>Less haemodynamic swings</a:t>
            </a:r>
          </a:p>
          <a:p>
            <a:r>
              <a:rPr lang="en-GB" sz="2400" dirty="0">
                <a:solidFill>
                  <a:schemeClr val="tx1"/>
                </a:solidFill>
              </a:rPr>
              <a:t>Unilateral regional techniques</a:t>
            </a:r>
          </a:p>
          <a:p>
            <a:r>
              <a:rPr lang="en-GB" sz="2400" dirty="0">
                <a:solidFill>
                  <a:schemeClr val="tx1"/>
                </a:solidFill>
              </a:rPr>
              <a:t>Oral analgesia </a:t>
            </a:r>
          </a:p>
          <a:p>
            <a:r>
              <a:rPr lang="en-GB" sz="2400" dirty="0">
                <a:solidFill>
                  <a:schemeClr val="tx1"/>
                </a:solidFill>
              </a:rPr>
              <a:t>Standard nursing requirement</a:t>
            </a:r>
          </a:p>
          <a:p>
            <a:r>
              <a:rPr lang="en-GB" sz="2400" dirty="0">
                <a:solidFill>
                  <a:schemeClr val="tx1"/>
                </a:solidFill>
              </a:rPr>
              <a:t>ERAS</a:t>
            </a:r>
          </a:p>
        </p:txBody>
      </p:sp>
      <p:pic>
        <p:nvPicPr>
          <p:cNvPr id="2052" name="Picture 4" descr="Happy patient cartoon Images - Free Download on Magnific (formerly Freepik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28" y="826133"/>
            <a:ext cx="5886451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VATs and RATS</a:t>
            </a:r>
          </a:p>
        </p:txBody>
      </p:sp>
    </p:spTree>
    <p:extLst>
      <p:ext uri="{BB962C8B-B14F-4D97-AF65-F5344CB8AC3E}">
        <p14:creationId xmlns:p14="http://schemas.microsoft.com/office/powerpoint/2010/main" val="368694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Best vacuum cleaners - 9 tried and tested models | Ideal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12" y="187535"/>
            <a:ext cx="4851316" cy="485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Original pathway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062" y="940037"/>
            <a:ext cx="7444839" cy="449886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All major lung resections for HDU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Patients admitted </a:t>
            </a:r>
            <a:r>
              <a:rPr lang="en-GB" sz="2400" dirty="0" err="1">
                <a:solidFill>
                  <a:schemeClr val="tx1"/>
                </a:solidFill>
              </a:rPr>
              <a:t>pre-op</a:t>
            </a:r>
            <a:r>
              <a:rPr lang="en-GB" sz="2400" dirty="0">
                <a:solidFill>
                  <a:schemeClr val="tx1"/>
                </a:solidFill>
              </a:rPr>
              <a:t> day to Thoracic ward</a:t>
            </a:r>
          </a:p>
          <a:p>
            <a:r>
              <a:rPr lang="en-GB" sz="2400" dirty="0">
                <a:solidFill>
                  <a:schemeClr val="tx1"/>
                </a:solidFill>
              </a:rPr>
              <a:t>HDU bed booked the day before</a:t>
            </a:r>
          </a:p>
          <a:p>
            <a:r>
              <a:rPr lang="en-GB" sz="2400" dirty="0">
                <a:solidFill>
                  <a:schemeClr val="tx1"/>
                </a:solidFill>
              </a:rPr>
              <a:t>Surgery</a:t>
            </a:r>
          </a:p>
          <a:p>
            <a:r>
              <a:rPr lang="en-GB" sz="2400" dirty="0">
                <a:solidFill>
                  <a:schemeClr val="tx1"/>
                </a:solidFill>
              </a:rPr>
              <a:t>24 hours plus in HDU</a:t>
            </a:r>
          </a:p>
          <a:p>
            <a:r>
              <a:rPr lang="en-GB" sz="2400" dirty="0">
                <a:solidFill>
                  <a:schemeClr val="tx1"/>
                </a:solidFill>
              </a:rPr>
              <a:t>Transfer to ward when meet nursing requirements</a:t>
            </a:r>
          </a:p>
          <a:p>
            <a:r>
              <a:rPr lang="en-GB" sz="2400" dirty="0">
                <a:solidFill>
                  <a:schemeClr val="tx1"/>
                </a:solidFill>
              </a:rPr>
              <a:t>Thoracic ward until ready for home</a:t>
            </a:r>
          </a:p>
          <a:p>
            <a:r>
              <a:rPr lang="en-GB" sz="2400" dirty="0">
                <a:solidFill>
                  <a:schemeClr val="tx1"/>
                </a:solidFill>
              </a:rPr>
              <a:t>Bed availability – multiple demands</a:t>
            </a:r>
          </a:p>
          <a:p>
            <a:r>
              <a:rPr lang="en-GB" sz="2400" dirty="0">
                <a:solidFill>
                  <a:schemeClr val="tx1"/>
                </a:solidFill>
              </a:rPr>
              <a:t>Same day cancellations</a:t>
            </a:r>
          </a:p>
          <a:p>
            <a:r>
              <a:rPr lang="en-GB" sz="2400" dirty="0">
                <a:solidFill>
                  <a:schemeClr val="tx1"/>
                </a:solidFill>
              </a:rPr>
              <a:t>Cost of HDU care</a:t>
            </a:r>
          </a:p>
        </p:txBody>
      </p:sp>
      <p:pic>
        <p:nvPicPr>
          <p:cNvPr id="4098" name="Picture 2" descr="Hoover Junior Vacuum Cleaner, 1930s, Original | Object Lessons - Work &amp; Innovation: 20th Century - Pres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416" y="55057"/>
            <a:ext cx="2827110" cy="554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Original pathway</a:t>
            </a:r>
          </a:p>
        </p:txBody>
      </p:sp>
    </p:spTree>
    <p:extLst>
      <p:ext uri="{BB962C8B-B14F-4D97-AF65-F5344CB8AC3E}">
        <p14:creationId xmlns:p14="http://schemas.microsoft.com/office/powerpoint/2010/main" val="325376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Perioperative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1233" y="351018"/>
            <a:ext cx="7070767" cy="55903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Patient</a:t>
            </a:r>
          </a:p>
          <a:p>
            <a:r>
              <a:rPr lang="en-GB" sz="2400" dirty="0">
                <a:solidFill>
                  <a:schemeClr val="tx1"/>
                </a:solidFill>
              </a:rPr>
              <a:t>Surgeon</a:t>
            </a:r>
          </a:p>
          <a:p>
            <a:r>
              <a:rPr lang="en-GB" sz="2400" dirty="0">
                <a:solidFill>
                  <a:schemeClr val="tx1"/>
                </a:solidFill>
              </a:rPr>
              <a:t>Anaesthetist</a:t>
            </a:r>
          </a:p>
          <a:p>
            <a:r>
              <a:rPr lang="en-GB" sz="2400" dirty="0">
                <a:solidFill>
                  <a:schemeClr val="tx1"/>
                </a:solidFill>
              </a:rPr>
              <a:t>Reception/ Recovery nurse</a:t>
            </a:r>
          </a:p>
          <a:p>
            <a:r>
              <a:rPr lang="en-GB" sz="2400" dirty="0">
                <a:solidFill>
                  <a:schemeClr val="tx1"/>
                </a:solidFill>
              </a:rPr>
              <a:t>Anaesthetic nurse and theatre assistants</a:t>
            </a:r>
          </a:p>
          <a:p>
            <a:r>
              <a:rPr lang="en-GB" sz="2400" dirty="0">
                <a:solidFill>
                  <a:schemeClr val="tx1"/>
                </a:solidFill>
              </a:rPr>
              <a:t>Theatre nurse</a:t>
            </a:r>
          </a:p>
          <a:p>
            <a:r>
              <a:rPr lang="en-GB" sz="2400" dirty="0">
                <a:solidFill>
                  <a:schemeClr val="tx1"/>
                </a:solidFill>
              </a:rPr>
              <a:t>Ward nurse / Advanced Nurse Practitioners</a:t>
            </a:r>
          </a:p>
          <a:p>
            <a:r>
              <a:rPr lang="en-GB" sz="2400" dirty="0">
                <a:solidFill>
                  <a:schemeClr val="tx1"/>
                </a:solidFill>
              </a:rPr>
              <a:t>HDU/ ICU nurse</a:t>
            </a:r>
          </a:p>
          <a:p>
            <a:r>
              <a:rPr lang="en-GB" sz="2400" dirty="0">
                <a:solidFill>
                  <a:schemeClr val="tx1"/>
                </a:solidFill>
              </a:rPr>
              <a:t>Physiotherapist</a:t>
            </a:r>
          </a:p>
          <a:p>
            <a:r>
              <a:rPr lang="en-GB" sz="2400" dirty="0">
                <a:solidFill>
                  <a:schemeClr val="tx1"/>
                </a:solidFill>
              </a:rPr>
              <a:t>Pharmacist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Pain nurse</a:t>
            </a:r>
          </a:p>
          <a:p>
            <a:r>
              <a:rPr lang="en-GB" sz="2400" dirty="0">
                <a:solidFill>
                  <a:schemeClr val="tx1"/>
                </a:solidFill>
              </a:rPr>
              <a:t>Hospital @ Night</a:t>
            </a:r>
          </a:p>
        </p:txBody>
      </p:sp>
      <p:pic>
        <p:nvPicPr>
          <p:cNvPr id="5126" name="Picture 6" descr="Nursing Memes™ (@NursingMemes) / Posts / 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62" y="1222375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Perioperative team</a:t>
            </a:r>
          </a:p>
        </p:txBody>
      </p:sp>
    </p:spTree>
    <p:extLst>
      <p:ext uri="{BB962C8B-B14F-4D97-AF65-F5344CB8AC3E}">
        <p14:creationId xmlns:p14="http://schemas.microsoft.com/office/powerpoint/2010/main" val="1718117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verybody wins situation – Museum of Psychology – Illustrations about 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541" y="1439254"/>
            <a:ext cx="4549197" cy="454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Day Zero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262" y="751130"/>
            <a:ext cx="10515600" cy="509175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Patients no longer need a default admission to HDU</a:t>
            </a:r>
          </a:p>
          <a:p>
            <a:r>
              <a:rPr lang="en-GB" sz="2400" dirty="0">
                <a:solidFill>
                  <a:schemeClr val="tx1"/>
                </a:solidFill>
              </a:rPr>
              <a:t>Ward care is adequate for the majority</a:t>
            </a:r>
          </a:p>
          <a:p>
            <a:r>
              <a:rPr lang="en-GB" sz="2400" dirty="0">
                <a:solidFill>
                  <a:schemeClr val="tx1"/>
                </a:solidFill>
              </a:rPr>
              <a:t>Major lung resection independent of level 2 care availability</a:t>
            </a:r>
          </a:p>
          <a:p>
            <a:r>
              <a:rPr lang="en-GB" sz="2400" dirty="0">
                <a:solidFill>
                  <a:schemeClr val="tx1"/>
                </a:solidFill>
              </a:rPr>
              <a:t>Improve level 2 bed availability for other specialities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Patients relatively untethered</a:t>
            </a:r>
          </a:p>
          <a:p>
            <a:r>
              <a:rPr lang="en-GB" sz="2400" dirty="0">
                <a:solidFill>
                  <a:schemeClr val="tx1"/>
                </a:solidFill>
              </a:rPr>
              <a:t>Easier to facilitate ERAS</a:t>
            </a:r>
          </a:p>
          <a:p>
            <a:r>
              <a:rPr lang="en-GB" sz="2400" dirty="0">
                <a:solidFill>
                  <a:schemeClr val="tx1"/>
                </a:solidFill>
              </a:rPr>
              <a:t>Earlier discharge</a:t>
            </a:r>
          </a:p>
          <a:p>
            <a:r>
              <a:rPr lang="en-GB" sz="2400" dirty="0">
                <a:solidFill>
                  <a:schemeClr val="tx1"/>
                </a:solidFill>
              </a:rPr>
              <a:t>Cost saving from reduced level 2 care</a:t>
            </a:r>
          </a:p>
          <a:p>
            <a:r>
              <a:rPr lang="en-GB" sz="2400" dirty="0">
                <a:solidFill>
                  <a:schemeClr val="tx1"/>
                </a:solidFill>
              </a:rPr>
              <a:t>Cost saving from reduced IP bed days</a:t>
            </a:r>
          </a:p>
          <a:p>
            <a:r>
              <a:rPr lang="en-GB" sz="2400" dirty="0">
                <a:solidFill>
                  <a:schemeClr val="tx1"/>
                </a:solidFill>
              </a:rPr>
              <a:t>Reduced cancellations</a:t>
            </a:r>
          </a:p>
          <a:p>
            <a:r>
              <a:rPr lang="en-GB" sz="2400" dirty="0">
                <a:solidFill>
                  <a:schemeClr val="tx1"/>
                </a:solidFill>
              </a:rPr>
              <a:t>Better patient satisfaction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Day Zero proposal</a:t>
            </a:r>
          </a:p>
        </p:txBody>
      </p:sp>
    </p:spTree>
    <p:extLst>
      <p:ext uri="{BB962C8B-B14F-4D97-AF65-F5344CB8AC3E}">
        <p14:creationId xmlns:p14="http://schemas.microsoft.com/office/powerpoint/2010/main" val="122539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Established practice</a:t>
            </a:r>
          </a:p>
        </p:txBody>
      </p:sp>
      <p:pic>
        <p:nvPicPr>
          <p:cNvPr id="3074" name="Picture 2" descr="Complicated &amp; Complex Systems in Safety Managemen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788" y="968577"/>
            <a:ext cx="8393512" cy="416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Established practice</a:t>
            </a:r>
          </a:p>
        </p:txBody>
      </p:sp>
    </p:spTree>
    <p:extLst>
      <p:ext uri="{BB962C8B-B14F-4D97-AF65-F5344CB8AC3E}">
        <p14:creationId xmlns:p14="http://schemas.microsoft.com/office/powerpoint/2010/main" val="2833579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4182" y="17813"/>
            <a:ext cx="7827818" cy="61341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tx1"/>
                </a:solidFill>
              </a:rPr>
              <a:t>Patient safety</a:t>
            </a:r>
          </a:p>
          <a:p>
            <a:r>
              <a:rPr lang="en-GB" sz="2400" dirty="0">
                <a:solidFill>
                  <a:schemeClr val="tx1"/>
                </a:solidFill>
              </a:rPr>
              <a:t>Fitness criteria for Day 0 ward management</a:t>
            </a:r>
          </a:p>
          <a:p>
            <a:r>
              <a:rPr lang="en-GB" sz="2400" dirty="0">
                <a:solidFill>
                  <a:schemeClr val="tx1"/>
                </a:solidFill>
              </a:rPr>
              <a:t>Identify patients with co-morbidity requiring planned HDU</a:t>
            </a:r>
          </a:p>
          <a:p>
            <a:r>
              <a:rPr lang="en-GB" sz="2400" dirty="0">
                <a:solidFill>
                  <a:schemeClr val="tx1"/>
                </a:solidFill>
              </a:rPr>
              <a:t>Immediate post-op criteria for ward transfer</a:t>
            </a:r>
          </a:p>
          <a:p>
            <a:r>
              <a:rPr lang="en-GB" sz="2400" dirty="0">
                <a:solidFill>
                  <a:schemeClr val="tx1"/>
                </a:solidFill>
              </a:rPr>
              <a:t>Monitoring protocols</a:t>
            </a:r>
          </a:p>
          <a:p>
            <a:r>
              <a:rPr lang="en-GB" sz="2400" dirty="0">
                <a:solidFill>
                  <a:schemeClr val="tx1"/>
                </a:solidFill>
              </a:rPr>
              <a:t>Escalation pathways 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tx1"/>
                </a:solidFill>
              </a:rPr>
              <a:t>Staff safety</a:t>
            </a:r>
          </a:p>
          <a:p>
            <a:r>
              <a:rPr lang="en-GB" sz="2400" dirty="0">
                <a:solidFill>
                  <a:schemeClr val="tx1"/>
                </a:solidFill>
              </a:rPr>
              <a:t>Nursing safe staffing levels  - number, skillset and experience</a:t>
            </a:r>
          </a:p>
          <a:p>
            <a:r>
              <a:rPr lang="en-GB" sz="2400" dirty="0">
                <a:solidFill>
                  <a:schemeClr val="tx1"/>
                </a:solidFill>
              </a:rPr>
              <a:t>Medical and surgical support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tx1"/>
                </a:solidFill>
              </a:rPr>
              <a:t>New processes</a:t>
            </a:r>
          </a:p>
          <a:p>
            <a:r>
              <a:rPr lang="en-GB" sz="2400" dirty="0">
                <a:solidFill>
                  <a:schemeClr val="tx1"/>
                </a:solidFill>
              </a:rPr>
              <a:t>Physio</a:t>
            </a:r>
          </a:p>
          <a:p>
            <a:r>
              <a:rPr lang="en-GB" sz="2400" dirty="0">
                <a:solidFill>
                  <a:schemeClr val="tx1"/>
                </a:solidFill>
              </a:rPr>
              <a:t>Acute Pain Service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27" y="1244508"/>
            <a:ext cx="4102311" cy="387369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Key principles</a:t>
            </a:r>
          </a:p>
        </p:txBody>
      </p:sp>
    </p:spTree>
    <p:extLst>
      <p:ext uri="{BB962C8B-B14F-4D97-AF65-F5344CB8AC3E}">
        <p14:creationId xmlns:p14="http://schemas.microsoft.com/office/powerpoint/2010/main" val="327583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Writing the policy</a:t>
            </a:r>
          </a:p>
        </p:txBody>
      </p:sp>
      <p:pic>
        <p:nvPicPr>
          <p:cNvPr id="8194" name="Picture 2" descr="Marketing Communication Of Events: Communication Objectiv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7701" y="1602783"/>
            <a:ext cx="4566949" cy="303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olve Puzzle Vector Art, Icons, and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441" y="1414129"/>
            <a:ext cx="4922148" cy="394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spect="1"/>
          </p:cNvSpPr>
          <p:nvPr/>
        </p:nvSpPr>
        <p:spPr>
          <a:xfrm>
            <a:off x="500983" y="1027906"/>
            <a:ext cx="48322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Anaesthetist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Surgeon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Recovery charge nurse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Thoracic ward charge nurse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HDU charge nurse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Advanced Nurse Practitioner lead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Service manager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Acute Pain Service lead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Physiotherapy lead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Clinical Nurse educators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 err="1"/>
              <a:t>CardioThoracic</a:t>
            </a:r>
            <a:r>
              <a:rPr lang="en-GB" sz="2400" dirty="0"/>
              <a:t> ERAS team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GB" sz="2400" dirty="0"/>
              <a:t>Governance team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Writing the policy</a:t>
            </a:r>
          </a:p>
        </p:txBody>
      </p:sp>
    </p:spTree>
    <p:extLst>
      <p:ext uri="{BB962C8B-B14F-4D97-AF65-F5344CB8AC3E}">
        <p14:creationId xmlns:p14="http://schemas.microsoft.com/office/powerpoint/2010/main" val="142580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3912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Project Management obstacles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2082" y="1109372"/>
            <a:ext cx="1191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Size of group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9173" y="931508"/>
            <a:ext cx="1911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Time 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5572" y="2826873"/>
            <a:ext cx="1343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Diary matching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5572" y="859832"/>
            <a:ext cx="123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Meeting space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0447" y="1150934"/>
            <a:ext cx="1427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Scope of Work</a:t>
            </a:r>
          </a:p>
        </p:txBody>
      </p:sp>
      <p:pic>
        <p:nvPicPr>
          <p:cNvPr id="9218" name="Picture 2" descr="S.M.A.R.T. Goals - Structure and Orientation in the Pro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591" y="3819994"/>
            <a:ext cx="5660117" cy="243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055509" y="2078326"/>
            <a:ext cx="1911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Value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1209" y="336648"/>
            <a:ext cx="2296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Belief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91090" y="2679032"/>
            <a:ext cx="2092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Deadline</a:t>
            </a:r>
          </a:p>
        </p:txBody>
      </p:sp>
      <p:sp>
        <p:nvSpPr>
          <p:cNvPr id="18" name="Oval 17"/>
          <p:cNvSpPr/>
          <p:nvPr/>
        </p:nvSpPr>
        <p:spPr>
          <a:xfrm>
            <a:off x="2243036" y="1083557"/>
            <a:ext cx="1704111" cy="1865367"/>
          </a:xfrm>
          <a:prstGeom prst="ellipse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0" name="Oval 19"/>
          <p:cNvSpPr/>
          <p:nvPr/>
        </p:nvSpPr>
        <p:spPr>
          <a:xfrm>
            <a:off x="7028952" y="935679"/>
            <a:ext cx="1853440" cy="1865367"/>
          </a:xfrm>
          <a:prstGeom prst="ellipse">
            <a:avLst/>
          </a:prstGeom>
          <a:solidFill>
            <a:srgbClr val="00B0F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9" name="Oval 18"/>
          <p:cNvSpPr/>
          <p:nvPr/>
        </p:nvSpPr>
        <p:spPr>
          <a:xfrm>
            <a:off x="4057985" y="941542"/>
            <a:ext cx="2448791" cy="1001549"/>
          </a:xfrm>
          <a:prstGeom prst="ellipse">
            <a:avLst/>
          </a:prstGeom>
          <a:solidFill>
            <a:srgbClr val="92D05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1" name="Oval 20"/>
          <p:cNvSpPr/>
          <p:nvPr/>
        </p:nvSpPr>
        <p:spPr>
          <a:xfrm>
            <a:off x="629954" y="758429"/>
            <a:ext cx="1304059" cy="1158045"/>
          </a:xfrm>
          <a:prstGeom prst="ellipse">
            <a:avLst/>
          </a:prstGeom>
          <a:solidFill>
            <a:srgbClr val="92D05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4" name="Oval 23"/>
          <p:cNvSpPr/>
          <p:nvPr/>
        </p:nvSpPr>
        <p:spPr>
          <a:xfrm>
            <a:off x="674002" y="2785133"/>
            <a:ext cx="1524000" cy="1158045"/>
          </a:xfrm>
          <a:prstGeom prst="ellipse">
            <a:avLst/>
          </a:prstGeom>
          <a:solidFill>
            <a:srgbClr val="92D05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3" name="Oval 22"/>
          <p:cNvSpPr/>
          <p:nvPr/>
        </p:nvSpPr>
        <p:spPr>
          <a:xfrm>
            <a:off x="4727917" y="2028199"/>
            <a:ext cx="1233538" cy="831540"/>
          </a:xfrm>
          <a:prstGeom prst="ellipse">
            <a:avLst/>
          </a:prstGeom>
          <a:solidFill>
            <a:srgbClr val="92D05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6" name="Oval 25"/>
          <p:cNvSpPr/>
          <p:nvPr/>
        </p:nvSpPr>
        <p:spPr>
          <a:xfrm>
            <a:off x="5760395" y="2760254"/>
            <a:ext cx="1181535" cy="831540"/>
          </a:xfrm>
          <a:prstGeom prst="ellipse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" name="Oval 26"/>
          <p:cNvSpPr/>
          <p:nvPr/>
        </p:nvSpPr>
        <p:spPr>
          <a:xfrm>
            <a:off x="9096923" y="2522775"/>
            <a:ext cx="1413164" cy="831540"/>
          </a:xfrm>
          <a:prstGeom prst="ellipse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8" name="Oval 27"/>
          <p:cNvSpPr/>
          <p:nvPr/>
        </p:nvSpPr>
        <p:spPr>
          <a:xfrm>
            <a:off x="9627950" y="1393277"/>
            <a:ext cx="1181535" cy="831540"/>
          </a:xfrm>
          <a:prstGeom prst="ellipse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9" name="Oval 28"/>
          <p:cNvSpPr/>
          <p:nvPr/>
        </p:nvSpPr>
        <p:spPr>
          <a:xfrm>
            <a:off x="8668238" y="203831"/>
            <a:ext cx="1181535" cy="831540"/>
          </a:xfrm>
          <a:prstGeom prst="ellipse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cxnSp>
        <p:nvCxnSpPr>
          <p:cNvPr id="30" name="Straight Connector 29"/>
          <p:cNvCxnSpPr/>
          <p:nvPr/>
        </p:nvCxnSpPr>
        <p:spPr>
          <a:xfrm>
            <a:off x="1845365" y="1556263"/>
            <a:ext cx="345075" cy="13456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387526" y="760207"/>
            <a:ext cx="342905" cy="31444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715701" y="2510192"/>
            <a:ext cx="415863" cy="27494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28" idx="2"/>
          </p:cNvCxnSpPr>
          <p:nvPr/>
        </p:nvCxnSpPr>
        <p:spPr>
          <a:xfrm flipV="1">
            <a:off x="8816035" y="1809048"/>
            <a:ext cx="811915" cy="4397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6" idx="7"/>
          </p:cNvCxnSpPr>
          <p:nvPr/>
        </p:nvCxnSpPr>
        <p:spPr>
          <a:xfrm flipV="1">
            <a:off x="6928836" y="2224818"/>
            <a:ext cx="343405" cy="57598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924633" y="2224817"/>
            <a:ext cx="884963" cy="832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3819204" y="1370089"/>
            <a:ext cx="366285" cy="4885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4" idx="7"/>
            <a:endCxn id="18" idx="3"/>
          </p:cNvCxnSpPr>
          <p:nvPr/>
        </p:nvCxnSpPr>
        <p:spPr>
          <a:xfrm flipV="1">
            <a:off x="1844935" y="2645748"/>
            <a:ext cx="625148" cy="2444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6636646" y="1465915"/>
            <a:ext cx="594905" cy="7006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0" name="TextBox 9229"/>
          <p:cNvSpPr txBox="1"/>
          <p:nvPr/>
        </p:nvSpPr>
        <p:spPr>
          <a:xfrm>
            <a:off x="5792178" y="2881498"/>
            <a:ext cx="247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Actions</a:t>
            </a:r>
          </a:p>
        </p:txBody>
      </p:sp>
      <p:sp>
        <p:nvSpPr>
          <p:cNvPr id="9231" name="TextBox 9230"/>
          <p:cNvSpPr txBox="1"/>
          <p:nvPr/>
        </p:nvSpPr>
        <p:spPr>
          <a:xfrm>
            <a:off x="9662147" y="1572852"/>
            <a:ext cx="1246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Chair</a:t>
            </a: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198635" y="-93409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Project management obstacles</a:t>
            </a:r>
          </a:p>
        </p:txBody>
      </p:sp>
    </p:spTree>
    <p:extLst>
      <p:ext uri="{BB962C8B-B14F-4D97-AF65-F5344CB8AC3E}">
        <p14:creationId xmlns:p14="http://schemas.microsoft.com/office/powerpoint/2010/main" val="111685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Our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000" y="1289013"/>
            <a:ext cx="10515600" cy="421008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First meeting – agree principle and outline</a:t>
            </a:r>
          </a:p>
          <a:p>
            <a:r>
              <a:rPr lang="en-GB" sz="2400" dirty="0">
                <a:solidFill>
                  <a:schemeClr val="tx1"/>
                </a:solidFill>
              </a:rPr>
              <a:t>Second meeting – listen and note</a:t>
            </a:r>
          </a:p>
          <a:p>
            <a:r>
              <a:rPr lang="en-GB" sz="2400" dirty="0">
                <a:solidFill>
                  <a:schemeClr val="tx1"/>
                </a:solidFill>
              </a:rPr>
              <a:t>Write draft proposal</a:t>
            </a:r>
          </a:p>
          <a:p>
            <a:r>
              <a:rPr lang="en-GB" sz="2400" dirty="0">
                <a:solidFill>
                  <a:schemeClr val="tx1"/>
                </a:solidFill>
              </a:rPr>
              <a:t>Circulate shared document and collate feedback</a:t>
            </a:r>
          </a:p>
          <a:p>
            <a:r>
              <a:rPr lang="en-GB" sz="2400" dirty="0">
                <a:solidFill>
                  <a:schemeClr val="tx1"/>
                </a:solidFill>
              </a:rPr>
              <a:t>Update proposal</a:t>
            </a:r>
          </a:p>
          <a:p>
            <a:r>
              <a:rPr lang="en-GB" sz="2400" dirty="0">
                <a:solidFill>
                  <a:schemeClr val="tx1"/>
                </a:solidFill>
              </a:rPr>
              <a:t>Circulate shared document and collate feedback</a:t>
            </a:r>
          </a:p>
          <a:p>
            <a:r>
              <a:rPr lang="en-GB" sz="2400" dirty="0">
                <a:solidFill>
                  <a:schemeClr val="tx1"/>
                </a:solidFill>
              </a:rPr>
              <a:t>Repeat until agreement</a:t>
            </a:r>
          </a:p>
          <a:p>
            <a:r>
              <a:rPr lang="en-GB" sz="2400" dirty="0">
                <a:solidFill>
                  <a:schemeClr val="tx1"/>
                </a:solidFill>
              </a:rPr>
              <a:t>Final washout meeting to approve policy</a:t>
            </a:r>
          </a:p>
          <a:p>
            <a:r>
              <a:rPr lang="en-GB" sz="2400" dirty="0">
                <a:solidFill>
                  <a:schemeClr val="tx1"/>
                </a:solidFill>
              </a:rPr>
              <a:t>Submit to Governance</a:t>
            </a:r>
          </a:p>
        </p:txBody>
      </p:sp>
      <p:pic>
        <p:nvPicPr>
          <p:cNvPr id="10242" name="Picture 2" descr="All Strength Comes From Repetition - Darius Forou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463" y="701439"/>
            <a:ext cx="455771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Our process</a:t>
            </a:r>
          </a:p>
        </p:txBody>
      </p:sp>
    </p:spTree>
    <p:extLst>
      <p:ext uri="{BB962C8B-B14F-4D97-AF65-F5344CB8AC3E}">
        <p14:creationId xmlns:p14="http://schemas.microsoft.com/office/powerpoint/2010/main" val="3387361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66" y="-802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Day Zero – The Pilot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566" y="1380300"/>
            <a:ext cx="6839197" cy="38862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Policy is the framework – 10 page booklet</a:t>
            </a:r>
          </a:p>
          <a:p>
            <a:r>
              <a:rPr lang="en-GB" dirty="0">
                <a:solidFill>
                  <a:schemeClr val="tx1"/>
                </a:solidFill>
              </a:rPr>
              <a:t>Period of education for all staff groups</a:t>
            </a:r>
          </a:p>
          <a:p>
            <a:r>
              <a:rPr lang="en-GB" dirty="0">
                <a:solidFill>
                  <a:schemeClr val="tx1"/>
                </a:solidFill>
              </a:rPr>
              <a:t>Audit application approval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Limited introduction</a:t>
            </a:r>
          </a:p>
          <a:p>
            <a:r>
              <a:rPr lang="en-GB" dirty="0">
                <a:solidFill>
                  <a:schemeClr val="tx1"/>
                </a:solidFill>
              </a:rPr>
              <a:t>2 patients per week</a:t>
            </a:r>
          </a:p>
          <a:p>
            <a:r>
              <a:rPr lang="en-GB" dirty="0">
                <a:solidFill>
                  <a:schemeClr val="tx1"/>
                </a:solidFill>
              </a:rPr>
              <a:t>First patient on list only</a:t>
            </a:r>
          </a:p>
          <a:p>
            <a:r>
              <a:rPr lang="en-GB" dirty="0">
                <a:solidFill>
                  <a:schemeClr val="tx1"/>
                </a:solidFill>
              </a:rPr>
              <a:t>3 months</a:t>
            </a:r>
          </a:p>
          <a:p>
            <a:r>
              <a:rPr lang="en-GB" dirty="0">
                <a:solidFill>
                  <a:schemeClr val="tx1"/>
                </a:solidFill>
              </a:rPr>
              <a:t>Target 15-20 patients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1266" name="Picture 2" descr="How To Relight A Water Heater's Pilot Light | A.O. Smi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671" y="1086941"/>
            <a:ext cx="3406140" cy="340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962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264" y="64948"/>
            <a:ext cx="3934863" cy="53519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3243" y="46032"/>
            <a:ext cx="3837707" cy="55828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7" y="46767"/>
            <a:ext cx="3900163" cy="529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71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76" y="1"/>
            <a:ext cx="3613552" cy="535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837" y="19052"/>
            <a:ext cx="3729021" cy="53406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668" y="1"/>
            <a:ext cx="3810530" cy="189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22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210" y="79207"/>
            <a:ext cx="3760677" cy="5321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62" y="63330"/>
            <a:ext cx="3842431" cy="53533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193" y="79207"/>
            <a:ext cx="3910559" cy="509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22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udit Procedures: 7 Ways to Streamline Operations - Udemy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997" y="2421483"/>
            <a:ext cx="3813811" cy="356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Audit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262" y="841951"/>
            <a:ext cx="9000506" cy="479486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Patient satisfaction survey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Patient number successfully transferred to the ward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Patient number planned for HDU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Patient number planned for ward but required HDU from recovery</a:t>
            </a:r>
          </a:p>
          <a:p>
            <a:r>
              <a:rPr lang="en-GB" sz="2400" dirty="0">
                <a:solidFill>
                  <a:schemeClr val="tx1"/>
                </a:solidFill>
              </a:rPr>
              <a:t>Reasons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Patient number escalated to HDU from ward</a:t>
            </a:r>
          </a:p>
          <a:p>
            <a:r>
              <a:rPr lang="en-GB" sz="2400" dirty="0">
                <a:solidFill>
                  <a:schemeClr val="tx1"/>
                </a:solidFill>
              </a:rPr>
              <a:t>Reasons</a:t>
            </a:r>
          </a:p>
          <a:p>
            <a:r>
              <a:rPr lang="en-GB" sz="2400" dirty="0">
                <a:solidFill>
                  <a:schemeClr val="tx1"/>
                </a:solidFill>
              </a:rPr>
              <a:t>HDU bed days saved</a:t>
            </a:r>
          </a:p>
          <a:p>
            <a:r>
              <a:rPr lang="en-GB" sz="2400" dirty="0">
                <a:solidFill>
                  <a:schemeClr val="tx1"/>
                </a:solidFill>
              </a:rPr>
              <a:t>Bed availability on 3 West</a:t>
            </a:r>
          </a:p>
          <a:p>
            <a:r>
              <a:rPr lang="en-GB" sz="2400" dirty="0">
                <a:solidFill>
                  <a:schemeClr val="tx1"/>
                </a:solidFill>
              </a:rPr>
              <a:t>Average length of stay compared to baseline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9262" y="-49093"/>
            <a:ext cx="10515600" cy="80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Audit</a:t>
            </a:r>
          </a:p>
        </p:txBody>
      </p:sp>
    </p:spTree>
    <p:extLst>
      <p:ext uri="{BB962C8B-B14F-4D97-AF65-F5344CB8AC3E}">
        <p14:creationId xmlns:p14="http://schemas.microsoft.com/office/powerpoint/2010/main" val="2019828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7972" y="2295353"/>
            <a:ext cx="409032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17 patients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41870" y="1085544"/>
            <a:ext cx="305264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13 (77%)</a:t>
            </a:r>
          </a:p>
          <a:p>
            <a:pPr algn="ctr"/>
            <a:r>
              <a:rPr lang="en-GB" sz="2400" dirty="0"/>
              <a:t>Successfully transferred to 3 West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0200" y="353346"/>
            <a:ext cx="215029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11 (85%)</a:t>
            </a:r>
          </a:p>
          <a:p>
            <a:pPr algn="ctr"/>
            <a:r>
              <a:rPr lang="en-GB" sz="2400" dirty="0"/>
              <a:t>Successfully completed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8147184" y="2119732"/>
            <a:ext cx="246895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 (15%)</a:t>
            </a:r>
          </a:p>
          <a:p>
            <a:pPr algn="ctr"/>
            <a:r>
              <a:rPr lang="en-GB" sz="2400" dirty="0"/>
              <a:t>Required later admission to HDU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00983" y="3766760"/>
            <a:ext cx="164762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 (23%)</a:t>
            </a:r>
          </a:p>
          <a:p>
            <a:pPr algn="ctr"/>
            <a:r>
              <a:rPr lang="en-GB" sz="2400" dirty="0"/>
              <a:t>Admitted to HDU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264874" y="1833314"/>
            <a:ext cx="906163" cy="61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64875" y="2577801"/>
            <a:ext cx="1567183" cy="1173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275767" y="673638"/>
            <a:ext cx="789708" cy="439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275767" y="1604419"/>
            <a:ext cx="789708" cy="51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5"/>
          <p:cNvSpPr/>
          <p:nvPr/>
        </p:nvSpPr>
        <p:spPr>
          <a:xfrm>
            <a:off x="397973" y="3178255"/>
            <a:ext cx="47582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Arial"/>
              <a:buChar char="•"/>
            </a:pPr>
            <a:r>
              <a:rPr lang="en-GB" sz="2400" dirty="0"/>
              <a:t>22/7 - 30/11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/>
              <a:t>8 RB, 6 NK, 3 AK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/>
              <a:t>Minimally invasive lobectomy or complex </a:t>
            </a:r>
            <a:r>
              <a:rPr lang="en-GB" sz="2400" dirty="0" err="1"/>
              <a:t>segmentectomy</a:t>
            </a:r>
            <a:endParaRPr lang="en-GB" sz="2400" dirty="0"/>
          </a:p>
        </p:txBody>
      </p:sp>
      <p:sp>
        <p:nvSpPr>
          <p:cNvPr id="15" name="Title 19"/>
          <p:cNvSpPr>
            <a:spLocks noGrp="1"/>
          </p:cNvSpPr>
          <p:nvPr>
            <p:ph type="title"/>
          </p:nvPr>
        </p:nvSpPr>
        <p:spPr>
          <a:xfrm>
            <a:off x="397972" y="89029"/>
            <a:ext cx="5370765" cy="745476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139512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77464"/>
            <a:ext cx="409032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17 patients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3898" y="867655"/>
            <a:ext cx="305264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13 (77%)</a:t>
            </a:r>
          </a:p>
          <a:p>
            <a:pPr algn="ctr"/>
            <a:r>
              <a:rPr lang="en-GB" sz="2400" dirty="0"/>
              <a:t>Successfully transferred to 3 West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2228" y="135457"/>
            <a:ext cx="215029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11 (85%)</a:t>
            </a:r>
          </a:p>
          <a:p>
            <a:pPr algn="ctr"/>
            <a:r>
              <a:rPr lang="en-GB" sz="2400" dirty="0"/>
              <a:t>Successfully completed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7749212" y="1901843"/>
            <a:ext cx="246895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 (15%)</a:t>
            </a:r>
          </a:p>
          <a:p>
            <a:pPr algn="ctr"/>
            <a:r>
              <a:rPr lang="en-GB" sz="2400" dirty="0"/>
              <a:t>Required later admission to HDU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8925" y="3356920"/>
            <a:ext cx="164762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 (23%)</a:t>
            </a:r>
          </a:p>
          <a:p>
            <a:pPr algn="ctr"/>
            <a:r>
              <a:rPr lang="en-GB" sz="2400" dirty="0"/>
              <a:t>Admitted to HDU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866902" y="1615425"/>
            <a:ext cx="906163" cy="61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866903" y="2359912"/>
            <a:ext cx="1567183" cy="1173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877795" y="455749"/>
            <a:ext cx="789708" cy="439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77795" y="1386530"/>
            <a:ext cx="789708" cy="51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022519" y="235067"/>
            <a:ext cx="2337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Median LOS 3 days (2-20)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52171" y="-114300"/>
            <a:ext cx="4497863" cy="160552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8" name="Rectangle 25"/>
          <p:cNvSpPr/>
          <p:nvPr/>
        </p:nvSpPr>
        <p:spPr>
          <a:xfrm>
            <a:off x="375456" y="3102172"/>
            <a:ext cx="4309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Arial"/>
              <a:buChar char="•"/>
            </a:pPr>
            <a:r>
              <a:rPr lang="en-GB" sz="2400" dirty="0"/>
              <a:t>22/7 - 30/11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/>
              <a:t>8 RB, 6 NK, 3 AK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/>
              <a:t>Minimally invasive lobectomy or complex </a:t>
            </a:r>
            <a:r>
              <a:rPr lang="en-GB" sz="2400" dirty="0" err="1"/>
              <a:t>segmentectomy</a:t>
            </a:r>
            <a:endParaRPr lang="en-GB" sz="2400" dirty="0"/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31884" y="235067"/>
            <a:ext cx="5370765" cy="745476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880280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905928"/>
            <a:ext cx="409032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17 patients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86554" y="1009422"/>
            <a:ext cx="305264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13 (77%)</a:t>
            </a:r>
          </a:p>
          <a:p>
            <a:pPr algn="ctr"/>
            <a:r>
              <a:rPr lang="en-GB" sz="2400" dirty="0"/>
              <a:t>Successfully transferred to 3 West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15343" y="666102"/>
            <a:ext cx="215029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11 (85%)</a:t>
            </a:r>
          </a:p>
          <a:p>
            <a:pPr algn="ctr"/>
            <a:r>
              <a:rPr lang="en-GB" sz="2400" dirty="0"/>
              <a:t>Successfully completed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7756012" y="2601599"/>
            <a:ext cx="246895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 (15%)</a:t>
            </a:r>
          </a:p>
          <a:p>
            <a:pPr algn="ctr"/>
            <a:r>
              <a:rPr lang="en-GB" sz="2400" dirty="0"/>
              <a:t>Required later admission to HDU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31201" y="4160615"/>
            <a:ext cx="164762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 (23%)</a:t>
            </a:r>
          </a:p>
          <a:p>
            <a:pPr algn="ctr"/>
            <a:r>
              <a:rPr lang="en-GB" sz="2400" dirty="0"/>
              <a:t>Admitted to HDU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828308" y="1405121"/>
            <a:ext cx="876537" cy="674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910018" y="2515849"/>
            <a:ext cx="1094193" cy="832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920910" y="986394"/>
            <a:ext cx="789708" cy="439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920910" y="1917175"/>
            <a:ext cx="789708" cy="51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116697" y="671884"/>
            <a:ext cx="16612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Median LOS 3 days (2-20)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17302" y="4624445"/>
            <a:ext cx="2279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Median LOS 4 days (3-8)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18000" y="2508352"/>
            <a:ext cx="7600950" cy="31621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4" name="Rectangle 23"/>
          <p:cNvSpPr/>
          <p:nvPr/>
        </p:nvSpPr>
        <p:spPr>
          <a:xfrm>
            <a:off x="7685040" y="577603"/>
            <a:ext cx="4233910" cy="166394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Rectangle 25"/>
          <p:cNvSpPr/>
          <p:nvPr/>
        </p:nvSpPr>
        <p:spPr>
          <a:xfrm>
            <a:off x="366266" y="2932334"/>
            <a:ext cx="3794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Arial"/>
              <a:buChar char="•"/>
            </a:pPr>
            <a:r>
              <a:rPr lang="en-GB" sz="2400" dirty="0"/>
              <a:t>22/7 - 30/11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/>
              <a:t>8 RB, 6 NK, 3 AK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/>
              <a:t>Minimally invasive lobectomy or complex </a:t>
            </a:r>
            <a:r>
              <a:rPr lang="en-GB" sz="2400" dirty="0" err="1"/>
              <a:t>segmentectomy</a:t>
            </a:r>
            <a:endParaRPr lang="en-GB" sz="2400" dirty="0"/>
          </a:p>
        </p:txBody>
      </p:sp>
      <p:sp>
        <p:nvSpPr>
          <p:cNvPr id="19" name="Title 19"/>
          <p:cNvSpPr txBox="1">
            <a:spLocks/>
          </p:cNvSpPr>
          <p:nvPr/>
        </p:nvSpPr>
        <p:spPr>
          <a:xfrm>
            <a:off x="414085" y="-34655"/>
            <a:ext cx="5370765" cy="745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798037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935" y="-152293"/>
            <a:ext cx="10515600" cy="976526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Day Zero but needed HDU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65139" y="2232662"/>
            <a:ext cx="409032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17 patients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3898" y="1388355"/>
            <a:ext cx="305264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13 (77%)</a:t>
            </a:r>
          </a:p>
          <a:p>
            <a:pPr algn="ctr"/>
            <a:r>
              <a:rPr lang="en-GB" sz="2400" dirty="0"/>
              <a:t>Successfully transferred to 3 West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2228" y="656157"/>
            <a:ext cx="215029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11 (85%)</a:t>
            </a:r>
          </a:p>
          <a:p>
            <a:pPr algn="ctr"/>
            <a:r>
              <a:rPr lang="en-GB" sz="2400" dirty="0"/>
              <a:t>Successfully completed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7667503" y="3039747"/>
            <a:ext cx="246895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 (15%)</a:t>
            </a:r>
          </a:p>
          <a:p>
            <a:pPr algn="ctr"/>
            <a:r>
              <a:rPr lang="en-GB" sz="2400" dirty="0"/>
              <a:t>Required later admission to HDU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1286" y="4245168"/>
            <a:ext cx="164762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 (23%)</a:t>
            </a:r>
          </a:p>
          <a:p>
            <a:pPr algn="ctr"/>
            <a:r>
              <a:rPr lang="en-GB" sz="2400" dirty="0"/>
              <a:t>Admitted to HDU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701763" y="1770623"/>
            <a:ext cx="906163" cy="61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701764" y="2515110"/>
            <a:ext cx="1567183" cy="1173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877795" y="976449"/>
            <a:ext cx="789708" cy="439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77795" y="1907230"/>
            <a:ext cx="789708" cy="515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096780" y="846052"/>
            <a:ext cx="1856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Median LOS 3 days (2-20)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74187" y="4614500"/>
            <a:ext cx="2279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Median LOS 4 days (3-8)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48200" y="2694327"/>
            <a:ext cx="7401834" cy="29491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Rectangle 23"/>
          <p:cNvSpPr/>
          <p:nvPr/>
        </p:nvSpPr>
        <p:spPr>
          <a:xfrm>
            <a:off x="7552171" y="411489"/>
            <a:ext cx="4497863" cy="208486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TextBox 26"/>
          <p:cNvSpPr txBox="1"/>
          <p:nvPr/>
        </p:nvSpPr>
        <p:spPr>
          <a:xfrm>
            <a:off x="140576" y="3129569"/>
            <a:ext cx="42157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11 RATS/ 6 VATS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RATS LOS 3 (2-8)</a:t>
            </a:r>
          </a:p>
          <a:p>
            <a:pPr marL="742944" lvl="1" indent="-285744">
              <a:buFont typeface="Arial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4 on POD 2, 8 by POD 3, 9 by POD 4</a:t>
            </a:r>
          </a:p>
          <a:p>
            <a:pPr marL="285744" indent="-285744">
              <a:buFont typeface="Arial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VATS LOS 4.5 (3-20)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2 outliers (17 and 20 days) out of 6 cases</a:t>
            </a:r>
          </a:p>
        </p:txBody>
      </p:sp>
    </p:spTree>
    <p:extLst>
      <p:ext uri="{BB962C8B-B14F-4D97-AF65-F5344CB8AC3E}">
        <p14:creationId xmlns:p14="http://schemas.microsoft.com/office/powerpoint/2010/main" val="333674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222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Day Zero but needed HDU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38275"/>
            <a:ext cx="10515600" cy="3886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4 patients identified in PACU for HDU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Persistent sedation</a:t>
            </a:r>
          </a:p>
          <a:p>
            <a:r>
              <a:rPr lang="en-GB" dirty="0">
                <a:solidFill>
                  <a:schemeClr val="tx1"/>
                </a:solidFill>
              </a:rPr>
              <a:t>Difficult surgery, hypotensive with Air leak &gt; 1,000mls</a:t>
            </a:r>
          </a:p>
          <a:p>
            <a:r>
              <a:rPr lang="en-GB" dirty="0">
                <a:solidFill>
                  <a:schemeClr val="tx1"/>
                </a:solidFill>
              </a:rPr>
              <a:t>Reopened for bleeding</a:t>
            </a:r>
          </a:p>
          <a:p>
            <a:r>
              <a:rPr lang="en-GB" dirty="0">
                <a:solidFill>
                  <a:schemeClr val="tx1"/>
                </a:solidFill>
              </a:rPr>
              <a:t>(1 data incomplete; reason not documented)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Discharge criteria not met.</a:t>
            </a:r>
          </a:p>
          <a:p>
            <a:r>
              <a:rPr lang="en-GB" dirty="0">
                <a:solidFill>
                  <a:schemeClr val="tx1"/>
                </a:solidFill>
              </a:rPr>
              <a:t>Agreed process followed</a:t>
            </a:r>
          </a:p>
          <a:p>
            <a:r>
              <a:rPr lang="en-GB" dirty="0">
                <a:solidFill>
                  <a:schemeClr val="tx1"/>
                </a:solidFill>
              </a:rPr>
              <a:t>Patients ongoing care organised in HDU. No issues.</a:t>
            </a:r>
          </a:p>
        </p:txBody>
      </p:sp>
      <p:pic>
        <p:nvPicPr>
          <p:cNvPr id="3074" name="Picture 2" descr="Failing to plan is planning to fail: the importance of business continuity planning - Todd Researc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6" t="44007" r="13015"/>
          <a:stretch/>
        </p:blipFill>
        <p:spPr bwMode="auto">
          <a:xfrm>
            <a:off x="7304317" y="365125"/>
            <a:ext cx="4536041" cy="16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7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-793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Needed escalation to HDU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381125"/>
            <a:ext cx="10515600" cy="38862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2 patients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Day Zero x1:</a:t>
            </a:r>
          </a:p>
          <a:p>
            <a:r>
              <a:rPr lang="en-GB" dirty="0">
                <a:solidFill>
                  <a:schemeClr val="tx1"/>
                </a:solidFill>
              </a:rPr>
              <a:t> Patient </a:t>
            </a:r>
            <a:r>
              <a:rPr lang="en-GB" dirty="0" err="1">
                <a:solidFill>
                  <a:schemeClr val="tx1"/>
                </a:solidFill>
              </a:rPr>
              <a:t>desaturated</a:t>
            </a:r>
            <a:r>
              <a:rPr lang="en-GB" dirty="0">
                <a:solidFill>
                  <a:schemeClr val="tx1"/>
                </a:solidFill>
              </a:rPr>
              <a:t> requiring NIV options</a:t>
            </a:r>
          </a:p>
          <a:p>
            <a:r>
              <a:rPr lang="en-GB" dirty="0">
                <a:solidFill>
                  <a:schemeClr val="tx1"/>
                </a:solidFill>
              </a:rPr>
              <a:t>Day 1 x1:</a:t>
            </a:r>
          </a:p>
          <a:p>
            <a:r>
              <a:rPr lang="en-GB" dirty="0">
                <a:solidFill>
                  <a:schemeClr val="tx1"/>
                </a:solidFill>
              </a:rPr>
              <a:t> Patient bleeding requiring reopening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Issues unrelated to area or intensity of monitoring</a:t>
            </a:r>
          </a:p>
          <a:p>
            <a:r>
              <a:rPr lang="en-GB" dirty="0">
                <a:solidFill>
                  <a:schemeClr val="tx1"/>
                </a:solidFill>
              </a:rPr>
              <a:t>MEWs scoring and escalation protocols successful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50" name="Picture 2" descr="Dominoes falling woman Stock Photos, Royalty Free Dominoes falling woman Images | DepositPh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461" y="424657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883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0" y="-53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250" y="1406525"/>
            <a:ext cx="10515600" cy="38862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77% of patients transferred to Thoracic ward on Day Zero</a:t>
            </a:r>
          </a:p>
          <a:p>
            <a:r>
              <a:rPr lang="en-GB" dirty="0">
                <a:solidFill>
                  <a:schemeClr val="tx1"/>
                </a:solidFill>
              </a:rPr>
              <a:t>85% of Day Zero patients followed pathway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65% of HDU bed occupancy saved compared to predicted</a:t>
            </a:r>
          </a:p>
          <a:p>
            <a:r>
              <a:rPr lang="en-GB" dirty="0">
                <a:solidFill>
                  <a:schemeClr val="tx1"/>
                </a:solidFill>
              </a:rPr>
              <a:t>15% of patients required unexpected HDU admission</a:t>
            </a:r>
          </a:p>
          <a:p>
            <a:r>
              <a:rPr lang="en-GB" dirty="0">
                <a:solidFill>
                  <a:schemeClr val="tx1"/>
                </a:solidFill>
              </a:rPr>
              <a:t>100% of patients managed safely</a:t>
            </a:r>
          </a:p>
          <a:p>
            <a:r>
              <a:rPr lang="en-GB" dirty="0">
                <a:solidFill>
                  <a:schemeClr val="tx1"/>
                </a:solidFill>
              </a:rPr>
              <a:t>1 Inpatient bed day saved per patient (</a:t>
            </a:r>
            <a:r>
              <a:rPr lang="en-GB" dirty="0" err="1">
                <a:solidFill>
                  <a:schemeClr val="tx1"/>
                </a:solidFill>
              </a:rPr>
              <a:t>LoS</a:t>
            </a:r>
            <a:r>
              <a:rPr lang="en-GB" dirty="0">
                <a:solidFill>
                  <a:schemeClr val="tx1"/>
                </a:solidFill>
              </a:rPr>
              <a:t> 3 vs 4cdays)</a:t>
            </a:r>
          </a:p>
        </p:txBody>
      </p:sp>
      <p:pic>
        <p:nvPicPr>
          <p:cNvPr id="1026" name="Picture 2" descr="Problems, Remedies, Outcomes - Clean Learn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03"/>
          <a:stretch/>
        </p:blipFill>
        <p:spPr bwMode="auto">
          <a:xfrm>
            <a:off x="9675829" y="223611"/>
            <a:ext cx="2276687" cy="24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591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450" y="-603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Success</a:t>
            </a:r>
          </a:p>
        </p:txBody>
      </p:sp>
      <p:pic>
        <p:nvPicPr>
          <p:cNvPr id="13314" name="Picture 2" descr="What the 'Success Sequence' Misses - American Compas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458" y="1457325"/>
            <a:ext cx="5871984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096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-1301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Day Zero 2.0</a:t>
            </a:r>
          </a:p>
        </p:txBody>
      </p:sp>
      <p:pic>
        <p:nvPicPr>
          <p:cNvPr id="14338" name="Picture 2" descr="Scaling Up is Hard to D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475" y="1357312"/>
            <a:ext cx="70294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503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38" y="-476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38" y="1217800"/>
            <a:ext cx="6305550" cy="43956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All major lung resections</a:t>
            </a:r>
          </a:p>
          <a:p>
            <a:r>
              <a:rPr lang="en-GB" sz="2400" dirty="0">
                <a:solidFill>
                  <a:schemeClr val="tx1"/>
                </a:solidFill>
              </a:rPr>
              <a:t>All surgeons</a:t>
            </a:r>
          </a:p>
          <a:p>
            <a:r>
              <a:rPr lang="en-GB" sz="2400" dirty="0">
                <a:solidFill>
                  <a:schemeClr val="tx1"/>
                </a:solidFill>
              </a:rPr>
              <a:t>2 lists per day</a:t>
            </a:r>
          </a:p>
          <a:p>
            <a:r>
              <a:rPr lang="en-GB" sz="2400" dirty="0">
                <a:solidFill>
                  <a:schemeClr val="tx1"/>
                </a:solidFill>
              </a:rPr>
              <a:t>Potentially 2 cases per list – up to 5x increase</a:t>
            </a:r>
          </a:p>
          <a:p>
            <a:r>
              <a:rPr lang="en-GB" sz="2400" dirty="0">
                <a:solidFill>
                  <a:schemeClr val="tx1"/>
                </a:solidFill>
              </a:rPr>
              <a:t>Ward capacity</a:t>
            </a:r>
          </a:p>
          <a:p>
            <a:r>
              <a:rPr lang="en-GB" sz="2400" dirty="0">
                <a:solidFill>
                  <a:schemeClr val="tx1"/>
                </a:solidFill>
              </a:rPr>
              <a:t>Safe staffing levels</a:t>
            </a:r>
          </a:p>
          <a:p>
            <a:r>
              <a:rPr lang="en-GB" sz="2400" dirty="0">
                <a:solidFill>
                  <a:schemeClr val="tx1"/>
                </a:solidFill>
              </a:rPr>
              <a:t>Daytime vs </a:t>
            </a:r>
            <a:r>
              <a:rPr lang="en-GB" sz="2400" dirty="0" err="1">
                <a:solidFill>
                  <a:schemeClr val="tx1"/>
                </a:solidFill>
              </a:rPr>
              <a:t>Nighttime</a:t>
            </a: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Higher throughput vs complications</a:t>
            </a:r>
          </a:p>
          <a:p>
            <a:r>
              <a:rPr lang="en-GB" sz="2400" dirty="0">
                <a:solidFill>
                  <a:schemeClr val="tx1"/>
                </a:solidFill>
              </a:rPr>
              <a:t>Investment???</a:t>
            </a:r>
          </a:p>
        </p:txBody>
      </p:sp>
    </p:spTree>
    <p:extLst>
      <p:ext uri="{BB962C8B-B14F-4D97-AF65-F5344CB8AC3E}">
        <p14:creationId xmlns:p14="http://schemas.microsoft.com/office/powerpoint/2010/main" val="175870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-53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Current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915" y="1271588"/>
            <a:ext cx="5785485" cy="417671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2400" dirty="0">
                <a:solidFill>
                  <a:schemeClr val="tx1"/>
                </a:solidFill>
              </a:rPr>
              <a:t>Day Zero established practice</a:t>
            </a:r>
          </a:p>
          <a:p>
            <a:r>
              <a:rPr lang="en-GB" sz="2400" dirty="0">
                <a:solidFill>
                  <a:schemeClr val="tx1"/>
                </a:solidFill>
              </a:rPr>
              <a:t>Safer surgery</a:t>
            </a:r>
          </a:p>
          <a:p>
            <a:r>
              <a:rPr lang="en-GB" sz="2400" dirty="0">
                <a:solidFill>
                  <a:schemeClr val="tx1"/>
                </a:solidFill>
              </a:rPr>
              <a:t>Simplified anaesthesia</a:t>
            </a:r>
          </a:p>
          <a:p>
            <a:r>
              <a:rPr lang="en-GB" sz="2400" dirty="0">
                <a:solidFill>
                  <a:schemeClr val="tx1"/>
                </a:solidFill>
              </a:rPr>
              <a:t>Robust ward processes</a:t>
            </a:r>
          </a:p>
          <a:p>
            <a:r>
              <a:rPr lang="en-GB" sz="2400" dirty="0">
                <a:solidFill>
                  <a:schemeClr val="tx1"/>
                </a:solidFill>
              </a:rPr>
              <a:t>Familiarity</a:t>
            </a:r>
          </a:p>
          <a:p>
            <a:r>
              <a:rPr lang="en-GB" sz="2400" dirty="0">
                <a:solidFill>
                  <a:schemeClr val="tx1"/>
                </a:solidFill>
              </a:rPr>
              <a:t>Patients happy</a:t>
            </a:r>
          </a:p>
          <a:p>
            <a:r>
              <a:rPr lang="en-GB" sz="2400" dirty="0">
                <a:solidFill>
                  <a:schemeClr val="tx1"/>
                </a:solidFill>
              </a:rPr>
              <a:t>Still looking for investment!</a:t>
            </a:r>
          </a:p>
        </p:txBody>
      </p:sp>
      <p:pic>
        <p:nvPicPr>
          <p:cNvPr id="16388" name="Picture 4" descr="Behind every success is a great team. What makes a winning team? | by Kasia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47" y="1657351"/>
            <a:ext cx="6016846" cy="344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172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464" y="2597686"/>
            <a:ext cx="9475520" cy="1683369"/>
          </a:xfrm>
        </p:spPr>
        <p:txBody>
          <a:bodyPr>
            <a:noAutofit/>
          </a:bodyPr>
          <a:lstStyle/>
          <a:p>
            <a:r>
              <a:rPr lang="en-GB" sz="5400" dirty="0">
                <a:latin typeface="+mn-lt"/>
              </a:rPr>
              <a:t>Ms Jennifer Whiteley</a:t>
            </a:r>
            <a:br>
              <a:rPr lang="en-GB" sz="5400" dirty="0">
                <a:latin typeface="+mn-lt"/>
              </a:rPr>
            </a:br>
            <a:r>
              <a:rPr lang="en-GB" sz="5400" dirty="0">
                <a:latin typeface="+mn-lt"/>
              </a:rPr>
              <a:t>Consultant Thoracic Surgeon</a:t>
            </a:r>
          </a:p>
        </p:txBody>
      </p:sp>
    </p:spTree>
    <p:extLst>
      <p:ext uri="{BB962C8B-B14F-4D97-AF65-F5344CB8AC3E}">
        <p14:creationId xmlns:p14="http://schemas.microsoft.com/office/powerpoint/2010/main" val="8250542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38200" y="1690688"/>
            <a:ext cx="5967777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400" dirty="0">
                <a:solidFill>
                  <a:srgbClr val="222222"/>
                </a:solidFill>
              </a:rPr>
              <a:t>Thoracotomy → VATS → RATS →</a:t>
            </a:r>
            <a:br>
              <a:rPr lang="en-US" sz="2400" dirty="0">
                <a:solidFill>
                  <a:srgbClr val="222222"/>
                </a:solidFill>
              </a:rPr>
            </a:br>
            <a:r>
              <a:rPr lang="en-US" sz="2400" dirty="0">
                <a:solidFill>
                  <a:srgbClr val="222222"/>
                </a:solidFill>
              </a:rPr>
              <a:t>Enhanced Recovery</a:t>
            </a:r>
            <a:endParaRPr lang="en-US" sz="2400" dirty="0"/>
          </a:p>
          <a:p>
            <a:endParaRPr lang="en-US" sz="2400" dirty="0">
              <a:solidFill>
                <a:srgbClr val="222222"/>
              </a:solidFill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 </a:t>
            </a:r>
          </a:p>
          <a:p>
            <a:endParaRPr lang="en-US" sz="2400" dirty="0">
              <a:solidFill>
                <a:srgbClr val="222222"/>
              </a:solidFill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03F46B-6542-19D9-6CD2-4596A9ABC4C3}"/>
              </a:ext>
            </a:extLst>
          </p:cNvPr>
          <p:cNvSpPr txBox="1"/>
          <p:nvPr/>
        </p:nvSpPr>
        <p:spPr>
          <a:xfrm>
            <a:off x="1896083" y="3824740"/>
            <a:ext cx="3310955" cy="611386"/>
          </a:xfrm>
          <a:prstGeom prst="rightArrow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ea typeface="Calibri"/>
                <a:cs typeface="Calibri"/>
              </a:rPr>
              <a:t>Day Zero Ward Admission</a:t>
            </a:r>
            <a:endParaRPr lang="en-US" sz="140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Surgical evolution that made day zero ward admission possible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802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44220" y="1547448"/>
            <a:ext cx="589788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400" dirty="0">
                <a:solidFill>
                  <a:srgbClr val="222222"/>
                </a:solidFill>
              </a:rPr>
              <a:t>Thoracotomy → HDU→ Ward → Home</a:t>
            </a:r>
            <a:endParaRPr lang="en-US" sz="2400" dirty="0"/>
          </a:p>
          <a:p>
            <a:endParaRPr lang="en-US" sz="2400" dirty="0">
              <a:solidFill>
                <a:srgbClr val="222222"/>
              </a:solidFill>
            </a:endParaRPr>
          </a:p>
          <a:p>
            <a:r>
              <a:rPr lang="en-US" sz="2400" dirty="0">
                <a:solidFill>
                  <a:srgbClr val="222222"/>
                </a:solidFill>
              </a:rPr>
              <a:t>• Large incision and rib spreading</a:t>
            </a:r>
            <a:endParaRPr lang="en-US" sz="2400" dirty="0"/>
          </a:p>
          <a:p>
            <a:r>
              <a:rPr lang="en-US" sz="2400" dirty="0">
                <a:solidFill>
                  <a:srgbClr val="222222"/>
                </a:solidFill>
              </a:rPr>
              <a:t>• Significant pain – Epidurals </a:t>
            </a:r>
            <a:endParaRPr lang="en-US" sz="2400" dirty="0"/>
          </a:p>
          <a:p>
            <a:r>
              <a:rPr lang="en-US" sz="2400" dirty="0">
                <a:solidFill>
                  <a:srgbClr val="222222"/>
                </a:solidFill>
              </a:rPr>
              <a:t>• Longer recovery and LOS</a:t>
            </a:r>
            <a:endParaRPr lang="en-US" sz="2400" dirty="0">
              <a:ea typeface="Calibri" panose="020F0502020204030204"/>
              <a:cs typeface="Calibri" panose="020F0502020204030204"/>
            </a:endParaRPr>
          </a:p>
          <a:p>
            <a:endParaRPr lang="en-US" sz="2400" dirty="0">
              <a:solidFill>
                <a:srgbClr val="222222"/>
              </a:solidFill>
              <a:ea typeface="Calibri"/>
              <a:cs typeface="Calibri"/>
            </a:endParaRP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Good access to the hilum</a:t>
            </a: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Remains incision of choice for many complex surgeries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3E41C-71AA-D9E0-DF2D-03FF214DF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798" y="125901"/>
            <a:ext cx="4117487" cy="3011123"/>
          </a:xfrm>
          <a:prstGeom prst="rect">
            <a:avLst/>
          </a:prstGeom>
        </p:spPr>
      </p:pic>
      <p:pic>
        <p:nvPicPr>
          <p:cNvPr id="6" name="Picture 5" descr="Image result for large thoracotomy scar">
            <a:extLst>
              <a:ext uri="{FF2B5EF4-FFF2-40B4-BE49-F238E27FC236}">
                <a16:creationId xmlns:a16="http://schemas.microsoft.com/office/drawing/2014/main" id="{CB17BEF8-BF42-F7FC-E759-C902E7FEF1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3"/>
          <a:stretch>
            <a:fillRect/>
          </a:stretch>
        </p:blipFill>
        <p:spPr>
          <a:xfrm>
            <a:off x="7165365" y="2748633"/>
            <a:ext cx="2563203" cy="317952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15 years ago</a:t>
            </a:r>
          </a:p>
        </p:txBody>
      </p:sp>
    </p:spTree>
    <p:extLst>
      <p:ext uri="{BB962C8B-B14F-4D97-AF65-F5344CB8AC3E}">
        <p14:creationId xmlns:p14="http://schemas.microsoft.com/office/powerpoint/2010/main" val="1217304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A28FE69-646D-5794-B485-82FD635D44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399320"/>
              </p:ext>
            </p:extLst>
          </p:nvPr>
        </p:nvGraphicFramePr>
        <p:xfrm>
          <a:off x="228600" y="365125"/>
          <a:ext cx="11639549" cy="6183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surgical revolution</a:t>
            </a:r>
          </a:p>
        </p:txBody>
      </p:sp>
    </p:spTree>
    <p:extLst>
      <p:ext uri="{BB962C8B-B14F-4D97-AF65-F5344CB8AC3E}">
        <p14:creationId xmlns:p14="http://schemas.microsoft.com/office/powerpoint/2010/main" val="3452232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0FF53C-40A3-6943-66EA-865980392F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7"/>
          <a:stretch>
            <a:fillRect/>
          </a:stretch>
        </p:blipFill>
        <p:spPr>
          <a:xfrm>
            <a:off x="7280276" y="154518"/>
            <a:ext cx="4351867" cy="28981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976AFC-4F0B-0A67-DAD3-60A3A4278A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73"/>
          <a:stretch>
            <a:fillRect/>
          </a:stretch>
        </p:blipFill>
        <p:spPr>
          <a:xfrm>
            <a:off x="9345613" y="3169180"/>
            <a:ext cx="2369200" cy="3017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6FCCB9-5042-5640-D779-0C408942D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7442" y="3428473"/>
            <a:ext cx="3409951" cy="25622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40AC2C-F015-2C17-CC29-865CAF92F1ED}"/>
              </a:ext>
            </a:extLst>
          </p:cNvPr>
          <p:cNvSpPr txBox="1"/>
          <p:nvPr/>
        </p:nvSpPr>
        <p:spPr>
          <a:xfrm>
            <a:off x="755649" y="1882967"/>
            <a:ext cx="4783667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First VATS lobe (in the world!) -  Bill Walker RIE 2010 </a:t>
            </a:r>
            <a:endParaRPr lang="en-US" sz="2400" dirty="0"/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Total endoscopic approach</a:t>
            </a: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No rib spreading</a:t>
            </a: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Shift towards paravertebral catheters over epidurals </a:t>
            </a: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Less pain/ surgical insult </a:t>
            </a:r>
          </a:p>
          <a:p>
            <a:endParaRPr lang="en-US" sz="2400" dirty="0"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023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Video Assisted Thoracic Surgery (VATS)</a:t>
            </a:r>
          </a:p>
        </p:txBody>
      </p:sp>
    </p:spTree>
    <p:extLst>
      <p:ext uri="{BB962C8B-B14F-4D97-AF65-F5344CB8AC3E}">
        <p14:creationId xmlns:p14="http://schemas.microsoft.com/office/powerpoint/2010/main" val="724007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31520" y="1097280"/>
            <a:ext cx="1051560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dirty="0">
              <a:solidFill>
                <a:srgbClr val="222222"/>
              </a:solidFill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1F178C-85DB-77BF-A836-F9930D275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99" y="687918"/>
            <a:ext cx="11609919" cy="548216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VATS revolution at GJUNH</a:t>
            </a:r>
          </a:p>
        </p:txBody>
      </p:sp>
    </p:spTree>
    <p:extLst>
      <p:ext uri="{BB962C8B-B14F-4D97-AF65-F5344CB8AC3E}">
        <p14:creationId xmlns:p14="http://schemas.microsoft.com/office/powerpoint/2010/main" val="411280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F5DD-29F7-2866-1D35-0291F71B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0BE35F7F-5BC3-6AA3-9A23-DB1F79B9822E}"/>
              </a:ext>
            </a:extLst>
          </p:cNvPr>
          <p:cNvSpPr/>
          <p:nvPr/>
        </p:nvSpPr>
        <p:spPr>
          <a:xfrm>
            <a:off x="731520" y="1097280"/>
            <a:ext cx="1051560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dirty="0">
              <a:solidFill>
                <a:srgbClr val="222222"/>
              </a:solidFill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C38ADF-EFA8-DBAC-0EBB-0BD8CFDA6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40" y="-51012"/>
            <a:ext cx="5416788" cy="57890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12882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63E68-DA3C-40D7-A79A-AD7B9B8E5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77191FA-6701-4C8F-D871-1FC1E528B127}"/>
              </a:ext>
            </a:extLst>
          </p:cNvPr>
          <p:cNvSpPr/>
          <p:nvPr/>
        </p:nvSpPr>
        <p:spPr>
          <a:xfrm>
            <a:off x="731520" y="1097280"/>
            <a:ext cx="1051560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dirty="0">
              <a:solidFill>
                <a:srgbClr val="222222"/>
              </a:solidFill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423768-36A5-370D-DD16-26445DE193DD}"/>
              </a:ext>
            </a:extLst>
          </p:cNvPr>
          <p:cNvSpPr txBox="1"/>
          <p:nvPr/>
        </p:nvSpPr>
        <p:spPr>
          <a:xfrm>
            <a:off x="1310809" y="1587252"/>
            <a:ext cx="8195141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Robotic Surgery introduced at GJNH in 2018</a:t>
            </a: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No rib spreading, less pain etc..</a:t>
            </a: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As with VATs- one surgeon at a time </a:t>
            </a: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Now one of the largest </a:t>
            </a:r>
            <a:r>
              <a:rPr lang="en-US" sz="2400" dirty="0" err="1">
                <a:ea typeface="Calibri"/>
                <a:cs typeface="Calibri"/>
              </a:rPr>
              <a:t>centres</a:t>
            </a:r>
            <a:r>
              <a:rPr lang="en-US" sz="2400" dirty="0">
                <a:ea typeface="Calibri"/>
                <a:cs typeface="Calibri"/>
              </a:rPr>
              <a:t> in the UK for thoracic Robotic Surgery</a:t>
            </a:r>
          </a:p>
          <a:p>
            <a:pPr marL="285744" indent="-285744">
              <a:buFont typeface="Arial"/>
              <a:buChar char="•"/>
            </a:pPr>
            <a:endParaRPr lang="en-US" sz="2400" dirty="0">
              <a:ea typeface="Calibri"/>
              <a:cs typeface="Calibri"/>
            </a:endParaRPr>
          </a:p>
          <a:p>
            <a:pPr marL="285744" indent="-285744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What's different ?</a:t>
            </a:r>
          </a:p>
          <a:p>
            <a:pPr marL="742932" lvl="1" indent="-285744">
              <a:buFont typeface="Arial"/>
              <a:buChar char="o"/>
            </a:pPr>
            <a:r>
              <a:rPr lang="en-US" sz="2400" dirty="0">
                <a:ea typeface="Calibri"/>
                <a:cs typeface="Calibri"/>
              </a:rPr>
              <a:t>Dexterity of the robot </a:t>
            </a:r>
          </a:p>
          <a:p>
            <a:pPr marL="742932" lvl="1" indent="-285744">
              <a:buFont typeface="Courier New"/>
              <a:buChar char="o"/>
            </a:pPr>
            <a:r>
              <a:rPr lang="en-US" sz="2400" dirty="0">
                <a:ea typeface="Calibri"/>
                <a:cs typeface="Calibri"/>
              </a:rPr>
              <a:t>Increasing the complexity of surgeries that can be done minimally invasively </a:t>
            </a:r>
          </a:p>
          <a:p>
            <a:pPr marL="742932" lvl="1" indent="-285744">
              <a:buFont typeface="Arial"/>
              <a:buChar char="o"/>
            </a:pPr>
            <a:endParaRPr lang="en-US" sz="2400" dirty="0">
              <a:ea typeface="Calibri"/>
              <a:cs typeface="Calibri"/>
            </a:endParaRPr>
          </a:p>
          <a:p>
            <a:endParaRPr lang="en-US" sz="2400" dirty="0">
              <a:ea typeface="Calibri"/>
              <a:cs typeface="Calibri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Robotic Assisted Thoracic Surgery (RATS)</a:t>
            </a:r>
          </a:p>
        </p:txBody>
      </p:sp>
    </p:spTree>
    <p:extLst>
      <p:ext uri="{BB962C8B-B14F-4D97-AF65-F5344CB8AC3E}">
        <p14:creationId xmlns:p14="http://schemas.microsoft.com/office/powerpoint/2010/main" val="4194016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DD36C-7CF0-F07D-1A17-08E32B91F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D30DC9C0-B2F0-BCD5-DBCB-1F02007E042F}"/>
              </a:ext>
            </a:extLst>
          </p:cNvPr>
          <p:cNvSpPr/>
          <p:nvPr/>
        </p:nvSpPr>
        <p:spPr>
          <a:xfrm>
            <a:off x="731520" y="1097280"/>
            <a:ext cx="1051560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dirty="0">
              <a:solidFill>
                <a:srgbClr val="222222"/>
              </a:solidFill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B40FE-297E-286B-9FB8-3030AE511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217" y="1366662"/>
            <a:ext cx="7160683" cy="418958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Robotic revolution at GJUNH</a:t>
            </a:r>
          </a:p>
        </p:txBody>
      </p:sp>
    </p:spTree>
    <p:extLst>
      <p:ext uri="{BB962C8B-B14F-4D97-AF65-F5344CB8AC3E}">
        <p14:creationId xmlns:p14="http://schemas.microsoft.com/office/powerpoint/2010/main" val="2515939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9F14E-6305-D08A-4465-1A30A71C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22260709-5CD1-B14A-7DD2-36DEA80FD404}"/>
              </a:ext>
            </a:extLst>
          </p:cNvPr>
          <p:cNvSpPr/>
          <p:nvPr/>
        </p:nvSpPr>
        <p:spPr>
          <a:xfrm>
            <a:off x="731520" y="1097280"/>
            <a:ext cx="1051560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dirty="0">
              <a:solidFill>
                <a:srgbClr val="222222"/>
              </a:solidFill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A3382F-703C-AEDB-90D5-D25BFE4BE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83" y="1562099"/>
            <a:ext cx="4128817" cy="392493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57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Robotic revolution at GJNUNH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186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8E1B2-A393-056F-716F-AA0448CF2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AAAA014-CC3D-6DD7-7B50-6B70D7019A20}"/>
              </a:ext>
            </a:extLst>
          </p:cNvPr>
          <p:cNvSpPr/>
          <p:nvPr/>
        </p:nvSpPr>
        <p:spPr>
          <a:xfrm>
            <a:off x="731520" y="1097280"/>
            <a:ext cx="1051560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dirty="0">
              <a:solidFill>
                <a:srgbClr val="222222"/>
              </a:solidFill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FD5BBC-01EA-C7D9-E763-D63414493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757" y="1394523"/>
            <a:ext cx="6315844" cy="430777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52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Robotic revolution at GJNUNH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27624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38200" y="1408430"/>
            <a:ext cx="11511280" cy="4160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400" b="1" dirty="0">
                <a:solidFill>
                  <a:srgbClr val="222222"/>
                </a:solidFill>
              </a:rPr>
              <a:t>ERAS Principles:</a:t>
            </a:r>
            <a:endParaRPr lang="en-US" sz="2400" b="1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222222"/>
                </a:solidFill>
              </a:rPr>
              <a:t>Patients recover by walking, eating, sleeping normally and regaining independence.</a:t>
            </a:r>
            <a:endParaRPr lang="en-US" sz="2400" dirty="0">
              <a:ea typeface="Calibri"/>
              <a:cs typeface="Calibri"/>
            </a:endParaRPr>
          </a:p>
          <a:p>
            <a:endParaRPr lang="en-US" sz="2400" dirty="0">
              <a:solidFill>
                <a:srgbClr val="222222"/>
              </a:solidFill>
              <a:ea typeface="Calibri"/>
              <a:cs typeface="Calibri"/>
            </a:endParaRPr>
          </a:p>
          <a:p>
            <a:r>
              <a:rPr lang="en-US" sz="2400" b="1" dirty="0">
                <a:solidFill>
                  <a:srgbClr val="222222"/>
                </a:solidFill>
                <a:ea typeface="+mn-lt"/>
                <a:cs typeface="+mn-lt"/>
              </a:rPr>
              <a:t>Why Challenge Routine HDU?</a:t>
            </a:r>
            <a:endParaRPr lang="en-US" sz="2400" dirty="0">
              <a:solidFill>
                <a:srgbClr val="222222"/>
              </a:solidFill>
              <a:ea typeface="+mn-lt"/>
              <a:cs typeface="+mn-lt"/>
            </a:endParaRPr>
          </a:p>
          <a:p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Not every patient requires HDU-level care. Recover on ward when safe.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Massive shift to minimally invasive surgery – less pain, less epidurals, less monitoring</a:t>
            </a:r>
          </a:p>
          <a:p>
            <a:endParaRPr lang="en-US" sz="2400" dirty="0">
              <a:solidFill>
                <a:srgbClr val="222222"/>
              </a:solidFill>
              <a:ea typeface="Calibri"/>
              <a:cs typeface="Calibri"/>
            </a:endParaRPr>
          </a:p>
          <a:p>
            <a:r>
              <a:rPr lang="en-US" sz="2400" b="1" dirty="0">
                <a:solidFill>
                  <a:srgbClr val="222222"/>
                </a:solidFill>
                <a:ea typeface="+mn-lt"/>
                <a:cs typeface="+mn-lt"/>
              </a:rPr>
              <a:t>Post-operative Complications</a:t>
            </a:r>
            <a:endParaRPr lang="en-US" sz="2400" dirty="0">
              <a:solidFill>
                <a:srgbClr val="222222"/>
              </a:solidFill>
              <a:ea typeface="+mn-lt"/>
              <a:cs typeface="+mn-lt"/>
            </a:endParaRPr>
          </a:p>
          <a:p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AF, pneumonia, AKI and respiratory deterioration usually occur Day 2+.</a:t>
            </a:r>
            <a:b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</a:br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HDU on Day 0 does not prevent these.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222222"/>
                </a:solidFill>
                <a:ea typeface="Calibri"/>
                <a:cs typeface="Calibri"/>
              </a:rPr>
              <a:t>Robust escalation policies.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Where do patients recover best?</a:t>
            </a:r>
          </a:p>
        </p:txBody>
      </p:sp>
    </p:spTree>
    <p:extLst>
      <p:ext uri="{BB962C8B-B14F-4D97-AF65-F5344CB8AC3E}">
        <p14:creationId xmlns:p14="http://schemas.microsoft.com/office/powerpoint/2010/main" val="3196064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82319" y="1588710"/>
            <a:ext cx="5945051" cy="23165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22222"/>
                </a:solidFill>
              </a:rPr>
              <a:t>RATS/VATS → PACU → Ward → Home Day 2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22222"/>
                </a:solidFill>
              </a:rPr>
              <a:t>Virtual review Day 4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22222"/>
                </a:solidFill>
              </a:rPr>
              <a:t>Selected patients home with drains</a:t>
            </a:r>
            <a:endParaRPr lang="en-US" sz="24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new/ future pathway</a:t>
            </a:r>
          </a:p>
        </p:txBody>
      </p:sp>
    </p:spTree>
    <p:extLst>
      <p:ext uri="{BB962C8B-B14F-4D97-AF65-F5344CB8AC3E}">
        <p14:creationId xmlns:p14="http://schemas.microsoft.com/office/powerpoint/2010/main" val="4104666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38200" y="1313180"/>
            <a:ext cx="7891780" cy="20967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200" b="1" dirty="0">
                <a:solidFill>
                  <a:srgbClr val="222222"/>
                </a:solidFill>
              </a:rPr>
              <a:t>Day Zero is the result of better surgery, anaesthesia, nursing and ERAS principles.</a:t>
            </a:r>
            <a:endParaRPr lang="en-US" sz="3200" b="1" dirty="0">
              <a:ea typeface="Calibri"/>
              <a:cs typeface="Calibri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Key message</a:t>
            </a:r>
          </a:p>
        </p:txBody>
      </p:sp>
    </p:spTree>
    <p:extLst>
      <p:ext uri="{BB962C8B-B14F-4D97-AF65-F5344CB8AC3E}">
        <p14:creationId xmlns:p14="http://schemas.microsoft.com/office/powerpoint/2010/main" val="4303505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464" y="2597686"/>
            <a:ext cx="9475520" cy="1683369"/>
          </a:xfrm>
        </p:spPr>
        <p:txBody>
          <a:bodyPr>
            <a:noAutofit/>
          </a:bodyPr>
          <a:lstStyle/>
          <a:p>
            <a:r>
              <a:rPr lang="en-GB" sz="5400" dirty="0">
                <a:latin typeface="+mn-lt"/>
              </a:rPr>
              <a:t>Emma McColl</a:t>
            </a:r>
            <a:br>
              <a:rPr lang="en-GB" sz="5400" dirty="0">
                <a:latin typeface="+mn-lt"/>
              </a:rPr>
            </a:br>
            <a:r>
              <a:rPr lang="en-GB" sz="5400" dirty="0">
                <a:latin typeface="+mn-lt"/>
              </a:rPr>
              <a:t>Clinical Nurse Manager</a:t>
            </a:r>
          </a:p>
        </p:txBody>
      </p:sp>
    </p:spTree>
    <p:extLst>
      <p:ext uri="{BB962C8B-B14F-4D97-AF65-F5344CB8AC3E}">
        <p14:creationId xmlns:p14="http://schemas.microsoft.com/office/powerpoint/2010/main" val="30122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44</a:t>
            </a:fld>
            <a:endParaRPr lang="en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906164" y="2767805"/>
            <a:ext cx="5073650" cy="3257550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>
                <a:solidFill>
                  <a:schemeClr val="tx1"/>
                </a:solidFill>
              </a:rPr>
              <a:t>Default HDU admission after major lung resection​</a:t>
            </a:r>
          </a:p>
          <a:p>
            <a:pPr fontAlgn="base"/>
            <a:r>
              <a:rPr lang="en-US" sz="2400" dirty="0">
                <a:solidFill>
                  <a:schemeClr val="tx1"/>
                </a:solidFill>
              </a:rPr>
              <a:t>Multiple invasive lines and intensive monitoring​</a:t>
            </a:r>
          </a:p>
          <a:p>
            <a:pPr fontAlgn="base"/>
            <a:r>
              <a:rPr lang="en-US" sz="2400" dirty="0">
                <a:solidFill>
                  <a:schemeClr val="tx1"/>
                </a:solidFill>
              </a:rPr>
              <a:t>Immobility, pain and deconditioning risks​</a:t>
            </a:r>
          </a:p>
          <a:p>
            <a:pPr fontAlgn="base"/>
            <a:r>
              <a:rPr lang="en-US" sz="2400" dirty="0">
                <a:solidFill>
                  <a:schemeClr val="tx1"/>
                </a:solidFill>
              </a:rPr>
              <a:t>HDU capacity could drive cancellation​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2967" y="3223817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latin typeface="Times New Roman" panose="02020603050405020304" pitchFamily="18" charset="0"/>
              </a:rPr>
              <a:t> </a:t>
            </a:r>
            <a:endParaRPr lang="en-GB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906164" y="1880392"/>
            <a:ext cx="4719936" cy="578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Original patient Pathway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5550" y="1880391"/>
            <a:ext cx="4902200" cy="619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/>
              <a:t>Day Zero Patient Pathway</a:t>
            </a:r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6280150" y="2800386"/>
            <a:ext cx="5073650" cy="325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2400" dirty="0">
                <a:solidFill>
                  <a:schemeClr val="tx1"/>
                </a:solidFill>
              </a:rPr>
              <a:t>Ward care is suitable for the majority of patients</a:t>
            </a:r>
          </a:p>
          <a:p>
            <a:pPr fontAlgn="base"/>
            <a:r>
              <a:rPr lang="en-US" sz="2400" dirty="0">
                <a:solidFill>
                  <a:schemeClr val="tx1"/>
                </a:solidFill>
              </a:rPr>
              <a:t>Less attachments</a:t>
            </a:r>
          </a:p>
          <a:p>
            <a:pPr fontAlgn="base"/>
            <a:r>
              <a:rPr lang="en-US" sz="2400" dirty="0">
                <a:solidFill>
                  <a:schemeClr val="tx1"/>
                </a:solidFill>
              </a:rPr>
              <a:t>ERAS is easier to deliver</a:t>
            </a:r>
          </a:p>
          <a:p>
            <a:pPr fontAlgn="base"/>
            <a:r>
              <a:rPr lang="en-US" sz="2400" dirty="0">
                <a:solidFill>
                  <a:schemeClr val="tx1"/>
                </a:solidFill>
              </a:rPr>
              <a:t>Fewer HDU bed days, cancellations and inpatient days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1075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Why Day Zero​</a:t>
            </a: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815972" y="1252538"/>
            <a:ext cx="10515600" cy="6278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chemeClr val="tx1"/>
                </a:solidFill>
              </a:rPr>
              <a:t>A modern pathway enabled by minimally invasive surgery and robust ward processes​</a:t>
            </a:r>
          </a:p>
        </p:txBody>
      </p:sp>
    </p:spTree>
    <p:extLst>
      <p:ext uri="{BB962C8B-B14F-4D97-AF65-F5344CB8AC3E}">
        <p14:creationId xmlns:p14="http://schemas.microsoft.com/office/powerpoint/2010/main" val="31006768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The Nursing Contribution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1801837"/>
            <a:ext cx="2366191" cy="2363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7800" lvl="3"/>
            <a:r>
              <a:rPr lang="en-GB" sz="2400" b="1" dirty="0"/>
              <a:t>Ward Nursing Team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389230" y="1801834"/>
            <a:ext cx="2366191" cy="236376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8900" lvl="3"/>
            <a:r>
              <a:rPr lang="en-GB" sz="2400" b="1" dirty="0"/>
              <a:t>Acute Pain Service Nurse Specialists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0261" y="1801837"/>
            <a:ext cx="2366191" cy="2363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8900" lvl="3"/>
            <a:r>
              <a:rPr lang="en-GB" sz="2400" b="1" dirty="0"/>
              <a:t>Thoracic Nurse Specialist</a:t>
            </a:r>
          </a:p>
        </p:txBody>
      </p:sp>
      <p:sp>
        <p:nvSpPr>
          <p:cNvPr id="8" name="Rectangle 7"/>
          <p:cNvSpPr/>
          <p:nvPr/>
        </p:nvSpPr>
        <p:spPr>
          <a:xfrm>
            <a:off x="8611942" y="1801837"/>
            <a:ext cx="2366191" cy="236376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8900" lvl="3"/>
            <a:r>
              <a:rPr lang="en-GB" sz="2400" b="1" dirty="0"/>
              <a:t>ERAS Thoracic Nurse</a:t>
            </a:r>
          </a:p>
        </p:txBody>
      </p:sp>
    </p:spTree>
    <p:extLst>
      <p:ext uri="{BB962C8B-B14F-4D97-AF65-F5344CB8AC3E}">
        <p14:creationId xmlns:p14="http://schemas.microsoft.com/office/powerpoint/2010/main" val="770042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ERAS nursing principles for lung surgery</a:t>
            </a:r>
          </a:p>
        </p:txBody>
      </p:sp>
      <p:sp>
        <p:nvSpPr>
          <p:cNvPr id="5" name="Rectangle 4"/>
          <p:cNvSpPr/>
          <p:nvPr/>
        </p:nvSpPr>
        <p:spPr>
          <a:xfrm>
            <a:off x="257083" y="1337632"/>
            <a:ext cx="3170792" cy="2195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/>
              <a:t>Patient Partnership</a:t>
            </a:r>
          </a:p>
          <a:p>
            <a:r>
              <a:rPr lang="en-GB" sz="2400" dirty="0"/>
              <a:t>Education, expectation setting and shared goals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7083" y="3705421"/>
            <a:ext cx="3170792" cy="2063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/>
              <a:t>Move early and often</a:t>
            </a:r>
          </a:p>
          <a:p>
            <a:r>
              <a:rPr lang="en-GB" sz="2400" dirty="0"/>
              <a:t>Early mobilisation with lines and drains managed safely</a:t>
            </a:r>
          </a:p>
        </p:txBody>
      </p:sp>
      <p:sp>
        <p:nvSpPr>
          <p:cNvPr id="8" name="Rectangle 7"/>
          <p:cNvSpPr/>
          <p:nvPr/>
        </p:nvSpPr>
        <p:spPr>
          <a:xfrm>
            <a:off x="3553005" y="1320800"/>
            <a:ext cx="3113642" cy="2195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/>
              <a:t>Opioid Sparing Comfort</a:t>
            </a:r>
          </a:p>
          <a:p>
            <a:r>
              <a:rPr lang="en-GB" sz="2400" dirty="0"/>
              <a:t>Regular pain assessment and multimodal analgesia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430" y="3705419"/>
            <a:ext cx="3170792" cy="2063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/>
              <a:t>Restore Normality</a:t>
            </a:r>
          </a:p>
          <a:p>
            <a:r>
              <a:rPr lang="en-GB" sz="2400" dirty="0"/>
              <a:t>Oral fluids, nutrition, sleep and personal care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91777" y="1337632"/>
            <a:ext cx="3113642" cy="2195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/>
              <a:t>Pulmonary Function</a:t>
            </a:r>
          </a:p>
          <a:p>
            <a:r>
              <a:rPr lang="en-GB" sz="2400" dirty="0"/>
              <a:t>Upright posture, supported cough and breathing exercises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91777" y="3705420"/>
            <a:ext cx="3170792" cy="2063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b="1" dirty="0"/>
              <a:t>Standardise and Review</a:t>
            </a:r>
          </a:p>
          <a:p>
            <a:r>
              <a:rPr lang="en-GB" sz="2400" dirty="0"/>
              <a:t>Shared milestones, multidisciplinary review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569" y="1649850"/>
            <a:ext cx="2294584" cy="153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053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Day Zero Ward Priorities </a:t>
            </a: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3190820" y="1762496"/>
            <a:ext cx="8347130" cy="81517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189" marR="0" lvl="0" indent="-35559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▪"/>
              <a:defRPr sz="2400" b="0" i="0" u="none" strike="noStrike" cap="none">
                <a:solidFill>
                  <a:srgbClr val="FFFFFF"/>
                </a:solidFill>
                <a:latin typeface="+mn-lt"/>
                <a:ea typeface="Microsoft Yi Baiti" panose="03000500000000000000" pitchFamily="66" charset="0"/>
                <a:cs typeface="Arial"/>
                <a:sym typeface="Arial"/>
              </a:defRPr>
            </a:lvl1pPr>
            <a:lvl2pPr marL="914377" marR="0" lvl="1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▫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1" marR="0" lvl="5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598" indent="0">
              <a:buNone/>
            </a:pPr>
            <a:r>
              <a:rPr lang="en-GB" dirty="0">
                <a:solidFill>
                  <a:schemeClr val="tx1"/>
                </a:solidFill>
              </a:rPr>
              <a:t>Complete observations NEWS2, pain assessment, drain function and fluid balance.</a:t>
            </a: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3236614" y="3780918"/>
            <a:ext cx="8955386" cy="7403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189" marR="0" lvl="0" indent="-35559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▪"/>
              <a:defRPr sz="2400" b="0" i="0" u="none" strike="noStrike" cap="none">
                <a:solidFill>
                  <a:srgbClr val="FFFFFF"/>
                </a:solidFill>
                <a:latin typeface="+mn-lt"/>
                <a:ea typeface="Microsoft Yi Baiti" panose="03000500000000000000" pitchFamily="66" charset="0"/>
                <a:cs typeface="Arial"/>
                <a:sym typeface="Arial"/>
              </a:defRPr>
            </a:lvl1pPr>
            <a:lvl2pPr marL="914377" marR="0" lvl="1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▫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1" marR="0" lvl="5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598" indent="0">
              <a:buNone/>
            </a:pPr>
            <a:r>
              <a:rPr lang="en-GB" dirty="0">
                <a:solidFill>
                  <a:schemeClr val="tx1"/>
                </a:solidFill>
              </a:rPr>
              <a:t>Sit out and begin supported mobilisation. </a:t>
            </a:r>
          </a:p>
          <a:p>
            <a:pPr marL="101598" indent="0">
              <a:buNone/>
            </a:pPr>
            <a:r>
              <a:rPr lang="en-GB" dirty="0">
                <a:solidFill>
                  <a:schemeClr val="tx1"/>
                </a:solidFill>
              </a:rPr>
              <a:t>Manage drains and oxygen to preserve confidence and function.</a:t>
            </a: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3264334" y="4744954"/>
            <a:ext cx="7719279" cy="4924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189" marR="0" lvl="0" indent="-35559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▪"/>
              <a:defRPr sz="2400" b="0" i="0" u="none" strike="noStrike" cap="none">
                <a:solidFill>
                  <a:srgbClr val="FFFFFF"/>
                </a:solidFill>
                <a:latin typeface="+mn-lt"/>
                <a:ea typeface="Microsoft Yi Baiti" panose="03000500000000000000" pitchFamily="66" charset="0"/>
                <a:cs typeface="Arial"/>
                <a:sym typeface="Arial"/>
              </a:defRPr>
            </a:lvl1pPr>
            <a:lvl2pPr marL="914377" marR="0" lvl="1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▫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1" marR="0" lvl="5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598" indent="0">
              <a:buNone/>
            </a:pPr>
            <a:r>
              <a:rPr lang="en-GB" dirty="0">
                <a:solidFill>
                  <a:schemeClr val="tx1"/>
                </a:solidFill>
              </a:rPr>
              <a:t>Explain progress and goals to patient and family.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26591" y="1860809"/>
            <a:ext cx="2264229" cy="411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bg1"/>
                </a:solidFill>
              </a:rPr>
              <a:t>Observe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6590" y="2872092"/>
            <a:ext cx="2264231" cy="411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err="1">
                <a:solidFill>
                  <a:schemeClr val="bg1"/>
                </a:solidFill>
              </a:rPr>
              <a:t>Optimsise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26590" y="3865307"/>
            <a:ext cx="2264231" cy="411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bg1"/>
                </a:solidFill>
              </a:rPr>
              <a:t>Mobilise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6587" y="4798841"/>
            <a:ext cx="2264233" cy="411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solidFill>
                  <a:schemeClr val="bg1"/>
                </a:solidFill>
              </a:rPr>
              <a:t>Communicate</a:t>
            </a:r>
          </a:p>
        </p:txBody>
      </p:sp>
      <p:sp>
        <p:nvSpPr>
          <p:cNvPr id="12" name="Text Placeholder 1"/>
          <p:cNvSpPr txBox="1">
            <a:spLocks/>
          </p:cNvSpPr>
          <p:nvPr/>
        </p:nvSpPr>
        <p:spPr>
          <a:xfrm>
            <a:off x="3190820" y="2742088"/>
            <a:ext cx="7719279" cy="81517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189" marR="0" lvl="0" indent="-35559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▪"/>
              <a:defRPr sz="2400" b="0" i="0" u="none" strike="noStrike" cap="none">
                <a:solidFill>
                  <a:srgbClr val="FFFFFF"/>
                </a:solidFill>
                <a:latin typeface="+mn-lt"/>
                <a:ea typeface="Microsoft Yi Baiti" panose="03000500000000000000" pitchFamily="66" charset="0"/>
                <a:cs typeface="Arial"/>
                <a:sym typeface="Arial"/>
              </a:defRPr>
            </a:lvl1pPr>
            <a:lvl2pPr marL="914377" marR="0" lvl="1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▫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1" marR="0" lvl="5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598" indent="0">
              <a:buNone/>
            </a:pPr>
            <a:r>
              <a:rPr lang="en-GB" dirty="0">
                <a:solidFill>
                  <a:schemeClr val="tx1"/>
                </a:solidFill>
              </a:rPr>
              <a:t>Upright position, nausea control, oral intake as tolerated, timely analgesia.</a:t>
            </a:r>
          </a:p>
        </p:txBody>
      </p:sp>
    </p:spTree>
    <p:extLst>
      <p:ext uri="{BB962C8B-B14F-4D97-AF65-F5344CB8AC3E}">
        <p14:creationId xmlns:p14="http://schemas.microsoft.com/office/powerpoint/2010/main" val="635433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Safe delivery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What nurses need as Day Zero becomes established practice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9105" y="1679576"/>
            <a:ext cx="3589454" cy="194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accent1"/>
                </a:solidFill>
              </a:rPr>
              <a:t>Competence</a:t>
            </a:r>
          </a:p>
          <a:p>
            <a:r>
              <a:rPr lang="en-GB" sz="2400" dirty="0"/>
              <a:t>Education, supervised practice, drain, analgesia and respiratory care and escalation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4565651" y="1688797"/>
            <a:ext cx="3589454" cy="194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accent1"/>
                </a:solidFill>
              </a:rPr>
              <a:t>Capacity</a:t>
            </a:r>
          </a:p>
          <a:p>
            <a:r>
              <a:rPr lang="en-GB" sz="2400" dirty="0"/>
              <a:t>Safe staffing numbers, skill mix and experience. Ward bed capacity*/-</a:t>
            </a:r>
          </a:p>
        </p:txBody>
      </p:sp>
      <p:sp>
        <p:nvSpPr>
          <p:cNvPr id="6" name="Rectangle 5"/>
          <p:cNvSpPr/>
          <p:nvPr/>
        </p:nvSpPr>
        <p:spPr>
          <a:xfrm>
            <a:off x="8342197" y="1688797"/>
            <a:ext cx="3589454" cy="19495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accent1"/>
                </a:solidFill>
              </a:rPr>
              <a:t>Clinical Support</a:t>
            </a:r>
          </a:p>
          <a:p>
            <a:r>
              <a:rPr lang="en-GB" sz="2400" dirty="0"/>
              <a:t>Reliable access to ANPs, surgeons, anaesthetic, physiotherapy, OT, dietitian, pain team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06" y="3727370"/>
            <a:ext cx="3589454" cy="194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accent1"/>
                </a:solidFill>
              </a:rPr>
              <a:t>Standard Work</a:t>
            </a:r>
          </a:p>
          <a:p>
            <a:r>
              <a:rPr lang="en-GB" sz="2400" dirty="0"/>
              <a:t>Clear policy, transfer criteria, monitoring, handover tools and escalation routes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65651" y="3727370"/>
            <a:ext cx="3589454" cy="194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accent1"/>
                </a:solidFill>
              </a:rPr>
              <a:t>Learning System</a:t>
            </a:r>
          </a:p>
          <a:p>
            <a:r>
              <a:rPr lang="en-GB" sz="2400" dirty="0"/>
              <a:t>Audit, outcomes, patient experience and staff experience </a:t>
            </a:r>
          </a:p>
        </p:txBody>
      </p:sp>
      <p:sp>
        <p:nvSpPr>
          <p:cNvPr id="9" name="Rectangle 8"/>
          <p:cNvSpPr/>
          <p:nvPr/>
        </p:nvSpPr>
        <p:spPr>
          <a:xfrm>
            <a:off x="8342196" y="3727370"/>
            <a:ext cx="3589454" cy="19495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sz="2400" b="1" dirty="0">
                <a:solidFill>
                  <a:schemeClr val="accent1"/>
                </a:solidFill>
              </a:rPr>
              <a:t>Patient Voice</a:t>
            </a:r>
          </a:p>
          <a:p>
            <a:r>
              <a:rPr lang="en-GB" sz="2400" dirty="0"/>
              <a:t>Use feedback to improve education, confidence, ward experience and discharge support</a:t>
            </a:r>
          </a:p>
        </p:txBody>
      </p:sp>
    </p:spTree>
    <p:extLst>
      <p:ext uri="{BB962C8B-B14F-4D97-AF65-F5344CB8AC3E}">
        <p14:creationId xmlns:p14="http://schemas.microsoft.com/office/powerpoint/2010/main" val="10786383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267" dirty="0">
                <a:solidFill>
                  <a:schemeClr val="tx1"/>
                </a:solidFill>
              </a:rPr>
              <a:t>Key messages for nursing practice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667" b="1" dirty="0">
                <a:solidFill>
                  <a:schemeClr val="tx1"/>
                </a:solidFill>
              </a:rPr>
              <a:t>Day zero is not lower acuity care. It is enhanced recovery delivered within the ward with clear boundaries</a:t>
            </a:r>
          </a:p>
          <a:p>
            <a:r>
              <a:rPr lang="en-GB" sz="2667" dirty="0">
                <a:solidFill>
                  <a:schemeClr val="tx1"/>
                </a:solidFill>
              </a:rPr>
              <a:t>ERAS is delivered through reliable everyday nursing and ANP actions that protect patient function and independence</a:t>
            </a:r>
          </a:p>
          <a:p>
            <a:r>
              <a:rPr lang="en-GB" sz="2667" dirty="0">
                <a:solidFill>
                  <a:schemeClr val="tx1"/>
                </a:solidFill>
              </a:rPr>
              <a:t>Early recognition and escalation are markers of pathway safety not pathway failure</a:t>
            </a:r>
          </a:p>
          <a:p>
            <a:r>
              <a:rPr lang="en-GB" sz="2667" dirty="0">
                <a:solidFill>
                  <a:schemeClr val="tx1"/>
                </a:solidFill>
              </a:rPr>
              <a:t>Education, nurse staffing and MDT access must develop together to ensure success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5049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9AD96B9-335D-B64E-3182-94B62CCB7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53" y="3416918"/>
            <a:ext cx="11149940" cy="1036329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5400" b="1" dirty="0"/>
              <a:t>Panel Q&amp;A</a:t>
            </a:r>
          </a:p>
        </p:txBody>
      </p:sp>
    </p:spTree>
    <p:extLst>
      <p:ext uri="{BB962C8B-B14F-4D97-AF65-F5344CB8AC3E}">
        <p14:creationId xmlns:p14="http://schemas.microsoft.com/office/powerpoint/2010/main" val="438323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ef77447-1083-4dec-b89f-27c765076840}" enabled="0" method="" siteId="{0ef77447-1083-4dec-b89f-27c76507684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1730</Words>
  <Application>Microsoft Office PowerPoint</Application>
  <PresentationFormat>Widescreen</PresentationFormat>
  <Paragraphs>399</Paragraphs>
  <Slides>50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Times New Roman</vt:lpstr>
      <vt:lpstr>Office Theme</vt:lpstr>
      <vt:lpstr>Day Zero and Beyond (Thoracic Surgery)</vt:lpstr>
      <vt:lpstr>Dr Mark Steven Consultant Cardiothoracic Anaesthetist</vt:lpstr>
      <vt:lpstr>Background</vt:lpstr>
      <vt:lpstr>VATs and RATs</vt:lpstr>
      <vt:lpstr>Original pathway</vt:lpstr>
      <vt:lpstr>Perioperative team</vt:lpstr>
      <vt:lpstr>Day Zero proposal</vt:lpstr>
      <vt:lpstr>Established practice</vt:lpstr>
      <vt:lpstr>PowerPoint Presentation</vt:lpstr>
      <vt:lpstr>Writing the policy</vt:lpstr>
      <vt:lpstr>Project Management obstacles</vt:lpstr>
      <vt:lpstr>Our process</vt:lpstr>
      <vt:lpstr>Day Zero – The Pilot</vt:lpstr>
      <vt:lpstr>PowerPoint Presentation</vt:lpstr>
      <vt:lpstr>PowerPoint Presentation</vt:lpstr>
      <vt:lpstr>PowerPoint Presentation</vt:lpstr>
      <vt:lpstr>Audit</vt:lpstr>
      <vt:lpstr>Results</vt:lpstr>
      <vt:lpstr>Results</vt:lpstr>
      <vt:lpstr>Results</vt:lpstr>
      <vt:lpstr>Day Zero but needed HDU</vt:lpstr>
      <vt:lpstr>Day Zero but needed HDU</vt:lpstr>
      <vt:lpstr>Needed escalation to HDU</vt:lpstr>
      <vt:lpstr>Outcome</vt:lpstr>
      <vt:lpstr>Success</vt:lpstr>
      <vt:lpstr>Day Zero 2.0</vt:lpstr>
      <vt:lpstr>Issues</vt:lpstr>
      <vt:lpstr>Current position</vt:lpstr>
      <vt:lpstr>Ms Jennifer Whiteley Consultant Thoracic Surgeon</vt:lpstr>
      <vt:lpstr>Surgical evolution that made day zero ward admission possible</vt:lpstr>
      <vt:lpstr>15 years ago</vt:lpstr>
      <vt:lpstr>The surgical revolution</vt:lpstr>
      <vt:lpstr>Video Assisted Thoracic Surgery (VATS)</vt:lpstr>
      <vt:lpstr>VATS revolution at GJUNH</vt:lpstr>
      <vt:lpstr>PowerPoint Presentation</vt:lpstr>
      <vt:lpstr>Robotic Assisted Thoracic Surgery (RATS)</vt:lpstr>
      <vt:lpstr>Robotic revolution at GJUNH</vt:lpstr>
      <vt:lpstr>Robotic revolution at GJNUNH</vt:lpstr>
      <vt:lpstr>Robotic revolution at GJNUNH</vt:lpstr>
      <vt:lpstr>Where do patients recover best?</vt:lpstr>
      <vt:lpstr>The new/ future pathway</vt:lpstr>
      <vt:lpstr>Key message</vt:lpstr>
      <vt:lpstr>Emma McColl Clinical Nurse Manager</vt:lpstr>
      <vt:lpstr>Why Day Zero​</vt:lpstr>
      <vt:lpstr>The Nursing Contribution</vt:lpstr>
      <vt:lpstr>ERAS nursing principles for lung surgery</vt:lpstr>
      <vt:lpstr>Day Zero Ward Priorities </vt:lpstr>
      <vt:lpstr>Safe delivery What nurses need as Day Zero becomes established practice</vt:lpstr>
      <vt:lpstr>Key messages for nursing practice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Zero Thoracic Surgery</dc:title>
  <dc:creator>Liam Baillie</dc:creator>
  <cp:lastModifiedBy>Rose Reynolds</cp:lastModifiedBy>
  <cp:revision>25</cp:revision>
  <dcterms:created xsi:type="dcterms:W3CDTF">2026-06-26T10:46:37Z</dcterms:created>
  <dcterms:modified xsi:type="dcterms:W3CDTF">2026-09-17T15:43:10Z</dcterms:modified>
</cp:coreProperties>
</file>