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comments/modernComment_11F_6116D548.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notesMasterIdLst>
    <p:notesMasterId r:id="rId51"/>
  </p:notesMasterIdLst>
  <p:sldIdLst>
    <p:sldId id="307" r:id="rId6"/>
    <p:sldId id="259" r:id="rId7"/>
    <p:sldId id="260" r:id="rId8"/>
    <p:sldId id="261" r:id="rId9"/>
    <p:sldId id="262" r:id="rId10"/>
    <p:sldId id="308" r:id="rId11"/>
    <p:sldId id="274" r:id="rId12"/>
    <p:sldId id="275" r:id="rId13"/>
    <p:sldId id="263" r:id="rId14"/>
    <p:sldId id="266" r:id="rId15"/>
    <p:sldId id="296" r:id="rId16"/>
    <p:sldId id="268" r:id="rId17"/>
    <p:sldId id="264" r:id="rId18"/>
    <p:sldId id="267" r:id="rId19"/>
    <p:sldId id="297" r:id="rId20"/>
    <p:sldId id="269" r:id="rId21"/>
    <p:sldId id="270" r:id="rId22"/>
    <p:sldId id="277" r:id="rId23"/>
    <p:sldId id="271" r:id="rId24"/>
    <p:sldId id="272" r:id="rId25"/>
    <p:sldId id="299" r:id="rId26"/>
    <p:sldId id="273" r:id="rId27"/>
    <p:sldId id="300" r:id="rId28"/>
    <p:sldId id="305" r:id="rId29"/>
    <p:sldId id="276" r:id="rId30"/>
    <p:sldId id="290" r:id="rId31"/>
    <p:sldId id="278" r:id="rId32"/>
    <p:sldId id="279" r:id="rId33"/>
    <p:sldId id="280" r:id="rId34"/>
    <p:sldId id="302" r:id="rId35"/>
    <p:sldId id="283" r:id="rId36"/>
    <p:sldId id="306" r:id="rId37"/>
    <p:sldId id="291" r:id="rId38"/>
    <p:sldId id="304" r:id="rId39"/>
    <p:sldId id="303" r:id="rId40"/>
    <p:sldId id="289" r:id="rId41"/>
    <p:sldId id="288" r:id="rId42"/>
    <p:sldId id="287" r:id="rId43"/>
    <p:sldId id="292" r:id="rId44"/>
    <p:sldId id="284" r:id="rId45"/>
    <p:sldId id="293" r:id="rId46"/>
    <p:sldId id="294" r:id="rId47"/>
    <p:sldId id="295" r:id="rId48"/>
    <p:sldId id="286" r:id="rId49"/>
    <p:sldId id="298" r:id="rId50"/>
  </p:sldIdLst>
  <p:sldSz cx="12192000" cy="6858000"/>
  <p:notesSz cx="6797675" cy="9926638"/>
  <p:custDataLst>
    <p:tags r:id="rId52"/>
  </p:custData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FDB191-B616-4AD2-E77C-8839F8BC385C}" name="Sharon Wiener-Ogilvie (NHS Fife)" initials="SW" userId="S::sharon.wiener-ogilvie2@fife.nhs.scot::c5a125a9-e222-4759-ba1d-61427bb130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16" autoAdjust="0"/>
    <p:restoredTop sz="66099" autoAdjust="0"/>
  </p:normalViewPr>
  <p:slideViewPr>
    <p:cSldViewPr snapToGrid="0">
      <p:cViewPr varScale="1">
        <p:scale>
          <a:sx n="51" d="100"/>
          <a:sy n="51" d="100"/>
        </p:scale>
        <p:origin x="1781" y="3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gs" Target="tags/tag1.xml"/></Relationships>
</file>

<file path=ppt/comments/modernComment_11F_6116D548.xml><?xml version="1.0" encoding="utf-8"?>
<p188:cmLst xmlns:a="http://schemas.openxmlformats.org/drawingml/2006/main" xmlns:r="http://schemas.openxmlformats.org/officeDocument/2006/relationships" xmlns:p188="http://schemas.microsoft.com/office/powerpoint/2018/8/main">
  <p188:cm id="{20007776-0479-4FBF-8C10-962453F544A2}" authorId="{BBFDB191-B616-4AD2-E77C-8839F8BC385C}" created="2026-07-29T09:58:48.059">
    <ac:deMkLst xmlns:ac="http://schemas.microsoft.com/office/drawing/2013/main/command">
      <pc:docMk xmlns:pc="http://schemas.microsoft.com/office/powerpoint/2013/main/command"/>
      <pc:sldMk xmlns:pc="http://schemas.microsoft.com/office/powerpoint/2013/main/command" cId="1218339593" sldId="287"/>
      <ac:graphicFrameMk id="9" creationId="{3E22E7C3-DB4E-0A23-904C-DFDE163A92D9}"/>
    </ac:deMkLst>
    <p188:txBody>
      <a:bodyPr/>
      <a:lstStyle/>
      <a:p>
        <a:r>
          <a:rPr lang="en-GB"/>
          <a:t>GPs wanted clear communication from podiatry patient were referred </a:t>
        </a:r>
      </a:p>
    </p188:txBody>
  </p188:cm>
  <p188:cm id="{B5197755-60BA-4673-BC6D-4685511B69BB}" authorId="{BBFDB191-B616-4AD2-E77C-8839F8BC385C}" created="2026-07-29T10:00:10.749">
    <ac:deMkLst xmlns:ac="http://schemas.microsoft.com/office/drawing/2013/main/command">
      <pc:docMk xmlns:pc="http://schemas.microsoft.com/office/powerpoint/2013/main/command"/>
      <pc:sldMk xmlns:pc="http://schemas.microsoft.com/office/powerpoint/2013/main/command" cId="1218339593" sldId="287"/>
      <ac:spMk id="28" creationId="{D208F335-63DD-EE79-4F75-02ECB21D3F25}"/>
    </ac:deMkLst>
    <p188:txBody>
      <a:bodyPr/>
      <a:lstStyle/>
      <a:p>
        <a:r>
          <a:rPr lang="en-GB"/>
          <a:t>Put the trainign undernetha as if underpinning </a:t>
        </a:r>
      </a:p>
    </p188:txBody>
  </p188:cm>
</p188:cmLst>
</file>

<file path=ppt/diagrams/_rels/data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hyperlink" Target="https://www.nhsfife.org/media/34699/posterior-tibial-tendon-dysfunction-rev-040922.docx"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image" Target="../media/image48.sv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2" Type="http://schemas.openxmlformats.org/officeDocument/2006/relationships/hyperlink" Target="https://www.nhsfife.org/media/34699/posterior-tibial-tendon-dysfunction-rev-040922.docx" TargetMode="External"/><Relationship Id="rId1" Type="http://schemas.openxmlformats.org/officeDocument/2006/relationships/image" Target="../media/image16.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image" Target="../media/image48.sv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65FB73-AC62-4366-8CBE-66E740B3BFAE}" type="doc">
      <dgm:prSet loTypeId="urn:microsoft.com/office/officeart/2005/8/layout/hList2#1" loCatId="list" qsTypeId="urn:microsoft.com/office/officeart/2005/8/quickstyle/simple1#2" qsCatId="simple" csTypeId="urn:microsoft.com/office/officeart/2005/8/colors/accent1_2#1" csCatId="accent1" phldr="1"/>
      <dgm:spPr/>
      <dgm:t>
        <a:bodyPr/>
        <a:lstStyle/>
        <a:p>
          <a:endParaRPr lang="en-GB"/>
        </a:p>
      </dgm:t>
    </dgm:pt>
    <dgm:pt modelId="{B4BCBDBB-9133-4B24-AADF-E3CBBFEC0422}">
      <dgm:prSet phldrT="[Text]" phldr="0"/>
      <dgm:spPr/>
      <dgm:t>
        <a:bodyPr/>
        <a:lstStyle/>
        <a:p>
          <a:r>
            <a:rPr lang="en-GB" dirty="0">
              <a:solidFill>
                <a:schemeClr val="bg1"/>
              </a:solidFill>
            </a:rPr>
            <a:t>Ulceration and foot infection</a:t>
          </a:r>
        </a:p>
      </dgm:t>
    </dgm:pt>
    <dgm:pt modelId="{A04368BB-A69E-48BD-81E9-85230416F09D}" type="parTrans" cxnId="{C2D8E5C8-98C4-435D-89EB-E20A976CB313}">
      <dgm:prSet/>
      <dgm:spPr/>
      <dgm:t>
        <a:bodyPr/>
        <a:lstStyle/>
        <a:p>
          <a:endParaRPr lang="en-GB"/>
        </a:p>
      </dgm:t>
    </dgm:pt>
    <dgm:pt modelId="{C8A0608A-9AA0-48FA-A369-4C5B9235F41C}" type="sibTrans" cxnId="{C2D8E5C8-98C4-435D-89EB-E20A976CB313}">
      <dgm:prSet/>
      <dgm:spPr/>
      <dgm:t>
        <a:bodyPr/>
        <a:lstStyle/>
        <a:p>
          <a:endParaRPr lang="en-GB"/>
        </a:p>
      </dgm:t>
    </dgm:pt>
    <dgm:pt modelId="{3FC2F7D5-1EA1-4388-B981-405F80F0D6CD}">
      <dgm:prSet phldrT="[Text]" phldr="0" custT="1"/>
      <dgm:spPr/>
      <dgm:t>
        <a:bodyPr/>
        <a:lstStyle/>
        <a:p>
          <a:pPr>
            <a:buNone/>
          </a:pPr>
          <a:r>
            <a:rPr lang="en-GB" sz="1400" dirty="0"/>
            <a:t>Treatment of ulcers and non healing wounds </a:t>
          </a:r>
        </a:p>
      </dgm:t>
    </dgm:pt>
    <dgm:pt modelId="{C3FBD4AE-0485-435A-8178-9719C60AAD28}" type="parTrans" cxnId="{02B291B5-1BCF-4D9C-BBCE-02EA4136433D}">
      <dgm:prSet/>
      <dgm:spPr/>
      <dgm:t>
        <a:bodyPr/>
        <a:lstStyle/>
        <a:p>
          <a:endParaRPr lang="en-GB"/>
        </a:p>
      </dgm:t>
    </dgm:pt>
    <dgm:pt modelId="{3CC25169-5DBD-4055-9EDE-4F9D41690F96}" type="sibTrans" cxnId="{02B291B5-1BCF-4D9C-BBCE-02EA4136433D}">
      <dgm:prSet/>
      <dgm:spPr/>
      <dgm:t>
        <a:bodyPr/>
        <a:lstStyle/>
        <a:p>
          <a:endParaRPr lang="en-GB"/>
        </a:p>
      </dgm:t>
    </dgm:pt>
    <dgm:pt modelId="{9B3E8068-E1E8-4107-BE43-68B205C569A3}">
      <dgm:prSet phldrT="[Text]" custT="1"/>
      <dgm:spPr/>
      <dgm:t>
        <a:bodyPr/>
        <a:lstStyle/>
        <a:p>
          <a:pPr>
            <a:buFont typeface="Symbol" panose="05050102010706020507" pitchFamily="18" charset="2"/>
            <a:buNone/>
          </a:pPr>
          <a:r>
            <a:rPr lang="en-US" sz="1400" b="0" dirty="0"/>
            <a:t>Provision of foot pressure reduction devices to support healing </a:t>
          </a:r>
          <a:endParaRPr lang="en-GB" sz="1400" dirty="0"/>
        </a:p>
      </dgm:t>
    </dgm:pt>
    <dgm:pt modelId="{FA0A7D22-FFE4-45B6-BDC3-EE57E0DD7384}" type="parTrans" cxnId="{70C8F6AE-83AD-4F68-A39C-DEFDC1A18708}">
      <dgm:prSet/>
      <dgm:spPr/>
      <dgm:t>
        <a:bodyPr/>
        <a:lstStyle/>
        <a:p>
          <a:endParaRPr lang="en-GB"/>
        </a:p>
      </dgm:t>
    </dgm:pt>
    <dgm:pt modelId="{37A34C68-432D-412C-A872-D230FDC73DCC}" type="sibTrans" cxnId="{70C8F6AE-83AD-4F68-A39C-DEFDC1A18708}">
      <dgm:prSet/>
      <dgm:spPr/>
      <dgm:t>
        <a:bodyPr/>
        <a:lstStyle/>
        <a:p>
          <a:endParaRPr lang="en-GB"/>
        </a:p>
      </dgm:t>
    </dgm:pt>
    <dgm:pt modelId="{7007BAC8-FB3F-4C91-8314-92084812A799}">
      <dgm:prSet phldrT="[Text]" phldr="0"/>
      <dgm:spPr/>
      <dgm:t>
        <a:bodyPr/>
        <a:lstStyle/>
        <a:p>
          <a:r>
            <a:rPr lang="en-GB" dirty="0">
              <a:solidFill>
                <a:schemeClr val="bg1"/>
              </a:solidFill>
            </a:rPr>
            <a:t>MSK</a:t>
          </a:r>
        </a:p>
      </dgm:t>
    </dgm:pt>
    <dgm:pt modelId="{0321702E-C9AE-4991-9B45-6652EE0D4BA6}" type="parTrans" cxnId="{FDBD4D1B-F543-483D-8AA6-85E0B9EA4FC3}">
      <dgm:prSet/>
      <dgm:spPr/>
      <dgm:t>
        <a:bodyPr/>
        <a:lstStyle/>
        <a:p>
          <a:endParaRPr lang="en-GB"/>
        </a:p>
      </dgm:t>
    </dgm:pt>
    <dgm:pt modelId="{7CB0FF47-A944-44C9-86A7-9B300221CB7D}" type="sibTrans" cxnId="{FDBD4D1B-F543-483D-8AA6-85E0B9EA4FC3}">
      <dgm:prSet/>
      <dgm:spPr/>
      <dgm:t>
        <a:bodyPr/>
        <a:lstStyle/>
        <a:p>
          <a:endParaRPr lang="en-GB"/>
        </a:p>
      </dgm:t>
    </dgm:pt>
    <dgm:pt modelId="{7264D7C6-0C47-43E2-9D18-14AD1EE9D9F1}">
      <dgm:prSet phldrT="[Text]"/>
      <dgm:spPr/>
      <dgm:t>
        <a:bodyPr/>
        <a:lstStyle/>
        <a:p>
          <a:pPr>
            <a:buFont typeface="Symbol" panose="05050102010706020507" pitchFamily="18" charset="2"/>
            <a:buChar char=""/>
          </a:pPr>
          <a:r>
            <a:rPr lang="en-GB" dirty="0"/>
            <a:t>Hallux Rigidus</a:t>
          </a:r>
        </a:p>
      </dgm:t>
    </dgm:pt>
    <dgm:pt modelId="{15FCDFF9-069A-40B8-A0A5-9F7D9200929E}" type="parTrans" cxnId="{386D2D14-3B9C-4C31-A34F-E5031D263E2E}">
      <dgm:prSet/>
      <dgm:spPr/>
      <dgm:t>
        <a:bodyPr/>
        <a:lstStyle/>
        <a:p>
          <a:endParaRPr lang="en-GB"/>
        </a:p>
      </dgm:t>
    </dgm:pt>
    <dgm:pt modelId="{8BB3437E-A7DB-4B63-8C80-A6C055A1DF8F}" type="sibTrans" cxnId="{386D2D14-3B9C-4C31-A34F-E5031D263E2E}">
      <dgm:prSet/>
      <dgm:spPr/>
      <dgm:t>
        <a:bodyPr/>
        <a:lstStyle/>
        <a:p>
          <a:endParaRPr lang="en-GB"/>
        </a:p>
      </dgm:t>
    </dgm:pt>
    <dgm:pt modelId="{D04565E6-2A83-4272-8A8A-50B312E2D300}">
      <dgm:prSet phldrT="[Text]" phldr="0"/>
      <dgm:spPr/>
      <dgm:t>
        <a:bodyPr/>
        <a:lstStyle/>
        <a:p>
          <a:r>
            <a:rPr lang="en-GB" dirty="0"/>
            <a:t>Community events </a:t>
          </a:r>
        </a:p>
      </dgm:t>
    </dgm:pt>
    <dgm:pt modelId="{E132C6BE-8983-423D-BDCA-211831BFCD0A}" type="parTrans" cxnId="{A75B3EB9-B109-47A0-9BFB-37DE1508467A}">
      <dgm:prSet/>
      <dgm:spPr/>
      <dgm:t>
        <a:bodyPr/>
        <a:lstStyle/>
        <a:p>
          <a:endParaRPr lang="en-GB"/>
        </a:p>
      </dgm:t>
    </dgm:pt>
    <dgm:pt modelId="{B68B6925-2F8C-44B6-AD56-C622F6853979}" type="sibTrans" cxnId="{A75B3EB9-B109-47A0-9BFB-37DE1508467A}">
      <dgm:prSet/>
      <dgm:spPr/>
      <dgm:t>
        <a:bodyPr/>
        <a:lstStyle/>
        <a:p>
          <a:endParaRPr lang="en-GB"/>
        </a:p>
      </dgm:t>
    </dgm:pt>
    <dgm:pt modelId="{0A62331E-AB38-4AF8-8BEE-228F1BDCD417}">
      <dgm:prSet phldrT="[Text]" phldr="0"/>
      <dgm:spPr/>
      <dgm:t>
        <a:bodyPr/>
        <a:lstStyle/>
        <a:p>
          <a:r>
            <a:rPr lang="en-GB" dirty="0">
              <a:solidFill>
                <a:schemeClr val="bg1"/>
              </a:solidFill>
            </a:rPr>
            <a:t>Painful lesion</a:t>
          </a:r>
        </a:p>
      </dgm:t>
    </dgm:pt>
    <dgm:pt modelId="{C92BDB38-6D6A-49D4-A4BE-8DF6A33AF1C3}" type="parTrans" cxnId="{E9DE8DB9-4B45-4487-B7D7-6E56E3F3543B}">
      <dgm:prSet/>
      <dgm:spPr/>
      <dgm:t>
        <a:bodyPr/>
        <a:lstStyle/>
        <a:p>
          <a:endParaRPr lang="en-GB"/>
        </a:p>
      </dgm:t>
    </dgm:pt>
    <dgm:pt modelId="{360FC211-6AD9-4F03-936C-AF92D9A6D87A}" type="sibTrans" cxnId="{E9DE8DB9-4B45-4487-B7D7-6E56E3F3543B}">
      <dgm:prSet/>
      <dgm:spPr/>
      <dgm:t>
        <a:bodyPr/>
        <a:lstStyle/>
        <a:p>
          <a:endParaRPr lang="en-GB"/>
        </a:p>
      </dgm:t>
    </dgm:pt>
    <dgm:pt modelId="{F6229CDE-CF95-417D-99B1-F4AD00C91A8C}">
      <dgm:prSet phldrT="[Text]" custT="1"/>
      <dgm:spPr/>
      <dgm:t>
        <a:bodyPr/>
        <a:lstStyle/>
        <a:p>
          <a:pPr>
            <a:buFont typeface="Arial" panose="020B0604020202020204" pitchFamily="34" charset="0"/>
            <a:buChar char="•"/>
          </a:pPr>
          <a:r>
            <a:rPr lang="en-US" sz="1400" b="1" dirty="0"/>
            <a:t>Assessment of painful lesions that restrict mobility in patients at risk of ulceration</a:t>
          </a:r>
          <a:r>
            <a:rPr lang="en-US" sz="1400" dirty="0"/>
            <a:t>.</a:t>
          </a:r>
          <a:endParaRPr lang="en-GB" sz="1400" dirty="0"/>
        </a:p>
      </dgm:t>
    </dgm:pt>
    <dgm:pt modelId="{34196DCF-6D3F-418A-8F7F-68F3AB17DA48}" type="parTrans" cxnId="{2D7ABEE5-1148-4543-AF57-085D52ED8E6B}">
      <dgm:prSet/>
      <dgm:spPr/>
      <dgm:t>
        <a:bodyPr/>
        <a:lstStyle/>
        <a:p>
          <a:endParaRPr lang="en-GB"/>
        </a:p>
      </dgm:t>
    </dgm:pt>
    <dgm:pt modelId="{D92DACF7-3317-4EDC-86FD-6E46A3BB20DA}" type="sibTrans" cxnId="{2D7ABEE5-1148-4543-AF57-085D52ED8E6B}">
      <dgm:prSet/>
      <dgm:spPr/>
      <dgm:t>
        <a:bodyPr/>
        <a:lstStyle/>
        <a:p>
          <a:endParaRPr lang="en-GB"/>
        </a:p>
      </dgm:t>
    </dgm:pt>
    <dgm:pt modelId="{A69D2CE9-B241-4895-A04A-3058A9732201}">
      <dgm:prSet phldrT="[Text]" phldr="0"/>
      <dgm:spPr/>
      <dgm:t>
        <a:bodyPr/>
        <a:lstStyle/>
        <a:p>
          <a:r>
            <a:rPr lang="en-GB" dirty="0">
              <a:solidFill>
                <a:schemeClr val="bg1"/>
              </a:solidFill>
            </a:rPr>
            <a:t>Nail surgery</a:t>
          </a:r>
        </a:p>
      </dgm:t>
    </dgm:pt>
    <dgm:pt modelId="{E02BA7AE-EDEE-4320-AEC1-6124A0183DC7}" type="parTrans" cxnId="{76398925-898C-458A-AD80-3B440203D4B2}">
      <dgm:prSet/>
      <dgm:spPr/>
      <dgm:t>
        <a:bodyPr/>
        <a:lstStyle/>
        <a:p>
          <a:endParaRPr lang="en-GB"/>
        </a:p>
      </dgm:t>
    </dgm:pt>
    <dgm:pt modelId="{019B7D83-5161-4E99-9CB1-2B177994BB2F}" type="sibTrans" cxnId="{76398925-898C-458A-AD80-3B440203D4B2}">
      <dgm:prSet/>
      <dgm:spPr/>
      <dgm:t>
        <a:bodyPr/>
        <a:lstStyle/>
        <a:p>
          <a:endParaRPr lang="en-GB"/>
        </a:p>
      </dgm:t>
    </dgm:pt>
    <dgm:pt modelId="{A5A774B4-D2FE-4332-9275-BCFE83467DE5}">
      <dgm:prSet phldrT="[Text]" phldr="0"/>
      <dgm:spPr/>
      <dgm:t>
        <a:bodyPr/>
        <a:lstStyle/>
        <a:p>
          <a:r>
            <a:rPr lang="en-GB" dirty="0"/>
            <a:t>Vascular assessment and </a:t>
          </a:r>
          <a:r>
            <a:rPr lang="en-GB" dirty="0">
              <a:solidFill>
                <a:schemeClr val="bg1"/>
              </a:solidFill>
            </a:rPr>
            <a:t>diabetic foot surveillance </a:t>
          </a:r>
        </a:p>
      </dgm:t>
    </dgm:pt>
    <dgm:pt modelId="{3355BD11-9EF8-45ED-ADCD-B09184058A03}" type="parTrans" cxnId="{5C327483-978E-4F14-882C-44CE2D931FE4}">
      <dgm:prSet/>
      <dgm:spPr/>
      <dgm:t>
        <a:bodyPr/>
        <a:lstStyle/>
        <a:p>
          <a:endParaRPr lang="en-GB"/>
        </a:p>
      </dgm:t>
    </dgm:pt>
    <dgm:pt modelId="{D3AFA00B-679A-4B6A-92B1-CD2CE6609A68}" type="sibTrans" cxnId="{5C327483-978E-4F14-882C-44CE2D931FE4}">
      <dgm:prSet/>
      <dgm:spPr/>
      <dgm:t>
        <a:bodyPr/>
        <a:lstStyle/>
        <a:p>
          <a:endParaRPr lang="en-GB"/>
        </a:p>
      </dgm:t>
    </dgm:pt>
    <dgm:pt modelId="{AA344B4F-58FA-46B5-B6F3-4CB58E2A485A}">
      <dgm:prSet custT="1"/>
      <dgm:spPr/>
      <dgm:t>
        <a:bodyPr/>
        <a:lstStyle/>
        <a:p>
          <a:pPr>
            <a:buFont typeface="Arial" panose="020B0604020202020204" pitchFamily="34" charset="0"/>
            <a:buChar char="•"/>
          </a:pPr>
          <a:r>
            <a:rPr lang="en-US" sz="1400" dirty="0"/>
            <a:t>Prescribing medicines</a:t>
          </a:r>
          <a:endParaRPr lang="en-GB" sz="1400" dirty="0"/>
        </a:p>
      </dgm:t>
    </dgm:pt>
    <dgm:pt modelId="{7478C478-91CA-45B6-9B2C-6726A4B03590}" type="parTrans" cxnId="{FF1F7911-D799-4568-AE91-A2F410330D8F}">
      <dgm:prSet/>
      <dgm:spPr/>
      <dgm:t>
        <a:bodyPr/>
        <a:lstStyle/>
        <a:p>
          <a:endParaRPr lang="en-GB"/>
        </a:p>
      </dgm:t>
    </dgm:pt>
    <dgm:pt modelId="{10F424E2-D48B-49C0-9514-81FEBF938EC5}" type="sibTrans" cxnId="{FF1F7911-D799-4568-AE91-A2F410330D8F}">
      <dgm:prSet/>
      <dgm:spPr/>
      <dgm:t>
        <a:bodyPr/>
        <a:lstStyle/>
        <a:p>
          <a:endParaRPr lang="en-GB"/>
        </a:p>
      </dgm:t>
    </dgm:pt>
    <dgm:pt modelId="{AB707E85-3045-43A3-BE57-94573CAE6BB7}">
      <dgm:prSet/>
      <dgm:spPr/>
      <dgm:t>
        <a:bodyPr/>
        <a:lstStyle/>
        <a:p>
          <a:pPr>
            <a:buFont typeface="Symbol" panose="05050102010706020507" pitchFamily="18" charset="2"/>
            <a:buChar char=""/>
          </a:pPr>
          <a:r>
            <a:rPr lang="en-GB"/>
            <a:t>Hallux Abducto Valgus</a:t>
          </a:r>
        </a:p>
      </dgm:t>
    </dgm:pt>
    <dgm:pt modelId="{86D4C7C1-D621-43EE-826A-5917B0AB3F90}" type="parTrans" cxnId="{493E96C5-C177-4DD6-8FE9-8BB06E58780E}">
      <dgm:prSet/>
      <dgm:spPr/>
      <dgm:t>
        <a:bodyPr/>
        <a:lstStyle/>
        <a:p>
          <a:endParaRPr lang="en-GB"/>
        </a:p>
      </dgm:t>
    </dgm:pt>
    <dgm:pt modelId="{435FBAD8-6CF1-4E8F-8C3E-5D7F547A4B28}" type="sibTrans" cxnId="{493E96C5-C177-4DD6-8FE9-8BB06E58780E}">
      <dgm:prSet/>
      <dgm:spPr/>
      <dgm:t>
        <a:bodyPr/>
        <a:lstStyle/>
        <a:p>
          <a:endParaRPr lang="en-GB"/>
        </a:p>
      </dgm:t>
    </dgm:pt>
    <dgm:pt modelId="{203DF2DC-E53A-4704-8F89-2D719156520B}">
      <dgm:prSet/>
      <dgm:spPr/>
      <dgm:t>
        <a:bodyPr/>
        <a:lstStyle/>
        <a:p>
          <a:pPr>
            <a:buFont typeface="Symbol" panose="05050102010706020507" pitchFamily="18" charset="2"/>
            <a:buChar char=""/>
          </a:pPr>
          <a:r>
            <a:rPr lang="en-GB"/>
            <a:t>Lesser toe deformaties</a:t>
          </a:r>
        </a:p>
      </dgm:t>
    </dgm:pt>
    <dgm:pt modelId="{7FDA81FD-2616-49F3-AF03-D12159BF87EB}" type="parTrans" cxnId="{B699ACCA-1E08-4076-A351-E455BC5E162C}">
      <dgm:prSet/>
      <dgm:spPr/>
      <dgm:t>
        <a:bodyPr/>
        <a:lstStyle/>
        <a:p>
          <a:endParaRPr lang="en-GB"/>
        </a:p>
      </dgm:t>
    </dgm:pt>
    <dgm:pt modelId="{D720FEA5-55BE-428B-A7CE-E13FB32BC3C8}" type="sibTrans" cxnId="{B699ACCA-1E08-4076-A351-E455BC5E162C}">
      <dgm:prSet/>
      <dgm:spPr/>
      <dgm:t>
        <a:bodyPr/>
        <a:lstStyle/>
        <a:p>
          <a:endParaRPr lang="en-GB"/>
        </a:p>
      </dgm:t>
    </dgm:pt>
    <dgm:pt modelId="{D34755B5-9EAA-43C5-8887-47E10E584F7B}">
      <dgm:prSet/>
      <dgm:spPr/>
      <dgm:t>
        <a:bodyPr/>
        <a:lstStyle/>
        <a:p>
          <a:pPr>
            <a:buFont typeface="Symbol" panose="05050102010706020507" pitchFamily="18" charset="2"/>
            <a:buChar char=""/>
          </a:pPr>
          <a:r>
            <a:rPr lang="en-GB"/>
            <a:t>Heel pad fat atrophy</a:t>
          </a:r>
        </a:p>
      </dgm:t>
    </dgm:pt>
    <dgm:pt modelId="{27AA2350-3CE2-4F87-B86A-16F8922973ED}" type="parTrans" cxnId="{BE9728FF-C4F3-4585-8D24-76A960B36123}">
      <dgm:prSet/>
      <dgm:spPr/>
      <dgm:t>
        <a:bodyPr/>
        <a:lstStyle/>
        <a:p>
          <a:endParaRPr lang="en-GB"/>
        </a:p>
      </dgm:t>
    </dgm:pt>
    <dgm:pt modelId="{A5F283A5-D4B5-4F79-A97A-B86D18E82AA7}" type="sibTrans" cxnId="{BE9728FF-C4F3-4585-8D24-76A960B36123}">
      <dgm:prSet/>
      <dgm:spPr/>
      <dgm:t>
        <a:bodyPr/>
        <a:lstStyle/>
        <a:p>
          <a:endParaRPr lang="en-GB"/>
        </a:p>
      </dgm:t>
    </dgm:pt>
    <dgm:pt modelId="{922EB221-0968-4A64-8077-71CEB62FD3B2}">
      <dgm:prSet/>
      <dgm:spPr/>
      <dgm:t>
        <a:bodyPr/>
        <a:lstStyle/>
        <a:p>
          <a:pPr>
            <a:buFont typeface="Symbol" panose="05050102010706020507" pitchFamily="18" charset="2"/>
            <a:buChar char=""/>
          </a:pPr>
          <a:r>
            <a:rPr lang="en-US"/>
            <a:t>Tibialis Posterior Tendinopathy     </a:t>
          </a:r>
          <a:r>
            <a:rPr lang="en-US">
              <a:hlinkClick xmlns:r="http://schemas.openxmlformats.org/officeDocument/2006/relationships" r:id="rId1"/>
            </a:rPr>
            <a:t>Link</a:t>
          </a:r>
          <a:endParaRPr lang="en-GB"/>
        </a:p>
      </dgm:t>
    </dgm:pt>
    <dgm:pt modelId="{BA449AFF-CA61-49CF-8A88-0F0076B21D6D}" type="parTrans" cxnId="{7C228073-8FDF-4070-B121-4B3E51691070}">
      <dgm:prSet/>
      <dgm:spPr/>
      <dgm:t>
        <a:bodyPr/>
        <a:lstStyle/>
        <a:p>
          <a:endParaRPr lang="en-GB"/>
        </a:p>
      </dgm:t>
    </dgm:pt>
    <dgm:pt modelId="{49D61854-7241-4B94-A3FF-A5FE3A0B760B}" type="sibTrans" cxnId="{7C228073-8FDF-4070-B121-4B3E51691070}">
      <dgm:prSet/>
      <dgm:spPr/>
      <dgm:t>
        <a:bodyPr/>
        <a:lstStyle/>
        <a:p>
          <a:endParaRPr lang="en-GB"/>
        </a:p>
      </dgm:t>
    </dgm:pt>
    <dgm:pt modelId="{883DB1A7-E338-40D3-912A-62F6D726C491}">
      <dgm:prSet/>
      <dgm:spPr/>
      <dgm:t>
        <a:bodyPr/>
        <a:lstStyle/>
        <a:p>
          <a:pPr>
            <a:buFont typeface="Symbol" panose="05050102010706020507" pitchFamily="18" charset="2"/>
            <a:buChar char=""/>
          </a:pPr>
          <a:r>
            <a:rPr lang="en-US" u="none"/>
            <a:t>Peroneal Tendinopathy</a:t>
          </a:r>
          <a:endParaRPr lang="en-GB"/>
        </a:p>
      </dgm:t>
    </dgm:pt>
    <dgm:pt modelId="{459CE74A-A6D1-482A-9463-23DFC8B37E64}" type="parTrans" cxnId="{01962F53-4C67-44C3-98ED-0B3193B9F153}">
      <dgm:prSet/>
      <dgm:spPr/>
      <dgm:t>
        <a:bodyPr/>
        <a:lstStyle/>
        <a:p>
          <a:endParaRPr lang="en-GB"/>
        </a:p>
      </dgm:t>
    </dgm:pt>
    <dgm:pt modelId="{570839FB-6C85-46F7-8332-7D8F09B5FDB3}" type="sibTrans" cxnId="{01962F53-4C67-44C3-98ED-0B3193B9F153}">
      <dgm:prSet/>
      <dgm:spPr/>
      <dgm:t>
        <a:bodyPr/>
        <a:lstStyle/>
        <a:p>
          <a:endParaRPr lang="en-GB"/>
        </a:p>
      </dgm:t>
    </dgm:pt>
    <dgm:pt modelId="{272328AE-C7CD-495F-8E8E-748B5E68A625}">
      <dgm:prSet/>
      <dgm:spPr/>
      <dgm:t>
        <a:bodyPr/>
        <a:lstStyle/>
        <a:p>
          <a:pPr>
            <a:buFont typeface="Symbol" panose="05050102010706020507" pitchFamily="18" charset="2"/>
            <a:buChar char=""/>
          </a:pPr>
          <a:r>
            <a:rPr lang="en-GB" dirty="0"/>
            <a:t>Plantar fasciitis                           </a:t>
          </a:r>
        </a:p>
      </dgm:t>
    </dgm:pt>
    <dgm:pt modelId="{0096E94E-FC59-416D-9914-77D17DD8DCD9}" type="parTrans" cxnId="{FA935488-8D83-4107-9812-0791D0622430}">
      <dgm:prSet/>
      <dgm:spPr/>
      <dgm:t>
        <a:bodyPr/>
        <a:lstStyle/>
        <a:p>
          <a:endParaRPr lang="en-GB"/>
        </a:p>
      </dgm:t>
    </dgm:pt>
    <dgm:pt modelId="{532B4313-AE6A-49B2-A0B1-A6AE8EF7805F}" type="sibTrans" cxnId="{FA935488-8D83-4107-9812-0791D0622430}">
      <dgm:prSet/>
      <dgm:spPr/>
      <dgm:t>
        <a:bodyPr/>
        <a:lstStyle/>
        <a:p>
          <a:endParaRPr lang="en-GB"/>
        </a:p>
      </dgm:t>
    </dgm:pt>
    <dgm:pt modelId="{9B4D122E-DACE-4168-98A0-CDCD80B57EB4}">
      <dgm:prSet/>
      <dgm:spPr/>
      <dgm:t>
        <a:bodyPr/>
        <a:lstStyle/>
        <a:p>
          <a:pPr>
            <a:buFont typeface="Symbol" panose="05050102010706020507" pitchFamily="18" charset="2"/>
            <a:buChar char=""/>
          </a:pPr>
          <a:r>
            <a:rPr lang="en-US" dirty="0"/>
            <a:t>Morton’s Neuroma                     </a:t>
          </a:r>
          <a:endParaRPr lang="en-GB" dirty="0"/>
        </a:p>
      </dgm:t>
    </dgm:pt>
    <dgm:pt modelId="{C25AB139-1F09-45B9-845A-989121247134}" type="parTrans" cxnId="{71C76101-14A8-4F6C-8BC1-CBEC8DD6A3A4}">
      <dgm:prSet/>
      <dgm:spPr/>
      <dgm:t>
        <a:bodyPr/>
        <a:lstStyle/>
        <a:p>
          <a:endParaRPr lang="en-GB"/>
        </a:p>
      </dgm:t>
    </dgm:pt>
    <dgm:pt modelId="{44867D16-B798-483D-BFEF-D32A74D5B801}" type="sibTrans" cxnId="{71C76101-14A8-4F6C-8BC1-CBEC8DD6A3A4}">
      <dgm:prSet/>
      <dgm:spPr/>
      <dgm:t>
        <a:bodyPr/>
        <a:lstStyle/>
        <a:p>
          <a:endParaRPr lang="en-GB"/>
        </a:p>
      </dgm:t>
    </dgm:pt>
    <dgm:pt modelId="{A8C57B4B-40EF-4014-93EE-BEC3AC7BF9FB}">
      <dgm:prSet/>
      <dgm:spPr/>
      <dgm:t>
        <a:bodyPr/>
        <a:lstStyle/>
        <a:p>
          <a:pPr>
            <a:buFont typeface="Symbol" panose="05050102010706020507" pitchFamily="18" charset="2"/>
            <a:buChar char=""/>
          </a:pPr>
          <a:r>
            <a:rPr lang="en-US" u="none"/>
            <a:t>Cuboid syndrome</a:t>
          </a:r>
          <a:endParaRPr lang="en-GB"/>
        </a:p>
      </dgm:t>
    </dgm:pt>
    <dgm:pt modelId="{6F7D3FE7-D38C-4AA7-BD85-7612ED93E086}" type="parTrans" cxnId="{6F3525B2-5D6D-4B0A-B5A6-B314D5185C09}">
      <dgm:prSet/>
      <dgm:spPr/>
      <dgm:t>
        <a:bodyPr/>
        <a:lstStyle/>
        <a:p>
          <a:endParaRPr lang="en-GB"/>
        </a:p>
      </dgm:t>
    </dgm:pt>
    <dgm:pt modelId="{FE912911-5CD2-4F63-BCD9-9B690B152109}" type="sibTrans" cxnId="{6F3525B2-5D6D-4B0A-B5A6-B314D5185C09}">
      <dgm:prSet/>
      <dgm:spPr/>
      <dgm:t>
        <a:bodyPr/>
        <a:lstStyle/>
        <a:p>
          <a:endParaRPr lang="en-GB"/>
        </a:p>
      </dgm:t>
    </dgm:pt>
    <dgm:pt modelId="{80724613-8DD2-4815-9445-37D22DB5705A}">
      <dgm:prSet/>
      <dgm:spPr/>
      <dgm:t>
        <a:bodyPr/>
        <a:lstStyle/>
        <a:p>
          <a:pPr>
            <a:buFont typeface="Symbol" panose="05050102010706020507" pitchFamily="18" charset="2"/>
            <a:buChar char=""/>
          </a:pPr>
          <a:r>
            <a:rPr lang="en-GB"/>
            <a:t>Footwear advice</a:t>
          </a:r>
        </a:p>
      </dgm:t>
    </dgm:pt>
    <dgm:pt modelId="{59FB56C5-1218-42A8-935D-9F1C186DB1B1}" type="parTrans" cxnId="{C33E800D-B975-4159-AE55-AE4D7C7A704B}">
      <dgm:prSet/>
      <dgm:spPr/>
      <dgm:t>
        <a:bodyPr/>
        <a:lstStyle/>
        <a:p>
          <a:endParaRPr lang="en-GB"/>
        </a:p>
      </dgm:t>
    </dgm:pt>
    <dgm:pt modelId="{F275CC3C-58A9-4218-8FE2-AF9C2D7A827E}" type="sibTrans" cxnId="{C33E800D-B975-4159-AE55-AE4D7C7A704B}">
      <dgm:prSet/>
      <dgm:spPr/>
      <dgm:t>
        <a:bodyPr/>
        <a:lstStyle/>
        <a:p>
          <a:endParaRPr lang="en-GB"/>
        </a:p>
      </dgm:t>
    </dgm:pt>
    <dgm:pt modelId="{EFBCF40F-F3FD-488F-893B-E380AFB1B462}">
      <dgm:prSet/>
      <dgm:spPr/>
      <dgm:t>
        <a:bodyPr/>
        <a:lstStyle/>
        <a:p>
          <a:pPr>
            <a:buFont typeface="Symbol" panose="05050102010706020507" pitchFamily="18" charset="2"/>
            <a:buChar char=""/>
          </a:pPr>
          <a:r>
            <a:rPr lang="en-GB"/>
            <a:t>Skin lesions/corns</a:t>
          </a:r>
        </a:p>
      </dgm:t>
    </dgm:pt>
    <dgm:pt modelId="{1AA3DBCE-4B7E-4B58-9782-3C802110D816}" type="parTrans" cxnId="{63EC1850-7FA3-4F07-8388-258A80514901}">
      <dgm:prSet/>
      <dgm:spPr/>
      <dgm:t>
        <a:bodyPr/>
        <a:lstStyle/>
        <a:p>
          <a:endParaRPr lang="en-GB"/>
        </a:p>
      </dgm:t>
    </dgm:pt>
    <dgm:pt modelId="{8039E2D2-A12C-46F4-8BA0-30ADDCA782C8}" type="sibTrans" cxnId="{63EC1850-7FA3-4F07-8388-258A80514901}">
      <dgm:prSet/>
      <dgm:spPr/>
      <dgm:t>
        <a:bodyPr/>
        <a:lstStyle/>
        <a:p>
          <a:endParaRPr lang="en-GB"/>
        </a:p>
      </dgm:t>
    </dgm:pt>
    <dgm:pt modelId="{2CEF4F6C-4AA0-4D39-A92F-9F0D8FDE1166}">
      <dgm:prSet/>
      <dgm:spPr/>
      <dgm:t>
        <a:bodyPr/>
        <a:lstStyle/>
        <a:p>
          <a:pPr>
            <a:buFont typeface="Symbol" panose="05050102010706020507" pitchFamily="18" charset="2"/>
            <a:buChar char=""/>
          </a:pPr>
          <a:r>
            <a:rPr lang="en-GB"/>
            <a:t>Midfoot pain</a:t>
          </a:r>
        </a:p>
      </dgm:t>
    </dgm:pt>
    <dgm:pt modelId="{D055C851-1009-48FD-822D-4EFF5937766F}" type="parTrans" cxnId="{022D06AA-FF53-4108-A917-F0895FAEA8FA}">
      <dgm:prSet/>
      <dgm:spPr/>
      <dgm:t>
        <a:bodyPr/>
        <a:lstStyle/>
        <a:p>
          <a:endParaRPr lang="en-GB"/>
        </a:p>
      </dgm:t>
    </dgm:pt>
    <dgm:pt modelId="{207C3F4D-2CAA-457A-B3B6-0C4DA8E2DDCC}" type="sibTrans" cxnId="{022D06AA-FF53-4108-A917-F0895FAEA8FA}">
      <dgm:prSet/>
      <dgm:spPr/>
      <dgm:t>
        <a:bodyPr/>
        <a:lstStyle/>
        <a:p>
          <a:endParaRPr lang="en-GB"/>
        </a:p>
      </dgm:t>
    </dgm:pt>
    <dgm:pt modelId="{98FAD0F2-8777-44E6-915B-CF6E9B71AA4D}">
      <dgm:prSet/>
      <dgm:spPr/>
      <dgm:t>
        <a:bodyPr/>
        <a:lstStyle/>
        <a:p>
          <a:pPr>
            <a:buFont typeface="Symbol" panose="05050102010706020507" pitchFamily="18" charset="2"/>
            <a:buChar char=""/>
          </a:pPr>
          <a:r>
            <a:rPr lang="en-GB"/>
            <a:t>Undiagnosed foot pain/ Metartarsalgia</a:t>
          </a:r>
        </a:p>
      </dgm:t>
    </dgm:pt>
    <dgm:pt modelId="{D2B6466C-EC69-4332-9185-4CB07DC5AF6A}" type="parTrans" cxnId="{7EC237C0-4173-4E74-AADE-6B2BFEE346F7}">
      <dgm:prSet/>
      <dgm:spPr/>
      <dgm:t>
        <a:bodyPr/>
        <a:lstStyle/>
        <a:p>
          <a:endParaRPr lang="en-GB"/>
        </a:p>
      </dgm:t>
    </dgm:pt>
    <dgm:pt modelId="{024C0197-A440-4B08-99B6-BEC33C830A9D}" type="sibTrans" cxnId="{7EC237C0-4173-4E74-AADE-6B2BFEE346F7}">
      <dgm:prSet/>
      <dgm:spPr/>
      <dgm:t>
        <a:bodyPr/>
        <a:lstStyle/>
        <a:p>
          <a:endParaRPr lang="en-GB"/>
        </a:p>
      </dgm:t>
    </dgm:pt>
    <dgm:pt modelId="{506B63E0-9482-49E9-B77F-4926840636AA}">
      <dgm:prSet/>
      <dgm:spPr/>
      <dgm:t>
        <a:bodyPr/>
        <a:lstStyle/>
        <a:p>
          <a:pPr>
            <a:buFont typeface="Symbol" panose="05050102010706020507" pitchFamily="18" charset="2"/>
            <a:buChar char=""/>
          </a:pPr>
          <a:r>
            <a:rPr lang="en-US" dirty="0"/>
            <a:t>Posterior heel pain                           </a:t>
          </a:r>
          <a:endParaRPr lang="en-GB" dirty="0"/>
        </a:p>
      </dgm:t>
    </dgm:pt>
    <dgm:pt modelId="{91955C6D-3E15-428A-A1C3-2FCF7816D054}" type="parTrans" cxnId="{F973AFB1-F166-457B-AC8D-0CFC0013C799}">
      <dgm:prSet/>
      <dgm:spPr/>
      <dgm:t>
        <a:bodyPr/>
        <a:lstStyle/>
        <a:p>
          <a:endParaRPr lang="en-GB"/>
        </a:p>
      </dgm:t>
    </dgm:pt>
    <dgm:pt modelId="{F7EBA01D-2077-4EC1-9556-0F8EAE5F74A2}" type="sibTrans" cxnId="{F973AFB1-F166-457B-AC8D-0CFC0013C799}">
      <dgm:prSet/>
      <dgm:spPr/>
      <dgm:t>
        <a:bodyPr/>
        <a:lstStyle/>
        <a:p>
          <a:endParaRPr lang="en-GB"/>
        </a:p>
      </dgm:t>
    </dgm:pt>
    <dgm:pt modelId="{D81C3ABE-AA26-40EE-8A90-53A6C6C27575}">
      <dgm:prSet/>
      <dgm:spPr/>
      <dgm:t>
        <a:bodyPr/>
        <a:lstStyle/>
        <a:p>
          <a:pPr>
            <a:buFont typeface="Symbol" panose="05050102010706020507" pitchFamily="18" charset="2"/>
            <a:buChar char=""/>
          </a:pPr>
          <a:r>
            <a:rPr lang="en-GB"/>
            <a:t>Achilles Tendinopathy</a:t>
          </a:r>
        </a:p>
      </dgm:t>
    </dgm:pt>
    <dgm:pt modelId="{236F4824-2B23-44EE-9B9D-55CDB5AECC67}" type="parTrans" cxnId="{6CDC05E3-FB90-4F13-B907-8B830FC31323}">
      <dgm:prSet/>
      <dgm:spPr/>
      <dgm:t>
        <a:bodyPr/>
        <a:lstStyle/>
        <a:p>
          <a:endParaRPr lang="en-GB"/>
        </a:p>
      </dgm:t>
    </dgm:pt>
    <dgm:pt modelId="{B0481339-BABF-45C3-9CA4-26B30D054BA6}" type="sibTrans" cxnId="{6CDC05E3-FB90-4F13-B907-8B830FC31323}">
      <dgm:prSet/>
      <dgm:spPr/>
      <dgm:t>
        <a:bodyPr/>
        <a:lstStyle/>
        <a:p>
          <a:endParaRPr lang="en-GB"/>
        </a:p>
      </dgm:t>
    </dgm:pt>
    <dgm:pt modelId="{80AD14CF-0274-4A20-AE48-BAEC7096313E}">
      <dgm:prSet/>
      <dgm:spPr/>
      <dgm:t>
        <a:bodyPr/>
        <a:lstStyle/>
        <a:p>
          <a:pPr>
            <a:buFont typeface="Symbol" panose="05050102010706020507" pitchFamily="18" charset="2"/>
            <a:buChar char=""/>
          </a:pPr>
          <a:r>
            <a:rPr lang="en-GB"/>
            <a:t>Pes Cavus (Flexible)- symptomatic.  </a:t>
          </a:r>
        </a:p>
      </dgm:t>
    </dgm:pt>
    <dgm:pt modelId="{36CE7E79-1F5E-4AE7-B5E3-0E58C4A22B27}" type="parTrans" cxnId="{D3472478-4A6F-425F-8ADE-8B61F00BBDFA}">
      <dgm:prSet/>
      <dgm:spPr/>
      <dgm:t>
        <a:bodyPr/>
        <a:lstStyle/>
        <a:p>
          <a:endParaRPr lang="en-GB"/>
        </a:p>
      </dgm:t>
    </dgm:pt>
    <dgm:pt modelId="{82FA671B-C8A7-4BEA-BC89-455995C09B0A}" type="sibTrans" cxnId="{D3472478-4A6F-425F-8ADE-8B61F00BBDFA}">
      <dgm:prSet/>
      <dgm:spPr/>
      <dgm:t>
        <a:bodyPr/>
        <a:lstStyle/>
        <a:p>
          <a:endParaRPr lang="en-GB"/>
        </a:p>
      </dgm:t>
    </dgm:pt>
    <dgm:pt modelId="{22B43712-ECA1-4C25-B547-CD540601EFE3}">
      <dgm:prSet/>
      <dgm:spPr/>
      <dgm:t>
        <a:bodyPr/>
        <a:lstStyle/>
        <a:p>
          <a:pPr>
            <a:buFont typeface="Symbol" panose="05050102010706020507" pitchFamily="18" charset="2"/>
            <a:buChar char=""/>
          </a:pPr>
          <a:r>
            <a:rPr lang="en-GB" dirty="0"/>
            <a:t>Pes Planus-symptomatic</a:t>
          </a:r>
        </a:p>
      </dgm:t>
    </dgm:pt>
    <dgm:pt modelId="{43449B29-358B-4698-91BF-7079F3228993}" type="parTrans" cxnId="{1C6EC29B-BED2-413D-AB66-A3265F18A03A}">
      <dgm:prSet/>
      <dgm:spPr/>
      <dgm:t>
        <a:bodyPr/>
        <a:lstStyle/>
        <a:p>
          <a:endParaRPr lang="en-GB"/>
        </a:p>
      </dgm:t>
    </dgm:pt>
    <dgm:pt modelId="{BDADE417-7F02-4B6F-88A0-E0A4654EF966}" type="sibTrans" cxnId="{1C6EC29B-BED2-413D-AB66-A3265F18A03A}">
      <dgm:prSet/>
      <dgm:spPr/>
      <dgm:t>
        <a:bodyPr/>
        <a:lstStyle/>
        <a:p>
          <a:endParaRPr lang="en-GB"/>
        </a:p>
      </dgm:t>
    </dgm:pt>
    <dgm:pt modelId="{B0A63321-89EB-41F2-A854-BDAC0771C20B}">
      <dgm:prSet custT="1"/>
      <dgm:spPr/>
      <dgm:t>
        <a:bodyPr/>
        <a:lstStyle/>
        <a:p>
          <a:pPr>
            <a:buFont typeface="Symbol" panose="05050102010706020507" pitchFamily="18" charset="2"/>
            <a:buChar char=""/>
          </a:pPr>
          <a:r>
            <a:rPr lang="en-GB" sz="1400" dirty="0"/>
            <a:t>Surgical removal of ingrown toenails</a:t>
          </a:r>
        </a:p>
      </dgm:t>
    </dgm:pt>
    <dgm:pt modelId="{F64B9CF5-28A3-4FE2-A16A-1B89B3CD2B7B}" type="parTrans" cxnId="{1B808111-EE2E-4663-AD39-9AB1B91D0002}">
      <dgm:prSet/>
      <dgm:spPr/>
      <dgm:t>
        <a:bodyPr/>
        <a:lstStyle/>
        <a:p>
          <a:endParaRPr lang="en-GB"/>
        </a:p>
      </dgm:t>
    </dgm:pt>
    <dgm:pt modelId="{D6823DFB-1A2E-467D-B717-688774F45381}" type="sibTrans" cxnId="{1B808111-EE2E-4663-AD39-9AB1B91D0002}">
      <dgm:prSet/>
      <dgm:spPr/>
      <dgm:t>
        <a:bodyPr/>
        <a:lstStyle/>
        <a:p>
          <a:endParaRPr lang="en-GB"/>
        </a:p>
      </dgm:t>
    </dgm:pt>
    <dgm:pt modelId="{B770D045-3CA2-43D1-A0C4-82267207A666}">
      <dgm:prSet custT="1"/>
      <dgm:spPr/>
      <dgm:t>
        <a:bodyPr/>
        <a:lstStyle/>
        <a:p>
          <a:pPr>
            <a:buFont typeface="Symbol" panose="05050102010706020507" pitchFamily="18" charset="2"/>
            <a:buChar char=""/>
          </a:pPr>
          <a:r>
            <a:rPr lang="en-GB" sz="1400" dirty="0"/>
            <a:t>Treatment of ingrown toenails</a:t>
          </a:r>
        </a:p>
      </dgm:t>
    </dgm:pt>
    <dgm:pt modelId="{BCDD60E4-57B7-47EA-A7A9-5F9E4CC8371A}" type="parTrans" cxnId="{5DEC214F-CA76-49F6-9863-B691516EA9DF}">
      <dgm:prSet/>
      <dgm:spPr/>
      <dgm:t>
        <a:bodyPr/>
        <a:lstStyle/>
        <a:p>
          <a:endParaRPr lang="en-GB"/>
        </a:p>
      </dgm:t>
    </dgm:pt>
    <dgm:pt modelId="{CC98B30C-39DA-4FA7-88A3-B7349EEF70CA}" type="sibTrans" cxnId="{5DEC214F-CA76-49F6-9863-B691516EA9DF}">
      <dgm:prSet/>
      <dgm:spPr/>
      <dgm:t>
        <a:bodyPr/>
        <a:lstStyle/>
        <a:p>
          <a:endParaRPr lang="en-GB"/>
        </a:p>
      </dgm:t>
    </dgm:pt>
    <dgm:pt modelId="{F8B04E0B-6A59-4059-BC86-F4A36C3C0549}">
      <dgm:prSet custT="1"/>
      <dgm:spPr/>
      <dgm:t>
        <a:bodyPr/>
        <a:lstStyle/>
        <a:p>
          <a:pPr>
            <a:buNone/>
          </a:pPr>
          <a:r>
            <a:rPr lang="en-US" sz="1400" dirty="0"/>
            <a:t>Prescribing of antibiotics</a:t>
          </a:r>
          <a:endParaRPr lang="en-GB" sz="1400" dirty="0"/>
        </a:p>
      </dgm:t>
    </dgm:pt>
    <dgm:pt modelId="{9731C274-3194-4DF5-B1C4-717C6D8FE29B}" type="parTrans" cxnId="{858257D7-1649-43FC-91E9-CBEB661F7B13}">
      <dgm:prSet/>
      <dgm:spPr/>
      <dgm:t>
        <a:bodyPr/>
        <a:lstStyle/>
        <a:p>
          <a:endParaRPr lang="en-GB"/>
        </a:p>
      </dgm:t>
    </dgm:pt>
    <dgm:pt modelId="{3935195E-F1CE-4524-B2F6-E161D4406A17}" type="sibTrans" cxnId="{858257D7-1649-43FC-91E9-CBEB661F7B13}">
      <dgm:prSet/>
      <dgm:spPr/>
      <dgm:t>
        <a:bodyPr/>
        <a:lstStyle/>
        <a:p>
          <a:endParaRPr lang="en-GB"/>
        </a:p>
      </dgm:t>
    </dgm:pt>
    <dgm:pt modelId="{319BE7C9-1DD6-495D-8857-8669446A9B72}">
      <dgm:prSet custT="1"/>
      <dgm:spPr/>
      <dgm:t>
        <a:bodyPr/>
        <a:lstStyle/>
        <a:p>
          <a:r>
            <a:rPr lang="en-GB" sz="1400" dirty="0"/>
            <a:t>Diabetic foot surveillance for high risk patients </a:t>
          </a:r>
        </a:p>
      </dgm:t>
    </dgm:pt>
    <dgm:pt modelId="{5695F234-15FF-4898-B091-A3C5D6D4D7ED}" type="parTrans" cxnId="{D9087636-26AF-47A1-A44D-40FE1837A7F0}">
      <dgm:prSet/>
      <dgm:spPr/>
      <dgm:t>
        <a:bodyPr/>
        <a:lstStyle/>
        <a:p>
          <a:endParaRPr lang="en-GB"/>
        </a:p>
      </dgm:t>
    </dgm:pt>
    <dgm:pt modelId="{04461736-FFF4-436C-BBA1-DA3EF2CD9915}" type="sibTrans" cxnId="{D9087636-26AF-47A1-A44D-40FE1837A7F0}">
      <dgm:prSet/>
      <dgm:spPr/>
      <dgm:t>
        <a:bodyPr/>
        <a:lstStyle/>
        <a:p>
          <a:endParaRPr lang="en-GB"/>
        </a:p>
      </dgm:t>
    </dgm:pt>
    <dgm:pt modelId="{FCAFA9B5-F5CA-42A1-BEC4-02107F1D256E}">
      <dgm:prSet custT="1"/>
      <dgm:spPr/>
      <dgm:t>
        <a:bodyPr/>
        <a:lstStyle/>
        <a:p>
          <a:pPr>
            <a:buFont typeface="Symbol" panose="05050102010706020507" pitchFamily="18" charset="2"/>
            <a:buChar char=""/>
          </a:pPr>
          <a:r>
            <a:rPr lang="en-US" sz="1400" dirty="0"/>
            <a:t>Circulation and vascular assessment</a:t>
          </a:r>
          <a:endParaRPr lang="en-GB" sz="1400" dirty="0"/>
        </a:p>
      </dgm:t>
    </dgm:pt>
    <dgm:pt modelId="{7E32E8CD-3881-4A86-88C4-1DF6D18F4FCB}" type="parTrans" cxnId="{A176D8ED-EB31-4C8C-8705-30A6F71CE469}">
      <dgm:prSet/>
      <dgm:spPr/>
      <dgm:t>
        <a:bodyPr/>
        <a:lstStyle/>
        <a:p>
          <a:endParaRPr lang="en-GB"/>
        </a:p>
      </dgm:t>
    </dgm:pt>
    <dgm:pt modelId="{313AFAE3-22E5-422B-A339-133F6CE58163}" type="sibTrans" cxnId="{A176D8ED-EB31-4C8C-8705-30A6F71CE469}">
      <dgm:prSet/>
      <dgm:spPr/>
      <dgm:t>
        <a:bodyPr/>
        <a:lstStyle/>
        <a:p>
          <a:endParaRPr lang="en-GB"/>
        </a:p>
      </dgm:t>
    </dgm:pt>
    <dgm:pt modelId="{CE59F79D-A207-458A-9FFF-934A744B94A7}" type="pres">
      <dgm:prSet presAssocID="{1065FB73-AC62-4366-8CBE-66E740B3BFAE}" presName="linearFlow" presStyleCnt="0">
        <dgm:presLayoutVars>
          <dgm:dir/>
          <dgm:animLvl val="lvl"/>
          <dgm:resizeHandles/>
        </dgm:presLayoutVars>
      </dgm:prSet>
      <dgm:spPr/>
    </dgm:pt>
    <dgm:pt modelId="{5539C9D7-3DA4-45B9-B4F2-772314E1B0DE}" type="pres">
      <dgm:prSet presAssocID="{B4BCBDBB-9133-4B24-AADF-E3CBBFEC0422}" presName="compositeNode" presStyleCnt="0">
        <dgm:presLayoutVars>
          <dgm:bulletEnabled val="1"/>
        </dgm:presLayoutVars>
      </dgm:prSet>
      <dgm:spPr/>
    </dgm:pt>
    <dgm:pt modelId="{AD5414AF-C5DC-42CB-AD49-99CC4A48F820}" type="pres">
      <dgm:prSet presAssocID="{B4BCBDBB-9133-4B24-AADF-E3CBBFEC0422}" presName="image" presStyleLbl="fgImgPlace1" presStyleIdx="0" presStyleCnt="5"/>
      <dgm:spPr>
        <a:blipFill>
          <a:blip xmlns:r="http://schemas.openxmlformats.org/officeDocument/2006/relationships" r:embed="rId2"/>
          <a:srcRect/>
          <a:stretch>
            <a:fillRect l="-17000" r="-17000"/>
          </a:stretch>
        </a:blipFill>
      </dgm:spPr>
    </dgm:pt>
    <dgm:pt modelId="{74B5F5A2-B120-4F8C-9B5D-2D03E782AE42}" type="pres">
      <dgm:prSet presAssocID="{B4BCBDBB-9133-4B24-AADF-E3CBBFEC0422}" presName="childNode" presStyleLbl="node1" presStyleIdx="0" presStyleCnt="5">
        <dgm:presLayoutVars>
          <dgm:bulletEnabled val="1"/>
        </dgm:presLayoutVars>
      </dgm:prSet>
      <dgm:spPr/>
    </dgm:pt>
    <dgm:pt modelId="{AE093A94-4FAD-4F34-B7F4-7E1CF3FFA85F}" type="pres">
      <dgm:prSet presAssocID="{B4BCBDBB-9133-4B24-AADF-E3CBBFEC0422}" presName="parentNode" presStyleLbl="revTx" presStyleIdx="0" presStyleCnt="5">
        <dgm:presLayoutVars>
          <dgm:chMax val="0"/>
          <dgm:bulletEnabled val="1"/>
        </dgm:presLayoutVars>
      </dgm:prSet>
      <dgm:spPr/>
    </dgm:pt>
    <dgm:pt modelId="{524E4F61-CFE6-4CE9-AA29-4C3A9ABD4FD2}" type="pres">
      <dgm:prSet presAssocID="{C8A0608A-9AA0-48FA-A369-4C5B9235F41C}" presName="sibTrans" presStyleCnt="0"/>
      <dgm:spPr/>
    </dgm:pt>
    <dgm:pt modelId="{8DFC9B6A-74A2-486C-8175-04B12921C6B7}" type="pres">
      <dgm:prSet presAssocID="{7007BAC8-FB3F-4C91-8314-92084812A799}" presName="compositeNode" presStyleCnt="0">
        <dgm:presLayoutVars>
          <dgm:bulletEnabled val="1"/>
        </dgm:presLayoutVars>
      </dgm:prSet>
      <dgm:spPr/>
    </dgm:pt>
    <dgm:pt modelId="{9C706CA4-2035-4400-A79D-2143D783CCE5}" type="pres">
      <dgm:prSet presAssocID="{7007BAC8-FB3F-4C91-8314-92084812A799}" presName="image" presStyleLbl="fgImgPlace1" presStyleIdx="1" presStyleCnt="5"/>
      <dgm:spPr/>
    </dgm:pt>
    <dgm:pt modelId="{B848E80A-8A26-4D19-89A7-9422E64D156F}" type="pres">
      <dgm:prSet presAssocID="{7007BAC8-FB3F-4C91-8314-92084812A799}" presName="childNode" presStyleLbl="node1" presStyleIdx="1" presStyleCnt="5">
        <dgm:presLayoutVars>
          <dgm:bulletEnabled val="1"/>
        </dgm:presLayoutVars>
      </dgm:prSet>
      <dgm:spPr/>
    </dgm:pt>
    <dgm:pt modelId="{9CFD54E5-92C0-4F0E-928F-AB0FB7E75A80}" type="pres">
      <dgm:prSet presAssocID="{7007BAC8-FB3F-4C91-8314-92084812A799}" presName="parentNode" presStyleLbl="revTx" presStyleIdx="1" presStyleCnt="5">
        <dgm:presLayoutVars>
          <dgm:chMax val="0"/>
          <dgm:bulletEnabled val="1"/>
        </dgm:presLayoutVars>
      </dgm:prSet>
      <dgm:spPr/>
    </dgm:pt>
    <dgm:pt modelId="{8BF6AA78-5DDE-4CE3-9558-6C060ABE35FA}" type="pres">
      <dgm:prSet presAssocID="{7CB0FF47-A944-44C9-86A7-9B300221CB7D}" presName="sibTrans" presStyleCnt="0"/>
      <dgm:spPr/>
    </dgm:pt>
    <dgm:pt modelId="{3F685F84-487F-4776-BE2A-6E3CE8D51630}" type="pres">
      <dgm:prSet presAssocID="{A69D2CE9-B241-4895-A04A-3058A9732201}" presName="compositeNode" presStyleCnt="0">
        <dgm:presLayoutVars>
          <dgm:bulletEnabled val="1"/>
        </dgm:presLayoutVars>
      </dgm:prSet>
      <dgm:spPr/>
    </dgm:pt>
    <dgm:pt modelId="{33FD13BE-1469-4554-84DB-42DFB5FE2BE3}" type="pres">
      <dgm:prSet presAssocID="{A69D2CE9-B241-4895-A04A-3058A9732201}" presName="image" presStyleLbl="fgImgPlace1" presStyleIdx="2" presStyleCnt="5"/>
      <dgm:spPr/>
    </dgm:pt>
    <dgm:pt modelId="{8DB015C2-F8A6-4F33-9215-3DE25DDCF223}" type="pres">
      <dgm:prSet presAssocID="{A69D2CE9-B241-4895-A04A-3058A9732201}" presName="childNode" presStyleLbl="node1" presStyleIdx="2" presStyleCnt="5">
        <dgm:presLayoutVars>
          <dgm:bulletEnabled val="1"/>
        </dgm:presLayoutVars>
      </dgm:prSet>
      <dgm:spPr/>
    </dgm:pt>
    <dgm:pt modelId="{1E3447D4-EC02-4E80-BE4B-601B022DB6A3}" type="pres">
      <dgm:prSet presAssocID="{A69D2CE9-B241-4895-A04A-3058A9732201}" presName="parentNode" presStyleLbl="revTx" presStyleIdx="2" presStyleCnt="5">
        <dgm:presLayoutVars>
          <dgm:chMax val="0"/>
          <dgm:bulletEnabled val="1"/>
        </dgm:presLayoutVars>
      </dgm:prSet>
      <dgm:spPr/>
    </dgm:pt>
    <dgm:pt modelId="{8A00D3B9-5FF0-41C7-9E7C-20AEEF67164F}" type="pres">
      <dgm:prSet presAssocID="{019B7D83-5161-4E99-9CB1-2B177994BB2F}" presName="sibTrans" presStyleCnt="0"/>
      <dgm:spPr/>
    </dgm:pt>
    <dgm:pt modelId="{7F539FAD-3DC4-4C21-A8AE-28CFDFB7B35A}" type="pres">
      <dgm:prSet presAssocID="{0A62331E-AB38-4AF8-8BEE-228F1BDCD417}" presName="compositeNode" presStyleCnt="0">
        <dgm:presLayoutVars>
          <dgm:bulletEnabled val="1"/>
        </dgm:presLayoutVars>
      </dgm:prSet>
      <dgm:spPr/>
    </dgm:pt>
    <dgm:pt modelId="{531D4E68-6DFE-4D5A-9836-79682FF826E2}" type="pres">
      <dgm:prSet presAssocID="{0A62331E-AB38-4AF8-8BEE-228F1BDCD417}" presName="image" presStyleLbl="fgImgPlace1" presStyleIdx="3" presStyleCnt="5"/>
      <dgm:spPr/>
    </dgm:pt>
    <dgm:pt modelId="{20001AE8-13D0-4197-B0E3-94DA22B2E45D}" type="pres">
      <dgm:prSet presAssocID="{0A62331E-AB38-4AF8-8BEE-228F1BDCD417}" presName="childNode" presStyleLbl="node1" presStyleIdx="3" presStyleCnt="5">
        <dgm:presLayoutVars>
          <dgm:bulletEnabled val="1"/>
        </dgm:presLayoutVars>
      </dgm:prSet>
      <dgm:spPr/>
    </dgm:pt>
    <dgm:pt modelId="{E950F567-9F34-4BB3-ABC9-3DF7416B9A9C}" type="pres">
      <dgm:prSet presAssocID="{0A62331E-AB38-4AF8-8BEE-228F1BDCD417}" presName="parentNode" presStyleLbl="revTx" presStyleIdx="3" presStyleCnt="5">
        <dgm:presLayoutVars>
          <dgm:chMax val="0"/>
          <dgm:bulletEnabled val="1"/>
        </dgm:presLayoutVars>
      </dgm:prSet>
      <dgm:spPr/>
    </dgm:pt>
    <dgm:pt modelId="{2A2445A4-8886-478F-BCB8-66AA9574B288}" type="pres">
      <dgm:prSet presAssocID="{360FC211-6AD9-4F03-936C-AF92D9A6D87A}" presName="sibTrans" presStyleCnt="0"/>
      <dgm:spPr/>
    </dgm:pt>
    <dgm:pt modelId="{727B7A5C-5261-4FC8-88D1-59BA5F178FCD}" type="pres">
      <dgm:prSet presAssocID="{A5A774B4-D2FE-4332-9275-BCFE83467DE5}" presName="compositeNode" presStyleCnt="0">
        <dgm:presLayoutVars>
          <dgm:bulletEnabled val="1"/>
        </dgm:presLayoutVars>
      </dgm:prSet>
      <dgm:spPr/>
    </dgm:pt>
    <dgm:pt modelId="{EEBD6411-0ECD-4646-A8B5-C4C86D6D4BDB}" type="pres">
      <dgm:prSet presAssocID="{A5A774B4-D2FE-4332-9275-BCFE83467DE5}" presName="image" presStyleLbl="fgImgPlace1" presStyleIdx="4" presStyleCnt="5"/>
      <dgm:spPr/>
    </dgm:pt>
    <dgm:pt modelId="{5AEA395C-9E37-4ED0-A134-328CE8F7E760}" type="pres">
      <dgm:prSet presAssocID="{A5A774B4-D2FE-4332-9275-BCFE83467DE5}" presName="childNode" presStyleLbl="node1" presStyleIdx="4" presStyleCnt="5">
        <dgm:presLayoutVars>
          <dgm:bulletEnabled val="1"/>
        </dgm:presLayoutVars>
      </dgm:prSet>
      <dgm:spPr/>
    </dgm:pt>
    <dgm:pt modelId="{93E88A3C-077B-452A-B953-B1F2333D4B75}" type="pres">
      <dgm:prSet presAssocID="{A5A774B4-D2FE-4332-9275-BCFE83467DE5}" presName="parentNode" presStyleLbl="revTx" presStyleIdx="4" presStyleCnt="5">
        <dgm:presLayoutVars>
          <dgm:chMax val="0"/>
          <dgm:bulletEnabled val="1"/>
        </dgm:presLayoutVars>
      </dgm:prSet>
      <dgm:spPr/>
    </dgm:pt>
  </dgm:ptLst>
  <dgm:cxnLst>
    <dgm:cxn modelId="{71C76101-14A8-4F6C-8BC1-CBEC8DD6A3A4}" srcId="{7007BAC8-FB3F-4C91-8314-92084812A799}" destId="{9B4D122E-DACE-4168-98A0-CDCD80B57EB4}" srcOrd="7" destOrd="0" parTransId="{C25AB139-1F09-45B9-845A-989121247134}" sibTransId="{44867D16-B798-483D-BFEF-D32A74D5B801}"/>
    <dgm:cxn modelId="{675E1408-E31C-42AC-B5A5-8278B9F40EAA}" type="presOf" srcId="{506B63E0-9482-49E9-B77F-4926840636AA}" destId="{B848E80A-8A26-4D19-89A7-9422E64D156F}" srcOrd="0" destOrd="13" presId="urn:microsoft.com/office/officeart/2005/8/layout/hList2#1"/>
    <dgm:cxn modelId="{C33E800D-B975-4159-AE55-AE4D7C7A704B}" srcId="{7007BAC8-FB3F-4C91-8314-92084812A799}" destId="{80724613-8DD2-4815-9445-37D22DB5705A}" srcOrd="9" destOrd="0" parTransId="{59FB56C5-1218-42A8-935D-9F1C186DB1B1}" sibTransId="{F275CC3C-58A9-4218-8FE2-AF9C2D7A827E}"/>
    <dgm:cxn modelId="{BD21350E-074B-462A-B8DF-CD913BC92B93}" type="presOf" srcId="{A8C57B4B-40EF-4014-93EE-BEC3AC7BF9FB}" destId="{B848E80A-8A26-4D19-89A7-9422E64D156F}" srcOrd="0" destOrd="8" presId="urn:microsoft.com/office/officeart/2005/8/layout/hList2#1"/>
    <dgm:cxn modelId="{FF1F7911-D799-4568-AE91-A2F410330D8F}" srcId="{B4BCBDBB-9133-4B24-AADF-E3CBBFEC0422}" destId="{AA344B4F-58FA-46B5-B6F3-4CB58E2A485A}" srcOrd="2" destOrd="0" parTransId="{7478C478-91CA-45B6-9B2C-6726A4B03590}" sibTransId="{10F424E2-D48B-49C0-9514-81FEBF938EC5}"/>
    <dgm:cxn modelId="{1B808111-EE2E-4663-AD39-9AB1B91D0002}" srcId="{A69D2CE9-B241-4895-A04A-3058A9732201}" destId="{B0A63321-89EB-41F2-A854-BDAC0771C20B}" srcOrd="0" destOrd="0" parTransId="{F64B9CF5-28A3-4FE2-A16A-1B89B3CD2B7B}" sibTransId="{D6823DFB-1A2E-467D-B717-688774F45381}"/>
    <dgm:cxn modelId="{386D2D14-3B9C-4C31-A34F-E5031D263E2E}" srcId="{7007BAC8-FB3F-4C91-8314-92084812A799}" destId="{7264D7C6-0C47-43E2-9D18-14AD1EE9D9F1}" srcOrd="0" destOrd="0" parTransId="{15FCDFF9-069A-40B8-A0A5-9F7D9200929E}" sibTransId="{8BB3437E-A7DB-4B63-8C80-A6C055A1DF8F}"/>
    <dgm:cxn modelId="{FDBD4D1B-F543-483D-8AA6-85E0B9EA4FC3}" srcId="{1065FB73-AC62-4366-8CBE-66E740B3BFAE}" destId="{7007BAC8-FB3F-4C91-8314-92084812A799}" srcOrd="1" destOrd="0" parTransId="{0321702E-C9AE-4991-9B45-6652EE0D4BA6}" sibTransId="{7CB0FF47-A944-44C9-86A7-9B300221CB7D}"/>
    <dgm:cxn modelId="{8378A91B-8970-40C4-92D2-95509F261470}" type="presOf" srcId="{EFBCF40F-F3FD-488F-893B-E380AFB1B462}" destId="{B848E80A-8A26-4D19-89A7-9422E64D156F}" srcOrd="0" destOrd="10" presId="urn:microsoft.com/office/officeart/2005/8/layout/hList2#1"/>
    <dgm:cxn modelId="{1F26C823-C807-404D-96ED-B1019B6513E4}" type="presOf" srcId="{2CEF4F6C-4AA0-4D39-A92F-9F0D8FDE1166}" destId="{B848E80A-8A26-4D19-89A7-9422E64D156F}" srcOrd="0" destOrd="11" presId="urn:microsoft.com/office/officeart/2005/8/layout/hList2#1"/>
    <dgm:cxn modelId="{76398925-898C-458A-AD80-3B440203D4B2}" srcId="{1065FB73-AC62-4366-8CBE-66E740B3BFAE}" destId="{A69D2CE9-B241-4895-A04A-3058A9732201}" srcOrd="2" destOrd="0" parTransId="{E02BA7AE-EDEE-4320-AEC1-6124A0183DC7}" sibTransId="{019B7D83-5161-4E99-9CB1-2B177994BB2F}"/>
    <dgm:cxn modelId="{30C9B32B-CCD9-4F9C-AAEE-1175366FA415}" type="presOf" srcId="{D04565E6-2A83-4272-8A8A-50B312E2D300}" destId="{B848E80A-8A26-4D19-89A7-9422E64D156F}" srcOrd="0" destOrd="17" presId="urn:microsoft.com/office/officeart/2005/8/layout/hList2#1"/>
    <dgm:cxn modelId="{D9087636-26AF-47A1-A44D-40FE1837A7F0}" srcId="{A5A774B4-D2FE-4332-9275-BCFE83467DE5}" destId="{319BE7C9-1DD6-495D-8857-8669446A9B72}" srcOrd="0" destOrd="0" parTransId="{5695F234-15FF-4898-B091-A3C5D6D4D7ED}" sibTransId="{04461736-FFF4-436C-BBA1-DA3EF2CD9915}"/>
    <dgm:cxn modelId="{1F170F3C-58DA-41D1-AFAD-27026610B97C}" type="presOf" srcId="{98FAD0F2-8777-44E6-915B-CF6E9B71AA4D}" destId="{B848E80A-8A26-4D19-89A7-9422E64D156F}" srcOrd="0" destOrd="12" presId="urn:microsoft.com/office/officeart/2005/8/layout/hList2#1"/>
    <dgm:cxn modelId="{DCBA8661-9B05-44DE-BBC8-7E5AA4DE8288}" type="presOf" srcId="{80724613-8DD2-4815-9445-37D22DB5705A}" destId="{B848E80A-8A26-4D19-89A7-9422E64D156F}" srcOrd="0" destOrd="9" presId="urn:microsoft.com/office/officeart/2005/8/layout/hList2#1"/>
    <dgm:cxn modelId="{40F67D48-3E81-4198-A1F6-1A59C149FDA4}" type="presOf" srcId="{272328AE-C7CD-495F-8E8E-748B5E68A625}" destId="{B848E80A-8A26-4D19-89A7-9422E64D156F}" srcOrd="0" destOrd="6" presId="urn:microsoft.com/office/officeart/2005/8/layout/hList2#1"/>
    <dgm:cxn modelId="{EB4D7E48-96DF-4A6F-BB15-7F160F1D704A}" type="presOf" srcId="{B4BCBDBB-9133-4B24-AADF-E3CBBFEC0422}" destId="{AE093A94-4FAD-4F34-B7F4-7E1CF3FFA85F}" srcOrd="0" destOrd="0" presId="urn:microsoft.com/office/officeart/2005/8/layout/hList2#1"/>
    <dgm:cxn modelId="{9166046C-F571-4AFB-8402-D3F026DB8CAC}" type="presOf" srcId="{F8B04E0B-6A59-4059-BC86-F4A36C3C0549}" destId="{8DB015C2-F8A6-4F33-9215-3DE25DDCF223}" srcOrd="0" destOrd="2" presId="urn:microsoft.com/office/officeart/2005/8/layout/hList2#1"/>
    <dgm:cxn modelId="{5DEC214F-CA76-49F6-9863-B691516EA9DF}" srcId="{A69D2CE9-B241-4895-A04A-3058A9732201}" destId="{B770D045-3CA2-43D1-A0C4-82267207A666}" srcOrd="1" destOrd="0" parTransId="{BCDD60E4-57B7-47EA-A7A9-5F9E4CC8371A}" sibTransId="{CC98B30C-39DA-4FA7-88A3-B7349EEF70CA}"/>
    <dgm:cxn modelId="{63EC1850-7FA3-4F07-8388-258A80514901}" srcId="{7007BAC8-FB3F-4C91-8314-92084812A799}" destId="{EFBCF40F-F3FD-488F-893B-E380AFB1B462}" srcOrd="10" destOrd="0" parTransId="{1AA3DBCE-4B7E-4B58-9782-3C802110D816}" sibTransId="{8039E2D2-A12C-46F4-8BA0-30ADDCA782C8}"/>
    <dgm:cxn modelId="{01962F53-4C67-44C3-98ED-0B3193B9F153}" srcId="{7007BAC8-FB3F-4C91-8314-92084812A799}" destId="{883DB1A7-E338-40D3-912A-62F6D726C491}" srcOrd="5" destOrd="0" parTransId="{459CE74A-A6D1-482A-9463-23DFC8B37E64}" sibTransId="{570839FB-6C85-46F7-8332-7D8F09B5FDB3}"/>
    <dgm:cxn modelId="{7C228073-8FDF-4070-B121-4B3E51691070}" srcId="{7007BAC8-FB3F-4C91-8314-92084812A799}" destId="{922EB221-0968-4A64-8077-71CEB62FD3B2}" srcOrd="4" destOrd="0" parTransId="{BA449AFF-CA61-49CF-8A88-0F0076B21D6D}" sibTransId="{49D61854-7241-4B94-A3FF-A5FE3A0B760B}"/>
    <dgm:cxn modelId="{5AAEEE56-BF8B-4343-918E-D7A4447938DD}" type="presOf" srcId="{9B3E8068-E1E8-4107-BE43-68B205C569A3}" destId="{74B5F5A2-B120-4F8C-9B5D-2D03E782AE42}" srcOrd="0" destOrd="1" presId="urn:microsoft.com/office/officeart/2005/8/layout/hList2#1"/>
    <dgm:cxn modelId="{D3472478-4A6F-425F-8ADE-8B61F00BBDFA}" srcId="{7007BAC8-FB3F-4C91-8314-92084812A799}" destId="{80AD14CF-0274-4A20-AE48-BAEC7096313E}" srcOrd="15" destOrd="0" parTransId="{36CE7E79-1F5E-4AE7-B5E3-0E58C4A22B27}" sibTransId="{82FA671B-C8A7-4BEA-BC89-455995C09B0A}"/>
    <dgm:cxn modelId="{77BDFE5A-661B-4614-A611-ED552A504111}" type="presOf" srcId="{D34755B5-9EAA-43C5-8887-47E10E584F7B}" destId="{B848E80A-8A26-4D19-89A7-9422E64D156F}" srcOrd="0" destOrd="3" presId="urn:microsoft.com/office/officeart/2005/8/layout/hList2#1"/>
    <dgm:cxn modelId="{3BD4CE7B-5F2B-42F5-AE3F-24BB4CC97905}" type="presOf" srcId="{0A62331E-AB38-4AF8-8BEE-228F1BDCD417}" destId="{E950F567-9F34-4BB3-ABC9-3DF7416B9A9C}" srcOrd="0" destOrd="0" presId="urn:microsoft.com/office/officeart/2005/8/layout/hList2#1"/>
    <dgm:cxn modelId="{A0F0FB7F-513C-4B5A-892D-600C4BED9EC5}" type="presOf" srcId="{9B4D122E-DACE-4168-98A0-CDCD80B57EB4}" destId="{B848E80A-8A26-4D19-89A7-9422E64D156F}" srcOrd="0" destOrd="7" presId="urn:microsoft.com/office/officeart/2005/8/layout/hList2#1"/>
    <dgm:cxn modelId="{5C327483-978E-4F14-882C-44CE2D931FE4}" srcId="{1065FB73-AC62-4366-8CBE-66E740B3BFAE}" destId="{A5A774B4-D2FE-4332-9275-BCFE83467DE5}" srcOrd="4" destOrd="0" parTransId="{3355BD11-9EF8-45ED-ADCD-B09184058A03}" sibTransId="{D3AFA00B-679A-4B6A-92B1-CD2CE6609A68}"/>
    <dgm:cxn modelId="{FA935488-8D83-4107-9812-0791D0622430}" srcId="{7007BAC8-FB3F-4C91-8314-92084812A799}" destId="{272328AE-C7CD-495F-8E8E-748B5E68A625}" srcOrd="6" destOrd="0" parTransId="{0096E94E-FC59-416D-9914-77D17DD8DCD9}" sibTransId="{532B4313-AE6A-49B2-A0B1-A6AE8EF7805F}"/>
    <dgm:cxn modelId="{B9BED089-ECD2-478B-BB88-56FDC814A850}" type="presOf" srcId="{319BE7C9-1DD6-495D-8857-8669446A9B72}" destId="{5AEA395C-9E37-4ED0-A134-328CE8F7E760}" srcOrd="0" destOrd="0" presId="urn:microsoft.com/office/officeart/2005/8/layout/hList2#1"/>
    <dgm:cxn modelId="{2E705F8F-0235-47AA-9360-98897D589812}" type="presOf" srcId="{AA344B4F-58FA-46B5-B6F3-4CB58E2A485A}" destId="{74B5F5A2-B120-4F8C-9B5D-2D03E782AE42}" srcOrd="0" destOrd="2" presId="urn:microsoft.com/office/officeart/2005/8/layout/hList2#1"/>
    <dgm:cxn modelId="{90ABFD95-31B2-43BF-9BD6-1F4D2431541E}" type="presOf" srcId="{FCAFA9B5-F5CA-42A1-BEC4-02107F1D256E}" destId="{5AEA395C-9E37-4ED0-A134-328CE8F7E760}" srcOrd="0" destOrd="1" presId="urn:microsoft.com/office/officeart/2005/8/layout/hList2#1"/>
    <dgm:cxn modelId="{4FC3EB96-F07E-49EB-91F6-63472B4E18C7}" type="presOf" srcId="{F6229CDE-CF95-417D-99B1-F4AD00C91A8C}" destId="{20001AE8-13D0-4197-B0E3-94DA22B2E45D}" srcOrd="0" destOrd="0" presId="urn:microsoft.com/office/officeart/2005/8/layout/hList2#1"/>
    <dgm:cxn modelId="{D6418398-4823-4C17-B85E-D7125FAC39B8}" type="presOf" srcId="{22B43712-ECA1-4C25-B547-CD540601EFE3}" destId="{B848E80A-8A26-4D19-89A7-9422E64D156F}" srcOrd="0" destOrd="16" presId="urn:microsoft.com/office/officeart/2005/8/layout/hList2#1"/>
    <dgm:cxn modelId="{1C6EC29B-BED2-413D-AB66-A3265F18A03A}" srcId="{7007BAC8-FB3F-4C91-8314-92084812A799}" destId="{22B43712-ECA1-4C25-B547-CD540601EFE3}" srcOrd="16" destOrd="0" parTransId="{43449B29-358B-4698-91BF-7079F3228993}" sibTransId="{BDADE417-7F02-4B6F-88A0-E0A4654EF966}"/>
    <dgm:cxn modelId="{022D06AA-FF53-4108-A917-F0895FAEA8FA}" srcId="{7007BAC8-FB3F-4C91-8314-92084812A799}" destId="{2CEF4F6C-4AA0-4D39-A92F-9F0D8FDE1166}" srcOrd="11" destOrd="0" parTransId="{D055C851-1009-48FD-822D-4EFF5937766F}" sibTransId="{207C3F4D-2CAA-457A-B3B6-0C4DA8E2DDCC}"/>
    <dgm:cxn modelId="{DABD7DAE-D7BA-46C6-BE41-E478EB34D020}" type="presOf" srcId="{3FC2F7D5-1EA1-4388-B981-405F80F0D6CD}" destId="{74B5F5A2-B120-4F8C-9B5D-2D03E782AE42}" srcOrd="0" destOrd="0" presId="urn:microsoft.com/office/officeart/2005/8/layout/hList2#1"/>
    <dgm:cxn modelId="{70C8F6AE-83AD-4F68-A39C-DEFDC1A18708}" srcId="{B4BCBDBB-9133-4B24-AADF-E3CBBFEC0422}" destId="{9B3E8068-E1E8-4107-BE43-68B205C569A3}" srcOrd="1" destOrd="0" parTransId="{FA0A7D22-FFE4-45B6-BDC3-EE57E0DD7384}" sibTransId="{37A34C68-432D-412C-A872-D230FDC73DCC}"/>
    <dgm:cxn modelId="{F973AFB1-F166-457B-AC8D-0CFC0013C799}" srcId="{7007BAC8-FB3F-4C91-8314-92084812A799}" destId="{506B63E0-9482-49E9-B77F-4926840636AA}" srcOrd="13" destOrd="0" parTransId="{91955C6D-3E15-428A-A1C3-2FCF7816D054}" sibTransId="{F7EBA01D-2077-4EC1-9556-0F8EAE5F74A2}"/>
    <dgm:cxn modelId="{6F3525B2-5D6D-4B0A-B5A6-B314D5185C09}" srcId="{7007BAC8-FB3F-4C91-8314-92084812A799}" destId="{A8C57B4B-40EF-4014-93EE-BEC3AC7BF9FB}" srcOrd="8" destOrd="0" parTransId="{6F7D3FE7-D38C-4AA7-BD85-7612ED93E086}" sibTransId="{FE912911-5CD2-4F63-BCD9-9B690B152109}"/>
    <dgm:cxn modelId="{02B291B5-1BCF-4D9C-BBCE-02EA4136433D}" srcId="{B4BCBDBB-9133-4B24-AADF-E3CBBFEC0422}" destId="{3FC2F7D5-1EA1-4388-B981-405F80F0D6CD}" srcOrd="0" destOrd="0" parTransId="{C3FBD4AE-0485-435A-8178-9719C60AAD28}" sibTransId="{3CC25169-5DBD-4055-9EDE-4F9D41690F96}"/>
    <dgm:cxn modelId="{A75B3EB9-B109-47A0-9BFB-37DE1508467A}" srcId="{7007BAC8-FB3F-4C91-8314-92084812A799}" destId="{D04565E6-2A83-4272-8A8A-50B312E2D300}" srcOrd="17" destOrd="0" parTransId="{E132C6BE-8983-423D-BDCA-211831BFCD0A}" sibTransId="{B68B6925-2F8C-44B6-AD56-C622F6853979}"/>
    <dgm:cxn modelId="{E9DE8DB9-4B45-4487-B7D7-6E56E3F3543B}" srcId="{1065FB73-AC62-4366-8CBE-66E740B3BFAE}" destId="{0A62331E-AB38-4AF8-8BEE-228F1BDCD417}" srcOrd="3" destOrd="0" parTransId="{C92BDB38-6D6A-49D4-A4BE-8DF6A33AF1C3}" sibTransId="{360FC211-6AD9-4F03-936C-AF92D9A6D87A}"/>
    <dgm:cxn modelId="{D45CF4B9-490F-4508-A877-2FAC3C11834C}" type="presOf" srcId="{B0A63321-89EB-41F2-A854-BDAC0771C20B}" destId="{8DB015C2-F8A6-4F33-9215-3DE25DDCF223}" srcOrd="0" destOrd="0" presId="urn:microsoft.com/office/officeart/2005/8/layout/hList2#1"/>
    <dgm:cxn modelId="{7EC237C0-4173-4E74-AADE-6B2BFEE346F7}" srcId="{7007BAC8-FB3F-4C91-8314-92084812A799}" destId="{98FAD0F2-8777-44E6-915B-CF6E9B71AA4D}" srcOrd="12" destOrd="0" parTransId="{D2B6466C-EC69-4332-9185-4CB07DC5AF6A}" sibTransId="{024C0197-A440-4B08-99B6-BEC33C830A9D}"/>
    <dgm:cxn modelId="{4E3587C1-82F2-4D3B-B7E4-7C22E05C5CF5}" type="presOf" srcId="{922EB221-0968-4A64-8077-71CEB62FD3B2}" destId="{B848E80A-8A26-4D19-89A7-9422E64D156F}" srcOrd="0" destOrd="4" presId="urn:microsoft.com/office/officeart/2005/8/layout/hList2#1"/>
    <dgm:cxn modelId="{493E96C5-C177-4DD6-8FE9-8BB06E58780E}" srcId="{7007BAC8-FB3F-4C91-8314-92084812A799}" destId="{AB707E85-3045-43A3-BE57-94573CAE6BB7}" srcOrd="1" destOrd="0" parTransId="{86D4C7C1-D621-43EE-826A-5917B0AB3F90}" sibTransId="{435FBAD8-6CF1-4E8F-8C3E-5D7F547A4B28}"/>
    <dgm:cxn modelId="{0A58DEC6-5916-4815-8F2C-B8F7593B9E15}" type="presOf" srcId="{AB707E85-3045-43A3-BE57-94573CAE6BB7}" destId="{B848E80A-8A26-4D19-89A7-9422E64D156F}" srcOrd="0" destOrd="1" presId="urn:microsoft.com/office/officeart/2005/8/layout/hList2#1"/>
    <dgm:cxn modelId="{F4664DC7-A527-4A68-94F1-A28021A1A473}" type="presOf" srcId="{7007BAC8-FB3F-4C91-8314-92084812A799}" destId="{9CFD54E5-92C0-4F0E-928F-AB0FB7E75A80}" srcOrd="0" destOrd="0" presId="urn:microsoft.com/office/officeart/2005/8/layout/hList2#1"/>
    <dgm:cxn modelId="{C2D8E5C8-98C4-435D-89EB-E20A976CB313}" srcId="{1065FB73-AC62-4366-8CBE-66E740B3BFAE}" destId="{B4BCBDBB-9133-4B24-AADF-E3CBBFEC0422}" srcOrd="0" destOrd="0" parTransId="{A04368BB-A69E-48BD-81E9-85230416F09D}" sibTransId="{C8A0608A-9AA0-48FA-A369-4C5B9235F41C}"/>
    <dgm:cxn modelId="{B699ACCA-1E08-4076-A351-E455BC5E162C}" srcId="{7007BAC8-FB3F-4C91-8314-92084812A799}" destId="{203DF2DC-E53A-4704-8F89-2D719156520B}" srcOrd="2" destOrd="0" parTransId="{7FDA81FD-2616-49F3-AF03-D12159BF87EB}" sibTransId="{D720FEA5-55BE-428B-A7CE-E13FB32BC3C8}"/>
    <dgm:cxn modelId="{858257D7-1649-43FC-91E9-CBEB661F7B13}" srcId="{A69D2CE9-B241-4895-A04A-3058A9732201}" destId="{F8B04E0B-6A59-4059-BC86-F4A36C3C0549}" srcOrd="2" destOrd="0" parTransId="{9731C274-3194-4DF5-B1C4-717C6D8FE29B}" sibTransId="{3935195E-F1CE-4524-B2F6-E161D4406A17}"/>
    <dgm:cxn modelId="{6CDC05E3-FB90-4F13-B907-8B830FC31323}" srcId="{7007BAC8-FB3F-4C91-8314-92084812A799}" destId="{D81C3ABE-AA26-40EE-8A90-53A6C6C27575}" srcOrd="14" destOrd="0" parTransId="{236F4824-2B23-44EE-9B9D-55CDB5AECC67}" sibTransId="{B0481339-BABF-45C3-9CA4-26B30D054BA6}"/>
    <dgm:cxn modelId="{2D7ABEE5-1148-4543-AF57-085D52ED8E6B}" srcId="{0A62331E-AB38-4AF8-8BEE-228F1BDCD417}" destId="{F6229CDE-CF95-417D-99B1-F4AD00C91A8C}" srcOrd="0" destOrd="0" parTransId="{34196DCF-6D3F-418A-8F7F-68F3AB17DA48}" sibTransId="{D92DACF7-3317-4EDC-86FD-6E46A3BB20DA}"/>
    <dgm:cxn modelId="{1BB353E9-48B4-4CBE-917A-DABDBC5C751E}" type="presOf" srcId="{80AD14CF-0274-4A20-AE48-BAEC7096313E}" destId="{B848E80A-8A26-4D19-89A7-9422E64D156F}" srcOrd="0" destOrd="15" presId="urn:microsoft.com/office/officeart/2005/8/layout/hList2#1"/>
    <dgm:cxn modelId="{A176D8ED-EB31-4C8C-8705-30A6F71CE469}" srcId="{A5A774B4-D2FE-4332-9275-BCFE83467DE5}" destId="{FCAFA9B5-F5CA-42A1-BEC4-02107F1D256E}" srcOrd="1" destOrd="0" parTransId="{7E32E8CD-3881-4A86-88C4-1DF6D18F4FCB}" sibTransId="{313AFAE3-22E5-422B-A339-133F6CE58163}"/>
    <dgm:cxn modelId="{5F2C90F0-C8C9-4E7E-8FE6-0DECF1A99A32}" type="presOf" srcId="{1065FB73-AC62-4366-8CBE-66E740B3BFAE}" destId="{CE59F79D-A207-458A-9FFF-934A744B94A7}" srcOrd="0" destOrd="0" presId="urn:microsoft.com/office/officeart/2005/8/layout/hList2#1"/>
    <dgm:cxn modelId="{72803FF3-6FA0-4009-ACD2-6C59B846E75B}" type="presOf" srcId="{A69D2CE9-B241-4895-A04A-3058A9732201}" destId="{1E3447D4-EC02-4E80-BE4B-601B022DB6A3}" srcOrd="0" destOrd="0" presId="urn:microsoft.com/office/officeart/2005/8/layout/hList2#1"/>
    <dgm:cxn modelId="{AC0EA3F6-920D-4DB4-8D12-5B6CEA820B72}" type="presOf" srcId="{883DB1A7-E338-40D3-912A-62F6D726C491}" destId="{B848E80A-8A26-4D19-89A7-9422E64D156F}" srcOrd="0" destOrd="5" presId="urn:microsoft.com/office/officeart/2005/8/layout/hList2#1"/>
    <dgm:cxn modelId="{5CA3C1F6-5793-4C2C-A20D-08FCDA375F37}" type="presOf" srcId="{7264D7C6-0C47-43E2-9D18-14AD1EE9D9F1}" destId="{B848E80A-8A26-4D19-89A7-9422E64D156F}" srcOrd="0" destOrd="0" presId="urn:microsoft.com/office/officeart/2005/8/layout/hList2#1"/>
    <dgm:cxn modelId="{B15685FC-E77F-410E-B8C5-F8D8008B556F}" type="presOf" srcId="{D81C3ABE-AA26-40EE-8A90-53A6C6C27575}" destId="{B848E80A-8A26-4D19-89A7-9422E64D156F}" srcOrd="0" destOrd="14" presId="urn:microsoft.com/office/officeart/2005/8/layout/hList2#1"/>
    <dgm:cxn modelId="{FBEE27FF-BA96-44E3-A4FC-FFC2EC1DC868}" type="presOf" srcId="{203DF2DC-E53A-4704-8F89-2D719156520B}" destId="{B848E80A-8A26-4D19-89A7-9422E64D156F}" srcOrd="0" destOrd="2" presId="urn:microsoft.com/office/officeart/2005/8/layout/hList2#1"/>
    <dgm:cxn modelId="{BE9728FF-C4F3-4585-8D24-76A960B36123}" srcId="{7007BAC8-FB3F-4C91-8314-92084812A799}" destId="{D34755B5-9EAA-43C5-8887-47E10E584F7B}" srcOrd="3" destOrd="0" parTransId="{27AA2350-3CE2-4F87-B86A-16F8922973ED}" sibTransId="{A5F283A5-D4B5-4F79-A97A-B86D18E82AA7}"/>
    <dgm:cxn modelId="{141B7DFF-3D60-467F-AD9F-612BDA5550FB}" type="presOf" srcId="{A5A774B4-D2FE-4332-9275-BCFE83467DE5}" destId="{93E88A3C-077B-452A-B953-B1F2333D4B75}" srcOrd="0" destOrd="0" presId="urn:microsoft.com/office/officeart/2005/8/layout/hList2#1"/>
    <dgm:cxn modelId="{C55ED9FF-9B9A-4ABB-A964-1908562CB9A8}" type="presOf" srcId="{B770D045-3CA2-43D1-A0C4-82267207A666}" destId="{8DB015C2-F8A6-4F33-9215-3DE25DDCF223}" srcOrd="0" destOrd="1" presId="urn:microsoft.com/office/officeart/2005/8/layout/hList2#1"/>
    <dgm:cxn modelId="{47C32885-C4C4-4432-9DB1-49BBFFF91CEA}" type="presParOf" srcId="{CE59F79D-A207-458A-9FFF-934A744B94A7}" destId="{5539C9D7-3DA4-45B9-B4F2-772314E1B0DE}" srcOrd="0" destOrd="0" presId="urn:microsoft.com/office/officeart/2005/8/layout/hList2#1"/>
    <dgm:cxn modelId="{2696590A-5532-4CFE-A09B-EF52651523D6}" type="presParOf" srcId="{5539C9D7-3DA4-45B9-B4F2-772314E1B0DE}" destId="{AD5414AF-C5DC-42CB-AD49-99CC4A48F820}" srcOrd="0" destOrd="0" presId="urn:microsoft.com/office/officeart/2005/8/layout/hList2#1"/>
    <dgm:cxn modelId="{1A9EB7F1-6494-406B-BA71-3EC86599C86E}" type="presParOf" srcId="{5539C9D7-3DA4-45B9-B4F2-772314E1B0DE}" destId="{74B5F5A2-B120-4F8C-9B5D-2D03E782AE42}" srcOrd="1" destOrd="0" presId="urn:microsoft.com/office/officeart/2005/8/layout/hList2#1"/>
    <dgm:cxn modelId="{044DD7CF-891F-4347-8BFE-7C8F334A495B}" type="presParOf" srcId="{5539C9D7-3DA4-45B9-B4F2-772314E1B0DE}" destId="{AE093A94-4FAD-4F34-B7F4-7E1CF3FFA85F}" srcOrd="2" destOrd="0" presId="urn:microsoft.com/office/officeart/2005/8/layout/hList2#1"/>
    <dgm:cxn modelId="{DCE9BEB6-034C-4987-9474-DBDE75038AC9}" type="presParOf" srcId="{CE59F79D-A207-458A-9FFF-934A744B94A7}" destId="{524E4F61-CFE6-4CE9-AA29-4C3A9ABD4FD2}" srcOrd="1" destOrd="0" presId="urn:microsoft.com/office/officeart/2005/8/layout/hList2#1"/>
    <dgm:cxn modelId="{81728F6A-E735-4A12-9310-A2784378FFED}" type="presParOf" srcId="{CE59F79D-A207-458A-9FFF-934A744B94A7}" destId="{8DFC9B6A-74A2-486C-8175-04B12921C6B7}" srcOrd="2" destOrd="0" presId="urn:microsoft.com/office/officeart/2005/8/layout/hList2#1"/>
    <dgm:cxn modelId="{3DFE9C38-2140-4925-B794-BE1F66779396}" type="presParOf" srcId="{8DFC9B6A-74A2-486C-8175-04B12921C6B7}" destId="{9C706CA4-2035-4400-A79D-2143D783CCE5}" srcOrd="0" destOrd="0" presId="urn:microsoft.com/office/officeart/2005/8/layout/hList2#1"/>
    <dgm:cxn modelId="{F30E3CCC-2F05-4AFB-9EC6-1B37E433A5F7}" type="presParOf" srcId="{8DFC9B6A-74A2-486C-8175-04B12921C6B7}" destId="{B848E80A-8A26-4D19-89A7-9422E64D156F}" srcOrd="1" destOrd="0" presId="urn:microsoft.com/office/officeart/2005/8/layout/hList2#1"/>
    <dgm:cxn modelId="{87A2919A-D5C5-4B11-913D-BCD7199FEE5E}" type="presParOf" srcId="{8DFC9B6A-74A2-486C-8175-04B12921C6B7}" destId="{9CFD54E5-92C0-4F0E-928F-AB0FB7E75A80}" srcOrd="2" destOrd="0" presId="urn:microsoft.com/office/officeart/2005/8/layout/hList2#1"/>
    <dgm:cxn modelId="{594BA7D2-A076-41AF-8FE7-6B3054DCFAD3}" type="presParOf" srcId="{CE59F79D-A207-458A-9FFF-934A744B94A7}" destId="{8BF6AA78-5DDE-4CE3-9558-6C060ABE35FA}" srcOrd="3" destOrd="0" presId="urn:microsoft.com/office/officeart/2005/8/layout/hList2#1"/>
    <dgm:cxn modelId="{A94E15C9-15DE-42A7-B0A0-EC6E3900644F}" type="presParOf" srcId="{CE59F79D-A207-458A-9FFF-934A744B94A7}" destId="{3F685F84-487F-4776-BE2A-6E3CE8D51630}" srcOrd="4" destOrd="0" presId="urn:microsoft.com/office/officeart/2005/8/layout/hList2#1"/>
    <dgm:cxn modelId="{E7FA1554-8B2A-41D0-B7C0-09CD1420D27A}" type="presParOf" srcId="{3F685F84-487F-4776-BE2A-6E3CE8D51630}" destId="{33FD13BE-1469-4554-84DB-42DFB5FE2BE3}" srcOrd="0" destOrd="0" presId="urn:microsoft.com/office/officeart/2005/8/layout/hList2#1"/>
    <dgm:cxn modelId="{018598AF-CC8D-416A-BD2C-56FBAF9579C8}" type="presParOf" srcId="{3F685F84-487F-4776-BE2A-6E3CE8D51630}" destId="{8DB015C2-F8A6-4F33-9215-3DE25DDCF223}" srcOrd="1" destOrd="0" presId="urn:microsoft.com/office/officeart/2005/8/layout/hList2#1"/>
    <dgm:cxn modelId="{D3C229C7-448E-4AE6-AA15-1A22741B0B56}" type="presParOf" srcId="{3F685F84-487F-4776-BE2A-6E3CE8D51630}" destId="{1E3447D4-EC02-4E80-BE4B-601B022DB6A3}" srcOrd="2" destOrd="0" presId="urn:microsoft.com/office/officeart/2005/8/layout/hList2#1"/>
    <dgm:cxn modelId="{E3497E59-F396-4958-A1F6-02EED39DF6C4}" type="presParOf" srcId="{CE59F79D-A207-458A-9FFF-934A744B94A7}" destId="{8A00D3B9-5FF0-41C7-9E7C-20AEEF67164F}" srcOrd="5" destOrd="0" presId="urn:microsoft.com/office/officeart/2005/8/layout/hList2#1"/>
    <dgm:cxn modelId="{86A25434-99D4-4D25-8677-7AE9AFF78A74}" type="presParOf" srcId="{CE59F79D-A207-458A-9FFF-934A744B94A7}" destId="{7F539FAD-3DC4-4C21-A8AE-28CFDFB7B35A}" srcOrd="6" destOrd="0" presId="urn:microsoft.com/office/officeart/2005/8/layout/hList2#1"/>
    <dgm:cxn modelId="{31D9460F-85AC-4838-8E09-7A6F0CF229EC}" type="presParOf" srcId="{7F539FAD-3DC4-4C21-A8AE-28CFDFB7B35A}" destId="{531D4E68-6DFE-4D5A-9836-79682FF826E2}" srcOrd="0" destOrd="0" presId="urn:microsoft.com/office/officeart/2005/8/layout/hList2#1"/>
    <dgm:cxn modelId="{191CB082-07E2-4561-8928-C8FD64450761}" type="presParOf" srcId="{7F539FAD-3DC4-4C21-A8AE-28CFDFB7B35A}" destId="{20001AE8-13D0-4197-B0E3-94DA22B2E45D}" srcOrd="1" destOrd="0" presId="urn:microsoft.com/office/officeart/2005/8/layout/hList2#1"/>
    <dgm:cxn modelId="{F8A45901-CA1E-419D-8FFA-E1197DB7E143}" type="presParOf" srcId="{7F539FAD-3DC4-4C21-A8AE-28CFDFB7B35A}" destId="{E950F567-9F34-4BB3-ABC9-3DF7416B9A9C}" srcOrd="2" destOrd="0" presId="urn:microsoft.com/office/officeart/2005/8/layout/hList2#1"/>
    <dgm:cxn modelId="{D740CB44-726C-4383-AC71-6D90E80F38AD}" type="presParOf" srcId="{CE59F79D-A207-458A-9FFF-934A744B94A7}" destId="{2A2445A4-8886-478F-BCB8-66AA9574B288}" srcOrd="7" destOrd="0" presId="urn:microsoft.com/office/officeart/2005/8/layout/hList2#1"/>
    <dgm:cxn modelId="{5AEBCB53-1070-4F74-95E7-6B96F22CA74D}" type="presParOf" srcId="{CE59F79D-A207-458A-9FFF-934A744B94A7}" destId="{727B7A5C-5261-4FC8-88D1-59BA5F178FCD}" srcOrd="8" destOrd="0" presId="urn:microsoft.com/office/officeart/2005/8/layout/hList2#1"/>
    <dgm:cxn modelId="{911EA781-FB66-4412-80E6-9946F3B2B82B}" type="presParOf" srcId="{727B7A5C-5261-4FC8-88D1-59BA5F178FCD}" destId="{EEBD6411-0ECD-4646-A8B5-C4C86D6D4BDB}" srcOrd="0" destOrd="0" presId="urn:microsoft.com/office/officeart/2005/8/layout/hList2#1"/>
    <dgm:cxn modelId="{D2DD1243-C412-4F23-BEF0-4B34EC14A180}" type="presParOf" srcId="{727B7A5C-5261-4FC8-88D1-59BA5F178FCD}" destId="{5AEA395C-9E37-4ED0-A134-328CE8F7E760}" srcOrd="1" destOrd="0" presId="urn:microsoft.com/office/officeart/2005/8/layout/hList2#1"/>
    <dgm:cxn modelId="{9EDD171B-7701-4309-80E5-F9F7AC765140}" type="presParOf" srcId="{727B7A5C-5261-4FC8-88D1-59BA5F178FCD}" destId="{93E88A3C-077B-452A-B953-B1F2333D4B75}" srcOrd="2" destOrd="0" presId="urn:microsoft.com/office/officeart/2005/8/layout/h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571957-1140-4377-81DC-CA120F1F7743}" type="doc">
      <dgm:prSet loTypeId="urn:microsoft.com/office/officeart/2009/layout/CircleArrowProcess" loCatId="process" qsTypeId="urn:microsoft.com/office/officeart/2005/8/quickstyle/simple1#3" qsCatId="simple" csTypeId="urn:microsoft.com/office/officeart/2005/8/colors/accent1_2#2" csCatId="accent1" phldr="1"/>
      <dgm:spPr/>
      <dgm:t>
        <a:bodyPr/>
        <a:lstStyle/>
        <a:p>
          <a:endParaRPr lang="en-GB"/>
        </a:p>
      </dgm:t>
    </dgm:pt>
    <dgm:pt modelId="{EC7BD7BB-B47D-4153-8D79-EBF2779B1917}">
      <dgm:prSet phldrT="[Text]" custT="1"/>
      <dgm:spPr/>
      <dgm:t>
        <a:bodyPr/>
        <a:lstStyle/>
        <a:p>
          <a:r>
            <a:rPr lang="en-US" sz="1200" dirty="0">
              <a:solidFill>
                <a:schemeClr val="bg1"/>
              </a:solidFill>
            </a:rPr>
            <a:t>Patient identified in podiatry as having an arrhythmia using </a:t>
          </a:r>
          <a:r>
            <a:rPr lang="en-US" sz="1200" dirty="0"/>
            <a:t>doppler</a:t>
          </a:r>
          <a:endParaRPr lang="en-GB" sz="1200" dirty="0"/>
        </a:p>
        <a:p>
          <a:endParaRPr lang="en-GB" sz="700" dirty="0"/>
        </a:p>
      </dgm:t>
    </dgm:pt>
    <dgm:pt modelId="{A5AFAC23-D4A8-4DD1-BC8D-4C2B590C457B}" type="parTrans" cxnId="{310696B7-7135-4097-86EF-E4824DA32E1B}">
      <dgm:prSet/>
      <dgm:spPr/>
      <dgm:t>
        <a:bodyPr/>
        <a:lstStyle/>
        <a:p>
          <a:endParaRPr lang="en-GB"/>
        </a:p>
      </dgm:t>
    </dgm:pt>
    <dgm:pt modelId="{20810409-42D6-4CA2-86B8-8B64E0FD628C}" type="sibTrans" cxnId="{310696B7-7135-4097-86EF-E4824DA32E1B}">
      <dgm:prSet/>
      <dgm:spPr/>
      <dgm:t>
        <a:bodyPr/>
        <a:lstStyle/>
        <a:p>
          <a:endParaRPr lang="en-GB"/>
        </a:p>
      </dgm:t>
    </dgm:pt>
    <dgm:pt modelId="{521BE7F5-6A77-48E9-B83A-8C46E98FB31D}">
      <dgm:prSet phldrT="[Text]" phldr="0" custT="1"/>
      <dgm:spPr/>
      <dgm:t>
        <a:bodyPr/>
        <a:lstStyle/>
        <a:p>
          <a:r>
            <a:rPr lang="en-GB" sz="1200" dirty="0">
              <a:solidFill>
                <a:schemeClr val="bg1"/>
              </a:solidFill>
            </a:rPr>
            <a:t>Podiatrist  refer for ECG/ inform GP</a:t>
          </a:r>
        </a:p>
      </dgm:t>
    </dgm:pt>
    <dgm:pt modelId="{B34EF674-0409-49B6-A3C5-8797C1F44109}" type="parTrans" cxnId="{0FD0C788-1942-4BA8-B9D7-E1974B64D24C}">
      <dgm:prSet/>
      <dgm:spPr/>
      <dgm:t>
        <a:bodyPr/>
        <a:lstStyle/>
        <a:p>
          <a:endParaRPr lang="en-GB"/>
        </a:p>
      </dgm:t>
    </dgm:pt>
    <dgm:pt modelId="{C08DD259-6BAE-4DAB-84E5-A06F4C39C35D}" type="sibTrans" cxnId="{0FD0C788-1942-4BA8-B9D7-E1974B64D24C}">
      <dgm:prSet/>
      <dgm:spPr/>
      <dgm:t>
        <a:bodyPr/>
        <a:lstStyle/>
        <a:p>
          <a:endParaRPr lang="en-GB"/>
        </a:p>
      </dgm:t>
    </dgm:pt>
    <dgm:pt modelId="{8A664CF9-B320-4843-82F2-FE9D6E2168ED}">
      <dgm:prSet phldrT="[Text]" phldr="0" custT="1"/>
      <dgm:spPr/>
      <dgm:t>
        <a:bodyPr/>
        <a:lstStyle/>
        <a:p>
          <a:r>
            <a:rPr lang="en-GB" sz="1200" dirty="0">
              <a:solidFill>
                <a:schemeClr val="bg1"/>
              </a:solidFill>
            </a:rPr>
            <a:t>ECG undertaken and report available on portal  </a:t>
          </a:r>
        </a:p>
      </dgm:t>
    </dgm:pt>
    <dgm:pt modelId="{AF1A0B9B-3E63-4C72-A35C-34F23A6FAD29}" type="parTrans" cxnId="{7B6B8FEA-96E9-4F18-88AF-3B9106E1568B}">
      <dgm:prSet/>
      <dgm:spPr/>
      <dgm:t>
        <a:bodyPr/>
        <a:lstStyle/>
        <a:p>
          <a:endParaRPr lang="en-GB"/>
        </a:p>
      </dgm:t>
    </dgm:pt>
    <dgm:pt modelId="{4A6F194F-BBC4-4804-A49F-EC1E580FA870}" type="sibTrans" cxnId="{7B6B8FEA-96E9-4F18-88AF-3B9106E1568B}">
      <dgm:prSet/>
      <dgm:spPr/>
      <dgm:t>
        <a:bodyPr/>
        <a:lstStyle/>
        <a:p>
          <a:endParaRPr lang="en-GB"/>
        </a:p>
      </dgm:t>
    </dgm:pt>
    <dgm:pt modelId="{516E0D0D-400D-414F-9039-09596D569A99}">
      <dgm:prSet phldrT="[Text]" phldr="0" custT="1"/>
      <dgm:spPr/>
      <dgm:t>
        <a:bodyPr/>
        <a:lstStyle/>
        <a:p>
          <a:r>
            <a:rPr lang="en-GB" sz="1100" dirty="0">
              <a:solidFill>
                <a:schemeClr val="bg1"/>
              </a:solidFill>
            </a:rPr>
            <a:t>Podiatrist check portal and write to GP to inform report is available </a:t>
          </a:r>
        </a:p>
      </dgm:t>
    </dgm:pt>
    <dgm:pt modelId="{3355B4F2-1AD0-4A0A-B35F-B775682C5FB7}" type="parTrans" cxnId="{BE5211FA-28A4-478A-A47A-489B22EA1AF5}">
      <dgm:prSet/>
      <dgm:spPr/>
      <dgm:t>
        <a:bodyPr/>
        <a:lstStyle/>
        <a:p>
          <a:endParaRPr lang="en-GB"/>
        </a:p>
      </dgm:t>
    </dgm:pt>
    <dgm:pt modelId="{AA3A0382-C258-4501-A18E-52B8ADF50B46}" type="sibTrans" cxnId="{BE5211FA-28A4-478A-A47A-489B22EA1AF5}">
      <dgm:prSet/>
      <dgm:spPr/>
      <dgm:t>
        <a:bodyPr/>
        <a:lstStyle/>
        <a:p>
          <a:endParaRPr lang="en-GB"/>
        </a:p>
      </dgm:t>
    </dgm:pt>
    <dgm:pt modelId="{97D5BFFB-B16E-4DF9-B3D3-E19A5FBA22E5}">
      <dgm:prSet phldrT="[Text]" phldr="0" custT="1"/>
      <dgm:spPr/>
      <dgm:t>
        <a:bodyPr/>
        <a:lstStyle/>
        <a:p>
          <a:r>
            <a:rPr lang="en-GB" sz="1200" dirty="0">
              <a:solidFill>
                <a:schemeClr val="bg1"/>
              </a:solidFill>
            </a:rPr>
            <a:t>GP checks report on portal </a:t>
          </a:r>
        </a:p>
      </dgm:t>
    </dgm:pt>
    <dgm:pt modelId="{2311F59B-C996-48CE-83BC-9850C1081CD0}" type="parTrans" cxnId="{C5978EB5-9028-484D-8D91-6B7ED91C99DB}">
      <dgm:prSet/>
      <dgm:spPr/>
      <dgm:t>
        <a:bodyPr/>
        <a:lstStyle/>
        <a:p>
          <a:endParaRPr lang="en-GB"/>
        </a:p>
      </dgm:t>
    </dgm:pt>
    <dgm:pt modelId="{FF02316F-94EC-4B87-830D-209678CC4D99}" type="sibTrans" cxnId="{C5978EB5-9028-484D-8D91-6B7ED91C99DB}">
      <dgm:prSet/>
      <dgm:spPr/>
      <dgm:t>
        <a:bodyPr/>
        <a:lstStyle/>
        <a:p>
          <a:endParaRPr lang="en-GB"/>
        </a:p>
      </dgm:t>
    </dgm:pt>
    <dgm:pt modelId="{B5F3B72C-C6ED-4C3A-BFC9-5C1D90EB5442}">
      <dgm:prSet phldrT="[Text]" phldr="0" custT="1"/>
      <dgm:spPr/>
      <dgm:t>
        <a:bodyPr/>
        <a:lstStyle/>
        <a:p>
          <a:r>
            <a:rPr lang="en-GB" sz="1100" dirty="0">
              <a:solidFill>
                <a:schemeClr val="bg1"/>
              </a:solidFill>
            </a:rPr>
            <a:t>GP -medical management/social </a:t>
          </a:r>
          <a:r>
            <a:rPr lang="en-GB" sz="1000" dirty="0">
              <a:solidFill>
                <a:schemeClr val="bg1"/>
              </a:solidFill>
            </a:rPr>
            <a:t>prescribing </a:t>
          </a:r>
        </a:p>
      </dgm:t>
    </dgm:pt>
    <dgm:pt modelId="{2C01FF99-13EB-4874-B61F-DAD1CBFC3657}" type="parTrans" cxnId="{B5A9C9FE-C0FB-4356-B180-40EA463EE6F1}">
      <dgm:prSet/>
      <dgm:spPr/>
      <dgm:t>
        <a:bodyPr/>
        <a:lstStyle/>
        <a:p>
          <a:endParaRPr lang="en-GB"/>
        </a:p>
      </dgm:t>
    </dgm:pt>
    <dgm:pt modelId="{7C609CCA-828A-4B0F-917C-C67DBB28DF3B}" type="sibTrans" cxnId="{B5A9C9FE-C0FB-4356-B180-40EA463EE6F1}">
      <dgm:prSet/>
      <dgm:spPr/>
      <dgm:t>
        <a:bodyPr/>
        <a:lstStyle/>
        <a:p>
          <a:endParaRPr lang="en-GB"/>
        </a:p>
      </dgm:t>
    </dgm:pt>
    <dgm:pt modelId="{779614EF-4656-4DA5-BE63-FFDAE7729DE1}" type="pres">
      <dgm:prSet presAssocID="{3F571957-1140-4377-81DC-CA120F1F7743}" presName="Name0" presStyleCnt="0">
        <dgm:presLayoutVars>
          <dgm:chMax val="7"/>
          <dgm:chPref val="7"/>
          <dgm:dir/>
          <dgm:animLvl val="lvl"/>
        </dgm:presLayoutVars>
      </dgm:prSet>
      <dgm:spPr/>
    </dgm:pt>
    <dgm:pt modelId="{7152F621-2447-4B9D-B195-8E01E08F93C8}" type="pres">
      <dgm:prSet presAssocID="{EC7BD7BB-B47D-4153-8D79-EBF2779B1917}" presName="Accent1" presStyleCnt="0"/>
      <dgm:spPr/>
    </dgm:pt>
    <dgm:pt modelId="{8FCE95D5-57C2-432D-889F-060161DD0EAC}" type="pres">
      <dgm:prSet presAssocID="{EC7BD7BB-B47D-4153-8D79-EBF2779B1917}" presName="Accent" presStyleLbl="node1" presStyleIdx="0" presStyleCnt="6"/>
      <dgm:spPr/>
    </dgm:pt>
    <dgm:pt modelId="{39398186-5DE4-4C91-AE3E-6A8FCA9A2018}" type="pres">
      <dgm:prSet presAssocID="{EC7BD7BB-B47D-4153-8D79-EBF2779B1917}" presName="Parent1" presStyleLbl="revTx" presStyleIdx="0" presStyleCnt="6">
        <dgm:presLayoutVars>
          <dgm:chMax val="1"/>
          <dgm:chPref val="1"/>
          <dgm:bulletEnabled val="1"/>
        </dgm:presLayoutVars>
      </dgm:prSet>
      <dgm:spPr/>
    </dgm:pt>
    <dgm:pt modelId="{D635665D-049F-405A-8ACD-532B0F22D481}" type="pres">
      <dgm:prSet presAssocID="{521BE7F5-6A77-48E9-B83A-8C46E98FB31D}" presName="Accent2" presStyleCnt="0"/>
      <dgm:spPr/>
    </dgm:pt>
    <dgm:pt modelId="{3CFFEB79-7FBA-4F64-870F-847DCA4AE99B}" type="pres">
      <dgm:prSet presAssocID="{521BE7F5-6A77-48E9-B83A-8C46E98FB31D}" presName="Accent" presStyleLbl="node1" presStyleIdx="1" presStyleCnt="6"/>
      <dgm:spPr/>
    </dgm:pt>
    <dgm:pt modelId="{ABD3735B-580B-4B5F-88B5-8D48E319B18C}" type="pres">
      <dgm:prSet presAssocID="{521BE7F5-6A77-48E9-B83A-8C46E98FB31D}" presName="Parent2" presStyleLbl="revTx" presStyleIdx="1" presStyleCnt="6">
        <dgm:presLayoutVars>
          <dgm:chMax val="1"/>
          <dgm:chPref val="1"/>
          <dgm:bulletEnabled val="1"/>
        </dgm:presLayoutVars>
      </dgm:prSet>
      <dgm:spPr/>
    </dgm:pt>
    <dgm:pt modelId="{27D0890D-E802-48A2-87D2-C9257AECBE1A}" type="pres">
      <dgm:prSet presAssocID="{8A664CF9-B320-4843-82F2-FE9D6E2168ED}" presName="Accent3" presStyleCnt="0"/>
      <dgm:spPr/>
    </dgm:pt>
    <dgm:pt modelId="{2C386452-5DC9-4F2F-B719-E3F99B854D83}" type="pres">
      <dgm:prSet presAssocID="{8A664CF9-B320-4843-82F2-FE9D6E2168ED}" presName="Accent" presStyleLbl="node1" presStyleIdx="2" presStyleCnt="6"/>
      <dgm:spPr/>
    </dgm:pt>
    <dgm:pt modelId="{10B0CADC-CE12-46BF-875F-ACA6FE3036BF}" type="pres">
      <dgm:prSet presAssocID="{8A664CF9-B320-4843-82F2-FE9D6E2168ED}" presName="Parent3" presStyleLbl="revTx" presStyleIdx="2" presStyleCnt="6">
        <dgm:presLayoutVars>
          <dgm:chMax val="1"/>
          <dgm:chPref val="1"/>
          <dgm:bulletEnabled val="1"/>
        </dgm:presLayoutVars>
      </dgm:prSet>
      <dgm:spPr/>
    </dgm:pt>
    <dgm:pt modelId="{FD3C9951-1E47-489D-89CA-BDD0C387D8DE}" type="pres">
      <dgm:prSet presAssocID="{516E0D0D-400D-414F-9039-09596D569A99}" presName="Accent4" presStyleCnt="0"/>
      <dgm:spPr/>
    </dgm:pt>
    <dgm:pt modelId="{0BB00610-EBE8-47AA-854A-41C434A47A55}" type="pres">
      <dgm:prSet presAssocID="{516E0D0D-400D-414F-9039-09596D569A99}" presName="Accent" presStyleLbl="node1" presStyleIdx="3" presStyleCnt="6"/>
      <dgm:spPr/>
    </dgm:pt>
    <dgm:pt modelId="{7B35B12A-58C8-4808-8D86-E64ABD5274AB}" type="pres">
      <dgm:prSet presAssocID="{516E0D0D-400D-414F-9039-09596D569A99}" presName="Parent4" presStyleLbl="revTx" presStyleIdx="3" presStyleCnt="6">
        <dgm:presLayoutVars>
          <dgm:chMax val="1"/>
          <dgm:chPref val="1"/>
          <dgm:bulletEnabled val="1"/>
        </dgm:presLayoutVars>
      </dgm:prSet>
      <dgm:spPr/>
    </dgm:pt>
    <dgm:pt modelId="{40161E83-A8F7-40F5-B94B-111801D1D8A8}" type="pres">
      <dgm:prSet presAssocID="{97D5BFFB-B16E-4DF9-B3D3-E19A5FBA22E5}" presName="Accent5" presStyleCnt="0"/>
      <dgm:spPr/>
    </dgm:pt>
    <dgm:pt modelId="{ABC97A8E-77F3-4AC2-BFB2-74B0798966E5}" type="pres">
      <dgm:prSet presAssocID="{97D5BFFB-B16E-4DF9-B3D3-E19A5FBA22E5}" presName="Accent" presStyleLbl="node1" presStyleIdx="4" presStyleCnt="6"/>
      <dgm:spPr/>
    </dgm:pt>
    <dgm:pt modelId="{0938D062-772E-40C0-B1BF-3DA4D52D5F58}" type="pres">
      <dgm:prSet presAssocID="{97D5BFFB-B16E-4DF9-B3D3-E19A5FBA22E5}" presName="Parent5" presStyleLbl="revTx" presStyleIdx="4" presStyleCnt="6">
        <dgm:presLayoutVars>
          <dgm:chMax val="1"/>
          <dgm:chPref val="1"/>
          <dgm:bulletEnabled val="1"/>
        </dgm:presLayoutVars>
      </dgm:prSet>
      <dgm:spPr/>
    </dgm:pt>
    <dgm:pt modelId="{DF1E6B94-EFAB-44D3-AD94-3B5664289EC9}" type="pres">
      <dgm:prSet presAssocID="{B5F3B72C-C6ED-4C3A-BFC9-5C1D90EB5442}" presName="Accent6" presStyleCnt="0"/>
      <dgm:spPr/>
    </dgm:pt>
    <dgm:pt modelId="{53FACF09-5C6F-4919-97E4-03C9BC30D479}" type="pres">
      <dgm:prSet presAssocID="{B5F3B72C-C6ED-4C3A-BFC9-5C1D90EB5442}" presName="Accent" presStyleLbl="node1" presStyleIdx="5" presStyleCnt="6"/>
      <dgm:spPr/>
    </dgm:pt>
    <dgm:pt modelId="{B3C81A08-A05C-4387-AE3B-2027C2B44640}" type="pres">
      <dgm:prSet presAssocID="{B5F3B72C-C6ED-4C3A-BFC9-5C1D90EB5442}" presName="Parent6" presStyleLbl="revTx" presStyleIdx="5" presStyleCnt="6">
        <dgm:presLayoutVars>
          <dgm:chMax val="1"/>
          <dgm:chPref val="1"/>
          <dgm:bulletEnabled val="1"/>
        </dgm:presLayoutVars>
      </dgm:prSet>
      <dgm:spPr/>
    </dgm:pt>
  </dgm:ptLst>
  <dgm:cxnLst>
    <dgm:cxn modelId="{76F5982E-76E0-4365-A9DE-8773CBFE3853}" type="presOf" srcId="{8A664CF9-B320-4843-82F2-FE9D6E2168ED}" destId="{10B0CADC-CE12-46BF-875F-ACA6FE3036BF}" srcOrd="0" destOrd="0" presId="urn:microsoft.com/office/officeart/2009/layout/CircleArrowProcess"/>
    <dgm:cxn modelId="{6D685779-9F5F-4123-B464-470BCFCDECB8}" type="presOf" srcId="{3F571957-1140-4377-81DC-CA120F1F7743}" destId="{779614EF-4656-4DA5-BE63-FFDAE7729DE1}" srcOrd="0" destOrd="0" presId="urn:microsoft.com/office/officeart/2009/layout/CircleArrowProcess"/>
    <dgm:cxn modelId="{363CFA59-E9AA-4D00-AA19-8E651ECAFAC3}" type="presOf" srcId="{B5F3B72C-C6ED-4C3A-BFC9-5C1D90EB5442}" destId="{B3C81A08-A05C-4387-AE3B-2027C2B44640}" srcOrd="0" destOrd="0" presId="urn:microsoft.com/office/officeart/2009/layout/CircleArrowProcess"/>
    <dgm:cxn modelId="{0FD0C788-1942-4BA8-B9D7-E1974B64D24C}" srcId="{3F571957-1140-4377-81DC-CA120F1F7743}" destId="{521BE7F5-6A77-48E9-B83A-8C46E98FB31D}" srcOrd="1" destOrd="0" parTransId="{B34EF674-0409-49B6-A3C5-8797C1F44109}" sibTransId="{C08DD259-6BAE-4DAB-84E5-A06F4C39C35D}"/>
    <dgm:cxn modelId="{2A645999-75C6-4DB0-A270-874F13D99B9B}" type="presOf" srcId="{EC7BD7BB-B47D-4153-8D79-EBF2779B1917}" destId="{39398186-5DE4-4C91-AE3E-6A8FCA9A2018}" srcOrd="0" destOrd="0" presId="urn:microsoft.com/office/officeart/2009/layout/CircleArrowProcess"/>
    <dgm:cxn modelId="{304AE19C-C144-4DDF-A7D2-C91069956C3E}" type="presOf" srcId="{521BE7F5-6A77-48E9-B83A-8C46E98FB31D}" destId="{ABD3735B-580B-4B5F-88B5-8D48E319B18C}" srcOrd="0" destOrd="0" presId="urn:microsoft.com/office/officeart/2009/layout/CircleArrowProcess"/>
    <dgm:cxn modelId="{44C57EB2-83CC-488B-B989-D78A1087F7ED}" type="presOf" srcId="{97D5BFFB-B16E-4DF9-B3D3-E19A5FBA22E5}" destId="{0938D062-772E-40C0-B1BF-3DA4D52D5F58}" srcOrd="0" destOrd="0" presId="urn:microsoft.com/office/officeart/2009/layout/CircleArrowProcess"/>
    <dgm:cxn modelId="{C5978EB5-9028-484D-8D91-6B7ED91C99DB}" srcId="{3F571957-1140-4377-81DC-CA120F1F7743}" destId="{97D5BFFB-B16E-4DF9-B3D3-E19A5FBA22E5}" srcOrd="4" destOrd="0" parTransId="{2311F59B-C996-48CE-83BC-9850C1081CD0}" sibTransId="{FF02316F-94EC-4B87-830D-209678CC4D99}"/>
    <dgm:cxn modelId="{310696B7-7135-4097-86EF-E4824DA32E1B}" srcId="{3F571957-1140-4377-81DC-CA120F1F7743}" destId="{EC7BD7BB-B47D-4153-8D79-EBF2779B1917}" srcOrd="0" destOrd="0" parTransId="{A5AFAC23-D4A8-4DD1-BC8D-4C2B590C457B}" sibTransId="{20810409-42D6-4CA2-86B8-8B64E0FD628C}"/>
    <dgm:cxn modelId="{3BA8EDBA-634F-4A3E-8D3D-EA4A06257D9C}" type="presOf" srcId="{516E0D0D-400D-414F-9039-09596D569A99}" destId="{7B35B12A-58C8-4808-8D86-E64ABD5274AB}" srcOrd="0" destOrd="0" presId="urn:microsoft.com/office/officeart/2009/layout/CircleArrowProcess"/>
    <dgm:cxn modelId="{7B6B8FEA-96E9-4F18-88AF-3B9106E1568B}" srcId="{3F571957-1140-4377-81DC-CA120F1F7743}" destId="{8A664CF9-B320-4843-82F2-FE9D6E2168ED}" srcOrd="2" destOrd="0" parTransId="{AF1A0B9B-3E63-4C72-A35C-34F23A6FAD29}" sibTransId="{4A6F194F-BBC4-4804-A49F-EC1E580FA870}"/>
    <dgm:cxn modelId="{BE5211FA-28A4-478A-A47A-489B22EA1AF5}" srcId="{3F571957-1140-4377-81DC-CA120F1F7743}" destId="{516E0D0D-400D-414F-9039-09596D569A99}" srcOrd="3" destOrd="0" parTransId="{3355B4F2-1AD0-4A0A-B35F-B775682C5FB7}" sibTransId="{AA3A0382-C258-4501-A18E-52B8ADF50B46}"/>
    <dgm:cxn modelId="{B5A9C9FE-C0FB-4356-B180-40EA463EE6F1}" srcId="{3F571957-1140-4377-81DC-CA120F1F7743}" destId="{B5F3B72C-C6ED-4C3A-BFC9-5C1D90EB5442}" srcOrd="5" destOrd="0" parTransId="{2C01FF99-13EB-4874-B61F-DAD1CBFC3657}" sibTransId="{7C609CCA-828A-4B0F-917C-C67DBB28DF3B}"/>
    <dgm:cxn modelId="{A93D31F0-42E3-4192-8E7B-B1C1DDF452AA}" type="presParOf" srcId="{779614EF-4656-4DA5-BE63-FFDAE7729DE1}" destId="{7152F621-2447-4B9D-B195-8E01E08F93C8}" srcOrd="0" destOrd="0" presId="urn:microsoft.com/office/officeart/2009/layout/CircleArrowProcess"/>
    <dgm:cxn modelId="{5562E327-762F-4F8E-8300-BBBA63244026}" type="presParOf" srcId="{7152F621-2447-4B9D-B195-8E01E08F93C8}" destId="{8FCE95D5-57C2-432D-889F-060161DD0EAC}" srcOrd="0" destOrd="0" presId="urn:microsoft.com/office/officeart/2009/layout/CircleArrowProcess"/>
    <dgm:cxn modelId="{3F2201FF-3CFF-4721-A8F5-67FED483E12C}" type="presParOf" srcId="{779614EF-4656-4DA5-BE63-FFDAE7729DE1}" destId="{39398186-5DE4-4C91-AE3E-6A8FCA9A2018}" srcOrd="1" destOrd="0" presId="urn:microsoft.com/office/officeart/2009/layout/CircleArrowProcess"/>
    <dgm:cxn modelId="{6A76823F-D1C4-453B-8254-14DED586388F}" type="presParOf" srcId="{779614EF-4656-4DA5-BE63-FFDAE7729DE1}" destId="{D635665D-049F-405A-8ACD-532B0F22D481}" srcOrd="2" destOrd="0" presId="urn:microsoft.com/office/officeart/2009/layout/CircleArrowProcess"/>
    <dgm:cxn modelId="{8FC21A96-4BDD-4958-B556-2E43930BEE37}" type="presParOf" srcId="{D635665D-049F-405A-8ACD-532B0F22D481}" destId="{3CFFEB79-7FBA-4F64-870F-847DCA4AE99B}" srcOrd="0" destOrd="0" presId="urn:microsoft.com/office/officeart/2009/layout/CircleArrowProcess"/>
    <dgm:cxn modelId="{F3D97D1A-25E4-44F0-A658-961D98BC4798}" type="presParOf" srcId="{779614EF-4656-4DA5-BE63-FFDAE7729DE1}" destId="{ABD3735B-580B-4B5F-88B5-8D48E319B18C}" srcOrd="3" destOrd="0" presId="urn:microsoft.com/office/officeart/2009/layout/CircleArrowProcess"/>
    <dgm:cxn modelId="{B1846C51-7A8F-4E23-8467-31BBA0D93B63}" type="presParOf" srcId="{779614EF-4656-4DA5-BE63-FFDAE7729DE1}" destId="{27D0890D-E802-48A2-87D2-C9257AECBE1A}" srcOrd="4" destOrd="0" presId="urn:microsoft.com/office/officeart/2009/layout/CircleArrowProcess"/>
    <dgm:cxn modelId="{E86214E2-2687-434A-B48D-CCBE01059168}" type="presParOf" srcId="{27D0890D-E802-48A2-87D2-C9257AECBE1A}" destId="{2C386452-5DC9-4F2F-B719-E3F99B854D83}" srcOrd="0" destOrd="0" presId="urn:microsoft.com/office/officeart/2009/layout/CircleArrowProcess"/>
    <dgm:cxn modelId="{6920F74A-8666-49AC-895E-6E0B51D71E40}" type="presParOf" srcId="{779614EF-4656-4DA5-BE63-FFDAE7729DE1}" destId="{10B0CADC-CE12-46BF-875F-ACA6FE3036BF}" srcOrd="5" destOrd="0" presId="urn:microsoft.com/office/officeart/2009/layout/CircleArrowProcess"/>
    <dgm:cxn modelId="{D5BCD98E-75B9-4794-83BB-B8977404C358}" type="presParOf" srcId="{779614EF-4656-4DA5-BE63-FFDAE7729DE1}" destId="{FD3C9951-1E47-489D-89CA-BDD0C387D8DE}" srcOrd="6" destOrd="0" presId="urn:microsoft.com/office/officeart/2009/layout/CircleArrowProcess"/>
    <dgm:cxn modelId="{460B1240-C16F-45B5-8155-C317BC341C4C}" type="presParOf" srcId="{FD3C9951-1E47-489D-89CA-BDD0C387D8DE}" destId="{0BB00610-EBE8-47AA-854A-41C434A47A55}" srcOrd="0" destOrd="0" presId="urn:microsoft.com/office/officeart/2009/layout/CircleArrowProcess"/>
    <dgm:cxn modelId="{E960ECFB-3A1A-4D94-8F6A-7EEE35E68F14}" type="presParOf" srcId="{779614EF-4656-4DA5-BE63-FFDAE7729DE1}" destId="{7B35B12A-58C8-4808-8D86-E64ABD5274AB}" srcOrd="7" destOrd="0" presId="urn:microsoft.com/office/officeart/2009/layout/CircleArrowProcess"/>
    <dgm:cxn modelId="{BFBD164E-2C70-45D0-A903-2C5572DE18A7}" type="presParOf" srcId="{779614EF-4656-4DA5-BE63-FFDAE7729DE1}" destId="{40161E83-A8F7-40F5-B94B-111801D1D8A8}" srcOrd="8" destOrd="0" presId="urn:microsoft.com/office/officeart/2009/layout/CircleArrowProcess"/>
    <dgm:cxn modelId="{10E8BD36-1954-4927-9578-6CAEE8CF051B}" type="presParOf" srcId="{40161E83-A8F7-40F5-B94B-111801D1D8A8}" destId="{ABC97A8E-77F3-4AC2-BFB2-74B0798966E5}" srcOrd="0" destOrd="0" presId="urn:microsoft.com/office/officeart/2009/layout/CircleArrowProcess"/>
    <dgm:cxn modelId="{ACBBB6EB-2B72-4117-835F-769C73A13107}" type="presParOf" srcId="{779614EF-4656-4DA5-BE63-FFDAE7729DE1}" destId="{0938D062-772E-40C0-B1BF-3DA4D52D5F58}" srcOrd="9" destOrd="0" presId="urn:microsoft.com/office/officeart/2009/layout/CircleArrowProcess"/>
    <dgm:cxn modelId="{3DB46C59-E19B-4D06-85B2-AD813531D593}" type="presParOf" srcId="{779614EF-4656-4DA5-BE63-FFDAE7729DE1}" destId="{DF1E6B94-EFAB-44D3-AD94-3B5664289EC9}" srcOrd="10" destOrd="0" presId="urn:microsoft.com/office/officeart/2009/layout/CircleArrowProcess"/>
    <dgm:cxn modelId="{0A5DFC92-DD17-4EE7-8BAE-72F5BAD8EC09}" type="presParOf" srcId="{DF1E6B94-EFAB-44D3-AD94-3B5664289EC9}" destId="{53FACF09-5C6F-4919-97E4-03C9BC30D479}" srcOrd="0" destOrd="0" presId="urn:microsoft.com/office/officeart/2009/layout/CircleArrowProcess"/>
    <dgm:cxn modelId="{93A7003D-84F0-403D-9DB8-91D6D74B3921}" type="presParOf" srcId="{779614EF-4656-4DA5-BE63-FFDAE7729DE1}" destId="{B3C81A08-A05C-4387-AE3B-2027C2B44640}" srcOrd="11"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571957-1140-4377-81DC-CA120F1F7743}" type="doc">
      <dgm:prSet loTypeId="urn:microsoft.com/office/officeart/2009/layout/CircleArrowProcess" loCatId="process" qsTypeId="urn:microsoft.com/office/officeart/2005/8/quickstyle/simple1#4" qsCatId="simple" csTypeId="urn:microsoft.com/office/officeart/2005/8/colors/accent1_2#3" csCatId="accent1" phldr="1"/>
      <dgm:spPr/>
      <dgm:t>
        <a:bodyPr/>
        <a:lstStyle/>
        <a:p>
          <a:endParaRPr lang="en-GB"/>
        </a:p>
      </dgm:t>
    </dgm:pt>
    <dgm:pt modelId="{EC7BD7BB-B47D-4153-8D79-EBF2779B1917}">
      <dgm:prSet phldrT="[Text]" custT="1"/>
      <dgm:spPr/>
      <dgm:t>
        <a:bodyPr/>
        <a:lstStyle/>
        <a:p>
          <a:r>
            <a:rPr lang="en-US" sz="1200" dirty="0">
              <a:solidFill>
                <a:schemeClr val="bg1"/>
              </a:solidFill>
            </a:rPr>
            <a:t>Patient identified in podiatry as having an arrhythmia using doppler</a:t>
          </a:r>
          <a:endParaRPr lang="en-GB" sz="1200" dirty="0">
            <a:solidFill>
              <a:schemeClr val="bg1"/>
            </a:solidFill>
          </a:endParaRPr>
        </a:p>
        <a:p>
          <a:endParaRPr lang="en-GB" sz="700" dirty="0"/>
        </a:p>
      </dgm:t>
    </dgm:pt>
    <dgm:pt modelId="{A5AFAC23-D4A8-4DD1-BC8D-4C2B590C457B}" type="parTrans" cxnId="{310696B7-7135-4097-86EF-E4824DA32E1B}">
      <dgm:prSet/>
      <dgm:spPr/>
      <dgm:t>
        <a:bodyPr/>
        <a:lstStyle/>
        <a:p>
          <a:endParaRPr lang="en-GB"/>
        </a:p>
      </dgm:t>
    </dgm:pt>
    <dgm:pt modelId="{20810409-42D6-4CA2-86B8-8B64E0FD628C}" type="sibTrans" cxnId="{310696B7-7135-4097-86EF-E4824DA32E1B}">
      <dgm:prSet/>
      <dgm:spPr/>
      <dgm:t>
        <a:bodyPr/>
        <a:lstStyle/>
        <a:p>
          <a:endParaRPr lang="en-GB"/>
        </a:p>
      </dgm:t>
    </dgm:pt>
    <dgm:pt modelId="{521BE7F5-6A77-48E9-B83A-8C46E98FB31D}">
      <dgm:prSet phldrT="[Text]" phldr="0" custT="1"/>
      <dgm:spPr/>
      <dgm:t>
        <a:bodyPr/>
        <a:lstStyle/>
        <a:p>
          <a:r>
            <a:rPr lang="en-GB" sz="1200" dirty="0">
              <a:solidFill>
                <a:schemeClr val="bg1"/>
              </a:solidFill>
            </a:rPr>
            <a:t>Podiatrist  refer for ECG</a:t>
          </a:r>
        </a:p>
      </dgm:t>
    </dgm:pt>
    <dgm:pt modelId="{B34EF674-0409-49B6-A3C5-8797C1F44109}" type="parTrans" cxnId="{0FD0C788-1942-4BA8-B9D7-E1974B64D24C}">
      <dgm:prSet/>
      <dgm:spPr/>
      <dgm:t>
        <a:bodyPr/>
        <a:lstStyle/>
        <a:p>
          <a:endParaRPr lang="en-GB"/>
        </a:p>
      </dgm:t>
    </dgm:pt>
    <dgm:pt modelId="{C08DD259-6BAE-4DAB-84E5-A06F4C39C35D}" type="sibTrans" cxnId="{0FD0C788-1942-4BA8-B9D7-E1974B64D24C}">
      <dgm:prSet/>
      <dgm:spPr/>
      <dgm:t>
        <a:bodyPr/>
        <a:lstStyle/>
        <a:p>
          <a:endParaRPr lang="en-GB"/>
        </a:p>
      </dgm:t>
    </dgm:pt>
    <dgm:pt modelId="{8A664CF9-B320-4843-82F2-FE9D6E2168ED}">
      <dgm:prSet phldrT="[Text]" phldr="0" custT="1"/>
      <dgm:spPr/>
      <dgm:t>
        <a:bodyPr/>
        <a:lstStyle/>
        <a:p>
          <a:r>
            <a:rPr lang="en-GB" sz="1200" dirty="0">
              <a:solidFill>
                <a:schemeClr val="bg1"/>
              </a:solidFill>
            </a:rPr>
            <a:t>ECG undertaken and report sent </a:t>
          </a:r>
          <a:r>
            <a:rPr lang="en-GB" sz="1200" dirty="0"/>
            <a:t>to GP </a:t>
          </a:r>
        </a:p>
      </dgm:t>
    </dgm:pt>
    <dgm:pt modelId="{AF1A0B9B-3E63-4C72-A35C-34F23A6FAD29}" type="parTrans" cxnId="{7B6B8FEA-96E9-4F18-88AF-3B9106E1568B}">
      <dgm:prSet/>
      <dgm:spPr/>
      <dgm:t>
        <a:bodyPr/>
        <a:lstStyle/>
        <a:p>
          <a:endParaRPr lang="en-GB"/>
        </a:p>
      </dgm:t>
    </dgm:pt>
    <dgm:pt modelId="{4A6F194F-BBC4-4804-A49F-EC1E580FA870}" type="sibTrans" cxnId="{7B6B8FEA-96E9-4F18-88AF-3B9106E1568B}">
      <dgm:prSet/>
      <dgm:spPr/>
      <dgm:t>
        <a:bodyPr/>
        <a:lstStyle/>
        <a:p>
          <a:endParaRPr lang="en-GB"/>
        </a:p>
      </dgm:t>
    </dgm:pt>
    <dgm:pt modelId="{516E0D0D-400D-414F-9039-09596D569A99}">
      <dgm:prSet phldrT="[Text]" phldr="0" custT="1"/>
      <dgm:spPr/>
      <dgm:t>
        <a:bodyPr/>
        <a:lstStyle/>
        <a:p>
          <a:r>
            <a:rPr lang="en-GB" sz="1200" dirty="0">
              <a:solidFill>
                <a:schemeClr val="bg1"/>
              </a:solidFill>
            </a:rPr>
            <a:t>GP action medical management/social prescribing  </a:t>
          </a:r>
        </a:p>
      </dgm:t>
    </dgm:pt>
    <dgm:pt modelId="{3355B4F2-1AD0-4A0A-B35F-B775682C5FB7}" type="parTrans" cxnId="{BE5211FA-28A4-478A-A47A-489B22EA1AF5}">
      <dgm:prSet/>
      <dgm:spPr/>
      <dgm:t>
        <a:bodyPr/>
        <a:lstStyle/>
        <a:p>
          <a:endParaRPr lang="en-GB"/>
        </a:p>
      </dgm:t>
    </dgm:pt>
    <dgm:pt modelId="{AA3A0382-C258-4501-A18E-52B8ADF50B46}" type="sibTrans" cxnId="{BE5211FA-28A4-478A-A47A-489B22EA1AF5}">
      <dgm:prSet/>
      <dgm:spPr/>
      <dgm:t>
        <a:bodyPr/>
        <a:lstStyle/>
        <a:p>
          <a:endParaRPr lang="en-GB"/>
        </a:p>
      </dgm:t>
    </dgm:pt>
    <dgm:pt modelId="{779614EF-4656-4DA5-BE63-FFDAE7729DE1}" type="pres">
      <dgm:prSet presAssocID="{3F571957-1140-4377-81DC-CA120F1F7743}" presName="Name0" presStyleCnt="0">
        <dgm:presLayoutVars>
          <dgm:chMax val="7"/>
          <dgm:chPref val="7"/>
          <dgm:dir/>
          <dgm:animLvl val="lvl"/>
        </dgm:presLayoutVars>
      </dgm:prSet>
      <dgm:spPr/>
    </dgm:pt>
    <dgm:pt modelId="{7152F621-2447-4B9D-B195-8E01E08F93C8}" type="pres">
      <dgm:prSet presAssocID="{EC7BD7BB-B47D-4153-8D79-EBF2779B1917}" presName="Accent1" presStyleCnt="0"/>
      <dgm:spPr/>
    </dgm:pt>
    <dgm:pt modelId="{8FCE95D5-57C2-432D-889F-060161DD0EAC}" type="pres">
      <dgm:prSet presAssocID="{EC7BD7BB-B47D-4153-8D79-EBF2779B1917}" presName="Accent" presStyleLbl="node1" presStyleIdx="0" presStyleCnt="4"/>
      <dgm:spPr/>
    </dgm:pt>
    <dgm:pt modelId="{39398186-5DE4-4C91-AE3E-6A8FCA9A2018}" type="pres">
      <dgm:prSet presAssocID="{EC7BD7BB-B47D-4153-8D79-EBF2779B1917}" presName="Parent1" presStyleLbl="revTx" presStyleIdx="0" presStyleCnt="4">
        <dgm:presLayoutVars>
          <dgm:chMax val="1"/>
          <dgm:chPref val="1"/>
          <dgm:bulletEnabled val="1"/>
        </dgm:presLayoutVars>
      </dgm:prSet>
      <dgm:spPr/>
    </dgm:pt>
    <dgm:pt modelId="{D635665D-049F-405A-8ACD-532B0F22D481}" type="pres">
      <dgm:prSet presAssocID="{521BE7F5-6A77-48E9-B83A-8C46E98FB31D}" presName="Accent2" presStyleCnt="0"/>
      <dgm:spPr/>
    </dgm:pt>
    <dgm:pt modelId="{3CFFEB79-7FBA-4F64-870F-847DCA4AE99B}" type="pres">
      <dgm:prSet presAssocID="{521BE7F5-6A77-48E9-B83A-8C46E98FB31D}" presName="Accent" presStyleLbl="node1" presStyleIdx="1" presStyleCnt="4"/>
      <dgm:spPr/>
    </dgm:pt>
    <dgm:pt modelId="{ABD3735B-580B-4B5F-88B5-8D48E319B18C}" type="pres">
      <dgm:prSet presAssocID="{521BE7F5-6A77-48E9-B83A-8C46E98FB31D}" presName="Parent2" presStyleLbl="revTx" presStyleIdx="1" presStyleCnt="4">
        <dgm:presLayoutVars>
          <dgm:chMax val="1"/>
          <dgm:chPref val="1"/>
          <dgm:bulletEnabled val="1"/>
        </dgm:presLayoutVars>
      </dgm:prSet>
      <dgm:spPr/>
    </dgm:pt>
    <dgm:pt modelId="{27D0890D-E802-48A2-87D2-C9257AECBE1A}" type="pres">
      <dgm:prSet presAssocID="{8A664CF9-B320-4843-82F2-FE9D6E2168ED}" presName="Accent3" presStyleCnt="0"/>
      <dgm:spPr/>
    </dgm:pt>
    <dgm:pt modelId="{2C386452-5DC9-4F2F-B719-E3F99B854D83}" type="pres">
      <dgm:prSet presAssocID="{8A664CF9-B320-4843-82F2-FE9D6E2168ED}" presName="Accent" presStyleLbl="node1" presStyleIdx="2" presStyleCnt="4"/>
      <dgm:spPr/>
    </dgm:pt>
    <dgm:pt modelId="{10B0CADC-CE12-46BF-875F-ACA6FE3036BF}" type="pres">
      <dgm:prSet presAssocID="{8A664CF9-B320-4843-82F2-FE9D6E2168ED}" presName="Parent3" presStyleLbl="revTx" presStyleIdx="2" presStyleCnt="4">
        <dgm:presLayoutVars>
          <dgm:chMax val="1"/>
          <dgm:chPref val="1"/>
          <dgm:bulletEnabled val="1"/>
        </dgm:presLayoutVars>
      </dgm:prSet>
      <dgm:spPr/>
    </dgm:pt>
    <dgm:pt modelId="{FD3C9951-1E47-489D-89CA-BDD0C387D8DE}" type="pres">
      <dgm:prSet presAssocID="{516E0D0D-400D-414F-9039-09596D569A99}" presName="Accent4" presStyleCnt="0"/>
      <dgm:spPr/>
    </dgm:pt>
    <dgm:pt modelId="{0BB00610-EBE8-47AA-854A-41C434A47A55}" type="pres">
      <dgm:prSet presAssocID="{516E0D0D-400D-414F-9039-09596D569A99}" presName="Accent" presStyleLbl="node1" presStyleIdx="3" presStyleCnt="4"/>
      <dgm:spPr/>
    </dgm:pt>
    <dgm:pt modelId="{7B35B12A-58C8-4808-8D86-E64ABD5274AB}" type="pres">
      <dgm:prSet presAssocID="{516E0D0D-400D-414F-9039-09596D569A99}" presName="Parent4" presStyleLbl="revTx" presStyleIdx="3" presStyleCnt="4">
        <dgm:presLayoutVars>
          <dgm:chMax val="1"/>
          <dgm:chPref val="1"/>
          <dgm:bulletEnabled val="1"/>
        </dgm:presLayoutVars>
      </dgm:prSet>
      <dgm:spPr/>
    </dgm:pt>
  </dgm:ptLst>
  <dgm:cxnLst>
    <dgm:cxn modelId="{76F5982E-76E0-4365-A9DE-8773CBFE3853}" type="presOf" srcId="{8A664CF9-B320-4843-82F2-FE9D6E2168ED}" destId="{10B0CADC-CE12-46BF-875F-ACA6FE3036BF}" srcOrd="0" destOrd="0" presId="urn:microsoft.com/office/officeart/2009/layout/CircleArrowProcess"/>
    <dgm:cxn modelId="{6D685779-9F5F-4123-B464-470BCFCDECB8}" type="presOf" srcId="{3F571957-1140-4377-81DC-CA120F1F7743}" destId="{779614EF-4656-4DA5-BE63-FFDAE7729DE1}" srcOrd="0" destOrd="0" presId="urn:microsoft.com/office/officeart/2009/layout/CircleArrowProcess"/>
    <dgm:cxn modelId="{0FD0C788-1942-4BA8-B9D7-E1974B64D24C}" srcId="{3F571957-1140-4377-81DC-CA120F1F7743}" destId="{521BE7F5-6A77-48E9-B83A-8C46E98FB31D}" srcOrd="1" destOrd="0" parTransId="{B34EF674-0409-49B6-A3C5-8797C1F44109}" sibTransId="{C08DD259-6BAE-4DAB-84E5-A06F4C39C35D}"/>
    <dgm:cxn modelId="{2A645999-75C6-4DB0-A270-874F13D99B9B}" type="presOf" srcId="{EC7BD7BB-B47D-4153-8D79-EBF2779B1917}" destId="{39398186-5DE4-4C91-AE3E-6A8FCA9A2018}" srcOrd="0" destOrd="0" presId="urn:microsoft.com/office/officeart/2009/layout/CircleArrowProcess"/>
    <dgm:cxn modelId="{304AE19C-C144-4DDF-A7D2-C91069956C3E}" type="presOf" srcId="{521BE7F5-6A77-48E9-B83A-8C46E98FB31D}" destId="{ABD3735B-580B-4B5F-88B5-8D48E319B18C}" srcOrd="0" destOrd="0" presId="urn:microsoft.com/office/officeart/2009/layout/CircleArrowProcess"/>
    <dgm:cxn modelId="{310696B7-7135-4097-86EF-E4824DA32E1B}" srcId="{3F571957-1140-4377-81DC-CA120F1F7743}" destId="{EC7BD7BB-B47D-4153-8D79-EBF2779B1917}" srcOrd="0" destOrd="0" parTransId="{A5AFAC23-D4A8-4DD1-BC8D-4C2B590C457B}" sibTransId="{20810409-42D6-4CA2-86B8-8B64E0FD628C}"/>
    <dgm:cxn modelId="{3BA8EDBA-634F-4A3E-8D3D-EA4A06257D9C}" type="presOf" srcId="{516E0D0D-400D-414F-9039-09596D569A99}" destId="{7B35B12A-58C8-4808-8D86-E64ABD5274AB}" srcOrd="0" destOrd="0" presId="urn:microsoft.com/office/officeart/2009/layout/CircleArrowProcess"/>
    <dgm:cxn modelId="{7B6B8FEA-96E9-4F18-88AF-3B9106E1568B}" srcId="{3F571957-1140-4377-81DC-CA120F1F7743}" destId="{8A664CF9-B320-4843-82F2-FE9D6E2168ED}" srcOrd="2" destOrd="0" parTransId="{AF1A0B9B-3E63-4C72-A35C-34F23A6FAD29}" sibTransId="{4A6F194F-BBC4-4804-A49F-EC1E580FA870}"/>
    <dgm:cxn modelId="{BE5211FA-28A4-478A-A47A-489B22EA1AF5}" srcId="{3F571957-1140-4377-81DC-CA120F1F7743}" destId="{516E0D0D-400D-414F-9039-09596D569A99}" srcOrd="3" destOrd="0" parTransId="{3355B4F2-1AD0-4A0A-B35F-B775682C5FB7}" sibTransId="{AA3A0382-C258-4501-A18E-52B8ADF50B46}"/>
    <dgm:cxn modelId="{A93D31F0-42E3-4192-8E7B-B1C1DDF452AA}" type="presParOf" srcId="{779614EF-4656-4DA5-BE63-FFDAE7729DE1}" destId="{7152F621-2447-4B9D-B195-8E01E08F93C8}" srcOrd="0" destOrd="0" presId="urn:microsoft.com/office/officeart/2009/layout/CircleArrowProcess"/>
    <dgm:cxn modelId="{5562E327-762F-4F8E-8300-BBBA63244026}" type="presParOf" srcId="{7152F621-2447-4B9D-B195-8E01E08F93C8}" destId="{8FCE95D5-57C2-432D-889F-060161DD0EAC}" srcOrd="0" destOrd="0" presId="urn:microsoft.com/office/officeart/2009/layout/CircleArrowProcess"/>
    <dgm:cxn modelId="{3F2201FF-3CFF-4721-A8F5-67FED483E12C}" type="presParOf" srcId="{779614EF-4656-4DA5-BE63-FFDAE7729DE1}" destId="{39398186-5DE4-4C91-AE3E-6A8FCA9A2018}" srcOrd="1" destOrd="0" presId="urn:microsoft.com/office/officeart/2009/layout/CircleArrowProcess"/>
    <dgm:cxn modelId="{6A76823F-D1C4-453B-8254-14DED586388F}" type="presParOf" srcId="{779614EF-4656-4DA5-BE63-FFDAE7729DE1}" destId="{D635665D-049F-405A-8ACD-532B0F22D481}" srcOrd="2" destOrd="0" presId="urn:microsoft.com/office/officeart/2009/layout/CircleArrowProcess"/>
    <dgm:cxn modelId="{8FC21A96-4BDD-4958-B556-2E43930BEE37}" type="presParOf" srcId="{D635665D-049F-405A-8ACD-532B0F22D481}" destId="{3CFFEB79-7FBA-4F64-870F-847DCA4AE99B}" srcOrd="0" destOrd="0" presId="urn:microsoft.com/office/officeart/2009/layout/CircleArrowProcess"/>
    <dgm:cxn modelId="{F3D97D1A-25E4-44F0-A658-961D98BC4798}" type="presParOf" srcId="{779614EF-4656-4DA5-BE63-FFDAE7729DE1}" destId="{ABD3735B-580B-4B5F-88B5-8D48E319B18C}" srcOrd="3" destOrd="0" presId="urn:microsoft.com/office/officeart/2009/layout/CircleArrowProcess"/>
    <dgm:cxn modelId="{B1846C51-7A8F-4E23-8467-31BBA0D93B63}" type="presParOf" srcId="{779614EF-4656-4DA5-BE63-FFDAE7729DE1}" destId="{27D0890D-E802-48A2-87D2-C9257AECBE1A}" srcOrd="4" destOrd="0" presId="urn:microsoft.com/office/officeart/2009/layout/CircleArrowProcess"/>
    <dgm:cxn modelId="{E86214E2-2687-434A-B48D-CCBE01059168}" type="presParOf" srcId="{27D0890D-E802-48A2-87D2-C9257AECBE1A}" destId="{2C386452-5DC9-4F2F-B719-E3F99B854D83}" srcOrd="0" destOrd="0" presId="urn:microsoft.com/office/officeart/2009/layout/CircleArrowProcess"/>
    <dgm:cxn modelId="{6920F74A-8666-49AC-895E-6E0B51D71E40}" type="presParOf" srcId="{779614EF-4656-4DA5-BE63-FFDAE7729DE1}" destId="{10B0CADC-CE12-46BF-875F-ACA6FE3036BF}" srcOrd="5" destOrd="0" presId="urn:microsoft.com/office/officeart/2009/layout/CircleArrowProcess"/>
    <dgm:cxn modelId="{D5BCD98E-75B9-4794-83BB-B8977404C358}" type="presParOf" srcId="{779614EF-4656-4DA5-BE63-FFDAE7729DE1}" destId="{FD3C9951-1E47-489D-89CA-BDD0C387D8DE}" srcOrd="6" destOrd="0" presId="urn:microsoft.com/office/officeart/2009/layout/CircleArrowProcess"/>
    <dgm:cxn modelId="{460B1240-C16F-45B5-8155-C317BC341C4C}" type="presParOf" srcId="{FD3C9951-1E47-489D-89CA-BDD0C387D8DE}" destId="{0BB00610-EBE8-47AA-854A-41C434A47A55}" srcOrd="0" destOrd="0" presId="urn:microsoft.com/office/officeart/2009/layout/CircleArrowProcess"/>
    <dgm:cxn modelId="{E960ECFB-3A1A-4D94-8F6A-7EEE35E68F14}" type="presParOf" srcId="{779614EF-4656-4DA5-BE63-FFDAE7729DE1}" destId="{7B35B12A-58C8-4808-8D86-E64ABD5274AB}"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8729CC-19F0-43F2-AB9C-613208765C8A}" type="doc">
      <dgm:prSet loTypeId="urn:microsoft.com/office/officeart/2018/2/layout/IconCircleList" loCatId="icon" qsTypeId="urn:microsoft.com/office/officeart/2005/8/quickstyle/simple1#5" qsCatId="simple" csTypeId="urn:microsoft.com/office/officeart/2005/8/colors/accent1_2#4" csCatId="accent1" phldr="1"/>
      <dgm:spPr/>
      <dgm:t>
        <a:bodyPr/>
        <a:lstStyle/>
        <a:p>
          <a:endParaRPr lang="en-US"/>
        </a:p>
      </dgm:t>
    </dgm:pt>
    <dgm:pt modelId="{3443DCDA-159C-4D9B-8518-34B9B42C48B0}">
      <dgm:prSet/>
      <dgm:spPr/>
      <dgm:t>
        <a:bodyPr/>
        <a:lstStyle/>
        <a:p>
          <a:pPr>
            <a:lnSpc>
              <a:spcPct val="100000"/>
            </a:lnSpc>
          </a:pPr>
          <a:r>
            <a:rPr lang="en-GB" b="1">
              <a:solidFill>
                <a:schemeClr val="bg1"/>
              </a:solidFill>
            </a:rPr>
            <a:t>Governance </a:t>
          </a:r>
          <a:endParaRPr lang="en-US" b="1" dirty="0">
            <a:solidFill>
              <a:schemeClr val="bg1"/>
            </a:solidFill>
          </a:endParaRPr>
        </a:p>
      </dgm:t>
    </dgm:pt>
    <dgm:pt modelId="{64965AC1-BA93-466A-9AB0-C4E6C608D071}" type="parTrans" cxnId="{FDB91531-B702-4E35-A972-9AC5A271A3F0}">
      <dgm:prSet/>
      <dgm:spPr/>
      <dgm:t>
        <a:bodyPr/>
        <a:lstStyle/>
        <a:p>
          <a:endParaRPr lang="en-US"/>
        </a:p>
      </dgm:t>
    </dgm:pt>
    <dgm:pt modelId="{53614278-5762-4D50-BA2C-BF2E0332BB51}" type="sibTrans" cxnId="{FDB91531-B702-4E35-A972-9AC5A271A3F0}">
      <dgm:prSet/>
      <dgm:spPr/>
      <dgm:t>
        <a:bodyPr/>
        <a:lstStyle/>
        <a:p>
          <a:pPr>
            <a:lnSpc>
              <a:spcPct val="100000"/>
            </a:lnSpc>
          </a:pPr>
          <a:endParaRPr lang="en-US"/>
        </a:p>
      </dgm:t>
    </dgm:pt>
    <dgm:pt modelId="{C89D26C8-9675-4980-9B9D-4950DC7C6BC9}">
      <dgm:prSet/>
      <dgm:spPr/>
      <dgm:t>
        <a:bodyPr/>
        <a:lstStyle/>
        <a:p>
          <a:pPr>
            <a:lnSpc>
              <a:spcPct val="100000"/>
            </a:lnSpc>
          </a:pPr>
          <a:r>
            <a:rPr lang="en-GB" b="1">
              <a:solidFill>
                <a:schemeClr val="bg1"/>
              </a:solidFill>
            </a:rPr>
            <a:t>Staff skills and competence </a:t>
          </a:r>
          <a:endParaRPr lang="en-US" b="1" dirty="0">
            <a:solidFill>
              <a:schemeClr val="bg1"/>
            </a:solidFill>
          </a:endParaRPr>
        </a:p>
      </dgm:t>
    </dgm:pt>
    <dgm:pt modelId="{4541DF43-C430-4196-8595-303C566625DA}" type="parTrans" cxnId="{DD34B909-C6F9-4E4C-BB68-4AFE89ADA3F1}">
      <dgm:prSet/>
      <dgm:spPr/>
      <dgm:t>
        <a:bodyPr/>
        <a:lstStyle/>
        <a:p>
          <a:endParaRPr lang="en-US"/>
        </a:p>
      </dgm:t>
    </dgm:pt>
    <dgm:pt modelId="{96668139-3529-463A-832E-49248BA1566F}" type="sibTrans" cxnId="{DD34B909-C6F9-4E4C-BB68-4AFE89ADA3F1}">
      <dgm:prSet/>
      <dgm:spPr/>
      <dgm:t>
        <a:bodyPr/>
        <a:lstStyle/>
        <a:p>
          <a:pPr>
            <a:lnSpc>
              <a:spcPct val="100000"/>
            </a:lnSpc>
          </a:pPr>
          <a:endParaRPr lang="en-US"/>
        </a:p>
      </dgm:t>
    </dgm:pt>
    <dgm:pt modelId="{75685B45-B2EC-4AF8-8FA8-CA5C9B645438}">
      <dgm:prSet/>
      <dgm:spPr/>
      <dgm:t>
        <a:bodyPr/>
        <a:lstStyle/>
        <a:p>
          <a:pPr>
            <a:lnSpc>
              <a:spcPct val="100000"/>
            </a:lnSpc>
          </a:pPr>
          <a:r>
            <a:rPr lang="en-GB" b="1">
              <a:solidFill>
                <a:schemeClr val="bg1"/>
              </a:solidFill>
            </a:rPr>
            <a:t>Process  in place to support staff and communicate  with ECG and GPs </a:t>
          </a:r>
          <a:endParaRPr lang="en-US" b="1" dirty="0">
            <a:solidFill>
              <a:schemeClr val="bg1"/>
            </a:solidFill>
          </a:endParaRPr>
        </a:p>
      </dgm:t>
    </dgm:pt>
    <dgm:pt modelId="{D5B4F611-53E3-407E-8108-55813A3ED1F4}" type="parTrans" cxnId="{770AAB85-79CA-43E3-A6A6-5A823EDB71E9}">
      <dgm:prSet/>
      <dgm:spPr/>
      <dgm:t>
        <a:bodyPr/>
        <a:lstStyle/>
        <a:p>
          <a:endParaRPr lang="en-US"/>
        </a:p>
      </dgm:t>
    </dgm:pt>
    <dgm:pt modelId="{975A98A2-8B65-4B49-8924-52BE3702A1C1}" type="sibTrans" cxnId="{770AAB85-79CA-43E3-A6A6-5A823EDB71E9}">
      <dgm:prSet/>
      <dgm:spPr/>
      <dgm:t>
        <a:bodyPr/>
        <a:lstStyle/>
        <a:p>
          <a:pPr>
            <a:lnSpc>
              <a:spcPct val="100000"/>
            </a:lnSpc>
          </a:pPr>
          <a:endParaRPr lang="en-US"/>
        </a:p>
      </dgm:t>
    </dgm:pt>
    <dgm:pt modelId="{6D434DA9-B2C2-4ACA-963B-98C38143404E}">
      <dgm:prSet/>
      <dgm:spPr/>
      <dgm:t>
        <a:bodyPr/>
        <a:lstStyle/>
        <a:p>
          <a:pPr>
            <a:lnSpc>
              <a:spcPct val="100000"/>
            </a:lnSpc>
          </a:pPr>
          <a:r>
            <a:rPr lang="en-GB" b="1">
              <a:solidFill>
                <a:schemeClr val="bg1"/>
              </a:solidFill>
            </a:rPr>
            <a:t>Engagement with GPs, Diabetes and Vascular Managed Clinical Networks</a:t>
          </a:r>
          <a:r>
            <a:rPr lang="en-GB">
              <a:solidFill>
                <a:schemeClr val="bg1"/>
              </a:solidFill>
            </a:rPr>
            <a:t>.</a:t>
          </a:r>
          <a:endParaRPr lang="en-US" dirty="0">
            <a:solidFill>
              <a:schemeClr val="bg1"/>
            </a:solidFill>
          </a:endParaRPr>
        </a:p>
      </dgm:t>
    </dgm:pt>
    <dgm:pt modelId="{3BAE8163-1057-4900-B5FA-DA22060F7CA5}" type="parTrans" cxnId="{CF17BB6F-1903-4576-A646-10B5B077C2C3}">
      <dgm:prSet/>
      <dgm:spPr/>
      <dgm:t>
        <a:bodyPr/>
        <a:lstStyle/>
        <a:p>
          <a:endParaRPr lang="en-US"/>
        </a:p>
      </dgm:t>
    </dgm:pt>
    <dgm:pt modelId="{8BBD8100-DA41-48EE-9BD4-ED8C2BB21CC1}" type="sibTrans" cxnId="{CF17BB6F-1903-4576-A646-10B5B077C2C3}">
      <dgm:prSet/>
      <dgm:spPr/>
      <dgm:t>
        <a:bodyPr/>
        <a:lstStyle/>
        <a:p>
          <a:endParaRPr lang="en-US"/>
        </a:p>
      </dgm:t>
    </dgm:pt>
    <dgm:pt modelId="{E905933D-47FF-4813-B97E-846B9C02B485}" type="pres">
      <dgm:prSet presAssocID="{598729CC-19F0-43F2-AB9C-613208765C8A}" presName="root" presStyleCnt="0">
        <dgm:presLayoutVars>
          <dgm:dir/>
          <dgm:resizeHandles val="exact"/>
        </dgm:presLayoutVars>
      </dgm:prSet>
      <dgm:spPr/>
    </dgm:pt>
    <dgm:pt modelId="{40F72131-DDF2-4CC6-9743-8A14BF02436C}" type="pres">
      <dgm:prSet presAssocID="{598729CC-19F0-43F2-AB9C-613208765C8A}" presName="container" presStyleCnt="0">
        <dgm:presLayoutVars>
          <dgm:dir/>
          <dgm:resizeHandles val="exact"/>
        </dgm:presLayoutVars>
      </dgm:prSet>
      <dgm:spPr/>
    </dgm:pt>
    <dgm:pt modelId="{4743281F-16C5-4FEB-BEF7-B84FC05E33C7}" type="pres">
      <dgm:prSet presAssocID="{3443DCDA-159C-4D9B-8518-34B9B42C48B0}" presName="compNode" presStyleCnt="0"/>
      <dgm:spPr/>
    </dgm:pt>
    <dgm:pt modelId="{0B88C223-739D-4A7C-8896-623BB4057897}" type="pres">
      <dgm:prSet presAssocID="{3443DCDA-159C-4D9B-8518-34B9B42C48B0}" presName="iconBgRect" presStyleLbl="bgShp" presStyleIdx="0" presStyleCnt="4"/>
      <dgm:spPr/>
    </dgm:pt>
    <dgm:pt modelId="{0BD6ED6C-A6B1-4921-BC3F-B35AEEE3BBAB}" type="pres">
      <dgm:prSet presAssocID="{3443DCDA-159C-4D9B-8518-34B9B42C48B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eeting"/>
        </a:ext>
      </dgm:extLst>
    </dgm:pt>
    <dgm:pt modelId="{C9991A1C-4060-4131-9DB3-F9C68D1F5073}" type="pres">
      <dgm:prSet presAssocID="{3443DCDA-159C-4D9B-8518-34B9B42C48B0}" presName="spaceRect" presStyleCnt="0"/>
      <dgm:spPr/>
    </dgm:pt>
    <dgm:pt modelId="{CC80EDE9-AAD9-4AD8-BC51-26C9DF989FEB}" type="pres">
      <dgm:prSet presAssocID="{3443DCDA-159C-4D9B-8518-34B9B42C48B0}" presName="textRect" presStyleLbl="revTx" presStyleIdx="0" presStyleCnt="4">
        <dgm:presLayoutVars>
          <dgm:chMax val="1"/>
          <dgm:chPref val="1"/>
        </dgm:presLayoutVars>
      </dgm:prSet>
      <dgm:spPr/>
    </dgm:pt>
    <dgm:pt modelId="{0ADDBA73-0A1C-417B-A9D2-A61E6F23E251}" type="pres">
      <dgm:prSet presAssocID="{53614278-5762-4D50-BA2C-BF2E0332BB51}" presName="sibTrans" presStyleLbl="sibTrans2D1" presStyleIdx="0" presStyleCnt="0"/>
      <dgm:spPr/>
    </dgm:pt>
    <dgm:pt modelId="{5ECB81A6-D9B3-4E6C-9D11-78CE41A0C3B7}" type="pres">
      <dgm:prSet presAssocID="{C89D26C8-9675-4980-9B9D-4950DC7C6BC9}" presName="compNode" presStyleCnt="0"/>
      <dgm:spPr/>
    </dgm:pt>
    <dgm:pt modelId="{6C3A3981-AD29-4A26-A6C2-17ABA86C63F2}" type="pres">
      <dgm:prSet presAssocID="{C89D26C8-9675-4980-9B9D-4950DC7C6BC9}" presName="iconBgRect" presStyleLbl="bgShp" presStyleIdx="1" presStyleCnt="4"/>
      <dgm:spPr/>
    </dgm:pt>
    <dgm:pt modelId="{0AEF3CBE-9B7B-4803-8A24-A87D9F9BA56E}" type="pres">
      <dgm:prSet presAssocID="{C89D26C8-9675-4980-9B9D-4950DC7C6BC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8751A1-705B-467D-8816-CFA039CEB83B}" type="pres">
      <dgm:prSet presAssocID="{C89D26C8-9675-4980-9B9D-4950DC7C6BC9}" presName="spaceRect" presStyleCnt="0"/>
      <dgm:spPr/>
    </dgm:pt>
    <dgm:pt modelId="{7677F5BD-200B-44A1-BF34-832F01BF7470}" type="pres">
      <dgm:prSet presAssocID="{C89D26C8-9675-4980-9B9D-4950DC7C6BC9}" presName="textRect" presStyleLbl="revTx" presStyleIdx="1" presStyleCnt="4">
        <dgm:presLayoutVars>
          <dgm:chMax val="1"/>
          <dgm:chPref val="1"/>
        </dgm:presLayoutVars>
      </dgm:prSet>
      <dgm:spPr/>
    </dgm:pt>
    <dgm:pt modelId="{7E0C07E7-A011-4157-BC69-02BA8DC56C64}" type="pres">
      <dgm:prSet presAssocID="{96668139-3529-463A-832E-49248BA1566F}" presName="sibTrans" presStyleLbl="sibTrans2D1" presStyleIdx="0" presStyleCnt="0"/>
      <dgm:spPr/>
    </dgm:pt>
    <dgm:pt modelId="{D0864FDF-12AB-40C7-B7AB-0BE1E812751E}" type="pres">
      <dgm:prSet presAssocID="{75685B45-B2EC-4AF8-8FA8-CA5C9B645438}" presName="compNode" presStyleCnt="0"/>
      <dgm:spPr/>
    </dgm:pt>
    <dgm:pt modelId="{B1D97501-A8AF-4C1A-8714-662AC7CAA9AF}" type="pres">
      <dgm:prSet presAssocID="{75685B45-B2EC-4AF8-8FA8-CA5C9B645438}" presName="iconBgRect" presStyleLbl="bgShp" presStyleIdx="2" presStyleCnt="4"/>
      <dgm:spPr/>
    </dgm:pt>
    <dgm:pt modelId="{D530CC3F-317F-49C4-9D2A-5C437A332CBD}" type="pres">
      <dgm:prSet presAssocID="{75685B45-B2EC-4AF8-8FA8-CA5C9B64543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all center"/>
        </a:ext>
      </dgm:extLst>
    </dgm:pt>
    <dgm:pt modelId="{8188926F-3A91-491D-A134-CDF143FA69FD}" type="pres">
      <dgm:prSet presAssocID="{75685B45-B2EC-4AF8-8FA8-CA5C9B645438}" presName="spaceRect" presStyleCnt="0"/>
      <dgm:spPr/>
    </dgm:pt>
    <dgm:pt modelId="{01F05C91-75C2-4224-8201-7AC68DAE9E89}" type="pres">
      <dgm:prSet presAssocID="{75685B45-B2EC-4AF8-8FA8-CA5C9B645438}" presName="textRect" presStyleLbl="revTx" presStyleIdx="2" presStyleCnt="4">
        <dgm:presLayoutVars>
          <dgm:chMax val="1"/>
          <dgm:chPref val="1"/>
        </dgm:presLayoutVars>
      </dgm:prSet>
      <dgm:spPr/>
    </dgm:pt>
    <dgm:pt modelId="{953DD275-2322-43F0-AEC7-A601A3EFE18A}" type="pres">
      <dgm:prSet presAssocID="{975A98A2-8B65-4B49-8924-52BE3702A1C1}" presName="sibTrans" presStyleLbl="sibTrans2D1" presStyleIdx="0" presStyleCnt="0"/>
      <dgm:spPr/>
    </dgm:pt>
    <dgm:pt modelId="{0F1EA1C3-D182-4D83-9EAF-A1F3B2BE2003}" type="pres">
      <dgm:prSet presAssocID="{6D434DA9-B2C2-4ACA-963B-98C38143404E}" presName="compNode" presStyleCnt="0"/>
      <dgm:spPr/>
    </dgm:pt>
    <dgm:pt modelId="{E94826B6-C86E-4DB3-8A2D-BD710AEAC7D3}" type="pres">
      <dgm:prSet presAssocID="{6D434DA9-B2C2-4ACA-963B-98C38143404E}" presName="iconBgRect" presStyleLbl="bgShp" presStyleIdx="3" presStyleCnt="4"/>
      <dgm:spPr/>
    </dgm:pt>
    <dgm:pt modelId="{D1BA976C-04A5-41B6-B4E7-B279F58071DB}" type="pres">
      <dgm:prSet presAssocID="{6D434DA9-B2C2-4ACA-963B-98C38143404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rt Organ"/>
        </a:ext>
      </dgm:extLst>
    </dgm:pt>
    <dgm:pt modelId="{A5712FA7-FAD2-4904-A164-E6400AEE0AC9}" type="pres">
      <dgm:prSet presAssocID="{6D434DA9-B2C2-4ACA-963B-98C38143404E}" presName="spaceRect" presStyleCnt="0"/>
      <dgm:spPr/>
    </dgm:pt>
    <dgm:pt modelId="{F1EF0073-59CC-4558-B0DF-157C43054F0F}" type="pres">
      <dgm:prSet presAssocID="{6D434DA9-B2C2-4ACA-963B-98C38143404E}" presName="textRect" presStyleLbl="revTx" presStyleIdx="3" presStyleCnt="4">
        <dgm:presLayoutVars>
          <dgm:chMax val="1"/>
          <dgm:chPref val="1"/>
        </dgm:presLayoutVars>
      </dgm:prSet>
      <dgm:spPr/>
    </dgm:pt>
  </dgm:ptLst>
  <dgm:cxnLst>
    <dgm:cxn modelId="{DD34B909-C6F9-4E4C-BB68-4AFE89ADA3F1}" srcId="{598729CC-19F0-43F2-AB9C-613208765C8A}" destId="{C89D26C8-9675-4980-9B9D-4950DC7C6BC9}" srcOrd="1" destOrd="0" parTransId="{4541DF43-C430-4196-8595-303C566625DA}" sibTransId="{96668139-3529-463A-832E-49248BA1566F}"/>
    <dgm:cxn modelId="{FDB91531-B702-4E35-A972-9AC5A271A3F0}" srcId="{598729CC-19F0-43F2-AB9C-613208765C8A}" destId="{3443DCDA-159C-4D9B-8518-34B9B42C48B0}" srcOrd="0" destOrd="0" parTransId="{64965AC1-BA93-466A-9AB0-C4E6C608D071}" sibTransId="{53614278-5762-4D50-BA2C-BF2E0332BB51}"/>
    <dgm:cxn modelId="{09B2C435-7483-4AD8-8F15-17F2050E34C6}" type="presOf" srcId="{975A98A2-8B65-4B49-8924-52BE3702A1C1}" destId="{953DD275-2322-43F0-AEC7-A601A3EFE18A}" srcOrd="0" destOrd="0" presId="urn:microsoft.com/office/officeart/2018/2/layout/IconCircleList"/>
    <dgm:cxn modelId="{C79DC441-986C-4A67-9ED1-87C148D5966B}" type="presOf" srcId="{53614278-5762-4D50-BA2C-BF2E0332BB51}" destId="{0ADDBA73-0A1C-417B-A9D2-A61E6F23E251}" srcOrd="0" destOrd="0" presId="urn:microsoft.com/office/officeart/2018/2/layout/IconCircleList"/>
    <dgm:cxn modelId="{CF17BB6F-1903-4576-A646-10B5B077C2C3}" srcId="{598729CC-19F0-43F2-AB9C-613208765C8A}" destId="{6D434DA9-B2C2-4ACA-963B-98C38143404E}" srcOrd="3" destOrd="0" parTransId="{3BAE8163-1057-4900-B5FA-DA22060F7CA5}" sibTransId="{8BBD8100-DA41-48EE-9BD4-ED8C2BB21CC1}"/>
    <dgm:cxn modelId="{770AAB85-79CA-43E3-A6A6-5A823EDB71E9}" srcId="{598729CC-19F0-43F2-AB9C-613208765C8A}" destId="{75685B45-B2EC-4AF8-8FA8-CA5C9B645438}" srcOrd="2" destOrd="0" parTransId="{D5B4F611-53E3-407E-8108-55813A3ED1F4}" sibTransId="{975A98A2-8B65-4B49-8924-52BE3702A1C1}"/>
    <dgm:cxn modelId="{2818A38E-AAA6-4046-85F3-71953510FB31}" type="presOf" srcId="{6D434DA9-B2C2-4ACA-963B-98C38143404E}" destId="{F1EF0073-59CC-4558-B0DF-157C43054F0F}" srcOrd="0" destOrd="0" presId="urn:microsoft.com/office/officeart/2018/2/layout/IconCircleList"/>
    <dgm:cxn modelId="{714F21A6-5EB4-448A-A437-E670B5A504D9}" type="presOf" srcId="{C89D26C8-9675-4980-9B9D-4950DC7C6BC9}" destId="{7677F5BD-200B-44A1-BF34-832F01BF7470}" srcOrd="0" destOrd="0" presId="urn:microsoft.com/office/officeart/2018/2/layout/IconCircleList"/>
    <dgm:cxn modelId="{B127C0AE-AD02-4AF8-9DD2-2E1682F5929A}" type="presOf" srcId="{75685B45-B2EC-4AF8-8FA8-CA5C9B645438}" destId="{01F05C91-75C2-4224-8201-7AC68DAE9E89}" srcOrd="0" destOrd="0" presId="urn:microsoft.com/office/officeart/2018/2/layout/IconCircleList"/>
    <dgm:cxn modelId="{B04D3BB8-2CA7-4A51-A6CC-65F1B5B2C9FF}" type="presOf" srcId="{598729CC-19F0-43F2-AB9C-613208765C8A}" destId="{E905933D-47FF-4813-B97E-846B9C02B485}" srcOrd="0" destOrd="0" presId="urn:microsoft.com/office/officeart/2018/2/layout/IconCircleList"/>
    <dgm:cxn modelId="{817E1CC3-96BB-4279-8170-93E4481AA8E0}" type="presOf" srcId="{96668139-3529-463A-832E-49248BA1566F}" destId="{7E0C07E7-A011-4157-BC69-02BA8DC56C64}" srcOrd="0" destOrd="0" presId="urn:microsoft.com/office/officeart/2018/2/layout/IconCircleList"/>
    <dgm:cxn modelId="{C10E86EF-7668-433B-BD7D-B8501EDBD629}" type="presOf" srcId="{3443DCDA-159C-4D9B-8518-34B9B42C48B0}" destId="{CC80EDE9-AAD9-4AD8-BC51-26C9DF989FEB}" srcOrd="0" destOrd="0" presId="urn:microsoft.com/office/officeart/2018/2/layout/IconCircleList"/>
    <dgm:cxn modelId="{259871A2-93CC-4DBC-BB64-FF933B999B51}" type="presParOf" srcId="{E905933D-47FF-4813-B97E-846B9C02B485}" destId="{40F72131-DDF2-4CC6-9743-8A14BF02436C}" srcOrd="0" destOrd="0" presId="urn:microsoft.com/office/officeart/2018/2/layout/IconCircleList"/>
    <dgm:cxn modelId="{5403EFDF-2813-45C6-BC2A-DCE2254CA9B8}" type="presParOf" srcId="{40F72131-DDF2-4CC6-9743-8A14BF02436C}" destId="{4743281F-16C5-4FEB-BEF7-B84FC05E33C7}" srcOrd="0" destOrd="0" presId="urn:microsoft.com/office/officeart/2018/2/layout/IconCircleList"/>
    <dgm:cxn modelId="{485BDE45-3CD9-4435-8987-007F3428AC95}" type="presParOf" srcId="{4743281F-16C5-4FEB-BEF7-B84FC05E33C7}" destId="{0B88C223-739D-4A7C-8896-623BB4057897}" srcOrd="0" destOrd="0" presId="urn:microsoft.com/office/officeart/2018/2/layout/IconCircleList"/>
    <dgm:cxn modelId="{C112C4CB-2B47-4C80-999C-8B3F46A2AE1C}" type="presParOf" srcId="{4743281F-16C5-4FEB-BEF7-B84FC05E33C7}" destId="{0BD6ED6C-A6B1-4921-BC3F-B35AEEE3BBAB}" srcOrd="1" destOrd="0" presId="urn:microsoft.com/office/officeart/2018/2/layout/IconCircleList"/>
    <dgm:cxn modelId="{9E05BACB-3879-47C0-8EF7-B25A082E0855}" type="presParOf" srcId="{4743281F-16C5-4FEB-BEF7-B84FC05E33C7}" destId="{C9991A1C-4060-4131-9DB3-F9C68D1F5073}" srcOrd="2" destOrd="0" presId="urn:microsoft.com/office/officeart/2018/2/layout/IconCircleList"/>
    <dgm:cxn modelId="{9E30CE1E-D786-465D-866B-FF2241B3879F}" type="presParOf" srcId="{4743281F-16C5-4FEB-BEF7-B84FC05E33C7}" destId="{CC80EDE9-AAD9-4AD8-BC51-26C9DF989FEB}" srcOrd="3" destOrd="0" presId="urn:microsoft.com/office/officeart/2018/2/layout/IconCircleList"/>
    <dgm:cxn modelId="{ADCD1AC8-3AF2-409E-92FB-C3ECB8ABFB99}" type="presParOf" srcId="{40F72131-DDF2-4CC6-9743-8A14BF02436C}" destId="{0ADDBA73-0A1C-417B-A9D2-A61E6F23E251}" srcOrd="1" destOrd="0" presId="urn:microsoft.com/office/officeart/2018/2/layout/IconCircleList"/>
    <dgm:cxn modelId="{01B1198E-EBB0-45C4-B13C-3EA852A4B389}" type="presParOf" srcId="{40F72131-DDF2-4CC6-9743-8A14BF02436C}" destId="{5ECB81A6-D9B3-4E6C-9D11-78CE41A0C3B7}" srcOrd="2" destOrd="0" presId="urn:microsoft.com/office/officeart/2018/2/layout/IconCircleList"/>
    <dgm:cxn modelId="{7DFCC9A4-9817-4F9D-87AE-AD5A7A3B32B5}" type="presParOf" srcId="{5ECB81A6-D9B3-4E6C-9D11-78CE41A0C3B7}" destId="{6C3A3981-AD29-4A26-A6C2-17ABA86C63F2}" srcOrd="0" destOrd="0" presId="urn:microsoft.com/office/officeart/2018/2/layout/IconCircleList"/>
    <dgm:cxn modelId="{1819FA9E-5E1B-4FA7-89C1-1B8403856525}" type="presParOf" srcId="{5ECB81A6-D9B3-4E6C-9D11-78CE41A0C3B7}" destId="{0AEF3CBE-9B7B-4803-8A24-A87D9F9BA56E}" srcOrd="1" destOrd="0" presId="urn:microsoft.com/office/officeart/2018/2/layout/IconCircleList"/>
    <dgm:cxn modelId="{3D06D55B-9E41-4186-9260-75C4E63D3F20}" type="presParOf" srcId="{5ECB81A6-D9B3-4E6C-9D11-78CE41A0C3B7}" destId="{258751A1-705B-467D-8816-CFA039CEB83B}" srcOrd="2" destOrd="0" presId="urn:microsoft.com/office/officeart/2018/2/layout/IconCircleList"/>
    <dgm:cxn modelId="{87D3E98F-684A-40E1-931D-823DC5749AEB}" type="presParOf" srcId="{5ECB81A6-D9B3-4E6C-9D11-78CE41A0C3B7}" destId="{7677F5BD-200B-44A1-BF34-832F01BF7470}" srcOrd="3" destOrd="0" presId="urn:microsoft.com/office/officeart/2018/2/layout/IconCircleList"/>
    <dgm:cxn modelId="{CB4D0A4D-FBFF-4352-A302-59BB5837A017}" type="presParOf" srcId="{40F72131-DDF2-4CC6-9743-8A14BF02436C}" destId="{7E0C07E7-A011-4157-BC69-02BA8DC56C64}" srcOrd="3" destOrd="0" presId="urn:microsoft.com/office/officeart/2018/2/layout/IconCircleList"/>
    <dgm:cxn modelId="{3C6E8F69-D37E-4F04-98A7-D85751028D8F}" type="presParOf" srcId="{40F72131-DDF2-4CC6-9743-8A14BF02436C}" destId="{D0864FDF-12AB-40C7-B7AB-0BE1E812751E}" srcOrd="4" destOrd="0" presId="urn:microsoft.com/office/officeart/2018/2/layout/IconCircleList"/>
    <dgm:cxn modelId="{E35CC178-E290-48AA-957A-E83F4B31FEE4}" type="presParOf" srcId="{D0864FDF-12AB-40C7-B7AB-0BE1E812751E}" destId="{B1D97501-A8AF-4C1A-8714-662AC7CAA9AF}" srcOrd="0" destOrd="0" presId="urn:microsoft.com/office/officeart/2018/2/layout/IconCircleList"/>
    <dgm:cxn modelId="{FFA1728E-C3F7-429C-8665-D166A8BC2B41}" type="presParOf" srcId="{D0864FDF-12AB-40C7-B7AB-0BE1E812751E}" destId="{D530CC3F-317F-49C4-9D2A-5C437A332CBD}" srcOrd="1" destOrd="0" presId="urn:microsoft.com/office/officeart/2018/2/layout/IconCircleList"/>
    <dgm:cxn modelId="{6274BEE8-1BB8-4805-B0F0-BB266C94C923}" type="presParOf" srcId="{D0864FDF-12AB-40C7-B7AB-0BE1E812751E}" destId="{8188926F-3A91-491D-A134-CDF143FA69FD}" srcOrd="2" destOrd="0" presId="urn:microsoft.com/office/officeart/2018/2/layout/IconCircleList"/>
    <dgm:cxn modelId="{642FC717-59FD-4A58-ABC4-748B91BD63F8}" type="presParOf" srcId="{D0864FDF-12AB-40C7-B7AB-0BE1E812751E}" destId="{01F05C91-75C2-4224-8201-7AC68DAE9E89}" srcOrd="3" destOrd="0" presId="urn:microsoft.com/office/officeart/2018/2/layout/IconCircleList"/>
    <dgm:cxn modelId="{F19B1909-3EEA-4D61-80DF-6435E8AFEA06}" type="presParOf" srcId="{40F72131-DDF2-4CC6-9743-8A14BF02436C}" destId="{953DD275-2322-43F0-AEC7-A601A3EFE18A}" srcOrd="5" destOrd="0" presId="urn:microsoft.com/office/officeart/2018/2/layout/IconCircleList"/>
    <dgm:cxn modelId="{DB2D6D1B-5A53-4BB8-A0A2-248E7CEFBB25}" type="presParOf" srcId="{40F72131-DDF2-4CC6-9743-8A14BF02436C}" destId="{0F1EA1C3-D182-4D83-9EAF-A1F3B2BE2003}" srcOrd="6" destOrd="0" presId="urn:microsoft.com/office/officeart/2018/2/layout/IconCircleList"/>
    <dgm:cxn modelId="{579BAA37-02D0-400E-91DB-3D0EBD7817C0}" type="presParOf" srcId="{0F1EA1C3-D182-4D83-9EAF-A1F3B2BE2003}" destId="{E94826B6-C86E-4DB3-8A2D-BD710AEAC7D3}" srcOrd="0" destOrd="0" presId="urn:microsoft.com/office/officeart/2018/2/layout/IconCircleList"/>
    <dgm:cxn modelId="{ACCA3C1C-D3A8-47B0-951A-44550C68D355}" type="presParOf" srcId="{0F1EA1C3-D182-4D83-9EAF-A1F3B2BE2003}" destId="{D1BA976C-04A5-41B6-B4E7-B279F58071DB}" srcOrd="1" destOrd="0" presId="urn:microsoft.com/office/officeart/2018/2/layout/IconCircleList"/>
    <dgm:cxn modelId="{73D50A83-63E2-4BD5-A102-C947A3BE48CA}" type="presParOf" srcId="{0F1EA1C3-D182-4D83-9EAF-A1F3B2BE2003}" destId="{A5712FA7-FAD2-4904-A164-E6400AEE0AC9}" srcOrd="2" destOrd="0" presId="urn:microsoft.com/office/officeart/2018/2/layout/IconCircleList"/>
    <dgm:cxn modelId="{A2F8FDF9-AF78-4327-8B14-7D468679B71E}" type="presParOf" srcId="{0F1EA1C3-D182-4D83-9EAF-A1F3B2BE2003}" destId="{F1EF0073-59CC-4558-B0DF-157C43054F0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51D5DF-3250-4FC2-9999-8202E3611F0E}" type="doc">
      <dgm:prSet loTypeId="urn:microsoft.com/office/officeart/2005/8/layout/hProcess9" loCatId="process" qsTypeId="urn:microsoft.com/office/officeart/2005/8/quickstyle/simple1#6" qsCatId="simple" csTypeId="urn:microsoft.com/office/officeart/2005/8/colors/accent1_2#5" csCatId="accent1" phldr="1"/>
      <dgm:spPr/>
      <dgm:t>
        <a:bodyPr/>
        <a:lstStyle/>
        <a:p>
          <a:endParaRPr lang="en-GB"/>
        </a:p>
      </dgm:t>
    </dgm:pt>
    <dgm:pt modelId="{8112501D-E462-4446-8629-6CE6EBEFA963}">
      <dgm:prSet phldrT="[Text]" phldr="0"/>
      <dgm:spPr/>
      <dgm:t>
        <a:bodyPr/>
        <a:lstStyle/>
        <a:p>
          <a:r>
            <a:rPr lang="en-GB" dirty="0"/>
            <a:t>Proposal to LMC  </a:t>
          </a:r>
        </a:p>
      </dgm:t>
    </dgm:pt>
    <dgm:pt modelId="{7D6CE08A-1BD5-4F97-937A-ECE520CC03FC}" type="parTrans" cxnId="{B6D8E0A0-3364-4BF7-92A3-AA503205A1E4}">
      <dgm:prSet/>
      <dgm:spPr/>
      <dgm:t>
        <a:bodyPr/>
        <a:lstStyle/>
        <a:p>
          <a:endParaRPr lang="en-GB"/>
        </a:p>
      </dgm:t>
    </dgm:pt>
    <dgm:pt modelId="{104ACB8B-B47D-4585-838D-7CEBE1446ADC}" type="sibTrans" cxnId="{B6D8E0A0-3364-4BF7-92A3-AA503205A1E4}">
      <dgm:prSet/>
      <dgm:spPr/>
      <dgm:t>
        <a:bodyPr/>
        <a:lstStyle/>
        <a:p>
          <a:endParaRPr lang="en-GB"/>
        </a:p>
      </dgm:t>
    </dgm:pt>
    <dgm:pt modelId="{1B6BDE43-10C1-4DEA-B2A7-2A19EA812587}">
      <dgm:prSet/>
      <dgm:spPr/>
      <dgm:t>
        <a:bodyPr/>
        <a:lstStyle/>
        <a:p>
          <a:r>
            <a:rPr lang="en-US" dirty="0"/>
            <a:t>Agreement  with GPs, including how we would communicate  </a:t>
          </a:r>
        </a:p>
      </dgm:t>
    </dgm:pt>
    <dgm:pt modelId="{8B0C30ED-D5B3-4758-BD0B-F0E7126D2399}" type="parTrans" cxnId="{DB8A941A-0514-4541-A956-AC5CF6B058DC}">
      <dgm:prSet/>
      <dgm:spPr/>
      <dgm:t>
        <a:bodyPr/>
        <a:lstStyle/>
        <a:p>
          <a:endParaRPr lang="en-GB"/>
        </a:p>
      </dgm:t>
    </dgm:pt>
    <dgm:pt modelId="{3BF00C9C-2B90-4683-A2D9-C97C5E6E4337}" type="sibTrans" cxnId="{DB8A941A-0514-4541-A956-AC5CF6B058DC}">
      <dgm:prSet/>
      <dgm:spPr/>
      <dgm:t>
        <a:bodyPr/>
        <a:lstStyle/>
        <a:p>
          <a:endParaRPr lang="en-GB"/>
        </a:p>
      </dgm:t>
    </dgm:pt>
    <dgm:pt modelId="{8AEB4E87-F9F6-407A-97AF-8F3779E5DDC5}" type="pres">
      <dgm:prSet presAssocID="{D851D5DF-3250-4FC2-9999-8202E3611F0E}" presName="CompostProcess" presStyleCnt="0">
        <dgm:presLayoutVars>
          <dgm:dir/>
          <dgm:resizeHandles val="exact"/>
        </dgm:presLayoutVars>
      </dgm:prSet>
      <dgm:spPr/>
    </dgm:pt>
    <dgm:pt modelId="{E0243D69-E139-4569-9B30-D5DF8AE2D38E}" type="pres">
      <dgm:prSet presAssocID="{D851D5DF-3250-4FC2-9999-8202E3611F0E}" presName="arrow" presStyleLbl="bgShp" presStyleIdx="0" presStyleCnt="1" custScaleX="106526" custLinFactNeighborX="6330" custLinFactNeighborY="-38693"/>
      <dgm:spPr/>
    </dgm:pt>
    <dgm:pt modelId="{00CEEC4C-18A6-4BAD-BA05-9C093C9FF34D}" type="pres">
      <dgm:prSet presAssocID="{D851D5DF-3250-4FC2-9999-8202E3611F0E}" presName="linearProcess" presStyleCnt="0"/>
      <dgm:spPr/>
    </dgm:pt>
    <dgm:pt modelId="{86AAC564-0B85-4340-B9B1-59A6AC8BDEE9}" type="pres">
      <dgm:prSet presAssocID="{1B6BDE43-10C1-4DEA-B2A7-2A19EA812587}" presName="textNode" presStyleLbl="node1" presStyleIdx="0" presStyleCnt="2" custLinFactX="-2311" custLinFactNeighborX="-100000" custLinFactNeighborY="-1052">
        <dgm:presLayoutVars>
          <dgm:bulletEnabled val="1"/>
        </dgm:presLayoutVars>
      </dgm:prSet>
      <dgm:spPr/>
    </dgm:pt>
    <dgm:pt modelId="{253B8FD5-E5E0-4E55-AC4C-C1B7834D3CB9}" type="pres">
      <dgm:prSet presAssocID="{3BF00C9C-2B90-4683-A2D9-C97C5E6E4337}" presName="sibTrans" presStyleCnt="0"/>
      <dgm:spPr/>
    </dgm:pt>
    <dgm:pt modelId="{94856D7C-7EBD-4774-9EE2-43532E35D36D}" type="pres">
      <dgm:prSet presAssocID="{8112501D-E462-4446-8629-6CE6EBEFA963}" presName="textNode" presStyleLbl="node1" presStyleIdx="1" presStyleCnt="2" custLinFactNeighborX="91782" custLinFactNeighborY="294">
        <dgm:presLayoutVars>
          <dgm:bulletEnabled val="1"/>
        </dgm:presLayoutVars>
      </dgm:prSet>
      <dgm:spPr/>
    </dgm:pt>
  </dgm:ptLst>
  <dgm:cxnLst>
    <dgm:cxn modelId="{DB8A941A-0514-4541-A956-AC5CF6B058DC}" srcId="{D851D5DF-3250-4FC2-9999-8202E3611F0E}" destId="{1B6BDE43-10C1-4DEA-B2A7-2A19EA812587}" srcOrd="0" destOrd="0" parTransId="{8B0C30ED-D5B3-4758-BD0B-F0E7126D2399}" sibTransId="{3BF00C9C-2B90-4683-A2D9-C97C5E6E4337}"/>
    <dgm:cxn modelId="{91D39D1A-856F-40B3-84D1-53CEF50D078B}" type="presOf" srcId="{1B6BDE43-10C1-4DEA-B2A7-2A19EA812587}" destId="{86AAC564-0B85-4340-B9B1-59A6AC8BDEE9}" srcOrd="0" destOrd="0" presId="urn:microsoft.com/office/officeart/2005/8/layout/hProcess9"/>
    <dgm:cxn modelId="{2738674A-9A47-4134-9059-6E3EC7FC73ED}" type="presOf" srcId="{D851D5DF-3250-4FC2-9999-8202E3611F0E}" destId="{8AEB4E87-F9F6-407A-97AF-8F3779E5DDC5}" srcOrd="0" destOrd="0" presId="urn:microsoft.com/office/officeart/2005/8/layout/hProcess9"/>
    <dgm:cxn modelId="{B6D8E0A0-3364-4BF7-92A3-AA503205A1E4}" srcId="{D851D5DF-3250-4FC2-9999-8202E3611F0E}" destId="{8112501D-E462-4446-8629-6CE6EBEFA963}" srcOrd="1" destOrd="0" parTransId="{7D6CE08A-1BD5-4F97-937A-ECE520CC03FC}" sibTransId="{104ACB8B-B47D-4585-838D-7CEBE1446ADC}"/>
    <dgm:cxn modelId="{637599C0-D286-468B-89E3-32C5FC9EA348}" type="presOf" srcId="{8112501D-E462-4446-8629-6CE6EBEFA963}" destId="{94856D7C-7EBD-4774-9EE2-43532E35D36D}" srcOrd="0" destOrd="0" presId="urn:microsoft.com/office/officeart/2005/8/layout/hProcess9"/>
    <dgm:cxn modelId="{E789CB41-9F37-49E1-BD33-4EF2E35FE304}" type="presParOf" srcId="{8AEB4E87-F9F6-407A-97AF-8F3779E5DDC5}" destId="{E0243D69-E139-4569-9B30-D5DF8AE2D38E}" srcOrd="0" destOrd="0" presId="urn:microsoft.com/office/officeart/2005/8/layout/hProcess9"/>
    <dgm:cxn modelId="{40A11BF5-A5A5-4E55-A6F0-0FC5595D60C8}" type="presParOf" srcId="{8AEB4E87-F9F6-407A-97AF-8F3779E5DDC5}" destId="{00CEEC4C-18A6-4BAD-BA05-9C093C9FF34D}" srcOrd="1" destOrd="0" presId="urn:microsoft.com/office/officeart/2005/8/layout/hProcess9"/>
    <dgm:cxn modelId="{FBB94B54-113C-491C-A8B5-8A54D164C1E5}" type="presParOf" srcId="{00CEEC4C-18A6-4BAD-BA05-9C093C9FF34D}" destId="{86AAC564-0B85-4340-B9B1-59A6AC8BDEE9}" srcOrd="0" destOrd="0" presId="urn:microsoft.com/office/officeart/2005/8/layout/hProcess9"/>
    <dgm:cxn modelId="{25610280-1D79-4382-A6F1-30383F796370}" type="presParOf" srcId="{00CEEC4C-18A6-4BAD-BA05-9C093C9FF34D}" destId="{253B8FD5-E5E0-4E55-AC4C-C1B7834D3CB9}" srcOrd="1" destOrd="0" presId="urn:microsoft.com/office/officeart/2005/8/layout/hProcess9"/>
    <dgm:cxn modelId="{E840FAFA-6C5B-4D6D-B468-734328AF4947}" type="presParOf" srcId="{00CEEC4C-18A6-4BAD-BA05-9C093C9FF34D}" destId="{94856D7C-7EBD-4774-9EE2-43532E35D36D}"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93A94-4FAD-4F34-B7F4-7E1CF3FFA85F}">
      <dsp:nvSpPr>
        <dsp:cNvPr id="0" name=""/>
        <dsp:cNvSpPr/>
      </dsp:nvSpPr>
      <dsp:spPr>
        <a:xfrm rot="16200000">
          <a:off x="-1485632" y="2222907"/>
          <a:ext cx="3394043" cy="29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384" bIns="0" numCol="1" spcCol="1270" anchor="t" anchorCtr="0">
          <a:noAutofit/>
        </a:bodyPr>
        <a:lstStyle/>
        <a:p>
          <a:pPr marL="0" lvl="0" indent="0" algn="r" defTabSz="533400">
            <a:lnSpc>
              <a:spcPct val="90000"/>
            </a:lnSpc>
            <a:spcBef>
              <a:spcPct val="0"/>
            </a:spcBef>
            <a:spcAft>
              <a:spcPct val="35000"/>
            </a:spcAft>
            <a:buNone/>
          </a:pPr>
          <a:r>
            <a:rPr lang="en-GB" sz="1200" kern="1200" dirty="0">
              <a:solidFill>
                <a:schemeClr val="bg1"/>
              </a:solidFill>
            </a:rPr>
            <a:t>Ulceration and foot infection</a:t>
          </a:r>
        </a:p>
      </dsp:txBody>
      <dsp:txXfrm>
        <a:off x="-1485632" y="2222907"/>
        <a:ext cx="3394043" cy="295238"/>
      </dsp:txXfrm>
    </dsp:sp>
    <dsp:sp modelId="{74B5F5A2-B120-4F8C-9B5D-2D03E782AE42}">
      <dsp:nvSpPr>
        <dsp:cNvPr id="0" name=""/>
        <dsp:cNvSpPr/>
      </dsp:nvSpPr>
      <dsp:spPr>
        <a:xfrm>
          <a:off x="359008" y="673504"/>
          <a:ext cx="1470602" cy="33940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60384" rIns="99568" bIns="99568" numCol="1" spcCol="1270" anchor="t" anchorCtr="0">
          <a:noAutofit/>
        </a:bodyPr>
        <a:lstStyle/>
        <a:p>
          <a:pPr marL="114300" lvl="1" indent="-114300" algn="l" defTabSz="622300">
            <a:lnSpc>
              <a:spcPct val="90000"/>
            </a:lnSpc>
            <a:spcBef>
              <a:spcPct val="0"/>
            </a:spcBef>
            <a:spcAft>
              <a:spcPct val="15000"/>
            </a:spcAft>
            <a:buNone/>
          </a:pPr>
          <a:r>
            <a:rPr lang="en-GB" sz="1400" kern="1200" dirty="0"/>
            <a:t>Treatment of ulcers and non healing wounds </a:t>
          </a:r>
        </a:p>
        <a:p>
          <a:pPr marL="114300" lvl="1" indent="-114300" algn="l" defTabSz="622300">
            <a:lnSpc>
              <a:spcPct val="90000"/>
            </a:lnSpc>
            <a:spcBef>
              <a:spcPct val="0"/>
            </a:spcBef>
            <a:spcAft>
              <a:spcPct val="15000"/>
            </a:spcAft>
            <a:buFont typeface="Symbol" panose="05050102010706020507" pitchFamily="18" charset="2"/>
            <a:buNone/>
          </a:pPr>
          <a:r>
            <a:rPr lang="en-US" sz="1400" b="0" kern="1200" dirty="0"/>
            <a:t>Provision of foot pressure reduction devices to support healing </a:t>
          </a:r>
          <a:endParaRPr lang="en-GB" sz="1400" kern="1200" dirty="0"/>
        </a:p>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t>Prescribing medicines</a:t>
          </a:r>
          <a:endParaRPr lang="en-GB" sz="1400" kern="1200" dirty="0"/>
        </a:p>
      </dsp:txBody>
      <dsp:txXfrm>
        <a:off x="359008" y="673504"/>
        <a:ext cx="1470602" cy="3394043"/>
      </dsp:txXfrm>
    </dsp:sp>
    <dsp:sp modelId="{AD5414AF-C5DC-42CB-AD49-99CC4A48F820}">
      <dsp:nvSpPr>
        <dsp:cNvPr id="0" name=""/>
        <dsp:cNvSpPr/>
      </dsp:nvSpPr>
      <dsp:spPr>
        <a:xfrm>
          <a:off x="63769" y="283789"/>
          <a:ext cx="590477" cy="590477"/>
        </a:xfrm>
        <a:prstGeom prst="rect">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FD54E5-92C0-4F0E-928F-AB0FB7E75A80}">
      <dsp:nvSpPr>
        <dsp:cNvPr id="0" name=""/>
        <dsp:cNvSpPr/>
      </dsp:nvSpPr>
      <dsp:spPr>
        <a:xfrm rot="16200000">
          <a:off x="669922" y="2222907"/>
          <a:ext cx="3394043" cy="29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384" bIns="0" numCol="1" spcCol="1270" anchor="t" anchorCtr="0">
          <a:noAutofit/>
        </a:bodyPr>
        <a:lstStyle/>
        <a:p>
          <a:pPr marL="0" lvl="0" indent="0" algn="r" defTabSz="533400">
            <a:lnSpc>
              <a:spcPct val="90000"/>
            </a:lnSpc>
            <a:spcBef>
              <a:spcPct val="0"/>
            </a:spcBef>
            <a:spcAft>
              <a:spcPct val="35000"/>
            </a:spcAft>
            <a:buNone/>
          </a:pPr>
          <a:r>
            <a:rPr lang="en-GB" sz="1200" kern="1200" dirty="0">
              <a:solidFill>
                <a:schemeClr val="bg1"/>
              </a:solidFill>
            </a:rPr>
            <a:t>MSK</a:t>
          </a:r>
        </a:p>
      </dsp:txBody>
      <dsp:txXfrm>
        <a:off x="669922" y="2222907"/>
        <a:ext cx="3394043" cy="295238"/>
      </dsp:txXfrm>
    </dsp:sp>
    <dsp:sp modelId="{B848E80A-8A26-4D19-89A7-9422E64D156F}">
      <dsp:nvSpPr>
        <dsp:cNvPr id="0" name=""/>
        <dsp:cNvSpPr/>
      </dsp:nvSpPr>
      <dsp:spPr>
        <a:xfrm>
          <a:off x="2514563" y="673504"/>
          <a:ext cx="1470602" cy="33940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260384" rIns="85344" bIns="85344" numCol="1" spcCol="1270" anchor="t" anchorCtr="0">
          <a:noAutofit/>
        </a:bodyPr>
        <a:lstStyle/>
        <a:p>
          <a:pPr marL="57150" lvl="1" indent="-57150" algn="l" defTabSz="400050">
            <a:lnSpc>
              <a:spcPct val="90000"/>
            </a:lnSpc>
            <a:spcBef>
              <a:spcPct val="0"/>
            </a:spcBef>
            <a:spcAft>
              <a:spcPct val="15000"/>
            </a:spcAft>
            <a:buFont typeface="Symbol" panose="05050102010706020507" pitchFamily="18" charset="2"/>
            <a:buChar char=""/>
          </a:pPr>
          <a:r>
            <a:rPr lang="en-GB" sz="900" kern="1200" dirty="0"/>
            <a:t>Hallux Rigidus</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Hallux Abducto Valgus</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Lesser toe deformaties</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Heel pad fat atrophy</a:t>
          </a:r>
        </a:p>
        <a:p>
          <a:pPr marL="57150" lvl="1" indent="-57150" algn="l" defTabSz="400050">
            <a:lnSpc>
              <a:spcPct val="90000"/>
            </a:lnSpc>
            <a:spcBef>
              <a:spcPct val="0"/>
            </a:spcBef>
            <a:spcAft>
              <a:spcPct val="15000"/>
            </a:spcAft>
            <a:buFont typeface="Symbol" panose="05050102010706020507" pitchFamily="18" charset="2"/>
            <a:buChar char=""/>
          </a:pPr>
          <a:r>
            <a:rPr lang="en-US" sz="900" kern="1200"/>
            <a:t>Tibialis Posterior Tendinopathy     </a:t>
          </a:r>
          <a:r>
            <a:rPr lang="en-US" sz="900" kern="1200">
              <a:hlinkClick xmlns:r="http://schemas.openxmlformats.org/officeDocument/2006/relationships" r:id="rId2"/>
            </a:rPr>
            <a:t>Link</a:t>
          </a:r>
          <a:endParaRPr lang="en-GB" sz="900" kern="1200"/>
        </a:p>
        <a:p>
          <a:pPr marL="57150" lvl="1" indent="-57150" algn="l" defTabSz="400050">
            <a:lnSpc>
              <a:spcPct val="90000"/>
            </a:lnSpc>
            <a:spcBef>
              <a:spcPct val="0"/>
            </a:spcBef>
            <a:spcAft>
              <a:spcPct val="15000"/>
            </a:spcAft>
            <a:buFont typeface="Symbol" panose="05050102010706020507" pitchFamily="18" charset="2"/>
            <a:buChar char=""/>
          </a:pPr>
          <a:r>
            <a:rPr lang="en-US" sz="900" u="none" kern="1200"/>
            <a:t>Peroneal Tendinopathy</a:t>
          </a:r>
          <a:endParaRPr lang="en-GB" sz="900" kern="1200"/>
        </a:p>
        <a:p>
          <a:pPr marL="57150" lvl="1" indent="-57150" algn="l" defTabSz="400050">
            <a:lnSpc>
              <a:spcPct val="90000"/>
            </a:lnSpc>
            <a:spcBef>
              <a:spcPct val="0"/>
            </a:spcBef>
            <a:spcAft>
              <a:spcPct val="15000"/>
            </a:spcAft>
            <a:buFont typeface="Symbol" panose="05050102010706020507" pitchFamily="18" charset="2"/>
            <a:buChar char=""/>
          </a:pPr>
          <a:r>
            <a:rPr lang="en-GB" sz="900" kern="1200" dirty="0"/>
            <a:t>Plantar fasciitis                           </a:t>
          </a:r>
        </a:p>
        <a:p>
          <a:pPr marL="57150" lvl="1" indent="-57150" algn="l" defTabSz="400050">
            <a:lnSpc>
              <a:spcPct val="90000"/>
            </a:lnSpc>
            <a:spcBef>
              <a:spcPct val="0"/>
            </a:spcBef>
            <a:spcAft>
              <a:spcPct val="15000"/>
            </a:spcAft>
            <a:buFont typeface="Symbol" panose="05050102010706020507" pitchFamily="18" charset="2"/>
            <a:buChar char=""/>
          </a:pPr>
          <a:r>
            <a:rPr lang="en-US" sz="900" kern="1200" dirty="0"/>
            <a:t>Morton’s Neuroma                     </a:t>
          </a:r>
          <a:endParaRPr lang="en-GB" sz="900" kern="1200" dirty="0"/>
        </a:p>
        <a:p>
          <a:pPr marL="57150" lvl="1" indent="-57150" algn="l" defTabSz="400050">
            <a:lnSpc>
              <a:spcPct val="90000"/>
            </a:lnSpc>
            <a:spcBef>
              <a:spcPct val="0"/>
            </a:spcBef>
            <a:spcAft>
              <a:spcPct val="15000"/>
            </a:spcAft>
            <a:buFont typeface="Symbol" panose="05050102010706020507" pitchFamily="18" charset="2"/>
            <a:buChar char=""/>
          </a:pPr>
          <a:r>
            <a:rPr lang="en-US" sz="900" u="none" kern="1200"/>
            <a:t>Cuboid syndrome</a:t>
          </a:r>
          <a:endParaRPr lang="en-GB" sz="900" kern="1200"/>
        </a:p>
        <a:p>
          <a:pPr marL="57150" lvl="1" indent="-57150" algn="l" defTabSz="400050">
            <a:lnSpc>
              <a:spcPct val="90000"/>
            </a:lnSpc>
            <a:spcBef>
              <a:spcPct val="0"/>
            </a:spcBef>
            <a:spcAft>
              <a:spcPct val="15000"/>
            </a:spcAft>
            <a:buFont typeface="Symbol" panose="05050102010706020507" pitchFamily="18" charset="2"/>
            <a:buChar char=""/>
          </a:pPr>
          <a:r>
            <a:rPr lang="en-GB" sz="900" kern="1200"/>
            <a:t>Footwear advice</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Skin lesions/corns</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Midfoot pain</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Undiagnosed foot pain/ Metartarsalgia</a:t>
          </a:r>
        </a:p>
        <a:p>
          <a:pPr marL="57150" lvl="1" indent="-57150" algn="l" defTabSz="400050">
            <a:lnSpc>
              <a:spcPct val="90000"/>
            </a:lnSpc>
            <a:spcBef>
              <a:spcPct val="0"/>
            </a:spcBef>
            <a:spcAft>
              <a:spcPct val="15000"/>
            </a:spcAft>
            <a:buFont typeface="Symbol" panose="05050102010706020507" pitchFamily="18" charset="2"/>
            <a:buChar char=""/>
          </a:pPr>
          <a:r>
            <a:rPr lang="en-US" sz="900" kern="1200" dirty="0"/>
            <a:t>Posterior heel pain                           </a:t>
          </a:r>
          <a:endParaRPr lang="en-GB" sz="900" kern="1200" dirty="0"/>
        </a:p>
        <a:p>
          <a:pPr marL="57150" lvl="1" indent="-57150" algn="l" defTabSz="400050">
            <a:lnSpc>
              <a:spcPct val="90000"/>
            </a:lnSpc>
            <a:spcBef>
              <a:spcPct val="0"/>
            </a:spcBef>
            <a:spcAft>
              <a:spcPct val="15000"/>
            </a:spcAft>
            <a:buFont typeface="Symbol" panose="05050102010706020507" pitchFamily="18" charset="2"/>
            <a:buChar char=""/>
          </a:pPr>
          <a:r>
            <a:rPr lang="en-GB" sz="900" kern="1200"/>
            <a:t>Achilles Tendinopathy</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a:t>Pes Cavus (Flexible)- symptomatic.  </a:t>
          </a:r>
        </a:p>
        <a:p>
          <a:pPr marL="57150" lvl="1" indent="-57150" algn="l" defTabSz="400050">
            <a:lnSpc>
              <a:spcPct val="90000"/>
            </a:lnSpc>
            <a:spcBef>
              <a:spcPct val="0"/>
            </a:spcBef>
            <a:spcAft>
              <a:spcPct val="15000"/>
            </a:spcAft>
            <a:buFont typeface="Symbol" panose="05050102010706020507" pitchFamily="18" charset="2"/>
            <a:buChar char=""/>
          </a:pPr>
          <a:r>
            <a:rPr lang="en-GB" sz="900" kern="1200" dirty="0"/>
            <a:t>Pes Planus-symptomatic</a:t>
          </a:r>
        </a:p>
        <a:p>
          <a:pPr marL="57150" lvl="1" indent="-57150" algn="l" defTabSz="400050">
            <a:lnSpc>
              <a:spcPct val="90000"/>
            </a:lnSpc>
            <a:spcBef>
              <a:spcPct val="0"/>
            </a:spcBef>
            <a:spcAft>
              <a:spcPct val="15000"/>
            </a:spcAft>
            <a:buChar char="•"/>
          </a:pPr>
          <a:r>
            <a:rPr lang="en-GB" sz="900" kern="1200" dirty="0"/>
            <a:t>Community events </a:t>
          </a:r>
        </a:p>
      </dsp:txBody>
      <dsp:txXfrm>
        <a:off x="2514563" y="673504"/>
        <a:ext cx="1470602" cy="3394043"/>
      </dsp:txXfrm>
    </dsp:sp>
    <dsp:sp modelId="{9C706CA4-2035-4400-A79D-2143D783CCE5}">
      <dsp:nvSpPr>
        <dsp:cNvPr id="0" name=""/>
        <dsp:cNvSpPr/>
      </dsp:nvSpPr>
      <dsp:spPr>
        <a:xfrm>
          <a:off x="2219324" y="283789"/>
          <a:ext cx="590477" cy="59047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3447D4-EC02-4E80-BE4B-601B022DB6A3}">
      <dsp:nvSpPr>
        <dsp:cNvPr id="0" name=""/>
        <dsp:cNvSpPr/>
      </dsp:nvSpPr>
      <dsp:spPr>
        <a:xfrm rot="16200000">
          <a:off x="2825477" y="2222907"/>
          <a:ext cx="3394043" cy="29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384" bIns="0" numCol="1" spcCol="1270" anchor="t" anchorCtr="0">
          <a:noAutofit/>
        </a:bodyPr>
        <a:lstStyle/>
        <a:p>
          <a:pPr marL="0" lvl="0" indent="0" algn="r" defTabSz="533400">
            <a:lnSpc>
              <a:spcPct val="90000"/>
            </a:lnSpc>
            <a:spcBef>
              <a:spcPct val="0"/>
            </a:spcBef>
            <a:spcAft>
              <a:spcPct val="35000"/>
            </a:spcAft>
            <a:buNone/>
          </a:pPr>
          <a:r>
            <a:rPr lang="en-GB" sz="1200" kern="1200" dirty="0">
              <a:solidFill>
                <a:schemeClr val="bg1"/>
              </a:solidFill>
            </a:rPr>
            <a:t>Nail surgery</a:t>
          </a:r>
        </a:p>
      </dsp:txBody>
      <dsp:txXfrm>
        <a:off x="2825477" y="2222907"/>
        <a:ext cx="3394043" cy="295238"/>
      </dsp:txXfrm>
    </dsp:sp>
    <dsp:sp modelId="{8DB015C2-F8A6-4F33-9215-3DE25DDCF223}">
      <dsp:nvSpPr>
        <dsp:cNvPr id="0" name=""/>
        <dsp:cNvSpPr/>
      </dsp:nvSpPr>
      <dsp:spPr>
        <a:xfrm>
          <a:off x="4670118" y="673504"/>
          <a:ext cx="1470602" cy="33940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60384" rIns="99568" bIns="99568" numCol="1" spcCol="1270" anchor="t" anchorCtr="0">
          <a:noAutofit/>
        </a:bodyPr>
        <a:lstStyle/>
        <a:p>
          <a:pPr marL="114300" lvl="1" indent="-114300" algn="l" defTabSz="622300">
            <a:lnSpc>
              <a:spcPct val="90000"/>
            </a:lnSpc>
            <a:spcBef>
              <a:spcPct val="0"/>
            </a:spcBef>
            <a:spcAft>
              <a:spcPct val="15000"/>
            </a:spcAft>
            <a:buFont typeface="Symbol" panose="05050102010706020507" pitchFamily="18" charset="2"/>
            <a:buChar char=""/>
          </a:pPr>
          <a:r>
            <a:rPr lang="en-GB" sz="1400" kern="1200" dirty="0"/>
            <a:t>Surgical removal of ingrown toenails</a:t>
          </a:r>
        </a:p>
        <a:p>
          <a:pPr marL="114300" lvl="1" indent="-114300" algn="l" defTabSz="622300">
            <a:lnSpc>
              <a:spcPct val="90000"/>
            </a:lnSpc>
            <a:spcBef>
              <a:spcPct val="0"/>
            </a:spcBef>
            <a:spcAft>
              <a:spcPct val="15000"/>
            </a:spcAft>
            <a:buFont typeface="Symbol" panose="05050102010706020507" pitchFamily="18" charset="2"/>
            <a:buChar char=""/>
          </a:pPr>
          <a:r>
            <a:rPr lang="en-GB" sz="1400" kern="1200" dirty="0"/>
            <a:t>Treatment of ingrown toenails</a:t>
          </a:r>
        </a:p>
        <a:p>
          <a:pPr marL="114300" lvl="1" indent="-114300" algn="l" defTabSz="622300">
            <a:lnSpc>
              <a:spcPct val="90000"/>
            </a:lnSpc>
            <a:spcBef>
              <a:spcPct val="0"/>
            </a:spcBef>
            <a:spcAft>
              <a:spcPct val="15000"/>
            </a:spcAft>
            <a:buNone/>
          </a:pPr>
          <a:r>
            <a:rPr lang="en-US" sz="1400" kern="1200" dirty="0"/>
            <a:t>Prescribing of antibiotics</a:t>
          </a:r>
          <a:endParaRPr lang="en-GB" sz="1400" kern="1200" dirty="0"/>
        </a:p>
      </dsp:txBody>
      <dsp:txXfrm>
        <a:off x="4670118" y="673504"/>
        <a:ext cx="1470602" cy="3394043"/>
      </dsp:txXfrm>
    </dsp:sp>
    <dsp:sp modelId="{33FD13BE-1469-4554-84DB-42DFB5FE2BE3}">
      <dsp:nvSpPr>
        <dsp:cNvPr id="0" name=""/>
        <dsp:cNvSpPr/>
      </dsp:nvSpPr>
      <dsp:spPr>
        <a:xfrm>
          <a:off x="4374879" y="283789"/>
          <a:ext cx="590477" cy="59047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50F567-9F34-4BB3-ABC9-3DF7416B9A9C}">
      <dsp:nvSpPr>
        <dsp:cNvPr id="0" name=""/>
        <dsp:cNvSpPr/>
      </dsp:nvSpPr>
      <dsp:spPr>
        <a:xfrm rot="16200000">
          <a:off x="4981031" y="2222907"/>
          <a:ext cx="3394043" cy="29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384" bIns="0" numCol="1" spcCol="1270" anchor="t" anchorCtr="0">
          <a:noAutofit/>
        </a:bodyPr>
        <a:lstStyle/>
        <a:p>
          <a:pPr marL="0" lvl="0" indent="0" algn="r" defTabSz="533400">
            <a:lnSpc>
              <a:spcPct val="90000"/>
            </a:lnSpc>
            <a:spcBef>
              <a:spcPct val="0"/>
            </a:spcBef>
            <a:spcAft>
              <a:spcPct val="35000"/>
            </a:spcAft>
            <a:buNone/>
          </a:pPr>
          <a:r>
            <a:rPr lang="en-GB" sz="1200" kern="1200" dirty="0">
              <a:solidFill>
                <a:schemeClr val="bg1"/>
              </a:solidFill>
            </a:rPr>
            <a:t>Painful lesion</a:t>
          </a:r>
        </a:p>
      </dsp:txBody>
      <dsp:txXfrm>
        <a:off x="4981031" y="2222907"/>
        <a:ext cx="3394043" cy="295238"/>
      </dsp:txXfrm>
    </dsp:sp>
    <dsp:sp modelId="{20001AE8-13D0-4197-B0E3-94DA22B2E45D}">
      <dsp:nvSpPr>
        <dsp:cNvPr id="0" name=""/>
        <dsp:cNvSpPr/>
      </dsp:nvSpPr>
      <dsp:spPr>
        <a:xfrm>
          <a:off x="6825673" y="673504"/>
          <a:ext cx="1470602" cy="33940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60384" rIns="99568"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Assessment of painful lesions that restrict mobility in patients at risk of ulceration</a:t>
          </a:r>
          <a:r>
            <a:rPr lang="en-US" sz="1400" kern="1200" dirty="0"/>
            <a:t>.</a:t>
          </a:r>
          <a:endParaRPr lang="en-GB" sz="1400" kern="1200" dirty="0"/>
        </a:p>
      </dsp:txBody>
      <dsp:txXfrm>
        <a:off x="6825673" y="673504"/>
        <a:ext cx="1470602" cy="3394043"/>
      </dsp:txXfrm>
    </dsp:sp>
    <dsp:sp modelId="{531D4E68-6DFE-4D5A-9836-79682FF826E2}">
      <dsp:nvSpPr>
        <dsp:cNvPr id="0" name=""/>
        <dsp:cNvSpPr/>
      </dsp:nvSpPr>
      <dsp:spPr>
        <a:xfrm>
          <a:off x="6530434" y="283789"/>
          <a:ext cx="590477" cy="59047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E88A3C-077B-452A-B953-B1F2333D4B75}">
      <dsp:nvSpPr>
        <dsp:cNvPr id="0" name=""/>
        <dsp:cNvSpPr/>
      </dsp:nvSpPr>
      <dsp:spPr>
        <a:xfrm rot="16200000">
          <a:off x="7136586" y="2222907"/>
          <a:ext cx="3394043" cy="295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384" bIns="0" numCol="1" spcCol="1270" anchor="t" anchorCtr="0">
          <a:noAutofit/>
        </a:bodyPr>
        <a:lstStyle/>
        <a:p>
          <a:pPr marL="0" lvl="0" indent="0" algn="r" defTabSz="533400">
            <a:lnSpc>
              <a:spcPct val="90000"/>
            </a:lnSpc>
            <a:spcBef>
              <a:spcPct val="0"/>
            </a:spcBef>
            <a:spcAft>
              <a:spcPct val="35000"/>
            </a:spcAft>
            <a:buNone/>
          </a:pPr>
          <a:r>
            <a:rPr lang="en-GB" sz="1200" kern="1200" dirty="0"/>
            <a:t>Vascular assessment and </a:t>
          </a:r>
          <a:r>
            <a:rPr lang="en-GB" sz="1200" kern="1200" dirty="0">
              <a:solidFill>
                <a:schemeClr val="bg1"/>
              </a:solidFill>
            </a:rPr>
            <a:t>diabetic foot surveillance </a:t>
          </a:r>
        </a:p>
      </dsp:txBody>
      <dsp:txXfrm>
        <a:off x="7136586" y="2222907"/>
        <a:ext cx="3394043" cy="295238"/>
      </dsp:txXfrm>
    </dsp:sp>
    <dsp:sp modelId="{5AEA395C-9E37-4ED0-A134-328CE8F7E760}">
      <dsp:nvSpPr>
        <dsp:cNvPr id="0" name=""/>
        <dsp:cNvSpPr/>
      </dsp:nvSpPr>
      <dsp:spPr>
        <a:xfrm>
          <a:off x="8981228" y="673504"/>
          <a:ext cx="1470602" cy="33940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60384" rIns="99568"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t>Diabetic foot surveillance for high risk patients </a:t>
          </a:r>
        </a:p>
        <a:p>
          <a:pPr marL="114300" lvl="1" indent="-114300" algn="l" defTabSz="622300">
            <a:lnSpc>
              <a:spcPct val="90000"/>
            </a:lnSpc>
            <a:spcBef>
              <a:spcPct val="0"/>
            </a:spcBef>
            <a:spcAft>
              <a:spcPct val="15000"/>
            </a:spcAft>
            <a:buFont typeface="Symbol" panose="05050102010706020507" pitchFamily="18" charset="2"/>
            <a:buChar char=""/>
          </a:pPr>
          <a:r>
            <a:rPr lang="en-US" sz="1400" kern="1200" dirty="0"/>
            <a:t>Circulation and vascular assessment</a:t>
          </a:r>
          <a:endParaRPr lang="en-GB" sz="1400" kern="1200" dirty="0"/>
        </a:p>
      </dsp:txBody>
      <dsp:txXfrm>
        <a:off x="8981228" y="673504"/>
        <a:ext cx="1470602" cy="3394043"/>
      </dsp:txXfrm>
    </dsp:sp>
    <dsp:sp modelId="{EEBD6411-0ECD-4646-A8B5-C4C86D6D4BDB}">
      <dsp:nvSpPr>
        <dsp:cNvPr id="0" name=""/>
        <dsp:cNvSpPr/>
      </dsp:nvSpPr>
      <dsp:spPr>
        <a:xfrm>
          <a:off x="8685989" y="283789"/>
          <a:ext cx="590477" cy="59047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E95D5-57C2-432D-889F-060161DD0EAC}">
      <dsp:nvSpPr>
        <dsp:cNvPr id="0" name=""/>
        <dsp:cNvSpPr/>
      </dsp:nvSpPr>
      <dsp:spPr>
        <a:xfrm>
          <a:off x="2284882" y="0"/>
          <a:ext cx="1539760" cy="1539926"/>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398186-5DE4-4C91-AE3E-6A8FCA9A2018}">
      <dsp:nvSpPr>
        <dsp:cNvPr id="0" name=""/>
        <dsp:cNvSpPr/>
      </dsp:nvSpPr>
      <dsp:spPr>
        <a:xfrm>
          <a:off x="2624837" y="557630"/>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Patient identified in podiatry as having an arrhythmia using </a:t>
          </a:r>
          <a:r>
            <a:rPr lang="en-US" sz="1200" kern="1200" dirty="0"/>
            <a:t>doppler</a:t>
          </a:r>
          <a:endParaRPr lang="en-GB" sz="1200" kern="1200" dirty="0"/>
        </a:p>
        <a:p>
          <a:pPr marL="0" lvl="0" indent="0" algn="ctr" defTabSz="533400">
            <a:lnSpc>
              <a:spcPct val="90000"/>
            </a:lnSpc>
            <a:spcBef>
              <a:spcPct val="0"/>
            </a:spcBef>
            <a:spcAft>
              <a:spcPct val="35000"/>
            </a:spcAft>
            <a:buNone/>
          </a:pPr>
          <a:endParaRPr lang="en-GB" sz="700" kern="1200" dirty="0"/>
        </a:p>
      </dsp:txBody>
      <dsp:txXfrm>
        <a:off x="2624837" y="557630"/>
        <a:ext cx="859273" cy="429351"/>
      </dsp:txXfrm>
    </dsp:sp>
    <dsp:sp modelId="{3CFFEB79-7FBA-4F64-870F-847DCA4AE99B}">
      <dsp:nvSpPr>
        <dsp:cNvPr id="0" name=""/>
        <dsp:cNvSpPr/>
      </dsp:nvSpPr>
      <dsp:spPr>
        <a:xfrm>
          <a:off x="1857123" y="885062"/>
          <a:ext cx="1539760" cy="1539926"/>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D3735B-580B-4B5F-88B5-8D48E319B18C}">
      <dsp:nvSpPr>
        <dsp:cNvPr id="0" name=""/>
        <dsp:cNvSpPr/>
      </dsp:nvSpPr>
      <dsp:spPr>
        <a:xfrm>
          <a:off x="2195344" y="1444449"/>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Podiatrist  refer for ECG/ inform GP</a:t>
          </a:r>
        </a:p>
      </dsp:txBody>
      <dsp:txXfrm>
        <a:off x="2195344" y="1444449"/>
        <a:ext cx="859273" cy="429351"/>
      </dsp:txXfrm>
    </dsp:sp>
    <dsp:sp modelId="{2C386452-5DC9-4F2F-B719-E3F99B854D83}">
      <dsp:nvSpPr>
        <dsp:cNvPr id="0" name=""/>
        <dsp:cNvSpPr/>
      </dsp:nvSpPr>
      <dsp:spPr>
        <a:xfrm>
          <a:off x="2284882" y="1773053"/>
          <a:ext cx="1539760" cy="1539926"/>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0CADC-CE12-46BF-875F-ACA6FE3036BF}">
      <dsp:nvSpPr>
        <dsp:cNvPr id="0" name=""/>
        <dsp:cNvSpPr/>
      </dsp:nvSpPr>
      <dsp:spPr>
        <a:xfrm>
          <a:off x="2624837" y="2330683"/>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ECG undertaken and report available on portal  </a:t>
          </a:r>
        </a:p>
      </dsp:txBody>
      <dsp:txXfrm>
        <a:off x="2624837" y="2330683"/>
        <a:ext cx="859273" cy="429351"/>
      </dsp:txXfrm>
    </dsp:sp>
    <dsp:sp modelId="{0BB00610-EBE8-47AA-854A-41C434A47A55}">
      <dsp:nvSpPr>
        <dsp:cNvPr id="0" name=""/>
        <dsp:cNvSpPr/>
      </dsp:nvSpPr>
      <dsp:spPr>
        <a:xfrm>
          <a:off x="1857123" y="2659873"/>
          <a:ext cx="1539760" cy="1539926"/>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35B12A-58C8-4808-8D86-E64ABD5274AB}">
      <dsp:nvSpPr>
        <dsp:cNvPr id="0" name=""/>
        <dsp:cNvSpPr/>
      </dsp:nvSpPr>
      <dsp:spPr>
        <a:xfrm>
          <a:off x="2195344" y="3217503"/>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bg1"/>
              </a:solidFill>
            </a:rPr>
            <a:t>Podiatrist check portal and write to GP to inform report is available </a:t>
          </a:r>
        </a:p>
      </dsp:txBody>
      <dsp:txXfrm>
        <a:off x="2195344" y="3217503"/>
        <a:ext cx="859273" cy="429351"/>
      </dsp:txXfrm>
    </dsp:sp>
    <dsp:sp modelId="{ABC97A8E-77F3-4AC2-BFB2-74B0798966E5}">
      <dsp:nvSpPr>
        <dsp:cNvPr id="0" name=""/>
        <dsp:cNvSpPr/>
      </dsp:nvSpPr>
      <dsp:spPr>
        <a:xfrm>
          <a:off x="2284882" y="3545521"/>
          <a:ext cx="1539760" cy="1539926"/>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38D062-772E-40C0-B1BF-3DA4D52D5F58}">
      <dsp:nvSpPr>
        <dsp:cNvPr id="0" name=""/>
        <dsp:cNvSpPr/>
      </dsp:nvSpPr>
      <dsp:spPr>
        <a:xfrm>
          <a:off x="2624837" y="4103151"/>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GP checks report on portal </a:t>
          </a:r>
        </a:p>
      </dsp:txBody>
      <dsp:txXfrm>
        <a:off x="2624837" y="4103151"/>
        <a:ext cx="859273" cy="429351"/>
      </dsp:txXfrm>
    </dsp:sp>
    <dsp:sp modelId="{53FACF09-5C6F-4919-97E4-03C9BC30D479}">
      <dsp:nvSpPr>
        <dsp:cNvPr id="0" name=""/>
        <dsp:cNvSpPr/>
      </dsp:nvSpPr>
      <dsp:spPr>
        <a:xfrm>
          <a:off x="1966879" y="4533674"/>
          <a:ext cx="1322847" cy="1323786"/>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C81A08-A05C-4387-AE3B-2027C2B44640}">
      <dsp:nvSpPr>
        <dsp:cNvPr id="0" name=""/>
        <dsp:cNvSpPr/>
      </dsp:nvSpPr>
      <dsp:spPr>
        <a:xfrm>
          <a:off x="2195344" y="4989971"/>
          <a:ext cx="859273" cy="42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bg1"/>
              </a:solidFill>
            </a:rPr>
            <a:t>GP -medical management/social </a:t>
          </a:r>
          <a:r>
            <a:rPr lang="en-GB" sz="1000" kern="1200" dirty="0">
              <a:solidFill>
                <a:schemeClr val="bg1"/>
              </a:solidFill>
            </a:rPr>
            <a:t>prescribing </a:t>
          </a:r>
        </a:p>
      </dsp:txBody>
      <dsp:txXfrm>
        <a:off x="2195344" y="4989971"/>
        <a:ext cx="859273" cy="4293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E95D5-57C2-432D-889F-060161DD0EAC}">
      <dsp:nvSpPr>
        <dsp:cNvPr id="0" name=""/>
        <dsp:cNvSpPr/>
      </dsp:nvSpPr>
      <dsp:spPr>
        <a:xfrm>
          <a:off x="2043358" y="0"/>
          <a:ext cx="2208623" cy="2208848"/>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398186-5DE4-4C91-AE3E-6A8FCA9A2018}">
      <dsp:nvSpPr>
        <dsp:cNvPr id="0" name=""/>
        <dsp:cNvSpPr/>
      </dsp:nvSpPr>
      <dsp:spPr>
        <a:xfrm>
          <a:off x="2530987" y="799543"/>
          <a:ext cx="1232537" cy="61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Patient identified in podiatry as having an arrhythmia using doppler</a:t>
          </a:r>
          <a:endParaRPr lang="en-GB" sz="1200" kern="1200" dirty="0">
            <a:solidFill>
              <a:schemeClr val="bg1"/>
            </a:solidFill>
          </a:endParaRPr>
        </a:p>
        <a:p>
          <a:pPr marL="0" lvl="0" indent="0" algn="ctr" defTabSz="533400">
            <a:lnSpc>
              <a:spcPct val="90000"/>
            </a:lnSpc>
            <a:spcBef>
              <a:spcPct val="0"/>
            </a:spcBef>
            <a:spcAft>
              <a:spcPct val="35000"/>
            </a:spcAft>
            <a:buNone/>
          </a:pPr>
          <a:endParaRPr lang="en-GB" sz="700" kern="1200" dirty="0"/>
        </a:p>
      </dsp:txBody>
      <dsp:txXfrm>
        <a:off x="2530987" y="799543"/>
        <a:ext cx="1232537" cy="616204"/>
      </dsp:txXfrm>
    </dsp:sp>
    <dsp:sp modelId="{3CFFEB79-7FBA-4F64-870F-847DCA4AE99B}">
      <dsp:nvSpPr>
        <dsp:cNvPr id="0" name=""/>
        <dsp:cNvSpPr/>
      </dsp:nvSpPr>
      <dsp:spPr>
        <a:xfrm>
          <a:off x="1429783" y="1269311"/>
          <a:ext cx="2208623" cy="2208848"/>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D3735B-580B-4B5F-88B5-8D48E319B18C}">
      <dsp:nvSpPr>
        <dsp:cNvPr id="0" name=""/>
        <dsp:cNvSpPr/>
      </dsp:nvSpPr>
      <dsp:spPr>
        <a:xfrm>
          <a:off x="1914926" y="2071198"/>
          <a:ext cx="1232537" cy="61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Podiatrist  refer for ECG</a:t>
          </a:r>
        </a:p>
      </dsp:txBody>
      <dsp:txXfrm>
        <a:off x="1914926" y="2071198"/>
        <a:ext cx="1232537" cy="616204"/>
      </dsp:txXfrm>
    </dsp:sp>
    <dsp:sp modelId="{2C386452-5DC9-4F2F-B719-E3F99B854D83}">
      <dsp:nvSpPr>
        <dsp:cNvPr id="0" name=""/>
        <dsp:cNvSpPr/>
      </dsp:nvSpPr>
      <dsp:spPr>
        <a:xfrm>
          <a:off x="2043358" y="2543309"/>
          <a:ext cx="2208623" cy="2208848"/>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0CADC-CE12-46BF-875F-ACA6FE3036BF}">
      <dsp:nvSpPr>
        <dsp:cNvPr id="0" name=""/>
        <dsp:cNvSpPr/>
      </dsp:nvSpPr>
      <dsp:spPr>
        <a:xfrm>
          <a:off x="2530987" y="3342852"/>
          <a:ext cx="1232537" cy="61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ECG undertaken and report sent </a:t>
          </a:r>
          <a:r>
            <a:rPr lang="en-GB" sz="1200" kern="1200" dirty="0"/>
            <a:t>to GP </a:t>
          </a:r>
        </a:p>
      </dsp:txBody>
      <dsp:txXfrm>
        <a:off x="2530987" y="3342852"/>
        <a:ext cx="1232537" cy="616204"/>
      </dsp:txXfrm>
    </dsp:sp>
    <dsp:sp modelId="{0BB00610-EBE8-47AA-854A-41C434A47A55}">
      <dsp:nvSpPr>
        <dsp:cNvPr id="0" name=""/>
        <dsp:cNvSpPr/>
      </dsp:nvSpPr>
      <dsp:spPr>
        <a:xfrm>
          <a:off x="1587216" y="3959057"/>
          <a:ext cx="1897485" cy="1898403"/>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35B12A-58C8-4808-8D86-E64ABD5274AB}">
      <dsp:nvSpPr>
        <dsp:cNvPr id="0" name=""/>
        <dsp:cNvSpPr/>
      </dsp:nvSpPr>
      <dsp:spPr>
        <a:xfrm>
          <a:off x="1914926" y="4614507"/>
          <a:ext cx="1232537" cy="616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GP action medical management/social prescribing  </a:t>
          </a:r>
        </a:p>
      </dsp:txBody>
      <dsp:txXfrm>
        <a:off x="1914926" y="4614507"/>
        <a:ext cx="1232537" cy="6162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8C223-739D-4A7C-8896-623BB4057897}">
      <dsp:nvSpPr>
        <dsp:cNvPr id="0" name=""/>
        <dsp:cNvSpPr/>
      </dsp:nvSpPr>
      <dsp:spPr>
        <a:xfrm>
          <a:off x="105735" y="737849"/>
          <a:ext cx="1280895" cy="128089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D6ED6C-A6B1-4921-BC3F-B35AEEE3BBAB}">
      <dsp:nvSpPr>
        <dsp:cNvPr id="0" name=""/>
        <dsp:cNvSpPr/>
      </dsp:nvSpPr>
      <dsp:spPr>
        <a:xfrm>
          <a:off x="374723" y="1006837"/>
          <a:ext cx="742919" cy="742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80EDE9-AAD9-4AD8-BC51-26C9DF989FEB}">
      <dsp:nvSpPr>
        <dsp:cNvPr id="0" name=""/>
        <dsp:cNvSpPr/>
      </dsp:nvSpPr>
      <dsp:spPr>
        <a:xfrm>
          <a:off x="1661108" y="737849"/>
          <a:ext cx="3019253" cy="1280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GB" sz="2000" b="1" kern="1200">
              <a:solidFill>
                <a:schemeClr val="bg1"/>
              </a:solidFill>
            </a:rPr>
            <a:t>Governance </a:t>
          </a:r>
          <a:endParaRPr lang="en-US" sz="2000" b="1" kern="1200" dirty="0">
            <a:solidFill>
              <a:schemeClr val="bg1"/>
            </a:solidFill>
          </a:endParaRPr>
        </a:p>
      </dsp:txBody>
      <dsp:txXfrm>
        <a:off x="1661108" y="737849"/>
        <a:ext cx="3019253" cy="1280895"/>
      </dsp:txXfrm>
    </dsp:sp>
    <dsp:sp modelId="{6C3A3981-AD29-4A26-A6C2-17ABA86C63F2}">
      <dsp:nvSpPr>
        <dsp:cNvPr id="0" name=""/>
        <dsp:cNvSpPr/>
      </dsp:nvSpPr>
      <dsp:spPr>
        <a:xfrm>
          <a:off x="5206444" y="737849"/>
          <a:ext cx="1280895" cy="128089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EF3CBE-9B7B-4803-8A24-A87D9F9BA56E}">
      <dsp:nvSpPr>
        <dsp:cNvPr id="0" name=""/>
        <dsp:cNvSpPr/>
      </dsp:nvSpPr>
      <dsp:spPr>
        <a:xfrm>
          <a:off x="5475432" y="1006837"/>
          <a:ext cx="742919" cy="742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77F5BD-200B-44A1-BF34-832F01BF7470}">
      <dsp:nvSpPr>
        <dsp:cNvPr id="0" name=""/>
        <dsp:cNvSpPr/>
      </dsp:nvSpPr>
      <dsp:spPr>
        <a:xfrm>
          <a:off x="6761817" y="737849"/>
          <a:ext cx="3019253" cy="1280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GB" sz="2000" b="1" kern="1200">
              <a:solidFill>
                <a:schemeClr val="bg1"/>
              </a:solidFill>
            </a:rPr>
            <a:t>Staff skills and competence </a:t>
          </a:r>
          <a:endParaRPr lang="en-US" sz="2000" b="1" kern="1200" dirty="0">
            <a:solidFill>
              <a:schemeClr val="bg1"/>
            </a:solidFill>
          </a:endParaRPr>
        </a:p>
      </dsp:txBody>
      <dsp:txXfrm>
        <a:off x="6761817" y="737849"/>
        <a:ext cx="3019253" cy="1280895"/>
      </dsp:txXfrm>
    </dsp:sp>
    <dsp:sp modelId="{B1D97501-A8AF-4C1A-8714-662AC7CAA9AF}">
      <dsp:nvSpPr>
        <dsp:cNvPr id="0" name=""/>
        <dsp:cNvSpPr/>
      </dsp:nvSpPr>
      <dsp:spPr>
        <a:xfrm>
          <a:off x="105735" y="2845700"/>
          <a:ext cx="1280895" cy="128089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30CC3F-317F-49C4-9D2A-5C437A332CBD}">
      <dsp:nvSpPr>
        <dsp:cNvPr id="0" name=""/>
        <dsp:cNvSpPr/>
      </dsp:nvSpPr>
      <dsp:spPr>
        <a:xfrm>
          <a:off x="374723" y="3114688"/>
          <a:ext cx="742919" cy="742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F05C91-75C2-4224-8201-7AC68DAE9E89}">
      <dsp:nvSpPr>
        <dsp:cNvPr id="0" name=""/>
        <dsp:cNvSpPr/>
      </dsp:nvSpPr>
      <dsp:spPr>
        <a:xfrm>
          <a:off x="1661108" y="2845700"/>
          <a:ext cx="3019253" cy="1280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GB" sz="2000" b="1" kern="1200">
              <a:solidFill>
                <a:schemeClr val="bg1"/>
              </a:solidFill>
            </a:rPr>
            <a:t>Process  in place to support staff and communicate  with ECG and GPs </a:t>
          </a:r>
          <a:endParaRPr lang="en-US" sz="2000" b="1" kern="1200" dirty="0">
            <a:solidFill>
              <a:schemeClr val="bg1"/>
            </a:solidFill>
          </a:endParaRPr>
        </a:p>
      </dsp:txBody>
      <dsp:txXfrm>
        <a:off x="1661108" y="2845700"/>
        <a:ext cx="3019253" cy="1280895"/>
      </dsp:txXfrm>
    </dsp:sp>
    <dsp:sp modelId="{E94826B6-C86E-4DB3-8A2D-BD710AEAC7D3}">
      <dsp:nvSpPr>
        <dsp:cNvPr id="0" name=""/>
        <dsp:cNvSpPr/>
      </dsp:nvSpPr>
      <dsp:spPr>
        <a:xfrm>
          <a:off x="5206444" y="2845700"/>
          <a:ext cx="1280895" cy="128089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BA976C-04A5-41B6-B4E7-B279F58071DB}">
      <dsp:nvSpPr>
        <dsp:cNvPr id="0" name=""/>
        <dsp:cNvSpPr/>
      </dsp:nvSpPr>
      <dsp:spPr>
        <a:xfrm>
          <a:off x="5475432" y="3114688"/>
          <a:ext cx="742919" cy="7429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EF0073-59CC-4558-B0DF-157C43054F0F}">
      <dsp:nvSpPr>
        <dsp:cNvPr id="0" name=""/>
        <dsp:cNvSpPr/>
      </dsp:nvSpPr>
      <dsp:spPr>
        <a:xfrm>
          <a:off x="6761817" y="2845700"/>
          <a:ext cx="3019253" cy="1280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GB" sz="2000" b="1" kern="1200">
              <a:solidFill>
                <a:schemeClr val="bg1"/>
              </a:solidFill>
            </a:rPr>
            <a:t>Engagement with GPs, Diabetes and Vascular Managed Clinical Networks</a:t>
          </a:r>
          <a:r>
            <a:rPr lang="en-GB" sz="2000" kern="1200">
              <a:solidFill>
                <a:schemeClr val="bg1"/>
              </a:solidFill>
            </a:rPr>
            <a:t>.</a:t>
          </a:r>
          <a:endParaRPr lang="en-US" sz="2000" kern="1200" dirty="0">
            <a:solidFill>
              <a:schemeClr val="bg1"/>
            </a:solidFill>
          </a:endParaRPr>
        </a:p>
      </dsp:txBody>
      <dsp:txXfrm>
        <a:off x="6761817" y="2845700"/>
        <a:ext cx="3019253" cy="12808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43D69-E139-4569-9B30-D5DF8AE2D38E}">
      <dsp:nvSpPr>
        <dsp:cNvPr id="0" name=""/>
        <dsp:cNvSpPr/>
      </dsp:nvSpPr>
      <dsp:spPr>
        <a:xfrm>
          <a:off x="1053532" y="0"/>
          <a:ext cx="10091544" cy="178250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AAC564-0B85-4340-B9B1-59A6AC8BDEE9}">
      <dsp:nvSpPr>
        <dsp:cNvPr id="0" name=""/>
        <dsp:cNvSpPr/>
      </dsp:nvSpPr>
      <dsp:spPr>
        <a:xfrm>
          <a:off x="1744009" y="527251"/>
          <a:ext cx="3343523" cy="7130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Agreement  with GPs, including how we would communicate  </a:t>
          </a:r>
        </a:p>
      </dsp:txBody>
      <dsp:txXfrm>
        <a:off x="1778815" y="562057"/>
        <a:ext cx="3273911" cy="643390"/>
      </dsp:txXfrm>
    </dsp:sp>
    <dsp:sp modelId="{94856D7C-7EBD-4774-9EE2-43532E35D36D}">
      <dsp:nvSpPr>
        <dsp:cNvPr id="0" name=""/>
        <dsp:cNvSpPr/>
      </dsp:nvSpPr>
      <dsp:spPr>
        <a:xfrm>
          <a:off x="5957936" y="536848"/>
          <a:ext cx="3343523" cy="7130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Proposal to LMC  </a:t>
          </a:r>
        </a:p>
      </dsp:txBody>
      <dsp:txXfrm>
        <a:off x="5992742" y="571654"/>
        <a:ext cx="3273911" cy="643390"/>
      </dsp:txXfrm>
    </dsp:sp>
  </dsp:spTree>
</dsp:drawing>
</file>

<file path=ppt/diagrams/layout1.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D86141-6860-4D3B-A6C4-ECD7827E95C7}" type="datetimeFigureOut">
              <a:rPr lang="en-GB" smtClean="0"/>
              <a:pPr/>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115A09B-EC93-4B03-8DFF-192DA74942DA}" type="slidenum">
              <a:rPr lang="en-GB" smtClean="0"/>
              <a:pPr/>
              <a:t>‹#›</a:t>
            </a:fld>
            <a:endParaRPr lang="en-GB"/>
          </a:p>
        </p:txBody>
      </p:sp>
    </p:spTree>
    <p:extLst>
      <p:ext uri="{BB962C8B-B14F-4D97-AF65-F5344CB8AC3E}">
        <p14:creationId xmlns:p14="http://schemas.microsoft.com/office/powerpoint/2010/main" val="3867032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a:t>
            </a:r>
          </a:p>
        </p:txBody>
      </p:sp>
      <p:sp>
        <p:nvSpPr>
          <p:cNvPr id="4" name="Slide Number Placeholder 3"/>
          <p:cNvSpPr>
            <a:spLocks noGrp="1"/>
          </p:cNvSpPr>
          <p:nvPr>
            <p:ph type="sldNum" sz="quarter" idx="5"/>
          </p:nvPr>
        </p:nvSpPr>
        <p:spPr/>
        <p:txBody>
          <a:bodyPr/>
          <a:lstStyle/>
          <a:p>
            <a:fld id="{6115A09B-EC93-4B03-8DFF-192DA74942DA}" type="slidenum">
              <a:rPr lang="en-GB" smtClean="0"/>
              <a:pPr/>
              <a:t>2</a:t>
            </a:fld>
            <a:endParaRPr lang="en-GB"/>
          </a:p>
        </p:txBody>
      </p:sp>
    </p:spTree>
    <p:extLst>
      <p:ext uri="{BB962C8B-B14F-4D97-AF65-F5344CB8AC3E}">
        <p14:creationId xmlns:p14="http://schemas.microsoft.com/office/powerpoint/2010/main" val="782360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a:t>
            </a:r>
          </a:p>
        </p:txBody>
      </p:sp>
      <p:sp>
        <p:nvSpPr>
          <p:cNvPr id="4" name="Slide Number Placeholder 3"/>
          <p:cNvSpPr>
            <a:spLocks noGrp="1"/>
          </p:cNvSpPr>
          <p:nvPr>
            <p:ph type="sldNum" sz="quarter" idx="5"/>
          </p:nvPr>
        </p:nvSpPr>
        <p:spPr/>
        <p:txBody>
          <a:bodyPr/>
          <a:lstStyle/>
          <a:p>
            <a:fld id="{6115A09B-EC93-4B03-8DFF-192DA74942DA}" type="slidenum">
              <a:rPr lang="en-GB" smtClean="0"/>
              <a:pPr/>
              <a:t>3</a:t>
            </a:fld>
            <a:endParaRPr lang="en-GB"/>
          </a:p>
        </p:txBody>
      </p:sp>
    </p:spTree>
    <p:extLst>
      <p:ext uri="{BB962C8B-B14F-4D97-AF65-F5344CB8AC3E}">
        <p14:creationId xmlns:p14="http://schemas.microsoft.com/office/powerpoint/2010/main" val="383797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a:t>
            </a:r>
          </a:p>
          <a:p>
            <a:endParaRPr lang="en-GB" dirty="0"/>
          </a:p>
          <a:p>
            <a:r>
              <a:rPr lang="en-GB" dirty="0"/>
              <a:t>My name is sharon Wiener- Ogilvie, I am the professional head of service of Podiatry in Fife ( and also currently manging the rheumatology service) . I had a portfolio career that spanned across  clinical , managerial academic and education . As well as working in a number of health boards as a podiatrist and in operational roles, I worked at  NES , HIS and with Scottish School of Primary care and Edinburgh university centre for population health.  </a:t>
            </a:r>
          </a:p>
        </p:txBody>
      </p:sp>
      <p:sp>
        <p:nvSpPr>
          <p:cNvPr id="4" name="Slide Number Placeholder 3"/>
          <p:cNvSpPr>
            <a:spLocks noGrp="1"/>
          </p:cNvSpPr>
          <p:nvPr>
            <p:ph type="sldNum" sz="quarter" idx="5"/>
          </p:nvPr>
        </p:nvSpPr>
        <p:spPr/>
        <p:txBody>
          <a:bodyPr/>
          <a:lstStyle/>
          <a:p>
            <a:fld id="{D8C0F7B2-4C6B-46D0-B0EB-0EE21EC81D94}" type="slidenum">
              <a:rPr lang="en-GB" smtClean="0"/>
              <a:pPr/>
              <a:t>4</a:t>
            </a:fld>
            <a:endParaRPr lang="en-GB"/>
          </a:p>
        </p:txBody>
      </p:sp>
    </p:spTree>
    <p:extLst>
      <p:ext uri="{BB962C8B-B14F-4D97-AF65-F5344CB8AC3E}">
        <p14:creationId xmlns:p14="http://schemas.microsoft.com/office/powerpoint/2010/main" val="3570080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a:t>
            </a:r>
          </a:p>
          <a:p>
            <a:endParaRPr lang="en-GB" dirty="0"/>
          </a:p>
          <a:p>
            <a:r>
              <a:rPr lang="en-GB" dirty="0"/>
              <a:t>What’s the firs thing that comes to mind?</a:t>
            </a:r>
          </a:p>
        </p:txBody>
      </p:sp>
      <p:sp>
        <p:nvSpPr>
          <p:cNvPr id="4" name="Slide Number Placeholder 3"/>
          <p:cNvSpPr>
            <a:spLocks noGrp="1"/>
          </p:cNvSpPr>
          <p:nvPr>
            <p:ph type="sldNum" sz="quarter" idx="5"/>
          </p:nvPr>
        </p:nvSpPr>
        <p:spPr/>
        <p:txBody>
          <a:bodyPr/>
          <a:lstStyle/>
          <a:p>
            <a:fld id="{D8C0F7B2-4C6B-46D0-B0EB-0EE21EC81D94}" type="slidenum">
              <a:rPr lang="en-GB" smtClean="0"/>
              <a:pPr/>
              <a:t>5</a:t>
            </a:fld>
            <a:endParaRPr lang="en-GB"/>
          </a:p>
        </p:txBody>
      </p:sp>
    </p:spTree>
    <p:extLst>
      <p:ext uri="{BB962C8B-B14F-4D97-AF65-F5344CB8AC3E}">
        <p14:creationId xmlns:p14="http://schemas.microsoft.com/office/powerpoint/2010/main" val="722985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p:txBody>
      </p:sp>
      <p:sp>
        <p:nvSpPr>
          <p:cNvPr id="4" name="Slide Number Placeholder 3"/>
          <p:cNvSpPr>
            <a:spLocks noGrp="1"/>
          </p:cNvSpPr>
          <p:nvPr>
            <p:ph type="sldNum" sz="quarter" idx="5"/>
          </p:nvPr>
        </p:nvSpPr>
        <p:spPr/>
        <p:txBody>
          <a:bodyPr/>
          <a:lstStyle/>
          <a:p>
            <a:fld id="{6115A09B-EC93-4B03-8DFF-192DA74942DA}" type="slidenum">
              <a:rPr lang="en-GB" smtClean="0"/>
              <a:pPr/>
              <a:t>7</a:t>
            </a:fld>
            <a:endParaRPr lang="en-GB"/>
          </a:p>
        </p:txBody>
      </p:sp>
    </p:spTree>
    <p:extLst>
      <p:ext uri="{BB962C8B-B14F-4D97-AF65-F5344CB8AC3E}">
        <p14:creationId xmlns:p14="http://schemas.microsoft.com/office/powerpoint/2010/main" val="209099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sharon </a:t>
            </a:r>
          </a:p>
          <a:p>
            <a:r>
              <a:rPr lang="en-GB" dirty="0"/>
              <a:t>NHS Podiatry services provide  a range of  treatment advice and support  and our activity can classified under the following areas :</a:t>
            </a:r>
          </a:p>
          <a:p>
            <a:endParaRPr lang="en-GB" dirty="0"/>
          </a:p>
          <a:p>
            <a:pPr marL="171450" indent="-171450">
              <a:buFont typeface="Arial" panose="020B0604020202020204" pitchFamily="34" charset="0"/>
              <a:buChar char="•"/>
            </a:pPr>
            <a:r>
              <a:rPr lang="en-GB" dirty="0"/>
              <a:t>Treatment of ulcers and non healing wounds; provision of foot pressure reduction intervention; prescribing </a:t>
            </a:r>
          </a:p>
          <a:p>
            <a:pPr marL="171450" indent="-171450">
              <a:buFont typeface="Arial" panose="020B0604020202020204" pitchFamily="34" charset="0"/>
              <a:buChar char="•"/>
            </a:pPr>
            <a:r>
              <a:rPr lang="en-GB" dirty="0"/>
              <a:t>MSK- we manage a range of  foot and ankle MSK conditions including  bunion, neuromas, tendonitis </a:t>
            </a:r>
          </a:p>
          <a:p>
            <a:pPr marL="171450" indent="-171450">
              <a:buFont typeface="Arial" panose="020B0604020202020204" pitchFamily="34" charset="0"/>
              <a:buChar char="•"/>
            </a:pPr>
            <a:r>
              <a:rPr lang="en-GB" dirty="0"/>
              <a:t>We undertake nail surgery/ treat </a:t>
            </a:r>
            <a:r>
              <a:rPr lang="en-GB" dirty="0" err="1"/>
              <a:t>IGTn</a:t>
            </a:r>
            <a:r>
              <a:rPr lang="en-GB" dirty="0"/>
              <a:t> ,  aim to reduce antibiotic prescriptions for those conditions</a:t>
            </a:r>
          </a:p>
          <a:p>
            <a:pPr marL="171450" indent="-171450">
              <a:buFont typeface="Arial" panose="020B0604020202020204" pitchFamily="34" charset="0"/>
              <a:buChar char="•"/>
            </a:pPr>
            <a:r>
              <a:rPr lang="en-GB" dirty="0"/>
              <a:t>We assess  and treat painful lesions especially  of people who are  at a risk of foot ulceration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Undertake Db surveillance and vascular assessment </a:t>
            </a:r>
          </a:p>
          <a:p>
            <a:endParaRPr lang="en-GB" dirty="0"/>
          </a:p>
          <a:p>
            <a:endParaRPr lang="en-GB" dirty="0"/>
          </a:p>
          <a:p>
            <a:r>
              <a:rPr lang="en-GB" dirty="0"/>
              <a:t>But we deliver more than that </a:t>
            </a:r>
          </a:p>
          <a:p>
            <a:endParaRPr lang="en-GB" dirty="0"/>
          </a:p>
          <a:p>
            <a:r>
              <a:rPr lang="en-GB" dirty="0"/>
              <a:t>Care co-ordination of patients with wounds and patients in care home with complex foot presentations – liaison with vascular,  OPAT plastics, direct referrals to imaging , ECG , prescribing </a:t>
            </a:r>
          </a:p>
          <a:p>
            <a:endParaRPr lang="en-GB" dirty="0"/>
          </a:p>
          <a:p>
            <a:r>
              <a:rPr lang="en-GB" dirty="0"/>
              <a:t>Education- patient  nursing staff , medial staff like FY s -In many areas podiatrist lead on CPR for feet </a:t>
            </a:r>
          </a:p>
          <a:p>
            <a:endParaRPr lang="en-GB" dirty="0"/>
          </a:p>
          <a:p>
            <a:r>
              <a:rPr lang="en-GB" dirty="0"/>
              <a:t> WE work  as part of multidisciplinary team and sometimes lead Multiprofessional  working –  </a:t>
            </a:r>
            <a:r>
              <a:rPr lang="en-GB" dirty="0" err="1"/>
              <a:t>e.g</a:t>
            </a:r>
            <a:r>
              <a:rPr lang="en-GB" dirty="0"/>
              <a:t>  in fife  we have VMDFC  which brings together vascular, microbiology. Endocrinology , pod and orthotists and other disciplines , who come together to agree care planning of complex patients </a:t>
            </a:r>
          </a:p>
        </p:txBody>
      </p:sp>
      <p:sp>
        <p:nvSpPr>
          <p:cNvPr id="4" name="Slide Number Placeholder 3"/>
          <p:cNvSpPr>
            <a:spLocks noGrp="1"/>
          </p:cNvSpPr>
          <p:nvPr>
            <p:ph type="sldNum" sz="quarter" idx="5"/>
          </p:nvPr>
        </p:nvSpPr>
        <p:spPr/>
        <p:txBody>
          <a:bodyPr/>
          <a:lstStyle/>
          <a:p>
            <a:fld id="{D8C0F7B2-4C6B-46D0-B0EB-0EE21EC81D94}" type="slidenum">
              <a:rPr lang="en-GB" smtClean="0"/>
              <a:pPr/>
              <a:t>8</a:t>
            </a:fld>
            <a:endParaRPr lang="en-GB"/>
          </a:p>
        </p:txBody>
      </p:sp>
    </p:spTree>
    <p:extLst>
      <p:ext uri="{BB962C8B-B14F-4D97-AF65-F5344CB8AC3E}">
        <p14:creationId xmlns:p14="http://schemas.microsoft.com/office/powerpoint/2010/main" val="1821595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a:p>
            <a:endParaRPr lang="en-GB" dirty="0"/>
          </a:p>
          <a:p>
            <a:r>
              <a:rPr lang="en-GB" dirty="0"/>
              <a:t>When we say high risk, we mean patients that either ulcerated already  indicating  sig disease complexity and risk of limb loss </a:t>
            </a:r>
          </a:p>
          <a:p>
            <a:endParaRPr lang="en-GB" dirty="0"/>
          </a:p>
          <a:p>
            <a:r>
              <a:rPr lang="en-GB" dirty="0"/>
              <a:t> or at the risk of ulcerating due to  PVD, poor glycaemic control, loss of sensation </a:t>
            </a:r>
          </a:p>
          <a:p>
            <a:endParaRPr lang="en-GB" dirty="0"/>
          </a:p>
          <a:p>
            <a:r>
              <a:rPr lang="en-GB" dirty="0"/>
              <a:t>On average in Fife this account to 60% of the patients we see although you will see that there is some variation across  our 7 localities </a:t>
            </a:r>
          </a:p>
        </p:txBody>
      </p:sp>
      <p:sp>
        <p:nvSpPr>
          <p:cNvPr id="4" name="Slide Number Placeholder 3"/>
          <p:cNvSpPr>
            <a:spLocks noGrp="1"/>
          </p:cNvSpPr>
          <p:nvPr>
            <p:ph type="sldNum" sz="quarter" idx="5"/>
          </p:nvPr>
        </p:nvSpPr>
        <p:spPr/>
        <p:txBody>
          <a:bodyPr/>
          <a:lstStyle/>
          <a:p>
            <a:fld id="{D8C0F7B2-4C6B-46D0-B0EB-0EE21EC81D94}" type="slidenum">
              <a:rPr lang="en-GB" smtClean="0"/>
              <a:pPr/>
              <a:t>9</a:t>
            </a:fld>
            <a:endParaRPr lang="en-GB"/>
          </a:p>
        </p:txBody>
      </p:sp>
    </p:spTree>
    <p:extLst>
      <p:ext uri="{BB962C8B-B14F-4D97-AF65-F5344CB8AC3E}">
        <p14:creationId xmlns:p14="http://schemas.microsoft.com/office/powerpoint/2010/main" val="3435831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sharon </a:t>
            </a:r>
          </a:p>
          <a:p>
            <a:endParaRPr lang="en-GB" dirty="0"/>
          </a:p>
          <a:p>
            <a:r>
              <a:rPr lang="en-GB" dirty="0"/>
              <a:t> these patients are more likely to have co-</a:t>
            </a:r>
            <a:r>
              <a:rPr lang="en-GB" dirty="0" err="1"/>
              <a:t>morbidites</a:t>
            </a:r>
            <a:r>
              <a:rPr lang="en-GB" dirty="0"/>
              <a:t> conditions that predispose them to have higher cardiovascular risk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10</a:t>
            </a:fld>
            <a:endParaRPr lang="en-GB"/>
          </a:p>
        </p:txBody>
      </p:sp>
    </p:spTree>
    <p:extLst>
      <p:ext uri="{BB962C8B-B14F-4D97-AF65-F5344CB8AC3E}">
        <p14:creationId xmlns:p14="http://schemas.microsoft.com/office/powerpoint/2010/main" val="3604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a:p>
            <a:endParaRPr lang="en-GB" dirty="0"/>
          </a:p>
          <a:p>
            <a:r>
              <a:rPr lang="en-GB" dirty="0"/>
              <a:t>Mention not all our patient are Db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11</a:t>
            </a:fld>
            <a:endParaRPr lang="en-GB"/>
          </a:p>
        </p:txBody>
      </p:sp>
    </p:spTree>
    <p:extLst>
      <p:ext uri="{BB962C8B-B14F-4D97-AF65-F5344CB8AC3E}">
        <p14:creationId xmlns:p14="http://schemas.microsoft.com/office/powerpoint/2010/main" val="957691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12</a:t>
            </a:fld>
            <a:endParaRPr lang="en-GB"/>
          </a:p>
        </p:txBody>
      </p:sp>
    </p:spTree>
    <p:extLst>
      <p:ext uri="{BB962C8B-B14F-4D97-AF65-F5344CB8AC3E}">
        <p14:creationId xmlns:p14="http://schemas.microsoft.com/office/powerpoint/2010/main" val="45672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sharon </a:t>
            </a:r>
          </a:p>
          <a:p>
            <a:endParaRPr lang="en-GB" dirty="0"/>
          </a:p>
          <a:p>
            <a:r>
              <a:rPr lang="en-GB" dirty="0"/>
              <a:t>A bit of background: </a:t>
            </a:r>
          </a:p>
          <a:p>
            <a:endParaRPr lang="en-GB" dirty="0"/>
          </a:p>
          <a:p>
            <a:r>
              <a:rPr lang="en-GB" dirty="0"/>
              <a:t>Fife HSCP hosts  3 main  portfolios- complex critical care, community care and Primary and preventative care. We-  podiatry were fortunate  to be hosted under  P&amp;PC  portfolio, headed by Lisa cooper </a:t>
            </a:r>
          </a:p>
          <a:p>
            <a:endParaRPr lang="en-GB" dirty="0"/>
          </a:p>
          <a:p>
            <a:r>
              <a:rPr lang="en-GB" dirty="0"/>
              <a:t>Gave us anchor  and  strategic direction  to focus on preventative work</a:t>
            </a:r>
          </a:p>
          <a:p>
            <a:endParaRPr lang="en-GB" dirty="0"/>
          </a:p>
          <a:p>
            <a:r>
              <a:rPr lang="en-GB" dirty="0"/>
              <a:t>WE embarked on this work Prior to the publication of SG  renewal framework and  population health framework . However there was already a drive  for AHPs to play a significant public health role and this was also reflected in the revised Healthcare professional Council  , our regulator  , standards of proficiency – promote health and prevent ill health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13</a:t>
            </a:fld>
            <a:endParaRPr lang="en-GB"/>
          </a:p>
        </p:txBody>
      </p:sp>
    </p:spTree>
    <p:extLst>
      <p:ext uri="{BB962C8B-B14F-4D97-AF65-F5344CB8AC3E}">
        <p14:creationId xmlns:p14="http://schemas.microsoft.com/office/powerpoint/2010/main" val="4237087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a:p>
            <a:endParaRPr lang="en-GB" dirty="0"/>
          </a:p>
          <a:p>
            <a:r>
              <a:rPr lang="en-GB" dirty="0"/>
              <a:t>The fife Prevention and early intervention strategy that was approved by the IJB,  identified some  key areas of priority . These mirror priorities in the rest of Scotland  where </a:t>
            </a:r>
          </a:p>
          <a:p>
            <a:endParaRPr lang="en-GB" dirty="0"/>
          </a:p>
          <a:p>
            <a:r>
              <a:rPr lang="en-GB" dirty="0"/>
              <a:t> the top causes of ill health include DB and CVD  with IHD and CVS being the to 10  causes of early death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14</a:t>
            </a:fld>
            <a:endParaRPr lang="en-GB"/>
          </a:p>
        </p:txBody>
      </p:sp>
    </p:spTree>
    <p:extLst>
      <p:ext uri="{BB962C8B-B14F-4D97-AF65-F5344CB8AC3E}">
        <p14:creationId xmlns:p14="http://schemas.microsoft.com/office/powerpoint/2010/main" val="100329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a:p>
            <a:endParaRPr lang="en-GB" dirty="0"/>
          </a:p>
          <a:p>
            <a:r>
              <a:rPr lang="en-GB" dirty="0"/>
              <a:t> In Fife , we are Blessed with  beautiful coastline, and I am sure many of you visited Fife as tourists  but we also have  significant areas of deprivation, Glenrothes, </a:t>
            </a:r>
            <a:r>
              <a:rPr lang="en-GB" dirty="0" err="1"/>
              <a:t>Levenmouth</a:t>
            </a:r>
            <a:r>
              <a:rPr lang="en-GB" dirty="0"/>
              <a:t>-</a:t>
            </a:r>
          </a:p>
          <a:p>
            <a:endParaRPr lang="en-GB" dirty="0"/>
          </a:p>
          <a:p>
            <a:r>
              <a:rPr lang="en-GB" dirty="0"/>
              <a:t> We also have a significantly high elderly population in  NE Fife  which lives longer and eventually develops chronic disease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15</a:t>
            </a:fld>
            <a:endParaRPr lang="en-GB"/>
          </a:p>
        </p:txBody>
      </p:sp>
    </p:spTree>
    <p:extLst>
      <p:ext uri="{BB962C8B-B14F-4D97-AF65-F5344CB8AC3E}">
        <p14:creationId xmlns:p14="http://schemas.microsoft.com/office/powerpoint/2010/main" val="2759886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Fife population  health strategy had a number of objectives </a:t>
            </a:r>
          </a:p>
          <a:p>
            <a:endParaRPr lang="en-GB" dirty="0"/>
          </a:p>
          <a:p>
            <a:r>
              <a:rPr lang="en-GB" dirty="0"/>
              <a:t>6</a:t>
            </a:r>
            <a:r>
              <a:rPr lang="en-GB" baseline="30000" dirty="0"/>
              <a:t>th</a:t>
            </a:r>
            <a:r>
              <a:rPr lang="en-GB" dirty="0"/>
              <a:t> bullet point focused on embedding preventative services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16</a:t>
            </a:fld>
            <a:endParaRPr lang="en-GB"/>
          </a:p>
        </p:txBody>
      </p:sp>
    </p:spTree>
    <p:extLst>
      <p:ext uri="{BB962C8B-B14F-4D97-AF65-F5344CB8AC3E}">
        <p14:creationId xmlns:p14="http://schemas.microsoft.com/office/powerpoint/2010/main" val="3018467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Angela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So far this is the background for the work.  Now we talk  about Atrial fibrillation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414EFBD-0485-4D87-A2AE-E435E5F5C844}" type="slidenum">
              <a:rPr lang="en-GB" smtClean="0"/>
              <a:pPr/>
              <a:t>17</a:t>
            </a:fld>
            <a:endParaRPr lang="en-GB"/>
          </a:p>
        </p:txBody>
      </p:sp>
    </p:spTree>
    <p:extLst>
      <p:ext uri="{BB962C8B-B14F-4D97-AF65-F5344CB8AC3E}">
        <p14:creationId xmlns:p14="http://schemas.microsoft.com/office/powerpoint/2010/main" val="1949209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p:txBody>
      </p:sp>
      <p:sp>
        <p:nvSpPr>
          <p:cNvPr id="4" name="Slide Number Placeholder 3"/>
          <p:cNvSpPr>
            <a:spLocks noGrp="1"/>
          </p:cNvSpPr>
          <p:nvPr>
            <p:ph type="sldNum" sz="quarter" idx="5"/>
          </p:nvPr>
        </p:nvSpPr>
        <p:spPr/>
        <p:txBody>
          <a:bodyPr/>
          <a:lstStyle/>
          <a:p>
            <a:fld id="{D8C0F7B2-4C6B-46D0-B0EB-0EE21EC81D94}" type="slidenum">
              <a:rPr lang="en-GB" smtClean="0"/>
              <a:pPr/>
              <a:t>18</a:t>
            </a:fld>
            <a:endParaRPr lang="en-GB"/>
          </a:p>
        </p:txBody>
      </p:sp>
    </p:spTree>
    <p:extLst>
      <p:ext uri="{BB962C8B-B14F-4D97-AF65-F5344CB8AC3E}">
        <p14:creationId xmlns:p14="http://schemas.microsoft.com/office/powerpoint/2010/main" val="1001496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a:p>
            <a:endParaRPr lang="en-GB" dirty="0"/>
          </a:p>
          <a:p>
            <a:r>
              <a:rPr lang="en-GB" dirty="0"/>
              <a:t>Podiatrists are trained to identify foot pulses  and therefore ideally placed to undertake pedal pulse surveillance.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Podiatrists can assess pedal pulses using hand-held dopplers, the sound waves generated, can help identify abnormalities in cardiac rhythm.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As a result, our teams are well placed to detect arrhythmia as part of routine vascular assessment which informs individualised preventative care planning. Podiatry clinics, where diabetic foot surveillance, preventative foot health care and wound management is provided,  allows a premium opportunity to identify anyone with an undiagnosed cardiac arrhythmia and arrange for an ECG to be undertaken to address and minimise their risk of stroke and/or cardiac failure.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Management of arrhythmia requires precise diagnosis of the type of arrhythmia and electrocardiography is essential. Identification of AF is typically detected by a 12-lead ECG carried out in either secondary care or General Practice. </a:t>
            </a:r>
            <a:endParaRPr lang="en-GB" dirty="0"/>
          </a:p>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19</a:t>
            </a:fld>
            <a:endParaRPr lang="en-GB"/>
          </a:p>
        </p:txBody>
      </p:sp>
    </p:spTree>
    <p:extLst>
      <p:ext uri="{BB962C8B-B14F-4D97-AF65-F5344CB8AC3E}">
        <p14:creationId xmlns:p14="http://schemas.microsoft.com/office/powerpoint/2010/main" val="2069288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a:p>
            <a:endParaRPr lang="en-GB" dirty="0"/>
          </a:p>
          <a:p>
            <a:r>
              <a:rPr lang="en-GB" dirty="0"/>
              <a:t>So lets talk about the arteries of the foot:</a:t>
            </a:r>
          </a:p>
          <a:p>
            <a:endParaRPr lang="en-GB" dirty="0"/>
          </a:p>
          <a:p>
            <a:r>
              <a:rPr lang="en-GB" dirty="0"/>
              <a:t>There are 2 main arteries that supply the foot: DP and PT  both split to supply the  whole of the foot  as  you can see from this picture </a:t>
            </a:r>
          </a:p>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20</a:t>
            </a:fld>
            <a:endParaRPr lang="en-GB"/>
          </a:p>
        </p:txBody>
      </p:sp>
    </p:spTree>
    <p:extLst>
      <p:ext uri="{BB962C8B-B14F-4D97-AF65-F5344CB8AC3E}">
        <p14:creationId xmlns:p14="http://schemas.microsoft.com/office/powerpoint/2010/main" val="870928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a:p>
            <a:endParaRPr lang="en-GB" dirty="0"/>
          </a:p>
          <a:p>
            <a:r>
              <a:rPr lang="en-GB" dirty="0"/>
              <a:t>Start at 17 seconds </a:t>
            </a:r>
          </a:p>
        </p:txBody>
      </p:sp>
      <p:sp>
        <p:nvSpPr>
          <p:cNvPr id="4" name="Slide Number Placeholder 3"/>
          <p:cNvSpPr>
            <a:spLocks noGrp="1"/>
          </p:cNvSpPr>
          <p:nvPr>
            <p:ph type="sldNum" sz="quarter" idx="5"/>
          </p:nvPr>
        </p:nvSpPr>
        <p:spPr/>
        <p:txBody>
          <a:bodyPr/>
          <a:lstStyle/>
          <a:p>
            <a:fld id="{6115A09B-EC93-4B03-8DFF-192DA74942DA}" type="slidenum">
              <a:rPr lang="en-GB" smtClean="0"/>
              <a:pPr/>
              <a:t>21</a:t>
            </a:fld>
            <a:endParaRPr lang="en-GB"/>
          </a:p>
        </p:txBody>
      </p:sp>
    </p:spTree>
    <p:extLst>
      <p:ext uri="{BB962C8B-B14F-4D97-AF65-F5344CB8AC3E}">
        <p14:creationId xmlns:p14="http://schemas.microsoft.com/office/powerpoint/2010/main" val="264343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All work in groups </a:t>
            </a:r>
          </a:p>
        </p:txBody>
      </p:sp>
      <p:sp>
        <p:nvSpPr>
          <p:cNvPr id="4" name="Slide Number Placeholder 3"/>
          <p:cNvSpPr>
            <a:spLocks noGrp="1"/>
          </p:cNvSpPr>
          <p:nvPr>
            <p:ph type="sldNum" sz="quarter" idx="5"/>
          </p:nvPr>
        </p:nvSpPr>
        <p:spPr/>
        <p:txBody>
          <a:bodyPr/>
          <a:lstStyle/>
          <a:p>
            <a:fld id="{D8C0F7B2-4C6B-46D0-B0EB-0EE21EC81D94}" type="slidenum">
              <a:rPr lang="en-GB" smtClean="0"/>
              <a:pPr/>
              <a:t>22</a:t>
            </a:fld>
            <a:endParaRPr lang="en-GB"/>
          </a:p>
        </p:txBody>
      </p:sp>
    </p:spTree>
    <p:extLst>
      <p:ext uri="{BB962C8B-B14F-4D97-AF65-F5344CB8AC3E}">
        <p14:creationId xmlns:p14="http://schemas.microsoft.com/office/powerpoint/2010/main" val="3333321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a:p>
            <a:endParaRPr lang="en-GB" dirty="0"/>
          </a:p>
          <a:p>
            <a:r>
              <a:rPr lang="en-GB" dirty="0"/>
              <a:t>WE thought the following image is good to illustrate a regular and irregular pulse.</a:t>
            </a:r>
          </a:p>
          <a:p>
            <a:endParaRPr lang="en-GB" dirty="0"/>
          </a:p>
          <a:p>
            <a:r>
              <a:rPr lang="en-GB" dirty="0"/>
              <a:t>You can see that regular pulse is running at regular intervals which are the same  length</a:t>
            </a:r>
          </a:p>
          <a:p>
            <a:endParaRPr lang="en-GB" dirty="0"/>
          </a:p>
          <a:p>
            <a:r>
              <a:rPr lang="en-GB" dirty="0"/>
              <a:t>With irregular pulse the interval vary in length </a:t>
            </a:r>
          </a:p>
        </p:txBody>
      </p:sp>
      <p:sp>
        <p:nvSpPr>
          <p:cNvPr id="4" name="Slide Number Placeholder 3"/>
          <p:cNvSpPr>
            <a:spLocks noGrp="1"/>
          </p:cNvSpPr>
          <p:nvPr>
            <p:ph type="sldNum" sz="quarter" idx="5"/>
          </p:nvPr>
        </p:nvSpPr>
        <p:spPr/>
        <p:txBody>
          <a:bodyPr/>
          <a:lstStyle/>
          <a:p>
            <a:fld id="{D8C0F7B2-4C6B-46D0-B0EB-0EE21EC81D94}" type="slidenum">
              <a:rPr lang="en-GB" smtClean="0"/>
              <a:pPr/>
              <a:t>23</a:t>
            </a:fld>
            <a:endParaRPr lang="en-GB"/>
          </a:p>
        </p:txBody>
      </p:sp>
    </p:spTree>
    <p:extLst>
      <p:ext uri="{BB962C8B-B14F-4D97-AF65-F5344CB8AC3E}">
        <p14:creationId xmlns:p14="http://schemas.microsoft.com/office/powerpoint/2010/main" val="2805316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Toni/</a:t>
            </a:r>
            <a:r>
              <a:rPr lang="en-GB" dirty="0" err="1"/>
              <a:t>angela</a:t>
            </a:r>
            <a:r>
              <a:rPr lang="en-GB" dirty="0"/>
              <a:t> </a:t>
            </a:r>
          </a:p>
          <a:p>
            <a:endParaRPr lang="en-GB" dirty="0"/>
          </a:p>
          <a:p>
            <a:endParaRPr lang="en-GB" dirty="0"/>
          </a:p>
          <a:p>
            <a:r>
              <a:rPr lang="en-GB" dirty="0"/>
              <a:t> We will first  let them hear all, they will mark on a paper if regular or not and then Toni will go over describe  some of the issues with each pulse </a:t>
            </a:r>
          </a:p>
          <a:p>
            <a:endParaRPr lang="en-GB" dirty="0"/>
          </a:p>
          <a:p>
            <a:r>
              <a:rPr lang="en-GB" dirty="0"/>
              <a:t>1.Regular</a:t>
            </a:r>
          </a:p>
          <a:p>
            <a:endParaRPr lang="en-GB" dirty="0"/>
          </a:p>
          <a:p>
            <a:r>
              <a:rPr lang="en-GB" dirty="0"/>
              <a:t>2.Iregualar</a:t>
            </a:r>
          </a:p>
          <a:p>
            <a:endParaRPr lang="en-GB" dirty="0"/>
          </a:p>
          <a:p>
            <a:r>
              <a:rPr lang="en-GB" dirty="0"/>
              <a:t>3. Regular</a:t>
            </a:r>
          </a:p>
          <a:p>
            <a:endParaRPr lang="en-GB" dirty="0"/>
          </a:p>
          <a:p>
            <a:r>
              <a:rPr lang="en-GB" dirty="0"/>
              <a:t>4. Irregular?</a:t>
            </a:r>
          </a:p>
          <a:p>
            <a:endParaRPr lang="en-GB" dirty="0"/>
          </a:p>
          <a:p>
            <a:r>
              <a:rPr lang="en-GB" dirty="0"/>
              <a:t>5. Regular</a:t>
            </a:r>
          </a:p>
          <a:p>
            <a:endParaRPr lang="en-GB" dirty="0"/>
          </a:p>
          <a:p>
            <a:r>
              <a:rPr lang="en-GB" dirty="0"/>
              <a:t>6. Regular ( monophasic) </a:t>
            </a:r>
          </a:p>
          <a:p>
            <a:endParaRPr lang="en-GB" dirty="0"/>
          </a:p>
          <a:p>
            <a:r>
              <a:rPr lang="en-GB" dirty="0"/>
              <a:t>7. Irregular</a:t>
            </a:r>
          </a:p>
          <a:p>
            <a:endParaRPr lang="en-GB" dirty="0"/>
          </a:p>
          <a:p>
            <a:r>
              <a:rPr lang="en-GB" dirty="0"/>
              <a:t>8. Irregular</a:t>
            </a:r>
          </a:p>
          <a:p>
            <a:endParaRPr lang="en-GB" dirty="0"/>
          </a:p>
          <a:p>
            <a:r>
              <a:rPr lang="en-GB" dirty="0"/>
              <a:t>9. Irregular</a:t>
            </a:r>
          </a:p>
          <a:p>
            <a:endParaRPr lang="en-GB" dirty="0"/>
          </a:p>
          <a:p>
            <a:r>
              <a:rPr lang="en-GB" dirty="0"/>
              <a:t>10. Regular.</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6115A09B-EC93-4B03-8DFF-192DA74942DA}" type="slidenum">
              <a:rPr lang="en-GB" smtClean="0"/>
              <a:pPr/>
              <a:t>24</a:t>
            </a:fld>
            <a:endParaRPr lang="en-GB"/>
          </a:p>
        </p:txBody>
      </p:sp>
    </p:spTree>
    <p:extLst>
      <p:ext uri="{BB962C8B-B14F-4D97-AF65-F5344CB8AC3E}">
        <p14:creationId xmlns:p14="http://schemas.microsoft.com/office/powerpoint/2010/main" val="1671829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a:solidFill>
                  <a:schemeClr val="tx1"/>
                </a:solidFill>
                <a:latin typeface="+mn-lt"/>
                <a:ea typeface="+mn-ea"/>
                <a:cs typeface="+mn-cs"/>
              </a:rPr>
              <a:t>Toni </a:t>
            </a:r>
          </a:p>
          <a:p>
            <a:endParaRPr lang="en-GB" sz="1200" kern="1200" dirty="0">
              <a:solidFill>
                <a:schemeClr val="tx1"/>
              </a:solidFill>
              <a:latin typeface="+mn-lt"/>
              <a:ea typeface="+mn-ea"/>
              <a:cs typeface="+mn-cs"/>
            </a:endParaRPr>
          </a:p>
          <a:p>
            <a:r>
              <a:rPr lang="en-GB" sz="1200" kern="1200" dirty="0">
                <a:solidFill>
                  <a:schemeClr val="tx1"/>
                </a:solidFill>
                <a:latin typeface="+mn-lt"/>
                <a:ea typeface="+mn-ea"/>
                <a:cs typeface="+mn-cs"/>
              </a:rPr>
              <a:t>NHS Western Isles had  piloted this ' proof of concept' successful using cardia </a:t>
            </a:r>
          </a:p>
          <a:p>
            <a:endParaRPr lang="en-GB" sz="1200" kern="1200" dirty="0">
              <a:solidFill>
                <a:schemeClr val="tx1"/>
              </a:solidFill>
              <a:latin typeface="+mn-lt"/>
              <a:ea typeface="+mn-ea"/>
              <a:cs typeface="+mn-cs"/>
            </a:endParaRPr>
          </a:p>
          <a:p>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414EFBD-0485-4D87-A2AE-E435E5F5C844}" type="slidenum">
              <a:rPr lang="en-GB" smtClean="0"/>
              <a:pPr/>
              <a:t>25</a:t>
            </a:fld>
            <a:endParaRPr lang="en-GB"/>
          </a:p>
        </p:txBody>
      </p:sp>
    </p:spTree>
    <p:extLst>
      <p:ext uri="{BB962C8B-B14F-4D97-AF65-F5344CB8AC3E}">
        <p14:creationId xmlns:p14="http://schemas.microsoft.com/office/powerpoint/2010/main" val="402568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26</a:t>
            </a:fld>
            <a:endParaRPr lang="en-GB"/>
          </a:p>
        </p:txBody>
      </p:sp>
    </p:spTree>
    <p:extLst>
      <p:ext uri="{BB962C8B-B14F-4D97-AF65-F5344CB8AC3E}">
        <p14:creationId xmlns:p14="http://schemas.microsoft.com/office/powerpoint/2010/main" val="30815986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Toni</a:t>
            </a:r>
          </a:p>
          <a:p>
            <a:endParaRPr lang="en-GB" dirty="0"/>
          </a:p>
          <a:p>
            <a:r>
              <a:rPr lang="en-GB" dirty="0"/>
              <a:t>  To start with we held discussion with the ECG  service. </a:t>
            </a:r>
          </a:p>
          <a:p>
            <a:endParaRPr lang="en-GB" dirty="0"/>
          </a:p>
          <a:p>
            <a:r>
              <a:rPr lang="en-GB" dirty="0"/>
              <a:t>We</a:t>
            </a:r>
            <a:r>
              <a:rPr lang="en-GB" baseline="0" dirty="0"/>
              <a:t> discussed </a:t>
            </a:r>
            <a:r>
              <a:rPr lang="en-GB" baseline="0" dirty="0" err="1"/>
              <a:t>kardia</a:t>
            </a:r>
            <a:r>
              <a:rPr lang="en-GB" baseline="0" dirty="0"/>
              <a:t> – a simple hand held devise  that was used in the Western Isles pilot , with our ECG department who suggested direct referral to them would be better as it will be more sensitive than </a:t>
            </a:r>
            <a:r>
              <a:rPr lang="en-GB" baseline="0" dirty="0" err="1"/>
              <a:t>Kardian</a:t>
            </a:r>
            <a:r>
              <a:rPr lang="en-GB" baseline="0" dirty="0"/>
              <a:t>  however   ECG colleagues were worried  about  the impact- will they receive too many referrals? Will the referrals be appropriate?</a:t>
            </a:r>
          </a:p>
          <a:p>
            <a:endParaRPr lang="en-GB" baseline="0" dirty="0"/>
          </a:p>
          <a:p>
            <a:r>
              <a:rPr lang="en-GB" baseline="0" dirty="0"/>
              <a:t>We knew that we had :</a:t>
            </a:r>
          </a:p>
          <a:p>
            <a:r>
              <a:rPr lang="en-GB" dirty="0"/>
              <a:t> </a:t>
            </a:r>
          </a:p>
          <a:p>
            <a:pPr marL="171450" indent="-171450">
              <a:buFont typeface="Arial" panose="020B0604020202020204" pitchFamily="34" charset="0"/>
              <a:buChar char="•"/>
            </a:pPr>
            <a:r>
              <a:rPr lang="en-GB" dirty="0"/>
              <a:t> a TV lead in Glenrothes , who  came up with idea   and was keen to test it </a:t>
            </a:r>
          </a:p>
          <a:p>
            <a:endParaRPr lang="en-GB" dirty="0"/>
          </a:p>
          <a:p>
            <a:pPr marL="171450" indent="-171450">
              <a:buFont typeface="Arial" panose="020B0604020202020204" pitchFamily="34" charset="0"/>
              <a:buChar char="•"/>
            </a:pPr>
            <a:r>
              <a:rPr lang="en-GB" dirty="0"/>
              <a:t>We already had  dopplers available in the  clinic  in Glenrothes , in addition Glenrothes- high deprivation area so we though there will be scope for detecting undiagnosed AF </a:t>
            </a:r>
          </a:p>
          <a:p>
            <a:endParaRPr lang="en-GB" dirty="0"/>
          </a:p>
          <a:p>
            <a:r>
              <a:rPr lang="en-GB" dirty="0"/>
              <a:t>Read the Plan, do study act slide </a:t>
            </a:r>
          </a:p>
          <a:p>
            <a:endParaRPr lang="en-GB" dirty="0"/>
          </a:p>
          <a:p>
            <a:endParaRPr lang="en-GB" dirty="0"/>
          </a:p>
        </p:txBody>
      </p:sp>
      <p:sp>
        <p:nvSpPr>
          <p:cNvPr id="4" name="Slide Number Placeholder 3"/>
          <p:cNvSpPr>
            <a:spLocks noGrp="1"/>
          </p:cNvSpPr>
          <p:nvPr>
            <p:ph type="sldNum" sz="quarter" idx="10"/>
          </p:nvPr>
        </p:nvSpPr>
        <p:spPr/>
        <p:txBody>
          <a:bodyPr/>
          <a:lstStyle/>
          <a:p>
            <a:fld id="{4414EFBD-0485-4D87-A2AE-E435E5F5C844}" type="slidenum">
              <a:rPr lang="en-GB" smtClean="0"/>
              <a:pPr/>
              <a:t>27</a:t>
            </a:fld>
            <a:endParaRPr lang="en-GB"/>
          </a:p>
        </p:txBody>
      </p:sp>
    </p:spTree>
    <p:extLst>
      <p:ext uri="{BB962C8B-B14F-4D97-AF65-F5344CB8AC3E}">
        <p14:creationId xmlns:p14="http://schemas.microsoft.com/office/powerpoint/2010/main" val="2095150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Toni </a:t>
            </a:r>
          </a:p>
          <a:p>
            <a:endParaRPr lang="en-GB" dirty="0"/>
          </a:p>
          <a:p>
            <a:r>
              <a:rPr lang="en-GB" dirty="0"/>
              <a:t>In the previous  PDSA 1 - podiatrist informed the GP that there is suspected AF and that an ECG is merited. GP then either carried out ECG in their practice or referred to ECG. Following referral to ECG GP received the report and initiate medical management as require</a:t>
            </a:r>
          </a:p>
          <a:p>
            <a:endParaRPr lang="en-GB" dirty="0"/>
          </a:p>
          <a:p>
            <a:r>
              <a:rPr lang="en-GB" dirty="0"/>
              <a:t>The new process  PDSA2 saved  GP appointment – podiatrist refer directly to ECG notifying GP that they have done so by letter . Podiatrist awaits ECG results on portal – 2 weeks later and once available send a letter to GP notifying them that the results are available .  GP instigate medical management/ social prescribing . </a:t>
            </a:r>
          </a:p>
          <a:p>
            <a:endParaRPr lang="en-GB" dirty="0"/>
          </a:p>
          <a:p>
            <a:r>
              <a:rPr lang="en-GB" dirty="0"/>
              <a:t> </a:t>
            </a:r>
            <a:r>
              <a:rPr lang="en-GB" b="1" dirty="0"/>
              <a:t>Important to emphasise that p[prior to moving to PDSA 2, we sought support from ECG and from GP LMC</a:t>
            </a:r>
          </a:p>
        </p:txBody>
      </p:sp>
      <p:sp>
        <p:nvSpPr>
          <p:cNvPr id="4" name="Slide Number Placeholder 3"/>
          <p:cNvSpPr>
            <a:spLocks noGrp="1"/>
          </p:cNvSpPr>
          <p:nvPr>
            <p:ph type="sldNum" sz="quarter" idx="10"/>
          </p:nvPr>
        </p:nvSpPr>
        <p:spPr/>
        <p:txBody>
          <a:bodyPr/>
          <a:lstStyle/>
          <a:p>
            <a:fld id="{4414EFBD-0485-4D87-A2AE-E435E5F5C844}" type="slidenum">
              <a:rPr lang="en-GB" smtClean="0"/>
              <a:pPr/>
              <a:t>28</a:t>
            </a:fld>
            <a:endParaRPr lang="en-GB"/>
          </a:p>
        </p:txBody>
      </p:sp>
    </p:spTree>
    <p:extLst>
      <p:ext uri="{BB962C8B-B14F-4D97-AF65-F5344CB8AC3E}">
        <p14:creationId xmlns:p14="http://schemas.microsoft.com/office/powerpoint/2010/main" val="60023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Toni </a:t>
            </a:r>
          </a:p>
          <a:p>
            <a:endParaRPr lang="en-GB" dirty="0"/>
          </a:p>
          <a:p>
            <a:r>
              <a:rPr lang="en-GB" dirty="0"/>
              <a:t>Plan- we agreed with ECG department and GPs LMC that we will refer directly to ECG. We also developed letter on Morse to support  podiatrist to make the referrals ; these letters  made the process simple as information was pulled automatically. </a:t>
            </a:r>
          </a:p>
          <a:p>
            <a:endParaRPr lang="en-GB" dirty="0"/>
          </a:p>
          <a:p>
            <a:r>
              <a:rPr lang="en-GB" dirty="0"/>
              <a:t>Do – rolled out new pathways fife wide, with every adult new to podiatry  receiving AF screening using hand held doppler </a:t>
            </a:r>
          </a:p>
          <a:p>
            <a:endParaRPr lang="en-GB" dirty="0"/>
          </a:p>
          <a:p>
            <a:r>
              <a:rPr lang="en-GB" dirty="0"/>
              <a:t>Existing patients received screening opportunistically </a:t>
            </a:r>
          </a:p>
          <a:p>
            <a:endParaRPr lang="en-GB" dirty="0"/>
          </a:p>
          <a:p>
            <a:r>
              <a:rPr lang="en-GB" dirty="0"/>
              <a:t>Study –At 3 month  we audited referrals :  13 ECGs were requested with 1 new case of AF being identified.  Of the other 12 cases, various cardiac irregularities were identified for GP input as required.  </a:t>
            </a:r>
          </a:p>
          <a:p>
            <a:pPr>
              <a:buNone/>
            </a:pPr>
            <a:r>
              <a:rPr lang="en-GB" b="1" dirty="0"/>
              <a:t>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4414EFBD-0485-4D87-A2AE-E435E5F5C844}" type="slidenum">
              <a:rPr lang="en-GB" smtClean="0"/>
              <a:pPr/>
              <a:t>29</a:t>
            </a:fld>
            <a:endParaRPr lang="en-GB"/>
          </a:p>
        </p:txBody>
      </p:sp>
    </p:spTree>
    <p:extLst>
      <p:ext uri="{BB962C8B-B14F-4D97-AF65-F5344CB8AC3E}">
        <p14:creationId xmlns:p14="http://schemas.microsoft.com/office/powerpoint/2010/main" val="2435822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Toni </a:t>
            </a:r>
          </a:p>
        </p:txBody>
      </p:sp>
      <p:sp>
        <p:nvSpPr>
          <p:cNvPr id="4" name="Slide Number Placeholder 3"/>
          <p:cNvSpPr>
            <a:spLocks noGrp="1"/>
          </p:cNvSpPr>
          <p:nvPr>
            <p:ph type="sldNum" sz="quarter" idx="5"/>
          </p:nvPr>
        </p:nvSpPr>
        <p:spPr/>
        <p:txBody>
          <a:bodyPr/>
          <a:lstStyle/>
          <a:p>
            <a:fld id="{6115A09B-EC93-4B03-8DFF-192DA74942DA}" type="slidenum">
              <a:rPr lang="en-GB" smtClean="0"/>
              <a:pPr/>
              <a:t>30</a:t>
            </a:fld>
            <a:endParaRPr lang="en-GB"/>
          </a:p>
        </p:txBody>
      </p:sp>
    </p:spTree>
    <p:extLst>
      <p:ext uri="{BB962C8B-B14F-4D97-AF65-F5344CB8AC3E}">
        <p14:creationId xmlns:p14="http://schemas.microsoft.com/office/powerpoint/2010/main" val="1495320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dirty="0"/>
              <a:t>Ellie</a:t>
            </a:r>
          </a:p>
          <a:p>
            <a:endParaRPr lang="en-GB" dirty="0"/>
          </a:p>
          <a:p>
            <a:r>
              <a:rPr lang="en-GB" dirty="0"/>
              <a:t>Rolled out simplified pathway Fife wide.  </a:t>
            </a:r>
          </a:p>
          <a:p>
            <a:pPr marL="0" indent="0">
              <a:buNone/>
            </a:pPr>
            <a:r>
              <a:rPr lang="en-GB" dirty="0"/>
              <a:t>New process: </a:t>
            </a:r>
          </a:p>
          <a:p>
            <a:pPr marL="514350" indent="-514350" algn="just">
              <a:buFont typeface="+mj-lt"/>
              <a:buAutoNum type="arabicPeriod"/>
            </a:pPr>
            <a:r>
              <a:rPr lang="en-GB" b="1" dirty="0"/>
              <a:t>Pod uses Doppler to identify arrhythmia  ( reduced the need  for the patient to see the GP)</a:t>
            </a:r>
          </a:p>
          <a:p>
            <a:pPr marL="514350" indent="-514350" algn="just">
              <a:buFont typeface="+mj-lt"/>
              <a:buAutoNum type="arabicPeriod"/>
            </a:pPr>
            <a:r>
              <a:rPr lang="en-GB" b="1" dirty="0"/>
              <a:t>Podiatrist refers to Acute for ECG – via a  letter – and also inform GP</a:t>
            </a:r>
          </a:p>
          <a:p>
            <a:pPr marL="514350" indent="-514350" algn="just">
              <a:buFont typeface="+mj-lt"/>
              <a:buAutoNum type="arabicPeriod"/>
            </a:pPr>
            <a:r>
              <a:rPr lang="en-GB" b="1" dirty="0"/>
              <a:t>ECG department  undertake ECG and report sent to GPs via </a:t>
            </a:r>
            <a:r>
              <a:rPr lang="en-GB" b="1" dirty="0" err="1"/>
              <a:t>docman</a:t>
            </a:r>
            <a:r>
              <a:rPr lang="en-GB" b="1" dirty="0"/>
              <a:t> </a:t>
            </a:r>
          </a:p>
          <a:p>
            <a:pPr marL="514350" indent="-514350" algn="just">
              <a:buFont typeface="+mj-lt"/>
              <a:buAutoNum type="arabicPeriod"/>
            </a:pPr>
            <a:r>
              <a:rPr lang="en-GB" b="1" dirty="0"/>
              <a:t>GP sees patient for medical  management as appropriate – reduce the need for second letter </a:t>
            </a:r>
          </a:p>
          <a:p>
            <a:pPr marL="0" indent="0">
              <a:buNone/>
            </a:pPr>
            <a:endParaRPr lang="en-GB" dirty="0"/>
          </a:p>
          <a:p>
            <a:r>
              <a:rPr lang="en-GB" dirty="0"/>
              <a:t>For a 3 month period</a:t>
            </a:r>
          </a:p>
          <a:p>
            <a:r>
              <a:rPr lang="en-GB" b="1" u="sng" dirty="0"/>
              <a:t> </a:t>
            </a:r>
            <a:endParaRPr lang="en-GB" dirty="0"/>
          </a:p>
          <a:p>
            <a:endParaRPr lang="en-GB" dirty="0"/>
          </a:p>
        </p:txBody>
      </p:sp>
      <p:sp>
        <p:nvSpPr>
          <p:cNvPr id="4" name="Slide Number Placeholder 3"/>
          <p:cNvSpPr>
            <a:spLocks noGrp="1"/>
          </p:cNvSpPr>
          <p:nvPr>
            <p:ph type="sldNum" sz="quarter" idx="10"/>
          </p:nvPr>
        </p:nvSpPr>
        <p:spPr/>
        <p:txBody>
          <a:bodyPr/>
          <a:lstStyle/>
          <a:p>
            <a:fld id="{4414EFBD-0485-4D87-A2AE-E435E5F5C844}" type="slidenum">
              <a:rPr lang="en-GB" smtClean="0"/>
              <a:pPr/>
              <a:t>31</a:t>
            </a:fld>
            <a:endParaRPr lang="en-GB"/>
          </a:p>
        </p:txBody>
      </p:sp>
    </p:spTree>
    <p:extLst>
      <p:ext uri="{BB962C8B-B14F-4D97-AF65-F5344CB8AC3E}">
        <p14:creationId xmlns:p14="http://schemas.microsoft.com/office/powerpoint/2010/main" val="2128698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Ellie </a:t>
            </a:r>
          </a:p>
        </p:txBody>
      </p:sp>
      <p:sp>
        <p:nvSpPr>
          <p:cNvPr id="4" name="Slide Number Placeholder 3"/>
          <p:cNvSpPr>
            <a:spLocks noGrp="1"/>
          </p:cNvSpPr>
          <p:nvPr>
            <p:ph type="sldNum" sz="quarter" idx="5"/>
          </p:nvPr>
        </p:nvSpPr>
        <p:spPr/>
        <p:txBody>
          <a:bodyPr/>
          <a:lstStyle/>
          <a:p>
            <a:fld id="{6115A09B-EC93-4B03-8DFF-192DA74942DA}" type="slidenum">
              <a:rPr lang="en-GB" smtClean="0"/>
              <a:pPr/>
              <a:t>32</a:t>
            </a:fld>
            <a:endParaRPr lang="en-GB"/>
          </a:p>
        </p:txBody>
      </p:sp>
    </p:spTree>
    <p:extLst>
      <p:ext uri="{BB962C8B-B14F-4D97-AF65-F5344CB8AC3E}">
        <p14:creationId xmlns:p14="http://schemas.microsoft.com/office/powerpoint/2010/main" val="3370497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33</a:t>
            </a:fld>
            <a:endParaRPr lang="en-GB"/>
          </a:p>
        </p:txBody>
      </p:sp>
    </p:spTree>
    <p:extLst>
      <p:ext uri="{BB962C8B-B14F-4D97-AF65-F5344CB8AC3E}">
        <p14:creationId xmlns:p14="http://schemas.microsoft.com/office/powerpoint/2010/main" val="165183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Ellie</a:t>
            </a:r>
          </a:p>
        </p:txBody>
      </p:sp>
      <p:sp>
        <p:nvSpPr>
          <p:cNvPr id="4" name="Slide Number Placeholder 3"/>
          <p:cNvSpPr>
            <a:spLocks noGrp="1"/>
          </p:cNvSpPr>
          <p:nvPr>
            <p:ph type="sldNum" sz="quarter" idx="5"/>
          </p:nvPr>
        </p:nvSpPr>
        <p:spPr/>
        <p:txBody>
          <a:bodyPr/>
          <a:lstStyle/>
          <a:p>
            <a:fld id="{6115A09B-EC93-4B03-8DFF-192DA74942DA}" type="slidenum">
              <a:rPr lang="en-GB" smtClean="0"/>
              <a:pPr/>
              <a:t>34</a:t>
            </a:fld>
            <a:endParaRPr lang="en-GB"/>
          </a:p>
        </p:txBody>
      </p:sp>
    </p:spTree>
    <p:extLst>
      <p:ext uri="{BB962C8B-B14F-4D97-AF65-F5344CB8AC3E}">
        <p14:creationId xmlns:p14="http://schemas.microsoft.com/office/powerpoint/2010/main" val="30552077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Ellie </a:t>
            </a:r>
          </a:p>
        </p:txBody>
      </p:sp>
      <p:sp>
        <p:nvSpPr>
          <p:cNvPr id="4" name="Slide Number Placeholder 3"/>
          <p:cNvSpPr>
            <a:spLocks noGrp="1"/>
          </p:cNvSpPr>
          <p:nvPr>
            <p:ph type="sldNum" sz="quarter" idx="5"/>
          </p:nvPr>
        </p:nvSpPr>
        <p:spPr/>
        <p:txBody>
          <a:bodyPr/>
          <a:lstStyle/>
          <a:p>
            <a:fld id="{D8C0F7B2-4C6B-46D0-B0EB-0EE21EC81D94}" type="slidenum">
              <a:rPr lang="en-GB" smtClean="0"/>
              <a:pPr/>
              <a:t>35</a:t>
            </a:fld>
            <a:endParaRPr lang="en-GB"/>
          </a:p>
        </p:txBody>
      </p:sp>
    </p:spTree>
    <p:extLst>
      <p:ext uri="{BB962C8B-B14F-4D97-AF65-F5344CB8AC3E}">
        <p14:creationId xmlns:p14="http://schemas.microsoft.com/office/powerpoint/2010/main" val="836091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Ellie </a:t>
            </a:r>
          </a:p>
        </p:txBody>
      </p:sp>
      <p:sp>
        <p:nvSpPr>
          <p:cNvPr id="4" name="Slide Number Placeholder 3"/>
          <p:cNvSpPr>
            <a:spLocks noGrp="1"/>
          </p:cNvSpPr>
          <p:nvPr>
            <p:ph type="sldNum" sz="quarter" idx="5"/>
          </p:nvPr>
        </p:nvSpPr>
        <p:spPr/>
        <p:txBody>
          <a:bodyPr/>
          <a:lstStyle/>
          <a:p>
            <a:fld id="{6115A09B-EC93-4B03-8DFF-192DA74942DA}" type="slidenum">
              <a:rPr lang="en-GB" smtClean="0"/>
              <a:pPr/>
              <a:t>36</a:t>
            </a:fld>
            <a:endParaRPr lang="en-GB"/>
          </a:p>
        </p:txBody>
      </p:sp>
    </p:spTree>
    <p:extLst>
      <p:ext uri="{BB962C8B-B14F-4D97-AF65-F5344CB8AC3E}">
        <p14:creationId xmlns:p14="http://schemas.microsoft.com/office/powerpoint/2010/main" val="16734183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Sharon </a:t>
            </a:r>
          </a:p>
          <a:p>
            <a:endParaRPr lang="en-GB" dirty="0"/>
          </a:p>
          <a:p>
            <a:r>
              <a:rPr lang="en-GB" dirty="0"/>
              <a:t>We needed  good governance – we couldn’t be in a situation that ECG results were missed  , </a:t>
            </a:r>
          </a:p>
          <a:p>
            <a:endParaRPr lang="en-GB" dirty="0"/>
          </a:p>
          <a:p>
            <a:r>
              <a:rPr lang="en-GB" dirty="0"/>
              <a:t>We needed clear process for staff 0 standardised approach in terms of letter </a:t>
            </a:r>
          </a:p>
          <a:p>
            <a:endParaRPr lang="en-GB" dirty="0"/>
          </a:p>
          <a:p>
            <a:r>
              <a:rPr lang="en-GB" dirty="0"/>
              <a:t>We needed to ensure that staff are trained –  our workforce is mix some new graduate some long standing staff some of which working  in specialists roles and we wanted to ensure they were all trained </a:t>
            </a:r>
          </a:p>
          <a:p>
            <a:endParaRPr lang="en-GB" dirty="0"/>
          </a:p>
          <a:p>
            <a:r>
              <a:rPr lang="en-GB" dirty="0"/>
              <a:t>WE needed the support of GP colleagues , ECG and MCN</a:t>
            </a:r>
          </a:p>
        </p:txBody>
      </p:sp>
      <p:sp>
        <p:nvSpPr>
          <p:cNvPr id="4" name="Slide Number Placeholder 3"/>
          <p:cNvSpPr>
            <a:spLocks noGrp="1"/>
          </p:cNvSpPr>
          <p:nvPr>
            <p:ph type="sldNum" sz="quarter" idx="5"/>
          </p:nvPr>
        </p:nvSpPr>
        <p:spPr/>
        <p:txBody>
          <a:bodyPr/>
          <a:lstStyle/>
          <a:p>
            <a:fld id="{D8C0F7B2-4C6B-46D0-B0EB-0EE21EC81D94}" type="slidenum">
              <a:rPr lang="en-GB" smtClean="0"/>
              <a:pPr/>
              <a:t>37</a:t>
            </a:fld>
            <a:endParaRPr lang="en-GB"/>
          </a:p>
        </p:txBody>
      </p:sp>
    </p:spTree>
    <p:extLst>
      <p:ext uri="{BB962C8B-B14F-4D97-AF65-F5344CB8AC3E}">
        <p14:creationId xmlns:p14="http://schemas.microsoft.com/office/powerpoint/2010/main" val="3271175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Sharon </a:t>
            </a:r>
          </a:p>
          <a:p>
            <a:endParaRPr lang="en-GB" sz="1200" dirty="0"/>
          </a:p>
          <a:p>
            <a:endParaRPr lang="en-GB" dirty="0"/>
          </a:p>
          <a:p>
            <a:r>
              <a:rPr lang="en-GB" dirty="0"/>
              <a:t>Discussion with ECG and agree how  podiatrist will refer to the service</a:t>
            </a:r>
          </a:p>
          <a:p>
            <a:endParaRPr lang="en-GB" dirty="0"/>
          </a:p>
          <a:p>
            <a:endParaRPr lang="en-GB" dirty="0"/>
          </a:p>
          <a:p>
            <a:r>
              <a:rPr lang="en-GB" dirty="0"/>
              <a:t>Proposal to LMC  and feedback from GPs </a:t>
            </a: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Clear SOP  to podiatrists </a:t>
            </a:r>
          </a:p>
          <a:p>
            <a:r>
              <a:rPr lang="en-GB" dirty="0"/>
              <a:t> </a:t>
            </a:r>
          </a:p>
          <a:p>
            <a:r>
              <a:rPr lang="en-GB" dirty="0"/>
              <a:t>Training delivered to all staff in their localities, regarding process of onwards referral </a:t>
            </a:r>
          </a:p>
          <a:p>
            <a:endParaRPr lang="en-GB" dirty="0"/>
          </a:p>
          <a:p>
            <a:r>
              <a:rPr lang="en-GB" dirty="0"/>
              <a:t>Reaudit Podiatrist are trained but we re-delivered training sessions and ensured </a:t>
            </a:r>
          </a:p>
          <a:p>
            <a:endParaRPr lang="en-GB" dirty="0"/>
          </a:p>
          <a:p>
            <a:endParaRPr lang="en-GB" dirty="0"/>
          </a:p>
        </p:txBody>
      </p:sp>
      <p:sp>
        <p:nvSpPr>
          <p:cNvPr id="4" name="Slide Number Placeholder 3"/>
          <p:cNvSpPr>
            <a:spLocks noGrp="1"/>
          </p:cNvSpPr>
          <p:nvPr>
            <p:ph type="sldNum" sz="quarter" idx="5"/>
          </p:nvPr>
        </p:nvSpPr>
        <p:spPr/>
        <p:txBody>
          <a:bodyPr/>
          <a:lstStyle/>
          <a:p>
            <a:fld id="{D8C0F7B2-4C6B-46D0-B0EB-0EE21EC81D94}" type="slidenum">
              <a:rPr lang="en-GB" smtClean="0"/>
              <a:pPr/>
              <a:t>38</a:t>
            </a:fld>
            <a:endParaRPr lang="en-GB"/>
          </a:p>
        </p:txBody>
      </p:sp>
    </p:spTree>
    <p:extLst>
      <p:ext uri="{BB962C8B-B14F-4D97-AF65-F5344CB8AC3E}">
        <p14:creationId xmlns:p14="http://schemas.microsoft.com/office/powerpoint/2010/main" val="1859153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115A09B-EC93-4B03-8DFF-192DA74942DA}" type="slidenum">
              <a:rPr lang="en-GB" smtClean="0"/>
              <a:pPr/>
              <a:t>39</a:t>
            </a:fld>
            <a:endParaRPr lang="en-GB"/>
          </a:p>
        </p:txBody>
      </p:sp>
    </p:spTree>
    <p:extLst>
      <p:ext uri="{BB962C8B-B14F-4D97-AF65-F5344CB8AC3E}">
        <p14:creationId xmlns:p14="http://schemas.microsoft.com/office/powerpoint/2010/main" val="2130403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Angela </a:t>
            </a:r>
          </a:p>
        </p:txBody>
      </p:sp>
      <p:sp>
        <p:nvSpPr>
          <p:cNvPr id="4" name="Slide Number Placeholder 3"/>
          <p:cNvSpPr>
            <a:spLocks noGrp="1"/>
          </p:cNvSpPr>
          <p:nvPr>
            <p:ph type="sldNum" sz="quarter" idx="10"/>
          </p:nvPr>
        </p:nvSpPr>
        <p:spPr/>
        <p:txBody>
          <a:bodyPr/>
          <a:lstStyle/>
          <a:p>
            <a:fld id="{4414EFBD-0485-4D87-A2AE-E435E5F5C844}" type="slidenum">
              <a:rPr lang="en-GB" smtClean="0"/>
              <a:pPr/>
              <a:t>40</a:t>
            </a:fld>
            <a:endParaRPr lang="en-GB"/>
          </a:p>
        </p:txBody>
      </p:sp>
    </p:spTree>
    <p:extLst>
      <p:ext uri="{BB962C8B-B14F-4D97-AF65-F5344CB8AC3E}">
        <p14:creationId xmlns:p14="http://schemas.microsoft.com/office/powerpoint/2010/main" val="3279252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p:txBody>
      </p:sp>
      <p:sp>
        <p:nvSpPr>
          <p:cNvPr id="4" name="Slide Number Placeholder 3"/>
          <p:cNvSpPr>
            <a:spLocks noGrp="1"/>
          </p:cNvSpPr>
          <p:nvPr>
            <p:ph type="sldNum" sz="quarter" idx="5"/>
          </p:nvPr>
        </p:nvSpPr>
        <p:spPr/>
        <p:txBody>
          <a:bodyPr/>
          <a:lstStyle/>
          <a:p>
            <a:fld id="{D8C0F7B2-4C6B-46D0-B0EB-0EE21EC81D94}" type="slidenum">
              <a:rPr lang="en-GB" smtClean="0"/>
              <a:pPr/>
              <a:t>41</a:t>
            </a:fld>
            <a:endParaRPr lang="en-GB"/>
          </a:p>
        </p:txBody>
      </p:sp>
    </p:spTree>
    <p:extLst>
      <p:ext uri="{BB962C8B-B14F-4D97-AF65-F5344CB8AC3E}">
        <p14:creationId xmlns:p14="http://schemas.microsoft.com/office/powerpoint/2010/main" val="1513250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115A09B-EC93-4B03-8DFF-192DA74942DA}" type="slidenum">
              <a:rPr lang="en-GB" smtClean="0"/>
              <a:pPr/>
              <a:t>42</a:t>
            </a:fld>
            <a:endParaRPr lang="en-GB"/>
          </a:p>
        </p:txBody>
      </p:sp>
    </p:spTree>
    <p:extLst>
      <p:ext uri="{BB962C8B-B14F-4D97-AF65-F5344CB8AC3E}">
        <p14:creationId xmlns:p14="http://schemas.microsoft.com/office/powerpoint/2010/main" val="36058787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p:txBody>
      </p:sp>
      <p:sp>
        <p:nvSpPr>
          <p:cNvPr id="4" name="Slide Number Placeholder 3"/>
          <p:cNvSpPr>
            <a:spLocks noGrp="1"/>
          </p:cNvSpPr>
          <p:nvPr>
            <p:ph type="sldNum" sz="quarter" idx="5"/>
          </p:nvPr>
        </p:nvSpPr>
        <p:spPr/>
        <p:txBody>
          <a:bodyPr/>
          <a:lstStyle/>
          <a:p>
            <a:fld id="{D8C0F7B2-4C6B-46D0-B0EB-0EE21EC81D94}" type="slidenum">
              <a:rPr lang="en-GB" smtClean="0"/>
              <a:pPr/>
              <a:t>43</a:t>
            </a:fld>
            <a:endParaRPr lang="en-GB"/>
          </a:p>
        </p:txBody>
      </p:sp>
    </p:spTree>
    <p:extLst>
      <p:ext uri="{BB962C8B-B14F-4D97-AF65-F5344CB8AC3E}">
        <p14:creationId xmlns:p14="http://schemas.microsoft.com/office/powerpoint/2010/main" val="35012708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Angela </a:t>
            </a:r>
          </a:p>
        </p:txBody>
      </p:sp>
      <p:sp>
        <p:nvSpPr>
          <p:cNvPr id="4" name="Slide Number Placeholder 3"/>
          <p:cNvSpPr>
            <a:spLocks noGrp="1"/>
          </p:cNvSpPr>
          <p:nvPr>
            <p:ph type="sldNum" sz="quarter" idx="5"/>
          </p:nvPr>
        </p:nvSpPr>
        <p:spPr/>
        <p:txBody>
          <a:bodyPr/>
          <a:lstStyle/>
          <a:p>
            <a:fld id="{D8C0F7B2-4C6B-46D0-B0EB-0EE21EC81D94}" type="slidenum">
              <a:rPr lang="en-GB" smtClean="0"/>
              <a:pPr/>
              <a:t>44</a:t>
            </a:fld>
            <a:endParaRPr lang="en-GB"/>
          </a:p>
        </p:txBody>
      </p:sp>
    </p:spTree>
    <p:extLst>
      <p:ext uri="{BB962C8B-B14F-4D97-AF65-F5344CB8AC3E}">
        <p14:creationId xmlns:p14="http://schemas.microsoft.com/office/powerpoint/2010/main" val="4302533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make a </a:t>
            </a:r>
          </a:p>
        </p:txBody>
      </p:sp>
      <p:sp>
        <p:nvSpPr>
          <p:cNvPr id="4" name="Slide Number Placeholder 3"/>
          <p:cNvSpPr>
            <a:spLocks noGrp="1"/>
          </p:cNvSpPr>
          <p:nvPr>
            <p:ph type="sldNum" sz="quarter" idx="5"/>
          </p:nvPr>
        </p:nvSpPr>
        <p:spPr/>
        <p:txBody>
          <a:bodyPr/>
          <a:lstStyle/>
          <a:p>
            <a:fld id="{D8C0F7B2-4C6B-46D0-B0EB-0EE21EC81D94}" type="slidenum">
              <a:rPr lang="en-GB" smtClean="0"/>
              <a:pPr/>
              <a:t>45</a:t>
            </a:fld>
            <a:endParaRPr lang="en-GB"/>
          </a:p>
        </p:txBody>
      </p:sp>
    </p:spTree>
    <p:extLst>
      <p:ext uri="{BB962C8B-B14F-4D97-AF65-F5344CB8AC3E}">
        <p14:creationId xmlns:p14="http://schemas.microsoft.com/office/powerpoint/2010/main" val="28654791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x-none"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x-none"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31" y="5940599"/>
            <a:ext cx="12192000" cy="1054100"/>
          </a:xfrm>
          <a:prstGeom prst="rect">
            <a:avLst/>
          </a:prstGeom>
        </p:spPr>
      </p:pic>
    </p:spTree>
    <p:extLst>
      <p:ext uri="{BB962C8B-B14F-4D97-AF65-F5344CB8AC3E}">
        <p14:creationId xmlns:p14="http://schemas.microsoft.com/office/powerpoint/2010/main" val="318461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x-none" smtClean="0"/>
              <a:pPr/>
              <a:t>‹#›</a:t>
            </a:fld>
            <a:endParaRPr lang="x-none"/>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923851"/>
            <a:ext cx="12191999" cy="1016000"/>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x-none"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178142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8" name="Picture 7">
            <a:extLst>
              <a:ext uri="{FF2B5EF4-FFF2-40B4-BE49-F238E27FC236}">
                <a16:creationId xmlns:a16="http://schemas.microsoft.com/office/drawing/2014/main" id="{5146ABFF-C590-0624-D938-6AAC520855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14007708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8" name="Picture 7">
            <a:extLst>
              <a:ext uri="{FF2B5EF4-FFF2-40B4-BE49-F238E27FC236}">
                <a16:creationId xmlns:a16="http://schemas.microsoft.com/office/drawing/2014/main" id="{90A1F439-1EF4-4E59-D909-CB0ACD4C58F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451184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9" name="Picture 8">
            <a:extLst>
              <a:ext uri="{FF2B5EF4-FFF2-40B4-BE49-F238E27FC236}">
                <a16:creationId xmlns:a16="http://schemas.microsoft.com/office/drawing/2014/main" id="{E5030236-9B8C-8FAF-C50F-5A973FDA054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32324636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12" name="Picture 11">
            <a:extLst>
              <a:ext uri="{FF2B5EF4-FFF2-40B4-BE49-F238E27FC236}">
                <a16:creationId xmlns:a16="http://schemas.microsoft.com/office/drawing/2014/main" id="{4EEA58F1-12F1-8A83-3170-9D3638E57F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28688361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8" name="Picture 7">
            <a:extLst>
              <a:ext uri="{FF2B5EF4-FFF2-40B4-BE49-F238E27FC236}">
                <a16:creationId xmlns:a16="http://schemas.microsoft.com/office/drawing/2014/main" id="{2F1E1E36-895A-25E8-E250-E61FD9C0D0E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1160776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x-none" smtClean="0"/>
              <a:pPr/>
              <a:t>‹#›</a:t>
            </a:fld>
            <a:endParaRPr lang="x-none"/>
          </a:p>
        </p:txBody>
      </p:sp>
      <p:pic>
        <p:nvPicPr>
          <p:cNvPr id="10" name="Picture 9">
            <a:extLst>
              <a:ext uri="{FF2B5EF4-FFF2-40B4-BE49-F238E27FC236}">
                <a16:creationId xmlns:a16="http://schemas.microsoft.com/office/drawing/2014/main" id="{EA4E86ED-C948-A45E-7968-77D019A982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2024193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x-none" smtClean="0"/>
              <a:pPr/>
              <a:t>‹#›</a:t>
            </a:fld>
            <a:endParaRPr lang="x-none"/>
          </a:p>
        </p:txBody>
      </p:sp>
    </p:spTree>
    <p:extLst>
      <p:ext uri="{BB962C8B-B14F-4D97-AF65-F5344CB8AC3E}">
        <p14:creationId xmlns:p14="http://schemas.microsoft.com/office/powerpoint/2010/main" val="2309327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x-none" smtClean="0"/>
              <a:pPr/>
              <a:t>‹#›</a:t>
            </a:fld>
            <a:endParaRPr lang="x-none"/>
          </a:p>
        </p:txBody>
      </p:sp>
    </p:spTree>
    <p:extLst>
      <p:ext uri="{BB962C8B-B14F-4D97-AF65-F5344CB8AC3E}">
        <p14:creationId xmlns:p14="http://schemas.microsoft.com/office/powerpoint/2010/main" val="92343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803900"/>
            <a:ext cx="12192000" cy="1054100"/>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x-none" smtClean="0"/>
              <a:pPr/>
              <a:t>‹#›</a:t>
            </a:fld>
            <a:endParaRPr lang="x-none"/>
          </a:p>
        </p:txBody>
      </p:sp>
    </p:spTree>
    <p:extLst>
      <p:ext uri="{BB962C8B-B14F-4D97-AF65-F5344CB8AC3E}">
        <p14:creationId xmlns:p14="http://schemas.microsoft.com/office/powerpoint/2010/main" val="3579397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79A681-950F-6D5B-5D21-48B1DE38660A}"/>
              </a:ext>
            </a:extLst>
          </p:cNvPr>
          <p:cNvSpPr>
            <a:spLocks noGrp="1"/>
          </p:cNvSpPr>
          <p:nvPr>
            <p:ph type="dt" sz="half" idx="10"/>
          </p:nvPr>
        </p:nvSpPr>
        <p:spPr/>
        <p:txBody>
          <a:bodyPr/>
          <a:lstStyle/>
          <a:p>
            <a:fld id="{A9BF9EF0-76A9-428C-9BCA-D7A0FBF857CB}" type="datetimeFigureOut">
              <a:rPr lang="en-GB" smtClean="0"/>
              <a:pPr/>
              <a:t>18/09/2026</a:t>
            </a:fld>
            <a:endParaRPr lang="en-GB"/>
          </a:p>
        </p:txBody>
      </p:sp>
      <p:sp>
        <p:nvSpPr>
          <p:cNvPr id="3" name="Footer Placeholder 2">
            <a:extLst>
              <a:ext uri="{FF2B5EF4-FFF2-40B4-BE49-F238E27FC236}">
                <a16:creationId xmlns:a16="http://schemas.microsoft.com/office/drawing/2014/main" id="{E36FECFB-181C-AAD7-C0D3-396AF10B65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1911FCF-A8E8-08D6-4A2C-989D79ECEA2C}"/>
              </a:ext>
            </a:extLst>
          </p:cNvPr>
          <p:cNvSpPr>
            <a:spLocks noGrp="1"/>
          </p:cNvSpPr>
          <p:nvPr>
            <p:ph type="sldNum" sz="quarter" idx="12"/>
          </p:nvPr>
        </p:nvSpPr>
        <p:spPr/>
        <p:txBody>
          <a:bodyPr/>
          <a:lstStyle/>
          <a:p>
            <a:fld id="{35323ECA-42C6-4136-89D7-0CE0B1291225}" type="slidenum">
              <a:rPr lang="en-GB" smtClean="0"/>
              <a:pPr/>
              <a:t>‹#›</a:t>
            </a:fld>
            <a:endParaRPr lang="en-GB"/>
          </a:p>
        </p:txBody>
      </p:sp>
    </p:spTree>
    <p:extLst>
      <p:ext uri="{BB962C8B-B14F-4D97-AF65-F5344CB8AC3E}">
        <p14:creationId xmlns:p14="http://schemas.microsoft.com/office/powerpoint/2010/main" val="3885799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AE04B-0DEC-3324-639D-7417A004DC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3237E0-806D-1D9E-D10D-E9C965E32B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A9745A-4184-29CA-1225-854F3BC78670}"/>
              </a:ext>
            </a:extLst>
          </p:cNvPr>
          <p:cNvSpPr>
            <a:spLocks noGrp="1"/>
          </p:cNvSpPr>
          <p:nvPr>
            <p:ph type="dt" sz="half" idx="10"/>
          </p:nvPr>
        </p:nvSpPr>
        <p:spPr/>
        <p:txBody>
          <a:bodyPr/>
          <a:lstStyle/>
          <a:p>
            <a:fld id="{A9BF9EF0-76A9-428C-9BCA-D7A0FBF857CB}" type="datetimeFigureOut">
              <a:rPr lang="en-GB" smtClean="0"/>
              <a:pPr/>
              <a:t>18/09/2026</a:t>
            </a:fld>
            <a:endParaRPr lang="en-GB"/>
          </a:p>
        </p:txBody>
      </p:sp>
      <p:sp>
        <p:nvSpPr>
          <p:cNvPr id="5" name="Footer Placeholder 4">
            <a:extLst>
              <a:ext uri="{FF2B5EF4-FFF2-40B4-BE49-F238E27FC236}">
                <a16:creationId xmlns:a16="http://schemas.microsoft.com/office/drawing/2014/main" id="{50E78773-259B-AAC7-D96F-61273EBD3C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6ABEA8-7C87-E4D2-7FF2-63815C9C8EC1}"/>
              </a:ext>
            </a:extLst>
          </p:cNvPr>
          <p:cNvSpPr>
            <a:spLocks noGrp="1"/>
          </p:cNvSpPr>
          <p:nvPr>
            <p:ph type="sldNum" sz="quarter" idx="12"/>
          </p:nvPr>
        </p:nvSpPr>
        <p:spPr/>
        <p:txBody>
          <a:bodyPr/>
          <a:lstStyle/>
          <a:p>
            <a:fld id="{35323ECA-42C6-4136-89D7-0CE0B1291225}" type="slidenum">
              <a:rPr lang="en-GB" smtClean="0"/>
              <a:pPr/>
              <a:t>‹#›</a:t>
            </a:fld>
            <a:endParaRPr lang="en-GB"/>
          </a:p>
        </p:txBody>
      </p:sp>
    </p:spTree>
    <p:extLst>
      <p:ext uri="{BB962C8B-B14F-4D97-AF65-F5344CB8AC3E}">
        <p14:creationId xmlns:p14="http://schemas.microsoft.com/office/powerpoint/2010/main" val="3210814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58" y="5940599"/>
            <a:ext cx="12192000" cy="1054099"/>
          </a:xfrm>
          <a:prstGeom prst="rect">
            <a:avLst/>
          </a:prstGeom>
        </p:spPr>
      </p:pic>
    </p:spTree>
    <p:extLst>
      <p:ext uri="{BB962C8B-B14F-4D97-AF65-F5344CB8AC3E}">
        <p14:creationId xmlns:p14="http://schemas.microsoft.com/office/powerpoint/2010/main" val="3304359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Tree>
    <p:extLst>
      <p:ext uri="{BB962C8B-B14F-4D97-AF65-F5344CB8AC3E}">
        <p14:creationId xmlns:p14="http://schemas.microsoft.com/office/powerpoint/2010/main" val="431344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443760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086038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015791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1971567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950238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515397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402244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1946542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220717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x-none" smtClean="0"/>
              <a:pPr/>
              <a:t>9/18/2026</a:t>
            </a:fld>
            <a:endParaRPr lang="x-none"/>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x-none" smtClean="0"/>
              <a:pPr/>
              <a:t>‹#›</a:t>
            </a:fld>
            <a:endParaRPr lang="x-none"/>
          </a:p>
        </p:txBody>
      </p:sp>
    </p:spTree>
    <p:extLst>
      <p:ext uri="{BB962C8B-B14F-4D97-AF65-F5344CB8AC3E}">
        <p14:creationId xmlns:p14="http://schemas.microsoft.com/office/powerpoint/2010/main" val="97426571"/>
      </p:ext>
    </p:extLst>
  </p:cSld>
  <p:clrMap bg1="lt1" tx1="dk1" bg2="lt2" tx2="dk2" accent1="accent1" accent2="accent2" accent3="accent3" accent4="accent4" accent5="accent5" accent6="accent6" hlink="hlink" folHlink="folHlink"/>
  <p:sldLayoutIdLst>
    <p:sldLayoutId id="2147483661" r:id="rId1"/>
    <p:sldLayoutId id="2147483655" r:id="rId2"/>
    <p:sldLayoutId id="2147483650" r:id="rId3"/>
    <p:sldLayoutId id="2147483660" r:id="rId4"/>
    <p:sldLayoutId id="2147483652" r:id="rId5"/>
    <p:sldLayoutId id="2147483653" r:id="rId6"/>
    <p:sldLayoutId id="2147483654" r:id="rId7"/>
    <p:sldLayoutId id="2147483656" r:id="rId8"/>
    <p:sldLayoutId id="2147483657" r:id="rId9"/>
    <p:sldLayoutId id="2147483658" r:id="rId10"/>
    <p:sldLayoutId id="2147483659" r:id="rId11"/>
    <p:sldLayoutId id="2147483662"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300917616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14.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3.svg"/><Relationship Id="rId4" Type="http://schemas.openxmlformats.org/officeDocument/2006/relationships/slideLayout" Target="../slideLayouts/slideLayout12.xml"/><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20.jpeg"/><Relationship Id="rId5" Type="http://schemas.openxmlformats.org/officeDocument/2006/relationships/diagramQuickStyle" Target="../diagrams/quickStyle1.xml"/><Relationship Id="rId10" Type="http://schemas.openxmlformats.org/officeDocument/2006/relationships/image" Target="../media/image19.png"/><Relationship Id="rId4" Type="http://schemas.openxmlformats.org/officeDocument/2006/relationships/diagramLayout" Target="../diagrams/layout1.xml"/><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ideo" Target="https://www.youtube.com/embed/wLcy4JXgE18?feature=oembed" TargetMode="Externa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audio" Target="../media/media9.m4a"/><Relationship Id="rId3" Type="http://schemas.microsoft.com/office/2007/relationships/media" Target="../media/media2.m4a"/><Relationship Id="rId21" Type="http://schemas.openxmlformats.org/officeDocument/2006/relationships/slideLayout" Target="../slideLayouts/slideLayout7.xml"/><Relationship Id="rId7" Type="http://schemas.microsoft.com/office/2007/relationships/media" Target="../media/media4.m4a"/><Relationship Id="rId12" Type="http://schemas.openxmlformats.org/officeDocument/2006/relationships/audio" Target="../media/media6.m4a"/><Relationship Id="rId17" Type="http://schemas.microsoft.com/office/2007/relationships/media" Target="../media/media9.m4a"/><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audio" Target="../media/media10.m4a"/><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microsoft.com/office/2007/relationships/media" Target="../media/media8.m4a"/><Relationship Id="rId23" Type="http://schemas.openxmlformats.org/officeDocument/2006/relationships/image" Target="../media/image43.png"/><Relationship Id="rId10" Type="http://schemas.openxmlformats.org/officeDocument/2006/relationships/audio" Target="../media/media5.m4a"/><Relationship Id="rId19" Type="http://schemas.microsoft.com/office/2007/relationships/media" Target="../media/media10.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44.png"/><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46.png"/><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11F_6116D548.xml"/><Relationship Id="rId7" Type="http://schemas.openxmlformats.org/officeDocument/2006/relationships/diagramColors" Target="../diagrams/colors5.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630680" y="2634559"/>
            <a:ext cx="9144000" cy="2387600"/>
          </a:xfrm>
        </p:spPr>
        <p:txBody>
          <a:bodyPr>
            <a:normAutofit fontScale="90000"/>
          </a:bodyPr>
          <a:lstStyle/>
          <a:p>
            <a:r>
              <a:rPr lang="en-GB" dirty="0"/>
              <a:t>From Foot to Heart: A Podiatry Led Approach to Atrial Fibrillation Detection and Stroke Prevention</a:t>
            </a:r>
            <a:br>
              <a:rPr lang="en-GB" dirty="0"/>
            </a:br>
            <a:endParaRPr lang="en-GB" dirty="0"/>
          </a:p>
        </p:txBody>
      </p:sp>
    </p:spTree>
    <p:extLst>
      <p:ext uri="{BB962C8B-B14F-4D97-AF65-F5344CB8AC3E}">
        <p14:creationId xmlns:p14="http://schemas.microsoft.com/office/powerpoint/2010/main" val="152556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F06B2-2AE0-8BED-282F-E66E2E7F6DB0}"/>
              </a:ext>
            </a:extLst>
          </p:cNvPr>
          <p:cNvSpPr>
            <a:spLocks noGrp="1"/>
          </p:cNvSpPr>
          <p:nvPr>
            <p:ph type="title"/>
          </p:nvPr>
        </p:nvSpPr>
        <p:spPr>
          <a:xfrm>
            <a:off x="838200" y="365125"/>
            <a:ext cx="10515600" cy="1325563"/>
          </a:xfrm>
        </p:spPr>
        <p:txBody>
          <a:bodyPr anchor="ctr">
            <a:normAutofit/>
          </a:bodyPr>
          <a:lstStyle/>
          <a:p>
            <a:r>
              <a:rPr lang="en-GB" dirty="0">
                <a:solidFill>
                  <a:schemeClr val="bg1"/>
                </a:solidFill>
              </a:rPr>
              <a:t>Introduction </a:t>
            </a:r>
          </a:p>
        </p:txBody>
      </p:sp>
      <p:sp>
        <p:nvSpPr>
          <p:cNvPr id="3" name="Content Placeholder 2">
            <a:extLst>
              <a:ext uri="{FF2B5EF4-FFF2-40B4-BE49-F238E27FC236}">
                <a16:creationId xmlns:a16="http://schemas.microsoft.com/office/drawing/2014/main" id="{EDA1B509-4F68-237E-461E-6F2B4EAB3845}"/>
              </a:ext>
            </a:extLst>
          </p:cNvPr>
          <p:cNvSpPr>
            <a:spLocks noGrp="1"/>
          </p:cNvSpPr>
          <p:nvPr>
            <p:ph idx="1"/>
          </p:nvPr>
        </p:nvSpPr>
        <p:spPr>
          <a:xfrm>
            <a:off x="838200" y="1825625"/>
            <a:ext cx="10515600" cy="4351338"/>
          </a:xfrm>
        </p:spPr>
        <p:txBody>
          <a:bodyPr>
            <a:normAutofit/>
          </a:bodyPr>
          <a:lstStyle/>
          <a:p>
            <a:pPr marL="0" indent="0">
              <a:buNone/>
            </a:pPr>
            <a:r>
              <a:rPr lang="en-GB" dirty="0">
                <a:solidFill>
                  <a:schemeClr val="bg1"/>
                </a:solidFill>
              </a:rPr>
              <a:t>The session will describe a preventative approach  developed by NHS Fife podiatry service</a:t>
            </a:r>
          </a:p>
          <a:p>
            <a:pPr lvl="1"/>
            <a:r>
              <a:rPr lang="en-GB" sz="2800" dirty="0">
                <a:solidFill>
                  <a:schemeClr val="bg1"/>
                </a:solidFill>
              </a:rPr>
              <a:t>What led us to this project </a:t>
            </a:r>
          </a:p>
          <a:p>
            <a:pPr lvl="1"/>
            <a:r>
              <a:rPr lang="en-GB" sz="2800" dirty="0">
                <a:solidFill>
                  <a:schemeClr val="bg1"/>
                </a:solidFill>
              </a:rPr>
              <a:t> The process</a:t>
            </a:r>
          </a:p>
          <a:p>
            <a:pPr lvl="1"/>
            <a:r>
              <a:rPr lang="en-GB" sz="2800" dirty="0">
                <a:solidFill>
                  <a:schemeClr val="bg1"/>
                </a:solidFill>
              </a:rPr>
              <a:t>Challenges </a:t>
            </a:r>
          </a:p>
          <a:p>
            <a:pPr lvl="1"/>
            <a:r>
              <a:rPr lang="en-GB" sz="2800" dirty="0">
                <a:solidFill>
                  <a:schemeClr val="bg1"/>
                </a:solidFill>
              </a:rPr>
              <a:t>Outcomes </a:t>
            </a:r>
          </a:p>
          <a:p>
            <a:pPr lvl="1"/>
            <a:r>
              <a:rPr lang="en-GB" sz="2800" dirty="0">
                <a:solidFill>
                  <a:schemeClr val="bg1"/>
                </a:solidFill>
              </a:rPr>
              <a:t> Learning </a:t>
            </a:r>
          </a:p>
        </p:txBody>
      </p:sp>
    </p:spTree>
    <p:extLst>
      <p:ext uri="{BB962C8B-B14F-4D97-AF65-F5344CB8AC3E}">
        <p14:creationId xmlns:p14="http://schemas.microsoft.com/office/powerpoint/2010/main" val="3733997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3BD427E-7015-8EE5-1AB1-7D1CD6402BA7}"/>
              </a:ext>
            </a:extLst>
          </p:cNvPr>
          <p:cNvSpPr txBox="1"/>
          <p:nvPr/>
        </p:nvSpPr>
        <p:spPr>
          <a:xfrm>
            <a:off x="1524000" y="1293338"/>
            <a:ext cx="9144000" cy="327459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7200" kern="1200" dirty="0">
                <a:solidFill>
                  <a:schemeClr val="tx1"/>
                </a:solidFill>
                <a:latin typeface="+mj-lt"/>
                <a:ea typeface="+mj-ea"/>
                <a:cs typeface="+mj-cs"/>
              </a:rPr>
              <a:t>Interactive session ! – socks and shoes off,  </a:t>
            </a:r>
            <a:r>
              <a:rPr lang="en-US" sz="7200" dirty="0" err="1">
                <a:latin typeface="+mj-lt"/>
                <a:ea typeface="+mj-ea"/>
                <a:cs typeface="+mj-cs"/>
              </a:rPr>
              <a:t>slido</a:t>
            </a:r>
            <a:r>
              <a:rPr lang="en-US" sz="7200" kern="1200" dirty="0">
                <a:solidFill>
                  <a:schemeClr val="tx1"/>
                </a:solidFill>
                <a:latin typeface="+mj-lt"/>
                <a:ea typeface="+mj-ea"/>
                <a:cs typeface="+mj-cs"/>
              </a:rPr>
              <a:t>, work in groups </a:t>
            </a:r>
          </a:p>
        </p:txBody>
      </p:sp>
      <p:cxnSp>
        <p:nvCxnSpPr>
          <p:cNvPr id="15" name="Straight Connector 1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74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BA7C6-D7A2-B791-E5E4-AFB07F5745F2}"/>
              </a:ext>
            </a:extLst>
          </p:cNvPr>
          <p:cNvSpPr>
            <a:spLocks noGrp="1"/>
          </p:cNvSpPr>
          <p:nvPr>
            <p:ph type="title"/>
          </p:nvPr>
        </p:nvSpPr>
        <p:spPr>
          <a:xfrm>
            <a:off x="266823" y="194747"/>
            <a:ext cx="11132092" cy="1325563"/>
          </a:xfrm>
        </p:spPr>
        <p:txBody>
          <a:bodyPr/>
          <a:lstStyle/>
          <a:p>
            <a:r>
              <a:rPr lang="en-GB" b="1" dirty="0">
                <a:solidFill>
                  <a:schemeClr val="bg1"/>
                </a:solidFill>
              </a:rPr>
              <a:t>A little bit about us… </a:t>
            </a:r>
          </a:p>
        </p:txBody>
      </p:sp>
      <p:sp>
        <p:nvSpPr>
          <p:cNvPr id="4" name="Text Placeholder 3">
            <a:extLst>
              <a:ext uri="{FF2B5EF4-FFF2-40B4-BE49-F238E27FC236}">
                <a16:creationId xmlns:a16="http://schemas.microsoft.com/office/drawing/2014/main" id="{6638B9C4-8287-D334-6540-F2A8EC9448A3}"/>
              </a:ext>
            </a:extLst>
          </p:cNvPr>
          <p:cNvSpPr>
            <a:spLocks noGrp="1"/>
          </p:cNvSpPr>
          <p:nvPr>
            <p:ph type="body" idx="1"/>
          </p:nvPr>
        </p:nvSpPr>
        <p:spPr>
          <a:xfrm>
            <a:off x="226472" y="1690248"/>
            <a:ext cx="2691490" cy="823912"/>
          </a:xfrm>
        </p:spPr>
        <p:txBody>
          <a:bodyPr>
            <a:normAutofit/>
          </a:bodyPr>
          <a:lstStyle/>
          <a:p>
            <a:r>
              <a:rPr lang="en-GB" dirty="0">
                <a:solidFill>
                  <a:schemeClr val="bg1"/>
                </a:solidFill>
              </a:rPr>
              <a:t>Sharon Wiener-Ogilvie</a:t>
            </a:r>
          </a:p>
        </p:txBody>
      </p:sp>
      <p:pic>
        <p:nvPicPr>
          <p:cNvPr id="9" name="Content Placeholder 8">
            <a:extLst>
              <a:ext uri="{FF2B5EF4-FFF2-40B4-BE49-F238E27FC236}">
                <a16:creationId xmlns:a16="http://schemas.microsoft.com/office/drawing/2014/main" id="{B7992EB8-1AC6-E347-D969-A011A61F8419}"/>
              </a:ext>
            </a:extLst>
          </p:cNvPr>
          <p:cNvPicPr>
            <a:picLocks noGrp="1" noChangeAspect="1"/>
          </p:cNvPicPr>
          <p:nvPr>
            <p:ph sz="half" idx="2"/>
          </p:nvPr>
        </p:nvPicPr>
        <p:blipFill>
          <a:blip r:embed="rId3" cstate="print"/>
          <a:stretch>
            <a:fillRect/>
          </a:stretch>
        </p:blipFill>
        <p:spPr>
          <a:xfrm>
            <a:off x="390564" y="2733675"/>
            <a:ext cx="2527398" cy="3048264"/>
          </a:xfrm>
          <a:prstGeom prst="rect">
            <a:avLst/>
          </a:prstGeom>
        </p:spPr>
      </p:pic>
      <p:pic>
        <p:nvPicPr>
          <p:cNvPr id="11" name="Content Placeholder 10">
            <a:extLst>
              <a:ext uri="{FF2B5EF4-FFF2-40B4-BE49-F238E27FC236}">
                <a16:creationId xmlns:a16="http://schemas.microsoft.com/office/drawing/2014/main" id="{71632FBC-80F8-9CC4-3398-DEA763080D7D}"/>
              </a:ext>
            </a:extLst>
          </p:cNvPr>
          <p:cNvPicPr>
            <a:picLocks noGrp="1" noChangeAspect="1"/>
          </p:cNvPicPr>
          <p:nvPr>
            <p:ph sz="quarter" idx="4"/>
          </p:nvPr>
        </p:nvPicPr>
        <p:blipFill>
          <a:blip r:embed="rId4" cstate="print"/>
          <a:stretch>
            <a:fillRect/>
          </a:stretch>
        </p:blipFill>
        <p:spPr>
          <a:xfrm>
            <a:off x="3371445" y="2733675"/>
            <a:ext cx="2198293" cy="3048000"/>
          </a:xfrm>
          <a:prstGeom prst="rect">
            <a:avLst/>
          </a:prstGeom>
        </p:spPr>
      </p:pic>
      <p:pic>
        <p:nvPicPr>
          <p:cNvPr id="13" name="Picture 12">
            <a:extLst>
              <a:ext uri="{FF2B5EF4-FFF2-40B4-BE49-F238E27FC236}">
                <a16:creationId xmlns:a16="http://schemas.microsoft.com/office/drawing/2014/main" id="{D821D18B-36D5-908C-C6D9-2558E4D457EB}"/>
              </a:ext>
            </a:extLst>
          </p:cNvPr>
          <p:cNvPicPr>
            <a:picLocks noChangeAspect="1"/>
          </p:cNvPicPr>
          <p:nvPr/>
        </p:nvPicPr>
        <p:blipFill>
          <a:blip r:embed="rId5" cstate="print"/>
          <a:stretch>
            <a:fillRect/>
          </a:stretch>
        </p:blipFill>
        <p:spPr>
          <a:xfrm>
            <a:off x="5684370" y="1757878"/>
            <a:ext cx="2461425" cy="823031"/>
          </a:xfrm>
          <a:prstGeom prst="rect">
            <a:avLst/>
          </a:prstGeom>
        </p:spPr>
      </p:pic>
      <p:sp>
        <p:nvSpPr>
          <p:cNvPr id="18" name="Text Placeholder 3">
            <a:extLst>
              <a:ext uri="{FF2B5EF4-FFF2-40B4-BE49-F238E27FC236}">
                <a16:creationId xmlns:a16="http://schemas.microsoft.com/office/drawing/2014/main" id="{75A7E4DC-B7FE-5C30-821E-24FA1E781952}"/>
              </a:ext>
            </a:extLst>
          </p:cNvPr>
          <p:cNvSpPr txBox="1">
            <a:spLocks/>
          </p:cNvSpPr>
          <p:nvPr/>
        </p:nvSpPr>
        <p:spPr>
          <a:xfrm>
            <a:off x="9320400" y="1345922"/>
            <a:ext cx="2691490"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dirty="0">
                <a:solidFill>
                  <a:schemeClr val="bg1"/>
                </a:solidFill>
              </a:rPr>
              <a:t>Ellie Wyatt</a:t>
            </a:r>
          </a:p>
        </p:txBody>
      </p:sp>
      <p:sp>
        <p:nvSpPr>
          <p:cNvPr id="21" name="TextBox 20">
            <a:extLst>
              <a:ext uri="{FF2B5EF4-FFF2-40B4-BE49-F238E27FC236}">
                <a16:creationId xmlns:a16="http://schemas.microsoft.com/office/drawing/2014/main" id="{094298B9-A1BF-17FE-92D0-15BD17BCA509}"/>
              </a:ext>
            </a:extLst>
          </p:cNvPr>
          <p:cNvSpPr txBox="1"/>
          <p:nvPr/>
        </p:nvSpPr>
        <p:spPr>
          <a:xfrm>
            <a:off x="3371445" y="1757878"/>
            <a:ext cx="2461424" cy="461665"/>
          </a:xfrm>
          <a:prstGeom prst="rect">
            <a:avLst/>
          </a:prstGeom>
          <a:noFill/>
        </p:spPr>
        <p:txBody>
          <a:bodyPr wrap="square" rtlCol="0">
            <a:spAutoFit/>
          </a:bodyPr>
          <a:lstStyle/>
          <a:p>
            <a:r>
              <a:rPr lang="en-GB" sz="2400" b="1" dirty="0">
                <a:solidFill>
                  <a:schemeClr val="bg1"/>
                </a:solidFill>
              </a:rPr>
              <a:t>Toni </a:t>
            </a:r>
            <a:r>
              <a:rPr lang="en-GB" sz="2400" b="1" dirty="0" err="1">
                <a:solidFill>
                  <a:schemeClr val="bg1"/>
                </a:solidFill>
              </a:rPr>
              <a:t>Symon</a:t>
            </a:r>
            <a:endParaRPr lang="en-GB" sz="2400" b="1" dirty="0">
              <a:solidFill>
                <a:schemeClr val="bg1"/>
              </a:solidFill>
            </a:endParaRPr>
          </a:p>
        </p:txBody>
      </p:sp>
      <p:sp>
        <p:nvSpPr>
          <p:cNvPr id="22" name="TextBox 21">
            <a:extLst>
              <a:ext uri="{FF2B5EF4-FFF2-40B4-BE49-F238E27FC236}">
                <a16:creationId xmlns:a16="http://schemas.microsoft.com/office/drawing/2014/main" id="{7CC8C86B-88F4-2EB4-5017-0191C03A8143}"/>
              </a:ext>
            </a:extLst>
          </p:cNvPr>
          <p:cNvSpPr txBox="1"/>
          <p:nvPr/>
        </p:nvSpPr>
        <p:spPr>
          <a:xfrm>
            <a:off x="6405493" y="1630068"/>
            <a:ext cx="1786661" cy="830997"/>
          </a:xfrm>
          <a:prstGeom prst="rect">
            <a:avLst/>
          </a:prstGeom>
          <a:noFill/>
        </p:spPr>
        <p:txBody>
          <a:bodyPr wrap="square" rtlCol="0">
            <a:spAutoFit/>
          </a:bodyPr>
          <a:lstStyle/>
          <a:p>
            <a:r>
              <a:rPr lang="en-GB" sz="2400" b="1" dirty="0">
                <a:solidFill>
                  <a:schemeClr val="bg1"/>
                </a:solidFill>
              </a:rPr>
              <a:t>Angela Martin </a:t>
            </a:r>
          </a:p>
        </p:txBody>
      </p:sp>
      <p:pic>
        <p:nvPicPr>
          <p:cNvPr id="5" name="Picture 4">
            <a:extLst>
              <a:ext uri="{FF2B5EF4-FFF2-40B4-BE49-F238E27FC236}">
                <a16:creationId xmlns:a16="http://schemas.microsoft.com/office/drawing/2014/main" id="{D5373776-E429-F3E8-F2B1-6A7884AF1CE4}"/>
              </a:ext>
            </a:extLst>
          </p:cNvPr>
          <p:cNvPicPr>
            <a:picLocks noChangeAspect="1"/>
          </p:cNvPicPr>
          <p:nvPr/>
        </p:nvPicPr>
        <p:blipFill>
          <a:blip r:embed="rId6" cstate="print"/>
          <a:stretch>
            <a:fillRect/>
          </a:stretch>
        </p:blipFill>
        <p:spPr>
          <a:xfrm>
            <a:off x="6107192" y="2708719"/>
            <a:ext cx="2461424" cy="3048000"/>
          </a:xfrm>
          <a:prstGeom prst="rect">
            <a:avLst/>
          </a:prstGeom>
        </p:spPr>
      </p:pic>
      <p:pic>
        <p:nvPicPr>
          <p:cNvPr id="7" name="Picture 6">
            <a:extLst>
              <a:ext uri="{FF2B5EF4-FFF2-40B4-BE49-F238E27FC236}">
                <a16:creationId xmlns:a16="http://schemas.microsoft.com/office/drawing/2014/main" id="{D3BF125D-77CB-4A42-BAAA-07068ABF197A}"/>
              </a:ext>
            </a:extLst>
          </p:cNvPr>
          <p:cNvPicPr>
            <a:picLocks noChangeAspect="1"/>
          </p:cNvPicPr>
          <p:nvPr/>
        </p:nvPicPr>
        <p:blipFill>
          <a:blip r:embed="rId7" cstate="print"/>
          <a:stretch>
            <a:fillRect/>
          </a:stretch>
        </p:blipFill>
        <p:spPr>
          <a:xfrm>
            <a:off x="9270444" y="2785363"/>
            <a:ext cx="2691490" cy="2944623"/>
          </a:xfrm>
          <a:prstGeom prst="rect">
            <a:avLst/>
          </a:prstGeom>
        </p:spPr>
      </p:pic>
    </p:spTree>
    <p:extLst>
      <p:ext uri="{BB962C8B-B14F-4D97-AF65-F5344CB8AC3E}">
        <p14:creationId xmlns:p14="http://schemas.microsoft.com/office/powerpoint/2010/main" val="165581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B40DDD6-315D-B66C-C059-E78FBDDA22FD}"/>
              </a:ext>
            </a:extLst>
          </p:cNvPr>
          <p:cNvSpPr>
            <a:spLocks noGrp="1"/>
          </p:cNvSpPr>
          <p:nvPr>
            <p:ph type="title" idx="4294967295"/>
          </p:nvPr>
        </p:nvSpPr>
        <p:spPr>
          <a:xfrm>
            <a:off x="1524000" y="1293338"/>
            <a:ext cx="9144000" cy="3274592"/>
          </a:xfrm>
        </p:spPr>
        <p:txBody>
          <a:bodyPr vert="horz" lIns="91440" tIns="45720" rIns="91440" bIns="45720" rtlCol="0" anchor="ctr">
            <a:normAutofit/>
          </a:bodyPr>
          <a:lstStyle/>
          <a:p>
            <a:pPr algn="ctr"/>
            <a:r>
              <a:rPr lang="en-US" sz="3400" b="1" kern="1200" dirty="0">
                <a:solidFill>
                  <a:schemeClr val="tx1"/>
                </a:solidFill>
                <a:latin typeface="+mj-lt"/>
                <a:ea typeface="+mj-ea"/>
                <a:cs typeface="+mj-cs"/>
              </a:rPr>
              <a:t>What type of  preventative services, treatments , advice and support do you think NHS podiatrists provide?</a:t>
            </a:r>
            <a:br>
              <a:rPr lang="en-US" sz="3400" b="1" kern="1200" dirty="0">
                <a:solidFill>
                  <a:schemeClr val="tx1"/>
                </a:solidFill>
                <a:latin typeface="+mj-lt"/>
                <a:ea typeface="+mj-ea"/>
                <a:cs typeface="+mj-cs"/>
              </a:rPr>
            </a:br>
            <a:br>
              <a:rPr lang="en-US" sz="3400" kern="1200" dirty="0">
                <a:solidFill>
                  <a:schemeClr val="tx1"/>
                </a:solidFill>
                <a:latin typeface="+mj-lt"/>
                <a:ea typeface="+mj-ea"/>
                <a:cs typeface="+mj-cs"/>
              </a:rPr>
            </a:br>
            <a:endParaRPr lang="en-US" sz="3400" kern="1200" dirty="0">
              <a:solidFill>
                <a:schemeClr val="tx1"/>
              </a:solidFill>
              <a:latin typeface="+mj-lt"/>
              <a:ea typeface="+mj-ea"/>
              <a:cs typeface="+mj-cs"/>
            </a:endParaRPr>
          </a:p>
        </p:txBody>
      </p:sp>
      <p:cxnSp>
        <p:nvCxnSpPr>
          <p:cNvPr id="15" name="Straight Connector 1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0EEA02E-F2B6-1518-1B50-2DFFA02A2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3772" y="2997038"/>
            <a:ext cx="1794510" cy="1794510"/>
          </a:xfrm>
          <a:prstGeom prst="rect">
            <a:avLst/>
          </a:prstGeom>
        </p:spPr>
      </p:pic>
    </p:spTree>
    <p:extLst>
      <p:ext uri="{BB962C8B-B14F-4D97-AF65-F5344CB8AC3E}">
        <p14:creationId xmlns:p14="http://schemas.microsoft.com/office/powerpoint/2010/main" val="1222661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CA1670-0FF7-68EB-51F3-E10514B5F7F0}"/>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87FCC87-17DB-DE70-2AC4-38ABCA617C4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a:solidFill>
                  <a:srgbClr val="000000"/>
                </a:solidFill>
              </a:rPr>
              <a:t>What type of preventative services, treatments , advice and support do you think NHS podiatrists provide?</a:t>
            </a:r>
            <a:endParaRPr lang="en-GB" sz="2800" b="1">
              <a:solidFill>
                <a:srgbClr val="000000"/>
              </a:solidFill>
            </a:endParaRPr>
          </a:p>
        </p:txBody>
      </p:sp>
      <p:sp>
        <p:nvSpPr>
          <p:cNvPr id="4" name="Rectangle 3">
            <a:extLst>
              <a:ext uri="{FF2B5EF4-FFF2-40B4-BE49-F238E27FC236}">
                <a16:creationId xmlns:a16="http://schemas.microsoft.com/office/drawing/2014/main" id="{268023E7-4395-453F-6E62-7E4A8377F38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E227EAFF-C667-C414-87D8-27AABF7E8734}"/>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9D929F7B-AD07-5036-997B-FBA30A879449}"/>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70750C7-8315-BCB2-31B5-34038E90EB49}"/>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26865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D9F8-2B41-C8EF-C41D-714B2950E0E6}"/>
              </a:ext>
            </a:extLst>
          </p:cNvPr>
          <p:cNvSpPr>
            <a:spLocks noGrp="1"/>
          </p:cNvSpPr>
          <p:nvPr>
            <p:ph type="title"/>
          </p:nvPr>
        </p:nvSpPr>
        <p:spPr>
          <a:xfrm>
            <a:off x="838200" y="365125"/>
            <a:ext cx="10515600" cy="1325563"/>
          </a:xfrm>
        </p:spPr>
        <p:txBody>
          <a:bodyPr anchor="ctr">
            <a:normAutofit/>
          </a:bodyPr>
          <a:lstStyle/>
          <a:p>
            <a:r>
              <a:rPr lang="en-GB" dirty="0" err="1">
                <a:solidFill>
                  <a:schemeClr val="bg1"/>
                </a:solidFill>
              </a:rPr>
              <a:t>Slido</a:t>
            </a:r>
            <a:r>
              <a:rPr lang="en-GB" dirty="0">
                <a:solidFill>
                  <a:schemeClr val="bg1"/>
                </a:solidFill>
              </a:rPr>
              <a:t> results </a:t>
            </a:r>
          </a:p>
        </p:txBody>
      </p:sp>
    </p:spTree>
    <p:extLst>
      <p:ext uri="{BB962C8B-B14F-4D97-AF65-F5344CB8AC3E}">
        <p14:creationId xmlns:p14="http://schemas.microsoft.com/office/powerpoint/2010/main" val="401663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F79AD04-2022-A297-774E-BDC2FD9B5F01}"/>
              </a:ext>
            </a:extLst>
          </p:cNvPr>
          <p:cNvSpPr>
            <a:spLocks noGrp="1"/>
          </p:cNvSpPr>
          <p:nvPr>
            <p:ph type="title"/>
          </p:nvPr>
        </p:nvSpPr>
        <p:spPr/>
        <p:txBody>
          <a:bodyPr/>
          <a:lstStyle/>
          <a:p>
            <a:r>
              <a:rPr lang="en-GB" b="1" dirty="0"/>
              <a:t>NHS Fife Podiatry </a:t>
            </a:r>
          </a:p>
        </p:txBody>
      </p:sp>
      <p:graphicFrame>
        <p:nvGraphicFramePr>
          <p:cNvPr id="17" name="Content Placeholder 16">
            <a:extLst>
              <a:ext uri="{FF2B5EF4-FFF2-40B4-BE49-F238E27FC236}">
                <a16:creationId xmlns:a16="http://schemas.microsoft.com/office/drawing/2014/main" id="{69BA5687-1ECC-2C39-1E49-7EC72FF43C40}"/>
              </a:ext>
            </a:extLst>
          </p:cNvPr>
          <p:cNvGraphicFramePr>
            <a:graphicFrameLocks noGrp="1"/>
          </p:cNvGraphicFramePr>
          <p:nvPr>
            <p:ph idx="1"/>
            <p:extLst>
              <p:ext uri="{D42A27DB-BD31-4B8C-83A1-F6EECF244321}">
                <p14:modId xmlns:p14="http://schemas.microsoft.com/office/powerpoint/2010/main" val="16991312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6529C17F-3CFA-FAAD-7400-89A8E32B6930}"/>
              </a:ext>
            </a:extLst>
          </p:cNvPr>
          <p:cNvPicPr>
            <a:picLocks noChangeAspect="1"/>
          </p:cNvPicPr>
          <p:nvPr/>
        </p:nvPicPr>
        <p:blipFill>
          <a:blip r:embed="rId8" cstate="print"/>
          <a:stretch>
            <a:fillRect/>
          </a:stretch>
        </p:blipFill>
        <p:spPr>
          <a:xfrm>
            <a:off x="3154016" y="2120348"/>
            <a:ext cx="513663" cy="513663"/>
          </a:xfrm>
          <a:prstGeom prst="rect">
            <a:avLst/>
          </a:prstGeom>
        </p:spPr>
      </p:pic>
      <p:pic>
        <p:nvPicPr>
          <p:cNvPr id="5" name="Picture 4">
            <a:extLst>
              <a:ext uri="{FF2B5EF4-FFF2-40B4-BE49-F238E27FC236}">
                <a16:creationId xmlns:a16="http://schemas.microsoft.com/office/drawing/2014/main" id="{80C78BA7-D0EE-6374-4EB8-9640B229DC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12999" y="2123486"/>
            <a:ext cx="513663" cy="510525"/>
          </a:xfrm>
          <a:prstGeom prst="rect">
            <a:avLst/>
          </a:prstGeom>
        </p:spPr>
      </p:pic>
      <p:pic>
        <p:nvPicPr>
          <p:cNvPr id="7" name="Picture 6">
            <a:extLst>
              <a:ext uri="{FF2B5EF4-FFF2-40B4-BE49-F238E27FC236}">
                <a16:creationId xmlns:a16="http://schemas.microsoft.com/office/drawing/2014/main" id="{9D0A91E7-D34A-8ED8-63F9-BE5647EEB713}"/>
              </a:ext>
            </a:extLst>
          </p:cNvPr>
          <p:cNvPicPr>
            <a:picLocks noChangeAspect="1"/>
          </p:cNvPicPr>
          <p:nvPr/>
        </p:nvPicPr>
        <p:blipFill>
          <a:blip r:embed="rId10" cstate="print"/>
          <a:stretch>
            <a:fillRect/>
          </a:stretch>
        </p:blipFill>
        <p:spPr>
          <a:xfrm>
            <a:off x="7472366" y="2120348"/>
            <a:ext cx="528775" cy="513663"/>
          </a:xfrm>
          <a:prstGeom prst="rect">
            <a:avLst/>
          </a:prstGeom>
        </p:spPr>
      </p:pic>
      <p:pic>
        <p:nvPicPr>
          <p:cNvPr id="9" name="Picture 8">
            <a:extLst>
              <a:ext uri="{FF2B5EF4-FFF2-40B4-BE49-F238E27FC236}">
                <a16:creationId xmlns:a16="http://schemas.microsoft.com/office/drawing/2014/main" id="{FF0FDE14-5FA4-B6B4-83E2-1468804E42B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9610669" y="2184556"/>
            <a:ext cx="513663" cy="385248"/>
          </a:xfrm>
          <a:prstGeom prst="rect">
            <a:avLst/>
          </a:prstGeom>
        </p:spPr>
      </p:pic>
    </p:spTree>
    <p:extLst>
      <p:ext uri="{BB962C8B-B14F-4D97-AF65-F5344CB8AC3E}">
        <p14:creationId xmlns:p14="http://schemas.microsoft.com/office/powerpoint/2010/main" val="413581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DFAF77-241C-9EE6-6E63-A41F832B69EE}"/>
              </a:ext>
            </a:extLst>
          </p:cNvPr>
          <p:cNvSpPr>
            <a:spLocks noGrp="1"/>
          </p:cNvSpPr>
          <p:nvPr>
            <p:ph type="title"/>
          </p:nvPr>
        </p:nvSpPr>
        <p:spPr>
          <a:xfrm>
            <a:off x="1115568" y="548640"/>
            <a:ext cx="10168128" cy="1179576"/>
          </a:xfrm>
        </p:spPr>
        <p:txBody>
          <a:bodyPr>
            <a:normAutofit/>
          </a:bodyPr>
          <a:lstStyle/>
          <a:p>
            <a:r>
              <a:rPr lang="en-US" sz="3700" dirty="0">
                <a:solidFill>
                  <a:schemeClr val="tx1"/>
                </a:solidFill>
              </a:rPr>
              <a:t>In Fife more than 60% of  Podiatry patients have a  high risk foot </a:t>
            </a:r>
            <a:endParaRPr lang="en-GB" sz="3700" dirty="0">
              <a:solidFill>
                <a:schemeClr val="tx1"/>
              </a:solidFill>
            </a:endParaRPr>
          </a:p>
        </p:txBody>
      </p:sp>
      <p:sp>
        <p:nvSpPr>
          <p:cNvPr id="22" name="Rectangle 21">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Content Placeholder 7">
            <a:extLst>
              <a:ext uri="{FF2B5EF4-FFF2-40B4-BE49-F238E27FC236}">
                <a16:creationId xmlns:a16="http://schemas.microsoft.com/office/drawing/2014/main" id="{8828B350-583E-9CD5-80B5-F54BCBB2CA6A}"/>
              </a:ext>
            </a:extLst>
          </p:cNvPr>
          <p:cNvPicPr>
            <a:picLocks noChangeAspect="1"/>
          </p:cNvPicPr>
          <p:nvPr/>
        </p:nvPicPr>
        <p:blipFill>
          <a:blip r:embed="rId3" cstate="print"/>
          <a:srcRect l="17076" r="12564" b="2"/>
          <a:stretch>
            <a:fillRect/>
          </a:stretch>
        </p:blipFill>
        <p:spPr>
          <a:xfrm>
            <a:off x="785813" y="2478024"/>
            <a:ext cx="6834187" cy="3694176"/>
          </a:xfrm>
          <a:prstGeom prst="rect">
            <a:avLst/>
          </a:prstGeom>
        </p:spPr>
      </p:pic>
      <p:pic>
        <p:nvPicPr>
          <p:cNvPr id="4" name="Content Placeholder 3">
            <a:extLst>
              <a:ext uri="{FF2B5EF4-FFF2-40B4-BE49-F238E27FC236}">
                <a16:creationId xmlns:a16="http://schemas.microsoft.com/office/drawing/2014/main" id="{129772D4-4049-506F-9C7E-F7940C29A4A8}"/>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845337" y="3124037"/>
            <a:ext cx="2691741" cy="2018806"/>
          </a:xfrm>
          <a:prstGeom prst="rect">
            <a:avLst/>
          </a:prstGeom>
        </p:spPr>
      </p:pic>
    </p:spTree>
    <p:extLst>
      <p:ext uri="{BB962C8B-B14F-4D97-AF65-F5344CB8AC3E}">
        <p14:creationId xmlns:p14="http://schemas.microsoft.com/office/powerpoint/2010/main" val="2849258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E197327-A646-FD76-1072-8584299B56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43467" y="702732"/>
            <a:ext cx="10905066" cy="54525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037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948C-5CE5-E801-A973-15356C032E43}"/>
              </a:ext>
            </a:extLst>
          </p:cNvPr>
          <p:cNvSpPr>
            <a:spLocks noGrp="1"/>
          </p:cNvSpPr>
          <p:nvPr>
            <p:ph type="title"/>
          </p:nvPr>
        </p:nvSpPr>
        <p:spPr>
          <a:xfrm>
            <a:off x="839788" y="457200"/>
            <a:ext cx="3932237" cy="1600200"/>
          </a:xfrm>
        </p:spPr>
        <p:txBody>
          <a:bodyPr vert="horz" lIns="91440" tIns="45720" rIns="91440" bIns="45720" rtlCol="0" anchor="b">
            <a:normAutofit/>
          </a:bodyPr>
          <a:lstStyle/>
          <a:p>
            <a:r>
              <a:rPr lang="en-US" sz="1800" kern="1200" dirty="0"/>
              <a:t>.</a:t>
            </a:r>
          </a:p>
        </p:txBody>
      </p:sp>
      <p:pic>
        <p:nvPicPr>
          <p:cNvPr id="9" name="Content Placeholder 8">
            <a:extLst>
              <a:ext uri="{FF2B5EF4-FFF2-40B4-BE49-F238E27FC236}">
                <a16:creationId xmlns:a16="http://schemas.microsoft.com/office/drawing/2014/main" id="{26D09E90-013E-B54D-D878-648CF9CDF940}"/>
              </a:ext>
            </a:extLst>
          </p:cNvPr>
          <p:cNvPicPr>
            <a:picLocks noGrp="1" noChangeAspect="1"/>
          </p:cNvPicPr>
          <p:nvPr>
            <p:ph idx="1"/>
          </p:nvPr>
        </p:nvPicPr>
        <p:blipFill>
          <a:blip r:embed="rId3" cstate="print"/>
          <a:stretch>
            <a:fillRect/>
          </a:stretch>
        </p:blipFill>
        <p:spPr>
          <a:xfrm>
            <a:off x="7163499" y="79937"/>
            <a:ext cx="3654589" cy="5475039"/>
          </a:xfrm>
          <a:prstGeom prst="rect">
            <a:avLst/>
          </a:prstGeom>
          <a:noFill/>
        </p:spPr>
      </p:pic>
      <p:sp>
        <p:nvSpPr>
          <p:cNvPr id="29" name="Text Placeholder 3">
            <a:extLst>
              <a:ext uri="{FF2B5EF4-FFF2-40B4-BE49-F238E27FC236}">
                <a16:creationId xmlns:a16="http://schemas.microsoft.com/office/drawing/2014/main" id="{2812B79A-6261-3BAB-DB77-E7F48F64FA16}"/>
              </a:ext>
            </a:extLst>
          </p:cNvPr>
          <p:cNvSpPr>
            <a:spLocks noGrp="1"/>
          </p:cNvSpPr>
          <p:nvPr>
            <p:ph type="body" sz="half" idx="2"/>
          </p:nvPr>
        </p:nvSpPr>
        <p:spPr>
          <a:xfrm>
            <a:off x="1096265" y="151606"/>
            <a:ext cx="3932237" cy="3811588"/>
          </a:xfrm>
        </p:spPr>
        <p:txBody>
          <a:bodyPr>
            <a:noAutofit/>
          </a:bodyPr>
          <a:lstStyle/>
          <a:p>
            <a:r>
              <a:rPr lang="en-US" sz="3200" dirty="0">
                <a:solidFill>
                  <a:schemeClr val="bg1"/>
                </a:solidFill>
              </a:rPr>
              <a:t>For example, adults with diabetes are nearly twice as likely to have heart disease or stroke as adults without diabetes. High blood glucose can damage blood vessels and nerves controlling the heart and circulation</a:t>
            </a:r>
          </a:p>
        </p:txBody>
      </p:sp>
    </p:spTree>
    <p:extLst>
      <p:ext uri="{BB962C8B-B14F-4D97-AF65-F5344CB8AC3E}">
        <p14:creationId xmlns:p14="http://schemas.microsoft.com/office/powerpoint/2010/main" val="980323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F96E9E-0F7C-CA35-CEDC-3076A8897C8F}"/>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Background  </a:t>
            </a:r>
          </a:p>
        </p:txBody>
      </p:sp>
      <p:sp>
        <p:nvSpPr>
          <p:cNvPr id="3" name="Text Placeholder 2">
            <a:extLst>
              <a:ext uri="{FF2B5EF4-FFF2-40B4-BE49-F238E27FC236}">
                <a16:creationId xmlns:a16="http://schemas.microsoft.com/office/drawing/2014/main" id="{B8B9E2DB-EEF2-C361-A17B-6A22D7BC2708}"/>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62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2B6D2E-730C-B181-9D4F-DFE235076649}"/>
              </a:ext>
            </a:extLst>
          </p:cNvPr>
          <p:cNvSpPr>
            <a:spLocks noGrp="1"/>
          </p:cNvSpPr>
          <p:nvPr>
            <p:ph type="title"/>
          </p:nvPr>
        </p:nvSpPr>
        <p:spPr>
          <a:xfrm>
            <a:off x="1113810" y="3023754"/>
            <a:ext cx="4900144" cy="2736965"/>
          </a:xfrm>
        </p:spPr>
        <p:txBody>
          <a:bodyPr vert="horz" lIns="91440" tIns="45720" rIns="91440" bIns="45720" rtlCol="0" anchor="t">
            <a:normAutofit/>
          </a:bodyPr>
          <a:lstStyle/>
          <a:p>
            <a:r>
              <a:rPr lang="en-US" sz="4600"/>
              <a:t>Prevention and early intervention FIFE HSCP strategy -2024</a:t>
            </a:r>
          </a:p>
        </p:txBody>
      </p:sp>
      <p:sp>
        <p:nvSpPr>
          <p:cNvPr id="3" name="Text Placeholder 2">
            <a:extLst>
              <a:ext uri="{FF2B5EF4-FFF2-40B4-BE49-F238E27FC236}">
                <a16:creationId xmlns:a16="http://schemas.microsoft.com/office/drawing/2014/main" id="{B63963D6-A2E1-D019-0B75-1EEEE156BC06}"/>
              </a:ext>
            </a:extLst>
          </p:cNvPr>
          <p:cNvSpPr>
            <a:spLocks noGrp="1"/>
          </p:cNvSpPr>
          <p:nvPr>
            <p:ph type="body" idx="1"/>
          </p:nvPr>
        </p:nvSpPr>
        <p:spPr>
          <a:xfrm>
            <a:off x="1113809" y="1016076"/>
            <a:ext cx="4900143" cy="1709849"/>
          </a:xfrm>
        </p:spPr>
        <p:txBody>
          <a:bodyPr vert="horz" lIns="91440" tIns="45720" rIns="91440" bIns="45720" rtlCol="0" anchor="b">
            <a:normAutofit/>
          </a:bodyPr>
          <a:lstStyle/>
          <a:p>
            <a:endParaRPr lang="en-US" sz="2000">
              <a:solidFill>
                <a:schemeClr val="tx1"/>
              </a:solidFill>
            </a:endParaRPr>
          </a:p>
        </p:txBody>
      </p:sp>
      <p:grpSp>
        <p:nvGrpSpPr>
          <p:cNvPr id="36" name="Group 3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75F767-92D6-C44A-581E-977C12C8403B}"/>
              </a:ext>
            </a:extLst>
          </p:cNvPr>
          <p:cNvPicPr>
            <a:picLocks noChangeAspect="1"/>
          </p:cNvPicPr>
          <p:nvPr/>
        </p:nvPicPr>
        <p:blipFill>
          <a:blip r:embed="rId3" cstate="print"/>
          <a:stretch>
            <a:fillRect/>
          </a:stretch>
        </p:blipFill>
        <p:spPr>
          <a:xfrm>
            <a:off x="7114162" y="698976"/>
            <a:ext cx="4324849" cy="2097550"/>
          </a:xfrm>
          <a:prstGeom prst="rect">
            <a:avLst/>
          </a:prstGeom>
        </p:spPr>
      </p:pic>
      <p:sp>
        <p:nvSpPr>
          <p:cNvPr id="35" name="Rectangle 3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BC40BCC-4B32-83D7-3885-D75280E6B663}"/>
              </a:ext>
            </a:extLst>
          </p:cNvPr>
          <p:cNvPicPr>
            <a:picLocks noChangeAspect="1"/>
          </p:cNvPicPr>
          <p:nvPr/>
        </p:nvPicPr>
        <p:blipFill>
          <a:blip r:embed="rId4" cstate="print"/>
          <a:stretch>
            <a:fillRect/>
          </a:stretch>
        </p:blipFill>
        <p:spPr>
          <a:xfrm>
            <a:off x="7114162" y="4492718"/>
            <a:ext cx="4324849" cy="919030"/>
          </a:xfrm>
          <a:prstGeom prst="rect">
            <a:avLst/>
          </a:prstGeom>
        </p:spPr>
      </p:pic>
    </p:spTree>
    <p:extLst>
      <p:ext uri="{BB962C8B-B14F-4D97-AF65-F5344CB8AC3E}">
        <p14:creationId xmlns:p14="http://schemas.microsoft.com/office/powerpoint/2010/main" val="2696063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3FAC1F-D00B-C9F7-2030-7C9536CDA2AB}"/>
              </a:ext>
            </a:extLst>
          </p:cNvPr>
          <p:cNvPicPr>
            <a:picLocks noChangeAspect="1"/>
          </p:cNvPicPr>
          <p:nvPr/>
        </p:nvPicPr>
        <p:blipFill>
          <a:blip r:embed="rId3" cstate="print"/>
          <a:stretch>
            <a:fillRect/>
          </a:stretch>
        </p:blipFill>
        <p:spPr>
          <a:xfrm>
            <a:off x="2032101" y="643466"/>
            <a:ext cx="7874302" cy="5571067"/>
          </a:xfrm>
          <a:prstGeom prst="rect">
            <a:avLst/>
          </a:prstGeom>
        </p:spPr>
      </p:pic>
      <p:sp>
        <p:nvSpPr>
          <p:cNvPr id="6" name="Oval 5">
            <a:extLst>
              <a:ext uri="{FF2B5EF4-FFF2-40B4-BE49-F238E27FC236}">
                <a16:creationId xmlns:a16="http://schemas.microsoft.com/office/drawing/2014/main" id="{92C81889-D107-0E6B-EFAA-5F36D10E3B5C}"/>
              </a:ext>
            </a:extLst>
          </p:cNvPr>
          <p:cNvSpPr/>
          <p:nvPr/>
        </p:nvSpPr>
        <p:spPr>
          <a:xfrm>
            <a:off x="6163052" y="1077363"/>
            <a:ext cx="2562225" cy="70909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204E3568-B0F9-63EA-2082-368441EBBC11}"/>
              </a:ext>
            </a:extLst>
          </p:cNvPr>
          <p:cNvPicPr>
            <a:picLocks noChangeAspect="1"/>
          </p:cNvPicPr>
          <p:nvPr/>
        </p:nvPicPr>
        <p:blipFill>
          <a:blip r:embed="rId4" cstate="print"/>
          <a:stretch>
            <a:fillRect/>
          </a:stretch>
        </p:blipFill>
        <p:spPr>
          <a:xfrm>
            <a:off x="6096000" y="2613583"/>
            <a:ext cx="2578832" cy="725487"/>
          </a:xfrm>
          <a:prstGeom prst="rect">
            <a:avLst/>
          </a:prstGeom>
        </p:spPr>
      </p:pic>
      <p:pic>
        <p:nvPicPr>
          <p:cNvPr id="11" name="Picture 10">
            <a:extLst>
              <a:ext uri="{FF2B5EF4-FFF2-40B4-BE49-F238E27FC236}">
                <a16:creationId xmlns:a16="http://schemas.microsoft.com/office/drawing/2014/main" id="{483B9475-6E50-D85D-3F63-9071FABC5998}"/>
              </a:ext>
            </a:extLst>
          </p:cNvPr>
          <p:cNvPicPr>
            <a:picLocks noChangeAspect="1"/>
          </p:cNvPicPr>
          <p:nvPr/>
        </p:nvPicPr>
        <p:blipFill>
          <a:blip r:embed="rId4" cstate="print"/>
          <a:stretch>
            <a:fillRect/>
          </a:stretch>
        </p:blipFill>
        <p:spPr>
          <a:xfrm>
            <a:off x="2032101" y="3339070"/>
            <a:ext cx="2954390" cy="934166"/>
          </a:xfrm>
          <a:prstGeom prst="rect">
            <a:avLst/>
          </a:prstGeom>
        </p:spPr>
      </p:pic>
    </p:spTree>
    <p:extLst>
      <p:ext uri="{BB962C8B-B14F-4D97-AF65-F5344CB8AC3E}">
        <p14:creationId xmlns:p14="http://schemas.microsoft.com/office/powerpoint/2010/main" val="4054281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78690-EFE0-BD95-9AEB-77595367AE05}"/>
              </a:ext>
            </a:extLst>
          </p:cNvPr>
          <p:cNvPicPr>
            <a:picLocks noChangeAspect="1"/>
          </p:cNvPicPr>
          <p:nvPr/>
        </p:nvPicPr>
        <p:blipFill>
          <a:blip r:embed="rId3" cstate="print"/>
          <a:srcRect r="4962" b="2"/>
          <a:stretch>
            <a:fillRect/>
          </a:stretch>
        </p:blipFill>
        <p:spPr>
          <a:xfrm>
            <a:off x="7967351" y="-1"/>
            <a:ext cx="4224651" cy="3346705"/>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3" name="Picture 2">
            <a:extLst>
              <a:ext uri="{FF2B5EF4-FFF2-40B4-BE49-F238E27FC236}">
                <a16:creationId xmlns:a16="http://schemas.microsoft.com/office/drawing/2014/main" id="{E0830E34-ECB4-5531-6BD7-E1E50F33AFF6}"/>
              </a:ext>
            </a:extLst>
          </p:cNvPr>
          <p:cNvPicPr>
            <a:picLocks noChangeAspect="1"/>
          </p:cNvPicPr>
          <p:nvPr/>
        </p:nvPicPr>
        <p:blipFill>
          <a:blip r:embed="rId4" cstate="print"/>
          <a:srcRect t="2984" r="1" b="16396"/>
          <a:stretch>
            <a:fillRect/>
          </a:stretch>
        </p:blipFill>
        <p:spPr>
          <a:xfrm>
            <a:off x="4493435" y="243"/>
            <a:ext cx="7698564" cy="3346705"/>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7" name="Picture 6">
            <a:extLst>
              <a:ext uri="{FF2B5EF4-FFF2-40B4-BE49-F238E27FC236}">
                <a16:creationId xmlns:a16="http://schemas.microsoft.com/office/drawing/2014/main" id="{B3D87CCD-B9B8-A503-60BC-73703B699BC8}"/>
              </a:ext>
            </a:extLst>
          </p:cNvPr>
          <p:cNvPicPr>
            <a:picLocks noChangeAspect="1"/>
          </p:cNvPicPr>
          <p:nvPr/>
        </p:nvPicPr>
        <p:blipFill>
          <a:blip r:embed="rId5" cstate="print"/>
          <a:srcRect r="1" b="3602"/>
          <a:stretch>
            <a:fillRect/>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4" name="Picture 3">
            <a:extLst>
              <a:ext uri="{FF2B5EF4-FFF2-40B4-BE49-F238E27FC236}">
                <a16:creationId xmlns:a16="http://schemas.microsoft.com/office/drawing/2014/main" id="{81548573-6BC6-718D-F564-4EB828181BEC}"/>
              </a:ext>
            </a:extLst>
          </p:cNvPr>
          <p:cNvPicPr>
            <a:picLocks noChangeAspect="1"/>
          </p:cNvPicPr>
          <p:nvPr/>
        </p:nvPicPr>
        <p:blipFill>
          <a:blip r:embed="rId6" cstate="print"/>
          <a:srcRect t="10449" r="2" b="8003"/>
          <a:stretch>
            <a:fillRect/>
          </a:stretch>
        </p:blipFill>
        <p:spPr>
          <a:xfrm>
            <a:off x="6350090"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9" name="Picture 8">
            <a:extLst>
              <a:ext uri="{FF2B5EF4-FFF2-40B4-BE49-F238E27FC236}">
                <a16:creationId xmlns:a16="http://schemas.microsoft.com/office/drawing/2014/main" id="{2F25E57E-3154-549F-4BFF-A7F0BFCA65F2}"/>
              </a:ext>
            </a:extLst>
          </p:cNvPr>
          <p:cNvPicPr>
            <a:picLocks noChangeAspect="1"/>
          </p:cNvPicPr>
          <p:nvPr/>
        </p:nvPicPr>
        <p:blipFill>
          <a:blip r:embed="rId7" cstate="print"/>
          <a:srcRect l="13217" r="9710"/>
          <a:stretch>
            <a:fillRect/>
          </a:stretch>
        </p:blipFill>
        <p:spPr>
          <a:xfrm>
            <a:off x="-1" y="3511295"/>
            <a:ext cx="769856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pic>
        <p:nvPicPr>
          <p:cNvPr id="8" name="Picture 7">
            <a:extLst>
              <a:ext uri="{FF2B5EF4-FFF2-40B4-BE49-F238E27FC236}">
                <a16:creationId xmlns:a16="http://schemas.microsoft.com/office/drawing/2014/main" id="{D10882C3-A7C8-6C37-7C03-850446CD521F}"/>
              </a:ext>
            </a:extLst>
          </p:cNvPr>
          <p:cNvPicPr>
            <a:picLocks noChangeAspect="1"/>
          </p:cNvPicPr>
          <p:nvPr/>
        </p:nvPicPr>
        <p:blipFill>
          <a:blip r:embed="rId8" cstate="print"/>
          <a:stretch>
            <a:fillRect/>
          </a:stretch>
        </p:blipFill>
        <p:spPr>
          <a:xfrm>
            <a:off x="0" y="6199332"/>
            <a:ext cx="6230652" cy="658425"/>
          </a:xfrm>
          <a:prstGeom prst="rect">
            <a:avLst/>
          </a:prstGeom>
        </p:spPr>
      </p:pic>
    </p:spTree>
    <p:extLst>
      <p:ext uri="{BB962C8B-B14F-4D97-AF65-F5344CB8AC3E}">
        <p14:creationId xmlns:p14="http://schemas.microsoft.com/office/powerpoint/2010/main" val="3927696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A8FB591-A339-7AF7-4FDC-AB1D55ED0AA7}"/>
              </a:ext>
            </a:extLst>
          </p:cNvPr>
          <p:cNvPicPr>
            <a:picLocks noChangeAspect="1"/>
          </p:cNvPicPr>
          <p:nvPr/>
        </p:nvPicPr>
        <p:blipFill>
          <a:blip r:embed="rId3" cstate="print"/>
          <a:srcRect b="15429"/>
          <a:stretch>
            <a:fillRect/>
          </a:stretch>
        </p:blipFill>
        <p:spPr>
          <a:xfrm>
            <a:off x="-198763" y="385595"/>
            <a:ext cx="12191980" cy="6856718"/>
          </a:xfrm>
          <a:prstGeom prst="rect">
            <a:avLst/>
          </a:prstGeom>
        </p:spPr>
      </p:pic>
      <p:sp>
        <p:nvSpPr>
          <p:cNvPr id="2" name="Oval 1">
            <a:extLst>
              <a:ext uri="{FF2B5EF4-FFF2-40B4-BE49-F238E27FC236}">
                <a16:creationId xmlns:a16="http://schemas.microsoft.com/office/drawing/2014/main" id="{56FD92CB-F652-F0EE-0586-6F71E46AB91C}"/>
              </a:ext>
            </a:extLst>
          </p:cNvPr>
          <p:cNvSpPr/>
          <p:nvPr/>
        </p:nvSpPr>
        <p:spPr>
          <a:xfrm>
            <a:off x="291548" y="5658677"/>
            <a:ext cx="9157252" cy="10866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0791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26" y="374650"/>
            <a:ext cx="10515600" cy="1325563"/>
          </a:xfrm>
        </p:spPr>
        <p:txBody>
          <a:bodyPr>
            <a:normAutofit/>
          </a:bodyPr>
          <a:lstStyle/>
          <a:p>
            <a:r>
              <a:rPr lang="en-GB" b="1" dirty="0">
                <a:solidFill>
                  <a:schemeClr val="bg1"/>
                </a:solidFill>
              </a:rPr>
              <a:t>Atrial fibrillation (AF) </a:t>
            </a:r>
          </a:p>
        </p:txBody>
      </p:sp>
      <p:sp>
        <p:nvSpPr>
          <p:cNvPr id="3" name="Content Placeholder 2"/>
          <p:cNvSpPr>
            <a:spLocks noGrp="1"/>
          </p:cNvSpPr>
          <p:nvPr>
            <p:ph idx="4294967295"/>
          </p:nvPr>
        </p:nvSpPr>
        <p:spPr>
          <a:xfrm>
            <a:off x="462987" y="1440185"/>
            <a:ext cx="11729013" cy="5041900"/>
          </a:xfrm>
        </p:spPr>
        <p:txBody>
          <a:bodyPr>
            <a:normAutofit/>
          </a:bodyPr>
          <a:lstStyle/>
          <a:p>
            <a:r>
              <a:rPr lang="en-GB" dirty="0">
                <a:solidFill>
                  <a:schemeClr val="bg1"/>
                </a:solidFill>
              </a:rPr>
              <a:t>Stroke remains a leading cause of death in Scotland</a:t>
            </a:r>
          </a:p>
          <a:p>
            <a:pPr marL="0" indent="0">
              <a:buNone/>
            </a:pPr>
            <a:endParaRPr lang="en-GB" dirty="0">
              <a:solidFill>
                <a:schemeClr val="bg1"/>
              </a:solidFill>
            </a:endParaRPr>
          </a:p>
          <a:p>
            <a:r>
              <a:rPr lang="en-GB" dirty="0">
                <a:solidFill>
                  <a:schemeClr val="bg1"/>
                </a:solidFill>
              </a:rPr>
              <a:t>Atrial Fibrillation (AF) is thought to be present in around 9% of people over 65 years.  </a:t>
            </a:r>
          </a:p>
          <a:p>
            <a:pPr marL="0" indent="0">
              <a:buNone/>
            </a:pPr>
            <a:endParaRPr lang="en-GB" dirty="0">
              <a:solidFill>
                <a:schemeClr val="bg1"/>
              </a:solidFill>
            </a:endParaRPr>
          </a:p>
          <a:p>
            <a:r>
              <a:rPr lang="en-GB" dirty="0">
                <a:solidFill>
                  <a:schemeClr val="bg1"/>
                </a:solidFill>
              </a:rPr>
              <a:t>With a population of 374,700 and </a:t>
            </a:r>
            <a:r>
              <a:rPr lang="en-GB" dirty="0" err="1">
                <a:solidFill>
                  <a:schemeClr val="bg1"/>
                </a:solidFill>
              </a:rPr>
              <a:t>approx</a:t>
            </a:r>
            <a:r>
              <a:rPr lang="en-GB" dirty="0">
                <a:solidFill>
                  <a:schemeClr val="bg1"/>
                </a:solidFill>
              </a:rPr>
              <a:t> 80,000 of those over 65 years old, Fife have the potential to have approximately 7,200 people with AF.</a:t>
            </a:r>
          </a:p>
          <a:p>
            <a:pPr marL="0" indent="0">
              <a:buNone/>
            </a:pPr>
            <a:endParaRPr lang="en-GB" dirty="0">
              <a:solidFill>
                <a:schemeClr val="bg1"/>
              </a:solidFill>
            </a:endParaRPr>
          </a:p>
          <a:p>
            <a:r>
              <a:rPr lang="en-GB" dirty="0">
                <a:solidFill>
                  <a:schemeClr val="bg1"/>
                </a:solidFill>
              </a:rPr>
              <a:t> It is estimated that one in five strokes can be attributed to undiagnosed AF</a:t>
            </a:r>
          </a:p>
          <a:p>
            <a:pPr marL="0" indent="0">
              <a:buNone/>
            </a:pPr>
            <a:endParaRPr lang="en-GB" dirty="0"/>
          </a:p>
          <a:p>
            <a:endParaRPr lang="en-GB" dirty="0"/>
          </a:p>
        </p:txBody>
      </p:sp>
    </p:spTree>
    <p:extLst>
      <p:ext uri="{BB962C8B-B14F-4D97-AF65-F5344CB8AC3E}">
        <p14:creationId xmlns:p14="http://schemas.microsoft.com/office/powerpoint/2010/main" val="2753290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A70248F-844F-2316-64E1-6A8CDD1EEB10}"/>
              </a:ext>
            </a:extLst>
          </p:cNvPr>
          <p:cNvPicPr>
            <a:picLocks noChangeAspect="1"/>
          </p:cNvPicPr>
          <p:nvPr/>
        </p:nvPicPr>
        <p:blipFill>
          <a:blip r:embed="rId3" cstate="print"/>
          <a:srcRect l="8306" r="23260"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69C67475-8CE4-2759-061D-A897486ADAB6}"/>
              </a:ext>
            </a:extLst>
          </p:cNvPr>
          <p:cNvSpPr>
            <a:spLocks noGrp="1"/>
          </p:cNvSpPr>
          <p:nvPr>
            <p:ph idx="1"/>
          </p:nvPr>
        </p:nvSpPr>
        <p:spPr>
          <a:xfrm>
            <a:off x="7320465" y="397565"/>
            <a:ext cx="4646248" cy="5705123"/>
          </a:xfrm>
        </p:spPr>
        <p:txBody>
          <a:bodyPr>
            <a:noAutofit/>
          </a:bodyPr>
          <a:lstStyle/>
          <a:p>
            <a:r>
              <a:rPr lang="en-GB" sz="1800" dirty="0">
                <a:solidFill>
                  <a:schemeClr val="tx1"/>
                </a:solidFill>
              </a:rPr>
              <a:t>AF related strokes are associated with greater disability and mortality than non-AF related strokes thereby resulting in significant personal, societal and NHS costs.</a:t>
            </a:r>
          </a:p>
          <a:p>
            <a:pPr marL="0" indent="0">
              <a:buNone/>
            </a:pPr>
            <a:endParaRPr lang="en-GB" sz="1800" dirty="0">
              <a:solidFill>
                <a:schemeClr val="tx1"/>
              </a:solidFill>
            </a:endParaRPr>
          </a:p>
          <a:p>
            <a:r>
              <a:rPr lang="en-GB" sz="1800" dirty="0">
                <a:solidFill>
                  <a:schemeClr val="tx1"/>
                </a:solidFill>
              </a:rPr>
              <a:t>Heart Disease Action Plan (2021) &amp; Stroke Improvement Plan (2023), aim to prevent as many strokes as possible by early detection of key risk factors such as AF. </a:t>
            </a:r>
          </a:p>
          <a:p>
            <a:pPr marL="0" indent="0">
              <a:buNone/>
            </a:pPr>
            <a:endParaRPr lang="en-GB" sz="1800" dirty="0">
              <a:solidFill>
                <a:schemeClr val="tx1"/>
              </a:solidFill>
            </a:endParaRPr>
          </a:p>
          <a:p>
            <a:r>
              <a:rPr lang="en-GB" sz="1800" dirty="0">
                <a:solidFill>
                  <a:schemeClr val="tx1"/>
                </a:solidFill>
              </a:rPr>
              <a:t>As part of the action plan, a national arterial fibrillation steering group came together  to drive improvements in detection and management of AF in Scotland</a:t>
            </a:r>
          </a:p>
          <a:p>
            <a:endParaRPr lang="en-GB" sz="1800" dirty="0">
              <a:solidFill>
                <a:schemeClr val="tx1"/>
              </a:solidFill>
            </a:endParaRPr>
          </a:p>
          <a:p>
            <a:r>
              <a:rPr lang="en-GB" sz="1800" dirty="0">
                <a:solidFill>
                  <a:schemeClr val="tx1"/>
                </a:solidFill>
              </a:rPr>
              <a:t> The development of models to establish ways to reach </a:t>
            </a:r>
            <a:r>
              <a:rPr lang="en-GB" sz="1800" b="1" dirty="0">
                <a:solidFill>
                  <a:schemeClr val="tx1"/>
                </a:solidFill>
              </a:rPr>
              <a:t>people who are less likely to engage with healthcare </a:t>
            </a:r>
            <a:r>
              <a:rPr lang="en-GB" sz="1800" dirty="0">
                <a:solidFill>
                  <a:schemeClr val="tx1"/>
                </a:solidFill>
              </a:rPr>
              <a:t>is a recognised priority for both the heart and stroke action groups.</a:t>
            </a:r>
          </a:p>
          <a:p>
            <a:endParaRPr lang="en-GB" sz="1800" dirty="0"/>
          </a:p>
        </p:txBody>
      </p:sp>
    </p:spTree>
    <p:extLst>
      <p:ext uri="{BB962C8B-B14F-4D97-AF65-F5344CB8AC3E}">
        <p14:creationId xmlns:p14="http://schemas.microsoft.com/office/powerpoint/2010/main" val="720278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AA8ABB-E28C-4BD6-B2CD-376882E92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71FE8D-D8F7-DBE4-43EA-815E31779FE0}"/>
              </a:ext>
            </a:extLst>
          </p:cNvPr>
          <p:cNvSpPr>
            <a:spLocks noGrp="1"/>
          </p:cNvSpPr>
          <p:nvPr>
            <p:ph type="title"/>
          </p:nvPr>
        </p:nvSpPr>
        <p:spPr>
          <a:xfrm>
            <a:off x="8763604" y="679731"/>
            <a:ext cx="3090345" cy="3736540"/>
          </a:xfrm>
        </p:spPr>
        <p:txBody>
          <a:bodyPr vert="horz" lIns="91440" tIns="45720" rIns="91440" bIns="45720" rtlCol="0" anchor="b">
            <a:normAutofit fontScale="90000"/>
          </a:bodyPr>
          <a:lstStyle/>
          <a:p>
            <a:r>
              <a:rPr lang="en-GB" dirty="0"/>
              <a:t>Podiatry practitioners are ideally placed to undertake pedal pulse surveillance </a:t>
            </a:r>
            <a:endParaRPr lang="en-US" sz="3900" kern="1200" dirty="0">
              <a:solidFill>
                <a:schemeClr val="tx1"/>
              </a:solidFill>
              <a:latin typeface="+mj-lt"/>
              <a:ea typeface="+mj-ea"/>
              <a:cs typeface="+mj-cs"/>
            </a:endParaRPr>
          </a:p>
        </p:txBody>
      </p:sp>
      <p:grpSp>
        <p:nvGrpSpPr>
          <p:cNvPr id="18" name="Group 17">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524256" cy="5777808"/>
          </a:xfrm>
        </p:grpSpPr>
        <p:cxnSp>
          <p:nvCxnSpPr>
            <p:cNvPr id="19" name="Straight Connector 18">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3ADDCF0-3B60-E970-4309-03722A663F95}"/>
              </a:ext>
            </a:extLst>
          </p:cNvPr>
          <p:cNvPicPr>
            <a:picLocks noChangeAspect="1"/>
          </p:cNvPicPr>
          <p:nvPr/>
        </p:nvPicPr>
        <p:blipFill>
          <a:blip r:embed="rId3" cstate="print">
            <a:extLst>
              <a:ext uri="{28A0092B-C50C-407E-A947-70E740481C1C}">
                <a14:useLocalDpi xmlns:a14="http://schemas.microsoft.com/office/drawing/2010/main" val="0"/>
              </a:ext>
            </a:extLst>
          </a:blip>
          <a:srcRect t="4536" r="2" b="12289"/>
          <a:stretch>
            <a:fillRect/>
          </a:stretch>
        </p:blipFill>
        <p:spPr>
          <a:xfrm>
            <a:off x="996363" y="972235"/>
            <a:ext cx="3383280" cy="5047735"/>
          </a:xfrm>
          <a:prstGeom prst="rect">
            <a:avLst/>
          </a:prstGeom>
        </p:spPr>
      </p:pic>
      <p:pic>
        <p:nvPicPr>
          <p:cNvPr id="6" name="Picture 5">
            <a:extLst>
              <a:ext uri="{FF2B5EF4-FFF2-40B4-BE49-F238E27FC236}">
                <a16:creationId xmlns:a16="http://schemas.microsoft.com/office/drawing/2014/main" id="{0715A8A4-286F-A918-D330-8B4D022A2884}"/>
              </a:ext>
            </a:extLst>
          </p:cNvPr>
          <p:cNvPicPr>
            <a:picLocks noChangeAspect="1"/>
          </p:cNvPicPr>
          <p:nvPr/>
        </p:nvPicPr>
        <p:blipFill>
          <a:blip r:embed="rId4" cstate="print">
            <a:extLst>
              <a:ext uri="{28A0092B-C50C-407E-A947-70E740481C1C}">
                <a14:useLocalDpi xmlns:a14="http://schemas.microsoft.com/office/drawing/2010/main" val="0"/>
              </a:ext>
            </a:extLst>
          </a:blip>
          <a:srcRect t="6650" r="-3" b="3980"/>
          <a:stretch>
            <a:fillRect/>
          </a:stretch>
        </p:blipFill>
        <p:spPr>
          <a:xfrm rot="5400000">
            <a:off x="3851411" y="1804462"/>
            <a:ext cx="5047735" cy="3383280"/>
          </a:xfrm>
          <a:prstGeom prst="rect">
            <a:avLst/>
          </a:prstGeom>
        </p:spPr>
      </p:pic>
    </p:spTree>
    <p:extLst>
      <p:ext uri="{BB962C8B-B14F-4D97-AF65-F5344CB8AC3E}">
        <p14:creationId xmlns:p14="http://schemas.microsoft.com/office/powerpoint/2010/main" val="2546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8C8BE2-1A0C-ADF6-BEFF-B7EFB5D6E874}"/>
              </a:ext>
            </a:extLst>
          </p:cNvPr>
          <p:cNvPicPr>
            <a:picLocks noChangeAspect="1"/>
          </p:cNvPicPr>
          <p:nvPr/>
        </p:nvPicPr>
        <p:blipFill>
          <a:blip r:embed="rId3" cstate="print"/>
          <a:stretch>
            <a:fillRect/>
          </a:stretch>
        </p:blipFill>
        <p:spPr>
          <a:xfrm>
            <a:off x="643467" y="2039938"/>
            <a:ext cx="5291666" cy="2778124"/>
          </a:xfrm>
          <a:prstGeom prst="rect">
            <a:avLst/>
          </a:prstGeom>
        </p:spPr>
      </p:pic>
      <p:pic>
        <p:nvPicPr>
          <p:cNvPr id="5" name="Picture 4">
            <a:extLst>
              <a:ext uri="{FF2B5EF4-FFF2-40B4-BE49-F238E27FC236}">
                <a16:creationId xmlns:a16="http://schemas.microsoft.com/office/drawing/2014/main" id="{72702121-39FD-EEC3-0217-C6201E530677}"/>
              </a:ext>
            </a:extLst>
          </p:cNvPr>
          <p:cNvPicPr>
            <a:picLocks noChangeAspect="1"/>
          </p:cNvPicPr>
          <p:nvPr/>
        </p:nvPicPr>
        <p:blipFill>
          <a:blip r:embed="rId4" cstate="print"/>
          <a:stretch>
            <a:fillRect/>
          </a:stretch>
        </p:blipFill>
        <p:spPr>
          <a:xfrm>
            <a:off x="6256865" y="2053166"/>
            <a:ext cx="5291667" cy="2751667"/>
          </a:xfrm>
          <a:prstGeom prst="rect">
            <a:avLst/>
          </a:prstGeom>
        </p:spPr>
      </p:pic>
      <p:sp>
        <p:nvSpPr>
          <p:cNvPr id="7" name="TextBox 6">
            <a:extLst>
              <a:ext uri="{FF2B5EF4-FFF2-40B4-BE49-F238E27FC236}">
                <a16:creationId xmlns:a16="http://schemas.microsoft.com/office/drawing/2014/main" id="{6FEA42F9-6211-C784-8A57-8E2527302C84}"/>
              </a:ext>
            </a:extLst>
          </p:cNvPr>
          <p:cNvSpPr txBox="1"/>
          <p:nvPr/>
        </p:nvSpPr>
        <p:spPr>
          <a:xfrm>
            <a:off x="6804685" y="3353057"/>
            <a:ext cx="4481477" cy="1779050"/>
          </a:xfrm>
          <a:prstGeom prst="rect">
            <a:avLst/>
          </a:prstGeom>
        </p:spPr>
        <p:txBody>
          <a:bodyPr vert="horz" lIns="91440" tIns="45720" rIns="91440" bIns="45720" rtlCol="0" anchor="t">
            <a:normAutofit/>
          </a:bodyPr>
          <a:lstStyle/>
          <a:p>
            <a:pPr>
              <a:lnSpc>
                <a:spcPct val="90000"/>
              </a:lnSpc>
              <a:spcBef>
                <a:spcPct val="0"/>
              </a:spcBef>
              <a:spcAft>
                <a:spcPts val="600"/>
              </a:spcAft>
            </a:pPr>
            <a:endParaRPr lang="en-US" sz="4000" dirty="0">
              <a:solidFill>
                <a:schemeClr val="tx2"/>
              </a:solidFill>
              <a:latin typeface="+mj-lt"/>
              <a:ea typeface="+mj-ea"/>
              <a:cs typeface="+mj-cs"/>
            </a:endParaRPr>
          </a:p>
        </p:txBody>
      </p:sp>
    </p:spTree>
    <p:extLst>
      <p:ext uri="{BB962C8B-B14F-4D97-AF65-F5344CB8AC3E}">
        <p14:creationId xmlns:p14="http://schemas.microsoft.com/office/powerpoint/2010/main" val="551666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 Media 7">
            <a:hlinkClick r:id="" action="ppaction://media"/>
            <a:extLst>
              <a:ext uri="{FF2B5EF4-FFF2-40B4-BE49-F238E27FC236}">
                <a16:creationId xmlns:a16="http://schemas.microsoft.com/office/drawing/2014/main" id="{FEDE032D-DE5E-9CC8-B9E7-0ECD0627AC3C}"/>
              </a:ext>
            </a:extLst>
          </p:cNvPr>
          <p:cNvPicPr>
            <a:picLocks noRot="1" noChangeAspect="1"/>
          </p:cNvPicPr>
          <p:nvPr>
            <a:videoFile r:link="rId1"/>
          </p:nvPr>
        </p:nvPicPr>
        <p:blipFill>
          <a:blip r:embed="rId4" cstate="print"/>
          <a:stretch>
            <a:fillRect/>
          </a:stretch>
        </p:blipFill>
        <p:spPr>
          <a:xfrm>
            <a:off x="1165852" y="643466"/>
            <a:ext cx="9860295" cy="5571067"/>
          </a:xfrm>
          <a:prstGeom prst="rect">
            <a:avLst/>
          </a:prstGeom>
        </p:spPr>
      </p:pic>
    </p:spTree>
    <p:extLst>
      <p:ext uri="{BB962C8B-B14F-4D97-AF65-F5344CB8AC3E}">
        <p14:creationId xmlns:p14="http://schemas.microsoft.com/office/powerpoint/2010/main" val="413078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D64EBC-F7A9-C96E-500F-DCA2A3418CE8}"/>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b="1" kern="1200">
                <a:solidFill>
                  <a:schemeClr val="tx1"/>
                </a:solidFill>
                <a:latin typeface="+mj-lt"/>
                <a:ea typeface="+mj-ea"/>
                <a:cs typeface="+mj-cs"/>
              </a:rPr>
              <a:t>Activity – demonstration and then try in groups </a:t>
            </a:r>
          </a:p>
        </p:txBody>
      </p:sp>
      <p:sp>
        <p:nvSpPr>
          <p:cNvPr id="3" name="Content Placeholder 2">
            <a:extLst>
              <a:ext uri="{FF2B5EF4-FFF2-40B4-BE49-F238E27FC236}">
                <a16:creationId xmlns:a16="http://schemas.microsoft.com/office/drawing/2014/main" id="{E11403EC-D6E3-BF98-74A7-F6964DFE36A2}"/>
              </a:ext>
            </a:extLst>
          </p:cNvPr>
          <p:cNvSpPr>
            <a:spLocks noGrp="1"/>
          </p:cNvSpPr>
          <p:nvPr>
            <p:ph idx="1"/>
          </p:nvPr>
        </p:nvSpPr>
        <p:spPr>
          <a:xfrm>
            <a:off x="1524000" y="5514052"/>
            <a:ext cx="9144000" cy="651910"/>
          </a:xfrm>
        </p:spPr>
        <p:txBody>
          <a:bodyPr vert="horz" lIns="91440" tIns="45720" rIns="91440" bIns="45720" rtlCol="0" anchor="ctr">
            <a:normAutofit/>
          </a:bodyPr>
          <a:lstStyle/>
          <a:p>
            <a:pPr marL="0" indent="0" algn="ctr">
              <a:buNone/>
            </a:pPr>
            <a:r>
              <a:rPr lang="en-US" sz="2400" kern="1200" dirty="0">
                <a:solidFill>
                  <a:schemeClr val="tx1"/>
                </a:solidFill>
                <a:latin typeface="+mn-lt"/>
                <a:ea typeface="+mn-ea"/>
                <a:cs typeface="+mn-cs"/>
              </a:rPr>
              <a:t>Find  your </a:t>
            </a:r>
            <a:r>
              <a:rPr lang="en-US" sz="2400" dirty="0">
                <a:solidFill>
                  <a:schemeClr val="tx1"/>
                </a:solidFill>
              </a:rPr>
              <a:t>D</a:t>
            </a:r>
            <a:r>
              <a:rPr lang="en-US" sz="2400" kern="1200" dirty="0">
                <a:solidFill>
                  <a:schemeClr val="tx1"/>
                </a:solidFill>
                <a:latin typeface="+mn-lt"/>
                <a:ea typeface="+mn-ea"/>
                <a:cs typeface="+mn-cs"/>
              </a:rPr>
              <a:t>orsalis </a:t>
            </a:r>
            <a:r>
              <a:rPr lang="en-US" sz="2400" dirty="0">
                <a:solidFill>
                  <a:schemeClr val="tx1"/>
                </a:solidFill>
              </a:rPr>
              <a:t>p</a:t>
            </a:r>
            <a:r>
              <a:rPr lang="en-US" sz="2400" kern="1200" dirty="0">
                <a:solidFill>
                  <a:schemeClr val="tx1"/>
                </a:solidFill>
                <a:latin typeface="+mn-lt"/>
                <a:ea typeface="+mn-ea"/>
                <a:cs typeface="+mn-cs"/>
              </a:rPr>
              <a:t>edis  or and  Posterior tibial arteries</a:t>
            </a:r>
          </a:p>
        </p:txBody>
      </p:sp>
      <p:cxnSp>
        <p:nvCxnSpPr>
          <p:cNvPr id="29" name="Straight Connector 28">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391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E3769-C8BA-0483-9A56-585B3B39DDE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t>Regular and irregular Rhythm </a:t>
            </a:r>
          </a:p>
        </p:txBody>
      </p:sp>
      <p:pic>
        <p:nvPicPr>
          <p:cNvPr id="7" name="Content Placeholder 6">
            <a:extLst>
              <a:ext uri="{FF2B5EF4-FFF2-40B4-BE49-F238E27FC236}">
                <a16:creationId xmlns:a16="http://schemas.microsoft.com/office/drawing/2014/main" id="{28DC09CC-1363-93F1-D6AE-BDBAD8209AE8}"/>
              </a:ext>
            </a:extLst>
          </p:cNvPr>
          <p:cNvPicPr>
            <a:picLocks noGrp="1" noChangeAspect="1"/>
          </p:cNvPicPr>
          <p:nvPr>
            <p:ph idx="1"/>
          </p:nvPr>
        </p:nvPicPr>
        <p:blipFill>
          <a:blip r:embed="rId3" cstate="print"/>
          <a:stretch>
            <a:fillRect/>
          </a:stretch>
        </p:blipFill>
        <p:spPr>
          <a:xfrm>
            <a:off x="464999" y="2107580"/>
            <a:ext cx="11522561" cy="3212196"/>
          </a:xfrm>
          <a:prstGeom prst="rect">
            <a:avLst/>
          </a:prstGeom>
          <a:noFill/>
        </p:spPr>
      </p:pic>
    </p:spTree>
    <p:extLst>
      <p:ext uri="{BB962C8B-B14F-4D97-AF65-F5344CB8AC3E}">
        <p14:creationId xmlns:p14="http://schemas.microsoft.com/office/powerpoint/2010/main" val="2049336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7ACA-62E0-1404-81FA-8DC0FA1D2845}"/>
              </a:ext>
            </a:extLst>
          </p:cNvPr>
          <p:cNvSpPr>
            <a:spLocks noGrp="1"/>
          </p:cNvSpPr>
          <p:nvPr>
            <p:ph type="title"/>
          </p:nvPr>
        </p:nvSpPr>
        <p:spPr/>
        <p:txBody>
          <a:bodyPr/>
          <a:lstStyle/>
          <a:p>
            <a:r>
              <a:rPr lang="en-GB" dirty="0"/>
              <a:t> </a:t>
            </a:r>
            <a:r>
              <a:rPr lang="en-GB" dirty="0">
                <a:solidFill>
                  <a:schemeClr val="bg1"/>
                </a:solidFill>
              </a:rPr>
              <a:t>Activity- regular or irregular sound?</a:t>
            </a:r>
          </a:p>
        </p:txBody>
      </p:sp>
      <p:pic>
        <p:nvPicPr>
          <p:cNvPr id="4" name="New Recording 2">
            <a:hlinkClick r:id="" action="ppaction://media"/>
            <a:extLst>
              <a:ext uri="{FF2B5EF4-FFF2-40B4-BE49-F238E27FC236}">
                <a16:creationId xmlns:a16="http://schemas.microsoft.com/office/drawing/2014/main" id="{9DC3A10F-4F8B-6C0C-BAE7-6385B91E8242}"/>
              </a:ext>
            </a:extLst>
          </p:cNvPr>
          <p:cNvPicPr>
            <a:picLocks noChangeAspect="1"/>
          </p:cNvPicPr>
          <p:nvPr>
            <a:audioFile r:link="rId2"/>
            <p:extLst>
              <p:ext uri="{DAA4B4D4-6D71-4841-9C94-3DE7FCFB9230}">
                <p14:media xmlns:p14="http://schemas.microsoft.com/office/powerpoint/2010/main" r:embed="rId1"/>
              </p:ext>
            </p:extLst>
          </p:nvPr>
        </p:nvPicPr>
        <p:blipFill>
          <a:blip r:embed="rId23" cstate="print"/>
          <a:stretch>
            <a:fillRect/>
          </a:stretch>
        </p:blipFill>
        <p:spPr>
          <a:xfrm>
            <a:off x="838200" y="2779442"/>
            <a:ext cx="406400" cy="406400"/>
          </a:xfrm>
          <a:prstGeom prst="rect">
            <a:avLst/>
          </a:prstGeom>
        </p:spPr>
      </p:pic>
      <p:pic>
        <p:nvPicPr>
          <p:cNvPr id="5" name="New Recording">
            <a:hlinkClick r:id="" action="ppaction://media"/>
            <a:extLst>
              <a:ext uri="{FF2B5EF4-FFF2-40B4-BE49-F238E27FC236}">
                <a16:creationId xmlns:a16="http://schemas.microsoft.com/office/drawing/2014/main" id="{8CAEB9E0-7546-C53B-B37D-7A6DDD2C490D}"/>
              </a:ext>
            </a:extLst>
          </p:cNvPr>
          <p:cNvPicPr>
            <a:picLocks noChangeAspect="1"/>
          </p:cNvPicPr>
          <p:nvPr>
            <a:audioFile r:link="rId4"/>
            <p:extLst>
              <p:ext uri="{DAA4B4D4-6D71-4841-9C94-3DE7FCFB9230}">
                <p14:media xmlns:p14="http://schemas.microsoft.com/office/powerpoint/2010/main" r:embed="rId3"/>
              </p:ext>
            </p:extLst>
          </p:nvPr>
        </p:nvPicPr>
        <p:blipFill>
          <a:blip r:embed="rId23" cstate="print"/>
          <a:stretch>
            <a:fillRect/>
          </a:stretch>
        </p:blipFill>
        <p:spPr>
          <a:xfrm>
            <a:off x="6392282" y="2879803"/>
            <a:ext cx="406400" cy="406400"/>
          </a:xfrm>
          <a:prstGeom prst="rect">
            <a:avLst/>
          </a:prstGeom>
        </p:spPr>
      </p:pic>
      <p:pic>
        <p:nvPicPr>
          <p:cNvPr id="6" name="New Recording (1)">
            <a:hlinkClick r:id="" action="ppaction://media"/>
            <a:extLst>
              <a:ext uri="{FF2B5EF4-FFF2-40B4-BE49-F238E27FC236}">
                <a16:creationId xmlns:a16="http://schemas.microsoft.com/office/drawing/2014/main" id="{6F7CC7CA-8589-B85A-40D3-B82931F024C4}"/>
              </a:ext>
            </a:extLst>
          </p:cNvPr>
          <p:cNvPicPr>
            <a:picLocks noChangeAspect="1"/>
          </p:cNvPicPr>
          <p:nvPr>
            <a:audioFile r:link="rId6"/>
            <p:extLst>
              <p:ext uri="{DAA4B4D4-6D71-4841-9C94-3DE7FCFB9230}">
                <p14:media xmlns:p14="http://schemas.microsoft.com/office/powerpoint/2010/main" r:embed="rId5"/>
              </p:ext>
            </p:extLst>
          </p:nvPr>
        </p:nvPicPr>
        <p:blipFill>
          <a:blip r:embed="rId23" cstate="print"/>
          <a:stretch>
            <a:fillRect/>
          </a:stretch>
        </p:blipFill>
        <p:spPr>
          <a:xfrm>
            <a:off x="2868845" y="2820640"/>
            <a:ext cx="406400" cy="406400"/>
          </a:xfrm>
          <a:prstGeom prst="rect">
            <a:avLst/>
          </a:prstGeom>
        </p:spPr>
      </p:pic>
      <p:pic>
        <p:nvPicPr>
          <p:cNvPr id="7" name="New Recording 2">
            <a:hlinkClick r:id="" action="ppaction://media"/>
            <a:extLst>
              <a:ext uri="{FF2B5EF4-FFF2-40B4-BE49-F238E27FC236}">
                <a16:creationId xmlns:a16="http://schemas.microsoft.com/office/drawing/2014/main" id="{E4FBA03C-7CAC-95F5-2E45-D04D263FF30F}"/>
              </a:ext>
            </a:extLst>
          </p:cNvPr>
          <p:cNvPicPr>
            <a:picLocks noChangeAspect="1"/>
          </p:cNvPicPr>
          <p:nvPr>
            <a:audioFile r:link="rId8"/>
            <p:extLst>
              <p:ext uri="{DAA4B4D4-6D71-4841-9C94-3DE7FCFB9230}">
                <p14:media xmlns:p14="http://schemas.microsoft.com/office/powerpoint/2010/main" r:embed="rId7"/>
              </p:ext>
            </p:extLst>
          </p:nvPr>
        </p:nvPicPr>
        <p:blipFill>
          <a:blip r:embed="rId23" cstate="print"/>
          <a:stretch>
            <a:fillRect/>
          </a:stretch>
        </p:blipFill>
        <p:spPr>
          <a:xfrm>
            <a:off x="10067808" y="2892814"/>
            <a:ext cx="406400" cy="406400"/>
          </a:xfrm>
          <a:prstGeom prst="rect">
            <a:avLst/>
          </a:prstGeom>
        </p:spPr>
      </p:pic>
      <p:pic>
        <p:nvPicPr>
          <p:cNvPr id="8" name="New Recording 3">
            <a:hlinkClick r:id="" action="ppaction://media"/>
            <a:extLst>
              <a:ext uri="{FF2B5EF4-FFF2-40B4-BE49-F238E27FC236}">
                <a16:creationId xmlns:a16="http://schemas.microsoft.com/office/drawing/2014/main" id="{AD00C557-C1FE-CCA1-C841-2197766DD79C}"/>
              </a:ext>
            </a:extLst>
          </p:cNvPr>
          <p:cNvPicPr>
            <a:picLocks noChangeAspect="1"/>
          </p:cNvPicPr>
          <p:nvPr>
            <a:audioFile r:link="rId10"/>
            <p:extLst>
              <p:ext uri="{DAA4B4D4-6D71-4841-9C94-3DE7FCFB9230}">
                <p14:media xmlns:p14="http://schemas.microsoft.com/office/powerpoint/2010/main" r:embed="rId9"/>
              </p:ext>
            </p:extLst>
          </p:nvPr>
        </p:nvPicPr>
        <p:blipFill>
          <a:blip r:embed="rId23" cstate="print"/>
          <a:stretch>
            <a:fillRect/>
          </a:stretch>
        </p:blipFill>
        <p:spPr>
          <a:xfrm>
            <a:off x="1663700" y="4675188"/>
            <a:ext cx="406400" cy="406400"/>
          </a:xfrm>
          <a:prstGeom prst="rect">
            <a:avLst/>
          </a:prstGeom>
        </p:spPr>
      </p:pic>
      <p:pic>
        <p:nvPicPr>
          <p:cNvPr id="9" name="New Recording 45">
            <a:hlinkClick r:id="" action="ppaction://media"/>
            <a:extLst>
              <a:ext uri="{FF2B5EF4-FFF2-40B4-BE49-F238E27FC236}">
                <a16:creationId xmlns:a16="http://schemas.microsoft.com/office/drawing/2014/main" id="{F65E112C-D818-A686-DB49-771C8E20D40E}"/>
              </a:ext>
            </a:extLst>
          </p:cNvPr>
          <p:cNvPicPr>
            <a:picLocks noChangeAspect="1"/>
          </p:cNvPicPr>
          <p:nvPr>
            <a:audioFile r:link="rId12"/>
            <p:extLst>
              <p:ext uri="{DAA4B4D4-6D71-4841-9C94-3DE7FCFB9230}">
                <p14:media xmlns:p14="http://schemas.microsoft.com/office/powerpoint/2010/main" r:embed="rId11"/>
              </p:ext>
            </p:extLst>
          </p:nvPr>
        </p:nvPicPr>
        <p:blipFill>
          <a:blip r:embed="rId23" cstate="print"/>
          <a:stretch>
            <a:fillRect/>
          </a:stretch>
        </p:blipFill>
        <p:spPr>
          <a:xfrm>
            <a:off x="4362567" y="4675188"/>
            <a:ext cx="406400" cy="406400"/>
          </a:xfrm>
          <a:prstGeom prst="rect">
            <a:avLst/>
          </a:prstGeom>
        </p:spPr>
      </p:pic>
      <p:pic>
        <p:nvPicPr>
          <p:cNvPr id="3" name="8429F195">
            <a:hlinkClick r:id="" action="ppaction://media"/>
            <a:extLst>
              <a:ext uri="{FF2B5EF4-FFF2-40B4-BE49-F238E27FC236}">
                <a16:creationId xmlns:a16="http://schemas.microsoft.com/office/drawing/2014/main" id="{540C1E64-F7EF-0C23-6E7E-314746435CD6}"/>
              </a:ext>
            </a:extLst>
          </p:cNvPr>
          <p:cNvPicPr>
            <a:picLocks noChangeAspect="1"/>
          </p:cNvPicPr>
          <p:nvPr>
            <a:audioFile r:link="rId14"/>
            <p:extLst>
              <p:ext uri="{DAA4B4D4-6D71-4841-9C94-3DE7FCFB9230}">
                <p14:media xmlns:p14="http://schemas.microsoft.com/office/powerpoint/2010/main" r:embed="rId13"/>
              </p:ext>
            </p:extLst>
          </p:nvPr>
        </p:nvPicPr>
        <p:blipFill>
          <a:blip r:embed="rId23" cstate="print"/>
          <a:stretch>
            <a:fillRect/>
          </a:stretch>
        </p:blipFill>
        <p:spPr>
          <a:xfrm>
            <a:off x="6595482" y="4675188"/>
            <a:ext cx="406400" cy="406400"/>
          </a:xfrm>
          <a:prstGeom prst="rect">
            <a:avLst/>
          </a:prstGeom>
        </p:spPr>
      </p:pic>
      <p:pic>
        <p:nvPicPr>
          <p:cNvPr id="10" name="DFCF6C38">
            <a:hlinkClick r:id="" action="ppaction://media"/>
            <a:extLst>
              <a:ext uri="{FF2B5EF4-FFF2-40B4-BE49-F238E27FC236}">
                <a16:creationId xmlns:a16="http://schemas.microsoft.com/office/drawing/2014/main" id="{B8DCCDD6-B4BB-1DDF-B2DD-1B666A119151}"/>
              </a:ext>
            </a:extLst>
          </p:cNvPr>
          <p:cNvPicPr>
            <a:picLocks noChangeAspect="1"/>
          </p:cNvPicPr>
          <p:nvPr>
            <a:audioFile r:link="rId16"/>
            <p:extLst>
              <p:ext uri="{DAA4B4D4-6D71-4841-9C94-3DE7FCFB9230}">
                <p14:media xmlns:p14="http://schemas.microsoft.com/office/powerpoint/2010/main" r:embed="rId15"/>
              </p:ext>
            </p:extLst>
          </p:nvPr>
        </p:nvPicPr>
        <p:blipFill>
          <a:blip r:embed="rId23" cstate="print"/>
          <a:stretch>
            <a:fillRect/>
          </a:stretch>
        </p:blipFill>
        <p:spPr>
          <a:xfrm>
            <a:off x="4768967" y="2820640"/>
            <a:ext cx="406400" cy="406400"/>
          </a:xfrm>
          <a:prstGeom prst="rect">
            <a:avLst/>
          </a:prstGeom>
        </p:spPr>
      </p:pic>
      <p:pic>
        <p:nvPicPr>
          <p:cNvPr id="11" name="0E1055C7">
            <a:hlinkClick r:id="" action="ppaction://media"/>
            <a:extLst>
              <a:ext uri="{FF2B5EF4-FFF2-40B4-BE49-F238E27FC236}">
                <a16:creationId xmlns:a16="http://schemas.microsoft.com/office/drawing/2014/main" id="{3E308D95-71D9-B983-3F24-6848157B0DA3}"/>
              </a:ext>
            </a:extLst>
          </p:cNvPr>
          <p:cNvPicPr>
            <a:picLocks noChangeAspect="1"/>
          </p:cNvPicPr>
          <p:nvPr>
            <a:audioFile r:link="rId18"/>
            <p:extLst>
              <p:ext uri="{DAA4B4D4-6D71-4841-9C94-3DE7FCFB9230}">
                <p14:media xmlns:p14="http://schemas.microsoft.com/office/powerpoint/2010/main" r:embed="rId17"/>
              </p:ext>
            </p:extLst>
          </p:nvPr>
        </p:nvPicPr>
        <p:blipFill>
          <a:blip r:embed="rId23" cstate="print"/>
          <a:stretch>
            <a:fillRect/>
          </a:stretch>
        </p:blipFill>
        <p:spPr>
          <a:xfrm>
            <a:off x="8431213" y="2820640"/>
            <a:ext cx="406400" cy="406400"/>
          </a:xfrm>
          <a:prstGeom prst="rect">
            <a:avLst/>
          </a:prstGeom>
        </p:spPr>
      </p:pic>
      <p:pic>
        <p:nvPicPr>
          <p:cNvPr id="12" name="7747381B">
            <a:hlinkClick r:id="" action="ppaction://media"/>
            <a:extLst>
              <a:ext uri="{FF2B5EF4-FFF2-40B4-BE49-F238E27FC236}">
                <a16:creationId xmlns:a16="http://schemas.microsoft.com/office/drawing/2014/main" id="{F037C16E-BD7E-A885-BBDB-86C20E2F2585}"/>
              </a:ext>
            </a:extLst>
          </p:cNvPr>
          <p:cNvPicPr>
            <a:picLocks noChangeAspect="1"/>
          </p:cNvPicPr>
          <p:nvPr>
            <a:audioFile r:link="rId20"/>
            <p:extLst>
              <p:ext uri="{DAA4B4D4-6D71-4841-9C94-3DE7FCFB9230}">
                <p14:media xmlns:p14="http://schemas.microsoft.com/office/powerpoint/2010/main" r:embed="rId19"/>
              </p:ext>
            </p:extLst>
          </p:nvPr>
        </p:nvPicPr>
        <p:blipFill>
          <a:blip r:embed="rId23" cstate="print"/>
          <a:stretch>
            <a:fillRect/>
          </a:stretch>
        </p:blipFill>
        <p:spPr>
          <a:xfrm>
            <a:off x="8634413" y="4697413"/>
            <a:ext cx="406400" cy="406400"/>
          </a:xfrm>
          <a:prstGeom prst="rect">
            <a:avLst/>
          </a:prstGeom>
        </p:spPr>
      </p:pic>
    </p:spTree>
    <p:extLst>
      <p:ext uri="{BB962C8B-B14F-4D97-AF65-F5344CB8AC3E}">
        <p14:creationId xmlns:p14="http://schemas.microsoft.com/office/powerpoint/2010/main" val="78609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1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293"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9351"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9254"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7330"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5136" fill="hold"/>
                                        <p:tgtEl>
                                          <p:spTgt spid="9"/>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8293" fill="hold"/>
                                        <p:tgtEl>
                                          <p:spTgt spid="3"/>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29760" fill="hold"/>
                                        <p:tgtEl>
                                          <p:spTgt spid="10"/>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9690" fill="hold"/>
                                        <p:tgtEl>
                                          <p:spTgt spid="11"/>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2711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4"/>
                </p:tgtEl>
              </p:cMediaNode>
            </p:audio>
            <p:audio>
              <p:cMediaNode vol="80000">
                <p:cTn id="44" fill="hold" display="0">
                  <p:stCondLst>
                    <p:cond delay="indefinite"/>
                  </p:stCondLst>
                  <p:endCondLst>
                    <p:cond evt="onStopAudio" delay="0">
                      <p:tgtEl>
                        <p:sldTgt/>
                      </p:tgtEl>
                    </p:cond>
                  </p:endCondLst>
                </p:cTn>
                <p:tgtEl>
                  <p:spTgt spid="5"/>
                </p:tgtEl>
              </p:cMediaNode>
            </p:audio>
            <p:audio>
              <p:cMediaNode vol="80000">
                <p:cTn id="45" fill="hold" display="0">
                  <p:stCondLst>
                    <p:cond delay="indefinite"/>
                  </p:stCondLst>
                  <p:endCondLst>
                    <p:cond evt="onStopAudio" delay="0">
                      <p:tgtEl>
                        <p:sldTgt/>
                      </p:tgtEl>
                    </p:cond>
                  </p:endCondLst>
                </p:cTn>
                <p:tgtEl>
                  <p:spTgt spid="6"/>
                </p:tgtEl>
              </p:cMediaNode>
            </p:audio>
            <p:audio>
              <p:cMediaNode vol="80000">
                <p:cTn id="46" fill="hold" display="0">
                  <p:stCondLst>
                    <p:cond delay="indefinite"/>
                  </p:stCondLst>
                  <p:endCondLst>
                    <p:cond evt="onStopAudio" delay="0">
                      <p:tgtEl>
                        <p:sldTgt/>
                      </p:tgtEl>
                    </p:cond>
                  </p:endCondLst>
                </p:cTn>
                <p:tgtEl>
                  <p:spTgt spid="7"/>
                </p:tgtEl>
              </p:cMediaNode>
            </p:audio>
            <p:audio>
              <p:cMediaNode vol="80000">
                <p:cTn id="47" fill="hold" display="0">
                  <p:stCondLst>
                    <p:cond delay="indefinite"/>
                  </p:stCondLst>
                  <p:endCondLst>
                    <p:cond evt="onStopAudio" delay="0">
                      <p:tgtEl>
                        <p:sldTgt/>
                      </p:tgtEl>
                    </p:cond>
                  </p:endCondLst>
                </p:cTn>
                <p:tgtEl>
                  <p:spTgt spid="8"/>
                </p:tgtEl>
              </p:cMediaNode>
            </p:audio>
            <p:audio>
              <p:cMediaNode vol="80000">
                <p:cTn id="48" fill="hold" display="0">
                  <p:stCondLst>
                    <p:cond delay="indefinite"/>
                  </p:stCondLst>
                  <p:endCondLst>
                    <p:cond evt="onStopAudio" delay="0">
                      <p:tgtEl>
                        <p:sldTgt/>
                      </p:tgtEl>
                    </p:cond>
                  </p:endCondLst>
                </p:cTn>
                <p:tgtEl>
                  <p:spTgt spid="9"/>
                </p:tgtEl>
              </p:cMediaNode>
            </p:audio>
            <p:audio>
              <p:cMediaNode vol="80000">
                <p:cTn id="49" fill="hold" display="0">
                  <p:stCondLst>
                    <p:cond delay="indefinite"/>
                  </p:stCondLst>
                  <p:endCondLst>
                    <p:cond evt="onStopAudio" delay="0">
                      <p:tgtEl>
                        <p:sldTgt/>
                      </p:tgtEl>
                    </p:cond>
                  </p:endCondLst>
                </p:cTn>
                <p:tgtEl>
                  <p:spTgt spid="3"/>
                </p:tgtEl>
              </p:cMediaNode>
            </p:audio>
            <p:audio>
              <p:cMediaNode vol="80000">
                <p:cTn id="50" fill="hold" display="0">
                  <p:stCondLst>
                    <p:cond delay="indefinite"/>
                  </p:stCondLst>
                  <p:endCondLst>
                    <p:cond evt="onStopAudio" delay="0">
                      <p:tgtEl>
                        <p:sldTgt/>
                      </p:tgtEl>
                    </p:cond>
                  </p:endCondLst>
                </p:cTn>
                <p:tgtEl>
                  <p:spTgt spid="10"/>
                </p:tgtEl>
              </p:cMediaNode>
            </p:audio>
            <p:audio>
              <p:cMediaNode vol="80000">
                <p:cTn id="51" fill="hold" display="0">
                  <p:stCondLst>
                    <p:cond delay="indefinite"/>
                  </p:stCondLst>
                  <p:endCondLst>
                    <p:cond evt="onStopAudio" delay="0">
                      <p:tgtEl>
                        <p:sldTgt/>
                      </p:tgtEl>
                    </p:cond>
                  </p:endCondLst>
                </p:cTn>
                <p:tgtEl>
                  <p:spTgt spid="11"/>
                </p:tgtEl>
              </p:cMediaNode>
            </p:audio>
            <p:audio>
              <p:cMediaNode vol="80000">
                <p:cTn id="52" fill="hold" display="0">
                  <p:stCondLst>
                    <p:cond delay="indefinite"/>
                  </p:stCondLst>
                  <p:endCondLst>
                    <p:cond evt="onStopAudio" delay="0">
                      <p:tgtEl>
                        <p:sldTgt/>
                      </p:tgtEl>
                    </p:cond>
                  </p:endCondLst>
                </p:cTn>
                <p:tgtEl>
                  <p:spTgt spid="1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b="1" dirty="0"/>
              <a:t>Aim.. </a:t>
            </a:r>
            <a:br>
              <a:rPr lang="en-GB" b="1" dirty="0"/>
            </a:br>
            <a:r>
              <a:rPr lang="en-GB" b="1" dirty="0"/>
              <a:t>We wanted </a:t>
            </a:r>
          </a:p>
        </p:txBody>
      </p:sp>
      <p:sp>
        <p:nvSpPr>
          <p:cNvPr id="3" name="Content Placeholder 2"/>
          <p:cNvSpPr>
            <a:spLocks noGrp="1"/>
          </p:cNvSpPr>
          <p:nvPr>
            <p:ph idx="1"/>
          </p:nvPr>
        </p:nvSpPr>
        <p:spPr/>
        <p:txBody>
          <a:bodyPr/>
          <a:lstStyle/>
          <a:p>
            <a:pPr marL="0" indent="0">
              <a:buNone/>
            </a:pPr>
            <a:r>
              <a:rPr lang="en-GB" dirty="0"/>
              <a:t>To establish whether early  AF identification by Podiatry Services, with direct referral to ECG enhances patient care and saves GP  resources within the Fife Health and Social Care Partnership.</a:t>
            </a:r>
          </a:p>
          <a:p>
            <a:pPr marL="0" indent="0">
              <a:buNone/>
            </a:pPr>
            <a:endParaRPr lang="en-GB" dirty="0"/>
          </a:p>
          <a:p>
            <a:pPr marL="0" indent="0">
              <a:buNone/>
            </a:pPr>
            <a:r>
              <a:rPr lang="en-GB" dirty="0"/>
              <a:t>To improve upon existing pathways of care for adults with unidentified cardiac arrhythmia </a:t>
            </a:r>
          </a:p>
          <a:p>
            <a:pPr marL="0" indent="0">
              <a:buNone/>
            </a:pPr>
            <a:endParaRPr lang="en-GB" dirty="0"/>
          </a:p>
        </p:txBody>
      </p:sp>
    </p:spTree>
    <p:extLst>
      <p:ext uri="{BB962C8B-B14F-4D97-AF65-F5344CB8AC3E}">
        <p14:creationId xmlns:p14="http://schemas.microsoft.com/office/powerpoint/2010/main" val="3574907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EBFE9AE-DB55-7AE9-F106-91D0954CAA6C}"/>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Process </a:t>
            </a:r>
          </a:p>
        </p:txBody>
      </p:sp>
      <p:sp>
        <p:nvSpPr>
          <p:cNvPr id="5" name="Text Placeholder 4">
            <a:extLst>
              <a:ext uri="{FF2B5EF4-FFF2-40B4-BE49-F238E27FC236}">
                <a16:creationId xmlns:a16="http://schemas.microsoft.com/office/drawing/2014/main" id="{B065387E-F578-37D5-4D86-4CE724EF741A}"/>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310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Test of change 1 – Feasibility (PDSA1) in one locality </a:t>
            </a:r>
          </a:p>
        </p:txBody>
      </p:sp>
      <p:sp>
        <p:nvSpPr>
          <p:cNvPr id="3" name="Content Placeholder 2"/>
          <p:cNvSpPr>
            <a:spLocks noGrp="1"/>
          </p:cNvSpPr>
          <p:nvPr>
            <p:ph idx="1"/>
          </p:nvPr>
        </p:nvSpPr>
        <p:spPr>
          <a:xfrm>
            <a:off x="838200" y="1690688"/>
            <a:ext cx="9144000" cy="4389120"/>
          </a:xfrm>
        </p:spPr>
        <p:txBody>
          <a:bodyPr>
            <a:normAutofit fontScale="92500" lnSpcReduction="20000"/>
          </a:bodyPr>
          <a:lstStyle/>
          <a:p>
            <a:r>
              <a:rPr lang="en-GB" b="1" dirty="0"/>
              <a:t>PLAN</a:t>
            </a:r>
            <a:r>
              <a:rPr lang="en-GB" dirty="0"/>
              <a:t> - Hand held Doppler sounds for every patient attending for Podiatry care over a 4 week period within a single locality ( Glenrothes) </a:t>
            </a:r>
          </a:p>
          <a:p>
            <a:r>
              <a:rPr lang="en-GB" b="1" dirty="0"/>
              <a:t>DO - </a:t>
            </a:r>
            <a:r>
              <a:rPr lang="en-GB" dirty="0"/>
              <a:t>If an arrhythmia was identified, we followed the existing pathway for referral for ECG (via GP)</a:t>
            </a:r>
          </a:p>
          <a:p>
            <a:r>
              <a:rPr lang="en-GB" dirty="0"/>
              <a:t>Data was gathered on a spreadsheet so that the prevalence was established. </a:t>
            </a:r>
          </a:p>
          <a:p>
            <a:r>
              <a:rPr lang="en-GB" b="1" dirty="0"/>
              <a:t>STUDY - </a:t>
            </a:r>
            <a:r>
              <a:rPr lang="en-GB" dirty="0"/>
              <a:t>Within the study period, 10 people were identified, only 1 person’s arrhythmia was undiagnosed. </a:t>
            </a:r>
          </a:p>
          <a:p>
            <a:r>
              <a:rPr lang="en-GB" b="1" dirty="0"/>
              <a:t>ACT – </a:t>
            </a:r>
            <a:r>
              <a:rPr lang="en-GB" dirty="0"/>
              <a:t>We established there were no inappropriate referrals.  We sought to develop a more simplified pathway of care  ( next slide) </a:t>
            </a:r>
            <a:endParaRPr lang="en-GB" b="1" dirty="0">
              <a:solidFill>
                <a:srgbClr val="FF0000"/>
              </a:solidFill>
            </a:endParaRPr>
          </a:p>
          <a:p>
            <a:endParaRPr lang="en-GB" dirty="0"/>
          </a:p>
        </p:txBody>
      </p:sp>
    </p:spTree>
    <p:extLst>
      <p:ext uri="{BB962C8B-B14F-4D97-AF65-F5344CB8AC3E}">
        <p14:creationId xmlns:p14="http://schemas.microsoft.com/office/powerpoint/2010/main" val="1764800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244" y="192630"/>
            <a:ext cx="4040188" cy="1080120"/>
          </a:xfrm>
        </p:spPr>
        <p:txBody>
          <a:bodyPr>
            <a:normAutofit/>
          </a:bodyPr>
          <a:lstStyle/>
          <a:p>
            <a:r>
              <a:rPr lang="en-GB" sz="3600" dirty="0">
                <a:solidFill>
                  <a:schemeClr val="bg1"/>
                </a:solidFill>
              </a:rPr>
              <a:t>Pathway under PDSA1 </a:t>
            </a:r>
          </a:p>
        </p:txBody>
      </p:sp>
      <p:sp>
        <p:nvSpPr>
          <p:cNvPr id="5" name="Text Placeholder 4"/>
          <p:cNvSpPr>
            <a:spLocks noGrp="1"/>
          </p:cNvSpPr>
          <p:nvPr>
            <p:ph type="body" sz="half" idx="3"/>
          </p:nvPr>
        </p:nvSpPr>
        <p:spPr>
          <a:xfrm>
            <a:off x="6021388" y="137640"/>
            <a:ext cx="4498975" cy="1008111"/>
          </a:xfrm>
        </p:spPr>
        <p:txBody>
          <a:bodyPr>
            <a:noAutofit/>
          </a:bodyPr>
          <a:lstStyle/>
          <a:p>
            <a:r>
              <a:rPr lang="en-GB" sz="3600" dirty="0">
                <a:solidFill>
                  <a:schemeClr val="bg1"/>
                </a:solidFill>
              </a:rPr>
              <a:t>Proposed pathway (PDSA2)</a:t>
            </a:r>
          </a:p>
        </p:txBody>
      </p:sp>
      <p:grpSp>
        <p:nvGrpSpPr>
          <p:cNvPr id="10" name="Group 9">
            <a:extLst>
              <a:ext uri="{FF2B5EF4-FFF2-40B4-BE49-F238E27FC236}">
                <a16:creationId xmlns:a16="http://schemas.microsoft.com/office/drawing/2014/main" id="{F0506FD6-1263-7BAA-1F9A-EF3E8FA14D78}"/>
              </a:ext>
            </a:extLst>
          </p:cNvPr>
          <p:cNvGrpSpPr/>
          <p:nvPr/>
        </p:nvGrpSpPr>
        <p:grpSpPr>
          <a:xfrm>
            <a:off x="1241201" y="1051673"/>
            <a:ext cx="4854799" cy="4754654"/>
            <a:chOff x="676059" y="1604589"/>
            <a:chExt cx="4854799" cy="4754654"/>
          </a:xfrm>
        </p:grpSpPr>
        <p:sp>
          <p:nvSpPr>
            <p:cNvPr id="11" name="Freeform: Shape 10">
              <a:extLst>
                <a:ext uri="{FF2B5EF4-FFF2-40B4-BE49-F238E27FC236}">
                  <a16:creationId xmlns:a16="http://schemas.microsoft.com/office/drawing/2014/main" id="{A08FB949-1DBC-161B-7534-6A89D5C9509F}"/>
                </a:ext>
              </a:extLst>
            </p:cNvPr>
            <p:cNvSpPr/>
            <p:nvPr/>
          </p:nvSpPr>
          <p:spPr>
            <a:xfrm>
              <a:off x="3561979" y="1604589"/>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en-GB" sz="1200" b="1" kern="1200" dirty="0">
                  <a:solidFill>
                    <a:schemeClr val="bg1"/>
                  </a:solidFill>
                </a:rPr>
                <a:t>Patient identified in podiatry as having an arrhythmia using doppler ( opportunistically) </a:t>
              </a:r>
              <a:endParaRPr lang="en-US" sz="1200" kern="1200" dirty="0">
                <a:solidFill>
                  <a:schemeClr val="bg1"/>
                </a:solidFill>
              </a:endParaRPr>
            </a:p>
          </p:txBody>
        </p:sp>
        <p:sp>
          <p:nvSpPr>
            <p:cNvPr id="12" name="Arrow: Circular 11">
              <a:extLst>
                <a:ext uri="{FF2B5EF4-FFF2-40B4-BE49-F238E27FC236}">
                  <a16:creationId xmlns:a16="http://schemas.microsoft.com/office/drawing/2014/main" id="{CF9A3988-1D4D-C7C0-AFAE-8D9AFD8CB421}"/>
                </a:ext>
              </a:extLst>
            </p:cNvPr>
            <p:cNvSpPr/>
            <p:nvPr/>
          </p:nvSpPr>
          <p:spPr>
            <a:xfrm>
              <a:off x="873186" y="1650212"/>
              <a:ext cx="4460544" cy="4460544"/>
            </a:xfrm>
            <a:prstGeom prst="circularArrow">
              <a:avLst>
                <a:gd name="adj1" fmla="val 3762"/>
                <a:gd name="adj2" fmla="val 234726"/>
                <a:gd name="adj3" fmla="val 19827428"/>
                <a:gd name="adj4" fmla="val 18605141"/>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3" name="Freeform: Shape 12">
              <a:extLst>
                <a:ext uri="{FF2B5EF4-FFF2-40B4-BE49-F238E27FC236}">
                  <a16:creationId xmlns:a16="http://schemas.microsoft.com/office/drawing/2014/main" id="{7A6C5761-DBCD-40B4-15B5-8CE1EAA412B1}"/>
                </a:ext>
              </a:extLst>
            </p:cNvPr>
            <p:cNvSpPr/>
            <p:nvPr/>
          </p:nvSpPr>
          <p:spPr>
            <a:xfrm>
              <a:off x="4670297" y="2994375"/>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Letter to inform GP</a:t>
              </a:r>
              <a:endParaRPr lang="en-US" sz="1200" kern="1200" dirty="0">
                <a:solidFill>
                  <a:schemeClr val="bg1"/>
                </a:solidFill>
              </a:endParaRPr>
            </a:p>
          </p:txBody>
        </p:sp>
        <p:sp>
          <p:nvSpPr>
            <p:cNvPr id="14" name="Arrow: Circular 13">
              <a:extLst>
                <a:ext uri="{FF2B5EF4-FFF2-40B4-BE49-F238E27FC236}">
                  <a16:creationId xmlns:a16="http://schemas.microsoft.com/office/drawing/2014/main" id="{06AEB30B-BE31-69C3-D5EA-621244B5AA47}"/>
                </a:ext>
              </a:extLst>
            </p:cNvPr>
            <p:cNvSpPr/>
            <p:nvPr/>
          </p:nvSpPr>
          <p:spPr>
            <a:xfrm>
              <a:off x="873186" y="1650212"/>
              <a:ext cx="4460544" cy="4460544"/>
            </a:xfrm>
            <a:prstGeom prst="circularArrow">
              <a:avLst>
                <a:gd name="adj1" fmla="val 3762"/>
                <a:gd name="adj2" fmla="val 234726"/>
                <a:gd name="adj3" fmla="val 1230544"/>
                <a:gd name="adj4" fmla="val 21557123"/>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5" name="Freeform: Shape 14">
              <a:extLst>
                <a:ext uri="{FF2B5EF4-FFF2-40B4-BE49-F238E27FC236}">
                  <a16:creationId xmlns:a16="http://schemas.microsoft.com/office/drawing/2014/main" id="{AA2BE461-2E08-D915-03F7-06442A10D53A}"/>
                </a:ext>
              </a:extLst>
            </p:cNvPr>
            <p:cNvSpPr/>
            <p:nvPr/>
          </p:nvSpPr>
          <p:spPr>
            <a:xfrm>
              <a:off x="4274743" y="4727409"/>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GP may carry out ECG in practice</a:t>
              </a:r>
              <a:endParaRPr lang="en-US" sz="1200" kern="1200" dirty="0">
                <a:solidFill>
                  <a:schemeClr val="bg1"/>
                </a:solidFill>
              </a:endParaRPr>
            </a:p>
          </p:txBody>
        </p:sp>
        <p:sp>
          <p:nvSpPr>
            <p:cNvPr id="16" name="Arrow: Circular 15">
              <a:extLst>
                <a:ext uri="{FF2B5EF4-FFF2-40B4-BE49-F238E27FC236}">
                  <a16:creationId xmlns:a16="http://schemas.microsoft.com/office/drawing/2014/main" id="{F95A9026-DAAA-9E10-11D7-E068A2DC0BBB}"/>
                </a:ext>
              </a:extLst>
            </p:cNvPr>
            <p:cNvSpPr/>
            <p:nvPr/>
          </p:nvSpPr>
          <p:spPr>
            <a:xfrm>
              <a:off x="873186" y="1650212"/>
              <a:ext cx="4460544" cy="4460544"/>
            </a:xfrm>
            <a:prstGeom prst="circularArrow">
              <a:avLst>
                <a:gd name="adj1" fmla="val 3762"/>
                <a:gd name="adj2" fmla="val 234726"/>
                <a:gd name="adj3" fmla="val 4437761"/>
                <a:gd name="adj4" fmla="val 3307522"/>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7" name="Freeform: Shape 16">
              <a:extLst>
                <a:ext uri="{FF2B5EF4-FFF2-40B4-BE49-F238E27FC236}">
                  <a16:creationId xmlns:a16="http://schemas.microsoft.com/office/drawing/2014/main" id="{7CAF4E0C-B135-505E-1C97-BBA52143988E}"/>
                </a:ext>
              </a:extLst>
            </p:cNvPr>
            <p:cNvSpPr/>
            <p:nvPr/>
          </p:nvSpPr>
          <p:spPr>
            <a:xfrm>
              <a:off x="2673178" y="5498682"/>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The above often necessitate appointment with GP </a:t>
              </a:r>
              <a:endParaRPr lang="en-US" sz="1200" kern="1200" dirty="0">
                <a:solidFill>
                  <a:schemeClr val="bg1"/>
                </a:solidFill>
              </a:endParaRPr>
            </a:p>
          </p:txBody>
        </p:sp>
        <p:sp>
          <p:nvSpPr>
            <p:cNvPr id="18" name="Arrow: Circular 17">
              <a:extLst>
                <a:ext uri="{FF2B5EF4-FFF2-40B4-BE49-F238E27FC236}">
                  <a16:creationId xmlns:a16="http://schemas.microsoft.com/office/drawing/2014/main" id="{9FDF8419-BE47-34A6-6C9C-95AC572149B7}"/>
                </a:ext>
              </a:extLst>
            </p:cNvPr>
            <p:cNvSpPr/>
            <p:nvPr/>
          </p:nvSpPr>
          <p:spPr>
            <a:xfrm>
              <a:off x="873186" y="1650212"/>
              <a:ext cx="4460544" cy="4460544"/>
            </a:xfrm>
            <a:prstGeom prst="circularArrow">
              <a:avLst>
                <a:gd name="adj1" fmla="val 3762"/>
                <a:gd name="adj2" fmla="val 234726"/>
                <a:gd name="adj3" fmla="val 7257751"/>
                <a:gd name="adj4" fmla="val 6127513"/>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9" name="Freeform: Shape 18">
              <a:extLst>
                <a:ext uri="{FF2B5EF4-FFF2-40B4-BE49-F238E27FC236}">
                  <a16:creationId xmlns:a16="http://schemas.microsoft.com/office/drawing/2014/main" id="{45EF2A4D-DC22-1384-A558-9184B32A9A93}"/>
                </a:ext>
              </a:extLst>
            </p:cNvPr>
            <p:cNvSpPr/>
            <p:nvPr/>
          </p:nvSpPr>
          <p:spPr>
            <a:xfrm>
              <a:off x="1071613" y="4727409"/>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Or GP refers to Acute for ECG</a:t>
              </a:r>
              <a:endParaRPr lang="en-US" sz="1200" kern="1200" dirty="0">
                <a:solidFill>
                  <a:schemeClr val="bg1"/>
                </a:solidFill>
              </a:endParaRPr>
            </a:p>
          </p:txBody>
        </p:sp>
        <p:sp>
          <p:nvSpPr>
            <p:cNvPr id="20" name="Arrow: Circular 19">
              <a:extLst>
                <a:ext uri="{FF2B5EF4-FFF2-40B4-BE49-F238E27FC236}">
                  <a16:creationId xmlns:a16="http://schemas.microsoft.com/office/drawing/2014/main" id="{5C8626DD-C837-C044-B823-05EAB67FAF3F}"/>
                </a:ext>
              </a:extLst>
            </p:cNvPr>
            <p:cNvSpPr/>
            <p:nvPr/>
          </p:nvSpPr>
          <p:spPr>
            <a:xfrm>
              <a:off x="873186" y="1650212"/>
              <a:ext cx="4460544" cy="4460544"/>
            </a:xfrm>
            <a:prstGeom prst="circularArrow">
              <a:avLst>
                <a:gd name="adj1" fmla="val 3762"/>
                <a:gd name="adj2" fmla="val 234726"/>
                <a:gd name="adj3" fmla="val 10608151"/>
                <a:gd name="adj4" fmla="val 9334730"/>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1" name="Freeform: Shape 20">
              <a:extLst>
                <a:ext uri="{FF2B5EF4-FFF2-40B4-BE49-F238E27FC236}">
                  <a16:creationId xmlns:a16="http://schemas.microsoft.com/office/drawing/2014/main" id="{A29B9DFD-2105-6C5F-4F67-A27F0F80B5D2}"/>
                </a:ext>
              </a:extLst>
            </p:cNvPr>
            <p:cNvSpPr/>
            <p:nvPr/>
          </p:nvSpPr>
          <p:spPr>
            <a:xfrm>
              <a:off x="676059" y="2994375"/>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ECG report sent to GP</a:t>
              </a:r>
              <a:endParaRPr lang="en-US" sz="1200" kern="1200" dirty="0">
                <a:solidFill>
                  <a:schemeClr val="bg1"/>
                </a:solidFill>
              </a:endParaRPr>
            </a:p>
          </p:txBody>
        </p:sp>
        <p:sp>
          <p:nvSpPr>
            <p:cNvPr id="22" name="Arrow: Circular 21">
              <a:extLst>
                <a:ext uri="{FF2B5EF4-FFF2-40B4-BE49-F238E27FC236}">
                  <a16:creationId xmlns:a16="http://schemas.microsoft.com/office/drawing/2014/main" id="{12D27B7D-5177-152F-FB0B-CD82F5FBB35A}"/>
                </a:ext>
              </a:extLst>
            </p:cNvPr>
            <p:cNvSpPr/>
            <p:nvPr/>
          </p:nvSpPr>
          <p:spPr>
            <a:xfrm>
              <a:off x="873186" y="1650212"/>
              <a:ext cx="4460544" cy="4460544"/>
            </a:xfrm>
            <a:prstGeom prst="circularArrow">
              <a:avLst>
                <a:gd name="adj1" fmla="val 3762"/>
                <a:gd name="adj2" fmla="val 234726"/>
                <a:gd name="adj3" fmla="val 13560132"/>
                <a:gd name="adj4" fmla="val 12337845"/>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3" name="Freeform: Shape 22">
              <a:extLst>
                <a:ext uri="{FF2B5EF4-FFF2-40B4-BE49-F238E27FC236}">
                  <a16:creationId xmlns:a16="http://schemas.microsoft.com/office/drawing/2014/main" id="{BAB8AE26-1900-0944-F16F-75EC5CD09426}"/>
                </a:ext>
              </a:extLst>
            </p:cNvPr>
            <p:cNvSpPr/>
            <p:nvPr/>
          </p:nvSpPr>
          <p:spPr>
            <a:xfrm>
              <a:off x="1784376" y="1604589"/>
              <a:ext cx="860561" cy="860561"/>
            </a:xfrm>
            <a:custGeom>
              <a:avLst/>
              <a:gdLst>
                <a:gd name="csX0" fmla="*/ 0 w 860561"/>
                <a:gd name="csY0" fmla="*/ 0 h 860561"/>
                <a:gd name="csX1" fmla="*/ 860561 w 860561"/>
                <a:gd name="csY1" fmla="*/ 0 h 860561"/>
                <a:gd name="csX2" fmla="*/ 860561 w 860561"/>
                <a:gd name="csY2" fmla="*/ 860561 h 860561"/>
                <a:gd name="csX3" fmla="*/ 0 w 860561"/>
                <a:gd name="csY3" fmla="*/ 860561 h 860561"/>
                <a:gd name="csX4" fmla="*/ 0 w 860561"/>
                <a:gd name="csY4" fmla="*/ 0 h 860561"/>
              </a:gdLst>
              <a:ahLst/>
              <a:cxnLst>
                <a:cxn ang="0">
                  <a:pos x="csX0" y="csY0"/>
                </a:cxn>
                <a:cxn ang="0">
                  <a:pos x="csX1" y="csY1"/>
                </a:cxn>
                <a:cxn ang="0">
                  <a:pos x="csX2" y="csY2"/>
                </a:cxn>
                <a:cxn ang="0">
                  <a:pos x="csX3" y="csY3"/>
                </a:cxn>
                <a:cxn ang="0">
                  <a:pos x="csX4" y="csY4"/>
                </a:cxn>
              </a:cxnLst>
              <a:rect l="l" t="t" r="r" b="b"/>
              <a:pathLst>
                <a:path w="860561" h="860561">
                  <a:moveTo>
                    <a:pt x="0" y="0"/>
                  </a:moveTo>
                  <a:lnTo>
                    <a:pt x="860561" y="0"/>
                  </a:lnTo>
                  <a:lnTo>
                    <a:pt x="860561" y="860561"/>
                  </a:lnTo>
                  <a:lnTo>
                    <a:pt x="0" y="8605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bg1"/>
                  </a:solidFill>
                </a:rPr>
                <a:t>GP actioned medical management</a:t>
              </a:r>
              <a:endParaRPr lang="en-US" sz="1200" kern="1200" dirty="0">
                <a:solidFill>
                  <a:schemeClr val="bg1"/>
                </a:solidFill>
              </a:endParaRPr>
            </a:p>
          </p:txBody>
        </p:sp>
        <p:sp>
          <p:nvSpPr>
            <p:cNvPr id="24" name="Arrow: Circular 23">
              <a:extLst>
                <a:ext uri="{FF2B5EF4-FFF2-40B4-BE49-F238E27FC236}">
                  <a16:creationId xmlns:a16="http://schemas.microsoft.com/office/drawing/2014/main" id="{C34D363D-F816-0CDC-A56C-B404EB9EEFB7}"/>
                </a:ext>
              </a:extLst>
            </p:cNvPr>
            <p:cNvSpPr/>
            <p:nvPr/>
          </p:nvSpPr>
          <p:spPr>
            <a:xfrm>
              <a:off x="873186" y="1650212"/>
              <a:ext cx="4460544" cy="4460544"/>
            </a:xfrm>
            <a:prstGeom prst="circularArrow">
              <a:avLst>
                <a:gd name="adj1" fmla="val 3762"/>
                <a:gd name="adj2" fmla="val 234726"/>
                <a:gd name="adj3" fmla="val 16741336"/>
                <a:gd name="adj4" fmla="val 15423937"/>
                <a:gd name="adj5" fmla="val 4389"/>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grpSp>
      <p:graphicFrame>
        <p:nvGraphicFramePr>
          <p:cNvPr id="30" name="Content Placeholder 8">
            <a:extLst>
              <a:ext uri="{FF2B5EF4-FFF2-40B4-BE49-F238E27FC236}">
                <a16:creationId xmlns:a16="http://schemas.microsoft.com/office/drawing/2014/main" id="{0E01208A-88A4-C3BD-A82C-C0957D5A9623}"/>
              </a:ext>
            </a:extLst>
          </p:cNvPr>
          <p:cNvGraphicFramePr>
            <a:graphicFrameLocks/>
          </p:cNvGraphicFramePr>
          <p:nvPr>
            <p:extLst>
              <p:ext uri="{D42A27DB-BD31-4B8C-83A1-F6EECF244321}">
                <p14:modId xmlns:p14="http://schemas.microsoft.com/office/powerpoint/2010/main" val="1057247413"/>
              </p:ext>
            </p:extLst>
          </p:nvPr>
        </p:nvGraphicFramePr>
        <p:xfrm>
          <a:off x="5787990" y="500269"/>
          <a:ext cx="5681766" cy="5857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5598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PDSA 2- spread/ scaling </a:t>
            </a:r>
          </a:p>
        </p:txBody>
      </p:sp>
      <p:sp>
        <p:nvSpPr>
          <p:cNvPr id="3" name="Content Placeholder 2"/>
          <p:cNvSpPr>
            <a:spLocks noGrp="1"/>
          </p:cNvSpPr>
          <p:nvPr>
            <p:ph idx="1"/>
          </p:nvPr>
        </p:nvSpPr>
        <p:spPr/>
        <p:txBody>
          <a:bodyPr>
            <a:normAutofit lnSpcReduction="10000"/>
          </a:bodyPr>
          <a:lstStyle/>
          <a:p>
            <a:r>
              <a:rPr lang="en-GB" b="1" dirty="0"/>
              <a:t>Plan </a:t>
            </a:r>
            <a:r>
              <a:rPr lang="en-GB" dirty="0"/>
              <a:t>– agreement with ECG, GPs and pathway  and letters to support podiatrists with the process , training delivered.</a:t>
            </a:r>
          </a:p>
          <a:p>
            <a:r>
              <a:rPr lang="en-GB" b="1" dirty="0"/>
              <a:t>Do</a:t>
            </a:r>
            <a:r>
              <a:rPr lang="en-GB" dirty="0"/>
              <a:t> - rolled out new pathway Fife wide, every adult new to Podiatry received AF screening using hand held doppler. </a:t>
            </a:r>
          </a:p>
          <a:p>
            <a:r>
              <a:rPr lang="en-GB" dirty="0"/>
              <a:t>Existing patients received screening opportunistically   </a:t>
            </a:r>
          </a:p>
          <a:p>
            <a:r>
              <a:rPr lang="en-GB" b="1" dirty="0"/>
              <a:t>Study:</a:t>
            </a:r>
            <a:r>
              <a:rPr lang="en-GB" dirty="0"/>
              <a:t> At 3 month  we audited referrals :  13 ECGs were requested with 1 new case of AF being identified.  Of the other 12 cases, various cardiac irregularities were identified for GP input as required.  </a:t>
            </a:r>
          </a:p>
          <a:p>
            <a:pPr>
              <a:buNone/>
            </a:pPr>
            <a:r>
              <a:rPr lang="en-GB" b="1" dirty="0"/>
              <a:t> </a:t>
            </a:r>
          </a:p>
          <a:p>
            <a:endParaRPr lang="en-GB" dirty="0"/>
          </a:p>
        </p:txBody>
      </p:sp>
    </p:spTree>
    <p:extLst>
      <p:ext uri="{BB962C8B-B14F-4D97-AF65-F5344CB8AC3E}">
        <p14:creationId xmlns:p14="http://schemas.microsoft.com/office/powerpoint/2010/main" val="554532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611C3-E4A5-2090-AD5C-951EFCDBCAD6}"/>
              </a:ext>
            </a:extLst>
          </p:cNvPr>
          <p:cNvSpPr>
            <a:spLocks noGrp="1"/>
          </p:cNvSpPr>
          <p:nvPr>
            <p:ph type="title"/>
          </p:nvPr>
        </p:nvSpPr>
        <p:spPr>
          <a:xfrm>
            <a:off x="1075767" y="1188637"/>
            <a:ext cx="2988234" cy="4480726"/>
          </a:xfrm>
        </p:spPr>
        <p:txBody>
          <a:bodyPr>
            <a:normAutofit/>
          </a:bodyPr>
          <a:lstStyle/>
          <a:p>
            <a:r>
              <a:rPr lang="en-GB" sz="4600" dirty="0">
                <a:solidFill>
                  <a:schemeClr val="tx1"/>
                </a:solidFill>
              </a:rPr>
              <a:t>The second test of change identified some concerns </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3CCB91F-733F-C31B-5506-F3B41A254631}"/>
              </a:ext>
            </a:extLst>
          </p:cNvPr>
          <p:cNvSpPr>
            <a:spLocks noGrp="1"/>
          </p:cNvSpPr>
          <p:nvPr>
            <p:ph idx="1"/>
          </p:nvPr>
        </p:nvSpPr>
        <p:spPr>
          <a:xfrm>
            <a:off x="4837043" y="874643"/>
            <a:ext cx="5786621" cy="5356514"/>
          </a:xfrm>
        </p:spPr>
        <p:txBody>
          <a:bodyPr anchor="ctr">
            <a:normAutofit/>
          </a:bodyPr>
          <a:lstStyle/>
          <a:p>
            <a:r>
              <a:rPr lang="en-GB" sz="2400" dirty="0">
                <a:solidFill>
                  <a:schemeClr val="tx1"/>
                </a:solidFill>
              </a:rPr>
              <a:t>Not all staff engaged in the screening process </a:t>
            </a:r>
          </a:p>
          <a:p>
            <a:r>
              <a:rPr lang="en-GB" sz="2400" dirty="0">
                <a:solidFill>
                  <a:schemeClr val="tx1"/>
                </a:solidFill>
              </a:rPr>
              <a:t>Equipment-  insufficient   number of  dopplers </a:t>
            </a:r>
          </a:p>
          <a:p>
            <a:r>
              <a:rPr lang="en-GB" sz="2400" dirty="0">
                <a:solidFill>
                  <a:schemeClr val="tx1"/>
                </a:solidFill>
              </a:rPr>
              <a:t>majority  of podiatrists were sending the letter for ECG and the follow-up letter to the GP at the same time, causing confusion</a:t>
            </a:r>
          </a:p>
          <a:p>
            <a:r>
              <a:rPr lang="en-GB" sz="2400" dirty="0">
                <a:solidFill>
                  <a:schemeClr val="tx1"/>
                </a:solidFill>
              </a:rPr>
              <a:t>LMC  -GPs raised concerns that they do not check portal and having to obtain the report from portal, rather than having the report sent by ECG was a hindrance </a:t>
            </a:r>
          </a:p>
        </p:txBody>
      </p:sp>
    </p:spTree>
    <p:extLst>
      <p:ext uri="{BB962C8B-B14F-4D97-AF65-F5344CB8AC3E}">
        <p14:creationId xmlns:p14="http://schemas.microsoft.com/office/powerpoint/2010/main" val="3472434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PDSA 3- simplified pathway </a:t>
            </a:r>
          </a:p>
        </p:txBody>
      </p:sp>
      <p:sp>
        <p:nvSpPr>
          <p:cNvPr id="3" name="Content Placeholder 2"/>
          <p:cNvSpPr>
            <a:spLocks noGrp="1"/>
          </p:cNvSpPr>
          <p:nvPr>
            <p:ph idx="1"/>
          </p:nvPr>
        </p:nvSpPr>
        <p:spPr>
          <a:xfrm>
            <a:off x="1050234" y="1944895"/>
            <a:ext cx="4871063" cy="4031836"/>
          </a:xfrm>
        </p:spPr>
        <p:txBody>
          <a:bodyPr>
            <a:normAutofit/>
          </a:bodyPr>
          <a:lstStyle/>
          <a:p>
            <a:pPr marL="0" indent="0">
              <a:buNone/>
            </a:pPr>
            <a:r>
              <a:rPr lang="en-GB" dirty="0"/>
              <a:t>Every adult new to the NHS Fife Podiatry service  received opportunistic screening using hand held doppler ultrasound.  Existing patients  screened as part of their lower limb vascular updates. </a:t>
            </a:r>
          </a:p>
        </p:txBody>
      </p:sp>
      <p:graphicFrame>
        <p:nvGraphicFramePr>
          <p:cNvPr id="9" name="Content Placeholder 8">
            <a:extLst>
              <a:ext uri="{FF2B5EF4-FFF2-40B4-BE49-F238E27FC236}">
                <a16:creationId xmlns:a16="http://schemas.microsoft.com/office/drawing/2014/main" id="{3E1B9AA6-A935-3B95-CED5-B92C0C4156E3}"/>
              </a:ext>
            </a:extLst>
          </p:cNvPr>
          <p:cNvGraphicFramePr>
            <a:graphicFrameLocks/>
          </p:cNvGraphicFramePr>
          <p:nvPr>
            <p:extLst>
              <p:ext uri="{D42A27DB-BD31-4B8C-83A1-F6EECF244321}">
                <p14:modId xmlns:p14="http://schemas.microsoft.com/office/powerpoint/2010/main" val="4032699009"/>
              </p:ext>
            </p:extLst>
          </p:nvPr>
        </p:nvGraphicFramePr>
        <p:xfrm>
          <a:off x="6096000" y="-94220"/>
          <a:ext cx="5681766" cy="5857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425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EED9E2-1E2C-5CF6-9B43-9B412EA5FFB5}"/>
              </a:ext>
            </a:extLst>
          </p:cNvPr>
          <p:cNvSpPr>
            <a:spLocks noGrp="1"/>
          </p:cNvSpPr>
          <p:nvPr>
            <p:ph type="title"/>
          </p:nvPr>
        </p:nvSpPr>
        <p:spPr>
          <a:xfrm>
            <a:off x="838200" y="365125"/>
            <a:ext cx="10515600" cy="1325563"/>
          </a:xfrm>
        </p:spPr>
        <p:txBody>
          <a:bodyPr anchor="ctr">
            <a:normAutofit/>
          </a:bodyPr>
          <a:lstStyle/>
          <a:p>
            <a:r>
              <a:rPr lang="en-GB" dirty="0">
                <a:solidFill>
                  <a:schemeClr val="bg1"/>
                </a:solidFill>
              </a:rPr>
              <a:t>Patient perspective </a:t>
            </a:r>
          </a:p>
        </p:txBody>
      </p:sp>
      <p:pic>
        <p:nvPicPr>
          <p:cNvPr id="2" name="AF interview">
            <a:hlinkClick r:id="" action="ppaction://media"/>
            <a:extLst>
              <a:ext uri="{FF2B5EF4-FFF2-40B4-BE49-F238E27FC236}">
                <a16:creationId xmlns:a16="http://schemas.microsoft.com/office/drawing/2014/main" id="{C3C4FEF8-CCCD-0B9A-B66D-EC2DA739142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691402" y="946264"/>
            <a:ext cx="2447627" cy="4351338"/>
          </a:xfrm>
          <a:prstGeom prst="rect">
            <a:avLst/>
          </a:prstGeom>
          <a:noFill/>
        </p:spPr>
      </p:pic>
    </p:spTree>
    <p:extLst>
      <p:ext uri="{BB962C8B-B14F-4D97-AF65-F5344CB8AC3E}">
        <p14:creationId xmlns:p14="http://schemas.microsoft.com/office/powerpoint/2010/main" val="332829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8241007-741E-38E8-0ABD-DBB7D4B39F9E}"/>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Outcomes-  </a:t>
            </a:r>
          </a:p>
        </p:txBody>
      </p:sp>
      <p:sp>
        <p:nvSpPr>
          <p:cNvPr id="5" name="Text Placeholder 4">
            <a:extLst>
              <a:ext uri="{FF2B5EF4-FFF2-40B4-BE49-F238E27FC236}">
                <a16:creationId xmlns:a16="http://schemas.microsoft.com/office/drawing/2014/main" id="{DE713C33-22D0-200E-6D4C-BA253C3B1FC2}"/>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16" name="Straight Connector 15">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268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0EB1D-7BFB-D6C4-3ACD-FD00575D10F2}"/>
              </a:ext>
            </a:extLst>
          </p:cNvPr>
          <p:cNvSpPr>
            <a:spLocks noGrp="1"/>
          </p:cNvSpPr>
          <p:nvPr>
            <p:ph type="title"/>
          </p:nvPr>
        </p:nvSpPr>
        <p:spPr>
          <a:xfrm>
            <a:off x="589560" y="856180"/>
            <a:ext cx="4560584" cy="1128068"/>
          </a:xfrm>
        </p:spPr>
        <p:txBody>
          <a:bodyPr anchor="ctr">
            <a:normAutofit fontScale="90000"/>
          </a:bodyPr>
          <a:lstStyle/>
          <a:p>
            <a:r>
              <a:rPr lang="en-GB" sz="4000" b="1" dirty="0">
                <a:solidFill>
                  <a:schemeClr val="tx2"/>
                </a:solidFill>
              </a:rPr>
              <a:t>Further evaluation- 6 months </a:t>
            </a:r>
          </a:p>
        </p:txBody>
      </p:sp>
      <p:grpSp>
        <p:nvGrpSpPr>
          <p:cNvPr id="21" name="Group 2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8E77D2-E32E-7936-816D-F7F607298656}"/>
              </a:ext>
            </a:extLst>
          </p:cNvPr>
          <p:cNvSpPr>
            <a:spLocks noGrp="1"/>
          </p:cNvSpPr>
          <p:nvPr>
            <p:ph idx="1"/>
          </p:nvPr>
        </p:nvSpPr>
        <p:spPr>
          <a:xfrm>
            <a:off x="590719" y="2330505"/>
            <a:ext cx="4559425" cy="3979585"/>
          </a:xfrm>
        </p:spPr>
        <p:txBody>
          <a:bodyPr anchor="ctr">
            <a:normAutofit/>
          </a:bodyPr>
          <a:lstStyle/>
          <a:p>
            <a:r>
              <a:rPr lang="en-US" dirty="0">
                <a:solidFill>
                  <a:schemeClr val="tx1"/>
                </a:solidFill>
              </a:rPr>
              <a:t>33 patients referred  for ECG</a:t>
            </a:r>
          </a:p>
          <a:p>
            <a:r>
              <a:rPr lang="en-US" dirty="0">
                <a:solidFill>
                  <a:schemeClr val="tx1"/>
                </a:solidFill>
              </a:rPr>
              <a:t>10 cases of AF were identified</a:t>
            </a:r>
          </a:p>
          <a:p>
            <a:r>
              <a:rPr lang="en-US" dirty="0">
                <a:solidFill>
                  <a:schemeClr val="tx1"/>
                </a:solidFill>
              </a:rPr>
              <a:t> 16 other cardiac conditions which require additional monitoring or medical input in order to </a:t>
            </a:r>
            <a:r>
              <a:rPr lang="en-US" dirty="0" err="1">
                <a:solidFill>
                  <a:schemeClr val="tx1"/>
                </a:solidFill>
              </a:rPr>
              <a:t>minimise</a:t>
            </a:r>
            <a:r>
              <a:rPr lang="en-US" dirty="0">
                <a:solidFill>
                  <a:schemeClr val="tx1"/>
                </a:solidFill>
              </a:rPr>
              <a:t> future cardiac conditions </a:t>
            </a:r>
          </a:p>
          <a:p>
            <a:endParaRPr lang="en-GB" sz="2000" dirty="0"/>
          </a:p>
        </p:txBody>
      </p:sp>
      <p:sp>
        <p:nvSpPr>
          <p:cNvPr id="27" name="Rectangle 2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9888311-A683-057B-0D0F-6CB7E893D644}"/>
              </a:ext>
            </a:extLst>
          </p:cNvPr>
          <p:cNvPicPr>
            <a:picLocks noChangeAspect="1"/>
          </p:cNvPicPr>
          <p:nvPr/>
        </p:nvPicPr>
        <p:blipFill>
          <a:blip r:embed="rId3" cstate="print"/>
          <a:srcRect r="1772" b="-2"/>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3094447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FB2136-0052-7785-1A5A-876F15E63B13}"/>
              </a:ext>
            </a:extLst>
          </p:cNvPr>
          <p:cNvSpPr>
            <a:spLocks noGrp="1"/>
          </p:cNvSpPr>
          <p:nvPr>
            <p:ph type="title"/>
          </p:nvPr>
        </p:nvSpPr>
        <p:spPr>
          <a:xfrm>
            <a:off x="669073" y="2103437"/>
            <a:ext cx="3733800" cy="1325563"/>
          </a:xfrm>
        </p:spPr>
        <p:txBody>
          <a:bodyPr vert="horz" lIns="91440" tIns="45720" rIns="91440" bIns="45720" rtlCol="0" anchor="ctr">
            <a:normAutofit/>
          </a:bodyPr>
          <a:lstStyle/>
          <a:p>
            <a:r>
              <a:rPr lang="en-US" kern="1200" dirty="0"/>
              <a:t>Preceptive of ECG</a:t>
            </a:r>
          </a:p>
        </p:txBody>
      </p:sp>
      <p:pic>
        <p:nvPicPr>
          <p:cNvPr id="2" name="ECG video">
            <a:hlinkClick r:id="" action="ppaction://media"/>
            <a:extLst>
              <a:ext uri="{FF2B5EF4-FFF2-40B4-BE49-F238E27FC236}">
                <a16:creationId xmlns:a16="http://schemas.microsoft.com/office/drawing/2014/main" id="{6626BB3B-76EC-02FA-9D17-DB97A3191555}"/>
              </a:ext>
            </a:extLst>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5465955" y="365125"/>
            <a:ext cx="3733800" cy="4856047"/>
          </a:xfrm>
          <a:prstGeom prst="rect">
            <a:avLst/>
          </a:prstGeom>
          <a:noFill/>
        </p:spPr>
      </p:pic>
    </p:spTree>
    <p:extLst>
      <p:ext uri="{BB962C8B-B14F-4D97-AF65-F5344CB8AC3E}">
        <p14:creationId xmlns:p14="http://schemas.microsoft.com/office/powerpoint/2010/main" val="403798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4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8C9462-3197-1FC3-FDD2-8A25C126BE28}"/>
              </a:ext>
            </a:extLst>
          </p:cNvPr>
          <p:cNvSpPr>
            <a:spLocks noGrp="1"/>
          </p:cNvSpPr>
          <p:nvPr>
            <p:ph type="title"/>
          </p:nvPr>
        </p:nvSpPr>
        <p:spPr>
          <a:xfrm>
            <a:off x="1043631" y="809898"/>
            <a:ext cx="9942716" cy="1554480"/>
          </a:xfrm>
        </p:spPr>
        <p:txBody>
          <a:bodyPr anchor="ctr">
            <a:normAutofit/>
          </a:bodyPr>
          <a:lstStyle/>
          <a:p>
            <a:r>
              <a:rPr lang="en-GB" sz="4800" b="1" dirty="0">
                <a:solidFill>
                  <a:schemeClr val="tx1"/>
                </a:solidFill>
              </a:rPr>
              <a:t>The difference it made </a:t>
            </a:r>
          </a:p>
        </p:txBody>
      </p:sp>
      <p:sp>
        <p:nvSpPr>
          <p:cNvPr id="3" name="Content Placeholder 2">
            <a:extLst>
              <a:ext uri="{FF2B5EF4-FFF2-40B4-BE49-F238E27FC236}">
                <a16:creationId xmlns:a16="http://schemas.microsoft.com/office/drawing/2014/main" id="{4C50C8D7-22BE-AFB3-BD6E-F7F3FFEE781D}"/>
              </a:ext>
            </a:extLst>
          </p:cNvPr>
          <p:cNvSpPr>
            <a:spLocks noGrp="1"/>
          </p:cNvSpPr>
          <p:nvPr>
            <p:ph idx="1"/>
          </p:nvPr>
        </p:nvSpPr>
        <p:spPr>
          <a:xfrm>
            <a:off x="1045028" y="3017522"/>
            <a:ext cx="3315099" cy="3124658"/>
          </a:xfrm>
        </p:spPr>
        <p:txBody>
          <a:bodyPr anchor="ctr">
            <a:normAutofit/>
          </a:bodyPr>
          <a:lstStyle/>
          <a:p>
            <a:r>
              <a:rPr lang="en-GB" sz="2400" dirty="0">
                <a:solidFill>
                  <a:schemeClr val="tx1"/>
                </a:solidFill>
              </a:rPr>
              <a:t>Early  identification and timely intervention to reduce stroke risk and avoidable deterioration</a:t>
            </a:r>
          </a:p>
          <a:p>
            <a:r>
              <a:rPr lang="en-GB" sz="2400" dirty="0">
                <a:solidFill>
                  <a:schemeClr val="tx1"/>
                </a:solidFill>
              </a:rPr>
              <a:t>Reduced number of GP appointments , shorten patient journey </a:t>
            </a:r>
          </a:p>
          <a:p>
            <a:pPr marL="0" indent="0">
              <a:buNone/>
            </a:pPr>
            <a:endParaRPr lang="en-GB" sz="2400" dirty="0">
              <a:solidFill>
                <a:schemeClr val="tx1"/>
              </a:solidFill>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76099A8-41E8-AC74-2032-F586C0DBAA70}"/>
              </a:ext>
            </a:extLst>
          </p:cNvPr>
          <p:cNvPicPr>
            <a:picLocks noChangeAspect="1"/>
          </p:cNvPicPr>
          <p:nvPr/>
        </p:nvPicPr>
        <p:blipFill>
          <a:blip r:embed="rId3" cstate="print"/>
          <a:stretch>
            <a:fillRect/>
          </a:stretch>
        </p:blipFill>
        <p:spPr>
          <a:xfrm>
            <a:off x="5289269" y="3017521"/>
            <a:ext cx="6263124" cy="3194543"/>
          </a:xfrm>
          <a:prstGeom prst="rect">
            <a:avLst/>
          </a:prstGeom>
        </p:spPr>
      </p:pic>
    </p:spTree>
    <p:extLst>
      <p:ext uri="{BB962C8B-B14F-4D97-AF65-F5344CB8AC3E}">
        <p14:creationId xmlns:p14="http://schemas.microsoft.com/office/powerpoint/2010/main" val="3999522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A450A-2EA6-1FB9-474A-D3719A69C6AA}"/>
              </a:ext>
            </a:extLst>
          </p:cNvPr>
          <p:cNvSpPr>
            <a:spLocks noGrp="1"/>
          </p:cNvSpPr>
          <p:nvPr>
            <p:ph type="title"/>
          </p:nvPr>
        </p:nvSpPr>
        <p:spPr/>
        <p:txBody>
          <a:bodyPr/>
          <a:lstStyle/>
          <a:p>
            <a:r>
              <a:rPr lang="en-GB" b="1">
                <a:solidFill>
                  <a:schemeClr val="bg1"/>
                </a:solidFill>
              </a:rPr>
              <a:t>What was required to support spread? </a:t>
            </a:r>
            <a:endParaRPr lang="en-GB" b="1" dirty="0">
              <a:solidFill>
                <a:schemeClr val="bg1"/>
              </a:solidFill>
            </a:endParaRPr>
          </a:p>
        </p:txBody>
      </p:sp>
      <p:sp>
        <p:nvSpPr>
          <p:cNvPr id="3" name="Text Placeholder 2">
            <a:extLst>
              <a:ext uri="{FF2B5EF4-FFF2-40B4-BE49-F238E27FC236}">
                <a16:creationId xmlns:a16="http://schemas.microsoft.com/office/drawing/2014/main" id="{E4314042-378F-D28E-CCB1-21F49E5A6FFA}"/>
              </a:ext>
            </a:extLst>
          </p:cNvPr>
          <p:cNvSpPr>
            <a:spLocks noGrp="1"/>
          </p:cNvSpPr>
          <p:nvPr>
            <p:ph type="body" idx="1"/>
          </p:nvPr>
        </p:nvSpPr>
        <p:spPr/>
        <p:txBody>
          <a:bodyPr/>
          <a:lstStyle/>
          <a:p>
            <a:endParaRPr lang="en-GB"/>
          </a:p>
        </p:txBody>
      </p:sp>
      <p:graphicFrame>
        <p:nvGraphicFramePr>
          <p:cNvPr id="6" name="Content Placeholder 3">
            <a:extLst>
              <a:ext uri="{FF2B5EF4-FFF2-40B4-BE49-F238E27FC236}">
                <a16:creationId xmlns:a16="http://schemas.microsoft.com/office/drawing/2014/main" id="{4DFB9047-562E-9C47-822E-9C8C84A7B10C}"/>
              </a:ext>
            </a:extLst>
          </p:cNvPr>
          <p:cNvGraphicFramePr>
            <a:graphicFrameLocks noGrp="1"/>
          </p:cNvGraphicFramePr>
          <p:nvPr>
            <p:ph sz="half" idx="2"/>
            <p:extLst>
              <p:ext uri="{D42A27DB-BD31-4B8C-83A1-F6EECF244321}">
                <p14:modId xmlns:p14="http://schemas.microsoft.com/office/powerpoint/2010/main" val="444343439"/>
              </p:ext>
            </p:extLst>
          </p:nvPr>
        </p:nvGraphicFramePr>
        <p:xfrm>
          <a:off x="836612" y="1325217"/>
          <a:ext cx="9886806" cy="4864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4820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6F315FF-E86B-273E-37BB-5333852B1D8C}"/>
              </a:ext>
            </a:extLst>
          </p:cNvPr>
          <p:cNvSpPr>
            <a:spLocks noGrp="1"/>
          </p:cNvSpPr>
          <p:nvPr>
            <p:ph type="body" idx="1"/>
          </p:nvPr>
        </p:nvSpPr>
        <p:spPr>
          <a:xfrm>
            <a:off x="1305961" y="737881"/>
            <a:ext cx="5157787" cy="823912"/>
          </a:xfrm>
        </p:spPr>
        <p:txBody>
          <a:bodyPr>
            <a:normAutofit/>
          </a:bodyPr>
          <a:lstStyle/>
          <a:p>
            <a:r>
              <a:rPr lang="en-GB" sz="3200" dirty="0">
                <a:solidFill>
                  <a:schemeClr val="bg1"/>
                </a:solidFill>
              </a:rPr>
              <a:t>Issue</a:t>
            </a:r>
            <a:r>
              <a:rPr lang="en-GB" sz="3200" dirty="0">
                <a:solidFill>
                  <a:srgbClr val="002060"/>
                </a:solidFill>
              </a:rPr>
              <a:t> </a:t>
            </a:r>
          </a:p>
        </p:txBody>
      </p:sp>
      <p:sp>
        <p:nvSpPr>
          <p:cNvPr id="5" name="Text Placeholder 4">
            <a:extLst>
              <a:ext uri="{FF2B5EF4-FFF2-40B4-BE49-F238E27FC236}">
                <a16:creationId xmlns:a16="http://schemas.microsoft.com/office/drawing/2014/main" id="{16962EEC-EF89-7D6F-F157-01A2289277F7}"/>
              </a:ext>
            </a:extLst>
          </p:cNvPr>
          <p:cNvSpPr>
            <a:spLocks noGrp="1"/>
          </p:cNvSpPr>
          <p:nvPr>
            <p:ph type="body" sz="quarter" idx="3"/>
          </p:nvPr>
        </p:nvSpPr>
        <p:spPr>
          <a:xfrm>
            <a:off x="6245224" y="780316"/>
            <a:ext cx="5183188" cy="823912"/>
          </a:xfrm>
        </p:spPr>
        <p:txBody>
          <a:bodyPr>
            <a:normAutofit/>
          </a:bodyPr>
          <a:lstStyle/>
          <a:p>
            <a:r>
              <a:rPr lang="en-GB" sz="3200" dirty="0">
                <a:solidFill>
                  <a:schemeClr val="bg1"/>
                </a:solidFill>
              </a:rPr>
              <a:t>Solution </a:t>
            </a:r>
          </a:p>
        </p:txBody>
      </p:sp>
      <p:graphicFrame>
        <p:nvGraphicFramePr>
          <p:cNvPr id="9" name="Diagram 8">
            <a:extLst>
              <a:ext uri="{FF2B5EF4-FFF2-40B4-BE49-F238E27FC236}">
                <a16:creationId xmlns:a16="http://schemas.microsoft.com/office/drawing/2014/main" id="{3E22E7C3-DB4E-0A23-904C-DFDE163A92D9}"/>
              </a:ext>
            </a:extLst>
          </p:cNvPr>
          <p:cNvGraphicFramePr/>
          <p:nvPr/>
        </p:nvGraphicFramePr>
        <p:xfrm>
          <a:off x="119270" y="2689390"/>
          <a:ext cx="11145077" cy="17825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5" name="Group 24">
            <a:extLst>
              <a:ext uri="{FF2B5EF4-FFF2-40B4-BE49-F238E27FC236}">
                <a16:creationId xmlns:a16="http://schemas.microsoft.com/office/drawing/2014/main" id="{A4E4C179-84DE-BDC1-FA34-413F9C2019AA}"/>
              </a:ext>
            </a:extLst>
          </p:cNvPr>
          <p:cNvGrpSpPr/>
          <p:nvPr/>
        </p:nvGrpSpPr>
        <p:grpSpPr>
          <a:xfrm>
            <a:off x="-431225" y="1311732"/>
            <a:ext cx="12207248" cy="1981372"/>
            <a:chOff x="1044298" y="2726314"/>
            <a:chExt cx="9781980" cy="1981372"/>
          </a:xfrm>
        </p:grpSpPr>
        <p:pic>
          <p:nvPicPr>
            <p:cNvPr id="13" name="Picture 12">
              <a:extLst>
                <a:ext uri="{FF2B5EF4-FFF2-40B4-BE49-F238E27FC236}">
                  <a16:creationId xmlns:a16="http://schemas.microsoft.com/office/drawing/2014/main" id="{676591DE-CD9D-D479-2D47-867EAC582EE7}"/>
                </a:ext>
              </a:extLst>
            </p:cNvPr>
            <p:cNvPicPr>
              <a:picLocks noChangeAspect="1"/>
            </p:cNvPicPr>
            <p:nvPr/>
          </p:nvPicPr>
          <p:blipFill>
            <a:blip r:embed="rId9" cstate="print"/>
            <a:stretch>
              <a:fillRect/>
            </a:stretch>
          </p:blipFill>
          <p:spPr>
            <a:xfrm>
              <a:off x="1044298" y="2726314"/>
              <a:ext cx="9781980" cy="1981372"/>
            </a:xfrm>
            <a:prstGeom prst="rect">
              <a:avLst/>
            </a:prstGeom>
          </p:spPr>
        </p:pic>
        <p:sp>
          <p:nvSpPr>
            <p:cNvPr id="19" name="TextBox 18">
              <a:extLst>
                <a:ext uri="{FF2B5EF4-FFF2-40B4-BE49-F238E27FC236}">
                  <a16:creationId xmlns:a16="http://schemas.microsoft.com/office/drawing/2014/main" id="{80A80EA6-EB53-5091-F9C4-2DF3E4D1CEA8}"/>
                </a:ext>
              </a:extLst>
            </p:cNvPr>
            <p:cNvSpPr txBox="1"/>
            <p:nvPr/>
          </p:nvSpPr>
          <p:spPr>
            <a:xfrm>
              <a:off x="3260542" y="3411495"/>
              <a:ext cx="2835966" cy="369332"/>
            </a:xfrm>
            <a:prstGeom prst="rect">
              <a:avLst/>
            </a:prstGeom>
            <a:noFill/>
          </p:spPr>
          <p:txBody>
            <a:bodyPr wrap="square">
              <a:spAutoFit/>
            </a:bodyPr>
            <a:lstStyle/>
            <a:p>
              <a:r>
                <a:rPr lang="en-GB" sz="1800" dirty="0">
                  <a:solidFill>
                    <a:schemeClr val="bg1"/>
                  </a:solidFill>
                </a:rPr>
                <a:t>Process of referral </a:t>
              </a:r>
            </a:p>
          </p:txBody>
        </p:sp>
        <p:sp>
          <p:nvSpPr>
            <p:cNvPr id="20" name="TextBox 19">
              <a:extLst>
                <a:ext uri="{FF2B5EF4-FFF2-40B4-BE49-F238E27FC236}">
                  <a16:creationId xmlns:a16="http://schemas.microsoft.com/office/drawing/2014/main" id="{D4EF3881-10B1-D2AA-03B2-1FCA772AE089}"/>
                </a:ext>
              </a:extLst>
            </p:cNvPr>
            <p:cNvSpPr txBox="1"/>
            <p:nvPr/>
          </p:nvSpPr>
          <p:spPr>
            <a:xfrm>
              <a:off x="6537633" y="3422985"/>
              <a:ext cx="2491205" cy="923330"/>
            </a:xfrm>
            <a:prstGeom prst="rect">
              <a:avLst/>
            </a:prstGeom>
            <a:noFill/>
          </p:spPr>
          <p:txBody>
            <a:bodyPr wrap="square" rtlCol="0">
              <a:spAutoFit/>
            </a:bodyPr>
            <a:lstStyle/>
            <a:p>
              <a:r>
                <a:rPr lang="en-GB" dirty="0">
                  <a:solidFill>
                    <a:schemeClr val="bg1"/>
                  </a:solidFill>
                </a:rPr>
                <a:t>Agree  a process with ECG  for the whole service </a:t>
              </a:r>
            </a:p>
          </p:txBody>
        </p:sp>
      </p:grpSp>
      <p:grpSp>
        <p:nvGrpSpPr>
          <p:cNvPr id="27" name="Group 26">
            <a:extLst>
              <a:ext uri="{FF2B5EF4-FFF2-40B4-BE49-F238E27FC236}">
                <a16:creationId xmlns:a16="http://schemas.microsoft.com/office/drawing/2014/main" id="{68662C4C-CC57-86D2-EB51-392B8F0E439E}"/>
              </a:ext>
            </a:extLst>
          </p:cNvPr>
          <p:cNvGrpSpPr/>
          <p:nvPr/>
        </p:nvGrpSpPr>
        <p:grpSpPr>
          <a:xfrm>
            <a:off x="-431225" y="3912686"/>
            <a:ext cx="11988058" cy="1981372"/>
            <a:chOff x="-704446" y="5010571"/>
            <a:chExt cx="11988058" cy="1981372"/>
          </a:xfrm>
        </p:grpSpPr>
        <p:pic>
          <p:nvPicPr>
            <p:cNvPr id="15" name="Picture 14">
              <a:extLst>
                <a:ext uri="{FF2B5EF4-FFF2-40B4-BE49-F238E27FC236}">
                  <a16:creationId xmlns:a16="http://schemas.microsoft.com/office/drawing/2014/main" id="{E7013256-4319-6B1E-44F5-6811E3F30EEF}"/>
                </a:ext>
              </a:extLst>
            </p:cNvPr>
            <p:cNvPicPr>
              <a:picLocks noChangeAspect="1"/>
            </p:cNvPicPr>
            <p:nvPr/>
          </p:nvPicPr>
          <p:blipFill>
            <a:blip r:embed="rId9" cstate="print"/>
            <a:stretch>
              <a:fillRect/>
            </a:stretch>
          </p:blipFill>
          <p:spPr>
            <a:xfrm>
              <a:off x="-704446" y="5010571"/>
              <a:ext cx="11988058" cy="1981372"/>
            </a:xfrm>
            <a:prstGeom prst="rect">
              <a:avLst/>
            </a:prstGeom>
          </p:spPr>
        </p:pic>
        <p:grpSp>
          <p:nvGrpSpPr>
            <p:cNvPr id="26" name="Group 25">
              <a:extLst>
                <a:ext uri="{FF2B5EF4-FFF2-40B4-BE49-F238E27FC236}">
                  <a16:creationId xmlns:a16="http://schemas.microsoft.com/office/drawing/2014/main" id="{C6A60539-BB6B-258A-0763-2C35DAEA1108}"/>
                </a:ext>
              </a:extLst>
            </p:cNvPr>
            <p:cNvGrpSpPr/>
            <p:nvPr/>
          </p:nvGrpSpPr>
          <p:grpSpPr>
            <a:xfrm>
              <a:off x="2075020" y="5695047"/>
              <a:ext cx="6914427" cy="658241"/>
              <a:chOff x="2075020" y="5695047"/>
              <a:chExt cx="6914427" cy="658241"/>
            </a:xfrm>
          </p:grpSpPr>
          <p:sp>
            <p:nvSpPr>
              <p:cNvPr id="22" name="TextBox 21">
                <a:extLst>
                  <a:ext uri="{FF2B5EF4-FFF2-40B4-BE49-F238E27FC236}">
                    <a16:creationId xmlns:a16="http://schemas.microsoft.com/office/drawing/2014/main" id="{0A762634-0294-37B4-625E-D0B947C47586}"/>
                  </a:ext>
                </a:extLst>
              </p:cNvPr>
              <p:cNvSpPr txBox="1"/>
              <p:nvPr/>
            </p:nvSpPr>
            <p:spPr>
              <a:xfrm>
                <a:off x="2075020" y="5706957"/>
                <a:ext cx="2518851" cy="646331"/>
              </a:xfrm>
              <a:prstGeom prst="rect">
                <a:avLst/>
              </a:prstGeom>
              <a:noFill/>
            </p:spPr>
            <p:txBody>
              <a:bodyPr wrap="square">
                <a:spAutoFit/>
              </a:bodyPr>
              <a:lstStyle/>
              <a:p>
                <a:r>
                  <a:rPr lang="en-GB" dirty="0">
                    <a:solidFill>
                      <a:schemeClr val="bg1"/>
                    </a:solidFill>
                  </a:rPr>
                  <a:t>Clear  written SOP  to podiatrists </a:t>
                </a:r>
              </a:p>
            </p:txBody>
          </p:sp>
          <p:sp>
            <p:nvSpPr>
              <p:cNvPr id="24" name="TextBox 23">
                <a:extLst>
                  <a:ext uri="{FF2B5EF4-FFF2-40B4-BE49-F238E27FC236}">
                    <a16:creationId xmlns:a16="http://schemas.microsoft.com/office/drawing/2014/main" id="{39727461-F98B-84EE-C3AD-C04C26224B02}"/>
                  </a:ext>
                </a:extLst>
              </p:cNvPr>
              <p:cNvSpPr txBox="1"/>
              <p:nvPr/>
            </p:nvSpPr>
            <p:spPr>
              <a:xfrm>
                <a:off x="5628611" y="5695047"/>
                <a:ext cx="3360836" cy="646331"/>
              </a:xfrm>
              <a:prstGeom prst="rect">
                <a:avLst/>
              </a:prstGeom>
              <a:noFill/>
            </p:spPr>
            <p:txBody>
              <a:bodyPr wrap="square">
                <a:spAutoFit/>
              </a:bodyPr>
              <a:lstStyle/>
              <a:p>
                <a:r>
                  <a:rPr lang="en-GB" dirty="0">
                    <a:solidFill>
                      <a:schemeClr val="bg1"/>
                    </a:solidFill>
                  </a:rPr>
                  <a:t>Clear  written pathway to podiatrists and template letters  </a:t>
                </a:r>
              </a:p>
            </p:txBody>
          </p:sp>
        </p:grpSp>
      </p:grpSp>
      <p:sp>
        <p:nvSpPr>
          <p:cNvPr id="4" name="Rectangle 3">
            <a:extLst>
              <a:ext uri="{FF2B5EF4-FFF2-40B4-BE49-F238E27FC236}">
                <a16:creationId xmlns:a16="http://schemas.microsoft.com/office/drawing/2014/main" id="{C62F7FF7-B369-5CEA-4CBB-D1BBAE3C4575}"/>
              </a:ext>
            </a:extLst>
          </p:cNvPr>
          <p:cNvSpPr/>
          <p:nvPr/>
        </p:nvSpPr>
        <p:spPr>
          <a:xfrm>
            <a:off x="119271" y="5894058"/>
            <a:ext cx="11988058" cy="8515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Training to all staff- AF identification but also on the SOP, ensuring all have dopplers </a:t>
            </a:r>
          </a:p>
        </p:txBody>
      </p:sp>
    </p:spTree>
    <p:extLst>
      <p:ext uri="{BB962C8B-B14F-4D97-AF65-F5344CB8AC3E}">
        <p14:creationId xmlns:p14="http://schemas.microsoft.com/office/powerpoint/2010/main" val="1628886344"/>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FE95687-2013-1362-4DF1-97C06BB78CBC}"/>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Challenges </a:t>
            </a:r>
          </a:p>
        </p:txBody>
      </p:sp>
      <p:cxnSp>
        <p:nvCxnSpPr>
          <p:cNvPr id="18" name="Straight Connector 17">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942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645065" y="1463040"/>
            <a:ext cx="3796306" cy="2690949"/>
          </a:xfrm>
        </p:spPr>
        <p:txBody>
          <a:bodyPr vert="horz" lIns="91440" tIns="45720" rIns="91440" bIns="45720" rtlCol="0" anchor="t">
            <a:normAutofit/>
          </a:bodyPr>
          <a:lstStyle/>
          <a:p>
            <a:br>
              <a:rPr lang="en-US" kern="1200" dirty="0">
                <a:solidFill>
                  <a:schemeClr val="tx1"/>
                </a:solidFill>
                <a:latin typeface="+mj-lt"/>
                <a:ea typeface="+mj-ea"/>
                <a:cs typeface="+mj-cs"/>
              </a:rPr>
            </a:br>
            <a:r>
              <a:rPr lang="en-US" kern="1200" dirty="0">
                <a:solidFill>
                  <a:schemeClr val="tx1"/>
                </a:solidFill>
                <a:latin typeface="+mj-lt"/>
                <a:ea typeface="+mj-ea"/>
                <a:cs typeface="+mj-cs"/>
              </a:rPr>
              <a:t>Adherence- audit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4294967295"/>
          </p:nvPr>
        </p:nvSpPr>
        <p:spPr>
          <a:xfrm>
            <a:off x="5656218" y="1463039"/>
            <a:ext cx="5542387" cy="4300447"/>
          </a:xfrm>
        </p:spPr>
        <p:txBody>
          <a:bodyPr vert="horz" lIns="91440" tIns="45720" rIns="91440" bIns="45720" rtlCol="0" anchor="t">
            <a:normAutofit/>
          </a:bodyPr>
          <a:lstStyle/>
          <a:p>
            <a:r>
              <a:rPr lang="en-US" sz="2200" dirty="0"/>
              <a:t>Was the process of screening new patients for AF being carried out?  </a:t>
            </a:r>
          </a:p>
          <a:p>
            <a:r>
              <a:rPr lang="en-US" sz="2200" dirty="0"/>
              <a:t>A single reviewer randomly selected one new patient from every general clinic, the record card was checked for the recording of Doppler/AF findings.</a:t>
            </a:r>
          </a:p>
          <a:p>
            <a:r>
              <a:rPr lang="en-US" sz="2200" dirty="0"/>
              <a:t>Of the 47 records checked, 1 did not have a record card completed, of the remaining 46 records, 25 (54%) had recorded Doppler findings the remaining 21 (46%) did not.</a:t>
            </a:r>
          </a:p>
        </p:txBody>
      </p:sp>
    </p:spTree>
    <p:extLst>
      <p:ext uri="{BB962C8B-B14F-4D97-AF65-F5344CB8AC3E}">
        <p14:creationId xmlns:p14="http://schemas.microsoft.com/office/powerpoint/2010/main" val="4076758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49C01-8FA8-7D3A-4FA1-693758D350A0}"/>
              </a:ext>
            </a:extLst>
          </p:cNvPr>
          <p:cNvSpPr>
            <a:spLocks noGrp="1"/>
          </p:cNvSpPr>
          <p:nvPr>
            <p:ph type="title"/>
          </p:nvPr>
        </p:nvSpPr>
        <p:spPr/>
        <p:txBody>
          <a:bodyPr/>
          <a:lstStyle/>
          <a:p>
            <a:r>
              <a:rPr lang="en-GB" dirty="0">
                <a:solidFill>
                  <a:schemeClr val="bg1"/>
                </a:solidFill>
              </a:rPr>
              <a:t>Main challenges </a:t>
            </a:r>
          </a:p>
        </p:txBody>
      </p:sp>
      <p:sp>
        <p:nvSpPr>
          <p:cNvPr id="3" name="Content Placeholder 2">
            <a:extLst>
              <a:ext uri="{FF2B5EF4-FFF2-40B4-BE49-F238E27FC236}">
                <a16:creationId xmlns:a16="http://schemas.microsoft.com/office/drawing/2014/main" id="{32EDFA0E-0475-B372-D919-B8E69AF3746D}"/>
              </a:ext>
            </a:extLst>
          </p:cNvPr>
          <p:cNvSpPr>
            <a:spLocks noGrp="1"/>
          </p:cNvSpPr>
          <p:nvPr>
            <p:ph sz="half" idx="1"/>
          </p:nvPr>
        </p:nvSpPr>
        <p:spPr/>
        <p:txBody>
          <a:bodyPr>
            <a:normAutofit fontScale="92500"/>
          </a:bodyPr>
          <a:lstStyle/>
          <a:p>
            <a:r>
              <a:rPr lang="en-GB" dirty="0">
                <a:solidFill>
                  <a:schemeClr val="bg1"/>
                </a:solidFill>
              </a:rPr>
              <a:t>Embedding the new process as business as usual for all NP podiatry appointments and all existing patients annually  - reminders to staff through weekly updates , re-enforce in departmental training </a:t>
            </a:r>
          </a:p>
          <a:p>
            <a:r>
              <a:rPr lang="en-GB" dirty="0">
                <a:solidFill>
                  <a:schemeClr val="bg1"/>
                </a:solidFill>
              </a:rPr>
              <a:t>Funding for additional equipment at time of financial pressures </a:t>
            </a:r>
          </a:p>
          <a:p>
            <a:r>
              <a:rPr lang="en-GB" dirty="0">
                <a:solidFill>
                  <a:schemeClr val="bg1"/>
                </a:solidFill>
              </a:rPr>
              <a:t>New staff </a:t>
            </a:r>
          </a:p>
          <a:p>
            <a:endParaRPr lang="en-GB" dirty="0"/>
          </a:p>
        </p:txBody>
      </p:sp>
      <p:pic>
        <p:nvPicPr>
          <p:cNvPr id="6" name="Content Placeholder 5">
            <a:extLst>
              <a:ext uri="{FF2B5EF4-FFF2-40B4-BE49-F238E27FC236}">
                <a16:creationId xmlns:a16="http://schemas.microsoft.com/office/drawing/2014/main" id="{BD279A03-0BEB-564B-479B-F0E4626E9B7F}"/>
              </a:ext>
            </a:extLst>
          </p:cNvPr>
          <p:cNvPicPr>
            <a:picLocks noGrp="1" noChangeAspect="1"/>
          </p:cNvPicPr>
          <p:nvPr>
            <p:ph sz="half" idx="2"/>
          </p:nvPr>
        </p:nvPicPr>
        <p:blipFill>
          <a:blip r:embed="rId3" cstate="print"/>
          <a:stretch>
            <a:fillRect/>
          </a:stretch>
        </p:blipFill>
        <p:spPr>
          <a:xfrm>
            <a:off x="7491413" y="1194381"/>
            <a:ext cx="3862387" cy="3862387"/>
          </a:xfrm>
          <a:prstGeom prst="rect">
            <a:avLst/>
          </a:prstGeom>
        </p:spPr>
      </p:pic>
    </p:spTree>
    <p:extLst>
      <p:ext uri="{BB962C8B-B14F-4D97-AF65-F5344CB8AC3E}">
        <p14:creationId xmlns:p14="http://schemas.microsoft.com/office/powerpoint/2010/main" val="1242335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4AA1165-1E19-2105-688D-85A6715F739E}"/>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Learning </a:t>
            </a:r>
          </a:p>
        </p:txBody>
      </p:sp>
      <p:sp>
        <p:nvSpPr>
          <p:cNvPr id="6" name="Text Placeholder 5">
            <a:extLst>
              <a:ext uri="{FF2B5EF4-FFF2-40B4-BE49-F238E27FC236}">
                <a16:creationId xmlns:a16="http://schemas.microsoft.com/office/drawing/2014/main" id="{EA7ABC95-C94E-7E9D-4851-2BDAB09E71BD}"/>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17" name="Straight Connector 16">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926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87229B-7904-2A9C-6610-85D1C395202B}"/>
              </a:ext>
            </a:extLst>
          </p:cNvPr>
          <p:cNvSpPr>
            <a:spLocks noGrp="1"/>
          </p:cNvSpPr>
          <p:nvPr>
            <p:ph type="title"/>
          </p:nvPr>
        </p:nvSpPr>
        <p:spPr/>
        <p:txBody>
          <a:bodyPr/>
          <a:lstStyle/>
          <a:p>
            <a:r>
              <a:rPr lang="en-GB" dirty="0"/>
              <a:t>Key learning </a:t>
            </a:r>
          </a:p>
        </p:txBody>
      </p:sp>
      <p:sp>
        <p:nvSpPr>
          <p:cNvPr id="5" name="Content Placeholder 4">
            <a:extLst>
              <a:ext uri="{FF2B5EF4-FFF2-40B4-BE49-F238E27FC236}">
                <a16:creationId xmlns:a16="http://schemas.microsoft.com/office/drawing/2014/main" id="{8C7BA0AE-C618-DB1C-4F8C-C7E1013AF7C4}"/>
              </a:ext>
            </a:extLst>
          </p:cNvPr>
          <p:cNvSpPr>
            <a:spLocks noGrp="1"/>
          </p:cNvSpPr>
          <p:nvPr>
            <p:ph idx="1"/>
          </p:nvPr>
        </p:nvSpPr>
        <p:spPr/>
        <p:txBody>
          <a:bodyPr>
            <a:normAutofit fontScale="92500" lnSpcReduction="20000"/>
          </a:bodyPr>
          <a:lstStyle/>
          <a:p>
            <a:r>
              <a:rPr lang="en-GB" dirty="0"/>
              <a:t>Importance of getting GPs on board and that our process are aligned to GP practice procedures. </a:t>
            </a:r>
          </a:p>
          <a:p>
            <a:r>
              <a:rPr lang="en-GB" dirty="0"/>
              <a:t>Staff upskilling</a:t>
            </a:r>
          </a:p>
          <a:p>
            <a:r>
              <a:rPr lang="en-GB" dirty="0"/>
              <a:t>Importance of governance – process and procurers written down </a:t>
            </a:r>
          </a:p>
          <a:p>
            <a:r>
              <a:rPr lang="en-GB" dirty="0"/>
              <a:t>Asset register t of dopplers to align to staff ( identified that we have more dopplers per staff) </a:t>
            </a:r>
          </a:p>
          <a:p>
            <a:r>
              <a:rPr lang="en-GB" dirty="0"/>
              <a:t>Joint working with ECG - we developed  relationship with the service </a:t>
            </a:r>
          </a:p>
          <a:p>
            <a:r>
              <a:rPr lang="en-GB" dirty="0"/>
              <a:t>The importance of using the  model for improvement as it allowed us to identify  changes required  and continuedly refined the approach </a:t>
            </a:r>
          </a:p>
          <a:p>
            <a:r>
              <a:rPr lang="en-GB" dirty="0"/>
              <a:t>The need to continue to re-enforce screening with staff </a:t>
            </a:r>
          </a:p>
        </p:txBody>
      </p:sp>
    </p:spTree>
    <p:extLst>
      <p:ext uri="{BB962C8B-B14F-4D97-AF65-F5344CB8AC3E}">
        <p14:creationId xmlns:p14="http://schemas.microsoft.com/office/powerpoint/2010/main" val="2973709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EAA8FB-77B9-2E83-838D-80271DE7E4DA}"/>
              </a:ext>
            </a:extLst>
          </p:cNvPr>
          <p:cNvSpPr>
            <a:spLocks noGrp="1"/>
          </p:cNvSpPr>
          <p:nvPr>
            <p:ph type="title"/>
          </p:nvPr>
        </p:nvSpPr>
        <p:spPr>
          <a:xfrm>
            <a:off x="1043631" y="809898"/>
            <a:ext cx="9942716" cy="1554480"/>
          </a:xfrm>
        </p:spPr>
        <p:txBody>
          <a:bodyPr anchor="ctr">
            <a:normAutofit/>
          </a:bodyPr>
          <a:lstStyle/>
          <a:p>
            <a:r>
              <a:rPr lang="en-GB" sz="4800" b="1">
                <a:solidFill>
                  <a:schemeClr val="tx1"/>
                </a:solidFill>
              </a:rPr>
              <a:t>Discussion in groups </a:t>
            </a:r>
          </a:p>
        </p:txBody>
      </p:sp>
      <p:sp>
        <p:nvSpPr>
          <p:cNvPr id="3" name="Content Placeholder 2">
            <a:extLst>
              <a:ext uri="{FF2B5EF4-FFF2-40B4-BE49-F238E27FC236}">
                <a16:creationId xmlns:a16="http://schemas.microsoft.com/office/drawing/2014/main" id="{13178F60-47D8-72A4-FAC5-616B86ADB22B}"/>
              </a:ext>
            </a:extLst>
          </p:cNvPr>
          <p:cNvSpPr>
            <a:spLocks noGrp="1"/>
          </p:cNvSpPr>
          <p:nvPr>
            <p:ph idx="1"/>
          </p:nvPr>
        </p:nvSpPr>
        <p:spPr>
          <a:xfrm>
            <a:off x="1045028" y="3017522"/>
            <a:ext cx="9941319" cy="3124658"/>
          </a:xfrm>
        </p:spPr>
        <p:txBody>
          <a:bodyPr anchor="ctr">
            <a:normAutofit/>
          </a:bodyPr>
          <a:lstStyle/>
          <a:p>
            <a:r>
              <a:rPr lang="en-GB" sz="2400" dirty="0">
                <a:solidFill>
                  <a:schemeClr val="tx1"/>
                </a:solidFill>
              </a:rPr>
              <a:t>What  can make  this happen in your  health board?</a:t>
            </a:r>
          </a:p>
          <a:p>
            <a:endParaRPr lang="en-GB" sz="2400" dirty="0">
              <a:solidFill>
                <a:schemeClr val="tx1"/>
              </a:solidFill>
            </a:endParaRPr>
          </a:p>
          <a:p>
            <a:pPr marL="0" indent="0">
              <a:buNone/>
            </a:pPr>
            <a:endParaRPr lang="en-GB" sz="2400" dirty="0">
              <a:solidFill>
                <a:schemeClr val="tx1"/>
              </a:solidFill>
            </a:endParaRPr>
          </a:p>
          <a:p>
            <a:r>
              <a:rPr lang="en-GB" sz="2400" dirty="0">
                <a:solidFill>
                  <a:schemeClr val="tx1"/>
                </a:solidFill>
              </a:rPr>
              <a:t>What  other collaborative approaches would you consider,  between services in your board area, to support </a:t>
            </a:r>
            <a:r>
              <a:rPr lang="en-GB" sz="2400">
                <a:solidFill>
                  <a:schemeClr val="tx1"/>
                </a:solidFill>
              </a:rPr>
              <a:t>preventative care? </a:t>
            </a:r>
            <a:r>
              <a:rPr lang="en-GB" sz="2400" dirty="0"/>
              <a:t>of AF or  reducing CHD risk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42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51586E1-8D10-3303-F86F-D3B238D52DE8}"/>
              </a:ext>
            </a:extLst>
          </p:cNvPr>
          <p:cNvPicPr>
            <a:picLocks noChangeAspect="1"/>
          </p:cNvPicPr>
          <p:nvPr/>
        </p:nvPicPr>
        <p:blipFill>
          <a:blip r:embed="rId3" cstate="print"/>
          <a:srcRect l="3117" r="1713" b="2"/>
          <a:stretch>
            <a:fillRect/>
          </a:stretch>
        </p:blipFill>
        <p:spPr>
          <a:xfrm>
            <a:off x="6421035" y="643467"/>
            <a:ext cx="5129784" cy="5571066"/>
          </a:xfrm>
          <a:prstGeom prst="rect">
            <a:avLst/>
          </a:prstGeom>
        </p:spPr>
      </p:pic>
      <p:sp>
        <p:nvSpPr>
          <p:cNvPr id="14" name="Rectangle 13">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3E1A28B-EA42-499C-55DB-37FA50DE88D4}"/>
              </a:ext>
            </a:extLst>
          </p:cNvPr>
          <p:cNvPicPr>
            <a:picLocks noChangeAspect="1"/>
          </p:cNvPicPr>
          <p:nvPr/>
        </p:nvPicPr>
        <p:blipFill>
          <a:blip r:embed="rId4" cstate="print"/>
          <a:srcRect l="1056" r="1250" b="2"/>
          <a:stretch>
            <a:fillRect/>
          </a:stretch>
        </p:blipFill>
        <p:spPr>
          <a:xfrm>
            <a:off x="641180" y="643467"/>
            <a:ext cx="5129784" cy="5571066"/>
          </a:xfrm>
          <a:prstGeom prst="rect">
            <a:avLst/>
          </a:prstGeom>
        </p:spPr>
      </p:pic>
    </p:spTree>
    <p:extLst>
      <p:ext uri="{BB962C8B-B14F-4D97-AF65-F5344CB8AC3E}">
        <p14:creationId xmlns:p14="http://schemas.microsoft.com/office/powerpoint/2010/main" val="42943606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PRESENTATION_ID" val="0b78732d-d76b-4358-8ce3-34cb96d2707d"/>
  <p:tag name="SLIDO_EVENT_UUID" val="b89aaa25-a2c4-4fb7-a8ec-ce3b58f37d69"/>
  <p:tag name="SLIDO_EVENT_SECTION_UUID" val="b2f162bd-fd6f-4d3f-826f-09624f3ab4b9"/>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k3Mjk1NjZ9"/>
  <p:tag name="SLIDO_TYPE" val="SlidoPoll"/>
  <p:tag name="SLIDO_POLL_UUID" val="b352b319-d227-4b99-866c-e8cd6a3ba031"/>
  <p:tag name="SLIDO_TIMELINE" val="W3sicG9sbFF1ZXN0aW9uVXVpZCI6ImE1YzkzYTU4LTRiNTgtNDU5Mi05Y2I2LTcwYzhiZDg2NmUzZ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FDC85B4A455E4F90376F160C38F7E1" ma:contentTypeVersion="17" ma:contentTypeDescription="Create a new document." ma:contentTypeScope="" ma:versionID="76f99270d3f973cb79c04f6d6e9b8416">
  <xsd:schema xmlns:xsd="http://www.w3.org/2001/XMLSchema" xmlns:xs="http://www.w3.org/2001/XMLSchema" xmlns:p="http://schemas.microsoft.com/office/2006/metadata/properties" xmlns:ns3="9d367ded-5297-440e-8cf8-1a762ee5368d" xmlns:ns4="7464accb-4cbc-4c1e-a28c-2aa2691425dc" targetNamespace="http://schemas.microsoft.com/office/2006/metadata/properties" ma:root="true" ma:fieldsID="4d1f8908191b47f10929ee733fb07ff8" ns3:_="" ns4:_="">
    <xsd:import namespace="9d367ded-5297-440e-8cf8-1a762ee5368d"/>
    <xsd:import namespace="7464accb-4cbc-4c1e-a28c-2aa2691425d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367ded-5297-440e-8cf8-1a762ee5368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64accb-4cbc-4c1e-a28c-2aa2691425d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464accb-4cbc-4c1e-a28c-2aa2691425dc" xsi:nil="true"/>
  </documentManagement>
</p:properties>
</file>

<file path=customXml/itemProps1.xml><?xml version="1.0" encoding="utf-8"?>
<ds:datastoreItem xmlns:ds="http://schemas.openxmlformats.org/officeDocument/2006/customXml" ds:itemID="{C347C2C8-1F04-4107-97A8-19ED1AB50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367ded-5297-440e-8cf8-1a762ee5368d"/>
    <ds:schemaRef ds:uri="7464accb-4cbc-4c1e-a28c-2aa2691425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82A8B8-8869-4B57-ABA5-24D65341E83F}">
  <ds:schemaRefs>
    <ds:schemaRef ds:uri="http://schemas.microsoft.com/sharepoint/v3/contenttype/forms"/>
  </ds:schemaRefs>
</ds:datastoreItem>
</file>

<file path=customXml/itemProps3.xml><?xml version="1.0" encoding="utf-8"?>
<ds:datastoreItem xmlns:ds="http://schemas.openxmlformats.org/officeDocument/2006/customXml" ds:itemID="{91C48051-14EA-45F1-848F-BB3EA7CE8BD5}">
  <ds:schemaRefs>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 ds:uri="9d367ded-5297-440e-8cf8-1a762ee5368d"/>
    <ds:schemaRef ds:uri="http://purl.org/dc/dcmitype/"/>
    <ds:schemaRef ds:uri="http://schemas.microsoft.com/office/infopath/2007/PartnerControls"/>
    <ds:schemaRef ds:uri="7464accb-4cbc-4c1e-a28c-2aa2691425dc"/>
    <ds:schemaRef ds:uri="http://schemas.microsoft.com/office/2006/metadata/properties"/>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5</TotalTime>
  <Words>3071</Words>
  <Application>Microsoft Office PowerPoint</Application>
  <PresentationFormat>Widescreen</PresentationFormat>
  <Paragraphs>406</Paragraphs>
  <Slides>45</Slides>
  <Notes>43</Notes>
  <HiddenSlides>2</HiddenSlides>
  <MMClips>13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Aptos</vt:lpstr>
      <vt:lpstr>Arial</vt:lpstr>
      <vt:lpstr>Calibri</vt:lpstr>
      <vt:lpstr>Calibri Light</vt:lpstr>
      <vt:lpstr>Symbol</vt:lpstr>
      <vt:lpstr>Office Theme</vt:lpstr>
      <vt:lpstr>1_Office Theme</vt:lpstr>
      <vt:lpstr>From Foot to Heart: A Podiatry Led Approach to Atrial Fibrillation Detection and Stroke Prevention </vt:lpstr>
      <vt:lpstr>Introduction </vt:lpstr>
      <vt:lpstr>PowerPoint Presentation</vt:lpstr>
      <vt:lpstr>A little bit about us… </vt:lpstr>
      <vt:lpstr>What type of  preventative services, treatments , advice and support do you think NHS podiatrists provide?  </vt:lpstr>
      <vt:lpstr>PowerPoint Presentation</vt:lpstr>
      <vt:lpstr>Slido results </vt:lpstr>
      <vt:lpstr>NHS Fife Podiatry </vt:lpstr>
      <vt:lpstr>In Fife more than 60% of  Podiatry patients have a  high risk foot </vt:lpstr>
      <vt:lpstr>PowerPoint Presentation</vt:lpstr>
      <vt:lpstr>.</vt:lpstr>
      <vt:lpstr>Background  </vt:lpstr>
      <vt:lpstr>Prevention and early intervention FIFE HSCP strategy -2024</vt:lpstr>
      <vt:lpstr>PowerPoint Presentation</vt:lpstr>
      <vt:lpstr>PowerPoint Presentation</vt:lpstr>
      <vt:lpstr>PowerPoint Presentation</vt:lpstr>
      <vt:lpstr>Atrial fibrillation (AF) </vt:lpstr>
      <vt:lpstr>PowerPoint Presentation</vt:lpstr>
      <vt:lpstr>Podiatry practitioners are ideally placed to undertake pedal pulse surveillance </vt:lpstr>
      <vt:lpstr>PowerPoint Presentation</vt:lpstr>
      <vt:lpstr>PowerPoint Presentation</vt:lpstr>
      <vt:lpstr>Activity – demonstration and then try in groups </vt:lpstr>
      <vt:lpstr>Regular and irregular Rhythm </vt:lpstr>
      <vt:lpstr> Activity- regular or irregular sound?</vt:lpstr>
      <vt:lpstr>Aim..  We wanted </vt:lpstr>
      <vt:lpstr>Process </vt:lpstr>
      <vt:lpstr>Test of change 1 – Feasibility (PDSA1) in one locality </vt:lpstr>
      <vt:lpstr>PowerPoint Presentation</vt:lpstr>
      <vt:lpstr>PDSA 2- spread/ scaling </vt:lpstr>
      <vt:lpstr>The second test of change identified some concerns </vt:lpstr>
      <vt:lpstr>PDSA 3- simplified pathway </vt:lpstr>
      <vt:lpstr>Patient perspective </vt:lpstr>
      <vt:lpstr>Outcomes-  </vt:lpstr>
      <vt:lpstr>Further evaluation- 6 months </vt:lpstr>
      <vt:lpstr>Preceptive of ECG</vt:lpstr>
      <vt:lpstr>The difference it made </vt:lpstr>
      <vt:lpstr>What was required to support spread? </vt:lpstr>
      <vt:lpstr>PowerPoint Presentation</vt:lpstr>
      <vt:lpstr>Challenges </vt:lpstr>
      <vt:lpstr> Adherence- audit  </vt:lpstr>
      <vt:lpstr>Main challenges </vt:lpstr>
      <vt:lpstr>Learning </vt:lpstr>
      <vt:lpstr>Key learning </vt:lpstr>
      <vt:lpstr>Discussion in groups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Podiatry Fife HSCP</dc:title>
  <dc:creator>Liam Baillie</dc:creator>
  <cp:lastModifiedBy>Alison Notley</cp:lastModifiedBy>
  <cp:revision>21</cp:revision>
  <cp:lastPrinted>2026-09-15T10:45:34Z</cp:lastPrinted>
  <dcterms:created xsi:type="dcterms:W3CDTF">2026-06-26T10:46:37Z</dcterms:created>
  <dcterms:modified xsi:type="dcterms:W3CDTF">2026-09-18T19:50:22Z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0x010100EFFDC85B4A455E4F90376F160C38F7E1</vt:lpwstr>
  </property>
</Properties>
</file>