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4"/>
  </p:notesMasterIdLst>
  <p:sldIdLst>
    <p:sldId id="258" r:id="rId3"/>
    <p:sldId id="257" r:id="rId4"/>
    <p:sldId id="274" r:id="rId5"/>
    <p:sldId id="259" r:id="rId6"/>
    <p:sldId id="261" r:id="rId7"/>
    <p:sldId id="262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75" r:id="rId18"/>
    <p:sldId id="260" r:id="rId19"/>
    <p:sldId id="263" r:id="rId20"/>
    <p:sldId id="264" r:id="rId21"/>
    <p:sldId id="265" r:id="rId22"/>
    <p:sldId id="266" r:id="rId23"/>
    <p:sldId id="267" r:id="rId24"/>
    <p:sldId id="290" r:id="rId25"/>
    <p:sldId id="268" r:id="rId26"/>
    <p:sldId id="269" r:id="rId27"/>
    <p:sldId id="270" r:id="rId28"/>
    <p:sldId id="271" r:id="rId29"/>
    <p:sldId id="272" r:id="rId30"/>
    <p:sldId id="285" r:id="rId31"/>
    <p:sldId id="286" r:id="rId32"/>
    <p:sldId id="28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810311159514769"/>
          <c:y val="0.15259011183633384"/>
          <c:w val="0.38379377680970461"/>
          <c:h val="0.8199450000748781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>
                <a:gsLst>
                  <a:gs pos="0">
                    <a:srgbClr val="3333FF"/>
                  </a:gs>
                  <a:gs pos="36000">
                    <a:srgbClr val="4F81BD">
                      <a:lumMod val="45000"/>
                      <a:lumOff val="55000"/>
                    </a:srgbClr>
                  </a:gs>
                  <a:gs pos="83000">
                    <a:srgbClr val="4F81BD">
                      <a:lumMod val="45000"/>
                      <a:lumOff val="55000"/>
                    </a:srgbClr>
                  </a:gs>
                  <a:gs pos="100000">
                    <a:srgbClr val="4F81BD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A3-4438-AA2F-37586F1D336E}"/>
              </c:ext>
            </c:extLst>
          </c:dPt>
          <c:dPt>
            <c:idx val="1"/>
            <c:bubble3D val="0"/>
            <c:spPr>
              <a:gradFill>
                <a:gsLst>
                  <a:gs pos="8000">
                    <a:srgbClr val="3333FF"/>
                  </a:gs>
                  <a:gs pos="52000">
                    <a:srgbClr val="4F81BD">
                      <a:lumMod val="45000"/>
                      <a:lumOff val="55000"/>
                    </a:srgbClr>
                  </a:gs>
                  <a:gs pos="83000">
                    <a:srgbClr val="4F81BD">
                      <a:lumMod val="45000"/>
                      <a:lumOff val="55000"/>
                    </a:srgbClr>
                  </a:gs>
                  <a:gs pos="100000">
                    <a:srgbClr val="4F81BD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A3-4438-AA2F-37586F1D336E}"/>
              </c:ext>
            </c:extLst>
          </c:dPt>
          <c:dPt>
            <c:idx val="2"/>
            <c:bubble3D val="0"/>
            <c:spPr>
              <a:gradFill>
                <a:gsLst>
                  <a:gs pos="0">
                    <a:srgbClr val="000099"/>
                  </a:gs>
                  <a:gs pos="74000">
                    <a:srgbClr val="4F81BD">
                      <a:lumMod val="45000"/>
                      <a:lumOff val="55000"/>
                    </a:srgbClr>
                  </a:gs>
                  <a:gs pos="89000">
                    <a:srgbClr val="4F81BD">
                      <a:lumMod val="45000"/>
                      <a:lumOff val="55000"/>
                    </a:srgbClr>
                  </a:gs>
                  <a:gs pos="100000">
                    <a:srgbClr val="4F81BD">
                      <a:lumMod val="30000"/>
                      <a:lumOff val="70000"/>
                    </a:srgb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6A3-4438-AA2F-37586F1D336E}"/>
              </c:ext>
            </c:extLst>
          </c:dPt>
          <c:dPt>
            <c:idx val="3"/>
            <c:bubble3D val="0"/>
            <c:spPr>
              <a:gradFill>
                <a:gsLst>
                  <a:gs pos="46250">
                    <a:srgbClr val="000099"/>
                  </a:gs>
                  <a:gs pos="90854">
                    <a:srgbClr val="C1D9EF"/>
                  </a:gs>
                  <a:gs pos="0">
                    <a:srgbClr val="003399"/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6A3-4438-AA2F-37586F1D336E}"/>
              </c:ext>
            </c:extLst>
          </c:dPt>
          <c:dPt>
            <c:idx val="4"/>
            <c:bubble3D val="0"/>
            <c:spPr>
              <a:gradFill>
                <a:gsLst>
                  <a:gs pos="0">
                    <a:srgbClr val="C00000"/>
                  </a:gs>
                  <a:gs pos="54000">
                    <a:srgbClr val="1F497D">
                      <a:shade val="30000"/>
                      <a:satMod val="200000"/>
                    </a:srgbClr>
                  </a:gs>
                </a:gsLst>
                <a:path path="circle">
                  <a:fillToRect l="50000" t="50000" r="50000" b="50000"/>
                </a:path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6A3-4438-AA2F-37586F1D336E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6A3-4438-AA2F-37586F1D336E}"/>
              </c:ext>
            </c:extLst>
          </c:dPt>
          <c:dPt>
            <c:idx val="6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6A3-4438-AA2F-37586F1D336E}"/>
              </c:ext>
            </c:extLst>
          </c:dPt>
          <c:dLbls>
            <c:dLbl>
              <c:idx val="1"/>
              <c:layout>
                <c:manualLayout>
                  <c:x val="-8.3361233688207401E-2"/>
                  <c:y val="-0.1136129149723858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A3-4438-AA2F-37586F1D336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0ECA9B8-F82D-084A-AB05-B35C62248EB1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795C438F-D60F-9240-837B-13B482D811CE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A3-4438-AA2F-37586F1D336E}"/>
                </c:ext>
              </c:extLst>
            </c:dLbl>
            <c:dLbl>
              <c:idx val="3"/>
              <c:layout>
                <c:manualLayout>
                  <c:x val="2.5697564211398544E-2"/>
                  <c:y val="2.86457943343298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6A3-4438-AA2F-37586F1D336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411628D-3A5B-C84A-AF8F-049CB5BC22F5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baseline="0" dirty="0">
                        <a:solidFill>
                          <a:schemeClr val="tx1"/>
                        </a:solidFill>
                      </a:rPr>
                      <a:t>
</a:t>
                    </a:r>
                    <a:fld id="{8B3411DF-AF4C-014B-A971-822AD153E912}" type="PERCENTAGE">
                      <a:rPr lang="en-US" baseline="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US" baseline="0" dirty="0">
                      <a:solidFill>
                        <a:schemeClr val="tx1"/>
                      </a:solidFill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6A3-4438-AA2F-37586F1D336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baseline="0"/>
                      <a:t>Sevoflurane</a:t>
                    </a:r>
                    <a:r>
                      <a:rPr lang="en-US" baseline="0" dirty="0"/>
                      <a:t>
</a:t>
                    </a:r>
                    <a:fld id="{3C27341A-D541-9342-9AED-9AB2AD371FA6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16A3-4438-AA2F-37586F1D33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ysClr val="windowText" lastClr="0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'[Current VolatileGas_HMUD_report Aug 17 to March 22 - working v1 - May 2022.xlsx]Vol and Nitrous'!$B$42:$H$42</c:f>
              <c:strCache>
                <c:ptCount val="7"/>
                <c:pt idx="0">
                  <c:v>Piped Entonox</c:v>
                </c:pt>
                <c:pt idx="1">
                  <c:v>Portable Entonox </c:v>
                </c:pt>
                <c:pt idx="2">
                  <c:v>Piped Nitrous oxide </c:v>
                </c:pt>
                <c:pt idx="3">
                  <c:v>Portable Nitrous oxide</c:v>
                </c:pt>
                <c:pt idx="4">
                  <c:v>Desflurane</c:v>
                </c:pt>
                <c:pt idx="5">
                  <c:v>Isoflurane</c:v>
                </c:pt>
                <c:pt idx="6">
                  <c:v>Sevofurane</c:v>
                </c:pt>
              </c:strCache>
            </c:strRef>
          </c:cat>
          <c:val>
            <c:numRef>
              <c:f>'[Current VolatileGas_HMUD_report Aug 17 to March 22 - working v1 - May 2022.xlsx]Vol and Nitrous'!$B$43:$H$43</c:f>
              <c:numCache>
                <c:formatCode>0.00</c:formatCode>
                <c:ptCount val="7"/>
                <c:pt idx="0">
                  <c:v>14287.1034</c:v>
                </c:pt>
                <c:pt idx="1">
                  <c:v>3611.8136399999976</c:v>
                </c:pt>
                <c:pt idx="2">
                  <c:v>9586.3619999999955</c:v>
                </c:pt>
                <c:pt idx="3">
                  <c:v>788.9579800000015</c:v>
                </c:pt>
                <c:pt idx="4">
                  <c:v>6178.2167519999975</c:v>
                </c:pt>
                <c:pt idx="5">
                  <c:v>121.78749000000008</c:v>
                </c:pt>
                <c:pt idx="6">
                  <c:v>1122.9544300000018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6A3-4438-AA2F-37586F1D3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9677294212115544E-2"/>
          <c:y val="2.6664252217589859E-2"/>
          <c:w val="0.9302481521926651"/>
          <c:h val="0.8092006589911062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Piped Entonox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Sheet5!$B$2:$B$3</c:f>
              <c:numCache>
                <c:formatCode>General</c:formatCode>
                <c:ptCount val="2"/>
                <c:pt idx="0">
                  <c:v>14287.1</c:v>
                </c:pt>
                <c:pt idx="1">
                  <c:v>14677.38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2-4715-BC6C-CFA9C0C724C2}"/>
            </c:ext>
          </c:extLst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Portable Entonox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c:spPr>
          <c:invertIfNegative val="0"/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Sheet5!$C$2:$C$3</c:f>
              <c:numCache>
                <c:formatCode>General</c:formatCode>
                <c:ptCount val="2"/>
                <c:pt idx="0">
                  <c:v>3611.81</c:v>
                </c:pt>
                <c:pt idx="1">
                  <c:v>3511.34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92-4715-BC6C-CFA9C0C724C2}"/>
            </c:ext>
          </c:extLst>
        </c:ser>
        <c:ser>
          <c:idx val="2"/>
          <c:order val="2"/>
          <c:tx>
            <c:strRef>
              <c:f>Sheet5!$D$1</c:f>
              <c:strCache>
                <c:ptCount val="1"/>
                <c:pt idx="0">
                  <c:v>Piped Nitrous Oxide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Sheet5!$D$2:$D$3</c:f>
              <c:numCache>
                <c:formatCode>General</c:formatCode>
                <c:ptCount val="2"/>
                <c:pt idx="0">
                  <c:v>9586.36</c:v>
                </c:pt>
                <c:pt idx="1">
                  <c:v>9384.6200000000008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92-4715-BC6C-CFA9C0C724C2}"/>
            </c:ext>
          </c:extLst>
        </c:ser>
        <c:ser>
          <c:idx val="3"/>
          <c:order val="3"/>
          <c:tx>
            <c:strRef>
              <c:f>Sheet5!$E$1</c:f>
              <c:strCache>
                <c:ptCount val="1"/>
                <c:pt idx="0">
                  <c:v>Portable Nitrous oxide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/>
          </c:spPr>
          <c:invertIfNegative val="0"/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Sheet5!$E$2:$E$3</c:f>
              <c:numCache>
                <c:formatCode>General</c:formatCode>
                <c:ptCount val="2"/>
                <c:pt idx="0">
                  <c:v>788.96</c:v>
                </c:pt>
                <c:pt idx="1">
                  <c:v>790.02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92-4715-BC6C-CFA9C0C724C2}"/>
            </c:ext>
          </c:extLst>
        </c:ser>
        <c:ser>
          <c:idx val="4"/>
          <c:order val="4"/>
          <c:tx>
            <c:strRef>
              <c:f>Sheet5!$F$1</c:f>
              <c:strCache>
                <c:ptCount val="1"/>
                <c:pt idx="0">
                  <c:v>Desflurane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92-4715-BC6C-CFA9C0C724C2}"/>
                </c:ext>
              </c:extLst>
            </c:dLbl>
            <c:dLbl>
              <c:idx val="1"/>
              <c:layout>
                <c:manualLayout>
                  <c:x val="0.1691998088739913"/>
                  <c:y val="8.418097982683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92-4715-BC6C-CFA9C0C724C2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ysClr val="windowText" lastClr="00000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Sheet5!$F$2:$F$3</c:f>
              <c:numCache>
                <c:formatCode>General</c:formatCode>
                <c:ptCount val="2"/>
                <c:pt idx="0">
                  <c:v>6178.22</c:v>
                </c:pt>
                <c:pt idx="1">
                  <c:v>2427.35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92-4715-BC6C-CFA9C0C724C2}"/>
            </c:ext>
          </c:extLst>
        </c:ser>
        <c:ser>
          <c:idx val="5"/>
          <c:order val="5"/>
          <c:tx>
            <c:strRef>
              <c:f>Sheet5!$G$1</c:f>
              <c:strCache>
                <c:ptCount val="1"/>
                <c:pt idx="0">
                  <c:v>Isoflurane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Sheet5!$G$2:$G$3</c:f>
              <c:numCache>
                <c:formatCode>General</c:formatCode>
                <c:ptCount val="2"/>
                <c:pt idx="0">
                  <c:v>121.79</c:v>
                </c:pt>
                <c:pt idx="1">
                  <c:v>120.13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D92-4715-BC6C-CFA9C0C724C2}"/>
            </c:ext>
          </c:extLst>
        </c:ser>
        <c:ser>
          <c:idx val="6"/>
          <c:order val="6"/>
          <c:tx>
            <c:strRef>
              <c:f>Sheet5!$H$1</c:f>
              <c:strCache>
                <c:ptCount val="1"/>
                <c:pt idx="0">
                  <c:v>Sevoflurane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Sheet5!$A$2:$A$3</c:f>
              <c:strCache>
                <c:ptCount val="2"/>
                <c:pt idx="0">
                  <c:v>FY 18-19</c:v>
                </c:pt>
                <c:pt idx="1">
                  <c:v>FY 19-20</c:v>
                </c:pt>
              </c:strCache>
            </c:strRef>
          </c:cat>
          <c:val>
            <c:numRef>
              <c:f>Sheet5!$H$2:$H$3</c:f>
              <c:numCache>
                <c:formatCode>General</c:formatCode>
                <c:ptCount val="2"/>
                <c:pt idx="0">
                  <c:v>1122.95</c:v>
                </c:pt>
                <c:pt idx="1">
                  <c:v>1136.31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92-4715-BC6C-CFA9C0C72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2252104"/>
        <c:axId val="762250136"/>
      </c:barChart>
      <c:catAx>
        <c:axId val="762252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highlight>
                  <a:srgbClr val="008000"/>
                </a:highlight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2250136"/>
        <c:crosses val="autoZero"/>
        <c:auto val="1"/>
        <c:lblAlgn val="ctr"/>
        <c:lblOffset val="100"/>
        <c:noMultiLvlLbl val="0"/>
      </c:catAx>
      <c:valAx>
        <c:axId val="76225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225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"/>
          <c:y val="0.89477704231693556"/>
          <c:w val="0.98248760571595228"/>
          <c:h val="8.83867435781989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Sheet4!$B$6</c:f>
              <c:strCache>
                <c:ptCount val="1"/>
                <c:pt idx="0">
                  <c:v>Piped Entonox </c:v>
                </c:pt>
              </c:strCache>
            </c:strRef>
          </c:tx>
          <c:spPr>
            <a:gradFill flip="none" rotWithShape="1">
              <a:gsLst>
                <a:gs pos="0">
                  <a:srgbClr val="0070C0">
                    <a:tint val="66000"/>
                    <a:satMod val="160000"/>
                  </a:srgbClr>
                </a:gs>
                <a:gs pos="50000">
                  <a:srgbClr val="0070C0">
                    <a:tint val="44500"/>
                    <a:satMod val="160000"/>
                  </a:srgbClr>
                </a:gs>
                <a:gs pos="100000">
                  <a:srgbClr val="0070C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c:spPr>
          <c:invertIfNegative val="0"/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Sheet4!$B$7:$B$10</c:f>
              <c:numCache>
                <c:formatCode>General</c:formatCode>
                <c:ptCount val="4"/>
                <c:pt idx="0">
                  <c:v>14287.1</c:v>
                </c:pt>
                <c:pt idx="1">
                  <c:v>14677.38</c:v>
                </c:pt>
                <c:pt idx="2">
                  <c:v>14078.13</c:v>
                </c:pt>
                <c:pt idx="3">
                  <c:v>14665.62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1-4E6B-A705-536F533D618E}"/>
            </c:ext>
          </c:extLst>
        </c:ser>
        <c:ser>
          <c:idx val="1"/>
          <c:order val="1"/>
          <c:tx>
            <c:strRef>
              <c:f>Sheet4!$C$6</c:f>
              <c:strCache>
                <c:ptCount val="1"/>
                <c:pt idx="0">
                  <c:v>Portable Entonox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8900000" scaled="1"/>
              <a:tileRect/>
            </a:gradFill>
            <a:ln>
              <a:noFill/>
            </a:ln>
            <a:effectLst/>
          </c:spPr>
          <c:invertIfNegative val="0"/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Sheet4!$C$7:$C$10</c:f>
              <c:numCache>
                <c:formatCode>General</c:formatCode>
                <c:ptCount val="4"/>
                <c:pt idx="0">
                  <c:v>3611.81</c:v>
                </c:pt>
                <c:pt idx="1">
                  <c:v>3511.34</c:v>
                </c:pt>
                <c:pt idx="2">
                  <c:v>2774.6</c:v>
                </c:pt>
                <c:pt idx="3">
                  <c:v>3350.17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1-4E6B-A705-536F533D618E}"/>
            </c:ext>
          </c:extLst>
        </c:ser>
        <c:ser>
          <c:idx val="2"/>
          <c:order val="2"/>
          <c:tx>
            <c:strRef>
              <c:f>Sheet4!$D$6</c:f>
              <c:strCache>
                <c:ptCount val="1"/>
                <c:pt idx="0">
                  <c:v>Piped Nitrous Oxide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Sheet4!$D$7:$D$10</c:f>
              <c:numCache>
                <c:formatCode>General</c:formatCode>
                <c:ptCount val="4"/>
                <c:pt idx="0">
                  <c:v>9586.36</c:v>
                </c:pt>
                <c:pt idx="1">
                  <c:v>9384.6200000000008</c:v>
                </c:pt>
                <c:pt idx="2">
                  <c:v>7764.24</c:v>
                </c:pt>
                <c:pt idx="3">
                  <c:v>6717.22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41-4E6B-A705-536F533D618E}"/>
            </c:ext>
          </c:extLst>
        </c:ser>
        <c:ser>
          <c:idx val="3"/>
          <c:order val="3"/>
          <c:tx>
            <c:strRef>
              <c:f>Sheet4!$E$6</c:f>
              <c:strCache>
                <c:ptCount val="1"/>
                <c:pt idx="0">
                  <c:v>Portable Nitrous oxide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rgbClr val="00206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c:spPr>
          <c:invertIfNegative val="0"/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Sheet4!$E$7:$E$10</c:f>
              <c:numCache>
                <c:formatCode>General</c:formatCode>
                <c:ptCount val="4"/>
                <c:pt idx="0">
                  <c:v>788.96</c:v>
                </c:pt>
                <c:pt idx="1">
                  <c:v>790.02</c:v>
                </c:pt>
                <c:pt idx="2">
                  <c:v>391.84</c:v>
                </c:pt>
                <c:pt idx="3">
                  <c:v>733.37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41-4E6B-A705-536F533D618E}"/>
            </c:ext>
          </c:extLst>
        </c:ser>
        <c:ser>
          <c:idx val="4"/>
          <c:order val="4"/>
          <c:tx>
            <c:strRef>
              <c:f>Sheet4!$F$6</c:f>
              <c:strCache>
                <c:ptCount val="1"/>
                <c:pt idx="0">
                  <c:v>Desflurane</c:v>
                </c:pt>
              </c:strCache>
            </c:strRef>
          </c:tx>
          <c:spPr>
            <a:gradFill>
              <a:gsLst>
                <a:gs pos="75000">
                  <a:srgbClr val="002060"/>
                </a:gs>
                <a:gs pos="3000">
                  <a:srgbClr val="C00000"/>
                </a:gs>
              </a:gsLst>
              <a:path path="circle">
                <a:fillToRect l="100000" t="100000"/>
              </a:path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Sheet4!$F$7:$F$10</c:f>
              <c:numCache>
                <c:formatCode>General</c:formatCode>
                <c:ptCount val="4"/>
                <c:pt idx="0">
                  <c:v>6178.22</c:v>
                </c:pt>
                <c:pt idx="1">
                  <c:v>2427.35</c:v>
                </c:pt>
                <c:pt idx="2">
                  <c:v>786.79</c:v>
                </c:pt>
                <c:pt idx="3">
                  <c:v>441.17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41-4E6B-A705-536F533D618E}"/>
            </c:ext>
          </c:extLst>
        </c:ser>
        <c:ser>
          <c:idx val="5"/>
          <c:order val="5"/>
          <c:tx>
            <c:strRef>
              <c:f>Sheet4!$G$6</c:f>
              <c:strCache>
                <c:ptCount val="1"/>
                <c:pt idx="0">
                  <c:v>Isoflurane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7030A0"/>
              </a:solidFill>
            </a:ln>
            <a:effectLst/>
          </c:spPr>
          <c:invertIfNegative val="0"/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Sheet4!$G$7:$G$10</c:f>
              <c:numCache>
                <c:formatCode>General</c:formatCode>
                <c:ptCount val="4"/>
                <c:pt idx="0">
                  <c:v>121.79</c:v>
                </c:pt>
                <c:pt idx="1">
                  <c:v>120.13</c:v>
                </c:pt>
                <c:pt idx="2">
                  <c:v>58.53</c:v>
                </c:pt>
                <c:pt idx="3">
                  <c:v>41.96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41-4E6B-A705-536F533D618E}"/>
            </c:ext>
          </c:extLst>
        </c:ser>
        <c:ser>
          <c:idx val="6"/>
          <c:order val="6"/>
          <c:tx>
            <c:strRef>
              <c:f>Sheet4!$H$6</c:f>
              <c:strCache>
                <c:ptCount val="1"/>
                <c:pt idx="0">
                  <c:v>Sevoflurane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Sheet4!$A$7:$A$10</c:f>
              <c:strCache>
                <c:ptCount val="4"/>
                <c:pt idx="0">
                  <c:v>FY 18-19</c:v>
                </c:pt>
                <c:pt idx="1">
                  <c:v>FY 19-20</c:v>
                </c:pt>
                <c:pt idx="2">
                  <c:v>FY 20-21</c:v>
                </c:pt>
                <c:pt idx="3">
                  <c:v>FY 21-22</c:v>
                </c:pt>
              </c:strCache>
            </c:strRef>
          </c:cat>
          <c:val>
            <c:numRef>
              <c:f>Sheet4!$H$7:$H$10</c:f>
              <c:numCache>
                <c:formatCode>General</c:formatCode>
                <c:ptCount val="4"/>
                <c:pt idx="0">
                  <c:v>1122.95</c:v>
                </c:pt>
                <c:pt idx="1">
                  <c:v>1136.31</c:v>
                </c:pt>
                <c:pt idx="2">
                  <c:v>656.65</c:v>
                </c:pt>
                <c:pt idx="3">
                  <c:v>604.66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41-4E6B-A705-536F533D6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62265552"/>
        <c:axId val="762256040"/>
      </c:barChart>
      <c:catAx>
        <c:axId val="762265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2256040"/>
        <c:crosses val="autoZero"/>
        <c:auto val="1"/>
        <c:lblAlgn val="ctr"/>
        <c:lblOffset val="100"/>
        <c:noMultiLvlLbl val="0"/>
      </c:catAx>
      <c:valAx>
        <c:axId val="76225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226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E25432-875E-4326-9D5A-28AED58DC09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DF59D67-D1BF-4CF9-B552-8A427562E7BF}">
      <dgm:prSet custT="1"/>
      <dgm:spPr>
        <a:xfrm>
          <a:off x="0" y="2321"/>
          <a:ext cx="4990890" cy="894887"/>
        </a:xfrm>
        <a:prstGeom prst="roundRect">
          <a:avLst/>
        </a:prstGeom>
        <a:solidFill>
          <a:srgbClr val="0F4FC1">
            <a:hueOff val="0"/>
            <a:satOff val="0"/>
            <a:lumOff val="0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2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Anaesthetists and theatre staff</a:t>
          </a:r>
          <a:endParaRPr lang="en-US" sz="28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810E8F6-44EA-4320-B5C3-42D1627BAA43}" type="parTrans" cxnId="{21051906-0098-4CCD-B330-5EE360D52DE8}">
      <dgm:prSet/>
      <dgm:spPr/>
      <dgm:t>
        <a:bodyPr/>
        <a:lstStyle/>
        <a:p>
          <a:endParaRPr lang="en-US"/>
        </a:p>
      </dgm:t>
    </dgm:pt>
    <dgm:pt modelId="{8DC36A58-B126-43EE-8354-B3E984CFD27A}" type="sibTrans" cxnId="{21051906-0098-4CCD-B330-5EE360D52DE8}">
      <dgm:prSet/>
      <dgm:spPr/>
      <dgm:t>
        <a:bodyPr/>
        <a:lstStyle/>
        <a:p>
          <a:endParaRPr lang="en-US"/>
        </a:p>
      </dgm:t>
    </dgm:pt>
    <dgm:pt modelId="{8CB0981D-1A4A-4818-AE10-2B30388AAF08}">
      <dgm:prSet custT="1"/>
      <dgm:spPr>
        <a:xfrm>
          <a:off x="0" y="2722041"/>
          <a:ext cx="4990890" cy="894887"/>
        </a:xfrm>
        <a:prstGeom prst="roundRect">
          <a:avLst/>
        </a:prstGeom>
        <a:solidFill>
          <a:srgbClr val="0F4FC1">
            <a:hueOff val="-7800693"/>
            <a:satOff val="-4868"/>
            <a:lumOff val="9263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2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Quality Improvement hub</a:t>
          </a:r>
          <a:endParaRPr lang="en-US" sz="28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8F7442F4-A090-42A4-87B0-D8FD4578B9E1}" type="parTrans" cxnId="{BA481BBF-71D5-4BCE-B6C9-04AFE5081DED}">
      <dgm:prSet/>
      <dgm:spPr/>
      <dgm:t>
        <a:bodyPr/>
        <a:lstStyle/>
        <a:p>
          <a:endParaRPr lang="en-US"/>
        </a:p>
      </dgm:t>
    </dgm:pt>
    <dgm:pt modelId="{27FC4CEC-5FA3-4300-8602-91C56B9013FE}" type="sibTrans" cxnId="{BA481BBF-71D5-4BCE-B6C9-04AFE5081DED}">
      <dgm:prSet/>
      <dgm:spPr/>
      <dgm:t>
        <a:bodyPr/>
        <a:lstStyle/>
        <a:p>
          <a:endParaRPr lang="en-US"/>
        </a:p>
      </dgm:t>
    </dgm:pt>
    <dgm:pt modelId="{0B0938E3-918E-42C2-B3A6-50762D970FB9}">
      <dgm:prSet custT="1"/>
      <dgm:spPr>
        <a:xfrm>
          <a:off x="0" y="1815467"/>
          <a:ext cx="4990890" cy="894887"/>
        </a:xfrm>
        <a:prstGeom prst="roundRect">
          <a:avLst/>
        </a:prstGeom>
        <a:solidFill>
          <a:srgbClr val="0F4FC1">
            <a:hueOff val="-5200462"/>
            <a:satOff val="-3245"/>
            <a:lumOff val="6175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2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Pharmacy services and procurement</a:t>
          </a:r>
          <a:endParaRPr lang="en-US" sz="28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58EDD8E8-1D98-40A8-A996-7E8B06EBB61C}" type="sibTrans" cxnId="{AF799641-D57B-464D-81FC-509737ED1052}">
      <dgm:prSet/>
      <dgm:spPr/>
      <dgm:t>
        <a:bodyPr/>
        <a:lstStyle/>
        <a:p>
          <a:endParaRPr lang="en-US"/>
        </a:p>
      </dgm:t>
    </dgm:pt>
    <dgm:pt modelId="{57C38EEF-D93A-4F58-8693-A0CC903E2C12}" type="parTrans" cxnId="{AF799641-D57B-464D-81FC-509737ED1052}">
      <dgm:prSet/>
      <dgm:spPr/>
      <dgm:t>
        <a:bodyPr/>
        <a:lstStyle/>
        <a:p>
          <a:endParaRPr lang="en-US"/>
        </a:p>
      </dgm:t>
    </dgm:pt>
    <dgm:pt modelId="{F52B5E0C-14B9-4E19-AF5B-5C4150A6EF05}">
      <dgm:prSet custT="1"/>
      <dgm:spPr>
        <a:xfrm>
          <a:off x="0" y="908894"/>
          <a:ext cx="4990890" cy="894887"/>
        </a:xfrm>
        <a:prstGeom prst="roundRect">
          <a:avLst/>
        </a:prstGeom>
        <a:solidFill>
          <a:srgbClr val="0F4FC1">
            <a:hueOff val="-2600231"/>
            <a:satOff val="-1623"/>
            <a:lumOff val="3088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GB" sz="2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Medical Physic's</a:t>
          </a:r>
          <a:endParaRPr lang="en-US" sz="28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4E932597-93A3-4A3A-BEA1-8120B486C42E}" type="sibTrans" cxnId="{7CE0860D-5892-44AB-B3AD-3BDE93B68E9B}">
      <dgm:prSet/>
      <dgm:spPr/>
      <dgm:t>
        <a:bodyPr/>
        <a:lstStyle/>
        <a:p>
          <a:endParaRPr lang="en-US"/>
        </a:p>
      </dgm:t>
    </dgm:pt>
    <dgm:pt modelId="{3C2B01E1-7B0D-4443-9F2E-F2CF5112F161}" type="parTrans" cxnId="{7CE0860D-5892-44AB-B3AD-3BDE93B68E9B}">
      <dgm:prSet/>
      <dgm:spPr/>
      <dgm:t>
        <a:bodyPr/>
        <a:lstStyle/>
        <a:p>
          <a:endParaRPr lang="en-US"/>
        </a:p>
      </dgm:t>
    </dgm:pt>
    <dgm:pt modelId="{C9FFEEEE-3D86-434E-BC40-C16A371D9203}">
      <dgm:prSet custT="1"/>
      <dgm:spPr>
        <a:xfrm>
          <a:off x="0" y="3628614"/>
          <a:ext cx="4990890" cy="894887"/>
        </a:xfrm>
        <a:prstGeom prst="roundRect">
          <a:avLst/>
        </a:prstGeom>
        <a:solidFill>
          <a:srgbClr val="0F4FC1">
            <a:hueOff val="-10400924"/>
            <a:satOff val="-6490"/>
            <a:lumOff val="12351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8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Clinical director buy in</a:t>
          </a:r>
        </a:p>
      </dgm:t>
    </dgm:pt>
    <dgm:pt modelId="{920CCA89-879B-5944-9235-09C6495108DC}" type="parTrans" cxnId="{1E5814AC-1100-A143-A838-96307BACEC0A}">
      <dgm:prSet/>
      <dgm:spPr/>
      <dgm:t>
        <a:bodyPr/>
        <a:lstStyle/>
        <a:p>
          <a:endParaRPr lang="en-GB"/>
        </a:p>
      </dgm:t>
    </dgm:pt>
    <dgm:pt modelId="{9FE605BF-0EBD-3043-A7C1-DA70245937C9}" type="sibTrans" cxnId="{1E5814AC-1100-A143-A838-96307BACEC0A}">
      <dgm:prSet/>
      <dgm:spPr/>
      <dgm:t>
        <a:bodyPr/>
        <a:lstStyle/>
        <a:p>
          <a:endParaRPr lang="en-GB"/>
        </a:p>
      </dgm:t>
    </dgm:pt>
    <dgm:pt modelId="{D6971DA9-4945-EE4E-A02C-C81A4E3F2C10}" type="pres">
      <dgm:prSet presAssocID="{D2E25432-875E-4326-9D5A-28AED58DC09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0FE136-5FEB-994A-B406-A8ECA8865F9E}" type="pres">
      <dgm:prSet presAssocID="{EDF59D67-D1BF-4CF9-B552-8A427562E7B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DE73B-D6EF-0C4D-BE98-057ADDFE930E}" type="pres">
      <dgm:prSet presAssocID="{8DC36A58-B126-43EE-8354-B3E984CFD27A}" presName="spacer" presStyleCnt="0"/>
      <dgm:spPr/>
    </dgm:pt>
    <dgm:pt modelId="{48F47766-7C11-6446-94DC-E73446329AF6}" type="pres">
      <dgm:prSet presAssocID="{F52B5E0C-14B9-4E19-AF5B-5C4150A6EF0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B0CB58-ACAE-9048-B986-C798B48E9F09}" type="pres">
      <dgm:prSet presAssocID="{4E932597-93A3-4A3A-BEA1-8120B486C42E}" presName="spacer" presStyleCnt="0"/>
      <dgm:spPr/>
    </dgm:pt>
    <dgm:pt modelId="{87C473D0-8B8E-0B49-896D-B5F4742E5DA3}" type="pres">
      <dgm:prSet presAssocID="{0B0938E3-918E-42C2-B3A6-50762D970FB9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4FB59F-51DD-6047-9713-747A7D1EDCD0}" type="pres">
      <dgm:prSet presAssocID="{58EDD8E8-1D98-40A8-A996-7E8B06EBB61C}" presName="spacer" presStyleCnt="0"/>
      <dgm:spPr/>
    </dgm:pt>
    <dgm:pt modelId="{2FEDA425-960F-8048-BB3D-A2482471560D}" type="pres">
      <dgm:prSet presAssocID="{8CB0981D-1A4A-4818-AE10-2B30388AAF0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9B3CED-CEE7-FF40-9F1B-C64843E5B1E4}" type="pres">
      <dgm:prSet presAssocID="{27FC4CEC-5FA3-4300-8602-91C56B9013FE}" presName="spacer" presStyleCnt="0"/>
      <dgm:spPr/>
    </dgm:pt>
    <dgm:pt modelId="{4B5C7F4E-6638-CE4C-A6C2-99ED2D531E79}" type="pres">
      <dgm:prSet presAssocID="{C9FFEEEE-3D86-434E-BC40-C16A371D920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E852A0-6164-FA40-858A-B65C58CCFFB7}" type="presOf" srcId="{0B0938E3-918E-42C2-B3A6-50762D970FB9}" destId="{87C473D0-8B8E-0B49-896D-B5F4742E5DA3}" srcOrd="0" destOrd="0" presId="urn:microsoft.com/office/officeart/2005/8/layout/vList2"/>
    <dgm:cxn modelId="{AF799641-D57B-464D-81FC-509737ED1052}" srcId="{D2E25432-875E-4326-9D5A-28AED58DC095}" destId="{0B0938E3-918E-42C2-B3A6-50762D970FB9}" srcOrd="2" destOrd="0" parTransId="{57C38EEF-D93A-4F58-8693-A0CC903E2C12}" sibTransId="{58EDD8E8-1D98-40A8-A996-7E8B06EBB61C}"/>
    <dgm:cxn modelId="{DC80C86F-5F19-8C40-B400-03DED2F7CD5A}" type="presOf" srcId="{D2E25432-875E-4326-9D5A-28AED58DC095}" destId="{D6971DA9-4945-EE4E-A02C-C81A4E3F2C10}" srcOrd="0" destOrd="0" presId="urn:microsoft.com/office/officeart/2005/8/layout/vList2"/>
    <dgm:cxn modelId="{A9ED0B08-709F-2743-8362-BDD5F7A6800D}" type="presOf" srcId="{EDF59D67-D1BF-4CF9-B552-8A427562E7BF}" destId="{B20FE136-5FEB-994A-B406-A8ECA8865F9E}" srcOrd="0" destOrd="0" presId="urn:microsoft.com/office/officeart/2005/8/layout/vList2"/>
    <dgm:cxn modelId="{BA481BBF-71D5-4BCE-B6C9-04AFE5081DED}" srcId="{D2E25432-875E-4326-9D5A-28AED58DC095}" destId="{8CB0981D-1A4A-4818-AE10-2B30388AAF08}" srcOrd="3" destOrd="0" parTransId="{8F7442F4-A090-42A4-87B0-D8FD4578B9E1}" sibTransId="{27FC4CEC-5FA3-4300-8602-91C56B9013FE}"/>
    <dgm:cxn modelId="{21051906-0098-4CCD-B330-5EE360D52DE8}" srcId="{D2E25432-875E-4326-9D5A-28AED58DC095}" destId="{EDF59D67-D1BF-4CF9-B552-8A427562E7BF}" srcOrd="0" destOrd="0" parTransId="{5810E8F6-44EA-4320-B5C3-42D1627BAA43}" sibTransId="{8DC36A58-B126-43EE-8354-B3E984CFD27A}"/>
    <dgm:cxn modelId="{5B0C7CDC-3710-064F-8CD6-5156DD6BC19E}" type="presOf" srcId="{C9FFEEEE-3D86-434E-BC40-C16A371D9203}" destId="{4B5C7F4E-6638-CE4C-A6C2-99ED2D531E79}" srcOrd="0" destOrd="0" presId="urn:microsoft.com/office/officeart/2005/8/layout/vList2"/>
    <dgm:cxn modelId="{1E5814AC-1100-A143-A838-96307BACEC0A}" srcId="{D2E25432-875E-4326-9D5A-28AED58DC095}" destId="{C9FFEEEE-3D86-434E-BC40-C16A371D9203}" srcOrd="4" destOrd="0" parTransId="{920CCA89-879B-5944-9235-09C6495108DC}" sibTransId="{9FE605BF-0EBD-3043-A7C1-DA70245937C9}"/>
    <dgm:cxn modelId="{D1B6C801-4075-6247-B1C3-3524CA692CD7}" type="presOf" srcId="{8CB0981D-1A4A-4818-AE10-2B30388AAF08}" destId="{2FEDA425-960F-8048-BB3D-A2482471560D}" srcOrd="0" destOrd="0" presId="urn:microsoft.com/office/officeart/2005/8/layout/vList2"/>
    <dgm:cxn modelId="{7CE0860D-5892-44AB-B3AD-3BDE93B68E9B}" srcId="{D2E25432-875E-4326-9D5A-28AED58DC095}" destId="{F52B5E0C-14B9-4E19-AF5B-5C4150A6EF05}" srcOrd="1" destOrd="0" parTransId="{3C2B01E1-7B0D-4443-9F2E-F2CF5112F161}" sibTransId="{4E932597-93A3-4A3A-BEA1-8120B486C42E}"/>
    <dgm:cxn modelId="{0E8F1129-F918-0C4C-A27B-5BEE43154A55}" type="presOf" srcId="{F52B5E0C-14B9-4E19-AF5B-5C4150A6EF05}" destId="{48F47766-7C11-6446-94DC-E73446329AF6}" srcOrd="0" destOrd="0" presId="urn:microsoft.com/office/officeart/2005/8/layout/vList2"/>
    <dgm:cxn modelId="{5795E0E9-6209-FC41-A4EF-B8D04BA3FA76}" type="presParOf" srcId="{D6971DA9-4945-EE4E-A02C-C81A4E3F2C10}" destId="{B20FE136-5FEB-994A-B406-A8ECA8865F9E}" srcOrd="0" destOrd="0" presId="urn:microsoft.com/office/officeart/2005/8/layout/vList2"/>
    <dgm:cxn modelId="{48AFFA18-3FE7-E942-96F1-6BCF6EC2809D}" type="presParOf" srcId="{D6971DA9-4945-EE4E-A02C-C81A4E3F2C10}" destId="{88BDE73B-D6EF-0C4D-BE98-057ADDFE930E}" srcOrd="1" destOrd="0" presId="urn:microsoft.com/office/officeart/2005/8/layout/vList2"/>
    <dgm:cxn modelId="{C968E4B9-5DB6-754E-AFB8-4B95AFF9983B}" type="presParOf" srcId="{D6971DA9-4945-EE4E-A02C-C81A4E3F2C10}" destId="{48F47766-7C11-6446-94DC-E73446329AF6}" srcOrd="2" destOrd="0" presId="urn:microsoft.com/office/officeart/2005/8/layout/vList2"/>
    <dgm:cxn modelId="{A3ACDE7D-03AE-4B4F-A745-258C6AC80D8A}" type="presParOf" srcId="{D6971DA9-4945-EE4E-A02C-C81A4E3F2C10}" destId="{B8B0CB58-ACAE-9048-B986-C798B48E9F09}" srcOrd="3" destOrd="0" presId="urn:microsoft.com/office/officeart/2005/8/layout/vList2"/>
    <dgm:cxn modelId="{55CB7B58-E6BD-4241-967C-9DF63336A0BC}" type="presParOf" srcId="{D6971DA9-4945-EE4E-A02C-C81A4E3F2C10}" destId="{87C473D0-8B8E-0B49-896D-B5F4742E5DA3}" srcOrd="4" destOrd="0" presId="urn:microsoft.com/office/officeart/2005/8/layout/vList2"/>
    <dgm:cxn modelId="{ACC063A2-1BBB-5E4D-BD93-709925E83052}" type="presParOf" srcId="{D6971DA9-4945-EE4E-A02C-C81A4E3F2C10}" destId="{D74FB59F-51DD-6047-9713-747A7D1EDCD0}" srcOrd="5" destOrd="0" presId="urn:microsoft.com/office/officeart/2005/8/layout/vList2"/>
    <dgm:cxn modelId="{8ADA8D6A-6D41-A042-8381-8C198767D5CF}" type="presParOf" srcId="{D6971DA9-4945-EE4E-A02C-C81A4E3F2C10}" destId="{2FEDA425-960F-8048-BB3D-A2482471560D}" srcOrd="6" destOrd="0" presId="urn:microsoft.com/office/officeart/2005/8/layout/vList2"/>
    <dgm:cxn modelId="{2411D468-A7D8-144D-B046-3A5AA032602E}" type="presParOf" srcId="{D6971DA9-4945-EE4E-A02C-C81A4E3F2C10}" destId="{D39B3CED-CEE7-FF40-9F1B-C64843E5B1E4}" srcOrd="7" destOrd="0" presId="urn:microsoft.com/office/officeart/2005/8/layout/vList2"/>
    <dgm:cxn modelId="{862D2BC2-20C8-DA44-9B22-DB752F59E5CA}" type="presParOf" srcId="{D6971DA9-4945-EE4E-A02C-C81A4E3F2C10}" destId="{4B5C7F4E-6638-CE4C-A6C2-99ED2D531E7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0FE136-5FEB-994A-B406-A8ECA8865F9E}">
      <dsp:nvSpPr>
        <dsp:cNvPr id="0" name=""/>
        <dsp:cNvSpPr/>
      </dsp:nvSpPr>
      <dsp:spPr>
        <a:xfrm>
          <a:off x="0" y="28778"/>
          <a:ext cx="5659582" cy="823680"/>
        </a:xfrm>
        <a:prstGeom prst="roundRect">
          <a:avLst/>
        </a:prstGeom>
        <a:solidFill>
          <a:srgbClr val="0F4FC1">
            <a:hueOff val="0"/>
            <a:satOff val="0"/>
            <a:lumOff val="0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Anaesthetists and theatre staff</a:t>
          </a:r>
          <a:endParaRPr lang="en-US" sz="28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40209" y="68987"/>
        <a:ext cx="5579164" cy="743262"/>
      </dsp:txXfrm>
    </dsp:sp>
    <dsp:sp modelId="{48F47766-7C11-6446-94DC-E73446329AF6}">
      <dsp:nvSpPr>
        <dsp:cNvPr id="0" name=""/>
        <dsp:cNvSpPr/>
      </dsp:nvSpPr>
      <dsp:spPr>
        <a:xfrm>
          <a:off x="0" y="979178"/>
          <a:ext cx="5659582" cy="823680"/>
        </a:xfrm>
        <a:prstGeom prst="roundRect">
          <a:avLst/>
        </a:prstGeom>
        <a:solidFill>
          <a:srgbClr val="0F4FC1">
            <a:hueOff val="-2600231"/>
            <a:satOff val="-1623"/>
            <a:lumOff val="3088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Medical Physic's</a:t>
          </a:r>
          <a:endParaRPr lang="en-US" sz="28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40209" y="1019387"/>
        <a:ext cx="5579164" cy="743262"/>
      </dsp:txXfrm>
    </dsp:sp>
    <dsp:sp modelId="{87C473D0-8B8E-0B49-896D-B5F4742E5DA3}">
      <dsp:nvSpPr>
        <dsp:cNvPr id="0" name=""/>
        <dsp:cNvSpPr/>
      </dsp:nvSpPr>
      <dsp:spPr>
        <a:xfrm>
          <a:off x="0" y="1929578"/>
          <a:ext cx="5659582" cy="823680"/>
        </a:xfrm>
        <a:prstGeom prst="roundRect">
          <a:avLst/>
        </a:prstGeom>
        <a:solidFill>
          <a:srgbClr val="0F4FC1">
            <a:hueOff val="-5200462"/>
            <a:satOff val="-3245"/>
            <a:lumOff val="6175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Pharmacy services and procurement</a:t>
          </a:r>
          <a:endParaRPr lang="en-US" sz="28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40209" y="1969787"/>
        <a:ext cx="5579164" cy="743262"/>
      </dsp:txXfrm>
    </dsp:sp>
    <dsp:sp modelId="{2FEDA425-960F-8048-BB3D-A2482471560D}">
      <dsp:nvSpPr>
        <dsp:cNvPr id="0" name=""/>
        <dsp:cNvSpPr/>
      </dsp:nvSpPr>
      <dsp:spPr>
        <a:xfrm>
          <a:off x="0" y="2879978"/>
          <a:ext cx="5659582" cy="823680"/>
        </a:xfrm>
        <a:prstGeom prst="roundRect">
          <a:avLst/>
        </a:prstGeom>
        <a:solidFill>
          <a:srgbClr val="0F4FC1">
            <a:hueOff val="-7800693"/>
            <a:satOff val="-4868"/>
            <a:lumOff val="9263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Quality Improvement hub</a:t>
          </a:r>
          <a:endParaRPr lang="en-US" sz="28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40209" y="2920187"/>
        <a:ext cx="5579164" cy="743262"/>
      </dsp:txXfrm>
    </dsp:sp>
    <dsp:sp modelId="{4B5C7F4E-6638-CE4C-A6C2-99ED2D531E79}">
      <dsp:nvSpPr>
        <dsp:cNvPr id="0" name=""/>
        <dsp:cNvSpPr/>
      </dsp:nvSpPr>
      <dsp:spPr>
        <a:xfrm>
          <a:off x="0" y="3830378"/>
          <a:ext cx="5659582" cy="823680"/>
        </a:xfrm>
        <a:prstGeom prst="roundRect">
          <a:avLst/>
        </a:prstGeom>
        <a:solidFill>
          <a:srgbClr val="0F4FC1">
            <a:hueOff val="-10400924"/>
            <a:satOff val="-6490"/>
            <a:lumOff val="12351"/>
            <a:alphaOff val="0"/>
          </a:srgbClr>
        </a:solidFill>
        <a:ln w="19050" cap="rnd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Clinical director buy in</a:t>
          </a:r>
        </a:p>
      </dsp:txBody>
      <dsp:txXfrm>
        <a:off x="40209" y="3870587"/>
        <a:ext cx="5579164" cy="743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38F17-8057-424C-967B-BA25FFB35DBE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B1934-553B-4CDA-BB23-E22F99DE1C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05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462C5-0701-E74D-97CE-39EBF86B84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04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462C5-0701-E74D-97CE-39EBF86B84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569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462C5-0701-E74D-97CE-39EBF86B84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042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462C5-0701-E74D-97CE-39EBF86B84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51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2462C5-0701-E74D-97CE-39EBF86B84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33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086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effectLst/>
              </a:rPr>
              <a:t/>
            </a:r>
            <a:br>
              <a:rPr lang="en-GB" b="0" dirty="0">
                <a:effectLst/>
              </a:rPr>
            </a:br>
            <a:r>
              <a:rPr lang="en-GB" b="0" dirty="0">
                <a:effectLst/>
              </a:rPr>
              <a:t/>
            </a:r>
            <a:br>
              <a:rPr lang="en-GB" b="0" dirty="0">
                <a:effectLst/>
              </a:rPr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9704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7A7F33D2-8598-C442-8499-7177323BEC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B196E9C-CDCA-BA40-AB31-1E70B57DE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2834" y="2564196"/>
            <a:ext cx="8936927" cy="32016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050" b="1" i="0" spc="45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91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8372247C-41ED-1746-84F5-D523286117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Placeholder 6" descr="A picture containing text, person, indoor, table&#10;&#10;Description automatically generated">
            <a:extLst>
              <a:ext uri="{FF2B5EF4-FFF2-40B4-BE49-F238E27FC236}">
                <a16:creationId xmlns:a16="http://schemas.microsoft.com/office/drawing/2014/main" id="{B853E934-5E51-3D4F-9672-53FC11BDFD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76717" y="1297601"/>
            <a:ext cx="4262799" cy="4262799"/>
          </a:xfrm>
          <a:prstGeom prst="ellipse">
            <a:avLst/>
          </a:prstGeom>
        </p:spPr>
      </p:pic>
      <p:pic>
        <p:nvPicPr>
          <p:cNvPr id="5" name="Picture Placeholder 4" descr="A row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2190EE45-7692-024D-9535-41BA3F1C49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79901" y="-670035"/>
            <a:ext cx="8198069" cy="8198070"/>
          </a:xfrm>
          <a:prstGeom prst="ellipse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429E25B6-11E4-984E-86BB-0EBFDE38DE55}"/>
              </a:ext>
            </a:extLst>
          </p:cNvPr>
          <p:cNvSpPr/>
          <p:nvPr userDrawn="1"/>
        </p:nvSpPr>
        <p:spPr>
          <a:xfrm>
            <a:off x="1097855" y="953073"/>
            <a:ext cx="5245796" cy="5245796"/>
          </a:xfrm>
          <a:prstGeom prst="ellipse">
            <a:avLst/>
          </a:prstGeom>
          <a:solidFill>
            <a:srgbClr val="004E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Icon, circle&#10;&#10;Description automatically generated">
            <a:extLst>
              <a:ext uri="{FF2B5EF4-FFF2-40B4-BE49-F238E27FC236}">
                <a16:creationId xmlns:a16="http://schemas.microsoft.com/office/drawing/2014/main" id="{A2E9BB59-799A-ED4A-B861-8DC72A52A56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6967" y="3801765"/>
            <a:ext cx="2138920" cy="2121877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375729" y="2910310"/>
            <a:ext cx="4707041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bg1"/>
                </a:solidFill>
                <a:latin typeface="Montserrat" pitchFamily="2" charset="77"/>
              </a:rPr>
              <a:t>We are a network of thousands of hospitals, healthcare leaders, and healthcare professionals, with members across Europe and partners across the globe.</a:t>
            </a:r>
          </a:p>
          <a:p>
            <a:pPr algn="ctr">
              <a:lnSpc>
                <a:spcPct val="110000"/>
              </a:lnSpc>
            </a:pPr>
            <a:endParaRPr lang="en-US" sz="1200" dirty="0">
              <a:solidFill>
                <a:schemeClr val="bg1"/>
              </a:solidFill>
              <a:latin typeface="Montserrat" pitchFamily="2" charset="77"/>
            </a:endParaRPr>
          </a:p>
          <a:p>
            <a:pPr algn="ctr">
              <a:lnSpc>
                <a:spcPct val="110000"/>
              </a:lnSpc>
            </a:pPr>
            <a:r>
              <a:rPr lang="en-US" sz="1200" dirty="0">
                <a:solidFill>
                  <a:schemeClr val="bg1"/>
                </a:solidFill>
                <a:latin typeface="Montserrat" pitchFamily="2" charset="77"/>
              </a:rPr>
              <a:t>Together we prove that it’s possible to deliver the highest quality of care in a way that’s sustainable environmentally and financially.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837371" y="2202423"/>
            <a:ext cx="37635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spc="45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ABOUT US</a:t>
            </a:r>
          </a:p>
        </p:txBody>
      </p:sp>
    </p:spTree>
    <p:extLst>
      <p:ext uri="{BB962C8B-B14F-4D97-AF65-F5344CB8AC3E}">
        <p14:creationId xmlns:p14="http://schemas.microsoft.com/office/powerpoint/2010/main" val="78164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GH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ap&#10;&#10;Description automatically generated">
            <a:extLst>
              <a:ext uri="{FF2B5EF4-FFF2-40B4-BE49-F238E27FC236}">
                <a16:creationId xmlns:a16="http://schemas.microsoft.com/office/drawing/2014/main" id="{7C2C2ADA-9F05-754F-85CE-7D7AD874EF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7D87FBC4-5326-4D43-9FF9-6B6215E1FE6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964" y="3307177"/>
            <a:ext cx="5761611" cy="16712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10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SUB TITLE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A24BB4B-360E-494A-9E46-5B21C4F978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6285" y="5500922"/>
            <a:ext cx="6788155" cy="515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50" b="0" i="0" spc="225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description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3A7A28-D08B-834A-81D6-595C8274FF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537" y="748007"/>
            <a:ext cx="7272065" cy="242191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05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21197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+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E48AF39-D912-1C41-A55C-F06F838C78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D0A9E5C-6789-8749-ACCB-9D528BCA2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299" y="748007"/>
            <a:ext cx="8488076" cy="12156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05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ED85213-69E6-BC45-8F71-C515DD653B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8299" y="2221622"/>
            <a:ext cx="6897995" cy="4399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210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SUB HEADING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0B233265-8796-C846-AE00-5584C1F9F0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299" y="2919540"/>
            <a:ext cx="6897995" cy="298684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lang="en-US" dirty="0"/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11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ntent-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E48AF39-D912-1C41-A55C-F06F838C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56224"/>
            <a:ext cx="3762531" cy="110177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558299" y="2338333"/>
            <a:ext cx="5220000" cy="34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dirty="0" smtClean="0"/>
            </a:lvl1pPr>
            <a:lvl2pPr>
              <a:defRPr>
                <a:latin typeface="Montserrat" charset="0"/>
                <a:ea typeface="Montserrat" charset="0"/>
                <a:cs typeface="Montserrat" charset="0"/>
              </a:defRPr>
            </a:lvl2pPr>
            <a:lvl3pPr>
              <a:defRPr>
                <a:latin typeface="Montserrat" charset="0"/>
                <a:ea typeface="Montserrat" charset="0"/>
                <a:cs typeface="Montserrat" charset="0"/>
              </a:defRPr>
            </a:lvl3pPr>
            <a:lvl4pPr>
              <a:defRPr>
                <a:latin typeface="Montserrat" charset="0"/>
                <a:ea typeface="Montserrat" charset="0"/>
                <a:cs typeface="Montserrat" charset="0"/>
              </a:defRPr>
            </a:lvl4pPr>
            <a:lvl5pPr>
              <a:defRPr>
                <a:latin typeface="Montserrat" charset="0"/>
                <a:ea typeface="Montserrat" charset="0"/>
                <a:cs typeface="Montserrat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6"/>
          </p:nvPr>
        </p:nvSpPr>
        <p:spPr>
          <a:xfrm>
            <a:off x="6336596" y="2338333"/>
            <a:ext cx="5220000" cy="34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dirty="0" smtClean="0"/>
            </a:lvl1pPr>
            <a:lvl2pPr>
              <a:defRPr>
                <a:latin typeface="Montserrat" charset="0"/>
                <a:ea typeface="Montserrat" charset="0"/>
                <a:cs typeface="Montserrat" charset="0"/>
              </a:defRPr>
            </a:lvl2pPr>
            <a:lvl3pPr>
              <a:defRPr>
                <a:latin typeface="Montserrat" charset="0"/>
                <a:ea typeface="Montserrat" charset="0"/>
                <a:cs typeface="Montserrat" charset="0"/>
              </a:defRPr>
            </a:lvl3pPr>
            <a:lvl4pPr>
              <a:defRPr>
                <a:latin typeface="Montserrat" charset="0"/>
                <a:ea typeface="Montserrat" charset="0"/>
                <a:cs typeface="Montserrat" charset="0"/>
              </a:defRPr>
            </a:lvl4pPr>
            <a:lvl5pPr>
              <a:defRPr>
                <a:latin typeface="Montserrat" charset="0"/>
                <a:ea typeface="Montserrat" charset="0"/>
                <a:cs typeface="Montserrat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BD0A9E5C-6789-8749-ACCB-9D528BCA2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299" y="748007"/>
            <a:ext cx="8488076" cy="12156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05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184953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ntent-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E48AF39-D912-1C41-A55C-F06F838C78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56224"/>
            <a:ext cx="3762531" cy="1101777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561961" y="2336222"/>
            <a:ext cx="10762025" cy="34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dirty="0" smtClean="0"/>
            </a:lvl1pPr>
            <a:lvl2pPr>
              <a:defRPr>
                <a:latin typeface="Montserrat" charset="0"/>
                <a:ea typeface="Montserrat" charset="0"/>
                <a:cs typeface="Montserrat" charset="0"/>
              </a:defRPr>
            </a:lvl2pPr>
            <a:lvl3pPr>
              <a:defRPr>
                <a:latin typeface="Montserrat" charset="0"/>
                <a:ea typeface="Montserrat" charset="0"/>
                <a:cs typeface="Montserrat" charset="0"/>
              </a:defRPr>
            </a:lvl3pPr>
            <a:lvl4pPr>
              <a:defRPr>
                <a:latin typeface="Montserrat" charset="0"/>
                <a:ea typeface="Montserrat" charset="0"/>
                <a:cs typeface="Montserrat" charset="0"/>
              </a:defRPr>
            </a:lvl4pPr>
            <a:lvl5pPr>
              <a:defRPr>
                <a:latin typeface="Montserrat" charset="0"/>
                <a:ea typeface="Montserrat" charset="0"/>
                <a:cs typeface="Montserrat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D0A9E5C-6789-8749-ACCB-9D528BCA2A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8299" y="748007"/>
            <a:ext cx="8488076" cy="121564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4050" b="1" i="0" spc="450">
                <a:solidFill>
                  <a:srgbClr val="3F3F3F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3669855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EBFB02B2-0CEC-0748-B2D6-5D08AAC85E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30579B5-F738-F648-971B-F536FCEEB6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6419" y="2746460"/>
            <a:ext cx="8564564" cy="4396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25" b="1" i="0" spc="45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CONTACT</a:t>
            </a:r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D306657-5D1C-9744-A11C-863808531A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6419" y="3460833"/>
            <a:ext cx="8564564" cy="16540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 b="0" i="0" spc="225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contact information 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D3B544A-B29E-0D45-A862-E3AD732FCF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6419" y="5518235"/>
            <a:ext cx="8564564" cy="4396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 b="1" i="0" spc="45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website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157202D5-A757-BA4D-BF8E-5AE7151DF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6417" y="6056778"/>
            <a:ext cx="6971739" cy="4396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i="0" spc="450">
                <a:solidFill>
                  <a:schemeClr val="bg1"/>
                </a:solidFill>
                <a:latin typeface="Montserrat" pitchFamily="2" charset="77"/>
              </a:defRPr>
            </a:lvl1pPr>
            <a:lvl2pPr>
              <a:defRPr b="1" i="0">
                <a:solidFill>
                  <a:schemeClr val="bg1"/>
                </a:solidFill>
                <a:latin typeface="Montserrat" pitchFamily="2" charset="77"/>
              </a:defRPr>
            </a:lvl2pPr>
            <a:lvl3pPr>
              <a:defRPr b="1" i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b="1" i="0">
                <a:solidFill>
                  <a:schemeClr val="bg1"/>
                </a:solidFill>
                <a:latin typeface="Montserrat" pitchFamily="2" charset="77"/>
              </a:defRPr>
            </a:lvl4pPr>
            <a:lvl5pPr>
              <a:defRPr b="1" i="0">
                <a:solidFill>
                  <a:schemeClr val="bg1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GB" dirty="0"/>
              <a:t>Insert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996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20/06/2022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sU8ipo8CUOo&amp;t=26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image" Target="../media/image29.emf"/><Relationship Id="rId18" Type="http://schemas.openxmlformats.org/officeDocument/2006/relationships/image" Target="../media/image34.emf"/><Relationship Id="rId3" Type="http://schemas.openxmlformats.org/officeDocument/2006/relationships/image" Target="../media/image19.emf"/><Relationship Id="rId21" Type="http://schemas.openxmlformats.org/officeDocument/2006/relationships/image" Target="../media/image37.emf"/><Relationship Id="rId7" Type="http://schemas.openxmlformats.org/officeDocument/2006/relationships/image" Target="../media/image23.emf"/><Relationship Id="rId12" Type="http://schemas.openxmlformats.org/officeDocument/2006/relationships/image" Target="../media/image28.emf"/><Relationship Id="rId17" Type="http://schemas.openxmlformats.org/officeDocument/2006/relationships/image" Target="../media/image33.emf"/><Relationship Id="rId25" Type="http://schemas.openxmlformats.org/officeDocument/2006/relationships/image" Target="../media/image41.e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2.emf"/><Relationship Id="rId20" Type="http://schemas.openxmlformats.org/officeDocument/2006/relationships/image" Target="../media/image36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emf"/><Relationship Id="rId11" Type="http://schemas.openxmlformats.org/officeDocument/2006/relationships/image" Target="../media/image27.emf"/><Relationship Id="rId24" Type="http://schemas.openxmlformats.org/officeDocument/2006/relationships/image" Target="../media/image40.emf"/><Relationship Id="rId5" Type="http://schemas.openxmlformats.org/officeDocument/2006/relationships/image" Target="../media/image21.emf"/><Relationship Id="rId15" Type="http://schemas.openxmlformats.org/officeDocument/2006/relationships/image" Target="../media/image31.emf"/><Relationship Id="rId23" Type="http://schemas.openxmlformats.org/officeDocument/2006/relationships/image" Target="../media/image39.emf"/><Relationship Id="rId10" Type="http://schemas.openxmlformats.org/officeDocument/2006/relationships/image" Target="../media/image26.emf"/><Relationship Id="rId19" Type="http://schemas.openxmlformats.org/officeDocument/2006/relationships/image" Target="../media/image35.emf"/><Relationship Id="rId4" Type="http://schemas.openxmlformats.org/officeDocument/2006/relationships/image" Target="../media/image20.emf"/><Relationship Id="rId9" Type="http://schemas.openxmlformats.org/officeDocument/2006/relationships/image" Target="../media/image25.emf"/><Relationship Id="rId14" Type="http://schemas.openxmlformats.org/officeDocument/2006/relationships/image" Target="../media/image30.emf"/><Relationship Id="rId22" Type="http://schemas.openxmlformats.org/officeDocument/2006/relationships/image" Target="../media/image3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scott.brady@hcwh.org" TargetMode="Externa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pps.apple.com/gb/app/anaesthetic-impact-calculator/id1070999985?form=MY01SV&amp;OCID=MY01SV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684" y="3029504"/>
            <a:ext cx="10515600" cy="1325563"/>
          </a:xfrm>
        </p:spPr>
        <p:txBody>
          <a:bodyPr/>
          <a:lstStyle/>
          <a:p>
            <a:r>
              <a:rPr lang="en-GB" dirty="0"/>
              <a:t>Climate Change and Clinical </a:t>
            </a:r>
            <a:r>
              <a:rPr lang="en-GB" dirty="0" smtClean="0"/>
              <a:t>Practice</a:t>
            </a:r>
            <a:br>
              <a:rPr lang="en-GB" dirty="0" smtClean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496378" y="3777863"/>
            <a:ext cx="37545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100" dirty="0">
                <a:solidFill>
                  <a:schemeClr val="bg1"/>
                </a:solidFill>
              </a:rPr>
              <a:t>Chair: </a:t>
            </a:r>
            <a:r>
              <a:rPr lang="en-GB" sz="2100" dirty="0" smtClean="0">
                <a:solidFill>
                  <a:schemeClr val="bg1"/>
                </a:solidFill>
              </a:rPr>
              <a:t>Gregor Smith</a:t>
            </a:r>
            <a:endParaRPr lang="en-GB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Healthcare with Harm Video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(</a:t>
            </a:r>
            <a:r>
              <a:rPr lang="en-GB" u="sng" dirty="0">
                <a:hlinkClick r:id="rId2"/>
              </a:rPr>
              <a:t>https://www.youtube.com/watch?v=sU8ipo8CUOo&amp;t=26s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684" y="302950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Scott Brady </a:t>
            </a:r>
            <a:r>
              <a:rPr lang="en-GB" sz="3000" dirty="0"/>
              <a:t/>
            </a:r>
            <a:br>
              <a:rPr lang="en-GB" sz="3000" dirty="0"/>
            </a:br>
            <a:r>
              <a:rPr lang="en-GB" dirty="0"/>
              <a:t>Climate Programme Manager </a:t>
            </a:r>
            <a:br>
              <a:rPr lang="en-GB" dirty="0"/>
            </a:br>
            <a:r>
              <a:rPr lang="en-GB" dirty="0"/>
              <a:t>Health Care Without Harm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4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Healthcare &amp; climate change:</a:t>
            </a:r>
          </a:p>
          <a:p>
            <a:r>
              <a:rPr lang="en-US" dirty="0"/>
              <a:t>A global perspective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8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6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 err="1"/>
              <a:t>GGHH</a:t>
            </a:r>
            <a:r>
              <a:rPr lang="en-GB" dirty="0"/>
              <a:t> members in Europe</a:t>
            </a:r>
          </a:p>
          <a:p>
            <a:endParaRPr lang="en-GB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3DB9EF5-E41B-9D42-B657-B44529662237}"/>
              </a:ext>
            </a:extLst>
          </p:cNvPr>
          <p:cNvSpPr txBox="1">
            <a:spLocks/>
          </p:cNvSpPr>
          <p:nvPr/>
        </p:nvSpPr>
        <p:spPr>
          <a:xfrm>
            <a:off x="2254573" y="1418255"/>
            <a:ext cx="5454049" cy="1816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50" b="1" i="0" kern="1200" spc="450">
                <a:solidFill>
                  <a:srgbClr val="3F3F3F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120 members</a:t>
            </a:r>
          </a:p>
          <a:p>
            <a:r>
              <a:rPr lang="en-GB" dirty="0" smtClean="0"/>
              <a:t>in 20 countries</a:t>
            </a:r>
            <a:endParaRPr lang="en-GB" dirty="0"/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D15190EA-5EB8-B14D-B278-74BD5192B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571" y="2963600"/>
            <a:ext cx="1319420" cy="13194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C92B5A8-76F6-0344-99B5-E3EA779E2EF9}"/>
              </a:ext>
            </a:extLst>
          </p:cNvPr>
          <p:cNvSpPr txBox="1">
            <a:spLocks/>
          </p:cNvSpPr>
          <p:nvPr/>
        </p:nvSpPr>
        <p:spPr>
          <a:xfrm>
            <a:off x="3708170" y="3365453"/>
            <a:ext cx="3242592" cy="51571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i="0" kern="1200" spc="600">
                <a:solidFill>
                  <a:srgbClr val="3F3F3F"/>
                </a:solidFill>
                <a:latin typeface="Montserrat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en-GB" sz="3000" spc="450" dirty="0"/>
              <a:t>5,712 </a:t>
            </a:r>
          </a:p>
        </p:txBody>
      </p:sp>
    </p:spTree>
    <p:extLst>
      <p:ext uri="{BB962C8B-B14F-4D97-AF65-F5344CB8AC3E}">
        <p14:creationId xmlns:p14="http://schemas.microsoft.com/office/powerpoint/2010/main" val="72983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127D1C-3E25-1543-83FB-C6A27377F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FIRST, DO NO HARM</a:t>
            </a: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AEEB96-13BD-384C-A6F0-0CEEB555A1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Healthcare is the frontline service tasked with addressing the health </a:t>
            </a:r>
            <a:r>
              <a:rPr lang="en-GB" dirty="0" smtClean="0"/>
              <a:t>impacts of the climate </a:t>
            </a:r>
            <a:r>
              <a:rPr lang="en-GB" dirty="0"/>
              <a:t>crisis</a:t>
            </a:r>
          </a:p>
          <a:p>
            <a:r>
              <a:rPr lang="en-GB" dirty="0" smtClean="0"/>
              <a:t>Healthcare </a:t>
            </a:r>
            <a:r>
              <a:rPr lang="en-GB" dirty="0"/>
              <a:t>is a significant contributor to the climate crisis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27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DAA-83D7-AB48-BEB4-35F0DE603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CLIMATE IMPACT ON HEALTHCARE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02FC7-DF46-DD48-97EE-1B7385AA33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endParaRPr lang="en-GB" sz="15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30000"/>
              </a:lnSpc>
            </a:pPr>
            <a:r>
              <a:rPr lang="en-GB" dirty="0"/>
              <a:t>Climate change is the greatest public health threat of the 21st </a:t>
            </a:r>
            <a:r>
              <a:rPr lang="en-GB" dirty="0" smtClean="0"/>
              <a:t>century.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Between 2030 and 2050, it is estimated to cause 250k additional deaths per year.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Direct </a:t>
            </a:r>
            <a:r>
              <a:rPr lang="en-US" dirty="0"/>
              <a:t>damage costs to health </a:t>
            </a:r>
            <a:r>
              <a:rPr lang="en-US" dirty="0" smtClean="0"/>
              <a:t>is </a:t>
            </a:r>
            <a:r>
              <a:rPr lang="en-US" dirty="0"/>
              <a:t>estimated </a:t>
            </a:r>
            <a:r>
              <a:rPr lang="en-US" dirty="0" smtClean="0"/>
              <a:t>between $ </a:t>
            </a:r>
            <a:r>
              <a:rPr lang="en-US" dirty="0"/>
              <a:t>2-4 billion/year by 2030.</a:t>
            </a:r>
            <a:endParaRPr lang="en-US" dirty="0" smtClean="0"/>
          </a:p>
          <a:p>
            <a:pPr>
              <a:lnSpc>
                <a:spcPct val="130000"/>
              </a:lnSpc>
            </a:pPr>
            <a:r>
              <a:rPr lang="en-US" dirty="0" smtClean="0"/>
              <a:t>Value </a:t>
            </a:r>
            <a:r>
              <a:rPr lang="en-US" dirty="0"/>
              <a:t>of health gains from reducing </a:t>
            </a:r>
            <a:r>
              <a:rPr lang="en-US" dirty="0" smtClean="0"/>
              <a:t>CO2 would </a:t>
            </a:r>
            <a:r>
              <a:rPr lang="en-US" dirty="0"/>
              <a:t>be </a:t>
            </a:r>
            <a:r>
              <a:rPr lang="en-US" dirty="0" smtClean="0"/>
              <a:t>approx. </a:t>
            </a:r>
            <a:r>
              <a:rPr lang="en-US" dirty="0"/>
              <a:t>double the global cost of implementing </a:t>
            </a:r>
            <a:r>
              <a:rPr lang="en-US" dirty="0" smtClean="0"/>
              <a:t>mitigation measures.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3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32" y="1091909"/>
            <a:ext cx="6119543" cy="432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DAA-83D7-AB48-BEB4-35F0DE6030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HEALTHCARE’S CLIMATE FOOTPRINT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02FC7-DF46-DD48-97EE-1B7385AA33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130000"/>
              </a:lnSpc>
            </a:pPr>
            <a:endParaRPr lang="en-GB" sz="15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en-GB" dirty="0"/>
              <a:t>Healthcare’s climate footprint is equivalent to 4.4% of global net emissions</a:t>
            </a:r>
          </a:p>
          <a:p>
            <a:pPr>
              <a:lnSpc>
                <a:spcPct val="130000"/>
              </a:lnSpc>
            </a:pPr>
            <a:r>
              <a:rPr lang="en-GB" dirty="0"/>
              <a:t>If the healthcare sector were a country, it would be the </a:t>
            </a:r>
            <a:r>
              <a:rPr lang="en-GB" dirty="0" smtClean="0"/>
              <a:t>5th </a:t>
            </a:r>
            <a:r>
              <a:rPr lang="en-GB" dirty="0"/>
              <a:t>largest emitter in the world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52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_06_RG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063" y="1366710"/>
            <a:ext cx="4967379" cy="3411157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6773932" y="1793459"/>
            <a:ext cx="3705487" cy="2565000"/>
          </a:xfrm>
        </p:spPr>
        <p:txBody>
          <a:bodyPr anchor="ctr">
            <a:normAutofit fontScale="92500"/>
          </a:bodyPr>
          <a:lstStyle/>
          <a:p>
            <a:r>
              <a:rPr lang="en-US" dirty="0" smtClean="0"/>
              <a:t>Pharmaceuticals </a:t>
            </a:r>
            <a:r>
              <a:rPr lang="mr-IN" dirty="0" smtClean="0"/>
              <a:t>=</a:t>
            </a:r>
            <a:r>
              <a:rPr lang="en-US" dirty="0" smtClean="0"/>
              <a:t> 12.0%</a:t>
            </a:r>
          </a:p>
          <a:p>
            <a:endParaRPr lang="en-US" dirty="0"/>
          </a:p>
          <a:p>
            <a:r>
              <a:rPr lang="en-US" dirty="0" smtClean="0"/>
              <a:t>Business services </a:t>
            </a:r>
            <a:r>
              <a:rPr lang="mr-IN" dirty="0" smtClean="0"/>
              <a:t>=</a:t>
            </a:r>
            <a:r>
              <a:rPr lang="en-US" dirty="0" smtClean="0"/>
              <a:t> 10.7%</a:t>
            </a:r>
          </a:p>
          <a:p>
            <a:endParaRPr lang="en-US" dirty="0"/>
          </a:p>
          <a:p>
            <a:r>
              <a:rPr lang="en-US" dirty="0" smtClean="0"/>
              <a:t>Food, catering </a:t>
            </a:r>
            <a:r>
              <a:rPr lang="en-US" dirty="0" err="1" smtClean="0"/>
              <a:t>etc</a:t>
            </a:r>
            <a:r>
              <a:rPr lang="en-US" dirty="0" smtClean="0"/>
              <a:t> = 7.2%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4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2022-06-07 at 14.28.3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4953" y="1210026"/>
            <a:ext cx="4206707" cy="390728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714862" y="1880038"/>
            <a:ext cx="3646415" cy="2565000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 smtClean="0"/>
              <a:t>5.4 % of UK footprint</a:t>
            </a:r>
          </a:p>
          <a:p>
            <a:endParaRPr lang="en-US" dirty="0"/>
          </a:p>
          <a:p>
            <a:r>
              <a:rPr lang="en-US" dirty="0" smtClean="0"/>
              <a:t>Equivalent to:</a:t>
            </a:r>
          </a:p>
          <a:p>
            <a:pPr marL="257175" indent="-257175">
              <a:buFont typeface="Arial"/>
              <a:buChar char="•"/>
            </a:pPr>
            <a:r>
              <a:rPr lang="en-US" dirty="0" smtClean="0"/>
              <a:t>11 coal-fired power stations</a:t>
            </a:r>
          </a:p>
          <a:p>
            <a:pPr marL="257175" indent="-257175">
              <a:buFont typeface="Arial"/>
              <a:buChar char="•"/>
            </a:pPr>
            <a:r>
              <a:rPr lang="en-US" dirty="0" smtClean="0"/>
              <a:t>8.9m passenger vehicles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4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_i_RGB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1366708"/>
            <a:ext cx="9144000" cy="338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7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Burgundy" hidden="1">
            <a:extLst>
              <a:ext uri="{FF2B5EF4-FFF2-40B4-BE49-F238E27FC236}">
                <a16:creationId xmlns:a16="http://schemas.microsoft.com/office/drawing/2014/main" id="{59B2F200-EC25-6547-B5C3-A5146C17F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12" y="3229561"/>
            <a:ext cx="5646848" cy="1080842"/>
          </a:xfrm>
          <a:prstGeom prst="rect">
            <a:avLst/>
          </a:prstGeom>
        </p:spPr>
      </p:pic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2078341" y="1256981"/>
            <a:ext cx="8085338" cy="3839709"/>
            <a:chOff x="849967" y="739750"/>
            <a:chExt cx="10495132" cy="4984114"/>
          </a:xfrm>
        </p:grpSpPr>
        <p:pic>
          <p:nvPicPr>
            <p:cNvPr id="14" name="Grid">
              <a:extLst>
                <a:ext uri="{FF2B5EF4-FFF2-40B4-BE49-F238E27FC236}">
                  <a16:creationId xmlns:a16="http://schemas.microsoft.com/office/drawing/2014/main" id="{D6C8071B-B903-F74A-8332-042B5636B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967" y="739750"/>
              <a:ext cx="8355707" cy="4984114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9AA19A64-D990-724E-8D06-2C347D105E48}"/>
                </a:ext>
              </a:extLst>
            </p:cNvPr>
            <p:cNvGrpSpPr/>
            <p:nvPr/>
          </p:nvGrpSpPr>
          <p:grpSpPr>
            <a:xfrm>
              <a:off x="1402476" y="2697294"/>
              <a:ext cx="9726723" cy="2704090"/>
              <a:chOff x="1282834" y="3162811"/>
              <a:chExt cx="9726723" cy="2704090"/>
            </a:xfrm>
          </p:grpSpPr>
          <p:pic>
            <p:nvPicPr>
              <p:cNvPr id="69" name="7 text">
                <a:extLst>
                  <a:ext uri="{FF2B5EF4-FFF2-40B4-BE49-F238E27FC236}">
                    <a16:creationId xmlns:a16="http://schemas.microsoft.com/office/drawing/2014/main" id="{F3907B5F-C52E-E644-9A5A-54050CDAD1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5412447"/>
                <a:ext cx="977900" cy="368300"/>
              </a:xfrm>
              <a:prstGeom prst="rect">
                <a:avLst/>
              </a:prstGeom>
            </p:spPr>
          </p:pic>
          <p:pic>
            <p:nvPicPr>
              <p:cNvPr id="60" name="7 circle">
                <a:extLst>
                  <a:ext uri="{FF2B5EF4-FFF2-40B4-BE49-F238E27FC236}">
                    <a16:creationId xmlns:a16="http://schemas.microsoft.com/office/drawing/2014/main" id="{236F9BF9-D5AA-E943-B534-99A3ACB56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5333501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76" name="Aqua">
                <a:extLst>
                  <a:ext uri="{FF2B5EF4-FFF2-40B4-BE49-F238E27FC236}">
                    <a16:creationId xmlns:a16="http://schemas.microsoft.com/office/drawing/2014/main" id="{8F864046-A37F-8B49-95B5-D30C1C65D2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82834" y="3162811"/>
                <a:ext cx="7525512" cy="1440430"/>
              </a:xfrm>
              <a:prstGeom prst="rect">
                <a:avLst/>
              </a:prstGeom>
            </p:spPr>
          </p:pic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6DC0F5F-28B8-A145-963A-7E37AD6AD64F}"/>
                </a:ext>
              </a:extLst>
            </p:cNvPr>
            <p:cNvGrpSpPr/>
            <p:nvPr/>
          </p:nvGrpSpPr>
          <p:grpSpPr>
            <a:xfrm>
              <a:off x="1398857" y="2687425"/>
              <a:ext cx="9946242" cy="2041060"/>
              <a:chOff x="1279215" y="3152942"/>
              <a:chExt cx="9946242" cy="2041060"/>
            </a:xfrm>
          </p:grpSpPr>
          <p:pic>
            <p:nvPicPr>
              <p:cNvPr id="43" name="Lime green">
                <a:extLst>
                  <a:ext uri="{FF2B5EF4-FFF2-40B4-BE49-F238E27FC236}">
                    <a16:creationId xmlns:a16="http://schemas.microsoft.com/office/drawing/2014/main" id="{8F141265-084A-8C42-87FF-B6D20D125C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3152942"/>
                <a:ext cx="7529131" cy="1205838"/>
              </a:xfrm>
              <a:prstGeom prst="rect">
                <a:avLst/>
              </a:prstGeom>
            </p:spPr>
          </p:pic>
          <p:pic>
            <p:nvPicPr>
              <p:cNvPr id="59" name="6 circle">
                <a:extLst>
                  <a:ext uri="{FF2B5EF4-FFF2-40B4-BE49-F238E27FC236}">
                    <a16:creationId xmlns:a16="http://schemas.microsoft.com/office/drawing/2014/main" id="{354928F2-04B7-E441-836E-371ACDA83D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4660602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68" name="6 text">
                <a:extLst>
                  <a:ext uri="{FF2B5EF4-FFF2-40B4-BE49-F238E27FC236}">
                    <a16:creationId xmlns:a16="http://schemas.microsoft.com/office/drawing/2014/main" id="{3924F955-A3DF-C847-8F07-797F3F4F8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4660602"/>
                <a:ext cx="1193800" cy="533400"/>
              </a:xfrm>
              <a:prstGeom prst="rect">
                <a:avLst/>
              </a:prstGeom>
            </p:spPr>
          </p:pic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FE5790D-A055-1441-8BD2-8BB7FB02B739}"/>
                </a:ext>
              </a:extLst>
            </p:cNvPr>
            <p:cNvGrpSpPr/>
            <p:nvPr/>
          </p:nvGrpSpPr>
          <p:grpSpPr>
            <a:xfrm>
              <a:off x="1398857" y="2698205"/>
              <a:ext cx="9946242" cy="735267"/>
              <a:chOff x="1279215" y="3163722"/>
              <a:chExt cx="9946242" cy="735267"/>
            </a:xfrm>
          </p:grpSpPr>
          <p:pic>
            <p:nvPicPr>
              <p:cNvPr id="57" name="4 circle">
                <a:extLst>
                  <a:ext uri="{FF2B5EF4-FFF2-40B4-BE49-F238E27FC236}">
                    <a16:creationId xmlns:a16="http://schemas.microsoft.com/office/drawing/2014/main" id="{3B995B6F-0CFD-E549-9A80-28548A6C88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3314804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66" name="4 text">
                <a:extLst>
                  <a:ext uri="{FF2B5EF4-FFF2-40B4-BE49-F238E27FC236}">
                    <a16:creationId xmlns:a16="http://schemas.microsoft.com/office/drawing/2014/main" id="{B08D9C4B-B8AF-5E4A-9940-FDE889E70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3351702"/>
                <a:ext cx="1193800" cy="533400"/>
              </a:xfrm>
              <a:prstGeom prst="rect">
                <a:avLst/>
              </a:prstGeom>
            </p:spPr>
          </p:pic>
          <p:pic>
            <p:nvPicPr>
              <p:cNvPr id="41" name="Orange">
                <a:extLst>
                  <a:ext uri="{FF2B5EF4-FFF2-40B4-BE49-F238E27FC236}">
                    <a16:creationId xmlns:a16="http://schemas.microsoft.com/office/drawing/2014/main" id="{30A4D4E2-A183-3646-B793-1DB7A7716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3163722"/>
                <a:ext cx="7529131" cy="735267"/>
              </a:xfrm>
              <a:prstGeom prst="rect">
                <a:avLst/>
              </a:prstGeom>
            </p:spPr>
          </p:pic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AE74EEE0-18D4-B84D-B0C7-F5D1DD033EEE}"/>
                </a:ext>
              </a:extLst>
            </p:cNvPr>
            <p:cNvGrpSpPr/>
            <p:nvPr/>
          </p:nvGrpSpPr>
          <p:grpSpPr>
            <a:xfrm>
              <a:off x="1398857" y="2687689"/>
              <a:ext cx="9768442" cy="1367897"/>
              <a:chOff x="1279215" y="3153206"/>
              <a:chExt cx="9768442" cy="1367897"/>
            </a:xfrm>
          </p:grpSpPr>
          <p:pic>
            <p:nvPicPr>
              <p:cNvPr id="67" name="5 text">
                <a:extLst>
                  <a:ext uri="{FF2B5EF4-FFF2-40B4-BE49-F238E27FC236}">
                    <a16:creationId xmlns:a16="http://schemas.microsoft.com/office/drawing/2014/main" id="{0581999B-CC54-384D-B421-467F0F147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4058336"/>
                <a:ext cx="1016000" cy="393700"/>
              </a:xfrm>
              <a:prstGeom prst="rect">
                <a:avLst/>
              </a:prstGeom>
            </p:spPr>
          </p:pic>
          <p:pic>
            <p:nvPicPr>
              <p:cNvPr id="58" name="5 circle">
                <a:extLst>
                  <a:ext uri="{FF2B5EF4-FFF2-40B4-BE49-F238E27FC236}">
                    <a16:creationId xmlns:a16="http://schemas.microsoft.com/office/drawing/2014/main" id="{213D53C7-09BA-624C-A4BA-421EABEE2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3987703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42" name="Red">
                <a:extLst>
                  <a:ext uri="{FF2B5EF4-FFF2-40B4-BE49-F238E27FC236}">
                    <a16:creationId xmlns:a16="http://schemas.microsoft.com/office/drawing/2014/main" id="{05091A01-283A-EF44-B3F1-275F51FBE0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3153206"/>
                <a:ext cx="7529131" cy="911731"/>
              </a:xfrm>
              <a:prstGeom prst="rect">
                <a:avLst/>
              </a:prstGeom>
            </p:spPr>
          </p:pic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EF48313-C667-9E4B-B601-1C82CA5F84C7}"/>
                </a:ext>
              </a:extLst>
            </p:cNvPr>
            <p:cNvGrpSpPr/>
            <p:nvPr/>
          </p:nvGrpSpPr>
          <p:grpSpPr>
            <a:xfrm>
              <a:off x="1398857" y="2180535"/>
              <a:ext cx="9908142" cy="1208821"/>
              <a:chOff x="1279215" y="2646052"/>
              <a:chExt cx="9908142" cy="1208821"/>
            </a:xfrm>
          </p:grpSpPr>
          <p:pic>
            <p:nvPicPr>
              <p:cNvPr id="65" name="3 text">
                <a:extLst>
                  <a:ext uri="{FF2B5EF4-FFF2-40B4-BE49-F238E27FC236}">
                    <a16:creationId xmlns:a16="http://schemas.microsoft.com/office/drawing/2014/main" id="{450CF9EE-3DCC-8744-BA7F-F48D677CF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2721219"/>
                <a:ext cx="1155700" cy="393700"/>
              </a:xfrm>
              <a:prstGeom prst="rect">
                <a:avLst/>
              </a:prstGeom>
            </p:spPr>
          </p:pic>
          <p:pic>
            <p:nvPicPr>
              <p:cNvPr id="56" name="3 circle">
                <a:extLst>
                  <a:ext uri="{FF2B5EF4-FFF2-40B4-BE49-F238E27FC236}">
                    <a16:creationId xmlns:a16="http://schemas.microsoft.com/office/drawing/2014/main" id="{A6502C7C-B03D-B94A-A9DB-1DA44C469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2646052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40" name="Light blue">
                <a:extLst>
                  <a:ext uri="{FF2B5EF4-FFF2-40B4-BE49-F238E27FC236}">
                    <a16:creationId xmlns:a16="http://schemas.microsoft.com/office/drawing/2014/main" id="{60811F30-F492-FD44-80CB-66C173068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3149017"/>
                <a:ext cx="7529131" cy="705856"/>
              </a:xfrm>
              <a:prstGeom prst="rect">
                <a:avLst/>
              </a:prstGeom>
            </p:spPr>
          </p:pic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55A99E4-9BB4-6D4C-B98B-A61B023EF001}"/>
                </a:ext>
              </a:extLst>
            </p:cNvPr>
            <p:cNvGrpSpPr/>
            <p:nvPr/>
          </p:nvGrpSpPr>
          <p:grpSpPr>
            <a:xfrm>
              <a:off x="1398857" y="849213"/>
              <a:ext cx="9831942" cy="1860333"/>
              <a:chOff x="1279215" y="1314730"/>
              <a:chExt cx="9831942" cy="1860333"/>
            </a:xfrm>
          </p:grpSpPr>
          <p:pic>
            <p:nvPicPr>
              <p:cNvPr id="38" name="Dark blue">
                <a:extLst>
                  <a:ext uri="{FF2B5EF4-FFF2-40B4-BE49-F238E27FC236}">
                    <a16:creationId xmlns:a16="http://schemas.microsoft.com/office/drawing/2014/main" id="{F0E3A37F-89D5-8546-8D7D-B8AD9B2D9C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1616299"/>
                <a:ext cx="7529131" cy="1558764"/>
              </a:xfrm>
              <a:prstGeom prst="rect">
                <a:avLst/>
              </a:prstGeom>
            </p:spPr>
          </p:pic>
          <p:pic>
            <p:nvPicPr>
              <p:cNvPr id="54" name="1 circle">
                <a:extLst>
                  <a:ext uri="{FF2B5EF4-FFF2-40B4-BE49-F238E27FC236}">
                    <a16:creationId xmlns:a16="http://schemas.microsoft.com/office/drawing/2014/main" id="{FAF29EB9-7B73-A449-BE12-AFE2A95DB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1314730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63" name="1 text">
                <a:extLst>
                  <a:ext uri="{FF2B5EF4-FFF2-40B4-BE49-F238E27FC236}">
                    <a16:creationId xmlns:a16="http://schemas.microsoft.com/office/drawing/2014/main" id="{0DACE520-89A0-754C-BA2A-91008EF325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1384580"/>
                <a:ext cx="1079500" cy="393700"/>
              </a:xfrm>
              <a:prstGeom prst="rect">
                <a:avLst/>
              </a:prstGeom>
            </p:spPr>
          </p:pic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24640C1-19CF-1947-8D34-B949DCF40F4E}"/>
                </a:ext>
              </a:extLst>
            </p:cNvPr>
            <p:cNvGrpSpPr/>
            <p:nvPr/>
          </p:nvGrpSpPr>
          <p:grpSpPr>
            <a:xfrm>
              <a:off x="1398857" y="1511393"/>
              <a:ext cx="9768442" cy="1792897"/>
              <a:chOff x="1279215" y="1976910"/>
              <a:chExt cx="9768442" cy="1792897"/>
            </a:xfrm>
          </p:grpSpPr>
          <p:pic>
            <p:nvPicPr>
              <p:cNvPr id="55" name="2 circle">
                <a:extLst>
                  <a:ext uri="{FF2B5EF4-FFF2-40B4-BE49-F238E27FC236}">
                    <a16:creationId xmlns:a16="http://schemas.microsoft.com/office/drawing/2014/main" id="{2F42C8F7-C04D-734C-81BA-A785279209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16719" y="1976910"/>
                <a:ext cx="533400" cy="533400"/>
              </a:xfrm>
              <a:prstGeom prst="rect">
                <a:avLst/>
              </a:prstGeom>
            </p:spPr>
          </p:pic>
          <p:pic>
            <p:nvPicPr>
              <p:cNvPr id="64" name="2 text">
                <a:extLst>
                  <a:ext uri="{FF2B5EF4-FFF2-40B4-BE49-F238E27FC236}">
                    <a16:creationId xmlns:a16="http://schemas.microsoft.com/office/drawing/2014/main" id="{010FFAFB-33DA-A642-A9CB-2A90E0BF1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31657" y="2065599"/>
                <a:ext cx="1016000" cy="368300"/>
              </a:xfrm>
              <a:prstGeom prst="rect">
                <a:avLst/>
              </a:prstGeom>
            </p:spPr>
          </p:pic>
          <p:pic>
            <p:nvPicPr>
              <p:cNvPr id="39" name="Dark green">
                <a:extLst>
                  <a:ext uri="{FF2B5EF4-FFF2-40B4-BE49-F238E27FC236}">
                    <a16:creationId xmlns:a16="http://schemas.microsoft.com/office/drawing/2014/main" id="{D874B483-1D51-6C46-908F-F83D76628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215" y="2446326"/>
                <a:ext cx="7529131" cy="132348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8081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BEC9334-F3D4-044C-8BBD-7FBCEE77DD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x-none"/>
              <a:t>CONTACT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0BFC49-06B5-1B4C-A5A8-F1AAF2B793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Scott Brady</a:t>
            </a:r>
            <a:endParaRPr lang="en-GB" dirty="0"/>
          </a:p>
          <a:p>
            <a:r>
              <a:rPr lang="en-GB" dirty="0" smtClean="0"/>
              <a:t>Climate Programme Manager</a:t>
            </a:r>
          </a:p>
          <a:p>
            <a:endParaRPr lang="en-GB" dirty="0"/>
          </a:p>
          <a:p>
            <a:r>
              <a:rPr lang="en-GB" dirty="0" smtClean="0">
                <a:hlinkClick r:id="rId2"/>
              </a:rPr>
              <a:t>scott.brady@hcwh.org</a:t>
            </a:r>
            <a:r>
              <a:rPr lang="en-GB" dirty="0" smtClean="0"/>
              <a:t> </a:t>
            </a:r>
            <a:endParaRPr lang="x-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1A591-D419-5F40-AEEA-AB0D4D3A1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GB"/>
              <a:t>n</a:t>
            </a:r>
            <a:r>
              <a:rPr lang="x-none"/>
              <a:t>oharm.org</a:t>
            </a:r>
            <a:endParaRPr lang="x-non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53E49-93AB-1647-96F8-6377D09EF1F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2021 © HCWH Europe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22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684" y="302950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Alifia Chakera</a:t>
            </a:r>
            <a:br>
              <a:rPr lang="en-GB" dirty="0"/>
            </a:br>
            <a:r>
              <a:rPr lang="en-GB" b="0" dirty="0"/>
              <a:t>Head of Pharmaceutical Sustainability </a:t>
            </a:r>
            <a:br>
              <a:rPr lang="en-GB" b="0" dirty="0"/>
            </a:br>
            <a:r>
              <a:rPr lang="en-GB" b="0" dirty="0"/>
              <a:t>Scottish </a:t>
            </a:r>
            <a:r>
              <a:rPr lang="en-GB" b="0" dirty="0" smtClean="0"/>
              <a:t>Government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3307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Anaesthetic Gas Footprint 2018/19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42375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901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58352" y="1063230"/>
            <a:ext cx="6923748" cy="75899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500" dirty="0">
                <a:solidFill>
                  <a:srgbClr val="002060"/>
                </a:solidFill>
                <a:latin typeface="+mn-lt"/>
              </a:rPr>
              <a:t>Anaesthetists = Sinners?</a:t>
            </a:r>
          </a:p>
        </p:txBody>
      </p:sp>
      <p:pic>
        <p:nvPicPr>
          <p:cNvPr id="5" name="Content Placeholder 7" descr="bad boys photo-1584847689007-3a9fe6ba7132.jpg"/>
          <p:cNvPicPr>
            <a:picLocks noChangeAspect="1"/>
          </p:cNvPicPr>
          <p:nvPr/>
        </p:nvPicPr>
        <p:blipFill rotWithShape="1">
          <a:blip r:embed="rId2" cstate="print"/>
          <a:srcRect l="38468" r="1969" b="-1"/>
          <a:stretch/>
        </p:blipFill>
        <p:spPr>
          <a:xfrm>
            <a:off x="2184513" y="2057401"/>
            <a:ext cx="3448219" cy="3394472"/>
          </a:xfrm>
          <a:prstGeom prst="rect">
            <a:avLst/>
          </a:prstGeom>
          <a:noFill/>
        </p:spPr>
      </p:pic>
      <p:sp>
        <p:nvSpPr>
          <p:cNvPr id="6" name="Text Placeholder 5"/>
          <p:cNvSpPr txBox="1">
            <a:spLocks/>
          </p:cNvSpPr>
          <p:nvPr/>
        </p:nvSpPr>
        <p:spPr>
          <a:xfrm>
            <a:off x="6153150" y="2057401"/>
            <a:ext cx="4061696" cy="33944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300" dirty="0">
                <a:solidFill>
                  <a:srgbClr val="002060"/>
                </a:solidFill>
              </a:rPr>
              <a:t>Anaesthetic gas 0.12% total Footprint</a:t>
            </a:r>
          </a:p>
          <a:p>
            <a:endParaRPr lang="en-GB" sz="3300" b="1" dirty="0"/>
          </a:p>
          <a:p>
            <a:r>
              <a:rPr lang="en-GB" sz="3300" dirty="0">
                <a:solidFill>
                  <a:srgbClr val="002060"/>
                </a:solidFill>
              </a:rPr>
              <a:t>Anaesthetists 0.0002% of population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765396" y="5588795"/>
            <a:ext cx="445897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350" b="1" dirty="0"/>
              <a:t>Dr Kenneth Barker, Principal Environmental Anaesthetist SG</a:t>
            </a:r>
          </a:p>
        </p:txBody>
      </p:sp>
    </p:spTree>
    <p:extLst>
      <p:ext uri="{BB962C8B-B14F-4D97-AF65-F5344CB8AC3E}">
        <p14:creationId xmlns:p14="http://schemas.microsoft.com/office/powerpoint/2010/main" val="141597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19728" y="3928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smtClean="0">
                <a:solidFill>
                  <a:srgbClr val="002060"/>
                </a:solidFill>
                <a:latin typeface="+mn-lt"/>
              </a:rPr>
              <a:t>Anaesthetist 2016</a:t>
            </a:r>
            <a:endParaRPr lang="en-GB" sz="54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955802" y="2417619"/>
            <a:ext cx="7000009" cy="32618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300" smtClean="0">
                <a:solidFill>
                  <a:srgbClr val="002060"/>
                </a:solidFill>
              </a:rPr>
              <a:t>8 hours of N2O/O2/Desflurane at 2l/min @ 1 MAC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300" smtClean="0"/>
          </a:p>
          <a:p>
            <a:pPr>
              <a:buFont typeface="Arial" panose="020B0604020202020204" pitchFamily="34" charset="0"/>
              <a:buNone/>
            </a:pPr>
            <a:r>
              <a:rPr lang="en-GB" sz="4500" smtClean="0"/>
              <a:t>		</a:t>
            </a:r>
            <a:r>
              <a:rPr lang="en-GB" sz="4500" smtClean="0">
                <a:solidFill>
                  <a:srgbClr val="002060"/>
                </a:solidFill>
              </a:rPr>
              <a:t>= </a:t>
            </a:r>
            <a:r>
              <a:rPr lang="en-GB" sz="4500" b="1" smtClean="0">
                <a:solidFill>
                  <a:srgbClr val="002060"/>
                </a:solidFill>
              </a:rPr>
              <a:t>4672km</a:t>
            </a:r>
          </a:p>
          <a:p>
            <a:pPr lvl="6">
              <a:buFont typeface="Arial" panose="020B0604020202020204" pitchFamily="34" charset="0"/>
              <a:buNone/>
            </a:pPr>
            <a:r>
              <a:rPr lang="en-GB" sz="4500" b="1" smtClean="0">
                <a:solidFill>
                  <a:srgbClr val="002060"/>
                </a:solidFill>
              </a:rPr>
              <a:t>in an average car</a:t>
            </a:r>
            <a:r>
              <a:rPr lang="en-GB" sz="3000" smtClean="0">
                <a:solidFill>
                  <a:srgbClr val="002060"/>
                </a:solidFill>
                <a:hlinkClick r:id="rId2"/>
              </a:rPr>
              <a:t>‎</a:t>
            </a:r>
          </a:p>
          <a:p>
            <a:pPr lvl="6">
              <a:buFont typeface="Arial" panose="020B0604020202020204" pitchFamily="34" charset="0"/>
              <a:buNone/>
            </a:pPr>
            <a:endParaRPr lang="en-GB" sz="1650" smtClean="0">
              <a:hlinkClick r:id=""/>
            </a:endParaRPr>
          </a:p>
          <a:p>
            <a:pPr lvl="6">
              <a:buFont typeface="Arial" panose="020B0604020202020204" pitchFamily="34" charset="0"/>
              <a:buNone/>
            </a:pPr>
            <a:endParaRPr lang="en-GB" sz="3000" smtClean="0"/>
          </a:p>
          <a:p>
            <a:pPr lvl="6">
              <a:buFont typeface="Arial" panose="020B0604020202020204" pitchFamily="34" charset="0"/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8494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864278" y="2774003"/>
            <a:ext cx="2400293" cy="823819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90000" lnSpcReduction="10000"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15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257175">
              <a:defRPr/>
            </a:pPr>
            <a:r>
              <a:rPr lang="en-GB" sz="3038" b="1" dirty="0">
                <a:solidFill>
                  <a:srgbClr val="072C6E">
                    <a:lumMod val="60000"/>
                    <a:lumOff val="40000"/>
                  </a:srgbClr>
                </a:solidFill>
                <a:latin typeface="Calibri" panose="020F0502020204030204"/>
              </a:rPr>
              <a:t>PROJECT STAKEHOLDERS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C2001D-8518-40E9-84EC-222C369378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342119"/>
              </p:ext>
            </p:extLst>
          </p:nvPr>
        </p:nvGraphicFramePr>
        <p:xfrm>
          <a:off x="1884219" y="1162051"/>
          <a:ext cx="5659582" cy="4682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1C44F6-B3AD-D140-9EE1-A7D8FBE01AF3}"/>
              </a:ext>
            </a:extLst>
          </p:cNvPr>
          <p:cNvCxnSpPr/>
          <p:nvPr/>
        </p:nvCxnSpPr>
        <p:spPr>
          <a:xfrm>
            <a:off x="7773985" y="2065239"/>
            <a:ext cx="0" cy="2717666"/>
          </a:xfrm>
          <a:prstGeom prst="line">
            <a:avLst/>
          </a:prstGeom>
          <a:noFill/>
          <a:ln w="28575" cap="rnd" cmpd="sng" algn="ctr">
            <a:solidFill>
              <a:srgbClr val="0F4FC1"/>
            </a:solidFill>
            <a:prstDash val="solid"/>
          </a:ln>
          <a:effectLst>
            <a:outerShdw blurRad="38100" dist="25400" dir="5400000" rotWithShape="0">
              <a:srgbClr val="000000">
                <a:alpha val="45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93424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4029" y="1206868"/>
            <a:ext cx="3101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3000" dirty="0">
                <a:solidFill>
                  <a:srgbClr val="000000"/>
                </a:solidFill>
                <a:latin typeface="Calibri"/>
              </a:rPr>
              <a:t>Don</a:t>
            </a:r>
            <a:r>
              <a:rPr lang="mr-IN" sz="3000" dirty="0">
                <a:solidFill>
                  <a:srgbClr val="000000"/>
                </a:solidFill>
                <a:latin typeface="Calibri"/>
              </a:rPr>
              <a:t>’</a:t>
            </a:r>
            <a:r>
              <a:rPr lang="en-US" sz="3000" dirty="0">
                <a:solidFill>
                  <a:srgbClr val="000000"/>
                </a:solidFill>
                <a:latin typeface="Calibri"/>
              </a:rPr>
              <a:t>t be</a:t>
            </a:r>
          </a:p>
          <a:p>
            <a:pPr algn="ctr" defTabSz="342900">
              <a:defRPr/>
            </a:pPr>
            <a:r>
              <a:rPr lang="en-US" sz="3000" dirty="0">
                <a:solidFill>
                  <a:srgbClr val="3366FF"/>
                </a:solidFill>
                <a:latin typeface="Calibri"/>
              </a:rPr>
              <a:t>Blue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63582" y="1115559"/>
            <a:ext cx="19399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3000" dirty="0">
                <a:solidFill>
                  <a:prstClr val="black"/>
                </a:solidFill>
                <a:latin typeface="Calibri"/>
              </a:rPr>
              <a:t>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0098" y="1703155"/>
            <a:ext cx="1306901" cy="55399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GB" sz="3000" dirty="0">
                <a:solidFill>
                  <a:srgbClr val="FFFF00"/>
                </a:solidFill>
                <a:latin typeface="Calibri"/>
              </a:rPr>
              <a:t>Yellow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07373" y="2347435"/>
            <a:ext cx="3194877" cy="341632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1kg </a:t>
            </a:r>
            <a:r>
              <a:rPr lang="en-US" sz="2700" dirty="0" err="1">
                <a:solidFill>
                  <a:prstClr val="white"/>
                </a:solidFill>
                <a:latin typeface="Calibri"/>
              </a:rPr>
              <a:t>Desflurane</a:t>
            </a:r>
            <a:endParaRPr lang="en-US" sz="2700" dirty="0">
              <a:solidFill>
                <a:prstClr val="white"/>
              </a:solidFill>
              <a:latin typeface="Calibri"/>
            </a:endParaRPr>
          </a:p>
          <a:p>
            <a:pPr algn="ctr" defTabSz="342900">
              <a:defRPr/>
            </a:pPr>
            <a:endParaRPr lang="en-US" sz="2700" dirty="0">
              <a:solidFill>
                <a:prstClr val="white"/>
              </a:solidFill>
              <a:latin typeface="Calibri"/>
            </a:endParaRPr>
          </a:p>
          <a:p>
            <a:pPr algn="ctr" defTabSz="342900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=2540 kg CO2</a:t>
            </a:r>
          </a:p>
          <a:p>
            <a:pPr defTabSz="342900">
              <a:defRPr/>
            </a:pPr>
            <a:endParaRPr lang="en-US" sz="2700" dirty="0">
              <a:solidFill>
                <a:prstClr val="white"/>
              </a:solidFill>
              <a:latin typeface="Calibri"/>
            </a:endParaRPr>
          </a:p>
          <a:p>
            <a:pPr algn="ctr" defTabSz="342900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1 kg Nitrous Oxide </a:t>
            </a:r>
          </a:p>
          <a:p>
            <a:pPr algn="ctr" defTabSz="342900">
              <a:defRPr/>
            </a:pPr>
            <a:r>
              <a:rPr lang="en-US" sz="2700" dirty="0">
                <a:solidFill>
                  <a:prstClr val="white"/>
                </a:solidFill>
                <a:latin typeface="Calibri"/>
              </a:rPr>
              <a:t>=298 kg CO2</a:t>
            </a:r>
          </a:p>
          <a:p>
            <a:pPr defTabSz="3429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  <a:p>
            <a:pPr defTabSz="3429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  <a:p>
            <a:pPr defTabSz="3429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  <a:p>
            <a:pPr defTabSz="342900">
              <a:defRPr/>
            </a:pPr>
            <a:endParaRPr lang="en-US" sz="135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59426" y="2347434"/>
            <a:ext cx="3148247" cy="3416320"/>
          </a:xfrm>
          <a:prstGeom prst="rect">
            <a:avLst/>
          </a:prstGeom>
          <a:solidFill>
            <a:srgbClr val="FFFF00"/>
          </a:solidFill>
          <a:ln>
            <a:solidFill>
              <a:srgbClr val="BDBE07"/>
            </a:solidFill>
          </a:ln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2700" dirty="0" err="1">
                <a:solidFill>
                  <a:prstClr val="black"/>
                </a:solidFill>
                <a:latin typeface="Calibri"/>
              </a:rPr>
              <a:t>1kg</a:t>
            </a:r>
            <a:r>
              <a:rPr lang="en-US" sz="2700" dirty="0">
                <a:solidFill>
                  <a:prstClr val="black"/>
                </a:solidFill>
                <a:latin typeface="Calibri"/>
              </a:rPr>
              <a:t>  S</a:t>
            </a:r>
            <a:r>
              <a:rPr lang="en-US" sz="2700" dirty="0" err="1">
                <a:solidFill>
                  <a:prstClr val="black"/>
                </a:solidFill>
                <a:latin typeface="Calibri"/>
              </a:rPr>
              <a:t>evoflurane</a:t>
            </a:r>
            <a:endParaRPr lang="en-US" sz="2700" dirty="0">
              <a:solidFill>
                <a:prstClr val="black"/>
              </a:solidFill>
              <a:latin typeface="Calibri"/>
            </a:endParaRPr>
          </a:p>
          <a:p>
            <a:pPr algn="ctr" defTabSz="342900">
              <a:defRPr/>
            </a:pPr>
            <a:endParaRPr lang="en-US" sz="2700" dirty="0">
              <a:solidFill>
                <a:prstClr val="black"/>
              </a:solidFill>
              <a:latin typeface="Calibri"/>
            </a:endParaRPr>
          </a:p>
          <a:p>
            <a:pPr algn="ctr" defTabSz="342900">
              <a:defRPr/>
            </a:pPr>
            <a:r>
              <a:rPr lang="en-US" sz="2700" dirty="0">
                <a:solidFill>
                  <a:prstClr val="black"/>
                </a:solidFill>
                <a:latin typeface="Calibri"/>
              </a:rPr>
              <a:t>= 130 kg CO2 </a:t>
            </a:r>
          </a:p>
          <a:p>
            <a:pPr defTabSz="342900">
              <a:defRPr/>
            </a:pPr>
            <a:endParaRPr lang="en-US" sz="2700" dirty="0">
              <a:solidFill>
                <a:prstClr val="black"/>
              </a:solidFill>
              <a:latin typeface="Calibri"/>
            </a:endParaRPr>
          </a:p>
          <a:p>
            <a:pPr algn="ctr" defTabSz="342900">
              <a:defRPr/>
            </a:pPr>
            <a:r>
              <a:rPr lang="en-US" sz="2700" dirty="0">
                <a:solidFill>
                  <a:prstClr val="black"/>
                </a:solidFill>
                <a:latin typeface="Calibri"/>
              </a:rPr>
              <a:t>Need 1/3 the dose of </a:t>
            </a:r>
            <a:r>
              <a:rPr lang="en-US" sz="2700" dirty="0" err="1">
                <a:solidFill>
                  <a:prstClr val="black"/>
                </a:solidFill>
                <a:latin typeface="Calibri"/>
              </a:rPr>
              <a:t>desflurane</a:t>
            </a:r>
            <a:endParaRPr lang="en-US" sz="2700" dirty="0">
              <a:solidFill>
                <a:prstClr val="black"/>
              </a:solidFill>
              <a:latin typeface="Calibri"/>
            </a:endParaRPr>
          </a:p>
          <a:p>
            <a:pPr defTabSz="342900">
              <a:defRPr/>
            </a:pPr>
            <a:endParaRPr lang="en-US" sz="2700" dirty="0">
              <a:solidFill>
                <a:prstClr val="black"/>
              </a:solidFill>
              <a:latin typeface="Calibri"/>
            </a:endParaRPr>
          </a:p>
          <a:p>
            <a:pPr defTabSz="342900">
              <a:defRPr/>
            </a:pPr>
            <a:endParaRPr lang="en-US" sz="27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/>
          <p:cNvSpPr txBox="1">
            <a:spLocks/>
          </p:cNvSpPr>
          <p:nvPr/>
        </p:nvSpPr>
        <p:spPr>
          <a:xfrm>
            <a:off x="1738921" y="1261901"/>
            <a:ext cx="3868340" cy="61793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300" b="1" dirty="0">
                <a:solidFill>
                  <a:srgbClr val="002060"/>
                </a:solidFill>
              </a:rPr>
              <a:t>Anaesthetist 2016</a:t>
            </a:r>
          </a:p>
        </p:txBody>
      </p:sp>
      <p:sp>
        <p:nvSpPr>
          <p:cNvPr id="5" name="Content Placeholder 5"/>
          <p:cNvSpPr>
            <a:spLocks noGrp="1"/>
          </p:cNvSpPr>
          <p:nvPr>
            <p:ph idx="1"/>
          </p:nvPr>
        </p:nvSpPr>
        <p:spPr>
          <a:xfrm>
            <a:off x="1191491" y="2028758"/>
            <a:ext cx="4476854" cy="35729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4000" dirty="0">
                <a:solidFill>
                  <a:srgbClr val="002060"/>
                </a:solidFill>
              </a:rPr>
              <a:t>8 hours of </a:t>
            </a:r>
            <a:r>
              <a:rPr lang="en-GB" sz="4000" dirty="0" err="1">
                <a:solidFill>
                  <a:srgbClr val="002060"/>
                </a:solidFill>
              </a:rPr>
              <a:t>N2O</a:t>
            </a:r>
            <a:r>
              <a:rPr lang="en-GB" sz="4000" dirty="0">
                <a:solidFill>
                  <a:srgbClr val="002060"/>
                </a:solidFill>
              </a:rPr>
              <a:t>/</a:t>
            </a:r>
            <a:r>
              <a:rPr lang="en-GB" sz="4000" dirty="0" err="1">
                <a:solidFill>
                  <a:srgbClr val="002060"/>
                </a:solidFill>
              </a:rPr>
              <a:t>O2</a:t>
            </a:r>
            <a:r>
              <a:rPr lang="en-GB" sz="4000" dirty="0">
                <a:solidFill>
                  <a:srgbClr val="002060"/>
                </a:solidFill>
              </a:rPr>
              <a:t>/</a:t>
            </a:r>
            <a:r>
              <a:rPr lang="en-GB" sz="4000" dirty="0" err="1">
                <a:solidFill>
                  <a:srgbClr val="002060"/>
                </a:solidFill>
              </a:rPr>
              <a:t>Desflurane</a:t>
            </a:r>
            <a:r>
              <a:rPr lang="en-GB" sz="4000" dirty="0">
                <a:solidFill>
                  <a:srgbClr val="002060"/>
                </a:solidFill>
              </a:rPr>
              <a:t> at </a:t>
            </a:r>
            <a:r>
              <a:rPr lang="en-GB" sz="4000" dirty="0" err="1">
                <a:solidFill>
                  <a:srgbClr val="002060"/>
                </a:solidFill>
              </a:rPr>
              <a:t>2l</a:t>
            </a:r>
            <a:r>
              <a:rPr lang="en-GB" sz="4000" dirty="0">
                <a:solidFill>
                  <a:srgbClr val="002060"/>
                </a:solidFill>
              </a:rPr>
              <a:t>/min @ 1 MAC</a:t>
            </a:r>
          </a:p>
          <a:p>
            <a:pPr marL="0" indent="0">
              <a:buNone/>
            </a:pPr>
            <a:endParaRPr lang="en-GB" sz="4000" dirty="0"/>
          </a:p>
          <a:p>
            <a:pPr>
              <a:buNone/>
            </a:pPr>
            <a:r>
              <a:rPr lang="en-GB" sz="4000" dirty="0">
                <a:solidFill>
                  <a:srgbClr val="002060"/>
                </a:solidFill>
              </a:rPr>
              <a:t>= </a:t>
            </a:r>
            <a:r>
              <a:rPr lang="en-GB" sz="4000" b="1" dirty="0">
                <a:solidFill>
                  <a:srgbClr val="002060"/>
                </a:solidFill>
              </a:rPr>
              <a:t>4672 km </a:t>
            </a:r>
          </a:p>
          <a:p>
            <a:pPr>
              <a:buNone/>
            </a:pPr>
            <a:r>
              <a:rPr lang="en-GB" sz="4000" dirty="0">
                <a:solidFill>
                  <a:srgbClr val="002060"/>
                </a:solidFill>
              </a:rPr>
              <a:t>in an average car</a:t>
            </a:r>
          </a:p>
        </p:txBody>
      </p:sp>
      <p:sp>
        <p:nvSpPr>
          <p:cNvPr id="6" name="Content Placeholder 7"/>
          <p:cNvSpPr txBox="1">
            <a:spLocks/>
          </p:cNvSpPr>
          <p:nvPr/>
        </p:nvSpPr>
        <p:spPr>
          <a:xfrm>
            <a:off x="6763760" y="2028758"/>
            <a:ext cx="4125912" cy="354171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4000" dirty="0" smtClean="0">
                <a:solidFill>
                  <a:srgbClr val="002060"/>
                </a:solidFill>
              </a:rPr>
              <a:t>8 hours of </a:t>
            </a:r>
            <a:r>
              <a:rPr lang="en-GB" sz="4000" dirty="0" err="1" smtClean="0">
                <a:solidFill>
                  <a:srgbClr val="002060"/>
                </a:solidFill>
              </a:rPr>
              <a:t>O2</a:t>
            </a:r>
            <a:r>
              <a:rPr lang="en-GB" sz="4000" dirty="0" smtClean="0">
                <a:solidFill>
                  <a:srgbClr val="002060"/>
                </a:solidFill>
              </a:rPr>
              <a:t>/</a:t>
            </a:r>
            <a:r>
              <a:rPr lang="en-GB" sz="4000" dirty="0" err="1" smtClean="0">
                <a:solidFill>
                  <a:srgbClr val="002060"/>
                </a:solidFill>
              </a:rPr>
              <a:t>sevoflurane</a:t>
            </a:r>
            <a:r>
              <a:rPr lang="en-GB" sz="4000" dirty="0" smtClean="0">
                <a:solidFill>
                  <a:srgbClr val="002060"/>
                </a:solidFill>
              </a:rPr>
              <a:t> at </a:t>
            </a:r>
            <a:r>
              <a:rPr lang="en-GB" sz="4000" dirty="0" err="1" smtClean="0">
                <a:solidFill>
                  <a:srgbClr val="002060"/>
                </a:solidFill>
              </a:rPr>
              <a:t>0.5l</a:t>
            </a:r>
            <a:r>
              <a:rPr lang="en-GB" sz="4000" dirty="0" smtClean="0">
                <a:solidFill>
                  <a:srgbClr val="002060"/>
                </a:solidFill>
              </a:rPr>
              <a:t>/min @ 1 MAC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4000" dirty="0" smtClean="0">
              <a:solidFill>
                <a:srgbClr val="002060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GB" sz="4000" dirty="0" smtClean="0"/>
              <a:t>		</a:t>
            </a:r>
            <a:r>
              <a:rPr lang="en-GB" sz="4000" b="1" dirty="0" smtClean="0">
                <a:solidFill>
                  <a:srgbClr val="002060"/>
                </a:solidFill>
              </a:rPr>
              <a:t>= 20 km</a:t>
            </a:r>
          </a:p>
          <a:p>
            <a:pPr>
              <a:buFont typeface="Arial" panose="020B0604020202020204" pitchFamily="34" charset="0"/>
              <a:buNone/>
            </a:pPr>
            <a:r>
              <a:rPr lang="en-GB" sz="4000" dirty="0" smtClean="0">
                <a:solidFill>
                  <a:srgbClr val="002060"/>
                </a:solidFill>
              </a:rPr>
              <a:t>in an average car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3000" dirty="0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5991226" y="1261901"/>
            <a:ext cx="3705333" cy="61793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300" b="1" dirty="0">
                <a:solidFill>
                  <a:srgbClr val="002060"/>
                </a:solidFill>
              </a:rPr>
              <a:t>Anaesthetist 2022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860054" y="1106742"/>
            <a:ext cx="41564" cy="4675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36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Anaesthetic Gases</a:t>
            </a:r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045021"/>
              </p:ext>
            </p:extLst>
          </p:nvPr>
        </p:nvGraphicFramePr>
        <p:xfrm>
          <a:off x="2060416" y="1801894"/>
          <a:ext cx="664273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78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71319" y="236011"/>
            <a:ext cx="9164889" cy="81418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2060"/>
                </a:solidFill>
                <a:latin typeface="+mn-lt"/>
              </a:rPr>
              <a:t>A </a:t>
            </a:r>
            <a:r>
              <a:rPr lang="en-GB" dirty="0" err="1">
                <a:solidFill>
                  <a:srgbClr val="002060"/>
                </a:solidFill>
                <a:latin typeface="+mn-lt"/>
              </a:rPr>
              <a:t>dinnae</a:t>
            </a:r>
            <a:r>
              <a:rPr lang="en-GB" dirty="0">
                <a:solidFill>
                  <a:srgbClr val="002060"/>
                </a:solidFill>
                <a:latin typeface="+mn-lt"/>
              </a:rPr>
              <a:t> kin….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38" y="1050197"/>
            <a:ext cx="10029926" cy="465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64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696" y="1131095"/>
            <a:ext cx="8907305" cy="474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9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A40814-CF29-FE4C-BFDB-9DFD87297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6921" y="1398662"/>
            <a:ext cx="4650807" cy="3635735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300" dirty="0">
                <a:solidFill>
                  <a:srgbClr val="002060"/>
                </a:solidFill>
              </a:rPr>
              <a:t>System leaks </a:t>
            </a:r>
          </a:p>
          <a:p>
            <a:pPr>
              <a:lnSpc>
                <a:spcPct val="150000"/>
              </a:lnSpc>
            </a:pPr>
            <a:r>
              <a:rPr lang="en-US" sz="3300" dirty="0">
                <a:solidFill>
                  <a:srgbClr val="002060"/>
                </a:solidFill>
              </a:rPr>
              <a:t>Poor security </a:t>
            </a:r>
          </a:p>
          <a:p>
            <a:pPr>
              <a:lnSpc>
                <a:spcPct val="150000"/>
              </a:lnSpc>
            </a:pPr>
            <a:r>
              <a:rPr lang="en-US" sz="3300" dirty="0">
                <a:solidFill>
                  <a:srgbClr val="002060"/>
                </a:solidFill>
              </a:rPr>
              <a:t>Stock management</a:t>
            </a:r>
          </a:p>
          <a:p>
            <a:pPr>
              <a:lnSpc>
                <a:spcPct val="150000"/>
              </a:lnSpc>
            </a:pPr>
            <a:r>
              <a:rPr lang="en-US" sz="3300" dirty="0">
                <a:solidFill>
                  <a:srgbClr val="002060"/>
                </a:solidFill>
              </a:rPr>
              <a:t>System design</a:t>
            </a:r>
          </a:p>
          <a:p>
            <a:pPr>
              <a:lnSpc>
                <a:spcPct val="150000"/>
              </a:lnSpc>
            </a:pPr>
            <a:r>
              <a:rPr lang="en-US" sz="3300" dirty="0">
                <a:solidFill>
                  <a:srgbClr val="002060"/>
                </a:solidFill>
              </a:rPr>
              <a:t>Inefficient clinical utility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13E76E-30FB-9143-A427-DD0507138B5E}"/>
              </a:ext>
            </a:extLst>
          </p:cNvPr>
          <p:cNvSpPr txBox="1">
            <a:spLocks/>
          </p:cNvSpPr>
          <p:nvPr/>
        </p:nvSpPr>
        <p:spPr>
          <a:xfrm>
            <a:off x="2054461" y="2218843"/>
            <a:ext cx="2987444" cy="2670081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txBody>
          <a:bodyPr vert="horz" lIns="51435" tIns="25718" rIns="51435" bIns="25718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257175">
              <a:defRPr/>
            </a:pPr>
            <a:r>
              <a:rPr lang="en-US" sz="3375" dirty="0">
                <a:solidFill>
                  <a:srgbClr val="002060"/>
                </a:solidFill>
                <a:latin typeface="Calibri" panose="020F0502020204030204"/>
              </a:rPr>
              <a:t>System Loss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95EA35-343A-D248-B7D9-1BAD104BF850}"/>
              </a:ext>
            </a:extLst>
          </p:cNvPr>
          <p:cNvCxnSpPr/>
          <p:nvPr/>
        </p:nvCxnSpPr>
        <p:spPr>
          <a:xfrm>
            <a:off x="5304412" y="2499704"/>
            <a:ext cx="0" cy="189324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1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  <a:latin typeface="+mn-lt"/>
              </a:rPr>
              <a:t>Anaesthetic Gases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886377"/>
              </p:ext>
            </p:extLst>
          </p:nvPr>
        </p:nvGraphicFramePr>
        <p:xfrm>
          <a:off x="1590676" y="1920478"/>
          <a:ext cx="7400924" cy="3889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962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:a16="http://schemas.microsoft.com/office/drawing/2014/main" id="{7B792B48-A548-4AD3-25F1-5149F8E8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525" y="1418113"/>
            <a:ext cx="4456060" cy="1131125"/>
          </a:xfrm>
        </p:spPr>
        <p:txBody>
          <a:bodyPr vert="horz" lIns="68580" tIns="34290" rIns="68580" bIns="34290" rtlCol="0" anchor="ctr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2325" dirty="0"/>
              <a:t> </a:t>
            </a:r>
            <a:r>
              <a:rPr lang="en-US" sz="3975" b="1" dirty="0">
                <a:solidFill>
                  <a:srgbClr val="002060"/>
                </a:solidFill>
              </a:rPr>
              <a:t>Developing a Green Theatres </a:t>
            </a:r>
            <a:r>
              <a:rPr lang="en-US" sz="3975" b="1" dirty="0" err="1">
                <a:solidFill>
                  <a:srgbClr val="002060"/>
                </a:solidFill>
              </a:rPr>
              <a:t>programme</a:t>
            </a:r>
            <a:endParaRPr lang="en-US" sz="3975" b="1" dirty="0">
              <a:solidFill>
                <a:srgbClr val="002060"/>
              </a:solidFill>
            </a:endParaRPr>
          </a:p>
        </p:txBody>
      </p:sp>
      <p:pic>
        <p:nvPicPr>
          <p:cNvPr id="5" name="Content Placeholder 3" descr="Theatreistockphoto-1281627829-170667a.jpg">
            <a:extLst>
              <a:ext uri="{FF2B5EF4-FFF2-40B4-BE49-F238E27FC236}">
                <a16:creationId xmlns:a16="http://schemas.microsoft.com/office/drawing/2014/main" id="{B56A7F28-E386-15DF-4FEF-9C49D203AA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2901" r="30041"/>
          <a:stretch/>
        </p:blipFill>
        <p:spPr>
          <a:xfrm>
            <a:off x="1524001" y="857258"/>
            <a:ext cx="4200525" cy="5143493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C6A63A-317E-AF85-C1FF-A845EA0AE8B7}"/>
              </a:ext>
            </a:extLst>
          </p:cNvPr>
          <p:cNvSpPr txBox="1"/>
          <p:nvPr/>
        </p:nvSpPr>
        <p:spPr>
          <a:xfrm>
            <a:off x="5724525" y="2783033"/>
            <a:ext cx="4781550" cy="2829213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77500" lnSpcReduction="20000"/>
          </a:bodyPr>
          <a:lstStyle/>
          <a:p>
            <a:pPr marL="42863">
              <a:lnSpc>
                <a:spcPct val="90000"/>
              </a:lnSpc>
              <a:spcAft>
                <a:spcPts val="450"/>
              </a:spcAft>
              <a:defRPr/>
            </a:pPr>
            <a:endParaRPr lang="en-US" sz="1500" dirty="0">
              <a:solidFill>
                <a:srgbClr val="002060"/>
              </a:solidFill>
              <a:latin typeface="Calibri"/>
            </a:endParaRP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002060"/>
                </a:solidFill>
              </a:rPr>
              <a:t>&gt; 52 sustainability activities identified</a:t>
            </a:r>
          </a:p>
          <a:p>
            <a:pPr marL="42863">
              <a:lnSpc>
                <a:spcPct val="90000"/>
              </a:lnSpc>
              <a:spcAft>
                <a:spcPts val="450"/>
              </a:spcAft>
              <a:defRPr/>
            </a:pPr>
            <a:endParaRPr lang="en-US" sz="2925" dirty="0">
              <a:solidFill>
                <a:srgbClr val="002060"/>
              </a:solidFill>
              <a:latin typeface="Calibri"/>
            </a:endParaRP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2925" dirty="0">
                <a:solidFill>
                  <a:srgbClr val="002060"/>
                </a:solidFill>
                <a:latin typeface="Calibri"/>
              </a:rPr>
              <a:t>Supporting teams to undertake SUSQI </a:t>
            </a: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2925" dirty="0">
              <a:solidFill>
                <a:srgbClr val="002060"/>
              </a:solidFill>
              <a:latin typeface="Calibri"/>
            </a:endParaRP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en-US" sz="2925" dirty="0">
                <a:solidFill>
                  <a:srgbClr val="002060"/>
                </a:solidFill>
                <a:latin typeface="Calibri"/>
              </a:rPr>
              <a:t>Most activities are COST SAVING or COST NEUTRAL </a:t>
            </a:r>
          </a:p>
          <a:p>
            <a:pPr marL="42863">
              <a:lnSpc>
                <a:spcPct val="90000"/>
              </a:lnSpc>
              <a:spcAft>
                <a:spcPts val="450"/>
              </a:spcAft>
              <a:defRPr/>
            </a:pPr>
            <a:r>
              <a:rPr lang="en-US" sz="1500" dirty="0">
                <a:solidFill>
                  <a:srgbClr val="002060"/>
                </a:solidFill>
              </a:rPr>
              <a:t> </a:t>
            </a:r>
            <a:endParaRPr lang="en-US" sz="1500" dirty="0">
              <a:solidFill>
                <a:srgbClr val="002060"/>
              </a:solidFill>
              <a:latin typeface="Calibri"/>
            </a:endParaRPr>
          </a:p>
          <a:p>
            <a:pPr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Calibri"/>
            </a:endParaRPr>
          </a:p>
          <a:p>
            <a:pPr marL="214313" indent="-17145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endParaRPr lang="en-US" sz="120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19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146" y="607645"/>
            <a:ext cx="9012382" cy="514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5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>
                <a:latin typeface="Calibri"/>
                <a:cs typeface="Arial" panose="020B0604020202020204" pitchFamily="34" charset="0"/>
              </a:rPr>
              <a:t>One Health Breakthrough Partnership</a:t>
            </a:r>
            <a:r>
              <a:rPr lang="en-GB" b="1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  <a:t/>
            </a:r>
            <a:br>
              <a:rPr lang="en-GB" b="1" dirty="0">
                <a:solidFill>
                  <a:prstClr val="white"/>
                </a:solidFill>
                <a:latin typeface="Calibri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E5FAC1-99D0-4AED-8783-BF2800C464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224" y="4242709"/>
            <a:ext cx="5770259" cy="1319387"/>
          </a:xfrm>
          <a:prstGeom prst="rect">
            <a:avLst/>
          </a:prstGeom>
          <a:noFill/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093A9FC-ABEA-4A0E-B267-236A4A88DF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87" y="2472936"/>
            <a:ext cx="3019061" cy="1422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96691" y="5632764"/>
            <a:ext cx="190671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50" b="1" dirty="0"/>
              <a:t>https://ohbp.org</a:t>
            </a:r>
            <a:r>
              <a:rPr lang="en-GB" sz="1350" b="1" dirty="0">
                <a:solidFill>
                  <a:prstClr val="white"/>
                </a:solidFill>
              </a:rPr>
              <a:t>/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FC74A6-CD8A-4C39-AA13-EF0158E34C3F}"/>
              </a:ext>
            </a:extLst>
          </p:cNvPr>
          <p:cNvSpPr txBox="1">
            <a:spLocks/>
          </p:cNvSpPr>
          <p:nvPr/>
        </p:nvSpPr>
        <p:spPr>
          <a:xfrm>
            <a:off x="2231061" y="2673207"/>
            <a:ext cx="1913996" cy="662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IE" b="1" dirty="0">
                <a:latin typeface="Calibri"/>
                <a:ea typeface="Geneva" pitchFamily="125" charset="-128"/>
                <a:cs typeface="Arial" panose="020B0604020202020204" pitchFamily="34" charset="0"/>
              </a:rPr>
              <a:t>A “non-toxic environment</a:t>
            </a:r>
            <a:r>
              <a:rPr lang="en-IE" b="1" dirty="0">
                <a:solidFill>
                  <a:prstClr val="white"/>
                </a:solidFill>
                <a:latin typeface="Calibri"/>
                <a:ea typeface="Geneva" pitchFamily="125" charset="-128"/>
                <a:cs typeface="Arial" panose="020B0604020202020204" pitchFamily="34" charset="0"/>
              </a:rPr>
              <a:t>”</a:t>
            </a:r>
            <a:endParaRPr lang="en-GB" b="1" dirty="0">
              <a:solidFill>
                <a:prstClr val="white"/>
              </a:solidFill>
              <a:latin typeface="Calibri"/>
              <a:ea typeface="Geneva" pitchFamily="125" charset="-12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3A92D1-65AF-4FFE-8654-88331255DB45}"/>
              </a:ext>
            </a:extLst>
          </p:cNvPr>
          <p:cNvSpPr txBox="1">
            <a:spLocks/>
          </p:cNvSpPr>
          <p:nvPr/>
        </p:nvSpPr>
        <p:spPr>
          <a:xfrm>
            <a:off x="2340411" y="1992806"/>
            <a:ext cx="1695297" cy="453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defRPr>
            </a:lvl1pPr>
          </a:lstStyle>
          <a:p>
            <a:r>
              <a:rPr lang="en-IE" sz="2400" dirty="0">
                <a:solidFill>
                  <a:schemeClr val="tx1"/>
                </a:solidFill>
                <a:latin typeface="Calibri"/>
                <a:ea typeface="Geneva" pitchFamily="125" charset="-128"/>
              </a:rPr>
              <a:t>Vision</a:t>
            </a:r>
            <a:endParaRPr lang="en-GB" sz="2400" dirty="0">
              <a:solidFill>
                <a:schemeClr val="tx1"/>
              </a:solidFill>
              <a:latin typeface="Calibri"/>
              <a:ea typeface="Geneva" pitchFamily="125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1A9C88-0ABB-47D1-996E-1904254965A2}"/>
              </a:ext>
            </a:extLst>
          </p:cNvPr>
          <p:cNvSpPr txBox="1">
            <a:spLocks/>
          </p:cNvSpPr>
          <p:nvPr/>
        </p:nvSpPr>
        <p:spPr>
          <a:xfrm>
            <a:off x="7753897" y="2558680"/>
            <a:ext cx="2719844" cy="10875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en-GB" sz="1500" b="1" dirty="0">
                <a:latin typeface="Calibri"/>
                <a:ea typeface="Geneva" pitchFamily="125" charset="-128"/>
                <a:cs typeface="Arial" panose="020B0604020202020204" pitchFamily="34" charset="0"/>
              </a:rPr>
              <a:t>To improve healthcare &amp; the environment, inform legislation, drive research &amp; innovation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94EE51-B87B-4124-96D9-A52B14AC2402}"/>
              </a:ext>
            </a:extLst>
          </p:cNvPr>
          <p:cNvSpPr txBox="1">
            <a:spLocks/>
          </p:cNvSpPr>
          <p:nvPr/>
        </p:nvSpPr>
        <p:spPr>
          <a:xfrm>
            <a:off x="8307576" y="1896157"/>
            <a:ext cx="1184247" cy="3921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n-US"/>
            </a:defPPr>
            <a:lvl1pPr algn="ctr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IE" sz="2400" dirty="0">
                <a:solidFill>
                  <a:schemeClr val="tx1"/>
                </a:solidFill>
                <a:latin typeface="Calibri" panose="020F0502020204030204"/>
                <a:ea typeface="Geneva" pitchFamily="125" charset="-128"/>
              </a:rPr>
              <a:t>Mission</a:t>
            </a:r>
            <a:endParaRPr lang="en-GB" sz="2400" dirty="0">
              <a:solidFill>
                <a:schemeClr val="tx1"/>
              </a:solidFill>
              <a:latin typeface="Calibri" panose="020F0502020204030204"/>
              <a:ea typeface="Geneva" pitchFamily="12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081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684" y="3029504"/>
            <a:ext cx="10515600" cy="165333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Gregor Smith</a:t>
            </a:r>
            <a:r>
              <a:rPr lang="en-GB" dirty="0"/>
              <a:t/>
            </a:r>
            <a:br>
              <a:rPr lang="en-GB" dirty="0"/>
            </a:br>
            <a:r>
              <a:rPr lang="en-GB" b="0" dirty="0" smtClean="0"/>
              <a:t>Chief Medical Officer</a:t>
            </a:r>
            <a:br>
              <a:rPr lang="en-GB" b="0" dirty="0" smtClean="0"/>
            </a:br>
            <a:r>
              <a:rPr lang="en-GB" b="0" dirty="0" smtClean="0"/>
              <a:t>NHS Scotland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725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470</Words>
  <Application>Microsoft Office PowerPoint</Application>
  <PresentationFormat>Widescreen</PresentationFormat>
  <Paragraphs>120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Geneva</vt:lpstr>
      <vt:lpstr>Mangal</vt:lpstr>
      <vt:lpstr>Montserrat</vt:lpstr>
      <vt:lpstr>Office Theme</vt:lpstr>
      <vt:lpstr>Climate Change and Clinical Practice </vt:lpstr>
      <vt:lpstr>Healthcare with Harm Video </vt:lpstr>
      <vt:lpstr>Scott Brady  Climate Programme Manager  Health Care Without Harm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Alifia Chakera Head of Pharmaceutical Sustainability  Scottish Government</vt:lpstr>
      <vt:lpstr>Anaesthetic Gas Footprint 2018/19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Anaesthetic Gases</vt:lpstr>
      <vt:lpstr>A dinnae kin….</vt:lpstr>
      <vt:lpstr>PowerPoint Presentation</vt:lpstr>
      <vt:lpstr>PowerPoint Presentation</vt:lpstr>
      <vt:lpstr>Anaesthetic Gases</vt:lpstr>
      <vt:lpstr> Developing a Green Theatres programme</vt:lpstr>
      <vt:lpstr>PowerPoint Presentation</vt:lpstr>
      <vt:lpstr>One Health Breakthrough Partnership </vt:lpstr>
      <vt:lpstr>Gregor Smith Chief Medical Officer NHS Scotland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 </cp:lastModifiedBy>
  <cp:revision>21</cp:revision>
  <dcterms:created xsi:type="dcterms:W3CDTF">2013-05-09T10:58:45Z</dcterms:created>
  <dcterms:modified xsi:type="dcterms:W3CDTF">2022-06-20T10:21:25Z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