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Lst>
  <p:sldSz cy="6858000" cx="12192000"/>
  <p:notesSz cx="6858000" cy="9144000"/>
  <p:embeddedFontLst>
    <p:embeddedFont>
      <p:font typeface="Arial Black"/>
      <p:regular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31" roundtripDataSignature="AMtx7miJUefg+6ZU/Dfz+eDWhRsFUJ+K3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customschemas.google.com/relationships/presentationmetadata" Target="metadata"/><Relationship Id="rId30" Type="http://schemas.openxmlformats.org/officeDocument/2006/relationships/font" Target="fonts/ArialBlack-regular.fnt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 name="Shape 24"/>
        <p:cNvGrpSpPr/>
        <p:nvPr/>
      </p:nvGrpSpPr>
      <p:grpSpPr>
        <a:xfrm>
          <a:off x="0" y="0"/>
          <a:ext cx="0" cy="0"/>
          <a:chOff x="0" y="0"/>
          <a:chExt cx="0" cy="0"/>
        </a:xfrm>
      </p:grpSpPr>
      <p:sp>
        <p:nvSpPr>
          <p:cNvPr id="25" name="Google Shape;25;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 name="Shape 29"/>
        <p:cNvGrpSpPr/>
        <p:nvPr/>
      </p:nvGrpSpPr>
      <p:grpSpPr>
        <a:xfrm>
          <a:off x="0" y="0"/>
          <a:ext cx="0" cy="0"/>
          <a:chOff x="0" y="0"/>
          <a:chExt cx="0" cy="0"/>
        </a:xfrm>
      </p:grpSpPr>
      <p:sp>
        <p:nvSpPr>
          <p:cNvPr id="30" name="Google Shape;30;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 name="Shape 36"/>
        <p:cNvGrpSpPr/>
        <p:nvPr/>
      </p:nvGrpSpPr>
      <p:grpSpPr>
        <a:xfrm>
          <a:off x="0" y="0"/>
          <a:ext cx="0" cy="0"/>
          <a:chOff x="0" y="0"/>
          <a:chExt cx="0" cy="0"/>
        </a:xfrm>
      </p:grpSpPr>
      <p:sp>
        <p:nvSpPr>
          <p:cNvPr id="37" name="Google Shape;37;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 name="Shape 47"/>
        <p:cNvGrpSpPr/>
        <p:nvPr/>
      </p:nvGrpSpPr>
      <p:grpSpPr>
        <a:xfrm>
          <a:off x="0" y="0"/>
          <a:ext cx="0" cy="0"/>
          <a:chOff x="0" y="0"/>
          <a:chExt cx="0" cy="0"/>
        </a:xfrm>
      </p:grpSpPr>
      <p:sp>
        <p:nvSpPr>
          <p:cNvPr id="48" name="Google Shape;48;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 name="Shape 54"/>
        <p:cNvGrpSpPr/>
        <p:nvPr/>
      </p:nvGrpSpPr>
      <p:grpSpPr>
        <a:xfrm>
          <a:off x="0" y="0"/>
          <a:ext cx="0" cy="0"/>
          <a:chOff x="0" y="0"/>
          <a:chExt cx="0" cy="0"/>
        </a:xfrm>
      </p:grpSpPr>
      <p:sp>
        <p:nvSpPr>
          <p:cNvPr id="55" name="Google Shape;55;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dc798873c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gdc798873c2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 Id="rId3" Type="http://schemas.openxmlformats.org/officeDocument/2006/relationships/image" Target="../media/image2.jpg"/><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1" name="Shape 11"/>
        <p:cNvGrpSpPr/>
        <p:nvPr/>
      </p:nvGrpSpPr>
      <p:grpSpPr>
        <a:xfrm>
          <a:off x="0" y="0"/>
          <a:ext cx="0" cy="0"/>
          <a:chOff x="0" y="0"/>
          <a:chExt cx="0" cy="0"/>
        </a:xfrm>
      </p:grpSpPr>
      <p:pic>
        <p:nvPicPr>
          <p:cNvPr id="12" name="Google Shape;12;p26"/>
          <p:cNvPicPr preferRelativeResize="0"/>
          <p:nvPr/>
        </p:nvPicPr>
        <p:blipFill rotWithShape="1">
          <a:blip r:embed="rId2">
            <a:alphaModFix/>
          </a:blip>
          <a:srcRect b="0" l="0" r="0" t="0"/>
          <a:stretch/>
        </p:blipFill>
        <p:spPr>
          <a:xfrm>
            <a:off x="0" y="396"/>
            <a:ext cx="12184497" cy="6857208"/>
          </a:xfrm>
          <a:prstGeom prst="rect">
            <a:avLst/>
          </a:prstGeom>
          <a:noFill/>
          <a:ln>
            <a:noFill/>
          </a:ln>
        </p:spPr>
      </p:pic>
      <p:sp>
        <p:nvSpPr>
          <p:cNvPr id="13" name="Google Shape;13;p26"/>
          <p:cNvSpPr txBox="1"/>
          <p:nvPr>
            <p:ph type="title"/>
          </p:nvPr>
        </p:nvSpPr>
        <p:spPr>
          <a:xfrm>
            <a:off x="736410" y="353188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4400"/>
              <a:buFont typeface="Calibri"/>
              <a:buNone/>
              <a:defRPr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pic>
        <p:nvPicPr>
          <p:cNvPr descr="nhs_ppt_normal_v2.jpg" id="14" name="Google Shape;14;p26"/>
          <p:cNvPicPr preferRelativeResize="0"/>
          <p:nvPr/>
        </p:nvPicPr>
        <p:blipFill rotWithShape="1">
          <a:blip r:embed="rId3">
            <a:alphaModFix/>
          </a:blip>
          <a:srcRect b="20695" l="57727" r="0" t="58611"/>
          <a:stretch/>
        </p:blipFill>
        <p:spPr>
          <a:xfrm>
            <a:off x="6815015" y="5276851"/>
            <a:ext cx="5150651" cy="1419225"/>
          </a:xfrm>
          <a:prstGeom prst="rect">
            <a:avLst/>
          </a:prstGeom>
          <a:noFill/>
          <a:ln>
            <a:noFill/>
          </a:ln>
        </p:spPr>
      </p:pic>
      <p:pic>
        <p:nvPicPr>
          <p:cNvPr id="15" name="Google Shape;15;p26"/>
          <p:cNvPicPr preferRelativeResize="0"/>
          <p:nvPr/>
        </p:nvPicPr>
        <p:blipFill rotWithShape="1">
          <a:blip r:embed="rId4">
            <a:alphaModFix/>
          </a:blip>
          <a:srcRect b="0" l="0" r="0" t="0"/>
          <a:stretch/>
        </p:blipFill>
        <p:spPr>
          <a:xfrm>
            <a:off x="9550400" y="5789898"/>
            <a:ext cx="2141418" cy="656813"/>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6" name="Shape 16"/>
        <p:cNvGrpSpPr/>
        <p:nvPr/>
      </p:nvGrpSpPr>
      <p:grpSpPr>
        <a:xfrm>
          <a:off x="0" y="0"/>
          <a:ext cx="0" cy="0"/>
          <a:chOff x="0" y="0"/>
          <a:chExt cx="0" cy="0"/>
        </a:xfrm>
      </p:grpSpPr>
      <p:sp>
        <p:nvSpPr>
          <p:cNvPr id="17" name="Google Shape;17;p27"/>
          <p:cNvSpPr txBox="1"/>
          <p:nvPr>
            <p:ph type="title"/>
          </p:nvPr>
        </p:nvSpPr>
        <p:spPr>
          <a:xfrm>
            <a:off x="343526" y="365126"/>
            <a:ext cx="10515600" cy="96220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002060"/>
              </a:buClr>
              <a:buSzPts val="4400"/>
              <a:buFont typeface="Calibri"/>
              <a:buNone/>
              <a:defRPr b="1">
                <a:solidFill>
                  <a:srgbClr val="00206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 name="Google Shape;18;p27"/>
          <p:cNvSpPr txBox="1"/>
          <p:nvPr>
            <p:ph idx="1" type="body"/>
          </p:nvPr>
        </p:nvSpPr>
        <p:spPr>
          <a:xfrm>
            <a:off x="343526"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rgbClr val="002060"/>
              </a:buClr>
              <a:buSzPts val="2800"/>
              <a:buChar char="•"/>
              <a:defRPr>
                <a:solidFill>
                  <a:srgbClr val="002060"/>
                </a:solidFill>
              </a:defRPr>
            </a:lvl1pPr>
            <a:lvl2pPr indent="-381000" lvl="1" marL="914400" algn="l">
              <a:lnSpc>
                <a:spcPct val="90000"/>
              </a:lnSpc>
              <a:spcBef>
                <a:spcPts val="500"/>
              </a:spcBef>
              <a:spcAft>
                <a:spcPts val="0"/>
              </a:spcAft>
              <a:buClr>
                <a:srgbClr val="002060"/>
              </a:buClr>
              <a:buSzPts val="2400"/>
              <a:buChar char="•"/>
              <a:defRPr>
                <a:solidFill>
                  <a:srgbClr val="002060"/>
                </a:solidFill>
              </a:defRPr>
            </a:lvl2pPr>
            <a:lvl3pPr indent="-355600" lvl="2" marL="1371600" algn="l">
              <a:lnSpc>
                <a:spcPct val="90000"/>
              </a:lnSpc>
              <a:spcBef>
                <a:spcPts val="500"/>
              </a:spcBef>
              <a:spcAft>
                <a:spcPts val="0"/>
              </a:spcAft>
              <a:buClr>
                <a:srgbClr val="002060"/>
              </a:buClr>
              <a:buSzPts val="2000"/>
              <a:buChar char="•"/>
              <a:defRPr>
                <a:solidFill>
                  <a:srgbClr val="002060"/>
                </a:solidFill>
              </a:defRPr>
            </a:lvl3pPr>
            <a:lvl4pPr indent="-342900" lvl="3" marL="1828800" algn="l">
              <a:lnSpc>
                <a:spcPct val="90000"/>
              </a:lnSpc>
              <a:spcBef>
                <a:spcPts val="500"/>
              </a:spcBef>
              <a:spcAft>
                <a:spcPts val="0"/>
              </a:spcAft>
              <a:buClr>
                <a:srgbClr val="002060"/>
              </a:buClr>
              <a:buSzPts val="1800"/>
              <a:buChar char="•"/>
              <a:defRPr>
                <a:solidFill>
                  <a:srgbClr val="002060"/>
                </a:solidFill>
              </a:defRPr>
            </a:lvl4pPr>
            <a:lvl5pPr indent="-342900" lvl="4" marL="2286000" algn="l">
              <a:lnSpc>
                <a:spcPct val="90000"/>
              </a:lnSpc>
              <a:spcBef>
                <a:spcPts val="500"/>
              </a:spcBef>
              <a:spcAft>
                <a:spcPts val="0"/>
              </a:spcAft>
              <a:buClr>
                <a:srgbClr val="002060"/>
              </a:buClr>
              <a:buSzPts val="1800"/>
              <a:buChar char="•"/>
              <a:defRPr>
                <a:solidFill>
                  <a:srgbClr val="002060"/>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19" name="Google Shape;19;p27"/>
          <p:cNvPicPr preferRelativeResize="0"/>
          <p:nvPr/>
        </p:nvPicPr>
        <p:blipFill rotWithShape="1">
          <a:blip r:embed="rId2">
            <a:alphaModFix/>
          </a:blip>
          <a:srcRect b="0" l="0" r="0" t="0"/>
          <a:stretch/>
        </p:blipFill>
        <p:spPr>
          <a:xfrm>
            <a:off x="10364799" y="365125"/>
            <a:ext cx="1465585" cy="962208"/>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0" name="Shape 20"/>
        <p:cNvGrpSpPr/>
        <p:nvPr/>
      </p:nvGrpSpPr>
      <p:grpSpPr>
        <a:xfrm>
          <a:off x="0" y="0"/>
          <a:ext cx="0" cy="0"/>
          <a:chOff x="0" y="0"/>
          <a:chExt cx="0" cy="0"/>
        </a:xfrm>
      </p:grpSpPr>
      <p:pic>
        <p:nvPicPr>
          <p:cNvPr id="21" name="Google Shape;21;p28"/>
          <p:cNvPicPr preferRelativeResize="0"/>
          <p:nvPr/>
        </p:nvPicPr>
        <p:blipFill rotWithShape="1">
          <a:blip r:embed="rId2">
            <a:alphaModFix/>
          </a:blip>
          <a:srcRect b="0" l="0" r="0" t="0"/>
          <a:stretch/>
        </p:blipFill>
        <p:spPr>
          <a:xfrm>
            <a:off x="0" y="396"/>
            <a:ext cx="12184497" cy="6857208"/>
          </a:xfrm>
          <a:prstGeom prst="rect">
            <a:avLst/>
          </a:prstGeom>
          <a:noFill/>
          <a:ln>
            <a:noFill/>
          </a:ln>
        </p:spPr>
      </p:pic>
      <p:sp>
        <p:nvSpPr>
          <p:cNvPr id="22" name="Google Shape;22;p28"/>
          <p:cNvSpPr txBox="1"/>
          <p:nvPr>
            <p:ph type="ctrTitle"/>
          </p:nvPr>
        </p:nvSpPr>
        <p:spPr>
          <a:xfrm>
            <a:off x="1524000" y="1916840"/>
            <a:ext cx="9144000" cy="23876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6000"/>
              <a:buFont typeface="Calibri"/>
              <a:buNone/>
              <a:defRPr sz="6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28"/>
          <p:cNvSpPr txBox="1"/>
          <p:nvPr>
            <p:ph idx="1" type="subTitle"/>
          </p:nvPr>
        </p:nvSpPr>
        <p:spPr>
          <a:xfrm>
            <a:off x="1524000" y="4396515"/>
            <a:ext cx="9144000" cy="1655762"/>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Clr>
                <a:schemeClr val="lt1"/>
              </a:buClr>
              <a:buSzPts val="2400"/>
              <a:buNone/>
              <a:defRPr sz="2400">
                <a:solidFill>
                  <a:schemeClr val="l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2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5.png"/><Relationship Id="rId4" Type="http://schemas.openxmlformats.org/officeDocument/2006/relationships/image" Target="../media/image5.png"/><Relationship Id="rId10" Type="http://schemas.openxmlformats.org/officeDocument/2006/relationships/image" Target="../media/image3.png"/><Relationship Id="rId9" Type="http://schemas.openxmlformats.org/officeDocument/2006/relationships/image" Target="../media/image6.png"/><Relationship Id="rId5" Type="http://schemas.openxmlformats.org/officeDocument/2006/relationships/image" Target="../media/image4.png"/><Relationship Id="rId6" Type="http://schemas.openxmlformats.org/officeDocument/2006/relationships/image" Target="../media/image9.png"/><Relationship Id="rId7" Type="http://schemas.openxmlformats.org/officeDocument/2006/relationships/image" Target="../media/image19.png"/><Relationship Id="rId8"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0.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 name="Shape 27"/>
        <p:cNvGrpSpPr/>
        <p:nvPr/>
      </p:nvGrpSpPr>
      <p:grpSpPr>
        <a:xfrm>
          <a:off x="0" y="0"/>
          <a:ext cx="0" cy="0"/>
          <a:chOff x="0" y="0"/>
          <a:chExt cx="0" cy="0"/>
        </a:xfrm>
      </p:grpSpPr>
      <p:sp>
        <p:nvSpPr>
          <p:cNvPr id="28" name="Google Shape;28;p1"/>
          <p:cNvSpPr txBox="1"/>
          <p:nvPr>
            <p:ph type="ctrTitle"/>
          </p:nvPr>
        </p:nvSpPr>
        <p:spPr>
          <a:xfrm>
            <a:off x="1524000" y="2235150"/>
            <a:ext cx="9144000" cy="238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400"/>
              <a:buFont typeface="Calibri"/>
              <a:buNone/>
            </a:pPr>
            <a:r>
              <a:rPr lang="en-GB" sz="5400"/>
              <a:t>Collaborative Cancer Care During COVID-19 </a:t>
            </a:r>
            <a:endParaRPr sz="2300"/>
          </a:p>
          <a:p>
            <a:pPr indent="0" lvl="0" marL="0" rtl="0" algn="l">
              <a:lnSpc>
                <a:spcPct val="90000"/>
              </a:lnSpc>
              <a:spcBef>
                <a:spcPts val="0"/>
              </a:spcBef>
              <a:spcAft>
                <a:spcPts val="0"/>
              </a:spcAft>
              <a:buClr>
                <a:schemeClr val="lt1"/>
              </a:buClr>
              <a:buSzPts val="4400"/>
              <a:buFont typeface="Calibri"/>
              <a:buNone/>
            </a:pPr>
            <a:r>
              <a:t/>
            </a:r>
            <a:endParaRPr sz="2300"/>
          </a:p>
          <a:p>
            <a:pPr indent="0" lvl="0" marL="0" rtl="0" algn="l">
              <a:lnSpc>
                <a:spcPct val="90000"/>
              </a:lnSpc>
              <a:spcBef>
                <a:spcPts val="0"/>
              </a:spcBef>
              <a:spcAft>
                <a:spcPts val="0"/>
              </a:spcAft>
              <a:buClr>
                <a:schemeClr val="lt1"/>
              </a:buClr>
              <a:buSzPts val="4400"/>
              <a:buFont typeface="Calibri"/>
              <a:buNone/>
            </a:pPr>
            <a:r>
              <a:rPr lang="en-GB" sz="2300"/>
              <a:t>Dr Mark MacGregor, Medical Director, NHS Golden Jubilee                                                                                        Elaine Stewart, Service Manager, National Elective Services Division, NHS Golden Jubilee      </a:t>
            </a:r>
            <a:endParaRPr sz="23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 name="Shape 32"/>
        <p:cNvGrpSpPr/>
        <p:nvPr/>
      </p:nvGrpSpPr>
      <p:grpSpPr>
        <a:xfrm>
          <a:off x="0" y="0"/>
          <a:ext cx="0" cy="0"/>
          <a:chOff x="0" y="0"/>
          <a:chExt cx="0" cy="0"/>
        </a:xfrm>
      </p:grpSpPr>
      <p:sp>
        <p:nvSpPr>
          <p:cNvPr id="33" name="Google Shape;33;p2"/>
          <p:cNvSpPr txBox="1"/>
          <p:nvPr>
            <p:ph type="title"/>
          </p:nvPr>
        </p:nvSpPr>
        <p:spPr>
          <a:xfrm>
            <a:off x="343526" y="365125"/>
            <a:ext cx="10515600" cy="87905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Calibri"/>
              <a:buNone/>
            </a:pPr>
            <a:r>
              <a:rPr lang="en-GB"/>
              <a:t>Introduction</a:t>
            </a:r>
            <a:endParaRPr/>
          </a:p>
        </p:txBody>
      </p:sp>
      <p:sp>
        <p:nvSpPr>
          <p:cNvPr id="34" name="Google Shape;34;p2"/>
          <p:cNvSpPr txBox="1"/>
          <p:nvPr>
            <p:ph idx="1" type="body"/>
          </p:nvPr>
        </p:nvSpPr>
        <p:spPr>
          <a:xfrm>
            <a:off x="343526" y="1825625"/>
            <a:ext cx="10515600" cy="4351338"/>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90000"/>
              </a:lnSpc>
              <a:spcBef>
                <a:spcPts val="0"/>
              </a:spcBef>
              <a:spcAft>
                <a:spcPts val="0"/>
              </a:spcAft>
              <a:buClr>
                <a:srgbClr val="002060"/>
              </a:buClr>
              <a:buSzPts val="2800"/>
              <a:buNone/>
            </a:pPr>
            <a:r>
              <a:rPr b="1" lang="en-GB"/>
              <a:t>NHS Golden Jubilee normal business</a:t>
            </a:r>
            <a:endParaRPr/>
          </a:p>
          <a:p>
            <a:pPr indent="-228600" lvl="0" marL="228600" rtl="0" algn="l">
              <a:lnSpc>
                <a:spcPct val="90000"/>
              </a:lnSpc>
              <a:spcBef>
                <a:spcPts val="1000"/>
              </a:spcBef>
              <a:spcAft>
                <a:spcPts val="0"/>
              </a:spcAft>
              <a:buClr>
                <a:srgbClr val="002060"/>
              </a:buClr>
              <a:buSzPts val="2800"/>
              <a:buChar char="•"/>
            </a:pPr>
            <a:r>
              <a:rPr lang="en-GB"/>
              <a:t>National Elective Services Division</a:t>
            </a:r>
            <a:endParaRPr/>
          </a:p>
          <a:p>
            <a:pPr indent="-228600" lvl="0" marL="228600" rtl="0" algn="l">
              <a:lnSpc>
                <a:spcPct val="90000"/>
              </a:lnSpc>
              <a:spcBef>
                <a:spcPts val="1000"/>
              </a:spcBef>
              <a:spcAft>
                <a:spcPts val="0"/>
              </a:spcAft>
              <a:buClr>
                <a:srgbClr val="002060"/>
              </a:buClr>
              <a:buSzPts val="2800"/>
              <a:buChar char="•"/>
            </a:pPr>
            <a:r>
              <a:rPr lang="en-GB"/>
              <a:t>Heart, Lung and Diagnostics Division </a:t>
            </a:r>
            <a:endParaRPr/>
          </a:p>
          <a:p>
            <a:pPr indent="-50800" lvl="0" marL="228600" rtl="0" algn="l">
              <a:lnSpc>
                <a:spcPct val="90000"/>
              </a:lnSpc>
              <a:spcBef>
                <a:spcPts val="1000"/>
              </a:spcBef>
              <a:spcAft>
                <a:spcPts val="0"/>
              </a:spcAft>
              <a:buClr>
                <a:srgbClr val="002060"/>
              </a:buClr>
              <a:buSzPts val="2800"/>
              <a:buNone/>
            </a:pPr>
            <a:r>
              <a:t/>
            </a:r>
            <a:endParaRPr/>
          </a:p>
          <a:p>
            <a:pPr indent="0" lvl="0" marL="0" rtl="0" algn="l">
              <a:lnSpc>
                <a:spcPct val="90000"/>
              </a:lnSpc>
              <a:spcBef>
                <a:spcPts val="1000"/>
              </a:spcBef>
              <a:spcAft>
                <a:spcPts val="0"/>
              </a:spcAft>
              <a:buClr>
                <a:srgbClr val="002060"/>
              </a:buClr>
              <a:buSzPts val="2800"/>
              <a:buNone/>
            </a:pPr>
            <a:r>
              <a:rPr b="1" lang="en-GB"/>
              <a:t>Elective activity suspended</a:t>
            </a:r>
            <a:endParaRPr/>
          </a:p>
          <a:p>
            <a:pPr indent="-228600" lvl="0" marL="228600" rtl="0" algn="l">
              <a:lnSpc>
                <a:spcPct val="90000"/>
              </a:lnSpc>
              <a:spcBef>
                <a:spcPts val="1000"/>
              </a:spcBef>
              <a:spcAft>
                <a:spcPts val="0"/>
              </a:spcAft>
              <a:buClr>
                <a:srgbClr val="002060"/>
              </a:buClr>
              <a:buSzPts val="2800"/>
              <a:buChar char="•"/>
            </a:pPr>
            <a:r>
              <a:rPr lang="en-GB"/>
              <a:t>Support additional ICU capacity</a:t>
            </a:r>
            <a:endParaRPr/>
          </a:p>
          <a:p>
            <a:pPr indent="-228600" lvl="0" marL="228600" rtl="0" algn="l">
              <a:lnSpc>
                <a:spcPct val="90000"/>
              </a:lnSpc>
              <a:spcBef>
                <a:spcPts val="1000"/>
              </a:spcBef>
              <a:spcAft>
                <a:spcPts val="0"/>
              </a:spcAft>
              <a:buClr>
                <a:srgbClr val="002060"/>
              </a:buClr>
              <a:buSzPts val="2800"/>
              <a:buChar char="•"/>
            </a:pPr>
            <a:r>
              <a:rPr lang="en-GB"/>
              <a:t>Uniqueness = 'COVID Light' site</a:t>
            </a:r>
            <a:endParaRPr/>
          </a:p>
          <a:p>
            <a:pPr indent="-50800" lvl="0" marL="228600" rtl="0" algn="l">
              <a:lnSpc>
                <a:spcPct val="90000"/>
              </a:lnSpc>
              <a:spcBef>
                <a:spcPts val="1000"/>
              </a:spcBef>
              <a:spcAft>
                <a:spcPts val="0"/>
              </a:spcAft>
              <a:buClr>
                <a:srgbClr val="002060"/>
              </a:buClr>
              <a:buSzPts val="2800"/>
              <a:buNone/>
            </a:pPr>
            <a:r>
              <a:t/>
            </a:r>
            <a:endParaRPr/>
          </a:p>
          <a:p>
            <a:pPr indent="0" lvl="0" marL="0" rtl="0" algn="l">
              <a:lnSpc>
                <a:spcPct val="90000"/>
              </a:lnSpc>
              <a:spcBef>
                <a:spcPts val="1000"/>
              </a:spcBef>
              <a:spcAft>
                <a:spcPts val="0"/>
              </a:spcAft>
              <a:buClr>
                <a:srgbClr val="002060"/>
              </a:buClr>
              <a:buSzPts val="2800"/>
              <a:buNone/>
            </a:pPr>
            <a:r>
              <a:rPr b="1" lang="en-GB"/>
              <a:t>Recognition of cancer backlogs starting to develop</a:t>
            </a:r>
            <a:endParaRPr/>
          </a:p>
          <a:p>
            <a:pPr indent="-50800" lvl="0" marL="228600" rtl="0" algn="l">
              <a:lnSpc>
                <a:spcPct val="90000"/>
              </a:lnSpc>
              <a:spcBef>
                <a:spcPts val="1000"/>
              </a:spcBef>
              <a:spcAft>
                <a:spcPts val="0"/>
              </a:spcAft>
              <a:buClr>
                <a:srgbClr val="002060"/>
              </a:buClr>
              <a:buSzPts val="2800"/>
              <a:buNone/>
            </a:pPr>
            <a:r>
              <a:t/>
            </a:r>
            <a:endParaRPr/>
          </a:p>
          <a:p>
            <a:pPr indent="-50800" lvl="0" marL="228600" rtl="0" algn="l">
              <a:lnSpc>
                <a:spcPct val="90000"/>
              </a:lnSpc>
              <a:spcBef>
                <a:spcPts val="1000"/>
              </a:spcBef>
              <a:spcAft>
                <a:spcPts val="0"/>
              </a:spcAft>
              <a:buClr>
                <a:srgbClr val="002060"/>
              </a:buClr>
              <a:buSzPts val="2800"/>
              <a:buNone/>
            </a:pPr>
            <a:r>
              <a:t/>
            </a:r>
            <a:endParaRPr/>
          </a:p>
          <a:p>
            <a:pPr indent="-50800" lvl="0" marL="228600" rtl="0" algn="l">
              <a:lnSpc>
                <a:spcPct val="90000"/>
              </a:lnSpc>
              <a:spcBef>
                <a:spcPts val="1000"/>
              </a:spcBef>
              <a:spcAft>
                <a:spcPts val="0"/>
              </a:spcAft>
              <a:buClr>
                <a:srgbClr val="002060"/>
              </a:buClr>
              <a:buSzPts val="2800"/>
              <a:buNone/>
            </a:pPr>
            <a:r>
              <a:t/>
            </a:r>
            <a:endParaRPr/>
          </a:p>
        </p:txBody>
      </p:sp>
      <p:pic>
        <p:nvPicPr>
          <p:cNvPr id="35" name="Google Shape;35;p2"/>
          <p:cNvPicPr preferRelativeResize="0"/>
          <p:nvPr/>
        </p:nvPicPr>
        <p:blipFill rotWithShape="1">
          <a:blip r:embed="rId3">
            <a:alphaModFix/>
          </a:blip>
          <a:srcRect b="0" l="0" r="0" t="17245"/>
          <a:stretch/>
        </p:blipFill>
        <p:spPr>
          <a:xfrm>
            <a:off x="6486144" y="1825625"/>
            <a:ext cx="5419043" cy="3363419"/>
          </a:xfrm>
          <a:prstGeom prst="rect">
            <a:avLst/>
          </a:prstGeom>
          <a:noFill/>
          <a:ln cap="flat" cmpd="sng" w="50800">
            <a:solidFill>
              <a:srgbClr val="1F3864"/>
            </a:solidFill>
            <a:prstDash val="solid"/>
            <a:round/>
            <a:headEnd len="sm" w="sm" type="none"/>
            <a:tailEnd len="sm" w="sm" type="none"/>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 name="Shape 39"/>
        <p:cNvGrpSpPr/>
        <p:nvPr/>
      </p:nvGrpSpPr>
      <p:grpSpPr>
        <a:xfrm>
          <a:off x="0" y="0"/>
          <a:ext cx="0" cy="0"/>
          <a:chOff x="0" y="0"/>
          <a:chExt cx="0" cy="0"/>
        </a:xfrm>
      </p:grpSpPr>
      <p:sp>
        <p:nvSpPr>
          <p:cNvPr id="40" name="Google Shape;40;p3"/>
          <p:cNvSpPr txBox="1"/>
          <p:nvPr>
            <p:ph type="title"/>
          </p:nvPr>
        </p:nvSpPr>
        <p:spPr>
          <a:xfrm>
            <a:off x="343526" y="365125"/>
            <a:ext cx="10515600" cy="768731"/>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Calibri"/>
              <a:buNone/>
            </a:pPr>
            <a:r>
              <a:rPr lang="en-GB"/>
              <a:t>Mutual Aid for Urgent Cancer Surgery</a:t>
            </a:r>
            <a:endParaRPr b="1" i="1"/>
          </a:p>
        </p:txBody>
      </p:sp>
      <p:sp>
        <p:nvSpPr>
          <p:cNvPr id="41" name="Google Shape;41;p3"/>
          <p:cNvSpPr txBox="1"/>
          <p:nvPr>
            <p:ph idx="1" type="body"/>
          </p:nvPr>
        </p:nvSpPr>
        <p:spPr>
          <a:xfrm>
            <a:off x="343525" y="1607914"/>
            <a:ext cx="11652531" cy="519346"/>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002060"/>
              </a:buClr>
              <a:buSzPts val="2600"/>
              <a:buNone/>
            </a:pPr>
            <a:r>
              <a:rPr b="1" lang="en-GB" sz="2600"/>
              <a:t>“Voluntary reciprocal exchange of resources and services for mutual benefit”</a:t>
            </a:r>
            <a:endParaRPr/>
          </a:p>
        </p:txBody>
      </p:sp>
      <p:sp>
        <p:nvSpPr>
          <p:cNvPr id="42" name="Google Shape;42;p3"/>
          <p:cNvSpPr/>
          <p:nvPr/>
        </p:nvSpPr>
        <p:spPr>
          <a:xfrm>
            <a:off x="1392867" y="2236988"/>
            <a:ext cx="5275881" cy="4362381"/>
          </a:xfrm>
          <a:prstGeom prst="ellipse">
            <a:avLst/>
          </a:prstGeom>
          <a:gradFill>
            <a:gsLst>
              <a:gs pos="0">
                <a:srgbClr val="F6F9FC">
                  <a:alpha val="80000"/>
                </a:srgbClr>
              </a:gs>
              <a:gs pos="74000">
                <a:srgbClr val="B3D1EC"/>
              </a:gs>
              <a:gs pos="83000">
                <a:srgbClr val="B3D1EC"/>
              </a:gs>
              <a:gs pos="100000">
                <a:srgbClr val="CCE0F2"/>
              </a:gs>
            </a:gsLst>
            <a:lin ang="5400000" scaled="0"/>
          </a:gradFill>
          <a:ln cap="flat" cmpd="sng" w="12700">
            <a:solidFill>
              <a:srgbClr val="42719B">
                <a:alpha val="20000"/>
              </a:srgbClr>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1" i="0" sz="1800" u="none" cap="none" strike="noStrike">
              <a:solidFill>
                <a:srgbClr val="1F3864"/>
              </a:solidFill>
              <a:latin typeface="Arial"/>
              <a:ea typeface="Arial"/>
              <a:cs typeface="Arial"/>
              <a:sym typeface="Arial"/>
            </a:endParaRPr>
          </a:p>
          <a:p>
            <a:pPr indent="0" lvl="0" marL="0" marR="0" rtl="0" algn="l">
              <a:spcBef>
                <a:spcPts val="0"/>
              </a:spcBef>
              <a:spcAft>
                <a:spcPts val="0"/>
              </a:spcAft>
              <a:buNone/>
            </a:pPr>
            <a:r>
              <a:t/>
            </a:r>
            <a:endParaRPr b="1" i="0" sz="1800" u="none" cap="none" strike="noStrike">
              <a:solidFill>
                <a:srgbClr val="1F3864"/>
              </a:solidFill>
              <a:latin typeface="Arial"/>
              <a:ea typeface="Arial"/>
              <a:cs typeface="Arial"/>
              <a:sym typeface="Arial"/>
            </a:endParaRPr>
          </a:p>
          <a:p>
            <a:pPr indent="0" lvl="0" marL="0" marR="0" rtl="0" algn="l">
              <a:spcBef>
                <a:spcPts val="0"/>
              </a:spcBef>
              <a:spcAft>
                <a:spcPts val="0"/>
              </a:spcAft>
              <a:buNone/>
            </a:pPr>
            <a:r>
              <a:rPr b="1" i="0" lang="en-GB" sz="1800" u="none" cap="none" strike="noStrike">
                <a:solidFill>
                  <a:srgbClr val="BE1F6A"/>
                </a:solidFill>
                <a:latin typeface="Arial"/>
                <a:ea typeface="Arial"/>
                <a:cs typeface="Arial"/>
                <a:sym typeface="Arial"/>
              </a:rPr>
              <a:t>Patient Coordination Centre</a:t>
            </a:r>
            <a:endParaRPr/>
          </a:p>
          <a:p>
            <a:pPr indent="0" lvl="0" marL="0" marR="0" rtl="0" algn="l">
              <a:spcBef>
                <a:spcPts val="0"/>
              </a:spcBef>
              <a:spcAft>
                <a:spcPts val="0"/>
              </a:spcAft>
              <a:buNone/>
            </a:pPr>
            <a:r>
              <a:rPr b="1" i="0" lang="en-GB" sz="1800" u="none" cap="none" strike="noStrike">
                <a:solidFill>
                  <a:srgbClr val="BE1F6A"/>
                </a:solidFill>
                <a:latin typeface="Arial"/>
                <a:ea typeface="Arial"/>
                <a:cs typeface="Arial"/>
                <a:sym typeface="Arial"/>
              </a:rPr>
              <a:t>Pre-operative Assessment</a:t>
            </a:r>
            <a:endParaRPr/>
          </a:p>
          <a:p>
            <a:pPr indent="0" lvl="0" marL="0" marR="0" rtl="0" algn="l">
              <a:spcBef>
                <a:spcPts val="0"/>
              </a:spcBef>
              <a:spcAft>
                <a:spcPts val="0"/>
              </a:spcAft>
              <a:buNone/>
            </a:pPr>
            <a:r>
              <a:rPr b="1" i="0" lang="en-GB" sz="1800" u="none" cap="none" strike="noStrike">
                <a:solidFill>
                  <a:srgbClr val="BE1F6A"/>
                </a:solidFill>
                <a:latin typeface="Arial"/>
                <a:ea typeface="Arial"/>
                <a:cs typeface="Arial"/>
                <a:sym typeface="Arial"/>
              </a:rPr>
              <a:t>Theatres</a:t>
            </a:r>
            <a:endParaRPr/>
          </a:p>
          <a:p>
            <a:pPr indent="0" lvl="0" marL="0" marR="0" rtl="0" algn="l">
              <a:spcBef>
                <a:spcPts val="0"/>
              </a:spcBef>
              <a:spcAft>
                <a:spcPts val="0"/>
              </a:spcAft>
              <a:buNone/>
            </a:pPr>
            <a:r>
              <a:rPr b="1" i="0" lang="en-GB" sz="1800" u="none" cap="none" strike="noStrike">
                <a:solidFill>
                  <a:srgbClr val="BE1F6A"/>
                </a:solidFill>
                <a:latin typeface="Arial"/>
                <a:ea typeface="Arial"/>
                <a:cs typeface="Arial"/>
                <a:sym typeface="Arial"/>
              </a:rPr>
              <a:t>Anaesthetics</a:t>
            </a:r>
            <a:endParaRPr/>
          </a:p>
          <a:p>
            <a:pPr indent="0" lvl="0" marL="0" marR="0" rtl="0" algn="l">
              <a:spcBef>
                <a:spcPts val="0"/>
              </a:spcBef>
              <a:spcAft>
                <a:spcPts val="0"/>
              </a:spcAft>
              <a:buNone/>
            </a:pPr>
            <a:r>
              <a:rPr b="1" i="0" lang="en-GB" sz="1800" u="none" cap="none" strike="noStrike">
                <a:solidFill>
                  <a:srgbClr val="BE1F6A"/>
                </a:solidFill>
                <a:latin typeface="Arial"/>
                <a:ea typeface="Arial"/>
                <a:cs typeface="Arial"/>
                <a:sym typeface="Arial"/>
              </a:rPr>
              <a:t>Nursing</a:t>
            </a:r>
            <a:endParaRPr/>
          </a:p>
          <a:p>
            <a:pPr indent="0" lvl="0" marL="0" marR="0" rtl="0" algn="l">
              <a:spcBef>
                <a:spcPts val="0"/>
              </a:spcBef>
              <a:spcAft>
                <a:spcPts val="0"/>
              </a:spcAft>
              <a:buNone/>
            </a:pPr>
            <a:r>
              <a:rPr b="1" i="0" lang="en-GB" sz="1800" u="none" cap="none" strike="noStrike">
                <a:solidFill>
                  <a:srgbClr val="BE1F6A"/>
                </a:solidFill>
                <a:latin typeface="Arial"/>
                <a:ea typeface="Arial"/>
                <a:cs typeface="Arial"/>
                <a:sym typeface="Arial"/>
              </a:rPr>
              <a:t>Allied Health Professions</a:t>
            </a:r>
            <a:endParaRPr/>
          </a:p>
          <a:p>
            <a:pPr indent="0" lvl="0" marL="0" marR="0" rtl="0" algn="l">
              <a:spcBef>
                <a:spcPts val="0"/>
              </a:spcBef>
              <a:spcAft>
                <a:spcPts val="0"/>
              </a:spcAft>
              <a:buNone/>
            </a:pPr>
            <a:r>
              <a:rPr b="1" i="0" lang="en-GB" sz="1800" u="none" cap="none" strike="noStrike">
                <a:solidFill>
                  <a:srgbClr val="BE1F6A"/>
                </a:solidFill>
                <a:latin typeface="Arial"/>
                <a:ea typeface="Arial"/>
                <a:cs typeface="Arial"/>
                <a:sym typeface="Arial"/>
              </a:rPr>
              <a:t>Intensive Care Unit</a:t>
            </a:r>
            <a:endParaRPr/>
          </a:p>
          <a:p>
            <a:pPr indent="0" lvl="0" marL="0" marR="0" rtl="0" algn="l">
              <a:spcBef>
                <a:spcPts val="0"/>
              </a:spcBef>
              <a:spcAft>
                <a:spcPts val="0"/>
              </a:spcAft>
              <a:buNone/>
            </a:pPr>
            <a:r>
              <a:rPr b="1" i="0" lang="en-GB" sz="1800" u="none" cap="none" strike="noStrike">
                <a:solidFill>
                  <a:srgbClr val="BE1F6A"/>
                </a:solidFill>
                <a:latin typeface="Arial"/>
                <a:ea typeface="Arial"/>
                <a:cs typeface="Arial"/>
                <a:sym typeface="Arial"/>
              </a:rPr>
              <a:t>Ward Capacity</a:t>
            </a:r>
            <a:endParaRPr/>
          </a:p>
          <a:p>
            <a:pPr indent="0" lvl="0" marL="0" marR="0" rtl="0" algn="l">
              <a:spcBef>
                <a:spcPts val="0"/>
              </a:spcBef>
              <a:spcAft>
                <a:spcPts val="0"/>
              </a:spcAft>
              <a:buNone/>
            </a:pPr>
            <a:r>
              <a:t/>
            </a:r>
            <a:endParaRPr sz="1800">
              <a:solidFill>
                <a:srgbClr val="BE1F6A"/>
              </a:solidFill>
              <a:latin typeface="Calibri"/>
              <a:ea typeface="Calibri"/>
              <a:cs typeface="Calibri"/>
              <a:sym typeface="Calibri"/>
            </a:endParaRPr>
          </a:p>
        </p:txBody>
      </p:sp>
      <p:sp>
        <p:nvSpPr>
          <p:cNvPr id="43" name="Google Shape;43;p3"/>
          <p:cNvSpPr/>
          <p:nvPr/>
        </p:nvSpPr>
        <p:spPr>
          <a:xfrm>
            <a:off x="5236233" y="2223340"/>
            <a:ext cx="5275881" cy="4362381"/>
          </a:xfrm>
          <a:prstGeom prst="ellipse">
            <a:avLst/>
          </a:prstGeom>
          <a:gradFill>
            <a:gsLst>
              <a:gs pos="0">
                <a:srgbClr val="F6F9FC">
                  <a:alpha val="60000"/>
                </a:srgbClr>
              </a:gs>
              <a:gs pos="74000">
                <a:srgbClr val="B3D1EC"/>
              </a:gs>
              <a:gs pos="83000">
                <a:srgbClr val="B3D1EC"/>
              </a:gs>
              <a:gs pos="100000">
                <a:srgbClr val="CCE0F2"/>
              </a:gs>
            </a:gsLst>
            <a:lin ang="5400000" scaled="0"/>
          </a:gradFill>
          <a:ln cap="flat" cmpd="sng" w="12700">
            <a:solidFill>
              <a:srgbClr val="42719B">
                <a:alpha val="20000"/>
              </a:srgbClr>
            </a:solidFill>
            <a:prstDash val="solid"/>
            <a:miter lim="800000"/>
            <a:headEnd len="sm" w="sm" type="none"/>
            <a:tailEnd len="sm" w="sm" type="none"/>
          </a:ln>
        </p:spPr>
        <p:txBody>
          <a:bodyPr anchorCtr="0" anchor="ctr" bIns="45700" lIns="91425" spcFirstLastPara="1" rIns="91425" wrap="square" tIns="45700">
            <a:noAutofit/>
          </a:bodyPr>
          <a:lstStyle/>
          <a:p>
            <a:pPr indent="0" lvl="0" marL="987425" marR="0" rtl="0" algn="l">
              <a:spcBef>
                <a:spcPts val="0"/>
              </a:spcBef>
              <a:spcAft>
                <a:spcPts val="0"/>
              </a:spcAft>
              <a:buNone/>
            </a:pPr>
            <a:r>
              <a:t/>
            </a:r>
            <a:endParaRPr b="1" sz="1800">
              <a:solidFill>
                <a:srgbClr val="1F3864"/>
              </a:solidFill>
              <a:latin typeface="Arial"/>
              <a:ea typeface="Arial"/>
              <a:cs typeface="Arial"/>
              <a:sym typeface="Arial"/>
            </a:endParaRPr>
          </a:p>
          <a:p>
            <a:pPr indent="0" lvl="0" marL="987425" marR="0" rtl="0" algn="l">
              <a:spcBef>
                <a:spcPts val="0"/>
              </a:spcBef>
              <a:spcAft>
                <a:spcPts val="0"/>
              </a:spcAft>
              <a:buNone/>
            </a:pPr>
            <a:r>
              <a:rPr b="1" lang="en-GB" sz="1800">
                <a:solidFill>
                  <a:srgbClr val="BE1F6A"/>
                </a:solidFill>
                <a:latin typeface="Arial"/>
                <a:ea typeface="Arial"/>
                <a:cs typeface="Arial"/>
                <a:sym typeface="Arial"/>
              </a:rPr>
              <a:t>Multi Disciplinary Team</a:t>
            </a:r>
            <a:endParaRPr/>
          </a:p>
          <a:p>
            <a:pPr indent="0" lvl="0" marL="987425" marR="0" rtl="0" algn="l">
              <a:spcBef>
                <a:spcPts val="0"/>
              </a:spcBef>
              <a:spcAft>
                <a:spcPts val="0"/>
              </a:spcAft>
              <a:buNone/>
            </a:pPr>
            <a:r>
              <a:rPr b="1" lang="en-GB" sz="1800">
                <a:solidFill>
                  <a:srgbClr val="BE1F6A"/>
                </a:solidFill>
                <a:latin typeface="Arial"/>
                <a:ea typeface="Arial"/>
                <a:cs typeface="Arial"/>
                <a:sym typeface="Arial"/>
              </a:rPr>
              <a:t>Operators</a:t>
            </a:r>
            <a:endParaRPr/>
          </a:p>
          <a:p>
            <a:pPr indent="0" lvl="0" marL="987425" marR="0" rtl="0" algn="l">
              <a:spcBef>
                <a:spcPts val="0"/>
              </a:spcBef>
              <a:spcAft>
                <a:spcPts val="0"/>
              </a:spcAft>
              <a:buNone/>
            </a:pPr>
            <a:r>
              <a:rPr b="1" lang="en-GB" sz="1800">
                <a:solidFill>
                  <a:srgbClr val="BE1F6A"/>
                </a:solidFill>
                <a:latin typeface="Arial"/>
                <a:ea typeface="Arial"/>
                <a:cs typeface="Arial"/>
                <a:sym typeface="Arial"/>
              </a:rPr>
              <a:t>Theatre Kit</a:t>
            </a:r>
            <a:endParaRPr/>
          </a:p>
          <a:p>
            <a:pPr indent="0" lvl="0" marL="987425" marR="0" rtl="0" algn="l">
              <a:spcBef>
                <a:spcPts val="0"/>
              </a:spcBef>
              <a:spcAft>
                <a:spcPts val="0"/>
              </a:spcAft>
              <a:buNone/>
            </a:pPr>
            <a:r>
              <a:rPr b="1" lang="en-GB" sz="1800">
                <a:solidFill>
                  <a:srgbClr val="BE1F6A"/>
                </a:solidFill>
                <a:latin typeface="Arial"/>
                <a:ea typeface="Arial"/>
                <a:cs typeface="Arial"/>
                <a:sym typeface="Arial"/>
              </a:rPr>
              <a:t>Specialist Nurses</a:t>
            </a:r>
            <a:endParaRPr/>
          </a:p>
          <a:p>
            <a:pPr indent="0" lvl="0" marL="987425" marR="0" rtl="0" algn="l">
              <a:spcBef>
                <a:spcPts val="0"/>
              </a:spcBef>
              <a:spcAft>
                <a:spcPts val="0"/>
              </a:spcAft>
              <a:buNone/>
            </a:pPr>
            <a:r>
              <a:rPr b="1" lang="en-GB" sz="1800">
                <a:solidFill>
                  <a:srgbClr val="BE1F6A"/>
                </a:solidFill>
                <a:latin typeface="Arial"/>
                <a:ea typeface="Arial"/>
                <a:cs typeface="Arial"/>
                <a:sym typeface="Arial"/>
              </a:rPr>
              <a:t>Follow-up</a:t>
            </a:r>
            <a:endParaRPr/>
          </a:p>
          <a:p>
            <a:pPr indent="0" lvl="0" marL="987425" marR="0" rtl="0" algn="l">
              <a:spcBef>
                <a:spcPts val="0"/>
              </a:spcBef>
              <a:spcAft>
                <a:spcPts val="0"/>
              </a:spcAft>
              <a:buNone/>
            </a:pPr>
            <a:r>
              <a:t/>
            </a:r>
            <a:endParaRPr sz="1800">
              <a:solidFill>
                <a:srgbClr val="BE1F6A"/>
              </a:solidFill>
              <a:latin typeface="Calibri"/>
              <a:ea typeface="Calibri"/>
              <a:cs typeface="Calibri"/>
              <a:sym typeface="Calibri"/>
            </a:endParaRPr>
          </a:p>
        </p:txBody>
      </p:sp>
      <p:sp>
        <p:nvSpPr>
          <p:cNvPr id="44" name="Google Shape;44;p3"/>
          <p:cNvSpPr txBox="1"/>
          <p:nvPr/>
        </p:nvSpPr>
        <p:spPr>
          <a:xfrm>
            <a:off x="5353704" y="4170089"/>
            <a:ext cx="1208956"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2400">
                <a:solidFill>
                  <a:srgbClr val="1F3864"/>
                </a:solidFill>
                <a:latin typeface="Arial"/>
                <a:ea typeface="Arial"/>
                <a:cs typeface="Arial"/>
                <a:sym typeface="Arial"/>
              </a:rPr>
              <a:t>Patient care</a:t>
            </a:r>
            <a:endParaRPr/>
          </a:p>
        </p:txBody>
      </p:sp>
      <p:sp>
        <p:nvSpPr>
          <p:cNvPr id="45" name="Google Shape;45;p3"/>
          <p:cNvSpPr txBox="1"/>
          <p:nvPr/>
        </p:nvSpPr>
        <p:spPr>
          <a:xfrm>
            <a:off x="2856461" y="2573840"/>
            <a:ext cx="2704952"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2000">
                <a:solidFill>
                  <a:srgbClr val="1F3864"/>
                </a:solidFill>
                <a:latin typeface="Arial"/>
                <a:ea typeface="Arial"/>
                <a:cs typeface="Arial"/>
                <a:sym typeface="Arial"/>
              </a:rPr>
              <a:t>NHS Golden Jubilee</a:t>
            </a:r>
            <a:endParaRPr/>
          </a:p>
        </p:txBody>
      </p:sp>
      <p:sp>
        <p:nvSpPr>
          <p:cNvPr id="46" name="Google Shape;46;p3"/>
          <p:cNvSpPr txBox="1"/>
          <p:nvPr/>
        </p:nvSpPr>
        <p:spPr>
          <a:xfrm>
            <a:off x="6853869" y="2573840"/>
            <a:ext cx="2213700"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2000">
                <a:solidFill>
                  <a:srgbClr val="1F3864"/>
                </a:solidFill>
                <a:latin typeface="Arial"/>
                <a:ea typeface="Arial"/>
                <a:cs typeface="Arial"/>
                <a:sym typeface="Arial"/>
              </a:rPr>
              <a:t>Health Boards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 name="Shape 50"/>
        <p:cNvGrpSpPr/>
        <p:nvPr/>
      </p:nvGrpSpPr>
      <p:grpSpPr>
        <a:xfrm>
          <a:off x="0" y="0"/>
          <a:ext cx="0" cy="0"/>
          <a:chOff x="0" y="0"/>
          <a:chExt cx="0" cy="0"/>
        </a:xfrm>
      </p:grpSpPr>
      <p:sp>
        <p:nvSpPr>
          <p:cNvPr id="51" name="Google Shape;51;p4"/>
          <p:cNvSpPr txBox="1"/>
          <p:nvPr>
            <p:ph type="title"/>
          </p:nvPr>
        </p:nvSpPr>
        <p:spPr>
          <a:xfrm>
            <a:off x="343526" y="386896"/>
            <a:ext cx="10515600" cy="788761"/>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Calibri"/>
              <a:buNone/>
            </a:pPr>
            <a:r>
              <a:rPr lang="en-GB"/>
              <a:t>The will – how did we do it?</a:t>
            </a:r>
            <a:endParaRPr b="1" i="1"/>
          </a:p>
        </p:txBody>
      </p:sp>
      <p:sp>
        <p:nvSpPr>
          <p:cNvPr id="52" name="Google Shape;52;p4"/>
          <p:cNvSpPr txBox="1"/>
          <p:nvPr>
            <p:ph idx="1" type="body"/>
          </p:nvPr>
        </p:nvSpPr>
        <p:spPr>
          <a:xfrm>
            <a:off x="343526" y="2072640"/>
            <a:ext cx="5570577" cy="4104323"/>
          </a:xfrm>
          <a:prstGeom prst="rect">
            <a:avLst/>
          </a:prstGeom>
          <a:noFill/>
          <a:ln>
            <a:noFill/>
          </a:ln>
        </p:spPr>
        <p:txBody>
          <a:bodyPr anchorCtr="0" anchor="t" bIns="45700" lIns="91425" spcFirstLastPara="1" rIns="91425" wrap="square" tIns="45700">
            <a:normAutofit/>
          </a:bodyPr>
          <a:lstStyle/>
          <a:p>
            <a:pPr indent="-354013" lvl="1" marL="354013" rtl="0" algn="l">
              <a:lnSpc>
                <a:spcPct val="90000"/>
              </a:lnSpc>
              <a:spcBef>
                <a:spcPts val="0"/>
              </a:spcBef>
              <a:spcAft>
                <a:spcPts val="0"/>
              </a:spcAft>
              <a:buClr>
                <a:srgbClr val="002060"/>
              </a:buClr>
              <a:buSzPts val="3600"/>
              <a:buChar char="•"/>
            </a:pPr>
            <a:r>
              <a:rPr lang="en-GB" sz="3600"/>
              <a:t>Shared sense of purpose:  clear patient need</a:t>
            </a:r>
            <a:endParaRPr/>
          </a:p>
          <a:p>
            <a:pPr indent="-354013" lvl="1" marL="354013" rtl="0" algn="l">
              <a:lnSpc>
                <a:spcPct val="90000"/>
              </a:lnSpc>
              <a:spcBef>
                <a:spcPts val="500"/>
              </a:spcBef>
              <a:spcAft>
                <a:spcPts val="0"/>
              </a:spcAft>
              <a:buClr>
                <a:srgbClr val="002060"/>
              </a:buClr>
              <a:buSzPts val="3600"/>
              <a:buChar char="•"/>
            </a:pPr>
            <a:r>
              <a:rPr lang="en-GB" sz="3600"/>
              <a:t>Patient-centred – urgency</a:t>
            </a:r>
            <a:endParaRPr/>
          </a:p>
          <a:p>
            <a:pPr indent="-354013" lvl="1" marL="354013" rtl="0" algn="l">
              <a:lnSpc>
                <a:spcPct val="90000"/>
              </a:lnSpc>
              <a:spcBef>
                <a:spcPts val="500"/>
              </a:spcBef>
              <a:spcAft>
                <a:spcPts val="0"/>
              </a:spcAft>
              <a:buClr>
                <a:srgbClr val="002060"/>
              </a:buClr>
              <a:buSzPts val="3600"/>
              <a:buChar char="•"/>
            </a:pPr>
            <a:r>
              <a:rPr lang="en-GB" sz="3600"/>
              <a:t>Brought teams together</a:t>
            </a:r>
            <a:endParaRPr/>
          </a:p>
          <a:p>
            <a:pPr indent="-353695" lvl="1" marL="353695" rtl="0" algn="l">
              <a:lnSpc>
                <a:spcPct val="90000"/>
              </a:lnSpc>
              <a:spcBef>
                <a:spcPts val="500"/>
              </a:spcBef>
              <a:spcAft>
                <a:spcPts val="0"/>
              </a:spcAft>
              <a:buClr>
                <a:srgbClr val="002060"/>
              </a:buClr>
              <a:buSzPts val="3600"/>
              <a:buChar char="•"/>
            </a:pPr>
            <a:r>
              <a:rPr lang="en-GB" sz="3600"/>
              <a:t>Working beyond boundaries and silos</a:t>
            </a:r>
            <a:endParaRPr sz="3600"/>
          </a:p>
          <a:p>
            <a:pPr indent="0" lvl="0" marL="0" rtl="0" algn="l">
              <a:lnSpc>
                <a:spcPct val="90000"/>
              </a:lnSpc>
              <a:spcBef>
                <a:spcPts val="1000"/>
              </a:spcBef>
              <a:spcAft>
                <a:spcPts val="0"/>
              </a:spcAft>
              <a:buClr>
                <a:srgbClr val="002060"/>
              </a:buClr>
              <a:buSzPts val="2800"/>
              <a:buNone/>
            </a:pPr>
            <a:r>
              <a:t/>
            </a:r>
            <a:endParaRPr/>
          </a:p>
        </p:txBody>
      </p:sp>
      <p:pic>
        <p:nvPicPr>
          <p:cNvPr id="53" name="Google Shape;53;p4"/>
          <p:cNvPicPr preferRelativeResize="0"/>
          <p:nvPr/>
        </p:nvPicPr>
        <p:blipFill rotWithShape="1">
          <a:blip r:embed="rId3">
            <a:alphaModFix/>
          </a:blip>
          <a:srcRect b="0" l="0" r="0" t="0"/>
          <a:stretch/>
        </p:blipFill>
        <p:spPr>
          <a:xfrm>
            <a:off x="6473952" y="2072640"/>
            <a:ext cx="5228399" cy="389534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 name="Shape 57"/>
        <p:cNvGrpSpPr/>
        <p:nvPr/>
      </p:nvGrpSpPr>
      <p:grpSpPr>
        <a:xfrm>
          <a:off x="0" y="0"/>
          <a:ext cx="0" cy="0"/>
          <a:chOff x="0" y="0"/>
          <a:chExt cx="0" cy="0"/>
        </a:xfrm>
      </p:grpSpPr>
      <p:sp>
        <p:nvSpPr>
          <p:cNvPr id="58" name="Google Shape;58;p5"/>
          <p:cNvSpPr txBox="1"/>
          <p:nvPr>
            <p:ph type="title"/>
          </p:nvPr>
        </p:nvSpPr>
        <p:spPr>
          <a:xfrm>
            <a:off x="343526" y="170256"/>
            <a:ext cx="10515600" cy="669894"/>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002060"/>
              </a:buClr>
              <a:buSzPct val="100000"/>
              <a:buFont typeface="Calibri"/>
              <a:buNone/>
            </a:pPr>
            <a:r>
              <a:rPr lang="en-GB"/>
              <a:t>Highly complex</a:t>
            </a:r>
            <a:endParaRPr/>
          </a:p>
        </p:txBody>
      </p:sp>
      <p:sp>
        <p:nvSpPr>
          <p:cNvPr id="59" name="Google Shape;59;p5"/>
          <p:cNvSpPr txBox="1"/>
          <p:nvPr/>
        </p:nvSpPr>
        <p:spPr>
          <a:xfrm>
            <a:off x="1713490" y="988607"/>
            <a:ext cx="1613648"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400">
                <a:solidFill>
                  <a:srgbClr val="002060"/>
                </a:solidFill>
                <a:latin typeface="Arial"/>
                <a:ea typeface="Arial"/>
                <a:cs typeface="Arial"/>
                <a:sym typeface="Arial"/>
              </a:rPr>
              <a:t>Referral process</a:t>
            </a:r>
            <a:endParaRPr/>
          </a:p>
        </p:txBody>
      </p:sp>
      <p:sp>
        <p:nvSpPr>
          <p:cNvPr id="60" name="Google Shape;60;p5"/>
          <p:cNvSpPr txBox="1"/>
          <p:nvPr/>
        </p:nvSpPr>
        <p:spPr>
          <a:xfrm>
            <a:off x="3994379" y="838201"/>
            <a:ext cx="842683"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400">
                <a:solidFill>
                  <a:srgbClr val="002060"/>
                </a:solidFill>
                <a:latin typeface="Arial"/>
                <a:ea typeface="Arial"/>
                <a:cs typeface="Arial"/>
                <a:sym typeface="Arial"/>
              </a:rPr>
              <a:t>eHealth</a:t>
            </a:r>
            <a:endParaRPr/>
          </a:p>
        </p:txBody>
      </p:sp>
      <p:sp>
        <p:nvSpPr>
          <p:cNvPr id="61" name="Google Shape;61;p5"/>
          <p:cNvSpPr txBox="1"/>
          <p:nvPr/>
        </p:nvSpPr>
        <p:spPr>
          <a:xfrm>
            <a:off x="7513044" y="1349239"/>
            <a:ext cx="1135616"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400">
                <a:solidFill>
                  <a:srgbClr val="002060"/>
                </a:solidFill>
                <a:latin typeface="Arial"/>
                <a:ea typeface="Arial"/>
                <a:cs typeface="Arial"/>
                <a:sym typeface="Arial"/>
              </a:rPr>
              <a:t>Theatre kit</a:t>
            </a:r>
            <a:endParaRPr/>
          </a:p>
        </p:txBody>
      </p:sp>
      <p:sp>
        <p:nvSpPr>
          <p:cNvPr id="62" name="Google Shape;62;p5"/>
          <p:cNvSpPr txBox="1"/>
          <p:nvPr/>
        </p:nvSpPr>
        <p:spPr>
          <a:xfrm>
            <a:off x="7563299" y="1722583"/>
            <a:ext cx="3749269"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400">
                <a:solidFill>
                  <a:srgbClr val="002060"/>
                </a:solidFill>
                <a:latin typeface="Arial"/>
                <a:ea typeface="Arial"/>
                <a:cs typeface="Arial"/>
                <a:sym typeface="Arial"/>
              </a:rPr>
              <a:t>Central Sterile Processing Department</a:t>
            </a:r>
            <a:endParaRPr b="1" sz="1400">
              <a:solidFill>
                <a:srgbClr val="002060"/>
              </a:solidFill>
              <a:latin typeface="Arial"/>
              <a:ea typeface="Arial"/>
              <a:cs typeface="Arial"/>
              <a:sym typeface="Arial"/>
            </a:endParaRPr>
          </a:p>
        </p:txBody>
      </p:sp>
      <p:cxnSp>
        <p:nvCxnSpPr>
          <p:cNvPr id="63" name="Google Shape;63;p5"/>
          <p:cNvCxnSpPr>
            <a:stCxn id="64" idx="0"/>
            <a:endCxn id="65" idx="2"/>
          </p:cNvCxnSpPr>
          <p:nvPr/>
        </p:nvCxnSpPr>
        <p:spPr>
          <a:xfrm flipH="1" rot="10800000">
            <a:off x="6079847" y="1308509"/>
            <a:ext cx="964800" cy="2078100"/>
          </a:xfrm>
          <a:prstGeom prst="straightConnector1">
            <a:avLst/>
          </a:prstGeom>
          <a:noFill/>
          <a:ln cap="flat" cmpd="sng" w="38100">
            <a:solidFill>
              <a:schemeClr val="accent1"/>
            </a:solidFill>
            <a:prstDash val="solid"/>
            <a:miter lim="800000"/>
            <a:headEnd len="sm" w="sm" type="none"/>
            <a:tailEnd len="sm" w="sm" type="none"/>
          </a:ln>
        </p:spPr>
      </p:cxnSp>
      <p:cxnSp>
        <p:nvCxnSpPr>
          <p:cNvPr id="66" name="Google Shape;66;p5"/>
          <p:cNvCxnSpPr>
            <a:stCxn id="67" idx="1"/>
          </p:cNvCxnSpPr>
          <p:nvPr/>
        </p:nvCxnSpPr>
        <p:spPr>
          <a:xfrm flipH="1">
            <a:off x="6349262" y="2626143"/>
            <a:ext cx="777000" cy="964500"/>
          </a:xfrm>
          <a:prstGeom prst="straightConnector1">
            <a:avLst/>
          </a:prstGeom>
          <a:noFill/>
          <a:ln cap="flat" cmpd="sng" w="38100">
            <a:solidFill>
              <a:schemeClr val="accent1"/>
            </a:solidFill>
            <a:prstDash val="solid"/>
            <a:miter lim="800000"/>
            <a:headEnd len="sm" w="sm" type="none"/>
            <a:tailEnd len="sm" w="sm" type="none"/>
          </a:ln>
        </p:spPr>
      </p:cxnSp>
      <p:cxnSp>
        <p:nvCxnSpPr>
          <p:cNvPr id="68" name="Google Shape;68;p5"/>
          <p:cNvCxnSpPr>
            <a:stCxn id="69" idx="0"/>
            <a:endCxn id="64" idx="4"/>
          </p:cNvCxnSpPr>
          <p:nvPr/>
        </p:nvCxnSpPr>
        <p:spPr>
          <a:xfrm flipH="1" rot="10800000">
            <a:off x="6073600" y="4780748"/>
            <a:ext cx="6300" cy="574500"/>
          </a:xfrm>
          <a:prstGeom prst="straightConnector1">
            <a:avLst/>
          </a:prstGeom>
          <a:noFill/>
          <a:ln cap="flat" cmpd="sng" w="38100">
            <a:solidFill>
              <a:schemeClr val="accent1"/>
            </a:solidFill>
            <a:prstDash val="solid"/>
            <a:miter lim="800000"/>
            <a:headEnd len="sm" w="sm" type="none"/>
            <a:tailEnd len="sm" w="sm" type="none"/>
          </a:ln>
        </p:spPr>
      </p:cxnSp>
      <p:cxnSp>
        <p:nvCxnSpPr>
          <p:cNvPr id="70" name="Google Shape;70;p5"/>
          <p:cNvCxnSpPr>
            <a:stCxn id="64" idx="5"/>
            <a:endCxn id="71" idx="1"/>
          </p:cNvCxnSpPr>
          <p:nvPr/>
        </p:nvCxnSpPr>
        <p:spPr>
          <a:xfrm>
            <a:off x="6572704" y="4576472"/>
            <a:ext cx="481500" cy="256800"/>
          </a:xfrm>
          <a:prstGeom prst="straightConnector1">
            <a:avLst/>
          </a:prstGeom>
          <a:noFill/>
          <a:ln cap="flat" cmpd="sng" w="38100">
            <a:solidFill>
              <a:schemeClr val="accent1"/>
            </a:solidFill>
            <a:prstDash val="solid"/>
            <a:miter lim="800000"/>
            <a:headEnd len="sm" w="sm" type="none"/>
            <a:tailEnd len="sm" w="sm" type="none"/>
          </a:ln>
        </p:spPr>
      </p:cxnSp>
      <p:cxnSp>
        <p:nvCxnSpPr>
          <p:cNvPr id="72" name="Google Shape;72;p5"/>
          <p:cNvCxnSpPr>
            <a:endCxn id="73" idx="1"/>
          </p:cNvCxnSpPr>
          <p:nvPr/>
        </p:nvCxnSpPr>
        <p:spPr>
          <a:xfrm flipH="1" rot="10800000">
            <a:off x="6560091" y="3557892"/>
            <a:ext cx="1458600" cy="238500"/>
          </a:xfrm>
          <a:prstGeom prst="straightConnector1">
            <a:avLst/>
          </a:prstGeom>
          <a:noFill/>
          <a:ln cap="flat" cmpd="sng" w="38100">
            <a:solidFill>
              <a:schemeClr val="accent1"/>
            </a:solidFill>
            <a:prstDash val="solid"/>
            <a:miter lim="800000"/>
            <a:headEnd len="sm" w="sm" type="none"/>
            <a:tailEnd len="sm" w="sm" type="none"/>
          </a:ln>
        </p:spPr>
      </p:cxnSp>
      <p:cxnSp>
        <p:nvCxnSpPr>
          <p:cNvPr id="74" name="Google Shape;74;p5"/>
          <p:cNvCxnSpPr>
            <a:stCxn id="64" idx="6"/>
            <a:endCxn id="75" idx="1"/>
          </p:cNvCxnSpPr>
          <p:nvPr/>
        </p:nvCxnSpPr>
        <p:spPr>
          <a:xfrm>
            <a:off x="6776852" y="4083614"/>
            <a:ext cx="1398900" cy="92100"/>
          </a:xfrm>
          <a:prstGeom prst="straightConnector1">
            <a:avLst/>
          </a:prstGeom>
          <a:noFill/>
          <a:ln cap="flat" cmpd="sng" w="38100">
            <a:solidFill>
              <a:schemeClr val="accent1"/>
            </a:solidFill>
            <a:prstDash val="solid"/>
            <a:miter lim="800000"/>
            <a:headEnd len="sm" w="sm" type="none"/>
            <a:tailEnd len="sm" w="sm" type="none"/>
          </a:ln>
        </p:spPr>
      </p:cxnSp>
      <p:cxnSp>
        <p:nvCxnSpPr>
          <p:cNvPr id="76" name="Google Shape;76;p5"/>
          <p:cNvCxnSpPr>
            <a:stCxn id="64" idx="1"/>
            <a:endCxn id="59" idx="3"/>
          </p:cNvCxnSpPr>
          <p:nvPr/>
        </p:nvCxnSpPr>
        <p:spPr>
          <a:xfrm rot="10800000">
            <a:off x="3327089" y="1142457"/>
            <a:ext cx="2259900" cy="2448300"/>
          </a:xfrm>
          <a:prstGeom prst="straightConnector1">
            <a:avLst/>
          </a:prstGeom>
          <a:noFill/>
          <a:ln cap="flat" cmpd="sng" w="38100">
            <a:solidFill>
              <a:schemeClr val="accent1"/>
            </a:solidFill>
            <a:prstDash val="solid"/>
            <a:miter lim="800000"/>
            <a:headEnd len="sm" w="sm" type="none"/>
            <a:tailEnd len="sm" w="sm" type="none"/>
          </a:ln>
        </p:spPr>
      </p:cxnSp>
      <p:cxnSp>
        <p:nvCxnSpPr>
          <p:cNvPr id="77" name="Google Shape;77;p5"/>
          <p:cNvCxnSpPr>
            <a:stCxn id="64" idx="2"/>
            <a:endCxn id="78" idx="3"/>
          </p:cNvCxnSpPr>
          <p:nvPr/>
        </p:nvCxnSpPr>
        <p:spPr>
          <a:xfrm rot="10800000">
            <a:off x="4022641" y="3965114"/>
            <a:ext cx="1360200" cy="118500"/>
          </a:xfrm>
          <a:prstGeom prst="straightConnector1">
            <a:avLst/>
          </a:prstGeom>
          <a:noFill/>
          <a:ln cap="flat" cmpd="sng" w="38100">
            <a:solidFill>
              <a:schemeClr val="accent1"/>
            </a:solidFill>
            <a:prstDash val="solid"/>
            <a:miter lim="800000"/>
            <a:headEnd len="sm" w="sm" type="none"/>
            <a:tailEnd len="sm" w="sm" type="none"/>
          </a:ln>
        </p:spPr>
      </p:cxnSp>
      <p:cxnSp>
        <p:nvCxnSpPr>
          <p:cNvPr id="79" name="Google Shape;79;p5"/>
          <p:cNvCxnSpPr>
            <a:endCxn id="80" idx="3"/>
          </p:cNvCxnSpPr>
          <p:nvPr/>
        </p:nvCxnSpPr>
        <p:spPr>
          <a:xfrm rot="10800000">
            <a:off x="3581196" y="3106922"/>
            <a:ext cx="2050500" cy="843300"/>
          </a:xfrm>
          <a:prstGeom prst="straightConnector1">
            <a:avLst/>
          </a:prstGeom>
          <a:noFill/>
          <a:ln cap="flat" cmpd="sng" w="38100">
            <a:solidFill>
              <a:schemeClr val="accent1"/>
            </a:solidFill>
            <a:prstDash val="solid"/>
            <a:miter lim="800000"/>
            <a:headEnd len="sm" w="sm" type="none"/>
            <a:tailEnd len="sm" w="sm" type="none"/>
          </a:ln>
        </p:spPr>
      </p:cxnSp>
      <p:cxnSp>
        <p:nvCxnSpPr>
          <p:cNvPr id="81" name="Google Shape;81;p5"/>
          <p:cNvCxnSpPr>
            <a:stCxn id="64" idx="3"/>
            <a:endCxn id="82" idx="0"/>
          </p:cNvCxnSpPr>
          <p:nvPr/>
        </p:nvCxnSpPr>
        <p:spPr>
          <a:xfrm flipH="1">
            <a:off x="3881489" y="4576472"/>
            <a:ext cx="1705500" cy="1142100"/>
          </a:xfrm>
          <a:prstGeom prst="straightConnector1">
            <a:avLst/>
          </a:prstGeom>
          <a:noFill/>
          <a:ln cap="flat" cmpd="sng" w="38100">
            <a:solidFill>
              <a:schemeClr val="accent1"/>
            </a:solidFill>
            <a:prstDash val="solid"/>
            <a:miter lim="800000"/>
            <a:headEnd len="sm" w="sm" type="none"/>
            <a:tailEnd len="sm" w="sm" type="none"/>
          </a:ln>
        </p:spPr>
      </p:cxnSp>
      <p:cxnSp>
        <p:nvCxnSpPr>
          <p:cNvPr id="83" name="Google Shape;83;p5"/>
          <p:cNvCxnSpPr>
            <a:endCxn id="84" idx="0"/>
          </p:cNvCxnSpPr>
          <p:nvPr/>
        </p:nvCxnSpPr>
        <p:spPr>
          <a:xfrm flipH="1">
            <a:off x="2858822" y="4363613"/>
            <a:ext cx="2780100" cy="882900"/>
          </a:xfrm>
          <a:prstGeom prst="straightConnector1">
            <a:avLst/>
          </a:prstGeom>
          <a:noFill/>
          <a:ln cap="flat" cmpd="sng" w="38100">
            <a:solidFill>
              <a:schemeClr val="accent1"/>
            </a:solidFill>
            <a:prstDash val="solid"/>
            <a:miter lim="800000"/>
            <a:headEnd len="sm" w="sm" type="none"/>
            <a:tailEnd len="sm" w="sm" type="none"/>
          </a:ln>
        </p:spPr>
      </p:cxnSp>
      <p:cxnSp>
        <p:nvCxnSpPr>
          <p:cNvPr id="85" name="Google Shape;85;p5"/>
          <p:cNvCxnSpPr>
            <a:endCxn id="60" idx="1"/>
          </p:cNvCxnSpPr>
          <p:nvPr/>
        </p:nvCxnSpPr>
        <p:spPr>
          <a:xfrm flipH="1" rot="10800000">
            <a:off x="3771179" y="992089"/>
            <a:ext cx="223200" cy="606300"/>
          </a:xfrm>
          <a:prstGeom prst="straightConnector1">
            <a:avLst/>
          </a:prstGeom>
          <a:noFill/>
          <a:ln cap="flat" cmpd="sng" w="38100">
            <a:solidFill>
              <a:schemeClr val="accent1"/>
            </a:solidFill>
            <a:prstDash val="solid"/>
            <a:miter lim="800000"/>
            <a:headEnd len="sm" w="sm" type="none"/>
            <a:tailEnd len="sm" w="sm" type="none"/>
          </a:ln>
        </p:spPr>
      </p:cxnSp>
      <p:cxnSp>
        <p:nvCxnSpPr>
          <p:cNvPr id="86" name="Google Shape;86;p5"/>
          <p:cNvCxnSpPr>
            <a:endCxn id="87" idx="1"/>
          </p:cNvCxnSpPr>
          <p:nvPr/>
        </p:nvCxnSpPr>
        <p:spPr>
          <a:xfrm flipH="1" rot="10800000">
            <a:off x="3780764" y="1339894"/>
            <a:ext cx="364200" cy="258300"/>
          </a:xfrm>
          <a:prstGeom prst="straightConnector1">
            <a:avLst/>
          </a:prstGeom>
          <a:noFill/>
          <a:ln cap="flat" cmpd="sng" w="38100">
            <a:solidFill>
              <a:schemeClr val="accent1"/>
            </a:solidFill>
            <a:prstDash val="solid"/>
            <a:miter lim="800000"/>
            <a:headEnd len="sm" w="sm" type="none"/>
            <a:tailEnd len="sm" w="sm" type="none"/>
          </a:ln>
        </p:spPr>
      </p:cxnSp>
      <p:sp>
        <p:nvSpPr>
          <p:cNvPr id="87" name="Google Shape;87;p5"/>
          <p:cNvSpPr txBox="1"/>
          <p:nvPr/>
        </p:nvSpPr>
        <p:spPr>
          <a:xfrm>
            <a:off x="4144964" y="1186006"/>
            <a:ext cx="1613648"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400">
                <a:solidFill>
                  <a:srgbClr val="002060"/>
                </a:solidFill>
                <a:latin typeface="Arial"/>
                <a:ea typeface="Arial"/>
                <a:cs typeface="Arial"/>
                <a:sym typeface="Arial"/>
              </a:rPr>
              <a:t>COVID testing</a:t>
            </a:r>
            <a:endParaRPr/>
          </a:p>
        </p:txBody>
      </p:sp>
      <p:sp>
        <p:nvSpPr>
          <p:cNvPr id="65" name="Google Shape;65;p5"/>
          <p:cNvSpPr txBox="1"/>
          <p:nvPr/>
        </p:nvSpPr>
        <p:spPr>
          <a:xfrm>
            <a:off x="6334971" y="1000835"/>
            <a:ext cx="1419198"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400">
                <a:solidFill>
                  <a:srgbClr val="002060"/>
                </a:solidFill>
                <a:latin typeface="Arial"/>
                <a:ea typeface="Arial"/>
                <a:cs typeface="Arial"/>
                <a:sym typeface="Arial"/>
              </a:rPr>
              <a:t>Anaesthetics</a:t>
            </a:r>
            <a:endParaRPr/>
          </a:p>
        </p:txBody>
      </p:sp>
      <p:cxnSp>
        <p:nvCxnSpPr>
          <p:cNvPr id="88" name="Google Shape;88;p5"/>
          <p:cNvCxnSpPr>
            <a:endCxn id="61" idx="1"/>
          </p:cNvCxnSpPr>
          <p:nvPr/>
        </p:nvCxnSpPr>
        <p:spPr>
          <a:xfrm flipH="1" rot="10800000">
            <a:off x="6928044" y="1503127"/>
            <a:ext cx="585000" cy="95100"/>
          </a:xfrm>
          <a:prstGeom prst="straightConnector1">
            <a:avLst/>
          </a:prstGeom>
          <a:noFill/>
          <a:ln cap="flat" cmpd="sng" w="38100">
            <a:solidFill>
              <a:schemeClr val="accent1"/>
            </a:solidFill>
            <a:prstDash val="solid"/>
            <a:miter lim="800000"/>
            <a:headEnd len="sm" w="sm" type="none"/>
            <a:tailEnd len="sm" w="sm" type="none"/>
          </a:ln>
        </p:spPr>
      </p:cxnSp>
      <p:cxnSp>
        <p:nvCxnSpPr>
          <p:cNvPr id="89" name="Google Shape;89;p5"/>
          <p:cNvCxnSpPr>
            <a:endCxn id="62" idx="1"/>
          </p:cNvCxnSpPr>
          <p:nvPr/>
        </p:nvCxnSpPr>
        <p:spPr>
          <a:xfrm flipH="1" rot="10800000">
            <a:off x="6762899" y="1876472"/>
            <a:ext cx="800400" cy="46200"/>
          </a:xfrm>
          <a:prstGeom prst="straightConnector1">
            <a:avLst/>
          </a:prstGeom>
          <a:noFill/>
          <a:ln cap="flat" cmpd="sng" w="38100">
            <a:solidFill>
              <a:schemeClr val="accent1"/>
            </a:solidFill>
            <a:prstDash val="solid"/>
            <a:miter lim="800000"/>
            <a:headEnd len="sm" w="sm" type="none"/>
            <a:tailEnd len="sm" w="sm" type="none"/>
          </a:ln>
        </p:spPr>
      </p:cxnSp>
      <p:cxnSp>
        <p:nvCxnSpPr>
          <p:cNvPr id="90" name="Google Shape;90;p5"/>
          <p:cNvCxnSpPr>
            <a:stCxn id="91" idx="3"/>
          </p:cNvCxnSpPr>
          <p:nvPr/>
        </p:nvCxnSpPr>
        <p:spPr>
          <a:xfrm flipH="1" rot="10800000">
            <a:off x="3015258" y="1598155"/>
            <a:ext cx="756000" cy="240000"/>
          </a:xfrm>
          <a:prstGeom prst="straightConnector1">
            <a:avLst/>
          </a:prstGeom>
          <a:noFill/>
          <a:ln cap="flat" cmpd="sng" w="38100">
            <a:solidFill>
              <a:schemeClr val="accent1"/>
            </a:solidFill>
            <a:prstDash val="solid"/>
            <a:miter lim="800000"/>
            <a:headEnd len="sm" w="sm" type="none"/>
            <a:tailEnd len="sm" w="sm" type="none"/>
          </a:ln>
        </p:spPr>
      </p:cxnSp>
      <p:sp>
        <p:nvSpPr>
          <p:cNvPr id="91" name="Google Shape;91;p5"/>
          <p:cNvSpPr txBox="1"/>
          <p:nvPr/>
        </p:nvSpPr>
        <p:spPr>
          <a:xfrm>
            <a:off x="470650" y="1684267"/>
            <a:ext cx="2544608"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400">
                <a:solidFill>
                  <a:srgbClr val="002060"/>
                </a:solidFill>
                <a:latin typeface="Arial"/>
                <a:ea typeface="Arial"/>
                <a:cs typeface="Arial"/>
                <a:sym typeface="Arial"/>
              </a:rPr>
              <a:t>Patient coordination centre</a:t>
            </a:r>
            <a:endParaRPr/>
          </a:p>
        </p:txBody>
      </p:sp>
      <p:sp>
        <p:nvSpPr>
          <p:cNvPr id="92" name="Google Shape;92;p5"/>
          <p:cNvSpPr txBox="1"/>
          <p:nvPr/>
        </p:nvSpPr>
        <p:spPr>
          <a:xfrm>
            <a:off x="1136927" y="2350302"/>
            <a:ext cx="1895014"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400">
                <a:solidFill>
                  <a:srgbClr val="002060"/>
                </a:solidFill>
                <a:latin typeface="Arial"/>
                <a:ea typeface="Arial"/>
                <a:cs typeface="Arial"/>
                <a:sym typeface="Arial"/>
              </a:rPr>
              <a:t>Site familiarisation</a:t>
            </a:r>
            <a:endParaRPr/>
          </a:p>
        </p:txBody>
      </p:sp>
      <p:cxnSp>
        <p:nvCxnSpPr>
          <p:cNvPr id="93" name="Google Shape;93;p5"/>
          <p:cNvCxnSpPr>
            <a:stCxn id="80" idx="0"/>
            <a:endCxn id="92" idx="2"/>
          </p:cNvCxnSpPr>
          <p:nvPr/>
        </p:nvCxnSpPr>
        <p:spPr>
          <a:xfrm rot="10800000">
            <a:off x="2084578" y="2658072"/>
            <a:ext cx="601800" cy="273600"/>
          </a:xfrm>
          <a:prstGeom prst="straightConnector1">
            <a:avLst/>
          </a:prstGeom>
          <a:noFill/>
          <a:ln cap="flat" cmpd="sng" w="38100">
            <a:solidFill>
              <a:schemeClr val="accent1"/>
            </a:solidFill>
            <a:prstDash val="solid"/>
            <a:miter lim="800000"/>
            <a:headEnd len="sm" w="sm" type="none"/>
            <a:tailEnd len="sm" w="sm" type="none"/>
          </a:ln>
        </p:spPr>
      </p:cxnSp>
      <p:cxnSp>
        <p:nvCxnSpPr>
          <p:cNvPr id="94" name="Google Shape;94;p5"/>
          <p:cNvCxnSpPr>
            <a:stCxn id="95" idx="3"/>
            <a:endCxn id="80" idx="1"/>
          </p:cNvCxnSpPr>
          <p:nvPr/>
        </p:nvCxnSpPr>
        <p:spPr>
          <a:xfrm>
            <a:off x="1439332" y="3106922"/>
            <a:ext cx="352200" cy="0"/>
          </a:xfrm>
          <a:prstGeom prst="straightConnector1">
            <a:avLst/>
          </a:prstGeom>
          <a:noFill/>
          <a:ln cap="flat" cmpd="sng" w="38100">
            <a:solidFill>
              <a:schemeClr val="accent1"/>
            </a:solidFill>
            <a:prstDash val="solid"/>
            <a:miter lim="800000"/>
            <a:headEnd len="sm" w="sm" type="none"/>
            <a:tailEnd len="sm" w="sm" type="none"/>
          </a:ln>
        </p:spPr>
      </p:cxnSp>
      <p:sp>
        <p:nvSpPr>
          <p:cNvPr id="95" name="Google Shape;95;p5"/>
          <p:cNvSpPr txBox="1"/>
          <p:nvPr/>
        </p:nvSpPr>
        <p:spPr>
          <a:xfrm>
            <a:off x="172359" y="2953033"/>
            <a:ext cx="1266973"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400">
                <a:solidFill>
                  <a:srgbClr val="002060"/>
                </a:solidFill>
                <a:latin typeface="Arial"/>
                <a:ea typeface="Arial"/>
                <a:cs typeface="Arial"/>
                <a:sym typeface="Arial"/>
              </a:rPr>
              <a:t>Governance</a:t>
            </a:r>
            <a:endParaRPr/>
          </a:p>
        </p:txBody>
      </p:sp>
      <p:cxnSp>
        <p:nvCxnSpPr>
          <p:cNvPr id="96" name="Google Shape;96;p5"/>
          <p:cNvCxnSpPr>
            <a:stCxn id="97" idx="0"/>
            <a:endCxn id="80" idx="2"/>
          </p:cNvCxnSpPr>
          <p:nvPr/>
        </p:nvCxnSpPr>
        <p:spPr>
          <a:xfrm flipH="1" rot="10800000">
            <a:off x="1126619" y="3282317"/>
            <a:ext cx="1559700" cy="712500"/>
          </a:xfrm>
          <a:prstGeom prst="straightConnector1">
            <a:avLst/>
          </a:prstGeom>
          <a:noFill/>
          <a:ln cap="flat" cmpd="sng" w="38100">
            <a:solidFill>
              <a:schemeClr val="accent1"/>
            </a:solidFill>
            <a:prstDash val="solid"/>
            <a:miter lim="800000"/>
            <a:headEnd len="sm" w="sm" type="none"/>
            <a:tailEnd len="sm" w="sm" type="none"/>
          </a:ln>
        </p:spPr>
      </p:cxnSp>
      <p:sp>
        <p:nvSpPr>
          <p:cNvPr id="97" name="Google Shape;97;p5"/>
          <p:cNvSpPr txBox="1"/>
          <p:nvPr/>
        </p:nvSpPr>
        <p:spPr>
          <a:xfrm>
            <a:off x="705278" y="3994817"/>
            <a:ext cx="842683"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400">
                <a:solidFill>
                  <a:srgbClr val="002060"/>
                </a:solidFill>
                <a:latin typeface="Arial"/>
                <a:ea typeface="Arial"/>
                <a:cs typeface="Arial"/>
                <a:sym typeface="Arial"/>
              </a:rPr>
              <a:t>eHealth</a:t>
            </a:r>
            <a:endParaRPr/>
          </a:p>
        </p:txBody>
      </p:sp>
      <p:cxnSp>
        <p:nvCxnSpPr>
          <p:cNvPr id="98" name="Google Shape;98;p5"/>
          <p:cNvCxnSpPr>
            <a:stCxn id="97" idx="2"/>
            <a:endCxn id="99" idx="0"/>
          </p:cNvCxnSpPr>
          <p:nvPr/>
        </p:nvCxnSpPr>
        <p:spPr>
          <a:xfrm flipH="1">
            <a:off x="1124819" y="4302594"/>
            <a:ext cx="1800" cy="351600"/>
          </a:xfrm>
          <a:prstGeom prst="straightConnector1">
            <a:avLst/>
          </a:prstGeom>
          <a:noFill/>
          <a:ln cap="flat" cmpd="sng" w="38100">
            <a:solidFill>
              <a:schemeClr val="accent1"/>
            </a:solidFill>
            <a:prstDash val="solid"/>
            <a:miter lim="800000"/>
            <a:headEnd len="sm" w="sm" type="none"/>
            <a:tailEnd len="sm" w="sm" type="none"/>
          </a:ln>
        </p:spPr>
      </p:cxnSp>
      <p:sp>
        <p:nvSpPr>
          <p:cNvPr id="99" name="Google Shape;99;p5"/>
          <p:cNvSpPr txBox="1"/>
          <p:nvPr/>
        </p:nvSpPr>
        <p:spPr>
          <a:xfrm>
            <a:off x="-4839" y="4654299"/>
            <a:ext cx="2259185"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1400">
                <a:solidFill>
                  <a:srgbClr val="002060"/>
                </a:solidFill>
                <a:latin typeface="Arial"/>
                <a:ea typeface="Arial"/>
                <a:cs typeface="Arial"/>
                <a:sym typeface="Arial"/>
              </a:rPr>
              <a:t>Access to </a:t>
            </a:r>
            <a:endParaRPr/>
          </a:p>
          <a:p>
            <a:pPr indent="0" lvl="0" marL="0" marR="0" rtl="0" algn="ctr">
              <a:spcBef>
                <a:spcPts val="0"/>
              </a:spcBef>
              <a:spcAft>
                <a:spcPts val="0"/>
              </a:spcAft>
              <a:buNone/>
            </a:pPr>
            <a:r>
              <a:rPr b="1" lang="en-GB" sz="1400">
                <a:solidFill>
                  <a:srgbClr val="002060"/>
                </a:solidFill>
                <a:latin typeface="Arial"/>
                <a:ea typeface="Arial"/>
                <a:cs typeface="Arial"/>
                <a:sym typeface="Arial"/>
              </a:rPr>
              <a:t>Golden Jubilee systems</a:t>
            </a:r>
            <a:endParaRPr/>
          </a:p>
        </p:txBody>
      </p:sp>
      <p:sp>
        <p:nvSpPr>
          <p:cNvPr id="80" name="Google Shape;80;p5"/>
          <p:cNvSpPr/>
          <p:nvPr/>
        </p:nvSpPr>
        <p:spPr>
          <a:xfrm>
            <a:off x="1791561" y="2931672"/>
            <a:ext cx="1789635" cy="350499"/>
          </a:xfrm>
          <a:prstGeom prst="roundRect">
            <a:avLst>
              <a:gd fmla="val 16667" name="adj"/>
            </a:avLst>
          </a:prstGeom>
          <a:solidFill>
            <a:srgbClr val="BD1F6A"/>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1600">
                <a:solidFill>
                  <a:schemeClr val="lt1"/>
                </a:solidFill>
                <a:latin typeface="Arial"/>
                <a:ea typeface="Arial"/>
                <a:cs typeface="Arial"/>
                <a:sym typeface="Arial"/>
              </a:rPr>
              <a:t>Visiting teams</a:t>
            </a:r>
            <a:endParaRPr/>
          </a:p>
        </p:txBody>
      </p:sp>
      <p:sp>
        <p:nvSpPr>
          <p:cNvPr id="82" name="Google Shape;82;p5"/>
          <p:cNvSpPr/>
          <p:nvPr/>
        </p:nvSpPr>
        <p:spPr>
          <a:xfrm>
            <a:off x="3002833" y="5718680"/>
            <a:ext cx="1757539" cy="375745"/>
          </a:xfrm>
          <a:prstGeom prst="roundRect">
            <a:avLst>
              <a:gd fmla="val 16667" name="adj"/>
            </a:avLst>
          </a:prstGeom>
          <a:solidFill>
            <a:srgbClr val="BD1F6A"/>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1600">
                <a:solidFill>
                  <a:schemeClr val="lt1"/>
                </a:solidFill>
                <a:latin typeface="Arial"/>
                <a:ea typeface="Arial"/>
                <a:cs typeface="Arial"/>
                <a:sym typeface="Arial"/>
              </a:rPr>
              <a:t>Documentation</a:t>
            </a:r>
            <a:endParaRPr/>
          </a:p>
        </p:txBody>
      </p:sp>
      <p:cxnSp>
        <p:nvCxnSpPr>
          <p:cNvPr id="100" name="Google Shape;100;p5"/>
          <p:cNvCxnSpPr>
            <a:stCxn id="82" idx="2"/>
            <a:endCxn id="101" idx="0"/>
          </p:cNvCxnSpPr>
          <p:nvPr/>
        </p:nvCxnSpPr>
        <p:spPr>
          <a:xfrm>
            <a:off x="3881602" y="6094425"/>
            <a:ext cx="5100" cy="358200"/>
          </a:xfrm>
          <a:prstGeom prst="straightConnector1">
            <a:avLst/>
          </a:prstGeom>
          <a:noFill/>
          <a:ln cap="flat" cmpd="sng" w="38100">
            <a:solidFill>
              <a:schemeClr val="accent1"/>
            </a:solidFill>
            <a:prstDash val="solid"/>
            <a:miter lim="800000"/>
            <a:headEnd len="sm" w="sm" type="none"/>
            <a:tailEnd len="sm" w="sm" type="none"/>
          </a:ln>
        </p:spPr>
      </p:cxnSp>
      <p:sp>
        <p:nvSpPr>
          <p:cNvPr id="101" name="Google Shape;101;p5"/>
          <p:cNvSpPr txBox="1"/>
          <p:nvPr/>
        </p:nvSpPr>
        <p:spPr>
          <a:xfrm>
            <a:off x="2426990" y="6452513"/>
            <a:ext cx="2919275"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400">
                <a:solidFill>
                  <a:srgbClr val="002060"/>
                </a:solidFill>
                <a:latin typeface="Arial"/>
                <a:ea typeface="Arial"/>
                <a:cs typeface="Arial"/>
                <a:sym typeface="Arial"/>
              </a:rPr>
              <a:t>Standard Operating Procedures</a:t>
            </a:r>
            <a:endParaRPr b="1" sz="1400">
              <a:solidFill>
                <a:srgbClr val="002060"/>
              </a:solidFill>
              <a:latin typeface="Arial"/>
              <a:ea typeface="Arial"/>
              <a:cs typeface="Arial"/>
              <a:sym typeface="Arial"/>
            </a:endParaRPr>
          </a:p>
        </p:txBody>
      </p:sp>
      <p:sp>
        <p:nvSpPr>
          <p:cNvPr id="102" name="Google Shape;102;p5"/>
          <p:cNvSpPr txBox="1"/>
          <p:nvPr/>
        </p:nvSpPr>
        <p:spPr>
          <a:xfrm>
            <a:off x="1207156" y="6117786"/>
            <a:ext cx="1230070"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400">
                <a:solidFill>
                  <a:srgbClr val="002060"/>
                </a:solidFill>
                <a:latin typeface="Arial"/>
                <a:ea typeface="Arial"/>
                <a:cs typeface="Arial"/>
                <a:sym typeface="Arial"/>
              </a:rPr>
              <a:t>Integrated care plans</a:t>
            </a:r>
            <a:endParaRPr/>
          </a:p>
        </p:txBody>
      </p:sp>
      <p:cxnSp>
        <p:nvCxnSpPr>
          <p:cNvPr id="103" name="Google Shape;103;p5"/>
          <p:cNvCxnSpPr>
            <a:stCxn id="82" idx="1"/>
            <a:endCxn id="102" idx="0"/>
          </p:cNvCxnSpPr>
          <p:nvPr/>
        </p:nvCxnSpPr>
        <p:spPr>
          <a:xfrm flipH="1">
            <a:off x="1822333" y="5906553"/>
            <a:ext cx="1180500" cy="211200"/>
          </a:xfrm>
          <a:prstGeom prst="straightConnector1">
            <a:avLst/>
          </a:prstGeom>
          <a:noFill/>
          <a:ln cap="flat" cmpd="sng" w="38100">
            <a:solidFill>
              <a:schemeClr val="accent1"/>
            </a:solidFill>
            <a:prstDash val="solid"/>
            <a:miter lim="800000"/>
            <a:headEnd len="sm" w="sm" type="none"/>
            <a:tailEnd len="sm" w="sm" type="none"/>
          </a:ln>
        </p:spPr>
      </p:cxnSp>
      <p:sp>
        <p:nvSpPr>
          <p:cNvPr id="78" name="Google Shape;78;p5"/>
          <p:cNvSpPr/>
          <p:nvPr/>
        </p:nvSpPr>
        <p:spPr>
          <a:xfrm>
            <a:off x="2451374" y="3702914"/>
            <a:ext cx="1571207" cy="524280"/>
          </a:xfrm>
          <a:prstGeom prst="roundRect">
            <a:avLst>
              <a:gd fmla="val 16667" name="adj"/>
            </a:avLst>
          </a:prstGeom>
          <a:solidFill>
            <a:schemeClr val="accent1"/>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1600">
                <a:solidFill>
                  <a:schemeClr val="lt1"/>
                </a:solidFill>
                <a:latin typeface="Arial"/>
                <a:ea typeface="Arial"/>
                <a:cs typeface="Arial"/>
                <a:sym typeface="Arial"/>
              </a:rPr>
              <a:t>Pre operative assessment</a:t>
            </a:r>
            <a:endParaRPr/>
          </a:p>
        </p:txBody>
      </p:sp>
      <p:cxnSp>
        <p:nvCxnSpPr>
          <p:cNvPr id="104" name="Google Shape;104;p5"/>
          <p:cNvCxnSpPr>
            <a:stCxn id="105" idx="0"/>
            <a:endCxn id="78" idx="2"/>
          </p:cNvCxnSpPr>
          <p:nvPr/>
        </p:nvCxnSpPr>
        <p:spPr>
          <a:xfrm flipH="1" rot="10800000">
            <a:off x="3228105" y="4227265"/>
            <a:ext cx="9000" cy="213300"/>
          </a:xfrm>
          <a:prstGeom prst="straightConnector1">
            <a:avLst/>
          </a:prstGeom>
          <a:noFill/>
          <a:ln cap="flat" cmpd="sng" w="38100">
            <a:solidFill>
              <a:schemeClr val="accent1"/>
            </a:solidFill>
            <a:prstDash val="solid"/>
            <a:miter lim="800000"/>
            <a:headEnd len="sm" w="sm" type="none"/>
            <a:tailEnd len="sm" w="sm" type="none"/>
          </a:ln>
        </p:spPr>
      </p:cxnSp>
      <p:sp>
        <p:nvSpPr>
          <p:cNvPr id="84" name="Google Shape;84;p5"/>
          <p:cNvSpPr txBox="1"/>
          <p:nvPr/>
        </p:nvSpPr>
        <p:spPr>
          <a:xfrm>
            <a:off x="2212490" y="5246513"/>
            <a:ext cx="1292663"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400">
                <a:solidFill>
                  <a:srgbClr val="002060"/>
                </a:solidFill>
                <a:latin typeface="Arial"/>
                <a:ea typeface="Arial"/>
                <a:cs typeface="Arial"/>
                <a:sym typeface="Arial"/>
              </a:rPr>
              <a:t>Diagnostics</a:t>
            </a:r>
            <a:endParaRPr/>
          </a:p>
        </p:txBody>
      </p:sp>
      <p:sp>
        <p:nvSpPr>
          <p:cNvPr id="106" name="Google Shape;106;p5"/>
          <p:cNvSpPr txBox="1"/>
          <p:nvPr/>
        </p:nvSpPr>
        <p:spPr>
          <a:xfrm>
            <a:off x="4953213" y="2598852"/>
            <a:ext cx="1276300"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1400">
                <a:solidFill>
                  <a:srgbClr val="002060"/>
                </a:solidFill>
                <a:latin typeface="Arial"/>
                <a:ea typeface="Arial"/>
                <a:cs typeface="Arial"/>
                <a:sym typeface="Arial"/>
              </a:rPr>
              <a:t>Recruitment</a:t>
            </a:r>
            <a:endParaRPr/>
          </a:p>
        </p:txBody>
      </p:sp>
      <p:sp>
        <p:nvSpPr>
          <p:cNvPr id="105" name="Google Shape;105;p5"/>
          <p:cNvSpPr txBox="1"/>
          <p:nvPr/>
        </p:nvSpPr>
        <p:spPr>
          <a:xfrm>
            <a:off x="2281717" y="4440565"/>
            <a:ext cx="1892777"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1400">
                <a:solidFill>
                  <a:srgbClr val="002060"/>
                </a:solidFill>
                <a:latin typeface="Arial"/>
                <a:ea typeface="Arial"/>
                <a:cs typeface="Arial"/>
                <a:sym typeface="Arial"/>
              </a:rPr>
              <a:t>Patient information</a:t>
            </a:r>
            <a:endParaRPr/>
          </a:p>
        </p:txBody>
      </p:sp>
      <p:sp>
        <p:nvSpPr>
          <p:cNvPr id="107" name="Google Shape;107;p5"/>
          <p:cNvSpPr/>
          <p:nvPr/>
        </p:nvSpPr>
        <p:spPr>
          <a:xfrm>
            <a:off x="4839135" y="2057969"/>
            <a:ext cx="1501218" cy="362488"/>
          </a:xfrm>
          <a:prstGeom prst="roundRect">
            <a:avLst>
              <a:gd fmla="val 16667" name="adj"/>
            </a:avLst>
          </a:prstGeom>
          <a:solidFill>
            <a:srgbClr val="BD1F6A"/>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1600">
                <a:solidFill>
                  <a:schemeClr val="lt1"/>
                </a:solidFill>
                <a:latin typeface="Arial"/>
                <a:ea typeface="Arial"/>
                <a:cs typeface="Arial"/>
                <a:sym typeface="Arial"/>
              </a:rPr>
              <a:t>Theatre staff</a:t>
            </a:r>
            <a:endParaRPr/>
          </a:p>
        </p:txBody>
      </p:sp>
      <p:cxnSp>
        <p:nvCxnSpPr>
          <p:cNvPr id="108" name="Google Shape;108;p5"/>
          <p:cNvCxnSpPr>
            <a:stCxn id="106" idx="0"/>
            <a:endCxn id="107" idx="2"/>
          </p:cNvCxnSpPr>
          <p:nvPr/>
        </p:nvCxnSpPr>
        <p:spPr>
          <a:xfrm rot="10800000">
            <a:off x="5589863" y="2420352"/>
            <a:ext cx="1500" cy="178500"/>
          </a:xfrm>
          <a:prstGeom prst="straightConnector1">
            <a:avLst/>
          </a:prstGeom>
          <a:noFill/>
          <a:ln cap="flat" cmpd="sng" w="38100">
            <a:solidFill>
              <a:schemeClr val="accent1"/>
            </a:solidFill>
            <a:prstDash val="solid"/>
            <a:miter lim="800000"/>
            <a:headEnd len="sm" w="sm" type="none"/>
            <a:tailEnd len="sm" w="sm" type="none"/>
          </a:ln>
        </p:spPr>
      </p:cxnSp>
      <p:sp>
        <p:nvSpPr>
          <p:cNvPr id="109" name="Google Shape;109;p5"/>
          <p:cNvSpPr txBox="1"/>
          <p:nvPr/>
        </p:nvSpPr>
        <p:spPr>
          <a:xfrm>
            <a:off x="5091962" y="1539723"/>
            <a:ext cx="984083"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400">
                <a:solidFill>
                  <a:srgbClr val="002060"/>
                </a:solidFill>
                <a:latin typeface="Arial"/>
                <a:ea typeface="Arial"/>
                <a:cs typeface="Arial"/>
                <a:sym typeface="Arial"/>
              </a:rPr>
              <a:t>Training</a:t>
            </a:r>
            <a:endParaRPr/>
          </a:p>
        </p:txBody>
      </p:sp>
      <p:cxnSp>
        <p:nvCxnSpPr>
          <p:cNvPr id="110" name="Google Shape;110;p5"/>
          <p:cNvCxnSpPr>
            <a:stCxn id="107" idx="0"/>
            <a:endCxn id="109" idx="2"/>
          </p:cNvCxnSpPr>
          <p:nvPr/>
        </p:nvCxnSpPr>
        <p:spPr>
          <a:xfrm rot="10800000">
            <a:off x="5584044" y="1847369"/>
            <a:ext cx="5700" cy="210600"/>
          </a:xfrm>
          <a:prstGeom prst="straightConnector1">
            <a:avLst/>
          </a:prstGeom>
          <a:noFill/>
          <a:ln cap="flat" cmpd="sng" w="38100">
            <a:solidFill>
              <a:schemeClr val="accent1"/>
            </a:solidFill>
            <a:prstDash val="solid"/>
            <a:miter lim="800000"/>
            <a:headEnd len="sm" w="sm" type="none"/>
            <a:tailEnd len="sm" w="sm" type="none"/>
          </a:ln>
        </p:spPr>
      </p:cxnSp>
      <p:sp>
        <p:nvSpPr>
          <p:cNvPr id="67" name="Google Shape;67;p5"/>
          <p:cNvSpPr/>
          <p:nvPr/>
        </p:nvSpPr>
        <p:spPr>
          <a:xfrm>
            <a:off x="7126262" y="2444899"/>
            <a:ext cx="1296475" cy="362488"/>
          </a:xfrm>
          <a:prstGeom prst="roundRect">
            <a:avLst>
              <a:gd fmla="val 16667" name="adj"/>
            </a:avLst>
          </a:prstGeom>
          <a:solidFill>
            <a:srgbClr val="BD1F6A"/>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1600">
                <a:solidFill>
                  <a:schemeClr val="lt1"/>
                </a:solidFill>
                <a:latin typeface="Arial"/>
                <a:ea typeface="Arial"/>
                <a:cs typeface="Arial"/>
                <a:sym typeface="Arial"/>
              </a:rPr>
              <a:t>Recovery</a:t>
            </a:r>
            <a:endParaRPr/>
          </a:p>
        </p:txBody>
      </p:sp>
      <p:sp>
        <p:nvSpPr>
          <p:cNvPr id="111" name="Google Shape;111;p5"/>
          <p:cNvSpPr txBox="1"/>
          <p:nvPr/>
        </p:nvSpPr>
        <p:spPr>
          <a:xfrm>
            <a:off x="8262882" y="2069659"/>
            <a:ext cx="898145"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400">
                <a:solidFill>
                  <a:srgbClr val="002060"/>
                </a:solidFill>
                <a:latin typeface="Arial"/>
                <a:ea typeface="Arial"/>
                <a:cs typeface="Arial"/>
                <a:sym typeface="Arial"/>
              </a:rPr>
              <a:t>Training</a:t>
            </a:r>
            <a:endParaRPr/>
          </a:p>
        </p:txBody>
      </p:sp>
      <p:cxnSp>
        <p:nvCxnSpPr>
          <p:cNvPr id="112" name="Google Shape;112;p5"/>
          <p:cNvCxnSpPr>
            <a:stCxn id="67" idx="0"/>
            <a:endCxn id="111" idx="1"/>
          </p:cNvCxnSpPr>
          <p:nvPr/>
        </p:nvCxnSpPr>
        <p:spPr>
          <a:xfrm flipH="1" rot="10800000">
            <a:off x="7774499" y="2223499"/>
            <a:ext cx="488400" cy="221400"/>
          </a:xfrm>
          <a:prstGeom prst="straightConnector1">
            <a:avLst/>
          </a:prstGeom>
          <a:noFill/>
          <a:ln cap="flat" cmpd="sng" w="38100">
            <a:solidFill>
              <a:schemeClr val="accent1"/>
            </a:solidFill>
            <a:prstDash val="solid"/>
            <a:miter lim="800000"/>
            <a:headEnd len="sm" w="sm" type="none"/>
            <a:tailEnd len="sm" w="sm" type="none"/>
          </a:ln>
        </p:spPr>
      </p:cxnSp>
      <p:cxnSp>
        <p:nvCxnSpPr>
          <p:cNvPr id="113" name="Google Shape;113;p5"/>
          <p:cNvCxnSpPr>
            <a:stCxn id="114" idx="1"/>
            <a:endCxn id="64" idx="7"/>
          </p:cNvCxnSpPr>
          <p:nvPr/>
        </p:nvCxnSpPr>
        <p:spPr>
          <a:xfrm flipH="1">
            <a:off x="6572825" y="3127020"/>
            <a:ext cx="1743300" cy="463800"/>
          </a:xfrm>
          <a:prstGeom prst="straightConnector1">
            <a:avLst/>
          </a:prstGeom>
          <a:noFill/>
          <a:ln cap="flat" cmpd="sng" w="38100">
            <a:solidFill>
              <a:schemeClr val="accent1"/>
            </a:solidFill>
            <a:prstDash val="solid"/>
            <a:miter lim="800000"/>
            <a:headEnd len="sm" w="sm" type="none"/>
            <a:tailEnd len="sm" w="sm" type="none"/>
          </a:ln>
        </p:spPr>
      </p:cxnSp>
      <p:sp>
        <p:nvSpPr>
          <p:cNvPr id="114" name="Google Shape;114;p5"/>
          <p:cNvSpPr/>
          <p:nvPr/>
        </p:nvSpPr>
        <p:spPr>
          <a:xfrm>
            <a:off x="8316125" y="2945776"/>
            <a:ext cx="1576278" cy="362488"/>
          </a:xfrm>
          <a:prstGeom prst="roundRect">
            <a:avLst>
              <a:gd fmla="val 16667" name="adj"/>
            </a:avLst>
          </a:prstGeom>
          <a:solidFill>
            <a:srgbClr val="BD1F6A"/>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1600">
                <a:solidFill>
                  <a:schemeClr val="lt1"/>
                </a:solidFill>
                <a:latin typeface="Arial"/>
                <a:ea typeface="Arial"/>
                <a:cs typeface="Arial"/>
                <a:sym typeface="Arial"/>
              </a:rPr>
              <a:t>Critical Care</a:t>
            </a:r>
            <a:endParaRPr/>
          </a:p>
        </p:txBody>
      </p:sp>
      <p:sp>
        <p:nvSpPr>
          <p:cNvPr id="115" name="Google Shape;115;p5"/>
          <p:cNvSpPr txBox="1"/>
          <p:nvPr/>
        </p:nvSpPr>
        <p:spPr>
          <a:xfrm>
            <a:off x="9140310" y="2388212"/>
            <a:ext cx="898145"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400">
                <a:solidFill>
                  <a:srgbClr val="002060"/>
                </a:solidFill>
                <a:latin typeface="Arial"/>
                <a:ea typeface="Arial"/>
                <a:cs typeface="Arial"/>
                <a:sym typeface="Arial"/>
              </a:rPr>
              <a:t>Training</a:t>
            </a:r>
            <a:endParaRPr/>
          </a:p>
        </p:txBody>
      </p:sp>
      <p:cxnSp>
        <p:nvCxnSpPr>
          <p:cNvPr id="116" name="Google Shape;116;p5"/>
          <p:cNvCxnSpPr>
            <a:stCxn id="114" idx="0"/>
            <a:endCxn id="115" idx="2"/>
          </p:cNvCxnSpPr>
          <p:nvPr/>
        </p:nvCxnSpPr>
        <p:spPr>
          <a:xfrm flipH="1" rot="10800000">
            <a:off x="9104264" y="2695876"/>
            <a:ext cx="485100" cy="249900"/>
          </a:xfrm>
          <a:prstGeom prst="straightConnector1">
            <a:avLst/>
          </a:prstGeom>
          <a:noFill/>
          <a:ln cap="flat" cmpd="sng" w="38100">
            <a:solidFill>
              <a:schemeClr val="accent1"/>
            </a:solidFill>
            <a:prstDash val="solid"/>
            <a:miter lim="800000"/>
            <a:headEnd len="sm" w="sm" type="none"/>
            <a:tailEnd len="sm" w="sm" type="none"/>
          </a:ln>
        </p:spPr>
      </p:cxnSp>
      <p:sp>
        <p:nvSpPr>
          <p:cNvPr id="69" name="Google Shape;69;p5"/>
          <p:cNvSpPr/>
          <p:nvPr/>
        </p:nvSpPr>
        <p:spPr>
          <a:xfrm>
            <a:off x="5194830" y="5355248"/>
            <a:ext cx="1757539" cy="375745"/>
          </a:xfrm>
          <a:prstGeom prst="roundRect">
            <a:avLst>
              <a:gd fmla="val 16667" name="adj"/>
            </a:avLst>
          </a:prstGeom>
          <a:solidFill>
            <a:srgbClr val="BD1F6A"/>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1600">
                <a:solidFill>
                  <a:schemeClr val="lt1"/>
                </a:solidFill>
                <a:latin typeface="Arial"/>
                <a:ea typeface="Arial"/>
                <a:cs typeface="Arial"/>
                <a:sym typeface="Arial"/>
              </a:rPr>
              <a:t>Rehabilitation</a:t>
            </a:r>
            <a:endParaRPr/>
          </a:p>
        </p:txBody>
      </p:sp>
      <p:cxnSp>
        <p:nvCxnSpPr>
          <p:cNvPr id="117" name="Google Shape;117;p5"/>
          <p:cNvCxnSpPr>
            <a:stCxn id="69" idx="2"/>
            <a:endCxn id="118" idx="0"/>
          </p:cNvCxnSpPr>
          <p:nvPr/>
        </p:nvCxnSpPr>
        <p:spPr>
          <a:xfrm>
            <a:off x="6073600" y="5730993"/>
            <a:ext cx="6000" cy="462600"/>
          </a:xfrm>
          <a:prstGeom prst="straightConnector1">
            <a:avLst/>
          </a:prstGeom>
          <a:noFill/>
          <a:ln cap="flat" cmpd="sng" w="38100">
            <a:solidFill>
              <a:schemeClr val="accent1"/>
            </a:solidFill>
            <a:prstDash val="solid"/>
            <a:miter lim="800000"/>
            <a:headEnd len="sm" w="sm" type="none"/>
            <a:tailEnd len="sm" w="sm" type="none"/>
          </a:ln>
        </p:spPr>
      </p:cxnSp>
      <p:sp>
        <p:nvSpPr>
          <p:cNvPr id="118" name="Google Shape;118;p5"/>
          <p:cNvSpPr txBox="1"/>
          <p:nvPr/>
        </p:nvSpPr>
        <p:spPr>
          <a:xfrm>
            <a:off x="5361154" y="6193537"/>
            <a:ext cx="1436596"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400">
                <a:solidFill>
                  <a:srgbClr val="002060"/>
                </a:solidFill>
                <a:latin typeface="Arial"/>
                <a:ea typeface="Arial"/>
                <a:cs typeface="Arial"/>
                <a:sym typeface="Arial"/>
              </a:rPr>
              <a:t>Physiotherapy</a:t>
            </a:r>
            <a:endParaRPr/>
          </a:p>
        </p:txBody>
      </p:sp>
      <p:sp>
        <p:nvSpPr>
          <p:cNvPr id="119" name="Google Shape;119;p5"/>
          <p:cNvSpPr txBox="1"/>
          <p:nvPr/>
        </p:nvSpPr>
        <p:spPr>
          <a:xfrm>
            <a:off x="6867363" y="6501314"/>
            <a:ext cx="965984" cy="31055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400">
                <a:solidFill>
                  <a:srgbClr val="002060"/>
                </a:solidFill>
                <a:latin typeface="Arial"/>
                <a:ea typeface="Arial"/>
                <a:cs typeface="Arial"/>
                <a:sym typeface="Arial"/>
              </a:rPr>
              <a:t>Dietetics</a:t>
            </a:r>
            <a:endParaRPr/>
          </a:p>
        </p:txBody>
      </p:sp>
      <p:cxnSp>
        <p:nvCxnSpPr>
          <p:cNvPr id="120" name="Google Shape;120;p5"/>
          <p:cNvCxnSpPr>
            <a:stCxn id="69" idx="2"/>
            <a:endCxn id="119" idx="0"/>
          </p:cNvCxnSpPr>
          <p:nvPr/>
        </p:nvCxnSpPr>
        <p:spPr>
          <a:xfrm>
            <a:off x="6073600" y="5730993"/>
            <a:ext cx="1276800" cy="770400"/>
          </a:xfrm>
          <a:prstGeom prst="straightConnector1">
            <a:avLst/>
          </a:prstGeom>
          <a:noFill/>
          <a:ln cap="flat" cmpd="sng" w="38100">
            <a:solidFill>
              <a:schemeClr val="accent1"/>
            </a:solidFill>
            <a:prstDash val="solid"/>
            <a:miter lim="800000"/>
            <a:headEnd len="sm" w="sm" type="none"/>
            <a:tailEnd len="sm" w="sm" type="none"/>
          </a:ln>
        </p:spPr>
      </p:cxnSp>
      <p:cxnSp>
        <p:nvCxnSpPr>
          <p:cNvPr id="121" name="Google Shape;121;p5"/>
          <p:cNvCxnSpPr>
            <a:stCxn id="69" idx="2"/>
            <a:endCxn id="122" idx="1"/>
          </p:cNvCxnSpPr>
          <p:nvPr/>
        </p:nvCxnSpPr>
        <p:spPr>
          <a:xfrm>
            <a:off x="6073600" y="5730993"/>
            <a:ext cx="1321200" cy="286500"/>
          </a:xfrm>
          <a:prstGeom prst="straightConnector1">
            <a:avLst/>
          </a:prstGeom>
          <a:noFill/>
          <a:ln cap="flat" cmpd="sng" w="38100">
            <a:solidFill>
              <a:schemeClr val="accent1"/>
            </a:solidFill>
            <a:prstDash val="solid"/>
            <a:miter lim="800000"/>
            <a:headEnd len="sm" w="sm" type="none"/>
            <a:tailEnd len="sm" w="sm" type="none"/>
          </a:ln>
        </p:spPr>
      </p:cxnSp>
      <p:sp>
        <p:nvSpPr>
          <p:cNvPr id="122" name="Google Shape;122;p5"/>
          <p:cNvSpPr txBox="1"/>
          <p:nvPr/>
        </p:nvSpPr>
        <p:spPr>
          <a:xfrm>
            <a:off x="7394884" y="5755985"/>
            <a:ext cx="1879203"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400">
                <a:solidFill>
                  <a:srgbClr val="002060"/>
                </a:solidFill>
                <a:latin typeface="Arial"/>
                <a:ea typeface="Arial"/>
                <a:cs typeface="Arial"/>
                <a:sym typeface="Arial"/>
              </a:rPr>
              <a:t>Speech and Language Therapy</a:t>
            </a:r>
            <a:endParaRPr/>
          </a:p>
        </p:txBody>
      </p:sp>
      <p:sp>
        <p:nvSpPr>
          <p:cNvPr id="71" name="Google Shape;71;p5"/>
          <p:cNvSpPr/>
          <p:nvPr/>
        </p:nvSpPr>
        <p:spPr>
          <a:xfrm>
            <a:off x="7054190" y="4645283"/>
            <a:ext cx="1313025" cy="375745"/>
          </a:xfrm>
          <a:prstGeom prst="roundRect">
            <a:avLst>
              <a:gd fmla="val 16667" name="adj"/>
            </a:avLst>
          </a:prstGeom>
          <a:solidFill>
            <a:srgbClr val="BD1F6A"/>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1600">
                <a:solidFill>
                  <a:schemeClr val="lt1"/>
                </a:solidFill>
                <a:latin typeface="Arial"/>
                <a:ea typeface="Arial"/>
                <a:cs typeface="Arial"/>
                <a:sym typeface="Arial"/>
              </a:rPr>
              <a:t>Pharmacy</a:t>
            </a:r>
            <a:endParaRPr/>
          </a:p>
        </p:txBody>
      </p:sp>
      <p:sp>
        <p:nvSpPr>
          <p:cNvPr id="123" name="Google Shape;123;p5"/>
          <p:cNvSpPr txBox="1"/>
          <p:nvPr/>
        </p:nvSpPr>
        <p:spPr>
          <a:xfrm>
            <a:off x="8367215" y="5098626"/>
            <a:ext cx="1605792"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400">
                <a:solidFill>
                  <a:srgbClr val="002060"/>
                </a:solidFill>
                <a:latin typeface="Arial"/>
                <a:ea typeface="Arial"/>
                <a:cs typeface="Arial"/>
                <a:sym typeface="Arial"/>
              </a:rPr>
              <a:t>Total Parenteral Nutrition</a:t>
            </a:r>
            <a:endParaRPr b="1" sz="1400">
              <a:solidFill>
                <a:srgbClr val="002060"/>
              </a:solidFill>
              <a:latin typeface="Arial"/>
              <a:ea typeface="Arial"/>
              <a:cs typeface="Arial"/>
              <a:sym typeface="Arial"/>
            </a:endParaRPr>
          </a:p>
        </p:txBody>
      </p:sp>
      <p:cxnSp>
        <p:nvCxnSpPr>
          <p:cNvPr id="124" name="Google Shape;124;p5"/>
          <p:cNvCxnSpPr>
            <a:stCxn id="71" idx="2"/>
            <a:endCxn id="123" idx="1"/>
          </p:cNvCxnSpPr>
          <p:nvPr/>
        </p:nvCxnSpPr>
        <p:spPr>
          <a:xfrm>
            <a:off x="7710702" y="5021028"/>
            <a:ext cx="656400" cy="339300"/>
          </a:xfrm>
          <a:prstGeom prst="straightConnector1">
            <a:avLst/>
          </a:prstGeom>
          <a:noFill/>
          <a:ln cap="flat" cmpd="sng" w="38100">
            <a:solidFill>
              <a:schemeClr val="accent1"/>
            </a:solidFill>
            <a:prstDash val="solid"/>
            <a:miter lim="800000"/>
            <a:headEnd len="sm" w="sm" type="none"/>
            <a:tailEnd len="sm" w="sm" type="none"/>
          </a:ln>
        </p:spPr>
      </p:cxnSp>
      <p:sp>
        <p:nvSpPr>
          <p:cNvPr id="75" name="Google Shape;75;p5"/>
          <p:cNvSpPr/>
          <p:nvPr/>
        </p:nvSpPr>
        <p:spPr>
          <a:xfrm>
            <a:off x="8175855" y="3987924"/>
            <a:ext cx="928409" cy="375745"/>
          </a:xfrm>
          <a:prstGeom prst="roundRect">
            <a:avLst>
              <a:gd fmla="val 16667" name="adj"/>
            </a:avLst>
          </a:prstGeom>
          <a:solidFill>
            <a:srgbClr val="BD1F6A"/>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1600">
                <a:solidFill>
                  <a:schemeClr val="lt1"/>
                </a:solidFill>
                <a:latin typeface="Arial"/>
                <a:ea typeface="Arial"/>
                <a:cs typeface="Arial"/>
                <a:sym typeface="Arial"/>
              </a:rPr>
              <a:t>Ward</a:t>
            </a:r>
            <a:endParaRPr/>
          </a:p>
        </p:txBody>
      </p:sp>
      <p:sp>
        <p:nvSpPr>
          <p:cNvPr id="73" name="Google Shape;73;p5"/>
          <p:cNvSpPr txBox="1"/>
          <p:nvPr/>
        </p:nvSpPr>
        <p:spPr>
          <a:xfrm>
            <a:off x="8018691" y="3404004"/>
            <a:ext cx="1442280"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400">
                <a:solidFill>
                  <a:srgbClr val="002060"/>
                </a:solidFill>
                <a:latin typeface="Arial"/>
                <a:ea typeface="Arial"/>
                <a:cs typeface="Arial"/>
                <a:sym typeface="Arial"/>
              </a:rPr>
              <a:t>Bed modelling</a:t>
            </a:r>
            <a:endParaRPr/>
          </a:p>
        </p:txBody>
      </p:sp>
      <p:cxnSp>
        <p:nvCxnSpPr>
          <p:cNvPr id="125" name="Google Shape;125;p5"/>
          <p:cNvCxnSpPr>
            <a:stCxn id="75" idx="3"/>
            <a:endCxn id="126" idx="1"/>
          </p:cNvCxnSpPr>
          <p:nvPr/>
        </p:nvCxnSpPr>
        <p:spPr>
          <a:xfrm flipH="1" rot="10800000">
            <a:off x="9104264" y="3796296"/>
            <a:ext cx="777000" cy="379500"/>
          </a:xfrm>
          <a:prstGeom prst="straightConnector1">
            <a:avLst/>
          </a:prstGeom>
          <a:noFill/>
          <a:ln cap="flat" cmpd="sng" w="38100">
            <a:solidFill>
              <a:schemeClr val="accent1"/>
            </a:solidFill>
            <a:prstDash val="solid"/>
            <a:miter lim="800000"/>
            <a:headEnd len="sm" w="sm" type="none"/>
            <a:tailEnd len="sm" w="sm" type="none"/>
          </a:ln>
        </p:spPr>
      </p:cxnSp>
      <p:sp>
        <p:nvSpPr>
          <p:cNvPr id="126" name="Google Shape;126;p5"/>
          <p:cNvSpPr txBox="1"/>
          <p:nvPr/>
        </p:nvSpPr>
        <p:spPr>
          <a:xfrm>
            <a:off x="9881410" y="3642361"/>
            <a:ext cx="1354626"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400">
                <a:solidFill>
                  <a:srgbClr val="002060"/>
                </a:solidFill>
                <a:latin typeface="Arial"/>
                <a:ea typeface="Arial"/>
                <a:cs typeface="Arial"/>
                <a:sym typeface="Arial"/>
              </a:rPr>
              <a:t>Nursing staff</a:t>
            </a:r>
            <a:endParaRPr/>
          </a:p>
        </p:txBody>
      </p:sp>
      <p:sp>
        <p:nvSpPr>
          <p:cNvPr id="127" name="Google Shape;127;p5"/>
          <p:cNvSpPr txBox="1"/>
          <p:nvPr/>
        </p:nvSpPr>
        <p:spPr>
          <a:xfrm>
            <a:off x="10045397" y="4107833"/>
            <a:ext cx="1673016"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400">
                <a:solidFill>
                  <a:srgbClr val="002060"/>
                </a:solidFill>
                <a:latin typeface="Arial"/>
                <a:ea typeface="Arial"/>
                <a:cs typeface="Arial"/>
                <a:sym typeface="Arial"/>
              </a:rPr>
              <a:t>Specialist Nurses</a:t>
            </a:r>
            <a:endParaRPr/>
          </a:p>
        </p:txBody>
      </p:sp>
      <p:cxnSp>
        <p:nvCxnSpPr>
          <p:cNvPr id="128" name="Google Shape;128;p5"/>
          <p:cNvCxnSpPr>
            <a:stCxn id="75" idx="3"/>
            <a:endCxn id="127" idx="1"/>
          </p:cNvCxnSpPr>
          <p:nvPr/>
        </p:nvCxnSpPr>
        <p:spPr>
          <a:xfrm>
            <a:off x="9104264" y="4175796"/>
            <a:ext cx="941100" cy="85800"/>
          </a:xfrm>
          <a:prstGeom prst="straightConnector1">
            <a:avLst/>
          </a:prstGeom>
          <a:noFill/>
          <a:ln cap="flat" cmpd="sng" w="38100">
            <a:solidFill>
              <a:schemeClr val="accent1"/>
            </a:solidFill>
            <a:prstDash val="solid"/>
            <a:miter lim="800000"/>
            <a:headEnd len="sm" w="sm" type="none"/>
            <a:tailEnd len="sm" w="sm" type="none"/>
          </a:ln>
        </p:spPr>
      </p:cxnSp>
      <p:sp>
        <p:nvSpPr>
          <p:cNvPr id="129" name="Google Shape;129;p5"/>
          <p:cNvSpPr txBox="1"/>
          <p:nvPr/>
        </p:nvSpPr>
        <p:spPr>
          <a:xfrm>
            <a:off x="10131020" y="4447966"/>
            <a:ext cx="1673016"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400">
                <a:solidFill>
                  <a:srgbClr val="002060"/>
                </a:solidFill>
                <a:latin typeface="Arial"/>
                <a:ea typeface="Arial"/>
                <a:cs typeface="Arial"/>
                <a:sym typeface="Arial"/>
              </a:rPr>
              <a:t>Consumables</a:t>
            </a:r>
            <a:endParaRPr/>
          </a:p>
        </p:txBody>
      </p:sp>
      <p:cxnSp>
        <p:nvCxnSpPr>
          <p:cNvPr id="130" name="Google Shape;130;p5"/>
          <p:cNvCxnSpPr>
            <a:stCxn id="75" idx="3"/>
            <a:endCxn id="129" idx="1"/>
          </p:cNvCxnSpPr>
          <p:nvPr/>
        </p:nvCxnSpPr>
        <p:spPr>
          <a:xfrm>
            <a:off x="9104264" y="4175796"/>
            <a:ext cx="1026900" cy="426000"/>
          </a:xfrm>
          <a:prstGeom prst="straightConnector1">
            <a:avLst/>
          </a:prstGeom>
          <a:noFill/>
          <a:ln cap="flat" cmpd="sng" w="38100">
            <a:solidFill>
              <a:schemeClr val="accent1"/>
            </a:solidFill>
            <a:prstDash val="solid"/>
            <a:miter lim="800000"/>
            <a:headEnd len="sm" w="sm" type="none"/>
            <a:tailEnd len="sm" w="sm" type="none"/>
          </a:ln>
        </p:spPr>
      </p:cxnSp>
      <p:cxnSp>
        <p:nvCxnSpPr>
          <p:cNvPr id="131" name="Google Shape;131;p5"/>
          <p:cNvCxnSpPr>
            <a:stCxn id="126" idx="0"/>
            <a:endCxn id="132" idx="1"/>
          </p:cNvCxnSpPr>
          <p:nvPr/>
        </p:nvCxnSpPr>
        <p:spPr>
          <a:xfrm flipH="1" rot="10800000">
            <a:off x="10558723" y="3033661"/>
            <a:ext cx="264900" cy="608700"/>
          </a:xfrm>
          <a:prstGeom prst="straightConnector1">
            <a:avLst/>
          </a:prstGeom>
          <a:noFill/>
          <a:ln cap="flat" cmpd="sng" w="38100">
            <a:solidFill>
              <a:schemeClr val="accent1"/>
            </a:solidFill>
            <a:prstDash val="solid"/>
            <a:miter lim="800000"/>
            <a:headEnd len="sm" w="sm" type="none"/>
            <a:tailEnd len="sm" w="sm" type="none"/>
          </a:ln>
        </p:spPr>
      </p:cxnSp>
      <p:sp>
        <p:nvSpPr>
          <p:cNvPr id="132" name="Google Shape;132;p5"/>
          <p:cNvSpPr txBox="1"/>
          <p:nvPr/>
        </p:nvSpPr>
        <p:spPr>
          <a:xfrm>
            <a:off x="10823758" y="2879785"/>
            <a:ext cx="1368242"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400">
                <a:solidFill>
                  <a:srgbClr val="002060"/>
                </a:solidFill>
                <a:latin typeface="Arial"/>
                <a:ea typeface="Arial"/>
                <a:cs typeface="Arial"/>
                <a:sym typeface="Arial"/>
              </a:rPr>
              <a:t>Recruitment</a:t>
            </a:r>
            <a:endParaRPr/>
          </a:p>
        </p:txBody>
      </p:sp>
      <p:sp>
        <p:nvSpPr>
          <p:cNvPr id="133" name="Google Shape;133;p5"/>
          <p:cNvSpPr txBox="1"/>
          <p:nvPr/>
        </p:nvSpPr>
        <p:spPr>
          <a:xfrm>
            <a:off x="11205087" y="3298489"/>
            <a:ext cx="902775"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400">
                <a:solidFill>
                  <a:srgbClr val="002060"/>
                </a:solidFill>
                <a:latin typeface="Arial"/>
                <a:ea typeface="Arial"/>
                <a:cs typeface="Arial"/>
                <a:sym typeface="Arial"/>
              </a:rPr>
              <a:t>Training</a:t>
            </a:r>
            <a:endParaRPr/>
          </a:p>
        </p:txBody>
      </p:sp>
      <p:cxnSp>
        <p:nvCxnSpPr>
          <p:cNvPr id="134" name="Google Shape;134;p5"/>
          <p:cNvCxnSpPr>
            <a:stCxn id="126" idx="0"/>
            <a:endCxn id="133" idx="1"/>
          </p:cNvCxnSpPr>
          <p:nvPr/>
        </p:nvCxnSpPr>
        <p:spPr>
          <a:xfrm flipH="1" rot="10800000">
            <a:off x="10558723" y="3452461"/>
            <a:ext cx="646500" cy="189900"/>
          </a:xfrm>
          <a:prstGeom prst="straightConnector1">
            <a:avLst/>
          </a:prstGeom>
          <a:noFill/>
          <a:ln cap="flat" cmpd="sng" w="38100">
            <a:solidFill>
              <a:schemeClr val="accent1"/>
            </a:solidFill>
            <a:prstDash val="solid"/>
            <a:miter lim="800000"/>
            <a:headEnd len="sm" w="sm" type="none"/>
            <a:tailEnd len="sm" w="sm" type="none"/>
          </a:ln>
        </p:spPr>
      </p:cxnSp>
      <p:cxnSp>
        <p:nvCxnSpPr>
          <p:cNvPr id="135" name="Google Shape;135;p5"/>
          <p:cNvCxnSpPr>
            <a:stCxn id="107" idx="3"/>
          </p:cNvCxnSpPr>
          <p:nvPr/>
        </p:nvCxnSpPr>
        <p:spPr>
          <a:xfrm>
            <a:off x="6340353" y="2239213"/>
            <a:ext cx="299100" cy="20700"/>
          </a:xfrm>
          <a:prstGeom prst="straightConnector1">
            <a:avLst/>
          </a:prstGeom>
          <a:noFill/>
          <a:ln cap="flat" cmpd="sng" w="38100">
            <a:solidFill>
              <a:schemeClr val="accent1"/>
            </a:solidFill>
            <a:prstDash val="solid"/>
            <a:miter lim="800000"/>
            <a:headEnd len="sm" w="sm" type="none"/>
            <a:tailEnd len="sm" w="sm" type="none"/>
          </a:ln>
        </p:spPr>
      </p:cxnSp>
      <p:cxnSp>
        <p:nvCxnSpPr>
          <p:cNvPr id="136" name="Google Shape;136;p5"/>
          <p:cNvCxnSpPr>
            <a:stCxn id="75" idx="3"/>
            <a:endCxn id="137" idx="1"/>
          </p:cNvCxnSpPr>
          <p:nvPr/>
        </p:nvCxnSpPr>
        <p:spPr>
          <a:xfrm>
            <a:off x="9104264" y="4175796"/>
            <a:ext cx="1347000" cy="942000"/>
          </a:xfrm>
          <a:prstGeom prst="straightConnector1">
            <a:avLst/>
          </a:prstGeom>
          <a:noFill/>
          <a:ln cap="flat" cmpd="sng" w="38100">
            <a:solidFill>
              <a:schemeClr val="accent1"/>
            </a:solidFill>
            <a:prstDash val="solid"/>
            <a:miter lim="800000"/>
            <a:headEnd len="sm" w="sm" type="none"/>
            <a:tailEnd len="sm" w="sm" type="none"/>
          </a:ln>
        </p:spPr>
      </p:cxnSp>
      <p:sp>
        <p:nvSpPr>
          <p:cNvPr id="137" name="Google Shape;137;p5"/>
          <p:cNvSpPr txBox="1"/>
          <p:nvPr/>
        </p:nvSpPr>
        <p:spPr>
          <a:xfrm>
            <a:off x="10451240" y="4856117"/>
            <a:ext cx="1740759"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400">
                <a:solidFill>
                  <a:srgbClr val="002060"/>
                </a:solidFill>
                <a:latin typeface="Arial"/>
                <a:ea typeface="Arial"/>
                <a:cs typeface="Arial"/>
                <a:sym typeface="Arial"/>
              </a:rPr>
              <a:t>Advanced Nurse Practitioners</a:t>
            </a:r>
            <a:endParaRPr b="1" sz="1400">
              <a:solidFill>
                <a:srgbClr val="002060"/>
              </a:solidFill>
              <a:latin typeface="Arial"/>
              <a:ea typeface="Arial"/>
              <a:cs typeface="Arial"/>
              <a:sym typeface="Arial"/>
            </a:endParaRPr>
          </a:p>
        </p:txBody>
      </p:sp>
      <p:cxnSp>
        <p:nvCxnSpPr>
          <p:cNvPr id="138" name="Google Shape;138;p5"/>
          <p:cNvCxnSpPr>
            <a:stCxn id="75" idx="3"/>
            <a:endCxn id="139" idx="1"/>
          </p:cNvCxnSpPr>
          <p:nvPr/>
        </p:nvCxnSpPr>
        <p:spPr>
          <a:xfrm>
            <a:off x="9104264" y="4175796"/>
            <a:ext cx="1359300" cy="1431900"/>
          </a:xfrm>
          <a:prstGeom prst="straightConnector1">
            <a:avLst/>
          </a:prstGeom>
          <a:noFill/>
          <a:ln cap="flat" cmpd="sng" w="38100">
            <a:solidFill>
              <a:schemeClr val="accent1"/>
            </a:solidFill>
            <a:prstDash val="solid"/>
            <a:miter lim="800000"/>
            <a:headEnd len="sm" w="sm" type="none"/>
            <a:tailEnd len="sm" w="sm" type="none"/>
          </a:ln>
        </p:spPr>
      </p:cxnSp>
      <p:sp>
        <p:nvSpPr>
          <p:cNvPr id="139" name="Google Shape;139;p5"/>
          <p:cNvSpPr txBox="1"/>
          <p:nvPr/>
        </p:nvSpPr>
        <p:spPr>
          <a:xfrm>
            <a:off x="10463443" y="5453864"/>
            <a:ext cx="1545186"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400">
                <a:solidFill>
                  <a:srgbClr val="002060"/>
                </a:solidFill>
                <a:latin typeface="Arial"/>
                <a:ea typeface="Arial"/>
                <a:cs typeface="Arial"/>
                <a:sym typeface="Arial"/>
              </a:rPr>
              <a:t>Junior doctors</a:t>
            </a:r>
            <a:endParaRPr/>
          </a:p>
        </p:txBody>
      </p:sp>
      <p:sp>
        <p:nvSpPr>
          <p:cNvPr id="64" name="Google Shape;64;p5"/>
          <p:cNvSpPr/>
          <p:nvPr/>
        </p:nvSpPr>
        <p:spPr>
          <a:xfrm>
            <a:off x="5382841" y="3386609"/>
            <a:ext cx="1394011" cy="1394011"/>
          </a:xfrm>
          <a:prstGeom prst="ellipse">
            <a:avLst/>
          </a:prstGeom>
          <a:solidFill>
            <a:srgbClr val="BD1F6A"/>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1600">
                <a:solidFill>
                  <a:schemeClr val="lt1"/>
                </a:solidFill>
                <a:latin typeface="Arial Black"/>
                <a:ea typeface="Arial Black"/>
                <a:cs typeface="Arial Black"/>
                <a:sym typeface="Arial Black"/>
              </a:rPr>
              <a:t>Patient</a:t>
            </a:r>
            <a:endParaRPr/>
          </a:p>
          <a:p>
            <a:pPr indent="0" lvl="0" marL="0" marR="0" rtl="0" algn="ctr">
              <a:spcBef>
                <a:spcPts val="0"/>
              </a:spcBef>
              <a:spcAft>
                <a:spcPts val="0"/>
              </a:spcAft>
              <a:buNone/>
            </a:pPr>
            <a:r>
              <a:rPr b="1" lang="en-GB" sz="1600">
                <a:solidFill>
                  <a:schemeClr val="lt1"/>
                </a:solidFill>
                <a:latin typeface="Arial Black"/>
                <a:ea typeface="Arial Black"/>
                <a:cs typeface="Arial Black"/>
                <a:sym typeface="Arial Black"/>
              </a:rPr>
              <a:t>Care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6"/>
          <p:cNvSpPr txBox="1"/>
          <p:nvPr>
            <p:ph type="title"/>
          </p:nvPr>
        </p:nvSpPr>
        <p:spPr>
          <a:xfrm>
            <a:off x="343526" y="343354"/>
            <a:ext cx="10515600" cy="85407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Calibri"/>
              <a:buNone/>
            </a:pPr>
            <a:r>
              <a:rPr lang="en-GB"/>
              <a:t>The will – how did we do it?</a:t>
            </a:r>
            <a:endParaRPr b="1" i="1"/>
          </a:p>
        </p:txBody>
      </p:sp>
      <p:sp>
        <p:nvSpPr>
          <p:cNvPr id="145" name="Google Shape;145;p6"/>
          <p:cNvSpPr txBox="1"/>
          <p:nvPr>
            <p:ph idx="1" type="body"/>
          </p:nvPr>
        </p:nvSpPr>
        <p:spPr>
          <a:xfrm>
            <a:off x="343526" y="1903751"/>
            <a:ext cx="10515600" cy="4273211"/>
          </a:xfrm>
          <a:prstGeom prst="rect">
            <a:avLst/>
          </a:prstGeom>
          <a:noFill/>
          <a:ln>
            <a:noFill/>
          </a:ln>
        </p:spPr>
        <p:txBody>
          <a:bodyPr anchorCtr="0" anchor="t" bIns="45700" lIns="91425" spcFirstLastPara="1" rIns="91425" wrap="square" tIns="45700">
            <a:normAutofit/>
          </a:bodyPr>
          <a:lstStyle/>
          <a:p>
            <a:pPr indent="-354013" lvl="1" marL="354013" rtl="0" algn="l">
              <a:lnSpc>
                <a:spcPct val="90000"/>
              </a:lnSpc>
              <a:spcBef>
                <a:spcPts val="0"/>
              </a:spcBef>
              <a:spcAft>
                <a:spcPts val="0"/>
              </a:spcAft>
              <a:buClr>
                <a:srgbClr val="002060"/>
              </a:buClr>
              <a:buSzPts val="3600"/>
              <a:buChar char="•"/>
            </a:pPr>
            <a:r>
              <a:rPr lang="en-GB" sz="3600"/>
              <a:t>Safely</a:t>
            </a:r>
            <a:endParaRPr/>
          </a:p>
          <a:p>
            <a:pPr indent="-354013" lvl="1" marL="354013" rtl="0" algn="l">
              <a:lnSpc>
                <a:spcPct val="90000"/>
              </a:lnSpc>
              <a:spcBef>
                <a:spcPts val="500"/>
              </a:spcBef>
              <a:spcAft>
                <a:spcPts val="0"/>
              </a:spcAft>
              <a:buClr>
                <a:srgbClr val="002060"/>
              </a:buClr>
              <a:buSzPts val="3600"/>
              <a:buChar char="•"/>
            </a:pPr>
            <a:r>
              <a:rPr lang="en-GB" sz="3600"/>
              <a:t>Working in collaboration to develop Standard Operating Procedures (SOPs)</a:t>
            </a:r>
            <a:endParaRPr sz="3600"/>
          </a:p>
          <a:p>
            <a:pPr indent="-354013" lvl="1" marL="354013" rtl="0" algn="l">
              <a:lnSpc>
                <a:spcPct val="90000"/>
              </a:lnSpc>
              <a:spcBef>
                <a:spcPts val="500"/>
              </a:spcBef>
              <a:spcAft>
                <a:spcPts val="0"/>
              </a:spcAft>
              <a:buClr>
                <a:srgbClr val="002060"/>
              </a:buClr>
              <a:buSzPts val="3600"/>
              <a:buChar char="•"/>
            </a:pPr>
            <a:r>
              <a:rPr lang="en-GB" sz="3600"/>
              <a:t>Safe and effective</a:t>
            </a:r>
            <a:endParaRPr/>
          </a:p>
          <a:p>
            <a:pPr indent="-354013" lvl="1" marL="354013" rtl="0" algn="l">
              <a:lnSpc>
                <a:spcPct val="90000"/>
              </a:lnSpc>
              <a:spcBef>
                <a:spcPts val="500"/>
              </a:spcBef>
              <a:spcAft>
                <a:spcPts val="0"/>
              </a:spcAft>
              <a:buClr>
                <a:srgbClr val="002060"/>
              </a:buClr>
              <a:buSzPts val="3600"/>
              <a:buChar char="•"/>
            </a:pPr>
            <a:r>
              <a:rPr lang="en-GB" sz="3600"/>
              <a:t>Robust and agile governance</a:t>
            </a:r>
            <a:endParaRPr/>
          </a:p>
          <a:p>
            <a:pPr indent="-354013" lvl="0" marL="354013" rtl="0" algn="l">
              <a:lnSpc>
                <a:spcPct val="90000"/>
              </a:lnSpc>
              <a:spcBef>
                <a:spcPts val="1000"/>
              </a:spcBef>
              <a:spcAft>
                <a:spcPts val="0"/>
              </a:spcAft>
              <a:buClr>
                <a:srgbClr val="002060"/>
              </a:buClr>
              <a:buSzPts val="2800"/>
              <a:buFont typeface="Noto Sans Symbols"/>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pic>
        <p:nvPicPr>
          <p:cNvPr id="150" name="Google Shape;150;p7"/>
          <p:cNvPicPr preferRelativeResize="0"/>
          <p:nvPr/>
        </p:nvPicPr>
        <p:blipFill rotWithShape="1">
          <a:blip r:embed="rId3">
            <a:alphaModFix/>
          </a:blip>
          <a:srcRect b="0" l="0" r="0" t="0"/>
          <a:stretch/>
        </p:blipFill>
        <p:spPr>
          <a:xfrm>
            <a:off x="4788645" y="-76201"/>
            <a:ext cx="4687348" cy="6858000"/>
          </a:xfrm>
          <a:prstGeom prst="rect">
            <a:avLst/>
          </a:prstGeom>
          <a:noFill/>
          <a:ln>
            <a:noFill/>
          </a:ln>
        </p:spPr>
      </p:pic>
      <p:grpSp>
        <p:nvGrpSpPr>
          <p:cNvPr id="151" name="Google Shape;151;p7"/>
          <p:cNvGrpSpPr/>
          <p:nvPr/>
        </p:nvGrpSpPr>
        <p:grpSpPr>
          <a:xfrm>
            <a:off x="5779007" y="2297625"/>
            <a:ext cx="6412993" cy="3657600"/>
            <a:chOff x="5779007" y="2279904"/>
            <a:chExt cx="6412993" cy="3657600"/>
          </a:xfrm>
        </p:grpSpPr>
        <p:pic>
          <p:nvPicPr>
            <p:cNvPr id="152" name="Google Shape;152;p7"/>
            <p:cNvPicPr preferRelativeResize="0"/>
            <p:nvPr/>
          </p:nvPicPr>
          <p:blipFill rotWithShape="1">
            <a:blip r:embed="rId4">
              <a:alphaModFix/>
            </a:blip>
            <a:srcRect b="12488" l="21135" r="26844" t="34178"/>
            <a:stretch/>
          </p:blipFill>
          <p:spPr>
            <a:xfrm>
              <a:off x="5779007" y="2279904"/>
              <a:ext cx="2438401" cy="3657600"/>
            </a:xfrm>
            <a:prstGeom prst="rect">
              <a:avLst/>
            </a:prstGeom>
            <a:noFill/>
            <a:ln>
              <a:noFill/>
            </a:ln>
          </p:spPr>
        </p:pic>
        <p:sp>
          <p:nvSpPr>
            <p:cNvPr id="153" name="Google Shape;153;p7"/>
            <p:cNvSpPr/>
            <p:nvPr/>
          </p:nvSpPr>
          <p:spPr>
            <a:xfrm>
              <a:off x="9456705" y="3856358"/>
              <a:ext cx="499872" cy="256032"/>
            </a:xfrm>
            <a:prstGeom prst="rect">
              <a:avLst/>
            </a:prstGeom>
            <a:solidFill>
              <a:srgbClr val="806049"/>
            </a:solidFill>
            <a:ln cap="flat" cmpd="sng" w="12700">
              <a:solidFill>
                <a:srgbClr val="1F386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4" name="Google Shape;154;p7"/>
            <p:cNvSpPr txBox="1"/>
            <p:nvPr/>
          </p:nvSpPr>
          <p:spPr>
            <a:xfrm>
              <a:off x="10061209" y="3858726"/>
              <a:ext cx="2130791" cy="33113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2060"/>
                </a:buClr>
                <a:buSzPts val="1400"/>
                <a:buFont typeface="Arial"/>
                <a:buNone/>
              </a:pPr>
              <a:r>
                <a:rPr lang="en-GB" sz="1400">
                  <a:solidFill>
                    <a:srgbClr val="002060"/>
                  </a:solidFill>
                  <a:latin typeface="Calibri"/>
                  <a:ea typeface="Calibri"/>
                  <a:cs typeface="Calibri"/>
                  <a:sym typeface="Calibri"/>
                </a:rPr>
                <a:t>Highlands</a:t>
              </a:r>
              <a:endParaRPr/>
            </a:p>
          </p:txBody>
        </p:sp>
      </p:grpSp>
      <p:grpSp>
        <p:nvGrpSpPr>
          <p:cNvPr id="155" name="Google Shape;155;p7"/>
          <p:cNvGrpSpPr/>
          <p:nvPr/>
        </p:nvGrpSpPr>
        <p:grpSpPr>
          <a:xfrm>
            <a:off x="7071360" y="3925824"/>
            <a:ext cx="5120640" cy="1097280"/>
            <a:chOff x="7071360" y="3925824"/>
            <a:chExt cx="5120640" cy="1097280"/>
          </a:xfrm>
        </p:grpSpPr>
        <p:pic>
          <p:nvPicPr>
            <p:cNvPr id="156" name="Google Shape;156;p7"/>
            <p:cNvPicPr preferRelativeResize="0"/>
            <p:nvPr/>
          </p:nvPicPr>
          <p:blipFill rotWithShape="1">
            <a:blip r:embed="rId5">
              <a:alphaModFix/>
            </a:blip>
            <a:srcRect b="25580" l="48585" r="18013" t="58420"/>
            <a:stretch/>
          </p:blipFill>
          <p:spPr>
            <a:xfrm>
              <a:off x="7071360" y="3925824"/>
              <a:ext cx="1565627" cy="1097280"/>
            </a:xfrm>
            <a:prstGeom prst="rect">
              <a:avLst/>
            </a:prstGeom>
            <a:noFill/>
            <a:ln>
              <a:noFill/>
            </a:ln>
          </p:spPr>
        </p:pic>
        <p:sp>
          <p:nvSpPr>
            <p:cNvPr id="157" name="Google Shape;157;p7"/>
            <p:cNvSpPr/>
            <p:nvPr/>
          </p:nvSpPr>
          <p:spPr>
            <a:xfrm>
              <a:off x="9456705" y="4229420"/>
              <a:ext cx="499872" cy="256032"/>
            </a:xfrm>
            <a:prstGeom prst="rect">
              <a:avLst/>
            </a:prstGeom>
            <a:solidFill>
              <a:srgbClr val="3F8E33"/>
            </a:solidFill>
            <a:ln cap="flat" cmpd="sng" w="12700">
              <a:solidFill>
                <a:srgbClr val="1F386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8" name="Google Shape;158;p7"/>
            <p:cNvSpPr txBox="1"/>
            <p:nvPr/>
          </p:nvSpPr>
          <p:spPr>
            <a:xfrm>
              <a:off x="10061209" y="4232677"/>
              <a:ext cx="2130791" cy="33113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2060"/>
                </a:buClr>
                <a:buSzPts val="1400"/>
                <a:buFont typeface="Arial"/>
                <a:buNone/>
              </a:pPr>
              <a:r>
                <a:rPr lang="en-GB" sz="1400">
                  <a:solidFill>
                    <a:srgbClr val="002060"/>
                  </a:solidFill>
                  <a:latin typeface="Calibri"/>
                  <a:ea typeface="Calibri"/>
                  <a:cs typeface="Calibri"/>
                  <a:sym typeface="Calibri"/>
                </a:rPr>
                <a:t>Tayside</a:t>
              </a:r>
              <a:endParaRPr/>
            </a:p>
          </p:txBody>
        </p:sp>
      </p:grpSp>
      <p:sp>
        <p:nvSpPr>
          <p:cNvPr id="159" name="Google Shape;159;p7"/>
          <p:cNvSpPr txBox="1"/>
          <p:nvPr>
            <p:ph type="title"/>
          </p:nvPr>
        </p:nvSpPr>
        <p:spPr>
          <a:xfrm>
            <a:off x="343526" y="365126"/>
            <a:ext cx="10515600" cy="74521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Calibri"/>
              <a:buNone/>
            </a:pPr>
            <a:r>
              <a:rPr lang="en-GB"/>
              <a:t>How did we start?</a:t>
            </a:r>
            <a:endParaRPr b="1" i="1"/>
          </a:p>
        </p:txBody>
      </p:sp>
      <p:sp>
        <p:nvSpPr>
          <p:cNvPr id="160" name="Google Shape;160;p7"/>
          <p:cNvSpPr txBox="1"/>
          <p:nvPr>
            <p:ph idx="1" type="body"/>
          </p:nvPr>
        </p:nvSpPr>
        <p:spPr>
          <a:xfrm>
            <a:off x="343526" y="1768839"/>
            <a:ext cx="5313562" cy="5056199"/>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rgbClr val="002060"/>
              </a:buClr>
              <a:buSzPts val="3200"/>
              <a:buChar char="•"/>
            </a:pPr>
            <a:r>
              <a:rPr lang="en-GB" sz="3200"/>
              <a:t>One Board and one service – NHS Greater Glasgow and </a:t>
            </a:r>
            <a:br>
              <a:rPr lang="en-GB" sz="3200"/>
            </a:br>
            <a:r>
              <a:rPr lang="en-GB" sz="3200"/>
              <a:t>Clyde Osteosarcoma</a:t>
            </a:r>
            <a:endParaRPr/>
          </a:p>
          <a:p>
            <a:pPr indent="-228600" lvl="0" marL="228600" rtl="0" algn="l">
              <a:lnSpc>
                <a:spcPct val="90000"/>
              </a:lnSpc>
              <a:spcBef>
                <a:spcPts val="1000"/>
              </a:spcBef>
              <a:spcAft>
                <a:spcPts val="0"/>
              </a:spcAft>
              <a:buClr>
                <a:srgbClr val="002060"/>
              </a:buClr>
              <a:buSzPts val="3200"/>
              <a:buChar char="•"/>
            </a:pPr>
            <a:r>
              <a:rPr lang="en-GB" sz="3200"/>
              <a:t>NHS Lanarkshire – five specialties</a:t>
            </a:r>
            <a:endParaRPr/>
          </a:p>
          <a:p>
            <a:pPr indent="-228600" lvl="0" marL="228600" rtl="0" algn="l">
              <a:lnSpc>
                <a:spcPct val="90000"/>
              </a:lnSpc>
              <a:spcBef>
                <a:spcPts val="1000"/>
              </a:spcBef>
              <a:spcAft>
                <a:spcPts val="0"/>
              </a:spcAft>
              <a:buClr>
                <a:srgbClr val="002060"/>
              </a:buClr>
              <a:buSzPts val="3200"/>
              <a:buChar char="•"/>
            </a:pPr>
            <a:r>
              <a:rPr lang="en-GB" sz="3200"/>
              <a:t>Seven Boards and 14 Standard Operating Procedures (SOPs)</a:t>
            </a:r>
            <a:endParaRPr sz="3200"/>
          </a:p>
          <a:p>
            <a:pPr indent="0" lvl="0" marL="0" rtl="0" algn="l">
              <a:lnSpc>
                <a:spcPct val="90000"/>
              </a:lnSpc>
              <a:spcBef>
                <a:spcPts val="1000"/>
              </a:spcBef>
              <a:spcAft>
                <a:spcPts val="0"/>
              </a:spcAft>
              <a:buClr>
                <a:srgbClr val="002060"/>
              </a:buClr>
              <a:buSzPts val="3200"/>
              <a:buFont typeface="Noto Sans Symbols"/>
              <a:buNone/>
            </a:pPr>
            <a:r>
              <a:t/>
            </a:r>
            <a:endParaRPr sz="3200"/>
          </a:p>
        </p:txBody>
      </p:sp>
      <p:grpSp>
        <p:nvGrpSpPr>
          <p:cNvPr id="161" name="Google Shape;161;p7"/>
          <p:cNvGrpSpPr/>
          <p:nvPr/>
        </p:nvGrpSpPr>
        <p:grpSpPr>
          <a:xfrm>
            <a:off x="7217665" y="2736873"/>
            <a:ext cx="4974336" cy="3176247"/>
            <a:chOff x="7217665" y="2736873"/>
            <a:chExt cx="4974336" cy="3176247"/>
          </a:xfrm>
        </p:grpSpPr>
        <p:pic>
          <p:nvPicPr>
            <p:cNvPr id="162" name="Google Shape;162;p7"/>
            <p:cNvPicPr preferRelativeResize="0"/>
            <p:nvPr/>
          </p:nvPicPr>
          <p:blipFill rotWithShape="1">
            <a:blip r:embed="rId6">
              <a:alphaModFix/>
            </a:blip>
            <a:srcRect b="12667" l="51581" r="32291" t="73643"/>
            <a:stretch/>
          </p:blipFill>
          <p:spPr>
            <a:xfrm>
              <a:off x="7217665" y="4974336"/>
              <a:ext cx="755904" cy="938784"/>
            </a:xfrm>
            <a:prstGeom prst="rect">
              <a:avLst/>
            </a:prstGeom>
            <a:noFill/>
            <a:ln>
              <a:noFill/>
            </a:ln>
          </p:spPr>
        </p:pic>
        <p:sp>
          <p:nvSpPr>
            <p:cNvPr id="163" name="Google Shape;163;p7"/>
            <p:cNvSpPr/>
            <p:nvPr/>
          </p:nvSpPr>
          <p:spPr>
            <a:xfrm>
              <a:off x="9456705" y="2737172"/>
              <a:ext cx="499872" cy="256032"/>
            </a:xfrm>
            <a:prstGeom prst="rect">
              <a:avLst/>
            </a:prstGeom>
            <a:solidFill>
              <a:srgbClr val="F465F3"/>
            </a:solidFill>
            <a:ln cap="flat" cmpd="sng" w="12700">
              <a:solidFill>
                <a:srgbClr val="1F386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4" name="Google Shape;164;p7"/>
            <p:cNvSpPr txBox="1"/>
            <p:nvPr/>
          </p:nvSpPr>
          <p:spPr>
            <a:xfrm>
              <a:off x="10061209" y="2736873"/>
              <a:ext cx="2130791" cy="33113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2060"/>
                </a:buClr>
                <a:buSzPts val="1400"/>
                <a:buFont typeface="Arial"/>
                <a:buNone/>
              </a:pPr>
              <a:r>
                <a:rPr lang="en-GB" sz="1400">
                  <a:solidFill>
                    <a:srgbClr val="002060"/>
                  </a:solidFill>
                  <a:latin typeface="Calibri"/>
                  <a:ea typeface="Calibri"/>
                  <a:cs typeface="Calibri"/>
                  <a:sym typeface="Calibri"/>
                </a:rPr>
                <a:t>Lanarkshire</a:t>
              </a:r>
              <a:endParaRPr/>
            </a:p>
          </p:txBody>
        </p:sp>
      </p:grpSp>
      <p:grpSp>
        <p:nvGrpSpPr>
          <p:cNvPr id="165" name="Google Shape;165;p7"/>
          <p:cNvGrpSpPr/>
          <p:nvPr/>
        </p:nvGrpSpPr>
        <p:grpSpPr>
          <a:xfrm>
            <a:off x="6620256" y="3110234"/>
            <a:ext cx="5567457" cy="3071110"/>
            <a:chOff x="6620256" y="3110234"/>
            <a:chExt cx="5567457" cy="3071110"/>
          </a:xfrm>
        </p:grpSpPr>
        <p:pic>
          <p:nvPicPr>
            <p:cNvPr id="166" name="Google Shape;166;p7"/>
            <p:cNvPicPr preferRelativeResize="0"/>
            <p:nvPr/>
          </p:nvPicPr>
          <p:blipFill rotWithShape="1">
            <a:blip r:embed="rId7">
              <a:alphaModFix/>
            </a:blip>
            <a:srcRect b="8650" l="38932" r="38959" t="75172"/>
            <a:stretch/>
          </p:blipFill>
          <p:spPr>
            <a:xfrm>
              <a:off x="6620256" y="5071872"/>
              <a:ext cx="1036320" cy="1109472"/>
            </a:xfrm>
            <a:prstGeom prst="rect">
              <a:avLst/>
            </a:prstGeom>
            <a:noFill/>
            <a:ln>
              <a:noFill/>
            </a:ln>
          </p:spPr>
        </p:pic>
        <p:sp>
          <p:nvSpPr>
            <p:cNvPr id="167" name="Google Shape;167;p7"/>
            <p:cNvSpPr/>
            <p:nvPr/>
          </p:nvSpPr>
          <p:spPr>
            <a:xfrm>
              <a:off x="9456705" y="3110234"/>
              <a:ext cx="499872" cy="256032"/>
            </a:xfrm>
            <a:prstGeom prst="rect">
              <a:avLst/>
            </a:prstGeom>
            <a:solidFill>
              <a:srgbClr val="BDBC60"/>
            </a:solidFill>
            <a:ln cap="flat" cmpd="sng" w="12700">
              <a:solidFill>
                <a:srgbClr val="1F386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8" name="Google Shape;168;p7"/>
            <p:cNvSpPr txBox="1"/>
            <p:nvPr/>
          </p:nvSpPr>
          <p:spPr>
            <a:xfrm>
              <a:off x="10056922" y="3110824"/>
              <a:ext cx="2130791" cy="33113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2060"/>
                </a:buClr>
                <a:buSzPts val="1400"/>
                <a:buFont typeface="Arial"/>
                <a:buNone/>
              </a:pPr>
              <a:r>
                <a:rPr lang="en-GB" sz="1400">
                  <a:solidFill>
                    <a:srgbClr val="002060"/>
                  </a:solidFill>
                  <a:latin typeface="Calibri"/>
                  <a:ea typeface="Calibri"/>
                  <a:cs typeface="Calibri"/>
                  <a:sym typeface="Calibri"/>
                </a:rPr>
                <a:t>Ayrshire &amp; Arran</a:t>
              </a:r>
              <a:endParaRPr/>
            </a:p>
          </p:txBody>
        </p:sp>
      </p:grpSp>
      <p:grpSp>
        <p:nvGrpSpPr>
          <p:cNvPr id="169" name="Google Shape;169;p7"/>
          <p:cNvGrpSpPr/>
          <p:nvPr/>
        </p:nvGrpSpPr>
        <p:grpSpPr>
          <a:xfrm>
            <a:off x="7010401" y="3483296"/>
            <a:ext cx="5181600" cy="1795840"/>
            <a:chOff x="7010401" y="3483296"/>
            <a:chExt cx="5181600" cy="1795840"/>
          </a:xfrm>
        </p:grpSpPr>
        <p:pic>
          <p:nvPicPr>
            <p:cNvPr id="170" name="Google Shape;170;p7"/>
            <p:cNvPicPr preferRelativeResize="0"/>
            <p:nvPr/>
          </p:nvPicPr>
          <p:blipFill rotWithShape="1">
            <a:blip r:embed="rId8">
              <a:alphaModFix/>
            </a:blip>
            <a:srcRect b="21732" l="47399" r="34654" t="66000"/>
            <a:stretch/>
          </p:blipFill>
          <p:spPr>
            <a:xfrm>
              <a:off x="7010401" y="4437888"/>
              <a:ext cx="841248" cy="841248"/>
            </a:xfrm>
            <a:prstGeom prst="rect">
              <a:avLst/>
            </a:prstGeom>
            <a:noFill/>
            <a:ln>
              <a:noFill/>
            </a:ln>
          </p:spPr>
        </p:pic>
        <p:sp>
          <p:nvSpPr>
            <p:cNvPr id="171" name="Google Shape;171;p7"/>
            <p:cNvSpPr/>
            <p:nvPr/>
          </p:nvSpPr>
          <p:spPr>
            <a:xfrm>
              <a:off x="9456705" y="3483296"/>
              <a:ext cx="499872" cy="256032"/>
            </a:xfrm>
            <a:prstGeom prst="rect">
              <a:avLst/>
            </a:prstGeom>
            <a:solidFill>
              <a:srgbClr val="59E7BF"/>
            </a:solidFill>
            <a:ln cap="flat" cmpd="sng" w="12700">
              <a:solidFill>
                <a:srgbClr val="1F386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2" name="Google Shape;172;p7"/>
            <p:cNvSpPr txBox="1"/>
            <p:nvPr/>
          </p:nvSpPr>
          <p:spPr>
            <a:xfrm>
              <a:off x="10061209" y="3484775"/>
              <a:ext cx="2130791" cy="33113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2060"/>
                </a:buClr>
                <a:buSzPts val="1400"/>
                <a:buFont typeface="Arial"/>
                <a:buNone/>
              </a:pPr>
              <a:r>
                <a:rPr lang="en-GB" sz="1400">
                  <a:solidFill>
                    <a:srgbClr val="002060"/>
                  </a:solidFill>
                  <a:latin typeface="Calibri"/>
                  <a:ea typeface="Calibri"/>
                  <a:cs typeface="Calibri"/>
                  <a:sym typeface="Calibri"/>
                </a:rPr>
                <a:t>Forth Valley</a:t>
              </a:r>
              <a:endParaRPr/>
            </a:p>
          </p:txBody>
        </p:sp>
      </p:grpSp>
      <p:grpSp>
        <p:nvGrpSpPr>
          <p:cNvPr id="173" name="Google Shape;173;p7"/>
          <p:cNvGrpSpPr/>
          <p:nvPr/>
        </p:nvGrpSpPr>
        <p:grpSpPr>
          <a:xfrm>
            <a:off x="6961634" y="2362922"/>
            <a:ext cx="5226078" cy="3172246"/>
            <a:chOff x="6961634" y="2362922"/>
            <a:chExt cx="5226078" cy="3172246"/>
          </a:xfrm>
        </p:grpSpPr>
        <p:pic>
          <p:nvPicPr>
            <p:cNvPr id="174" name="Google Shape;174;p7"/>
            <p:cNvPicPr preferRelativeResize="0"/>
            <p:nvPr/>
          </p:nvPicPr>
          <p:blipFill rotWithShape="1">
            <a:blip r:embed="rId9">
              <a:alphaModFix/>
            </a:blip>
            <a:srcRect b="18221" l="46359" r="40636" t="72000"/>
            <a:stretch/>
          </p:blipFill>
          <p:spPr>
            <a:xfrm>
              <a:off x="6961634" y="4864608"/>
              <a:ext cx="609600" cy="670560"/>
            </a:xfrm>
            <a:prstGeom prst="rect">
              <a:avLst/>
            </a:prstGeom>
            <a:noFill/>
            <a:ln>
              <a:noFill/>
            </a:ln>
          </p:spPr>
        </p:pic>
        <p:sp>
          <p:nvSpPr>
            <p:cNvPr id="175" name="Google Shape;175;p7"/>
            <p:cNvSpPr/>
            <p:nvPr/>
          </p:nvSpPr>
          <p:spPr>
            <a:xfrm>
              <a:off x="9456705" y="2364110"/>
              <a:ext cx="499872" cy="256032"/>
            </a:xfrm>
            <a:prstGeom prst="rect">
              <a:avLst/>
            </a:prstGeom>
            <a:solidFill>
              <a:srgbClr val="79EB58"/>
            </a:solidFill>
            <a:ln cap="flat" cmpd="sng" w="12700">
              <a:solidFill>
                <a:srgbClr val="1F386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6" name="Google Shape;176;p7"/>
            <p:cNvSpPr txBox="1"/>
            <p:nvPr/>
          </p:nvSpPr>
          <p:spPr>
            <a:xfrm>
              <a:off x="10056921" y="2362922"/>
              <a:ext cx="2130791" cy="33113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2060"/>
                </a:buClr>
                <a:buSzPts val="1400"/>
                <a:buFont typeface="Arial"/>
                <a:buNone/>
              </a:pPr>
              <a:r>
                <a:rPr lang="en-GB" sz="1400">
                  <a:solidFill>
                    <a:srgbClr val="002060"/>
                  </a:solidFill>
                  <a:latin typeface="Calibri"/>
                  <a:ea typeface="Calibri"/>
                  <a:cs typeface="Calibri"/>
                  <a:sym typeface="Calibri"/>
                </a:rPr>
                <a:t>Greater Glasgow &amp; Clyde</a:t>
              </a:r>
              <a:endParaRPr/>
            </a:p>
          </p:txBody>
        </p:sp>
      </p:grpSp>
      <p:grpSp>
        <p:nvGrpSpPr>
          <p:cNvPr id="177" name="Google Shape;177;p7"/>
          <p:cNvGrpSpPr/>
          <p:nvPr/>
        </p:nvGrpSpPr>
        <p:grpSpPr>
          <a:xfrm>
            <a:off x="5279135" y="2340864"/>
            <a:ext cx="6912865" cy="2596896"/>
            <a:chOff x="5279135" y="2340864"/>
            <a:chExt cx="6912865" cy="2596896"/>
          </a:xfrm>
        </p:grpSpPr>
        <p:pic>
          <p:nvPicPr>
            <p:cNvPr id="178" name="Google Shape;178;p7"/>
            <p:cNvPicPr preferRelativeResize="0"/>
            <p:nvPr/>
          </p:nvPicPr>
          <p:blipFill rotWithShape="1">
            <a:blip r:embed="rId10">
              <a:alphaModFix/>
            </a:blip>
            <a:srcRect b="35622" l="10204" r="60924" t="35222"/>
            <a:stretch/>
          </p:blipFill>
          <p:spPr>
            <a:xfrm>
              <a:off x="5279135" y="2340864"/>
              <a:ext cx="1353313" cy="1999488"/>
            </a:xfrm>
            <a:prstGeom prst="rect">
              <a:avLst/>
            </a:prstGeom>
            <a:noFill/>
            <a:ln>
              <a:noFill/>
            </a:ln>
          </p:spPr>
        </p:pic>
        <p:sp>
          <p:nvSpPr>
            <p:cNvPr id="179" name="Google Shape;179;p7"/>
            <p:cNvSpPr/>
            <p:nvPr/>
          </p:nvSpPr>
          <p:spPr>
            <a:xfrm>
              <a:off x="9456705" y="4602480"/>
              <a:ext cx="499872" cy="256032"/>
            </a:xfrm>
            <a:prstGeom prst="rect">
              <a:avLst/>
            </a:prstGeom>
            <a:solidFill>
              <a:srgbClr val="F9B1A1"/>
            </a:solidFill>
            <a:ln cap="flat" cmpd="sng" w="12700">
              <a:solidFill>
                <a:srgbClr val="1F386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0" name="Google Shape;180;p7"/>
            <p:cNvSpPr txBox="1"/>
            <p:nvPr/>
          </p:nvSpPr>
          <p:spPr>
            <a:xfrm>
              <a:off x="10061209" y="4606630"/>
              <a:ext cx="2130791" cy="33113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2060"/>
                </a:buClr>
                <a:buSzPts val="1400"/>
                <a:buFont typeface="Arial"/>
                <a:buNone/>
              </a:pPr>
              <a:r>
                <a:rPr lang="en-GB" sz="1400">
                  <a:solidFill>
                    <a:srgbClr val="002060"/>
                  </a:solidFill>
                  <a:latin typeface="Calibri"/>
                  <a:ea typeface="Calibri"/>
                  <a:cs typeface="Calibri"/>
                  <a:sym typeface="Calibri"/>
                </a:rPr>
                <a:t>Western Isles</a:t>
              </a:r>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8"/>
          <p:cNvSpPr txBox="1"/>
          <p:nvPr>
            <p:ph type="title"/>
          </p:nvPr>
        </p:nvSpPr>
        <p:spPr>
          <a:xfrm>
            <a:off x="245990" y="316357"/>
            <a:ext cx="10515600" cy="96380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Calibri"/>
              <a:buNone/>
            </a:pPr>
            <a:r>
              <a:rPr lang="en-GB"/>
              <a:t>Total delivered to date</a:t>
            </a:r>
            <a:endParaRPr/>
          </a:p>
        </p:txBody>
      </p:sp>
      <p:sp>
        <p:nvSpPr>
          <p:cNvPr id="186" name="Google Shape;186;p8"/>
          <p:cNvSpPr/>
          <p:nvPr/>
        </p:nvSpPr>
        <p:spPr>
          <a:xfrm>
            <a:off x="556311" y="1711326"/>
            <a:ext cx="8500608" cy="609524"/>
          </a:xfrm>
          <a:prstGeom prst="roundRect">
            <a:avLst>
              <a:gd fmla="val 16667" name="adj"/>
            </a:avLst>
          </a:prstGeom>
          <a:solidFill>
            <a:schemeClr val="lt1"/>
          </a:solidFill>
          <a:ln cap="flat" cmpd="sng" w="508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b="1" lang="en-GB" sz="4400">
                <a:solidFill>
                  <a:srgbClr val="2E75B5"/>
                </a:solidFill>
                <a:latin typeface="Calibri"/>
                <a:ea typeface="Calibri"/>
                <a:cs typeface="Calibri"/>
                <a:sym typeface="Calibri"/>
              </a:rPr>
              <a:t>1,082	</a:t>
            </a:r>
            <a:r>
              <a:rPr b="1" lang="en-GB" sz="1600">
                <a:solidFill>
                  <a:srgbClr val="1F3864"/>
                </a:solidFill>
                <a:latin typeface="Calibri"/>
                <a:ea typeface="Calibri"/>
                <a:cs typeface="Calibri"/>
                <a:sym typeface="Calibri"/>
              </a:rPr>
              <a:t>Patients had cancer or urgent P2 surgery</a:t>
            </a:r>
            <a:endParaRPr b="1" sz="1800">
              <a:solidFill>
                <a:srgbClr val="1F3864"/>
              </a:solidFill>
              <a:latin typeface="Calibri"/>
              <a:ea typeface="Calibri"/>
              <a:cs typeface="Calibri"/>
              <a:sym typeface="Calibri"/>
            </a:endParaRPr>
          </a:p>
        </p:txBody>
      </p:sp>
      <p:sp>
        <p:nvSpPr>
          <p:cNvPr id="187" name="Google Shape;187;p8"/>
          <p:cNvSpPr/>
          <p:nvPr/>
        </p:nvSpPr>
        <p:spPr>
          <a:xfrm>
            <a:off x="556311" y="3357205"/>
            <a:ext cx="8500608" cy="592565"/>
          </a:xfrm>
          <a:prstGeom prst="roundRect">
            <a:avLst>
              <a:gd fmla="val 16667" name="adj"/>
            </a:avLst>
          </a:prstGeom>
          <a:solidFill>
            <a:srgbClr val="BBD6EE"/>
          </a:solidFill>
          <a:ln cap="flat" cmpd="sng" w="508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b="1" lang="en-GB" sz="4400">
                <a:solidFill>
                  <a:srgbClr val="2E75B5"/>
                </a:solidFill>
                <a:latin typeface="Calibri"/>
                <a:ea typeface="Calibri"/>
                <a:cs typeface="Calibri"/>
                <a:sym typeface="Calibri"/>
              </a:rPr>
              <a:t>2,923 	</a:t>
            </a:r>
            <a:r>
              <a:rPr b="1" lang="en-GB" sz="1600">
                <a:solidFill>
                  <a:srgbClr val="1F3864"/>
                </a:solidFill>
                <a:latin typeface="Calibri"/>
                <a:ea typeface="Calibri"/>
                <a:cs typeface="Calibri"/>
                <a:sym typeface="Calibri"/>
              </a:rPr>
              <a:t>Patients had a diagnostic endoscopy</a:t>
            </a:r>
            <a:endParaRPr b="1" sz="1800">
              <a:solidFill>
                <a:srgbClr val="1F3864"/>
              </a:solidFill>
              <a:latin typeface="Calibri"/>
              <a:ea typeface="Calibri"/>
              <a:cs typeface="Calibri"/>
              <a:sym typeface="Calibri"/>
            </a:endParaRPr>
          </a:p>
        </p:txBody>
      </p:sp>
      <p:sp>
        <p:nvSpPr>
          <p:cNvPr id="188" name="Google Shape;188;p8"/>
          <p:cNvSpPr/>
          <p:nvPr/>
        </p:nvSpPr>
        <p:spPr>
          <a:xfrm>
            <a:off x="556311" y="4986125"/>
            <a:ext cx="8500608" cy="636458"/>
          </a:xfrm>
          <a:prstGeom prst="roundRect">
            <a:avLst>
              <a:gd fmla="val 16667" name="adj"/>
            </a:avLst>
          </a:prstGeom>
          <a:solidFill>
            <a:srgbClr val="BBD6EE"/>
          </a:solidFill>
          <a:ln cap="flat" cmpd="sng" w="508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b="1" lang="en-GB" sz="4400">
                <a:solidFill>
                  <a:srgbClr val="2E75B5"/>
                </a:solidFill>
                <a:latin typeface="Calibri"/>
                <a:ea typeface="Calibri"/>
                <a:cs typeface="Calibri"/>
                <a:sym typeface="Calibri"/>
              </a:rPr>
              <a:t>2,766	</a:t>
            </a:r>
            <a:r>
              <a:rPr b="1" lang="en-GB" sz="1600">
                <a:solidFill>
                  <a:srgbClr val="1F3864"/>
                </a:solidFill>
                <a:latin typeface="Calibri"/>
                <a:ea typeface="Calibri"/>
                <a:cs typeface="Calibri"/>
                <a:sym typeface="Calibri"/>
              </a:rPr>
              <a:t>Patients had orthopaedic surgery</a:t>
            </a:r>
            <a:endParaRPr b="1" sz="1800">
              <a:solidFill>
                <a:srgbClr val="1F3864"/>
              </a:solidFill>
              <a:latin typeface="Calibri"/>
              <a:ea typeface="Calibri"/>
              <a:cs typeface="Calibri"/>
              <a:sym typeface="Calibri"/>
            </a:endParaRPr>
          </a:p>
        </p:txBody>
      </p:sp>
      <p:sp>
        <p:nvSpPr>
          <p:cNvPr id="189" name="Google Shape;189;p8"/>
          <p:cNvSpPr/>
          <p:nvPr/>
        </p:nvSpPr>
        <p:spPr>
          <a:xfrm>
            <a:off x="556311" y="5844477"/>
            <a:ext cx="8500608" cy="629475"/>
          </a:xfrm>
          <a:prstGeom prst="roundRect">
            <a:avLst>
              <a:gd fmla="val 16667" name="adj"/>
            </a:avLst>
          </a:prstGeom>
          <a:solidFill>
            <a:srgbClr val="BBD6EE"/>
          </a:solidFill>
          <a:ln cap="flat" cmpd="sng" w="508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b="1" lang="en-GB" sz="4400">
                <a:solidFill>
                  <a:srgbClr val="2E75B5"/>
                </a:solidFill>
                <a:latin typeface="Calibri"/>
                <a:ea typeface="Calibri"/>
                <a:cs typeface="Calibri"/>
                <a:sym typeface="Calibri"/>
              </a:rPr>
              <a:t>5,045	</a:t>
            </a:r>
            <a:r>
              <a:rPr b="1" lang="en-GB" sz="1600">
                <a:solidFill>
                  <a:srgbClr val="1F3864"/>
                </a:solidFill>
                <a:latin typeface="Calibri"/>
                <a:ea typeface="Calibri"/>
                <a:cs typeface="Calibri"/>
                <a:sym typeface="Calibri"/>
              </a:rPr>
              <a:t>Patients had cataract surgery</a:t>
            </a:r>
            <a:endParaRPr b="1" sz="1800">
              <a:solidFill>
                <a:srgbClr val="1F3864"/>
              </a:solidFill>
              <a:latin typeface="Calibri"/>
              <a:ea typeface="Calibri"/>
              <a:cs typeface="Calibri"/>
              <a:sym typeface="Calibri"/>
            </a:endParaRPr>
          </a:p>
        </p:txBody>
      </p:sp>
      <p:sp>
        <p:nvSpPr>
          <p:cNvPr id="190" name="Google Shape;190;p8"/>
          <p:cNvSpPr/>
          <p:nvPr/>
        </p:nvSpPr>
        <p:spPr>
          <a:xfrm>
            <a:off x="556311" y="2542745"/>
            <a:ext cx="8500608" cy="592565"/>
          </a:xfrm>
          <a:prstGeom prst="roundRect">
            <a:avLst>
              <a:gd fmla="val 16667" name="adj"/>
            </a:avLst>
          </a:prstGeom>
          <a:solidFill>
            <a:srgbClr val="BBD6EE"/>
          </a:solidFill>
          <a:ln cap="flat" cmpd="sng" w="508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b="1" lang="en-GB" sz="4400">
                <a:solidFill>
                  <a:srgbClr val="2E75B5"/>
                </a:solidFill>
                <a:latin typeface="Calibri"/>
                <a:ea typeface="Calibri"/>
                <a:cs typeface="Calibri"/>
                <a:sym typeface="Calibri"/>
              </a:rPr>
              <a:t>1,225 	</a:t>
            </a:r>
            <a:r>
              <a:rPr b="1" lang="en-GB" sz="1600">
                <a:solidFill>
                  <a:srgbClr val="1F3864"/>
                </a:solidFill>
                <a:latin typeface="Calibri"/>
                <a:ea typeface="Calibri"/>
                <a:cs typeface="Calibri"/>
                <a:sym typeface="Calibri"/>
              </a:rPr>
              <a:t>Patients treated through our thoracic surgical programme</a:t>
            </a:r>
            <a:endParaRPr/>
          </a:p>
        </p:txBody>
      </p:sp>
      <p:sp>
        <p:nvSpPr>
          <p:cNvPr id="191" name="Google Shape;191;p8"/>
          <p:cNvSpPr/>
          <p:nvPr/>
        </p:nvSpPr>
        <p:spPr>
          <a:xfrm>
            <a:off x="556311" y="4171665"/>
            <a:ext cx="8500608" cy="592565"/>
          </a:xfrm>
          <a:prstGeom prst="roundRect">
            <a:avLst>
              <a:gd fmla="val 16667" name="adj"/>
            </a:avLst>
          </a:prstGeom>
          <a:solidFill>
            <a:srgbClr val="BBD6EE"/>
          </a:solidFill>
          <a:ln cap="flat" cmpd="sng" w="508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b="1" lang="en-GB" sz="4400">
                <a:solidFill>
                  <a:srgbClr val="2E75B5"/>
                </a:solidFill>
                <a:latin typeface="Calibri"/>
                <a:ea typeface="Calibri"/>
                <a:cs typeface="Calibri"/>
                <a:sym typeface="Calibri"/>
              </a:rPr>
              <a:t>45,076 	</a:t>
            </a:r>
            <a:r>
              <a:rPr b="1" lang="en-GB" sz="1600">
                <a:solidFill>
                  <a:srgbClr val="1F3864"/>
                </a:solidFill>
                <a:latin typeface="Calibri"/>
                <a:ea typeface="Calibri"/>
                <a:cs typeface="Calibri"/>
                <a:sym typeface="Calibri"/>
              </a:rPr>
              <a:t>Patients underwent imaging examinations </a:t>
            </a:r>
            <a:endParaRPr b="1" sz="1800">
              <a:solidFill>
                <a:srgbClr val="1F3864"/>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500"/>
                                  </p:stCondLst>
                                  <p:childTnLst>
                                    <p:set>
                                      <p:cBhvr>
                                        <p:cTn dur="1" fill="hold">
                                          <p:stCondLst>
                                            <p:cond delay="0"/>
                                          </p:stCondLst>
                                        </p:cTn>
                                        <p:tgtEl>
                                          <p:spTgt spid="186"/>
                                        </p:tgtEl>
                                        <p:attrNameLst>
                                          <p:attrName>style.visibility</p:attrName>
                                        </p:attrNameLst>
                                      </p:cBhvr>
                                      <p:to>
                                        <p:strVal val="visible"/>
                                      </p:to>
                                    </p:set>
                                    <p:anim calcmode="lin" valueType="num">
                                      <p:cBhvr additive="base">
                                        <p:cTn dur="500"/>
                                        <p:tgtEl>
                                          <p:spTgt spid="186"/>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500"/>
                                  </p:stCondLst>
                                  <p:childTnLst>
                                    <p:set>
                                      <p:cBhvr>
                                        <p:cTn dur="1" fill="hold">
                                          <p:stCondLst>
                                            <p:cond delay="0"/>
                                          </p:stCondLst>
                                        </p:cTn>
                                        <p:tgtEl>
                                          <p:spTgt spid="190"/>
                                        </p:tgtEl>
                                        <p:attrNameLst>
                                          <p:attrName>style.visibility</p:attrName>
                                        </p:attrNameLst>
                                      </p:cBhvr>
                                      <p:to>
                                        <p:strVal val="visible"/>
                                      </p:to>
                                    </p:set>
                                    <p:anim calcmode="lin" valueType="num">
                                      <p:cBhvr additive="base">
                                        <p:cTn dur="500"/>
                                        <p:tgtEl>
                                          <p:spTgt spid="190"/>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500"/>
                                  </p:stCondLst>
                                  <p:childTnLst>
                                    <p:set>
                                      <p:cBhvr>
                                        <p:cTn dur="1" fill="hold">
                                          <p:stCondLst>
                                            <p:cond delay="0"/>
                                          </p:stCondLst>
                                        </p:cTn>
                                        <p:tgtEl>
                                          <p:spTgt spid="187"/>
                                        </p:tgtEl>
                                        <p:attrNameLst>
                                          <p:attrName>style.visibility</p:attrName>
                                        </p:attrNameLst>
                                      </p:cBhvr>
                                      <p:to>
                                        <p:strVal val="visible"/>
                                      </p:to>
                                    </p:set>
                                    <p:anim calcmode="lin" valueType="num">
                                      <p:cBhvr additive="base">
                                        <p:cTn dur="500"/>
                                        <p:tgtEl>
                                          <p:spTgt spid="187"/>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500"/>
                                  </p:stCondLst>
                                  <p:childTnLst>
                                    <p:set>
                                      <p:cBhvr>
                                        <p:cTn dur="1" fill="hold">
                                          <p:stCondLst>
                                            <p:cond delay="0"/>
                                          </p:stCondLst>
                                        </p:cTn>
                                        <p:tgtEl>
                                          <p:spTgt spid="191"/>
                                        </p:tgtEl>
                                        <p:attrNameLst>
                                          <p:attrName>style.visibility</p:attrName>
                                        </p:attrNameLst>
                                      </p:cBhvr>
                                      <p:to>
                                        <p:strVal val="visible"/>
                                      </p:to>
                                    </p:set>
                                    <p:anim calcmode="lin" valueType="num">
                                      <p:cBhvr additive="base">
                                        <p:cTn dur="500"/>
                                        <p:tgtEl>
                                          <p:spTgt spid="191"/>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500"/>
                                  </p:stCondLst>
                                  <p:childTnLst>
                                    <p:set>
                                      <p:cBhvr>
                                        <p:cTn dur="1" fill="hold">
                                          <p:stCondLst>
                                            <p:cond delay="0"/>
                                          </p:stCondLst>
                                        </p:cTn>
                                        <p:tgtEl>
                                          <p:spTgt spid="188"/>
                                        </p:tgtEl>
                                        <p:attrNameLst>
                                          <p:attrName>style.visibility</p:attrName>
                                        </p:attrNameLst>
                                      </p:cBhvr>
                                      <p:to>
                                        <p:strVal val="visible"/>
                                      </p:to>
                                    </p:set>
                                    <p:anim calcmode="lin" valueType="num">
                                      <p:cBhvr additive="base">
                                        <p:cTn dur="500"/>
                                        <p:tgtEl>
                                          <p:spTgt spid="188"/>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500"/>
                                  </p:stCondLst>
                                  <p:childTnLst>
                                    <p:set>
                                      <p:cBhvr>
                                        <p:cTn dur="1" fill="hold">
                                          <p:stCondLst>
                                            <p:cond delay="0"/>
                                          </p:stCondLst>
                                        </p:cTn>
                                        <p:tgtEl>
                                          <p:spTgt spid="189"/>
                                        </p:tgtEl>
                                        <p:attrNameLst>
                                          <p:attrName>style.visibility</p:attrName>
                                        </p:attrNameLst>
                                      </p:cBhvr>
                                      <p:to>
                                        <p:strVal val="visible"/>
                                      </p:to>
                                    </p:set>
                                    <p:anim calcmode="lin" valueType="num">
                                      <p:cBhvr additive="base">
                                        <p:cTn dur="500"/>
                                        <p:tgtEl>
                                          <p:spTgt spid="18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9"/>
          <p:cNvSpPr txBox="1"/>
          <p:nvPr>
            <p:ph type="title"/>
          </p:nvPr>
        </p:nvSpPr>
        <p:spPr>
          <a:xfrm>
            <a:off x="343526" y="365126"/>
            <a:ext cx="10515600" cy="74521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Calibri"/>
              <a:buNone/>
            </a:pPr>
            <a:r>
              <a:rPr lang="en-GB"/>
              <a:t>Case Study 1 – Agility (Colorectal) </a:t>
            </a:r>
            <a:endParaRPr/>
          </a:p>
        </p:txBody>
      </p:sp>
      <p:sp>
        <p:nvSpPr>
          <p:cNvPr id="197" name="Google Shape;197;p9"/>
          <p:cNvSpPr txBox="1"/>
          <p:nvPr>
            <p:ph idx="1" type="body"/>
          </p:nvPr>
        </p:nvSpPr>
        <p:spPr>
          <a:xfrm>
            <a:off x="343526" y="1753849"/>
            <a:ext cx="7298245" cy="4423114"/>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rgbClr val="002060"/>
              </a:buClr>
              <a:buSzPts val="2800"/>
              <a:buChar char="•"/>
            </a:pPr>
            <a:r>
              <a:rPr b="1" lang="en-GB"/>
              <a:t>‘New Service’ request received, then noted by Gold command</a:t>
            </a:r>
            <a:endParaRPr/>
          </a:p>
          <a:p>
            <a:pPr indent="-228600" lvl="0" marL="228600" rtl="0" algn="l">
              <a:lnSpc>
                <a:spcPct val="90000"/>
              </a:lnSpc>
              <a:spcBef>
                <a:spcPts val="1000"/>
              </a:spcBef>
              <a:spcAft>
                <a:spcPts val="0"/>
              </a:spcAft>
              <a:buClr>
                <a:srgbClr val="002060"/>
              </a:buClr>
              <a:buSzPts val="2800"/>
              <a:buChar char="•"/>
            </a:pPr>
            <a:r>
              <a:rPr b="1" lang="en-GB"/>
              <a:t>Working together to produce Standard Operating Procedure (SOP)</a:t>
            </a:r>
            <a:endParaRPr/>
          </a:p>
          <a:p>
            <a:pPr indent="-228600" lvl="0" marL="228600" rtl="0" algn="l">
              <a:lnSpc>
                <a:spcPct val="90000"/>
              </a:lnSpc>
              <a:spcBef>
                <a:spcPts val="1000"/>
              </a:spcBef>
              <a:spcAft>
                <a:spcPts val="0"/>
              </a:spcAft>
              <a:buClr>
                <a:srgbClr val="002060"/>
              </a:buClr>
              <a:buSzPts val="2800"/>
              <a:buChar char="•"/>
            </a:pPr>
            <a:r>
              <a:rPr b="1" lang="en-GB"/>
              <a:t>SOP presented to Clinical Governance Risk Management Group for endorsement</a:t>
            </a:r>
            <a:endParaRPr/>
          </a:p>
          <a:p>
            <a:pPr indent="-228600" lvl="0" marL="228600" rtl="0" algn="l">
              <a:lnSpc>
                <a:spcPct val="90000"/>
              </a:lnSpc>
              <a:spcBef>
                <a:spcPts val="1000"/>
              </a:spcBef>
              <a:spcAft>
                <a:spcPts val="0"/>
              </a:spcAft>
              <a:buClr>
                <a:srgbClr val="002060"/>
              </a:buClr>
              <a:buSzPts val="2800"/>
              <a:buChar char="•"/>
            </a:pPr>
            <a:r>
              <a:rPr b="1" lang="en-GB"/>
              <a:t>Approved through Gold Command, service introduced June 2020</a:t>
            </a:r>
            <a:endParaRPr/>
          </a:p>
          <a:p>
            <a:pPr indent="-50800" lvl="0" marL="228600" rtl="0" algn="l">
              <a:lnSpc>
                <a:spcPct val="90000"/>
              </a:lnSpc>
              <a:spcBef>
                <a:spcPts val="1000"/>
              </a:spcBef>
              <a:spcAft>
                <a:spcPts val="0"/>
              </a:spcAft>
              <a:buClr>
                <a:srgbClr val="002060"/>
              </a:buClr>
              <a:buSzPts val="2800"/>
              <a:buNone/>
            </a:pPr>
            <a:r>
              <a:t/>
            </a:r>
            <a:endParaRPr b="1"/>
          </a:p>
          <a:p>
            <a:pPr indent="-50800" lvl="0" marL="228600" rtl="0" algn="l">
              <a:lnSpc>
                <a:spcPct val="90000"/>
              </a:lnSpc>
              <a:spcBef>
                <a:spcPts val="1000"/>
              </a:spcBef>
              <a:spcAft>
                <a:spcPts val="0"/>
              </a:spcAft>
              <a:buClr>
                <a:srgbClr val="002060"/>
              </a:buClr>
              <a:buSzPts val="2800"/>
              <a:buNone/>
            </a:pPr>
            <a:r>
              <a:t/>
            </a:r>
            <a:endParaRPr b="1"/>
          </a:p>
          <a:p>
            <a:pPr indent="-50800" lvl="0" marL="228600" rtl="0" algn="l">
              <a:lnSpc>
                <a:spcPct val="90000"/>
              </a:lnSpc>
              <a:spcBef>
                <a:spcPts val="1000"/>
              </a:spcBef>
              <a:spcAft>
                <a:spcPts val="0"/>
              </a:spcAft>
              <a:buClr>
                <a:srgbClr val="002060"/>
              </a:buClr>
              <a:buSzPts val="2800"/>
              <a:buNone/>
            </a:pPr>
            <a:r>
              <a:t/>
            </a:r>
            <a:endParaRPr b="1"/>
          </a:p>
          <a:p>
            <a:pPr indent="-50800" lvl="0" marL="228600" rtl="0" algn="l">
              <a:lnSpc>
                <a:spcPct val="90000"/>
              </a:lnSpc>
              <a:spcBef>
                <a:spcPts val="1000"/>
              </a:spcBef>
              <a:spcAft>
                <a:spcPts val="0"/>
              </a:spcAft>
              <a:buClr>
                <a:srgbClr val="002060"/>
              </a:buClr>
              <a:buSzPts val="2800"/>
              <a:buNone/>
            </a:pPr>
            <a:r>
              <a:t/>
            </a:r>
            <a:endParaRPr b="1"/>
          </a:p>
          <a:p>
            <a:pPr indent="-50800" lvl="0" marL="228600" rtl="0" algn="l">
              <a:lnSpc>
                <a:spcPct val="90000"/>
              </a:lnSpc>
              <a:spcBef>
                <a:spcPts val="1000"/>
              </a:spcBef>
              <a:spcAft>
                <a:spcPts val="0"/>
              </a:spcAft>
              <a:buClr>
                <a:srgbClr val="002060"/>
              </a:buClr>
              <a:buSzPts val="2800"/>
              <a:buNone/>
            </a:pPr>
            <a:r>
              <a:t/>
            </a:r>
            <a:endParaRPr b="1"/>
          </a:p>
        </p:txBody>
      </p:sp>
      <p:pic>
        <p:nvPicPr>
          <p:cNvPr id="198" name="Google Shape;198;p9"/>
          <p:cNvPicPr preferRelativeResize="0"/>
          <p:nvPr/>
        </p:nvPicPr>
        <p:blipFill rotWithShape="1">
          <a:blip r:embed="rId3">
            <a:alphaModFix/>
          </a:blip>
          <a:srcRect b="0" l="0" r="0" t="0"/>
          <a:stretch/>
        </p:blipFill>
        <p:spPr>
          <a:xfrm>
            <a:off x="8305782" y="1583961"/>
            <a:ext cx="3513610" cy="5040313"/>
          </a:xfrm>
          <a:prstGeom prst="rect">
            <a:avLst/>
          </a:prstGeom>
          <a:noFill/>
          <a:ln cap="flat" cmpd="sng" w="9525">
            <a:solidFill>
              <a:schemeClr val="dk1"/>
            </a:solidFill>
            <a:prstDash val="solid"/>
            <a:miter lim="800000"/>
            <a:headEnd len="sm" w="sm" type="none"/>
            <a:tailEnd len="sm" w="sm" type="none"/>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pic>
        <p:nvPicPr>
          <p:cNvPr id="203" name="Google Shape;203;p10"/>
          <p:cNvPicPr preferRelativeResize="0"/>
          <p:nvPr/>
        </p:nvPicPr>
        <p:blipFill rotWithShape="1">
          <a:blip r:embed="rId3">
            <a:alphaModFix/>
          </a:blip>
          <a:srcRect b="0" l="0" r="0" t="0"/>
          <a:stretch/>
        </p:blipFill>
        <p:spPr>
          <a:xfrm>
            <a:off x="1221156" y="217711"/>
            <a:ext cx="9647563" cy="7228112"/>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11"/>
          <p:cNvSpPr txBox="1"/>
          <p:nvPr>
            <p:ph type="title"/>
          </p:nvPr>
        </p:nvSpPr>
        <p:spPr>
          <a:xfrm>
            <a:off x="343526" y="365125"/>
            <a:ext cx="10515600" cy="91938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Arial"/>
              <a:buNone/>
            </a:pPr>
            <a:r>
              <a:rPr lang="en-GB">
                <a:latin typeface="Arial"/>
                <a:ea typeface="Arial"/>
                <a:cs typeface="Arial"/>
                <a:sym typeface="Arial"/>
              </a:rPr>
              <a:t>Developing new skills</a:t>
            </a:r>
            <a:endParaRPr/>
          </a:p>
        </p:txBody>
      </p:sp>
      <p:sp>
        <p:nvSpPr>
          <p:cNvPr id="209" name="Google Shape;209;p11"/>
          <p:cNvSpPr txBox="1"/>
          <p:nvPr>
            <p:ph idx="1" type="body"/>
          </p:nvPr>
        </p:nvSpPr>
        <p:spPr>
          <a:xfrm>
            <a:off x="343526" y="2060449"/>
            <a:ext cx="6362074" cy="470173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002060"/>
              </a:buClr>
              <a:buSzPts val="2800"/>
              <a:buChar char="•"/>
            </a:pPr>
            <a:r>
              <a:rPr lang="en-GB"/>
              <a:t>Collaboration with GG&amp;C Specialist Nurses </a:t>
            </a:r>
            <a:endParaRPr/>
          </a:p>
          <a:p>
            <a:pPr indent="-228600" lvl="0" marL="228600" rtl="0" algn="l">
              <a:lnSpc>
                <a:spcPct val="90000"/>
              </a:lnSpc>
              <a:spcBef>
                <a:spcPts val="1000"/>
              </a:spcBef>
              <a:spcAft>
                <a:spcPts val="0"/>
              </a:spcAft>
              <a:buClr>
                <a:srgbClr val="002060"/>
              </a:buClr>
              <a:buSzPts val="2800"/>
              <a:buChar char="•"/>
            </a:pPr>
            <a:r>
              <a:rPr lang="en-GB"/>
              <a:t>Staff information booklet </a:t>
            </a:r>
            <a:endParaRPr/>
          </a:p>
          <a:p>
            <a:pPr indent="-228600" lvl="0" marL="228600" rtl="0" algn="l">
              <a:lnSpc>
                <a:spcPct val="90000"/>
              </a:lnSpc>
              <a:spcBef>
                <a:spcPts val="1000"/>
              </a:spcBef>
              <a:spcAft>
                <a:spcPts val="0"/>
              </a:spcAft>
              <a:buClr>
                <a:srgbClr val="002060"/>
              </a:buClr>
              <a:buSzPts val="2800"/>
              <a:buChar char="•"/>
            </a:pPr>
            <a:r>
              <a:rPr lang="en-GB"/>
              <a:t>Education session inclusive of wider MDT </a:t>
            </a:r>
            <a:endParaRPr/>
          </a:p>
          <a:p>
            <a:pPr indent="-228600" lvl="0" marL="228600" rtl="0" algn="l">
              <a:lnSpc>
                <a:spcPct val="90000"/>
              </a:lnSpc>
              <a:spcBef>
                <a:spcPts val="1000"/>
              </a:spcBef>
              <a:spcAft>
                <a:spcPts val="0"/>
              </a:spcAft>
              <a:buClr>
                <a:srgbClr val="002060"/>
              </a:buClr>
              <a:buSzPts val="2800"/>
              <a:buChar char="•"/>
            </a:pPr>
            <a:r>
              <a:rPr lang="en-GB"/>
              <a:t>Multiple 1:1 education sessions within clinical area</a:t>
            </a:r>
            <a:endParaRPr/>
          </a:p>
          <a:p>
            <a:pPr indent="-228600" lvl="0" marL="228600" rtl="0" algn="l">
              <a:lnSpc>
                <a:spcPct val="90000"/>
              </a:lnSpc>
              <a:spcBef>
                <a:spcPts val="1000"/>
              </a:spcBef>
              <a:spcAft>
                <a:spcPts val="0"/>
              </a:spcAft>
              <a:buClr>
                <a:srgbClr val="002060"/>
              </a:buClr>
              <a:buSzPts val="2800"/>
              <a:buChar char="•"/>
            </a:pPr>
            <a:r>
              <a:rPr lang="en-GB"/>
              <a:t>1:1 working with staff on ward with Clinical Educator or Senior Charge Nurse </a:t>
            </a:r>
            <a:endParaRPr/>
          </a:p>
          <a:p>
            <a:pPr indent="-50800" lvl="0" marL="228600" rtl="0" algn="l">
              <a:lnSpc>
                <a:spcPct val="90000"/>
              </a:lnSpc>
              <a:spcBef>
                <a:spcPts val="1000"/>
              </a:spcBef>
              <a:spcAft>
                <a:spcPts val="0"/>
              </a:spcAft>
              <a:buClr>
                <a:srgbClr val="002060"/>
              </a:buClr>
              <a:buSzPts val="2800"/>
              <a:buNone/>
            </a:pPr>
            <a:r>
              <a:t/>
            </a:r>
            <a:endParaRPr/>
          </a:p>
          <a:p>
            <a:pPr indent="0" lvl="0" marL="0" rtl="0" algn="l">
              <a:lnSpc>
                <a:spcPct val="90000"/>
              </a:lnSpc>
              <a:spcBef>
                <a:spcPts val="1000"/>
              </a:spcBef>
              <a:spcAft>
                <a:spcPts val="0"/>
              </a:spcAft>
              <a:buClr>
                <a:srgbClr val="002060"/>
              </a:buClr>
              <a:buSzPts val="2800"/>
              <a:buNone/>
            </a:pPr>
            <a:r>
              <a:t/>
            </a:r>
            <a:endParaRPr/>
          </a:p>
        </p:txBody>
      </p:sp>
      <p:pic>
        <p:nvPicPr>
          <p:cNvPr id="210" name="Google Shape;210;p11"/>
          <p:cNvPicPr preferRelativeResize="0"/>
          <p:nvPr/>
        </p:nvPicPr>
        <p:blipFill rotWithShape="1">
          <a:blip r:embed="rId3">
            <a:alphaModFix/>
          </a:blip>
          <a:srcRect b="28751" l="13628" r="22722" t="25966"/>
          <a:stretch/>
        </p:blipFill>
        <p:spPr>
          <a:xfrm>
            <a:off x="7071360" y="2060448"/>
            <a:ext cx="4672222" cy="3401568"/>
          </a:xfrm>
          <a:prstGeom prst="rect">
            <a:avLst/>
          </a:prstGeom>
          <a:noFill/>
          <a:ln cap="flat" cmpd="sng" w="38100">
            <a:solidFill>
              <a:srgbClr val="1F3864"/>
            </a:solidFill>
            <a:prstDash val="solid"/>
            <a:round/>
            <a:headEnd len="sm" w="sm" type="none"/>
            <a:tailEnd len="sm" w="sm" type="none"/>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12"/>
          <p:cNvSpPr/>
          <p:nvPr/>
        </p:nvSpPr>
        <p:spPr>
          <a:xfrm>
            <a:off x="0" y="0"/>
            <a:ext cx="12192000" cy="6858000"/>
          </a:xfrm>
          <a:prstGeom prst="rect">
            <a:avLst/>
          </a:prstGeom>
          <a:solidFill>
            <a:srgbClr val="BD1F6A"/>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216" name="Google Shape;216;p12"/>
          <p:cNvPicPr preferRelativeResize="0"/>
          <p:nvPr/>
        </p:nvPicPr>
        <p:blipFill rotWithShape="1">
          <a:blip r:embed="rId3">
            <a:alphaModFix/>
          </a:blip>
          <a:srcRect b="0" l="0" r="0" t="0"/>
          <a:stretch/>
        </p:blipFill>
        <p:spPr>
          <a:xfrm>
            <a:off x="1393507" y="0"/>
            <a:ext cx="8152586" cy="7107935"/>
          </a:xfrm>
          <a:prstGeom prst="rect">
            <a:avLst/>
          </a:prstGeom>
          <a:noFill/>
          <a:ln>
            <a:noFill/>
          </a:ln>
        </p:spPr>
      </p:pic>
      <p:pic>
        <p:nvPicPr>
          <p:cNvPr id="217" name="Google Shape;217;p12"/>
          <p:cNvPicPr preferRelativeResize="0"/>
          <p:nvPr/>
        </p:nvPicPr>
        <p:blipFill rotWithShape="1">
          <a:blip r:embed="rId4">
            <a:alphaModFix/>
          </a:blip>
          <a:srcRect b="0" l="0" r="0" t="0"/>
          <a:stretch/>
        </p:blipFill>
        <p:spPr>
          <a:xfrm>
            <a:off x="10290048" y="237745"/>
            <a:ext cx="1597291" cy="1048678"/>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13"/>
          <p:cNvSpPr txBox="1"/>
          <p:nvPr>
            <p:ph type="title"/>
          </p:nvPr>
        </p:nvSpPr>
        <p:spPr>
          <a:xfrm>
            <a:off x="343526" y="365126"/>
            <a:ext cx="10515600" cy="96220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Calibri"/>
              <a:buNone/>
            </a:pPr>
            <a:r>
              <a:rPr lang="en-GB"/>
              <a:t>Case Study 1 video</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14"/>
          <p:cNvSpPr txBox="1"/>
          <p:nvPr>
            <p:ph type="title"/>
          </p:nvPr>
        </p:nvSpPr>
        <p:spPr>
          <a:xfrm>
            <a:off x="343526" y="365126"/>
            <a:ext cx="10515600" cy="74521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Calibri"/>
              <a:buNone/>
            </a:pPr>
            <a:r>
              <a:rPr lang="en-GB"/>
              <a:t>Case Study 2 – Collaboration (ENT) </a:t>
            </a:r>
            <a:endParaRPr/>
          </a:p>
        </p:txBody>
      </p:sp>
      <p:sp>
        <p:nvSpPr>
          <p:cNvPr id="228" name="Google Shape;228;p14"/>
          <p:cNvSpPr txBox="1"/>
          <p:nvPr>
            <p:ph idx="1" type="body"/>
          </p:nvPr>
        </p:nvSpPr>
        <p:spPr>
          <a:xfrm>
            <a:off x="343526" y="1918741"/>
            <a:ext cx="4533274" cy="4258221"/>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002060"/>
              </a:buClr>
              <a:buSzPts val="3200"/>
              <a:buChar char="•"/>
            </a:pPr>
            <a:r>
              <a:rPr lang="en-GB" sz="3200"/>
              <a:t>Individual level</a:t>
            </a:r>
            <a:endParaRPr/>
          </a:p>
          <a:p>
            <a:pPr indent="-228600" lvl="0" marL="228600" rtl="0" algn="l">
              <a:lnSpc>
                <a:spcPct val="90000"/>
              </a:lnSpc>
              <a:spcBef>
                <a:spcPts val="1000"/>
              </a:spcBef>
              <a:spcAft>
                <a:spcPts val="0"/>
              </a:spcAft>
              <a:buClr>
                <a:srgbClr val="002060"/>
              </a:buClr>
              <a:buSzPts val="3200"/>
              <a:buChar char="•"/>
            </a:pPr>
            <a:r>
              <a:rPr lang="en-GB" sz="3200"/>
              <a:t>Between NHS Boards</a:t>
            </a:r>
            <a:endParaRPr/>
          </a:p>
          <a:p>
            <a:pPr indent="-228600" lvl="0" marL="228600" rtl="0" algn="l">
              <a:lnSpc>
                <a:spcPct val="90000"/>
              </a:lnSpc>
              <a:spcBef>
                <a:spcPts val="1000"/>
              </a:spcBef>
              <a:spcAft>
                <a:spcPts val="0"/>
              </a:spcAft>
              <a:buClr>
                <a:srgbClr val="002060"/>
              </a:buClr>
              <a:buSzPts val="3200"/>
              <a:buChar char="•"/>
            </a:pPr>
            <a:r>
              <a:rPr lang="en-GB" sz="3200"/>
              <a:t>Internal collaboration</a:t>
            </a:r>
            <a:endParaRPr b="1" sz="3200"/>
          </a:p>
          <a:p>
            <a:pPr indent="-25400" lvl="0" marL="228600" rtl="0" algn="l">
              <a:lnSpc>
                <a:spcPct val="90000"/>
              </a:lnSpc>
              <a:spcBef>
                <a:spcPts val="1000"/>
              </a:spcBef>
              <a:spcAft>
                <a:spcPts val="0"/>
              </a:spcAft>
              <a:buClr>
                <a:srgbClr val="002060"/>
              </a:buClr>
              <a:buSzPts val="3200"/>
              <a:buNone/>
            </a:pPr>
            <a:r>
              <a:t/>
            </a:r>
            <a:endParaRPr b="1" sz="32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15"/>
          <p:cNvSpPr txBox="1"/>
          <p:nvPr>
            <p:ph type="title"/>
          </p:nvPr>
        </p:nvSpPr>
        <p:spPr>
          <a:xfrm>
            <a:off x="343526" y="365126"/>
            <a:ext cx="10515600" cy="96220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Calibri"/>
              <a:buNone/>
            </a:pPr>
            <a:r>
              <a:rPr lang="en-GB"/>
              <a:t>Case Study 2 video</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16"/>
          <p:cNvSpPr txBox="1"/>
          <p:nvPr>
            <p:ph type="title"/>
          </p:nvPr>
        </p:nvSpPr>
        <p:spPr>
          <a:xfrm>
            <a:off x="343526" y="365126"/>
            <a:ext cx="10515600" cy="74521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Calibri"/>
              <a:buNone/>
            </a:pPr>
            <a:r>
              <a:rPr lang="en-GB"/>
              <a:t>Case Study 3 – Patient Safety (Urology)</a:t>
            </a:r>
            <a:endParaRPr/>
          </a:p>
        </p:txBody>
      </p:sp>
      <p:sp>
        <p:nvSpPr>
          <p:cNvPr id="239" name="Google Shape;239;p16"/>
          <p:cNvSpPr txBox="1"/>
          <p:nvPr>
            <p:ph idx="1" type="body"/>
          </p:nvPr>
        </p:nvSpPr>
        <p:spPr>
          <a:xfrm>
            <a:off x="343526" y="1948721"/>
            <a:ext cx="9251578" cy="4228241"/>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rgbClr val="002060"/>
              </a:buClr>
              <a:buSzPts val="3200"/>
              <a:buChar char="•"/>
            </a:pPr>
            <a:r>
              <a:rPr lang="en-GB" sz="3200"/>
              <a:t>Referring Board and patient perspective: </a:t>
            </a:r>
            <a:endParaRPr sz="3200"/>
          </a:p>
          <a:p>
            <a:pPr indent="-228600" lvl="1" marL="685800" rtl="0" algn="l">
              <a:lnSpc>
                <a:spcPct val="90000"/>
              </a:lnSpc>
              <a:spcBef>
                <a:spcPts val="500"/>
              </a:spcBef>
              <a:spcAft>
                <a:spcPts val="0"/>
              </a:spcAft>
              <a:buClr>
                <a:srgbClr val="002060"/>
              </a:buClr>
              <a:buSzPts val="3200"/>
              <a:buChar char="•"/>
            </a:pPr>
            <a:r>
              <a:rPr lang="en-GB" sz="3200"/>
              <a:t>Referring Board perspective </a:t>
            </a:r>
            <a:endParaRPr/>
          </a:p>
          <a:p>
            <a:pPr indent="-228600" lvl="1" marL="685800" rtl="0" algn="l">
              <a:lnSpc>
                <a:spcPct val="90000"/>
              </a:lnSpc>
              <a:spcBef>
                <a:spcPts val="500"/>
              </a:spcBef>
              <a:spcAft>
                <a:spcPts val="0"/>
              </a:spcAft>
              <a:buClr>
                <a:srgbClr val="002060"/>
              </a:buClr>
              <a:buSzPts val="3200"/>
              <a:buChar char="•"/>
            </a:pPr>
            <a:r>
              <a:rPr lang="en-GB" sz="3200"/>
              <a:t>Referring Board anxieties</a:t>
            </a:r>
            <a:endParaRPr/>
          </a:p>
          <a:p>
            <a:pPr indent="-228600" lvl="1" marL="685800" rtl="0" algn="l">
              <a:lnSpc>
                <a:spcPct val="90000"/>
              </a:lnSpc>
              <a:spcBef>
                <a:spcPts val="500"/>
              </a:spcBef>
              <a:spcAft>
                <a:spcPts val="0"/>
              </a:spcAft>
              <a:buClr>
                <a:srgbClr val="002060"/>
              </a:buClr>
              <a:buSzPts val="3200"/>
              <a:buChar char="•"/>
            </a:pPr>
            <a:r>
              <a:rPr lang="en-GB" sz="3200"/>
              <a:t>Level of detail requested by NHS Golden Jubilee</a:t>
            </a:r>
            <a:endParaRPr/>
          </a:p>
          <a:p>
            <a:pPr indent="-228600" lvl="1" marL="685800" rtl="0" algn="l">
              <a:lnSpc>
                <a:spcPct val="90000"/>
              </a:lnSpc>
              <a:spcBef>
                <a:spcPts val="500"/>
              </a:spcBef>
              <a:spcAft>
                <a:spcPts val="0"/>
              </a:spcAft>
              <a:buClr>
                <a:srgbClr val="002060"/>
              </a:buClr>
              <a:buSzPts val="3200"/>
              <a:buChar char="•"/>
            </a:pPr>
            <a:r>
              <a:rPr lang="en-GB" sz="3200"/>
              <a:t>Safe, effective and high quality</a:t>
            </a:r>
            <a:endParaRPr sz="3200"/>
          </a:p>
          <a:p>
            <a:pPr indent="0" lvl="1" marL="457200" rtl="0" algn="l">
              <a:lnSpc>
                <a:spcPct val="90000"/>
              </a:lnSpc>
              <a:spcBef>
                <a:spcPts val="500"/>
              </a:spcBef>
              <a:spcAft>
                <a:spcPts val="0"/>
              </a:spcAft>
              <a:buClr>
                <a:srgbClr val="002060"/>
              </a:buClr>
              <a:buSzPts val="3200"/>
              <a:buFont typeface="Noto Sans Symbols"/>
              <a:buNone/>
            </a:pPr>
            <a:r>
              <a:t/>
            </a:r>
            <a:endParaRPr sz="3200"/>
          </a:p>
          <a:p>
            <a:pPr indent="-25400" lvl="0" marL="228600" rtl="0" algn="l">
              <a:lnSpc>
                <a:spcPct val="90000"/>
              </a:lnSpc>
              <a:spcBef>
                <a:spcPts val="1000"/>
              </a:spcBef>
              <a:spcAft>
                <a:spcPts val="0"/>
              </a:spcAft>
              <a:buClr>
                <a:srgbClr val="002060"/>
              </a:buClr>
              <a:buSzPts val="3200"/>
              <a:buNone/>
            </a:pPr>
            <a:r>
              <a:t/>
            </a:r>
            <a:endParaRPr sz="32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17"/>
          <p:cNvSpPr txBox="1"/>
          <p:nvPr>
            <p:ph type="title"/>
          </p:nvPr>
        </p:nvSpPr>
        <p:spPr>
          <a:xfrm>
            <a:off x="343526" y="365126"/>
            <a:ext cx="10515600" cy="96220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Calibri"/>
              <a:buNone/>
            </a:pPr>
            <a:r>
              <a:rPr lang="en-GB"/>
              <a:t>Case Study 3 video</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18"/>
          <p:cNvSpPr txBox="1"/>
          <p:nvPr>
            <p:ph type="title"/>
          </p:nvPr>
        </p:nvSpPr>
        <p:spPr>
          <a:xfrm>
            <a:off x="343526" y="365126"/>
            <a:ext cx="10515600" cy="74521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Calibri"/>
              <a:buNone/>
            </a:pPr>
            <a:r>
              <a:rPr lang="en-GB"/>
              <a:t>Patient Safety</a:t>
            </a:r>
            <a:endParaRPr/>
          </a:p>
        </p:txBody>
      </p:sp>
      <p:sp>
        <p:nvSpPr>
          <p:cNvPr id="250" name="Google Shape;250;p18"/>
          <p:cNvSpPr txBox="1"/>
          <p:nvPr>
            <p:ph idx="1" type="body"/>
          </p:nvPr>
        </p:nvSpPr>
        <p:spPr>
          <a:xfrm>
            <a:off x="343526" y="1933731"/>
            <a:ext cx="9117466" cy="4243231"/>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rgbClr val="002060"/>
              </a:buClr>
              <a:buSzPts val="3200"/>
              <a:buChar char="•"/>
            </a:pPr>
            <a:r>
              <a:rPr b="1" lang="en-GB" sz="3200">
                <a:latin typeface="Calibri"/>
                <a:ea typeface="Calibri"/>
                <a:cs typeface="Calibri"/>
                <a:sym typeface="Calibri"/>
              </a:rPr>
              <a:t>Inclusion of all relevant stakeholders:</a:t>
            </a:r>
            <a:endParaRPr b="1" sz="3200">
              <a:latin typeface="Calibri"/>
              <a:ea typeface="Calibri"/>
              <a:cs typeface="Calibri"/>
              <a:sym typeface="Calibri"/>
            </a:endParaRPr>
          </a:p>
          <a:p>
            <a:pPr indent="-228600" lvl="1" marL="685800" rtl="0" algn="l">
              <a:lnSpc>
                <a:spcPct val="90000"/>
              </a:lnSpc>
              <a:spcBef>
                <a:spcPts val="500"/>
              </a:spcBef>
              <a:spcAft>
                <a:spcPts val="0"/>
              </a:spcAft>
              <a:buClr>
                <a:srgbClr val="002060"/>
              </a:buClr>
              <a:buSzPts val="3200"/>
              <a:buChar char="•"/>
            </a:pPr>
            <a:r>
              <a:rPr b="1" lang="en-GB" sz="3200">
                <a:latin typeface="Calibri"/>
                <a:ea typeface="Calibri"/>
                <a:cs typeface="Calibri"/>
                <a:sym typeface="Calibri"/>
              </a:rPr>
              <a:t>Advanced Nurse Practitioners, Hospital at Night and Critical Care</a:t>
            </a:r>
            <a:endParaRPr/>
          </a:p>
          <a:p>
            <a:pPr indent="-228600" lvl="1" marL="685800" rtl="0" algn="l">
              <a:lnSpc>
                <a:spcPct val="90000"/>
              </a:lnSpc>
              <a:spcBef>
                <a:spcPts val="500"/>
              </a:spcBef>
              <a:spcAft>
                <a:spcPts val="0"/>
              </a:spcAft>
              <a:buClr>
                <a:srgbClr val="002060"/>
              </a:buClr>
              <a:buSzPts val="3200"/>
              <a:buChar char="•"/>
            </a:pPr>
            <a:r>
              <a:rPr b="1" lang="en-GB" sz="3200">
                <a:latin typeface="Calibri"/>
                <a:ea typeface="Calibri"/>
                <a:cs typeface="Calibri"/>
                <a:sym typeface="Calibri"/>
              </a:rPr>
              <a:t>Initial introductions</a:t>
            </a:r>
            <a:endParaRPr/>
          </a:p>
          <a:p>
            <a:pPr indent="-228600" lvl="1" marL="685800" rtl="0" algn="l">
              <a:lnSpc>
                <a:spcPct val="90000"/>
              </a:lnSpc>
              <a:spcBef>
                <a:spcPts val="500"/>
              </a:spcBef>
              <a:spcAft>
                <a:spcPts val="0"/>
              </a:spcAft>
              <a:buClr>
                <a:srgbClr val="002060"/>
              </a:buClr>
              <a:buSzPts val="3200"/>
              <a:buChar char="•"/>
            </a:pPr>
            <a:r>
              <a:rPr b="1" lang="en-GB" sz="3200">
                <a:latin typeface="Calibri"/>
                <a:ea typeface="Calibri"/>
                <a:cs typeface="Calibri"/>
                <a:sym typeface="Calibri"/>
              </a:rPr>
              <a:t>Building robust relationships with relevant personnel in referring Boards </a:t>
            </a:r>
            <a:endParaRPr b="1"/>
          </a:p>
          <a:p>
            <a:pPr indent="-25400" lvl="0" marL="228600" rtl="0" algn="l">
              <a:lnSpc>
                <a:spcPct val="90000"/>
              </a:lnSpc>
              <a:spcBef>
                <a:spcPts val="1000"/>
              </a:spcBef>
              <a:spcAft>
                <a:spcPts val="0"/>
              </a:spcAft>
              <a:buClr>
                <a:srgbClr val="002060"/>
              </a:buClr>
              <a:buSzPts val="3200"/>
              <a:buNone/>
            </a:pPr>
            <a:r>
              <a:t/>
            </a:r>
            <a:endParaRPr b="1" sz="3200">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19"/>
          <p:cNvSpPr txBox="1"/>
          <p:nvPr>
            <p:ph type="title"/>
          </p:nvPr>
        </p:nvSpPr>
        <p:spPr>
          <a:xfrm>
            <a:off x="343526" y="365126"/>
            <a:ext cx="10515600" cy="74521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Calibri"/>
              <a:buNone/>
            </a:pPr>
            <a:r>
              <a:rPr lang="en-GB"/>
              <a:t>Identifying skills and knowledge gaps</a:t>
            </a:r>
            <a:endParaRPr/>
          </a:p>
        </p:txBody>
      </p:sp>
      <p:sp>
        <p:nvSpPr>
          <p:cNvPr id="256" name="Google Shape;256;p19"/>
          <p:cNvSpPr txBox="1"/>
          <p:nvPr>
            <p:ph idx="1" type="body"/>
          </p:nvPr>
        </p:nvSpPr>
        <p:spPr>
          <a:xfrm>
            <a:off x="343526" y="2083633"/>
            <a:ext cx="9641722" cy="4093329"/>
          </a:xfrm>
          <a:prstGeom prst="rect">
            <a:avLst/>
          </a:prstGeom>
          <a:noFill/>
          <a:ln>
            <a:noFill/>
          </a:ln>
        </p:spPr>
        <p:txBody>
          <a:bodyPr anchorCtr="0" anchor="t" bIns="45700" lIns="91425" spcFirstLastPara="1" rIns="91425" wrap="square" tIns="45700">
            <a:noAutofit/>
          </a:bodyPr>
          <a:lstStyle/>
          <a:p>
            <a:pPr indent="-342900" lvl="0" marL="342900" rtl="0" algn="l">
              <a:lnSpc>
                <a:spcPct val="90000"/>
              </a:lnSpc>
              <a:spcBef>
                <a:spcPts val="0"/>
              </a:spcBef>
              <a:spcAft>
                <a:spcPts val="0"/>
              </a:spcAft>
              <a:buClr>
                <a:srgbClr val="002060"/>
              </a:buClr>
              <a:buSzPts val="3200"/>
              <a:buChar char="•"/>
            </a:pPr>
            <a:r>
              <a:rPr lang="en-GB" sz="3200"/>
              <a:t>Right skills, right time, right place</a:t>
            </a:r>
            <a:endParaRPr/>
          </a:p>
          <a:p>
            <a:pPr indent="-342900" lvl="0" marL="342900" rtl="0" algn="l">
              <a:lnSpc>
                <a:spcPct val="90000"/>
              </a:lnSpc>
              <a:spcBef>
                <a:spcPts val="1000"/>
              </a:spcBef>
              <a:spcAft>
                <a:spcPts val="0"/>
              </a:spcAft>
              <a:buClr>
                <a:srgbClr val="002060"/>
              </a:buClr>
              <a:buSzPts val="3200"/>
              <a:buChar char="•"/>
            </a:pPr>
            <a:r>
              <a:rPr lang="en-GB" sz="3200"/>
              <a:t>Educational gaps and transferable skills</a:t>
            </a:r>
            <a:endParaRPr/>
          </a:p>
          <a:p>
            <a:pPr indent="-342900" lvl="0" marL="342900" rtl="0" algn="l">
              <a:lnSpc>
                <a:spcPct val="90000"/>
              </a:lnSpc>
              <a:spcBef>
                <a:spcPts val="1000"/>
              </a:spcBef>
              <a:spcAft>
                <a:spcPts val="0"/>
              </a:spcAft>
              <a:buClr>
                <a:srgbClr val="002060"/>
              </a:buClr>
              <a:buSzPts val="3200"/>
              <a:buChar char="•"/>
            </a:pPr>
            <a:r>
              <a:rPr lang="en-GB" sz="3200"/>
              <a:t>Allocated study time</a:t>
            </a:r>
            <a:endParaRPr/>
          </a:p>
          <a:p>
            <a:pPr indent="-342900" lvl="0" marL="342900" rtl="0" algn="l">
              <a:lnSpc>
                <a:spcPct val="90000"/>
              </a:lnSpc>
              <a:spcBef>
                <a:spcPts val="1000"/>
              </a:spcBef>
              <a:spcAft>
                <a:spcPts val="0"/>
              </a:spcAft>
              <a:buClr>
                <a:srgbClr val="002060"/>
              </a:buClr>
              <a:buSzPts val="3200"/>
              <a:buChar char="•"/>
            </a:pPr>
            <a:r>
              <a:rPr lang="en-GB" sz="3200"/>
              <a:t>Collaboration with external nurse specialists, consultants and Allied Health Professionals</a:t>
            </a:r>
            <a:endParaRPr sz="32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20"/>
          <p:cNvSpPr txBox="1"/>
          <p:nvPr>
            <p:ph type="title"/>
          </p:nvPr>
        </p:nvSpPr>
        <p:spPr>
          <a:xfrm>
            <a:off x="343526" y="365126"/>
            <a:ext cx="10515600" cy="74521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Calibri"/>
              <a:buNone/>
            </a:pPr>
            <a:r>
              <a:rPr lang="en-GB"/>
              <a:t>Identifying skills and knowledge gaps</a:t>
            </a:r>
            <a:endParaRPr/>
          </a:p>
        </p:txBody>
      </p:sp>
      <p:sp>
        <p:nvSpPr>
          <p:cNvPr id="262" name="Google Shape;262;p20"/>
          <p:cNvSpPr txBox="1"/>
          <p:nvPr>
            <p:ph idx="1" type="body"/>
          </p:nvPr>
        </p:nvSpPr>
        <p:spPr>
          <a:xfrm>
            <a:off x="343526" y="2158585"/>
            <a:ext cx="8125560" cy="3929890"/>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rgbClr val="002060"/>
              </a:buClr>
              <a:buSzPts val="3200"/>
              <a:buChar char="•"/>
            </a:pPr>
            <a:r>
              <a:rPr lang="en-GB" sz="3200"/>
              <a:t>Safe staffing levels:</a:t>
            </a:r>
            <a:endParaRPr/>
          </a:p>
          <a:p>
            <a:pPr indent="-228600" lvl="1" marL="685800" rtl="0" algn="l">
              <a:lnSpc>
                <a:spcPct val="90000"/>
              </a:lnSpc>
              <a:spcBef>
                <a:spcPts val="500"/>
              </a:spcBef>
              <a:spcAft>
                <a:spcPts val="0"/>
              </a:spcAft>
              <a:buClr>
                <a:srgbClr val="002060"/>
              </a:buClr>
              <a:buSzPts val="3200"/>
              <a:buChar char="•"/>
            </a:pPr>
            <a:r>
              <a:rPr lang="en-GB" sz="3200"/>
              <a:t>Nurse to patient ratio and skill mix</a:t>
            </a:r>
            <a:endParaRPr/>
          </a:p>
          <a:p>
            <a:pPr indent="-228600" lvl="1" marL="685800" rtl="0" algn="l">
              <a:lnSpc>
                <a:spcPct val="90000"/>
              </a:lnSpc>
              <a:spcBef>
                <a:spcPts val="500"/>
              </a:spcBef>
              <a:spcAft>
                <a:spcPts val="0"/>
              </a:spcAft>
              <a:buClr>
                <a:srgbClr val="002060"/>
              </a:buClr>
              <a:buSzPts val="3200"/>
              <a:buChar char="•"/>
            </a:pPr>
            <a:r>
              <a:rPr lang="en-GB" sz="3200"/>
              <a:t>Recruitment drive</a:t>
            </a:r>
            <a:endParaRPr/>
          </a:p>
          <a:p>
            <a:pPr indent="-228600" lvl="1" marL="685800" rtl="0" algn="l">
              <a:lnSpc>
                <a:spcPct val="90000"/>
              </a:lnSpc>
              <a:spcBef>
                <a:spcPts val="500"/>
              </a:spcBef>
              <a:spcAft>
                <a:spcPts val="0"/>
              </a:spcAft>
              <a:buClr>
                <a:srgbClr val="002060"/>
              </a:buClr>
              <a:buSzPts val="3200"/>
              <a:buChar char="•"/>
            </a:pPr>
            <a:r>
              <a:rPr lang="en-GB" sz="3200"/>
              <a:t>Duty rotas </a:t>
            </a:r>
            <a:endParaRPr/>
          </a:p>
          <a:p>
            <a:pPr indent="-228600" lvl="1" marL="685800" rtl="0" algn="l">
              <a:lnSpc>
                <a:spcPct val="90000"/>
              </a:lnSpc>
              <a:spcBef>
                <a:spcPts val="500"/>
              </a:spcBef>
              <a:spcAft>
                <a:spcPts val="0"/>
              </a:spcAft>
              <a:buClr>
                <a:srgbClr val="002060"/>
              </a:buClr>
              <a:buSzPts val="3200"/>
              <a:buChar char="•"/>
            </a:pPr>
            <a:r>
              <a:rPr lang="en-GB" sz="3200"/>
              <a:t>Staff confidence and utilising existing skills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21"/>
          <p:cNvSpPr txBox="1"/>
          <p:nvPr>
            <p:ph type="title"/>
          </p:nvPr>
        </p:nvSpPr>
        <p:spPr>
          <a:xfrm>
            <a:off x="343526" y="365126"/>
            <a:ext cx="10515600" cy="74521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Calibri"/>
              <a:buNone/>
            </a:pPr>
            <a:r>
              <a:rPr lang="en-GB"/>
              <a:t>Clinical Governance</a:t>
            </a:r>
            <a:endParaRPr/>
          </a:p>
        </p:txBody>
      </p:sp>
      <p:sp>
        <p:nvSpPr>
          <p:cNvPr id="268" name="Google Shape;268;p21"/>
          <p:cNvSpPr txBox="1"/>
          <p:nvPr>
            <p:ph idx="1" type="body"/>
          </p:nvPr>
        </p:nvSpPr>
        <p:spPr>
          <a:xfrm>
            <a:off x="343526" y="2128603"/>
            <a:ext cx="8125560" cy="4048359"/>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rgbClr val="002060"/>
              </a:buClr>
              <a:buSzPts val="3200"/>
              <a:buChar char="•"/>
            </a:pPr>
            <a:r>
              <a:rPr lang="en-GB" sz="3200"/>
              <a:t>Sharing learning opportunities</a:t>
            </a:r>
            <a:endParaRPr/>
          </a:p>
          <a:p>
            <a:pPr indent="-228600" lvl="0" marL="228600" rtl="0" algn="l">
              <a:lnSpc>
                <a:spcPct val="90000"/>
              </a:lnSpc>
              <a:spcBef>
                <a:spcPts val="1000"/>
              </a:spcBef>
              <a:spcAft>
                <a:spcPts val="0"/>
              </a:spcAft>
              <a:buClr>
                <a:srgbClr val="002060"/>
              </a:buClr>
              <a:buSzPts val="3200"/>
              <a:buChar char="•"/>
            </a:pPr>
            <a:r>
              <a:rPr lang="en-GB" sz="3200"/>
              <a:t>Learning “On the job” </a:t>
            </a:r>
            <a:endParaRPr/>
          </a:p>
          <a:p>
            <a:pPr indent="-228600" lvl="0" marL="228600" rtl="0" algn="l">
              <a:lnSpc>
                <a:spcPct val="90000"/>
              </a:lnSpc>
              <a:spcBef>
                <a:spcPts val="1000"/>
              </a:spcBef>
              <a:spcAft>
                <a:spcPts val="0"/>
              </a:spcAft>
              <a:buClr>
                <a:srgbClr val="002060"/>
              </a:buClr>
              <a:buSzPts val="3200"/>
              <a:buChar char="•"/>
            </a:pPr>
            <a:r>
              <a:rPr lang="en-GB" sz="3200"/>
              <a:t>Openness and transparency</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22"/>
          <p:cNvSpPr txBox="1"/>
          <p:nvPr>
            <p:ph type="title"/>
          </p:nvPr>
        </p:nvSpPr>
        <p:spPr>
          <a:xfrm>
            <a:off x="225542" y="365126"/>
            <a:ext cx="7967482" cy="1402714"/>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Calibri"/>
              <a:buNone/>
            </a:pPr>
            <a:r>
              <a:rPr lang="en-GB"/>
              <a:t>Learning from NHS Golden Jubilee perspective</a:t>
            </a:r>
            <a:endParaRPr/>
          </a:p>
        </p:txBody>
      </p:sp>
      <p:sp>
        <p:nvSpPr>
          <p:cNvPr id="274" name="Google Shape;274;p22"/>
          <p:cNvSpPr txBox="1"/>
          <p:nvPr>
            <p:ph idx="1" type="body"/>
          </p:nvPr>
        </p:nvSpPr>
        <p:spPr>
          <a:xfrm>
            <a:off x="343526" y="2533339"/>
            <a:ext cx="8922394" cy="3643624"/>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rgbClr val="002060"/>
              </a:buClr>
              <a:buSzPts val="3200"/>
              <a:buChar char="•"/>
            </a:pPr>
            <a:r>
              <a:rPr lang="en-GB" sz="3200"/>
              <a:t>Dr Mark MacGregor, Medical Director, </a:t>
            </a:r>
            <a:br>
              <a:rPr lang="en-GB" sz="3200"/>
            </a:br>
            <a:r>
              <a:rPr lang="en-GB" sz="3200"/>
              <a:t>NHS Golden Jubilee</a:t>
            </a:r>
            <a:endParaRPr/>
          </a:p>
          <a:p>
            <a:pPr indent="-228600" lvl="0" marL="228600" rtl="0" algn="l">
              <a:lnSpc>
                <a:spcPct val="90000"/>
              </a:lnSpc>
              <a:spcBef>
                <a:spcPts val="1000"/>
              </a:spcBef>
              <a:spcAft>
                <a:spcPts val="0"/>
              </a:spcAft>
              <a:buClr>
                <a:srgbClr val="002060"/>
              </a:buClr>
              <a:buSzPts val="3200"/>
              <a:buChar char="•"/>
            </a:pPr>
            <a:r>
              <a:rPr lang="en-GB" sz="3200"/>
              <a:t>Jane Rodman, Head of Nursing – Elective Services, NHS Golden Jubilee</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gdc798873c2_0_0"/>
          <p:cNvSpPr txBox="1"/>
          <p:nvPr>
            <p:ph type="title"/>
          </p:nvPr>
        </p:nvSpPr>
        <p:spPr>
          <a:xfrm>
            <a:off x="2577392" y="2848701"/>
            <a:ext cx="7967400" cy="14028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Calibri"/>
              <a:buNone/>
            </a:pPr>
            <a:r>
              <a:rPr lang="en-GB"/>
              <a:t>Video - </a:t>
            </a:r>
            <a:r>
              <a:rPr lang="en-GB"/>
              <a:t>Learning from NHS Golden Jubilee perspective</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23"/>
          <p:cNvSpPr txBox="1"/>
          <p:nvPr>
            <p:ph type="title"/>
          </p:nvPr>
        </p:nvSpPr>
        <p:spPr>
          <a:xfrm>
            <a:off x="343526" y="365126"/>
            <a:ext cx="10515600" cy="70065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Calibri"/>
              <a:buNone/>
            </a:pPr>
            <a:r>
              <a:rPr lang="en-GB"/>
              <a:t>Feedback</a:t>
            </a:r>
            <a:endParaRPr/>
          </a:p>
        </p:txBody>
      </p:sp>
      <p:sp>
        <p:nvSpPr>
          <p:cNvPr id="285" name="Google Shape;285;p23"/>
          <p:cNvSpPr/>
          <p:nvPr/>
        </p:nvSpPr>
        <p:spPr>
          <a:xfrm>
            <a:off x="321041" y="1516207"/>
            <a:ext cx="1929655" cy="1600200"/>
          </a:xfrm>
          <a:prstGeom prst="wedgeRoundRectCallout">
            <a:avLst>
              <a:gd fmla="val -20833" name="adj1"/>
              <a:gd fmla="val 62500" name="adj2"/>
              <a:gd fmla="val 0" name="adj3"/>
            </a:avLst>
          </a:prstGeom>
          <a:solidFill>
            <a:srgbClr val="DDEAF6"/>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b="1" lang="en-GB" sz="1400">
                <a:solidFill>
                  <a:srgbClr val="1F3864"/>
                </a:solidFill>
                <a:latin typeface="Arial"/>
                <a:ea typeface="Arial"/>
                <a:cs typeface="Arial"/>
                <a:sym typeface="Arial"/>
              </a:rPr>
              <a:t>Many thanks for GJ's ongoing support for our H&amp;N operations.</a:t>
            </a:r>
            <a:endParaRPr/>
          </a:p>
          <a:p>
            <a:pPr indent="0" lvl="0" marL="0" marR="0" rtl="0" algn="l">
              <a:spcBef>
                <a:spcPts val="0"/>
              </a:spcBef>
              <a:spcAft>
                <a:spcPts val="0"/>
              </a:spcAft>
              <a:buNone/>
            </a:pPr>
            <a:r>
              <a:rPr b="1" lang="en-GB" sz="1400">
                <a:solidFill>
                  <a:srgbClr val="1F3864"/>
                </a:solidFill>
                <a:latin typeface="Arial"/>
                <a:ea typeface="Arial"/>
                <a:cs typeface="Arial"/>
                <a:sym typeface="Arial"/>
              </a:rPr>
              <a:t>The service have been fantastic.</a:t>
            </a:r>
            <a:endParaRPr/>
          </a:p>
          <a:p>
            <a:pPr indent="0" lvl="0" marL="0" marR="0" rtl="0" algn="ctr">
              <a:spcBef>
                <a:spcPts val="0"/>
              </a:spcBef>
              <a:spcAft>
                <a:spcPts val="0"/>
              </a:spcAft>
              <a:buNone/>
            </a:pPr>
            <a:r>
              <a:t/>
            </a:r>
            <a:endParaRPr b="1" sz="1400">
              <a:solidFill>
                <a:srgbClr val="1F3864"/>
              </a:solidFill>
              <a:latin typeface="Arial"/>
              <a:ea typeface="Arial"/>
              <a:cs typeface="Arial"/>
              <a:sym typeface="Arial"/>
            </a:endParaRPr>
          </a:p>
        </p:txBody>
      </p:sp>
      <p:sp>
        <p:nvSpPr>
          <p:cNvPr id="286" name="Google Shape;286;p23"/>
          <p:cNvSpPr/>
          <p:nvPr/>
        </p:nvSpPr>
        <p:spPr>
          <a:xfrm>
            <a:off x="3671053" y="1065779"/>
            <a:ext cx="2608721" cy="2649136"/>
          </a:xfrm>
          <a:prstGeom prst="wedgeRectCallout">
            <a:avLst>
              <a:gd fmla="val 17990" name="adj1"/>
              <a:gd fmla="val 77926" name="adj2"/>
            </a:avLst>
          </a:prstGeom>
          <a:solidFill>
            <a:srgbClr val="FFEFF7"/>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1400">
                <a:solidFill>
                  <a:srgbClr val="1F3864"/>
                </a:solidFill>
                <a:latin typeface="Arial"/>
                <a:ea typeface="Arial"/>
                <a:cs typeface="Arial"/>
                <a:sym typeface="Arial"/>
              </a:rPr>
              <a:t>On behalf of the ENT department thank you all for your hard work and flexibility. It is fantastic that the Head and Neck cancer patients are still getting excellent care when things are so difficult and different from our normal ways of working.</a:t>
            </a:r>
            <a:endParaRPr/>
          </a:p>
          <a:p>
            <a:pPr indent="0" lvl="0" marL="0" marR="0" rtl="0" algn="ctr">
              <a:spcBef>
                <a:spcPts val="0"/>
              </a:spcBef>
              <a:spcAft>
                <a:spcPts val="0"/>
              </a:spcAft>
              <a:buNone/>
            </a:pPr>
            <a:r>
              <a:t/>
            </a:r>
            <a:endParaRPr b="1" sz="1400">
              <a:solidFill>
                <a:srgbClr val="1F3864"/>
              </a:solidFill>
              <a:latin typeface="Arial"/>
              <a:ea typeface="Arial"/>
              <a:cs typeface="Arial"/>
              <a:sym typeface="Arial"/>
            </a:endParaRPr>
          </a:p>
        </p:txBody>
      </p:sp>
      <p:sp>
        <p:nvSpPr>
          <p:cNvPr id="287" name="Google Shape;287;p23"/>
          <p:cNvSpPr/>
          <p:nvPr/>
        </p:nvSpPr>
        <p:spPr>
          <a:xfrm>
            <a:off x="6340287" y="1902542"/>
            <a:ext cx="3045760" cy="2333283"/>
          </a:xfrm>
          <a:prstGeom prst="wedgeEllipseCallout">
            <a:avLst>
              <a:gd fmla="val -38052" name="adj1"/>
              <a:gd fmla="val 49444" name="adj2"/>
            </a:avLst>
          </a:prstGeom>
          <a:solidFill>
            <a:srgbClr val="9CC2E5"/>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1400">
                <a:solidFill>
                  <a:srgbClr val="1F3864"/>
                </a:solidFill>
                <a:latin typeface="Arial"/>
                <a:ea typeface="Arial"/>
                <a:cs typeface="Arial"/>
                <a:sym typeface="Arial"/>
              </a:rPr>
              <a:t>Dear Elaine,</a:t>
            </a:r>
            <a:endParaRPr/>
          </a:p>
          <a:p>
            <a:pPr indent="0" lvl="0" marL="0" marR="0" rtl="0" algn="ctr">
              <a:spcBef>
                <a:spcPts val="0"/>
              </a:spcBef>
              <a:spcAft>
                <a:spcPts val="0"/>
              </a:spcAft>
              <a:buNone/>
            </a:pPr>
            <a:r>
              <a:rPr b="1" lang="en-GB" sz="1400">
                <a:solidFill>
                  <a:srgbClr val="1F3864"/>
                </a:solidFill>
                <a:latin typeface="Arial"/>
                <a:ea typeface="Arial"/>
                <a:cs typeface="Arial"/>
                <a:sym typeface="Arial"/>
              </a:rPr>
              <a:t>all went perfectly fine, staff were all brilliant, venue is excellent, we felt at really at home like we were in Wishaw although first time in GJ. please send a big thank you.</a:t>
            </a:r>
            <a:endParaRPr/>
          </a:p>
          <a:p>
            <a:pPr indent="0" lvl="0" marL="0" marR="0" rtl="0" algn="ctr">
              <a:spcBef>
                <a:spcPts val="0"/>
              </a:spcBef>
              <a:spcAft>
                <a:spcPts val="0"/>
              </a:spcAft>
              <a:buNone/>
            </a:pPr>
            <a:r>
              <a:t/>
            </a:r>
            <a:endParaRPr b="1" sz="1400">
              <a:solidFill>
                <a:srgbClr val="1F3864"/>
              </a:solidFill>
              <a:latin typeface="Arial"/>
              <a:ea typeface="Arial"/>
              <a:cs typeface="Arial"/>
              <a:sym typeface="Arial"/>
            </a:endParaRPr>
          </a:p>
        </p:txBody>
      </p:sp>
      <p:sp>
        <p:nvSpPr>
          <p:cNvPr id="288" name="Google Shape;288;p23"/>
          <p:cNvSpPr/>
          <p:nvPr/>
        </p:nvSpPr>
        <p:spPr>
          <a:xfrm>
            <a:off x="5943598" y="4760259"/>
            <a:ext cx="1465731" cy="1667433"/>
          </a:xfrm>
          <a:prstGeom prst="wedgeRoundRectCallout">
            <a:avLst>
              <a:gd fmla="val -1373" name="adj1"/>
              <a:gd fmla="val 64254" name="adj2"/>
              <a:gd fmla="val 16667" name="adj3"/>
            </a:avLst>
          </a:prstGeom>
          <a:solidFill>
            <a:srgbClr val="BD1F6A"/>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b="1" lang="en-GB" sz="1400">
                <a:solidFill>
                  <a:schemeClr val="lt1"/>
                </a:solidFill>
                <a:latin typeface="Arial"/>
                <a:ea typeface="Arial"/>
                <a:cs typeface="Arial"/>
                <a:sym typeface="Arial"/>
              </a:rPr>
              <a:t>Was absolutely fantastic. Thanks to the team if you could let them know. </a:t>
            </a:r>
            <a:endParaRPr/>
          </a:p>
        </p:txBody>
      </p:sp>
      <p:sp>
        <p:nvSpPr>
          <p:cNvPr id="289" name="Google Shape;289;p23"/>
          <p:cNvSpPr/>
          <p:nvPr/>
        </p:nvSpPr>
        <p:spPr>
          <a:xfrm>
            <a:off x="9632577" y="2356598"/>
            <a:ext cx="2288241" cy="1210237"/>
          </a:xfrm>
          <a:prstGeom prst="wedgeEllipseCallout">
            <a:avLst>
              <a:gd fmla="val -49495" name="adj1"/>
              <a:gd fmla="val 48941" name="adj2"/>
            </a:avLst>
          </a:prstGeom>
          <a:solidFill>
            <a:srgbClr val="DDEAF6"/>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b="1" lang="en-GB" sz="1400">
                <a:solidFill>
                  <a:srgbClr val="1F3864"/>
                </a:solidFill>
                <a:latin typeface="Arial"/>
                <a:ea typeface="Arial"/>
                <a:cs typeface="Arial"/>
                <a:sym typeface="Arial"/>
              </a:rPr>
              <a:t>Let me know when we can come back and do some cases.</a:t>
            </a:r>
            <a:endParaRPr/>
          </a:p>
        </p:txBody>
      </p:sp>
      <p:sp>
        <p:nvSpPr>
          <p:cNvPr id="290" name="Google Shape;290;p23"/>
          <p:cNvSpPr/>
          <p:nvPr/>
        </p:nvSpPr>
        <p:spPr>
          <a:xfrm>
            <a:off x="779928" y="3751729"/>
            <a:ext cx="2393578" cy="2608730"/>
          </a:xfrm>
          <a:prstGeom prst="wedgeRectCallout">
            <a:avLst>
              <a:gd fmla="val -2671" name="adj1"/>
              <a:gd fmla="val 60776" name="adj2"/>
            </a:avLst>
          </a:prstGeom>
          <a:solidFill>
            <a:srgbClr val="FFEFF7"/>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1400">
                <a:solidFill>
                  <a:srgbClr val="1F3864"/>
                </a:solidFill>
                <a:latin typeface="Arial"/>
                <a:ea typeface="Arial"/>
                <a:cs typeface="Arial"/>
                <a:sym typeface="Arial"/>
              </a:rPr>
              <a:t>What became immediately evident, was how safe, secure and well cared for she felt. I am writing to express my deepest gratitude for the compassionate quality care my mother consistently experienced from staff at all organisational levels.</a:t>
            </a:r>
            <a:endParaRPr/>
          </a:p>
        </p:txBody>
      </p:sp>
      <p:sp>
        <p:nvSpPr>
          <p:cNvPr id="291" name="Google Shape;291;p23"/>
          <p:cNvSpPr/>
          <p:nvPr/>
        </p:nvSpPr>
        <p:spPr>
          <a:xfrm>
            <a:off x="7530352" y="4355746"/>
            <a:ext cx="2043951" cy="1082485"/>
          </a:xfrm>
          <a:prstGeom prst="wedgeRoundRectCallout">
            <a:avLst>
              <a:gd fmla="val 5164" name="adj1"/>
              <a:gd fmla="val 79774" name="adj2"/>
              <a:gd fmla="val 16667" name="adj3"/>
            </a:avLst>
          </a:prstGeom>
          <a:solidFill>
            <a:srgbClr val="FFEFF7"/>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b="1" lang="en-GB" sz="1400">
                <a:solidFill>
                  <a:srgbClr val="1F3864"/>
                </a:solidFill>
                <a:latin typeface="Arial"/>
                <a:ea typeface="Arial"/>
                <a:cs typeface="Arial"/>
                <a:sym typeface="Arial"/>
              </a:rPr>
              <a:t>The patient wanting to thank medical staff for being clear, caring and patient.</a:t>
            </a:r>
            <a:endParaRPr/>
          </a:p>
        </p:txBody>
      </p:sp>
      <p:sp>
        <p:nvSpPr>
          <p:cNvPr id="292" name="Google Shape;292;p23"/>
          <p:cNvSpPr/>
          <p:nvPr/>
        </p:nvSpPr>
        <p:spPr>
          <a:xfrm>
            <a:off x="3173506" y="4047565"/>
            <a:ext cx="2649069" cy="2312894"/>
          </a:xfrm>
          <a:prstGeom prst="wedgeEllipseCallout">
            <a:avLst>
              <a:gd fmla="val -20833" name="adj1"/>
              <a:gd fmla="val 62500" name="adj2"/>
            </a:avLst>
          </a:prstGeom>
          <a:solidFill>
            <a:srgbClr val="9CC2E5"/>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1400">
                <a:solidFill>
                  <a:srgbClr val="1F3864"/>
                </a:solidFill>
                <a:latin typeface="Arial"/>
                <a:ea typeface="Arial"/>
                <a:cs typeface="Arial"/>
                <a:sym typeface="Arial"/>
              </a:rPr>
              <a:t>Patient cannot thank the staff on 4 East for being so kind and caring during his long stay.  He expressed they 'have became like family’.</a:t>
            </a:r>
            <a:endParaRPr/>
          </a:p>
        </p:txBody>
      </p:sp>
      <p:sp>
        <p:nvSpPr>
          <p:cNvPr id="293" name="Google Shape;293;p23"/>
          <p:cNvSpPr/>
          <p:nvPr/>
        </p:nvSpPr>
        <p:spPr>
          <a:xfrm>
            <a:off x="9614646" y="4040840"/>
            <a:ext cx="2326348" cy="2521319"/>
          </a:xfrm>
          <a:prstGeom prst="wedgeRectCallout">
            <a:avLst>
              <a:gd fmla="val -64650" name="adj1"/>
              <a:gd fmla="val 34556" name="adj2"/>
            </a:avLst>
          </a:prstGeom>
          <a:solidFill>
            <a:srgbClr val="9CC2E5"/>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b="1" lang="en-GB" sz="1400">
                <a:solidFill>
                  <a:srgbClr val="1F3864"/>
                </a:solidFill>
                <a:latin typeface="Arial"/>
                <a:ea typeface="Arial"/>
                <a:cs typeface="Arial"/>
                <a:sym typeface="Arial"/>
              </a:rPr>
              <a:t>While being in hospital and with the stimulation of chatting to staff I notice that she is 'brighter', her voice is stronger and her humour has returned – all without drugs! Just because the connection of people who care and take an interest.</a:t>
            </a:r>
            <a:endParaRPr/>
          </a:p>
        </p:txBody>
      </p:sp>
      <p:sp>
        <p:nvSpPr>
          <p:cNvPr id="294" name="Google Shape;294;p23"/>
          <p:cNvSpPr/>
          <p:nvPr/>
        </p:nvSpPr>
        <p:spPr>
          <a:xfrm>
            <a:off x="8875058" y="803459"/>
            <a:ext cx="1479176" cy="1553139"/>
          </a:xfrm>
          <a:prstGeom prst="wedgeRoundRectCallout">
            <a:avLst>
              <a:gd fmla="val -20833" name="adj1"/>
              <a:gd fmla="val 62500" name="adj2"/>
              <a:gd fmla="val 0" name="adj3"/>
            </a:avLst>
          </a:prstGeom>
          <a:solidFill>
            <a:srgbClr val="BD1F6A"/>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b="1" lang="en-GB" sz="1400">
                <a:solidFill>
                  <a:schemeClr val="lt1"/>
                </a:solidFill>
                <a:latin typeface="Arial"/>
                <a:ea typeface="Arial"/>
                <a:cs typeface="Arial"/>
                <a:sym typeface="Arial"/>
              </a:rPr>
              <a:t>Hi Elaine, the lists went really well, and the staff are great.</a:t>
            </a:r>
            <a:endParaRPr/>
          </a:p>
        </p:txBody>
      </p:sp>
      <p:sp>
        <p:nvSpPr>
          <p:cNvPr id="295" name="Google Shape;295;p23"/>
          <p:cNvSpPr/>
          <p:nvPr/>
        </p:nvSpPr>
        <p:spPr>
          <a:xfrm>
            <a:off x="1987933" y="2538137"/>
            <a:ext cx="1743080" cy="1028698"/>
          </a:xfrm>
          <a:prstGeom prst="wedgeEllipseCallout">
            <a:avLst>
              <a:gd fmla="val 23815" name="adj1"/>
              <a:gd fmla="val 58208" name="adj2"/>
            </a:avLst>
          </a:prstGeom>
          <a:solidFill>
            <a:srgbClr val="BD1F6A"/>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b="1" lang="en-GB" sz="1400">
                <a:solidFill>
                  <a:schemeClr val="lt1"/>
                </a:solidFill>
                <a:latin typeface="Arial"/>
                <a:ea typeface="Arial"/>
                <a:cs typeface="Arial"/>
                <a:sym typeface="Arial"/>
              </a:rPr>
              <a:t>A big thank you from Forth Valley.</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24"/>
          <p:cNvSpPr txBox="1"/>
          <p:nvPr>
            <p:ph idx="1" type="body"/>
          </p:nvPr>
        </p:nvSpPr>
        <p:spPr>
          <a:xfrm>
            <a:off x="599008" y="430317"/>
            <a:ext cx="3681984" cy="170688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002060"/>
              </a:buClr>
              <a:buSzPts val="5400"/>
              <a:buNone/>
            </a:pPr>
            <a:r>
              <a:rPr b="1" lang="en-GB" sz="5400"/>
              <a:t>Questions?</a:t>
            </a:r>
            <a:endParaRPr b="1" sz="5400"/>
          </a:p>
        </p:txBody>
      </p:sp>
      <p:pic>
        <p:nvPicPr>
          <p:cNvPr id="301" name="Google Shape;301;p24"/>
          <p:cNvPicPr preferRelativeResize="0"/>
          <p:nvPr/>
        </p:nvPicPr>
        <p:blipFill rotWithShape="1">
          <a:blip r:embed="rId3">
            <a:alphaModFix/>
          </a:blip>
          <a:srcRect b="0" l="0" r="0" t="0"/>
          <a:stretch/>
        </p:blipFill>
        <p:spPr>
          <a:xfrm>
            <a:off x="3905290" y="1283757"/>
            <a:ext cx="4646295" cy="4956048"/>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2021-04-14T11:10:02Z</dcterms:created>
  <dc:creator>Murison L (Laura)</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hecked by">
    <vt:lpwstr>32123</vt:lpwstr>
  </property>
  <property fmtid="{D5CDD505-2E9C-101B-9397-08002B2CF9AE}" pid="3" name="Objective-Id">
    <vt:lpwstr>A32887402</vt:lpwstr>
  </property>
  <property fmtid="{D5CDD505-2E9C-101B-9397-08002B2CF9AE}" pid="4" name="Objective-Title">
    <vt:lpwstr>2021 - NHS Scotland Event - Programme - Template Title Slide</vt:lpwstr>
  </property>
  <property fmtid="{D5CDD505-2E9C-101B-9397-08002B2CF9AE}" pid="5" name="Objective-Description">
    <vt:lpwstr/>
  </property>
  <property fmtid="{D5CDD505-2E9C-101B-9397-08002B2CF9AE}" pid="6" name="Objective-CreationStamp">
    <vt:filetime>2021-04-14T12:14:37Z</vt:filetime>
  </property>
  <property fmtid="{D5CDD505-2E9C-101B-9397-08002B2CF9AE}" pid="7" name="Objective-IsApproved">
    <vt:bool>false</vt:bool>
  </property>
  <property fmtid="{D5CDD505-2E9C-101B-9397-08002B2CF9AE}" pid="8" name="Objective-IsPublished">
    <vt:bool>true</vt:bool>
  </property>
  <property fmtid="{D5CDD505-2E9C-101B-9397-08002B2CF9AE}" pid="9" name="Objective-DatePublished">
    <vt:filetime>2021-04-28T10:36:15Z</vt:filetime>
  </property>
  <property fmtid="{D5CDD505-2E9C-101B-9397-08002B2CF9AE}" pid="10" name="Objective-ModificationStamp">
    <vt:filetime>2021-04-28T10:36:15Z</vt:filetime>
  </property>
  <property fmtid="{D5CDD505-2E9C-101B-9397-08002B2CF9AE}" pid="11" name="Objective-Owner">
    <vt:lpwstr>Tait, Rebecca R (U417171)</vt:lpwstr>
  </property>
  <property fmtid="{D5CDD505-2E9C-101B-9397-08002B2CF9AE}" pid="12" name="Objective-Path">
    <vt:lpwstr>Objective Global Folder:SG File Plan:Health, nutrition and care:National Health Service (NHS):General:Casework: National Health Service (NHS) - general:DG Health - Business Management and Support: Communications: NHS Scotland Event 2021: 2020-2025</vt:lpwstr>
  </property>
  <property fmtid="{D5CDD505-2E9C-101B-9397-08002B2CF9AE}" pid="13" name="Objective-Parent">
    <vt:lpwstr>DG Health - Business Management and Support: Communications: NHS Scotland Event 2021: 2020-2025</vt:lpwstr>
  </property>
  <property fmtid="{D5CDD505-2E9C-101B-9397-08002B2CF9AE}" pid="14" name="Objective-State">
    <vt:lpwstr>Published</vt:lpwstr>
  </property>
  <property fmtid="{D5CDD505-2E9C-101B-9397-08002B2CF9AE}" pid="15" name="Objective-VersionId">
    <vt:lpwstr>vA48295503</vt:lpwstr>
  </property>
  <property fmtid="{D5CDD505-2E9C-101B-9397-08002B2CF9AE}" pid="16" name="Objective-Version">
    <vt:lpwstr>2.0</vt:lpwstr>
  </property>
  <property fmtid="{D5CDD505-2E9C-101B-9397-08002B2CF9AE}" pid="17" name="Objective-VersionNumber">
    <vt:r8>2.0</vt:r8>
  </property>
  <property fmtid="{D5CDD505-2E9C-101B-9397-08002B2CF9AE}" pid="18" name="Objective-VersionComment">
    <vt:lpwstr>Update</vt:lpwstr>
  </property>
  <property fmtid="{D5CDD505-2E9C-101B-9397-08002B2CF9AE}" pid="19" name="Objective-FileNumber">
    <vt:lpwstr>CASE/533161</vt:lpwstr>
  </property>
  <property fmtid="{D5CDD505-2E9C-101B-9397-08002B2CF9AE}" pid="20" name="Objective-Classification">
    <vt:lpwstr>OFFICIAL</vt:lpwstr>
  </property>
  <property fmtid="{D5CDD505-2E9C-101B-9397-08002B2CF9AE}" pid="21" name="Objective-Caveats">
    <vt:lpwstr>Caveat for access to SG Fileplan</vt:lpwstr>
  </property>
  <property fmtid="{D5CDD505-2E9C-101B-9397-08002B2CF9AE}" pid="22" name="Objective-Date of Original">
    <vt:lpwstr/>
  </property>
  <property fmtid="{D5CDD505-2E9C-101B-9397-08002B2CF9AE}" pid="23" name="Objective-Date Received">
    <vt:lpwstr/>
  </property>
  <property fmtid="{D5CDD505-2E9C-101B-9397-08002B2CF9AE}" pid="24" name="Objective-SG Web Publication - Category">
    <vt:lpwstr/>
  </property>
  <property fmtid="{D5CDD505-2E9C-101B-9397-08002B2CF9AE}" pid="25" name="Objective-SG Web Publication - Category 2 Classification">
    <vt:lpwstr/>
  </property>
  <property fmtid="{D5CDD505-2E9C-101B-9397-08002B2CF9AE}" pid="26" name="Objective-Connect Creator">
    <vt:lpwstr/>
  </property>
  <property fmtid="{D5CDD505-2E9C-101B-9397-08002B2CF9AE}" pid="27" name="Objective-Required Redaction">
    <vt:lpwstr/>
  </property>
  <property fmtid="{D5CDD505-2E9C-101B-9397-08002B2CF9AE}" pid="28" name="ContentTypeId">
    <vt:lpwstr>0x010100615803DF3CD2E74786F02FFB7FA66B2A</vt:lpwstr>
  </property>
</Properties>
</file>