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Lst>
  <p:sldSz cy="6858000" cx="12192000"/>
  <p:notesSz cx="6797675" cy="9926625"/>
  <p:embeddedFontLst>
    <p:embeddedFont>
      <p:font typeface="Sanchez"/>
      <p:regular r:id="rId44"/>
      <p: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46" roundtripDataSignature="AMtx7mgiKQ+PnAUtgPdelB0pKZmhuVo+5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20" Type="http://schemas.openxmlformats.org/officeDocument/2006/relationships/slide" Target="slides/slide16.xml"/><Relationship Id="rId42" Type="http://schemas.openxmlformats.org/officeDocument/2006/relationships/slide" Target="slides/slide38.xml"/><Relationship Id="rId41" Type="http://schemas.openxmlformats.org/officeDocument/2006/relationships/slide" Target="slides/slide37.xml"/><Relationship Id="rId22" Type="http://schemas.openxmlformats.org/officeDocument/2006/relationships/slide" Target="slides/slide18.xml"/><Relationship Id="rId44" Type="http://schemas.openxmlformats.org/officeDocument/2006/relationships/font" Target="fonts/Sanchez-regular.fntdata"/><Relationship Id="rId21" Type="http://schemas.openxmlformats.org/officeDocument/2006/relationships/slide" Target="slides/slide17.xml"/><Relationship Id="rId43" Type="http://schemas.openxmlformats.org/officeDocument/2006/relationships/slide" Target="slides/slide39.xml"/><Relationship Id="rId24" Type="http://schemas.openxmlformats.org/officeDocument/2006/relationships/slide" Target="slides/slide20.xml"/><Relationship Id="rId46" Type="http://customschemas.google.com/relationships/presentationmetadata" Target="metadata"/><Relationship Id="rId23" Type="http://schemas.openxmlformats.org/officeDocument/2006/relationships/slide" Target="slides/slide19.xml"/><Relationship Id="rId45" Type="http://schemas.openxmlformats.org/officeDocument/2006/relationships/font" Target="fonts/Sanchez-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schemas.openxmlformats.org/officeDocument/2006/relationships/slide" Target="slides/slide35.xml"/><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46400" cy="4968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49688" y="0"/>
            <a:ext cx="2946400" cy="4968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429750"/>
            <a:ext cx="2946400" cy="496888"/>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 name="Shape 42"/>
        <p:cNvGrpSpPr/>
        <p:nvPr/>
      </p:nvGrpSpPr>
      <p:grpSpPr>
        <a:xfrm>
          <a:off x="0" y="0"/>
          <a:ext cx="0" cy="0"/>
          <a:chOff x="0" y="0"/>
          <a:chExt cx="0" cy="0"/>
        </a:xfrm>
      </p:grpSpPr>
      <p:sp>
        <p:nvSpPr>
          <p:cNvPr id="43" name="Google Shape;43;p1: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 name="Google Shape;44;p1: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 name="Shape 48"/>
        <p:cNvGrpSpPr/>
        <p:nvPr/>
      </p:nvGrpSpPr>
      <p:grpSpPr>
        <a:xfrm>
          <a:off x="0" y="0"/>
          <a:ext cx="0" cy="0"/>
          <a:chOff x="0" y="0"/>
          <a:chExt cx="0" cy="0"/>
        </a:xfrm>
      </p:grpSpPr>
      <p:sp>
        <p:nvSpPr>
          <p:cNvPr id="49" name="Google Shape;49;p2: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 name="Google Shape;50;p2: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p3: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 name="Google Shape;55;p3: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p4: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 name="Google Shape;60;p4: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p5: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 name="Google Shape;67;p5: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p6: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 name="Google Shape;73;p6: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p7: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 name="Google Shape;79;p7: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In my presentation, I will cover… (3 bullets)</a:t>
            </a:r>
            <a:endParaRPr/>
          </a:p>
          <a:p>
            <a:pPr indent="0" lvl="0" marL="0" rtl="0" algn="l">
              <a:spcBef>
                <a:spcPts val="0"/>
              </a:spcBef>
              <a:spcAft>
                <a:spcPts val="0"/>
              </a:spcAft>
              <a:buNone/>
            </a:pPr>
            <a:br>
              <a:rPr lang="en-GB"/>
            </a:br>
            <a:r>
              <a:rPr lang="en-GB"/>
              <a:t>But before I begin, I want to start by telling you a bit more about the children and families we support – and their needs during this time.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The children and families we support often have very complex lives – juggling to balance caring for their child’s condition and needs, as well as often other siblings and work commitments.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The pandemic made families lives more complex – and also more isolated.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Many families shielded early, and were reluctant to let car einto their homes at first. </a:t>
            </a:r>
            <a:endParaRPr/>
          </a:p>
        </p:txBody>
      </p:sp>
      <p:sp>
        <p:nvSpPr>
          <p:cNvPr id="80" name="Google Shape;80;p7: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8: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 name="Google Shape;91;p8: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GB"/>
              <a:t>In adapting our services, we were guided by five priorities centred on keeping vital services going:</a:t>
            </a:r>
            <a:endParaRPr/>
          </a:p>
          <a:p>
            <a:pPr indent="0" lvl="0" marL="0" rtl="0" algn="l">
              <a:spcBef>
                <a:spcPts val="0"/>
              </a:spcBef>
              <a:spcAft>
                <a:spcPts val="0"/>
              </a:spcAft>
              <a:buNone/>
            </a:pPr>
            <a:r>
              <a:t/>
            </a:r>
            <a:endParaRPr/>
          </a:p>
          <a:p>
            <a:pPr indent="-171450" lvl="0" marL="171450" rtl="0" algn="l">
              <a:spcBef>
                <a:spcPts val="0"/>
              </a:spcBef>
              <a:spcAft>
                <a:spcPts val="0"/>
              </a:spcAft>
              <a:buClr>
                <a:schemeClr val="dk1"/>
              </a:buClr>
              <a:buSzPts val="1200"/>
              <a:buFont typeface="Arial"/>
              <a:buChar char="•"/>
            </a:pPr>
            <a:r>
              <a:rPr lang="en-GB"/>
              <a:t>Delivering as much care as we can, safely, in the ways that support families the most.</a:t>
            </a:r>
            <a:endParaRPr/>
          </a:p>
          <a:p>
            <a:pPr indent="-171450" lvl="0" marL="171450" rtl="0" algn="l">
              <a:spcBef>
                <a:spcPts val="0"/>
              </a:spcBef>
              <a:spcAft>
                <a:spcPts val="0"/>
              </a:spcAft>
              <a:buClr>
                <a:schemeClr val="dk1"/>
              </a:buClr>
              <a:buSzPts val="1200"/>
              <a:buFont typeface="Arial"/>
              <a:buChar char="•"/>
            </a:pPr>
            <a:r>
              <a:rPr lang="en-GB"/>
              <a:t>Ensuring our services adapt in ways that are right for the children and families we support.</a:t>
            </a:r>
            <a:endParaRPr/>
          </a:p>
          <a:p>
            <a:pPr indent="-171450" lvl="0" marL="171450" rtl="0" algn="l">
              <a:spcBef>
                <a:spcPts val="0"/>
              </a:spcBef>
              <a:spcAft>
                <a:spcPts val="0"/>
              </a:spcAft>
              <a:buClr>
                <a:schemeClr val="dk1"/>
              </a:buClr>
              <a:buSzPts val="1200"/>
              <a:buFont typeface="Arial"/>
              <a:buChar char="•"/>
            </a:pPr>
            <a:r>
              <a:rPr lang="en-GB"/>
              <a:t>Using technology to deliver care through our virtual children's hospice in a way that will see it become integrated into future service offering.</a:t>
            </a:r>
            <a:endParaRPr/>
          </a:p>
          <a:p>
            <a:pPr indent="-171450" lvl="0" marL="171450" rtl="0" algn="l">
              <a:spcBef>
                <a:spcPts val="0"/>
              </a:spcBef>
              <a:spcAft>
                <a:spcPts val="0"/>
              </a:spcAft>
              <a:buClr>
                <a:schemeClr val="dk1"/>
              </a:buClr>
              <a:buSzPts val="1200"/>
              <a:buFont typeface="Arial"/>
              <a:buChar char="•"/>
            </a:pPr>
            <a:r>
              <a:rPr lang="en-GB"/>
              <a:t>Working closely with the NHS and Local Authorities to ensure joined up efforts.</a:t>
            </a:r>
            <a:endParaRPr/>
          </a:p>
          <a:p>
            <a:pPr indent="-171450" lvl="0" marL="171450" rtl="0" algn="l">
              <a:spcBef>
                <a:spcPts val="0"/>
              </a:spcBef>
              <a:spcAft>
                <a:spcPts val="0"/>
              </a:spcAft>
              <a:buClr>
                <a:schemeClr val="dk1"/>
              </a:buClr>
              <a:buSzPts val="1200"/>
              <a:buFont typeface="Arial"/>
              <a:buChar char="•"/>
            </a:pPr>
            <a:r>
              <a:rPr lang="en-GB"/>
              <a:t>Maintaining fundraising and funding to ensure care continues in this continuously challenging time.</a:t>
            </a:r>
            <a:endParaRPr/>
          </a:p>
          <a:p>
            <a:pPr indent="-95250" lvl="0" marL="171450" rtl="0" algn="l">
              <a:spcBef>
                <a:spcPts val="0"/>
              </a:spcBef>
              <a:spcAft>
                <a:spcPts val="0"/>
              </a:spcAft>
              <a:buClr>
                <a:schemeClr val="dk1"/>
              </a:buClr>
              <a:buSzPts val="1200"/>
              <a:buFont typeface="Arial"/>
              <a:buNone/>
            </a:pPr>
            <a:r>
              <a:t/>
            </a:r>
            <a:endParaRPr/>
          </a:p>
          <a:p>
            <a:pPr indent="0" lvl="0" marL="0" rtl="0" algn="l">
              <a:spcBef>
                <a:spcPts val="0"/>
              </a:spcBef>
              <a:spcAft>
                <a:spcPts val="0"/>
              </a:spcAft>
              <a:buClr>
                <a:schemeClr val="dk1"/>
              </a:buClr>
              <a:buSzPts val="1200"/>
              <a:buFont typeface="Arial"/>
              <a:buNone/>
            </a:pPr>
            <a:r>
              <a:rPr lang="en-GB"/>
              <a:t>Also knew we needed to work to pace, while being a good partner to others </a:t>
            </a:r>
            <a:endParaRPr/>
          </a:p>
          <a:p>
            <a:pPr indent="-95250" lvl="0" marL="171450" rtl="0" algn="l">
              <a:spcBef>
                <a:spcPts val="0"/>
              </a:spcBef>
              <a:spcAft>
                <a:spcPts val="0"/>
              </a:spcAft>
              <a:buClr>
                <a:schemeClr val="dk1"/>
              </a:buClr>
              <a:buSzPts val="1200"/>
              <a:buFont typeface="Arial"/>
              <a:buNone/>
            </a:pPr>
            <a:r>
              <a:t/>
            </a:r>
            <a:endParaRPr/>
          </a:p>
          <a:p>
            <a:pPr indent="-95250" lvl="0" marL="171450" rtl="0" algn="l">
              <a:spcBef>
                <a:spcPts val="0"/>
              </a:spcBef>
              <a:spcAft>
                <a:spcPts val="0"/>
              </a:spcAft>
              <a:buClr>
                <a:schemeClr val="dk1"/>
              </a:buClr>
              <a:buSzPts val="1200"/>
              <a:buFont typeface="Arial"/>
              <a:buNone/>
            </a:pPr>
            <a:r>
              <a:t/>
            </a:r>
            <a:endParaRPr/>
          </a:p>
        </p:txBody>
      </p:sp>
      <p:sp>
        <p:nvSpPr>
          <p:cNvPr id="92" name="Google Shape;92;p8: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9: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 name="Google Shape;121;p9: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Making sure our hospices operated safely has obviously been a huge priority for us. </a:t>
            </a:r>
            <a:endParaRPr/>
          </a:p>
          <a:p>
            <a:pPr indent="0" lvl="0" marL="0" rtl="0" algn="l">
              <a:spcBef>
                <a:spcPts val="0"/>
              </a:spcBef>
              <a:spcAft>
                <a:spcPts val="0"/>
              </a:spcAft>
              <a:buNone/>
            </a:pPr>
            <a:r>
              <a:rPr lang="en-GB"/>
              <a:t>We appointed Nicky Bridges – who you’ll hear from next – as our pandemic lead across all settings, and worked closely with Health Protection Scotland and the Care Inspectorate to update them on our plans. We kept lines of communication open with other children’s hospices across the UK, adult hospices in Scotland, and hospital teams to learn from best practice. We also worked closely with NHS Lothian – and would like to thank Julie McGill and others there who helped source us PPE at the start of the pandemic when it was short on the ground. </a:t>
            </a:r>
            <a:endParaRPr/>
          </a:p>
          <a:p>
            <a:pPr indent="0" lvl="0" marL="0" rtl="0" algn="l">
              <a:spcBef>
                <a:spcPts val="0"/>
              </a:spcBef>
              <a:spcAft>
                <a:spcPts val="0"/>
              </a:spcAft>
              <a:buNone/>
            </a:pPr>
            <a:r>
              <a:rPr lang="en-GB"/>
              <a:t>And importantly, we worked hard to reassure families that our hospices were safe places to come to. </a:t>
            </a:r>
            <a:endParaRPr/>
          </a:p>
          <a:p>
            <a:pPr indent="0" lvl="0" marL="0" rtl="0" algn="l">
              <a:spcBef>
                <a:spcPts val="0"/>
              </a:spcBef>
              <a:spcAft>
                <a:spcPts val="0"/>
              </a:spcAft>
              <a:buNone/>
            </a:pPr>
            <a:r>
              <a:rPr lang="en-GB"/>
              <a:t>Here’s a short video we made to tell families about the changes they could expect.  </a:t>
            </a:r>
            <a:endParaRPr/>
          </a:p>
          <a:p>
            <a:pPr indent="0" lvl="0" marL="0" rtl="0" algn="l">
              <a:spcBef>
                <a:spcPts val="0"/>
              </a:spcBef>
              <a:spcAft>
                <a:spcPts val="0"/>
              </a:spcAft>
              <a:buNone/>
            </a:pPr>
            <a:r>
              <a:t/>
            </a:r>
            <a:endParaRPr/>
          </a:p>
        </p:txBody>
      </p:sp>
      <p:sp>
        <p:nvSpPr>
          <p:cNvPr id="122" name="Google Shape;122;p9: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10: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 name="Google Shape;127;p10: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Children and families are at the heart of everything we do, and making sure we thought about their safety and wellbeing in all aspects of what we did was a huge part of our service redesign.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[Content will depend on what Sharon says and what needs to be added to tee that up] </a:t>
            </a:r>
            <a:endParaRPr/>
          </a:p>
        </p:txBody>
      </p:sp>
      <p:sp>
        <p:nvSpPr>
          <p:cNvPr id="128" name="Google Shape;128;p10: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11: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 name="Google Shape;135;p11: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Introduce the video </a:t>
            </a:r>
            <a:endParaRPr/>
          </a:p>
        </p:txBody>
      </p:sp>
      <p:sp>
        <p:nvSpPr>
          <p:cNvPr id="136" name="Google Shape;136;p11: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2: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p12: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Central to achieving what we set out to do was taking our staff with us – creating the conditions in which they could excel, and ensuring that they felt safe, supported and resilient.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Like every workplace, our staff had their own challenges – be it that they had to shield for health reasons, had to juggle children at home, or were struggling with feeling isolated if living alone. [Sue to outline what we did to ensure staff felt psychologically supported].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But there was also the challenge of shifting staff from the hospice to the community. While staff could see if was the right service model, some team members understandably felt apprehensive as they had not done home care before. [Sue to outline what we did to ensure staff got training, support etc to upskill into new roles].</a:t>
            </a:r>
            <a:endParaRPr/>
          </a:p>
        </p:txBody>
      </p:sp>
      <p:sp>
        <p:nvSpPr>
          <p:cNvPr id="142" name="Google Shape;142;p12: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13: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 name="Google Shape;149;p13: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14: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 name="Google Shape;154;p14: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5" name="Google Shape;155;p14: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5: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 name="Google Shape;166;p15: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6: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p16: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p16: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7: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3" name="Google Shape;183;p17: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GB"/>
              <a:t>And then talk about Calum’s story</a:t>
            </a:r>
            <a:endParaRPr/>
          </a:p>
          <a:p>
            <a:pPr indent="0" lvl="0" marL="0" rtl="0" algn="l">
              <a:spcBef>
                <a:spcPts val="0"/>
              </a:spcBef>
              <a:spcAft>
                <a:spcPts val="0"/>
              </a:spcAft>
              <a:buNone/>
            </a:pPr>
            <a:r>
              <a:t/>
            </a:r>
            <a:endParaRPr/>
          </a:p>
        </p:txBody>
      </p:sp>
      <p:sp>
        <p:nvSpPr>
          <p:cNvPr id="184" name="Google Shape;184;p17: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8: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8" name="Google Shape;218;p18: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 name="Google Shape;219;p18: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9: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 name="Google Shape;226;p19: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p19: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20: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2" name="Google Shape;232;p20: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21: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9" name="Google Shape;239;p21: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22: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4" name="Google Shape;244;p22: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p:txBody>
      </p:sp>
      <p:sp>
        <p:nvSpPr>
          <p:cNvPr id="245" name="Google Shape;245;p22: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23: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6" name="Google Shape;256;p23: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24: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2" name="Google Shape;262;p24: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3" name="Google Shape;263;p24: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25: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4" name="Google Shape;274;p25: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sz="1200"/>
              <a:t>… If families can’t come to the hospice right now, we will bring the hospice to them.</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GB" sz="1200"/>
              <a:t>Ref the various ways we did this – kindness calls/ phone calls / Zoom/ NHS Near Me etc </a:t>
            </a:r>
            <a:endParaRPr/>
          </a:p>
          <a:p>
            <a:pPr indent="0" lvl="0" marL="0" rtl="0" algn="l">
              <a:spcBef>
                <a:spcPts val="0"/>
              </a:spcBef>
              <a:spcAft>
                <a:spcPts val="0"/>
              </a:spcAft>
              <a:buNone/>
            </a:pPr>
            <a:r>
              <a:t/>
            </a:r>
            <a:endParaRPr sz="1200"/>
          </a:p>
          <a:p>
            <a:pPr indent="0" lvl="0" marL="0" rtl="0" algn="l">
              <a:spcBef>
                <a:spcPts val="0"/>
              </a:spcBef>
              <a:spcAft>
                <a:spcPts val="0"/>
              </a:spcAft>
              <a:buNone/>
            </a:pPr>
            <a:r>
              <a:t/>
            </a:r>
            <a:endParaRPr/>
          </a:p>
        </p:txBody>
      </p:sp>
      <p:sp>
        <p:nvSpPr>
          <p:cNvPr id="275" name="Google Shape;275;p25: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26: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2" name="Google Shape;282;p26: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GB" sz="1200">
                <a:solidFill>
                  <a:schemeClr val="dk1"/>
                </a:solidFill>
                <a:latin typeface="Sanchez"/>
                <a:ea typeface="Sanchez"/>
                <a:cs typeface="Sanchez"/>
                <a:sym typeface="Sanchez"/>
              </a:rPr>
              <a:t>Getting it off the ground</a:t>
            </a:r>
            <a:endParaRPr/>
          </a:p>
          <a:p>
            <a:pPr indent="0" lvl="0" marL="0" rtl="0" algn="l">
              <a:spcBef>
                <a:spcPts val="0"/>
              </a:spcBef>
              <a:spcAft>
                <a:spcPts val="0"/>
              </a:spcAft>
              <a:buNone/>
            </a:pPr>
            <a:r>
              <a:t/>
            </a:r>
            <a:endParaRPr b="1" sz="1200">
              <a:solidFill>
                <a:schemeClr val="dk1"/>
              </a:solidFill>
              <a:latin typeface="Sanchez"/>
              <a:ea typeface="Sanchez"/>
              <a:cs typeface="Sanchez"/>
              <a:sym typeface="Sanchez"/>
            </a:endParaRPr>
          </a:p>
          <a:p>
            <a:pPr indent="-285750" lvl="0" marL="285750" rtl="0" algn="l">
              <a:spcBef>
                <a:spcPts val="0"/>
              </a:spcBef>
              <a:spcAft>
                <a:spcPts val="0"/>
              </a:spcAft>
              <a:buClr>
                <a:schemeClr val="dk1"/>
              </a:buClr>
              <a:buSzPts val="1200"/>
              <a:buFont typeface="Arial"/>
              <a:buChar char="•"/>
            </a:pPr>
            <a:r>
              <a:rPr lang="en-GB" sz="1200">
                <a:solidFill>
                  <a:schemeClr val="dk1"/>
                </a:solidFill>
                <a:latin typeface="Sanchez"/>
                <a:ea typeface="Sanchez"/>
                <a:cs typeface="Sanchez"/>
                <a:sym typeface="Sanchez"/>
              </a:rPr>
              <a:t>Clear leadership vision </a:t>
            </a:r>
            <a:endParaRPr/>
          </a:p>
          <a:p>
            <a:pPr indent="-209550" lvl="0" marL="285750" rtl="0" algn="l">
              <a:spcBef>
                <a:spcPts val="0"/>
              </a:spcBef>
              <a:spcAft>
                <a:spcPts val="0"/>
              </a:spcAft>
              <a:buClr>
                <a:schemeClr val="dk1"/>
              </a:buClr>
              <a:buSzPts val="1200"/>
              <a:buFont typeface="Arial"/>
              <a:buNone/>
            </a:pPr>
            <a:r>
              <a:t/>
            </a:r>
            <a:endParaRPr sz="1200">
              <a:solidFill>
                <a:schemeClr val="dk1"/>
              </a:solidFill>
              <a:latin typeface="Sanchez"/>
              <a:ea typeface="Sanchez"/>
              <a:cs typeface="Sanchez"/>
              <a:sym typeface="Sanchez"/>
            </a:endParaRPr>
          </a:p>
          <a:p>
            <a:pPr indent="-285750" lvl="0" marL="285750" rtl="0" algn="l">
              <a:spcBef>
                <a:spcPts val="0"/>
              </a:spcBef>
              <a:spcAft>
                <a:spcPts val="0"/>
              </a:spcAft>
              <a:buClr>
                <a:schemeClr val="dk1"/>
              </a:buClr>
              <a:buSzPts val="1200"/>
              <a:buFont typeface="Arial"/>
              <a:buChar char="•"/>
            </a:pPr>
            <a:r>
              <a:rPr lang="en-GB" sz="1200">
                <a:solidFill>
                  <a:schemeClr val="dk1"/>
                </a:solidFill>
                <a:latin typeface="Sanchez"/>
                <a:ea typeface="Sanchez"/>
                <a:cs typeface="Sanchez"/>
                <a:sym typeface="Sanchez"/>
              </a:rPr>
              <a:t>2 managers with permission</a:t>
            </a:r>
            <a:r>
              <a:rPr b="1" lang="en-GB" sz="1200">
                <a:solidFill>
                  <a:schemeClr val="dk1"/>
                </a:solidFill>
                <a:latin typeface="Sanchez"/>
                <a:ea typeface="Sanchez"/>
                <a:cs typeface="Sanchez"/>
                <a:sym typeface="Sanchez"/>
              </a:rPr>
              <a:t> </a:t>
            </a:r>
            <a:r>
              <a:rPr lang="en-GB" sz="1200">
                <a:solidFill>
                  <a:schemeClr val="dk1"/>
                </a:solidFill>
                <a:latin typeface="Sanchez"/>
                <a:ea typeface="Sanchez"/>
                <a:cs typeface="Sanchez"/>
                <a:sym typeface="Sanchez"/>
              </a:rPr>
              <a:t>and empowered</a:t>
            </a:r>
            <a:r>
              <a:rPr b="1" lang="en-GB" sz="1200">
                <a:solidFill>
                  <a:schemeClr val="dk1"/>
                </a:solidFill>
                <a:latin typeface="Sanchez"/>
                <a:ea typeface="Sanchez"/>
                <a:cs typeface="Sanchez"/>
                <a:sym typeface="Sanchez"/>
              </a:rPr>
              <a:t> </a:t>
            </a:r>
            <a:r>
              <a:rPr lang="en-GB" sz="1200">
                <a:solidFill>
                  <a:schemeClr val="dk1"/>
                </a:solidFill>
                <a:latin typeface="Sanchez"/>
                <a:ea typeface="Sanchez"/>
                <a:cs typeface="Sanchez"/>
                <a:sym typeface="Sanchez"/>
              </a:rPr>
              <a:t>to fail</a:t>
            </a:r>
            <a:endParaRPr/>
          </a:p>
          <a:p>
            <a:pPr indent="-209550" lvl="0" marL="285750" rtl="0" algn="l">
              <a:spcBef>
                <a:spcPts val="0"/>
              </a:spcBef>
              <a:spcAft>
                <a:spcPts val="0"/>
              </a:spcAft>
              <a:buClr>
                <a:schemeClr val="dk1"/>
              </a:buClr>
              <a:buSzPts val="1200"/>
              <a:buFont typeface="Arial"/>
              <a:buNone/>
            </a:pPr>
            <a:r>
              <a:t/>
            </a:r>
            <a:endParaRPr sz="1200">
              <a:solidFill>
                <a:schemeClr val="dk1"/>
              </a:solidFill>
              <a:latin typeface="Sanchez"/>
              <a:ea typeface="Sanchez"/>
              <a:cs typeface="Sanchez"/>
              <a:sym typeface="Sanchez"/>
            </a:endParaRPr>
          </a:p>
          <a:p>
            <a:pPr indent="-285750" lvl="0" marL="285750" rtl="0" algn="l">
              <a:spcBef>
                <a:spcPts val="0"/>
              </a:spcBef>
              <a:spcAft>
                <a:spcPts val="0"/>
              </a:spcAft>
              <a:buClr>
                <a:schemeClr val="dk1"/>
              </a:buClr>
              <a:buSzPts val="1200"/>
              <a:buFont typeface="Arial"/>
              <a:buChar char="•"/>
            </a:pPr>
            <a:r>
              <a:rPr lang="en-GB" sz="1200">
                <a:solidFill>
                  <a:schemeClr val="dk1"/>
                </a:solidFill>
                <a:latin typeface="Sanchez"/>
                <a:ea typeface="Sanchez"/>
                <a:cs typeface="Sanchez"/>
                <a:sym typeface="Sanchez"/>
              </a:rPr>
              <a:t>Start quick and small</a:t>
            </a:r>
            <a:endParaRPr/>
          </a:p>
          <a:p>
            <a:pPr indent="-209550" lvl="0" marL="285750" rtl="0" algn="l">
              <a:spcBef>
                <a:spcPts val="0"/>
              </a:spcBef>
              <a:spcAft>
                <a:spcPts val="0"/>
              </a:spcAft>
              <a:buClr>
                <a:schemeClr val="dk1"/>
              </a:buClr>
              <a:buSzPts val="1200"/>
              <a:buFont typeface="Arial"/>
              <a:buNone/>
            </a:pPr>
            <a:r>
              <a:t/>
            </a:r>
            <a:endParaRPr sz="1200">
              <a:solidFill>
                <a:schemeClr val="dk1"/>
              </a:solidFill>
              <a:latin typeface="Sanchez"/>
              <a:ea typeface="Sanchez"/>
              <a:cs typeface="Sanchez"/>
              <a:sym typeface="Sanchez"/>
            </a:endParaRPr>
          </a:p>
          <a:p>
            <a:pPr indent="-285750" lvl="0" marL="285750" rtl="0" algn="l">
              <a:spcBef>
                <a:spcPts val="0"/>
              </a:spcBef>
              <a:spcAft>
                <a:spcPts val="0"/>
              </a:spcAft>
              <a:buClr>
                <a:schemeClr val="dk1"/>
              </a:buClr>
              <a:buSzPts val="1200"/>
              <a:buFont typeface="Arial"/>
              <a:buChar char="•"/>
            </a:pPr>
            <a:r>
              <a:rPr lang="en-GB" sz="1200">
                <a:solidFill>
                  <a:schemeClr val="dk1"/>
                </a:solidFill>
                <a:latin typeface="Sanchez"/>
                <a:ea typeface="Sanchez"/>
                <a:cs typeface="Sanchez"/>
                <a:sym typeface="Sanchez"/>
              </a:rPr>
              <a:t>Cross-team working involving IT, IG as well as clinical staff</a:t>
            </a:r>
            <a:endParaRPr/>
          </a:p>
          <a:p>
            <a:pPr indent="-209550" lvl="0" marL="285750" rtl="0" algn="l">
              <a:spcBef>
                <a:spcPts val="0"/>
              </a:spcBef>
              <a:spcAft>
                <a:spcPts val="0"/>
              </a:spcAft>
              <a:buClr>
                <a:schemeClr val="dk1"/>
              </a:buClr>
              <a:buSzPts val="1200"/>
              <a:buFont typeface="Arial"/>
              <a:buNone/>
            </a:pPr>
            <a:r>
              <a:t/>
            </a:r>
            <a:endParaRPr sz="1200">
              <a:solidFill>
                <a:schemeClr val="dk1"/>
              </a:solidFill>
              <a:latin typeface="Sanchez"/>
              <a:ea typeface="Sanchez"/>
              <a:cs typeface="Sanchez"/>
              <a:sym typeface="Sanchez"/>
            </a:endParaRPr>
          </a:p>
          <a:p>
            <a:pPr indent="-285750" lvl="0" marL="285750" rtl="0" algn="l">
              <a:spcBef>
                <a:spcPts val="0"/>
              </a:spcBef>
              <a:spcAft>
                <a:spcPts val="0"/>
              </a:spcAft>
              <a:buClr>
                <a:schemeClr val="dk1"/>
              </a:buClr>
              <a:buSzPts val="1200"/>
              <a:buFont typeface="Arial"/>
              <a:buChar char="•"/>
            </a:pPr>
            <a:r>
              <a:rPr lang="en-GB" sz="1200">
                <a:solidFill>
                  <a:schemeClr val="dk1"/>
                </a:solidFill>
                <a:latin typeface="Sanchez"/>
                <a:ea typeface="Sanchez"/>
                <a:cs typeface="Sanchez"/>
                <a:sym typeface="Sanchez"/>
              </a:rPr>
              <a:t>Be led by family need</a:t>
            </a:r>
            <a:endParaRPr/>
          </a:p>
          <a:p>
            <a:pPr indent="0" lvl="0" marL="0" rtl="0" algn="l">
              <a:spcBef>
                <a:spcPts val="0"/>
              </a:spcBef>
              <a:spcAft>
                <a:spcPts val="0"/>
              </a:spcAft>
              <a:buNone/>
            </a:pPr>
            <a:r>
              <a:t/>
            </a:r>
            <a:endParaRPr sz="1200">
              <a:solidFill>
                <a:schemeClr val="dk1"/>
              </a:solidFill>
              <a:latin typeface="Sanchez"/>
              <a:ea typeface="Sanchez"/>
              <a:cs typeface="Sanchez"/>
              <a:sym typeface="Sanchez"/>
            </a:endParaRPr>
          </a:p>
          <a:p>
            <a:pPr indent="0" lvl="0" marL="0" rtl="0" algn="l">
              <a:spcBef>
                <a:spcPts val="0"/>
              </a:spcBef>
              <a:spcAft>
                <a:spcPts val="0"/>
              </a:spcAft>
              <a:buNone/>
            </a:pPr>
            <a:r>
              <a:t/>
            </a:r>
            <a:endParaRPr/>
          </a:p>
        </p:txBody>
      </p:sp>
      <p:sp>
        <p:nvSpPr>
          <p:cNvPr id="283" name="Google Shape;283;p26: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27: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1" name="Google Shape;291;p27: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285750" lvl="0" marL="285750" rtl="0" algn="l">
              <a:spcBef>
                <a:spcPts val="0"/>
              </a:spcBef>
              <a:spcAft>
                <a:spcPts val="0"/>
              </a:spcAft>
              <a:buClr>
                <a:schemeClr val="dk1"/>
              </a:buClr>
              <a:buSzPts val="1200"/>
              <a:buFont typeface="Arial"/>
              <a:buChar char="•"/>
            </a:pPr>
            <a:r>
              <a:rPr lang="en-GB" sz="1200">
                <a:solidFill>
                  <a:schemeClr val="dk1"/>
                </a:solidFill>
                <a:latin typeface="Sanchez"/>
                <a:ea typeface="Sanchez"/>
                <a:cs typeface="Sanchez"/>
                <a:sym typeface="Sanchez"/>
              </a:rPr>
              <a:t>Proactively calling families to understand their needs</a:t>
            </a:r>
            <a:endParaRPr/>
          </a:p>
          <a:p>
            <a:pPr indent="-209550" lvl="0" marL="285750" rtl="0" algn="l">
              <a:spcBef>
                <a:spcPts val="0"/>
              </a:spcBef>
              <a:spcAft>
                <a:spcPts val="0"/>
              </a:spcAft>
              <a:buClr>
                <a:schemeClr val="dk1"/>
              </a:buClr>
              <a:buSzPts val="1200"/>
              <a:buFont typeface="Arial"/>
              <a:buNone/>
            </a:pPr>
            <a:r>
              <a:t/>
            </a:r>
            <a:endParaRPr sz="1200">
              <a:solidFill>
                <a:schemeClr val="dk1"/>
              </a:solidFill>
              <a:latin typeface="Sanchez"/>
              <a:ea typeface="Sanchez"/>
              <a:cs typeface="Sanchez"/>
              <a:sym typeface="Sanchez"/>
            </a:endParaRPr>
          </a:p>
          <a:p>
            <a:pPr indent="-285750" lvl="0" marL="285750" rtl="0" algn="l">
              <a:spcBef>
                <a:spcPts val="0"/>
              </a:spcBef>
              <a:spcAft>
                <a:spcPts val="0"/>
              </a:spcAft>
              <a:buClr>
                <a:schemeClr val="dk1"/>
              </a:buClr>
              <a:buSzPts val="1200"/>
              <a:buFont typeface="Arial"/>
              <a:buChar char="•"/>
            </a:pPr>
            <a:r>
              <a:rPr lang="en-GB" sz="1200">
                <a:solidFill>
                  <a:schemeClr val="dk1"/>
                </a:solidFill>
                <a:latin typeface="Sanchez"/>
                <a:ea typeface="Sanchez"/>
                <a:cs typeface="Sanchez"/>
                <a:sym typeface="Sanchez"/>
              </a:rPr>
              <a:t>Often the only person to call</a:t>
            </a:r>
            <a:endParaRPr/>
          </a:p>
          <a:p>
            <a:pPr indent="-209550" lvl="0" marL="285750" rtl="0" algn="l">
              <a:spcBef>
                <a:spcPts val="0"/>
              </a:spcBef>
              <a:spcAft>
                <a:spcPts val="0"/>
              </a:spcAft>
              <a:buClr>
                <a:schemeClr val="dk1"/>
              </a:buClr>
              <a:buSzPts val="1200"/>
              <a:buFont typeface="Arial"/>
              <a:buNone/>
            </a:pPr>
            <a:r>
              <a:t/>
            </a:r>
            <a:endParaRPr sz="1200">
              <a:solidFill>
                <a:schemeClr val="dk1"/>
              </a:solidFill>
              <a:latin typeface="Sanchez"/>
              <a:ea typeface="Sanchez"/>
              <a:cs typeface="Sanchez"/>
              <a:sym typeface="Sanchez"/>
            </a:endParaRPr>
          </a:p>
          <a:p>
            <a:pPr indent="-285750" lvl="0" marL="285750" rtl="0" algn="l">
              <a:spcBef>
                <a:spcPts val="0"/>
              </a:spcBef>
              <a:spcAft>
                <a:spcPts val="0"/>
              </a:spcAft>
              <a:buClr>
                <a:schemeClr val="dk1"/>
              </a:buClr>
              <a:buSzPts val="1200"/>
              <a:buFont typeface="Arial"/>
              <a:buChar char="•"/>
            </a:pPr>
            <a:r>
              <a:rPr lang="en-GB" sz="1200">
                <a:solidFill>
                  <a:schemeClr val="dk1"/>
                </a:solidFill>
                <a:latin typeface="Sanchez"/>
                <a:ea typeface="Sanchez"/>
                <a:cs typeface="Sanchez"/>
                <a:sym typeface="Sanchez"/>
              </a:rPr>
              <a:t>Nurse-led</a:t>
            </a:r>
            <a:endParaRPr/>
          </a:p>
          <a:p>
            <a:pPr indent="-209550" lvl="0" marL="285750" rtl="0" algn="l">
              <a:spcBef>
                <a:spcPts val="0"/>
              </a:spcBef>
              <a:spcAft>
                <a:spcPts val="0"/>
              </a:spcAft>
              <a:buClr>
                <a:schemeClr val="dk1"/>
              </a:buClr>
              <a:buSzPts val="1200"/>
              <a:buFont typeface="Arial"/>
              <a:buNone/>
            </a:pPr>
            <a:r>
              <a:t/>
            </a:r>
            <a:endParaRPr sz="1200">
              <a:solidFill>
                <a:schemeClr val="dk1"/>
              </a:solidFill>
              <a:latin typeface="Sanchez"/>
              <a:ea typeface="Sanchez"/>
              <a:cs typeface="Sanchez"/>
              <a:sym typeface="Sanchez"/>
            </a:endParaRPr>
          </a:p>
          <a:p>
            <a:pPr indent="-285750" lvl="0" marL="285750" rtl="0" algn="l">
              <a:spcBef>
                <a:spcPts val="0"/>
              </a:spcBef>
              <a:spcAft>
                <a:spcPts val="0"/>
              </a:spcAft>
              <a:buClr>
                <a:schemeClr val="dk1"/>
              </a:buClr>
              <a:buSzPts val="1200"/>
              <a:buFont typeface="Arial"/>
              <a:buChar char="•"/>
            </a:pPr>
            <a:r>
              <a:rPr lang="en-GB" sz="1200">
                <a:solidFill>
                  <a:schemeClr val="dk1"/>
                </a:solidFill>
                <a:latin typeface="Sanchez"/>
                <a:ea typeface="Sanchez"/>
                <a:cs typeface="Sanchez"/>
                <a:sym typeface="Sanchez"/>
              </a:rPr>
              <a:t>Immediate needs addressed, including child protection</a:t>
            </a:r>
            <a:endParaRPr/>
          </a:p>
          <a:p>
            <a:pPr indent="-209550" lvl="0" marL="285750" rtl="0" algn="l">
              <a:spcBef>
                <a:spcPts val="0"/>
              </a:spcBef>
              <a:spcAft>
                <a:spcPts val="0"/>
              </a:spcAft>
              <a:buClr>
                <a:schemeClr val="dk1"/>
              </a:buClr>
              <a:buSzPts val="1200"/>
              <a:buFont typeface="Arial"/>
              <a:buNone/>
            </a:pPr>
            <a:r>
              <a:t/>
            </a:r>
            <a:endParaRPr sz="1200">
              <a:solidFill>
                <a:schemeClr val="dk1"/>
              </a:solidFill>
              <a:latin typeface="Sanchez"/>
              <a:ea typeface="Sanchez"/>
              <a:cs typeface="Sanchez"/>
              <a:sym typeface="Sanchez"/>
            </a:endParaRPr>
          </a:p>
          <a:p>
            <a:pPr indent="0" lvl="0" marL="0" rtl="0" algn="l">
              <a:spcBef>
                <a:spcPts val="0"/>
              </a:spcBef>
              <a:spcAft>
                <a:spcPts val="0"/>
              </a:spcAft>
              <a:buNone/>
            </a:pPr>
            <a:r>
              <a:t/>
            </a:r>
            <a:endParaRPr/>
          </a:p>
        </p:txBody>
      </p:sp>
      <p:sp>
        <p:nvSpPr>
          <p:cNvPr id="292" name="Google Shape;292;p27: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28: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3" name="Google Shape;333;p28: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4" name="Google Shape;334;p28: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29: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9" name="Google Shape;339;p29: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0" name="Google Shape;340;p29: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30: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5" name="Google Shape;345;p30: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285750" lvl="0" marL="285750" rtl="0" algn="l">
              <a:spcBef>
                <a:spcPts val="0"/>
              </a:spcBef>
              <a:spcAft>
                <a:spcPts val="0"/>
              </a:spcAft>
              <a:buClr>
                <a:schemeClr val="dk1"/>
              </a:buClr>
              <a:buSzPts val="1200"/>
              <a:buFont typeface="Arial"/>
              <a:buChar char="•"/>
            </a:pPr>
            <a:r>
              <a:rPr lang="en-GB" sz="1200">
                <a:solidFill>
                  <a:schemeClr val="dk1"/>
                </a:solidFill>
                <a:latin typeface="Sanchez"/>
                <a:ea typeface="Sanchez"/>
                <a:cs typeface="Sanchez"/>
                <a:sym typeface="Sanchez"/>
              </a:rPr>
              <a:t>Advice on symptom management &amp; medicines</a:t>
            </a:r>
            <a:endParaRPr/>
          </a:p>
          <a:p>
            <a:pPr indent="-209550" lvl="0" marL="285750" rtl="0" algn="l">
              <a:spcBef>
                <a:spcPts val="0"/>
              </a:spcBef>
              <a:spcAft>
                <a:spcPts val="0"/>
              </a:spcAft>
              <a:buClr>
                <a:schemeClr val="dk1"/>
              </a:buClr>
              <a:buSzPts val="1200"/>
              <a:buFont typeface="Arial"/>
              <a:buNone/>
            </a:pPr>
            <a:r>
              <a:t/>
            </a:r>
            <a:endParaRPr sz="1200">
              <a:solidFill>
                <a:schemeClr val="dk1"/>
              </a:solidFill>
              <a:latin typeface="Sanchez"/>
              <a:ea typeface="Sanchez"/>
              <a:cs typeface="Sanchez"/>
              <a:sym typeface="Sanchez"/>
            </a:endParaRPr>
          </a:p>
          <a:p>
            <a:pPr indent="-285750" lvl="0" marL="285750" rtl="0" algn="l">
              <a:spcBef>
                <a:spcPts val="0"/>
              </a:spcBef>
              <a:spcAft>
                <a:spcPts val="0"/>
              </a:spcAft>
              <a:buClr>
                <a:schemeClr val="dk1"/>
              </a:buClr>
              <a:buSzPts val="1200"/>
              <a:buFont typeface="Arial"/>
              <a:buChar char="•"/>
            </a:pPr>
            <a:r>
              <a:rPr lang="en-GB" sz="1200">
                <a:solidFill>
                  <a:schemeClr val="dk1"/>
                </a:solidFill>
                <a:latin typeface="Sanchez"/>
                <a:ea typeface="Sanchez"/>
                <a:cs typeface="Sanchez"/>
                <a:sym typeface="Sanchez"/>
              </a:rPr>
              <a:t>Doctors can consult more</a:t>
            </a:r>
            <a:endParaRPr/>
          </a:p>
          <a:p>
            <a:pPr indent="-209550" lvl="0" marL="285750" rtl="0" algn="l">
              <a:spcBef>
                <a:spcPts val="0"/>
              </a:spcBef>
              <a:spcAft>
                <a:spcPts val="0"/>
              </a:spcAft>
              <a:buClr>
                <a:schemeClr val="dk1"/>
              </a:buClr>
              <a:buSzPts val="1200"/>
              <a:buFont typeface="Arial"/>
              <a:buNone/>
            </a:pPr>
            <a:r>
              <a:t/>
            </a:r>
            <a:endParaRPr sz="1200">
              <a:solidFill>
                <a:schemeClr val="dk1"/>
              </a:solidFill>
              <a:latin typeface="Sanchez"/>
              <a:ea typeface="Sanchez"/>
              <a:cs typeface="Sanchez"/>
              <a:sym typeface="Sanchez"/>
            </a:endParaRPr>
          </a:p>
          <a:p>
            <a:pPr indent="-285750" lvl="0" marL="285750" rtl="0" algn="l">
              <a:spcBef>
                <a:spcPts val="0"/>
              </a:spcBef>
              <a:spcAft>
                <a:spcPts val="0"/>
              </a:spcAft>
              <a:buClr>
                <a:schemeClr val="dk1"/>
              </a:buClr>
              <a:buSzPts val="1200"/>
              <a:buFont typeface="Arial"/>
              <a:buChar char="•"/>
            </a:pPr>
            <a:r>
              <a:rPr lang="en-GB" sz="1200">
                <a:solidFill>
                  <a:schemeClr val="dk1"/>
                </a:solidFill>
                <a:latin typeface="Sanchez"/>
                <a:ea typeface="Sanchez"/>
                <a:cs typeface="Sanchez"/>
                <a:sym typeface="Sanchez"/>
              </a:rPr>
              <a:t>Families gain assurance without leaving the house</a:t>
            </a:r>
            <a:endParaRPr/>
          </a:p>
          <a:p>
            <a:pPr indent="-209550" lvl="0" marL="285750" rtl="0" algn="l">
              <a:spcBef>
                <a:spcPts val="0"/>
              </a:spcBef>
              <a:spcAft>
                <a:spcPts val="0"/>
              </a:spcAft>
              <a:buClr>
                <a:schemeClr val="dk1"/>
              </a:buClr>
              <a:buSzPts val="1200"/>
              <a:buFont typeface="Arial"/>
              <a:buNone/>
            </a:pPr>
            <a:r>
              <a:t/>
            </a:r>
            <a:endParaRPr sz="1200">
              <a:solidFill>
                <a:schemeClr val="dk1"/>
              </a:solidFill>
              <a:latin typeface="Sanchez"/>
              <a:ea typeface="Sanchez"/>
              <a:cs typeface="Sanchez"/>
              <a:sym typeface="Sanchez"/>
            </a:endParaRPr>
          </a:p>
          <a:p>
            <a:pPr indent="-285750" lvl="0" marL="285750" rtl="0" algn="l">
              <a:spcBef>
                <a:spcPts val="0"/>
              </a:spcBef>
              <a:spcAft>
                <a:spcPts val="0"/>
              </a:spcAft>
              <a:buClr>
                <a:schemeClr val="dk1"/>
              </a:buClr>
              <a:buSzPts val="1200"/>
              <a:buFont typeface="Arial"/>
              <a:buChar char="•"/>
            </a:pPr>
            <a:r>
              <a:rPr lang="en-GB" sz="1200">
                <a:solidFill>
                  <a:schemeClr val="dk1"/>
                </a:solidFill>
                <a:latin typeface="Sanchez"/>
                <a:ea typeface="Sanchez"/>
                <a:cs typeface="Sanchez"/>
                <a:sym typeface="Sanchez"/>
              </a:rPr>
              <a:t>Mostly children already known to CHAS</a:t>
            </a:r>
            <a:endParaRPr/>
          </a:p>
          <a:p>
            <a:pPr indent="0" lvl="0" marL="0" rtl="0" algn="l">
              <a:spcBef>
                <a:spcPts val="0"/>
              </a:spcBef>
              <a:spcAft>
                <a:spcPts val="0"/>
              </a:spcAft>
              <a:buNone/>
            </a:pPr>
            <a:r>
              <a:t/>
            </a:r>
            <a:endParaRPr sz="1200">
              <a:solidFill>
                <a:schemeClr val="dk1"/>
              </a:solidFill>
              <a:latin typeface="Sanchez"/>
              <a:ea typeface="Sanchez"/>
              <a:cs typeface="Sanchez"/>
              <a:sym typeface="Sanchez"/>
            </a:endParaRPr>
          </a:p>
          <a:p>
            <a:pPr indent="0" lvl="0" marL="0" rtl="0" algn="l">
              <a:spcBef>
                <a:spcPts val="0"/>
              </a:spcBef>
              <a:spcAft>
                <a:spcPts val="0"/>
              </a:spcAft>
              <a:buNone/>
            </a:pPr>
            <a:r>
              <a:t/>
            </a:r>
            <a:endParaRPr/>
          </a:p>
        </p:txBody>
      </p:sp>
      <p:sp>
        <p:nvSpPr>
          <p:cNvPr id="346" name="Google Shape;346;p30: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31: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6" name="Google Shape;376;p31: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285750" lvl="0" marL="285750" rtl="0" algn="l">
              <a:spcBef>
                <a:spcPts val="0"/>
              </a:spcBef>
              <a:spcAft>
                <a:spcPts val="0"/>
              </a:spcAft>
              <a:buClr>
                <a:schemeClr val="dk1"/>
              </a:buClr>
              <a:buSzPts val="1200"/>
              <a:buFont typeface="Arial"/>
              <a:buChar char="•"/>
            </a:pPr>
            <a:r>
              <a:rPr lang="en-GB" sz="1200">
                <a:solidFill>
                  <a:schemeClr val="dk1"/>
                </a:solidFill>
                <a:latin typeface="Sanchez"/>
                <a:ea typeface="Sanchez"/>
                <a:cs typeface="Sanchez"/>
                <a:sym typeface="Sanchez"/>
              </a:rPr>
              <a:t>Led by play therapists</a:t>
            </a:r>
            <a:endParaRPr/>
          </a:p>
          <a:p>
            <a:pPr indent="-209550" lvl="0" marL="285750" rtl="0" algn="l">
              <a:spcBef>
                <a:spcPts val="0"/>
              </a:spcBef>
              <a:spcAft>
                <a:spcPts val="0"/>
              </a:spcAft>
              <a:buClr>
                <a:schemeClr val="dk1"/>
              </a:buClr>
              <a:buSzPts val="1200"/>
              <a:buFont typeface="Arial"/>
              <a:buNone/>
            </a:pPr>
            <a:r>
              <a:t/>
            </a:r>
            <a:endParaRPr sz="1200">
              <a:solidFill>
                <a:schemeClr val="dk1"/>
              </a:solidFill>
              <a:latin typeface="Sanchez"/>
              <a:ea typeface="Sanchez"/>
              <a:cs typeface="Sanchez"/>
              <a:sym typeface="Sanchez"/>
            </a:endParaRPr>
          </a:p>
          <a:p>
            <a:pPr indent="-285750" lvl="0" marL="285750" rtl="0" algn="l">
              <a:spcBef>
                <a:spcPts val="0"/>
              </a:spcBef>
              <a:spcAft>
                <a:spcPts val="0"/>
              </a:spcAft>
              <a:buClr>
                <a:schemeClr val="dk1"/>
              </a:buClr>
              <a:buSzPts val="1200"/>
              <a:buFont typeface="Arial"/>
              <a:buChar char="•"/>
            </a:pPr>
            <a:r>
              <a:rPr lang="en-GB" sz="1200">
                <a:solidFill>
                  <a:schemeClr val="dk1"/>
                </a:solidFill>
                <a:latin typeface="Sanchez"/>
                <a:ea typeface="Sanchez"/>
                <a:cs typeface="Sanchez"/>
                <a:sym typeface="Sanchez"/>
              </a:rPr>
              <a:t>Activity packs in home</a:t>
            </a:r>
            <a:endParaRPr/>
          </a:p>
          <a:p>
            <a:pPr indent="-209550" lvl="0" marL="285750" rtl="0" algn="l">
              <a:spcBef>
                <a:spcPts val="0"/>
              </a:spcBef>
              <a:spcAft>
                <a:spcPts val="0"/>
              </a:spcAft>
              <a:buClr>
                <a:schemeClr val="dk1"/>
              </a:buClr>
              <a:buSzPts val="1200"/>
              <a:buFont typeface="Arial"/>
              <a:buNone/>
            </a:pPr>
            <a:r>
              <a:t/>
            </a:r>
            <a:endParaRPr sz="1200">
              <a:solidFill>
                <a:schemeClr val="dk1"/>
              </a:solidFill>
              <a:latin typeface="Sanchez"/>
              <a:ea typeface="Sanchez"/>
              <a:cs typeface="Sanchez"/>
              <a:sym typeface="Sanchez"/>
            </a:endParaRPr>
          </a:p>
          <a:p>
            <a:pPr indent="-285750" lvl="0" marL="285750" rtl="0" algn="l">
              <a:spcBef>
                <a:spcPts val="0"/>
              </a:spcBef>
              <a:spcAft>
                <a:spcPts val="0"/>
              </a:spcAft>
              <a:buClr>
                <a:schemeClr val="dk1"/>
              </a:buClr>
              <a:buSzPts val="1200"/>
              <a:buFont typeface="Arial"/>
              <a:buChar char="•"/>
            </a:pPr>
            <a:r>
              <a:rPr lang="en-GB" sz="1200">
                <a:solidFill>
                  <a:schemeClr val="dk1"/>
                </a:solidFill>
                <a:latin typeface="Sanchez"/>
                <a:ea typeface="Sanchez"/>
                <a:cs typeface="Sanchez"/>
                <a:sym typeface="Sanchez"/>
              </a:rPr>
              <a:t>Story-reading</a:t>
            </a:r>
            <a:endParaRPr/>
          </a:p>
          <a:p>
            <a:pPr indent="-209550" lvl="0" marL="285750" rtl="0" algn="l">
              <a:spcBef>
                <a:spcPts val="0"/>
              </a:spcBef>
              <a:spcAft>
                <a:spcPts val="0"/>
              </a:spcAft>
              <a:buClr>
                <a:schemeClr val="dk1"/>
              </a:buClr>
              <a:buSzPts val="1200"/>
              <a:buFont typeface="Arial"/>
              <a:buNone/>
            </a:pPr>
            <a:r>
              <a:t/>
            </a:r>
            <a:endParaRPr sz="1200">
              <a:solidFill>
                <a:schemeClr val="dk1"/>
              </a:solidFill>
              <a:latin typeface="Sanchez"/>
              <a:ea typeface="Sanchez"/>
              <a:cs typeface="Sanchez"/>
              <a:sym typeface="Sanchez"/>
            </a:endParaRPr>
          </a:p>
          <a:p>
            <a:pPr indent="-285750" lvl="0" marL="285750" rtl="0" algn="l">
              <a:spcBef>
                <a:spcPts val="0"/>
              </a:spcBef>
              <a:spcAft>
                <a:spcPts val="0"/>
              </a:spcAft>
              <a:buClr>
                <a:schemeClr val="dk1"/>
              </a:buClr>
              <a:buSzPts val="1200"/>
              <a:buFont typeface="Arial"/>
              <a:buChar char="•"/>
            </a:pPr>
            <a:r>
              <a:rPr lang="en-GB" sz="1200">
                <a:solidFill>
                  <a:schemeClr val="dk1"/>
                </a:solidFill>
                <a:latin typeface="Sanchez"/>
                <a:ea typeface="Sanchez"/>
                <a:cs typeface="Sanchez"/>
                <a:sym typeface="Sanchez"/>
              </a:rPr>
              <a:t>Letter-writing</a:t>
            </a:r>
            <a:endParaRPr/>
          </a:p>
          <a:p>
            <a:pPr indent="-209550" lvl="0" marL="285750" rtl="0" algn="l">
              <a:spcBef>
                <a:spcPts val="0"/>
              </a:spcBef>
              <a:spcAft>
                <a:spcPts val="0"/>
              </a:spcAft>
              <a:buClr>
                <a:schemeClr val="dk1"/>
              </a:buClr>
              <a:buSzPts val="1200"/>
              <a:buFont typeface="Arial"/>
              <a:buNone/>
            </a:pPr>
            <a:r>
              <a:t/>
            </a:r>
            <a:endParaRPr sz="1200">
              <a:solidFill>
                <a:schemeClr val="dk1"/>
              </a:solidFill>
              <a:latin typeface="Sanchez"/>
              <a:ea typeface="Sanchez"/>
              <a:cs typeface="Sanchez"/>
              <a:sym typeface="Sanchez"/>
            </a:endParaRPr>
          </a:p>
          <a:p>
            <a:pPr indent="-285750" lvl="0" marL="285750" rtl="0" algn="l">
              <a:spcBef>
                <a:spcPts val="0"/>
              </a:spcBef>
              <a:spcAft>
                <a:spcPts val="0"/>
              </a:spcAft>
              <a:buClr>
                <a:schemeClr val="dk1"/>
              </a:buClr>
              <a:buSzPts val="1200"/>
              <a:buFont typeface="Arial"/>
              <a:buChar char="•"/>
            </a:pPr>
            <a:r>
              <a:rPr lang="en-GB" sz="1200">
                <a:solidFill>
                  <a:schemeClr val="dk1"/>
                </a:solidFill>
                <a:latin typeface="Sanchez"/>
                <a:ea typeface="Sanchez"/>
                <a:cs typeface="Sanchez"/>
                <a:sym typeface="Sanchez"/>
              </a:rPr>
              <a:t>Art classes for children and parents</a:t>
            </a:r>
            <a:endParaRPr/>
          </a:p>
          <a:p>
            <a:pPr indent="-209550" lvl="0" marL="285750" rtl="0" algn="l">
              <a:spcBef>
                <a:spcPts val="0"/>
              </a:spcBef>
              <a:spcAft>
                <a:spcPts val="0"/>
              </a:spcAft>
              <a:buClr>
                <a:schemeClr val="dk1"/>
              </a:buClr>
              <a:buSzPts val="1200"/>
              <a:buFont typeface="Arial"/>
              <a:buNone/>
            </a:pPr>
            <a:r>
              <a:t/>
            </a:r>
            <a:endParaRPr sz="1200">
              <a:solidFill>
                <a:schemeClr val="dk1"/>
              </a:solidFill>
              <a:latin typeface="Sanchez"/>
              <a:ea typeface="Sanchez"/>
              <a:cs typeface="Sanchez"/>
              <a:sym typeface="Sanchez"/>
            </a:endParaRPr>
          </a:p>
          <a:p>
            <a:pPr indent="-209550" lvl="0" marL="285750" rtl="0" algn="l">
              <a:spcBef>
                <a:spcPts val="0"/>
              </a:spcBef>
              <a:spcAft>
                <a:spcPts val="0"/>
              </a:spcAft>
              <a:buClr>
                <a:schemeClr val="dk1"/>
              </a:buClr>
              <a:buSzPts val="1200"/>
              <a:buFont typeface="Arial"/>
              <a:buNone/>
            </a:pPr>
            <a:r>
              <a:t/>
            </a:r>
            <a:endParaRPr sz="1200">
              <a:solidFill>
                <a:schemeClr val="dk1"/>
              </a:solidFill>
              <a:latin typeface="Sanchez"/>
              <a:ea typeface="Sanchez"/>
              <a:cs typeface="Sanchez"/>
              <a:sym typeface="Sanchez"/>
            </a:endParaRPr>
          </a:p>
          <a:p>
            <a:pPr indent="-209550" lvl="0" marL="285750" rtl="0" algn="l">
              <a:spcBef>
                <a:spcPts val="0"/>
              </a:spcBef>
              <a:spcAft>
                <a:spcPts val="0"/>
              </a:spcAft>
              <a:buClr>
                <a:schemeClr val="dk1"/>
              </a:buClr>
              <a:buSzPts val="1200"/>
              <a:buFont typeface="Arial"/>
              <a:buNone/>
            </a:pPr>
            <a:r>
              <a:t/>
            </a:r>
            <a:endParaRPr sz="1200">
              <a:solidFill>
                <a:schemeClr val="dk1"/>
              </a:solidFill>
              <a:latin typeface="Sanchez"/>
              <a:ea typeface="Sanchez"/>
              <a:cs typeface="Sanchez"/>
              <a:sym typeface="Sanchez"/>
            </a:endParaRPr>
          </a:p>
          <a:p>
            <a:pPr indent="0" lvl="0" marL="0" rtl="0" algn="l">
              <a:spcBef>
                <a:spcPts val="0"/>
              </a:spcBef>
              <a:spcAft>
                <a:spcPts val="0"/>
              </a:spcAft>
              <a:buNone/>
            </a:pPr>
            <a:r>
              <a:t/>
            </a:r>
            <a:endParaRPr sz="1200">
              <a:solidFill>
                <a:schemeClr val="dk1"/>
              </a:solidFill>
              <a:latin typeface="Sanchez"/>
              <a:ea typeface="Sanchez"/>
              <a:cs typeface="Sanchez"/>
              <a:sym typeface="Sanchez"/>
            </a:endParaRPr>
          </a:p>
          <a:p>
            <a:pPr indent="0" lvl="0" marL="0" rtl="0" algn="l">
              <a:spcBef>
                <a:spcPts val="0"/>
              </a:spcBef>
              <a:spcAft>
                <a:spcPts val="0"/>
              </a:spcAft>
              <a:buNone/>
            </a:pPr>
            <a:r>
              <a:t/>
            </a:r>
            <a:endParaRPr/>
          </a:p>
        </p:txBody>
      </p:sp>
      <p:sp>
        <p:nvSpPr>
          <p:cNvPr id="377" name="Google Shape;377;p31: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32: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7" name="Google Shape;407;p32: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Sally, mum to Sia</a:t>
            </a:r>
            <a:endParaRPr/>
          </a:p>
        </p:txBody>
      </p:sp>
      <p:sp>
        <p:nvSpPr>
          <p:cNvPr id="408" name="Google Shape;408;p32: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33: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3" name="Google Shape;413;p33: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GB" sz="1200">
                <a:solidFill>
                  <a:schemeClr val="dk1"/>
                </a:solidFill>
                <a:latin typeface="Calibri"/>
                <a:ea typeface="Calibri"/>
                <a:cs typeface="Calibri"/>
                <a:sym typeface="Calibri"/>
              </a:rPr>
              <a:t>Rayhan is 3 years old.  He has lived most of his life in hospital due to a spinal injury.  Before covid Rayhan would visit Robin House for respite.  When lockdown happened he was unable to leave his room and only his parents could visit.  We started Music Therapy with Rayhan, we were unsure how he would benefit from these sessions due to him having very little movement.  Rayhan almost immediately showed interest and focus on the music.  Janet our music therapist began to develop his sessions to allow Rayhan to explore and take part in his sessions.  Janet asked the nursing team to hold out some chimes to Rayhan not touching his hands but close enough for him to reach.  During the song Rayhan moved his hand and hit the chimes, he then did this again and again.  It was clear that this was most definitely controlled by Rayhan and not by chance.  The surprised reaction from the nursing team showed that this was something unusual and great progress for Rayhan.  Since then Rayhan continues to enjoy his sessions and join in by using his instrument.  What is also good is that the nursing team in the hospital often say I’m going to try that with him again later, which is hugely beneficial for Rayhan and his care.</a:t>
            </a:r>
            <a:endParaRPr/>
          </a:p>
          <a:p>
            <a:pPr indent="0" lvl="0" marL="0" rtl="0" algn="l">
              <a:spcBef>
                <a:spcPts val="0"/>
              </a:spcBef>
              <a:spcAft>
                <a:spcPts val="0"/>
              </a:spcAft>
              <a:buNone/>
            </a:pPr>
            <a:r>
              <a:t/>
            </a:r>
            <a:endParaRPr/>
          </a:p>
        </p:txBody>
      </p:sp>
      <p:sp>
        <p:nvSpPr>
          <p:cNvPr id="414" name="Google Shape;414;p33: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34: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0" name="Google Shape;420;p34: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Sally, mum to Sia</a:t>
            </a:r>
            <a:endParaRPr/>
          </a:p>
        </p:txBody>
      </p:sp>
      <p:sp>
        <p:nvSpPr>
          <p:cNvPr id="421" name="Google Shape;421;p34: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35: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8" name="Google Shape;428;p35: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1200"/>
              <a:buFont typeface="Arial"/>
              <a:buChar char="•"/>
            </a:pPr>
            <a:r>
              <a:rPr lang="en-GB" sz="1200">
                <a:solidFill>
                  <a:schemeClr val="dk1"/>
                </a:solidFill>
                <a:latin typeface="Sanchez"/>
                <a:ea typeface="Sanchez"/>
                <a:cs typeface="Sanchez"/>
                <a:sym typeface="Sanchez"/>
              </a:rPr>
              <a:t>Family groups, discussion and activities for all stages of the palliative journey</a:t>
            </a:r>
            <a:endParaRPr/>
          </a:p>
          <a:p>
            <a:pPr indent="-266700" lvl="0" marL="342900" rtl="0" algn="l">
              <a:spcBef>
                <a:spcPts val="0"/>
              </a:spcBef>
              <a:spcAft>
                <a:spcPts val="0"/>
              </a:spcAft>
              <a:buClr>
                <a:schemeClr val="dk1"/>
              </a:buClr>
              <a:buSzPts val="1200"/>
              <a:buFont typeface="Arial"/>
              <a:buNone/>
            </a:pPr>
            <a:r>
              <a:t/>
            </a:r>
            <a:endParaRPr sz="1200">
              <a:solidFill>
                <a:schemeClr val="dk1"/>
              </a:solidFill>
              <a:latin typeface="Sanchez"/>
              <a:ea typeface="Sanchez"/>
              <a:cs typeface="Sanchez"/>
              <a:sym typeface="Sanchez"/>
            </a:endParaRPr>
          </a:p>
          <a:p>
            <a:pPr indent="-342900" lvl="0" marL="342900" rtl="0" algn="l">
              <a:spcBef>
                <a:spcPts val="0"/>
              </a:spcBef>
              <a:spcAft>
                <a:spcPts val="0"/>
              </a:spcAft>
              <a:buClr>
                <a:schemeClr val="dk1"/>
              </a:buClr>
              <a:buSzPts val="1200"/>
              <a:buFont typeface="Arial"/>
              <a:buChar char="•"/>
            </a:pPr>
            <a:r>
              <a:rPr lang="en-GB" sz="1200">
                <a:solidFill>
                  <a:schemeClr val="dk1"/>
                </a:solidFill>
                <a:latin typeface="Sanchez"/>
                <a:ea typeface="Sanchez"/>
                <a:cs typeface="Sanchez"/>
                <a:sym typeface="Sanchez"/>
              </a:rPr>
              <a:t>Often only social experience for parents</a:t>
            </a:r>
            <a:endParaRPr/>
          </a:p>
          <a:p>
            <a:pPr indent="-266700" lvl="0" marL="342900" rtl="0" algn="l">
              <a:spcBef>
                <a:spcPts val="0"/>
              </a:spcBef>
              <a:spcAft>
                <a:spcPts val="0"/>
              </a:spcAft>
              <a:buClr>
                <a:schemeClr val="dk1"/>
              </a:buClr>
              <a:buSzPts val="1200"/>
              <a:buFont typeface="Arial"/>
              <a:buNone/>
            </a:pPr>
            <a:r>
              <a:t/>
            </a:r>
            <a:endParaRPr sz="1200">
              <a:solidFill>
                <a:schemeClr val="dk1"/>
              </a:solidFill>
              <a:latin typeface="Sanchez"/>
              <a:ea typeface="Sanchez"/>
              <a:cs typeface="Sanchez"/>
              <a:sym typeface="Sanchez"/>
            </a:endParaRPr>
          </a:p>
          <a:p>
            <a:pPr indent="-342900" lvl="0" marL="342900" rtl="0" algn="l">
              <a:spcBef>
                <a:spcPts val="0"/>
              </a:spcBef>
              <a:spcAft>
                <a:spcPts val="0"/>
              </a:spcAft>
              <a:buClr>
                <a:schemeClr val="dk1"/>
              </a:buClr>
              <a:buSzPts val="1200"/>
              <a:buFont typeface="Arial"/>
              <a:buChar char="•"/>
            </a:pPr>
            <a:r>
              <a:rPr lang="en-GB" sz="1200">
                <a:solidFill>
                  <a:schemeClr val="dk1"/>
                </a:solidFill>
                <a:latin typeface="Sanchez"/>
                <a:ea typeface="Sanchez"/>
                <a:cs typeface="Sanchez"/>
                <a:sym typeface="Sanchez"/>
              </a:rPr>
              <a:t>Youth groups for children to connect</a:t>
            </a:r>
            <a:endParaRPr/>
          </a:p>
          <a:p>
            <a:pPr indent="-266700" lvl="0" marL="342900" rtl="0" algn="l">
              <a:spcBef>
                <a:spcPts val="0"/>
              </a:spcBef>
              <a:spcAft>
                <a:spcPts val="0"/>
              </a:spcAft>
              <a:buClr>
                <a:schemeClr val="dk1"/>
              </a:buClr>
              <a:buSzPts val="1200"/>
              <a:buFont typeface="Arial"/>
              <a:buNone/>
            </a:pPr>
            <a:r>
              <a:t/>
            </a:r>
            <a:endParaRPr sz="1200">
              <a:solidFill>
                <a:schemeClr val="dk1"/>
              </a:solidFill>
              <a:latin typeface="Sanchez"/>
              <a:ea typeface="Sanchez"/>
              <a:cs typeface="Sanchez"/>
              <a:sym typeface="Sanchez"/>
            </a:endParaRPr>
          </a:p>
          <a:p>
            <a:pPr indent="-342900" lvl="0" marL="342900" rtl="0" algn="l">
              <a:spcBef>
                <a:spcPts val="0"/>
              </a:spcBef>
              <a:spcAft>
                <a:spcPts val="0"/>
              </a:spcAft>
              <a:buClr>
                <a:schemeClr val="dk1"/>
              </a:buClr>
              <a:buSzPts val="1200"/>
              <a:buFont typeface="Arial"/>
              <a:buChar char="•"/>
            </a:pPr>
            <a:r>
              <a:rPr lang="en-GB" sz="1200">
                <a:solidFill>
                  <a:schemeClr val="dk1"/>
                </a:solidFill>
                <a:latin typeface="Sanchez"/>
                <a:ea typeface="Sanchez"/>
                <a:cs typeface="Sanchez"/>
                <a:sym typeface="Sanchez"/>
              </a:rPr>
              <a:t>Closed Facebook group, moderated by parents</a:t>
            </a:r>
            <a:endParaRPr/>
          </a:p>
          <a:p>
            <a:pPr indent="-266700" lvl="0" marL="342900" rtl="0" algn="l">
              <a:spcBef>
                <a:spcPts val="0"/>
              </a:spcBef>
              <a:spcAft>
                <a:spcPts val="0"/>
              </a:spcAft>
              <a:buClr>
                <a:schemeClr val="dk1"/>
              </a:buClr>
              <a:buSzPts val="1200"/>
              <a:buFont typeface="Arial"/>
              <a:buNone/>
            </a:pPr>
            <a:r>
              <a:t/>
            </a:r>
            <a:endParaRPr sz="1200">
              <a:solidFill>
                <a:schemeClr val="dk1"/>
              </a:solidFill>
              <a:latin typeface="Sanchez"/>
              <a:ea typeface="Sanchez"/>
              <a:cs typeface="Sanchez"/>
              <a:sym typeface="Sanchez"/>
            </a:endParaRPr>
          </a:p>
          <a:p>
            <a:pPr indent="0" lvl="0" marL="0" rtl="0" algn="l">
              <a:spcBef>
                <a:spcPts val="0"/>
              </a:spcBef>
              <a:spcAft>
                <a:spcPts val="0"/>
              </a:spcAft>
              <a:buNone/>
            </a:pPr>
            <a:r>
              <a:t/>
            </a:r>
            <a:endParaRPr/>
          </a:p>
        </p:txBody>
      </p:sp>
      <p:sp>
        <p:nvSpPr>
          <p:cNvPr id="429" name="Google Shape;429;p35: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36: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9" name="Google Shape;459;p36: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37: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6" name="Google Shape;466;p37:notes"/>
          <p:cNvSpPr txBox="1"/>
          <p:nvPr>
            <p:ph idx="1" type="body"/>
          </p:nvPr>
        </p:nvSpPr>
        <p:spPr>
          <a:xfrm>
            <a:off x="679450" y="4776788"/>
            <a:ext cx="5438775" cy="3908425"/>
          </a:xfrm>
          <a:prstGeom prst="rect">
            <a:avLst/>
          </a:prstGeom>
          <a:noFill/>
          <a:ln>
            <a:noFill/>
          </a:ln>
        </p:spPr>
        <p:txBody>
          <a:bodyPr anchorCtr="0" anchor="t" bIns="45700" lIns="91425" spcFirstLastPara="1" rIns="91425" wrap="square" tIns="45700">
            <a:noAutofit/>
          </a:bodyPr>
          <a:lstStyle/>
          <a:p>
            <a:pPr indent="-266700" lvl="0" marL="342900" rtl="0" algn="l">
              <a:spcBef>
                <a:spcPts val="0"/>
              </a:spcBef>
              <a:spcAft>
                <a:spcPts val="0"/>
              </a:spcAft>
              <a:buClr>
                <a:schemeClr val="dk1"/>
              </a:buClr>
              <a:buSzPts val="1200"/>
              <a:buFont typeface="Arial"/>
              <a:buNone/>
            </a:pPr>
            <a:r>
              <a:t/>
            </a:r>
            <a:endParaRPr sz="1200">
              <a:solidFill>
                <a:schemeClr val="dk1"/>
              </a:solidFill>
              <a:latin typeface="Sanchez"/>
              <a:ea typeface="Sanchez"/>
              <a:cs typeface="Sanchez"/>
              <a:sym typeface="Sanchez"/>
            </a:endParaRPr>
          </a:p>
          <a:p>
            <a:pPr indent="-342900" lvl="0" marL="342900" rtl="0" algn="l">
              <a:spcBef>
                <a:spcPts val="0"/>
              </a:spcBef>
              <a:spcAft>
                <a:spcPts val="0"/>
              </a:spcAft>
              <a:buClr>
                <a:schemeClr val="dk1"/>
              </a:buClr>
              <a:buSzPts val="1200"/>
              <a:buFont typeface="Arial"/>
              <a:buChar char="•"/>
            </a:pPr>
            <a:r>
              <a:rPr lang="en-GB" sz="1200">
                <a:solidFill>
                  <a:schemeClr val="dk1"/>
                </a:solidFill>
                <a:latin typeface="Sanchez"/>
                <a:ea typeface="Sanchez"/>
                <a:cs typeface="Sanchez"/>
                <a:sym typeface="Sanchez"/>
              </a:rPr>
              <a:t>Pandemic has rekinled issues of grief, etc.</a:t>
            </a:r>
            <a:endParaRPr/>
          </a:p>
          <a:p>
            <a:pPr indent="-266700" lvl="0" marL="342900" rtl="0" algn="l">
              <a:spcBef>
                <a:spcPts val="0"/>
              </a:spcBef>
              <a:spcAft>
                <a:spcPts val="0"/>
              </a:spcAft>
              <a:buClr>
                <a:schemeClr val="dk1"/>
              </a:buClr>
              <a:buSzPts val="1200"/>
              <a:buFont typeface="Arial"/>
              <a:buNone/>
            </a:pPr>
            <a:r>
              <a:t/>
            </a:r>
            <a:endParaRPr sz="1200">
              <a:solidFill>
                <a:schemeClr val="dk1"/>
              </a:solidFill>
              <a:latin typeface="Sanchez"/>
              <a:ea typeface="Sanchez"/>
              <a:cs typeface="Sanchez"/>
              <a:sym typeface="Sanchez"/>
            </a:endParaRPr>
          </a:p>
          <a:p>
            <a:pPr indent="-342900" lvl="0" marL="342900" rtl="0" algn="l">
              <a:spcBef>
                <a:spcPts val="0"/>
              </a:spcBef>
              <a:spcAft>
                <a:spcPts val="0"/>
              </a:spcAft>
              <a:buClr>
                <a:schemeClr val="dk1"/>
              </a:buClr>
              <a:buSzPts val="1200"/>
              <a:buFont typeface="Arial"/>
              <a:buChar char="•"/>
            </a:pPr>
            <a:r>
              <a:rPr lang="en-GB" sz="1200">
                <a:solidFill>
                  <a:schemeClr val="dk1"/>
                </a:solidFill>
                <a:latin typeface="Sanchez"/>
                <a:ea typeface="Sanchez"/>
                <a:cs typeface="Sanchez"/>
                <a:sym typeface="Sanchez"/>
              </a:rPr>
              <a:t>Face-to-face bereavement sessions </a:t>
            </a:r>
            <a:endParaRPr sz="1200">
              <a:solidFill>
                <a:schemeClr val="dk1"/>
              </a:solidFill>
              <a:latin typeface="Sanchez"/>
              <a:ea typeface="Sanchez"/>
              <a:cs typeface="Sanchez"/>
              <a:sym typeface="Sanchez"/>
            </a:endParaRPr>
          </a:p>
          <a:p>
            <a:pPr indent="-342900" lvl="0" marL="342900" rtl="0" algn="l">
              <a:spcBef>
                <a:spcPts val="0"/>
              </a:spcBef>
              <a:spcAft>
                <a:spcPts val="0"/>
              </a:spcAft>
              <a:buClr>
                <a:schemeClr val="dk1"/>
              </a:buClr>
              <a:buSzPts val="1200"/>
              <a:buFont typeface="Arial"/>
              <a:buChar char="•"/>
            </a:pPr>
            <a:r>
              <a:rPr lang="en-GB" sz="1200">
                <a:solidFill>
                  <a:schemeClr val="dk1"/>
                </a:solidFill>
                <a:latin typeface="Sanchez"/>
                <a:ea typeface="Sanchez"/>
                <a:cs typeface="Sanchez"/>
                <a:sym typeface="Sanchez"/>
              </a:rPr>
              <a:t>Groups for all stages of the palliative journey</a:t>
            </a:r>
            <a:endParaRPr/>
          </a:p>
          <a:p>
            <a:pPr indent="-266700" lvl="0" marL="342900" rtl="0" algn="l">
              <a:spcBef>
                <a:spcPts val="0"/>
              </a:spcBef>
              <a:spcAft>
                <a:spcPts val="0"/>
              </a:spcAft>
              <a:buClr>
                <a:schemeClr val="dk1"/>
              </a:buClr>
              <a:buSzPts val="1200"/>
              <a:buFont typeface="Arial"/>
              <a:buNone/>
            </a:pPr>
            <a:r>
              <a:t/>
            </a:r>
            <a:endParaRPr sz="1200">
              <a:solidFill>
                <a:schemeClr val="dk1"/>
              </a:solidFill>
              <a:latin typeface="Sanchez"/>
              <a:ea typeface="Sanchez"/>
              <a:cs typeface="Sanchez"/>
              <a:sym typeface="Sanchez"/>
            </a:endParaRPr>
          </a:p>
          <a:p>
            <a:pPr indent="-342900" lvl="0" marL="342900" rtl="0" algn="l">
              <a:spcBef>
                <a:spcPts val="0"/>
              </a:spcBef>
              <a:spcAft>
                <a:spcPts val="0"/>
              </a:spcAft>
              <a:buClr>
                <a:schemeClr val="dk1"/>
              </a:buClr>
              <a:buSzPts val="1200"/>
              <a:buFont typeface="Arial"/>
              <a:buChar char="•"/>
            </a:pPr>
            <a:r>
              <a:rPr lang="en-GB" sz="1200">
                <a:solidFill>
                  <a:schemeClr val="dk1"/>
                </a:solidFill>
                <a:latin typeface="Sanchez"/>
                <a:ea typeface="Sanchez"/>
                <a:cs typeface="Sanchez"/>
                <a:sym typeface="Sanchez"/>
              </a:rPr>
              <a:t>Bereavement care &amp; remembering days</a:t>
            </a:r>
            <a:endParaRPr/>
          </a:p>
          <a:p>
            <a:pPr indent="-209550" lvl="0" marL="285750" rtl="0" algn="l">
              <a:spcBef>
                <a:spcPts val="0"/>
              </a:spcBef>
              <a:spcAft>
                <a:spcPts val="0"/>
              </a:spcAft>
              <a:buClr>
                <a:schemeClr val="dk1"/>
              </a:buClr>
              <a:buSzPts val="1200"/>
              <a:buFont typeface="Arial"/>
              <a:buNone/>
            </a:pPr>
            <a:r>
              <a:t/>
            </a:r>
            <a:endParaRPr sz="1200">
              <a:solidFill>
                <a:schemeClr val="dk1"/>
              </a:solidFill>
              <a:latin typeface="Sanchez"/>
              <a:ea typeface="Sanchez"/>
              <a:cs typeface="Sanchez"/>
              <a:sym typeface="Sanchez"/>
            </a:endParaRPr>
          </a:p>
          <a:p>
            <a:pPr indent="0" lvl="0" marL="0" rtl="0" algn="l">
              <a:spcBef>
                <a:spcPts val="0"/>
              </a:spcBef>
              <a:spcAft>
                <a:spcPts val="0"/>
              </a:spcAft>
              <a:buNone/>
            </a:pPr>
            <a:r>
              <a:t/>
            </a:r>
            <a:endParaRPr sz="1200">
              <a:solidFill>
                <a:schemeClr val="dk1"/>
              </a:solidFill>
              <a:latin typeface="Sanchez"/>
              <a:ea typeface="Sanchez"/>
              <a:cs typeface="Sanchez"/>
              <a:sym typeface="Sanchez"/>
            </a:endParaRPr>
          </a:p>
          <a:p>
            <a:pPr indent="0" lvl="0" marL="0" rtl="0" algn="l">
              <a:spcBef>
                <a:spcPts val="0"/>
              </a:spcBef>
              <a:spcAft>
                <a:spcPts val="0"/>
              </a:spcAft>
              <a:buNone/>
            </a:pPr>
            <a:r>
              <a:t/>
            </a:r>
            <a:endParaRPr/>
          </a:p>
        </p:txBody>
      </p:sp>
      <p:sp>
        <p:nvSpPr>
          <p:cNvPr id="467" name="Google Shape;467;p37:notes"/>
          <p:cNvSpPr txBox="1"/>
          <p:nvPr>
            <p:ph idx="12" type="sldNum"/>
          </p:nvPr>
        </p:nvSpPr>
        <p:spPr>
          <a:xfrm>
            <a:off x="3849688" y="9429750"/>
            <a:ext cx="2946400" cy="496888"/>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38: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7" name="Google Shape;497;p38: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p39:notes"/>
          <p:cNvSpPr txBox="1"/>
          <p:nvPr>
            <p:ph idx="1" type="body"/>
          </p:nvPr>
        </p:nvSpPr>
        <p:spPr>
          <a:xfrm>
            <a:off x="679450" y="4776788"/>
            <a:ext cx="5438775" cy="3908425"/>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6" name="Google Shape;516;p39: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7" name="Shape 17"/>
        <p:cNvGrpSpPr/>
        <p:nvPr/>
      </p:nvGrpSpPr>
      <p:grpSpPr>
        <a:xfrm>
          <a:off x="0" y="0"/>
          <a:ext cx="0" cy="0"/>
          <a:chOff x="0" y="0"/>
          <a:chExt cx="0" cy="0"/>
        </a:xfrm>
      </p:grpSpPr>
      <p:pic>
        <p:nvPicPr>
          <p:cNvPr descr="nhs_ppt_normal_v2.jpg" id="18" name="Google Shape;18;p41"/>
          <p:cNvPicPr preferRelativeResize="0"/>
          <p:nvPr/>
        </p:nvPicPr>
        <p:blipFill rotWithShape="1">
          <a:blip r:embed="rId2">
            <a:alphaModFix/>
          </a:blip>
          <a:srcRect b="0" l="0" r="0" t="0"/>
          <a:stretch/>
        </p:blipFill>
        <p:spPr>
          <a:xfrm>
            <a:off x="0" y="0"/>
            <a:ext cx="12184497" cy="6858000"/>
          </a:xfrm>
          <a:prstGeom prst="rect">
            <a:avLst/>
          </a:prstGeom>
          <a:noFill/>
          <a:ln>
            <a:noFill/>
          </a:ln>
        </p:spPr>
      </p:pic>
      <p:sp>
        <p:nvSpPr>
          <p:cNvPr id="19" name="Google Shape;19;p41"/>
          <p:cNvSpPr txBox="1"/>
          <p:nvPr>
            <p:ph type="title"/>
          </p:nvPr>
        </p:nvSpPr>
        <p:spPr>
          <a:xfrm>
            <a:off x="736410" y="2362656"/>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Calibri"/>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descr="nhs_ppt_normal_v2.jpg" id="20" name="Google Shape;20;p41"/>
          <p:cNvPicPr preferRelativeResize="0"/>
          <p:nvPr/>
        </p:nvPicPr>
        <p:blipFill rotWithShape="1">
          <a:blip r:embed="rId2">
            <a:alphaModFix/>
          </a:blip>
          <a:srcRect b="20695" l="57727" r="0" t="58611"/>
          <a:stretch/>
        </p:blipFill>
        <p:spPr>
          <a:xfrm>
            <a:off x="6815015" y="5276851"/>
            <a:ext cx="5150651" cy="1419225"/>
          </a:xfrm>
          <a:prstGeom prst="rect">
            <a:avLst/>
          </a:prstGeom>
          <a:noFill/>
          <a:ln>
            <a:noFill/>
          </a:ln>
        </p:spPr>
      </p:pic>
      <p:pic>
        <p:nvPicPr>
          <p:cNvPr id="21" name="Google Shape;21;p41"/>
          <p:cNvPicPr preferRelativeResize="0"/>
          <p:nvPr/>
        </p:nvPicPr>
        <p:blipFill rotWithShape="1">
          <a:blip r:embed="rId3">
            <a:alphaModFix/>
          </a:blip>
          <a:srcRect b="0" l="0" r="0" t="0"/>
          <a:stretch/>
        </p:blipFill>
        <p:spPr>
          <a:xfrm>
            <a:off x="9550400" y="5789898"/>
            <a:ext cx="2141418" cy="65681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4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Sanchez"/>
              <a:buNone/>
              <a:defRPr>
                <a:latin typeface="Sanchez"/>
                <a:ea typeface="Sanchez"/>
                <a:cs typeface="Sanchez"/>
                <a:sym typeface="Sanchez"/>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42"/>
          <p:cNvSpPr txBox="1"/>
          <p:nvPr>
            <p:ph idx="1" type="body"/>
          </p:nvPr>
        </p:nvSpPr>
        <p:spPr>
          <a:xfrm>
            <a:off x="838200" y="1825624"/>
            <a:ext cx="10515600" cy="4831549"/>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Sanchez"/>
                <a:ea typeface="Sanchez"/>
                <a:cs typeface="Sanchez"/>
                <a:sym typeface="Sanchez"/>
              </a:defRPr>
            </a:lvl1pPr>
            <a:lvl2pPr indent="-381000" lvl="1" marL="914400" algn="l">
              <a:lnSpc>
                <a:spcPct val="90000"/>
              </a:lnSpc>
              <a:spcBef>
                <a:spcPts val="500"/>
              </a:spcBef>
              <a:spcAft>
                <a:spcPts val="0"/>
              </a:spcAft>
              <a:buClr>
                <a:schemeClr val="dk1"/>
              </a:buClr>
              <a:buSzPts val="2400"/>
              <a:buChar char="•"/>
              <a:defRPr>
                <a:latin typeface="Sanchez"/>
                <a:ea typeface="Sanchez"/>
                <a:cs typeface="Sanchez"/>
                <a:sym typeface="Sanchez"/>
              </a:defRPr>
            </a:lvl2pPr>
            <a:lvl3pPr indent="-355600" lvl="2" marL="1371600" algn="l">
              <a:lnSpc>
                <a:spcPct val="90000"/>
              </a:lnSpc>
              <a:spcBef>
                <a:spcPts val="500"/>
              </a:spcBef>
              <a:spcAft>
                <a:spcPts val="0"/>
              </a:spcAft>
              <a:buClr>
                <a:schemeClr val="dk1"/>
              </a:buClr>
              <a:buSzPts val="2000"/>
              <a:buChar char="•"/>
              <a:defRPr>
                <a:latin typeface="Sanchez"/>
                <a:ea typeface="Sanchez"/>
                <a:cs typeface="Sanchez"/>
                <a:sym typeface="Sanchez"/>
              </a:defRPr>
            </a:lvl3pPr>
            <a:lvl4pPr indent="-342900" lvl="3" marL="1828800" algn="l">
              <a:lnSpc>
                <a:spcPct val="90000"/>
              </a:lnSpc>
              <a:spcBef>
                <a:spcPts val="500"/>
              </a:spcBef>
              <a:spcAft>
                <a:spcPts val="0"/>
              </a:spcAft>
              <a:buClr>
                <a:schemeClr val="dk1"/>
              </a:buClr>
              <a:buSzPts val="1800"/>
              <a:buChar char="•"/>
              <a:defRPr>
                <a:latin typeface="Sanchez"/>
                <a:ea typeface="Sanchez"/>
                <a:cs typeface="Sanchez"/>
                <a:sym typeface="Sanchez"/>
              </a:defRPr>
            </a:lvl4pPr>
            <a:lvl5pPr indent="-342900" lvl="4" marL="2286000" algn="l">
              <a:lnSpc>
                <a:spcPct val="90000"/>
              </a:lnSpc>
              <a:spcBef>
                <a:spcPts val="500"/>
              </a:spcBef>
              <a:spcAft>
                <a:spcPts val="0"/>
              </a:spcAft>
              <a:buClr>
                <a:schemeClr val="dk1"/>
              </a:buClr>
              <a:buSzPts val="1800"/>
              <a:buChar char="•"/>
              <a:defRPr>
                <a:latin typeface="Sanchez"/>
                <a:ea typeface="Sanchez"/>
                <a:cs typeface="Sanchez"/>
                <a:sym typeface="Sanchez"/>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5" name="Shape 25"/>
        <p:cNvGrpSpPr/>
        <p:nvPr/>
      </p:nvGrpSpPr>
      <p:grpSpPr>
        <a:xfrm>
          <a:off x="0" y="0"/>
          <a:ext cx="0" cy="0"/>
          <a:chOff x="0" y="0"/>
          <a:chExt cx="0" cy="0"/>
        </a:xfrm>
      </p:grpSpPr>
      <p:sp>
        <p:nvSpPr>
          <p:cNvPr id="26" name="Google Shape;26;p4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4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8" name="Google Shape;28;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31" name="Google Shape;31;p43"/>
          <p:cNvPicPr preferRelativeResize="0"/>
          <p:nvPr/>
        </p:nvPicPr>
        <p:blipFill rotWithShape="1">
          <a:blip r:embed="rId2">
            <a:alphaModFix/>
          </a:blip>
          <a:srcRect b="0" l="0" r="0" t="0"/>
          <a:stretch/>
        </p:blipFill>
        <p:spPr>
          <a:xfrm>
            <a:off x="0" y="3829"/>
            <a:ext cx="12192000" cy="6817885"/>
          </a:xfrm>
          <a:prstGeom prst="rect">
            <a:avLst/>
          </a:prstGeom>
          <a:noFill/>
          <a:ln>
            <a:noFill/>
          </a:ln>
        </p:spPr>
      </p:pic>
      <p:pic>
        <p:nvPicPr>
          <p:cNvPr id="32" name="Google Shape;32;p43"/>
          <p:cNvPicPr preferRelativeResize="0"/>
          <p:nvPr/>
        </p:nvPicPr>
        <p:blipFill rotWithShape="1">
          <a:blip r:embed="rId3">
            <a:alphaModFix/>
          </a:blip>
          <a:srcRect b="0" l="0" r="0" t="0"/>
          <a:stretch/>
        </p:blipFill>
        <p:spPr>
          <a:xfrm>
            <a:off x="10537992" y="5933357"/>
            <a:ext cx="1654008" cy="845986"/>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3" name="Shape 33"/>
        <p:cNvGrpSpPr/>
        <p:nvPr/>
      </p:nvGrpSpPr>
      <p:grpSpPr>
        <a:xfrm>
          <a:off x="0" y="0"/>
          <a:ext cx="0" cy="0"/>
          <a:chOff x="0" y="0"/>
          <a:chExt cx="0" cy="0"/>
        </a:xfrm>
      </p:grpSpPr>
      <p:sp>
        <p:nvSpPr>
          <p:cNvPr id="34" name="Google Shape;34;p4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4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6" name="Google Shape;36;p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
  <p:cSld name="1_Section Header">
    <p:spTree>
      <p:nvGrpSpPr>
        <p:cNvPr id="39" name="Shape 39"/>
        <p:cNvGrpSpPr/>
        <p:nvPr/>
      </p:nvGrpSpPr>
      <p:grpSpPr>
        <a:xfrm>
          <a:off x="0" y="0"/>
          <a:ext cx="0" cy="0"/>
          <a:chOff x="0" y="0"/>
          <a:chExt cx="0" cy="0"/>
        </a:xfrm>
      </p:grpSpPr>
      <p:sp>
        <p:nvSpPr>
          <p:cNvPr id="40" name="Google Shape;40;p4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41" name="Google Shape;41;p45"/>
          <p:cNvPicPr preferRelativeResize="0"/>
          <p:nvPr/>
        </p:nvPicPr>
        <p:blipFill rotWithShape="1">
          <a:blip r:embed="rId2">
            <a:alphaModFix/>
          </a:blip>
          <a:srcRect b="0" l="0" r="0" t="0"/>
          <a:stretch/>
        </p:blipFill>
        <p:spPr>
          <a:xfrm>
            <a:off x="10537992" y="5933357"/>
            <a:ext cx="1654008" cy="84598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jpg"/><Relationship Id="rId2" Type="http://schemas.openxmlformats.org/officeDocument/2006/relationships/image" Target="../media/image2.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4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15" name="Google Shape;15;p40"/>
          <p:cNvPicPr preferRelativeResize="0"/>
          <p:nvPr/>
        </p:nvPicPr>
        <p:blipFill rotWithShape="1">
          <a:blip r:embed="rId1">
            <a:alphaModFix/>
          </a:blip>
          <a:srcRect b="0" l="0" r="0" t="0"/>
          <a:stretch/>
        </p:blipFill>
        <p:spPr>
          <a:xfrm>
            <a:off x="0" y="-17600"/>
            <a:ext cx="12192000" cy="6875600"/>
          </a:xfrm>
          <a:prstGeom prst="rect">
            <a:avLst/>
          </a:prstGeom>
          <a:noFill/>
          <a:ln>
            <a:noFill/>
          </a:ln>
        </p:spPr>
      </p:pic>
      <p:pic>
        <p:nvPicPr>
          <p:cNvPr id="16" name="Google Shape;16;p40"/>
          <p:cNvPicPr preferRelativeResize="0"/>
          <p:nvPr/>
        </p:nvPicPr>
        <p:blipFill rotWithShape="1">
          <a:blip r:embed="rId2">
            <a:alphaModFix/>
          </a:blip>
          <a:srcRect b="0" l="0" r="0" t="0"/>
          <a:stretch/>
        </p:blipFill>
        <p:spPr>
          <a:xfrm>
            <a:off x="10537992" y="5933357"/>
            <a:ext cx="1654008" cy="845986"/>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 id="2147483653" r:id="rId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5.png"/><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4.png"/><Relationship Id="rId4" Type="http://schemas.openxmlformats.org/officeDocument/2006/relationships/image" Target="../media/image23.png"/><Relationship Id="rId5" Type="http://schemas.openxmlformats.org/officeDocument/2006/relationships/image" Target="../media/image14.png"/><Relationship Id="rId6" Type="http://schemas.openxmlformats.org/officeDocument/2006/relationships/image" Target="../media/image1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9.png"/><Relationship Id="rId4" Type="http://schemas.openxmlformats.org/officeDocument/2006/relationships/image" Target="../media/image22.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6.png"/><Relationship Id="rId4" Type="http://schemas.openxmlformats.org/officeDocument/2006/relationships/image" Target="../media/image1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8.png"/><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0.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6.jpg"/><Relationship Id="rId4" Type="http://schemas.openxmlformats.org/officeDocument/2006/relationships/image" Target="../media/image1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9.png"/><Relationship Id="rId4" Type="http://schemas.openxmlformats.org/officeDocument/2006/relationships/image" Target="../media/image21.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 name="Shape 45"/>
        <p:cNvGrpSpPr/>
        <p:nvPr/>
      </p:nvGrpSpPr>
      <p:grpSpPr>
        <a:xfrm>
          <a:off x="0" y="0"/>
          <a:ext cx="0" cy="0"/>
          <a:chOff x="0" y="0"/>
          <a:chExt cx="0" cy="0"/>
        </a:xfrm>
      </p:grpSpPr>
      <p:sp>
        <p:nvSpPr>
          <p:cNvPr id="46" name="Google Shape;46;p1"/>
          <p:cNvSpPr txBox="1"/>
          <p:nvPr>
            <p:ph type="title"/>
          </p:nvPr>
        </p:nvSpPr>
        <p:spPr>
          <a:xfrm>
            <a:off x="442910" y="1022356"/>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Calibri"/>
              <a:buNone/>
            </a:pPr>
            <a:br>
              <a:rPr b="1" lang="en-GB"/>
            </a:br>
            <a:endParaRPr b="1" i="1"/>
          </a:p>
        </p:txBody>
      </p:sp>
      <p:sp>
        <p:nvSpPr>
          <p:cNvPr id="47" name="Google Shape;47;p1"/>
          <p:cNvSpPr txBox="1"/>
          <p:nvPr/>
        </p:nvSpPr>
        <p:spPr>
          <a:xfrm>
            <a:off x="838200" y="2670000"/>
            <a:ext cx="10515600" cy="15180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lt1"/>
              </a:buClr>
              <a:buSzPts val="4000"/>
              <a:buFont typeface="Sanchez"/>
              <a:buNone/>
            </a:pPr>
            <a:r>
              <a:rPr b="1" i="0" lang="en-GB" sz="5400" u="none" cap="none" strike="noStrike">
                <a:solidFill>
                  <a:schemeClr val="lt1"/>
                </a:solidFill>
                <a:latin typeface="Calibri"/>
                <a:ea typeface="Calibri"/>
                <a:cs typeface="Calibri"/>
                <a:sym typeface="Calibri"/>
              </a:rPr>
              <a:t>Delivering excellent children's palliative care in a pandemic</a:t>
            </a:r>
            <a:br>
              <a:rPr i="0" lang="en-GB" sz="5400" u="none" cap="none" strike="noStrike">
                <a:solidFill>
                  <a:schemeClr val="lt1"/>
                </a:solidFill>
                <a:latin typeface="Calibri"/>
                <a:ea typeface="Calibri"/>
                <a:cs typeface="Calibri"/>
                <a:sym typeface="Calibri"/>
              </a:rPr>
            </a:br>
            <a:endParaRPr i="0" sz="2200" u="none" cap="none" strike="noStrike">
              <a:solidFill>
                <a:schemeClr val="lt1"/>
              </a:solidFill>
              <a:latin typeface="Calibri"/>
              <a:ea typeface="Calibri"/>
              <a:cs typeface="Calibri"/>
              <a:sym typeface="Calibri"/>
            </a:endParaRPr>
          </a:p>
          <a:p>
            <a:pPr indent="0" lvl="0" marL="0" marR="0" rtl="0" algn="l">
              <a:lnSpc>
                <a:spcPct val="90000"/>
              </a:lnSpc>
              <a:spcBef>
                <a:spcPts val="0"/>
              </a:spcBef>
              <a:spcAft>
                <a:spcPts val="0"/>
              </a:spcAft>
              <a:buClr>
                <a:schemeClr val="lt1"/>
              </a:buClr>
              <a:buSzPts val="4000"/>
              <a:buFont typeface="Sanchez"/>
              <a:buNone/>
            </a:pPr>
            <a:r>
              <a:rPr i="0" lang="en-GB" sz="2200" u="none" cap="none" strike="noStrike">
                <a:solidFill>
                  <a:schemeClr val="lt1"/>
                </a:solidFill>
                <a:latin typeface="Calibri"/>
                <a:ea typeface="Calibri"/>
                <a:cs typeface="Calibri"/>
                <a:sym typeface="Calibri"/>
              </a:rPr>
              <a:t>Children’s Hospices Across Scotland (CHAS)</a:t>
            </a:r>
            <a:endParaRPr i="0" sz="2200" u="none" cap="none" strike="noStrike">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 name="Shape 51"/>
        <p:cNvGrpSpPr/>
        <p:nvPr/>
      </p:nvGrpSpPr>
      <p:grpSpPr>
        <a:xfrm>
          <a:off x="0" y="0"/>
          <a:ext cx="0" cy="0"/>
          <a:chOff x="0" y="0"/>
          <a:chExt cx="0" cy="0"/>
        </a:xfrm>
      </p:grpSpPr>
      <p:sp>
        <p:nvSpPr>
          <p:cNvPr id="52" name="Google Shape;52;p2"/>
          <p:cNvSpPr txBox="1"/>
          <p:nvPr/>
        </p:nvSpPr>
        <p:spPr>
          <a:xfrm>
            <a:off x="955343" y="696035"/>
            <a:ext cx="10604310" cy="5735803"/>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4800"/>
              <a:buFont typeface="Arial"/>
              <a:buNone/>
            </a:pPr>
            <a:r>
              <a:rPr b="0" i="0" lang="en-GB" sz="4800" u="none" cap="none" strike="noStrike">
                <a:solidFill>
                  <a:schemeClr val="dk1"/>
                </a:solidFill>
                <a:latin typeface="Sanchez"/>
                <a:ea typeface="Sanchez"/>
                <a:cs typeface="Sanchez"/>
                <a:sym typeface="Sanchez"/>
              </a:rPr>
              <a:t>We support families through the </a:t>
            </a:r>
            <a:r>
              <a:rPr b="0" i="0" lang="en-GB" sz="4800" u="none" cap="none" strike="noStrike">
                <a:solidFill>
                  <a:srgbClr val="833C0B"/>
                </a:solidFill>
                <a:latin typeface="Sanchez"/>
                <a:ea typeface="Sanchez"/>
                <a:cs typeface="Sanchez"/>
                <a:sym typeface="Sanchez"/>
              </a:rPr>
              <a:t>terrifying heartbreak</a:t>
            </a:r>
            <a:r>
              <a:rPr b="0" i="0" lang="en-GB" sz="4800" u="none" cap="none" strike="noStrike">
                <a:solidFill>
                  <a:schemeClr val="dk1"/>
                </a:solidFill>
                <a:latin typeface="Sanchez"/>
                <a:ea typeface="Sanchez"/>
                <a:cs typeface="Sanchez"/>
                <a:sym typeface="Sanchez"/>
              </a:rPr>
              <a:t> of knowing their child may die young. </a:t>
            </a:r>
            <a:endParaRPr/>
          </a:p>
          <a:p>
            <a:pPr indent="0" lvl="0" marL="0" marR="0" rtl="0" algn="ctr">
              <a:lnSpc>
                <a:spcPct val="90000"/>
              </a:lnSpc>
              <a:spcBef>
                <a:spcPts val="1000"/>
              </a:spcBef>
              <a:spcAft>
                <a:spcPts val="0"/>
              </a:spcAft>
              <a:buClr>
                <a:schemeClr val="dk1"/>
              </a:buClr>
              <a:buSzPts val="1800"/>
              <a:buFont typeface="Arial"/>
              <a:buNone/>
            </a:pPr>
            <a:r>
              <a:t/>
            </a:r>
            <a:endParaRPr b="0" i="0" sz="1800" u="none" cap="none" strike="noStrike">
              <a:solidFill>
                <a:schemeClr val="dk1"/>
              </a:solidFill>
              <a:latin typeface="Sanchez"/>
              <a:ea typeface="Sanchez"/>
              <a:cs typeface="Sanchez"/>
              <a:sym typeface="Sanchez"/>
            </a:endParaRPr>
          </a:p>
          <a:p>
            <a:pPr indent="0" lvl="0" marL="0" marR="0" rtl="0" algn="ctr">
              <a:lnSpc>
                <a:spcPct val="90000"/>
              </a:lnSpc>
              <a:spcBef>
                <a:spcPts val="1000"/>
              </a:spcBef>
              <a:spcAft>
                <a:spcPts val="0"/>
              </a:spcAft>
              <a:buClr>
                <a:schemeClr val="dk1"/>
              </a:buClr>
              <a:buSzPts val="4800"/>
              <a:buFont typeface="Arial"/>
              <a:buNone/>
            </a:pPr>
            <a:r>
              <a:rPr b="0" i="0" lang="en-GB" sz="4800" u="none" cap="none" strike="noStrike">
                <a:solidFill>
                  <a:schemeClr val="dk1"/>
                </a:solidFill>
                <a:latin typeface="Sanchez"/>
                <a:ea typeface="Sanchez"/>
                <a:cs typeface="Sanchez"/>
                <a:sym typeface="Sanchez"/>
              </a:rPr>
              <a:t>With </a:t>
            </a:r>
            <a:r>
              <a:rPr b="0" i="0" lang="en-GB" sz="4800" u="none" cap="none" strike="noStrike">
                <a:solidFill>
                  <a:schemeClr val="accent1"/>
                </a:solidFill>
                <a:latin typeface="Sanchez"/>
                <a:ea typeface="Sanchez"/>
                <a:cs typeface="Sanchez"/>
                <a:sym typeface="Sanchez"/>
              </a:rPr>
              <a:t>love</a:t>
            </a:r>
            <a:r>
              <a:rPr b="0" i="0" lang="en-GB" sz="4800" u="none" cap="none" strike="noStrike">
                <a:solidFill>
                  <a:schemeClr val="dk1"/>
                </a:solidFill>
                <a:latin typeface="Sanchez"/>
                <a:ea typeface="Sanchez"/>
                <a:cs typeface="Sanchez"/>
                <a:sym typeface="Sanchez"/>
              </a:rPr>
              <a:t> and </a:t>
            </a:r>
            <a:r>
              <a:rPr b="0" i="0" lang="en-GB" sz="4800" u="none" cap="none" strike="noStrike">
                <a:solidFill>
                  <a:srgbClr val="BF9000"/>
                </a:solidFill>
                <a:latin typeface="Sanchez"/>
                <a:ea typeface="Sanchez"/>
                <a:cs typeface="Sanchez"/>
                <a:sym typeface="Sanchez"/>
              </a:rPr>
              <a:t>compassion</a:t>
            </a:r>
            <a:r>
              <a:rPr b="0" i="0" lang="en-GB" sz="4800" u="none" cap="none" strike="noStrike">
                <a:solidFill>
                  <a:schemeClr val="dk1"/>
                </a:solidFill>
                <a:latin typeface="Sanchez"/>
                <a:ea typeface="Sanchez"/>
                <a:cs typeface="Sanchez"/>
                <a:sym typeface="Sanchez"/>
              </a:rPr>
              <a:t>, we offer highly </a:t>
            </a:r>
            <a:r>
              <a:rPr b="0" i="0" lang="en-GB" sz="4800" u="none" cap="none" strike="noStrike">
                <a:solidFill>
                  <a:srgbClr val="548135"/>
                </a:solidFill>
                <a:latin typeface="Sanchez"/>
                <a:ea typeface="Sanchez"/>
                <a:cs typeface="Sanchez"/>
                <a:sym typeface="Sanchez"/>
              </a:rPr>
              <a:t>personalised</a:t>
            </a:r>
            <a:r>
              <a:rPr b="0" i="0" lang="en-GB" sz="4800" u="none" cap="none" strike="noStrike">
                <a:solidFill>
                  <a:schemeClr val="dk1"/>
                </a:solidFill>
                <a:latin typeface="Sanchez"/>
                <a:ea typeface="Sanchez"/>
                <a:cs typeface="Sanchez"/>
                <a:sym typeface="Sanchez"/>
              </a:rPr>
              <a:t> care at home, hospice and hospital.</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 name="Shape 56"/>
        <p:cNvGrpSpPr/>
        <p:nvPr/>
      </p:nvGrpSpPr>
      <p:grpSpPr>
        <a:xfrm>
          <a:off x="0" y="0"/>
          <a:ext cx="0" cy="0"/>
          <a:chOff x="0" y="0"/>
          <a:chExt cx="0" cy="0"/>
        </a:xfrm>
      </p:grpSpPr>
      <p:pic>
        <p:nvPicPr>
          <p:cNvPr id="57" name="Google Shape;57;p3"/>
          <p:cNvPicPr preferRelativeResize="0"/>
          <p:nvPr/>
        </p:nvPicPr>
        <p:blipFill rotWithShape="1">
          <a:blip r:embed="rId3">
            <a:alphaModFix/>
          </a:blip>
          <a:srcRect b="5533" l="6888" r="8017" t="3634"/>
          <a:stretch/>
        </p:blipFill>
        <p:spPr>
          <a:xfrm>
            <a:off x="905741" y="376518"/>
            <a:ext cx="10380518" cy="554018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pic>
        <p:nvPicPr>
          <p:cNvPr id="62" name="Google Shape;62;p4"/>
          <p:cNvPicPr preferRelativeResize="0"/>
          <p:nvPr/>
        </p:nvPicPr>
        <p:blipFill rotWithShape="1">
          <a:blip r:embed="rId3">
            <a:alphaModFix/>
          </a:blip>
          <a:srcRect b="7756" l="0" r="0" t="0"/>
          <a:stretch/>
        </p:blipFill>
        <p:spPr>
          <a:xfrm>
            <a:off x="1150586" y="435826"/>
            <a:ext cx="9890827" cy="5466211"/>
          </a:xfrm>
          <a:prstGeom prst="rect">
            <a:avLst/>
          </a:prstGeom>
          <a:noFill/>
          <a:ln>
            <a:noFill/>
          </a:ln>
        </p:spPr>
      </p:pic>
      <p:sp>
        <p:nvSpPr>
          <p:cNvPr id="63" name="Google Shape;63;p4"/>
          <p:cNvSpPr/>
          <p:nvPr/>
        </p:nvSpPr>
        <p:spPr>
          <a:xfrm>
            <a:off x="3065380" y="2799599"/>
            <a:ext cx="689676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GB" sz="1800" u="none" cap="none" strike="noStrike">
                <a:solidFill>
                  <a:schemeClr val="dk1"/>
                </a:solidFill>
                <a:latin typeface="Sanchez"/>
                <a:ea typeface="Sanchez"/>
                <a:cs typeface="Sanchez"/>
                <a:sym typeface="Sanchez"/>
              </a:rPr>
              <a:t>total prevalence of children with life-shortening conditions</a:t>
            </a:r>
            <a:endParaRPr b="1" sz="6000">
              <a:solidFill>
                <a:schemeClr val="dk1"/>
              </a:solidFill>
              <a:latin typeface="Sanchez"/>
              <a:ea typeface="Sanchez"/>
              <a:cs typeface="Sanchez"/>
              <a:sym typeface="Sanchez"/>
            </a:endParaRPr>
          </a:p>
        </p:txBody>
      </p:sp>
      <p:sp>
        <p:nvSpPr>
          <p:cNvPr id="64" name="Google Shape;64;p4"/>
          <p:cNvSpPr/>
          <p:nvPr/>
        </p:nvSpPr>
        <p:spPr>
          <a:xfrm>
            <a:off x="3065380" y="4676889"/>
            <a:ext cx="689676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800">
                <a:solidFill>
                  <a:schemeClr val="dk1"/>
                </a:solidFill>
                <a:latin typeface="Sanchez"/>
                <a:ea typeface="Sanchez"/>
                <a:cs typeface="Sanchez"/>
                <a:sym typeface="Sanchez"/>
              </a:rPr>
              <a:t>hospital</a:t>
            </a:r>
            <a:r>
              <a:rPr lang="en-GB" sz="1800">
                <a:solidFill>
                  <a:schemeClr val="dk1"/>
                </a:solidFill>
                <a:latin typeface="Calibri"/>
                <a:ea typeface="Calibri"/>
                <a:cs typeface="Calibri"/>
                <a:sym typeface="Calibri"/>
              </a:rPr>
              <a:t> </a:t>
            </a:r>
            <a:r>
              <a:rPr b="1" lang="en-GB" sz="1800">
                <a:solidFill>
                  <a:schemeClr val="dk1"/>
                </a:solidFill>
                <a:latin typeface="Sanchez"/>
                <a:ea typeface="Sanchez"/>
                <a:cs typeface="Sanchez"/>
                <a:sym typeface="Sanchez"/>
              </a:rPr>
              <a:t>prevalence</a:t>
            </a:r>
            <a:endParaRPr b="1" sz="1800">
              <a:solidFill>
                <a:schemeClr val="dk1"/>
              </a:solidFill>
              <a:latin typeface="Sanchez"/>
              <a:ea typeface="Sanchez"/>
              <a:cs typeface="Sanchez"/>
              <a:sym typeface="Sanchez"/>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pic>
        <p:nvPicPr>
          <p:cNvPr id="69" name="Google Shape;69;p5"/>
          <p:cNvPicPr preferRelativeResize="0"/>
          <p:nvPr/>
        </p:nvPicPr>
        <p:blipFill rotWithShape="1">
          <a:blip r:embed="rId3">
            <a:alphaModFix/>
          </a:blip>
          <a:srcRect b="0" l="0" r="0" t="0"/>
          <a:stretch/>
        </p:blipFill>
        <p:spPr>
          <a:xfrm>
            <a:off x="1710448" y="323678"/>
            <a:ext cx="8542504" cy="6657173"/>
          </a:xfrm>
          <a:prstGeom prst="rect">
            <a:avLst/>
          </a:prstGeom>
          <a:noFill/>
          <a:ln>
            <a:noFill/>
          </a:ln>
        </p:spPr>
      </p:pic>
      <p:sp>
        <p:nvSpPr>
          <p:cNvPr id="70" name="Google Shape;70;p5"/>
          <p:cNvSpPr/>
          <p:nvPr/>
        </p:nvSpPr>
        <p:spPr>
          <a:xfrm>
            <a:off x="177800" y="323678"/>
            <a:ext cx="1160780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200">
                <a:solidFill>
                  <a:schemeClr val="dk1"/>
                </a:solidFill>
                <a:latin typeface="Sanchez"/>
                <a:ea typeface="Sanchez"/>
                <a:cs typeface="Sanchez"/>
                <a:sym typeface="Sanchez"/>
              </a:rPr>
              <a:t>Multi-disciplinary teams</a:t>
            </a:r>
            <a:endParaRPr sz="600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6"/>
          <p:cNvSpPr txBox="1"/>
          <p:nvPr>
            <p:ph type="ctrTitle"/>
          </p:nvPr>
        </p:nvSpPr>
        <p:spPr>
          <a:xfrm>
            <a:off x="459397" y="4965700"/>
            <a:ext cx="11341955" cy="133069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5400"/>
              <a:buFont typeface="Sanchez"/>
              <a:buNone/>
            </a:pPr>
            <a:r>
              <a:rPr lang="en-GB" sz="5400">
                <a:latin typeface="Sanchez"/>
                <a:ea typeface="Sanchez"/>
                <a:cs typeface="Sanchez"/>
                <a:sym typeface="Sanchez"/>
              </a:rPr>
              <a:t>Reconfiguring our services</a:t>
            </a:r>
            <a:br>
              <a:rPr lang="en-GB" sz="5400">
                <a:latin typeface="Sanchez"/>
                <a:ea typeface="Sanchez"/>
                <a:cs typeface="Sanchez"/>
                <a:sym typeface="Sanchez"/>
              </a:rPr>
            </a:br>
            <a:br>
              <a:rPr lang="en-GB" sz="2800">
                <a:latin typeface="Sanchez"/>
                <a:ea typeface="Sanchez"/>
                <a:cs typeface="Sanchez"/>
                <a:sym typeface="Sanchez"/>
              </a:rPr>
            </a:br>
            <a:r>
              <a:rPr lang="en-GB" sz="2400">
                <a:latin typeface="Sanchez"/>
                <a:ea typeface="Sanchez"/>
                <a:cs typeface="Sanchez"/>
                <a:sym typeface="Sanchez"/>
              </a:rPr>
              <a:t>Sue Hogg</a:t>
            </a:r>
            <a:br>
              <a:rPr lang="en-GB" sz="2400">
                <a:latin typeface="Sanchez"/>
                <a:ea typeface="Sanchez"/>
                <a:cs typeface="Sanchez"/>
                <a:sym typeface="Sanchez"/>
              </a:rPr>
            </a:br>
            <a:r>
              <a:rPr lang="en-GB" sz="2400">
                <a:latin typeface="Sanchez"/>
                <a:ea typeface="Sanchez"/>
                <a:cs typeface="Sanchez"/>
                <a:sym typeface="Sanchez"/>
              </a:rPr>
              <a:t>Director for Children and Families</a:t>
            </a:r>
            <a:br>
              <a:rPr lang="en-GB" sz="2400">
                <a:latin typeface="Sanchez"/>
                <a:ea typeface="Sanchez"/>
                <a:cs typeface="Sanchez"/>
                <a:sym typeface="Sanchez"/>
              </a:rPr>
            </a:br>
            <a:br>
              <a:rPr lang="en-GB" sz="2400">
                <a:latin typeface="Sanchez"/>
                <a:ea typeface="Sanchez"/>
                <a:cs typeface="Sanchez"/>
                <a:sym typeface="Sanchez"/>
              </a:rPr>
            </a:br>
            <a:r>
              <a:rPr lang="en-GB" sz="2400">
                <a:latin typeface="Sanchez"/>
                <a:ea typeface="Sanchez"/>
                <a:cs typeface="Sanchez"/>
                <a:sym typeface="Sanchez"/>
              </a:rPr>
              <a:t>    @SKHogg</a:t>
            </a:r>
            <a:endParaRPr sz="4400">
              <a:latin typeface="Sanchez"/>
              <a:ea typeface="Sanchez"/>
              <a:cs typeface="Sanchez"/>
              <a:sym typeface="Sanchez"/>
            </a:endParaRPr>
          </a:p>
        </p:txBody>
      </p:sp>
      <p:pic>
        <p:nvPicPr>
          <p:cNvPr id="76" name="Google Shape;76;p6"/>
          <p:cNvPicPr preferRelativeResize="0"/>
          <p:nvPr/>
        </p:nvPicPr>
        <p:blipFill rotWithShape="1">
          <a:blip r:embed="rId3">
            <a:alphaModFix/>
          </a:blip>
          <a:srcRect b="0" l="0" r="0" t="0"/>
          <a:stretch/>
        </p:blipFill>
        <p:spPr>
          <a:xfrm>
            <a:off x="395897" y="5883256"/>
            <a:ext cx="639153" cy="35952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7"/>
          <p:cNvSpPr txBox="1"/>
          <p:nvPr>
            <p:ph type="title"/>
          </p:nvPr>
        </p:nvSpPr>
        <p:spPr>
          <a:xfrm>
            <a:off x="802342" y="1803119"/>
            <a:ext cx="10960100" cy="739775"/>
          </a:xfrm>
          <a:prstGeom prst="rect">
            <a:avLst/>
          </a:prstGeom>
          <a:solidFill>
            <a:srgbClr val="FECB0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Sanchez"/>
              <a:buNone/>
            </a:pPr>
            <a:r>
              <a:rPr lang="en-GB" sz="3200"/>
              <a:t>  What we did to rapidly adapt our services</a:t>
            </a:r>
            <a:endParaRPr/>
          </a:p>
        </p:txBody>
      </p:sp>
      <p:sp>
        <p:nvSpPr>
          <p:cNvPr id="83" name="Google Shape;83;p7"/>
          <p:cNvSpPr txBox="1"/>
          <p:nvPr/>
        </p:nvSpPr>
        <p:spPr>
          <a:xfrm>
            <a:off x="802342" y="2668307"/>
            <a:ext cx="10960100" cy="739775"/>
          </a:xfrm>
          <a:prstGeom prst="rect">
            <a:avLst/>
          </a:prstGeom>
          <a:solidFill>
            <a:srgbClr val="FECB00"/>
          </a:solid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3200"/>
              <a:buFont typeface="Sanchez"/>
              <a:buNone/>
            </a:pPr>
            <a:r>
              <a:rPr lang="en-GB" sz="3200">
                <a:solidFill>
                  <a:schemeClr val="dk1"/>
                </a:solidFill>
                <a:latin typeface="Sanchez"/>
                <a:ea typeface="Sanchez"/>
                <a:cs typeface="Sanchez"/>
                <a:sym typeface="Sanchez"/>
              </a:rPr>
              <a:t>  The experience of children and families</a:t>
            </a:r>
            <a:endParaRPr/>
          </a:p>
        </p:txBody>
      </p:sp>
      <p:sp>
        <p:nvSpPr>
          <p:cNvPr id="84" name="Google Shape;84;p7"/>
          <p:cNvSpPr txBox="1"/>
          <p:nvPr/>
        </p:nvSpPr>
        <p:spPr>
          <a:xfrm>
            <a:off x="802342" y="3555718"/>
            <a:ext cx="10960100" cy="739775"/>
          </a:xfrm>
          <a:prstGeom prst="rect">
            <a:avLst/>
          </a:prstGeom>
          <a:solidFill>
            <a:srgbClr val="FECB00"/>
          </a:solid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3200"/>
              <a:buFont typeface="Sanchez"/>
              <a:buNone/>
            </a:pPr>
            <a:r>
              <a:rPr lang="en-GB" sz="3200">
                <a:solidFill>
                  <a:schemeClr val="dk1"/>
                </a:solidFill>
                <a:latin typeface="Sanchez"/>
                <a:ea typeface="Sanchez"/>
                <a:cs typeface="Sanchez"/>
                <a:sym typeface="Sanchez"/>
              </a:rPr>
              <a:t>	How we supported our people </a:t>
            </a:r>
            <a:endParaRPr/>
          </a:p>
        </p:txBody>
      </p:sp>
      <p:sp>
        <p:nvSpPr>
          <p:cNvPr id="85" name="Google Shape;85;p7"/>
          <p:cNvSpPr/>
          <p:nvPr/>
        </p:nvSpPr>
        <p:spPr>
          <a:xfrm>
            <a:off x="308630" y="1803119"/>
            <a:ext cx="785812" cy="739775"/>
          </a:xfrm>
          <a:prstGeom prst="ellipse">
            <a:avLst/>
          </a:prstGeom>
          <a:solidFill>
            <a:srgbClr val="171616"/>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4800">
                <a:solidFill>
                  <a:srgbClr val="FECB00"/>
                </a:solidFill>
                <a:latin typeface="Sanchez"/>
                <a:ea typeface="Sanchez"/>
                <a:cs typeface="Sanchez"/>
                <a:sym typeface="Sanchez"/>
              </a:rPr>
              <a:t>1</a:t>
            </a:r>
            <a:endParaRPr/>
          </a:p>
        </p:txBody>
      </p:sp>
      <p:sp>
        <p:nvSpPr>
          <p:cNvPr id="86" name="Google Shape;86;p7"/>
          <p:cNvSpPr/>
          <p:nvPr/>
        </p:nvSpPr>
        <p:spPr>
          <a:xfrm>
            <a:off x="308630" y="2660380"/>
            <a:ext cx="785812" cy="739775"/>
          </a:xfrm>
          <a:prstGeom prst="ellipse">
            <a:avLst/>
          </a:prstGeom>
          <a:solidFill>
            <a:srgbClr val="171616"/>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4800">
                <a:solidFill>
                  <a:srgbClr val="FECB00"/>
                </a:solidFill>
                <a:latin typeface="Sanchez"/>
                <a:ea typeface="Sanchez"/>
                <a:cs typeface="Sanchez"/>
                <a:sym typeface="Sanchez"/>
              </a:rPr>
              <a:t>2</a:t>
            </a:r>
            <a:endParaRPr/>
          </a:p>
        </p:txBody>
      </p:sp>
      <p:sp>
        <p:nvSpPr>
          <p:cNvPr id="87" name="Google Shape;87;p7"/>
          <p:cNvSpPr/>
          <p:nvPr/>
        </p:nvSpPr>
        <p:spPr>
          <a:xfrm>
            <a:off x="308630" y="3555718"/>
            <a:ext cx="785812" cy="739775"/>
          </a:xfrm>
          <a:prstGeom prst="ellipse">
            <a:avLst/>
          </a:prstGeom>
          <a:solidFill>
            <a:srgbClr val="171616"/>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4800">
                <a:solidFill>
                  <a:srgbClr val="FECB00"/>
                </a:solidFill>
                <a:latin typeface="Sanchez"/>
                <a:ea typeface="Sanchez"/>
                <a:cs typeface="Sanchez"/>
                <a:sym typeface="Sanchez"/>
              </a:rPr>
              <a:t>3</a:t>
            </a:r>
            <a:endParaRPr/>
          </a:p>
        </p:txBody>
      </p:sp>
      <p:sp>
        <p:nvSpPr>
          <p:cNvPr id="88" name="Google Shape;88;p7"/>
          <p:cNvSpPr/>
          <p:nvPr/>
        </p:nvSpPr>
        <p:spPr>
          <a:xfrm>
            <a:off x="308630" y="848175"/>
            <a:ext cx="1160780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600">
                <a:solidFill>
                  <a:schemeClr val="dk1"/>
                </a:solidFill>
                <a:latin typeface="Sanchez"/>
                <a:ea typeface="Sanchez"/>
                <a:cs typeface="Sanchez"/>
                <a:sym typeface="Sanchez"/>
              </a:rPr>
              <a:t>We will cover </a:t>
            </a:r>
            <a:endParaRPr sz="66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8"/>
          <p:cNvSpPr/>
          <p:nvPr/>
        </p:nvSpPr>
        <p:spPr>
          <a:xfrm>
            <a:off x="1151311" y="1468419"/>
            <a:ext cx="3510335"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3600">
                <a:solidFill>
                  <a:schemeClr val="dk1"/>
                </a:solidFill>
                <a:latin typeface="Sanchez"/>
                <a:ea typeface="Sanchez"/>
                <a:cs typeface="Sanchez"/>
                <a:sym typeface="Sanchez"/>
              </a:rPr>
              <a:t>Pre-pandemic</a:t>
            </a:r>
            <a:endParaRPr sz="6600">
              <a:solidFill>
                <a:schemeClr val="dk1"/>
              </a:solidFill>
              <a:latin typeface="Calibri"/>
              <a:ea typeface="Calibri"/>
              <a:cs typeface="Calibri"/>
              <a:sym typeface="Calibri"/>
            </a:endParaRPr>
          </a:p>
        </p:txBody>
      </p:sp>
      <p:sp>
        <p:nvSpPr>
          <p:cNvPr id="95" name="Google Shape;95;p8"/>
          <p:cNvSpPr/>
          <p:nvPr/>
        </p:nvSpPr>
        <p:spPr>
          <a:xfrm>
            <a:off x="6252229" y="1378772"/>
            <a:ext cx="4027402"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600">
                <a:solidFill>
                  <a:schemeClr val="dk1"/>
                </a:solidFill>
                <a:latin typeface="Sanchez"/>
                <a:ea typeface="Sanchez"/>
                <a:cs typeface="Sanchez"/>
                <a:sym typeface="Sanchez"/>
              </a:rPr>
              <a:t>During pandemic</a:t>
            </a:r>
            <a:endParaRPr sz="6600">
              <a:solidFill>
                <a:schemeClr val="dk1"/>
              </a:solidFill>
              <a:latin typeface="Calibri"/>
              <a:ea typeface="Calibri"/>
              <a:cs typeface="Calibri"/>
              <a:sym typeface="Calibri"/>
            </a:endParaRPr>
          </a:p>
        </p:txBody>
      </p:sp>
      <p:sp>
        <p:nvSpPr>
          <p:cNvPr id="96" name="Google Shape;96;p8"/>
          <p:cNvSpPr txBox="1"/>
          <p:nvPr>
            <p:ph type="title"/>
          </p:nvPr>
        </p:nvSpPr>
        <p:spPr>
          <a:xfrm>
            <a:off x="820271" y="279126"/>
            <a:ext cx="10960100" cy="739775"/>
          </a:xfrm>
          <a:prstGeom prst="rect">
            <a:avLst/>
          </a:prstGeom>
          <a:solidFill>
            <a:srgbClr val="FECB0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Sanchez"/>
              <a:buNone/>
            </a:pPr>
            <a:r>
              <a:rPr lang="en-GB" sz="3200"/>
              <a:t>  What we did to rapidly adapt</a:t>
            </a:r>
            <a:endParaRPr/>
          </a:p>
        </p:txBody>
      </p:sp>
      <p:sp>
        <p:nvSpPr>
          <p:cNvPr id="97" name="Google Shape;97;p8"/>
          <p:cNvSpPr/>
          <p:nvPr/>
        </p:nvSpPr>
        <p:spPr>
          <a:xfrm>
            <a:off x="326559" y="189479"/>
            <a:ext cx="785812" cy="739775"/>
          </a:xfrm>
          <a:prstGeom prst="ellipse">
            <a:avLst/>
          </a:prstGeom>
          <a:solidFill>
            <a:srgbClr val="171616"/>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4800">
                <a:solidFill>
                  <a:srgbClr val="FECB00"/>
                </a:solidFill>
                <a:latin typeface="Sanchez"/>
                <a:ea typeface="Sanchez"/>
                <a:cs typeface="Sanchez"/>
                <a:sym typeface="Sanchez"/>
              </a:rPr>
              <a:t>1</a:t>
            </a:r>
            <a:endParaRPr/>
          </a:p>
        </p:txBody>
      </p:sp>
      <p:grpSp>
        <p:nvGrpSpPr>
          <p:cNvPr id="98" name="Google Shape;98;p8"/>
          <p:cNvGrpSpPr/>
          <p:nvPr/>
        </p:nvGrpSpPr>
        <p:grpSpPr>
          <a:xfrm>
            <a:off x="849394" y="2257701"/>
            <a:ext cx="4027402" cy="1030958"/>
            <a:chOff x="5621204" y="3789891"/>
            <a:chExt cx="1682254" cy="1682254"/>
          </a:xfrm>
        </p:grpSpPr>
        <p:sp>
          <p:nvSpPr>
            <p:cNvPr id="99" name="Google Shape;99;p8"/>
            <p:cNvSpPr/>
            <p:nvPr/>
          </p:nvSpPr>
          <p:spPr>
            <a:xfrm>
              <a:off x="5621204" y="3789891"/>
              <a:ext cx="1682254" cy="1682254"/>
            </a:xfrm>
            <a:prstGeom prst="roundRect">
              <a:avLst>
                <a:gd fmla="val 16667" name="adj"/>
              </a:avLst>
            </a:prstGeom>
            <a:solidFill>
              <a:srgbClr val="FECB0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8"/>
            <p:cNvSpPr/>
            <p:nvPr/>
          </p:nvSpPr>
          <p:spPr>
            <a:xfrm>
              <a:off x="5867564" y="4036251"/>
              <a:ext cx="1162136" cy="1189534"/>
            </a:xfrm>
            <a:prstGeom prst="roundRect">
              <a:avLst>
                <a:gd fmla="val 16667" name="adj"/>
              </a:avLst>
            </a:prstGeom>
            <a:solidFill>
              <a:srgbClr val="FECB00"/>
            </a:solid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None/>
              </a:pPr>
              <a:r>
                <a:rPr lang="en-GB" sz="2400">
                  <a:solidFill>
                    <a:schemeClr val="dk1"/>
                  </a:solidFill>
                  <a:latin typeface="Sanchez"/>
                  <a:ea typeface="Sanchez"/>
                  <a:cs typeface="Sanchez"/>
                  <a:sym typeface="Sanchez"/>
                </a:rPr>
                <a:t>Hospices – 8 beds + Rainbow room</a:t>
              </a:r>
              <a:endParaRPr sz="1600">
                <a:solidFill>
                  <a:schemeClr val="dk1"/>
                </a:solidFill>
                <a:latin typeface="Sanchez"/>
                <a:ea typeface="Sanchez"/>
                <a:cs typeface="Sanchez"/>
                <a:sym typeface="Sanchez"/>
              </a:endParaRPr>
            </a:p>
          </p:txBody>
        </p:sp>
      </p:grpSp>
      <p:grpSp>
        <p:nvGrpSpPr>
          <p:cNvPr id="101" name="Google Shape;101;p8"/>
          <p:cNvGrpSpPr/>
          <p:nvPr/>
        </p:nvGrpSpPr>
        <p:grpSpPr>
          <a:xfrm>
            <a:off x="882192" y="3769654"/>
            <a:ext cx="3994603" cy="1006847"/>
            <a:chOff x="5621204" y="3789891"/>
            <a:chExt cx="1682254" cy="1682254"/>
          </a:xfrm>
        </p:grpSpPr>
        <p:sp>
          <p:nvSpPr>
            <p:cNvPr id="102" name="Google Shape;102;p8"/>
            <p:cNvSpPr/>
            <p:nvPr/>
          </p:nvSpPr>
          <p:spPr>
            <a:xfrm>
              <a:off x="5621204" y="3789891"/>
              <a:ext cx="1682254" cy="1682254"/>
            </a:xfrm>
            <a:prstGeom prst="roundRect">
              <a:avLst>
                <a:gd fmla="val 16667" name="adj"/>
              </a:avLst>
            </a:prstGeom>
            <a:solidFill>
              <a:srgbClr val="FECB0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8"/>
            <p:cNvSpPr/>
            <p:nvPr/>
          </p:nvSpPr>
          <p:spPr>
            <a:xfrm>
              <a:off x="5867564" y="4036251"/>
              <a:ext cx="1189534" cy="1189534"/>
            </a:xfrm>
            <a:prstGeom prst="roundRect">
              <a:avLst>
                <a:gd fmla="val 16667" name="adj"/>
              </a:avLst>
            </a:prstGeom>
            <a:solidFill>
              <a:srgbClr val="FECB00"/>
            </a:solid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None/>
              </a:pPr>
              <a:r>
                <a:rPr lang="en-GB" sz="2800">
                  <a:solidFill>
                    <a:schemeClr val="dk1"/>
                  </a:solidFill>
                  <a:latin typeface="Sanchez"/>
                  <a:ea typeface="Sanchez"/>
                  <a:cs typeface="Sanchez"/>
                  <a:sym typeface="Sanchez"/>
                </a:rPr>
                <a:t>CHAS at Home</a:t>
              </a:r>
              <a:endParaRPr sz="2800">
                <a:solidFill>
                  <a:schemeClr val="dk1"/>
                </a:solidFill>
                <a:latin typeface="Sanchez"/>
                <a:ea typeface="Sanchez"/>
                <a:cs typeface="Sanchez"/>
                <a:sym typeface="Sanchez"/>
              </a:endParaRPr>
            </a:p>
          </p:txBody>
        </p:sp>
      </p:grpSp>
      <p:grpSp>
        <p:nvGrpSpPr>
          <p:cNvPr id="104" name="Google Shape;104;p8"/>
          <p:cNvGrpSpPr/>
          <p:nvPr/>
        </p:nvGrpSpPr>
        <p:grpSpPr>
          <a:xfrm>
            <a:off x="6260231" y="4619273"/>
            <a:ext cx="4027400" cy="988243"/>
            <a:chOff x="5621204" y="3789891"/>
            <a:chExt cx="1682254" cy="1682254"/>
          </a:xfrm>
        </p:grpSpPr>
        <p:sp>
          <p:nvSpPr>
            <p:cNvPr id="105" name="Google Shape;105;p8"/>
            <p:cNvSpPr/>
            <p:nvPr/>
          </p:nvSpPr>
          <p:spPr>
            <a:xfrm>
              <a:off x="5621204" y="3789891"/>
              <a:ext cx="1682254" cy="1682254"/>
            </a:xfrm>
            <a:prstGeom prst="roundRect">
              <a:avLst>
                <a:gd fmla="val 16667" name="adj"/>
              </a:avLst>
            </a:prstGeom>
            <a:solidFill>
              <a:srgbClr val="FECB0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8"/>
            <p:cNvSpPr/>
            <p:nvPr/>
          </p:nvSpPr>
          <p:spPr>
            <a:xfrm>
              <a:off x="5867564" y="4036251"/>
              <a:ext cx="1189534" cy="1189534"/>
            </a:xfrm>
            <a:prstGeom prst="roundRect">
              <a:avLst>
                <a:gd fmla="val 16667" name="adj"/>
              </a:avLst>
            </a:prstGeom>
            <a:solidFill>
              <a:srgbClr val="FECB00"/>
            </a:solid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None/>
              </a:pPr>
              <a:r>
                <a:rPr lang="en-GB" sz="2400">
                  <a:solidFill>
                    <a:schemeClr val="dk1"/>
                  </a:solidFill>
                  <a:latin typeface="Sanchez"/>
                  <a:ea typeface="Sanchez"/>
                  <a:cs typeface="Sanchez"/>
                  <a:sym typeface="Sanchez"/>
                </a:rPr>
                <a:t>Hospital teams – closer working</a:t>
              </a:r>
              <a:endParaRPr/>
            </a:p>
          </p:txBody>
        </p:sp>
      </p:grpSp>
      <p:grpSp>
        <p:nvGrpSpPr>
          <p:cNvPr id="107" name="Google Shape;107;p8"/>
          <p:cNvGrpSpPr/>
          <p:nvPr/>
        </p:nvGrpSpPr>
        <p:grpSpPr>
          <a:xfrm>
            <a:off x="6216373" y="2183976"/>
            <a:ext cx="4027402" cy="1030958"/>
            <a:chOff x="5621204" y="3789891"/>
            <a:chExt cx="1682254" cy="1682254"/>
          </a:xfrm>
        </p:grpSpPr>
        <p:sp>
          <p:nvSpPr>
            <p:cNvPr id="108" name="Google Shape;108;p8"/>
            <p:cNvSpPr/>
            <p:nvPr/>
          </p:nvSpPr>
          <p:spPr>
            <a:xfrm>
              <a:off x="5621204" y="3789891"/>
              <a:ext cx="1682254" cy="1682254"/>
            </a:xfrm>
            <a:prstGeom prst="roundRect">
              <a:avLst>
                <a:gd fmla="val 16667" name="adj"/>
              </a:avLst>
            </a:prstGeom>
            <a:solidFill>
              <a:srgbClr val="FECB0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8"/>
            <p:cNvSpPr/>
            <p:nvPr/>
          </p:nvSpPr>
          <p:spPr>
            <a:xfrm>
              <a:off x="5867564" y="4036251"/>
              <a:ext cx="1162136" cy="1189534"/>
            </a:xfrm>
            <a:prstGeom prst="roundRect">
              <a:avLst>
                <a:gd fmla="val 16667" name="adj"/>
              </a:avLst>
            </a:prstGeom>
            <a:solidFill>
              <a:srgbClr val="FECB00"/>
            </a:solid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None/>
              </a:pPr>
              <a:r>
                <a:rPr lang="en-GB" sz="2400">
                  <a:solidFill>
                    <a:schemeClr val="dk1"/>
                  </a:solidFill>
                  <a:latin typeface="Sanchez"/>
                  <a:ea typeface="Sanchez"/>
                  <a:cs typeface="Sanchez"/>
                  <a:sym typeface="Sanchez"/>
                </a:rPr>
                <a:t>Hospices – 3 beds + Rainbow room</a:t>
              </a:r>
              <a:endParaRPr sz="1600">
                <a:solidFill>
                  <a:schemeClr val="dk1"/>
                </a:solidFill>
                <a:latin typeface="Sanchez"/>
                <a:ea typeface="Sanchez"/>
                <a:cs typeface="Sanchez"/>
                <a:sym typeface="Sanchez"/>
              </a:endParaRPr>
            </a:p>
          </p:txBody>
        </p:sp>
      </p:grpSp>
      <p:grpSp>
        <p:nvGrpSpPr>
          <p:cNvPr id="110" name="Google Shape;110;p8"/>
          <p:cNvGrpSpPr/>
          <p:nvPr/>
        </p:nvGrpSpPr>
        <p:grpSpPr>
          <a:xfrm>
            <a:off x="6249171" y="3413680"/>
            <a:ext cx="3994603" cy="1006847"/>
            <a:chOff x="5621204" y="3789891"/>
            <a:chExt cx="1682254" cy="1682254"/>
          </a:xfrm>
        </p:grpSpPr>
        <p:sp>
          <p:nvSpPr>
            <p:cNvPr id="111" name="Google Shape;111;p8"/>
            <p:cNvSpPr/>
            <p:nvPr/>
          </p:nvSpPr>
          <p:spPr>
            <a:xfrm>
              <a:off x="5621204" y="3789891"/>
              <a:ext cx="1682254" cy="1682254"/>
            </a:xfrm>
            <a:prstGeom prst="roundRect">
              <a:avLst>
                <a:gd fmla="val 16667" name="adj"/>
              </a:avLst>
            </a:prstGeom>
            <a:solidFill>
              <a:srgbClr val="FECB0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8"/>
            <p:cNvSpPr/>
            <p:nvPr/>
          </p:nvSpPr>
          <p:spPr>
            <a:xfrm>
              <a:off x="5867564" y="4036251"/>
              <a:ext cx="1189534" cy="1189534"/>
            </a:xfrm>
            <a:prstGeom prst="roundRect">
              <a:avLst>
                <a:gd fmla="val 16667" name="adj"/>
              </a:avLst>
            </a:prstGeom>
            <a:solidFill>
              <a:srgbClr val="FECB00"/>
            </a:solid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None/>
              </a:pPr>
              <a:r>
                <a:rPr lang="en-GB" sz="2800">
                  <a:solidFill>
                    <a:schemeClr val="dk1"/>
                  </a:solidFill>
                  <a:latin typeface="Sanchez"/>
                  <a:ea typeface="Sanchez"/>
                  <a:cs typeface="Sanchez"/>
                  <a:sym typeface="Sanchez"/>
                </a:rPr>
                <a:t>CHAS at Home - expanded</a:t>
              </a:r>
              <a:endParaRPr sz="2800">
                <a:solidFill>
                  <a:schemeClr val="dk1"/>
                </a:solidFill>
                <a:latin typeface="Sanchez"/>
                <a:ea typeface="Sanchez"/>
                <a:cs typeface="Sanchez"/>
                <a:sym typeface="Sanchez"/>
              </a:endParaRPr>
            </a:p>
          </p:txBody>
        </p:sp>
      </p:grpSp>
      <p:grpSp>
        <p:nvGrpSpPr>
          <p:cNvPr id="113" name="Google Shape;113;p8"/>
          <p:cNvGrpSpPr/>
          <p:nvPr/>
        </p:nvGrpSpPr>
        <p:grpSpPr>
          <a:xfrm>
            <a:off x="849396" y="5285838"/>
            <a:ext cx="4027400" cy="988243"/>
            <a:chOff x="5621204" y="3789891"/>
            <a:chExt cx="1682254" cy="1682254"/>
          </a:xfrm>
        </p:grpSpPr>
        <p:sp>
          <p:nvSpPr>
            <p:cNvPr id="114" name="Google Shape;114;p8"/>
            <p:cNvSpPr/>
            <p:nvPr/>
          </p:nvSpPr>
          <p:spPr>
            <a:xfrm>
              <a:off x="5621204" y="3789891"/>
              <a:ext cx="1682254" cy="1682254"/>
            </a:xfrm>
            <a:prstGeom prst="roundRect">
              <a:avLst>
                <a:gd fmla="val 16667" name="adj"/>
              </a:avLst>
            </a:prstGeom>
            <a:solidFill>
              <a:srgbClr val="FECB0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8"/>
            <p:cNvSpPr/>
            <p:nvPr/>
          </p:nvSpPr>
          <p:spPr>
            <a:xfrm>
              <a:off x="5867564" y="4036251"/>
              <a:ext cx="1189534" cy="1189534"/>
            </a:xfrm>
            <a:prstGeom prst="roundRect">
              <a:avLst>
                <a:gd fmla="val 16667" name="adj"/>
              </a:avLst>
            </a:prstGeom>
            <a:solidFill>
              <a:srgbClr val="FECB00"/>
            </a:solid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None/>
              </a:pPr>
              <a:r>
                <a:rPr lang="en-GB" sz="2800">
                  <a:solidFill>
                    <a:schemeClr val="dk1"/>
                  </a:solidFill>
                  <a:latin typeface="Sanchez"/>
                  <a:ea typeface="Sanchez"/>
                  <a:cs typeface="Sanchez"/>
                  <a:sym typeface="Sanchez"/>
                </a:rPr>
                <a:t>Hospital teams</a:t>
              </a:r>
              <a:endParaRPr/>
            </a:p>
          </p:txBody>
        </p:sp>
      </p:grpSp>
      <p:grpSp>
        <p:nvGrpSpPr>
          <p:cNvPr id="116" name="Google Shape;116;p8"/>
          <p:cNvGrpSpPr/>
          <p:nvPr/>
        </p:nvGrpSpPr>
        <p:grpSpPr>
          <a:xfrm>
            <a:off x="6260231" y="5799090"/>
            <a:ext cx="4027400" cy="988243"/>
            <a:chOff x="5621204" y="3789891"/>
            <a:chExt cx="1682254" cy="1682254"/>
          </a:xfrm>
        </p:grpSpPr>
        <p:sp>
          <p:nvSpPr>
            <p:cNvPr id="117" name="Google Shape;117;p8"/>
            <p:cNvSpPr/>
            <p:nvPr/>
          </p:nvSpPr>
          <p:spPr>
            <a:xfrm>
              <a:off x="5621204" y="3789891"/>
              <a:ext cx="1682254" cy="1682254"/>
            </a:xfrm>
            <a:prstGeom prst="roundRect">
              <a:avLst>
                <a:gd fmla="val 16667" name="adj"/>
              </a:avLst>
            </a:prstGeom>
            <a:solidFill>
              <a:srgbClr val="FECB0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8"/>
            <p:cNvSpPr/>
            <p:nvPr/>
          </p:nvSpPr>
          <p:spPr>
            <a:xfrm>
              <a:off x="5867564" y="4036251"/>
              <a:ext cx="1189534" cy="1189534"/>
            </a:xfrm>
            <a:prstGeom prst="roundRect">
              <a:avLst>
                <a:gd fmla="val 16667" name="adj"/>
              </a:avLst>
            </a:prstGeom>
            <a:solidFill>
              <a:srgbClr val="FECB00"/>
            </a:solid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None/>
              </a:pPr>
              <a:r>
                <a:rPr lang="en-GB" sz="2800">
                  <a:solidFill>
                    <a:schemeClr val="dk1"/>
                  </a:solidFill>
                  <a:latin typeface="Sanchez"/>
                  <a:ea typeface="Sanchez"/>
                  <a:cs typeface="Sanchez"/>
                  <a:sym typeface="Sanchez"/>
                </a:rPr>
                <a:t>Virtual delivery</a:t>
              </a:r>
              <a:endParaRPr sz="2800">
                <a:solidFill>
                  <a:schemeClr val="dk1"/>
                </a:solidFill>
                <a:latin typeface="Sanchez"/>
                <a:ea typeface="Sanchez"/>
                <a:cs typeface="Sanchez"/>
                <a:sym typeface="Sanchez"/>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9"/>
          <p:cNvSpPr/>
          <p:nvPr/>
        </p:nvSpPr>
        <p:spPr>
          <a:xfrm>
            <a:off x="3669867" y="2183300"/>
            <a:ext cx="4852266" cy="156966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3200">
                <a:solidFill>
                  <a:schemeClr val="dk1"/>
                </a:solidFill>
                <a:latin typeface="Sanchez"/>
                <a:ea typeface="Sanchez"/>
                <a:cs typeface="Sanchez"/>
                <a:sym typeface="Sanchez"/>
              </a:rPr>
              <a:t>Placeholder slide – Play ‘Returning to Robin House video’</a:t>
            </a:r>
            <a:endParaRPr sz="60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pic>
        <p:nvPicPr>
          <p:cNvPr id="130" name="Google Shape;130;p10"/>
          <p:cNvPicPr preferRelativeResize="0"/>
          <p:nvPr/>
        </p:nvPicPr>
        <p:blipFill rotWithShape="1">
          <a:blip r:embed="rId3">
            <a:alphaModFix/>
          </a:blip>
          <a:srcRect b="8369" l="2754" r="2754" t="0"/>
          <a:stretch/>
        </p:blipFill>
        <p:spPr>
          <a:xfrm>
            <a:off x="0" y="0"/>
            <a:ext cx="12192000" cy="6858000"/>
          </a:xfrm>
          <a:prstGeom prst="rect">
            <a:avLst/>
          </a:prstGeom>
          <a:noFill/>
          <a:ln>
            <a:noFill/>
          </a:ln>
        </p:spPr>
      </p:pic>
      <p:sp>
        <p:nvSpPr>
          <p:cNvPr id="131" name="Google Shape;131;p10"/>
          <p:cNvSpPr txBox="1"/>
          <p:nvPr/>
        </p:nvSpPr>
        <p:spPr>
          <a:xfrm>
            <a:off x="748554" y="194048"/>
            <a:ext cx="10960100" cy="739775"/>
          </a:xfrm>
          <a:prstGeom prst="rect">
            <a:avLst/>
          </a:prstGeom>
          <a:solidFill>
            <a:srgbClr val="FECB00"/>
          </a:solid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3200"/>
              <a:buFont typeface="Sanchez"/>
              <a:buNone/>
            </a:pPr>
            <a:r>
              <a:rPr lang="en-GB" sz="3200">
                <a:solidFill>
                  <a:schemeClr val="dk1"/>
                </a:solidFill>
                <a:latin typeface="Sanchez"/>
                <a:ea typeface="Sanchez"/>
                <a:cs typeface="Sanchez"/>
                <a:sym typeface="Sanchez"/>
              </a:rPr>
              <a:t>  The experience of children and families</a:t>
            </a:r>
            <a:endParaRPr/>
          </a:p>
        </p:txBody>
      </p:sp>
      <p:sp>
        <p:nvSpPr>
          <p:cNvPr id="132" name="Google Shape;132;p10"/>
          <p:cNvSpPr/>
          <p:nvPr/>
        </p:nvSpPr>
        <p:spPr>
          <a:xfrm>
            <a:off x="254842" y="186121"/>
            <a:ext cx="785812" cy="739775"/>
          </a:xfrm>
          <a:prstGeom prst="ellipse">
            <a:avLst/>
          </a:prstGeom>
          <a:solidFill>
            <a:srgbClr val="171616"/>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4800">
                <a:solidFill>
                  <a:srgbClr val="FECB00"/>
                </a:solidFill>
                <a:latin typeface="Sanchez"/>
                <a:ea typeface="Sanchez"/>
                <a:cs typeface="Sanchez"/>
                <a:sym typeface="Sanchez"/>
              </a:rPr>
              <a:t>2</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11"/>
          <p:cNvSpPr/>
          <p:nvPr/>
        </p:nvSpPr>
        <p:spPr>
          <a:xfrm>
            <a:off x="3222472" y="2562870"/>
            <a:ext cx="5747055" cy="107721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3200">
                <a:solidFill>
                  <a:schemeClr val="dk1"/>
                </a:solidFill>
                <a:latin typeface="Sanchez"/>
                <a:ea typeface="Sanchez"/>
                <a:cs typeface="Sanchez"/>
                <a:sym typeface="Sanchez"/>
              </a:rPr>
              <a:t>Placeholder slide - play ‘Suzi’s story’ video</a:t>
            </a:r>
            <a:endParaRPr sz="60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pic>
        <p:nvPicPr>
          <p:cNvPr id="144" name="Google Shape;144;p12"/>
          <p:cNvPicPr preferRelativeResize="0"/>
          <p:nvPr/>
        </p:nvPicPr>
        <p:blipFill rotWithShape="1">
          <a:blip r:embed="rId3">
            <a:alphaModFix/>
          </a:blip>
          <a:srcRect b="0" l="3590" r="1994" t="0"/>
          <a:stretch/>
        </p:blipFill>
        <p:spPr>
          <a:xfrm>
            <a:off x="1510681" y="0"/>
            <a:ext cx="9170637" cy="6858000"/>
          </a:xfrm>
          <a:prstGeom prst="rect">
            <a:avLst/>
          </a:prstGeom>
          <a:noFill/>
          <a:ln>
            <a:noFill/>
          </a:ln>
        </p:spPr>
      </p:pic>
      <p:sp>
        <p:nvSpPr>
          <p:cNvPr id="145" name="Google Shape;145;p12"/>
          <p:cNvSpPr txBox="1"/>
          <p:nvPr/>
        </p:nvSpPr>
        <p:spPr>
          <a:xfrm>
            <a:off x="802342" y="453931"/>
            <a:ext cx="10960100" cy="739775"/>
          </a:xfrm>
          <a:prstGeom prst="rect">
            <a:avLst/>
          </a:prstGeom>
          <a:solidFill>
            <a:srgbClr val="FECB00"/>
          </a:solid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3200"/>
              <a:buFont typeface="Sanchez"/>
              <a:buNone/>
            </a:pPr>
            <a:r>
              <a:rPr lang="en-GB" sz="3200">
                <a:solidFill>
                  <a:schemeClr val="dk1"/>
                </a:solidFill>
                <a:latin typeface="Sanchez"/>
                <a:ea typeface="Sanchez"/>
                <a:cs typeface="Sanchez"/>
                <a:sym typeface="Sanchez"/>
              </a:rPr>
              <a:t>	How we supported our people </a:t>
            </a:r>
            <a:endParaRPr/>
          </a:p>
        </p:txBody>
      </p:sp>
      <p:sp>
        <p:nvSpPr>
          <p:cNvPr id="146" name="Google Shape;146;p12"/>
          <p:cNvSpPr/>
          <p:nvPr/>
        </p:nvSpPr>
        <p:spPr>
          <a:xfrm>
            <a:off x="308630" y="453931"/>
            <a:ext cx="785812" cy="739775"/>
          </a:xfrm>
          <a:prstGeom prst="ellipse">
            <a:avLst/>
          </a:prstGeom>
          <a:solidFill>
            <a:srgbClr val="171616"/>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4800">
                <a:solidFill>
                  <a:srgbClr val="FECB00"/>
                </a:solidFill>
                <a:latin typeface="Sanchez"/>
                <a:ea typeface="Sanchez"/>
                <a:cs typeface="Sanchez"/>
                <a:sym typeface="Sanchez"/>
              </a:rPr>
              <a:t>3</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13"/>
          <p:cNvSpPr/>
          <p:nvPr/>
        </p:nvSpPr>
        <p:spPr>
          <a:xfrm>
            <a:off x="3222472" y="2562870"/>
            <a:ext cx="5747055" cy="107721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3200">
                <a:solidFill>
                  <a:schemeClr val="dk1"/>
                </a:solidFill>
                <a:latin typeface="Sanchez"/>
                <a:ea typeface="Sanchez"/>
                <a:cs typeface="Sanchez"/>
                <a:sym typeface="Sanchez"/>
              </a:rPr>
              <a:t>Placeholder slide – play ‘Libby edit’ video</a:t>
            </a:r>
            <a:endParaRPr sz="60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4"/>
          <p:cNvSpPr txBox="1"/>
          <p:nvPr>
            <p:ph type="title"/>
          </p:nvPr>
        </p:nvSpPr>
        <p:spPr>
          <a:xfrm>
            <a:off x="802342" y="1803119"/>
            <a:ext cx="10960100" cy="739775"/>
          </a:xfrm>
          <a:prstGeom prst="rect">
            <a:avLst/>
          </a:prstGeom>
          <a:solidFill>
            <a:srgbClr val="FECB00"/>
          </a:solid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Sanchez"/>
              <a:buNone/>
            </a:pPr>
            <a:r>
              <a:rPr lang="en-GB" sz="3200"/>
              <a:t>   Rapid change needs to be underpinned by clear priorities  </a:t>
            </a:r>
            <a:endParaRPr/>
          </a:p>
        </p:txBody>
      </p:sp>
      <p:sp>
        <p:nvSpPr>
          <p:cNvPr id="158" name="Google Shape;158;p14"/>
          <p:cNvSpPr txBox="1"/>
          <p:nvPr/>
        </p:nvSpPr>
        <p:spPr>
          <a:xfrm>
            <a:off x="802342" y="2668307"/>
            <a:ext cx="10960100" cy="739775"/>
          </a:xfrm>
          <a:prstGeom prst="rect">
            <a:avLst/>
          </a:prstGeom>
          <a:solidFill>
            <a:srgbClr val="FECB00"/>
          </a:solid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2900"/>
              <a:buFont typeface="Sanchez"/>
              <a:buNone/>
            </a:pPr>
            <a:r>
              <a:rPr lang="en-GB" sz="2900">
                <a:solidFill>
                  <a:schemeClr val="dk1"/>
                </a:solidFill>
                <a:latin typeface="Sanchez"/>
                <a:ea typeface="Sanchez"/>
                <a:cs typeface="Sanchez"/>
                <a:sym typeface="Sanchez"/>
              </a:rPr>
              <a:t>   Listening to the needs of those you support is crucial</a:t>
            </a:r>
            <a:endParaRPr/>
          </a:p>
        </p:txBody>
      </p:sp>
      <p:sp>
        <p:nvSpPr>
          <p:cNvPr id="159" name="Google Shape;159;p14"/>
          <p:cNvSpPr txBox="1"/>
          <p:nvPr/>
        </p:nvSpPr>
        <p:spPr>
          <a:xfrm>
            <a:off x="802342" y="3555718"/>
            <a:ext cx="10960100" cy="739775"/>
          </a:xfrm>
          <a:prstGeom prst="rect">
            <a:avLst/>
          </a:prstGeom>
          <a:solidFill>
            <a:srgbClr val="FECB00"/>
          </a:solid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2900"/>
              <a:buFont typeface="Sanchez"/>
              <a:buNone/>
            </a:pPr>
            <a:r>
              <a:rPr lang="en-GB" sz="2900">
                <a:solidFill>
                  <a:schemeClr val="dk1"/>
                </a:solidFill>
                <a:latin typeface="Sanchez"/>
                <a:ea typeface="Sanchez"/>
                <a:cs typeface="Sanchez"/>
                <a:sym typeface="Sanchez"/>
              </a:rPr>
              <a:t>   Staff wellbeing is essential on a change journey</a:t>
            </a:r>
            <a:endParaRPr/>
          </a:p>
        </p:txBody>
      </p:sp>
      <p:sp>
        <p:nvSpPr>
          <p:cNvPr id="160" name="Google Shape;160;p14"/>
          <p:cNvSpPr/>
          <p:nvPr/>
        </p:nvSpPr>
        <p:spPr>
          <a:xfrm>
            <a:off x="308630" y="1803119"/>
            <a:ext cx="785812" cy="739775"/>
          </a:xfrm>
          <a:prstGeom prst="ellipse">
            <a:avLst/>
          </a:prstGeom>
          <a:solidFill>
            <a:srgbClr val="171616"/>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4800">
                <a:solidFill>
                  <a:srgbClr val="FECB00"/>
                </a:solidFill>
                <a:latin typeface="Sanchez"/>
                <a:ea typeface="Sanchez"/>
                <a:cs typeface="Sanchez"/>
                <a:sym typeface="Sanchez"/>
              </a:rPr>
              <a:t>1</a:t>
            </a:r>
            <a:endParaRPr/>
          </a:p>
        </p:txBody>
      </p:sp>
      <p:sp>
        <p:nvSpPr>
          <p:cNvPr id="161" name="Google Shape;161;p14"/>
          <p:cNvSpPr/>
          <p:nvPr/>
        </p:nvSpPr>
        <p:spPr>
          <a:xfrm>
            <a:off x="308630" y="2660380"/>
            <a:ext cx="785812" cy="739775"/>
          </a:xfrm>
          <a:prstGeom prst="ellipse">
            <a:avLst/>
          </a:prstGeom>
          <a:solidFill>
            <a:srgbClr val="171616"/>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4800">
                <a:solidFill>
                  <a:srgbClr val="FECB00"/>
                </a:solidFill>
                <a:latin typeface="Sanchez"/>
                <a:ea typeface="Sanchez"/>
                <a:cs typeface="Sanchez"/>
                <a:sym typeface="Sanchez"/>
              </a:rPr>
              <a:t>2</a:t>
            </a:r>
            <a:endParaRPr/>
          </a:p>
        </p:txBody>
      </p:sp>
      <p:sp>
        <p:nvSpPr>
          <p:cNvPr id="162" name="Google Shape;162;p14"/>
          <p:cNvSpPr/>
          <p:nvPr/>
        </p:nvSpPr>
        <p:spPr>
          <a:xfrm>
            <a:off x="308630" y="3555718"/>
            <a:ext cx="785812" cy="739775"/>
          </a:xfrm>
          <a:prstGeom prst="ellipse">
            <a:avLst/>
          </a:prstGeom>
          <a:solidFill>
            <a:srgbClr val="171616"/>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4800">
                <a:solidFill>
                  <a:srgbClr val="FECB00"/>
                </a:solidFill>
                <a:latin typeface="Sanchez"/>
                <a:ea typeface="Sanchez"/>
                <a:cs typeface="Sanchez"/>
                <a:sym typeface="Sanchez"/>
              </a:rPr>
              <a:t>3</a:t>
            </a:r>
            <a:endParaRPr/>
          </a:p>
        </p:txBody>
      </p:sp>
      <p:sp>
        <p:nvSpPr>
          <p:cNvPr id="163" name="Google Shape;163;p14"/>
          <p:cNvSpPr/>
          <p:nvPr/>
        </p:nvSpPr>
        <p:spPr>
          <a:xfrm>
            <a:off x="308630" y="848175"/>
            <a:ext cx="1160780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600">
                <a:solidFill>
                  <a:schemeClr val="dk1"/>
                </a:solidFill>
                <a:latin typeface="Sanchez"/>
                <a:ea typeface="Sanchez"/>
                <a:cs typeface="Sanchez"/>
                <a:sym typeface="Sanchez"/>
              </a:rPr>
              <a:t>Key learnings </a:t>
            </a:r>
            <a:endParaRPr sz="660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15"/>
          <p:cNvSpPr txBox="1"/>
          <p:nvPr>
            <p:ph type="ctrTitle"/>
          </p:nvPr>
        </p:nvSpPr>
        <p:spPr>
          <a:xfrm>
            <a:off x="459397" y="4965700"/>
            <a:ext cx="11341955" cy="133069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5400"/>
              <a:buFont typeface="Sanchez"/>
              <a:buNone/>
            </a:pPr>
            <a:r>
              <a:rPr lang="en-GB" sz="5400">
                <a:latin typeface="Sanchez"/>
                <a:ea typeface="Sanchez"/>
                <a:cs typeface="Sanchez"/>
                <a:sym typeface="Sanchez"/>
              </a:rPr>
              <a:t>Re-mobilising our relationships</a:t>
            </a:r>
            <a:br>
              <a:rPr lang="en-GB" sz="5400">
                <a:latin typeface="Sanchez"/>
                <a:ea typeface="Sanchez"/>
                <a:cs typeface="Sanchez"/>
                <a:sym typeface="Sanchez"/>
              </a:rPr>
            </a:br>
            <a:br>
              <a:rPr lang="en-GB" sz="2800">
                <a:latin typeface="Sanchez"/>
                <a:ea typeface="Sanchez"/>
                <a:cs typeface="Sanchez"/>
                <a:sym typeface="Sanchez"/>
              </a:rPr>
            </a:br>
            <a:r>
              <a:rPr lang="en-GB" sz="2400">
                <a:latin typeface="Sanchez"/>
                <a:ea typeface="Sanchez"/>
                <a:cs typeface="Sanchez"/>
                <a:sym typeface="Sanchez"/>
              </a:rPr>
              <a:t>Nicky Bridges</a:t>
            </a:r>
            <a:br>
              <a:rPr lang="en-GB" sz="2400">
                <a:latin typeface="Sanchez"/>
                <a:ea typeface="Sanchez"/>
                <a:cs typeface="Sanchez"/>
                <a:sym typeface="Sanchez"/>
              </a:rPr>
            </a:br>
            <a:r>
              <a:rPr lang="en-GB" sz="2400">
                <a:latin typeface="Sanchez"/>
                <a:ea typeface="Sanchez"/>
                <a:cs typeface="Sanchez"/>
                <a:sym typeface="Sanchez"/>
              </a:rPr>
              <a:t>Associate Director for Outreach Services</a:t>
            </a:r>
            <a:br>
              <a:rPr lang="en-GB" sz="2400">
                <a:latin typeface="Sanchez"/>
                <a:ea typeface="Sanchez"/>
                <a:cs typeface="Sanchez"/>
                <a:sym typeface="Sanchez"/>
              </a:rPr>
            </a:br>
            <a:br>
              <a:rPr lang="en-GB" sz="2400">
                <a:latin typeface="Sanchez"/>
                <a:ea typeface="Sanchez"/>
                <a:cs typeface="Sanchez"/>
                <a:sym typeface="Sanchez"/>
              </a:rPr>
            </a:br>
            <a:endParaRPr sz="4400">
              <a:latin typeface="Sanchez"/>
              <a:ea typeface="Sanchez"/>
              <a:cs typeface="Sanchez"/>
              <a:sym typeface="Sanchez"/>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16"/>
          <p:cNvSpPr txBox="1"/>
          <p:nvPr>
            <p:ph type="title"/>
          </p:nvPr>
        </p:nvSpPr>
        <p:spPr>
          <a:xfrm>
            <a:off x="802342" y="1803119"/>
            <a:ext cx="10960100" cy="739775"/>
          </a:xfrm>
          <a:prstGeom prst="rect">
            <a:avLst/>
          </a:prstGeom>
          <a:solidFill>
            <a:srgbClr val="FECB0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Sanchez"/>
              <a:buNone/>
            </a:pPr>
            <a:r>
              <a:rPr lang="en-GB" sz="3200"/>
              <a:t>  How we deepened our partnership working </a:t>
            </a:r>
            <a:endParaRPr/>
          </a:p>
        </p:txBody>
      </p:sp>
      <p:sp>
        <p:nvSpPr>
          <p:cNvPr id="175" name="Google Shape;175;p16"/>
          <p:cNvSpPr txBox="1"/>
          <p:nvPr/>
        </p:nvSpPr>
        <p:spPr>
          <a:xfrm>
            <a:off x="802342" y="2668307"/>
            <a:ext cx="10960100" cy="739775"/>
          </a:xfrm>
          <a:prstGeom prst="rect">
            <a:avLst/>
          </a:prstGeom>
          <a:solidFill>
            <a:srgbClr val="FECB00"/>
          </a:solid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3200"/>
              <a:buFont typeface="Sanchez"/>
              <a:buNone/>
            </a:pPr>
            <a:r>
              <a:rPr lang="en-GB" sz="3200">
                <a:solidFill>
                  <a:schemeClr val="dk1"/>
                </a:solidFill>
                <a:latin typeface="Sanchez"/>
                <a:ea typeface="Sanchez"/>
                <a:cs typeface="Sanchez"/>
                <a:sym typeface="Sanchez"/>
              </a:rPr>
              <a:t>   Ensuring the right team is in place, at the right time</a:t>
            </a:r>
            <a:endParaRPr/>
          </a:p>
        </p:txBody>
      </p:sp>
      <p:sp>
        <p:nvSpPr>
          <p:cNvPr id="176" name="Google Shape;176;p16"/>
          <p:cNvSpPr txBox="1"/>
          <p:nvPr/>
        </p:nvSpPr>
        <p:spPr>
          <a:xfrm>
            <a:off x="802342" y="3555718"/>
            <a:ext cx="10960100" cy="739775"/>
          </a:xfrm>
          <a:prstGeom prst="rect">
            <a:avLst/>
          </a:prstGeom>
          <a:solidFill>
            <a:srgbClr val="FECB00"/>
          </a:solid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3200"/>
              <a:buFont typeface="Sanchez"/>
              <a:buNone/>
            </a:pPr>
            <a:r>
              <a:rPr lang="en-GB" sz="3200">
                <a:solidFill>
                  <a:schemeClr val="dk1"/>
                </a:solidFill>
                <a:latin typeface="Sanchez"/>
                <a:ea typeface="Sanchez"/>
                <a:cs typeface="Sanchez"/>
                <a:sym typeface="Sanchez"/>
              </a:rPr>
              <a:t>	Providing choice of setting at end-of-life </a:t>
            </a:r>
            <a:endParaRPr/>
          </a:p>
        </p:txBody>
      </p:sp>
      <p:sp>
        <p:nvSpPr>
          <p:cNvPr id="177" name="Google Shape;177;p16"/>
          <p:cNvSpPr/>
          <p:nvPr/>
        </p:nvSpPr>
        <p:spPr>
          <a:xfrm>
            <a:off x="308630" y="1803119"/>
            <a:ext cx="785812" cy="739775"/>
          </a:xfrm>
          <a:prstGeom prst="ellipse">
            <a:avLst/>
          </a:prstGeom>
          <a:solidFill>
            <a:srgbClr val="171616"/>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4800">
                <a:solidFill>
                  <a:srgbClr val="FECB00"/>
                </a:solidFill>
                <a:latin typeface="Sanchez"/>
                <a:ea typeface="Sanchez"/>
                <a:cs typeface="Sanchez"/>
                <a:sym typeface="Sanchez"/>
              </a:rPr>
              <a:t>1</a:t>
            </a:r>
            <a:endParaRPr/>
          </a:p>
        </p:txBody>
      </p:sp>
      <p:sp>
        <p:nvSpPr>
          <p:cNvPr id="178" name="Google Shape;178;p16"/>
          <p:cNvSpPr/>
          <p:nvPr/>
        </p:nvSpPr>
        <p:spPr>
          <a:xfrm>
            <a:off x="308630" y="2660380"/>
            <a:ext cx="785812" cy="739775"/>
          </a:xfrm>
          <a:prstGeom prst="ellipse">
            <a:avLst/>
          </a:prstGeom>
          <a:solidFill>
            <a:srgbClr val="171616"/>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4800">
                <a:solidFill>
                  <a:srgbClr val="FECB00"/>
                </a:solidFill>
                <a:latin typeface="Sanchez"/>
                <a:ea typeface="Sanchez"/>
                <a:cs typeface="Sanchez"/>
                <a:sym typeface="Sanchez"/>
              </a:rPr>
              <a:t>2</a:t>
            </a:r>
            <a:endParaRPr/>
          </a:p>
        </p:txBody>
      </p:sp>
      <p:sp>
        <p:nvSpPr>
          <p:cNvPr id="179" name="Google Shape;179;p16"/>
          <p:cNvSpPr/>
          <p:nvPr/>
        </p:nvSpPr>
        <p:spPr>
          <a:xfrm>
            <a:off x="308630" y="3555718"/>
            <a:ext cx="785812" cy="739775"/>
          </a:xfrm>
          <a:prstGeom prst="ellipse">
            <a:avLst/>
          </a:prstGeom>
          <a:solidFill>
            <a:srgbClr val="171616"/>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4800">
                <a:solidFill>
                  <a:srgbClr val="FECB00"/>
                </a:solidFill>
                <a:latin typeface="Sanchez"/>
                <a:ea typeface="Sanchez"/>
                <a:cs typeface="Sanchez"/>
                <a:sym typeface="Sanchez"/>
              </a:rPr>
              <a:t>3</a:t>
            </a:r>
            <a:endParaRPr/>
          </a:p>
        </p:txBody>
      </p:sp>
      <p:sp>
        <p:nvSpPr>
          <p:cNvPr id="180" name="Google Shape;180;p16"/>
          <p:cNvSpPr/>
          <p:nvPr/>
        </p:nvSpPr>
        <p:spPr>
          <a:xfrm>
            <a:off x="308630" y="848175"/>
            <a:ext cx="1160780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600">
                <a:solidFill>
                  <a:schemeClr val="dk1"/>
                </a:solidFill>
                <a:latin typeface="Sanchez"/>
                <a:ea typeface="Sanchez"/>
                <a:cs typeface="Sanchez"/>
                <a:sym typeface="Sanchez"/>
              </a:rPr>
              <a:t>We will cover </a:t>
            </a:r>
            <a:endParaRPr sz="660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grpSp>
        <p:nvGrpSpPr>
          <p:cNvPr id="186" name="Google Shape;186;p17"/>
          <p:cNvGrpSpPr/>
          <p:nvPr/>
        </p:nvGrpSpPr>
        <p:grpSpPr>
          <a:xfrm>
            <a:off x="3323776" y="716473"/>
            <a:ext cx="5544446" cy="6138489"/>
            <a:chOff x="2707826" y="3037"/>
            <a:chExt cx="5544446" cy="6138489"/>
          </a:xfrm>
        </p:grpSpPr>
        <p:sp>
          <p:nvSpPr>
            <p:cNvPr id="187" name="Google Shape;187;p17"/>
            <p:cNvSpPr/>
            <p:nvPr/>
          </p:nvSpPr>
          <p:spPr>
            <a:xfrm>
              <a:off x="4627805" y="2220037"/>
              <a:ext cx="1704488" cy="1704488"/>
            </a:xfrm>
            <a:prstGeom prst="ellipse">
              <a:avLst/>
            </a:prstGeom>
            <a:solidFill>
              <a:schemeClr val="lt1"/>
            </a:solidFill>
            <a:ln cap="flat" cmpd="sng" w="12700">
              <a:solidFill>
                <a:schemeClr val="dk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7"/>
            <p:cNvSpPr txBox="1"/>
            <p:nvPr/>
          </p:nvSpPr>
          <p:spPr>
            <a:xfrm>
              <a:off x="4877421" y="2469653"/>
              <a:ext cx="1205256" cy="1205256"/>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chemeClr val="dk1"/>
                </a:buClr>
                <a:buSzPts val="4000"/>
                <a:buFont typeface="Calibri"/>
                <a:buNone/>
              </a:pPr>
              <a:r>
                <a:t/>
              </a:r>
              <a:endParaRPr sz="4000">
                <a:solidFill>
                  <a:schemeClr val="lt1"/>
                </a:solidFill>
                <a:latin typeface="Calibri"/>
                <a:ea typeface="Calibri"/>
                <a:cs typeface="Calibri"/>
                <a:sym typeface="Calibri"/>
              </a:endParaRPr>
            </a:p>
          </p:txBody>
        </p:sp>
        <p:sp>
          <p:nvSpPr>
            <p:cNvPr id="189" name="Google Shape;189;p17"/>
            <p:cNvSpPr/>
            <p:nvPr/>
          </p:nvSpPr>
          <p:spPr>
            <a:xfrm rot="-5400000">
              <a:off x="5223793" y="1949784"/>
              <a:ext cx="512512" cy="27993"/>
            </a:xfrm>
            <a:custGeom>
              <a:rect b="b" l="l" r="r" t="t"/>
              <a:pathLst>
                <a:path extrusionOk="0" h="120000" w="120000">
                  <a:moveTo>
                    <a:pt x="0" y="59998"/>
                  </a:moveTo>
                  <a:lnTo>
                    <a:pt x="120000" y="59998"/>
                  </a:lnTo>
                </a:path>
              </a:pathLst>
            </a:custGeom>
            <a:noFill/>
            <a:ln cap="flat" cmpd="sng" w="12700">
              <a:solidFill>
                <a:srgbClr val="487AA8"/>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7"/>
            <p:cNvSpPr txBox="1"/>
            <p:nvPr/>
          </p:nvSpPr>
          <p:spPr>
            <a:xfrm rot="-5400000">
              <a:off x="5467237" y="1950968"/>
              <a:ext cx="25625" cy="25625"/>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500"/>
                <a:buFont typeface="Calibri"/>
                <a:buNone/>
              </a:pPr>
              <a:r>
                <a:t/>
              </a:r>
              <a:endParaRPr sz="500">
                <a:solidFill>
                  <a:schemeClr val="dk1"/>
                </a:solidFill>
                <a:latin typeface="Calibri"/>
                <a:ea typeface="Calibri"/>
                <a:cs typeface="Calibri"/>
                <a:sym typeface="Calibri"/>
              </a:endParaRPr>
            </a:p>
          </p:txBody>
        </p:sp>
        <p:sp>
          <p:nvSpPr>
            <p:cNvPr id="191" name="Google Shape;191;p17"/>
            <p:cNvSpPr/>
            <p:nvPr/>
          </p:nvSpPr>
          <p:spPr>
            <a:xfrm>
              <a:off x="4627805" y="3037"/>
              <a:ext cx="1704488" cy="1704488"/>
            </a:xfrm>
            <a:prstGeom prst="ellipse">
              <a:avLst/>
            </a:prstGeom>
            <a:solidFill>
              <a:srgbClr val="FECB00">
                <a:alpha val="74901"/>
              </a:srgbClr>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7"/>
            <p:cNvSpPr txBox="1"/>
            <p:nvPr/>
          </p:nvSpPr>
          <p:spPr>
            <a:xfrm>
              <a:off x="4877421" y="252653"/>
              <a:ext cx="1205256" cy="1205256"/>
            </a:xfrm>
            <a:prstGeom prst="rect">
              <a:avLst/>
            </a:prstGeom>
            <a:noFill/>
            <a:ln>
              <a:noFill/>
            </a:ln>
          </p:spPr>
          <p:txBody>
            <a:bodyPr anchorCtr="0" anchor="ctr" bIns="10150" lIns="10150" spcFirstLastPara="1" rIns="10150" wrap="square" tIns="10150">
              <a:noAutofit/>
            </a:bodyPr>
            <a:lstStyle/>
            <a:p>
              <a:pPr indent="0" lvl="0" marL="0" marR="0" rtl="0" algn="ctr">
                <a:lnSpc>
                  <a:spcPct val="90000"/>
                </a:lnSpc>
                <a:spcBef>
                  <a:spcPts val="0"/>
                </a:spcBef>
                <a:spcAft>
                  <a:spcPts val="0"/>
                </a:spcAft>
                <a:buClr>
                  <a:schemeClr val="dk1"/>
                </a:buClr>
                <a:buSzPts val="1600"/>
                <a:buFont typeface="Sanchez"/>
                <a:buNone/>
              </a:pPr>
              <a:r>
                <a:rPr b="1" lang="en-GB" sz="1600">
                  <a:solidFill>
                    <a:schemeClr val="dk1"/>
                  </a:solidFill>
                  <a:latin typeface="Sanchez"/>
                  <a:ea typeface="Sanchez"/>
                  <a:cs typeface="Sanchez"/>
                  <a:sym typeface="Sanchez"/>
                </a:rPr>
                <a:t>Local Authorities</a:t>
              </a:r>
              <a:endParaRPr b="1" sz="1050">
                <a:solidFill>
                  <a:schemeClr val="dk1"/>
                </a:solidFill>
                <a:latin typeface="Sanchez"/>
                <a:ea typeface="Sanchez"/>
                <a:cs typeface="Sanchez"/>
                <a:sym typeface="Sanchez"/>
              </a:endParaRPr>
            </a:p>
          </p:txBody>
        </p:sp>
        <p:sp>
          <p:nvSpPr>
            <p:cNvPr id="193" name="Google Shape;193;p17"/>
            <p:cNvSpPr/>
            <p:nvPr/>
          </p:nvSpPr>
          <p:spPr>
            <a:xfrm rot="-1800000">
              <a:off x="6183783" y="2504035"/>
              <a:ext cx="512512" cy="27993"/>
            </a:xfrm>
            <a:custGeom>
              <a:rect b="b" l="l" r="r" t="t"/>
              <a:pathLst>
                <a:path extrusionOk="0" h="120000" w="120000">
                  <a:moveTo>
                    <a:pt x="0" y="59998"/>
                  </a:moveTo>
                  <a:lnTo>
                    <a:pt x="120000" y="59998"/>
                  </a:lnTo>
                </a:path>
              </a:pathLst>
            </a:custGeom>
            <a:noFill/>
            <a:ln cap="flat" cmpd="sng" w="12700">
              <a:solidFill>
                <a:srgbClr val="487AA8"/>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7"/>
            <p:cNvSpPr txBox="1"/>
            <p:nvPr/>
          </p:nvSpPr>
          <p:spPr>
            <a:xfrm rot="-1800000">
              <a:off x="6427226" y="2505218"/>
              <a:ext cx="25625" cy="25625"/>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500"/>
                <a:buFont typeface="Calibri"/>
                <a:buNone/>
              </a:pPr>
              <a:r>
                <a:t/>
              </a:r>
              <a:endParaRPr sz="500">
                <a:solidFill>
                  <a:schemeClr val="dk1"/>
                </a:solidFill>
                <a:latin typeface="Calibri"/>
                <a:ea typeface="Calibri"/>
                <a:cs typeface="Calibri"/>
                <a:sym typeface="Calibri"/>
              </a:endParaRPr>
            </a:p>
          </p:txBody>
        </p:sp>
        <p:sp>
          <p:nvSpPr>
            <p:cNvPr id="195" name="Google Shape;195;p17"/>
            <p:cNvSpPr/>
            <p:nvPr/>
          </p:nvSpPr>
          <p:spPr>
            <a:xfrm>
              <a:off x="6547784" y="1111537"/>
              <a:ext cx="1704488" cy="1704488"/>
            </a:xfrm>
            <a:prstGeom prst="ellipse">
              <a:avLst/>
            </a:prstGeom>
            <a:solidFill>
              <a:srgbClr val="FECB00">
                <a:alpha val="74901"/>
              </a:srgbClr>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7"/>
            <p:cNvSpPr txBox="1"/>
            <p:nvPr/>
          </p:nvSpPr>
          <p:spPr>
            <a:xfrm>
              <a:off x="6797400" y="1361153"/>
              <a:ext cx="1205256" cy="1205256"/>
            </a:xfrm>
            <a:prstGeom prst="rect">
              <a:avLst/>
            </a:prstGeom>
            <a:noFill/>
            <a:ln>
              <a:noFill/>
            </a:ln>
          </p:spPr>
          <p:txBody>
            <a:bodyPr anchorCtr="0" anchor="ctr" bIns="10150" lIns="10150" spcFirstLastPara="1" rIns="10150" wrap="square" tIns="10150">
              <a:noAutofit/>
            </a:bodyPr>
            <a:lstStyle/>
            <a:p>
              <a:pPr indent="0" lvl="0" marL="0" marR="0" rtl="0" algn="ctr">
                <a:lnSpc>
                  <a:spcPct val="90000"/>
                </a:lnSpc>
                <a:spcBef>
                  <a:spcPts val="0"/>
                </a:spcBef>
                <a:spcAft>
                  <a:spcPts val="0"/>
                </a:spcAft>
                <a:buClr>
                  <a:schemeClr val="dk1"/>
                </a:buClr>
                <a:buSzPts val="1600"/>
                <a:buFont typeface="Sanchez"/>
                <a:buNone/>
              </a:pPr>
              <a:r>
                <a:rPr b="1" lang="en-GB" sz="1600">
                  <a:solidFill>
                    <a:schemeClr val="dk1"/>
                  </a:solidFill>
                  <a:latin typeface="Sanchez"/>
                  <a:ea typeface="Sanchez"/>
                  <a:cs typeface="Sanchez"/>
                  <a:sym typeface="Sanchez"/>
                </a:rPr>
                <a:t>Care providers</a:t>
              </a:r>
              <a:endParaRPr/>
            </a:p>
          </p:txBody>
        </p:sp>
        <p:sp>
          <p:nvSpPr>
            <p:cNvPr id="197" name="Google Shape;197;p17"/>
            <p:cNvSpPr/>
            <p:nvPr/>
          </p:nvSpPr>
          <p:spPr>
            <a:xfrm rot="1800000">
              <a:off x="6183783" y="3612535"/>
              <a:ext cx="512512" cy="27993"/>
            </a:xfrm>
            <a:custGeom>
              <a:rect b="b" l="l" r="r" t="t"/>
              <a:pathLst>
                <a:path extrusionOk="0" h="120000" w="120000">
                  <a:moveTo>
                    <a:pt x="0" y="59998"/>
                  </a:moveTo>
                  <a:lnTo>
                    <a:pt x="120000" y="59998"/>
                  </a:lnTo>
                </a:path>
              </a:pathLst>
            </a:custGeom>
            <a:noFill/>
            <a:ln cap="flat" cmpd="sng" w="12700">
              <a:solidFill>
                <a:srgbClr val="487AA8"/>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7"/>
            <p:cNvSpPr txBox="1"/>
            <p:nvPr/>
          </p:nvSpPr>
          <p:spPr>
            <a:xfrm rot="1800000">
              <a:off x="6427226" y="3613719"/>
              <a:ext cx="25625" cy="25625"/>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500"/>
                <a:buFont typeface="Calibri"/>
                <a:buNone/>
              </a:pPr>
              <a:r>
                <a:t/>
              </a:r>
              <a:endParaRPr sz="500">
                <a:solidFill>
                  <a:schemeClr val="dk1"/>
                </a:solidFill>
                <a:latin typeface="Calibri"/>
                <a:ea typeface="Calibri"/>
                <a:cs typeface="Calibri"/>
                <a:sym typeface="Calibri"/>
              </a:endParaRPr>
            </a:p>
          </p:txBody>
        </p:sp>
        <p:sp>
          <p:nvSpPr>
            <p:cNvPr id="199" name="Google Shape;199;p17"/>
            <p:cNvSpPr/>
            <p:nvPr/>
          </p:nvSpPr>
          <p:spPr>
            <a:xfrm>
              <a:off x="6547784" y="3328538"/>
              <a:ext cx="1704488" cy="1704488"/>
            </a:xfrm>
            <a:prstGeom prst="ellipse">
              <a:avLst/>
            </a:prstGeom>
            <a:solidFill>
              <a:srgbClr val="FECB00">
                <a:alpha val="74901"/>
              </a:srgbClr>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7"/>
            <p:cNvSpPr txBox="1"/>
            <p:nvPr/>
          </p:nvSpPr>
          <p:spPr>
            <a:xfrm>
              <a:off x="6797400" y="3578154"/>
              <a:ext cx="1205256" cy="1205256"/>
            </a:xfrm>
            <a:prstGeom prst="rect">
              <a:avLst/>
            </a:prstGeom>
            <a:noFill/>
            <a:ln>
              <a:noFill/>
            </a:ln>
          </p:spPr>
          <p:txBody>
            <a:bodyPr anchorCtr="0" anchor="ctr" bIns="10150" lIns="10150" spcFirstLastPara="1" rIns="10150" wrap="square" tIns="10150">
              <a:noAutofit/>
            </a:bodyPr>
            <a:lstStyle/>
            <a:p>
              <a:pPr indent="0" lvl="0" marL="0" marR="0" rtl="0" algn="ctr">
                <a:lnSpc>
                  <a:spcPct val="90000"/>
                </a:lnSpc>
                <a:spcBef>
                  <a:spcPts val="0"/>
                </a:spcBef>
                <a:spcAft>
                  <a:spcPts val="0"/>
                </a:spcAft>
                <a:buClr>
                  <a:schemeClr val="dk1"/>
                </a:buClr>
                <a:buSzPts val="1600"/>
                <a:buFont typeface="Sanchez"/>
                <a:buNone/>
              </a:pPr>
              <a:r>
                <a:rPr b="1" lang="en-GB" sz="1600">
                  <a:solidFill>
                    <a:schemeClr val="dk1"/>
                  </a:solidFill>
                  <a:latin typeface="Sanchez"/>
                  <a:ea typeface="Sanchez"/>
                  <a:cs typeface="Sanchez"/>
                  <a:sym typeface="Sanchez"/>
                </a:rPr>
                <a:t>Hospital teams</a:t>
              </a:r>
              <a:endParaRPr/>
            </a:p>
          </p:txBody>
        </p:sp>
        <p:sp>
          <p:nvSpPr>
            <p:cNvPr id="201" name="Google Shape;201;p17"/>
            <p:cNvSpPr/>
            <p:nvPr/>
          </p:nvSpPr>
          <p:spPr>
            <a:xfrm rot="5400000">
              <a:off x="5223793" y="4166785"/>
              <a:ext cx="512512" cy="27993"/>
            </a:xfrm>
            <a:custGeom>
              <a:rect b="b" l="l" r="r" t="t"/>
              <a:pathLst>
                <a:path extrusionOk="0" h="120000" w="120000">
                  <a:moveTo>
                    <a:pt x="0" y="59998"/>
                  </a:moveTo>
                  <a:lnTo>
                    <a:pt x="120000" y="59998"/>
                  </a:lnTo>
                </a:path>
              </a:pathLst>
            </a:custGeom>
            <a:noFill/>
            <a:ln cap="flat" cmpd="sng" w="12700">
              <a:solidFill>
                <a:srgbClr val="487AA8"/>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7"/>
            <p:cNvSpPr txBox="1"/>
            <p:nvPr/>
          </p:nvSpPr>
          <p:spPr>
            <a:xfrm rot="5400000">
              <a:off x="5467237" y="4167969"/>
              <a:ext cx="25625" cy="25625"/>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500"/>
                <a:buFont typeface="Calibri"/>
                <a:buNone/>
              </a:pPr>
              <a:r>
                <a:t/>
              </a:r>
              <a:endParaRPr sz="500">
                <a:solidFill>
                  <a:schemeClr val="dk1"/>
                </a:solidFill>
                <a:latin typeface="Calibri"/>
                <a:ea typeface="Calibri"/>
                <a:cs typeface="Calibri"/>
                <a:sym typeface="Calibri"/>
              </a:endParaRPr>
            </a:p>
          </p:txBody>
        </p:sp>
        <p:sp>
          <p:nvSpPr>
            <p:cNvPr id="203" name="Google Shape;203;p17"/>
            <p:cNvSpPr/>
            <p:nvPr/>
          </p:nvSpPr>
          <p:spPr>
            <a:xfrm>
              <a:off x="4627805" y="4437038"/>
              <a:ext cx="1704488" cy="1704488"/>
            </a:xfrm>
            <a:prstGeom prst="ellipse">
              <a:avLst/>
            </a:prstGeom>
            <a:solidFill>
              <a:srgbClr val="FECB00">
                <a:alpha val="74901"/>
              </a:srgbClr>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7"/>
            <p:cNvSpPr txBox="1"/>
            <p:nvPr/>
          </p:nvSpPr>
          <p:spPr>
            <a:xfrm>
              <a:off x="4877421" y="4686654"/>
              <a:ext cx="1205256" cy="1205256"/>
            </a:xfrm>
            <a:prstGeom prst="rect">
              <a:avLst/>
            </a:prstGeom>
            <a:noFill/>
            <a:ln>
              <a:noFill/>
            </a:ln>
          </p:spPr>
          <p:txBody>
            <a:bodyPr anchorCtr="0" anchor="ctr" bIns="10150" lIns="10150" spcFirstLastPara="1" rIns="10150" wrap="square" tIns="10150">
              <a:noAutofit/>
            </a:bodyPr>
            <a:lstStyle/>
            <a:p>
              <a:pPr indent="0" lvl="0" marL="0" marR="0" rtl="0" algn="ctr">
                <a:lnSpc>
                  <a:spcPct val="90000"/>
                </a:lnSpc>
                <a:spcBef>
                  <a:spcPts val="0"/>
                </a:spcBef>
                <a:spcAft>
                  <a:spcPts val="0"/>
                </a:spcAft>
                <a:buClr>
                  <a:schemeClr val="dk1"/>
                </a:buClr>
                <a:buSzPts val="1600"/>
                <a:buFont typeface="Sanchez"/>
                <a:buNone/>
              </a:pPr>
              <a:r>
                <a:rPr b="1" lang="en-GB" sz="1600">
                  <a:solidFill>
                    <a:schemeClr val="dk1"/>
                  </a:solidFill>
                  <a:latin typeface="Sanchez"/>
                  <a:ea typeface="Sanchez"/>
                  <a:cs typeface="Sanchez"/>
                  <a:sym typeface="Sanchez"/>
                </a:rPr>
                <a:t>Third sector </a:t>
              </a:r>
              <a:endParaRPr/>
            </a:p>
          </p:txBody>
        </p:sp>
        <p:sp>
          <p:nvSpPr>
            <p:cNvPr id="205" name="Google Shape;205;p17"/>
            <p:cNvSpPr/>
            <p:nvPr/>
          </p:nvSpPr>
          <p:spPr>
            <a:xfrm rot="9000000">
              <a:off x="4263804" y="3612535"/>
              <a:ext cx="512512" cy="27993"/>
            </a:xfrm>
            <a:custGeom>
              <a:rect b="b" l="l" r="r" t="t"/>
              <a:pathLst>
                <a:path extrusionOk="0" h="120000" w="120000">
                  <a:moveTo>
                    <a:pt x="0" y="59998"/>
                  </a:moveTo>
                  <a:lnTo>
                    <a:pt x="120000" y="59998"/>
                  </a:lnTo>
                </a:path>
              </a:pathLst>
            </a:custGeom>
            <a:noFill/>
            <a:ln cap="flat" cmpd="sng" w="12700">
              <a:solidFill>
                <a:srgbClr val="487AA8"/>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7"/>
            <p:cNvSpPr txBox="1"/>
            <p:nvPr/>
          </p:nvSpPr>
          <p:spPr>
            <a:xfrm rot="-1800000">
              <a:off x="4507247" y="3613719"/>
              <a:ext cx="25625" cy="25625"/>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500"/>
                <a:buFont typeface="Calibri"/>
                <a:buNone/>
              </a:pPr>
              <a:r>
                <a:t/>
              </a:r>
              <a:endParaRPr sz="500">
                <a:solidFill>
                  <a:schemeClr val="dk1"/>
                </a:solidFill>
                <a:latin typeface="Calibri"/>
                <a:ea typeface="Calibri"/>
                <a:cs typeface="Calibri"/>
                <a:sym typeface="Calibri"/>
              </a:endParaRPr>
            </a:p>
          </p:txBody>
        </p:sp>
        <p:sp>
          <p:nvSpPr>
            <p:cNvPr id="207" name="Google Shape;207;p17"/>
            <p:cNvSpPr/>
            <p:nvPr/>
          </p:nvSpPr>
          <p:spPr>
            <a:xfrm>
              <a:off x="2707826" y="3328538"/>
              <a:ext cx="1704488" cy="1704488"/>
            </a:xfrm>
            <a:prstGeom prst="ellipse">
              <a:avLst/>
            </a:prstGeom>
            <a:solidFill>
              <a:srgbClr val="FECB00">
                <a:alpha val="74901"/>
              </a:srgbClr>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7"/>
            <p:cNvSpPr txBox="1"/>
            <p:nvPr/>
          </p:nvSpPr>
          <p:spPr>
            <a:xfrm>
              <a:off x="2957442" y="3578154"/>
              <a:ext cx="1205256" cy="1205256"/>
            </a:xfrm>
            <a:prstGeom prst="rect">
              <a:avLst/>
            </a:prstGeom>
            <a:noFill/>
            <a:ln>
              <a:noFill/>
            </a:ln>
          </p:spPr>
          <p:txBody>
            <a:bodyPr anchorCtr="0" anchor="ctr" bIns="10150" lIns="10150" spcFirstLastPara="1" rIns="10150" wrap="square" tIns="10150">
              <a:noAutofit/>
            </a:bodyPr>
            <a:lstStyle/>
            <a:p>
              <a:pPr indent="0" lvl="0" marL="0" marR="0" rtl="0" algn="ctr">
                <a:lnSpc>
                  <a:spcPct val="90000"/>
                </a:lnSpc>
                <a:spcBef>
                  <a:spcPts val="0"/>
                </a:spcBef>
                <a:spcAft>
                  <a:spcPts val="0"/>
                </a:spcAft>
                <a:buClr>
                  <a:schemeClr val="dk1"/>
                </a:buClr>
                <a:buSzPts val="1600"/>
                <a:buFont typeface="Sanchez"/>
                <a:buNone/>
              </a:pPr>
              <a:r>
                <a:rPr b="1" lang="en-GB" sz="1600">
                  <a:solidFill>
                    <a:schemeClr val="dk1"/>
                  </a:solidFill>
                  <a:latin typeface="Sanchez"/>
                  <a:ea typeface="Sanchez"/>
                  <a:cs typeface="Sanchez"/>
                  <a:sym typeface="Sanchez"/>
                </a:rPr>
                <a:t>District Nurses</a:t>
              </a:r>
              <a:endParaRPr/>
            </a:p>
          </p:txBody>
        </p:sp>
        <p:sp>
          <p:nvSpPr>
            <p:cNvPr id="209" name="Google Shape;209;p17"/>
            <p:cNvSpPr/>
            <p:nvPr/>
          </p:nvSpPr>
          <p:spPr>
            <a:xfrm rot="-9000000">
              <a:off x="4263804" y="2504035"/>
              <a:ext cx="512512" cy="27993"/>
            </a:xfrm>
            <a:custGeom>
              <a:rect b="b" l="l" r="r" t="t"/>
              <a:pathLst>
                <a:path extrusionOk="0" h="120000" w="120000">
                  <a:moveTo>
                    <a:pt x="0" y="59998"/>
                  </a:moveTo>
                  <a:lnTo>
                    <a:pt x="120000" y="59998"/>
                  </a:lnTo>
                </a:path>
              </a:pathLst>
            </a:custGeom>
            <a:noFill/>
            <a:ln cap="flat" cmpd="sng" w="12700">
              <a:solidFill>
                <a:srgbClr val="487AA8"/>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7"/>
            <p:cNvSpPr txBox="1"/>
            <p:nvPr/>
          </p:nvSpPr>
          <p:spPr>
            <a:xfrm rot="1800000">
              <a:off x="4507247" y="2505218"/>
              <a:ext cx="25625" cy="25625"/>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500"/>
                <a:buFont typeface="Calibri"/>
                <a:buNone/>
              </a:pPr>
              <a:r>
                <a:t/>
              </a:r>
              <a:endParaRPr sz="500">
                <a:solidFill>
                  <a:schemeClr val="dk1"/>
                </a:solidFill>
                <a:latin typeface="Calibri"/>
                <a:ea typeface="Calibri"/>
                <a:cs typeface="Calibri"/>
                <a:sym typeface="Calibri"/>
              </a:endParaRPr>
            </a:p>
          </p:txBody>
        </p:sp>
        <p:sp>
          <p:nvSpPr>
            <p:cNvPr id="211" name="Google Shape;211;p17"/>
            <p:cNvSpPr/>
            <p:nvPr/>
          </p:nvSpPr>
          <p:spPr>
            <a:xfrm>
              <a:off x="2707826" y="1111537"/>
              <a:ext cx="1704488" cy="1704488"/>
            </a:xfrm>
            <a:prstGeom prst="ellipse">
              <a:avLst/>
            </a:prstGeom>
            <a:solidFill>
              <a:srgbClr val="FECB00">
                <a:alpha val="74901"/>
              </a:srgbClr>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7"/>
            <p:cNvSpPr txBox="1"/>
            <p:nvPr/>
          </p:nvSpPr>
          <p:spPr>
            <a:xfrm>
              <a:off x="2957442" y="1361153"/>
              <a:ext cx="1205256" cy="1205256"/>
            </a:xfrm>
            <a:prstGeom prst="rect">
              <a:avLst/>
            </a:prstGeom>
            <a:noFill/>
            <a:ln>
              <a:noFill/>
            </a:ln>
          </p:spPr>
          <p:txBody>
            <a:bodyPr anchorCtr="0" anchor="ctr" bIns="10150" lIns="10150" spcFirstLastPara="1" rIns="10150" wrap="square" tIns="10150">
              <a:noAutofit/>
            </a:bodyPr>
            <a:lstStyle/>
            <a:p>
              <a:pPr indent="0" lvl="0" marL="0" marR="0" rtl="0" algn="ctr">
                <a:lnSpc>
                  <a:spcPct val="90000"/>
                </a:lnSpc>
                <a:spcBef>
                  <a:spcPts val="0"/>
                </a:spcBef>
                <a:spcAft>
                  <a:spcPts val="0"/>
                </a:spcAft>
                <a:buClr>
                  <a:schemeClr val="dk1"/>
                </a:buClr>
                <a:buSzPts val="1600"/>
                <a:buFont typeface="Sanchez"/>
                <a:buNone/>
              </a:pPr>
              <a:r>
                <a:rPr b="1" lang="en-GB" sz="1600">
                  <a:solidFill>
                    <a:schemeClr val="dk1"/>
                  </a:solidFill>
                  <a:latin typeface="Sanchez"/>
                  <a:ea typeface="Sanchez"/>
                  <a:cs typeface="Sanchez"/>
                  <a:sym typeface="Sanchez"/>
                </a:rPr>
                <a:t>Community Children’s Nurses</a:t>
              </a:r>
              <a:endParaRPr/>
            </a:p>
          </p:txBody>
        </p:sp>
      </p:grpSp>
      <p:pic>
        <p:nvPicPr>
          <p:cNvPr id="213" name="Google Shape;213;p17"/>
          <p:cNvPicPr preferRelativeResize="0"/>
          <p:nvPr/>
        </p:nvPicPr>
        <p:blipFill rotWithShape="1">
          <a:blip r:embed="rId3">
            <a:alphaModFix/>
          </a:blip>
          <a:srcRect b="0" l="0" r="0" t="0"/>
          <a:stretch/>
        </p:blipFill>
        <p:spPr>
          <a:xfrm>
            <a:off x="5586656" y="3429000"/>
            <a:ext cx="1018687" cy="1026317"/>
          </a:xfrm>
          <a:prstGeom prst="rect">
            <a:avLst/>
          </a:prstGeom>
          <a:noFill/>
          <a:ln>
            <a:noFill/>
          </a:ln>
        </p:spPr>
      </p:pic>
      <p:sp>
        <p:nvSpPr>
          <p:cNvPr id="214" name="Google Shape;214;p17"/>
          <p:cNvSpPr txBox="1"/>
          <p:nvPr>
            <p:ph type="title"/>
          </p:nvPr>
        </p:nvSpPr>
        <p:spPr>
          <a:xfrm>
            <a:off x="615950" y="153614"/>
            <a:ext cx="10960100" cy="552240"/>
          </a:xfrm>
          <a:prstGeom prst="rect">
            <a:avLst/>
          </a:prstGeom>
          <a:solidFill>
            <a:srgbClr val="FECB0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Sanchez"/>
              <a:buNone/>
            </a:pPr>
            <a:r>
              <a:rPr lang="en-GB" sz="3200"/>
              <a:t>  How we deepened our partnership working </a:t>
            </a:r>
            <a:endParaRPr/>
          </a:p>
        </p:txBody>
      </p:sp>
      <p:sp>
        <p:nvSpPr>
          <p:cNvPr id="215" name="Google Shape;215;p17"/>
          <p:cNvSpPr/>
          <p:nvPr/>
        </p:nvSpPr>
        <p:spPr>
          <a:xfrm>
            <a:off x="102603" y="153614"/>
            <a:ext cx="785812" cy="739775"/>
          </a:xfrm>
          <a:prstGeom prst="ellipse">
            <a:avLst/>
          </a:prstGeom>
          <a:solidFill>
            <a:srgbClr val="171616"/>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4800">
                <a:solidFill>
                  <a:srgbClr val="FECB00"/>
                </a:solidFill>
                <a:latin typeface="Sanchez"/>
                <a:ea typeface="Sanchez"/>
                <a:cs typeface="Sanchez"/>
                <a:sym typeface="Sanchez"/>
              </a:rPr>
              <a:t>1</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pic>
        <p:nvPicPr>
          <p:cNvPr id="221" name="Google Shape;221;p18"/>
          <p:cNvPicPr preferRelativeResize="0"/>
          <p:nvPr/>
        </p:nvPicPr>
        <p:blipFill rotWithShape="1">
          <a:blip r:embed="rId3">
            <a:alphaModFix/>
          </a:blip>
          <a:srcRect b="0" l="0" r="0" t="0"/>
          <a:stretch/>
        </p:blipFill>
        <p:spPr>
          <a:xfrm>
            <a:off x="272772" y="0"/>
            <a:ext cx="11646456" cy="6858000"/>
          </a:xfrm>
          <a:prstGeom prst="rect">
            <a:avLst/>
          </a:prstGeom>
          <a:noFill/>
          <a:ln>
            <a:noFill/>
          </a:ln>
        </p:spPr>
      </p:pic>
      <p:sp>
        <p:nvSpPr>
          <p:cNvPr id="222" name="Google Shape;222;p18"/>
          <p:cNvSpPr txBox="1"/>
          <p:nvPr/>
        </p:nvSpPr>
        <p:spPr>
          <a:xfrm>
            <a:off x="766484" y="427128"/>
            <a:ext cx="10960100" cy="739775"/>
          </a:xfrm>
          <a:prstGeom prst="rect">
            <a:avLst/>
          </a:prstGeom>
          <a:solidFill>
            <a:srgbClr val="FECB00"/>
          </a:solid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3200"/>
              <a:buFont typeface="Sanchez"/>
              <a:buNone/>
            </a:pPr>
            <a:r>
              <a:rPr lang="en-GB" sz="3200">
                <a:solidFill>
                  <a:schemeClr val="dk1"/>
                </a:solidFill>
                <a:latin typeface="Sanchez"/>
                <a:ea typeface="Sanchez"/>
                <a:cs typeface="Sanchez"/>
                <a:sym typeface="Sanchez"/>
              </a:rPr>
              <a:t>   Ensuring the right team is in place, at the right time</a:t>
            </a:r>
            <a:endParaRPr/>
          </a:p>
        </p:txBody>
      </p:sp>
      <p:sp>
        <p:nvSpPr>
          <p:cNvPr id="223" name="Google Shape;223;p18"/>
          <p:cNvSpPr/>
          <p:nvPr/>
        </p:nvSpPr>
        <p:spPr>
          <a:xfrm>
            <a:off x="272772" y="419201"/>
            <a:ext cx="785812" cy="739775"/>
          </a:xfrm>
          <a:prstGeom prst="ellipse">
            <a:avLst/>
          </a:prstGeom>
          <a:solidFill>
            <a:srgbClr val="171616"/>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4800">
                <a:solidFill>
                  <a:srgbClr val="FECB00"/>
                </a:solidFill>
                <a:latin typeface="Sanchez"/>
                <a:ea typeface="Sanchez"/>
                <a:cs typeface="Sanchez"/>
                <a:sym typeface="Sanchez"/>
              </a:rPr>
              <a:t>2</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19"/>
          <p:cNvSpPr/>
          <p:nvPr/>
        </p:nvSpPr>
        <p:spPr>
          <a:xfrm>
            <a:off x="3222472" y="2293928"/>
            <a:ext cx="5747055" cy="156966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3200">
                <a:solidFill>
                  <a:schemeClr val="dk1"/>
                </a:solidFill>
                <a:latin typeface="Sanchez"/>
                <a:ea typeface="Sanchez"/>
                <a:cs typeface="Sanchez"/>
                <a:sym typeface="Sanchez"/>
              </a:rPr>
              <a:t>Placeholder slide – play ‘Jonny on partnership working video</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pic>
        <p:nvPicPr>
          <p:cNvPr id="234" name="Google Shape;234;p20"/>
          <p:cNvPicPr preferRelativeResize="0"/>
          <p:nvPr/>
        </p:nvPicPr>
        <p:blipFill rotWithShape="1">
          <a:blip r:embed="rId3">
            <a:alphaModFix/>
          </a:blip>
          <a:srcRect b="11489" l="0" r="0" t="0"/>
          <a:stretch/>
        </p:blipFill>
        <p:spPr>
          <a:xfrm>
            <a:off x="308630" y="787968"/>
            <a:ext cx="11574740" cy="6070032"/>
          </a:xfrm>
          <a:prstGeom prst="rect">
            <a:avLst/>
          </a:prstGeom>
          <a:noFill/>
          <a:ln>
            <a:noFill/>
          </a:ln>
        </p:spPr>
      </p:pic>
      <p:sp>
        <p:nvSpPr>
          <p:cNvPr id="235" name="Google Shape;235;p20"/>
          <p:cNvSpPr txBox="1"/>
          <p:nvPr/>
        </p:nvSpPr>
        <p:spPr>
          <a:xfrm>
            <a:off x="837684" y="233137"/>
            <a:ext cx="10960100" cy="739775"/>
          </a:xfrm>
          <a:prstGeom prst="rect">
            <a:avLst/>
          </a:prstGeom>
          <a:solidFill>
            <a:srgbClr val="FECB00"/>
          </a:solid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3200"/>
              <a:buFont typeface="Sanchez"/>
              <a:buNone/>
            </a:pPr>
            <a:r>
              <a:rPr lang="en-GB" sz="3200">
                <a:solidFill>
                  <a:schemeClr val="dk1"/>
                </a:solidFill>
                <a:latin typeface="Sanchez"/>
                <a:ea typeface="Sanchez"/>
                <a:cs typeface="Sanchez"/>
                <a:sym typeface="Sanchez"/>
              </a:rPr>
              <a:t>	Providing choice of setting at EOL </a:t>
            </a:r>
            <a:endParaRPr/>
          </a:p>
        </p:txBody>
      </p:sp>
      <p:sp>
        <p:nvSpPr>
          <p:cNvPr id="236" name="Google Shape;236;p20"/>
          <p:cNvSpPr/>
          <p:nvPr/>
        </p:nvSpPr>
        <p:spPr>
          <a:xfrm>
            <a:off x="263138" y="233137"/>
            <a:ext cx="785812" cy="739775"/>
          </a:xfrm>
          <a:prstGeom prst="ellipse">
            <a:avLst/>
          </a:prstGeom>
          <a:solidFill>
            <a:srgbClr val="171616"/>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4800">
                <a:solidFill>
                  <a:srgbClr val="FECB00"/>
                </a:solidFill>
                <a:latin typeface="Sanchez"/>
                <a:ea typeface="Sanchez"/>
                <a:cs typeface="Sanchez"/>
                <a:sym typeface="Sanchez"/>
              </a:rPr>
              <a:t>3</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21"/>
          <p:cNvSpPr/>
          <p:nvPr/>
        </p:nvSpPr>
        <p:spPr>
          <a:xfrm>
            <a:off x="3222472" y="2293928"/>
            <a:ext cx="5747055" cy="107721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3200">
                <a:solidFill>
                  <a:schemeClr val="dk1"/>
                </a:solidFill>
                <a:latin typeface="Sanchez"/>
                <a:ea typeface="Sanchez"/>
                <a:cs typeface="Sanchez"/>
                <a:sym typeface="Sanchez"/>
              </a:rPr>
              <a:t>Placeholder slide – play ‘Holly’s story’ video</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22"/>
          <p:cNvSpPr txBox="1"/>
          <p:nvPr>
            <p:ph type="title"/>
          </p:nvPr>
        </p:nvSpPr>
        <p:spPr>
          <a:xfrm>
            <a:off x="802342" y="3563645"/>
            <a:ext cx="10960100" cy="739775"/>
          </a:xfrm>
          <a:prstGeom prst="rect">
            <a:avLst/>
          </a:prstGeom>
          <a:solidFill>
            <a:srgbClr val="FECB0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700"/>
              <a:buFont typeface="Sanchez"/>
              <a:buNone/>
            </a:pPr>
            <a:r>
              <a:rPr lang="en-GB" sz="2700"/>
              <a:t>   Partnership working enables real choice at end-of-life</a:t>
            </a:r>
            <a:endParaRPr/>
          </a:p>
        </p:txBody>
      </p:sp>
      <p:sp>
        <p:nvSpPr>
          <p:cNvPr id="248" name="Google Shape;248;p22"/>
          <p:cNvSpPr txBox="1"/>
          <p:nvPr/>
        </p:nvSpPr>
        <p:spPr>
          <a:xfrm>
            <a:off x="802342" y="2668307"/>
            <a:ext cx="10960100" cy="739775"/>
          </a:xfrm>
          <a:prstGeom prst="rect">
            <a:avLst/>
          </a:prstGeom>
          <a:solidFill>
            <a:srgbClr val="FECB00"/>
          </a:solidFill>
          <a:ln>
            <a:noFill/>
          </a:ln>
        </p:spPr>
        <p:txBody>
          <a:bodyPr anchorCtr="0" anchor="ctr" bIns="45700" lIns="91425" spcFirstLastPara="1" rIns="91425" wrap="square" tIns="45700">
            <a:normAutofit fontScale="85000" lnSpcReduction="10000"/>
          </a:bodyPr>
          <a:lstStyle/>
          <a:p>
            <a:pPr indent="0" lvl="0" marL="0" marR="0" rtl="0" algn="l">
              <a:lnSpc>
                <a:spcPct val="90000"/>
              </a:lnSpc>
              <a:spcBef>
                <a:spcPts val="0"/>
              </a:spcBef>
              <a:spcAft>
                <a:spcPts val="0"/>
              </a:spcAft>
              <a:buClr>
                <a:schemeClr val="dk1"/>
              </a:buClr>
              <a:buSzPct val="100000"/>
              <a:buFont typeface="Sanchez"/>
              <a:buNone/>
            </a:pPr>
            <a:r>
              <a:rPr lang="en-GB" sz="3200">
                <a:solidFill>
                  <a:schemeClr val="dk1"/>
                </a:solidFill>
                <a:latin typeface="Sanchez"/>
                <a:ea typeface="Sanchez"/>
                <a:cs typeface="Sanchez"/>
                <a:sym typeface="Sanchez"/>
              </a:rPr>
              <a:t>   Recognise unique contributions of services, and utilise them</a:t>
            </a:r>
            <a:endParaRPr/>
          </a:p>
        </p:txBody>
      </p:sp>
      <p:sp>
        <p:nvSpPr>
          <p:cNvPr id="249" name="Google Shape;249;p22"/>
          <p:cNvSpPr txBox="1"/>
          <p:nvPr/>
        </p:nvSpPr>
        <p:spPr>
          <a:xfrm>
            <a:off x="802342" y="1789300"/>
            <a:ext cx="10960100" cy="739775"/>
          </a:xfrm>
          <a:prstGeom prst="rect">
            <a:avLst/>
          </a:prstGeom>
          <a:solidFill>
            <a:srgbClr val="FECB00"/>
          </a:solidFill>
          <a:ln>
            <a:noFill/>
          </a:ln>
        </p:spPr>
        <p:txBody>
          <a:bodyPr anchorCtr="0" anchor="ctr" bIns="45700" lIns="91425" spcFirstLastPara="1" rIns="91425" wrap="square" tIns="45700">
            <a:normAutofit fontScale="85000" lnSpcReduction="20000"/>
          </a:bodyPr>
          <a:lstStyle/>
          <a:p>
            <a:pPr indent="0" lvl="0" marL="0" marR="0" rtl="0" algn="l">
              <a:lnSpc>
                <a:spcPct val="90000"/>
              </a:lnSpc>
              <a:spcBef>
                <a:spcPts val="0"/>
              </a:spcBef>
              <a:spcAft>
                <a:spcPts val="0"/>
              </a:spcAft>
              <a:buClr>
                <a:schemeClr val="dk1"/>
              </a:buClr>
              <a:buSzPct val="100000"/>
              <a:buFont typeface="Sanchez"/>
              <a:buNone/>
            </a:pPr>
            <a:r>
              <a:rPr lang="en-GB" sz="3200">
                <a:solidFill>
                  <a:schemeClr val="dk1"/>
                </a:solidFill>
                <a:latin typeface="Sanchez"/>
                <a:ea typeface="Sanchez"/>
                <a:cs typeface="Sanchez"/>
                <a:sym typeface="Sanchez"/>
              </a:rPr>
              <a:t>	 Partnership working ensures holistic family care delivered by         t   the right people at the right time </a:t>
            </a:r>
            <a:endParaRPr/>
          </a:p>
        </p:txBody>
      </p:sp>
      <p:sp>
        <p:nvSpPr>
          <p:cNvPr id="250" name="Google Shape;250;p22"/>
          <p:cNvSpPr/>
          <p:nvPr/>
        </p:nvSpPr>
        <p:spPr>
          <a:xfrm>
            <a:off x="308630" y="1803119"/>
            <a:ext cx="785812" cy="739775"/>
          </a:xfrm>
          <a:prstGeom prst="ellipse">
            <a:avLst/>
          </a:prstGeom>
          <a:solidFill>
            <a:srgbClr val="171616"/>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4800">
                <a:solidFill>
                  <a:srgbClr val="FECB00"/>
                </a:solidFill>
                <a:latin typeface="Sanchez"/>
                <a:ea typeface="Sanchez"/>
                <a:cs typeface="Sanchez"/>
                <a:sym typeface="Sanchez"/>
              </a:rPr>
              <a:t>1</a:t>
            </a:r>
            <a:endParaRPr/>
          </a:p>
        </p:txBody>
      </p:sp>
      <p:sp>
        <p:nvSpPr>
          <p:cNvPr id="251" name="Google Shape;251;p22"/>
          <p:cNvSpPr/>
          <p:nvPr/>
        </p:nvSpPr>
        <p:spPr>
          <a:xfrm>
            <a:off x="308630" y="2660380"/>
            <a:ext cx="785812" cy="739775"/>
          </a:xfrm>
          <a:prstGeom prst="ellipse">
            <a:avLst/>
          </a:prstGeom>
          <a:solidFill>
            <a:srgbClr val="171616"/>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4800">
                <a:solidFill>
                  <a:srgbClr val="FECB00"/>
                </a:solidFill>
                <a:latin typeface="Sanchez"/>
                <a:ea typeface="Sanchez"/>
                <a:cs typeface="Sanchez"/>
                <a:sym typeface="Sanchez"/>
              </a:rPr>
              <a:t>2</a:t>
            </a:r>
            <a:endParaRPr/>
          </a:p>
        </p:txBody>
      </p:sp>
      <p:sp>
        <p:nvSpPr>
          <p:cNvPr id="252" name="Google Shape;252;p22"/>
          <p:cNvSpPr/>
          <p:nvPr/>
        </p:nvSpPr>
        <p:spPr>
          <a:xfrm>
            <a:off x="308630" y="3555718"/>
            <a:ext cx="785812" cy="739775"/>
          </a:xfrm>
          <a:prstGeom prst="ellipse">
            <a:avLst/>
          </a:prstGeom>
          <a:solidFill>
            <a:srgbClr val="171616"/>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4800">
                <a:solidFill>
                  <a:srgbClr val="FECB00"/>
                </a:solidFill>
                <a:latin typeface="Sanchez"/>
                <a:ea typeface="Sanchez"/>
                <a:cs typeface="Sanchez"/>
                <a:sym typeface="Sanchez"/>
              </a:rPr>
              <a:t>3</a:t>
            </a:r>
            <a:endParaRPr/>
          </a:p>
        </p:txBody>
      </p:sp>
      <p:sp>
        <p:nvSpPr>
          <p:cNvPr id="253" name="Google Shape;253;p22"/>
          <p:cNvSpPr/>
          <p:nvPr/>
        </p:nvSpPr>
        <p:spPr>
          <a:xfrm>
            <a:off x="308630" y="848175"/>
            <a:ext cx="1160780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600">
                <a:solidFill>
                  <a:schemeClr val="dk1"/>
                </a:solidFill>
                <a:latin typeface="Sanchez"/>
                <a:ea typeface="Sanchez"/>
                <a:cs typeface="Sanchez"/>
                <a:sym typeface="Sanchez"/>
              </a:rPr>
              <a:t>Key learnings </a:t>
            </a:r>
            <a:endParaRPr sz="6600">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23"/>
          <p:cNvSpPr txBox="1"/>
          <p:nvPr>
            <p:ph type="ctrTitle"/>
          </p:nvPr>
        </p:nvSpPr>
        <p:spPr>
          <a:xfrm>
            <a:off x="459397" y="4965700"/>
            <a:ext cx="11341955" cy="133069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5400"/>
              <a:buFont typeface="Sanchez"/>
              <a:buNone/>
            </a:pPr>
            <a:r>
              <a:rPr lang="en-GB" sz="5400">
                <a:latin typeface="Sanchez"/>
                <a:ea typeface="Sanchez"/>
                <a:cs typeface="Sanchez"/>
                <a:sym typeface="Sanchez"/>
              </a:rPr>
              <a:t>Re-inventing services virtually</a:t>
            </a:r>
            <a:br>
              <a:rPr lang="en-GB" sz="5400">
                <a:latin typeface="Sanchez"/>
                <a:ea typeface="Sanchez"/>
                <a:cs typeface="Sanchez"/>
                <a:sym typeface="Sanchez"/>
              </a:rPr>
            </a:br>
            <a:br>
              <a:rPr lang="en-GB" sz="2800">
                <a:latin typeface="Sanchez"/>
                <a:ea typeface="Sanchez"/>
                <a:cs typeface="Sanchez"/>
                <a:sym typeface="Sanchez"/>
              </a:rPr>
            </a:br>
            <a:r>
              <a:rPr lang="en-GB" sz="2400">
                <a:latin typeface="Sanchez"/>
                <a:ea typeface="Sanchez"/>
                <a:cs typeface="Sanchez"/>
                <a:sym typeface="Sanchez"/>
              </a:rPr>
              <a:t>Rami Okasha</a:t>
            </a:r>
            <a:br>
              <a:rPr lang="en-GB" sz="2400">
                <a:latin typeface="Sanchez"/>
                <a:ea typeface="Sanchez"/>
                <a:cs typeface="Sanchez"/>
                <a:sym typeface="Sanchez"/>
              </a:rPr>
            </a:br>
            <a:r>
              <a:rPr lang="en-GB" sz="2400">
                <a:latin typeface="Sanchez"/>
                <a:ea typeface="Sanchez"/>
                <a:cs typeface="Sanchez"/>
                <a:sym typeface="Sanchez"/>
              </a:rPr>
              <a:t>Chief Executive</a:t>
            </a:r>
            <a:br>
              <a:rPr lang="en-GB" sz="2400">
                <a:latin typeface="Sanchez"/>
                <a:ea typeface="Sanchez"/>
                <a:cs typeface="Sanchez"/>
                <a:sym typeface="Sanchez"/>
              </a:rPr>
            </a:br>
            <a:br>
              <a:rPr lang="en-GB" sz="2400">
                <a:latin typeface="Sanchez"/>
                <a:ea typeface="Sanchez"/>
                <a:cs typeface="Sanchez"/>
                <a:sym typeface="Sanchez"/>
              </a:rPr>
            </a:br>
            <a:r>
              <a:rPr lang="en-GB" sz="2400">
                <a:latin typeface="Sanchez"/>
                <a:ea typeface="Sanchez"/>
                <a:cs typeface="Sanchez"/>
                <a:sym typeface="Sanchez"/>
              </a:rPr>
              <a:t>    @RamiOkasha</a:t>
            </a:r>
            <a:endParaRPr sz="4400">
              <a:latin typeface="Sanchez"/>
              <a:ea typeface="Sanchez"/>
              <a:cs typeface="Sanchez"/>
              <a:sym typeface="Sanchez"/>
            </a:endParaRPr>
          </a:p>
        </p:txBody>
      </p:sp>
      <p:pic>
        <p:nvPicPr>
          <p:cNvPr id="259" name="Google Shape;259;p23"/>
          <p:cNvPicPr preferRelativeResize="0"/>
          <p:nvPr/>
        </p:nvPicPr>
        <p:blipFill rotWithShape="1">
          <a:blip r:embed="rId3">
            <a:alphaModFix/>
          </a:blip>
          <a:srcRect b="0" l="0" r="0" t="0"/>
          <a:stretch/>
        </p:blipFill>
        <p:spPr>
          <a:xfrm>
            <a:off x="395897" y="5883256"/>
            <a:ext cx="639153" cy="359523"/>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24"/>
          <p:cNvSpPr txBox="1"/>
          <p:nvPr>
            <p:ph type="title"/>
          </p:nvPr>
        </p:nvSpPr>
        <p:spPr>
          <a:xfrm>
            <a:off x="802342" y="1803119"/>
            <a:ext cx="10960100" cy="739775"/>
          </a:xfrm>
          <a:prstGeom prst="rect">
            <a:avLst/>
          </a:prstGeom>
          <a:solidFill>
            <a:srgbClr val="FECB0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Sanchez"/>
              <a:buNone/>
            </a:pPr>
            <a:r>
              <a:rPr lang="en-GB" sz="3200"/>
              <a:t>  What remote technology can (and can’t!) deliver</a:t>
            </a:r>
            <a:endParaRPr/>
          </a:p>
        </p:txBody>
      </p:sp>
      <p:sp>
        <p:nvSpPr>
          <p:cNvPr id="266" name="Google Shape;266;p24"/>
          <p:cNvSpPr txBox="1"/>
          <p:nvPr/>
        </p:nvSpPr>
        <p:spPr>
          <a:xfrm>
            <a:off x="802342" y="2668307"/>
            <a:ext cx="10960100" cy="739775"/>
          </a:xfrm>
          <a:prstGeom prst="rect">
            <a:avLst/>
          </a:prstGeom>
          <a:solidFill>
            <a:srgbClr val="FECB00"/>
          </a:solid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3200"/>
              <a:buFont typeface="Sanchez"/>
              <a:buNone/>
            </a:pPr>
            <a:r>
              <a:rPr lang="en-GB" sz="3200">
                <a:solidFill>
                  <a:schemeClr val="dk1"/>
                </a:solidFill>
                <a:latin typeface="Sanchez"/>
                <a:ea typeface="Sanchez"/>
                <a:cs typeface="Sanchez"/>
                <a:sym typeface="Sanchez"/>
              </a:rPr>
              <a:t>  Adapting service design to meet family needs</a:t>
            </a:r>
            <a:endParaRPr/>
          </a:p>
        </p:txBody>
      </p:sp>
      <p:sp>
        <p:nvSpPr>
          <p:cNvPr id="267" name="Google Shape;267;p24"/>
          <p:cNvSpPr txBox="1"/>
          <p:nvPr/>
        </p:nvSpPr>
        <p:spPr>
          <a:xfrm>
            <a:off x="802342" y="3555718"/>
            <a:ext cx="10960100" cy="739775"/>
          </a:xfrm>
          <a:prstGeom prst="rect">
            <a:avLst/>
          </a:prstGeom>
          <a:solidFill>
            <a:srgbClr val="FECB00"/>
          </a:solid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3200"/>
              <a:buFont typeface="Sanchez"/>
              <a:buNone/>
            </a:pPr>
            <a:r>
              <a:rPr lang="en-GB" sz="3200">
                <a:solidFill>
                  <a:schemeClr val="dk1"/>
                </a:solidFill>
                <a:latin typeface="Sanchez"/>
                <a:ea typeface="Sanchez"/>
                <a:cs typeface="Sanchez"/>
                <a:sym typeface="Sanchez"/>
              </a:rPr>
              <a:t>	How families responded</a:t>
            </a:r>
            <a:endParaRPr sz="3200">
              <a:solidFill>
                <a:schemeClr val="dk1"/>
              </a:solidFill>
              <a:latin typeface="Sanchez"/>
              <a:ea typeface="Sanchez"/>
              <a:cs typeface="Sanchez"/>
              <a:sym typeface="Sanchez"/>
            </a:endParaRPr>
          </a:p>
        </p:txBody>
      </p:sp>
      <p:sp>
        <p:nvSpPr>
          <p:cNvPr id="268" name="Google Shape;268;p24"/>
          <p:cNvSpPr/>
          <p:nvPr/>
        </p:nvSpPr>
        <p:spPr>
          <a:xfrm>
            <a:off x="308630" y="1803119"/>
            <a:ext cx="785812" cy="739775"/>
          </a:xfrm>
          <a:prstGeom prst="ellipse">
            <a:avLst/>
          </a:prstGeom>
          <a:solidFill>
            <a:srgbClr val="171616"/>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4800">
                <a:solidFill>
                  <a:srgbClr val="FECB00"/>
                </a:solidFill>
                <a:latin typeface="Sanchez"/>
                <a:ea typeface="Sanchez"/>
                <a:cs typeface="Sanchez"/>
                <a:sym typeface="Sanchez"/>
              </a:rPr>
              <a:t>1</a:t>
            </a:r>
            <a:endParaRPr/>
          </a:p>
        </p:txBody>
      </p:sp>
      <p:sp>
        <p:nvSpPr>
          <p:cNvPr id="269" name="Google Shape;269;p24"/>
          <p:cNvSpPr/>
          <p:nvPr/>
        </p:nvSpPr>
        <p:spPr>
          <a:xfrm>
            <a:off x="308630" y="2660380"/>
            <a:ext cx="785812" cy="739775"/>
          </a:xfrm>
          <a:prstGeom prst="ellipse">
            <a:avLst/>
          </a:prstGeom>
          <a:solidFill>
            <a:srgbClr val="171616"/>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4800">
                <a:solidFill>
                  <a:srgbClr val="FECB00"/>
                </a:solidFill>
                <a:latin typeface="Sanchez"/>
                <a:ea typeface="Sanchez"/>
                <a:cs typeface="Sanchez"/>
                <a:sym typeface="Sanchez"/>
              </a:rPr>
              <a:t>2</a:t>
            </a:r>
            <a:endParaRPr/>
          </a:p>
        </p:txBody>
      </p:sp>
      <p:sp>
        <p:nvSpPr>
          <p:cNvPr id="270" name="Google Shape;270;p24"/>
          <p:cNvSpPr/>
          <p:nvPr/>
        </p:nvSpPr>
        <p:spPr>
          <a:xfrm>
            <a:off x="308630" y="3555718"/>
            <a:ext cx="785812" cy="739775"/>
          </a:xfrm>
          <a:prstGeom prst="ellipse">
            <a:avLst/>
          </a:prstGeom>
          <a:solidFill>
            <a:srgbClr val="171616"/>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4800">
                <a:solidFill>
                  <a:srgbClr val="FECB00"/>
                </a:solidFill>
                <a:latin typeface="Sanchez"/>
                <a:ea typeface="Sanchez"/>
                <a:cs typeface="Sanchez"/>
                <a:sym typeface="Sanchez"/>
              </a:rPr>
              <a:t>3</a:t>
            </a:r>
            <a:endParaRPr/>
          </a:p>
        </p:txBody>
      </p:sp>
      <p:sp>
        <p:nvSpPr>
          <p:cNvPr id="271" name="Google Shape;271;p24"/>
          <p:cNvSpPr/>
          <p:nvPr/>
        </p:nvSpPr>
        <p:spPr>
          <a:xfrm>
            <a:off x="308630" y="848175"/>
            <a:ext cx="1160780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600">
                <a:solidFill>
                  <a:schemeClr val="dk1"/>
                </a:solidFill>
                <a:latin typeface="Sanchez"/>
                <a:ea typeface="Sanchez"/>
                <a:cs typeface="Sanchez"/>
                <a:sym typeface="Sanchez"/>
              </a:rPr>
              <a:t>We will cover </a:t>
            </a:r>
            <a:endParaRPr sz="6600">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25"/>
          <p:cNvSpPr txBox="1"/>
          <p:nvPr/>
        </p:nvSpPr>
        <p:spPr>
          <a:xfrm>
            <a:off x="101600" y="232228"/>
            <a:ext cx="11945257" cy="1710872"/>
          </a:xfrm>
          <a:prstGeom prst="rect">
            <a:avLst/>
          </a:prstGeom>
          <a:solidFill>
            <a:srgbClr val="FECB00"/>
          </a:solid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3600"/>
              <a:buFont typeface="Sanchez"/>
              <a:buNone/>
            </a:pPr>
            <a:r>
              <a:rPr lang="en-GB" sz="3600">
                <a:solidFill>
                  <a:schemeClr val="dk1"/>
                </a:solidFill>
                <a:latin typeface="Sanchez"/>
                <a:ea typeface="Sanchez"/>
                <a:cs typeface="Sanchez"/>
                <a:sym typeface="Sanchez"/>
              </a:rPr>
              <a:t>After the pandemic, we want families to say “CHAS was there for us”</a:t>
            </a:r>
            <a:endParaRPr/>
          </a:p>
        </p:txBody>
      </p:sp>
      <p:pic>
        <p:nvPicPr>
          <p:cNvPr id="278" name="Google Shape;278;p25"/>
          <p:cNvPicPr preferRelativeResize="0"/>
          <p:nvPr/>
        </p:nvPicPr>
        <p:blipFill rotWithShape="1">
          <a:blip r:embed="rId3">
            <a:alphaModFix/>
          </a:blip>
          <a:srcRect b="0" l="0" r="0" t="-4047"/>
          <a:stretch/>
        </p:blipFill>
        <p:spPr>
          <a:xfrm>
            <a:off x="4251422" y="843932"/>
            <a:ext cx="8123821" cy="6014068"/>
          </a:xfrm>
          <a:prstGeom prst="rect">
            <a:avLst/>
          </a:prstGeom>
          <a:noFill/>
          <a:ln>
            <a:noFill/>
          </a:ln>
        </p:spPr>
      </p:pic>
      <p:pic>
        <p:nvPicPr>
          <p:cNvPr id="279" name="Google Shape;279;p25"/>
          <p:cNvPicPr preferRelativeResize="0"/>
          <p:nvPr/>
        </p:nvPicPr>
        <p:blipFill rotWithShape="1">
          <a:blip r:embed="rId4">
            <a:alphaModFix/>
          </a:blip>
          <a:srcRect b="0" l="0" r="0" t="0"/>
          <a:stretch/>
        </p:blipFill>
        <p:spPr>
          <a:xfrm>
            <a:off x="203200" y="1540480"/>
            <a:ext cx="4483100" cy="5468868"/>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pic>
        <p:nvPicPr>
          <p:cNvPr id="285" name="Google Shape;285;p26"/>
          <p:cNvPicPr preferRelativeResize="0"/>
          <p:nvPr/>
        </p:nvPicPr>
        <p:blipFill rotWithShape="1">
          <a:blip r:embed="rId3">
            <a:alphaModFix/>
          </a:blip>
          <a:srcRect b="17382" l="13395" r="13395" t="7296"/>
          <a:stretch/>
        </p:blipFill>
        <p:spPr>
          <a:xfrm>
            <a:off x="-233613" y="0"/>
            <a:ext cx="8088922" cy="6858000"/>
          </a:xfrm>
          <a:prstGeom prst="rect">
            <a:avLst/>
          </a:prstGeom>
          <a:noFill/>
          <a:ln>
            <a:noFill/>
          </a:ln>
        </p:spPr>
      </p:pic>
      <p:pic>
        <p:nvPicPr>
          <p:cNvPr id="286" name="Google Shape;286;p26"/>
          <p:cNvPicPr preferRelativeResize="0"/>
          <p:nvPr/>
        </p:nvPicPr>
        <p:blipFill rotWithShape="1">
          <a:blip r:embed="rId4">
            <a:alphaModFix/>
          </a:blip>
          <a:srcRect b="0" l="0" r="0" t="0"/>
          <a:stretch/>
        </p:blipFill>
        <p:spPr>
          <a:xfrm>
            <a:off x="272468" y="0"/>
            <a:ext cx="2234063" cy="2630102"/>
          </a:xfrm>
          <a:prstGeom prst="rect">
            <a:avLst/>
          </a:prstGeom>
          <a:noFill/>
          <a:ln>
            <a:noFill/>
          </a:ln>
        </p:spPr>
      </p:pic>
      <p:pic>
        <p:nvPicPr>
          <p:cNvPr id="287" name="Google Shape;287;p26"/>
          <p:cNvPicPr preferRelativeResize="0"/>
          <p:nvPr/>
        </p:nvPicPr>
        <p:blipFill rotWithShape="1">
          <a:blip r:embed="rId5">
            <a:alphaModFix/>
          </a:blip>
          <a:srcRect b="0" l="0" r="0" t="0"/>
          <a:stretch/>
        </p:blipFill>
        <p:spPr>
          <a:xfrm rot="-186180">
            <a:off x="7720552" y="122438"/>
            <a:ext cx="4677196" cy="5663351"/>
          </a:xfrm>
          <a:prstGeom prst="rect">
            <a:avLst/>
          </a:prstGeom>
          <a:noFill/>
          <a:ln>
            <a:noFill/>
          </a:ln>
        </p:spPr>
      </p:pic>
      <p:pic>
        <p:nvPicPr>
          <p:cNvPr id="288" name="Google Shape;288;p26"/>
          <p:cNvPicPr preferRelativeResize="0"/>
          <p:nvPr/>
        </p:nvPicPr>
        <p:blipFill rotWithShape="1">
          <a:blip r:embed="rId6">
            <a:alphaModFix/>
          </a:blip>
          <a:srcRect b="0" l="0" r="8333" t="0"/>
          <a:stretch/>
        </p:blipFill>
        <p:spPr>
          <a:xfrm rot="-187982">
            <a:off x="3736904" y="4788160"/>
            <a:ext cx="7393076" cy="1519338"/>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grpSp>
        <p:nvGrpSpPr>
          <p:cNvPr id="294" name="Google Shape;294;p27"/>
          <p:cNvGrpSpPr/>
          <p:nvPr/>
        </p:nvGrpSpPr>
        <p:grpSpPr>
          <a:xfrm>
            <a:off x="276356" y="72066"/>
            <a:ext cx="6976461" cy="6734505"/>
            <a:chOff x="786282" y="628"/>
            <a:chExt cx="6976461" cy="6734505"/>
          </a:xfrm>
        </p:grpSpPr>
        <p:sp>
          <p:nvSpPr>
            <p:cNvPr id="295" name="Google Shape;295;p27"/>
            <p:cNvSpPr/>
            <p:nvPr/>
          </p:nvSpPr>
          <p:spPr>
            <a:xfrm>
              <a:off x="3258063" y="628"/>
              <a:ext cx="2032898" cy="2032898"/>
            </a:xfrm>
            <a:prstGeom prst="ellipse">
              <a:avLst/>
            </a:prstGeom>
            <a:solidFill>
              <a:srgbClr val="FECB0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7"/>
            <p:cNvSpPr txBox="1"/>
            <p:nvPr/>
          </p:nvSpPr>
          <p:spPr>
            <a:xfrm>
              <a:off x="3555774" y="298339"/>
              <a:ext cx="1437476" cy="1437476"/>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chemeClr val="dk1"/>
                </a:buClr>
                <a:buSzPts val="2000"/>
                <a:buFont typeface="Sanchez"/>
                <a:buNone/>
              </a:pPr>
              <a:r>
                <a:rPr lang="en-GB" sz="2000">
                  <a:solidFill>
                    <a:schemeClr val="dk1"/>
                  </a:solidFill>
                  <a:latin typeface="Sanchez"/>
                  <a:ea typeface="Sanchez"/>
                  <a:cs typeface="Sanchez"/>
                  <a:sym typeface="Sanchez"/>
                </a:rPr>
                <a:t>Kindness call triage</a:t>
              </a:r>
              <a:endParaRPr/>
            </a:p>
          </p:txBody>
        </p:sp>
        <p:sp>
          <p:nvSpPr>
            <p:cNvPr id="297" name="Google Shape;297;p27"/>
            <p:cNvSpPr/>
            <p:nvPr/>
          </p:nvSpPr>
          <p:spPr>
            <a:xfrm rot="2160000">
              <a:off x="5227062" y="1562938"/>
              <a:ext cx="541867" cy="686103"/>
            </a:xfrm>
            <a:prstGeom prst="rightArrow">
              <a:avLst>
                <a:gd fmla="val 60000" name="adj1"/>
                <a:gd fmla="val 50000" name="adj2"/>
              </a:avLst>
            </a:prstGeom>
            <a:solidFill>
              <a:srgbClr val="BABF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7"/>
            <p:cNvSpPr txBox="1"/>
            <p:nvPr/>
          </p:nvSpPr>
          <p:spPr>
            <a:xfrm rot="2160000">
              <a:off x="5242585" y="1652384"/>
              <a:ext cx="379307" cy="41166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500"/>
                <a:buFont typeface="Calibri"/>
                <a:buNone/>
              </a:pPr>
              <a:r>
                <a:t/>
              </a:r>
              <a:endParaRPr sz="1500">
                <a:solidFill>
                  <a:schemeClr val="dk1"/>
                </a:solidFill>
                <a:latin typeface="Sanchez"/>
                <a:ea typeface="Sanchez"/>
                <a:cs typeface="Sanchez"/>
                <a:sym typeface="Sanchez"/>
              </a:endParaRPr>
            </a:p>
          </p:txBody>
        </p:sp>
        <p:sp>
          <p:nvSpPr>
            <p:cNvPr id="299" name="Google Shape;299;p27"/>
            <p:cNvSpPr/>
            <p:nvPr/>
          </p:nvSpPr>
          <p:spPr>
            <a:xfrm>
              <a:off x="5729845" y="1796482"/>
              <a:ext cx="2032898" cy="2032898"/>
            </a:xfrm>
            <a:prstGeom prst="ellipse">
              <a:avLst/>
            </a:prstGeom>
            <a:solidFill>
              <a:srgbClr val="D0CECE"/>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27"/>
            <p:cNvSpPr txBox="1"/>
            <p:nvPr/>
          </p:nvSpPr>
          <p:spPr>
            <a:xfrm>
              <a:off x="6027556" y="2094193"/>
              <a:ext cx="1437476" cy="1437476"/>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Clr>
                  <a:schemeClr val="dk1"/>
                </a:buClr>
                <a:buSzPts val="1600"/>
                <a:buFont typeface="Sanchez"/>
                <a:buNone/>
              </a:pPr>
              <a:r>
                <a:rPr lang="en-GB" sz="1600">
                  <a:solidFill>
                    <a:schemeClr val="dk1"/>
                  </a:solidFill>
                  <a:latin typeface="Sanchez"/>
                  <a:ea typeface="Sanchez"/>
                  <a:cs typeface="Sanchez"/>
                  <a:sym typeface="Sanchez"/>
                </a:rPr>
                <a:t>Nurse, doctor &amp; pharmacist advice</a:t>
              </a:r>
              <a:endParaRPr/>
            </a:p>
          </p:txBody>
        </p:sp>
        <p:sp>
          <p:nvSpPr>
            <p:cNvPr id="301" name="Google Shape;301;p27"/>
            <p:cNvSpPr/>
            <p:nvPr/>
          </p:nvSpPr>
          <p:spPr>
            <a:xfrm rot="6480000">
              <a:off x="6008031" y="3908171"/>
              <a:ext cx="541867" cy="686103"/>
            </a:xfrm>
            <a:prstGeom prst="rightArrow">
              <a:avLst>
                <a:gd fmla="val 60000" name="adj1"/>
                <a:gd fmla="val 50000" name="adj2"/>
              </a:avLst>
            </a:prstGeom>
            <a:solidFill>
              <a:srgbClr val="BABF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7"/>
            <p:cNvSpPr txBox="1"/>
            <p:nvPr/>
          </p:nvSpPr>
          <p:spPr>
            <a:xfrm rot="-4320000">
              <a:off x="6114428" y="3968090"/>
              <a:ext cx="379307" cy="41166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500"/>
                <a:buFont typeface="Calibri"/>
                <a:buNone/>
              </a:pPr>
              <a:r>
                <a:t/>
              </a:r>
              <a:endParaRPr sz="1500">
                <a:solidFill>
                  <a:schemeClr val="dk1"/>
                </a:solidFill>
                <a:latin typeface="Sanchez"/>
                <a:ea typeface="Sanchez"/>
                <a:cs typeface="Sanchez"/>
                <a:sym typeface="Sanchez"/>
              </a:endParaRPr>
            </a:p>
          </p:txBody>
        </p:sp>
        <p:sp>
          <p:nvSpPr>
            <p:cNvPr id="303" name="Google Shape;303;p27"/>
            <p:cNvSpPr/>
            <p:nvPr/>
          </p:nvSpPr>
          <p:spPr>
            <a:xfrm>
              <a:off x="4785708" y="4702235"/>
              <a:ext cx="2032898" cy="2032898"/>
            </a:xfrm>
            <a:prstGeom prst="ellipse">
              <a:avLst/>
            </a:prstGeom>
            <a:solidFill>
              <a:srgbClr val="D0CECE"/>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7"/>
            <p:cNvSpPr txBox="1"/>
            <p:nvPr/>
          </p:nvSpPr>
          <p:spPr>
            <a:xfrm>
              <a:off x="5083419" y="4999946"/>
              <a:ext cx="1437476" cy="1437476"/>
            </a:xfrm>
            <a:prstGeom prst="rect">
              <a:avLst/>
            </a:prstGeom>
            <a:noFill/>
            <a:ln>
              <a:noFill/>
            </a:ln>
          </p:spPr>
          <p:txBody>
            <a:bodyPr anchorCtr="0" anchor="ctr" bIns="19050" lIns="19050" spcFirstLastPara="1" rIns="19050" wrap="square" tIns="19050">
              <a:noAutofit/>
            </a:bodyPr>
            <a:lstStyle/>
            <a:p>
              <a:pPr indent="0" lvl="0" marL="0" marR="0" rtl="0" algn="ctr">
                <a:lnSpc>
                  <a:spcPct val="90000"/>
                </a:lnSpc>
                <a:spcBef>
                  <a:spcPts val="0"/>
                </a:spcBef>
                <a:spcAft>
                  <a:spcPts val="0"/>
                </a:spcAft>
                <a:buClr>
                  <a:schemeClr val="dk1"/>
                </a:buClr>
                <a:buSzPts val="1500"/>
                <a:buFont typeface="Sanchez"/>
                <a:buNone/>
              </a:pPr>
              <a:r>
                <a:rPr lang="en-GB" sz="1500">
                  <a:solidFill>
                    <a:schemeClr val="dk1"/>
                  </a:solidFill>
                  <a:latin typeface="Sanchez"/>
                  <a:ea typeface="Sanchez"/>
                  <a:cs typeface="Sanchez"/>
                  <a:sym typeface="Sanchez"/>
                </a:rPr>
                <a:t>Therapeutic care, activities and fun</a:t>
              </a:r>
              <a:endParaRPr/>
            </a:p>
          </p:txBody>
        </p:sp>
        <p:sp>
          <p:nvSpPr>
            <p:cNvPr id="305" name="Google Shape;305;p27"/>
            <p:cNvSpPr/>
            <p:nvPr/>
          </p:nvSpPr>
          <p:spPr>
            <a:xfrm rot="10800000">
              <a:off x="4018915" y="5375633"/>
              <a:ext cx="541867" cy="686103"/>
            </a:xfrm>
            <a:prstGeom prst="rightArrow">
              <a:avLst>
                <a:gd fmla="val 60000" name="adj1"/>
                <a:gd fmla="val 50000" name="adj2"/>
              </a:avLst>
            </a:prstGeom>
            <a:solidFill>
              <a:srgbClr val="BABF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7"/>
            <p:cNvSpPr txBox="1"/>
            <p:nvPr/>
          </p:nvSpPr>
          <p:spPr>
            <a:xfrm>
              <a:off x="4181475" y="5512854"/>
              <a:ext cx="379307" cy="41166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500"/>
                <a:buFont typeface="Calibri"/>
                <a:buNone/>
              </a:pPr>
              <a:r>
                <a:t/>
              </a:r>
              <a:endParaRPr sz="1500">
                <a:solidFill>
                  <a:schemeClr val="dk1"/>
                </a:solidFill>
                <a:latin typeface="Sanchez"/>
                <a:ea typeface="Sanchez"/>
                <a:cs typeface="Sanchez"/>
                <a:sym typeface="Sanchez"/>
              </a:endParaRPr>
            </a:p>
          </p:txBody>
        </p:sp>
        <p:sp>
          <p:nvSpPr>
            <p:cNvPr id="307" name="Google Shape;307;p27"/>
            <p:cNvSpPr/>
            <p:nvPr/>
          </p:nvSpPr>
          <p:spPr>
            <a:xfrm>
              <a:off x="1730418" y="4702235"/>
              <a:ext cx="2032898" cy="2032898"/>
            </a:xfrm>
            <a:prstGeom prst="ellipse">
              <a:avLst/>
            </a:prstGeom>
            <a:solidFill>
              <a:srgbClr val="D0CECE"/>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7"/>
            <p:cNvSpPr txBox="1"/>
            <p:nvPr/>
          </p:nvSpPr>
          <p:spPr>
            <a:xfrm>
              <a:off x="2028129" y="4999946"/>
              <a:ext cx="1437476" cy="1437476"/>
            </a:xfrm>
            <a:prstGeom prst="rect">
              <a:avLst/>
            </a:prstGeom>
            <a:noFill/>
            <a:ln>
              <a:noFill/>
            </a:ln>
          </p:spPr>
          <p:txBody>
            <a:bodyPr anchorCtr="0" anchor="ctr" bIns="24125" lIns="24125" spcFirstLastPara="1" rIns="24125" wrap="square" tIns="24125">
              <a:noAutofit/>
            </a:bodyPr>
            <a:lstStyle/>
            <a:p>
              <a:pPr indent="0" lvl="0" marL="0" marR="0" rtl="0" algn="ctr">
                <a:lnSpc>
                  <a:spcPct val="90000"/>
                </a:lnSpc>
                <a:spcBef>
                  <a:spcPts val="0"/>
                </a:spcBef>
                <a:spcAft>
                  <a:spcPts val="0"/>
                </a:spcAft>
                <a:buClr>
                  <a:schemeClr val="dk1"/>
                </a:buClr>
                <a:buSzPts val="1900"/>
                <a:buFont typeface="Sanchez"/>
                <a:buNone/>
              </a:pPr>
              <a:r>
                <a:rPr lang="en-GB" sz="1900">
                  <a:solidFill>
                    <a:schemeClr val="dk1"/>
                  </a:solidFill>
                  <a:latin typeface="Sanchez"/>
                  <a:ea typeface="Sanchez"/>
                  <a:cs typeface="Sanchez"/>
                  <a:sym typeface="Sanchez"/>
                </a:rPr>
                <a:t>Connecting isolated families</a:t>
              </a:r>
              <a:endParaRPr/>
            </a:p>
          </p:txBody>
        </p:sp>
        <p:sp>
          <p:nvSpPr>
            <p:cNvPr id="309" name="Google Shape;309;p27"/>
            <p:cNvSpPr/>
            <p:nvPr/>
          </p:nvSpPr>
          <p:spPr>
            <a:xfrm rot="-6480000">
              <a:off x="2008605" y="3937341"/>
              <a:ext cx="541867" cy="686103"/>
            </a:xfrm>
            <a:prstGeom prst="rightArrow">
              <a:avLst>
                <a:gd fmla="val 60000" name="adj1"/>
                <a:gd fmla="val 50000" name="adj2"/>
              </a:avLst>
            </a:prstGeom>
            <a:solidFill>
              <a:srgbClr val="BABF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7"/>
            <p:cNvSpPr txBox="1"/>
            <p:nvPr/>
          </p:nvSpPr>
          <p:spPr>
            <a:xfrm rot="4320000">
              <a:off x="2115002" y="4151864"/>
              <a:ext cx="379307" cy="41166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500"/>
                <a:buFont typeface="Calibri"/>
                <a:buNone/>
              </a:pPr>
              <a:r>
                <a:t/>
              </a:r>
              <a:endParaRPr sz="1500">
                <a:solidFill>
                  <a:schemeClr val="dk1"/>
                </a:solidFill>
                <a:latin typeface="Sanchez"/>
                <a:ea typeface="Sanchez"/>
                <a:cs typeface="Sanchez"/>
                <a:sym typeface="Sanchez"/>
              </a:endParaRPr>
            </a:p>
          </p:txBody>
        </p:sp>
        <p:sp>
          <p:nvSpPr>
            <p:cNvPr id="311" name="Google Shape;311;p27"/>
            <p:cNvSpPr/>
            <p:nvPr/>
          </p:nvSpPr>
          <p:spPr>
            <a:xfrm>
              <a:off x="786282" y="1796482"/>
              <a:ext cx="2032898" cy="2032898"/>
            </a:xfrm>
            <a:prstGeom prst="ellipse">
              <a:avLst/>
            </a:prstGeom>
            <a:solidFill>
              <a:srgbClr val="D0CECE"/>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7"/>
            <p:cNvSpPr txBox="1"/>
            <p:nvPr/>
          </p:nvSpPr>
          <p:spPr>
            <a:xfrm>
              <a:off x="1083993" y="2094193"/>
              <a:ext cx="1437476" cy="1437476"/>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Clr>
                  <a:schemeClr val="dk1"/>
                </a:buClr>
                <a:buSzPts val="1600"/>
                <a:buFont typeface="Sanchez"/>
                <a:buNone/>
              </a:pPr>
              <a:r>
                <a:rPr lang="en-GB" sz="1600">
                  <a:solidFill>
                    <a:schemeClr val="dk1"/>
                  </a:solidFill>
                  <a:latin typeface="Sanchez"/>
                  <a:ea typeface="Sanchez"/>
                  <a:cs typeface="Sanchez"/>
                  <a:sym typeface="Sanchez"/>
                </a:rPr>
                <a:t>Bereavement</a:t>
              </a:r>
              <a:endParaRPr sz="1400">
                <a:solidFill>
                  <a:schemeClr val="dk1"/>
                </a:solidFill>
                <a:latin typeface="Sanchez"/>
                <a:ea typeface="Sanchez"/>
                <a:cs typeface="Sanchez"/>
                <a:sym typeface="Sanchez"/>
              </a:endParaRPr>
            </a:p>
          </p:txBody>
        </p:sp>
        <p:sp>
          <p:nvSpPr>
            <p:cNvPr id="313" name="Google Shape;313;p27"/>
            <p:cNvSpPr/>
            <p:nvPr/>
          </p:nvSpPr>
          <p:spPr>
            <a:xfrm rot="-2160000">
              <a:off x="2755281" y="1580966"/>
              <a:ext cx="541867" cy="686103"/>
            </a:xfrm>
            <a:prstGeom prst="rightArrow">
              <a:avLst>
                <a:gd fmla="val 60000" name="adj1"/>
                <a:gd fmla="val 50000" name="adj2"/>
              </a:avLst>
            </a:prstGeom>
            <a:solidFill>
              <a:srgbClr val="BABF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7"/>
            <p:cNvSpPr txBox="1"/>
            <p:nvPr/>
          </p:nvSpPr>
          <p:spPr>
            <a:xfrm rot="-2160000">
              <a:off x="2770804" y="1765962"/>
              <a:ext cx="379307" cy="41166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500"/>
                <a:buFont typeface="Calibri"/>
                <a:buNone/>
              </a:pPr>
              <a:r>
                <a:t/>
              </a:r>
              <a:endParaRPr sz="1500">
                <a:solidFill>
                  <a:schemeClr val="dk1"/>
                </a:solidFill>
                <a:latin typeface="Sanchez"/>
                <a:ea typeface="Sanchez"/>
                <a:cs typeface="Sanchez"/>
                <a:sym typeface="Sanchez"/>
              </a:endParaRPr>
            </a:p>
          </p:txBody>
        </p:sp>
      </p:grpSp>
      <p:sp>
        <p:nvSpPr>
          <p:cNvPr id="315" name="Google Shape;315;p27"/>
          <p:cNvSpPr txBox="1"/>
          <p:nvPr/>
        </p:nvSpPr>
        <p:spPr>
          <a:xfrm>
            <a:off x="2116446" y="2737133"/>
            <a:ext cx="3296283" cy="590267"/>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3600"/>
              <a:buFont typeface="Sanchez"/>
              <a:buNone/>
            </a:pPr>
            <a:r>
              <a:rPr b="1" lang="en-GB" sz="3600">
                <a:solidFill>
                  <a:schemeClr val="dk1"/>
                </a:solidFill>
                <a:latin typeface="Sanchez"/>
                <a:ea typeface="Sanchez"/>
                <a:cs typeface="Sanchez"/>
                <a:sym typeface="Sanchez"/>
              </a:rPr>
              <a:t>Virtual Children’s Hospice</a:t>
            </a:r>
            <a:endParaRPr sz="3200">
              <a:solidFill>
                <a:schemeClr val="dk1"/>
              </a:solidFill>
              <a:latin typeface="Sanchez"/>
              <a:ea typeface="Sanchez"/>
              <a:cs typeface="Sanchez"/>
              <a:sym typeface="Sanchez"/>
            </a:endParaRPr>
          </a:p>
        </p:txBody>
      </p:sp>
      <p:sp>
        <p:nvSpPr>
          <p:cNvPr descr="First ever virtual children's hospice launches in the UK - ehospice" id="316" name="Google Shape;316;p27"/>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7" name="Google Shape;317;p27"/>
          <p:cNvSpPr/>
          <p:nvPr/>
        </p:nvSpPr>
        <p:spPr>
          <a:xfrm>
            <a:off x="5977217" y="3244334"/>
            <a:ext cx="237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dk1"/>
                </a:solidFill>
                <a:latin typeface="Calibri"/>
                <a:ea typeface="Calibri"/>
                <a:cs typeface="Calibri"/>
                <a:sym typeface="Calibri"/>
              </a:rPr>
              <a:t> </a:t>
            </a:r>
            <a:endParaRPr/>
          </a:p>
        </p:txBody>
      </p:sp>
      <p:grpSp>
        <p:nvGrpSpPr>
          <p:cNvPr id="318" name="Google Shape;318;p27"/>
          <p:cNvGrpSpPr/>
          <p:nvPr/>
        </p:nvGrpSpPr>
        <p:grpSpPr>
          <a:xfrm rot="-5400000">
            <a:off x="6215814" y="-633708"/>
            <a:ext cx="556825" cy="3089753"/>
            <a:chOff x="6178452" y="3131554"/>
            <a:chExt cx="567760" cy="447331"/>
          </a:xfrm>
        </p:grpSpPr>
        <p:sp>
          <p:nvSpPr>
            <p:cNvPr id="319" name="Google Shape;319;p27"/>
            <p:cNvSpPr/>
            <p:nvPr/>
          </p:nvSpPr>
          <p:spPr>
            <a:xfrm rot="5400000">
              <a:off x="6238666" y="3071340"/>
              <a:ext cx="447331" cy="567760"/>
            </a:xfrm>
            <a:prstGeom prst="rightArrow">
              <a:avLst>
                <a:gd fmla="val 60000" name="adj1"/>
                <a:gd fmla="val 50000" name="adj2"/>
              </a:avLst>
            </a:prstGeom>
            <a:solidFill>
              <a:srgbClr val="BABF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7"/>
            <p:cNvSpPr txBox="1"/>
            <p:nvPr/>
          </p:nvSpPr>
          <p:spPr>
            <a:xfrm rot="5400000">
              <a:off x="6305766" y="3117793"/>
              <a:ext cx="313132" cy="340656"/>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None/>
              </a:pPr>
              <a:r>
                <a:t/>
              </a:r>
              <a:endParaRPr sz="1300">
                <a:solidFill>
                  <a:schemeClr val="dk1"/>
                </a:solidFill>
                <a:latin typeface="Sanchez"/>
                <a:ea typeface="Sanchez"/>
                <a:cs typeface="Sanchez"/>
                <a:sym typeface="Sanchez"/>
              </a:endParaRPr>
            </a:p>
          </p:txBody>
        </p:sp>
      </p:grpSp>
      <p:grpSp>
        <p:nvGrpSpPr>
          <p:cNvPr id="321" name="Google Shape;321;p27"/>
          <p:cNvGrpSpPr/>
          <p:nvPr/>
        </p:nvGrpSpPr>
        <p:grpSpPr>
          <a:xfrm>
            <a:off x="8343894" y="442256"/>
            <a:ext cx="3418622" cy="1279567"/>
            <a:chOff x="5621204" y="3789891"/>
            <a:chExt cx="1682254" cy="1682254"/>
          </a:xfrm>
        </p:grpSpPr>
        <p:sp>
          <p:nvSpPr>
            <p:cNvPr id="322" name="Google Shape;322;p27"/>
            <p:cNvSpPr/>
            <p:nvPr/>
          </p:nvSpPr>
          <p:spPr>
            <a:xfrm>
              <a:off x="5621204" y="3789891"/>
              <a:ext cx="1682254" cy="1682254"/>
            </a:xfrm>
            <a:prstGeom prst="roundRect">
              <a:avLst>
                <a:gd fmla="val 16667" name="adj"/>
              </a:avLst>
            </a:prstGeom>
            <a:solidFill>
              <a:srgbClr val="FECB0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27"/>
            <p:cNvSpPr/>
            <p:nvPr/>
          </p:nvSpPr>
          <p:spPr>
            <a:xfrm>
              <a:off x="5867564" y="4036251"/>
              <a:ext cx="1189534" cy="1189534"/>
            </a:xfrm>
            <a:prstGeom prst="roundRect">
              <a:avLst>
                <a:gd fmla="val 16667" name="adj"/>
              </a:avLst>
            </a:prstGeom>
            <a:solidFill>
              <a:srgbClr val="FECB00"/>
            </a:solid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None/>
              </a:pPr>
              <a:r>
                <a:rPr lang="en-GB" sz="3200">
                  <a:solidFill>
                    <a:schemeClr val="dk1"/>
                  </a:solidFill>
                  <a:latin typeface="Sanchez"/>
                  <a:ea typeface="Sanchez"/>
                  <a:cs typeface="Sanchez"/>
                  <a:sym typeface="Sanchez"/>
                </a:rPr>
                <a:t>Hospice</a:t>
              </a:r>
              <a:endParaRPr sz="2000">
                <a:solidFill>
                  <a:schemeClr val="dk1"/>
                </a:solidFill>
                <a:latin typeface="Sanchez"/>
                <a:ea typeface="Sanchez"/>
                <a:cs typeface="Sanchez"/>
                <a:sym typeface="Sanchez"/>
              </a:endParaRPr>
            </a:p>
          </p:txBody>
        </p:sp>
      </p:grpSp>
      <p:grpSp>
        <p:nvGrpSpPr>
          <p:cNvPr id="324" name="Google Shape;324;p27"/>
          <p:cNvGrpSpPr/>
          <p:nvPr/>
        </p:nvGrpSpPr>
        <p:grpSpPr>
          <a:xfrm>
            <a:off x="8343894" y="3233458"/>
            <a:ext cx="3418622" cy="1249642"/>
            <a:chOff x="5621204" y="3789891"/>
            <a:chExt cx="1682254" cy="1682254"/>
          </a:xfrm>
        </p:grpSpPr>
        <p:sp>
          <p:nvSpPr>
            <p:cNvPr id="325" name="Google Shape;325;p27"/>
            <p:cNvSpPr/>
            <p:nvPr/>
          </p:nvSpPr>
          <p:spPr>
            <a:xfrm>
              <a:off x="5621204" y="3789891"/>
              <a:ext cx="1682254" cy="1682254"/>
            </a:xfrm>
            <a:prstGeom prst="roundRect">
              <a:avLst>
                <a:gd fmla="val 16667" name="adj"/>
              </a:avLst>
            </a:prstGeom>
            <a:solidFill>
              <a:srgbClr val="FECB0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27"/>
            <p:cNvSpPr/>
            <p:nvPr/>
          </p:nvSpPr>
          <p:spPr>
            <a:xfrm>
              <a:off x="5867564" y="4036251"/>
              <a:ext cx="1189534" cy="1189534"/>
            </a:xfrm>
            <a:prstGeom prst="roundRect">
              <a:avLst>
                <a:gd fmla="val 16667" name="adj"/>
              </a:avLst>
            </a:prstGeom>
            <a:solidFill>
              <a:srgbClr val="FECB00"/>
            </a:solid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None/>
              </a:pPr>
              <a:r>
                <a:rPr lang="en-GB" sz="2800">
                  <a:solidFill>
                    <a:schemeClr val="dk1"/>
                  </a:solidFill>
                  <a:latin typeface="Sanchez"/>
                  <a:ea typeface="Sanchez"/>
                  <a:cs typeface="Sanchez"/>
                  <a:sym typeface="Sanchez"/>
                </a:rPr>
                <a:t>CHAS at Home</a:t>
              </a:r>
              <a:endParaRPr sz="2800">
                <a:solidFill>
                  <a:schemeClr val="dk1"/>
                </a:solidFill>
                <a:latin typeface="Sanchez"/>
                <a:ea typeface="Sanchez"/>
                <a:cs typeface="Sanchez"/>
                <a:sym typeface="Sanchez"/>
              </a:endParaRPr>
            </a:p>
          </p:txBody>
        </p:sp>
      </p:grpSp>
      <p:grpSp>
        <p:nvGrpSpPr>
          <p:cNvPr id="327" name="Google Shape;327;p27"/>
          <p:cNvGrpSpPr/>
          <p:nvPr/>
        </p:nvGrpSpPr>
        <p:grpSpPr>
          <a:xfrm>
            <a:off x="8343893" y="1827283"/>
            <a:ext cx="3419835" cy="1226551"/>
            <a:chOff x="5621204" y="3789891"/>
            <a:chExt cx="1682254" cy="1682254"/>
          </a:xfrm>
        </p:grpSpPr>
        <p:sp>
          <p:nvSpPr>
            <p:cNvPr id="328" name="Google Shape;328;p27"/>
            <p:cNvSpPr/>
            <p:nvPr/>
          </p:nvSpPr>
          <p:spPr>
            <a:xfrm>
              <a:off x="5621204" y="3789891"/>
              <a:ext cx="1682254" cy="1682254"/>
            </a:xfrm>
            <a:prstGeom prst="roundRect">
              <a:avLst>
                <a:gd fmla="val 16667" name="adj"/>
              </a:avLst>
            </a:prstGeom>
            <a:solidFill>
              <a:srgbClr val="FECB0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7"/>
            <p:cNvSpPr/>
            <p:nvPr/>
          </p:nvSpPr>
          <p:spPr>
            <a:xfrm>
              <a:off x="5867564" y="4036251"/>
              <a:ext cx="1189534" cy="1189534"/>
            </a:xfrm>
            <a:prstGeom prst="roundRect">
              <a:avLst>
                <a:gd fmla="val 16667" name="adj"/>
              </a:avLst>
            </a:prstGeom>
            <a:solidFill>
              <a:srgbClr val="FECB00"/>
            </a:solid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None/>
              </a:pPr>
              <a:r>
                <a:rPr lang="en-GB" sz="2800">
                  <a:solidFill>
                    <a:schemeClr val="dk1"/>
                  </a:solidFill>
                  <a:latin typeface="Sanchez"/>
                  <a:ea typeface="Sanchez"/>
                  <a:cs typeface="Sanchez"/>
                  <a:sym typeface="Sanchez"/>
                </a:rPr>
                <a:t>Social work</a:t>
              </a:r>
              <a:endParaRPr/>
            </a:p>
          </p:txBody>
        </p:sp>
      </p:grpSp>
      <p:pic>
        <p:nvPicPr>
          <p:cNvPr id="330" name="Google Shape;330;p27"/>
          <p:cNvPicPr preferRelativeResize="0"/>
          <p:nvPr/>
        </p:nvPicPr>
        <p:blipFill rotWithShape="1">
          <a:blip r:embed="rId3">
            <a:alphaModFix/>
          </a:blip>
          <a:srcRect b="0" l="10715" r="10162" t="10481"/>
          <a:stretch/>
        </p:blipFill>
        <p:spPr>
          <a:xfrm>
            <a:off x="2542572" y="2687584"/>
            <a:ext cx="2497939" cy="17462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8"/>
                                        </p:tgtEl>
                                        <p:attrNameLst>
                                          <p:attrName>style.visibility</p:attrName>
                                        </p:attrNameLst>
                                      </p:cBhvr>
                                      <p:to>
                                        <p:strVal val="visible"/>
                                      </p:to>
                                    </p:set>
                                    <p:animEffect filter="fade" transition="in">
                                      <p:cBhvr>
                                        <p:cTn dur="500"/>
                                        <p:tgtEl>
                                          <p:spTgt spid="318"/>
                                        </p:tgtEl>
                                      </p:cBhvr>
                                    </p:animEffect>
                                  </p:childTnLst>
                                </p:cTn>
                              </p:par>
                              <p:par>
                                <p:cTn fill="hold" nodeType="withEffect" presetClass="entr" presetID="10" presetSubtype="0">
                                  <p:stCondLst>
                                    <p:cond delay="0"/>
                                  </p:stCondLst>
                                  <p:childTnLst>
                                    <p:set>
                                      <p:cBhvr>
                                        <p:cTn dur="1" fill="hold">
                                          <p:stCondLst>
                                            <p:cond delay="0"/>
                                          </p:stCondLst>
                                        </p:cTn>
                                        <p:tgtEl>
                                          <p:spTgt spid="321"/>
                                        </p:tgtEl>
                                        <p:attrNameLst>
                                          <p:attrName>style.visibility</p:attrName>
                                        </p:attrNameLst>
                                      </p:cBhvr>
                                      <p:to>
                                        <p:strVal val="visible"/>
                                      </p:to>
                                    </p:set>
                                    <p:animEffect filter="fade" transition="in">
                                      <p:cBhvr>
                                        <p:cTn dur="500"/>
                                        <p:tgtEl>
                                          <p:spTgt spid="321"/>
                                        </p:tgtEl>
                                      </p:cBhvr>
                                    </p:animEffect>
                                  </p:childTnLst>
                                </p:cTn>
                              </p:par>
                              <p:par>
                                <p:cTn fill="hold" nodeType="withEffect" presetClass="entr" presetID="10" presetSubtype="0">
                                  <p:stCondLst>
                                    <p:cond delay="0"/>
                                  </p:stCondLst>
                                  <p:childTnLst>
                                    <p:set>
                                      <p:cBhvr>
                                        <p:cTn dur="1" fill="hold">
                                          <p:stCondLst>
                                            <p:cond delay="0"/>
                                          </p:stCondLst>
                                        </p:cTn>
                                        <p:tgtEl>
                                          <p:spTgt spid="327"/>
                                        </p:tgtEl>
                                        <p:attrNameLst>
                                          <p:attrName>style.visibility</p:attrName>
                                        </p:attrNameLst>
                                      </p:cBhvr>
                                      <p:to>
                                        <p:strVal val="visible"/>
                                      </p:to>
                                    </p:set>
                                    <p:animEffect filter="fade" transition="in">
                                      <p:cBhvr>
                                        <p:cTn dur="500"/>
                                        <p:tgtEl>
                                          <p:spTgt spid="327"/>
                                        </p:tgtEl>
                                      </p:cBhvr>
                                    </p:animEffect>
                                  </p:childTnLst>
                                </p:cTn>
                              </p:par>
                              <p:par>
                                <p:cTn fill="hold" nodeType="withEffect" presetClass="entr" presetID="10" presetSubtype="0">
                                  <p:stCondLst>
                                    <p:cond delay="0"/>
                                  </p:stCondLst>
                                  <p:childTnLst>
                                    <p:set>
                                      <p:cBhvr>
                                        <p:cTn dur="1" fill="hold">
                                          <p:stCondLst>
                                            <p:cond delay="0"/>
                                          </p:stCondLst>
                                        </p:cTn>
                                        <p:tgtEl>
                                          <p:spTgt spid="324"/>
                                        </p:tgtEl>
                                        <p:attrNameLst>
                                          <p:attrName>style.visibility</p:attrName>
                                        </p:attrNameLst>
                                      </p:cBhvr>
                                      <p:to>
                                        <p:strVal val="visible"/>
                                      </p:to>
                                    </p:set>
                                    <p:animEffect filter="fade" transition="in">
                                      <p:cBhvr>
                                        <p:cTn dur="500"/>
                                        <p:tgtEl>
                                          <p:spTgt spid="3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28"/>
          <p:cNvSpPr/>
          <p:nvPr/>
        </p:nvSpPr>
        <p:spPr>
          <a:xfrm>
            <a:off x="1384877" y="2069789"/>
            <a:ext cx="9422246" cy="1569660"/>
          </a:xfrm>
          <a:prstGeom prst="rect">
            <a:avLst/>
          </a:prstGeom>
          <a:solidFill>
            <a:srgbClr val="FECB0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3200">
                <a:solidFill>
                  <a:srgbClr val="000000"/>
                </a:solidFill>
                <a:latin typeface="Sanchez"/>
                <a:ea typeface="Sanchez"/>
                <a:cs typeface="Sanchez"/>
                <a:sym typeface="Sanchez"/>
              </a:rPr>
              <a:t>“We’re not going near anybody. We’ve not seen anybody. Your calls have been absolutely amazing.” 							</a:t>
            </a:r>
            <a:r>
              <a:rPr i="1" lang="en-GB" sz="2400">
                <a:solidFill>
                  <a:srgbClr val="000000"/>
                </a:solidFill>
                <a:latin typeface="Sanchez"/>
                <a:ea typeface="Sanchez"/>
                <a:cs typeface="Sanchez"/>
                <a:sym typeface="Sanchez"/>
              </a:rPr>
              <a:t>- Mum</a:t>
            </a:r>
            <a:endParaRPr i="1" sz="2400">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29"/>
          <p:cNvSpPr/>
          <p:nvPr/>
        </p:nvSpPr>
        <p:spPr>
          <a:xfrm>
            <a:off x="3222472" y="2293928"/>
            <a:ext cx="5747055" cy="107721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3200">
                <a:solidFill>
                  <a:schemeClr val="dk1"/>
                </a:solidFill>
                <a:latin typeface="Sanchez"/>
                <a:ea typeface="Sanchez"/>
                <a:cs typeface="Sanchez"/>
                <a:sym typeface="Sanchez"/>
              </a:rPr>
              <a:t>Placeholder slide – play ‘Our Kindness Calls’ video</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grpSp>
        <p:nvGrpSpPr>
          <p:cNvPr id="348" name="Google Shape;348;p30"/>
          <p:cNvGrpSpPr/>
          <p:nvPr/>
        </p:nvGrpSpPr>
        <p:grpSpPr>
          <a:xfrm>
            <a:off x="276356" y="72066"/>
            <a:ext cx="6976461" cy="6734505"/>
            <a:chOff x="786282" y="628"/>
            <a:chExt cx="6976461" cy="6734505"/>
          </a:xfrm>
        </p:grpSpPr>
        <p:sp>
          <p:nvSpPr>
            <p:cNvPr id="349" name="Google Shape;349;p30"/>
            <p:cNvSpPr/>
            <p:nvPr/>
          </p:nvSpPr>
          <p:spPr>
            <a:xfrm>
              <a:off x="3258063" y="628"/>
              <a:ext cx="2032898" cy="2032898"/>
            </a:xfrm>
            <a:prstGeom prst="ellipse">
              <a:avLst/>
            </a:prstGeom>
            <a:solidFill>
              <a:srgbClr val="D0CECE"/>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30"/>
            <p:cNvSpPr txBox="1"/>
            <p:nvPr/>
          </p:nvSpPr>
          <p:spPr>
            <a:xfrm>
              <a:off x="3555774" y="298339"/>
              <a:ext cx="1437476" cy="1437476"/>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chemeClr val="dk1"/>
                </a:buClr>
                <a:buSzPts val="2000"/>
                <a:buFont typeface="Sanchez"/>
                <a:buNone/>
              </a:pPr>
              <a:r>
                <a:rPr lang="en-GB" sz="2000">
                  <a:solidFill>
                    <a:schemeClr val="dk1"/>
                  </a:solidFill>
                  <a:latin typeface="Sanchez"/>
                  <a:ea typeface="Sanchez"/>
                  <a:cs typeface="Sanchez"/>
                  <a:sym typeface="Sanchez"/>
                </a:rPr>
                <a:t>Kindness call triage</a:t>
              </a:r>
              <a:endParaRPr/>
            </a:p>
          </p:txBody>
        </p:sp>
        <p:sp>
          <p:nvSpPr>
            <p:cNvPr id="351" name="Google Shape;351;p30"/>
            <p:cNvSpPr/>
            <p:nvPr/>
          </p:nvSpPr>
          <p:spPr>
            <a:xfrm rot="2160000">
              <a:off x="5227062" y="1562938"/>
              <a:ext cx="541867" cy="686103"/>
            </a:xfrm>
            <a:prstGeom prst="rightArrow">
              <a:avLst>
                <a:gd fmla="val 60000" name="adj1"/>
                <a:gd fmla="val 50000" name="adj2"/>
              </a:avLst>
            </a:prstGeom>
            <a:solidFill>
              <a:srgbClr val="BABF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30"/>
            <p:cNvSpPr txBox="1"/>
            <p:nvPr/>
          </p:nvSpPr>
          <p:spPr>
            <a:xfrm rot="2160000">
              <a:off x="5242585" y="1652384"/>
              <a:ext cx="379307" cy="41166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500"/>
                <a:buFont typeface="Calibri"/>
                <a:buNone/>
              </a:pPr>
              <a:r>
                <a:t/>
              </a:r>
              <a:endParaRPr sz="1500">
                <a:solidFill>
                  <a:schemeClr val="dk1"/>
                </a:solidFill>
                <a:latin typeface="Sanchez"/>
                <a:ea typeface="Sanchez"/>
                <a:cs typeface="Sanchez"/>
                <a:sym typeface="Sanchez"/>
              </a:endParaRPr>
            </a:p>
          </p:txBody>
        </p:sp>
        <p:sp>
          <p:nvSpPr>
            <p:cNvPr id="353" name="Google Shape;353;p30"/>
            <p:cNvSpPr/>
            <p:nvPr/>
          </p:nvSpPr>
          <p:spPr>
            <a:xfrm>
              <a:off x="5729845" y="1796482"/>
              <a:ext cx="2032898" cy="2032898"/>
            </a:xfrm>
            <a:prstGeom prst="ellipse">
              <a:avLst/>
            </a:prstGeom>
            <a:solidFill>
              <a:srgbClr val="FFC00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30"/>
            <p:cNvSpPr txBox="1"/>
            <p:nvPr/>
          </p:nvSpPr>
          <p:spPr>
            <a:xfrm>
              <a:off x="6027556" y="2094193"/>
              <a:ext cx="1437476" cy="1437476"/>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Clr>
                  <a:schemeClr val="dk1"/>
                </a:buClr>
                <a:buSzPts val="1600"/>
                <a:buFont typeface="Sanchez"/>
                <a:buNone/>
              </a:pPr>
              <a:r>
                <a:rPr lang="en-GB" sz="1600">
                  <a:solidFill>
                    <a:schemeClr val="dk1"/>
                  </a:solidFill>
                  <a:latin typeface="Sanchez"/>
                  <a:ea typeface="Sanchez"/>
                  <a:cs typeface="Sanchez"/>
                  <a:sym typeface="Sanchez"/>
                </a:rPr>
                <a:t>Nurse, doctor &amp; pharmacist advice</a:t>
              </a:r>
              <a:endParaRPr/>
            </a:p>
          </p:txBody>
        </p:sp>
        <p:sp>
          <p:nvSpPr>
            <p:cNvPr id="355" name="Google Shape;355;p30"/>
            <p:cNvSpPr/>
            <p:nvPr/>
          </p:nvSpPr>
          <p:spPr>
            <a:xfrm rot="6480000">
              <a:off x="6008031" y="3908171"/>
              <a:ext cx="541867" cy="686103"/>
            </a:xfrm>
            <a:prstGeom prst="rightArrow">
              <a:avLst>
                <a:gd fmla="val 60000" name="adj1"/>
                <a:gd fmla="val 50000" name="adj2"/>
              </a:avLst>
            </a:prstGeom>
            <a:solidFill>
              <a:srgbClr val="BABF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0"/>
            <p:cNvSpPr txBox="1"/>
            <p:nvPr/>
          </p:nvSpPr>
          <p:spPr>
            <a:xfrm rot="-4320000">
              <a:off x="6114428" y="3968090"/>
              <a:ext cx="379307" cy="41166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500"/>
                <a:buFont typeface="Calibri"/>
                <a:buNone/>
              </a:pPr>
              <a:r>
                <a:t/>
              </a:r>
              <a:endParaRPr sz="1500">
                <a:solidFill>
                  <a:schemeClr val="dk1"/>
                </a:solidFill>
                <a:latin typeface="Sanchez"/>
                <a:ea typeface="Sanchez"/>
                <a:cs typeface="Sanchez"/>
                <a:sym typeface="Sanchez"/>
              </a:endParaRPr>
            </a:p>
          </p:txBody>
        </p:sp>
        <p:sp>
          <p:nvSpPr>
            <p:cNvPr id="357" name="Google Shape;357;p30"/>
            <p:cNvSpPr/>
            <p:nvPr/>
          </p:nvSpPr>
          <p:spPr>
            <a:xfrm>
              <a:off x="4785708" y="4702235"/>
              <a:ext cx="2032898" cy="2032898"/>
            </a:xfrm>
            <a:prstGeom prst="ellipse">
              <a:avLst/>
            </a:prstGeom>
            <a:solidFill>
              <a:srgbClr val="D0CECE"/>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30"/>
            <p:cNvSpPr txBox="1"/>
            <p:nvPr/>
          </p:nvSpPr>
          <p:spPr>
            <a:xfrm>
              <a:off x="5083419" y="4999946"/>
              <a:ext cx="1437476" cy="1437476"/>
            </a:xfrm>
            <a:prstGeom prst="rect">
              <a:avLst/>
            </a:prstGeom>
            <a:noFill/>
            <a:ln>
              <a:noFill/>
            </a:ln>
          </p:spPr>
          <p:txBody>
            <a:bodyPr anchorCtr="0" anchor="ctr" bIns="19050" lIns="19050" spcFirstLastPara="1" rIns="19050" wrap="square" tIns="19050">
              <a:noAutofit/>
            </a:bodyPr>
            <a:lstStyle/>
            <a:p>
              <a:pPr indent="0" lvl="0" marL="0" marR="0" rtl="0" algn="ctr">
                <a:lnSpc>
                  <a:spcPct val="90000"/>
                </a:lnSpc>
                <a:spcBef>
                  <a:spcPts val="0"/>
                </a:spcBef>
                <a:spcAft>
                  <a:spcPts val="0"/>
                </a:spcAft>
                <a:buClr>
                  <a:schemeClr val="dk1"/>
                </a:buClr>
                <a:buSzPts val="1500"/>
                <a:buFont typeface="Sanchez"/>
                <a:buNone/>
              </a:pPr>
              <a:r>
                <a:rPr lang="en-GB" sz="1500">
                  <a:solidFill>
                    <a:schemeClr val="dk1"/>
                  </a:solidFill>
                  <a:latin typeface="Sanchez"/>
                  <a:ea typeface="Sanchez"/>
                  <a:cs typeface="Sanchez"/>
                  <a:sym typeface="Sanchez"/>
                </a:rPr>
                <a:t>Therapeutic care, activities and fun</a:t>
              </a:r>
              <a:endParaRPr/>
            </a:p>
          </p:txBody>
        </p:sp>
        <p:sp>
          <p:nvSpPr>
            <p:cNvPr id="359" name="Google Shape;359;p30"/>
            <p:cNvSpPr/>
            <p:nvPr/>
          </p:nvSpPr>
          <p:spPr>
            <a:xfrm rot="10800000">
              <a:off x="4018915" y="5375633"/>
              <a:ext cx="541867" cy="686103"/>
            </a:xfrm>
            <a:prstGeom prst="rightArrow">
              <a:avLst>
                <a:gd fmla="val 60000" name="adj1"/>
                <a:gd fmla="val 50000" name="adj2"/>
              </a:avLst>
            </a:prstGeom>
            <a:solidFill>
              <a:srgbClr val="BABF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30"/>
            <p:cNvSpPr txBox="1"/>
            <p:nvPr/>
          </p:nvSpPr>
          <p:spPr>
            <a:xfrm>
              <a:off x="4181475" y="5512854"/>
              <a:ext cx="379307" cy="41166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500"/>
                <a:buFont typeface="Calibri"/>
                <a:buNone/>
              </a:pPr>
              <a:r>
                <a:t/>
              </a:r>
              <a:endParaRPr sz="1500">
                <a:solidFill>
                  <a:schemeClr val="dk1"/>
                </a:solidFill>
                <a:latin typeface="Sanchez"/>
                <a:ea typeface="Sanchez"/>
                <a:cs typeface="Sanchez"/>
                <a:sym typeface="Sanchez"/>
              </a:endParaRPr>
            </a:p>
          </p:txBody>
        </p:sp>
        <p:sp>
          <p:nvSpPr>
            <p:cNvPr id="361" name="Google Shape;361;p30"/>
            <p:cNvSpPr/>
            <p:nvPr/>
          </p:nvSpPr>
          <p:spPr>
            <a:xfrm>
              <a:off x="1730418" y="4702235"/>
              <a:ext cx="2032898" cy="2032898"/>
            </a:xfrm>
            <a:prstGeom prst="ellipse">
              <a:avLst/>
            </a:prstGeom>
            <a:solidFill>
              <a:srgbClr val="D0CECE"/>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30"/>
            <p:cNvSpPr txBox="1"/>
            <p:nvPr/>
          </p:nvSpPr>
          <p:spPr>
            <a:xfrm>
              <a:off x="2028129" y="4999946"/>
              <a:ext cx="1437476" cy="1437476"/>
            </a:xfrm>
            <a:prstGeom prst="rect">
              <a:avLst/>
            </a:prstGeom>
            <a:noFill/>
            <a:ln>
              <a:noFill/>
            </a:ln>
          </p:spPr>
          <p:txBody>
            <a:bodyPr anchorCtr="0" anchor="ctr" bIns="24125" lIns="24125" spcFirstLastPara="1" rIns="24125" wrap="square" tIns="24125">
              <a:noAutofit/>
            </a:bodyPr>
            <a:lstStyle/>
            <a:p>
              <a:pPr indent="0" lvl="0" marL="0" marR="0" rtl="0" algn="ctr">
                <a:lnSpc>
                  <a:spcPct val="90000"/>
                </a:lnSpc>
                <a:spcBef>
                  <a:spcPts val="0"/>
                </a:spcBef>
                <a:spcAft>
                  <a:spcPts val="0"/>
                </a:spcAft>
                <a:buClr>
                  <a:schemeClr val="dk1"/>
                </a:buClr>
                <a:buSzPts val="1900"/>
                <a:buFont typeface="Sanchez"/>
                <a:buNone/>
              </a:pPr>
              <a:r>
                <a:rPr lang="en-GB" sz="1900">
                  <a:solidFill>
                    <a:schemeClr val="dk1"/>
                  </a:solidFill>
                  <a:latin typeface="Sanchez"/>
                  <a:ea typeface="Sanchez"/>
                  <a:cs typeface="Sanchez"/>
                  <a:sym typeface="Sanchez"/>
                </a:rPr>
                <a:t>Connecting isolated families</a:t>
              </a:r>
              <a:endParaRPr/>
            </a:p>
          </p:txBody>
        </p:sp>
        <p:sp>
          <p:nvSpPr>
            <p:cNvPr id="363" name="Google Shape;363;p30"/>
            <p:cNvSpPr/>
            <p:nvPr/>
          </p:nvSpPr>
          <p:spPr>
            <a:xfrm rot="-6480000">
              <a:off x="2008605" y="3937341"/>
              <a:ext cx="541867" cy="686103"/>
            </a:xfrm>
            <a:prstGeom prst="rightArrow">
              <a:avLst>
                <a:gd fmla="val 60000" name="adj1"/>
                <a:gd fmla="val 50000" name="adj2"/>
              </a:avLst>
            </a:prstGeom>
            <a:solidFill>
              <a:srgbClr val="BABF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30"/>
            <p:cNvSpPr txBox="1"/>
            <p:nvPr/>
          </p:nvSpPr>
          <p:spPr>
            <a:xfrm rot="4320000">
              <a:off x="2115002" y="4151864"/>
              <a:ext cx="379307" cy="41166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500"/>
                <a:buFont typeface="Calibri"/>
                <a:buNone/>
              </a:pPr>
              <a:r>
                <a:t/>
              </a:r>
              <a:endParaRPr sz="1500">
                <a:solidFill>
                  <a:schemeClr val="dk1"/>
                </a:solidFill>
                <a:latin typeface="Sanchez"/>
                <a:ea typeface="Sanchez"/>
                <a:cs typeface="Sanchez"/>
                <a:sym typeface="Sanchez"/>
              </a:endParaRPr>
            </a:p>
          </p:txBody>
        </p:sp>
        <p:sp>
          <p:nvSpPr>
            <p:cNvPr id="365" name="Google Shape;365;p30"/>
            <p:cNvSpPr/>
            <p:nvPr/>
          </p:nvSpPr>
          <p:spPr>
            <a:xfrm>
              <a:off x="786282" y="1796482"/>
              <a:ext cx="2032898" cy="2032898"/>
            </a:xfrm>
            <a:prstGeom prst="ellipse">
              <a:avLst/>
            </a:prstGeom>
            <a:solidFill>
              <a:srgbClr val="D0CECE"/>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30"/>
            <p:cNvSpPr txBox="1"/>
            <p:nvPr/>
          </p:nvSpPr>
          <p:spPr>
            <a:xfrm>
              <a:off x="1083993" y="2094193"/>
              <a:ext cx="1437476" cy="1437476"/>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Clr>
                  <a:schemeClr val="dk1"/>
                </a:buClr>
                <a:buSzPts val="1600"/>
                <a:buFont typeface="Sanchez"/>
                <a:buNone/>
              </a:pPr>
              <a:r>
                <a:rPr lang="en-GB" sz="1600">
                  <a:solidFill>
                    <a:schemeClr val="dk1"/>
                  </a:solidFill>
                  <a:latin typeface="Sanchez"/>
                  <a:ea typeface="Sanchez"/>
                  <a:cs typeface="Sanchez"/>
                  <a:sym typeface="Sanchez"/>
                </a:rPr>
                <a:t>Bereavement</a:t>
              </a:r>
              <a:endParaRPr sz="1400">
                <a:solidFill>
                  <a:schemeClr val="dk1"/>
                </a:solidFill>
                <a:latin typeface="Sanchez"/>
                <a:ea typeface="Sanchez"/>
                <a:cs typeface="Sanchez"/>
                <a:sym typeface="Sanchez"/>
              </a:endParaRPr>
            </a:p>
          </p:txBody>
        </p:sp>
        <p:sp>
          <p:nvSpPr>
            <p:cNvPr id="367" name="Google Shape;367;p30"/>
            <p:cNvSpPr/>
            <p:nvPr/>
          </p:nvSpPr>
          <p:spPr>
            <a:xfrm rot="-2160000">
              <a:off x="2755281" y="1580966"/>
              <a:ext cx="541867" cy="686103"/>
            </a:xfrm>
            <a:prstGeom prst="rightArrow">
              <a:avLst>
                <a:gd fmla="val 60000" name="adj1"/>
                <a:gd fmla="val 50000" name="adj2"/>
              </a:avLst>
            </a:prstGeom>
            <a:solidFill>
              <a:srgbClr val="BABF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30"/>
            <p:cNvSpPr txBox="1"/>
            <p:nvPr/>
          </p:nvSpPr>
          <p:spPr>
            <a:xfrm rot="-2160000">
              <a:off x="2770804" y="1765962"/>
              <a:ext cx="379307" cy="41166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500"/>
                <a:buFont typeface="Calibri"/>
                <a:buNone/>
              </a:pPr>
              <a:r>
                <a:t/>
              </a:r>
              <a:endParaRPr sz="1500">
                <a:solidFill>
                  <a:schemeClr val="dk1"/>
                </a:solidFill>
                <a:latin typeface="Sanchez"/>
                <a:ea typeface="Sanchez"/>
                <a:cs typeface="Sanchez"/>
                <a:sym typeface="Sanchez"/>
              </a:endParaRPr>
            </a:p>
          </p:txBody>
        </p:sp>
      </p:grpSp>
      <p:sp>
        <p:nvSpPr>
          <p:cNvPr id="369" name="Google Shape;369;p30"/>
          <p:cNvSpPr txBox="1"/>
          <p:nvPr/>
        </p:nvSpPr>
        <p:spPr>
          <a:xfrm>
            <a:off x="2116446" y="2737133"/>
            <a:ext cx="3296283" cy="590267"/>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3600"/>
              <a:buFont typeface="Sanchez"/>
              <a:buNone/>
            </a:pPr>
            <a:r>
              <a:rPr b="1" lang="en-GB" sz="3600">
                <a:solidFill>
                  <a:schemeClr val="dk1"/>
                </a:solidFill>
                <a:latin typeface="Sanchez"/>
                <a:ea typeface="Sanchez"/>
                <a:cs typeface="Sanchez"/>
                <a:sym typeface="Sanchez"/>
              </a:rPr>
              <a:t>Virtual Children’s Hospice</a:t>
            </a:r>
            <a:endParaRPr sz="3200">
              <a:solidFill>
                <a:schemeClr val="dk1"/>
              </a:solidFill>
              <a:latin typeface="Sanchez"/>
              <a:ea typeface="Sanchez"/>
              <a:cs typeface="Sanchez"/>
              <a:sym typeface="Sanchez"/>
            </a:endParaRPr>
          </a:p>
        </p:txBody>
      </p:sp>
      <p:sp>
        <p:nvSpPr>
          <p:cNvPr descr="First ever virtual children's hospice launches in the UK - ehospice" id="370" name="Google Shape;370;p30"/>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1" name="Google Shape;371;p30"/>
          <p:cNvSpPr/>
          <p:nvPr/>
        </p:nvSpPr>
        <p:spPr>
          <a:xfrm>
            <a:off x="5977217" y="3244334"/>
            <a:ext cx="237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dk1"/>
                </a:solidFill>
                <a:latin typeface="Calibri"/>
                <a:ea typeface="Calibri"/>
                <a:cs typeface="Calibri"/>
                <a:sym typeface="Calibri"/>
              </a:rPr>
              <a:t> </a:t>
            </a:r>
            <a:endParaRPr/>
          </a:p>
        </p:txBody>
      </p:sp>
      <p:pic>
        <p:nvPicPr>
          <p:cNvPr id="372" name="Google Shape;372;p30"/>
          <p:cNvPicPr preferRelativeResize="0"/>
          <p:nvPr/>
        </p:nvPicPr>
        <p:blipFill rotWithShape="1">
          <a:blip r:embed="rId3">
            <a:alphaModFix/>
          </a:blip>
          <a:srcRect b="0" l="10715" r="10162" t="10481"/>
          <a:stretch/>
        </p:blipFill>
        <p:spPr>
          <a:xfrm>
            <a:off x="2542572" y="2687584"/>
            <a:ext cx="2497939" cy="1746251"/>
          </a:xfrm>
          <a:prstGeom prst="rect">
            <a:avLst/>
          </a:prstGeom>
          <a:noFill/>
          <a:ln>
            <a:noFill/>
          </a:ln>
        </p:spPr>
      </p:pic>
      <p:pic>
        <p:nvPicPr>
          <p:cNvPr id="373" name="Google Shape;373;p30"/>
          <p:cNvPicPr preferRelativeResize="0"/>
          <p:nvPr/>
        </p:nvPicPr>
        <p:blipFill rotWithShape="1">
          <a:blip r:embed="rId4">
            <a:alphaModFix/>
          </a:blip>
          <a:srcRect b="0" l="0" r="0" t="0"/>
          <a:stretch/>
        </p:blipFill>
        <p:spPr>
          <a:xfrm>
            <a:off x="7408506" y="252067"/>
            <a:ext cx="4783494" cy="6374503"/>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pic>
        <p:nvPicPr>
          <p:cNvPr id="379" name="Google Shape;379;p31"/>
          <p:cNvPicPr preferRelativeResize="0"/>
          <p:nvPr/>
        </p:nvPicPr>
        <p:blipFill rotWithShape="1">
          <a:blip r:embed="rId3">
            <a:alphaModFix/>
          </a:blip>
          <a:srcRect b="0" l="0" r="0" t="0"/>
          <a:stretch/>
        </p:blipFill>
        <p:spPr>
          <a:xfrm>
            <a:off x="6643991" y="71771"/>
            <a:ext cx="5536509" cy="6940554"/>
          </a:xfrm>
          <a:prstGeom prst="rect">
            <a:avLst/>
          </a:prstGeom>
          <a:noFill/>
          <a:ln>
            <a:noFill/>
          </a:ln>
        </p:spPr>
      </p:pic>
      <p:grpSp>
        <p:nvGrpSpPr>
          <p:cNvPr id="380" name="Google Shape;380;p31"/>
          <p:cNvGrpSpPr/>
          <p:nvPr/>
        </p:nvGrpSpPr>
        <p:grpSpPr>
          <a:xfrm>
            <a:off x="276356" y="72066"/>
            <a:ext cx="6976461" cy="6734505"/>
            <a:chOff x="786282" y="628"/>
            <a:chExt cx="6976461" cy="6734505"/>
          </a:xfrm>
        </p:grpSpPr>
        <p:sp>
          <p:nvSpPr>
            <p:cNvPr id="381" name="Google Shape;381;p31"/>
            <p:cNvSpPr/>
            <p:nvPr/>
          </p:nvSpPr>
          <p:spPr>
            <a:xfrm>
              <a:off x="3258063" y="628"/>
              <a:ext cx="2032898" cy="2032898"/>
            </a:xfrm>
            <a:prstGeom prst="ellipse">
              <a:avLst/>
            </a:prstGeom>
            <a:solidFill>
              <a:srgbClr val="D0CECE"/>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31"/>
            <p:cNvSpPr txBox="1"/>
            <p:nvPr/>
          </p:nvSpPr>
          <p:spPr>
            <a:xfrm>
              <a:off x="3555774" y="298339"/>
              <a:ext cx="1437476" cy="1437476"/>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chemeClr val="dk1"/>
                </a:buClr>
                <a:buSzPts val="2000"/>
                <a:buFont typeface="Sanchez"/>
                <a:buNone/>
              </a:pPr>
              <a:r>
                <a:rPr lang="en-GB" sz="2000">
                  <a:solidFill>
                    <a:schemeClr val="dk1"/>
                  </a:solidFill>
                  <a:latin typeface="Sanchez"/>
                  <a:ea typeface="Sanchez"/>
                  <a:cs typeface="Sanchez"/>
                  <a:sym typeface="Sanchez"/>
                </a:rPr>
                <a:t>Kindness call triage</a:t>
              </a:r>
              <a:endParaRPr/>
            </a:p>
          </p:txBody>
        </p:sp>
        <p:sp>
          <p:nvSpPr>
            <p:cNvPr id="383" name="Google Shape;383;p31"/>
            <p:cNvSpPr/>
            <p:nvPr/>
          </p:nvSpPr>
          <p:spPr>
            <a:xfrm rot="2160000">
              <a:off x="5227062" y="1562938"/>
              <a:ext cx="541867" cy="686103"/>
            </a:xfrm>
            <a:prstGeom prst="rightArrow">
              <a:avLst>
                <a:gd fmla="val 60000" name="adj1"/>
                <a:gd fmla="val 50000" name="adj2"/>
              </a:avLst>
            </a:prstGeom>
            <a:solidFill>
              <a:srgbClr val="BABF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31"/>
            <p:cNvSpPr txBox="1"/>
            <p:nvPr/>
          </p:nvSpPr>
          <p:spPr>
            <a:xfrm rot="2160000">
              <a:off x="5242585" y="1652384"/>
              <a:ext cx="379307" cy="41166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500"/>
                <a:buFont typeface="Calibri"/>
                <a:buNone/>
              </a:pPr>
              <a:r>
                <a:t/>
              </a:r>
              <a:endParaRPr sz="1500">
                <a:solidFill>
                  <a:schemeClr val="dk1"/>
                </a:solidFill>
                <a:latin typeface="Sanchez"/>
                <a:ea typeface="Sanchez"/>
                <a:cs typeface="Sanchez"/>
                <a:sym typeface="Sanchez"/>
              </a:endParaRPr>
            </a:p>
          </p:txBody>
        </p:sp>
        <p:sp>
          <p:nvSpPr>
            <p:cNvPr id="385" name="Google Shape;385;p31"/>
            <p:cNvSpPr/>
            <p:nvPr/>
          </p:nvSpPr>
          <p:spPr>
            <a:xfrm>
              <a:off x="5729845" y="1796482"/>
              <a:ext cx="2032898" cy="2032898"/>
            </a:xfrm>
            <a:prstGeom prst="ellipse">
              <a:avLst/>
            </a:prstGeom>
            <a:solidFill>
              <a:srgbClr val="D0CECE"/>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31"/>
            <p:cNvSpPr txBox="1"/>
            <p:nvPr/>
          </p:nvSpPr>
          <p:spPr>
            <a:xfrm>
              <a:off x="6027556" y="2094193"/>
              <a:ext cx="1437476" cy="1437476"/>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Clr>
                  <a:schemeClr val="dk1"/>
                </a:buClr>
                <a:buSzPts val="1600"/>
                <a:buFont typeface="Sanchez"/>
                <a:buNone/>
              </a:pPr>
              <a:r>
                <a:rPr lang="en-GB" sz="1600">
                  <a:solidFill>
                    <a:schemeClr val="dk1"/>
                  </a:solidFill>
                  <a:latin typeface="Sanchez"/>
                  <a:ea typeface="Sanchez"/>
                  <a:cs typeface="Sanchez"/>
                  <a:sym typeface="Sanchez"/>
                </a:rPr>
                <a:t>Nurse, doctor &amp; pharmacist advice</a:t>
              </a:r>
              <a:endParaRPr/>
            </a:p>
          </p:txBody>
        </p:sp>
        <p:sp>
          <p:nvSpPr>
            <p:cNvPr id="387" name="Google Shape;387;p31"/>
            <p:cNvSpPr/>
            <p:nvPr/>
          </p:nvSpPr>
          <p:spPr>
            <a:xfrm rot="6480000">
              <a:off x="6008031" y="3908171"/>
              <a:ext cx="541867" cy="686103"/>
            </a:xfrm>
            <a:prstGeom prst="rightArrow">
              <a:avLst>
                <a:gd fmla="val 60000" name="adj1"/>
                <a:gd fmla="val 50000" name="adj2"/>
              </a:avLst>
            </a:prstGeom>
            <a:solidFill>
              <a:srgbClr val="BABF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31"/>
            <p:cNvSpPr txBox="1"/>
            <p:nvPr/>
          </p:nvSpPr>
          <p:spPr>
            <a:xfrm rot="-4320000">
              <a:off x="6114428" y="3968090"/>
              <a:ext cx="379307" cy="41166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500"/>
                <a:buFont typeface="Calibri"/>
                <a:buNone/>
              </a:pPr>
              <a:r>
                <a:t/>
              </a:r>
              <a:endParaRPr sz="1500">
                <a:solidFill>
                  <a:schemeClr val="dk1"/>
                </a:solidFill>
                <a:latin typeface="Sanchez"/>
                <a:ea typeface="Sanchez"/>
                <a:cs typeface="Sanchez"/>
                <a:sym typeface="Sanchez"/>
              </a:endParaRPr>
            </a:p>
          </p:txBody>
        </p:sp>
        <p:sp>
          <p:nvSpPr>
            <p:cNvPr id="389" name="Google Shape;389;p31"/>
            <p:cNvSpPr/>
            <p:nvPr/>
          </p:nvSpPr>
          <p:spPr>
            <a:xfrm>
              <a:off x="4785708" y="4702235"/>
              <a:ext cx="2032898" cy="2032898"/>
            </a:xfrm>
            <a:prstGeom prst="ellipse">
              <a:avLst/>
            </a:prstGeom>
            <a:solidFill>
              <a:srgbClr val="FECB0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31"/>
            <p:cNvSpPr txBox="1"/>
            <p:nvPr/>
          </p:nvSpPr>
          <p:spPr>
            <a:xfrm>
              <a:off x="5083419" y="4999946"/>
              <a:ext cx="1437476" cy="1437476"/>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dk1"/>
                </a:buClr>
                <a:buSzPts val="1800"/>
                <a:buFont typeface="Sanchez"/>
                <a:buNone/>
              </a:pPr>
              <a:r>
                <a:rPr lang="en-GB" sz="1800">
                  <a:solidFill>
                    <a:schemeClr val="dk1"/>
                  </a:solidFill>
                  <a:latin typeface="Sanchez"/>
                  <a:ea typeface="Sanchez"/>
                  <a:cs typeface="Sanchez"/>
                  <a:sym typeface="Sanchez"/>
                </a:rPr>
                <a:t>Therapeutic care, activities and fun</a:t>
              </a:r>
              <a:endParaRPr/>
            </a:p>
          </p:txBody>
        </p:sp>
        <p:sp>
          <p:nvSpPr>
            <p:cNvPr id="391" name="Google Shape;391;p31"/>
            <p:cNvSpPr/>
            <p:nvPr/>
          </p:nvSpPr>
          <p:spPr>
            <a:xfrm rot="10800000">
              <a:off x="4018915" y="5375633"/>
              <a:ext cx="541867" cy="686103"/>
            </a:xfrm>
            <a:prstGeom prst="rightArrow">
              <a:avLst>
                <a:gd fmla="val 60000" name="adj1"/>
                <a:gd fmla="val 50000" name="adj2"/>
              </a:avLst>
            </a:prstGeom>
            <a:solidFill>
              <a:srgbClr val="BABF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31"/>
            <p:cNvSpPr txBox="1"/>
            <p:nvPr/>
          </p:nvSpPr>
          <p:spPr>
            <a:xfrm>
              <a:off x="4181475" y="5512854"/>
              <a:ext cx="379307" cy="41166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500"/>
                <a:buFont typeface="Calibri"/>
                <a:buNone/>
              </a:pPr>
              <a:r>
                <a:t/>
              </a:r>
              <a:endParaRPr sz="1500">
                <a:solidFill>
                  <a:schemeClr val="dk1"/>
                </a:solidFill>
                <a:latin typeface="Sanchez"/>
                <a:ea typeface="Sanchez"/>
                <a:cs typeface="Sanchez"/>
                <a:sym typeface="Sanchez"/>
              </a:endParaRPr>
            </a:p>
          </p:txBody>
        </p:sp>
        <p:sp>
          <p:nvSpPr>
            <p:cNvPr id="393" name="Google Shape;393;p31"/>
            <p:cNvSpPr/>
            <p:nvPr/>
          </p:nvSpPr>
          <p:spPr>
            <a:xfrm>
              <a:off x="1730418" y="4702235"/>
              <a:ext cx="2032898" cy="2032898"/>
            </a:xfrm>
            <a:prstGeom prst="ellipse">
              <a:avLst/>
            </a:prstGeom>
            <a:solidFill>
              <a:srgbClr val="D0CECE"/>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31"/>
            <p:cNvSpPr txBox="1"/>
            <p:nvPr/>
          </p:nvSpPr>
          <p:spPr>
            <a:xfrm>
              <a:off x="2028129" y="4999946"/>
              <a:ext cx="1437476" cy="1437476"/>
            </a:xfrm>
            <a:prstGeom prst="rect">
              <a:avLst/>
            </a:prstGeom>
            <a:noFill/>
            <a:ln>
              <a:noFill/>
            </a:ln>
          </p:spPr>
          <p:txBody>
            <a:bodyPr anchorCtr="0" anchor="ctr" bIns="24125" lIns="24125" spcFirstLastPara="1" rIns="24125" wrap="square" tIns="24125">
              <a:noAutofit/>
            </a:bodyPr>
            <a:lstStyle/>
            <a:p>
              <a:pPr indent="0" lvl="0" marL="0" marR="0" rtl="0" algn="ctr">
                <a:lnSpc>
                  <a:spcPct val="90000"/>
                </a:lnSpc>
                <a:spcBef>
                  <a:spcPts val="0"/>
                </a:spcBef>
                <a:spcAft>
                  <a:spcPts val="0"/>
                </a:spcAft>
                <a:buClr>
                  <a:schemeClr val="dk1"/>
                </a:buClr>
                <a:buSzPts val="1900"/>
                <a:buFont typeface="Sanchez"/>
                <a:buNone/>
              </a:pPr>
              <a:r>
                <a:rPr lang="en-GB" sz="1900">
                  <a:solidFill>
                    <a:schemeClr val="dk1"/>
                  </a:solidFill>
                  <a:latin typeface="Sanchez"/>
                  <a:ea typeface="Sanchez"/>
                  <a:cs typeface="Sanchez"/>
                  <a:sym typeface="Sanchez"/>
                </a:rPr>
                <a:t>Connecting isolated families</a:t>
              </a:r>
              <a:endParaRPr/>
            </a:p>
          </p:txBody>
        </p:sp>
        <p:sp>
          <p:nvSpPr>
            <p:cNvPr id="395" name="Google Shape;395;p31"/>
            <p:cNvSpPr/>
            <p:nvPr/>
          </p:nvSpPr>
          <p:spPr>
            <a:xfrm rot="-6480000">
              <a:off x="2008605" y="3937341"/>
              <a:ext cx="541867" cy="686103"/>
            </a:xfrm>
            <a:prstGeom prst="rightArrow">
              <a:avLst>
                <a:gd fmla="val 60000" name="adj1"/>
                <a:gd fmla="val 50000" name="adj2"/>
              </a:avLst>
            </a:prstGeom>
            <a:solidFill>
              <a:srgbClr val="BABF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1"/>
            <p:cNvSpPr txBox="1"/>
            <p:nvPr/>
          </p:nvSpPr>
          <p:spPr>
            <a:xfrm rot="4320000">
              <a:off x="2115002" y="4151864"/>
              <a:ext cx="379307" cy="41166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500"/>
                <a:buFont typeface="Calibri"/>
                <a:buNone/>
              </a:pPr>
              <a:r>
                <a:t/>
              </a:r>
              <a:endParaRPr sz="1500">
                <a:solidFill>
                  <a:schemeClr val="dk1"/>
                </a:solidFill>
                <a:latin typeface="Sanchez"/>
                <a:ea typeface="Sanchez"/>
                <a:cs typeface="Sanchez"/>
                <a:sym typeface="Sanchez"/>
              </a:endParaRPr>
            </a:p>
          </p:txBody>
        </p:sp>
        <p:sp>
          <p:nvSpPr>
            <p:cNvPr id="397" name="Google Shape;397;p31"/>
            <p:cNvSpPr/>
            <p:nvPr/>
          </p:nvSpPr>
          <p:spPr>
            <a:xfrm>
              <a:off x="786282" y="1796482"/>
              <a:ext cx="2032898" cy="2032898"/>
            </a:xfrm>
            <a:prstGeom prst="ellipse">
              <a:avLst/>
            </a:prstGeom>
            <a:solidFill>
              <a:srgbClr val="D0CECE"/>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1"/>
            <p:cNvSpPr txBox="1"/>
            <p:nvPr/>
          </p:nvSpPr>
          <p:spPr>
            <a:xfrm>
              <a:off x="1083993" y="2094193"/>
              <a:ext cx="1437476" cy="1437476"/>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Clr>
                  <a:schemeClr val="dk1"/>
                </a:buClr>
                <a:buSzPts val="1600"/>
                <a:buFont typeface="Sanchez"/>
                <a:buNone/>
              </a:pPr>
              <a:r>
                <a:rPr lang="en-GB" sz="1600">
                  <a:solidFill>
                    <a:schemeClr val="dk1"/>
                  </a:solidFill>
                  <a:latin typeface="Sanchez"/>
                  <a:ea typeface="Sanchez"/>
                  <a:cs typeface="Sanchez"/>
                  <a:sym typeface="Sanchez"/>
                </a:rPr>
                <a:t>Bereavement</a:t>
              </a:r>
              <a:endParaRPr sz="1400">
                <a:solidFill>
                  <a:schemeClr val="dk1"/>
                </a:solidFill>
                <a:latin typeface="Sanchez"/>
                <a:ea typeface="Sanchez"/>
                <a:cs typeface="Sanchez"/>
                <a:sym typeface="Sanchez"/>
              </a:endParaRPr>
            </a:p>
          </p:txBody>
        </p:sp>
        <p:sp>
          <p:nvSpPr>
            <p:cNvPr id="399" name="Google Shape;399;p31"/>
            <p:cNvSpPr/>
            <p:nvPr/>
          </p:nvSpPr>
          <p:spPr>
            <a:xfrm rot="-2160000">
              <a:off x="2755281" y="1580966"/>
              <a:ext cx="541867" cy="686103"/>
            </a:xfrm>
            <a:prstGeom prst="rightArrow">
              <a:avLst>
                <a:gd fmla="val 60000" name="adj1"/>
                <a:gd fmla="val 50000" name="adj2"/>
              </a:avLst>
            </a:prstGeom>
            <a:solidFill>
              <a:srgbClr val="BABF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31"/>
            <p:cNvSpPr txBox="1"/>
            <p:nvPr/>
          </p:nvSpPr>
          <p:spPr>
            <a:xfrm rot="-2160000">
              <a:off x="2770804" y="1765962"/>
              <a:ext cx="379307" cy="41166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500"/>
                <a:buFont typeface="Calibri"/>
                <a:buNone/>
              </a:pPr>
              <a:r>
                <a:t/>
              </a:r>
              <a:endParaRPr sz="1500">
                <a:solidFill>
                  <a:schemeClr val="dk1"/>
                </a:solidFill>
                <a:latin typeface="Sanchez"/>
                <a:ea typeface="Sanchez"/>
                <a:cs typeface="Sanchez"/>
                <a:sym typeface="Sanchez"/>
              </a:endParaRPr>
            </a:p>
          </p:txBody>
        </p:sp>
      </p:grpSp>
      <p:sp>
        <p:nvSpPr>
          <p:cNvPr id="401" name="Google Shape;401;p31"/>
          <p:cNvSpPr txBox="1"/>
          <p:nvPr/>
        </p:nvSpPr>
        <p:spPr>
          <a:xfrm>
            <a:off x="2116446" y="2737133"/>
            <a:ext cx="3296283" cy="590267"/>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3600"/>
              <a:buFont typeface="Sanchez"/>
              <a:buNone/>
            </a:pPr>
            <a:r>
              <a:rPr b="1" lang="en-GB" sz="3600">
                <a:solidFill>
                  <a:schemeClr val="dk1"/>
                </a:solidFill>
                <a:latin typeface="Sanchez"/>
                <a:ea typeface="Sanchez"/>
                <a:cs typeface="Sanchez"/>
                <a:sym typeface="Sanchez"/>
              </a:rPr>
              <a:t>Virtual Children’s Hospice</a:t>
            </a:r>
            <a:endParaRPr sz="3200">
              <a:solidFill>
                <a:schemeClr val="dk1"/>
              </a:solidFill>
              <a:latin typeface="Sanchez"/>
              <a:ea typeface="Sanchez"/>
              <a:cs typeface="Sanchez"/>
              <a:sym typeface="Sanchez"/>
            </a:endParaRPr>
          </a:p>
        </p:txBody>
      </p:sp>
      <p:sp>
        <p:nvSpPr>
          <p:cNvPr descr="First ever virtual children's hospice launches in the UK - ehospice" id="402" name="Google Shape;402;p31"/>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3" name="Google Shape;403;p31"/>
          <p:cNvSpPr/>
          <p:nvPr/>
        </p:nvSpPr>
        <p:spPr>
          <a:xfrm>
            <a:off x="5977217" y="3244334"/>
            <a:ext cx="237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dk1"/>
                </a:solidFill>
                <a:latin typeface="Calibri"/>
                <a:ea typeface="Calibri"/>
                <a:cs typeface="Calibri"/>
                <a:sym typeface="Calibri"/>
              </a:rPr>
              <a:t> </a:t>
            </a:r>
            <a:endParaRPr/>
          </a:p>
        </p:txBody>
      </p:sp>
      <p:pic>
        <p:nvPicPr>
          <p:cNvPr id="404" name="Google Shape;404;p31"/>
          <p:cNvPicPr preferRelativeResize="0"/>
          <p:nvPr/>
        </p:nvPicPr>
        <p:blipFill rotWithShape="1">
          <a:blip r:embed="rId4">
            <a:alphaModFix/>
          </a:blip>
          <a:srcRect b="0" l="10715" r="10162" t="10481"/>
          <a:stretch/>
        </p:blipFill>
        <p:spPr>
          <a:xfrm>
            <a:off x="2542572" y="2687584"/>
            <a:ext cx="2497939" cy="174625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32"/>
          <p:cNvSpPr/>
          <p:nvPr/>
        </p:nvSpPr>
        <p:spPr>
          <a:xfrm>
            <a:off x="629055" y="1748302"/>
            <a:ext cx="10933890" cy="2998796"/>
          </a:xfrm>
          <a:prstGeom prst="rect">
            <a:avLst/>
          </a:prstGeom>
          <a:solidFill>
            <a:srgbClr val="FECB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800">
                <a:solidFill>
                  <a:srgbClr val="000000"/>
                </a:solidFill>
                <a:latin typeface="Sanchez"/>
                <a:ea typeface="Sanchez"/>
                <a:cs typeface="Sanchez"/>
                <a:sym typeface="Sanchez"/>
              </a:rPr>
              <a:t>“It brings so much calm. Ruby's breathing relaxes during her sessions and she is so chilled … They are building a relationship through music … Ruby has started laughing which makes me cry. It's so magical to see her light up. We have been shielding for almost a year.” 	</a:t>
            </a:r>
            <a:endParaRPr/>
          </a:p>
          <a:p>
            <a:pPr indent="0" lvl="0" marL="0" marR="0" rtl="0" algn="l">
              <a:spcBef>
                <a:spcPts val="0"/>
              </a:spcBef>
              <a:spcAft>
                <a:spcPts val="0"/>
              </a:spcAft>
              <a:buNone/>
            </a:pPr>
            <a:r>
              <a:rPr lang="en-GB" sz="2800">
                <a:solidFill>
                  <a:srgbClr val="000000"/>
                </a:solidFill>
                <a:latin typeface="Sanchez"/>
                <a:ea typeface="Sanchez"/>
                <a:cs typeface="Sanchez"/>
                <a:sym typeface="Sanchez"/>
              </a:rPr>
              <a:t>			</a:t>
            </a:r>
            <a:endParaRPr/>
          </a:p>
          <a:p>
            <a:pPr indent="0" lvl="0" marL="0" marR="0" rtl="0" algn="l">
              <a:spcBef>
                <a:spcPts val="0"/>
              </a:spcBef>
              <a:spcAft>
                <a:spcPts val="0"/>
              </a:spcAft>
              <a:buNone/>
            </a:pPr>
            <a:r>
              <a:rPr lang="en-GB" sz="2800">
                <a:solidFill>
                  <a:srgbClr val="000000"/>
                </a:solidFill>
                <a:latin typeface="Sanchez"/>
                <a:ea typeface="Sanchez"/>
                <a:cs typeface="Sanchez"/>
                <a:sym typeface="Sanchez"/>
              </a:rPr>
              <a:t>- </a:t>
            </a:r>
            <a:r>
              <a:rPr i="1" lang="en-GB" sz="2800">
                <a:solidFill>
                  <a:srgbClr val="000000"/>
                </a:solidFill>
                <a:latin typeface="Sanchez"/>
                <a:ea typeface="Sanchez"/>
                <a:cs typeface="Sanchez"/>
                <a:sym typeface="Sanchez"/>
              </a:rPr>
              <a:t>Mum</a:t>
            </a:r>
            <a:endParaRPr i="1" sz="2800">
              <a:solidFill>
                <a:schemeClr val="lt1"/>
              </a:solidFill>
              <a:latin typeface="Sanchez"/>
              <a:ea typeface="Sanchez"/>
              <a:cs typeface="Sanchez"/>
              <a:sym typeface="Sanchez"/>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pic>
        <p:nvPicPr>
          <p:cNvPr id="416" name="Google Shape;416;p33"/>
          <p:cNvPicPr preferRelativeResize="0"/>
          <p:nvPr/>
        </p:nvPicPr>
        <p:blipFill rotWithShape="1">
          <a:blip r:embed="rId3">
            <a:alphaModFix/>
          </a:blip>
          <a:srcRect b="0" l="0" r="0" t="0"/>
          <a:stretch/>
        </p:blipFill>
        <p:spPr>
          <a:xfrm rot="-194414">
            <a:off x="322625" y="1789064"/>
            <a:ext cx="11738485" cy="3279871"/>
          </a:xfrm>
          <a:prstGeom prst="rect">
            <a:avLst/>
          </a:prstGeom>
          <a:noFill/>
          <a:ln cap="flat" cmpd="sng" w="38100">
            <a:solidFill>
              <a:schemeClr val="lt1"/>
            </a:solidFill>
            <a:prstDash val="solid"/>
            <a:round/>
            <a:headEnd len="sm" w="sm" type="none"/>
            <a:tailEnd len="sm" w="sm" type="none"/>
          </a:ln>
        </p:spPr>
      </p:pic>
      <p:pic>
        <p:nvPicPr>
          <p:cNvPr id="417" name="Google Shape;417;p33"/>
          <p:cNvPicPr preferRelativeResize="0"/>
          <p:nvPr/>
        </p:nvPicPr>
        <p:blipFill rotWithShape="1">
          <a:blip r:embed="rId4">
            <a:alphaModFix/>
          </a:blip>
          <a:srcRect b="0" l="0" r="0" t="0"/>
          <a:stretch/>
        </p:blipFill>
        <p:spPr>
          <a:xfrm>
            <a:off x="10036496" y="1055071"/>
            <a:ext cx="1571844" cy="809738"/>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pic>
        <p:nvPicPr>
          <p:cNvPr id="423" name="Google Shape;423;p34"/>
          <p:cNvPicPr preferRelativeResize="0"/>
          <p:nvPr/>
        </p:nvPicPr>
        <p:blipFill rotWithShape="1">
          <a:blip r:embed="rId3">
            <a:alphaModFix/>
          </a:blip>
          <a:srcRect b="10663" l="-305" r="1572" t="13762"/>
          <a:stretch/>
        </p:blipFill>
        <p:spPr>
          <a:xfrm>
            <a:off x="-38100" y="-101341"/>
            <a:ext cx="12287250" cy="6959341"/>
          </a:xfrm>
          <a:prstGeom prst="rect">
            <a:avLst/>
          </a:prstGeom>
          <a:noFill/>
          <a:ln>
            <a:noFill/>
          </a:ln>
        </p:spPr>
      </p:pic>
      <p:sp>
        <p:nvSpPr>
          <p:cNvPr id="424" name="Google Shape;424;p34"/>
          <p:cNvSpPr/>
          <p:nvPr/>
        </p:nvSpPr>
        <p:spPr>
          <a:xfrm>
            <a:off x="3663950" y="363647"/>
            <a:ext cx="8343900" cy="1485899"/>
          </a:xfrm>
          <a:prstGeom prst="rect">
            <a:avLst/>
          </a:prstGeom>
          <a:solidFill>
            <a:srgbClr val="FECB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800">
                <a:solidFill>
                  <a:schemeClr val="dk1"/>
                </a:solidFill>
                <a:latin typeface="Sanchez"/>
                <a:ea typeface="Sanchez"/>
                <a:cs typeface="Sanchez"/>
                <a:sym typeface="Sanchez"/>
              </a:rPr>
              <a:t>“We weren't sure she would be able to use Zoom as Sia has a visual impairment but she made very clear she absolutely could.”</a:t>
            </a:r>
            <a:endParaRPr/>
          </a:p>
        </p:txBody>
      </p:sp>
      <p:sp>
        <p:nvSpPr>
          <p:cNvPr id="425" name="Google Shape;425;p34"/>
          <p:cNvSpPr/>
          <p:nvPr/>
        </p:nvSpPr>
        <p:spPr>
          <a:xfrm>
            <a:off x="222250" y="4238583"/>
            <a:ext cx="6597650" cy="2333667"/>
          </a:xfrm>
          <a:prstGeom prst="rect">
            <a:avLst/>
          </a:prstGeom>
          <a:solidFill>
            <a:srgbClr val="FECB00"/>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2800">
                <a:solidFill>
                  <a:schemeClr val="dk1"/>
                </a:solidFill>
                <a:latin typeface="Sanchez"/>
                <a:ea typeface="Sanchez"/>
                <a:cs typeface="Sanchez"/>
                <a:sym typeface="Sanchez"/>
              </a:rPr>
              <a:t>“From her first session, Sia engaged in a way we'd never seen before. It was like watching our child come to life, completely transforming, and brought tears to our eyes.”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5"/>
                                        </p:tgtEl>
                                        <p:attrNameLst>
                                          <p:attrName>style.visibility</p:attrName>
                                        </p:attrNameLst>
                                      </p:cBhvr>
                                      <p:to>
                                        <p:strVal val="visible"/>
                                      </p:to>
                                    </p:set>
                                    <p:animEffect filter="fade" transition="in">
                                      <p:cBhvr>
                                        <p:cTn dur="500"/>
                                        <p:tgtEl>
                                          <p:spTgt spid="4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pic>
        <p:nvPicPr>
          <p:cNvPr id="431" name="Google Shape;431;p35"/>
          <p:cNvPicPr preferRelativeResize="0"/>
          <p:nvPr/>
        </p:nvPicPr>
        <p:blipFill rotWithShape="1">
          <a:blip r:embed="rId3">
            <a:alphaModFix/>
          </a:blip>
          <a:srcRect b="0" l="0" r="20272" t="0"/>
          <a:stretch/>
        </p:blipFill>
        <p:spPr>
          <a:xfrm>
            <a:off x="4901682" y="5183"/>
            <a:ext cx="7290318" cy="6858000"/>
          </a:xfrm>
          <a:prstGeom prst="rect">
            <a:avLst/>
          </a:prstGeom>
          <a:noFill/>
          <a:ln>
            <a:noFill/>
          </a:ln>
        </p:spPr>
      </p:pic>
      <p:grpSp>
        <p:nvGrpSpPr>
          <p:cNvPr id="432" name="Google Shape;432;p35"/>
          <p:cNvGrpSpPr/>
          <p:nvPr/>
        </p:nvGrpSpPr>
        <p:grpSpPr>
          <a:xfrm>
            <a:off x="276356" y="72066"/>
            <a:ext cx="6976461" cy="6734505"/>
            <a:chOff x="786282" y="628"/>
            <a:chExt cx="6976461" cy="6734505"/>
          </a:xfrm>
        </p:grpSpPr>
        <p:sp>
          <p:nvSpPr>
            <p:cNvPr id="433" name="Google Shape;433;p35"/>
            <p:cNvSpPr/>
            <p:nvPr/>
          </p:nvSpPr>
          <p:spPr>
            <a:xfrm>
              <a:off x="3258063" y="628"/>
              <a:ext cx="2032898" cy="2032898"/>
            </a:xfrm>
            <a:prstGeom prst="ellipse">
              <a:avLst/>
            </a:prstGeom>
            <a:solidFill>
              <a:srgbClr val="D0CECE"/>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35"/>
            <p:cNvSpPr txBox="1"/>
            <p:nvPr/>
          </p:nvSpPr>
          <p:spPr>
            <a:xfrm>
              <a:off x="3555774" y="298339"/>
              <a:ext cx="1437476" cy="1437476"/>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chemeClr val="dk1"/>
                </a:buClr>
                <a:buSzPts val="2000"/>
                <a:buFont typeface="Sanchez"/>
                <a:buNone/>
              </a:pPr>
              <a:r>
                <a:rPr lang="en-GB" sz="2000">
                  <a:solidFill>
                    <a:schemeClr val="dk1"/>
                  </a:solidFill>
                  <a:latin typeface="Sanchez"/>
                  <a:ea typeface="Sanchez"/>
                  <a:cs typeface="Sanchez"/>
                  <a:sym typeface="Sanchez"/>
                </a:rPr>
                <a:t>Kindness call triage</a:t>
              </a:r>
              <a:endParaRPr/>
            </a:p>
          </p:txBody>
        </p:sp>
        <p:sp>
          <p:nvSpPr>
            <p:cNvPr id="435" name="Google Shape;435;p35"/>
            <p:cNvSpPr/>
            <p:nvPr/>
          </p:nvSpPr>
          <p:spPr>
            <a:xfrm rot="2160000">
              <a:off x="5227062" y="1562938"/>
              <a:ext cx="541867" cy="686103"/>
            </a:xfrm>
            <a:prstGeom prst="rightArrow">
              <a:avLst>
                <a:gd fmla="val 60000" name="adj1"/>
                <a:gd fmla="val 50000" name="adj2"/>
              </a:avLst>
            </a:prstGeom>
            <a:solidFill>
              <a:srgbClr val="BABF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5"/>
            <p:cNvSpPr txBox="1"/>
            <p:nvPr/>
          </p:nvSpPr>
          <p:spPr>
            <a:xfrm rot="2160000">
              <a:off x="5242585" y="1652384"/>
              <a:ext cx="379307" cy="41166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500"/>
                <a:buFont typeface="Calibri"/>
                <a:buNone/>
              </a:pPr>
              <a:r>
                <a:t/>
              </a:r>
              <a:endParaRPr sz="1500">
                <a:solidFill>
                  <a:schemeClr val="dk1"/>
                </a:solidFill>
                <a:latin typeface="Sanchez"/>
                <a:ea typeface="Sanchez"/>
                <a:cs typeface="Sanchez"/>
                <a:sym typeface="Sanchez"/>
              </a:endParaRPr>
            </a:p>
          </p:txBody>
        </p:sp>
        <p:sp>
          <p:nvSpPr>
            <p:cNvPr id="437" name="Google Shape;437;p35"/>
            <p:cNvSpPr/>
            <p:nvPr/>
          </p:nvSpPr>
          <p:spPr>
            <a:xfrm>
              <a:off x="5729845" y="1796482"/>
              <a:ext cx="2032898" cy="2032898"/>
            </a:xfrm>
            <a:prstGeom prst="ellipse">
              <a:avLst/>
            </a:prstGeom>
            <a:solidFill>
              <a:srgbClr val="D0CECE"/>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35"/>
            <p:cNvSpPr txBox="1"/>
            <p:nvPr/>
          </p:nvSpPr>
          <p:spPr>
            <a:xfrm>
              <a:off x="6027556" y="2094193"/>
              <a:ext cx="1437476" cy="1437476"/>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Clr>
                  <a:schemeClr val="dk1"/>
                </a:buClr>
                <a:buSzPts val="1600"/>
                <a:buFont typeface="Sanchez"/>
                <a:buNone/>
              </a:pPr>
              <a:r>
                <a:rPr lang="en-GB" sz="1600">
                  <a:solidFill>
                    <a:schemeClr val="dk1"/>
                  </a:solidFill>
                  <a:latin typeface="Sanchez"/>
                  <a:ea typeface="Sanchez"/>
                  <a:cs typeface="Sanchez"/>
                  <a:sym typeface="Sanchez"/>
                </a:rPr>
                <a:t>Nurse, doctor &amp; pharmacist advice</a:t>
              </a:r>
              <a:endParaRPr/>
            </a:p>
          </p:txBody>
        </p:sp>
        <p:sp>
          <p:nvSpPr>
            <p:cNvPr id="439" name="Google Shape;439;p35"/>
            <p:cNvSpPr/>
            <p:nvPr/>
          </p:nvSpPr>
          <p:spPr>
            <a:xfrm rot="6480000">
              <a:off x="6008031" y="3908171"/>
              <a:ext cx="541867" cy="686103"/>
            </a:xfrm>
            <a:prstGeom prst="rightArrow">
              <a:avLst>
                <a:gd fmla="val 60000" name="adj1"/>
                <a:gd fmla="val 50000" name="adj2"/>
              </a:avLst>
            </a:prstGeom>
            <a:solidFill>
              <a:srgbClr val="BABF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35"/>
            <p:cNvSpPr txBox="1"/>
            <p:nvPr/>
          </p:nvSpPr>
          <p:spPr>
            <a:xfrm rot="-4320000">
              <a:off x="6114428" y="3968090"/>
              <a:ext cx="379307" cy="41166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500"/>
                <a:buFont typeface="Calibri"/>
                <a:buNone/>
              </a:pPr>
              <a:r>
                <a:t/>
              </a:r>
              <a:endParaRPr sz="1500">
                <a:solidFill>
                  <a:schemeClr val="dk1"/>
                </a:solidFill>
                <a:latin typeface="Sanchez"/>
                <a:ea typeface="Sanchez"/>
                <a:cs typeface="Sanchez"/>
                <a:sym typeface="Sanchez"/>
              </a:endParaRPr>
            </a:p>
          </p:txBody>
        </p:sp>
        <p:sp>
          <p:nvSpPr>
            <p:cNvPr id="441" name="Google Shape;441;p35"/>
            <p:cNvSpPr/>
            <p:nvPr/>
          </p:nvSpPr>
          <p:spPr>
            <a:xfrm>
              <a:off x="4785708" y="4702235"/>
              <a:ext cx="2032898" cy="2032898"/>
            </a:xfrm>
            <a:prstGeom prst="ellipse">
              <a:avLst/>
            </a:prstGeom>
            <a:solidFill>
              <a:srgbClr val="D0CECE"/>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35"/>
            <p:cNvSpPr txBox="1"/>
            <p:nvPr/>
          </p:nvSpPr>
          <p:spPr>
            <a:xfrm>
              <a:off x="5083419" y="4999946"/>
              <a:ext cx="1437476" cy="1437476"/>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dk1"/>
                </a:buClr>
                <a:buSzPts val="1800"/>
                <a:buFont typeface="Sanchez"/>
                <a:buNone/>
              </a:pPr>
              <a:r>
                <a:rPr lang="en-GB" sz="1800">
                  <a:solidFill>
                    <a:schemeClr val="dk1"/>
                  </a:solidFill>
                  <a:latin typeface="Sanchez"/>
                  <a:ea typeface="Sanchez"/>
                  <a:cs typeface="Sanchez"/>
                  <a:sym typeface="Sanchez"/>
                </a:rPr>
                <a:t>Therapeutic care, activities and fun</a:t>
              </a:r>
              <a:endParaRPr/>
            </a:p>
          </p:txBody>
        </p:sp>
        <p:sp>
          <p:nvSpPr>
            <p:cNvPr id="443" name="Google Shape;443;p35"/>
            <p:cNvSpPr/>
            <p:nvPr/>
          </p:nvSpPr>
          <p:spPr>
            <a:xfrm rot="10800000">
              <a:off x="4018915" y="5375633"/>
              <a:ext cx="541867" cy="686103"/>
            </a:xfrm>
            <a:prstGeom prst="rightArrow">
              <a:avLst>
                <a:gd fmla="val 60000" name="adj1"/>
                <a:gd fmla="val 50000" name="adj2"/>
              </a:avLst>
            </a:prstGeom>
            <a:solidFill>
              <a:srgbClr val="BABF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35"/>
            <p:cNvSpPr txBox="1"/>
            <p:nvPr/>
          </p:nvSpPr>
          <p:spPr>
            <a:xfrm>
              <a:off x="4181475" y="5512854"/>
              <a:ext cx="379307" cy="41166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500"/>
                <a:buFont typeface="Calibri"/>
                <a:buNone/>
              </a:pPr>
              <a:r>
                <a:t/>
              </a:r>
              <a:endParaRPr sz="1500">
                <a:solidFill>
                  <a:schemeClr val="dk1"/>
                </a:solidFill>
                <a:latin typeface="Sanchez"/>
                <a:ea typeface="Sanchez"/>
                <a:cs typeface="Sanchez"/>
                <a:sym typeface="Sanchez"/>
              </a:endParaRPr>
            </a:p>
          </p:txBody>
        </p:sp>
        <p:sp>
          <p:nvSpPr>
            <p:cNvPr id="445" name="Google Shape;445;p35"/>
            <p:cNvSpPr/>
            <p:nvPr/>
          </p:nvSpPr>
          <p:spPr>
            <a:xfrm>
              <a:off x="1730418" y="4702235"/>
              <a:ext cx="2032898" cy="2032898"/>
            </a:xfrm>
            <a:prstGeom prst="ellipse">
              <a:avLst/>
            </a:prstGeom>
            <a:solidFill>
              <a:srgbClr val="FECB0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35"/>
            <p:cNvSpPr txBox="1"/>
            <p:nvPr/>
          </p:nvSpPr>
          <p:spPr>
            <a:xfrm>
              <a:off x="2028129" y="4999946"/>
              <a:ext cx="1437476" cy="1437476"/>
            </a:xfrm>
            <a:prstGeom prst="rect">
              <a:avLst/>
            </a:prstGeom>
            <a:noFill/>
            <a:ln>
              <a:noFill/>
            </a:ln>
          </p:spPr>
          <p:txBody>
            <a:bodyPr anchorCtr="0" anchor="ctr" bIns="24125" lIns="24125" spcFirstLastPara="1" rIns="24125" wrap="square" tIns="24125">
              <a:noAutofit/>
            </a:bodyPr>
            <a:lstStyle/>
            <a:p>
              <a:pPr indent="0" lvl="0" marL="0" marR="0" rtl="0" algn="ctr">
                <a:lnSpc>
                  <a:spcPct val="90000"/>
                </a:lnSpc>
                <a:spcBef>
                  <a:spcPts val="0"/>
                </a:spcBef>
                <a:spcAft>
                  <a:spcPts val="0"/>
                </a:spcAft>
                <a:buClr>
                  <a:schemeClr val="dk1"/>
                </a:buClr>
                <a:buSzPts val="1900"/>
                <a:buFont typeface="Sanchez"/>
                <a:buNone/>
              </a:pPr>
              <a:r>
                <a:rPr lang="en-GB" sz="1900">
                  <a:solidFill>
                    <a:schemeClr val="dk1"/>
                  </a:solidFill>
                  <a:latin typeface="Sanchez"/>
                  <a:ea typeface="Sanchez"/>
                  <a:cs typeface="Sanchez"/>
                  <a:sym typeface="Sanchez"/>
                </a:rPr>
                <a:t>Connecting isolated families</a:t>
              </a:r>
              <a:endParaRPr/>
            </a:p>
          </p:txBody>
        </p:sp>
        <p:sp>
          <p:nvSpPr>
            <p:cNvPr id="447" name="Google Shape;447;p35"/>
            <p:cNvSpPr/>
            <p:nvPr/>
          </p:nvSpPr>
          <p:spPr>
            <a:xfrm rot="-6480000">
              <a:off x="2008605" y="3937341"/>
              <a:ext cx="541867" cy="686103"/>
            </a:xfrm>
            <a:prstGeom prst="rightArrow">
              <a:avLst>
                <a:gd fmla="val 60000" name="adj1"/>
                <a:gd fmla="val 50000" name="adj2"/>
              </a:avLst>
            </a:prstGeom>
            <a:solidFill>
              <a:srgbClr val="BABF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35"/>
            <p:cNvSpPr txBox="1"/>
            <p:nvPr/>
          </p:nvSpPr>
          <p:spPr>
            <a:xfrm rot="4320000">
              <a:off x="2115002" y="4151864"/>
              <a:ext cx="379307" cy="41166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500"/>
                <a:buFont typeface="Calibri"/>
                <a:buNone/>
              </a:pPr>
              <a:r>
                <a:t/>
              </a:r>
              <a:endParaRPr sz="1500">
                <a:solidFill>
                  <a:schemeClr val="dk1"/>
                </a:solidFill>
                <a:latin typeface="Sanchez"/>
                <a:ea typeface="Sanchez"/>
                <a:cs typeface="Sanchez"/>
                <a:sym typeface="Sanchez"/>
              </a:endParaRPr>
            </a:p>
          </p:txBody>
        </p:sp>
        <p:sp>
          <p:nvSpPr>
            <p:cNvPr id="449" name="Google Shape;449;p35"/>
            <p:cNvSpPr/>
            <p:nvPr/>
          </p:nvSpPr>
          <p:spPr>
            <a:xfrm>
              <a:off x="786282" y="1796482"/>
              <a:ext cx="2032898" cy="2032898"/>
            </a:xfrm>
            <a:prstGeom prst="ellipse">
              <a:avLst/>
            </a:prstGeom>
            <a:solidFill>
              <a:srgbClr val="BABFCB"/>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35"/>
            <p:cNvSpPr txBox="1"/>
            <p:nvPr/>
          </p:nvSpPr>
          <p:spPr>
            <a:xfrm>
              <a:off x="1083993" y="2094193"/>
              <a:ext cx="1437476" cy="1437476"/>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Clr>
                  <a:schemeClr val="dk1"/>
                </a:buClr>
                <a:buSzPts val="1600"/>
                <a:buFont typeface="Sanchez"/>
                <a:buNone/>
              </a:pPr>
              <a:r>
                <a:rPr lang="en-GB" sz="1600">
                  <a:solidFill>
                    <a:schemeClr val="dk1"/>
                  </a:solidFill>
                  <a:latin typeface="Sanchez"/>
                  <a:ea typeface="Sanchez"/>
                  <a:cs typeface="Sanchez"/>
                  <a:sym typeface="Sanchez"/>
                </a:rPr>
                <a:t>Bereavement</a:t>
              </a:r>
              <a:endParaRPr sz="1400">
                <a:solidFill>
                  <a:schemeClr val="dk1"/>
                </a:solidFill>
                <a:latin typeface="Sanchez"/>
                <a:ea typeface="Sanchez"/>
                <a:cs typeface="Sanchez"/>
                <a:sym typeface="Sanchez"/>
              </a:endParaRPr>
            </a:p>
          </p:txBody>
        </p:sp>
        <p:sp>
          <p:nvSpPr>
            <p:cNvPr id="451" name="Google Shape;451;p35"/>
            <p:cNvSpPr/>
            <p:nvPr/>
          </p:nvSpPr>
          <p:spPr>
            <a:xfrm rot="-2160000">
              <a:off x="2755281" y="1580966"/>
              <a:ext cx="541867" cy="686103"/>
            </a:xfrm>
            <a:prstGeom prst="rightArrow">
              <a:avLst>
                <a:gd fmla="val 60000" name="adj1"/>
                <a:gd fmla="val 50000" name="adj2"/>
              </a:avLst>
            </a:prstGeom>
            <a:solidFill>
              <a:srgbClr val="BABF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35"/>
            <p:cNvSpPr txBox="1"/>
            <p:nvPr/>
          </p:nvSpPr>
          <p:spPr>
            <a:xfrm rot="-2160000">
              <a:off x="2770804" y="1765962"/>
              <a:ext cx="379307" cy="41166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500"/>
                <a:buFont typeface="Calibri"/>
                <a:buNone/>
              </a:pPr>
              <a:r>
                <a:t/>
              </a:r>
              <a:endParaRPr sz="1500">
                <a:solidFill>
                  <a:schemeClr val="dk1"/>
                </a:solidFill>
                <a:latin typeface="Sanchez"/>
                <a:ea typeface="Sanchez"/>
                <a:cs typeface="Sanchez"/>
                <a:sym typeface="Sanchez"/>
              </a:endParaRPr>
            </a:p>
          </p:txBody>
        </p:sp>
      </p:grpSp>
      <p:sp>
        <p:nvSpPr>
          <p:cNvPr id="453" name="Google Shape;453;p35"/>
          <p:cNvSpPr txBox="1"/>
          <p:nvPr/>
        </p:nvSpPr>
        <p:spPr>
          <a:xfrm>
            <a:off x="2116446" y="2737133"/>
            <a:ext cx="3296283" cy="590267"/>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dk1"/>
              </a:buClr>
              <a:buSzPts val="3600"/>
              <a:buFont typeface="Sanchez"/>
              <a:buNone/>
            </a:pPr>
            <a:r>
              <a:rPr b="1" lang="en-GB" sz="3600">
                <a:solidFill>
                  <a:schemeClr val="dk1"/>
                </a:solidFill>
                <a:latin typeface="Sanchez"/>
                <a:ea typeface="Sanchez"/>
                <a:cs typeface="Sanchez"/>
                <a:sym typeface="Sanchez"/>
              </a:rPr>
              <a:t>Virtual Children’s Hospice</a:t>
            </a:r>
            <a:endParaRPr sz="3200">
              <a:solidFill>
                <a:schemeClr val="dk1"/>
              </a:solidFill>
              <a:latin typeface="Sanchez"/>
              <a:ea typeface="Sanchez"/>
              <a:cs typeface="Sanchez"/>
              <a:sym typeface="Sanchez"/>
            </a:endParaRPr>
          </a:p>
        </p:txBody>
      </p:sp>
      <p:sp>
        <p:nvSpPr>
          <p:cNvPr descr="First ever virtual children's hospice launches in the UK - ehospice" id="454" name="Google Shape;454;p35"/>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5" name="Google Shape;455;p35"/>
          <p:cNvSpPr/>
          <p:nvPr/>
        </p:nvSpPr>
        <p:spPr>
          <a:xfrm>
            <a:off x="5977217" y="3244334"/>
            <a:ext cx="237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dk1"/>
                </a:solidFill>
                <a:latin typeface="Calibri"/>
                <a:ea typeface="Calibri"/>
                <a:cs typeface="Calibri"/>
                <a:sym typeface="Calibri"/>
              </a:rPr>
              <a:t> </a:t>
            </a:r>
            <a:endParaRPr/>
          </a:p>
        </p:txBody>
      </p:sp>
      <p:pic>
        <p:nvPicPr>
          <p:cNvPr id="456" name="Google Shape;456;p35"/>
          <p:cNvPicPr preferRelativeResize="0"/>
          <p:nvPr/>
        </p:nvPicPr>
        <p:blipFill rotWithShape="1">
          <a:blip r:embed="rId4">
            <a:alphaModFix/>
          </a:blip>
          <a:srcRect b="0" l="10715" r="10162" t="10481"/>
          <a:stretch/>
        </p:blipFill>
        <p:spPr>
          <a:xfrm>
            <a:off x="2542572" y="2687584"/>
            <a:ext cx="2497939" cy="1746251"/>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pic>
        <p:nvPicPr>
          <p:cNvPr id="461" name="Google Shape;461;p36"/>
          <p:cNvPicPr preferRelativeResize="0"/>
          <p:nvPr/>
        </p:nvPicPr>
        <p:blipFill rotWithShape="1">
          <a:blip r:embed="rId3">
            <a:alphaModFix/>
          </a:blip>
          <a:srcRect b="21921" l="0" r="0" t="18560"/>
          <a:stretch/>
        </p:blipFill>
        <p:spPr>
          <a:xfrm rot="-177970">
            <a:off x="-134203" y="2410879"/>
            <a:ext cx="12235407" cy="3826055"/>
          </a:xfrm>
          <a:prstGeom prst="rect">
            <a:avLst/>
          </a:prstGeom>
          <a:noFill/>
          <a:ln>
            <a:noFill/>
          </a:ln>
        </p:spPr>
      </p:pic>
      <p:sp>
        <p:nvSpPr>
          <p:cNvPr id="462" name="Google Shape;462;p36"/>
          <p:cNvSpPr txBox="1"/>
          <p:nvPr>
            <p:ph idx="1" type="body"/>
          </p:nvPr>
        </p:nvSpPr>
        <p:spPr>
          <a:xfrm>
            <a:off x="155575" y="160339"/>
            <a:ext cx="9922280" cy="2753657"/>
          </a:xfrm>
          <a:prstGeom prst="rect">
            <a:avLst/>
          </a:prstGeom>
          <a:solidFill>
            <a:srgbClr val="FECB00"/>
          </a:solid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2800"/>
              <a:buNone/>
            </a:pPr>
            <a:r>
              <a:rPr lang="en-GB"/>
              <a:t>“The family Zoom sessions help me feel more informed on Covid, PPE, money and loads of stuff. Parents feel extremely anxious, alone and overwhelmed. Support from an experienced team helps me navigate this stormy journey. I’m coping because CHAS are alongside me.”	</a:t>
            </a:r>
            <a:endParaRPr/>
          </a:p>
          <a:p>
            <a:pPr indent="0" lvl="0" marL="0" rtl="0" algn="r">
              <a:lnSpc>
                <a:spcPct val="90000"/>
              </a:lnSpc>
              <a:spcBef>
                <a:spcPts val="1000"/>
              </a:spcBef>
              <a:spcAft>
                <a:spcPts val="0"/>
              </a:spcAft>
              <a:buClr>
                <a:schemeClr val="dk1"/>
              </a:buClr>
              <a:buSzPts val="2000"/>
              <a:buNone/>
            </a:pPr>
            <a:r>
              <a:rPr i="1" lang="en-GB" sz="2000"/>
              <a:t>- Mum</a:t>
            </a:r>
            <a:endParaRPr i="1"/>
          </a:p>
        </p:txBody>
      </p:sp>
      <p:sp>
        <p:nvSpPr>
          <p:cNvPr descr="Image" id="463" name="Google Shape;463;p36"/>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grpSp>
        <p:nvGrpSpPr>
          <p:cNvPr id="469" name="Google Shape;469;p37"/>
          <p:cNvGrpSpPr/>
          <p:nvPr/>
        </p:nvGrpSpPr>
        <p:grpSpPr>
          <a:xfrm>
            <a:off x="-73872" y="73270"/>
            <a:ext cx="6310990" cy="6092232"/>
            <a:chOff x="436054" y="1832"/>
            <a:chExt cx="6310990" cy="6092232"/>
          </a:xfrm>
        </p:grpSpPr>
        <p:sp>
          <p:nvSpPr>
            <p:cNvPr id="470" name="Google Shape;470;p37"/>
            <p:cNvSpPr/>
            <p:nvPr/>
          </p:nvSpPr>
          <p:spPr>
            <a:xfrm>
              <a:off x="2670864" y="1832"/>
              <a:ext cx="1841370" cy="1841370"/>
            </a:xfrm>
            <a:prstGeom prst="ellipse">
              <a:avLst/>
            </a:prstGeom>
            <a:solidFill>
              <a:srgbClr val="D0CECE"/>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37"/>
            <p:cNvSpPr txBox="1"/>
            <p:nvPr/>
          </p:nvSpPr>
          <p:spPr>
            <a:xfrm>
              <a:off x="2940526" y="271494"/>
              <a:ext cx="1302046" cy="1302046"/>
            </a:xfrm>
            <a:prstGeom prst="rect">
              <a:avLst/>
            </a:prstGeom>
            <a:noFill/>
            <a:ln>
              <a:noFill/>
            </a:ln>
          </p:spPr>
          <p:txBody>
            <a:bodyPr anchorCtr="0" anchor="ctr" bIns="25400" lIns="25400" spcFirstLastPara="1" rIns="25400" wrap="square" tIns="25400">
              <a:noAutofit/>
            </a:bodyPr>
            <a:lstStyle/>
            <a:p>
              <a:pPr indent="0" lvl="0" marL="0" marR="0" rtl="0" algn="ctr">
                <a:lnSpc>
                  <a:spcPct val="90000"/>
                </a:lnSpc>
                <a:spcBef>
                  <a:spcPts val="0"/>
                </a:spcBef>
                <a:spcAft>
                  <a:spcPts val="0"/>
                </a:spcAft>
                <a:buClr>
                  <a:schemeClr val="dk1"/>
                </a:buClr>
                <a:buSzPts val="2000"/>
                <a:buFont typeface="Sanchez"/>
                <a:buNone/>
              </a:pPr>
              <a:r>
                <a:rPr lang="en-GB" sz="2000">
                  <a:solidFill>
                    <a:schemeClr val="dk1"/>
                  </a:solidFill>
                  <a:latin typeface="Sanchez"/>
                  <a:ea typeface="Sanchez"/>
                  <a:cs typeface="Sanchez"/>
                  <a:sym typeface="Sanchez"/>
                </a:rPr>
                <a:t>Kindness call triage</a:t>
              </a:r>
              <a:endParaRPr/>
            </a:p>
          </p:txBody>
        </p:sp>
        <p:sp>
          <p:nvSpPr>
            <p:cNvPr id="472" name="Google Shape;472;p37"/>
            <p:cNvSpPr/>
            <p:nvPr/>
          </p:nvSpPr>
          <p:spPr>
            <a:xfrm rot="2160000">
              <a:off x="4453711" y="1415508"/>
              <a:ext cx="488133" cy="621462"/>
            </a:xfrm>
            <a:prstGeom prst="rightArrow">
              <a:avLst>
                <a:gd fmla="val 60000" name="adj1"/>
                <a:gd fmla="val 50000" name="adj2"/>
              </a:avLst>
            </a:prstGeom>
            <a:solidFill>
              <a:srgbClr val="BABF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37"/>
            <p:cNvSpPr txBox="1"/>
            <p:nvPr/>
          </p:nvSpPr>
          <p:spPr>
            <a:xfrm rot="2160000">
              <a:off x="4467695" y="1496762"/>
              <a:ext cx="341693" cy="372878"/>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400"/>
                <a:buFont typeface="Calibri"/>
                <a:buNone/>
              </a:pPr>
              <a:r>
                <a:t/>
              </a:r>
              <a:endParaRPr sz="1400">
                <a:solidFill>
                  <a:schemeClr val="dk1"/>
                </a:solidFill>
                <a:latin typeface="Sanchez"/>
                <a:ea typeface="Sanchez"/>
                <a:cs typeface="Sanchez"/>
                <a:sym typeface="Sanchez"/>
              </a:endParaRPr>
            </a:p>
          </p:txBody>
        </p:sp>
        <p:sp>
          <p:nvSpPr>
            <p:cNvPr id="474" name="Google Shape;474;p37"/>
            <p:cNvSpPr/>
            <p:nvPr/>
          </p:nvSpPr>
          <p:spPr>
            <a:xfrm>
              <a:off x="4905674" y="1625517"/>
              <a:ext cx="1841370" cy="1841370"/>
            </a:xfrm>
            <a:prstGeom prst="ellipse">
              <a:avLst/>
            </a:prstGeom>
            <a:solidFill>
              <a:srgbClr val="D0CECE"/>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37"/>
            <p:cNvSpPr txBox="1"/>
            <p:nvPr/>
          </p:nvSpPr>
          <p:spPr>
            <a:xfrm>
              <a:off x="5175336" y="1895179"/>
              <a:ext cx="1302046" cy="1302046"/>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Clr>
                  <a:schemeClr val="dk1"/>
                </a:buClr>
                <a:buSzPts val="1600"/>
                <a:buFont typeface="Sanchez"/>
                <a:buNone/>
              </a:pPr>
              <a:r>
                <a:rPr lang="en-GB" sz="1600">
                  <a:solidFill>
                    <a:schemeClr val="dk1"/>
                  </a:solidFill>
                  <a:latin typeface="Sanchez"/>
                  <a:ea typeface="Sanchez"/>
                  <a:cs typeface="Sanchez"/>
                  <a:sym typeface="Sanchez"/>
                </a:rPr>
                <a:t>Nurse, doctor &amp; pharmacist advice</a:t>
              </a:r>
              <a:endParaRPr/>
            </a:p>
          </p:txBody>
        </p:sp>
        <p:sp>
          <p:nvSpPr>
            <p:cNvPr id="476" name="Google Shape;476;p37"/>
            <p:cNvSpPr/>
            <p:nvPr/>
          </p:nvSpPr>
          <p:spPr>
            <a:xfrm rot="6480000">
              <a:off x="5159751" y="3535921"/>
              <a:ext cx="488133" cy="621462"/>
            </a:xfrm>
            <a:prstGeom prst="rightArrow">
              <a:avLst>
                <a:gd fmla="val 60000" name="adj1"/>
                <a:gd fmla="val 50000" name="adj2"/>
              </a:avLst>
            </a:prstGeom>
            <a:solidFill>
              <a:srgbClr val="BABF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37"/>
            <p:cNvSpPr txBox="1"/>
            <p:nvPr/>
          </p:nvSpPr>
          <p:spPr>
            <a:xfrm rot="-4320000">
              <a:off x="5255597" y="3590577"/>
              <a:ext cx="341693" cy="372878"/>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400"/>
                <a:buFont typeface="Calibri"/>
                <a:buNone/>
              </a:pPr>
              <a:r>
                <a:t/>
              </a:r>
              <a:endParaRPr sz="1400">
                <a:solidFill>
                  <a:schemeClr val="dk1"/>
                </a:solidFill>
                <a:latin typeface="Sanchez"/>
                <a:ea typeface="Sanchez"/>
                <a:cs typeface="Sanchez"/>
                <a:sym typeface="Sanchez"/>
              </a:endParaRPr>
            </a:p>
          </p:txBody>
        </p:sp>
        <p:sp>
          <p:nvSpPr>
            <p:cNvPr id="478" name="Google Shape;478;p37"/>
            <p:cNvSpPr/>
            <p:nvPr/>
          </p:nvSpPr>
          <p:spPr>
            <a:xfrm>
              <a:off x="4052053" y="4252694"/>
              <a:ext cx="1841370" cy="1841370"/>
            </a:xfrm>
            <a:prstGeom prst="ellipse">
              <a:avLst/>
            </a:prstGeom>
            <a:solidFill>
              <a:srgbClr val="D0CECE"/>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37"/>
            <p:cNvSpPr txBox="1"/>
            <p:nvPr/>
          </p:nvSpPr>
          <p:spPr>
            <a:xfrm>
              <a:off x="4321715" y="4522356"/>
              <a:ext cx="1302046" cy="1302046"/>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Clr>
                  <a:schemeClr val="dk1"/>
                </a:buClr>
                <a:buSzPts val="1600"/>
                <a:buFont typeface="Sanchez"/>
                <a:buNone/>
              </a:pPr>
              <a:r>
                <a:rPr lang="en-GB" sz="1600">
                  <a:solidFill>
                    <a:schemeClr val="dk1"/>
                  </a:solidFill>
                  <a:latin typeface="Sanchez"/>
                  <a:ea typeface="Sanchez"/>
                  <a:cs typeface="Sanchez"/>
                  <a:sym typeface="Sanchez"/>
                </a:rPr>
                <a:t>Therapeutic care, activities and fun</a:t>
              </a:r>
              <a:endParaRPr/>
            </a:p>
          </p:txBody>
        </p:sp>
        <p:sp>
          <p:nvSpPr>
            <p:cNvPr id="480" name="Google Shape;480;p37"/>
            <p:cNvSpPr/>
            <p:nvPr/>
          </p:nvSpPr>
          <p:spPr>
            <a:xfrm rot="10800000">
              <a:off x="3361298" y="4862648"/>
              <a:ext cx="488133" cy="621462"/>
            </a:xfrm>
            <a:prstGeom prst="rightArrow">
              <a:avLst>
                <a:gd fmla="val 60000" name="adj1"/>
                <a:gd fmla="val 50000" name="adj2"/>
              </a:avLst>
            </a:prstGeom>
            <a:solidFill>
              <a:srgbClr val="BABF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37"/>
            <p:cNvSpPr txBox="1"/>
            <p:nvPr/>
          </p:nvSpPr>
          <p:spPr>
            <a:xfrm>
              <a:off x="3507738" y="4986940"/>
              <a:ext cx="341693" cy="372878"/>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400"/>
                <a:buFont typeface="Calibri"/>
                <a:buNone/>
              </a:pPr>
              <a:r>
                <a:t/>
              </a:r>
              <a:endParaRPr sz="1400">
                <a:solidFill>
                  <a:schemeClr val="dk1"/>
                </a:solidFill>
                <a:latin typeface="Sanchez"/>
                <a:ea typeface="Sanchez"/>
                <a:cs typeface="Sanchez"/>
                <a:sym typeface="Sanchez"/>
              </a:endParaRPr>
            </a:p>
          </p:txBody>
        </p:sp>
        <p:sp>
          <p:nvSpPr>
            <p:cNvPr id="482" name="Google Shape;482;p37"/>
            <p:cNvSpPr/>
            <p:nvPr/>
          </p:nvSpPr>
          <p:spPr>
            <a:xfrm>
              <a:off x="1289675" y="4252694"/>
              <a:ext cx="1841370" cy="1841370"/>
            </a:xfrm>
            <a:prstGeom prst="ellipse">
              <a:avLst/>
            </a:prstGeom>
            <a:solidFill>
              <a:srgbClr val="D0CECE"/>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37"/>
            <p:cNvSpPr txBox="1"/>
            <p:nvPr/>
          </p:nvSpPr>
          <p:spPr>
            <a:xfrm>
              <a:off x="1559337" y="4522356"/>
              <a:ext cx="1302046" cy="1302046"/>
            </a:xfrm>
            <a:prstGeom prst="rect">
              <a:avLst/>
            </a:prstGeom>
            <a:noFill/>
            <a:ln>
              <a:noFill/>
            </a:ln>
          </p:spPr>
          <p:txBody>
            <a:bodyPr anchorCtr="0" anchor="ctr" bIns="21575" lIns="21575" spcFirstLastPara="1" rIns="21575" wrap="square" tIns="21575">
              <a:noAutofit/>
            </a:bodyPr>
            <a:lstStyle/>
            <a:p>
              <a:pPr indent="0" lvl="0" marL="0" marR="0" rtl="0" algn="ctr">
                <a:lnSpc>
                  <a:spcPct val="90000"/>
                </a:lnSpc>
                <a:spcBef>
                  <a:spcPts val="0"/>
                </a:spcBef>
                <a:spcAft>
                  <a:spcPts val="0"/>
                </a:spcAft>
                <a:buClr>
                  <a:schemeClr val="dk1"/>
                </a:buClr>
                <a:buSzPts val="1700"/>
                <a:buFont typeface="Sanchez"/>
                <a:buNone/>
              </a:pPr>
              <a:r>
                <a:rPr lang="en-GB" sz="1700">
                  <a:solidFill>
                    <a:schemeClr val="dk1"/>
                  </a:solidFill>
                  <a:latin typeface="Sanchez"/>
                  <a:ea typeface="Sanchez"/>
                  <a:cs typeface="Sanchez"/>
                  <a:sym typeface="Sanchez"/>
                </a:rPr>
                <a:t>Connecting isolated families</a:t>
              </a:r>
              <a:endParaRPr/>
            </a:p>
          </p:txBody>
        </p:sp>
        <p:sp>
          <p:nvSpPr>
            <p:cNvPr id="484" name="Google Shape;484;p37"/>
            <p:cNvSpPr/>
            <p:nvPr/>
          </p:nvSpPr>
          <p:spPr>
            <a:xfrm rot="-6480000">
              <a:off x="1543752" y="3562198"/>
              <a:ext cx="488133" cy="621462"/>
            </a:xfrm>
            <a:prstGeom prst="rightArrow">
              <a:avLst>
                <a:gd fmla="val 60000" name="adj1"/>
                <a:gd fmla="val 50000" name="adj2"/>
              </a:avLst>
            </a:prstGeom>
            <a:solidFill>
              <a:srgbClr val="BABF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37"/>
            <p:cNvSpPr txBox="1"/>
            <p:nvPr/>
          </p:nvSpPr>
          <p:spPr>
            <a:xfrm rot="4320000">
              <a:off x="1639598" y="3756126"/>
              <a:ext cx="341693" cy="372878"/>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400"/>
                <a:buFont typeface="Calibri"/>
                <a:buNone/>
              </a:pPr>
              <a:r>
                <a:t/>
              </a:r>
              <a:endParaRPr sz="1400">
                <a:solidFill>
                  <a:schemeClr val="dk1"/>
                </a:solidFill>
                <a:latin typeface="Sanchez"/>
                <a:ea typeface="Sanchez"/>
                <a:cs typeface="Sanchez"/>
                <a:sym typeface="Sanchez"/>
              </a:endParaRPr>
            </a:p>
          </p:txBody>
        </p:sp>
        <p:sp>
          <p:nvSpPr>
            <p:cNvPr id="486" name="Google Shape;486;p37"/>
            <p:cNvSpPr/>
            <p:nvPr/>
          </p:nvSpPr>
          <p:spPr>
            <a:xfrm>
              <a:off x="436054" y="1625517"/>
              <a:ext cx="1841370" cy="1841370"/>
            </a:xfrm>
            <a:prstGeom prst="ellipse">
              <a:avLst/>
            </a:prstGeom>
            <a:solidFill>
              <a:srgbClr val="FECB0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37"/>
            <p:cNvSpPr txBox="1"/>
            <p:nvPr/>
          </p:nvSpPr>
          <p:spPr>
            <a:xfrm>
              <a:off x="705716" y="1895179"/>
              <a:ext cx="1302046" cy="1302046"/>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Clr>
                  <a:schemeClr val="dk1"/>
                </a:buClr>
                <a:buSzPts val="1550"/>
                <a:buFont typeface="Sanchez"/>
                <a:buNone/>
              </a:pPr>
              <a:r>
                <a:rPr lang="en-GB" sz="1550">
                  <a:solidFill>
                    <a:schemeClr val="dk1"/>
                  </a:solidFill>
                  <a:latin typeface="Sanchez"/>
                  <a:ea typeface="Sanchez"/>
                  <a:cs typeface="Sanchez"/>
                  <a:sym typeface="Sanchez"/>
                </a:rPr>
                <a:t>Bereavement</a:t>
              </a:r>
              <a:endParaRPr/>
            </a:p>
          </p:txBody>
        </p:sp>
        <p:sp>
          <p:nvSpPr>
            <p:cNvPr id="488" name="Google Shape;488;p37"/>
            <p:cNvSpPr/>
            <p:nvPr/>
          </p:nvSpPr>
          <p:spPr>
            <a:xfrm rot="-2160000">
              <a:off x="2218901" y="1431749"/>
              <a:ext cx="488133" cy="621462"/>
            </a:xfrm>
            <a:prstGeom prst="rightArrow">
              <a:avLst>
                <a:gd fmla="val 60000" name="adj1"/>
                <a:gd fmla="val 50000" name="adj2"/>
              </a:avLst>
            </a:prstGeom>
            <a:solidFill>
              <a:srgbClr val="BABFC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37"/>
            <p:cNvSpPr txBox="1"/>
            <p:nvPr/>
          </p:nvSpPr>
          <p:spPr>
            <a:xfrm rot="-2160000">
              <a:off x="2232885" y="1599079"/>
              <a:ext cx="341693" cy="372878"/>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400"/>
                <a:buFont typeface="Calibri"/>
                <a:buNone/>
              </a:pPr>
              <a:r>
                <a:t/>
              </a:r>
              <a:endParaRPr sz="1400">
                <a:solidFill>
                  <a:schemeClr val="dk1"/>
                </a:solidFill>
                <a:latin typeface="Sanchez"/>
                <a:ea typeface="Sanchez"/>
                <a:cs typeface="Sanchez"/>
                <a:sym typeface="Sanchez"/>
              </a:endParaRPr>
            </a:p>
          </p:txBody>
        </p:sp>
      </p:grpSp>
      <p:sp>
        <p:nvSpPr>
          <p:cNvPr descr="First ever virtual children's hospice launches in the UK - ehospice" id="490" name="Google Shape;490;p37"/>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1" name="Google Shape;491;p37"/>
          <p:cNvSpPr/>
          <p:nvPr/>
        </p:nvSpPr>
        <p:spPr>
          <a:xfrm>
            <a:off x="5977217" y="3244334"/>
            <a:ext cx="237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dk1"/>
                </a:solidFill>
                <a:latin typeface="Calibri"/>
                <a:ea typeface="Calibri"/>
                <a:cs typeface="Calibri"/>
                <a:sym typeface="Calibri"/>
              </a:rPr>
              <a:t> </a:t>
            </a:r>
            <a:endParaRPr/>
          </a:p>
        </p:txBody>
      </p:sp>
      <p:pic>
        <p:nvPicPr>
          <p:cNvPr id="492" name="Google Shape;492;p37"/>
          <p:cNvPicPr preferRelativeResize="0"/>
          <p:nvPr/>
        </p:nvPicPr>
        <p:blipFill rotWithShape="1">
          <a:blip r:embed="rId3">
            <a:alphaModFix/>
          </a:blip>
          <a:srcRect b="0" l="10715" r="10162" t="10481"/>
          <a:stretch/>
        </p:blipFill>
        <p:spPr>
          <a:xfrm>
            <a:off x="1832654" y="2555874"/>
            <a:ext cx="2497939" cy="1746251"/>
          </a:xfrm>
          <a:prstGeom prst="rect">
            <a:avLst/>
          </a:prstGeom>
          <a:noFill/>
          <a:ln>
            <a:noFill/>
          </a:ln>
        </p:spPr>
      </p:pic>
      <p:sp>
        <p:nvSpPr>
          <p:cNvPr id="493" name="Google Shape;493;p37"/>
          <p:cNvSpPr txBox="1"/>
          <p:nvPr/>
        </p:nvSpPr>
        <p:spPr>
          <a:xfrm>
            <a:off x="6358076" y="160339"/>
            <a:ext cx="5315355" cy="4141786"/>
          </a:xfrm>
          <a:prstGeom prst="rect">
            <a:avLst/>
          </a:prstGeom>
          <a:solidFill>
            <a:srgbClr val="FECB00"/>
          </a:solidFill>
          <a:ln>
            <a:noFill/>
          </a:ln>
        </p:spPr>
        <p:txBody>
          <a:bodyPr anchorCtr="0" anchor="t" bIns="45700" lIns="91425" spcFirstLastPara="1" rIns="91425" wrap="square" tIns="45700">
            <a:normAutofit/>
          </a:bodyPr>
          <a:lstStyle/>
          <a:p>
            <a:pPr indent="0" lvl="0" marL="95250" marR="0" rtl="0" algn="l">
              <a:lnSpc>
                <a:spcPct val="90000"/>
              </a:lnSpc>
              <a:spcBef>
                <a:spcPts val="0"/>
              </a:spcBef>
              <a:spcAft>
                <a:spcPts val="0"/>
              </a:spcAft>
              <a:buClr>
                <a:schemeClr val="dk1"/>
              </a:buClr>
              <a:buSzPts val="2400"/>
              <a:buFont typeface="Arial"/>
              <a:buNone/>
            </a:pPr>
            <a:r>
              <a:rPr lang="en-GB" sz="2400">
                <a:solidFill>
                  <a:schemeClr val="dk1"/>
                </a:solidFill>
                <a:latin typeface="Sanchez"/>
                <a:ea typeface="Sanchez"/>
                <a:cs typeface="Sanchez"/>
                <a:sym typeface="Sanchez"/>
              </a:rPr>
              <a:t>“I used a Facebook page linked to my child’s condition for bereavement support.  Its OK, but it’s really about families stuck in their grief.</a:t>
            </a:r>
            <a:endParaRPr/>
          </a:p>
          <a:p>
            <a:pPr indent="0" lvl="0" marL="95250" marR="0" rtl="0" algn="l">
              <a:lnSpc>
                <a:spcPct val="90000"/>
              </a:lnSpc>
              <a:spcBef>
                <a:spcPts val="1000"/>
              </a:spcBef>
              <a:spcAft>
                <a:spcPts val="0"/>
              </a:spcAft>
              <a:buClr>
                <a:schemeClr val="dk1"/>
              </a:buClr>
              <a:buSzPts val="2400"/>
              <a:buFont typeface="Arial"/>
              <a:buNone/>
            </a:pPr>
            <a:r>
              <a:t/>
            </a:r>
            <a:endParaRPr sz="2400">
              <a:solidFill>
                <a:schemeClr val="dk1"/>
              </a:solidFill>
              <a:latin typeface="Sanchez"/>
              <a:ea typeface="Sanchez"/>
              <a:cs typeface="Sanchez"/>
              <a:sym typeface="Sanchez"/>
            </a:endParaRPr>
          </a:p>
          <a:p>
            <a:pPr indent="0" lvl="0" marL="95250" marR="0" rtl="0" algn="l">
              <a:lnSpc>
                <a:spcPct val="90000"/>
              </a:lnSpc>
              <a:spcBef>
                <a:spcPts val="1000"/>
              </a:spcBef>
              <a:spcAft>
                <a:spcPts val="0"/>
              </a:spcAft>
              <a:buClr>
                <a:schemeClr val="dk1"/>
              </a:buClr>
              <a:buSzPts val="2400"/>
              <a:buFont typeface="Arial"/>
              <a:buNone/>
            </a:pPr>
            <a:r>
              <a:rPr lang="en-GB" sz="2400">
                <a:solidFill>
                  <a:schemeClr val="dk1"/>
                </a:solidFill>
                <a:latin typeface="Sanchez"/>
                <a:ea typeface="Sanchez"/>
                <a:cs typeface="Sanchez"/>
                <a:sym typeface="Sanchez"/>
              </a:rPr>
              <a:t>Having a group run by someone experienced helps me see things differently and begin to live a new life without my child.”</a:t>
            </a:r>
            <a:endParaRPr/>
          </a:p>
          <a:p>
            <a:pPr indent="0" lvl="0" marL="95250" marR="0" rtl="0" algn="r">
              <a:lnSpc>
                <a:spcPct val="90000"/>
              </a:lnSpc>
              <a:spcBef>
                <a:spcPts val="1000"/>
              </a:spcBef>
              <a:spcAft>
                <a:spcPts val="0"/>
              </a:spcAft>
              <a:buClr>
                <a:schemeClr val="dk1"/>
              </a:buClr>
              <a:buSzPts val="2000"/>
              <a:buFont typeface="Arial"/>
              <a:buNone/>
            </a:pPr>
            <a:r>
              <a:rPr i="1" lang="en-GB" sz="2000">
                <a:solidFill>
                  <a:schemeClr val="dk1"/>
                </a:solidFill>
                <a:latin typeface="Sanchez"/>
                <a:ea typeface="Sanchez"/>
                <a:cs typeface="Sanchez"/>
                <a:sym typeface="Sanchez"/>
              </a:rPr>
              <a:t>- Parent</a:t>
            </a:r>
            <a:endParaRPr i="1" sz="2800">
              <a:solidFill>
                <a:schemeClr val="dk1"/>
              </a:solidFill>
              <a:latin typeface="Sanchez"/>
              <a:ea typeface="Sanchez"/>
              <a:cs typeface="Sanchez"/>
              <a:sym typeface="Sanchez"/>
            </a:endParaRPr>
          </a:p>
        </p:txBody>
      </p:sp>
      <p:pic>
        <p:nvPicPr>
          <p:cNvPr id="494" name="Google Shape;494;p37"/>
          <p:cNvPicPr preferRelativeResize="0"/>
          <p:nvPr/>
        </p:nvPicPr>
        <p:blipFill rotWithShape="1">
          <a:blip r:embed="rId4">
            <a:alphaModFix/>
          </a:blip>
          <a:srcRect b="0" l="0" r="0" t="0"/>
          <a:stretch/>
        </p:blipFill>
        <p:spPr>
          <a:xfrm>
            <a:off x="5718653" y="4225924"/>
            <a:ext cx="4989613" cy="247173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38"/>
          <p:cNvSpPr txBox="1"/>
          <p:nvPr>
            <p:ph type="title"/>
          </p:nvPr>
        </p:nvSpPr>
        <p:spPr>
          <a:xfrm>
            <a:off x="838200" y="735845"/>
            <a:ext cx="10960100" cy="739775"/>
          </a:xfrm>
          <a:prstGeom prst="rect">
            <a:avLst/>
          </a:prstGeom>
          <a:solidFill>
            <a:srgbClr val="FECB0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Sanchez"/>
              <a:buNone/>
            </a:pPr>
            <a:r>
              <a:rPr lang="en-GB" sz="3600"/>
              <a:t>	</a:t>
            </a:r>
            <a:r>
              <a:rPr lang="en-GB" sz="3300"/>
              <a:t>Start small with staff keen to innovate</a:t>
            </a:r>
            <a:endParaRPr/>
          </a:p>
        </p:txBody>
      </p:sp>
      <p:sp>
        <p:nvSpPr>
          <p:cNvPr id="500" name="Google Shape;500;p38"/>
          <p:cNvSpPr txBox="1"/>
          <p:nvPr/>
        </p:nvSpPr>
        <p:spPr>
          <a:xfrm>
            <a:off x="838200" y="1601033"/>
            <a:ext cx="10960100" cy="739775"/>
          </a:xfrm>
          <a:prstGeom prst="rect">
            <a:avLst/>
          </a:prstGeom>
          <a:solidFill>
            <a:srgbClr val="FECB00"/>
          </a:solidFill>
          <a:ln>
            <a:noFill/>
          </a:ln>
        </p:spPr>
        <p:txBody>
          <a:bodyPr anchorCtr="0" anchor="ctr" bIns="45700" lIns="91425" spcFirstLastPara="1" rIns="91425" wrap="square" tIns="45700">
            <a:normAutofit fontScale="92500"/>
          </a:bodyPr>
          <a:lstStyle/>
          <a:p>
            <a:pPr indent="0" lvl="0" marL="0" marR="0" rtl="0" algn="l">
              <a:lnSpc>
                <a:spcPct val="90000"/>
              </a:lnSpc>
              <a:spcBef>
                <a:spcPts val="0"/>
              </a:spcBef>
              <a:spcAft>
                <a:spcPts val="0"/>
              </a:spcAft>
              <a:buClr>
                <a:schemeClr val="dk1"/>
              </a:buClr>
              <a:buSzPct val="100000"/>
              <a:buFont typeface="Sanchez"/>
              <a:buNone/>
            </a:pPr>
            <a:r>
              <a:rPr lang="en-GB" sz="3600">
                <a:solidFill>
                  <a:schemeClr val="dk1"/>
                </a:solidFill>
                <a:latin typeface="Sanchez"/>
                <a:ea typeface="Sanchez"/>
                <a:cs typeface="Sanchez"/>
                <a:sym typeface="Sanchez"/>
              </a:rPr>
              <a:t>	Keep tech simple &amp; accessible (staff &amp; families)</a:t>
            </a:r>
            <a:endParaRPr/>
          </a:p>
        </p:txBody>
      </p:sp>
      <p:sp>
        <p:nvSpPr>
          <p:cNvPr id="501" name="Google Shape;501;p38"/>
          <p:cNvSpPr txBox="1"/>
          <p:nvPr/>
        </p:nvSpPr>
        <p:spPr>
          <a:xfrm>
            <a:off x="838200" y="2488444"/>
            <a:ext cx="10960100" cy="739775"/>
          </a:xfrm>
          <a:prstGeom prst="rect">
            <a:avLst/>
          </a:prstGeom>
          <a:solidFill>
            <a:srgbClr val="FECB00"/>
          </a:solidFill>
          <a:ln>
            <a:noFill/>
          </a:ln>
        </p:spPr>
        <p:txBody>
          <a:bodyPr anchorCtr="0" anchor="ctr" bIns="45700" lIns="91425" spcFirstLastPara="1" rIns="91425" wrap="square" tIns="45700">
            <a:normAutofit fontScale="92500"/>
          </a:bodyPr>
          <a:lstStyle/>
          <a:p>
            <a:pPr indent="0" lvl="0" marL="0" marR="0" rtl="0" algn="l">
              <a:lnSpc>
                <a:spcPct val="90000"/>
              </a:lnSpc>
              <a:spcBef>
                <a:spcPts val="0"/>
              </a:spcBef>
              <a:spcAft>
                <a:spcPts val="0"/>
              </a:spcAft>
              <a:buClr>
                <a:schemeClr val="dk1"/>
              </a:buClr>
              <a:buSzPct val="100000"/>
              <a:buFont typeface="Sanchez"/>
              <a:buNone/>
            </a:pPr>
            <a:r>
              <a:rPr lang="en-GB" sz="3600">
                <a:solidFill>
                  <a:schemeClr val="dk1"/>
                </a:solidFill>
                <a:latin typeface="Sanchez"/>
                <a:ea typeface="Sanchez"/>
                <a:cs typeface="Sanchez"/>
                <a:sym typeface="Sanchez"/>
              </a:rPr>
              <a:t>	Not everything works virtually – but much does</a:t>
            </a:r>
            <a:endParaRPr/>
          </a:p>
        </p:txBody>
      </p:sp>
      <p:sp>
        <p:nvSpPr>
          <p:cNvPr id="502" name="Google Shape;502;p38"/>
          <p:cNvSpPr txBox="1"/>
          <p:nvPr/>
        </p:nvSpPr>
        <p:spPr>
          <a:xfrm>
            <a:off x="838200" y="3375855"/>
            <a:ext cx="10960100" cy="739775"/>
          </a:xfrm>
          <a:prstGeom prst="rect">
            <a:avLst/>
          </a:prstGeom>
          <a:solidFill>
            <a:srgbClr val="FECB00"/>
          </a:solid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3300"/>
              <a:buFont typeface="Sanchez"/>
              <a:buNone/>
            </a:pPr>
            <a:r>
              <a:rPr lang="en-GB" sz="3300">
                <a:solidFill>
                  <a:schemeClr val="dk1"/>
                </a:solidFill>
                <a:latin typeface="Sanchez"/>
                <a:ea typeface="Sanchez"/>
                <a:cs typeface="Sanchez"/>
                <a:sym typeface="Sanchez"/>
              </a:rPr>
              <a:t>	Services must respond to family preferences</a:t>
            </a:r>
            <a:endParaRPr/>
          </a:p>
        </p:txBody>
      </p:sp>
      <p:sp>
        <p:nvSpPr>
          <p:cNvPr id="503" name="Google Shape;503;p38"/>
          <p:cNvSpPr txBox="1"/>
          <p:nvPr/>
        </p:nvSpPr>
        <p:spPr>
          <a:xfrm>
            <a:off x="838200" y="4268024"/>
            <a:ext cx="10960100" cy="739775"/>
          </a:xfrm>
          <a:prstGeom prst="rect">
            <a:avLst/>
          </a:prstGeom>
          <a:solidFill>
            <a:srgbClr val="FECB00"/>
          </a:solid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3300"/>
              <a:buFont typeface="Sanchez"/>
              <a:buNone/>
            </a:pPr>
            <a:r>
              <a:rPr lang="en-GB" sz="3300">
                <a:solidFill>
                  <a:schemeClr val="dk1"/>
                </a:solidFill>
                <a:latin typeface="Sanchez"/>
                <a:ea typeface="Sanchez"/>
                <a:cs typeface="Sanchez"/>
                <a:sym typeface="Sanchez"/>
              </a:rPr>
              <a:t>	Clinical skills are vital</a:t>
            </a:r>
            <a:endParaRPr/>
          </a:p>
        </p:txBody>
      </p:sp>
      <p:sp>
        <p:nvSpPr>
          <p:cNvPr id="504" name="Google Shape;504;p38"/>
          <p:cNvSpPr txBox="1"/>
          <p:nvPr/>
        </p:nvSpPr>
        <p:spPr>
          <a:xfrm>
            <a:off x="838200" y="5160193"/>
            <a:ext cx="10960100" cy="739775"/>
          </a:xfrm>
          <a:prstGeom prst="rect">
            <a:avLst/>
          </a:prstGeom>
          <a:solidFill>
            <a:srgbClr val="FECB00"/>
          </a:solid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3300"/>
              <a:buFont typeface="Sanchez"/>
              <a:buNone/>
            </a:pPr>
            <a:r>
              <a:rPr lang="en-GB" sz="3300">
                <a:solidFill>
                  <a:schemeClr val="dk1"/>
                </a:solidFill>
                <a:latin typeface="Sanchez"/>
                <a:ea typeface="Sanchez"/>
                <a:cs typeface="Sanchez"/>
                <a:sym typeface="Sanchez"/>
              </a:rPr>
              <a:t>	Partnerships and relationships are key</a:t>
            </a:r>
            <a:endParaRPr/>
          </a:p>
        </p:txBody>
      </p:sp>
      <p:sp>
        <p:nvSpPr>
          <p:cNvPr id="505" name="Google Shape;505;p38"/>
          <p:cNvSpPr txBox="1"/>
          <p:nvPr/>
        </p:nvSpPr>
        <p:spPr>
          <a:xfrm>
            <a:off x="1699985" y="5947709"/>
            <a:ext cx="7492142" cy="739775"/>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FECB00"/>
              </a:buClr>
              <a:buSzPts val="3300"/>
              <a:buFont typeface="Sanchez"/>
              <a:buNone/>
            </a:pPr>
            <a:r>
              <a:rPr b="1" lang="en-GB" sz="3300">
                <a:solidFill>
                  <a:srgbClr val="FECB00"/>
                </a:solidFill>
                <a:latin typeface="Sanchez"/>
                <a:ea typeface="Sanchez"/>
                <a:cs typeface="Sanchez"/>
                <a:sym typeface="Sanchez"/>
              </a:rPr>
              <a:t>More care, more often, more places</a:t>
            </a:r>
            <a:endParaRPr/>
          </a:p>
        </p:txBody>
      </p:sp>
      <p:sp>
        <p:nvSpPr>
          <p:cNvPr id="506" name="Google Shape;506;p38"/>
          <p:cNvSpPr/>
          <p:nvPr/>
        </p:nvSpPr>
        <p:spPr>
          <a:xfrm rot="5400000">
            <a:off x="649288" y="5807848"/>
            <a:ext cx="711200" cy="739775"/>
          </a:xfrm>
          <a:prstGeom prst="bentUpArrow">
            <a:avLst>
              <a:gd fmla="val 25000" name="adj1"/>
              <a:gd fmla="val 25000" name="adj2"/>
              <a:gd fmla="val 25000" name="adj3"/>
            </a:avLst>
          </a:prstGeom>
          <a:solidFill>
            <a:srgbClr val="FECB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7" name="Google Shape;507;p38"/>
          <p:cNvSpPr/>
          <p:nvPr/>
        </p:nvSpPr>
        <p:spPr>
          <a:xfrm>
            <a:off x="344488" y="735845"/>
            <a:ext cx="785812" cy="739775"/>
          </a:xfrm>
          <a:prstGeom prst="ellipse">
            <a:avLst/>
          </a:prstGeom>
          <a:solidFill>
            <a:srgbClr val="171616"/>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4800">
                <a:solidFill>
                  <a:srgbClr val="FECB00"/>
                </a:solidFill>
                <a:latin typeface="Sanchez"/>
                <a:ea typeface="Sanchez"/>
                <a:cs typeface="Sanchez"/>
                <a:sym typeface="Sanchez"/>
              </a:rPr>
              <a:t>1</a:t>
            </a:r>
            <a:endParaRPr/>
          </a:p>
        </p:txBody>
      </p:sp>
      <p:sp>
        <p:nvSpPr>
          <p:cNvPr id="508" name="Google Shape;508;p38"/>
          <p:cNvSpPr/>
          <p:nvPr/>
        </p:nvSpPr>
        <p:spPr>
          <a:xfrm>
            <a:off x="344488" y="1593106"/>
            <a:ext cx="785812" cy="739775"/>
          </a:xfrm>
          <a:prstGeom prst="ellipse">
            <a:avLst/>
          </a:prstGeom>
          <a:solidFill>
            <a:srgbClr val="171616"/>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4800">
                <a:solidFill>
                  <a:srgbClr val="FECB00"/>
                </a:solidFill>
                <a:latin typeface="Sanchez"/>
                <a:ea typeface="Sanchez"/>
                <a:cs typeface="Sanchez"/>
                <a:sym typeface="Sanchez"/>
              </a:rPr>
              <a:t>2</a:t>
            </a:r>
            <a:endParaRPr/>
          </a:p>
        </p:txBody>
      </p:sp>
      <p:sp>
        <p:nvSpPr>
          <p:cNvPr id="509" name="Google Shape;509;p38"/>
          <p:cNvSpPr/>
          <p:nvPr/>
        </p:nvSpPr>
        <p:spPr>
          <a:xfrm>
            <a:off x="344488" y="2488444"/>
            <a:ext cx="785812" cy="739775"/>
          </a:xfrm>
          <a:prstGeom prst="ellipse">
            <a:avLst/>
          </a:prstGeom>
          <a:solidFill>
            <a:srgbClr val="171616"/>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4800">
                <a:solidFill>
                  <a:srgbClr val="FECB00"/>
                </a:solidFill>
                <a:latin typeface="Sanchez"/>
                <a:ea typeface="Sanchez"/>
                <a:cs typeface="Sanchez"/>
                <a:sym typeface="Sanchez"/>
              </a:rPr>
              <a:t>3</a:t>
            </a:r>
            <a:endParaRPr/>
          </a:p>
        </p:txBody>
      </p:sp>
      <p:sp>
        <p:nvSpPr>
          <p:cNvPr id="510" name="Google Shape;510;p38"/>
          <p:cNvSpPr/>
          <p:nvPr/>
        </p:nvSpPr>
        <p:spPr>
          <a:xfrm>
            <a:off x="344488" y="3369897"/>
            <a:ext cx="785812" cy="739775"/>
          </a:xfrm>
          <a:prstGeom prst="ellipse">
            <a:avLst/>
          </a:prstGeom>
          <a:solidFill>
            <a:srgbClr val="171616"/>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4800">
                <a:solidFill>
                  <a:srgbClr val="FECB00"/>
                </a:solidFill>
                <a:latin typeface="Sanchez"/>
                <a:ea typeface="Sanchez"/>
                <a:cs typeface="Sanchez"/>
                <a:sym typeface="Sanchez"/>
              </a:rPr>
              <a:t>4</a:t>
            </a:r>
            <a:endParaRPr/>
          </a:p>
        </p:txBody>
      </p:sp>
      <p:sp>
        <p:nvSpPr>
          <p:cNvPr id="511" name="Google Shape;511;p38"/>
          <p:cNvSpPr/>
          <p:nvPr/>
        </p:nvSpPr>
        <p:spPr>
          <a:xfrm>
            <a:off x="344488" y="4262066"/>
            <a:ext cx="785812" cy="739775"/>
          </a:xfrm>
          <a:prstGeom prst="ellipse">
            <a:avLst/>
          </a:prstGeom>
          <a:solidFill>
            <a:srgbClr val="171616"/>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4800">
                <a:solidFill>
                  <a:srgbClr val="FECB00"/>
                </a:solidFill>
                <a:latin typeface="Sanchez"/>
                <a:ea typeface="Sanchez"/>
                <a:cs typeface="Sanchez"/>
                <a:sym typeface="Sanchez"/>
              </a:rPr>
              <a:t>5</a:t>
            </a:r>
            <a:endParaRPr/>
          </a:p>
        </p:txBody>
      </p:sp>
      <p:sp>
        <p:nvSpPr>
          <p:cNvPr id="512" name="Google Shape;512;p38"/>
          <p:cNvSpPr/>
          <p:nvPr/>
        </p:nvSpPr>
        <p:spPr>
          <a:xfrm>
            <a:off x="344488" y="5148277"/>
            <a:ext cx="785812" cy="739775"/>
          </a:xfrm>
          <a:prstGeom prst="ellipse">
            <a:avLst/>
          </a:prstGeom>
          <a:solidFill>
            <a:srgbClr val="171616"/>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GB" sz="4800">
                <a:solidFill>
                  <a:srgbClr val="FECB00"/>
                </a:solidFill>
                <a:latin typeface="Sanchez"/>
                <a:ea typeface="Sanchez"/>
                <a:cs typeface="Sanchez"/>
                <a:sym typeface="Sanchez"/>
              </a:rPr>
              <a:t>6</a:t>
            </a:r>
            <a:endParaRPr/>
          </a:p>
        </p:txBody>
      </p:sp>
      <p:sp>
        <p:nvSpPr>
          <p:cNvPr id="513" name="Google Shape;513;p38"/>
          <p:cNvSpPr/>
          <p:nvPr/>
        </p:nvSpPr>
        <p:spPr>
          <a:xfrm>
            <a:off x="292099" y="27145"/>
            <a:ext cx="1160780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3600">
                <a:solidFill>
                  <a:schemeClr val="dk1"/>
                </a:solidFill>
                <a:latin typeface="Sanchez"/>
                <a:ea typeface="Sanchez"/>
                <a:cs typeface="Sanchez"/>
                <a:sym typeface="Sanchez"/>
              </a:rPr>
              <a:t>Key learnings </a:t>
            </a:r>
            <a:endParaRPr sz="66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39"/>
          <p:cNvSpPr/>
          <p:nvPr/>
        </p:nvSpPr>
        <p:spPr>
          <a:xfrm>
            <a:off x="3222472" y="2293928"/>
            <a:ext cx="5747055" cy="156966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3200">
                <a:solidFill>
                  <a:schemeClr val="dk1"/>
                </a:solidFill>
                <a:latin typeface="Sanchez"/>
                <a:ea typeface="Sanchez"/>
                <a:cs typeface="Sanchez"/>
                <a:sym typeface="Sanchez"/>
              </a:rPr>
              <a:t>Placeholder slide – play ‘Sum up CHAS in one word’ video</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2019-08-22T12:15:05Z</dcterms:created>
  <dc:creator>Rami Okasha</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0x01010010CE8209E1783C4EA8DA9243232277D0</vt:lpwstr>
  </property>
</Properties>
</file>