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7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88" r:id="rId2"/>
    <p:sldMasterId id="2147483819" r:id="rId3"/>
    <p:sldMasterId id="2147483856" r:id="rId4"/>
  </p:sldMasterIdLst>
  <p:notesMasterIdLst>
    <p:notesMasterId r:id="rId53"/>
  </p:notesMasterIdLst>
  <p:sldIdLst>
    <p:sldId id="258" r:id="rId5"/>
    <p:sldId id="267" r:id="rId6"/>
    <p:sldId id="2145707292" r:id="rId7"/>
    <p:sldId id="2145707311" r:id="rId8"/>
    <p:sldId id="268" r:id="rId9"/>
    <p:sldId id="2145707351" r:id="rId10"/>
    <p:sldId id="2145707373" r:id="rId11"/>
    <p:sldId id="2145707353" r:id="rId12"/>
    <p:sldId id="2145707337" r:id="rId13"/>
    <p:sldId id="1947" r:id="rId14"/>
    <p:sldId id="2145707295" r:id="rId15"/>
    <p:sldId id="2145707343" r:id="rId16"/>
    <p:sldId id="2145707379" r:id="rId17"/>
    <p:sldId id="2145707385" r:id="rId18"/>
    <p:sldId id="2145707297" r:id="rId19"/>
    <p:sldId id="2145707298" r:id="rId20"/>
    <p:sldId id="2145707300" r:id="rId21"/>
    <p:sldId id="2145707302" r:id="rId22"/>
    <p:sldId id="269" r:id="rId23"/>
    <p:sldId id="2145707375" r:id="rId24"/>
    <p:sldId id="2145707318" r:id="rId25"/>
    <p:sldId id="2145707374" r:id="rId26"/>
    <p:sldId id="2145707376" r:id="rId27"/>
    <p:sldId id="2145707316" r:id="rId28"/>
    <p:sldId id="2145707369" r:id="rId29"/>
    <p:sldId id="2145707321" r:id="rId30"/>
    <p:sldId id="2145707323" r:id="rId31"/>
    <p:sldId id="2145707326" r:id="rId32"/>
    <p:sldId id="2145707328" r:id="rId33"/>
    <p:sldId id="2145707330" r:id="rId34"/>
    <p:sldId id="2145707340" r:id="rId35"/>
    <p:sldId id="2145707331" r:id="rId36"/>
    <p:sldId id="2145707341" r:id="rId37"/>
    <p:sldId id="2145707332" r:id="rId38"/>
    <p:sldId id="2145707372" r:id="rId39"/>
    <p:sldId id="2145707336" r:id="rId40"/>
    <p:sldId id="2145707345" r:id="rId41"/>
    <p:sldId id="2145707349" r:id="rId42"/>
    <p:sldId id="2145707338" r:id="rId43"/>
    <p:sldId id="2145707355" r:id="rId44"/>
    <p:sldId id="2145707356" r:id="rId45"/>
    <p:sldId id="2145707357" r:id="rId46"/>
    <p:sldId id="2145707359" r:id="rId47"/>
    <p:sldId id="2145707360" r:id="rId48"/>
    <p:sldId id="2145707384" r:id="rId49"/>
    <p:sldId id="2145707378" r:id="rId50"/>
    <p:sldId id="2145707383" r:id="rId51"/>
    <p:sldId id="2145707361" r:id="rId5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5563"/>
    <a:srgbClr val="26A6C0"/>
    <a:srgbClr val="00A499"/>
    <a:srgbClr val="83D3CD"/>
    <a:srgbClr val="003087"/>
    <a:srgbClr val="52C2BA"/>
    <a:srgbClr val="AFE4EF"/>
    <a:srgbClr val="97CBFF"/>
    <a:srgbClr val="B8E6E3"/>
    <a:srgbClr val="9FC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Patient</a:t>
            </a:r>
            <a:r>
              <a:rPr lang="en-GB" baseline="0" dirty="0"/>
              <a:t> age</a:t>
            </a:r>
            <a:endParaRPr lang="en-GB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7773111535939192E-2"/>
          <c:y val="0.13047955484056856"/>
          <c:w val="0.88279583593870115"/>
          <c:h val="0.71766283631320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Sheet3!$B$3</c:f>
              <c:strCache>
                <c:ptCount val="1"/>
                <c:pt idx="0">
                  <c:v>Number of patients</c:v>
                </c:pt>
              </c:strCache>
            </c:strRef>
          </c:tx>
          <c:spPr>
            <a:solidFill>
              <a:srgbClr val="00308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Sheet3!$A$4:$A$11</c:f>
              <c:strCache>
                <c:ptCount val="8"/>
                <c:pt idx="0">
                  <c:v>&lt; 20</c:v>
                </c:pt>
                <c:pt idx="1">
                  <c:v>20-29</c:v>
                </c:pt>
                <c:pt idx="2">
                  <c:v>30-39</c:v>
                </c:pt>
                <c:pt idx="3">
                  <c:v>40-49</c:v>
                </c:pt>
                <c:pt idx="4">
                  <c:v>50-59</c:v>
                </c:pt>
                <c:pt idx="5">
                  <c:v>60-69</c:v>
                </c:pt>
                <c:pt idx="6">
                  <c:v>70-79</c:v>
                </c:pt>
                <c:pt idx="7">
                  <c:v>≥ 80</c:v>
                </c:pt>
              </c:strCache>
            </c:strRef>
          </c:cat>
          <c:val>
            <c:numRef>
              <c:f>Sheet3!$B$4:$B$11</c:f>
              <c:numCache>
                <c:formatCode>General</c:formatCode>
                <c:ptCount val="8"/>
                <c:pt idx="0">
                  <c:v>2</c:v>
                </c:pt>
                <c:pt idx="1">
                  <c:v>4</c:v>
                </c:pt>
                <c:pt idx="2">
                  <c:v>3</c:v>
                </c:pt>
                <c:pt idx="3">
                  <c:v>7</c:v>
                </c:pt>
                <c:pt idx="4">
                  <c:v>6</c:v>
                </c:pt>
                <c:pt idx="5">
                  <c:v>17</c:v>
                </c:pt>
                <c:pt idx="6">
                  <c:v>10</c:v>
                </c:pt>
                <c:pt idx="7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5B-46C7-8598-C53A46125C4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14392200"/>
        <c:axId val="1014393280"/>
      </c:barChart>
      <c:catAx>
        <c:axId val="101439220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Age</a:t>
                </a:r>
                <a:r>
                  <a:rPr lang="en-GB" baseline="0" dirty="0"/>
                  <a:t> range</a:t>
                </a:r>
                <a:endParaRPr lang="en-GB" dirty="0"/>
              </a:p>
            </c:rich>
          </c:tx>
          <c:layout>
            <c:manualLayout>
              <c:xMode val="edge"/>
              <c:yMode val="edge"/>
              <c:x val="0.48002778126431833"/>
              <c:y val="0.9136257369870780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4393280"/>
        <c:crosses val="autoZero"/>
        <c:auto val="1"/>
        <c:lblAlgn val="ctr"/>
        <c:lblOffset val="100"/>
        <c:noMultiLvlLbl val="0"/>
      </c:catAx>
      <c:valAx>
        <c:axId val="1014393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Number</a:t>
                </a:r>
                <a:r>
                  <a:rPr lang="en-GB" baseline="0" dirty="0"/>
                  <a:t> of patients</a:t>
                </a:r>
                <a:endParaRPr lang="en-GB" dirty="0"/>
              </a:p>
            </c:rich>
          </c:tx>
          <c:layout>
            <c:manualLayout>
              <c:xMode val="edge"/>
              <c:yMode val="edge"/>
              <c:x val="1.5807305917563526E-2"/>
              <c:y val="0.3146417639419374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4392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19050">
      <a:solidFill>
        <a:schemeClr val="accent1"/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Sheet3!$Q$7</c:f>
              <c:strCache>
                <c:ptCount val="1"/>
                <c:pt idx="0">
                  <c:v>Cumulative admissions</c:v>
                </c:pt>
              </c:strCache>
            </c:strRef>
          </c:tx>
          <c:spPr>
            <a:solidFill>
              <a:srgbClr val="00308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Sheet3!$N$8:$N$17</c:f>
              <c:strCache>
                <c:ptCount val="10"/>
                <c:pt idx="0">
                  <c:v>22nd-28th Jan</c:v>
                </c:pt>
                <c:pt idx="1">
                  <c:v>29th Jan-4th Feb </c:v>
                </c:pt>
                <c:pt idx="2">
                  <c:v>5th -11th Feb</c:v>
                </c:pt>
                <c:pt idx="3">
                  <c:v>12th-18th Feb</c:v>
                </c:pt>
                <c:pt idx="4">
                  <c:v>19th-25th Feb</c:v>
                </c:pt>
                <c:pt idx="5">
                  <c:v>26th Feb -3rd March</c:v>
                </c:pt>
                <c:pt idx="6">
                  <c:v>4th-10th March</c:v>
                </c:pt>
                <c:pt idx="7">
                  <c:v>11th-17th March</c:v>
                </c:pt>
                <c:pt idx="8">
                  <c:v>18th-24th March</c:v>
                </c:pt>
                <c:pt idx="9">
                  <c:v>25th-31st March</c:v>
                </c:pt>
              </c:strCache>
            </c:strRef>
          </c:cat>
          <c:val>
            <c:numRef>
              <c:f>Sheet3!$Q$8:$Q$17</c:f>
              <c:numCache>
                <c:formatCode>General</c:formatCode>
                <c:ptCount val="10"/>
                <c:pt idx="0">
                  <c:v>5</c:v>
                </c:pt>
                <c:pt idx="1">
                  <c:v>8</c:v>
                </c:pt>
                <c:pt idx="2">
                  <c:v>14</c:v>
                </c:pt>
                <c:pt idx="3">
                  <c:v>18</c:v>
                </c:pt>
                <c:pt idx="4">
                  <c:v>24</c:v>
                </c:pt>
                <c:pt idx="5">
                  <c:v>29</c:v>
                </c:pt>
                <c:pt idx="6">
                  <c:v>36</c:v>
                </c:pt>
                <c:pt idx="7">
                  <c:v>46</c:v>
                </c:pt>
                <c:pt idx="8">
                  <c:v>48</c:v>
                </c:pt>
                <c:pt idx="9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AF-4606-AB3E-D156888826E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64842784"/>
        <c:axId val="1064843864"/>
      </c:barChart>
      <c:catAx>
        <c:axId val="1064842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00206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4843864"/>
        <c:crosses val="autoZero"/>
        <c:auto val="1"/>
        <c:lblAlgn val="ctr"/>
        <c:lblOffset val="100"/>
        <c:noMultiLvlLbl val="0"/>
      </c:catAx>
      <c:valAx>
        <c:axId val="106484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Number</a:t>
                </a:r>
                <a:r>
                  <a:rPr lang="en-GB" baseline="0"/>
                  <a:t> of patients</a:t>
                </a:r>
                <a:endParaRPr lang="en-GB"/>
              </a:p>
            </c:rich>
          </c:tx>
          <c:layout>
            <c:manualLayout>
              <c:xMode val="edge"/>
              <c:yMode val="edge"/>
              <c:x val="1.2580689171279332E-2"/>
              <c:y val="0.278989108397378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4842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19050">
      <a:solidFill>
        <a:schemeClr val="accent1"/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Source</a:t>
            </a:r>
            <a:r>
              <a:rPr lang="en-GB" baseline="0"/>
              <a:t> of referral</a:t>
            </a:r>
            <a:endParaRPr lang="en-GB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1"/>
        <c:ser>
          <c:idx val="0"/>
          <c:order val="0"/>
          <c:tx>
            <c:strRef>
              <c:f>Sheet6!$B$7</c:f>
              <c:strCache>
                <c:ptCount val="1"/>
                <c:pt idx="0">
                  <c:v>Count</c:v>
                </c:pt>
              </c:strCache>
            </c:strRef>
          </c:tx>
          <c:spPr>
            <a:solidFill>
              <a:srgbClr val="003087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0308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1DD8-4502-A720-86434822A30E}"/>
              </c:ext>
            </c:extLst>
          </c:dPt>
          <c:dPt>
            <c:idx val="1"/>
            <c:invertIfNegative val="0"/>
            <c:bubble3D val="0"/>
            <c:spPr>
              <a:solidFill>
                <a:srgbClr val="00308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DD8-4502-A720-86434822A30E}"/>
              </c:ext>
            </c:extLst>
          </c:dPt>
          <c:dPt>
            <c:idx val="2"/>
            <c:invertIfNegative val="0"/>
            <c:bubble3D val="0"/>
            <c:spPr>
              <a:solidFill>
                <a:srgbClr val="00308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DD8-4502-A720-86434822A30E}"/>
              </c:ext>
            </c:extLst>
          </c:dPt>
          <c:dPt>
            <c:idx val="3"/>
            <c:invertIfNegative val="0"/>
            <c:bubble3D val="0"/>
            <c:spPr>
              <a:solidFill>
                <a:srgbClr val="00308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DD8-4502-A720-86434822A30E}"/>
              </c:ext>
            </c:extLst>
          </c:dPt>
          <c:dPt>
            <c:idx val="4"/>
            <c:invertIfNegative val="0"/>
            <c:bubble3D val="0"/>
            <c:spPr>
              <a:solidFill>
                <a:srgbClr val="003087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DD8-4502-A720-86434822A30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Sheet6!$A$8:$A$12</c:f>
              <c:strCache>
                <c:ptCount val="4"/>
                <c:pt idx="0">
                  <c:v>Ambulatory Care Unit</c:v>
                </c:pt>
                <c:pt idx="1">
                  <c:v>Emergency Department</c:v>
                </c:pt>
                <c:pt idx="2">
                  <c:v>Medical Assessment Unit</c:v>
                </c:pt>
                <c:pt idx="3">
                  <c:v>Inpatient ward</c:v>
                </c:pt>
              </c:strCache>
            </c:strRef>
          </c:cat>
          <c:val>
            <c:numRef>
              <c:f>Sheet6!$B$8:$B$12</c:f>
              <c:numCache>
                <c:formatCode>General</c:formatCode>
                <c:ptCount val="5"/>
                <c:pt idx="0">
                  <c:v>11</c:v>
                </c:pt>
                <c:pt idx="1">
                  <c:v>5</c:v>
                </c:pt>
                <c:pt idx="2">
                  <c:v>27</c:v>
                </c:pt>
                <c:pt idx="3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1DD8-4502-A720-86434822A3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873066176"/>
        <c:axId val="873069776"/>
      </c:barChart>
      <c:catAx>
        <c:axId val="8730661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3069776"/>
        <c:crosses val="autoZero"/>
        <c:auto val="1"/>
        <c:lblAlgn val="ctr"/>
        <c:lblOffset val="100"/>
        <c:noMultiLvlLbl val="0"/>
      </c:catAx>
      <c:valAx>
        <c:axId val="8730697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Number</a:t>
                </a:r>
                <a:r>
                  <a:rPr lang="en-GB" baseline="0" dirty="0"/>
                  <a:t> of patients</a:t>
                </a:r>
                <a:endParaRPr lang="en-GB" dirty="0"/>
              </a:p>
            </c:rich>
          </c:tx>
          <c:layout>
            <c:manualLayout>
              <c:xMode val="edge"/>
              <c:yMode val="edge"/>
              <c:x val="0.48859693695190587"/>
              <c:y val="0.940610340347671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73066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19050">
      <a:solidFill>
        <a:schemeClr val="accent1"/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1" tx1="lt1" bg2="dk2" tx2="lt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Respiratory conditions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Sheet5!$B$2</c:f>
              <c:strCache>
                <c:ptCount val="1"/>
                <c:pt idx="0">
                  <c:v>Count of patients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Sheet5!$A$3:$A$9</c:f>
              <c:strCache>
                <c:ptCount val="7"/>
                <c:pt idx="0">
                  <c:v>Asthma</c:v>
                </c:pt>
                <c:pt idx="1">
                  <c:v>Bronchiectasis</c:v>
                </c:pt>
                <c:pt idx="2">
                  <c:v>COPD</c:v>
                </c:pt>
                <c:pt idx="3">
                  <c:v>COVID-19</c:v>
                </c:pt>
                <c:pt idx="4">
                  <c:v>ILD</c:v>
                </c:pt>
                <c:pt idx="5">
                  <c:v>Pneumonia</c:v>
                </c:pt>
                <c:pt idx="6">
                  <c:v>Pulmonary Embolism</c:v>
                </c:pt>
              </c:strCache>
            </c:strRef>
          </c:cat>
          <c:val>
            <c:numRef>
              <c:f>Sheet5!$B$3:$B$9</c:f>
              <c:numCache>
                <c:formatCode>General</c:formatCode>
                <c:ptCount val="7"/>
                <c:pt idx="0">
                  <c:v>14</c:v>
                </c:pt>
                <c:pt idx="1">
                  <c:v>2</c:v>
                </c:pt>
                <c:pt idx="2">
                  <c:v>7</c:v>
                </c:pt>
                <c:pt idx="3">
                  <c:v>0</c:v>
                </c:pt>
                <c:pt idx="4">
                  <c:v>7</c:v>
                </c:pt>
                <c:pt idx="5">
                  <c:v>15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08-43C5-9A0F-943E5A6880C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543444720"/>
        <c:axId val="543438960"/>
      </c:barChart>
      <c:catAx>
        <c:axId val="5434447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43438960"/>
        <c:crosses val="autoZero"/>
        <c:auto val="1"/>
        <c:lblAlgn val="ctr"/>
        <c:lblOffset val="100"/>
        <c:noMultiLvlLbl val="0"/>
      </c:catAx>
      <c:valAx>
        <c:axId val="5434389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dirty="0">
                    <a:latin typeface="Arial" panose="020B0604020202020204" pitchFamily="34" charset="0"/>
                    <a:cs typeface="Arial" panose="020B0604020202020204" pitchFamily="34" charset="0"/>
                  </a:rPr>
                  <a:t>Number</a:t>
                </a:r>
                <a:r>
                  <a:rPr lang="en-GB" baseline="0" dirty="0">
                    <a:latin typeface="Arial" panose="020B0604020202020204" pitchFamily="34" charset="0"/>
                    <a:cs typeface="Arial" panose="020B0604020202020204" pitchFamily="34" charset="0"/>
                  </a:rPr>
                  <a:t> of patients</a:t>
                </a:r>
                <a:endParaRPr lang="en-GB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34447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19050">
      <a:solidFill>
        <a:schemeClr val="accent1"/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600" b="1" dirty="0">
                <a:latin typeface="Arial" panose="020B0604020202020204" pitchFamily="34" charset="0"/>
                <a:cs typeface="Arial" panose="020B0604020202020204" pitchFamily="34" charset="0"/>
              </a:rPr>
              <a:t>Who would you have contacted for advice or help?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2060">
                <a:alpha val="85000"/>
              </a:srgb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Sheet2!$A$42:$F$42</c:f>
              <c:strCache>
                <c:ptCount val="5"/>
                <c:pt idx="0">
                  <c:v>A&amp;E</c:v>
                </c:pt>
                <c:pt idx="1">
                  <c:v>GP</c:v>
                </c:pt>
                <c:pt idx="2">
                  <c:v>Hospital Specialist team</c:v>
                </c:pt>
                <c:pt idx="3">
                  <c:v>NHS 24</c:v>
                </c:pt>
                <c:pt idx="4">
                  <c:v>Ambulance</c:v>
                </c:pt>
              </c:strCache>
            </c:strRef>
          </c:cat>
          <c:val>
            <c:numRef>
              <c:f>Sheet2!$A$43:$F$43</c:f>
              <c:numCache>
                <c:formatCode>General</c:formatCode>
                <c:ptCount val="6"/>
                <c:pt idx="0">
                  <c:v>5</c:v>
                </c:pt>
                <c:pt idx="1">
                  <c:v>13</c:v>
                </c:pt>
                <c:pt idx="2">
                  <c:v>10</c:v>
                </c:pt>
                <c:pt idx="3">
                  <c:v>11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DC-4662-9F99-05B22C3AB04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826706912"/>
        <c:axId val="826707632"/>
      </c:barChart>
      <c:catAx>
        <c:axId val="826706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none" baseline="0">
                <a:solidFill>
                  <a:schemeClr val="dk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826707632"/>
        <c:crosses val="autoZero"/>
        <c:auto val="1"/>
        <c:lblAlgn val="ctr"/>
        <c:lblOffset val="100"/>
        <c:noMultiLvlLbl val="0"/>
      </c:catAx>
      <c:valAx>
        <c:axId val="826707632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GB" sz="1000" b="0">
                    <a:latin typeface="Arial" panose="020B0604020202020204" pitchFamily="34" charset="0"/>
                    <a:cs typeface="Arial" panose="020B0604020202020204" pitchFamily="34" charset="0"/>
                  </a:rPr>
                  <a:t>Number</a:t>
                </a:r>
                <a:r>
                  <a:rPr lang="en-GB" sz="1000" b="0" baseline="0">
                    <a:latin typeface="Arial" panose="020B0604020202020204" pitchFamily="34" charset="0"/>
                    <a:cs typeface="Arial" panose="020B0604020202020204" pitchFamily="34" charset="0"/>
                  </a:rPr>
                  <a:t> of patients</a:t>
                </a:r>
                <a:endParaRPr lang="en-GB" sz="1000" b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826706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4F6F8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800" b="1" dirty="0"/>
              <a:t>How likely are you to recommend being cared for in a virtual ward to family and friends? </a:t>
            </a:r>
          </a:p>
        </c:rich>
      </c:tx>
      <c:layout>
        <c:manualLayout>
          <c:xMode val="edge"/>
          <c:yMode val="edge"/>
          <c:x val="5.9935209870419739E-2"/>
          <c:y val="3.37973170020414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9183148366296732E-2"/>
          <c:y val="0.19640740740740742"/>
          <c:w val="0.86795922995017938"/>
          <c:h val="0.6828827646544183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2060">
                <a:alpha val="85000"/>
              </a:srgb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9"/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7F6C-475D-BA5D-41933BD1CD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Sheet2!$A$3:$J$3</c:f>
              <c:numCache>
                <c:formatCode>General</c:formatCode>
                <c:ptCount val="10"/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4</c:v>
                </c:pt>
                <c:pt idx="9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6C-475D-BA5D-41933BD1CD4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207753216"/>
        <c:axId val="172616320"/>
      </c:barChart>
      <c:catAx>
        <c:axId val="2077532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200" b="0" dirty="0"/>
                  <a:t>0=</a:t>
                </a:r>
                <a:r>
                  <a:rPr lang="en-GB" sz="1200" b="0" baseline="0" dirty="0"/>
                  <a:t> not at all likely, 10 = extremely likely</a:t>
                </a:r>
                <a:r>
                  <a:rPr lang="en-GB" sz="1200" b="0" dirty="0"/>
                  <a:t> </a:t>
                </a:r>
                <a:r>
                  <a:rPr lang="en-GB" sz="1200" dirty="0"/>
                  <a:t> </a:t>
                </a:r>
              </a:p>
            </c:rich>
          </c:tx>
          <c:layout>
            <c:manualLayout>
              <c:xMode val="edge"/>
              <c:yMode val="edge"/>
              <c:x val="0.36507393514787029"/>
              <c:y val="0.930818314377369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616320"/>
        <c:crosses val="autoZero"/>
        <c:auto val="1"/>
        <c:lblAlgn val="ctr"/>
        <c:lblOffset val="100"/>
        <c:noMultiLvlLbl val="0"/>
      </c:catAx>
      <c:valAx>
        <c:axId val="172616320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200" b="0"/>
                  <a:t>Number of patients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2077532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EEF0F2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2"/>
          <c:order val="0"/>
          <c:tx>
            <c:strRef>
              <c:f>'[Patient feedback spreadsheet.xlsx]Scales'!$A$65</c:f>
              <c:strCache>
                <c:ptCount val="1"/>
                <c:pt idx="0">
                  <c:v>Neither agree nor disagree</c:v>
                </c:pt>
              </c:strCache>
            </c:strRef>
          </c:tx>
          <c:spPr>
            <a:solidFill>
              <a:srgbClr val="57E1EF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16B7-4AFE-8342-4851C56CC7F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3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16B7-4AFE-8342-4851C56CC7FB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6B7-4AFE-8342-4851C56CC7FB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6B7-4AFE-8342-4851C56CC7FB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6B7-4AFE-8342-4851C56CC7FB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6B7-4AFE-8342-4851C56CC7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[1]Scales!$B$62:$G$62</c:f>
              <c:strCache>
                <c:ptCount val="6"/>
                <c:pt idx="0">
                  <c:v>Easy to set up</c:v>
                </c:pt>
                <c:pt idx="1">
                  <c:v>Easy to learn to use</c:v>
                </c:pt>
                <c:pt idx="2">
                  <c:v>Simple to use</c:v>
                </c:pt>
                <c:pt idx="3">
                  <c:v>Easy to communicate with clinical team</c:v>
                </c:pt>
                <c:pt idx="4">
                  <c:v>Liked using the technology</c:v>
                </c:pt>
                <c:pt idx="5">
                  <c:v>Would be happy to use the technology again</c:v>
                </c:pt>
              </c:strCache>
            </c:strRef>
          </c:cat>
          <c:val>
            <c:numRef>
              <c:f>[1]Scales!$B$65:$G$65</c:f>
              <c:numCache>
                <c:formatCode>General</c:formatCode>
                <c:ptCount val="6"/>
                <c:pt idx="0">
                  <c:v>-2</c:v>
                </c:pt>
                <c:pt idx="1">
                  <c:v>-1.5</c:v>
                </c:pt>
                <c:pt idx="2">
                  <c:v>0</c:v>
                </c:pt>
                <c:pt idx="3">
                  <c:v>0</c:v>
                </c:pt>
                <c:pt idx="4">
                  <c:v>-0.5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6B7-4AFE-8342-4851C56CC7FB}"/>
            </c:ext>
          </c:extLst>
        </c:ser>
        <c:ser>
          <c:idx val="0"/>
          <c:order val="1"/>
          <c:tx>
            <c:strRef>
              <c:f>'[Patient feedback spreadsheet.xlsx]Scales'!$A$63</c:f>
              <c:strCache>
                <c:ptCount val="1"/>
                <c:pt idx="0">
                  <c:v>Strongly disagree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[1]Scales!$B$62:$G$62</c:f>
              <c:strCache>
                <c:ptCount val="6"/>
                <c:pt idx="0">
                  <c:v>Easy to set up</c:v>
                </c:pt>
                <c:pt idx="1">
                  <c:v>Easy to learn to use</c:v>
                </c:pt>
                <c:pt idx="2">
                  <c:v>Simple to use</c:v>
                </c:pt>
                <c:pt idx="3">
                  <c:v>Easy to communicate with clinical team</c:v>
                </c:pt>
                <c:pt idx="4">
                  <c:v>Liked using the technology</c:v>
                </c:pt>
                <c:pt idx="5">
                  <c:v>Would be happy to use the technology again</c:v>
                </c:pt>
              </c:strCache>
            </c:strRef>
          </c:cat>
          <c:val>
            <c:numRef>
              <c:f>[1]Scales!$B$63:$G$63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6B7-4AFE-8342-4851C56CC7FB}"/>
            </c:ext>
          </c:extLst>
        </c:ser>
        <c:ser>
          <c:idx val="1"/>
          <c:order val="2"/>
          <c:tx>
            <c:strRef>
              <c:f>'[Patient feedback spreadsheet.xlsx]Scales'!$A$64</c:f>
              <c:strCache>
                <c:ptCount val="1"/>
                <c:pt idx="0">
                  <c:v>Disagree</c:v>
                </c:pt>
              </c:strCache>
            </c:strRef>
          </c:tx>
          <c:spPr>
            <a:solidFill>
              <a:srgbClr val="B90779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16B7-4AFE-8342-4851C56CC7FB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6B7-4AFE-8342-4851C56CC7FB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6B7-4AFE-8342-4851C56CC7FB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6B7-4AFE-8342-4851C56CC7FB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1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16B7-4AFE-8342-4851C56CC7FB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6B7-4AFE-8342-4851C56CC7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[1]Scales!$B$62:$G$62</c:f>
              <c:strCache>
                <c:ptCount val="6"/>
                <c:pt idx="0">
                  <c:v>Easy to set up</c:v>
                </c:pt>
                <c:pt idx="1">
                  <c:v>Easy to learn to use</c:v>
                </c:pt>
                <c:pt idx="2">
                  <c:v>Simple to use</c:v>
                </c:pt>
                <c:pt idx="3">
                  <c:v>Easy to communicate with clinical team</c:v>
                </c:pt>
                <c:pt idx="4">
                  <c:v>Liked using the technology</c:v>
                </c:pt>
                <c:pt idx="5">
                  <c:v>Would be happy to use the technology again</c:v>
                </c:pt>
              </c:strCache>
            </c:strRef>
          </c:cat>
          <c:val>
            <c:numRef>
              <c:f>[1]Scales!$B$64:$G$64</c:f>
              <c:numCache>
                <c:formatCode>General</c:formatCode>
                <c:ptCount val="6"/>
                <c:pt idx="0">
                  <c:v>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-1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16B7-4AFE-8342-4851C56CC7FB}"/>
            </c:ext>
          </c:extLst>
        </c:ser>
        <c:ser>
          <c:idx val="3"/>
          <c:order val="3"/>
          <c:tx>
            <c:strRef>
              <c:f>'[Patient feedback spreadsheet.xlsx]Scales'!$A$66</c:f>
              <c:strCache>
                <c:ptCount val="1"/>
                <c:pt idx="0">
                  <c:v>Neither agree nor disagree</c:v>
                </c:pt>
              </c:strCache>
            </c:strRef>
          </c:tx>
          <c:spPr>
            <a:solidFill>
              <a:srgbClr val="57E1EF"/>
            </a:solidFill>
            <a:ln>
              <a:noFill/>
            </a:ln>
            <a:effectLst/>
          </c:spPr>
          <c:invertIfNegative val="0"/>
          <c:dLbls>
            <c:dLbl>
              <c:idx val="4"/>
              <c:tx>
                <c:rich>
                  <a:bodyPr/>
                  <a:lstStyle/>
                  <a:p>
                    <a:r>
                      <a:rPr lang="en-US" b="1">
                        <a:solidFill>
                          <a:schemeClr val="bg1"/>
                        </a:solidFill>
                      </a:rPr>
                      <a:t>1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16B7-4AFE-8342-4851C56CC7F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[1]Scales!$B$62:$G$62</c:f>
              <c:strCache>
                <c:ptCount val="6"/>
                <c:pt idx="0">
                  <c:v>Easy to set up</c:v>
                </c:pt>
                <c:pt idx="1">
                  <c:v>Easy to learn to use</c:v>
                </c:pt>
                <c:pt idx="2">
                  <c:v>Simple to use</c:v>
                </c:pt>
                <c:pt idx="3">
                  <c:v>Easy to communicate with clinical team</c:v>
                </c:pt>
                <c:pt idx="4">
                  <c:v>Liked using the technology</c:v>
                </c:pt>
                <c:pt idx="5">
                  <c:v>Would be happy to use the technology again</c:v>
                </c:pt>
              </c:strCache>
            </c:strRef>
          </c:cat>
          <c:val>
            <c:numRef>
              <c:f>[1]Scales!$B$66:$G$66</c:f>
              <c:numCache>
                <c:formatCode>General</c:formatCode>
                <c:ptCount val="6"/>
                <c:pt idx="0">
                  <c:v>2</c:v>
                </c:pt>
                <c:pt idx="1">
                  <c:v>1.5</c:v>
                </c:pt>
                <c:pt idx="2">
                  <c:v>0</c:v>
                </c:pt>
                <c:pt idx="3">
                  <c:v>0</c:v>
                </c:pt>
                <c:pt idx="4">
                  <c:v>0.5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16B7-4AFE-8342-4851C56CC7FB}"/>
            </c:ext>
          </c:extLst>
        </c:ser>
        <c:ser>
          <c:idx val="4"/>
          <c:order val="4"/>
          <c:tx>
            <c:strRef>
              <c:f>'[Patient feedback spreadsheet.xlsx]Scales'!$A$67</c:f>
              <c:strCache>
                <c:ptCount val="1"/>
                <c:pt idx="0">
                  <c:v>Agree</c:v>
                </c:pt>
              </c:strCache>
            </c:strRef>
          </c:tx>
          <c:spPr>
            <a:solidFill>
              <a:srgbClr val="00D0C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[1]Scales!$B$62:$G$62</c:f>
              <c:strCache>
                <c:ptCount val="6"/>
                <c:pt idx="0">
                  <c:v>Easy to set up</c:v>
                </c:pt>
                <c:pt idx="1">
                  <c:v>Easy to learn to use</c:v>
                </c:pt>
                <c:pt idx="2">
                  <c:v>Simple to use</c:v>
                </c:pt>
                <c:pt idx="3">
                  <c:v>Easy to communicate with clinical team</c:v>
                </c:pt>
                <c:pt idx="4">
                  <c:v>Liked using the technology</c:v>
                </c:pt>
                <c:pt idx="5">
                  <c:v>Would be happy to use the technology again</c:v>
                </c:pt>
              </c:strCache>
            </c:strRef>
          </c:cat>
          <c:val>
            <c:numRef>
              <c:f>[1]Scales!$B$67:$G$67</c:f>
              <c:numCache>
                <c:formatCode>General</c:formatCode>
                <c:ptCount val="6"/>
                <c:pt idx="0">
                  <c:v>12</c:v>
                </c:pt>
                <c:pt idx="1">
                  <c:v>7</c:v>
                </c:pt>
                <c:pt idx="2">
                  <c:v>6</c:v>
                </c:pt>
                <c:pt idx="3">
                  <c:v>4</c:v>
                </c:pt>
                <c:pt idx="4">
                  <c:v>6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16B7-4AFE-8342-4851C56CC7FB}"/>
            </c:ext>
          </c:extLst>
        </c:ser>
        <c:ser>
          <c:idx val="5"/>
          <c:order val="5"/>
          <c:tx>
            <c:strRef>
              <c:f>'[Patient feedback spreadsheet.xlsx]Scales'!$A$68</c:f>
              <c:strCache>
                <c:ptCount val="1"/>
                <c:pt idx="0">
                  <c:v>Strongly agree</c:v>
                </c:pt>
              </c:strCache>
            </c:strRef>
          </c:tx>
          <c:spPr>
            <a:solidFill>
              <a:srgbClr val="007B7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[1]Scales!$B$62:$G$62</c:f>
              <c:strCache>
                <c:ptCount val="6"/>
                <c:pt idx="0">
                  <c:v>Easy to set up</c:v>
                </c:pt>
                <c:pt idx="1">
                  <c:v>Easy to learn to use</c:v>
                </c:pt>
                <c:pt idx="2">
                  <c:v>Simple to use</c:v>
                </c:pt>
                <c:pt idx="3">
                  <c:v>Easy to communicate with clinical team</c:v>
                </c:pt>
                <c:pt idx="4">
                  <c:v>Liked using the technology</c:v>
                </c:pt>
                <c:pt idx="5">
                  <c:v>Would be happy to use the technology again</c:v>
                </c:pt>
              </c:strCache>
            </c:strRef>
          </c:cat>
          <c:val>
            <c:numRef>
              <c:f>[1]Scales!$B$68:$G$68</c:f>
              <c:numCache>
                <c:formatCode>General</c:formatCode>
                <c:ptCount val="6"/>
                <c:pt idx="0">
                  <c:v>24</c:v>
                </c:pt>
                <c:pt idx="1">
                  <c:v>32</c:v>
                </c:pt>
                <c:pt idx="2">
                  <c:v>36</c:v>
                </c:pt>
                <c:pt idx="3">
                  <c:v>38</c:v>
                </c:pt>
                <c:pt idx="4">
                  <c:v>34</c:v>
                </c:pt>
                <c:pt idx="5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16B7-4AFE-8342-4851C56CC7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80538255"/>
        <c:axId val="580536335"/>
      </c:barChart>
      <c:catAx>
        <c:axId val="580538255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80536335"/>
        <c:crosses val="max"/>
        <c:auto val="1"/>
        <c:lblAlgn val="ctr"/>
        <c:lblOffset val="100"/>
        <c:noMultiLvlLbl val="0"/>
      </c:catAx>
      <c:valAx>
        <c:axId val="580536335"/>
        <c:scaling>
          <c:orientation val="minMax"/>
        </c:scaling>
        <c:delete val="1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580538255"/>
        <c:crosses val="max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delete val="1"/>
      </c:legendEntry>
      <c:layout>
        <c:manualLayout>
          <c:xMode val="edge"/>
          <c:yMode val="edge"/>
          <c:x val="0.10160849642238703"/>
          <c:y val="0.94552345610517197"/>
          <c:w val="0.59174331035384065"/>
          <c:h val="5.14289252128773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accent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How likely are you to recommend this remote monitoring technology to family </a:t>
            </a:r>
            <a:r>
              <a:rPr lang="en-GB" sz="1800" b="1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 friends?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888888888888889E-2"/>
          <c:y val="0.21382400116652084"/>
          <c:w val="0.93888888888888888"/>
          <c:h val="0.65124219889180524"/>
        </c:manualLayout>
      </c:layout>
      <c:barChart>
        <c:barDir val="col"/>
        <c:grouping val="clustered"/>
        <c:varyColors val="0"/>
        <c:ser>
          <c:idx val="1"/>
          <c:order val="1"/>
          <c:spPr>
            <a:solidFill>
              <a:srgbClr val="002060">
                <a:alpha val="85000"/>
              </a:srgb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Sheet2!$A$35:$J$35</c:f>
              <c:numCache>
                <c:formatCode>General</c:formatCode>
                <c:ptCount val="10"/>
                <c:pt idx="6">
                  <c:v>2</c:v>
                </c:pt>
                <c:pt idx="7">
                  <c:v>1</c:v>
                </c:pt>
                <c:pt idx="8">
                  <c:v>6</c:v>
                </c:pt>
                <c:pt idx="9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77-46EF-9177-80727034AE6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830926296"/>
        <c:axId val="830928816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spPr>
                  <a:solidFill>
                    <a:schemeClr val="accent1">
                      <a:tint val="77000"/>
                      <a:alpha val="85000"/>
                    </a:schemeClr>
                  </a:solidFill>
                  <a:ln w="9525" cap="flat" cmpd="sng" algn="ctr">
                    <a:solidFill>
                      <a:schemeClr val="lt1">
                        <a:alpha val="50000"/>
                      </a:schemeClr>
                    </a:solidFill>
                    <a:round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1" i="0" u="none" strike="noStrike" kern="1200" baseline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dk1">
                                <a:lumMod val="50000"/>
                                <a:lumOff val="50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val>
                  <c:numRef>
                    <c:extLst>
                      <c:ext uri="{02D57815-91ED-43cb-92C2-25804820EDAC}">
                        <c15:formulaRef>
                          <c15:sqref>Sheet2!$A$34:$J$34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1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4</c:v>
                      </c:pt>
                      <c:pt idx="4">
                        <c:v>5</c:v>
                      </c:pt>
                      <c:pt idx="5">
                        <c:v>6</c:v>
                      </c:pt>
                      <c:pt idx="6">
                        <c:v>7</c:v>
                      </c:pt>
                      <c:pt idx="7">
                        <c:v>8</c:v>
                      </c:pt>
                      <c:pt idx="8">
                        <c:v>9</c:v>
                      </c:pt>
                      <c:pt idx="9">
                        <c:v>10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2277-46EF-9177-80727034AE60}"/>
                  </c:ext>
                </c:extLst>
              </c15:ser>
            </c15:filteredBarSeries>
          </c:ext>
        </c:extLst>
      </c:barChart>
      <c:catAx>
        <c:axId val="83092629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200"/>
                  <a:t> </a:t>
                </a:r>
                <a:r>
                  <a:rPr lang="en-GB" sz="1200" b="0"/>
                  <a:t>0 = not at all likely, 10 = extremely likely</a:t>
                </a:r>
              </a:p>
            </c:rich>
          </c:tx>
          <c:layout>
            <c:manualLayout>
              <c:xMode val="edge"/>
              <c:yMode val="edge"/>
              <c:x val="0.38581484551276879"/>
              <c:y val="0.9008608057998138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30928816"/>
        <c:crosses val="autoZero"/>
        <c:auto val="1"/>
        <c:lblAlgn val="ctr"/>
        <c:lblOffset val="100"/>
        <c:noMultiLvlLbl val="0"/>
      </c:catAx>
      <c:valAx>
        <c:axId val="83092881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sz="1200" b="0"/>
                  <a:t>Number</a:t>
                </a:r>
                <a:r>
                  <a:rPr lang="en-GB" sz="1200" b="0" baseline="0"/>
                  <a:t> of patients</a:t>
                </a:r>
                <a:endParaRPr lang="en-GB" sz="1200" b="0"/>
              </a:p>
            </c:rich>
          </c:tx>
          <c:layout>
            <c:manualLayout>
              <c:xMode val="edge"/>
              <c:yMode val="edge"/>
              <c:x val="1.1152723097112861E-2"/>
              <c:y val="0.4888320209973753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1" i="0" u="none" strike="noStrike" kern="1200" baseline="0">
                  <a:solidFill>
                    <a:schemeClr val="dk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830926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4F6F8"/>
    </a:soli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37F1D6-2552-4AC4-B988-85116FA9501B}" type="doc">
      <dgm:prSet loTypeId="urn:microsoft.com/office/officeart/2005/8/layout/chevron1" loCatId="process" qsTypeId="urn:microsoft.com/office/officeart/2005/8/quickstyle/simple1" qsCatId="simple" csTypeId="urn:microsoft.com/office/officeart/2005/8/colors/accent5_5" csCatId="accent5" phldr="1"/>
      <dgm:spPr/>
    </dgm:pt>
    <dgm:pt modelId="{47415DBD-A4EC-414F-BBE9-F2E1396004DF}">
      <dgm:prSet phldrT="[Text]" custT="1"/>
      <dgm:spPr>
        <a:xfrm>
          <a:off x="2732" y="0"/>
          <a:ext cx="2431646" cy="679965"/>
        </a:xfrm>
        <a:prstGeom prst="chevron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003087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1200" dirty="0">
              <a:solidFill>
                <a:srgbClr val="003087"/>
              </a:solidFill>
              <a:latin typeface="Arial"/>
              <a:ea typeface="+mn-ea"/>
              <a:cs typeface="+mn-cs"/>
            </a:rPr>
            <a:t>Map virtual ward pathways and standard pathways for each patient</a:t>
          </a:r>
        </a:p>
      </dgm:t>
    </dgm:pt>
    <dgm:pt modelId="{9DB1093A-BB09-4840-9EE2-527098E35C48}" type="parTrans" cxnId="{6256A2B4-CE3C-4B2E-AE90-E802C30D5221}">
      <dgm:prSet/>
      <dgm:spPr/>
      <dgm:t>
        <a:bodyPr/>
        <a:lstStyle/>
        <a:p>
          <a:endParaRPr lang="en-GB"/>
        </a:p>
      </dgm:t>
    </dgm:pt>
    <dgm:pt modelId="{B9D0A985-018F-4CFB-B55F-3F2E4AFAD6AF}" type="sibTrans" cxnId="{6256A2B4-CE3C-4B2E-AE90-E802C30D5221}">
      <dgm:prSet/>
      <dgm:spPr/>
      <dgm:t>
        <a:bodyPr/>
        <a:lstStyle/>
        <a:p>
          <a:endParaRPr lang="en-GB"/>
        </a:p>
      </dgm:t>
    </dgm:pt>
    <dgm:pt modelId="{37E22FC4-91B5-4194-9722-A34C5438C0AC}">
      <dgm:prSet phldrT="[Text]" custT="1"/>
      <dgm:spPr>
        <a:xfrm>
          <a:off x="2191214" y="0"/>
          <a:ext cx="2431646" cy="679965"/>
        </a:xfrm>
        <a:prstGeom prst="chevron">
          <a:avLst/>
        </a:prstGeom>
        <a:solidFill>
          <a:srgbClr val="FFFFFF">
            <a:alpha val="90000"/>
            <a:hueOff val="0"/>
            <a:satOff val="0"/>
            <a:lumOff val="0"/>
            <a:alphaOff val="-10000"/>
          </a:srgbClr>
        </a:solidFill>
        <a:ln w="25400" cap="flat" cmpd="sng" algn="ctr">
          <a:solidFill>
            <a:srgbClr val="003087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1200" dirty="0">
              <a:solidFill>
                <a:srgbClr val="003087"/>
              </a:solidFill>
              <a:latin typeface="Arial"/>
              <a:ea typeface="+mn-ea"/>
              <a:cs typeface="+mn-cs"/>
            </a:rPr>
            <a:t>Assign carbon factors to each pathway activity</a:t>
          </a:r>
        </a:p>
      </dgm:t>
    </dgm:pt>
    <dgm:pt modelId="{24AC20CF-28B8-4D98-ABB9-1347C162F3B3}" type="parTrans" cxnId="{A5CF7A98-AC38-4BB9-8EBC-E413BC282721}">
      <dgm:prSet/>
      <dgm:spPr/>
      <dgm:t>
        <a:bodyPr/>
        <a:lstStyle/>
        <a:p>
          <a:endParaRPr lang="en-GB"/>
        </a:p>
      </dgm:t>
    </dgm:pt>
    <dgm:pt modelId="{5B7BE2A6-604A-49FC-BD98-EBBA241FE221}" type="sibTrans" cxnId="{A5CF7A98-AC38-4BB9-8EBC-E413BC282721}">
      <dgm:prSet/>
      <dgm:spPr/>
      <dgm:t>
        <a:bodyPr/>
        <a:lstStyle/>
        <a:p>
          <a:endParaRPr lang="en-GB"/>
        </a:p>
      </dgm:t>
    </dgm:pt>
    <dgm:pt modelId="{1064EBDD-8416-4E82-A837-F7ACE87E0F45}">
      <dgm:prSet phldrT="[Text]" custT="1"/>
      <dgm:spPr>
        <a:xfrm>
          <a:off x="4379696" y="0"/>
          <a:ext cx="2431646" cy="679965"/>
        </a:xfrm>
        <a:prstGeom prst="chevron">
          <a:avLst/>
        </a:prstGeom>
        <a:solidFill>
          <a:srgbClr val="FFFFFF">
            <a:alpha val="90000"/>
            <a:hueOff val="0"/>
            <a:satOff val="0"/>
            <a:lumOff val="0"/>
            <a:alphaOff val="-20000"/>
          </a:srgbClr>
        </a:solidFill>
        <a:ln w="25400" cap="flat" cmpd="sng" algn="ctr">
          <a:solidFill>
            <a:srgbClr val="003087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1200" dirty="0">
              <a:solidFill>
                <a:srgbClr val="003087"/>
              </a:solidFill>
              <a:latin typeface="Arial"/>
              <a:ea typeface="+mn-ea"/>
              <a:cs typeface="+mn-cs"/>
            </a:rPr>
            <a:t>Establish volumes and multiply by carbon factors</a:t>
          </a:r>
        </a:p>
      </dgm:t>
    </dgm:pt>
    <dgm:pt modelId="{D08FCED4-F509-4BCD-B182-DCDA08BB3EB6}" type="parTrans" cxnId="{DADBD6C1-6BA7-4A69-8FA7-556E7B42F16B}">
      <dgm:prSet/>
      <dgm:spPr/>
      <dgm:t>
        <a:bodyPr/>
        <a:lstStyle/>
        <a:p>
          <a:endParaRPr lang="en-GB"/>
        </a:p>
      </dgm:t>
    </dgm:pt>
    <dgm:pt modelId="{1667A2A0-89BA-418C-820C-BA8DA1D820D8}" type="sibTrans" cxnId="{DADBD6C1-6BA7-4A69-8FA7-556E7B42F16B}">
      <dgm:prSet/>
      <dgm:spPr/>
      <dgm:t>
        <a:bodyPr/>
        <a:lstStyle/>
        <a:p>
          <a:endParaRPr lang="en-GB"/>
        </a:p>
      </dgm:t>
    </dgm:pt>
    <dgm:pt modelId="{E9B8AEB7-1B8B-4523-9640-436FFFAF7652}">
      <dgm:prSet phldrT="[Text]" custT="1"/>
      <dgm:spPr>
        <a:xfrm>
          <a:off x="6568178" y="0"/>
          <a:ext cx="2431646" cy="679965"/>
        </a:xfrm>
        <a:prstGeom prst="chevron">
          <a:avLst/>
        </a:prstGeom>
        <a:solidFill>
          <a:srgbClr val="FFFFFF">
            <a:alpha val="90000"/>
            <a:hueOff val="0"/>
            <a:satOff val="0"/>
            <a:lumOff val="0"/>
            <a:alphaOff val="-30000"/>
          </a:srgbClr>
        </a:solidFill>
        <a:ln w="25400" cap="flat" cmpd="sng" algn="ctr">
          <a:solidFill>
            <a:srgbClr val="003087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1200" dirty="0">
              <a:solidFill>
                <a:srgbClr val="003087"/>
              </a:solidFill>
              <a:latin typeface="Arial"/>
              <a:ea typeface="+mn-ea"/>
              <a:cs typeface="+mn-cs"/>
            </a:rPr>
            <a:t>Add all parts of the pathway</a:t>
          </a:r>
        </a:p>
      </dgm:t>
    </dgm:pt>
    <dgm:pt modelId="{46D6CF17-3F79-48EC-9B2C-6C003DD130BA}" type="parTrans" cxnId="{B154F268-11B0-4728-A0E4-6DE0F1C5AB13}">
      <dgm:prSet/>
      <dgm:spPr/>
      <dgm:t>
        <a:bodyPr/>
        <a:lstStyle/>
        <a:p>
          <a:endParaRPr lang="en-GB"/>
        </a:p>
      </dgm:t>
    </dgm:pt>
    <dgm:pt modelId="{35CE1D3F-40B4-4B74-833C-B8A7552623B1}" type="sibTrans" cxnId="{B154F268-11B0-4728-A0E4-6DE0F1C5AB13}">
      <dgm:prSet/>
      <dgm:spPr/>
      <dgm:t>
        <a:bodyPr/>
        <a:lstStyle/>
        <a:p>
          <a:endParaRPr lang="en-GB"/>
        </a:p>
      </dgm:t>
    </dgm:pt>
    <dgm:pt modelId="{7C917DC2-32F2-4B8C-9C9E-29C844962BE7}">
      <dgm:prSet phldrT="[Text]" custT="1"/>
      <dgm:spPr>
        <a:xfrm>
          <a:off x="8756660" y="0"/>
          <a:ext cx="2431646" cy="679965"/>
        </a:xfrm>
        <a:prstGeom prst="chevron">
          <a:avLst/>
        </a:prstGeom>
        <a:solidFill>
          <a:srgbClr val="FFFFFF">
            <a:alpha val="90000"/>
            <a:hueOff val="0"/>
            <a:satOff val="0"/>
            <a:lumOff val="0"/>
            <a:alphaOff val="-40000"/>
          </a:srgbClr>
        </a:solidFill>
        <a:ln w="25400" cap="flat" cmpd="sng" algn="ctr">
          <a:solidFill>
            <a:srgbClr val="003087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1200" dirty="0">
              <a:solidFill>
                <a:srgbClr val="003087"/>
              </a:solidFill>
              <a:latin typeface="Arial"/>
              <a:ea typeface="+mn-ea"/>
              <a:cs typeface="+mn-cs"/>
            </a:rPr>
            <a:t>Subtract total KgCO</a:t>
          </a:r>
          <a:r>
            <a:rPr lang="en-GB" sz="1200" baseline="-25000" dirty="0">
              <a:solidFill>
                <a:srgbClr val="003087"/>
              </a:solidFill>
              <a:latin typeface="Arial"/>
              <a:ea typeface="+mn-ea"/>
              <a:cs typeface="+mn-cs"/>
            </a:rPr>
            <a:t>2</a:t>
          </a:r>
          <a:r>
            <a:rPr lang="en-GB" sz="1200" dirty="0">
              <a:solidFill>
                <a:srgbClr val="003087"/>
              </a:solidFill>
              <a:latin typeface="Arial"/>
              <a:ea typeface="+mn-ea"/>
              <a:cs typeface="+mn-cs"/>
            </a:rPr>
            <a:t>e for virtual ward pathways from standard pathways</a:t>
          </a:r>
        </a:p>
      </dgm:t>
    </dgm:pt>
    <dgm:pt modelId="{0A8FDB80-9413-40E1-BB37-C8E620895425}" type="parTrans" cxnId="{60C8D41E-E14D-40F9-9457-88E90EBF7528}">
      <dgm:prSet/>
      <dgm:spPr/>
      <dgm:t>
        <a:bodyPr/>
        <a:lstStyle/>
        <a:p>
          <a:endParaRPr lang="en-GB"/>
        </a:p>
      </dgm:t>
    </dgm:pt>
    <dgm:pt modelId="{9EDCCAD6-9A84-4A09-BE93-808BBA19ABFB}" type="sibTrans" cxnId="{60C8D41E-E14D-40F9-9457-88E90EBF7528}">
      <dgm:prSet/>
      <dgm:spPr/>
      <dgm:t>
        <a:bodyPr/>
        <a:lstStyle/>
        <a:p>
          <a:endParaRPr lang="en-GB"/>
        </a:p>
      </dgm:t>
    </dgm:pt>
    <dgm:pt modelId="{EF4E07A8-D78A-4AAC-90AB-4C1D0BDF9324}" type="pres">
      <dgm:prSet presAssocID="{3237F1D6-2552-4AC4-B988-85116FA9501B}" presName="Name0" presStyleCnt="0">
        <dgm:presLayoutVars>
          <dgm:dir/>
          <dgm:animLvl val="lvl"/>
          <dgm:resizeHandles val="exact"/>
        </dgm:presLayoutVars>
      </dgm:prSet>
      <dgm:spPr/>
    </dgm:pt>
    <dgm:pt modelId="{F1FC37D8-9485-4FDE-B04F-B1041F30FDFF}" type="pres">
      <dgm:prSet presAssocID="{47415DBD-A4EC-414F-BBE9-F2E1396004DF}" presName="parTxOnly" presStyleLbl="node1" presStyleIdx="0" presStyleCnt="5">
        <dgm:presLayoutVars>
          <dgm:chMax val="0"/>
          <dgm:chPref val="0"/>
          <dgm:bulletEnabled val="1"/>
        </dgm:presLayoutVars>
      </dgm:prSet>
      <dgm:spPr/>
    </dgm:pt>
    <dgm:pt modelId="{3404CC5D-E375-4114-9085-D7E8CFA1B287}" type="pres">
      <dgm:prSet presAssocID="{B9D0A985-018F-4CFB-B55F-3F2E4AFAD6AF}" presName="parTxOnlySpace" presStyleCnt="0"/>
      <dgm:spPr/>
    </dgm:pt>
    <dgm:pt modelId="{2116FA24-1E25-4D45-9A94-7AEC28CA52E5}" type="pres">
      <dgm:prSet presAssocID="{37E22FC4-91B5-4194-9722-A34C5438C0AC}" presName="parTxOnly" presStyleLbl="node1" presStyleIdx="1" presStyleCnt="5">
        <dgm:presLayoutVars>
          <dgm:chMax val="0"/>
          <dgm:chPref val="0"/>
          <dgm:bulletEnabled val="1"/>
        </dgm:presLayoutVars>
      </dgm:prSet>
      <dgm:spPr/>
    </dgm:pt>
    <dgm:pt modelId="{624D16E8-8A03-499C-8B46-A60AD853AA58}" type="pres">
      <dgm:prSet presAssocID="{5B7BE2A6-604A-49FC-BD98-EBBA241FE221}" presName="parTxOnlySpace" presStyleCnt="0"/>
      <dgm:spPr/>
    </dgm:pt>
    <dgm:pt modelId="{4526B83E-9D19-4661-B374-7256BECAF848}" type="pres">
      <dgm:prSet presAssocID="{1064EBDD-8416-4E82-A837-F7ACE87E0F45}" presName="parTxOnly" presStyleLbl="node1" presStyleIdx="2" presStyleCnt="5">
        <dgm:presLayoutVars>
          <dgm:chMax val="0"/>
          <dgm:chPref val="0"/>
          <dgm:bulletEnabled val="1"/>
        </dgm:presLayoutVars>
      </dgm:prSet>
      <dgm:spPr/>
    </dgm:pt>
    <dgm:pt modelId="{4ADEDE6F-DFCE-4B74-9450-FC271EC9132B}" type="pres">
      <dgm:prSet presAssocID="{1667A2A0-89BA-418C-820C-BA8DA1D820D8}" presName="parTxOnlySpace" presStyleCnt="0"/>
      <dgm:spPr/>
    </dgm:pt>
    <dgm:pt modelId="{694E791C-A0DA-4AA7-9EAE-64C90BA7CC5B}" type="pres">
      <dgm:prSet presAssocID="{E9B8AEB7-1B8B-4523-9640-436FFFAF7652}" presName="parTxOnly" presStyleLbl="node1" presStyleIdx="3" presStyleCnt="5">
        <dgm:presLayoutVars>
          <dgm:chMax val="0"/>
          <dgm:chPref val="0"/>
          <dgm:bulletEnabled val="1"/>
        </dgm:presLayoutVars>
      </dgm:prSet>
      <dgm:spPr/>
    </dgm:pt>
    <dgm:pt modelId="{F0CEC8FD-1045-45BF-89F0-5715AFEBBBF2}" type="pres">
      <dgm:prSet presAssocID="{35CE1D3F-40B4-4B74-833C-B8A7552623B1}" presName="parTxOnlySpace" presStyleCnt="0"/>
      <dgm:spPr/>
    </dgm:pt>
    <dgm:pt modelId="{C0A93FAC-730E-4B53-B0C2-6DD62DEECD56}" type="pres">
      <dgm:prSet presAssocID="{7C917DC2-32F2-4B8C-9C9E-29C844962BE7}" presName="parTxOnly" presStyleLbl="node1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7D14F90B-062F-4016-8147-74DFAFF6DD58}" type="presOf" srcId="{E9B8AEB7-1B8B-4523-9640-436FFFAF7652}" destId="{694E791C-A0DA-4AA7-9EAE-64C90BA7CC5B}" srcOrd="0" destOrd="0" presId="urn:microsoft.com/office/officeart/2005/8/layout/chevron1"/>
    <dgm:cxn modelId="{60C8D41E-E14D-40F9-9457-88E90EBF7528}" srcId="{3237F1D6-2552-4AC4-B988-85116FA9501B}" destId="{7C917DC2-32F2-4B8C-9C9E-29C844962BE7}" srcOrd="4" destOrd="0" parTransId="{0A8FDB80-9413-40E1-BB37-C8E620895425}" sibTransId="{9EDCCAD6-9A84-4A09-BE93-808BBA19ABFB}"/>
    <dgm:cxn modelId="{23A8092C-A8EA-499B-923A-2C6027290948}" type="presOf" srcId="{47415DBD-A4EC-414F-BBE9-F2E1396004DF}" destId="{F1FC37D8-9485-4FDE-B04F-B1041F30FDFF}" srcOrd="0" destOrd="0" presId="urn:microsoft.com/office/officeart/2005/8/layout/chevron1"/>
    <dgm:cxn modelId="{B154F268-11B0-4728-A0E4-6DE0F1C5AB13}" srcId="{3237F1D6-2552-4AC4-B988-85116FA9501B}" destId="{E9B8AEB7-1B8B-4523-9640-436FFFAF7652}" srcOrd="3" destOrd="0" parTransId="{46D6CF17-3F79-48EC-9B2C-6C003DD130BA}" sibTransId="{35CE1D3F-40B4-4B74-833C-B8A7552623B1}"/>
    <dgm:cxn modelId="{C272928A-6C89-4582-8CF2-706495C25459}" type="presOf" srcId="{1064EBDD-8416-4E82-A837-F7ACE87E0F45}" destId="{4526B83E-9D19-4661-B374-7256BECAF848}" srcOrd="0" destOrd="0" presId="urn:microsoft.com/office/officeart/2005/8/layout/chevron1"/>
    <dgm:cxn modelId="{C3E0B88E-5681-486F-A42B-8A72DE79EE4C}" type="presOf" srcId="{3237F1D6-2552-4AC4-B988-85116FA9501B}" destId="{EF4E07A8-D78A-4AAC-90AB-4C1D0BDF9324}" srcOrd="0" destOrd="0" presId="urn:microsoft.com/office/officeart/2005/8/layout/chevron1"/>
    <dgm:cxn modelId="{A5CF7A98-AC38-4BB9-8EBC-E413BC282721}" srcId="{3237F1D6-2552-4AC4-B988-85116FA9501B}" destId="{37E22FC4-91B5-4194-9722-A34C5438C0AC}" srcOrd="1" destOrd="0" parTransId="{24AC20CF-28B8-4D98-ABB9-1347C162F3B3}" sibTransId="{5B7BE2A6-604A-49FC-BD98-EBBA241FE221}"/>
    <dgm:cxn modelId="{6256A2B4-CE3C-4B2E-AE90-E802C30D5221}" srcId="{3237F1D6-2552-4AC4-B988-85116FA9501B}" destId="{47415DBD-A4EC-414F-BBE9-F2E1396004DF}" srcOrd="0" destOrd="0" parTransId="{9DB1093A-BB09-4840-9EE2-527098E35C48}" sibTransId="{B9D0A985-018F-4CFB-B55F-3F2E4AFAD6AF}"/>
    <dgm:cxn modelId="{DADBD6C1-6BA7-4A69-8FA7-556E7B42F16B}" srcId="{3237F1D6-2552-4AC4-B988-85116FA9501B}" destId="{1064EBDD-8416-4E82-A837-F7ACE87E0F45}" srcOrd="2" destOrd="0" parTransId="{D08FCED4-F509-4BCD-B182-DCDA08BB3EB6}" sibTransId="{1667A2A0-89BA-418C-820C-BA8DA1D820D8}"/>
    <dgm:cxn modelId="{67C4D7C8-31F4-4AFC-8F15-3F8A4300C7C5}" type="presOf" srcId="{7C917DC2-32F2-4B8C-9C9E-29C844962BE7}" destId="{C0A93FAC-730E-4B53-B0C2-6DD62DEECD56}" srcOrd="0" destOrd="0" presId="urn:microsoft.com/office/officeart/2005/8/layout/chevron1"/>
    <dgm:cxn modelId="{0236D2F6-2DB2-45AC-9291-3C1A9CFE5DB8}" type="presOf" srcId="{37E22FC4-91B5-4194-9722-A34C5438C0AC}" destId="{2116FA24-1E25-4D45-9A94-7AEC28CA52E5}" srcOrd="0" destOrd="0" presId="urn:microsoft.com/office/officeart/2005/8/layout/chevron1"/>
    <dgm:cxn modelId="{78EBA024-4E57-4932-918D-CB1D2A66EBC6}" type="presParOf" srcId="{EF4E07A8-D78A-4AAC-90AB-4C1D0BDF9324}" destId="{F1FC37D8-9485-4FDE-B04F-B1041F30FDFF}" srcOrd="0" destOrd="0" presId="urn:microsoft.com/office/officeart/2005/8/layout/chevron1"/>
    <dgm:cxn modelId="{16CE87AB-FCA9-4BCC-B7A6-B9C6D1D30CE2}" type="presParOf" srcId="{EF4E07A8-D78A-4AAC-90AB-4C1D0BDF9324}" destId="{3404CC5D-E375-4114-9085-D7E8CFA1B287}" srcOrd="1" destOrd="0" presId="urn:microsoft.com/office/officeart/2005/8/layout/chevron1"/>
    <dgm:cxn modelId="{89EB4131-7691-4FE1-89C4-D4052748BF50}" type="presParOf" srcId="{EF4E07A8-D78A-4AAC-90AB-4C1D0BDF9324}" destId="{2116FA24-1E25-4D45-9A94-7AEC28CA52E5}" srcOrd="2" destOrd="0" presId="urn:microsoft.com/office/officeart/2005/8/layout/chevron1"/>
    <dgm:cxn modelId="{7642FF9B-2416-4E0F-A7B4-34B81CB57D8F}" type="presParOf" srcId="{EF4E07A8-D78A-4AAC-90AB-4C1D0BDF9324}" destId="{624D16E8-8A03-499C-8B46-A60AD853AA58}" srcOrd="3" destOrd="0" presId="urn:microsoft.com/office/officeart/2005/8/layout/chevron1"/>
    <dgm:cxn modelId="{E4344489-386F-4BF8-B01C-DCCC263DF69F}" type="presParOf" srcId="{EF4E07A8-D78A-4AAC-90AB-4C1D0BDF9324}" destId="{4526B83E-9D19-4661-B374-7256BECAF848}" srcOrd="4" destOrd="0" presId="urn:microsoft.com/office/officeart/2005/8/layout/chevron1"/>
    <dgm:cxn modelId="{1FEE8501-8340-4F8A-AF1C-4A761EC408E7}" type="presParOf" srcId="{EF4E07A8-D78A-4AAC-90AB-4C1D0BDF9324}" destId="{4ADEDE6F-DFCE-4B74-9450-FC271EC9132B}" srcOrd="5" destOrd="0" presId="urn:microsoft.com/office/officeart/2005/8/layout/chevron1"/>
    <dgm:cxn modelId="{82AE7E9B-8A34-4BCF-9311-9BCB9483962E}" type="presParOf" srcId="{EF4E07A8-D78A-4AAC-90AB-4C1D0BDF9324}" destId="{694E791C-A0DA-4AA7-9EAE-64C90BA7CC5B}" srcOrd="6" destOrd="0" presId="urn:microsoft.com/office/officeart/2005/8/layout/chevron1"/>
    <dgm:cxn modelId="{53EA9191-EB92-42E8-A163-3C0498C453B3}" type="presParOf" srcId="{EF4E07A8-D78A-4AAC-90AB-4C1D0BDF9324}" destId="{F0CEC8FD-1045-45BF-89F0-5715AFEBBBF2}" srcOrd="7" destOrd="0" presId="urn:microsoft.com/office/officeart/2005/8/layout/chevron1"/>
    <dgm:cxn modelId="{DCCE04B2-7163-4801-AF84-4974ABFBC3F8}" type="presParOf" srcId="{EF4E07A8-D78A-4AAC-90AB-4C1D0BDF9324}" destId="{C0A93FAC-730E-4B53-B0C2-6DD62DEECD56}" srcOrd="8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7899F4F-1342-4593-93E7-6CE9D17207AB}" type="doc">
      <dgm:prSet loTypeId="urn:microsoft.com/office/officeart/2008/layout/VerticalCurv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3501C323-353D-418C-A701-59C5EEF2F392}">
      <dgm:prSet phldrT="[Text]" custT="1"/>
      <dgm:spPr>
        <a:xfrm>
          <a:off x="546396" y="3724197"/>
          <a:ext cx="9414062" cy="744762"/>
        </a:xfrm>
        <a:prstGeom prst="rect">
          <a:avLst/>
        </a:prstGeom>
        <a:solidFill>
          <a:srgbClr val="F4F6F8"/>
        </a:solidFill>
        <a:ln w="38100" cap="flat" cmpd="sng" algn="ctr">
          <a:solidFill>
            <a:srgbClr val="003087"/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2100" dirty="0">
              <a:solidFill>
                <a:srgbClr val="425563"/>
              </a:solidFill>
              <a:latin typeface="Arial" panose="020B0604020202020204"/>
              <a:ea typeface="+mn-ea"/>
              <a:cs typeface="+mn-cs"/>
            </a:rPr>
            <a:t>Early detection of clinical deterioration</a:t>
          </a:r>
        </a:p>
      </dgm:t>
    </dgm:pt>
    <dgm:pt modelId="{11EC2372-1AA0-47BF-AD42-60D568429848}" type="parTrans" cxnId="{85B50EF7-1B30-44A2-A4EC-6F384BCF6660}">
      <dgm:prSet/>
      <dgm:spPr/>
      <dgm:t>
        <a:bodyPr/>
        <a:lstStyle/>
        <a:p>
          <a:endParaRPr lang="en-GB"/>
        </a:p>
      </dgm:t>
    </dgm:pt>
    <dgm:pt modelId="{978BC340-B48B-4426-BB51-5D41E09F7923}" type="sibTrans" cxnId="{85B50EF7-1B30-44A2-A4EC-6F384BCF6660}">
      <dgm:prSet/>
      <dgm:spPr/>
      <dgm:t>
        <a:bodyPr/>
        <a:lstStyle/>
        <a:p>
          <a:endParaRPr lang="en-GB"/>
        </a:p>
      </dgm:t>
    </dgm:pt>
    <dgm:pt modelId="{4466AB0C-2726-4EBB-99C1-5075011E40C4}">
      <dgm:prSet phldrT="[Text]" custT="1"/>
      <dgm:spPr>
        <a:xfrm>
          <a:off x="973385" y="1489524"/>
          <a:ext cx="8987073" cy="744762"/>
        </a:xfrm>
        <a:prstGeom prst="rect">
          <a:avLst/>
        </a:prstGeom>
        <a:solidFill>
          <a:srgbClr val="F4F6F8"/>
        </a:solidFill>
        <a:ln w="38100" cap="flat" cmpd="sng" algn="ctr">
          <a:solidFill>
            <a:srgbClr val="99DDEB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2100" dirty="0">
              <a:solidFill>
                <a:srgbClr val="425563"/>
              </a:solidFill>
              <a:latin typeface="Arial" panose="020B0604020202020204"/>
              <a:ea typeface="+mn-ea"/>
              <a:cs typeface="+mn-cs"/>
            </a:rPr>
            <a:t>Awareness of patient’s support network helps clinical risk management</a:t>
          </a:r>
        </a:p>
      </dgm:t>
    </dgm:pt>
    <dgm:pt modelId="{C615090B-482B-4639-ADE3-E4A93DC13ED5}" type="sibTrans" cxnId="{987447DF-CCD0-4460-835F-F342B050C5F4}">
      <dgm:prSet/>
      <dgm:spPr/>
      <dgm:t>
        <a:bodyPr/>
        <a:lstStyle/>
        <a:p>
          <a:endParaRPr lang="en-GB"/>
        </a:p>
      </dgm:t>
    </dgm:pt>
    <dgm:pt modelId="{64455A2F-1704-4534-A040-B47F57422CAF}" type="parTrans" cxnId="{987447DF-CCD0-4460-835F-F342B050C5F4}">
      <dgm:prSet/>
      <dgm:spPr/>
      <dgm:t>
        <a:bodyPr/>
        <a:lstStyle/>
        <a:p>
          <a:endParaRPr lang="en-GB"/>
        </a:p>
      </dgm:t>
    </dgm:pt>
    <dgm:pt modelId="{4C2D50F3-F849-49C4-BF23-960D2ACC92DC}">
      <dgm:prSet phldrT="[Text]" custT="1"/>
      <dgm:spPr>
        <a:xfrm>
          <a:off x="546396" y="372187"/>
          <a:ext cx="9414062" cy="744762"/>
        </a:xfrm>
        <a:prstGeom prst="rect">
          <a:avLst/>
        </a:prstGeom>
        <a:solidFill>
          <a:srgbClr val="F4F6F8"/>
        </a:solidFill>
        <a:ln w="38100" cap="flat" cmpd="sng" algn="ctr">
          <a:solidFill>
            <a:srgbClr val="80D2CC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2100" dirty="0">
              <a:solidFill>
                <a:srgbClr val="425563"/>
              </a:solidFill>
              <a:latin typeface="Arial" panose="020B0604020202020204"/>
              <a:ea typeface="+mn-ea"/>
              <a:cs typeface="+mn-cs"/>
            </a:rPr>
            <a:t>Patients more actively involved in their own care</a:t>
          </a:r>
        </a:p>
      </dgm:t>
    </dgm:pt>
    <dgm:pt modelId="{DA997568-7253-42F7-B442-A526337356FE}" type="sibTrans" cxnId="{E6D40D69-677B-49AB-8237-2837E0972DF5}">
      <dgm:prSet/>
      <dgm:spPr>
        <a:xfrm>
          <a:off x="-5473585" y="-838077"/>
          <a:ext cx="6517301" cy="6517301"/>
        </a:xfrm>
        <a:prstGeom prst="blockArc">
          <a:avLst>
            <a:gd name="adj1" fmla="val 18900000"/>
            <a:gd name="adj2" fmla="val 2700000"/>
            <a:gd name="adj3" fmla="val 331"/>
          </a:avLst>
        </a:prstGeom>
        <a:noFill/>
        <a:ln w="12700" cap="flat" cmpd="sng" algn="ctr">
          <a:solidFill>
            <a:srgbClr val="005EB8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GB"/>
        </a:p>
      </dgm:t>
    </dgm:pt>
    <dgm:pt modelId="{C36871A8-F1DB-47D9-8B0F-44D41D62A3DE}" type="parTrans" cxnId="{E6D40D69-677B-49AB-8237-2837E0972DF5}">
      <dgm:prSet/>
      <dgm:spPr/>
      <dgm:t>
        <a:bodyPr/>
        <a:lstStyle/>
        <a:p>
          <a:endParaRPr lang="en-GB"/>
        </a:p>
      </dgm:t>
    </dgm:pt>
    <dgm:pt modelId="{EAE63124-CBA3-485D-91A1-F088351572DE}">
      <dgm:prSet custT="1"/>
      <dgm:spPr>
        <a:xfrm>
          <a:off x="973385" y="2606860"/>
          <a:ext cx="8987073" cy="744762"/>
        </a:xfrm>
        <a:prstGeom prst="rect">
          <a:avLst/>
        </a:prstGeom>
        <a:solidFill>
          <a:srgbClr val="F4F6F8"/>
        </a:solidFill>
        <a:ln w="38100" cap="flat" cmpd="sng" algn="ctr">
          <a:solidFill>
            <a:srgbClr val="005EB8"/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sz="2100" dirty="0">
              <a:solidFill>
                <a:srgbClr val="425563"/>
              </a:solidFill>
              <a:latin typeface="Arial" panose="020B0604020202020204"/>
              <a:ea typeface="+mn-ea"/>
              <a:cs typeface="+mn-cs"/>
            </a:rPr>
            <a:t>Continuous monitoring highlighted trends in clinical observations that were not identified in hospital</a:t>
          </a:r>
        </a:p>
      </dgm:t>
    </dgm:pt>
    <dgm:pt modelId="{F69D1671-A3E8-496A-9D4D-2BF19FEAD597}" type="parTrans" cxnId="{5E1A29CC-3ED8-40D6-8427-6FA7023A8244}">
      <dgm:prSet/>
      <dgm:spPr/>
      <dgm:t>
        <a:bodyPr/>
        <a:lstStyle/>
        <a:p>
          <a:endParaRPr lang="en-GB"/>
        </a:p>
      </dgm:t>
    </dgm:pt>
    <dgm:pt modelId="{91E82165-47F3-4D66-8E21-F6BEB7D84F36}" type="sibTrans" cxnId="{5E1A29CC-3ED8-40D6-8427-6FA7023A8244}">
      <dgm:prSet/>
      <dgm:spPr/>
      <dgm:t>
        <a:bodyPr/>
        <a:lstStyle/>
        <a:p>
          <a:endParaRPr lang="en-GB"/>
        </a:p>
      </dgm:t>
    </dgm:pt>
    <dgm:pt modelId="{41DB12ED-F911-4CE0-B211-58A8970A8DF9}" type="pres">
      <dgm:prSet presAssocID="{07899F4F-1342-4593-93E7-6CE9D17207AB}" presName="Name0" presStyleCnt="0">
        <dgm:presLayoutVars>
          <dgm:chMax val="7"/>
          <dgm:chPref val="7"/>
          <dgm:dir/>
        </dgm:presLayoutVars>
      </dgm:prSet>
      <dgm:spPr/>
    </dgm:pt>
    <dgm:pt modelId="{DF0B9E82-9009-4623-ABEF-DB9962F2FC4A}" type="pres">
      <dgm:prSet presAssocID="{07899F4F-1342-4593-93E7-6CE9D17207AB}" presName="Name1" presStyleCnt="0"/>
      <dgm:spPr/>
    </dgm:pt>
    <dgm:pt modelId="{127C9396-AA3B-4380-AE4A-1113E5EF5CE6}" type="pres">
      <dgm:prSet presAssocID="{07899F4F-1342-4593-93E7-6CE9D17207AB}" presName="cycle" presStyleCnt="0"/>
      <dgm:spPr/>
    </dgm:pt>
    <dgm:pt modelId="{D40E9A57-1579-464F-B3FE-8FAD5EE65CFF}" type="pres">
      <dgm:prSet presAssocID="{07899F4F-1342-4593-93E7-6CE9D17207AB}" presName="srcNode" presStyleLbl="node1" presStyleIdx="0" presStyleCnt="4"/>
      <dgm:spPr/>
    </dgm:pt>
    <dgm:pt modelId="{706C74BA-487F-4C9C-9034-2E56D955FFCF}" type="pres">
      <dgm:prSet presAssocID="{07899F4F-1342-4593-93E7-6CE9D17207AB}" presName="conn" presStyleLbl="parChTrans1D2" presStyleIdx="0" presStyleCnt="1"/>
      <dgm:spPr/>
    </dgm:pt>
    <dgm:pt modelId="{A531C64D-461A-4C00-9F6C-A5532643E767}" type="pres">
      <dgm:prSet presAssocID="{07899F4F-1342-4593-93E7-6CE9D17207AB}" presName="extraNode" presStyleLbl="node1" presStyleIdx="0" presStyleCnt="4"/>
      <dgm:spPr/>
    </dgm:pt>
    <dgm:pt modelId="{0477A290-395E-4154-9F09-FCBBF45AE1E0}" type="pres">
      <dgm:prSet presAssocID="{07899F4F-1342-4593-93E7-6CE9D17207AB}" presName="dstNode" presStyleLbl="node1" presStyleIdx="0" presStyleCnt="4"/>
      <dgm:spPr/>
    </dgm:pt>
    <dgm:pt modelId="{75FF910D-3714-4D89-8CD7-FB84F03C7C2E}" type="pres">
      <dgm:prSet presAssocID="{4C2D50F3-F849-49C4-BF23-960D2ACC92DC}" presName="text_1" presStyleLbl="node1" presStyleIdx="0" presStyleCnt="4">
        <dgm:presLayoutVars>
          <dgm:bulletEnabled val="1"/>
        </dgm:presLayoutVars>
      </dgm:prSet>
      <dgm:spPr/>
    </dgm:pt>
    <dgm:pt modelId="{1898E9C5-7BA1-4820-88A7-FCBBC5895F74}" type="pres">
      <dgm:prSet presAssocID="{4C2D50F3-F849-49C4-BF23-960D2ACC92DC}" presName="accent_1" presStyleCnt="0"/>
      <dgm:spPr/>
    </dgm:pt>
    <dgm:pt modelId="{8B837419-8B7F-46F1-A4BA-E9C401F8531B}" type="pres">
      <dgm:prSet presAssocID="{4C2D50F3-F849-49C4-BF23-960D2ACC92DC}" presName="accentRepeatNode" presStyleLbl="solidFgAcc1" presStyleIdx="0" presStyleCnt="4"/>
      <dgm:spPr>
        <a:xfrm>
          <a:off x="80920" y="279092"/>
          <a:ext cx="930952" cy="930952"/>
        </a:xfrm>
        <a:prstGeom prst="ellipse">
          <a:avLst/>
        </a:prstGeom>
        <a:solidFill>
          <a:srgbClr val="80D2CC">
            <a:lumMod val="75000"/>
          </a:srgbClr>
        </a:solidFill>
        <a:ln w="12700" cap="flat" cmpd="sng" algn="ctr">
          <a:solidFill>
            <a:srgbClr val="005EB8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5671D6B4-6732-43E1-86AC-4DFEA97FAAA6}" type="pres">
      <dgm:prSet presAssocID="{4466AB0C-2726-4EBB-99C1-5075011E40C4}" presName="text_2" presStyleLbl="node1" presStyleIdx="1" presStyleCnt="4">
        <dgm:presLayoutVars>
          <dgm:bulletEnabled val="1"/>
        </dgm:presLayoutVars>
      </dgm:prSet>
      <dgm:spPr/>
    </dgm:pt>
    <dgm:pt modelId="{A74A2008-B5B0-45A0-8C3E-BB17B3BCD1BF}" type="pres">
      <dgm:prSet presAssocID="{4466AB0C-2726-4EBB-99C1-5075011E40C4}" presName="accent_2" presStyleCnt="0"/>
      <dgm:spPr/>
    </dgm:pt>
    <dgm:pt modelId="{274B9ABE-9B4F-4F18-AD1A-51E0389A89C3}" type="pres">
      <dgm:prSet presAssocID="{4466AB0C-2726-4EBB-99C1-5075011E40C4}" presName="accentRepeatNode" presStyleLbl="solidFgAcc1" presStyleIdx="1" presStyleCnt="4"/>
      <dgm:spPr>
        <a:xfrm>
          <a:off x="507909" y="1396428"/>
          <a:ext cx="930952" cy="930952"/>
        </a:xfrm>
        <a:prstGeom prst="ellipse">
          <a:avLst/>
        </a:prstGeom>
        <a:solidFill>
          <a:srgbClr val="99DDEB">
            <a:lumMod val="75000"/>
          </a:srgbClr>
        </a:solidFill>
        <a:ln w="12700" cap="flat" cmpd="sng" algn="ctr">
          <a:solidFill>
            <a:srgbClr val="005EB8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4ED5DB67-AE34-4AD4-B8B7-A3242387984D}" type="pres">
      <dgm:prSet presAssocID="{EAE63124-CBA3-485D-91A1-F088351572DE}" presName="text_3" presStyleLbl="node1" presStyleIdx="2" presStyleCnt="4">
        <dgm:presLayoutVars>
          <dgm:bulletEnabled val="1"/>
        </dgm:presLayoutVars>
      </dgm:prSet>
      <dgm:spPr/>
    </dgm:pt>
    <dgm:pt modelId="{8C1AC005-005A-49ED-A877-BEC7C238CDEB}" type="pres">
      <dgm:prSet presAssocID="{EAE63124-CBA3-485D-91A1-F088351572DE}" presName="accent_3" presStyleCnt="0"/>
      <dgm:spPr/>
    </dgm:pt>
    <dgm:pt modelId="{07326E49-A143-46A3-A630-B92AFAA72FFB}" type="pres">
      <dgm:prSet presAssocID="{EAE63124-CBA3-485D-91A1-F088351572DE}" presName="accentRepeatNode" presStyleLbl="solidFgAcc1" presStyleIdx="2" presStyleCnt="4"/>
      <dgm:spPr>
        <a:xfrm>
          <a:off x="507909" y="2513765"/>
          <a:ext cx="930952" cy="930952"/>
        </a:xfrm>
        <a:prstGeom prst="ellipse">
          <a:avLst/>
        </a:prstGeom>
        <a:solidFill>
          <a:srgbClr val="005EB8"/>
        </a:solidFill>
        <a:ln w="12700" cap="flat" cmpd="sng" algn="ctr">
          <a:solidFill>
            <a:srgbClr val="005EB8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425CEC74-8651-4336-9215-DFE9E8AFDCBF}" type="pres">
      <dgm:prSet presAssocID="{3501C323-353D-418C-A701-59C5EEF2F392}" presName="text_4" presStyleLbl="node1" presStyleIdx="3" presStyleCnt="4">
        <dgm:presLayoutVars>
          <dgm:bulletEnabled val="1"/>
        </dgm:presLayoutVars>
      </dgm:prSet>
      <dgm:spPr/>
    </dgm:pt>
    <dgm:pt modelId="{AA4A05E2-6A0B-4D95-AB1C-3724D8C7D98A}" type="pres">
      <dgm:prSet presAssocID="{3501C323-353D-418C-A701-59C5EEF2F392}" presName="accent_4" presStyleCnt="0"/>
      <dgm:spPr/>
    </dgm:pt>
    <dgm:pt modelId="{2A0AFD7A-2335-41A8-A042-6D408EEDDEBD}" type="pres">
      <dgm:prSet presAssocID="{3501C323-353D-418C-A701-59C5EEF2F392}" presName="accentRepeatNode" presStyleLbl="solidFgAcc1" presStyleIdx="3" presStyleCnt="4"/>
      <dgm:spPr>
        <a:xfrm>
          <a:off x="80920" y="3631102"/>
          <a:ext cx="930952" cy="930952"/>
        </a:xfrm>
        <a:prstGeom prst="ellipse">
          <a:avLst/>
        </a:prstGeom>
        <a:solidFill>
          <a:srgbClr val="003087"/>
        </a:solidFill>
        <a:ln w="12700" cap="flat" cmpd="sng" algn="ctr">
          <a:solidFill>
            <a:srgbClr val="005EB8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</dgm:ptLst>
  <dgm:cxnLst>
    <dgm:cxn modelId="{D62A7846-0D57-4A9B-A702-B26F1A285F2F}" type="presOf" srcId="{4C2D50F3-F849-49C4-BF23-960D2ACC92DC}" destId="{75FF910D-3714-4D89-8CD7-FB84F03C7C2E}" srcOrd="0" destOrd="0" presId="urn:microsoft.com/office/officeart/2008/layout/VerticalCurvedList"/>
    <dgm:cxn modelId="{E6D40D69-677B-49AB-8237-2837E0972DF5}" srcId="{07899F4F-1342-4593-93E7-6CE9D17207AB}" destId="{4C2D50F3-F849-49C4-BF23-960D2ACC92DC}" srcOrd="0" destOrd="0" parTransId="{C36871A8-F1DB-47D9-8B0F-44D41D62A3DE}" sibTransId="{DA997568-7253-42F7-B442-A526337356FE}"/>
    <dgm:cxn modelId="{3C3B9B4E-00B2-47EA-AE90-F7C988340AE5}" type="presOf" srcId="{EAE63124-CBA3-485D-91A1-F088351572DE}" destId="{4ED5DB67-AE34-4AD4-B8B7-A3242387984D}" srcOrd="0" destOrd="0" presId="urn:microsoft.com/office/officeart/2008/layout/VerticalCurvedList"/>
    <dgm:cxn modelId="{CFB8466F-CE7E-4616-A6D1-F62E5707BEF2}" type="presOf" srcId="{07899F4F-1342-4593-93E7-6CE9D17207AB}" destId="{41DB12ED-F911-4CE0-B211-58A8970A8DF9}" srcOrd="0" destOrd="0" presId="urn:microsoft.com/office/officeart/2008/layout/VerticalCurvedList"/>
    <dgm:cxn modelId="{7473E572-75D9-4BA6-A925-94D29A9A114A}" type="presOf" srcId="{3501C323-353D-418C-A701-59C5EEF2F392}" destId="{425CEC74-8651-4336-9215-DFE9E8AFDCBF}" srcOrd="0" destOrd="0" presId="urn:microsoft.com/office/officeart/2008/layout/VerticalCurvedList"/>
    <dgm:cxn modelId="{682C0683-8DFB-41D9-8AE8-A2A448751540}" type="presOf" srcId="{4466AB0C-2726-4EBB-99C1-5075011E40C4}" destId="{5671D6B4-6732-43E1-86AC-4DFEA97FAAA6}" srcOrd="0" destOrd="0" presId="urn:microsoft.com/office/officeart/2008/layout/VerticalCurvedList"/>
    <dgm:cxn modelId="{7BCFB4B0-B9C5-4985-B9DF-C8493AAD7CF6}" type="presOf" srcId="{DA997568-7253-42F7-B442-A526337356FE}" destId="{706C74BA-487F-4C9C-9034-2E56D955FFCF}" srcOrd="0" destOrd="0" presId="urn:microsoft.com/office/officeart/2008/layout/VerticalCurvedList"/>
    <dgm:cxn modelId="{5E1A29CC-3ED8-40D6-8427-6FA7023A8244}" srcId="{07899F4F-1342-4593-93E7-6CE9D17207AB}" destId="{EAE63124-CBA3-485D-91A1-F088351572DE}" srcOrd="2" destOrd="0" parTransId="{F69D1671-A3E8-496A-9D4D-2BF19FEAD597}" sibTransId="{91E82165-47F3-4D66-8E21-F6BEB7D84F36}"/>
    <dgm:cxn modelId="{987447DF-CCD0-4460-835F-F342B050C5F4}" srcId="{07899F4F-1342-4593-93E7-6CE9D17207AB}" destId="{4466AB0C-2726-4EBB-99C1-5075011E40C4}" srcOrd="1" destOrd="0" parTransId="{64455A2F-1704-4534-A040-B47F57422CAF}" sibTransId="{C615090B-482B-4639-ADE3-E4A93DC13ED5}"/>
    <dgm:cxn modelId="{85B50EF7-1B30-44A2-A4EC-6F384BCF6660}" srcId="{07899F4F-1342-4593-93E7-6CE9D17207AB}" destId="{3501C323-353D-418C-A701-59C5EEF2F392}" srcOrd="3" destOrd="0" parTransId="{11EC2372-1AA0-47BF-AD42-60D568429848}" sibTransId="{978BC340-B48B-4426-BB51-5D41E09F7923}"/>
    <dgm:cxn modelId="{693D562F-E9F2-4C84-B89C-E686B2DDEE30}" type="presParOf" srcId="{41DB12ED-F911-4CE0-B211-58A8970A8DF9}" destId="{DF0B9E82-9009-4623-ABEF-DB9962F2FC4A}" srcOrd="0" destOrd="0" presId="urn:microsoft.com/office/officeart/2008/layout/VerticalCurvedList"/>
    <dgm:cxn modelId="{E3826809-38B3-456A-B944-9910F3E7AA5E}" type="presParOf" srcId="{DF0B9E82-9009-4623-ABEF-DB9962F2FC4A}" destId="{127C9396-AA3B-4380-AE4A-1113E5EF5CE6}" srcOrd="0" destOrd="0" presId="urn:microsoft.com/office/officeart/2008/layout/VerticalCurvedList"/>
    <dgm:cxn modelId="{D624005C-4410-4091-8D30-8DB7E36F9EF2}" type="presParOf" srcId="{127C9396-AA3B-4380-AE4A-1113E5EF5CE6}" destId="{D40E9A57-1579-464F-B3FE-8FAD5EE65CFF}" srcOrd="0" destOrd="0" presId="urn:microsoft.com/office/officeart/2008/layout/VerticalCurvedList"/>
    <dgm:cxn modelId="{FBC68947-CBE3-4298-B8DF-C968147823E7}" type="presParOf" srcId="{127C9396-AA3B-4380-AE4A-1113E5EF5CE6}" destId="{706C74BA-487F-4C9C-9034-2E56D955FFCF}" srcOrd="1" destOrd="0" presId="urn:microsoft.com/office/officeart/2008/layout/VerticalCurvedList"/>
    <dgm:cxn modelId="{4E412DF9-A628-425B-A717-5B015AB519B1}" type="presParOf" srcId="{127C9396-AA3B-4380-AE4A-1113E5EF5CE6}" destId="{A531C64D-461A-4C00-9F6C-A5532643E767}" srcOrd="2" destOrd="0" presId="urn:microsoft.com/office/officeart/2008/layout/VerticalCurvedList"/>
    <dgm:cxn modelId="{15DF2CEB-7798-46F8-BB5B-51B6FD44039D}" type="presParOf" srcId="{127C9396-AA3B-4380-AE4A-1113E5EF5CE6}" destId="{0477A290-395E-4154-9F09-FCBBF45AE1E0}" srcOrd="3" destOrd="0" presId="urn:microsoft.com/office/officeart/2008/layout/VerticalCurvedList"/>
    <dgm:cxn modelId="{62E2D337-E5C4-44BF-B4CF-9E2C12F78A69}" type="presParOf" srcId="{DF0B9E82-9009-4623-ABEF-DB9962F2FC4A}" destId="{75FF910D-3714-4D89-8CD7-FB84F03C7C2E}" srcOrd="1" destOrd="0" presId="urn:microsoft.com/office/officeart/2008/layout/VerticalCurvedList"/>
    <dgm:cxn modelId="{3E938519-3FA9-4697-A6C9-830A0C1A8D5B}" type="presParOf" srcId="{DF0B9E82-9009-4623-ABEF-DB9962F2FC4A}" destId="{1898E9C5-7BA1-4820-88A7-FCBBC5895F74}" srcOrd="2" destOrd="0" presId="urn:microsoft.com/office/officeart/2008/layout/VerticalCurvedList"/>
    <dgm:cxn modelId="{E0A3FA60-E097-4DB8-8886-C3F162C9368B}" type="presParOf" srcId="{1898E9C5-7BA1-4820-88A7-FCBBC5895F74}" destId="{8B837419-8B7F-46F1-A4BA-E9C401F8531B}" srcOrd="0" destOrd="0" presId="urn:microsoft.com/office/officeart/2008/layout/VerticalCurvedList"/>
    <dgm:cxn modelId="{B81D4A34-ACA6-4DF4-A1A9-26977A051915}" type="presParOf" srcId="{DF0B9E82-9009-4623-ABEF-DB9962F2FC4A}" destId="{5671D6B4-6732-43E1-86AC-4DFEA97FAAA6}" srcOrd="3" destOrd="0" presId="urn:microsoft.com/office/officeart/2008/layout/VerticalCurvedList"/>
    <dgm:cxn modelId="{FB5F32A5-9BED-491C-92A7-17782E833737}" type="presParOf" srcId="{DF0B9E82-9009-4623-ABEF-DB9962F2FC4A}" destId="{A74A2008-B5B0-45A0-8C3E-BB17B3BCD1BF}" srcOrd="4" destOrd="0" presId="urn:microsoft.com/office/officeart/2008/layout/VerticalCurvedList"/>
    <dgm:cxn modelId="{2C034333-B1FF-4E68-A41F-A12C83540C3F}" type="presParOf" srcId="{A74A2008-B5B0-45A0-8C3E-BB17B3BCD1BF}" destId="{274B9ABE-9B4F-4F18-AD1A-51E0389A89C3}" srcOrd="0" destOrd="0" presId="urn:microsoft.com/office/officeart/2008/layout/VerticalCurvedList"/>
    <dgm:cxn modelId="{3F1A7318-C867-4C54-A888-3E45EDBCA137}" type="presParOf" srcId="{DF0B9E82-9009-4623-ABEF-DB9962F2FC4A}" destId="{4ED5DB67-AE34-4AD4-B8B7-A3242387984D}" srcOrd="5" destOrd="0" presId="urn:microsoft.com/office/officeart/2008/layout/VerticalCurvedList"/>
    <dgm:cxn modelId="{4DF8BF30-E04F-47A5-8277-7B9767A29201}" type="presParOf" srcId="{DF0B9E82-9009-4623-ABEF-DB9962F2FC4A}" destId="{8C1AC005-005A-49ED-A877-BEC7C238CDEB}" srcOrd="6" destOrd="0" presId="urn:microsoft.com/office/officeart/2008/layout/VerticalCurvedList"/>
    <dgm:cxn modelId="{3EA978EE-30CA-414D-8EE9-9C17774FF44C}" type="presParOf" srcId="{8C1AC005-005A-49ED-A877-BEC7C238CDEB}" destId="{07326E49-A143-46A3-A630-B92AFAA72FFB}" srcOrd="0" destOrd="0" presId="urn:microsoft.com/office/officeart/2008/layout/VerticalCurvedList"/>
    <dgm:cxn modelId="{23280490-DF85-43CC-BA51-042B6C86BF1B}" type="presParOf" srcId="{DF0B9E82-9009-4623-ABEF-DB9962F2FC4A}" destId="{425CEC74-8651-4336-9215-DFE9E8AFDCBF}" srcOrd="7" destOrd="0" presId="urn:microsoft.com/office/officeart/2008/layout/VerticalCurvedList"/>
    <dgm:cxn modelId="{4A674FC8-1F93-487E-BCCB-D648F1AEC880}" type="presParOf" srcId="{DF0B9E82-9009-4623-ABEF-DB9962F2FC4A}" destId="{AA4A05E2-6A0B-4D95-AB1C-3724D8C7D98A}" srcOrd="8" destOrd="0" presId="urn:microsoft.com/office/officeart/2008/layout/VerticalCurvedList"/>
    <dgm:cxn modelId="{9A9FD0FA-001C-40DB-B2E3-698E80123FBA}" type="presParOf" srcId="{AA4A05E2-6A0B-4D95-AB1C-3724D8C7D98A}" destId="{2A0AFD7A-2335-41A8-A042-6D408EEDDEB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7899F4F-1342-4593-93E7-6CE9D17207AB}" type="doc">
      <dgm:prSet loTypeId="urn:microsoft.com/office/officeart/2008/layout/VerticalCurvedList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GB"/>
        </a:p>
      </dgm:t>
    </dgm:pt>
    <dgm:pt modelId="{3501C323-353D-418C-A701-59C5EEF2F392}">
      <dgm:prSet phldrT="[Text]"/>
      <dgm:spPr>
        <a:xfrm>
          <a:off x="456351" y="3933335"/>
          <a:ext cx="9504107" cy="605337"/>
        </a:xfrm>
        <a:prstGeom prst="rect">
          <a:avLst/>
        </a:prstGeom>
        <a:solidFill>
          <a:srgbClr val="F4F6F8"/>
        </a:solidFill>
        <a:ln w="38100" cap="flat" cmpd="sng" algn="ctr">
          <a:solidFill>
            <a:srgbClr val="003087"/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dirty="0">
              <a:solidFill>
                <a:srgbClr val="425563"/>
              </a:solidFill>
              <a:latin typeface="Arial" panose="020B0604020202020204"/>
              <a:ea typeface="+mn-ea"/>
              <a:cs typeface="+mn-cs"/>
            </a:rPr>
            <a:t>Excellent Current Health technical support when required</a:t>
          </a:r>
        </a:p>
      </dgm:t>
    </dgm:pt>
    <dgm:pt modelId="{11EC2372-1AA0-47BF-AD42-60D568429848}" type="parTrans" cxnId="{85B50EF7-1B30-44A2-A4EC-6F384BCF6660}">
      <dgm:prSet/>
      <dgm:spPr/>
      <dgm:t>
        <a:bodyPr/>
        <a:lstStyle/>
        <a:p>
          <a:endParaRPr lang="en-GB"/>
        </a:p>
      </dgm:t>
    </dgm:pt>
    <dgm:pt modelId="{978BC340-B48B-4426-BB51-5D41E09F7923}" type="sibTrans" cxnId="{85B50EF7-1B30-44A2-A4EC-6F384BCF6660}">
      <dgm:prSet/>
      <dgm:spPr/>
      <dgm:t>
        <a:bodyPr/>
        <a:lstStyle/>
        <a:p>
          <a:endParaRPr lang="en-GB"/>
        </a:p>
      </dgm:t>
    </dgm:pt>
    <dgm:pt modelId="{4466AB0C-2726-4EBB-99C1-5075011E40C4}">
      <dgm:prSet phldrT="[Text]"/>
      <dgm:spPr>
        <a:xfrm>
          <a:off x="890118" y="1210189"/>
          <a:ext cx="9070341" cy="605337"/>
        </a:xfrm>
        <a:prstGeom prst="rect">
          <a:avLst/>
        </a:prstGeom>
        <a:solidFill>
          <a:srgbClr val="F4F6F8"/>
        </a:solidFill>
        <a:ln w="38100" cap="flat" cmpd="sng" algn="ctr">
          <a:solidFill>
            <a:srgbClr val="99DDEB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dirty="0">
              <a:solidFill>
                <a:srgbClr val="425563"/>
              </a:solidFill>
              <a:latin typeface="Arial" panose="020B0604020202020204"/>
              <a:ea typeface="+mn-ea"/>
              <a:cs typeface="+mn-cs"/>
            </a:rPr>
            <a:t>All functionality easily accessible from single intuitive clinical dashboard</a:t>
          </a:r>
        </a:p>
      </dgm:t>
    </dgm:pt>
    <dgm:pt modelId="{C615090B-482B-4639-ADE3-E4A93DC13ED5}" type="sibTrans" cxnId="{987447DF-CCD0-4460-835F-F342B050C5F4}">
      <dgm:prSet/>
      <dgm:spPr/>
      <dgm:t>
        <a:bodyPr/>
        <a:lstStyle/>
        <a:p>
          <a:endParaRPr lang="en-GB"/>
        </a:p>
      </dgm:t>
    </dgm:pt>
    <dgm:pt modelId="{64455A2F-1704-4534-A040-B47F57422CAF}" type="parTrans" cxnId="{987447DF-CCD0-4460-835F-F342B050C5F4}">
      <dgm:prSet/>
      <dgm:spPr/>
      <dgm:t>
        <a:bodyPr/>
        <a:lstStyle/>
        <a:p>
          <a:endParaRPr lang="en-GB"/>
        </a:p>
      </dgm:t>
    </dgm:pt>
    <dgm:pt modelId="{4C2D50F3-F849-49C4-BF23-960D2ACC92DC}">
      <dgm:prSet phldrT="[Text]"/>
      <dgm:spPr>
        <a:xfrm>
          <a:off x="456351" y="302474"/>
          <a:ext cx="9504107" cy="605337"/>
        </a:xfrm>
        <a:prstGeom prst="rect">
          <a:avLst/>
        </a:prstGeom>
        <a:solidFill>
          <a:srgbClr val="F4F6F8"/>
        </a:solidFill>
        <a:ln w="38100" cap="flat" cmpd="sng" algn="ctr">
          <a:solidFill>
            <a:srgbClr val="80D2CC">
              <a:lumMod val="7500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dirty="0">
              <a:solidFill>
                <a:srgbClr val="425563"/>
              </a:solidFill>
              <a:latin typeface="Arial" panose="020B0604020202020204"/>
              <a:ea typeface="+mn-ea"/>
              <a:cs typeface="+mn-cs"/>
            </a:rPr>
            <a:t>Continuous data stream from wearable device was extremely useful</a:t>
          </a:r>
        </a:p>
      </dgm:t>
    </dgm:pt>
    <dgm:pt modelId="{DA997568-7253-42F7-B442-A526337356FE}" type="sibTrans" cxnId="{E6D40D69-677B-49AB-8237-2837E0972DF5}">
      <dgm:prSet/>
      <dgm:spPr>
        <a:xfrm>
          <a:off x="-5473585" y="-838077"/>
          <a:ext cx="6517301" cy="6517301"/>
        </a:xfrm>
        <a:prstGeom prst="blockArc">
          <a:avLst>
            <a:gd name="adj1" fmla="val 18900000"/>
            <a:gd name="adj2" fmla="val 2700000"/>
            <a:gd name="adj3" fmla="val 331"/>
          </a:avLst>
        </a:prstGeom>
        <a:noFill/>
        <a:ln w="12700" cap="flat" cmpd="sng" algn="ctr">
          <a:solidFill>
            <a:srgbClr val="005EB8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GB"/>
        </a:p>
      </dgm:t>
    </dgm:pt>
    <dgm:pt modelId="{C36871A8-F1DB-47D9-8B0F-44D41D62A3DE}" type="parTrans" cxnId="{E6D40D69-677B-49AB-8237-2837E0972DF5}">
      <dgm:prSet/>
      <dgm:spPr/>
      <dgm:t>
        <a:bodyPr/>
        <a:lstStyle/>
        <a:p>
          <a:endParaRPr lang="en-GB"/>
        </a:p>
      </dgm:t>
    </dgm:pt>
    <dgm:pt modelId="{EAE63124-CBA3-485D-91A1-F088351572DE}">
      <dgm:prSet/>
      <dgm:spPr>
        <a:xfrm>
          <a:off x="890118" y="3025620"/>
          <a:ext cx="9070341" cy="605337"/>
        </a:xfrm>
        <a:prstGeom prst="rect">
          <a:avLst/>
        </a:prstGeom>
        <a:solidFill>
          <a:srgbClr val="F4F6F8"/>
        </a:solidFill>
        <a:ln w="38100" cap="flat" cmpd="sng" algn="ctr">
          <a:solidFill>
            <a:srgbClr val="005EB8"/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dirty="0">
              <a:solidFill>
                <a:srgbClr val="425563"/>
              </a:solidFill>
              <a:latin typeface="Arial" panose="020B0604020202020204"/>
              <a:ea typeface="+mn-ea"/>
              <a:cs typeface="+mn-cs"/>
            </a:rPr>
            <a:t>Video consultation function worked well </a:t>
          </a:r>
        </a:p>
      </dgm:t>
    </dgm:pt>
    <dgm:pt modelId="{F69D1671-A3E8-496A-9D4D-2BF19FEAD597}" type="parTrans" cxnId="{5E1A29CC-3ED8-40D6-8427-6FA7023A8244}">
      <dgm:prSet/>
      <dgm:spPr/>
      <dgm:t>
        <a:bodyPr/>
        <a:lstStyle/>
        <a:p>
          <a:endParaRPr lang="en-GB"/>
        </a:p>
      </dgm:t>
    </dgm:pt>
    <dgm:pt modelId="{91E82165-47F3-4D66-8E21-F6BEB7D84F36}" type="sibTrans" cxnId="{5E1A29CC-3ED8-40D6-8427-6FA7023A8244}">
      <dgm:prSet/>
      <dgm:spPr/>
      <dgm:t>
        <a:bodyPr/>
        <a:lstStyle/>
        <a:p>
          <a:endParaRPr lang="en-GB"/>
        </a:p>
      </dgm:t>
    </dgm:pt>
    <dgm:pt modelId="{AAA4961E-BB9B-40CB-A5C2-4006FB79DA9F}">
      <dgm:prSet/>
      <dgm:spPr>
        <a:xfrm>
          <a:off x="1023249" y="2117904"/>
          <a:ext cx="8937209" cy="605337"/>
        </a:xfrm>
        <a:prstGeom prst="rect">
          <a:avLst/>
        </a:prstGeom>
        <a:solidFill>
          <a:srgbClr val="F4F6F8"/>
        </a:solidFill>
        <a:ln w="38100" cap="flat" cmpd="sng" algn="ctr">
          <a:solidFill>
            <a:srgbClr val="005EB8">
              <a:lumMod val="40000"/>
              <a:lumOff val="6000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GB" dirty="0">
              <a:solidFill>
                <a:srgbClr val="425563"/>
              </a:solidFill>
              <a:latin typeface="Arial" panose="020B0604020202020204"/>
              <a:ea typeface="+mn-ea"/>
              <a:cs typeface="+mn-cs"/>
            </a:rPr>
            <a:t>Ability to locally configure pathways and alarms in real time was helpful</a:t>
          </a:r>
        </a:p>
      </dgm:t>
    </dgm:pt>
    <dgm:pt modelId="{3EF791B5-05E1-4A9B-ACF6-4DCC43D56287}" type="parTrans" cxnId="{D479A522-EC7E-415E-AB7A-6A503D3E2633}">
      <dgm:prSet/>
      <dgm:spPr/>
      <dgm:t>
        <a:bodyPr/>
        <a:lstStyle/>
        <a:p>
          <a:endParaRPr lang="en-GB"/>
        </a:p>
      </dgm:t>
    </dgm:pt>
    <dgm:pt modelId="{16DF7A88-2DEB-4A81-9CB4-37579DA2366E}" type="sibTrans" cxnId="{D479A522-EC7E-415E-AB7A-6A503D3E2633}">
      <dgm:prSet/>
      <dgm:spPr/>
      <dgm:t>
        <a:bodyPr/>
        <a:lstStyle/>
        <a:p>
          <a:endParaRPr lang="en-GB"/>
        </a:p>
      </dgm:t>
    </dgm:pt>
    <dgm:pt modelId="{41DB12ED-F911-4CE0-B211-58A8970A8DF9}" type="pres">
      <dgm:prSet presAssocID="{07899F4F-1342-4593-93E7-6CE9D17207AB}" presName="Name0" presStyleCnt="0">
        <dgm:presLayoutVars>
          <dgm:chMax val="7"/>
          <dgm:chPref val="7"/>
          <dgm:dir/>
        </dgm:presLayoutVars>
      </dgm:prSet>
      <dgm:spPr/>
    </dgm:pt>
    <dgm:pt modelId="{DF0B9E82-9009-4623-ABEF-DB9962F2FC4A}" type="pres">
      <dgm:prSet presAssocID="{07899F4F-1342-4593-93E7-6CE9D17207AB}" presName="Name1" presStyleCnt="0"/>
      <dgm:spPr/>
    </dgm:pt>
    <dgm:pt modelId="{127C9396-AA3B-4380-AE4A-1113E5EF5CE6}" type="pres">
      <dgm:prSet presAssocID="{07899F4F-1342-4593-93E7-6CE9D17207AB}" presName="cycle" presStyleCnt="0"/>
      <dgm:spPr/>
    </dgm:pt>
    <dgm:pt modelId="{D40E9A57-1579-464F-B3FE-8FAD5EE65CFF}" type="pres">
      <dgm:prSet presAssocID="{07899F4F-1342-4593-93E7-6CE9D17207AB}" presName="srcNode" presStyleLbl="node1" presStyleIdx="0" presStyleCnt="5"/>
      <dgm:spPr/>
    </dgm:pt>
    <dgm:pt modelId="{706C74BA-487F-4C9C-9034-2E56D955FFCF}" type="pres">
      <dgm:prSet presAssocID="{07899F4F-1342-4593-93E7-6CE9D17207AB}" presName="conn" presStyleLbl="parChTrans1D2" presStyleIdx="0" presStyleCnt="1"/>
      <dgm:spPr/>
    </dgm:pt>
    <dgm:pt modelId="{A531C64D-461A-4C00-9F6C-A5532643E767}" type="pres">
      <dgm:prSet presAssocID="{07899F4F-1342-4593-93E7-6CE9D17207AB}" presName="extraNode" presStyleLbl="node1" presStyleIdx="0" presStyleCnt="5"/>
      <dgm:spPr/>
    </dgm:pt>
    <dgm:pt modelId="{0477A290-395E-4154-9F09-FCBBF45AE1E0}" type="pres">
      <dgm:prSet presAssocID="{07899F4F-1342-4593-93E7-6CE9D17207AB}" presName="dstNode" presStyleLbl="node1" presStyleIdx="0" presStyleCnt="5"/>
      <dgm:spPr/>
    </dgm:pt>
    <dgm:pt modelId="{75FF910D-3714-4D89-8CD7-FB84F03C7C2E}" type="pres">
      <dgm:prSet presAssocID="{4C2D50F3-F849-49C4-BF23-960D2ACC92DC}" presName="text_1" presStyleLbl="node1" presStyleIdx="0" presStyleCnt="5">
        <dgm:presLayoutVars>
          <dgm:bulletEnabled val="1"/>
        </dgm:presLayoutVars>
      </dgm:prSet>
      <dgm:spPr/>
    </dgm:pt>
    <dgm:pt modelId="{1898E9C5-7BA1-4820-88A7-FCBBC5895F74}" type="pres">
      <dgm:prSet presAssocID="{4C2D50F3-F849-49C4-BF23-960D2ACC92DC}" presName="accent_1" presStyleCnt="0"/>
      <dgm:spPr/>
    </dgm:pt>
    <dgm:pt modelId="{8B837419-8B7F-46F1-A4BA-E9C401F8531B}" type="pres">
      <dgm:prSet presAssocID="{4C2D50F3-F849-49C4-BF23-960D2ACC92DC}" presName="accentRepeatNode" presStyleLbl="solidFgAcc1" presStyleIdx="0" presStyleCnt="5"/>
      <dgm:spPr>
        <a:xfrm>
          <a:off x="78015" y="226807"/>
          <a:ext cx="756671" cy="756671"/>
        </a:xfrm>
        <a:prstGeom prst="ellipse">
          <a:avLst/>
        </a:prstGeom>
        <a:solidFill>
          <a:srgbClr val="80D2CC">
            <a:lumMod val="75000"/>
          </a:srgbClr>
        </a:solidFill>
        <a:ln w="12700" cap="flat" cmpd="sng" algn="ctr">
          <a:solidFill>
            <a:srgbClr val="005EB8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5671D6B4-6732-43E1-86AC-4DFEA97FAAA6}" type="pres">
      <dgm:prSet presAssocID="{4466AB0C-2726-4EBB-99C1-5075011E40C4}" presName="text_2" presStyleLbl="node1" presStyleIdx="1" presStyleCnt="5" custLinFactNeighborY="6294">
        <dgm:presLayoutVars>
          <dgm:bulletEnabled val="1"/>
        </dgm:presLayoutVars>
      </dgm:prSet>
      <dgm:spPr/>
    </dgm:pt>
    <dgm:pt modelId="{A74A2008-B5B0-45A0-8C3E-BB17B3BCD1BF}" type="pres">
      <dgm:prSet presAssocID="{4466AB0C-2726-4EBB-99C1-5075011E40C4}" presName="accent_2" presStyleCnt="0"/>
      <dgm:spPr/>
    </dgm:pt>
    <dgm:pt modelId="{274B9ABE-9B4F-4F18-AD1A-51E0389A89C3}" type="pres">
      <dgm:prSet presAssocID="{4466AB0C-2726-4EBB-99C1-5075011E40C4}" presName="accentRepeatNode" presStyleLbl="solidFgAcc1" presStyleIdx="1" presStyleCnt="5"/>
      <dgm:spPr>
        <a:xfrm>
          <a:off x="511782" y="1134522"/>
          <a:ext cx="756671" cy="756671"/>
        </a:xfrm>
        <a:prstGeom prst="ellipse">
          <a:avLst/>
        </a:prstGeom>
        <a:solidFill>
          <a:srgbClr val="99DDEB">
            <a:lumMod val="75000"/>
          </a:srgbClr>
        </a:solidFill>
        <a:ln w="12700" cap="flat" cmpd="sng" algn="ctr">
          <a:solidFill>
            <a:srgbClr val="005EB8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31BA1F70-1C9E-4082-B4C4-9F69DE2166DC}" type="pres">
      <dgm:prSet presAssocID="{AAA4961E-BB9B-40CB-A5C2-4006FB79DA9F}" presName="text_3" presStyleLbl="node1" presStyleIdx="2" presStyleCnt="5">
        <dgm:presLayoutVars>
          <dgm:bulletEnabled val="1"/>
        </dgm:presLayoutVars>
      </dgm:prSet>
      <dgm:spPr/>
    </dgm:pt>
    <dgm:pt modelId="{6BB5D965-8BB3-4B50-9469-DA35484F5549}" type="pres">
      <dgm:prSet presAssocID="{AAA4961E-BB9B-40CB-A5C2-4006FB79DA9F}" presName="accent_3" presStyleCnt="0"/>
      <dgm:spPr/>
    </dgm:pt>
    <dgm:pt modelId="{128CDBDE-8F3F-46A0-B3F2-1E248AFC71F9}" type="pres">
      <dgm:prSet presAssocID="{AAA4961E-BB9B-40CB-A5C2-4006FB79DA9F}" presName="accentRepeatNode" presStyleLbl="solidFgAcc1" presStyleIdx="2" presStyleCnt="5"/>
      <dgm:spPr>
        <a:xfrm>
          <a:off x="644913" y="2042237"/>
          <a:ext cx="756671" cy="756671"/>
        </a:xfrm>
        <a:prstGeom prst="ellipse">
          <a:avLst/>
        </a:prstGeom>
        <a:solidFill>
          <a:srgbClr val="005EB8">
            <a:lumMod val="40000"/>
            <a:lumOff val="60000"/>
          </a:srgbClr>
        </a:solidFill>
        <a:ln w="12700" cap="flat" cmpd="sng" algn="ctr">
          <a:solidFill>
            <a:srgbClr val="005EB8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02311E79-D0AE-4848-84FE-D529AEAFC681}" type="pres">
      <dgm:prSet presAssocID="{EAE63124-CBA3-485D-91A1-F088351572DE}" presName="text_4" presStyleLbl="node1" presStyleIdx="3" presStyleCnt="5">
        <dgm:presLayoutVars>
          <dgm:bulletEnabled val="1"/>
        </dgm:presLayoutVars>
      </dgm:prSet>
      <dgm:spPr>
        <a:prstGeom prst="rect">
          <a:avLst/>
        </a:prstGeom>
      </dgm:spPr>
    </dgm:pt>
    <dgm:pt modelId="{4147B5EC-7A40-4C84-ACA0-C45D580DDA67}" type="pres">
      <dgm:prSet presAssocID="{EAE63124-CBA3-485D-91A1-F088351572DE}" presName="accent_4" presStyleCnt="0"/>
      <dgm:spPr/>
    </dgm:pt>
    <dgm:pt modelId="{07326E49-A143-46A3-A630-B92AFAA72FFB}" type="pres">
      <dgm:prSet presAssocID="{EAE63124-CBA3-485D-91A1-F088351572DE}" presName="accentRepeatNode" presStyleLbl="solidFgAcc1" presStyleIdx="3" presStyleCnt="5"/>
      <dgm:spPr>
        <a:xfrm>
          <a:off x="511782" y="2949952"/>
          <a:ext cx="756671" cy="756671"/>
        </a:xfrm>
        <a:prstGeom prst="ellipse">
          <a:avLst/>
        </a:prstGeom>
        <a:solidFill>
          <a:srgbClr val="005EB8"/>
        </a:solidFill>
        <a:ln w="12700" cap="flat" cmpd="sng" algn="ctr">
          <a:solidFill>
            <a:srgbClr val="005EB8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08118EDA-1836-40F0-9989-3A5421F3436E}" type="pres">
      <dgm:prSet presAssocID="{3501C323-353D-418C-A701-59C5EEF2F392}" presName="text_5" presStyleLbl="node1" presStyleIdx="4" presStyleCnt="5" custLinFactNeighborX="-100" custLinFactNeighborY="4721">
        <dgm:presLayoutVars>
          <dgm:bulletEnabled val="1"/>
        </dgm:presLayoutVars>
      </dgm:prSet>
      <dgm:spPr>
        <a:prstGeom prst="rect">
          <a:avLst/>
        </a:prstGeom>
      </dgm:spPr>
    </dgm:pt>
    <dgm:pt modelId="{BB33FC72-D9BE-4FF5-B64F-1F5C5EE3C4AA}" type="pres">
      <dgm:prSet presAssocID="{3501C323-353D-418C-A701-59C5EEF2F392}" presName="accent_5" presStyleCnt="0"/>
      <dgm:spPr/>
    </dgm:pt>
    <dgm:pt modelId="{2A0AFD7A-2335-41A8-A042-6D408EEDDEBD}" type="pres">
      <dgm:prSet presAssocID="{3501C323-353D-418C-A701-59C5EEF2F392}" presName="accentRepeatNode" presStyleLbl="solidFgAcc1" presStyleIdx="4" presStyleCnt="5"/>
      <dgm:spPr>
        <a:xfrm>
          <a:off x="78015" y="3857667"/>
          <a:ext cx="756671" cy="756671"/>
        </a:xfrm>
        <a:prstGeom prst="ellipse">
          <a:avLst/>
        </a:prstGeom>
        <a:solidFill>
          <a:srgbClr val="003087"/>
        </a:solidFill>
        <a:ln w="12700" cap="flat" cmpd="sng" algn="ctr">
          <a:solidFill>
            <a:srgbClr val="005EB8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</dgm:ptLst>
  <dgm:cxnLst>
    <dgm:cxn modelId="{D479A522-EC7E-415E-AB7A-6A503D3E2633}" srcId="{07899F4F-1342-4593-93E7-6CE9D17207AB}" destId="{AAA4961E-BB9B-40CB-A5C2-4006FB79DA9F}" srcOrd="2" destOrd="0" parTransId="{3EF791B5-05E1-4A9B-ACF6-4DCC43D56287}" sibTransId="{16DF7A88-2DEB-4A81-9CB4-37579DA2366E}"/>
    <dgm:cxn modelId="{D62A7846-0D57-4A9B-A702-B26F1A285F2F}" type="presOf" srcId="{4C2D50F3-F849-49C4-BF23-960D2ACC92DC}" destId="{75FF910D-3714-4D89-8CD7-FB84F03C7C2E}" srcOrd="0" destOrd="0" presId="urn:microsoft.com/office/officeart/2008/layout/VerticalCurvedList"/>
    <dgm:cxn modelId="{E6D40D69-677B-49AB-8237-2837E0972DF5}" srcId="{07899F4F-1342-4593-93E7-6CE9D17207AB}" destId="{4C2D50F3-F849-49C4-BF23-960D2ACC92DC}" srcOrd="0" destOrd="0" parTransId="{C36871A8-F1DB-47D9-8B0F-44D41D62A3DE}" sibTransId="{DA997568-7253-42F7-B442-A526337356FE}"/>
    <dgm:cxn modelId="{CFB8466F-CE7E-4616-A6D1-F62E5707BEF2}" type="presOf" srcId="{07899F4F-1342-4593-93E7-6CE9D17207AB}" destId="{41DB12ED-F911-4CE0-B211-58A8970A8DF9}" srcOrd="0" destOrd="0" presId="urn:microsoft.com/office/officeart/2008/layout/VerticalCurvedList"/>
    <dgm:cxn modelId="{682C0683-8DFB-41D9-8AE8-A2A448751540}" type="presOf" srcId="{4466AB0C-2726-4EBB-99C1-5075011E40C4}" destId="{5671D6B4-6732-43E1-86AC-4DFEA97FAAA6}" srcOrd="0" destOrd="0" presId="urn:microsoft.com/office/officeart/2008/layout/VerticalCurvedList"/>
    <dgm:cxn modelId="{4B1B5091-0B25-4491-A456-07F2D94FB7AC}" type="presOf" srcId="{AAA4961E-BB9B-40CB-A5C2-4006FB79DA9F}" destId="{31BA1F70-1C9E-4082-B4C4-9F69DE2166DC}" srcOrd="0" destOrd="0" presId="urn:microsoft.com/office/officeart/2008/layout/VerticalCurvedList"/>
    <dgm:cxn modelId="{14AFA89C-46AF-49D7-A6AA-CCE8274D7E41}" type="presOf" srcId="{3501C323-353D-418C-A701-59C5EEF2F392}" destId="{08118EDA-1836-40F0-9989-3A5421F3436E}" srcOrd="0" destOrd="0" presId="urn:microsoft.com/office/officeart/2008/layout/VerticalCurvedList"/>
    <dgm:cxn modelId="{7BA333A3-6B13-4D07-94ED-AC092F9B9BEB}" type="presOf" srcId="{EAE63124-CBA3-485D-91A1-F088351572DE}" destId="{02311E79-D0AE-4848-84FE-D529AEAFC681}" srcOrd="0" destOrd="0" presId="urn:microsoft.com/office/officeart/2008/layout/VerticalCurvedList"/>
    <dgm:cxn modelId="{7BCFB4B0-B9C5-4985-B9DF-C8493AAD7CF6}" type="presOf" srcId="{DA997568-7253-42F7-B442-A526337356FE}" destId="{706C74BA-487F-4C9C-9034-2E56D955FFCF}" srcOrd="0" destOrd="0" presId="urn:microsoft.com/office/officeart/2008/layout/VerticalCurvedList"/>
    <dgm:cxn modelId="{5E1A29CC-3ED8-40D6-8427-6FA7023A8244}" srcId="{07899F4F-1342-4593-93E7-6CE9D17207AB}" destId="{EAE63124-CBA3-485D-91A1-F088351572DE}" srcOrd="3" destOrd="0" parTransId="{F69D1671-A3E8-496A-9D4D-2BF19FEAD597}" sibTransId="{91E82165-47F3-4D66-8E21-F6BEB7D84F36}"/>
    <dgm:cxn modelId="{987447DF-CCD0-4460-835F-F342B050C5F4}" srcId="{07899F4F-1342-4593-93E7-6CE9D17207AB}" destId="{4466AB0C-2726-4EBB-99C1-5075011E40C4}" srcOrd="1" destOrd="0" parTransId="{64455A2F-1704-4534-A040-B47F57422CAF}" sibTransId="{C615090B-482B-4639-ADE3-E4A93DC13ED5}"/>
    <dgm:cxn modelId="{85B50EF7-1B30-44A2-A4EC-6F384BCF6660}" srcId="{07899F4F-1342-4593-93E7-6CE9D17207AB}" destId="{3501C323-353D-418C-A701-59C5EEF2F392}" srcOrd="4" destOrd="0" parTransId="{11EC2372-1AA0-47BF-AD42-60D568429848}" sibTransId="{978BC340-B48B-4426-BB51-5D41E09F7923}"/>
    <dgm:cxn modelId="{693D562F-E9F2-4C84-B89C-E686B2DDEE30}" type="presParOf" srcId="{41DB12ED-F911-4CE0-B211-58A8970A8DF9}" destId="{DF0B9E82-9009-4623-ABEF-DB9962F2FC4A}" srcOrd="0" destOrd="0" presId="urn:microsoft.com/office/officeart/2008/layout/VerticalCurvedList"/>
    <dgm:cxn modelId="{E3826809-38B3-456A-B944-9910F3E7AA5E}" type="presParOf" srcId="{DF0B9E82-9009-4623-ABEF-DB9962F2FC4A}" destId="{127C9396-AA3B-4380-AE4A-1113E5EF5CE6}" srcOrd="0" destOrd="0" presId="urn:microsoft.com/office/officeart/2008/layout/VerticalCurvedList"/>
    <dgm:cxn modelId="{D624005C-4410-4091-8D30-8DB7E36F9EF2}" type="presParOf" srcId="{127C9396-AA3B-4380-AE4A-1113E5EF5CE6}" destId="{D40E9A57-1579-464F-B3FE-8FAD5EE65CFF}" srcOrd="0" destOrd="0" presId="urn:microsoft.com/office/officeart/2008/layout/VerticalCurvedList"/>
    <dgm:cxn modelId="{FBC68947-CBE3-4298-B8DF-C968147823E7}" type="presParOf" srcId="{127C9396-AA3B-4380-AE4A-1113E5EF5CE6}" destId="{706C74BA-487F-4C9C-9034-2E56D955FFCF}" srcOrd="1" destOrd="0" presId="urn:microsoft.com/office/officeart/2008/layout/VerticalCurvedList"/>
    <dgm:cxn modelId="{4E412DF9-A628-425B-A717-5B015AB519B1}" type="presParOf" srcId="{127C9396-AA3B-4380-AE4A-1113E5EF5CE6}" destId="{A531C64D-461A-4C00-9F6C-A5532643E767}" srcOrd="2" destOrd="0" presId="urn:microsoft.com/office/officeart/2008/layout/VerticalCurvedList"/>
    <dgm:cxn modelId="{15DF2CEB-7798-46F8-BB5B-51B6FD44039D}" type="presParOf" srcId="{127C9396-AA3B-4380-AE4A-1113E5EF5CE6}" destId="{0477A290-395E-4154-9F09-FCBBF45AE1E0}" srcOrd="3" destOrd="0" presId="urn:microsoft.com/office/officeart/2008/layout/VerticalCurvedList"/>
    <dgm:cxn modelId="{62E2D337-E5C4-44BF-B4CF-9E2C12F78A69}" type="presParOf" srcId="{DF0B9E82-9009-4623-ABEF-DB9962F2FC4A}" destId="{75FF910D-3714-4D89-8CD7-FB84F03C7C2E}" srcOrd="1" destOrd="0" presId="urn:microsoft.com/office/officeart/2008/layout/VerticalCurvedList"/>
    <dgm:cxn modelId="{3E938519-3FA9-4697-A6C9-830A0C1A8D5B}" type="presParOf" srcId="{DF0B9E82-9009-4623-ABEF-DB9962F2FC4A}" destId="{1898E9C5-7BA1-4820-88A7-FCBBC5895F74}" srcOrd="2" destOrd="0" presId="urn:microsoft.com/office/officeart/2008/layout/VerticalCurvedList"/>
    <dgm:cxn modelId="{E0A3FA60-E097-4DB8-8886-C3F162C9368B}" type="presParOf" srcId="{1898E9C5-7BA1-4820-88A7-FCBBC5895F74}" destId="{8B837419-8B7F-46F1-A4BA-E9C401F8531B}" srcOrd="0" destOrd="0" presId="urn:microsoft.com/office/officeart/2008/layout/VerticalCurvedList"/>
    <dgm:cxn modelId="{B81D4A34-ACA6-4DF4-A1A9-26977A051915}" type="presParOf" srcId="{DF0B9E82-9009-4623-ABEF-DB9962F2FC4A}" destId="{5671D6B4-6732-43E1-86AC-4DFEA97FAAA6}" srcOrd="3" destOrd="0" presId="urn:microsoft.com/office/officeart/2008/layout/VerticalCurvedList"/>
    <dgm:cxn modelId="{FB5F32A5-9BED-491C-92A7-17782E833737}" type="presParOf" srcId="{DF0B9E82-9009-4623-ABEF-DB9962F2FC4A}" destId="{A74A2008-B5B0-45A0-8C3E-BB17B3BCD1BF}" srcOrd="4" destOrd="0" presId="urn:microsoft.com/office/officeart/2008/layout/VerticalCurvedList"/>
    <dgm:cxn modelId="{2C034333-B1FF-4E68-A41F-A12C83540C3F}" type="presParOf" srcId="{A74A2008-B5B0-45A0-8C3E-BB17B3BCD1BF}" destId="{274B9ABE-9B4F-4F18-AD1A-51E0389A89C3}" srcOrd="0" destOrd="0" presId="urn:microsoft.com/office/officeart/2008/layout/VerticalCurvedList"/>
    <dgm:cxn modelId="{A6E70799-839B-4AA9-B61F-966E1E70A778}" type="presParOf" srcId="{DF0B9E82-9009-4623-ABEF-DB9962F2FC4A}" destId="{31BA1F70-1C9E-4082-B4C4-9F69DE2166DC}" srcOrd="5" destOrd="0" presId="urn:microsoft.com/office/officeart/2008/layout/VerticalCurvedList"/>
    <dgm:cxn modelId="{EACB77E1-827D-453C-8BF6-4323AFFC58AB}" type="presParOf" srcId="{DF0B9E82-9009-4623-ABEF-DB9962F2FC4A}" destId="{6BB5D965-8BB3-4B50-9469-DA35484F5549}" srcOrd="6" destOrd="0" presId="urn:microsoft.com/office/officeart/2008/layout/VerticalCurvedList"/>
    <dgm:cxn modelId="{F61868C3-4A83-4BC2-A663-1C0F405C5022}" type="presParOf" srcId="{6BB5D965-8BB3-4B50-9469-DA35484F5549}" destId="{128CDBDE-8F3F-46A0-B3F2-1E248AFC71F9}" srcOrd="0" destOrd="0" presId="urn:microsoft.com/office/officeart/2008/layout/VerticalCurvedList"/>
    <dgm:cxn modelId="{E9B3F056-F14E-4C58-ACA4-990ACB0FBB14}" type="presParOf" srcId="{DF0B9E82-9009-4623-ABEF-DB9962F2FC4A}" destId="{02311E79-D0AE-4848-84FE-D529AEAFC681}" srcOrd="7" destOrd="0" presId="urn:microsoft.com/office/officeart/2008/layout/VerticalCurvedList"/>
    <dgm:cxn modelId="{862CC78A-4A3E-4A91-BDF6-A4B237CEE716}" type="presParOf" srcId="{DF0B9E82-9009-4623-ABEF-DB9962F2FC4A}" destId="{4147B5EC-7A40-4C84-ACA0-C45D580DDA67}" srcOrd="8" destOrd="0" presId="urn:microsoft.com/office/officeart/2008/layout/VerticalCurvedList"/>
    <dgm:cxn modelId="{7A80B191-1466-471A-9A5E-C820B86C7A19}" type="presParOf" srcId="{4147B5EC-7A40-4C84-ACA0-C45D580DDA67}" destId="{07326E49-A143-46A3-A630-B92AFAA72FFB}" srcOrd="0" destOrd="0" presId="urn:microsoft.com/office/officeart/2008/layout/VerticalCurvedList"/>
    <dgm:cxn modelId="{352E6198-AAEE-4F74-B6BC-D71DDBBF5D88}" type="presParOf" srcId="{DF0B9E82-9009-4623-ABEF-DB9962F2FC4A}" destId="{08118EDA-1836-40F0-9989-3A5421F3436E}" srcOrd="9" destOrd="0" presId="urn:microsoft.com/office/officeart/2008/layout/VerticalCurvedList"/>
    <dgm:cxn modelId="{D8D0BD43-236A-4B96-9BA5-388D7E101374}" type="presParOf" srcId="{DF0B9E82-9009-4623-ABEF-DB9962F2FC4A}" destId="{BB33FC72-D9BE-4FF5-B64F-1F5C5EE3C4AA}" srcOrd="10" destOrd="0" presId="urn:microsoft.com/office/officeart/2008/layout/VerticalCurvedList"/>
    <dgm:cxn modelId="{C1CC7E0F-4C30-46DB-9137-B1B6F4D6DAAD}" type="presParOf" srcId="{BB33FC72-D9BE-4FF5-B64F-1F5C5EE3C4AA}" destId="{2A0AFD7A-2335-41A8-A042-6D408EEDDEB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FC37D8-9485-4FDE-B04F-B1041F30FDFF}">
      <dsp:nvSpPr>
        <dsp:cNvPr id="0" name=""/>
        <dsp:cNvSpPr/>
      </dsp:nvSpPr>
      <dsp:spPr>
        <a:xfrm>
          <a:off x="2732" y="0"/>
          <a:ext cx="2431646" cy="679965"/>
        </a:xfrm>
        <a:prstGeom prst="chevron">
          <a:avLst/>
        </a:prstGeom>
        <a:solidFill>
          <a:srgbClr val="FFFFFF">
            <a:alpha val="90000"/>
            <a:hueOff val="0"/>
            <a:satOff val="0"/>
            <a:lumOff val="0"/>
            <a:alphaOff val="0"/>
          </a:srgbClr>
        </a:solidFill>
        <a:ln w="25400" cap="flat" cmpd="sng" algn="ctr">
          <a:solidFill>
            <a:srgbClr val="003087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rgbClr val="003087"/>
              </a:solidFill>
              <a:latin typeface="Arial"/>
              <a:ea typeface="+mn-ea"/>
              <a:cs typeface="+mn-cs"/>
            </a:rPr>
            <a:t>Map virtual ward pathways and standard pathways for each patient</a:t>
          </a:r>
        </a:p>
      </dsp:txBody>
      <dsp:txXfrm>
        <a:off x="342715" y="0"/>
        <a:ext cx="1751681" cy="679965"/>
      </dsp:txXfrm>
    </dsp:sp>
    <dsp:sp modelId="{2116FA24-1E25-4D45-9A94-7AEC28CA52E5}">
      <dsp:nvSpPr>
        <dsp:cNvPr id="0" name=""/>
        <dsp:cNvSpPr/>
      </dsp:nvSpPr>
      <dsp:spPr>
        <a:xfrm>
          <a:off x="2191214" y="0"/>
          <a:ext cx="2431646" cy="679965"/>
        </a:xfrm>
        <a:prstGeom prst="chevron">
          <a:avLst/>
        </a:prstGeom>
        <a:solidFill>
          <a:srgbClr val="FFFFFF">
            <a:alpha val="90000"/>
            <a:hueOff val="0"/>
            <a:satOff val="0"/>
            <a:lumOff val="0"/>
            <a:alphaOff val="-10000"/>
          </a:srgbClr>
        </a:solidFill>
        <a:ln w="25400" cap="flat" cmpd="sng" algn="ctr">
          <a:solidFill>
            <a:srgbClr val="003087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rgbClr val="003087"/>
              </a:solidFill>
              <a:latin typeface="Arial"/>
              <a:ea typeface="+mn-ea"/>
              <a:cs typeface="+mn-cs"/>
            </a:rPr>
            <a:t>Assign carbon factors to each pathway activity</a:t>
          </a:r>
        </a:p>
      </dsp:txBody>
      <dsp:txXfrm>
        <a:off x="2531197" y="0"/>
        <a:ext cx="1751681" cy="679965"/>
      </dsp:txXfrm>
    </dsp:sp>
    <dsp:sp modelId="{4526B83E-9D19-4661-B374-7256BECAF848}">
      <dsp:nvSpPr>
        <dsp:cNvPr id="0" name=""/>
        <dsp:cNvSpPr/>
      </dsp:nvSpPr>
      <dsp:spPr>
        <a:xfrm>
          <a:off x="4379696" y="0"/>
          <a:ext cx="2431646" cy="679965"/>
        </a:xfrm>
        <a:prstGeom prst="chevron">
          <a:avLst/>
        </a:prstGeom>
        <a:solidFill>
          <a:srgbClr val="FFFFFF">
            <a:alpha val="90000"/>
            <a:hueOff val="0"/>
            <a:satOff val="0"/>
            <a:lumOff val="0"/>
            <a:alphaOff val="-20000"/>
          </a:srgbClr>
        </a:solidFill>
        <a:ln w="25400" cap="flat" cmpd="sng" algn="ctr">
          <a:solidFill>
            <a:srgbClr val="003087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rgbClr val="003087"/>
              </a:solidFill>
              <a:latin typeface="Arial"/>
              <a:ea typeface="+mn-ea"/>
              <a:cs typeface="+mn-cs"/>
            </a:rPr>
            <a:t>Establish volumes and multiply by carbon factors</a:t>
          </a:r>
        </a:p>
      </dsp:txBody>
      <dsp:txXfrm>
        <a:off x="4719679" y="0"/>
        <a:ext cx="1751681" cy="679965"/>
      </dsp:txXfrm>
    </dsp:sp>
    <dsp:sp modelId="{694E791C-A0DA-4AA7-9EAE-64C90BA7CC5B}">
      <dsp:nvSpPr>
        <dsp:cNvPr id="0" name=""/>
        <dsp:cNvSpPr/>
      </dsp:nvSpPr>
      <dsp:spPr>
        <a:xfrm>
          <a:off x="6568178" y="0"/>
          <a:ext cx="2431646" cy="679965"/>
        </a:xfrm>
        <a:prstGeom prst="chevron">
          <a:avLst/>
        </a:prstGeom>
        <a:solidFill>
          <a:srgbClr val="FFFFFF">
            <a:alpha val="90000"/>
            <a:hueOff val="0"/>
            <a:satOff val="0"/>
            <a:lumOff val="0"/>
            <a:alphaOff val="-30000"/>
          </a:srgbClr>
        </a:solidFill>
        <a:ln w="25400" cap="flat" cmpd="sng" algn="ctr">
          <a:solidFill>
            <a:srgbClr val="003087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rgbClr val="003087"/>
              </a:solidFill>
              <a:latin typeface="Arial"/>
              <a:ea typeface="+mn-ea"/>
              <a:cs typeface="+mn-cs"/>
            </a:rPr>
            <a:t>Add all parts of the pathway</a:t>
          </a:r>
        </a:p>
      </dsp:txBody>
      <dsp:txXfrm>
        <a:off x="6908161" y="0"/>
        <a:ext cx="1751681" cy="679965"/>
      </dsp:txXfrm>
    </dsp:sp>
    <dsp:sp modelId="{C0A93FAC-730E-4B53-B0C2-6DD62DEECD56}">
      <dsp:nvSpPr>
        <dsp:cNvPr id="0" name=""/>
        <dsp:cNvSpPr/>
      </dsp:nvSpPr>
      <dsp:spPr>
        <a:xfrm>
          <a:off x="8756660" y="0"/>
          <a:ext cx="2431646" cy="679965"/>
        </a:xfrm>
        <a:prstGeom prst="chevron">
          <a:avLst/>
        </a:prstGeom>
        <a:solidFill>
          <a:srgbClr val="FFFFFF">
            <a:alpha val="90000"/>
            <a:hueOff val="0"/>
            <a:satOff val="0"/>
            <a:lumOff val="0"/>
            <a:alphaOff val="-40000"/>
          </a:srgbClr>
        </a:solidFill>
        <a:ln w="25400" cap="flat" cmpd="sng" algn="ctr">
          <a:solidFill>
            <a:srgbClr val="003087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rgbClr val="003087"/>
              </a:solidFill>
              <a:latin typeface="Arial"/>
              <a:ea typeface="+mn-ea"/>
              <a:cs typeface="+mn-cs"/>
            </a:rPr>
            <a:t>Subtract total KgCO</a:t>
          </a:r>
          <a:r>
            <a:rPr lang="en-GB" sz="1200" kern="1200" baseline="-25000" dirty="0">
              <a:solidFill>
                <a:srgbClr val="003087"/>
              </a:solidFill>
              <a:latin typeface="Arial"/>
              <a:ea typeface="+mn-ea"/>
              <a:cs typeface="+mn-cs"/>
            </a:rPr>
            <a:t>2</a:t>
          </a:r>
          <a:r>
            <a:rPr lang="en-GB" sz="1200" kern="1200" dirty="0">
              <a:solidFill>
                <a:srgbClr val="003087"/>
              </a:solidFill>
              <a:latin typeface="Arial"/>
              <a:ea typeface="+mn-ea"/>
              <a:cs typeface="+mn-cs"/>
            </a:rPr>
            <a:t>e for virtual ward pathways from standard pathways</a:t>
          </a:r>
        </a:p>
      </dsp:txBody>
      <dsp:txXfrm>
        <a:off x="9096643" y="0"/>
        <a:ext cx="1751681" cy="6799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6C74BA-487F-4C9C-9034-2E56D955FFCF}">
      <dsp:nvSpPr>
        <dsp:cNvPr id="0" name=""/>
        <dsp:cNvSpPr/>
      </dsp:nvSpPr>
      <dsp:spPr>
        <a:xfrm>
          <a:off x="-5473585" y="-838077"/>
          <a:ext cx="6517301" cy="6517301"/>
        </a:xfrm>
        <a:prstGeom prst="blockArc">
          <a:avLst>
            <a:gd name="adj1" fmla="val 18900000"/>
            <a:gd name="adj2" fmla="val 2700000"/>
            <a:gd name="adj3" fmla="val 331"/>
          </a:avLst>
        </a:prstGeom>
        <a:noFill/>
        <a:ln w="12700" cap="flat" cmpd="sng" algn="ctr">
          <a:solidFill>
            <a:srgbClr val="005EB8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FF910D-3714-4D89-8CD7-FB84F03C7C2E}">
      <dsp:nvSpPr>
        <dsp:cNvPr id="0" name=""/>
        <dsp:cNvSpPr/>
      </dsp:nvSpPr>
      <dsp:spPr>
        <a:xfrm>
          <a:off x="546396" y="372187"/>
          <a:ext cx="9414062" cy="744762"/>
        </a:xfrm>
        <a:prstGeom prst="rect">
          <a:avLst/>
        </a:prstGeom>
        <a:solidFill>
          <a:srgbClr val="F4F6F8"/>
        </a:solidFill>
        <a:ln w="38100" cap="flat" cmpd="sng" algn="ctr">
          <a:solidFill>
            <a:srgbClr val="80D2CC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1155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>
              <a:solidFill>
                <a:srgbClr val="425563"/>
              </a:solidFill>
              <a:latin typeface="Arial" panose="020B0604020202020204"/>
              <a:ea typeface="+mn-ea"/>
              <a:cs typeface="+mn-cs"/>
            </a:rPr>
            <a:t>Patients more actively involved in their own care</a:t>
          </a:r>
        </a:p>
      </dsp:txBody>
      <dsp:txXfrm>
        <a:off x="546396" y="372187"/>
        <a:ext cx="9414062" cy="744762"/>
      </dsp:txXfrm>
    </dsp:sp>
    <dsp:sp modelId="{8B837419-8B7F-46F1-A4BA-E9C401F8531B}">
      <dsp:nvSpPr>
        <dsp:cNvPr id="0" name=""/>
        <dsp:cNvSpPr/>
      </dsp:nvSpPr>
      <dsp:spPr>
        <a:xfrm>
          <a:off x="80920" y="279092"/>
          <a:ext cx="930952" cy="930952"/>
        </a:xfrm>
        <a:prstGeom prst="ellipse">
          <a:avLst/>
        </a:prstGeom>
        <a:solidFill>
          <a:srgbClr val="80D2CC">
            <a:lumMod val="75000"/>
          </a:srgbClr>
        </a:solidFill>
        <a:ln w="12700" cap="flat" cmpd="sng" algn="ctr">
          <a:solidFill>
            <a:srgbClr val="005EB8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71D6B4-6732-43E1-86AC-4DFEA97FAAA6}">
      <dsp:nvSpPr>
        <dsp:cNvPr id="0" name=""/>
        <dsp:cNvSpPr/>
      </dsp:nvSpPr>
      <dsp:spPr>
        <a:xfrm>
          <a:off x="973385" y="1489524"/>
          <a:ext cx="8987073" cy="744762"/>
        </a:xfrm>
        <a:prstGeom prst="rect">
          <a:avLst/>
        </a:prstGeom>
        <a:solidFill>
          <a:srgbClr val="F4F6F8"/>
        </a:solidFill>
        <a:ln w="38100" cap="flat" cmpd="sng" algn="ctr">
          <a:solidFill>
            <a:srgbClr val="99DDEB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1155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>
              <a:solidFill>
                <a:srgbClr val="425563"/>
              </a:solidFill>
              <a:latin typeface="Arial" panose="020B0604020202020204"/>
              <a:ea typeface="+mn-ea"/>
              <a:cs typeface="+mn-cs"/>
            </a:rPr>
            <a:t>Awareness of patient’s support network helps clinical risk management</a:t>
          </a:r>
        </a:p>
      </dsp:txBody>
      <dsp:txXfrm>
        <a:off x="973385" y="1489524"/>
        <a:ext cx="8987073" cy="744762"/>
      </dsp:txXfrm>
    </dsp:sp>
    <dsp:sp modelId="{274B9ABE-9B4F-4F18-AD1A-51E0389A89C3}">
      <dsp:nvSpPr>
        <dsp:cNvPr id="0" name=""/>
        <dsp:cNvSpPr/>
      </dsp:nvSpPr>
      <dsp:spPr>
        <a:xfrm>
          <a:off x="507909" y="1396428"/>
          <a:ext cx="930952" cy="930952"/>
        </a:xfrm>
        <a:prstGeom prst="ellipse">
          <a:avLst/>
        </a:prstGeom>
        <a:solidFill>
          <a:srgbClr val="99DDEB">
            <a:lumMod val="75000"/>
          </a:srgbClr>
        </a:solidFill>
        <a:ln w="12700" cap="flat" cmpd="sng" algn="ctr">
          <a:solidFill>
            <a:srgbClr val="005EB8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D5DB67-AE34-4AD4-B8B7-A3242387984D}">
      <dsp:nvSpPr>
        <dsp:cNvPr id="0" name=""/>
        <dsp:cNvSpPr/>
      </dsp:nvSpPr>
      <dsp:spPr>
        <a:xfrm>
          <a:off x="973385" y="2606860"/>
          <a:ext cx="8987073" cy="744762"/>
        </a:xfrm>
        <a:prstGeom prst="rect">
          <a:avLst/>
        </a:prstGeom>
        <a:solidFill>
          <a:srgbClr val="F4F6F8"/>
        </a:solidFill>
        <a:ln w="38100" cap="flat" cmpd="sng" algn="ctr">
          <a:solidFill>
            <a:srgbClr val="005EB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1155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>
              <a:solidFill>
                <a:srgbClr val="425563"/>
              </a:solidFill>
              <a:latin typeface="Arial" panose="020B0604020202020204"/>
              <a:ea typeface="+mn-ea"/>
              <a:cs typeface="+mn-cs"/>
            </a:rPr>
            <a:t>Continuous monitoring highlighted trends in clinical observations that were not identified in hospital</a:t>
          </a:r>
        </a:p>
      </dsp:txBody>
      <dsp:txXfrm>
        <a:off x="973385" y="2606860"/>
        <a:ext cx="8987073" cy="744762"/>
      </dsp:txXfrm>
    </dsp:sp>
    <dsp:sp modelId="{07326E49-A143-46A3-A630-B92AFAA72FFB}">
      <dsp:nvSpPr>
        <dsp:cNvPr id="0" name=""/>
        <dsp:cNvSpPr/>
      </dsp:nvSpPr>
      <dsp:spPr>
        <a:xfrm>
          <a:off x="507909" y="2513765"/>
          <a:ext cx="930952" cy="930952"/>
        </a:xfrm>
        <a:prstGeom prst="ellipse">
          <a:avLst/>
        </a:prstGeom>
        <a:solidFill>
          <a:srgbClr val="005EB8"/>
        </a:solidFill>
        <a:ln w="12700" cap="flat" cmpd="sng" algn="ctr">
          <a:solidFill>
            <a:srgbClr val="005EB8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5CEC74-8651-4336-9215-DFE9E8AFDCBF}">
      <dsp:nvSpPr>
        <dsp:cNvPr id="0" name=""/>
        <dsp:cNvSpPr/>
      </dsp:nvSpPr>
      <dsp:spPr>
        <a:xfrm>
          <a:off x="546396" y="3724197"/>
          <a:ext cx="9414062" cy="744762"/>
        </a:xfrm>
        <a:prstGeom prst="rect">
          <a:avLst/>
        </a:prstGeom>
        <a:solidFill>
          <a:srgbClr val="F4F6F8"/>
        </a:solidFill>
        <a:ln w="38100" cap="flat" cmpd="sng" algn="ctr">
          <a:solidFill>
            <a:srgbClr val="00308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1155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>
              <a:solidFill>
                <a:srgbClr val="425563"/>
              </a:solidFill>
              <a:latin typeface="Arial" panose="020B0604020202020204"/>
              <a:ea typeface="+mn-ea"/>
              <a:cs typeface="+mn-cs"/>
            </a:rPr>
            <a:t>Early detection of clinical deterioration</a:t>
          </a:r>
        </a:p>
      </dsp:txBody>
      <dsp:txXfrm>
        <a:off x="546396" y="3724197"/>
        <a:ext cx="9414062" cy="744762"/>
      </dsp:txXfrm>
    </dsp:sp>
    <dsp:sp modelId="{2A0AFD7A-2335-41A8-A042-6D408EEDDEBD}">
      <dsp:nvSpPr>
        <dsp:cNvPr id="0" name=""/>
        <dsp:cNvSpPr/>
      </dsp:nvSpPr>
      <dsp:spPr>
        <a:xfrm>
          <a:off x="80920" y="3631102"/>
          <a:ext cx="930952" cy="930952"/>
        </a:xfrm>
        <a:prstGeom prst="ellipse">
          <a:avLst/>
        </a:prstGeom>
        <a:solidFill>
          <a:srgbClr val="003087"/>
        </a:solidFill>
        <a:ln w="12700" cap="flat" cmpd="sng" algn="ctr">
          <a:solidFill>
            <a:srgbClr val="005EB8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6C74BA-487F-4C9C-9034-2E56D955FFCF}">
      <dsp:nvSpPr>
        <dsp:cNvPr id="0" name=""/>
        <dsp:cNvSpPr/>
      </dsp:nvSpPr>
      <dsp:spPr>
        <a:xfrm>
          <a:off x="-5473585" y="-838077"/>
          <a:ext cx="6517301" cy="6517301"/>
        </a:xfrm>
        <a:prstGeom prst="blockArc">
          <a:avLst>
            <a:gd name="adj1" fmla="val 18900000"/>
            <a:gd name="adj2" fmla="val 2700000"/>
            <a:gd name="adj3" fmla="val 331"/>
          </a:avLst>
        </a:prstGeom>
        <a:noFill/>
        <a:ln w="12700" cap="flat" cmpd="sng" algn="ctr">
          <a:solidFill>
            <a:srgbClr val="005EB8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FF910D-3714-4D89-8CD7-FB84F03C7C2E}">
      <dsp:nvSpPr>
        <dsp:cNvPr id="0" name=""/>
        <dsp:cNvSpPr/>
      </dsp:nvSpPr>
      <dsp:spPr>
        <a:xfrm>
          <a:off x="456351" y="302474"/>
          <a:ext cx="9504107" cy="605337"/>
        </a:xfrm>
        <a:prstGeom prst="rect">
          <a:avLst/>
        </a:prstGeom>
        <a:solidFill>
          <a:srgbClr val="F4F6F8"/>
        </a:solidFill>
        <a:ln w="38100" cap="flat" cmpd="sng" algn="ctr">
          <a:solidFill>
            <a:srgbClr val="80D2CC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486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>
              <a:solidFill>
                <a:srgbClr val="425563"/>
              </a:solidFill>
              <a:latin typeface="Arial" panose="020B0604020202020204"/>
              <a:ea typeface="+mn-ea"/>
              <a:cs typeface="+mn-cs"/>
            </a:rPr>
            <a:t>Continuous data stream from wearable device was extremely useful</a:t>
          </a:r>
        </a:p>
      </dsp:txBody>
      <dsp:txXfrm>
        <a:off x="456351" y="302474"/>
        <a:ext cx="9504107" cy="605337"/>
      </dsp:txXfrm>
    </dsp:sp>
    <dsp:sp modelId="{8B837419-8B7F-46F1-A4BA-E9C401F8531B}">
      <dsp:nvSpPr>
        <dsp:cNvPr id="0" name=""/>
        <dsp:cNvSpPr/>
      </dsp:nvSpPr>
      <dsp:spPr>
        <a:xfrm>
          <a:off x="78015" y="226807"/>
          <a:ext cx="756671" cy="756671"/>
        </a:xfrm>
        <a:prstGeom prst="ellipse">
          <a:avLst/>
        </a:prstGeom>
        <a:solidFill>
          <a:srgbClr val="80D2CC">
            <a:lumMod val="75000"/>
          </a:srgbClr>
        </a:solidFill>
        <a:ln w="12700" cap="flat" cmpd="sng" algn="ctr">
          <a:solidFill>
            <a:srgbClr val="005EB8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71D6B4-6732-43E1-86AC-4DFEA97FAAA6}">
      <dsp:nvSpPr>
        <dsp:cNvPr id="0" name=""/>
        <dsp:cNvSpPr/>
      </dsp:nvSpPr>
      <dsp:spPr>
        <a:xfrm>
          <a:off x="890118" y="1248289"/>
          <a:ext cx="9070341" cy="605337"/>
        </a:xfrm>
        <a:prstGeom prst="rect">
          <a:avLst/>
        </a:prstGeom>
        <a:solidFill>
          <a:srgbClr val="F4F6F8"/>
        </a:solidFill>
        <a:ln w="38100" cap="flat" cmpd="sng" algn="ctr">
          <a:solidFill>
            <a:srgbClr val="99DDEB">
              <a:lumMod val="75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486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>
              <a:solidFill>
                <a:srgbClr val="425563"/>
              </a:solidFill>
              <a:latin typeface="Arial" panose="020B0604020202020204"/>
              <a:ea typeface="+mn-ea"/>
              <a:cs typeface="+mn-cs"/>
            </a:rPr>
            <a:t>All functionality easily accessible from single intuitive clinical dashboard</a:t>
          </a:r>
        </a:p>
      </dsp:txBody>
      <dsp:txXfrm>
        <a:off x="890118" y="1248289"/>
        <a:ext cx="9070341" cy="605337"/>
      </dsp:txXfrm>
    </dsp:sp>
    <dsp:sp modelId="{274B9ABE-9B4F-4F18-AD1A-51E0389A89C3}">
      <dsp:nvSpPr>
        <dsp:cNvPr id="0" name=""/>
        <dsp:cNvSpPr/>
      </dsp:nvSpPr>
      <dsp:spPr>
        <a:xfrm>
          <a:off x="511782" y="1134522"/>
          <a:ext cx="756671" cy="756671"/>
        </a:xfrm>
        <a:prstGeom prst="ellipse">
          <a:avLst/>
        </a:prstGeom>
        <a:solidFill>
          <a:srgbClr val="99DDEB">
            <a:lumMod val="75000"/>
          </a:srgbClr>
        </a:solidFill>
        <a:ln w="12700" cap="flat" cmpd="sng" algn="ctr">
          <a:solidFill>
            <a:srgbClr val="005EB8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1BA1F70-1C9E-4082-B4C4-9F69DE2166DC}">
      <dsp:nvSpPr>
        <dsp:cNvPr id="0" name=""/>
        <dsp:cNvSpPr/>
      </dsp:nvSpPr>
      <dsp:spPr>
        <a:xfrm>
          <a:off x="1023249" y="2117904"/>
          <a:ext cx="8937209" cy="605337"/>
        </a:xfrm>
        <a:prstGeom prst="rect">
          <a:avLst/>
        </a:prstGeom>
        <a:solidFill>
          <a:srgbClr val="F4F6F8"/>
        </a:solidFill>
        <a:ln w="38100" cap="flat" cmpd="sng" algn="ctr">
          <a:solidFill>
            <a:srgbClr val="005EB8">
              <a:lumMod val="40000"/>
              <a:lumOff val="6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486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>
              <a:solidFill>
                <a:srgbClr val="425563"/>
              </a:solidFill>
              <a:latin typeface="Arial" panose="020B0604020202020204"/>
              <a:ea typeface="+mn-ea"/>
              <a:cs typeface="+mn-cs"/>
            </a:rPr>
            <a:t>Ability to locally configure pathways and alarms in real time was helpful</a:t>
          </a:r>
        </a:p>
      </dsp:txBody>
      <dsp:txXfrm>
        <a:off x="1023249" y="2117904"/>
        <a:ext cx="8937209" cy="605337"/>
      </dsp:txXfrm>
    </dsp:sp>
    <dsp:sp modelId="{128CDBDE-8F3F-46A0-B3F2-1E248AFC71F9}">
      <dsp:nvSpPr>
        <dsp:cNvPr id="0" name=""/>
        <dsp:cNvSpPr/>
      </dsp:nvSpPr>
      <dsp:spPr>
        <a:xfrm>
          <a:off x="644913" y="2042237"/>
          <a:ext cx="756671" cy="756671"/>
        </a:xfrm>
        <a:prstGeom prst="ellipse">
          <a:avLst/>
        </a:prstGeom>
        <a:solidFill>
          <a:srgbClr val="005EB8">
            <a:lumMod val="40000"/>
            <a:lumOff val="60000"/>
          </a:srgbClr>
        </a:solidFill>
        <a:ln w="12700" cap="flat" cmpd="sng" algn="ctr">
          <a:solidFill>
            <a:srgbClr val="005EB8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311E79-D0AE-4848-84FE-D529AEAFC681}">
      <dsp:nvSpPr>
        <dsp:cNvPr id="0" name=""/>
        <dsp:cNvSpPr/>
      </dsp:nvSpPr>
      <dsp:spPr>
        <a:xfrm>
          <a:off x="890118" y="3025620"/>
          <a:ext cx="9070341" cy="605337"/>
        </a:xfrm>
        <a:prstGeom prst="rect">
          <a:avLst/>
        </a:prstGeom>
        <a:solidFill>
          <a:srgbClr val="F4F6F8"/>
        </a:solidFill>
        <a:ln w="38100" cap="flat" cmpd="sng" algn="ctr">
          <a:solidFill>
            <a:srgbClr val="005EB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486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>
              <a:solidFill>
                <a:srgbClr val="425563"/>
              </a:solidFill>
              <a:latin typeface="Arial" panose="020B0604020202020204"/>
              <a:ea typeface="+mn-ea"/>
              <a:cs typeface="+mn-cs"/>
            </a:rPr>
            <a:t>Video consultation function worked well </a:t>
          </a:r>
        </a:p>
      </dsp:txBody>
      <dsp:txXfrm>
        <a:off x="890118" y="3025620"/>
        <a:ext cx="9070341" cy="605337"/>
      </dsp:txXfrm>
    </dsp:sp>
    <dsp:sp modelId="{07326E49-A143-46A3-A630-B92AFAA72FFB}">
      <dsp:nvSpPr>
        <dsp:cNvPr id="0" name=""/>
        <dsp:cNvSpPr/>
      </dsp:nvSpPr>
      <dsp:spPr>
        <a:xfrm>
          <a:off x="511782" y="2949952"/>
          <a:ext cx="756671" cy="756671"/>
        </a:xfrm>
        <a:prstGeom prst="ellipse">
          <a:avLst/>
        </a:prstGeom>
        <a:solidFill>
          <a:srgbClr val="005EB8"/>
        </a:solidFill>
        <a:ln w="12700" cap="flat" cmpd="sng" algn="ctr">
          <a:solidFill>
            <a:srgbClr val="005EB8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118EDA-1836-40F0-9989-3A5421F3436E}">
      <dsp:nvSpPr>
        <dsp:cNvPr id="0" name=""/>
        <dsp:cNvSpPr/>
      </dsp:nvSpPr>
      <dsp:spPr>
        <a:xfrm>
          <a:off x="446847" y="3961913"/>
          <a:ext cx="9504107" cy="605337"/>
        </a:xfrm>
        <a:prstGeom prst="rect">
          <a:avLst/>
        </a:prstGeom>
        <a:solidFill>
          <a:srgbClr val="F4F6F8"/>
        </a:solidFill>
        <a:ln w="38100" cap="flat" cmpd="sng" algn="ctr">
          <a:solidFill>
            <a:srgbClr val="00308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80486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>
              <a:solidFill>
                <a:srgbClr val="425563"/>
              </a:solidFill>
              <a:latin typeface="Arial" panose="020B0604020202020204"/>
              <a:ea typeface="+mn-ea"/>
              <a:cs typeface="+mn-cs"/>
            </a:rPr>
            <a:t>Excellent Current Health technical support when required</a:t>
          </a:r>
        </a:p>
      </dsp:txBody>
      <dsp:txXfrm>
        <a:off x="446847" y="3961913"/>
        <a:ext cx="9504107" cy="605337"/>
      </dsp:txXfrm>
    </dsp:sp>
    <dsp:sp modelId="{2A0AFD7A-2335-41A8-A042-6D408EEDDEBD}">
      <dsp:nvSpPr>
        <dsp:cNvPr id="0" name=""/>
        <dsp:cNvSpPr/>
      </dsp:nvSpPr>
      <dsp:spPr>
        <a:xfrm>
          <a:off x="78015" y="3857667"/>
          <a:ext cx="756671" cy="756671"/>
        </a:xfrm>
        <a:prstGeom prst="ellipse">
          <a:avLst/>
        </a:prstGeom>
        <a:solidFill>
          <a:srgbClr val="003087"/>
        </a:solidFill>
        <a:ln w="12700" cap="flat" cmpd="sng" algn="ctr">
          <a:solidFill>
            <a:srgbClr val="005EB8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26A3C5-482F-4689-86AC-E6C020FD993A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760B2-31F5-44F7-BDFA-A17DAC1F0A2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9643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17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9" Type="http://schemas.openxmlformats.org/officeDocument/2006/relationships/image" Target="../media/image19.svg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00AD858-1B12-93BC-283D-C08209A3D233}"/>
              </a:ext>
            </a:extLst>
          </p:cNvPr>
          <p:cNvSpPr/>
          <p:nvPr userDrawn="1"/>
        </p:nvSpPr>
        <p:spPr>
          <a:xfrm>
            <a:off x="7599940" y="0"/>
            <a:ext cx="2953760" cy="1122626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73B47CF-61BE-928E-CDB1-B91021689103}"/>
              </a:ext>
            </a:extLst>
          </p:cNvPr>
          <p:cNvSpPr/>
          <p:nvPr userDrawn="1"/>
        </p:nvSpPr>
        <p:spPr>
          <a:xfrm>
            <a:off x="0" y="0"/>
            <a:ext cx="7973050" cy="112262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6E2E478-3CA2-BE95-B197-482BB7C41448}"/>
              </a:ext>
            </a:extLst>
          </p:cNvPr>
          <p:cNvSpPr/>
          <p:nvPr userDrawn="1"/>
        </p:nvSpPr>
        <p:spPr>
          <a:xfrm rot="10800000">
            <a:off x="6095999" y="4798709"/>
            <a:ext cx="2082799" cy="1508579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 descr="BO_2col">
            <a:extLst>
              <a:ext uri="{FF2B5EF4-FFF2-40B4-BE49-F238E27FC236}">
                <a16:creationId xmlns:a16="http://schemas.microsoft.com/office/drawing/2014/main" id="{B89C49AA-9916-771A-54CB-9B9F507B25B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0" y="340520"/>
            <a:ext cx="12509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C335B66C-FEA2-C64D-B7C1-A7410E70889E}"/>
              </a:ext>
            </a:extLst>
          </p:cNvPr>
          <p:cNvSpPr txBox="1">
            <a:spLocks/>
          </p:cNvSpPr>
          <p:nvPr userDrawn="1"/>
        </p:nvSpPr>
        <p:spPr>
          <a:xfrm>
            <a:off x="1232100" y="4209600"/>
            <a:ext cx="7973051" cy="1024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GB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B6D6C3A-1AFE-812D-58AF-D9E28D25039E}"/>
              </a:ext>
            </a:extLst>
          </p:cNvPr>
          <p:cNvSpPr txBox="1">
            <a:spLocks/>
          </p:cNvSpPr>
          <p:nvPr userDrawn="1"/>
        </p:nvSpPr>
        <p:spPr>
          <a:xfrm>
            <a:off x="1196142" y="1723241"/>
            <a:ext cx="4643853" cy="250769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1" kern="1200" spc="-3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6000" b="1" i="0" u="none" strike="noStrike" kern="1200" cap="none" spc="-3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FE89F4B3-E7A9-E586-6AD0-768D6F04889D}"/>
              </a:ext>
            </a:extLst>
          </p:cNvPr>
          <p:cNvSpPr txBox="1">
            <a:spLocks/>
          </p:cNvSpPr>
          <p:nvPr userDrawn="1"/>
        </p:nvSpPr>
        <p:spPr>
          <a:xfrm>
            <a:off x="1232100" y="5541920"/>
            <a:ext cx="6259513" cy="592674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357188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7143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081087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1438275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42556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20A7306-FE11-D952-1BA9-D151DF3106BC}"/>
              </a:ext>
            </a:extLst>
          </p:cNvPr>
          <p:cNvSpPr/>
          <p:nvPr userDrawn="1"/>
        </p:nvSpPr>
        <p:spPr>
          <a:xfrm>
            <a:off x="7395393" y="0"/>
            <a:ext cx="2617587" cy="690790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: Top Corners Rounded 14">
            <a:extLst>
              <a:ext uri="{FF2B5EF4-FFF2-40B4-BE49-F238E27FC236}">
                <a16:creationId xmlns:a16="http://schemas.microsoft.com/office/drawing/2014/main" id="{11444308-9472-B387-428A-0CA59C31AFD3}"/>
              </a:ext>
            </a:extLst>
          </p:cNvPr>
          <p:cNvSpPr/>
          <p:nvPr userDrawn="1"/>
        </p:nvSpPr>
        <p:spPr>
          <a:xfrm>
            <a:off x="7395393" y="0"/>
            <a:ext cx="2617587" cy="1122626"/>
          </a:xfrm>
          <a:prstGeom prst="round2SameRe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F191BAA-867E-4194-7AEE-A3467C286A84}"/>
              </a:ext>
            </a:extLst>
          </p:cNvPr>
          <p:cNvSpPr/>
          <p:nvPr userDrawn="1"/>
        </p:nvSpPr>
        <p:spPr>
          <a:xfrm rot="10800000">
            <a:off x="9241109" y="4798709"/>
            <a:ext cx="2849291" cy="1508580"/>
          </a:xfrm>
          <a:prstGeom prst="roundRect">
            <a:avLst/>
          </a:prstGeom>
          <a:solidFill>
            <a:srgbClr val="008B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295081B-AA1A-6499-AE74-182A8118D9AB}"/>
              </a:ext>
            </a:extLst>
          </p:cNvPr>
          <p:cNvSpPr/>
          <p:nvPr userDrawn="1"/>
        </p:nvSpPr>
        <p:spPr>
          <a:xfrm>
            <a:off x="7395393" y="4798710"/>
            <a:ext cx="2617587" cy="1508580"/>
          </a:xfrm>
          <a:prstGeom prst="rect">
            <a:avLst/>
          </a:prstGeom>
          <a:solidFill>
            <a:srgbClr val="0076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19EC88-1474-BA38-5F08-12C69E1450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3150" y="1422895"/>
            <a:ext cx="6789330" cy="2635422"/>
          </a:xfrm>
        </p:spPr>
        <p:txBody>
          <a:bodyPr anchor="b"/>
          <a:lstStyle>
            <a:lvl1pPr>
              <a:defRPr sz="6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D0683A-1E0A-C8A2-95CF-5A95D3604F9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53150" y="4165129"/>
            <a:ext cx="6945205" cy="906557"/>
          </a:xfrm>
        </p:spPr>
        <p:txBody>
          <a:bodyPr>
            <a:norm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Subtitle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32725D1-F9A1-22CC-2BC8-3132ED30D986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323731" y="5552015"/>
            <a:ext cx="6945205" cy="906557"/>
          </a:xfrm>
        </p:spPr>
        <p:txBody>
          <a:bodyPr>
            <a:normAutofit/>
          </a:bodyPr>
          <a:lstStyle>
            <a:lvl1pPr marL="0" indent="0">
              <a:buNone/>
              <a:defRPr sz="19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Presented by</a:t>
            </a:r>
          </a:p>
        </p:txBody>
      </p:sp>
    </p:spTree>
    <p:extLst>
      <p:ext uri="{BB962C8B-B14F-4D97-AF65-F5344CB8AC3E}">
        <p14:creationId xmlns:p14="http://schemas.microsoft.com/office/powerpoint/2010/main" val="544099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55ACC-0254-608C-C1B1-2CD2C2FCD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50CFD5-DDCC-EDF5-578D-45CF62DD40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4" name="Picture 3" descr="BO_2col">
            <a:extLst>
              <a:ext uri="{FF2B5EF4-FFF2-40B4-BE49-F238E27FC236}">
                <a16:creationId xmlns:a16="http://schemas.microsoft.com/office/drawing/2014/main" id="{F44BDCEE-0483-0DFD-59C7-D0F99A7AD7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30560" y="157640"/>
            <a:ext cx="12509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91250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E3BCB-5EC5-39C1-4032-1DBD31B99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858619-9BED-19F2-9036-274467F8B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7" name="Picture 6" descr="BO_2col">
            <a:extLst>
              <a:ext uri="{FF2B5EF4-FFF2-40B4-BE49-F238E27FC236}">
                <a16:creationId xmlns:a16="http://schemas.microsoft.com/office/drawing/2014/main" id="{7CE7EB14-45A7-82BD-E7D1-E2C75B9890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30560" y="157640"/>
            <a:ext cx="12509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963690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241F0-EBAC-D475-2AFE-B58C6F085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EBCFA-8CB9-C29D-1D22-D7E8C7CE04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29CFF6-7E3C-35C9-E931-E9797D6581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400"/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8" name="Picture 7" descr="BO_2col">
            <a:extLst>
              <a:ext uri="{FF2B5EF4-FFF2-40B4-BE49-F238E27FC236}">
                <a16:creationId xmlns:a16="http://schemas.microsoft.com/office/drawing/2014/main" id="{D5702E45-2950-F610-A339-516F1D0D73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30560" y="157640"/>
            <a:ext cx="12509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81871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DCAA2-9B28-FC33-3C41-3D2B724F6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C3ED85-5ACD-4CFD-7A9E-65BEFB3D79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8F03D8-8CC0-1E8A-806D-160C4A4587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/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E3451E0-6F5A-71DB-676F-2E0DBB17BA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D28F98-F36F-F96F-8F8B-149E11EA53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10" name="Picture 9" descr="BO_2col">
            <a:extLst>
              <a:ext uri="{FF2B5EF4-FFF2-40B4-BE49-F238E27FC236}">
                <a16:creationId xmlns:a16="http://schemas.microsoft.com/office/drawing/2014/main" id="{E62D2DF7-7C00-18C8-0996-FB34F5DCE5B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30560" y="157640"/>
            <a:ext cx="12509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15427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522EE-9AEA-C783-1A49-FBA1E8B418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pic>
        <p:nvPicPr>
          <p:cNvPr id="6" name="Picture 5" descr="BO_2col">
            <a:extLst>
              <a:ext uri="{FF2B5EF4-FFF2-40B4-BE49-F238E27FC236}">
                <a16:creationId xmlns:a16="http://schemas.microsoft.com/office/drawing/2014/main" id="{DBF4A601-1ADB-CBEC-AC99-49E0315A283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30560" y="157640"/>
            <a:ext cx="12509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11051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O_2col">
            <a:extLst>
              <a:ext uri="{FF2B5EF4-FFF2-40B4-BE49-F238E27FC236}">
                <a16:creationId xmlns:a16="http://schemas.microsoft.com/office/drawing/2014/main" id="{CAB3EC16-25EF-3C22-A2FC-F354B56A29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30560" y="157640"/>
            <a:ext cx="12509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51104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5A23BB8-DD75-0D21-E8B2-7EC7DFE3ACAE}"/>
              </a:ext>
            </a:extLst>
          </p:cNvPr>
          <p:cNvSpPr/>
          <p:nvPr userDrawn="1"/>
        </p:nvSpPr>
        <p:spPr>
          <a:xfrm>
            <a:off x="9580880" y="5270500"/>
            <a:ext cx="2369820" cy="1587500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FA3C9DB-F16E-CA7F-5687-A2F1A390DCEB}"/>
              </a:ext>
            </a:extLst>
          </p:cNvPr>
          <p:cNvSpPr/>
          <p:nvPr userDrawn="1"/>
        </p:nvSpPr>
        <p:spPr>
          <a:xfrm>
            <a:off x="7137400" y="770415"/>
            <a:ext cx="3568700" cy="15875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32FC963C-3BEB-34D7-C361-E71762382BC8}"/>
              </a:ext>
            </a:extLst>
          </p:cNvPr>
          <p:cNvSpPr/>
          <p:nvPr userDrawn="1"/>
        </p:nvSpPr>
        <p:spPr>
          <a:xfrm rot="5400000">
            <a:off x="3917950" y="1352550"/>
            <a:ext cx="1587500" cy="9423400"/>
          </a:xfrm>
          <a:prstGeom prst="round2Same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BO_2col">
            <a:extLst>
              <a:ext uri="{FF2B5EF4-FFF2-40B4-BE49-F238E27FC236}">
                <a16:creationId xmlns:a16="http://schemas.microsoft.com/office/drawing/2014/main" id="{CAB3EC16-25EF-3C22-A2FC-F354B56A29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30560" y="157640"/>
            <a:ext cx="12509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95F89F-A6C0-859F-6268-5C388E99AD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1688" y="2165645"/>
            <a:ext cx="5574312" cy="1325563"/>
          </a:xfrm>
        </p:spPr>
        <p:txBody>
          <a:bodyPr>
            <a:noAutofit/>
          </a:bodyPr>
          <a:lstStyle>
            <a:lvl1pPr>
              <a:defRPr sz="6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Breaker </a:t>
            </a:r>
            <a:br>
              <a:rPr lang="en-US" dirty="0"/>
            </a:br>
            <a:r>
              <a:rPr lang="en-US" dirty="0"/>
              <a:t>slide 1</a:t>
            </a:r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6A4882E-0D8F-2F17-1CF6-952AA6661037}"/>
              </a:ext>
            </a:extLst>
          </p:cNvPr>
          <p:cNvSpPr/>
          <p:nvPr userDrawn="1"/>
        </p:nvSpPr>
        <p:spPr>
          <a:xfrm>
            <a:off x="8115300" y="0"/>
            <a:ext cx="21717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7A27C6-E725-7343-40D5-EDFBBF316F0A}"/>
              </a:ext>
            </a:extLst>
          </p:cNvPr>
          <p:cNvSpPr/>
          <p:nvPr userDrawn="1"/>
        </p:nvSpPr>
        <p:spPr>
          <a:xfrm>
            <a:off x="8115300" y="5270500"/>
            <a:ext cx="2171700" cy="1587500"/>
          </a:xfrm>
          <a:prstGeom prst="rect">
            <a:avLst/>
          </a:prstGeom>
          <a:solidFill>
            <a:srgbClr val="8CA5A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22C157-A765-8234-3FCC-143221ECBE3B}"/>
              </a:ext>
            </a:extLst>
          </p:cNvPr>
          <p:cNvSpPr/>
          <p:nvPr userDrawn="1"/>
        </p:nvSpPr>
        <p:spPr>
          <a:xfrm>
            <a:off x="8115300" y="770415"/>
            <a:ext cx="2171700" cy="1587500"/>
          </a:xfrm>
          <a:prstGeom prst="rect">
            <a:avLst/>
          </a:prstGeom>
          <a:solidFill>
            <a:srgbClr val="008B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7043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O_2col">
            <a:extLst>
              <a:ext uri="{FF2B5EF4-FFF2-40B4-BE49-F238E27FC236}">
                <a16:creationId xmlns:a16="http://schemas.microsoft.com/office/drawing/2014/main" id="{CAB3EC16-25EF-3C22-A2FC-F354B56A29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30560" y="157640"/>
            <a:ext cx="12509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95F89F-A6C0-859F-6268-5C388E99AD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1688" y="2165645"/>
            <a:ext cx="5574312" cy="1325563"/>
          </a:xfrm>
        </p:spPr>
        <p:txBody>
          <a:bodyPr>
            <a:noAutofit/>
          </a:bodyPr>
          <a:lstStyle>
            <a:lvl1pPr>
              <a:defRPr sz="6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Breaker </a:t>
            </a:r>
            <a:br>
              <a:rPr lang="en-US" dirty="0"/>
            </a:br>
            <a:r>
              <a:rPr lang="en-US" dirty="0"/>
              <a:t>slide 2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A5BF17-FE3F-1B34-F348-DB563123140F}"/>
              </a:ext>
            </a:extLst>
          </p:cNvPr>
          <p:cNvSpPr/>
          <p:nvPr userDrawn="1"/>
        </p:nvSpPr>
        <p:spPr>
          <a:xfrm>
            <a:off x="6184900" y="0"/>
            <a:ext cx="36449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880B700-D61C-2845-0724-80AA9B4800BA}"/>
              </a:ext>
            </a:extLst>
          </p:cNvPr>
          <p:cNvSpPr/>
          <p:nvPr userDrawn="1"/>
        </p:nvSpPr>
        <p:spPr>
          <a:xfrm>
            <a:off x="5499100" y="4508500"/>
            <a:ext cx="5702300" cy="181610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4DD3F8-F83B-B8CD-C8F1-235CFCCB895F}"/>
              </a:ext>
            </a:extLst>
          </p:cNvPr>
          <p:cNvSpPr/>
          <p:nvPr userDrawn="1"/>
        </p:nvSpPr>
        <p:spPr>
          <a:xfrm>
            <a:off x="6184900" y="4508500"/>
            <a:ext cx="3644900" cy="1816100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320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EEAB7E4-8867-51E1-52C9-A7FFDDDDCC83}"/>
              </a:ext>
            </a:extLst>
          </p:cNvPr>
          <p:cNvSpPr/>
          <p:nvPr userDrawn="1"/>
        </p:nvSpPr>
        <p:spPr>
          <a:xfrm>
            <a:off x="7023100" y="4864101"/>
            <a:ext cx="4876800" cy="1358899"/>
          </a:xfrm>
          <a:prstGeom prst="round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EF910B3-B37F-7A73-38C6-BBB2BD802851}"/>
              </a:ext>
            </a:extLst>
          </p:cNvPr>
          <p:cNvSpPr/>
          <p:nvPr userDrawn="1"/>
        </p:nvSpPr>
        <p:spPr>
          <a:xfrm>
            <a:off x="0" y="0"/>
            <a:ext cx="9004300" cy="17854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BO_2col">
            <a:extLst>
              <a:ext uri="{FF2B5EF4-FFF2-40B4-BE49-F238E27FC236}">
                <a16:creationId xmlns:a16="http://schemas.microsoft.com/office/drawing/2014/main" id="{CAB3EC16-25EF-3C22-A2FC-F354B56A29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30560" y="157640"/>
            <a:ext cx="12509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95F89F-A6C0-859F-6268-5C388E99AD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788" y="2546645"/>
            <a:ext cx="5574312" cy="1325563"/>
          </a:xfrm>
        </p:spPr>
        <p:txBody>
          <a:bodyPr>
            <a:noAutofit/>
          </a:bodyPr>
          <a:lstStyle>
            <a:lvl1pPr>
              <a:defRPr sz="6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Breaker </a:t>
            </a:r>
            <a:br>
              <a:rPr lang="en-US" dirty="0"/>
            </a:br>
            <a:r>
              <a:rPr lang="en-US" dirty="0"/>
              <a:t>slide 3</a:t>
            </a:r>
            <a:endParaRPr lang="en-GB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880B700-D61C-2845-0724-80AA9B4800BA}"/>
              </a:ext>
            </a:extLst>
          </p:cNvPr>
          <p:cNvSpPr/>
          <p:nvPr userDrawn="1"/>
        </p:nvSpPr>
        <p:spPr>
          <a:xfrm rot="16200000">
            <a:off x="5563514" y="2158083"/>
            <a:ext cx="6818076" cy="2501904"/>
          </a:xfrm>
          <a:prstGeom prst="roundRect">
            <a:avLst/>
          </a:prstGeom>
          <a:solidFill>
            <a:srgbClr val="008BA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83ED7F54-5553-EC6F-0625-8F54C705788B}"/>
              </a:ext>
            </a:extLst>
          </p:cNvPr>
          <p:cNvSpPr/>
          <p:nvPr userDrawn="1"/>
        </p:nvSpPr>
        <p:spPr>
          <a:xfrm>
            <a:off x="7721600" y="0"/>
            <a:ext cx="2501904" cy="1747360"/>
          </a:xfrm>
          <a:prstGeom prst="round2SameRect">
            <a:avLst/>
          </a:prstGeom>
          <a:solidFill>
            <a:srgbClr val="0076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81A6D3-7EB5-15A1-ECEC-6F0F2B5454E7}"/>
              </a:ext>
            </a:extLst>
          </p:cNvPr>
          <p:cNvSpPr/>
          <p:nvPr userDrawn="1"/>
        </p:nvSpPr>
        <p:spPr>
          <a:xfrm>
            <a:off x="7721600" y="4826001"/>
            <a:ext cx="2501904" cy="1397000"/>
          </a:xfrm>
          <a:prstGeom prst="rect">
            <a:avLst/>
          </a:prstGeom>
          <a:solidFill>
            <a:srgbClr val="0076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095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4E2DCF22-8EE7-B400-3508-265BB7411AA5}"/>
              </a:ext>
            </a:extLst>
          </p:cNvPr>
          <p:cNvSpPr/>
          <p:nvPr userDrawn="1"/>
        </p:nvSpPr>
        <p:spPr>
          <a:xfrm>
            <a:off x="8774498" y="1383191"/>
            <a:ext cx="2236402" cy="5474810"/>
          </a:xfrm>
          <a:prstGeom prst="round2Same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" name="Picture 4" descr="BO_2col">
            <a:extLst>
              <a:ext uri="{FF2B5EF4-FFF2-40B4-BE49-F238E27FC236}">
                <a16:creationId xmlns:a16="http://schemas.microsoft.com/office/drawing/2014/main" id="{CAB3EC16-25EF-3C22-A2FC-F354B56A296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30560" y="157640"/>
            <a:ext cx="12509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195F89F-A6C0-859F-6268-5C388E99AD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1688" y="2165645"/>
            <a:ext cx="5574312" cy="1325563"/>
          </a:xfrm>
        </p:spPr>
        <p:txBody>
          <a:bodyPr>
            <a:noAutofit/>
          </a:bodyPr>
          <a:lstStyle>
            <a:lvl1pPr>
              <a:defRPr sz="6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Breaker </a:t>
            </a:r>
            <a:br>
              <a:rPr lang="en-US" dirty="0"/>
            </a:br>
            <a:r>
              <a:rPr lang="en-US" dirty="0"/>
              <a:t>slide 4</a:t>
            </a:r>
            <a:endParaRPr lang="en-GB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880B700-D61C-2845-0724-80AA9B4800BA}"/>
              </a:ext>
            </a:extLst>
          </p:cNvPr>
          <p:cNvSpPr/>
          <p:nvPr userDrawn="1"/>
        </p:nvSpPr>
        <p:spPr>
          <a:xfrm>
            <a:off x="7251700" y="4508499"/>
            <a:ext cx="4381500" cy="147320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8CC7B65-BCA1-72FE-28DF-F681ABEDFA8A}"/>
              </a:ext>
            </a:extLst>
          </p:cNvPr>
          <p:cNvSpPr/>
          <p:nvPr userDrawn="1"/>
        </p:nvSpPr>
        <p:spPr>
          <a:xfrm>
            <a:off x="8774498" y="4508498"/>
            <a:ext cx="2236402" cy="14351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id="{37C68F70-890F-0EE9-4C09-1E1320D628D5}"/>
              </a:ext>
            </a:extLst>
          </p:cNvPr>
          <p:cNvSpPr/>
          <p:nvPr userDrawn="1"/>
        </p:nvSpPr>
        <p:spPr>
          <a:xfrm rot="16200000">
            <a:off x="7276498" y="4483701"/>
            <a:ext cx="1473201" cy="1522797"/>
          </a:xfrm>
          <a:prstGeom prst="round2Same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: Top Corners Rounded 10">
            <a:extLst>
              <a:ext uri="{FF2B5EF4-FFF2-40B4-BE49-F238E27FC236}">
                <a16:creationId xmlns:a16="http://schemas.microsoft.com/office/drawing/2014/main" id="{56911BA6-9E01-157D-4991-749820458FBF}"/>
              </a:ext>
            </a:extLst>
          </p:cNvPr>
          <p:cNvSpPr/>
          <p:nvPr userDrawn="1"/>
        </p:nvSpPr>
        <p:spPr>
          <a:xfrm rot="16200000">
            <a:off x="10112376" y="1009651"/>
            <a:ext cx="1225551" cy="2933699"/>
          </a:xfrm>
          <a:prstGeom prst="round2SameRect">
            <a:avLst/>
          </a:prstGeom>
          <a:solidFill>
            <a:srgbClr val="0080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: Top Corners Rounded 11">
            <a:extLst>
              <a:ext uri="{FF2B5EF4-FFF2-40B4-BE49-F238E27FC236}">
                <a16:creationId xmlns:a16="http://schemas.microsoft.com/office/drawing/2014/main" id="{187A618B-B6F9-21A6-401B-D8267A7B2E6E}"/>
              </a:ext>
            </a:extLst>
          </p:cNvPr>
          <p:cNvSpPr/>
          <p:nvPr userDrawn="1"/>
        </p:nvSpPr>
        <p:spPr>
          <a:xfrm rot="16200000">
            <a:off x="9521826" y="1600201"/>
            <a:ext cx="1225551" cy="1752600"/>
          </a:xfrm>
          <a:prstGeom prst="round2SameRect">
            <a:avLst/>
          </a:prstGeom>
          <a:solidFill>
            <a:srgbClr val="00708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621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1122C-CF4D-A577-AF69-181B3F848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BA42B-8F29-3407-B231-37A7B1FA43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3650C2-9B52-FE12-451A-8CB75837AA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96E996-6826-E770-385A-6DB62E4A4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14E0B-E1F9-4438-91E5-9C89B2697B01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5F5CFA-E975-77D6-8024-A19825EF24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08CC73-806D-BBBD-0FEC-CF1C4B246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522A8-7DC5-43D0-95CD-35FFAE00B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097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80810-A9E8-8A00-0A54-2A55F250E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9BBCCF-8BD3-E83F-2E2F-2ED591558D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1B55B6-679F-440C-3BED-51F985FE51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2056F3-E463-0B90-E38F-4880ACB26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14E0B-E1F9-4438-91E5-9C89B2697B01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45BCF1-DA17-BB8E-5553-8AD84E297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8B3628-4E3C-C0BB-E53D-3BCAF1016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522A8-7DC5-43D0-95CD-35FFAE00B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70114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3955B-6961-6B54-56A6-65B8C6DF78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B50EDA-E647-793F-F5E9-DCFD187DD3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58E5AE-FA2F-8923-6C74-FB6774CD3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14E0B-E1F9-4438-91E5-9C89B2697B01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BB1E2C-164E-5623-0333-9E6CF53A3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7BD2D9-17AE-F55C-C960-77587A8F5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522A8-7DC5-43D0-95CD-35FFAE00B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60021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0C17B2-9918-CC28-C737-F07CDA460C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EFBE48-BA23-1130-C58F-B639A45152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4E8104-FA1A-0CA8-1DFD-57FD59AE4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14E0B-E1F9-4438-91E5-9C89B2697B01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0F6557-D6C3-9905-F93C-951398D2E3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97086-79F9-0182-DF73-9B7129791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1522A8-7DC5-43D0-95CD-35FFAE00B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26475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554BA-2CCE-D8CF-86C5-D57EACCED1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07D51D-2DFF-A8FE-7C3C-214427A0B8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EFB8E7-5478-54BB-61F6-6E14D6525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B1B23-F442-4C08-B0CF-E166FAC9B753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7BAE6-F4B1-10C5-1176-1D121B3CE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D06FC5-D253-0E81-2AA7-113BEF14F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5C3BD-00D4-4746-8ED6-30B10D6E1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82281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0E414-8D23-DB3D-3358-836E7E260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56D71-036B-5C9C-42E1-04F4A9E29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FAE1AE-6ACB-930E-D5C4-A47F64CF7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B1B23-F442-4C08-B0CF-E166FAC9B753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181B01-323F-F981-C95F-ADFDFD33A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67FFE8-BFEE-9075-5303-85461C94F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5C3BD-00D4-4746-8ED6-30B10D6E1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3075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56FE4-FC4B-ED22-1B1F-FC7B8D6E61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9A521A-832F-A665-88E1-D1C055C286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76D576-E0CA-F086-66F9-C7B760AB8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B1B23-F442-4C08-B0CF-E166FAC9B753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904211-C55D-D30B-1E4E-9C059381A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A8090-43DD-507C-8F3C-2328F52BB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5C3BD-00D4-4746-8ED6-30B10D6E1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9160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3640A4-B6EA-4F15-575E-8470C7EFB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FF0E68-E0B8-6B94-E563-C65EE97D8A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5714BE-6C24-BDC2-A245-DA42F8624E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BFD6C1-8E8E-0390-3F0E-5B4F86EEA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B1B23-F442-4C08-B0CF-E166FAC9B753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B3F33D-9904-318F-35F6-18A429F13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D6AF4-4559-72F7-775F-46BC7574C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5C3BD-00D4-4746-8ED6-30B10D6E1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25112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50B03-6937-6997-CC36-59444FBDF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B43A6D-640F-1ACB-66CE-2AEEC7F5C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95BCC3E-8760-E7F7-872D-2978BB0D12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7F713A1-9263-4F03-5A70-7127AF01E6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F9B818-843A-00B8-CD46-289A6E5462D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356C11-1937-55A2-EF4A-1B748F7D5A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B1B23-F442-4C08-B0CF-E166FAC9B753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3F0BC53-F94F-8683-7BF7-A962FD7B4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E8568A-EA80-9968-1A48-500F3A65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5C3BD-00D4-4746-8ED6-30B10D6E1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16800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FE842-303C-8938-B77C-4B849A204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65AB9B-D0E7-340A-4843-0EEA2BB13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B1B23-F442-4C08-B0CF-E166FAC9B753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234C3B-2085-E90B-5700-43ACDC773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0CCB47-4427-5A12-8A16-A3D7E6135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5C3BD-00D4-4746-8ED6-30B10D6E1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93956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C3F626-0ECA-BC84-9C6E-E9E80CCDF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B1B23-F442-4C08-B0CF-E166FAC9B753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54C80B5-6A50-1D96-52D7-6DDA1FDB80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7A15C6-F92E-6D59-0939-3CE9EBB1D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5C3BD-00D4-4746-8ED6-30B10D6E1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57412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C393BC-BBE9-121F-9EC5-5AAB0D48D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912DE6-06AB-73E9-081A-05E307487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BB1A8F-76DF-5990-BFA0-9467F4D00E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ECE940-6564-2A46-8328-1B40331FB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B1B23-F442-4C08-B0CF-E166FAC9B753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2330BF-202B-AAE8-C543-38924EEBDE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F0F148-D825-9241-5A2C-E6478A9339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5C3BD-00D4-4746-8ED6-30B10D6E1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885588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BBBEC-FC18-C1C2-B431-B4BB566DC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A130F9-C932-D47F-8AA8-2FDFAA7ADE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2A29A4-4D89-B947-9DB4-074DD92604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8B5353-C1A5-9BD2-40C5-C3C6E669A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B1B23-F442-4C08-B0CF-E166FAC9B753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68114C-495B-A508-4592-60644CD3A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4FECE8-3E82-E5DE-82EA-122550E41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5C3BD-00D4-4746-8ED6-30B10D6E1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83063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07EE1-8A4C-6146-55CA-9DCF21D2F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53CC40-C23F-CB24-A640-60BD5740C4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8ED88-676F-29A1-FA5B-B45897F47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B1B23-F442-4C08-B0CF-E166FAC9B753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A489D1-C718-230F-9B76-3CC30E5D2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198E69-96D8-E217-8A4A-0E6BDBE94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5C3BD-00D4-4746-8ED6-30B10D6E1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7356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769EA0-F976-F3AE-5471-7EA5361B4F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0129928-BE74-9053-676A-A773FB6B11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E0DAD6-945C-FB8A-9636-C21052C15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B1B23-F442-4C08-B0CF-E166FAC9B753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C1D21-05F0-D170-3705-D360226F0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493905-2917-2A05-7885-0F714EB661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75C3BD-00D4-4746-8ED6-30B10D6E1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76429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ront title slide">
    <p:bg>
      <p:bgPr>
        <a:solidFill>
          <a:srgbClr val="F6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598E9D71-498A-0294-DB92-FA8A45963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30720" y="-508517"/>
            <a:ext cx="11319578" cy="800566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CD054BE-B63C-B248-A010-D04767679CD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32000" y="1002268"/>
            <a:ext cx="4643853" cy="2507695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>
            <a:lvl1pPr algn="l">
              <a:defRPr sz="5400" b="1" spc="-30" baseline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B3AB80-4EA2-FC4A-9654-92EF4DFF45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2000" y="3600000"/>
            <a:ext cx="7973051" cy="10249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8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80857E-40D1-074A-8CBC-E3E38E695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3002280" cy="365125"/>
          </a:xfrm>
          <a:prstGeom prst="rect">
            <a:avLst/>
          </a:prstGeom>
        </p:spPr>
        <p:txBody>
          <a:bodyPr/>
          <a:lstStyle/>
          <a:p>
            <a:fld id="{B8B67EA4-DCE3-FB49-A794-A4595EF638B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91DEB39-6B31-D948-AF21-75D8DF423B1B}"/>
              </a:ext>
            </a:extLst>
          </p:cNvPr>
          <p:cNvSpPr txBox="1"/>
          <p:nvPr userDrawn="1"/>
        </p:nvSpPr>
        <p:spPr>
          <a:xfrm>
            <a:off x="3225114" y="601774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8E63D1E-5669-124C-90CA-03B13A7D7A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2000" y="5760000"/>
            <a:ext cx="6259513" cy="48895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>
                <a:solidFill>
                  <a:schemeClr val="accent6"/>
                </a:solidFill>
              </a:defRPr>
            </a:lvl1pPr>
            <a:lvl2pPr marL="357188" indent="0">
              <a:buNone/>
              <a:defRPr>
                <a:solidFill>
                  <a:schemeClr val="accent2"/>
                </a:solidFill>
              </a:defRPr>
            </a:lvl2pPr>
            <a:lvl3pPr marL="714375" indent="0">
              <a:buNone/>
              <a:defRPr>
                <a:solidFill>
                  <a:schemeClr val="accent2"/>
                </a:solidFill>
              </a:defRPr>
            </a:lvl3pPr>
            <a:lvl4pPr marL="1081087" indent="0">
              <a:buNone/>
              <a:defRPr>
                <a:solidFill>
                  <a:schemeClr val="accent2"/>
                </a:solidFill>
              </a:defRPr>
            </a:lvl4pPr>
            <a:lvl5pPr marL="1438275" indent="0"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F2A1D7-0D87-D844-942F-FEAD20579184}"/>
              </a:ext>
            </a:extLst>
          </p:cNvPr>
          <p:cNvSpPr txBox="1"/>
          <p:nvPr userDrawn="1"/>
        </p:nvSpPr>
        <p:spPr>
          <a:xfrm>
            <a:off x="9233452" y="5486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28D04FEF-6120-D9DF-6018-2393FD137B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51045" y="364425"/>
            <a:ext cx="1208955" cy="97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5759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ading, content, basic text one col">
    <p:bg>
      <p:bgPr>
        <a:solidFill>
          <a:srgbClr val="F6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138" y="414734"/>
            <a:ext cx="11404154" cy="86518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75138" y="1415778"/>
            <a:ext cx="7632000" cy="402644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None/>
              <a:defRPr sz="2200" b="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22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2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22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22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add text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 userDrawn="1"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91C7AB-7F8B-2041-80C3-EE781F24E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2000" y="63360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2626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mple-Icons-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86518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91C7AB-7F8B-2041-80C3-EE781F24E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2000" y="63360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4741F68A-44AA-5742-B124-91614CFD14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3058" y="3175160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568E66E-4300-C34D-B490-E2E6A73E58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3058" y="1811216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337980B-A75B-014B-A7A8-9658822046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34525" y="1811216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8B5FF7D-C2EF-9E4C-A4CF-A835052E5D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85992" y="1811216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77481C1-F4F0-BE4E-B991-152BB96202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37459" y="1811216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FBC860F-BE8A-634D-9A96-33CE6D96B9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988926" y="1811216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FA913FF-786C-1944-BF18-E9AB064B34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40393" y="1811216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22D839-E390-8340-B649-B4FC5A6CFD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291860" y="1811216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640EE3D-EEFC-874A-A65B-DDDE03FC3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43327" y="1811216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A667BF2-B8EF-D949-9F15-FC3B3099AD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94794" y="1811216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7201170-3375-514F-99C2-E37C690396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46258" y="1811216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E18572B-1544-A043-9B02-7AB01C90C5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34525" y="3175160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8D2BEC2-9D68-CC4D-A04A-BB949A02D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85992" y="3175160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7415083-D44F-FE40-A8D1-7BFAC700DF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37459" y="3175160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E67BC68-4FB2-EE4A-A33E-6A7AF0CF41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988926" y="3175160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277C142-7A53-7A4A-A8FB-FBF33048E3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40393" y="3175160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ADC5831-BE66-5045-87AF-18EBDF0274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291860" y="3175160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CB65DE4-B016-474E-A1C1-495957C7CA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43327" y="3175160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58B3AA15-3E6B-C347-B0BE-F416C5684A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94794" y="3175160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7AC0924D-A95B-1E43-84A3-825886C48D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46258" y="3175160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A6737CC-78B4-0C46-99B9-341CFA60EF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3058" y="4539104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2455CAA-C332-E746-A62B-4F86F892F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34525" y="4539104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BF322EA-8B44-2C46-9412-34692FAFE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85992" y="4539104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DB462B7-0B7F-EA46-9EFF-D26991D230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37459" y="4539104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F522785-C8F3-734E-AF20-487FED2CEB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988926" y="4539104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98AD1D6-A541-1941-8B56-2FF0936767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140393" y="4539104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844F750-124C-F246-BCDD-67595B93DC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291860" y="4539104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5499656-96AE-C649-B3C1-81D5C6F60D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443327" y="4539104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3150134-3C23-2A41-8EC0-2D0F308CD2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594794" y="4539104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4A542EAC-EEE9-2748-9DAC-6986FFF634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46258" y="4539104"/>
            <a:ext cx="1047157" cy="1024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1CDB1A-8B42-520A-323D-5D120AA42E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69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ample-Icons-Layout">
    <p:bg>
      <p:bgPr>
        <a:solidFill>
          <a:srgbClr val="F6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 userDrawn="1"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591C7AB-7F8B-2041-80C3-EE781F24E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2000" y="63360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4741F68A-44AA-5742-B124-91614CFD14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3058" y="3175160"/>
            <a:ext cx="1047157" cy="10246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E18572B-1544-A043-9B02-7AB01C90C5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34525" y="3175160"/>
            <a:ext cx="1047157" cy="10246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8D2BEC2-9D68-CC4D-A04A-BB949A02D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85992" y="3175160"/>
            <a:ext cx="1047157" cy="10246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7415083-D44F-FE40-A8D1-7BFAC700DF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37459" y="3175160"/>
            <a:ext cx="1047157" cy="10246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A6737CC-78B4-0C46-99B9-341CFA60EF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3058" y="4544899"/>
            <a:ext cx="1047157" cy="10246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2455CAA-C332-E746-A62B-4F86F892F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34525" y="4544899"/>
            <a:ext cx="1047157" cy="10246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8BF322EA-8B44-2C46-9412-34692FAFE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685992" y="4544899"/>
            <a:ext cx="1047157" cy="10246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DB462B7-0B7F-EA46-9EFF-D26991D230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37459" y="4544899"/>
            <a:ext cx="1047157" cy="10246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10BDAA4-2C6C-4E47-9616-5977DD23D8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122911" y="3175160"/>
            <a:ext cx="1991467" cy="19486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2691AF0D-B60D-2949-AB30-089AD6A4A5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74153" y="3175160"/>
            <a:ext cx="1991467" cy="19486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76B0456-3FC3-5D44-A9F1-56A57FD0B9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25395" y="3175160"/>
            <a:ext cx="1991467" cy="19486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69F651-3737-5832-DC5A-9DB8A57B6C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1CA835D-248C-29AB-B7DE-5AD7C7D2A8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86518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71268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, subhead, two columns">
    <p:bg>
      <p:bgPr>
        <a:solidFill>
          <a:srgbClr val="F6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BB79D01-2A70-DAF1-6A65-BC0424C2F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7E4AB90-2CB6-0646-B56C-4B58E33EC9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86518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286FFC-BD82-6E40-BA0C-B1C0F7127A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2000" y="2087999"/>
            <a:ext cx="11050700" cy="462017"/>
          </a:xfrm>
          <a:prstGeom prst="rect">
            <a:avLst/>
          </a:prstGeom>
        </p:spPr>
        <p:txBody>
          <a:bodyPr lIns="0" tIns="0" rIns="0" bIns="0" numCol="2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None/>
              <a:defRPr sz="2400" b="1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Subhead if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0" y="2735992"/>
            <a:ext cx="11088000" cy="3456000"/>
          </a:xfrm>
          <a:prstGeom prst="rect">
            <a:avLst/>
          </a:prstGeom>
        </p:spPr>
        <p:txBody>
          <a:bodyPr lIns="0" tIns="0" rIns="0" bIns="0" numCol="2" spcCol="432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None/>
              <a:defRPr sz="2200" b="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22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2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22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22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8E2133D-2149-6B45-BEAB-A2D5E225B5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08789" y="6336000"/>
            <a:ext cx="11399211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362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, subhead, Three columns">
    <p:bg>
      <p:bgPr>
        <a:solidFill>
          <a:srgbClr val="F6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2000" y="2736000"/>
            <a:ext cx="11088000" cy="3456000"/>
          </a:xfrm>
          <a:prstGeom prst="rect">
            <a:avLst/>
          </a:prstGeom>
        </p:spPr>
        <p:txBody>
          <a:bodyPr lIns="0" tIns="0" rIns="0" bIns="0" numCol="3" spcCol="43200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None/>
              <a:defRPr sz="2200" b="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22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2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22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22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286FFC-BD82-6E40-BA0C-B1C0F7127A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2000" y="2087999"/>
            <a:ext cx="11050700" cy="462017"/>
          </a:xfrm>
          <a:prstGeom prst="rect">
            <a:avLst/>
          </a:prstGeom>
        </p:spPr>
        <p:txBody>
          <a:bodyPr lIns="0" tIns="0" rIns="0" bIns="0" numCol="2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None/>
              <a:defRPr sz="2400" b="1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Subhead if needed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 userDrawn="1"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7E4AB90-2CB6-0646-B56C-4B58E33EC9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86518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A9D545D-FD2F-4843-8588-07EBE7DDA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2000" y="63487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707F89CB-5AF7-9C7B-6503-F287E127E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47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slide with image A">
    <p:bg>
      <p:bgPr>
        <a:solidFill>
          <a:srgbClr val="F6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4093" y="1647568"/>
            <a:ext cx="4909569" cy="3130069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>
              <a:lnSpc>
                <a:spcPts val="4200"/>
              </a:lnSpc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Headline over a number of lines,</a:t>
            </a:r>
            <a:br>
              <a:rPr lang="en-GB" dirty="0"/>
            </a:br>
            <a:r>
              <a:rPr lang="en-GB" dirty="0"/>
              <a:t>keep to maximum of four lines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 userDrawn="1"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tx1"/>
                </a:solidFill>
              </a:rPr>
              <a:pPr algn="r"/>
              <a:t>‹#›</a:t>
            </a:fld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EF456E7-F404-A541-B6E9-27C1B10EC60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</p:spPr>
        <p:txBody>
          <a:bodyPr tIns="2340000"/>
          <a:lstStyle>
            <a:lvl1pPr algn="ctr">
              <a:buNone/>
              <a:defRPr/>
            </a:lvl1pPr>
          </a:lstStyle>
          <a:p>
            <a:r>
              <a:rPr lang="en-GB" dirty="0"/>
              <a:t>Click on icon to insert image (including Alt Text)</a:t>
            </a:r>
          </a:p>
        </p:txBody>
      </p:sp>
    </p:spTree>
    <p:extLst>
      <p:ext uri="{BB962C8B-B14F-4D97-AF65-F5344CB8AC3E}">
        <p14:creationId xmlns:p14="http://schemas.microsoft.com/office/powerpoint/2010/main" val="2230538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large Centred">
    <p:bg>
      <p:bgPr>
        <a:solidFill>
          <a:srgbClr val="F6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3DACDB8-C05A-C540-BF85-5FDDA3660A2E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9F1649F8-C95E-B04E-A0E7-F89193CC97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14367" y="1180298"/>
            <a:ext cx="9811265" cy="298323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 b="0">
                <a:solidFill>
                  <a:schemeClr val="tx1"/>
                </a:solidFill>
              </a:defRPr>
            </a:lvl1pPr>
            <a:lvl2pPr marL="357188" indent="0">
              <a:buNone/>
              <a:defRPr>
                <a:solidFill>
                  <a:schemeClr val="tx1"/>
                </a:solidFill>
              </a:defRPr>
            </a:lvl2pPr>
            <a:lvl3pPr marL="714375" indent="0">
              <a:buNone/>
              <a:defRPr>
                <a:solidFill>
                  <a:schemeClr val="tx1"/>
                </a:solidFill>
              </a:defRPr>
            </a:lvl3pPr>
            <a:lvl4pPr marL="1081087" indent="0">
              <a:buNone/>
              <a:defRPr>
                <a:solidFill>
                  <a:schemeClr val="tx1"/>
                </a:solidFill>
              </a:defRPr>
            </a:lvl4pPr>
            <a:lvl5pPr marL="1438275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“Showcase quotation</a:t>
            </a:r>
            <a:br>
              <a:rPr lang="en-GB" dirty="0"/>
            </a:br>
            <a:r>
              <a:rPr lang="en-GB" dirty="0"/>
              <a:t>with centred text over multiple</a:t>
            </a:r>
            <a:br>
              <a:rPr lang="en-GB" dirty="0"/>
            </a:br>
            <a:r>
              <a:rPr lang="en-GB" dirty="0"/>
              <a:t>lines, try to make a harmonious shape like a diamond or </a:t>
            </a:r>
            <a:r>
              <a:rPr lang="en-GB" dirty="0" err="1"/>
              <a:t>xmas</a:t>
            </a:r>
            <a:r>
              <a:rPr lang="en-GB" dirty="0"/>
              <a:t> tree or</a:t>
            </a:r>
            <a:br>
              <a:rPr lang="en-GB" dirty="0"/>
            </a:br>
            <a:r>
              <a:rPr lang="en-GB" dirty="0"/>
              <a:t>something similar”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406466E-798B-BE4C-B09F-C1B1244AAB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50923" y="5096236"/>
            <a:ext cx="3890150" cy="89693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200" b="1">
                <a:solidFill>
                  <a:schemeClr val="accent6"/>
                </a:solidFill>
              </a:defRPr>
            </a:lvl1pPr>
            <a:lvl2pPr marL="357188" indent="0">
              <a:buNone/>
              <a:defRPr/>
            </a:lvl2pPr>
            <a:lvl3pPr marL="714375" indent="0">
              <a:buNone/>
              <a:defRPr/>
            </a:lvl3pPr>
            <a:lvl4pPr marL="1081087" indent="0">
              <a:buNone/>
              <a:defRPr/>
            </a:lvl4pPr>
            <a:lvl5pPr marL="1438275" indent="0">
              <a:buNone/>
              <a:defRPr/>
            </a:lvl5pPr>
          </a:lstStyle>
          <a:p>
            <a:pPr lvl="0"/>
            <a:r>
              <a:rPr lang="en-GB" dirty="0"/>
              <a:t>Name Surname,</a:t>
            </a:r>
            <a:br>
              <a:rPr lang="en-GB" dirty="0"/>
            </a:br>
            <a:r>
              <a:rPr lang="en-GB" dirty="0"/>
              <a:t>Job Title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91AA706-8AF6-8441-8070-06566C40A6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2000" y="6336000"/>
            <a:ext cx="11384862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842D3EEB-DBD8-CD48-C723-5F35F1DADF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461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Grid Boxes 4UP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F244FF8-F4E4-0514-77D0-8D8D69F93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1ACF78F6-439A-384B-9C21-D11B5B50E0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69572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</a:t>
            </a:r>
          </a:p>
        </p:txBody>
      </p:sp>
      <p:sp>
        <p:nvSpPr>
          <p:cNvPr id="4" name="Rectangle: Top Corners Rounded 3">
            <a:extLst>
              <a:ext uri="{FF2B5EF4-FFF2-40B4-BE49-F238E27FC236}">
                <a16:creationId xmlns:a16="http://schemas.microsoft.com/office/drawing/2014/main" id="{B540671A-ED56-3548-A508-080ABBDB5E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277721" y="1188000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286FFC-BD82-6E40-BA0C-B1C0F7127A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77721" y="2088000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0" name="Rectangle: Top Corners Rounded 19">
            <a:extLst>
              <a:ext uri="{FF2B5EF4-FFF2-40B4-BE49-F238E27FC236}">
                <a16:creationId xmlns:a16="http://schemas.microsoft.com/office/drawing/2014/main" id="{08FEBAA5-9C5F-2648-899B-9991822EB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31884" y="1188000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7F90A04B-AAE8-A248-ADF6-A73BF8ECD7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31884" y="2089034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5" name="Rectangle: Top Corners Rounded 24">
            <a:extLst>
              <a:ext uri="{FF2B5EF4-FFF2-40B4-BE49-F238E27FC236}">
                <a16:creationId xmlns:a16="http://schemas.microsoft.com/office/drawing/2014/main" id="{8FD6A08D-6DD3-C845-8B17-CC9297B607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277721" y="3749267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6017D8E3-CAD4-674B-ABC3-946291000D2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277721" y="4649267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Rectangle: Top Corners Rounded 26">
            <a:extLst>
              <a:ext uri="{FF2B5EF4-FFF2-40B4-BE49-F238E27FC236}">
                <a16:creationId xmlns:a16="http://schemas.microsoft.com/office/drawing/2014/main" id="{B5A7277B-59DD-844A-A364-77AED24CB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39447" y="3752201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07BD5561-5536-6F4A-AD32-EFB7423F22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31884" y="4650427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DBEB741-20EA-C36A-7EF8-DE1CD1F1A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2000" y="6336000"/>
            <a:ext cx="11384862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4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Grid Boxes 2UP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 userDrawn="1"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7F90A04B-AAE8-A248-ADF6-A73BF8ECD7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2000" y="2699082"/>
            <a:ext cx="3564000" cy="3311999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0" name="Rectangle: Top Corners Rounded 19">
            <a:extLst>
              <a:ext uri="{FF2B5EF4-FFF2-40B4-BE49-F238E27FC236}">
                <a16:creationId xmlns:a16="http://schemas.microsoft.com/office/drawing/2014/main" id="{08FEBAA5-9C5F-2648-899B-9991822EB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2000" y="1691082"/>
            <a:ext cx="3564000" cy="1008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242484D6-4364-A442-9ABC-5042556E62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324378" y="2699082"/>
            <a:ext cx="3564000" cy="3311999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Rectangle: Top Corners Rounded 21">
            <a:extLst>
              <a:ext uri="{FF2B5EF4-FFF2-40B4-BE49-F238E27FC236}">
                <a16:creationId xmlns:a16="http://schemas.microsoft.com/office/drawing/2014/main" id="{9E7ED11E-4751-6140-AC11-8C5B88B96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24378" y="1691082"/>
            <a:ext cx="3564000" cy="1008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D87C9DF-7113-134C-B859-0141E7D1B2DB}"/>
              </a:ext>
            </a:extLst>
          </p:cNvPr>
          <p:cNvSpPr txBox="1"/>
          <p:nvPr userDrawn="1"/>
        </p:nvSpPr>
        <p:spPr>
          <a:xfrm>
            <a:off x="4700954" y="6530388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5DD270E-858A-0745-A4F5-3FE5B49194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69572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D787DC-00EF-B13A-FE97-CE51273E86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0783BA3-377B-7D8A-0B7B-91C314676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2000" y="6336000"/>
            <a:ext cx="11384862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770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Grid, Titles 4UP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: Top Corners Rounded 17">
            <a:extLst>
              <a:ext uri="{FF2B5EF4-FFF2-40B4-BE49-F238E27FC236}">
                <a16:creationId xmlns:a16="http://schemas.microsoft.com/office/drawing/2014/main" id="{205929B3-ED58-E54F-B724-E24FB5F163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2000" y="1188000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286FFC-BD82-6E40-BA0C-B1C0F7127A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2000" y="2088000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 userDrawn="1"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7F90A04B-AAE8-A248-ADF6-A73BF8ECD7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92000" y="2089034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Rectangle: Top Corners Rounded 19">
            <a:extLst>
              <a:ext uri="{FF2B5EF4-FFF2-40B4-BE49-F238E27FC236}">
                <a16:creationId xmlns:a16="http://schemas.microsoft.com/office/drawing/2014/main" id="{08FEBAA5-9C5F-2648-899B-9991822EB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92000" y="1188000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6017D8E3-CAD4-674B-ABC3-946291000D2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2000" y="4644000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D87C9DF-7113-134C-B859-0141E7D1B2DB}"/>
              </a:ext>
            </a:extLst>
          </p:cNvPr>
          <p:cNvSpPr txBox="1"/>
          <p:nvPr userDrawn="1"/>
        </p:nvSpPr>
        <p:spPr>
          <a:xfrm>
            <a:off x="4700954" y="6530388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25" name="Rectangle: Top Corners Rounded 24">
            <a:extLst>
              <a:ext uri="{FF2B5EF4-FFF2-40B4-BE49-F238E27FC236}">
                <a16:creationId xmlns:a16="http://schemas.microsoft.com/office/drawing/2014/main" id="{8FD6A08D-6DD3-C845-8B17-CC9297B607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2000" y="3744000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07BD5561-5536-6F4A-AD32-EFB7423F22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92000" y="4644000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7" name="Rectangle: Top Corners Rounded 26">
            <a:extLst>
              <a:ext uri="{FF2B5EF4-FFF2-40B4-BE49-F238E27FC236}">
                <a16:creationId xmlns:a16="http://schemas.microsoft.com/office/drawing/2014/main" id="{B5A7277B-59DD-844A-A364-77AED24CB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92000" y="3744000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7F5640E1-FA0E-4F42-9387-CD7C434D28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69572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F555C5-A77A-2E44-BAF7-246298421E1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0000" y="1296000"/>
            <a:ext cx="3348000" cy="684000"/>
          </a:xfrm>
        </p:spPr>
        <p:txBody>
          <a:bodyPr anchor="ctr"/>
          <a:lstStyle>
            <a:lvl1pPr algn="ctr">
              <a:buNone/>
              <a:defRPr sz="22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Insert title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D4B913F3-B51C-1F4F-BA00-F024BBF468C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00000" y="1302462"/>
            <a:ext cx="3348000" cy="684000"/>
          </a:xfrm>
        </p:spPr>
        <p:txBody>
          <a:bodyPr anchor="ctr"/>
          <a:lstStyle>
            <a:lvl1pPr algn="ctr">
              <a:buNone/>
              <a:defRPr sz="22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Insert title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9A16CC21-F99A-6F47-A063-FA9FE06BAE1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0000" y="3852000"/>
            <a:ext cx="3348000" cy="684000"/>
          </a:xfrm>
        </p:spPr>
        <p:txBody>
          <a:bodyPr anchor="ctr"/>
          <a:lstStyle>
            <a:lvl1pPr algn="ctr">
              <a:buNone/>
              <a:defRPr sz="22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Insert title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511DBD00-D83F-EF49-900D-B6C65CED273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00000" y="3852000"/>
            <a:ext cx="3348000" cy="684000"/>
          </a:xfrm>
        </p:spPr>
        <p:txBody>
          <a:bodyPr anchor="ctr"/>
          <a:lstStyle>
            <a:lvl1pPr algn="ctr">
              <a:buNone/>
              <a:defRPr sz="22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Insert title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9357DCD-A469-B34A-A880-D744CA731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2000" y="63360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4BA4CC6C-41AA-2D50-A8B9-63559566F4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828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on Grid Boxes 2UP with Intro">
    <p:bg>
      <p:bgPr>
        <a:solidFill>
          <a:srgbClr val="F6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 userDrawn="1"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7F90A04B-AAE8-A248-ADF6-A73BF8ECD7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66871" y="2743014"/>
            <a:ext cx="3564000" cy="3311999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0" name="Rectangle: Top Corners Rounded 19">
            <a:extLst>
              <a:ext uri="{FF2B5EF4-FFF2-40B4-BE49-F238E27FC236}">
                <a16:creationId xmlns:a16="http://schemas.microsoft.com/office/drawing/2014/main" id="{08FEBAA5-9C5F-2648-899B-9991822EB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66871" y="1735014"/>
            <a:ext cx="3564000" cy="1008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242484D6-4364-A442-9ABC-5042556E62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59249" y="2743014"/>
            <a:ext cx="3564000" cy="3311999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Rectangle: Top Corners Rounded 21">
            <a:extLst>
              <a:ext uri="{FF2B5EF4-FFF2-40B4-BE49-F238E27FC236}">
                <a16:creationId xmlns:a16="http://schemas.microsoft.com/office/drawing/2014/main" id="{9E7ED11E-4751-6140-AC11-8C5B88B96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259249" y="1735014"/>
            <a:ext cx="3564000" cy="1008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D87C9DF-7113-134C-B859-0141E7D1B2DB}"/>
              </a:ext>
            </a:extLst>
          </p:cNvPr>
          <p:cNvSpPr txBox="1"/>
          <p:nvPr userDrawn="1"/>
        </p:nvSpPr>
        <p:spPr>
          <a:xfrm>
            <a:off x="4700954" y="6530388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88166480-FB4D-C34C-807C-7BA7DD328F6E}"/>
              </a:ext>
            </a:extLst>
          </p:cNvPr>
          <p:cNvSpPr>
            <a:spLocks noGrp="1"/>
          </p:cNvSpPr>
          <p:nvPr>
            <p:ph sz="quarter" idx="4294967295" hasCustomPrompt="1"/>
          </p:nvPr>
        </p:nvSpPr>
        <p:spPr>
          <a:xfrm>
            <a:off x="432000" y="1735014"/>
            <a:ext cx="3564001" cy="4319711"/>
          </a:xfrm>
        </p:spPr>
        <p:txBody>
          <a:bodyPr/>
          <a:lstStyle>
            <a:lvl1pPr marL="0" indent="0">
              <a:buNone/>
              <a:defRPr sz="2200">
                <a:solidFill>
                  <a:schemeClr val="accent6"/>
                </a:solidFill>
              </a:defRPr>
            </a:lvl1pPr>
          </a:lstStyle>
          <a:p>
            <a:r>
              <a:rPr lang="en-GB" dirty="0"/>
              <a:t>Intro summary text goes here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85267E27-DA97-0D46-9740-BF9E88C52C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69572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4F929AC-5E7A-1A4C-8427-F04E4C908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2000" y="63360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86D0C676-28C4-BF14-7D49-3169DC1AAA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364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con Grid Boxes 3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712B60-6C80-0125-1B04-001787232D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EA3FC528-9065-C94F-99DF-349AA62E34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69572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</a:t>
            </a:r>
          </a:p>
        </p:txBody>
      </p:sp>
      <p:sp>
        <p:nvSpPr>
          <p:cNvPr id="4" name="Rectangle: Top Corners Rounded 3">
            <a:extLst>
              <a:ext uri="{FF2B5EF4-FFF2-40B4-BE49-F238E27FC236}">
                <a16:creationId xmlns:a16="http://schemas.microsoft.com/office/drawing/2014/main" id="{B540671A-ED56-3548-A508-080ABBDB5E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2708" y="1735014"/>
            <a:ext cx="3564000" cy="1008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7286FFC-BD82-6E40-BA0C-B1C0F7127A9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2708" y="2743014"/>
            <a:ext cx="3564000" cy="3311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0" name="Rectangle: Top Corners Rounded 19">
            <a:extLst>
              <a:ext uri="{FF2B5EF4-FFF2-40B4-BE49-F238E27FC236}">
                <a16:creationId xmlns:a16="http://schemas.microsoft.com/office/drawing/2014/main" id="{08FEBAA5-9C5F-2648-899B-9991822EB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66871" y="1735014"/>
            <a:ext cx="3564000" cy="1008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7F90A04B-AAE8-A248-ADF6-A73BF8ECD7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66871" y="2743014"/>
            <a:ext cx="3564000" cy="3311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Rectangle: Top Corners Rounded 21">
            <a:extLst>
              <a:ext uri="{FF2B5EF4-FFF2-40B4-BE49-F238E27FC236}">
                <a16:creationId xmlns:a16="http://schemas.microsoft.com/office/drawing/2014/main" id="{9E7ED11E-4751-6140-AC11-8C5B88B96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259249" y="1735014"/>
            <a:ext cx="3564000" cy="1008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242484D6-4364-A442-9ABC-5042556E62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59249" y="2743014"/>
            <a:ext cx="3564000" cy="33119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EA2AC99-8B06-B44A-BCC3-DEDF573C14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2000" y="63360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545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Grid Boxes, Titles 2UP +Intro ">
    <p:bg>
      <p:bgPr>
        <a:solidFill>
          <a:srgbClr val="F6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 userDrawn="1"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7F90A04B-AAE8-A248-ADF6-A73BF8ECD7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66871" y="2290349"/>
            <a:ext cx="3564000" cy="3764374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0" name="Rectangle: Top Corners Rounded 19">
            <a:extLst>
              <a:ext uri="{FF2B5EF4-FFF2-40B4-BE49-F238E27FC236}">
                <a16:creationId xmlns:a16="http://schemas.microsoft.com/office/drawing/2014/main" id="{08FEBAA5-9C5F-2648-899B-9991822EB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66871" y="1282349"/>
            <a:ext cx="3564000" cy="1008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rtlCol="0" anchor="ctr"/>
          <a:lstStyle/>
          <a:p>
            <a:pPr algn="ctr"/>
            <a:endParaRPr lang="en-GB"/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242484D6-4364-A442-9ABC-5042556E62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59249" y="2290349"/>
            <a:ext cx="3564000" cy="3764372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2" name="Rectangle: Top Corners Rounded 21">
            <a:extLst>
              <a:ext uri="{FF2B5EF4-FFF2-40B4-BE49-F238E27FC236}">
                <a16:creationId xmlns:a16="http://schemas.microsoft.com/office/drawing/2014/main" id="{9E7ED11E-4751-6140-AC11-8C5B88B96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259249" y="1282349"/>
            <a:ext cx="3564000" cy="1008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D87C9DF-7113-134C-B859-0141E7D1B2DB}"/>
              </a:ext>
            </a:extLst>
          </p:cNvPr>
          <p:cNvSpPr txBox="1"/>
          <p:nvPr userDrawn="1"/>
        </p:nvSpPr>
        <p:spPr>
          <a:xfrm>
            <a:off x="4700954" y="6530388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F17D3740-0A11-F14D-A939-98CD3587271B}"/>
              </a:ext>
            </a:extLst>
          </p:cNvPr>
          <p:cNvSpPr>
            <a:spLocks noGrp="1"/>
          </p:cNvSpPr>
          <p:nvPr>
            <p:ph sz="quarter" idx="4294967295" hasCustomPrompt="1"/>
          </p:nvPr>
        </p:nvSpPr>
        <p:spPr>
          <a:xfrm>
            <a:off x="432000" y="1285014"/>
            <a:ext cx="3564001" cy="4769711"/>
          </a:xfrm>
        </p:spPr>
        <p:txBody>
          <a:bodyPr lIns="0" tIns="0" rIns="0" bIns="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Intro summary text goes here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95347A23-4C56-A54D-96A3-4993B86066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69572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721EFD07-C8A5-7845-9A8E-928B94195A0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474871" y="1426237"/>
            <a:ext cx="3348000" cy="684000"/>
          </a:xfrm>
        </p:spPr>
        <p:txBody>
          <a:bodyPr anchor="ctr"/>
          <a:lstStyle>
            <a:lvl1pPr algn="ctr">
              <a:buNone/>
              <a:defRPr sz="22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Insert title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6076541C-26A7-7147-BAC1-5A229E7C0E3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367249" y="1426237"/>
            <a:ext cx="3348000" cy="684000"/>
          </a:xfrm>
        </p:spPr>
        <p:txBody>
          <a:bodyPr anchor="ctr"/>
          <a:lstStyle>
            <a:lvl1pPr algn="ctr">
              <a:buNone/>
              <a:defRPr sz="22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Insert title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3FF391A-F0C8-2846-A025-06D92CB6C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2000" y="63360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34626D58-3C16-8648-D845-A7F5213188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016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Grid boxes, Titles 5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778E56-0E45-B720-1A87-18BF82CEDE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  <p:sp>
        <p:nvSpPr>
          <p:cNvPr id="33" name="Title 1">
            <a:extLst>
              <a:ext uri="{FF2B5EF4-FFF2-40B4-BE49-F238E27FC236}">
                <a16:creationId xmlns:a16="http://schemas.microsoft.com/office/drawing/2014/main" id="{D61316BA-3A2D-A349-8FD8-DEAD56529B8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2000" y="432000"/>
            <a:ext cx="11404154" cy="69572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</a:t>
            </a:r>
          </a:p>
        </p:txBody>
      </p:sp>
      <p:sp>
        <p:nvSpPr>
          <p:cNvPr id="20" name="Rectangle: Top Corners Rounded 19">
            <a:extLst>
              <a:ext uri="{FF2B5EF4-FFF2-40B4-BE49-F238E27FC236}">
                <a16:creationId xmlns:a16="http://schemas.microsoft.com/office/drawing/2014/main" id="{08FEBAA5-9C5F-2648-899B-9991822EB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370978" y="1113399"/>
            <a:ext cx="3564000" cy="899876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3EC696E9-078C-3E45-8DCD-5A562EAEB29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478978" y="1228501"/>
            <a:ext cx="3348000" cy="684000"/>
          </a:xfrm>
        </p:spPr>
        <p:txBody>
          <a:bodyPr anchor="ctr"/>
          <a:lstStyle>
            <a:lvl1pPr algn="ctr">
              <a:buNone/>
              <a:defRPr sz="22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Insert title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7F90A04B-AAE8-A248-ADF6-A73BF8ECD7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370978" y="1990987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 algn="ctr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2" name="Rectangle: Top Corners Rounded 21">
            <a:extLst>
              <a:ext uri="{FF2B5EF4-FFF2-40B4-BE49-F238E27FC236}">
                <a16:creationId xmlns:a16="http://schemas.microsoft.com/office/drawing/2014/main" id="{9E7ED11E-4751-6140-AC11-8C5B88B96E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257024" y="1090988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17258850-67A6-DA45-BCA6-3A1843C3D93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70431" y="1228501"/>
            <a:ext cx="3348000" cy="684000"/>
          </a:xfrm>
        </p:spPr>
        <p:txBody>
          <a:bodyPr anchor="ctr"/>
          <a:lstStyle>
            <a:lvl1pPr algn="ctr">
              <a:buNone/>
              <a:defRPr sz="22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Insert title</a:t>
            </a:r>
          </a:p>
        </p:txBody>
      </p:sp>
      <p:sp>
        <p:nvSpPr>
          <p:cNvPr id="21" name="Text Placeholder 7">
            <a:extLst>
              <a:ext uri="{FF2B5EF4-FFF2-40B4-BE49-F238E27FC236}">
                <a16:creationId xmlns:a16="http://schemas.microsoft.com/office/drawing/2014/main" id="{242484D6-4364-A442-9ABC-5042556E620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57024" y="1990987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 algn="ctr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5" name="Rectangle: Top Corners Rounded 24">
            <a:extLst>
              <a:ext uri="{FF2B5EF4-FFF2-40B4-BE49-F238E27FC236}">
                <a16:creationId xmlns:a16="http://schemas.microsoft.com/office/drawing/2014/main" id="{8FD6A08D-6DD3-C845-8B17-CC9297B607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2708" y="3749267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89D36508-91C9-D341-BD22-8B7D09BC1DA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24490" y="3857267"/>
            <a:ext cx="3348000" cy="684000"/>
          </a:xfrm>
        </p:spPr>
        <p:txBody>
          <a:bodyPr anchor="ctr"/>
          <a:lstStyle>
            <a:lvl1pPr algn="ctr">
              <a:buNone/>
              <a:defRPr sz="22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Insert title</a:t>
            </a:r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6017D8E3-CAD4-674B-ABC3-946291000D2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12708" y="4649267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 algn="ctr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7" name="Rectangle: Top Corners Rounded 26">
            <a:extLst>
              <a:ext uri="{FF2B5EF4-FFF2-40B4-BE49-F238E27FC236}">
                <a16:creationId xmlns:a16="http://schemas.microsoft.com/office/drawing/2014/main" id="{B5A7277B-59DD-844A-A364-77AED24CB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339760" y="3751041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5A46B0EB-2090-6B41-BC96-DD563B676CB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460077" y="3857267"/>
            <a:ext cx="3348000" cy="684000"/>
          </a:xfrm>
        </p:spPr>
        <p:txBody>
          <a:bodyPr anchor="ctr"/>
          <a:lstStyle>
            <a:lvl1pPr algn="ctr">
              <a:buNone/>
              <a:defRPr sz="22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Insert title</a:t>
            </a:r>
          </a:p>
        </p:txBody>
      </p:sp>
      <p:sp>
        <p:nvSpPr>
          <p:cNvPr id="26" name="Text Placeholder 7">
            <a:extLst>
              <a:ext uri="{FF2B5EF4-FFF2-40B4-BE49-F238E27FC236}">
                <a16:creationId xmlns:a16="http://schemas.microsoft.com/office/drawing/2014/main" id="{07BD5561-5536-6F4A-AD32-EFB7423F22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332197" y="4649267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 algn="ctr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29" name="Rectangle: Top Corners Rounded 28">
            <a:extLst>
              <a:ext uri="{FF2B5EF4-FFF2-40B4-BE49-F238E27FC236}">
                <a16:creationId xmlns:a16="http://schemas.microsoft.com/office/drawing/2014/main" id="{FC04B02F-94D2-6E4A-ADC2-EE378D70C2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259249" y="3749267"/>
            <a:ext cx="3564000" cy="900000"/>
          </a:xfrm>
          <a:prstGeom prst="round2SameRect">
            <a:avLst/>
          </a:prstGeom>
          <a:solidFill>
            <a:srgbClr val="E4EB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BDEAB9F2-4319-8F40-BA4F-1ED7E306385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67249" y="3857267"/>
            <a:ext cx="3348000" cy="684000"/>
          </a:xfrm>
        </p:spPr>
        <p:txBody>
          <a:bodyPr anchor="ctr"/>
          <a:lstStyle>
            <a:lvl1pPr algn="ctr">
              <a:buNone/>
              <a:defRPr sz="2200" b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Insert title</a:t>
            </a:r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FD9A3BB3-7E48-6A41-BE78-2AD280277FB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9249" y="4650425"/>
            <a:ext cx="3564000" cy="1512000"/>
          </a:xfrm>
          <a:prstGeom prst="rect">
            <a:avLst/>
          </a:prstGeom>
          <a:solidFill>
            <a:srgbClr val="F2F2F2"/>
          </a:solidFill>
        </p:spPr>
        <p:txBody>
          <a:bodyPr lIns="216000" tIns="216000" rIns="216000" bIns="216000">
            <a:noAutofit/>
          </a:bodyPr>
          <a:lstStyle>
            <a:lvl1pPr marL="0" indent="0" algn="ctr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463BFC66-CD6B-7E4B-8089-7EA6B13C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2000" y="63360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pPr algn="r"/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992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ue">
    <p:bg>
      <p:bgPr>
        <a:solidFill>
          <a:srgbClr val="F6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3DACDB8-C05A-C540-BF85-5FDDA3660A2E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2"/>
                </a:solidFill>
              </a:rPr>
              <a:t>‹#›</a:t>
            </a:fld>
            <a:endParaRPr lang="en-GB" sz="1200">
              <a:solidFill>
                <a:schemeClr val="accent2"/>
              </a:solidFill>
            </a:endParaRP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9F1649F8-C95E-B04E-A0E7-F89193CC97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7224" y="1314156"/>
            <a:ext cx="7503849" cy="3466727"/>
          </a:xfrm>
          <a:prstGeom prst="rect">
            <a:avLst/>
          </a:prstGeom>
        </p:spPr>
        <p:txBody>
          <a:bodyPr>
            <a:noAutofit/>
          </a:bodyPr>
          <a:lstStyle>
            <a:lvl1pPr marL="288000" indent="-288000" algn="l">
              <a:buNone/>
              <a:defRPr sz="4200" b="1">
                <a:solidFill>
                  <a:schemeClr val="tx1"/>
                </a:solidFill>
              </a:defRPr>
            </a:lvl1pPr>
            <a:lvl2pPr marL="357188" indent="0">
              <a:buNone/>
              <a:defRPr>
                <a:solidFill>
                  <a:schemeClr val="tx1"/>
                </a:solidFill>
              </a:defRPr>
            </a:lvl2pPr>
            <a:lvl3pPr marL="714375" indent="0">
              <a:buNone/>
              <a:defRPr>
                <a:solidFill>
                  <a:schemeClr val="tx1"/>
                </a:solidFill>
              </a:defRPr>
            </a:lvl3pPr>
            <a:lvl4pPr marL="1081087" indent="0">
              <a:buNone/>
              <a:defRPr>
                <a:solidFill>
                  <a:schemeClr val="tx1"/>
                </a:solidFill>
              </a:defRPr>
            </a:lvl4pPr>
            <a:lvl5pPr marL="1438275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“Showcase quotation</a:t>
            </a:r>
            <a:br>
              <a:rPr lang="en-GB" dirty="0"/>
            </a:br>
            <a:r>
              <a:rPr lang="en-GB" dirty="0"/>
              <a:t>with left aligned text over multiple lines. Try to keep</a:t>
            </a:r>
            <a:br>
              <a:rPr lang="en-GB" dirty="0"/>
            </a:br>
            <a:r>
              <a:rPr lang="en-GB" dirty="0"/>
              <a:t>it to four lines if </a:t>
            </a:r>
            <a:r>
              <a:rPr lang="en-GB" dirty="0" err="1"/>
              <a:t>poss</a:t>
            </a:r>
            <a:r>
              <a:rPr lang="en-GB" dirty="0"/>
              <a:t> or five lines max.”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406466E-798B-BE4C-B09F-C1B1244AAB6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8000" y="4780883"/>
            <a:ext cx="7503849" cy="89693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</a:defRPr>
            </a:lvl1pPr>
            <a:lvl2pPr marL="357188" indent="0">
              <a:buNone/>
              <a:defRPr/>
            </a:lvl2pPr>
            <a:lvl3pPr marL="714375" indent="0">
              <a:buNone/>
              <a:defRPr/>
            </a:lvl3pPr>
            <a:lvl4pPr marL="1081087" indent="0">
              <a:buNone/>
              <a:defRPr/>
            </a:lvl4pPr>
            <a:lvl5pPr marL="1438275" indent="0">
              <a:buNone/>
              <a:defRPr/>
            </a:lvl5pPr>
          </a:lstStyle>
          <a:p>
            <a:pPr lvl="0"/>
            <a:r>
              <a:rPr lang="en-GB" dirty="0"/>
              <a:t>Name Surname,</a:t>
            </a:r>
            <a:br>
              <a:rPr lang="en-GB" dirty="0"/>
            </a:br>
            <a:r>
              <a:rPr lang="en-GB" dirty="0"/>
              <a:t>Job Title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43FE3F0-85CD-934D-A3A3-CF2B78D73A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2000" y="63360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2A86FEEE-9136-D68E-6360-B4FDD6D917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04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Quote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E4EE10-8D4E-C85B-5620-784900182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D43F37B1-1F8A-2CA4-9D19-C0E420FB42A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37052" y="1673324"/>
            <a:ext cx="3461285" cy="65836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357188" indent="0">
              <a:buNone/>
              <a:defRPr>
                <a:solidFill>
                  <a:schemeClr val="tx1"/>
                </a:solidFill>
              </a:defRPr>
            </a:lvl2pPr>
            <a:lvl3pPr marL="714375" indent="0">
              <a:buNone/>
              <a:defRPr>
                <a:solidFill>
                  <a:schemeClr val="tx1"/>
                </a:solidFill>
              </a:defRPr>
            </a:lvl3pPr>
            <a:lvl4pPr marL="1081087" indent="0">
              <a:buNone/>
              <a:defRPr>
                <a:solidFill>
                  <a:schemeClr val="tx1"/>
                </a:solidFill>
              </a:defRPr>
            </a:lvl4pPr>
            <a:lvl5pPr marL="1438275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Heading label</a:t>
            </a:r>
          </a:p>
        </p:txBody>
      </p:sp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2C90ABAC-E435-5C65-A8FA-9E315CE9DE5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</p:spPr>
        <p:txBody>
          <a:bodyPr tIns="2340000"/>
          <a:lstStyle>
            <a:lvl1pPr algn="ctr">
              <a:buNone/>
              <a:defRPr/>
            </a:lvl1pPr>
          </a:lstStyle>
          <a:p>
            <a:r>
              <a:rPr lang="en-GB" dirty="0"/>
              <a:t>Click on icon to insert image (including Alt Text)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DACDB8-C05A-C540-BF85-5FDDA3660A2E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F337CE4-9082-D695-8AD8-89148114EBD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7052" y="2331691"/>
            <a:ext cx="3461285" cy="311053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22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2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22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22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023694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Quote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E4EE10-8D4E-C85B-5620-784900182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" y="0"/>
            <a:ext cx="12191998" cy="6857999"/>
          </a:xfrm>
          <a:prstGeom prst="rect">
            <a:avLst/>
          </a:prstGeom>
        </p:spPr>
      </p:pic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BA16B251-D1BB-394C-319F-40E8F04D7F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37052" y="1673324"/>
            <a:ext cx="3461285" cy="65836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357188" indent="0">
              <a:buNone/>
              <a:defRPr>
                <a:solidFill>
                  <a:schemeClr val="tx1"/>
                </a:solidFill>
              </a:defRPr>
            </a:lvl2pPr>
            <a:lvl3pPr marL="714375" indent="0">
              <a:buNone/>
              <a:defRPr>
                <a:solidFill>
                  <a:schemeClr val="tx1"/>
                </a:solidFill>
              </a:defRPr>
            </a:lvl3pPr>
            <a:lvl4pPr marL="1081087" indent="0">
              <a:buNone/>
              <a:defRPr>
                <a:solidFill>
                  <a:schemeClr val="tx1"/>
                </a:solidFill>
              </a:defRPr>
            </a:lvl4pPr>
            <a:lvl5pPr marL="1438275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Heading label</a:t>
            </a:r>
          </a:p>
        </p:txBody>
      </p:sp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2C90ABAC-E435-5C65-A8FA-9E315CE9DE5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</p:spPr>
        <p:txBody>
          <a:bodyPr tIns="2340000"/>
          <a:lstStyle>
            <a:lvl1pPr algn="ctr">
              <a:buNone/>
              <a:defRPr/>
            </a:lvl1pPr>
          </a:lstStyle>
          <a:p>
            <a:r>
              <a:rPr lang="en-GB" dirty="0"/>
              <a:t>Click on icon to insert image (including Alt Text)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3DACDB8-C05A-C540-BF85-5FDDA3660A2E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542D69F-C459-8ECE-06A1-66E418FF3EC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7052" y="2331691"/>
            <a:ext cx="3461285" cy="311053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22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2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22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22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75644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and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52196E5-15CA-15E3-1E10-32B3D19927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35B6474B-ACF2-9D41-872B-7CB816A7A28A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652C93B3-5A12-5AAD-2ACF-93939EE7FBF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</p:spPr>
        <p:txBody>
          <a:bodyPr tIns="2340000"/>
          <a:lstStyle>
            <a:lvl1pPr algn="ctr">
              <a:buNone/>
              <a:defRPr/>
            </a:lvl1pPr>
          </a:lstStyle>
          <a:p>
            <a:r>
              <a:rPr lang="en-GB" dirty="0"/>
              <a:t>Click on icon to insert image (including Alt Text)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558B23E-2241-0C04-DC3A-1FCFC1EF8A2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7052" y="2331691"/>
            <a:ext cx="3461285" cy="311053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None/>
              <a:defRPr sz="2800" b="1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22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2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22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22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“Add quote text here”</a:t>
            </a:r>
          </a:p>
        </p:txBody>
      </p:sp>
    </p:spTree>
    <p:extLst>
      <p:ext uri="{BB962C8B-B14F-4D97-AF65-F5344CB8AC3E}">
        <p14:creationId xmlns:p14="http://schemas.microsoft.com/office/powerpoint/2010/main" val="2757343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nd im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EB4F947-0C85-DAF2-683C-40847EF7F0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EA7B0BA1-E61A-5019-0AA4-5328CA2AB0E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</p:spPr>
        <p:txBody>
          <a:bodyPr tIns="2340000"/>
          <a:lstStyle>
            <a:lvl1pPr algn="ctr">
              <a:buNone/>
              <a:defRPr/>
            </a:lvl1pPr>
          </a:lstStyle>
          <a:p>
            <a:r>
              <a:rPr lang="en-GB" dirty="0"/>
              <a:t>Click on icon to insert image (including Alt Text)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5B6474B-ACF2-9D41-872B-7CB816A7A28A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A22BD2E-E9C2-A15B-06FB-553974CDE6C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337052" y="2331691"/>
            <a:ext cx="3461285" cy="311053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Font typeface="Arial" panose="020B0604020202020204" pitchFamily="34" charset="0"/>
              <a:buNone/>
              <a:defRPr sz="2800" b="1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22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2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22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22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“Add quote text here”</a:t>
            </a:r>
          </a:p>
        </p:txBody>
      </p:sp>
    </p:spTree>
    <p:extLst>
      <p:ext uri="{BB962C8B-B14F-4D97-AF65-F5344CB8AC3E}">
        <p14:creationId xmlns:p14="http://schemas.microsoft.com/office/powerpoint/2010/main" val="303175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reaker Heading1-Blue-DarkBlu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0C3909-1482-1013-E118-A2CE0A1DD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E3119AD-4AAB-8B34-F6C1-8D76F0D453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0042" y="2242938"/>
            <a:ext cx="10515600" cy="1325563"/>
          </a:xfrm>
        </p:spPr>
        <p:txBody>
          <a:bodyPr>
            <a:noAutofit/>
          </a:bodyPr>
          <a:lstStyle>
            <a:lvl1pPr>
              <a:defRPr sz="6000" b="1"/>
            </a:lvl1pPr>
          </a:lstStyle>
          <a:p>
            <a:r>
              <a:rPr lang="en-US" dirty="0"/>
              <a:t>Breaker slide 1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0A3391-0472-724C-8E32-AA7421F01E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2932" y="3564000"/>
            <a:ext cx="3890150" cy="89693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357188" indent="0">
              <a:buNone/>
              <a:defRPr/>
            </a:lvl2pPr>
            <a:lvl3pPr marL="714375" indent="0">
              <a:buNone/>
              <a:defRPr/>
            </a:lvl3pPr>
            <a:lvl4pPr marL="1081087" indent="0">
              <a:buNone/>
              <a:defRPr/>
            </a:lvl4pPr>
            <a:lvl5pPr marL="1438275" indent="0">
              <a:buNone/>
              <a:defRPr/>
            </a:lvl5pPr>
          </a:lstStyle>
          <a:p>
            <a:pPr lvl="0"/>
            <a:r>
              <a:rPr lang="en-GB" dirty="0"/>
              <a:t>Section subhead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62997B-3AAD-0D48-95DC-60BECBF9FEF6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tx1"/>
                </a:solidFill>
              </a:rPr>
              <a:t>‹#›</a:t>
            </a:fld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8000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reaker Heading1-Blue-DarkBlueA">
    <p:bg>
      <p:bgPr>
        <a:solidFill>
          <a:srgbClr val="F6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AF6C2AD-0E53-2A94-6EDF-C2BC1C35E6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41914" y="-121920"/>
            <a:ext cx="12408747" cy="697992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3D1B5349-CF21-E9D2-92A0-6C58C15A04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1688" y="2165645"/>
            <a:ext cx="10515600" cy="1325563"/>
          </a:xfrm>
        </p:spPr>
        <p:txBody>
          <a:bodyPr>
            <a:noAutofit/>
          </a:bodyPr>
          <a:lstStyle>
            <a:lvl1pPr>
              <a:defRPr sz="6000" b="1"/>
            </a:lvl1pPr>
          </a:lstStyle>
          <a:p>
            <a:r>
              <a:rPr lang="en-US" dirty="0"/>
              <a:t>Breaker </a:t>
            </a:r>
            <a:br>
              <a:rPr lang="en-US" dirty="0"/>
            </a:br>
            <a:r>
              <a:rPr lang="en-US" dirty="0"/>
              <a:t>slide 2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0A3391-0472-724C-8E32-AA7421F01E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12000" y="3903218"/>
            <a:ext cx="3890150" cy="89693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357188" indent="0">
              <a:buNone/>
              <a:defRPr/>
            </a:lvl2pPr>
            <a:lvl3pPr marL="714375" indent="0">
              <a:buNone/>
              <a:defRPr/>
            </a:lvl3pPr>
            <a:lvl4pPr marL="1081087" indent="0">
              <a:buNone/>
              <a:defRPr/>
            </a:lvl4pPr>
            <a:lvl5pPr marL="1438275" indent="0">
              <a:buNone/>
              <a:defRPr/>
            </a:lvl5pPr>
          </a:lstStyle>
          <a:p>
            <a:pPr lvl="0"/>
            <a:r>
              <a:rPr lang="en-GB" dirty="0"/>
              <a:t>Section subhead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62997B-3AAD-0D48-95DC-60BECBF9FEF6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tx1"/>
                </a:solidFill>
              </a:rPr>
              <a:t>‹#›</a:t>
            </a:fld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44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reaker Heading1-Blue-DarkBlueA">
    <p:bg>
      <p:bgPr>
        <a:solidFill>
          <a:srgbClr val="F6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D07C2D6-AB1B-B84B-BC13-7D79E8BCF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316318" y="-148043"/>
            <a:ext cx="12499929" cy="70312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506D8CC-65FF-0E59-2392-2C0EBC0605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7468" y="2165645"/>
            <a:ext cx="10515600" cy="1325563"/>
          </a:xfrm>
        </p:spPr>
        <p:txBody>
          <a:bodyPr>
            <a:noAutofit/>
          </a:bodyPr>
          <a:lstStyle>
            <a:lvl1pPr>
              <a:defRPr sz="6000" b="1"/>
            </a:lvl1pPr>
          </a:lstStyle>
          <a:p>
            <a:r>
              <a:rPr lang="en-US" dirty="0"/>
              <a:t>Breaker </a:t>
            </a:r>
            <a:br>
              <a:rPr lang="en-US" dirty="0"/>
            </a:br>
            <a:r>
              <a:rPr lang="en-US" dirty="0"/>
              <a:t>slide 3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0A3391-0472-724C-8E32-AA7421F01E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1916" y="3903218"/>
            <a:ext cx="3890150" cy="89693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357188" indent="0">
              <a:buNone/>
              <a:defRPr/>
            </a:lvl2pPr>
            <a:lvl3pPr marL="714375" indent="0">
              <a:buNone/>
              <a:defRPr/>
            </a:lvl3pPr>
            <a:lvl4pPr marL="1081087" indent="0">
              <a:buNone/>
              <a:defRPr/>
            </a:lvl4pPr>
            <a:lvl5pPr marL="1438275" indent="0">
              <a:buNone/>
              <a:defRPr/>
            </a:lvl5pPr>
          </a:lstStyle>
          <a:p>
            <a:pPr lvl="0"/>
            <a:r>
              <a:rPr lang="en-GB" dirty="0"/>
              <a:t>Section subhead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62997B-3AAD-0D48-95DC-60BECBF9FEF6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tx1"/>
                </a:solidFill>
              </a:rPr>
              <a:t>‹#›</a:t>
            </a:fld>
            <a:endParaRPr lang="en-GB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42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reaker Heading1-Blue-DarkBlueA">
    <p:bg>
      <p:bgPr>
        <a:solidFill>
          <a:srgbClr val="F6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A76489-9A30-702B-3E26-D818458928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7468" y="2165645"/>
            <a:ext cx="10515600" cy="1325563"/>
          </a:xfrm>
        </p:spPr>
        <p:txBody>
          <a:bodyPr>
            <a:noAutofit/>
          </a:bodyPr>
          <a:lstStyle>
            <a:lvl1pPr>
              <a:defRPr sz="6000" b="1"/>
            </a:lvl1pPr>
          </a:lstStyle>
          <a:p>
            <a:r>
              <a:rPr lang="en-US" dirty="0"/>
              <a:t>Breaker </a:t>
            </a:r>
            <a:br>
              <a:rPr lang="en-US" dirty="0"/>
            </a:br>
            <a:r>
              <a:rPr lang="en-US" dirty="0"/>
              <a:t>slide 4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10A3391-0472-724C-8E32-AA7421F01EE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4598" y="3903218"/>
            <a:ext cx="3890150" cy="89693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357188" indent="0">
              <a:buNone/>
              <a:defRPr/>
            </a:lvl2pPr>
            <a:lvl3pPr marL="714375" indent="0">
              <a:buNone/>
              <a:defRPr/>
            </a:lvl3pPr>
            <a:lvl4pPr marL="1081087" indent="0">
              <a:buNone/>
              <a:defRPr/>
            </a:lvl4pPr>
            <a:lvl5pPr marL="1438275" indent="0">
              <a:buNone/>
              <a:defRPr/>
            </a:lvl5pPr>
          </a:lstStyle>
          <a:p>
            <a:pPr lvl="0"/>
            <a:r>
              <a:rPr lang="en-GB" dirty="0"/>
              <a:t>Section subhead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62997B-3AAD-0D48-95DC-60BECBF9FEF6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tx1"/>
                </a:solidFill>
              </a:rPr>
              <a:t>‹#›</a:t>
            </a:fld>
            <a:endParaRPr lang="en-GB" sz="1200" dirty="0">
              <a:solidFill>
                <a:schemeClr val="tx1"/>
              </a:solidFill>
            </a:endParaRPr>
          </a:p>
        </p:txBody>
      </p:sp>
      <p:pic>
        <p:nvPicPr>
          <p:cNvPr id="5" name="Picture 4" descr="A blue rectangle with black background&#10;&#10;Description automatically generated">
            <a:extLst>
              <a:ext uri="{FF2B5EF4-FFF2-40B4-BE49-F238E27FC236}">
                <a16:creationId xmlns:a16="http://schemas.microsoft.com/office/drawing/2014/main" id="{D115B473-1B85-DD59-52BE-0E90A80C94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550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line slide with image A">
    <p:bg>
      <p:bgPr>
        <a:solidFill>
          <a:srgbClr val="F6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EF456E7-F404-A541-B6E9-27C1B10EC60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</p:spPr>
        <p:txBody>
          <a:bodyPr tIns="2340000"/>
          <a:lstStyle>
            <a:lvl1pPr algn="ctr">
              <a:buNone/>
              <a:defRPr/>
            </a:lvl1pPr>
          </a:lstStyle>
          <a:p>
            <a:r>
              <a:rPr lang="en-GB" dirty="0"/>
              <a:t>Click on icon to insert image (including Alt Text)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 userDrawn="1"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2CCDA4-D437-6B48-8BBD-CAC30F281160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tx1"/>
                </a:solidFill>
              </a:rPr>
              <a:pPr algn="r"/>
              <a:t>‹#›</a:t>
            </a:fld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50355A0D-4235-0CF1-A976-C33D8CCCBF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91916" y="3903218"/>
            <a:ext cx="3890150" cy="89693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357188" indent="0">
              <a:buNone/>
              <a:defRPr/>
            </a:lvl2pPr>
            <a:lvl3pPr marL="714375" indent="0">
              <a:buNone/>
              <a:defRPr/>
            </a:lvl3pPr>
            <a:lvl4pPr marL="1081087" indent="0">
              <a:buNone/>
              <a:defRPr/>
            </a:lvl4pPr>
            <a:lvl5pPr marL="1438275" indent="0">
              <a:buNone/>
              <a:defRPr/>
            </a:lvl5pPr>
          </a:lstStyle>
          <a:p>
            <a:pPr lvl="0"/>
            <a:r>
              <a:rPr lang="en-GB" dirty="0"/>
              <a:t>Section subhead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E577A8-7F18-CBCC-319C-10DC2550A7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7468" y="2165645"/>
            <a:ext cx="4716354" cy="1325563"/>
          </a:xfrm>
        </p:spPr>
        <p:txBody>
          <a:bodyPr>
            <a:noAutofit/>
          </a:bodyPr>
          <a:lstStyle>
            <a:lvl1pPr>
              <a:defRPr sz="6000" b="1"/>
            </a:lvl1pPr>
          </a:lstStyle>
          <a:p>
            <a:r>
              <a:rPr lang="en-US" dirty="0"/>
              <a:t>Breaker </a:t>
            </a:r>
            <a:br>
              <a:rPr lang="en-US" dirty="0"/>
            </a:br>
            <a:r>
              <a:rPr lang="en-US" dirty="0"/>
              <a:t>slide 5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308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ACCESSI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6D92FD5-08EA-6BC8-29BC-BCF5EEFE18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5400000">
            <a:off x="-2509143" y="-71523"/>
            <a:ext cx="10768951" cy="7616239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077C56A3-4FFE-73CF-6F7F-1F451E5B3F1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551045" y="364425"/>
            <a:ext cx="1208955" cy="979789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9D383FB-0467-4241-BEF0-D636E88672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715926" y="2605852"/>
            <a:ext cx="8651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390E57B-AF19-8642-9E47-AF887F52887B}"/>
              </a:ext>
            </a:extLst>
          </p:cNvPr>
          <p:cNvSpPr txBox="1"/>
          <p:nvPr userDrawn="1"/>
        </p:nvSpPr>
        <p:spPr>
          <a:xfrm>
            <a:off x="5610770" y="2808746"/>
            <a:ext cx="4343734" cy="26080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>
                <a:srgbClr val="005EB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600" b="1" i="0" u="none" strike="noStrike" kern="1200" cap="none" spc="2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Thank You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5EB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2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	@nhsengland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5EB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2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 	company/</a:t>
            </a:r>
            <a:r>
              <a:rPr kumimoji="0" lang="en-GB" sz="2400" b="1" i="0" u="none" strike="noStrike" kern="1200" cap="none" spc="2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nhsengland</a:t>
            </a:r>
            <a:endParaRPr kumimoji="0" lang="en-GB" sz="2400" b="1" i="0" u="none" strike="noStrike" kern="1200" cap="none" spc="2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>
                <a:srgbClr val="005EB8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200" cap="none" spc="2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england.nhs.uk</a:t>
            </a:r>
            <a:endParaRPr lang="en-GB" sz="2400" b="1" dirty="0">
              <a:solidFill>
                <a:schemeClr val="tx1"/>
              </a:solidFill>
            </a:endParaRPr>
          </a:p>
        </p:txBody>
      </p:sp>
      <p:pic>
        <p:nvPicPr>
          <p:cNvPr id="5" name="Picture 4" descr="Twitter symbol">
            <a:extLst>
              <a:ext uri="{FF2B5EF4-FFF2-40B4-BE49-F238E27FC236}">
                <a16:creationId xmlns:a16="http://schemas.microsoft.com/office/drawing/2014/main" id="{6C1B65D7-2EE6-F44F-85AA-7C93787926C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5872040" y="3665234"/>
            <a:ext cx="390144" cy="390144"/>
          </a:xfrm>
          <a:prstGeom prst="rect">
            <a:avLst/>
          </a:prstGeom>
        </p:spPr>
      </p:pic>
      <p:pic>
        <p:nvPicPr>
          <p:cNvPr id="8" name="Picture 7" descr="LinkedIn symbol">
            <a:extLst>
              <a:ext uri="{FF2B5EF4-FFF2-40B4-BE49-F238E27FC236}">
                <a16:creationId xmlns:a16="http://schemas.microsoft.com/office/drawing/2014/main" id="{F2843EE8-F6F8-9D40-92C1-94FB4DCF14BB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5885396" y="4266369"/>
            <a:ext cx="390144" cy="390144"/>
          </a:xfrm>
          <a:prstGeom prst="rect">
            <a:avLst/>
          </a:prstGeom>
        </p:spPr>
      </p:pic>
      <p:pic>
        <p:nvPicPr>
          <p:cNvPr id="72" name="Picture 96" descr="World-wide web symbol">
            <a:extLst>
              <a:ext uri="{FF2B5EF4-FFF2-40B4-BE49-F238E27FC236}">
                <a16:creationId xmlns:a16="http://schemas.microsoft.com/office/drawing/2014/main" id="{664BA24D-FA8C-EE4D-A2DC-491BF11D6FA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767074" y="4806522"/>
            <a:ext cx="600075" cy="60007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3DACDB8-C05A-C540-BF85-5FDDA3660A2E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2"/>
                </a:solidFill>
              </a:rPr>
              <a:t>‹#›</a:t>
            </a:fld>
            <a:endParaRPr lang="en-GB" sz="1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2537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at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32000" y="310075"/>
            <a:ext cx="11404154" cy="426721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Heading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0784B1-AA1E-DC4B-BEB4-EC05249AFE00}"/>
              </a:ext>
            </a:extLst>
          </p:cNvPr>
          <p:cNvSpPr txBox="1"/>
          <p:nvPr userDrawn="1"/>
        </p:nvSpPr>
        <p:spPr>
          <a:xfrm>
            <a:off x="4700954" y="4232031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>
              <a:solidFill>
                <a:schemeClr val="accent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F8B4B32-B7B7-DB40-9D0C-2D4D8414C6EC}"/>
              </a:ext>
            </a:extLst>
          </p:cNvPr>
          <p:cNvSpPr/>
          <p:nvPr userDrawn="1"/>
        </p:nvSpPr>
        <p:spPr>
          <a:xfrm>
            <a:off x="11444644" y="6404977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fld id="{BA3B713D-1FBB-0E4F-91D0-D2B735266E79}" type="slidenum">
              <a:rPr lang="en-GB" sz="1200" smtClean="0">
                <a:solidFill>
                  <a:schemeClr val="accent6"/>
                </a:solidFill>
              </a:rPr>
              <a:t>‹#›</a:t>
            </a:fld>
            <a:endParaRPr lang="en-GB" sz="1200" dirty="0">
              <a:solidFill>
                <a:schemeClr val="accent6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7C3715D-C90E-7C4B-B312-C707773A39DD}"/>
              </a:ext>
            </a:extLst>
          </p:cNvPr>
          <p:cNvSpPr txBox="1"/>
          <p:nvPr userDrawn="1"/>
        </p:nvSpPr>
        <p:spPr>
          <a:xfrm>
            <a:off x="2232561" y="3170712"/>
            <a:ext cx="0" cy="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en-GB" sz="1200" b="1" dirty="0">
              <a:solidFill>
                <a:schemeClr val="accent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37E920E-FCD4-834F-9787-A19C03BDF9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32000" y="6336000"/>
            <a:ext cx="11376000" cy="0"/>
          </a:xfrm>
          <a:prstGeom prst="line">
            <a:avLst/>
          </a:prstGeom>
          <a:ln w="63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E055424E-84DC-71BA-CBB2-BE0007D93C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9220370" y="244040"/>
            <a:ext cx="3064672" cy="187960"/>
          </a:xfrm>
          <a:prstGeom prst="rect">
            <a:avLst/>
          </a:prstGeom>
        </p:spPr>
      </p:pic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FB2922A9-9C8F-43B1-7D0A-0C7761EE45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2001" y="767200"/>
            <a:ext cx="11012644" cy="5779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lnSpc>
                <a:spcPts val="2200"/>
              </a:lnSpc>
              <a:spcBef>
                <a:spcPts val="0"/>
              </a:spcBef>
              <a:spcAft>
                <a:spcPts val="900"/>
              </a:spcAft>
              <a:buClr>
                <a:schemeClr val="tx1"/>
              </a:buClr>
              <a:buNone/>
              <a:defRPr sz="1800" b="1">
                <a:solidFill>
                  <a:schemeClr val="accent6"/>
                </a:solidFill>
              </a:defRPr>
            </a:lvl1pPr>
            <a:lvl2pPr marL="357188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2pPr>
            <a:lvl3pPr marL="7143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3pPr>
            <a:lvl4pPr marL="1081087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4pPr>
            <a:lvl5pPr marL="1438275" indent="0">
              <a:buClr>
                <a:schemeClr val="tx1"/>
              </a:buClr>
              <a:buNone/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GB" dirty="0"/>
              <a:t>Subhead if needed</a:t>
            </a:r>
          </a:p>
        </p:txBody>
      </p:sp>
    </p:spTree>
    <p:extLst>
      <p:ext uri="{BB962C8B-B14F-4D97-AF65-F5344CB8AC3E}">
        <p14:creationId xmlns:p14="http://schemas.microsoft.com/office/powerpoint/2010/main" val="242073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hs_ppt_widescreen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" y="0"/>
            <a:ext cx="12185904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736411" y="2346781"/>
            <a:ext cx="10515600" cy="1325563"/>
          </a:xfrm>
        </p:spPr>
        <p:txBody>
          <a:bodyPr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pic>
        <p:nvPicPr>
          <p:cNvPr id="4" name="Picture 3" descr="nhs_ppt_widescreen_v2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56" t="57139" b="21431"/>
          <a:stretch/>
        </p:blipFill>
        <p:spPr>
          <a:xfrm>
            <a:off x="8956110" y="5248403"/>
            <a:ext cx="3112718" cy="14697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385" y="5789896"/>
            <a:ext cx="1739902" cy="65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00676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nhs_ppt_widescreen2_v2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904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dirty="0"/>
              <a:t>Title here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CEAE3-FD97-44DC-8D39-0996EB8D0EE8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564F2-4FC3-4444-8AA3-1C09FF358128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/>
          <p:cNvSpPr/>
          <p:nvPr userDrawn="1"/>
        </p:nvSpPr>
        <p:spPr>
          <a:xfrm>
            <a:off x="9619989" y="5323562"/>
            <a:ext cx="2455101" cy="1340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Content Placeholder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7258" y="5782098"/>
            <a:ext cx="1819659" cy="66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723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26" Type="http://schemas.openxmlformats.org/officeDocument/2006/relationships/slideLayout" Target="../slideLayouts/slideLayout52.xml"/><Relationship Id="rId3" Type="http://schemas.openxmlformats.org/officeDocument/2006/relationships/slideLayout" Target="../slideLayouts/slideLayout29.xml"/><Relationship Id="rId21" Type="http://schemas.openxmlformats.org/officeDocument/2006/relationships/slideLayout" Target="../slideLayouts/slideLayout47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5" Type="http://schemas.openxmlformats.org/officeDocument/2006/relationships/slideLayout" Target="../slideLayouts/slideLayout51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2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23" Type="http://schemas.openxmlformats.org/officeDocument/2006/relationships/slideLayout" Target="../slideLayouts/slideLayout49.xml"/><Relationship Id="rId28" Type="http://schemas.openxmlformats.org/officeDocument/2006/relationships/theme" Target="../theme/theme3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slideLayout" Target="../slideLayouts/slideLayout48.xml"/><Relationship Id="rId27" Type="http://schemas.openxmlformats.org/officeDocument/2006/relationships/slideLayout" Target="../slideLayouts/slideLayout5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D990A7-F1C6-8E4F-1499-2C90F67212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51AB44-FEBA-12D8-E524-A64086551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3380AF-C1F6-BD29-E04E-1C50930793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A14E0B-E1F9-4438-91E5-9C89B2697B01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66BBFF-F41B-AF03-C28D-42E3454096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786519-A8A6-0B66-6E20-EDD1B8B6A5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1522A8-7DC5-43D0-95CD-35FFAE00B6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07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817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802" r:id="rId8"/>
    <p:sldLayoutId id="2147483800" r:id="rId9"/>
    <p:sldLayoutId id="2147483801" r:id="rId10"/>
    <p:sldLayoutId id="2147483803" r:id="rId11"/>
    <p:sldLayoutId id="2147483656" r:id="rId12"/>
    <p:sldLayoutId id="2147483818" r:id="rId13"/>
    <p:sldLayoutId id="2147483658" r:id="rId14"/>
    <p:sldLayoutId id="214748365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4A0695-F568-AE53-D883-51F01E7B4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73224A-4D02-4839-E144-7033652AA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B61860-B172-88C2-82B9-E231165316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9B1B23-F442-4C08-B0CF-E166FAC9B753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26232F-9814-78F3-1EF1-8B8E671DDA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EA207C-1C2E-2590-050B-75B7054B5E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5C3BD-00D4-4746-8ED6-30B10D6E1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4708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CE947E-1F3C-4CE2-B205-42ACABCDF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4187EB-CD8C-4429-80A8-057E397FFC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78BCC8-525B-41FD-8646-596B1960C6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574AD-8404-48D7-8DB8-BCC9125C3396}" type="datetimeFigureOut">
              <a:rPr lang="en-GB" smtClean="0"/>
              <a:t>17/06/2024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564A6-47BB-43DB-A152-9E15557601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33BD63-EE18-4132-8F91-68A0A2C0DA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B67EA4-DCE3-FB49-A794-A4595EF638BC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530416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7" r:id="rId14"/>
    <p:sldLayoutId id="2147483840" r:id="rId15"/>
    <p:sldLayoutId id="2147483843" r:id="rId16"/>
    <p:sldLayoutId id="2147483844" r:id="rId17"/>
    <p:sldLayoutId id="2147483845" r:id="rId18"/>
    <p:sldLayoutId id="2147483846" r:id="rId19"/>
    <p:sldLayoutId id="2147483847" r:id="rId20"/>
    <p:sldLayoutId id="2147483848" r:id="rId21"/>
    <p:sldLayoutId id="2147483849" r:id="rId22"/>
    <p:sldLayoutId id="2147483850" r:id="rId23"/>
    <p:sldLayoutId id="2147483851" r:id="rId24"/>
    <p:sldLayoutId id="2147483852" r:id="rId25"/>
    <p:sldLayoutId id="2147483853" r:id="rId26"/>
    <p:sldLayoutId id="2147483855" r:id="rId2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1CEAE3-FD97-44DC-8D39-0996EB8D0EE8}" type="datetimeFigureOut">
              <a:rPr lang="en-GB" smtClean="0"/>
              <a:t>17/06/2024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564F2-4FC3-4444-8AA3-1C09FF3581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4898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7" Type="http://schemas.openxmlformats.org/officeDocument/2006/relationships/image" Target="../media/image31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5.svg"/><Relationship Id="rId7" Type="http://schemas.openxmlformats.org/officeDocument/2006/relationships/image" Target="../media/image39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Relationship Id="rId9" Type="http://schemas.openxmlformats.org/officeDocument/2006/relationships/image" Target="../media/image4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1.xml"/><Relationship Id="rId5" Type="http://schemas.openxmlformats.org/officeDocument/2006/relationships/image" Target="../media/image56.svg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61.svg"/><Relationship Id="rId7" Type="http://schemas.openxmlformats.org/officeDocument/2006/relationships/image" Target="../media/image63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png"/><Relationship Id="rId5" Type="http://schemas.openxmlformats.org/officeDocument/2006/relationships/image" Target="../media/image39.sv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6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0.svg"/><Relationship Id="rId4" Type="http://schemas.openxmlformats.org/officeDocument/2006/relationships/image" Target="../media/image69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4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46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svg"/><Relationship Id="rId7" Type="http://schemas.openxmlformats.org/officeDocument/2006/relationships/image" Target="../media/image77.sv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6.png"/><Relationship Id="rId5" Type="http://schemas.openxmlformats.org/officeDocument/2006/relationships/image" Target="../media/image75.svg"/><Relationship Id="rId4" Type="http://schemas.openxmlformats.org/officeDocument/2006/relationships/image" Target="../media/image74.png"/><Relationship Id="rId9" Type="http://schemas.openxmlformats.org/officeDocument/2006/relationships/image" Target="../media/image79.sv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4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73.svg"/><Relationship Id="rId7" Type="http://schemas.openxmlformats.org/officeDocument/2006/relationships/image" Target="../media/image83.sv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2.png"/><Relationship Id="rId5" Type="http://schemas.openxmlformats.org/officeDocument/2006/relationships/image" Target="../media/image75.svg"/><Relationship Id="rId4" Type="http://schemas.openxmlformats.org/officeDocument/2006/relationships/image" Target="../media/image74.png"/><Relationship Id="rId9" Type="http://schemas.openxmlformats.org/officeDocument/2006/relationships/image" Target="../media/image85.sv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17570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Acute respiratory care in a technology enabled virtual ward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9E4B67-4D42-449E-DD73-CCCDA582DAD8}"/>
              </a:ext>
            </a:extLst>
          </p:cNvPr>
          <p:cNvSpPr txBox="1"/>
          <p:nvPr/>
        </p:nvSpPr>
        <p:spPr>
          <a:xfrm>
            <a:off x="4683760" y="4643120"/>
            <a:ext cx="2976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+mj-lt"/>
              </a:rPr>
              <a:t>NHS Borders</a:t>
            </a:r>
          </a:p>
        </p:txBody>
      </p:sp>
    </p:spTree>
    <p:extLst>
      <p:ext uri="{BB962C8B-B14F-4D97-AF65-F5344CB8AC3E}">
        <p14:creationId xmlns:p14="http://schemas.microsoft.com/office/powerpoint/2010/main" val="3855482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F0B53-0D11-7E9C-FB8B-EB3636921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Background</a:t>
            </a:r>
          </a:p>
        </p:txBody>
      </p:sp>
    </p:spTree>
    <p:extLst>
      <p:ext uri="{BB962C8B-B14F-4D97-AF65-F5344CB8AC3E}">
        <p14:creationId xmlns:p14="http://schemas.microsoft.com/office/powerpoint/2010/main" val="2154378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490F610-AE9B-D8FD-5C7B-F3D46AA4346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21972" y="1851776"/>
            <a:ext cx="1798164" cy="69818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800" b="1" dirty="0">
                <a:latin typeface="+mn-lt"/>
                <a:ea typeface="+mn-ea"/>
                <a:cs typeface="+mn-cs"/>
              </a:rPr>
              <a:t>NHS Borders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3" name="Picture Placeholder 13" descr="A large building surrounded by green fields&#10;&#10;Description automatically generated">
            <a:extLst>
              <a:ext uri="{FF2B5EF4-FFF2-40B4-BE49-F238E27FC236}">
                <a16:creationId xmlns:a16="http://schemas.microsoft.com/office/drawing/2014/main" id="{674D93C1-AE2D-F37C-5552-D4F51A19117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66" r="30866"/>
          <a:stretch>
            <a:fillRect/>
          </a:stretch>
        </p:blipFill>
        <p:spPr>
          <a:xfrm>
            <a:off x="6096000" y="-95250"/>
            <a:ext cx="6096000" cy="6953251"/>
          </a:xfr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BE2A952-FBA6-212B-EAE7-F2152B13C6B3}"/>
              </a:ext>
            </a:extLst>
          </p:cNvPr>
          <p:cNvSpPr txBox="1"/>
          <p:nvPr/>
        </p:nvSpPr>
        <p:spPr>
          <a:xfrm>
            <a:off x="1156648" y="3675000"/>
            <a:ext cx="3726975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Population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116,000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Region served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Scottish Borders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Area size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4732 square kilometres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Largest town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Hawick, population 13,586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Borders General Hospital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: 228 beds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600" b="1" dirty="0">
                <a:solidFill>
                  <a:srgbClr val="425563"/>
                </a:solidFill>
                <a:latin typeface="Arial" panose="020B0604020202020204"/>
              </a:rPr>
              <a:t>Respiratory team</a:t>
            </a:r>
            <a:r>
              <a:rPr lang="en-GB" sz="1600" dirty="0">
                <a:solidFill>
                  <a:srgbClr val="425563"/>
                </a:solidFill>
                <a:latin typeface="Arial" panose="020B0604020202020204"/>
              </a:rPr>
              <a:t>: Small with no community respiratory service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" name="Content Placeholder 15" descr="A map of the united kingdom&#10;&#10;Description automatically generated">
            <a:extLst>
              <a:ext uri="{FF2B5EF4-FFF2-40B4-BE49-F238E27FC236}">
                <a16:creationId xmlns:a16="http://schemas.microsoft.com/office/drawing/2014/main" id="{9ECB3BD0-C801-7852-314B-70075D7E95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4924" y="1366896"/>
            <a:ext cx="1798163" cy="2062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61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41028-6B6A-3596-299E-F7C887753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3421"/>
            <a:ext cx="10515600" cy="885090"/>
          </a:xfrm>
        </p:spPr>
        <p:txBody>
          <a:bodyPr/>
          <a:lstStyle/>
          <a:p>
            <a:r>
              <a:rPr lang="en-GB" b="1" dirty="0"/>
              <a:t>Previous work undertaken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7C9C231-C575-8CAB-F4FA-3208B2B8BCFA}"/>
              </a:ext>
            </a:extLst>
          </p:cNvPr>
          <p:cNvCxnSpPr>
            <a:cxnSpLocks/>
          </p:cNvCxnSpPr>
          <p:nvPr/>
        </p:nvCxnSpPr>
        <p:spPr>
          <a:xfrm flipV="1">
            <a:off x="1376901" y="2204720"/>
            <a:ext cx="0" cy="130823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84B32D66-CBD5-870E-80F9-6674B10E0835}"/>
              </a:ext>
            </a:extLst>
          </p:cNvPr>
          <p:cNvSpPr/>
          <p:nvPr/>
        </p:nvSpPr>
        <p:spPr>
          <a:xfrm>
            <a:off x="985520" y="1380814"/>
            <a:ext cx="782762" cy="782762"/>
          </a:xfrm>
          <a:prstGeom prst="ellipse">
            <a:avLst/>
          </a:prstGeom>
          <a:solidFill>
            <a:srgbClr val="005EB8"/>
          </a:solidFill>
          <a:ln>
            <a:noFill/>
          </a:ln>
          <a:effectLst>
            <a:outerShdw blurRad="127000" sx="107000" sy="107000" algn="ctr" rotWithShape="0">
              <a:srgbClr val="000000">
                <a:alpha val="24000"/>
              </a:srgbClr>
            </a:outerShdw>
          </a:effectLst>
          <a:scene3d>
            <a:camera prst="orthographicFront"/>
            <a:lightRig rig="threePt" dir="t"/>
          </a:scene3d>
          <a:sp3d>
            <a:bevelT w="1206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81A1030-263E-A283-D526-7EF2E9C08AF3}"/>
              </a:ext>
            </a:extLst>
          </p:cNvPr>
          <p:cNvCxnSpPr>
            <a:cxnSpLocks/>
          </p:cNvCxnSpPr>
          <p:nvPr/>
        </p:nvCxnSpPr>
        <p:spPr>
          <a:xfrm flipV="1">
            <a:off x="5728679" y="4140200"/>
            <a:ext cx="0" cy="1075797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F86AE914-06FD-5FC3-37D2-789B9A4F15E7}"/>
              </a:ext>
            </a:extLst>
          </p:cNvPr>
          <p:cNvSpPr/>
          <p:nvPr/>
        </p:nvSpPr>
        <p:spPr>
          <a:xfrm>
            <a:off x="6852828" y="2043256"/>
            <a:ext cx="782762" cy="782762"/>
          </a:xfrm>
          <a:prstGeom prst="ellipse">
            <a:avLst/>
          </a:prstGeom>
          <a:solidFill>
            <a:schemeClr val="accent4">
              <a:lumMod val="75000"/>
            </a:schemeClr>
          </a:solidFill>
          <a:ln>
            <a:noFill/>
          </a:ln>
          <a:effectLst>
            <a:outerShdw blurRad="127000" sx="107000" sy="107000" algn="ctr" rotWithShape="0">
              <a:srgbClr val="000000">
                <a:alpha val="24000"/>
              </a:srgbClr>
            </a:outerShdw>
          </a:effectLst>
          <a:scene3d>
            <a:camera prst="orthographicFront"/>
            <a:lightRig rig="threePt" dir="t"/>
          </a:scene3d>
          <a:sp3d>
            <a:bevelT w="1206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32818FF-C9D2-2E6A-2D8A-2AA54FFFD6C4}"/>
              </a:ext>
            </a:extLst>
          </p:cNvPr>
          <p:cNvGrpSpPr/>
          <p:nvPr/>
        </p:nvGrpSpPr>
        <p:grpSpPr>
          <a:xfrm>
            <a:off x="985520" y="3530600"/>
            <a:ext cx="9276080" cy="609600"/>
            <a:chOff x="5020310" y="2705100"/>
            <a:chExt cx="6553200" cy="6096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3BCD70A-54EB-2669-417A-A7EDB9208B5D}"/>
                </a:ext>
              </a:extLst>
            </p:cNvPr>
            <p:cNvSpPr/>
            <p:nvPr/>
          </p:nvSpPr>
          <p:spPr>
            <a:xfrm>
              <a:off x="5020310" y="2705100"/>
              <a:ext cx="2184400" cy="609600"/>
            </a:xfrm>
            <a:prstGeom prst="rect">
              <a:avLst/>
            </a:prstGeom>
            <a:solidFill>
              <a:srgbClr val="005EB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2022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CF8626F-4EB4-28DF-FFE0-70C063636C1F}"/>
                </a:ext>
              </a:extLst>
            </p:cNvPr>
            <p:cNvSpPr/>
            <p:nvPr/>
          </p:nvSpPr>
          <p:spPr>
            <a:xfrm>
              <a:off x="7204710" y="2705100"/>
              <a:ext cx="2184400" cy="609600"/>
            </a:xfrm>
            <a:prstGeom prst="rect">
              <a:avLst/>
            </a:prstGeom>
            <a:solidFill>
              <a:srgbClr val="99DDEB">
                <a:lumMod val="75000"/>
              </a:srgbClr>
            </a:solidFill>
            <a:ln w="12700" cap="flat" cmpd="sng" algn="ctr">
              <a:solidFill>
                <a:srgbClr val="00A296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2023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53ED85AB-C109-83FF-9F1B-27D4901AB097}"/>
                </a:ext>
              </a:extLst>
            </p:cNvPr>
            <p:cNvSpPr/>
            <p:nvPr/>
          </p:nvSpPr>
          <p:spPr>
            <a:xfrm>
              <a:off x="9389110" y="2705100"/>
              <a:ext cx="2184400" cy="609600"/>
            </a:xfrm>
            <a:prstGeom prst="rect">
              <a:avLst/>
            </a:prstGeom>
            <a:solidFill>
              <a:srgbClr val="00A296"/>
            </a:solidFill>
            <a:ln w="12700" cap="flat" cmpd="sng" algn="ctr">
              <a:solidFill>
                <a:srgbClr val="00A499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2024</a:t>
              </a:r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5C6F5505-ABDC-9ED8-11E7-55EC25B1FD4A}"/>
              </a:ext>
            </a:extLst>
          </p:cNvPr>
          <p:cNvSpPr/>
          <p:nvPr/>
        </p:nvSpPr>
        <p:spPr>
          <a:xfrm>
            <a:off x="5313238" y="5326556"/>
            <a:ext cx="782762" cy="782762"/>
          </a:xfrm>
          <a:prstGeom prst="ellipse">
            <a:avLst/>
          </a:prstGeom>
          <a:solidFill>
            <a:srgbClr val="99DDEB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>
            <a:outerShdw blurRad="127000" sx="107000" sy="107000" algn="ctr" rotWithShape="0">
              <a:srgbClr val="000000">
                <a:alpha val="24000"/>
              </a:srgbClr>
            </a:outerShdw>
          </a:effectLst>
          <a:scene3d>
            <a:camera prst="orthographicFront"/>
            <a:lightRig rig="threePt" dir="t"/>
          </a:scene3d>
          <a:sp3d>
            <a:bevelT w="120650" prst="angle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CD607ED-6183-1565-C192-006E6277AA4E}"/>
              </a:ext>
            </a:extLst>
          </p:cNvPr>
          <p:cNvCxnSpPr>
            <a:cxnSpLocks/>
          </p:cNvCxnSpPr>
          <p:nvPr/>
        </p:nvCxnSpPr>
        <p:spPr>
          <a:xfrm flipV="1">
            <a:off x="7169573" y="2876485"/>
            <a:ext cx="0" cy="654115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CBC9D1A7-0DF2-D305-8E86-E0635C160445}"/>
              </a:ext>
            </a:extLst>
          </p:cNvPr>
          <p:cNvSpPr txBox="1"/>
          <p:nvPr/>
        </p:nvSpPr>
        <p:spPr>
          <a:xfrm>
            <a:off x="1887532" y="1305495"/>
            <a:ext cx="4644435" cy="2169825"/>
          </a:xfrm>
          <a:prstGeom prst="rect">
            <a:avLst/>
          </a:prstGeom>
          <a:solidFill>
            <a:srgbClr val="E7F3FF"/>
          </a:solidFill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b="1" dirty="0">
                <a:solidFill>
                  <a:srgbClr val="005E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 virtual ward</a:t>
            </a:r>
          </a:p>
          <a:p>
            <a:pPr marL="171450" indent="-171450">
              <a:spcAft>
                <a:spcPts val="600"/>
              </a:spcAft>
              <a:buClr>
                <a:srgbClr val="005EB8"/>
              </a:buClr>
              <a:buFont typeface="Wingdings" pitchFamily="2" charset="2"/>
              <a:buChar char="Ø"/>
            </a:pPr>
            <a:r>
              <a:rPr lang="en-GB" sz="1200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en-GB" sz="1200" baseline="30000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200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Feb-20</a:t>
            </a:r>
            <a:r>
              <a:rPr lang="en-GB" sz="1200" baseline="30000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200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March 2022</a:t>
            </a:r>
          </a:p>
          <a:p>
            <a:pPr marL="171450" indent="-171450">
              <a:spcAft>
                <a:spcPts val="600"/>
              </a:spcAft>
              <a:buClr>
                <a:srgbClr val="005EB8"/>
              </a:buClr>
              <a:buFont typeface="Wingdings" pitchFamily="2" charset="2"/>
              <a:buChar char="Ø"/>
            </a:pPr>
            <a:r>
              <a:rPr lang="en-GB" sz="1200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 self-monitoring/daily telephone consultations</a:t>
            </a:r>
          </a:p>
          <a:p>
            <a:pPr marL="171450" indent="-171450">
              <a:spcAft>
                <a:spcPts val="600"/>
              </a:spcAft>
              <a:buClr>
                <a:srgbClr val="005EB8"/>
              </a:buClr>
              <a:buFont typeface="Wingdings" pitchFamily="2" charset="2"/>
              <a:buChar char="Ø"/>
            </a:pPr>
            <a:r>
              <a:rPr lang="en-GB" sz="1200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additional resources/funding</a:t>
            </a:r>
          </a:p>
          <a:p>
            <a:pPr marL="171450" indent="-171450">
              <a:spcAft>
                <a:spcPts val="600"/>
              </a:spcAft>
              <a:buClr>
                <a:srgbClr val="005EB8"/>
              </a:buClr>
              <a:buFont typeface="Wingdings" pitchFamily="2" charset="2"/>
              <a:buChar char="Ø"/>
            </a:pPr>
            <a:r>
              <a:rPr lang="en-GB" sz="1200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 admissions</a:t>
            </a:r>
          </a:p>
          <a:p>
            <a:pPr marL="171450" indent="-171450">
              <a:spcAft>
                <a:spcPts val="600"/>
              </a:spcAft>
              <a:buClr>
                <a:srgbClr val="005EB8"/>
              </a:buClr>
              <a:buFont typeface="Wingdings" pitchFamily="2" charset="2"/>
              <a:buChar char="Ø"/>
            </a:pPr>
            <a:r>
              <a:rPr lang="en-GB" sz="1200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73 occupied bed days saved</a:t>
            </a:r>
          </a:p>
          <a:p>
            <a:pPr marL="171450" indent="-171450">
              <a:spcAft>
                <a:spcPts val="600"/>
              </a:spcAft>
              <a:buClr>
                <a:srgbClr val="005EB8"/>
              </a:buClr>
              <a:buFont typeface="Wingdings" pitchFamily="2" charset="2"/>
              <a:buChar char="Ø"/>
            </a:pPr>
            <a:r>
              <a:rPr lang="en-GB" sz="1200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Stopped as unsustainable additional clinical workload</a:t>
            </a:r>
          </a:p>
          <a:p>
            <a:pPr marL="171450" indent="-171450">
              <a:spcAft>
                <a:spcPts val="600"/>
              </a:spcAft>
              <a:buClr>
                <a:srgbClr val="005EB8"/>
              </a:buClr>
              <a:buFont typeface="Wingdings" pitchFamily="2" charset="2"/>
              <a:buChar char="Ø"/>
            </a:pPr>
            <a:r>
              <a:rPr lang="en-GB" sz="1200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Evaluation report and lessons learned produced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E3FD537-5222-990A-E356-FF7F3DC1F9CA}"/>
              </a:ext>
            </a:extLst>
          </p:cNvPr>
          <p:cNvSpPr txBox="1"/>
          <p:nvPr/>
        </p:nvSpPr>
        <p:spPr>
          <a:xfrm>
            <a:off x="7711239" y="1721881"/>
            <a:ext cx="2940727" cy="938719"/>
          </a:xfrm>
          <a:prstGeom prst="rect">
            <a:avLst/>
          </a:prstGeom>
          <a:solidFill>
            <a:srgbClr val="80D2CC">
              <a:lumMod val="20000"/>
              <a:lumOff val="8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E83CB4"/>
              </a:buClr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00A2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Business Case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A29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A296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Respiratory virtual ward business case submitted to Scottish Government 24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November 2023</a:t>
            </a:r>
            <a:endParaRPr kumimoji="0" lang="en-GB" sz="1000" b="1" i="0" u="none" strike="noStrike" kern="1200" cap="none" spc="0" normalizeH="0" baseline="0" noProof="0" dirty="0">
              <a:ln>
                <a:noFill/>
              </a:ln>
              <a:solidFill>
                <a:srgbClr val="42556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C6BEBF1-B8C7-868F-5F17-9DC141F7BE1B}"/>
              </a:ext>
            </a:extLst>
          </p:cNvPr>
          <p:cNvSpPr txBox="1"/>
          <p:nvPr/>
        </p:nvSpPr>
        <p:spPr>
          <a:xfrm>
            <a:off x="6096000" y="4243567"/>
            <a:ext cx="4391683" cy="2092881"/>
          </a:xfrm>
          <a:prstGeom prst="rect">
            <a:avLst/>
          </a:prstGeom>
          <a:solidFill>
            <a:srgbClr val="99DDEB">
              <a:lumMod val="20000"/>
              <a:lumOff val="8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AD79"/>
              </a:buClr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99DDEB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Respiratory virtual ward pilot 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AD79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Winter funding used to procure and test remote monitoring technology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AD79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Test of change 30</a:t>
            </a:r>
            <a:r>
              <a:rPr kumimoji="0" lang="en-GB" sz="1200" b="0" i="0" u="none" strike="noStrike" kern="0" cap="none" spc="0" normalizeH="0" baseline="3000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June -11</a:t>
            </a:r>
            <a:r>
              <a:rPr kumimoji="0" lang="en-GB" sz="1200" b="0" i="0" u="none" strike="noStrike" kern="0" cap="none" spc="0" normalizeH="0" baseline="3000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August 2023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AD79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No additional clinical resources to manage patients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AD79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12 admissions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AD79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62 occupied bed days saved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AD79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en-GB" sz="1200" b="0" i="0" u="none" strike="noStrike" kern="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Stopped as unsustainable additional clinical workload </a:t>
            </a:r>
            <a:endParaRPr kumimoji="0" lang="en-GB" sz="1000" b="1" i="0" u="none" strike="noStrike" kern="0" cap="none" spc="0" normalizeH="0" baseline="0" noProof="0" dirty="0">
              <a:ln>
                <a:noFill/>
              </a:ln>
              <a:solidFill>
                <a:srgbClr val="425563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Graphic 28" descr="Germ outline">
            <a:extLst>
              <a:ext uri="{FF2B5EF4-FFF2-40B4-BE49-F238E27FC236}">
                <a16:creationId xmlns:a16="http://schemas.microsoft.com/office/drawing/2014/main" id="{E73B4D4E-51B1-8225-F2A5-BDF659655D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85314" y="1543724"/>
            <a:ext cx="383174" cy="363423"/>
          </a:xfrm>
          <a:prstGeom prst="rect">
            <a:avLst/>
          </a:prstGeom>
        </p:spPr>
      </p:pic>
      <p:pic>
        <p:nvPicPr>
          <p:cNvPr id="30" name="Graphic 29" descr="Lungs with virus outline">
            <a:extLst>
              <a:ext uri="{FF2B5EF4-FFF2-40B4-BE49-F238E27FC236}">
                <a16:creationId xmlns:a16="http://schemas.microsoft.com/office/drawing/2014/main" id="{EFA2AA5B-F608-858E-22F7-98FCD7F041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31569" y="5367871"/>
            <a:ext cx="546100" cy="599497"/>
          </a:xfrm>
          <a:prstGeom prst="rect">
            <a:avLst/>
          </a:prstGeom>
        </p:spPr>
      </p:pic>
      <p:pic>
        <p:nvPicPr>
          <p:cNvPr id="3" name="Graphic 2" descr="Document outline">
            <a:extLst>
              <a:ext uri="{FF2B5EF4-FFF2-40B4-BE49-F238E27FC236}">
                <a16:creationId xmlns:a16="http://schemas.microsoft.com/office/drawing/2014/main" id="{E36AD82E-2F04-9D61-4728-D61AA81359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42597" y="2191350"/>
            <a:ext cx="442835" cy="486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446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3BFEC-26EA-F993-E442-0E55CDDC0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Test of change project</a:t>
            </a:r>
          </a:p>
        </p:txBody>
      </p:sp>
    </p:spTree>
    <p:extLst>
      <p:ext uri="{BB962C8B-B14F-4D97-AF65-F5344CB8AC3E}">
        <p14:creationId xmlns:p14="http://schemas.microsoft.com/office/powerpoint/2010/main" val="1368049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C9C55-D3A9-A5A0-61E5-2F4E1557E8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732" y="376105"/>
            <a:ext cx="10515600" cy="1057275"/>
          </a:xfrm>
        </p:spPr>
        <p:txBody>
          <a:bodyPr/>
          <a:lstStyle/>
          <a:p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Timeline of events 2024</a:t>
            </a:r>
            <a:endParaRPr lang="en-GB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CB5DCAB-EF55-CFC4-FE5E-B85D7367885A}"/>
              </a:ext>
            </a:extLst>
          </p:cNvPr>
          <p:cNvGrpSpPr/>
          <p:nvPr/>
        </p:nvGrpSpPr>
        <p:grpSpPr>
          <a:xfrm>
            <a:off x="650535" y="3502593"/>
            <a:ext cx="10922000" cy="609600"/>
            <a:chOff x="651510" y="2705100"/>
            <a:chExt cx="10922000" cy="60960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B4D6AEAD-1187-7976-513C-D163748272CD}"/>
                </a:ext>
              </a:extLst>
            </p:cNvPr>
            <p:cNvSpPr/>
            <p:nvPr/>
          </p:nvSpPr>
          <p:spPr>
            <a:xfrm>
              <a:off x="651510" y="2705100"/>
              <a:ext cx="2184400" cy="609600"/>
            </a:xfrm>
            <a:prstGeom prst="rect">
              <a:avLst/>
            </a:prstGeom>
            <a:solidFill>
              <a:schemeClr val="accent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January</a:t>
              </a: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515BC20C-087C-1680-4A75-40FB5C34961D}"/>
                </a:ext>
              </a:extLst>
            </p:cNvPr>
            <p:cNvSpPr/>
            <p:nvPr/>
          </p:nvSpPr>
          <p:spPr>
            <a:xfrm>
              <a:off x="5020310" y="2705100"/>
              <a:ext cx="2184400" cy="609600"/>
            </a:xfrm>
            <a:prstGeom prst="rect">
              <a:avLst/>
            </a:prstGeom>
            <a:solidFill>
              <a:srgbClr val="26A6C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March</a:t>
              </a: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3186DAC2-AC59-C556-43AD-65B30730252C}"/>
                </a:ext>
              </a:extLst>
            </p:cNvPr>
            <p:cNvSpPr/>
            <p:nvPr/>
          </p:nvSpPr>
          <p:spPr>
            <a:xfrm>
              <a:off x="2835910" y="2705100"/>
              <a:ext cx="2184400" cy="60960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February</a:t>
              </a: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80B80C2-7CE9-664E-A87C-53822075D4E6}"/>
                </a:ext>
              </a:extLst>
            </p:cNvPr>
            <p:cNvSpPr/>
            <p:nvPr/>
          </p:nvSpPr>
          <p:spPr>
            <a:xfrm>
              <a:off x="7204710" y="2705100"/>
              <a:ext cx="2184400" cy="609600"/>
            </a:xfrm>
            <a:prstGeom prst="rect">
              <a:avLst/>
            </a:prstGeom>
            <a:solidFill>
              <a:srgbClr val="83D3C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April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17195F1-AE50-FE6B-DB2A-47E473C30A3A}"/>
                </a:ext>
              </a:extLst>
            </p:cNvPr>
            <p:cNvSpPr/>
            <p:nvPr/>
          </p:nvSpPr>
          <p:spPr>
            <a:xfrm>
              <a:off x="9389110" y="2705100"/>
              <a:ext cx="2184400" cy="609600"/>
            </a:xfrm>
            <a:prstGeom prst="rect">
              <a:avLst/>
            </a:prstGeom>
            <a:solidFill>
              <a:srgbClr val="00A499"/>
            </a:solidFill>
            <a:ln w="12700" cap="flat" cmpd="sng" algn="ctr">
              <a:solidFill>
                <a:schemeClr val="accent4">
                  <a:lumMod val="75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May</a:t>
              </a:r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5DD5987-770B-5490-7F85-C9723C0C35B5}"/>
              </a:ext>
            </a:extLst>
          </p:cNvPr>
          <p:cNvCxnSpPr>
            <a:cxnSpLocks/>
          </p:cNvCxnSpPr>
          <p:nvPr/>
        </p:nvCxnSpPr>
        <p:spPr>
          <a:xfrm flipV="1">
            <a:off x="809609" y="2630626"/>
            <a:ext cx="0" cy="872837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65000"/>
              </a:srgbClr>
            </a:solidFill>
            <a:prstDash val="solid"/>
            <a:miter lim="800000"/>
            <a:tailEnd type="oval"/>
          </a:ln>
          <a:effectLst/>
        </p:spPr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15248193-E01B-9D40-141F-BE6E486406B2}"/>
              </a:ext>
            </a:extLst>
          </p:cNvPr>
          <p:cNvSpPr/>
          <p:nvPr/>
        </p:nvSpPr>
        <p:spPr>
          <a:xfrm flipV="1">
            <a:off x="650535" y="2362200"/>
            <a:ext cx="324174" cy="330248"/>
          </a:xfrm>
          <a:prstGeom prst="ellipse">
            <a:avLst/>
          </a:prstGeom>
          <a:solidFill>
            <a:schemeClr val="accent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FBDD5E-48F9-D5F9-6A3F-6B4886D1DE20}"/>
              </a:ext>
            </a:extLst>
          </p:cNvPr>
          <p:cNvSpPr txBox="1"/>
          <p:nvPr/>
        </p:nvSpPr>
        <p:spPr>
          <a:xfrm>
            <a:off x="161619" y="1683609"/>
            <a:ext cx="261825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00A296"/>
              </a:buClr>
            </a:pPr>
            <a:r>
              <a:rPr lang="en-GB" sz="1200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Scottish Government funding allocated for 3 months 3</a:t>
            </a:r>
            <a:r>
              <a:rPr lang="en-GB" sz="1200" baseline="30000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GB" sz="1200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January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B3DD462-BC12-4CF5-D54F-85E582DF018C}"/>
              </a:ext>
            </a:extLst>
          </p:cNvPr>
          <p:cNvCxnSpPr>
            <a:cxnSpLocks/>
          </p:cNvCxnSpPr>
          <p:nvPr/>
        </p:nvCxnSpPr>
        <p:spPr>
          <a:xfrm flipV="1">
            <a:off x="2375879" y="4113063"/>
            <a:ext cx="0" cy="916137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65000"/>
              </a:srgbClr>
            </a:solidFill>
            <a:prstDash val="solid"/>
            <a:miter lim="800000"/>
            <a:headEnd type="oval"/>
          </a:ln>
          <a:effectLst/>
        </p:spPr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18DC403A-F38C-4839-7DEA-EAD55E50327E}"/>
              </a:ext>
            </a:extLst>
          </p:cNvPr>
          <p:cNvSpPr/>
          <p:nvPr/>
        </p:nvSpPr>
        <p:spPr>
          <a:xfrm flipV="1">
            <a:off x="2213792" y="4924078"/>
            <a:ext cx="324174" cy="330248"/>
          </a:xfrm>
          <a:prstGeom prst="ellipse">
            <a:avLst/>
          </a:prstGeom>
          <a:solidFill>
            <a:srgbClr val="00308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8DA845-C25E-9936-984C-414EF79DD910}"/>
              </a:ext>
            </a:extLst>
          </p:cNvPr>
          <p:cNvSpPr txBox="1"/>
          <p:nvPr/>
        </p:nvSpPr>
        <p:spPr>
          <a:xfrm>
            <a:off x="1517942" y="5335511"/>
            <a:ext cx="24010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00A296"/>
              </a:buClr>
              <a:defRPr/>
            </a:pPr>
            <a:r>
              <a:rPr lang="en-GB" sz="1200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 live and first virtual ward admission 23</a:t>
            </a:r>
            <a:r>
              <a:rPr lang="en-GB" sz="1200" baseline="30000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rd</a:t>
            </a:r>
            <a:r>
              <a:rPr lang="en-GB" sz="1200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January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B92D90B-7D4B-E5E4-D73A-12974FF8D50B}"/>
              </a:ext>
            </a:extLst>
          </p:cNvPr>
          <p:cNvCxnSpPr>
            <a:cxnSpLocks/>
          </p:cNvCxnSpPr>
          <p:nvPr/>
        </p:nvCxnSpPr>
        <p:spPr>
          <a:xfrm flipV="1">
            <a:off x="7060002" y="2135723"/>
            <a:ext cx="0" cy="136774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65000"/>
              </a:srgbClr>
            </a:solidFill>
            <a:prstDash val="solid"/>
            <a:miter lim="800000"/>
            <a:tailEnd type="oval"/>
          </a:ln>
          <a:effectLst/>
        </p:spPr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3AC14FFF-8ED8-9ACA-FD46-E5E6DAAE64D4}"/>
              </a:ext>
            </a:extLst>
          </p:cNvPr>
          <p:cNvSpPr/>
          <p:nvPr/>
        </p:nvSpPr>
        <p:spPr>
          <a:xfrm flipV="1">
            <a:off x="6902126" y="1933368"/>
            <a:ext cx="324174" cy="330248"/>
          </a:xfrm>
          <a:prstGeom prst="ellipse">
            <a:avLst/>
          </a:prstGeom>
          <a:solidFill>
            <a:srgbClr val="26A6C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59DF54-ABD9-10F1-2222-22A6DB96448B}"/>
              </a:ext>
            </a:extLst>
          </p:cNvPr>
          <p:cNvSpPr txBox="1"/>
          <p:nvPr/>
        </p:nvSpPr>
        <p:spPr>
          <a:xfrm>
            <a:off x="6237042" y="1362301"/>
            <a:ext cx="1645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A296"/>
              </a:buClr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Last virtual ward admission 29</a:t>
            </a:r>
            <a:r>
              <a:rPr kumimoji="0" lang="en-GB" sz="1200" b="0" i="0" u="none" strike="noStrike" kern="1200" cap="none" spc="0" normalizeH="0" baseline="3000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March 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C963F5F-A80B-5D60-701D-F1A04FD919C9}"/>
              </a:ext>
            </a:extLst>
          </p:cNvPr>
          <p:cNvCxnSpPr>
            <a:cxnSpLocks/>
          </p:cNvCxnSpPr>
          <p:nvPr/>
        </p:nvCxnSpPr>
        <p:spPr>
          <a:xfrm flipV="1">
            <a:off x="7214579" y="4112193"/>
            <a:ext cx="0" cy="1359743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65000"/>
              </a:srgbClr>
            </a:solidFill>
            <a:prstDash val="solid"/>
            <a:miter lim="800000"/>
            <a:headEnd type="oval"/>
          </a:ln>
          <a:effectLst/>
        </p:spPr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71509512-1D21-40FE-F822-C1BD278310CA}"/>
              </a:ext>
            </a:extLst>
          </p:cNvPr>
          <p:cNvSpPr/>
          <p:nvPr/>
        </p:nvSpPr>
        <p:spPr>
          <a:xfrm flipV="1">
            <a:off x="7052492" y="5306812"/>
            <a:ext cx="324174" cy="330248"/>
          </a:xfrm>
          <a:prstGeom prst="ellipse">
            <a:avLst/>
          </a:prstGeom>
          <a:solidFill>
            <a:srgbClr val="83D3C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F555FB4-FC14-7678-BE16-0E65508FC758}"/>
              </a:ext>
            </a:extLst>
          </p:cNvPr>
          <p:cNvSpPr txBox="1"/>
          <p:nvPr/>
        </p:nvSpPr>
        <p:spPr>
          <a:xfrm>
            <a:off x="6391619" y="5709740"/>
            <a:ext cx="16459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00A296"/>
              </a:buClr>
              <a:defRPr/>
            </a:pPr>
            <a:r>
              <a:rPr lang="en-GB" sz="1200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Last virtual ward discharge 1</a:t>
            </a:r>
            <a:r>
              <a:rPr lang="en-GB" sz="1200" baseline="30000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GB" sz="1200" dirty="0">
                <a:solidFill>
                  <a:srgbClr val="4255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April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06ED5D1-6CB8-0B4C-897C-42D622BC31C9}"/>
              </a:ext>
            </a:extLst>
          </p:cNvPr>
          <p:cNvCxnSpPr>
            <a:cxnSpLocks/>
          </p:cNvCxnSpPr>
          <p:nvPr/>
        </p:nvCxnSpPr>
        <p:spPr>
          <a:xfrm flipV="1">
            <a:off x="8163184" y="2672802"/>
            <a:ext cx="0" cy="970004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65000"/>
              </a:srgbClr>
            </a:solidFill>
            <a:prstDash val="solid"/>
            <a:miter lim="800000"/>
            <a:tailEnd type="oval"/>
          </a:ln>
          <a:effectLst/>
        </p:spPr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F87D276E-EBF6-2257-E33E-21AF70EA849E}"/>
              </a:ext>
            </a:extLst>
          </p:cNvPr>
          <p:cNvSpPr/>
          <p:nvPr/>
        </p:nvSpPr>
        <p:spPr>
          <a:xfrm flipV="1">
            <a:off x="8001097" y="2465502"/>
            <a:ext cx="324174" cy="330248"/>
          </a:xfrm>
          <a:prstGeom prst="ellipse">
            <a:avLst/>
          </a:prstGeom>
          <a:solidFill>
            <a:srgbClr val="83D3C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0D8B4F2-2A4D-FE72-8445-620551425EF1}"/>
              </a:ext>
            </a:extLst>
          </p:cNvPr>
          <p:cNvSpPr txBox="1"/>
          <p:nvPr/>
        </p:nvSpPr>
        <p:spPr>
          <a:xfrm>
            <a:off x="7384176" y="2060344"/>
            <a:ext cx="20279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00A296"/>
              </a:buClr>
              <a:defRPr/>
            </a:pPr>
            <a:r>
              <a:rPr lang="en-GB"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 and staff feedback completed  12</a:t>
            </a:r>
            <a:r>
              <a:rPr lang="en-GB" sz="1200" baseline="30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April 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5060F0A-7CF9-C8AB-DC84-9C7E3744A67E}"/>
              </a:ext>
            </a:extLst>
          </p:cNvPr>
          <p:cNvCxnSpPr>
            <a:cxnSpLocks/>
          </p:cNvCxnSpPr>
          <p:nvPr/>
        </p:nvCxnSpPr>
        <p:spPr>
          <a:xfrm flipV="1">
            <a:off x="9372600" y="4112193"/>
            <a:ext cx="0" cy="624908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Oval 24">
            <a:extLst>
              <a:ext uri="{FF2B5EF4-FFF2-40B4-BE49-F238E27FC236}">
                <a16:creationId xmlns:a16="http://schemas.microsoft.com/office/drawing/2014/main" id="{B077818A-1B7B-E10F-3E68-47F8252EA8C1}"/>
              </a:ext>
            </a:extLst>
          </p:cNvPr>
          <p:cNvSpPr/>
          <p:nvPr/>
        </p:nvSpPr>
        <p:spPr>
          <a:xfrm flipV="1">
            <a:off x="9210513" y="4698952"/>
            <a:ext cx="324174" cy="330248"/>
          </a:xfrm>
          <a:prstGeom prst="ellipse">
            <a:avLst/>
          </a:prstGeom>
          <a:solidFill>
            <a:srgbClr val="80D2CC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9555A64-3648-E52E-44D3-715C90ABF7BF}"/>
              </a:ext>
            </a:extLst>
          </p:cNvPr>
          <p:cNvSpPr txBox="1"/>
          <p:nvPr/>
        </p:nvSpPr>
        <p:spPr>
          <a:xfrm>
            <a:off x="8592899" y="5122077"/>
            <a:ext cx="20279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00A296"/>
              </a:buClr>
              <a:defRPr/>
            </a:pPr>
            <a:r>
              <a:rPr lang="en-GB"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 outcome data completed 1</a:t>
            </a:r>
            <a:r>
              <a:rPr lang="en-GB" sz="1200" baseline="30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GB"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May 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D8AD51B-B163-DA9A-C4C7-BEDEB57AC17C}"/>
              </a:ext>
            </a:extLst>
          </p:cNvPr>
          <p:cNvCxnSpPr>
            <a:cxnSpLocks/>
          </p:cNvCxnSpPr>
          <p:nvPr/>
        </p:nvCxnSpPr>
        <p:spPr>
          <a:xfrm flipV="1">
            <a:off x="11272240" y="2291176"/>
            <a:ext cx="0" cy="1288430"/>
          </a:xfrm>
          <a:prstGeom prst="line">
            <a:avLst/>
          </a:prstGeom>
          <a:noFill/>
          <a:ln w="9525" cap="flat" cmpd="sng" algn="ctr">
            <a:solidFill>
              <a:srgbClr val="FFFFFF">
                <a:lumMod val="65000"/>
              </a:srgbClr>
            </a:solidFill>
            <a:prstDash val="solid"/>
            <a:miter lim="800000"/>
            <a:tailEnd type="oval"/>
          </a:ln>
          <a:effectLst/>
        </p:spPr>
      </p:cxnSp>
      <p:sp>
        <p:nvSpPr>
          <p:cNvPr id="28" name="Oval 27">
            <a:extLst>
              <a:ext uri="{FF2B5EF4-FFF2-40B4-BE49-F238E27FC236}">
                <a16:creationId xmlns:a16="http://schemas.microsoft.com/office/drawing/2014/main" id="{AEF3A7C6-EA99-5FC7-580D-A4BF1557F002}"/>
              </a:ext>
            </a:extLst>
          </p:cNvPr>
          <p:cNvSpPr/>
          <p:nvPr/>
        </p:nvSpPr>
        <p:spPr>
          <a:xfrm flipV="1">
            <a:off x="11109332" y="2098492"/>
            <a:ext cx="324174" cy="330248"/>
          </a:xfrm>
          <a:prstGeom prst="ellipse">
            <a:avLst/>
          </a:prstGeom>
          <a:solidFill>
            <a:srgbClr val="00A49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CF151A0-6A6B-A91F-4A0B-F33F674A36C7}"/>
              </a:ext>
            </a:extLst>
          </p:cNvPr>
          <p:cNvSpPr txBox="1"/>
          <p:nvPr/>
        </p:nvSpPr>
        <p:spPr>
          <a:xfrm>
            <a:off x="10308253" y="1390063"/>
            <a:ext cx="18721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buClr>
                <a:srgbClr val="00A296"/>
              </a:buClr>
              <a:defRPr/>
            </a:pPr>
            <a:r>
              <a:rPr lang="en-GB"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Evaluation report and lessons learned completed 24</a:t>
            </a:r>
            <a:r>
              <a:rPr lang="en-GB" sz="1200" baseline="300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GB" sz="12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May</a:t>
            </a:r>
          </a:p>
        </p:txBody>
      </p:sp>
    </p:spTree>
    <p:extLst>
      <p:ext uri="{BB962C8B-B14F-4D97-AF65-F5344CB8AC3E}">
        <p14:creationId xmlns:p14="http://schemas.microsoft.com/office/powerpoint/2010/main" val="42856644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C4033-E3FB-A3EE-9A73-475D23F6E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‘Test of change’ service model constraints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9AB3D4D-604D-6258-8391-D34E50B371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36365"/>
            <a:ext cx="11060068" cy="480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8601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7E810B-C933-F8C6-9B0D-A830BA1E2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440" y="365125"/>
            <a:ext cx="10515600" cy="1108075"/>
          </a:xfrm>
        </p:spPr>
        <p:txBody>
          <a:bodyPr/>
          <a:lstStyle/>
          <a:p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Respiratory virtual ward staffing</a:t>
            </a:r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42C2A1-7CE6-DF16-C69B-3880770BC2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544" y="1379486"/>
            <a:ext cx="11002911" cy="5277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164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FFB9B-C3B6-368F-BECC-FE491A424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054" y="275203"/>
            <a:ext cx="10515600" cy="1325563"/>
          </a:xfrm>
        </p:spPr>
        <p:txBody>
          <a:bodyPr/>
          <a:lstStyle/>
          <a:p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Key technology principles for ‘test of change’</a:t>
            </a:r>
            <a:endParaRPr lang="en-GB" dirty="0"/>
          </a:p>
        </p:txBody>
      </p:sp>
      <p:sp>
        <p:nvSpPr>
          <p:cNvPr id="3" name="Google Shape;128;g11df5f6b942_0_239">
            <a:extLst>
              <a:ext uri="{FF2B5EF4-FFF2-40B4-BE49-F238E27FC236}">
                <a16:creationId xmlns:a16="http://schemas.microsoft.com/office/drawing/2014/main" id="{6A059635-1311-06B6-1187-BDE5351BA8AE}"/>
              </a:ext>
            </a:extLst>
          </p:cNvPr>
          <p:cNvSpPr/>
          <p:nvPr/>
        </p:nvSpPr>
        <p:spPr>
          <a:xfrm>
            <a:off x="432000" y="1453880"/>
            <a:ext cx="3378000" cy="989000"/>
          </a:xfrm>
          <a:prstGeom prst="roundRect">
            <a:avLst>
              <a:gd name="adj" fmla="val 50000"/>
            </a:avLst>
          </a:prstGeom>
          <a:solidFill>
            <a:srgbClr val="00A296"/>
          </a:solidFill>
          <a:ln>
            <a:noFill/>
          </a:ln>
        </p:spPr>
        <p:txBody>
          <a:bodyPr spcFirstLastPara="1" wrap="square" lIns="744000" tIns="72000" rIns="0" bIns="72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608965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667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endParaRPr kumimoji="0" lang="en-US" sz="265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Google Shape;132;g11df5f6b942_0_239">
            <a:extLst>
              <a:ext uri="{FF2B5EF4-FFF2-40B4-BE49-F238E27FC236}">
                <a16:creationId xmlns:a16="http://schemas.microsoft.com/office/drawing/2014/main" id="{0C39AFD3-F59D-B202-3ABF-56E8AD353A0B}"/>
              </a:ext>
            </a:extLst>
          </p:cNvPr>
          <p:cNvSpPr/>
          <p:nvPr/>
        </p:nvSpPr>
        <p:spPr>
          <a:xfrm>
            <a:off x="539054" y="1586025"/>
            <a:ext cx="868800" cy="704640"/>
          </a:xfrm>
          <a:prstGeom prst="ellipse">
            <a:avLst/>
          </a:prstGeom>
          <a:solidFill>
            <a:srgbClr val="ECEEF0"/>
          </a:solidFill>
          <a:ln w="19050" cap="flat" cmpd="sng">
            <a:solidFill>
              <a:srgbClr val="C7CE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kumimoji="0" sz="14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5" name="Graphic 4" descr="Workflow outline">
            <a:extLst>
              <a:ext uri="{FF2B5EF4-FFF2-40B4-BE49-F238E27FC236}">
                <a16:creationId xmlns:a16="http://schemas.microsoft.com/office/drawing/2014/main" id="{262782D9-EA5D-BB3D-E1C2-36114A83FE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6030" y="1570045"/>
            <a:ext cx="647700" cy="736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127C14-3CC7-740B-6FF3-CC5400C81635}"/>
              </a:ext>
            </a:extLst>
          </p:cNvPr>
          <p:cNvSpPr txBox="1"/>
          <p:nvPr/>
        </p:nvSpPr>
        <p:spPr>
          <a:xfrm>
            <a:off x="1567760" y="1743920"/>
            <a:ext cx="1956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GB" b="1" dirty="0">
                <a:solidFill>
                  <a:srgbClr val="FFFFFF"/>
                </a:solidFill>
                <a:latin typeface="Arial" panose="020B0604020202020204"/>
              </a:rPr>
              <a:t>Configurable </a:t>
            </a:r>
          </a:p>
        </p:txBody>
      </p:sp>
      <p:sp>
        <p:nvSpPr>
          <p:cNvPr id="7" name="Google Shape;135;g11df5f6b942_0_239">
            <a:extLst>
              <a:ext uri="{FF2B5EF4-FFF2-40B4-BE49-F238E27FC236}">
                <a16:creationId xmlns:a16="http://schemas.microsoft.com/office/drawing/2014/main" id="{09D00634-E1F9-CA85-A959-F9DD6360424E}"/>
              </a:ext>
            </a:extLst>
          </p:cNvPr>
          <p:cNvSpPr/>
          <p:nvPr/>
        </p:nvSpPr>
        <p:spPr>
          <a:xfrm>
            <a:off x="4711700" y="1473700"/>
            <a:ext cx="7046633" cy="1104400"/>
          </a:xfrm>
          <a:prstGeom prst="roundRect">
            <a:avLst>
              <a:gd name="adj" fmla="val 50000"/>
            </a:avLst>
          </a:prstGeom>
          <a:solidFill>
            <a:srgbClr val="00A296"/>
          </a:solidFill>
          <a:ln>
            <a:noFill/>
          </a:ln>
        </p:spPr>
        <p:txBody>
          <a:bodyPr spcFirstLastPara="1" wrap="square" lIns="360000" tIns="72000" rIns="0" bIns="72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Define local pathway requirements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Set up and amend local pathways quickly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Adjust pathway alarms by clinical parameter and for individual patients</a:t>
            </a:r>
          </a:p>
        </p:txBody>
      </p:sp>
      <p:sp>
        <p:nvSpPr>
          <p:cNvPr id="8" name="Google Shape;128;g11df5f6b942_0_239">
            <a:extLst>
              <a:ext uri="{FF2B5EF4-FFF2-40B4-BE49-F238E27FC236}">
                <a16:creationId xmlns:a16="http://schemas.microsoft.com/office/drawing/2014/main" id="{C7399C1B-7124-FF30-B026-2FA6031D8444}"/>
              </a:ext>
            </a:extLst>
          </p:cNvPr>
          <p:cNvSpPr/>
          <p:nvPr/>
        </p:nvSpPr>
        <p:spPr>
          <a:xfrm>
            <a:off x="395300" y="2785721"/>
            <a:ext cx="3414700" cy="989000"/>
          </a:xfrm>
          <a:prstGeom prst="roundRect">
            <a:avLst>
              <a:gd name="adj" fmla="val 50000"/>
            </a:avLst>
          </a:prstGeom>
          <a:solidFill>
            <a:srgbClr val="768692"/>
          </a:solidFill>
          <a:ln>
            <a:noFill/>
          </a:ln>
        </p:spPr>
        <p:txBody>
          <a:bodyPr spcFirstLastPara="1" wrap="square" lIns="744000" tIns="72000" rIns="0" bIns="72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608965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667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endParaRPr kumimoji="0" lang="en-US" sz="265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32;g11df5f6b942_0_239">
            <a:extLst>
              <a:ext uri="{FF2B5EF4-FFF2-40B4-BE49-F238E27FC236}">
                <a16:creationId xmlns:a16="http://schemas.microsoft.com/office/drawing/2014/main" id="{81C41F98-86E4-A433-9225-2C95FA840E18}"/>
              </a:ext>
            </a:extLst>
          </p:cNvPr>
          <p:cNvSpPr/>
          <p:nvPr/>
        </p:nvSpPr>
        <p:spPr>
          <a:xfrm>
            <a:off x="472698" y="2911945"/>
            <a:ext cx="868800" cy="732950"/>
          </a:xfrm>
          <a:prstGeom prst="ellipse">
            <a:avLst/>
          </a:prstGeom>
          <a:solidFill>
            <a:srgbClr val="ECEEF0"/>
          </a:solidFill>
          <a:ln w="19050" cap="flat" cmpd="sng">
            <a:solidFill>
              <a:srgbClr val="C7CE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kumimoji="0" sz="14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D20CEF-409A-4796-6FB1-D9D6F1065C53}"/>
              </a:ext>
            </a:extLst>
          </p:cNvPr>
          <p:cNvSpPr txBox="1"/>
          <p:nvPr/>
        </p:nvSpPr>
        <p:spPr>
          <a:xfrm>
            <a:off x="1679883" y="3045667"/>
            <a:ext cx="1956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FFFF"/>
                </a:solidFill>
                <a:latin typeface="Arial" panose="020B0604020202020204"/>
              </a:rPr>
              <a:t>Scalable</a:t>
            </a:r>
          </a:p>
        </p:txBody>
      </p:sp>
      <p:sp>
        <p:nvSpPr>
          <p:cNvPr id="12" name="Google Shape;135;g11df5f6b942_0_239">
            <a:extLst>
              <a:ext uri="{FF2B5EF4-FFF2-40B4-BE49-F238E27FC236}">
                <a16:creationId xmlns:a16="http://schemas.microsoft.com/office/drawing/2014/main" id="{F5D0C4B3-7C22-421E-16E0-3F281AE39F5D}"/>
              </a:ext>
            </a:extLst>
          </p:cNvPr>
          <p:cNvSpPr/>
          <p:nvPr/>
        </p:nvSpPr>
        <p:spPr>
          <a:xfrm>
            <a:off x="4711700" y="2754614"/>
            <a:ext cx="7046633" cy="1104400"/>
          </a:xfrm>
          <a:prstGeom prst="roundRect">
            <a:avLst>
              <a:gd name="adj" fmla="val 50000"/>
            </a:avLst>
          </a:prstGeom>
          <a:solidFill>
            <a:srgbClr val="768692"/>
          </a:solidFill>
          <a:ln>
            <a:noFill/>
          </a:ln>
        </p:spPr>
        <p:txBody>
          <a:bodyPr spcFirstLastPara="1" wrap="square" lIns="360000" tIns="72000" rIns="0" bIns="72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Could be rolled out to other specialty clinical pathways within NHS Borders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Would support management of same clinical pathways across multiple health boards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3" name="Google Shape;128;g11df5f6b942_0_239">
            <a:extLst>
              <a:ext uri="{FF2B5EF4-FFF2-40B4-BE49-F238E27FC236}">
                <a16:creationId xmlns:a16="http://schemas.microsoft.com/office/drawing/2014/main" id="{D2A23B5A-FDF5-3A56-7702-131E584E1115}"/>
              </a:ext>
            </a:extLst>
          </p:cNvPr>
          <p:cNvSpPr/>
          <p:nvPr/>
        </p:nvSpPr>
        <p:spPr>
          <a:xfrm>
            <a:off x="432000" y="4027970"/>
            <a:ext cx="3414700" cy="989000"/>
          </a:xfrm>
          <a:prstGeom prst="roundRect">
            <a:avLst>
              <a:gd name="adj" fmla="val 50000"/>
            </a:avLst>
          </a:prstGeom>
          <a:solidFill>
            <a:srgbClr val="005EB8"/>
          </a:solidFill>
          <a:ln>
            <a:noFill/>
          </a:ln>
        </p:spPr>
        <p:txBody>
          <a:bodyPr spcFirstLastPara="1" wrap="square" lIns="744000" tIns="72000" rIns="0" bIns="72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608965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667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endParaRPr kumimoji="0" lang="en-US" sz="265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" name="Google Shape;132;g11df5f6b942_0_239">
            <a:extLst>
              <a:ext uri="{FF2B5EF4-FFF2-40B4-BE49-F238E27FC236}">
                <a16:creationId xmlns:a16="http://schemas.microsoft.com/office/drawing/2014/main" id="{119F4B26-E92D-3695-B169-1B55BE9182D9}"/>
              </a:ext>
            </a:extLst>
          </p:cNvPr>
          <p:cNvSpPr/>
          <p:nvPr/>
        </p:nvSpPr>
        <p:spPr>
          <a:xfrm>
            <a:off x="545524" y="4117562"/>
            <a:ext cx="868800" cy="802629"/>
          </a:xfrm>
          <a:prstGeom prst="ellipse">
            <a:avLst/>
          </a:prstGeom>
          <a:solidFill>
            <a:srgbClr val="ECEEF0"/>
          </a:solidFill>
          <a:ln w="19050" cap="flat" cmpd="sng">
            <a:solidFill>
              <a:srgbClr val="C7CE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kumimoji="0" sz="14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6" name="Graphic 15" descr="Scales of justice with solid fill">
            <a:extLst>
              <a:ext uri="{FF2B5EF4-FFF2-40B4-BE49-F238E27FC236}">
                <a16:creationId xmlns:a16="http://schemas.microsoft.com/office/drawing/2014/main" id="{F7165B4D-B1A5-6F76-DC2F-4374C18F5A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3455" y="4290039"/>
            <a:ext cx="732938" cy="46486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C71E0D6-7409-82DF-0E33-8DD4B80AA008}"/>
              </a:ext>
            </a:extLst>
          </p:cNvPr>
          <p:cNvSpPr txBox="1"/>
          <p:nvPr/>
        </p:nvSpPr>
        <p:spPr>
          <a:xfrm>
            <a:off x="1679883" y="4289523"/>
            <a:ext cx="1601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FFFF"/>
                </a:solidFill>
                <a:latin typeface="Arial" panose="020B0604020202020204"/>
              </a:rPr>
              <a:t>Equitable</a:t>
            </a:r>
          </a:p>
        </p:txBody>
      </p:sp>
      <p:sp>
        <p:nvSpPr>
          <p:cNvPr id="18" name="Google Shape;135;g11df5f6b942_0_239">
            <a:extLst>
              <a:ext uri="{FF2B5EF4-FFF2-40B4-BE49-F238E27FC236}">
                <a16:creationId xmlns:a16="http://schemas.microsoft.com/office/drawing/2014/main" id="{8996A97B-F0EF-E4C7-A7E1-C66A2FAD33D2}"/>
              </a:ext>
            </a:extLst>
          </p:cNvPr>
          <p:cNvSpPr/>
          <p:nvPr/>
        </p:nvSpPr>
        <p:spPr>
          <a:xfrm>
            <a:off x="4711700" y="4002168"/>
            <a:ext cx="7028702" cy="1104400"/>
          </a:xfrm>
          <a:prstGeom prst="roundRect">
            <a:avLst>
              <a:gd name="adj" fmla="val 50000"/>
            </a:avLst>
          </a:prstGeom>
          <a:solidFill>
            <a:srgbClr val="005EB8"/>
          </a:solidFill>
          <a:ln>
            <a:noFill/>
          </a:ln>
        </p:spPr>
        <p:txBody>
          <a:bodyPr spcFirstLastPara="1" wrap="square" lIns="360000" tIns="72000" rIns="0" bIns="72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Usable by patients of all ages in all localities of residence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Not restricted to English speakers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Not dependent on need for smart phone or wi-fi connectivity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120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28;g11df5f6b942_0_239">
            <a:extLst>
              <a:ext uri="{FF2B5EF4-FFF2-40B4-BE49-F238E27FC236}">
                <a16:creationId xmlns:a16="http://schemas.microsoft.com/office/drawing/2014/main" id="{5175E0FE-C334-A090-D7F3-5436223380D1}"/>
              </a:ext>
            </a:extLst>
          </p:cNvPr>
          <p:cNvSpPr/>
          <p:nvPr/>
        </p:nvSpPr>
        <p:spPr>
          <a:xfrm>
            <a:off x="377520" y="5270219"/>
            <a:ext cx="3414700" cy="989000"/>
          </a:xfrm>
          <a:prstGeom prst="roundRect">
            <a:avLst>
              <a:gd name="adj" fmla="val 50000"/>
            </a:avLst>
          </a:prstGeom>
          <a:solidFill>
            <a:srgbClr val="26A6C0"/>
          </a:solidFill>
          <a:ln>
            <a:noFill/>
          </a:ln>
        </p:spPr>
        <p:txBody>
          <a:bodyPr spcFirstLastPara="1" wrap="square" lIns="744000" tIns="72000" rIns="0" bIns="72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608965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667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endParaRPr kumimoji="0" lang="en-US" sz="265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2;g11df5f6b942_0_239">
            <a:extLst>
              <a:ext uri="{FF2B5EF4-FFF2-40B4-BE49-F238E27FC236}">
                <a16:creationId xmlns:a16="http://schemas.microsoft.com/office/drawing/2014/main" id="{4A2DBD25-B2AD-883E-3BB8-DBEAFEBC2E56}"/>
              </a:ext>
            </a:extLst>
          </p:cNvPr>
          <p:cNvSpPr/>
          <p:nvPr/>
        </p:nvSpPr>
        <p:spPr>
          <a:xfrm>
            <a:off x="472698" y="5404120"/>
            <a:ext cx="868800" cy="704640"/>
          </a:xfrm>
          <a:prstGeom prst="ellipse">
            <a:avLst/>
          </a:prstGeom>
          <a:solidFill>
            <a:srgbClr val="ECEEF0"/>
          </a:solidFill>
          <a:ln w="1905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kumimoji="0" sz="1467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" name="Graphic 20" descr="Agriculture outline">
            <a:extLst>
              <a:ext uri="{FF2B5EF4-FFF2-40B4-BE49-F238E27FC236}">
                <a16:creationId xmlns:a16="http://schemas.microsoft.com/office/drawing/2014/main" id="{CC264395-1152-AC23-9AB3-F442B8E396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13455" y="5424525"/>
            <a:ext cx="552982" cy="58336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DE48330-5205-5D0B-B5E9-E80823E12EFD}"/>
              </a:ext>
            </a:extLst>
          </p:cNvPr>
          <p:cNvSpPr txBox="1"/>
          <p:nvPr/>
        </p:nvSpPr>
        <p:spPr>
          <a:xfrm>
            <a:off x="1589220" y="5571774"/>
            <a:ext cx="16017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FFFF"/>
                </a:solidFill>
                <a:latin typeface="Arial" panose="020B0604020202020204"/>
              </a:rPr>
              <a:t>Sustainable</a:t>
            </a:r>
          </a:p>
        </p:txBody>
      </p:sp>
      <p:sp>
        <p:nvSpPr>
          <p:cNvPr id="23" name="Google Shape;135;g11df5f6b942_0_239">
            <a:extLst>
              <a:ext uri="{FF2B5EF4-FFF2-40B4-BE49-F238E27FC236}">
                <a16:creationId xmlns:a16="http://schemas.microsoft.com/office/drawing/2014/main" id="{1F689F45-8F34-8C55-39A4-2E574FAA8DC6}"/>
              </a:ext>
            </a:extLst>
          </p:cNvPr>
          <p:cNvSpPr/>
          <p:nvPr/>
        </p:nvSpPr>
        <p:spPr>
          <a:xfrm>
            <a:off x="4690600" y="5249722"/>
            <a:ext cx="7028702" cy="1095214"/>
          </a:xfrm>
          <a:prstGeom prst="roundRect">
            <a:avLst>
              <a:gd name="adj" fmla="val 50000"/>
            </a:avLst>
          </a:prstGeom>
          <a:solidFill>
            <a:srgbClr val="26A6C0"/>
          </a:solidFill>
          <a:ln>
            <a:noFill/>
          </a:ln>
        </p:spPr>
        <p:txBody>
          <a:bodyPr spcFirstLastPara="1" wrap="square" lIns="360000" tIns="72000" rIns="0" bIns="72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Reduces need for patient and support network travel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Reduces need for clinical staff travel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Supports achievement of Net Zero targets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4" name="Graphic 13" descr="Bar graph with upward trend with solid fill">
            <a:extLst>
              <a:ext uri="{FF2B5EF4-FFF2-40B4-BE49-F238E27FC236}">
                <a16:creationId xmlns:a16="http://schemas.microsoft.com/office/drawing/2014/main" id="{30D6875B-421D-C69B-65BE-52668BF7D3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4521" y="3038072"/>
            <a:ext cx="552982" cy="484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070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D28E8-4833-7DD8-E576-2F58939EB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9542F-E9F8-FB84-E808-44FBB7A0F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29783"/>
          </a:xfrm>
        </p:spPr>
        <p:txBody>
          <a:bodyPr/>
          <a:lstStyle/>
          <a:p>
            <a:r>
              <a:rPr lang="en-GB" b="1" spc="-40" dirty="0"/>
              <a:t>Respiratory virtual ward patient groups</a:t>
            </a:r>
            <a:endParaRPr lang="en-GB" b="1" dirty="0"/>
          </a:p>
        </p:txBody>
      </p:sp>
      <p:sp>
        <p:nvSpPr>
          <p:cNvPr id="5" name="Google Shape;289;p53">
            <a:extLst>
              <a:ext uri="{FF2B5EF4-FFF2-40B4-BE49-F238E27FC236}">
                <a16:creationId xmlns:a16="http://schemas.microsoft.com/office/drawing/2014/main" id="{A5140667-478A-D90B-232F-5E39A56D020A}"/>
              </a:ext>
            </a:extLst>
          </p:cNvPr>
          <p:cNvSpPr/>
          <p:nvPr/>
        </p:nvSpPr>
        <p:spPr>
          <a:xfrm>
            <a:off x="1915300" y="1634738"/>
            <a:ext cx="3375788" cy="3926909"/>
          </a:xfrm>
          <a:prstGeom prst="rect">
            <a:avLst/>
          </a:prstGeom>
          <a:solidFill>
            <a:srgbClr val="003087"/>
          </a:solidFill>
          <a:ln w="28575" cap="flat" cmpd="sng">
            <a:solidFill>
              <a:srgbClr val="0030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GB" sz="2400" b="1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Admission avoidance</a:t>
            </a:r>
          </a:p>
          <a:p>
            <a:pPr defTabSz="1219170">
              <a:buClr>
                <a:srgbClr val="000000"/>
              </a:buClr>
            </a:pPr>
            <a:endParaRPr lang="en-GB" sz="2130" kern="0" dirty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r>
              <a:rPr lang="en-GB" sz="2000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Patients with a primary respiratory diagnosis who have had a face-to-face clinical assessment and need further monitoring and follow up but do not require immediate hospital admission</a:t>
            </a:r>
            <a:endParaRPr sz="2000" kern="0" dirty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" name="Google Shape;304;p53">
            <a:extLst>
              <a:ext uri="{FF2B5EF4-FFF2-40B4-BE49-F238E27FC236}">
                <a16:creationId xmlns:a16="http://schemas.microsoft.com/office/drawing/2014/main" id="{D5009702-457B-0E08-40C1-AF85DE7CC0E7}"/>
              </a:ext>
            </a:extLst>
          </p:cNvPr>
          <p:cNvSpPr/>
          <p:nvPr/>
        </p:nvSpPr>
        <p:spPr>
          <a:xfrm>
            <a:off x="6947921" y="1690688"/>
            <a:ext cx="3328779" cy="3926909"/>
          </a:xfrm>
          <a:prstGeom prst="rect">
            <a:avLst/>
          </a:prstGeom>
          <a:solidFill>
            <a:srgbClr val="005EB8"/>
          </a:solidFill>
          <a:ln w="28575" cap="flat" cmpd="sng">
            <a:solidFill>
              <a:srgbClr val="005E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GB" sz="2400" b="1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Early supported discharge</a:t>
            </a:r>
            <a:endParaRPr sz="2400" b="1" kern="0" dirty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endParaRPr sz="1600" kern="0" dirty="0">
              <a:solidFill>
                <a:srgbClr val="FFFFFF"/>
              </a:solidFill>
              <a:latin typeface="Arial"/>
              <a:cs typeface="Arial"/>
              <a:sym typeface="Arial"/>
            </a:endParaRPr>
          </a:p>
          <a:p>
            <a:pPr defTabSz="1219170">
              <a:buClr>
                <a:srgbClr val="000000"/>
              </a:buClr>
            </a:pPr>
            <a:r>
              <a:rPr lang="en-GB" sz="2000" kern="0" dirty="0">
                <a:solidFill>
                  <a:srgbClr val="FFFFFF"/>
                </a:solidFill>
                <a:latin typeface="Arial"/>
                <a:cs typeface="Arial"/>
                <a:sym typeface="Arial"/>
              </a:rPr>
              <a:t>Patients who have had an inpatient episode of care in hospital with a primary respiratory diagnosis and are clinically stable or improving  </a:t>
            </a:r>
            <a:endParaRPr sz="2000" kern="0" dirty="0">
              <a:solidFill>
                <a:srgbClr val="FFFFFF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7" name="Google Shape;290;p53">
            <a:extLst>
              <a:ext uri="{FF2B5EF4-FFF2-40B4-BE49-F238E27FC236}">
                <a16:creationId xmlns:a16="http://schemas.microsoft.com/office/drawing/2014/main" id="{5A2B45B8-2A0D-F194-4C58-8C1BD8F5C9F7}"/>
              </a:ext>
            </a:extLst>
          </p:cNvPr>
          <p:cNvCxnSpPr>
            <a:cxnSpLocks/>
          </p:cNvCxnSpPr>
          <p:nvPr/>
        </p:nvCxnSpPr>
        <p:spPr>
          <a:xfrm flipV="1">
            <a:off x="3544540" y="5561646"/>
            <a:ext cx="0" cy="218510"/>
          </a:xfrm>
          <a:prstGeom prst="straightConnector1">
            <a:avLst/>
          </a:prstGeom>
          <a:noFill/>
          <a:ln w="28575" cap="flat" cmpd="sng">
            <a:solidFill>
              <a:srgbClr val="00308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" name="Google Shape;291;p53">
            <a:extLst>
              <a:ext uri="{FF2B5EF4-FFF2-40B4-BE49-F238E27FC236}">
                <a16:creationId xmlns:a16="http://schemas.microsoft.com/office/drawing/2014/main" id="{51D585AC-7017-E474-3389-BC3D094D0B77}"/>
              </a:ext>
            </a:extLst>
          </p:cNvPr>
          <p:cNvCxnSpPr>
            <a:cxnSpLocks/>
          </p:cNvCxnSpPr>
          <p:nvPr/>
        </p:nvCxnSpPr>
        <p:spPr>
          <a:xfrm flipV="1">
            <a:off x="8699263" y="5290855"/>
            <a:ext cx="0" cy="489301"/>
          </a:xfrm>
          <a:prstGeom prst="straightConnector1">
            <a:avLst/>
          </a:prstGeom>
          <a:noFill/>
          <a:ln w="28575" cap="flat" cmpd="sng">
            <a:solidFill>
              <a:srgbClr val="005EB8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Google Shape;294;p53">
            <a:extLst>
              <a:ext uri="{FF2B5EF4-FFF2-40B4-BE49-F238E27FC236}">
                <a16:creationId xmlns:a16="http://schemas.microsoft.com/office/drawing/2014/main" id="{F0168777-F483-8EA0-2FD8-ECCB11A82860}"/>
              </a:ext>
            </a:extLst>
          </p:cNvPr>
          <p:cNvSpPr/>
          <p:nvPr/>
        </p:nvSpPr>
        <p:spPr>
          <a:xfrm>
            <a:off x="3064540" y="5780156"/>
            <a:ext cx="960000" cy="823955"/>
          </a:xfrm>
          <a:prstGeom prst="ellipse">
            <a:avLst/>
          </a:prstGeom>
          <a:noFill/>
          <a:ln w="28575" cap="flat" cmpd="sng">
            <a:solidFill>
              <a:srgbClr val="002D8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" name="Google Shape;297;p53">
            <a:extLst>
              <a:ext uri="{FF2B5EF4-FFF2-40B4-BE49-F238E27FC236}">
                <a16:creationId xmlns:a16="http://schemas.microsoft.com/office/drawing/2014/main" id="{7FBA6AC2-A84D-380A-DAA0-063D266FD3E6}"/>
              </a:ext>
            </a:extLst>
          </p:cNvPr>
          <p:cNvSpPr/>
          <p:nvPr/>
        </p:nvSpPr>
        <p:spPr>
          <a:xfrm>
            <a:off x="8257941" y="5780155"/>
            <a:ext cx="882644" cy="823955"/>
          </a:xfrm>
          <a:prstGeom prst="ellipse">
            <a:avLst/>
          </a:prstGeom>
          <a:noFill/>
          <a:ln w="28575" cap="flat" cmpd="sng">
            <a:solidFill>
              <a:srgbClr val="005E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12" name="Google Shape;373;p55">
            <a:extLst>
              <a:ext uri="{FF2B5EF4-FFF2-40B4-BE49-F238E27FC236}">
                <a16:creationId xmlns:a16="http://schemas.microsoft.com/office/drawing/2014/main" id="{2CD90825-4B1C-36F9-C7F6-0102E5EE955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50184" y="5875932"/>
            <a:ext cx="583876" cy="632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27;p81">
            <a:extLst>
              <a:ext uri="{FF2B5EF4-FFF2-40B4-BE49-F238E27FC236}">
                <a16:creationId xmlns:a16="http://schemas.microsoft.com/office/drawing/2014/main" id="{971CF999-A33D-6C30-D34B-FF4E148F598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57946" y="5763002"/>
            <a:ext cx="882639" cy="7238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78342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818C58DE-BCB5-7721-B8BB-741046D708A7}"/>
              </a:ext>
            </a:extLst>
          </p:cNvPr>
          <p:cNvSpPr txBox="1">
            <a:spLocks/>
          </p:cNvSpPr>
          <p:nvPr/>
        </p:nvSpPr>
        <p:spPr>
          <a:xfrm>
            <a:off x="432000" y="432000"/>
            <a:ext cx="11404154" cy="86518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600" b="1" spc="-40" dirty="0">
                <a:latin typeface="Arial" panose="020B0604020202020204" pitchFamily="34" charset="0"/>
                <a:cs typeface="Arial" panose="020B0604020202020204" pitchFamily="34" charset="0"/>
              </a:rPr>
              <a:t>Remote monitoring technology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EB093F-A355-A6EE-1E86-5C30466D1D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680" y="1233331"/>
            <a:ext cx="5944259" cy="5096349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C8494BF-7151-2178-9DC8-F691233015C3}"/>
              </a:ext>
            </a:extLst>
          </p:cNvPr>
          <p:cNvSpPr/>
          <p:nvPr/>
        </p:nvSpPr>
        <p:spPr>
          <a:xfrm>
            <a:off x="6479199" y="1502033"/>
            <a:ext cx="4815840" cy="4961374"/>
          </a:xfrm>
          <a:prstGeom prst="roundRect">
            <a:avLst/>
          </a:prstGeom>
          <a:solidFill>
            <a:srgbClr val="EBF5FF"/>
          </a:solidFill>
          <a:ln>
            <a:solidFill>
              <a:srgbClr val="DDEE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Current Health™ technology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Home hub with multi-SIM card to automatically connect to mobile data networks detected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Back up ethernet cable to connect to home wi-fi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Continuous monitoring wearable device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Android tablet and stand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Charging hub for all devices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6275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77D565-6A1D-C6F6-15B9-CCF6A1ACD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89355"/>
          </a:xfrm>
        </p:spPr>
        <p:txBody>
          <a:bodyPr/>
          <a:lstStyle/>
          <a:p>
            <a:r>
              <a:rPr kumimoji="0" lang="en-GB" sz="3600" b="1" i="0" u="none" strike="noStrike" kern="1200" cap="none" spc="-4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Connected devices</a:t>
            </a:r>
            <a:endParaRPr lang="en-GB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173A408-2BA0-8A8E-923F-E2029AFD25AD}"/>
              </a:ext>
            </a:extLst>
          </p:cNvPr>
          <p:cNvSpPr/>
          <p:nvPr/>
        </p:nvSpPr>
        <p:spPr>
          <a:xfrm>
            <a:off x="203200" y="1297186"/>
            <a:ext cx="7006107" cy="4976614"/>
          </a:xfrm>
          <a:prstGeom prst="roundRect">
            <a:avLst/>
          </a:prstGeom>
          <a:solidFill>
            <a:srgbClr val="E3F5F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3CAA5B4-369C-2180-AF87-A56753E5F130}"/>
              </a:ext>
            </a:extLst>
          </p:cNvPr>
          <p:cNvSpPr txBox="1"/>
          <p:nvPr/>
        </p:nvSpPr>
        <p:spPr>
          <a:xfrm>
            <a:off x="2011680" y="1565534"/>
            <a:ext cx="422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425563"/>
                </a:solidFill>
                <a:latin typeface="Arial" panose="020B0604020202020204"/>
              </a:rPr>
              <a:t>Continuous monitoring wearable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A2106A-4269-BC9A-88C3-A54D90D44E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66" y="2033731"/>
            <a:ext cx="6656374" cy="3750748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921AE90-B313-5558-AA32-73BC93B07FBA}"/>
              </a:ext>
            </a:extLst>
          </p:cNvPr>
          <p:cNvSpPr/>
          <p:nvPr/>
        </p:nvSpPr>
        <p:spPr>
          <a:xfrm>
            <a:off x="7384174" y="1189278"/>
            <a:ext cx="4599670" cy="4976614"/>
          </a:xfrm>
          <a:prstGeom prst="roundRect">
            <a:avLst/>
          </a:prstGeom>
          <a:solidFill>
            <a:srgbClr val="EBF5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085744-09CE-BCD3-1BB6-02CD2721C0B9}"/>
              </a:ext>
            </a:extLst>
          </p:cNvPr>
          <p:cNvSpPr txBox="1"/>
          <p:nvPr/>
        </p:nvSpPr>
        <p:spPr>
          <a:xfrm>
            <a:off x="8214741" y="1565534"/>
            <a:ext cx="3220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425563"/>
                </a:solidFill>
                <a:latin typeface="Arial" panose="020B0604020202020204"/>
              </a:rPr>
              <a:t>Blue tooth connected blood pressure cuff and spirometer</a:t>
            </a:r>
          </a:p>
        </p:txBody>
      </p:sp>
      <p:pic>
        <p:nvPicPr>
          <p:cNvPr id="8" name="Picture 1">
            <a:extLst>
              <a:ext uri="{FF2B5EF4-FFF2-40B4-BE49-F238E27FC236}">
                <a16:creationId xmlns:a16="http://schemas.microsoft.com/office/drawing/2014/main" id="{269B52AA-E921-434B-F63A-742073ACF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4555" y="2555653"/>
            <a:ext cx="1912940" cy="1746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">
            <a:extLst>
              <a:ext uri="{FF2B5EF4-FFF2-40B4-BE49-F238E27FC236}">
                <a16:creationId xmlns:a16="http://schemas.microsoft.com/office/drawing/2014/main" id="{D5B0C6DC-B5DE-89C8-B510-A2781788F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2362" y="3913655"/>
            <a:ext cx="2066920" cy="1755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35886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EFD64FB-AC76-8F00-5537-0AFB6665F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288" y="3039405"/>
            <a:ext cx="5574312" cy="1325563"/>
          </a:xfrm>
        </p:spPr>
        <p:txBody>
          <a:bodyPr/>
          <a:lstStyle/>
          <a:p>
            <a:r>
              <a:rPr lang="en-GB" dirty="0"/>
              <a:t>Remote monitoring equipment video</a:t>
            </a:r>
          </a:p>
        </p:txBody>
      </p:sp>
    </p:spTree>
    <p:extLst>
      <p:ext uri="{BB962C8B-B14F-4D97-AF65-F5344CB8AC3E}">
        <p14:creationId xmlns:p14="http://schemas.microsoft.com/office/powerpoint/2010/main" val="482128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cute respiratory care in a technology enabled virtual ward">
            <a:hlinkClick r:id="" action="ppaction://media"/>
            <a:extLst>
              <a:ext uri="{FF2B5EF4-FFF2-40B4-BE49-F238E27FC236}">
                <a16:creationId xmlns:a16="http://schemas.microsoft.com/office/drawing/2014/main" id="{A0CCB81A-78DA-52F0-A1F1-E521DA9735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331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1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53159-810F-AE4B-8F02-B1455AED2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39" y="365125"/>
            <a:ext cx="10515600" cy="1325563"/>
          </a:xfrm>
        </p:spPr>
        <p:txBody>
          <a:bodyPr/>
          <a:lstStyle/>
          <a:p>
            <a:r>
              <a:rPr lang="en-GB" b="1" spc="-40" dirty="0"/>
              <a:t>Onboarding process</a:t>
            </a:r>
            <a:endParaRPr lang="en-GB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E35892-8FAA-7200-B831-A9C3B8070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939" y="1690688"/>
            <a:ext cx="11260121" cy="461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4515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9B5E7D-474B-4081-2E9B-5A3227626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160" y="264158"/>
            <a:ext cx="10515600" cy="1325563"/>
          </a:xfrm>
        </p:spPr>
        <p:txBody>
          <a:bodyPr/>
          <a:lstStyle/>
          <a:p>
            <a:r>
              <a:rPr kumimoji="0" lang="en-GB" sz="3600" b="1" i="0" u="none" strike="noStrike" kern="1200" cap="none" spc="-4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Proactive patient monitoring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3910D3-9D8A-ED9A-1A99-C2877D446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02" y="1589721"/>
            <a:ext cx="11250595" cy="457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0236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AABA6-EAC0-74A8-980E-0E81FD09A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991" y="294005"/>
            <a:ext cx="10515600" cy="1325563"/>
          </a:xfrm>
        </p:spPr>
        <p:txBody>
          <a:bodyPr/>
          <a:lstStyle/>
          <a:p>
            <a:r>
              <a:rPr kumimoji="0" lang="en-GB" sz="3600" b="1" i="0" u="none" strike="noStrike" kern="1200" cap="none" spc="-4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Seven respiratory pathways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E7AA52-83E4-22DB-D5B0-3907387360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991" y="1286408"/>
            <a:ext cx="11345858" cy="5277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488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3F2C4-3CBE-E147-617A-71E16F570F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520" y="343455"/>
            <a:ext cx="10515600" cy="1048564"/>
          </a:xfrm>
        </p:spPr>
        <p:txBody>
          <a:bodyPr/>
          <a:lstStyle/>
          <a:p>
            <a:r>
              <a:rPr kumimoji="0" lang="en-GB" sz="3600" b="1" i="0" u="none" strike="noStrike" kern="1200" cap="none" spc="-4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Clinical dashboard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6CD035-D313-657B-B554-DFF44F3D5B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24" y="1295401"/>
            <a:ext cx="10515600" cy="5024120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8620027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0FD44-8500-F00C-6995-A18FA2053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688" y="2766218"/>
            <a:ext cx="5574312" cy="1325563"/>
          </a:xfrm>
        </p:spPr>
        <p:txBody>
          <a:bodyPr/>
          <a:lstStyle/>
          <a:p>
            <a:r>
              <a:rPr lang="en-GB" dirty="0"/>
              <a:t>Virtual ward activity</a:t>
            </a:r>
          </a:p>
        </p:txBody>
      </p:sp>
    </p:spTree>
    <p:extLst>
      <p:ext uri="{BB962C8B-B14F-4D97-AF65-F5344CB8AC3E}">
        <p14:creationId xmlns:p14="http://schemas.microsoft.com/office/powerpoint/2010/main" val="14036049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FF5637-EF60-EFD7-4905-0B894BCC67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Patient demographics </a:t>
            </a:r>
            <a:endParaRPr lang="en-GB" dirty="0"/>
          </a:p>
        </p:txBody>
      </p:sp>
      <p:sp>
        <p:nvSpPr>
          <p:cNvPr id="3" name="Google Shape;408;p56">
            <a:extLst>
              <a:ext uri="{FF2B5EF4-FFF2-40B4-BE49-F238E27FC236}">
                <a16:creationId xmlns:a16="http://schemas.microsoft.com/office/drawing/2014/main" id="{F6709D8D-E47B-4421-29E0-87DC4DB5C33D}"/>
              </a:ext>
            </a:extLst>
          </p:cNvPr>
          <p:cNvSpPr/>
          <p:nvPr/>
        </p:nvSpPr>
        <p:spPr>
          <a:xfrm>
            <a:off x="1354546" y="1798994"/>
            <a:ext cx="1400451" cy="1492194"/>
          </a:xfrm>
          <a:prstGeom prst="ellipse">
            <a:avLst/>
          </a:prstGeom>
          <a:noFill/>
          <a:ln w="38100" cap="flat" cmpd="sng">
            <a:solidFill>
              <a:srgbClr val="0030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 defTabSz="913697">
              <a:buClr>
                <a:srgbClr val="000000"/>
              </a:buClr>
              <a:buSzPts val="1400"/>
              <a:defRPr/>
            </a:pPr>
            <a:endParaRPr sz="1867" kern="0">
              <a:solidFill>
                <a:srgbClr val="000000"/>
              </a:solidFill>
              <a:latin typeface="Arial" panose="020B0604020202020204"/>
              <a:ea typeface="Arial"/>
              <a:cs typeface="Arial"/>
              <a:sym typeface="Arial"/>
            </a:endParaRPr>
          </a:p>
        </p:txBody>
      </p:sp>
      <p:pic>
        <p:nvPicPr>
          <p:cNvPr id="4" name="Graphic 3" descr="Man outline">
            <a:extLst>
              <a:ext uri="{FF2B5EF4-FFF2-40B4-BE49-F238E27FC236}">
                <a16:creationId xmlns:a16="http://schemas.microsoft.com/office/drawing/2014/main" id="{8C1425A3-E551-7C0E-1CEB-CD322A67ED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97571" y="2050352"/>
            <a:ext cx="914400" cy="91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6F3E84A-2E0D-F7DC-A2C4-26D5B5EB8859}"/>
              </a:ext>
            </a:extLst>
          </p:cNvPr>
          <p:cNvSpPr txBox="1"/>
          <p:nvPr/>
        </p:nvSpPr>
        <p:spPr>
          <a:xfrm>
            <a:off x="1354546" y="3429000"/>
            <a:ext cx="1327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00A296"/>
                </a:solidFill>
                <a:latin typeface="Arial" panose="020B0604020202020204"/>
              </a:rPr>
              <a:t>24</a:t>
            </a:r>
            <a:r>
              <a:rPr lang="en-GB" dirty="0">
                <a:solidFill>
                  <a:srgbClr val="231F20"/>
                </a:solidFill>
                <a:latin typeface="Arial" panose="020B0604020202020204"/>
              </a:rPr>
              <a:t> </a:t>
            </a:r>
            <a:r>
              <a:rPr lang="en-GB" dirty="0">
                <a:solidFill>
                  <a:srgbClr val="425563"/>
                </a:solidFill>
                <a:latin typeface="Arial" panose="020B0604020202020204"/>
              </a:rPr>
              <a:t>males</a:t>
            </a:r>
          </a:p>
        </p:txBody>
      </p:sp>
      <p:sp>
        <p:nvSpPr>
          <p:cNvPr id="6" name="Google Shape;408;p56">
            <a:extLst>
              <a:ext uri="{FF2B5EF4-FFF2-40B4-BE49-F238E27FC236}">
                <a16:creationId xmlns:a16="http://schemas.microsoft.com/office/drawing/2014/main" id="{3DCD7447-9C95-8C69-6D91-64967A7193A7}"/>
              </a:ext>
            </a:extLst>
          </p:cNvPr>
          <p:cNvSpPr/>
          <p:nvPr/>
        </p:nvSpPr>
        <p:spPr>
          <a:xfrm>
            <a:off x="1354546" y="4044354"/>
            <a:ext cx="1400451" cy="1492194"/>
          </a:xfrm>
          <a:prstGeom prst="ellipse">
            <a:avLst/>
          </a:prstGeom>
          <a:noFill/>
          <a:ln w="38100" cap="flat" cmpd="sng">
            <a:solidFill>
              <a:srgbClr val="0030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 defTabSz="913697">
              <a:buClr>
                <a:srgbClr val="000000"/>
              </a:buClr>
              <a:buSzPts val="1400"/>
              <a:defRPr/>
            </a:pPr>
            <a:endParaRPr sz="1867" kern="0">
              <a:solidFill>
                <a:srgbClr val="000000"/>
              </a:solidFill>
              <a:latin typeface="Arial" panose="020B0604020202020204"/>
              <a:ea typeface="Arial"/>
              <a:cs typeface="Arial"/>
              <a:sym typeface="Arial"/>
            </a:endParaRPr>
          </a:p>
        </p:txBody>
      </p:sp>
      <p:pic>
        <p:nvPicPr>
          <p:cNvPr id="7" name="Graphic 6" descr="Woman outline">
            <a:extLst>
              <a:ext uri="{FF2B5EF4-FFF2-40B4-BE49-F238E27FC236}">
                <a16:creationId xmlns:a16="http://schemas.microsoft.com/office/drawing/2014/main" id="{914A8318-7832-D41B-DC0B-A0937BC753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97571" y="4241800"/>
            <a:ext cx="914400" cy="9144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50909C5-D639-29DA-B591-29D027CF2016}"/>
              </a:ext>
            </a:extLst>
          </p:cNvPr>
          <p:cNvSpPr txBox="1"/>
          <p:nvPr/>
        </p:nvSpPr>
        <p:spPr>
          <a:xfrm>
            <a:off x="1276897" y="5597904"/>
            <a:ext cx="1327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00A296"/>
                </a:solidFill>
                <a:latin typeface="Arial" panose="020B0604020202020204"/>
              </a:rPr>
              <a:t>26</a:t>
            </a:r>
            <a:r>
              <a:rPr lang="en-GB" dirty="0">
                <a:solidFill>
                  <a:srgbClr val="231F20"/>
                </a:solidFill>
                <a:latin typeface="Arial" panose="020B0604020202020204"/>
              </a:rPr>
              <a:t> </a:t>
            </a:r>
            <a:r>
              <a:rPr lang="en-GB" dirty="0">
                <a:solidFill>
                  <a:srgbClr val="425563"/>
                </a:solidFill>
                <a:latin typeface="Arial" panose="020B0604020202020204"/>
              </a:rPr>
              <a:t>females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A5EB41D0-D598-3C22-0E09-EF8FE6D08AD7}"/>
              </a:ext>
            </a:extLst>
          </p:cNvPr>
          <p:cNvGraphicFramePr>
            <a:graphicFrameLocks/>
          </p:cNvGraphicFramePr>
          <p:nvPr/>
        </p:nvGraphicFramePr>
        <p:xfrm>
          <a:off x="4582160" y="1532619"/>
          <a:ext cx="7104816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453ED2CA-0F11-8B9C-49F5-1E7296EFB47A}"/>
              </a:ext>
            </a:extLst>
          </p:cNvPr>
          <p:cNvSpPr txBox="1"/>
          <p:nvPr/>
        </p:nvSpPr>
        <p:spPr>
          <a:xfrm>
            <a:off x="5496560" y="5944517"/>
            <a:ext cx="4754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425563"/>
                </a:solidFill>
                <a:latin typeface="Arial" panose="020B0604020202020204"/>
              </a:rPr>
              <a:t>Median patient age = </a:t>
            </a:r>
            <a:r>
              <a:rPr lang="en-GB" b="1" dirty="0">
                <a:solidFill>
                  <a:srgbClr val="00A499"/>
                </a:solidFill>
                <a:latin typeface="Arial" panose="020B0604020202020204"/>
              </a:rPr>
              <a:t>62 years</a:t>
            </a:r>
            <a:r>
              <a:rPr lang="en-GB" dirty="0">
                <a:solidFill>
                  <a:srgbClr val="00A499"/>
                </a:solidFill>
                <a:latin typeface="Arial" panose="020B0604020202020204"/>
              </a:rPr>
              <a:t> </a:t>
            </a:r>
            <a:r>
              <a:rPr lang="en-GB" dirty="0">
                <a:solidFill>
                  <a:srgbClr val="231F20"/>
                </a:solidFill>
                <a:latin typeface="Arial" panose="020B0604020202020204"/>
              </a:rPr>
              <a:t>(range 18-84)</a:t>
            </a:r>
          </a:p>
        </p:txBody>
      </p:sp>
    </p:spTree>
    <p:extLst>
      <p:ext uri="{BB962C8B-B14F-4D97-AF65-F5344CB8AC3E}">
        <p14:creationId xmlns:p14="http://schemas.microsoft.com/office/powerpoint/2010/main" val="4141391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B3F75-C894-5CF8-7EBB-7959851E5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306" y="298232"/>
            <a:ext cx="10515600" cy="1138555"/>
          </a:xfrm>
        </p:spPr>
        <p:txBody>
          <a:bodyPr/>
          <a:lstStyle/>
          <a:p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Patients’ place of residence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BC3CB4-3382-20A0-9ED6-F533016629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306" y="1436786"/>
            <a:ext cx="10131214" cy="4697439"/>
          </a:xfrm>
          <a:prstGeom prst="rect">
            <a:avLst/>
          </a:prstGeom>
          <a:ln w="12700">
            <a:solidFill>
              <a:srgbClr val="003087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C69ACA-EE09-7493-31FB-89B07476F485}"/>
              </a:ext>
            </a:extLst>
          </p:cNvPr>
          <p:cNvSpPr txBox="1"/>
          <p:nvPr/>
        </p:nvSpPr>
        <p:spPr>
          <a:xfrm>
            <a:off x="510963" y="6190436"/>
            <a:ext cx="10629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Median travel distance from patient’s residence to Borders General Hospital  = </a:t>
            </a: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A49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17 miles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0A499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(range 3-40)</a:t>
            </a:r>
          </a:p>
        </p:txBody>
      </p:sp>
    </p:spTree>
    <p:extLst>
      <p:ext uri="{BB962C8B-B14F-4D97-AF65-F5344CB8AC3E}">
        <p14:creationId xmlns:p14="http://schemas.microsoft.com/office/powerpoint/2010/main" val="29689287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C7DB1-C9FB-CE67-F654-CFD34BB66F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Respiratory virtual ward admissions</a:t>
            </a:r>
            <a:endParaRPr lang="en-GB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1F8B1E8D-70BD-5EC7-1E95-A871DB3660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2223631"/>
              </p:ext>
            </p:extLst>
          </p:nvPr>
        </p:nvGraphicFramePr>
        <p:xfrm>
          <a:off x="838200" y="1491319"/>
          <a:ext cx="5491357" cy="424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EAEA002E-DAB0-B900-2665-1253DFEEB53B}"/>
              </a:ext>
            </a:extLst>
          </p:cNvPr>
          <p:cNvSpPr/>
          <p:nvPr/>
        </p:nvSpPr>
        <p:spPr>
          <a:xfrm>
            <a:off x="6761357" y="1560238"/>
            <a:ext cx="2199640" cy="1620520"/>
          </a:xfrm>
          <a:prstGeom prst="rect">
            <a:avLst/>
          </a:prstGeom>
          <a:noFill/>
          <a:ln w="38100" cap="flat" cmpd="sng" algn="ctr">
            <a:solidFill>
              <a:srgbClr val="00308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7FFBB8-3162-28B5-BE01-2638E84718CC}"/>
              </a:ext>
            </a:extLst>
          </p:cNvPr>
          <p:cNvSpPr txBox="1"/>
          <p:nvPr/>
        </p:nvSpPr>
        <p:spPr>
          <a:xfrm>
            <a:off x="7005074" y="2197300"/>
            <a:ext cx="19559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rgbClr val="00A499"/>
                </a:solidFill>
                <a:latin typeface="Arial"/>
              </a:rPr>
              <a:t>52 </a:t>
            </a:r>
            <a:r>
              <a:rPr lang="en-GB" b="1" dirty="0">
                <a:solidFill>
                  <a:srgbClr val="425563"/>
                </a:solidFill>
                <a:latin typeface="Arial"/>
              </a:rPr>
              <a:t>admissions </a:t>
            </a:r>
            <a:endParaRPr lang="en-GB" dirty="0">
              <a:solidFill>
                <a:srgbClr val="425563"/>
              </a:solidFill>
              <a:latin typeface="Arial" panose="020B060402020202020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2FBF95-CD0E-803B-8305-966799363DFA}"/>
              </a:ext>
            </a:extLst>
          </p:cNvPr>
          <p:cNvSpPr/>
          <p:nvPr/>
        </p:nvSpPr>
        <p:spPr>
          <a:xfrm>
            <a:off x="9636514" y="1560238"/>
            <a:ext cx="2199640" cy="1620520"/>
          </a:xfrm>
          <a:prstGeom prst="rect">
            <a:avLst/>
          </a:prstGeom>
          <a:noFill/>
          <a:ln w="38100" cap="flat" cmpd="sng" algn="ctr">
            <a:solidFill>
              <a:srgbClr val="00308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66028E-C55E-1A11-088A-C9FFC184558B}"/>
              </a:ext>
            </a:extLst>
          </p:cNvPr>
          <p:cNvSpPr txBox="1"/>
          <p:nvPr/>
        </p:nvSpPr>
        <p:spPr>
          <a:xfrm>
            <a:off x="9880231" y="2197300"/>
            <a:ext cx="17529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rgbClr val="00A499"/>
                </a:solidFill>
                <a:latin typeface="Arial"/>
              </a:rPr>
              <a:t>50 </a:t>
            </a:r>
            <a:r>
              <a:rPr lang="en-GB" b="1" dirty="0">
                <a:solidFill>
                  <a:srgbClr val="425563"/>
                </a:solidFill>
                <a:latin typeface="Arial"/>
              </a:rPr>
              <a:t>unique patients </a:t>
            </a:r>
            <a:endParaRPr lang="en-GB" dirty="0">
              <a:solidFill>
                <a:srgbClr val="425563"/>
              </a:solidFill>
              <a:latin typeface="Arial" panose="020B06040202020202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03772E0-0AF6-46B7-07B7-AC0E45170B8A}"/>
              </a:ext>
            </a:extLst>
          </p:cNvPr>
          <p:cNvSpPr/>
          <p:nvPr/>
        </p:nvSpPr>
        <p:spPr>
          <a:xfrm>
            <a:off x="6761357" y="4072637"/>
            <a:ext cx="5074797" cy="1620520"/>
          </a:xfrm>
          <a:prstGeom prst="rect">
            <a:avLst/>
          </a:prstGeom>
          <a:noFill/>
          <a:ln w="38100" cap="flat" cmpd="sng" algn="ctr">
            <a:solidFill>
              <a:srgbClr val="00308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9E1371-D94E-E628-0C35-260B2C3793D3}"/>
              </a:ext>
            </a:extLst>
          </p:cNvPr>
          <p:cNvSpPr txBox="1"/>
          <p:nvPr/>
        </p:nvSpPr>
        <p:spPr>
          <a:xfrm>
            <a:off x="7492754" y="4559731"/>
            <a:ext cx="38864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rgbClr val="425563"/>
                </a:solidFill>
                <a:latin typeface="Arial"/>
              </a:rPr>
              <a:t>Median length of stay =</a:t>
            </a:r>
            <a:r>
              <a:rPr lang="en-GB" b="1" dirty="0">
                <a:solidFill>
                  <a:srgbClr val="231F20"/>
                </a:solidFill>
                <a:latin typeface="Arial"/>
              </a:rPr>
              <a:t> </a:t>
            </a:r>
            <a:r>
              <a:rPr lang="en-GB" b="1" dirty="0">
                <a:solidFill>
                  <a:srgbClr val="00A499"/>
                </a:solidFill>
                <a:latin typeface="Arial"/>
              </a:rPr>
              <a:t>5 </a:t>
            </a:r>
            <a:r>
              <a:rPr lang="en-GB" b="1" dirty="0">
                <a:solidFill>
                  <a:srgbClr val="425563"/>
                </a:solidFill>
                <a:latin typeface="Arial"/>
              </a:rPr>
              <a:t>days (range 3-17)</a:t>
            </a:r>
            <a:endParaRPr lang="en-GB" dirty="0">
              <a:solidFill>
                <a:srgbClr val="425563"/>
              </a:solidFill>
              <a:latin typeface="Arial" panose="020B0604020202020204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AD57B5-069F-C689-6E41-63B803E01BE5}"/>
              </a:ext>
            </a:extLst>
          </p:cNvPr>
          <p:cNvSpPr txBox="1"/>
          <p:nvPr/>
        </p:nvSpPr>
        <p:spPr>
          <a:xfrm>
            <a:off x="1452880" y="5867105"/>
            <a:ext cx="44500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23</a:t>
            </a:r>
            <a:r>
              <a:rPr kumimoji="0" lang="en-GB" sz="1800" b="0" i="0" u="none" strike="noStrike" kern="1200" cap="none" spc="0" normalizeH="0" baseline="3000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rd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January </a:t>
            </a:r>
            <a:r>
              <a:rPr lang="en-GB" dirty="0">
                <a:solidFill>
                  <a:srgbClr val="425563"/>
                </a:solidFill>
                <a:latin typeface="Arial"/>
              </a:rPr>
              <a:t>to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31</a:t>
            </a:r>
            <a:r>
              <a:rPr kumimoji="0" lang="en-GB" sz="1800" b="0" i="0" u="none" strike="noStrike" kern="1200" cap="none" spc="0" normalizeH="0" baseline="3000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st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March 2024</a:t>
            </a:r>
            <a:endParaRPr lang="en-GB" dirty="0">
              <a:solidFill>
                <a:srgbClr val="42556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4378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76B47-438F-13D2-2D15-C3D8ED1C6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120" y="365125"/>
            <a:ext cx="10266680" cy="1096287"/>
          </a:xfrm>
        </p:spPr>
        <p:txBody>
          <a:bodyPr/>
          <a:lstStyle/>
          <a:p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Admission type and referral source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42C6FE-E5D5-B5DC-2383-E11E896A6D6F}"/>
              </a:ext>
            </a:extLst>
          </p:cNvPr>
          <p:cNvSpPr/>
          <p:nvPr/>
        </p:nvSpPr>
        <p:spPr>
          <a:xfrm>
            <a:off x="1224142" y="1589871"/>
            <a:ext cx="2199640" cy="1620520"/>
          </a:xfrm>
          <a:prstGeom prst="rect">
            <a:avLst/>
          </a:prstGeom>
          <a:noFill/>
          <a:ln w="38100" cap="flat" cmpd="sng" algn="ctr">
            <a:solidFill>
              <a:srgbClr val="00308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48FBA6-2515-E5D2-69F8-D07F5F881E5A}"/>
              </a:ext>
            </a:extLst>
          </p:cNvPr>
          <p:cNvSpPr txBox="1"/>
          <p:nvPr/>
        </p:nvSpPr>
        <p:spPr>
          <a:xfrm>
            <a:off x="1709144" y="2169298"/>
            <a:ext cx="1198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A296"/>
                </a:solidFill>
                <a:latin typeface="Arial" panose="020B0604020202020204"/>
              </a:rPr>
              <a:t>36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4DE689-7F12-D0E8-8E54-FA84DC71A955}"/>
              </a:ext>
            </a:extLst>
          </p:cNvPr>
          <p:cNvSpPr txBox="1"/>
          <p:nvPr/>
        </p:nvSpPr>
        <p:spPr>
          <a:xfrm>
            <a:off x="1147942" y="3210390"/>
            <a:ext cx="21996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rgbClr val="425563"/>
                </a:solidFill>
                <a:latin typeface="Arial" panose="020B0604020202020204"/>
              </a:rPr>
              <a:t>Early supported discharge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103B590-7DB6-8168-60DF-A882BAEBE7F5}"/>
              </a:ext>
            </a:extLst>
          </p:cNvPr>
          <p:cNvSpPr/>
          <p:nvPr/>
        </p:nvSpPr>
        <p:spPr>
          <a:xfrm>
            <a:off x="1224142" y="4015367"/>
            <a:ext cx="2123440" cy="1620520"/>
          </a:xfrm>
          <a:prstGeom prst="rect">
            <a:avLst/>
          </a:prstGeom>
          <a:noFill/>
          <a:ln w="38100" cap="flat" cmpd="sng" algn="ctr">
            <a:solidFill>
              <a:srgbClr val="00308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E763322-B5CA-2644-C9FF-3EB81AD133BC}"/>
              </a:ext>
            </a:extLst>
          </p:cNvPr>
          <p:cNvSpPr txBox="1"/>
          <p:nvPr/>
        </p:nvSpPr>
        <p:spPr>
          <a:xfrm>
            <a:off x="1808342" y="4594794"/>
            <a:ext cx="955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00A296"/>
                </a:solidFill>
                <a:latin typeface="Arial" panose="020B0604020202020204"/>
              </a:rPr>
              <a:t>16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8EC631-80FA-3F3A-34E7-76D086BC1C95}"/>
              </a:ext>
            </a:extLst>
          </p:cNvPr>
          <p:cNvSpPr txBox="1"/>
          <p:nvPr/>
        </p:nvSpPr>
        <p:spPr>
          <a:xfrm>
            <a:off x="1147942" y="5706328"/>
            <a:ext cx="20675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rgbClr val="425563"/>
                </a:solidFill>
                <a:latin typeface="Arial" panose="020B0604020202020204"/>
              </a:rPr>
              <a:t>Admission avoidance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F4D82348-2E7D-1D1F-A446-F7283D71FD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1378571"/>
              </p:ext>
            </p:extLst>
          </p:nvPr>
        </p:nvGraphicFramePr>
        <p:xfrm>
          <a:off x="5267325" y="1589871"/>
          <a:ext cx="6308090" cy="447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399396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87EC0-898E-4298-41A7-F59519DBE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Patient pathways</a:t>
            </a:r>
            <a:endParaRPr lang="en-GB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7E6C4B23-F238-8A50-A91A-9F9E5EE8EF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1172685"/>
              </p:ext>
            </p:extLst>
          </p:nvPr>
        </p:nvGraphicFramePr>
        <p:xfrm>
          <a:off x="880946" y="1476400"/>
          <a:ext cx="7596304" cy="44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7C810691-C5EF-3B07-D5EF-794F8E483357}"/>
              </a:ext>
            </a:extLst>
          </p:cNvPr>
          <p:cNvSpPr/>
          <p:nvPr/>
        </p:nvSpPr>
        <p:spPr>
          <a:xfrm>
            <a:off x="9025117" y="2196624"/>
            <a:ext cx="2199640" cy="1620520"/>
          </a:xfrm>
          <a:prstGeom prst="rect">
            <a:avLst/>
          </a:prstGeom>
          <a:noFill/>
          <a:ln w="38100" cap="flat" cmpd="sng" algn="ctr">
            <a:solidFill>
              <a:srgbClr val="00308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D1226A-A1CF-C8C6-B732-9477E0DF6F00}"/>
              </a:ext>
            </a:extLst>
          </p:cNvPr>
          <p:cNvSpPr txBox="1"/>
          <p:nvPr/>
        </p:nvSpPr>
        <p:spPr>
          <a:xfrm>
            <a:off x="9762352" y="2776051"/>
            <a:ext cx="9334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400" b="1" dirty="0">
                <a:solidFill>
                  <a:srgbClr val="00A296"/>
                </a:solidFill>
                <a:latin typeface="Arial" panose="020B0604020202020204"/>
              </a:rPr>
              <a:t>50%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7066C24-A110-2035-9E4E-B4C79D17CE7B}"/>
              </a:ext>
            </a:extLst>
          </p:cNvPr>
          <p:cNvSpPr txBox="1"/>
          <p:nvPr/>
        </p:nvSpPr>
        <p:spPr>
          <a:xfrm>
            <a:off x="8724900" y="4208195"/>
            <a:ext cx="2819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rgbClr val="425563"/>
                </a:solidFill>
                <a:latin typeface="Arial" panose="020B0604020202020204"/>
              </a:rPr>
              <a:t>Patients previously unknown to</a:t>
            </a:r>
          </a:p>
          <a:p>
            <a:pPr algn="ctr"/>
            <a:r>
              <a:rPr lang="en-GB" sz="2000" dirty="0">
                <a:solidFill>
                  <a:srgbClr val="425563"/>
                </a:solidFill>
                <a:latin typeface="Arial" panose="020B0604020202020204"/>
              </a:rPr>
              <a:t>respiratory service</a:t>
            </a:r>
          </a:p>
        </p:txBody>
      </p:sp>
    </p:spTree>
    <p:extLst>
      <p:ext uri="{BB962C8B-B14F-4D97-AF65-F5344CB8AC3E}">
        <p14:creationId xmlns:p14="http://schemas.microsoft.com/office/powerpoint/2010/main" val="33665259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EBC75-0031-3AEB-35A4-BA97E343C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688" y="2766218"/>
            <a:ext cx="5574312" cy="1325563"/>
          </a:xfrm>
        </p:spPr>
        <p:txBody>
          <a:bodyPr/>
          <a:lstStyle/>
          <a:p>
            <a:r>
              <a:rPr lang="en-GB" dirty="0"/>
              <a:t>Interventions and outcomes</a:t>
            </a:r>
          </a:p>
        </p:txBody>
      </p:sp>
    </p:spTree>
    <p:extLst>
      <p:ext uri="{BB962C8B-B14F-4D97-AF65-F5344CB8AC3E}">
        <p14:creationId xmlns:p14="http://schemas.microsoft.com/office/powerpoint/2010/main" val="243009108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A34F2-58FE-4301-C4E6-394AC1D1E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600" y="334645"/>
            <a:ext cx="10515600" cy="1325563"/>
          </a:xfrm>
        </p:spPr>
        <p:txBody>
          <a:bodyPr/>
          <a:lstStyle/>
          <a:p>
            <a:r>
              <a:rPr lang="en-GB" b="1" dirty="0"/>
              <a:t>Clinical consultations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85DADBA-0C14-EB8A-B2CB-834165F708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600" y="1381125"/>
            <a:ext cx="10826750" cy="4829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4838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806370-B293-A9D9-034D-01D5557E1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9518"/>
          </a:xfrm>
        </p:spPr>
        <p:txBody>
          <a:bodyPr/>
          <a:lstStyle/>
          <a:p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Patient outcomes</a:t>
            </a:r>
            <a:endParaRPr lang="en-GB" dirty="0"/>
          </a:p>
        </p:txBody>
      </p:sp>
      <p:sp>
        <p:nvSpPr>
          <p:cNvPr id="3" name="Content Placeholder 15">
            <a:extLst>
              <a:ext uri="{FF2B5EF4-FFF2-40B4-BE49-F238E27FC236}">
                <a16:creationId xmlns:a16="http://schemas.microsoft.com/office/drawing/2014/main" id="{45BC0757-8E9A-C5A2-3AD9-3C31408A25B1}"/>
              </a:ext>
            </a:extLst>
          </p:cNvPr>
          <p:cNvSpPr txBox="1">
            <a:spLocks/>
          </p:cNvSpPr>
          <p:nvPr/>
        </p:nvSpPr>
        <p:spPr>
          <a:xfrm>
            <a:off x="838200" y="1414644"/>
            <a:ext cx="3876040" cy="4820323"/>
          </a:xfrm>
          <a:prstGeom prst="rect">
            <a:avLst/>
          </a:prstGeom>
          <a:solidFill>
            <a:srgbClr val="F0F3F4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srgbClr val="425563"/>
                </a:solidFill>
                <a:latin typeface="Arial" panose="020B0604020202020204"/>
              </a:rPr>
              <a:t>High acuity and complex patients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srgbClr val="425563"/>
                </a:solidFill>
                <a:latin typeface="Arial" panose="020B0604020202020204"/>
              </a:rPr>
              <a:t>432 (77%) of alarms were hypoxia related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srgbClr val="425563"/>
                </a:solidFill>
                <a:latin typeface="Arial" panose="020B0604020202020204"/>
              </a:rPr>
              <a:t>4 out of hours admissions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srgbClr val="425563"/>
                </a:solidFill>
                <a:latin typeface="Arial" panose="020B0604020202020204"/>
              </a:rPr>
              <a:t>1 self-escalation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srgbClr val="425563"/>
                </a:solidFill>
                <a:latin typeface="Arial" panose="020B0604020202020204"/>
              </a:rPr>
              <a:t>2 non-respiratory related admissions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633237-7A70-7B6A-F062-B682E3B4D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240" y="1414644"/>
            <a:ext cx="7268589" cy="4791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2996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C89D4-15C9-38D9-2ADA-EE7869C94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176" y="365125"/>
            <a:ext cx="10515600" cy="1158875"/>
          </a:xfrm>
        </p:spPr>
        <p:txBody>
          <a:bodyPr/>
          <a:lstStyle/>
          <a:p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Our achievements</a:t>
            </a:r>
            <a:endParaRPr lang="en-GB" dirty="0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D4C43D8-757A-0A5E-2623-ED9508074C8B}"/>
              </a:ext>
            </a:extLst>
          </p:cNvPr>
          <p:cNvSpPr/>
          <p:nvPr/>
        </p:nvSpPr>
        <p:spPr>
          <a:xfrm>
            <a:off x="566182" y="1524000"/>
            <a:ext cx="2070440" cy="3556000"/>
          </a:xfrm>
          <a:prstGeom prst="roundRect">
            <a:avLst/>
          </a:prstGeom>
          <a:noFill/>
          <a:ln w="38100" cap="flat" cmpd="sng" algn="ctr">
            <a:solidFill>
              <a:srgbClr val="00308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B1BC3D4-0326-8316-8A6F-F817E80D5A96}"/>
              </a:ext>
            </a:extLst>
          </p:cNvPr>
          <p:cNvSpPr/>
          <p:nvPr/>
        </p:nvSpPr>
        <p:spPr>
          <a:xfrm>
            <a:off x="2804858" y="1524000"/>
            <a:ext cx="2070441" cy="3556000"/>
          </a:xfrm>
          <a:prstGeom prst="roundRect">
            <a:avLst/>
          </a:prstGeom>
          <a:noFill/>
          <a:ln w="38100" cap="flat" cmpd="sng" algn="ctr">
            <a:solidFill>
              <a:srgbClr val="00308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62F450D-6E7D-ED9B-B999-431A3435E39D}"/>
              </a:ext>
            </a:extLst>
          </p:cNvPr>
          <p:cNvSpPr/>
          <p:nvPr/>
        </p:nvSpPr>
        <p:spPr>
          <a:xfrm>
            <a:off x="5015065" y="1524000"/>
            <a:ext cx="2070441" cy="3556000"/>
          </a:xfrm>
          <a:prstGeom prst="roundRect">
            <a:avLst/>
          </a:prstGeom>
          <a:noFill/>
          <a:ln w="38100" cap="flat" cmpd="sng" algn="ctr">
            <a:solidFill>
              <a:srgbClr val="00308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974DFFF-5FA2-11F6-96EF-C98BE828BFF6}"/>
              </a:ext>
            </a:extLst>
          </p:cNvPr>
          <p:cNvSpPr/>
          <p:nvPr/>
        </p:nvSpPr>
        <p:spPr>
          <a:xfrm>
            <a:off x="7225272" y="1524000"/>
            <a:ext cx="2070441" cy="3556000"/>
          </a:xfrm>
          <a:prstGeom prst="roundRect">
            <a:avLst/>
          </a:prstGeom>
          <a:noFill/>
          <a:ln w="38100" cap="flat" cmpd="sng" algn="ctr">
            <a:solidFill>
              <a:srgbClr val="00308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78777F3-E4DC-7206-6F0D-8583FA188795}"/>
              </a:ext>
            </a:extLst>
          </p:cNvPr>
          <p:cNvSpPr/>
          <p:nvPr/>
        </p:nvSpPr>
        <p:spPr>
          <a:xfrm>
            <a:off x="9456383" y="1524000"/>
            <a:ext cx="2070441" cy="3556000"/>
          </a:xfrm>
          <a:prstGeom prst="roundRect">
            <a:avLst/>
          </a:prstGeom>
          <a:noFill/>
          <a:ln w="38100" cap="flat" cmpd="sng" algn="ctr">
            <a:solidFill>
              <a:srgbClr val="00308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Graphic 7" descr="Inpatient outline">
            <a:extLst>
              <a:ext uri="{FF2B5EF4-FFF2-40B4-BE49-F238E27FC236}">
                <a16:creationId xmlns:a16="http://schemas.microsoft.com/office/drawing/2014/main" id="{009E2971-F5B8-8EAA-5DED-1B3A1E7BAB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8313" y="1916783"/>
            <a:ext cx="1152128" cy="1004423"/>
          </a:xfrm>
          <a:prstGeom prst="rect">
            <a:avLst/>
          </a:prstGeom>
        </p:spPr>
      </p:pic>
      <p:pic>
        <p:nvPicPr>
          <p:cNvPr id="9" name="Graphic 8" descr="Agriculture outline">
            <a:extLst>
              <a:ext uri="{FF2B5EF4-FFF2-40B4-BE49-F238E27FC236}">
                <a16:creationId xmlns:a16="http://schemas.microsoft.com/office/drawing/2014/main" id="{05D936D1-FF7F-B51C-939B-FFA20AFF98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82878" y="1942184"/>
            <a:ext cx="914400" cy="979022"/>
          </a:xfrm>
          <a:prstGeom prst="rect">
            <a:avLst/>
          </a:prstGeom>
        </p:spPr>
      </p:pic>
      <p:pic>
        <p:nvPicPr>
          <p:cNvPr id="10" name="Picture 1">
            <a:extLst>
              <a:ext uri="{FF2B5EF4-FFF2-40B4-BE49-F238E27FC236}">
                <a16:creationId xmlns:a16="http://schemas.microsoft.com/office/drawing/2014/main" id="{CC874B78-6481-960E-E32E-2BF08FC17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557" y="1942184"/>
            <a:ext cx="991455" cy="1005133"/>
          </a:xfrm>
          <a:prstGeom prst="rect">
            <a:avLst/>
          </a:prstGeom>
          <a:solidFill>
            <a:srgbClr val="000000"/>
          </a:solidFill>
          <a:ln>
            <a:noFill/>
          </a:ln>
        </p:spPr>
      </p:pic>
      <p:pic>
        <p:nvPicPr>
          <p:cNvPr id="11" name="Google Shape;392;p56">
            <a:extLst>
              <a:ext uri="{FF2B5EF4-FFF2-40B4-BE49-F238E27FC236}">
                <a16:creationId xmlns:a16="http://schemas.microsoft.com/office/drawing/2014/main" id="{8DE8DF75-74FC-769B-79C1-0AE1874F13CB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757925" y="1942184"/>
            <a:ext cx="1005133" cy="1005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367;p55">
            <a:extLst>
              <a:ext uri="{FF2B5EF4-FFF2-40B4-BE49-F238E27FC236}">
                <a16:creationId xmlns:a16="http://schemas.microsoft.com/office/drawing/2014/main" id="{AF68AFB3-6B5E-B606-F0D2-2AEF677714F3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b="12449"/>
          <a:stretch/>
        </p:blipFill>
        <p:spPr>
          <a:xfrm>
            <a:off x="9999548" y="1942184"/>
            <a:ext cx="984109" cy="8616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45BE2CD-6DD7-0AD8-03B7-548A3689CE32}"/>
              </a:ext>
            </a:extLst>
          </p:cNvPr>
          <p:cNvSpPr txBox="1"/>
          <p:nvPr/>
        </p:nvSpPr>
        <p:spPr>
          <a:xfrm>
            <a:off x="855876" y="3575194"/>
            <a:ext cx="1397001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3697">
              <a:buClr>
                <a:srgbClr val="000000"/>
              </a:buClr>
              <a:buSzPts val="1600"/>
              <a:defRPr/>
            </a:pPr>
            <a:r>
              <a:rPr lang="en-GB" sz="1900" b="1" dirty="0">
                <a:solidFill>
                  <a:srgbClr val="00A499"/>
                </a:solidFill>
                <a:latin typeface="Arial"/>
                <a:ea typeface="Arial"/>
                <a:cs typeface="Arial"/>
                <a:sym typeface="Arial"/>
              </a:rPr>
              <a:t>236</a:t>
            </a:r>
            <a:r>
              <a:rPr lang="en-GB" sz="1900" b="1" dirty="0">
                <a:solidFill>
                  <a:srgbClr val="424D5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900" b="1" dirty="0">
                <a:solidFill>
                  <a:srgbClr val="425563"/>
                </a:solidFill>
                <a:latin typeface="Arial"/>
                <a:ea typeface="Arial"/>
                <a:cs typeface="Arial"/>
                <a:sym typeface="Arial"/>
              </a:rPr>
              <a:t>occupied bed days saved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8194D6F-EE4B-A0F3-CD1F-D294BA24B217}"/>
              </a:ext>
            </a:extLst>
          </p:cNvPr>
          <p:cNvSpPr txBox="1"/>
          <p:nvPr/>
        </p:nvSpPr>
        <p:spPr>
          <a:xfrm>
            <a:off x="3132770" y="3575194"/>
            <a:ext cx="1349375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3697">
              <a:buClr>
                <a:srgbClr val="000000"/>
              </a:buClr>
              <a:buSzPts val="1600"/>
              <a:defRPr/>
            </a:pPr>
            <a:r>
              <a:rPr lang="en-GB" sz="1900" b="1" dirty="0">
                <a:solidFill>
                  <a:srgbClr val="00A499"/>
                </a:solidFill>
                <a:latin typeface="Arial"/>
                <a:ea typeface="Arial"/>
                <a:cs typeface="Arial"/>
                <a:sym typeface="Arial"/>
              </a:rPr>
              <a:t>6484 </a:t>
            </a:r>
            <a:r>
              <a:rPr lang="en-GB" sz="1900" b="1" dirty="0">
                <a:solidFill>
                  <a:srgbClr val="425563"/>
                </a:solidFill>
                <a:latin typeface="Arial"/>
                <a:ea typeface="Arial"/>
                <a:cs typeface="Arial"/>
                <a:sym typeface="Arial"/>
              </a:rPr>
              <a:t>KgCO</a:t>
            </a:r>
            <a:r>
              <a:rPr lang="en-GB" sz="1900" b="1" baseline="-25000" dirty="0">
                <a:solidFill>
                  <a:srgbClr val="425563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lang="en-GB" sz="1900" b="1" dirty="0">
                <a:solidFill>
                  <a:srgbClr val="425563"/>
                </a:solidFill>
                <a:latin typeface="Arial"/>
                <a:ea typeface="Arial"/>
                <a:cs typeface="Arial"/>
                <a:sym typeface="Arial"/>
              </a:rPr>
              <a:t>e saved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806FEBD-08AA-D770-E3AE-C016DFE1A9BC}"/>
              </a:ext>
            </a:extLst>
          </p:cNvPr>
          <p:cNvSpPr txBox="1"/>
          <p:nvPr/>
        </p:nvSpPr>
        <p:spPr>
          <a:xfrm>
            <a:off x="5127714" y="3575194"/>
            <a:ext cx="1760137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3697">
              <a:buClr>
                <a:srgbClr val="000000"/>
              </a:buClr>
              <a:buSzPts val="1600"/>
              <a:defRPr/>
            </a:pPr>
            <a:r>
              <a:rPr lang="en-GB" sz="1900" b="1" dirty="0">
                <a:solidFill>
                  <a:srgbClr val="00A499"/>
                </a:solidFill>
                <a:latin typeface="Arial"/>
                <a:ea typeface="Arial"/>
                <a:cs typeface="Arial"/>
                <a:sym typeface="Arial"/>
              </a:rPr>
              <a:t>91%</a:t>
            </a:r>
            <a:r>
              <a:rPr lang="en-GB" sz="1900" dirty="0">
                <a:solidFill>
                  <a:srgbClr val="424D58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1900" b="1" dirty="0">
                <a:solidFill>
                  <a:srgbClr val="425563"/>
                </a:solidFill>
                <a:latin typeface="Arial"/>
                <a:ea typeface="Arial"/>
                <a:cs typeface="Arial"/>
                <a:sym typeface="Arial"/>
              </a:rPr>
              <a:t>wearable compliance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7C05CD-1271-4BAA-C5E4-35537230C5E5}"/>
              </a:ext>
            </a:extLst>
          </p:cNvPr>
          <p:cNvSpPr txBox="1"/>
          <p:nvPr/>
        </p:nvSpPr>
        <p:spPr>
          <a:xfrm>
            <a:off x="7394351" y="3575194"/>
            <a:ext cx="1628775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3697">
              <a:buClr>
                <a:srgbClr val="000000"/>
              </a:buClr>
              <a:buSzPts val="1600"/>
              <a:defRPr/>
            </a:pPr>
            <a:r>
              <a:rPr lang="en-GB" sz="1900" b="1" dirty="0">
                <a:solidFill>
                  <a:srgbClr val="00A499"/>
                </a:solidFill>
                <a:latin typeface="Arial"/>
                <a:ea typeface="Arial"/>
                <a:cs typeface="Arial"/>
                <a:sym typeface="Arial"/>
              </a:rPr>
              <a:t>88% </a:t>
            </a:r>
            <a:r>
              <a:rPr lang="en-GB" sz="1900" b="1" dirty="0">
                <a:solidFill>
                  <a:srgbClr val="425563"/>
                </a:solidFill>
                <a:latin typeface="Arial"/>
                <a:ea typeface="Arial"/>
                <a:cs typeface="Arial"/>
                <a:sym typeface="Arial"/>
              </a:rPr>
              <a:t>task completion compliance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F358A4-005F-0C64-9028-87BF6DF60DE1}"/>
              </a:ext>
            </a:extLst>
          </p:cNvPr>
          <p:cNvSpPr txBox="1"/>
          <p:nvPr/>
        </p:nvSpPr>
        <p:spPr>
          <a:xfrm>
            <a:off x="9765228" y="3575194"/>
            <a:ext cx="1452750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3697">
              <a:buClr>
                <a:srgbClr val="000000"/>
              </a:buClr>
              <a:buSzPts val="1600"/>
              <a:defRPr/>
            </a:pPr>
            <a:r>
              <a:rPr lang="en-GB" sz="1900" b="1" dirty="0">
                <a:solidFill>
                  <a:srgbClr val="00A499"/>
                </a:solidFill>
                <a:latin typeface="Arial"/>
                <a:ea typeface="Arial"/>
                <a:cs typeface="Arial"/>
                <a:sym typeface="Arial"/>
              </a:rPr>
              <a:t>6643 </a:t>
            </a:r>
            <a:r>
              <a:rPr lang="en-GB" sz="1900" b="1" dirty="0">
                <a:solidFill>
                  <a:srgbClr val="425563"/>
                </a:solidFill>
                <a:latin typeface="Arial"/>
                <a:ea typeface="Arial"/>
                <a:cs typeface="Arial"/>
                <a:sym typeface="Arial"/>
              </a:rPr>
              <a:t>hours of monitoring</a:t>
            </a:r>
            <a:endParaRPr lang="en-GB" sz="1900" dirty="0">
              <a:solidFill>
                <a:srgbClr val="42556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257231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794842-D9A4-03B3-9EB1-85F729C29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400" y="355719"/>
            <a:ext cx="11109960" cy="1209675"/>
          </a:xfrm>
        </p:spPr>
        <p:txBody>
          <a:bodyPr/>
          <a:lstStyle/>
          <a:p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Assessment of carbon impact of virtual ward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6FCCFE-B7F7-EC5C-3FD3-00A066B0CF3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00" y="1366520"/>
            <a:ext cx="8010960" cy="4066540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9D065E-7036-CC24-1EC1-19B4644733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9361" y="1297186"/>
            <a:ext cx="3282159" cy="3995420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27288024-A59A-8763-F2E1-2215D9ED4F29}"/>
              </a:ext>
            </a:extLst>
          </p:cNvPr>
          <p:cNvGraphicFramePr/>
          <p:nvPr/>
        </p:nvGraphicFramePr>
        <p:xfrm>
          <a:off x="500480" y="5560814"/>
          <a:ext cx="11191040" cy="6799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98CE939-6D7F-2552-30EC-13B3F55C308A}"/>
              </a:ext>
            </a:extLst>
          </p:cNvPr>
          <p:cNvSpPr txBox="1"/>
          <p:nvPr/>
        </p:nvSpPr>
        <p:spPr>
          <a:xfrm>
            <a:off x="2120196" y="6328826"/>
            <a:ext cx="8640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369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Greener care at home. A toolkit for assessing the carbon impact of virtual wards (draft): NHS England. </a:t>
            </a:r>
          </a:p>
          <a:p>
            <a:pPr defTabSz="913697"/>
            <a:r>
              <a:rPr lang="en-GB" sz="1400" kern="0" dirty="0">
                <a:solidFill>
                  <a:srgbClr val="425563"/>
                </a:solidFill>
                <a:latin typeface="Arial" panose="020B0604020202020204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49034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3AFC5-D79E-C1C4-3166-C5E843932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Patient feedback</a:t>
            </a:r>
          </a:p>
        </p:txBody>
      </p:sp>
    </p:spTree>
    <p:extLst>
      <p:ext uri="{BB962C8B-B14F-4D97-AF65-F5344CB8AC3E}">
        <p14:creationId xmlns:p14="http://schemas.microsoft.com/office/powerpoint/2010/main" val="34046869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83C567-F79D-C1EC-79CB-4567F132E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48715"/>
          </a:xfrm>
        </p:spPr>
        <p:txBody>
          <a:bodyPr/>
          <a:lstStyle/>
          <a:p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Patient feedback methods</a:t>
            </a:r>
            <a:endParaRPr lang="en-GB" dirty="0"/>
          </a:p>
        </p:txBody>
      </p:sp>
      <p:sp>
        <p:nvSpPr>
          <p:cNvPr id="3" name="Google Shape;408;p56">
            <a:extLst>
              <a:ext uri="{FF2B5EF4-FFF2-40B4-BE49-F238E27FC236}">
                <a16:creationId xmlns:a16="http://schemas.microsoft.com/office/drawing/2014/main" id="{FEADD218-C7BA-5489-5944-837AE155A523}"/>
              </a:ext>
            </a:extLst>
          </p:cNvPr>
          <p:cNvSpPr/>
          <p:nvPr/>
        </p:nvSpPr>
        <p:spPr>
          <a:xfrm>
            <a:off x="927834" y="2399547"/>
            <a:ext cx="1530886" cy="1492194"/>
          </a:xfrm>
          <a:prstGeom prst="ellipse">
            <a:avLst/>
          </a:prstGeom>
          <a:noFill/>
          <a:ln w="44450" cap="flat" cmpd="sng">
            <a:solidFill>
              <a:srgbClr val="005E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 defTabSz="913697">
              <a:buClr>
                <a:srgbClr val="000000"/>
              </a:buClr>
              <a:buSzPts val="1400"/>
              <a:defRPr/>
            </a:pPr>
            <a:endParaRPr sz="1867" kern="0">
              <a:solidFill>
                <a:srgbClr val="000000"/>
              </a:solidFill>
              <a:latin typeface="Arial" panose="020B0604020202020204"/>
              <a:ea typeface="Arial"/>
              <a:cs typeface="Arial"/>
              <a:sym typeface="Arial"/>
            </a:endParaRPr>
          </a:p>
        </p:txBody>
      </p:sp>
      <p:pic>
        <p:nvPicPr>
          <p:cNvPr id="4" name="Content Placeholder 19" descr="CheckList with solid fill">
            <a:extLst>
              <a:ext uri="{FF2B5EF4-FFF2-40B4-BE49-F238E27FC236}">
                <a16:creationId xmlns:a16="http://schemas.microsoft.com/office/drawing/2014/main" id="{C60DF238-CDA1-9952-A27E-58F95B3C4E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46818" y="2681910"/>
            <a:ext cx="914400" cy="9144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3FB147B-B2F9-32F1-3D0D-F7F93347EB57}"/>
              </a:ext>
            </a:extLst>
          </p:cNvPr>
          <p:cNvSpPr txBox="1"/>
          <p:nvPr/>
        </p:nvSpPr>
        <p:spPr>
          <a:xfrm>
            <a:off x="396607" y="4215278"/>
            <a:ext cx="25933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solidFill>
                  <a:srgbClr val="00A499"/>
                </a:solidFill>
                <a:latin typeface="Arial"/>
                <a:ea typeface="Arial"/>
                <a:cs typeface="Arial"/>
                <a:sym typeface="Arial"/>
              </a:rPr>
              <a:t>42 </a:t>
            </a:r>
            <a:r>
              <a:rPr lang="en-GB" b="1" dirty="0">
                <a:solidFill>
                  <a:srgbClr val="425563"/>
                </a:solidFill>
                <a:latin typeface="Arial"/>
                <a:ea typeface="Arial"/>
                <a:cs typeface="Arial"/>
                <a:sym typeface="Arial"/>
              </a:rPr>
              <a:t>patient feedback forms returned</a:t>
            </a:r>
          </a:p>
        </p:txBody>
      </p:sp>
      <p:sp>
        <p:nvSpPr>
          <p:cNvPr id="6" name="Google Shape;408;p56">
            <a:extLst>
              <a:ext uri="{FF2B5EF4-FFF2-40B4-BE49-F238E27FC236}">
                <a16:creationId xmlns:a16="http://schemas.microsoft.com/office/drawing/2014/main" id="{F0AE34A6-D8BA-87CC-C970-3F22541EC1F7}"/>
              </a:ext>
            </a:extLst>
          </p:cNvPr>
          <p:cNvSpPr/>
          <p:nvPr/>
        </p:nvSpPr>
        <p:spPr>
          <a:xfrm>
            <a:off x="4009664" y="2399547"/>
            <a:ext cx="1530886" cy="1492194"/>
          </a:xfrm>
          <a:prstGeom prst="ellipse">
            <a:avLst/>
          </a:prstGeom>
          <a:noFill/>
          <a:ln w="44450" cap="flat" cmpd="sng">
            <a:solidFill>
              <a:srgbClr val="005EB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algn="ctr" defTabSz="913697">
              <a:buClr>
                <a:srgbClr val="000000"/>
              </a:buClr>
              <a:buSzPts val="1400"/>
              <a:defRPr/>
            </a:pPr>
            <a:endParaRPr sz="1867" kern="0">
              <a:solidFill>
                <a:srgbClr val="000000"/>
              </a:solidFill>
              <a:latin typeface="Arial" panose="020B0604020202020204"/>
              <a:ea typeface="Arial"/>
              <a:cs typeface="Arial"/>
              <a:sym typeface="Arial"/>
            </a:endParaRPr>
          </a:p>
        </p:txBody>
      </p:sp>
      <p:pic>
        <p:nvPicPr>
          <p:cNvPr id="7" name="Graphic 6" descr="Online meeting with solid fill">
            <a:extLst>
              <a:ext uri="{FF2B5EF4-FFF2-40B4-BE49-F238E27FC236}">
                <a16:creationId xmlns:a16="http://schemas.microsoft.com/office/drawing/2014/main" id="{92CBCEEC-FD4B-A252-C915-84416285C6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295607" y="2583110"/>
            <a:ext cx="959000" cy="10175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9749D56-BE89-E9E8-C304-A5F6BD56D378}"/>
              </a:ext>
            </a:extLst>
          </p:cNvPr>
          <p:cNvSpPr txBox="1"/>
          <p:nvPr/>
        </p:nvSpPr>
        <p:spPr>
          <a:xfrm>
            <a:off x="3540667" y="4215278"/>
            <a:ext cx="246888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3697">
              <a:buClr>
                <a:srgbClr val="000000"/>
              </a:buClr>
              <a:buSzPts val="1600"/>
              <a:defRPr/>
            </a:pPr>
            <a:r>
              <a:rPr lang="en-GB" b="1" dirty="0">
                <a:solidFill>
                  <a:srgbClr val="00A499"/>
                </a:solidFill>
                <a:latin typeface="Arial"/>
                <a:ea typeface="Arial"/>
                <a:cs typeface="Arial"/>
                <a:sym typeface="Arial"/>
              </a:rPr>
              <a:t>6 </a:t>
            </a:r>
            <a:r>
              <a:rPr lang="en-GB" b="1" dirty="0">
                <a:solidFill>
                  <a:srgbClr val="425563"/>
                </a:solidFill>
                <a:latin typeface="Arial"/>
                <a:ea typeface="Arial"/>
                <a:cs typeface="Arial"/>
                <a:sym typeface="Arial"/>
              </a:rPr>
              <a:t>semi-structured interviews completed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6D32586-D1DB-9A17-EBEC-9D00D57FF34D}"/>
              </a:ext>
            </a:extLst>
          </p:cNvPr>
          <p:cNvSpPr/>
          <p:nvPr/>
        </p:nvSpPr>
        <p:spPr>
          <a:xfrm>
            <a:off x="7114612" y="1533830"/>
            <a:ext cx="4439920" cy="4419930"/>
          </a:xfrm>
          <a:prstGeom prst="roundRect">
            <a:avLst/>
          </a:prstGeom>
          <a:solidFill>
            <a:srgbClr val="F5F8FD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84% feedback forms returned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Feedback forms initially sent out to first few patients after discharge with limited return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Feedback forms subsequently included in patient admission pack with request to hand in when returning remote monitoring kits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Follow up semi-structured interview with patients who offered to provide more detailed feedback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10413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F66EE9-1D39-0265-75B8-ABAFC95C2A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7372" y="2514571"/>
            <a:ext cx="3461285" cy="3110530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31F2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400" b="1" i="0" u="none" strike="noStrike" kern="1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were the advantages of being cared for at home in a virtual ward?</a:t>
            </a:r>
            <a:endParaRPr kumimoji="0" lang="en-GB" sz="2400" b="1" i="0" u="none" strike="noStrike" kern="100" cap="none" spc="0" normalizeH="0" baseline="0" noProof="0" dirty="0">
              <a:ln>
                <a:noFill/>
              </a:ln>
              <a:solidFill>
                <a:srgbClr val="425563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B58F5C5F-CE5D-73C5-6643-9E64E56CF47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7153" r="7153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05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5BAF-2493-2A14-1B93-6C5B4AADB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60475"/>
          </a:xfrm>
        </p:spPr>
        <p:txBody>
          <a:bodyPr/>
          <a:lstStyle/>
          <a:p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Alternative healthcare contacts</a:t>
            </a:r>
            <a:endParaRPr lang="en-GB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28DFCF-6D6A-22F8-3F35-F0233A5F3151}"/>
              </a:ext>
            </a:extLst>
          </p:cNvPr>
          <p:cNvSpPr/>
          <p:nvPr/>
        </p:nvSpPr>
        <p:spPr>
          <a:xfrm>
            <a:off x="772160" y="2387907"/>
            <a:ext cx="2199640" cy="1620520"/>
          </a:xfrm>
          <a:prstGeom prst="rect">
            <a:avLst/>
          </a:prstGeom>
          <a:noFill/>
          <a:ln w="38100" cap="flat" cmpd="sng" algn="ctr">
            <a:solidFill>
              <a:srgbClr val="00308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7E0735-52A6-2D31-8210-0297440B42B5}"/>
              </a:ext>
            </a:extLst>
          </p:cNvPr>
          <p:cNvSpPr txBox="1"/>
          <p:nvPr/>
        </p:nvSpPr>
        <p:spPr>
          <a:xfrm>
            <a:off x="1285240" y="2967333"/>
            <a:ext cx="1198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A296"/>
                </a:solidFill>
                <a:latin typeface="Arial" panose="020B0604020202020204"/>
              </a:rPr>
              <a:t>100%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32783F-6C03-DB1E-A944-D463498770BB}"/>
              </a:ext>
            </a:extLst>
          </p:cNvPr>
          <p:cNvSpPr/>
          <p:nvPr/>
        </p:nvSpPr>
        <p:spPr>
          <a:xfrm>
            <a:off x="3434080" y="2388520"/>
            <a:ext cx="2123440" cy="1620520"/>
          </a:xfrm>
          <a:prstGeom prst="rect">
            <a:avLst/>
          </a:prstGeom>
          <a:noFill/>
          <a:ln w="38100" cap="flat" cmpd="sng" algn="ctr">
            <a:solidFill>
              <a:srgbClr val="003087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srgbClr val="231F2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C7B554-5CB8-370B-307E-989FAD00D545}"/>
              </a:ext>
            </a:extLst>
          </p:cNvPr>
          <p:cNvSpPr txBox="1"/>
          <p:nvPr/>
        </p:nvSpPr>
        <p:spPr>
          <a:xfrm>
            <a:off x="4140200" y="2967333"/>
            <a:ext cx="955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00A296"/>
                </a:solidFill>
                <a:latin typeface="Arial" panose="020B0604020202020204"/>
              </a:rPr>
              <a:t>71%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379049-E18D-52FA-8315-14016244FC11}"/>
              </a:ext>
            </a:extLst>
          </p:cNvPr>
          <p:cNvSpPr txBox="1"/>
          <p:nvPr/>
        </p:nvSpPr>
        <p:spPr>
          <a:xfrm>
            <a:off x="772160" y="4286793"/>
            <a:ext cx="2199640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700" dirty="0">
                <a:solidFill>
                  <a:srgbClr val="425563"/>
                </a:solidFill>
                <a:latin typeface="Arial" panose="020B0604020202020204"/>
              </a:rPr>
              <a:t>Patients who said they felt safe and knew where to get help if needed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44249B-B844-A54D-8D3C-6DAB82F19EE7}"/>
              </a:ext>
            </a:extLst>
          </p:cNvPr>
          <p:cNvSpPr txBox="1"/>
          <p:nvPr/>
        </p:nvSpPr>
        <p:spPr>
          <a:xfrm>
            <a:off x="3378200" y="4286793"/>
            <a:ext cx="2199640" cy="1400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700" dirty="0">
                <a:solidFill>
                  <a:srgbClr val="425563"/>
                </a:solidFill>
                <a:latin typeface="Arial" panose="020B0604020202020204"/>
              </a:rPr>
              <a:t>Patients who said they would have needed alternative support without the  virtual ward existing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05DD8240-669A-5481-ED09-D78B679D0A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99134237"/>
              </p:ext>
            </p:extLst>
          </p:nvPr>
        </p:nvGraphicFramePr>
        <p:xfrm>
          <a:off x="6096000" y="1503680"/>
          <a:ext cx="5577840" cy="439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585108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2DFD08-348A-9B45-1C3F-37A266D0997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36675" y="2443798"/>
            <a:ext cx="3462338" cy="310991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2800" b="1" dirty="0">
                <a:solidFill>
                  <a:srgbClr val="425563"/>
                </a:solidFill>
                <a:latin typeface="+mn-lt"/>
                <a:ea typeface="+mn-ea"/>
                <a:cs typeface="+mn-cs"/>
              </a:rPr>
              <a:t>Net promoter score for respiratory virtual ward = </a:t>
            </a:r>
            <a:r>
              <a:rPr lang="en-GB" sz="2800" b="1" dirty="0">
                <a:solidFill>
                  <a:srgbClr val="00A296"/>
                </a:solidFill>
                <a:latin typeface="+mn-lt"/>
                <a:ea typeface="+mn-ea"/>
                <a:cs typeface="+mn-cs"/>
              </a:rPr>
              <a:t>91</a:t>
            </a:r>
            <a:endParaRPr kumimoji="0" lang="en-GB" sz="2800" b="1" i="0" u="none" strike="noStrike" kern="1200" cap="none" spc="0" normalizeH="0" baseline="0" noProof="0" dirty="0">
              <a:ln>
                <a:noFill/>
              </a:ln>
              <a:solidFill>
                <a:srgbClr val="00A29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aphicFrame>
        <p:nvGraphicFramePr>
          <p:cNvPr id="8" name="Picture Placeholder 7">
            <a:extLst>
              <a:ext uri="{FF2B5EF4-FFF2-40B4-BE49-F238E27FC236}">
                <a16:creationId xmlns:a16="http://schemas.microsoft.com/office/drawing/2014/main" id="{00000000-0008-0000-0200-000003000000}"/>
              </a:ext>
            </a:extLst>
          </p:cNvPr>
          <p:cNvGraphicFramePr>
            <a:graphicFrameLocks noGrp="1"/>
          </p:cNvGraphicFramePr>
          <p:nvPr>
            <p:ph type="pic" sz="quarter" idx="10"/>
            <p:extLst>
              <p:ext uri="{D42A27DB-BD31-4B8C-83A1-F6EECF244321}">
                <p14:modId xmlns:p14="http://schemas.microsoft.com/office/powerpoint/2010/main" val="2406111037"/>
              </p:ext>
            </p:extLst>
          </p:nvPr>
        </p:nvGraphicFramePr>
        <p:xfrm>
          <a:off x="6350000" y="0"/>
          <a:ext cx="608584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9F82732B-E351-1154-FD06-FDF8D6148BD5}"/>
              </a:ext>
            </a:extLst>
          </p:cNvPr>
          <p:cNvSpPr txBox="1"/>
          <p:nvPr/>
        </p:nvSpPr>
        <p:spPr>
          <a:xfrm>
            <a:off x="1143637" y="6061710"/>
            <a:ext cx="37839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425563"/>
                </a:solidFill>
              </a:rPr>
              <a:t>Net promoter score = percentage of promoters (score 9 or 10) minus percentage of detractors (score ≤ 6)</a:t>
            </a:r>
          </a:p>
        </p:txBody>
      </p:sp>
    </p:spTree>
    <p:extLst>
      <p:ext uri="{BB962C8B-B14F-4D97-AF65-F5344CB8AC3E}">
        <p14:creationId xmlns:p14="http://schemas.microsoft.com/office/powerpoint/2010/main" val="1914746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06AFDC-DF11-157E-164A-0D7FE8261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/>
              <a:t>Remote monitoring technology satisfaction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5B9B422-D960-4BA0-BAD9-DEE5331629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2208608"/>
              </p:ext>
            </p:extLst>
          </p:nvPr>
        </p:nvGraphicFramePr>
        <p:xfrm>
          <a:off x="838200" y="1534160"/>
          <a:ext cx="10378440" cy="4744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2874835F-30A0-23BA-7C7F-C3AD59DB1322}"/>
              </a:ext>
            </a:extLst>
          </p:cNvPr>
          <p:cNvSpPr txBox="1"/>
          <p:nvPr/>
        </p:nvSpPr>
        <p:spPr>
          <a:xfrm>
            <a:off x="3523213" y="6411855"/>
            <a:ext cx="65328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Feedback forms completed by 42 patients (84%) </a:t>
            </a:r>
          </a:p>
        </p:txBody>
      </p:sp>
    </p:spTree>
    <p:extLst>
      <p:ext uri="{BB962C8B-B14F-4D97-AF65-F5344CB8AC3E}">
        <p14:creationId xmlns:p14="http://schemas.microsoft.com/office/powerpoint/2010/main" val="8824658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1E374A-2FF2-1F6C-4D4B-050A5564AF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Net promoter score for remote monitoring technology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=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A296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93</a:t>
            </a: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D73D15-6AE8-5B2C-EC54-1489E4BEBF4B}"/>
              </a:ext>
            </a:extLst>
          </p:cNvPr>
          <p:cNvSpPr txBox="1"/>
          <p:nvPr/>
        </p:nvSpPr>
        <p:spPr>
          <a:xfrm>
            <a:off x="1143637" y="6061710"/>
            <a:ext cx="3783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Net promoter score = </a:t>
            </a:r>
            <a:r>
              <a:rPr lang="en-GB" sz="1200" dirty="0">
                <a:solidFill>
                  <a:srgbClr val="231F20"/>
                </a:solidFill>
                <a:latin typeface="Arial" panose="020B0604020202020204"/>
              </a:rPr>
              <a:t>percentage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of ‘promoters’ (score 9 or 10) minus </a:t>
            </a:r>
            <a:r>
              <a:rPr lang="en-GB" sz="1200" dirty="0">
                <a:solidFill>
                  <a:srgbClr val="231F20"/>
                </a:solidFill>
                <a:latin typeface="Arial" panose="020B0604020202020204"/>
              </a:rPr>
              <a:t>percentage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of ‘detractors’ (score ≤ 6)</a:t>
            </a:r>
          </a:p>
        </p:txBody>
      </p:sp>
      <p:graphicFrame>
        <p:nvGraphicFramePr>
          <p:cNvPr id="5" name="Picture Placeholder 4">
            <a:extLst>
              <a:ext uri="{FF2B5EF4-FFF2-40B4-BE49-F238E27FC236}">
                <a16:creationId xmlns:a16="http://schemas.microsoft.com/office/drawing/2014/main" id="{D5D74298-B729-AD4B-272A-CF104AF6B089}"/>
              </a:ext>
            </a:extLst>
          </p:cNvPr>
          <p:cNvGraphicFramePr>
            <a:graphicFrameLocks noGrp="1"/>
          </p:cNvGraphicFramePr>
          <p:nvPr>
            <p:ph type="pic" sz="quarter" idx="10"/>
            <p:extLst>
              <p:ext uri="{D42A27DB-BD31-4B8C-83A1-F6EECF244321}">
                <p14:modId xmlns:p14="http://schemas.microsoft.com/office/powerpoint/2010/main" val="212877467"/>
              </p:ext>
            </p:extLst>
          </p:nvPr>
        </p:nvGraphicFramePr>
        <p:xfrm>
          <a:off x="6096000" y="0"/>
          <a:ext cx="6096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11813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C51A8A-2483-0EDC-D139-FE32FA5135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920" y="396240"/>
            <a:ext cx="11694160" cy="1182688"/>
          </a:xfrm>
        </p:spPr>
        <p:txBody>
          <a:bodyPr>
            <a:normAutofit/>
          </a:bodyPr>
          <a:lstStyle/>
          <a:p>
            <a:r>
              <a:rPr kumimoji="0" lang="en-GB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Challenges and areas for improvement</a:t>
            </a:r>
            <a:endParaRPr lang="en-GB" dirty="0"/>
          </a:p>
        </p:txBody>
      </p:sp>
      <p:sp>
        <p:nvSpPr>
          <p:cNvPr id="3" name="Google Shape;128;g11df5f6b942_0_239">
            <a:extLst>
              <a:ext uri="{FF2B5EF4-FFF2-40B4-BE49-F238E27FC236}">
                <a16:creationId xmlns:a16="http://schemas.microsoft.com/office/drawing/2014/main" id="{7CB72C3B-143D-4AE7-39EC-916422258A02}"/>
              </a:ext>
            </a:extLst>
          </p:cNvPr>
          <p:cNvSpPr/>
          <p:nvPr/>
        </p:nvSpPr>
        <p:spPr>
          <a:xfrm>
            <a:off x="385917" y="1402593"/>
            <a:ext cx="3378000" cy="989000"/>
          </a:xfrm>
          <a:prstGeom prst="roundRect">
            <a:avLst>
              <a:gd name="adj" fmla="val 50000"/>
            </a:avLst>
          </a:prstGeom>
          <a:solidFill>
            <a:srgbClr val="00A296"/>
          </a:solidFill>
          <a:ln>
            <a:noFill/>
          </a:ln>
        </p:spPr>
        <p:txBody>
          <a:bodyPr spcFirstLastPara="1" wrap="square" lIns="744000" tIns="72000" rIns="0" bIns="72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608965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667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endParaRPr kumimoji="0" lang="en-US" sz="265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Google Shape;132;g11df5f6b942_0_239">
            <a:extLst>
              <a:ext uri="{FF2B5EF4-FFF2-40B4-BE49-F238E27FC236}">
                <a16:creationId xmlns:a16="http://schemas.microsoft.com/office/drawing/2014/main" id="{CDB9A6F3-1C8A-B076-7DB8-1B880E8B6ECC}"/>
              </a:ext>
            </a:extLst>
          </p:cNvPr>
          <p:cNvSpPr/>
          <p:nvPr/>
        </p:nvSpPr>
        <p:spPr>
          <a:xfrm>
            <a:off x="542005" y="1544773"/>
            <a:ext cx="868800" cy="704640"/>
          </a:xfrm>
          <a:prstGeom prst="ellipse">
            <a:avLst/>
          </a:prstGeom>
          <a:solidFill>
            <a:srgbClr val="FFFFFF"/>
          </a:solidFill>
          <a:ln w="19050" cap="flat" cmpd="sng">
            <a:solidFill>
              <a:srgbClr val="C7CE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kumimoji="0" sz="14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5" name="Graphic 4" descr="Wireless router with solid fill">
            <a:extLst>
              <a:ext uri="{FF2B5EF4-FFF2-40B4-BE49-F238E27FC236}">
                <a16:creationId xmlns:a16="http://schemas.microsoft.com/office/drawing/2014/main" id="{1F2CD3DA-DA5B-8C09-8F38-78F50886F4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8565" y="1562498"/>
            <a:ext cx="701419" cy="6193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1924E7-CADD-EBFF-A8EF-931099689507}"/>
              </a:ext>
            </a:extLst>
          </p:cNvPr>
          <p:cNvSpPr txBox="1"/>
          <p:nvPr/>
        </p:nvSpPr>
        <p:spPr>
          <a:xfrm>
            <a:off x="1502471" y="1656642"/>
            <a:ext cx="1956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GB" b="1" dirty="0">
                <a:solidFill>
                  <a:srgbClr val="FFFFFF"/>
                </a:solidFill>
                <a:latin typeface="Arial" panose="020B0604020202020204"/>
              </a:rPr>
              <a:t>Connectivity </a:t>
            </a:r>
          </a:p>
        </p:txBody>
      </p:sp>
      <p:sp>
        <p:nvSpPr>
          <p:cNvPr id="7" name="Google Shape;135;g11df5f6b942_0_239">
            <a:extLst>
              <a:ext uri="{FF2B5EF4-FFF2-40B4-BE49-F238E27FC236}">
                <a16:creationId xmlns:a16="http://schemas.microsoft.com/office/drawing/2014/main" id="{E9427306-C611-A38E-5583-B96A26374FDB}"/>
              </a:ext>
            </a:extLst>
          </p:cNvPr>
          <p:cNvSpPr/>
          <p:nvPr/>
        </p:nvSpPr>
        <p:spPr>
          <a:xfrm>
            <a:off x="4711700" y="1414993"/>
            <a:ext cx="7046633" cy="1104400"/>
          </a:xfrm>
          <a:prstGeom prst="roundRect">
            <a:avLst>
              <a:gd name="adj" fmla="val 50000"/>
            </a:avLst>
          </a:prstGeom>
          <a:solidFill>
            <a:srgbClr val="00A296"/>
          </a:solidFill>
          <a:ln>
            <a:noFill/>
          </a:ln>
        </p:spPr>
        <p:txBody>
          <a:bodyPr spcFirstLastPara="1" wrap="square" lIns="360000" tIns="72000" rIns="0" bIns="72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Small number of connectivity issues requiring back up connection to home wi-fi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Intermittent loss of connectivity to android tablet reported especially during initial set up</a:t>
            </a:r>
          </a:p>
        </p:txBody>
      </p:sp>
      <p:sp>
        <p:nvSpPr>
          <p:cNvPr id="8" name="Google Shape;128;g11df5f6b942_0_239">
            <a:extLst>
              <a:ext uri="{FF2B5EF4-FFF2-40B4-BE49-F238E27FC236}">
                <a16:creationId xmlns:a16="http://schemas.microsoft.com/office/drawing/2014/main" id="{F28AF157-2E79-F936-F595-2F71D02D8040}"/>
              </a:ext>
            </a:extLst>
          </p:cNvPr>
          <p:cNvSpPr/>
          <p:nvPr/>
        </p:nvSpPr>
        <p:spPr>
          <a:xfrm>
            <a:off x="318280" y="2617678"/>
            <a:ext cx="3414700" cy="1023406"/>
          </a:xfrm>
          <a:prstGeom prst="roundRect">
            <a:avLst>
              <a:gd name="adj" fmla="val 50000"/>
            </a:avLst>
          </a:prstGeom>
          <a:solidFill>
            <a:srgbClr val="768692"/>
          </a:solidFill>
          <a:ln>
            <a:noFill/>
          </a:ln>
        </p:spPr>
        <p:txBody>
          <a:bodyPr spcFirstLastPara="1" wrap="square" lIns="744000" tIns="72000" rIns="0" bIns="72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608965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667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endParaRPr kumimoji="0" lang="en-US" sz="265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32;g11df5f6b942_0_239">
            <a:extLst>
              <a:ext uri="{FF2B5EF4-FFF2-40B4-BE49-F238E27FC236}">
                <a16:creationId xmlns:a16="http://schemas.microsoft.com/office/drawing/2014/main" id="{37F45EFC-7680-4563-7341-FB865ED0E519}"/>
              </a:ext>
            </a:extLst>
          </p:cNvPr>
          <p:cNvSpPr/>
          <p:nvPr/>
        </p:nvSpPr>
        <p:spPr>
          <a:xfrm>
            <a:off x="472639" y="2762906"/>
            <a:ext cx="868800" cy="732950"/>
          </a:xfrm>
          <a:prstGeom prst="ellipse">
            <a:avLst/>
          </a:prstGeom>
          <a:solidFill>
            <a:srgbClr val="FFFFFF"/>
          </a:solidFill>
          <a:ln w="19050" cap="flat" cmpd="sng">
            <a:solidFill>
              <a:srgbClr val="C7CE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kumimoji="0" sz="14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Graphic 9" descr="Online Network with solid fill">
            <a:extLst>
              <a:ext uri="{FF2B5EF4-FFF2-40B4-BE49-F238E27FC236}">
                <a16:creationId xmlns:a16="http://schemas.microsoft.com/office/drawing/2014/main" id="{597F4FD2-66F7-4AF0-C117-2B78509D536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4001" y="2844800"/>
            <a:ext cx="606076" cy="584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605A10A-8324-370F-8FFF-825E6C428A5A}"/>
              </a:ext>
            </a:extLst>
          </p:cNvPr>
          <p:cNvSpPr txBox="1"/>
          <p:nvPr/>
        </p:nvSpPr>
        <p:spPr>
          <a:xfrm>
            <a:off x="1589219" y="2944715"/>
            <a:ext cx="1956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FFFF"/>
                </a:solidFill>
                <a:latin typeface="Arial" panose="020B0604020202020204"/>
              </a:rPr>
              <a:t>Set up</a:t>
            </a:r>
          </a:p>
        </p:txBody>
      </p:sp>
      <p:sp>
        <p:nvSpPr>
          <p:cNvPr id="12" name="Google Shape;135;g11df5f6b942_0_239">
            <a:extLst>
              <a:ext uri="{FF2B5EF4-FFF2-40B4-BE49-F238E27FC236}">
                <a16:creationId xmlns:a16="http://schemas.microsoft.com/office/drawing/2014/main" id="{1C50239D-3186-2B37-938E-6C5EACB513FE}"/>
              </a:ext>
            </a:extLst>
          </p:cNvPr>
          <p:cNvSpPr/>
          <p:nvPr/>
        </p:nvSpPr>
        <p:spPr>
          <a:xfrm>
            <a:off x="4789521" y="2604630"/>
            <a:ext cx="7028702" cy="1095214"/>
          </a:xfrm>
          <a:prstGeom prst="roundRect">
            <a:avLst>
              <a:gd name="adj" fmla="val 50000"/>
            </a:avLst>
          </a:prstGeom>
          <a:solidFill>
            <a:srgbClr val="768692"/>
          </a:solidFill>
          <a:ln>
            <a:noFill/>
          </a:ln>
        </p:spPr>
        <p:txBody>
          <a:bodyPr spcFirstLastPara="1" wrap="square" lIns="360000" tIns="72000" rIns="0" bIns="72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Daunting for some patients especially when still feeling unwell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Family support sometimes required</a:t>
            </a:r>
          </a:p>
        </p:txBody>
      </p:sp>
      <p:sp>
        <p:nvSpPr>
          <p:cNvPr id="13" name="Google Shape;128;g11df5f6b942_0_239">
            <a:extLst>
              <a:ext uri="{FF2B5EF4-FFF2-40B4-BE49-F238E27FC236}">
                <a16:creationId xmlns:a16="http://schemas.microsoft.com/office/drawing/2014/main" id="{03D53778-9B19-7753-6386-123C8EBAF541}"/>
              </a:ext>
            </a:extLst>
          </p:cNvPr>
          <p:cNvSpPr/>
          <p:nvPr/>
        </p:nvSpPr>
        <p:spPr>
          <a:xfrm>
            <a:off x="324281" y="3755175"/>
            <a:ext cx="3414700" cy="1046102"/>
          </a:xfrm>
          <a:prstGeom prst="roundRect">
            <a:avLst>
              <a:gd name="adj" fmla="val 50000"/>
            </a:avLst>
          </a:prstGeom>
          <a:solidFill>
            <a:srgbClr val="005EB8"/>
          </a:solidFill>
          <a:ln>
            <a:noFill/>
          </a:ln>
        </p:spPr>
        <p:txBody>
          <a:bodyPr spcFirstLastPara="1" wrap="square" lIns="744000" tIns="72000" rIns="0" bIns="72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608965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667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endParaRPr kumimoji="0" lang="en-US" sz="265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4" name="Google Shape;132;g11df5f6b942_0_239">
            <a:extLst>
              <a:ext uri="{FF2B5EF4-FFF2-40B4-BE49-F238E27FC236}">
                <a16:creationId xmlns:a16="http://schemas.microsoft.com/office/drawing/2014/main" id="{3B5C7488-3441-1EB3-43D4-6099ADFF559D}"/>
              </a:ext>
            </a:extLst>
          </p:cNvPr>
          <p:cNvSpPr/>
          <p:nvPr/>
        </p:nvSpPr>
        <p:spPr>
          <a:xfrm>
            <a:off x="472698" y="3861260"/>
            <a:ext cx="868800" cy="802629"/>
          </a:xfrm>
          <a:prstGeom prst="ellipse">
            <a:avLst/>
          </a:prstGeom>
          <a:solidFill>
            <a:srgbClr val="FFFFFF"/>
          </a:solidFill>
          <a:ln w="19050" cap="flat" cmpd="sng">
            <a:solidFill>
              <a:srgbClr val="C7CE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kumimoji="0" sz="14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5" name="Graphic 14" descr="Internet Of Things outline">
            <a:extLst>
              <a:ext uri="{FF2B5EF4-FFF2-40B4-BE49-F238E27FC236}">
                <a16:creationId xmlns:a16="http://schemas.microsoft.com/office/drawing/2014/main" id="{08878B74-6D73-E9BD-F090-630BB1774D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04001" y="3953129"/>
            <a:ext cx="569999" cy="54990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2C030BA-4B21-FC34-49FE-A4FB7FD1626D}"/>
              </a:ext>
            </a:extLst>
          </p:cNvPr>
          <p:cNvSpPr txBox="1"/>
          <p:nvPr/>
        </p:nvSpPr>
        <p:spPr>
          <a:xfrm>
            <a:off x="1589219" y="3937091"/>
            <a:ext cx="1869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FFFF"/>
                </a:solidFill>
                <a:latin typeface="Arial" panose="020B0604020202020204"/>
              </a:rPr>
              <a:t>Connected devices</a:t>
            </a:r>
          </a:p>
        </p:txBody>
      </p:sp>
      <p:sp>
        <p:nvSpPr>
          <p:cNvPr id="17" name="Google Shape;135;g11df5f6b942_0_239">
            <a:extLst>
              <a:ext uri="{FF2B5EF4-FFF2-40B4-BE49-F238E27FC236}">
                <a16:creationId xmlns:a16="http://schemas.microsoft.com/office/drawing/2014/main" id="{556FCE98-064F-4437-CD36-31BB9213EF8F}"/>
              </a:ext>
            </a:extLst>
          </p:cNvPr>
          <p:cNvSpPr/>
          <p:nvPr/>
        </p:nvSpPr>
        <p:spPr>
          <a:xfrm>
            <a:off x="4789521" y="3807406"/>
            <a:ext cx="7046633" cy="1104400"/>
          </a:xfrm>
          <a:prstGeom prst="roundRect">
            <a:avLst>
              <a:gd name="adj" fmla="val 50000"/>
            </a:avLst>
          </a:prstGeom>
          <a:solidFill>
            <a:srgbClr val="005EB8"/>
          </a:solidFill>
          <a:ln>
            <a:noFill/>
          </a:ln>
        </p:spPr>
        <p:txBody>
          <a:bodyPr spcFirstLastPara="1" wrap="square" lIns="360000" tIns="72000" rIns="0" bIns="72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Blood pressure cuff awkward to put on single handed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BP readings sometimes needed to be repeated before being transmitted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r>
              <a:rPr kumimoji="0" lang="en-GB" sz="1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Patients less accustomed to using technology struggled with set up in particular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" name="Google Shape;128;g11df5f6b942_0_239">
            <a:extLst>
              <a:ext uri="{FF2B5EF4-FFF2-40B4-BE49-F238E27FC236}">
                <a16:creationId xmlns:a16="http://schemas.microsoft.com/office/drawing/2014/main" id="{F3BCB3EE-90D5-1731-4EDE-E115176093B0}"/>
              </a:ext>
            </a:extLst>
          </p:cNvPr>
          <p:cNvSpPr/>
          <p:nvPr/>
        </p:nvSpPr>
        <p:spPr>
          <a:xfrm>
            <a:off x="318280" y="5029459"/>
            <a:ext cx="3414700" cy="1054102"/>
          </a:xfrm>
          <a:prstGeom prst="roundRect">
            <a:avLst>
              <a:gd name="adj" fmla="val 50000"/>
            </a:avLst>
          </a:prstGeom>
          <a:solidFill>
            <a:srgbClr val="26A6C0"/>
          </a:solidFill>
          <a:ln>
            <a:noFill/>
          </a:ln>
        </p:spPr>
        <p:txBody>
          <a:bodyPr spcFirstLastPara="1" wrap="square" lIns="744000" tIns="72000" rIns="0" bIns="72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608965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667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endParaRPr kumimoji="0" lang="en-US" sz="265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9" name="Google Shape;132;g11df5f6b942_0_239">
            <a:extLst>
              <a:ext uri="{FF2B5EF4-FFF2-40B4-BE49-F238E27FC236}">
                <a16:creationId xmlns:a16="http://schemas.microsoft.com/office/drawing/2014/main" id="{EDB6A593-69A6-063A-3B95-6FBE91424C65}"/>
              </a:ext>
            </a:extLst>
          </p:cNvPr>
          <p:cNvSpPr/>
          <p:nvPr/>
        </p:nvSpPr>
        <p:spPr>
          <a:xfrm>
            <a:off x="472698" y="5179191"/>
            <a:ext cx="868800" cy="704640"/>
          </a:xfrm>
          <a:prstGeom prst="ellipse">
            <a:avLst/>
          </a:prstGeom>
          <a:solidFill>
            <a:srgbClr val="FFFFFF"/>
          </a:solidFill>
          <a:ln w="19050" cap="flat" cmpd="sng">
            <a:solidFill>
              <a:srgbClr val="C7CE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kumimoji="0" sz="14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0" name="Graphic 19" descr="Internet with solid fill">
            <a:extLst>
              <a:ext uri="{FF2B5EF4-FFF2-40B4-BE49-F238E27FC236}">
                <a16:creationId xmlns:a16="http://schemas.microsoft.com/office/drawing/2014/main" id="{098C0BE9-454B-32AE-4328-887E98C2B9A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3564" y="5217036"/>
            <a:ext cx="690872" cy="60196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1A8BD4A-46A0-2BDE-AD5B-40AC85375410}"/>
              </a:ext>
            </a:extLst>
          </p:cNvPr>
          <p:cNvSpPr txBox="1"/>
          <p:nvPr/>
        </p:nvSpPr>
        <p:spPr>
          <a:xfrm>
            <a:off x="1589219" y="5194855"/>
            <a:ext cx="16017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FFFF"/>
                </a:solidFill>
                <a:latin typeface="Arial" panose="020B0604020202020204"/>
              </a:rPr>
              <a:t>Digital literacy</a:t>
            </a:r>
          </a:p>
        </p:txBody>
      </p:sp>
      <p:sp>
        <p:nvSpPr>
          <p:cNvPr id="22" name="Google Shape;135;g11df5f6b942_0_239">
            <a:extLst>
              <a:ext uri="{FF2B5EF4-FFF2-40B4-BE49-F238E27FC236}">
                <a16:creationId xmlns:a16="http://schemas.microsoft.com/office/drawing/2014/main" id="{4151A460-D8A1-FE29-C337-199B4FF31C44}"/>
              </a:ext>
            </a:extLst>
          </p:cNvPr>
          <p:cNvSpPr/>
          <p:nvPr/>
        </p:nvSpPr>
        <p:spPr>
          <a:xfrm>
            <a:off x="4706748" y="4983904"/>
            <a:ext cx="7028702" cy="1095214"/>
          </a:xfrm>
          <a:prstGeom prst="roundRect">
            <a:avLst>
              <a:gd name="adj" fmla="val 50000"/>
            </a:avLst>
          </a:prstGeom>
          <a:solidFill>
            <a:srgbClr val="26A6C0"/>
          </a:solidFill>
          <a:ln>
            <a:noFill/>
          </a:ln>
        </p:spPr>
        <p:txBody>
          <a:bodyPr spcFirstLastPara="1" wrap="square" lIns="360000" tIns="72000" rIns="0" bIns="72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Patients less accustomed to using technology were more apprehensive and needed support</a:t>
            </a:r>
          </a:p>
        </p:txBody>
      </p:sp>
    </p:spTree>
    <p:extLst>
      <p:ext uri="{BB962C8B-B14F-4D97-AF65-F5344CB8AC3E}">
        <p14:creationId xmlns:p14="http://schemas.microsoft.com/office/powerpoint/2010/main" val="38176132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196AC-8E65-E6E4-5EEA-C2D4F3F387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Patient quotes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C897E8-DBE2-42AC-1104-04CA009CBE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20" y="1487488"/>
            <a:ext cx="11012437" cy="484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4653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584CC5-BAC1-E7E3-3DE1-37C1D66757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CBF9AD-7A38-AF41-37F3-2F25A9F933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7692" y="2743200"/>
            <a:ext cx="3461285" cy="2641599"/>
          </a:xfr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31F20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‘A great system- can't recommend it enough’  </a:t>
            </a:r>
          </a:p>
          <a:p>
            <a:endParaRPr lang="en-GB" sz="2800" dirty="0"/>
          </a:p>
        </p:txBody>
      </p:sp>
      <p:pic>
        <p:nvPicPr>
          <p:cNvPr id="7" name="Picture Placeholder 6" descr="A close-up of words&#10;&#10;Description automatically generated">
            <a:extLst>
              <a:ext uri="{FF2B5EF4-FFF2-40B4-BE49-F238E27FC236}">
                <a16:creationId xmlns:a16="http://schemas.microsoft.com/office/drawing/2014/main" id="{752DD798-7C45-2264-7956-31AF27D9F76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9389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B0E3E-9A10-2F4C-52D1-71546F1D0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9128" y="2551725"/>
            <a:ext cx="5574312" cy="1325563"/>
          </a:xfrm>
        </p:spPr>
        <p:txBody>
          <a:bodyPr/>
          <a:lstStyle/>
          <a:p>
            <a:r>
              <a:rPr lang="en-GB" dirty="0"/>
              <a:t>Staff feedback</a:t>
            </a:r>
          </a:p>
        </p:txBody>
      </p:sp>
    </p:spTree>
    <p:extLst>
      <p:ext uri="{BB962C8B-B14F-4D97-AF65-F5344CB8AC3E}">
        <p14:creationId xmlns:p14="http://schemas.microsoft.com/office/powerpoint/2010/main" val="6757841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542C3-45FB-1317-3691-06889E68F2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08075"/>
          </a:xfrm>
        </p:spPr>
        <p:txBody>
          <a:bodyPr/>
          <a:lstStyle/>
          <a:p>
            <a:r>
              <a:rPr kumimoji="0" lang="en-GB" sz="3600" b="1" i="0" u="none" strike="noStrike" kern="1200" cap="none" spc="-4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Virtual ward advantages</a:t>
            </a:r>
            <a:endParaRPr lang="en-GB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BAE9FC57-59C8-161D-BADC-C995C193DE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14107741"/>
              </p:ext>
            </p:extLst>
          </p:nvPr>
        </p:nvGraphicFramePr>
        <p:xfrm>
          <a:off x="1066800" y="1297186"/>
          <a:ext cx="10027920" cy="48411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759402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8C325-BE4C-2734-107B-E7D5A35BB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58875"/>
          </a:xfrm>
        </p:spPr>
        <p:txBody>
          <a:bodyPr/>
          <a:lstStyle/>
          <a:p>
            <a:r>
              <a:rPr kumimoji="0" lang="en-GB" sz="3600" b="1" i="0" u="none" strike="noStrike" kern="1200" cap="none" spc="-4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Remote monitoring technology</a:t>
            </a:r>
            <a:endParaRPr lang="en-GB" dirty="0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991FCF1-A403-348C-6B17-F64538790A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18906471"/>
              </p:ext>
            </p:extLst>
          </p:nvPr>
        </p:nvGraphicFramePr>
        <p:xfrm>
          <a:off x="1066800" y="1297186"/>
          <a:ext cx="10027920" cy="48411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440917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61FB5-D060-7366-8963-9F998D63C1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40" y="365125"/>
            <a:ext cx="10515600" cy="1118235"/>
          </a:xfrm>
        </p:spPr>
        <p:txBody>
          <a:bodyPr/>
          <a:lstStyle/>
          <a:p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Challenges and areas for improvement</a:t>
            </a:r>
            <a:endParaRPr lang="en-GB" dirty="0"/>
          </a:p>
        </p:txBody>
      </p:sp>
      <p:sp>
        <p:nvSpPr>
          <p:cNvPr id="3" name="Google Shape;128;g11df5f6b942_0_239">
            <a:extLst>
              <a:ext uri="{FF2B5EF4-FFF2-40B4-BE49-F238E27FC236}">
                <a16:creationId xmlns:a16="http://schemas.microsoft.com/office/drawing/2014/main" id="{9B8E6923-EE18-CF2E-A47D-EF412C212F2F}"/>
              </a:ext>
            </a:extLst>
          </p:cNvPr>
          <p:cNvSpPr/>
          <p:nvPr/>
        </p:nvSpPr>
        <p:spPr>
          <a:xfrm>
            <a:off x="218500" y="1386018"/>
            <a:ext cx="3378000" cy="1097423"/>
          </a:xfrm>
          <a:prstGeom prst="roundRect">
            <a:avLst>
              <a:gd name="adj" fmla="val 50000"/>
            </a:avLst>
          </a:prstGeom>
          <a:solidFill>
            <a:srgbClr val="00A296"/>
          </a:solidFill>
          <a:ln>
            <a:noFill/>
          </a:ln>
        </p:spPr>
        <p:txBody>
          <a:bodyPr spcFirstLastPara="1" wrap="square" lIns="744000" tIns="72000" rIns="0" bIns="72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608965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667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endParaRPr kumimoji="0" lang="en-US" sz="265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" name="Google Shape;132;g11df5f6b942_0_239">
            <a:extLst>
              <a:ext uri="{FF2B5EF4-FFF2-40B4-BE49-F238E27FC236}">
                <a16:creationId xmlns:a16="http://schemas.microsoft.com/office/drawing/2014/main" id="{786276F9-F6B8-A217-F4CB-5926D8E79545}"/>
              </a:ext>
            </a:extLst>
          </p:cNvPr>
          <p:cNvSpPr/>
          <p:nvPr/>
        </p:nvSpPr>
        <p:spPr>
          <a:xfrm>
            <a:off x="432275" y="1531567"/>
            <a:ext cx="868800" cy="704640"/>
          </a:xfrm>
          <a:prstGeom prst="ellipse">
            <a:avLst/>
          </a:prstGeom>
          <a:solidFill>
            <a:srgbClr val="FFFFFF"/>
          </a:solidFill>
          <a:ln w="19050" cap="flat" cmpd="sng">
            <a:solidFill>
              <a:srgbClr val="C7CE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kumimoji="0" sz="14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5" name="Graphic 4" descr="Wireless router with solid fill">
            <a:extLst>
              <a:ext uri="{FF2B5EF4-FFF2-40B4-BE49-F238E27FC236}">
                <a16:creationId xmlns:a16="http://schemas.microsoft.com/office/drawing/2014/main" id="{3F8ABF4E-C252-8621-482A-396C69FA98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6665" y="1573521"/>
            <a:ext cx="701419" cy="61930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589A8F6-C3A6-5173-7833-133D621369C4}"/>
              </a:ext>
            </a:extLst>
          </p:cNvPr>
          <p:cNvSpPr txBox="1"/>
          <p:nvPr/>
        </p:nvSpPr>
        <p:spPr>
          <a:xfrm>
            <a:off x="1434860" y="1660434"/>
            <a:ext cx="1956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FFFFFF"/>
                </a:solidFill>
                <a:latin typeface="Arial" panose="020B0604020202020204"/>
              </a:rPr>
              <a:t> </a:t>
            </a:r>
            <a:r>
              <a:rPr lang="en-GB" b="1" dirty="0">
                <a:solidFill>
                  <a:srgbClr val="FFFFFF"/>
                </a:solidFill>
                <a:latin typeface="Arial" panose="020B0604020202020204"/>
              </a:rPr>
              <a:t>Connectivity </a:t>
            </a:r>
          </a:p>
        </p:txBody>
      </p:sp>
      <p:sp>
        <p:nvSpPr>
          <p:cNvPr id="7" name="Google Shape;135;g11df5f6b942_0_239">
            <a:extLst>
              <a:ext uri="{FF2B5EF4-FFF2-40B4-BE49-F238E27FC236}">
                <a16:creationId xmlns:a16="http://schemas.microsoft.com/office/drawing/2014/main" id="{1064348A-61A9-3717-FD93-2639199EFAC2}"/>
              </a:ext>
            </a:extLst>
          </p:cNvPr>
          <p:cNvSpPr/>
          <p:nvPr/>
        </p:nvSpPr>
        <p:spPr>
          <a:xfrm>
            <a:off x="4329035" y="1382530"/>
            <a:ext cx="7462123" cy="1104400"/>
          </a:xfrm>
          <a:prstGeom prst="roundRect">
            <a:avLst>
              <a:gd name="adj" fmla="val 50000"/>
            </a:avLst>
          </a:prstGeom>
          <a:solidFill>
            <a:srgbClr val="00A296"/>
          </a:solidFill>
          <a:ln>
            <a:noFill/>
          </a:ln>
        </p:spPr>
        <p:txBody>
          <a:bodyPr spcFirstLastPara="1" wrap="square" lIns="360000" tIns="72000" rIns="0" bIns="72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r>
              <a:rPr kumimoji="0" lang="en-GB" sz="1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Frequ</a:t>
            </a:r>
            <a:r>
              <a:rPr kumimoji="0" lang="en-GB" sz="17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ently</a:t>
            </a:r>
            <a:r>
              <a:rPr kumimoji="0" lang="en-GB" sz="1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unable to set up and demonstrate kit because of limited mobile data network signal in most areas of Borders General Hospital and inability to connect supplier devices to hospital network. </a:t>
            </a:r>
          </a:p>
        </p:txBody>
      </p:sp>
      <p:sp>
        <p:nvSpPr>
          <p:cNvPr id="8" name="Google Shape;128;g11df5f6b942_0_239">
            <a:extLst>
              <a:ext uri="{FF2B5EF4-FFF2-40B4-BE49-F238E27FC236}">
                <a16:creationId xmlns:a16="http://schemas.microsoft.com/office/drawing/2014/main" id="{7C4BE3A4-CDAF-F666-A842-D4F4A7601D42}"/>
              </a:ext>
            </a:extLst>
          </p:cNvPr>
          <p:cNvSpPr/>
          <p:nvPr/>
        </p:nvSpPr>
        <p:spPr>
          <a:xfrm>
            <a:off x="318280" y="2668802"/>
            <a:ext cx="3414700" cy="1023406"/>
          </a:xfrm>
          <a:prstGeom prst="roundRect">
            <a:avLst>
              <a:gd name="adj" fmla="val 50000"/>
            </a:avLst>
          </a:prstGeom>
          <a:solidFill>
            <a:srgbClr val="768692"/>
          </a:solidFill>
          <a:ln>
            <a:noFill/>
          </a:ln>
        </p:spPr>
        <p:txBody>
          <a:bodyPr spcFirstLastPara="1" wrap="square" lIns="744000" tIns="72000" rIns="0" bIns="72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608965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667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endParaRPr kumimoji="0" lang="en-US" sz="265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9" name="Google Shape;132;g11df5f6b942_0_239">
            <a:extLst>
              <a:ext uri="{FF2B5EF4-FFF2-40B4-BE49-F238E27FC236}">
                <a16:creationId xmlns:a16="http://schemas.microsoft.com/office/drawing/2014/main" id="{F3DBA7B3-7A04-A59C-F0AD-0EBD5C477ED2}"/>
              </a:ext>
            </a:extLst>
          </p:cNvPr>
          <p:cNvSpPr/>
          <p:nvPr/>
        </p:nvSpPr>
        <p:spPr>
          <a:xfrm>
            <a:off x="442167" y="2784345"/>
            <a:ext cx="868800" cy="732950"/>
          </a:xfrm>
          <a:prstGeom prst="ellipse">
            <a:avLst/>
          </a:prstGeom>
          <a:solidFill>
            <a:srgbClr val="FFFFFF"/>
          </a:solidFill>
          <a:ln w="19050" cap="flat" cmpd="sng">
            <a:solidFill>
              <a:srgbClr val="C7CE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kumimoji="0" sz="14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1" name="Graphic 10" descr="Online Network with solid fill">
            <a:extLst>
              <a:ext uri="{FF2B5EF4-FFF2-40B4-BE49-F238E27FC236}">
                <a16:creationId xmlns:a16="http://schemas.microsoft.com/office/drawing/2014/main" id="{1FF737BB-7544-0BD9-81DA-C1D620C549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3605" y="2842634"/>
            <a:ext cx="639453" cy="46220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7A55181-D098-F57D-2038-D617166B13B6}"/>
              </a:ext>
            </a:extLst>
          </p:cNvPr>
          <p:cNvSpPr txBox="1"/>
          <p:nvPr/>
        </p:nvSpPr>
        <p:spPr>
          <a:xfrm>
            <a:off x="1676580" y="2935506"/>
            <a:ext cx="1956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b="1" dirty="0">
                <a:solidFill>
                  <a:srgbClr val="FFFFFF"/>
                </a:solidFill>
                <a:latin typeface="Arial" panose="020B0604020202020204"/>
              </a:rPr>
              <a:t>Set up</a:t>
            </a:r>
          </a:p>
        </p:txBody>
      </p:sp>
      <p:sp>
        <p:nvSpPr>
          <p:cNvPr id="13" name="Google Shape;135;g11df5f6b942_0_239">
            <a:extLst>
              <a:ext uri="{FF2B5EF4-FFF2-40B4-BE49-F238E27FC236}">
                <a16:creationId xmlns:a16="http://schemas.microsoft.com/office/drawing/2014/main" id="{89C0F8BD-B8EB-1D44-C355-F338D17BC3F8}"/>
              </a:ext>
            </a:extLst>
          </p:cNvPr>
          <p:cNvSpPr/>
          <p:nvPr/>
        </p:nvSpPr>
        <p:spPr>
          <a:xfrm>
            <a:off x="4287711" y="2635460"/>
            <a:ext cx="7462122" cy="1095214"/>
          </a:xfrm>
          <a:prstGeom prst="roundRect">
            <a:avLst>
              <a:gd name="adj" fmla="val 50000"/>
            </a:avLst>
          </a:prstGeom>
          <a:solidFill>
            <a:srgbClr val="768692"/>
          </a:solidFill>
          <a:ln>
            <a:noFill/>
          </a:ln>
        </p:spPr>
        <p:txBody>
          <a:bodyPr spcFirstLastPara="1" wrap="square" lIns="360000" tIns="72000" rIns="0" bIns="72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r>
              <a:rPr kumimoji="0" lang="en-GB" sz="17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Patients often returned home after hospital discharge between 6pm and 10pm resulting in the need for medical staff to help them set up their kits outside virtual ward operating hours.</a:t>
            </a:r>
          </a:p>
        </p:txBody>
      </p:sp>
      <p:sp>
        <p:nvSpPr>
          <p:cNvPr id="14" name="Google Shape;128;g11df5f6b942_0_239">
            <a:extLst>
              <a:ext uri="{FF2B5EF4-FFF2-40B4-BE49-F238E27FC236}">
                <a16:creationId xmlns:a16="http://schemas.microsoft.com/office/drawing/2014/main" id="{B8285AA9-10CA-40E6-A4C3-2EB4AA72DD6D}"/>
              </a:ext>
            </a:extLst>
          </p:cNvPr>
          <p:cNvSpPr/>
          <p:nvPr/>
        </p:nvSpPr>
        <p:spPr>
          <a:xfrm>
            <a:off x="218500" y="3902379"/>
            <a:ext cx="3414700" cy="1054102"/>
          </a:xfrm>
          <a:prstGeom prst="roundRect">
            <a:avLst>
              <a:gd name="adj" fmla="val 50000"/>
            </a:avLst>
          </a:prstGeom>
          <a:solidFill>
            <a:srgbClr val="005EB8"/>
          </a:solidFill>
          <a:ln>
            <a:noFill/>
          </a:ln>
        </p:spPr>
        <p:txBody>
          <a:bodyPr spcFirstLastPara="1" wrap="square" lIns="744000" tIns="72000" rIns="0" bIns="72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608965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667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endParaRPr kumimoji="0" lang="en-US" sz="265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5" name="Google Shape;132;g11df5f6b942_0_239">
            <a:extLst>
              <a:ext uri="{FF2B5EF4-FFF2-40B4-BE49-F238E27FC236}">
                <a16:creationId xmlns:a16="http://schemas.microsoft.com/office/drawing/2014/main" id="{C318F977-BB35-E445-A3B5-82F3FC61F6CB}"/>
              </a:ext>
            </a:extLst>
          </p:cNvPr>
          <p:cNvSpPr/>
          <p:nvPr/>
        </p:nvSpPr>
        <p:spPr>
          <a:xfrm>
            <a:off x="393708" y="4041000"/>
            <a:ext cx="868800" cy="704640"/>
          </a:xfrm>
          <a:prstGeom prst="ellipse">
            <a:avLst/>
          </a:prstGeom>
          <a:solidFill>
            <a:srgbClr val="FFFFFF"/>
          </a:solidFill>
          <a:ln w="19050" cap="flat" cmpd="sng">
            <a:solidFill>
              <a:srgbClr val="C7CE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kumimoji="0" sz="14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6" name="Graphic 15" descr="Blog outline">
            <a:extLst>
              <a:ext uri="{FF2B5EF4-FFF2-40B4-BE49-F238E27FC236}">
                <a16:creationId xmlns:a16="http://schemas.microsoft.com/office/drawing/2014/main" id="{4E8D2002-5B17-AA46-9CDC-29C4F18C9B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9792" y="4127106"/>
            <a:ext cx="606076" cy="532428"/>
          </a:xfrm>
          <a:prstGeom prst="rect">
            <a:avLst/>
          </a:prstGeom>
        </p:spPr>
      </p:pic>
      <p:sp>
        <p:nvSpPr>
          <p:cNvPr id="17" name="Google Shape;135;g11df5f6b942_0_239">
            <a:extLst>
              <a:ext uri="{FF2B5EF4-FFF2-40B4-BE49-F238E27FC236}">
                <a16:creationId xmlns:a16="http://schemas.microsoft.com/office/drawing/2014/main" id="{F61BA515-19B4-22CF-9C92-E8D2F17F3931}"/>
              </a:ext>
            </a:extLst>
          </p:cNvPr>
          <p:cNvSpPr/>
          <p:nvPr/>
        </p:nvSpPr>
        <p:spPr>
          <a:xfrm>
            <a:off x="4260647" y="3881823"/>
            <a:ext cx="7598900" cy="1095214"/>
          </a:xfrm>
          <a:prstGeom prst="roundRect">
            <a:avLst>
              <a:gd name="adj" fmla="val 50000"/>
            </a:avLst>
          </a:prstGeom>
          <a:solidFill>
            <a:srgbClr val="005EB8"/>
          </a:solidFill>
          <a:ln>
            <a:noFill/>
          </a:ln>
        </p:spPr>
        <p:txBody>
          <a:bodyPr spcFirstLastPara="1" wrap="square" lIns="360000" tIns="72000" rIns="0" bIns="72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82812F-5F1F-0229-D3ED-6379929A32B7}"/>
              </a:ext>
            </a:extLst>
          </p:cNvPr>
          <p:cNvSpPr txBox="1"/>
          <p:nvPr/>
        </p:nvSpPr>
        <p:spPr>
          <a:xfrm>
            <a:off x="4884222" y="3999432"/>
            <a:ext cx="6934001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" dirty="0">
                <a:solidFill>
                  <a:srgbClr val="FFFFFF"/>
                </a:solidFill>
                <a:latin typeface="Arial" panose="020B0604020202020204"/>
              </a:rPr>
              <a:t>Admission screens not customised to meet UK customer requirements. Unable to format clinical notes and review historic episodes of care without readmitting patient to the dashboard.</a:t>
            </a:r>
          </a:p>
        </p:txBody>
      </p:sp>
      <p:sp>
        <p:nvSpPr>
          <p:cNvPr id="19" name="Google Shape;128;g11df5f6b942_0_239">
            <a:extLst>
              <a:ext uri="{FF2B5EF4-FFF2-40B4-BE49-F238E27FC236}">
                <a16:creationId xmlns:a16="http://schemas.microsoft.com/office/drawing/2014/main" id="{B4CFB169-A40C-C82F-65D1-29266A5F36C1}"/>
              </a:ext>
            </a:extLst>
          </p:cNvPr>
          <p:cNvSpPr/>
          <p:nvPr/>
        </p:nvSpPr>
        <p:spPr>
          <a:xfrm>
            <a:off x="218500" y="5191877"/>
            <a:ext cx="3414700" cy="1013717"/>
          </a:xfrm>
          <a:prstGeom prst="roundRect">
            <a:avLst>
              <a:gd name="adj" fmla="val 50000"/>
            </a:avLst>
          </a:prstGeom>
          <a:solidFill>
            <a:srgbClr val="26A6C0"/>
          </a:solidFill>
          <a:ln>
            <a:noFill/>
          </a:ln>
        </p:spPr>
        <p:txBody>
          <a:bodyPr spcFirstLastPara="1" wrap="square" lIns="744000" tIns="72000" rIns="0" bIns="72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608965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667"/>
              </a:spcAft>
              <a:buClr>
                <a:srgbClr val="000000"/>
              </a:buClr>
              <a:buSzPts val="2000"/>
              <a:buFont typeface="Arial"/>
              <a:buNone/>
              <a:tabLst/>
              <a:defRPr/>
            </a:pPr>
            <a:endParaRPr kumimoji="0" lang="en-US" sz="265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Google Shape;132;g11df5f6b942_0_239">
            <a:extLst>
              <a:ext uri="{FF2B5EF4-FFF2-40B4-BE49-F238E27FC236}">
                <a16:creationId xmlns:a16="http://schemas.microsoft.com/office/drawing/2014/main" id="{DAFEE44D-D8D6-2AF8-029F-6CCD178EA5CB}"/>
              </a:ext>
            </a:extLst>
          </p:cNvPr>
          <p:cNvSpPr/>
          <p:nvPr/>
        </p:nvSpPr>
        <p:spPr>
          <a:xfrm>
            <a:off x="392974" y="5300902"/>
            <a:ext cx="868800" cy="746795"/>
          </a:xfrm>
          <a:prstGeom prst="ellipse">
            <a:avLst/>
          </a:prstGeom>
          <a:solidFill>
            <a:srgbClr val="FFFFFF"/>
          </a:solidFill>
          <a:ln w="19050" cap="flat" cmpd="sng">
            <a:solidFill>
              <a:srgbClr val="C7CED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kumimoji="0" sz="1467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2" name="Graphic 21" descr="Connected outline">
            <a:extLst>
              <a:ext uri="{FF2B5EF4-FFF2-40B4-BE49-F238E27FC236}">
                <a16:creationId xmlns:a16="http://schemas.microsoft.com/office/drawing/2014/main" id="{191D4ACC-A9CB-598A-1E43-28BA4A3076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6651" y="5450133"/>
            <a:ext cx="543471" cy="448331"/>
          </a:xfrm>
          <a:prstGeom prst="rect">
            <a:avLst/>
          </a:prstGeom>
        </p:spPr>
      </p:pic>
      <p:sp>
        <p:nvSpPr>
          <p:cNvPr id="23" name="Google Shape;135;g11df5f6b942_0_239">
            <a:extLst>
              <a:ext uri="{FF2B5EF4-FFF2-40B4-BE49-F238E27FC236}">
                <a16:creationId xmlns:a16="http://schemas.microsoft.com/office/drawing/2014/main" id="{F74B033A-5525-37E8-29AA-B1D8B2211902}"/>
              </a:ext>
            </a:extLst>
          </p:cNvPr>
          <p:cNvSpPr/>
          <p:nvPr/>
        </p:nvSpPr>
        <p:spPr>
          <a:xfrm>
            <a:off x="4287711" y="5191877"/>
            <a:ext cx="7598900" cy="1095214"/>
          </a:xfrm>
          <a:prstGeom prst="roundRect">
            <a:avLst>
              <a:gd name="adj" fmla="val 50000"/>
            </a:avLst>
          </a:prstGeom>
          <a:solidFill>
            <a:srgbClr val="26A6C0"/>
          </a:solidFill>
          <a:ln>
            <a:noFill/>
          </a:ln>
        </p:spPr>
        <p:txBody>
          <a:bodyPr spcFirstLastPara="1" wrap="square" lIns="360000" tIns="72000" rIns="0" bIns="720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endParaRPr kumimoji="0" lang="en-GB" sz="17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6A263CB-F103-A1D0-0FA1-9F51FD833C9B}"/>
              </a:ext>
            </a:extLst>
          </p:cNvPr>
          <p:cNvSpPr txBox="1"/>
          <p:nvPr/>
        </p:nvSpPr>
        <p:spPr>
          <a:xfrm>
            <a:off x="4702121" y="5300902"/>
            <a:ext cx="6934001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" dirty="0">
                <a:solidFill>
                  <a:srgbClr val="FFFFFF"/>
                </a:solidFill>
                <a:latin typeface="Arial" panose="020B0604020202020204"/>
              </a:rPr>
              <a:t>Duplicate admission and discharge processes on two clinical applications and need to create summary of Current Health clinical notes and copy to EPR. 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8DBC91B-C92A-D05D-6263-A50BC79D52B2}"/>
              </a:ext>
            </a:extLst>
          </p:cNvPr>
          <p:cNvSpPr txBox="1"/>
          <p:nvPr/>
        </p:nvSpPr>
        <p:spPr>
          <a:xfrm>
            <a:off x="1443358" y="5372212"/>
            <a:ext cx="1956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b="1" dirty="0">
                <a:solidFill>
                  <a:srgbClr val="FFFFFF"/>
                </a:solidFill>
                <a:latin typeface="Arial" panose="020B0604020202020204"/>
              </a:rPr>
              <a:t>System integration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052EC69-7DA6-4CA1-5295-1917095C80E6}"/>
              </a:ext>
            </a:extLst>
          </p:cNvPr>
          <p:cNvSpPr txBox="1"/>
          <p:nvPr/>
        </p:nvSpPr>
        <p:spPr>
          <a:xfrm>
            <a:off x="1469297" y="4115546"/>
            <a:ext cx="1956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b="1" dirty="0">
                <a:solidFill>
                  <a:srgbClr val="FFFFFF"/>
                </a:solidFill>
                <a:latin typeface="Arial" panose="020B0604020202020204"/>
              </a:rPr>
              <a:t>Clinical dashboard</a:t>
            </a:r>
          </a:p>
        </p:txBody>
      </p:sp>
    </p:spTree>
    <p:extLst>
      <p:ext uri="{BB962C8B-B14F-4D97-AF65-F5344CB8AC3E}">
        <p14:creationId xmlns:p14="http://schemas.microsoft.com/office/powerpoint/2010/main" val="409329538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FE1CD-17F9-14E2-24E4-7453CCE92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18744845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02D7E-4DD7-578C-CE0C-D5088EF6D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 pitchFamily="34" charset="0"/>
              </a:rPr>
              <a:t>Lessons learned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98A8B0-6570-32AE-BFCE-2FC3BDEB42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62" y="1600199"/>
            <a:ext cx="11110913" cy="489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8030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62FF6-0F72-40B8-4E17-DF14F500A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231F20"/>
                </a:solidFill>
                <a:effectLst/>
                <a:uLnTx/>
                <a:uFillTx/>
                <a:latin typeface="Arial" panose="020B0604020202020204"/>
                <a:ea typeface="+mj-ea"/>
                <a:cs typeface="Arial" panose="020B0604020202020204" pitchFamily="34" charset="0"/>
              </a:rPr>
              <a:t>Conclusions</a:t>
            </a:r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8E8FB4-EA41-5AB2-C4B8-35C2B9C78F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438186"/>
            <a:ext cx="10982324" cy="488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3746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681;p75">
            <a:extLst>
              <a:ext uri="{FF2B5EF4-FFF2-40B4-BE49-F238E27FC236}">
                <a16:creationId xmlns:a16="http://schemas.microsoft.com/office/drawing/2014/main" id="{D25F5E0D-2516-2EB2-09BA-5B43D675B1B0}"/>
              </a:ext>
            </a:extLst>
          </p:cNvPr>
          <p:cNvSpPr/>
          <p:nvPr/>
        </p:nvSpPr>
        <p:spPr>
          <a:xfrm>
            <a:off x="3338104" y="2849925"/>
            <a:ext cx="2185129" cy="2383459"/>
          </a:xfrm>
          <a:custGeom>
            <a:avLst/>
            <a:gdLst/>
            <a:ahLst/>
            <a:cxnLst/>
            <a:rect l="l" t="t" r="r" b="b"/>
            <a:pathLst>
              <a:path w="3745937" h="4831336" extrusionOk="0">
                <a:moveTo>
                  <a:pt x="1511675" y="0"/>
                </a:moveTo>
                <a:lnTo>
                  <a:pt x="2619702" y="0"/>
                </a:lnTo>
                <a:lnTo>
                  <a:pt x="3745937" y="0"/>
                </a:lnTo>
                <a:lnTo>
                  <a:pt x="3745937" y="1085399"/>
                </a:lnTo>
                <a:lnTo>
                  <a:pt x="3745937" y="2234262"/>
                </a:lnTo>
                <a:lnTo>
                  <a:pt x="3171505" y="1659831"/>
                </a:lnTo>
                <a:lnTo>
                  <a:pt x="2211633" y="2619703"/>
                </a:lnTo>
                <a:lnTo>
                  <a:pt x="3317450" y="3725520"/>
                </a:lnTo>
                <a:lnTo>
                  <a:pt x="2211633" y="3725520"/>
                </a:lnTo>
                <a:lnTo>
                  <a:pt x="2211633" y="4831336"/>
                </a:lnTo>
                <a:lnTo>
                  <a:pt x="0" y="2619703"/>
                </a:lnTo>
                <a:lnTo>
                  <a:pt x="2065689" y="554015"/>
                </a:lnTo>
                <a:lnTo>
                  <a:pt x="2065688" y="554014"/>
                </a:lnTo>
                <a:close/>
              </a:path>
            </a:pathLst>
          </a:custGeom>
          <a:solidFill>
            <a:srgbClr val="003087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4" name="Google Shape;685;p75">
            <a:extLst>
              <a:ext uri="{FF2B5EF4-FFF2-40B4-BE49-F238E27FC236}">
                <a16:creationId xmlns:a16="http://schemas.microsoft.com/office/drawing/2014/main" id="{2C73B70B-5E4D-9697-F1A9-29EBF43D70F6}"/>
              </a:ext>
            </a:extLst>
          </p:cNvPr>
          <p:cNvSpPr txBox="1"/>
          <p:nvPr/>
        </p:nvSpPr>
        <p:spPr>
          <a:xfrm>
            <a:off x="4829161" y="2941021"/>
            <a:ext cx="5684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5" name="Google Shape;679;p75">
            <a:extLst>
              <a:ext uri="{FF2B5EF4-FFF2-40B4-BE49-F238E27FC236}">
                <a16:creationId xmlns:a16="http://schemas.microsoft.com/office/drawing/2014/main" id="{F7FE5434-9441-DBC6-A2FA-75D41273FB51}"/>
              </a:ext>
            </a:extLst>
          </p:cNvPr>
          <p:cNvSpPr/>
          <p:nvPr/>
        </p:nvSpPr>
        <p:spPr>
          <a:xfrm>
            <a:off x="4865010" y="1757868"/>
            <a:ext cx="2842101" cy="1832341"/>
          </a:xfrm>
          <a:custGeom>
            <a:avLst/>
            <a:gdLst/>
            <a:ahLst/>
            <a:cxnLst/>
            <a:rect l="l" t="t" r="r" b="b"/>
            <a:pathLst>
              <a:path w="4872173" h="3714206" extrusionOk="0">
                <a:moveTo>
                  <a:pt x="2211634" y="0"/>
                </a:moveTo>
                <a:lnTo>
                  <a:pt x="4281875" y="2070242"/>
                </a:lnTo>
                <a:lnTo>
                  <a:pt x="4872173" y="1479944"/>
                </a:lnTo>
                <a:lnTo>
                  <a:pt x="4872173" y="2660540"/>
                </a:lnTo>
                <a:lnTo>
                  <a:pt x="4872173" y="3714206"/>
                </a:lnTo>
                <a:lnTo>
                  <a:pt x="3714207" y="3714206"/>
                </a:lnTo>
                <a:lnTo>
                  <a:pt x="2637911" y="3714206"/>
                </a:lnTo>
                <a:lnTo>
                  <a:pt x="3176059" y="3176059"/>
                </a:lnTo>
                <a:lnTo>
                  <a:pt x="2211634" y="2211634"/>
                </a:lnTo>
                <a:lnTo>
                  <a:pt x="1126235" y="3297033"/>
                </a:lnTo>
                <a:lnTo>
                  <a:pt x="1126235" y="2211634"/>
                </a:lnTo>
                <a:lnTo>
                  <a:pt x="0" y="2211634"/>
                </a:lnTo>
                <a:close/>
              </a:path>
            </a:pathLst>
          </a:custGeom>
          <a:solidFill>
            <a:srgbClr val="005EB8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6" name="Google Shape;680;p75">
            <a:extLst>
              <a:ext uri="{FF2B5EF4-FFF2-40B4-BE49-F238E27FC236}">
                <a16:creationId xmlns:a16="http://schemas.microsoft.com/office/drawing/2014/main" id="{CF8E6EAC-8646-C955-BB93-C6B09990D3DD}"/>
              </a:ext>
            </a:extLst>
          </p:cNvPr>
          <p:cNvSpPr/>
          <p:nvPr/>
        </p:nvSpPr>
        <p:spPr>
          <a:xfrm>
            <a:off x="6801120" y="3071585"/>
            <a:ext cx="2170696" cy="2363313"/>
          </a:xfrm>
          <a:custGeom>
            <a:avLst/>
            <a:gdLst/>
            <a:ahLst/>
            <a:cxnLst/>
            <a:rect l="l" t="t" r="r" b="b"/>
            <a:pathLst>
              <a:path w="3721194" h="4790500" extrusionOk="0">
                <a:moveTo>
                  <a:pt x="1550397" y="0"/>
                </a:moveTo>
                <a:lnTo>
                  <a:pt x="3721194" y="2170797"/>
                </a:lnTo>
                <a:lnTo>
                  <a:pt x="1667876" y="4224115"/>
                </a:lnTo>
                <a:lnTo>
                  <a:pt x="2234262" y="4790500"/>
                </a:lnTo>
                <a:lnTo>
                  <a:pt x="1101491" y="4790500"/>
                </a:lnTo>
                <a:lnTo>
                  <a:pt x="0" y="4790500"/>
                </a:lnTo>
                <a:lnTo>
                  <a:pt x="0" y="3680358"/>
                </a:lnTo>
                <a:lnTo>
                  <a:pt x="0" y="2556238"/>
                </a:lnTo>
                <a:lnTo>
                  <a:pt x="562060" y="3118298"/>
                </a:lnTo>
                <a:lnTo>
                  <a:pt x="1509562" y="2170797"/>
                </a:lnTo>
                <a:lnTo>
                  <a:pt x="392431" y="1053666"/>
                </a:lnTo>
                <a:lnTo>
                  <a:pt x="1550397" y="1053666"/>
                </a:lnTo>
                <a:close/>
              </a:path>
            </a:pathLst>
          </a:custGeom>
          <a:solidFill>
            <a:srgbClr val="26A6C0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7" name="Google Shape;682;p75">
            <a:extLst>
              <a:ext uri="{FF2B5EF4-FFF2-40B4-BE49-F238E27FC236}">
                <a16:creationId xmlns:a16="http://schemas.microsoft.com/office/drawing/2014/main" id="{1A925DD8-493A-0EBE-B08D-33C904CEEDEB}"/>
              </a:ext>
            </a:extLst>
          </p:cNvPr>
          <p:cNvSpPr/>
          <p:nvPr/>
        </p:nvSpPr>
        <p:spPr>
          <a:xfrm>
            <a:off x="4627163" y="4689505"/>
            <a:ext cx="2818280" cy="1837923"/>
          </a:xfrm>
          <a:custGeom>
            <a:avLst/>
            <a:gdLst/>
            <a:ahLst/>
            <a:cxnLst/>
            <a:rect l="l" t="t" r="r" b="b"/>
            <a:pathLst>
              <a:path w="4831338" h="3725519" extrusionOk="0">
                <a:moveTo>
                  <a:pt x="3729847" y="403744"/>
                </a:moveTo>
                <a:lnTo>
                  <a:pt x="3729847" y="1513886"/>
                </a:lnTo>
                <a:lnTo>
                  <a:pt x="4831338" y="1513886"/>
                </a:lnTo>
                <a:lnTo>
                  <a:pt x="2619705" y="3725519"/>
                </a:lnTo>
                <a:lnTo>
                  <a:pt x="564224" y="1670039"/>
                </a:lnTo>
                <a:lnTo>
                  <a:pt x="1670041" y="564222"/>
                </a:lnTo>
                <a:lnTo>
                  <a:pt x="2619705" y="1513886"/>
                </a:lnTo>
                <a:close/>
                <a:moveTo>
                  <a:pt x="0" y="0"/>
                </a:moveTo>
                <a:lnTo>
                  <a:pt x="1105817" y="0"/>
                </a:lnTo>
                <a:lnTo>
                  <a:pt x="2234262" y="0"/>
                </a:lnTo>
                <a:lnTo>
                  <a:pt x="1670040" y="564222"/>
                </a:lnTo>
                <a:lnTo>
                  <a:pt x="564223" y="1670039"/>
                </a:lnTo>
                <a:lnTo>
                  <a:pt x="0" y="2234262"/>
                </a:lnTo>
                <a:lnTo>
                  <a:pt x="0" y="110581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900" tIns="60933" rIns="121900" bIns="60933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8" name="Google Shape;686;p75">
            <a:extLst>
              <a:ext uri="{FF2B5EF4-FFF2-40B4-BE49-F238E27FC236}">
                <a16:creationId xmlns:a16="http://schemas.microsoft.com/office/drawing/2014/main" id="{CDBD7228-D637-9AED-8180-1BE42730F565}"/>
              </a:ext>
            </a:extLst>
          </p:cNvPr>
          <p:cNvSpPr txBox="1"/>
          <p:nvPr/>
        </p:nvSpPr>
        <p:spPr>
          <a:xfrm>
            <a:off x="196290" y="1549507"/>
            <a:ext cx="4079752" cy="2277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003087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Recurrent investment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Without a commitment to recurrent funding small health boards are unable to implement virtual wards as there is insufficient capacity to take on additional work or redistribute existing resources.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425563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AF3EC4A-43C6-79B2-EADB-8F3DAB1707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5" y="265051"/>
            <a:ext cx="10306050" cy="1325563"/>
          </a:xfrm>
        </p:spPr>
        <p:txBody>
          <a:bodyPr/>
          <a:lstStyle/>
          <a:p>
            <a:r>
              <a:rPr lang="en-GB" b="1" dirty="0"/>
              <a:t>Recommendations</a:t>
            </a:r>
          </a:p>
        </p:txBody>
      </p:sp>
      <p:sp>
        <p:nvSpPr>
          <p:cNvPr id="10" name="Google Shape;686;p75">
            <a:extLst>
              <a:ext uri="{FF2B5EF4-FFF2-40B4-BE49-F238E27FC236}">
                <a16:creationId xmlns:a16="http://schemas.microsoft.com/office/drawing/2014/main" id="{3C42B7F0-33D0-02AD-1D13-BE3D7FC04606}"/>
              </a:ext>
            </a:extLst>
          </p:cNvPr>
          <p:cNvSpPr txBox="1"/>
          <p:nvPr/>
        </p:nvSpPr>
        <p:spPr>
          <a:xfrm>
            <a:off x="117921" y="4689505"/>
            <a:ext cx="4079752" cy="246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00A499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Blended model of virtual care 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Virtual care should be underpinned by technology enabled remote patient monitoring complemented by targeted face-to-face clinical support. 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425563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" name="Google Shape;686;p75">
            <a:extLst>
              <a:ext uri="{FF2B5EF4-FFF2-40B4-BE49-F238E27FC236}">
                <a16:creationId xmlns:a16="http://schemas.microsoft.com/office/drawing/2014/main" id="{2AB9AA69-1ADC-0E46-8FCF-036A055D27ED}"/>
              </a:ext>
            </a:extLst>
          </p:cNvPr>
          <p:cNvSpPr txBox="1"/>
          <p:nvPr/>
        </p:nvSpPr>
        <p:spPr>
          <a:xfrm>
            <a:off x="8159489" y="1589702"/>
            <a:ext cx="3914775" cy="2000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005EB8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Remote monitoring hubs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Remote monitoring hubs would enable virtual ward services to scale and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contribute  towards achievement of a net zero NHS Scotland by 2040.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425563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2" name="Google Shape;686;p75">
            <a:extLst>
              <a:ext uri="{FF2B5EF4-FFF2-40B4-BE49-F238E27FC236}">
                <a16:creationId xmlns:a16="http://schemas.microsoft.com/office/drawing/2014/main" id="{1806A08A-FF1E-D938-5854-F48E64EA3F38}"/>
              </a:ext>
            </a:extLst>
          </p:cNvPr>
          <p:cNvSpPr txBox="1"/>
          <p:nvPr/>
        </p:nvSpPr>
        <p:spPr>
          <a:xfrm>
            <a:off x="8055466" y="4803272"/>
            <a:ext cx="4136533" cy="2000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2400" b="1" i="0" u="none" strike="noStrike" kern="0" cap="none" spc="0" normalizeH="0" baseline="0" noProof="0" dirty="0">
                <a:ln>
                  <a:noFill/>
                </a:ln>
                <a:solidFill>
                  <a:srgbClr val="26A6C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Cross board collaboration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>
                <a:ln>
                  <a:noFill/>
                </a:ln>
                <a:solidFill>
                  <a:srgbClr val="425563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Technology enabled virtual wards offer opportunities for smaller health boards to work together and deliver services that are not viable individually. </a:t>
            </a:r>
          </a:p>
        </p:txBody>
      </p:sp>
    </p:spTree>
    <p:extLst>
      <p:ext uri="{BB962C8B-B14F-4D97-AF65-F5344CB8AC3E}">
        <p14:creationId xmlns:p14="http://schemas.microsoft.com/office/powerpoint/2010/main" val="346409233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165FE-FC5B-5F66-4FC3-FF86E3BBF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19505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Theme">
      <a:dk1>
        <a:srgbClr val="231F20"/>
      </a:dk1>
      <a:lt1>
        <a:sysClr val="window" lastClr="FFFFFF"/>
      </a:lt1>
      <a:dk2>
        <a:srgbClr val="425563"/>
      </a:dk2>
      <a:lt2>
        <a:srgbClr val="E8EDEE"/>
      </a:lt2>
      <a:accent1>
        <a:srgbClr val="005EB8"/>
      </a:accent1>
      <a:accent2>
        <a:srgbClr val="00A9CE"/>
      </a:accent2>
      <a:accent3>
        <a:srgbClr val="DDE1E4"/>
      </a:accent3>
      <a:accent4>
        <a:srgbClr val="00A499"/>
      </a:accent4>
      <a:accent5>
        <a:srgbClr val="003087"/>
      </a:accent5>
      <a:accent6>
        <a:srgbClr val="99C7EB"/>
      </a:accent6>
      <a:hlink>
        <a:srgbClr val="0563C1"/>
      </a:hlink>
      <a:folHlink>
        <a:srgbClr val="919EA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NHSD-Refresh-Theme-NOV1120B">
  <a:themeElements>
    <a:clrScheme name="Custom 2">
      <a:dk1>
        <a:srgbClr val="FFFFFF"/>
      </a:dk1>
      <a:lt1>
        <a:srgbClr val="231F20"/>
      </a:lt1>
      <a:dk2>
        <a:srgbClr val="005EB8"/>
      </a:dk2>
      <a:lt2>
        <a:srgbClr val="F4F6F8"/>
      </a:lt2>
      <a:accent1>
        <a:srgbClr val="003087"/>
      </a:accent1>
      <a:accent2>
        <a:srgbClr val="768692"/>
      </a:accent2>
      <a:accent3>
        <a:srgbClr val="C7CED3"/>
      </a:accent3>
      <a:accent4>
        <a:srgbClr val="99DDEB"/>
      </a:accent4>
      <a:accent5>
        <a:srgbClr val="80D2CC"/>
      </a:accent5>
      <a:accent6>
        <a:srgbClr val="425563"/>
      </a:accent6>
      <a:hlink>
        <a:srgbClr val="005EB8"/>
      </a:hlink>
      <a:folHlink>
        <a:srgbClr val="00308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HSD-PPT-Template-Refresh_NOV2020-B" id="{06B772CD-B1AE-2743-BE7F-0BA8B46714EA}" vid="{16F65E12-3586-BC44-90B1-43C17D38503A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">
    <a:dk1>
      <a:srgbClr val="FFFFFF"/>
    </a:dk1>
    <a:lt1>
      <a:srgbClr val="231F20"/>
    </a:lt1>
    <a:dk2>
      <a:srgbClr val="005EB8"/>
    </a:dk2>
    <a:lt2>
      <a:srgbClr val="F4F6F8"/>
    </a:lt2>
    <a:accent1>
      <a:srgbClr val="003087"/>
    </a:accent1>
    <a:accent2>
      <a:srgbClr val="768692"/>
    </a:accent2>
    <a:accent3>
      <a:srgbClr val="C7CED3"/>
    </a:accent3>
    <a:accent4>
      <a:srgbClr val="99DDEB"/>
    </a:accent4>
    <a:accent5>
      <a:srgbClr val="80D2CC"/>
    </a:accent5>
    <a:accent6>
      <a:srgbClr val="425563"/>
    </a:accent6>
    <a:hlink>
      <a:srgbClr val="005EB8"/>
    </a:hlink>
    <a:folHlink>
      <a:srgbClr val="003087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Custom 2">
    <a:dk1>
      <a:srgbClr val="FFFFFF"/>
    </a:dk1>
    <a:lt1>
      <a:srgbClr val="231F20"/>
    </a:lt1>
    <a:dk2>
      <a:srgbClr val="005EB8"/>
    </a:dk2>
    <a:lt2>
      <a:srgbClr val="F4F6F8"/>
    </a:lt2>
    <a:accent1>
      <a:srgbClr val="003087"/>
    </a:accent1>
    <a:accent2>
      <a:srgbClr val="768692"/>
    </a:accent2>
    <a:accent3>
      <a:srgbClr val="C7CED3"/>
    </a:accent3>
    <a:accent4>
      <a:srgbClr val="99DDEB"/>
    </a:accent4>
    <a:accent5>
      <a:srgbClr val="80D2CC"/>
    </a:accent5>
    <a:accent6>
      <a:srgbClr val="425563"/>
    </a:accent6>
    <a:hlink>
      <a:srgbClr val="005EB8"/>
    </a:hlink>
    <a:folHlink>
      <a:srgbClr val="003087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Custom 2">
    <a:dk1>
      <a:srgbClr val="FFFFFF"/>
    </a:dk1>
    <a:lt1>
      <a:srgbClr val="231F20"/>
    </a:lt1>
    <a:dk2>
      <a:srgbClr val="005EB8"/>
    </a:dk2>
    <a:lt2>
      <a:srgbClr val="F4F6F8"/>
    </a:lt2>
    <a:accent1>
      <a:srgbClr val="003087"/>
    </a:accent1>
    <a:accent2>
      <a:srgbClr val="768692"/>
    </a:accent2>
    <a:accent3>
      <a:srgbClr val="C7CED3"/>
    </a:accent3>
    <a:accent4>
      <a:srgbClr val="99DDEB"/>
    </a:accent4>
    <a:accent5>
      <a:srgbClr val="80D2CC"/>
    </a:accent5>
    <a:accent6>
      <a:srgbClr val="425563"/>
    </a:accent6>
    <a:hlink>
      <a:srgbClr val="005EB8"/>
    </a:hlink>
    <a:folHlink>
      <a:srgbClr val="003087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Custom 2">
    <a:dk1>
      <a:srgbClr val="FFFFFF"/>
    </a:dk1>
    <a:lt1>
      <a:srgbClr val="231F20"/>
    </a:lt1>
    <a:dk2>
      <a:srgbClr val="005EB8"/>
    </a:dk2>
    <a:lt2>
      <a:srgbClr val="F4F6F8"/>
    </a:lt2>
    <a:accent1>
      <a:srgbClr val="003087"/>
    </a:accent1>
    <a:accent2>
      <a:srgbClr val="768692"/>
    </a:accent2>
    <a:accent3>
      <a:srgbClr val="C7CED3"/>
    </a:accent3>
    <a:accent4>
      <a:srgbClr val="99DDEB"/>
    </a:accent4>
    <a:accent5>
      <a:srgbClr val="80D2CC"/>
    </a:accent5>
    <a:accent6>
      <a:srgbClr val="425563"/>
    </a:accent6>
    <a:hlink>
      <a:srgbClr val="005EB8"/>
    </a:hlink>
    <a:folHlink>
      <a:srgbClr val="003087"/>
    </a:folHlink>
  </a:clrScheme>
  <a:fontScheme name="Arial">
    <a:maj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ajorFont>
    <a:minorFont>
      <a:latin typeface="Arial" panose="020B0604020202020204"/>
      <a:ea typeface=""/>
      <a:cs typeface=""/>
      <a:font script="Jpan" typeface="ＭＳ Ｐゴシック"/>
      <a:font script="Hang" typeface="굴림"/>
      <a:font script="Hans" typeface="黑体"/>
      <a:font script="Hant" typeface="微軟正黑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 2007 - 2010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 2007 - 2010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 2007 - 2010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1399</Words>
  <Application>Microsoft Office PowerPoint</Application>
  <PresentationFormat>Widescreen</PresentationFormat>
  <Paragraphs>272</Paragraphs>
  <Slides>48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48</vt:i4>
      </vt:variant>
    </vt:vector>
  </HeadingPairs>
  <TitlesOfParts>
    <vt:vector size="56" baseType="lpstr">
      <vt:lpstr>Arial</vt:lpstr>
      <vt:lpstr>Calibri</vt:lpstr>
      <vt:lpstr>Calibri Light</vt:lpstr>
      <vt:lpstr>Wingdings</vt:lpstr>
      <vt:lpstr>Office Theme</vt:lpstr>
      <vt:lpstr>Custom Design</vt:lpstr>
      <vt:lpstr>NHSD-Refresh-Theme-NOV1120B</vt:lpstr>
      <vt:lpstr>2_Office Theme</vt:lpstr>
      <vt:lpstr>Acute respiratory care in a technology enabled virtual ward</vt:lpstr>
      <vt:lpstr>Background</vt:lpstr>
      <vt:lpstr>NHS Borders</vt:lpstr>
      <vt:lpstr>Previous work undertaken</vt:lpstr>
      <vt:lpstr>Test of change project</vt:lpstr>
      <vt:lpstr>Timeline of events 2024</vt:lpstr>
      <vt:lpstr>‘Test of change’ service model constraints</vt:lpstr>
      <vt:lpstr>Respiratory virtual ward staffing</vt:lpstr>
      <vt:lpstr>Key technology principles for ‘test of change’</vt:lpstr>
      <vt:lpstr>Respiratory virtual ward patient groups</vt:lpstr>
      <vt:lpstr>PowerPoint Presentation</vt:lpstr>
      <vt:lpstr>Connected devices</vt:lpstr>
      <vt:lpstr>Remote monitoring equipment video</vt:lpstr>
      <vt:lpstr>PowerPoint Presentation</vt:lpstr>
      <vt:lpstr>Onboarding process</vt:lpstr>
      <vt:lpstr>Proactive patient monitoring</vt:lpstr>
      <vt:lpstr>Seven respiratory pathways</vt:lpstr>
      <vt:lpstr>Clinical dashboard</vt:lpstr>
      <vt:lpstr>Virtual ward activity</vt:lpstr>
      <vt:lpstr>Patient demographics </vt:lpstr>
      <vt:lpstr>Patients’ place of residence</vt:lpstr>
      <vt:lpstr>Respiratory virtual ward admissions</vt:lpstr>
      <vt:lpstr>Admission type and referral source</vt:lpstr>
      <vt:lpstr>Patient pathways</vt:lpstr>
      <vt:lpstr>Interventions and outcomes</vt:lpstr>
      <vt:lpstr>Clinical consultations</vt:lpstr>
      <vt:lpstr>Patient outcomes</vt:lpstr>
      <vt:lpstr>Our achievements</vt:lpstr>
      <vt:lpstr>Assessment of carbon impact of virtual ward</vt:lpstr>
      <vt:lpstr>Patient feedback</vt:lpstr>
      <vt:lpstr>Patient feedback methods</vt:lpstr>
      <vt:lpstr>PowerPoint Presentation</vt:lpstr>
      <vt:lpstr>Alternative healthcare contacts</vt:lpstr>
      <vt:lpstr>Net promoter score for respiratory virtual ward = 91</vt:lpstr>
      <vt:lpstr>Remote monitoring technology satisfaction</vt:lpstr>
      <vt:lpstr>PowerPoint Presentation</vt:lpstr>
      <vt:lpstr>Challenges and areas for improvement</vt:lpstr>
      <vt:lpstr>Patient quotes</vt:lpstr>
      <vt:lpstr>PowerPoint Presentation</vt:lpstr>
      <vt:lpstr>Staff feedback</vt:lpstr>
      <vt:lpstr>Virtual ward advantages</vt:lpstr>
      <vt:lpstr>Remote monitoring technology</vt:lpstr>
      <vt:lpstr>Challenges and areas for improvement</vt:lpstr>
      <vt:lpstr>Conclusions</vt:lpstr>
      <vt:lpstr>Lessons learned</vt:lpstr>
      <vt:lpstr>Conclusions</vt:lpstr>
      <vt:lpstr>Recommendations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Acute respiratory care in a technology enabled virtual ward</dc:title>
  <cp:lastModifiedBy>Rose Reynolds</cp:lastModifiedBy>
  <cp:revision>1</cp:revision>
  <dcterms:modified xsi:type="dcterms:W3CDTF">2024-06-17T11:21:17Z</dcterms:modified>
</cp:coreProperties>
</file>