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1" r:id="rId6"/>
    <p:sldMasterId id="2147483663" r:id="rId7"/>
  </p:sldMasterIdLst>
  <p:notesMasterIdLst>
    <p:notesMasterId r:id="rId35"/>
  </p:notesMasterIdLst>
  <p:sldIdLst>
    <p:sldId id="258" r:id="rId8"/>
    <p:sldId id="267" r:id="rId9"/>
    <p:sldId id="268" r:id="rId10"/>
    <p:sldId id="271" r:id="rId11"/>
    <p:sldId id="257" r:id="rId12"/>
    <p:sldId id="259" r:id="rId13"/>
    <p:sldId id="260" r:id="rId14"/>
    <p:sldId id="261" r:id="rId15"/>
    <p:sldId id="262" r:id="rId16"/>
    <p:sldId id="263" r:id="rId17"/>
    <p:sldId id="266" r:id="rId18"/>
    <p:sldId id="265" r:id="rId19"/>
    <p:sldId id="264" r:id="rId20"/>
    <p:sldId id="269" r:id="rId21"/>
    <p:sldId id="1059" r:id="rId22"/>
    <p:sldId id="1060" r:id="rId23"/>
    <p:sldId id="1061" r:id="rId24"/>
    <p:sldId id="424" r:id="rId25"/>
    <p:sldId id="1066" r:id="rId26"/>
    <p:sldId id="1074" r:id="rId27"/>
    <p:sldId id="1075" r:id="rId28"/>
    <p:sldId id="1062" r:id="rId29"/>
    <p:sldId id="1067" r:id="rId30"/>
    <p:sldId id="1076" r:id="rId31"/>
    <p:sldId id="285" r:id="rId32"/>
    <p:sldId id="276" r:id="rId33"/>
    <p:sldId id="107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1E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66667" autoAdjust="0"/>
  </p:normalViewPr>
  <p:slideViewPr>
    <p:cSldViewPr snapToGrid="0">
      <p:cViewPr varScale="1">
        <p:scale>
          <a:sx n="46" d="100"/>
          <a:sy n="46" d="100"/>
        </p:scale>
        <p:origin x="1620" y="4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oleObject" Target="file:///\\css.fv.scot.nhs.uk\datastore\OfficeData\SLT_Children_Services\Forth%20Valley%20wide\Data\Data%20analysis\Predicted%20need%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Population and Predicted SLC Need in Forth Valley</a:t>
            </a:r>
          </a:p>
        </c:rich>
      </c:tx>
      <c:overlay val="0"/>
    </c:title>
    <c:autoTitleDeleted val="0"/>
    <c:plotArea>
      <c:layout/>
      <c:barChart>
        <c:barDir val="col"/>
        <c:grouping val="clustered"/>
        <c:varyColors val="0"/>
        <c:ser>
          <c:idx val="0"/>
          <c:order val="0"/>
          <c:tx>
            <c:strRef>
              <c:f>Graphs!$C$3</c:f>
              <c:strCache>
                <c:ptCount val="1"/>
                <c:pt idx="0">
                  <c:v>0 - 18 population (2019 data)</c:v>
                </c:pt>
              </c:strCache>
            </c:strRef>
          </c:tx>
          <c:invertIfNegative val="0"/>
          <c:dPt>
            <c:idx val="0"/>
            <c:invertIfNegative val="0"/>
            <c:bubble3D val="0"/>
            <c:spPr>
              <a:solidFill>
                <a:srgbClr val="0070C0"/>
              </a:solidFill>
            </c:spPr>
            <c:extLst>
              <c:ext xmlns:c16="http://schemas.microsoft.com/office/drawing/2014/chart" uri="{C3380CC4-5D6E-409C-BE32-E72D297353CC}">
                <c16:uniqueId val="{00000000-25A8-4699-BC9F-B4F8117C0214}"/>
              </c:ext>
            </c:extLst>
          </c:dPt>
          <c:dPt>
            <c:idx val="1"/>
            <c:invertIfNegative val="0"/>
            <c:bubble3D val="0"/>
            <c:spPr>
              <a:solidFill>
                <a:srgbClr val="7030A0"/>
              </a:solidFill>
            </c:spPr>
            <c:extLst>
              <c:ext xmlns:c16="http://schemas.microsoft.com/office/drawing/2014/chart" uri="{C3380CC4-5D6E-409C-BE32-E72D297353CC}">
                <c16:uniqueId val="{00000001-25A8-4699-BC9F-B4F8117C0214}"/>
              </c:ext>
            </c:extLst>
          </c:dPt>
          <c:dPt>
            <c:idx val="2"/>
            <c:invertIfNegative val="0"/>
            <c:bubble3D val="0"/>
            <c:spPr>
              <a:solidFill>
                <a:srgbClr val="FFC000"/>
              </a:solidFill>
            </c:spPr>
            <c:extLst>
              <c:ext xmlns:c16="http://schemas.microsoft.com/office/drawing/2014/chart" uri="{C3380CC4-5D6E-409C-BE32-E72D297353CC}">
                <c16:uniqueId val="{00000002-25A8-4699-BC9F-B4F8117C0214}"/>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Graphs!$B$4:$B$6</c:f>
              <c:strCache>
                <c:ptCount val="3"/>
                <c:pt idx="0">
                  <c:v>Clacks</c:v>
                </c:pt>
                <c:pt idx="1">
                  <c:v>Falkirk</c:v>
                </c:pt>
                <c:pt idx="2">
                  <c:v>Stirling</c:v>
                </c:pt>
              </c:strCache>
            </c:strRef>
          </c:cat>
          <c:val>
            <c:numRef>
              <c:f>Graphs!$C$4:$C$6</c:f>
              <c:numCache>
                <c:formatCode>General</c:formatCode>
                <c:ptCount val="3"/>
                <c:pt idx="0">
                  <c:v>10700</c:v>
                </c:pt>
                <c:pt idx="1">
                  <c:v>33300</c:v>
                </c:pt>
                <c:pt idx="2">
                  <c:v>18800</c:v>
                </c:pt>
              </c:numCache>
            </c:numRef>
          </c:val>
          <c:extLst>
            <c:ext xmlns:c16="http://schemas.microsoft.com/office/drawing/2014/chart" uri="{C3380CC4-5D6E-409C-BE32-E72D297353CC}">
              <c16:uniqueId val="{00000003-25A8-4699-BC9F-B4F8117C0214}"/>
            </c:ext>
          </c:extLst>
        </c:ser>
        <c:ser>
          <c:idx val="1"/>
          <c:order val="1"/>
          <c:tx>
            <c:strRef>
              <c:f>Graphs!$D$3</c:f>
              <c:strCache>
                <c:ptCount val="1"/>
                <c:pt idx="0">
                  <c:v>Predicted SLC Need</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Graphs!$B$4:$B$6</c:f>
              <c:strCache>
                <c:ptCount val="3"/>
                <c:pt idx="0">
                  <c:v>Clacks</c:v>
                </c:pt>
                <c:pt idx="1">
                  <c:v>Falkirk</c:v>
                </c:pt>
                <c:pt idx="2">
                  <c:v>Stirling</c:v>
                </c:pt>
              </c:strCache>
            </c:strRef>
          </c:cat>
          <c:val>
            <c:numRef>
              <c:f>Graphs!$D$4:$D$6</c:f>
              <c:numCache>
                <c:formatCode>General</c:formatCode>
                <c:ptCount val="3"/>
                <c:pt idx="0">
                  <c:v>3300</c:v>
                </c:pt>
                <c:pt idx="1">
                  <c:v>8700</c:v>
                </c:pt>
                <c:pt idx="2">
                  <c:v>4450</c:v>
                </c:pt>
              </c:numCache>
            </c:numRef>
          </c:val>
          <c:extLst>
            <c:ext xmlns:c16="http://schemas.microsoft.com/office/drawing/2014/chart" uri="{C3380CC4-5D6E-409C-BE32-E72D297353CC}">
              <c16:uniqueId val="{00000004-25A8-4699-BC9F-B4F8117C0214}"/>
            </c:ext>
          </c:extLst>
        </c:ser>
        <c:dLbls>
          <c:showLegendKey val="0"/>
          <c:showVal val="1"/>
          <c:showCatName val="0"/>
          <c:showSerName val="0"/>
          <c:showPercent val="0"/>
          <c:showBubbleSize val="0"/>
        </c:dLbls>
        <c:gapWidth val="75"/>
        <c:axId val="119098752"/>
        <c:axId val="119141504"/>
      </c:barChart>
      <c:catAx>
        <c:axId val="119098752"/>
        <c:scaling>
          <c:orientation val="minMax"/>
        </c:scaling>
        <c:delete val="0"/>
        <c:axPos val="b"/>
        <c:numFmt formatCode="General" sourceLinked="0"/>
        <c:majorTickMark val="none"/>
        <c:minorTickMark val="none"/>
        <c:tickLblPos val="nextTo"/>
        <c:crossAx val="119141504"/>
        <c:crosses val="autoZero"/>
        <c:auto val="1"/>
        <c:lblAlgn val="ctr"/>
        <c:lblOffset val="100"/>
        <c:noMultiLvlLbl val="0"/>
      </c:catAx>
      <c:valAx>
        <c:axId val="119141504"/>
        <c:scaling>
          <c:orientation val="minMax"/>
        </c:scaling>
        <c:delete val="0"/>
        <c:axPos val="l"/>
        <c:numFmt formatCode="General" sourceLinked="1"/>
        <c:majorTickMark val="none"/>
        <c:minorTickMark val="none"/>
        <c:tickLblPos val="nextTo"/>
        <c:crossAx val="119098752"/>
        <c:crosses val="autoZero"/>
        <c:crossBetween val="between"/>
      </c:valAx>
    </c:plotArea>
    <c:legend>
      <c:legendPos val="b"/>
      <c:legendEntry>
        <c:idx val="0"/>
        <c:delete val="1"/>
      </c:legendEntry>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D6EC7-A4CB-4CD6-84C5-AAAC86FBEE9B}" type="datetimeFigureOut">
              <a:rPr lang="en-GB" smtClean="0"/>
              <a:pPr/>
              <a:t>18/06/2024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142DAF-226C-4F87-80B7-F01F75CD33F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There is strong evidence to demonstrate a rise in prevalence of children with communication needs in Scotland.  Moreover, research highlights the connection between communication difficulties and adverse outcomes in children’s wellbeing, attainment, behaviour and future life chances.</a:t>
            </a:r>
          </a:p>
          <a:p>
            <a:endParaRPr lang="en-GB" dirty="0"/>
          </a:p>
        </p:txBody>
      </p:sp>
      <p:sp>
        <p:nvSpPr>
          <p:cNvPr id="4" name="Slide Number Placeholder 3"/>
          <p:cNvSpPr>
            <a:spLocks noGrp="1"/>
          </p:cNvSpPr>
          <p:nvPr>
            <p:ph type="sldNum" sz="quarter" idx="10"/>
          </p:nvPr>
        </p:nvSpPr>
        <p:spPr/>
        <p:txBody>
          <a:bodyPr/>
          <a:lstStyle/>
          <a:p>
            <a:fld id="{12142DAF-226C-4F87-80B7-F01F75CD33F3}" type="slidenum">
              <a:rPr lang="en-GB" smtClean="0"/>
              <a:pPr/>
              <a:t>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200" b="0" i="0" kern="1200" dirty="0">
                <a:solidFill>
                  <a:schemeClr val="tx1"/>
                </a:solidFill>
                <a:latin typeface="+mn-lt"/>
                <a:ea typeface="+mn-ea"/>
                <a:cs typeface="+mn-cs"/>
              </a:rPr>
              <a:t>Katie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200" b="0" i="0" kern="1200" dirty="0" err="1">
                <a:solidFill>
                  <a:schemeClr val="tx1"/>
                </a:solidFill>
                <a:latin typeface="+mn-lt"/>
                <a:ea typeface="+mn-ea"/>
                <a:cs typeface="+mn-cs"/>
              </a:rPr>
              <a:t>Mentimeter</a:t>
            </a:r>
            <a:r>
              <a:rPr lang="en-GB" sz="1200" b="0" i="0" kern="1200" baseline="0" dirty="0">
                <a:solidFill>
                  <a:schemeClr val="tx1"/>
                </a:solidFill>
                <a:latin typeface="+mn-lt"/>
                <a:ea typeface="+mn-ea"/>
                <a:cs typeface="+mn-cs"/>
              </a:rPr>
              <a:t> quiz re importance of SLC and later life chances????</a:t>
            </a: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200" b="0" i="0" kern="1200" dirty="0">
                <a:solidFill>
                  <a:schemeClr val="tx1"/>
                </a:solidFill>
                <a:latin typeface="+mn-lt"/>
                <a:ea typeface="+mn-ea"/>
                <a:cs typeface="+mn-cs"/>
              </a:rPr>
              <a:t>Background:</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a:solidFill>
                  <a:schemeClr val="tx1"/>
                </a:solidFill>
                <a:latin typeface="+mn-lt"/>
                <a:ea typeface="+mn-ea"/>
                <a:cs typeface="+mn-cs"/>
              </a:rPr>
              <a:t>Children’s Speech and Language Therapy</a:t>
            </a:r>
            <a:r>
              <a:rPr lang="en-GB" sz="1200" b="0" i="0" kern="1200" baseline="0" dirty="0">
                <a:solidFill>
                  <a:schemeClr val="tx1"/>
                </a:solidFill>
                <a:latin typeface="+mn-lt"/>
                <a:ea typeface="+mn-ea"/>
                <a:cs typeface="+mn-cs"/>
              </a:rPr>
              <a:t> Community based Service within NHS Forth Valley</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baseline="0" dirty="0">
                <a:solidFill>
                  <a:schemeClr val="tx1"/>
                </a:solidFill>
                <a:latin typeface="+mn-lt"/>
                <a:ea typeface="+mn-ea"/>
                <a:cs typeface="+mn-cs"/>
              </a:rPr>
              <a:t>FV has a population of </a:t>
            </a:r>
            <a:r>
              <a:rPr lang="en-GB" sz="1200" b="0" i="0" kern="1200" dirty="0">
                <a:solidFill>
                  <a:schemeClr val="tx1"/>
                </a:solidFill>
                <a:latin typeface="+mn-lt"/>
                <a:ea typeface="+mn-ea"/>
                <a:cs typeface="+mn-cs"/>
              </a:rPr>
              <a:t>62,500</a:t>
            </a:r>
            <a:r>
              <a:rPr lang="en-GB" sz="1200" b="0" i="0" kern="1200" baseline="0" dirty="0">
                <a:solidFill>
                  <a:schemeClr val="tx1"/>
                </a:solidFill>
                <a:latin typeface="+mn-lt"/>
                <a:ea typeface="+mn-ea"/>
                <a:cs typeface="+mn-cs"/>
              </a:rPr>
              <a:t> </a:t>
            </a:r>
            <a:r>
              <a:rPr lang="en-GB" sz="1200" b="0" i="0" kern="1200" dirty="0">
                <a:solidFill>
                  <a:schemeClr val="tx1"/>
                </a:solidFill>
                <a:latin typeface="+mn-lt"/>
                <a:ea typeface="+mn-ea"/>
                <a:cs typeface="+mn-cs"/>
              </a:rPr>
              <a:t>children of</a:t>
            </a:r>
            <a:r>
              <a:rPr lang="en-GB" sz="1200" b="0" i="0" kern="1200" baseline="0" dirty="0">
                <a:solidFill>
                  <a:schemeClr val="tx1"/>
                </a:solidFill>
                <a:latin typeface="+mn-lt"/>
                <a:ea typeface="+mn-ea"/>
                <a:cs typeface="+mn-cs"/>
              </a:rPr>
              <a:t> which, </a:t>
            </a:r>
            <a:r>
              <a:rPr lang="en-GB" sz="1200" b="0" i="0" kern="1200" dirty="0">
                <a:solidFill>
                  <a:schemeClr val="tx1"/>
                </a:solidFill>
                <a:latin typeface="+mn-lt"/>
                <a:ea typeface="+mn-ea"/>
                <a:cs typeface="+mn-cs"/>
              </a:rPr>
              <a:t>16,</a:t>
            </a:r>
            <a:r>
              <a:rPr lang="en-GB" sz="1200" b="0" i="0" kern="1200" baseline="0" dirty="0">
                <a:solidFill>
                  <a:schemeClr val="tx1"/>
                </a:solidFill>
                <a:latin typeface="+mn-lt"/>
                <a:ea typeface="+mn-ea"/>
                <a:cs typeface="+mn-cs"/>
              </a:rPr>
              <a:t>400 </a:t>
            </a:r>
            <a:r>
              <a:rPr lang="en-GB" sz="1200" b="0" i="0" kern="1200" dirty="0">
                <a:solidFill>
                  <a:schemeClr val="tx1"/>
                </a:solidFill>
                <a:latin typeface="+mn-lt"/>
                <a:ea typeface="+mn-ea"/>
                <a:cs typeface="+mn-cs"/>
              </a:rPr>
              <a:t> of these children and young people are</a:t>
            </a:r>
            <a:r>
              <a:rPr lang="en-GB" sz="1200" b="0" i="0" kern="1200" baseline="0" dirty="0">
                <a:solidFill>
                  <a:schemeClr val="tx1"/>
                </a:solidFill>
                <a:latin typeface="+mn-lt"/>
                <a:ea typeface="+mn-ea"/>
                <a:cs typeface="+mn-cs"/>
              </a:rPr>
              <a:t> </a:t>
            </a:r>
            <a:r>
              <a:rPr lang="en-GB" sz="1200" b="0" i="0" kern="1200" dirty="0">
                <a:solidFill>
                  <a:schemeClr val="tx1"/>
                </a:solidFill>
                <a:latin typeface="+mn-lt"/>
                <a:ea typeface="+mn-ea"/>
                <a:cs typeface="+mn-cs"/>
              </a:rPr>
              <a:t>predicted to have a speech, language or communication need</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a:solidFill>
                  <a:schemeClr val="tx1"/>
                </a:solidFill>
                <a:latin typeface="+mn-lt"/>
                <a:ea typeface="+mn-ea"/>
                <a:cs typeface="+mn-cs"/>
              </a:rPr>
              <a:t>Speech,</a:t>
            </a:r>
            <a:r>
              <a:rPr lang="en-GB" sz="1200" b="0" i="0" kern="1200" baseline="0" dirty="0">
                <a:solidFill>
                  <a:schemeClr val="tx1"/>
                </a:solidFill>
                <a:latin typeface="+mn-lt"/>
                <a:ea typeface="+mn-ea"/>
                <a:cs typeface="+mn-cs"/>
              </a:rPr>
              <a:t> </a:t>
            </a:r>
            <a:r>
              <a:rPr lang="en-GB" sz="1200" b="0" i="0" kern="1200" dirty="0">
                <a:solidFill>
                  <a:schemeClr val="tx1"/>
                </a:solidFill>
                <a:latin typeface="+mn-lt"/>
                <a:ea typeface="+mn-ea"/>
                <a:cs typeface="+mn-cs"/>
              </a:rPr>
              <a:t>language and communication skills are the foundation of children’s intellectual, social and emotional development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a:solidFill>
                  <a:schemeClr val="tx1"/>
                </a:solidFill>
                <a:latin typeface="+mn-lt"/>
                <a:ea typeface="+mn-ea"/>
                <a:cs typeface="+mn-cs"/>
              </a:rPr>
              <a:t>often the children most in need of our help were not accessing our service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a:solidFill>
                  <a:schemeClr val="tx1"/>
                </a:solidFill>
                <a:latin typeface="+mn-lt"/>
                <a:ea typeface="+mn-ea"/>
                <a:cs typeface="+mn-cs"/>
              </a:rPr>
              <a:t>1,260 children and young people who were on the caseload</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If the service stayed working at a specialist level, we would only meet the needs of around 8-10% of the population who had predicted SLCNs. </a:t>
            </a: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200" b="0" i="0" kern="1200" dirty="0">
                <a:solidFill>
                  <a:schemeClr val="tx1"/>
                </a:solidFill>
                <a:latin typeface="+mn-lt"/>
                <a:ea typeface="+mn-ea"/>
                <a:cs typeface="+mn-cs"/>
              </a:rPr>
              <a:t>Drivers: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‘Ready to Act’ 2016,</a:t>
            </a:r>
            <a:r>
              <a:rPr lang="en-GB" sz="1200" kern="1200" baseline="0" dirty="0">
                <a:solidFill>
                  <a:schemeClr val="tx1"/>
                </a:solidFill>
                <a:latin typeface="+mn-lt"/>
                <a:ea typeface="+mn-ea"/>
                <a:cs typeface="+mn-cs"/>
              </a:rPr>
              <a:t> </a:t>
            </a:r>
            <a:r>
              <a:rPr lang="en-GB" sz="1200" kern="1200" dirty="0">
                <a:solidFill>
                  <a:schemeClr val="tx1"/>
                </a:solidFill>
                <a:latin typeface="+mn-lt"/>
                <a:ea typeface="+mn-ea"/>
                <a:cs typeface="+mn-cs"/>
              </a:rPr>
              <a:t>the first children and young people’s services plan in Scotland to focus on the support provided by allied health professionals.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The plan set the direction of travel for the design and delivery of AHP services to meet the well-being needs of children and young people. It was underpinned by the Children and Young People (Scotland) Act 2014, the principles of Getting it Right for Every Child ( GIRFEC) and the United Nations Convention on the Rights of the Child.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The plan highlighted the critical place of prevention and enablement and promoted least intrusive interventions through a tiered model of service design and delivery (universal, targeted and specialist levels of provision) directly linked to well-being outcomes.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a:solidFill>
                <a:schemeClr val="tx1"/>
              </a:solidFill>
              <a:latin typeface="+mn-lt"/>
              <a:ea typeface="+mn-ea"/>
              <a:cs typeface="+mn-cs"/>
            </a:endParaRPr>
          </a:p>
          <a:p>
            <a:pPr>
              <a:buFont typeface="Arial" pitchFamily="34" charset="0"/>
              <a:buChar char="•"/>
            </a:pPr>
            <a:r>
              <a:rPr lang="en-GB" sz="1200" kern="1200" dirty="0">
                <a:solidFill>
                  <a:schemeClr val="tx1"/>
                </a:solidFill>
                <a:latin typeface="+mn-lt"/>
                <a:ea typeface="+mn-ea"/>
                <a:cs typeface="+mn-cs"/>
              </a:rPr>
              <a:t>As a result of this national driver, project work was underway in the service to develop universal and targeted offers within the most deprived communities.  This work highlighted</a:t>
            </a:r>
            <a:r>
              <a:rPr lang="en-GB" sz="1200" kern="1200" baseline="0" dirty="0">
                <a:solidFill>
                  <a:schemeClr val="tx1"/>
                </a:solidFill>
                <a:latin typeface="+mn-lt"/>
                <a:ea typeface="+mn-ea"/>
                <a:cs typeface="+mn-cs"/>
              </a:rPr>
              <a:t> that </a:t>
            </a:r>
            <a:r>
              <a:rPr lang="en-GB" sz="1200" kern="1200" dirty="0">
                <a:solidFill>
                  <a:schemeClr val="tx1"/>
                </a:solidFill>
                <a:latin typeface="+mn-lt"/>
                <a:ea typeface="+mn-ea"/>
                <a:cs typeface="+mn-cs"/>
              </a:rPr>
              <a:t>it was no longer ok to carry on with a traditional refer, assess, treat model as it was not going to achieve the wellbeing outcomes we needed for our population.  The team had the evidence that working with whole communities around the child was effective at interrupting the intergenerational cycle of poverty and deprivation and was enabling people to take the responsibility for the wellbeing outcomes they want for themselves.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mn-lt"/>
              <a:ea typeface="+mn-ea"/>
              <a:cs typeface="+mn-cs"/>
            </a:endParaRPr>
          </a:p>
          <a:p>
            <a:endParaRPr lang="en-GB" sz="1200" b="0" i="0" kern="1200" dirty="0">
              <a:solidFill>
                <a:schemeClr val="tx1"/>
              </a:solidFill>
              <a:latin typeface="+mn-lt"/>
              <a:ea typeface="+mn-ea"/>
              <a:cs typeface="+mn-cs"/>
            </a:endParaRPr>
          </a:p>
          <a:p>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10"/>
          </p:nvPr>
        </p:nvSpPr>
        <p:spPr/>
        <p:txBody>
          <a:bodyPr/>
          <a:lstStyle/>
          <a:p>
            <a:fld id="{12142DAF-226C-4F87-80B7-F01F75CD33F3}" type="slidenum">
              <a:rPr lang="en-GB" smtClean="0"/>
              <a:pPr/>
              <a:t>5</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buFont typeface="Arial" pitchFamily="34" charset="0"/>
              <a:buChar char="•"/>
            </a:pPr>
            <a:r>
              <a:rPr lang="en-GB" sz="1200" kern="1200" dirty="0">
                <a:solidFill>
                  <a:schemeClr val="tx1"/>
                </a:solidFill>
                <a:latin typeface="+mn-lt"/>
                <a:ea typeface="+mn-ea"/>
                <a:cs typeface="+mn-cs"/>
              </a:rPr>
              <a:t>Katie  Kelpies, Castle Campbell, Dollar, Stirling Castle</a:t>
            </a:r>
          </a:p>
          <a:p>
            <a:pPr>
              <a:buFont typeface="Arial" pitchFamily="34" charset="0"/>
              <a:buChar char="•"/>
            </a:pPr>
            <a:endParaRPr lang="en-GB" sz="1200" kern="1200" dirty="0">
              <a:solidFill>
                <a:schemeClr val="tx1"/>
              </a:solidFill>
              <a:latin typeface="+mn-lt"/>
              <a:ea typeface="+mn-ea"/>
              <a:cs typeface="+mn-cs"/>
            </a:endParaRPr>
          </a:p>
          <a:p>
            <a:pPr>
              <a:buFont typeface="Arial" pitchFamily="34" charset="0"/>
              <a:buChar char="•"/>
            </a:pPr>
            <a:r>
              <a:rPr lang="en-GB" sz="1200" kern="1200" dirty="0">
                <a:solidFill>
                  <a:schemeClr val="tx1"/>
                </a:solidFill>
                <a:latin typeface="+mn-lt"/>
                <a:ea typeface="+mn-ea"/>
                <a:cs typeface="+mn-cs"/>
              </a:rPr>
              <a:t>NHS Forth Valley</a:t>
            </a:r>
            <a:r>
              <a:rPr lang="en-GB" sz="1200" kern="1200" baseline="0" dirty="0">
                <a:solidFill>
                  <a:schemeClr val="tx1"/>
                </a:solidFill>
                <a:latin typeface="+mn-lt"/>
                <a:ea typeface="+mn-ea"/>
                <a:cs typeface="+mn-cs"/>
              </a:rPr>
              <a:t> is </a:t>
            </a:r>
            <a:r>
              <a:rPr lang="en-GB" sz="1200" kern="1200" dirty="0">
                <a:solidFill>
                  <a:schemeClr val="tx1"/>
                </a:solidFill>
                <a:latin typeface="+mn-lt"/>
                <a:ea typeface="+mn-ea"/>
                <a:cs typeface="+mn-cs"/>
              </a:rPr>
              <a:t> in the Central Scotland, covers the three council areas of</a:t>
            </a:r>
            <a:r>
              <a:rPr lang="en-GB" sz="1200" kern="1200" baseline="0" dirty="0">
                <a:solidFill>
                  <a:schemeClr val="tx1"/>
                </a:solidFill>
                <a:latin typeface="+mn-lt"/>
                <a:ea typeface="+mn-ea"/>
                <a:cs typeface="+mn-cs"/>
              </a:rPr>
              <a:t> </a:t>
            </a:r>
            <a:r>
              <a:rPr lang="en-GB" sz="1200" kern="1200" dirty="0">
                <a:solidFill>
                  <a:schemeClr val="tx1"/>
                </a:solidFill>
                <a:latin typeface="+mn-lt"/>
                <a:ea typeface="+mn-ea"/>
                <a:cs typeface="+mn-cs"/>
              </a:rPr>
              <a:t>Falkirk, Stirling and Clackmannanshire.</a:t>
            </a:r>
          </a:p>
          <a:p>
            <a:pPr>
              <a:buFont typeface="Arial" pitchFamily="34" charset="0"/>
              <a:buChar char="•"/>
            </a:pPr>
            <a:endParaRPr lang="en-GB" sz="1200" kern="1200" dirty="0">
              <a:solidFill>
                <a:schemeClr val="tx1"/>
              </a:solidFill>
              <a:latin typeface="+mn-lt"/>
              <a:ea typeface="+mn-ea"/>
              <a:cs typeface="+mn-cs"/>
            </a:endParaRPr>
          </a:p>
          <a:p>
            <a:pPr>
              <a:buFont typeface="Arial" pitchFamily="34" charset="0"/>
              <a:buChar char="•"/>
            </a:pPr>
            <a:r>
              <a:rPr lang="en-GB" sz="1200" kern="1200" dirty="0">
                <a:solidFill>
                  <a:schemeClr val="tx1"/>
                </a:solidFill>
                <a:latin typeface="+mn-lt"/>
                <a:ea typeface="+mn-ea"/>
                <a:cs typeface="+mn-cs"/>
              </a:rPr>
              <a:t>The team is made of 40.5 </a:t>
            </a:r>
            <a:r>
              <a:rPr lang="en-GB" sz="1200" kern="1200" dirty="0" err="1">
                <a:solidFill>
                  <a:schemeClr val="tx1"/>
                </a:solidFill>
                <a:latin typeface="+mn-lt"/>
                <a:ea typeface="+mn-ea"/>
                <a:cs typeface="+mn-cs"/>
              </a:rPr>
              <a:t>wte</a:t>
            </a:r>
            <a:r>
              <a:rPr lang="en-GB" sz="1200" kern="1200" baseline="0" dirty="0">
                <a:solidFill>
                  <a:schemeClr val="tx1"/>
                </a:solidFill>
                <a:latin typeface="+mn-lt"/>
                <a:ea typeface="+mn-ea"/>
                <a:cs typeface="+mn-cs"/>
              </a:rPr>
              <a:t> SLTs that traditionally offered a community clinic based service for children with speech, language and communication difficulties and a small school based service to children with additional support needs.</a:t>
            </a:r>
          </a:p>
          <a:p>
            <a:pPr>
              <a:buFont typeface="Arial" pitchFamily="34" charset="0"/>
              <a:buChar char="•"/>
            </a:pPr>
            <a:endParaRPr lang="en-GB" sz="1200" kern="1200" baseline="0" dirty="0">
              <a:solidFill>
                <a:schemeClr val="tx1"/>
              </a:solidFill>
              <a:latin typeface="+mn-lt"/>
              <a:ea typeface="+mn-ea"/>
              <a:cs typeface="+mn-cs"/>
            </a:endParaRPr>
          </a:p>
          <a:p>
            <a:pPr>
              <a:buFont typeface="Arial" pitchFamily="34" charset="0"/>
              <a:buChar char="•"/>
            </a:pPr>
            <a:r>
              <a:rPr lang="en-GB" sz="1200" kern="1200" baseline="0" dirty="0">
                <a:solidFill>
                  <a:schemeClr val="tx1"/>
                </a:solidFill>
                <a:latin typeface="+mn-lt"/>
                <a:ea typeface="+mn-ea"/>
                <a:cs typeface="+mn-cs"/>
              </a:rPr>
              <a:t>Each of the three teams were jointly funded by Health and Education, with education funding coming from various funding streams such as ASN money, Early Years money and short life attainment initiatives</a:t>
            </a:r>
            <a:endParaRPr lang="en-GB" sz="1200" kern="1200" dirty="0">
              <a:solidFill>
                <a:schemeClr val="tx1"/>
              </a:solidFill>
              <a:latin typeface="+mn-lt"/>
              <a:ea typeface="+mn-ea"/>
              <a:cs typeface="+mn-cs"/>
            </a:endParaRPr>
          </a:p>
          <a:p>
            <a:endParaRPr lang="en-GB" sz="1200" kern="1200" dirty="0">
              <a:solidFill>
                <a:schemeClr val="tx1"/>
              </a:solidFill>
              <a:latin typeface="+mn-lt"/>
              <a:ea typeface="+mn-ea"/>
              <a:cs typeface="+mn-cs"/>
            </a:endParaRPr>
          </a:p>
          <a:p>
            <a:pPr>
              <a:buFont typeface="Arial" pitchFamily="34" charset="0"/>
              <a:buChar char="•"/>
            </a:pPr>
            <a:r>
              <a:rPr lang="en-GB" sz="1200" kern="1200" dirty="0">
                <a:solidFill>
                  <a:schemeClr val="tx1"/>
                </a:solidFill>
                <a:latin typeface="+mn-lt"/>
                <a:ea typeface="+mn-ea"/>
                <a:cs typeface="+mn-cs"/>
              </a:rPr>
              <a:t> A crucial</a:t>
            </a:r>
            <a:r>
              <a:rPr lang="en-GB" sz="1200" kern="1200" baseline="0" dirty="0">
                <a:solidFill>
                  <a:schemeClr val="tx1"/>
                </a:solidFill>
                <a:latin typeface="+mn-lt"/>
                <a:ea typeface="+mn-ea"/>
                <a:cs typeface="+mn-cs"/>
              </a:rPr>
              <a:t> first stage in the </a:t>
            </a:r>
            <a:r>
              <a:rPr lang="en-GB" sz="1200" kern="1200" dirty="0">
                <a:solidFill>
                  <a:schemeClr val="tx1"/>
                </a:solidFill>
                <a:latin typeface="+mn-lt"/>
                <a:ea typeface="+mn-ea"/>
                <a:cs typeface="+mn-cs"/>
              </a:rPr>
              <a:t>transformational</a:t>
            </a:r>
            <a:r>
              <a:rPr lang="en-GB" sz="1200" kern="1200" baseline="0" dirty="0">
                <a:solidFill>
                  <a:schemeClr val="tx1"/>
                </a:solidFill>
                <a:latin typeface="+mn-lt"/>
                <a:ea typeface="+mn-ea"/>
                <a:cs typeface="+mn-cs"/>
              </a:rPr>
              <a:t> redesign of our service was to bring together our three education partners and ask them to work with us to design a service for the CYP of Forth Valley to support their wellbeing needs.</a:t>
            </a:r>
          </a:p>
          <a:p>
            <a:pPr>
              <a:buFont typeface="Arial" pitchFamily="34" charset="0"/>
              <a:buChar char="•"/>
            </a:pPr>
            <a:endParaRPr lang="en-GB" sz="1200" kern="1200" baseline="0" dirty="0">
              <a:solidFill>
                <a:schemeClr val="tx1"/>
              </a:solidFill>
              <a:latin typeface="+mn-lt"/>
              <a:ea typeface="+mn-ea"/>
              <a:cs typeface="+mn-cs"/>
            </a:endParaRPr>
          </a:p>
          <a:p>
            <a:pPr>
              <a:buFont typeface="Arial" pitchFamily="34" charset="0"/>
              <a:buChar char="•"/>
            </a:pPr>
            <a:r>
              <a:rPr lang="en-GB" sz="1200" kern="1200" baseline="0" dirty="0">
                <a:solidFill>
                  <a:schemeClr val="tx1"/>
                </a:solidFill>
                <a:latin typeface="+mn-lt"/>
                <a:ea typeface="+mn-ea"/>
                <a:cs typeface="+mn-cs"/>
              </a:rPr>
              <a:t>We needed to put what children needed as the priority and not let funding and who was paying for what impact of the change</a:t>
            </a:r>
          </a:p>
          <a:p>
            <a:pPr>
              <a:buFont typeface="Arial" pitchFamily="34" charset="0"/>
              <a:buChar char="•"/>
            </a:pPr>
            <a:endParaRPr lang="en-GB"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So in 2019 we embarked on a transformational journey in partnership with our three education authorities to understand what CYP need in order for their wellbeing needs to be met.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The process was framed using quality improvement methodology and the solutions were co-produced in partnership with Families, Health and Education.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We took time to stop and listen to families, our education partners and our health partners to ask what was important to them.  This ensured that the transformational change ideas were driven by the needs and views of the local population.</a:t>
            </a:r>
          </a:p>
          <a:p>
            <a:pPr>
              <a:buFont typeface="Arial" pitchFamily="34" charset="0"/>
              <a:buChar char="•"/>
            </a:pPr>
            <a:endParaRPr lang="en-GB" sz="1200" kern="1200" dirty="0">
              <a:solidFill>
                <a:schemeClr val="tx1"/>
              </a:solidFill>
              <a:latin typeface="+mn-lt"/>
              <a:ea typeface="+mn-ea"/>
              <a:cs typeface="+mn-cs"/>
            </a:endParaRPr>
          </a:p>
          <a:p>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2142DAF-226C-4F87-80B7-F01F75CD33F3}" type="slidenum">
              <a:rPr lang="en-GB" smtClean="0"/>
              <a:pPr/>
              <a:t>6</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sz="1200" kern="1200" dirty="0">
                <a:solidFill>
                  <a:schemeClr val="tx1"/>
                </a:solidFill>
                <a:latin typeface="+mn-lt"/>
                <a:ea typeface="+mn-ea"/>
                <a:cs typeface="+mn-cs"/>
              </a:rPr>
              <a:t>Katie</a:t>
            </a:r>
          </a:p>
          <a:p>
            <a:pPr>
              <a:buFont typeface="Arial" pitchFamily="34" charset="0"/>
              <a:buChar char="•"/>
            </a:pPr>
            <a:r>
              <a:rPr lang="en-GB" sz="1200" b="0" i="0" kern="1200" dirty="0">
                <a:solidFill>
                  <a:schemeClr val="tx1"/>
                </a:solidFill>
                <a:latin typeface="+mn-lt"/>
                <a:ea typeface="+mn-ea"/>
                <a:cs typeface="+mn-cs"/>
              </a:rPr>
              <a:t>In line with national drivers, the team wanted to change the history of practice by moving away from ‘specialist knows best’ and putting the child and young person’s voice at the heart of every decision we made, every action we took and every outcome we set. </a:t>
            </a:r>
          </a:p>
          <a:p>
            <a:endParaRPr lang="en-GB" sz="12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b="0" i="0" kern="1200" dirty="0">
                <a:solidFill>
                  <a:schemeClr val="tx1"/>
                </a:solidFill>
                <a:latin typeface="+mn-lt"/>
                <a:ea typeface="+mn-ea"/>
                <a:cs typeface="+mn-cs"/>
              </a:rPr>
              <a:t>We wanted to share our expertise and build resilience in the people who were closest to the child as we knew that they are crucial in delivering children and young people’s wellbeing outcomes. We wanted to build an environment of protective, tolerant and enhancing relationships around the child and young person and address the needs/well-being of everyone around the child or young person.  </a:t>
            </a:r>
          </a:p>
          <a:p>
            <a:pPr>
              <a:buFont typeface="Arial" pitchFamily="34" charset="0"/>
              <a:buChar char="•"/>
            </a:pPr>
            <a:endParaRPr lang="en-GB" sz="1200" b="0" i="0" kern="1200" dirty="0">
              <a:solidFill>
                <a:schemeClr val="tx1"/>
              </a:solidFill>
              <a:latin typeface="+mn-lt"/>
              <a:ea typeface="+mn-ea"/>
              <a:cs typeface="+mn-cs"/>
            </a:endParaRPr>
          </a:p>
          <a:p>
            <a:pPr>
              <a:buFont typeface="Arial" pitchFamily="34" charset="0"/>
              <a:buChar char="•"/>
            </a:pPr>
            <a:endParaRPr lang="en-GB" sz="1200" b="0" i="0" kern="1200" dirty="0">
              <a:solidFill>
                <a:schemeClr val="tx1"/>
              </a:solidFill>
              <a:latin typeface="+mn-lt"/>
              <a:ea typeface="+mn-ea"/>
              <a:cs typeface="+mn-cs"/>
            </a:endParaRPr>
          </a:p>
          <a:p>
            <a:pPr>
              <a:buFont typeface="Arial" pitchFamily="34" charset="0"/>
              <a:buChar char="•"/>
            </a:pPr>
            <a:r>
              <a:rPr lang="en-GB" sz="1200" b="0" i="0" kern="1200" dirty="0">
                <a:solidFill>
                  <a:schemeClr val="tx1"/>
                </a:solidFill>
                <a:latin typeface="+mn-lt"/>
                <a:ea typeface="+mn-ea"/>
                <a:cs typeface="+mn-cs"/>
              </a:rPr>
              <a:t>We wanted to focus on moving resource upstream and prioritise early intervention, prevention and self-management.  </a:t>
            </a:r>
          </a:p>
          <a:p>
            <a:pPr>
              <a:buFont typeface="Arial" pitchFamily="34" charset="0"/>
              <a:buChar char="•"/>
            </a:pPr>
            <a:endParaRPr lang="en-GB" sz="1200" b="0" i="0" kern="1200" dirty="0">
              <a:solidFill>
                <a:schemeClr val="tx1"/>
              </a:solidFill>
              <a:latin typeface="+mn-lt"/>
              <a:ea typeface="+mn-ea"/>
              <a:cs typeface="+mn-cs"/>
            </a:endParaRPr>
          </a:p>
          <a:p>
            <a:pPr>
              <a:buFont typeface="Arial" pitchFamily="34" charset="0"/>
              <a:buChar char="•"/>
            </a:pPr>
            <a:r>
              <a:rPr lang="en-GB" sz="1200" b="0" i="0" kern="1200" dirty="0">
                <a:solidFill>
                  <a:schemeClr val="tx1"/>
                </a:solidFill>
                <a:latin typeface="+mn-lt"/>
                <a:ea typeface="+mn-ea"/>
                <a:cs typeface="+mn-cs"/>
              </a:rPr>
              <a:t>We wanted to promote least intrusive interventions that were directly linked to wellbeing outcomes in collaboration with the CYP and the most proximal adults</a:t>
            </a:r>
          </a:p>
          <a:p>
            <a:pPr>
              <a:buFont typeface="Arial" pitchFamily="34" charset="0"/>
              <a:buChar char="•"/>
            </a:pPr>
            <a:endParaRPr lang="en-GB" sz="1200" b="0" i="0" kern="1200" dirty="0">
              <a:solidFill>
                <a:schemeClr val="tx1"/>
              </a:solidFill>
              <a:latin typeface="+mn-lt"/>
              <a:ea typeface="+mn-ea"/>
              <a:cs typeface="+mn-cs"/>
            </a:endParaRPr>
          </a:p>
          <a:p>
            <a:pPr>
              <a:buFont typeface="Arial" pitchFamily="34" charset="0"/>
              <a:buChar char="•"/>
            </a:pPr>
            <a:r>
              <a:rPr lang="en-GB" sz="1200" b="0" i="0" kern="1200" dirty="0">
                <a:solidFill>
                  <a:schemeClr val="tx1"/>
                </a:solidFill>
                <a:latin typeface="+mn-lt"/>
                <a:ea typeface="+mn-ea"/>
                <a:cs typeface="+mn-cs"/>
              </a:rPr>
              <a:t>We wanted people to access our expertise without need for referral.  </a:t>
            </a:r>
          </a:p>
          <a:p>
            <a:pPr>
              <a:buFont typeface="Arial" pitchFamily="34" charset="0"/>
              <a:buChar char="•"/>
            </a:pPr>
            <a:endParaRPr lang="en-GB" sz="1200" b="0" i="0" kern="1200" dirty="0">
              <a:solidFill>
                <a:schemeClr val="tx1"/>
              </a:solidFill>
              <a:latin typeface="+mn-lt"/>
              <a:ea typeface="+mn-ea"/>
              <a:cs typeface="+mn-cs"/>
            </a:endParaRPr>
          </a:p>
          <a:p>
            <a:pPr>
              <a:buFont typeface="Arial" pitchFamily="34" charset="0"/>
              <a:buChar char="•"/>
            </a:pPr>
            <a:endParaRPr lang="en-GB" sz="1200" b="0" i="0" kern="1200" dirty="0">
              <a:solidFill>
                <a:schemeClr val="tx1"/>
              </a:solidFill>
              <a:latin typeface="+mn-lt"/>
              <a:ea typeface="+mn-ea"/>
              <a:cs typeface="+mn-cs"/>
            </a:endParaRPr>
          </a:p>
          <a:p>
            <a:pPr>
              <a:buFont typeface="Arial" pitchFamily="34" charset="0"/>
              <a:buChar char="•"/>
            </a:pPr>
            <a:r>
              <a:rPr lang="en-GB" sz="1200" b="0" i="0" kern="1200" dirty="0">
                <a:solidFill>
                  <a:schemeClr val="tx1"/>
                </a:solidFill>
                <a:latin typeface="+mn-lt"/>
                <a:ea typeface="+mn-ea"/>
                <a:cs typeface="+mn-cs"/>
              </a:rPr>
              <a:t>We wanted to ensure everyone around the child or young person knew the red-flags that would trigger action and what action to take.  </a:t>
            </a:r>
          </a:p>
          <a:p>
            <a:pPr>
              <a:buFont typeface="Arial" pitchFamily="34" charset="0"/>
              <a:buChar char="•"/>
            </a:pPr>
            <a:endParaRPr lang="en-GB" sz="1200" b="0" i="0" kern="1200" dirty="0">
              <a:solidFill>
                <a:schemeClr val="tx1"/>
              </a:solidFill>
              <a:latin typeface="+mn-lt"/>
              <a:ea typeface="+mn-ea"/>
              <a:cs typeface="+mn-cs"/>
            </a:endParaRPr>
          </a:p>
          <a:p>
            <a:pPr>
              <a:buFont typeface="Arial" pitchFamily="34" charset="0"/>
              <a:buChar char="•"/>
            </a:pPr>
            <a:r>
              <a:rPr lang="en-GB" sz="1200" b="0" i="0" kern="1200" dirty="0">
                <a:solidFill>
                  <a:schemeClr val="tx1"/>
                </a:solidFill>
                <a:latin typeface="+mn-lt"/>
                <a:ea typeface="+mn-ea"/>
                <a:cs typeface="+mn-cs"/>
              </a:rPr>
              <a:t>We also wanted to ensure everyone knew they could ask for help if they are worried or concerned.</a:t>
            </a:r>
            <a:endParaRPr lang="en-GB" dirty="0"/>
          </a:p>
          <a:p>
            <a:pPr lvl="0"/>
            <a:endParaRPr lang="en-GB" sz="1200" kern="120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2142DAF-226C-4F87-80B7-F01F75CD33F3}" type="slidenum">
              <a:rPr lang="en-GB" smtClean="0"/>
              <a:pPr/>
              <a:t>7</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264" rtl="0" eaLnBrk="1" fontAlgn="base" latinLnBrk="0" hangingPunct="1">
              <a:lnSpc>
                <a:spcPct val="100000"/>
              </a:lnSpc>
              <a:spcBef>
                <a:spcPts val="0"/>
              </a:spcBef>
              <a:spcAft>
                <a:spcPts val="0"/>
              </a:spcAft>
              <a:buClrTx/>
              <a:buSzTx/>
              <a:buFont typeface="Arial" pitchFamily="34" charset="0"/>
              <a:buNone/>
              <a:tabLst/>
              <a:defRPr/>
            </a:pPr>
            <a:endParaRPr lang="en-GB" sz="1200" kern="1200" dirty="0">
              <a:solidFill>
                <a:schemeClr val="tx1"/>
              </a:solidFill>
              <a:latin typeface="+mn-lt"/>
              <a:ea typeface="+mn-ea"/>
              <a:cs typeface="+mn-cs"/>
            </a:endParaRPr>
          </a:p>
          <a:p>
            <a:pPr marL="0" marR="0" indent="0" algn="l" defTabSz="914264" rtl="0" eaLnBrk="1" fontAlgn="base" latinLnBrk="0" hangingPunct="1">
              <a:lnSpc>
                <a:spcPct val="100000"/>
              </a:lnSpc>
              <a:spcBef>
                <a:spcPts val="0"/>
              </a:spcBef>
              <a:spcAft>
                <a:spcPts val="0"/>
              </a:spcAft>
              <a:buClrTx/>
              <a:buSzTx/>
              <a:buFont typeface="Arial" pitchFamily="34" charset="0"/>
              <a:buNone/>
              <a:tabLst/>
              <a:defRPr/>
            </a:pPr>
            <a:r>
              <a:rPr lang="en-GB" sz="1200" kern="1200" dirty="0">
                <a:solidFill>
                  <a:schemeClr val="tx1"/>
                </a:solidFill>
                <a:latin typeface="+mn-lt"/>
                <a:ea typeface="+mn-ea"/>
                <a:cs typeface="+mn-cs"/>
              </a:rPr>
              <a:t>Katie</a:t>
            </a:r>
          </a:p>
          <a:p>
            <a:pPr marL="0" marR="0" indent="0" algn="l" defTabSz="914264" rtl="0" eaLnBrk="1" fontAlgn="base" latinLnBrk="0" hangingPunct="1">
              <a:lnSpc>
                <a:spcPct val="100000"/>
              </a:lnSpc>
              <a:spcBef>
                <a:spcPts val="0"/>
              </a:spcBef>
              <a:spcAft>
                <a:spcPts val="0"/>
              </a:spcAft>
              <a:buClrTx/>
              <a:buSzTx/>
              <a:buFont typeface="Arial" pitchFamily="34" charset="0"/>
              <a:buNone/>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 So in 2019 we embarked on a transformational journey in partnership with our three education authorities to understand what CYP need in order for their wellbeing needs to be met.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a:solidFill>
                <a:schemeClr val="tx1"/>
              </a:solidFill>
              <a:latin typeface="+mn-lt"/>
              <a:ea typeface="+mn-ea"/>
              <a:cs typeface="+mn-cs"/>
            </a:endParaRPr>
          </a:p>
          <a:p>
            <a:pPr>
              <a:buFont typeface="Arial" pitchFamily="34" charset="0"/>
              <a:buChar char="•"/>
            </a:pPr>
            <a:r>
              <a:rPr lang="en-GB" sz="1200" kern="1200" dirty="0">
                <a:solidFill>
                  <a:schemeClr val="tx1"/>
                </a:solidFill>
                <a:latin typeface="+mn-lt"/>
                <a:ea typeface="+mn-ea"/>
                <a:cs typeface="+mn-cs"/>
              </a:rPr>
              <a:t>A crucial</a:t>
            </a:r>
            <a:r>
              <a:rPr lang="en-GB" sz="1200" kern="1200" baseline="0" dirty="0">
                <a:solidFill>
                  <a:schemeClr val="tx1"/>
                </a:solidFill>
                <a:latin typeface="+mn-lt"/>
                <a:ea typeface="+mn-ea"/>
                <a:cs typeface="+mn-cs"/>
              </a:rPr>
              <a:t> first stage in the </a:t>
            </a:r>
            <a:r>
              <a:rPr lang="en-GB" sz="1200" kern="1200" dirty="0">
                <a:solidFill>
                  <a:schemeClr val="tx1"/>
                </a:solidFill>
                <a:latin typeface="+mn-lt"/>
                <a:ea typeface="+mn-ea"/>
                <a:cs typeface="+mn-cs"/>
              </a:rPr>
              <a:t>transformational</a:t>
            </a:r>
            <a:r>
              <a:rPr lang="en-GB" sz="1200" kern="1200" baseline="0" dirty="0">
                <a:solidFill>
                  <a:schemeClr val="tx1"/>
                </a:solidFill>
                <a:latin typeface="+mn-lt"/>
                <a:ea typeface="+mn-ea"/>
                <a:cs typeface="+mn-cs"/>
              </a:rPr>
              <a:t> redesign of our service was to bring together our three education partners and ask them to work with us to design a service for the CYP of Forth Valley to support their wellbeing needs.</a:t>
            </a:r>
          </a:p>
          <a:p>
            <a:pPr>
              <a:buFont typeface="Arial" pitchFamily="34" charset="0"/>
              <a:buChar char="•"/>
            </a:pPr>
            <a:endParaRPr lang="en-GB" sz="1200" kern="1200" baseline="0" dirty="0">
              <a:solidFill>
                <a:schemeClr val="tx1"/>
              </a:solidFill>
              <a:latin typeface="+mn-lt"/>
              <a:ea typeface="+mn-ea"/>
              <a:cs typeface="+mn-cs"/>
            </a:endParaRPr>
          </a:p>
          <a:p>
            <a:pPr>
              <a:buFont typeface="Arial" pitchFamily="34" charset="0"/>
              <a:buChar char="•"/>
            </a:pPr>
            <a:r>
              <a:rPr lang="en-GB" sz="1200" kern="1200" baseline="0" dirty="0">
                <a:solidFill>
                  <a:schemeClr val="tx1"/>
                </a:solidFill>
                <a:latin typeface="+mn-lt"/>
                <a:ea typeface="+mn-ea"/>
                <a:cs typeface="+mn-cs"/>
              </a:rPr>
              <a:t>We needed to put what children needed as the priority and not let funding and who was paying for what impact of the change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The process was framed using quality improvement methodology and the solutions were co-produced in partnership with Families, Health and Education.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We took time to stop and listen to families, our education partners and our health partners to ask what was important to them.  This ensured that the transformational change ideas were driven by the needs and views of the local population.</a:t>
            </a:r>
          </a:p>
          <a:p>
            <a:pPr fontAlgn="base"/>
            <a:endParaRPr lang="en-GB" sz="1200" kern="1200" dirty="0">
              <a:solidFill>
                <a:schemeClr val="tx1"/>
              </a:solidFill>
              <a:latin typeface="+mn-lt"/>
              <a:ea typeface="+mn-ea"/>
              <a:cs typeface="+mn-cs"/>
            </a:endParaRPr>
          </a:p>
          <a:p>
            <a:pPr fontAlgn="base">
              <a:buFont typeface="Arial" pitchFamily="34" charset="0"/>
              <a:buChar char="•"/>
            </a:pPr>
            <a:r>
              <a:rPr lang="en-GB" sz="1200" kern="1200" dirty="0">
                <a:solidFill>
                  <a:schemeClr val="tx1"/>
                </a:solidFill>
                <a:latin typeface="+mn-lt"/>
                <a:ea typeface="+mn-ea"/>
                <a:cs typeface="+mn-cs"/>
              </a:rPr>
              <a:t>The process aimed to answer the fundamental question of; </a:t>
            </a:r>
            <a:r>
              <a:rPr lang="en-GB" sz="1200" b="1" kern="1200" dirty="0">
                <a:solidFill>
                  <a:schemeClr val="tx1"/>
                </a:solidFill>
                <a:latin typeface="+mn-lt"/>
                <a:ea typeface="+mn-ea"/>
                <a:cs typeface="+mn-cs"/>
              </a:rPr>
              <a:t>‘What do children with communication needs require in order to be safe, healthy, achieving, nurtured, active, respected, responsible and included?’</a:t>
            </a:r>
            <a:endParaRPr lang="en-GB" sz="1200" kern="1200" dirty="0">
              <a:solidFill>
                <a:schemeClr val="tx1"/>
              </a:solidFill>
              <a:latin typeface="+mn-lt"/>
              <a:ea typeface="+mn-ea"/>
              <a:cs typeface="+mn-cs"/>
            </a:endParaRPr>
          </a:p>
          <a:p>
            <a:endParaRPr lang="en-GB" dirty="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Our service worked in partnership with Better Communication CIC (community interest company) and now implements The Balanced System framework to underpin our</a:t>
            </a:r>
            <a:r>
              <a:rPr lang="en-GB" sz="1200" kern="1200" baseline="0" dirty="0">
                <a:solidFill>
                  <a:schemeClr val="tx1"/>
                </a:solidFill>
                <a:latin typeface="+mn-lt"/>
                <a:ea typeface="+mn-ea"/>
                <a:cs typeface="+mn-cs"/>
              </a:rPr>
              <a:t> </a:t>
            </a:r>
            <a:r>
              <a:rPr lang="en-GB" sz="1200" kern="1200" dirty="0">
                <a:solidFill>
                  <a:schemeClr val="tx1"/>
                </a:solidFill>
                <a:latin typeface="+mn-lt"/>
                <a:ea typeface="+mn-ea"/>
                <a:cs typeface="+mn-cs"/>
              </a:rPr>
              <a:t>offer.</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a:solidFill>
                  <a:schemeClr val="tx1"/>
                </a:solidFill>
                <a:latin typeface="+mn-lt"/>
                <a:ea typeface="+mn-ea"/>
                <a:cs typeface="+mn-cs"/>
              </a:rPr>
              <a:t>This is a whole systems approach that includes quality approaches across Universal, Targeted and Individualised levels and across the five strands of Family Support, Environment, Workforce, Identification and Intervention.</a:t>
            </a:r>
            <a:r>
              <a:rPr lang="en-GB" sz="1200" kern="1200" baseline="0" dirty="0">
                <a:solidFill>
                  <a:schemeClr val="tx1"/>
                </a:solidFill>
                <a:latin typeface="+mn-lt"/>
                <a:ea typeface="+mn-ea"/>
                <a:cs typeface="+mn-cs"/>
              </a:rPr>
              <a:t>  </a:t>
            </a:r>
            <a:endParaRPr lang="en-GB" sz="1200" kern="120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2142DAF-226C-4F87-80B7-F01F75CD33F3}" type="slidenum">
              <a:rPr lang="en-GB" smtClean="0"/>
              <a:pPr/>
              <a:t>8</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fontAlgn="base">
              <a:buFont typeface="Arial" pitchFamily="34" charset="0"/>
              <a:buNone/>
            </a:pPr>
            <a:r>
              <a:rPr lang="en-GB" sz="1200" b="0" i="0" kern="1200" dirty="0">
                <a:solidFill>
                  <a:schemeClr val="tx1"/>
                </a:solidFill>
                <a:latin typeface="+mn-lt"/>
                <a:ea typeface="+mn-ea"/>
                <a:cs typeface="+mn-cs"/>
              </a:rPr>
              <a:t>Barbara Anne</a:t>
            </a:r>
          </a:p>
          <a:p>
            <a:pPr fontAlgn="base">
              <a:buFont typeface="Arial" pitchFamily="34" charset="0"/>
              <a:buNone/>
            </a:pPr>
            <a:endParaRPr lang="en-GB" sz="1200" b="0" i="0" kern="1200" dirty="0">
              <a:solidFill>
                <a:schemeClr val="tx1"/>
              </a:solidFill>
              <a:latin typeface="+mn-lt"/>
              <a:ea typeface="+mn-ea"/>
              <a:cs typeface="+mn-cs"/>
            </a:endParaRPr>
          </a:p>
          <a:p>
            <a:pPr fontAlgn="base">
              <a:buFont typeface="Arial" pitchFamily="34" charset="0"/>
              <a:buChar char="•"/>
            </a:pPr>
            <a:r>
              <a:rPr lang="en-GB" sz="1200" b="0" i="0" kern="1200" dirty="0">
                <a:solidFill>
                  <a:schemeClr val="tx1"/>
                </a:solidFill>
                <a:latin typeface="+mn-lt"/>
                <a:ea typeface="+mn-ea"/>
                <a:cs typeface="+mn-cs"/>
              </a:rPr>
              <a:t>We pulled our team and resource together and combined</a:t>
            </a:r>
            <a:r>
              <a:rPr lang="en-GB" sz="1200" b="0" i="0" kern="1200" baseline="0" dirty="0">
                <a:solidFill>
                  <a:schemeClr val="tx1"/>
                </a:solidFill>
                <a:latin typeface="+mn-lt"/>
                <a:ea typeface="+mn-ea"/>
                <a:cs typeface="+mn-cs"/>
              </a:rPr>
              <a:t> our community teams and ASN teams in terms of the people and the funding and we went to where the children were, typically in nurseries and school.</a:t>
            </a:r>
          </a:p>
          <a:p>
            <a:pPr fontAlgn="base">
              <a:buFont typeface="Arial" pitchFamily="34" charset="0"/>
              <a:buChar char="•"/>
            </a:pPr>
            <a:endParaRPr lang="en-GB" sz="1200" b="0" i="0" kern="1200" baseline="0" dirty="0">
              <a:solidFill>
                <a:schemeClr val="tx1"/>
              </a:solidFill>
              <a:latin typeface="+mn-lt"/>
              <a:ea typeface="+mn-ea"/>
              <a:cs typeface="+mn-cs"/>
            </a:endParaRPr>
          </a:p>
          <a:p>
            <a:pPr fontAlgn="base">
              <a:buFont typeface="Arial" pitchFamily="34" charset="0"/>
              <a:buChar char="•"/>
            </a:pPr>
            <a:r>
              <a:rPr lang="en-GB" sz="1200" b="0" i="0" kern="1200" dirty="0">
                <a:solidFill>
                  <a:schemeClr val="tx1"/>
                </a:solidFill>
                <a:latin typeface="+mn-lt"/>
                <a:ea typeface="+mn-ea"/>
                <a:cs typeface="+mn-cs"/>
              </a:rPr>
              <a:t>We became visible and present with educational establishments and prioritised building relationships with the key adults around the child. </a:t>
            </a:r>
          </a:p>
          <a:p>
            <a:pPr fontAlgn="base">
              <a:buFont typeface="Arial" pitchFamily="34" charset="0"/>
              <a:buChar char="•"/>
            </a:pPr>
            <a:endParaRPr lang="en-GB" sz="1200" b="0" i="0" kern="1200" dirty="0">
              <a:solidFill>
                <a:schemeClr val="tx1"/>
              </a:solidFill>
              <a:latin typeface="+mn-lt"/>
              <a:ea typeface="+mn-ea"/>
              <a:cs typeface="+mn-cs"/>
            </a:endParaRPr>
          </a:p>
          <a:p>
            <a:pPr fontAlgn="base">
              <a:buFont typeface="Arial" pitchFamily="34" charset="0"/>
              <a:buChar char="•"/>
            </a:pPr>
            <a:r>
              <a:rPr lang="en-GB" sz="1200" b="0" i="0" kern="1200" dirty="0">
                <a:solidFill>
                  <a:schemeClr val="tx1"/>
                </a:solidFill>
                <a:latin typeface="+mn-lt"/>
                <a:ea typeface="+mn-ea"/>
                <a:cs typeface="+mn-cs"/>
              </a:rPr>
              <a:t>We delivered positive and sustainable outcomes for children, taking</a:t>
            </a:r>
            <a:r>
              <a:rPr lang="en-GB" sz="1200" b="0" i="0" kern="1200" baseline="0" dirty="0">
                <a:solidFill>
                  <a:schemeClr val="tx1"/>
                </a:solidFill>
                <a:latin typeface="+mn-lt"/>
                <a:ea typeface="+mn-ea"/>
                <a:cs typeface="+mn-cs"/>
              </a:rPr>
              <a:t> a </a:t>
            </a:r>
            <a:r>
              <a:rPr lang="en-GB" sz="1200" b="0" i="0" kern="1200" dirty="0">
                <a:solidFill>
                  <a:schemeClr val="tx1"/>
                </a:solidFill>
                <a:latin typeface="+mn-lt"/>
                <a:ea typeface="+mn-ea"/>
                <a:cs typeface="+mn-cs"/>
              </a:rPr>
              <a:t>whole systems approach that includes quality approaches across Universal, Targeted and Individualised levels and across the five strands of Family Support, Environment, Workforce, Identification and Intervention.  </a:t>
            </a:r>
          </a:p>
          <a:p>
            <a:pPr fontAlgn="base">
              <a:buFont typeface="Arial" pitchFamily="34" charset="0"/>
              <a:buChar char="•"/>
            </a:pPr>
            <a:endParaRPr lang="en-GB" sz="1200" b="0" i="0" kern="1200" dirty="0">
              <a:solidFill>
                <a:schemeClr val="tx1"/>
              </a:solidFill>
              <a:latin typeface="+mn-lt"/>
              <a:ea typeface="+mn-ea"/>
              <a:cs typeface="+mn-cs"/>
            </a:endParaRPr>
          </a:p>
          <a:p>
            <a:pPr fontAlgn="base">
              <a:buFont typeface="Arial" pitchFamily="34" charset="0"/>
              <a:buChar char="•"/>
            </a:pPr>
            <a:r>
              <a:rPr lang="en-GB" sz="1200" b="0" i="0" kern="1200" dirty="0">
                <a:solidFill>
                  <a:schemeClr val="tx1"/>
                </a:solidFill>
                <a:latin typeface="+mn-lt"/>
                <a:ea typeface="+mn-ea"/>
                <a:cs typeface="+mn-cs"/>
              </a:rPr>
              <a:t>This allowed us to build an environment of protective, tolerant and enhancing relationships around the child and young person </a:t>
            </a:r>
          </a:p>
          <a:p>
            <a:pPr fontAlgn="base">
              <a:buFont typeface="Arial" pitchFamily="34" charset="0"/>
              <a:buChar char="•"/>
            </a:pPr>
            <a:endParaRPr lang="en-GB" sz="1200" b="0" i="0" kern="1200" dirty="0">
              <a:solidFill>
                <a:schemeClr val="tx1"/>
              </a:solidFill>
              <a:latin typeface="+mn-lt"/>
              <a:ea typeface="+mn-ea"/>
              <a:cs typeface="+mn-cs"/>
            </a:endParaRPr>
          </a:p>
          <a:p>
            <a:pPr marL="0" marR="0" indent="0" algn="l" defTabSz="914400" rtl="0" eaLnBrk="1" fontAlgn="base" latinLnBrk="0" hangingPunct="1">
              <a:lnSpc>
                <a:spcPct val="100000"/>
              </a:lnSpc>
              <a:spcBef>
                <a:spcPts val="0"/>
              </a:spcBef>
              <a:spcAft>
                <a:spcPts val="0"/>
              </a:spcAft>
              <a:buClrTx/>
              <a:buSzTx/>
              <a:buFont typeface="Arial" pitchFamily="34" charset="0"/>
              <a:buChar char="•"/>
              <a:tabLst/>
              <a:defRPr/>
            </a:pPr>
            <a:r>
              <a:rPr lang="en-GB" sz="1200" b="0" i="0" kern="1200" dirty="0">
                <a:solidFill>
                  <a:schemeClr val="tx1"/>
                </a:solidFill>
                <a:latin typeface="+mn-lt"/>
                <a:ea typeface="+mn-ea"/>
                <a:cs typeface="+mn-cs"/>
              </a:rPr>
              <a:t>We also had to consider how we engaged with new requests into the Service.  We introduced having an outcomes focused conversation at point when people were asking for help</a:t>
            </a:r>
            <a:r>
              <a:rPr lang="en-GB" sz="1200" b="0" i="0" kern="1200" baseline="0" dirty="0">
                <a:solidFill>
                  <a:schemeClr val="tx1"/>
                </a:solidFill>
                <a:latin typeface="+mn-lt"/>
                <a:ea typeface="+mn-ea"/>
                <a:cs typeface="+mn-cs"/>
              </a:rPr>
              <a:t> and we </a:t>
            </a:r>
            <a:r>
              <a:rPr lang="en-GB" sz="1200" kern="1200" dirty="0">
                <a:solidFill>
                  <a:schemeClr val="tx1"/>
                </a:solidFill>
                <a:latin typeface="+mn-lt"/>
                <a:ea typeface="+mn-ea"/>
                <a:cs typeface="+mn-cs"/>
              </a:rPr>
              <a:t>changed the conversation from ‘what’s wrong’ to ‘what</a:t>
            </a:r>
            <a:r>
              <a:rPr lang="en-GB" sz="1200" kern="1200" baseline="0" dirty="0">
                <a:solidFill>
                  <a:schemeClr val="tx1"/>
                </a:solidFill>
                <a:latin typeface="+mn-lt"/>
                <a:ea typeface="+mn-ea"/>
                <a:cs typeface="+mn-cs"/>
              </a:rPr>
              <a:t> matters</a:t>
            </a:r>
            <a:r>
              <a:rPr lang="en-GB" sz="1200" kern="1200" dirty="0">
                <a:solidFill>
                  <a:schemeClr val="tx1"/>
                </a:solidFill>
                <a:latin typeface="+mn-lt"/>
                <a:ea typeface="+mn-ea"/>
                <a:cs typeface="+mn-cs"/>
              </a:rPr>
              <a:t> to you’</a:t>
            </a:r>
          </a:p>
          <a:p>
            <a:pPr marL="0" marR="0" indent="0" algn="l" defTabSz="914400" rtl="0" eaLnBrk="1" fontAlgn="base" latinLnBrk="0" hangingPunct="1">
              <a:lnSpc>
                <a:spcPct val="100000"/>
              </a:lnSpc>
              <a:spcBef>
                <a:spcPts val="0"/>
              </a:spcBef>
              <a:spcAft>
                <a:spcPts val="0"/>
              </a:spcAft>
              <a:buClrTx/>
              <a:buSzTx/>
              <a:buFont typeface="Arial" pitchFamily="34" charset="0"/>
              <a:buNone/>
              <a:tabLst/>
              <a:defRPr/>
            </a:pPr>
            <a:endParaRPr lang="en-GB" sz="1200" kern="1200" dirty="0">
              <a:solidFill>
                <a:schemeClr val="tx1"/>
              </a:solidFill>
              <a:latin typeface="+mn-lt"/>
              <a:ea typeface="+mn-ea"/>
              <a:cs typeface="+mn-cs"/>
            </a:endParaRPr>
          </a:p>
          <a:p>
            <a:pPr fontAlgn="base">
              <a:buFont typeface="Arial" pitchFamily="34" charset="0"/>
              <a:buChar char="•"/>
            </a:pPr>
            <a:r>
              <a:rPr lang="en-GB" sz="1200" b="0" i="0" kern="1200" dirty="0">
                <a:solidFill>
                  <a:schemeClr val="tx1"/>
                </a:solidFill>
                <a:latin typeface="+mn-lt"/>
                <a:ea typeface="+mn-ea"/>
                <a:cs typeface="+mn-cs"/>
              </a:rPr>
              <a:t>We moved away from intervening based on a problem but intervening based on impact on wellbeing. As we listened to people tell us their story, we listened for the strengths in the situations, the support networks available and any resilience demonstrated and reflected this back to the person.  We identified the priority risk by finding out the thing they were most trying to avoid. Once we had identified strengths and priority risks, we began to work towards agreeing the desired outcome and partner with them about how to get there.</a:t>
            </a:r>
          </a:p>
          <a:p>
            <a:endParaRPr lang="en-GB" dirty="0"/>
          </a:p>
        </p:txBody>
      </p:sp>
      <p:sp>
        <p:nvSpPr>
          <p:cNvPr id="4" name="Slide Number Placeholder 3"/>
          <p:cNvSpPr>
            <a:spLocks noGrp="1"/>
          </p:cNvSpPr>
          <p:nvPr>
            <p:ph type="sldNum" sz="quarter" idx="10"/>
          </p:nvPr>
        </p:nvSpPr>
        <p:spPr/>
        <p:txBody>
          <a:bodyPr/>
          <a:lstStyle/>
          <a:p>
            <a:fld id="{12142DAF-226C-4F87-80B7-F01F75CD33F3}" type="slidenum">
              <a:rPr lang="en-GB" smtClean="0"/>
              <a:pPr/>
              <a:t>9</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fontAlgn="base"/>
            <a:r>
              <a:rPr lang="en-GB" sz="1200" b="0" i="0" kern="1200" dirty="0">
                <a:solidFill>
                  <a:schemeClr val="tx1"/>
                </a:solidFill>
                <a:latin typeface="+mn-lt"/>
                <a:ea typeface="+mn-ea"/>
                <a:cs typeface="+mn-cs"/>
              </a:rPr>
              <a:t>Barbara Anne</a:t>
            </a:r>
          </a:p>
          <a:p>
            <a:pPr fontAlgn="base"/>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Because of that</a:t>
            </a:r>
          </a:p>
          <a:p>
            <a:pPr fontAlgn="base"/>
            <a:r>
              <a:rPr lang="en-GB" sz="1200" b="0" i="0" kern="1200" dirty="0">
                <a:solidFill>
                  <a:schemeClr val="tx1"/>
                </a:solidFill>
                <a:latin typeface="+mn-lt"/>
                <a:ea typeface="+mn-ea"/>
                <a:cs typeface="+mn-cs"/>
              </a:rPr>
              <a:t>The services started reaching more children and families. In the academic year 2022/23:</a:t>
            </a:r>
          </a:p>
          <a:p>
            <a:pPr fontAlgn="base"/>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We had </a:t>
            </a:r>
            <a:r>
              <a:rPr lang="en-GB" sz="1200" b="1" i="0" kern="1200" dirty="0">
                <a:solidFill>
                  <a:schemeClr val="tx1"/>
                </a:solidFill>
                <a:latin typeface="+mn-lt"/>
                <a:ea typeface="+mn-ea"/>
                <a:cs typeface="+mn-cs"/>
              </a:rPr>
              <a:t>6,800 followers on </a:t>
            </a:r>
            <a:r>
              <a:rPr lang="en-GB" sz="1200" b="1" i="0" kern="1200" dirty="0" err="1">
                <a:solidFill>
                  <a:schemeClr val="tx1"/>
                </a:solidFill>
                <a:latin typeface="+mn-lt"/>
                <a:ea typeface="+mn-ea"/>
                <a:cs typeface="+mn-cs"/>
              </a:rPr>
              <a:t>Facebook</a:t>
            </a:r>
            <a:r>
              <a:rPr lang="en-GB" sz="1200" b="1" i="0" kern="1200" dirty="0">
                <a:solidFill>
                  <a:schemeClr val="tx1"/>
                </a:solidFill>
                <a:latin typeface="+mn-lt"/>
                <a:ea typeface="+mn-ea"/>
                <a:cs typeface="+mn-cs"/>
              </a:rPr>
              <a:t> </a:t>
            </a:r>
            <a:r>
              <a:rPr lang="en-GB" sz="1200" b="0" i="0" kern="1200" dirty="0">
                <a:solidFill>
                  <a:schemeClr val="tx1"/>
                </a:solidFill>
                <a:latin typeface="+mn-lt"/>
                <a:ea typeface="+mn-ea"/>
                <a:cs typeface="+mn-cs"/>
              </a:rPr>
              <a:t>and </a:t>
            </a:r>
            <a:r>
              <a:rPr lang="en-GB" sz="1200" b="1" i="0" kern="1200" dirty="0">
                <a:solidFill>
                  <a:schemeClr val="tx1"/>
                </a:solidFill>
                <a:latin typeface="+mn-lt"/>
                <a:ea typeface="+mn-ea"/>
                <a:cs typeface="+mn-cs"/>
              </a:rPr>
              <a:t>1589 followers on Twitter </a:t>
            </a:r>
            <a:r>
              <a:rPr lang="en-GB" sz="1200" b="0" i="0" kern="1200" dirty="0">
                <a:solidFill>
                  <a:schemeClr val="tx1"/>
                </a:solidFill>
                <a:latin typeface="+mn-lt"/>
                <a:ea typeface="+mn-ea"/>
                <a:cs typeface="+mn-cs"/>
              </a:rPr>
              <a:t>which enabled Families to access advice in order to support them to be effective communication partners with their child</a:t>
            </a:r>
          </a:p>
          <a:p>
            <a:pPr fontAlgn="base"/>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We awarded </a:t>
            </a:r>
            <a:r>
              <a:rPr lang="en-GB" sz="1200" b="1" i="0" kern="1200" dirty="0">
                <a:solidFill>
                  <a:schemeClr val="tx1"/>
                </a:solidFill>
                <a:latin typeface="+mn-lt"/>
                <a:ea typeface="+mn-ea"/>
                <a:cs typeface="+mn-cs"/>
              </a:rPr>
              <a:t>50 </a:t>
            </a:r>
            <a:r>
              <a:rPr lang="en-GB" sz="1200" b="0" i="0" kern="1200" dirty="0">
                <a:solidFill>
                  <a:schemeClr val="tx1"/>
                </a:solidFill>
                <a:latin typeface="+mn-lt"/>
                <a:ea typeface="+mn-ea"/>
                <a:cs typeface="+mn-cs"/>
              </a:rPr>
              <a:t>Educational placements as communication friendly environments as they demonstrated appropriate enhancements for all children, and adaptations for children with identified communication support needs</a:t>
            </a:r>
          </a:p>
          <a:p>
            <a:pPr fontAlgn="base"/>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We provided </a:t>
            </a:r>
            <a:r>
              <a:rPr lang="en-GB" sz="1200" b="1" i="0" kern="1200" dirty="0">
                <a:solidFill>
                  <a:schemeClr val="tx1"/>
                </a:solidFill>
                <a:latin typeface="+mn-lt"/>
                <a:ea typeface="+mn-ea"/>
                <a:cs typeface="+mn-cs"/>
              </a:rPr>
              <a:t>196</a:t>
            </a:r>
            <a:r>
              <a:rPr lang="en-GB" sz="1200" b="0" i="0" kern="1200" dirty="0">
                <a:solidFill>
                  <a:schemeClr val="tx1"/>
                </a:solidFill>
                <a:latin typeface="+mn-lt"/>
                <a:ea typeface="+mn-ea"/>
                <a:cs typeface="+mn-cs"/>
              </a:rPr>
              <a:t> training sessions for education workforce to develop the skills and knowledge to support learners with communication needs plus HV training</a:t>
            </a:r>
          </a:p>
          <a:p>
            <a:pPr fontAlgn="base"/>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We provided </a:t>
            </a:r>
            <a:r>
              <a:rPr lang="en-GB" sz="1200" b="1" i="0" kern="1200" dirty="0">
                <a:solidFill>
                  <a:schemeClr val="tx1"/>
                </a:solidFill>
                <a:latin typeface="+mn-lt"/>
                <a:ea typeface="+mn-ea"/>
                <a:cs typeface="+mn-cs"/>
              </a:rPr>
              <a:t>1177</a:t>
            </a:r>
            <a:r>
              <a:rPr lang="en-GB" sz="1200" b="1" i="0" kern="1200" baseline="0" dirty="0">
                <a:solidFill>
                  <a:schemeClr val="tx1"/>
                </a:solidFill>
                <a:latin typeface="+mn-lt"/>
                <a:ea typeface="+mn-ea"/>
                <a:cs typeface="+mn-cs"/>
              </a:rPr>
              <a:t> </a:t>
            </a:r>
            <a:r>
              <a:rPr lang="en-GB" sz="1200" b="0" i="0" kern="1200" dirty="0">
                <a:solidFill>
                  <a:schemeClr val="tx1"/>
                </a:solidFill>
                <a:latin typeface="+mn-lt"/>
                <a:ea typeface="+mn-ea"/>
                <a:cs typeface="+mn-cs"/>
              </a:rPr>
              <a:t>early intervention conversations with education and health</a:t>
            </a:r>
            <a:r>
              <a:rPr lang="en-GB" sz="1200" b="0" i="0" kern="1200" baseline="0" dirty="0">
                <a:solidFill>
                  <a:schemeClr val="tx1"/>
                </a:solidFill>
                <a:latin typeface="+mn-lt"/>
                <a:ea typeface="+mn-ea"/>
                <a:cs typeface="+mn-cs"/>
              </a:rPr>
              <a:t> visiting </a:t>
            </a:r>
            <a:r>
              <a:rPr lang="en-GB" sz="1200" b="0" i="0" kern="1200" dirty="0">
                <a:solidFill>
                  <a:schemeClr val="tx1"/>
                </a:solidFill>
                <a:latin typeface="+mn-lt"/>
                <a:ea typeface="+mn-ea"/>
                <a:cs typeface="+mn-cs"/>
              </a:rPr>
              <a:t>staff to support their concerns about a child’s SLC skills. </a:t>
            </a:r>
            <a:r>
              <a:rPr lang="en-GB" sz="1200" b="1" i="0" kern="1200" dirty="0">
                <a:solidFill>
                  <a:schemeClr val="tx1"/>
                </a:solidFill>
                <a:latin typeface="+mn-lt"/>
                <a:ea typeface="+mn-ea"/>
                <a:cs typeface="+mn-cs"/>
              </a:rPr>
              <a:t>82%</a:t>
            </a:r>
            <a:r>
              <a:rPr lang="en-GB" sz="1200" b="0" i="0" kern="1200" dirty="0">
                <a:solidFill>
                  <a:schemeClr val="tx1"/>
                </a:solidFill>
                <a:latin typeface="+mn-lt"/>
                <a:ea typeface="+mn-ea"/>
                <a:cs typeface="+mn-cs"/>
              </a:rPr>
              <a:t> of conversations with education colleagues and </a:t>
            </a:r>
            <a:r>
              <a:rPr lang="en-GB" sz="1200" b="1" i="0" kern="1200" dirty="0">
                <a:solidFill>
                  <a:schemeClr val="tx1"/>
                </a:solidFill>
                <a:latin typeface="+mn-lt"/>
                <a:ea typeface="+mn-ea"/>
                <a:cs typeface="+mn-cs"/>
              </a:rPr>
              <a:t>70% </a:t>
            </a:r>
            <a:r>
              <a:rPr lang="en-GB" sz="1200" b="0" i="0" kern="1200" dirty="0">
                <a:solidFill>
                  <a:schemeClr val="tx1"/>
                </a:solidFill>
                <a:latin typeface="+mn-lt"/>
                <a:ea typeface="+mn-ea"/>
                <a:cs typeface="+mn-cs"/>
              </a:rPr>
              <a:t>of conversation with HV provided sufficient early advice and reassurance to enable them to self manage the on-going support needs without the child having to be stepped into individualised care.</a:t>
            </a:r>
            <a:br>
              <a:rPr lang="en-GB" sz="1200" b="0" i="0" kern="1200" dirty="0">
                <a:solidFill>
                  <a:schemeClr val="tx1"/>
                </a:solidFill>
                <a:latin typeface="+mn-lt"/>
                <a:ea typeface="+mn-ea"/>
                <a:cs typeface="+mn-cs"/>
              </a:rPr>
            </a:br>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We provided </a:t>
            </a:r>
            <a:r>
              <a:rPr lang="en-GB" sz="1200" b="1" i="0" kern="1200" dirty="0">
                <a:solidFill>
                  <a:schemeClr val="tx1"/>
                </a:solidFill>
                <a:latin typeface="+mn-lt"/>
                <a:ea typeface="+mn-ea"/>
                <a:cs typeface="+mn-cs"/>
              </a:rPr>
              <a:t>420</a:t>
            </a:r>
            <a:r>
              <a:rPr lang="en-GB" sz="1200" b="0" i="0" kern="1200" dirty="0">
                <a:solidFill>
                  <a:schemeClr val="tx1"/>
                </a:solidFill>
                <a:latin typeface="+mn-lt"/>
                <a:ea typeface="+mn-ea"/>
                <a:cs typeface="+mn-cs"/>
              </a:rPr>
              <a:t> conversations to parents through our helpline. The helpline enables the service to support early intervention and prevention for children and young people when families have concerns.  The ability to be responsive to concerns through the helpline is reflected in the data showing that </a:t>
            </a:r>
            <a:r>
              <a:rPr lang="en-GB" sz="1200" b="1" i="0" kern="1200" dirty="0">
                <a:solidFill>
                  <a:schemeClr val="tx1"/>
                </a:solidFill>
                <a:latin typeface="+mn-lt"/>
                <a:ea typeface="+mn-ea"/>
                <a:cs typeface="+mn-cs"/>
              </a:rPr>
              <a:t>34% of requests</a:t>
            </a:r>
            <a:r>
              <a:rPr lang="en-GB" sz="1200" b="0" i="0" kern="1200" dirty="0">
                <a:solidFill>
                  <a:schemeClr val="tx1"/>
                </a:solidFill>
                <a:latin typeface="+mn-lt"/>
                <a:ea typeface="+mn-ea"/>
                <a:cs typeface="+mn-cs"/>
              </a:rPr>
              <a:t> to the SLT team received initial support </a:t>
            </a:r>
            <a:r>
              <a:rPr lang="en-GB" sz="1200" b="1" i="0" kern="1200" dirty="0">
                <a:solidFill>
                  <a:schemeClr val="tx1"/>
                </a:solidFill>
                <a:latin typeface="+mn-lt"/>
                <a:ea typeface="+mn-ea"/>
                <a:cs typeface="+mn-cs"/>
              </a:rPr>
              <a:t>within one week</a:t>
            </a:r>
            <a:r>
              <a:rPr lang="en-GB" sz="1200" b="0" i="0" kern="1200" dirty="0">
                <a:solidFill>
                  <a:schemeClr val="tx1"/>
                </a:solidFill>
                <a:latin typeface="+mn-lt"/>
                <a:ea typeface="+mn-ea"/>
                <a:cs typeface="+mn-cs"/>
              </a:rPr>
              <a:t>,</a:t>
            </a:r>
            <a:r>
              <a:rPr lang="en-GB" sz="1200" b="0" i="0" kern="1200" baseline="0" dirty="0">
                <a:solidFill>
                  <a:schemeClr val="tx1"/>
                </a:solidFill>
                <a:latin typeface="+mn-lt"/>
                <a:ea typeface="+mn-ea"/>
                <a:cs typeface="+mn-cs"/>
              </a:rPr>
              <a:t> </a:t>
            </a:r>
            <a:r>
              <a:rPr lang="en-GB" sz="1200" b="1" i="0" kern="1200" baseline="0" dirty="0">
                <a:solidFill>
                  <a:schemeClr val="tx1"/>
                </a:solidFill>
                <a:latin typeface="+mn-lt"/>
                <a:ea typeface="+mn-ea"/>
                <a:cs typeface="+mn-cs"/>
              </a:rPr>
              <a:t>92% within 12 weeks</a:t>
            </a:r>
            <a:r>
              <a:rPr lang="en-GB" sz="1200" b="0" i="0" kern="1200" baseline="0" dirty="0">
                <a:solidFill>
                  <a:schemeClr val="tx1"/>
                </a:solidFill>
                <a:latin typeface="+mn-lt"/>
                <a:ea typeface="+mn-ea"/>
                <a:cs typeface="+mn-cs"/>
              </a:rPr>
              <a:t>.</a:t>
            </a:r>
            <a:endParaRPr lang="en-GB" sz="1200" b="0" i="0" kern="1200" dirty="0">
              <a:solidFill>
                <a:schemeClr val="tx1"/>
              </a:solidFill>
              <a:latin typeface="+mn-lt"/>
              <a:ea typeface="+mn-ea"/>
              <a:cs typeface="+mn-cs"/>
            </a:endParaRPr>
          </a:p>
          <a:p>
            <a:pPr fontAlgn="base"/>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We provided a further </a:t>
            </a:r>
            <a:r>
              <a:rPr lang="en-GB" sz="1200" b="1" i="0" kern="1200" dirty="0">
                <a:solidFill>
                  <a:schemeClr val="tx1"/>
                </a:solidFill>
                <a:latin typeface="+mn-lt"/>
                <a:ea typeface="+mn-ea"/>
                <a:cs typeface="+mn-cs"/>
              </a:rPr>
              <a:t>771</a:t>
            </a:r>
            <a:r>
              <a:rPr lang="en-GB" sz="1200" b="0" i="0" kern="1200" baseline="0" dirty="0">
                <a:solidFill>
                  <a:schemeClr val="tx1"/>
                </a:solidFill>
                <a:latin typeface="+mn-lt"/>
                <a:ea typeface="+mn-ea"/>
                <a:cs typeface="+mn-cs"/>
              </a:rPr>
              <a:t> </a:t>
            </a:r>
            <a:r>
              <a:rPr lang="en-GB" sz="1200" b="0" i="0" kern="1200" dirty="0">
                <a:solidFill>
                  <a:schemeClr val="tx1"/>
                </a:solidFill>
                <a:latin typeface="+mn-lt"/>
                <a:ea typeface="+mn-ea"/>
                <a:cs typeface="+mn-cs"/>
              </a:rPr>
              <a:t>conversations with parents of children referred into the service. Again advice and reassurance enabled </a:t>
            </a:r>
            <a:r>
              <a:rPr lang="en-GB" sz="1200" b="1" i="0" kern="1200" dirty="0">
                <a:solidFill>
                  <a:schemeClr val="tx1"/>
                </a:solidFill>
                <a:latin typeface="+mn-lt"/>
                <a:ea typeface="+mn-ea"/>
                <a:cs typeface="+mn-cs"/>
              </a:rPr>
              <a:t>398 of the children and young people (34%) </a:t>
            </a:r>
            <a:r>
              <a:rPr lang="en-GB" sz="1200" b="0" i="0" kern="1200" dirty="0">
                <a:solidFill>
                  <a:schemeClr val="tx1"/>
                </a:solidFill>
                <a:latin typeface="+mn-lt"/>
                <a:ea typeface="+mn-ea"/>
                <a:cs typeface="+mn-cs"/>
              </a:rPr>
              <a:t>to return to education support or self management by families, without the need for direct intervention from SLT.</a:t>
            </a:r>
            <a:br>
              <a:rPr lang="en-GB" sz="1200" b="0" i="0" kern="1200" dirty="0">
                <a:solidFill>
                  <a:schemeClr val="tx1"/>
                </a:solidFill>
                <a:latin typeface="+mn-lt"/>
                <a:ea typeface="+mn-ea"/>
                <a:cs typeface="+mn-cs"/>
              </a:rPr>
            </a:br>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We provided</a:t>
            </a:r>
            <a:r>
              <a:rPr lang="en-GB" sz="1200" b="1" i="0" kern="1200" dirty="0">
                <a:solidFill>
                  <a:schemeClr val="tx1"/>
                </a:solidFill>
                <a:latin typeface="+mn-lt"/>
                <a:ea typeface="+mn-ea"/>
                <a:cs typeface="+mn-cs"/>
              </a:rPr>
              <a:t> 313</a:t>
            </a:r>
            <a:r>
              <a:rPr lang="en-GB" sz="1200" b="1" i="0" kern="1200" baseline="0" dirty="0">
                <a:solidFill>
                  <a:schemeClr val="tx1"/>
                </a:solidFill>
                <a:latin typeface="+mn-lt"/>
                <a:ea typeface="+mn-ea"/>
                <a:cs typeface="+mn-cs"/>
              </a:rPr>
              <a:t> </a:t>
            </a:r>
            <a:r>
              <a:rPr lang="en-GB" sz="1200" b="0" i="0" kern="1200" dirty="0">
                <a:solidFill>
                  <a:schemeClr val="tx1"/>
                </a:solidFill>
                <a:latin typeface="+mn-lt"/>
                <a:ea typeface="+mn-ea"/>
                <a:cs typeface="+mn-cs"/>
              </a:rPr>
              <a:t>Universal and targeted interventions in </a:t>
            </a:r>
            <a:r>
              <a:rPr lang="en-GB" sz="1200" b="1" i="0" kern="1200" dirty="0">
                <a:solidFill>
                  <a:schemeClr val="tx1"/>
                </a:solidFill>
                <a:latin typeface="+mn-lt"/>
                <a:ea typeface="+mn-ea"/>
                <a:cs typeface="+mn-cs"/>
              </a:rPr>
              <a:t>58</a:t>
            </a:r>
            <a:r>
              <a:rPr lang="en-GB" sz="1200" b="0" i="0" kern="1200" dirty="0">
                <a:solidFill>
                  <a:schemeClr val="tx1"/>
                </a:solidFill>
                <a:latin typeface="+mn-lt"/>
                <a:ea typeface="+mn-ea"/>
                <a:cs typeface="+mn-cs"/>
              </a:rPr>
              <a:t> establishments</a:t>
            </a:r>
            <a:r>
              <a:rPr lang="en-GB" sz="1200" b="0" i="0" kern="1200" baseline="0" dirty="0">
                <a:solidFill>
                  <a:schemeClr val="tx1"/>
                </a:solidFill>
                <a:latin typeface="+mn-lt"/>
                <a:ea typeface="+mn-ea"/>
                <a:cs typeface="+mn-cs"/>
              </a:rPr>
              <a:t> </a:t>
            </a:r>
            <a:r>
              <a:rPr lang="en-GB" sz="1200" b="0" i="0" kern="1200" dirty="0">
                <a:solidFill>
                  <a:schemeClr val="tx1"/>
                </a:solidFill>
                <a:latin typeface="+mn-lt"/>
                <a:ea typeface="+mn-ea"/>
                <a:cs typeface="+mn-cs"/>
              </a:rPr>
              <a:t>focusing on reducing the impact for all children and young people.  </a:t>
            </a:r>
          </a:p>
          <a:p>
            <a:pPr fontAlgn="base"/>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The individualised caseload and the number of referrals reduced despite increased demand which is a strong indicator that universal and targeted activity is supporting more children.</a:t>
            </a:r>
            <a:br>
              <a:rPr lang="en-GB" sz="1200" b="0" i="0" kern="1200" dirty="0">
                <a:solidFill>
                  <a:schemeClr val="tx1"/>
                </a:solidFill>
                <a:latin typeface="+mn-lt"/>
                <a:ea typeface="+mn-ea"/>
                <a:cs typeface="+mn-cs"/>
              </a:rPr>
            </a:br>
            <a:endParaRPr lang="en-GB" sz="1200" b="0" i="0" kern="1200" dirty="0">
              <a:solidFill>
                <a:schemeClr val="tx1"/>
              </a:solidFill>
              <a:latin typeface="+mn-lt"/>
              <a:ea typeface="+mn-ea"/>
              <a:cs typeface="+mn-cs"/>
            </a:endParaRPr>
          </a:p>
          <a:p>
            <a:pPr fontAlgn="base"/>
            <a:r>
              <a:rPr lang="en-GB" sz="1200" b="0" i="0" kern="1200" dirty="0">
                <a:solidFill>
                  <a:schemeClr val="tx1"/>
                </a:solidFill>
                <a:latin typeface="+mn-lt"/>
                <a:ea typeface="+mn-ea"/>
                <a:cs typeface="+mn-cs"/>
              </a:rPr>
              <a:t>Many children and young people’s needs are now being supported within their home and educational environments without needing to be stepped into individualised care.</a:t>
            </a:r>
          </a:p>
          <a:p>
            <a:pPr fontAlgn="base"/>
            <a:endParaRPr lang="en-GB" sz="1200" b="0" i="0" kern="1200" dirty="0">
              <a:solidFill>
                <a:schemeClr val="tx1"/>
              </a:solidFill>
              <a:latin typeface="+mn-lt"/>
              <a:ea typeface="+mn-ea"/>
              <a:cs typeface="+mn-cs"/>
            </a:endParaRPr>
          </a:p>
          <a:p>
            <a:pPr fontAlgn="base"/>
            <a:endParaRPr lang="en-GB" sz="1200" b="0" i="0" kern="1200" dirty="0">
              <a:solidFill>
                <a:schemeClr val="tx1"/>
              </a:solidFill>
              <a:latin typeface="+mn-lt"/>
              <a:ea typeface="+mn-ea"/>
              <a:cs typeface="+mn-cs"/>
            </a:endParaRPr>
          </a:p>
          <a:p>
            <a:pPr fontAlgn="base"/>
            <a:endParaRPr lang="en-GB" sz="1200" b="0" i="0" kern="1200" dirty="0">
              <a:solidFill>
                <a:schemeClr val="tx1"/>
              </a:solidFill>
              <a:latin typeface="+mn-lt"/>
              <a:ea typeface="+mn-ea"/>
              <a:cs typeface="+mn-cs"/>
            </a:endParaRPr>
          </a:p>
          <a:p>
            <a:pPr fontAlgn="base"/>
            <a:endParaRPr lang="en-GB" sz="1200" b="0" i="0" kern="120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2142DAF-226C-4F87-80B7-F01F75CD33F3}" type="slidenum">
              <a:rPr lang="en-GB" smtClean="0"/>
              <a:pPr/>
              <a:t>10</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Barbara Anne</a:t>
            </a:r>
          </a:p>
        </p:txBody>
      </p:sp>
      <p:sp>
        <p:nvSpPr>
          <p:cNvPr id="4" name="Slide Number Placeholder 3"/>
          <p:cNvSpPr>
            <a:spLocks noGrp="1"/>
          </p:cNvSpPr>
          <p:nvPr>
            <p:ph type="sldNum" sz="quarter" idx="10"/>
          </p:nvPr>
        </p:nvSpPr>
        <p:spPr/>
        <p:txBody>
          <a:bodyPr/>
          <a:lstStyle/>
          <a:p>
            <a:fld id="{12142DAF-226C-4F87-80B7-F01F75CD33F3}" type="slidenum">
              <a:rPr lang="en-GB" smtClean="0"/>
              <a:pPr/>
              <a:t>11</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Barbara Anne</a:t>
            </a:r>
          </a:p>
        </p:txBody>
      </p:sp>
      <p:sp>
        <p:nvSpPr>
          <p:cNvPr id="4" name="Slide Number Placeholder 3"/>
          <p:cNvSpPr>
            <a:spLocks noGrp="1"/>
          </p:cNvSpPr>
          <p:nvPr>
            <p:ph type="sldNum" sz="quarter" idx="10"/>
          </p:nvPr>
        </p:nvSpPr>
        <p:spPr/>
        <p:txBody>
          <a:bodyPr/>
          <a:lstStyle/>
          <a:p>
            <a:fld id="{12142DAF-226C-4F87-80B7-F01F75CD33F3}" type="slidenum">
              <a:rPr lang="en-GB" smtClean="0"/>
              <a:pPr/>
              <a:t>12</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Barbara Anne</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a:buFont typeface="Arial" pitchFamily="34" charset="0"/>
              <a:buChar char="•"/>
            </a:pPr>
            <a:r>
              <a:rPr lang="en-GB" sz="1000" kern="1200" dirty="0">
                <a:solidFill>
                  <a:schemeClr val="tx1"/>
                </a:solidFill>
                <a:latin typeface="+mn-lt"/>
                <a:ea typeface="+mn-ea"/>
                <a:cs typeface="+mn-cs"/>
              </a:rPr>
              <a:t>Being willing to think differently and take a leap of faith has enabled us to reach more children</a:t>
            </a:r>
          </a:p>
          <a:p>
            <a:endParaRPr lang="en-GB" sz="1000" kern="1200" dirty="0">
              <a:solidFill>
                <a:schemeClr val="tx1"/>
              </a:solidFill>
              <a:latin typeface="+mn-lt"/>
              <a:ea typeface="+mn-ea"/>
              <a:cs typeface="+mn-cs"/>
            </a:endParaRPr>
          </a:p>
          <a:p>
            <a:pPr>
              <a:buFont typeface="Arial" pitchFamily="34" charset="0"/>
              <a:buChar char="•"/>
            </a:pPr>
            <a:r>
              <a:rPr lang="en-GB" sz="1000" kern="1200" dirty="0">
                <a:solidFill>
                  <a:schemeClr val="tx1"/>
                </a:solidFill>
                <a:latin typeface="+mn-lt"/>
                <a:ea typeface="+mn-ea"/>
                <a:cs typeface="+mn-cs"/>
              </a:rPr>
              <a:t>Sharing our knowledge and skills with the adults in the child’s everyday life as these people are crucial in delivering children’s wellbeing’s outcomes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kern="1200" dirty="0">
                <a:solidFill>
                  <a:schemeClr val="tx1"/>
                </a:solidFill>
                <a:latin typeface="+mn-lt"/>
                <a:ea typeface="+mn-ea"/>
                <a:cs typeface="+mn-cs"/>
              </a:rPr>
              <a:t>In challenging</a:t>
            </a:r>
            <a:r>
              <a:rPr lang="en-GB" sz="1200" kern="1200" baseline="0" dirty="0">
                <a:solidFill>
                  <a:schemeClr val="tx1"/>
                </a:solidFill>
                <a:latin typeface="+mn-lt"/>
                <a:ea typeface="+mn-ea"/>
                <a:cs typeface="+mn-cs"/>
              </a:rPr>
              <a:t> financial times, w</a:t>
            </a:r>
            <a:r>
              <a:rPr lang="en-US" sz="1200" kern="1200" dirty="0">
                <a:solidFill>
                  <a:schemeClr val="tx1"/>
                </a:solidFill>
                <a:latin typeface="+mn-lt"/>
                <a:ea typeface="+mn-ea"/>
                <a:cs typeface="+mn-cs"/>
              </a:rPr>
              <a:t>e need to keep a focus moving resource upstream and </a:t>
            </a:r>
            <a:r>
              <a:rPr lang="en-US" sz="1200" kern="1200" dirty="0" err="1">
                <a:solidFill>
                  <a:schemeClr val="tx1"/>
                </a:solidFill>
                <a:latin typeface="+mn-lt"/>
                <a:ea typeface="+mn-ea"/>
                <a:cs typeface="+mn-cs"/>
              </a:rPr>
              <a:t>prioritising</a:t>
            </a:r>
            <a:r>
              <a:rPr lang="en-US" sz="1200" kern="1200" dirty="0">
                <a:solidFill>
                  <a:schemeClr val="tx1"/>
                </a:solidFill>
                <a:latin typeface="+mn-lt"/>
                <a:ea typeface="+mn-ea"/>
                <a:cs typeface="+mn-cs"/>
              </a:rPr>
              <a:t> early intervention, prevention and self-management </a:t>
            </a:r>
            <a:r>
              <a:rPr lang="en-GB" sz="1200" kern="1200" dirty="0">
                <a:solidFill>
                  <a:schemeClr val="tx1"/>
                </a:solidFill>
                <a:latin typeface="+mn-lt"/>
                <a:ea typeface="+mn-ea"/>
                <a:cs typeface="+mn-cs"/>
              </a:rPr>
              <a:t>and </a:t>
            </a:r>
            <a:r>
              <a:rPr lang="en-US" sz="1200" kern="1200" dirty="0">
                <a:solidFill>
                  <a:schemeClr val="tx1"/>
                </a:solidFill>
                <a:latin typeface="+mn-lt"/>
                <a:ea typeface="+mn-ea"/>
                <a:cs typeface="+mn-cs"/>
              </a:rPr>
              <a:t>promote least intrusive interventions, directly linked to wellbeing outcomes, in collaboration and without need for referral.  </a:t>
            </a:r>
          </a:p>
          <a:p>
            <a:endParaRPr lang="en-GB"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can not be drawn back into a refer, assess, treat system with focus on </a:t>
            </a:r>
            <a:r>
              <a:rPr lang="en-US" sz="1200" kern="1200" dirty="0" err="1">
                <a:solidFill>
                  <a:schemeClr val="tx1"/>
                </a:solidFill>
                <a:latin typeface="+mn-lt"/>
                <a:ea typeface="+mn-ea"/>
                <a:cs typeface="+mn-cs"/>
              </a:rPr>
              <a:t>individualised</a:t>
            </a:r>
            <a:r>
              <a:rPr lang="en-US" sz="1200" kern="1200" dirty="0">
                <a:solidFill>
                  <a:schemeClr val="tx1"/>
                </a:solidFill>
                <a:latin typeface="+mn-lt"/>
                <a:ea typeface="+mn-ea"/>
                <a:cs typeface="+mn-cs"/>
              </a:rPr>
              <a:t> care.</a:t>
            </a:r>
            <a:endParaRPr lang="en-GB" sz="1200" kern="1200" dirty="0">
              <a:solidFill>
                <a:schemeClr val="tx1"/>
              </a:solidFill>
              <a:latin typeface="+mn-lt"/>
              <a:ea typeface="+mn-ea"/>
              <a:cs typeface="+mn-cs"/>
            </a:endParaRPr>
          </a:p>
          <a:p>
            <a:r>
              <a:rPr lang="en-GB" sz="1200" kern="1200" dirty="0">
                <a:solidFill>
                  <a:schemeClr val="tx1"/>
                </a:solidFill>
                <a:latin typeface="+mn-lt"/>
                <a:ea typeface="+mn-ea"/>
                <a:cs typeface="+mn-cs"/>
              </a:rPr>
              <a:t> </a:t>
            </a:r>
          </a:p>
          <a:p>
            <a:r>
              <a:rPr lang="en-GB" sz="1200" kern="1200" dirty="0">
                <a:solidFill>
                  <a:schemeClr val="tx1"/>
                </a:solidFill>
                <a:latin typeface="+mn-lt"/>
                <a:ea typeface="+mn-ea"/>
                <a:cs typeface="+mn-cs"/>
              </a:rPr>
              <a:t>We need to continue to have a strong focus on self management and building capacity within families, placements and communities</a:t>
            </a:r>
          </a:p>
          <a:p>
            <a:r>
              <a:rPr lang="en-GB"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I leave you with this quote from a blog by Elizabeth Gregory </a:t>
            </a:r>
            <a:r>
              <a:rPr lang="en-GB" baseline="0" dirty="0"/>
              <a:t>as I recognise that when we are under significant pressure the temptation is to snap back to a place of safety.  However, we can’t snap shut.  We need to stay open to innovation for the CYP of today and the parents of tomorrow.</a:t>
            </a:r>
            <a:endParaRPr lang="en-GB" dirty="0"/>
          </a:p>
          <a:p>
            <a:endParaRPr lang="en-GB" sz="1200" kern="1200" dirty="0">
              <a:solidFill>
                <a:schemeClr val="tx1"/>
              </a:solidFill>
              <a:latin typeface="+mn-lt"/>
              <a:ea typeface="+mn-ea"/>
              <a:cs typeface="+mn-cs"/>
            </a:endParaRPr>
          </a:p>
          <a:p>
            <a:endParaRPr lang="en-GB" sz="1200" kern="120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2142DAF-226C-4F87-80B7-F01F75CD33F3}" type="slidenum">
              <a:rPr lang="en-GB" smtClean="0"/>
              <a:pPr/>
              <a:t>13</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Embracing telepractice –</a:t>
            </a:r>
            <a:r>
              <a:rPr lang="en-GB" b="0" dirty="0"/>
              <a:t> </a:t>
            </a:r>
            <a:r>
              <a:rPr lang="en-GB" b="0" i="0" dirty="0">
                <a:solidFill>
                  <a:srgbClr val="092869"/>
                </a:solidFill>
                <a:effectLst/>
                <a:highlight>
                  <a:srgbClr val="F2F4F7"/>
                </a:highlight>
                <a:latin typeface="Lato" panose="020F0502020204030203" pitchFamily="34" charset="0"/>
              </a:rPr>
              <a:t>as a way of thinking Differently to Improve Outcomes and Maximise Resources.</a:t>
            </a:r>
            <a:endParaRPr lang="en-GB" b="0" dirty="0"/>
          </a:p>
          <a:p>
            <a:endParaRPr lang="en-GB" dirty="0"/>
          </a:p>
          <a:p>
            <a:r>
              <a:rPr lang="en-GB" dirty="0"/>
              <a:t>Showing how telepractice, as an innovative delivery model, can be used to support communities across Scotland access essential health and social care services – and we’ll be showing how telepractice is used to support deaf children to learn to listen and talk with Auditory Verbal therapy. </a:t>
            </a:r>
          </a:p>
          <a:p>
            <a:endParaRPr lang="en-GB" dirty="0"/>
          </a:p>
          <a:p>
            <a:r>
              <a:rPr lang="en-GB" dirty="0"/>
              <a:t>Telepractice is defined as delivery of services using telecommunications and online internet technology to remotely connect clinicians to service users for assessments and intervention.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934D4F7-4836-4D9A-9AE1-CB6C8DD852BD}"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99716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Auditory Verbal therapy? </a:t>
            </a:r>
          </a:p>
          <a:p>
            <a:endParaRPr lang="en-GB" dirty="0"/>
          </a:p>
          <a:p>
            <a:r>
              <a:rPr lang="en-GB" dirty="0"/>
              <a:t>A family-centred specialist approach to developing spoken language through listening for deaf children. It supports deaf children aged between 0 and 5 learn how to make sense of the sound they receive through their hearing technology, like cochlear implants and hearing aids, and develop spoken language so they can learn to talk like their hearing friends. </a:t>
            </a:r>
          </a:p>
          <a:p>
            <a:endParaRPr lang="en-GB" dirty="0"/>
          </a:p>
          <a:p>
            <a:r>
              <a:rPr lang="en-GB" dirty="0"/>
              <a:t>It is delivered by teachers of the deaf, speech and language therapists and audiologists who have undergone a minimum of three years additional post-graduate training, alongside their current role, to become a certified Auditory Verbal Therapist.</a:t>
            </a:r>
          </a:p>
          <a:p>
            <a:endParaRPr lang="en-GB" dirty="0"/>
          </a:p>
          <a:p>
            <a:r>
              <a:rPr lang="en-GB" dirty="0"/>
              <a:t>One approach for families of deaf children – all deaf children need early and effective support to develop language and communication, </a:t>
            </a:r>
            <a:r>
              <a:rPr lang="en-GB" dirty="0" err="1"/>
              <a:t>wether</a:t>
            </a:r>
            <a:r>
              <a:rPr lang="en-GB" dirty="0"/>
              <a:t> they use sign language, spoken language or both. </a:t>
            </a:r>
          </a:p>
          <a:p>
            <a:endParaRPr lang="en-GB" dirty="0"/>
          </a:p>
          <a:p>
            <a:r>
              <a:rPr lang="en-GB" dirty="0"/>
              <a:t>NOEL TO ADD FURTHER INFO </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934D4F7-4836-4D9A-9AE1-CB6C8DD852BD}"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59176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did we start using telepractice to deliver AV therapy? – about 12 years ago</a:t>
            </a:r>
          </a:p>
          <a:p>
            <a:endParaRPr lang="en-GB" dirty="0"/>
          </a:p>
          <a:p>
            <a:r>
              <a:rPr lang="en-GB" dirty="0"/>
              <a:t>Families had to travel great distances to come for therapy sessions. as a charity we initially only had therapists in England and families in Scotland had to travel for their appointments.</a:t>
            </a:r>
          </a:p>
          <a:p>
            <a:endParaRPr lang="en-GB" dirty="0"/>
          </a:p>
          <a:p>
            <a:r>
              <a:rPr lang="en-GB" dirty="0"/>
              <a:t>Started delivering telepractice before the pandemic – seeing families from Scotland travelling to England, and embraced telepractice to support them. </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934D4F7-4836-4D9A-9AE1-CB6C8DD852BD}"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87959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7016BBA-3E39-4F1C-9A9B-E651A4CED66F}"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35486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5472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In AV we will always work through a parent-coaching model. AVT is all about coaching the parents to stimulate and develop listening and spoken language in their child. It will always be done through play and through an in-depth understanding of child development. </a:t>
            </a:r>
            <a:endParaRPr lang="en-GB" altLang="en-US" b="0" dirty="0">
              <a:latin typeface="Arial" panose="020B0604020202020204" pitchFamily="34" charset="0"/>
            </a:endParaRPr>
          </a:p>
          <a:p>
            <a:endParaRPr lang="en-GB" alt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4EEC9CE8-98CE-0C21-CE50-5D1D7B3837A3}"/>
              </a:ext>
            </a:extLst>
          </p:cNvPr>
          <p:cNvSpPr>
            <a:spLocks noGrp="1"/>
          </p:cNvSpPr>
          <p:nvPr>
            <p:ph type="ftr" sz="quarter" idx="4"/>
          </p:nvPr>
        </p:nvSpPr>
        <p:spPr/>
        <p:txBody>
          <a:bodyPr lIns="94750" tIns="47375" rIns="94750" bIns="47375"/>
          <a:lstStyle/>
          <a:p>
            <a:pPr marL="0" marR="0" lvl="0" indent="0" algn="l" defTabSz="947501" rtl="0" eaLnBrk="0" fontAlgn="base" latinLnBrk="0" hangingPunct="0">
              <a:lnSpc>
                <a:spcPct val="100000"/>
              </a:lnSpc>
              <a:spcBef>
                <a:spcPct val="0"/>
              </a:spcBef>
              <a:spcAft>
                <a:spcPct val="0"/>
              </a:spcAft>
              <a:buClrTx/>
              <a:buSzTx/>
              <a:buFontTx/>
              <a:buNone/>
              <a:tabLst/>
              <a:defRPr/>
            </a:pPr>
            <a:endParaRPr kumimoji="0" lang="en-GB"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Header Placeholder 4">
            <a:extLst>
              <a:ext uri="{FF2B5EF4-FFF2-40B4-BE49-F238E27FC236}">
                <a16:creationId xmlns:a16="http://schemas.microsoft.com/office/drawing/2014/main" id="{8268887E-A2D9-DC44-D72D-CA3969BB86CC}"/>
              </a:ext>
            </a:extLst>
          </p:cNvPr>
          <p:cNvSpPr>
            <a:spLocks noGrp="1"/>
          </p:cNvSpPr>
          <p:nvPr>
            <p:ph type="hdr" sz="quarter"/>
          </p:nvPr>
        </p:nvSpPr>
        <p:spPr/>
        <p:txBody>
          <a:bodyPr lIns="94750" tIns="47375" rIns="94750" bIns="47375"/>
          <a:lstStyle/>
          <a:p>
            <a:pPr marL="0" marR="0" lvl="0" indent="0" algn="l" defTabSz="947501" rtl="0" eaLnBrk="0" fontAlgn="base" latinLnBrk="0" hangingPunct="0">
              <a:lnSpc>
                <a:spcPct val="100000"/>
              </a:lnSpc>
              <a:spcBef>
                <a:spcPct val="0"/>
              </a:spcBef>
              <a:spcAft>
                <a:spcPct val="0"/>
              </a:spcAft>
              <a:buClrTx/>
              <a:buSzTx/>
              <a:buFontTx/>
              <a:buNone/>
              <a:tabLst/>
              <a:defRPr/>
            </a:pPr>
            <a:endParaRPr kumimoji="0" lang="en-GB"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89944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YouTube version</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934D4F7-4836-4D9A-9AE1-CB6C8DD852BD}"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7329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GB" dirty="0"/>
              <a:t>For families: </a:t>
            </a:r>
          </a:p>
          <a:p>
            <a:endParaRPr lang="en-GB" dirty="0"/>
          </a:p>
          <a:p>
            <a:r>
              <a:rPr lang="en-GB" dirty="0"/>
              <a:t>Parent questionnaire, 2020. </a:t>
            </a:r>
          </a:p>
          <a:p>
            <a:pPr marL="285750" indent="-285750" algn="l" rtl="0" fontAlgn="base">
              <a:buFont typeface="Arial" panose="020B0604020202020204" pitchFamily="34" charset="0"/>
              <a:buChar char="•"/>
            </a:pPr>
            <a:r>
              <a:rPr lang="en-GB" sz="1800" b="0" i="0" u="none" strike="noStrike" dirty="0">
                <a:solidFill>
                  <a:srgbClr val="000000"/>
                </a:solidFill>
                <a:effectLst/>
                <a:highlight>
                  <a:srgbClr val="F5F5F5"/>
                </a:highlight>
                <a:latin typeface="Calibri" panose="020F0502020204030204" pitchFamily="34" charset="0"/>
              </a:rPr>
              <a:t>Prior to lockdown, 60% of parents either agreed or strongly agreed that they were unsure of the effectiveness of teletherapy, 15% neither agreed nor disagreed, and 25% either disagreed or strongly disagreed</a:t>
            </a:r>
            <a:r>
              <a:rPr lang="en-US" sz="1800" b="0" i="0" dirty="0">
                <a:solidFill>
                  <a:srgbClr val="000000"/>
                </a:solidFill>
                <a:effectLst/>
                <a:highlight>
                  <a:srgbClr val="F5F5F5"/>
                </a:highlight>
                <a:latin typeface="Calibri" panose="020F0502020204030204" pitchFamily="34" charset="0"/>
              </a:rPr>
              <a:t>​</a:t>
            </a:r>
            <a:endParaRPr lang="en-US" sz="1200" b="0" i="0" u="none" strike="noStrike" dirty="0">
              <a:solidFill>
                <a:srgbClr val="000000"/>
              </a:solidFill>
              <a:effectLst/>
              <a:highlight>
                <a:srgbClr val="F5F5F5"/>
              </a:highlight>
              <a:latin typeface="Arial" panose="020B0604020202020204" pitchFamily="34" charset="0"/>
            </a:endParaRPr>
          </a:p>
          <a:p>
            <a:pPr marL="285750" indent="-285750" algn="l" rtl="0" fontAlgn="base">
              <a:buFont typeface="Arial" panose="020B0604020202020204" pitchFamily="34" charset="0"/>
              <a:buChar char="•"/>
            </a:pPr>
            <a:r>
              <a:rPr lang="en-GB" sz="1200" b="0" i="0" u="none" strike="noStrike" dirty="0">
                <a:solidFill>
                  <a:srgbClr val="000000"/>
                </a:solidFill>
                <a:effectLst/>
                <a:highlight>
                  <a:srgbClr val="F5F5F5"/>
                </a:highlight>
                <a:latin typeface="Arial" panose="020B0604020202020204" pitchFamily="34" charset="0"/>
              </a:rPr>
              <a:t>Du</a:t>
            </a:r>
            <a:r>
              <a:rPr lang="en-GB" sz="1800" b="0" i="0" u="none" strike="noStrike" dirty="0">
                <a:solidFill>
                  <a:srgbClr val="000000"/>
                </a:solidFill>
                <a:effectLst/>
                <a:highlight>
                  <a:srgbClr val="F5F5F5"/>
                </a:highlight>
                <a:latin typeface="Calibri" panose="020F0502020204030204" pitchFamily="34" charset="0"/>
              </a:rPr>
              <a:t>ring lockdown, 10% of parents either agreed or strongly agreed that they were unsure of the effectiveness of teletherapy, 20% neither agreed nor disagreed, and 70% disagreed or strongly disagreed.</a:t>
            </a:r>
            <a:endParaRPr lang="en-US" b="0" i="0" dirty="0">
              <a:solidFill>
                <a:srgbClr val="000000"/>
              </a:solidFill>
              <a:effectLst/>
              <a:highlight>
                <a:srgbClr val="F5F5F5"/>
              </a:highlight>
              <a:latin typeface="Arial" panose="020B0604020202020204" pitchFamily="34" charset="0"/>
            </a:endParaRPr>
          </a:p>
          <a:p>
            <a:endParaRPr lang="en-GB" dirty="0"/>
          </a:p>
          <a:p>
            <a:pPr algn="l" fontAlgn="base"/>
            <a:r>
              <a:rPr lang="en-GB" sz="1800" b="0" i="0" dirty="0">
                <a:solidFill>
                  <a:srgbClr val="222222"/>
                </a:solidFill>
                <a:effectLst/>
                <a:highlight>
                  <a:srgbClr val="FFFFFF"/>
                </a:highlight>
                <a:latin typeface="Arial" panose="020B0604020202020204" pitchFamily="34" charset="0"/>
              </a:rPr>
              <a:t>Research has shown that children with hearing loss who, together with their parents, receive telepractice sessions perform at least as well in multiple measures of language outcomes as those who receive in-person sessions</a:t>
            </a:r>
            <a:r>
              <a:rPr lang="en-GB" sz="1800" b="0" i="0" baseline="30000" dirty="0">
                <a:solidFill>
                  <a:srgbClr val="222222"/>
                </a:solidFill>
                <a:effectLst/>
                <a:highlight>
                  <a:srgbClr val="FFFFFF"/>
                </a:highlight>
                <a:latin typeface="Arial" panose="020B0604020202020204" pitchFamily="34" charset="0"/>
              </a:rPr>
              <a:t>52</a:t>
            </a:r>
            <a:r>
              <a:rPr lang="en-GB" sz="1800" b="0" i="0" dirty="0">
                <a:solidFill>
                  <a:srgbClr val="222222"/>
                </a:solidFill>
                <a:effectLst/>
                <a:highlight>
                  <a:srgbClr val="FFFFFF"/>
                </a:highlight>
                <a:latin typeface="Arial" panose="020B0604020202020204" pitchFamily="34" charset="0"/>
              </a:rPr>
              <a:t>. Furthermore, parents have been found to be more engaged during teletherapy than traditional sessions</a:t>
            </a:r>
            <a:r>
              <a:rPr lang="en-GB" sz="1800" b="0" i="0" baseline="30000" dirty="0">
                <a:solidFill>
                  <a:srgbClr val="222222"/>
                </a:solidFill>
                <a:effectLst/>
                <a:highlight>
                  <a:srgbClr val="FFFFFF"/>
                </a:highlight>
                <a:latin typeface="Arial" panose="020B0604020202020204" pitchFamily="34" charset="0"/>
              </a:rPr>
              <a:t>52,53,54 </a:t>
            </a:r>
            <a:r>
              <a:rPr lang="en-GB" sz="1800" b="0" i="0" dirty="0">
                <a:solidFill>
                  <a:srgbClr val="222222"/>
                </a:solidFill>
                <a:effectLst/>
                <a:highlight>
                  <a:srgbClr val="FFFFFF"/>
                </a:highlight>
                <a:latin typeface="Arial" panose="020B0604020202020204" pitchFamily="34" charset="0"/>
              </a:rPr>
              <a:t>and may also favour telepractice because of the reduced disruption to their everyday routine</a:t>
            </a:r>
            <a:r>
              <a:rPr lang="en-GB" sz="1800" b="0" i="0" baseline="30000" dirty="0">
                <a:solidFill>
                  <a:srgbClr val="222222"/>
                </a:solidFill>
                <a:effectLst/>
                <a:highlight>
                  <a:srgbClr val="FFFFFF"/>
                </a:highlight>
                <a:latin typeface="Arial" panose="020B0604020202020204" pitchFamily="34" charset="0"/>
              </a:rPr>
              <a:t>53,54. </a:t>
            </a:r>
            <a:r>
              <a:rPr lang="en-GB" sz="1800" b="0" i="0" dirty="0">
                <a:solidFill>
                  <a:srgbClr val="222222"/>
                </a:solidFill>
                <a:effectLst/>
                <a:highlight>
                  <a:srgbClr val="FFFFFF"/>
                </a:highlight>
                <a:latin typeface="Arial" panose="020B0604020202020204" pitchFamily="34" charset="0"/>
              </a:rPr>
              <a:t>Telepractice also breaks down geographical barriers and facilitates global communication</a:t>
            </a:r>
            <a:r>
              <a:rPr lang="en-GB" sz="1800" b="0" i="0" baseline="30000" dirty="0">
                <a:solidFill>
                  <a:srgbClr val="222222"/>
                </a:solidFill>
                <a:effectLst/>
                <a:highlight>
                  <a:srgbClr val="FFFFFF"/>
                </a:highlight>
                <a:latin typeface="Arial" panose="020B0604020202020204" pitchFamily="34" charset="0"/>
              </a:rPr>
              <a:t>55</a:t>
            </a:r>
            <a:r>
              <a:rPr lang="en-GB" sz="1800" b="0" i="0" dirty="0">
                <a:solidFill>
                  <a:srgbClr val="222222"/>
                </a:solidFill>
                <a:effectLst/>
                <a:highlight>
                  <a:srgbClr val="FFFFFF"/>
                </a:highlight>
                <a:latin typeface="Arial" panose="020B0604020202020204" pitchFamily="34" charset="0"/>
              </a:rPr>
              <a:t>.</a:t>
            </a:r>
            <a:endParaRPr lang="en-GB" b="0" i="0" dirty="0">
              <a:solidFill>
                <a:srgbClr val="222222"/>
              </a:solidFill>
              <a:effectLst/>
              <a:highlight>
                <a:srgbClr val="FFFFFF"/>
              </a:highlight>
              <a:latin typeface="Arial" panose="020B0604020202020204" pitchFamily="34" charset="0"/>
            </a:endParaRPr>
          </a:p>
          <a:p>
            <a:pPr algn="l" fontAlgn="base"/>
            <a:r>
              <a:rPr lang="en-GB" sz="1800" b="0" i="0" dirty="0">
                <a:solidFill>
                  <a:srgbClr val="222222"/>
                </a:solidFill>
                <a:effectLst/>
                <a:highlight>
                  <a:srgbClr val="FFFFFF"/>
                </a:highlight>
                <a:latin typeface="Arial" panose="020B0604020202020204" pitchFamily="34" charset="0"/>
              </a:rPr>
              <a:t> </a:t>
            </a:r>
            <a:endParaRPr lang="en-GB" b="0" i="0" dirty="0">
              <a:solidFill>
                <a:srgbClr val="222222"/>
              </a:solidFill>
              <a:effectLst/>
              <a:highlight>
                <a:srgbClr val="FFFFFF"/>
              </a:highlight>
              <a:latin typeface="Arial" panose="020B0604020202020204" pitchFamily="34" charset="0"/>
            </a:endParaRPr>
          </a:p>
          <a:p>
            <a:pPr algn="l" fontAlgn="base"/>
            <a:r>
              <a:rPr lang="en-GB" sz="1800" b="0" i="0" dirty="0">
                <a:solidFill>
                  <a:srgbClr val="222222"/>
                </a:solidFill>
                <a:effectLst/>
                <a:highlight>
                  <a:srgbClr val="FFFFFF"/>
                </a:highlight>
                <a:latin typeface="Arial" panose="020B0604020202020204" pitchFamily="34" charset="0"/>
              </a:rPr>
              <a:t>Telepractice had been used at AVUK on an ad hoc basis for more than a decade when the global pandemic of the COVID-19 began in early 2020</a:t>
            </a:r>
            <a:r>
              <a:rPr lang="en-GB" sz="1800" b="0" i="0" baseline="30000" dirty="0">
                <a:solidFill>
                  <a:srgbClr val="222222"/>
                </a:solidFill>
                <a:effectLst/>
                <a:highlight>
                  <a:srgbClr val="FFFFFF"/>
                </a:highlight>
                <a:latin typeface="Arial" panose="020B0604020202020204" pitchFamily="34" charset="0"/>
              </a:rPr>
              <a:t>54</a:t>
            </a:r>
            <a:r>
              <a:rPr lang="en-GB" sz="1800" b="0" i="0" dirty="0">
                <a:solidFill>
                  <a:srgbClr val="222222"/>
                </a:solidFill>
                <a:effectLst/>
                <a:highlight>
                  <a:srgbClr val="FFFFFF"/>
                </a:highlight>
                <a:latin typeface="Arial" panose="020B0604020202020204" pitchFamily="34" charset="0"/>
              </a:rPr>
              <a:t>. </a:t>
            </a:r>
          </a:p>
          <a:p>
            <a:pPr algn="l" fontAlgn="base"/>
            <a:endParaRPr lang="en-GB" sz="1800" b="0" i="0" dirty="0">
              <a:solidFill>
                <a:srgbClr val="222222"/>
              </a:solidFill>
              <a:effectLst/>
              <a:highlight>
                <a:srgbClr val="FFFFFF"/>
              </a:highlight>
              <a:latin typeface="Arial" panose="020B0604020202020204" pitchFamily="34" charset="0"/>
            </a:endParaRPr>
          </a:p>
          <a:p>
            <a:pPr algn="l" fontAlgn="base"/>
            <a:r>
              <a:rPr lang="en-GB" sz="1800" b="0" i="0" dirty="0">
                <a:solidFill>
                  <a:srgbClr val="222222"/>
                </a:solidFill>
                <a:effectLst/>
                <a:highlight>
                  <a:srgbClr val="FFFFFF"/>
                </a:highlight>
                <a:latin typeface="Arial" panose="020B0604020202020204" pitchFamily="34" charset="0"/>
              </a:rPr>
              <a:t>In March 2020, following the social restrictions imposed due to the global pandemic, all families at AVUK received therapy via telepractice. An audit of their experiences with telepractice found that approximately 80% of parents felt their child was making good progress with telepractice sessions, while 89% of therapists felt that telepractice sessions were equally or more effective than in-person sessions</a:t>
            </a:r>
            <a:r>
              <a:rPr lang="en-GB" sz="1800" b="0" i="0" baseline="30000" dirty="0">
                <a:solidFill>
                  <a:srgbClr val="222222"/>
                </a:solidFill>
                <a:effectLst/>
                <a:highlight>
                  <a:srgbClr val="FFFFFF"/>
                </a:highlight>
                <a:latin typeface="Arial" panose="020B0604020202020204" pitchFamily="34" charset="0"/>
              </a:rPr>
              <a:t>54</a:t>
            </a:r>
            <a:r>
              <a:rPr lang="en-GB" sz="1800" b="0" i="0" dirty="0">
                <a:solidFill>
                  <a:srgbClr val="222222"/>
                </a:solidFill>
                <a:effectLst/>
                <a:highlight>
                  <a:srgbClr val="FFFFFF"/>
                </a:highlight>
                <a:latin typeface="Arial" panose="020B0604020202020204" pitchFamily="34" charset="0"/>
              </a:rPr>
              <a:t>. </a:t>
            </a:r>
          </a:p>
          <a:p>
            <a:pPr algn="l" fontAlgn="base"/>
            <a:endParaRPr lang="en-GB" sz="1800" b="0" i="0" dirty="0">
              <a:solidFill>
                <a:srgbClr val="222222"/>
              </a:solidFill>
              <a:effectLst/>
              <a:highlight>
                <a:srgbClr val="FFFFFF"/>
              </a:highlight>
              <a:latin typeface="Arial" panose="020B0604020202020204" pitchFamily="34" charset="0"/>
            </a:endParaRPr>
          </a:p>
          <a:p>
            <a:pPr algn="l" fontAlgn="base"/>
            <a:r>
              <a:rPr lang="en-GB" sz="1800" b="0" i="0" dirty="0">
                <a:solidFill>
                  <a:srgbClr val="222222"/>
                </a:solidFill>
                <a:effectLst/>
                <a:highlight>
                  <a:srgbClr val="FFFFFF"/>
                </a:highlight>
                <a:latin typeface="Arial" panose="020B0604020202020204" pitchFamily="34" charset="0"/>
              </a:rPr>
              <a:t>Additionally, 85% of parents opted to continue with their Auditory Verbal sessions solely via telepractice or a blend of telepractice and in-person sessions</a:t>
            </a:r>
            <a:r>
              <a:rPr lang="en-GB" sz="1800" b="0" i="0" baseline="30000" dirty="0">
                <a:solidFill>
                  <a:srgbClr val="222222"/>
                </a:solidFill>
                <a:effectLst/>
                <a:highlight>
                  <a:srgbClr val="FFFFFF"/>
                </a:highlight>
                <a:latin typeface="Arial" panose="020B0604020202020204" pitchFamily="34" charset="0"/>
              </a:rPr>
              <a:t>54</a:t>
            </a:r>
            <a:r>
              <a:rPr lang="en-GB" sz="1800" b="0" i="0" dirty="0">
                <a:solidFill>
                  <a:srgbClr val="222222"/>
                </a:solidFill>
                <a:effectLst/>
                <a:highlight>
                  <a:srgbClr val="FFFFFF"/>
                </a:highlight>
                <a:latin typeface="Arial" panose="020B0604020202020204" pitchFamily="34" charset="0"/>
              </a:rPr>
              <a:t>. With appropriate technology, telepractice is a viable means of providing Auditory Verbal therapy</a:t>
            </a:r>
            <a:r>
              <a:rPr lang="en-GB" sz="1800" b="0" i="0" baseline="30000" dirty="0">
                <a:solidFill>
                  <a:srgbClr val="222222"/>
                </a:solidFill>
                <a:effectLst/>
                <a:highlight>
                  <a:srgbClr val="FFFFFF"/>
                </a:highlight>
                <a:latin typeface="Arial" panose="020B0604020202020204" pitchFamily="34" charset="0"/>
              </a:rPr>
              <a:t>55</a:t>
            </a:r>
            <a:r>
              <a:rPr lang="en-GB" sz="1800" b="0" i="0" dirty="0">
                <a:solidFill>
                  <a:srgbClr val="222222"/>
                </a:solidFill>
                <a:effectLst/>
                <a:highlight>
                  <a:srgbClr val="FFFFFF"/>
                </a:highlight>
                <a:latin typeface="Arial" panose="020B0604020202020204" pitchFamily="34" charset="0"/>
              </a:rPr>
              <a:t>. In 2022, AVUK  continued to see families both in person (34%), via telepractice (42%) and as part of a blended programme of both in-person and telepractice sessions (24%).</a:t>
            </a:r>
            <a:endParaRPr lang="en-GB" b="0" i="0" dirty="0">
              <a:solidFill>
                <a:srgbClr val="222222"/>
              </a:solidFill>
              <a:effectLst/>
              <a:highlight>
                <a:srgbClr val="FFFFFF"/>
              </a:highligh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934D4F7-4836-4D9A-9AE1-CB6C8DD852BD}"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28684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Experiences of families using telepractice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934D4F7-4836-4D9A-9AE1-CB6C8DD852BD}"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70933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Quote are: Pollard &amp; Hogan: Views of Telepractice for AV Therapy (2021).</a:t>
            </a:r>
          </a:p>
          <a:p>
            <a:endParaRPr lang="en-GB" dirty="0"/>
          </a:p>
          <a:p>
            <a:r>
              <a:rPr lang="en-GB" dirty="0"/>
              <a:t>In addition, against t</a:t>
            </a:r>
            <a:r>
              <a:rPr lang="en-GB" sz="1800" dirty="0">
                <a:solidFill>
                  <a:srgbClr val="2B2B2B"/>
                </a:solidFill>
                <a:effectLst/>
                <a:highlight>
                  <a:srgbClr val="FFFFFF"/>
                </a:highlight>
                <a:latin typeface="Lato" panose="020F0502020204030203" pitchFamily="34" charset="0"/>
                <a:ea typeface="Aptos" panose="020B0004020202020204" pitchFamily="34" charset="0"/>
                <a:cs typeface="Times New Roman" panose="02020603050405020304" pitchFamily="18" charset="0"/>
              </a:rPr>
              <a:t>he backdrop of limited resources and the need to work across Health Board boundaries to provide access to specialist clinical support, telepractice has the potential to deliver excellent outcomes through collaboration and innovative working as our health services recover and reform. </a:t>
            </a:r>
            <a:endParaRPr lang="en-GB" dirty="0"/>
          </a:p>
          <a:p>
            <a:endParaRPr lang="en-GB" dirty="0"/>
          </a:p>
          <a:p>
            <a:endParaRPr lang="en-GB" dirty="0"/>
          </a:p>
          <a:p>
            <a:r>
              <a:rPr lang="en-GB" dirty="0"/>
              <a:t>Involvement of the wider team in the sessions e.g. nursery teachers or teaching assistants, in the case of deaf children we can often have the teacher of the deaf join in the session as well.</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934D4F7-4836-4D9A-9AE1-CB6C8DD852BD}"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4295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Outcomes of AV therapy for families who want their deaf child to learn to listen and talk. </a:t>
            </a:r>
          </a:p>
          <a:p>
            <a:endParaRPr lang="en-GB" dirty="0"/>
          </a:p>
          <a:p>
            <a:r>
              <a:rPr lang="en-GB" dirty="0"/>
              <a:t>International research has shown that 89% of children with hearing loss graduating from Auditory Verbal therapy programmes demonstrated language skills on par with their hearing peers (Sound Outcomes, 2021). </a:t>
            </a:r>
            <a:endParaRPr lang="en-US" dirty="0">
              <a:ea typeface="Calibri"/>
              <a:cs typeface="Calibri"/>
            </a:endParaRPr>
          </a:p>
          <a:p>
            <a:endParaRPr lang="en-GB" dirty="0"/>
          </a:p>
          <a:p>
            <a:r>
              <a:rPr lang="en-GB" dirty="0"/>
              <a:t>In the UK as many as 80% of deaf children who spent two or more years on an Auditory Verbal therapy programme achieved age-appropriate language skills. This rose to 97% of children without additional needs (</a:t>
            </a:r>
            <a:r>
              <a:rPr lang="en-GB" dirty="0" err="1"/>
              <a:t>Hitchins</a:t>
            </a:r>
            <a:r>
              <a:rPr lang="en-GB" dirty="0"/>
              <a:t>, A.R. &amp; Hogan, S.C., 2018). </a:t>
            </a:r>
          </a:p>
          <a:p>
            <a:endParaRPr lang="en-GB" dirty="0">
              <a:ea typeface="Calibri"/>
              <a:cs typeface="Calibri"/>
            </a:endParaRPr>
          </a:p>
          <a:p>
            <a:r>
              <a:rPr lang="en-GB" dirty="0">
                <a:ea typeface="Calibri"/>
                <a:cs typeface="Calibri"/>
              </a:rPr>
              <a:t>1 in 2 deaf children with additional needs reach at least age appropriate language, and all double their rate of language development. </a:t>
            </a:r>
            <a:endParaRPr lang="en-US" dirty="0">
              <a:ea typeface="Calibri"/>
              <a:cs typeface="Calibri"/>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5964C1-5DC0-4D11-B07D-29A2CDE3BFA0}"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649891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pPr/>
              <a:t>18/06/2024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pPr/>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2F3E0A5-D7F8-304D-95A1-FD0F954A32AA}"/>
              </a:ext>
            </a:extLst>
          </p:cNvPr>
          <p:cNvSpPr>
            <a:spLocks noGrp="1"/>
          </p:cNvSpPr>
          <p:nvPr>
            <p:ph type="dt" sz="half" idx="10"/>
          </p:nvPr>
        </p:nvSpPr>
        <p:spPr/>
        <p:txBody>
          <a:bodyPr/>
          <a:lstStyle>
            <a:lvl1pPr>
              <a:defRPr/>
            </a:lvl1pPr>
          </a:lstStyle>
          <a:p>
            <a:pPr>
              <a:defRPr/>
            </a:pPr>
            <a:fld id="{46340C41-40C8-47F0-9A49-BE4DD7537726}" type="datetimeFigureOut">
              <a:rPr lang="en-US"/>
              <a:pPr>
                <a:defRPr/>
              </a:pPr>
              <a:t>6/18/2024</a:t>
            </a:fld>
            <a:endParaRPr lang="en-US"/>
          </a:p>
        </p:txBody>
      </p:sp>
      <p:sp>
        <p:nvSpPr>
          <p:cNvPr id="5" name="Footer Placeholder 4">
            <a:extLst>
              <a:ext uri="{FF2B5EF4-FFF2-40B4-BE49-F238E27FC236}">
                <a16:creationId xmlns:a16="http://schemas.microsoft.com/office/drawing/2014/main" id="{472B31D0-9CB1-4FB8-37A1-6953BCA71F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FC1D4E9-483D-B6E5-33DE-3DE285B382D2}"/>
              </a:ext>
            </a:extLst>
          </p:cNvPr>
          <p:cNvSpPr>
            <a:spLocks noGrp="1"/>
          </p:cNvSpPr>
          <p:nvPr>
            <p:ph type="sldNum" sz="quarter" idx="12"/>
          </p:nvPr>
        </p:nvSpPr>
        <p:spPr/>
        <p:txBody>
          <a:bodyPr/>
          <a:lstStyle>
            <a:lvl1pPr>
              <a:defRPr/>
            </a:lvl1pPr>
          </a:lstStyle>
          <a:p>
            <a:pPr>
              <a:defRPr/>
            </a:pPr>
            <a:fld id="{A73A7C77-FC57-4969-B382-2AEDAE57958A}" type="slidenum">
              <a:rPr lang="en-GB" altLang="en-US"/>
              <a:pPr>
                <a:defRPr/>
              </a:pPr>
              <a:t>‹#›</a:t>
            </a:fld>
            <a:endParaRPr lang="en-GB" altLang="en-US"/>
          </a:p>
        </p:txBody>
      </p:sp>
    </p:spTree>
    <p:extLst>
      <p:ext uri="{BB962C8B-B14F-4D97-AF65-F5344CB8AC3E}">
        <p14:creationId xmlns:p14="http://schemas.microsoft.com/office/powerpoint/2010/main" val="3054052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CB27F-B174-DE7B-F512-4DA2463F7F24}"/>
              </a:ext>
            </a:extLst>
          </p:cNvPr>
          <p:cNvSpPr>
            <a:spLocks noGrp="1"/>
          </p:cNvSpPr>
          <p:nvPr>
            <p:ph type="dt" sz="half" idx="10"/>
          </p:nvPr>
        </p:nvSpPr>
        <p:spPr/>
        <p:txBody>
          <a:bodyPr/>
          <a:lstStyle>
            <a:lvl1pPr>
              <a:defRPr/>
            </a:lvl1pPr>
          </a:lstStyle>
          <a:p>
            <a:pPr>
              <a:defRPr/>
            </a:pPr>
            <a:fld id="{02C34085-03DA-43A3-83B4-E75963DC255E}" type="datetimeFigureOut">
              <a:rPr lang="en-US"/>
              <a:pPr>
                <a:defRPr/>
              </a:pPr>
              <a:t>6/18/2024</a:t>
            </a:fld>
            <a:endParaRPr lang="en-US"/>
          </a:p>
        </p:txBody>
      </p:sp>
      <p:sp>
        <p:nvSpPr>
          <p:cNvPr id="5" name="Footer Placeholder 4">
            <a:extLst>
              <a:ext uri="{FF2B5EF4-FFF2-40B4-BE49-F238E27FC236}">
                <a16:creationId xmlns:a16="http://schemas.microsoft.com/office/drawing/2014/main" id="{5C043D27-0ADB-13BB-AAD9-E51E06DB2A2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851AF16-0A0C-B44C-BCE1-027E08A181DD}"/>
              </a:ext>
            </a:extLst>
          </p:cNvPr>
          <p:cNvSpPr>
            <a:spLocks noGrp="1"/>
          </p:cNvSpPr>
          <p:nvPr>
            <p:ph type="sldNum" sz="quarter" idx="12"/>
          </p:nvPr>
        </p:nvSpPr>
        <p:spPr/>
        <p:txBody>
          <a:bodyPr/>
          <a:lstStyle>
            <a:lvl1pPr>
              <a:defRPr/>
            </a:lvl1pPr>
          </a:lstStyle>
          <a:p>
            <a:pPr>
              <a:defRPr/>
            </a:pPr>
            <a:fld id="{9A1B5666-E864-4906-92B2-3039CBAC2AD0}" type="slidenum">
              <a:rPr lang="en-GB" altLang="en-US"/>
              <a:pPr>
                <a:defRPr/>
              </a:pPr>
              <a:t>‹#›</a:t>
            </a:fld>
            <a:endParaRPr lang="en-GB" altLang="en-US"/>
          </a:p>
        </p:txBody>
      </p:sp>
    </p:spTree>
    <p:extLst>
      <p:ext uri="{BB962C8B-B14F-4D97-AF65-F5344CB8AC3E}">
        <p14:creationId xmlns:p14="http://schemas.microsoft.com/office/powerpoint/2010/main" val="3312804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71C0E9-BB45-07AD-B00F-BAFC939819DF}"/>
              </a:ext>
            </a:extLst>
          </p:cNvPr>
          <p:cNvSpPr>
            <a:spLocks noGrp="1"/>
          </p:cNvSpPr>
          <p:nvPr>
            <p:ph type="dt" sz="half" idx="10"/>
          </p:nvPr>
        </p:nvSpPr>
        <p:spPr/>
        <p:txBody>
          <a:bodyPr/>
          <a:lstStyle>
            <a:lvl1pPr>
              <a:defRPr/>
            </a:lvl1pPr>
          </a:lstStyle>
          <a:p>
            <a:pPr>
              <a:defRPr/>
            </a:pPr>
            <a:fld id="{7EBF4C61-1E0D-4233-BB7A-83F05220D16B}" type="datetimeFigureOut">
              <a:rPr lang="en-US"/>
              <a:pPr>
                <a:defRPr/>
              </a:pPr>
              <a:t>6/18/2024</a:t>
            </a:fld>
            <a:endParaRPr lang="en-US"/>
          </a:p>
        </p:txBody>
      </p:sp>
      <p:sp>
        <p:nvSpPr>
          <p:cNvPr id="5" name="Footer Placeholder 4">
            <a:extLst>
              <a:ext uri="{FF2B5EF4-FFF2-40B4-BE49-F238E27FC236}">
                <a16:creationId xmlns:a16="http://schemas.microsoft.com/office/drawing/2014/main" id="{3A2AE85D-8C62-5AD4-18B2-B23CD7AF3D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50EAE16-A097-82D3-C93B-B30BE5E5B2F6}"/>
              </a:ext>
            </a:extLst>
          </p:cNvPr>
          <p:cNvSpPr>
            <a:spLocks noGrp="1"/>
          </p:cNvSpPr>
          <p:nvPr>
            <p:ph type="sldNum" sz="quarter" idx="12"/>
          </p:nvPr>
        </p:nvSpPr>
        <p:spPr/>
        <p:txBody>
          <a:bodyPr/>
          <a:lstStyle>
            <a:lvl1pPr>
              <a:defRPr/>
            </a:lvl1pPr>
          </a:lstStyle>
          <a:p>
            <a:pPr>
              <a:defRPr/>
            </a:pPr>
            <a:fld id="{D1E866A9-C27E-42BD-9DBF-7D355C0C4ED9}" type="slidenum">
              <a:rPr lang="en-GB" altLang="en-US"/>
              <a:pPr>
                <a:defRPr/>
              </a:pPr>
              <a:t>‹#›</a:t>
            </a:fld>
            <a:endParaRPr lang="en-GB" altLang="en-US"/>
          </a:p>
        </p:txBody>
      </p:sp>
    </p:spTree>
    <p:extLst>
      <p:ext uri="{BB962C8B-B14F-4D97-AF65-F5344CB8AC3E}">
        <p14:creationId xmlns:p14="http://schemas.microsoft.com/office/powerpoint/2010/main" val="631257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FBA753B-E556-1D12-7938-7C31C51B4EE4}"/>
              </a:ext>
            </a:extLst>
          </p:cNvPr>
          <p:cNvSpPr>
            <a:spLocks noGrp="1"/>
          </p:cNvSpPr>
          <p:nvPr>
            <p:ph type="dt" sz="half" idx="10"/>
          </p:nvPr>
        </p:nvSpPr>
        <p:spPr/>
        <p:txBody>
          <a:bodyPr/>
          <a:lstStyle>
            <a:lvl1pPr>
              <a:defRPr/>
            </a:lvl1pPr>
          </a:lstStyle>
          <a:p>
            <a:pPr>
              <a:defRPr/>
            </a:pPr>
            <a:fld id="{EA4E2145-C405-450A-AD1A-76B1F9FDFC7C}" type="datetimeFigureOut">
              <a:rPr lang="en-US"/>
              <a:pPr>
                <a:defRPr/>
              </a:pPr>
              <a:t>6/18/2024</a:t>
            </a:fld>
            <a:endParaRPr lang="en-US"/>
          </a:p>
        </p:txBody>
      </p:sp>
      <p:sp>
        <p:nvSpPr>
          <p:cNvPr id="6" name="Footer Placeholder 4">
            <a:extLst>
              <a:ext uri="{FF2B5EF4-FFF2-40B4-BE49-F238E27FC236}">
                <a16:creationId xmlns:a16="http://schemas.microsoft.com/office/drawing/2014/main" id="{A071D40B-DAF9-D7BB-EBD9-09980B529E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97F84F9-EFD4-8F4B-D610-5F4B5E436A6B}"/>
              </a:ext>
            </a:extLst>
          </p:cNvPr>
          <p:cNvSpPr>
            <a:spLocks noGrp="1"/>
          </p:cNvSpPr>
          <p:nvPr>
            <p:ph type="sldNum" sz="quarter" idx="12"/>
          </p:nvPr>
        </p:nvSpPr>
        <p:spPr/>
        <p:txBody>
          <a:bodyPr/>
          <a:lstStyle>
            <a:lvl1pPr>
              <a:defRPr/>
            </a:lvl1pPr>
          </a:lstStyle>
          <a:p>
            <a:pPr>
              <a:defRPr/>
            </a:pPr>
            <a:fld id="{0CBF258E-3856-4EC9-BAB5-1BEB8DBCC91D}" type="slidenum">
              <a:rPr lang="en-GB" altLang="en-US"/>
              <a:pPr>
                <a:defRPr/>
              </a:pPr>
              <a:t>‹#›</a:t>
            </a:fld>
            <a:endParaRPr lang="en-GB" altLang="en-US"/>
          </a:p>
        </p:txBody>
      </p:sp>
    </p:spTree>
    <p:extLst>
      <p:ext uri="{BB962C8B-B14F-4D97-AF65-F5344CB8AC3E}">
        <p14:creationId xmlns:p14="http://schemas.microsoft.com/office/powerpoint/2010/main" val="2242311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A4147C6-C39F-6BE9-5B01-7224C0006972}"/>
              </a:ext>
            </a:extLst>
          </p:cNvPr>
          <p:cNvSpPr>
            <a:spLocks noGrp="1"/>
          </p:cNvSpPr>
          <p:nvPr>
            <p:ph type="dt" sz="half" idx="10"/>
          </p:nvPr>
        </p:nvSpPr>
        <p:spPr/>
        <p:txBody>
          <a:bodyPr/>
          <a:lstStyle>
            <a:lvl1pPr>
              <a:defRPr/>
            </a:lvl1pPr>
          </a:lstStyle>
          <a:p>
            <a:pPr>
              <a:defRPr/>
            </a:pPr>
            <a:fld id="{BFC16699-A0A9-4D5C-A594-285123D80A3B}" type="datetimeFigureOut">
              <a:rPr lang="en-US"/>
              <a:pPr>
                <a:defRPr/>
              </a:pPr>
              <a:t>6/18/2024</a:t>
            </a:fld>
            <a:endParaRPr lang="en-US"/>
          </a:p>
        </p:txBody>
      </p:sp>
      <p:sp>
        <p:nvSpPr>
          <p:cNvPr id="8" name="Footer Placeholder 4">
            <a:extLst>
              <a:ext uri="{FF2B5EF4-FFF2-40B4-BE49-F238E27FC236}">
                <a16:creationId xmlns:a16="http://schemas.microsoft.com/office/drawing/2014/main" id="{05A58B3E-F5C2-AE5C-65A0-AFAE430B27E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01CF698-D9C9-D6E4-6FDB-54E6E335CC89}"/>
              </a:ext>
            </a:extLst>
          </p:cNvPr>
          <p:cNvSpPr>
            <a:spLocks noGrp="1"/>
          </p:cNvSpPr>
          <p:nvPr>
            <p:ph type="sldNum" sz="quarter" idx="12"/>
          </p:nvPr>
        </p:nvSpPr>
        <p:spPr/>
        <p:txBody>
          <a:bodyPr/>
          <a:lstStyle>
            <a:lvl1pPr>
              <a:defRPr/>
            </a:lvl1pPr>
          </a:lstStyle>
          <a:p>
            <a:pPr>
              <a:defRPr/>
            </a:pPr>
            <a:fld id="{D67F1898-7ED5-4EF7-8AF1-D98933D2C476}" type="slidenum">
              <a:rPr lang="en-GB" altLang="en-US"/>
              <a:pPr>
                <a:defRPr/>
              </a:pPr>
              <a:t>‹#›</a:t>
            </a:fld>
            <a:endParaRPr lang="en-GB" altLang="en-US"/>
          </a:p>
        </p:txBody>
      </p:sp>
    </p:spTree>
    <p:extLst>
      <p:ext uri="{BB962C8B-B14F-4D97-AF65-F5344CB8AC3E}">
        <p14:creationId xmlns:p14="http://schemas.microsoft.com/office/powerpoint/2010/main" val="3085482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D32036CF-5194-CB22-8426-BD271D36709E}"/>
              </a:ext>
            </a:extLst>
          </p:cNvPr>
          <p:cNvSpPr>
            <a:spLocks noGrp="1"/>
          </p:cNvSpPr>
          <p:nvPr>
            <p:ph type="dt" sz="half" idx="10"/>
          </p:nvPr>
        </p:nvSpPr>
        <p:spPr/>
        <p:txBody>
          <a:bodyPr/>
          <a:lstStyle>
            <a:lvl1pPr>
              <a:defRPr/>
            </a:lvl1pPr>
          </a:lstStyle>
          <a:p>
            <a:pPr>
              <a:defRPr/>
            </a:pPr>
            <a:fld id="{05337472-E5E3-4FC3-8979-18FB967CC246}" type="datetimeFigureOut">
              <a:rPr lang="en-US"/>
              <a:pPr>
                <a:defRPr/>
              </a:pPr>
              <a:t>6/18/2024</a:t>
            </a:fld>
            <a:endParaRPr lang="en-US"/>
          </a:p>
        </p:txBody>
      </p:sp>
      <p:sp>
        <p:nvSpPr>
          <p:cNvPr id="4" name="Footer Placeholder 4">
            <a:extLst>
              <a:ext uri="{FF2B5EF4-FFF2-40B4-BE49-F238E27FC236}">
                <a16:creationId xmlns:a16="http://schemas.microsoft.com/office/drawing/2014/main" id="{EF863630-F32C-42AD-18C0-541FB31C339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4D93AC36-60FA-9F41-A41E-BAB4AD42F7BF}"/>
              </a:ext>
            </a:extLst>
          </p:cNvPr>
          <p:cNvSpPr>
            <a:spLocks noGrp="1"/>
          </p:cNvSpPr>
          <p:nvPr>
            <p:ph type="sldNum" sz="quarter" idx="12"/>
          </p:nvPr>
        </p:nvSpPr>
        <p:spPr/>
        <p:txBody>
          <a:bodyPr/>
          <a:lstStyle>
            <a:lvl1pPr>
              <a:defRPr/>
            </a:lvl1pPr>
          </a:lstStyle>
          <a:p>
            <a:pPr>
              <a:defRPr/>
            </a:pPr>
            <a:fld id="{3CB41765-5E9A-4BDF-A42C-DC672D4D88D4}" type="slidenum">
              <a:rPr lang="en-GB" altLang="en-US"/>
              <a:pPr>
                <a:defRPr/>
              </a:pPr>
              <a:t>‹#›</a:t>
            </a:fld>
            <a:endParaRPr lang="en-GB" altLang="en-US"/>
          </a:p>
        </p:txBody>
      </p:sp>
    </p:spTree>
    <p:extLst>
      <p:ext uri="{BB962C8B-B14F-4D97-AF65-F5344CB8AC3E}">
        <p14:creationId xmlns:p14="http://schemas.microsoft.com/office/powerpoint/2010/main" val="343630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0C550A8-308F-9A2B-7147-C57AE9BE5F20}"/>
              </a:ext>
            </a:extLst>
          </p:cNvPr>
          <p:cNvSpPr>
            <a:spLocks noGrp="1"/>
          </p:cNvSpPr>
          <p:nvPr>
            <p:ph type="dt" sz="half" idx="10"/>
          </p:nvPr>
        </p:nvSpPr>
        <p:spPr/>
        <p:txBody>
          <a:bodyPr/>
          <a:lstStyle>
            <a:lvl1pPr>
              <a:defRPr/>
            </a:lvl1pPr>
          </a:lstStyle>
          <a:p>
            <a:pPr>
              <a:defRPr/>
            </a:pPr>
            <a:fld id="{1791785A-6753-4054-BAF7-6724320795CF}" type="datetimeFigureOut">
              <a:rPr lang="en-US"/>
              <a:pPr>
                <a:defRPr/>
              </a:pPr>
              <a:t>6/18/2024</a:t>
            </a:fld>
            <a:endParaRPr lang="en-US"/>
          </a:p>
        </p:txBody>
      </p:sp>
      <p:sp>
        <p:nvSpPr>
          <p:cNvPr id="3" name="Footer Placeholder 4">
            <a:extLst>
              <a:ext uri="{FF2B5EF4-FFF2-40B4-BE49-F238E27FC236}">
                <a16:creationId xmlns:a16="http://schemas.microsoft.com/office/drawing/2014/main" id="{A1905B1E-88EB-D10D-D1FE-C4BBBE78DBD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E1A2349-F21C-D4C4-EDB5-524C310AB7B1}"/>
              </a:ext>
            </a:extLst>
          </p:cNvPr>
          <p:cNvSpPr>
            <a:spLocks noGrp="1"/>
          </p:cNvSpPr>
          <p:nvPr>
            <p:ph type="sldNum" sz="quarter" idx="12"/>
          </p:nvPr>
        </p:nvSpPr>
        <p:spPr/>
        <p:txBody>
          <a:bodyPr/>
          <a:lstStyle>
            <a:lvl1pPr>
              <a:defRPr/>
            </a:lvl1pPr>
          </a:lstStyle>
          <a:p>
            <a:pPr>
              <a:defRPr/>
            </a:pPr>
            <a:fld id="{4101344D-235D-410B-A444-06417238AB69}" type="slidenum">
              <a:rPr lang="en-GB" altLang="en-US"/>
              <a:pPr>
                <a:defRPr/>
              </a:pPr>
              <a:t>‹#›</a:t>
            </a:fld>
            <a:endParaRPr lang="en-GB" altLang="en-US"/>
          </a:p>
        </p:txBody>
      </p:sp>
    </p:spTree>
    <p:extLst>
      <p:ext uri="{BB962C8B-B14F-4D97-AF65-F5344CB8AC3E}">
        <p14:creationId xmlns:p14="http://schemas.microsoft.com/office/powerpoint/2010/main" val="148597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3">
            <a:extLst>
              <a:ext uri="{FF2B5EF4-FFF2-40B4-BE49-F238E27FC236}">
                <a16:creationId xmlns:a16="http://schemas.microsoft.com/office/drawing/2014/main" id="{F186A519-0747-CF16-99BE-385B71899D2F}"/>
              </a:ext>
            </a:extLst>
          </p:cNvPr>
          <p:cNvSpPr>
            <a:spLocks noGrp="1"/>
          </p:cNvSpPr>
          <p:nvPr>
            <p:ph type="dt" sz="half" idx="10"/>
          </p:nvPr>
        </p:nvSpPr>
        <p:spPr/>
        <p:txBody>
          <a:bodyPr/>
          <a:lstStyle>
            <a:lvl1pPr>
              <a:defRPr/>
            </a:lvl1pPr>
          </a:lstStyle>
          <a:p>
            <a:pPr>
              <a:defRPr/>
            </a:pPr>
            <a:fld id="{3188139C-6D1D-4D7C-8827-1F8D6B3E52F6}" type="datetimeFigureOut">
              <a:rPr lang="en-US"/>
              <a:pPr>
                <a:defRPr/>
              </a:pPr>
              <a:t>6/18/2024</a:t>
            </a:fld>
            <a:endParaRPr lang="en-US"/>
          </a:p>
        </p:txBody>
      </p:sp>
      <p:sp>
        <p:nvSpPr>
          <p:cNvPr id="6" name="Footer Placeholder 4">
            <a:extLst>
              <a:ext uri="{FF2B5EF4-FFF2-40B4-BE49-F238E27FC236}">
                <a16:creationId xmlns:a16="http://schemas.microsoft.com/office/drawing/2014/main" id="{AC35869C-8F03-829A-3099-5705C6A6A5E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3B96D5C-4646-7D92-F8CB-DA70BA1159D9}"/>
              </a:ext>
            </a:extLst>
          </p:cNvPr>
          <p:cNvSpPr>
            <a:spLocks noGrp="1"/>
          </p:cNvSpPr>
          <p:nvPr>
            <p:ph type="sldNum" sz="quarter" idx="12"/>
          </p:nvPr>
        </p:nvSpPr>
        <p:spPr/>
        <p:txBody>
          <a:bodyPr/>
          <a:lstStyle>
            <a:lvl1pPr>
              <a:defRPr/>
            </a:lvl1pPr>
          </a:lstStyle>
          <a:p>
            <a:pPr>
              <a:defRPr/>
            </a:pPr>
            <a:fld id="{AA2BD432-601C-4ED9-931F-5DE76B9F2469}" type="slidenum">
              <a:rPr lang="en-GB" altLang="en-US"/>
              <a:pPr>
                <a:defRPr/>
              </a:pPr>
              <a:t>‹#›</a:t>
            </a:fld>
            <a:endParaRPr lang="en-GB" altLang="en-US"/>
          </a:p>
        </p:txBody>
      </p:sp>
    </p:spTree>
    <p:extLst>
      <p:ext uri="{BB962C8B-B14F-4D97-AF65-F5344CB8AC3E}">
        <p14:creationId xmlns:p14="http://schemas.microsoft.com/office/powerpoint/2010/main" val="1876904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rtlCol="0">
            <a:normAutofit/>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pPr lvl="0"/>
            <a:r>
              <a:rPr lang="en-US" noProof="0"/>
              <a:t>Click icon to add picture</a:t>
            </a:r>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3">
            <a:extLst>
              <a:ext uri="{FF2B5EF4-FFF2-40B4-BE49-F238E27FC236}">
                <a16:creationId xmlns:a16="http://schemas.microsoft.com/office/drawing/2014/main" id="{323A0484-A357-8C06-E3E5-BD517A829A2D}"/>
              </a:ext>
            </a:extLst>
          </p:cNvPr>
          <p:cNvSpPr>
            <a:spLocks noGrp="1"/>
          </p:cNvSpPr>
          <p:nvPr>
            <p:ph type="dt" sz="half" idx="10"/>
          </p:nvPr>
        </p:nvSpPr>
        <p:spPr/>
        <p:txBody>
          <a:bodyPr/>
          <a:lstStyle>
            <a:lvl1pPr>
              <a:defRPr/>
            </a:lvl1pPr>
          </a:lstStyle>
          <a:p>
            <a:pPr>
              <a:defRPr/>
            </a:pPr>
            <a:fld id="{468DE40B-B09C-4634-83E9-162E953CD565}" type="datetimeFigureOut">
              <a:rPr lang="en-US"/>
              <a:pPr>
                <a:defRPr/>
              </a:pPr>
              <a:t>6/18/2024</a:t>
            </a:fld>
            <a:endParaRPr lang="en-US"/>
          </a:p>
        </p:txBody>
      </p:sp>
      <p:sp>
        <p:nvSpPr>
          <p:cNvPr id="6" name="Footer Placeholder 4">
            <a:extLst>
              <a:ext uri="{FF2B5EF4-FFF2-40B4-BE49-F238E27FC236}">
                <a16:creationId xmlns:a16="http://schemas.microsoft.com/office/drawing/2014/main" id="{36A7AB93-2796-F111-E9A4-FE30C43BB61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1F7A586-48EE-3A40-2C93-E87B9812E758}"/>
              </a:ext>
            </a:extLst>
          </p:cNvPr>
          <p:cNvSpPr>
            <a:spLocks noGrp="1"/>
          </p:cNvSpPr>
          <p:nvPr>
            <p:ph type="sldNum" sz="quarter" idx="12"/>
          </p:nvPr>
        </p:nvSpPr>
        <p:spPr/>
        <p:txBody>
          <a:bodyPr/>
          <a:lstStyle>
            <a:lvl1pPr>
              <a:defRPr/>
            </a:lvl1pPr>
          </a:lstStyle>
          <a:p>
            <a:pPr>
              <a:defRPr/>
            </a:pPr>
            <a:fld id="{18DBABC1-9ACB-4EA7-B428-9D9C08C1B43C}" type="slidenum">
              <a:rPr lang="en-GB" altLang="en-US"/>
              <a:pPr>
                <a:defRPr/>
              </a:pPr>
              <a:t>‹#›</a:t>
            </a:fld>
            <a:endParaRPr lang="en-GB" altLang="en-US"/>
          </a:p>
        </p:txBody>
      </p:sp>
    </p:spTree>
    <p:extLst>
      <p:ext uri="{BB962C8B-B14F-4D97-AF65-F5344CB8AC3E}">
        <p14:creationId xmlns:p14="http://schemas.microsoft.com/office/powerpoint/2010/main" val="1595746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9AFFC3-BF13-3A40-0B3B-9F4F9839571E}"/>
              </a:ext>
            </a:extLst>
          </p:cNvPr>
          <p:cNvSpPr>
            <a:spLocks noGrp="1"/>
          </p:cNvSpPr>
          <p:nvPr>
            <p:ph type="dt" sz="half" idx="10"/>
          </p:nvPr>
        </p:nvSpPr>
        <p:spPr/>
        <p:txBody>
          <a:bodyPr/>
          <a:lstStyle>
            <a:lvl1pPr>
              <a:defRPr/>
            </a:lvl1pPr>
          </a:lstStyle>
          <a:p>
            <a:pPr>
              <a:defRPr/>
            </a:pPr>
            <a:fld id="{B0DD5AFF-4CDB-4DB8-9723-B3DD69A3DD54}" type="datetimeFigureOut">
              <a:rPr lang="en-US"/>
              <a:pPr>
                <a:defRPr/>
              </a:pPr>
              <a:t>6/18/2024</a:t>
            </a:fld>
            <a:endParaRPr lang="en-US"/>
          </a:p>
        </p:txBody>
      </p:sp>
      <p:sp>
        <p:nvSpPr>
          <p:cNvPr id="5" name="Footer Placeholder 4">
            <a:extLst>
              <a:ext uri="{FF2B5EF4-FFF2-40B4-BE49-F238E27FC236}">
                <a16:creationId xmlns:a16="http://schemas.microsoft.com/office/drawing/2014/main" id="{226E46C8-FC4E-2CCE-22A3-37D0D9911E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738919D-8F28-02F1-D67D-3F9B8549E255}"/>
              </a:ext>
            </a:extLst>
          </p:cNvPr>
          <p:cNvSpPr>
            <a:spLocks noGrp="1"/>
          </p:cNvSpPr>
          <p:nvPr>
            <p:ph type="sldNum" sz="quarter" idx="12"/>
          </p:nvPr>
        </p:nvSpPr>
        <p:spPr/>
        <p:txBody>
          <a:bodyPr/>
          <a:lstStyle>
            <a:lvl1pPr>
              <a:defRPr/>
            </a:lvl1pPr>
          </a:lstStyle>
          <a:p>
            <a:pPr>
              <a:defRPr/>
            </a:pPr>
            <a:fld id="{99F26666-01C2-49EC-87CA-3872BE8C4F59}" type="slidenum">
              <a:rPr lang="en-GB" altLang="en-US"/>
              <a:pPr>
                <a:defRPr/>
              </a:pPr>
              <a:t>‹#›</a:t>
            </a:fld>
            <a:endParaRPr lang="en-GB" altLang="en-US"/>
          </a:p>
        </p:txBody>
      </p:sp>
    </p:spTree>
    <p:extLst>
      <p:ext uri="{BB962C8B-B14F-4D97-AF65-F5344CB8AC3E}">
        <p14:creationId xmlns:p14="http://schemas.microsoft.com/office/powerpoint/2010/main" val="1100878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3E3600-EF71-5628-0C23-8E3A7DEBC093}"/>
              </a:ext>
            </a:extLst>
          </p:cNvPr>
          <p:cNvSpPr>
            <a:spLocks noGrp="1"/>
          </p:cNvSpPr>
          <p:nvPr>
            <p:ph type="dt" sz="half" idx="10"/>
          </p:nvPr>
        </p:nvSpPr>
        <p:spPr/>
        <p:txBody>
          <a:bodyPr/>
          <a:lstStyle>
            <a:lvl1pPr>
              <a:defRPr/>
            </a:lvl1pPr>
          </a:lstStyle>
          <a:p>
            <a:pPr>
              <a:defRPr/>
            </a:pPr>
            <a:fld id="{6BCB32AF-E1FB-417E-94C1-7F47E803F987}" type="datetimeFigureOut">
              <a:rPr lang="en-US"/>
              <a:pPr>
                <a:defRPr/>
              </a:pPr>
              <a:t>6/18/2024</a:t>
            </a:fld>
            <a:endParaRPr lang="en-US"/>
          </a:p>
        </p:txBody>
      </p:sp>
      <p:sp>
        <p:nvSpPr>
          <p:cNvPr id="5" name="Footer Placeholder 4">
            <a:extLst>
              <a:ext uri="{FF2B5EF4-FFF2-40B4-BE49-F238E27FC236}">
                <a16:creationId xmlns:a16="http://schemas.microsoft.com/office/drawing/2014/main" id="{82AE6F35-C28B-055D-A672-EA1CC1B79F4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5218848-324E-70C9-C0DA-C18A00AE3D0A}"/>
              </a:ext>
            </a:extLst>
          </p:cNvPr>
          <p:cNvSpPr>
            <a:spLocks noGrp="1"/>
          </p:cNvSpPr>
          <p:nvPr>
            <p:ph type="sldNum" sz="quarter" idx="12"/>
          </p:nvPr>
        </p:nvSpPr>
        <p:spPr/>
        <p:txBody>
          <a:bodyPr/>
          <a:lstStyle>
            <a:lvl1pPr>
              <a:defRPr/>
            </a:lvl1pPr>
          </a:lstStyle>
          <a:p>
            <a:pPr>
              <a:defRPr/>
            </a:pPr>
            <a:fld id="{3D5F8A61-E3AC-41E1-9481-891E7D698C1D}" type="slidenum">
              <a:rPr lang="en-GB" altLang="en-US"/>
              <a:pPr>
                <a:defRPr/>
              </a:pPr>
              <a:t>‹#›</a:t>
            </a:fld>
            <a:endParaRPr lang="en-GB" altLang="en-US"/>
          </a:p>
        </p:txBody>
      </p:sp>
    </p:spTree>
    <p:extLst>
      <p:ext uri="{BB962C8B-B14F-4D97-AF65-F5344CB8AC3E}">
        <p14:creationId xmlns:p14="http://schemas.microsoft.com/office/powerpoint/2010/main" val="3223737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31" indent="0" algn="ctr">
              <a:buNone/>
              <a:defRPr>
                <a:solidFill>
                  <a:schemeClr val="tx1">
                    <a:tint val="75000"/>
                  </a:schemeClr>
                </a:solidFill>
              </a:defRPr>
            </a:lvl2pPr>
            <a:lvl3pPr marL="609660" indent="0" algn="ctr">
              <a:buNone/>
              <a:defRPr>
                <a:solidFill>
                  <a:schemeClr val="tx1">
                    <a:tint val="75000"/>
                  </a:schemeClr>
                </a:solidFill>
              </a:defRPr>
            </a:lvl3pPr>
            <a:lvl4pPr marL="914492" indent="0" algn="ctr">
              <a:buNone/>
              <a:defRPr>
                <a:solidFill>
                  <a:schemeClr val="tx1">
                    <a:tint val="75000"/>
                  </a:schemeClr>
                </a:solidFill>
              </a:defRPr>
            </a:lvl4pPr>
            <a:lvl5pPr marL="1219322" indent="0" algn="ctr">
              <a:buNone/>
              <a:defRPr>
                <a:solidFill>
                  <a:schemeClr val="tx1">
                    <a:tint val="75000"/>
                  </a:schemeClr>
                </a:solidFill>
              </a:defRPr>
            </a:lvl5pPr>
            <a:lvl6pPr marL="1524152" indent="0" algn="ctr">
              <a:buNone/>
              <a:defRPr>
                <a:solidFill>
                  <a:schemeClr val="tx1">
                    <a:tint val="75000"/>
                  </a:schemeClr>
                </a:solidFill>
              </a:defRPr>
            </a:lvl6pPr>
            <a:lvl7pPr marL="1828983" indent="0" algn="ctr">
              <a:buNone/>
              <a:defRPr>
                <a:solidFill>
                  <a:schemeClr val="tx1">
                    <a:tint val="75000"/>
                  </a:schemeClr>
                </a:solidFill>
              </a:defRPr>
            </a:lvl7pPr>
            <a:lvl8pPr marL="2133814" indent="0" algn="ctr">
              <a:buNone/>
              <a:defRPr>
                <a:solidFill>
                  <a:schemeClr val="tx1">
                    <a:tint val="75000"/>
                  </a:schemeClr>
                </a:solidFill>
              </a:defRPr>
            </a:lvl8pPr>
            <a:lvl9pPr marL="2438644"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74260843-EEB5-4715-B10F-2CAF1763A511}"/>
              </a:ext>
            </a:extLst>
          </p:cNvPr>
          <p:cNvSpPr>
            <a:spLocks noGrp="1"/>
          </p:cNvSpPr>
          <p:nvPr>
            <p:ph type="dt" sz="half" idx="10"/>
          </p:nvPr>
        </p:nvSpPr>
        <p:spPr/>
        <p:txBody>
          <a:bodyPr/>
          <a:lstStyle>
            <a:lvl1pPr>
              <a:defRPr/>
            </a:lvl1pPr>
          </a:lstStyle>
          <a:p>
            <a:pPr>
              <a:defRPr/>
            </a:pPr>
            <a:fld id="{023471CB-15F7-4581-9382-64B1406A5F5A}" type="datetimeFigureOut">
              <a:rPr lang="en-US"/>
              <a:pPr>
                <a:defRPr/>
              </a:pPr>
              <a:t>6/18/2024</a:t>
            </a:fld>
            <a:endParaRPr lang="en-US"/>
          </a:p>
        </p:txBody>
      </p:sp>
      <p:sp>
        <p:nvSpPr>
          <p:cNvPr id="5" name="Footer Placeholder 4">
            <a:extLst>
              <a:ext uri="{FF2B5EF4-FFF2-40B4-BE49-F238E27FC236}">
                <a16:creationId xmlns:a16="http://schemas.microsoft.com/office/drawing/2014/main" id="{2DA27120-DEDE-4CE4-B64E-AF89534C108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C0B6B0B-7FAD-4B63-B24E-517A060F76BC}"/>
              </a:ext>
            </a:extLst>
          </p:cNvPr>
          <p:cNvSpPr>
            <a:spLocks noGrp="1"/>
          </p:cNvSpPr>
          <p:nvPr>
            <p:ph type="sldNum" sz="quarter" idx="12"/>
          </p:nvPr>
        </p:nvSpPr>
        <p:spPr/>
        <p:txBody>
          <a:bodyPr/>
          <a:lstStyle>
            <a:lvl1pPr>
              <a:defRPr/>
            </a:lvl1pPr>
          </a:lstStyle>
          <a:p>
            <a:fld id="{03AA2A84-9E7C-4CB3-9D50-4C349AB7EA0F}" type="slidenum">
              <a:rPr lang="en-GB" altLang="en-US"/>
              <a:pPr/>
              <a:t>‹#›</a:t>
            </a:fld>
            <a:endParaRPr lang="en-GB" altLang="en-US"/>
          </a:p>
        </p:txBody>
      </p:sp>
    </p:spTree>
    <p:extLst>
      <p:ext uri="{BB962C8B-B14F-4D97-AF65-F5344CB8AC3E}">
        <p14:creationId xmlns:p14="http://schemas.microsoft.com/office/powerpoint/2010/main" val="3484436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F4B36-86FD-4EDD-9EF3-DFB497999A18}"/>
              </a:ext>
            </a:extLst>
          </p:cNvPr>
          <p:cNvSpPr>
            <a:spLocks noGrp="1"/>
          </p:cNvSpPr>
          <p:nvPr>
            <p:ph type="dt" sz="half" idx="10"/>
          </p:nvPr>
        </p:nvSpPr>
        <p:spPr/>
        <p:txBody>
          <a:bodyPr/>
          <a:lstStyle>
            <a:lvl1pPr>
              <a:defRPr/>
            </a:lvl1pPr>
          </a:lstStyle>
          <a:p>
            <a:pPr>
              <a:defRPr/>
            </a:pPr>
            <a:fld id="{1BDB0166-D324-4EFC-BC4D-68881EAF310E}" type="datetimeFigureOut">
              <a:rPr lang="en-US"/>
              <a:pPr>
                <a:defRPr/>
              </a:pPr>
              <a:t>6/18/2024</a:t>
            </a:fld>
            <a:endParaRPr lang="en-US"/>
          </a:p>
        </p:txBody>
      </p:sp>
      <p:sp>
        <p:nvSpPr>
          <p:cNvPr id="5" name="Footer Placeholder 4">
            <a:extLst>
              <a:ext uri="{FF2B5EF4-FFF2-40B4-BE49-F238E27FC236}">
                <a16:creationId xmlns:a16="http://schemas.microsoft.com/office/drawing/2014/main" id="{A06F5703-BEB4-41C5-962D-B1A4411D4E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416EB2E-CE2F-4DCD-8F04-5DF9EE83CC0F}"/>
              </a:ext>
            </a:extLst>
          </p:cNvPr>
          <p:cNvSpPr>
            <a:spLocks noGrp="1"/>
          </p:cNvSpPr>
          <p:nvPr>
            <p:ph type="sldNum" sz="quarter" idx="12"/>
          </p:nvPr>
        </p:nvSpPr>
        <p:spPr/>
        <p:txBody>
          <a:bodyPr/>
          <a:lstStyle>
            <a:lvl1pPr>
              <a:defRPr/>
            </a:lvl1pPr>
          </a:lstStyle>
          <a:p>
            <a:fld id="{95325F6D-E0F5-40C5-ADE6-ADE50160232B}" type="slidenum">
              <a:rPr lang="en-GB" altLang="en-US"/>
              <a:pPr/>
              <a:t>‹#›</a:t>
            </a:fld>
            <a:endParaRPr lang="en-GB" altLang="en-US"/>
          </a:p>
        </p:txBody>
      </p:sp>
    </p:spTree>
    <p:extLst>
      <p:ext uri="{BB962C8B-B14F-4D97-AF65-F5344CB8AC3E}">
        <p14:creationId xmlns:p14="http://schemas.microsoft.com/office/powerpoint/2010/main" val="1510705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10"/>
            <a:ext cx="5181600" cy="1000125"/>
          </a:xfrm>
        </p:spPr>
        <p:txBody>
          <a:bodyPr anchor="b"/>
          <a:lstStyle>
            <a:lvl1pPr marL="0" indent="0">
              <a:buNone/>
              <a:defRPr sz="1333">
                <a:solidFill>
                  <a:schemeClr val="tx1">
                    <a:tint val="75000"/>
                  </a:schemeClr>
                </a:solidFill>
              </a:defRPr>
            </a:lvl1pPr>
            <a:lvl2pPr marL="304831" indent="0">
              <a:buNone/>
              <a:defRPr sz="1200">
                <a:solidFill>
                  <a:schemeClr val="tx1">
                    <a:tint val="75000"/>
                  </a:schemeClr>
                </a:solidFill>
              </a:defRPr>
            </a:lvl2pPr>
            <a:lvl3pPr marL="609660" indent="0">
              <a:buNone/>
              <a:defRPr sz="1067">
                <a:solidFill>
                  <a:schemeClr val="tx1">
                    <a:tint val="75000"/>
                  </a:schemeClr>
                </a:solidFill>
              </a:defRPr>
            </a:lvl3pPr>
            <a:lvl4pPr marL="914492" indent="0">
              <a:buNone/>
              <a:defRPr sz="933">
                <a:solidFill>
                  <a:schemeClr val="tx1">
                    <a:tint val="75000"/>
                  </a:schemeClr>
                </a:solidFill>
              </a:defRPr>
            </a:lvl4pPr>
            <a:lvl5pPr marL="1219322" indent="0">
              <a:buNone/>
              <a:defRPr sz="933">
                <a:solidFill>
                  <a:schemeClr val="tx1">
                    <a:tint val="75000"/>
                  </a:schemeClr>
                </a:solidFill>
              </a:defRPr>
            </a:lvl5pPr>
            <a:lvl6pPr marL="1524152" indent="0">
              <a:buNone/>
              <a:defRPr sz="933">
                <a:solidFill>
                  <a:schemeClr val="tx1">
                    <a:tint val="75000"/>
                  </a:schemeClr>
                </a:solidFill>
              </a:defRPr>
            </a:lvl6pPr>
            <a:lvl7pPr marL="1828983" indent="0">
              <a:buNone/>
              <a:defRPr sz="933">
                <a:solidFill>
                  <a:schemeClr val="tx1">
                    <a:tint val="75000"/>
                  </a:schemeClr>
                </a:solidFill>
              </a:defRPr>
            </a:lvl7pPr>
            <a:lvl8pPr marL="2133814" indent="0">
              <a:buNone/>
              <a:defRPr sz="933">
                <a:solidFill>
                  <a:schemeClr val="tx1">
                    <a:tint val="75000"/>
                  </a:schemeClr>
                </a:solidFill>
              </a:defRPr>
            </a:lvl8pPr>
            <a:lvl9pPr marL="2438644" indent="0">
              <a:buNone/>
              <a:defRPr sz="93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EEF076-0EA0-4C2D-A699-D91479B9909A}"/>
              </a:ext>
            </a:extLst>
          </p:cNvPr>
          <p:cNvSpPr>
            <a:spLocks noGrp="1"/>
          </p:cNvSpPr>
          <p:nvPr>
            <p:ph type="dt" sz="half" idx="10"/>
          </p:nvPr>
        </p:nvSpPr>
        <p:spPr/>
        <p:txBody>
          <a:bodyPr/>
          <a:lstStyle>
            <a:lvl1pPr>
              <a:defRPr/>
            </a:lvl1pPr>
          </a:lstStyle>
          <a:p>
            <a:pPr>
              <a:defRPr/>
            </a:pPr>
            <a:fld id="{1873A924-3F80-478E-B2AB-F517E8DD6BED}" type="datetimeFigureOut">
              <a:rPr lang="en-US"/>
              <a:pPr>
                <a:defRPr/>
              </a:pPr>
              <a:t>6/18/2024</a:t>
            </a:fld>
            <a:endParaRPr lang="en-US"/>
          </a:p>
        </p:txBody>
      </p:sp>
      <p:sp>
        <p:nvSpPr>
          <p:cNvPr id="5" name="Footer Placeholder 4">
            <a:extLst>
              <a:ext uri="{FF2B5EF4-FFF2-40B4-BE49-F238E27FC236}">
                <a16:creationId xmlns:a16="http://schemas.microsoft.com/office/drawing/2014/main" id="{CDD9D818-C62D-4E40-BF12-68AF730A129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F840AE-2CCC-4486-83F6-982BC2A88813}"/>
              </a:ext>
            </a:extLst>
          </p:cNvPr>
          <p:cNvSpPr>
            <a:spLocks noGrp="1"/>
          </p:cNvSpPr>
          <p:nvPr>
            <p:ph type="sldNum" sz="quarter" idx="12"/>
          </p:nvPr>
        </p:nvSpPr>
        <p:spPr/>
        <p:txBody>
          <a:bodyPr/>
          <a:lstStyle>
            <a:lvl1pPr>
              <a:defRPr/>
            </a:lvl1pPr>
          </a:lstStyle>
          <a:p>
            <a:fld id="{7A9E471C-D220-4DD3-A111-5BC120EB9BE8}" type="slidenum">
              <a:rPr lang="en-GB" altLang="en-US"/>
              <a:pPr/>
              <a:t>‹#›</a:t>
            </a:fld>
            <a:endParaRPr lang="en-GB" altLang="en-US"/>
          </a:p>
        </p:txBody>
      </p:sp>
    </p:spTree>
    <p:extLst>
      <p:ext uri="{BB962C8B-B14F-4D97-AF65-F5344CB8AC3E}">
        <p14:creationId xmlns:p14="http://schemas.microsoft.com/office/powerpoint/2010/main" val="681890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8770B8B-3C48-47FC-96A0-40D9D8A1E129}"/>
              </a:ext>
            </a:extLst>
          </p:cNvPr>
          <p:cNvSpPr>
            <a:spLocks noGrp="1"/>
          </p:cNvSpPr>
          <p:nvPr>
            <p:ph type="dt" sz="half" idx="10"/>
          </p:nvPr>
        </p:nvSpPr>
        <p:spPr/>
        <p:txBody>
          <a:bodyPr/>
          <a:lstStyle>
            <a:lvl1pPr>
              <a:defRPr/>
            </a:lvl1pPr>
          </a:lstStyle>
          <a:p>
            <a:pPr>
              <a:defRPr/>
            </a:pPr>
            <a:fld id="{735018D5-EBC9-4EE2-BAFF-95EB7023D939}" type="datetimeFigureOut">
              <a:rPr lang="en-US"/>
              <a:pPr>
                <a:defRPr/>
              </a:pPr>
              <a:t>6/18/2024</a:t>
            </a:fld>
            <a:endParaRPr lang="en-US"/>
          </a:p>
        </p:txBody>
      </p:sp>
      <p:sp>
        <p:nvSpPr>
          <p:cNvPr id="6" name="Footer Placeholder 4">
            <a:extLst>
              <a:ext uri="{FF2B5EF4-FFF2-40B4-BE49-F238E27FC236}">
                <a16:creationId xmlns:a16="http://schemas.microsoft.com/office/drawing/2014/main" id="{68CB9248-958B-4AFD-8ED7-5B60AC593B4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BC9CBD2-97DF-4F5F-B672-77D6A10FFDB4}"/>
              </a:ext>
            </a:extLst>
          </p:cNvPr>
          <p:cNvSpPr>
            <a:spLocks noGrp="1"/>
          </p:cNvSpPr>
          <p:nvPr>
            <p:ph type="sldNum" sz="quarter" idx="12"/>
          </p:nvPr>
        </p:nvSpPr>
        <p:spPr/>
        <p:txBody>
          <a:bodyPr/>
          <a:lstStyle>
            <a:lvl1pPr>
              <a:defRPr/>
            </a:lvl1pPr>
          </a:lstStyle>
          <a:p>
            <a:fld id="{D95A5459-40CB-4972-B562-65A845407114}" type="slidenum">
              <a:rPr lang="en-GB" altLang="en-US"/>
              <a:pPr/>
              <a:t>‹#›</a:t>
            </a:fld>
            <a:endParaRPr lang="en-GB" altLang="en-US"/>
          </a:p>
        </p:txBody>
      </p:sp>
    </p:spTree>
    <p:extLst>
      <p:ext uri="{BB962C8B-B14F-4D97-AF65-F5344CB8AC3E}">
        <p14:creationId xmlns:p14="http://schemas.microsoft.com/office/powerpoint/2010/main" val="25384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9" cy="426508"/>
          </a:xfrm>
        </p:spPr>
        <p:txBody>
          <a:bodyPr anchor="b"/>
          <a:lstStyle>
            <a:lvl1pPr marL="0" indent="0">
              <a:buNone/>
              <a:defRPr sz="1600" b="1"/>
            </a:lvl1pPr>
            <a:lvl2pPr marL="304831" indent="0">
              <a:buNone/>
              <a:defRPr sz="1333" b="1"/>
            </a:lvl2pPr>
            <a:lvl3pPr marL="609660" indent="0">
              <a:buNone/>
              <a:defRPr sz="1200" b="1"/>
            </a:lvl3pPr>
            <a:lvl4pPr marL="914492" indent="0">
              <a:buNone/>
              <a:defRPr sz="1067" b="1"/>
            </a:lvl4pPr>
            <a:lvl5pPr marL="1219322" indent="0">
              <a:buNone/>
              <a:defRPr sz="1067" b="1"/>
            </a:lvl5pPr>
            <a:lvl6pPr marL="1524152" indent="0">
              <a:buNone/>
              <a:defRPr sz="1067" b="1"/>
            </a:lvl6pPr>
            <a:lvl7pPr marL="1828983" indent="0">
              <a:buNone/>
              <a:defRPr sz="1067" b="1"/>
            </a:lvl7pPr>
            <a:lvl8pPr marL="2133814" indent="0">
              <a:buNone/>
              <a:defRPr sz="1067" b="1"/>
            </a:lvl8pPr>
            <a:lvl9pPr marL="2438644"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1"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5" y="1023409"/>
            <a:ext cx="2694517" cy="426508"/>
          </a:xfrm>
        </p:spPr>
        <p:txBody>
          <a:bodyPr anchor="b"/>
          <a:lstStyle>
            <a:lvl1pPr marL="0" indent="0">
              <a:buNone/>
              <a:defRPr sz="1600" b="1"/>
            </a:lvl1pPr>
            <a:lvl2pPr marL="304831" indent="0">
              <a:buNone/>
              <a:defRPr sz="1333" b="1"/>
            </a:lvl2pPr>
            <a:lvl3pPr marL="609660" indent="0">
              <a:buNone/>
              <a:defRPr sz="1200" b="1"/>
            </a:lvl3pPr>
            <a:lvl4pPr marL="914492" indent="0">
              <a:buNone/>
              <a:defRPr sz="1067" b="1"/>
            </a:lvl4pPr>
            <a:lvl5pPr marL="1219322" indent="0">
              <a:buNone/>
              <a:defRPr sz="1067" b="1"/>
            </a:lvl5pPr>
            <a:lvl6pPr marL="1524152" indent="0">
              <a:buNone/>
              <a:defRPr sz="1067" b="1"/>
            </a:lvl6pPr>
            <a:lvl7pPr marL="1828983" indent="0">
              <a:buNone/>
              <a:defRPr sz="1067" b="1"/>
            </a:lvl7pPr>
            <a:lvl8pPr marL="2133814" indent="0">
              <a:buNone/>
              <a:defRPr sz="1067" b="1"/>
            </a:lvl8pPr>
            <a:lvl9pPr marL="2438644"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5"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5555DFB-B774-4CE3-9802-9269FB622AA8}"/>
              </a:ext>
            </a:extLst>
          </p:cNvPr>
          <p:cNvSpPr>
            <a:spLocks noGrp="1"/>
          </p:cNvSpPr>
          <p:nvPr>
            <p:ph type="dt" sz="half" idx="10"/>
          </p:nvPr>
        </p:nvSpPr>
        <p:spPr/>
        <p:txBody>
          <a:bodyPr/>
          <a:lstStyle>
            <a:lvl1pPr>
              <a:defRPr/>
            </a:lvl1pPr>
          </a:lstStyle>
          <a:p>
            <a:pPr>
              <a:defRPr/>
            </a:pPr>
            <a:fld id="{B9FC244A-5D5C-4CE0-B285-183DC7BF0A58}" type="datetimeFigureOut">
              <a:rPr lang="en-US"/>
              <a:pPr>
                <a:defRPr/>
              </a:pPr>
              <a:t>6/18/2024</a:t>
            </a:fld>
            <a:endParaRPr lang="en-US"/>
          </a:p>
        </p:txBody>
      </p:sp>
      <p:sp>
        <p:nvSpPr>
          <p:cNvPr id="8" name="Footer Placeholder 4">
            <a:extLst>
              <a:ext uri="{FF2B5EF4-FFF2-40B4-BE49-F238E27FC236}">
                <a16:creationId xmlns:a16="http://schemas.microsoft.com/office/drawing/2014/main" id="{33AA706D-56C6-44A4-A6E7-7F15F26628B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24E45549-9979-41F7-9BAC-C453B4C39F82}"/>
              </a:ext>
            </a:extLst>
          </p:cNvPr>
          <p:cNvSpPr>
            <a:spLocks noGrp="1"/>
          </p:cNvSpPr>
          <p:nvPr>
            <p:ph type="sldNum" sz="quarter" idx="12"/>
          </p:nvPr>
        </p:nvSpPr>
        <p:spPr/>
        <p:txBody>
          <a:bodyPr/>
          <a:lstStyle>
            <a:lvl1pPr>
              <a:defRPr/>
            </a:lvl1pPr>
          </a:lstStyle>
          <a:p>
            <a:fld id="{0BAEBE06-4E22-45D4-BBFF-5FC3FE496BCB}" type="slidenum">
              <a:rPr lang="en-GB" altLang="en-US"/>
              <a:pPr/>
              <a:t>‹#›</a:t>
            </a:fld>
            <a:endParaRPr lang="en-GB" altLang="en-US"/>
          </a:p>
        </p:txBody>
      </p:sp>
    </p:spTree>
    <p:extLst>
      <p:ext uri="{BB962C8B-B14F-4D97-AF65-F5344CB8AC3E}">
        <p14:creationId xmlns:p14="http://schemas.microsoft.com/office/powerpoint/2010/main" val="385668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Date Placeholder 3">
            <a:extLst>
              <a:ext uri="{FF2B5EF4-FFF2-40B4-BE49-F238E27FC236}">
                <a16:creationId xmlns:a16="http://schemas.microsoft.com/office/drawing/2014/main" id="{227C05BB-60F3-4F74-96C6-EE009B5D0765}"/>
              </a:ext>
            </a:extLst>
          </p:cNvPr>
          <p:cNvSpPr>
            <a:spLocks noGrp="1"/>
          </p:cNvSpPr>
          <p:nvPr>
            <p:ph type="dt" sz="half" idx="10"/>
          </p:nvPr>
        </p:nvSpPr>
        <p:spPr/>
        <p:txBody>
          <a:bodyPr/>
          <a:lstStyle>
            <a:lvl1pPr>
              <a:defRPr/>
            </a:lvl1pPr>
          </a:lstStyle>
          <a:p>
            <a:pPr>
              <a:defRPr/>
            </a:pPr>
            <a:fld id="{C1E55E0B-8E76-4DB8-BC07-818168B53F18}" type="datetimeFigureOut">
              <a:rPr lang="en-US"/>
              <a:pPr>
                <a:defRPr/>
              </a:pPr>
              <a:t>6/18/2024</a:t>
            </a:fld>
            <a:endParaRPr lang="en-US"/>
          </a:p>
        </p:txBody>
      </p:sp>
      <p:sp>
        <p:nvSpPr>
          <p:cNvPr id="4" name="Footer Placeholder 4">
            <a:extLst>
              <a:ext uri="{FF2B5EF4-FFF2-40B4-BE49-F238E27FC236}">
                <a16:creationId xmlns:a16="http://schemas.microsoft.com/office/drawing/2014/main" id="{ABB2FDF7-E9D4-4A67-894B-313B8673309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19EE810-435F-49C7-8EDF-A9269F8C0342}"/>
              </a:ext>
            </a:extLst>
          </p:cNvPr>
          <p:cNvSpPr>
            <a:spLocks noGrp="1"/>
          </p:cNvSpPr>
          <p:nvPr>
            <p:ph type="sldNum" sz="quarter" idx="12"/>
          </p:nvPr>
        </p:nvSpPr>
        <p:spPr/>
        <p:txBody>
          <a:bodyPr/>
          <a:lstStyle>
            <a:lvl1pPr>
              <a:defRPr/>
            </a:lvl1pPr>
          </a:lstStyle>
          <a:p>
            <a:fld id="{F48686D3-D80A-4F45-9066-B1E3A2A48C8F}" type="slidenum">
              <a:rPr lang="en-GB" altLang="en-US"/>
              <a:pPr/>
              <a:t>‹#›</a:t>
            </a:fld>
            <a:endParaRPr lang="en-GB" altLang="en-US"/>
          </a:p>
        </p:txBody>
      </p:sp>
    </p:spTree>
    <p:extLst>
      <p:ext uri="{BB962C8B-B14F-4D97-AF65-F5344CB8AC3E}">
        <p14:creationId xmlns:p14="http://schemas.microsoft.com/office/powerpoint/2010/main" val="3455000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4EE78A0-CB1C-4CBF-9028-A246986F6306}"/>
              </a:ext>
            </a:extLst>
          </p:cNvPr>
          <p:cNvSpPr>
            <a:spLocks noGrp="1"/>
          </p:cNvSpPr>
          <p:nvPr>
            <p:ph type="dt" sz="half" idx="10"/>
          </p:nvPr>
        </p:nvSpPr>
        <p:spPr/>
        <p:txBody>
          <a:bodyPr/>
          <a:lstStyle>
            <a:lvl1pPr>
              <a:defRPr/>
            </a:lvl1pPr>
          </a:lstStyle>
          <a:p>
            <a:pPr>
              <a:defRPr/>
            </a:pPr>
            <a:fld id="{EB4AAEB8-98AA-4068-B02A-FD5A9E0D5752}" type="datetimeFigureOut">
              <a:rPr lang="en-US"/>
              <a:pPr>
                <a:defRPr/>
              </a:pPr>
              <a:t>6/18/2024</a:t>
            </a:fld>
            <a:endParaRPr lang="en-US"/>
          </a:p>
        </p:txBody>
      </p:sp>
      <p:sp>
        <p:nvSpPr>
          <p:cNvPr id="3" name="Footer Placeholder 4">
            <a:extLst>
              <a:ext uri="{FF2B5EF4-FFF2-40B4-BE49-F238E27FC236}">
                <a16:creationId xmlns:a16="http://schemas.microsoft.com/office/drawing/2014/main" id="{07700B8F-6428-4360-AE1E-EC94F486CD8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E905B79-5BE5-4A5D-9E6F-A8CBC39F020A}"/>
              </a:ext>
            </a:extLst>
          </p:cNvPr>
          <p:cNvSpPr>
            <a:spLocks noGrp="1"/>
          </p:cNvSpPr>
          <p:nvPr>
            <p:ph type="sldNum" sz="quarter" idx="12"/>
          </p:nvPr>
        </p:nvSpPr>
        <p:spPr/>
        <p:txBody>
          <a:bodyPr/>
          <a:lstStyle>
            <a:lvl1pPr>
              <a:defRPr/>
            </a:lvl1pPr>
          </a:lstStyle>
          <a:p>
            <a:fld id="{F7176836-06C2-4824-961F-E78D59672DCF}" type="slidenum">
              <a:rPr lang="en-GB" altLang="en-US"/>
              <a:pPr/>
              <a:t>‹#›</a:t>
            </a:fld>
            <a:endParaRPr lang="en-GB" altLang="en-US"/>
          </a:p>
        </p:txBody>
      </p:sp>
    </p:spTree>
    <p:extLst>
      <p:ext uri="{BB962C8B-B14F-4D97-AF65-F5344CB8AC3E}">
        <p14:creationId xmlns:p14="http://schemas.microsoft.com/office/powerpoint/2010/main" val="644825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8" y="182035"/>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5"/>
            <a:ext cx="2005542" cy="3127375"/>
          </a:xfrm>
        </p:spPr>
        <p:txBody>
          <a:bodyPr/>
          <a:lstStyle>
            <a:lvl1pPr marL="0" indent="0">
              <a:buNone/>
              <a:defRPr sz="933"/>
            </a:lvl1pPr>
            <a:lvl2pPr marL="304831" indent="0">
              <a:buNone/>
              <a:defRPr sz="800"/>
            </a:lvl2pPr>
            <a:lvl3pPr marL="609660" indent="0">
              <a:buNone/>
              <a:defRPr sz="667"/>
            </a:lvl3pPr>
            <a:lvl4pPr marL="914492" indent="0">
              <a:buNone/>
              <a:defRPr sz="600"/>
            </a:lvl4pPr>
            <a:lvl5pPr marL="1219322" indent="0">
              <a:buNone/>
              <a:defRPr sz="600"/>
            </a:lvl5pPr>
            <a:lvl6pPr marL="1524152" indent="0">
              <a:buNone/>
              <a:defRPr sz="600"/>
            </a:lvl6pPr>
            <a:lvl7pPr marL="1828983" indent="0">
              <a:buNone/>
              <a:defRPr sz="600"/>
            </a:lvl7pPr>
            <a:lvl8pPr marL="2133814" indent="0">
              <a:buNone/>
              <a:defRPr sz="600"/>
            </a:lvl8pPr>
            <a:lvl9pPr marL="2438644" indent="0">
              <a:buNone/>
              <a:defRPr sz="600"/>
            </a:lvl9pPr>
          </a:lstStyle>
          <a:p>
            <a:pPr lvl="0"/>
            <a:r>
              <a:rPr lang="en-US"/>
              <a:t>Click to edit Master text styles</a:t>
            </a:r>
          </a:p>
        </p:txBody>
      </p:sp>
      <p:sp>
        <p:nvSpPr>
          <p:cNvPr id="5" name="Date Placeholder 3">
            <a:extLst>
              <a:ext uri="{FF2B5EF4-FFF2-40B4-BE49-F238E27FC236}">
                <a16:creationId xmlns:a16="http://schemas.microsoft.com/office/drawing/2014/main" id="{2662F850-07F1-475F-848C-D7C399D56D5C}"/>
              </a:ext>
            </a:extLst>
          </p:cNvPr>
          <p:cNvSpPr>
            <a:spLocks noGrp="1"/>
          </p:cNvSpPr>
          <p:nvPr>
            <p:ph type="dt" sz="half" idx="10"/>
          </p:nvPr>
        </p:nvSpPr>
        <p:spPr/>
        <p:txBody>
          <a:bodyPr/>
          <a:lstStyle>
            <a:lvl1pPr>
              <a:defRPr/>
            </a:lvl1pPr>
          </a:lstStyle>
          <a:p>
            <a:pPr>
              <a:defRPr/>
            </a:pPr>
            <a:fld id="{468C1AAB-946E-456C-98B4-EEFD435CD0B0}" type="datetimeFigureOut">
              <a:rPr lang="en-US"/>
              <a:pPr>
                <a:defRPr/>
              </a:pPr>
              <a:t>6/18/2024</a:t>
            </a:fld>
            <a:endParaRPr lang="en-US"/>
          </a:p>
        </p:txBody>
      </p:sp>
      <p:sp>
        <p:nvSpPr>
          <p:cNvPr id="6" name="Footer Placeholder 4">
            <a:extLst>
              <a:ext uri="{FF2B5EF4-FFF2-40B4-BE49-F238E27FC236}">
                <a16:creationId xmlns:a16="http://schemas.microsoft.com/office/drawing/2014/main" id="{7B5F017D-AA62-4093-9061-479F654EC6E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5D673CC-6BF1-411B-A84E-172E3CEC5CE7}"/>
              </a:ext>
            </a:extLst>
          </p:cNvPr>
          <p:cNvSpPr>
            <a:spLocks noGrp="1"/>
          </p:cNvSpPr>
          <p:nvPr>
            <p:ph type="sldNum" sz="quarter" idx="12"/>
          </p:nvPr>
        </p:nvSpPr>
        <p:spPr/>
        <p:txBody>
          <a:bodyPr/>
          <a:lstStyle>
            <a:lvl1pPr>
              <a:defRPr/>
            </a:lvl1pPr>
          </a:lstStyle>
          <a:p>
            <a:fld id="{FEDD2CDA-DDB9-472C-BBC6-1088EEA1BEC2}" type="slidenum">
              <a:rPr lang="en-GB" altLang="en-US"/>
              <a:pPr/>
              <a:t>‹#›</a:t>
            </a:fld>
            <a:endParaRPr lang="en-GB" altLang="en-US"/>
          </a:p>
        </p:txBody>
      </p:sp>
    </p:spTree>
    <p:extLst>
      <p:ext uri="{BB962C8B-B14F-4D97-AF65-F5344CB8AC3E}">
        <p14:creationId xmlns:p14="http://schemas.microsoft.com/office/powerpoint/2010/main" val="588444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1"/>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rtlCol="0">
            <a:normAutofit/>
          </a:bodyPr>
          <a:lstStyle>
            <a:lvl1pPr marL="0" indent="0">
              <a:buNone/>
              <a:defRPr sz="2133"/>
            </a:lvl1pPr>
            <a:lvl2pPr marL="304831" indent="0">
              <a:buNone/>
              <a:defRPr sz="1867"/>
            </a:lvl2pPr>
            <a:lvl3pPr marL="609660" indent="0">
              <a:buNone/>
              <a:defRPr sz="1600"/>
            </a:lvl3pPr>
            <a:lvl4pPr marL="914492" indent="0">
              <a:buNone/>
              <a:defRPr sz="1333"/>
            </a:lvl4pPr>
            <a:lvl5pPr marL="1219322" indent="0">
              <a:buNone/>
              <a:defRPr sz="1333"/>
            </a:lvl5pPr>
            <a:lvl6pPr marL="1524152" indent="0">
              <a:buNone/>
              <a:defRPr sz="1333"/>
            </a:lvl6pPr>
            <a:lvl7pPr marL="1828983" indent="0">
              <a:buNone/>
              <a:defRPr sz="1333"/>
            </a:lvl7pPr>
            <a:lvl8pPr marL="2133814" indent="0">
              <a:buNone/>
              <a:defRPr sz="1333"/>
            </a:lvl8pPr>
            <a:lvl9pPr marL="2438644" indent="0">
              <a:buNone/>
              <a:defRPr sz="1333"/>
            </a:lvl9pPr>
          </a:lstStyle>
          <a:p>
            <a:pPr lvl="0"/>
            <a:r>
              <a:rPr lang="en-US" noProof="0"/>
              <a:t>Click icon to add picture</a:t>
            </a:r>
          </a:p>
        </p:txBody>
      </p:sp>
      <p:sp>
        <p:nvSpPr>
          <p:cNvPr id="4" name="Text Placeholder 3"/>
          <p:cNvSpPr>
            <a:spLocks noGrp="1"/>
          </p:cNvSpPr>
          <p:nvPr>
            <p:ph type="body" sz="half" idx="2"/>
          </p:nvPr>
        </p:nvSpPr>
        <p:spPr>
          <a:xfrm>
            <a:off x="1194859" y="3578226"/>
            <a:ext cx="3657600" cy="536575"/>
          </a:xfrm>
        </p:spPr>
        <p:txBody>
          <a:bodyPr/>
          <a:lstStyle>
            <a:lvl1pPr marL="0" indent="0">
              <a:buNone/>
              <a:defRPr sz="933"/>
            </a:lvl1pPr>
            <a:lvl2pPr marL="304831" indent="0">
              <a:buNone/>
              <a:defRPr sz="800"/>
            </a:lvl2pPr>
            <a:lvl3pPr marL="609660" indent="0">
              <a:buNone/>
              <a:defRPr sz="667"/>
            </a:lvl3pPr>
            <a:lvl4pPr marL="914492" indent="0">
              <a:buNone/>
              <a:defRPr sz="600"/>
            </a:lvl4pPr>
            <a:lvl5pPr marL="1219322" indent="0">
              <a:buNone/>
              <a:defRPr sz="600"/>
            </a:lvl5pPr>
            <a:lvl6pPr marL="1524152" indent="0">
              <a:buNone/>
              <a:defRPr sz="600"/>
            </a:lvl6pPr>
            <a:lvl7pPr marL="1828983" indent="0">
              <a:buNone/>
              <a:defRPr sz="600"/>
            </a:lvl7pPr>
            <a:lvl8pPr marL="2133814" indent="0">
              <a:buNone/>
              <a:defRPr sz="600"/>
            </a:lvl8pPr>
            <a:lvl9pPr marL="2438644" indent="0">
              <a:buNone/>
              <a:defRPr sz="600"/>
            </a:lvl9pPr>
          </a:lstStyle>
          <a:p>
            <a:pPr lvl="0"/>
            <a:r>
              <a:rPr lang="en-US"/>
              <a:t>Click to edit Master text styles</a:t>
            </a:r>
          </a:p>
        </p:txBody>
      </p:sp>
      <p:sp>
        <p:nvSpPr>
          <p:cNvPr id="5" name="Date Placeholder 3">
            <a:extLst>
              <a:ext uri="{FF2B5EF4-FFF2-40B4-BE49-F238E27FC236}">
                <a16:creationId xmlns:a16="http://schemas.microsoft.com/office/drawing/2014/main" id="{70F070C1-660B-498F-838F-2394E1F4AE1D}"/>
              </a:ext>
            </a:extLst>
          </p:cNvPr>
          <p:cNvSpPr>
            <a:spLocks noGrp="1"/>
          </p:cNvSpPr>
          <p:nvPr>
            <p:ph type="dt" sz="half" idx="10"/>
          </p:nvPr>
        </p:nvSpPr>
        <p:spPr/>
        <p:txBody>
          <a:bodyPr/>
          <a:lstStyle>
            <a:lvl1pPr>
              <a:defRPr/>
            </a:lvl1pPr>
          </a:lstStyle>
          <a:p>
            <a:pPr>
              <a:defRPr/>
            </a:pPr>
            <a:fld id="{27B650BC-DE79-484B-87B4-7256EA10D411}" type="datetimeFigureOut">
              <a:rPr lang="en-US"/>
              <a:pPr>
                <a:defRPr/>
              </a:pPr>
              <a:t>6/18/2024</a:t>
            </a:fld>
            <a:endParaRPr lang="en-US"/>
          </a:p>
        </p:txBody>
      </p:sp>
      <p:sp>
        <p:nvSpPr>
          <p:cNvPr id="6" name="Footer Placeholder 4">
            <a:extLst>
              <a:ext uri="{FF2B5EF4-FFF2-40B4-BE49-F238E27FC236}">
                <a16:creationId xmlns:a16="http://schemas.microsoft.com/office/drawing/2014/main" id="{3E0F2C24-842A-4E5D-B5C6-54AE8102CFB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2CC407F-10C1-463C-AED1-A1B0571FF579}"/>
              </a:ext>
            </a:extLst>
          </p:cNvPr>
          <p:cNvSpPr>
            <a:spLocks noGrp="1"/>
          </p:cNvSpPr>
          <p:nvPr>
            <p:ph type="sldNum" sz="quarter" idx="12"/>
          </p:nvPr>
        </p:nvSpPr>
        <p:spPr/>
        <p:txBody>
          <a:bodyPr/>
          <a:lstStyle>
            <a:lvl1pPr>
              <a:defRPr/>
            </a:lvl1pPr>
          </a:lstStyle>
          <a:p>
            <a:fld id="{71C00922-15E0-4BA3-AB65-1EC516CA809A}" type="slidenum">
              <a:rPr lang="en-GB" altLang="en-US"/>
              <a:pPr/>
              <a:t>‹#›</a:t>
            </a:fld>
            <a:endParaRPr lang="en-GB" altLang="en-US"/>
          </a:p>
        </p:txBody>
      </p:sp>
    </p:spTree>
    <p:extLst>
      <p:ext uri="{BB962C8B-B14F-4D97-AF65-F5344CB8AC3E}">
        <p14:creationId xmlns:p14="http://schemas.microsoft.com/office/powerpoint/2010/main" val="2015296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F2CC81-AD20-4558-8FA5-341F83DD2093}"/>
              </a:ext>
            </a:extLst>
          </p:cNvPr>
          <p:cNvSpPr>
            <a:spLocks noGrp="1"/>
          </p:cNvSpPr>
          <p:nvPr>
            <p:ph type="dt" sz="half" idx="10"/>
          </p:nvPr>
        </p:nvSpPr>
        <p:spPr/>
        <p:txBody>
          <a:bodyPr/>
          <a:lstStyle>
            <a:lvl1pPr>
              <a:defRPr/>
            </a:lvl1pPr>
          </a:lstStyle>
          <a:p>
            <a:pPr>
              <a:defRPr/>
            </a:pPr>
            <a:fld id="{D4E614E4-A267-4A7C-A3FB-FD08F14CF72E}" type="datetimeFigureOut">
              <a:rPr lang="en-US"/>
              <a:pPr>
                <a:defRPr/>
              </a:pPr>
              <a:t>6/18/2024</a:t>
            </a:fld>
            <a:endParaRPr lang="en-US"/>
          </a:p>
        </p:txBody>
      </p:sp>
      <p:sp>
        <p:nvSpPr>
          <p:cNvPr id="5" name="Footer Placeholder 4">
            <a:extLst>
              <a:ext uri="{FF2B5EF4-FFF2-40B4-BE49-F238E27FC236}">
                <a16:creationId xmlns:a16="http://schemas.microsoft.com/office/drawing/2014/main" id="{055019EF-8171-447E-BBDA-7C435EE4398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7F3C79F-D7C3-41D3-BF44-923A7ECE59D1}"/>
              </a:ext>
            </a:extLst>
          </p:cNvPr>
          <p:cNvSpPr>
            <a:spLocks noGrp="1"/>
          </p:cNvSpPr>
          <p:nvPr>
            <p:ph type="sldNum" sz="quarter" idx="12"/>
          </p:nvPr>
        </p:nvSpPr>
        <p:spPr/>
        <p:txBody>
          <a:bodyPr/>
          <a:lstStyle>
            <a:lvl1pPr>
              <a:defRPr/>
            </a:lvl1pPr>
          </a:lstStyle>
          <a:p>
            <a:fld id="{E892F256-AEC5-48B4-8D9C-A5D0CF8E5C0F}" type="slidenum">
              <a:rPr lang="en-GB" altLang="en-US"/>
              <a:pPr/>
              <a:t>‹#›</a:t>
            </a:fld>
            <a:endParaRPr lang="en-GB" altLang="en-US"/>
          </a:p>
        </p:txBody>
      </p:sp>
    </p:spTree>
    <p:extLst>
      <p:ext uri="{BB962C8B-B14F-4D97-AF65-F5344CB8AC3E}">
        <p14:creationId xmlns:p14="http://schemas.microsoft.com/office/powerpoint/2010/main" val="590752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3FC2B-5F32-4D3F-960D-A4F0B165DBA6}"/>
              </a:ext>
            </a:extLst>
          </p:cNvPr>
          <p:cNvSpPr>
            <a:spLocks noGrp="1"/>
          </p:cNvSpPr>
          <p:nvPr>
            <p:ph type="dt" sz="half" idx="10"/>
          </p:nvPr>
        </p:nvSpPr>
        <p:spPr/>
        <p:txBody>
          <a:bodyPr/>
          <a:lstStyle>
            <a:lvl1pPr>
              <a:defRPr/>
            </a:lvl1pPr>
          </a:lstStyle>
          <a:p>
            <a:pPr>
              <a:defRPr/>
            </a:pPr>
            <a:fld id="{77380139-E8C4-4745-950E-94D4489712A4}" type="datetimeFigureOut">
              <a:rPr lang="en-US"/>
              <a:pPr>
                <a:defRPr/>
              </a:pPr>
              <a:t>6/18/2024</a:t>
            </a:fld>
            <a:endParaRPr lang="en-US"/>
          </a:p>
        </p:txBody>
      </p:sp>
      <p:sp>
        <p:nvSpPr>
          <p:cNvPr id="5" name="Footer Placeholder 4">
            <a:extLst>
              <a:ext uri="{FF2B5EF4-FFF2-40B4-BE49-F238E27FC236}">
                <a16:creationId xmlns:a16="http://schemas.microsoft.com/office/drawing/2014/main" id="{2E5247A8-5557-4B60-8B5F-C727F5B38F9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E7250C5-F79F-4AE3-86C9-6EE68C1B4609}"/>
              </a:ext>
            </a:extLst>
          </p:cNvPr>
          <p:cNvSpPr>
            <a:spLocks noGrp="1"/>
          </p:cNvSpPr>
          <p:nvPr>
            <p:ph type="sldNum" sz="quarter" idx="12"/>
          </p:nvPr>
        </p:nvSpPr>
        <p:spPr/>
        <p:txBody>
          <a:bodyPr/>
          <a:lstStyle>
            <a:lvl1pPr>
              <a:defRPr/>
            </a:lvl1pPr>
          </a:lstStyle>
          <a:p>
            <a:fld id="{665E2223-E247-4DFC-9C04-65D654E472F8}" type="slidenum">
              <a:rPr lang="en-GB" altLang="en-US"/>
              <a:pPr/>
              <a:t>‹#›</a:t>
            </a:fld>
            <a:endParaRPr lang="en-GB" altLang="en-US"/>
          </a:p>
        </p:txBody>
      </p:sp>
    </p:spTree>
    <p:extLst>
      <p:ext uri="{BB962C8B-B14F-4D97-AF65-F5344CB8AC3E}">
        <p14:creationId xmlns:p14="http://schemas.microsoft.com/office/powerpoint/2010/main" val="23071264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3241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pPr/>
              <a:t>18/06/2024</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pPr/>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4CAECA7-9281-50A1-EC86-EB28A93D0CCB}"/>
              </a:ext>
            </a:extLst>
          </p:cNvPr>
          <p:cNvSpPr>
            <a:spLocks noGrp="1"/>
          </p:cNvSpPr>
          <p:nvPr>
            <p:ph type="title"/>
          </p:nvPr>
        </p:nvSpPr>
        <p:spPr bwMode="auto">
          <a:xfrm>
            <a:off x="304800" y="183092"/>
            <a:ext cx="5486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99C19D00-C920-09F2-B352-1CE8B04B5691}"/>
              </a:ext>
            </a:extLst>
          </p:cNvPr>
          <p:cNvSpPr>
            <a:spLocks noGrp="1"/>
          </p:cNvSpPr>
          <p:nvPr>
            <p:ph type="body" idx="1"/>
          </p:nvPr>
        </p:nvSpPr>
        <p:spPr bwMode="auto">
          <a:xfrm>
            <a:off x="304800" y="1066800"/>
            <a:ext cx="5486400" cy="301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9C8A8379-67DF-3456-4242-4D31621B4230}"/>
              </a:ext>
            </a:extLst>
          </p:cNvPr>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eaLnBrk="1" fontAlgn="auto" hangingPunct="1">
              <a:spcBef>
                <a:spcPts val="0"/>
              </a:spcBef>
              <a:spcAft>
                <a:spcPts val="0"/>
              </a:spcAft>
              <a:defRPr sz="800">
                <a:solidFill>
                  <a:schemeClr val="tx1">
                    <a:tint val="75000"/>
                  </a:schemeClr>
                </a:solidFill>
                <a:latin typeface="+mn-lt"/>
              </a:defRPr>
            </a:lvl1pPr>
          </a:lstStyle>
          <a:p>
            <a:pPr>
              <a:defRPr/>
            </a:pPr>
            <a:fld id="{0D0AEE1E-DFA8-4008-A144-958E5555471A}" type="datetimeFigureOut">
              <a:rPr lang="en-US"/>
              <a:pPr>
                <a:defRPr/>
              </a:pPr>
              <a:t>6/18/2024</a:t>
            </a:fld>
            <a:endParaRPr lang="en-US"/>
          </a:p>
        </p:txBody>
      </p:sp>
      <p:sp>
        <p:nvSpPr>
          <p:cNvPr id="5" name="Footer Placeholder 4">
            <a:extLst>
              <a:ext uri="{FF2B5EF4-FFF2-40B4-BE49-F238E27FC236}">
                <a16:creationId xmlns:a16="http://schemas.microsoft.com/office/drawing/2014/main" id="{E56205E7-B6D1-CBD6-7377-C2FD07456F43}"/>
              </a:ext>
            </a:extLst>
          </p:cNvPr>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eaLnBrk="1" fontAlgn="auto" hangingPunct="1">
              <a:spcBef>
                <a:spcPts val="0"/>
              </a:spcBef>
              <a:spcAft>
                <a:spcPts val="0"/>
              </a:spcAft>
              <a:defRPr sz="8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37BFB4E3-76F7-9BC2-5F5B-6F73BDBB4B4E}"/>
              </a:ext>
            </a:extLst>
          </p:cNvPr>
          <p:cNvSpPr>
            <a:spLocks noGrp="1"/>
          </p:cNvSpPr>
          <p:nvPr>
            <p:ph type="sldNum" sz="quarter" idx="4"/>
          </p:nvPr>
        </p:nvSpPr>
        <p:spPr>
          <a:xfrm>
            <a:off x="4368800" y="4237567"/>
            <a:ext cx="1422400" cy="24341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800">
                <a:solidFill>
                  <a:srgbClr val="898989"/>
                </a:solidFill>
              </a:defRPr>
            </a:lvl1pPr>
          </a:lstStyle>
          <a:p>
            <a:pPr>
              <a:defRPr/>
            </a:pPr>
            <a:fld id="{70F82F00-92BB-4611-84E5-F3DC1C817DEA}" type="slidenum">
              <a:rPr lang="en-GB" altLang="en-US"/>
              <a:pPr>
                <a:defRPr/>
              </a:pPr>
              <a:t>‹#›</a:t>
            </a:fld>
            <a:endParaRPr lang="en-GB" altLang="en-US"/>
          </a:p>
        </p:txBody>
      </p:sp>
    </p:spTree>
    <p:extLst>
      <p:ext uri="{BB962C8B-B14F-4D97-AF65-F5344CB8AC3E}">
        <p14:creationId xmlns:p14="http://schemas.microsoft.com/office/powerpoint/2010/main" val="404443601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76" r:id="rId12"/>
  </p:sldLayoutIdLst>
  <p:txStyles>
    <p:titleStyle>
      <a:lvl1pPr algn="ctr" rtl="0" eaLnBrk="1" fontAlgn="base" hangingPunct="1">
        <a:spcBef>
          <a:spcPct val="0"/>
        </a:spcBef>
        <a:spcAft>
          <a:spcPct val="0"/>
        </a:spcAft>
        <a:defRPr sz="2933" kern="1200">
          <a:solidFill>
            <a:schemeClr val="tx1"/>
          </a:solidFill>
          <a:latin typeface="+mj-lt"/>
          <a:ea typeface="+mj-ea"/>
          <a:cs typeface="+mj-cs"/>
        </a:defRPr>
      </a:lvl1pPr>
      <a:lvl2pPr algn="ctr" rtl="0" eaLnBrk="1" fontAlgn="base" hangingPunct="1">
        <a:spcBef>
          <a:spcPct val="0"/>
        </a:spcBef>
        <a:spcAft>
          <a:spcPct val="0"/>
        </a:spcAft>
        <a:defRPr sz="2933">
          <a:solidFill>
            <a:schemeClr val="tx1"/>
          </a:solidFill>
          <a:latin typeface="Avenir Black" panose="020B0803020203020204" pitchFamily="34" charset="0"/>
        </a:defRPr>
      </a:lvl2pPr>
      <a:lvl3pPr algn="ctr" rtl="0" eaLnBrk="1" fontAlgn="base" hangingPunct="1">
        <a:spcBef>
          <a:spcPct val="0"/>
        </a:spcBef>
        <a:spcAft>
          <a:spcPct val="0"/>
        </a:spcAft>
        <a:defRPr sz="2933">
          <a:solidFill>
            <a:schemeClr val="tx1"/>
          </a:solidFill>
          <a:latin typeface="Avenir Black" panose="020B0803020203020204" pitchFamily="34" charset="0"/>
        </a:defRPr>
      </a:lvl3pPr>
      <a:lvl4pPr algn="ctr" rtl="0" eaLnBrk="1" fontAlgn="base" hangingPunct="1">
        <a:spcBef>
          <a:spcPct val="0"/>
        </a:spcBef>
        <a:spcAft>
          <a:spcPct val="0"/>
        </a:spcAft>
        <a:defRPr sz="2933">
          <a:solidFill>
            <a:schemeClr val="tx1"/>
          </a:solidFill>
          <a:latin typeface="Avenir Black" panose="020B0803020203020204" pitchFamily="34" charset="0"/>
        </a:defRPr>
      </a:lvl4pPr>
      <a:lvl5pPr algn="ctr" rtl="0" eaLnBrk="1" fontAlgn="base" hangingPunct="1">
        <a:spcBef>
          <a:spcPct val="0"/>
        </a:spcBef>
        <a:spcAft>
          <a:spcPct val="0"/>
        </a:spcAft>
        <a:defRPr sz="2933">
          <a:solidFill>
            <a:schemeClr val="tx1"/>
          </a:solidFill>
          <a:latin typeface="Avenir Black" panose="020B0803020203020204" pitchFamily="34" charset="0"/>
        </a:defRPr>
      </a:lvl5pPr>
      <a:lvl6pPr marL="304815" algn="ctr" rtl="0" eaLnBrk="1" fontAlgn="base" hangingPunct="1">
        <a:spcBef>
          <a:spcPct val="0"/>
        </a:spcBef>
        <a:spcAft>
          <a:spcPct val="0"/>
        </a:spcAft>
        <a:defRPr sz="2933">
          <a:solidFill>
            <a:schemeClr val="tx1"/>
          </a:solidFill>
          <a:latin typeface="Calibri" panose="020F0502020204030204" pitchFamily="34" charset="0"/>
        </a:defRPr>
      </a:lvl6pPr>
      <a:lvl7pPr marL="609630" algn="ctr" rtl="0" eaLnBrk="1" fontAlgn="base" hangingPunct="1">
        <a:spcBef>
          <a:spcPct val="0"/>
        </a:spcBef>
        <a:spcAft>
          <a:spcPct val="0"/>
        </a:spcAft>
        <a:defRPr sz="2933">
          <a:solidFill>
            <a:schemeClr val="tx1"/>
          </a:solidFill>
          <a:latin typeface="Calibri" panose="020F0502020204030204" pitchFamily="34" charset="0"/>
        </a:defRPr>
      </a:lvl7pPr>
      <a:lvl8pPr marL="914446" algn="ctr" rtl="0" eaLnBrk="1" fontAlgn="base" hangingPunct="1">
        <a:spcBef>
          <a:spcPct val="0"/>
        </a:spcBef>
        <a:spcAft>
          <a:spcPct val="0"/>
        </a:spcAft>
        <a:defRPr sz="2933">
          <a:solidFill>
            <a:schemeClr val="tx1"/>
          </a:solidFill>
          <a:latin typeface="Calibri" panose="020F0502020204030204" pitchFamily="34" charset="0"/>
        </a:defRPr>
      </a:lvl8pPr>
      <a:lvl9pPr marL="1219261" algn="ctr" rtl="0" eaLnBrk="1" fontAlgn="base" hangingPunct="1">
        <a:spcBef>
          <a:spcPct val="0"/>
        </a:spcBef>
        <a:spcAft>
          <a:spcPct val="0"/>
        </a:spcAft>
        <a:defRPr sz="2933">
          <a:solidFill>
            <a:schemeClr val="tx1"/>
          </a:solidFill>
          <a:latin typeface="Calibri" panose="020F0502020204030204" pitchFamily="34" charset="0"/>
        </a:defRPr>
      </a:lvl9pPr>
    </p:titleStyle>
    <p:bodyStyle>
      <a:lvl1pPr marL="228611" indent="-228611" algn="l" rtl="0" eaLnBrk="1" fontAlgn="base" hangingPunct="1">
        <a:spcBef>
          <a:spcPct val="20000"/>
        </a:spcBef>
        <a:spcAft>
          <a:spcPct val="0"/>
        </a:spcAft>
        <a:buFont typeface="Arial" panose="020B0604020202020204" pitchFamily="34" charset="0"/>
        <a:buChar char="•"/>
        <a:defRPr sz="2133" kern="1200">
          <a:solidFill>
            <a:schemeClr val="tx1"/>
          </a:solidFill>
          <a:latin typeface="+mn-lt"/>
          <a:ea typeface="+mn-ea"/>
          <a:cs typeface="+mn-cs"/>
        </a:defRPr>
      </a:lvl1pPr>
      <a:lvl2pPr marL="495325" indent="-190510" algn="l" rtl="0" eaLnBrk="1" fontAlgn="base" hangingPunct="1">
        <a:spcBef>
          <a:spcPct val="20000"/>
        </a:spcBef>
        <a:spcAft>
          <a:spcPct val="0"/>
        </a:spcAft>
        <a:buFont typeface="Arial" panose="020B0604020202020204" pitchFamily="34" charset="0"/>
        <a:buChar char="–"/>
        <a:defRPr sz="1867" kern="1200">
          <a:solidFill>
            <a:schemeClr val="tx1"/>
          </a:solidFill>
          <a:latin typeface="+mn-lt"/>
          <a:ea typeface="+mn-ea"/>
          <a:cs typeface="+mn-cs"/>
        </a:defRPr>
      </a:lvl2pPr>
      <a:lvl3pPr marL="762038" indent="-152408" algn="l" rtl="0" eaLnBrk="1" fontAlgn="base" hangingPunct="1">
        <a:spcBef>
          <a:spcPct val="20000"/>
        </a:spcBef>
        <a:spcAft>
          <a:spcPct val="0"/>
        </a:spcAft>
        <a:buFont typeface="Arial" panose="020B0604020202020204" pitchFamily="34" charset="0"/>
        <a:buChar char="•"/>
        <a:defRPr sz="1600" kern="1200">
          <a:solidFill>
            <a:schemeClr val="tx1"/>
          </a:solidFill>
          <a:latin typeface="+mn-lt"/>
          <a:ea typeface="+mn-ea"/>
          <a:cs typeface="+mn-cs"/>
        </a:defRPr>
      </a:lvl3pPr>
      <a:lvl4pPr marL="1066853" indent="-152408" algn="l" rtl="0" eaLnBrk="1" fontAlgn="base" hangingPunct="1">
        <a:spcBef>
          <a:spcPct val="20000"/>
        </a:spcBef>
        <a:spcAft>
          <a:spcPct val="0"/>
        </a:spcAft>
        <a:buFont typeface="Arial" panose="020B0604020202020204" pitchFamily="34" charset="0"/>
        <a:buChar char="–"/>
        <a:defRPr sz="1333" kern="1200">
          <a:solidFill>
            <a:schemeClr val="tx1"/>
          </a:solidFill>
          <a:latin typeface="+mn-lt"/>
          <a:ea typeface="+mn-ea"/>
          <a:cs typeface="+mn-cs"/>
        </a:defRPr>
      </a:lvl4pPr>
      <a:lvl5pPr marL="1371669" indent="-152408" algn="l" rtl="0" eaLnBrk="1" fontAlgn="base" hangingPunct="1">
        <a:spcBef>
          <a:spcPct val="20000"/>
        </a:spcBef>
        <a:spcAft>
          <a:spcPct val="0"/>
        </a:spcAft>
        <a:buFont typeface="Arial" panose="020B0604020202020204"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41548D0-162D-4385-B4CD-98BE8DE56DA6}"/>
              </a:ext>
            </a:extLst>
          </p:cNvPr>
          <p:cNvSpPr>
            <a:spLocks noGrp="1"/>
          </p:cNvSpPr>
          <p:nvPr>
            <p:ph type="title"/>
          </p:nvPr>
        </p:nvSpPr>
        <p:spPr bwMode="auto">
          <a:xfrm>
            <a:off x="304800" y="183092"/>
            <a:ext cx="5486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783FD845-A43F-4CF6-86BE-38D8E295A6A4}"/>
              </a:ext>
            </a:extLst>
          </p:cNvPr>
          <p:cNvSpPr>
            <a:spLocks noGrp="1"/>
          </p:cNvSpPr>
          <p:nvPr>
            <p:ph type="body" idx="1"/>
          </p:nvPr>
        </p:nvSpPr>
        <p:spPr bwMode="auto">
          <a:xfrm>
            <a:off x="304800" y="1066801"/>
            <a:ext cx="5486400" cy="301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87B8DAC6-80D2-4140-BB91-FF0EEBC3512E}"/>
              </a:ext>
            </a:extLst>
          </p:cNvPr>
          <p:cNvSpPr>
            <a:spLocks noGrp="1"/>
          </p:cNvSpPr>
          <p:nvPr>
            <p:ph type="dt" sz="half" idx="2"/>
          </p:nvPr>
        </p:nvSpPr>
        <p:spPr>
          <a:xfrm>
            <a:off x="304800" y="4237568"/>
            <a:ext cx="1422400" cy="243417"/>
          </a:xfrm>
          <a:prstGeom prst="rect">
            <a:avLst/>
          </a:prstGeom>
        </p:spPr>
        <p:txBody>
          <a:bodyPr vert="horz" lIns="91440" tIns="45720" rIns="91440" bIns="45720" rtlCol="0" anchor="ctr"/>
          <a:lstStyle>
            <a:lvl1pPr algn="l" eaLnBrk="1" fontAlgn="auto" hangingPunct="1">
              <a:spcBef>
                <a:spcPts val="0"/>
              </a:spcBef>
              <a:spcAft>
                <a:spcPts val="0"/>
              </a:spcAft>
              <a:defRPr sz="800" smtClean="0">
                <a:solidFill>
                  <a:schemeClr val="tx1">
                    <a:tint val="75000"/>
                  </a:schemeClr>
                </a:solidFill>
                <a:latin typeface="+mn-lt"/>
              </a:defRPr>
            </a:lvl1pPr>
          </a:lstStyle>
          <a:p>
            <a:pPr>
              <a:defRPr/>
            </a:pPr>
            <a:fld id="{88CB6751-B34C-4F79-AE8C-AD23CC3602C7}" type="datetimeFigureOut">
              <a:rPr lang="en-US"/>
              <a:pPr>
                <a:defRPr/>
              </a:pPr>
              <a:t>6/18/2024</a:t>
            </a:fld>
            <a:endParaRPr lang="en-US"/>
          </a:p>
        </p:txBody>
      </p:sp>
      <p:sp>
        <p:nvSpPr>
          <p:cNvPr id="5" name="Footer Placeholder 4">
            <a:extLst>
              <a:ext uri="{FF2B5EF4-FFF2-40B4-BE49-F238E27FC236}">
                <a16:creationId xmlns:a16="http://schemas.microsoft.com/office/drawing/2014/main" id="{17B8C15F-E737-45F0-B20F-102E1AFE6D41}"/>
              </a:ext>
            </a:extLst>
          </p:cNvPr>
          <p:cNvSpPr>
            <a:spLocks noGrp="1"/>
          </p:cNvSpPr>
          <p:nvPr>
            <p:ph type="ftr" sz="quarter" idx="3"/>
          </p:nvPr>
        </p:nvSpPr>
        <p:spPr>
          <a:xfrm>
            <a:off x="2082800" y="4237568"/>
            <a:ext cx="1930400" cy="243417"/>
          </a:xfrm>
          <a:prstGeom prst="rect">
            <a:avLst/>
          </a:prstGeom>
        </p:spPr>
        <p:txBody>
          <a:bodyPr vert="horz" lIns="91440" tIns="45720" rIns="91440" bIns="45720" rtlCol="0" anchor="ctr"/>
          <a:lstStyle>
            <a:lvl1pPr algn="ctr" eaLnBrk="1" fontAlgn="auto" hangingPunct="1">
              <a:spcBef>
                <a:spcPts val="0"/>
              </a:spcBef>
              <a:spcAft>
                <a:spcPts val="0"/>
              </a:spcAft>
              <a:defRPr sz="8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1AAC0177-D569-4838-A9CE-A68D638AA45B}"/>
              </a:ext>
            </a:extLst>
          </p:cNvPr>
          <p:cNvSpPr>
            <a:spLocks noGrp="1"/>
          </p:cNvSpPr>
          <p:nvPr>
            <p:ph type="sldNum" sz="quarter" idx="4"/>
          </p:nvPr>
        </p:nvSpPr>
        <p:spPr>
          <a:xfrm>
            <a:off x="4368800" y="4237568"/>
            <a:ext cx="1422400" cy="24341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800">
                <a:solidFill>
                  <a:srgbClr val="898989"/>
                </a:solidFill>
              </a:defRPr>
            </a:lvl1pPr>
          </a:lstStyle>
          <a:p>
            <a:fld id="{9852EF8A-622F-42C2-8B98-67BAB2FDC25B}" type="slidenum">
              <a:rPr lang="en-GB" altLang="en-US"/>
              <a:pPr/>
              <a:t>‹#›</a:t>
            </a:fld>
            <a:endParaRPr lang="en-GB" altLang="en-US"/>
          </a:p>
        </p:txBody>
      </p:sp>
    </p:spTree>
    <p:extLst>
      <p:ext uri="{BB962C8B-B14F-4D97-AF65-F5344CB8AC3E}">
        <p14:creationId xmlns:p14="http://schemas.microsoft.com/office/powerpoint/2010/main" val="42256386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ctr" rtl="0" eaLnBrk="1" fontAlgn="base" hangingPunct="1">
        <a:spcBef>
          <a:spcPct val="0"/>
        </a:spcBef>
        <a:spcAft>
          <a:spcPct val="0"/>
        </a:spcAft>
        <a:defRPr sz="2933" kern="1200">
          <a:solidFill>
            <a:schemeClr val="tx1"/>
          </a:solidFill>
          <a:latin typeface="+mj-lt"/>
          <a:ea typeface="+mj-ea"/>
          <a:cs typeface="+mj-cs"/>
        </a:defRPr>
      </a:lvl1pPr>
      <a:lvl2pPr algn="ctr" rtl="0" eaLnBrk="1" fontAlgn="base" hangingPunct="1">
        <a:spcBef>
          <a:spcPct val="0"/>
        </a:spcBef>
        <a:spcAft>
          <a:spcPct val="0"/>
        </a:spcAft>
        <a:defRPr sz="2933">
          <a:solidFill>
            <a:schemeClr val="tx1"/>
          </a:solidFill>
          <a:latin typeface="Calibri" panose="020F0502020204030204" pitchFamily="34" charset="0"/>
        </a:defRPr>
      </a:lvl2pPr>
      <a:lvl3pPr algn="ctr" rtl="0" eaLnBrk="1" fontAlgn="base" hangingPunct="1">
        <a:spcBef>
          <a:spcPct val="0"/>
        </a:spcBef>
        <a:spcAft>
          <a:spcPct val="0"/>
        </a:spcAft>
        <a:defRPr sz="2933">
          <a:solidFill>
            <a:schemeClr val="tx1"/>
          </a:solidFill>
          <a:latin typeface="Calibri" panose="020F0502020204030204" pitchFamily="34" charset="0"/>
        </a:defRPr>
      </a:lvl3pPr>
      <a:lvl4pPr algn="ctr" rtl="0" eaLnBrk="1" fontAlgn="base" hangingPunct="1">
        <a:spcBef>
          <a:spcPct val="0"/>
        </a:spcBef>
        <a:spcAft>
          <a:spcPct val="0"/>
        </a:spcAft>
        <a:defRPr sz="2933">
          <a:solidFill>
            <a:schemeClr val="tx1"/>
          </a:solidFill>
          <a:latin typeface="Calibri" panose="020F0502020204030204" pitchFamily="34" charset="0"/>
        </a:defRPr>
      </a:lvl4pPr>
      <a:lvl5pPr algn="ctr" rtl="0" eaLnBrk="1" fontAlgn="base" hangingPunct="1">
        <a:spcBef>
          <a:spcPct val="0"/>
        </a:spcBef>
        <a:spcAft>
          <a:spcPct val="0"/>
        </a:spcAft>
        <a:defRPr sz="2933">
          <a:solidFill>
            <a:schemeClr val="tx1"/>
          </a:solidFill>
          <a:latin typeface="Calibri" panose="020F0502020204030204" pitchFamily="34" charset="0"/>
        </a:defRPr>
      </a:lvl5pPr>
      <a:lvl6pPr marL="304831" algn="ctr" rtl="0" eaLnBrk="1" fontAlgn="base" hangingPunct="1">
        <a:spcBef>
          <a:spcPct val="0"/>
        </a:spcBef>
        <a:spcAft>
          <a:spcPct val="0"/>
        </a:spcAft>
        <a:defRPr sz="2933">
          <a:solidFill>
            <a:schemeClr val="tx1"/>
          </a:solidFill>
          <a:latin typeface="Calibri" panose="020F0502020204030204" pitchFamily="34" charset="0"/>
        </a:defRPr>
      </a:lvl6pPr>
      <a:lvl7pPr marL="609660" algn="ctr" rtl="0" eaLnBrk="1" fontAlgn="base" hangingPunct="1">
        <a:spcBef>
          <a:spcPct val="0"/>
        </a:spcBef>
        <a:spcAft>
          <a:spcPct val="0"/>
        </a:spcAft>
        <a:defRPr sz="2933">
          <a:solidFill>
            <a:schemeClr val="tx1"/>
          </a:solidFill>
          <a:latin typeface="Calibri" panose="020F0502020204030204" pitchFamily="34" charset="0"/>
        </a:defRPr>
      </a:lvl7pPr>
      <a:lvl8pPr marL="914492" algn="ctr" rtl="0" eaLnBrk="1" fontAlgn="base" hangingPunct="1">
        <a:spcBef>
          <a:spcPct val="0"/>
        </a:spcBef>
        <a:spcAft>
          <a:spcPct val="0"/>
        </a:spcAft>
        <a:defRPr sz="2933">
          <a:solidFill>
            <a:schemeClr val="tx1"/>
          </a:solidFill>
          <a:latin typeface="Calibri" panose="020F0502020204030204" pitchFamily="34" charset="0"/>
        </a:defRPr>
      </a:lvl8pPr>
      <a:lvl9pPr marL="1219322" algn="ctr" rtl="0" eaLnBrk="1" fontAlgn="base" hangingPunct="1">
        <a:spcBef>
          <a:spcPct val="0"/>
        </a:spcBef>
        <a:spcAft>
          <a:spcPct val="0"/>
        </a:spcAft>
        <a:defRPr sz="2933">
          <a:solidFill>
            <a:schemeClr val="tx1"/>
          </a:solidFill>
          <a:latin typeface="Calibri" panose="020F0502020204030204" pitchFamily="34" charset="0"/>
        </a:defRPr>
      </a:lvl9pPr>
    </p:titleStyle>
    <p:bodyStyle>
      <a:lvl1pPr marL="228623" indent="-228623" algn="l" rtl="0" eaLnBrk="1" fontAlgn="base" hangingPunct="1">
        <a:spcBef>
          <a:spcPct val="20000"/>
        </a:spcBef>
        <a:spcAft>
          <a:spcPct val="0"/>
        </a:spcAft>
        <a:buFont typeface="Arial" panose="020B0604020202020204" pitchFamily="34" charset="0"/>
        <a:buChar char="•"/>
        <a:defRPr sz="2133" kern="1200">
          <a:solidFill>
            <a:schemeClr val="tx1"/>
          </a:solidFill>
          <a:latin typeface="+mn-lt"/>
          <a:ea typeface="+mn-ea"/>
          <a:cs typeface="+mn-cs"/>
        </a:defRPr>
      </a:lvl1pPr>
      <a:lvl2pPr marL="495350" indent="-190520" algn="l" rtl="0" eaLnBrk="1" fontAlgn="base" hangingPunct="1">
        <a:spcBef>
          <a:spcPct val="20000"/>
        </a:spcBef>
        <a:spcAft>
          <a:spcPct val="0"/>
        </a:spcAft>
        <a:buFont typeface="Arial" panose="020B0604020202020204" pitchFamily="34" charset="0"/>
        <a:buChar char="–"/>
        <a:defRPr sz="1867" kern="1200">
          <a:solidFill>
            <a:schemeClr val="tx1"/>
          </a:solidFill>
          <a:latin typeface="+mn-lt"/>
          <a:ea typeface="+mn-ea"/>
          <a:cs typeface="+mn-cs"/>
        </a:defRPr>
      </a:lvl2pPr>
      <a:lvl3pPr marL="762076" indent="-152416" algn="l" rtl="0" eaLnBrk="1" fontAlgn="base" hangingPunct="1">
        <a:spcBef>
          <a:spcPct val="20000"/>
        </a:spcBef>
        <a:spcAft>
          <a:spcPct val="0"/>
        </a:spcAft>
        <a:buFont typeface="Arial" panose="020B0604020202020204" pitchFamily="34" charset="0"/>
        <a:buChar char="•"/>
        <a:defRPr sz="1600" kern="1200">
          <a:solidFill>
            <a:schemeClr val="tx1"/>
          </a:solidFill>
          <a:latin typeface="+mn-lt"/>
          <a:ea typeface="+mn-ea"/>
          <a:cs typeface="+mn-cs"/>
        </a:defRPr>
      </a:lvl3pPr>
      <a:lvl4pPr marL="1066907" indent="-152416" algn="l" rtl="0" eaLnBrk="1" fontAlgn="base" hangingPunct="1">
        <a:spcBef>
          <a:spcPct val="20000"/>
        </a:spcBef>
        <a:spcAft>
          <a:spcPct val="0"/>
        </a:spcAft>
        <a:buFont typeface="Arial" panose="020B0604020202020204" pitchFamily="34" charset="0"/>
        <a:buChar char="–"/>
        <a:defRPr sz="1333" kern="1200">
          <a:solidFill>
            <a:schemeClr val="tx1"/>
          </a:solidFill>
          <a:latin typeface="+mn-lt"/>
          <a:ea typeface="+mn-ea"/>
          <a:cs typeface="+mn-cs"/>
        </a:defRPr>
      </a:lvl4pPr>
      <a:lvl5pPr marL="1371738" indent="-152416" algn="l" rtl="0" eaLnBrk="1" fontAlgn="base" hangingPunct="1">
        <a:spcBef>
          <a:spcPct val="20000"/>
        </a:spcBef>
        <a:spcAft>
          <a:spcPct val="0"/>
        </a:spcAft>
        <a:buFont typeface="Arial" panose="020B0604020202020204" pitchFamily="34" charset="0"/>
        <a:buChar char="»"/>
        <a:defRPr sz="1333" kern="1200">
          <a:solidFill>
            <a:schemeClr val="tx1"/>
          </a:solidFill>
          <a:latin typeface="+mn-lt"/>
          <a:ea typeface="+mn-ea"/>
          <a:cs typeface="+mn-cs"/>
        </a:defRPr>
      </a:lvl5pPr>
      <a:lvl6pPr marL="1676568"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398"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228"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1060"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60" rtl="0" eaLnBrk="1" latinLnBrk="0" hangingPunct="1">
        <a:defRPr sz="1200" kern="1200">
          <a:solidFill>
            <a:schemeClr val="tx1"/>
          </a:solidFill>
          <a:latin typeface="+mn-lt"/>
          <a:ea typeface="+mn-ea"/>
          <a:cs typeface="+mn-cs"/>
        </a:defRPr>
      </a:lvl1pPr>
      <a:lvl2pPr marL="304831" algn="l" defTabSz="609660" rtl="0" eaLnBrk="1" latinLnBrk="0" hangingPunct="1">
        <a:defRPr sz="1200" kern="1200">
          <a:solidFill>
            <a:schemeClr val="tx1"/>
          </a:solidFill>
          <a:latin typeface="+mn-lt"/>
          <a:ea typeface="+mn-ea"/>
          <a:cs typeface="+mn-cs"/>
        </a:defRPr>
      </a:lvl2pPr>
      <a:lvl3pPr marL="609660" algn="l" defTabSz="609660" rtl="0" eaLnBrk="1" latinLnBrk="0" hangingPunct="1">
        <a:defRPr sz="1200" kern="1200">
          <a:solidFill>
            <a:schemeClr val="tx1"/>
          </a:solidFill>
          <a:latin typeface="+mn-lt"/>
          <a:ea typeface="+mn-ea"/>
          <a:cs typeface="+mn-cs"/>
        </a:defRPr>
      </a:lvl3pPr>
      <a:lvl4pPr marL="914492" algn="l" defTabSz="609660" rtl="0" eaLnBrk="1" latinLnBrk="0" hangingPunct="1">
        <a:defRPr sz="1200" kern="1200">
          <a:solidFill>
            <a:schemeClr val="tx1"/>
          </a:solidFill>
          <a:latin typeface="+mn-lt"/>
          <a:ea typeface="+mn-ea"/>
          <a:cs typeface="+mn-cs"/>
        </a:defRPr>
      </a:lvl4pPr>
      <a:lvl5pPr marL="1219322" algn="l" defTabSz="609660" rtl="0" eaLnBrk="1" latinLnBrk="0" hangingPunct="1">
        <a:defRPr sz="1200" kern="1200">
          <a:solidFill>
            <a:schemeClr val="tx1"/>
          </a:solidFill>
          <a:latin typeface="+mn-lt"/>
          <a:ea typeface="+mn-ea"/>
          <a:cs typeface="+mn-cs"/>
        </a:defRPr>
      </a:lvl5pPr>
      <a:lvl6pPr marL="1524152" algn="l" defTabSz="609660" rtl="0" eaLnBrk="1" latinLnBrk="0" hangingPunct="1">
        <a:defRPr sz="1200" kern="1200">
          <a:solidFill>
            <a:schemeClr val="tx1"/>
          </a:solidFill>
          <a:latin typeface="+mn-lt"/>
          <a:ea typeface="+mn-ea"/>
          <a:cs typeface="+mn-cs"/>
        </a:defRPr>
      </a:lvl6pPr>
      <a:lvl7pPr marL="1828983" algn="l" defTabSz="609660" rtl="0" eaLnBrk="1" latinLnBrk="0" hangingPunct="1">
        <a:defRPr sz="1200" kern="1200">
          <a:solidFill>
            <a:schemeClr val="tx1"/>
          </a:solidFill>
          <a:latin typeface="+mn-lt"/>
          <a:ea typeface="+mn-ea"/>
          <a:cs typeface="+mn-cs"/>
        </a:defRPr>
      </a:lvl7pPr>
      <a:lvl8pPr marL="2133814" algn="l" defTabSz="609660" rtl="0" eaLnBrk="1" latinLnBrk="0" hangingPunct="1">
        <a:defRPr sz="1200" kern="1200">
          <a:solidFill>
            <a:schemeClr val="tx1"/>
          </a:solidFill>
          <a:latin typeface="+mn-lt"/>
          <a:ea typeface="+mn-ea"/>
          <a:cs typeface="+mn-cs"/>
        </a:defRPr>
      </a:lvl8pPr>
      <a:lvl9pPr marL="2438644" algn="l" defTabSz="60966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microsoft.com/office/2007/relationships/hdphoto" Target="../media/hdphoto1.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sv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7.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26.pn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microsoft.com/office/2007/relationships/hdphoto" Target="../media/hdphoto1.wdp"/><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11" y="2923441"/>
            <a:ext cx="10515600" cy="1325563"/>
          </a:xfrm>
        </p:spPr>
        <p:txBody>
          <a:bodyPr/>
          <a:lstStyle/>
          <a:p>
            <a:r>
              <a:rPr lang="en-GB" dirty="0"/>
              <a:t>Embracing innovation and thinking differently to improve outcomes and maximise resource.</a:t>
            </a:r>
            <a:endParaRPr lang="en-US" dirty="0"/>
          </a:p>
        </p:txBody>
      </p:sp>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1451"/>
            <a:ext cx="10515600" cy="871538"/>
          </a:xfrm>
        </p:spPr>
        <p:txBody>
          <a:bodyPr>
            <a:normAutofit/>
          </a:bodyPr>
          <a:lstStyle/>
          <a:p>
            <a:r>
              <a:rPr lang="en-GB" b="1" dirty="0">
                <a:solidFill>
                  <a:srgbClr val="261EC6"/>
                </a:solidFill>
              </a:rPr>
              <a:t>Speakers</a:t>
            </a:r>
          </a:p>
        </p:txBody>
      </p:sp>
      <p:pic>
        <p:nvPicPr>
          <p:cNvPr id="4" name="Picture 3" descr="Katie"/>
          <p:cNvPicPr/>
          <p:nvPr/>
        </p:nvPicPr>
        <p:blipFill>
          <a:blip r:embed="rId2" cstate="print"/>
          <a:srcRect/>
          <a:stretch>
            <a:fillRect/>
          </a:stretch>
        </p:blipFill>
        <p:spPr bwMode="auto">
          <a:xfrm>
            <a:off x="346711" y="2357454"/>
            <a:ext cx="1824990" cy="1428752"/>
          </a:xfrm>
          <a:prstGeom prst="rect">
            <a:avLst/>
          </a:prstGeom>
          <a:noFill/>
          <a:ln w="9525">
            <a:solidFill>
              <a:srgbClr val="261EC6"/>
            </a:solidFill>
            <a:miter lim="800000"/>
            <a:headEnd/>
            <a:tailEnd/>
          </a:ln>
        </p:spPr>
      </p:pic>
      <p:pic>
        <p:nvPicPr>
          <p:cNvPr id="5" name="Picture 4" descr="Barbara Annw"/>
          <p:cNvPicPr/>
          <p:nvPr/>
        </p:nvPicPr>
        <p:blipFill>
          <a:blip r:embed="rId3" cstate="print"/>
          <a:srcRect/>
          <a:stretch>
            <a:fillRect/>
          </a:stretch>
        </p:blipFill>
        <p:spPr bwMode="auto">
          <a:xfrm>
            <a:off x="342137" y="3839409"/>
            <a:ext cx="1843850" cy="1432688"/>
          </a:xfrm>
          <a:prstGeom prst="rect">
            <a:avLst/>
          </a:prstGeom>
          <a:noFill/>
          <a:ln w="9525">
            <a:solidFill>
              <a:srgbClr val="261EC6"/>
            </a:solidFill>
            <a:miter lim="800000"/>
            <a:headEnd/>
            <a:tailEnd/>
          </a:ln>
        </p:spPr>
      </p:pic>
      <p:pic>
        <p:nvPicPr>
          <p:cNvPr id="6" name="Picture 5" descr="photo"/>
          <p:cNvPicPr/>
          <p:nvPr/>
        </p:nvPicPr>
        <p:blipFill>
          <a:blip r:embed="rId4" cstate="print"/>
          <a:srcRect/>
          <a:stretch>
            <a:fillRect/>
          </a:stretch>
        </p:blipFill>
        <p:spPr bwMode="auto">
          <a:xfrm>
            <a:off x="329818" y="5341878"/>
            <a:ext cx="1856170" cy="1430402"/>
          </a:xfrm>
          <a:prstGeom prst="rect">
            <a:avLst/>
          </a:prstGeom>
          <a:noFill/>
          <a:ln w="9525">
            <a:solidFill>
              <a:srgbClr val="261EC6"/>
            </a:solidFill>
            <a:miter lim="800000"/>
            <a:headEnd/>
            <a:tailEnd/>
          </a:ln>
        </p:spPr>
      </p:pic>
      <p:pic>
        <p:nvPicPr>
          <p:cNvPr id="11" name="Picture 10" descr="Louisa"/>
          <p:cNvPicPr/>
          <p:nvPr/>
        </p:nvPicPr>
        <p:blipFill>
          <a:blip r:embed="rId5" cstate="print"/>
          <a:srcRect/>
          <a:stretch>
            <a:fillRect/>
          </a:stretch>
        </p:blipFill>
        <p:spPr bwMode="auto">
          <a:xfrm>
            <a:off x="314326" y="852496"/>
            <a:ext cx="1857375" cy="1447800"/>
          </a:xfrm>
          <a:prstGeom prst="rect">
            <a:avLst/>
          </a:prstGeom>
          <a:noFill/>
          <a:ln w="9525">
            <a:solidFill>
              <a:srgbClr val="261EC6"/>
            </a:solidFill>
            <a:miter lim="800000"/>
            <a:headEnd/>
            <a:tailEnd/>
          </a:ln>
        </p:spPr>
      </p:pic>
      <p:sp>
        <p:nvSpPr>
          <p:cNvPr id="12" name="TextBox 11"/>
          <p:cNvSpPr txBox="1"/>
          <p:nvPr/>
        </p:nvSpPr>
        <p:spPr>
          <a:xfrm>
            <a:off x="2628900" y="1000125"/>
            <a:ext cx="7772400" cy="1200329"/>
          </a:xfrm>
          <a:prstGeom prst="rect">
            <a:avLst/>
          </a:prstGeom>
          <a:noFill/>
        </p:spPr>
        <p:txBody>
          <a:bodyPr wrap="square" rtlCol="0">
            <a:spAutoFit/>
          </a:bodyPr>
          <a:lstStyle/>
          <a:p>
            <a:r>
              <a:rPr lang="en-GB" sz="2400" dirty="0">
                <a:solidFill>
                  <a:srgbClr val="261EC6"/>
                </a:solidFill>
                <a:latin typeface="+mj-lt"/>
              </a:rPr>
              <a:t>Louisa McGuire</a:t>
            </a:r>
          </a:p>
          <a:p>
            <a:r>
              <a:rPr lang="en-GB" sz="2400" dirty="0">
                <a:solidFill>
                  <a:srgbClr val="261EC6"/>
                </a:solidFill>
                <a:latin typeface="+mj-lt"/>
              </a:rPr>
              <a:t>AHP Coordinator, Children’s Speech and Language Therapy</a:t>
            </a:r>
          </a:p>
          <a:p>
            <a:r>
              <a:rPr lang="en-GB" sz="2400" dirty="0">
                <a:solidFill>
                  <a:srgbClr val="261EC6"/>
                </a:solidFill>
                <a:latin typeface="+mj-lt"/>
              </a:rPr>
              <a:t>NHS Forth Valley</a:t>
            </a:r>
          </a:p>
        </p:txBody>
      </p:sp>
      <p:sp>
        <p:nvSpPr>
          <p:cNvPr id="14" name="TextBox 13"/>
          <p:cNvSpPr txBox="1"/>
          <p:nvPr/>
        </p:nvSpPr>
        <p:spPr>
          <a:xfrm>
            <a:off x="2647950" y="2419350"/>
            <a:ext cx="7753350" cy="1200329"/>
          </a:xfrm>
          <a:prstGeom prst="rect">
            <a:avLst/>
          </a:prstGeom>
          <a:noFill/>
        </p:spPr>
        <p:txBody>
          <a:bodyPr wrap="square" rtlCol="0">
            <a:spAutoFit/>
          </a:bodyPr>
          <a:lstStyle/>
          <a:p>
            <a:r>
              <a:rPr lang="en-GB" sz="2400" dirty="0">
                <a:solidFill>
                  <a:srgbClr val="261EC6"/>
                </a:solidFill>
                <a:latin typeface="+mj-lt"/>
              </a:rPr>
              <a:t>Katie Clark</a:t>
            </a:r>
          </a:p>
          <a:p>
            <a:r>
              <a:rPr lang="en-GB" sz="2400" dirty="0">
                <a:solidFill>
                  <a:srgbClr val="261EC6"/>
                </a:solidFill>
                <a:latin typeface="+mj-lt"/>
              </a:rPr>
              <a:t>Speech and Language Therapy Deafness Advisor &amp; Team Lead</a:t>
            </a:r>
          </a:p>
          <a:p>
            <a:r>
              <a:rPr lang="en-GB" sz="2400" dirty="0">
                <a:solidFill>
                  <a:srgbClr val="261EC6"/>
                </a:solidFill>
                <a:latin typeface="+mj-lt"/>
              </a:rPr>
              <a:t>NHS Forth Valley</a:t>
            </a:r>
          </a:p>
        </p:txBody>
      </p:sp>
      <p:sp>
        <p:nvSpPr>
          <p:cNvPr id="15" name="TextBox 14"/>
          <p:cNvSpPr txBox="1"/>
          <p:nvPr/>
        </p:nvSpPr>
        <p:spPr>
          <a:xfrm>
            <a:off x="2643188" y="3957637"/>
            <a:ext cx="7972424" cy="1200329"/>
          </a:xfrm>
          <a:prstGeom prst="rect">
            <a:avLst/>
          </a:prstGeom>
          <a:noFill/>
        </p:spPr>
        <p:txBody>
          <a:bodyPr wrap="square" rtlCol="0">
            <a:spAutoFit/>
          </a:bodyPr>
          <a:lstStyle/>
          <a:p>
            <a:r>
              <a:rPr lang="en-GB" sz="2400" dirty="0">
                <a:solidFill>
                  <a:srgbClr val="261EC6"/>
                </a:solidFill>
                <a:latin typeface="+mj-lt"/>
              </a:rPr>
              <a:t>Barbara-Anne Cleaver</a:t>
            </a:r>
          </a:p>
          <a:p>
            <a:r>
              <a:rPr lang="en-GB" sz="2400" dirty="0">
                <a:solidFill>
                  <a:srgbClr val="261EC6"/>
                </a:solidFill>
                <a:latin typeface="+mj-lt"/>
              </a:rPr>
              <a:t>Children’s Speech and Language Therapist &amp; Team Lead</a:t>
            </a:r>
          </a:p>
          <a:p>
            <a:r>
              <a:rPr lang="en-GB" sz="2400" dirty="0">
                <a:solidFill>
                  <a:srgbClr val="261EC6"/>
                </a:solidFill>
                <a:latin typeface="+mj-lt"/>
              </a:rPr>
              <a:t>NHS Forth Valley</a:t>
            </a:r>
          </a:p>
        </p:txBody>
      </p:sp>
      <p:sp>
        <p:nvSpPr>
          <p:cNvPr id="16" name="TextBox 15"/>
          <p:cNvSpPr txBox="1"/>
          <p:nvPr/>
        </p:nvSpPr>
        <p:spPr>
          <a:xfrm>
            <a:off x="2643188" y="5453138"/>
            <a:ext cx="7953375" cy="1200329"/>
          </a:xfrm>
          <a:prstGeom prst="rect">
            <a:avLst/>
          </a:prstGeom>
          <a:noFill/>
        </p:spPr>
        <p:txBody>
          <a:bodyPr wrap="square" rtlCol="0">
            <a:spAutoFit/>
          </a:bodyPr>
          <a:lstStyle/>
          <a:p>
            <a:r>
              <a:rPr lang="en-GB" sz="2400" dirty="0">
                <a:solidFill>
                  <a:srgbClr val="261EC6"/>
                </a:solidFill>
                <a:latin typeface="+mj-lt"/>
              </a:rPr>
              <a:t>Noel </a:t>
            </a:r>
            <a:r>
              <a:rPr lang="en-GB" sz="2400" dirty="0" err="1">
                <a:solidFill>
                  <a:srgbClr val="261EC6"/>
                </a:solidFill>
                <a:latin typeface="+mj-lt"/>
              </a:rPr>
              <a:t>Kenely</a:t>
            </a:r>
            <a:endParaRPr lang="en-GB" sz="2400" dirty="0">
              <a:solidFill>
                <a:srgbClr val="261EC6"/>
              </a:solidFill>
              <a:latin typeface="+mj-lt"/>
            </a:endParaRPr>
          </a:p>
          <a:p>
            <a:r>
              <a:rPr lang="en-GB" sz="2400" dirty="0">
                <a:solidFill>
                  <a:srgbClr val="261EC6"/>
                </a:solidFill>
                <a:latin typeface="+mj-lt"/>
              </a:rPr>
              <a:t>Certified Auditory Verbal Therapist</a:t>
            </a:r>
          </a:p>
          <a:p>
            <a:r>
              <a:rPr lang="en-GB" sz="2400" dirty="0">
                <a:solidFill>
                  <a:srgbClr val="261EC6"/>
                </a:solidFill>
                <a:latin typeface="+mj-lt"/>
              </a:rPr>
              <a:t>Auditory Verbal 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11" y="2923441"/>
            <a:ext cx="10515600" cy="1325563"/>
          </a:xfrm>
        </p:spPr>
        <p:txBody>
          <a:bodyPr/>
          <a:lstStyle/>
          <a:p>
            <a:r>
              <a:rPr lang="en-GB" dirty="0"/>
              <a:t>NHS Forth Valley Children and Young People Speech and Language Therapy’s ‘Leap of Faith’</a:t>
            </a:r>
            <a:endParaRPr lang="en-US" dirty="0"/>
          </a:p>
        </p:txBody>
      </p:sp>
    </p:spTree>
    <p:extLst>
      <p:ext uri="{BB962C8B-B14F-4D97-AF65-F5344CB8AC3E}">
        <p14:creationId xmlns:p14="http://schemas.microsoft.com/office/powerpoint/2010/main" val="3855482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7341"/>
            <a:ext cx="10515600" cy="1325563"/>
          </a:xfrm>
        </p:spPr>
        <p:txBody>
          <a:bodyPr>
            <a:normAutofit fontScale="90000"/>
          </a:bodyPr>
          <a:lstStyle/>
          <a:p>
            <a:r>
              <a:rPr lang="en-GB" b="1" dirty="0">
                <a:solidFill>
                  <a:srgbClr val="261EC6"/>
                </a:solidFill>
              </a:rPr>
              <a:t>Context</a:t>
            </a:r>
            <a:br>
              <a:rPr lang="en-GB" b="1" dirty="0">
                <a:solidFill>
                  <a:srgbClr val="261EC6"/>
                </a:solidFill>
              </a:rPr>
            </a:br>
            <a:r>
              <a:rPr lang="en-US" sz="3600" b="1" dirty="0">
                <a:solidFill>
                  <a:srgbClr val="261EC6"/>
                </a:solidFill>
              </a:rPr>
              <a:t>The prevalence and impact of communication difficulties</a:t>
            </a:r>
            <a:br>
              <a:rPr lang="en-GB" dirty="0"/>
            </a:br>
            <a:endParaRPr lang="en-GB" dirty="0"/>
          </a:p>
        </p:txBody>
      </p:sp>
      <p:sp>
        <p:nvSpPr>
          <p:cNvPr id="3" name="Content Placeholder 2"/>
          <p:cNvSpPr>
            <a:spLocks noGrp="1"/>
          </p:cNvSpPr>
          <p:nvPr>
            <p:ph idx="1"/>
          </p:nvPr>
        </p:nvSpPr>
        <p:spPr>
          <a:xfrm>
            <a:off x="438912" y="1223292"/>
            <a:ext cx="11435762" cy="5559552"/>
          </a:xfrm>
          <a:solidFill>
            <a:schemeClr val="accent1">
              <a:lumMod val="40000"/>
              <a:lumOff val="60000"/>
            </a:schemeClr>
          </a:solidFill>
          <a:ln>
            <a:solidFill>
              <a:srgbClr val="261EC6"/>
            </a:solidFill>
          </a:ln>
        </p:spPr>
        <p:txBody>
          <a:bodyPr>
            <a:noAutofit/>
          </a:bodyPr>
          <a:lstStyle/>
          <a:p>
            <a:pPr marL="457200" indent="-457200">
              <a:buAutoNum type="arabicPeriod"/>
            </a:pPr>
            <a:r>
              <a:rPr lang="en-GB" sz="2400" dirty="0">
                <a:solidFill>
                  <a:srgbClr val="261EC6"/>
                </a:solidFill>
                <a:latin typeface="+mj-lt"/>
              </a:rPr>
              <a:t>A study identified that in some of the most deprived areas in Scotland: </a:t>
            </a:r>
            <a:endParaRPr lang="en-GB" sz="1000" dirty="0">
              <a:solidFill>
                <a:srgbClr val="261EC6"/>
              </a:solidFill>
              <a:latin typeface="+mj-lt"/>
            </a:endParaRPr>
          </a:p>
          <a:p>
            <a:pPr lvl="1">
              <a:buNone/>
            </a:pPr>
            <a:r>
              <a:rPr lang="en-GB" sz="2000" b="1" dirty="0">
                <a:solidFill>
                  <a:srgbClr val="261EC6"/>
                </a:solidFill>
                <a:latin typeface="+mj-lt"/>
              </a:rPr>
              <a:t>a) 50% </a:t>
            </a:r>
            <a:r>
              <a:rPr lang="en-GB" sz="2000" dirty="0">
                <a:solidFill>
                  <a:srgbClr val="261EC6"/>
                </a:solidFill>
                <a:latin typeface="+mj-lt"/>
              </a:rPr>
              <a:t>of children were coming to school without adequate spoken language skills to access learning</a:t>
            </a:r>
          </a:p>
          <a:p>
            <a:pPr lvl="1">
              <a:buNone/>
            </a:pPr>
            <a:r>
              <a:rPr lang="en-GB" sz="2000" b="1" dirty="0">
                <a:solidFill>
                  <a:srgbClr val="261EC6"/>
                </a:solidFill>
                <a:latin typeface="+mj-lt"/>
              </a:rPr>
              <a:t>b) 25% </a:t>
            </a:r>
            <a:r>
              <a:rPr lang="en-GB" sz="2000" dirty="0">
                <a:solidFill>
                  <a:srgbClr val="261EC6"/>
                </a:solidFill>
                <a:latin typeface="+mj-lt"/>
              </a:rPr>
              <a:t>of children were coming to school without adequate spoken language skills to access learning</a:t>
            </a:r>
          </a:p>
          <a:p>
            <a:pPr lvl="1">
              <a:buNone/>
            </a:pPr>
            <a:r>
              <a:rPr lang="en-GB" sz="2000" b="1" dirty="0">
                <a:solidFill>
                  <a:srgbClr val="261EC6"/>
                </a:solidFill>
                <a:latin typeface="+mj-lt"/>
              </a:rPr>
              <a:t>c) 15% </a:t>
            </a:r>
            <a:r>
              <a:rPr lang="en-GB" sz="2000" dirty="0">
                <a:solidFill>
                  <a:srgbClr val="261EC6"/>
                </a:solidFill>
                <a:latin typeface="+mj-lt"/>
              </a:rPr>
              <a:t>  of children were coming to school without adequate spoken language skills to access learning</a:t>
            </a:r>
          </a:p>
          <a:p>
            <a:pPr lvl="1">
              <a:buNone/>
            </a:pPr>
            <a:endParaRPr lang="en-GB" sz="2000" dirty="0">
              <a:solidFill>
                <a:srgbClr val="261EC6"/>
              </a:solidFill>
              <a:latin typeface="+mj-lt"/>
            </a:endParaRPr>
          </a:p>
          <a:p>
            <a:pPr>
              <a:buNone/>
            </a:pPr>
            <a:r>
              <a:rPr lang="en-GB" sz="2400" dirty="0">
                <a:solidFill>
                  <a:srgbClr val="261EC6"/>
                </a:solidFill>
                <a:latin typeface="+mj-lt"/>
              </a:rPr>
              <a:t>2.Vocabulary difficulties at the age of 5 are significantly associated with what at age 34 </a:t>
            </a:r>
            <a:endParaRPr lang="en-GB" sz="1000" dirty="0">
              <a:solidFill>
                <a:srgbClr val="261EC6"/>
              </a:solidFill>
              <a:latin typeface="+mj-lt"/>
            </a:endParaRPr>
          </a:p>
          <a:p>
            <a:pPr lvl="1">
              <a:buNone/>
            </a:pPr>
            <a:r>
              <a:rPr lang="en-GB" sz="2000" dirty="0">
                <a:solidFill>
                  <a:srgbClr val="261EC6"/>
                </a:solidFill>
                <a:latin typeface="+mj-lt"/>
              </a:rPr>
              <a:t>	a) poor literacy</a:t>
            </a:r>
          </a:p>
          <a:p>
            <a:pPr lvl="1">
              <a:buNone/>
            </a:pPr>
            <a:r>
              <a:rPr lang="en-GB" sz="2000" dirty="0">
                <a:solidFill>
                  <a:srgbClr val="261EC6"/>
                </a:solidFill>
                <a:latin typeface="+mj-lt"/>
              </a:rPr>
              <a:t>	b) poor mental health</a:t>
            </a:r>
          </a:p>
          <a:p>
            <a:pPr lvl="1">
              <a:buNone/>
            </a:pPr>
            <a:r>
              <a:rPr lang="en-GB" sz="2000" dirty="0">
                <a:solidFill>
                  <a:srgbClr val="261EC6"/>
                </a:solidFill>
                <a:latin typeface="+mj-lt"/>
              </a:rPr>
              <a:t>	c) poorer chance of  employment </a:t>
            </a:r>
          </a:p>
          <a:p>
            <a:pPr lvl="1">
              <a:buNone/>
            </a:pPr>
            <a:r>
              <a:rPr lang="en-GB" sz="2000" dirty="0">
                <a:solidFill>
                  <a:srgbClr val="261EC6"/>
                </a:solidFill>
                <a:latin typeface="+mj-lt"/>
              </a:rPr>
              <a:t>	d) All of the above</a:t>
            </a:r>
          </a:p>
          <a:p>
            <a:pPr lvl="1">
              <a:buNone/>
            </a:pPr>
            <a:endParaRPr lang="en-GB" sz="1000" dirty="0">
              <a:solidFill>
                <a:srgbClr val="261EC6"/>
              </a:solidFill>
              <a:latin typeface="+mj-lt"/>
            </a:endParaRPr>
          </a:p>
          <a:p>
            <a:pPr>
              <a:buNone/>
            </a:pPr>
            <a:r>
              <a:rPr lang="en-GB" sz="2400" dirty="0">
                <a:solidFill>
                  <a:srgbClr val="261EC6"/>
                </a:solidFill>
                <a:latin typeface="+mj-lt"/>
              </a:rPr>
              <a:t>3. What percentage of young offenders present with speech, language &amp; communication needs? </a:t>
            </a:r>
          </a:p>
          <a:p>
            <a:pPr lvl="1">
              <a:buNone/>
            </a:pPr>
            <a:r>
              <a:rPr lang="en-GB" sz="2000" dirty="0">
                <a:solidFill>
                  <a:srgbClr val="261EC6"/>
                </a:solidFill>
                <a:latin typeface="+mj-lt"/>
              </a:rPr>
              <a:t>	a) </a:t>
            </a:r>
            <a:r>
              <a:rPr lang="en-GB" sz="2000" b="1" dirty="0">
                <a:solidFill>
                  <a:srgbClr val="261EC6"/>
                </a:solidFill>
                <a:latin typeface="+mj-lt"/>
              </a:rPr>
              <a:t>28% </a:t>
            </a:r>
            <a:r>
              <a:rPr lang="en-GB" sz="2000" dirty="0">
                <a:solidFill>
                  <a:srgbClr val="261EC6"/>
                </a:solidFill>
                <a:latin typeface="+mj-lt"/>
              </a:rPr>
              <a:t>	</a:t>
            </a:r>
          </a:p>
          <a:p>
            <a:pPr lvl="1">
              <a:buNone/>
            </a:pPr>
            <a:r>
              <a:rPr lang="en-GB" sz="2000" dirty="0">
                <a:solidFill>
                  <a:srgbClr val="261EC6"/>
                </a:solidFill>
                <a:latin typeface="+mj-lt"/>
              </a:rPr>
              <a:t>    b) </a:t>
            </a:r>
            <a:r>
              <a:rPr lang="en-GB" sz="2000" b="1" dirty="0">
                <a:solidFill>
                  <a:srgbClr val="261EC6"/>
                </a:solidFill>
                <a:latin typeface="+mj-lt"/>
              </a:rPr>
              <a:t>37% </a:t>
            </a:r>
            <a:r>
              <a:rPr lang="en-GB" sz="2000" dirty="0">
                <a:solidFill>
                  <a:srgbClr val="261EC6"/>
                </a:solidFill>
                <a:latin typeface="+mj-lt"/>
              </a:rPr>
              <a:t>	</a:t>
            </a:r>
          </a:p>
          <a:p>
            <a:pPr lvl="1">
              <a:buNone/>
            </a:pPr>
            <a:r>
              <a:rPr lang="en-GB" sz="2000" dirty="0">
                <a:solidFill>
                  <a:srgbClr val="261EC6"/>
                </a:solidFill>
                <a:latin typeface="+mj-lt"/>
              </a:rPr>
              <a:t>    c) </a:t>
            </a:r>
            <a:r>
              <a:rPr lang="en-GB" sz="2000" b="1" dirty="0">
                <a:solidFill>
                  <a:srgbClr val="261EC6"/>
                </a:solidFill>
                <a:latin typeface="+mj-lt"/>
              </a:rPr>
              <a:t>65%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nodeType="clickEffect">
                                  <p:stCondLst>
                                    <p:cond delay="0"/>
                                  </p:stCondLst>
                                  <p:childTnLst>
                                    <p:animClr clrSpc="rgb" dir="cw">
                                      <p:cBhvr override="childStyle">
                                        <p:cTn id="30" dur="500" fill="hold"/>
                                        <p:tgtEl>
                                          <p:spTgt spid="3">
                                            <p:txEl>
                                              <p:pRg st="1" end="1"/>
                                            </p:txEl>
                                          </p:spTgt>
                                        </p:tgtEl>
                                        <p:attrNameLst>
                                          <p:attrName>style.color</p:attrName>
                                        </p:attrNameLst>
                                      </p:cBhvr>
                                      <p:to>
                                        <a:srgbClr val="F63728"/>
                                      </p:to>
                                    </p:animClr>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 presetClass="emph" presetSubtype="2" fill="hold" nodeType="clickEffect">
                                  <p:stCondLst>
                                    <p:cond delay="0"/>
                                  </p:stCondLst>
                                  <p:childTnLst>
                                    <p:animClr clrSpc="rgb" dir="cw">
                                      <p:cBhvr override="childStyle">
                                        <p:cTn id="56" dur="500" fill="hold"/>
                                        <p:tgtEl>
                                          <p:spTgt spid="3">
                                            <p:txEl>
                                              <p:pRg st="9" end="9"/>
                                            </p:txEl>
                                          </p:spTgt>
                                        </p:tgtEl>
                                        <p:attrNameLst>
                                          <p:attrName>style.color</p:attrName>
                                        </p:attrNameLst>
                                      </p:cBhvr>
                                      <p:to>
                                        <a:srgbClr val="F63728"/>
                                      </p:to>
                                    </p:animClr>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 calcmode="lin" valueType="num">
                                      <p:cBhvr additive="base">
                                        <p:cTn id="6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 presetClass="emph" presetSubtype="2" fill="hold" nodeType="clickEffect">
                                  <p:stCondLst>
                                    <p:cond delay="0"/>
                                  </p:stCondLst>
                                  <p:childTnLst>
                                    <p:animClr clrSpc="rgb" dir="cw">
                                      <p:cBhvr override="childStyle">
                                        <p:cTn id="78" dur="500" fill="hold"/>
                                        <p:tgtEl>
                                          <p:spTgt spid="3">
                                            <p:txEl>
                                              <p:pRg st="14" end="14"/>
                                            </p:txEl>
                                          </p:spTgt>
                                        </p:tgtEl>
                                        <p:attrNameLst>
                                          <p:attrName>style.color</p:attrName>
                                        </p:attrNameLst>
                                      </p:cBhvr>
                                      <p:to>
                                        <a:srgbClr val="F63728"/>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261EC6"/>
                </a:solidFill>
              </a:rPr>
              <a:t>Context</a:t>
            </a:r>
          </a:p>
        </p:txBody>
      </p:sp>
      <p:sp>
        <p:nvSpPr>
          <p:cNvPr id="7" name="Rectangle 6"/>
          <p:cNvSpPr/>
          <p:nvPr/>
        </p:nvSpPr>
        <p:spPr>
          <a:xfrm>
            <a:off x="7966129" y="5036949"/>
            <a:ext cx="1332854" cy="6509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9"/>
          <p:cNvSpPr>
            <a:spLocks noGrp="1"/>
          </p:cNvSpPr>
          <p:nvPr>
            <p:ph idx="1"/>
          </p:nvPr>
        </p:nvSpPr>
        <p:spPr>
          <a:xfrm>
            <a:off x="355231" y="1511288"/>
            <a:ext cx="6829425" cy="4441825"/>
          </a:xfrm>
          <a:solidFill>
            <a:schemeClr val="accent1">
              <a:lumMod val="40000"/>
              <a:lumOff val="60000"/>
            </a:schemeClr>
          </a:solidFill>
          <a:ln>
            <a:solidFill>
              <a:srgbClr val="261EC6"/>
            </a:solidFill>
          </a:ln>
        </p:spPr>
        <p:txBody>
          <a:bodyPr>
            <a:normAutofit lnSpcReduction="10000"/>
          </a:bodyPr>
          <a:lstStyle/>
          <a:p>
            <a:r>
              <a:rPr lang="en-GB" dirty="0">
                <a:solidFill>
                  <a:srgbClr val="261EC6"/>
                </a:solidFill>
                <a:latin typeface="+mj-lt"/>
              </a:rPr>
              <a:t>Speech, language and communication skills are the foundation of children’s intellectual, social and emotional development</a:t>
            </a:r>
          </a:p>
          <a:p>
            <a:endParaRPr lang="en-GB" sz="1000" dirty="0">
              <a:solidFill>
                <a:srgbClr val="261EC6"/>
              </a:solidFill>
              <a:latin typeface="+mj-lt"/>
            </a:endParaRPr>
          </a:p>
          <a:p>
            <a:r>
              <a:rPr lang="en-GB" dirty="0">
                <a:solidFill>
                  <a:srgbClr val="261EC6"/>
                </a:solidFill>
                <a:latin typeface="+mj-lt"/>
              </a:rPr>
              <a:t>The children most in need of our help were not accessing our service</a:t>
            </a:r>
          </a:p>
          <a:p>
            <a:endParaRPr lang="en-GB" sz="1000" dirty="0">
              <a:solidFill>
                <a:srgbClr val="261EC6"/>
              </a:solidFill>
              <a:latin typeface="+mj-lt"/>
            </a:endParaRPr>
          </a:p>
          <a:p>
            <a:r>
              <a:rPr lang="en-GB" dirty="0">
                <a:solidFill>
                  <a:srgbClr val="261EC6"/>
                </a:solidFill>
                <a:latin typeface="+mj-lt"/>
              </a:rPr>
              <a:t>The need to interrupt the intergenerational cycle of poverty and deprivation </a:t>
            </a:r>
          </a:p>
          <a:p>
            <a:endParaRPr lang="en-GB" sz="1000" dirty="0">
              <a:solidFill>
                <a:srgbClr val="261EC6"/>
              </a:solidFill>
              <a:latin typeface="+mj-lt"/>
            </a:endParaRPr>
          </a:p>
          <a:p>
            <a:r>
              <a:rPr lang="en-GB" dirty="0">
                <a:solidFill>
                  <a:srgbClr val="261EC6"/>
                </a:solidFill>
                <a:latin typeface="+mj-lt"/>
              </a:rPr>
              <a:t>Take a whole systems approach</a:t>
            </a:r>
          </a:p>
          <a:p>
            <a:pPr>
              <a:buNone/>
            </a:pPr>
            <a:r>
              <a:rPr lang="en-GB" dirty="0">
                <a:solidFill>
                  <a:srgbClr val="261EC6"/>
                </a:solidFill>
                <a:latin typeface="+mj-lt"/>
              </a:rPr>
              <a:t> </a:t>
            </a:r>
          </a:p>
          <a:p>
            <a:endParaRPr lang="en-GB" dirty="0">
              <a:solidFill>
                <a:srgbClr val="261EC6"/>
              </a:solidFill>
              <a:latin typeface="+mj-lt"/>
            </a:endParaRPr>
          </a:p>
        </p:txBody>
      </p:sp>
      <p:graphicFrame>
        <p:nvGraphicFramePr>
          <p:cNvPr id="6" name="Content Placeholder 3"/>
          <p:cNvGraphicFramePr>
            <a:graphicFrameLocks/>
          </p:cNvGraphicFramePr>
          <p:nvPr/>
        </p:nvGraphicFramePr>
        <p:xfrm>
          <a:off x="7184006" y="1071562"/>
          <a:ext cx="4719196" cy="49033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1503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261EC6"/>
                </a:solidFill>
              </a:rPr>
              <a:t>Forth Valley</a:t>
            </a:r>
          </a:p>
        </p:txBody>
      </p:sp>
      <p:sp>
        <p:nvSpPr>
          <p:cNvPr id="4" name="Text Placeholder 2"/>
          <p:cNvSpPr txBox="1">
            <a:spLocks/>
          </p:cNvSpPr>
          <p:nvPr/>
        </p:nvSpPr>
        <p:spPr>
          <a:xfrm>
            <a:off x="404812" y="1617663"/>
            <a:ext cx="11164887" cy="4267200"/>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tx1">
                    <a:tint val="75000"/>
                  </a:schemeClr>
                </a:solidFill>
                <a:effectLst/>
                <a:uLnTx/>
                <a:uFillTx/>
                <a:latin typeface="+mn-lt"/>
                <a:ea typeface="+mn-ea"/>
                <a:cs typeface="+mn-cs"/>
              </a:rPr>
              <a:t>		</a:t>
            </a:r>
            <a:endParaRPr kumimoji="0" lang="en-GB"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5" name="Picture 4" descr="visitscotland_34232250972_788159818.jpg"/>
          <p:cNvPicPr/>
          <p:nvPr/>
        </p:nvPicPr>
        <p:blipFill>
          <a:blip r:embed="rId3" cstate="print"/>
          <a:srcRect r="13078" b="14606"/>
          <a:stretch>
            <a:fillRect/>
          </a:stretch>
        </p:blipFill>
        <p:spPr>
          <a:xfrm>
            <a:off x="338204" y="1402915"/>
            <a:ext cx="3594970" cy="4334006"/>
          </a:xfrm>
          <a:prstGeom prst="rect">
            <a:avLst/>
          </a:prstGeom>
          <a:ln>
            <a:solidFill>
              <a:srgbClr val="261EC6"/>
            </a:solidFill>
          </a:ln>
        </p:spPr>
      </p:pic>
      <p:pic>
        <p:nvPicPr>
          <p:cNvPr id="6" name="Picture 5" descr="castle-campbell-is-a.jpg"/>
          <p:cNvPicPr/>
          <p:nvPr/>
        </p:nvPicPr>
        <p:blipFill>
          <a:blip r:embed="rId4" cstate="print"/>
          <a:srcRect l="20075" b="22856"/>
          <a:stretch>
            <a:fillRect/>
          </a:stretch>
        </p:blipFill>
        <p:spPr>
          <a:xfrm>
            <a:off x="4343359" y="1405804"/>
            <a:ext cx="3584448" cy="4331117"/>
          </a:xfrm>
          <a:prstGeom prst="rect">
            <a:avLst/>
          </a:prstGeom>
          <a:ln>
            <a:solidFill>
              <a:srgbClr val="261EC6"/>
            </a:solidFill>
          </a:ln>
        </p:spPr>
      </p:pic>
      <p:pic>
        <p:nvPicPr>
          <p:cNvPr id="7" name="Picture 6" descr="stirling-castle2-scaled.jpg"/>
          <p:cNvPicPr/>
          <p:nvPr/>
        </p:nvPicPr>
        <p:blipFill>
          <a:blip r:embed="rId5" cstate="print"/>
          <a:srcRect l="3538" t="6490" r="8263" b="24619"/>
          <a:stretch>
            <a:fillRect/>
          </a:stretch>
        </p:blipFill>
        <p:spPr>
          <a:xfrm>
            <a:off x="8251145" y="1403417"/>
            <a:ext cx="3611003" cy="433350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261EC6"/>
                </a:solidFill>
              </a:rPr>
              <a:t>Our ideas</a:t>
            </a:r>
          </a:p>
        </p:txBody>
      </p:sp>
      <p:pic>
        <p:nvPicPr>
          <p:cNvPr id="4" name="Content Placeholder 3" descr="Request for assistance - Help.jpg"/>
          <p:cNvPicPr>
            <a:picLocks noGrp="1"/>
          </p:cNvPicPr>
          <p:nvPr>
            <p:ph idx="1"/>
          </p:nvPr>
        </p:nvPicPr>
        <p:blipFill>
          <a:blip r:embed="rId3" cstate="print"/>
          <a:stretch>
            <a:fillRect/>
          </a:stretch>
        </p:blipFill>
        <p:spPr>
          <a:xfrm>
            <a:off x="6264318" y="1230160"/>
            <a:ext cx="5927682" cy="4569390"/>
          </a:xfrm>
          <a:prstGeom prst="rect">
            <a:avLst/>
          </a:prstGeom>
        </p:spPr>
      </p:pic>
      <p:sp>
        <p:nvSpPr>
          <p:cNvPr id="6" name="TextBox 5"/>
          <p:cNvSpPr txBox="1"/>
          <p:nvPr/>
        </p:nvSpPr>
        <p:spPr>
          <a:xfrm>
            <a:off x="229644" y="1767839"/>
            <a:ext cx="6233786" cy="4770537"/>
          </a:xfrm>
          <a:prstGeom prst="rect">
            <a:avLst/>
          </a:prstGeom>
          <a:solidFill>
            <a:schemeClr val="accent1">
              <a:lumMod val="40000"/>
              <a:lumOff val="60000"/>
            </a:schemeClr>
          </a:solidFill>
          <a:ln>
            <a:solidFill>
              <a:srgbClr val="261EC6"/>
            </a:solidFill>
          </a:ln>
        </p:spPr>
        <p:txBody>
          <a:bodyPr wrap="square" rtlCol="0">
            <a:spAutoFit/>
          </a:bodyPr>
          <a:lstStyle/>
          <a:p>
            <a:pPr>
              <a:buFont typeface="Arial" pitchFamily="34" charset="0"/>
              <a:buChar char="•"/>
            </a:pPr>
            <a:r>
              <a:rPr lang="en-GB" sz="2800" dirty="0">
                <a:solidFill>
                  <a:srgbClr val="261EC6"/>
                </a:solidFill>
                <a:latin typeface="+mj-lt"/>
              </a:rPr>
              <a:t>Ensure the child at centre of all decisions</a:t>
            </a:r>
          </a:p>
          <a:p>
            <a:pPr>
              <a:buFont typeface="Arial" pitchFamily="34" charset="0"/>
              <a:buChar char="•"/>
            </a:pPr>
            <a:endParaRPr lang="en-GB" sz="1000" dirty="0">
              <a:solidFill>
                <a:srgbClr val="261EC6"/>
              </a:solidFill>
              <a:latin typeface="+mj-lt"/>
            </a:endParaRPr>
          </a:p>
          <a:p>
            <a:pPr>
              <a:buFont typeface="Arial" pitchFamily="34" charset="0"/>
              <a:buChar char="•"/>
            </a:pPr>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Share expertise with people closest to the child</a:t>
            </a:r>
          </a:p>
          <a:p>
            <a:pPr>
              <a:buFont typeface="Arial" pitchFamily="34" charset="0"/>
              <a:buChar char="•"/>
            </a:pPr>
            <a:endParaRPr lang="en-GB" sz="1000" dirty="0">
              <a:solidFill>
                <a:srgbClr val="261EC6"/>
              </a:solidFill>
              <a:latin typeface="+mj-lt"/>
            </a:endParaRPr>
          </a:p>
          <a:p>
            <a:pPr>
              <a:buFont typeface="Arial" pitchFamily="34" charset="0"/>
              <a:buChar char="•"/>
            </a:pPr>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Prioritise early intervention, prevention and self-management</a:t>
            </a:r>
          </a:p>
          <a:p>
            <a:pPr>
              <a:buFont typeface="Arial" pitchFamily="34" charset="0"/>
              <a:buChar char="•"/>
            </a:pPr>
            <a:endParaRPr lang="en-GB" sz="1000" dirty="0">
              <a:solidFill>
                <a:srgbClr val="261EC6"/>
              </a:solidFill>
              <a:latin typeface="+mj-lt"/>
            </a:endParaRPr>
          </a:p>
          <a:p>
            <a:pPr>
              <a:buFont typeface="Arial" pitchFamily="34" charset="0"/>
              <a:buChar char="•"/>
            </a:pPr>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Deliver wellbeing outcomes</a:t>
            </a:r>
          </a:p>
          <a:p>
            <a:pPr>
              <a:buFont typeface="Arial" pitchFamily="34" charset="0"/>
              <a:buChar char="•"/>
            </a:pPr>
            <a:endParaRPr lang="en-GB" sz="1000" dirty="0">
              <a:solidFill>
                <a:srgbClr val="261EC6"/>
              </a:solidFill>
              <a:latin typeface="+mj-lt"/>
            </a:endParaRPr>
          </a:p>
          <a:p>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Provide easy access to help</a:t>
            </a:r>
          </a:p>
          <a:p>
            <a:endParaRPr lang="en-GB" sz="2800" dirty="0">
              <a:solidFill>
                <a:srgbClr val="261EC6"/>
              </a:solidFill>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261EC6"/>
                </a:solidFill>
              </a:rPr>
              <a:t>Tools and resources</a:t>
            </a:r>
          </a:p>
        </p:txBody>
      </p:sp>
      <p:pic>
        <p:nvPicPr>
          <p:cNvPr id="4" name="Content Placeholder 3"/>
          <p:cNvPicPr>
            <a:picLocks noGrp="1"/>
          </p:cNvPicPr>
          <p:nvPr>
            <p:ph idx="1"/>
          </p:nvPr>
        </p:nvPicPr>
        <p:blipFill>
          <a:blip r:embed="rId3" cstate="print"/>
          <a:srcRect l="11730" t="12099" r="26754" b="28574"/>
          <a:stretch>
            <a:fillRect/>
          </a:stretch>
        </p:blipFill>
        <p:spPr bwMode="auto">
          <a:xfrm>
            <a:off x="6438899" y="1181099"/>
            <a:ext cx="5484463" cy="4495801"/>
          </a:xfrm>
          <a:prstGeom prst="rect">
            <a:avLst/>
          </a:prstGeom>
          <a:noFill/>
          <a:ln w="9525">
            <a:noFill/>
            <a:miter lim="800000"/>
            <a:headEnd/>
            <a:tailEnd/>
          </a:ln>
        </p:spPr>
      </p:pic>
      <p:sp>
        <p:nvSpPr>
          <p:cNvPr id="6" name="TextBox 5"/>
          <p:cNvSpPr txBox="1"/>
          <p:nvPr/>
        </p:nvSpPr>
        <p:spPr>
          <a:xfrm>
            <a:off x="471948" y="1887794"/>
            <a:ext cx="5973097" cy="4124206"/>
          </a:xfrm>
          <a:prstGeom prst="rect">
            <a:avLst/>
          </a:prstGeom>
          <a:solidFill>
            <a:schemeClr val="accent1">
              <a:lumMod val="40000"/>
              <a:lumOff val="60000"/>
            </a:schemeClr>
          </a:solidFill>
          <a:ln>
            <a:solidFill>
              <a:srgbClr val="261EC6"/>
            </a:solidFill>
          </a:ln>
        </p:spPr>
        <p:txBody>
          <a:bodyPr wrap="square" rtlCol="0">
            <a:spAutoFit/>
          </a:bodyPr>
          <a:lstStyle/>
          <a:p>
            <a:pPr>
              <a:buFont typeface="Arial" pitchFamily="34" charset="0"/>
              <a:buChar char="•"/>
            </a:pPr>
            <a:r>
              <a:rPr lang="en-GB" sz="2800" dirty="0">
                <a:solidFill>
                  <a:srgbClr val="261EC6"/>
                </a:solidFill>
                <a:latin typeface="+mj-lt"/>
              </a:rPr>
              <a:t>Partnership working with Families, Education and health</a:t>
            </a:r>
            <a:endParaRPr lang="en-GB" sz="1000" dirty="0">
              <a:solidFill>
                <a:srgbClr val="261EC6"/>
              </a:solidFill>
              <a:latin typeface="+mj-lt"/>
            </a:endParaRPr>
          </a:p>
          <a:p>
            <a:pPr>
              <a:buFont typeface="Arial" pitchFamily="34" charset="0"/>
              <a:buChar char="•"/>
            </a:pPr>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Co-produce solutions to ensure change ideas were driven by the needs and views of the local population.</a:t>
            </a:r>
          </a:p>
          <a:p>
            <a:pPr>
              <a:buFont typeface="Arial" pitchFamily="34" charset="0"/>
              <a:buChar char="•"/>
            </a:pPr>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Implement The Balanced System Framework to underpin our offer</a:t>
            </a:r>
          </a:p>
          <a:p>
            <a:endParaRPr lang="en-GB" sz="2800" dirty="0">
              <a:solidFill>
                <a:srgbClr val="261EC6"/>
              </a:solidFill>
              <a:latin typeface="+mj-lt"/>
            </a:endParaRPr>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703" y="409372"/>
            <a:ext cx="10515600" cy="1325563"/>
          </a:xfrm>
        </p:spPr>
        <p:txBody>
          <a:bodyPr/>
          <a:lstStyle/>
          <a:p>
            <a:r>
              <a:rPr lang="en-GB" b="1" dirty="0">
                <a:solidFill>
                  <a:srgbClr val="261EC6"/>
                </a:solidFill>
              </a:rPr>
              <a:t>What we did</a:t>
            </a:r>
          </a:p>
        </p:txBody>
      </p:sp>
      <p:pic>
        <p:nvPicPr>
          <p:cNvPr id="4" name="Content Placeholder 3" descr="It Takes A Village — RD Anna, LLC"/>
          <p:cNvPicPr>
            <a:picLocks noGrp="1"/>
          </p:cNvPicPr>
          <p:nvPr>
            <p:ph idx="1"/>
          </p:nvPr>
        </p:nvPicPr>
        <p:blipFill>
          <a:blip r:embed="rId3" cstate="print"/>
          <a:srcRect/>
          <a:stretch>
            <a:fillRect/>
          </a:stretch>
        </p:blipFill>
        <p:spPr bwMode="auto">
          <a:xfrm>
            <a:off x="7453312" y="1648619"/>
            <a:ext cx="3690938" cy="4037806"/>
          </a:xfrm>
          <a:prstGeom prst="rect">
            <a:avLst/>
          </a:prstGeom>
          <a:noFill/>
          <a:ln w="9525">
            <a:noFill/>
            <a:miter lim="800000"/>
            <a:headEnd/>
            <a:tailEnd/>
          </a:ln>
        </p:spPr>
      </p:pic>
      <p:sp>
        <p:nvSpPr>
          <p:cNvPr id="6" name="TextBox 5"/>
          <p:cNvSpPr txBox="1"/>
          <p:nvPr/>
        </p:nvSpPr>
        <p:spPr>
          <a:xfrm>
            <a:off x="516194" y="1426360"/>
            <a:ext cx="6784258" cy="5293757"/>
          </a:xfrm>
          <a:prstGeom prst="rect">
            <a:avLst/>
          </a:prstGeom>
          <a:solidFill>
            <a:schemeClr val="accent1">
              <a:lumMod val="40000"/>
              <a:lumOff val="60000"/>
            </a:schemeClr>
          </a:solidFill>
          <a:ln>
            <a:solidFill>
              <a:srgbClr val="261EC6"/>
            </a:solidFill>
          </a:ln>
        </p:spPr>
        <p:txBody>
          <a:bodyPr wrap="square" rtlCol="0">
            <a:spAutoFit/>
          </a:bodyPr>
          <a:lstStyle/>
          <a:p>
            <a:pPr>
              <a:buFont typeface="Arial" pitchFamily="34" charset="0"/>
              <a:buChar char="•"/>
            </a:pPr>
            <a:r>
              <a:rPr lang="en-GB" sz="2800" dirty="0">
                <a:solidFill>
                  <a:srgbClr val="261EC6"/>
                </a:solidFill>
                <a:latin typeface="+mj-lt"/>
              </a:rPr>
              <a:t>Combined our resource and moved closer to the community</a:t>
            </a:r>
          </a:p>
          <a:p>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Became visible and present within Education Establishments</a:t>
            </a:r>
          </a:p>
          <a:p>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Prioritised building relationships with adults around the child</a:t>
            </a:r>
          </a:p>
          <a:p>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Changed how we engaged with new requests into the service</a:t>
            </a:r>
          </a:p>
          <a:p>
            <a:pPr>
              <a:buFont typeface="Arial" pitchFamily="34" charset="0"/>
              <a:buChar char="•"/>
            </a:pPr>
            <a:endParaRPr lang="en-GB" sz="1000" dirty="0">
              <a:solidFill>
                <a:srgbClr val="261EC6"/>
              </a:solidFill>
              <a:latin typeface="+mj-lt"/>
            </a:endParaRPr>
          </a:p>
          <a:p>
            <a:pPr>
              <a:buFont typeface="Arial" pitchFamily="34" charset="0"/>
              <a:buChar char="•"/>
            </a:pPr>
            <a:r>
              <a:rPr lang="en-GB" sz="2800" dirty="0">
                <a:solidFill>
                  <a:srgbClr val="261EC6"/>
                </a:solidFill>
                <a:latin typeface="+mj-lt"/>
              </a:rPr>
              <a:t>Changed the conversation  to ‘what matters to you?’</a:t>
            </a:r>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261EC6"/>
                </a:solidFill>
              </a:rPr>
              <a:t>The impact</a:t>
            </a:r>
          </a:p>
        </p:txBody>
      </p:sp>
      <p:pic>
        <p:nvPicPr>
          <p:cNvPr id="4" name="Content Placeholder 3"/>
          <p:cNvPicPr>
            <a:picLocks noGrp="1"/>
          </p:cNvPicPr>
          <p:nvPr>
            <p:ph idx="1"/>
          </p:nvPr>
        </p:nvPicPr>
        <p:blipFill>
          <a:blip r:embed="rId3" cstate="print"/>
          <a:srcRect l="55322" t="35503" r="20755" b="23668"/>
          <a:stretch>
            <a:fillRect/>
          </a:stretch>
        </p:blipFill>
        <p:spPr bwMode="auto">
          <a:xfrm>
            <a:off x="0" y="1335024"/>
            <a:ext cx="9985248" cy="5065776"/>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a:xfrm>
            <a:off x="2457451" y="242888"/>
            <a:ext cx="6243638" cy="2185987"/>
          </a:xfrm>
          <a:prstGeom prst="wedgeRoundRectCallout">
            <a:avLst>
              <a:gd name="adj1" fmla="val -3671"/>
              <a:gd name="adj2" fmla="val 1200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261EC6"/>
                </a:solidFill>
              </a:rPr>
              <a:t>“I have been able to reach children by supporting teachers/</a:t>
            </a:r>
            <a:r>
              <a:rPr lang="en-GB" dirty="0" err="1">
                <a:solidFill>
                  <a:srgbClr val="261EC6"/>
                </a:solidFill>
              </a:rPr>
              <a:t>SfLAs</a:t>
            </a:r>
            <a:r>
              <a:rPr lang="en-GB" dirty="0">
                <a:solidFill>
                  <a:srgbClr val="261EC6"/>
                </a:solidFill>
              </a:rPr>
              <a:t> to use appropriate strategies or approaches to enhance their speech, language and communication at the Universal and Targeted Levels - leading to more access to SLT and more positive outcomes for children's SLC.” </a:t>
            </a:r>
          </a:p>
          <a:p>
            <a:pPr algn="r"/>
            <a:r>
              <a:rPr lang="en-GB" dirty="0">
                <a:solidFill>
                  <a:srgbClr val="261EC6"/>
                </a:solidFill>
              </a:rPr>
              <a:t>Children’s SLT, Falkirk</a:t>
            </a:r>
          </a:p>
        </p:txBody>
      </p:sp>
      <p:sp>
        <p:nvSpPr>
          <p:cNvPr id="6" name="Rounded Rectangular Callout 5"/>
          <p:cNvSpPr/>
          <p:nvPr/>
        </p:nvSpPr>
        <p:spPr>
          <a:xfrm>
            <a:off x="187890" y="2800350"/>
            <a:ext cx="3712598" cy="3314700"/>
          </a:xfrm>
          <a:prstGeom prst="wedgeRoundRectCallout">
            <a:avLst>
              <a:gd name="adj1" fmla="val 67376"/>
              <a:gd name="adj2" fmla="val -224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261EC6"/>
                </a:solidFill>
              </a:rPr>
              <a:t>“Previously, some children, especially those living in poverty may have been discharged due to not being brought to clinic appointment but working in this way allows our service to plan for and support for these children in a different way if required.” </a:t>
            </a:r>
          </a:p>
          <a:p>
            <a:pPr algn="r"/>
            <a:r>
              <a:rPr lang="en-GB" dirty="0">
                <a:solidFill>
                  <a:srgbClr val="261EC6"/>
                </a:solidFill>
              </a:rPr>
              <a:t>Children’s SLT, Stirling</a:t>
            </a:r>
          </a:p>
        </p:txBody>
      </p:sp>
      <p:sp>
        <p:nvSpPr>
          <p:cNvPr id="7" name="Rounded Rectangular Callout 6"/>
          <p:cNvSpPr/>
          <p:nvPr/>
        </p:nvSpPr>
        <p:spPr>
          <a:xfrm>
            <a:off x="7786687" y="2571750"/>
            <a:ext cx="3987779" cy="3057525"/>
          </a:xfrm>
          <a:prstGeom prst="wedgeRoundRectCallout">
            <a:avLst>
              <a:gd name="adj1" fmla="val -74630"/>
              <a:gd name="adj2" fmla="val -2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261EC6"/>
                </a:solidFill>
              </a:rPr>
              <a:t>“</a:t>
            </a:r>
            <a:r>
              <a:rPr lang="en-GB" dirty="0">
                <a:solidFill>
                  <a:srgbClr val="261EC6"/>
                </a:solidFill>
              </a:rPr>
              <a:t>In nursery we have found it very helpful having a link </a:t>
            </a:r>
            <a:r>
              <a:rPr lang="en-GB" dirty="0" err="1">
                <a:solidFill>
                  <a:srgbClr val="261EC6"/>
                </a:solidFill>
              </a:rPr>
              <a:t>SaLT</a:t>
            </a:r>
            <a:r>
              <a:rPr lang="en-GB" dirty="0">
                <a:solidFill>
                  <a:srgbClr val="261EC6"/>
                </a:solidFill>
              </a:rPr>
              <a:t> assigned to us, this has supported children, families, staff and multi-agency TAC meetings. The model gives easy and supportive access to support which has enabled staff and families to access support and guidance in a timely and effective way.”</a:t>
            </a:r>
          </a:p>
          <a:p>
            <a:pPr algn="r"/>
            <a:r>
              <a:rPr lang="en-GB" dirty="0">
                <a:solidFill>
                  <a:srgbClr val="261EC6"/>
                </a:solidFill>
              </a:rPr>
              <a:t>Early Years Practitioner, Stirling</a:t>
            </a:r>
          </a:p>
        </p:txBody>
      </p:sp>
      <p:sp>
        <p:nvSpPr>
          <p:cNvPr id="9" name="TextBox 8"/>
          <p:cNvSpPr txBox="1"/>
          <p:nvPr/>
        </p:nvSpPr>
        <p:spPr>
          <a:xfrm>
            <a:off x="4288403" y="4042392"/>
            <a:ext cx="3083280" cy="1384995"/>
          </a:xfrm>
          <a:prstGeom prst="rect">
            <a:avLst/>
          </a:prstGeom>
          <a:noFill/>
        </p:spPr>
        <p:txBody>
          <a:bodyPr wrap="none" rtlCol="0">
            <a:spAutoFit/>
          </a:bodyPr>
          <a:lstStyle/>
          <a:p>
            <a:pPr algn="ctr"/>
            <a:r>
              <a:rPr lang="en-GB" sz="2800" b="1" dirty="0">
                <a:solidFill>
                  <a:srgbClr val="261EC6"/>
                </a:solidFill>
                <a:latin typeface="+mj-lt"/>
              </a:rPr>
              <a:t>What have we </a:t>
            </a:r>
          </a:p>
          <a:p>
            <a:pPr algn="ctr"/>
            <a:r>
              <a:rPr lang="en-GB" sz="2800" b="1" dirty="0">
                <a:solidFill>
                  <a:srgbClr val="261EC6"/>
                </a:solidFill>
                <a:latin typeface="+mj-lt"/>
              </a:rPr>
              <a:t>noticed for Children </a:t>
            </a:r>
          </a:p>
          <a:p>
            <a:pPr algn="ctr"/>
            <a:r>
              <a:rPr lang="en-GB" sz="2800" b="1" dirty="0">
                <a:solidFill>
                  <a:srgbClr val="261EC6"/>
                </a:solidFill>
                <a:latin typeface="+mj-lt"/>
              </a:rPr>
              <a:t>and Young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261EC6"/>
                </a:solidFill>
              </a:rPr>
              <a:t>Lily’s story </a:t>
            </a:r>
            <a:br>
              <a:rPr lang="en-GB" b="1" dirty="0">
                <a:solidFill>
                  <a:srgbClr val="261EC6"/>
                </a:solidFill>
              </a:rPr>
            </a:br>
            <a:r>
              <a:rPr lang="en-GB" b="1" dirty="0">
                <a:solidFill>
                  <a:srgbClr val="261EC6"/>
                </a:solidFill>
              </a:rPr>
              <a:t>Breaking the intergenerational cycle</a:t>
            </a:r>
          </a:p>
        </p:txBody>
      </p:sp>
      <p:sp>
        <p:nvSpPr>
          <p:cNvPr id="3" name="Content Placeholder 2"/>
          <p:cNvSpPr>
            <a:spLocks noGrp="1"/>
          </p:cNvSpPr>
          <p:nvPr>
            <p:ph idx="1"/>
          </p:nvPr>
        </p:nvSpPr>
        <p:spPr>
          <a:xfrm>
            <a:off x="838200" y="2457458"/>
            <a:ext cx="6505575" cy="3571876"/>
          </a:xfrm>
          <a:solidFill>
            <a:schemeClr val="accent1">
              <a:lumMod val="40000"/>
              <a:lumOff val="60000"/>
            </a:schemeClr>
          </a:solidFill>
          <a:ln>
            <a:solidFill>
              <a:srgbClr val="261EC6"/>
            </a:solidFill>
          </a:ln>
        </p:spPr>
        <p:txBody>
          <a:bodyPr/>
          <a:lstStyle/>
          <a:p>
            <a:r>
              <a:rPr lang="en-GB" dirty="0">
                <a:solidFill>
                  <a:srgbClr val="261EC6"/>
                </a:solidFill>
                <a:latin typeface="+mj-lt"/>
              </a:rPr>
              <a:t>Family perception of Speech and Language Therapy Services</a:t>
            </a:r>
          </a:p>
          <a:p>
            <a:r>
              <a:rPr lang="en-GB" dirty="0">
                <a:solidFill>
                  <a:srgbClr val="261EC6"/>
                </a:solidFill>
                <a:latin typeface="+mj-lt"/>
              </a:rPr>
              <a:t>Barriers to access</a:t>
            </a:r>
          </a:p>
          <a:p>
            <a:r>
              <a:rPr lang="en-GB" dirty="0">
                <a:solidFill>
                  <a:srgbClr val="261EC6"/>
                </a:solidFill>
                <a:latin typeface="+mj-lt"/>
              </a:rPr>
              <a:t>Building a relationship</a:t>
            </a:r>
          </a:p>
          <a:p>
            <a:r>
              <a:rPr lang="en-GB" dirty="0">
                <a:solidFill>
                  <a:srgbClr val="261EC6"/>
                </a:solidFill>
                <a:latin typeface="+mj-lt"/>
              </a:rPr>
              <a:t>Working together for Lily</a:t>
            </a:r>
          </a:p>
        </p:txBody>
      </p:sp>
      <p:pic>
        <p:nvPicPr>
          <p:cNvPr id="1028" name="Picture 4"/>
          <p:cNvPicPr>
            <a:picLocks noChangeAspect="1" noChangeArrowheads="1"/>
          </p:cNvPicPr>
          <p:nvPr/>
        </p:nvPicPr>
        <p:blipFill>
          <a:blip r:embed="rId3" cstate="print"/>
          <a:srcRect/>
          <a:stretch>
            <a:fillRect/>
          </a:stretch>
        </p:blipFill>
        <p:spPr bwMode="auto">
          <a:xfrm>
            <a:off x="8154444" y="1842471"/>
            <a:ext cx="3547019" cy="3884091"/>
          </a:xfrm>
          <a:prstGeom prst="rect">
            <a:avLst/>
          </a:prstGeom>
          <a:noFill/>
          <a:ln w="9525">
            <a:noFill/>
            <a:miter lim="800000"/>
            <a:headEnd/>
            <a:tailEnd/>
          </a:ln>
          <a:scene3d>
            <a:camera prst="orthographicFront">
              <a:rot lat="0" lon="10800000" rev="0"/>
            </a:camera>
            <a:lightRig rig="threePt" dir="t"/>
          </a:scene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261EC6"/>
                </a:solidFill>
              </a:rPr>
              <a:t>Our learning and next steps</a:t>
            </a:r>
          </a:p>
        </p:txBody>
      </p:sp>
      <p:pic>
        <p:nvPicPr>
          <p:cNvPr id="4" name="Content Placeholder 3" descr="oyster.jpg"/>
          <p:cNvPicPr>
            <a:picLocks noGrp="1" noChangeAspect="1"/>
          </p:cNvPicPr>
          <p:nvPr>
            <p:ph idx="1"/>
          </p:nvPr>
        </p:nvPicPr>
        <p:blipFill>
          <a:blip r:embed="rId3" cstate="print"/>
          <a:stretch>
            <a:fillRect/>
          </a:stretch>
        </p:blipFill>
        <p:spPr>
          <a:xfrm>
            <a:off x="7605328" y="1410171"/>
            <a:ext cx="4261104" cy="4346326"/>
          </a:xfrm>
          <a:prstGeom prst="rect">
            <a:avLst/>
          </a:prstGeom>
        </p:spPr>
      </p:pic>
      <p:sp>
        <p:nvSpPr>
          <p:cNvPr id="5" name="TextBox 4"/>
          <p:cNvSpPr txBox="1"/>
          <p:nvPr/>
        </p:nvSpPr>
        <p:spPr>
          <a:xfrm>
            <a:off x="438411" y="1331216"/>
            <a:ext cx="7089731" cy="5201424"/>
          </a:xfrm>
          <a:prstGeom prst="rect">
            <a:avLst/>
          </a:prstGeom>
          <a:solidFill>
            <a:schemeClr val="accent1">
              <a:lumMod val="40000"/>
              <a:lumOff val="60000"/>
            </a:schemeClr>
          </a:solidFill>
          <a:ln>
            <a:solidFill>
              <a:srgbClr val="261EC6"/>
            </a:solidFill>
          </a:ln>
        </p:spPr>
        <p:txBody>
          <a:bodyPr wrap="square" rtlCol="0">
            <a:spAutoFit/>
          </a:bodyPr>
          <a:lstStyle/>
          <a:p>
            <a:pPr>
              <a:buFont typeface="Arial" pitchFamily="34" charset="0"/>
              <a:buChar char="•"/>
            </a:pPr>
            <a:endParaRPr lang="en-GB" dirty="0">
              <a:latin typeface="+mj-lt"/>
            </a:endParaRPr>
          </a:p>
          <a:p>
            <a:pPr>
              <a:buFont typeface="Arial" pitchFamily="34" charset="0"/>
              <a:buChar char="•"/>
            </a:pPr>
            <a:r>
              <a:rPr lang="en-GB" sz="2800" dirty="0">
                <a:solidFill>
                  <a:srgbClr val="261EC6"/>
                </a:solidFill>
                <a:latin typeface="+mj-lt"/>
              </a:rPr>
              <a:t>Engage with stakeholders</a:t>
            </a:r>
          </a:p>
          <a:p>
            <a:pPr>
              <a:buFont typeface="Arial" pitchFamily="34" charset="0"/>
              <a:buChar char="•"/>
            </a:pPr>
            <a:r>
              <a:rPr lang="en-GB" sz="2800" dirty="0">
                <a:solidFill>
                  <a:srgbClr val="261EC6"/>
                </a:solidFill>
                <a:latin typeface="+mj-lt"/>
              </a:rPr>
              <a:t>Bring people on the journey with you</a:t>
            </a:r>
          </a:p>
          <a:p>
            <a:pPr>
              <a:buFont typeface="Arial" pitchFamily="34" charset="0"/>
              <a:buChar char="•"/>
            </a:pPr>
            <a:r>
              <a:rPr lang="en-GB" sz="2800" dirty="0">
                <a:solidFill>
                  <a:srgbClr val="261EC6"/>
                </a:solidFill>
                <a:latin typeface="+mj-lt"/>
              </a:rPr>
              <a:t>Move from being reactionary to proactive</a:t>
            </a:r>
          </a:p>
          <a:p>
            <a:pPr>
              <a:buFont typeface="Arial" pitchFamily="34" charset="0"/>
              <a:buChar char="•"/>
            </a:pPr>
            <a:r>
              <a:rPr lang="en-GB" sz="2800" dirty="0">
                <a:solidFill>
                  <a:srgbClr val="261EC6"/>
                </a:solidFill>
                <a:latin typeface="+mj-lt"/>
              </a:rPr>
              <a:t>Improve reach and access</a:t>
            </a:r>
          </a:p>
          <a:p>
            <a:pPr>
              <a:buFont typeface="Arial" pitchFamily="34" charset="0"/>
              <a:buChar char="•"/>
            </a:pPr>
            <a:r>
              <a:rPr lang="en-GB" sz="2800" dirty="0">
                <a:solidFill>
                  <a:srgbClr val="261EC6"/>
                </a:solidFill>
                <a:latin typeface="+mj-lt"/>
              </a:rPr>
              <a:t>Better outcomes for Children and Young People</a:t>
            </a:r>
          </a:p>
          <a:p>
            <a:pPr>
              <a:buFont typeface="Arial" pitchFamily="34" charset="0"/>
              <a:buChar char="•"/>
            </a:pPr>
            <a:endParaRPr lang="en-GB" dirty="0">
              <a:solidFill>
                <a:srgbClr val="261EC6"/>
              </a:solidFill>
              <a:latin typeface="+mj-lt"/>
            </a:endParaRPr>
          </a:p>
          <a:p>
            <a:endParaRPr lang="en-US" dirty="0">
              <a:solidFill>
                <a:srgbClr val="261EC6"/>
              </a:solidFill>
              <a:latin typeface="+mj-lt"/>
            </a:endParaRPr>
          </a:p>
          <a:p>
            <a:r>
              <a:rPr lang="en-GB" sz="2400" i="1" dirty="0">
                <a:solidFill>
                  <a:srgbClr val="261EC6"/>
                </a:solidFill>
                <a:latin typeface="+mj-lt"/>
              </a:rPr>
              <a:t>“When we are under significant pressure the temptation is to snap back to a place of safety.  However, we can’t snap shut.  We need to stay open to innovation for the CYP of today and the parents of tomorrow.”  </a:t>
            </a:r>
          </a:p>
          <a:p>
            <a:pPr algn="r"/>
            <a:r>
              <a:rPr lang="en-GB" sz="2400" i="1" dirty="0">
                <a:solidFill>
                  <a:srgbClr val="261EC6"/>
                </a:solidFill>
                <a:latin typeface="+mj-lt"/>
              </a:rPr>
              <a:t>Elizabeth Gregory</a:t>
            </a:r>
            <a:endParaRPr lang="en-GB" dirty="0"/>
          </a:p>
          <a:p>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11" y="2923441"/>
            <a:ext cx="10515600" cy="1325563"/>
          </a:xfrm>
        </p:spPr>
        <p:txBody>
          <a:bodyPr>
            <a:normAutofit fontScale="90000"/>
          </a:bodyPr>
          <a:lstStyle/>
          <a:p>
            <a:r>
              <a:rPr lang="en-GB" dirty="0"/>
              <a:t>Supporting families through </a:t>
            </a:r>
            <a:r>
              <a:rPr lang="en-GB" dirty="0" err="1"/>
              <a:t>telepractice</a:t>
            </a:r>
            <a:r>
              <a:rPr lang="en-GB" dirty="0"/>
              <a:t>: improving outcomes, reaching communities, maximising resources. </a:t>
            </a:r>
            <a:endParaRPr lang="en-US" dirty="0"/>
          </a:p>
        </p:txBody>
      </p:sp>
    </p:spTree>
    <p:extLst>
      <p:ext uri="{BB962C8B-B14F-4D97-AF65-F5344CB8AC3E}">
        <p14:creationId xmlns:p14="http://schemas.microsoft.com/office/powerpoint/2010/main" val="3855482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extLst>
              <a:ext uri="{FF2B5EF4-FFF2-40B4-BE49-F238E27FC236}">
                <a16:creationId xmlns:a16="http://schemas.microsoft.com/office/drawing/2014/main" id="{4C07F376-B0FF-D36B-959D-664B386BB837}"/>
              </a:ext>
            </a:extLst>
          </p:cNvPr>
          <p:cNvSpPr>
            <a:spLocks noChangeArrowheads="1"/>
          </p:cNvSpPr>
          <p:nvPr/>
        </p:nvSpPr>
        <p:spPr bwMode="auto">
          <a:xfrm>
            <a:off x="0" y="-4233"/>
            <a:ext cx="12192000" cy="2222500"/>
          </a:xfrm>
          <a:prstGeom prst="rect">
            <a:avLst/>
          </a:prstGeom>
          <a:solidFill>
            <a:srgbClr val="00BA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endParaRPr lang="en-US" altLang="en-US" sz="1200">
              <a:solidFill>
                <a:prstClr val="black"/>
              </a:solidFill>
              <a:latin typeface="Calibri" panose="020F0502020204030204" pitchFamily="34" charset="0"/>
            </a:endParaRPr>
          </a:p>
        </p:txBody>
      </p:sp>
      <p:sp>
        <p:nvSpPr>
          <p:cNvPr id="2" name="TextBox 1">
            <a:extLst>
              <a:ext uri="{FF2B5EF4-FFF2-40B4-BE49-F238E27FC236}">
                <a16:creationId xmlns:a16="http://schemas.microsoft.com/office/drawing/2014/main" id="{4342F1F3-C4B1-5A1E-27DF-7EF8B97C1908}"/>
              </a:ext>
            </a:extLst>
          </p:cNvPr>
          <p:cNvSpPr txBox="1"/>
          <p:nvPr/>
        </p:nvSpPr>
        <p:spPr>
          <a:xfrm>
            <a:off x="382946" y="3140968"/>
            <a:ext cx="4464496" cy="2349041"/>
          </a:xfrm>
          <a:prstGeom prst="rect">
            <a:avLst/>
          </a:prstGeom>
          <a:noFill/>
        </p:spPr>
        <p:txBody>
          <a:bodyPr wrap="square" rtlCol="0">
            <a:spAutoFit/>
          </a:bodyPr>
          <a:lstStyle/>
          <a:p>
            <a:pPr defTabSz="609630" eaLnBrk="0" fontAlgn="base" hangingPunct="0">
              <a:spcBef>
                <a:spcPct val="0"/>
              </a:spcBef>
              <a:spcAft>
                <a:spcPct val="0"/>
              </a:spcAft>
            </a:pPr>
            <a:r>
              <a:rPr lang="en-GB" sz="2933" dirty="0">
                <a:solidFill>
                  <a:srgbClr val="2B2B2B"/>
                </a:solidFill>
                <a:highlight>
                  <a:srgbClr val="FFFFFF"/>
                </a:highlight>
                <a:latin typeface="Avenir Book"/>
                <a:ea typeface="Aptos" panose="020B0004020202020204" pitchFamily="34" charset="0"/>
                <a:cs typeface="Times New Roman" panose="02020603050405020304" pitchFamily="18" charset="0"/>
              </a:rPr>
              <a:t>Delivery of services using telecommunications and </a:t>
            </a:r>
            <a:r>
              <a:rPr lang="en-GB" sz="2933" dirty="0">
                <a:solidFill>
                  <a:srgbClr val="2B2B2B"/>
                </a:solidFill>
                <a:latin typeface="Avenir Book"/>
                <a:ea typeface="Aptos" panose="020B0004020202020204" pitchFamily="34" charset="0"/>
                <a:cs typeface="Times New Roman" panose="02020603050405020304" pitchFamily="18" charset="0"/>
              </a:rPr>
              <a:t>online</a:t>
            </a:r>
            <a:r>
              <a:rPr lang="en-GB" sz="2933" dirty="0">
                <a:solidFill>
                  <a:srgbClr val="2B2B2B"/>
                </a:solidFill>
                <a:highlight>
                  <a:srgbClr val="FFFFFF"/>
                </a:highlight>
                <a:latin typeface="Avenir Book"/>
                <a:ea typeface="Aptos" panose="020B0004020202020204" pitchFamily="34" charset="0"/>
                <a:cs typeface="Times New Roman" panose="02020603050405020304" pitchFamily="18" charset="0"/>
              </a:rPr>
              <a:t> technology to remotely connect clinicians to service users</a:t>
            </a:r>
            <a:endParaRPr lang="en-GB" sz="2933" dirty="0">
              <a:solidFill>
                <a:prstClr val="black"/>
              </a:solidFill>
              <a:highlight>
                <a:srgbClr val="FFFF00"/>
              </a:highlight>
              <a:latin typeface="Avenir Book"/>
            </a:endParaRPr>
          </a:p>
        </p:txBody>
      </p:sp>
      <p:pic>
        <p:nvPicPr>
          <p:cNvPr id="4" name="Picture 3" descr="A blue background with white text&#10;&#10;Description automatically generated">
            <a:extLst>
              <a:ext uri="{FF2B5EF4-FFF2-40B4-BE49-F238E27FC236}">
                <a16:creationId xmlns:a16="http://schemas.microsoft.com/office/drawing/2014/main" id="{8DE952CC-E6F0-7B27-FE29-0D0F42E341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954" t="35072" r="15350" b="37355"/>
          <a:stretch/>
        </p:blipFill>
        <p:spPr>
          <a:xfrm>
            <a:off x="6426680" y="349077"/>
            <a:ext cx="5789374" cy="1368779"/>
          </a:xfrm>
          <a:prstGeom prst="rect">
            <a:avLst/>
          </a:prstGeom>
        </p:spPr>
      </p:pic>
      <p:sp>
        <p:nvSpPr>
          <p:cNvPr id="5" name="TextBox 5">
            <a:extLst>
              <a:ext uri="{FF2B5EF4-FFF2-40B4-BE49-F238E27FC236}">
                <a16:creationId xmlns:a16="http://schemas.microsoft.com/office/drawing/2014/main" id="{841D4943-35D2-9732-A3BC-DE99808E6BE9}"/>
              </a:ext>
            </a:extLst>
          </p:cNvPr>
          <p:cNvSpPr txBox="1"/>
          <p:nvPr/>
        </p:nvSpPr>
        <p:spPr>
          <a:xfrm>
            <a:off x="239350" y="703267"/>
            <a:ext cx="8880475" cy="666849"/>
          </a:xfrm>
          <a:prstGeom prst="rect">
            <a:avLst/>
          </a:prstGeom>
        </p:spPr>
        <p:txBody>
          <a:bodyPr lIns="0" tIns="0" rIns="0" bIns="0">
            <a:spAutoFit/>
          </a:bodyPr>
          <a:lstStyle/>
          <a:p>
            <a:pPr defTabSz="609630">
              <a:lnSpc>
                <a:spcPts val="5200"/>
              </a:lnSpc>
              <a:defRPr/>
            </a:pPr>
            <a:r>
              <a:rPr lang="en-US" sz="4800" b="1" spc="43" dirty="0">
                <a:solidFill>
                  <a:prstClr val="black"/>
                </a:solidFill>
                <a:latin typeface="Calibri" panose="020F0502020204030204" pitchFamily="34" charset="0"/>
                <a:cs typeface="Calibri" panose="020F0502020204030204" pitchFamily="34" charset="0"/>
              </a:rPr>
              <a:t>Embracing telepractice </a:t>
            </a:r>
          </a:p>
        </p:txBody>
      </p:sp>
      <p:pic>
        <p:nvPicPr>
          <p:cNvPr id="16" name="Picture 15" descr="A person wearing a headset and holding a toy&#10;&#10;Description automatically generated">
            <a:extLst>
              <a:ext uri="{FF2B5EF4-FFF2-40B4-BE49-F238E27FC236}">
                <a16:creationId xmlns:a16="http://schemas.microsoft.com/office/drawing/2014/main" id="{A807DE33-0C50-EFD7-91A7-65E8C2FF51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0388" y="2218267"/>
            <a:ext cx="6985665" cy="463973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2859111D-6B74-5AB6-F6D6-95DD927FFA0A}"/>
              </a:ext>
            </a:extLst>
          </p:cNvPr>
          <p:cNvSpPr txBox="1"/>
          <p:nvPr/>
        </p:nvSpPr>
        <p:spPr bwMode="auto">
          <a:xfrm>
            <a:off x="1021825" y="1796819"/>
            <a:ext cx="10080625" cy="755271"/>
          </a:xfrm>
          <a:prstGeom prst="rect">
            <a:avLst/>
          </a:prstGeom>
        </p:spPr>
        <p:txBody>
          <a:bodyPr lIns="0" tIns="0" rIns="0" bIns="0">
            <a:spAutoFit/>
          </a:bodyPr>
          <a:lstStyle/>
          <a:p>
            <a:pPr algn="ctr" defTabSz="609630">
              <a:lnSpc>
                <a:spcPts val="5600"/>
              </a:lnSpc>
              <a:defRPr/>
            </a:pPr>
            <a:r>
              <a:rPr lang="en-US" sz="6400" b="1" spc="40" dirty="0">
                <a:solidFill>
                  <a:prstClr val="white"/>
                </a:solidFill>
                <a:latin typeface="Calibri" panose="020F0502020204030204" pitchFamily="34" charset="0"/>
                <a:cs typeface="Calibri" panose="020F0502020204030204" pitchFamily="34" charset="0"/>
              </a:rPr>
              <a:t>Auditory Verbal therapy</a:t>
            </a:r>
          </a:p>
        </p:txBody>
      </p:sp>
      <p:sp>
        <p:nvSpPr>
          <p:cNvPr id="2" name="TextBox 3">
            <a:extLst>
              <a:ext uri="{FF2B5EF4-FFF2-40B4-BE49-F238E27FC236}">
                <a16:creationId xmlns:a16="http://schemas.microsoft.com/office/drawing/2014/main" id="{8E87A312-9066-BE31-D953-9E3264AB0346}"/>
              </a:ext>
            </a:extLst>
          </p:cNvPr>
          <p:cNvSpPr txBox="1"/>
          <p:nvPr/>
        </p:nvSpPr>
        <p:spPr bwMode="auto">
          <a:xfrm>
            <a:off x="1042994" y="3048982"/>
            <a:ext cx="10080625" cy="2031325"/>
          </a:xfrm>
          <a:prstGeom prst="rect">
            <a:avLst/>
          </a:prstGeom>
        </p:spPr>
        <p:txBody>
          <a:bodyPr lIns="0" tIns="0" rIns="0" bIns="0">
            <a:spAutoFit/>
          </a:bodyPr>
          <a:lstStyle/>
          <a:p>
            <a:pPr algn="ctr" defTabSz="609630" eaLnBrk="0" fontAlgn="base" hangingPunct="0">
              <a:spcBef>
                <a:spcPct val="0"/>
              </a:spcBef>
              <a:spcAft>
                <a:spcPct val="0"/>
              </a:spcAft>
            </a:pPr>
            <a:r>
              <a:rPr lang="en-GB" sz="4400" dirty="0">
                <a:solidFill>
                  <a:prstClr val="black"/>
                </a:solidFill>
                <a:latin typeface="Calibri" panose="020F0502020204030204" pitchFamily="34" charset="0"/>
              </a:rPr>
              <a:t>A specialist, family-centred, parent-coaching approach to developing spoken language through listening for deaf children. </a:t>
            </a:r>
          </a:p>
        </p:txBody>
      </p:sp>
      <p:pic>
        <p:nvPicPr>
          <p:cNvPr id="6" name="Picture 5" descr="A blue background with white text&#10;&#10;Description automatically generated">
            <a:extLst>
              <a:ext uri="{FF2B5EF4-FFF2-40B4-BE49-F238E27FC236}">
                <a16:creationId xmlns:a16="http://schemas.microsoft.com/office/drawing/2014/main" id="{87583615-6E2E-6B5A-2945-F0982BA4F7F7}"/>
              </a:ext>
            </a:extLst>
          </p:cNvPr>
          <p:cNvPicPr>
            <a:picLocks noChangeAspect="1"/>
          </p:cNvPicPr>
          <p:nvPr/>
        </p:nvPicPr>
        <p:blipFill rotWithShape="1">
          <a:blip r:embed="rId4" cstate="print">
            <a:alphaModFix/>
            <a:extLst>
              <a:ext uri="{BEBA8EAE-BF5A-486C-A8C5-ECC9F3942E4B}">
                <a14:imgProps xmlns:a14="http://schemas.microsoft.com/office/drawing/2010/main">
                  <a14:imgLayer r:embed="rId5">
                    <a14:imgEffect>
                      <a14:backgroundRemoval t="37811" b="63491" l="33018" r="67574">
                        <a14:foregroundMark x1="47633" y1="42604" x2="56036" y2="44438"/>
                        <a14:foregroundMark x1="60710" y1="41953" x2="67574" y2="41361"/>
                        <a14:foregroundMark x1="64142" y1="47870" x2="62249" y2="53491"/>
                        <a14:foregroundMark x1="60059" y1="48521" x2="60059" y2="48521"/>
                        <a14:foregroundMark x1="33018" y1="56272" x2="61834" y2="55325"/>
                        <a14:foregroundMark x1="61834" y1="55325" x2="65089" y2="55976"/>
                      </a14:backgroundRemoval>
                    </a14:imgEffect>
                  </a14:imgLayer>
                </a14:imgProps>
              </a:ext>
              <a:ext uri="{28A0092B-C50C-407E-A947-70E740481C1C}">
                <a14:useLocalDpi xmlns:a14="http://schemas.microsoft.com/office/drawing/2010/main" val="0"/>
              </a:ext>
            </a:extLst>
          </a:blip>
          <a:srcRect l="30026" t="34623" r="29032" b="33225"/>
          <a:stretch/>
        </p:blipFill>
        <p:spPr>
          <a:xfrm>
            <a:off x="10464486" y="250723"/>
            <a:ext cx="1406049" cy="110412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AB0"/>
        </a:solidFill>
        <a:effectLst/>
      </p:bgPr>
    </p:bg>
    <p:spTree>
      <p:nvGrpSpPr>
        <p:cNvPr id="1" name=""/>
        <p:cNvGrpSpPr/>
        <p:nvPr/>
      </p:nvGrpSpPr>
      <p:grpSpPr>
        <a:xfrm>
          <a:off x="0" y="0"/>
          <a:ext cx="0" cy="0"/>
          <a:chOff x="0" y="0"/>
          <a:chExt cx="0" cy="0"/>
        </a:xfrm>
      </p:grpSpPr>
      <p:grpSp>
        <p:nvGrpSpPr>
          <p:cNvPr id="18435" name="Group 2">
            <a:extLst>
              <a:ext uri="{FF2B5EF4-FFF2-40B4-BE49-F238E27FC236}">
                <a16:creationId xmlns:a16="http://schemas.microsoft.com/office/drawing/2014/main" id="{F7AD032D-F3B9-C7C3-10AB-8A5B76776E82}"/>
              </a:ext>
            </a:extLst>
          </p:cNvPr>
          <p:cNvGrpSpPr>
            <a:grpSpLocks/>
          </p:cNvGrpSpPr>
          <p:nvPr/>
        </p:nvGrpSpPr>
        <p:grpSpPr bwMode="auto">
          <a:xfrm>
            <a:off x="3587750" y="32809"/>
            <a:ext cx="8604250" cy="7041091"/>
            <a:chOff x="0" y="0"/>
            <a:chExt cx="17208500" cy="14081956"/>
          </a:xfrm>
        </p:grpSpPr>
        <p:sp>
          <p:nvSpPr>
            <p:cNvPr id="18450" name="AutoShape 3">
              <a:extLst>
                <a:ext uri="{FF2B5EF4-FFF2-40B4-BE49-F238E27FC236}">
                  <a16:creationId xmlns:a16="http://schemas.microsoft.com/office/drawing/2014/main" id="{FD2C87A7-B0CE-1FAD-91DD-94AD5EE962F4}"/>
                </a:ext>
              </a:extLst>
            </p:cNvPr>
            <p:cNvSpPr>
              <a:spLocks noChangeArrowheads="1"/>
            </p:cNvSpPr>
            <p:nvPr/>
          </p:nvSpPr>
          <p:spPr bwMode="auto">
            <a:xfrm>
              <a:off x="8541719" y="0"/>
              <a:ext cx="75037" cy="14081956"/>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endParaRPr lang="en-US" altLang="en-US" sz="1200">
                <a:solidFill>
                  <a:prstClr val="black"/>
                </a:solidFill>
                <a:latin typeface="Calibri" panose="020F0502020204030204" pitchFamily="34" charset="0"/>
              </a:endParaRPr>
            </a:p>
          </p:txBody>
        </p:sp>
        <p:sp>
          <p:nvSpPr>
            <p:cNvPr id="18451" name="AutoShape 4">
              <a:extLst>
                <a:ext uri="{FF2B5EF4-FFF2-40B4-BE49-F238E27FC236}">
                  <a16:creationId xmlns:a16="http://schemas.microsoft.com/office/drawing/2014/main" id="{473984CA-A6A4-5768-377A-241CE19D9CA8}"/>
                </a:ext>
              </a:extLst>
            </p:cNvPr>
            <p:cNvSpPr>
              <a:spLocks noChangeArrowheads="1"/>
            </p:cNvSpPr>
            <p:nvPr/>
          </p:nvSpPr>
          <p:spPr bwMode="auto">
            <a:xfrm>
              <a:off x="0" y="6828373"/>
              <a:ext cx="17208500" cy="7503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endParaRPr lang="en-US" altLang="en-US" sz="1200">
                <a:solidFill>
                  <a:prstClr val="black"/>
                </a:solidFill>
                <a:latin typeface="Calibri" panose="020F0502020204030204" pitchFamily="34" charset="0"/>
              </a:endParaRPr>
            </a:p>
          </p:txBody>
        </p:sp>
      </p:grpSp>
      <p:grpSp>
        <p:nvGrpSpPr>
          <p:cNvPr id="18441" name="Group 16">
            <a:extLst>
              <a:ext uri="{FF2B5EF4-FFF2-40B4-BE49-F238E27FC236}">
                <a16:creationId xmlns:a16="http://schemas.microsoft.com/office/drawing/2014/main" id="{D7F5123B-2C8F-70BE-E6C6-6E3672BD1A1E}"/>
              </a:ext>
            </a:extLst>
          </p:cNvPr>
          <p:cNvGrpSpPr>
            <a:grpSpLocks/>
          </p:cNvGrpSpPr>
          <p:nvPr/>
        </p:nvGrpSpPr>
        <p:grpSpPr bwMode="auto">
          <a:xfrm>
            <a:off x="4204759" y="4488392"/>
            <a:ext cx="3147483" cy="1188646"/>
            <a:chOff x="0" y="-28575"/>
            <a:chExt cx="6293822" cy="2376241"/>
          </a:xfrm>
        </p:grpSpPr>
        <p:sp>
          <p:nvSpPr>
            <p:cNvPr id="17" name="TextBox 17">
              <a:extLst>
                <a:ext uri="{FF2B5EF4-FFF2-40B4-BE49-F238E27FC236}">
                  <a16:creationId xmlns:a16="http://schemas.microsoft.com/office/drawing/2014/main" id="{6529651A-E9E2-6893-9060-E526660AFEF9}"/>
                </a:ext>
              </a:extLst>
            </p:cNvPr>
            <p:cNvSpPr txBox="1"/>
            <p:nvPr/>
          </p:nvSpPr>
          <p:spPr>
            <a:xfrm>
              <a:off x="0" y="-28575"/>
              <a:ext cx="6293822" cy="723598"/>
            </a:xfrm>
            <a:prstGeom prst="rect">
              <a:avLst/>
            </a:prstGeom>
          </p:spPr>
          <p:txBody>
            <a:bodyPr lIns="0" tIns="0" rIns="0" bIns="0">
              <a:spAutoFit/>
            </a:bodyPr>
            <a:lstStyle/>
            <a:p>
              <a:pPr algn="ctr" defTabSz="609630">
                <a:lnSpc>
                  <a:spcPts val="2860"/>
                </a:lnSpc>
                <a:defRPr/>
              </a:pPr>
              <a:r>
                <a:rPr lang="en-US" sz="2200" b="1" spc="220" dirty="0">
                  <a:solidFill>
                    <a:prstClr val="black"/>
                  </a:solidFill>
                  <a:latin typeface="Avenir Book"/>
                </a:rPr>
                <a:t>Title</a:t>
              </a:r>
            </a:p>
          </p:txBody>
        </p:sp>
        <p:sp>
          <p:nvSpPr>
            <p:cNvPr id="18" name="TextBox 18">
              <a:extLst>
                <a:ext uri="{FF2B5EF4-FFF2-40B4-BE49-F238E27FC236}">
                  <a16:creationId xmlns:a16="http://schemas.microsoft.com/office/drawing/2014/main" id="{16B9FCC0-3705-E933-2040-6A650F07CDBD}"/>
                </a:ext>
              </a:extLst>
            </p:cNvPr>
            <p:cNvSpPr txBox="1"/>
            <p:nvPr/>
          </p:nvSpPr>
          <p:spPr>
            <a:xfrm>
              <a:off x="0" y="1050448"/>
              <a:ext cx="6190125" cy="1297218"/>
            </a:xfrm>
            <a:prstGeom prst="rect">
              <a:avLst/>
            </a:prstGeom>
          </p:spPr>
          <p:txBody>
            <a:bodyPr lIns="0" tIns="0" rIns="0" bIns="0">
              <a:spAutoFit/>
            </a:bodyPr>
            <a:lstStyle/>
            <a:p>
              <a:pPr algn="ctr" defTabSz="609630">
                <a:lnSpc>
                  <a:spcPts val="2600"/>
                </a:lnSpc>
                <a:defRPr/>
              </a:pPr>
              <a:r>
                <a:rPr lang="en-US" sz="1733" spc="17" dirty="0">
                  <a:solidFill>
                    <a:prstClr val="black"/>
                  </a:solidFill>
                  <a:latin typeface="Avenir Book"/>
                </a:rPr>
                <a:t>Presentations are communication tools.</a:t>
              </a:r>
            </a:p>
          </p:txBody>
        </p:sp>
      </p:grpSp>
      <p:pic>
        <p:nvPicPr>
          <p:cNvPr id="3" name="Picture 4" descr="Auditory Verbal Therapist Noel hosting an online family therapy session">
            <a:extLst>
              <a:ext uri="{FF2B5EF4-FFF2-40B4-BE49-F238E27FC236}">
                <a16:creationId xmlns:a16="http://schemas.microsoft.com/office/drawing/2014/main" id="{D8BADD49-1F26-C88A-602E-09685FC207A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8444" y="2885745"/>
            <a:ext cx="5980109" cy="3972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A person sitting at a table looking at a computer&#10;&#10;Description automatically generated">
            <a:extLst>
              <a:ext uri="{FF2B5EF4-FFF2-40B4-BE49-F238E27FC236}">
                <a16:creationId xmlns:a16="http://schemas.microsoft.com/office/drawing/2014/main" id="{BA60DAA5-8E66-6363-8826-90E922D5ED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393" y="-336913"/>
            <a:ext cx="6192440" cy="4644330"/>
          </a:xfrm>
          <a:prstGeom prst="rect">
            <a:avLst/>
          </a:prstGeom>
        </p:spPr>
      </p:pic>
      <p:pic>
        <p:nvPicPr>
          <p:cNvPr id="5" name="Picture 4">
            <a:extLst>
              <a:ext uri="{FF2B5EF4-FFF2-40B4-BE49-F238E27FC236}">
                <a16:creationId xmlns:a16="http://schemas.microsoft.com/office/drawing/2014/main" id="{DC5B5258-5B51-1016-9D74-68D93DB85B75}"/>
              </a:ext>
            </a:extLst>
          </p:cNvPr>
          <p:cNvPicPr>
            <a:picLocks noChangeAspect="1"/>
          </p:cNvPicPr>
          <p:nvPr/>
        </p:nvPicPr>
        <p:blipFill rotWithShape="1">
          <a:blip r:embed="rId5" cstate="print"/>
          <a:srcRect l="2812" t="30312" r="35517" b="28278"/>
          <a:stretch/>
        </p:blipFill>
        <p:spPr>
          <a:xfrm>
            <a:off x="5183899" y="-65328"/>
            <a:ext cx="8512409" cy="3213627"/>
          </a:xfrm>
          <a:prstGeom prst="rect">
            <a:avLst/>
          </a:prstGeom>
        </p:spPr>
      </p:pic>
      <p:pic>
        <p:nvPicPr>
          <p:cNvPr id="10" name="Picture 9" descr="A collage of a child and a person&#10;&#10;Description automatically generated">
            <a:extLst>
              <a:ext uri="{FF2B5EF4-FFF2-40B4-BE49-F238E27FC236}">
                <a16:creationId xmlns:a16="http://schemas.microsoft.com/office/drawing/2014/main" id="{B24D59FE-7DA6-B3B9-F2CF-AD9474ED4D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38" y="2959430"/>
            <a:ext cx="6930791" cy="3898570"/>
          </a:xfrm>
          <a:prstGeom prst="rect">
            <a:avLst/>
          </a:prstGeom>
        </p:spPr>
      </p:pic>
      <p:pic>
        <p:nvPicPr>
          <p:cNvPr id="19" name="Picture 18" descr="A blue background with white text&#10;&#10;Description automatically generated">
            <a:extLst>
              <a:ext uri="{FF2B5EF4-FFF2-40B4-BE49-F238E27FC236}">
                <a16:creationId xmlns:a16="http://schemas.microsoft.com/office/drawing/2014/main" id="{7F7A7E3B-34A9-4543-5B74-AE0827BB4B3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0026" t="34623" r="29032" b="33225"/>
          <a:stretch/>
        </p:blipFill>
        <p:spPr>
          <a:xfrm>
            <a:off x="11220328" y="3899026"/>
            <a:ext cx="1406049" cy="110412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DB2AD"/>
        </a:solidFill>
        <a:effectLst/>
      </p:bgPr>
    </p:bg>
    <p:spTree>
      <p:nvGrpSpPr>
        <p:cNvPr id="1" name=""/>
        <p:cNvGrpSpPr/>
        <p:nvPr/>
      </p:nvGrpSpPr>
      <p:grpSpPr>
        <a:xfrm>
          <a:off x="0" y="0"/>
          <a:ext cx="0" cy="0"/>
          <a:chOff x="0" y="0"/>
          <a:chExt cx="0" cy="0"/>
        </a:xfrm>
      </p:grpSpPr>
      <p:pic>
        <p:nvPicPr>
          <p:cNvPr id="3" name="Graphic 2" descr="Online meeting outline">
            <a:extLst>
              <a:ext uri="{FF2B5EF4-FFF2-40B4-BE49-F238E27FC236}">
                <a16:creationId xmlns:a16="http://schemas.microsoft.com/office/drawing/2014/main" id="{8BA8E504-61DC-598F-F12B-E725F174C06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3061" y="1880524"/>
            <a:ext cx="3648405" cy="3648405"/>
          </a:xfrm>
          <a:prstGeom prst="rect">
            <a:avLst/>
          </a:prstGeom>
        </p:spPr>
      </p:pic>
      <p:pic>
        <p:nvPicPr>
          <p:cNvPr id="5" name="Graphic 4" descr="Boardroom outline">
            <a:extLst>
              <a:ext uri="{FF2B5EF4-FFF2-40B4-BE49-F238E27FC236}">
                <a16:creationId xmlns:a16="http://schemas.microsoft.com/office/drawing/2014/main" id="{EB6B081B-2595-E153-48A4-A19F34FE114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43473" y="1878225"/>
            <a:ext cx="4224469" cy="4224469"/>
          </a:xfrm>
          <a:prstGeom prst="rect">
            <a:avLst/>
          </a:prstGeom>
        </p:spPr>
      </p:pic>
      <p:sp>
        <p:nvSpPr>
          <p:cNvPr id="6" name="TextBox 5">
            <a:extLst>
              <a:ext uri="{FF2B5EF4-FFF2-40B4-BE49-F238E27FC236}">
                <a16:creationId xmlns:a16="http://schemas.microsoft.com/office/drawing/2014/main" id="{481A0002-5580-9E0D-0726-C65AEAF0F9CD}"/>
              </a:ext>
            </a:extLst>
          </p:cNvPr>
          <p:cNvSpPr txBox="1"/>
          <p:nvPr/>
        </p:nvSpPr>
        <p:spPr>
          <a:xfrm>
            <a:off x="479376" y="199549"/>
            <a:ext cx="11233248" cy="1446550"/>
          </a:xfrm>
          <a:prstGeom prst="rect">
            <a:avLst/>
          </a:prstGeom>
          <a:noFill/>
        </p:spPr>
        <p:txBody>
          <a:bodyPr wrap="square" rtlCol="0">
            <a:spAutoFit/>
          </a:bodyPr>
          <a:lstStyle/>
          <a:p>
            <a:pPr algn="ctr" defTabSz="609660" eaLnBrk="0" fontAlgn="base" hangingPunct="0">
              <a:spcBef>
                <a:spcPct val="0"/>
              </a:spcBef>
              <a:spcAft>
                <a:spcPct val="0"/>
              </a:spcAft>
            </a:pPr>
            <a:r>
              <a:rPr lang="en-GB" sz="4400" b="1" dirty="0">
                <a:solidFill>
                  <a:prstClr val="white"/>
                </a:solidFill>
                <a:latin typeface="Calibri" panose="020F0502020204030204" pitchFamily="34" charset="0"/>
              </a:rPr>
              <a:t>Is there a difference between </a:t>
            </a:r>
            <a:br>
              <a:rPr lang="en-GB" sz="4400" b="1" dirty="0">
                <a:solidFill>
                  <a:prstClr val="white"/>
                </a:solidFill>
                <a:latin typeface="Calibri" panose="020F0502020204030204" pitchFamily="34" charset="0"/>
              </a:rPr>
            </a:br>
            <a:r>
              <a:rPr lang="en-GB" sz="4400" b="1" dirty="0">
                <a:solidFill>
                  <a:prstClr val="white"/>
                </a:solidFill>
                <a:latin typeface="Calibri" panose="020F0502020204030204" pitchFamily="34" charset="0"/>
              </a:rPr>
              <a:t>online &amp; in-person therapy?</a:t>
            </a:r>
            <a:r>
              <a:rPr lang="en-GB" sz="2133" dirty="0">
                <a:solidFill>
                  <a:prstClr val="white"/>
                </a:solidFill>
                <a:latin typeface="Calibri" panose="020F0502020204030204" pitchFamily="34" charset="0"/>
              </a:rPr>
              <a:t> </a:t>
            </a:r>
          </a:p>
        </p:txBody>
      </p:sp>
    </p:spTree>
    <p:extLst>
      <p:ext uri="{BB962C8B-B14F-4D97-AF65-F5344CB8AC3E}">
        <p14:creationId xmlns:p14="http://schemas.microsoft.com/office/powerpoint/2010/main" val="2522583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AB0"/>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EBAD1CC8-C9F3-4560-B221-92DAD50EBC68}"/>
              </a:ext>
            </a:extLst>
          </p:cNvPr>
          <p:cNvSpPr/>
          <p:nvPr/>
        </p:nvSpPr>
        <p:spPr>
          <a:xfrm>
            <a:off x="5786521" y="1445832"/>
            <a:ext cx="2404956" cy="2064277"/>
          </a:xfrm>
          <a:custGeom>
            <a:avLst/>
            <a:gdLst>
              <a:gd name="connsiteX0" fmla="*/ 371371 w 2621725"/>
              <a:gd name="connsiteY0" fmla="*/ 0 h 2250338"/>
              <a:gd name="connsiteX1" fmla="*/ 2621725 w 2621725"/>
              <a:gd name="connsiteY1" fmla="*/ 2250338 h 2250338"/>
              <a:gd name="connsiteX2" fmla="*/ 1887821 w 2621725"/>
              <a:gd name="connsiteY2" fmla="*/ 2250338 h 2250338"/>
              <a:gd name="connsiteX3" fmla="*/ 1859730 w 2621725"/>
              <a:gd name="connsiteY3" fmla="*/ 2233877 h 2250338"/>
              <a:gd name="connsiteX4" fmla="*/ 1860581 w 2621725"/>
              <a:gd name="connsiteY4" fmla="*/ 2201268 h 2250338"/>
              <a:gd name="connsiteX5" fmla="*/ 1901563 w 2621725"/>
              <a:gd name="connsiteY5" fmla="*/ 2014574 h 2250338"/>
              <a:gd name="connsiteX6" fmla="*/ 1816438 w 2621725"/>
              <a:gd name="connsiteY6" fmla="*/ 1905599 h 2250338"/>
              <a:gd name="connsiteX7" fmla="*/ 1659928 w 2621725"/>
              <a:gd name="connsiteY7" fmla="*/ 1886429 h 2250338"/>
              <a:gd name="connsiteX8" fmla="*/ 1536131 w 2621725"/>
              <a:gd name="connsiteY8" fmla="*/ 1983111 h 2250338"/>
              <a:gd name="connsiteX9" fmla="*/ 1564466 w 2621725"/>
              <a:gd name="connsiteY9" fmla="*/ 2202102 h 2250338"/>
              <a:gd name="connsiteX10" fmla="*/ 1564466 w 2621725"/>
              <a:gd name="connsiteY10" fmla="*/ 2234190 h 2250338"/>
              <a:gd name="connsiteX11" fmla="*/ 1536739 w 2621725"/>
              <a:gd name="connsiteY11" fmla="*/ 2250026 h 2250338"/>
              <a:gd name="connsiteX12" fmla="*/ 872255 w 2621725"/>
              <a:gd name="connsiteY12" fmla="*/ 2250026 h 2250338"/>
              <a:gd name="connsiteX13" fmla="*/ 864325 w 2621725"/>
              <a:gd name="connsiteY13" fmla="*/ 2171352 h 2250338"/>
              <a:gd name="connsiteX14" fmla="*/ 442750 w 2621725"/>
              <a:gd name="connsiteY14" fmla="*/ 1749778 h 2250338"/>
              <a:gd name="connsiteX15" fmla="*/ 371736 w 2621725"/>
              <a:gd name="connsiteY15" fmla="*/ 1742619 h 2250338"/>
              <a:gd name="connsiteX16" fmla="*/ 371736 w 2621725"/>
              <a:gd name="connsiteY16" fmla="*/ 1085059 h 2250338"/>
              <a:gd name="connsiteX17" fmla="*/ 325403 w 2621725"/>
              <a:gd name="connsiteY17" fmla="*/ 1004526 h 2250338"/>
              <a:gd name="connsiteX18" fmla="*/ 232373 w 2621725"/>
              <a:gd name="connsiteY18" fmla="*/ 1004213 h 2250338"/>
              <a:gd name="connsiteX19" fmla="*/ 72459 w 2621725"/>
              <a:gd name="connsiteY19" fmla="*/ 1031926 h 2250338"/>
              <a:gd name="connsiteX20" fmla="*/ 5331 w 2621725"/>
              <a:gd name="connsiteY20" fmla="*/ 945350 h 2250338"/>
              <a:gd name="connsiteX21" fmla="*/ 18465 w 2621725"/>
              <a:gd name="connsiteY21" fmla="*/ 836167 h 2250338"/>
              <a:gd name="connsiteX22" fmla="*/ 89605 w 2621725"/>
              <a:gd name="connsiteY22" fmla="*/ 779388 h 2250338"/>
              <a:gd name="connsiteX23" fmla="*/ 229211 w 2621725"/>
              <a:gd name="connsiteY23" fmla="*/ 812622 h 2250338"/>
              <a:gd name="connsiteX24" fmla="*/ 323822 w 2621725"/>
              <a:gd name="connsiteY24" fmla="*/ 815123 h 2250338"/>
              <a:gd name="connsiteX25" fmla="*/ 371371 w 2621725"/>
              <a:gd name="connsiteY25" fmla="*/ 733965 h 225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21725" h="2250338">
                <a:moveTo>
                  <a:pt x="371371" y="0"/>
                </a:moveTo>
                <a:cubicBezTo>
                  <a:pt x="1607150" y="16148"/>
                  <a:pt x="2605551" y="1014632"/>
                  <a:pt x="2621725" y="2250338"/>
                </a:cubicBezTo>
                <a:lnTo>
                  <a:pt x="1887821" y="2250338"/>
                </a:lnTo>
                <a:cubicBezTo>
                  <a:pt x="1870675" y="2250338"/>
                  <a:pt x="1862527" y="2238774"/>
                  <a:pt x="1859730" y="2233877"/>
                </a:cubicBezTo>
                <a:cubicBezTo>
                  <a:pt x="1856933" y="2228981"/>
                  <a:pt x="1851461" y="2215854"/>
                  <a:pt x="1860581" y="2201268"/>
                </a:cubicBezTo>
                <a:cubicBezTo>
                  <a:pt x="1900590" y="2136884"/>
                  <a:pt x="1915183" y="2070624"/>
                  <a:pt x="1901563" y="2014574"/>
                </a:cubicBezTo>
                <a:cubicBezTo>
                  <a:pt x="1890497" y="1969671"/>
                  <a:pt x="1860946" y="1931853"/>
                  <a:pt x="1816438" y="1905599"/>
                </a:cubicBezTo>
                <a:cubicBezTo>
                  <a:pt x="1770348" y="1878512"/>
                  <a:pt x="1713314" y="1871427"/>
                  <a:pt x="1659928" y="1886429"/>
                </a:cubicBezTo>
                <a:cubicBezTo>
                  <a:pt x="1606542" y="1901015"/>
                  <a:pt x="1561426" y="1936437"/>
                  <a:pt x="1536131" y="1983111"/>
                </a:cubicBezTo>
                <a:cubicBezTo>
                  <a:pt x="1488826" y="2069790"/>
                  <a:pt x="1532362" y="2146364"/>
                  <a:pt x="1564466" y="2202102"/>
                </a:cubicBezTo>
                <a:cubicBezTo>
                  <a:pt x="1572979" y="2216479"/>
                  <a:pt x="1567141" y="2229293"/>
                  <a:pt x="1564466" y="2234190"/>
                </a:cubicBezTo>
                <a:cubicBezTo>
                  <a:pt x="1561669" y="2238774"/>
                  <a:pt x="1553521" y="2250026"/>
                  <a:pt x="1536739" y="2250026"/>
                </a:cubicBezTo>
                <a:lnTo>
                  <a:pt x="872255" y="2250026"/>
                </a:lnTo>
                <a:lnTo>
                  <a:pt x="864325" y="2171352"/>
                </a:lnTo>
                <a:cubicBezTo>
                  <a:pt x="821024" y="1959746"/>
                  <a:pt x="654356" y="1793079"/>
                  <a:pt x="442750" y="1749778"/>
                </a:cubicBezTo>
                <a:lnTo>
                  <a:pt x="371736" y="1742619"/>
                </a:lnTo>
                <a:lnTo>
                  <a:pt x="371736" y="1085059"/>
                </a:lnTo>
                <a:cubicBezTo>
                  <a:pt x="371736" y="1051512"/>
                  <a:pt x="354346" y="1021299"/>
                  <a:pt x="325403" y="1004526"/>
                </a:cubicBezTo>
                <a:cubicBezTo>
                  <a:pt x="296339" y="987753"/>
                  <a:pt x="261559" y="987440"/>
                  <a:pt x="232373" y="1004213"/>
                </a:cubicBezTo>
                <a:cubicBezTo>
                  <a:pt x="171934" y="1038385"/>
                  <a:pt x="125236" y="1060680"/>
                  <a:pt x="72459" y="1031926"/>
                </a:cubicBezTo>
                <a:cubicBezTo>
                  <a:pt x="40111" y="1014632"/>
                  <a:pt x="15789" y="982856"/>
                  <a:pt x="5331" y="945350"/>
                </a:cubicBezTo>
                <a:cubicBezTo>
                  <a:pt x="-5006" y="907845"/>
                  <a:pt x="-142" y="867839"/>
                  <a:pt x="18465" y="836167"/>
                </a:cubicBezTo>
                <a:cubicBezTo>
                  <a:pt x="36463" y="805642"/>
                  <a:pt x="60298" y="786368"/>
                  <a:pt x="89605" y="779388"/>
                </a:cubicBezTo>
                <a:cubicBezTo>
                  <a:pt x="128885" y="769595"/>
                  <a:pt x="179838" y="781784"/>
                  <a:pt x="229211" y="812622"/>
                </a:cubicBezTo>
                <a:cubicBezTo>
                  <a:pt x="258519" y="830958"/>
                  <a:pt x="293663" y="831896"/>
                  <a:pt x="323822" y="815123"/>
                </a:cubicBezTo>
                <a:cubicBezTo>
                  <a:pt x="353738" y="798349"/>
                  <a:pt x="371736" y="767824"/>
                  <a:pt x="371371" y="733965"/>
                </a:cubicBezTo>
                <a:close/>
              </a:path>
            </a:pathLst>
          </a:custGeom>
          <a:solidFill>
            <a:srgbClr val="FFC000"/>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sp>
        <p:nvSpPr>
          <p:cNvPr id="28" name="Freeform: Shape 27">
            <a:extLst>
              <a:ext uri="{FF2B5EF4-FFF2-40B4-BE49-F238E27FC236}">
                <a16:creationId xmlns:a16="http://schemas.microsoft.com/office/drawing/2014/main" id="{13B845D5-FB98-4448-AD13-347BEF4D0D15}"/>
              </a:ext>
            </a:extLst>
          </p:cNvPr>
          <p:cNvSpPr/>
          <p:nvPr/>
        </p:nvSpPr>
        <p:spPr>
          <a:xfrm>
            <a:off x="4000526" y="1445830"/>
            <a:ext cx="2064277" cy="2405236"/>
          </a:xfrm>
          <a:custGeom>
            <a:avLst/>
            <a:gdLst>
              <a:gd name="connsiteX0" fmla="*/ 2250338 w 2250338"/>
              <a:gd name="connsiteY0" fmla="*/ 0 h 2622029"/>
              <a:gd name="connsiteX1" fmla="*/ 2250338 w 2250338"/>
              <a:gd name="connsiteY1" fmla="*/ 734232 h 2622029"/>
              <a:gd name="connsiteX2" fmla="*/ 2233877 w 2250338"/>
              <a:gd name="connsiteY2" fmla="*/ 762327 h 2622029"/>
              <a:gd name="connsiteX3" fmla="*/ 2201268 w 2250338"/>
              <a:gd name="connsiteY3" fmla="*/ 761354 h 2622029"/>
              <a:gd name="connsiteX4" fmla="*/ 2014574 w 2250338"/>
              <a:gd name="connsiteY4" fmla="*/ 720489 h 2622029"/>
              <a:gd name="connsiteX5" fmla="*/ 1905599 w 2250338"/>
              <a:gd name="connsiteY5" fmla="*/ 805624 h 2622029"/>
              <a:gd name="connsiteX6" fmla="*/ 1886429 w 2250338"/>
              <a:gd name="connsiteY6" fmla="*/ 962152 h 2622029"/>
              <a:gd name="connsiteX7" fmla="*/ 1983111 w 2250338"/>
              <a:gd name="connsiteY7" fmla="*/ 1085963 h 2622029"/>
              <a:gd name="connsiteX8" fmla="*/ 2202102 w 2250338"/>
              <a:gd name="connsiteY8" fmla="*/ 1057625 h 2622029"/>
              <a:gd name="connsiteX9" fmla="*/ 2234190 w 2250338"/>
              <a:gd name="connsiteY9" fmla="*/ 1057625 h 2622029"/>
              <a:gd name="connsiteX10" fmla="*/ 2250026 w 2250338"/>
              <a:gd name="connsiteY10" fmla="*/ 1085355 h 2622029"/>
              <a:gd name="connsiteX11" fmla="*/ 2250026 w 2250338"/>
              <a:gd name="connsiteY11" fmla="*/ 1741847 h 2622029"/>
              <a:gd name="connsiteX12" fmla="*/ 2171356 w 2250338"/>
              <a:gd name="connsiteY12" fmla="*/ 1749778 h 2622029"/>
              <a:gd name="connsiteX13" fmla="*/ 1749781 w 2250338"/>
              <a:gd name="connsiteY13" fmla="*/ 2171352 h 2622029"/>
              <a:gd name="connsiteX14" fmla="*/ 1741827 w 2250338"/>
              <a:gd name="connsiteY14" fmla="*/ 2250251 h 2622029"/>
              <a:gd name="connsiteX15" fmla="*/ 1085059 w 2250338"/>
              <a:gd name="connsiteY15" fmla="*/ 2250251 h 2622029"/>
              <a:gd name="connsiteX16" fmla="*/ 1004526 w 2250338"/>
              <a:gd name="connsiteY16" fmla="*/ 2296710 h 2622029"/>
              <a:gd name="connsiteX17" fmla="*/ 1004214 w 2250338"/>
              <a:gd name="connsiteY17" fmla="*/ 2389751 h 2622029"/>
              <a:gd name="connsiteX18" fmla="*/ 1031926 w 2250338"/>
              <a:gd name="connsiteY18" fmla="*/ 2549562 h 2622029"/>
              <a:gd name="connsiteX19" fmla="*/ 945351 w 2250338"/>
              <a:gd name="connsiteY19" fmla="*/ 2616698 h 2622029"/>
              <a:gd name="connsiteX20" fmla="*/ 836167 w 2250338"/>
              <a:gd name="connsiteY20" fmla="*/ 2603563 h 2622029"/>
              <a:gd name="connsiteX21" fmla="*/ 779388 w 2250338"/>
              <a:gd name="connsiteY21" fmla="*/ 2532414 h 2622029"/>
              <a:gd name="connsiteX22" fmla="*/ 812622 w 2250338"/>
              <a:gd name="connsiteY22" fmla="*/ 2392792 h 2622029"/>
              <a:gd name="connsiteX23" fmla="*/ 815123 w 2250338"/>
              <a:gd name="connsiteY23" fmla="*/ 2298170 h 2622029"/>
              <a:gd name="connsiteX24" fmla="*/ 733965 w 2250338"/>
              <a:gd name="connsiteY24" fmla="*/ 2250251 h 2622029"/>
              <a:gd name="connsiteX25" fmla="*/ 0 w 2250338"/>
              <a:gd name="connsiteY25" fmla="*/ 2250251 h 2622029"/>
              <a:gd name="connsiteX26" fmla="*/ 2250338 w 2250338"/>
              <a:gd name="connsiteY26" fmla="*/ 0 h 26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50338" h="2622029">
                <a:moveTo>
                  <a:pt x="2250338" y="0"/>
                </a:moveTo>
                <a:lnTo>
                  <a:pt x="2250338" y="734232"/>
                </a:lnTo>
                <a:cubicBezTo>
                  <a:pt x="2250338" y="751381"/>
                  <a:pt x="2238774" y="759530"/>
                  <a:pt x="2233877" y="762327"/>
                </a:cubicBezTo>
                <a:cubicBezTo>
                  <a:pt x="2228981" y="765003"/>
                  <a:pt x="2215541" y="770597"/>
                  <a:pt x="2201268" y="761354"/>
                </a:cubicBezTo>
                <a:cubicBezTo>
                  <a:pt x="2136884" y="721097"/>
                  <a:pt x="2070624" y="706746"/>
                  <a:pt x="2014574" y="720489"/>
                </a:cubicBezTo>
                <a:cubicBezTo>
                  <a:pt x="1969671" y="731435"/>
                  <a:pt x="1931853" y="761111"/>
                  <a:pt x="1905599" y="805624"/>
                </a:cubicBezTo>
                <a:cubicBezTo>
                  <a:pt x="1878512" y="851719"/>
                  <a:pt x="1871427" y="908760"/>
                  <a:pt x="1886429" y="962152"/>
                </a:cubicBezTo>
                <a:cubicBezTo>
                  <a:pt x="1901015" y="1015544"/>
                  <a:pt x="1936437" y="1060666"/>
                  <a:pt x="1983111" y="1085963"/>
                </a:cubicBezTo>
                <a:cubicBezTo>
                  <a:pt x="2069790" y="1133274"/>
                  <a:pt x="2146364" y="1089612"/>
                  <a:pt x="2202102" y="1057625"/>
                </a:cubicBezTo>
                <a:cubicBezTo>
                  <a:pt x="2216479" y="1048990"/>
                  <a:pt x="2229293" y="1054828"/>
                  <a:pt x="2234190" y="1057625"/>
                </a:cubicBezTo>
                <a:cubicBezTo>
                  <a:pt x="2238774" y="1060301"/>
                  <a:pt x="2250026" y="1068571"/>
                  <a:pt x="2250026" y="1085355"/>
                </a:cubicBezTo>
                <a:lnTo>
                  <a:pt x="2250026" y="1741847"/>
                </a:lnTo>
                <a:lnTo>
                  <a:pt x="2171356" y="1749778"/>
                </a:lnTo>
                <a:cubicBezTo>
                  <a:pt x="1959750" y="1793079"/>
                  <a:pt x="1793082" y="1959746"/>
                  <a:pt x="1749781" y="2171352"/>
                </a:cubicBezTo>
                <a:lnTo>
                  <a:pt x="1741827" y="2250251"/>
                </a:lnTo>
                <a:lnTo>
                  <a:pt x="1085059" y="2250251"/>
                </a:lnTo>
                <a:cubicBezTo>
                  <a:pt x="1051512" y="2250251"/>
                  <a:pt x="1021299" y="2267643"/>
                  <a:pt x="1004526" y="2296710"/>
                </a:cubicBezTo>
                <a:cubicBezTo>
                  <a:pt x="987753" y="2325656"/>
                  <a:pt x="987440" y="2360440"/>
                  <a:pt x="1004214" y="2389751"/>
                </a:cubicBezTo>
                <a:cubicBezTo>
                  <a:pt x="1038385" y="2450076"/>
                  <a:pt x="1060680" y="2496778"/>
                  <a:pt x="1031926" y="2549562"/>
                </a:cubicBezTo>
                <a:cubicBezTo>
                  <a:pt x="1014632" y="2581914"/>
                  <a:pt x="982856" y="2606238"/>
                  <a:pt x="945351" y="2616698"/>
                </a:cubicBezTo>
                <a:cubicBezTo>
                  <a:pt x="907845" y="2627036"/>
                  <a:pt x="867839" y="2622171"/>
                  <a:pt x="836167" y="2603563"/>
                </a:cubicBezTo>
                <a:cubicBezTo>
                  <a:pt x="805642" y="2585563"/>
                  <a:pt x="786368" y="2561725"/>
                  <a:pt x="779388" y="2532414"/>
                </a:cubicBezTo>
                <a:cubicBezTo>
                  <a:pt x="769595" y="2493130"/>
                  <a:pt x="781888" y="2442170"/>
                  <a:pt x="812622" y="2392792"/>
                </a:cubicBezTo>
                <a:cubicBezTo>
                  <a:pt x="830958" y="2363481"/>
                  <a:pt x="831896" y="2328089"/>
                  <a:pt x="815123" y="2298170"/>
                </a:cubicBezTo>
                <a:cubicBezTo>
                  <a:pt x="798349" y="2268007"/>
                  <a:pt x="768136" y="2250251"/>
                  <a:pt x="733965" y="2250251"/>
                </a:cubicBezTo>
                <a:lnTo>
                  <a:pt x="0" y="2250251"/>
                </a:lnTo>
                <a:cubicBezTo>
                  <a:pt x="16148" y="1014571"/>
                  <a:pt x="1014632" y="16176"/>
                  <a:pt x="2250338" y="0"/>
                </a:cubicBezTo>
                <a:close/>
              </a:path>
            </a:pathLst>
          </a:custGeom>
          <a:solidFill>
            <a:srgbClr val="0070C0"/>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sp>
        <p:nvSpPr>
          <p:cNvPr id="29" name="Freeform: Shape 28">
            <a:extLst>
              <a:ext uri="{FF2B5EF4-FFF2-40B4-BE49-F238E27FC236}">
                <a16:creationId xmlns:a16="http://schemas.microsoft.com/office/drawing/2014/main" id="{0A6992F0-3BF0-48F3-93AA-4F6950959231}"/>
              </a:ext>
            </a:extLst>
          </p:cNvPr>
          <p:cNvSpPr/>
          <p:nvPr/>
        </p:nvSpPr>
        <p:spPr>
          <a:xfrm>
            <a:off x="4000526" y="3577412"/>
            <a:ext cx="2405237" cy="2064277"/>
          </a:xfrm>
          <a:custGeom>
            <a:avLst/>
            <a:gdLst>
              <a:gd name="connsiteX0" fmla="*/ 0 w 2622030"/>
              <a:gd name="connsiteY0" fmla="*/ 0 h 2250338"/>
              <a:gd name="connsiteX1" fmla="*/ 734597 w 2622030"/>
              <a:gd name="connsiteY1" fmla="*/ 0 h 2250338"/>
              <a:gd name="connsiteX2" fmla="*/ 762571 w 2622030"/>
              <a:gd name="connsiteY2" fmla="*/ 16461 h 2250338"/>
              <a:gd name="connsiteX3" fmla="*/ 761719 w 2622030"/>
              <a:gd name="connsiteY3" fmla="*/ 49070 h 2250338"/>
              <a:gd name="connsiteX4" fmla="*/ 720854 w 2622030"/>
              <a:gd name="connsiteY4" fmla="*/ 235765 h 2250338"/>
              <a:gd name="connsiteX5" fmla="*/ 805868 w 2622030"/>
              <a:gd name="connsiteY5" fmla="*/ 344739 h 2250338"/>
              <a:gd name="connsiteX6" fmla="*/ 906328 w 2622030"/>
              <a:gd name="connsiteY6" fmla="*/ 371514 h 2250338"/>
              <a:gd name="connsiteX7" fmla="*/ 962152 w 2622030"/>
              <a:gd name="connsiteY7" fmla="*/ 363909 h 2250338"/>
              <a:gd name="connsiteX8" fmla="*/ 1085964 w 2622030"/>
              <a:gd name="connsiteY8" fmla="*/ 267228 h 2250338"/>
              <a:gd name="connsiteX9" fmla="*/ 1057626 w 2622030"/>
              <a:gd name="connsiteY9" fmla="*/ 48237 h 2250338"/>
              <a:gd name="connsiteX10" fmla="*/ 1057626 w 2622030"/>
              <a:gd name="connsiteY10" fmla="*/ 16148 h 2250338"/>
              <a:gd name="connsiteX11" fmla="*/ 1085355 w 2622030"/>
              <a:gd name="connsiteY11" fmla="*/ 313 h 2250338"/>
              <a:gd name="connsiteX12" fmla="*/ 1743158 w 2622030"/>
              <a:gd name="connsiteY12" fmla="*/ 313 h 2250338"/>
              <a:gd name="connsiteX13" fmla="*/ 1749781 w 2622030"/>
              <a:gd name="connsiteY13" fmla="*/ 66014 h 2250338"/>
              <a:gd name="connsiteX14" fmla="*/ 2171356 w 2622030"/>
              <a:gd name="connsiteY14" fmla="*/ 487588 h 2250338"/>
              <a:gd name="connsiteX15" fmla="*/ 2250251 w 2622030"/>
              <a:gd name="connsiteY15" fmla="*/ 495542 h 2250338"/>
              <a:gd name="connsiteX16" fmla="*/ 2250251 w 2622030"/>
              <a:gd name="connsiteY16" fmla="*/ 1165279 h 2250338"/>
              <a:gd name="connsiteX17" fmla="*/ 2296711 w 2622030"/>
              <a:gd name="connsiteY17" fmla="*/ 1245812 h 2250338"/>
              <a:gd name="connsiteX18" fmla="*/ 2389752 w 2622030"/>
              <a:gd name="connsiteY18" fmla="*/ 1246125 h 2250338"/>
              <a:gd name="connsiteX19" fmla="*/ 2549563 w 2622030"/>
              <a:gd name="connsiteY19" fmla="*/ 1218412 h 2250338"/>
              <a:gd name="connsiteX20" fmla="*/ 2616699 w 2622030"/>
              <a:gd name="connsiteY20" fmla="*/ 1304988 h 2250338"/>
              <a:gd name="connsiteX21" fmla="*/ 2603564 w 2622030"/>
              <a:gd name="connsiteY21" fmla="*/ 1414171 h 2250338"/>
              <a:gd name="connsiteX22" fmla="*/ 2532415 w 2622030"/>
              <a:gd name="connsiteY22" fmla="*/ 1470950 h 2250338"/>
              <a:gd name="connsiteX23" fmla="*/ 2392793 w 2622030"/>
              <a:gd name="connsiteY23" fmla="*/ 1437716 h 2250338"/>
              <a:gd name="connsiteX24" fmla="*/ 2298171 w 2622030"/>
              <a:gd name="connsiteY24" fmla="*/ 1435216 h 2250338"/>
              <a:gd name="connsiteX25" fmla="*/ 2250251 w 2622030"/>
              <a:gd name="connsiteY25" fmla="*/ 1516374 h 2250338"/>
              <a:gd name="connsiteX26" fmla="*/ 2250251 w 2622030"/>
              <a:gd name="connsiteY26" fmla="*/ 2250338 h 2250338"/>
              <a:gd name="connsiteX27" fmla="*/ 0 w 2622030"/>
              <a:gd name="connsiteY27" fmla="*/ 0 h 225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622030" h="2250338">
                <a:moveTo>
                  <a:pt x="0" y="0"/>
                </a:moveTo>
                <a:lnTo>
                  <a:pt x="734597" y="0"/>
                </a:lnTo>
                <a:cubicBezTo>
                  <a:pt x="751625" y="0"/>
                  <a:pt x="759895" y="11564"/>
                  <a:pt x="762571" y="16461"/>
                </a:cubicBezTo>
                <a:cubicBezTo>
                  <a:pt x="765368" y="21358"/>
                  <a:pt x="770841" y="34484"/>
                  <a:pt x="761719" y="49070"/>
                </a:cubicBezTo>
                <a:cubicBezTo>
                  <a:pt x="721706" y="113455"/>
                  <a:pt x="707111" y="179715"/>
                  <a:pt x="720854" y="235765"/>
                </a:cubicBezTo>
                <a:cubicBezTo>
                  <a:pt x="731800" y="280667"/>
                  <a:pt x="761354" y="318485"/>
                  <a:pt x="805868" y="344739"/>
                </a:cubicBezTo>
                <a:cubicBezTo>
                  <a:pt x="835787" y="362346"/>
                  <a:pt x="870571" y="371514"/>
                  <a:pt x="906328" y="371514"/>
                </a:cubicBezTo>
                <a:cubicBezTo>
                  <a:pt x="924936" y="371514"/>
                  <a:pt x="943787" y="369118"/>
                  <a:pt x="962152" y="363909"/>
                </a:cubicBezTo>
                <a:cubicBezTo>
                  <a:pt x="1015544" y="349323"/>
                  <a:pt x="1060666" y="313901"/>
                  <a:pt x="1085964" y="267228"/>
                </a:cubicBezTo>
                <a:cubicBezTo>
                  <a:pt x="1133275" y="180548"/>
                  <a:pt x="1089369" y="103974"/>
                  <a:pt x="1057626" y="48237"/>
                </a:cubicBezTo>
                <a:cubicBezTo>
                  <a:pt x="1048990" y="33859"/>
                  <a:pt x="1054828" y="20732"/>
                  <a:pt x="1057626" y="16148"/>
                </a:cubicBezTo>
                <a:cubicBezTo>
                  <a:pt x="1060301" y="11564"/>
                  <a:pt x="1068572" y="313"/>
                  <a:pt x="1085355" y="313"/>
                </a:cubicBezTo>
                <a:lnTo>
                  <a:pt x="1743158" y="313"/>
                </a:lnTo>
                <a:lnTo>
                  <a:pt x="1749781" y="66014"/>
                </a:lnTo>
                <a:cubicBezTo>
                  <a:pt x="1793082" y="277620"/>
                  <a:pt x="1959750" y="444288"/>
                  <a:pt x="2171356" y="487588"/>
                </a:cubicBezTo>
                <a:lnTo>
                  <a:pt x="2250251" y="495542"/>
                </a:lnTo>
                <a:lnTo>
                  <a:pt x="2250251" y="1165279"/>
                </a:lnTo>
                <a:cubicBezTo>
                  <a:pt x="2250251" y="1198826"/>
                  <a:pt x="2267643" y="1229039"/>
                  <a:pt x="2296711" y="1245812"/>
                </a:cubicBezTo>
                <a:cubicBezTo>
                  <a:pt x="2325657" y="1262586"/>
                  <a:pt x="2360441" y="1262898"/>
                  <a:pt x="2389752" y="1246125"/>
                </a:cubicBezTo>
                <a:cubicBezTo>
                  <a:pt x="2450077" y="1211641"/>
                  <a:pt x="2496779" y="1189658"/>
                  <a:pt x="2549563" y="1218412"/>
                </a:cubicBezTo>
                <a:cubicBezTo>
                  <a:pt x="2581915" y="1235707"/>
                  <a:pt x="2606239" y="1267482"/>
                  <a:pt x="2616699" y="1304988"/>
                </a:cubicBezTo>
                <a:cubicBezTo>
                  <a:pt x="2627037" y="1342493"/>
                  <a:pt x="2622172" y="1382500"/>
                  <a:pt x="2603564" y="1414171"/>
                </a:cubicBezTo>
                <a:cubicBezTo>
                  <a:pt x="2585564" y="1444696"/>
                  <a:pt x="2561726" y="1463970"/>
                  <a:pt x="2532415" y="1470950"/>
                </a:cubicBezTo>
                <a:cubicBezTo>
                  <a:pt x="2493131" y="1480743"/>
                  <a:pt x="2442171" y="1468554"/>
                  <a:pt x="2392793" y="1437716"/>
                </a:cubicBezTo>
                <a:cubicBezTo>
                  <a:pt x="2363482" y="1419380"/>
                  <a:pt x="2328454" y="1418442"/>
                  <a:pt x="2298171" y="1435216"/>
                </a:cubicBezTo>
                <a:cubicBezTo>
                  <a:pt x="2268252" y="1451677"/>
                  <a:pt x="2250251" y="1482202"/>
                  <a:pt x="2250251" y="1516374"/>
                </a:cubicBezTo>
                <a:lnTo>
                  <a:pt x="2250251" y="2250338"/>
                </a:lnTo>
                <a:cubicBezTo>
                  <a:pt x="1014571" y="2234190"/>
                  <a:pt x="16176" y="1235707"/>
                  <a:pt x="0" y="0"/>
                </a:cubicBezTo>
                <a:close/>
              </a:path>
            </a:pathLst>
          </a:custGeom>
          <a:solidFill>
            <a:schemeClr val="accent6"/>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sp>
        <p:nvSpPr>
          <p:cNvPr id="30" name="Freeform: Shape 29">
            <a:extLst>
              <a:ext uri="{FF2B5EF4-FFF2-40B4-BE49-F238E27FC236}">
                <a16:creationId xmlns:a16="http://schemas.microsoft.com/office/drawing/2014/main" id="{02EDC814-3BF2-4A19-B185-16E6BCC742E0}"/>
              </a:ext>
            </a:extLst>
          </p:cNvPr>
          <p:cNvSpPr/>
          <p:nvPr/>
        </p:nvSpPr>
        <p:spPr>
          <a:xfrm>
            <a:off x="6127202" y="3236733"/>
            <a:ext cx="2064277" cy="2404955"/>
          </a:xfrm>
          <a:custGeom>
            <a:avLst/>
            <a:gdLst>
              <a:gd name="connsiteX0" fmla="*/ 1361767 w 2250338"/>
              <a:gd name="connsiteY0" fmla="*/ 1044 h 2621724"/>
              <a:gd name="connsiteX1" fmla="*/ 1414171 w 2250338"/>
              <a:gd name="connsiteY1" fmla="*/ 18465 h 2621724"/>
              <a:gd name="connsiteX2" fmla="*/ 1470950 w 2250338"/>
              <a:gd name="connsiteY2" fmla="*/ 89605 h 2621724"/>
              <a:gd name="connsiteX3" fmla="*/ 1437716 w 2250338"/>
              <a:gd name="connsiteY3" fmla="*/ 229211 h 2621724"/>
              <a:gd name="connsiteX4" fmla="*/ 1435216 w 2250338"/>
              <a:gd name="connsiteY4" fmla="*/ 323822 h 2621724"/>
              <a:gd name="connsiteX5" fmla="*/ 1516374 w 2250338"/>
              <a:gd name="connsiteY5" fmla="*/ 371371 h 2621724"/>
              <a:gd name="connsiteX6" fmla="*/ 2250338 w 2250338"/>
              <a:gd name="connsiteY6" fmla="*/ 371371 h 2621724"/>
              <a:gd name="connsiteX7" fmla="*/ 0 w 2250338"/>
              <a:gd name="connsiteY7" fmla="*/ 2621724 h 2621724"/>
              <a:gd name="connsiteX8" fmla="*/ 0 w 2250338"/>
              <a:gd name="connsiteY8" fmla="*/ 1887821 h 2621724"/>
              <a:gd name="connsiteX9" fmla="*/ 16461 w 2250338"/>
              <a:gd name="connsiteY9" fmla="*/ 1859729 h 2621724"/>
              <a:gd name="connsiteX10" fmla="*/ 49070 w 2250338"/>
              <a:gd name="connsiteY10" fmla="*/ 1860581 h 2621724"/>
              <a:gd name="connsiteX11" fmla="*/ 235765 w 2250338"/>
              <a:gd name="connsiteY11" fmla="*/ 1901562 h 2621724"/>
              <a:gd name="connsiteX12" fmla="*/ 344740 w 2250338"/>
              <a:gd name="connsiteY12" fmla="*/ 1816437 h 2621724"/>
              <a:gd name="connsiteX13" fmla="*/ 363909 w 2250338"/>
              <a:gd name="connsiteY13" fmla="*/ 1659928 h 2621724"/>
              <a:gd name="connsiteX14" fmla="*/ 267228 w 2250338"/>
              <a:gd name="connsiteY14" fmla="*/ 1536131 h 2621724"/>
              <a:gd name="connsiteX15" fmla="*/ 48237 w 2250338"/>
              <a:gd name="connsiteY15" fmla="*/ 1564465 h 2621724"/>
              <a:gd name="connsiteX16" fmla="*/ 16149 w 2250338"/>
              <a:gd name="connsiteY16" fmla="*/ 1564465 h 2621724"/>
              <a:gd name="connsiteX17" fmla="*/ 313 w 2250338"/>
              <a:gd name="connsiteY17" fmla="*/ 1536739 h 2621724"/>
              <a:gd name="connsiteX18" fmla="*/ 313 w 2250338"/>
              <a:gd name="connsiteY18" fmla="*/ 866137 h 2621724"/>
              <a:gd name="connsiteX19" fmla="*/ 71363 w 2250338"/>
              <a:gd name="connsiteY19" fmla="*/ 858974 h 2621724"/>
              <a:gd name="connsiteX20" fmla="*/ 492938 w 2250338"/>
              <a:gd name="connsiteY20" fmla="*/ 437400 h 2621724"/>
              <a:gd name="connsiteX21" fmla="*/ 499557 w 2250338"/>
              <a:gd name="connsiteY21" fmla="*/ 371735 h 2621724"/>
              <a:gd name="connsiteX22" fmla="*/ 1165279 w 2250338"/>
              <a:gd name="connsiteY22" fmla="*/ 371735 h 2621724"/>
              <a:gd name="connsiteX23" fmla="*/ 1245812 w 2250338"/>
              <a:gd name="connsiteY23" fmla="*/ 325403 h 2621724"/>
              <a:gd name="connsiteX24" fmla="*/ 1246125 w 2250338"/>
              <a:gd name="connsiteY24" fmla="*/ 232373 h 2621724"/>
              <a:gd name="connsiteX25" fmla="*/ 1218412 w 2250338"/>
              <a:gd name="connsiteY25" fmla="*/ 72458 h 2621724"/>
              <a:gd name="connsiteX26" fmla="*/ 1304988 w 2250338"/>
              <a:gd name="connsiteY26" fmla="*/ 5331 h 2621724"/>
              <a:gd name="connsiteX27" fmla="*/ 1361767 w 2250338"/>
              <a:gd name="connsiteY27" fmla="*/ 1044 h 262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50338" h="2621724">
                <a:moveTo>
                  <a:pt x="1361767" y="1044"/>
                </a:moveTo>
                <a:cubicBezTo>
                  <a:pt x="1380416" y="3294"/>
                  <a:pt x="1398336" y="9162"/>
                  <a:pt x="1414171" y="18465"/>
                </a:cubicBezTo>
                <a:cubicBezTo>
                  <a:pt x="1444696" y="36462"/>
                  <a:pt x="1463970" y="60298"/>
                  <a:pt x="1470950" y="89605"/>
                </a:cubicBezTo>
                <a:cubicBezTo>
                  <a:pt x="1480743" y="128884"/>
                  <a:pt x="1468450" y="179838"/>
                  <a:pt x="1437716" y="229211"/>
                </a:cubicBezTo>
                <a:cubicBezTo>
                  <a:pt x="1419380" y="258518"/>
                  <a:pt x="1418442" y="293906"/>
                  <a:pt x="1435216" y="323822"/>
                </a:cubicBezTo>
                <a:cubicBezTo>
                  <a:pt x="1451989" y="353981"/>
                  <a:pt x="1482515" y="371979"/>
                  <a:pt x="1516374" y="371371"/>
                </a:cubicBezTo>
                <a:lnTo>
                  <a:pt x="2250338" y="371371"/>
                </a:lnTo>
                <a:cubicBezTo>
                  <a:pt x="2234190" y="1607150"/>
                  <a:pt x="1235707" y="2605550"/>
                  <a:pt x="0" y="2621724"/>
                </a:cubicBezTo>
                <a:lnTo>
                  <a:pt x="0" y="1887821"/>
                </a:lnTo>
                <a:cubicBezTo>
                  <a:pt x="0" y="1870674"/>
                  <a:pt x="11564" y="1862526"/>
                  <a:pt x="16461" y="1859729"/>
                </a:cubicBezTo>
                <a:cubicBezTo>
                  <a:pt x="21358" y="1856932"/>
                  <a:pt x="34797" y="1851460"/>
                  <a:pt x="49070" y="1860581"/>
                </a:cubicBezTo>
                <a:cubicBezTo>
                  <a:pt x="113455" y="1900954"/>
                  <a:pt x="179715" y="1915304"/>
                  <a:pt x="235765" y="1901562"/>
                </a:cubicBezTo>
                <a:cubicBezTo>
                  <a:pt x="280667" y="1890496"/>
                  <a:pt x="318486" y="1860945"/>
                  <a:pt x="344740" y="1816437"/>
                </a:cubicBezTo>
                <a:cubicBezTo>
                  <a:pt x="371827" y="1770348"/>
                  <a:pt x="378911" y="1713313"/>
                  <a:pt x="363909" y="1659928"/>
                </a:cubicBezTo>
                <a:cubicBezTo>
                  <a:pt x="349324" y="1606542"/>
                  <a:pt x="313902" y="1561425"/>
                  <a:pt x="267228" y="1536131"/>
                </a:cubicBezTo>
                <a:cubicBezTo>
                  <a:pt x="180548" y="1488825"/>
                  <a:pt x="103974" y="1532726"/>
                  <a:pt x="48237" y="1564465"/>
                </a:cubicBezTo>
                <a:cubicBezTo>
                  <a:pt x="33547" y="1572978"/>
                  <a:pt x="21045" y="1567141"/>
                  <a:pt x="16149" y="1564465"/>
                </a:cubicBezTo>
                <a:cubicBezTo>
                  <a:pt x="11564" y="1561668"/>
                  <a:pt x="313" y="1553521"/>
                  <a:pt x="313" y="1536739"/>
                </a:cubicBezTo>
                <a:lnTo>
                  <a:pt x="313" y="866137"/>
                </a:lnTo>
                <a:lnTo>
                  <a:pt x="71363" y="858974"/>
                </a:lnTo>
                <a:cubicBezTo>
                  <a:pt x="282969" y="815674"/>
                  <a:pt x="449637" y="649006"/>
                  <a:pt x="492938" y="437400"/>
                </a:cubicBezTo>
                <a:lnTo>
                  <a:pt x="499557" y="371735"/>
                </a:lnTo>
                <a:lnTo>
                  <a:pt x="1165279" y="371735"/>
                </a:lnTo>
                <a:cubicBezTo>
                  <a:pt x="1198826" y="371735"/>
                  <a:pt x="1229039" y="354345"/>
                  <a:pt x="1245812" y="325403"/>
                </a:cubicBezTo>
                <a:cubicBezTo>
                  <a:pt x="1262586" y="296339"/>
                  <a:pt x="1262898" y="261559"/>
                  <a:pt x="1246125" y="232373"/>
                </a:cubicBezTo>
                <a:cubicBezTo>
                  <a:pt x="1211953" y="171934"/>
                  <a:pt x="1189658" y="125236"/>
                  <a:pt x="1218412" y="72458"/>
                </a:cubicBezTo>
                <a:cubicBezTo>
                  <a:pt x="1235707" y="40111"/>
                  <a:pt x="1267482" y="15789"/>
                  <a:pt x="1304988" y="5331"/>
                </a:cubicBezTo>
                <a:cubicBezTo>
                  <a:pt x="1323740" y="163"/>
                  <a:pt x="1343118" y="-1206"/>
                  <a:pt x="1361767" y="1044"/>
                </a:cubicBezTo>
                <a:close/>
              </a:path>
            </a:pathLst>
          </a:custGeom>
          <a:solidFill>
            <a:srgbClr val="D63C82"/>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sp>
        <p:nvSpPr>
          <p:cNvPr id="31" name="Freeform: Shape 30">
            <a:extLst>
              <a:ext uri="{FF2B5EF4-FFF2-40B4-BE49-F238E27FC236}">
                <a16:creationId xmlns:a16="http://schemas.microsoft.com/office/drawing/2014/main" id="{FC69F1A6-ACAB-4F75-982C-2D1025BF3BE2}"/>
              </a:ext>
            </a:extLst>
          </p:cNvPr>
          <p:cNvSpPr/>
          <p:nvPr/>
        </p:nvSpPr>
        <p:spPr>
          <a:xfrm>
            <a:off x="6127188" y="1445832"/>
            <a:ext cx="2064291" cy="2064277"/>
          </a:xfrm>
          <a:custGeom>
            <a:avLst/>
            <a:gdLst>
              <a:gd name="connsiteX0" fmla="*/ 0 w 2250354"/>
              <a:gd name="connsiteY0" fmla="*/ 0 h 2250338"/>
              <a:gd name="connsiteX1" fmla="*/ 2250354 w 2250354"/>
              <a:gd name="connsiteY1" fmla="*/ 2250338 h 2250338"/>
              <a:gd name="connsiteX2" fmla="*/ 1923395 w 2250354"/>
              <a:gd name="connsiteY2" fmla="*/ 2250338 h 2250338"/>
              <a:gd name="connsiteX3" fmla="*/ 1914787 w 2250354"/>
              <a:gd name="connsiteY3" fmla="*/ 2079859 h 2250338"/>
              <a:gd name="connsiteX4" fmla="*/ 162871 w 2250354"/>
              <a:gd name="connsiteY4" fmla="*/ 327942 h 2250338"/>
              <a:gd name="connsiteX5" fmla="*/ 0 w 2250354"/>
              <a:gd name="connsiteY5" fmla="*/ 319718 h 225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0354" h="2250338">
                <a:moveTo>
                  <a:pt x="0" y="0"/>
                </a:moveTo>
                <a:cubicBezTo>
                  <a:pt x="1235779" y="16148"/>
                  <a:pt x="2234180" y="1014632"/>
                  <a:pt x="2250354" y="2250338"/>
                </a:cubicBezTo>
                <a:lnTo>
                  <a:pt x="1923395" y="2250338"/>
                </a:lnTo>
                <a:lnTo>
                  <a:pt x="1914787" y="2079859"/>
                </a:lnTo>
                <a:cubicBezTo>
                  <a:pt x="1820976" y="1156123"/>
                  <a:pt x="1086606" y="421753"/>
                  <a:pt x="162871" y="327942"/>
                </a:cubicBezTo>
                <a:lnTo>
                  <a:pt x="0" y="319718"/>
                </a:lnTo>
                <a:close/>
              </a:path>
            </a:pathLst>
          </a:custGeom>
          <a:solidFill>
            <a:srgbClr val="D9A300"/>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sp>
        <p:nvSpPr>
          <p:cNvPr id="32" name="Freeform: Shape 31">
            <a:extLst>
              <a:ext uri="{FF2B5EF4-FFF2-40B4-BE49-F238E27FC236}">
                <a16:creationId xmlns:a16="http://schemas.microsoft.com/office/drawing/2014/main" id="{CE77C66B-0483-49F4-9574-E12EF735FAD0}"/>
              </a:ext>
            </a:extLst>
          </p:cNvPr>
          <p:cNvSpPr/>
          <p:nvPr/>
        </p:nvSpPr>
        <p:spPr>
          <a:xfrm>
            <a:off x="4000526" y="1445831"/>
            <a:ext cx="2064277" cy="2064196"/>
          </a:xfrm>
          <a:custGeom>
            <a:avLst/>
            <a:gdLst>
              <a:gd name="connsiteX0" fmla="*/ 2250338 w 2250338"/>
              <a:gd name="connsiteY0" fmla="*/ 0 h 2250251"/>
              <a:gd name="connsiteX1" fmla="*/ 2250338 w 2250338"/>
              <a:gd name="connsiteY1" fmla="*/ 319334 h 2250251"/>
              <a:gd name="connsiteX2" fmla="*/ 2079862 w 2250338"/>
              <a:gd name="connsiteY2" fmla="*/ 327942 h 2250251"/>
              <a:gd name="connsiteX3" fmla="*/ 327946 w 2250338"/>
              <a:gd name="connsiteY3" fmla="*/ 2079859 h 2250251"/>
              <a:gd name="connsiteX4" fmla="*/ 319342 w 2250338"/>
              <a:gd name="connsiteY4" fmla="*/ 2250251 h 2250251"/>
              <a:gd name="connsiteX5" fmla="*/ 0 w 2250338"/>
              <a:gd name="connsiteY5" fmla="*/ 2250251 h 2250251"/>
              <a:gd name="connsiteX6" fmla="*/ 2250338 w 2250338"/>
              <a:gd name="connsiteY6" fmla="*/ 0 h 225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338" h="2250251">
                <a:moveTo>
                  <a:pt x="2250338" y="0"/>
                </a:moveTo>
                <a:lnTo>
                  <a:pt x="2250338" y="319334"/>
                </a:lnTo>
                <a:lnTo>
                  <a:pt x="2079862" y="327942"/>
                </a:lnTo>
                <a:cubicBezTo>
                  <a:pt x="1156126" y="421753"/>
                  <a:pt x="421756" y="1156123"/>
                  <a:pt x="327946" y="2079859"/>
                </a:cubicBezTo>
                <a:lnTo>
                  <a:pt x="319342" y="2250251"/>
                </a:lnTo>
                <a:lnTo>
                  <a:pt x="0" y="2250251"/>
                </a:lnTo>
                <a:cubicBezTo>
                  <a:pt x="16148" y="1014571"/>
                  <a:pt x="1014632" y="16176"/>
                  <a:pt x="2250338" y="0"/>
                </a:cubicBezTo>
                <a:close/>
              </a:path>
            </a:pathLst>
          </a:custGeom>
          <a:solidFill>
            <a:srgbClr val="3A61A7"/>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sp>
        <p:nvSpPr>
          <p:cNvPr id="33" name="Freeform: Shape 32">
            <a:extLst>
              <a:ext uri="{FF2B5EF4-FFF2-40B4-BE49-F238E27FC236}">
                <a16:creationId xmlns:a16="http://schemas.microsoft.com/office/drawing/2014/main" id="{3A929902-DAF2-4A2A-9ED8-86BD5572A46C}"/>
              </a:ext>
            </a:extLst>
          </p:cNvPr>
          <p:cNvSpPr/>
          <p:nvPr/>
        </p:nvSpPr>
        <p:spPr>
          <a:xfrm>
            <a:off x="4000526" y="3577412"/>
            <a:ext cx="2064196" cy="2064277"/>
          </a:xfrm>
          <a:custGeom>
            <a:avLst/>
            <a:gdLst>
              <a:gd name="connsiteX0" fmla="*/ 0 w 2250251"/>
              <a:gd name="connsiteY0" fmla="*/ 0 h 2250338"/>
              <a:gd name="connsiteX1" fmla="*/ 319992 w 2250251"/>
              <a:gd name="connsiteY1" fmla="*/ 0 h 2250338"/>
              <a:gd name="connsiteX2" fmla="*/ 327946 w 2250251"/>
              <a:gd name="connsiteY2" fmla="*/ 157506 h 2250338"/>
              <a:gd name="connsiteX3" fmla="*/ 2079862 w 2250251"/>
              <a:gd name="connsiteY3" fmla="*/ 1909422 h 2250338"/>
              <a:gd name="connsiteX4" fmla="*/ 2250251 w 2250251"/>
              <a:gd name="connsiteY4" fmla="*/ 1918026 h 2250338"/>
              <a:gd name="connsiteX5" fmla="*/ 2250251 w 2250251"/>
              <a:gd name="connsiteY5" fmla="*/ 2250338 h 2250338"/>
              <a:gd name="connsiteX6" fmla="*/ 0 w 2250251"/>
              <a:gd name="connsiteY6" fmla="*/ 0 h 225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0251" h="2250338">
                <a:moveTo>
                  <a:pt x="0" y="0"/>
                </a:moveTo>
                <a:lnTo>
                  <a:pt x="319992" y="0"/>
                </a:lnTo>
                <a:lnTo>
                  <a:pt x="327946" y="157506"/>
                </a:lnTo>
                <a:cubicBezTo>
                  <a:pt x="421756" y="1081241"/>
                  <a:pt x="1156126" y="1815611"/>
                  <a:pt x="2079862" y="1909422"/>
                </a:cubicBezTo>
                <a:lnTo>
                  <a:pt x="2250251" y="1918026"/>
                </a:lnTo>
                <a:lnTo>
                  <a:pt x="2250251" y="2250338"/>
                </a:lnTo>
                <a:cubicBezTo>
                  <a:pt x="1014571" y="2234190"/>
                  <a:pt x="16176" y="1235707"/>
                  <a:pt x="0" y="0"/>
                </a:cubicBezTo>
                <a:close/>
              </a:path>
            </a:pathLst>
          </a:custGeom>
          <a:solidFill>
            <a:schemeClr val="tx1">
              <a:alpha val="15000"/>
            </a:schemeClr>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sp>
        <p:nvSpPr>
          <p:cNvPr id="34" name="Freeform: Shape 33">
            <a:extLst>
              <a:ext uri="{FF2B5EF4-FFF2-40B4-BE49-F238E27FC236}">
                <a16:creationId xmlns:a16="http://schemas.microsoft.com/office/drawing/2014/main" id="{5833C00C-0407-4EFF-8FEE-63968EDDBF90}"/>
              </a:ext>
            </a:extLst>
          </p:cNvPr>
          <p:cNvSpPr/>
          <p:nvPr/>
        </p:nvSpPr>
        <p:spPr>
          <a:xfrm>
            <a:off x="6127202" y="3577398"/>
            <a:ext cx="2064277" cy="2064290"/>
          </a:xfrm>
          <a:custGeom>
            <a:avLst/>
            <a:gdLst>
              <a:gd name="connsiteX0" fmla="*/ 1922725 w 2250338"/>
              <a:gd name="connsiteY0" fmla="*/ 0 h 2250353"/>
              <a:gd name="connsiteX1" fmla="*/ 2250338 w 2250338"/>
              <a:gd name="connsiteY1" fmla="*/ 0 h 2250353"/>
              <a:gd name="connsiteX2" fmla="*/ 0 w 2250338"/>
              <a:gd name="connsiteY2" fmla="*/ 2250353 h 2250353"/>
              <a:gd name="connsiteX3" fmla="*/ 0 w 2250338"/>
              <a:gd name="connsiteY3" fmla="*/ 1917660 h 2250353"/>
              <a:gd name="connsiteX4" fmla="*/ 162855 w 2250338"/>
              <a:gd name="connsiteY4" fmla="*/ 1909437 h 2250353"/>
              <a:gd name="connsiteX5" fmla="*/ 1914771 w 2250338"/>
              <a:gd name="connsiteY5" fmla="*/ 157521 h 225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0338" h="2250353">
                <a:moveTo>
                  <a:pt x="1922725" y="0"/>
                </a:moveTo>
                <a:lnTo>
                  <a:pt x="2250338" y="0"/>
                </a:lnTo>
                <a:cubicBezTo>
                  <a:pt x="2234190" y="1235779"/>
                  <a:pt x="1235707" y="2234179"/>
                  <a:pt x="0" y="2250353"/>
                </a:cubicBezTo>
                <a:lnTo>
                  <a:pt x="0" y="1917660"/>
                </a:lnTo>
                <a:lnTo>
                  <a:pt x="162855" y="1909437"/>
                </a:lnTo>
                <a:cubicBezTo>
                  <a:pt x="1086590" y="1815626"/>
                  <a:pt x="1820960" y="1081256"/>
                  <a:pt x="1914771" y="157521"/>
                </a:cubicBezTo>
                <a:close/>
              </a:path>
            </a:pathLst>
          </a:custGeom>
          <a:solidFill>
            <a:schemeClr val="tx1">
              <a:alpha val="15000"/>
            </a:schemeClr>
          </a:solidFill>
          <a:ln w="12700">
            <a:miter lim="400000"/>
          </a:ln>
        </p:spPr>
        <p:txBody>
          <a:bodyPr wrap="square" lIns="28575" tIns="28575" rIns="28575" bIns="28575" anchor="ctr">
            <a:noAutofit/>
          </a:bodyPr>
          <a:lstStyle/>
          <a:p>
            <a:pPr defTabSz="609630" eaLnBrk="0" fontAlgn="base" hangingPunct="0">
              <a:spcBef>
                <a:spcPct val="0"/>
              </a:spcBef>
              <a:spcAft>
                <a:spcPct val="0"/>
              </a:spcAft>
              <a:defRPr sz="3000">
                <a:solidFill>
                  <a:srgbClr val="FFFFFF"/>
                </a:solidFill>
              </a:defRPr>
            </a:pPr>
            <a:endParaRPr sz="2250">
              <a:solidFill>
                <a:srgbClr val="FFFFFF"/>
              </a:solidFill>
              <a:latin typeface="Calibri" panose="020F0502020204030204" pitchFamily="34" charset="0"/>
            </a:endParaRPr>
          </a:p>
        </p:txBody>
      </p:sp>
      <p:pic>
        <p:nvPicPr>
          <p:cNvPr id="37" name="Graphic 36" descr="Lightbulb">
            <a:extLst>
              <a:ext uri="{FF2B5EF4-FFF2-40B4-BE49-F238E27FC236}">
                <a16:creationId xmlns:a16="http://schemas.microsoft.com/office/drawing/2014/main" id="{BDF477A8-18D9-40F6-BDAD-3D32B931455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61211" y="3971159"/>
            <a:ext cx="838796" cy="838796"/>
          </a:xfrm>
          <a:prstGeom prst="rect">
            <a:avLst/>
          </a:prstGeom>
        </p:spPr>
      </p:pic>
      <p:pic>
        <p:nvPicPr>
          <p:cNvPr id="38" name="Graphic 37">
            <a:extLst>
              <a:ext uri="{FF2B5EF4-FFF2-40B4-BE49-F238E27FC236}">
                <a16:creationId xmlns:a16="http://schemas.microsoft.com/office/drawing/2014/main" id="{F31451E7-0FD7-4E3F-A02D-F2E35838F7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3723" y="3696416"/>
            <a:ext cx="1555669" cy="1427206"/>
          </a:xfrm>
          <a:prstGeom prst="rect">
            <a:avLst/>
          </a:prstGeom>
        </p:spPr>
      </p:pic>
      <p:grpSp>
        <p:nvGrpSpPr>
          <p:cNvPr id="40" name="Group 39">
            <a:extLst>
              <a:ext uri="{FF2B5EF4-FFF2-40B4-BE49-F238E27FC236}">
                <a16:creationId xmlns:a16="http://schemas.microsoft.com/office/drawing/2014/main" id="{C3D8B1B0-1C33-4ACB-B61B-3E22062E230A}"/>
              </a:ext>
            </a:extLst>
          </p:cNvPr>
          <p:cNvGrpSpPr/>
          <p:nvPr/>
        </p:nvGrpSpPr>
        <p:grpSpPr>
          <a:xfrm>
            <a:off x="8434018" y="4190518"/>
            <a:ext cx="3436517" cy="2460331"/>
            <a:chOff x="8921977" y="1230763"/>
            <a:chExt cx="2937088" cy="3280441"/>
          </a:xfrm>
        </p:grpSpPr>
        <p:sp>
          <p:nvSpPr>
            <p:cNvPr id="52" name="TextBox 51">
              <a:extLst>
                <a:ext uri="{FF2B5EF4-FFF2-40B4-BE49-F238E27FC236}">
                  <a16:creationId xmlns:a16="http://schemas.microsoft.com/office/drawing/2014/main" id="{A501A064-5C4C-4797-92D9-1037EAE77638}"/>
                </a:ext>
              </a:extLst>
            </p:cNvPr>
            <p:cNvSpPr txBox="1"/>
            <p:nvPr/>
          </p:nvSpPr>
          <p:spPr>
            <a:xfrm>
              <a:off x="8921977" y="1230763"/>
              <a:ext cx="2937088" cy="697626"/>
            </a:xfrm>
            <a:prstGeom prst="rect">
              <a:avLst/>
            </a:prstGeom>
            <a:noFill/>
          </p:spPr>
          <p:txBody>
            <a:bodyPr wrap="square" lIns="0" rIns="0" rtlCol="0" anchor="b">
              <a:spAutoFit/>
            </a:bodyPr>
            <a:lstStyle/>
            <a:p>
              <a:pPr defTabSz="609630" eaLnBrk="0" fontAlgn="base" hangingPunct="0">
                <a:spcBef>
                  <a:spcPct val="0"/>
                </a:spcBef>
                <a:spcAft>
                  <a:spcPct val="0"/>
                </a:spcAft>
              </a:pPr>
              <a:r>
                <a:rPr lang="en-US" sz="2800" b="1" cap="all" dirty="0">
                  <a:solidFill>
                    <a:srgbClr val="D63C82"/>
                  </a:solidFill>
                  <a:latin typeface="Calibri" panose="020F0502020204030204" pitchFamily="34" charset="0"/>
                </a:rPr>
                <a:t>Content</a:t>
              </a:r>
            </a:p>
          </p:txBody>
        </p:sp>
        <p:sp>
          <p:nvSpPr>
            <p:cNvPr id="53" name="TextBox 52">
              <a:extLst>
                <a:ext uri="{FF2B5EF4-FFF2-40B4-BE49-F238E27FC236}">
                  <a16:creationId xmlns:a16="http://schemas.microsoft.com/office/drawing/2014/main" id="{B3C12363-FAD7-400B-8CAD-CE55EFDFEFDD}"/>
                </a:ext>
              </a:extLst>
            </p:cNvPr>
            <p:cNvSpPr txBox="1"/>
            <p:nvPr/>
          </p:nvSpPr>
          <p:spPr>
            <a:xfrm>
              <a:off x="8929772" y="1925882"/>
              <a:ext cx="2929293" cy="2585322"/>
            </a:xfrm>
            <a:prstGeom prst="rect">
              <a:avLst/>
            </a:prstGeom>
            <a:noFill/>
          </p:spPr>
          <p:txBody>
            <a:bodyPr wrap="square" lIns="0" rIns="0" rtlCol="0" anchor="t">
              <a:spAutoFit/>
            </a:bodyPr>
            <a:lstStyle/>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Discuss with family prior to session</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Functional for the family</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Developmentally appropriate</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Focus on process rather than outcome</a:t>
              </a:r>
            </a:p>
          </p:txBody>
        </p:sp>
      </p:grpSp>
      <p:grpSp>
        <p:nvGrpSpPr>
          <p:cNvPr id="43" name="Group 42">
            <a:extLst>
              <a:ext uri="{FF2B5EF4-FFF2-40B4-BE49-F238E27FC236}">
                <a16:creationId xmlns:a16="http://schemas.microsoft.com/office/drawing/2014/main" id="{C655E7DF-3759-4D7E-89A1-DBB176AD10B8}"/>
              </a:ext>
            </a:extLst>
          </p:cNvPr>
          <p:cNvGrpSpPr/>
          <p:nvPr/>
        </p:nvGrpSpPr>
        <p:grpSpPr>
          <a:xfrm>
            <a:off x="8425032" y="1510832"/>
            <a:ext cx="3385968" cy="2152555"/>
            <a:chOff x="332936" y="2391806"/>
            <a:chExt cx="2937088" cy="2870070"/>
          </a:xfrm>
        </p:grpSpPr>
        <p:sp>
          <p:nvSpPr>
            <p:cNvPr id="50" name="TextBox 49">
              <a:extLst>
                <a:ext uri="{FF2B5EF4-FFF2-40B4-BE49-F238E27FC236}">
                  <a16:creationId xmlns:a16="http://schemas.microsoft.com/office/drawing/2014/main" id="{C58422B0-61A2-4714-9E1E-4D88ABF7FE63}"/>
                </a:ext>
              </a:extLst>
            </p:cNvPr>
            <p:cNvSpPr txBox="1"/>
            <p:nvPr/>
          </p:nvSpPr>
          <p:spPr>
            <a:xfrm>
              <a:off x="332936" y="2391806"/>
              <a:ext cx="2937088" cy="697626"/>
            </a:xfrm>
            <a:prstGeom prst="rect">
              <a:avLst/>
            </a:prstGeom>
            <a:noFill/>
          </p:spPr>
          <p:txBody>
            <a:bodyPr wrap="square" lIns="0" rIns="0" rtlCol="0" anchor="b">
              <a:spAutoFit/>
            </a:bodyPr>
            <a:lstStyle/>
            <a:p>
              <a:pPr defTabSz="609630" eaLnBrk="0" fontAlgn="base" hangingPunct="0">
                <a:spcBef>
                  <a:spcPct val="0"/>
                </a:spcBef>
                <a:spcAft>
                  <a:spcPct val="0"/>
                </a:spcAft>
              </a:pPr>
              <a:r>
                <a:rPr lang="en-US" sz="2800" b="1" cap="all" dirty="0">
                  <a:solidFill>
                    <a:srgbClr val="C09200"/>
                  </a:solidFill>
                  <a:latin typeface="Calibri" panose="020F0502020204030204" pitchFamily="34" charset="0"/>
                </a:rPr>
                <a:t>Goals</a:t>
              </a:r>
            </a:p>
          </p:txBody>
        </p:sp>
        <p:sp>
          <p:nvSpPr>
            <p:cNvPr id="51" name="TextBox 50">
              <a:extLst>
                <a:ext uri="{FF2B5EF4-FFF2-40B4-BE49-F238E27FC236}">
                  <a16:creationId xmlns:a16="http://schemas.microsoft.com/office/drawing/2014/main" id="{FC19F34F-8F8B-42CC-942E-90F3E1CC6019}"/>
                </a:ext>
              </a:extLst>
            </p:cNvPr>
            <p:cNvSpPr txBox="1"/>
            <p:nvPr/>
          </p:nvSpPr>
          <p:spPr>
            <a:xfrm>
              <a:off x="340731" y="3086924"/>
              <a:ext cx="2929293" cy="2174952"/>
            </a:xfrm>
            <a:prstGeom prst="rect">
              <a:avLst/>
            </a:prstGeom>
            <a:noFill/>
          </p:spPr>
          <p:txBody>
            <a:bodyPr wrap="square" lIns="0" rIns="0" rtlCol="0" anchor="t">
              <a:spAutoFit/>
            </a:bodyPr>
            <a:lstStyle/>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Planned and decided with parents</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Clear and SMART</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Sessions are goals-led rather than content-led</a:t>
              </a:r>
            </a:p>
          </p:txBody>
        </p:sp>
      </p:grpSp>
      <p:grpSp>
        <p:nvGrpSpPr>
          <p:cNvPr id="44" name="Group 43">
            <a:extLst>
              <a:ext uri="{FF2B5EF4-FFF2-40B4-BE49-F238E27FC236}">
                <a16:creationId xmlns:a16="http://schemas.microsoft.com/office/drawing/2014/main" id="{C085E57B-7FC0-4607-B04C-146781A64AF9}"/>
              </a:ext>
            </a:extLst>
          </p:cNvPr>
          <p:cNvGrpSpPr/>
          <p:nvPr/>
        </p:nvGrpSpPr>
        <p:grpSpPr>
          <a:xfrm>
            <a:off x="894025" y="1510829"/>
            <a:ext cx="3627771" cy="1844297"/>
            <a:chOff x="8921977" y="1373138"/>
            <a:chExt cx="2937088" cy="1957202"/>
          </a:xfrm>
        </p:grpSpPr>
        <p:sp>
          <p:nvSpPr>
            <p:cNvPr id="48" name="TextBox 47">
              <a:extLst>
                <a:ext uri="{FF2B5EF4-FFF2-40B4-BE49-F238E27FC236}">
                  <a16:creationId xmlns:a16="http://schemas.microsoft.com/office/drawing/2014/main" id="{4E4559EF-85CE-42DF-98E3-9B966A1C7226}"/>
                </a:ext>
              </a:extLst>
            </p:cNvPr>
            <p:cNvSpPr txBox="1"/>
            <p:nvPr/>
          </p:nvSpPr>
          <p:spPr>
            <a:xfrm>
              <a:off x="8921977" y="1373138"/>
              <a:ext cx="2937088" cy="555251"/>
            </a:xfrm>
            <a:prstGeom prst="rect">
              <a:avLst/>
            </a:prstGeom>
            <a:noFill/>
          </p:spPr>
          <p:txBody>
            <a:bodyPr wrap="square" lIns="0" rIns="0" rtlCol="0" anchor="b">
              <a:spAutoFit/>
            </a:bodyPr>
            <a:lstStyle/>
            <a:p>
              <a:pPr defTabSz="609630" eaLnBrk="0" fontAlgn="base" hangingPunct="0">
                <a:spcBef>
                  <a:spcPct val="0"/>
                </a:spcBef>
                <a:spcAft>
                  <a:spcPct val="0"/>
                </a:spcAft>
              </a:pPr>
              <a:r>
                <a:rPr lang="en-US" sz="2800" b="1" cap="all" dirty="0">
                  <a:solidFill>
                    <a:srgbClr val="0070C0"/>
                  </a:solidFill>
                  <a:latin typeface="Calibri" panose="020F0502020204030204" pitchFamily="34" charset="0"/>
                </a:rPr>
                <a:t>Parent coaching</a:t>
              </a:r>
            </a:p>
          </p:txBody>
        </p:sp>
        <p:sp>
          <p:nvSpPr>
            <p:cNvPr id="49" name="TextBox 48">
              <a:extLst>
                <a:ext uri="{FF2B5EF4-FFF2-40B4-BE49-F238E27FC236}">
                  <a16:creationId xmlns:a16="http://schemas.microsoft.com/office/drawing/2014/main" id="{B444E475-13FC-4308-9CA1-46E5C1165872}"/>
                </a:ext>
              </a:extLst>
            </p:cNvPr>
            <p:cNvSpPr txBox="1"/>
            <p:nvPr/>
          </p:nvSpPr>
          <p:spPr>
            <a:xfrm>
              <a:off x="8929773" y="1925882"/>
              <a:ext cx="2929292" cy="1404458"/>
            </a:xfrm>
            <a:prstGeom prst="rect">
              <a:avLst/>
            </a:prstGeom>
            <a:noFill/>
          </p:spPr>
          <p:txBody>
            <a:bodyPr wrap="square" lIns="0" rIns="0" rtlCol="0" anchor="t">
              <a:spAutoFit/>
            </a:bodyPr>
            <a:lstStyle/>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Joint planning</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Observation</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Feedback </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Adult learning styles</a:t>
              </a:r>
            </a:p>
          </p:txBody>
        </p:sp>
      </p:grpSp>
      <p:grpSp>
        <p:nvGrpSpPr>
          <p:cNvPr id="45" name="Group 44">
            <a:extLst>
              <a:ext uri="{FF2B5EF4-FFF2-40B4-BE49-F238E27FC236}">
                <a16:creationId xmlns:a16="http://schemas.microsoft.com/office/drawing/2014/main" id="{09CB1862-DB48-422D-A902-6AF60F6FD456}"/>
              </a:ext>
            </a:extLst>
          </p:cNvPr>
          <p:cNvGrpSpPr/>
          <p:nvPr/>
        </p:nvGrpSpPr>
        <p:grpSpPr>
          <a:xfrm>
            <a:off x="894024" y="4269529"/>
            <a:ext cx="3101451" cy="1948621"/>
            <a:chOff x="10116310" y="3371042"/>
            <a:chExt cx="2969146" cy="2246374"/>
          </a:xfrm>
        </p:grpSpPr>
        <p:sp useBgFill="1">
          <p:nvSpPr>
            <p:cNvPr id="46" name="TextBox 45">
              <a:extLst>
                <a:ext uri="{FF2B5EF4-FFF2-40B4-BE49-F238E27FC236}">
                  <a16:creationId xmlns:a16="http://schemas.microsoft.com/office/drawing/2014/main" id="{A791F1A1-4865-4FDA-A180-24B6CA0B006E}"/>
                </a:ext>
              </a:extLst>
            </p:cNvPr>
            <p:cNvSpPr txBox="1"/>
            <p:nvPr/>
          </p:nvSpPr>
          <p:spPr>
            <a:xfrm>
              <a:off x="10116310" y="3371042"/>
              <a:ext cx="2937088" cy="603169"/>
            </a:xfrm>
            <a:prstGeom prst="rect">
              <a:avLst/>
            </a:prstGeom>
          </p:spPr>
          <p:txBody>
            <a:bodyPr wrap="square" lIns="0" rIns="0" rtlCol="0" anchor="b">
              <a:spAutoFit/>
            </a:bodyPr>
            <a:lstStyle/>
            <a:p>
              <a:pPr defTabSz="609630" eaLnBrk="0" fontAlgn="base" hangingPunct="0">
                <a:spcBef>
                  <a:spcPct val="0"/>
                </a:spcBef>
                <a:spcAft>
                  <a:spcPct val="0"/>
                </a:spcAft>
              </a:pPr>
              <a:r>
                <a:rPr lang="en-US" sz="2800" b="1" cap="all" dirty="0">
                  <a:solidFill>
                    <a:srgbClr val="5F933C"/>
                  </a:solidFill>
                  <a:latin typeface="Calibri" panose="020F0502020204030204" pitchFamily="34" charset="0"/>
                </a:rPr>
                <a:t>Technology</a:t>
              </a:r>
            </a:p>
          </p:txBody>
        </p:sp>
        <p:sp>
          <p:nvSpPr>
            <p:cNvPr id="47" name="TextBox 46">
              <a:extLst>
                <a:ext uri="{FF2B5EF4-FFF2-40B4-BE49-F238E27FC236}">
                  <a16:creationId xmlns:a16="http://schemas.microsoft.com/office/drawing/2014/main" id="{3D4255FD-4B36-4C1A-86EE-16CE39B0B31A}"/>
                </a:ext>
              </a:extLst>
            </p:cNvPr>
            <p:cNvSpPr txBox="1"/>
            <p:nvPr/>
          </p:nvSpPr>
          <p:spPr>
            <a:xfrm>
              <a:off x="10156163" y="4091753"/>
              <a:ext cx="2929293" cy="1525663"/>
            </a:xfrm>
            <a:prstGeom prst="rect">
              <a:avLst/>
            </a:prstGeom>
            <a:noFill/>
          </p:spPr>
          <p:txBody>
            <a:bodyPr wrap="square" lIns="0" rIns="0" rtlCol="0" anchor="t">
              <a:spAutoFit/>
            </a:bodyPr>
            <a:lstStyle/>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Camera</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Screen</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Online platform</a:t>
              </a:r>
            </a:p>
            <a:p>
              <a:pPr marL="304815" indent="-304815" algn="just" defTabSz="609630" eaLnBrk="0" fontAlgn="base" hangingPunct="0">
                <a:spcBef>
                  <a:spcPct val="0"/>
                </a:spcBef>
                <a:spcAft>
                  <a:spcPct val="0"/>
                </a:spcAft>
                <a:buFont typeface="Wingdings" panose="05000000000000000000" pitchFamily="2" charset="2"/>
                <a:buChar char="§"/>
              </a:pPr>
              <a:r>
                <a:rPr lang="en-US" sz="2000" dirty="0">
                  <a:solidFill>
                    <a:prstClr val="black"/>
                  </a:solidFill>
                  <a:latin typeface="Calibri" panose="020F0502020204030204" pitchFamily="34" charset="0"/>
                </a:rPr>
                <a:t>Internet connection  </a:t>
              </a:r>
            </a:p>
          </p:txBody>
        </p:sp>
      </p:grpSp>
      <p:sp>
        <p:nvSpPr>
          <p:cNvPr id="3" name="Title 2"/>
          <p:cNvSpPr>
            <a:spLocks noGrp="1"/>
          </p:cNvSpPr>
          <p:nvPr>
            <p:ph type="title"/>
          </p:nvPr>
        </p:nvSpPr>
        <p:spPr>
          <a:xfrm>
            <a:off x="1490965" y="509773"/>
            <a:ext cx="8563303" cy="682992"/>
          </a:xfrm>
        </p:spPr>
        <p:txBody>
          <a:bodyPr>
            <a:normAutofit/>
          </a:bodyPr>
          <a:lstStyle/>
          <a:p>
            <a:pPr algn="ctr"/>
            <a:r>
              <a:rPr lang="en-GB" sz="3600" b="1" dirty="0">
                <a:latin typeface="Calibri" panose="020F0502020204030204" pitchFamily="34" charset="0"/>
                <a:cs typeface="Calibri" panose="020F0502020204030204" pitchFamily="34" charset="0"/>
              </a:rPr>
              <a:t>Core Elements of Telepractice</a:t>
            </a:r>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15446" y="2043800"/>
            <a:ext cx="1257171" cy="1257171"/>
          </a:xfrm>
          <a:prstGeom prst="rect">
            <a:avLst/>
          </a:prstGeom>
        </p:spPr>
      </p:pic>
      <p:pic>
        <p:nvPicPr>
          <p:cNvPr id="2" name="Picture 1"/>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6265461" y="2314160"/>
            <a:ext cx="1083539" cy="792338"/>
          </a:xfrm>
          <a:prstGeom prst="rect">
            <a:avLst/>
          </a:prstGeom>
        </p:spPr>
      </p:pic>
      <p:pic>
        <p:nvPicPr>
          <p:cNvPr id="5" name="Picture 4" descr="A blue background with white text&#10;&#10;Description automatically generated">
            <a:extLst>
              <a:ext uri="{FF2B5EF4-FFF2-40B4-BE49-F238E27FC236}">
                <a16:creationId xmlns:a16="http://schemas.microsoft.com/office/drawing/2014/main" id="{5EC303D6-F488-6B02-F1EC-E78A41743F9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0026" t="34623" r="29032" b="33225"/>
          <a:stretch/>
        </p:blipFill>
        <p:spPr>
          <a:xfrm>
            <a:off x="10464486" y="250723"/>
            <a:ext cx="1406049" cy="1104123"/>
          </a:xfrm>
          <a:prstGeom prst="rect">
            <a:avLst/>
          </a:prstGeom>
        </p:spPr>
      </p:pic>
    </p:spTree>
    <p:extLst>
      <p:ext uri="{BB962C8B-B14F-4D97-AF65-F5344CB8AC3E}">
        <p14:creationId xmlns:p14="http://schemas.microsoft.com/office/powerpoint/2010/main" val="2037029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AutoShape 30">
            <a:extLst>
              <a:ext uri="{FF2B5EF4-FFF2-40B4-BE49-F238E27FC236}">
                <a16:creationId xmlns:a16="http://schemas.microsoft.com/office/drawing/2014/main" id="{B23B48AE-E503-4C1B-B2D5-767A4BFC2EE9}"/>
              </a:ext>
            </a:extLst>
          </p:cNvPr>
          <p:cNvSpPr>
            <a:spLocks noChangeArrowheads="1"/>
          </p:cNvSpPr>
          <p:nvPr/>
        </p:nvSpPr>
        <p:spPr bwMode="auto">
          <a:xfrm>
            <a:off x="8849945" y="0"/>
            <a:ext cx="3342057" cy="6858000"/>
          </a:xfrm>
          <a:prstGeom prst="rect">
            <a:avLst/>
          </a:prstGeom>
          <a:solidFill>
            <a:srgbClr val="DA4287"/>
          </a:solidFill>
          <a:ln>
            <a:noFill/>
          </a:ln>
        </p:spPr>
        <p:txBody>
          <a:bodyPr/>
          <a:lstStyle/>
          <a:p>
            <a:pPr algn="ctr" defTabSz="609720" eaLnBrk="0" fontAlgn="base" hangingPunct="0">
              <a:spcBef>
                <a:spcPct val="0"/>
              </a:spcBef>
              <a:spcAft>
                <a:spcPct val="0"/>
              </a:spcAft>
              <a:defRPr/>
            </a:pPr>
            <a:endParaRPr lang="en-GB" sz="3600">
              <a:solidFill>
                <a:prstClr val="white"/>
              </a:solidFill>
              <a:latin typeface="Calibri" panose="020F0502020204030204"/>
            </a:endParaRPr>
          </a:p>
        </p:txBody>
      </p:sp>
      <p:sp>
        <p:nvSpPr>
          <p:cNvPr id="2" name="TextBox 1">
            <a:extLst>
              <a:ext uri="{FF2B5EF4-FFF2-40B4-BE49-F238E27FC236}">
                <a16:creationId xmlns:a16="http://schemas.microsoft.com/office/drawing/2014/main" id="{7034D083-817C-4B78-A65C-E233F0693440}"/>
              </a:ext>
            </a:extLst>
          </p:cNvPr>
          <p:cNvSpPr txBox="1"/>
          <p:nvPr/>
        </p:nvSpPr>
        <p:spPr>
          <a:xfrm>
            <a:off x="8849945" y="500378"/>
            <a:ext cx="3342057" cy="2657779"/>
          </a:xfrm>
          <a:prstGeom prst="rect">
            <a:avLst/>
          </a:prstGeom>
          <a:noFill/>
        </p:spPr>
        <p:txBody>
          <a:bodyPr wrap="square" rtlCol="0">
            <a:spAutoFit/>
          </a:bodyPr>
          <a:lstStyle/>
          <a:p>
            <a:pPr algn="ctr" defTabSz="609720" eaLnBrk="0" fontAlgn="base" hangingPunct="0">
              <a:spcBef>
                <a:spcPct val="0"/>
              </a:spcBef>
              <a:spcAft>
                <a:spcPct val="0"/>
              </a:spcAft>
              <a:defRPr/>
            </a:pPr>
            <a:r>
              <a:rPr lang="en-GB" sz="3334">
                <a:solidFill>
                  <a:prstClr val="white"/>
                </a:solidFill>
                <a:latin typeface="Calibri" panose="020F0502020204030204"/>
              </a:rPr>
              <a:t>How do we achieve</a:t>
            </a:r>
          </a:p>
          <a:p>
            <a:pPr algn="ctr" defTabSz="609720" eaLnBrk="0" fontAlgn="base" hangingPunct="0">
              <a:spcBef>
                <a:spcPct val="0"/>
              </a:spcBef>
              <a:spcAft>
                <a:spcPct val="0"/>
              </a:spcAft>
              <a:defRPr/>
            </a:pPr>
            <a:r>
              <a:rPr lang="en-GB" sz="3334">
                <a:solidFill>
                  <a:prstClr val="white"/>
                </a:solidFill>
                <a:latin typeface="Calibri" panose="020F0502020204030204"/>
              </a:rPr>
              <a:t>listening &amp; spoken language in deaf children?</a:t>
            </a:r>
          </a:p>
        </p:txBody>
      </p:sp>
      <p:pic>
        <p:nvPicPr>
          <p:cNvPr id="8" name="Picture 7" descr="Diagram, venn diagram&#10;&#10;Description automatically generated">
            <a:extLst>
              <a:ext uri="{FF2B5EF4-FFF2-40B4-BE49-F238E27FC236}">
                <a16:creationId xmlns:a16="http://schemas.microsoft.com/office/drawing/2014/main" id="{0D887ED8-88AE-A10C-57C6-F850913A2C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7437" y="312403"/>
            <a:ext cx="6864763" cy="5847359"/>
          </a:xfrm>
          <a:prstGeom prst="rect">
            <a:avLst/>
          </a:prstGeom>
        </p:spPr>
      </p:pic>
      <p:sp>
        <p:nvSpPr>
          <p:cNvPr id="9" name="Rectangle: Rounded Corners 8">
            <a:extLst>
              <a:ext uri="{FF2B5EF4-FFF2-40B4-BE49-F238E27FC236}">
                <a16:creationId xmlns:a16="http://schemas.microsoft.com/office/drawing/2014/main" id="{1A40D097-784B-6006-8365-6C35CE33E9D1}"/>
              </a:ext>
            </a:extLst>
          </p:cNvPr>
          <p:cNvSpPr/>
          <p:nvPr/>
        </p:nvSpPr>
        <p:spPr>
          <a:xfrm>
            <a:off x="2039550" y="5877274"/>
            <a:ext cx="4800534" cy="884717"/>
          </a:xfrm>
          <a:prstGeom prst="roundRect">
            <a:avLst/>
          </a:prstGeom>
          <a:ln>
            <a:solidFill>
              <a:srgbClr val="0DB2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90" eaLnBrk="0" fontAlgn="base" hangingPunct="0">
              <a:spcBef>
                <a:spcPct val="0"/>
              </a:spcBef>
              <a:spcAft>
                <a:spcPct val="0"/>
              </a:spcAft>
              <a:defRPr/>
            </a:pPr>
            <a:r>
              <a:rPr lang="en-GB" sz="2933" b="1" spc="400">
                <a:solidFill>
                  <a:prstClr val="white"/>
                </a:solidFill>
                <a:latin typeface="Calibri" panose="020F0502020204030204"/>
              </a:rPr>
              <a:t>High Expectations</a:t>
            </a:r>
          </a:p>
        </p:txBody>
      </p:sp>
      <p:sp>
        <p:nvSpPr>
          <p:cNvPr id="4" name="TextBox 3">
            <a:extLst>
              <a:ext uri="{FF2B5EF4-FFF2-40B4-BE49-F238E27FC236}">
                <a16:creationId xmlns:a16="http://schemas.microsoft.com/office/drawing/2014/main" id="{6F6A83CC-6187-CAF6-CD3B-F13BDA631CC7}"/>
              </a:ext>
            </a:extLst>
          </p:cNvPr>
          <p:cNvSpPr txBox="1"/>
          <p:nvPr/>
        </p:nvSpPr>
        <p:spPr>
          <a:xfrm>
            <a:off x="8849945" y="5230943"/>
            <a:ext cx="3342057" cy="707886"/>
          </a:xfrm>
          <a:prstGeom prst="rect">
            <a:avLst/>
          </a:prstGeom>
          <a:noFill/>
        </p:spPr>
        <p:txBody>
          <a:bodyPr wrap="square">
            <a:spAutoFit/>
          </a:bodyPr>
          <a:lstStyle/>
          <a:p>
            <a:pPr algn="ctr" defTabSz="609720" eaLnBrk="0" fontAlgn="base" hangingPunct="0">
              <a:spcBef>
                <a:spcPct val="0"/>
              </a:spcBef>
              <a:spcAft>
                <a:spcPct val="0"/>
              </a:spcAft>
              <a:defRPr/>
            </a:pPr>
            <a:r>
              <a:rPr lang="en-GB" sz="2000" spc="300">
                <a:solidFill>
                  <a:prstClr val="white"/>
                </a:solidFill>
                <a:latin typeface="Calibri" panose="020F0502020204030204"/>
              </a:rPr>
              <a:t>Key Elements</a:t>
            </a:r>
          </a:p>
          <a:p>
            <a:pPr algn="ctr" defTabSz="609720" eaLnBrk="0" fontAlgn="base" hangingPunct="0">
              <a:spcBef>
                <a:spcPct val="0"/>
              </a:spcBef>
              <a:spcAft>
                <a:spcPct val="0"/>
              </a:spcAft>
              <a:defRPr/>
            </a:pPr>
            <a:r>
              <a:rPr lang="en-GB" sz="2000" spc="300">
                <a:solidFill>
                  <a:prstClr val="white"/>
                </a:solidFill>
                <a:latin typeface="Calibri" panose="020F0502020204030204"/>
              </a:rPr>
              <a:t>of AV therapy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ci and Nicole SUB - Trim">
            <a:hlinkClick r:id="" action="ppaction://media"/>
            <a:extLst>
              <a:ext uri="{FF2B5EF4-FFF2-40B4-BE49-F238E27FC236}">
                <a16:creationId xmlns:a16="http://schemas.microsoft.com/office/drawing/2014/main" id="{328C3811-5BD4-031B-0BA0-D890DF81661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60100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4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a:extLst>
              <a:ext uri="{FF2B5EF4-FFF2-40B4-BE49-F238E27FC236}">
                <a16:creationId xmlns:a16="http://schemas.microsoft.com/office/drawing/2014/main" id="{796250B7-5E23-F8FA-B478-192EB7D4BC2D}"/>
              </a:ext>
            </a:extLst>
          </p:cNvPr>
          <p:cNvSpPr>
            <a:spLocks noChangeArrowheads="1"/>
          </p:cNvSpPr>
          <p:nvPr/>
        </p:nvSpPr>
        <p:spPr bwMode="auto">
          <a:xfrm>
            <a:off x="-9397" y="-20446"/>
            <a:ext cx="12192000" cy="1849057"/>
          </a:xfrm>
          <a:prstGeom prst="rect">
            <a:avLst/>
          </a:prstGeom>
          <a:solidFill>
            <a:srgbClr val="00BA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endParaRPr lang="en-US" altLang="en-US" sz="1200">
              <a:solidFill>
                <a:prstClr val="black"/>
              </a:solidFill>
              <a:latin typeface="Calibri" panose="020F0502020204030204" pitchFamily="34" charset="0"/>
            </a:endParaRPr>
          </a:p>
        </p:txBody>
      </p:sp>
      <p:sp>
        <p:nvSpPr>
          <p:cNvPr id="5" name="TextBox 5">
            <a:extLst>
              <a:ext uri="{FF2B5EF4-FFF2-40B4-BE49-F238E27FC236}">
                <a16:creationId xmlns:a16="http://schemas.microsoft.com/office/drawing/2014/main" id="{810F1609-DEB6-D27F-4429-245ADEAB03C7}"/>
              </a:ext>
            </a:extLst>
          </p:cNvPr>
          <p:cNvSpPr txBox="1"/>
          <p:nvPr/>
        </p:nvSpPr>
        <p:spPr>
          <a:xfrm>
            <a:off x="685801" y="631826"/>
            <a:ext cx="8880475" cy="666849"/>
          </a:xfrm>
          <a:prstGeom prst="rect">
            <a:avLst/>
          </a:prstGeom>
        </p:spPr>
        <p:txBody>
          <a:bodyPr lIns="0" tIns="0" rIns="0" bIns="0">
            <a:spAutoFit/>
          </a:bodyPr>
          <a:lstStyle/>
          <a:p>
            <a:pPr defTabSz="609630">
              <a:lnSpc>
                <a:spcPts val="5200"/>
              </a:lnSpc>
              <a:defRPr/>
            </a:pPr>
            <a:r>
              <a:rPr lang="en-US" sz="4334" b="1" spc="43" dirty="0">
                <a:solidFill>
                  <a:prstClr val="black"/>
                </a:solidFill>
                <a:latin typeface="Calibri" panose="020F0502020204030204" pitchFamily="34" charset="0"/>
                <a:cs typeface="Calibri" panose="020F0502020204030204" pitchFamily="34" charset="0"/>
              </a:rPr>
              <a:t>Benefits </a:t>
            </a:r>
          </a:p>
        </p:txBody>
      </p:sp>
      <p:pic>
        <p:nvPicPr>
          <p:cNvPr id="14353" name="Picture 17">
            <a:extLst>
              <a:ext uri="{FF2B5EF4-FFF2-40B4-BE49-F238E27FC236}">
                <a16:creationId xmlns:a16="http://schemas.microsoft.com/office/drawing/2014/main" id="{EB71811C-BCD0-1959-8692-41DFC8360A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871" y="2097617"/>
            <a:ext cx="5495247" cy="3397895"/>
          </a:xfrm>
          <a:prstGeom prst="rect">
            <a:avLst/>
          </a:prstGeom>
          <a:noFill/>
          <a:extLst>
            <a:ext uri="{909E8E84-426E-40DD-AFC4-6F175D3DCCD1}">
              <a14:hiddenFill xmlns:a14="http://schemas.microsoft.com/office/drawing/2010/main">
                <a:solidFill>
                  <a:srgbClr val="FFFFFF"/>
                </a:solidFill>
              </a14:hiddenFill>
            </a:ext>
          </a:extLst>
        </p:spPr>
      </p:pic>
      <p:pic>
        <p:nvPicPr>
          <p:cNvPr id="14354" name="Picture 18">
            <a:extLst>
              <a:ext uri="{FF2B5EF4-FFF2-40B4-BE49-F238E27FC236}">
                <a16:creationId xmlns:a16="http://schemas.microsoft.com/office/drawing/2014/main" id="{3747CECC-67F8-51B2-FA40-711E9F9DF1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6885" y="2111236"/>
            <a:ext cx="5246291" cy="324395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A58E504-A985-C0A8-30F4-C0E515275FAF}"/>
              </a:ext>
            </a:extLst>
          </p:cNvPr>
          <p:cNvSpPr txBox="1"/>
          <p:nvPr/>
        </p:nvSpPr>
        <p:spPr>
          <a:xfrm>
            <a:off x="1391478" y="5535745"/>
            <a:ext cx="9409045" cy="1077026"/>
          </a:xfrm>
          <a:prstGeom prst="rect">
            <a:avLst/>
          </a:prstGeom>
          <a:noFill/>
        </p:spPr>
        <p:txBody>
          <a:bodyPr wrap="square" rtlCol="0">
            <a:spAutoFit/>
          </a:bodyPr>
          <a:lstStyle/>
          <a:p>
            <a:pPr algn="ctr" defTabSz="609630" eaLnBrk="0" fontAlgn="base" hangingPunct="0">
              <a:spcBef>
                <a:spcPct val="0"/>
              </a:spcBef>
              <a:spcAft>
                <a:spcPct val="0"/>
              </a:spcAft>
            </a:pPr>
            <a:r>
              <a:rPr lang="en-GB" sz="2133" b="1" dirty="0">
                <a:solidFill>
                  <a:srgbClr val="00BAB0"/>
                </a:solidFill>
                <a:highlight>
                  <a:srgbClr val="FFFFFF"/>
                </a:highlight>
                <a:latin typeface="Calibri" panose="020F0502020204030204" pitchFamily="34" charset="0"/>
                <a:cs typeface="Calibri" panose="020F0502020204030204" pitchFamily="34" charset="0"/>
              </a:rPr>
              <a:t>85% of parents opted to continue with their Auditory Verbal sessions solely via telepractice or a blend of telepractice and in-person sessions following the </a:t>
            </a:r>
            <a:br>
              <a:rPr lang="en-GB" sz="2133" b="1" dirty="0">
                <a:solidFill>
                  <a:srgbClr val="00BAB0"/>
                </a:solidFill>
                <a:highlight>
                  <a:srgbClr val="FFFFFF"/>
                </a:highlight>
                <a:latin typeface="Calibri" panose="020F0502020204030204" pitchFamily="34" charset="0"/>
                <a:cs typeface="Calibri" panose="020F0502020204030204" pitchFamily="34" charset="0"/>
              </a:rPr>
            </a:br>
            <a:r>
              <a:rPr lang="en-GB" sz="2133" b="1" dirty="0">
                <a:solidFill>
                  <a:srgbClr val="00BAB0"/>
                </a:solidFill>
                <a:highlight>
                  <a:srgbClr val="FFFFFF"/>
                </a:highlight>
                <a:latin typeface="Calibri" panose="020F0502020204030204" pitchFamily="34" charset="0"/>
                <a:cs typeface="Calibri" panose="020F0502020204030204" pitchFamily="34" charset="0"/>
              </a:rPr>
              <a:t>COVID-19 pandemic.</a:t>
            </a:r>
            <a:endParaRPr lang="en-GB" sz="2133" dirty="0">
              <a:solidFill>
                <a:srgbClr val="00BAB0"/>
              </a:solidFill>
              <a:latin typeface="Calibri" panose="020F0502020204030204" pitchFamily="34" charset="0"/>
              <a:cs typeface="Calibri" panose="020F0502020204030204" pitchFamily="34" charset="0"/>
            </a:endParaRPr>
          </a:p>
        </p:txBody>
      </p:sp>
      <p:pic>
        <p:nvPicPr>
          <p:cNvPr id="3" name="Picture 2" descr="A blue background with white text&#10;&#10;Description automatically generated">
            <a:extLst>
              <a:ext uri="{FF2B5EF4-FFF2-40B4-BE49-F238E27FC236}">
                <a16:creationId xmlns:a16="http://schemas.microsoft.com/office/drawing/2014/main" id="{D443F6CE-434D-A3BB-4453-451CD5352C7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0026" t="34623" r="29032" b="33225"/>
          <a:stretch/>
        </p:blipFill>
        <p:spPr>
          <a:xfrm>
            <a:off x="10464486" y="250723"/>
            <a:ext cx="1406049" cy="110412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Speech Bubble: Rectangle with Corners Rounded 3">
            <a:extLst>
              <a:ext uri="{FF2B5EF4-FFF2-40B4-BE49-F238E27FC236}">
                <a16:creationId xmlns:a16="http://schemas.microsoft.com/office/drawing/2014/main" id="{257E689B-F1F2-9C07-5220-CF7FA0D3DAA6}"/>
              </a:ext>
            </a:extLst>
          </p:cNvPr>
          <p:cNvSpPr/>
          <p:nvPr/>
        </p:nvSpPr>
        <p:spPr>
          <a:xfrm>
            <a:off x="1391477" y="3428999"/>
            <a:ext cx="4704523" cy="3007808"/>
          </a:xfrm>
          <a:prstGeom prst="wedgeRoundRectCallout">
            <a:avLst>
              <a:gd name="adj1" fmla="val 136"/>
              <a:gd name="adj2" fmla="val 64390"/>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40640" tIns="20320" rIns="40640" bIns="203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06440" eaLnBrk="0" fontAlgn="base" hangingPunct="0">
              <a:spcBef>
                <a:spcPct val="0"/>
              </a:spcBef>
              <a:spcAft>
                <a:spcPct val="0"/>
              </a:spcAft>
            </a:pPr>
            <a:r>
              <a:rPr lang="en-GB" sz="1867" dirty="0">
                <a:solidFill>
                  <a:prstClr val="white"/>
                </a:solidFill>
                <a:latin typeface="Calibri" panose="020F0502020204030204" pitchFamily="34" charset="0"/>
                <a:cs typeface="Calibri" panose="020F0502020204030204" pitchFamily="34" charset="0"/>
              </a:rPr>
              <a:t> ”I love them. They are so convenient, especially living in Shetland. It is just like </a:t>
            </a:r>
          </a:p>
          <a:p>
            <a:pPr algn="ctr" defTabSz="406440" eaLnBrk="0" fontAlgn="base" hangingPunct="0">
              <a:spcBef>
                <a:spcPct val="0"/>
              </a:spcBef>
              <a:spcAft>
                <a:spcPct val="0"/>
              </a:spcAft>
            </a:pPr>
            <a:r>
              <a:rPr lang="en-GB" sz="1867" dirty="0">
                <a:solidFill>
                  <a:prstClr val="white"/>
                </a:solidFill>
                <a:latin typeface="Calibri" panose="020F0502020204030204" pitchFamily="34" charset="0"/>
                <a:cs typeface="Calibri" panose="020F0502020204030204" pitchFamily="34" charset="0"/>
              </a:rPr>
              <a:t>Mariavittoria [Auditory Verbal Therapist] is in the room with is. She hands Maci things and for us it is no different to face-to-face.”</a:t>
            </a:r>
            <a:endParaRPr lang="en-GB" sz="1867" i="1" dirty="0">
              <a:solidFill>
                <a:prstClr val="white"/>
              </a:solidFill>
              <a:latin typeface="Calibri" panose="020F0502020204030204" pitchFamily="34" charset="0"/>
              <a:cs typeface="Calibri" panose="020F0502020204030204" pitchFamily="34" charset="0"/>
            </a:endParaRPr>
          </a:p>
        </p:txBody>
      </p:sp>
      <p:sp>
        <p:nvSpPr>
          <p:cNvPr id="5" name="Speech Bubble: Rectangle with Corners Rounded 4">
            <a:extLst>
              <a:ext uri="{FF2B5EF4-FFF2-40B4-BE49-F238E27FC236}">
                <a16:creationId xmlns:a16="http://schemas.microsoft.com/office/drawing/2014/main" id="{43C88D68-13A8-7B3E-CC39-C97D88A8DD2D}"/>
              </a:ext>
            </a:extLst>
          </p:cNvPr>
          <p:cNvSpPr/>
          <p:nvPr/>
        </p:nvSpPr>
        <p:spPr>
          <a:xfrm>
            <a:off x="287355" y="164637"/>
            <a:ext cx="5664629" cy="2880320"/>
          </a:xfrm>
          <a:prstGeom prst="wedgeRoundRectCallout">
            <a:avLst>
              <a:gd name="adj1" fmla="val -41426"/>
              <a:gd name="adj2" fmla="val 103443"/>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09630" fontAlgn="base">
              <a:spcBef>
                <a:spcPct val="0"/>
              </a:spcBef>
              <a:spcAft>
                <a:spcPct val="0"/>
              </a:spcAft>
            </a:pPr>
            <a:r>
              <a:rPr lang="en-GB" sz="1867" dirty="0">
                <a:solidFill>
                  <a:prstClr val="white"/>
                </a:solidFill>
                <a:latin typeface="Calibri" panose="020F0502020204030204" pitchFamily="34" charset="0"/>
                <a:cs typeface="Calibri" panose="020F0502020204030204" pitchFamily="34" charset="0"/>
              </a:rPr>
              <a:t>“Telepractice has been really effective for teaching us strategies. I like the fact that my son is more comfortable in his own environment.. my husband can more easily join the sessions, and the toys/objects we use in everyday life can easily be incorporated into the sessions.</a:t>
            </a:r>
            <a:r>
              <a:rPr lang="en-GB" sz="1867" i="1" dirty="0">
                <a:solidFill>
                  <a:prstClr val="white"/>
                </a:solidFill>
                <a:latin typeface="Calibri" panose="020F0502020204030204" pitchFamily="34" charset="0"/>
                <a:cs typeface="Calibri" panose="020F0502020204030204" pitchFamily="34" charset="0"/>
              </a:rPr>
              <a:t>”</a:t>
            </a:r>
          </a:p>
        </p:txBody>
      </p:sp>
      <p:sp>
        <p:nvSpPr>
          <p:cNvPr id="7" name="Speech Bubble: Rectangle with Corners Rounded 6">
            <a:extLst>
              <a:ext uri="{FF2B5EF4-FFF2-40B4-BE49-F238E27FC236}">
                <a16:creationId xmlns:a16="http://schemas.microsoft.com/office/drawing/2014/main" id="{BE9C190A-0D86-38C6-E915-BCBCA0A33565}"/>
              </a:ext>
            </a:extLst>
          </p:cNvPr>
          <p:cNvSpPr/>
          <p:nvPr/>
        </p:nvSpPr>
        <p:spPr>
          <a:xfrm>
            <a:off x="6186949" y="4115291"/>
            <a:ext cx="4272475" cy="2321517"/>
          </a:xfrm>
          <a:prstGeom prst="wedgeRoundRectCallout">
            <a:avLst>
              <a:gd name="adj1" fmla="val -44388"/>
              <a:gd name="adj2" fmla="val -65368"/>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06440" eaLnBrk="0" fontAlgn="base" hangingPunct="0">
              <a:spcBef>
                <a:spcPct val="0"/>
              </a:spcBef>
              <a:spcAft>
                <a:spcPct val="0"/>
              </a:spcAft>
            </a:pPr>
            <a:r>
              <a:rPr lang="en-GB" sz="1600" dirty="0">
                <a:solidFill>
                  <a:prstClr val="white"/>
                </a:solidFill>
                <a:latin typeface="Calibri" panose="020F0502020204030204" pitchFamily="34" charset="0"/>
                <a:cs typeface="Calibri" panose="020F0502020204030204" pitchFamily="34" charset="0"/>
              </a:rPr>
              <a:t>“I would highly recommend distance learning for families who are unable to access AV in person. You work with your AV therapist setting the plan/goals for each session and have achievable take home messages at the end of each session.”</a:t>
            </a:r>
          </a:p>
        </p:txBody>
      </p:sp>
      <p:sp>
        <p:nvSpPr>
          <p:cNvPr id="8" name="Speech Bubble: Rectangle with Corners Rounded 7">
            <a:extLst>
              <a:ext uri="{FF2B5EF4-FFF2-40B4-BE49-F238E27FC236}">
                <a16:creationId xmlns:a16="http://schemas.microsoft.com/office/drawing/2014/main" id="{97A42D36-A05D-5DAA-CC29-C1F6216D7EB5}"/>
              </a:ext>
            </a:extLst>
          </p:cNvPr>
          <p:cNvSpPr/>
          <p:nvPr/>
        </p:nvSpPr>
        <p:spPr>
          <a:xfrm>
            <a:off x="6186949" y="671062"/>
            <a:ext cx="5429664" cy="3085098"/>
          </a:xfrm>
          <a:prstGeom prst="wedgeRoundRectCallout">
            <a:avLst>
              <a:gd name="adj1" fmla="val -1814"/>
              <a:gd name="adj2" fmla="val -84894"/>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06440" eaLnBrk="0" fontAlgn="base" hangingPunct="0">
              <a:spcBef>
                <a:spcPct val="0"/>
              </a:spcBef>
              <a:spcAft>
                <a:spcPct val="0"/>
              </a:spcAft>
            </a:pPr>
            <a:r>
              <a:rPr lang="en-GB" sz="1600" dirty="0">
                <a:solidFill>
                  <a:prstClr val="white"/>
                </a:solidFill>
                <a:latin typeface="Calibri" panose="020F0502020204030204" pitchFamily="34" charset="0"/>
                <a:cs typeface="Calibri" panose="020F0502020204030204" pitchFamily="34" charset="0"/>
              </a:rPr>
              <a:t>“We encourage Grace to use the power of words, express her thoughts, ask questions about the world around her… and we’ve managed to do this all through video calls. Albeit, tough on occasions where Grace finds it difficult to equalise her emotions, and her focus can be limited. But working from a home setting, Grace can be relaxed in her environment. Grace has just started school this month, and we are now implementing her online sessions within her school.” </a:t>
            </a:r>
          </a:p>
        </p:txBody>
      </p:sp>
      <p:pic>
        <p:nvPicPr>
          <p:cNvPr id="2" name="Picture 1" descr="A blue background with white text&#10;&#10;Description automatically generated">
            <a:extLst>
              <a:ext uri="{FF2B5EF4-FFF2-40B4-BE49-F238E27FC236}">
                <a16:creationId xmlns:a16="http://schemas.microsoft.com/office/drawing/2014/main" id="{FBC50612-2A9B-F56C-D009-196B59B6D871}"/>
              </a:ext>
            </a:extLst>
          </p:cNvPr>
          <p:cNvPicPr>
            <a:picLocks noChangeAspect="1"/>
          </p:cNvPicPr>
          <p:nvPr/>
        </p:nvPicPr>
        <p:blipFill rotWithShape="1">
          <a:blip r:embed="rId4" cstate="print">
            <a:alphaModFix/>
            <a:extLst>
              <a:ext uri="{BEBA8EAE-BF5A-486C-A8C5-ECC9F3942E4B}">
                <a14:imgProps xmlns:a14="http://schemas.microsoft.com/office/drawing/2010/main">
                  <a14:imgLayer r:embed="rId5">
                    <a14:imgEffect>
                      <a14:backgroundRemoval t="37811" b="63491" l="33018" r="67574">
                        <a14:foregroundMark x1="47633" y1="42604" x2="56036" y2="44438"/>
                        <a14:foregroundMark x1="60710" y1="41953" x2="67574" y2="41361"/>
                        <a14:foregroundMark x1="64142" y1="47870" x2="62249" y2="53491"/>
                        <a14:foregroundMark x1="60059" y1="48521" x2="60059" y2="48521"/>
                        <a14:foregroundMark x1="33018" y1="56272" x2="61834" y2="55325"/>
                        <a14:foregroundMark x1="61834" y1="55325" x2="65089" y2="55976"/>
                      </a14:backgroundRemoval>
                    </a14:imgEffect>
                  </a14:imgLayer>
                </a14:imgProps>
              </a:ext>
              <a:ext uri="{28A0092B-C50C-407E-A947-70E740481C1C}">
                <a14:useLocalDpi xmlns:a14="http://schemas.microsoft.com/office/drawing/2010/main" val="0"/>
              </a:ext>
            </a:extLst>
          </a:blip>
          <a:srcRect l="30026" t="34623" r="29032" b="33225"/>
          <a:stretch/>
        </p:blipFill>
        <p:spPr>
          <a:xfrm>
            <a:off x="10550374" y="5635486"/>
            <a:ext cx="1406049" cy="1104123"/>
          </a:xfrm>
          <a:prstGeom prst="rect">
            <a:avLst/>
          </a:prstGeom>
        </p:spPr>
      </p:pic>
    </p:spTree>
    <p:extLst>
      <p:ext uri="{BB962C8B-B14F-4D97-AF65-F5344CB8AC3E}">
        <p14:creationId xmlns:p14="http://schemas.microsoft.com/office/powerpoint/2010/main" val="1965696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218" name="AutoShape 2">
            <a:extLst>
              <a:ext uri="{FF2B5EF4-FFF2-40B4-BE49-F238E27FC236}">
                <a16:creationId xmlns:a16="http://schemas.microsoft.com/office/drawing/2014/main" id="{969B6E66-EB12-5D93-7407-97E4227DF018}"/>
              </a:ext>
            </a:extLst>
          </p:cNvPr>
          <p:cNvSpPr>
            <a:spLocks noChangeArrowheads="1"/>
          </p:cNvSpPr>
          <p:nvPr/>
        </p:nvSpPr>
        <p:spPr bwMode="auto">
          <a:xfrm>
            <a:off x="5035550" y="0"/>
            <a:ext cx="7156450" cy="7313084"/>
          </a:xfrm>
          <a:prstGeom prst="rect">
            <a:avLst/>
          </a:prstGeom>
          <a:solidFill>
            <a:srgbClr val="FFFFFF">
              <a:alpha val="7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endParaRPr lang="en-US" altLang="en-US" sz="1200" dirty="0">
              <a:solidFill>
                <a:prstClr val="black"/>
              </a:solidFill>
              <a:latin typeface="Calibri" panose="020F0502020204030204" pitchFamily="34" charset="0"/>
            </a:endParaRPr>
          </a:p>
        </p:txBody>
      </p:sp>
      <p:sp>
        <p:nvSpPr>
          <p:cNvPr id="4" name="TextBox 4">
            <a:extLst>
              <a:ext uri="{FF2B5EF4-FFF2-40B4-BE49-F238E27FC236}">
                <a16:creationId xmlns:a16="http://schemas.microsoft.com/office/drawing/2014/main" id="{2E5598BE-6C90-9857-99A0-D4B15709E42C}"/>
              </a:ext>
            </a:extLst>
          </p:cNvPr>
          <p:cNvSpPr txBox="1"/>
          <p:nvPr/>
        </p:nvSpPr>
        <p:spPr bwMode="auto">
          <a:xfrm>
            <a:off x="5608108" y="548680"/>
            <a:ext cx="6011333" cy="666849"/>
          </a:xfrm>
          <a:prstGeom prst="rect">
            <a:avLst/>
          </a:prstGeom>
        </p:spPr>
        <p:txBody>
          <a:bodyPr lIns="0" tIns="0" rIns="0" bIns="0">
            <a:spAutoFit/>
          </a:bodyPr>
          <a:lstStyle/>
          <a:p>
            <a:pPr algn="ctr" defTabSz="609630">
              <a:lnSpc>
                <a:spcPts val="5200"/>
              </a:lnSpc>
              <a:defRPr/>
            </a:pPr>
            <a:r>
              <a:rPr lang="en-US" sz="4334" b="1" spc="43" dirty="0">
                <a:solidFill>
                  <a:prstClr val="black"/>
                </a:solidFill>
                <a:latin typeface="Calibri" panose="020F0502020204030204" pitchFamily="34" charset="0"/>
                <a:cs typeface="Calibri" panose="020F0502020204030204" pitchFamily="34" charset="0"/>
              </a:rPr>
              <a:t>Benefits for professionals</a:t>
            </a:r>
          </a:p>
        </p:txBody>
      </p:sp>
      <p:sp>
        <p:nvSpPr>
          <p:cNvPr id="3" name="TextBox 2">
            <a:extLst>
              <a:ext uri="{FF2B5EF4-FFF2-40B4-BE49-F238E27FC236}">
                <a16:creationId xmlns:a16="http://schemas.microsoft.com/office/drawing/2014/main" id="{14BCB053-E059-8CEC-5E44-647F04D69678}"/>
              </a:ext>
            </a:extLst>
          </p:cNvPr>
          <p:cNvSpPr txBox="1"/>
          <p:nvPr/>
        </p:nvSpPr>
        <p:spPr>
          <a:xfrm>
            <a:off x="3048000" y="3493850"/>
            <a:ext cx="6096000" cy="276999"/>
          </a:xfrm>
          <a:prstGeom prst="rect">
            <a:avLst/>
          </a:prstGeom>
          <a:noFill/>
        </p:spPr>
        <p:txBody>
          <a:bodyPr wrap="square">
            <a:spAutoFit/>
          </a:bodyPr>
          <a:lstStyle/>
          <a:p>
            <a:pPr defTabSz="609630" eaLnBrk="0" fontAlgn="base" hangingPunct="0">
              <a:spcBef>
                <a:spcPct val="0"/>
              </a:spcBef>
              <a:spcAft>
                <a:spcPct val="0"/>
              </a:spcAft>
            </a:pPr>
            <a:r>
              <a:rPr lang="en-GB" sz="1200" dirty="0">
                <a:solidFill>
                  <a:srgbClr val="000000"/>
                </a:solidFill>
                <a:latin typeface="Times New Roman" panose="02020603050405020304" pitchFamily="18" charset="0"/>
              </a:rPr>
              <a:t> </a:t>
            </a:r>
            <a:endParaRPr lang="en-GB" sz="1200" dirty="0">
              <a:solidFill>
                <a:prstClr val="black"/>
              </a:solidFill>
              <a:latin typeface="Calibri" panose="020F0502020204030204" pitchFamily="34" charset="0"/>
            </a:endParaRPr>
          </a:p>
        </p:txBody>
      </p:sp>
      <p:sp>
        <p:nvSpPr>
          <p:cNvPr id="7" name="Speech Bubble: Rectangle with Corners Rounded 6">
            <a:extLst>
              <a:ext uri="{FF2B5EF4-FFF2-40B4-BE49-F238E27FC236}">
                <a16:creationId xmlns:a16="http://schemas.microsoft.com/office/drawing/2014/main" id="{F816216D-4258-F440-2054-BF4946CFD71D}"/>
              </a:ext>
            </a:extLst>
          </p:cNvPr>
          <p:cNvSpPr/>
          <p:nvPr/>
        </p:nvSpPr>
        <p:spPr>
          <a:xfrm>
            <a:off x="2164928" y="339637"/>
            <a:ext cx="2584343" cy="1536171"/>
          </a:xfrm>
          <a:prstGeom prst="wedgeRoundRectCallout">
            <a:avLst>
              <a:gd name="adj1" fmla="val -41426"/>
              <a:gd name="adj2" fmla="val 103443"/>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06440" eaLnBrk="0" fontAlgn="base" hangingPunct="0">
              <a:spcBef>
                <a:spcPct val="0"/>
              </a:spcBef>
              <a:spcAft>
                <a:spcPct val="0"/>
              </a:spcAft>
            </a:pPr>
            <a:r>
              <a:rPr lang="en-GB" sz="1600" i="1" dirty="0">
                <a:solidFill>
                  <a:prstClr val="white"/>
                </a:solidFill>
                <a:latin typeface="Calibri" panose="020F0502020204030204"/>
              </a:rPr>
              <a:t>“I can be more of an observer, without feeling the need to keep things going all of the time”</a:t>
            </a:r>
          </a:p>
        </p:txBody>
      </p:sp>
      <p:sp>
        <p:nvSpPr>
          <p:cNvPr id="8" name="Speech Bubble: Rectangle with Corners Rounded 7">
            <a:extLst>
              <a:ext uri="{FF2B5EF4-FFF2-40B4-BE49-F238E27FC236}">
                <a16:creationId xmlns:a16="http://schemas.microsoft.com/office/drawing/2014/main" id="{C2050192-0FFB-FB94-D195-EAEBC9980E4D}"/>
              </a:ext>
            </a:extLst>
          </p:cNvPr>
          <p:cNvSpPr/>
          <p:nvPr/>
        </p:nvSpPr>
        <p:spPr>
          <a:xfrm>
            <a:off x="239350" y="2516899"/>
            <a:ext cx="2063245" cy="1536170"/>
          </a:xfrm>
          <a:prstGeom prst="wedgeRoundRectCallout">
            <a:avLst>
              <a:gd name="adj1" fmla="val -1814"/>
              <a:gd name="adj2" fmla="val -84894"/>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06440" eaLnBrk="0" fontAlgn="base" hangingPunct="0">
              <a:spcBef>
                <a:spcPct val="0"/>
              </a:spcBef>
              <a:spcAft>
                <a:spcPct val="0"/>
              </a:spcAft>
            </a:pPr>
            <a:r>
              <a:rPr lang="en-GB" sz="1600" i="1">
                <a:solidFill>
                  <a:prstClr val="white"/>
                </a:solidFill>
                <a:latin typeface="Calibri" panose="020F0502020204030204"/>
              </a:rPr>
              <a:t>“I provide a lot more in-the-moment feedback about the use of strategies by the parents”</a:t>
            </a:r>
          </a:p>
        </p:txBody>
      </p:sp>
      <p:sp>
        <p:nvSpPr>
          <p:cNvPr id="9" name="Speech Bubble: Rectangle with Corners Rounded 8">
            <a:extLst>
              <a:ext uri="{FF2B5EF4-FFF2-40B4-BE49-F238E27FC236}">
                <a16:creationId xmlns:a16="http://schemas.microsoft.com/office/drawing/2014/main" id="{A81A6BDA-E241-AC79-886C-19E0D6327608}"/>
              </a:ext>
            </a:extLst>
          </p:cNvPr>
          <p:cNvSpPr/>
          <p:nvPr/>
        </p:nvSpPr>
        <p:spPr>
          <a:xfrm>
            <a:off x="2459022" y="2971985"/>
            <a:ext cx="2433389" cy="1536171"/>
          </a:xfrm>
          <a:prstGeom prst="wedgeRoundRectCallout">
            <a:avLst>
              <a:gd name="adj1" fmla="val 136"/>
              <a:gd name="adj2" fmla="val 64390"/>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06440" eaLnBrk="0" fontAlgn="base" hangingPunct="0">
              <a:spcBef>
                <a:spcPct val="0"/>
              </a:spcBef>
              <a:spcAft>
                <a:spcPct val="0"/>
              </a:spcAft>
            </a:pPr>
            <a:r>
              <a:rPr lang="en-GB" sz="1600" i="1">
                <a:solidFill>
                  <a:prstClr val="white"/>
                </a:solidFill>
                <a:latin typeface="Calibri" panose="020F0502020204030204"/>
              </a:rPr>
              <a:t>“I am able to ‘hold back’ for a little longer before ‘jumping in’”</a:t>
            </a:r>
          </a:p>
        </p:txBody>
      </p:sp>
      <p:sp>
        <p:nvSpPr>
          <p:cNvPr id="10" name="Speech Bubble: Rectangle with Corners Rounded 9">
            <a:extLst>
              <a:ext uri="{FF2B5EF4-FFF2-40B4-BE49-F238E27FC236}">
                <a16:creationId xmlns:a16="http://schemas.microsoft.com/office/drawing/2014/main" id="{7CF8CE69-0614-DDF6-3C0F-9FEEAB3EFAB2}"/>
              </a:ext>
            </a:extLst>
          </p:cNvPr>
          <p:cNvSpPr/>
          <p:nvPr/>
        </p:nvSpPr>
        <p:spPr>
          <a:xfrm>
            <a:off x="295694" y="4583456"/>
            <a:ext cx="2752306" cy="1536171"/>
          </a:xfrm>
          <a:prstGeom prst="wedgeRoundRectCallout">
            <a:avLst>
              <a:gd name="adj1" fmla="val -3606"/>
              <a:gd name="adj2" fmla="val 88326"/>
              <a:gd name="adj3" fmla="val 16667"/>
            </a:avLst>
          </a:prstGeom>
          <a:solidFill>
            <a:srgbClr val="DA428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06440" eaLnBrk="0" fontAlgn="base" hangingPunct="0">
              <a:spcBef>
                <a:spcPct val="0"/>
              </a:spcBef>
              <a:spcAft>
                <a:spcPct val="0"/>
              </a:spcAft>
            </a:pPr>
            <a:r>
              <a:rPr lang="en-GB" sz="1600" i="1">
                <a:solidFill>
                  <a:prstClr val="white"/>
                </a:solidFill>
                <a:latin typeface="Calibri" panose="020F0502020204030204"/>
              </a:rPr>
              <a:t>“I am taking much less of an active role in the session and much more of a guiding role from the </a:t>
            </a:r>
            <a:r>
              <a:rPr lang="en-GB" sz="1600" i="1" err="1">
                <a:solidFill>
                  <a:prstClr val="white"/>
                </a:solidFill>
                <a:latin typeface="Calibri" panose="020F0502020204030204"/>
              </a:rPr>
              <a:t>sidelines</a:t>
            </a:r>
            <a:r>
              <a:rPr lang="en-GB" sz="1600" i="1">
                <a:solidFill>
                  <a:prstClr val="white"/>
                </a:solidFill>
                <a:latin typeface="Calibri" panose="020F0502020204030204"/>
              </a:rPr>
              <a:t>”</a:t>
            </a:r>
          </a:p>
        </p:txBody>
      </p:sp>
      <p:pic>
        <p:nvPicPr>
          <p:cNvPr id="12" name="Picture 11" descr="A black background with blue text&#10;&#10;Description automatically generated">
            <a:extLst>
              <a:ext uri="{FF2B5EF4-FFF2-40B4-BE49-F238E27FC236}">
                <a16:creationId xmlns:a16="http://schemas.microsoft.com/office/drawing/2014/main" id="{B13CEA73-4BFD-AA78-A978-5BFF385322B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958" t="34623"/>
          <a:stretch/>
        </p:blipFill>
        <p:spPr>
          <a:xfrm>
            <a:off x="10320469" y="5781261"/>
            <a:ext cx="2473980" cy="2245102"/>
          </a:xfrm>
          <a:prstGeom prst="rect">
            <a:avLst/>
          </a:prstGeom>
        </p:spPr>
      </p:pic>
      <p:sp>
        <p:nvSpPr>
          <p:cNvPr id="2" name="TextBox 1">
            <a:extLst>
              <a:ext uri="{FF2B5EF4-FFF2-40B4-BE49-F238E27FC236}">
                <a16:creationId xmlns:a16="http://schemas.microsoft.com/office/drawing/2014/main" id="{181456AC-EA06-2CF2-D4DD-0C000559E1CC}"/>
              </a:ext>
            </a:extLst>
          </p:cNvPr>
          <p:cNvSpPr txBox="1"/>
          <p:nvPr/>
        </p:nvSpPr>
        <p:spPr>
          <a:xfrm>
            <a:off x="5152157" y="1215530"/>
            <a:ext cx="7021447" cy="5672258"/>
          </a:xfrm>
          <a:prstGeom prst="rect">
            <a:avLst/>
          </a:prstGeom>
          <a:noFill/>
        </p:spPr>
        <p:txBody>
          <a:bodyPr wrap="square" rtlCol="0">
            <a:spAutoFit/>
          </a:bodyPr>
          <a:lstStyle/>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Stronger parent-coaching skills </a:t>
            </a:r>
          </a:p>
          <a:p>
            <a:pPr marL="190510" indent="-190510" defTabSz="609630" eaLnBrk="0" fontAlgn="base" hangingPunct="0">
              <a:spcBef>
                <a:spcPct val="0"/>
              </a:spcBef>
              <a:spcAft>
                <a:spcPct val="0"/>
              </a:spcAft>
              <a:buFont typeface="Arial" panose="020B0604020202020204" pitchFamily="34" charset="0"/>
              <a:buChar char="•"/>
            </a:pPr>
            <a:endParaRPr lang="en-GB" sz="2133" dirty="0">
              <a:solidFill>
                <a:prstClr val="black"/>
              </a:solidFill>
              <a:latin typeface="Calibri" panose="020F0502020204030204" pitchFamily="34" charset="0"/>
            </a:endParaRPr>
          </a:p>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More opportunities to see the child in the home-environment</a:t>
            </a:r>
          </a:p>
          <a:p>
            <a:pPr marL="190510" indent="-190510" defTabSz="609630" eaLnBrk="0" fontAlgn="base" hangingPunct="0">
              <a:spcBef>
                <a:spcPct val="0"/>
              </a:spcBef>
              <a:spcAft>
                <a:spcPct val="0"/>
              </a:spcAft>
              <a:buFont typeface="Arial" panose="020B0604020202020204" pitchFamily="34" charset="0"/>
              <a:buChar char="•"/>
            </a:pPr>
            <a:endParaRPr lang="en-GB" sz="2133" dirty="0">
              <a:solidFill>
                <a:prstClr val="black"/>
              </a:solidFill>
              <a:latin typeface="Calibri" panose="020F0502020204030204" pitchFamily="34" charset="0"/>
            </a:endParaRPr>
          </a:p>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More opportunities to see the parent interact with the child</a:t>
            </a:r>
          </a:p>
          <a:p>
            <a:pPr marL="190510" indent="-190510" defTabSz="609630" eaLnBrk="0" fontAlgn="base" hangingPunct="0">
              <a:spcBef>
                <a:spcPct val="0"/>
              </a:spcBef>
              <a:spcAft>
                <a:spcPct val="0"/>
              </a:spcAft>
              <a:buFont typeface="Arial" panose="020B0604020202020204" pitchFamily="34" charset="0"/>
              <a:buChar char="•"/>
            </a:pPr>
            <a:endParaRPr lang="en-GB" sz="2133" dirty="0">
              <a:solidFill>
                <a:prstClr val="black"/>
              </a:solidFill>
              <a:latin typeface="Calibri" panose="020F0502020204030204" pitchFamily="34" charset="0"/>
            </a:endParaRPr>
          </a:p>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Children are not tired from the journey to the clinic</a:t>
            </a:r>
          </a:p>
          <a:p>
            <a:pPr marL="190510" indent="-190510" defTabSz="609630" eaLnBrk="0" fontAlgn="base" hangingPunct="0">
              <a:spcBef>
                <a:spcPct val="0"/>
              </a:spcBef>
              <a:spcAft>
                <a:spcPct val="0"/>
              </a:spcAft>
              <a:buFont typeface="Arial" panose="020B0604020202020204" pitchFamily="34" charset="0"/>
              <a:buChar char="•"/>
            </a:pPr>
            <a:endParaRPr lang="en-GB" sz="2133" dirty="0">
              <a:solidFill>
                <a:prstClr val="black"/>
              </a:solidFill>
              <a:latin typeface="Calibri" panose="020F0502020204030204" pitchFamily="34" charset="0"/>
            </a:endParaRPr>
          </a:p>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Children are more comfortable as they are in their home-environment</a:t>
            </a:r>
          </a:p>
          <a:p>
            <a:pPr marL="190510" indent="-190510" defTabSz="609630" eaLnBrk="0" fontAlgn="base" hangingPunct="0">
              <a:spcBef>
                <a:spcPct val="0"/>
              </a:spcBef>
              <a:spcAft>
                <a:spcPct val="0"/>
              </a:spcAft>
              <a:buFont typeface="Arial" panose="020B0604020202020204" pitchFamily="34" charset="0"/>
              <a:buChar char="•"/>
            </a:pPr>
            <a:endParaRPr lang="en-GB" sz="2133" dirty="0">
              <a:solidFill>
                <a:prstClr val="black"/>
              </a:solidFill>
              <a:latin typeface="Calibri" panose="020F0502020204030204" pitchFamily="34" charset="0"/>
            </a:endParaRPr>
          </a:p>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Fewer appointment DNAs</a:t>
            </a:r>
          </a:p>
          <a:p>
            <a:pPr marL="190510" indent="-190510" defTabSz="609630" eaLnBrk="0" fontAlgn="base" hangingPunct="0">
              <a:spcBef>
                <a:spcPct val="0"/>
              </a:spcBef>
              <a:spcAft>
                <a:spcPct val="0"/>
              </a:spcAft>
              <a:buFont typeface="Arial" panose="020B0604020202020204" pitchFamily="34" charset="0"/>
              <a:buChar char="•"/>
            </a:pPr>
            <a:endParaRPr lang="en-GB" sz="2133" dirty="0">
              <a:solidFill>
                <a:prstClr val="black"/>
              </a:solidFill>
              <a:latin typeface="Calibri" panose="020F0502020204030204" pitchFamily="34" charset="0"/>
            </a:endParaRPr>
          </a:p>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Involvement of wider team </a:t>
            </a:r>
          </a:p>
          <a:p>
            <a:pPr marL="190510" indent="-190510" defTabSz="609630" eaLnBrk="0" fontAlgn="base" hangingPunct="0">
              <a:spcBef>
                <a:spcPct val="0"/>
              </a:spcBef>
              <a:spcAft>
                <a:spcPct val="0"/>
              </a:spcAft>
              <a:buFont typeface="Arial" panose="020B0604020202020204" pitchFamily="34" charset="0"/>
              <a:buChar char="•"/>
            </a:pPr>
            <a:endParaRPr lang="en-GB" sz="2133" dirty="0">
              <a:solidFill>
                <a:prstClr val="black"/>
              </a:solidFill>
              <a:latin typeface="Calibri" panose="020F0502020204030204" pitchFamily="34" charset="0"/>
            </a:endParaRPr>
          </a:p>
          <a:p>
            <a:pPr marL="190510" indent="-190510" defTabSz="609630" eaLnBrk="0" fontAlgn="base" hangingPunct="0">
              <a:spcBef>
                <a:spcPct val="0"/>
              </a:spcBef>
              <a:spcAft>
                <a:spcPct val="0"/>
              </a:spcAft>
              <a:buFont typeface="Arial" panose="020B0604020202020204" pitchFamily="34" charset="0"/>
              <a:buChar char="•"/>
            </a:pPr>
            <a:r>
              <a:rPr lang="en-GB" sz="2133" dirty="0">
                <a:solidFill>
                  <a:prstClr val="black"/>
                </a:solidFill>
                <a:latin typeface="Calibri" panose="020F0502020204030204" pitchFamily="34" charset="0"/>
              </a:rPr>
              <a:t>Reduced travel-time between appointments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AB0"/>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6A70D5-1144-CD5E-ECD2-59CC9154AE57}"/>
              </a:ext>
            </a:extLst>
          </p:cNvPr>
          <p:cNvSpPr txBox="1"/>
          <p:nvPr/>
        </p:nvSpPr>
        <p:spPr>
          <a:xfrm>
            <a:off x="2034054" y="599742"/>
            <a:ext cx="811738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609630" eaLnBrk="0" fontAlgn="base" hangingPunct="0">
              <a:spcBef>
                <a:spcPct val="0"/>
              </a:spcBef>
              <a:spcAft>
                <a:spcPct val="0"/>
              </a:spcAft>
            </a:pPr>
            <a:r>
              <a:rPr lang="en-GB" sz="4000" b="1" dirty="0">
                <a:solidFill>
                  <a:prstClr val="white"/>
                </a:solidFill>
                <a:latin typeface="Calibri" panose="020F0502020204030204" pitchFamily="34" charset="0"/>
                <a:cs typeface="Calibri"/>
              </a:rPr>
              <a:t>UK and international evidence base</a:t>
            </a:r>
            <a:endParaRPr lang="en-GB" sz="4000" b="1" dirty="0">
              <a:solidFill>
                <a:prstClr val="white"/>
              </a:solidFill>
              <a:latin typeface="Calibri" panose="020F0502020204030204" pitchFamily="34" charset="0"/>
            </a:endParaRPr>
          </a:p>
        </p:txBody>
      </p:sp>
      <p:sp>
        <p:nvSpPr>
          <p:cNvPr id="6" name="Oval 5">
            <a:extLst>
              <a:ext uri="{FF2B5EF4-FFF2-40B4-BE49-F238E27FC236}">
                <a16:creationId xmlns:a16="http://schemas.microsoft.com/office/drawing/2014/main" id="{5FC4E5E6-5C38-F4A9-28D8-6AE657FE4231}"/>
              </a:ext>
            </a:extLst>
          </p:cNvPr>
          <p:cNvSpPr/>
          <p:nvPr/>
        </p:nvSpPr>
        <p:spPr>
          <a:xfrm>
            <a:off x="2630372" y="2050143"/>
            <a:ext cx="2559169" cy="2343509"/>
          </a:xfrm>
          <a:prstGeom prst="ellipse">
            <a:avLst/>
          </a:prstGeom>
          <a:solidFill>
            <a:srgbClr val="DA4C8F"/>
          </a:solidFill>
          <a:ln>
            <a:solidFill>
              <a:srgbClr val="14B4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eaLnBrk="0" fontAlgn="base" hangingPunct="0">
              <a:spcBef>
                <a:spcPct val="0"/>
              </a:spcBef>
              <a:spcAft>
                <a:spcPct val="0"/>
              </a:spcAft>
            </a:pPr>
            <a:endParaRPr lang="en-GB" sz="1200">
              <a:solidFill>
                <a:prstClr val="white"/>
              </a:solidFill>
              <a:latin typeface="Avenir Book"/>
            </a:endParaRPr>
          </a:p>
        </p:txBody>
      </p:sp>
      <p:sp>
        <p:nvSpPr>
          <p:cNvPr id="7" name="TextBox 6">
            <a:extLst>
              <a:ext uri="{FF2B5EF4-FFF2-40B4-BE49-F238E27FC236}">
                <a16:creationId xmlns:a16="http://schemas.microsoft.com/office/drawing/2014/main" id="{D610E299-3CB2-6222-5ACF-B77B80B5F409}"/>
              </a:ext>
            </a:extLst>
          </p:cNvPr>
          <p:cNvSpPr txBox="1"/>
          <p:nvPr/>
        </p:nvSpPr>
        <p:spPr>
          <a:xfrm>
            <a:off x="3048000" y="2670081"/>
            <a:ext cx="292510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609630" eaLnBrk="0" fontAlgn="base" hangingPunct="0">
              <a:spcBef>
                <a:spcPct val="0"/>
              </a:spcBef>
              <a:spcAft>
                <a:spcPct val="0"/>
              </a:spcAft>
            </a:pPr>
            <a:r>
              <a:rPr lang="en-GB" sz="6600" b="1" dirty="0">
                <a:solidFill>
                  <a:prstClr val="white"/>
                </a:solidFill>
                <a:latin typeface="Calibri" panose="020F0502020204030204" pitchFamily="34" charset="0"/>
                <a:cs typeface="Calibri"/>
              </a:rPr>
              <a:t>80%</a:t>
            </a:r>
            <a:endParaRPr lang="en-GB" sz="6600" dirty="0">
              <a:solidFill>
                <a:prstClr val="white"/>
              </a:solidFill>
              <a:latin typeface="Calibri" panose="020F0502020204030204" pitchFamily="34" charset="0"/>
              <a:cs typeface="Calibri" panose="020F0502020204030204"/>
            </a:endParaRPr>
          </a:p>
        </p:txBody>
      </p:sp>
      <p:sp>
        <p:nvSpPr>
          <p:cNvPr id="16" name="Oval 15">
            <a:extLst>
              <a:ext uri="{FF2B5EF4-FFF2-40B4-BE49-F238E27FC236}">
                <a16:creationId xmlns:a16="http://schemas.microsoft.com/office/drawing/2014/main" id="{9BF4AF52-2574-9C85-B695-3264928E7546}"/>
              </a:ext>
            </a:extLst>
          </p:cNvPr>
          <p:cNvSpPr/>
          <p:nvPr/>
        </p:nvSpPr>
        <p:spPr>
          <a:xfrm>
            <a:off x="6929202" y="2050142"/>
            <a:ext cx="2559169" cy="2343509"/>
          </a:xfrm>
          <a:prstGeom prst="ellipse">
            <a:avLst/>
          </a:prstGeom>
          <a:solidFill>
            <a:srgbClr val="DA4C8F"/>
          </a:solidFill>
          <a:ln>
            <a:solidFill>
              <a:srgbClr val="14B4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eaLnBrk="0" fontAlgn="base" hangingPunct="0">
              <a:spcBef>
                <a:spcPct val="0"/>
              </a:spcBef>
              <a:spcAft>
                <a:spcPct val="0"/>
              </a:spcAft>
            </a:pPr>
            <a:endParaRPr lang="en-GB" sz="1200">
              <a:solidFill>
                <a:prstClr val="white"/>
              </a:solidFill>
              <a:latin typeface="Avenir Book"/>
            </a:endParaRPr>
          </a:p>
        </p:txBody>
      </p:sp>
      <p:sp>
        <p:nvSpPr>
          <p:cNvPr id="15" name="TextBox 14">
            <a:extLst>
              <a:ext uri="{FF2B5EF4-FFF2-40B4-BE49-F238E27FC236}">
                <a16:creationId xmlns:a16="http://schemas.microsoft.com/office/drawing/2014/main" id="{78626F88-B2A6-77C0-D6A0-61910E9ED88B}"/>
              </a:ext>
            </a:extLst>
          </p:cNvPr>
          <p:cNvSpPr txBox="1"/>
          <p:nvPr/>
        </p:nvSpPr>
        <p:spPr>
          <a:xfrm>
            <a:off x="7476226" y="2670081"/>
            <a:ext cx="292510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609630" eaLnBrk="0" fontAlgn="base" hangingPunct="0">
              <a:spcBef>
                <a:spcPct val="0"/>
              </a:spcBef>
              <a:spcAft>
                <a:spcPct val="0"/>
              </a:spcAft>
            </a:pPr>
            <a:r>
              <a:rPr lang="en-GB" sz="6600" b="1">
                <a:solidFill>
                  <a:prstClr val="white"/>
                </a:solidFill>
                <a:latin typeface="Calibri" panose="020F0502020204030204" pitchFamily="34" charset="0"/>
                <a:cs typeface="Calibri"/>
              </a:rPr>
              <a:t>97%</a:t>
            </a:r>
            <a:endParaRPr lang="en-GB" sz="6600">
              <a:solidFill>
                <a:prstClr val="white"/>
              </a:solidFill>
              <a:latin typeface="Calibri" panose="020F0502020204030204" pitchFamily="34" charset="0"/>
              <a:cs typeface="Calibri" panose="020F0502020204030204"/>
            </a:endParaRPr>
          </a:p>
        </p:txBody>
      </p:sp>
      <p:sp>
        <p:nvSpPr>
          <p:cNvPr id="17" name="TextBox 16">
            <a:extLst>
              <a:ext uri="{FF2B5EF4-FFF2-40B4-BE49-F238E27FC236}">
                <a16:creationId xmlns:a16="http://schemas.microsoft.com/office/drawing/2014/main" id="{244989C6-55C5-8F85-601A-1BECB9F3190F}"/>
              </a:ext>
            </a:extLst>
          </p:cNvPr>
          <p:cNvSpPr txBox="1"/>
          <p:nvPr/>
        </p:nvSpPr>
        <p:spPr>
          <a:xfrm>
            <a:off x="607271" y="4575766"/>
            <a:ext cx="549043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609630" eaLnBrk="0" fontAlgn="base" hangingPunct="0">
              <a:spcBef>
                <a:spcPct val="0"/>
              </a:spcBef>
              <a:spcAft>
                <a:spcPct val="0"/>
              </a:spcAft>
            </a:pPr>
            <a:r>
              <a:rPr lang="en-GB" sz="2400" dirty="0">
                <a:solidFill>
                  <a:prstClr val="white"/>
                </a:solidFill>
                <a:latin typeface="Calibri" panose="020F0502020204030204" pitchFamily="34" charset="0"/>
                <a:cs typeface="Calibri"/>
              </a:rPr>
              <a:t>Of all deaf children who spend at least two years on an Auditory Verbal therapy programme achieve age-appropriate spoken language.</a:t>
            </a:r>
          </a:p>
        </p:txBody>
      </p:sp>
      <p:sp>
        <p:nvSpPr>
          <p:cNvPr id="18" name="TextBox 17">
            <a:extLst>
              <a:ext uri="{FF2B5EF4-FFF2-40B4-BE49-F238E27FC236}">
                <a16:creationId xmlns:a16="http://schemas.microsoft.com/office/drawing/2014/main" id="{4D4C39BD-AEF6-F831-A3F1-0BF33961417B}"/>
              </a:ext>
            </a:extLst>
          </p:cNvPr>
          <p:cNvSpPr txBox="1"/>
          <p:nvPr/>
        </p:nvSpPr>
        <p:spPr>
          <a:xfrm>
            <a:off x="6099422" y="4575764"/>
            <a:ext cx="549043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609630" eaLnBrk="0" fontAlgn="base" hangingPunct="0">
              <a:spcBef>
                <a:spcPct val="0"/>
              </a:spcBef>
              <a:spcAft>
                <a:spcPct val="0"/>
              </a:spcAft>
            </a:pPr>
            <a:r>
              <a:rPr lang="en-GB" sz="2400" dirty="0">
                <a:solidFill>
                  <a:prstClr val="white"/>
                </a:solidFill>
                <a:latin typeface="Calibri" panose="020F0502020204030204" pitchFamily="34" charset="0"/>
                <a:cs typeface="Calibri"/>
              </a:rPr>
              <a:t>Of deaf children without additional needs who spend at least two years on an Auditory Verbal therapy programme achieve age-appropriate spoken language.</a:t>
            </a:r>
          </a:p>
        </p:txBody>
      </p:sp>
      <p:pic>
        <p:nvPicPr>
          <p:cNvPr id="2" name="Picture 1" descr="A blue background with white text&#10;&#10;Description automatically generated">
            <a:extLst>
              <a:ext uri="{FF2B5EF4-FFF2-40B4-BE49-F238E27FC236}">
                <a16:creationId xmlns:a16="http://schemas.microsoft.com/office/drawing/2014/main" id="{E5BC1D6E-3AEB-EB5A-4899-B543310474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026" t="34623" r="29032" b="33225"/>
          <a:stretch/>
        </p:blipFill>
        <p:spPr>
          <a:xfrm>
            <a:off x="10401332" y="320789"/>
            <a:ext cx="1406049" cy="1104123"/>
          </a:xfrm>
          <a:prstGeom prst="rect">
            <a:avLst/>
          </a:prstGeom>
        </p:spPr>
      </p:pic>
    </p:spTree>
    <p:extLst>
      <p:ext uri="{BB962C8B-B14F-4D97-AF65-F5344CB8AC3E}">
        <p14:creationId xmlns:p14="http://schemas.microsoft.com/office/powerpoint/2010/main" val="3315050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AB0"/>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F03836D3-13B2-A689-A1CA-0053780EECE5}"/>
              </a:ext>
            </a:extLst>
          </p:cNvPr>
          <p:cNvSpPr txBox="1"/>
          <p:nvPr/>
        </p:nvSpPr>
        <p:spPr>
          <a:xfrm>
            <a:off x="2886076" y="3487105"/>
            <a:ext cx="6392333" cy="935513"/>
          </a:xfrm>
          <a:prstGeom prst="rect">
            <a:avLst/>
          </a:prstGeom>
        </p:spPr>
        <p:txBody>
          <a:bodyPr lIns="0" tIns="0" rIns="0" bIns="0">
            <a:spAutoFit/>
          </a:bodyPr>
          <a:lstStyle/>
          <a:p>
            <a:pPr algn="ctr" defTabSz="609630">
              <a:lnSpc>
                <a:spcPts val="8000"/>
              </a:lnSpc>
              <a:defRPr/>
            </a:pPr>
            <a:r>
              <a:rPr lang="en-US" sz="4400" spc="-67" dirty="0">
                <a:solidFill>
                  <a:prstClr val="black"/>
                </a:solidFill>
                <a:latin typeface="Avenir Book"/>
              </a:rPr>
              <a:t>www.avuk.org</a:t>
            </a:r>
          </a:p>
        </p:txBody>
      </p:sp>
      <p:grpSp>
        <p:nvGrpSpPr>
          <p:cNvPr id="34821" name="Group 6">
            <a:extLst>
              <a:ext uri="{FF2B5EF4-FFF2-40B4-BE49-F238E27FC236}">
                <a16:creationId xmlns:a16="http://schemas.microsoft.com/office/drawing/2014/main" id="{C841743D-6384-BAF7-5D44-4D29B8E5F280}"/>
              </a:ext>
            </a:extLst>
          </p:cNvPr>
          <p:cNvGrpSpPr>
            <a:grpSpLocks/>
          </p:cNvGrpSpPr>
          <p:nvPr/>
        </p:nvGrpSpPr>
        <p:grpSpPr bwMode="auto">
          <a:xfrm>
            <a:off x="2899834" y="4721220"/>
            <a:ext cx="7078133" cy="955666"/>
            <a:chOff x="4622043" y="7882235"/>
            <a:chExt cx="10617957" cy="1433064"/>
          </a:xfrm>
        </p:grpSpPr>
        <p:grpSp>
          <p:nvGrpSpPr>
            <p:cNvPr id="34823" name="Group 5">
              <a:extLst>
                <a:ext uri="{FF2B5EF4-FFF2-40B4-BE49-F238E27FC236}">
                  <a16:creationId xmlns:a16="http://schemas.microsoft.com/office/drawing/2014/main" id="{CF823E33-B684-CB41-CF3D-3BC1D1F6F436}"/>
                </a:ext>
              </a:extLst>
            </p:cNvPr>
            <p:cNvGrpSpPr>
              <a:grpSpLocks/>
            </p:cNvGrpSpPr>
            <p:nvPr/>
          </p:nvGrpSpPr>
          <p:grpSpPr bwMode="auto">
            <a:xfrm>
              <a:off x="4622043" y="7917219"/>
              <a:ext cx="7684441" cy="1298778"/>
              <a:chOff x="-3227470" y="-410835"/>
              <a:chExt cx="7682834" cy="1298535"/>
            </a:xfrm>
          </p:grpSpPr>
          <p:pic>
            <p:nvPicPr>
              <p:cNvPr id="34829" name="Picture 6">
                <a:extLst>
                  <a:ext uri="{FF2B5EF4-FFF2-40B4-BE49-F238E27FC236}">
                    <a16:creationId xmlns:a16="http://schemas.microsoft.com/office/drawing/2014/main" id="{3907A9A6-4575-4D1A-AC5E-AD8CEE57C3F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3407" y="500191"/>
                <a:ext cx="476250" cy="335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0" name="Picture 7">
                <a:extLst>
                  <a:ext uri="{FF2B5EF4-FFF2-40B4-BE49-F238E27FC236}">
                    <a16:creationId xmlns:a16="http://schemas.microsoft.com/office/drawing/2014/main" id="{D750132B-2CC5-9642-9769-F4981BCC23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7370" y="507335"/>
                <a:ext cx="380365" cy="38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1" name="Picture 8">
                <a:extLst>
                  <a:ext uri="{FF2B5EF4-FFF2-40B4-BE49-F238E27FC236}">
                    <a16:creationId xmlns:a16="http://schemas.microsoft.com/office/drawing/2014/main" id="{89B87F5C-8817-1E39-2401-55AC8DD5392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5314" y="-410835"/>
                <a:ext cx="400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2" name="Picture 9">
                <a:extLst>
                  <a:ext uri="{FF2B5EF4-FFF2-40B4-BE49-F238E27FC236}">
                    <a16:creationId xmlns:a16="http://schemas.microsoft.com/office/drawing/2014/main" id="{1ECA6895-C25D-65C5-73B7-AC8E07B956F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27470" y="-311832"/>
                <a:ext cx="433307" cy="43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3" name="Picture 10">
                <a:extLst>
                  <a:ext uri="{FF2B5EF4-FFF2-40B4-BE49-F238E27FC236}">
                    <a16:creationId xmlns:a16="http://schemas.microsoft.com/office/drawing/2014/main" id="{A17D6790-3B6F-E204-1229-10D15282199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026" y="-340104"/>
                <a:ext cx="368499" cy="36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824" name="TextBox 5">
              <a:extLst>
                <a:ext uri="{FF2B5EF4-FFF2-40B4-BE49-F238E27FC236}">
                  <a16:creationId xmlns:a16="http://schemas.microsoft.com/office/drawing/2014/main" id="{819E42AC-66E8-D65C-9AA6-5E66DD3C6345}"/>
                </a:ext>
              </a:extLst>
            </p:cNvPr>
            <p:cNvSpPr txBox="1">
              <a:spLocks noChangeArrowheads="1"/>
            </p:cNvSpPr>
            <p:nvPr/>
          </p:nvSpPr>
          <p:spPr bwMode="auto">
            <a:xfrm>
              <a:off x="5178307" y="7973887"/>
              <a:ext cx="2368768" cy="8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r>
                <a:rPr lang="en-GB" altLang="en-US" sz="1600">
                  <a:solidFill>
                    <a:prstClr val="black"/>
                  </a:solidFill>
                  <a:latin typeface="Calibri" panose="020F0502020204030204" pitchFamily="34" charset="0"/>
                </a:rPr>
                <a:t>@AuditoryVerbal</a:t>
              </a:r>
            </a:p>
          </p:txBody>
        </p:sp>
        <p:sp>
          <p:nvSpPr>
            <p:cNvPr id="34825" name="TextBox 13">
              <a:extLst>
                <a:ext uri="{FF2B5EF4-FFF2-40B4-BE49-F238E27FC236}">
                  <a16:creationId xmlns:a16="http://schemas.microsoft.com/office/drawing/2014/main" id="{B218C910-F238-49DB-2889-751CF037A1E4}"/>
                </a:ext>
              </a:extLst>
            </p:cNvPr>
            <p:cNvSpPr txBox="1">
              <a:spLocks noChangeArrowheads="1"/>
            </p:cNvSpPr>
            <p:nvPr/>
          </p:nvSpPr>
          <p:spPr bwMode="auto">
            <a:xfrm>
              <a:off x="6620678" y="8807622"/>
              <a:ext cx="3060601" cy="5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r>
                <a:rPr lang="en-GB" altLang="en-US" sz="1600">
                  <a:solidFill>
                    <a:prstClr val="black"/>
                  </a:solidFill>
                  <a:latin typeface="Calibri" panose="020F0502020204030204" pitchFamily="34" charset="0"/>
                </a:rPr>
                <a:t>@AuditoryVerbalUK</a:t>
              </a:r>
            </a:p>
          </p:txBody>
        </p:sp>
        <p:sp>
          <p:nvSpPr>
            <p:cNvPr id="34826" name="TextBox 14">
              <a:extLst>
                <a:ext uri="{FF2B5EF4-FFF2-40B4-BE49-F238E27FC236}">
                  <a16:creationId xmlns:a16="http://schemas.microsoft.com/office/drawing/2014/main" id="{35F1DD74-80F5-48BD-8214-AF0629C5ADC7}"/>
                </a:ext>
              </a:extLst>
            </p:cNvPr>
            <p:cNvSpPr txBox="1">
              <a:spLocks noChangeArrowheads="1"/>
            </p:cNvSpPr>
            <p:nvPr/>
          </p:nvSpPr>
          <p:spPr bwMode="auto">
            <a:xfrm>
              <a:off x="8649376" y="7945418"/>
              <a:ext cx="2805734" cy="5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r>
                <a:rPr lang="en-GB" altLang="en-US" sz="1600">
                  <a:solidFill>
                    <a:prstClr val="black"/>
                  </a:solidFill>
                  <a:latin typeface="Calibri" panose="020F0502020204030204" pitchFamily="34" charset="0"/>
                </a:rPr>
                <a:t>Auditory Verbal UK</a:t>
              </a:r>
            </a:p>
          </p:txBody>
        </p:sp>
        <p:sp>
          <p:nvSpPr>
            <p:cNvPr id="34827" name="TextBox 15">
              <a:extLst>
                <a:ext uri="{FF2B5EF4-FFF2-40B4-BE49-F238E27FC236}">
                  <a16:creationId xmlns:a16="http://schemas.microsoft.com/office/drawing/2014/main" id="{152C0906-0693-A63E-59A2-30F243109765}"/>
                </a:ext>
              </a:extLst>
            </p:cNvPr>
            <p:cNvSpPr txBox="1">
              <a:spLocks noChangeArrowheads="1"/>
            </p:cNvSpPr>
            <p:nvPr/>
          </p:nvSpPr>
          <p:spPr bwMode="auto">
            <a:xfrm>
              <a:off x="12434266" y="7882235"/>
              <a:ext cx="2805734" cy="5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r>
                <a:rPr lang="en-GB" altLang="en-US" sz="1600">
                  <a:solidFill>
                    <a:prstClr val="black"/>
                  </a:solidFill>
                  <a:latin typeface="Calibri" panose="020F0502020204030204" pitchFamily="34" charset="0"/>
                </a:rPr>
                <a:t>@auditoryverbaluk</a:t>
              </a:r>
            </a:p>
          </p:txBody>
        </p:sp>
        <p:sp>
          <p:nvSpPr>
            <p:cNvPr id="34828" name="TextBox 16">
              <a:extLst>
                <a:ext uri="{FF2B5EF4-FFF2-40B4-BE49-F238E27FC236}">
                  <a16:creationId xmlns:a16="http://schemas.microsoft.com/office/drawing/2014/main" id="{5FC37E00-056E-DDD1-3728-2C06E3EE763B}"/>
                </a:ext>
              </a:extLst>
            </p:cNvPr>
            <p:cNvSpPr txBox="1">
              <a:spLocks noChangeArrowheads="1"/>
            </p:cNvSpPr>
            <p:nvPr/>
          </p:nvSpPr>
          <p:spPr bwMode="auto">
            <a:xfrm>
              <a:off x="11299468" y="8772792"/>
              <a:ext cx="2805734" cy="50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venir Book" panose="02000503020000020003" pitchFamily="2" charset="0"/>
                </a:defRPr>
              </a:lvl9pPr>
            </a:lstStyle>
            <a:p>
              <a:pPr defTabSz="609630" eaLnBrk="0" fontAlgn="base" hangingPunct="0">
                <a:spcBef>
                  <a:spcPct val="0"/>
                </a:spcBef>
                <a:spcAft>
                  <a:spcPct val="0"/>
                </a:spcAft>
                <a:buNone/>
              </a:pPr>
              <a:r>
                <a:rPr lang="en-GB" altLang="en-US" sz="1600">
                  <a:solidFill>
                    <a:prstClr val="black"/>
                  </a:solidFill>
                  <a:latin typeface="Calibri" panose="020F0502020204030204" pitchFamily="34" charset="0"/>
                </a:rPr>
                <a:t>Auditory VerbalUK</a:t>
              </a:r>
            </a:p>
          </p:txBody>
        </p:sp>
      </p:grpSp>
      <p:sp>
        <p:nvSpPr>
          <p:cNvPr id="34822" name="TextBox 3">
            <a:extLst>
              <a:ext uri="{FF2B5EF4-FFF2-40B4-BE49-F238E27FC236}">
                <a16:creationId xmlns:a16="http://schemas.microsoft.com/office/drawing/2014/main" id="{E90128B4-EE79-E32A-6010-5CC2AA1429FA}"/>
              </a:ext>
            </a:extLst>
          </p:cNvPr>
          <p:cNvSpPr txBox="1">
            <a:spLocks noChangeArrowheads="1"/>
          </p:cNvSpPr>
          <p:nvPr/>
        </p:nvSpPr>
        <p:spPr bwMode="auto">
          <a:xfrm>
            <a:off x="3182409" y="6263217"/>
            <a:ext cx="6096000" cy="54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tabLst>
                <a:tab pos="2743200" algn="ctr"/>
                <a:tab pos="5486400" algn="r"/>
              </a:tabLst>
              <a:defRPr sz="3200">
                <a:solidFill>
                  <a:schemeClr val="tx1"/>
                </a:solidFill>
                <a:latin typeface="Avenir Book" panose="02000503020000020003" pitchFamily="2" charset="0"/>
              </a:defRPr>
            </a:lvl1pPr>
            <a:lvl2pPr marL="742950" indent="-285750">
              <a:spcBef>
                <a:spcPct val="20000"/>
              </a:spcBef>
              <a:buFont typeface="Arial" panose="020B0604020202020204" pitchFamily="34" charset="0"/>
              <a:buChar char="–"/>
              <a:tabLst>
                <a:tab pos="2743200" algn="ctr"/>
                <a:tab pos="5486400" algn="r"/>
              </a:tabLst>
              <a:defRPr sz="2800">
                <a:solidFill>
                  <a:schemeClr val="tx1"/>
                </a:solidFill>
                <a:latin typeface="Avenir Book" panose="02000503020000020003" pitchFamily="2" charset="0"/>
              </a:defRPr>
            </a:lvl2pPr>
            <a:lvl3pPr marL="1143000" indent="-228600">
              <a:spcBef>
                <a:spcPct val="20000"/>
              </a:spcBef>
              <a:buFont typeface="Arial" panose="020B0604020202020204" pitchFamily="34" charset="0"/>
              <a:buChar char="•"/>
              <a:tabLst>
                <a:tab pos="2743200" algn="ctr"/>
                <a:tab pos="5486400" algn="r"/>
              </a:tabLst>
              <a:defRPr sz="2400">
                <a:solidFill>
                  <a:schemeClr val="tx1"/>
                </a:solidFill>
                <a:latin typeface="Avenir Book" panose="02000503020000020003" pitchFamily="2" charset="0"/>
              </a:defRPr>
            </a:lvl3pPr>
            <a:lvl4pPr marL="1600200" indent="-228600">
              <a:spcBef>
                <a:spcPct val="20000"/>
              </a:spcBef>
              <a:buFont typeface="Arial" panose="020B0604020202020204" pitchFamily="34" charset="0"/>
              <a:buChar char="–"/>
              <a:tabLst>
                <a:tab pos="2743200" algn="ctr"/>
                <a:tab pos="5486400" algn="r"/>
              </a:tabLst>
              <a:defRPr sz="2000">
                <a:solidFill>
                  <a:schemeClr val="tx1"/>
                </a:solidFill>
                <a:latin typeface="Avenir Book" panose="02000503020000020003" pitchFamily="2" charset="0"/>
              </a:defRPr>
            </a:lvl4pPr>
            <a:lvl5pPr marL="2057400" indent="-228600">
              <a:spcBef>
                <a:spcPct val="20000"/>
              </a:spcBef>
              <a:buFont typeface="Arial" panose="020B0604020202020204" pitchFamily="34" charset="0"/>
              <a:buChar char="»"/>
              <a:tabLst>
                <a:tab pos="2743200" algn="ctr"/>
                <a:tab pos="5486400" algn="r"/>
              </a:tabLst>
              <a:defRPr sz="2000">
                <a:solidFill>
                  <a:schemeClr val="tx1"/>
                </a:solidFill>
                <a:latin typeface="Avenir Book" panose="02000503020000020003" pitchFamily="2" charset="0"/>
              </a:defRPr>
            </a:lvl5pPr>
            <a:lvl6pPr marL="25146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Avenir Book" panose="02000503020000020003" pitchFamily="2" charset="0"/>
              </a:defRPr>
            </a:lvl6pPr>
            <a:lvl7pPr marL="29718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Avenir Book" panose="02000503020000020003" pitchFamily="2" charset="0"/>
              </a:defRPr>
            </a:lvl7pPr>
            <a:lvl8pPr marL="34290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Avenir Book" panose="02000503020000020003" pitchFamily="2" charset="0"/>
              </a:defRPr>
            </a:lvl8pPr>
            <a:lvl9pPr marL="3886200" indent="-228600" eaLnBrk="0" fontAlgn="base" hangingPunct="0">
              <a:spcBef>
                <a:spcPct val="20000"/>
              </a:spcBef>
              <a:spcAft>
                <a:spcPct val="0"/>
              </a:spcAft>
              <a:buFont typeface="Arial" panose="020B0604020202020204" pitchFamily="34" charset="0"/>
              <a:buChar char="»"/>
              <a:tabLst>
                <a:tab pos="2743200" algn="ctr"/>
                <a:tab pos="5486400" algn="r"/>
              </a:tabLst>
              <a:defRPr sz="2000">
                <a:solidFill>
                  <a:schemeClr val="tx1"/>
                </a:solidFill>
                <a:latin typeface="Avenir Book" panose="02000503020000020003" pitchFamily="2" charset="0"/>
              </a:defRPr>
            </a:lvl9pPr>
          </a:lstStyle>
          <a:p>
            <a:pPr algn="ctr" defTabSz="609630" eaLnBrk="0" fontAlgn="base" hangingPunct="0">
              <a:spcBef>
                <a:spcPct val="0"/>
              </a:spcBef>
              <a:spcAft>
                <a:spcPct val="0"/>
              </a:spcAft>
              <a:buNone/>
              <a:tabLst>
                <a:tab pos="1828891" algn="ctr"/>
                <a:tab pos="3657783" algn="r"/>
              </a:tabLst>
            </a:pPr>
            <a:r>
              <a:rPr lang="en-GB" altLang="en-US" sz="733">
                <a:solidFill>
                  <a:prstClr val="black"/>
                </a:solidFill>
                <a:latin typeface="Calibri" panose="020F0502020204030204" pitchFamily="34" charset="0"/>
                <a:ea typeface="MS Mincho" panose="02020609040205080304" pitchFamily="49" charset="-128"/>
                <a:cs typeface="Times New Roman" panose="02020603050405020304" pitchFamily="18" charset="0"/>
              </a:rPr>
              <a:t>Auditory Verbal UK is a registered charity </a:t>
            </a:r>
          </a:p>
          <a:p>
            <a:pPr algn="ctr" defTabSz="609630" eaLnBrk="0" fontAlgn="base" hangingPunct="0">
              <a:spcBef>
                <a:spcPct val="0"/>
              </a:spcBef>
              <a:spcAft>
                <a:spcPct val="0"/>
              </a:spcAft>
              <a:buNone/>
              <a:tabLst>
                <a:tab pos="1828891" algn="ctr"/>
                <a:tab pos="3657783" algn="r"/>
              </a:tabLst>
            </a:pPr>
            <a:r>
              <a:rPr lang="en-GB" altLang="en-US" sz="733">
                <a:solidFill>
                  <a:prstClr val="black"/>
                </a:solidFill>
                <a:latin typeface="Calibri" panose="020F0502020204030204" pitchFamily="34" charset="0"/>
                <a:ea typeface="MS Mincho" panose="02020609040205080304" pitchFamily="49" charset="-128"/>
                <a:cs typeface="Times New Roman" panose="02020603050405020304" pitchFamily="18" charset="0"/>
              </a:rPr>
              <a:t>(charity no: 1095133 in England &amp; Wales and charity no: SC052499 in Scotland). </a:t>
            </a:r>
          </a:p>
          <a:p>
            <a:pPr algn="ctr" defTabSz="609630" eaLnBrk="0" fontAlgn="base" hangingPunct="0">
              <a:spcBef>
                <a:spcPct val="0"/>
              </a:spcBef>
              <a:spcAft>
                <a:spcPct val="0"/>
              </a:spcAft>
              <a:buNone/>
              <a:tabLst>
                <a:tab pos="1828891" algn="ctr"/>
                <a:tab pos="3657783" algn="r"/>
              </a:tabLst>
            </a:pPr>
            <a:r>
              <a:rPr lang="en-GB" altLang="en-US" sz="733">
                <a:solidFill>
                  <a:prstClr val="black"/>
                </a:solidFill>
                <a:latin typeface="Calibri" panose="020F0502020204030204" pitchFamily="34" charset="0"/>
                <a:ea typeface="MS Mincho" panose="02020609040205080304" pitchFamily="49" charset="-128"/>
                <a:cs typeface="Times New Roman" panose="02020603050405020304" pitchFamily="18" charset="0"/>
              </a:rPr>
              <a:t>Registered company number: 4569764. </a:t>
            </a:r>
          </a:p>
          <a:p>
            <a:pPr algn="ctr" defTabSz="609630" eaLnBrk="0" fontAlgn="base" hangingPunct="0">
              <a:spcBef>
                <a:spcPct val="0"/>
              </a:spcBef>
              <a:spcAft>
                <a:spcPct val="0"/>
              </a:spcAft>
              <a:buNone/>
              <a:tabLst>
                <a:tab pos="1828891" algn="ctr"/>
                <a:tab pos="3657783" algn="r"/>
              </a:tabLst>
            </a:pPr>
            <a:r>
              <a:rPr lang="en-GB" altLang="en-US" sz="733">
                <a:solidFill>
                  <a:prstClr val="black"/>
                </a:solidFill>
                <a:latin typeface="Calibri" panose="020F0502020204030204" pitchFamily="34" charset="0"/>
                <a:ea typeface="MS Mincho" panose="02020609040205080304" pitchFamily="49" charset="-128"/>
                <a:cs typeface="Times New Roman" panose="02020603050405020304" pitchFamily="18" charset="0"/>
              </a:rPr>
              <a:t>Auditory Verbal UK is the operating name of the Auditory Verbal Centre</a:t>
            </a:r>
          </a:p>
        </p:txBody>
      </p:sp>
      <p:pic>
        <p:nvPicPr>
          <p:cNvPr id="4" name="Picture 3" descr="A blue background with white text&#10;&#10;Description automatically generated">
            <a:extLst>
              <a:ext uri="{FF2B5EF4-FFF2-40B4-BE49-F238E27FC236}">
                <a16:creationId xmlns:a16="http://schemas.microsoft.com/office/drawing/2014/main" id="{A250448F-65DA-9854-AD04-A2CB7A13508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524" t="33225" r="17001" b="37189"/>
          <a:stretch/>
        </p:blipFill>
        <p:spPr>
          <a:xfrm>
            <a:off x="1775520" y="465720"/>
            <a:ext cx="8658446" cy="2107449"/>
          </a:xfrm>
          <a:prstGeom prst="rect">
            <a:avLst/>
          </a:prstGeom>
          <a:ln>
            <a:solidFill>
              <a:srgbClr val="14B4B0"/>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11" y="2923441"/>
            <a:ext cx="10515600" cy="1325563"/>
          </a:xfrm>
        </p:spPr>
        <p:txBody>
          <a:bodyPr>
            <a:normAutofit/>
          </a:bodyPr>
          <a:lstStyle/>
          <a:p>
            <a:r>
              <a:rPr lang="en-GB" dirty="0"/>
              <a:t>Questions</a:t>
            </a:r>
            <a:endParaRPr lang="en-US" dirty="0"/>
          </a:p>
        </p:txBody>
      </p:sp>
    </p:spTree>
    <p:extLst>
      <p:ext uri="{BB962C8B-B14F-4D97-AF65-F5344CB8AC3E}">
        <p14:creationId xmlns:p14="http://schemas.microsoft.com/office/powerpoint/2010/main" val="38554823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AVUK Brand colours">
      <a:dk1>
        <a:sysClr val="windowText" lastClr="000000"/>
      </a:dk1>
      <a:lt1>
        <a:sysClr val="window" lastClr="FFFFFF"/>
      </a:lt1>
      <a:dk2>
        <a:srgbClr val="0DB2AD"/>
      </a:dk2>
      <a:lt2>
        <a:srgbClr val="DA4287"/>
      </a:lt2>
      <a:accent1>
        <a:srgbClr val="0DB2AD"/>
      </a:accent1>
      <a:accent2>
        <a:srgbClr val="DA4287"/>
      </a:accent2>
      <a:accent3>
        <a:srgbClr val="EDA124"/>
      </a:accent3>
      <a:accent4>
        <a:srgbClr val="FFFFFF"/>
      </a:accent4>
      <a:accent5>
        <a:srgbClr val="000000"/>
      </a:accent5>
      <a:accent6>
        <a:srgbClr val="7F7F7F"/>
      </a:accent6>
      <a:hlink>
        <a:srgbClr val="FFFFFF"/>
      </a:hlink>
      <a:folHlink>
        <a:srgbClr val="0DB2AD"/>
      </a:folHlink>
    </a:clrScheme>
    <a:fontScheme name="Custom 1">
      <a:majorFont>
        <a:latin typeface="Avenir Black"/>
        <a:ea typeface=""/>
        <a:cs typeface=""/>
      </a:majorFont>
      <a:minorFont>
        <a:latin typeface="Avenir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template 2023" id="{9DCC1DA1-0C5C-4548-B035-572BDA665A0D}" vid="{4D5717C4-C59B-4362-9872-3FC233C3D926}"/>
    </a:ext>
  </a:extLst>
</a:theme>
</file>

<file path=ppt/theme/theme3.xml><?xml version="1.0" encoding="utf-8"?>
<a:theme xmlns:a="http://schemas.openxmlformats.org/drawingml/2006/main" name="2_Office Theme">
  <a:themeElements>
    <a:clrScheme name="AVUK Brand colours">
      <a:dk1>
        <a:sysClr val="windowText" lastClr="000000"/>
      </a:dk1>
      <a:lt1>
        <a:sysClr val="window" lastClr="FFFFFF"/>
      </a:lt1>
      <a:dk2>
        <a:srgbClr val="0DB2AD"/>
      </a:dk2>
      <a:lt2>
        <a:srgbClr val="DA4287"/>
      </a:lt2>
      <a:accent1>
        <a:srgbClr val="0DB2AD"/>
      </a:accent1>
      <a:accent2>
        <a:srgbClr val="DA4287"/>
      </a:accent2>
      <a:accent3>
        <a:srgbClr val="EDA124"/>
      </a:accent3>
      <a:accent4>
        <a:srgbClr val="FFFFFF"/>
      </a:accent4>
      <a:accent5>
        <a:srgbClr val="000000"/>
      </a:accent5>
      <a:accent6>
        <a:srgbClr val="7F7F7F"/>
      </a:accent6>
      <a:hlink>
        <a:srgbClr val="FFFFFF"/>
      </a:hlink>
      <a:folHlink>
        <a:srgbClr val="0DB2AD"/>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AVUK Presentation Template  -  Compatibility Mode" id="{03CAAE5F-1901-43D3-B163-4AC387E2523B}" vid="{EE11DC90-DFD6-412B-88F8-8EBE56D8E62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etadata xmlns="http://www.objective.com/ecm/document/metadata/53D26341A57B383EE0540010E0463CCA" version="1.0.0">
  <systemFields>
    <field name="Objective-Id">
      <value order="0">A38812861</value>
    </field>
    <field name="Objective-Title">
      <value order="0">2022 - NHS Scotland Event - Title Slide</value>
    </field>
    <field name="Objective-Description">
      <value order="0"/>
    </field>
    <field name="Objective-CreationStamp">
      <value order="0">2022-06-24T09:16:52Z</value>
    </field>
    <field name="Objective-IsApproved">
      <value order="0">false</value>
    </field>
    <field name="Objective-IsPublished">
      <value order="0">true</value>
    </field>
    <field name="Objective-DatePublished">
      <value order="0">2022-06-24T09:18:53Z</value>
    </field>
    <field name="Objective-ModificationStamp">
      <value order="0">2022-06-24T09:18:54Z</value>
    </field>
    <field name="Objective-Owner">
      <value order="0">Jaworska, Klaudia K (U453333)</value>
    </field>
    <field name="Objective-Path">
      <value order="0">Objective Global Folder:Classified Object:Classified Object:Jaworska, Klaudia K (U453333):Special Folder - Jaworska, Klaudia K (U453333):Handy - Jaworska, Klaudia K (U453333):NHS Scotland Event:Signage</value>
    </field>
    <field name="Objective-Parent">
      <value order="0">Signage</value>
    </field>
    <field name="Objective-State">
      <value order="0">Published</value>
    </field>
    <field name="Objective-VersionId">
      <value order="0">vA57450809</value>
    </field>
    <field name="Objective-Version">
      <value order="0">1.0</value>
    </field>
    <field name="Objective-VersionNumber">
      <value order="0">1</value>
    </field>
    <field name="Objective-VersionComment">
      <value order="0"/>
    </field>
    <field name="Objective-FileNumber">
      <value order="0"/>
    </field>
    <field name="Objective-Classification">
      <value order="0">OFFICIAL</value>
    </field>
    <field name="Objective-Caveats">
      <value order="0"/>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A8A9F52F-571D-4132-B225-D7473C4B8074}">
  <ds:schemaRefs>
    <ds:schemaRef ds:uri="http://schemas.microsoft.com/office/2006/metadata/properties"/>
    <ds:schemaRef ds:uri="http://schemas.microsoft.com/office/infopath/2007/PartnerControls"/>
    <ds:schemaRef ds:uri="aacffd71-7f17-479d-a7fb-55eb62863be7"/>
    <ds:schemaRef ds:uri="6a1263dc-bae6-49e5-8647-2694c37301af"/>
  </ds:schemaRefs>
</ds:datastoreItem>
</file>

<file path=customXml/itemProps2.xml><?xml version="1.0" encoding="utf-8"?>
<ds:datastoreItem xmlns:ds="http://schemas.openxmlformats.org/officeDocument/2006/customXml" ds:itemID="{68DF514E-7E03-475A-ADFF-ADC73D3F86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7C7026-2F55-4DDA-98F8-79DE897E8136}">
  <ds:schemaRefs>
    <ds:schemaRef ds:uri="http://schemas.microsoft.com/sharepoint/v3/contenttype/forms"/>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Office Theme</Template>
  <TotalTime>1140</TotalTime>
  <Words>4256</Words>
  <Application>Microsoft Office PowerPoint</Application>
  <PresentationFormat>Widescreen</PresentationFormat>
  <Paragraphs>383</Paragraphs>
  <Slides>27</Slides>
  <Notes>21</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27</vt:i4>
      </vt:variant>
    </vt:vector>
  </HeadingPairs>
  <TitlesOfParts>
    <vt:vector size="38" baseType="lpstr">
      <vt:lpstr>Arial</vt:lpstr>
      <vt:lpstr>Avenir Black</vt:lpstr>
      <vt:lpstr>Avenir Book</vt:lpstr>
      <vt:lpstr>Calibri</vt:lpstr>
      <vt:lpstr>Calibri Light</vt:lpstr>
      <vt:lpstr>Lato</vt:lpstr>
      <vt:lpstr>Times New Roman</vt:lpstr>
      <vt:lpstr>Wingdings</vt:lpstr>
      <vt:lpstr>Office Theme</vt:lpstr>
      <vt:lpstr>1_Office Theme</vt:lpstr>
      <vt:lpstr>2_Office Theme</vt:lpstr>
      <vt:lpstr>Embracing innovation and thinking differently to improve outcomes and maximise resource.</vt:lpstr>
      <vt:lpstr>Speakers</vt:lpstr>
      <vt:lpstr>NHS Forth Valley Children and Young People Speech and Language Therapy’s ‘Leap of Faith’</vt:lpstr>
      <vt:lpstr>Context The prevalence and impact of communication difficulties </vt:lpstr>
      <vt:lpstr>Context</vt:lpstr>
      <vt:lpstr>Forth Valley</vt:lpstr>
      <vt:lpstr>Our ideas</vt:lpstr>
      <vt:lpstr>Tools and resources</vt:lpstr>
      <vt:lpstr>What we did</vt:lpstr>
      <vt:lpstr>The impact</vt:lpstr>
      <vt:lpstr>PowerPoint Presentation</vt:lpstr>
      <vt:lpstr>Lily’s story  Breaking the intergenerational cycle</vt:lpstr>
      <vt:lpstr>Our learning and next steps</vt:lpstr>
      <vt:lpstr>Supporting families through telepractice: improving outcomes, reaching communities, maximising resources. </vt:lpstr>
      <vt:lpstr>PowerPoint Presentation</vt:lpstr>
      <vt:lpstr>PowerPoint Presentation</vt:lpstr>
      <vt:lpstr>PowerPoint Presentation</vt:lpstr>
      <vt:lpstr>PowerPoint Presentation</vt:lpstr>
      <vt:lpstr>Core Elements of Telepractice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Rose Reynolds</cp:lastModifiedBy>
  <cp:revision>117</cp:revision>
  <dcterms:created xsi:type="dcterms:W3CDTF">2013-05-09T10:58:45Z</dcterms:created>
  <dcterms:modified xsi:type="dcterms:W3CDTF">2024-06-18T08:06:24Z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A38812861</vt:lpwstr>
  </property>
  <property fmtid="{D5CDD505-2E9C-101B-9397-08002B2CF9AE}" pid="4" name="Objective-Title">
    <vt:lpwstr>2022 - NHS Scotland Event - Title Slide</vt:lpwstr>
  </property>
  <property fmtid="{D5CDD505-2E9C-101B-9397-08002B2CF9AE}" pid="5" name="Objective-Comment">
    <vt:lpwstr/>
  </property>
  <property fmtid="{D5CDD505-2E9C-101B-9397-08002B2CF9AE}" pid="6" name="Objective-CreationStamp">
    <vt:filetime>2022-06-24T09:16:52Z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2022-06-24T09:18:53Z</vt:filetime>
  </property>
  <property fmtid="{D5CDD505-2E9C-101B-9397-08002B2CF9AE}" pid="10" name="Objective-ModificationStamp">
    <vt:filetime>2022-06-24T09:18:54Z</vt:filetime>
  </property>
  <property fmtid="{D5CDD505-2E9C-101B-9397-08002B2CF9AE}" pid="11" name="Objective-Owner">
    <vt:lpwstr>Jaworska, Klaudia K (U453333)</vt:lpwstr>
  </property>
  <property fmtid="{D5CDD505-2E9C-101B-9397-08002B2CF9AE}" pid="12" name="Objective-Path">
    <vt:lpwstr>Objective Global Folder:Classified Object:Classified Object:Jaworska, Klaudia K (U453333):Special Folder - Jaworska, Klaudia K (U453333):Handy - Jaworska, Klaudia K (U453333):NHS Scotland Event:Signage</vt:lpwstr>
  </property>
  <property fmtid="{D5CDD505-2E9C-101B-9397-08002B2CF9AE}" pid="13" name="Objective-Parent">
    <vt:lpwstr>Signage</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
  </property>
  <property fmtid="{D5CDD505-2E9C-101B-9397-08002B2CF9AE}" pid="18" name="Objective-FileNumber">
    <vt:lpwstr/>
  </property>
  <property fmtid="{D5CDD505-2E9C-101B-9397-08002B2CF9AE}" pid="19" name="Objective-Classification">
    <vt:lpwstr>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vA57450809</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0x01010029FEB02513B65D4BBC8FFD029EAE06D6</vt:lpwstr>
  </property>
</Properties>
</file>