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65"/>
  </p:notesMasterIdLst>
  <p:sldIdLst>
    <p:sldId id="258" r:id="rId6"/>
    <p:sldId id="259" r:id="rId7"/>
    <p:sldId id="257" r:id="rId8"/>
    <p:sldId id="341" r:id="rId9"/>
    <p:sldId id="263" r:id="rId10"/>
    <p:sldId id="342" r:id="rId11"/>
    <p:sldId id="343" r:id="rId12"/>
    <p:sldId id="344" r:id="rId13"/>
    <p:sldId id="345" r:id="rId14"/>
    <p:sldId id="346" r:id="rId15"/>
    <p:sldId id="347" r:id="rId16"/>
    <p:sldId id="348" r:id="rId17"/>
    <p:sldId id="349" r:id="rId18"/>
    <p:sldId id="274" r:id="rId19"/>
    <p:sldId id="350" r:id="rId20"/>
    <p:sldId id="351" r:id="rId21"/>
    <p:sldId id="352" r:id="rId22"/>
    <p:sldId id="353" r:id="rId23"/>
    <p:sldId id="354" r:id="rId24"/>
    <p:sldId id="355" r:id="rId25"/>
    <p:sldId id="283" r:id="rId26"/>
    <p:sldId id="305" r:id="rId27"/>
    <p:sldId id="313" r:id="rId28"/>
    <p:sldId id="306" r:id="rId29"/>
    <p:sldId id="307" r:id="rId30"/>
    <p:sldId id="308" r:id="rId31"/>
    <p:sldId id="314" r:id="rId32"/>
    <p:sldId id="284" r:id="rId33"/>
    <p:sldId id="357" r:id="rId34"/>
    <p:sldId id="356" r:id="rId35"/>
    <p:sldId id="358" r:id="rId36"/>
    <p:sldId id="359" r:id="rId37"/>
    <p:sldId id="360" r:id="rId38"/>
    <p:sldId id="361" r:id="rId39"/>
    <p:sldId id="315" r:id="rId40"/>
    <p:sldId id="362" r:id="rId41"/>
    <p:sldId id="363" r:id="rId42"/>
    <p:sldId id="364" r:id="rId43"/>
    <p:sldId id="365" r:id="rId44"/>
    <p:sldId id="366" r:id="rId45"/>
    <p:sldId id="400" r:id="rId46"/>
    <p:sldId id="367" r:id="rId47"/>
    <p:sldId id="368" r:id="rId48"/>
    <p:sldId id="369" r:id="rId49"/>
    <p:sldId id="370" r:id="rId50"/>
    <p:sldId id="371" r:id="rId51"/>
    <p:sldId id="372" r:id="rId52"/>
    <p:sldId id="373" r:id="rId53"/>
    <p:sldId id="374" r:id="rId54"/>
    <p:sldId id="401" r:id="rId55"/>
    <p:sldId id="375" r:id="rId56"/>
    <p:sldId id="334" r:id="rId57"/>
    <p:sldId id="376" r:id="rId58"/>
    <p:sldId id="377" r:id="rId59"/>
    <p:sldId id="378" r:id="rId60"/>
    <p:sldId id="379" r:id="rId61"/>
    <p:sldId id="380" r:id="rId62"/>
    <p:sldId id="381" r:id="rId63"/>
    <p:sldId id="402" r:id="rId6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44E052-5E6E-8321-EB8D-97D354496197}" v="175" dt="2022-06-17T08:03:07.449"/>
    <p1510:client id="{26D7138F-07F3-39CC-E013-C8244B98F7A6}" v="23" dt="2022-06-17T11:19:44.8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5374" autoAdjust="0"/>
  </p:normalViewPr>
  <p:slideViewPr>
    <p:cSldViewPr snapToGrid="0">
      <p:cViewPr varScale="1">
        <p:scale>
          <a:sx n="122" d="100"/>
          <a:sy n="122" d="100"/>
        </p:scale>
        <p:origin x="720" y="19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1843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presProps" Target="presProps.xml"/><Relationship Id="rId5" Type="http://schemas.openxmlformats.org/officeDocument/2006/relationships/slideMaster" Target="slideMasters/slideMaster1.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Type</a:t>
            </a:r>
            <a:r>
              <a:rPr lang="en-GB" baseline="0"/>
              <a:t> 1 diabetes population in Scotland:</a:t>
            </a:r>
          </a:p>
          <a:p>
            <a:pPr>
              <a:defRPr/>
            </a:pPr>
            <a:r>
              <a:rPr lang="en-GB" baseline="0"/>
              <a:t>BMI and cardiovascular risk</a:t>
            </a:r>
            <a:endParaRPr lang="en-GB"/>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Sheet1!$K$4</c:f>
              <c:strCache>
                <c:ptCount val="1"/>
                <c:pt idx="0">
                  <c:v>Heart indications, BMI&lt;27</c:v>
                </c:pt>
              </c:strCache>
            </c:strRef>
          </c:tx>
          <c:spPr>
            <a:solidFill>
              <a:schemeClr val="accent1"/>
            </a:solidFill>
            <a:ln>
              <a:noFill/>
            </a:ln>
            <a:effectLst/>
          </c:spPr>
          <c:invertIfNegative val="0"/>
          <c:cat>
            <c:strRef>
              <c:f>Sheet1!$J$5:$J$18</c:f>
              <c:strCache>
                <c:ptCount val="14"/>
                <c:pt idx="0">
                  <c:v>A&amp;A</c:v>
                </c:pt>
                <c:pt idx="1">
                  <c:v>Borders</c:v>
                </c:pt>
                <c:pt idx="2">
                  <c:v>D&amp;G</c:v>
                </c:pt>
                <c:pt idx="3">
                  <c:v>Fife</c:v>
                </c:pt>
                <c:pt idx="4">
                  <c:v>Forth Valley</c:v>
                </c:pt>
                <c:pt idx="5">
                  <c:v>GGC</c:v>
                </c:pt>
                <c:pt idx="6">
                  <c:v>Grampian</c:v>
                </c:pt>
                <c:pt idx="7">
                  <c:v>Highland</c:v>
                </c:pt>
                <c:pt idx="8">
                  <c:v>Lanarkshire</c:v>
                </c:pt>
                <c:pt idx="9">
                  <c:v>Lothian</c:v>
                </c:pt>
                <c:pt idx="10">
                  <c:v>Orkney</c:v>
                </c:pt>
                <c:pt idx="11">
                  <c:v>Shetland</c:v>
                </c:pt>
                <c:pt idx="12">
                  <c:v>Tayside</c:v>
                </c:pt>
                <c:pt idx="13">
                  <c:v>Western Isles</c:v>
                </c:pt>
              </c:strCache>
            </c:strRef>
          </c:cat>
          <c:val>
            <c:numRef>
              <c:f>Sheet1!$K$5:$K$18</c:f>
              <c:numCache>
                <c:formatCode>General</c:formatCode>
                <c:ptCount val="14"/>
                <c:pt idx="0">
                  <c:v>105</c:v>
                </c:pt>
                <c:pt idx="1">
                  <c:v>24</c:v>
                </c:pt>
                <c:pt idx="2">
                  <c:v>43</c:v>
                </c:pt>
                <c:pt idx="3">
                  <c:v>55</c:v>
                </c:pt>
                <c:pt idx="4">
                  <c:v>41</c:v>
                </c:pt>
                <c:pt idx="5">
                  <c:v>188</c:v>
                </c:pt>
                <c:pt idx="6">
                  <c:v>134</c:v>
                </c:pt>
                <c:pt idx="7">
                  <c:v>72</c:v>
                </c:pt>
                <c:pt idx="8">
                  <c:v>115</c:v>
                </c:pt>
                <c:pt idx="9">
                  <c:v>129</c:v>
                </c:pt>
                <c:pt idx="10">
                  <c:v>0</c:v>
                </c:pt>
                <c:pt idx="11">
                  <c:v>0</c:v>
                </c:pt>
                <c:pt idx="12">
                  <c:v>58</c:v>
                </c:pt>
                <c:pt idx="13">
                  <c:v>0</c:v>
                </c:pt>
              </c:numCache>
            </c:numRef>
          </c:val>
          <c:extLst>
            <c:ext xmlns:c16="http://schemas.microsoft.com/office/drawing/2014/chart" uri="{C3380CC4-5D6E-409C-BE32-E72D297353CC}">
              <c16:uniqueId val="{00000000-A2E9-4EA3-8FC0-223BD567F507}"/>
            </c:ext>
          </c:extLst>
        </c:ser>
        <c:ser>
          <c:idx val="1"/>
          <c:order val="1"/>
          <c:tx>
            <c:strRef>
              <c:f>Sheet1!$L$4</c:f>
              <c:strCache>
                <c:ptCount val="1"/>
                <c:pt idx="0">
                  <c:v>Heart indications, BMI&gt;=27</c:v>
                </c:pt>
              </c:strCache>
            </c:strRef>
          </c:tx>
          <c:spPr>
            <a:solidFill>
              <a:schemeClr val="accent2"/>
            </a:solidFill>
            <a:ln>
              <a:noFill/>
            </a:ln>
            <a:effectLst/>
          </c:spPr>
          <c:invertIfNegative val="0"/>
          <c:cat>
            <c:strRef>
              <c:f>Sheet1!$J$5:$J$18</c:f>
              <c:strCache>
                <c:ptCount val="14"/>
                <c:pt idx="0">
                  <c:v>A&amp;A</c:v>
                </c:pt>
                <c:pt idx="1">
                  <c:v>Borders</c:v>
                </c:pt>
                <c:pt idx="2">
                  <c:v>D&amp;G</c:v>
                </c:pt>
                <c:pt idx="3">
                  <c:v>Fife</c:v>
                </c:pt>
                <c:pt idx="4">
                  <c:v>Forth Valley</c:v>
                </c:pt>
                <c:pt idx="5">
                  <c:v>GGC</c:v>
                </c:pt>
                <c:pt idx="6">
                  <c:v>Grampian</c:v>
                </c:pt>
                <c:pt idx="7">
                  <c:v>Highland</c:v>
                </c:pt>
                <c:pt idx="8">
                  <c:v>Lanarkshire</c:v>
                </c:pt>
                <c:pt idx="9">
                  <c:v>Lothian</c:v>
                </c:pt>
                <c:pt idx="10">
                  <c:v>Orkney</c:v>
                </c:pt>
                <c:pt idx="11">
                  <c:v>Shetland</c:v>
                </c:pt>
                <c:pt idx="12">
                  <c:v>Tayside</c:v>
                </c:pt>
                <c:pt idx="13">
                  <c:v>Western Isles</c:v>
                </c:pt>
              </c:strCache>
            </c:strRef>
          </c:cat>
          <c:val>
            <c:numRef>
              <c:f>Sheet1!$L$5:$L$18</c:f>
              <c:numCache>
                <c:formatCode>General</c:formatCode>
                <c:ptCount val="14"/>
                <c:pt idx="0">
                  <c:v>136</c:v>
                </c:pt>
                <c:pt idx="1">
                  <c:v>36</c:v>
                </c:pt>
                <c:pt idx="2">
                  <c:v>62</c:v>
                </c:pt>
                <c:pt idx="3">
                  <c:v>95</c:v>
                </c:pt>
                <c:pt idx="4">
                  <c:v>58</c:v>
                </c:pt>
                <c:pt idx="5">
                  <c:v>238</c:v>
                </c:pt>
                <c:pt idx="6">
                  <c:v>213</c:v>
                </c:pt>
                <c:pt idx="7">
                  <c:v>82</c:v>
                </c:pt>
                <c:pt idx="8">
                  <c:v>200</c:v>
                </c:pt>
                <c:pt idx="9">
                  <c:v>163</c:v>
                </c:pt>
                <c:pt idx="10">
                  <c:v>0</c:v>
                </c:pt>
                <c:pt idx="11">
                  <c:v>0</c:v>
                </c:pt>
                <c:pt idx="12">
                  <c:v>86</c:v>
                </c:pt>
                <c:pt idx="13">
                  <c:v>0</c:v>
                </c:pt>
              </c:numCache>
            </c:numRef>
          </c:val>
          <c:extLst>
            <c:ext xmlns:c16="http://schemas.microsoft.com/office/drawing/2014/chart" uri="{C3380CC4-5D6E-409C-BE32-E72D297353CC}">
              <c16:uniqueId val="{00000001-A2E9-4EA3-8FC0-223BD567F507}"/>
            </c:ext>
          </c:extLst>
        </c:ser>
        <c:ser>
          <c:idx val="2"/>
          <c:order val="2"/>
          <c:tx>
            <c:strRef>
              <c:f>Sheet1!$M$4</c:f>
              <c:strCache>
                <c:ptCount val="1"/>
                <c:pt idx="0">
                  <c:v>No Heart indications BMI&lt;27</c:v>
                </c:pt>
              </c:strCache>
            </c:strRef>
          </c:tx>
          <c:spPr>
            <a:solidFill>
              <a:schemeClr val="accent3"/>
            </a:solidFill>
            <a:ln>
              <a:noFill/>
            </a:ln>
            <a:effectLst/>
          </c:spPr>
          <c:invertIfNegative val="0"/>
          <c:cat>
            <c:strRef>
              <c:f>Sheet1!$J$5:$J$18</c:f>
              <c:strCache>
                <c:ptCount val="14"/>
                <c:pt idx="0">
                  <c:v>A&amp;A</c:v>
                </c:pt>
                <c:pt idx="1">
                  <c:v>Borders</c:v>
                </c:pt>
                <c:pt idx="2">
                  <c:v>D&amp;G</c:v>
                </c:pt>
                <c:pt idx="3">
                  <c:v>Fife</c:v>
                </c:pt>
                <c:pt idx="4">
                  <c:v>Forth Valley</c:v>
                </c:pt>
                <c:pt idx="5">
                  <c:v>GGC</c:v>
                </c:pt>
                <c:pt idx="6">
                  <c:v>Grampian</c:v>
                </c:pt>
                <c:pt idx="7">
                  <c:v>Highland</c:v>
                </c:pt>
                <c:pt idx="8">
                  <c:v>Lanarkshire</c:v>
                </c:pt>
                <c:pt idx="9">
                  <c:v>Lothian</c:v>
                </c:pt>
                <c:pt idx="10">
                  <c:v>Orkney</c:v>
                </c:pt>
                <c:pt idx="11">
                  <c:v>Shetland</c:v>
                </c:pt>
                <c:pt idx="12">
                  <c:v>Tayside</c:v>
                </c:pt>
                <c:pt idx="13">
                  <c:v>Western Isles</c:v>
                </c:pt>
              </c:strCache>
            </c:strRef>
          </c:cat>
          <c:val>
            <c:numRef>
              <c:f>Sheet1!$M$5:$M$18</c:f>
              <c:numCache>
                <c:formatCode>General</c:formatCode>
                <c:ptCount val="14"/>
                <c:pt idx="0">
                  <c:v>1254</c:v>
                </c:pt>
                <c:pt idx="1">
                  <c:v>361</c:v>
                </c:pt>
                <c:pt idx="2">
                  <c:v>513</c:v>
                </c:pt>
                <c:pt idx="3">
                  <c:v>1233</c:v>
                </c:pt>
                <c:pt idx="4">
                  <c:v>1136</c:v>
                </c:pt>
                <c:pt idx="5">
                  <c:v>3833</c:v>
                </c:pt>
                <c:pt idx="6">
                  <c:v>1933</c:v>
                </c:pt>
                <c:pt idx="7">
                  <c:v>1218</c:v>
                </c:pt>
                <c:pt idx="8">
                  <c:v>2384</c:v>
                </c:pt>
                <c:pt idx="9">
                  <c:v>2953</c:v>
                </c:pt>
                <c:pt idx="10">
                  <c:v>64</c:v>
                </c:pt>
                <c:pt idx="11">
                  <c:v>80</c:v>
                </c:pt>
                <c:pt idx="12">
                  <c:v>1292</c:v>
                </c:pt>
                <c:pt idx="13">
                  <c:v>127</c:v>
                </c:pt>
              </c:numCache>
            </c:numRef>
          </c:val>
          <c:extLst>
            <c:ext xmlns:c16="http://schemas.microsoft.com/office/drawing/2014/chart" uri="{C3380CC4-5D6E-409C-BE32-E72D297353CC}">
              <c16:uniqueId val="{00000002-A2E9-4EA3-8FC0-223BD567F507}"/>
            </c:ext>
          </c:extLst>
        </c:ser>
        <c:ser>
          <c:idx val="3"/>
          <c:order val="3"/>
          <c:tx>
            <c:strRef>
              <c:f>Sheet1!$N$4</c:f>
              <c:strCache>
                <c:ptCount val="1"/>
                <c:pt idx="0">
                  <c:v>No Heart indications, BMI&gt;=27</c:v>
                </c:pt>
              </c:strCache>
            </c:strRef>
          </c:tx>
          <c:spPr>
            <a:solidFill>
              <a:schemeClr val="accent4"/>
            </a:solidFill>
            <a:ln>
              <a:noFill/>
            </a:ln>
            <a:effectLst/>
          </c:spPr>
          <c:invertIfNegative val="0"/>
          <c:cat>
            <c:strRef>
              <c:f>Sheet1!$J$5:$J$18</c:f>
              <c:strCache>
                <c:ptCount val="14"/>
                <c:pt idx="0">
                  <c:v>A&amp;A</c:v>
                </c:pt>
                <c:pt idx="1">
                  <c:v>Borders</c:v>
                </c:pt>
                <c:pt idx="2">
                  <c:v>D&amp;G</c:v>
                </c:pt>
                <c:pt idx="3">
                  <c:v>Fife</c:v>
                </c:pt>
                <c:pt idx="4">
                  <c:v>Forth Valley</c:v>
                </c:pt>
                <c:pt idx="5">
                  <c:v>GGC</c:v>
                </c:pt>
                <c:pt idx="6">
                  <c:v>Grampian</c:v>
                </c:pt>
                <c:pt idx="7">
                  <c:v>Highland</c:v>
                </c:pt>
                <c:pt idx="8">
                  <c:v>Lanarkshire</c:v>
                </c:pt>
                <c:pt idx="9">
                  <c:v>Lothian</c:v>
                </c:pt>
                <c:pt idx="10">
                  <c:v>Orkney</c:v>
                </c:pt>
                <c:pt idx="11">
                  <c:v>Shetland</c:v>
                </c:pt>
                <c:pt idx="12">
                  <c:v>Tayside</c:v>
                </c:pt>
                <c:pt idx="13">
                  <c:v>Western Isles</c:v>
                </c:pt>
              </c:strCache>
            </c:strRef>
          </c:cat>
          <c:val>
            <c:numRef>
              <c:f>Sheet1!$N$5:$N$18</c:f>
              <c:numCache>
                <c:formatCode>General</c:formatCode>
                <c:ptCount val="14"/>
                <c:pt idx="0">
                  <c:v>1013</c:v>
                </c:pt>
                <c:pt idx="1">
                  <c:v>350</c:v>
                </c:pt>
                <c:pt idx="2">
                  <c:v>473</c:v>
                </c:pt>
                <c:pt idx="3">
                  <c:v>1039</c:v>
                </c:pt>
                <c:pt idx="4">
                  <c:v>878</c:v>
                </c:pt>
                <c:pt idx="5">
                  <c:v>2772</c:v>
                </c:pt>
                <c:pt idx="6">
                  <c:v>1515</c:v>
                </c:pt>
                <c:pt idx="7">
                  <c:v>937</c:v>
                </c:pt>
                <c:pt idx="8">
                  <c:v>2007</c:v>
                </c:pt>
                <c:pt idx="9">
                  <c:v>2091</c:v>
                </c:pt>
                <c:pt idx="10">
                  <c:v>68</c:v>
                </c:pt>
                <c:pt idx="11">
                  <c:v>65</c:v>
                </c:pt>
                <c:pt idx="12">
                  <c:v>985</c:v>
                </c:pt>
                <c:pt idx="13">
                  <c:v>86</c:v>
                </c:pt>
              </c:numCache>
            </c:numRef>
          </c:val>
          <c:extLst>
            <c:ext xmlns:c16="http://schemas.microsoft.com/office/drawing/2014/chart" uri="{C3380CC4-5D6E-409C-BE32-E72D297353CC}">
              <c16:uniqueId val="{00000003-A2E9-4EA3-8FC0-223BD567F507}"/>
            </c:ext>
          </c:extLst>
        </c:ser>
        <c:dLbls>
          <c:showLegendKey val="0"/>
          <c:showVal val="0"/>
          <c:showCatName val="0"/>
          <c:showSerName val="0"/>
          <c:showPercent val="0"/>
          <c:showBubbleSize val="0"/>
        </c:dLbls>
        <c:gapWidth val="219"/>
        <c:overlap val="-27"/>
        <c:axId val="250408360"/>
        <c:axId val="250400912"/>
      </c:barChart>
      <c:catAx>
        <c:axId val="250408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50400912"/>
        <c:crosses val="autoZero"/>
        <c:auto val="1"/>
        <c:lblAlgn val="ctr"/>
        <c:lblOffset val="100"/>
        <c:noMultiLvlLbl val="0"/>
      </c:catAx>
      <c:valAx>
        <c:axId val="250400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50408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E8C9FD-606F-4F7D-99CF-611F7EEFF87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D4BC4F7-F200-45B5-8964-E093D2D67FEC}">
      <dgm:prSet/>
      <dgm:spPr/>
      <dgm:t>
        <a:bodyPr/>
        <a:lstStyle/>
        <a:p>
          <a:r>
            <a:rPr lang="en-US" b="1" dirty="0"/>
            <a:t>Research staff can record research participation details</a:t>
          </a:r>
        </a:p>
        <a:p>
          <a:r>
            <a:rPr lang="en-US" b="1" dirty="0"/>
            <a:t>Appears in the prescribing timeline – research intervention visible</a:t>
          </a:r>
        </a:p>
      </dgm:t>
    </dgm:pt>
    <dgm:pt modelId="{B1F0A719-E383-43AB-A9BC-779130CFED52}" type="parTrans" cxnId="{25D0AD90-81D2-439D-82DD-FC94F1473730}">
      <dgm:prSet/>
      <dgm:spPr/>
      <dgm:t>
        <a:bodyPr/>
        <a:lstStyle/>
        <a:p>
          <a:endParaRPr lang="en-US"/>
        </a:p>
      </dgm:t>
    </dgm:pt>
    <dgm:pt modelId="{0BF5C395-F7CD-465E-BDB1-8A1F12094E3F}" type="sibTrans" cxnId="{25D0AD90-81D2-439D-82DD-FC94F1473730}">
      <dgm:prSet/>
      <dgm:spPr/>
      <dgm:t>
        <a:bodyPr/>
        <a:lstStyle/>
        <a:p>
          <a:endParaRPr lang="en-US"/>
        </a:p>
      </dgm:t>
    </dgm:pt>
    <dgm:pt modelId="{2C891CEA-0B11-4B90-B3FD-35E7C829F8AC}">
      <dgm:prSet/>
      <dgm:spPr/>
      <dgm:t>
        <a:bodyPr/>
        <a:lstStyle/>
        <a:p>
          <a:r>
            <a:rPr lang="en-US" b="1" dirty="0"/>
            <a:t>Diabetes</a:t>
          </a:r>
          <a:r>
            <a:rPr lang="en-US" b="1" baseline="0" dirty="0"/>
            <a:t> research register fully integrated</a:t>
          </a:r>
        </a:p>
        <a:p>
          <a:r>
            <a:rPr lang="en-US" b="1" baseline="0" dirty="0"/>
            <a:t>Flexible query function</a:t>
          </a:r>
          <a:endParaRPr lang="en-US" b="1" dirty="0"/>
        </a:p>
      </dgm:t>
    </dgm:pt>
    <dgm:pt modelId="{58E873F5-FB2D-487C-AE77-AF289A75965A}" type="sibTrans" cxnId="{2213B2E2-00D1-43BC-BBDF-39D86E0DAF51}">
      <dgm:prSet/>
      <dgm:spPr/>
      <dgm:t>
        <a:bodyPr/>
        <a:lstStyle/>
        <a:p>
          <a:endParaRPr lang="en-US"/>
        </a:p>
      </dgm:t>
    </dgm:pt>
    <dgm:pt modelId="{B4A3A55D-9124-4E7D-A0E6-30FDD3795EFA}" type="parTrans" cxnId="{2213B2E2-00D1-43BC-BBDF-39D86E0DAF51}">
      <dgm:prSet/>
      <dgm:spPr/>
      <dgm:t>
        <a:bodyPr/>
        <a:lstStyle/>
        <a:p>
          <a:endParaRPr lang="en-US"/>
        </a:p>
      </dgm:t>
    </dgm:pt>
    <dgm:pt modelId="{D579749A-66E0-484B-8CC0-CA1C23D58F19}" type="pres">
      <dgm:prSet presAssocID="{48E8C9FD-606F-4F7D-99CF-611F7EEFF871}" presName="linear" presStyleCnt="0">
        <dgm:presLayoutVars>
          <dgm:animLvl val="lvl"/>
          <dgm:resizeHandles val="exact"/>
        </dgm:presLayoutVars>
      </dgm:prSet>
      <dgm:spPr/>
    </dgm:pt>
    <dgm:pt modelId="{A72E7866-1D16-49D2-B4D2-F40FF2B59E06}" type="pres">
      <dgm:prSet presAssocID="{2C891CEA-0B11-4B90-B3FD-35E7C829F8AC}" presName="parentText" presStyleLbl="node1" presStyleIdx="0" presStyleCnt="2" custLinFactY="-8410" custLinFactNeighborX="-97029" custLinFactNeighborY="-100000">
        <dgm:presLayoutVars>
          <dgm:chMax val="0"/>
          <dgm:bulletEnabled val="1"/>
        </dgm:presLayoutVars>
      </dgm:prSet>
      <dgm:spPr/>
    </dgm:pt>
    <dgm:pt modelId="{73EA66A3-3439-4762-A7CF-BC3D3166EA59}" type="pres">
      <dgm:prSet presAssocID="{58E873F5-FB2D-487C-AE77-AF289A75965A}" presName="spacer" presStyleCnt="0"/>
      <dgm:spPr/>
    </dgm:pt>
    <dgm:pt modelId="{B1DF777B-3329-45C1-9C37-FFFB06EE7A4E}" type="pres">
      <dgm:prSet presAssocID="{DD4BC4F7-F200-45B5-8964-E093D2D67FEC}" presName="parentText" presStyleLbl="node1" presStyleIdx="1" presStyleCnt="2">
        <dgm:presLayoutVars>
          <dgm:chMax val="0"/>
          <dgm:bulletEnabled val="1"/>
        </dgm:presLayoutVars>
      </dgm:prSet>
      <dgm:spPr/>
    </dgm:pt>
  </dgm:ptLst>
  <dgm:cxnLst>
    <dgm:cxn modelId="{77699F19-69CC-45E3-BCAF-0B6CC628B566}" type="presOf" srcId="{2C891CEA-0B11-4B90-B3FD-35E7C829F8AC}" destId="{A72E7866-1D16-49D2-B4D2-F40FF2B59E06}" srcOrd="0" destOrd="0" presId="urn:microsoft.com/office/officeart/2005/8/layout/vList2"/>
    <dgm:cxn modelId="{182AD083-40E5-410D-82E7-A7A35A6EB353}" type="presOf" srcId="{48E8C9FD-606F-4F7D-99CF-611F7EEFF871}" destId="{D579749A-66E0-484B-8CC0-CA1C23D58F19}" srcOrd="0" destOrd="0" presId="urn:microsoft.com/office/officeart/2005/8/layout/vList2"/>
    <dgm:cxn modelId="{2402748A-78DE-4F30-89AA-158CBFCA14D2}" type="presOf" srcId="{DD4BC4F7-F200-45B5-8964-E093D2D67FEC}" destId="{B1DF777B-3329-45C1-9C37-FFFB06EE7A4E}" srcOrd="0" destOrd="0" presId="urn:microsoft.com/office/officeart/2005/8/layout/vList2"/>
    <dgm:cxn modelId="{25D0AD90-81D2-439D-82DD-FC94F1473730}" srcId="{48E8C9FD-606F-4F7D-99CF-611F7EEFF871}" destId="{DD4BC4F7-F200-45B5-8964-E093D2D67FEC}" srcOrd="1" destOrd="0" parTransId="{B1F0A719-E383-43AB-A9BC-779130CFED52}" sibTransId="{0BF5C395-F7CD-465E-BDB1-8A1F12094E3F}"/>
    <dgm:cxn modelId="{2213B2E2-00D1-43BC-BBDF-39D86E0DAF51}" srcId="{48E8C9FD-606F-4F7D-99CF-611F7EEFF871}" destId="{2C891CEA-0B11-4B90-B3FD-35E7C829F8AC}" srcOrd="0" destOrd="0" parTransId="{B4A3A55D-9124-4E7D-A0E6-30FDD3795EFA}" sibTransId="{58E873F5-FB2D-487C-AE77-AF289A75965A}"/>
    <dgm:cxn modelId="{EFBDC7BE-7B53-435A-9F5B-D47285348E05}" type="presParOf" srcId="{D579749A-66E0-484B-8CC0-CA1C23D58F19}" destId="{A72E7866-1D16-49D2-B4D2-F40FF2B59E06}" srcOrd="0" destOrd="0" presId="urn:microsoft.com/office/officeart/2005/8/layout/vList2"/>
    <dgm:cxn modelId="{6FA02DEE-0BBD-4917-9F01-146887CB4A8F}" type="presParOf" srcId="{D579749A-66E0-484B-8CC0-CA1C23D58F19}" destId="{73EA66A3-3439-4762-A7CF-BC3D3166EA59}" srcOrd="1" destOrd="0" presId="urn:microsoft.com/office/officeart/2005/8/layout/vList2"/>
    <dgm:cxn modelId="{68A7A85F-E584-448B-A0DC-0E49834446E7}" type="presParOf" srcId="{D579749A-66E0-484B-8CC0-CA1C23D58F19}" destId="{B1DF777B-3329-45C1-9C37-FFFB06EE7A4E}"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2E7866-1D16-49D2-B4D2-F40FF2B59E06}">
      <dsp:nvSpPr>
        <dsp:cNvPr id="0" name=""/>
        <dsp:cNvSpPr/>
      </dsp:nvSpPr>
      <dsp:spPr>
        <a:xfrm>
          <a:off x="0" y="0"/>
          <a:ext cx="3603211" cy="139522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t>Diabetes</a:t>
          </a:r>
          <a:r>
            <a:rPr lang="en-US" sz="1800" b="1" kern="1200" baseline="0" dirty="0"/>
            <a:t> research register fully integrated</a:t>
          </a:r>
        </a:p>
        <a:p>
          <a:pPr marL="0" lvl="0" indent="0" algn="l" defTabSz="800100">
            <a:lnSpc>
              <a:spcPct val="90000"/>
            </a:lnSpc>
            <a:spcBef>
              <a:spcPct val="0"/>
            </a:spcBef>
            <a:spcAft>
              <a:spcPct val="35000"/>
            </a:spcAft>
            <a:buNone/>
          </a:pPr>
          <a:r>
            <a:rPr lang="en-US" sz="1800" b="1" kern="1200" baseline="0" dirty="0"/>
            <a:t>Flexible query function</a:t>
          </a:r>
          <a:endParaRPr lang="en-US" sz="1800" b="1" kern="1200" dirty="0"/>
        </a:p>
      </dsp:txBody>
      <dsp:txXfrm>
        <a:off x="68109" y="68109"/>
        <a:ext cx="3466993" cy="1259006"/>
      </dsp:txXfrm>
    </dsp:sp>
    <dsp:sp modelId="{B1DF777B-3329-45C1-9C37-FFFB06EE7A4E}">
      <dsp:nvSpPr>
        <dsp:cNvPr id="0" name=""/>
        <dsp:cNvSpPr/>
      </dsp:nvSpPr>
      <dsp:spPr>
        <a:xfrm>
          <a:off x="0" y="1533280"/>
          <a:ext cx="3603211" cy="139522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t>Research staff can record research participation details</a:t>
          </a:r>
        </a:p>
        <a:p>
          <a:pPr marL="0" lvl="0" indent="0" algn="l" defTabSz="800100">
            <a:lnSpc>
              <a:spcPct val="90000"/>
            </a:lnSpc>
            <a:spcBef>
              <a:spcPct val="0"/>
            </a:spcBef>
            <a:spcAft>
              <a:spcPct val="35000"/>
            </a:spcAft>
            <a:buNone/>
          </a:pPr>
          <a:r>
            <a:rPr lang="en-US" sz="1800" b="1" kern="1200" dirty="0"/>
            <a:t>Appears in the prescribing timeline – research intervention visible</a:t>
          </a:r>
        </a:p>
      </dsp:txBody>
      <dsp:txXfrm>
        <a:off x="68109" y="1601389"/>
        <a:ext cx="3466993" cy="125900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F8B3E3-81A5-43CA-BF69-CC5F27DE940B}" type="datetimeFigureOut">
              <a:rPr lang="en-GB" smtClean="0"/>
              <a:t>26/07/2022</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BDF5F1-BCBA-4E9C-AE7F-CCB6CB1320C6}" type="slidenum">
              <a:rPr lang="en-GB" smtClean="0"/>
              <a:t>‹#›</a:t>
            </a:fld>
            <a:endParaRPr lang="en-GB" dirty="0"/>
          </a:p>
        </p:txBody>
      </p:sp>
    </p:spTree>
    <p:extLst>
      <p:ext uri="{BB962C8B-B14F-4D97-AF65-F5344CB8AC3E}">
        <p14:creationId xmlns:p14="http://schemas.microsoft.com/office/powerpoint/2010/main" val="37003748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descr="nhs_ppt_widescreen_v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 y="0"/>
            <a:ext cx="12185904" cy="6858000"/>
          </a:xfrm>
          <a:prstGeom prst="rect">
            <a:avLst/>
          </a:prstGeom>
        </p:spPr>
      </p:pic>
      <p:sp>
        <p:nvSpPr>
          <p:cNvPr id="6" name="Title 1"/>
          <p:cNvSpPr>
            <a:spLocks noGrp="1"/>
          </p:cNvSpPr>
          <p:nvPr>
            <p:ph type="title"/>
          </p:nvPr>
        </p:nvSpPr>
        <p:spPr>
          <a:xfrm>
            <a:off x="736411" y="2346781"/>
            <a:ext cx="10515600" cy="1325563"/>
          </a:xfrm>
        </p:spPr>
        <p:txBody>
          <a:bodyPr/>
          <a:lstStyle>
            <a:lvl1pPr>
              <a:defRPr b="1">
                <a:solidFill>
                  <a:schemeClr val="bg1"/>
                </a:solidFill>
              </a:defRPr>
            </a:lvl1pPr>
          </a:lstStyle>
          <a:p>
            <a:endParaRPr lang="en-GB" dirty="0"/>
          </a:p>
        </p:txBody>
      </p:sp>
      <p:pic>
        <p:nvPicPr>
          <p:cNvPr id="4" name="Picture 3" descr="nhs_ppt_widescreen_v2.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74456" t="57139" b="21431"/>
          <a:stretch/>
        </p:blipFill>
        <p:spPr>
          <a:xfrm>
            <a:off x="8956110" y="5248403"/>
            <a:ext cx="3112718" cy="1469720"/>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14385" y="5789896"/>
            <a:ext cx="1739902" cy="656813"/>
          </a:xfrm>
          <a:prstGeom prst="rect">
            <a:avLst/>
          </a:prstGeom>
        </p:spPr>
      </p:pic>
    </p:spTree>
    <p:extLst>
      <p:ext uri="{BB962C8B-B14F-4D97-AF65-F5344CB8AC3E}">
        <p14:creationId xmlns:p14="http://schemas.microsoft.com/office/powerpoint/2010/main" val="752500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nhs_ppt_widescreen2_v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85904" cy="6858000"/>
          </a:xfrm>
          <a:prstGeom prst="rect">
            <a:avLst/>
          </a:prstGeom>
        </p:spPr>
      </p:pic>
      <p:sp>
        <p:nvSpPr>
          <p:cNvPr id="2" name="Title 1"/>
          <p:cNvSpPr>
            <a:spLocks noGrp="1"/>
          </p:cNvSpPr>
          <p:nvPr>
            <p:ph type="title" hasCustomPrompt="1"/>
          </p:nvPr>
        </p:nvSpPr>
        <p:spPr/>
        <p:txBody>
          <a:bodyPr/>
          <a:lstStyle>
            <a:lvl1pPr>
              <a:defRPr baseline="0"/>
            </a:lvl1pPr>
          </a:lstStyle>
          <a:p>
            <a:r>
              <a:rPr lang="en-US" dirty="0"/>
              <a:t>Title here</a:t>
            </a:r>
            <a:endParaRPr lang="en-GB"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10"/>
          </p:nvPr>
        </p:nvSpPr>
        <p:spPr/>
        <p:txBody>
          <a:bodyPr/>
          <a:lstStyle/>
          <a:p>
            <a:fld id="{4C1CEAE3-FD97-44DC-8D39-0996EB8D0EE8}" type="datetimeFigureOut">
              <a:rPr lang="en-GB" smtClean="0"/>
              <a:t>26/07/2022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11564F2-4FC3-4444-8AA3-1C09FF358128}" type="slidenum">
              <a:rPr lang="en-GB" smtClean="0"/>
              <a:t>‹#›</a:t>
            </a:fld>
            <a:endParaRPr lang="en-GB" dirty="0"/>
          </a:p>
        </p:txBody>
      </p:sp>
      <p:sp>
        <p:nvSpPr>
          <p:cNvPr id="8" name="Rectangle 7"/>
          <p:cNvSpPr/>
          <p:nvPr userDrawn="1"/>
        </p:nvSpPr>
        <p:spPr>
          <a:xfrm>
            <a:off x="9619989" y="5323562"/>
            <a:ext cx="2455101" cy="13402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0" name="Content Placeholder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97258" y="5782098"/>
            <a:ext cx="1819659" cy="664611"/>
          </a:xfrm>
          <a:prstGeom prst="rect">
            <a:avLst/>
          </a:prstGeom>
        </p:spPr>
      </p:pic>
    </p:spTree>
    <p:extLst>
      <p:ext uri="{BB962C8B-B14F-4D97-AF65-F5344CB8AC3E}">
        <p14:creationId xmlns:p14="http://schemas.microsoft.com/office/powerpoint/2010/main" val="3137156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wo Ideas">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34475009-BCED-DD4A-8762-7B66F7C71D58}"/>
              </a:ext>
            </a:extLst>
          </p:cNvPr>
          <p:cNvSpPr/>
          <p:nvPr userDrawn="1"/>
        </p:nvSpPr>
        <p:spPr>
          <a:xfrm>
            <a:off x="8670188" y="3138958"/>
            <a:ext cx="3005893" cy="2570393"/>
          </a:xfrm>
          <a:prstGeom prst="rect">
            <a:avLst/>
          </a:prstGeom>
          <a:solidFill>
            <a:srgbClr val="1114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3" dirty="0"/>
          </a:p>
        </p:txBody>
      </p:sp>
      <p:sp>
        <p:nvSpPr>
          <p:cNvPr id="16" name="Rectangle 15">
            <a:extLst>
              <a:ext uri="{FF2B5EF4-FFF2-40B4-BE49-F238E27FC236}">
                <a16:creationId xmlns:a16="http://schemas.microsoft.com/office/drawing/2014/main" id="{F300C3F6-2AD8-D44D-8117-EEC69510D91C}"/>
              </a:ext>
            </a:extLst>
          </p:cNvPr>
          <p:cNvSpPr/>
          <p:nvPr userDrawn="1"/>
        </p:nvSpPr>
        <p:spPr>
          <a:xfrm>
            <a:off x="530874" y="1705579"/>
            <a:ext cx="3005893" cy="2570393"/>
          </a:xfrm>
          <a:prstGeom prst="rect">
            <a:avLst/>
          </a:prstGeom>
          <a:solidFill>
            <a:srgbClr val="FF5A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3" dirty="0"/>
          </a:p>
        </p:txBody>
      </p:sp>
      <p:sp>
        <p:nvSpPr>
          <p:cNvPr id="13" name="Rectangle 12">
            <a:extLst>
              <a:ext uri="{FF2B5EF4-FFF2-40B4-BE49-F238E27FC236}">
                <a16:creationId xmlns:a16="http://schemas.microsoft.com/office/drawing/2014/main" id="{9142C30B-8EA8-5E40-AA29-4C6C20DF51F5}"/>
              </a:ext>
            </a:extLst>
          </p:cNvPr>
          <p:cNvSpPr/>
          <p:nvPr userDrawn="1"/>
        </p:nvSpPr>
        <p:spPr>
          <a:xfrm>
            <a:off x="6248099" y="1847503"/>
            <a:ext cx="5295458" cy="3719920"/>
          </a:xfrm>
          <a:prstGeom prst="rect">
            <a:avLst/>
          </a:prstGeom>
          <a:solidFill>
            <a:srgbClr val="009D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3" dirty="0"/>
          </a:p>
        </p:txBody>
      </p:sp>
      <p:sp>
        <p:nvSpPr>
          <p:cNvPr id="2" name="Title 1">
            <a:extLst>
              <a:ext uri="{FF2B5EF4-FFF2-40B4-BE49-F238E27FC236}">
                <a16:creationId xmlns:a16="http://schemas.microsoft.com/office/drawing/2014/main" id="{BC3FE6AB-7FD3-9242-A6B8-6095677E6026}"/>
              </a:ext>
            </a:extLst>
          </p:cNvPr>
          <p:cNvSpPr>
            <a:spLocks noGrp="1"/>
          </p:cNvSpPr>
          <p:nvPr>
            <p:ph type="title" hasCustomPrompt="1"/>
          </p:nvPr>
        </p:nvSpPr>
        <p:spPr>
          <a:xfrm>
            <a:off x="468829" y="368440"/>
            <a:ext cx="11234306" cy="1325563"/>
          </a:xfrm>
        </p:spPr>
        <p:txBody>
          <a:bodyPr/>
          <a:lstStyle/>
          <a:p>
            <a:r>
              <a:rPr lang="en-US"/>
              <a:t>Click to Add a slide heading</a:t>
            </a:r>
          </a:p>
        </p:txBody>
      </p:sp>
      <p:sp>
        <p:nvSpPr>
          <p:cNvPr id="15" name="Content Placeholder 2">
            <a:extLst>
              <a:ext uri="{FF2B5EF4-FFF2-40B4-BE49-F238E27FC236}">
                <a16:creationId xmlns:a16="http://schemas.microsoft.com/office/drawing/2014/main" id="{956283C4-B194-E240-84D0-954D7D255BD5}"/>
              </a:ext>
            </a:extLst>
          </p:cNvPr>
          <p:cNvSpPr>
            <a:spLocks noGrp="1"/>
          </p:cNvSpPr>
          <p:nvPr>
            <p:ph sz="half" idx="11" hasCustomPrompt="1"/>
          </p:nvPr>
        </p:nvSpPr>
        <p:spPr>
          <a:xfrm>
            <a:off x="6427695" y="1990846"/>
            <a:ext cx="4957998" cy="3408601"/>
          </a:xfrm>
        </p:spPr>
        <p:txBody>
          <a:bodyPr>
            <a:normAutofit/>
          </a:bodyPr>
          <a:lstStyle>
            <a:lvl1pPr>
              <a:defRPr sz="1950" b="0" i="0">
                <a:solidFill>
                  <a:schemeClr val="bg1"/>
                </a:solidFill>
                <a:latin typeface="HelveticaNeueLT Std" panose="020B0604020202020204" pitchFamily="34" charset="0"/>
              </a:defRPr>
            </a:lvl1pPr>
            <a:lvl2pPr marL="371466" indent="0" algn="l">
              <a:buClr>
                <a:srgbClr val="FF4800"/>
              </a:buClr>
              <a:buNone/>
              <a:defRPr>
                <a:solidFill>
                  <a:schemeClr val="bg1"/>
                </a:solidFill>
              </a:defRPr>
            </a:lvl2pPr>
          </a:lstStyle>
          <a:p>
            <a:pPr lvl="0"/>
            <a:r>
              <a:rPr lang="en-US"/>
              <a:t>Click to add idea number two within this box. </a:t>
            </a:r>
          </a:p>
        </p:txBody>
      </p:sp>
      <p:sp>
        <p:nvSpPr>
          <p:cNvPr id="18" name="Rectangle 17">
            <a:extLst>
              <a:ext uri="{FF2B5EF4-FFF2-40B4-BE49-F238E27FC236}">
                <a16:creationId xmlns:a16="http://schemas.microsoft.com/office/drawing/2014/main" id="{FB68F96D-5B26-0147-BEEF-1B96CA1EAB6F}"/>
              </a:ext>
            </a:extLst>
          </p:cNvPr>
          <p:cNvSpPr/>
          <p:nvPr userDrawn="1"/>
        </p:nvSpPr>
        <p:spPr>
          <a:xfrm>
            <a:off x="680179" y="1853472"/>
            <a:ext cx="5278677" cy="3719920"/>
          </a:xfrm>
          <a:prstGeom prst="rect">
            <a:avLst/>
          </a:prstGeom>
          <a:solidFill>
            <a:srgbClr val="009D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3" dirty="0"/>
          </a:p>
        </p:txBody>
      </p:sp>
      <p:sp>
        <p:nvSpPr>
          <p:cNvPr id="3" name="Content Placeholder 2">
            <a:extLst>
              <a:ext uri="{FF2B5EF4-FFF2-40B4-BE49-F238E27FC236}">
                <a16:creationId xmlns:a16="http://schemas.microsoft.com/office/drawing/2014/main" id="{FEA7E107-4236-334A-99C6-4494C9E09197}"/>
              </a:ext>
            </a:extLst>
          </p:cNvPr>
          <p:cNvSpPr>
            <a:spLocks noGrp="1"/>
          </p:cNvSpPr>
          <p:nvPr>
            <p:ph sz="half" idx="1" hasCustomPrompt="1"/>
          </p:nvPr>
        </p:nvSpPr>
        <p:spPr>
          <a:xfrm>
            <a:off x="845726" y="1990846"/>
            <a:ext cx="4949957" cy="3408601"/>
          </a:xfrm>
        </p:spPr>
        <p:txBody>
          <a:bodyPr/>
          <a:lstStyle>
            <a:lvl1pPr>
              <a:defRPr sz="1950" b="0" i="0">
                <a:solidFill>
                  <a:schemeClr val="bg1"/>
                </a:solidFill>
                <a:latin typeface="HelveticaNeueLT Std" panose="020B0604020202020204" pitchFamily="34" charset="0"/>
              </a:defRPr>
            </a:lvl1pPr>
            <a:lvl2pPr marL="371466" indent="0" algn="l">
              <a:buClr>
                <a:srgbClr val="FF4800"/>
              </a:buClr>
              <a:buNone/>
              <a:defRPr>
                <a:solidFill>
                  <a:schemeClr val="bg1"/>
                </a:solidFill>
              </a:defRPr>
            </a:lvl2pPr>
          </a:lstStyle>
          <a:p>
            <a:pPr lvl="0"/>
            <a:r>
              <a:rPr lang="en-US"/>
              <a:t>Click to add idea number one within this box. </a:t>
            </a:r>
          </a:p>
        </p:txBody>
      </p:sp>
      <p:pic>
        <p:nvPicPr>
          <p:cNvPr id="10" name="Picture 9" descr="Text&#10;&#10;Description automatically generated">
            <a:extLst>
              <a:ext uri="{FF2B5EF4-FFF2-40B4-BE49-F238E27FC236}">
                <a16:creationId xmlns:a16="http://schemas.microsoft.com/office/drawing/2014/main" id="{ADF82896-5034-B746-BF95-48294774E532}"/>
              </a:ext>
            </a:extLst>
          </p:cNvPr>
          <p:cNvPicPr>
            <a:picLocks noChangeAspect="1"/>
          </p:cNvPicPr>
          <p:nvPr userDrawn="1"/>
        </p:nvPicPr>
        <p:blipFill>
          <a:blip r:embed="rId2"/>
          <a:stretch>
            <a:fillRect/>
          </a:stretch>
        </p:blipFill>
        <p:spPr>
          <a:xfrm>
            <a:off x="10215534" y="5921093"/>
            <a:ext cx="1479504" cy="571003"/>
          </a:xfrm>
          <a:prstGeom prst="rect">
            <a:avLst/>
          </a:prstGeom>
        </p:spPr>
      </p:pic>
    </p:spTree>
    <p:extLst>
      <p:ext uri="{BB962C8B-B14F-4D97-AF65-F5344CB8AC3E}">
        <p14:creationId xmlns:p14="http://schemas.microsoft.com/office/powerpoint/2010/main" val="407671919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1CEAE3-FD97-44DC-8D39-0996EB8D0EE8}" type="datetimeFigureOut">
              <a:rPr lang="en-GB" smtClean="0"/>
              <a:t>26/07/2022</a:t>
            </a:fld>
            <a:endParaRPr lang="en-GB" dirty="0"/>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1564F2-4FC3-4444-8AA3-1C09FF358128}" type="slidenum">
              <a:rPr lang="en-GB" smtClean="0"/>
              <a:t>‹#›</a:t>
            </a:fld>
            <a:endParaRPr lang="en-GB" dirty="0"/>
          </a:p>
        </p:txBody>
      </p:sp>
    </p:spTree>
    <p:extLst>
      <p:ext uri="{BB962C8B-B14F-4D97-AF65-F5344CB8AC3E}">
        <p14:creationId xmlns:p14="http://schemas.microsoft.com/office/powerpoint/2010/main" val="5138186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3" r:id="rId3"/>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6.jpeg"/><Relationship Id="rId4" Type="http://schemas.openxmlformats.org/officeDocument/2006/relationships/image" Target="../media/image10.png"/><Relationship Id="rId9" Type="http://schemas.openxmlformats.org/officeDocument/2006/relationships/image" Target="../media/image15.png"/></Relationships>
</file>

<file path=ppt/slides/_rels/slide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7.jpe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9.emf"/><Relationship Id="rId7" Type="http://schemas.openxmlformats.org/officeDocument/2006/relationships/image" Target="../media/image23.emf"/><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image" Target="../media/image20.emf"/></Relationships>
</file>

<file path=ppt/slides/_rels/slide7.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8.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1.xml"/><Relationship Id="rId4" Type="http://schemas.openxmlformats.org/officeDocument/2006/relationships/image" Target="../media/image42.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2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1.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63.tiff"/><Relationship Id="rId3" Type="http://schemas.openxmlformats.org/officeDocument/2006/relationships/diagramLayout" Target="../diagrams/layout1.xml"/><Relationship Id="rId7" Type="http://schemas.openxmlformats.org/officeDocument/2006/relationships/image" Target="../media/image62.tiff"/><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68.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9.jpeg"/><Relationship Id="rId1" Type="http://schemas.openxmlformats.org/officeDocument/2006/relationships/slideLayout" Target="../slideLayouts/slideLayout1.xml"/><Relationship Id="rId5" Type="http://schemas.openxmlformats.org/officeDocument/2006/relationships/image" Target="../media/image71.svg"/><Relationship Id="rId4" Type="http://schemas.openxmlformats.org/officeDocument/2006/relationships/image" Target="../media/image70.png"/></Relationships>
</file>

<file path=ppt/slides/_rels/slide5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73.em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8" Type="http://schemas.openxmlformats.org/officeDocument/2006/relationships/image" Target="../media/image80.jpeg"/><Relationship Id="rId3" Type="http://schemas.openxmlformats.org/officeDocument/2006/relationships/image" Target="../media/image75.png"/><Relationship Id="rId7" Type="http://schemas.openxmlformats.org/officeDocument/2006/relationships/image" Target="../media/image79.emf"/><Relationship Id="rId2" Type="http://schemas.openxmlformats.org/officeDocument/2006/relationships/image" Target="../media/image74.jpeg"/><Relationship Id="rId1" Type="http://schemas.openxmlformats.org/officeDocument/2006/relationships/slideLayout" Target="../slideLayouts/slideLayout2.x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image" Target="../media/image76.jpeg"/><Relationship Id="rId9" Type="http://schemas.openxmlformats.org/officeDocument/2006/relationships/image" Target="../media/image15.png"/></Relationships>
</file>

<file path=ppt/slides/_rels/slide5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e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0F99A06-E601-49B1-B5E7-761624EF4CAF}"/>
              </a:ext>
            </a:extLst>
          </p:cNvPr>
          <p:cNvSpPr txBox="1"/>
          <p:nvPr/>
        </p:nvSpPr>
        <p:spPr>
          <a:xfrm>
            <a:off x="512504" y="1409356"/>
            <a:ext cx="7260667" cy="1446550"/>
          </a:xfrm>
          <a:prstGeom prst="rect">
            <a:avLst/>
          </a:prstGeom>
          <a:noFill/>
        </p:spPr>
        <p:txBody>
          <a:bodyPr wrap="square" lIns="91440" tIns="45720" rIns="91440" bIns="45720" rtlCol="0" anchor="t">
            <a:spAutoFit/>
          </a:bodyPr>
          <a:lstStyle/>
          <a:p>
            <a:pPr algn="ctr"/>
            <a:r>
              <a:rPr lang="en-GB" sz="4400" dirty="0">
                <a:solidFill>
                  <a:schemeClr val="bg1"/>
                </a:solidFill>
              </a:rPr>
              <a:t>Improving Type 1 Diabetes Care </a:t>
            </a:r>
            <a:endParaRPr lang="en-GB" sz="4400" dirty="0">
              <a:solidFill>
                <a:schemeClr val="bg1"/>
              </a:solidFill>
              <a:cs typeface="Calibri"/>
            </a:endParaRPr>
          </a:p>
        </p:txBody>
      </p:sp>
      <p:pic>
        <p:nvPicPr>
          <p:cNvPr id="4" name="Picture 3">
            <a:extLst>
              <a:ext uri="{FF2B5EF4-FFF2-40B4-BE49-F238E27FC236}">
                <a16:creationId xmlns:a16="http://schemas.microsoft.com/office/drawing/2014/main" id="{A38B6367-947D-4239-9F05-7D6494E24DE2}"/>
              </a:ext>
            </a:extLst>
          </p:cNvPr>
          <p:cNvPicPr>
            <a:picLocks noChangeAspect="1"/>
          </p:cNvPicPr>
          <p:nvPr/>
        </p:nvPicPr>
        <p:blipFill>
          <a:blip r:embed="rId2"/>
          <a:stretch>
            <a:fillRect/>
          </a:stretch>
        </p:blipFill>
        <p:spPr>
          <a:xfrm>
            <a:off x="1614412" y="353879"/>
            <a:ext cx="2217654" cy="669412"/>
          </a:xfrm>
          <a:prstGeom prst="rect">
            <a:avLst/>
          </a:prstGeom>
        </p:spPr>
      </p:pic>
      <p:sp>
        <p:nvSpPr>
          <p:cNvPr id="5" name="TextBox 4">
            <a:extLst>
              <a:ext uri="{FF2B5EF4-FFF2-40B4-BE49-F238E27FC236}">
                <a16:creationId xmlns:a16="http://schemas.microsoft.com/office/drawing/2014/main" id="{5D08415F-2A65-4A19-BB20-8F0640F513E1}"/>
              </a:ext>
            </a:extLst>
          </p:cNvPr>
          <p:cNvSpPr txBox="1"/>
          <p:nvPr/>
        </p:nvSpPr>
        <p:spPr>
          <a:xfrm>
            <a:off x="5485556" y="3701932"/>
            <a:ext cx="4545780"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4400" dirty="0">
                <a:solidFill>
                  <a:srgbClr val="FFFFFF"/>
                </a:solidFill>
              </a:rPr>
              <a:t>It’s a Team Sport! </a:t>
            </a:r>
            <a:r>
              <a:rPr lang="en-US" sz="4400" dirty="0">
                <a:cs typeface="Calibri"/>
              </a:rPr>
              <a:t>​</a:t>
            </a:r>
            <a:endParaRPr lang="en-US" sz="4400" dirty="0"/>
          </a:p>
        </p:txBody>
      </p:sp>
      <p:sp>
        <p:nvSpPr>
          <p:cNvPr id="6" name="Slide Number Placeholder 7">
            <a:extLst>
              <a:ext uri="{FF2B5EF4-FFF2-40B4-BE49-F238E27FC236}">
                <a16:creationId xmlns:a16="http://schemas.microsoft.com/office/drawing/2014/main" id="{F9800F6F-8D11-4FDF-89AD-C5786626C7B7}"/>
              </a:ext>
            </a:extLst>
          </p:cNvPr>
          <p:cNvSpPr txBox="1">
            <a:spLocks/>
          </p:cNvSpPr>
          <p:nvPr/>
        </p:nvSpPr>
        <p:spPr>
          <a:xfrm>
            <a:off x="9249509" y="639127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1</a:t>
            </a:fld>
            <a:endParaRPr lang="en-GB" dirty="0"/>
          </a:p>
        </p:txBody>
      </p:sp>
      <p:pic>
        <p:nvPicPr>
          <p:cNvPr id="7" name="Picture 2" descr="See the source image">
            <a:extLst>
              <a:ext uri="{FF2B5EF4-FFF2-40B4-BE49-F238E27FC236}">
                <a16:creationId xmlns:a16="http://schemas.microsoft.com/office/drawing/2014/main" id="{A39846FD-07D0-4D27-9E00-501BDB6639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6964" y="3559266"/>
            <a:ext cx="3987623" cy="2650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5482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8760698-858A-41FC-861C-30B6338BD6AC}"/>
              </a:ext>
            </a:extLst>
          </p:cNvPr>
          <p:cNvSpPr>
            <a:spLocks noGrp="1"/>
          </p:cNvSpPr>
          <p:nvPr>
            <p:ph idx="1"/>
          </p:nvPr>
        </p:nvSpPr>
        <p:spPr/>
        <p:txBody>
          <a:bodyPr/>
          <a:lstStyle/>
          <a:p>
            <a:endParaRPr lang="en-GB" dirty="0"/>
          </a:p>
        </p:txBody>
      </p:sp>
      <p:sp>
        <p:nvSpPr>
          <p:cNvPr id="4" name="Rectangle 3">
            <a:extLst>
              <a:ext uri="{FF2B5EF4-FFF2-40B4-BE49-F238E27FC236}">
                <a16:creationId xmlns:a16="http://schemas.microsoft.com/office/drawing/2014/main" id="{94FB38F3-D49F-4FDF-BD19-2172AA006A2A}"/>
              </a:ext>
            </a:extLst>
          </p:cNvPr>
          <p:cNvSpPr/>
          <p:nvPr/>
        </p:nvSpPr>
        <p:spPr>
          <a:xfrm>
            <a:off x="219554" y="224855"/>
            <a:ext cx="9253491" cy="6448201"/>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1">
            <a:extLst>
              <a:ext uri="{FF2B5EF4-FFF2-40B4-BE49-F238E27FC236}">
                <a16:creationId xmlns:a16="http://schemas.microsoft.com/office/drawing/2014/main" id="{00833D0E-63D4-4BFD-AFA2-B4347E8A8744}"/>
              </a:ext>
            </a:extLst>
          </p:cNvPr>
          <p:cNvSpPr txBox="1">
            <a:spLocks/>
          </p:cNvSpPr>
          <p:nvPr/>
        </p:nvSpPr>
        <p:spPr>
          <a:xfrm>
            <a:off x="10041883" y="4049441"/>
            <a:ext cx="1880754" cy="1361615"/>
          </a:xfrm>
          <a:prstGeom prst="rect">
            <a:avLst/>
          </a:prstGeom>
          <a:solidFill>
            <a:schemeClr val="accent5">
              <a:lumMod val="50000"/>
            </a:schemeClr>
          </a:solidFill>
        </p:spPr>
        <p:txBody>
          <a:bodyPr vert="horz" lIns="91440" tIns="45720" rIns="91440" bIns="45720" rtlCol="0" anchor="ctr">
            <a:normAutofit/>
          </a:bodyPr>
          <a:lstStyle>
            <a:lvl1pPr algn="l" defTabSz="914377" rtl="0" eaLnBrk="1" latinLnBrk="0" hangingPunct="1">
              <a:lnSpc>
                <a:spcPct val="90000"/>
              </a:lnSpc>
              <a:spcBef>
                <a:spcPct val="0"/>
              </a:spcBef>
              <a:buNone/>
              <a:defRPr sz="4400" kern="1200" baseline="0">
                <a:solidFill>
                  <a:schemeClr val="tx1"/>
                </a:solidFill>
                <a:latin typeface="+mj-lt"/>
                <a:ea typeface="+mj-ea"/>
                <a:cs typeface="+mj-cs"/>
              </a:defRPr>
            </a:lvl1pPr>
          </a:lstStyle>
          <a:p>
            <a:pPr algn="ctr"/>
            <a:r>
              <a:rPr lang="en-US" dirty="0">
                <a:solidFill>
                  <a:schemeClr val="bg1"/>
                </a:solidFill>
                <a:cs typeface="Calibri Light"/>
              </a:rPr>
              <a:t>The Team</a:t>
            </a:r>
            <a:endParaRPr lang="en-US" dirty="0">
              <a:solidFill>
                <a:schemeClr val="bg1"/>
              </a:solidFill>
            </a:endParaRPr>
          </a:p>
        </p:txBody>
      </p:sp>
      <p:sp>
        <p:nvSpPr>
          <p:cNvPr id="6" name="TextBox 5">
            <a:extLst>
              <a:ext uri="{FF2B5EF4-FFF2-40B4-BE49-F238E27FC236}">
                <a16:creationId xmlns:a16="http://schemas.microsoft.com/office/drawing/2014/main" id="{2B78CBAB-2EE2-48B0-895C-53214F1C80DA}"/>
              </a:ext>
            </a:extLst>
          </p:cNvPr>
          <p:cNvSpPr txBox="1"/>
          <p:nvPr/>
        </p:nvSpPr>
        <p:spPr>
          <a:xfrm>
            <a:off x="9553463" y="1299636"/>
            <a:ext cx="2558150" cy="1384995"/>
          </a:xfrm>
          <a:prstGeom prst="rect">
            <a:avLst/>
          </a:prstGeom>
          <a:solidFill>
            <a:schemeClr val="accent1">
              <a:lumMod val="20000"/>
              <a:lumOff val="80000"/>
            </a:schemeClr>
          </a:solidFill>
          <a:ln>
            <a:solidFill>
              <a:schemeClr val="tx1"/>
            </a:solidFill>
          </a:ln>
        </p:spPr>
        <p:txBody>
          <a:bodyPr wrap="square" lIns="91440" tIns="45720" rIns="91440" bIns="45720" rtlCol="0" anchor="t">
            <a:spAutoFit/>
          </a:bodyPr>
          <a:lstStyle/>
          <a:p>
            <a:r>
              <a:rPr lang="en-GB" sz="2800" b="1" dirty="0">
                <a:solidFill>
                  <a:srgbClr val="000000"/>
                </a:solidFill>
              </a:rPr>
              <a:t>Improving </a:t>
            </a:r>
          </a:p>
          <a:p>
            <a:r>
              <a:rPr lang="en-GB" sz="2800" b="1" dirty="0">
                <a:solidFill>
                  <a:srgbClr val="000000"/>
                </a:solidFill>
              </a:rPr>
              <a:t>Type 1 Diabetes Care </a:t>
            </a:r>
            <a:endParaRPr lang="en-GB" sz="2800" b="1" dirty="0">
              <a:solidFill>
                <a:srgbClr val="000000"/>
              </a:solidFill>
              <a:cs typeface="Calibri"/>
            </a:endParaRPr>
          </a:p>
        </p:txBody>
      </p:sp>
      <p:sp>
        <p:nvSpPr>
          <p:cNvPr id="7" name="TextBox 6">
            <a:extLst>
              <a:ext uri="{FF2B5EF4-FFF2-40B4-BE49-F238E27FC236}">
                <a16:creationId xmlns:a16="http://schemas.microsoft.com/office/drawing/2014/main" id="{21408C14-5D9B-4E38-BCAD-D98D533529E8}"/>
              </a:ext>
            </a:extLst>
          </p:cNvPr>
          <p:cNvSpPr txBox="1"/>
          <p:nvPr/>
        </p:nvSpPr>
        <p:spPr>
          <a:xfrm>
            <a:off x="9564934" y="2693669"/>
            <a:ext cx="2557510" cy="1014364"/>
          </a:xfrm>
          <a:prstGeom prst="rect">
            <a:avLst/>
          </a:prstGeom>
          <a:solidFill>
            <a:schemeClr val="accent5">
              <a:lumMod val="50000"/>
            </a:schemeClr>
          </a:solidFill>
        </p:spPr>
        <p:txBody>
          <a:bodyPr vert="horz" lIns="91440" tIns="45720" rIns="91440" bIns="45720" rtlCol="0" anchor="ctr">
            <a:normAutofit/>
          </a:bodyPr>
          <a:lstStyle/>
          <a:p>
            <a:pPr algn="ctr">
              <a:lnSpc>
                <a:spcPct val="90000"/>
              </a:lnSpc>
              <a:spcBef>
                <a:spcPct val="0"/>
              </a:spcBef>
            </a:pPr>
            <a:r>
              <a:rPr lang="en-GB" sz="2800" dirty="0">
                <a:solidFill>
                  <a:schemeClr val="bg1"/>
                </a:solidFill>
                <a:latin typeface="+mj-lt"/>
                <a:ea typeface="+mj-ea"/>
                <a:cs typeface="Calibri Light"/>
              </a:rPr>
              <a:t>It’s a Team Sport! </a:t>
            </a:r>
            <a:r>
              <a:rPr lang="en-US" sz="2800" dirty="0">
                <a:solidFill>
                  <a:schemeClr val="bg1"/>
                </a:solidFill>
                <a:latin typeface="+mj-lt"/>
                <a:ea typeface="+mj-ea"/>
                <a:cs typeface="Calibri Light"/>
              </a:rPr>
              <a:t>​</a:t>
            </a:r>
          </a:p>
        </p:txBody>
      </p:sp>
      <p:sp>
        <p:nvSpPr>
          <p:cNvPr id="8" name="TextBox 7">
            <a:extLst>
              <a:ext uri="{FF2B5EF4-FFF2-40B4-BE49-F238E27FC236}">
                <a16:creationId xmlns:a16="http://schemas.microsoft.com/office/drawing/2014/main" id="{27F7BA86-6FDC-40D6-9C1B-03F071371762}"/>
              </a:ext>
            </a:extLst>
          </p:cNvPr>
          <p:cNvSpPr txBox="1"/>
          <p:nvPr/>
        </p:nvSpPr>
        <p:spPr>
          <a:xfrm>
            <a:off x="3287941" y="224855"/>
            <a:ext cx="2743200" cy="1754326"/>
          </a:xfrm>
          <a:prstGeom prst="rect">
            <a:avLst/>
          </a:prstGeom>
          <a:solidFill>
            <a:schemeClr val="tx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dirty="0">
                <a:solidFill>
                  <a:srgbClr val="FFFFFF"/>
                </a:solidFill>
              </a:rPr>
              <a:t>Prof Brian Kennon </a:t>
            </a:r>
            <a:endParaRPr lang="en-US" dirty="0">
              <a:solidFill>
                <a:srgbClr val="000000"/>
              </a:solidFill>
            </a:endParaRPr>
          </a:p>
          <a:p>
            <a:r>
              <a:rPr lang="en-GB" b="1" dirty="0">
                <a:solidFill>
                  <a:srgbClr val="FFFFFF"/>
                </a:solidFill>
              </a:rPr>
              <a:t>National Lead for Diabetes</a:t>
            </a:r>
          </a:p>
          <a:p>
            <a:r>
              <a:rPr lang="en-GB" b="1" dirty="0">
                <a:solidFill>
                  <a:srgbClr val="FFFFFF"/>
                </a:solidFill>
              </a:rPr>
              <a:t>Consultant Diabetes and Endocrinology, </a:t>
            </a:r>
            <a:endParaRPr lang="en-US" dirty="0">
              <a:solidFill>
                <a:srgbClr val="000000"/>
              </a:solidFill>
              <a:cs typeface="Calibri"/>
            </a:endParaRPr>
          </a:p>
          <a:p>
            <a:r>
              <a:rPr lang="en-GB" b="1" dirty="0">
                <a:solidFill>
                  <a:srgbClr val="FFFFFF"/>
                </a:solidFill>
              </a:rPr>
              <a:t>NHS Greater Glasgow &amp; Clyde</a:t>
            </a:r>
            <a:endParaRPr lang="en-US" dirty="0">
              <a:cs typeface="Calibri"/>
            </a:endParaRPr>
          </a:p>
        </p:txBody>
      </p:sp>
      <p:sp>
        <p:nvSpPr>
          <p:cNvPr id="9" name="TextBox 8">
            <a:extLst>
              <a:ext uri="{FF2B5EF4-FFF2-40B4-BE49-F238E27FC236}">
                <a16:creationId xmlns:a16="http://schemas.microsoft.com/office/drawing/2014/main" id="{E7D973C2-B2E1-4F3C-9E20-B24AD325D377}"/>
              </a:ext>
            </a:extLst>
          </p:cNvPr>
          <p:cNvSpPr txBox="1"/>
          <p:nvPr/>
        </p:nvSpPr>
        <p:spPr>
          <a:xfrm>
            <a:off x="6363112" y="2068587"/>
            <a:ext cx="2743200" cy="1292662"/>
          </a:xfrm>
          <a:prstGeom prst="rect">
            <a:avLst/>
          </a:prstGeom>
          <a:solidFill>
            <a:schemeClr val="tx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dirty="0">
                <a:solidFill>
                  <a:srgbClr val="FFFFFF"/>
                </a:solidFill>
              </a:rPr>
              <a:t>​</a:t>
            </a:r>
            <a:r>
              <a:rPr lang="en-US" b="1" dirty="0">
                <a:solidFill>
                  <a:srgbClr val="FFFFFF"/>
                </a:solidFill>
              </a:rPr>
              <a:t>​</a:t>
            </a:r>
            <a:r>
              <a:rPr lang="en-GB" b="1" dirty="0">
                <a:solidFill>
                  <a:srgbClr val="FFFFFF"/>
                </a:solidFill>
              </a:rPr>
              <a:t>Ed Clifton  </a:t>
            </a:r>
          </a:p>
          <a:p>
            <a:r>
              <a:rPr lang="en-GB" b="1" dirty="0">
                <a:solidFill>
                  <a:srgbClr val="FFFFFF"/>
                </a:solidFill>
              </a:rPr>
              <a:t>Unit Head – </a:t>
            </a:r>
            <a:r>
              <a:rPr lang="en-GB" sz="1400" b="1" dirty="0">
                <a:solidFill>
                  <a:srgbClr val="FFFFFF"/>
                </a:solidFill>
              </a:rPr>
              <a:t>Scottish Health Technologies Group  (SHTG),</a:t>
            </a:r>
          </a:p>
          <a:p>
            <a:r>
              <a:rPr lang="en-GB" sz="1400" b="1" dirty="0">
                <a:solidFill>
                  <a:srgbClr val="FFFFFF"/>
                </a:solidFill>
              </a:rPr>
              <a:t>Healthcare Improvement Scotland ​</a:t>
            </a:r>
            <a:endParaRPr lang="en-US" sz="1400" b="1" dirty="0">
              <a:solidFill>
                <a:srgbClr val="FFFFFF"/>
              </a:solidFill>
            </a:endParaRPr>
          </a:p>
        </p:txBody>
      </p:sp>
      <p:sp>
        <p:nvSpPr>
          <p:cNvPr id="10" name="TextBox 9">
            <a:extLst>
              <a:ext uri="{FF2B5EF4-FFF2-40B4-BE49-F238E27FC236}">
                <a16:creationId xmlns:a16="http://schemas.microsoft.com/office/drawing/2014/main" id="{56FBEB3C-E2F0-4018-AF14-0EA17A90DFB3}"/>
              </a:ext>
            </a:extLst>
          </p:cNvPr>
          <p:cNvSpPr txBox="1"/>
          <p:nvPr/>
        </p:nvSpPr>
        <p:spPr>
          <a:xfrm>
            <a:off x="3300226" y="2411846"/>
            <a:ext cx="2570352" cy="1200329"/>
          </a:xfrm>
          <a:prstGeom prst="rect">
            <a:avLst/>
          </a:prstGeom>
          <a:solidFill>
            <a:schemeClr val="tx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dirty="0">
                <a:solidFill>
                  <a:srgbClr val="FFFFFF"/>
                </a:solidFill>
              </a:rPr>
              <a:t>Alison Grant </a:t>
            </a:r>
          </a:p>
          <a:p>
            <a:r>
              <a:rPr lang="en-GB" b="1" dirty="0">
                <a:solidFill>
                  <a:srgbClr val="FFFFFF"/>
                </a:solidFill>
              </a:rPr>
              <a:t>Engagement Manager Diabetes Scotland</a:t>
            </a:r>
          </a:p>
          <a:p>
            <a:r>
              <a:rPr lang="en-GB" b="1" dirty="0">
                <a:solidFill>
                  <a:srgbClr val="FFFFFF"/>
                </a:solidFill>
              </a:rPr>
              <a:t>  </a:t>
            </a:r>
            <a:endParaRPr lang="en-US" dirty="0">
              <a:cs typeface="Calibri"/>
            </a:endParaRPr>
          </a:p>
        </p:txBody>
      </p:sp>
      <p:sp>
        <p:nvSpPr>
          <p:cNvPr id="11" name="TextBox 10">
            <a:extLst>
              <a:ext uri="{FF2B5EF4-FFF2-40B4-BE49-F238E27FC236}">
                <a16:creationId xmlns:a16="http://schemas.microsoft.com/office/drawing/2014/main" id="{ACB624DF-C886-4004-975B-0EC24CD92AB3}"/>
              </a:ext>
            </a:extLst>
          </p:cNvPr>
          <p:cNvSpPr txBox="1"/>
          <p:nvPr/>
        </p:nvSpPr>
        <p:spPr>
          <a:xfrm>
            <a:off x="219555" y="4188742"/>
            <a:ext cx="2743200" cy="1754326"/>
          </a:xfrm>
          <a:prstGeom prst="rect">
            <a:avLst/>
          </a:prstGeom>
          <a:solidFill>
            <a:schemeClr val="tx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dirty="0">
                <a:solidFill>
                  <a:srgbClr val="FFFFFF"/>
                </a:solidFill>
              </a:rPr>
              <a:t>Kenny Rees - </a:t>
            </a:r>
          </a:p>
          <a:p>
            <a:r>
              <a:rPr lang="en-GB" b="1" dirty="0">
                <a:solidFill>
                  <a:srgbClr val="FFFFFF"/>
                </a:solidFill>
              </a:rPr>
              <a:t>Category Manager, </a:t>
            </a:r>
          </a:p>
          <a:p>
            <a:r>
              <a:rPr lang="en-GB" b="1" dirty="0">
                <a:solidFill>
                  <a:srgbClr val="FFFFFF"/>
                </a:solidFill>
              </a:rPr>
              <a:t>NSS PCF </a:t>
            </a:r>
          </a:p>
          <a:p>
            <a:r>
              <a:rPr lang="en-GB" b="1" dirty="0">
                <a:solidFill>
                  <a:srgbClr val="FFFFFF"/>
                </a:solidFill>
              </a:rPr>
              <a:t>National Procurement</a:t>
            </a:r>
          </a:p>
          <a:p>
            <a:endParaRPr lang="en-GB" b="1" dirty="0">
              <a:solidFill>
                <a:srgbClr val="FFFFFF"/>
              </a:solidFill>
            </a:endParaRPr>
          </a:p>
          <a:p>
            <a:r>
              <a:rPr lang="en-GB" b="1" dirty="0">
                <a:solidFill>
                  <a:srgbClr val="FFFFFF"/>
                </a:solidFill>
              </a:rPr>
              <a:t>​</a:t>
            </a:r>
            <a:r>
              <a:rPr lang="en-US" b="1" dirty="0">
                <a:solidFill>
                  <a:srgbClr val="FFFFFF"/>
                </a:solidFill>
                <a:cs typeface="Calibri"/>
              </a:rPr>
              <a:t>​</a:t>
            </a:r>
            <a:endParaRPr lang="en-US" dirty="0"/>
          </a:p>
        </p:txBody>
      </p:sp>
      <p:sp>
        <p:nvSpPr>
          <p:cNvPr id="12" name="TextBox 11">
            <a:extLst>
              <a:ext uri="{FF2B5EF4-FFF2-40B4-BE49-F238E27FC236}">
                <a16:creationId xmlns:a16="http://schemas.microsoft.com/office/drawing/2014/main" id="{D0A3DC14-6FFA-446D-B4B9-E43C39D1795E}"/>
              </a:ext>
            </a:extLst>
          </p:cNvPr>
          <p:cNvSpPr txBox="1"/>
          <p:nvPr/>
        </p:nvSpPr>
        <p:spPr>
          <a:xfrm>
            <a:off x="6729846" y="4010852"/>
            <a:ext cx="2743200" cy="1754326"/>
          </a:xfrm>
          <a:prstGeom prst="rect">
            <a:avLst/>
          </a:prstGeom>
          <a:solidFill>
            <a:schemeClr val="tx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dirty="0">
                <a:solidFill>
                  <a:srgbClr val="FFFFFF"/>
                </a:solidFill>
              </a:rPr>
              <a:t>Alan Morrison </a:t>
            </a:r>
          </a:p>
          <a:p>
            <a:r>
              <a:rPr lang="en-GB" b="1" dirty="0">
                <a:solidFill>
                  <a:srgbClr val="FFFFFF"/>
                </a:solidFill>
              </a:rPr>
              <a:t>Capital Accounting and Policy Manager, </a:t>
            </a:r>
          </a:p>
          <a:p>
            <a:r>
              <a:rPr lang="en-GB" b="1" dirty="0">
                <a:solidFill>
                  <a:srgbClr val="FFFFFF"/>
                </a:solidFill>
              </a:rPr>
              <a:t>Health Finance and Infrastructure Team</a:t>
            </a:r>
          </a:p>
          <a:p>
            <a:r>
              <a:rPr lang="en-GB" b="1" dirty="0">
                <a:solidFill>
                  <a:srgbClr val="FFFFFF"/>
                </a:solidFill>
              </a:rPr>
              <a:t>​</a:t>
            </a:r>
            <a:r>
              <a:rPr lang="en-US" b="1" dirty="0">
                <a:solidFill>
                  <a:srgbClr val="FFFFFF"/>
                </a:solidFill>
                <a:cs typeface="Calibri"/>
              </a:rPr>
              <a:t>​</a:t>
            </a:r>
            <a:endParaRPr lang="en-US" dirty="0"/>
          </a:p>
        </p:txBody>
      </p:sp>
      <p:sp>
        <p:nvSpPr>
          <p:cNvPr id="13" name="TextBox 12">
            <a:extLst>
              <a:ext uri="{FF2B5EF4-FFF2-40B4-BE49-F238E27FC236}">
                <a16:creationId xmlns:a16="http://schemas.microsoft.com/office/drawing/2014/main" id="{9B370174-4155-4F80-BF7A-9F5E0AC706BF}"/>
              </a:ext>
            </a:extLst>
          </p:cNvPr>
          <p:cNvSpPr txBox="1"/>
          <p:nvPr/>
        </p:nvSpPr>
        <p:spPr>
          <a:xfrm>
            <a:off x="3548729" y="4903821"/>
            <a:ext cx="2715028" cy="1754326"/>
          </a:xfrm>
          <a:prstGeom prst="rect">
            <a:avLst/>
          </a:prstGeom>
          <a:solidFill>
            <a:schemeClr val="tx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dirty="0">
                <a:solidFill>
                  <a:srgbClr val="FFFFFF"/>
                </a:solidFill>
                <a:cs typeface="Calibri"/>
              </a:rPr>
              <a:t>Prof Sam Philip</a:t>
            </a:r>
            <a:r>
              <a:rPr lang="en-GB" b="1" dirty="0">
                <a:solidFill>
                  <a:srgbClr val="FFFFFF"/>
                </a:solidFill>
              </a:rPr>
              <a:t> </a:t>
            </a:r>
          </a:p>
          <a:p>
            <a:r>
              <a:rPr lang="en-GB" b="1" dirty="0">
                <a:solidFill>
                  <a:srgbClr val="FFFFFF"/>
                </a:solidFill>
              </a:rPr>
              <a:t>Clinical Lead SCI-Diabetes,</a:t>
            </a:r>
          </a:p>
          <a:p>
            <a:r>
              <a:rPr lang="en-GB" b="1" dirty="0">
                <a:solidFill>
                  <a:srgbClr val="FFFFFF"/>
                </a:solidFill>
              </a:rPr>
              <a:t>Consultant Diabetes and Endocrinology ,</a:t>
            </a:r>
          </a:p>
          <a:p>
            <a:r>
              <a:rPr lang="en-GB" b="1" dirty="0">
                <a:solidFill>
                  <a:srgbClr val="FFFFFF"/>
                </a:solidFill>
              </a:rPr>
              <a:t>NHS Grampian​</a:t>
            </a:r>
            <a:r>
              <a:rPr lang="en-US" b="1" dirty="0">
                <a:solidFill>
                  <a:srgbClr val="FFFFFF"/>
                </a:solidFill>
                <a:cs typeface="Calibri"/>
              </a:rPr>
              <a:t>​</a:t>
            </a:r>
          </a:p>
          <a:p>
            <a:r>
              <a:rPr lang="en-US" b="1" dirty="0">
                <a:solidFill>
                  <a:srgbClr val="FFFFFF"/>
                </a:solidFill>
                <a:cs typeface="Calibri"/>
              </a:rPr>
              <a:t>NES</a:t>
            </a:r>
            <a:endParaRPr lang="en-US" dirty="0">
              <a:cs typeface="Calibri"/>
            </a:endParaRPr>
          </a:p>
        </p:txBody>
      </p:sp>
      <p:sp>
        <p:nvSpPr>
          <p:cNvPr id="14" name="TextBox 13">
            <a:extLst>
              <a:ext uri="{FF2B5EF4-FFF2-40B4-BE49-F238E27FC236}">
                <a16:creationId xmlns:a16="http://schemas.microsoft.com/office/drawing/2014/main" id="{DC0B1640-0B94-487F-A7A9-D6162603DE41}"/>
              </a:ext>
            </a:extLst>
          </p:cNvPr>
          <p:cNvSpPr txBox="1"/>
          <p:nvPr/>
        </p:nvSpPr>
        <p:spPr>
          <a:xfrm>
            <a:off x="249481" y="1979181"/>
            <a:ext cx="2743200" cy="1200329"/>
          </a:xfrm>
          <a:prstGeom prst="rect">
            <a:avLst/>
          </a:prstGeom>
          <a:solidFill>
            <a:schemeClr val="tx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rgbClr val="FFFFFF"/>
                </a:solidFill>
              </a:rPr>
              <a:t>Dr Anna Barnett​</a:t>
            </a:r>
          </a:p>
          <a:p>
            <a:r>
              <a:rPr lang="en-US" b="1" dirty="0">
                <a:solidFill>
                  <a:srgbClr val="FFFFFF"/>
                </a:solidFill>
              </a:rPr>
              <a:t>NHS Research Scotland ​</a:t>
            </a:r>
          </a:p>
          <a:p>
            <a:r>
              <a:rPr lang="en-US" b="1" dirty="0">
                <a:solidFill>
                  <a:srgbClr val="FFFFFF"/>
                </a:solidFill>
              </a:rPr>
              <a:t>Diabetes Network Manager</a:t>
            </a:r>
            <a:r>
              <a:rPr lang="en-GB" b="1" dirty="0">
                <a:solidFill>
                  <a:srgbClr val="FFFFFF"/>
                </a:solidFill>
              </a:rPr>
              <a:t>​</a:t>
            </a:r>
          </a:p>
        </p:txBody>
      </p:sp>
      <p:pic>
        <p:nvPicPr>
          <p:cNvPr id="15" name="Picture 5" descr="Logo&#10;&#10;Description automatically generated">
            <a:extLst>
              <a:ext uri="{FF2B5EF4-FFF2-40B4-BE49-F238E27FC236}">
                <a16:creationId xmlns:a16="http://schemas.microsoft.com/office/drawing/2014/main" id="{D02F8D6C-4F26-4376-BE53-48841E072532}"/>
              </a:ext>
            </a:extLst>
          </p:cNvPr>
          <p:cNvPicPr>
            <a:picLocks noChangeAspect="1"/>
          </p:cNvPicPr>
          <p:nvPr/>
        </p:nvPicPr>
        <p:blipFill>
          <a:blip r:embed="rId2"/>
          <a:stretch>
            <a:fillRect/>
          </a:stretch>
        </p:blipFill>
        <p:spPr>
          <a:xfrm>
            <a:off x="6031141" y="249623"/>
            <a:ext cx="828542" cy="818653"/>
          </a:xfrm>
          <a:prstGeom prst="rect">
            <a:avLst/>
          </a:prstGeom>
        </p:spPr>
      </p:pic>
      <p:pic>
        <p:nvPicPr>
          <p:cNvPr id="16" name="Picture 15">
            <a:extLst>
              <a:ext uri="{FF2B5EF4-FFF2-40B4-BE49-F238E27FC236}">
                <a16:creationId xmlns:a16="http://schemas.microsoft.com/office/drawing/2014/main" id="{ADDD5BDF-B45B-4B48-B08D-3CB90E742541}"/>
              </a:ext>
            </a:extLst>
          </p:cNvPr>
          <p:cNvPicPr>
            <a:picLocks noChangeAspect="1"/>
          </p:cNvPicPr>
          <p:nvPr/>
        </p:nvPicPr>
        <p:blipFill>
          <a:blip r:embed="rId3"/>
          <a:stretch>
            <a:fillRect/>
          </a:stretch>
        </p:blipFill>
        <p:spPr>
          <a:xfrm>
            <a:off x="5870578" y="1180435"/>
            <a:ext cx="1428750" cy="628650"/>
          </a:xfrm>
          <a:prstGeom prst="rect">
            <a:avLst/>
          </a:prstGeom>
        </p:spPr>
      </p:pic>
      <p:pic>
        <p:nvPicPr>
          <p:cNvPr id="17" name="Picture 16">
            <a:extLst>
              <a:ext uri="{FF2B5EF4-FFF2-40B4-BE49-F238E27FC236}">
                <a16:creationId xmlns:a16="http://schemas.microsoft.com/office/drawing/2014/main" id="{EE88CE44-6ADC-418B-9E0D-B1EBBF046273}"/>
              </a:ext>
            </a:extLst>
          </p:cNvPr>
          <p:cNvPicPr>
            <a:picLocks noChangeAspect="1"/>
          </p:cNvPicPr>
          <p:nvPr/>
        </p:nvPicPr>
        <p:blipFill>
          <a:blip r:embed="rId4"/>
          <a:stretch>
            <a:fillRect/>
          </a:stretch>
        </p:blipFill>
        <p:spPr>
          <a:xfrm>
            <a:off x="2051263" y="3027826"/>
            <a:ext cx="911492" cy="557515"/>
          </a:xfrm>
          <a:prstGeom prst="rect">
            <a:avLst/>
          </a:prstGeom>
        </p:spPr>
      </p:pic>
      <p:pic>
        <p:nvPicPr>
          <p:cNvPr id="18" name="Picture 17">
            <a:extLst>
              <a:ext uri="{FF2B5EF4-FFF2-40B4-BE49-F238E27FC236}">
                <a16:creationId xmlns:a16="http://schemas.microsoft.com/office/drawing/2014/main" id="{810AEEDA-746F-4287-846E-D456F4AAFCE4}"/>
              </a:ext>
            </a:extLst>
          </p:cNvPr>
          <p:cNvPicPr>
            <a:picLocks noChangeAspect="1"/>
          </p:cNvPicPr>
          <p:nvPr/>
        </p:nvPicPr>
        <p:blipFill>
          <a:blip r:embed="rId5"/>
          <a:stretch>
            <a:fillRect/>
          </a:stretch>
        </p:blipFill>
        <p:spPr>
          <a:xfrm>
            <a:off x="4188329" y="3459476"/>
            <a:ext cx="1640685" cy="557515"/>
          </a:xfrm>
          <a:prstGeom prst="rect">
            <a:avLst/>
          </a:prstGeom>
        </p:spPr>
      </p:pic>
      <p:pic>
        <p:nvPicPr>
          <p:cNvPr id="19" name="Picture 18">
            <a:extLst>
              <a:ext uri="{FF2B5EF4-FFF2-40B4-BE49-F238E27FC236}">
                <a16:creationId xmlns:a16="http://schemas.microsoft.com/office/drawing/2014/main" id="{5F284EF2-7826-4697-91EB-88F1528B36D2}"/>
              </a:ext>
            </a:extLst>
          </p:cNvPr>
          <p:cNvPicPr>
            <a:picLocks noChangeAspect="1"/>
          </p:cNvPicPr>
          <p:nvPr/>
        </p:nvPicPr>
        <p:blipFill>
          <a:blip r:embed="rId6"/>
          <a:stretch>
            <a:fillRect/>
          </a:stretch>
        </p:blipFill>
        <p:spPr>
          <a:xfrm>
            <a:off x="6743004" y="3161205"/>
            <a:ext cx="2247284" cy="512866"/>
          </a:xfrm>
          <a:prstGeom prst="rect">
            <a:avLst/>
          </a:prstGeom>
        </p:spPr>
      </p:pic>
      <p:pic>
        <p:nvPicPr>
          <p:cNvPr id="20" name="Picture 19">
            <a:extLst>
              <a:ext uri="{FF2B5EF4-FFF2-40B4-BE49-F238E27FC236}">
                <a16:creationId xmlns:a16="http://schemas.microsoft.com/office/drawing/2014/main" id="{868B9F93-FCBC-4BED-B652-ABBB30C1E2C0}"/>
              </a:ext>
            </a:extLst>
          </p:cNvPr>
          <p:cNvPicPr>
            <a:picLocks noChangeAspect="1"/>
          </p:cNvPicPr>
          <p:nvPr/>
        </p:nvPicPr>
        <p:blipFill>
          <a:blip r:embed="rId7"/>
          <a:stretch>
            <a:fillRect/>
          </a:stretch>
        </p:blipFill>
        <p:spPr>
          <a:xfrm>
            <a:off x="6863199" y="5582938"/>
            <a:ext cx="2461976" cy="417601"/>
          </a:xfrm>
          <a:prstGeom prst="rect">
            <a:avLst/>
          </a:prstGeom>
        </p:spPr>
      </p:pic>
      <p:pic>
        <p:nvPicPr>
          <p:cNvPr id="21" name="Picture 20">
            <a:extLst>
              <a:ext uri="{FF2B5EF4-FFF2-40B4-BE49-F238E27FC236}">
                <a16:creationId xmlns:a16="http://schemas.microsoft.com/office/drawing/2014/main" id="{E51C7DB9-3D15-40F7-B1F2-C809C3AFB657}"/>
              </a:ext>
            </a:extLst>
          </p:cNvPr>
          <p:cNvPicPr>
            <a:picLocks noChangeAspect="1"/>
          </p:cNvPicPr>
          <p:nvPr/>
        </p:nvPicPr>
        <p:blipFill rotWithShape="1">
          <a:blip r:embed="rId8"/>
          <a:srcRect l="17176" t="655" r="17514" b="2219"/>
          <a:stretch/>
        </p:blipFill>
        <p:spPr>
          <a:xfrm>
            <a:off x="2341774" y="5649966"/>
            <a:ext cx="548434" cy="543751"/>
          </a:xfrm>
          <a:prstGeom prst="rect">
            <a:avLst/>
          </a:prstGeom>
        </p:spPr>
      </p:pic>
      <p:pic>
        <p:nvPicPr>
          <p:cNvPr id="22" name="Picture 21">
            <a:extLst>
              <a:ext uri="{FF2B5EF4-FFF2-40B4-BE49-F238E27FC236}">
                <a16:creationId xmlns:a16="http://schemas.microsoft.com/office/drawing/2014/main" id="{B30FB9B5-EF02-4730-96AE-2552B2AEE29B}"/>
              </a:ext>
            </a:extLst>
          </p:cNvPr>
          <p:cNvPicPr>
            <a:picLocks noChangeAspect="1"/>
          </p:cNvPicPr>
          <p:nvPr/>
        </p:nvPicPr>
        <p:blipFill>
          <a:blip r:embed="rId9"/>
          <a:stretch>
            <a:fillRect/>
          </a:stretch>
        </p:blipFill>
        <p:spPr>
          <a:xfrm>
            <a:off x="5234219" y="6043522"/>
            <a:ext cx="792086" cy="585719"/>
          </a:xfrm>
          <a:prstGeom prst="rect">
            <a:avLst/>
          </a:prstGeom>
        </p:spPr>
      </p:pic>
      <p:pic>
        <p:nvPicPr>
          <p:cNvPr id="23" name="Picture 8" descr="NHS Grampian Logo – Scotland's Health on the Web">
            <a:extLst>
              <a:ext uri="{FF2B5EF4-FFF2-40B4-BE49-F238E27FC236}">
                <a16:creationId xmlns:a16="http://schemas.microsoft.com/office/drawing/2014/main" id="{10D64F3B-0762-405A-811D-B64309637052}"/>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059957" y="6039473"/>
            <a:ext cx="606309" cy="606309"/>
          </a:xfrm>
          <a:prstGeom prst="rect">
            <a:avLst/>
          </a:prstGeom>
          <a:noFill/>
          <a:extLst>
            <a:ext uri="{909E8E84-426E-40DD-AFC4-6F175D3DCCD1}">
              <a14:hiddenFill xmlns:a14="http://schemas.microsoft.com/office/drawing/2010/main">
                <a:solidFill>
                  <a:srgbClr val="FFFFFF"/>
                </a:solidFill>
              </a14:hiddenFill>
            </a:ext>
          </a:extLst>
        </p:spPr>
      </p:pic>
      <p:sp>
        <p:nvSpPr>
          <p:cNvPr id="24" name="Slide Number Placeholder 27">
            <a:extLst>
              <a:ext uri="{FF2B5EF4-FFF2-40B4-BE49-F238E27FC236}">
                <a16:creationId xmlns:a16="http://schemas.microsoft.com/office/drawing/2014/main" id="{32BA2242-6B00-4DD5-A610-A4D5F348FC56}"/>
              </a:ext>
            </a:extLst>
          </p:cNvPr>
          <p:cNvSpPr>
            <a:spLocks noGrp="1"/>
          </p:cNvSpPr>
          <p:nvPr>
            <p:ph type="sldNum" sz="quarter" idx="12"/>
          </p:nvPr>
        </p:nvSpPr>
        <p:spPr>
          <a:xfrm>
            <a:off x="9273322" y="6307931"/>
            <a:ext cx="2743200" cy="365125"/>
          </a:xfrm>
        </p:spPr>
        <p:txBody>
          <a:bodyPr/>
          <a:lstStyle/>
          <a:p>
            <a:fld id="{39220677-FFA6-40FC-9B8C-2695DD93BC43}" type="slidenum">
              <a:rPr lang="en-GB" smtClean="0"/>
              <a:pPr/>
              <a:t>2</a:t>
            </a:fld>
            <a:endParaRPr lang="en-GB" dirty="0"/>
          </a:p>
        </p:txBody>
      </p:sp>
    </p:spTree>
    <p:extLst>
      <p:ext uri="{BB962C8B-B14F-4D97-AF65-F5344CB8AC3E}">
        <p14:creationId xmlns:p14="http://schemas.microsoft.com/office/powerpoint/2010/main" val="3127563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16" presetClass="entr" presetSubtype="21"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arn(inVertical)">
                                      <p:cBhvr>
                                        <p:cTn id="17" dur="500"/>
                                        <p:tgtEl>
                                          <p:spTgt spid="15"/>
                                        </p:tgtEl>
                                      </p:cBhvr>
                                    </p:animEffect>
                                  </p:childTnLst>
                                </p:cTn>
                              </p:par>
                              <p:par>
                                <p:cTn id="18" presetID="16" presetClass="entr" presetSubtype="21" fill="hold"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barn(inVertical)">
                                      <p:cBhvr>
                                        <p:cTn id="20" dur="500"/>
                                        <p:tgtEl>
                                          <p:spTgt spid="16"/>
                                        </p:tgtEl>
                                      </p:cBhvr>
                                    </p:animEffect>
                                  </p:childTnLst>
                                </p:cTn>
                              </p:par>
                              <p:par>
                                <p:cTn id="21" presetID="53" presetClass="entr" presetSubtype="16"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500" fill="hold"/>
                                        <p:tgtEl>
                                          <p:spTgt spid="19"/>
                                        </p:tgtEl>
                                        <p:attrNameLst>
                                          <p:attrName>ppt_w</p:attrName>
                                        </p:attrNameLst>
                                      </p:cBhvr>
                                      <p:tavLst>
                                        <p:tav tm="0">
                                          <p:val>
                                            <p:fltVal val="0"/>
                                          </p:val>
                                        </p:tav>
                                        <p:tav tm="100000">
                                          <p:val>
                                            <p:strVal val="#ppt_w"/>
                                          </p:val>
                                        </p:tav>
                                      </p:tavLst>
                                    </p:anim>
                                    <p:anim calcmode="lin" valueType="num">
                                      <p:cBhvr>
                                        <p:cTn id="24" dur="500" fill="hold"/>
                                        <p:tgtEl>
                                          <p:spTgt spid="19"/>
                                        </p:tgtEl>
                                        <p:attrNameLst>
                                          <p:attrName>ppt_h</p:attrName>
                                        </p:attrNameLst>
                                      </p:cBhvr>
                                      <p:tavLst>
                                        <p:tav tm="0">
                                          <p:val>
                                            <p:fltVal val="0"/>
                                          </p:val>
                                        </p:tav>
                                        <p:tav tm="100000">
                                          <p:val>
                                            <p:strVal val="#ppt_h"/>
                                          </p:val>
                                        </p:tav>
                                      </p:tavLst>
                                    </p:anim>
                                    <p:animEffect transition="in" filter="fade">
                                      <p:cBhvr>
                                        <p:cTn id="25" dur="500"/>
                                        <p:tgtEl>
                                          <p:spTgt spid="19"/>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barn(inVertical)">
                                      <p:cBhvr>
                                        <p:cTn id="30" dur="500"/>
                                        <p:tgtEl>
                                          <p:spTgt spid="18"/>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arn(inVertical)">
                                      <p:cBhvr>
                                        <p:cTn id="33" dur="5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21" presetClass="entr" presetSubtype="1" fill="hold" grpId="0"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wheel(1)">
                                      <p:cBhvr>
                                        <p:cTn id="38" dur="2000"/>
                                        <p:tgtEl>
                                          <p:spTgt spid="14"/>
                                        </p:tgtEl>
                                      </p:cBhvr>
                                    </p:animEffect>
                                  </p:childTnLst>
                                </p:cTn>
                              </p:par>
                              <p:par>
                                <p:cTn id="39" presetID="21" presetClass="entr" presetSubtype="1" fill="hold" nodeType="with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heel(1)">
                                      <p:cBhvr>
                                        <p:cTn id="41" dur="2000"/>
                                        <p:tgtEl>
                                          <p:spTgt spid="17"/>
                                        </p:tgtEl>
                                      </p:cBhvr>
                                    </p:animEffect>
                                  </p:childTnLst>
                                </p:cTn>
                              </p:par>
                            </p:childTnLst>
                          </p:cTn>
                        </p:par>
                      </p:childTnLst>
                    </p:cTn>
                  </p:par>
                  <p:par>
                    <p:cTn id="42" fill="hold">
                      <p:stCondLst>
                        <p:cond delay="indefinite"/>
                      </p:stCondLst>
                      <p:childTnLst>
                        <p:par>
                          <p:cTn id="43" fill="hold">
                            <p:stCondLst>
                              <p:cond delay="0"/>
                            </p:stCondLst>
                            <p:childTnLst>
                              <p:par>
                                <p:cTn id="44" presetID="31" presetClass="entr" presetSubtype="0" fill="hold" grpId="0" nodeType="click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p:cTn id="46" dur="1000" fill="hold"/>
                                        <p:tgtEl>
                                          <p:spTgt spid="11"/>
                                        </p:tgtEl>
                                        <p:attrNameLst>
                                          <p:attrName>ppt_w</p:attrName>
                                        </p:attrNameLst>
                                      </p:cBhvr>
                                      <p:tavLst>
                                        <p:tav tm="0">
                                          <p:val>
                                            <p:fltVal val="0"/>
                                          </p:val>
                                        </p:tav>
                                        <p:tav tm="100000">
                                          <p:val>
                                            <p:strVal val="#ppt_w"/>
                                          </p:val>
                                        </p:tav>
                                      </p:tavLst>
                                    </p:anim>
                                    <p:anim calcmode="lin" valueType="num">
                                      <p:cBhvr>
                                        <p:cTn id="47" dur="1000" fill="hold"/>
                                        <p:tgtEl>
                                          <p:spTgt spid="11"/>
                                        </p:tgtEl>
                                        <p:attrNameLst>
                                          <p:attrName>ppt_h</p:attrName>
                                        </p:attrNameLst>
                                      </p:cBhvr>
                                      <p:tavLst>
                                        <p:tav tm="0">
                                          <p:val>
                                            <p:fltVal val="0"/>
                                          </p:val>
                                        </p:tav>
                                        <p:tav tm="100000">
                                          <p:val>
                                            <p:strVal val="#ppt_h"/>
                                          </p:val>
                                        </p:tav>
                                      </p:tavLst>
                                    </p:anim>
                                    <p:anim calcmode="lin" valueType="num">
                                      <p:cBhvr>
                                        <p:cTn id="48" dur="1000" fill="hold"/>
                                        <p:tgtEl>
                                          <p:spTgt spid="11"/>
                                        </p:tgtEl>
                                        <p:attrNameLst>
                                          <p:attrName>style.rotation</p:attrName>
                                        </p:attrNameLst>
                                      </p:cBhvr>
                                      <p:tavLst>
                                        <p:tav tm="0">
                                          <p:val>
                                            <p:fltVal val="90"/>
                                          </p:val>
                                        </p:tav>
                                        <p:tav tm="100000">
                                          <p:val>
                                            <p:fltVal val="0"/>
                                          </p:val>
                                        </p:tav>
                                      </p:tavLst>
                                    </p:anim>
                                    <p:animEffect transition="in" filter="fade">
                                      <p:cBhvr>
                                        <p:cTn id="49" dur="1000"/>
                                        <p:tgtEl>
                                          <p:spTgt spid="11"/>
                                        </p:tgtEl>
                                      </p:cBhvr>
                                    </p:animEffect>
                                  </p:childTnLst>
                                </p:cTn>
                              </p:par>
                              <p:par>
                                <p:cTn id="50" presetID="31" presetClass="entr" presetSubtype="0" fill="hold" nodeType="with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p:cTn id="52" dur="1000" fill="hold"/>
                                        <p:tgtEl>
                                          <p:spTgt spid="21"/>
                                        </p:tgtEl>
                                        <p:attrNameLst>
                                          <p:attrName>ppt_w</p:attrName>
                                        </p:attrNameLst>
                                      </p:cBhvr>
                                      <p:tavLst>
                                        <p:tav tm="0">
                                          <p:val>
                                            <p:fltVal val="0"/>
                                          </p:val>
                                        </p:tav>
                                        <p:tav tm="100000">
                                          <p:val>
                                            <p:strVal val="#ppt_w"/>
                                          </p:val>
                                        </p:tav>
                                      </p:tavLst>
                                    </p:anim>
                                    <p:anim calcmode="lin" valueType="num">
                                      <p:cBhvr>
                                        <p:cTn id="53" dur="1000" fill="hold"/>
                                        <p:tgtEl>
                                          <p:spTgt spid="21"/>
                                        </p:tgtEl>
                                        <p:attrNameLst>
                                          <p:attrName>ppt_h</p:attrName>
                                        </p:attrNameLst>
                                      </p:cBhvr>
                                      <p:tavLst>
                                        <p:tav tm="0">
                                          <p:val>
                                            <p:fltVal val="0"/>
                                          </p:val>
                                        </p:tav>
                                        <p:tav tm="100000">
                                          <p:val>
                                            <p:strVal val="#ppt_h"/>
                                          </p:val>
                                        </p:tav>
                                      </p:tavLst>
                                    </p:anim>
                                    <p:anim calcmode="lin" valueType="num">
                                      <p:cBhvr>
                                        <p:cTn id="54" dur="1000" fill="hold"/>
                                        <p:tgtEl>
                                          <p:spTgt spid="21"/>
                                        </p:tgtEl>
                                        <p:attrNameLst>
                                          <p:attrName>style.rotation</p:attrName>
                                        </p:attrNameLst>
                                      </p:cBhvr>
                                      <p:tavLst>
                                        <p:tav tm="0">
                                          <p:val>
                                            <p:fltVal val="90"/>
                                          </p:val>
                                        </p:tav>
                                        <p:tav tm="100000">
                                          <p:val>
                                            <p:fltVal val="0"/>
                                          </p:val>
                                        </p:tav>
                                      </p:tavLst>
                                    </p:anim>
                                    <p:animEffect transition="in" filter="fade">
                                      <p:cBhvr>
                                        <p:cTn id="55" dur="1000"/>
                                        <p:tgtEl>
                                          <p:spTgt spid="21"/>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cBhvr additive="base">
                                        <p:cTn id="60" dur="500" fill="hold"/>
                                        <p:tgtEl>
                                          <p:spTgt spid="20"/>
                                        </p:tgtEl>
                                        <p:attrNameLst>
                                          <p:attrName>ppt_x</p:attrName>
                                        </p:attrNameLst>
                                      </p:cBhvr>
                                      <p:tavLst>
                                        <p:tav tm="0">
                                          <p:val>
                                            <p:strVal val="#ppt_x"/>
                                          </p:val>
                                        </p:tav>
                                        <p:tav tm="100000">
                                          <p:val>
                                            <p:strVal val="#ppt_x"/>
                                          </p:val>
                                        </p:tav>
                                      </p:tavLst>
                                    </p:anim>
                                    <p:anim calcmode="lin" valueType="num">
                                      <p:cBhvr additive="base">
                                        <p:cTn id="61" dur="500" fill="hold"/>
                                        <p:tgtEl>
                                          <p:spTgt spid="20"/>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12"/>
                                        </p:tgtEl>
                                        <p:attrNameLst>
                                          <p:attrName>style.visibility</p:attrName>
                                        </p:attrNameLst>
                                      </p:cBhvr>
                                      <p:to>
                                        <p:strVal val="visible"/>
                                      </p:to>
                                    </p:set>
                                    <p:anim calcmode="lin" valueType="num">
                                      <p:cBhvr additive="base">
                                        <p:cTn id="64" dur="500" fill="hold"/>
                                        <p:tgtEl>
                                          <p:spTgt spid="12"/>
                                        </p:tgtEl>
                                        <p:attrNameLst>
                                          <p:attrName>ppt_x</p:attrName>
                                        </p:attrNameLst>
                                      </p:cBhvr>
                                      <p:tavLst>
                                        <p:tav tm="0">
                                          <p:val>
                                            <p:strVal val="#ppt_x"/>
                                          </p:val>
                                        </p:tav>
                                        <p:tav tm="100000">
                                          <p:val>
                                            <p:strVal val="#ppt_x"/>
                                          </p:val>
                                        </p:tav>
                                      </p:tavLst>
                                    </p:anim>
                                    <p:anim calcmode="lin" valueType="num">
                                      <p:cBhvr additive="base">
                                        <p:cTn id="6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grpId="0" nodeType="clickEffect">
                                  <p:stCondLst>
                                    <p:cond delay="0"/>
                                  </p:stCondLst>
                                  <p:childTnLst>
                                    <p:set>
                                      <p:cBhvr>
                                        <p:cTn id="69" dur="1" fill="hold">
                                          <p:stCondLst>
                                            <p:cond delay="0"/>
                                          </p:stCondLst>
                                        </p:cTn>
                                        <p:tgtEl>
                                          <p:spTgt spid="13"/>
                                        </p:tgtEl>
                                        <p:attrNameLst>
                                          <p:attrName>style.visibility</p:attrName>
                                        </p:attrNameLst>
                                      </p:cBhvr>
                                      <p:to>
                                        <p:strVal val="visible"/>
                                      </p:to>
                                    </p:set>
                                  </p:childTnLst>
                                </p:cTn>
                              </p:par>
                              <p:par>
                                <p:cTn id="70" presetID="1" presetClass="entr" presetSubtype="0" fill="hold" nodeType="withEffect">
                                  <p:stCondLst>
                                    <p:cond delay="0"/>
                                  </p:stCondLst>
                                  <p:childTnLst>
                                    <p:set>
                                      <p:cBhvr>
                                        <p:cTn id="71" dur="1" fill="hold">
                                          <p:stCondLst>
                                            <p:cond delay="0"/>
                                          </p:stCondLst>
                                        </p:cTn>
                                        <p:tgtEl>
                                          <p:spTgt spid="22"/>
                                        </p:tgtEl>
                                        <p:attrNameLst>
                                          <p:attrName>style.visibility</p:attrName>
                                        </p:attrNameLst>
                                      </p:cBhvr>
                                      <p:to>
                                        <p:strVal val="visible"/>
                                      </p:to>
                                    </p:set>
                                  </p:childTnLst>
                                </p:cTn>
                              </p:par>
                              <p:par>
                                <p:cTn id="72" presetID="1" presetClass="entr" presetSubtype="0" fill="hold" nodeType="withEffect">
                                  <p:stCondLst>
                                    <p:cond delay="0"/>
                                  </p:stCondLst>
                                  <p:childTnLst>
                                    <p:set>
                                      <p:cBhvr>
                                        <p:cTn id="73"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8C9901B-C308-4A1D-948E-5C4AF3B81EC7}"/>
              </a:ext>
            </a:extLst>
          </p:cNvPr>
          <p:cNvSpPr/>
          <p:nvPr/>
        </p:nvSpPr>
        <p:spPr>
          <a:xfrm>
            <a:off x="195714" y="172087"/>
            <a:ext cx="9336505" cy="6127746"/>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a:extLst>
              <a:ext uri="{FF2B5EF4-FFF2-40B4-BE49-F238E27FC236}">
                <a16:creationId xmlns:a16="http://schemas.microsoft.com/office/drawing/2014/main" id="{426C205B-6146-45B5-9152-B1C869FE1CEC}"/>
              </a:ext>
            </a:extLst>
          </p:cNvPr>
          <p:cNvSpPr txBox="1"/>
          <p:nvPr/>
        </p:nvSpPr>
        <p:spPr>
          <a:xfrm>
            <a:off x="363589" y="344255"/>
            <a:ext cx="6722918" cy="923330"/>
          </a:xfrm>
          <a:prstGeom prst="rect">
            <a:avLst/>
          </a:prstGeom>
          <a:solidFill>
            <a:schemeClr val="tx1"/>
          </a:solidFill>
        </p:spPr>
        <p:txBody>
          <a:bodyPr wrap="square" rtlCol="0">
            <a:spAutoFit/>
          </a:bodyPr>
          <a:lstStyle/>
          <a:p>
            <a:r>
              <a:rPr lang="en-GB" sz="5400" dirty="0">
                <a:solidFill>
                  <a:schemeClr val="bg1"/>
                </a:solidFill>
              </a:rPr>
              <a:t>Initial </a:t>
            </a:r>
            <a:r>
              <a:rPr lang="en-GB" sz="5400" dirty="0" err="1">
                <a:solidFill>
                  <a:schemeClr val="bg1"/>
                </a:solidFill>
              </a:rPr>
              <a:t>Slido</a:t>
            </a:r>
            <a:r>
              <a:rPr lang="en-GB" sz="5400" dirty="0">
                <a:solidFill>
                  <a:schemeClr val="bg1"/>
                </a:solidFill>
              </a:rPr>
              <a:t> Question</a:t>
            </a:r>
          </a:p>
        </p:txBody>
      </p:sp>
      <p:sp>
        <p:nvSpPr>
          <p:cNvPr id="5" name="TextBox 4">
            <a:extLst>
              <a:ext uri="{FF2B5EF4-FFF2-40B4-BE49-F238E27FC236}">
                <a16:creationId xmlns:a16="http://schemas.microsoft.com/office/drawing/2014/main" id="{DCDA6FB7-FD6B-491E-95B0-B9A427C38379}"/>
              </a:ext>
            </a:extLst>
          </p:cNvPr>
          <p:cNvSpPr txBox="1"/>
          <p:nvPr/>
        </p:nvSpPr>
        <p:spPr>
          <a:xfrm>
            <a:off x="363589" y="1439753"/>
            <a:ext cx="8743680" cy="2308324"/>
          </a:xfrm>
          <a:prstGeom prst="rect">
            <a:avLst/>
          </a:prstGeom>
          <a:solidFill>
            <a:schemeClr val="accent4">
              <a:lumMod val="20000"/>
              <a:lumOff val="80000"/>
            </a:schemeClr>
          </a:solidFill>
        </p:spPr>
        <p:txBody>
          <a:bodyPr wrap="square" lIns="91440" tIns="45720" rIns="91440" bIns="45720" rtlCol="0" anchor="t">
            <a:spAutoFit/>
          </a:bodyPr>
          <a:lstStyle/>
          <a:p>
            <a:r>
              <a:rPr lang="en-GB" sz="3600" b="1" dirty="0"/>
              <a:t>In one or two words </a:t>
            </a:r>
          </a:p>
          <a:p>
            <a:r>
              <a:rPr lang="en-GB" sz="3600" dirty="0"/>
              <a:t>What do you perceive to be the greatest challenge to a whole system approach within NHS Scotland?</a:t>
            </a:r>
            <a:endParaRPr lang="en-GB" sz="3600" dirty="0">
              <a:solidFill>
                <a:srgbClr val="000000"/>
              </a:solidFill>
              <a:latin typeface="Arial Nova"/>
              <a:ea typeface="Cambria"/>
              <a:cs typeface="Mangal"/>
            </a:endParaRPr>
          </a:p>
        </p:txBody>
      </p:sp>
      <p:sp>
        <p:nvSpPr>
          <p:cNvPr id="6" name="Slide Number Placeholder 5">
            <a:extLst>
              <a:ext uri="{FF2B5EF4-FFF2-40B4-BE49-F238E27FC236}">
                <a16:creationId xmlns:a16="http://schemas.microsoft.com/office/drawing/2014/main" id="{F8364489-26FB-41C2-B867-042F377248ED}"/>
              </a:ext>
            </a:extLst>
          </p:cNvPr>
          <p:cNvSpPr>
            <a:spLocks noGrp="1"/>
          </p:cNvSpPr>
          <p:nvPr>
            <p:ph type="sldNum" sz="quarter" idx="12"/>
          </p:nvPr>
        </p:nvSpPr>
        <p:spPr>
          <a:xfrm>
            <a:off x="9249509" y="6391275"/>
            <a:ext cx="2743200" cy="365125"/>
          </a:xfrm>
        </p:spPr>
        <p:txBody>
          <a:bodyPr/>
          <a:lstStyle/>
          <a:p>
            <a:fld id="{39220677-FFA6-40FC-9B8C-2695DD93BC43}" type="slidenum">
              <a:rPr lang="en-GB" smtClean="0"/>
              <a:pPr/>
              <a:t>3</a:t>
            </a:fld>
            <a:endParaRPr lang="en-GB"/>
          </a:p>
        </p:txBody>
      </p:sp>
      <p:pic>
        <p:nvPicPr>
          <p:cNvPr id="2" name="Picture 1"/>
          <p:cNvPicPr>
            <a:picLocks noChangeAspect="1"/>
          </p:cNvPicPr>
          <p:nvPr/>
        </p:nvPicPr>
        <p:blipFill>
          <a:blip r:embed="rId2"/>
          <a:stretch>
            <a:fillRect/>
          </a:stretch>
        </p:blipFill>
        <p:spPr>
          <a:xfrm>
            <a:off x="3990719" y="3937078"/>
            <a:ext cx="5376801" cy="2173753"/>
          </a:xfrm>
          <a:prstGeom prst="rect">
            <a:avLst/>
          </a:prstGeom>
        </p:spPr>
      </p:pic>
      <p:sp>
        <p:nvSpPr>
          <p:cNvPr id="3" name="Rectangle 2"/>
          <p:cNvSpPr/>
          <p:nvPr/>
        </p:nvSpPr>
        <p:spPr>
          <a:xfrm>
            <a:off x="606005" y="4709410"/>
            <a:ext cx="3384714" cy="646331"/>
          </a:xfrm>
          <a:prstGeom prst="rect">
            <a:avLst/>
          </a:prstGeom>
        </p:spPr>
        <p:txBody>
          <a:bodyPr wrap="square">
            <a:spAutoFit/>
          </a:bodyPr>
          <a:lstStyle/>
          <a:p>
            <a:r>
              <a:rPr lang="en-GB" b="1" dirty="0">
                <a:solidFill>
                  <a:srgbClr val="092869"/>
                </a:solidFill>
                <a:latin typeface="Lato"/>
              </a:rPr>
              <a:t>Improving Type 1 Diabetes Care: It’s a Team Sport!</a:t>
            </a:r>
            <a:endParaRPr lang="en-GB" b="1" i="0" dirty="0">
              <a:solidFill>
                <a:srgbClr val="092869"/>
              </a:solidFill>
              <a:effectLst/>
              <a:latin typeface="Lato"/>
            </a:endParaRPr>
          </a:p>
        </p:txBody>
      </p:sp>
    </p:spTree>
    <p:extLst>
      <p:ext uri="{BB962C8B-B14F-4D97-AF65-F5344CB8AC3E}">
        <p14:creationId xmlns:p14="http://schemas.microsoft.com/office/powerpoint/2010/main" val="2841503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75E8C7A-2030-4D64-98E9-530396E97543}"/>
              </a:ext>
            </a:extLst>
          </p:cNvPr>
          <p:cNvSpPr>
            <a:spLocks noGrp="1"/>
          </p:cNvSpPr>
          <p:nvPr>
            <p:ph type="title"/>
          </p:nvPr>
        </p:nvSpPr>
        <p:spPr>
          <a:xfrm>
            <a:off x="1037492" y="2381495"/>
            <a:ext cx="10515600" cy="1325563"/>
          </a:xfrm>
        </p:spPr>
        <p:txBody>
          <a:bodyPr/>
          <a:lstStyle/>
          <a:p>
            <a:r>
              <a:rPr lang="en-GB" dirty="0"/>
              <a:t>Audience Response</a:t>
            </a:r>
          </a:p>
        </p:txBody>
      </p:sp>
    </p:spTree>
    <p:extLst>
      <p:ext uri="{BB962C8B-B14F-4D97-AF65-F5344CB8AC3E}">
        <p14:creationId xmlns:p14="http://schemas.microsoft.com/office/powerpoint/2010/main" val="16173411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66F2913-A84E-4579-8471-46BBC3EB1558}"/>
              </a:ext>
            </a:extLst>
          </p:cNvPr>
          <p:cNvSpPr txBox="1"/>
          <p:nvPr/>
        </p:nvSpPr>
        <p:spPr>
          <a:xfrm>
            <a:off x="766569" y="1388382"/>
            <a:ext cx="10229088" cy="3046988"/>
          </a:xfrm>
          <a:prstGeom prst="rect">
            <a:avLst/>
          </a:prstGeom>
          <a:noFill/>
        </p:spPr>
        <p:txBody>
          <a:bodyPr wrap="square" rtlCol="0">
            <a:spAutoFit/>
          </a:bodyPr>
          <a:lstStyle/>
          <a:p>
            <a:r>
              <a:rPr lang="en-GB" sz="4800" dirty="0">
                <a:solidFill>
                  <a:schemeClr val="bg1"/>
                </a:solidFill>
                <a:latin typeface="+mj-lt"/>
              </a:rPr>
              <a:t>Improving Type 1 Diabetes </a:t>
            </a:r>
          </a:p>
          <a:p>
            <a:r>
              <a:rPr lang="en-GB" sz="4800" dirty="0">
                <a:solidFill>
                  <a:schemeClr val="bg1"/>
                </a:solidFill>
                <a:latin typeface="+mj-lt"/>
              </a:rPr>
              <a:t>                Care </a:t>
            </a:r>
          </a:p>
          <a:p>
            <a:endParaRPr lang="en-GB" sz="4800" dirty="0">
              <a:solidFill>
                <a:schemeClr val="bg1"/>
              </a:solidFill>
              <a:latin typeface="+mj-lt"/>
            </a:endParaRPr>
          </a:p>
          <a:p>
            <a:r>
              <a:rPr lang="en-GB" sz="4800" dirty="0">
                <a:solidFill>
                  <a:schemeClr val="bg1"/>
                </a:solidFill>
                <a:latin typeface="+mj-lt"/>
              </a:rPr>
              <a:t>          </a:t>
            </a:r>
          </a:p>
        </p:txBody>
      </p:sp>
      <p:sp>
        <p:nvSpPr>
          <p:cNvPr id="9" name="TextBox 8">
            <a:extLst>
              <a:ext uri="{FF2B5EF4-FFF2-40B4-BE49-F238E27FC236}">
                <a16:creationId xmlns:a16="http://schemas.microsoft.com/office/drawing/2014/main" id="{2ABB148F-8249-49B9-9863-2C27E92421A3}"/>
              </a:ext>
            </a:extLst>
          </p:cNvPr>
          <p:cNvSpPr txBox="1"/>
          <p:nvPr/>
        </p:nvSpPr>
        <p:spPr>
          <a:xfrm>
            <a:off x="3205179" y="5929087"/>
            <a:ext cx="5257800" cy="707886"/>
          </a:xfrm>
          <a:prstGeom prst="rect">
            <a:avLst/>
          </a:prstGeom>
          <a:noFill/>
        </p:spPr>
        <p:txBody>
          <a:bodyPr wrap="square" rtlCol="0">
            <a:spAutoFit/>
          </a:bodyPr>
          <a:lstStyle/>
          <a:p>
            <a:pPr algn="ctr"/>
            <a:r>
              <a:rPr lang="en-GB" sz="2000">
                <a:solidFill>
                  <a:schemeClr val="bg1"/>
                </a:solidFill>
              </a:rPr>
              <a:t>Brian Kennon, Consultant </a:t>
            </a:r>
            <a:r>
              <a:rPr lang="en-GB" sz="2000" err="1">
                <a:solidFill>
                  <a:schemeClr val="bg1"/>
                </a:solidFill>
              </a:rPr>
              <a:t>Diabetologist</a:t>
            </a:r>
            <a:r>
              <a:rPr lang="en-GB" sz="2000">
                <a:solidFill>
                  <a:schemeClr val="bg1"/>
                </a:solidFill>
              </a:rPr>
              <a:t>, NHSGGC</a:t>
            </a:r>
          </a:p>
          <a:p>
            <a:pPr algn="ctr"/>
            <a:r>
              <a:rPr lang="en-GB" sz="2000">
                <a:solidFill>
                  <a:schemeClr val="bg1"/>
                </a:solidFill>
              </a:rPr>
              <a:t>National Lead for Diabetes</a:t>
            </a:r>
          </a:p>
        </p:txBody>
      </p:sp>
      <p:pic>
        <p:nvPicPr>
          <p:cNvPr id="10" name="Picture 2" descr="See the source image">
            <a:extLst>
              <a:ext uri="{FF2B5EF4-FFF2-40B4-BE49-F238E27FC236}">
                <a16:creationId xmlns:a16="http://schemas.microsoft.com/office/drawing/2014/main" id="{1395CB2E-ADFC-4B39-A491-C5D6FED88B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10581" y="2403421"/>
            <a:ext cx="4514850" cy="300990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9C0FB752-FD8E-4DAD-8699-51B0B90F5A11}"/>
              </a:ext>
            </a:extLst>
          </p:cNvPr>
          <p:cNvPicPr>
            <a:picLocks noChangeAspect="1"/>
          </p:cNvPicPr>
          <p:nvPr/>
        </p:nvPicPr>
        <p:blipFill>
          <a:blip r:embed="rId3"/>
          <a:stretch>
            <a:fillRect/>
          </a:stretch>
        </p:blipFill>
        <p:spPr>
          <a:xfrm>
            <a:off x="184893" y="111913"/>
            <a:ext cx="2217654" cy="669412"/>
          </a:xfrm>
          <a:prstGeom prst="rect">
            <a:avLst/>
          </a:prstGeom>
        </p:spPr>
      </p:pic>
      <p:sp>
        <p:nvSpPr>
          <p:cNvPr id="12" name="Rectangle 11">
            <a:extLst>
              <a:ext uri="{FF2B5EF4-FFF2-40B4-BE49-F238E27FC236}">
                <a16:creationId xmlns:a16="http://schemas.microsoft.com/office/drawing/2014/main" id="{C0083413-A955-42C1-8602-F97FFECCDD30}"/>
              </a:ext>
            </a:extLst>
          </p:cNvPr>
          <p:cNvSpPr/>
          <p:nvPr/>
        </p:nvSpPr>
        <p:spPr>
          <a:xfrm>
            <a:off x="3205179" y="3634679"/>
            <a:ext cx="3176639" cy="584775"/>
          </a:xfrm>
          <a:prstGeom prst="rect">
            <a:avLst/>
          </a:prstGeom>
        </p:spPr>
        <p:txBody>
          <a:bodyPr wrap="none">
            <a:spAutoFit/>
          </a:bodyPr>
          <a:lstStyle/>
          <a:p>
            <a:r>
              <a:rPr lang="en-GB" sz="3200" dirty="0">
                <a:solidFill>
                  <a:schemeClr val="bg1"/>
                </a:solidFill>
              </a:rPr>
              <a:t>It’s a Team Sport! </a:t>
            </a:r>
          </a:p>
        </p:txBody>
      </p:sp>
      <p:pic>
        <p:nvPicPr>
          <p:cNvPr id="13" name="Picture 5" descr="Logo&#10;&#10;Description automatically generated">
            <a:extLst>
              <a:ext uri="{FF2B5EF4-FFF2-40B4-BE49-F238E27FC236}">
                <a16:creationId xmlns:a16="http://schemas.microsoft.com/office/drawing/2014/main" id="{EE0681D8-F3A7-4424-8F78-A44DEBEDCF9B}"/>
              </a:ext>
            </a:extLst>
          </p:cNvPr>
          <p:cNvPicPr>
            <a:picLocks noChangeAspect="1"/>
          </p:cNvPicPr>
          <p:nvPr/>
        </p:nvPicPr>
        <p:blipFill>
          <a:blip r:embed="rId4"/>
          <a:stretch>
            <a:fillRect/>
          </a:stretch>
        </p:blipFill>
        <p:spPr>
          <a:xfrm>
            <a:off x="280373" y="5102275"/>
            <a:ext cx="1372932" cy="1356545"/>
          </a:xfrm>
          <a:prstGeom prst="rect">
            <a:avLst/>
          </a:prstGeom>
        </p:spPr>
      </p:pic>
      <p:sp>
        <p:nvSpPr>
          <p:cNvPr id="14" name="Slide Number Placeholder 7">
            <a:extLst>
              <a:ext uri="{FF2B5EF4-FFF2-40B4-BE49-F238E27FC236}">
                <a16:creationId xmlns:a16="http://schemas.microsoft.com/office/drawing/2014/main" id="{00C57DC3-E6F8-4963-8EED-5D8ACB2B82B6}"/>
              </a:ext>
            </a:extLst>
          </p:cNvPr>
          <p:cNvSpPr txBox="1">
            <a:spLocks/>
          </p:cNvSpPr>
          <p:nvPr/>
        </p:nvSpPr>
        <p:spPr>
          <a:xfrm>
            <a:off x="9249509" y="639127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5</a:t>
            </a:fld>
            <a:endParaRPr lang="en-GB"/>
          </a:p>
        </p:txBody>
      </p:sp>
    </p:spTree>
    <p:extLst>
      <p:ext uri="{BB962C8B-B14F-4D97-AF65-F5344CB8AC3E}">
        <p14:creationId xmlns:p14="http://schemas.microsoft.com/office/powerpoint/2010/main" val="27632317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0C418EB-541D-44A3-98D6-48E5D5040A33}"/>
              </a:ext>
            </a:extLst>
          </p:cNvPr>
          <p:cNvSpPr txBox="1">
            <a:spLocks/>
          </p:cNvSpPr>
          <p:nvPr/>
        </p:nvSpPr>
        <p:spPr>
          <a:xfrm>
            <a:off x="585838" y="1900416"/>
            <a:ext cx="10515600" cy="1325563"/>
          </a:xfrm>
          <a:prstGeom prst="rect">
            <a:avLst/>
          </a:prstGeom>
        </p:spPr>
        <p:txBody>
          <a:bodyPr vert="horz" lIns="91440" tIns="45720" rIns="91440" bIns="45720" rtlCol="0" anchor="ctr">
            <a:normAutofit/>
          </a:bodyPr>
          <a:lstStyle>
            <a:lvl1pPr algn="l" defTabSz="914377" rtl="0" eaLnBrk="1" latinLnBrk="0" hangingPunct="1">
              <a:lnSpc>
                <a:spcPct val="90000"/>
              </a:lnSpc>
              <a:spcBef>
                <a:spcPct val="0"/>
              </a:spcBef>
              <a:buNone/>
              <a:defRPr sz="4400" kern="1200" baseline="0">
                <a:solidFill>
                  <a:schemeClr val="tx1"/>
                </a:solidFill>
                <a:latin typeface="+mj-lt"/>
                <a:ea typeface="+mj-ea"/>
                <a:cs typeface="+mj-cs"/>
              </a:defRPr>
            </a:lvl1pPr>
          </a:lstStyle>
          <a:p>
            <a:pPr algn="ctr"/>
            <a:br>
              <a:rPr lang="en-US" b="1"/>
            </a:br>
            <a:endParaRPr lang="en-US" b="1" i="1"/>
          </a:p>
        </p:txBody>
      </p:sp>
      <p:sp>
        <p:nvSpPr>
          <p:cNvPr id="5" name="TextBox 4">
            <a:extLst>
              <a:ext uri="{FF2B5EF4-FFF2-40B4-BE49-F238E27FC236}">
                <a16:creationId xmlns:a16="http://schemas.microsoft.com/office/drawing/2014/main" id="{F2C941EA-FD13-409C-B4DB-F83FF7AA661E}"/>
              </a:ext>
            </a:extLst>
          </p:cNvPr>
          <p:cNvSpPr txBox="1"/>
          <p:nvPr/>
        </p:nvSpPr>
        <p:spPr>
          <a:xfrm>
            <a:off x="118469" y="285540"/>
            <a:ext cx="5821805" cy="923330"/>
          </a:xfrm>
          <a:prstGeom prst="rect">
            <a:avLst/>
          </a:prstGeom>
          <a:noFill/>
        </p:spPr>
        <p:txBody>
          <a:bodyPr wrap="square" rtlCol="0">
            <a:spAutoFit/>
          </a:bodyPr>
          <a:lstStyle/>
          <a:p>
            <a:pPr algn="ctr"/>
            <a:r>
              <a:rPr lang="en-GB" sz="5400" dirty="0"/>
              <a:t>Setting the Scene</a:t>
            </a:r>
          </a:p>
        </p:txBody>
      </p:sp>
      <p:pic>
        <p:nvPicPr>
          <p:cNvPr id="6" name="Picture 2" descr="Image result for what is type 1 diabetes images">
            <a:extLst>
              <a:ext uri="{FF2B5EF4-FFF2-40B4-BE49-F238E27FC236}">
                <a16:creationId xmlns:a16="http://schemas.microsoft.com/office/drawing/2014/main" id="{F00417E3-9AA4-48B2-807E-1FF6848AFF72}"/>
              </a:ext>
            </a:extLst>
          </p:cNvPr>
          <p:cNvPicPr>
            <a:picLocks noChangeAspect="1" noChangeArrowheads="1"/>
          </p:cNvPicPr>
          <p:nvPr/>
        </p:nvPicPr>
        <p:blipFill rotWithShape="1">
          <a:blip r:embed="rId2" cstate="print"/>
          <a:srcRect l="1984" t="14597" r="2529" b="32248"/>
          <a:stretch/>
        </p:blipFill>
        <p:spPr bwMode="auto">
          <a:xfrm>
            <a:off x="396057" y="1320084"/>
            <a:ext cx="6180465" cy="3440509"/>
          </a:xfrm>
          <a:prstGeom prst="rect">
            <a:avLst/>
          </a:prstGeom>
          <a:noFill/>
        </p:spPr>
      </p:pic>
      <p:pic>
        <p:nvPicPr>
          <p:cNvPr id="7" name="Picture 6">
            <a:extLst>
              <a:ext uri="{FF2B5EF4-FFF2-40B4-BE49-F238E27FC236}">
                <a16:creationId xmlns:a16="http://schemas.microsoft.com/office/drawing/2014/main" id="{836A242D-AD56-4B36-9B76-66BF8913A2BB}"/>
              </a:ext>
            </a:extLst>
          </p:cNvPr>
          <p:cNvPicPr>
            <a:picLocks noChangeAspect="1"/>
          </p:cNvPicPr>
          <p:nvPr/>
        </p:nvPicPr>
        <p:blipFill>
          <a:blip r:embed="rId3"/>
          <a:stretch>
            <a:fillRect/>
          </a:stretch>
        </p:blipFill>
        <p:spPr>
          <a:xfrm>
            <a:off x="1027698" y="1635272"/>
            <a:ext cx="5953091" cy="4074179"/>
          </a:xfrm>
          <a:prstGeom prst="rect">
            <a:avLst/>
          </a:prstGeom>
        </p:spPr>
      </p:pic>
      <p:pic>
        <p:nvPicPr>
          <p:cNvPr id="8" name="Picture 7">
            <a:extLst>
              <a:ext uri="{FF2B5EF4-FFF2-40B4-BE49-F238E27FC236}">
                <a16:creationId xmlns:a16="http://schemas.microsoft.com/office/drawing/2014/main" id="{E535F32C-62A8-4EA4-BD29-2AB6E15636F2}"/>
              </a:ext>
            </a:extLst>
          </p:cNvPr>
          <p:cNvPicPr>
            <a:picLocks noChangeAspect="1"/>
          </p:cNvPicPr>
          <p:nvPr/>
        </p:nvPicPr>
        <p:blipFill>
          <a:blip r:embed="rId4"/>
          <a:stretch>
            <a:fillRect/>
          </a:stretch>
        </p:blipFill>
        <p:spPr>
          <a:xfrm>
            <a:off x="2585660" y="1939157"/>
            <a:ext cx="6269859" cy="4123383"/>
          </a:xfrm>
          <a:prstGeom prst="rect">
            <a:avLst/>
          </a:prstGeom>
        </p:spPr>
      </p:pic>
      <p:pic>
        <p:nvPicPr>
          <p:cNvPr id="9" name="Picture 2" descr="See the source image">
            <a:extLst>
              <a:ext uri="{FF2B5EF4-FFF2-40B4-BE49-F238E27FC236}">
                <a16:creationId xmlns:a16="http://schemas.microsoft.com/office/drawing/2014/main" id="{5FCE8C8C-56FF-48E3-A82F-6FDFF5FF83E7}"/>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6759"/>
          <a:stretch/>
        </p:blipFill>
        <p:spPr bwMode="auto">
          <a:xfrm>
            <a:off x="2519611" y="1901567"/>
            <a:ext cx="5652552" cy="464330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a:extLst>
              <a:ext uri="{FF2B5EF4-FFF2-40B4-BE49-F238E27FC236}">
                <a16:creationId xmlns:a16="http://schemas.microsoft.com/office/drawing/2014/main" id="{688818BC-CCED-4BC5-9779-D9D47D0AB95D}"/>
              </a:ext>
            </a:extLst>
          </p:cNvPr>
          <p:cNvPicPr>
            <a:picLocks noChangeAspect="1" noChangeArrowheads="1"/>
          </p:cNvPicPr>
          <p:nvPr/>
        </p:nvPicPr>
        <p:blipFill rotWithShape="1">
          <a:blip r:embed="rId6" cstate="print"/>
          <a:srcRect l="1184" t="10920" r="51546" b="32801"/>
          <a:stretch/>
        </p:blipFill>
        <p:spPr bwMode="auto">
          <a:xfrm>
            <a:off x="3265661" y="2010952"/>
            <a:ext cx="6122948" cy="4100645"/>
          </a:xfrm>
          <a:prstGeom prst="rect">
            <a:avLst/>
          </a:prstGeom>
          <a:noFill/>
          <a:ln w="9525">
            <a:noFill/>
            <a:miter lim="800000"/>
            <a:headEnd/>
            <a:tailEnd/>
          </a:ln>
        </p:spPr>
      </p:pic>
      <p:pic>
        <p:nvPicPr>
          <p:cNvPr id="11" name="Picture 10">
            <a:extLst>
              <a:ext uri="{FF2B5EF4-FFF2-40B4-BE49-F238E27FC236}">
                <a16:creationId xmlns:a16="http://schemas.microsoft.com/office/drawing/2014/main" id="{327E6DDF-D55E-4103-ACAA-F0D5EADE7279}"/>
              </a:ext>
            </a:extLst>
          </p:cNvPr>
          <p:cNvPicPr>
            <a:picLocks noChangeAspect="1"/>
          </p:cNvPicPr>
          <p:nvPr/>
        </p:nvPicPr>
        <p:blipFill>
          <a:blip r:embed="rId7"/>
          <a:stretch>
            <a:fillRect/>
          </a:stretch>
        </p:blipFill>
        <p:spPr>
          <a:xfrm>
            <a:off x="3484345" y="2548196"/>
            <a:ext cx="8122416" cy="3851416"/>
          </a:xfrm>
          <a:prstGeom prst="rect">
            <a:avLst/>
          </a:prstGeom>
        </p:spPr>
      </p:pic>
      <p:sp>
        <p:nvSpPr>
          <p:cNvPr id="12" name="Slide Number Placeholder 10">
            <a:extLst>
              <a:ext uri="{FF2B5EF4-FFF2-40B4-BE49-F238E27FC236}">
                <a16:creationId xmlns:a16="http://schemas.microsoft.com/office/drawing/2014/main" id="{5AD5BA90-B9ED-4507-8972-EA10947329E0}"/>
              </a:ext>
            </a:extLst>
          </p:cNvPr>
          <p:cNvSpPr txBox="1">
            <a:spLocks/>
          </p:cNvSpPr>
          <p:nvPr/>
        </p:nvSpPr>
        <p:spPr>
          <a:xfrm>
            <a:off x="9098937" y="592903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6</a:t>
            </a:fld>
            <a:endParaRPr lang="en-GB"/>
          </a:p>
        </p:txBody>
      </p:sp>
    </p:spTree>
    <p:extLst>
      <p:ext uri="{BB962C8B-B14F-4D97-AF65-F5344CB8AC3E}">
        <p14:creationId xmlns:p14="http://schemas.microsoft.com/office/powerpoint/2010/main" val="1924856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1FBEEA33-EB89-42DE-988F-3491690A61A9}"/>
              </a:ext>
            </a:extLst>
          </p:cNvPr>
          <p:cNvSpPr txBox="1"/>
          <p:nvPr/>
        </p:nvSpPr>
        <p:spPr>
          <a:xfrm>
            <a:off x="852054" y="347543"/>
            <a:ext cx="9518073" cy="923330"/>
          </a:xfrm>
          <a:prstGeom prst="rect">
            <a:avLst/>
          </a:prstGeom>
          <a:noFill/>
        </p:spPr>
        <p:txBody>
          <a:bodyPr wrap="square" rtlCol="0">
            <a:spAutoFit/>
          </a:bodyPr>
          <a:lstStyle/>
          <a:p>
            <a:pPr algn="ctr"/>
            <a:r>
              <a:rPr lang="en-GB" sz="5400"/>
              <a:t>Technological Advances</a:t>
            </a:r>
          </a:p>
        </p:txBody>
      </p:sp>
      <p:pic>
        <p:nvPicPr>
          <p:cNvPr id="14" name="Picture 13">
            <a:extLst>
              <a:ext uri="{FF2B5EF4-FFF2-40B4-BE49-F238E27FC236}">
                <a16:creationId xmlns:a16="http://schemas.microsoft.com/office/drawing/2014/main" id="{93FDA6BE-3355-4219-9BF9-78BE24CA9238}"/>
              </a:ext>
            </a:extLst>
          </p:cNvPr>
          <p:cNvPicPr>
            <a:picLocks noChangeAspect="1"/>
          </p:cNvPicPr>
          <p:nvPr/>
        </p:nvPicPr>
        <p:blipFill>
          <a:blip r:embed="rId2"/>
          <a:stretch>
            <a:fillRect/>
          </a:stretch>
        </p:blipFill>
        <p:spPr>
          <a:xfrm>
            <a:off x="737754" y="1354000"/>
            <a:ext cx="9269478" cy="4258458"/>
          </a:xfrm>
          <a:prstGeom prst="rect">
            <a:avLst/>
          </a:prstGeom>
        </p:spPr>
      </p:pic>
      <p:pic>
        <p:nvPicPr>
          <p:cNvPr id="15" name="Picture 14">
            <a:extLst>
              <a:ext uri="{FF2B5EF4-FFF2-40B4-BE49-F238E27FC236}">
                <a16:creationId xmlns:a16="http://schemas.microsoft.com/office/drawing/2014/main" id="{A7D7E98A-A311-4A6C-AA02-BB52122CCB75}"/>
              </a:ext>
            </a:extLst>
          </p:cNvPr>
          <p:cNvPicPr>
            <a:picLocks noChangeAspect="1"/>
          </p:cNvPicPr>
          <p:nvPr/>
        </p:nvPicPr>
        <p:blipFill>
          <a:blip r:embed="rId3"/>
          <a:stretch>
            <a:fillRect/>
          </a:stretch>
        </p:blipFill>
        <p:spPr>
          <a:xfrm>
            <a:off x="280553" y="1719581"/>
            <a:ext cx="11173691" cy="3527296"/>
          </a:xfrm>
          <a:prstGeom prst="rect">
            <a:avLst/>
          </a:prstGeom>
        </p:spPr>
      </p:pic>
      <p:pic>
        <p:nvPicPr>
          <p:cNvPr id="16" name="Picture 15" descr="See the source image">
            <a:extLst>
              <a:ext uri="{FF2B5EF4-FFF2-40B4-BE49-F238E27FC236}">
                <a16:creationId xmlns:a16="http://schemas.microsoft.com/office/drawing/2014/main" id="{6B8D63AE-FA8F-4D25-AFFF-383E8FEAFE9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6593" t="1080" r="26703" b="-1"/>
          <a:stretch/>
        </p:blipFill>
        <p:spPr bwMode="auto">
          <a:xfrm>
            <a:off x="2981547" y="1354000"/>
            <a:ext cx="4313513" cy="513903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See the source image">
            <a:extLst>
              <a:ext uri="{FF2B5EF4-FFF2-40B4-BE49-F238E27FC236}">
                <a16:creationId xmlns:a16="http://schemas.microsoft.com/office/drawing/2014/main" id="{08FE86F6-9B68-4274-BECC-309BD7010FE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7224" r="12201"/>
          <a:stretch/>
        </p:blipFill>
        <p:spPr bwMode="auto">
          <a:xfrm>
            <a:off x="1396019" y="809447"/>
            <a:ext cx="8430141" cy="5475320"/>
          </a:xfrm>
          <a:prstGeom prst="rect">
            <a:avLst/>
          </a:prstGeom>
          <a:noFill/>
          <a:extLst>
            <a:ext uri="{909E8E84-426E-40DD-AFC4-6F175D3DCCD1}">
              <a14:hiddenFill xmlns:a14="http://schemas.microsoft.com/office/drawing/2010/main">
                <a:solidFill>
                  <a:srgbClr val="FFFFFF"/>
                </a:solidFill>
              </a14:hiddenFill>
            </a:ext>
          </a:extLst>
        </p:spPr>
      </p:pic>
      <p:sp>
        <p:nvSpPr>
          <p:cNvPr id="18" name="Slide Number Placeholder 4">
            <a:extLst>
              <a:ext uri="{FF2B5EF4-FFF2-40B4-BE49-F238E27FC236}">
                <a16:creationId xmlns:a16="http://schemas.microsoft.com/office/drawing/2014/main" id="{7A822AF5-C2C0-48A4-A647-796305B3F869}"/>
              </a:ext>
            </a:extLst>
          </p:cNvPr>
          <p:cNvSpPr txBox="1">
            <a:spLocks/>
          </p:cNvSpPr>
          <p:nvPr/>
        </p:nvSpPr>
        <p:spPr>
          <a:xfrm>
            <a:off x="9249509" y="639127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7</a:t>
            </a:fld>
            <a:endParaRPr lang="en-GB"/>
          </a:p>
        </p:txBody>
      </p:sp>
    </p:spTree>
    <p:extLst>
      <p:ext uri="{BB962C8B-B14F-4D97-AF65-F5344CB8AC3E}">
        <p14:creationId xmlns:p14="http://schemas.microsoft.com/office/powerpoint/2010/main" val="982744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4F173BA-2D6B-48F5-8649-78EA0AB0423E}"/>
              </a:ext>
            </a:extLst>
          </p:cNvPr>
          <p:cNvPicPr>
            <a:picLocks noChangeAspect="1"/>
          </p:cNvPicPr>
          <p:nvPr/>
        </p:nvPicPr>
        <p:blipFill rotWithShape="1">
          <a:blip r:embed="rId2"/>
          <a:srcRect l="3328" t="65781" r="7515" b="1146"/>
          <a:stretch/>
        </p:blipFill>
        <p:spPr>
          <a:xfrm>
            <a:off x="360218" y="1226127"/>
            <a:ext cx="10373442" cy="2170976"/>
          </a:xfrm>
          <a:prstGeom prst="rect">
            <a:avLst/>
          </a:prstGeom>
        </p:spPr>
      </p:pic>
      <p:pic>
        <p:nvPicPr>
          <p:cNvPr id="5" name="Picture 4">
            <a:extLst>
              <a:ext uri="{FF2B5EF4-FFF2-40B4-BE49-F238E27FC236}">
                <a16:creationId xmlns:a16="http://schemas.microsoft.com/office/drawing/2014/main" id="{F7622BF7-8CE7-4884-9756-6500C55F521E}"/>
              </a:ext>
            </a:extLst>
          </p:cNvPr>
          <p:cNvPicPr>
            <a:picLocks noChangeAspect="1"/>
          </p:cNvPicPr>
          <p:nvPr/>
        </p:nvPicPr>
        <p:blipFill rotWithShape="1">
          <a:blip r:embed="rId2"/>
          <a:srcRect l="3328" t="13007" r="7515" b="44026"/>
          <a:stretch/>
        </p:blipFill>
        <p:spPr>
          <a:xfrm>
            <a:off x="360218" y="3397102"/>
            <a:ext cx="10373442" cy="2820473"/>
          </a:xfrm>
          <a:prstGeom prst="rect">
            <a:avLst/>
          </a:prstGeom>
        </p:spPr>
      </p:pic>
      <p:sp>
        <p:nvSpPr>
          <p:cNvPr id="6" name="Title 2">
            <a:extLst>
              <a:ext uri="{FF2B5EF4-FFF2-40B4-BE49-F238E27FC236}">
                <a16:creationId xmlns:a16="http://schemas.microsoft.com/office/drawing/2014/main" id="{37600262-0DD9-414B-A15D-A7F52681D9ED}"/>
              </a:ext>
            </a:extLst>
          </p:cNvPr>
          <p:cNvSpPr>
            <a:spLocks noGrp="1"/>
          </p:cNvSpPr>
          <p:nvPr>
            <p:ph type="title"/>
          </p:nvPr>
        </p:nvSpPr>
        <p:spPr>
          <a:xfrm>
            <a:off x="254000" y="316117"/>
            <a:ext cx="9814791" cy="736310"/>
          </a:xfrm>
        </p:spPr>
        <p:txBody>
          <a:bodyPr>
            <a:normAutofit/>
          </a:bodyPr>
          <a:lstStyle/>
          <a:p>
            <a:r>
              <a:rPr lang="en-GB" sz="3600" b="1" dirty="0"/>
              <a:t>Whole System Approach: Evolution not revolution….</a:t>
            </a:r>
          </a:p>
        </p:txBody>
      </p:sp>
      <p:sp>
        <p:nvSpPr>
          <p:cNvPr id="7" name="Rounded Rectangle 1">
            <a:extLst>
              <a:ext uri="{FF2B5EF4-FFF2-40B4-BE49-F238E27FC236}">
                <a16:creationId xmlns:a16="http://schemas.microsoft.com/office/drawing/2014/main" id="{88B3CEE5-D45D-4594-9EB3-31E40AD11226}"/>
              </a:ext>
            </a:extLst>
          </p:cNvPr>
          <p:cNvSpPr/>
          <p:nvPr/>
        </p:nvSpPr>
        <p:spPr>
          <a:xfrm>
            <a:off x="4026129" y="4388776"/>
            <a:ext cx="966355" cy="2002499"/>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Slide Number Placeholder 4">
            <a:extLst>
              <a:ext uri="{FF2B5EF4-FFF2-40B4-BE49-F238E27FC236}">
                <a16:creationId xmlns:a16="http://schemas.microsoft.com/office/drawing/2014/main" id="{8F6A29E0-4186-4CD2-A804-5401C42CED42}"/>
              </a:ext>
            </a:extLst>
          </p:cNvPr>
          <p:cNvSpPr txBox="1">
            <a:spLocks/>
          </p:cNvSpPr>
          <p:nvPr/>
        </p:nvSpPr>
        <p:spPr>
          <a:xfrm>
            <a:off x="9249509" y="639127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8</a:t>
            </a:fld>
            <a:endParaRPr lang="en-GB"/>
          </a:p>
        </p:txBody>
      </p:sp>
    </p:spTree>
    <p:extLst>
      <p:ext uri="{BB962C8B-B14F-4D97-AF65-F5344CB8AC3E}">
        <p14:creationId xmlns:p14="http://schemas.microsoft.com/office/powerpoint/2010/main" val="2780215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ounded Rectangle 10">
            <a:extLst>
              <a:ext uri="{FF2B5EF4-FFF2-40B4-BE49-F238E27FC236}">
                <a16:creationId xmlns:a16="http://schemas.microsoft.com/office/drawing/2014/main" id="{9CE35E1C-9B9C-4F56-B176-01704D8FA2A2}"/>
              </a:ext>
            </a:extLst>
          </p:cNvPr>
          <p:cNvSpPr/>
          <p:nvPr/>
        </p:nvSpPr>
        <p:spPr>
          <a:xfrm>
            <a:off x="301336" y="1298864"/>
            <a:ext cx="10647652" cy="4407621"/>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2" descr="800px-Tricoloring">
            <a:extLst>
              <a:ext uri="{FF2B5EF4-FFF2-40B4-BE49-F238E27FC236}">
                <a16:creationId xmlns:a16="http://schemas.microsoft.com/office/drawing/2014/main" id="{4781EADF-B2DE-4DF9-98C8-0462C8ED2A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5279" y="1386284"/>
            <a:ext cx="4206475" cy="4208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 Box 10">
            <a:extLst>
              <a:ext uri="{FF2B5EF4-FFF2-40B4-BE49-F238E27FC236}">
                <a16:creationId xmlns:a16="http://schemas.microsoft.com/office/drawing/2014/main" id="{1EC806AF-2189-471F-998A-6D64C1C27F6C}"/>
              </a:ext>
            </a:extLst>
          </p:cNvPr>
          <p:cNvSpPr txBox="1">
            <a:spLocks noChangeArrowheads="1"/>
          </p:cNvSpPr>
          <p:nvPr/>
        </p:nvSpPr>
        <p:spPr bwMode="auto">
          <a:xfrm>
            <a:off x="8523651" y="3429505"/>
            <a:ext cx="1554163" cy="461963"/>
          </a:xfrm>
          <a:prstGeom prst="rect">
            <a:avLst/>
          </a:prstGeom>
          <a:noFill/>
          <a:ln w="9525">
            <a:noFill/>
            <a:miter lim="800000"/>
            <a:headEnd/>
            <a:tailEnd/>
          </a:ln>
          <a:effectLst/>
        </p:spPr>
        <p:txBody>
          <a:bodyPr>
            <a:spAutoFit/>
          </a:bodyPr>
          <a:lstStyle/>
          <a:p>
            <a:pPr algn="ctr">
              <a:spcBef>
                <a:spcPct val="50000"/>
              </a:spcBef>
              <a:defRPr/>
            </a:pPr>
            <a:r>
              <a:rPr lang="en-GB" sz="2400" b="1">
                <a:solidFill>
                  <a:srgbClr val="FF3300"/>
                </a:solidFill>
                <a:effectLst>
                  <a:outerShdw blurRad="38100" dist="38100" dir="2700000" algn="tl">
                    <a:srgbClr val="C0C0C0"/>
                  </a:outerShdw>
                </a:effectLst>
                <a:ea typeface="MS PGothic" pitchFamily="34" charset="-128"/>
              </a:rPr>
              <a:t>Research</a:t>
            </a:r>
          </a:p>
        </p:txBody>
      </p:sp>
      <p:sp>
        <p:nvSpPr>
          <p:cNvPr id="21" name="Text Box 8">
            <a:extLst>
              <a:ext uri="{FF2B5EF4-FFF2-40B4-BE49-F238E27FC236}">
                <a16:creationId xmlns:a16="http://schemas.microsoft.com/office/drawing/2014/main" id="{D461B163-EB4D-4E68-BF02-B5D6842FED46}"/>
              </a:ext>
            </a:extLst>
          </p:cNvPr>
          <p:cNvSpPr txBox="1">
            <a:spLocks noChangeArrowheads="1"/>
          </p:cNvSpPr>
          <p:nvPr/>
        </p:nvSpPr>
        <p:spPr bwMode="auto">
          <a:xfrm>
            <a:off x="8118839" y="1457535"/>
            <a:ext cx="2427933" cy="461665"/>
          </a:xfrm>
          <a:prstGeom prst="rect">
            <a:avLst/>
          </a:prstGeom>
          <a:noFill/>
          <a:ln w="9525">
            <a:noFill/>
            <a:miter lim="800000"/>
            <a:headEnd/>
            <a:tailEnd/>
          </a:ln>
          <a:effectLst/>
        </p:spPr>
        <p:txBody>
          <a:bodyPr wrap="square">
            <a:spAutoFit/>
          </a:bodyPr>
          <a:lstStyle/>
          <a:p>
            <a:pPr algn="ctr">
              <a:spcBef>
                <a:spcPct val="50000"/>
              </a:spcBef>
              <a:defRPr/>
            </a:pPr>
            <a:r>
              <a:rPr lang="en-GB" sz="2400" b="1">
                <a:solidFill>
                  <a:srgbClr val="000066"/>
                </a:solidFill>
                <a:effectLst>
                  <a:outerShdw blurRad="38100" dist="38100" dir="2700000" algn="tl">
                    <a:srgbClr val="C0C0C0"/>
                  </a:outerShdw>
                </a:effectLst>
                <a:ea typeface="MS PGothic" pitchFamily="34" charset="-128"/>
              </a:rPr>
              <a:t>Policy</a:t>
            </a:r>
          </a:p>
        </p:txBody>
      </p:sp>
      <p:sp>
        <p:nvSpPr>
          <p:cNvPr id="22" name="Text Box 9">
            <a:extLst>
              <a:ext uri="{FF2B5EF4-FFF2-40B4-BE49-F238E27FC236}">
                <a16:creationId xmlns:a16="http://schemas.microsoft.com/office/drawing/2014/main" id="{07E79808-6F0C-4452-A11F-F75750DC5FC4}"/>
              </a:ext>
            </a:extLst>
          </p:cNvPr>
          <p:cNvSpPr txBox="1">
            <a:spLocks noChangeArrowheads="1"/>
          </p:cNvSpPr>
          <p:nvPr/>
        </p:nvSpPr>
        <p:spPr bwMode="auto">
          <a:xfrm>
            <a:off x="769647" y="3566175"/>
            <a:ext cx="2598737" cy="461963"/>
          </a:xfrm>
          <a:prstGeom prst="rect">
            <a:avLst/>
          </a:prstGeom>
          <a:noFill/>
          <a:ln w="9525">
            <a:noFill/>
            <a:miter lim="800000"/>
            <a:headEnd/>
            <a:tailEnd/>
          </a:ln>
          <a:effectLst/>
        </p:spPr>
        <p:txBody>
          <a:bodyPr>
            <a:spAutoFit/>
          </a:bodyPr>
          <a:lstStyle/>
          <a:p>
            <a:pPr algn="ctr">
              <a:spcBef>
                <a:spcPct val="50000"/>
              </a:spcBef>
              <a:defRPr/>
            </a:pPr>
            <a:r>
              <a:rPr lang="en-GB" sz="2400" b="1">
                <a:solidFill>
                  <a:schemeClr val="accent6">
                    <a:lumMod val="50000"/>
                  </a:schemeClr>
                </a:solidFill>
                <a:effectLst>
                  <a:outerShdw blurRad="38100" dist="38100" dir="2700000" algn="tl">
                    <a:srgbClr val="C0C0C0"/>
                  </a:outerShdw>
                </a:effectLst>
                <a:ea typeface="MS PGothic" pitchFamily="34" charset="-128"/>
              </a:rPr>
              <a:t>Clinical</a:t>
            </a:r>
          </a:p>
        </p:txBody>
      </p:sp>
      <p:sp>
        <p:nvSpPr>
          <p:cNvPr id="23" name="Rectangle 22">
            <a:extLst>
              <a:ext uri="{FF2B5EF4-FFF2-40B4-BE49-F238E27FC236}">
                <a16:creationId xmlns:a16="http://schemas.microsoft.com/office/drawing/2014/main" id="{A04BE611-6C9C-4D82-A622-09D62FB94FAC}"/>
              </a:ext>
            </a:extLst>
          </p:cNvPr>
          <p:cNvSpPr/>
          <p:nvPr/>
        </p:nvSpPr>
        <p:spPr>
          <a:xfrm>
            <a:off x="825427" y="4028138"/>
            <a:ext cx="2592388" cy="1323439"/>
          </a:xfrm>
          <a:prstGeom prst="rect">
            <a:avLst/>
          </a:prstGeom>
        </p:spPr>
        <p:txBody>
          <a:bodyPr>
            <a:spAutoFit/>
          </a:bodyPr>
          <a:lstStyle/>
          <a:p>
            <a:pPr algn="ctr">
              <a:spcBef>
                <a:spcPct val="50000"/>
              </a:spcBef>
              <a:defRPr/>
            </a:pPr>
            <a:r>
              <a:rPr lang="en-GB" sz="2000" b="1" dirty="0">
                <a:solidFill>
                  <a:schemeClr val="accent6">
                    <a:lumMod val="50000"/>
                  </a:schemeClr>
                </a:solidFill>
                <a:effectLst>
                  <a:outerShdw blurRad="38100" dist="38100" dir="2700000" algn="tl">
                    <a:srgbClr val="C0C0C0"/>
                  </a:outerShdw>
                </a:effectLst>
                <a:ea typeface="MS PGothic" pitchFamily="34" charset="-128"/>
              </a:rPr>
              <a:t>MCN network</a:t>
            </a:r>
          </a:p>
          <a:p>
            <a:pPr algn="ctr">
              <a:spcBef>
                <a:spcPct val="50000"/>
              </a:spcBef>
              <a:defRPr/>
            </a:pPr>
            <a:r>
              <a:rPr lang="en-GB" sz="2000" b="1" dirty="0">
                <a:solidFill>
                  <a:schemeClr val="accent6">
                    <a:lumMod val="50000"/>
                  </a:schemeClr>
                </a:solidFill>
                <a:effectLst>
                  <a:outerShdw blurRad="38100" dist="38100" dir="2700000" algn="tl">
                    <a:srgbClr val="C0C0C0"/>
                  </a:outerShdw>
                </a:effectLst>
                <a:ea typeface="MS PGothic" pitchFamily="34" charset="-128"/>
              </a:rPr>
              <a:t>Type 1 leads network</a:t>
            </a:r>
          </a:p>
          <a:p>
            <a:pPr algn="ctr">
              <a:spcBef>
                <a:spcPct val="50000"/>
              </a:spcBef>
              <a:defRPr/>
            </a:pPr>
            <a:r>
              <a:rPr lang="en-GB" sz="2000" b="1" dirty="0">
                <a:solidFill>
                  <a:schemeClr val="accent6">
                    <a:lumMod val="50000"/>
                  </a:schemeClr>
                </a:solidFill>
                <a:effectLst>
                  <a:outerShdw blurRad="38100" dist="38100" dir="2700000" algn="tl">
                    <a:srgbClr val="C0C0C0"/>
                  </a:outerShdw>
                </a:effectLst>
                <a:ea typeface="MS PGothic" pitchFamily="34" charset="-128"/>
              </a:rPr>
              <a:t>SCI-diabetes</a:t>
            </a:r>
          </a:p>
        </p:txBody>
      </p:sp>
      <p:sp>
        <p:nvSpPr>
          <p:cNvPr id="24" name="Rectangle 23">
            <a:extLst>
              <a:ext uri="{FF2B5EF4-FFF2-40B4-BE49-F238E27FC236}">
                <a16:creationId xmlns:a16="http://schemas.microsoft.com/office/drawing/2014/main" id="{C1A8B1A0-2878-4B21-9024-3F48E58AA952}"/>
              </a:ext>
            </a:extLst>
          </p:cNvPr>
          <p:cNvSpPr/>
          <p:nvPr/>
        </p:nvSpPr>
        <p:spPr>
          <a:xfrm>
            <a:off x="8118839" y="3859718"/>
            <a:ext cx="2592387" cy="1323439"/>
          </a:xfrm>
          <a:prstGeom prst="rect">
            <a:avLst/>
          </a:prstGeom>
        </p:spPr>
        <p:txBody>
          <a:bodyPr>
            <a:spAutoFit/>
          </a:bodyPr>
          <a:lstStyle/>
          <a:p>
            <a:pPr algn="ctr">
              <a:spcBef>
                <a:spcPct val="50000"/>
              </a:spcBef>
              <a:defRPr/>
            </a:pPr>
            <a:r>
              <a:rPr lang="en-GB" sz="2000" b="1">
                <a:solidFill>
                  <a:srgbClr val="FF0000"/>
                </a:solidFill>
                <a:effectLst>
                  <a:outerShdw blurRad="38100" dist="38100" dir="2700000" algn="tl">
                    <a:srgbClr val="C0C0C0"/>
                  </a:outerShdw>
                </a:effectLst>
                <a:ea typeface="MS PGothic" pitchFamily="34" charset="-128"/>
              </a:rPr>
              <a:t>NRS Diabetes Network</a:t>
            </a:r>
          </a:p>
          <a:p>
            <a:pPr algn="ctr">
              <a:spcBef>
                <a:spcPct val="50000"/>
              </a:spcBef>
              <a:defRPr/>
            </a:pPr>
            <a:r>
              <a:rPr lang="en-GB" sz="2000" b="1">
                <a:solidFill>
                  <a:srgbClr val="FF0000"/>
                </a:solidFill>
                <a:effectLst>
                  <a:outerShdw blurRad="38100" dist="38100" dir="2700000" algn="tl">
                    <a:srgbClr val="C0C0C0"/>
                  </a:outerShdw>
                </a:effectLst>
                <a:ea typeface="MS PGothic" pitchFamily="34" charset="-128"/>
              </a:rPr>
              <a:t>Epidemiology Group</a:t>
            </a:r>
          </a:p>
          <a:p>
            <a:pPr algn="ctr">
              <a:spcBef>
                <a:spcPct val="50000"/>
              </a:spcBef>
              <a:defRPr/>
            </a:pPr>
            <a:r>
              <a:rPr lang="en-GB" sz="2000" b="1">
                <a:solidFill>
                  <a:srgbClr val="FF0000"/>
                </a:solidFill>
                <a:effectLst>
                  <a:outerShdw blurRad="38100" dist="38100" dir="2700000" algn="tl">
                    <a:srgbClr val="C0C0C0"/>
                  </a:outerShdw>
                </a:effectLst>
                <a:ea typeface="MS PGothic" pitchFamily="34" charset="-128"/>
              </a:rPr>
              <a:t>SSGCYAD</a:t>
            </a:r>
          </a:p>
        </p:txBody>
      </p:sp>
      <p:sp>
        <p:nvSpPr>
          <p:cNvPr id="25" name="Rectangle 24">
            <a:extLst>
              <a:ext uri="{FF2B5EF4-FFF2-40B4-BE49-F238E27FC236}">
                <a16:creationId xmlns:a16="http://schemas.microsoft.com/office/drawing/2014/main" id="{4287791C-ECF6-431D-B6A9-7768A0DFF15A}"/>
              </a:ext>
            </a:extLst>
          </p:cNvPr>
          <p:cNvSpPr/>
          <p:nvPr/>
        </p:nvSpPr>
        <p:spPr>
          <a:xfrm>
            <a:off x="7611268" y="1919498"/>
            <a:ext cx="3324225" cy="1323975"/>
          </a:xfrm>
          <a:prstGeom prst="rect">
            <a:avLst/>
          </a:prstGeom>
        </p:spPr>
        <p:txBody>
          <a:bodyPr>
            <a:spAutoFit/>
          </a:bodyPr>
          <a:lstStyle/>
          <a:p>
            <a:pPr algn="ctr">
              <a:spcBef>
                <a:spcPct val="50000"/>
              </a:spcBef>
              <a:defRPr/>
            </a:pPr>
            <a:r>
              <a:rPr lang="en-GB" sz="2000" b="1">
                <a:solidFill>
                  <a:schemeClr val="tx2"/>
                </a:solidFill>
                <a:effectLst>
                  <a:outerShdw blurRad="38100" dist="38100" dir="2700000" algn="tl">
                    <a:srgbClr val="C0C0C0"/>
                  </a:outerShdw>
                </a:effectLst>
                <a:ea typeface="MS PGothic" pitchFamily="34" charset="-128"/>
              </a:rPr>
              <a:t>Scottish Diabetes Group</a:t>
            </a:r>
          </a:p>
          <a:p>
            <a:pPr algn="ctr">
              <a:spcBef>
                <a:spcPct val="50000"/>
              </a:spcBef>
              <a:defRPr/>
            </a:pPr>
            <a:r>
              <a:rPr lang="en-GB" sz="2000" b="1">
                <a:solidFill>
                  <a:schemeClr val="tx2"/>
                </a:solidFill>
                <a:effectLst>
                  <a:outerShdw blurRad="38100" dist="38100" dir="2700000" algn="tl">
                    <a:srgbClr val="C0C0C0"/>
                  </a:outerShdw>
                </a:effectLst>
                <a:ea typeface="MS PGothic" pitchFamily="34" charset="-128"/>
              </a:rPr>
              <a:t>Diabetes Improvement Plan</a:t>
            </a:r>
          </a:p>
          <a:p>
            <a:pPr algn="ctr">
              <a:spcBef>
                <a:spcPct val="50000"/>
              </a:spcBef>
              <a:defRPr/>
            </a:pPr>
            <a:r>
              <a:rPr lang="en-GB" sz="2000" b="1">
                <a:solidFill>
                  <a:schemeClr val="tx2"/>
                </a:solidFill>
                <a:effectLst>
                  <a:outerShdw blurRad="38100" dist="38100" dir="2700000" algn="tl">
                    <a:srgbClr val="C0C0C0"/>
                  </a:outerShdw>
                </a:effectLst>
                <a:ea typeface="MS PGothic" pitchFamily="34" charset="-128"/>
              </a:rPr>
              <a:t>Diabetes Scotland/JDRF</a:t>
            </a:r>
          </a:p>
        </p:txBody>
      </p:sp>
      <p:sp>
        <p:nvSpPr>
          <p:cNvPr id="26" name="TextBox 25">
            <a:extLst>
              <a:ext uri="{FF2B5EF4-FFF2-40B4-BE49-F238E27FC236}">
                <a16:creationId xmlns:a16="http://schemas.microsoft.com/office/drawing/2014/main" id="{DD64C485-16EC-48B2-9920-2D3D771F164A}"/>
              </a:ext>
            </a:extLst>
          </p:cNvPr>
          <p:cNvSpPr txBox="1"/>
          <p:nvPr/>
        </p:nvSpPr>
        <p:spPr>
          <a:xfrm>
            <a:off x="836740" y="194305"/>
            <a:ext cx="8244916" cy="830997"/>
          </a:xfrm>
          <a:prstGeom prst="rect">
            <a:avLst/>
          </a:prstGeom>
          <a:noFill/>
        </p:spPr>
        <p:txBody>
          <a:bodyPr wrap="square" rtlCol="0">
            <a:spAutoFit/>
          </a:bodyPr>
          <a:lstStyle/>
          <a:p>
            <a:pPr algn="ctr"/>
            <a:r>
              <a:rPr lang="en-GB" sz="4800" dirty="0"/>
              <a:t>Developing the Infrastructure</a:t>
            </a:r>
          </a:p>
        </p:txBody>
      </p:sp>
      <p:sp>
        <p:nvSpPr>
          <p:cNvPr id="27" name="Text Box 8">
            <a:extLst>
              <a:ext uri="{FF2B5EF4-FFF2-40B4-BE49-F238E27FC236}">
                <a16:creationId xmlns:a16="http://schemas.microsoft.com/office/drawing/2014/main" id="{2C9A754F-9498-4372-8C3A-E31F5F0DCCEB}"/>
              </a:ext>
            </a:extLst>
          </p:cNvPr>
          <p:cNvSpPr txBox="1">
            <a:spLocks noChangeArrowheads="1"/>
          </p:cNvSpPr>
          <p:nvPr/>
        </p:nvSpPr>
        <p:spPr bwMode="auto">
          <a:xfrm>
            <a:off x="825427" y="1422846"/>
            <a:ext cx="2427933" cy="461665"/>
          </a:xfrm>
          <a:prstGeom prst="rect">
            <a:avLst/>
          </a:prstGeom>
          <a:noFill/>
          <a:ln w="9525">
            <a:noFill/>
            <a:miter lim="800000"/>
            <a:headEnd/>
            <a:tailEnd/>
          </a:ln>
          <a:effectLst/>
        </p:spPr>
        <p:txBody>
          <a:bodyPr wrap="square">
            <a:spAutoFit/>
          </a:bodyPr>
          <a:lstStyle/>
          <a:p>
            <a:pPr algn="ctr">
              <a:spcBef>
                <a:spcPct val="50000"/>
              </a:spcBef>
              <a:defRPr/>
            </a:pPr>
            <a:r>
              <a:rPr lang="en-GB" sz="2400" b="1">
                <a:solidFill>
                  <a:srgbClr val="000066"/>
                </a:solidFill>
                <a:effectLst>
                  <a:outerShdw blurRad="38100" dist="38100" dir="2700000" algn="tl">
                    <a:srgbClr val="C0C0C0"/>
                  </a:outerShdw>
                </a:effectLst>
                <a:ea typeface="MS PGothic" pitchFamily="34" charset="-128"/>
              </a:rPr>
              <a:t>National</a:t>
            </a:r>
          </a:p>
        </p:txBody>
      </p:sp>
      <p:sp>
        <p:nvSpPr>
          <p:cNvPr id="28" name="Rectangle 27">
            <a:extLst>
              <a:ext uri="{FF2B5EF4-FFF2-40B4-BE49-F238E27FC236}">
                <a16:creationId xmlns:a16="http://schemas.microsoft.com/office/drawing/2014/main" id="{8115FF19-CBC6-4F6D-BF1F-A283EC071B12}"/>
              </a:ext>
            </a:extLst>
          </p:cNvPr>
          <p:cNvSpPr/>
          <p:nvPr/>
        </p:nvSpPr>
        <p:spPr>
          <a:xfrm>
            <a:off x="406904" y="1859143"/>
            <a:ext cx="3324225" cy="1323975"/>
          </a:xfrm>
          <a:prstGeom prst="rect">
            <a:avLst/>
          </a:prstGeom>
        </p:spPr>
        <p:txBody>
          <a:bodyPr>
            <a:spAutoFit/>
          </a:bodyPr>
          <a:lstStyle/>
          <a:p>
            <a:pPr algn="ctr">
              <a:spcBef>
                <a:spcPct val="50000"/>
              </a:spcBef>
              <a:defRPr/>
            </a:pPr>
            <a:r>
              <a:rPr lang="en-GB" sz="2000" b="1">
                <a:solidFill>
                  <a:schemeClr val="tx2"/>
                </a:solidFill>
                <a:effectLst>
                  <a:outerShdw blurRad="38100" dist="38100" dir="2700000" algn="tl">
                    <a:srgbClr val="C0C0C0"/>
                  </a:outerShdw>
                </a:effectLst>
                <a:ea typeface="MS PGothic" pitchFamily="34" charset="-128"/>
              </a:rPr>
              <a:t>SHTG</a:t>
            </a:r>
          </a:p>
          <a:p>
            <a:pPr algn="ctr">
              <a:spcBef>
                <a:spcPct val="50000"/>
              </a:spcBef>
              <a:defRPr/>
            </a:pPr>
            <a:r>
              <a:rPr lang="en-GB" sz="2000" b="1">
                <a:solidFill>
                  <a:schemeClr val="tx2"/>
                </a:solidFill>
                <a:effectLst>
                  <a:outerShdw blurRad="38100" dist="38100" dir="2700000" algn="tl">
                    <a:srgbClr val="C0C0C0"/>
                  </a:outerShdw>
                </a:effectLst>
                <a:ea typeface="MS PGothic" pitchFamily="34" charset="-128"/>
              </a:rPr>
              <a:t>NSS Procurement</a:t>
            </a:r>
          </a:p>
          <a:p>
            <a:pPr algn="ctr">
              <a:spcBef>
                <a:spcPct val="50000"/>
              </a:spcBef>
              <a:defRPr/>
            </a:pPr>
            <a:r>
              <a:rPr lang="en-GB" sz="2000" b="1">
                <a:solidFill>
                  <a:schemeClr val="tx2"/>
                </a:solidFill>
                <a:effectLst>
                  <a:outerShdw blurRad="38100" dist="38100" dir="2700000" algn="tl">
                    <a:srgbClr val="C0C0C0"/>
                  </a:outerShdw>
                </a:effectLst>
                <a:ea typeface="MS PGothic" pitchFamily="34" charset="-128"/>
              </a:rPr>
              <a:t>Scottish Government</a:t>
            </a:r>
          </a:p>
        </p:txBody>
      </p:sp>
      <p:sp>
        <p:nvSpPr>
          <p:cNvPr id="29" name="TextBox 28">
            <a:extLst>
              <a:ext uri="{FF2B5EF4-FFF2-40B4-BE49-F238E27FC236}">
                <a16:creationId xmlns:a16="http://schemas.microsoft.com/office/drawing/2014/main" id="{A2F204E8-B08E-439C-9E0C-626A4B6D62E0}"/>
              </a:ext>
            </a:extLst>
          </p:cNvPr>
          <p:cNvSpPr txBox="1"/>
          <p:nvPr/>
        </p:nvSpPr>
        <p:spPr>
          <a:xfrm>
            <a:off x="3253360" y="5173358"/>
            <a:ext cx="4716467" cy="400110"/>
          </a:xfrm>
          <a:prstGeom prst="rect">
            <a:avLst/>
          </a:prstGeom>
          <a:noFill/>
        </p:spPr>
        <p:txBody>
          <a:bodyPr wrap="square" rtlCol="0">
            <a:spAutoFit/>
          </a:bodyPr>
          <a:lstStyle/>
          <a:p>
            <a:pPr algn="ctr"/>
            <a:r>
              <a:rPr lang="en-GB" sz="2000" b="1">
                <a:effectLst>
                  <a:outerShdw blurRad="38100" dist="38100" dir="2700000" algn="tl">
                    <a:srgbClr val="000000">
                      <a:alpha val="43137"/>
                    </a:srgbClr>
                  </a:outerShdw>
                </a:effectLst>
              </a:rPr>
              <a:t>Individual with T1DM/family/carers</a:t>
            </a:r>
          </a:p>
        </p:txBody>
      </p:sp>
      <p:sp>
        <p:nvSpPr>
          <p:cNvPr id="30" name="Right Arrow 15">
            <a:extLst>
              <a:ext uri="{FF2B5EF4-FFF2-40B4-BE49-F238E27FC236}">
                <a16:creationId xmlns:a16="http://schemas.microsoft.com/office/drawing/2014/main" id="{F289C2F3-9664-4AB5-B3BF-10AB87939FBA}"/>
              </a:ext>
            </a:extLst>
          </p:cNvPr>
          <p:cNvSpPr/>
          <p:nvPr/>
        </p:nvSpPr>
        <p:spPr>
          <a:xfrm rot="16200000">
            <a:off x="4764666" y="4030837"/>
            <a:ext cx="1567701" cy="493142"/>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Slide Number Placeholder 16">
            <a:extLst>
              <a:ext uri="{FF2B5EF4-FFF2-40B4-BE49-F238E27FC236}">
                <a16:creationId xmlns:a16="http://schemas.microsoft.com/office/drawing/2014/main" id="{E969F25D-5D03-4AF5-A548-953824BA9D75}"/>
              </a:ext>
            </a:extLst>
          </p:cNvPr>
          <p:cNvSpPr txBox="1">
            <a:spLocks/>
          </p:cNvSpPr>
          <p:nvPr/>
        </p:nvSpPr>
        <p:spPr>
          <a:xfrm>
            <a:off x="9249509" y="639127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9</a:t>
            </a:fld>
            <a:endParaRPr lang="en-GB"/>
          </a:p>
        </p:txBody>
      </p:sp>
    </p:spTree>
    <p:extLst>
      <p:ext uri="{BB962C8B-B14F-4D97-AF65-F5344CB8AC3E}">
        <p14:creationId xmlns:p14="http://schemas.microsoft.com/office/powerpoint/2010/main" val="401595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7" grpId="0"/>
      <p:bldP spid="28" grpId="0"/>
      <p:bldP spid="29" grpId="0"/>
      <p:bldP spid="3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What You Need to Know about Diabetes and the Coronavirus | diaTribe">
            <a:extLst>
              <a:ext uri="{FF2B5EF4-FFF2-40B4-BE49-F238E27FC236}">
                <a16:creationId xmlns:a16="http://schemas.microsoft.com/office/drawing/2014/main" id="{1157105A-6F46-46B4-BA7A-F6C67114F1BB}"/>
              </a:ext>
            </a:extLst>
          </p:cNvPr>
          <p:cNvPicPr>
            <a:picLocks noChangeAspect="1" noChangeArrowheads="1"/>
          </p:cNvPicPr>
          <p:nvPr/>
        </p:nvPicPr>
        <p:blipFill rotWithShape="1">
          <a:blip r:embed="rId2" cstate="print"/>
          <a:srcRect t="11182"/>
          <a:stretch/>
        </p:blipFill>
        <p:spPr bwMode="auto">
          <a:xfrm>
            <a:off x="378735" y="1173137"/>
            <a:ext cx="5206928" cy="3496342"/>
          </a:xfrm>
          <a:prstGeom prst="rect">
            <a:avLst/>
          </a:prstGeom>
          <a:noFill/>
        </p:spPr>
      </p:pic>
      <p:pic>
        <p:nvPicPr>
          <p:cNvPr id="5" name="Picture 4" descr="Type 2 diabetics are TWICE as likely to die from Covid-19, new ...">
            <a:extLst>
              <a:ext uri="{FF2B5EF4-FFF2-40B4-BE49-F238E27FC236}">
                <a16:creationId xmlns:a16="http://schemas.microsoft.com/office/drawing/2014/main" id="{F6EA5190-84AC-443B-89AE-3A43D70499DB}"/>
              </a:ext>
            </a:extLst>
          </p:cNvPr>
          <p:cNvPicPr>
            <a:picLocks noChangeAspect="1" noChangeArrowheads="1"/>
          </p:cNvPicPr>
          <p:nvPr/>
        </p:nvPicPr>
        <p:blipFill>
          <a:blip r:embed="rId3" cstate="print"/>
          <a:srcRect/>
          <a:stretch>
            <a:fillRect/>
          </a:stretch>
        </p:blipFill>
        <p:spPr bwMode="auto">
          <a:xfrm>
            <a:off x="1497075" y="1233601"/>
            <a:ext cx="4842163" cy="4439897"/>
          </a:xfrm>
          <a:prstGeom prst="rect">
            <a:avLst/>
          </a:prstGeom>
          <a:noFill/>
        </p:spPr>
      </p:pic>
      <p:pic>
        <p:nvPicPr>
          <p:cNvPr id="6" name="Picture 5">
            <a:extLst>
              <a:ext uri="{FF2B5EF4-FFF2-40B4-BE49-F238E27FC236}">
                <a16:creationId xmlns:a16="http://schemas.microsoft.com/office/drawing/2014/main" id="{4F9607A0-A87A-46DE-8E8C-4B088B35A606}"/>
              </a:ext>
            </a:extLst>
          </p:cNvPr>
          <p:cNvPicPr>
            <a:picLocks noChangeAspect="1"/>
          </p:cNvPicPr>
          <p:nvPr/>
        </p:nvPicPr>
        <p:blipFill rotWithShape="1">
          <a:blip r:embed="rId4"/>
          <a:srcRect l="4725" t="11683" r="7076"/>
          <a:stretch/>
        </p:blipFill>
        <p:spPr>
          <a:xfrm>
            <a:off x="2197608" y="1574726"/>
            <a:ext cx="7073918" cy="3984410"/>
          </a:xfrm>
          <a:prstGeom prst="rect">
            <a:avLst/>
          </a:prstGeom>
          <a:ln>
            <a:solidFill>
              <a:schemeClr val="tx1"/>
            </a:solidFill>
          </a:ln>
        </p:spPr>
      </p:pic>
      <p:pic>
        <p:nvPicPr>
          <p:cNvPr id="7" name="Picture 6">
            <a:extLst>
              <a:ext uri="{FF2B5EF4-FFF2-40B4-BE49-F238E27FC236}">
                <a16:creationId xmlns:a16="http://schemas.microsoft.com/office/drawing/2014/main" id="{D38C85F4-691E-494F-8148-6845F69B31E1}"/>
              </a:ext>
            </a:extLst>
          </p:cNvPr>
          <p:cNvPicPr>
            <a:picLocks noChangeAspect="1"/>
          </p:cNvPicPr>
          <p:nvPr/>
        </p:nvPicPr>
        <p:blipFill rotWithShape="1">
          <a:blip r:embed="rId5"/>
          <a:srcRect l="113" t="16800" b="6273"/>
          <a:stretch/>
        </p:blipFill>
        <p:spPr>
          <a:xfrm>
            <a:off x="2689771" y="2072495"/>
            <a:ext cx="6631528" cy="3617712"/>
          </a:xfrm>
          <a:prstGeom prst="rect">
            <a:avLst/>
          </a:prstGeom>
          <a:ln>
            <a:solidFill>
              <a:schemeClr val="tx1"/>
            </a:solidFill>
          </a:ln>
        </p:spPr>
      </p:pic>
      <p:pic>
        <p:nvPicPr>
          <p:cNvPr id="8" name="Picture 7">
            <a:extLst>
              <a:ext uri="{FF2B5EF4-FFF2-40B4-BE49-F238E27FC236}">
                <a16:creationId xmlns:a16="http://schemas.microsoft.com/office/drawing/2014/main" id="{744F826A-5064-4A38-9F30-E23B9126DE2F}"/>
              </a:ext>
            </a:extLst>
          </p:cNvPr>
          <p:cNvPicPr>
            <a:picLocks noChangeAspect="1"/>
          </p:cNvPicPr>
          <p:nvPr/>
        </p:nvPicPr>
        <p:blipFill rotWithShape="1">
          <a:blip r:embed="rId6"/>
          <a:srcRect t="11364"/>
          <a:stretch/>
        </p:blipFill>
        <p:spPr>
          <a:xfrm>
            <a:off x="3195837" y="2363641"/>
            <a:ext cx="6776222" cy="3378485"/>
          </a:xfrm>
          <a:prstGeom prst="rect">
            <a:avLst/>
          </a:prstGeom>
          <a:ln>
            <a:solidFill>
              <a:schemeClr val="tx1"/>
            </a:solidFill>
          </a:ln>
        </p:spPr>
      </p:pic>
      <p:sp>
        <p:nvSpPr>
          <p:cNvPr id="9" name="TextBox 8">
            <a:extLst>
              <a:ext uri="{FF2B5EF4-FFF2-40B4-BE49-F238E27FC236}">
                <a16:creationId xmlns:a16="http://schemas.microsoft.com/office/drawing/2014/main" id="{68747435-7D16-48DA-930C-B8B1707273EB}"/>
              </a:ext>
            </a:extLst>
          </p:cNvPr>
          <p:cNvSpPr txBox="1"/>
          <p:nvPr/>
        </p:nvSpPr>
        <p:spPr>
          <a:xfrm>
            <a:off x="-268564" y="123728"/>
            <a:ext cx="9518073" cy="923330"/>
          </a:xfrm>
          <a:prstGeom prst="rect">
            <a:avLst/>
          </a:prstGeom>
          <a:noFill/>
        </p:spPr>
        <p:txBody>
          <a:bodyPr wrap="square" rtlCol="0">
            <a:spAutoFit/>
          </a:bodyPr>
          <a:lstStyle/>
          <a:p>
            <a:pPr algn="ctr"/>
            <a:r>
              <a:rPr lang="en-GB" sz="5400" dirty="0"/>
              <a:t>Impact of COVID</a:t>
            </a:r>
          </a:p>
        </p:txBody>
      </p:sp>
      <p:sp>
        <p:nvSpPr>
          <p:cNvPr id="10" name="TextBox 9">
            <a:extLst>
              <a:ext uri="{FF2B5EF4-FFF2-40B4-BE49-F238E27FC236}">
                <a16:creationId xmlns:a16="http://schemas.microsoft.com/office/drawing/2014/main" id="{77196F86-8DCD-48A7-9F21-0E0315474116}"/>
              </a:ext>
            </a:extLst>
          </p:cNvPr>
          <p:cNvSpPr txBox="1"/>
          <p:nvPr/>
        </p:nvSpPr>
        <p:spPr>
          <a:xfrm>
            <a:off x="199291" y="5875317"/>
            <a:ext cx="9518073" cy="830997"/>
          </a:xfrm>
          <a:prstGeom prst="rect">
            <a:avLst/>
          </a:prstGeom>
          <a:noFill/>
        </p:spPr>
        <p:txBody>
          <a:bodyPr wrap="square" rtlCol="0">
            <a:spAutoFit/>
          </a:bodyPr>
          <a:lstStyle/>
          <a:p>
            <a:pPr algn="ctr"/>
            <a:r>
              <a:rPr lang="en-GB" sz="4800" dirty="0">
                <a:solidFill>
                  <a:schemeClr val="bg1"/>
                </a:solidFill>
              </a:rPr>
              <a:t>Virtual Care: New norm</a:t>
            </a:r>
          </a:p>
        </p:txBody>
      </p:sp>
      <p:sp>
        <p:nvSpPr>
          <p:cNvPr id="11" name="Slide Number Placeholder 3">
            <a:extLst>
              <a:ext uri="{FF2B5EF4-FFF2-40B4-BE49-F238E27FC236}">
                <a16:creationId xmlns:a16="http://schemas.microsoft.com/office/drawing/2014/main" id="{DA03F569-A289-4B21-86F6-EEEED3B4C960}"/>
              </a:ext>
            </a:extLst>
          </p:cNvPr>
          <p:cNvSpPr txBox="1">
            <a:spLocks/>
          </p:cNvSpPr>
          <p:nvPr/>
        </p:nvSpPr>
        <p:spPr>
          <a:xfrm>
            <a:off x="9249509" y="639127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10</a:t>
            </a:fld>
            <a:endParaRPr lang="en-GB"/>
          </a:p>
        </p:txBody>
      </p:sp>
    </p:spTree>
    <p:extLst>
      <p:ext uri="{BB962C8B-B14F-4D97-AF65-F5344CB8AC3E}">
        <p14:creationId xmlns:p14="http://schemas.microsoft.com/office/powerpoint/2010/main" val="4166983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69D58AF-DEA1-489D-932F-86E8CD2E6BA6}"/>
              </a:ext>
            </a:extLst>
          </p:cNvPr>
          <p:cNvSpPr txBox="1"/>
          <p:nvPr/>
        </p:nvSpPr>
        <p:spPr>
          <a:xfrm>
            <a:off x="715596" y="858673"/>
            <a:ext cx="4162062" cy="830997"/>
          </a:xfrm>
          <a:prstGeom prst="rect">
            <a:avLst/>
          </a:prstGeom>
          <a:noFill/>
        </p:spPr>
        <p:txBody>
          <a:bodyPr wrap="square" rtlCol="0">
            <a:spAutoFit/>
          </a:bodyPr>
          <a:lstStyle/>
          <a:p>
            <a:r>
              <a:rPr lang="en-GB" sz="4800"/>
              <a:t>Challenges</a:t>
            </a:r>
          </a:p>
        </p:txBody>
      </p:sp>
      <p:sp>
        <p:nvSpPr>
          <p:cNvPr id="5" name="TextBox 4">
            <a:extLst>
              <a:ext uri="{FF2B5EF4-FFF2-40B4-BE49-F238E27FC236}">
                <a16:creationId xmlns:a16="http://schemas.microsoft.com/office/drawing/2014/main" id="{41D06804-453B-44BF-9EC0-52D167D73A91}"/>
              </a:ext>
            </a:extLst>
          </p:cNvPr>
          <p:cNvSpPr txBox="1"/>
          <p:nvPr/>
        </p:nvSpPr>
        <p:spPr>
          <a:xfrm>
            <a:off x="1772117" y="2148302"/>
            <a:ext cx="8977746" cy="3785652"/>
          </a:xfrm>
          <a:prstGeom prst="rect">
            <a:avLst/>
          </a:prstGeom>
          <a:noFill/>
        </p:spPr>
        <p:txBody>
          <a:bodyPr wrap="square" rtlCol="0">
            <a:spAutoFit/>
          </a:bodyPr>
          <a:lstStyle/>
          <a:p>
            <a:pPr marL="685800" indent="-685800">
              <a:buFont typeface="Arial" panose="020B0604020202020204" pitchFamily="34" charset="0"/>
              <a:buChar char="•"/>
            </a:pPr>
            <a:r>
              <a:rPr lang="en-GB" sz="4000"/>
              <a:t>Remotely accessing data</a:t>
            </a:r>
          </a:p>
          <a:p>
            <a:pPr marL="685800" indent="-685800">
              <a:buFont typeface="Arial" panose="020B0604020202020204" pitchFamily="34" charset="0"/>
              <a:buChar char="•"/>
            </a:pPr>
            <a:r>
              <a:rPr lang="en-GB" sz="4000"/>
              <a:t>Optimise diabetes control</a:t>
            </a:r>
          </a:p>
          <a:p>
            <a:pPr marL="685800" indent="-685800">
              <a:buFont typeface="Arial" panose="020B0604020202020204" pitchFamily="34" charset="0"/>
              <a:buChar char="•"/>
            </a:pPr>
            <a:r>
              <a:rPr lang="en-GB" sz="4000"/>
              <a:t>Rapidly evolving technology</a:t>
            </a:r>
          </a:p>
          <a:p>
            <a:pPr marL="685800" indent="-685800">
              <a:buFont typeface="Arial" panose="020B0604020202020204" pitchFamily="34" charset="0"/>
              <a:buChar char="•"/>
            </a:pPr>
            <a:r>
              <a:rPr lang="en-GB" sz="4000"/>
              <a:t>Variable availability</a:t>
            </a:r>
          </a:p>
          <a:p>
            <a:pPr marL="685800" indent="-685800">
              <a:buFont typeface="Arial" panose="020B0604020202020204" pitchFamily="34" charset="0"/>
              <a:buChar char="•"/>
            </a:pPr>
            <a:r>
              <a:rPr lang="en-GB" sz="4000"/>
              <a:t>Staff expertise</a:t>
            </a:r>
          </a:p>
          <a:p>
            <a:pPr marL="685800" indent="-685800">
              <a:buFont typeface="Arial" panose="020B0604020202020204" pitchFamily="34" charset="0"/>
              <a:buChar char="•"/>
            </a:pPr>
            <a:r>
              <a:rPr lang="en-GB" sz="4000"/>
              <a:t>Standardised approach</a:t>
            </a:r>
          </a:p>
        </p:txBody>
      </p:sp>
      <p:sp>
        <p:nvSpPr>
          <p:cNvPr id="6" name="Slide Number Placeholder 5">
            <a:extLst>
              <a:ext uri="{FF2B5EF4-FFF2-40B4-BE49-F238E27FC236}">
                <a16:creationId xmlns:a16="http://schemas.microsoft.com/office/drawing/2014/main" id="{3D50E4E7-6EF5-4C55-86ED-77912F566A91}"/>
              </a:ext>
            </a:extLst>
          </p:cNvPr>
          <p:cNvSpPr txBox="1">
            <a:spLocks/>
          </p:cNvSpPr>
          <p:nvPr/>
        </p:nvSpPr>
        <p:spPr>
          <a:xfrm>
            <a:off x="9448800" y="5594106"/>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11</a:t>
            </a:fld>
            <a:endParaRPr lang="en-GB"/>
          </a:p>
        </p:txBody>
      </p:sp>
    </p:spTree>
    <p:extLst>
      <p:ext uri="{BB962C8B-B14F-4D97-AF65-F5344CB8AC3E}">
        <p14:creationId xmlns:p14="http://schemas.microsoft.com/office/powerpoint/2010/main" val="25064983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1">
            <a:extLst>
              <a:ext uri="{FF2B5EF4-FFF2-40B4-BE49-F238E27FC236}">
                <a16:creationId xmlns:a16="http://schemas.microsoft.com/office/drawing/2014/main" id="{8908D248-6452-4188-8093-46B77A8D9729}"/>
              </a:ext>
            </a:extLst>
          </p:cNvPr>
          <p:cNvSpPr/>
          <p:nvPr/>
        </p:nvSpPr>
        <p:spPr>
          <a:xfrm>
            <a:off x="310934" y="1798062"/>
            <a:ext cx="11757993" cy="364772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5" name="Picture 6" descr="See the source image">
            <a:extLst>
              <a:ext uri="{FF2B5EF4-FFF2-40B4-BE49-F238E27FC236}">
                <a16:creationId xmlns:a16="http://schemas.microsoft.com/office/drawing/2014/main" id="{8A61F527-1188-4E6C-940F-BAC9BC29725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05" r="2848"/>
          <a:stretch/>
        </p:blipFill>
        <p:spPr bwMode="auto">
          <a:xfrm>
            <a:off x="7451119" y="2032368"/>
            <a:ext cx="4457700" cy="314844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See the source image">
            <a:extLst>
              <a:ext uri="{FF2B5EF4-FFF2-40B4-BE49-F238E27FC236}">
                <a16:creationId xmlns:a16="http://schemas.microsoft.com/office/drawing/2014/main" id="{3B9111FE-1BB3-47C4-9693-B5B0EBB959A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928" r="16767"/>
          <a:stretch/>
        </p:blipFill>
        <p:spPr bwMode="auto">
          <a:xfrm>
            <a:off x="622661" y="2032368"/>
            <a:ext cx="3246331" cy="323727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See the source image">
            <a:extLst>
              <a:ext uri="{FF2B5EF4-FFF2-40B4-BE49-F238E27FC236}">
                <a16:creationId xmlns:a16="http://schemas.microsoft.com/office/drawing/2014/main" id="{0F4A4801-DBD8-4A84-8762-3010F04600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68992" y="1881700"/>
            <a:ext cx="3564082" cy="3564082"/>
          </a:xfrm>
          <a:prstGeom prst="rect">
            <a:avLst/>
          </a:prstGeom>
          <a:solidFill>
            <a:schemeClr val="bg1"/>
          </a:solidFill>
        </p:spPr>
      </p:pic>
      <p:sp>
        <p:nvSpPr>
          <p:cNvPr id="8" name="TextBox 7">
            <a:extLst>
              <a:ext uri="{FF2B5EF4-FFF2-40B4-BE49-F238E27FC236}">
                <a16:creationId xmlns:a16="http://schemas.microsoft.com/office/drawing/2014/main" id="{FE6D59CC-DB84-4878-9E8A-57C66594AE63}"/>
              </a:ext>
            </a:extLst>
          </p:cNvPr>
          <p:cNvSpPr txBox="1"/>
          <p:nvPr/>
        </p:nvSpPr>
        <p:spPr>
          <a:xfrm>
            <a:off x="1752599" y="382126"/>
            <a:ext cx="8686801" cy="1323439"/>
          </a:xfrm>
          <a:prstGeom prst="rect">
            <a:avLst/>
          </a:prstGeom>
          <a:noFill/>
        </p:spPr>
        <p:txBody>
          <a:bodyPr wrap="square" rtlCol="0">
            <a:spAutoFit/>
          </a:bodyPr>
          <a:lstStyle/>
          <a:p>
            <a:r>
              <a:rPr lang="en-GB" sz="4000" dirty="0"/>
              <a:t>Evolving Technologies: </a:t>
            </a:r>
          </a:p>
          <a:p>
            <a:r>
              <a:rPr lang="en-GB" sz="4000" dirty="0"/>
              <a:t>Closed Loop Systems</a:t>
            </a:r>
          </a:p>
        </p:txBody>
      </p:sp>
      <p:sp>
        <p:nvSpPr>
          <p:cNvPr id="9" name="Slide Number Placeholder 4">
            <a:extLst>
              <a:ext uri="{FF2B5EF4-FFF2-40B4-BE49-F238E27FC236}">
                <a16:creationId xmlns:a16="http://schemas.microsoft.com/office/drawing/2014/main" id="{DCF718EB-2C55-49CA-9218-F78CB49C16E4}"/>
              </a:ext>
            </a:extLst>
          </p:cNvPr>
          <p:cNvSpPr txBox="1">
            <a:spLocks/>
          </p:cNvSpPr>
          <p:nvPr/>
        </p:nvSpPr>
        <p:spPr>
          <a:xfrm>
            <a:off x="9442005" y="5484657"/>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12</a:t>
            </a:fld>
            <a:endParaRPr lang="en-GB"/>
          </a:p>
        </p:txBody>
      </p:sp>
    </p:spTree>
    <p:extLst>
      <p:ext uri="{BB962C8B-B14F-4D97-AF65-F5344CB8AC3E}">
        <p14:creationId xmlns:p14="http://schemas.microsoft.com/office/powerpoint/2010/main" val="28111246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E8916CB-D143-4759-94D3-0E4DCBAAE105}"/>
              </a:ext>
            </a:extLst>
          </p:cNvPr>
          <p:cNvSpPr txBox="1"/>
          <p:nvPr/>
        </p:nvSpPr>
        <p:spPr>
          <a:xfrm>
            <a:off x="646099" y="4920933"/>
            <a:ext cx="8884228" cy="769441"/>
          </a:xfrm>
          <a:prstGeom prst="rect">
            <a:avLst/>
          </a:prstGeom>
          <a:noFill/>
        </p:spPr>
        <p:txBody>
          <a:bodyPr wrap="square" rtlCol="0">
            <a:spAutoFit/>
          </a:bodyPr>
          <a:lstStyle/>
          <a:p>
            <a:r>
              <a:rPr lang="en-GB" sz="4400"/>
              <a:t>Diabetes attempt at lining up ducks…..</a:t>
            </a:r>
          </a:p>
        </p:txBody>
      </p:sp>
      <p:pic>
        <p:nvPicPr>
          <p:cNvPr id="5" name="Picture 4" descr="See the source image">
            <a:extLst>
              <a:ext uri="{FF2B5EF4-FFF2-40B4-BE49-F238E27FC236}">
                <a16:creationId xmlns:a16="http://schemas.microsoft.com/office/drawing/2014/main" id="{87FCA131-C632-49DB-9782-3E3254758BB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 r="1040"/>
          <a:stretch/>
        </p:blipFill>
        <p:spPr bwMode="auto">
          <a:xfrm>
            <a:off x="646099" y="2566650"/>
            <a:ext cx="6826827" cy="233687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See the source image">
            <a:extLst>
              <a:ext uri="{FF2B5EF4-FFF2-40B4-BE49-F238E27FC236}">
                <a16:creationId xmlns:a16="http://schemas.microsoft.com/office/drawing/2014/main" id="{EF0E874F-FBEA-4B18-9448-4975A10B9C1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 r="1040"/>
          <a:stretch/>
        </p:blipFill>
        <p:spPr bwMode="auto">
          <a:xfrm>
            <a:off x="5183463" y="2566650"/>
            <a:ext cx="6826827" cy="233687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See the source image">
            <a:extLst>
              <a:ext uri="{FF2B5EF4-FFF2-40B4-BE49-F238E27FC236}">
                <a16:creationId xmlns:a16="http://schemas.microsoft.com/office/drawing/2014/main" id="{6566318B-4BA4-4680-83A7-75DABED763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66702" y="1659893"/>
            <a:ext cx="6519403" cy="430221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94286743-0F8C-42A8-936E-1D13CB605C20}"/>
              </a:ext>
            </a:extLst>
          </p:cNvPr>
          <p:cNvSpPr txBox="1"/>
          <p:nvPr/>
        </p:nvSpPr>
        <p:spPr>
          <a:xfrm>
            <a:off x="980409" y="886830"/>
            <a:ext cx="8884228" cy="707886"/>
          </a:xfrm>
          <a:prstGeom prst="rect">
            <a:avLst/>
          </a:prstGeom>
          <a:noFill/>
        </p:spPr>
        <p:txBody>
          <a:bodyPr wrap="square" rtlCol="0">
            <a:spAutoFit/>
          </a:bodyPr>
          <a:lstStyle/>
          <a:p>
            <a:r>
              <a:rPr lang="en-GB" sz="4000" dirty="0"/>
              <a:t>Supporting Whole System Change</a:t>
            </a:r>
          </a:p>
        </p:txBody>
      </p:sp>
      <p:sp>
        <p:nvSpPr>
          <p:cNvPr id="9" name="Slide Number Placeholder 4">
            <a:extLst>
              <a:ext uri="{FF2B5EF4-FFF2-40B4-BE49-F238E27FC236}">
                <a16:creationId xmlns:a16="http://schemas.microsoft.com/office/drawing/2014/main" id="{F5D1AA1A-14A0-4828-A9F4-57A2CDC0AEA9}"/>
              </a:ext>
            </a:extLst>
          </p:cNvPr>
          <p:cNvSpPr txBox="1">
            <a:spLocks/>
          </p:cNvSpPr>
          <p:nvPr/>
        </p:nvSpPr>
        <p:spPr>
          <a:xfrm>
            <a:off x="9864637" y="639127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13</a:t>
            </a:fld>
            <a:endParaRPr lang="en-GB" dirty="0"/>
          </a:p>
        </p:txBody>
      </p:sp>
    </p:spTree>
    <p:extLst>
      <p:ext uri="{BB962C8B-B14F-4D97-AF65-F5344CB8AC3E}">
        <p14:creationId xmlns:p14="http://schemas.microsoft.com/office/powerpoint/2010/main" val="824602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8EC5F-4C15-41D4-8675-29D9C73959BB}"/>
              </a:ext>
            </a:extLst>
          </p:cNvPr>
          <p:cNvSpPr>
            <a:spLocks noGrp="1"/>
          </p:cNvSpPr>
          <p:nvPr>
            <p:ph type="title"/>
          </p:nvPr>
        </p:nvSpPr>
        <p:spPr>
          <a:xfrm>
            <a:off x="736410" y="2362656"/>
            <a:ext cx="10515600" cy="1325563"/>
          </a:xfrm>
        </p:spPr>
        <p:txBody>
          <a:bodyPr>
            <a:normAutofit/>
          </a:bodyPr>
          <a:lstStyle/>
          <a:p>
            <a:pPr algn="ctr"/>
            <a:br>
              <a:rPr lang="en-US" b="1" dirty="0"/>
            </a:br>
            <a:endParaRPr lang="en-US" b="1" i="1" dirty="0"/>
          </a:p>
        </p:txBody>
      </p:sp>
      <p:sp>
        <p:nvSpPr>
          <p:cNvPr id="3" name="TextBox 2">
            <a:extLst>
              <a:ext uri="{FF2B5EF4-FFF2-40B4-BE49-F238E27FC236}">
                <a16:creationId xmlns:a16="http://schemas.microsoft.com/office/drawing/2014/main" id="{8A1E5052-8FBB-4157-8604-5227CEDEECD6}"/>
              </a:ext>
            </a:extLst>
          </p:cNvPr>
          <p:cNvSpPr txBox="1"/>
          <p:nvPr/>
        </p:nvSpPr>
        <p:spPr>
          <a:xfrm>
            <a:off x="1268585" y="1531659"/>
            <a:ext cx="5762045" cy="830997"/>
          </a:xfrm>
          <a:prstGeom prst="rect">
            <a:avLst/>
          </a:prstGeom>
          <a:noFill/>
        </p:spPr>
        <p:txBody>
          <a:bodyPr wrap="square" lIns="91440" tIns="45720" rIns="91440" bIns="45720" rtlCol="0" anchor="t">
            <a:spAutoFit/>
          </a:bodyPr>
          <a:lstStyle/>
          <a:p>
            <a:r>
              <a:rPr lang="en-GB" sz="4800" b="1" dirty="0">
                <a:solidFill>
                  <a:schemeClr val="bg1"/>
                </a:solidFill>
              </a:rPr>
              <a:t>Evidence and value</a:t>
            </a:r>
          </a:p>
        </p:txBody>
      </p:sp>
      <p:sp>
        <p:nvSpPr>
          <p:cNvPr id="4" name="TextBox 3">
            <a:extLst>
              <a:ext uri="{FF2B5EF4-FFF2-40B4-BE49-F238E27FC236}">
                <a16:creationId xmlns:a16="http://schemas.microsoft.com/office/drawing/2014/main" id="{BCFA6391-EA68-48FC-9159-6992995B75A6}"/>
              </a:ext>
            </a:extLst>
          </p:cNvPr>
          <p:cNvSpPr txBox="1"/>
          <p:nvPr/>
        </p:nvSpPr>
        <p:spPr>
          <a:xfrm>
            <a:off x="567039" y="5531617"/>
            <a:ext cx="9042857" cy="954107"/>
          </a:xfrm>
          <a:prstGeom prst="rect">
            <a:avLst/>
          </a:prstGeom>
          <a:noFill/>
        </p:spPr>
        <p:txBody>
          <a:bodyPr wrap="square" rtlCol="0">
            <a:spAutoFit/>
          </a:bodyPr>
          <a:lstStyle/>
          <a:p>
            <a:r>
              <a:rPr lang="en-GB" sz="2800" b="1">
                <a:solidFill>
                  <a:schemeClr val="bg1"/>
                </a:solidFill>
              </a:rPr>
              <a:t>Ed Clifton, Scottish Health Technologies Group (SHTG) Healthcare Improvement Scotland </a:t>
            </a:r>
          </a:p>
        </p:txBody>
      </p:sp>
      <p:pic>
        <p:nvPicPr>
          <p:cNvPr id="5" name="Picture 2" descr="Shutterstock 1035241888 (With Brochure)">
            <a:extLst>
              <a:ext uri="{FF2B5EF4-FFF2-40B4-BE49-F238E27FC236}">
                <a16:creationId xmlns:a16="http://schemas.microsoft.com/office/drawing/2014/main" id="{A15791C0-003F-4605-96B0-A5E147AC86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16104" y="1969892"/>
            <a:ext cx="4341322" cy="3441196"/>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7">
            <a:extLst>
              <a:ext uri="{FF2B5EF4-FFF2-40B4-BE49-F238E27FC236}">
                <a16:creationId xmlns:a16="http://schemas.microsoft.com/office/drawing/2014/main" id="{2E19CE68-95FA-496C-839A-1FC678135A2D}"/>
              </a:ext>
            </a:extLst>
          </p:cNvPr>
          <p:cNvSpPr txBox="1">
            <a:spLocks/>
          </p:cNvSpPr>
          <p:nvPr/>
        </p:nvSpPr>
        <p:spPr>
          <a:xfrm>
            <a:off x="9249509" y="639127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14</a:t>
            </a:fld>
            <a:endParaRPr lang="en-GB" dirty="0"/>
          </a:p>
        </p:txBody>
      </p:sp>
      <p:pic>
        <p:nvPicPr>
          <p:cNvPr id="7" name="Picture 5">
            <a:extLst>
              <a:ext uri="{FF2B5EF4-FFF2-40B4-BE49-F238E27FC236}">
                <a16:creationId xmlns:a16="http://schemas.microsoft.com/office/drawing/2014/main" id="{C1B41AB3-C9B9-488B-BAC9-F4AD6B213494}"/>
              </a:ext>
            </a:extLst>
          </p:cNvPr>
          <p:cNvPicPr>
            <a:picLocks noChangeAspect="1"/>
          </p:cNvPicPr>
          <p:nvPr/>
        </p:nvPicPr>
        <p:blipFill>
          <a:blip r:embed="rId3"/>
          <a:stretch>
            <a:fillRect/>
          </a:stretch>
        </p:blipFill>
        <p:spPr>
          <a:xfrm>
            <a:off x="403301" y="3334163"/>
            <a:ext cx="3012689" cy="1685795"/>
          </a:xfrm>
          <a:prstGeom prst="rect">
            <a:avLst/>
          </a:prstGeom>
        </p:spPr>
      </p:pic>
      <p:pic>
        <p:nvPicPr>
          <p:cNvPr id="8" name="Picture 13" descr="A picture containing indoor&#10;&#10;Description automatically generated">
            <a:extLst>
              <a:ext uri="{FF2B5EF4-FFF2-40B4-BE49-F238E27FC236}">
                <a16:creationId xmlns:a16="http://schemas.microsoft.com/office/drawing/2014/main" id="{53F005A8-8DEE-4829-9C19-E2B18514CF7D}"/>
              </a:ext>
            </a:extLst>
          </p:cNvPr>
          <p:cNvPicPr>
            <a:picLocks noChangeAspect="1"/>
          </p:cNvPicPr>
          <p:nvPr/>
        </p:nvPicPr>
        <p:blipFill>
          <a:blip r:embed="rId4"/>
          <a:stretch>
            <a:fillRect/>
          </a:stretch>
        </p:blipFill>
        <p:spPr>
          <a:xfrm>
            <a:off x="3888059" y="3330531"/>
            <a:ext cx="2510883" cy="1674474"/>
          </a:xfrm>
          <a:prstGeom prst="rect">
            <a:avLst/>
          </a:prstGeom>
        </p:spPr>
      </p:pic>
    </p:spTree>
    <p:extLst>
      <p:ext uri="{BB962C8B-B14F-4D97-AF65-F5344CB8AC3E}">
        <p14:creationId xmlns:p14="http://schemas.microsoft.com/office/powerpoint/2010/main" val="23197159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30167" y="546294"/>
            <a:ext cx="8552933" cy="830997"/>
          </a:xfrm>
          <a:prstGeom prst="rect">
            <a:avLst/>
          </a:prstGeom>
          <a:noFill/>
        </p:spPr>
        <p:txBody>
          <a:bodyPr wrap="square" lIns="91440" tIns="45720" rIns="91440" bIns="45720" rtlCol="0" anchor="t">
            <a:spAutoFit/>
          </a:bodyPr>
          <a:lstStyle/>
          <a:p>
            <a:r>
              <a:rPr lang="en-GB" sz="4800" b="1" dirty="0"/>
              <a:t>The role of SHTG</a:t>
            </a:r>
            <a:endParaRPr lang="en-GB" sz="1600" dirty="0">
              <a:cs typeface="Calibri"/>
            </a:endParaRPr>
          </a:p>
        </p:txBody>
      </p:sp>
      <p:sp>
        <p:nvSpPr>
          <p:cNvPr id="10" name="Content Placeholder 2"/>
          <p:cNvSpPr txBox="1">
            <a:spLocks/>
          </p:cNvSpPr>
          <p:nvPr/>
        </p:nvSpPr>
        <p:spPr>
          <a:xfrm>
            <a:off x="479517" y="910596"/>
            <a:ext cx="6728736" cy="427902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spcBef>
                <a:spcPts val="1200"/>
              </a:spcBef>
              <a:defRPr/>
            </a:pPr>
            <a:endParaRPr lang="en-US" sz="2400"/>
          </a:p>
        </p:txBody>
      </p:sp>
      <p:sp>
        <p:nvSpPr>
          <p:cNvPr id="11" name="Content Placeholder 2"/>
          <p:cNvSpPr txBox="1">
            <a:spLocks/>
          </p:cNvSpPr>
          <p:nvPr/>
        </p:nvSpPr>
        <p:spPr>
          <a:xfrm>
            <a:off x="688376" y="2040172"/>
            <a:ext cx="7747796" cy="427902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spcBef>
                <a:spcPts val="1200"/>
              </a:spcBef>
              <a:defRPr/>
            </a:pPr>
            <a:r>
              <a:rPr lang="en-US" sz="3200" dirty="0"/>
              <a:t>Part of Healthcare Improvement Scotland</a:t>
            </a:r>
            <a:endParaRPr lang="en-US" sz="3200" dirty="0">
              <a:cs typeface="Calibri"/>
            </a:endParaRPr>
          </a:p>
          <a:p>
            <a:pPr>
              <a:lnSpc>
                <a:spcPct val="80000"/>
              </a:lnSpc>
              <a:spcBef>
                <a:spcPts val="1200"/>
              </a:spcBef>
              <a:defRPr/>
            </a:pPr>
            <a:r>
              <a:rPr lang="en-US" sz="3200" dirty="0"/>
              <a:t>SHTG provides national advice on the use of health technologies</a:t>
            </a:r>
          </a:p>
          <a:p>
            <a:pPr>
              <a:lnSpc>
                <a:spcPct val="80000"/>
              </a:lnSpc>
              <a:spcBef>
                <a:spcPts val="1200"/>
              </a:spcBef>
              <a:defRPr/>
            </a:pPr>
            <a:r>
              <a:rPr lang="en-US" sz="3200" dirty="0"/>
              <a:t>Health technology assessment (HTA) underpins our work</a:t>
            </a:r>
            <a:endParaRPr lang="en-US" sz="3200" dirty="0">
              <a:cs typeface="Calibri"/>
            </a:endParaRPr>
          </a:p>
          <a:p>
            <a:pPr marL="0" indent="0">
              <a:lnSpc>
                <a:spcPct val="80000"/>
              </a:lnSpc>
              <a:spcBef>
                <a:spcPts val="1200"/>
              </a:spcBef>
              <a:buNone/>
              <a:defRPr/>
            </a:pPr>
            <a:endParaRPr lang="en-US" sz="3200" i="1" dirty="0"/>
          </a:p>
          <a:p>
            <a:pPr marL="0" indent="0">
              <a:lnSpc>
                <a:spcPct val="80000"/>
              </a:lnSpc>
              <a:spcBef>
                <a:spcPts val="1200"/>
              </a:spcBef>
              <a:buNone/>
              <a:defRPr/>
            </a:pPr>
            <a:r>
              <a:rPr lang="en-US" sz="3200" i="1" dirty="0"/>
              <a:t>Status: NHS Scotland is required to consider our advice</a:t>
            </a:r>
            <a:endParaRPr lang="en-US" sz="3200" i="1">
              <a:cs typeface="Calibri"/>
            </a:endParaRPr>
          </a:p>
        </p:txBody>
      </p:sp>
      <p:sp>
        <p:nvSpPr>
          <p:cNvPr id="16" name="Slide Number Placeholder 4">
            <a:extLst>
              <a:ext uri="{FF2B5EF4-FFF2-40B4-BE49-F238E27FC236}">
                <a16:creationId xmlns:a16="http://schemas.microsoft.com/office/drawing/2014/main" id="{F5D1AA1A-14A0-4828-A9F4-57A2CDC0AEA9}"/>
              </a:ext>
            </a:extLst>
          </p:cNvPr>
          <p:cNvSpPr txBox="1">
            <a:spLocks/>
          </p:cNvSpPr>
          <p:nvPr/>
        </p:nvSpPr>
        <p:spPr>
          <a:xfrm>
            <a:off x="9864637" y="639127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t>15</a:t>
            </a:r>
          </a:p>
        </p:txBody>
      </p:sp>
    </p:spTree>
    <p:extLst>
      <p:ext uri="{BB962C8B-B14F-4D97-AF65-F5344CB8AC3E}">
        <p14:creationId xmlns:p14="http://schemas.microsoft.com/office/powerpoint/2010/main" val="32325389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29DFDE22-DA9B-450B-9BD2-85A620AE6DC7}"/>
              </a:ext>
            </a:extLst>
          </p:cNvPr>
          <p:cNvSpPr txBox="1">
            <a:spLocks/>
          </p:cNvSpPr>
          <p:nvPr/>
        </p:nvSpPr>
        <p:spPr>
          <a:xfrm>
            <a:off x="572026" y="1448007"/>
            <a:ext cx="6728736" cy="427902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spcBef>
                <a:spcPts val="1200"/>
              </a:spcBef>
              <a:defRPr/>
            </a:pPr>
            <a:endParaRPr lang="en-US" sz="2400"/>
          </a:p>
        </p:txBody>
      </p:sp>
      <p:sp>
        <p:nvSpPr>
          <p:cNvPr id="8" name="Slide Number Placeholder 7">
            <a:extLst>
              <a:ext uri="{FF2B5EF4-FFF2-40B4-BE49-F238E27FC236}">
                <a16:creationId xmlns:a16="http://schemas.microsoft.com/office/drawing/2014/main" id="{773E7B81-348E-4380-B78B-EAB958E3F149}"/>
              </a:ext>
            </a:extLst>
          </p:cNvPr>
          <p:cNvSpPr txBox="1">
            <a:spLocks/>
          </p:cNvSpPr>
          <p:nvPr/>
        </p:nvSpPr>
        <p:spPr>
          <a:xfrm>
            <a:off x="9321698" y="5861886"/>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16</a:t>
            </a:fld>
            <a:endParaRPr lang="en-GB"/>
          </a:p>
        </p:txBody>
      </p:sp>
      <p:sp>
        <p:nvSpPr>
          <p:cNvPr id="12" name="TextBox 11"/>
          <p:cNvSpPr txBox="1"/>
          <p:nvPr/>
        </p:nvSpPr>
        <p:spPr>
          <a:xfrm>
            <a:off x="432810" y="910665"/>
            <a:ext cx="7180210" cy="830997"/>
          </a:xfrm>
          <a:prstGeom prst="rect">
            <a:avLst/>
          </a:prstGeom>
          <a:noFill/>
        </p:spPr>
        <p:txBody>
          <a:bodyPr wrap="square" lIns="91440" tIns="45720" rIns="91440" bIns="45720" rtlCol="0" anchor="t">
            <a:spAutoFit/>
          </a:bodyPr>
          <a:lstStyle/>
          <a:p>
            <a:r>
              <a:rPr lang="en-GB" sz="4800" b="1" dirty="0"/>
              <a:t>The remit of SHTG</a:t>
            </a:r>
          </a:p>
        </p:txBody>
      </p:sp>
      <p:sp>
        <p:nvSpPr>
          <p:cNvPr id="13" name="Title 1">
            <a:extLst>
              <a:ext uri="{FF2B5EF4-FFF2-40B4-BE49-F238E27FC236}">
                <a16:creationId xmlns:a16="http://schemas.microsoft.com/office/drawing/2014/main" id="{2C2BFAE1-45D3-4B3B-81D2-0BF25FA84FB8}"/>
              </a:ext>
            </a:extLst>
          </p:cNvPr>
          <p:cNvSpPr txBox="1">
            <a:spLocks/>
          </p:cNvSpPr>
          <p:nvPr/>
        </p:nvSpPr>
        <p:spPr>
          <a:xfrm>
            <a:off x="7274726" y="1564292"/>
            <a:ext cx="5077541" cy="73905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R="0" lvl="0" indent="0" fontAlgn="auto">
              <a:lnSpc>
                <a:spcPct val="80000"/>
              </a:lnSpc>
              <a:spcAft>
                <a:spcPts val="0"/>
              </a:spcAft>
              <a:buClrTx/>
              <a:buSzTx/>
              <a:buFontTx/>
              <a:buNone/>
              <a:tabLst/>
              <a:defRPr/>
            </a:pPr>
            <a:r>
              <a:rPr lang="en-GB" sz="4000" b="1" dirty="0">
                <a:latin typeface="+mn-lt"/>
                <a:ea typeface="+mn-ea"/>
                <a:cs typeface="+mn-cs"/>
              </a:rPr>
              <a:t>What are </a:t>
            </a:r>
          </a:p>
          <a:p>
            <a:pPr marR="0" lvl="0" indent="0" fontAlgn="auto">
              <a:lnSpc>
                <a:spcPct val="80000"/>
              </a:lnSpc>
              <a:spcAft>
                <a:spcPts val="0"/>
              </a:spcAft>
              <a:buClrTx/>
              <a:buSzTx/>
              <a:buFontTx/>
              <a:buNone/>
              <a:tabLst/>
              <a:defRPr/>
            </a:pPr>
            <a:r>
              <a:rPr lang="en-GB" sz="4000" b="1" dirty="0">
                <a:latin typeface="+mn-lt"/>
                <a:ea typeface="+mn-ea"/>
                <a:cs typeface="+mn-cs"/>
              </a:rPr>
              <a:t>health technologies?</a:t>
            </a:r>
            <a:endParaRPr lang="en-US" sz="4000" b="1" dirty="0">
              <a:latin typeface="+mn-lt"/>
              <a:ea typeface="+mn-ea"/>
              <a:cs typeface="+mn-cs"/>
            </a:endParaRPr>
          </a:p>
        </p:txBody>
      </p:sp>
      <p:sp>
        <p:nvSpPr>
          <p:cNvPr id="14" name="Content Placeholder 2"/>
          <p:cNvSpPr txBox="1">
            <a:spLocks/>
          </p:cNvSpPr>
          <p:nvPr/>
        </p:nvSpPr>
        <p:spPr>
          <a:xfrm>
            <a:off x="432810" y="2279004"/>
            <a:ext cx="5283284" cy="3448028"/>
          </a:xfrm>
          <a:prstGeom prst="rect">
            <a:avLst/>
          </a:prstGeom>
          <a:solidFill>
            <a:schemeClr val="bg1"/>
          </a:solidFill>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dirty="0"/>
              <a:t>Health technologies considered by SHTG include:</a:t>
            </a:r>
          </a:p>
          <a:p>
            <a:r>
              <a:rPr lang="en-GB" dirty="0"/>
              <a:t>tests, devices, procedures, talking therapies, digital healthcare, programmes or systems.</a:t>
            </a:r>
            <a:endParaRPr lang="en-GB" dirty="0">
              <a:cs typeface="Calibri"/>
            </a:endParaRPr>
          </a:p>
          <a:p>
            <a:pPr marL="0" indent="0">
              <a:buNone/>
            </a:pPr>
            <a:endParaRPr lang="en-GB" dirty="0"/>
          </a:p>
          <a:p>
            <a:pPr marL="0" indent="0">
              <a:buNone/>
            </a:pPr>
            <a:r>
              <a:rPr lang="en-GB" dirty="0"/>
              <a:t>SHTG does not consider medicines.</a:t>
            </a:r>
            <a:endParaRPr lang="en-GB" dirty="0">
              <a:cs typeface="Calibri"/>
            </a:endParaRPr>
          </a:p>
        </p:txBody>
      </p:sp>
      <p:pic>
        <p:nvPicPr>
          <p:cNvPr id="15" name="Picture 3" descr="A picture containing indoor, wall, bed, messy&#10;&#10;Description automatically generated">
            <a:extLst>
              <a:ext uri="{FF2B5EF4-FFF2-40B4-BE49-F238E27FC236}">
                <a16:creationId xmlns:a16="http://schemas.microsoft.com/office/drawing/2014/main" id="{EC128533-6233-9F8D-BC47-53F9085ACB04}"/>
              </a:ext>
            </a:extLst>
          </p:cNvPr>
          <p:cNvPicPr>
            <a:picLocks noChangeAspect="1"/>
          </p:cNvPicPr>
          <p:nvPr/>
        </p:nvPicPr>
        <p:blipFill>
          <a:blip r:embed="rId2"/>
          <a:stretch>
            <a:fillRect/>
          </a:stretch>
        </p:blipFill>
        <p:spPr>
          <a:xfrm>
            <a:off x="6248400" y="2821729"/>
            <a:ext cx="2743200" cy="1190549"/>
          </a:xfrm>
          <a:prstGeom prst="rect">
            <a:avLst/>
          </a:prstGeom>
        </p:spPr>
      </p:pic>
      <p:pic>
        <p:nvPicPr>
          <p:cNvPr id="16" name="Picture 15" descr="See the source image">
            <a:extLst>
              <a:ext uri="{FF2B5EF4-FFF2-40B4-BE49-F238E27FC236}">
                <a16:creationId xmlns:a16="http://schemas.microsoft.com/office/drawing/2014/main" id="{8A379A42-4EFC-3EC7-ADA1-0D51A7944D6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928" r="16767"/>
          <a:stretch/>
        </p:blipFill>
        <p:spPr bwMode="auto">
          <a:xfrm>
            <a:off x="7292887" y="4206964"/>
            <a:ext cx="1841681" cy="186935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2" descr="A picture containing chart&#10;&#10;Description automatically generated">
            <a:extLst>
              <a:ext uri="{FF2B5EF4-FFF2-40B4-BE49-F238E27FC236}">
                <a16:creationId xmlns:a16="http://schemas.microsoft.com/office/drawing/2014/main" id="{77ED40DF-BDAF-CD14-FA9F-93DC58B999D6}"/>
              </a:ext>
            </a:extLst>
          </p:cNvPr>
          <p:cNvPicPr>
            <a:picLocks noChangeAspect="1"/>
          </p:cNvPicPr>
          <p:nvPr/>
        </p:nvPicPr>
        <p:blipFill>
          <a:blip r:embed="rId4"/>
          <a:stretch>
            <a:fillRect/>
          </a:stretch>
        </p:blipFill>
        <p:spPr>
          <a:xfrm>
            <a:off x="9664161" y="2818660"/>
            <a:ext cx="2076450" cy="1971675"/>
          </a:xfrm>
          <a:prstGeom prst="rect">
            <a:avLst/>
          </a:prstGeom>
        </p:spPr>
      </p:pic>
      <p:pic>
        <p:nvPicPr>
          <p:cNvPr id="18" name="Picture 17"/>
          <p:cNvPicPr>
            <a:picLocks noChangeAspect="1"/>
          </p:cNvPicPr>
          <p:nvPr/>
        </p:nvPicPr>
        <p:blipFill>
          <a:blip r:embed="rId5"/>
          <a:stretch>
            <a:fillRect/>
          </a:stretch>
        </p:blipFill>
        <p:spPr>
          <a:xfrm>
            <a:off x="6248400" y="4315071"/>
            <a:ext cx="762067" cy="762067"/>
          </a:xfrm>
          <a:prstGeom prst="rect">
            <a:avLst/>
          </a:prstGeom>
        </p:spPr>
      </p:pic>
    </p:spTree>
    <p:extLst>
      <p:ext uri="{BB962C8B-B14F-4D97-AF65-F5344CB8AC3E}">
        <p14:creationId xmlns:p14="http://schemas.microsoft.com/office/powerpoint/2010/main" val="2424221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668BABEC-852E-44BE-BABD-7DA0AC2AB75F}"/>
              </a:ext>
            </a:extLst>
          </p:cNvPr>
          <p:cNvSpPr txBox="1"/>
          <p:nvPr/>
        </p:nvSpPr>
        <p:spPr>
          <a:xfrm>
            <a:off x="1299219" y="1010405"/>
            <a:ext cx="8988538" cy="923330"/>
          </a:xfrm>
          <a:prstGeom prst="rect">
            <a:avLst/>
          </a:prstGeom>
          <a:noFill/>
        </p:spPr>
        <p:txBody>
          <a:bodyPr wrap="square" lIns="91440" tIns="45720" rIns="91440" bIns="45720" rtlCol="0" anchor="t">
            <a:spAutoFit/>
          </a:bodyPr>
          <a:lstStyle/>
          <a:p>
            <a:r>
              <a:rPr lang="en-GB" sz="4800" b="1" dirty="0"/>
              <a:t>Drivers for our work</a:t>
            </a:r>
            <a:r>
              <a:rPr lang="en-GB" sz="5400" b="1" dirty="0"/>
              <a:t> </a:t>
            </a:r>
          </a:p>
        </p:txBody>
      </p:sp>
      <p:sp>
        <p:nvSpPr>
          <p:cNvPr id="13" name="Content Placeholder 2">
            <a:extLst>
              <a:ext uri="{FF2B5EF4-FFF2-40B4-BE49-F238E27FC236}">
                <a16:creationId xmlns:a16="http://schemas.microsoft.com/office/drawing/2014/main" id="{53A95AD1-907B-45A9-A4D6-79E3B1F7545A}"/>
              </a:ext>
            </a:extLst>
          </p:cNvPr>
          <p:cNvSpPr txBox="1">
            <a:spLocks/>
          </p:cNvSpPr>
          <p:nvPr/>
        </p:nvSpPr>
        <p:spPr>
          <a:xfrm>
            <a:off x="451711" y="1472070"/>
            <a:ext cx="6728736" cy="427902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spcBef>
                <a:spcPts val="1200"/>
              </a:spcBef>
              <a:defRPr/>
            </a:pPr>
            <a:endParaRPr lang="en-US" sz="2400"/>
          </a:p>
        </p:txBody>
      </p:sp>
      <p:sp>
        <p:nvSpPr>
          <p:cNvPr id="14" name="Content Placeholder 2">
            <a:extLst>
              <a:ext uri="{FF2B5EF4-FFF2-40B4-BE49-F238E27FC236}">
                <a16:creationId xmlns:a16="http://schemas.microsoft.com/office/drawing/2014/main" id="{5054D780-6B13-4B9C-9CBF-D06D3A0749B0}"/>
              </a:ext>
            </a:extLst>
          </p:cNvPr>
          <p:cNvSpPr txBox="1">
            <a:spLocks/>
          </p:cNvSpPr>
          <p:nvPr/>
        </p:nvSpPr>
        <p:spPr>
          <a:xfrm>
            <a:off x="4560650" y="2395400"/>
            <a:ext cx="6170528" cy="549621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1950" indent="-361950">
              <a:buAutoNum type="arabicPeriod"/>
            </a:pPr>
            <a:r>
              <a:rPr lang="en-GB" sz="2400" dirty="0"/>
              <a:t>The efficient and sustainable use of resources</a:t>
            </a:r>
          </a:p>
          <a:p>
            <a:pPr marL="361950" indent="-361950">
              <a:buFont typeface="Arial" panose="020B0604020202020204" pitchFamily="34" charset="0"/>
              <a:buAutoNum type="arabicPeriod"/>
            </a:pPr>
            <a:r>
              <a:rPr lang="en-GB" sz="2400" dirty="0"/>
              <a:t>A focus on value</a:t>
            </a:r>
          </a:p>
          <a:p>
            <a:pPr marL="361950" indent="-361950">
              <a:buFont typeface="+mj-lt"/>
              <a:buAutoNum type="arabicPeriod"/>
            </a:pPr>
            <a:r>
              <a:rPr lang="en-GB" sz="2400" dirty="0"/>
              <a:t>‘Once for Scotland’ decision-making</a:t>
            </a:r>
          </a:p>
          <a:p>
            <a:pPr marL="361950" indent="-361950">
              <a:buAutoNum type="arabicPeriod"/>
            </a:pPr>
            <a:r>
              <a:rPr lang="en-GB" sz="2400" dirty="0">
                <a:ea typeface="+mn-lt"/>
                <a:cs typeface="+mn-lt"/>
              </a:rPr>
              <a:t>The rapid pace of technology innovation</a:t>
            </a:r>
          </a:p>
          <a:p>
            <a:pPr marL="361950" indent="-361950">
              <a:buFont typeface="Arial" panose="020B0604020202020204" pitchFamily="34" charset="0"/>
              <a:buAutoNum type="arabicPeriod"/>
            </a:pPr>
            <a:r>
              <a:rPr lang="en-GB" sz="2400" dirty="0">
                <a:ea typeface="+mn-lt"/>
                <a:cs typeface="+mn-lt"/>
              </a:rPr>
              <a:t>Across health and care there are demands to adopt health technologies </a:t>
            </a:r>
          </a:p>
          <a:p>
            <a:pPr marL="361950" indent="-361950">
              <a:buAutoNum type="arabicPeriod"/>
            </a:pPr>
            <a:r>
              <a:rPr lang="en-GB" sz="2400" dirty="0"/>
              <a:t>New regulatory processes for health technologies in the UK</a:t>
            </a:r>
          </a:p>
        </p:txBody>
      </p:sp>
      <p:sp>
        <p:nvSpPr>
          <p:cNvPr id="18" name="Slide Number Placeholder 4">
            <a:extLst>
              <a:ext uri="{FF2B5EF4-FFF2-40B4-BE49-F238E27FC236}">
                <a16:creationId xmlns:a16="http://schemas.microsoft.com/office/drawing/2014/main" id="{146FA7F5-A6D6-4A98-9C33-62E017ABD107}"/>
              </a:ext>
            </a:extLst>
          </p:cNvPr>
          <p:cNvSpPr txBox="1">
            <a:spLocks/>
          </p:cNvSpPr>
          <p:nvPr/>
        </p:nvSpPr>
        <p:spPr>
          <a:xfrm>
            <a:off x="9201383" y="5885949"/>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17</a:t>
            </a:fld>
            <a:endParaRPr lang="en-GB"/>
          </a:p>
        </p:txBody>
      </p:sp>
      <p:sp>
        <p:nvSpPr>
          <p:cNvPr id="2" name="TextBox 1">
            <a:extLst>
              <a:ext uri="{FF2B5EF4-FFF2-40B4-BE49-F238E27FC236}">
                <a16:creationId xmlns:a16="http://schemas.microsoft.com/office/drawing/2014/main" id="{D819EF68-2D1D-8A34-DC1D-1A95B1205522}"/>
              </a:ext>
            </a:extLst>
          </p:cNvPr>
          <p:cNvSpPr txBox="1"/>
          <p:nvPr/>
        </p:nvSpPr>
        <p:spPr>
          <a:xfrm>
            <a:off x="1064795" y="2448426"/>
            <a:ext cx="2743200"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latin typeface="Arial Nova"/>
                <a:cs typeface="Calibri"/>
              </a:rPr>
              <a:t>Our advice supports informed decision making that improves health and care for the people of Scotland.</a:t>
            </a:r>
          </a:p>
        </p:txBody>
      </p:sp>
    </p:spTree>
    <p:extLst>
      <p:ext uri="{BB962C8B-B14F-4D97-AF65-F5344CB8AC3E}">
        <p14:creationId xmlns:p14="http://schemas.microsoft.com/office/powerpoint/2010/main" val="3721446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38B3A8-AF17-4C50-B7BC-B80A4BB1EC44}"/>
              </a:ext>
            </a:extLst>
          </p:cNvPr>
          <p:cNvSpPr txBox="1"/>
          <p:nvPr/>
        </p:nvSpPr>
        <p:spPr>
          <a:xfrm>
            <a:off x="499837" y="494587"/>
            <a:ext cx="6331152" cy="830997"/>
          </a:xfrm>
          <a:prstGeom prst="rect">
            <a:avLst/>
          </a:prstGeom>
          <a:noFill/>
        </p:spPr>
        <p:txBody>
          <a:bodyPr wrap="square" lIns="91440" tIns="45720" rIns="91440" bIns="45720" rtlCol="0" anchor="t">
            <a:spAutoFit/>
          </a:bodyPr>
          <a:lstStyle/>
          <a:p>
            <a:r>
              <a:rPr lang="en-GB" sz="4800" b="1" dirty="0"/>
              <a:t>SHTG advice includes...</a:t>
            </a:r>
          </a:p>
        </p:txBody>
      </p:sp>
      <p:sp>
        <p:nvSpPr>
          <p:cNvPr id="5" name="Content Placeholder 2">
            <a:extLst>
              <a:ext uri="{FF2B5EF4-FFF2-40B4-BE49-F238E27FC236}">
                <a16:creationId xmlns:a16="http://schemas.microsoft.com/office/drawing/2014/main" id="{A367ABC9-014C-43AE-AED1-4C8B5AC0C6B4}"/>
              </a:ext>
            </a:extLst>
          </p:cNvPr>
          <p:cNvSpPr txBox="1">
            <a:spLocks/>
          </p:cNvSpPr>
          <p:nvPr/>
        </p:nvSpPr>
        <p:spPr>
          <a:xfrm>
            <a:off x="499837" y="1977396"/>
            <a:ext cx="6728736" cy="427902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0000"/>
              </a:lnSpc>
              <a:spcBef>
                <a:spcPts val="1200"/>
              </a:spcBef>
              <a:defRPr/>
            </a:pPr>
            <a:endParaRPr lang="en-US" sz="2400"/>
          </a:p>
        </p:txBody>
      </p:sp>
      <p:sp>
        <p:nvSpPr>
          <p:cNvPr id="53" name="Slide Number Placeholder 41">
            <a:extLst>
              <a:ext uri="{FF2B5EF4-FFF2-40B4-BE49-F238E27FC236}">
                <a16:creationId xmlns:a16="http://schemas.microsoft.com/office/drawing/2014/main" id="{AF7150DD-5272-42CC-8C10-0DF3CE44AC01}"/>
              </a:ext>
            </a:extLst>
          </p:cNvPr>
          <p:cNvSpPr txBox="1">
            <a:spLocks/>
          </p:cNvSpPr>
          <p:nvPr/>
        </p:nvSpPr>
        <p:spPr>
          <a:xfrm>
            <a:off x="9249509" y="639127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18</a:t>
            </a:fld>
            <a:endParaRPr lang="en-GB"/>
          </a:p>
        </p:txBody>
      </p:sp>
      <p:sp>
        <p:nvSpPr>
          <p:cNvPr id="54" name="Content Placeholder 2">
            <a:extLst>
              <a:ext uri="{FF2B5EF4-FFF2-40B4-BE49-F238E27FC236}">
                <a16:creationId xmlns:a16="http://schemas.microsoft.com/office/drawing/2014/main" id="{FA445E6F-27B6-40A5-B42A-40443A3F19F6}"/>
              </a:ext>
            </a:extLst>
          </p:cNvPr>
          <p:cNvSpPr txBox="1">
            <a:spLocks/>
          </p:cNvSpPr>
          <p:nvPr/>
        </p:nvSpPr>
        <p:spPr>
          <a:xfrm>
            <a:off x="481562" y="1939585"/>
            <a:ext cx="6271140" cy="3256425"/>
          </a:xfrm>
          <a:prstGeom prst="rect">
            <a:avLst/>
          </a:prstGeom>
          <a:solidFill>
            <a:schemeClr val="bg1"/>
          </a:solidFill>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GB" dirty="0">
                <a:ea typeface="+mn-lt"/>
                <a:cs typeface="+mn-lt"/>
              </a:rPr>
              <a:t>Core to our advice is impartiality and transparency; acting as an ‘honest broker’ for decision makers.</a:t>
            </a:r>
          </a:p>
          <a:p>
            <a:pPr marL="0" indent="0">
              <a:lnSpc>
                <a:spcPct val="100000"/>
              </a:lnSpc>
              <a:spcBef>
                <a:spcPts val="0"/>
              </a:spcBef>
              <a:buNone/>
            </a:pPr>
            <a:endParaRPr lang="en-GB" dirty="0">
              <a:cs typeface="Calibri"/>
            </a:endParaRPr>
          </a:p>
          <a:p>
            <a:pPr marL="0" indent="0">
              <a:lnSpc>
                <a:spcPct val="100000"/>
              </a:lnSpc>
              <a:spcBef>
                <a:spcPts val="0"/>
              </a:spcBef>
              <a:buNone/>
            </a:pPr>
            <a:r>
              <a:rPr lang="en-GB" dirty="0">
                <a:ea typeface="+mn-lt"/>
                <a:cs typeface="+mn-lt"/>
              </a:rPr>
              <a:t>Our advice promotes effective, patient focused and best value use of health technologies, based on evidence.</a:t>
            </a:r>
            <a:endParaRPr lang="en-US">
              <a:ea typeface="+mn-lt"/>
              <a:cs typeface="+mn-lt"/>
            </a:endParaRPr>
          </a:p>
        </p:txBody>
      </p:sp>
      <p:grpSp>
        <p:nvGrpSpPr>
          <p:cNvPr id="56" name="Group 55">
            <a:extLst>
              <a:ext uri="{FF2B5EF4-FFF2-40B4-BE49-F238E27FC236}">
                <a16:creationId xmlns:a16="http://schemas.microsoft.com/office/drawing/2014/main" id="{7ED711B0-B31A-480D-980B-CA68E0B85C85}"/>
              </a:ext>
            </a:extLst>
          </p:cNvPr>
          <p:cNvGrpSpPr/>
          <p:nvPr/>
        </p:nvGrpSpPr>
        <p:grpSpPr>
          <a:xfrm>
            <a:off x="7376986" y="1276659"/>
            <a:ext cx="1589018" cy="1234419"/>
            <a:chOff x="6489700" y="1271992"/>
            <a:chExt cx="1779729" cy="1347383"/>
          </a:xfrm>
        </p:grpSpPr>
        <p:sp>
          <p:nvSpPr>
            <p:cNvPr id="57" name="Freeform 45">
              <a:extLst>
                <a:ext uri="{FF2B5EF4-FFF2-40B4-BE49-F238E27FC236}">
                  <a16:creationId xmlns:a16="http://schemas.microsoft.com/office/drawing/2014/main" id="{0887A776-1C01-4BDA-91F9-7894FDCC5086}"/>
                </a:ext>
              </a:extLst>
            </p:cNvPr>
            <p:cNvSpPr>
              <a:spLocks/>
            </p:cNvSpPr>
            <p:nvPr/>
          </p:nvSpPr>
          <p:spPr bwMode="auto">
            <a:xfrm>
              <a:off x="6489700" y="1271992"/>
              <a:ext cx="1589734" cy="1347382"/>
            </a:xfrm>
            <a:custGeom>
              <a:avLst/>
              <a:gdLst>
                <a:gd name="T0" fmla="*/ 2708 w 2793"/>
                <a:gd name="T1" fmla="*/ 401 h 2371"/>
                <a:gd name="T2" fmla="*/ 2666 w 2793"/>
                <a:gd name="T3" fmla="*/ 361 h 2371"/>
                <a:gd name="T4" fmla="*/ 1376 w 2793"/>
                <a:gd name="T5" fmla="*/ 361 h 2371"/>
                <a:gd name="T6" fmla="*/ 1000 w 2793"/>
                <a:gd name="T7" fmla="*/ 12 h 2371"/>
                <a:gd name="T8" fmla="*/ 971 w 2793"/>
                <a:gd name="T9" fmla="*/ 0 h 2371"/>
                <a:gd name="T10" fmla="*/ 380 w 2793"/>
                <a:gd name="T11" fmla="*/ 0 h 2371"/>
                <a:gd name="T12" fmla="*/ 349 w 2793"/>
                <a:gd name="T13" fmla="*/ 14 h 2371"/>
                <a:gd name="T14" fmla="*/ 12 w 2793"/>
                <a:gd name="T15" fmla="*/ 374 h 2371"/>
                <a:gd name="T16" fmla="*/ 0 w 2793"/>
                <a:gd name="T17" fmla="*/ 405 h 2371"/>
                <a:gd name="T18" fmla="*/ 85 w 2793"/>
                <a:gd name="T19" fmla="*/ 2330 h 2371"/>
                <a:gd name="T20" fmla="*/ 127 w 2793"/>
                <a:gd name="T21" fmla="*/ 2371 h 2371"/>
                <a:gd name="T22" fmla="*/ 2750 w 2793"/>
                <a:gd name="T23" fmla="*/ 2371 h 2371"/>
                <a:gd name="T24" fmla="*/ 2781 w 2793"/>
                <a:gd name="T25" fmla="*/ 2358 h 2371"/>
                <a:gd name="T26" fmla="*/ 2793 w 2793"/>
                <a:gd name="T27" fmla="*/ 2327 h 2371"/>
                <a:gd name="T28" fmla="*/ 2708 w 2793"/>
                <a:gd name="T29" fmla="*/ 401 h 2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93" h="2371">
                  <a:moveTo>
                    <a:pt x="2708" y="401"/>
                  </a:moveTo>
                  <a:cubicBezTo>
                    <a:pt x="2707" y="379"/>
                    <a:pt x="2688" y="361"/>
                    <a:pt x="2666" y="361"/>
                  </a:cubicBezTo>
                  <a:lnTo>
                    <a:pt x="1376" y="361"/>
                  </a:lnTo>
                  <a:lnTo>
                    <a:pt x="1000" y="12"/>
                  </a:lnTo>
                  <a:cubicBezTo>
                    <a:pt x="992" y="4"/>
                    <a:pt x="982" y="0"/>
                    <a:pt x="971" y="0"/>
                  </a:cubicBezTo>
                  <a:lnTo>
                    <a:pt x="380" y="0"/>
                  </a:lnTo>
                  <a:cubicBezTo>
                    <a:pt x="369" y="0"/>
                    <a:pt x="357" y="5"/>
                    <a:pt x="349" y="14"/>
                  </a:cubicBezTo>
                  <a:lnTo>
                    <a:pt x="12" y="374"/>
                  </a:lnTo>
                  <a:cubicBezTo>
                    <a:pt x="4" y="382"/>
                    <a:pt x="0" y="393"/>
                    <a:pt x="0" y="405"/>
                  </a:cubicBezTo>
                  <a:lnTo>
                    <a:pt x="85" y="2330"/>
                  </a:lnTo>
                  <a:cubicBezTo>
                    <a:pt x="86" y="2353"/>
                    <a:pt x="104" y="2371"/>
                    <a:pt x="127" y="2371"/>
                  </a:cubicBezTo>
                  <a:lnTo>
                    <a:pt x="2750" y="2371"/>
                  </a:lnTo>
                  <a:cubicBezTo>
                    <a:pt x="2762" y="2371"/>
                    <a:pt x="2773" y="2366"/>
                    <a:pt x="2781" y="2358"/>
                  </a:cubicBezTo>
                  <a:cubicBezTo>
                    <a:pt x="2789" y="2349"/>
                    <a:pt x="2793" y="2338"/>
                    <a:pt x="2793" y="2327"/>
                  </a:cubicBezTo>
                  <a:lnTo>
                    <a:pt x="2708" y="401"/>
                  </a:lnTo>
                  <a:close/>
                </a:path>
              </a:pathLst>
            </a:custGeom>
            <a:solidFill>
              <a:srgbClr val="B1DB15">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8" name="Freeform 46">
              <a:extLst>
                <a:ext uri="{FF2B5EF4-FFF2-40B4-BE49-F238E27FC236}">
                  <a16:creationId xmlns:a16="http://schemas.microsoft.com/office/drawing/2014/main" id="{AE94F0F3-23CB-4FC3-BEFB-BD70773FC546}"/>
                </a:ext>
              </a:extLst>
            </p:cNvPr>
            <p:cNvSpPr>
              <a:spLocks/>
            </p:cNvSpPr>
            <p:nvPr/>
          </p:nvSpPr>
          <p:spPr bwMode="auto">
            <a:xfrm>
              <a:off x="6543062" y="1667758"/>
              <a:ext cx="1476339" cy="918266"/>
            </a:xfrm>
            <a:custGeom>
              <a:avLst/>
              <a:gdLst>
                <a:gd name="T0" fmla="*/ 2500 w 2593"/>
                <a:gd name="T1" fmla="*/ 1 h 1614"/>
                <a:gd name="T2" fmla="*/ 42 w 2593"/>
                <a:gd name="T3" fmla="*/ 83 h 1614"/>
                <a:gd name="T4" fmla="*/ 1 w 2593"/>
                <a:gd name="T5" fmla="*/ 126 h 1614"/>
                <a:gd name="T6" fmla="*/ 49 w 2593"/>
                <a:gd name="T7" fmla="*/ 1572 h 1614"/>
                <a:gd name="T8" fmla="*/ 92 w 2593"/>
                <a:gd name="T9" fmla="*/ 1613 h 1614"/>
                <a:gd name="T10" fmla="*/ 2551 w 2593"/>
                <a:gd name="T11" fmla="*/ 1531 h 1614"/>
                <a:gd name="T12" fmla="*/ 2592 w 2593"/>
                <a:gd name="T13" fmla="*/ 1488 h 1614"/>
                <a:gd name="T14" fmla="*/ 2544 w 2593"/>
                <a:gd name="T15" fmla="*/ 42 h 1614"/>
                <a:gd name="T16" fmla="*/ 2500 w 2593"/>
                <a:gd name="T17" fmla="*/ 1 h 1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93" h="1614">
                  <a:moveTo>
                    <a:pt x="2500" y="1"/>
                  </a:moveTo>
                  <a:lnTo>
                    <a:pt x="42" y="83"/>
                  </a:lnTo>
                  <a:cubicBezTo>
                    <a:pt x="18" y="83"/>
                    <a:pt x="0" y="103"/>
                    <a:pt x="1" y="126"/>
                  </a:cubicBezTo>
                  <a:lnTo>
                    <a:pt x="49" y="1572"/>
                  </a:lnTo>
                  <a:cubicBezTo>
                    <a:pt x="50" y="1596"/>
                    <a:pt x="69" y="1614"/>
                    <a:pt x="92" y="1613"/>
                  </a:cubicBezTo>
                  <a:lnTo>
                    <a:pt x="2551" y="1531"/>
                  </a:lnTo>
                  <a:cubicBezTo>
                    <a:pt x="2574" y="1531"/>
                    <a:pt x="2593" y="1511"/>
                    <a:pt x="2592" y="1488"/>
                  </a:cubicBezTo>
                  <a:lnTo>
                    <a:pt x="2544" y="42"/>
                  </a:lnTo>
                  <a:cubicBezTo>
                    <a:pt x="2543" y="19"/>
                    <a:pt x="2524" y="0"/>
                    <a:pt x="2500" y="1"/>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59" name="Freeform 47">
              <a:extLst>
                <a:ext uri="{FF2B5EF4-FFF2-40B4-BE49-F238E27FC236}">
                  <a16:creationId xmlns:a16="http://schemas.microsoft.com/office/drawing/2014/main" id="{F940513D-2701-420D-ABBA-9BCC912A1C7A}"/>
                </a:ext>
              </a:extLst>
            </p:cNvPr>
            <p:cNvSpPr>
              <a:spLocks/>
            </p:cNvSpPr>
            <p:nvPr/>
          </p:nvSpPr>
          <p:spPr bwMode="auto">
            <a:xfrm>
              <a:off x="6594199" y="1558812"/>
              <a:ext cx="1462999" cy="893808"/>
            </a:xfrm>
            <a:custGeom>
              <a:avLst/>
              <a:gdLst>
                <a:gd name="T0" fmla="*/ 2525 w 2567"/>
                <a:gd name="T1" fmla="*/ 37 h 1569"/>
                <a:gd name="T2" fmla="*/ 65 w 2567"/>
                <a:gd name="T3" fmla="*/ 0 h 1569"/>
                <a:gd name="T4" fmla="*/ 22 w 2567"/>
                <a:gd name="T5" fmla="*/ 42 h 1569"/>
                <a:gd name="T6" fmla="*/ 0 w 2567"/>
                <a:gd name="T7" fmla="*/ 1488 h 1569"/>
                <a:gd name="T8" fmla="*/ 42 w 2567"/>
                <a:gd name="T9" fmla="*/ 1531 h 1569"/>
                <a:gd name="T10" fmla="*/ 2502 w 2567"/>
                <a:gd name="T11" fmla="*/ 1568 h 1569"/>
                <a:gd name="T12" fmla="*/ 2544 w 2567"/>
                <a:gd name="T13" fmla="*/ 1527 h 1569"/>
                <a:gd name="T14" fmla="*/ 2566 w 2567"/>
                <a:gd name="T15" fmla="*/ 80 h 1569"/>
                <a:gd name="T16" fmla="*/ 2525 w 2567"/>
                <a:gd name="T17" fmla="*/ 37 h 1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67" h="1569">
                  <a:moveTo>
                    <a:pt x="2525" y="37"/>
                  </a:moveTo>
                  <a:lnTo>
                    <a:pt x="65" y="0"/>
                  </a:lnTo>
                  <a:cubicBezTo>
                    <a:pt x="42" y="0"/>
                    <a:pt x="22" y="18"/>
                    <a:pt x="22" y="42"/>
                  </a:cubicBezTo>
                  <a:lnTo>
                    <a:pt x="0" y="1488"/>
                  </a:lnTo>
                  <a:cubicBezTo>
                    <a:pt x="0" y="1512"/>
                    <a:pt x="18" y="1531"/>
                    <a:pt x="42" y="1531"/>
                  </a:cubicBezTo>
                  <a:lnTo>
                    <a:pt x="2502" y="1568"/>
                  </a:lnTo>
                  <a:cubicBezTo>
                    <a:pt x="2525" y="1569"/>
                    <a:pt x="2544" y="1550"/>
                    <a:pt x="2544" y="1527"/>
                  </a:cubicBezTo>
                  <a:lnTo>
                    <a:pt x="2566" y="80"/>
                  </a:lnTo>
                  <a:cubicBezTo>
                    <a:pt x="2567" y="57"/>
                    <a:pt x="2548" y="38"/>
                    <a:pt x="2525" y="37"/>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0" name="Freeform 48">
              <a:extLst>
                <a:ext uri="{FF2B5EF4-FFF2-40B4-BE49-F238E27FC236}">
                  <a16:creationId xmlns:a16="http://schemas.microsoft.com/office/drawing/2014/main" id="{DFEE212E-9DF6-471C-BBD9-8A4E947734C5}"/>
                </a:ext>
              </a:extLst>
            </p:cNvPr>
            <p:cNvSpPr>
              <a:spLocks/>
            </p:cNvSpPr>
            <p:nvPr/>
          </p:nvSpPr>
          <p:spPr bwMode="auto">
            <a:xfrm>
              <a:off x="6587530" y="1458758"/>
              <a:ext cx="1540819" cy="1036105"/>
            </a:xfrm>
            <a:custGeom>
              <a:avLst/>
              <a:gdLst>
                <a:gd name="T0" fmla="*/ 2666 w 2705"/>
                <a:gd name="T1" fmla="*/ 298 h 1821"/>
                <a:gd name="T2" fmla="*/ 223 w 2705"/>
                <a:gd name="T3" fmla="*/ 3 h 1821"/>
                <a:gd name="T4" fmla="*/ 176 w 2705"/>
                <a:gd name="T5" fmla="*/ 40 h 1821"/>
                <a:gd name="T6" fmla="*/ 3 w 2705"/>
                <a:gd name="T7" fmla="*/ 1476 h 1821"/>
                <a:gd name="T8" fmla="*/ 40 w 2705"/>
                <a:gd name="T9" fmla="*/ 1523 h 1821"/>
                <a:gd name="T10" fmla="*/ 2482 w 2705"/>
                <a:gd name="T11" fmla="*/ 1818 h 1821"/>
                <a:gd name="T12" fmla="*/ 2529 w 2705"/>
                <a:gd name="T13" fmla="*/ 1781 h 1821"/>
                <a:gd name="T14" fmla="*/ 2702 w 2705"/>
                <a:gd name="T15" fmla="*/ 345 h 1821"/>
                <a:gd name="T16" fmla="*/ 2666 w 2705"/>
                <a:gd name="T17" fmla="*/ 298 h 1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05" h="1821">
                  <a:moveTo>
                    <a:pt x="2666" y="298"/>
                  </a:moveTo>
                  <a:lnTo>
                    <a:pt x="223" y="3"/>
                  </a:lnTo>
                  <a:cubicBezTo>
                    <a:pt x="200" y="0"/>
                    <a:pt x="179" y="17"/>
                    <a:pt x="176" y="40"/>
                  </a:cubicBezTo>
                  <a:lnTo>
                    <a:pt x="3" y="1476"/>
                  </a:lnTo>
                  <a:cubicBezTo>
                    <a:pt x="0" y="1499"/>
                    <a:pt x="16" y="1520"/>
                    <a:pt x="40" y="1523"/>
                  </a:cubicBezTo>
                  <a:lnTo>
                    <a:pt x="2482" y="1818"/>
                  </a:lnTo>
                  <a:cubicBezTo>
                    <a:pt x="2505" y="1821"/>
                    <a:pt x="2526" y="1804"/>
                    <a:pt x="2529" y="1781"/>
                  </a:cubicBezTo>
                  <a:lnTo>
                    <a:pt x="2702" y="345"/>
                  </a:lnTo>
                  <a:cubicBezTo>
                    <a:pt x="2705" y="322"/>
                    <a:pt x="2689" y="301"/>
                    <a:pt x="2666" y="29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1" name="Freeform 49">
              <a:extLst>
                <a:ext uri="{FF2B5EF4-FFF2-40B4-BE49-F238E27FC236}">
                  <a16:creationId xmlns:a16="http://schemas.microsoft.com/office/drawing/2014/main" id="{F9D4BA29-2ACA-468E-A91A-3E66EF36015C}"/>
                </a:ext>
              </a:extLst>
            </p:cNvPr>
            <p:cNvSpPr>
              <a:spLocks/>
            </p:cNvSpPr>
            <p:nvPr/>
          </p:nvSpPr>
          <p:spPr bwMode="auto">
            <a:xfrm>
              <a:off x="6535175" y="1346849"/>
              <a:ext cx="1734254" cy="1229542"/>
            </a:xfrm>
            <a:custGeom>
              <a:avLst/>
              <a:gdLst>
                <a:gd name="T0" fmla="*/ 3037 w 3049"/>
                <a:gd name="T1" fmla="*/ 15 h 2162"/>
                <a:gd name="T2" fmla="*/ 3005 w 3049"/>
                <a:gd name="T3" fmla="*/ 0 h 2162"/>
                <a:gd name="T4" fmla="*/ 1699 w 3049"/>
                <a:gd name="T5" fmla="*/ 0 h 2162"/>
                <a:gd name="T6" fmla="*/ 1670 w 3049"/>
                <a:gd name="T7" fmla="*/ 11 h 2162"/>
                <a:gd name="T8" fmla="*/ 1294 w 3049"/>
                <a:gd name="T9" fmla="*/ 360 h 2162"/>
                <a:gd name="T10" fmla="*/ 382 w 3049"/>
                <a:gd name="T11" fmla="*/ 360 h 2162"/>
                <a:gd name="T12" fmla="*/ 340 w 3049"/>
                <a:gd name="T13" fmla="*/ 394 h 2162"/>
                <a:gd name="T14" fmla="*/ 3 w 3049"/>
                <a:gd name="T15" fmla="*/ 2111 h 2162"/>
                <a:gd name="T16" fmla="*/ 11 w 3049"/>
                <a:gd name="T17" fmla="*/ 2146 h 2162"/>
                <a:gd name="T18" fmla="*/ 44 w 3049"/>
                <a:gd name="T19" fmla="*/ 2162 h 2162"/>
                <a:gd name="T20" fmla="*/ 2667 w 3049"/>
                <a:gd name="T21" fmla="*/ 2162 h 2162"/>
                <a:gd name="T22" fmla="*/ 2709 w 3049"/>
                <a:gd name="T23" fmla="*/ 2126 h 2162"/>
                <a:gd name="T24" fmla="*/ 3047 w 3049"/>
                <a:gd name="T25" fmla="*/ 49 h 2162"/>
                <a:gd name="T26" fmla="*/ 3037 w 3049"/>
                <a:gd name="T27" fmla="*/ 15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49" h="2162">
                  <a:moveTo>
                    <a:pt x="3037" y="15"/>
                  </a:moveTo>
                  <a:cubicBezTo>
                    <a:pt x="3029" y="5"/>
                    <a:pt x="3017" y="0"/>
                    <a:pt x="3005" y="0"/>
                  </a:cubicBezTo>
                  <a:lnTo>
                    <a:pt x="1699" y="0"/>
                  </a:lnTo>
                  <a:cubicBezTo>
                    <a:pt x="1688" y="0"/>
                    <a:pt x="1678" y="4"/>
                    <a:pt x="1670" y="11"/>
                  </a:cubicBezTo>
                  <a:lnTo>
                    <a:pt x="1294" y="360"/>
                  </a:lnTo>
                  <a:lnTo>
                    <a:pt x="382" y="360"/>
                  </a:lnTo>
                  <a:cubicBezTo>
                    <a:pt x="362" y="360"/>
                    <a:pt x="344" y="375"/>
                    <a:pt x="340" y="394"/>
                  </a:cubicBezTo>
                  <a:lnTo>
                    <a:pt x="3" y="2111"/>
                  </a:lnTo>
                  <a:cubicBezTo>
                    <a:pt x="0" y="2124"/>
                    <a:pt x="3" y="2137"/>
                    <a:pt x="11" y="2146"/>
                  </a:cubicBezTo>
                  <a:cubicBezTo>
                    <a:pt x="19" y="2156"/>
                    <a:pt x="31" y="2162"/>
                    <a:pt x="44" y="2162"/>
                  </a:cubicBezTo>
                  <a:lnTo>
                    <a:pt x="2667" y="2162"/>
                  </a:lnTo>
                  <a:cubicBezTo>
                    <a:pt x="2688" y="2162"/>
                    <a:pt x="2706" y="2147"/>
                    <a:pt x="2709" y="2126"/>
                  </a:cubicBezTo>
                  <a:lnTo>
                    <a:pt x="3047" y="49"/>
                  </a:lnTo>
                  <a:cubicBezTo>
                    <a:pt x="3049" y="37"/>
                    <a:pt x="3045" y="24"/>
                    <a:pt x="3037" y="15"/>
                  </a:cubicBezTo>
                  <a:close/>
                </a:path>
              </a:pathLst>
            </a:custGeom>
            <a:solidFill>
              <a:srgbClr val="B1DB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2" name="Freeform 50">
              <a:extLst>
                <a:ext uri="{FF2B5EF4-FFF2-40B4-BE49-F238E27FC236}">
                  <a16:creationId xmlns:a16="http://schemas.microsoft.com/office/drawing/2014/main" id="{65BA6ABF-DEFB-4476-AF7C-DB1B35ADC37A}"/>
                </a:ext>
              </a:extLst>
            </p:cNvPr>
            <p:cNvSpPr>
              <a:spLocks/>
            </p:cNvSpPr>
            <p:nvPr/>
          </p:nvSpPr>
          <p:spPr bwMode="auto">
            <a:xfrm>
              <a:off x="6538615" y="2256960"/>
              <a:ext cx="1596403" cy="362415"/>
            </a:xfrm>
            <a:custGeom>
              <a:avLst/>
              <a:gdLst>
                <a:gd name="T0" fmla="*/ 11 w 2807"/>
                <a:gd name="T1" fmla="*/ 623 h 639"/>
                <a:gd name="T2" fmla="*/ 44 w 2807"/>
                <a:gd name="T3" fmla="*/ 639 h 639"/>
                <a:gd name="T4" fmla="*/ 2667 w 2807"/>
                <a:gd name="T5" fmla="*/ 639 h 639"/>
                <a:gd name="T6" fmla="*/ 2709 w 2807"/>
                <a:gd name="T7" fmla="*/ 603 h 639"/>
                <a:gd name="T8" fmla="*/ 2807 w 2807"/>
                <a:gd name="T9" fmla="*/ 0 h 639"/>
                <a:gd name="T10" fmla="*/ 3 w 2807"/>
                <a:gd name="T11" fmla="*/ 588 h 639"/>
                <a:gd name="T12" fmla="*/ 11 w 2807"/>
                <a:gd name="T13" fmla="*/ 623 h 639"/>
              </a:gdLst>
              <a:ahLst/>
              <a:cxnLst>
                <a:cxn ang="0">
                  <a:pos x="T0" y="T1"/>
                </a:cxn>
                <a:cxn ang="0">
                  <a:pos x="T2" y="T3"/>
                </a:cxn>
                <a:cxn ang="0">
                  <a:pos x="T4" y="T5"/>
                </a:cxn>
                <a:cxn ang="0">
                  <a:pos x="T6" y="T7"/>
                </a:cxn>
                <a:cxn ang="0">
                  <a:pos x="T8" y="T9"/>
                </a:cxn>
                <a:cxn ang="0">
                  <a:pos x="T10" y="T11"/>
                </a:cxn>
                <a:cxn ang="0">
                  <a:pos x="T12" y="T13"/>
                </a:cxn>
              </a:cxnLst>
              <a:rect l="0" t="0" r="r" b="b"/>
              <a:pathLst>
                <a:path w="2807" h="639">
                  <a:moveTo>
                    <a:pt x="11" y="623"/>
                  </a:moveTo>
                  <a:cubicBezTo>
                    <a:pt x="19" y="633"/>
                    <a:pt x="31" y="639"/>
                    <a:pt x="44" y="639"/>
                  </a:cubicBezTo>
                  <a:lnTo>
                    <a:pt x="2667" y="639"/>
                  </a:lnTo>
                  <a:cubicBezTo>
                    <a:pt x="2688" y="639"/>
                    <a:pt x="2706" y="624"/>
                    <a:pt x="2709" y="603"/>
                  </a:cubicBezTo>
                  <a:lnTo>
                    <a:pt x="2807" y="0"/>
                  </a:lnTo>
                  <a:lnTo>
                    <a:pt x="3" y="588"/>
                  </a:lnTo>
                  <a:cubicBezTo>
                    <a:pt x="0" y="601"/>
                    <a:pt x="3" y="614"/>
                    <a:pt x="11" y="623"/>
                  </a:cubicBezTo>
                  <a:close/>
                </a:path>
              </a:pathLst>
            </a:custGeom>
            <a:solidFill>
              <a:sysClr val="windowText" lastClr="000000">
                <a:alpha val="25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grpSp>
        <p:nvGrpSpPr>
          <p:cNvPr id="63" name="Group 62">
            <a:extLst>
              <a:ext uri="{FF2B5EF4-FFF2-40B4-BE49-F238E27FC236}">
                <a16:creationId xmlns:a16="http://schemas.microsoft.com/office/drawing/2014/main" id="{22D1ED9C-95E1-4B24-BE4C-70BFF37A83DA}"/>
              </a:ext>
            </a:extLst>
          </p:cNvPr>
          <p:cNvGrpSpPr/>
          <p:nvPr/>
        </p:nvGrpSpPr>
        <p:grpSpPr>
          <a:xfrm>
            <a:off x="9648229" y="1525213"/>
            <a:ext cx="1859957" cy="1199851"/>
            <a:chOff x="528086" y="4794475"/>
            <a:chExt cx="1783169" cy="1347383"/>
          </a:xfrm>
        </p:grpSpPr>
        <p:sp>
          <p:nvSpPr>
            <p:cNvPr id="64" name="Freeform 45">
              <a:extLst>
                <a:ext uri="{FF2B5EF4-FFF2-40B4-BE49-F238E27FC236}">
                  <a16:creationId xmlns:a16="http://schemas.microsoft.com/office/drawing/2014/main" id="{F761A43A-664C-4D5B-8BFE-77DA78B3A0BB}"/>
                </a:ext>
              </a:extLst>
            </p:cNvPr>
            <p:cNvSpPr>
              <a:spLocks/>
            </p:cNvSpPr>
            <p:nvPr/>
          </p:nvSpPr>
          <p:spPr bwMode="auto">
            <a:xfrm>
              <a:off x="528086" y="4794475"/>
              <a:ext cx="1589734" cy="1347382"/>
            </a:xfrm>
            <a:custGeom>
              <a:avLst/>
              <a:gdLst>
                <a:gd name="T0" fmla="*/ 2708 w 2793"/>
                <a:gd name="T1" fmla="*/ 401 h 2371"/>
                <a:gd name="T2" fmla="*/ 2666 w 2793"/>
                <a:gd name="T3" fmla="*/ 361 h 2371"/>
                <a:gd name="T4" fmla="*/ 1376 w 2793"/>
                <a:gd name="T5" fmla="*/ 361 h 2371"/>
                <a:gd name="T6" fmla="*/ 1000 w 2793"/>
                <a:gd name="T7" fmla="*/ 12 h 2371"/>
                <a:gd name="T8" fmla="*/ 971 w 2793"/>
                <a:gd name="T9" fmla="*/ 0 h 2371"/>
                <a:gd name="T10" fmla="*/ 380 w 2793"/>
                <a:gd name="T11" fmla="*/ 0 h 2371"/>
                <a:gd name="T12" fmla="*/ 349 w 2793"/>
                <a:gd name="T13" fmla="*/ 14 h 2371"/>
                <a:gd name="T14" fmla="*/ 12 w 2793"/>
                <a:gd name="T15" fmla="*/ 374 h 2371"/>
                <a:gd name="T16" fmla="*/ 0 w 2793"/>
                <a:gd name="T17" fmla="*/ 405 h 2371"/>
                <a:gd name="T18" fmla="*/ 85 w 2793"/>
                <a:gd name="T19" fmla="*/ 2330 h 2371"/>
                <a:gd name="T20" fmla="*/ 127 w 2793"/>
                <a:gd name="T21" fmla="*/ 2371 h 2371"/>
                <a:gd name="T22" fmla="*/ 2750 w 2793"/>
                <a:gd name="T23" fmla="*/ 2371 h 2371"/>
                <a:gd name="T24" fmla="*/ 2781 w 2793"/>
                <a:gd name="T25" fmla="*/ 2358 h 2371"/>
                <a:gd name="T26" fmla="*/ 2793 w 2793"/>
                <a:gd name="T27" fmla="*/ 2327 h 2371"/>
                <a:gd name="T28" fmla="*/ 2708 w 2793"/>
                <a:gd name="T29" fmla="*/ 401 h 2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93" h="2371">
                  <a:moveTo>
                    <a:pt x="2708" y="401"/>
                  </a:moveTo>
                  <a:cubicBezTo>
                    <a:pt x="2707" y="379"/>
                    <a:pt x="2688" y="361"/>
                    <a:pt x="2666" y="361"/>
                  </a:cubicBezTo>
                  <a:lnTo>
                    <a:pt x="1376" y="361"/>
                  </a:lnTo>
                  <a:lnTo>
                    <a:pt x="1000" y="12"/>
                  </a:lnTo>
                  <a:cubicBezTo>
                    <a:pt x="992" y="4"/>
                    <a:pt x="982" y="0"/>
                    <a:pt x="971" y="0"/>
                  </a:cubicBezTo>
                  <a:lnTo>
                    <a:pt x="380" y="0"/>
                  </a:lnTo>
                  <a:cubicBezTo>
                    <a:pt x="369" y="0"/>
                    <a:pt x="357" y="5"/>
                    <a:pt x="349" y="14"/>
                  </a:cubicBezTo>
                  <a:lnTo>
                    <a:pt x="12" y="374"/>
                  </a:lnTo>
                  <a:cubicBezTo>
                    <a:pt x="4" y="382"/>
                    <a:pt x="0" y="393"/>
                    <a:pt x="0" y="405"/>
                  </a:cubicBezTo>
                  <a:lnTo>
                    <a:pt x="85" y="2330"/>
                  </a:lnTo>
                  <a:cubicBezTo>
                    <a:pt x="86" y="2353"/>
                    <a:pt x="104" y="2371"/>
                    <a:pt x="127" y="2371"/>
                  </a:cubicBezTo>
                  <a:lnTo>
                    <a:pt x="2750" y="2371"/>
                  </a:lnTo>
                  <a:cubicBezTo>
                    <a:pt x="2762" y="2371"/>
                    <a:pt x="2773" y="2366"/>
                    <a:pt x="2781" y="2358"/>
                  </a:cubicBezTo>
                  <a:cubicBezTo>
                    <a:pt x="2789" y="2349"/>
                    <a:pt x="2793" y="2338"/>
                    <a:pt x="2793" y="2327"/>
                  </a:cubicBezTo>
                  <a:lnTo>
                    <a:pt x="2708" y="401"/>
                  </a:lnTo>
                  <a:close/>
                </a:path>
              </a:pathLst>
            </a:custGeom>
            <a:solidFill>
              <a:srgbClr val="FFE200">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5" name="Freeform 46">
              <a:extLst>
                <a:ext uri="{FF2B5EF4-FFF2-40B4-BE49-F238E27FC236}">
                  <a16:creationId xmlns:a16="http://schemas.microsoft.com/office/drawing/2014/main" id="{20EADCAA-7D7D-4F31-8338-C13EA4AF1659}"/>
                </a:ext>
              </a:extLst>
            </p:cNvPr>
            <p:cNvSpPr>
              <a:spLocks/>
            </p:cNvSpPr>
            <p:nvPr/>
          </p:nvSpPr>
          <p:spPr bwMode="auto">
            <a:xfrm>
              <a:off x="581448" y="5190241"/>
              <a:ext cx="1476339" cy="918266"/>
            </a:xfrm>
            <a:custGeom>
              <a:avLst/>
              <a:gdLst>
                <a:gd name="T0" fmla="*/ 2500 w 2593"/>
                <a:gd name="T1" fmla="*/ 1 h 1614"/>
                <a:gd name="T2" fmla="*/ 42 w 2593"/>
                <a:gd name="T3" fmla="*/ 83 h 1614"/>
                <a:gd name="T4" fmla="*/ 1 w 2593"/>
                <a:gd name="T5" fmla="*/ 126 h 1614"/>
                <a:gd name="T6" fmla="*/ 49 w 2593"/>
                <a:gd name="T7" fmla="*/ 1572 h 1614"/>
                <a:gd name="T8" fmla="*/ 92 w 2593"/>
                <a:gd name="T9" fmla="*/ 1613 h 1614"/>
                <a:gd name="T10" fmla="*/ 2551 w 2593"/>
                <a:gd name="T11" fmla="*/ 1531 h 1614"/>
                <a:gd name="T12" fmla="*/ 2592 w 2593"/>
                <a:gd name="T13" fmla="*/ 1488 h 1614"/>
                <a:gd name="T14" fmla="*/ 2544 w 2593"/>
                <a:gd name="T15" fmla="*/ 42 h 1614"/>
                <a:gd name="T16" fmla="*/ 2500 w 2593"/>
                <a:gd name="T17" fmla="*/ 1 h 1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93" h="1614">
                  <a:moveTo>
                    <a:pt x="2500" y="1"/>
                  </a:moveTo>
                  <a:lnTo>
                    <a:pt x="42" y="83"/>
                  </a:lnTo>
                  <a:cubicBezTo>
                    <a:pt x="18" y="83"/>
                    <a:pt x="0" y="103"/>
                    <a:pt x="1" y="126"/>
                  </a:cubicBezTo>
                  <a:lnTo>
                    <a:pt x="49" y="1572"/>
                  </a:lnTo>
                  <a:cubicBezTo>
                    <a:pt x="50" y="1596"/>
                    <a:pt x="69" y="1614"/>
                    <a:pt x="92" y="1613"/>
                  </a:cubicBezTo>
                  <a:lnTo>
                    <a:pt x="2551" y="1531"/>
                  </a:lnTo>
                  <a:cubicBezTo>
                    <a:pt x="2574" y="1531"/>
                    <a:pt x="2593" y="1511"/>
                    <a:pt x="2592" y="1488"/>
                  </a:cubicBezTo>
                  <a:lnTo>
                    <a:pt x="2544" y="42"/>
                  </a:lnTo>
                  <a:cubicBezTo>
                    <a:pt x="2543" y="19"/>
                    <a:pt x="2524" y="0"/>
                    <a:pt x="2500" y="1"/>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6" name="Freeform 47">
              <a:extLst>
                <a:ext uri="{FF2B5EF4-FFF2-40B4-BE49-F238E27FC236}">
                  <a16:creationId xmlns:a16="http://schemas.microsoft.com/office/drawing/2014/main" id="{E70DBE14-058D-4AD2-AB48-104F090209CE}"/>
                </a:ext>
              </a:extLst>
            </p:cNvPr>
            <p:cNvSpPr>
              <a:spLocks/>
            </p:cNvSpPr>
            <p:nvPr/>
          </p:nvSpPr>
          <p:spPr bwMode="auto">
            <a:xfrm>
              <a:off x="632585" y="5081295"/>
              <a:ext cx="1462999" cy="893808"/>
            </a:xfrm>
            <a:custGeom>
              <a:avLst/>
              <a:gdLst>
                <a:gd name="T0" fmla="*/ 2525 w 2567"/>
                <a:gd name="T1" fmla="*/ 37 h 1569"/>
                <a:gd name="T2" fmla="*/ 65 w 2567"/>
                <a:gd name="T3" fmla="*/ 0 h 1569"/>
                <a:gd name="T4" fmla="*/ 22 w 2567"/>
                <a:gd name="T5" fmla="*/ 42 h 1569"/>
                <a:gd name="T6" fmla="*/ 0 w 2567"/>
                <a:gd name="T7" fmla="*/ 1488 h 1569"/>
                <a:gd name="T8" fmla="*/ 42 w 2567"/>
                <a:gd name="T9" fmla="*/ 1531 h 1569"/>
                <a:gd name="T10" fmla="*/ 2502 w 2567"/>
                <a:gd name="T11" fmla="*/ 1568 h 1569"/>
                <a:gd name="T12" fmla="*/ 2544 w 2567"/>
                <a:gd name="T13" fmla="*/ 1527 h 1569"/>
                <a:gd name="T14" fmla="*/ 2566 w 2567"/>
                <a:gd name="T15" fmla="*/ 80 h 1569"/>
                <a:gd name="T16" fmla="*/ 2525 w 2567"/>
                <a:gd name="T17" fmla="*/ 37 h 1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67" h="1569">
                  <a:moveTo>
                    <a:pt x="2525" y="37"/>
                  </a:moveTo>
                  <a:lnTo>
                    <a:pt x="65" y="0"/>
                  </a:lnTo>
                  <a:cubicBezTo>
                    <a:pt x="42" y="0"/>
                    <a:pt x="22" y="18"/>
                    <a:pt x="22" y="42"/>
                  </a:cubicBezTo>
                  <a:lnTo>
                    <a:pt x="0" y="1488"/>
                  </a:lnTo>
                  <a:cubicBezTo>
                    <a:pt x="0" y="1512"/>
                    <a:pt x="18" y="1531"/>
                    <a:pt x="42" y="1531"/>
                  </a:cubicBezTo>
                  <a:lnTo>
                    <a:pt x="2502" y="1568"/>
                  </a:lnTo>
                  <a:cubicBezTo>
                    <a:pt x="2525" y="1569"/>
                    <a:pt x="2544" y="1550"/>
                    <a:pt x="2544" y="1527"/>
                  </a:cubicBezTo>
                  <a:lnTo>
                    <a:pt x="2566" y="80"/>
                  </a:lnTo>
                  <a:cubicBezTo>
                    <a:pt x="2567" y="57"/>
                    <a:pt x="2548" y="38"/>
                    <a:pt x="2525" y="37"/>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7" name="Freeform 48">
              <a:extLst>
                <a:ext uri="{FF2B5EF4-FFF2-40B4-BE49-F238E27FC236}">
                  <a16:creationId xmlns:a16="http://schemas.microsoft.com/office/drawing/2014/main" id="{1C12919D-6905-4BBB-B34F-3E49AC5C240F}"/>
                </a:ext>
              </a:extLst>
            </p:cNvPr>
            <p:cNvSpPr>
              <a:spLocks/>
            </p:cNvSpPr>
            <p:nvPr/>
          </p:nvSpPr>
          <p:spPr bwMode="auto">
            <a:xfrm>
              <a:off x="625916" y="4981241"/>
              <a:ext cx="1540819" cy="1036105"/>
            </a:xfrm>
            <a:custGeom>
              <a:avLst/>
              <a:gdLst>
                <a:gd name="T0" fmla="*/ 2666 w 2705"/>
                <a:gd name="T1" fmla="*/ 298 h 1821"/>
                <a:gd name="T2" fmla="*/ 223 w 2705"/>
                <a:gd name="T3" fmla="*/ 3 h 1821"/>
                <a:gd name="T4" fmla="*/ 176 w 2705"/>
                <a:gd name="T5" fmla="*/ 40 h 1821"/>
                <a:gd name="T6" fmla="*/ 3 w 2705"/>
                <a:gd name="T7" fmla="*/ 1476 h 1821"/>
                <a:gd name="T8" fmla="*/ 40 w 2705"/>
                <a:gd name="T9" fmla="*/ 1523 h 1821"/>
                <a:gd name="T10" fmla="*/ 2482 w 2705"/>
                <a:gd name="T11" fmla="*/ 1818 h 1821"/>
                <a:gd name="T12" fmla="*/ 2529 w 2705"/>
                <a:gd name="T13" fmla="*/ 1781 h 1821"/>
                <a:gd name="T14" fmla="*/ 2702 w 2705"/>
                <a:gd name="T15" fmla="*/ 345 h 1821"/>
                <a:gd name="T16" fmla="*/ 2666 w 2705"/>
                <a:gd name="T17" fmla="*/ 298 h 1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05" h="1821">
                  <a:moveTo>
                    <a:pt x="2666" y="298"/>
                  </a:moveTo>
                  <a:lnTo>
                    <a:pt x="223" y="3"/>
                  </a:lnTo>
                  <a:cubicBezTo>
                    <a:pt x="200" y="0"/>
                    <a:pt x="179" y="17"/>
                    <a:pt x="176" y="40"/>
                  </a:cubicBezTo>
                  <a:lnTo>
                    <a:pt x="3" y="1476"/>
                  </a:lnTo>
                  <a:cubicBezTo>
                    <a:pt x="0" y="1499"/>
                    <a:pt x="16" y="1520"/>
                    <a:pt x="40" y="1523"/>
                  </a:cubicBezTo>
                  <a:lnTo>
                    <a:pt x="2482" y="1818"/>
                  </a:lnTo>
                  <a:cubicBezTo>
                    <a:pt x="2505" y="1821"/>
                    <a:pt x="2526" y="1804"/>
                    <a:pt x="2529" y="1781"/>
                  </a:cubicBezTo>
                  <a:lnTo>
                    <a:pt x="2702" y="345"/>
                  </a:lnTo>
                  <a:cubicBezTo>
                    <a:pt x="2705" y="322"/>
                    <a:pt x="2689" y="301"/>
                    <a:pt x="2666" y="29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8" name="Freeform 49">
              <a:extLst>
                <a:ext uri="{FF2B5EF4-FFF2-40B4-BE49-F238E27FC236}">
                  <a16:creationId xmlns:a16="http://schemas.microsoft.com/office/drawing/2014/main" id="{3EB8F173-B094-409F-9FC6-80BF5EBB5132}"/>
                </a:ext>
              </a:extLst>
            </p:cNvPr>
            <p:cNvSpPr>
              <a:spLocks/>
            </p:cNvSpPr>
            <p:nvPr/>
          </p:nvSpPr>
          <p:spPr bwMode="auto">
            <a:xfrm>
              <a:off x="577001" y="4912313"/>
              <a:ext cx="1734254" cy="1229541"/>
            </a:xfrm>
            <a:custGeom>
              <a:avLst/>
              <a:gdLst>
                <a:gd name="T0" fmla="*/ 3037 w 3049"/>
                <a:gd name="T1" fmla="*/ 15 h 2162"/>
                <a:gd name="T2" fmla="*/ 3005 w 3049"/>
                <a:gd name="T3" fmla="*/ 0 h 2162"/>
                <a:gd name="T4" fmla="*/ 1699 w 3049"/>
                <a:gd name="T5" fmla="*/ 0 h 2162"/>
                <a:gd name="T6" fmla="*/ 1670 w 3049"/>
                <a:gd name="T7" fmla="*/ 11 h 2162"/>
                <a:gd name="T8" fmla="*/ 1294 w 3049"/>
                <a:gd name="T9" fmla="*/ 360 h 2162"/>
                <a:gd name="T10" fmla="*/ 382 w 3049"/>
                <a:gd name="T11" fmla="*/ 360 h 2162"/>
                <a:gd name="T12" fmla="*/ 340 w 3049"/>
                <a:gd name="T13" fmla="*/ 394 h 2162"/>
                <a:gd name="T14" fmla="*/ 3 w 3049"/>
                <a:gd name="T15" fmla="*/ 2111 h 2162"/>
                <a:gd name="T16" fmla="*/ 11 w 3049"/>
                <a:gd name="T17" fmla="*/ 2146 h 2162"/>
                <a:gd name="T18" fmla="*/ 44 w 3049"/>
                <a:gd name="T19" fmla="*/ 2162 h 2162"/>
                <a:gd name="T20" fmla="*/ 2667 w 3049"/>
                <a:gd name="T21" fmla="*/ 2162 h 2162"/>
                <a:gd name="T22" fmla="*/ 2709 w 3049"/>
                <a:gd name="T23" fmla="*/ 2126 h 2162"/>
                <a:gd name="T24" fmla="*/ 3047 w 3049"/>
                <a:gd name="T25" fmla="*/ 49 h 2162"/>
                <a:gd name="T26" fmla="*/ 3037 w 3049"/>
                <a:gd name="T27" fmla="*/ 15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49" h="2162">
                  <a:moveTo>
                    <a:pt x="3037" y="15"/>
                  </a:moveTo>
                  <a:cubicBezTo>
                    <a:pt x="3029" y="5"/>
                    <a:pt x="3017" y="0"/>
                    <a:pt x="3005" y="0"/>
                  </a:cubicBezTo>
                  <a:lnTo>
                    <a:pt x="1699" y="0"/>
                  </a:lnTo>
                  <a:cubicBezTo>
                    <a:pt x="1688" y="0"/>
                    <a:pt x="1678" y="4"/>
                    <a:pt x="1670" y="11"/>
                  </a:cubicBezTo>
                  <a:lnTo>
                    <a:pt x="1294" y="360"/>
                  </a:lnTo>
                  <a:lnTo>
                    <a:pt x="382" y="360"/>
                  </a:lnTo>
                  <a:cubicBezTo>
                    <a:pt x="362" y="360"/>
                    <a:pt x="344" y="375"/>
                    <a:pt x="340" y="394"/>
                  </a:cubicBezTo>
                  <a:lnTo>
                    <a:pt x="3" y="2111"/>
                  </a:lnTo>
                  <a:cubicBezTo>
                    <a:pt x="0" y="2124"/>
                    <a:pt x="3" y="2137"/>
                    <a:pt x="11" y="2146"/>
                  </a:cubicBezTo>
                  <a:cubicBezTo>
                    <a:pt x="19" y="2156"/>
                    <a:pt x="31" y="2162"/>
                    <a:pt x="44" y="2162"/>
                  </a:cubicBezTo>
                  <a:lnTo>
                    <a:pt x="2667" y="2162"/>
                  </a:lnTo>
                  <a:cubicBezTo>
                    <a:pt x="2688" y="2162"/>
                    <a:pt x="2706" y="2147"/>
                    <a:pt x="2709" y="2126"/>
                  </a:cubicBezTo>
                  <a:lnTo>
                    <a:pt x="3047" y="49"/>
                  </a:lnTo>
                  <a:cubicBezTo>
                    <a:pt x="3049" y="37"/>
                    <a:pt x="3045" y="24"/>
                    <a:pt x="3037" y="15"/>
                  </a:cubicBezTo>
                  <a:close/>
                </a:path>
              </a:pathLst>
            </a:custGeom>
            <a:solidFill>
              <a:srgbClr val="FFE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69" name="Freeform 50">
              <a:extLst>
                <a:ext uri="{FF2B5EF4-FFF2-40B4-BE49-F238E27FC236}">
                  <a16:creationId xmlns:a16="http://schemas.microsoft.com/office/drawing/2014/main" id="{C68A3084-B432-49A5-A511-F5EB727262BC}"/>
                </a:ext>
              </a:extLst>
            </p:cNvPr>
            <p:cNvSpPr>
              <a:spLocks/>
            </p:cNvSpPr>
            <p:nvPr/>
          </p:nvSpPr>
          <p:spPr bwMode="auto">
            <a:xfrm>
              <a:off x="577001" y="5779443"/>
              <a:ext cx="1596403" cy="362415"/>
            </a:xfrm>
            <a:custGeom>
              <a:avLst/>
              <a:gdLst>
                <a:gd name="T0" fmla="*/ 11 w 2807"/>
                <a:gd name="T1" fmla="*/ 623 h 639"/>
                <a:gd name="T2" fmla="*/ 44 w 2807"/>
                <a:gd name="T3" fmla="*/ 639 h 639"/>
                <a:gd name="T4" fmla="*/ 2667 w 2807"/>
                <a:gd name="T5" fmla="*/ 639 h 639"/>
                <a:gd name="T6" fmla="*/ 2709 w 2807"/>
                <a:gd name="T7" fmla="*/ 603 h 639"/>
                <a:gd name="T8" fmla="*/ 2807 w 2807"/>
                <a:gd name="T9" fmla="*/ 0 h 639"/>
                <a:gd name="T10" fmla="*/ 3 w 2807"/>
                <a:gd name="T11" fmla="*/ 588 h 639"/>
                <a:gd name="T12" fmla="*/ 11 w 2807"/>
                <a:gd name="T13" fmla="*/ 623 h 639"/>
              </a:gdLst>
              <a:ahLst/>
              <a:cxnLst>
                <a:cxn ang="0">
                  <a:pos x="T0" y="T1"/>
                </a:cxn>
                <a:cxn ang="0">
                  <a:pos x="T2" y="T3"/>
                </a:cxn>
                <a:cxn ang="0">
                  <a:pos x="T4" y="T5"/>
                </a:cxn>
                <a:cxn ang="0">
                  <a:pos x="T6" y="T7"/>
                </a:cxn>
                <a:cxn ang="0">
                  <a:pos x="T8" y="T9"/>
                </a:cxn>
                <a:cxn ang="0">
                  <a:pos x="T10" y="T11"/>
                </a:cxn>
                <a:cxn ang="0">
                  <a:pos x="T12" y="T13"/>
                </a:cxn>
              </a:cxnLst>
              <a:rect l="0" t="0" r="r" b="b"/>
              <a:pathLst>
                <a:path w="2807" h="639">
                  <a:moveTo>
                    <a:pt x="11" y="623"/>
                  </a:moveTo>
                  <a:cubicBezTo>
                    <a:pt x="19" y="633"/>
                    <a:pt x="31" y="639"/>
                    <a:pt x="44" y="639"/>
                  </a:cubicBezTo>
                  <a:lnTo>
                    <a:pt x="2667" y="639"/>
                  </a:lnTo>
                  <a:cubicBezTo>
                    <a:pt x="2688" y="639"/>
                    <a:pt x="2706" y="624"/>
                    <a:pt x="2709" y="603"/>
                  </a:cubicBezTo>
                  <a:lnTo>
                    <a:pt x="2807" y="0"/>
                  </a:lnTo>
                  <a:lnTo>
                    <a:pt x="3" y="588"/>
                  </a:lnTo>
                  <a:cubicBezTo>
                    <a:pt x="0" y="601"/>
                    <a:pt x="3" y="614"/>
                    <a:pt x="11" y="623"/>
                  </a:cubicBezTo>
                  <a:close/>
                </a:path>
              </a:pathLst>
            </a:custGeom>
            <a:solidFill>
              <a:sysClr val="windowText" lastClr="000000">
                <a:alpha val="25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grpSp>
        <p:nvGrpSpPr>
          <p:cNvPr id="70" name="Group 69">
            <a:extLst>
              <a:ext uri="{FF2B5EF4-FFF2-40B4-BE49-F238E27FC236}">
                <a16:creationId xmlns:a16="http://schemas.microsoft.com/office/drawing/2014/main" id="{3D5EA7DC-888B-46FE-A11A-A1733362B6B5}"/>
              </a:ext>
            </a:extLst>
          </p:cNvPr>
          <p:cNvGrpSpPr/>
          <p:nvPr/>
        </p:nvGrpSpPr>
        <p:grpSpPr>
          <a:xfrm>
            <a:off x="10022462" y="3336237"/>
            <a:ext cx="1560998" cy="1272008"/>
            <a:chOff x="528086" y="1271992"/>
            <a:chExt cx="1783169" cy="1347383"/>
          </a:xfrm>
        </p:grpSpPr>
        <p:sp>
          <p:nvSpPr>
            <p:cNvPr id="71" name="Freeform 45">
              <a:extLst>
                <a:ext uri="{FF2B5EF4-FFF2-40B4-BE49-F238E27FC236}">
                  <a16:creationId xmlns:a16="http://schemas.microsoft.com/office/drawing/2014/main" id="{B4130AD3-B382-4960-9E0F-DAFAEE611203}"/>
                </a:ext>
              </a:extLst>
            </p:cNvPr>
            <p:cNvSpPr>
              <a:spLocks/>
            </p:cNvSpPr>
            <p:nvPr/>
          </p:nvSpPr>
          <p:spPr bwMode="auto">
            <a:xfrm>
              <a:off x="528086" y="1271992"/>
              <a:ext cx="1589734" cy="1347382"/>
            </a:xfrm>
            <a:custGeom>
              <a:avLst/>
              <a:gdLst>
                <a:gd name="T0" fmla="*/ 2708 w 2793"/>
                <a:gd name="T1" fmla="*/ 401 h 2371"/>
                <a:gd name="T2" fmla="*/ 2666 w 2793"/>
                <a:gd name="T3" fmla="*/ 361 h 2371"/>
                <a:gd name="T4" fmla="*/ 1376 w 2793"/>
                <a:gd name="T5" fmla="*/ 361 h 2371"/>
                <a:gd name="T6" fmla="*/ 1000 w 2793"/>
                <a:gd name="T7" fmla="*/ 12 h 2371"/>
                <a:gd name="T8" fmla="*/ 971 w 2793"/>
                <a:gd name="T9" fmla="*/ 0 h 2371"/>
                <a:gd name="T10" fmla="*/ 380 w 2793"/>
                <a:gd name="T11" fmla="*/ 0 h 2371"/>
                <a:gd name="T12" fmla="*/ 349 w 2793"/>
                <a:gd name="T13" fmla="*/ 14 h 2371"/>
                <a:gd name="T14" fmla="*/ 12 w 2793"/>
                <a:gd name="T15" fmla="*/ 374 h 2371"/>
                <a:gd name="T16" fmla="*/ 0 w 2793"/>
                <a:gd name="T17" fmla="*/ 405 h 2371"/>
                <a:gd name="T18" fmla="*/ 85 w 2793"/>
                <a:gd name="T19" fmla="*/ 2330 h 2371"/>
                <a:gd name="T20" fmla="*/ 127 w 2793"/>
                <a:gd name="T21" fmla="*/ 2371 h 2371"/>
                <a:gd name="T22" fmla="*/ 2750 w 2793"/>
                <a:gd name="T23" fmla="*/ 2371 h 2371"/>
                <a:gd name="T24" fmla="*/ 2781 w 2793"/>
                <a:gd name="T25" fmla="*/ 2358 h 2371"/>
                <a:gd name="T26" fmla="*/ 2793 w 2793"/>
                <a:gd name="T27" fmla="*/ 2327 h 2371"/>
                <a:gd name="T28" fmla="*/ 2708 w 2793"/>
                <a:gd name="T29" fmla="*/ 401 h 2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93" h="2371">
                  <a:moveTo>
                    <a:pt x="2708" y="401"/>
                  </a:moveTo>
                  <a:cubicBezTo>
                    <a:pt x="2707" y="379"/>
                    <a:pt x="2688" y="361"/>
                    <a:pt x="2666" y="361"/>
                  </a:cubicBezTo>
                  <a:lnTo>
                    <a:pt x="1376" y="361"/>
                  </a:lnTo>
                  <a:lnTo>
                    <a:pt x="1000" y="12"/>
                  </a:lnTo>
                  <a:cubicBezTo>
                    <a:pt x="992" y="4"/>
                    <a:pt x="982" y="0"/>
                    <a:pt x="971" y="0"/>
                  </a:cubicBezTo>
                  <a:lnTo>
                    <a:pt x="380" y="0"/>
                  </a:lnTo>
                  <a:cubicBezTo>
                    <a:pt x="369" y="0"/>
                    <a:pt x="357" y="5"/>
                    <a:pt x="349" y="14"/>
                  </a:cubicBezTo>
                  <a:lnTo>
                    <a:pt x="12" y="374"/>
                  </a:lnTo>
                  <a:cubicBezTo>
                    <a:pt x="4" y="382"/>
                    <a:pt x="0" y="393"/>
                    <a:pt x="0" y="405"/>
                  </a:cubicBezTo>
                  <a:lnTo>
                    <a:pt x="85" y="2330"/>
                  </a:lnTo>
                  <a:cubicBezTo>
                    <a:pt x="86" y="2353"/>
                    <a:pt x="104" y="2371"/>
                    <a:pt x="127" y="2371"/>
                  </a:cubicBezTo>
                  <a:lnTo>
                    <a:pt x="2750" y="2371"/>
                  </a:lnTo>
                  <a:cubicBezTo>
                    <a:pt x="2762" y="2371"/>
                    <a:pt x="2773" y="2366"/>
                    <a:pt x="2781" y="2358"/>
                  </a:cubicBezTo>
                  <a:cubicBezTo>
                    <a:pt x="2789" y="2349"/>
                    <a:pt x="2793" y="2338"/>
                    <a:pt x="2793" y="2327"/>
                  </a:cubicBezTo>
                  <a:lnTo>
                    <a:pt x="2708" y="401"/>
                  </a:lnTo>
                  <a:close/>
                </a:path>
              </a:pathLst>
            </a:custGeom>
            <a:solidFill>
              <a:srgbClr val="00A891">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72" name="Freeform 46">
              <a:extLst>
                <a:ext uri="{FF2B5EF4-FFF2-40B4-BE49-F238E27FC236}">
                  <a16:creationId xmlns:a16="http://schemas.microsoft.com/office/drawing/2014/main" id="{06D608DC-06B1-440B-8D34-77C85A0C14D5}"/>
                </a:ext>
              </a:extLst>
            </p:cNvPr>
            <p:cNvSpPr>
              <a:spLocks/>
            </p:cNvSpPr>
            <p:nvPr/>
          </p:nvSpPr>
          <p:spPr bwMode="auto">
            <a:xfrm>
              <a:off x="581448" y="1667758"/>
              <a:ext cx="1476339" cy="918266"/>
            </a:xfrm>
            <a:custGeom>
              <a:avLst/>
              <a:gdLst>
                <a:gd name="T0" fmla="*/ 2500 w 2593"/>
                <a:gd name="T1" fmla="*/ 1 h 1614"/>
                <a:gd name="T2" fmla="*/ 42 w 2593"/>
                <a:gd name="T3" fmla="*/ 83 h 1614"/>
                <a:gd name="T4" fmla="*/ 1 w 2593"/>
                <a:gd name="T5" fmla="*/ 126 h 1614"/>
                <a:gd name="T6" fmla="*/ 49 w 2593"/>
                <a:gd name="T7" fmla="*/ 1572 h 1614"/>
                <a:gd name="T8" fmla="*/ 92 w 2593"/>
                <a:gd name="T9" fmla="*/ 1613 h 1614"/>
                <a:gd name="T10" fmla="*/ 2551 w 2593"/>
                <a:gd name="T11" fmla="*/ 1531 h 1614"/>
                <a:gd name="T12" fmla="*/ 2592 w 2593"/>
                <a:gd name="T13" fmla="*/ 1488 h 1614"/>
                <a:gd name="T14" fmla="*/ 2544 w 2593"/>
                <a:gd name="T15" fmla="*/ 42 h 1614"/>
                <a:gd name="T16" fmla="*/ 2500 w 2593"/>
                <a:gd name="T17" fmla="*/ 1 h 1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93" h="1614">
                  <a:moveTo>
                    <a:pt x="2500" y="1"/>
                  </a:moveTo>
                  <a:lnTo>
                    <a:pt x="42" y="83"/>
                  </a:lnTo>
                  <a:cubicBezTo>
                    <a:pt x="18" y="83"/>
                    <a:pt x="0" y="103"/>
                    <a:pt x="1" y="126"/>
                  </a:cubicBezTo>
                  <a:lnTo>
                    <a:pt x="49" y="1572"/>
                  </a:lnTo>
                  <a:cubicBezTo>
                    <a:pt x="50" y="1596"/>
                    <a:pt x="69" y="1614"/>
                    <a:pt x="92" y="1613"/>
                  </a:cubicBezTo>
                  <a:lnTo>
                    <a:pt x="2551" y="1531"/>
                  </a:lnTo>
                  <a:cubicBezTo>
                    <a:pt x="2574" y="1531"/>
                    <a:pt x="2593" y="1511"/>
                    <a:pt x="2592" y="1488"/>
                  </a:cubicBezTo>
                  <a:lnTo>
                    <a:pt x="2544" y="42"/>
                  </a:lnTo>
                  <a:cubicBezTo>
                    <a:pt x="2543" y="19"/>
                    <a:pt x="2524" y="0"/>
                    <a:pt x="2500" y="1"/>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73" name="Freeform 47">
              <a:extLst>
                <a:ext uri="{FF2B5EF4-FFF2-40B4-BE49-F238E27FC236}">
                  <a16:creationId xmlns:a16="http://schemas.microsoft.com/office/drawing/2014/main" id="{15741EAC-8C98-4E92-9C44-3FF60A3A6A4B}"/>
                </a:ext>
              </a:extLst>
            </p:cNvPr>
            <p:cNvSpPr>
              <a:spLocks/>
            </p:cNvSpPr>
            <p:nvPr/>
          </p:nvSpPr>
          <p:spPr bwMode="auto">
            <a:xfrm>
              <a:off x="632585" y="1558812"/>
              <a:ext cx="1462999" cy="893808"/>
            </a:xfrm>
            <a:custGeom>
              <a:avLst/>
              <a:gdLst>
                <a:gd name="T0" fmla="*/ 2525 w 2567"/>
                <a:gd name="T1" fmla="*/ 37 h 1569"/>
                <a:gd name="T2" fmla="*/ 65 w 2567"/>
                <a:gd name="T3" fmla="*/ 0 h 1569"/>
                <a:gd name="T4" fmla="*/ 22 w 2567"/>
                <a:gd name="T5" fmla="*/ 42 h 1569"/>
                <a:gd name="T6" fmla="*/ 0 w 2567"/>
                <a:gd name="T7" fmla="*/ 1488 h 1569"/>
                <a:gd name="T8" fmla="*/ 42 w 2567"/>
                <a:gd name="T9" fmla="*/ 1531 h 1569"/>
                <a:gd name="T10" fmla="*/ 2502 w 2567"/>
                <a:gd name="T11" fmla="*/ 1568 h 1569"/>
                <a:gd name="T12" fmla="*/ 2544 w 2567"/>
                <a:gd name="T13" fmla="*/ 1527 h 1569"/>
                <a:gd name="T14" fmla="*/ 2566 w 2567"/>
                <a:gd name="T15" fmla="*/ 80 h 1569"/>
                <a:gd name="T16" fmla="*/ 2525 w 2567"/>
                <a:gd name="T17" fmla="*/ 37 h 1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67" h="1569">
                  <a:moveTo>
                    <a:pt x="2525" y="37"/>
                  </a:moveTo>
                  <a:lnTo>
                    <a:pt x="65" y="0"/>
                  </a:lnTo>
                  <a:cubicBezTo>
                    <a:pt x="42" y="0"/>
                    <a:pt x="22" y="18"/>
                    <a:pt x="22" y="42"/>
                  </a:cubicBezTo>
                  <a:lnTo>
                    <a:pt x="0" y="1488"/>
                  </a:lnTo>
                  <a:cubicBezTo>
                    <a:pt x="0" y="1512"/>
                    <a:pt x="18" y="1531"/>
                    <a:pt x="42" y="1531"/>
                  </a:cubicBezTo>
                  <a:lnTo>
                    <a:pt x="2502" y="1568"/>
                  </a:lnTo>
                  <a:cubicBezTo>
                    <a:pt x="2525" y="1569"/>
                    <a:pt x="2544" y="1550"/>
                    <a:pt x="2544" y="1527"/>
                  </a:cubicBezTo>
                  <a:lnTo>
                    <a:pt x="2566" y="80"/>
                  </a:lnTo>
                  <a:cubicBezTo>
                    <a:pt x="2567" y="57"/>
                    <a:pt x="2548" y="38"/>
                    <a:pt x="2525" y="37"/>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74" name="Freeform 48">
              <a:extLst>
                <a:ext uri="{FF2B5EF4-FFF2-40B4-BE49-F238E27FC236}">
                  <a16:creationId xmlns:a16="http://schemas.microsoft.com/office/drawing/2014/main" id="{A99D4752-C7DA-4080-B259-74D1BE54D4A6}"/>
                </a:ext>
              </a:extLst>
            </p:cNvPr>
            <p:cNvSpPr>
              <a:spLocks/>
            </p:cNvSpPr>
            <p:nvPr/>
          </p:nvSpPr>
          <p:spPr bwMode="auto">
            <a:xfrm>
              <a:off x="625916" y="1458758"/>
              <a:ext cx="1540819" cy="1036105"/>
            </a:xfrm>
            <a:custGeom>
              <a:avLst/>
              <a:gdLst>
                <a:gd name="T0" fmla="*/ 2666 w 2705"/>
                <a:gd name="T1" fmla="*/ 298 h 1821"/>
                <a:gd name="T2" fmla="*/ 223 w 2705"/>
                <a:gd name="T3" fmla="*/ 3 h 1821"/>
                <a:gd name="T4" fmla="*/ 176 w 2705"/>
                <a:gd name="T5" fmla="*/ 40 h 1821"/>
                <a:gd name="T6" fmla="*/ 3 w 2705"/>
                <a:gd name="T7" fmla="*/ 1476 h 1821"/>
                <a:gd name="T8" fmla="*/ 40 w 2705"/>
                <a:gd name="T9" fmla="*/ 1523 h 1821"/>
                <a:gd name="T10" fmla="*/ 2482 w 2705"/>
                <a:gd name="T11" fmla="*/ 1818 h 1821"/>
                <a:gd name="T12" fmla="*/ 2529 w 2705"/>
                <a:gd name="T13" fmla="*/ 1781 h 1821"/>
                <a:gd name="T14" fmla="*/ 2702 w 2705"/>
                <a:gd name="T15" fmla="*/ 345 h 1821"/>
                <a:gd name="T16" fmla="*/ 2666 w 2705"/>
                <a:gd name="T17" fmla="*/ 298 h 1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05" h="1821">
                  <a:moveTo>
                    <a:pt x="2666" y="298"/>
                  </a:moveTo>
                  <a:lnTo>
                    <a:pt x="223" y="3"/>
                  </a:lnTo>
                  <a:cubicBezTo>
                    <a:pt x="200" y="0"/>
                    <a:pt x="179" y="17"/>
                    <a:pt x="176" y="40"/>
                  </a:cubicBezTo>
                  <a:lnTo>
                    <a:pt x="3" y="1476"/>
                  </a:lnTo>
                  <a:cubicBezTo>
                    <a:pt x="0" y="1499"/>
                    <a:pt x="16" y="1520"/>
                    <a:pt x="40" y="1523"/>
                  </a:cubicBezTo>
                  <a:lnTo>
                    <a:pt x="2482" y="1818"/>
                  </a:lnTo>
                  <a:cubicBezTo>
                    <a:pt x="2505" y="1821"/>
                    <a:pt x="2526" y="1804"/>
                    <a:pt x="2529" y="1781"/>
                  </a:cubicBezTo>
                  <a:lnTo>
                    <a:pt x="2702" y="345"/>
                  </a:lnTo>
                  <a:cubicBezTo>
                    <a:pt x="2705" y="322"/>
                    <a:pt x="2689" y="301"/>
                    <a:pt x="2666" y="29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75" name="Freeform 49">
              <a:extLst>
                <a:ext uri="{FF2B5EF4-FFF2-40B4-BE49-F238E27FC236}">
                  <a16:creationId xmlns:a16="http://schemas.microsoft.com/office/drawing/2014/main" id="{C8F53FFD-2C0A-4568-ABB0-659801948E44}"/>
                </a:ext>
              </a:extLst>
            </p:cNvPr>
            <p:cNvSpPr>
              <a:spLocks/>
            </p:cNvSpPr>
            <p:nvPr/>
          </p:nvSpPr>
          <p:spPr bwMode="auto">
            <a:xfrm>
              <a:off x="577001" y="1389833"/>
              <a:ext cx="1734254" cy="1229542"/>
            </a:xfrm>
            <a:custGeom>
              <a:avLst/>
              <a:gdLst>
                <a:gd name="T0" fmla="*/ 3037 w 3049"/>
                <a:gd name="T1" fmla="*/ 15 h 2162"/>
                <a:gd name="T2" fmla="*/ 3005 w 3049"/>
                <a:gd name="T3" fmla="*/ 0 h 2162"/>
                <a:gd name="T4" fmla="*/ 1699 w 3049"/>
                <a:gd name="T5" fmla="*/ 0 h 2162"/>
                <a:gd name="T6" fmla="*/ 1670 w 3049"/>
                <a:gd name="T7" fmla="*/ 11 h 2162"/>
                <a:gd name="T8" fmla="*/ 1294 w 3049"/>
                <a:gd name="T9" fmla="*/ 360 h 2162"/>
                <a:gd name="T10" fmla="*/ 382 w 3049"/>
                <a:gd name="T11" fmla="*/ 360 h 2162"/>
                <a:gd name="T12" fmla="*/ 340 w 3049"/>
                <a:gd name="T13" fmla="*/ 394 h 2162"/>
                <a:gd name="T14" fmla="*/ 3 w 3049"/>
                <a:gd name="T15" fmla="*/ 2111 h 2162"/>
                <a:gd name="T16" fmla="*/ 11 w 3049"/>
                <a:gd name="T17" fmla="*/ 2146 h 2162"/>
                <a:gd name="T18" fmla="*/ 44 w 3049"/>
                <a:gd name="T19" fmla="*/ 2162 h 2162"/>
                <a:gd name="T20" fmla="*/ 2667 w 3049"/>
                <a:gd name="T21" fmla="*/ 2162 h 2162"/>
                <a:gd name="T22" fmla="*/ 2709 w 3049"/>
                <a:gd name="T23" fmla="*/ 2126 h 2162"/>
                <a:gd name="T24" fmla="*/ 3047 w 3049"/>
                <a:gd name="T25" fmla="*/ 49 h 2162"/>
                <a:gd name="T26" fmla="*/ 3037 w 3049"/>
                <a:gd name="T27" fmla="*/ 15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49" h="2162">
                  <a:moveTo>
                    <a:pt x="3037" y="15"/>
                  </a:moveTo>
                  <a:cubicBezTo>
                    <a:pt x="3029" y="5"/>
                    <a:pt x="3017" y="0"/>
                    <a:pt x="3005" y="0"/>
                  </a:cubicBezTo>
                  <a:lnTo>
                    <a:pt x="1699" y="0"/>
                  </a:lnTo>
                  <a:cubicBezTo>
                    <a:pt x="1688" y="0"/>
                    <a:pt x="1678" y="4"/>
                    <a:pt x="1670" y="11"/>
                  </a:cubicBezTo>
                  <a:lnTo>
                    <a:pt x="1294" y="360"/>
                  </a:lnTo>
                  <a:lnTo>
                    <a:pt x="382" y="360"/>
                  </a:lnTo>
                  <a:cubicBezTo>
                    <a:pt x="362" y="360"/>
                    <a:pt x="344" y="375"/>
                    <a:pt x="340" y="394"/>
                  </a:cubicBezTo>
                  <a:lnTo>
                    <a:pt x="3" y="2111"/>
                  </a:lnTo>
                  <a:cubicBezTo>
                    <a:pt x="0" y="2124"/>
                    <a:pt x="3" y="2137"/>
                    <a:pt x="11" y="2146"/>
                  </a:cubicBezTo>
                  <a:cubicBezTo>
                    <a:pt x="19" y="2156"/>
                    <a:pt x="31" y="2162"/>
                    <a:pt x="44" y="2162"/>
                  </a:cubicBezTo>
                  <a:lnTo>
                    <a:pt x="2667" y="2162"/>
                  </a:lnTo>
                  <a:cubicBezTo>
                    <a:pt x="2688" y="2162"/>
                    <a:pt x="2706" y="2147"/>
                    <a:pt x="2709" y="2126"/>
                  </a:cubicBezTo>
                  <a:lnTo>
                    <a:pt x="3047" y="49"/>
                  </a:lnTo>
                  <a:cubicBezTo>
                    <a:pt x="3049" y="37"/>
                    <a:pt x="3045" y="24"/>
                    <a:pt x="3037" y="15"/>
                  </a:cubicBezTo>
                  <a:close/>
                </a:path>
              </a:pathLst>
            </a:custGeom>
            <a:solidFill>
              <a:srgbClr val="00A8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6000" b="1" i="0" u="none" strike="noStrike" kern="0" cap="none" spc="0" normalizeH="0" baseline="0" noProof="0">
                <a:ln>
                  <a:noFill/>
                </a:ln>
                <a:solidFill>
                  <a:prstClr val="white"/>
                </a:solidFill>
                <a:effectLst>
                  <a:outerShdw blurRad="38100" dist="38100" dir="2700000" algn="tl">
                    <a:srgbClr val="000000">
                      <a:alpha val="43137"/>
                    </a:srgbClr>
                  </a:outerShdw>
                </a:effectLst>
                <a:uLnTx/>
                <a:uFillTx/>
              </a:endParaRPr>
            </a:p>
          </p:txBody>
        </p:sp>
        <p:sp>
          <p:nvSpPr>
            <p:cNvPr id="76" name="Freeform 50">
              <a:extLst>
                <a:ext uri="{FF2B5EF4-FFF2-40B4-BE49-F238E27FC236}">
                  <a16:creationId xmlns:a16="http://schemas.microsoft.com/office/drawing/2014/main" id="{83A7923B-BEC7-4864-A497-844B0BA55014}"/>
                </a:ext>
              </a:extLst>
            </p:cNvPr>
            <p:cNvSpPr>
              <a:spLocks/>
            </p:cNvSpPr>
            <p:nvPr/>
          </p:nvSpPr>
          <p:spPr bwMode="auto">
            <a:xfrm>
              <a:off x="577001" y="2256960"/>
              <a:ext cx="1596403" cy="362415"/>
            </a:xfrm>
            <a:custGeom>
              <a:avLst/>
              <a:gdLst>
                <a:gd name="T0" fmla="*/ 11 w 2807"/>
                <a:gd name="T1" fmla="*/ 623 h 639"/>
                <a:gd name="T2" fmla="*/ 44 w 2807"/>
                <a:gd name="T3" fmla="*/ 639 h 639"/>
                <a:gd name="T4" fmla="*/ 2667 w 2807"/>
                <a:gd name="T5" fmla="*/ 639 h 639"/>
                <a:gd name="T6" fmla="*/ 2709 w 2807"/>
                <a:gd name="T7" fmla="*/ 603 h 639"/>
                <a:gd name="T8" fmla="*/ 2807 w 2807"/>
                <a:gd name="T9" fmla="*/ 0 h 639"/>
                <a:gd name="T10" fmla="*/ 3 w 2807"/>
                <a:gd name="T11" fmla="*/ 588 h 639"/>
                <a:gd name="T12" fmla="*/ 11 w 2807"/>
                <a:gd name="T13" fmla="*/ 623 h 639"/>
              </a:gdLst>
              <a:ahLst/>
              <a:cxnLst>
                <a:cxn ang="0">
                  <a:pos x="T0" y="T1"/>
                </a:cxn>
                <a:cxn ang="0">
                  <a:pos x="T2" y="T3"/>
                </a:cxn>
                <a:cxn ang="0">
                  <a:pos x="T4" y="T5"/>
                </a:cxn>
                <a:cxn ang="0">
                  <a:pos x="T6" y="T7"/>
                </a:cxn>
                <a:cxn ang="0">
                  <a:pos x="T8" y="T9"/>
                </a:cxn>
                <a:cxn ang="0">
                  <a:pos x="T10" y="T11"/>
                </a:cxn>
                <a:cxn ang="0">
                  <a:pos x="T12" y="T13"/>
                </a:cxn>
              </a:cxnLst>
              <a:rect l="0" t="0" r="r" b="b"/>
              <a:pathLst>
                <a:path w="2807" h="639">
                  <a:moveTo>
                    <a:pt x="11" y="623"/>
                  </a:moveTo>
                  <a:cubicBezTo>
                    <a:pt x="19" y="633"/>
                    <a:pt x="31" y="639"/>
                    <a:pt x="44" y="639"/>
                  </a:cubicBezTo>
                  <a:lnTo>
                    <a:pt x="2667" y="639"/>
                  </a:lnTo>
                  <a:cubicBezTo>
                    <a:pt x="2688" y="639"/>
                    <a:pt x="2706" y="624"/>
                    <a:pt x="2709" y="603"/>
                  </a:cubicBezTo>
                  <a:lnTo>
                    <a:pt x="2807" y="0"/>
                  </a:lnTo>
                  <a:lnTo>
                    <a:pt x="3" y="588"/>
                  </a:lnTo>
                  <a:cubicBezTo>
                    <a:pt x="0" y="601"/>
                    <a:pt x="3" y="614"/>
                    <a:pt x="11" y="623"/>
                  </a:cubicBezTo>
                  <a:close/>
                </a:path>
              </a:pathLst>
            </a:custGeom>
            <a:solidFill>
              <a:sysClr val="windowText" lastClr="000000">
                <a:alpha val="25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grpSp>
        <p:nvGrpSpPr>
          <p:cNvPr id="77" name="Group 76">
            <a:extLst>
              <a:ext uri="{FF2B5EF4-FFF2-40B4-BE49-F238E27FC236}">
                <a16:creationId xmlns:a16="http://schemas.microsoft.com/office/drawing/2014/main" id="{4C9A5886-9849-4EEA-AD76-E057EACBF122}"/>
              </a:ext>
            </a:extLst>
          </p:cNvPr>
          <p:cNvGrpSpPr/>
          <p:nvPr/>
        </p:nvGrpSpPr>
        <p:grpSpPr>
          <a:xfrm>
            <a:off x="5861465" y="5121462"/>
            <a:ext cx="1682883" cy="1306985"/>
            <a:chOff x="528086" y="3033234"/>
            <a:chExt cx="1783168" cy="1347383"/>
          </a:xfrm>
        </p:grpSpPr>
        <p:sp>
          <p:nvSpPr>
            <p:cNvPr id="78" name="Freeform 45">
              <a:extLst>
                <a:ext uri="{FF2B5EF4-FFF2-40B4-BE49-F238E27FC236}">
                  <a16:creationId xmlns:a16="http://schemas.microsoft.com/office/drawing/2014/main" id="{9F87D618-1D73-4686-8DA7-E3AD6F207A63}"/>
                </a:ext>
              </a:extLst>
            </p:cNvPr>
            <p:cNvSpPr>
              <a:spLocks/>
            </p:cNvSpPr>
            <p:nvPr/>
          </p:nvSpPr>
          <p:spPr bwMode="auto">
            <a:xfrm>
              <a:off x="528086" y="3033234"/>
              <a:ext cx="1589734" cy="1347382"/>
            </a:xfrm>
            <a:custGeom>
              <a:avLst/>
              <a:gdLst>
                <a:gd name="T0" fmla="*/ 2708 w 2793"/>
                <a:gd name="T1" fmla="*/ 401 h 2371"/>
                <a:gd name="T2" fmla="*/ 2666 w 2793"/>
                <a:gd name="T3" fmla="*/ 361 h 2371"/>
                <a:gd name="T4" fmla="*/ 1376 w 2793"/>
                <a:gd name="T5" fmla="*/ 361 h 2371"/>
                <a:gd name="T6" fmla="*/ 1000 w 2793"/>
                <a:gd name="T7" fmla="*/ 12 h 2371"/>
                <a:gd name="T8" fmla="*/ 971 w 2793"/>
                <a:gd name="T9" fmla="*/ 0 h 2371"/>
                <a:gd name="T10" fmla="*/ 380 w 2793"/>
                <a:gd name="T11" fmla="*/ 0 h 2371"/>
                <a:gd name="T12" fmla="*/ 349 w 2793"/>
                <a:gd name="T13" fmla="*/ 14 h 2371"/>
                <a:gd name="T14" fmla="*/ 12 w 2793"/>
                <a:gd name="T15" fmla="*/ 374 h 2371"/>
                <a:gd name="T16" fmla="*/ 0 w 2793"/>
                <a:gd name="T17" fmla="*/ 405 h 2371"/>
                <a:gd name="T18" fmla="*/ 85 w 2793"/>
                <a:gd name="T19" fmla="*/ 2330 h 2371"/>
                <a:gd name="T20" fmla="*/ 127 w 2793"/>
                <a:gd name="T21" fmla="*/ 2371 h 2371"/>
                <a:gd name="T22" fmla="*/ 2750 w 2793"/>
                <a:gd name="T23" fmla="*/ 2371 h 2371"/>
                <a:gd name="T24" fmla="*/ 2781 w 2793"/>
                <a:gd name="T25" fmla="*/ 2358 h 2371"/>
                <a:gd name="T26" fmla="*/ 2793 w 2793"/>
                <a:gd name="T27" fmla="*/ 2327 h 2371"/>
                <a:gd name="T28" fmla="*/ 2708 w 2793"/>
                <a:gd name="T29" fmla="*/ 401 h 2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93" h="2371">
                  <a:moveTo>
                    <a:pt x="2708" y="401"/>
                  </a:moveTo>
                  <a:cubicBezTo>
                    <a:pt x="2707" y="379"/>
                    <a:pt x="2688" y="361"/>
                    <a:pt x="2666" y="361"/>
                  </a:cubicBezTo>
                  <a:lnTo>
                    <a:pt x="1376" y="361"/>
                  </a:lnTo>
                  <a:lnTo>
                    <a:pt x="1000" y="12"/>
                  </a:lnTo>
                  <a:cubicBezTo>
                    <a:pt x="992" y="4"/>
                    <a:pt x="982" y="0"/>
                    <a:pt x="971" y="0"/>
                  </a:cubicBezTo>
                  <a:lnTo>
                    <a:pt x="380" y="0"/>
                  </a:lnTo>
                  <a:cubicBezTo>
                    <a:pt x="369" y="0"/>
                    <a:pt x="357" y="5"/>
                    <a:pt x="349" y="14"/>
                  </a:cubicBezTo>
                  <a:lnTo>
                    <a:pt x="12" y="374"/>
                  </a:lnTo>
                  <a:cubicBezTo>
                    <a:pt x="4" y="382"/>
                    <a:pt x="0" y="393"/>
                    <a:pt x="0" y="405"/>
                  </a:cubicBezTo>
                  <a:lnTo>
                    <a:pt x="85" y="2330"/>
                  </a:lnTo>
                  <a:cubicBezTo>
                    <a:pt x="86" y="2353"/>
                    <a:pt x="104" y="2371"/>
                    <a:pt x="127" y="2371"/>
                  </a:cubicBezTo>
                  <a:lnTo>
                    <a:pt x="2750" y="2371"/>
                  </a:lnTo>
                  <a:cubicBezTo>
                    <a:pt x="2762" y="2371"/>
                    <a:pt x="2773" y="2366"/>
                    <a:pt x="2781" y="2358"/>
                  </a:cubicBezTo>
                  <a:cubicBezTo>
                    <a:pt x="2789" y="2349"/>
                    <a:pt x="2793" y="2338"/>
                    <a:pt x="2793" y="2327"/>
                  </a:cubicBezTo>
                  <a:lnTo>
                    <a:pt x="2708" y="401"/>
                  </a:lnTo>
                  <a:close/>
                </a:path>
              </a:pathLst>
            </a:custGeom>
            <a:solidFill>
              <a:srgbClr val="D9126B">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79" name="Freeform 46">
              <a:extLst>
                <a:ext uri="{FF2B5EF4-FFF2-40B4-BE49-F238E27FC236}">
                  <a16:creationId xmlns:a16="http://schemas.microsoft.com/office/drawing/2014/main" id="{1D818BEC-11DA-4FD2-9715-C8E5CD6414D2}"/>
                </a:ext>
              </a:extLst>
            </p:cNvPr>
            <p:cNvSpPr>
              <a:spLocks/>
            </p:cNvSpPr>
            <p:nvPr/>
          </p:nvSpPr>
          <p:spPr bwMode="auto">
            <a:xfrm>
              <a:off x="581448" y="3429000"/>
              <a:ext cx="1476339" cy="918266"/>
            </a:xfrm>
            <a:custGeom>
              <a:avLst/>
              <a:gdLst>
                <a:gd name="T0" fmla="*/ 2500 w 2593"/>
                <a:gd name="T1" fmla="*/ 1 h 1614"/>
                <a:gd name="T2" fmla="*/ 42 w 2593"/>
                <a:gd name="T3" fmla="*/ 83 h 1614"/>
                <a:gd name="T4" fmla="*/ 1 w 2593"/>
                <a:gd name="T5" fmla="*/ 126 h 1614"/>
                <a:gd name="T6" fmla="*/ 49 w 2593"/>
                <a:gd name="T7" fmla="*/ 1572 h 1614"/>
                <a:gd name="T8" fmla="*/ 92 w 2593"/>
                <a:gd name="T9" fmla="*/ 1613 h 1614"/>
                <a:gd name="T10" fmla="*/ 2551 w 2593"/>
                <a:gd name="T11" fmla="*/ 1531 h 1614"/>
                <a:gd name="T12" fmla="*/ 2592 w 2593"/>
                <a:gd name="T13" fmla="*/ 1488 h 1614"/>
                <a:gd name="T14" fmla="*/ 2544 w 2593"/>
                <a:gd name="T15" fmla="*/ 42 h 1614"/>
                <a:gd name="T16" fmla="*/ 2500 w 2593"/>
                <a:gd name="T17" fmla="*/ 1 h 1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93" h="1614">
                  <a:moveTo>
                    <a:pt x="2500" y="1"/>
                  </a:moveTo>
                  <a:lnTo>
                    <a:pt x="42" y="83"/>
                  </a:lnTo>
                  <a:cubicBezTo>
                    <a:pt x="18" y="83"/>
                    <a:pt x="0" y="103"/>
                    <a:pt x="1" y="126"/>
                  </a:cubicBezTo>
                  <a:lnTo>
                    <a:pt x="49" y="1572"/>
                  </a:lnTo>
                  <a:cubicBezTo>
                    <a:pt x="50" y="1596"/>
                    <a:pt x="69" y="1614"/>
                    <a:pt x="92" y="1613"/>
                  </a:cubicBezTo>
                  <a:lnTo>
                    <a:pt x="2551" y="1531"/>
                  </a:lnTo>
                  <a:cubicBezTo>
                    <a:pt x="2574" y="1531"/>
                    <a:pt x="2593" y="1511"/>
                    <a:pt x="2592" y="1488"/>
                  </a:cubicBezTo>
                  <a:lnTo>
                    <a:pt x="2544" y="42"/>
                  </a:lnTo>
                  <a:cubicBezTo>
                    <a:pt x="2543" y="19"/>
                    <a:pt x="2524" y="0"/>
                    <a:pt x="2500" y="1"/>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80" name="Freeform 47">
              <a:extLst>
                <a:ext uri="{FF2B5EF4-FFF2-40B4-BE49-F238E27FC236}">
                  <a16:creationId xmlns:a16="http://schemas.microsoft.com/office/drawing/2014/main" id="{BBAA05B9-B61D-477C-9E39-7281BDFDFA2B}"/>
                </a:ext>
              </a:extLst>
            </p:cNvPr>
            <p:cNvSpPr>
              <a:spLocks/>
            </p:cNvSpPr>
            <p:nvPr/>
          </p:nvSpPr>
          <p:spPr bwMode="auto">
            <a:xfrm>
              <a:off x="632585" y="3320054"/>
              <a:ext cx="1462999" cy="893808"/>
            </a:xfrm>
            <a:custGeom>
              <a:avLst/>
              <a:gdLst>
                <a:gd name="T0" fmla="*/ 2525 w 2567"/>
                <a:gd name="T1" fmla="*/ 37 h 1569"/>
                <a:gd name="T2" fmla="*/ 65 w 2567"/>
                <a:gd name="T3" fmla="*/ 0 h 1569"/>
                <a:gd name="T4" fmla="*/ 22 w 2567"/>
                <a:gd name="T5" fmla="*/ 42 h 1569"/>
                <a:gd name="T6" fmla="*/ 0 w 2567"/>
                <a:gd name="T7" fmla="*/ 1488 h 1569"/>
                <a:gd name="T8" fmla="*/ 42 w 2567"/>
                <a:gd name="T9" fmla="*/ 1531 h 1569"/>
                <a:gd name="T10" fmla="*/ 2502 w 2567"/>
                <a:gd name="T11" fmla="*/ 1568 h 1569"/>
                <a:gd name="T12" fmla="*/ 2544 w 2567"/>
                <a:gd name="T13" fmla="*/ 1527 h 1569"/>
                <a:gd name="T14" fmla="*/ 2566 w 2567"/>
                <a:gd name="T15" fmla="*/ 80 h 1569"/>
                <a:gd name="T16" fmla="*/ 2525 w 2567"/>
                <a:gd name="T17" fmla="*/ 37 h 1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67" h="1569">
                  <a:moveTo>
                    <a:pt x="2525" y="37"/>
                  </a:moveTo>
                  <a:lnTo>
                    <a:pt x="65" y="0"/>
                  </a:lnTo>
                  <a:cubicBezTo>
                    <a:pt x="42" y="0"/>
                    <a:pt x="22" y="18"/>
                    <a:pt x="22" y="42"/>
                  </a:cubicBezTo>
                  <a:lnTo>
                    <a:pt x="0" y="1488"/>
                  </a:lnTo>
                  <a:cubicBezTo>
                    <a:pt x="0" y="1512"/>
                    <a:pt x="18" y="1531"/>
                    <a:pt x="42" y="1531"/>
                  </a:cubicBezTo>
                  <a:lnTo>
                    <a:pt x="2502" y="1568"/>
                  </a:lnTo>
                  <a:cubicBezTo>
                    <a:pt x="2525" y="1569"/>
                    <a:pt x="2544" y="1550"/>
                    <a:pt x="2544" y="1527"/>
                  </a:cubicBezTo>
                  <a:lnTo>
                    <a:pt x="2566" y="80"/>
                  </a:lnTo>
                  <a:cubicBezTo>
                    <a:pt x="2567" y="57"/>
                    <a:pt x="2548" y="38"/>
                    <a:pt x="2525" y="37"/>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81" name="Freeform 48">
              <a:extLst>
                <a:ext uri="{FF2B5EF4-FFF2-40B4-BE49-F238E27FC236}">
                  <a16:creationId xmlns:a16="http://schemas.microsoft.com/office/drawing/2014/main" id="{B1BBF252-ED35-4790-8889-14DFC424E19D}"/>
                </a:ext>
              </a:extLst>
            </p:cNvPr>
            <p:cNvSpPr>
              <a:spLocks/>
            </p:cNvSpPr>
            <p:nvPr/>
          </p:nvSpPr>
          <p:spPr bwMode="auto">
            <a:xfrm>
              <a:off x="625916" y="3220000"/>
              <a:ext cx="1540819" cy="1036105"/>
            </a:xfrm>
            <a:custGeom>
              <a:avLst/>
              <a:gdLst>
                <a:gd name="T0" fmla="*/ 2666 w 2705"/>
                <a:gd name="T1" fmla="*/ 298 h 1821"/>
                <a:gd name="T2" fmla="*/ 223 w 2705"/>
                <a:gd name="T3" fmla="*/ 3 h 1821"/>
                <a:gd name="T4" fmla="*/ 176 w 2705"/>
                <a:gd name="T5" fmla="*/ 40 h 1821"/>
                <a:gd name="T6" fmla="*/ 3 w 2705"/>
                <a:gd name="T7" fmla="*/ 1476 h 1821"/>
                <a:gd name="T8" fmla="*/ 40 w 2705"/>
                <a:gd name="T9" fmla="*/ 1523 h 1821"/>
                <a:gd name="T10" fmla="*/ 2482 w 2705"/>
                <a:gd name="T11" fmla="*/ 1818 h 1821"/>
                <a:gd name="T12" fmla="*/ 2529 w 2705"/>
                <a:gd name="T13" fmla="*/ 1781 h 1821"/>
                <a:gd name="T14" fmla="*/ 2702 w 2705"/>
                <a:gd name="T15" fmla="*/ 345 h 1821"/>
                <a:gd name="T16" fmla="*/ 2666 w 2705"/>
                <a:gd name="T17" fmla="*/ 298 h 1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05" h="1821">
                  <a:moveTo>
                    <a:pt x="2666" y="298"/>
                  </a:moveTo>
                  <a:lnTo>
                    <a:pt x="223" y="3"/>
                  </a:lnTo>
                  <a:cubicBezTo>
                    <a:pt x="200" y="0"/>
                    <a:pt x="179" y="17"/>
                    <a:pt x="176" y="40"/>
                  </a:cubicBezTo>
                  <a:lnTo>
                    <a:pt x="3" y="1476"/>
                  </a:lnTo>
                  <a:cubicBezTo>
                    <a:pt x="0" y="1499"/>
                    <a:pt x="16" y="1520"/>
                    <a:pt x="40" y="1523"/>
                  </a:cubicBezTo>
                  <a:lnTo>
                    <a:pt x="2482" y="1818"/>
                  </a:lnTo>
                  <a:cubicBezTo>
                    <a:pt x="2505" y="1821"/>
                    <a:pt x="2526" y="1804"/>
                    <a:pt x="2529" y="1781"/>
                  </a:cubicBezTo>
                  <a:lnTo>
                    <a:pt x="2702" y="345"/>
                  </a:lnTo>
                  <a:cubicBezTo>
                    <a:pt x="2705" y="322"/>
                    <a:pt x="2689" y="301"/>
                    <a:pt x="2666" y="29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82" name="Freeform 49">
              <a:extLst>
                <a:ext uri="{FF2B5EF4-FFF2-40B4-BE49-F238E27FC236}">
                  <a16:creationId xmlns:a16="http://schemas.microsoft.com/office/drawing/2014/main" id="{95DFBD71-372E-44F8-A107-A0F3673CAB64}"/>
                </a:ext>
              </a:extLst>
            </p:cNvPr>
            <p:cNvSpPr>
              <a:spLocks/>
            </p:cNvSpPr>
            <p:nvPr/>
          </p:nvSpPr>
          <p:spPr bwMode="auto">
            <a:xfrm>
              <a:off x="577001" y="3151076"/>
              <a:ext cx="1734253" cy="1229541"/>
            </a:xfrm>
            <a:custGeom>
              <a:avLst/>
              <a:gdLst>
                <a:gd name="T0" fmla="*/ 3037 w 3049"/>
                <a:gd name="T1" fmla="*/ 15 h 2162"/>
                <a:gd name="T2" fmla="*/ 3005 w 3049"/>
                <a:gd name="T3" fmla="*/ 0 h 2162"/>
                <a:gd name="T4" fmla="*/ 1699 w 3049"/>
                <a:gd name="T5" fmla="*/ 0 h 2162"/>
                <a:gd name="T6" fmla="*/ 1670 w 3049"/>
                <a:gd name="T7" fmla="*/ 11 h 2162"/>
                <a:gd name="T8" fmla="*/ 1294 w 3049"/>
                <a:gd name="T9" fmla="*/ 360 h 2162"/>
                <a:gd name="T10" fmla="*/ 382 w 3049"/>
                <a:gd name="T11" fmla="*/ 360 h 2162"/>
                <a:gd name="T12" fmla="*/ 340 w 3049"/>
                <a:gd name="T13" fmla="*/ 394 h 2162"/>
                <a:gd name="T14" fmla="*/ 3 w 3049"/>
                <a:gd name="T15" fmla="*/ 2111 h 2162"/>
                <a:gd name="T16" fmla="*/ 11 w 3049"/>
                <a:gd name="T17" fmla="*/ 2146 h 2162"/>
                <a:gd name="T18" fmla="*/ 44 w 3049"/>
                <a:gd name="T19" fmla="*/ 2162 h 2162"/>
                <a:gd name="T20" fmla="*/ 2667 w 3049"/>
                <a:gd name="T21" fmla="*/ 2162 h 2162"/>
                <a:gd name="T22" fmla="*/ 2709 w 3049"/>
                <a:gd name="T23" fmla="*/ 2126 h 2162"/>
                <a:gd name="T24" fmla="*/ 3047 w 3049"/>
                <a:gd name="T25" fmla="*/ 49 h 2162"/>
                <a:gd name="T26" fmla="*/ 3037 w 3049"/>
                <a:gd name="T27" fmla="*/ 15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49" h="2162">
                  <a:moveTo>
                    <a:pt x="3037" y="15"/>
                  </a:moveTo>
                  <a:cubicBezTo>
                    <a:pt x="3029" y="5"/>
                    <a:pt x="3017" y="0"/>
                    <a:pt x="3005" y="0"/>
                  </a:cubicBezTo>
                  <a:lnTo>
                    <a:pt x="1699" y="0"/>
                  </a:lnTo>
                  <a:cubicBezTo>
                    <a:pt x="1688" y="0"/>
                    <a:pt x="1678" y="4"/>
                    <a:pt x="1670" y="11"/>
                  </a:cubicBezTo>
                  <a:lnTo>
                    <a:pt x="1294" y="360"/>
                  </a:lnTo>
                  <a:lnTo>
                    <a:pt x="382" y="360"/>
                  </a:lnTo>
                  <a:cubicBezTo>
                    <a:pt x="362" y="360"/>
                    <a:pt x="344" y="375"/>
                    <a:pt x="340" y="394"/>
                  </a:cubicBezTo>
                  <a:lnTo>
                    <a:pt x="3" y="2111"/>
                  </a:lnTo>
                  <a:cubicBezTo>
                    <a:pt x="0" y="2124"/>
                    <a:pt x="3" y="2137"/>
                    <a:pt x="11" y="2146"/>
                  </a:cubicBezTo>
                  <a:cubicBezTo>
                    <a:pt x="19" y="2156"/>
                    <a:pt x="31" y="2162"/>
                    <a:pt x="44" y="2162"/>
                  </a:cubicBezTo>
                  <a:lnTo>
                    <a:pt x="2667" y="2162"/>
                  </a:lnTo>
                  <a:cubicBezTo>
                    <a:pt x="2688" y="2162"/>
                    <a:pt x="2706" y="2147"/>
                    <a:pt x="2709" y="2126"/>
                  </a:cubicBezTo>
                  <a:lnTo>
                    <a:pt x="3047" y="49"/>
                  </a:lnTo>
                  <a:cubicBezTo>
                    <a:pt x="3049" y="37"/>
                    <a:pt x="3045" y="24"/>
                    <a:pt x="3037" y="15"/>
                  </a:cubicBezTo>
                  <a:close/>
                </a:path>
              </a:pathLst>
            </a:custGeom>
            <a:solidFill>
              <a:srgbClr val="D912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83" name="Freeform 50">
              <a:extLst>
                <a:ext uri="{FF2B5EF4-FFF2-40B4-BE49-F238E27FC236}">
                  <a16:creationId xmlns:a16="http://schemas.microsoft.com/office/drawing/2014/main" id="{35FB87EB-09B5-47D5-968A-CBF370B54F8A}"/>
                </a:ext>
              </a:extLst>
            </p:cNvPr>
            <p:cNvSpPr>
              <a:spLocks/>
            </p:cNvSpPr>
            <p:nvPr/>
          </p:nvSpPr>
          <p:spPr bwMode="auto">
            <a:xfrm>
              <a:off x="577001" y="4018202"/>
              <a:ext cx="1596403" cy="362415"/>
            </a:xfrm>
            <a:custGeom>
              <a:avLst/>
              <a:gdLst>
                <a:gd name="T0" fmla="*/ 11 w 2807"/>
                <a:gd name="T1" fmla="*/ 623 h 639"/>
                <a:gd name="T2" fmla="*/ 44 w 2807"/>
                <a:gd name="T3" fmla="*/ 639 h 639"/>
                <a:gd name="T4" fmla="*/ 2667 w 2807"/>
                <a:gd name="T5" fmla="*/ 639 h 639"/>
                <a:gd name="T6" fmla="*/ 2709 w 2807"/>
                <a:gd name="T7" fmla="*/ 603 h 639"/>
                <a:gd name="T8" fmla="*/ 2807 w 2807"/>
                <a:gd name="T9" fmla="*/ 0 h 639"/>
                <a:gd name="T10" fmla="*/ 3 w 2807"/>
                <a:gd name="T11" fmla="*/ 588 h 639"/>
                <a:gd name="T12" fmla="*/ 11 w 2807"/>
                <a:gd name="T13" fmla="*/ 623 h 639"/>
              </a:gdLst>
              <a:ahLst/>
              <a:cxnLst>
                <a:cxn ang="0">
                  <a:pos x="T0" y="T1"/>
                </a:cxn>
                <a:cxn ang="0">
                  <a:pos x="T2" y="T3"/>
                </a:cxn>
                <a:cxn ang="0">
                  <a:pos x="T4" y="T5"/>
                </a:cxn>
                <a:cxn ang="0">
                  <a:pos x="T6" y="T7"/>
                </a:cxn>
                <a:cxn ang="0">
                  <a:pos x="T8" y="T9"/>
                </a:cxn>
                <a:cxn ang="0">
                  <a:pos x="T10" y="T11"/>
                </a:cxn>
                <a:cxn ang="0">
                  <a:pos x="T12" y="T13"/>
                </a:cxn>
              </a:cxnLst>
              <a:rect l="0" t="0" r="r" b="b"/>
              <a:pathLst>
                <a:path w="2807" h="639">
                  <a:moveTo>
                    <a:pt x="11" y="623"/>
                  </a:moveTo>
                  <a:cubicBezTo>
                    <a:pt x="19" y="633"/>
                    <a:pt x="31" y="639"/>
                    <a:pt x="44" y="639"/>
                  </a:cubicBezTo>
                  <a:lnTo>
                    <a:pt x="2667" y="639"/>
                  </a:lnTo>
                  <a:cubicBezTo>
                    <a:pt x="2688" y="639"/>
                    <a:pt x="2706" y="624"/>
                    <a:pt x="2709" y="603"/>
                  </a:cubicBezTo>
                  <a:lnTo>
                    <a:pt x="2807" y="0"/>
                  </a:lnTo>
                  <a:lnTo>
                    <a:pt x="3" y="588"/>
                  </a:lnTo>
                  <a:cubicBezTo>
                    <a:pt x="0" y="601"/>
                    <a:pt x="3" y="614"/>
                    <a:pt x="11" y="623"/>
                  </a:cubicBezTo>
                  <a:close/>
                </a:path>
              </a:pathLst>
            </a:custGeom>
            <a:solidFill>
              <a:sysClr val="windowText" lastClr="000000">
                <a:alpha val="25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grpSp>
        <p:nvGrpSpPr>
          <p:cNvPr id="84" name="Group 83"/>
          <p:cNvGrpSpPr/>
          <p:nvPr/>
        </p:nvGrpSpPr>
        <p:grpSpPr>
          <a:xfrm>
            <a:off x="7223991" y="3153201"/>
            <a:ext cx="1737581" cy="1269844"/>
            <a:chOff x="6743836" y="5610366"/>
            <a:chExt cx="1220103" cy="921926"/>
          </a:xfrm>
        </p:grpSpPr>
        <p:sp>
          <p:nvSpPr>
            <p:cNvPr id="85" name="Freeform 45">
              <a:extLst>
                <a:ext uri="{FF2B5EF4-FFF2-40B4-BE49-F238E27FC236}">
                  <a16:creationId xmlns:a16="http://schemas.microsoft.com/office/drawing/2014/main" id="{C355934D-7AE8-4A09-93FF-A53E49B0DF78}"/>
                </a:ext>
              </a:extLst>
            </p:cNvPr>
            <p:cNvSpPr>
              <a:spLocks/>
            </p:cNvSpPr>
            <p:nvPr/>
          </p:nvSpPr>
          <p:spPr bwMode="auto">
            <a:xfrm>
              <a:off x="6743836" y="5610366"/>
              <a:ext cx="1087748" cy="921922"/>
            </a:xfrm>
            <a:custGeom>
              <a:avLst/>
              <a:gdLst>
                <a:gd name="T0" fmla="*/ 2708 w 2793"/>
                <a:gd name="T1" fmla="*/ 401 h 2371"/>
                <a:gd name="T2" fmla="*/ 2666 w 2793"/>
                <a:gd name="T3" fmla="*/ 361 h 2371"/>
                <a:gd name="T4" fmla="*/ 1376 w 2793"/>
                <a:gd name="T5" fmla="*/ 361 h 2371"/>
                <a:gd name="T6" fmla="*/ 1000 w 2793"/>
                <a:gd name="T7" fmla="*/ 12 h 2371"/>
                <a:gd name="T8" fmla="*/ 971 w 2793"/>
                <a:gd name="T9" fmla="*/ 0 h 2371"/>
                <a:gd name="T10" fmla="*/ 380 w 2793"/>
                <a:gd name="T11" fmla="*/ 0 h 2371"/>
                <a:gd name="T12" fmla="*/ 349 w 2793"/>
                <a:gd name="T13" fmla="*/ 14 h 2371"/>
                <a:gd name="T14" fmla="*/ 12 w 2793"/>
                <a:gd name="T15" fmla="*/ 374 h 2371"/>
                <a:gd name="T16" fmla="*/ 0 w 2793"/>
                <a:gd name="T17" fmla="*/ 405 h 2371"/>
                <a:gd name="T18" fmla="*/ 85 w 2793"/>
                <a:gd name="T19" fmla="*/ 2330 h 2371"/>
                <a:gd name="T20" fmla="*/ 127 w 2793"/>
                <a:gd name="T21" fmla="*/ 2371 h 2371"/>
                <a:gd name="T22" fmla="*/ 2750 w 2793"/>
                <a:gd name="T23" fmla="*/ 2371 h 2371"/>
                <a:gd name="T24" fmla="*/ 2781 w 2793"/>
                <a:gd name="T25" fmla="*/ 2358 h 2371"/>
                <a:gd name="T26" fmla="*/ 2793 w 2793"/>
                <a:gd name="T27" fmla="*/ 2327 h 2371"/>
                <a:gd name="T28" fmla="*/ 2708 w 2793"/>
                <a:gd name="T29" fmla="*/ 401 h 2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93" h="2371">
                  <a:moveTo>
                    <a:pt x="2708" y="401"/>
                  </a:moveTo>
                  <a:cubicBezTo>
                    <a:pt x="2707" y="379"/>
                    <a:pt x="2688" y="361"/>
                    <a:pt x="2666" y="361"/>
                  </a:cubicBezTo>
                  <a:lnTo>
                    <a:pt x="1376" y="361"/>
                  </a:lnTo>
                  <a:lnTo>
                    <a:pt x="1000" y="12"/>
                  </a:lnTo>
                  <a:cubicBezTo>
                    <a:pt x="992" y="4"/>
                    <a:pt x="982" y="0"/>
                    <a:pt x="971" y="0"/>
                  </a:cubicBezTo>
                  <a:lnTo>
                    <a:pt x="380" y="0"/>
                  </a:lnTo>
                  <a:cubicBezTo>
                    <a:pt x="369" y="0"/>
                    <a:pt x="357" y="5"/>
                    <a:pt x="349" y="14"/>
                  </a:cubicBezTo>
                  <a:lnTo>
                    <a:pt x="12" y="374"/>
                  </a:lnTo>
                  <a:cubicBezTo>
                    <a:pt x="4" y="382"/>
                    <a:pt x="0" y="393"/>
                    <a:pt x="0" y="405"/>
                  </a:cubicBezTo>
                  <a:lnTo>
                    <a:pt x="85" y="2330"/>
                  </a:lnTo>
                  <a:cubicBezTo>
                    <a:pt x="86" y="2353"/>
                    <a:pt x="104" y="2371"/>
                    <a:pt x="127" y="2371"/>
                  </a:cubicBezTo>
                  <a:lnTo>
                    <a:pt x="2750" y="2371"/>
                  </a:lnTo>
                  <a:cubicBezTo>
                    <a:pt x="2762" y="2371"/>
                    <a:pt x="2773" y="2366"/>
                    <a:pt x="2781" y="2358"/>
                  </a:cubicBezTo>
                  <a:cubicBezTo>
                    <a:pt x="2789" y="2349"/>
                    <a:pt x="2793" y="2338"/>
                    <a:pt x="2793" y="2327"/>
                  </a:cubicBezTo>
                  <a:lnTo>
                    <a:pt x="2708" y="401"/>
                  </a:lnTo>
                  <a:close/>
                </a:path>
              </a:pathLst>
            </a:custGeom>
            <a:solidFill>
              <a:srgbClr val="FE7600">
                <a:lumMod val="75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endParaRPr>
            </a:p>
          </p:txBody>
        </p:sp>
        <p:sp>
          <p:nvSpPr>
            <p:cNvPr id="86" name="Freeform 46">
              <a:extLst>
                <a:ext uri="{FF2B5EF4-FFF2-40B4-BE49-F238E27FC236}">
                  <a16:creationId xmlns:a16="http://schemas.microsoft.com/office/drawing/2014/main" id="{C7CF1ECA-CE0E-421A-A978-56E8CEB263FA}"/>
                </a:ext>
              </a:extLst>
            </p:cNvPr>
            <p:cNvSpPr>
              <a:spLocks/>
            </p:cNvSpPr>
            <p:nvPr/>
          </p:nvSpPr>
          <p:spPr bwMode="auto">
            <a:xfrm>
              <a:off x="6780348" y="5881162"/>
              <a:ext cx="1010159" cy="628307"/>
            </a:xfrm>
            <a:custGeom>
              <a:avLst/>
              <a:gdLst>
                <a:gd name="T0" fmla="*/ 2500 w 2593"/>
                <a:gd name="T1" fmla="*/ 1 h 1614"/>
                <a:gd name="T2" fmla="*/ 42 w 2593"/>
                <a:gd name="T3" fmla="*/ 83 h 1614"/>
                <a:gd name="T4" fmla="*/ 1 w 2593"/>
                <a:gd name="T5" fmla="*/ 126 h 1614"/>
                <a:gd name="T6" fmla="*/ 49 w 2593"/>
                <a:gd name="T7" fmla="*/ 1572 h 1614"/>
                <a:gd name="T8" fmla="*/ 92 w 2593"/>
                <a:gd name="T9" fmla="*/ 1613 h 1614"/>
                <a:gd name="T10" fmla="*/ 2551 w 2593"/>
                <a:gd name="T11" fmla="*/ 1531 h 1614"/>
                <a:gd name="T12" fmla="*/ 2592 w 2593"/>
                <a:gd name="T13" fmla="*/ 1488 h 1614"/>
                <a:gd name="T14" fmla="*/ 2544 w 2593"/>
                <a:gd name="T15" fmla="*/ 42 h 1614"/>
                <a:gd name="T16" fmla="*/ 2500 w 2593"/>
                <a:gd name="T17" fmla="*/ 1 h 1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93" h="1614">
                  <a:moveTo>
                    <a:pt x="2500" y="1"/>
                  </a:moveTo>
                  <a:lnTo>
                    <a:pt x="42" y="83"/>
                  </a:lnTo>
                  <a:cubicBezTo>
                    <a:pt x="18" y="83"/>
                    <a:pt x="0" y="103"/>
                    <a:pt x="1" y="126"/>
                  </a:cubicBezTo>
                  <a:lnTo>
                    <a:pt x="49" y="1572"/>
                  </a:lnTo>
                  <a:cubicBezTo>
                    <a:pt x="50" y="1596"/>
                    <a:pt x="69" y="1614"/>
                    <a:pt x="92" y="1613"/>
                  </a:cubicBezTo>
                  <a:lnTo>
                    <a:pt x="2551" y="1531"/>
                  </a:lnTo>
                  <a:cubicBezTo>
                    <a:pt x="2574" y="1531"/>
                    <a:pt x="2593" y="1511"/>
                    <a:pt x="2592" y="1488"/>
                  </a:cubicBezTo>
                  <a:lnTo>
                    <a:pt x="2544" y="42"/>
                  </a:lnTo>
                  <a:cubicBezTo>
                    <a:pt x="2543" y="19"/>
                    <a:pt x="2524" y="0"/>
                    <a:pt x="2500" y="1"/>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endParaRPr>
            </a:p>
          </p:txBody>
        </p:sp>
        <p:sp>
          <p:nvSpPr>
            <p:cNvPr id="87" name="Freeform 47">
              <a:extLst>
                <a:ext uri="{FF2B5EF4-FFF2-40B4-BE49-F238E27FC236}">
                  <a16:creationId xmlns:a16="http://schemas.microsoft.com/office/drawing/2014/main" id="{C7E601F9-5A6D-4DB2-957E-07417B08B523}"/>
                </a:ext>
              </a:extLst>
            </p:cNvPr>
            <p:cNvSpPr>
              <a:spLocks/>
            </p:cNvSpPr>
            <p:nvPr/>
          </p:nvSpPr>
          <p:spPr bwMode="auto">
            <a:xfrm>
              <a:off x="6815338" y="5806618"/>
              <a:ext cx="1001031" cy="611572"/>
            </a:xfrm>
            <a:custGeom>
              <a:avLst/>
              <a:gdLst>
                <a:gd name="T0" fmla="*/ 2525 w 2567"/>
                <a:gd name="T1" fmla="*/ 37 h 1569"/>
                <a:gd name="T2" fmla="*/ 65 w 2567"/>
                <a:gd name="T3" fmla="*/ 0 h 1569"/>
                <a:gd name="T4" fmla="*/ 22 w 2567"/>
                <a:gd name="T5" fmla="*/ 42 h 1569"/>
                <a:gd name="T6" fmla="*/ 0 w 2567"/>
                <a:gd name="T7" fmla="*/ 1488 h 1569"/>
                <a:gd name="T8" fmla="*/ 42 w 2567"/>
                <a:gd name="T9" fmla="*/ 1531 h 1569"/>
                <a:gd name="T10" fmla="*/ 2502 w 2567"/>
                <a:gd name="T11" fmla="*/ 1568 h 1569"/>
                <a:gd name="T12" fmla="*/ 2544 w 2567"/>
                <a:gd name="T13" fmla="*/ 1527 h 1569"/>
                <a:gd name="T14" fmla="*/ 2566 w 2567"/>
                <a:gd name="T15" fmla="*/ 80 h 1569"/>
                <a:gd name="T16" fmla="*/ 2525 w 2567"/>
                <a:gd name="T17" fmla="*/ 37 h 1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67" h="1569">
                  <a:moveTo>
                    <a:pt x="2525" y="37"/>
                  </a:moveTo>
                  <a:lnTo>
                    <a:pt x="65" y="0"/>
                  </a:lnTo>
                  <a:cubicBezTo>
                    <a:pt x="42" y="0"/>
                    <a:pt x="22" y="18"/>
                    <a:pt x="22" y="42"/>
                  </a:cubicBezTo>
                  <a:lnTo>
                    <a:pt x="0" y="1488"/>
                  </a:lnTo>
                  <a:cubicBezTo>
                    <a:pt x="0" y="1512"/>
                    <a:pt x="18" y="1531"/>
                    <a:pt x="42" y="1531"/>
                  </a:cubicBezTo>
                  <a:lnTo>
                    <a:pt x="2502" y="1568"/>
                  </a:lnTo>
                  <a:cubicBezTo>
                    <a:pt x="2525" y="1569"/>
                    <a:pt x="2544" y="1550"/>
                    <a:pt x="2544" y="1527"/>
                  </a:cubicBezTo>
                  <a:lnTo>
                    <a:pt x="2566" y="80"/>
                  </a:lnTo>
                  <a:cubicBezTo>
                    <a:pt x="2567" y="57"/>
                    <a:pt x="2548" y="38"/>
                    <a:pt x="2525" y="37"/>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endParaRPr>
            </a:p>
          </p:txBody>
        </p:sp>
        <p:sp>
          <p:nvSpPr>
            <p:cNvPr id="88" name="Freeform 48">
              <a:extLst>
                <a:ext uri="{FF2B5EF4-FFF2-40B4-BE49-F238E27FC236}">
                  <a16:creationId xmlns:a16="http://schemas.microsoft.com/office/drawing/2014/main" id="{3E2883DE-4680-4E7E-BED5-6D62A4318568}"/>
                </a:ext>
              </a:extLst>
            </p:cNvPr>
            <p:cNvSpPr>
              <a:spLocks/>
            </p:cNvSpPr>
            <p:nvPr/>
          </p:nvSpPr>
          <p:spPr bwMode="auto">
            <a:xfrm>
              <a:off x="6810774" y="5738157"/>
              <a:ext cx="1054278" cy="708937"/>
            </a:xfrm>
            <a:custGeom>
              <a:avLst/>
              <a:gdLst>
                <a:gd name="T0" fmla="*/ 2666 w 2705"/>
                <a:gd name="T1" fmla="*/ 298 h 1821"/>
                <a:gd name="T2" fmla="*/ 223 w 2705"/>
                <a:gd name="T3" fmla="*/ 3 h 1821"/>
                <a:gd name="T4" fmla="*/ 176 w 2705"/>
                <a:gd name="T5" fmla="*/ 40 h 1821"/>
                <a:gd name="T6" fmla="*/ 3 w 2705"/>
                <a:gd name="T7" fmla="*/ 1476 h 1821"/>
                <a:gd name="T8" fmla="*/ 40 w 2705"/>
                <a:gd name="T9" fmla="*/ 1523 h 1821"/>
                <a:gd name="T10" fmla="*/ 2482 w 2705"/>
                <a:gd name="T11" fmla="*/ 1818 h 1821"/>
                <a:gd name="T12" fmla="*/ 2529 w 2705"/>
                <a:gd name="T13" fmla="*/ 1781 h 1821"/>
                <a:gd name="T14" fmla="*/ 2702 w 2705"/>
                <a:gd name="T15" fmla="*/ 345 h 1821"/>
                <a:gd name="T16" fmla="*/ 2666 w 2705"/>
                <a:gd name="T17" fmla="*/ 298 h 1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05" h="1821">
                  <a:moveTo>
                    <a:pt x="2666" y="298"/>
                  </a:moveTo>
                  <a:lnTo>
                    <a:pt x="223" y="3"/>
                  </a:lnTo>
                  <a:cubicBezTo>
                    <a:pt x="200" y="0"/>
                    <a:pt x="179" y="17"/>
                    <a:pt x="176" y="40"/>
                  </a:cubicBezTo>
                  <a:lnTo>
                    <a:pt x="3" y="1476"/>
                  </a:lnTo>
                  <a:cubicBezTo>
                    <a:pt x="0" y="1499"/>
                    <a:pt x="16" y="1520"/>
                    <a:pt x="40" y="1523"/>
                  </a:cubicBezTo>
                  <a:lnTo>
                    <a:pt x="2482" y="1818"/>
                  </a:lnTo>
                  <a:cubicBezTo>
                    <a:pt x="2505" y="1821"/>
                    <a:pt x="2526" y="1804"/>
                    <a:pt x="2529" y="1781"/>
                  </a:cubicBezTo>
                  <a:lnTo>
                    <a:pt x="2702" y="345"/>
                  </a:lnTo>
                  <a:cubicBezTo>
                    <a:pt x="2705" y="322"/>
                    <a:pt x="2689" y="301"/>
                    <a:pt x="2666" y="29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endParaRPr>
            </a:p>
          </p:txBody>
        </p:sp>
        <p:sp>
          <p:nvSpPr>
            <p:cNvPr id="89" name="Freeform 49">
              <a:extLst>
                <a:ext uri="{FF2B5EF4-FFF2-40B4-BE49-F238E27FC236}">
                  <a16:creationId xmlns:a16="http://schemas.microsoft.com/office/drawing/2014/main" id="{267F3900-C039-47C1-99DB-F21312CF63B1}"/>
                </a:ext>
              </a:extLst>
            </p:cNvPr>
            <p:cNvSpPr>
              <a:spLocks/>
            </p:cNvSpPr>
            <p:nvPr/>
          </p:nvSpPr>
          <p:spPr bwMode="auto">
            <a:xfrm>
              <a:off x="6777306" y="5691000"/>
              <a:ext cx="1186633" cy="841292"/>
            </a:xfrm>
            <a:custGeom>
              <a:avLst/>
              <a:gdLst>
                <a:gd name="T0" fmla="*/ 3037 w 3049"/>
                <a:gd name="T1" fmla="*/ 15 h 2162"/>
                <a:gd name="T2" fmla="*/ 3005 w 3049"/>
                <a:gd name="T3" fmla="*/ 0 h 2162"/>
                <a:gd name="T4" fmla="*/ 1699 w 3049"/>
                <a:gd name="T5" fmla="*/ 0 h 2162"/>
                <a:gd name="T6" fmla="*/ 1670 w 3049"/>
                <a:gd name="T7" fmla="*/ 11 h 2162"/>
                <a:gd name="T8" fmla="*/ 1294 w 3049"/>
                <a:gd name="T9" fmla="*/ 360 h 2162"/>
                <a:gd name="T10" fmla="*/ 382 w 3049"/>
                <a:gd name="T11" fmla="*/ 360 h 2162"/>
                <a:gd name="T12" fmla="*/ 340 w 3049"/>
                <a:gd name="T13" fmla="*/ 394 h 2162"/>
                <a:gd name="T14" fmla="*/ 3 w 3049"/>
                <a:gd name="T15" fmla="*/ 2111 h 2162"/>
                <a:gd name="T16" fmla="*/ 11 w 3049"/>
                <a:gd name="T17" fmla="*/ 2146 h 2162"/>
                <a:gd name="T18" fmla="*/ 44 w 3049"/>
                <a:gd name="T19" fmla="*/ 2162 h 2162"/>
                <a:gd name="T20" fmla="*/ 2667 w 3049"/>
                <a:gd name="T21" fmla="*/ 2162 h 2162"/>
                <a:gd name="T22" fmla="*/ 2709 w 3049"/>
                <a:gd name="T23" fmla="*/ 2126 h 2162"/>
                <a:gd name="T24" fmla="*/ 3047 w 3049"/>
                <a:gd name="T25" fmla="*/ 49 h 2162"/>
                <a:gd name="T26" fmla="*/ 3037 w 3049"/>
                <a:gd name="T27" fmla="*/ 15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49" h="2162">
                  <a:moveTo>
                    <a:pt x="3037" y="15"/>
                  </a:moveTo>
                  <a:cubicBezTo>
                    <a:pt x="3029" y="5"/>
                    <a:pt x="3017" y="0"/>
                    <a:pt x="3005" y="0"/>
                  </a:cubicBezTo>
                  <a:lnTo>
                    <a:pt x="1699" y="0"/>
                  </a:lnTo>
                  <a:cubicBezTo>
                    <a:pt x="1688" y="0"/>
                    <a:pt x="1678" y="4"/>
                    <a:pt x="1670" y="11"/>
                  </a:cubicBezTo>
                  <a:lnTo>
                    <a:pt x="1294" y="360"/>
                  </a:lnTo>
                  <a:lnTo>
                    <a:pt x="382" y="360"/>
                  </a:lnTo>
                  <a:cubicBezTo>
                    <a:pt x="362" y="360"/>
                    <a:pt x="344" y="375"/>
                    <a:pt x="340" y="394"/>
                  </a:cubicBezTo>
                  <a:lnTo>
                    <a:pt x="3" y="2111"/>
                  </a:lnTo>
                  <a:cubicBezTo>
                    <a:pt x="0" y="2124"/>
                    <a:pt x="3" y="2137"/>
                    <a:pt x="11" y="2146"/>
                  </a:cubicBezTo>
                  <a:cubicBezTo>
                    <a:pt x="19" y="2156"/>
                    <a:pt x="31" y="2162"/>
                    <a:pt x="44" y="2162"/>
                  </a:cubicBezTo>
                  <a:lnTo>
                    <a:pt x="2667" y="2162"/>
                  </a:lnTo>
                  <a:cubicBezTo>
                    <a:pt x="2688" y="2162"/>
                    <a:pt x="2706" y="2147"/>
                    <a:pt x="2709" y="2126"/>
                  </a:cubicBezTo>
                  <a:lnTo>
                    <a:pt x="3047" y="49"/>
                  </a:lnTo>
                  <a:cubicBezTo>
                    <a:pt x="3049" y="37"/>
                    <a:pt x="3045" y="24"/>
                    <a:pt x="3037" y="15"/>
                  </a:cubicBezTo>
                  <a:close/>
                </a:path>
              </a:pathLst>
            </a:custGeom>
            <a:solidFill>
              <a:srgbClr val="FE76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endParaRPr>
            </a:p>
          </p:txBody>
        </p:sp>
        <p:sp>
          <p:nvSpPr>
            <p:cNvPr id="90" name="Freeform 50">
              <a:extLst>
                <a:ext uri="{FF2B5EF4-FFF2-40B4-BE49-F238E27FC236}">
                  <a16:creationId xmlns:a16="http://schemas.microsoft.com/office/drawing/2014/main" id="{ED265C95-E5D2-40CF-BC18-CC78C2B330B8}"/>
                </a:ext>
              </a:extLst>
            </p:cNvPr>
            <p:cNvSpPr>
              <a:spLocks/>
            </p:cNvSpPr>
            <p:nvPr/>
          </p:nvSpPr>
          <p:spPr bwMode="auto">
            <a:xfrm>
              <a:off x="6777305" y="6284313"/>
              <a:ext cx="1092311" cy="247976"/>
            </a:xfrm>
            <a:custGeom>
              <a:avLst/>
              <a:gdLst>
                <a:gd name="T0" fmla="*/ 11 w 2807"/>
                <a:gd name="T1" fmla="*/ 623 h 639"/>
                <a:gd name="T2" fmla="*/ 44 w 2807"/>
                <a:gd name="T3" fmla="*/ 639 h 639"/>
                <a:gd name="T4" fmla="*/ 2667 w 2807"/>
                <a:gd name="T5" fmla="*/ 639 h 639"/>
                <a:gd name="T6" fmla="*/ 2709 w 2807"/>
                <a:gd name="T7" fmla="*/ 603 h 639"/>
                <a:gd name="T8" fmla="*/ 2807 w 2807"/>
                <a:gd name="T9" fmla="*/ 0 h 639"/>
                <a:gd name="T10" fmla="*/ 3 w 2807"/>
                <a:gd name="T11" fmla="*/ 588 h 639"/>
                <a:gd name="T12" fmla="*/ 11 w 2807"/>
                <a:gd name="T13" fmla="*/ 623 h 639"/>
              </a:gdLst>
              <a:ahLst/>
              <a:cxnLst>
                <a:cxn ang="0">
                  <a:pos x="T0" y="T1"/>
                </a:cxn>
                <a:cxn ang="0">
                  <a:pos x="T2" y="T3"/>
                </a:cxn>
                <a:cxn ang="0">
                  <a:pos x="T4" y="T5"/>
                </a:cxn>
                <a:cxn ang="0">
                  <a:pos x="T6" y="T7"/>
                </a:cxn>
                <a:cxn ang="0">
                  <a:pos x="T8" y="T9"/>
                </a:cxn>
                <a:cxn ang="0">
                  <a:pos x="T10" y="T11"/>
                </a:cxn>
                <a:cxn ang="0">
                  <a:pos x="T12" y="T13"/>
                </a:cxn>
              </a:cxnLst>
              <a:rect l="0" t="0" r="r" b="b"/>
              <a:pathLst>
                <a:path w="2807" h="639">
                  <a:moveTo>
                    <a:pt x="11" y="623"/>
                  </a:moveTo>
                  <a:cubicBezTo>
                    <a:pt x="19" y="633"/>
                    <a:pt x="31" y="639"/>
                    <a:pt x="44" y="639"/>
                  </a:cubicBezTo>
                  <a:lnTo>
                    <a:pt x="2667" y="639"/>
                  </a:lnTo>
                  <a:cubicBezTo>
                    <a:pt x="2688" y="639"/>
                    <a:pt x="2706" y="624"/>
                    <a:pt x="2709" y="603"/>
                  </a:cubicBezTo>
                  <a:lnTo>
                    <a:pt x="2807" y="0"/>
                  </a:lnTo>
                  <a:lnTo>
                    <a:pt x="3" y="588"/>
                  </a:lnTo>
                  <a:cubicBezTo>
                    <a:pt x="0" y="601"/>
                    <a:pt x="3" y="614"/>
                    <a:pt x="11" y="623"/>
                  </a:cubicBezTo>
                  <a:close/>
                </a:path>
              </a:pathLst>
            </a:custGeom>
            <a:solidFill>
              <a:sysClr val="windowText" lastClr="000000">
                <a:alpha val="25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effectLst/>
                <a:uLnTx/>
                <a:uFillTx/>
              </a:endParaRPr>
            </a:p>
          </p:txBody>
        </p:sp>
      </p:grpSp>
      <p:grpSp>
        <p:nvGrpSpPr>
          <p:cNvPr id="91" name="Group 90">
            <a:extLst>
              <a:ext uri="{FF2B5EF4-FFF2-40B4-BE49-F238E27FC236}">
                <a16:creationId xmlns:a16="http://schemas.microsoft.com/office/drawing/2014/main" id="{883AECD3-87B1-41F5-BAD1-972086EA0657}"/>
              </a:ext>
            </a:extLst>
          </p:cNvPr>
          <p:cNvGrpSpPr/>
          <p:nvPr/>
        </p:nvGrpSpPr>
        <p:grpSpPr>
          <a:xfrm>
            <a:off x="8242049" y="4844634"/>
            <a:ext cx="1445535" cy="1104166"/>
            <a:chOff x="6489700" y="3033234"/>
            <a:chExt cx="1783169" cy="1347385"/>
          </a:xfrm>
        </p:grpSpPr>
        <p:sp>
          <p:nvSpPr>
            <p:cNvPr id="92" name="Freeform 45">
              <a:extLst>
                <a:ext uri="{FF2B5EF4-FFF2-40B4-BE49-F238E27FC236}">
                  <a16:creationId xmlns:a16="http://schemas.microsoft.com/office/drawing/2014/main" id="{B61216D2-165D-4F32-B192-29C32E73868A}"/>
                </a:ext>
              </a:extLst>
            </p:cNvPr>
            <p:cNvSpPr>
              <a:spLocks/>
            </p:cNvSpPr>
            <p:nvPr/>
          </p:nvSpPr>
          <p:spPr bwMode="auto">
            <a:xfrm>
              <a:off x="6489700" y="3033234"/>
              <a:ext cx="1589734" cy="1347382"/>
            </a:xfrm>
            <a:custGeom>
              <a:avLst/>
              <a:gdLst>
                <a:gd name="T0" fmla="*/ 2708 w 2793"/>
                <a:gd name="T1" fmla="*/ 401 h 2371"/>
                <a:gd name="T2" fmla="*/ 2666 w 2793"/>
                <a:gd name="T3" fmla="*/ 361 h 2371"/>
                <a:gd name="T4" fmla="*/ 1376 w 2793"/>
                <a:gd name="T5" fmla="*/ 361 h 2371"/>
                <a:gd name="T6" fmla="*/ 1000 w 2793"/>
                <a:gd name="T7" fmla="*/ 12 h 2371"/>
                <a:gd name="T8" fmla="*/ 971 w 2793"/>
                <a:gd name="T9" fmla="*/ 0 h 2371"/>
                <a:gd name="T10" fmla="*/ 380 w 2793"/>
                <a:gd name="T11" fmla="*/ 0 h 2371"/>
                <a:gd name="T12" fmla="*/ 349 w 2793"/>
                <a:gd name="T13" fmla="*/ 14 h 2371"/>
                <a:gd name="T14" fmla="*/ 12 w 2793"/>
                <a:gd name="T15" fmla="*/ 374 h 2371"/>
                <a:gd name="T16" fmla="*/ 0 w 2793"/>
                <a:gd name="T17" fmla="*/ 405 h 2371"/>
                <a:gd name="T18" fmla="*/ 85 w 2793"/>
                <a:gd name="T19" fmla="*/ 2330 h 2371"/>
                <a:gd name="T20" fmla="*/ 127 w 2793"/>
                <a:gd name="T21" fmla="*/ 2371 h 2371"/>
                <a:gd name="T22" fmla="*/ 2750 w 2793"/>
                <a:gd name="T23" fmla="*/ 2371 h 2371"/>
                <a:gd name="T24" fmla="*/ 2781 w 2793"/>
                <a:gd name="T25" fmla="*/ 2358 h 2371"/>
                <a:gd name="T26" fmla="*/ 2793 w 2793"/>
                <a:gd name="T27" fmla="*/ 2327 h 2371"/>
                <a:gd name="T28" fmla="*/ 2708 w 2793"/>
                <a:gd name="T29" fmla="*/ 401 h 2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93" h="2371">
                  <a:moveTo>
                    <a:pt x="2708" y="401"/>
                  </a:moveTo>
                  <a:cubicBezTo>
                    <a:pt x="2707" y="379"/>
                    <a:pt x="2688" y="361"/>
                    <a:pt x="2666" y="361"/>
                  </a:cubicBezTo>
                  <a:lnTo>
                    <a:pt x="1376" y="361"/>
                  </a:lnTo>
                  <a:lnTo>
                    <a:pt x="1000" y="12"/>
                  </a:lnTo>
                  <a:cubicBezTo>
                    <a:pt x="992" y="4"/>
                    <a:pt x="982" y="0"/>
                    <a:pt x="971" y="0"/>
                  </a:cubicBezTo>
                  <a:lnTo>
                    <a:pt x="380" y="0"/>
                  </a:lnTo>
                  <a:cubicBezTo>
                    <a:pt x="369" y="0"/>
                    <a:pt x="357" y="5"/>
                    <a:pt x="349" y="14"/>
                  </a:cubicBezTo>
                  <a:lnTo>
                    <a:pt x="12" y="374"/>
                  </a:lnTo>
                  <a:cubicBezTo>
                    <a:pt x="4" y="382"/>
                    <a:pt x="0" y="393"/>
                    <a:pt x="0" y="405"/>
                  </a:cubicBezTo>
                  <a:lnTo>
                    <a:pt x="85" y="2330"/>
                  </a:lnTo>
                  <a:cubicBezTo>
                    <a:pt x="86" y="2353"/>
                    <a:pt x="104" y="2371"/>
                    <a:pt x="127" y="2371"/>
                  </a:cubicBezTo>
                  <a:lnTo>
                    <a:pt x="2750" y="2371"/>
                  </a:lnTo>
                  <a:cubicBezTo>
                    <a:pt x="2762" y="2371"/>
                    <a:pt x="2773" y="2366"/>
                    <a:pt x="2781" y="2358"/>
                  </a:cubicBezTo>
                  <a:cubicBezTo>
                    <a:pt x="2789" y="2349"/>
                    <a:pt x="2793" y="2338"/>
                    <a:pt x="2793" y="2327"/>
                  </a:cubicBezTo>
                  <a:lnTo>
                    <a:pt x="2708" y="401"/>
                  </a:lnTo>
                  <a:close/>
                </a:path>
              </a:pathLst>
            </a:custGeom>
            <a:solidFill>
              <a:srgbClr val="854D82">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93" name="Freeform 46">
              <a:extLst>
                <a:ext uri="{FF2B5EF4-FFF2-40B4-BE49-F238E27FC236}">
                  <a16:creationId xmlns:a16="http://schemas.microsoft.com/office/drawing/2014/main" id="{09AEDDD1-3CB8-4057-8B02-63379AD29FB4}"/>
                </a:ext>
              </a:extLst>
            </p:cNvPr>
            <p:cNvSpPr>
              <a:spLocks/>
            </p:cNvSpPr>
            <p:nvPr/>
          </p:nvSpPr>
          <p:spPr bwMode="auto">
            <a:xfrm>
              <a:off x="6543062" y="3429000"/>
              <a:ext cx="1476339" cy="918266"/>
            </a:xfrm>
            <a:custGeom>
              <a:avLst/>
              <a:gdLst>
                <a:gd name="T0" fmla="*/ 2500 w 2593"/>
                <a:gd name="T1" fmla="*/ 1 h 1614"/>
                <a:gd name="T2" fmla="*/ 42 w 2593"/>
                <a:gd name="T3" fmla="*/ 83 h 1614"/>
                <a:gd name="T4" fmla="*/ 1 w 2593"/>
                <a:gd name="T5" fmla="*/ 126 h 1614"/>
                <a:gd name="T6" fmla="*/ 49 w 2593"/>
                <a:gd name="T7" fmla="*/ 1572 h 1614"/>
                <a:gd name="T8" fmla="*/ 92 w 2593"/>
                <a:gd name="T9" fmla="*/ 1613 h 1614"/>
                <a:gd name="T10" fmla="*/ 2551 w 2593"/>
                <a:gd name="T11" fmla="*/ 1531 h 1614"/>
                <a:gd name="T12" fmla="*/ 2592 w 2593"/>
                <a:gd name="T13" fmla="*/ 1488 h 1614"/>
                <a:gd name="T14" fmla="*/ 2544 w 2593"/>
                <a:gd name="T15" fmla="*/ 42 h 1614"/>
                <a:gd name="T16" fmla="*/ 2500 w 2593"/>
                <a:gd name="T17" fmla="*/ 1 h 1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93" h="1614">
                  <a:moveTo>
                    <a:pt x="2500" y="1"/>
                  </a:moveTo>
                  <a:lnTo>
                    <a:pt x="42" y="83"/>
                  </a:lnTo>
                  <a:cubicBezTo>
                    <a:pt x="18" y="83"/>
                    <a:pt x="0" y="103"/>
                    <a:pt x="1" y="126"/>
                  </a:cubicBezTo>
                  <a:lnTo>
                    <a:pt x="49" y="1572"/>
                  </a:lnTo>
                  <a:cubicBezTo>
                    <a:pt x="50" y="1596"/>
                    <a:pt x="69" y="1614"/>
                    <a:pt x="92" y="1613"/>
                  </a:cubicBezTo>
                  <a:lnTo>
                    <a:pt x="2551" y="1531"/>
                  </a:lnTo>
                  <a:cubicBezTo>
                    <a:pt x="2574" y="1531"/>
                    <a:pt x="2593" y="1511"/>
                    <a:pt x="2592" y="1488"/>
                  </a:cubicBezTo>
                  <a:lnTo>
                    <a:pt x="2544" y="42"/>
                  </a:lnTo>
                  <a:cubicBezTo>
                    <a:pt x="2543" y="19"/>
                    <a:pt x="2524" y="0"/>
                    <a:pt x="2500" y="1"/>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94" name="Freeform 47">
              <a:extLst>
                <a:ext uri="{FF2B5EF4-FFF2-40B4-BE49-F238E27FC236}">
                  <a16:creationId xmlns:a16="http://schemas.microsoft.com/office/drawing/2014/main" id="{9CF539E4-5CA0-440E-8A59-089740C469C1}"/>
                </a:ext>
              </a:extLst>
            </p:cNvPr>
            <p:cNvSpPr>
              <a:spLocks/>
            </p:cNvSpPr>
            <p:nvPr/>
          </p:nvSpPr>
          <p:spPr bwMode="auto">
            <a:xfrm>
              <a:off x="6594199" y="3320054"/>
              <a:ext cx="1462999" cy="893808"/>
            </a:xfrm>
            <a:custGeom>
              <a:avLst/>
              <a:gdLst>
                <a:gd name="T0" fmla="*/ 2525 w 2567"/>
                <a:gd name="T1" fmla="*/ 37 h 1569"/>
                <a:gd name="T2" fmla="*/ 65 w 2567"/>
                <a:gd name="T3" fmla="*/ 0 h 1569"/>
                <a:gd name="T4" fmla="*/ 22 w 2567"/>
                <a:gd name="T5" fmla="*/ 42 h 1569"/>
                <a:gd name="T6" fmla="*/ 0 w 2567"/>
                <a:gd name="T7" fmla="*/ 1488 h 1569"/>
                <a:gd name="T8" fmla="*/ 42 w 2567"/>
                <a:gd name="T9" fmla="*/ 1531 h 1569"/>
                <a:gd name="T10" fmla="*/ 2502 w 2567"/>
                <a:gd name="T11" fmla="*/ 1568 h 1569"/>
                <a:gd name="T12" fmla="*/ 2544 w 2567"/>
                <a:gd name="T13" fmla="*/ 1527 h 1569"/>
                <a:gd name="T14" fmla="*/ 2566 w 2567"/>
                <a:gd name="T15" fmla="*/ 80 h 1569"/>
                <a:gd name="T16" fmla="*/ 2525 w 2567"/>
                <a:gd name="T17" fmla="*/ 37 h 1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67" h="1569">
                  <a:moveTo>
                    <a:pt x="2525" y="37"/>
                  </a:moveTo>
                  <a:lnTo>
                    <a:pt x="65" y="0"/>
                  </a:lnTo>
                  <a:cubicBezTo>
                    <a:pt x="42" y="0"/>
                    <a:pt x="22" y="18"/>
                    <a:pt x="22" y="42"/>
                  </a:cubicBezTo>
                  <a:lnTo>
                    <a:pt x="0" y="1488"/>
                  </a:lnTo>
                  <a:cubicBezTo>
                    <a:pt x="0" y="1512"/>
                    <a:pt x="18" y="1531"/>
                    <a:pt x="42" y="1531"/>
                  </a:cubicBezTo>
                  <a:lnTo>
                    <a:pt x="2502" y="1568"/>
                  </a:lnTo>
                  <a:cubicBezTo>
                    <a:pt x="2525" y="1569"/>
                    <a:pt x="2544" y="1550"/>
                    <a:pt x="2544" y="1527"/>
                  </a:cubicBezTo>
                  <a:lnTo>
                    <a:pt x="2566" y="80"/>
                  </a:lnTo>
                  <a:cubicBezTo>
                    <a:pt x="2567" y="57"/>
                    <a:pt x="2548" y="38"/>
                    <a:pt x="2525" y="37"/>
                  </a:cubicBez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95" name="Freeform 48">
              <a:extLst>
                <a:ext uri="{FF2B5EF4-FFF2-40B4-BE49-F238E27FC236}">
                  <a16:creationId xmlns:a16="http://schemas.microsoft.com/office/drawing/2014/main" id="{A63463E8-7FE2-42A3-A653-5D492FC2A7FC}"/>
                </a:ext>
              </a:extLst>
            </p:cNvPr>
            <p:cNvSpPr>
              <a:spLocks/>
            </p:cNvSpPr>
            <p:nvPr/>
          </p:nvSpPr>
          <p:spPr bwMode="auto">
            <a:xfrm>
              <a:off x="6587530" y="3220000"/>
              <a:ext cx="1540819" cy="1036105"/>
            </a:xfrm>
            <a:custGeom>
              <a:avLst/>
              <a:gdLst>
                <a:gd name="T0" fmla="*/ 2666 w 2705"/>
                <a:gd name="T1" fmla="*/ 298 h 1821"/>
                <a:gd name="T2" fmla="*/ 223 w 2705"/>
                <a:gd name="T3" fmla="*/ 3 h 1821"/>
                <a:gd name="T4" fmla="*/ 176 w 2705"/>
                <a:gd name="T5" fmla="*/ 40 h 1821"/>
                <a:gd name="T6" fmla="*/ 3 w 2705"/>
                <a:gd name="T7" fmla="*/ 1476 h 1821"/>
                <a:gd name="T8" fmla="*/ 40 w 2705"/>
                <a:gd name="T9" fmla="*/ 1523 h 1821"/>
                <a:gd name="T10" fmla="*/ 2482 w 2705"/>
                <a:gd name="T11" fmla="*/ 1818 h 1821"/>
                <a:gd name="T12" fmla="*/ 2529 w 2705"/>
                <a:gd name="T13" fmla="*/ 1781 h 1821"/>
                <a:gd name="T14" fmla="*/ 2702 w 2705"/>
                <a:gd name="T15" fmla="*/ 345 h 1821"/>
                <a:gd name="T16" fmla="*/ 2666 w 2705"/>
                <a:gd name="T17" fmla="*/ 298 h 1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05" h="1821">
                  <a:moveTo>
                    <a:pt x="2666" y="298"/>
                  </a:moveTo>
                  <a:lnTo>
                    <a:pt x="223" y="3"/>
                  </a:lnTo>
                  <a:cubicBezTo>
                    <a:pt x="200" y="0"/>
                    <a:pt x="179" y="17"/>
                    <a:pt x="176" y="40"/>
                  </a:cubicBezTo>
                  <a:lnTo>
                    <a:pt x="3" y="1476"/>
                  </a:lnTo>
                  <a:cubicBezTo>
                    <a:pt x="0" y="1499"/>
                    <a:pt x="16" y="1520"/>
                    <a:pt x="40" y="1523"/>
                  </a:cubicBezTo>
                  <a:lnTo>
                    <a:pt x="2482" y="1818"/>
                  </a:lnTo>
                  <a:cubicBezTo>
                    <a:pt x="2505" y="1821"/>
                    <a:pt x="2526" y="1804"/>
                    <a:pt x="2529" y="1781"/>
                  </a:cubicBezTo>
                  <a:lnTo>
                    <a:pt x="2702" y="345"/>
                  </a:lnTo>
                  <a:cubicBezTo>
                    <a:pt x="2705" y="322"/>
                    <a:pt x="2689" y="301"/>
                    <a:pt x="2666" y="29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96" name="Freeform 49">
              <a:extLst>
                <a:ext uri="{FF2B5EF4-FFF2-40B4-BE49-F238E27FC236}">
                  <a16:creationId xmlns:a16="http://schemas.microsoft.com/office/drawing/2014/main" id="{6D950B56-6F58-4367-9134-2AD85299498E}"/>
                </a:ext>
              </a:extLst>
            </p:cNvPr>
            <p:cNvSpPr>
              <a:spLocks/>
            </p:cNvSpPr>
            <p:nvPr/>
          </p:nvSpPr>
          <p:spPr bwMode="auto">
            <a:xfrm>
              <a:off x="6538615" y="3151079"/>
              <a:ext cx="1734254" cy="1229540"/>
            </a:xfrm>
            <a:custGeom>
              <a:avLst/>
              <a:gdLst>
                <a:gd name="T0" fmla="*/ 3037 w 3049"/>
                <a:gd name="T1" fmla="*/ 15 h 2162"/>
                <a:gd name="T2" fmla="*/ 3005 w 3049"/>
                <a:gd name="T3" fmla="*/ 0 h 2162"/>
                <a:gd name="T4" fmla="*/ 1699 w 3049"/>
                <a:gd name="T5" fmla="*/ 0 h 2162"/>
                <a:gd name="T6" fmla="*/ 1670 w 3049"/>
                <a:gd name="T7" fmla="*/ 11 h 2162"/>
                <a:gd name="T8" fmla="*/ 1294 w 3049"/>
                <a:gd name="T9" fmla="*/ 360 h 2162"/>
                <a:gd name="T10" fmla="*/ 382 w 3049"/>
                <a:gd name="T11" fmla="*/ 360 h 2162"/>
                <a:gd name="T12" fmla="*/ 340 w 3049"/>
                <a:gd name="T13" fmla="*/ 394 h 2162"/>
                <a:gd name="T14" fmla="*/ 3 w 3049"/>
                <a:gd name="T15" fmla="*/ 2111 h 2162"/>
                <a:gd name="T16" fmla="*/ 11 w 3049"/>
                <a:gd name="T17" fmla="*/ 2146 h 2162"/>
                <a:gd name="T18" fmla="*/ 44 w 3049"/>
                <a:gd name="T19" fmla="*/ 2162 h 2162"/>
                <a:gd name="T20" fmla="*/ 2667 w 3049"/>
                <a:gd name="T21" fmla="*/ 2162 h 2162"/>
                <a:gd name="T22" fmla="*/ 2709 w 3049"/>
                <a:gd name="T23" fmla="*/ 2126 h 2162"/>
                <a:gd name="T24" fmla="*/ 3047 w 3049"/>
                <a:gd name="T25" fmla="*/ 49 h 2162"/>
                <a:gd name="T26" fmla="*/ 3037 w 3049"/>
                <a:gd name="T27" fmla="*/ 15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49" h="2162">
                  <a:moveTo>
                    <a:pt x="3037" y="15"/>
                  </a:moveTo>
                  <a:cubicBezTo>
                    <a:pt x="3029" y="5"/>
                    <a:pt x="3017" y="0"/>
                    <a:pt x="3005" y="0"/>
                  </a:cubicBezTo>
                  <a:lnTo>
                    <a:pt x="1699" y="0"/>
                  </a:lnTo>
                  <a:cubicBezTo>
                    <a:pt x="1688" y="0"/>
                    <a:pt x="1678" y="4"/>
                    <a:pt x="1670" y="11"/>
                  </a:cubicBezTo>
                  <a:lnTo>
                    <a:pt x="1294" y="360"/>
                  </a:lnTo>
                  <a:lnTo>
                    <a:pt x="382" y="360"/>
                  </a:lnTo>
                  <a:cubicBezTo>
                    <a:pt x="362" y="360"/>
                    <a:pt x="344" y="375"/>
                    <a:pt x="340" y="394"/>
                  </a:cubicBezTo>
                  <a:lnTo>
                    <a:pt x="3" y="2111"/>
                  </a:lnTo>
                  <a:cubicBezTo>
                    <a:pt x="0" y="2124"/>
                    <a:pt x="3" y="2137"/>
                    <a:pt x="11" y="2146"/>
                  </a:cubicBezTo>
                  <a:cubicBezTo>
                    <a:pt x="19" y="2156"/>
                    <a:pt x="31" y="2162"/>
                    <a:pt x="44" y="2162"/>
                  </a:cubicBezTo>
                  <a:lnTo>
                    <a:pt x="2667" y="2162"/>
                  </a:lnTo>
                  <a:cubicBezTo>
                    <a:pt x="2688" y="2162"/>
                    <a:pt x="2706" y="2147"/>
                    <a:pt x="2709" y="2126"/>
                  </a:cubicBezTo>
                  <a:lnTo>
                    <a:pt x="3047" y="49"/>
                  </a:lnTo>
                  <a:cubicBezTo>
                    <a:pt x="3049" y="37"/>
                    <a:pt x="3045" y="24"/>
                    <a:pt x="3037" y="15"/>
                  </a:cubicBezTo>
                  <a:close/>
                </a:path>
              </a:pathLst>
            </a:custGeom>
            <a:solidFill>
              <a:srgbClr val="854D8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97" name="Freeform 50">
              <a:extLst>
                <a:ext uri="{FF2B5EF4-FFF2-40B4-BE49-F238E27FC236}">
                  <a16:creationId xmlns:a16="http://schemas.microsoft.com/office/drawing/2014/main" id="{32107897-B830-4B27-9B45-081D869443CC}"/>
                </a:ext>
              </a:extLst>
            </p:cNvPr>
            <p:cNvSpPr>
              <a:spLocks/>
            </p:cNvSpPr>
            <p:nvPr/>
          </p:nvSpPr>
          <p:spPr bwMode="auto">
            <a:xfrm>
              <a:off x="6538615" y="4018202"/>
              <a:ext cx="1596403" cy="362415"/>
            </a:xfrm>
            <a:custGeom>
              <a:avLst/>
              <a:gdLst>
                <a:gd name="T0" fmla="*/ 11 w 2807"/>
                <a:gd name="T1" fmla="*/ 623 h 639"/>
                <a:gd name="T2" fmla="*/ 44 w 2807"/>
                <a:gd name="T3" fmla="*/ 639 h 639"/>
                <a:gd name="T4" fmla="*/ 2667 w 2807"/>
                <a:gd name="T5" fmla="*/ 639 h 639"/>
                <a:gd name="T6" fmla="*/ 2709 w 2807"/>
                <a:gd name="T7" fmla="*/ 603 h 639"/>
                <a:gd name="T8" fmla="*/ 2807 w 2807"/>
                <a:gd name="T9" fmla="*/ 0 h 639"/>
                <a:gd name="T10" fmla="*/ 3 w 2807"/>
                <a:gd name="T11" fmla="*/ 588 h 639"/>
                <a:gd name="T12" fmla="*/ 11 w 2807"/>
                <a:gd name="T13" fmla="*/ 623 h 639"/>
              </a:gdLst>
              <a:ahLst/>
              <a:cxnLst>
                <a:cxn ang="0">
                  <a:pos x="T0" y="T1"/>
                </a:cxn>
                <a:cxn ang="0">
                  <a:pos x="T2" y="T3"/>
                </a:cxn>
                <a:cxn ang="0">
                  <a:pos x="T4" y="T5"/>
                </a:cxn>
                <a:cxn ang="0">
                  <a:pos x="T6" y="T7"/>
                </a:cxn>
                <a:cxn ang="0">
                  <a:pos x="T8" y="T9"/>
                </a:cxn>
                <a:cxn ang="0">
                  <a:pos x="T10" y="T11"/>
                </a:cxn>
                <a:cxn ang="0">
                  <a:pos x="T12" y="T13"/>
                </a:cxn>
              </a:cxnLst>
              <a:rect l="0" t="0" r="r" b="b"/>
              <a:pathLst>
                <a:path w="2807" h="639">
                  <a:moveTo>
                    <a:pt x="11" y="623"/>
                  </a:moveTo>
                  <a:cubicBezTo>
                    <a:pt x="19" y="633"/>
                    <a:pt x="31" y="639"/>
                    <a:pt x="44" y="639"/>
                  </a:cubicBezTo>
                  <a:lnTo>
                    <a:pt x="2667" y="639"/>
                  </a:lnTo>
                  <a:cubicBezTo>
                    <a:pt x="2688" y="639"/>
                    <a:pt x="2706" y="624"/>
                    <a:pt x="2709" y="603"/>
                  </a:cubicBezTo>
                  <a:lnTo>
                    <a:pt x="2807" y="0"/>
                  </a:lnTo>
                  <a:lnTo>
                    <a:pt x="3" y="588"/>
                  </a:lnTo>
                  <a:cubicBezTo>
                    <a:pt x="0" y="601"/>
                    <a:pt x="3" y="614"/>
                    <a:pt x="11" y="623"/>
                  </a:cubicBezTo>
                  <a:close/>
                </a:path>
              </a:pathLst>
            </a:custGeom>
            <a:solidFill>
              <a:sysClr val="windowText" lastClr="000000">
                <a:alpha val="25000"/>
              </a:sys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grpSp>
      <p:sp>
        <p:nvSpPr>
          <p:cNvPr id="98" name="Rectangle 97">
            <a:extLst>
              <a:ext uri="{FF2B5EF4-FFF2-40B4-BE49-F238E27FC236}">
                <a16:creationId xmlns:a16="http://schemas.microsoft.com/office/drawing/2014/main" id="{CCF2CECC-6FE9-4201-BD3F-C58D66A048BD}"/>
              </a:ext>
            </a:extLst>
          </p:cNvPr>
          <p:cNvSpPr/>
          <p:nvPr/>
        </p:nvSpPr>
        <p:spPr>
          <a:xfrm>
            <a:off x="9972921" y="1873490"/>
            <a:ext cx="1328969" cy="792781"/>
          </a:xfrm>
          <a:prstGeom prst="rect">
            <a:avLst/>
          </a:prstGeom>
          <a:noFill/>
        </p:spPr>
        <p:txBody>
          <a:bodyPr wrap="square" anchor="b">
            <a:spAutoFit/>
          </a:bodyPr>
          <a:lstStyle/>
          <a:p>
            <a:pPr>
              <a:lnSpc>
                <a:spcPct val="70000"/>
              </a:lnSpc>
              <a:spcBef>
                <a:spcPct val="0"/>
              </a:spcBef>
              <a:defRPr/>
            </a:pPr>
            <a:r>
              <a:rPr lang="en-US" sz="1600" b="1" spc="-10" dirty="0">
                <a:solidFill>
                  <a:srgbClr val="05475F"/>
                </a:solidFill>
              </a:rPr>
              <a:t>Clinical effectiveness </a:t>
            </a:r>
            <a:r>
              <a:rPr lang="en-US" sz="1600" spc="-10" dirty="0">
                <a:solidFill>
                  <a:srgbClr val="05475F"/>
                </a:solidFill>
              </a:rPr>
              <a:t>(published research)</a:t>
            </a:r>
          </a:p>
        </p:txBody>
      </p:sp>
      <p:sp>
        <p:nvSpPr>
          <p:cNvPr id="99" name="Rectangle 98">
            <a:extLst>
              <a:ext uri="{FF2B5EF4-FFF2-40B4-BE49-F238E27FC236}">
                <a16:creationId xmlns:a16="http://schemas.microsoft.com/office/drawing/2014/main" id="{CCF2CECC-6FE9-4201-BD3F-C58D66A048BD}"/>
              </a:ext>
            </a:extLst>
          </p:cNvPr>
          <p:cNvSpPr/>
          <p:nvPr/>
        </p:nvSpPr>
        <p:spPr>
          <a:xfrm>
            <a:off x="7479344" y="3568447"/>
            <a:ext cx="1378685" cy="792781"/>
          </a:xfrm>
          <a:prstGeom prst="rect">
            <a:avLst/>
          </a:prstGeom>
          <a:noFill/>
        </p:spPr>
        <p:txBody>
          <a:bodyPr wrap="square" lIns="91440" tIns="45720" rIns="91440" bIns="45720" anchor="b">
            <a:spAutoFit/>
          </a:bodyPr>
          <a:lstStyle/>
          <a:p>
            <a:pPr>
              <a:lnSpc>
                <a:spcPct val="70000"/>
              </a:lnSpc>
              <a:spcBef>
                <a:spcPct val="0"/>
              </a:spcBef>
              <a:defRPr/>
            </a:pPr>
            <a:r>
              <a:rPr lang="en-US" sz="1600" b="1" spc="-10" dirty="0"/>
              <a:t>Views of patients and healthcare professionals</a:t>
            </a:r>
          </a:p>
        </p:txBody>
      </p:sp>
      <p:sp>
        <p:nvSpPr>
          <p:cNvPr id="100" name="Rectangle 99">
            <a:extLst>
              <a:ext uri="{FF2B5EF4-FFF2-40B4-BE49-F238E27FC236}">
                <a16:creationId xmlns:a16="http://schemas.microsoft.com/office/drawing/2014/main" id="{CCF2CECC-6FE9-4201-BD3F-C58D66A048BD}"/>
              </a:ext>
            </a:extLst>
          </p:cNvPr>
          <p:cNvSpPr/>
          <p:nvPr/>
        </p:nvSpPr>
        <p:spPr>
          <a:xfrm>
            <a:off x="8586401" y="5379822"/>
            <a:ext cx="929386" cy="264688"/>
          </a:xfrm>
          <a:prstGeom prst="rect">
            <a:avLst/>
          </a:prstGeom>
          <a:noFill/>
        </p:spPr>
        <p:txBody>
          <a:bodyPr wrap="square" lIns="91440" tIns="45720" rIns="91440" bIns="45720" anchor="b">
            <a:spAutoFit/>
          </a:bodyPr>
          <a:lstStyle/>
          <a:p>
            <a:pPr>
              <a:lnSpc>
                <a:spcPct val="70000"/>
              </a:lnSpc>
              <a:spcBef>
                <a:spcPct val="0"/>
              </a:spcBef>
              <a:defRPr/>
            </a:pPr>
            <a:r>
              <a:rPr lang="en-US" sz="1600" b="1" spc="-10" dirty="0">
                <a:solidFill>
                  <a:schemeClr val="bg1"/>
                </a:solidFill>
              </a:rPr>
              <a:t>Safety</a:t>
            </a:r>
          </a:p>
        </p:txBody>
      </p:sp>
      <p:sp>
        <p:nvSpPr>
          <p:cNvPr id="101" name="Rectangle 100">
            <a:extLst>
              <a:ext uri="{FF2B5EF4-FFF2-40B4-BE49-F238E27FC236}">
                <a16:creationId xmlns:a16="http://schemas.microsoft.com/office/drawing/2014/main" id="{CCF2CECC-6FE9-4201-BD3F-C58D66A048BD}"/>
              </a:ext>
            </a:extLst>
          </p:cNvPr>
          <p:cNvSpPr/>
          <p:nvPr/>
        </p:nvSpPr>
        <p:spPr>
          <a:xfrm>
            <a:off x="6094683" y="5638406"/>
            <a:ext cx="1659236" cy="620426"/>
          </a:xfrm>
          <a:prstGeom prst="rect">
            <a:avLst/>
          </a:prstGeom>
          <a:noFill/>
        </p:spPr>
        <p:txBody>
          <a:bodyPr wrap="square" anchor="b">
            <a:spAutoFit/>
          </a:bodyPr>
          <a:lstStyle/>
          <a:p>
            <a:pPr>
              <a:lnSpc>
                <a:spcPct val="70000"/>
              </a:lnSpc>
              <a:spcBef>
                <a:spcPct val="0"/>
              </a:spcBef>
              <a:defRPr/>
            </a:pPr>
            <a:r>
              <a:rPr lang="en-US" sz="1600" b="1" spc="-10" dirty="0">
                <a:solidFill>
                  <a:schemeClr val="bg1"/>
                </a:solidFill>
              </a:rPr>
              <a:t>Patient and healthcare outcomes</a:t>
            </a:r>
          </a:p>
        </p:txBody>
      </p:sp>
      <p:sp>
        <p:nvSpPr>
          <p:cNvPr id="102" name="Rectangle 101">
            <a:extLst>
              <a:ext uri="{FF2B5EF4-FFF2-40B4-BE49-F238E27FC236}">
                <a16:creationId xmlns:a16="http://schemas.microsoft.com/office/drawing/2014/main" id="{CCF2CECC-6FE9-4201-BD3F-C58D66A048BD}"/>
              </a:ext>
            </a:extLst>
          </p:cNvPr>
          <p:cNvSpPr/>
          <p:nvPr/>
        </p:nvSpPr>
        <p:spPr>
          <a:xfrm>
            <a:off x="10396518" y="3761151"/>
            <a:ext cx="1186080" cy="620426"/>
          </a:xfrm>
          <a:prstGeom prst="rect">
            <a:avLst/>
          </a:prstGeom>
          <a:noFill/>
        </p:spPr>
        <p:txBody>
          <a:bodyPr wrap="square" anchor="b">
            <a:spAutoFit/>
          </a:bodyPr>
          <a:lstStyle/>
          <a:p>
            <a:pPr>
              <a:lnSpc>
                <a:spcPct val="70000"/>
              </a:lnSpc>
              <a:spcBef>
                <a:spcPct val="0"/>
              </a:spcBef>
              <a:defRPr/>
            </a:pPr>
            <a:r>
              <a:rPr lang="en-US" sz="1600" b="1" spc="-10" dirty="0">
                <a:solidFill>
                  <a:srgbClr val="05475F"/>
                </a:solidFill>
              </a:rPr>
              <a:t>People’s quality </a:t>
            </a:r>
          </a:p>
          <a:p>
            <a:pPr>
              <a:lnSpc>
                <a:spcPct val="70000"/>
              </a:lnSpc>
              <a:spcBef>
                <a:spcPct val="0"/>
              </a:spcBef>
              <a:defRPr/>
            </a:pPr>
            <a:r>
              <a:rPr lang="en-US" sz="1600" b="1" spc="-10" dirty="0">
                <a:solidFill>
                  <a:srgbClr val="05475F"/>
                </a:solidFill>
              </a:rPr>
              <a:t>of life</a:t>
            </a:r>
          </a:p>
        </p:txBody>
      </p:sp>
      <p:sp>
        <p:nvSpPr>
          <p:cNvPr id="103" name="Rectangle 102">
            <a:extLst>
              <a:ext uri="{FF2B5EF4-FFF2-40B4-BE49-F238E27FC236}">
                <a16:creationId xmlns:a16="http://schemas.microsoft.com/office/drawing/2014/main" id="{CCF2CECC-6FE9-4201-BD3F-C58D66A048BD}"/>
              </a:ext>
            </a:extLst>
          </p:cNvPr>
          <p:cNvSpPr/>
          <p:nvPr/>
        </p:nvSpPr>
        <p:spPr>
          <a:xfrm>
            <a:off x="7591127" y="1591973"/>
            <a:ext cx="1579561" cy="792781"/>
          </a:xfrm>
          <a:prstGeom prst="rect">
            <a:avLst/>
          </a:prstGeom>
          <a:noFill/>
        </p:spPr>
        <p:txBody>
          <a:bodyPr wrap="square" lIns="91440" tIns="45720" rIns="91440" bIns="45720" anchor="b">
            <a:spAutoFit/>
          </a:bodyPr>
          <a:lstStyle/>
          <a:p>
            <a:pPr>
              <a:lnSpc>
                <a:spcPct val="70000"/>
              </a:lnSpc>
              <a:spcBef>
                <a:spcPct val="0"/>
              </a:spcBef>
              <a:defRPr/>
            </a:pPr>
            <a:r>
              <a:rPr lang="en-US" sz="1600" b="1" spc="-10" dirty="0">
                <a:solidFill>
                  <a:srgbClr val="05475F"/>
                </a:solidFill>
              </a:rPr>
              <a:t>Cost effectiveness </a:t>
            </a:r>
          </a:p>
          <a:p>
            <a:pPr>
              <a:lnSpc>
                <a:spcPct val="70000"/>
              </a:lnSpc>
              <a:spcBef>
                <a:spcPct val="0"/>
              </a:spcBef>
              <a:defRPr/>
            </a:pPr>
            <a:r>
              <a:rPr lang="en-US" sz="1600" spc="-10" dirty="0">
                <a:solidFill>
                  <a:srgbClr val="05475F"/>
                </a:solidFill>
              </a:rPr>
              <a:t>(health economics)</a:t>
            </a:r>
            <a:endParaRPr lang="en-US" sz="1600" spc="-10" dirty="0">
              <a:solidFill>
                <a:srgbClr val="05475F"/>
              </a:solidFill>
              <a:cs typeface="Calibri"/>
            </a:endParaRPr>
          </a:p>
        </p:txBody>
      </p:sp>
    </p:spTree>
    <p:extLst>
      <p:ext uri="{BB962C8B-B14F-4D97-AF65-F5344CB8AC3E}">
        <p14:creationId xmlns:p14="http://schemas.microsoft.com/office/powerpoint/2010/main" val="938956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p:bldP spid="99" grpId="0"/>
      <p:bldP spid="100" grpId="0"/>
      <p:bldP spid="101" grpId="0"/>
      <p:bldP spid="102" grpId="0"/>
      <p:bldP spid="10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70DDE95-8712-4739-ACBE-ED1FC158F829}"/>
              </a:ext>
            </a:extLst>
          </p:cNvPr>
          <p:cNvSpPr txBox="1"/>
          <p:nvPr/>
        </p:nvSpPr>
        <p:spPr>
          <a:xfrm>
            <a:off x="331494" y="463542"/>
            <a:ext cx="7412564" cy="1436524"/>
          </a:xfrm>
          <a:prstGeom prst="rect">
            <a:avLst/>
          </a:prstGeom>
          <a:noFill/>
        </p:spPr>
        <p:txBody>
          <a:bodyPr wrap="square" lIns="91440" tIns="45720" rIns="91440" bIns="45720" rtlCol="0" anchor="t">
            <a:spAutoFit/>
          </a:bodyPr>
          <a:lstStyle/>
          <a:p>
            <a:r>
              <a:rPr lang="en-GB" sz="4400" b="1" dirty="0"/>
              <a:t>Diabetes technologies – evidence and value</a:t>
            </a:r>
          </a:p>
        </p:txBody>
      </p:sp>
      <p:sp>
        <p:nvSpPr>
          <p:cNvPr id="5" name="Rectangle 4">
            <a:extLst>
              <a:ext uri="{FF2B5EF4-FFF2-40B4-BE49-F238E27FC236}">
                <a16:creationId xmlns:a16="http://schemas.microsoft.com/office/drawing/2014/main" id="{06EE9909-7446-4D36-9C68-10E249DD64C5}"/>
              </a:ext>
            </a:extLst>
          </p:cNvPr>
          <p:cNvSpPr/>
          <p:nvPr/>
        </p:nvSpPr>
        <p:spPr>
          <a:xfrm>
            <a:off x="3651487" y="1910092"/>
            <a:ext cx="7910593" cy="4806444"/>
          </a:xfrm>
          <a:prstGeom prst="rect">
            <a:avLst/>
          </a:prstGeom>
        </p:spPr>
        <p:txBody>
          <a:bodyPr wrap="square" lIns="91440" tIns="45720" rIns="91440" bIns="45720" anchor="t">
            <a:spAutoFit/>
          </a:bodyPr>
          <a:lstStyle/>
          <a:p>
            <a:pPr lvl="1">
              <a:spcBef>
                <a:spcPts val="1000"/>
              </a:spcBef>
            </a:pPr>
            <a:r>
              <a:rPr lang="en-GB" sz="2800" b="1" dirty="0">
                <a:ea typeface="+mn-lt"/>
                <a:cs typeface="+mn-lt"/>
              </a:rPr>
              <a:t>SHTG Recommendations on the use of flash (2018), continuous (2020) glucose monitoring and closed loop systems (2022):</a:t>
            </a:r>
          </a:p>
          <a:p>
            <a:pPr marL="800100" lvl="1" indent="-342900">
              <a:spcBef>
                <a:spcPts val="1000"/>
              </a:spcBef>
              <a:buFont typeface="Arial"/>
              <a:buChar char="•"/>
            </a:pPr>
            <a:r>
              <a:rPr lang="en-GB" sz="2400" dirty="0">
                <a:ea typeface="+mn-lt"/>
                <a:cs typeface="Calibri" panose="020F0502020204030204"/>
              </a:rPr>
              <a:t>Effectiveness versus current standards of care</a:t>
            </a:r>
          </a:p>
          <a:p>
            <a:pPr marL="800100" lvl="1" indent="-342900">
              <a:spcBef>
                <a:spcPts val="1000"/>
              </a:spcBef>
              <a:buFont typeface="Arial"/>
              <a:buChar char="•"/>
            </a:pPr>
            <a:r>
              <a:rPr lang="en-GB" sz="2400" dirty="0">
                <a:ea typeface="+mn-lt"/>
                <a:cs typeface="Calibri" panose="020F0502020204030204"/>
              </a:rPr>
              <a:t>Health economic analyses for Scotland</a:t>
            </a:r>
          </a:p>
          <a:p>
            <a:pPr marL="800100" lvl="1" indent="-342900">
              <a:spcBef>
                <a:spcPts val="1000"/>
              </a:spcBef>
              <a:buFont typeface="Arial"/>
              <a:buChar char="•"/>
            </a:pPr>
            <a:r>
              <a:rPr lang="en-GB" sz="2400" dirty="0">
                <a:ea typeface="+mn-lt"/>
                <a:cs typeface="Calibri" panose="020F0502020204030204"/>
              </a:rPr>
              <a:t>Patient group submissions</a:t>
            </a:r>
          </a:p>
          <a:p>
            <a:pPr marL="800100" lvl="1" indent="-342900">
              <a:spcBef>
                <a:spcPts val="1000"/>
              </a:spcBef>
              <a:buFont typeface="Arial"/>
              <a:buChar char="•"/>
            </a:pPr>
            <a:r>
              <a:rPr lang="en-GB" sz="2400" dirty="0">
                <a:ea typeface="+mn-lt"/>
                <a:cs typeface="Calibri" panose="020F0502020204030204"/>
              </a:rPr>
              <a:t>Clinical input </a:t>
            </a:r>
          </a:p>
          <a:p>
            <a:pPr marL="800100" lvl="1" indent="-342900">
              <a:spcBef>
                <a:spcPts val="1000"/>
              </a:spcBef>
              <a:buFont typeface="Arial"/>
              <a:buChar char="•"/>
            </a:pPr>
            <a:r>
              <a:rPr lang="en-GB" sz="2400" dirty="0">
                <a:ea typeface="+mn-lt"/>
                <a:cs typeface="Calibri" panose="020F0502020204030204"/>
              </a:rPr>
              <a:t>Mental health and wellbeing considerations</a:t>
            </a:r>
          </a:p>
          <a:p>
            <a:pPr marL="800100" lvl="1" indent="-342900">
              <a:spcBef>
                <a:spcPts val="1000"/>
              </a:spcBef>
              <a:buFont typeface="Arial"/>
              <a:buChar char="•"/>
            </a:pPr>
            <a:r>
              <a:rPr lang="en-GB" sz="2400" dirty="0">
                <a:ea typeface="+mn-lt"/>
                <a:cs typeface="Calibri" panose="020F0502020204030204"/>
              </a:rPr>
              <a:t>Inequity of access considerations</a:t>
            </a:r>
          </a:p>
          <a:p>
            <a:pPr lvl="1">
              <a:spcBef>
                <a:spcPts val="1000"/>
              </a:spcBef>
            </a:pPr>
            <a:endParaRPr lang="en-GB" sz="2000" dirty="0">
              <a:cs typeface="Calibri"/>
            </a:endParaRPr>
          </a:p>
        </p:txBody>
      </p:sp>
      <p:sp>
        <p:nvSpPr>
          <p:cNvPr id="6" name="Slide Number Placeholder 5">
            <a:extLst>
              <a:ext uri="{FF2B5EF4-FFF2-40B4-BE49-F238E27FC236}">
                <a16:creationId xmlns:a16="http://schemas.microsoft.com/office/drawing/2014/main" id="{B2C31804-9285-4BAF-A1D1-5E8502A812E1}"/>
              </a:ext>
            </a:extLst>
          </p:cNvPr>
          <p:cNvSpPr txBox="1">
            <a:spLocks/>
          </p:cNvSpPr>
          <p:nvPr/>
        </p:nvSpPr>
        <p:spPr>
          <a:xfrm>
            <a:off x="9658583" y="614391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19</a:t>
            </a:fld>
            <a:endParaRPr lang="en-GB" dirty="0"/>
          </a:p>
        </p:txBody>
      </p:sp>
      <p:pic>
        <p:nvPicPr>
          <p:cNvPr id="8" name="Picture 4" descr="Graphical user interface, text, application&#10;&#10;Description automatically generated">
            <a:extLst>
              <a:ext uri="{FF2B5EF4-FFF2-40B4-BE49-F238E27FC236}">
                <a16:creationId xmlns:a16="http://schemas.microsoft.com/office/drawing/2014/main" id="{43DD4937-ABB8-1DA9-8AF6-13C44626CD73}"/>
              </a:ext>
            </a:extLst>
          </p:cNvPr>
          <p:cNvPicPr>
            <a:picLocks noChangeAspect="1"/>
          </p:cNvPicPr>
          <p:nvPr/>
        </p:nvPicPr>
        <p:blipFill>
          <a:blip r:embed="rId2"/>
          <a:stretch>
            <a:fillRect/>
          </a:stretch>
        </p:blipFill>
        <p:spPr>
          <a:xfrm>
            <a:off x="1161183" y="3290496"/>
            <a:ext cx="2122268" cy="2986727"/>
          </a:xfrm>
          <a:prstGeom prst="rect">
            <a:avLst/>
          </a:prstGeom>
        </p:spPr>
      </p:pic>
      <p:pic>
        <p:nvPicPr>
          <p:cNvPr id="9" name="Picture 8"/>
          <p:cNvPicPr>
            <a:picLocks noChangeAspect="1"/>
          </p:cNvPicPr>
          <p:nvPr/>
        </p:nvPicPr>
        <p:blipFill>
          <a:blip r:embed="rId3"/>
          <a:stretch>
            <a:fillRect/>
          </a:stretch>
        </p:blipFill>
        <p:spPr>
          <a:xfrm>
            <a:off x="793147" y="3063148"/>
            <a:ext cx="1924820" cy="2500409"/>
          </a:xfrm>
          <a:prstGeom prst="rect">
            <a:avLst/>
          </a:prstGeom>
        </p:spPr>
      </p:pic>
      <p:pic>
        <p:nvPicPr>
          <p:cNvPr id="10" name="Picture 9"/>
          <p:cNvPicPr>
            <a:picLocks noChangeAspect="1"/>
          </p:cNvPicPr>
          <p:nvPr/>
        </p:nvPicPr>
        <p:blipFill>
          <a:blip r:embed="rId4"/>
          <a:stretch>
            <a:fillRect/>
          </a:stretch>
        </p:blipFill>
        <p:spPr>
          <a:xfrm>
            <a:off x="443254" y="2304305"/>
            <a:ext cx="1907749" cy="2602078"/>
          </a:xfrm>
          <a:prstGeom prst="rect">
            <a:avLst/>
          </a:prstGeom>
        </p:spPr>
      </p:pic>
    </p:spTree>
    <p:extLst>
      <p:ext uri="{BB962C8B-B14F-4D97-AF65-F5344CB8AC3E}">
        <p14:creationId xmlns:p14="http://schemas.microsoft.com/office/powerpoint/2010/main" val="33733399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B4783A-C449-41E6-9A41-A08735E19D72}"/>
              </a:ext>
            </a:extLst>
          </p:cNvPr>
          <p:cNvSpPr txBox="1"/>
          <p:nvPr/>
        </p:nvSpPr>
        <p:spPr>
          <a:xfrm>
            <a:off x="219610" y="632340"/>
            <a:ext cx="9686390" cy="769441"/>
          </a:xfrm>
          <a:prstGeom prst="rect">
            <a:avLst/>
          </a:prstGeom>
          <a:noFill/>
        </p:spPr>
        <p:txBody>
          <a:bodyPr wrap="square" lIns="91440" tIns="45720" rIns="91440" bIns="45720" rtlCol="0" anchor="t">
            <a:spAutoFit/>
          </a:bodyPr>
          <a:lstStyle/>
          <a:p>
            <a:r>
              <a:rPr lang="en-GB" sz="4400" b="1" dirty="0"/>
              <a:t>HTA within the health and care system</a:t>
            </a:r>
          </a:p>
        </p:txBody>
      </p:sp>
      <p:sp>
        <p:nvSpPr>
          <p:cNvPr id="5" name="Rectangle 4">
            <a:extLst>
              <a:ext uri="{FF2B5EF4-FFF2-40B4-BE49-F238E27FC236}">
                <a16:creationId xmlns:a16="http://schemas.microsoft.com/office/drawing/2014/main" id="{F0BEAEFE-6530-4796-9A5D-7C701930B0DB}"/>
              </a:ext>
            </a:extLst>
          </p:cNvPr>
          <p:cNvSpPr/>
          <p:nvPr/>
        </p:nvSpPr>
        <p:spPr>
          <a:xfrm>
            <a:off x="402490" y="2015172"/>
            <a:ext cx="6750150" cy="4247317"/>
          </a:xfrm>
          <a:prstGeom prst="rect">
            <a:avLst/>
          </a:prstGeom>
          <a:solidFill>
            <a:schemeClr val="bg1"/>
          </a:solidFill>
        </p:spPr>
        <p:txBody>
          <a:bodyPr wrap="square" lIns="91440" tIns="45720" rIns="91440" bIns="45720" anchor="t">
            <a:spAutoFit/>
          </a:bodyPr>
          <a:lstStyle/>
          <a:p>
            <a:pPr lvl="1">
              <a:spcBef>
                <a:spcPts val="1000"/>
              </a:spcBef>
            </a:pPr>
            <a:r>
              <a:rPr lang="en-GB" sz="2200" dirty="0">
                <a:ea typeface="+mn-lt"/>
                <a:cs typeface="Calibri" panose="020F0502020204030204"/>
              </a:rPr>
              <a:t>SHTG provides evidence and objectivity to support decision making.</a:t>
            </a:r>
          </a:p>
          <a:p>
            <a:pPr lvl="1">
              <a:spcBef>
                <a:spcPts val="1000"/>
              </a:spcBef>
            </a:pPr>
            <a:r>
              <a:rPr lang="en-GB" sz="2200" dirty="0">
                <a:ea typeface="+mn-lt"/>
                <a:cs typeface="Calibri" panose="020F0502020204030204"/>
              </a:rPr>
              <a:t>Inclusion and alignment of stakeholders is vital in ensuring our work has relevance and a ‘home’ for the advice: </a:t>
            </a:r>
          </a:p>
          <a:p>
            <a:pPr marL="985520" lvl="1" indent="-342900">
              <a:spcBef>
                <a:spcPts val="1000"/>
              </a:spcBef>
              <a:buFont typeface="Arial"/>
              <a:buChar char="•"/>
            </a:pPr>
            <a:r>
              <a:rPr lang="en-GB" sz="2200" dirty="0">
                <a:ea typeface="+mn-lt"/>
                <a:cs typeface="Calibri" panose="020F0502020204030204"/>
              </a:rPr>
              <a:t>National priorities and groups/networks</a:t>
            </a:r>
          </a:p>
          <a:p>
            <a:pPr marL="985520" lvl="1" indent="-342900">
              <a:spcBef>
                <a:spcPts val="1000"/>
              </a:spcBef>
              <a:buFont typeface="Arial"/>
              <a:buChar char="•"/>
            </a:pPr>
            <a:r>
              <a:rPr lang="en-GB" sz="2200" dirty="0">
                <a:ea typeface="+mn-lt"/>
                <a:cs typeface="Calibri" panose="020F0502020204030204"/>
              </a:rPr>
              <a:t>Expert (incl. patient and public) engagement</a:t>
            </a:r>
          </a:p>
          <a:p>
            <a:pPr marL="985520" lvl="1" indent="-342900">
              <a:spcBef>
                <a:spcPts val="1000"/>
              </a:spcBef>
              <a:buFont typeface="Arial"/>
              <a:buChar char="•"/>
            </a:pPr>
            <a:r>
              <a:rPr lang="en-GB" sz="2200" dirty="0">
                <a:ea typeface="+mn-lt"/>
                <a:cs typeface="Calibri" panose="020F0502020204030204"/>
              </a:rPr>
              <a:t>HTA skills and resource</a:t>
            </a:r>
          </a:p>
          <a:p>
            <a:pPr marL="985520" lvl="1" indent="-342900">
              <a:spcBef>
                <a:spcPts val="1000"/>
              </a:spcBef>
              <a:buFont typeface="Arial"/>
              <a:buChar char="•"/>
            </a:pPr>
            <a:r>
              <a:rPr lang="en-GB" sz="2200" dirty="0">
                <a:ea typeface="+mn-lt"/>
                <a:cs typeface="Calibri" panose="020F0502020204030204"/>
              </a:rPr>
              <a:t>Scottish research and outcome data</a:t>
            </a:r>
          </a:p>
          <a:p>
            <a:pPr marL="985520" lvl="1" indent="-342900">
              <a:spcBef>
                <a:spcPts val="1000"/>
              </a:spcBef>
              <a:buFont typeface="Arial"/>
              <a:buChar char="•"/>
            </a:pPr>
            <a:r>
              <a:rPr lang="en-GB" sz="2200" dirty="0">
                <a:ea typeface="+mn-lt"/>
                <a:cs typeface="Calibri" panose="020F0502020204030204"/>
              </a:rPr>
              <a:t>Procurement and funding </a:t>
            </a:r>
          </a:p>
        </p:txBody>
      </p:sp>
      <p:sp>
        <p:nvSpPr>
          <p:cNvPr id="6" name="Slide Number Placeholder 5">
            <a:extLst>
              <a:ext uri="{FF2B5EF4-FFF2-40B4-BE49-F238E27FC236}">
                <a16:creationId xmlns:a16="http://schemas.microsoft.com/office/drawing/2014/main" id="{B86EA980-9B52-4739-BB24-4BAB45593D70}"/>
              </a:ext>
            </a:extLst>
          </p:cNvPr>
          <p:cNvSpPr txBox="1">
            <a:spLocks/>
          </p:cNvSpPr>
          <p:nvPr/>
        </p:nvSpPr>
        <p:spPr>
          <a:xfrm>
            <a:off x="9448800" y="597017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20</a:t>
            </a:fld>
            <a:endParaRPr lang="en-GB" dirty="0"/>
          </a:p>
        </p:txBody>
      </p:sp>
      <p:pic>
        <p:nvPicPr>
          <p:cNvPr id="8" name="Picture 7">
            <a:extLst>
              <a:ext uri="{FF2B5EF4-FFF2-40B4-BE49-F238E27FC236}">
                <a16:creationId xmlns:a16="http://schemas.microsoft.com/office/drawing/2014/main" id="{74A3E12A-27CF-46E6-913A-A928E5E9006A}"/>
              </a:ext>
            </a:extLst>
          </p:cNvPr>
          <p:cNvPicPr>
            <a:picLocks noChangeAspect="1"/>
          </p:cNvPicPr>
          <p:nvPr/>
        </p:nvPicPr>
        <p:blipFill>
          <a:blip r:embed="rId2"/>
          <a:stretch>
            <a:fillRect/>
          </a:stretch>
        </p:blipFill>
        <p:spPr>
          <a:xfrm>
            <a:off x="7426291" y="3600449"/>
            <a:ext cx="3206020" cy="1607017"/>
          </a:xfrm>
          <a:prstGeom prst="rect">
            <a:avLst/>
          </a:prstGeom>
        </p:spPr>
      </p:pic>
      <p:pic>
        <p:nvPicPr>
          <p:cNvPr id="9" name="Picture 8" descr="A picture containing text, person&#10;&#10;Description automatically generated">
            <a:extLst>
              <a:ext uri="{FF2B5EF4-FFF2-40B4-BE49-F238E27FC236}">
                <a16:creationId xmlns:a16="http://schemas.microsoft.com/office/drawing/2014/main" id="{4AF0C61B-E137-4AC2-B79C-0F705D40C993}"/>
              </a:ext>
            </a:extLst>
          </p:cNvPr>
          <p:cNvPicPr>
            <a:picLocks noChangeAspect="1"/>
          </p:cNvPicPr>
          <p:nvPr/>
        </p:nvPicPr>
        <p:blipFill>
          <a:blip r:embed="rId3"/>
          <a:stretch>
            <a:fillRect/>
          </a:stretch>
        </p:blipFill>
        <p:spPr>
          <a:xfrm>
            <a:off x="7424584" y="3596252"/>
            <a:ext cx="3205718" cy="1602859"/>
          </a:xfrm>
          <a:prstGeom prst="rect">
            <a:avLst/>
          </a:prstGeom>
        </p:spPr>
      </p:pic>
    </p:spTree>
    <p:extLst>
      <p:ext uri="{BB962C8B-B14F-4D97-AF65-F5344CB8AC3E}">
        <p14:creationId xmlns:p14="http://schemas.microsoft.com/office/powerpoint/2010/main" val="1560542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4A882-66F5-4F20-B568-91F6F7E23465}"/>
              </a:ext>
            </a:extLst>
          </p:cNvPr>
          <p:cNvSpPr>
            <a:spLocks noGrp="1"/>
          </p:cNvSpPr>
          <p:nvPr>
            <p:ph type="title"/>
          </p:nvPr>
        </p:nvSpPr>
        <p:spPr>
          <a:xfrm>
            <a:off x="1443283" y="1351567"/>
            <a:ext cx="6663615" cy="1325563"/>
          </a:xfrm>
        </p:spPr>
        <p:txBody>
          <a:bodyPr>
            <a:normAutofit/>
          </a:bodyPr>
          <a:lstStyle/>
          <a:p>
            <a:r>
              <a:rPr lang="en-GB" sz="4000" b="1" dirty="0"/>
              <a:t>Improving Type 1 Diabetes Care: It’s a Team Sport!</a:t>
            </a:r>
          </a:p>
        </p:txBody>
      </p:sp>
      <p:sp>
        <p:nvSpPr>
          <p:cNvPr id="3" name="TextBox 2">
            <a:extLst>
              <a:ext uri="{FF2B5EF4-FFF2-40B4-BE49-F238E27FC236}">
                <a16:creationId xmlns:a16="http://schemas.microsoft.com/office/drawing/2014/main" id="{ACA028D4-9387-40BD-B25D-853F31F8AA69}"/>
              </a:ext>
            </a:extLst>
          </p:cNvPr>
          <p:cNvSpPr txBox="1"/>
          <p:nvPr/>
        </p:nvSpPr>
        <p:spPr>
          <a:xfrm>
            <a:off x="3454290" y="3077108"/>
            <a:ext cx="6198363" cy="2616101"/>
          </a:xfrm>
          <a:prstGeom prst="rect">
            <a:avLst/>
          </a:prstGeom>
          <a:noFill/>
        </p:spPr>
        <p:txBody>
          <a:bodyPr wrap="none" lIns="91440" tIns="45720" rIns="91440" bIns="45720" rtlCol="0" anchor="t">
            <a:spAutoFit/>
          </a:bodyPr>
          <a:lstStyle/>
          <a:p>
            <a:r>
              <a:rPr lang="en-GB" sz="3200" dirty="0">
                <a:solidFill>
                  <a:srgbClr val="FFFFFF"/>
                </a:solidFill>
              </a:rPr>
              <a:t>Alison Grant </a:t>
            </a:r>
          </a:p>
          <a:p>
            <a:r>
              <a:rPr lang="en-GB" sz="3200" dirty="0">
                <a:solidFill>
                  <a:srgbClr val="FFFFFF"/>
                </a:solidFill>
              </a:rPr>
              <a:t>Engagement Manager</a:t>
            </a:r>
            <a:endParaRPr lang="en-US" sz="3200" dirty="0">
              <a:solidFill>
                <a:schemeClr val="bg1"/>
              </a:solidFill>
            </a:endParaRPr>
          </a:p>
          <a:p>
            <a:endParaRPr lang="en-US" sz="3200" dirty="0">
              <a:solidFill>
                <a:schemeClr val="bg1"/>
              </a:solidFill>
            </a:endParaRPr>
          </a:p>
          <a:p>
            <a:r>
              <a:rPr lang="en-US" sz="3200" dirty="0">
                <a:solidFill>
                  <a:schemeClr val="bg1"/>
                </a:solidFill>
              </a:rPr>
              <a:t>Angela </a:t>
            </a:r>
            <a:r>
              <a:rPr lang="en-US" sz="3600" dirty="0">
                <a:solidFill>
                  <a:schemeClr val="bg1"/>
                </a:solidFill>
              </a:rPr>
              <a:t>Mitchell</a:t>
            </a:r>
          </a:p>
          <a:p>
            <a:r>
              <a:rPr lang="en-US" sz="3200" dirty="0">
                <a:solidFill>
                  <a:schemeClr val="bg1"/>
                </a:solidFill>
              </a:rPr>
              <a:t>National Director, Diabetes Scotland</a:t>
            </a:r>
            <a:endParaRPr lang="en-GB" sz="3200" dirty="0">
              <a:solidFill>
                <a:schemeClr val="bg1"/>
              </a:solidFill>
            </a:endParaRPr>
          </a:p>
        </p:txBody>
      </p:sp>
      <p:sp>
        <p:nvSpPr>
          <p:cNvPr id="4" name="Slide Number Placeholder 5">
            <a:extLst>
              <a:ext uri="{FF2B5EF4-FFF2-40B4-BE49-F238E27FC236}">
                <a16:creationId xmlns:a16="http://schemas.microsoft.com/office/drawing/2014/main" id="{01F465DA-60C0-49C6-B98D-542170FDBF32}"/>
              </a:ext>
            </a:extLst>
          </p:cNvPr>
          <p:cNvSpPr txBox="1">
            <a:spLocks/>
          </p:cNvSpPr>
          <p:nvPr/>
        </p:nvSpPr>
        <p:spPr>
          <a:xfrm>
            <a:off x="9249509" y="639127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solidFill>
                  <a:schemeClr val="bg1"/>
                </a:solidFill>
              </a:rPr>
              <a:pPr/>
              <a:t>21</a:t>
            </a:fld>
            <a:endParaRPr lang="en-GB" dirty="0">
              <a:solidFill>
                <a:schemeClr val="bg1"/>
              </a:solidFill>
            </a:endParaRPr>
          </a:p>
        </p:txBody>
      </p:sp>
      <p:pic>
        <p:nvPicPr>
          <p:cNvPr id="5" name="Picture 4">
            <a:extLst>
              <a:ext uri="{FF2B5EF4-FFF2-40B4-BE49-F238E27FC236}">
                <a16:creationId xmlns:a16="http://schemas.microsoft.com/office/drawing/2014/main" id="{7D291549-FA7C-4C41-91C0-AF7751FB4409}"/>
              </a:ext>
            </a:extLst>
          </p:cNvPr>
          <p:cNvPicPr>
            <a:picLocks noChangeAspect="1"/>
          </p:cNvPicPr>
          <p:nvPr/>
        </p:nvPicPr>
        <p:blipFill>
          <a:blip r:embed="rId2"/>
          <a:stretch>
            <a:fillRect/>
          </a:stretch>
        </p:blipFill>
        <p:spPr>
          <a:xfrm>
            <a:off x="7429881" y="5802126"/>
            <a:ext cx="1640685" cy="557515"/>
          </a:xfrm>
          <a:prstGeom prst="rect">
            <a:avLst/>
          </a:prstGeom>
        </p:spPr>
      </p:pic>
    </p:spTree>
    <p:extLst>
      <p:ext uri="{BB962C8B-B14F-4D97-AF65-F5344CB8AC3E}">
        <p14:creationId xmlns:p14="http://schemas.microsoft.com/office/powerpoint/2010/main" val="33758495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endParaRPr lang="en-GB" dirty="0"/>
          </a:p>
        </p:txBody>
      </p:sp>
      <p:pic>
        <p:nvPicPr>
          <p:cNvPr id="4" name="Picture 3">
            <a:extLst>
              <a:ext uri="{FF2B5EF4-FFF2-40B4-BE49-F238E27FC236}">
                <a16:creationId xmlns:a16="http://schemas.microsoft.com/office/drawing/2014/main" id="{FF8EEF5B-7445-41E7-82AF-5A5F675CA001}"/>
              </a:ext>
            </a:extLst>
          </p:cNvPr>
          <p:cNvPicPr>
            <a:picLocks/>
          </p:cNvPicPr>
          <p:nvPr/>
        </p:nvPicPr>
        <p:blipFill rotWithShape="1">
          <a:blip r:embed="rId2"/>
          <a:srcRect l="23777" t="17004" r="40676" b="40863"/>
          <a:stretch/>
        </p:blipFill>
        <p:spPr bwMode="auto">
          <a:xfrm>
            <a:off x="1874520" y="244634"/>
            <a:ext cx="8069580" cy="5584667"/>
          </a:xfrm>
          <a:prstGeom prst="rect">
            <a:avLst/>
          </a:prstGeom>
          <a:ln>
            <a:noFill/>
          </a:ln>
          <a:extLst>
            <a:ext uri="{53640926-AAD7-44D8-BBD7-CCE9431645EC}">
              <a14:shadowObscured xmlns:a14="http://schemas.microsoft.com/office/drawing/2010/main"/>
            </a:ext>
          </a:extLst>
        </p:spPr>
      </p:pic>
      <p:sp>
        <p:nvSpPr>
          <p:cNvPr id="5" name="Slide Number Placeholder 5">
            <a:extLst>
              <a:ext uri="{FF2B5EF4-FFF2-40B4-BE49-F238E27FC236}">
                <a16:creationId xmlns:a16="http://schemas.microsoft.com/office/drawing/2014/main" id="{9E9996F5-23C2-4E1D-B586-5269390FDE65}"/>
              </a:ext>
            </a:extLst>
          </p:cNvPr>
          <p:cNvSpPr txBox="1">
            <a:spLocks/>
          </p:cNvSpPr>
          <p:nvPr/>
        </p:nvSpPr>
        <p:spPr>
          <a:xfrm>
            <a:off x="9448800" y="597017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22</a:t>
            </a:fld>
            <a:endParaRPr lang="en-GB" dirty="0"/>
          </a:p>
        </p:txBody>
      </p:sp>
    </p:spTree>
    <p:extLst>
      <p:ext uri="{BB962C8B-B14F-4D97-AF65-F5344CB8AC3E}">
        <p14:creationId xmlns:p14="http://schemas.microsoft.com/office/powerpoint/2010/main" val="36549231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A1D8D-68D3-484E-8B07-3C966A111DAC}"/>
              </a:ext>
            </a:extLst>
          </p:cNvPr>
          <p:cNvSpPr>
            <a:spLocks noGrp="1"/>
          </p:cNvSpPr>
          <p:nvPr>
            <p:ph type="title"/>
          </p:nvPr>
        </p:nvSpPr>
        <p:spPr/>
        <p:txBody>
          <a:bodyPr>
            <a:normAutofit/>
          </a:bodyPr>
          <a:lstStyle/>
          <a:p>
            <a:r>
              <a:rPr lang="en-US" sz="5400" b="1">
                <a:solidFill>
                  <a:srgbClr val="002060"/>
                </a:solidFill>
                <a:latin typeface="HelveticaNeueLT Std" panose="020B0604020202020204" pitchFamily="34" charset="0"/>
              </a:rPr>
              <a:t>Diabetes is relentless</a:t>
            </a:r>
          </a:p>
        </p:txBody>
      </p:sp>
      <p:sp>
        <p:nvSpPr>
          <p:cNvPr id="3" name="Content Placeholder 2">
            <a:extLst>
              <a:ext uri="{FF2B5EF4-FFF2-40B4-BE49-F238E27FC236}">
                <a16:creationId xmlns:a16="http://schemas.microsoft.com/office/drawing/2014/main" id="{B0E71676-8B69-D945-B549-5E3C007DF5DB}"/>
              </a:ext>
            </a:extLst>
          </p:cNvPr>
          <p:cNvSpPr>
            <a:spLocks noGrp="1"/>
          </p:cNvSpPr>
          <p:nvPr>
            <p:ph sz="half" idx="11"/>
          </p:nvPr>
        </p:nvSpPr>
        <p:spPr>
          <a:xfrm>
            <a:off x="6340011" y="1990846"/>
            <a:ext cx="4028373" cy="3408601"/>
          </a:xfrm>
        </p:spPr>
        <p:txBody>
          <a:bodyPr>
            <a:noAutofit/>
          </a:bodyPr>
          <a:lstStyle/>
          <a:p>
            <a:pPr marL="0" indent="0">
              <a:buNone/>
            </a:pPr>
            <a:r>
              <a:rPr lang="en-US" sz="2200"/>
              <a:t>“It is difficult to explain just how unreliable blood glucose (BG) numbers can be despite our best efforts… stress, periods, exercise, food choices, infections, weather temperature all influence them…. often BG numbers change overnight for no discernible reason.”</a:t>
            </a:r>
          </a:p>
        </p:txBody>
      </p:sp>
      <p:sp>
        <p:nvSpPr>
          <p:cNvPr id="4" name="Content Placeholder 3">
            <a:extLst>
              <a:ext uri="{FF2B5EF4-FFF2-40B4-BE49-F238E27FC236}">
                <a16:creationId xmlns:a16="http://schemas.microsoft.com/office/drawing/2014/main" id="{760C9026-B26A-D348-B56B-4484753D6A05}"/>
              </a:ext>
            </a:extLst>
          </p:cNvPr>
          <p:cNvSpPr>
            <a:spLocks noGrp="1"/>
          </p:cNvSpPr>
          <p:nvPr>
            <p:ph sz="half" idx="1"/>
          </p:nvPr>
        </p:nvSpPr>
        <p:spPr/>
        <p:txBody>
          <a:bodyPr>
            <a:normAutofit/>
          </a:bodyPr>
          <a:lstStyle/>
          <a:p>
            <a:r>
              <a:rPr lang="en-US" sz="2000"/>
              <a:t>Up to 180 extra health-related decisions per day</a:t>
            </a:r>
          </a:p>
          <a:p>
            <a:r>
              <a:rPr lang="en-US" sz="2000"/>
              <a:t>2-3 hours a year with HCP</a:t>
            </a:r>
          </a:p>
          <a:p>
            <a:r>
              <a:rPr lang="en-US" sz="2000"/>
              <a:t>8757 hours self-managing</a:t>
            </a:r>
          </a:p>
          <a:p>
            <a:r>
              <a:rPr lang="en-US" sz="2000"/>
              <a:t>Fear of short-term complications</a:t>
            </a:r>
          </a:p>
          <a:p>
            <a:r>
              <a:rPr lang="en-US" sz="2000"/>
              <a:t>Fear of long-term complications</a:t>
            </a:r>
          </a:p>
          <a:p>
            <a:r>
              <a:rPr lang="en-US" sz="2000"/>
              <a:t>Wish:  A good night’s sleep for all</a:t>
            </a:r>
          </a:p>
          <a:p>
            <a:pPr marL="0" indent="0">
              <a:buNone/>
            </a:pPr>
            <a:endParaRPr lang="en-US"/>
          </a:p>
        </p:txBody>
      </p:sp>
      <p:sp>
        <p:nvSpPr>
          <p:cNvPr id="5" name="Slide Number Placeholder 5">
            <a:extLst>
              <a:ext uri="{FF2B5EF4-FFF2-40B4-BE49-F238E27FC236}">
                <a16:creationId xmlns:a16="http://schemas.microsoft.com/office/drawing/2014/main" id="{7D9BE571-C5E8-4657-856C-815A7E4AD6B8}"/>
              </a:ext>
            </a:extLst>
          </p:cNvPr>
          <p:cNvSpPr txBox="1">
            <a:spLocks/>
          </p:cNvSpPr>
          <p:nvPr/>
        </p:nvSpPr>
        <p:spPr>
          <a:xfrm>
            <a:off x="9448800" y="597017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23</a:t>
            </a:fld>
            <a:endParaRPr lang="en-GB" dirty="0"/>
          </a:p>
        </p:txBody>
      </p:sp>
    </p:spTree>
    <p:extLst>
      <p:ext uri="{BB962C8B-B14F-4D97-AF65-F5344CB8AC3E}">
        <p14:creationId xmlns:p14="http://schemas.microsoft.com/office/powerpoint/2010/main" val="37128416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3B8CEA1-03FC-44F5-9BE3-6094ADE51CA0}"/>
              </a:ext>
            </a:extLst>
          </p:cNvPr>
          <p:cNvSpPr/>
          <p:nvPr/>
        </p:nvSpPr>
        <p:spPr>
          <a:xfrm>
            <a:off x="6688719" y="1038926"/>
            <a:ext cx="3807745" cy="48013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itle 1">
            <a:extLst>
              <a:ext uri="{FF2B5EF4-FFF2-40B4-BE49-F238E27FC236}">
                <a16:creationId xmlns:a16="http://schemas.microsoft.com/office/drawing/2014/main" id="{960DA7F8-90F0-4079-91A5-F390C0791009}"/>
              </a:ext>
            </a:extLst>
          </p:cNvPr>
          <p:cNvSpPr>
            <a:spLocks noGrp="1"/>
          </p:cNvSpPr>
          <p:nvPr>
            <p:ph type="title"/>
          </p:nvPr>
        </p:nvSpPr>
        <p:spPr>
          <a:xfrm>
            <a:off x="1238338" y="229214"/>
            <a:ext cx="9086841" cy="1325563"/>
          </a:xfrm>
        </p:spPr>
        <p:txBody>
          <a:bodyPr>
            <a:normAutofit/>
          </a:bodyPr>
          <a:lstStyle/>
          <a:p>
            <a:r>
              <a:rPr lang="en-US" sz="4900" b="1">
                <a:solidFill>
                  <a:srgbClr val="00B0F0"/>
                </a:solidFill>
                <a:latin typeface="HelveticaNeueLT Std" panose="020B0604020202020204" pitchFamily="34" charset="0"/>
              </a:rPr>
              <a:t>Technology helps</a:t>
            </a:r>
          </a:p>
        </p:txBody>
      </p:sp>
      <p:sp>
        <p:nvSpPr>
          <p:cNvPr id="10" name="Content Placeholder 2">
            <a:extLst>
              <a:ext uri="{FF2B5EF4-FFF2-40B4-BE49-F238E27FC236}">
                <a16:creationId xmlns:a16="http://schemas.microsoft.com/office/drawing/2014/main" id="{EEC47A9D-56EE-4C47-9B46-2EF0386606C2}"/>
              </a:ext>
            </a:extLst>
          </p:cNvPr>
          <p:cNvSpPr>
            <a:spLocks noGrp="1"/>
          </p:cNvSpPr>
          <p:nvPr>
            <p:ph idx="1"/>
          </p:nvPr>
        </p:nvSpPr>
        <p:spPr>
          <a:xfrm>
            <a:off x="496963" y="1632284"/>
            <a:ext cx="5959595" cy="664355"/>
          </a:xfrm>
        </p:spPr>
        <p:txBody>
          <a:bodyPr>
            <a:normAutofit/>
          </a:bodyPr>
          <a:lstStyle/>
          <a:p>
            <a:r>
              <a:rPr lang="en-US"/>
              <a:t>But access is far from equal</a:t>
            </a:r>
          </a:p>
        </p:txBody>
      </p:sp>
      <p:sp>
        <p:nvSpPr>
          <p:cNvPr id="11" name="Content Placeholder 3">
            <a:extLst>
              <a:ext uri="{FF2B5EF4-FFF2-40B4-BE49-F238E27FC236}">
                <a16:creationId xmlns:a16="http://schemas.microsoft.com/office/drawing/2014/main" id="{F4672246-10B2-482E-AADE-615B390403DB}"/>
              </a:ext>
            </a:extLst>
          </p:cNvPr>
          <p:cNvSpPr txBox="1">
            <a:spLocks/>
          </p:cNvSpPr>
          <p:nvPr/>
        </p:nvSpPr>
        <p:spPr>
          <a:xfrm>
            <a:off x="496964" y="2451652"/>
            <a:ext cx="5959594" cy="3255990"/>
          </a:xfrm>
          <a:prstGeom prst="rect">
            <a:avLst/>
          </a:prstGeom>
        </p:spPr>
        <p:txBody>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r>
              <a:rPr lang="en-US"/>
              <a:t>1 in 5 had difficulty </a:t>
            </a:r>
          </a:p>
          <a:p>
            <a:pPr marL="342900" indent="-342900"/>
            <a:r>
              <a:rPr lang="en-US"/>
              <a:t>Nearly 50% of people who tried to access tech were refused in last 10 years</a:t>
            </a:r>
          </a:p>
          <a:p>
            <a:pPr marL="342900" indent="-342900"/>
            <a:r>
              <a:rPr lang="en-US"/>
              <a:t>#WeAreNotWaiting</a:t>
            </a:r>
          </a:p>
          <a:p>
            <a:pPr marL="342900" indent="-342900"/>
            <a:r>
              <a:rPr lang="en-US" b="1"/>
              <a:t>84% (UK) said technology helped self-management during pandemic </a:t>
            </a:r>
          </a:p>
          <a:p>
            <a:pPr marL="342900" indent="-342900"/>
            <a:r>
              <a:rPr lang="en-US"/>
              <a:t>Widening inequalities</a:t>
            </a:r>
          </a:p>
        </p:txBody>
      </p:sp>
      <p:sp>
        <p:nvSpPr>
          <p:cNvPr id="12" name="TextBox 11">
            <a:extLst>
              <a:ext uri="{FF2B5EF4-FFF2-40B4-BE49-F238E27FC236}">
                <a16:creationId xmlns:a16="http://schemas.microsoft.com/office/drawing/2014/main" id="{A98B19AC-A55F-44B6-9DB7-394E3CD00AD6}"/>
              </a:ext>
            </a:extLst>
          </p:cNvPr>
          <p:cNvSpPr txBox="1"/>
          <p:nvPr/>
        </p:nvSpPr>
        <p:spPr>
          <a:xfrm>
            <a:off x="6837472" y="1249531"/>
            <a:ext cx="3620978" cy="4801314"/>
          </a:xfrm>
          <a:prstGeom prst="rect">
            <a:avLst/>
          </a:prstGeom>
          <a:noFill/>
        </p:spPr>
        <p:txBody>
          <a:bodyPr wrap="square">
            <a:spAutoFit/>
          </a:bodyPr>
          <a:lstStyle/>
          <a:p>
            <a:r>
              <a:rPr lang="en-US">
                <a:solidFill>
                  <a:schemeClr val="bg1"/>
                </a:solidFill>
                <a:latin typeface="Calibri" panose="020F0502020204030204" pitchFamily="34" charset="0"/>
                <a:ea typeface="Calibri" panose="020F0502020204030204" pitchFamily="34" charset="0"/>
              </a:rPr>
              <a:t>“It took almost three years to get a pump. It wasn’t the one I wanted but I was told the other one was too expensive.  My ‘cheaper’ pump has had to be replaced three times in 15 months and it’s not compatible with the closed loop systems others have.</a:t>
            </a:r>
          </a:p>
          <a:p>
            <a:endParaRPr lang="en-US">
              <a:solidFill>
                <a:schemeClr val="bg1"/>
              </a:solidFill>
              <a:latin typeface="Calibri" panose="020F0502020204030204" pitchFamily="34" charset="0"/>
              <a:ea typeface="Calibri" panose="020F0502020204030204" pitchFamily="34" charset="0"/>
            </a:endParaRPr>
          </a:p>
          <a:p>
            <a:r>
              <a:rPr lang="en-US">
                <a:solidFill>
                  <a:schemeClr val="bg1"/>
                </a:solidFill>
                <a:latin typeface="Calibri" panose="020F0502020204030204" pitchFamily="34" charset="0"/>
                <a:ea typeface="Calibri" panose="020F0502020204030204" pitchFamily="34" charset="0"/>
              </a:rPr>
              <a:t>At times I felt as though I should hand the technology back because I was costing the NHS too much.</a:t>
            </a:r>
          </a:p>
          <a:p>
            <a:endParaRPr lang="en-US">
              <a:solidFill>
                <a:schemeClr val="bg1"/>
              </a:solidFill>
              <a:latin typeface="Calibri" panose="020F0502020204030204" pitchFamily="34" charset="0"/>
              <a:ea typeface="Calibri" panose="020F0502020204030204" pitchFamily="34" charset="0"/>
            </a:endParaRPr>
          </a:p>
          <a:p>
            <a:r>
              <a:rPr lang="en-US">
                <a:solidFill>
                  <a:schemeClr val="bg1"/>
                </a:solidFill>
                <a:latin typeface="Calibri" panose="020F0502020204030204" pitchFamily="34" charset="0"/>
                <a:ea typeface="Calibri" panose="020F0502020204030204" pitchFamily="34" charset="0"/>
              </a:rPr>
              <a:t>Getting access to tech should be a medical decision not a financial one – do they tell cancer patients treatment is too expensive?” </a:t>
            </a:r>
          </a:p>
          <a:p>
            <a:endParaRPr lang="en-GB">
              <a:latin typeface="Calibri" panose="020F0502020204030204" pitchFamily="34" charset="0"/>
              <a:ea typeface="Calibri" panose="020F0502020204030204" pitchFamily="34" charset="0"/>
            </a:endParaRPr>
          </a:p>
        </p:txBody>
      </p:sp>
      <p:sp>
        <p:nvSpPr>
          <p:cNvPr id="7" name="Slide Number Placeholder 5">
            <a:extLst>
              <a:ext uri="{FF2B5EF4-FFF2-40B4-BE49-F238E27FC236}">
                <a16:creationId xmlns:a16="http://schemas.microsoft.com/office/drawing/2014/main" id="{BD0A2B41-F9CC-4522-92BA-D6182F744480}"/>
              </a:ext>
            </a:extLst>
          </p:cNvPr>
          <p:cNvSpPr txBox="1">
            <a:spLocks/>
          </p:cNvSpPr>
          <p:nvPr/>
        </p:nvSpPr>
        <p:spPr>
          <a:xfrm>
            <a:off x="9448800" y="597017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24</a:t>
            </a:fld>
            <a:endParaRPr lang="en-GB" dirty="0"/>
          </a:p>
        </p:txBody>
      </p:sp>
    </p:spTree>
    <p:extLst>
      <p:ext uri="{BB962C8B-B14F-4D97-AF65-F5344CB8AC3E}">
        <p14:creationId xmlns:p14="http://schemas.microsoft.com/office/powerpoint/2010/main" val="18915122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D7F01BE-D879-4D0C-8CC1-7C1B33036817}"/>
              </a:ext>
            </a:extLst>
          </p:cNvPr>
          <p:cNvSpPr>
            <a:spLocks noGrp="1"/>
          </p:cNvSpPr>
          <p:nvPr>
            <p:ph type="title"/>
          </p:nvPr>
        </p:nvSpPr>
        <p:spPr>
          <a:xfrm>
            <a:off x="482899" y="365129"/>
            <a:ext cx="11220236" cy="1325563"/>
          </a:xfrm>
        </p:spPr>
        <p:txBody>
          <a:bodyPr>
            <a:normAutofit/>
          </a:bodyPr>
          <a:lstStyle/>
          <a:p>
            <a:r>
              <a:rPr lang="en-US" sz="5400" b="1" dirty="0">
                <a:solidFill>
                  <a:srgbClr val="00B0F0"/>
                </a:solidFill>
                <a:latin typeface="HelveticaNeueLT Std" panose="020B0604020202020204" pitchFamily="34" charset="0"/>
              </a:rPr>
              <a:t>It’s not just a numbers game!</a:t>
            </a:r>
          </a:p>
        </p:txBody>
      </p:sp>
      <p:pic>
        <p:nvPicPr>
          <p:cNvPr id="6" name="Picture 5">
            <a:extLst>
              <a:ext uri="{FF2B5EF4-FFF2-40B4-BE49-F238E27FC236}">
                <a16:creationId xmlns:a16="http://schemas.microsoft.com/office/drawing/2014/main" id="{DF256E51-7814-406C-8F78-92F9A87B25A7}"/>
              </a:ext>
            </a:extLst>
          </p:cNvPr>
          <p:cNvPicPr>
            <a:picLocks noChangeAspect="1"/>
          </p:cNvPicPr>
          <p:nvPr/>
        </p:nvPicPr>
        <p:blipFill>
          <a:blip r:embed="rId2"/>
          <a:stretch>
            <a:fillRect/>
          </a:stretch>
        </p:blipFill>
        <p:spPr>
          <a:xfrm>
            <a:off x="1510059" y="1941731"/>
            <a:ext cx="8533882" cy="3183722"/>
          </a:xfrm>
          <a:prstGeom prst="rect">
            <a:avLst/>
          </a:prstGeom>
        </p:spPr>
      </p:pic>
      <p:pic>
        <p:nvPicPr>
          <p:cNvPr id="8" name="Picture 7">
            <a:extLst>
              <a:ext uri="{FF2B5EF4-FFF2-40B4-BE49-F238E27FC236}">
                <a16:creationId xmlns:a16="http://schemas.microsoft.com/office/drawing/2014/main" id="{9330C95E-FDFB-4BD8-8E88-F0409C093D8B}"/>
              </a:ext>
            </a:extLst>
          </p:cNvPr>
          <p:cNvPicPr>
            <a:picLocks noChangeAspect="1"/>
          </p:cNvPicPr>
          <p:nvPr/>
        </p:nvPicPr>
        <p:blipFill>
          <a:blip r:embed="rId3"/>
          <a:stretch>
            <a:fillRect/>
          </a:stretch>
        </p:blipFill>
        <p:spPr>
          <a:xfrm>
            <a:off x="7755605" y="5704725"/>
            <a:ext cx="1484647" cy="788146"/>
          </a:xfrm>
          <a:prstGeom prst="rect">
            <a:avLst/>
          </a:prstGeom>
        </p:spPr>
      </p:pic>
      <p:sp>
        <p:nvSpPr>
          <p:cNvPr id="5" name="Slide Number Placeholder 5">
            <a:extLst>
              <a:ext uri="{FF2B5EF4-FFF2-40B4-BE49-F238E27FC236}">
                <a16:creationId xmlns:a16="http://schemas.microsoft.com/office/drawing/2014/main" id="{85FCAC50-82A0-42AD-AE6D-E1F061497682}"/>
              </a:ext>
            </a:extLst>
          </p:cNvPr>
          <p:cNvSpPr txBox="1">
            <a:spLocks/>
          </p:cNvSpPr>
          <p:nvPr/>
        </p:nvSpPr>
        <p:spPr>
          <a:xfrm>
            <a:off x="9448800" y="597017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25</a:t>
            </a:fld>
            <a:endParaRPr lang="en-GB" dirty="0"/>
          </a:p>
        </p:txBody>
      </p:sp>
    </p:spTree>
    <p:extLst>
      <p:ext uri="{BB962C8B-B14F-4D97-AF65-F5344CB8AC3E}">
        <p14:creationId xmlns:p14="http://schemas.microsoft.com/office/powerpoint/2010/main" val="39940133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FE8AA2E-A00F-4733-B6D1-33C51D581156}"/>
              </a:ext>
            </a:extLst>
          </p:cNvPr>
          <p:cNvSpPr txBox="1">
            <a:spLocks/>
          </p:cNvSpPr>
          <p:nvPr/>
        </p:nvSpPr>
        <p:spPr>
          <a:xfrm>
            <a:off x="1285558" y="304854"/>
            <a:ext cx="9086841" cy="1325563"/>
          </a:xfrm>
          <a:prstGeom prst="rect">
            <a:avLst/>
          </a:prstGeom>
        </p:spPr>
        <p:txBody>
          <a:bodyPr vert="horz" lIns="91440" tIns="45720" rIns="91440" bIns="45720" rtlCol="0" anchor="ctr">
            <a:normAutofit/>
          </a:bodyPr>
          <a:lstStyle>
            <a:lvl1pPr algn="l" defTabSz="914377" rtl="0" eaLnBrk="1" latinLnBrk="0" hangingPunct="1">
              <a:lnSpc>
                <a:spcPct val="90000"/>
              </a:lnSpc>
              <a:spcBef>
                <a:spcPct val="0"/>
              </a:spcBef>
              <a:buNone/>
              <a:defRPr sz="4400" kern="1200" baseline="0">
                <a:solidFill>
                  <a:schemeClr val="tx1"/>
                </a:solidFill>
                <a:latin typeface="+mj-lt"/>
                <a:ea typeface="+mj-ea"/>
                <a:cs typeface="+mj-cs"/>
              </a:defRPr>
            </a:lvl1pPr>
          </a:lstStyle>
          <a:p>
            <a:r>
              <a:rPr lang="en-US" sz="4800" b="1" dirty="0">
                <a:latin typeface="HelveticaNeueLT Std Lt" panose="020B0403020202020204" pitchFamily="34" charset="0"/>
              </a:rPr>
              <a:t>Joining the dots…</a:t>
            </a:r>
            <a:endParaRPr lang="en-US" sz="4800" b="1" dirty="0"/>
          </a:p>
        </p:txBody>
      </p:sp>
      <p:sp>
        <p:nvSpPr>
          <p:cNvPr id="5" name="Content Placeholder 2">
            <a:extLst>
              <a:ext uri="{FF2B5EF4-FFF2-40B4-BE49-F238E27FC236}">
                <a16:creationId xmlns:a16="http://schemas.microsoft.com/office/drawing/2014/main" id="{4EFD28F8-612A-43ED-9482-9EE564E15E5A}"/>
              </a:ext>
            </a:extLst>
          </p:cNvPr>
          <p:cNvSpPr txBox="1">
            <a:spLocks/>
          </p:cNvSpPr>
          <p:nvPr/>
        </p:nvSpPr>
        <p:spPr>
          <a:xfrm>
            <a:off x="655829" y="2213340"/>
            <a:ext cx="5985588" cy="664355"/>
          </a:xfrm>
          <a:prstGeom prst="rect">
            <a:avLst/>
          </a:prstGeom>
        </p:spPr>
        <p:txBody>
          <a:bodyPr vert="horz" lIns="91440" tIns="45720" rIns="91440" bIns="45720" rtlCol="0">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 Working together really does work!</a:t>
            </a:r>
          </a:p>
        </p:txBody>
      </p:sp>
      <p:sp>
        <p:nvSpPr>
          <p:cNvPr id="6" name="Content Placeholder 3">
            <a:extLst>
              <a:ext uri="{FF2B5EF4-FFF2-40B4-BE49-F238E27FC236}">
                <a16:creationId xmlns:a16="http://schemas.microsoft.com/office/drawing/2014/main" id="{659F82EC-78FA-4349-A87F-8D7B1C55A2CB}"/>
              </a:ext>
            </a:extLst>
          </p:cNvPr>
          <p:cNvSpPr txBox="1">
            <a:spLocks/>
          </p:cNvSpPr>
          <p:nvPr/>
        </p:nvSpPr>
        <p:spPr>
          <a:xfrm>
            <a:off x="655829" y="2721283"/>
            <a:ext cx="5959594" cy="3255990"/>
          </a:xfrm>
          <a:prstGeom prst="rect">
            <a:avLst/>
          </a:prstGeom>
        </p:spPr>
        <p:txBody>
          <a:bodyPr>
            <a:norm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r>
              <a:rPr lang="en-US"/>
              <a:t>Diabetes Improvement Plan</a:t>
            </a:r>
          </a:p>
          <a:p>
            <a:pPr marL="342900" indent="-342900"/>
            <a:r>
              <a:rPr lang="en-US"/>
              <a:t>Scottish Health Technology Group</a:t>
            </a:r>
          </a:p>
          <a:p>
            <a:pPr marL="342900" indent="-342900"/>
            <a:r>
              <a:rPr lang="en-US"/>
              <a:t>Funding for tech</a:t>
            </a:r>
          </a:p>
          <a:p>
            <a:pPr marL="342900" indent="-342900"/>
            <a:r>
              <a:rPr lang="en-US"/>
              <a:t>#Tech Collective</a:t>
            </a:r>
          </a:p>
        </p:txBody>
      </p:sp>
      <p:pic>
        <p:nvPicPr>
          <p:cNvPr id="7" name="Content Placeholder 7" descr="Logo&#10;&#10;Description automatically generated with low confidence">
            <a:extLst>
              <a:ext uri="{FF2B5EF4-FFF2-40B4-BE49-F238E27FC236}">
                <a16:creationId xmlns:a16="http://schemas.microsoft.com/office/drawing/2014/main" id="{D9FC5517-C971-4FA6-9706-3D68EBAC95A4}"/>
              </a:ext>
            </a:extLst>
          </p:cNvPr>
          <p:cNvPicPr>
            <a:picLocks noChangeAspect="1"/>
          </p:cNvPicPr>
          <p:nvPr/>
        </p:nvPicPr>
        <p:blipFill>
          <a:blip r:embed="rId2"/>
          <a:stretch>
            <a:fillRect/>
          </a:stretch>
        </p:blipFill>
        <p:spPr>
          <a:xfrm>
            <a:off x="6639935" y="2234091"/>
            <a:ext cx="4302883" cy="3035052"/>
          </a:xfrm>
          <a:prstGeom prst="rect">
            <a:avLst/>
          </a:prstGeom>
        </p:spPr>
      </p:pic>
      <p:sp>
        <p:nvSpPr>
          <p:cNvPr id="8" name="Content Placeholder 2">
            <a:extLst>
              <a:ext uri="{FF2B5EF4-FFF2-40B4-BE49-F238E27FC236}">
                <a16:creationId xmlns:a16="http://schemas.microsoft.com/office/drawing/2014/main" id="{CD884971-54BF-4585-B869-62D1B8DC37A8}"/>
              </a:ext>
            </a:extLst>
          </p:cNvPr>
          <p:cNvSpPr>
            <a:spLocks noGrp="1"/>
          </p:cNvSpPr>
          <p:nvPr>
            <p:ph idx="1"/>
          </p:nvPr>
        </p:nvSpPr>
        <p:spPr>
          <a:xfrm>
            <a:off x="1285558" y="1590488"/>
            <a:ext cx="5985588" cy="664355"/>
          </a:xfrm>
        </p:spPr>
        <p:txBody>
          <a:bodyPr vert="horz" lIns="91440" tIns="45720" rIns="91440" bIns="45720" rtlCol="0">
            <a:normAutofit/>
          </a:bodyPr>
          <a:lstStyle/>
          <a:p>
            <a:pPr marL="0" indent="0" defTabSz="914400">
              <a:buClr>
                <a:srgbClr val="FF4800"/>
              </a:buClr>
              <a:buNone/>
            </a:pPr>
            <a:r>
              <a:rPr lang="en-US" sz="2600" b="1">
                <a:solidFill>
                  <a:srgbClr val="10147D"/>
                </a:solidFill>
                <a:latin typeface="Roboto Slab Medium" pitchFamily="2" charset="0"/>
              </a:rPr>
              <a:t>Working together really does work!</a:t>
            </a:r>
          </a:p>
        </p:txBody>
      </p:sp>
      <p:sp>
        <p:nvSpPr>
          <p:cNvPr id="9" name="Slide Number Placeholder 5">
            <a:extLst>
              <a:ext uri="{FF2B5EF4-FFF2-40B4-BE49-F238E27FC236}">
                <a16:creationId xmlns:a16="http://schemas.microsoft.com/office/drawing/2014/main" id="{4F4D115B-C85B-46AD-B8F0-EED736DE84FD}"/>
              </a:ext>
            </a:extLst>
          </p:cNvPr>
          <p:cNvSpPr txBox="1">
            <a:spLocks/>
          </p:cNvSpPr>
          <p:nvPr/>
        </p:nvSpPr>
        <p:spPr>
          <a:xfrm>
            <a:off x="9448800" y="597017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26</a:t>
            </a:fld>
            <a:endParaRPr lang="en-GB" dirty="0"/>
          </a:p>
        </p:txBody>
      </p:sp>
    </p:spTree>
    <p:extLst>
      <p:ext uri="{BB962C8B-B14F-4D97-AF65-F5344CB8AC3E}">
        <p14:creationId xmlns:p14="http://schemas.microsoft.com/office/powerpoint/2010/main" val="4028633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BC1B353-8434-4DB5-801D-78D9B0723E9B}"/>
              </a:ext>
            </a:extLst>
          </p:cNvPr>
          <p:cNvSpPr/>
          <p:nvPr/>
        </p:nvSpPr>
        <p:spPr>
          <a:xfrm>
            <a:off x="409074" y="365127"/>
            <a:ext cx="9336505" cy="6127746"/>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1">
            <a:extLst>
              <a:ext uri="{FF2B5EF4-FFF2-40B4-BE49-F238E27FC236}">
                <a16:creationId xmlns:a16="http://schemas.microsoft.com/office/drawing/2014/main" id="{1E57199D-B4F0-47BF-A819-1B0DC90B6676}"/>
              </a:ext>
            </a:extLst>
          </p:cNvPr>
          <p:cNvSpPr txBox="1">
            <a:spLocks/>
          </p:cNvSpPr>
          <p:nvPr/>
        </p:nvSpPr>
        <p:spPr>
          <a:xfrm>
            <a:off x="2329190" y="365127"/>
            <a:ext cx="7049271" cy="1592758"/>
          </a:xfrm>
          <a:prstGeom prst="rect">
            <a:avLst/>
          </a:prstGeom>
        </p:spPr>
        <p:txBody>
          <a:bodyPr vert="horz" lIns="91440" tIns="45720" rIns="91440" bIns="45720" rtlCol="0" anchor="ctr">
            <a:normAutofit/>
          </a:bodyPr>
          <a:lstStyle>
            <a:lvl1pPr algn="l" defTabSz="914377" rtl="0" eaLnBrk="1" latinLnBrk="0" hangingPunct="1">
              <a:lnSpc>
                <a:spcPct val="90000"/>
              </a:lnSpc>
              <a:spcBef>
                <a:spcPct val="0"/>
              </a:spcBef>
              <a:buNone/>
              <a:defRPr sz="4400" kern="1200" baseline="0">
                <a:solidFill>
                  <a:schemeClr val="tx1"/>
                </a:solidFill>
                <a:latin typeface="+mj-lt"/>
                <a:ea typeface="+mj-ea"/>
                <a:cs typeface="+mj-cs"/>
              </a:defRPr>
            </a:lvl1pPr>
          </a:lstStyle>
          <a:p>
            <a:r>
              <a:rPr lang="en-US" sz="4800" b="1" dirty="0">
                <a:solidFill>
                  <a:schemeClr val="bg1"/>
                </a:solidFill>
              </a:rPr>
              <a:t>#DiabetesisSerious</a:t>
            </a:r>
            <a:endParaRPr lang="en-GB" sz="4800" b="1" dirty="0">
              <a:solidFill>
                <a:schemeClr val="bg1"/>
              </a:solidFill>
            </a:endParaRPr>
          </a:p>
        </p:txBody>
      </p:sp>
      <p:pic>
        <p:nvPicPr>
          <p:cNvPr id="5" name="Picture 4">
            <a:extLst>
              <a:ext uri="{FF2B5EF4-FFF2-40B4-BE49-F238E27FC236}">
                <a16:creationId xmlns:a16="http://schemas.microsoft.com/office/drawing/2014/main" id="{CEF1B240-4A43-41BC-922B-450278C28565}"/>
              </a:ext>
            </a:extLst>
          </p:cNvPr>
          <p:cNvPicPr/>
          <p:nvPr/>
        </p:nvPicPr>
        <p:blipFill rotWithShape="1">
          <a:blip r:embed="rId2"/>
          <a:srcRect l="50962" t="18048" r="28576" b="30829"/>
          <a:stretch/>
        </p:blipFill>
        <p:spPr bwMode="auto">
          <a:xfrm>
            <a:off x="3238141" y="1580856"/>
            <a:ext cx="3394550" cy="4412079"/>
          </a:xfrm>
          <a:prstGeom prst="rect">
            <a:avLst/>
          </a:prstGeom>
          <a:ln>
            <a:noFill/>
          </a:ln>
          <a:extLst>
            <a:ext uri="{53640926-AAD7-44D8-BBD7-CCE9431645EC}">
              <a14:shadowObscured xmlns:a14="http://schemas.microsoft.com/office/drawing/2010/main"/>
            </a:ext>
          </a:extLst>
        </p:spPr>
      </p:pic>
      <p:sp>
        <p:nvSpPr>
          <p:cNvPr id="7" name="Slide Number Placeholder 5">
            <a:extLst>
              <a:ext uri="{FF2B5EF4-FFF2-40B4-BE49-F238E27FC236}">
                <a16:creationId xmlns:a16="http://schemas.microsoft.com/office/drawing/2014/main" id="{9ED1D69B-84C1-4E45-8ED2-0A8E35E53816}"/>
              </a:ext>
            </a:extLst>
          </p:cNvPr>
          <p:cNvSpPr txBox="1">
            <a:spLocks/>
          </p:cNvSpPr>
          <p:nvPr/>
        </p:nvSpPr>
        <p:spPr>
          <a:xfrm>
            <a:off x="9745579" y="631031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27</a:t>
            </a:fld>
            <a:endParaRPr lang="en-GB" dirty="0"/>
          </a:p>
        </p:txBody>
      </p:sp>
    </p:spTree>
    <p:extLst>
      <p:ext uri="{BB962C8B-B14F-4D97-AF65-F5344CB8AC3E}">
        <p14:creationId xmlns:p14="http://schemas.microsoft.com/office/powerpoint/2010/main" val="40057641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F92CA-CDCD-484C-A43B-E88B5CB462D8}"/>
              </a:ext>
            </a:extLst>
          </p:cNvPr>
          <p:cNvSpPr>
            <a:spLocks noGrp="1"/>
          </p:cNvSpPr>
          <p:nvPr>
            <p:ph type="title"/>
          </p:nvPr>
        </p:nvSpPr>
        <p:spPr>
          <a:xfrm>
            <a:off x="1736241" y="1294364"/>
            <a:ext cx="9140941" cy="1588343"/>
          </a:xfrm>
        </p:spPr>
        <p:txBody>
          <a:bodyPr>
            <a:noAutofit/>
          </a:bodyPr>
          <a:lstStyle/>
          <a:p>
            <a:r>
              <a:rPr lang="en-GB" sz="4000" b="1" dirty="0"/>
              <a:t>Research Underpinning </a:t>
            </a:r>
            <a:br>
              <a:rPr lang="en-GB" sz="4000" b="1" dirty="0"/>
            </a:br>
            <a:r>
              <a:rPr lang="en-GB" sz="4000" b="1" dirty="0"/>
              <a:t>Type 1 Diabetes Care</a:t>
            </a:r>
          </a:p>
        </p:txBody>
      </p:sp>
      <p:pic>
        <p:nvPicPr>
          <p:cNvPr id="3" name="Picture 2">
            <a:extLst>
              <a:ext uri="{FF2B5EF4-FFF2-40B4-BE49-F238E27FC236}">
                <a16:creationId xmlns:a16="http://schemas.microsoft.com/office/drawing/2014/main" id="{1CD14CC3-DF45-477F-AD0D-04F93C74C2A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73403" y="2414490"/>
            <a:ext cx="3365180" cy="2717381"/>
          </a:xfrm>
          <a:custGeom>
            <a:avLst/>
            <a:gdLst/>
            <a:ahLst/>
            <a:cxnLst/>
            <a:rect l="l" t="t" r="r" b="b"/>
            <a:pathLst>
              <a:path w="4141760" h="4377846">
                <a:moveTo>
                  <a:pt x="0" y="0"/>
                </a:moveTo>
                <a:lnTo>
                  <a:pt x="4141760" y="0"/>
                </a:lnTo>
                <a:lnTo>
                  <a:pt x="4141760" y="4377846"/>
                </a:lnTo>
                <a:lnTo>
                  <a:pt x="0" y="4377846"/>
                </a:lnTo>
                <a:close/>
              </a:path>
            </a:pathLst>
          </a:custGeom>
        </p:spPr>
      </p:pic>
      <p:sp>
        <p:nvSpPr>
          <p:cNvPr id="4" name="TextBox 3">
            <a:extLst>
              <a:ext uri="{FF2B5EF4-FFF2-40B4-BE49-F238E27FC236}">
                <a16:creationId xmlns:a16="http://schemas.microsoft.com/office/drawing/2014/main" id="{72486C2C-743F-4DFB-B881-CF25FE805193}"/>
              </a:ext>
            </a:extLst>
          </p:cNvPr>
          <p:cNvSpPr txBox="1"/>
          <p:nvPr/>
        </p:nvSpPr>
        <p:spPr>
          <a:xfrm>
            <a:off x="3089121" y="3378004"/>
            <a:ext cx="4953000" cy="1513235"/>
          </a:xfrm>
          <a:prstGeom prst="rect">
            <a:avLst/>
          </a:prstGeom>
          <a:noFill/>
        </p:spPr>
        <p:txBody>
          <a:bodyPr wrap="square">
            <a:spAutoFit/>
          </a:bodyPr>
          <a:lstStyle/>
          <a:p>
            <a:pPr algn="ctr">
              <a:spcAft>
                <a:spcPts val="488"/>
              </a:spcAft>
            </a:pPr>
            <a:r>
              <a:rPr lang="en-US" sz="2800" dirty="0">
                <a:solidFill>
                  <a:schemeClr val="bg1"/>
                </a:solidFill>
                <a:latin typeface="+mj-lt"/>
              </a:rPr>
              <a:t>Dr Anna Barnett</a:t>
            </a:r>
          </a:p>
          <a:p>
            <a:pPr algn="ctr">
              <a:spcAft>
                <a:spcPts val="488"/>
              </a:spcAft>
            </a:pPr>
            <a:r>
              <a:rPr lang="en-US" sz="2800" dirty="0">
                <a:solidFill>
                  <a:schemeClr val="bg1"/>
                </a:solidFill>
                <a:latin typeface="+mj-lt"/>
              </a:rPr>
              <a:t>NHS Research Scotland </a:t>
            </a:r>
          </a:p>
          <a:p>
            <a:pPr algn="ctr">
              <a:spcAft>
                <a:spcPts val="488"/>
              </a:spcAft>
            </a:pPr>
            <a:r>
              <a:rPr lang="en-US" sz="2800" dirty="0">
                <a:solidFill>
                  <a:schemeClr val="bg1"/>
                </a:solidFill>
                <a:latin typeface="+mj-lt"/>
              </a:rPr>
              <a:t>Diabetes Network Manager</a:t>
            </a:r>
            <a:endParaRPr lang="en-GB" sz="2800" dirty="0">
              <a:solidFill>
                <a:schemeClr val="bg1"/>
              </a:solidFill>
            </a:endParaRPr>
          </a:p>
        </p:txBody>
      </p:sp>
      <p:sp>
        <p:nvSpPr>
          <p:cNvPr id="5" name="Slide Number Placeholder 5">
            <a:extLst>
              <a:ext uri="{FF2B5EF4-FFF2-40B4-BE49-F238E27FC236}">
                <a16:creationId xmlns:a16="http://schemas.microsoft.com/office/drawing/2014/main" id="{F96AAD1E-E42F-4C48-9052-1CB08508C5E9}"/>
              </a:ext>
            </a:extLst>
          </p:cNvPr>
          <p:cNvSpPr txBox="1">
            <a:spLocks/>
          </p:cNvSpPr>
          <p:nvPr/>
        </p:nvSpPr>
        <p:spPr>
          <a:xfrm>
            <a:off x="9448800" y="597017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28</a:t>
            </a:fld>
            <a:endParaRPr lang="en-GB" dirty="0"/>
          </a:p>
        </p:txBody>
      </p:sp>
    </p:spTree>
    <p:extLst>
      <p:ext uri="{BB962C8B-B14F-4D97-AF65-F5344CB8AC3E}">
        <p14:creationId xmlns:p14="http://schemas.microsoft.com/office/powerpoint/2010/main" val="11212672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3C2267F-019D-47DD-8ADE-36CC21B33CAF}"/>
              </a:ext>
            </a:extLst>
          </p:cNvPr>
          <p:cNvSpPr>
            <a:spLocks noGrp="1"/>
          </p:cNvSpPr>
          <p:nvPr>
            <p:ph type="title"/>
          </p:nvPr>
        </p:nvSpPr>
        <p:spPr>
          <a:xfrm>
            <a:off x="566963" y="755395"/>
            <a:ext cx="7962078" cy="1325563"/>
          </a:xfrm>
          <a:solidFill>
            <a:schemeClr val="accent6">
              <a:lumMod val="20000"/>
              <a:lumOff val="80000"/>
            </a:schemeClr>
          </a:solidFill>
        </p:spPr>
        <p:txBody>
          <a:bodyPr>
            <a:normAutofit fontScale="90000"/>
          </a:bodyPr>
          <a:lstStyle/>
          <a:p>
            <a:br>
              <a:rPr lang="en-GB" sz="4000" b="1" dirty="0"/>
            </a:br>
            <a:br>
              <a:rPr lang="en-GB" sz="4000" b="1" dirty="0"/>
            </a:br>
            <a:r>
              <a:rPr lang="en-GB" sz="4000" dirty="0"/>
              <a:t>Planning Research: </a:t>
            </a:r>
            <a:br>
              <a:rPr lang="en-GB" sz="4000" dirty="0"/>
            </a:br>
            <a:r>
              <a:rPr lang="en-GB" sz="4000" dirty="0"/>
              <a:t>Is a proposed study possible in Scotland?</a:t>
            </a:r>
            <a:br>
              <a:rPr lang="en-GB" sz="4000" b="1" dirty="0"/>
            </a:br>
            <a:br>
              <a:rPr lang="en-GB" sz="4000" b="1" dirty="0"/>
            </a:br>
            <a:endParaRPr lang="en-GB" sz="4000" b="1" dirty="0"/>
          </a:p>
        </p:txBody>
      </p:sp>
      <p:pic>
        <p:nvPicPr>
          <p:cNvPr id="5" name="Picture 4" descr="A picture containing window, person, indoor&#10;&#10;Description automatically generated">
            <a:extLst>
              <a:ext uri="{FF2B5EF4-FFF2-40B4-BE49-F238E27FC236}">
                <a16:creationId xmlns:a16="http://schemas.microsoft.com/office/drawing/2014/main" id="{AE4C1DF0-08A0-44F1-8C45-31B786D968B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6963" y="2221635"/>
            <a:ext cx="2773639" cy="3624017"/>
          </a:xfrm>
          <a:prstGeom prst="rect">
            <a:avLst/>
          </a:prstGeom>
        </p:spPr>
      </p:pic>
      <p:sp>
        <p:nvSpPr>
          <p:cNvPr id="6" name="TextBox 5">
            <a:extLst>
              <a:ext uri="{FF2B5EF4-FFF2-40B4-BE49-F238E27FC236}">
                <a16:creationId xmlns:a16="http://schemas.microsoft.com/office/drawing/2014/main" id="{5D960DEC-71E4-447D-8D8C-4E6DD3D77932}"/>
              </a:ext>
            </a:extLst>
          </p:cNvPr>
          <p:cNvSpPr txBox="1"/>
          <p:nvPr/>
        </p:nvSpPr>
        <p:spPr>
          <a:xfrm>
            <a:off x="3965546" y="2221635"/>
            <a:ext cx="5006340" cy="3046988"/>
          </a:xfrm>
          <a:prstGeom prst="rect">
            <a:avLst/>
          </a:prstGeom>
          <a:noFill/>
        </p:spPr>
        <p:txBody>
          <a:bodyPr wrap="square">
            <a:spAutoFit/>
          </a:bodyPr>
          <a:lstStyle/>
          <a:p>
            <a:pPr marL="285750" indent="-285750" fontAlgn="base">
              <a:buClr>
                <a:srgbClr val="000000"/>
              </a:buClr>
              <a:buFont typeface="Arial" panose="020B0604020202020204" pitchFamily="34" charset="0"/>
              <a:buChar char="•"/>
            </a:pPr>
            <a:r>
              <a:rPr lang="en-GB" sz="2400" b="1" kern="0" dirty="0">
                <a:effectLst>
                  <a:outerShdw sx="0" sy="0">
                    <a:srgbClr val="000000"/>
                  </a:outerShdw>
                </a:effectLst>
                <a:latin typeface="Arial" panose="020B0604020202020204" pitchFamily="34" charset="0"/>
                <a:ea typeface="Helvetica Neue"/>
                <a:cs typeface="Helvetica Neue"/>
              </a:rPr>
              <a:t>Who are the people we must involve as participants?</a:t>
            </a:r>
          </a:p>
          <a:p>
            <a:pPr marL="285750" indent="-285750" fontAlgn="base">
              <a:buClr>
                <a:srgbClr val="000000"/>
              </a:buClr>
              <a:buFont typeface="Arial" panose="020B0604020202020204" pitchFamily="34" charset="0"/>
              <a:buChar char="•"/>
            </a:pPr>
            <a:endParaRPr lang="en-GB" sz="2400" b="1" kern="0" dirty="0">
              <a:effectLst>
                <a:outerShdw sx="0" sy="0">
                  <a:srgbClr val="000000"/>
                </a:outerShdw>
              </a:effectLst>
              <a:latin typeface="Helvetica Neue"/>
              <a:ea typeface="Helvetica Neue"/>
              <a:cs typeface="Helvetica Neue"/>
            </a:endParaRPr>
          </a:p>
          <a:p>
            <a:pPr marL="285750" indent="-285750" fontAlgn="base">
              <a:buClr>
                <a:srgbClr val="000000"/>
              </a:buClr>
              <a:buFont typeface="Arial" panose="020B0604020202020204" pitchFamily="34" charset="0"/>
              <a:buChar char="•"/>
            </a:pPr>
            <a:r>
              <a:rPr lang="en-GB" sz="2400" b="1" kern="0" dirty="0">
                <a:effectLst>
                  <a:outerShdw sx="0" sy="0">
                    <a:srgbClr val="000000"/>
                  </a:outerShdw>
                </a:effectLst>
                <a:latin typeface="Arial" panose="020B0604020202020204" pitchFamily="34" charset="0"/>
                <a:ea typeface="Helvetica Neue"/>
                <a:cs typeface="Helvetica Neue"/>
              </a:rPr>
              <a:t>Where are the potential participants?</a:t>
            </a:r>
          </a:p>
          <a:p>
            <a:pPr marL="285750" indent="-285750" fontAlgn="base">
              <a:buClr>
                <a:srgbClr val="000000"/>
              </a:buClr>
              <a:buFont typeface="Arial" panose="020B0604020202020204" pitchFamily="34" charset="0"/>
              <a:buChar char="•"/>
            </a:pPr>
            <a:endParaRPr lang="en-GB" sz="2400" b="1" kern="0" dirty="0">
              <a:effectLst>
                <a:outerShdw sx="0" sy="0">
                  <a:srgbClr val="000000"/>
                </a:outerShdw>
              </a:effectLst>
              <a:latin typeface="Helvetica Neue"/>
              <a:ea typeface="Helvetica Neue"/>
              <a:cs typeface="Helvetica Neue"/>
            </a:endParaRPr>
          </a:p>
          <a:p>
            <a:pPr marL="285750" indent="-285750" fontAlgn="base">
              <a:buClr>
                <a:srgbClr val="000000"/>
              </a:buClr>
              <a:buFont typeface="Arial" panose="020B0604020202020204" pitchFamily="34" charset="0"/>
              <a:buChar char="•"/>
            </a:pPr>
            <a:r>
              <a:rPr lang="en-GB" sz="2400" b="1" kern="0" dirty="0">
                <a:effectLst>
                  <a:outerShdw sx="0" sy="0">
                    <a:srgbClr val="000000"/>
                  </a:outerShdw>
                </a:effectLst>
                <a:latin typeface="Arial" panose="020B0604020202020204" pitchFamily="34" charset="0"/>
                <a:ea typeface="Helvetica Neue"/>
                <a:cs typeface="Helvetica Neue"/>
              </a:rPr>
              <a:t>Which sites could help with recruitment and retention?</a:t>
            </a:r>
            <a:endParaRPr lang="en-GB" sz="2400" b="1" kern="0" dirty="0">
              <a:effectLst>
                <a:outerShdw sx="0" sy="0">
                  <a:srgbClr val="000000"/>
                </a:outerShdw>
              </a:effectLst>
              <a:latin typeface="Helvetica Neue"/>
              <a:ea typeface="Helvetica Neue"/>
              <a:cs typeface="Helvetica Neue"/>
            </a:endParaRPr>
          </a:p>
        </p:txBody>
      </p:sp>
      <p:sp>
        <p:nvSpPr>
          <p:cNvPr id="7" name="Slide Number Placeholder 5">
            <a:extLst>
              <a:ext uri="{FF2B5EF4-FFF2-40B4-BE49-F238E27FC236}">
                <a16:creationId xmlns:a16="http://schemas.microsoft.com/office/drawing/2014/main" id="{6EA474C2-94D5-4DF7-96F6-D1B19E8A3F90}"/>
              </a:ext>
            </a:extLst>
          </p:cNvPr>
          <p:cNvSpPr txBox="1">
            <a:spLocks/>
          </p:cNvSpPr>
          <p:nvPr/>
        </p:nvSpPr>
        <p:spPr>
          <a:xfrm>
            <a:off x="9448800" y="597017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29</a:t>
            </a:fld>
            <a:endParaRPr lang="en-GB" dirty="0"/>
          </a:p>
        </p:txBody>
      </p:sp>
    </p:spTree>
    <p:extLst>
      <p:ext uri="{BB962C8B-B14F-4D97-AF65-F5344CB8AC3E}">
        <p14:creationId xmlns:p14="http://schemas.microsoft.com/office/powerpoint/2010/main" val="5896817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CC2554E-C7B3-4754-BEDD-C61348D0BAB5}"/>
              </a:ext>
            </a:extLst>
          </p:cNvPr>
          <p:cNvSpPr>
            <a:spLocks noGrp="1"/>
          </p:cNvSpPr>
          <p:nvPr>
            <p:ph type="title"/>
          </p:nvPr>
        </p:nvSpPr>
        <p:spPr>
          <a:xfrm>
            <a:off x="307859" y="730336"/>
            <a:ext cx="9140941" cy="1567614"/>
          </a:xfrm>
        </p:spPr>
        <p:txBody>
          <a:bodyPr>
            <a:normAutofit/>
          </a:bodyPr>
          <a:lstStyle/>
          <a:p>
            <a:r>
              <a:rPr lang="en-GB" sz="4000" dirty="0"/>
              <a:t>Planning Research: </a:t>
            </a:r>
            <a:br>
              <a:rPr lang="en-GB" sz="4000" dirty="0"/>
            </a:br>
            <a:r>
              <a:rPr lang="en-GB" sz="3100" dirty="0"/>
              <a:t>Type 1 Diabetes patients</a:t>
            </a:r>
            <a:br>
              <a:rPr lang="en-GB" sz="3100" dirty="0"/>
            </a:br>
            <a:r>
              <a:rPr lang="en-GB" sz="3100" dirty="0"/>
              <a:t>BMI&gt;27 increased risk of cardiovascular complications</a:t>
            </a:r>
            <a:endParaRPr lang="en-GB" sz="3100" b="1" dirty="0"/>
          </a:p>
        </p:txBody>
      </p:sp>
      <p:graphicFrame>
        <p:nvGraphicFramePr>
          <p:cNvPr id="5" name="Content Placeholder 3">
            <a:extLst>
              <a:ext uri="{FF2B5EF4-FFF2-40B4-BE49-F238E27FC236}">
                <a16:creationId xmlns:a16="http://schemas.microsoft.com/office/drawing/2014/main" id="{92203983-9C2A-42C3-8AFC-0073009A77D2}"/>
              </a:ext>
            </a:extLst>
          </p:cNvPr>
          <p:cNvGraphicFramePr>
            <a:graphicFrameLocks/>
          </p:cNvGraphicFramePr>
          <p:nvPr>
            <p:extLst>
              <p:ext uri="{D42A27DB-BD31-4B8C-83A1-F6EECF244321}">
                <p14:modId xmlns:p14="http://schemas.microsoft.com/office/powerpoint/2010/main" val="1050811590"/>
              </p:ext>
            </p:extLst>
          </p:nvPr>
        </p:nvGraphicFramePr>
        <p:xfrm>
          <a:off x="506360" y="2655022"/>
          <a:ext cx="7490291" cy="3334871"/>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0DDA6513-C78A-45ED-882C-2AB88FFEB93A}"/>
              </a:ext>
            </a:extLst>
          </p:cNvPr>
          <p:cNvSpPr txBox="1"/>
          <p:nvPr/>
        </p:nvSpPr>
        <p:spPr>
          <a:xfrm>
            <a:off x="8332547" y="1839705"/>
            <a:ext cx="3442448" cy="3416320"/>
          </a:xfrm>
          <a:prstGeom prst="rect">
            <a:avLst/>
          </a:prstGeom>
          <a:solidFill>
            <a:srgbClr val="002060"/>
          </a:solidFill>
        </p:spPr>
        <p:txBody>
          <a:bodyPr wrap="square">
            <a:spAutoFit/>
          </a:bodyPr>
          <a:lstStyle/>
          <a:p>
            <a:r>
              <a:rPr lang="en-GB" b="1" dirty="0">
                <a:solidFill>
                  <a:schemeClr val="bg1"/>
                </a:solidFill>
              </a:rPr>
              <a:t>Answer: </a:t>
            </a:r>
          </a:p>
          <a:p>
            <a:r>
              <a:rPr lang="en-GB" dirty="0">
                <a:solidFill>
                  <a:schemeClr val="bg1"/>
                </a:solidFill>
                <a:latin typeface="Calibri" panose="020F0502020204030204" pitchFamily="34" charset="0"/>
                <a:ea typeface="Calibri" panose="020F0502020204030204" pitchFamily="34" charset="0"/>
              </a:rPr>
              <a:t>Number with BMI &gt;= 27: 15668 of 35027 (ORANGE + YELLOW)</a:t>
            </a:r>
          </a:p>
          <a:p>
            <a:endParaRPr lang="en-GB" dirty="0">
              <a:solidFill>
                <a:schemeClr val="bg1"/>
              </a:solidFill>
              <a:latin typeface="Calibri" panose="020F0502020204030204" pitchFamily="34" charset="0"/>
            </a:endParaRPr>
          </a:p>
          <a:p>
            <a:r>
              <a:rPr lang="en-GB" dirty="0">
                <a:solidFill>
                  <a:schemeClr val="bg1"/>
                </a:solidFill>
                <a:latin typeface="Calibri" panose="020F0502020204030204" pitchFamily="34" charset="0"/>
              </a:rPr>
              <a:t>Of these 1369 have BMI &gt;= </a:t>
            </a:r>
            <a:r>
              <a:rPr lang="en-GB" u="sng" dirty="0">
                <a:solidFill>
                  <a:schemeClr val="bg1"/>
                </a:solidFill>
                <a:latin typeface="Calibri" panose="020F0502020204030204" pitchFamily="34" charset="0"/>
              </a:rPr>
              <a:t>and</a:t>
            </a:r>
            <a:r>
              <a:rPr lang="en-GB" dirty="0">
                <a:solidFill>
                  <a:schemeClr val="bg1"/>
                </a:solidFill>
                <a:latin typeface="Calibri" panose="020F0502020204030204" pitchFamily="34" charset="0"/>
              </a:rPr>
              <a:t> increased risk of CV complications (ORANGE)</a:t>
            </a:r>
          </a:p>
          <a:p>
            <a:endParaRPr lang="en-GB" dirty="0">
              <a:solidFill>
                <a:schemeClr val="bg1"/>
              </a:solidFill>
              <a:latin typeface="Calibri" panose="020F0502020204030204" pitchFamily="34" charset="0"/>
            </a:endParaRPr>
          </a:p>
          <a:p>
            <a:r>
              <a:rPr lang="en-GB" b="1" dirty="0">
                <a:solidFill>
                  <a:schemeClr val="bg1"/>
                </a:solidFill>
                <a:latin typeface="Calibri" panose="020F0502020204030204" pitchFamily="34" charset="0"/>
              </a:rPr>
              <a:t>Where located?  </a:t>
            </a:r>
          </a:p>
          <a:p>
            <a:r>
              <a:rPr lang="en-GB" dirty="0">
                <a:solidFill>
                  <a:schemeClr val="bg1"/>
                </a:solidFill>
                <a:latin typeface="Calibri" panose="020F0502020204030204" pitchFamily="34" charset="0"/>
              </a:rPr>
              <a:t>238 in GGC, 213 in Grampian, 200 in Lanarkshire, 163 in Lothian, 136 in A&amp;A etc</a:t>
            </a:r>
            <a:r>
              <a:rPr lang="en-GB" dirty="0">
                <a:solidFill>
                  <a:schemeClr val="bg1"/>
                </a:solidFill>
              </a:rPr>
              <a:t> </a:t>
            </a:r>
          </a:p>
        </p:txBody>
      </p:sp>
      <p:sp>
        <p:nvSpPr>
          <p:cNvPr id="7" name="Slide Number Placeholder 5">
            <a:extLst>
              <a:ext uri="{FF2B5EF4-FFF2-40B4-BE49-F238E27FC236}">
                <a16:creationId xmlns:a16="http://schemas.microsoft.com/office/drawing/2014/main" id="{E996ED67-8682-47C8-920D-F939D4C7C947}"/>
              </a:ext>
            </a:extLst>
          </p:cNvPr>
          <p:cNvSpPr txBox="1">
            <a:spLocks/>
          </p:cNvSpPr>
          <p:nvPr/>
        </p:nvSpPr>
        <p:spPr>
          <a:xfrm>
            <a:off x="9448800" y="597017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30</a:t>
            </a:fld>
            <a:endParaRPr lang="en-GB" dirty="0"/>
          </a:p>
        </p:txBody>
      </p:sp>
    </p:spTree>
    <p:extLst>
      <p:ext uri="{BB962C8B-B14F-4D97-AF65-F5344CB8AC3E}">
        <p14:creationId xmlns:p14="http://schemas.microsoft.com/office/powerpoint/2010/main" val="10733747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C60ED83-16AB-40F6-B034-0673B5982232}"/>
              </a:ext>
            </a:extLst>
          </p:cNvPr>
          <p:cNvSpPr>
            <a:spLocks noGrp="1"/>
          </p:cNvSpPr>
          <p:nvPr>
            <p:ph type="title"/>
          </p:nvPr>
        </p:nvSpPr>
        <p:spPr>
          <a:xfrm>
            <a:off x="82358" y="268990"/>
            <a:ext cx="3429255" cy="3200357"/>
          </a:xfrm>
          <a:solidFill>
            <a:schemeClr val="accent6">
              <a:lumMod val="20000"/>
              <a:lumOff val="80000"/>
            </a:schemeClr>
          </a:solidFill>
        </p:spPr>
        <p:txBody>
          <a:bodyPr>
            <a:noAutofit/>
          </a:bodyPr>
          <a:lstStyle/>
          <a:p>
            <a:r>
              <a:rPr lang="en-GB" sz="4000" dirty="0"/>
              <a:t>Whole system working: </a:t>
            </a:r>
            <a:br>
              <a:rPr lang="en-GB" sz="4000" dirty="0"/>
            </a:br>
            <a:r>
              <a:rPr lang="en-GB" sz="4000" dirty="0"/>
              <a:t>Connecting NHS teams to research opportunities</a:t>
            </a:r>
            <a:endParaRPr lang="en-GB" sz="4000" b="1" dirty="0"/>
          </a:p>
        </p:txBody>
      </p:sp>
      <p:sp>
        <p:nvSpPr>
          <p:cNvPr id="5" name="Rectangle 4">
            <a:extLst>
              <a:ext uri="{FF2B5EF4-FFF2-40B4-BE49-F238E27FC236}">
                <a16:creationId xmlns:a16="http://schemas.microsoft.com/office/drawing/2014/main" id="{BB6EEA41-BC57-49FC-88BF-E22D2F74BE14}"/>
              </a:ext>
            </a:extLst>
          </p:cNvPr>
          <p:cNvSpPr/>
          <p:nvPr/>
        </p:nvSpPr>
        <p:spPr>
          <a:xfrm>
            <a:off x="7463209" y="1954121"/>
            <a:ext cx="2724150" cy="198049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solidFill>
                <a:schemeClr val="tx1"/>
              </a:solidFill>
            </a:endParaRPr>
          </a:p>
        </p:txBody>
      </p:sp>
      <p:grpSp>
        <p:nvGrpSpPr>
          <p:cNvPr id="6" name="Group 5">
            <a:extLst>
              <a:ext uri="{FF2B5EF4-FFF2-40B4-BE49-F238E27FC236}">
                <a16:creationId xmlns:a16="http://schemas.microsoft.com/office/drawing/2014/main" id="{441C55AA-6D28-437F-9E07-568DD7607547}"/>
              </a:ext>
            </a:extLst>
          </p:cNvPr>
          <p:cNvGrpSpPr/>
          <p:nvPr/>
        </p:nvGrpSpPr>
        <p:grpSpPr>
          <a:xfrm>
            <a:off x="4282486" y="1519545"/>
            <a:ext cx="6595097" cy="2840785"/>
            <a:chOff x="1582172" y="2190056"/>
            <a:chExt cx="8117043" cy="3496351"/>
          </a:xfrm>
        </p:grpSpPr>
        <p:sp>
          <p:nvSpPr>
            <p:cNvPr id="7" name="Freeform: Shape 6">
              <a:extLst>
                <a:ext uri="{FF2B5EF4-FFF2-40B4-BE49-F238E27FC236}">
                  <a16:creationId xmlns:a16="http://schemas.microsoft.com/office/drawing/2014/main" id="{3389E0FC-A532-460F-8EF2-8C710F180163}"/>
                </a:ext>
              </a:extLst>
            </p:cNvPr>
            <p:cNvSpPr/>
            <p:nvPr/>
          </p:nvSpPr>
          <p:spPr>
            <a:xfrm>
              <a:off x="1582172" y="3466835"/>
              <a:ext cx="2137833" cy="1068916"/>
            </a:xfrm>
            <a:custGeom>
              <a:avLst/>
              <a:gdLst>
                <a:gd name="connsiteX0" fmla="*/ 0 w 2137833"/>
                <a:gd name="connsiteY0" fmla="*/ 106892 h 1068916"/>
                <a:gd name="connsiteX1" fmla="*/ 106892 w 2137833"/>
                <a:gd name="connsiteY1" fmla="*/ 0 h 1068916"/>
                <a:gd name="connsiteX2" fmla="*/ 2030941 w 2137833"/>
                <a:gd name="connsiteY2" fmla="*/ 0 h 1068916"/>
                <a:gd name="connsiteX3" fmla="*/ 2137833 w 2137833"/>
                <a:gd name="connsiteY3" fmla="*/ 106892 h 1068916"/>
                <a:gd name="connsiteX4" fmla="*/ 2137833 w 2137833"/>
                <a:gd name="connsiteY4" fmla="*/ 962024 h 1068916"/>
                <a:gd name="connsiteX5" fmla="*/ 2030941 w 2137833"/>
                <a:gd name="connsiteY5" fmla="*/ 1068916 h 1068916"/>
                <a:gd name="connsiteX6" fmla="*/ 106892 w 2137833"/>
                <a:gd name="connsiteY6" fmla="*/ 1068916 h 1068916"/>
                <a:gd name="connsiteX7" fmla="*/ 0 w 2137833"/>
                <a:gd name="connsiteY7" fmla="*/ 962024 h 1068916"/>
                <a:gd name="connsiteX8" fmla="*/ 0 w 2137833"/>
                <a:gd name="connsiteY8" fmla="*/ 106892 h 1068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7833" h="1068916">
                  <a:moveTo>
                    <a:pt x="0" y="106892"/>
                  </a:moveTo>
                  <a:cubicBezTo>
                    <a:pt x="0" y="47857"/>
                    <a:pt x="47857" y="0"/>
                    <a:pt x="106892" y="0"/>
                  </a:cubicBezTo>
                  <a:lnTo>
                    <a:pt x="2030941" y="0"/>
                  </a:lnTo>
                  <a:cubicBezTo>
                    <a:pt x="2089976" y="0"/>
                    <a:pt x="2137833" y="47857"/>
                    <a:pt x="2137833" y="106892"/>
                  </a:cubicBezTo>
                  <a:lnTo>
                    <a:pt x="2137833" y="962024"/>
                  </a:lnTo>
                  <a:cubicBezTo>
                    <a:pt x="2137833" y="1021059"/>
                    <a:pt x="2089976" y="1068916"/>
                    <a:pt x="2030941" y="1068916"/>
                  </a:cubicBezTo>
                  <a:lnTo>
                    <a:pt x="106892" y="1068916"/>
                  </a:lnTo>
                  <a:cubicBezTo>
                    <a:pt x="47857" y="1068916"/>
                    <a:pt x="0" y="1021059"/>
                    <a:pt x="0" y="962024"/>
                  </a:cubicBezTo>
                  <a:lnTo>
                    <a:pt x="0" y="10689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756" tIns="35756" rIns="35756" bIns="35756" numCol="1" spcCol="1270" anchor="ctr" anchorCtr="0">
              <a:noAutofit/>
            </a:bodyPr>
            <a:lstStyle/>
            <a:p>
              <a:pPr algn="ctr" defTabSz="722313">
                <a:lnSpc>
                  <a:spcPct val="90000"/>
                </a:lnSpc>
                <a:spcBef>
                  <a:spcPct val="0"/>
                </a:spcBef>
                <a:spcAft>
                  <a:spcPct val="35000"/>
                </a:spcAft>
              </a:pPr>
              <a:r>
                <a:rPr lang="en-GB" sz="1625" dirty="0">
                  <a:solidFill>
                    <a:schemeClr val="tx1"/>
                  </a:solidFill>
                </a:rPr>
                <a:t>Individual or company organising research</a:t>
              </a:r>
            </a:p>
          </p:txBody>
        </p:sp>
        <p:sp>
          <p:nvSpPr>
            <p:cNvPr id="8" name="Freeform: Shape 7">
              <a:extLst>
                <a:ext uri="{FF2B5EF4-FFF2-40B4-BE49-F238E27FC236}">
                  <a16:creationId xmlns:a16="http://schemas.microsoft.com/office/drawing/2014/main" id="{37006C92-C7AC-485D-82C4-C649F031EF0C}"/>
                </a:ext>
              </a:extLst>
            </p:cNvPr>
            <p:cNvSpPr/>
            <p:nvPr/>
          </p:nvSpPr>
          <p:spPr>
            <a:xfrm rot="18280790">
              <a:off x="3388164" y="3350404"/>
              <a:ext cx="1539830" cy="35507"/>
            </a:xfrm>
            <a:custGeom>
              <a:avLst/>
              <a:gdLst>
                <a:gd name="connsiteX0" fmla="*/ 0 w 1539830"/>
                <a:gd name="connsiteY0" fmla="*/ 17753 h 35507"/>
                <a:gd name="connsiteX1" fmla="*/ 1539830 w 1539830"/>
                <a:gd name="connsiteY1" fmla="*/ 17753 h 35507"/>
              </a:gdLst>
              <a:ahLst/>
              <a:cxnLst>
                <a:cxn ang="0">
                  <a:pos x="connsiteX0" y="connsiteY0"/>
                </a:cxn>
                <a:cxn ang="0">
                  <a:pos x="connsiteX1" y="connsiteY1"/>
                </a:cxn>
              </a:cxnLst>
              <a:rect l="l" t="t" r="r" b="b"/>
              <a:pathLst>
                <a:path w="1539830" h="35507">
                  <a:moveTo>
                    <a:pt x="0" y="17753"/>
                  </a:moveTo>
                  <a:lnTo>
                    <a:pt x="1539830" y="17753"/>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604597" tIns="-16853" rIns="604597" bIns="-16854" numCol="1" spcCol="1270" anchor="ctr" anchorCtr="0">
              <a:noAutofit/>
            </a:bodyPr>
            <a:lstStyle/>
            <a:p>
              <a:pPr algn="ctr" defTabSz="180578">
                <a:lnSpc>
                  <a:spcPct val="90000"/>
                </a:lnSpc>
                <a:spcBef>
                  <a:spcPct val="0"/>
                </a:spcBef>
                <a:spcAft>
                  <a:spcPct val="35000"/>
                </a:spcAft>
              </a:pPr>
              <a:endParaRPr lang="en-GB" sz="406">
                <a:solidFill>
                  <a:schemeClr val="tx1"/>
                </a:solidFill>
              </a:endParaRPr>
            </a:p>
          </p:txBody>
        </p:sp>
        <p:sp>
          <p:nvSpPr>
            <p:cNvPr id="9" name="Freeform: Shape 8">
              <a:extLst>
                <a:ext uri="{FF2B5EF4-FFF2-40B4-BE49-F238E27FC236}">
                  <a16:creationId xmlns:a16="http://schemas.microsoft.com/office/drawing/2014/main" id="{B98682B7-5ABC-4443-AF1B-E2FCCCDB26D6}"/>
                </a:ext>
              </a:extLst>
            </p:cNvPr>
            <p:cNvSpPr/>
            <p:nvPr/>
          </p:nvSpPr>
          <p:spPr>
            <a:xfrm>
              <a:off x="4596154" y="2200564"/>
              <a:ext cx="2137833" cy="1068916"/>
            </a:xfrm>
            <a:custGeom>
              <a:avLst/>
              <a:gdLst>
                <a:gd name="connsiteX0" fmla="*/ 0 w 2137833"/>
                <a:gd name="connsiteY0" fmla="*/ 106892 h 1068916"/>
                <a:gd name="connsiteX1" fmla="*/ 106892 w 2137833"/>
                <a:gd name="connsiteY1" fmla="*/ 0 h 1068916"/>
                <a:gd name="connsiteX2" fmla="*/ 2030941 w 2137833"/>
                <a:gd name="connsiteY2" fmla="*/ 0 h 1068916"/>
                <a:gd name="connsiteX3" fmla="*/ 2137833 w 2137833"/>
                <a:gd name="connsiteY3" fmla="*/ 106892 h 1068916"/>
                <a:gd name="connsiteX4" fmla="*/ 2137833 w 2137833"/>
                <a:gd name="connsiteY4" fmla="*/ 962024 h 1068916"/>
                <a:gd name="connsiteX5" fmla="*/ 2030941 w 2137833"/>
                <a:gd name="connsiteY5" fmla="*/ 1068916 h 1068916"/>
                <a:gd name="connsiteX6" fmla="*/ 106892 w 2137833"/>
                <a:gd name="connsiteY6" fmla="*/ 1068916 h 1068916"/>
                <a:gd name="connsiteX7" fmla="*/ 0 w 2137833"/>
                <a:gd name="connsiteY7" fmla="*/ 962024 h 1068916"/>
                <a:gd name="connsiteX8" fmla="*/ 0 w 2137833"/>
                <a:gd name="connsiteY8" fmla="*/ 106892 h 1068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7833" h="1068916">
                  <a:moveTo>
                    <a:pt x="0" y="106892"/>
                  </a:moveTo>
                  <a:cubicBezTo>
                    <a:pt x="0" y="47857"/>
                    <a:pt x="47857" y="0"/>
                    <a:pt x="106892" y="0"/>
                  </a:cubicBezTo>
                  <a:lnTo>
                    <a:pt x="2030941" y="0"/>
                  </a:lnTo>
                  <a:cubicBezTo>
                    <a:pt x="2089976" y="0"/>
                    <a:pt x="2137833" y="47857"/>
                    <a:pt x="2137833" y="106892"/>
                  </a:cubicBezTo>
                  <a:lnTo>
                    <a:pt x="2137833" y="962024"/>
                  </a:lnTo>
                  <a:cubicBezTo>
                    <a:pt x="2137833" y="1021059"/>
                    <a:pt x="2089976" y="1068916"/>
                    <a:pt x="2030941" y="1068916"/>
                  </a:cubicBezTo>
                  <a:lnTo>
                    <a:pt x="106892" y="1068916"/>
                  </a:lnTo>
                  <a:cubicBezTo>
                    <a:pt x="47857" y="1068916"/>
                    <a:pt x="0" y="1021059"/>
                    <a:pt x="0" y="962024"/>
                  </a:cubicBezTo>
                  <a:lnTo>
                    <a:pt x="0" y="10689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756" tIns="35756" rIns="35756" bIns="35756" numCol="1" spcCol="1270" anchor="ctr" anchorCtr="0">
              <a:noAutofit/>
            </a:bodyPr>
            <a:lstStyle/>
            <a:p>
              <a:pPr algn="ctr" defTabSz="722313">
                <a:lnSpc>
                  <a:spcPct val="90000"/>
                </a:lnSpc>
                <a:spcBef>
                  <a:spcPct val="0"/>
                </a:spcBef>
                <a:spcAft>
                  <a:spcPct val="35000"/>
                </a:spcAft>
              </a:pPr>
              <a:r>
                <a:rPr lang="en-GB" sz="1625" dirty="0">
                  <a:solidFill>
                    <a:schemeClr val="tx1"/>
                  </a:solidFill>
                </a:rPr>
                <a:t>NIHR or NHS Research Scotland central feasibility</a:t>
              </a:r>
            </a:p>
          </p:txBody>
        </p:sp>
        <p:sp>
          <p:nvSpPr>
            <p:cNvPr id="10" name="Freeform: Shape 9">
              <a:extLst>
                <a:ext uri="{FF2B5EF4-FFF2-40B4-BE49-F238E27FC236}">
                  <a16:creationId xmlns:a16="http://schemas.microsoft.com/office/drawing/2014/main" id="{EC542989-A9AD-41A9-8437-7D95E1A349D3}"/>
                </a:ext>
              </a:extLst>
            </p:cNvPr>
            <p:cNvSpPr/>
            <p:nvPr/>
          </p:nvSpPr>
          <p:spPr>
            <a:xfrm>
              <a:off x="7547091" y="2190056"/>
              <a:ext cx="2137833" cy="1068916"/>
            </a:xfrm>
            <a:custGeom>
              <a:avLst/>
              <a:gdLst>
                <a:gd name="connsiteX0" fmla="*/ 0 w 2137833"/>
                <a:gd name="connsiteY0" fmla="*/ 106892 h 1068916"/>
                <a:gd name="connsiteX1" fmla="*/ 106892 w 2137833"/>
                <a:gd name="connsiteY1" fmla="*/ 0 h 1068916"/>
                <a:gd name="connsiteX2" fmla="*/ 2030941 w 2137833"/>
                <a:gd name="connsiteY2" fmla="*/ 0 h 1068916"/>
                <a:gd name="connsiteX3" fmla="*/ 2137833 w 2137833"/>
                <a:gd name="connsiteY3" fmla="*/ 106892 h 1068916"/>
                <a:gd name="connsiteX4" fmla="*/ 2137833 w 2137833"/>
                <a:gd name="connsiteY4" fmla="*/ 962024 h 1068916"/>
                <a:gd name="connsiteX5" fmla="*/ 2030941 w 2137833"/>
                <a:gd name="connsiteY5" fmla="*/ 1068916 h 1068916"/>
                <a:gd name="connsiteX6" fmla="*/ 106892 w 2137833"/>
                <a:gd name="connsiteY6" fmla="*/ 1068916 h 1068916"/>
                <a:gd name="connsiteX7" fmla="*/ 0 w 2137833"/>
                <a:gd name="connsiteY7" fmla="*/ 962024 h 1068916"/>
                <a:gd name="connsiteX8" fmla="*/ 0 w 2137833"/>
                <a:gd name="connsiteY8" fmla="*/ 106892 h 1068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7833" h="1068916">
                  <a:moveTo>
                    <a:pt x="0" y="106892"/>
                  </a:moveTo>
                  <a:cubicBezTo>
                    <a:pt x="0" y="47857"/>
                    <a:pt x="47857" y="0"/>
                    <a:pt x="106892" y="0"/>
                  </a:cubicBezTo>
                  <a:lnTo>
                    <a:pt x="2030941" y="0"/>
                  </a:lnTo>
                  <a:cubicBezTo>
                    <a:pt x="2089976" y="0"/>
                    <a:pt x="2137833" y="47857"/>
                    <a:pt x="2137833" y="106892"/>
                  </a:cubicBezTo>
                  <a:lnTo>
                    <a:pt x="2137833" y="962024"/>
                  </a:lnTo>
                  <a:cubicBezTo>
                    <a:pt x="2137833" y="1021059"/>
                    <a:pt x="2089976" y="1068916"/>
                    <a:pt x="2030941" y="1068916"/>
                  </a:cubicBezTo>
                  <a:lnTo>
                    <a:pt x="106892" y="1068916"/>
                  </a:lnTo>
                  <a:cubicBezTo>
                    <a:pt x="47857" y="1068916"/>
                    <a:pt x="0" y="1021059"/>
                    <a:pt x="0" y="962024"/>
                  </a:cubicBezTo>
                  <a:lnTo>
                    <a:pt x="0" y="10689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756" tIns="35756" rIns="35756" bIns="35756" numCol="1" spcCol="1270" anchor="ctr" anchorCtr="0">
              <a:noAutofit/>
            </a:bodyPr>
            <a:lstStyle/>
            <a:p>
              <a:pPr algn="ctr" defTabSz="722313">
                <a:lnSpc>
                  <a:spcPct val="90000"/>
                </a:lnSpc>
                <a:spcBef>
                  <a:spcPct val="0"/>
                </a:spcBef>
                <a:spcAft>
                  <a:spcPct val="35000"/>
                </a:spcAft>
              </a:pPr>
              <a:r>
                <a:rPr lang="en-GB" sz="1625" dirty="0">
                  <a:solidFill>
                    <a:schemeClr val="tx1"/>
                  </a:solidFill>
                </a:rPr>
                <a:t>R&amp;D Departments</a:t>
              </a:r>
            </a:p>
          </p:txBody>
        </p:sp>
        <p:sp>
          <p:nvSpPr>
            <p:cNvPr id="11" name="Freeform: Shape 10">
              <a:extLst>
                <a:ext uri="{FF2B5EF4-FFF2-40B4-BE49-F238E27FC236}">
                  <a16:creationId xmlns:a16="http://schemas.microsoft.com/office/drawing/2014/main" id="{4819E03B-F05E-4522-88B3-A1146419FD2A}"/>
                </a:ext>
              </a:extLst>
            </p:cNvPr>
            <p:cNvSpPr/>
            <p:nvPr/>
          </p:nvSpPr>
          <p:spPr>
            <a:xfrm rot="3223215">
              <a:off x="3428628" y="4558867"/>
              <a:ext cx="1427370" cy="35507"/>
            </a:xfrm>
            <a:custGeom>
              <a:avLst/>
              <a:gdLst>
                <a:gd name="connsiteX0" fmla="*/ 0 w 1427370"/>
                <a:gd name="connsiteY0" fmla="*/ 17753 h 35507"/>
                <a:gd name="connsiteX1" fmla="*/ 1427370 w 1427370"/>
                <a:gd name="connsiteY1" fmla="*/ 17753 h 35507"/>
              </a:gdLst>
              <a:ahLst/>
              <a:cxnLst>
                <a:cxn ang="0">
                  <a:pos x="connsiteX0" y="connsiteY0"/>
                </a:cxn>
                <a:cxn ang="0">
                  <a:pos x="connsiteX1" y="connsiteY1"/>
                </a:cxn>
              </a:cxnLst>
              <a:rect l="l" t="t" r="r" b="b"/>
              <a:pathLst>
                <a:path w="1427370" h="35507">
                  <a:moveTo>
                    <a:pt x="0" y="17753"/>
                  </a:moveTo>
                  <a:lnTo>
                    <a:pt x="1427370" y="17753"/>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561195" tIns="-14569" rIns="561194" bIns="-14569" numCol="1" spcCol="1270" anchor="ctr" anchorCtr="0">
              <a:noAutofit/>
            </a:bodyPr>
            <a:lstStyle/>
            <a:p>
              <a:pPr algn="ctr" defTabSz="180578">
                <a:lnSpc>
                  <a:spcPct val="90000"/>
                </a:lnSpc>
                <a:spcBef>
                  <a:spcPct val="0"/>
                </a:spcBef>
                <a:spcAft>
                  <a:spcPct val="35000"/>
                </a:spcAft>
              </a:pPr>
              <a:endParaRPr lang="en-GB" sz="406">
                <a:solidFill>
                  <a:schemeClr val="tx1"/>
                </a:solidFill>
              </a:endParaRPr>
            </a:p>
          </p:txBody>
        </p:sp>
        <p:sp>
          <p:nvSpPr>
            <p:cNvPr id="12" name="Freeform: Shape 11">
              <a:extLst>
                <a:ext uri="{FF2B5EF4-FFF2-40B4-BE49-F238E27FC236}">
                  <a16:creationId xmlns:a16="http://schemas.microsoft.com/office/drawing/2014/main" id="{F11CAB1B-EC55-4FE3-ADBB-3C5C901E1896}"/>
                </a:ext>
              </a:extLst>
            </p:cNvPr>
            <p:cNvSpPr/>
            <p:nvPr/>
          </p:nvSpPr>
          <p:spPr>
            <a:xfrm>
              <a:off x="4564621" y="4617491"/>
              <a:ext cx="2137833" cy="1068916"/>
            </a:xfrm>
            <a:custGeom>
              <a:avLst/>
              <a:gdLst>
                <a:gd name="connsiteX0" fmla="*/ 0 w 2137833"/>
                <a:gd name="connsiteY0" fmla="*/ 106892 h 1068916"/>
                <a:gd name="connsiteX1" fmla="*/ 106892 w 2137833"/>
                <a:gd name="connsiteY1" fmla="*/ 0 h 1068916"/>
                <a:gd name="connsiteX2" fmla="*/ 2030941 w 2137833"/>
                <a:gd name="connsiteY2" fmla="*/ 0 h 1068916"/>
                <a:gd name="connsiteX3" fmla="*/ 2137833 w 2137833"/>
                <a:gd name="connsiteY3" fmla="*/ 106892 h 1068916"/>
                <a:gd name="connsiteX4" fmla="*/ 2137833 w 2137833"/>
                <a:gd name="connsiteY4" fmla="*/ 962024 h 1068916"/>
                <a:gd name="connsiteX5" fmla="*/ 2030941 w 2137833"/>
                <a:gd name="connsiteY5" fmla="*/ 1068916 h 1068916"/>
                <a:gd name="connsiteX6" fmla="*/ 106892 w 2137833"/>
                <a:gd name="connsiteY6" fmla="*/ 1068916 h 1068916"/>
                <a:gd name="connsiteX7" fmla="*/ 0 w 2137833"/>
                <a:gd name="connsiteY7" fmla="*/ 962024 h 1068916"/>
                <a:gd name="connsiteX8" fmla="*/ 0 w 2137833"/>
                <a:gd name="connsiteY8" fmla="*/ 106892 h 1068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7833" h="1068916">
                  <a:moveTo>
                    <a:pt x="0" y="106892"/>
                  </a:moveTo>
                  <a:cubicBezTo>
                    <a:pt x="0" y="47857"/>
                    <a:pt x="47857" y="0"/>
                    <a:pt x="106892" y="0"/>
                  </a:cubicBezTo>
                  <a:lnTo>
                    <a:pt x="2030941" y="0"/>
                  </a:lnTo>
                  <a:cubicBezTo>
                    <a:pt x="2089976" y="0"/>
                    <a:pt x="2137833" y="47857"/>
                    <a:pt x="2137833" y="106892"/>
                  </a:cubicBezTo>
                  <a:lnTo>
                    <a:pt x="2137833" y="962024"/>
                  </a:lnTo>
                  <a:cubicBezTo>
                    <a:pt x="2137833" y="1021059"/>
                    <a:pt x="2089976" y="1068916"/>
                    <a:pt x="2030941" y="1068916"/>
                  </a:cubicBezTo>
                  <a:lnTo>
                    <a:pt x="106892" y="1068916"/>
                  </a:lnTo>
                  <a:cubicBezTo>
                    <a:pt x="47857" y="1068916"/>
                    <a:pt x="0" y="1021059"/>
                    <a:pt x="0" y="962024"/>
                  </a:cubicBezTo>
                  <a:lnTo>
                    <a:pt x="0" y="10689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756" tIns="35756" rIns="35756" bIns="35756" numCol="1" spcCol="1270" anchor="ctr" anchorCtr="0">
              <a:noAutofit/>
            </a:bodyPr>
            <a:lstStyle/>
            <a:p>
              <a:pPr algn="ctr" defTabSz="722313">
                <a:lnSpc>
                  <a:spcPct val="90000"/>
                </a:lnSpc>
                <a:spcBef>
                  <a:spcPct val="0"/>
                </a:spcBef>
                <a:spcAft>
                  <a:spcPct val="35000"/>
                </a:spcAft>
              </a:pPr>
              <a:r>
                <a:rPr lang="en-GB" sz="1625" dirty="0">
                  <a:solidFill>
                    <a:schemeClr val="tx1"/>
                  </a:solidFill>
                </a:rPr>
                <a:t>Research Network</a:t>
              </a:r>
            </a:p>
          </p:txBody>
        </p:sp>
        <p:sp>
          <p:nvSpPr>
            <p:cNvPr id="13" name="Freeform: Shape 12">
              <a:extLst>
                <a:ext uri="{FF2B5EF4-FFF2-40B4-BE49-F238E27FC236}">
                  <a16:creationId xmlns:a16="http://schemas.microsoft.com/office/drawing/2014/main" id="{2E92641D-B9B0-448E-980A-2B4BA0B3F01B}"/>
                </a:ext>
              </a:extLst>
            </p:cNvPr>
            <p:cNvSpPr/>
            <p:nvPr/>
          </p:nvSpPr>
          <p:spPr>
            <a:xfrm>
              <a:off x="7561382" y="4589812"/>
              <a:ext cx="2137833" cy="1068916"/>
            </a:xfrm>
            <a:custGeom>
              <a:avLst/>
              <a:gdLst>
                <a:gd name="connsiteX0" fmla="*/ 0 w 2137833"/>
                <a:gd name="connsiteY0" fmla="*/ 106892 h 1068916"/>
                <a:gd name="connsiteX1" fmla="*/ 106892 w 2137833"/>
                <a:gd name="connsiteY1" fmla="*/ 0 h 1068916"/>
                <a:gd name="connsiteX2" fmla="*/ 2030941 w 2137833"/>
                <a:gd name="connsiteY2" fmla="*/ 0 h 1068916"/>
                <a:gd name="connsiteX3" fmla="*/ 2137833 w 2137833"/>
                <a:gd name="connsiteY3" fmla="*/ 106892 h 1068916"/>
                <a:gd name="connsiteX4" fmla="*/ 2137833 w 2137833"/>
                <a:gd name="connsiteY4" fmla="*/ 962024 h 1068916"/>
                <a:gd name="connsiteX5" fmla="*/ 2030941 w 2137833"/>
                <a:gd name="connsiteY5" fmla="*/ 1068916 h 1068916"/>
                <a:gd name="connsiteX6" fmla="*/ 106892 w 2137833"/>
                <a:gd name="connsiteY6" fmla="*/ 1068916 h 1068916"/>
                <a:gd name="connsiteX7" fmla="*/ 0 w 2137833"/>
                <a:gd name="connsiteY7" fmla="*/ 962024 h 1068916"/>
                <a:gd name="connsiteX8" fmla="*/ 0 w 2137833"/>
                <a:gd name="connsiteY8" fmla="*/ 106892 h 1068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37833" h="1068916">
                  <a:moveTo>
                    <a:pt x="0" y="106892"/>
                  </a:moveTo>
                  <a:cubicBezTo>
                    <a:pt x="0" y="47857"/>
                    <a:pt x="47857" y="0"/>
                    <a:pt x="106892" y="0"/>
                  </a:cubicBezTo>
                  <a:lnTo>
                    <a:pt x="2030941" y="0"/>
                  </a:lnTo>
                  <a:cubicBezTo>
                    <a:pt x="2089976" y="0"/>
                    <a:pt x="2137833" y="47857"/>
                    <a:pt x="2137833" y="106892"/>
                  </a:cubicBezTo>
                  <a:lnTo>
                    <a:pt x="2137833" y="962024"/>
                  </a:lnTo>
                  <a:cubicBezTo>
                    <a:pt x="2137833" y="1021059"/>
                    <a:pt x="2089976" y="1068916"/>
                    <a:pt x="2030941" y="1068916"/>
                  </a:cubicBezTo>
                  <a:lnTo>
                    <a:pt x="106892" y="1068916"/>
                  </a:lnTo>
                  <a:cubicBezTo>
                    <a:pt x="47857" y="1068916"/>
                    <a:pt x="0" y="1021059"/>
                    <a:pt x="0" y="962024"/>
                  </a:cubicBezTo>
                  <a:lnTo>
                    <a:pt x="0" y="106892"/>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756" tIns="35756" rIns="35756" bIns="35756" numCol="1" spcCol="1270" anchor="ctr" anchorCtr="0">
              <a:noAutofit/>
            </a:bodyPr>
            <a:lstStyle/>
            <a:p>
              <a:pPr algn="ctr" defTabSz="722313">
                <a:lnSpc>
                  <a:spcPct val="90000"/>
                </a:lnSpc>
                <a:spcBef>
                  <a:spcPct val="0"/>
                </a:spcBef>
                <a:spcAft>
                  <a:spcPct val="35000"/>
                </a:spcAft>
              </a:pPr>
              <a:r>
                <a:rPr lang="en-GB" sz="1625" dirty="0">
                  <a:solidFill>
                    <a:schemeClr val="tx1"/>
                  </a:solidFill>
                </a:rPr>
                <a:t>Research teams who may have an interest</a:t>
              </a:r>
            </a:p>
          </p:txBody>
        </p:sp>
      </p:grpSp>
      <p:cxnSp>
        <p:nvCxnSpPr>
          <p:cNvPr id="14" name="Straight Connector 13">
            <a:extLst>
              <a:ext uri="{FF2B5EF4-FFF2-40B4-BE49-F238E27FC236}">
                <a16:creationId xmlns:a16="http://schemas.microsoft.com/office/drawing/2014/main" id="{93657A82-C624-468A-BBCD-F8A4DE293104}"/>
              </a:ext>
            </a:extLst>
          </p:cNvPr>
          <p:cNvCxnSpPr>
            <a:cxnSpLocks/>
            <a:stCxn id="12" idx="2"/>
            <a:endCxn id="10" idx="6"/>
          </p:cNvCxnSpPr>
          <p:nvPr/>
        </p:nvCxnSpPr>
        <p:spPr>
          <a:xfrm flipV="1">
            <a:off x="8355866" y="2388039"/>
            <a:ext cx="859967" cy="1103797"/>
          </a:xfrm>
          <a:prstGeom prst="line">
            <a:avLst/>
          </a:prstGeom>
        </p:spPr>
        <p:style>
          <a:lnRef idx="1">
            <a:schemeClr val="accent1"/>
          </a:lnRef>
          <a:fillRef idx="0">
            <a:schemeClr val="accent1"/>
          </a:fillRef>
          <a:effectRef idx="0">
            <a:schemeClr val="accent1"/>
          </a:effectRef>
          <a:fontRef idx="minor">
            <a:schemeClr val="tx1"/>
          </a:fontRef>
        </p:style>
      </p:cxnSp>
      <p:pic>
        <p:nvPicPr>
          <p:cNvPr id="15" name="Graphic 14" descr="Group of men with solid fill">
            <a:extLst>
              <a:ext uri="{FF2B5EF4-FFF2-40B4-BE49-F238E27FC236}">
                <a16:creationId xmlns:a16="http://schemas.microsoft.com/office/drawing/2014/main" id="{86B401C3-C409-4852-9B2B-5BA93DD711EE}"/>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045595" y="3500761"/>
            <a:ext cx="742950" cy="742950"/>
          </a:xfrm>
          <a:prstGeom prst="rect">
            <a:avLst/>
          </a:prstGeom>
        </p:spPr>
      </p:pic>
      <p:pic>
        <p:nvPicPr>
          <p:cNvPr id="16" name="Graphic 15" descr="Group of men with solid fill">
            <a:extLst>
              <a:ext uri="{FF2B5EF4-FFF2-40B4-BE49-F238E27FC236}">
                <a16:creationId xmlns:a16="http://schemas.microsoft.com/office/drawing/2014/main" id="{985B42C6-EA8C-40A9-87A8-CD8C55C14861}"/>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045595" y="1496725"/>
            <a:ext cx="742950" cy="742950"/>
          </a:xfrm>
          <a:prstGeom prst="rect">
            <a:avLst/>
          </a:prstGeom>
        </p:spPr>
      </p:pic>
      <p:pic>
        <p:nvPicPr>
          <p:cNvPr id="17" name="Graphic 16" descr="Group of men with solid fill">
            <a:extLst>
              <a:ext uri="{FF2B5EF4-FFF2-40B4-BE49-F238E27FC236}">
                <a16:creationId xmlns:a16="http://schemas.microsoft.com/office/drawing/2014/main" id="{CBED479F-AD9A-4417-939D-D9A30B6C7DF6}"/>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898583" y="1548656"/>
            <a:ext cx="742950" cy="742950"/>
          </a:xfrm>
          <a:prstGeom prst="rect">
            <a:avLst/>
          </a:prstGeom>
        </p:spPr>
      </p:pic>
      <p:pic>
        <p:nvPicPr>
          <p:cNvPr id="18" name="Graphic 17" descr="Group of men with solid fill">
            <a:extLst>
              <a:ext uri="{FF2B5EF4-FFF2-40B4-BE49-F238E27FC236}">
                <a16:creationId xmlns:a16="http://schemas.microsoft.com/office/drawing/2014/main" id="{E5219F86-9BD9-4DA0-9DC1-464C7FAB9250}"/>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94762" y="3586021"/>
            <a:ext cx="742950" cy="742950"/>
          </a:xfrm>
          <a:prstGeom prst="rect">
            <a:avLst/>
          </a:prstGeom>
        </p:spPr>
      </p:pic>
      <p:pic>
        <p:nvPicPr>
          <p:cNvPr id="19" name="Graphic 18" descr="Group of men with solid fill">
            <a:extLst>
              <a:ext uri="{FF2B5EF4-FFF2-40B4-BE49-F238E27FC236}">
                <a16:creationId xmlns:a16="http://schemas.microsoft.com/office/drawing/2014/main" id="{3BEE17AB-DAE7-4823-93AA-B6B133922D22}"/>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23021" y="4372101"/>
            <a:ext cx="742950" cy="742950"/>
          </a:xfrm>
          <a:prstGeom prst="rect">
            <a:avLst/>
          </a:prstGeom>
        </p:spPr>
      </p:pic>
      <p:pic>
        <p:nvPicPr>
          <p:cNvPr id="20" name="Graphic 19" descr="Group of men with solid fill">
            <a:extLst>
              <a:ext uri="{FF2B5EF4-FFF2-40B4-BE49-F238E27FC236}">
                <a16:creationId xmlns:a16="http://schemas.microsoft.com/office/drawing/2014/main" id="{33DF5E05-A2B5-4428-86CD-8FC9B73CB87A}"/>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045595" y="4337839"/>
            <a:ext cx="742950" cy="742950"/>
          </a:xfrm>
          <a:prstGeom prst="rect">
            <a:avLst/>
          </a:prstGeom>
        </p:spPr>
      </p:pic>
      <p:pic>
        <p:nvPicPr>
          <p:cNvPr id="21" name="Graphic 20" descr="Group of men with solid fill">
            <a:extLst>
              <a:ext uri="{FF2B5EF4-FFF2-40B4-BE49-F238E27FC236}">
                <a16:creationId xmlns:a16="http://schemas.microsoft.com/office/drawing/2014/main" id="{EC6A9AEE-45BE-4634-8F5A-45B34F376D18}"/>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15831" y="4372101"/>
            <a:ext cx="742950" cy="742950"/>
          </a:xfrm>
          <a:prstGeom prst="rect">
            <a:avLst/>
          </a:prstGeom>
        </p:spPr>
      </p:pic>
      <p:pic>
        <p:nvPicPr>
          <p:cNvPr id="22" name="Graphic 21" descr="Group of men with solid fill">
            <a:extLst>
              <a:ext uri="{FF2B5EF4-FFF2-40B4-BE49-F238E27FC236}">
                <a16:creationId xmlns:a16="http://schemas.microsoft.com/office/drawing/2014/main" id="{D6C2156D-A0FA-4651-A8B7-630F37B3C0E0}"/>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85021" y="2596550"/>
            <a:ext cx="742950" cy="742950"/>
          </a:xfrm>
          <a:prstGeom prst="rect">
            <a:avLst/>
          </a:prstGeom>
        </p:spPr>
      </p:pic>
      <p:sp>
        <p:nvSpPr>
          <p:cNvPr id="23" name="Oval 22">
            <a:extLst>
              <a:ext uri="{FF2B5EF4-FFF2-40B4-BE49-F238E27FC236}">
                <a16:creationId xmlns:a16="http://schemas.microsoft.com/office/drawing/2014/main" id="{AC9B2CF4-1745-49EB-97BA-CBA2393A28AF}"/>
              </a:ext>
            </a:extLst>
          </p:cNvPr>
          <p:cNvSpPr/>
          <p:nvPr/>
        </p:nvSpPr>
        <p:spPr>
          <a:xfrm>
            <a:off x="3652290" y="4842665"/>
            <a:ext cx="2142472"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INNOVATION</a:t>
            </a:r>
          </a:p>
          <a:p>
            <a:pPr algn="ctr"/>
            <a:r>
              <a:rPr lang="en-GB" dirty="0">
                <a:solidFill>
                  <a:schemeClr val="tx1"/>
                </a:solidFill>
              </a:rPr>
              <a:t>(SDTIG)</a:t>
            </a:r>
          </a:p>
        </p:txBody>
      </p:sp>
      <p:cxnSp>
        <p:nvCxnSpPr>
          <p:cNvPr id="24" name="Straight Connector 23">
            <a:extLst>
              <a:ext uri="{FF2B5EF4-FFF2-40B4-BE49-F238E27FC236}">
                <a16:creationId xmlns:a16="http://schemas.microsoft.com/office/drawing/2014/main" id="{8B828413-1F84-4DAF-923C-E1BB25C2349A}"/>
              </a:ext>
            </a:extLst>
          </p:cNvPr>
          <p:cNvCxnSpPr>
            <a:cxnSpLocks/>
            <a:endCxn id="12" idx="6"/>
          </p:cNvCxnSpPr>
          <p:nvPr/>
        </p:nvCxnSpPr>
        <p:spPr>
          <a:xfrm flipV="1">
            <a:off x="5794763" y="4360330"/>
            <a:ext cx="997813" cy="900883"/>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5BFF92B-BB48-470C-8657-B4B108CE6D54}"/>
              </a:ext>
            </a:extLst>
          </p:cNvPr>
          <p:cNvCxnSpPr>
            <a:endCxn id="23" idx="0"/>
          </p:cNvCxnSpPr>
          <p:nvPr/>
        </p:nvCxnSpPr>
        <p:spPr>
          <a:xfrm flipH="1">
            <a:off x="4723526" y="3425421"/>
            <a:ext cx="300364" cy="1417244"/>
          </a:xfrm>
          <a:prstGeom prst="line">
            <a:avLst/>
          </a:prstGeom>
        </p:spPr>
        <p:style>
          <a:lnRef idx="1">
            <a:schemeClr val="accent1"/>
          </a:lnRef>
          <a:fillRef idx="0">
            <a:schemeClr val="accent1"/>
          </a:fillRef>
          <a:effectRef idx="0">
            <a:schemeClr val="accent1"/>
          </a:effectRef>
          <a:fontRef idx="minor">
            <a:schemeClr val="tx1"/>
          </a:fontRef>
        </p:style>
      </p:cxnSp>
      <p:pic>
        <p:nvPicPr>
          <p:cNvPr id="26" name="Graphic 25" descr="Group of men with solid fill">
            <a:extLst>
              <a:ext uri="{FF2B5EF4-FFF2-40B4-BE49-F238E27FC236}">
                <a16:creationId xmlns:a16="http://schemas.microsoft.com/office/drawing/2014/main" id="{9B90EA90-5607-42C5-A0F1-5AE560EB9CDA}"/>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922193" y="5157053"/>
            <a:ext cx="742950" cy="742950"/>
          </a:xfrm>
          <a:prstGeom prst="rect">
            <a:avLst/>
          </a:prstGeom>
        </p:spPr>
      </p:pic>
      <p:sp>
        <p:nvSpPr>
          <p:cNvPr id="27" name="Slide Number Placeholder 5">
            <a:extLst>
              <a:ext uri="{FF2B5EF4-FFF2-40B4-BE49-F238E27FC236}">
                <a16:creationId xmlns:a16="http://schemas.microsoft.com/office/drawing/2014/main" id="{597652EB-2796-407C-8CC1-FE385DB9BED7}"/>
              </a:ext>
            </a:extLst>
          </p:cNvPr>
          <p:cNvSpPr txBox="1">
            <a:spLocks/>
          </p:cNvSpPr>
          <p:nvPr/>
        </p:nvSpPr>
        <p:spPr>
          <a:xfrm>
            <a:off x="9448800" y="597017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31</a:t>
            </a:fld>
            <a:endParaRPr lang="en-GB" dirty="0"/>
          </a:p>
        </p:txBody>
      </p:sp>
    </p:spTree>
    <p:extLst>
      <p:ext uri="{BB962C8B-B14F-4D97-AF65-F5344CB8AC3E}">
        <p14:creationId xmlns:p14="http://schemas.microsoft.com/office/powerpoint/2010/main" val="18892442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1313293-F878-48FF-AFA5-7B460091F7F3}"/>
              </a:ext>
            </a:extLst>
          </p:cNvPr>
          <p:cNvSpPr>
            <a:spLocks noGrp="1"/>
          </p:cNvSpPr>
          <p:nvPr>
            <p:ph type="title"/>
          </p:nvPr>
        </p:nvSpPr>
        <p:spPr>
          <a:xfrm>
            <a:off x="944016" y="874324"/>
            <a:ext cx="8159344" cy="1320236"/>
          </a:xfrm>
          <a:solidFill>
            <a:schemeClr val="accent6">
              <a:lumMod val="20000"/>
              <a:lumOff val="80000"/>
            </a:schemeClr>
          </a:solidFill>
        </p:spPr>
        <p:txBody>
          <a:bodyPr>
            <a:normAutofit/>
          </a:bodyPr>
          <a:lstStyle/>
          <a:p>
            <a:r>
              <a:rPr lang="en-GB" b="1" dirty="0"/>
              <a:t>Connecting to patients:</a:t>
            </a:r>
            <a:br>
              <a:rPr lang="en-GB" b="1" dirty="0"/>
            </a:br>
            <a:r>
              <a:rPr lang="en-GB" b="1" dirty="0"/>
              <a:t>“take part in research” </a:t>
            </a:r>
          </a:p>
        </p:txBody>
      </p:sp>
      <p:pic>
        <p:nvPicPr>
          <p:cNvPr id="5" name="Picture 4">
            <a:extLst>
              <a:ext uri="{FF2B5EF4-FFF2-40B4-BE49-F238E27FC236}">
                <a16:creationId xmlns:a16="http://schemas.microsoft.com/office/drawing/2014/main" id="{24D9D3E1-AF92-4DE9-B89F-714E74A49168}"/>
              </a:ext>
            </a:extLst>
          </p:cNvPr>
          <p:cNvPicPr>
            <a:picLocks noChangeAspect="1"/>
          </p:cNvPicPr>
          <p:nvPr/>
        </p:nvPicPr>
        <p:blipFill>
          <a:blip r:embed="rId2"/>
          <a:stretch>
            <a:fillRect/>
          </a:stretch>
        </p:blipFill>
        <p:spPr>
          <a:xfrm>
            <a:off x="944016" y="2442574"/>
            <a:ext cx="5175288" cy="3613194"/>
          </a:xfrm>
          <a:prstGeom prst="rect">
            <a:avLst/>
          </a:prstGeom>
          <a:ln>
            <a:solidFill>
              <a:schemeClr val="tx1"/>
            </a:solidFill>
          </a:ln>
        </p:spPr>
      </p:pic>
      <p:sp>
        <p:nvSpPr>
          <p:cNvPr id="6" name="Rectangle 5">
            <a:extLst>
              <a:ext uri="{FF2B5EF4-FFF2-40B4-BE49-F238E27FC236}">
                <a16:creationId xmlns:a16="http://schemas.microsoft.com/office/drawing/2014/main" id="{159F3105-CE5E-4F4B-9877-E0455AA0EA45}"/>
              </a:ext>
            </a:extLst>
          </p:cNvPr>
          <p:cNvSpPr/>
          <p:nvPr/>
        </p:nvSpPr>
        <p:spPr>
          <a:xfrm>
            <a:off x="6339208" y="3429000"/>
            <a:ext cx="4805082" cy="1077218"/>
          </a:xfrm>
          <a:prstGeom prst="rect">
            <a:avLst/>
          </a:prstGeom>
          <a:solidFill>
            <a:srgbClr val="002060"/>
          </a:solidFill>
        </p:spPr>
        <p:txBody>
          <a:bodyPr wrap="square">
            <a:spAutoFit/>
          </a:bodyPr>
          <a:lstStyle/>
          <a:p>
            <a:r>
              <a:rPr lang="en-GB" sz="3200" dirty="0">
                <a:solidFill>
                  <a:schemeClr val="bg1"/>
                </a:solidFill>
              </a:rPr>
              <a:t>Permission to contact </a:t>
            </a:r>
            <a:br>
              <a:rPr lang="en-GB" sz="3200" dirty="0">
                <a:solidFill>
                  <a:schemeClr val="bg1"/>
                </a:solidFill>
              </a:rPr>
            </a:br>
            <a:r>
              <a:rPr lang="en-GB" sz="3200" dirty="0">
                <a:solidFill>
                  <a:schemeClr val="bg1"/>
                </a:solidFill>
              </a:rPr>
              <a:t>Diabetes research registry</a:t>
            </a:r>
          </a:p>
        </p:txBody>
      </p:sp>
      <p:sp>
        <p:nvSpPr>
          <p:cNvPr id="7" name="Slide Number Placeholder 5">
            <a:extLst>
              <a:ext uri="{FF2B5EF4-FFF2-40B4-BE49-F238E27FC236}">
                <a16:creationId xmlns:a16="http://schemas.microsoft.com/office/drawing/2014/main" id="{0E7ADA86-8B4F-4306-8C92-68485E411362}"/>
              </a:ext>
            </a:extLst>
          </p:cNvPr>
          <p:cNvSpPr txBox="1">
            <a:spLocks/>
          </p:cNvSpPr>
          <p:nvPr/>
        </p:nvSpPr>
        <p:spPr>
          <a:xfrm>
            <a:off x="9448800" y="597017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32</a:t>
            </a:fld>
            <a:endParaRPr lang="en-GB" dirty="0"/>
          </a:p>
        </p:txBody>
      </p:sp>
    </p:spTree>
    <p:extLst>
      <p:ext uri="{BB962C8B-B14F-4D97-AF65-F5344CB8AC3E}">
        <p14:creationId xmlns:p14="http://schemas.microsoft.com/office/powerpoint/2010/main" val="38389832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B088D26-0A0C-4F30-8EE4-B51044112700}"/>
              </a:ext>
            </a:extLst>
          </p:cNvPr>
          <p:cNvSpPr>
            <a:spLocks noGrp="1"/>
          </p:cNvSpPr>
          <p:nvPr>
            <p:ph type="title"/>
          </p:nvPr>
        </p:nvSpPr>
        <p:spPr>
          <a:xfrm>
            <a:off x="324855" y="490525"/>
            <a:ext cx="7849791" cy="1325563"/>
          </a:xfrm>
          <a:solidFill>
            <a:schemeClr val="accent6">
              <a:lumMod val="20000"/>
              <a:lumOff val="80000"/>
            </a:schemeClr>
          </a:solidFill>
        </p:spPr>
        <p:txBody>
          <a:bodyPr>
            <a:normAutofit/>
          </a:bodyPr>
          <a:lstStyle/>
          <a:p>
            <a:r>
              <a:rPr lang="en-GB" sz="4000" b="1" dirty="0"/>
              <a:t>Features to support research are embedded in SCI Diabetes</a:t>
            </a:r>
          </a:p>
        </p:txBody>
      </p:sp>
      <p:graphicFrame>
        <p:nvGraphicFramePr>
          <p:cNvPr id="5" name="Content Placeholder 2">
            <a:extLst>
              <a:ext uri="{FF2B5EF4-FFF2-40B4-BE49-F238E27FC236}">
                <a16:creationId xmlns:a16="http://schemas.microsoft.com/office/drawing/2014/main" id="{2DE93CF0-BE19-4210-8F8A-C1ECF654CEE1}"/>
              </a:ext>
            </a:extLst>
          </p:cNvPr>
          <p:cNvGraphicFramePr>
            <a:graphicFrameLocks/>
          </p:cNvGraphicFramePr>
          <p:nvPr>
            <p:extLst>
              <p:ext uri="{D42A27DB-BD31-4B8C-83A1-F6EECF244321}">
                <p14:modId xmlns:p14="http://schemas.microsoft.com/office/powerpoint/2010/main" val="1834408968"/>
              </p:ext>
            </p:extLst>
          </p:nvPr>
        </p:nvGraphicFramePr>
        <p:xfrm>
          <a:off x="7964525" y="1455782"/>
          <a:ext cx="3603211" cy="30147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descr="A screenshot of a social media post&#10;&#10;Description automatically generated">
            <a:extLst>
              <a:ext uri="{FF2B5EF4-FFF2-40B4-BE49-F238E27FC236}">
                <a16:creationId xmlns:a16="http://schemas.microsoft.com/office/drawing/2014/main" id="{597DE31A-40D9-4CB0-AA43-22E49159A29F}"/>
              </a:ext>
            </a:extLst>
          </p:cNvPr>
          <p:cNvPicPr>
            <a:picLocks noChangeAspect="1"/>
          </p:cNvPicPr>
          <p:nvPr/>
        </p:nvPicPr>
        <p:blipFill rotWithShape="1">
          <a:blip r:embed="rId7"/>
          <a:srcRect l="1693" r="3341" b="-1"/>
          <a:stretch/>
        </p:blipFill>
        <p:spPr>
          <a:xfrm>
            <a:off x="624264" y="2206026"/>
            <a:ext cx="4242570" cy="2445948"/>
          </a:xfrm>
          <a:prstGeom prst="rect">
            <a:avLst/>
          </a:prstGeom>
        </p:spPr>
      </p:pic>
      <p:pic>
        <p:nvPicPr>
          <p:cNvPr id="7" name="Picture 6" descr="A screenshot of a computer&#10;&#10;Description automatically generated">
            <a:extLst>
              <a:ext uri="{FF2B5EF4-FFF2-40B4-BE49-F238E27FC236}">
                <a16:creationId xmlns:a16="http://schemas.microsoft.com/office/drawing/2014/main" id="{1F4BE58C-7546-4BCB-8DAB-1213FA7DAAC4}"/>
              </a:ext>
            </a:extLst>
          </p:cNvPr>
          <p:cNvPicPr>
            <a:picLocks noChangeAspect="1"/>
          </p:cNvPicPr>
          <p:nvPr/>
        </p:nvPicPr>
        <p:blipFill rotWithShape="1">
          <a:blip r:embed="rId8"/>
          <a:srcRect r="5034" b="-1"/>
          <a:stretch/>
        </p:blipFill>
        <p:spPr>
          <a:xfrm>
            <a:off x="3766790" y="4110198"/>
            <a:ext cx="4242570" cy="2445948"/>
          </a:xfrm>
          <a:prstGeom prst="rect">
            <a:avLst/>
          </a:prstGeom>
        </p:spPr>
      </p:pic>
      <p:sp>
        <p:nvSpPr>
          <p:cNvPr id="8" name="Slide Number Placeholder 5">
            <a:extLst>
              <a:ext uri="{FF2B5EF4-FFF2-40B4-BE49-F238E27FC236}">
                <a16:creationId xmlns:a16="http://schemas.microsoft.com/office/drawing/2014/main" id="{04C8EBCB-4DA4-4FD4-A47F-8D290696CFDE}"/>
              </a:ext>
            </a:extLst>
          </p:cNvPr>
          <p:cNvSpPr txBox="1">
            <a:spLocks/>
          </p:cNvSpPr>
          <p:nvPr/>
        </p:nvSpPr>
        <p:spPr>
          <a:xfrm>
            <a:off x="9448800" y="597017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33</a:t>
            </a:fld>
            <a:endParaRPr lang="en-GB" dirty="0"/>
          </a:p>
        </p:txBody>
      </p:sp>
    </p:spTree>
    <p:extLst>
      <p:ext uri="{BB962C8B-B14F-4D97-AF65-F5344CB8AC3E}">
        <p14:creationId xmlns:p14="http://schemas.microsoft.com/office/powerpoint/2010/main" val="10934850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F61990A-1424-46AA-8C77-DDE99821C850}"/>
              </a:ext>
            </a:extLst>
          </p:cNvPr>
          <p:cNvSpPr>
            <a:spLocks noGrp="1"/>
          </p:cNvSpPr>
          <p:nvPr>
            <p:ph type="title"/>
          </p:nvPr>
        </p:nvSpPr>
        <p:spPr>
          <a:xfrm>
            <a:off x="739194" y="701039"/>
            <a:ext cx="7356331" cy="1813579"/>
          </a:xfrm>
          <a:solidFill>
            <a:schemeClr val="accent6">
              <a:lumMod val="20000"/>
              <a:lumOff val="80000"/>
            </a:schemeClr>
          </a:solidFill>
        </p:spPr>
        <p:txBody>
          <a:bodyPr>
            <a:normAutofit fontScale="90000"/>
          </a:bodyPr>
          <a:lstStyle/>
          <a:p>
            <a:br>
              <a:rPr lang="en-GB" sz="4000" dirty="0"/>
            </a:br>
            <a:r>
              <a:rPr lang="en-GB" sz="4000" dirty="0"/>
              <a:t>Research or Service Evaluation: Using data to evaluate clinical care changes</a:t>
            </a:r>
            <a:br>
              <a:rPr lang="en-GB" sz="4000" dirty="0"/>
            </a:br>
            <a:endParaRPr lang="en-GB" sz="4000" b="1" dirty="0"/>
          </a:p>
        </p:txBody>
      </p:sp>
      <p:sp>
        <p:nvSpPr>
          <p:cNvPr id="5" name="TextBox 4">
            <a:extLst>
              <a:ext uri="{FF2B5EF4-FFF2-40B4-BE49-F238E27FC236}">
                <a16:creationId xmlns:a16="http://schemas.microsoft.com/office/drawing/2014/main" id="{BF1A5565-39A4-44E1-BE8A-85BA0CD48DDA}"/>
              </a:ext>
            </a:extLst>
          </p:cNvPr>
          <p:cNvSpPr txBox="1"/>
          <p:nvPr/>
        </p:nvSpPr>
        <p:spPr>
          <a:xfrm>
            <a:off x="823415" y="2982904"/>
            <a:ext cx="9352771" cy="3046988"/>
          </a:xfrm>
          <a:prstGeom prst="rect">
            <a:avLst/>
          </a:prstGeom>
          <a:noFill/>
        </p:spPr>
        <p:txBody>
          <a:bodyPr wrap="square" rtlCol="0">
            <a:spAutoFit/>
          </a:bodyPr>
          <a:lstStyle/>
          <a:p>
            <a:r>
              <a:rPr lang="en-GB" sz="2400" dirty="0"/>
              <a:t>Retrospective analysis – how it looked before</a:t>
            </a:r>
          </a:p>
          <a:p>
            <a:r>
              <a:rPr lang="en-GB" sz="2400" dirty="0"/>
              <a:t>Forward looking real world evaluation of a technology</a:t>
            </a:r>
          </a:p>
          <a:p>
            <a:endParaRPr lang="en-GB" sz="2400" dirty="0">
              <a:ea typeface="Times New Roman" panose="02020603050405020304" pitchFamily="18" charset="0"/>
            </a:endParaRPr>
          </a:p>
          <a:p>
            <a:r>
              <a:rPr lang="en-GB" sz="2400" u="sng" dirty="0">
                <a:ea typeface="Times New Roman" panose="02020603050405020304" pitchFamily="18" charset="0"/>
              </a:rPr>
              <a:t>Advantages</a:t>
            </a:r>
            <a:r>
              <a:rPr lang="en-GB" sz="2400" dirty="0">
                <a:ea typeface="Times New Roman" panose="02020603050405020304" pitchFamily="18" charset="0"/>
              </a:rPr>
              <a:t>:</a:t>
            </a:r>
          </a:p>
          <a:p>
            <a:r>
              <a:rPr lang="en-GB" sz="2400" dirty="0">
                <a:ea typeface="Times New Roman" panose="02020603050405020304" pitchFamily="18" charset="0"/>
              </a:rPr>
              <a:t>Can assess quickly the impact of a newly deployed technology</a:t>
            </a:r>
          </a:p>
          <a:p>
            <a:r>
              <a:rPr lang="en-GB" sz="2400" dirty="0">
                <a:ea typeface="Times New Roman" panose="02020603050405020304" pitchFamily="18" charset="0"/>
              </a:rPr>
              <a:t>No subjectivity, no delay in data</a:t>
            </a:r>
          </a:p>
          <a:p>
            <a:r>
              <a:rPr lang="en-GB" sz="2400" dirty="0">
                <a:ea typeface="Times New Roman" panose="02020603050405020304" pitchFamily="18" charset="0"/>
              </a:rPr>
              <a:t>Routine data collection as part of clinical care can be used</a:t>
            </a:r>
          </a:p>
          <a:p>
            <a:endParaRPr lang="en-GB" sz="2400" dirty="0">
              <a:ea typeface="Times New Roman" panose="02020603050405020304" pitchFamily="18" charset="0"/>
            </a:endParaRPr>
          </a:p>
        </p:txBody>
      </p:sp>
      <p:sp>
        <p:nvSpPr>
          <p:cNvPr id="6" name="Slide Number Placeholder 5">
            <a:extLst>
              <a:ext uri="{FF2B5EF4-FFF2-40B4-BE49-F238E27FC236}">
                <a16:creationId xmlns:a16="http://schemas.microsoft.com/office/drawing/2014/main" id="{96339EA0-2A20-4666-A327-AD2560B13792}"/>
              </a:ext>
            </a:extLst>
          </p:cNvPr>
          <p:cNvSpPr txBox="1">
            <a:spLocks/>
          </p:cNvSpPr>
          <p:nvPr/>
        </p:nvSpPr>
        <p:spPr>
          <a:xfrm>
            <a:off x="9448800" y="597017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34</a:t>
            </a:fld>
            <a:endParaRPr lang="en-GB" dirty="0"/>
          </a:p>
        </p:txBody>
      </p:sp>
    </p:spTree>
    <p:extLst>
      <p:ext uri="{BB962C8B-B14F-4D97-AF65-F5344CB8AC3E}">
        <p14:creationId xmlns:p14="http://schemas.microsoft.com/office/powerpoint/2010/main" val="12815173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256494A6-CE48-45A3-B710-A8117C3D9BD3}"/>
              </a:ext>
            </a:extLst>
          </p:cNvPr>
          <p:cNvSpPr>
            <a:spLocks noGrp="1"/>
          </p:cNvSpPr>
          <p:nvPr>
            <p:ph type="title"/>
          </p:nvPr>
        </p:nvSpPr>
        <p:spPr>
          <a:xfrm>
            <a:off x="1151939" y="256146"/>
            <a:ext cx="7854328" cy="1617586"/>
          </a:xfrm>
          <a:solidFill>
            <a:schemeClr val="accent6">
              <a:lumMod val="20000"/>
              <a:lumOff val="80000"/>
            </a:schemeClr>
          </a:solidFill>
        </p:spPr>
        <p:txBody>
          <a:bodyPr>
            <a:normAutofit fontScale="90000"/>
          </a:bodyPr>
          <a:lstStyle/>
          <a:p>
            <a:br>
              <a:rPr lang="en-GB" sz="4000" dirty="0"/>
            </a:br>
            <a:r>
              <a:rPr lang="en-GB" sz="4000" dirty="0"/>
              <a:t>Previous case study</a:t>
            </a:r>
            <a:br>
              <a:rPr lang="en-GB" sz="4000" dirty="0"/>
            </a:br>
            <a:r>
              <a:rPr lang="en-GB" sz="2700" dirty="0">
                <a:ea typeface="Times New Roman" panose="02020603050405020304" pitchFamily="18" charset="0"/>
              </a:rPr>
              <a:t>P</a:t>
            </a:r>
            <a:r>
              <a:rPr lang="en-GB" sz="2700" dirty="0"/>
              <a:t>rospective assessment of the impact of introducing Flash Glucose Monitoring in a Type 1 Diabetes Clinic</a:t>
            </a:r>
            <a:br>
              <a:rPr lang="en-GB" sz="4000" dirty="0"/>
            </a:br>
            <a:endParaRPr lang="en-GB" sz="4000" b="1" dirty="0"/>
          </a:p>
        </p:txBody>
      </p:sp>
      <p:sp>
        <p:nvSpPr>
          <p:cNvPr id="9" name="TextBox 8">
            <a:extLst>
              <a:ext uri="{FF2B5EF4-FFF2-40B4-BE49-F238E27FC236}">
                <a16:creationId xmlns:a16="http://schemas.microsoft.com/office/drawing/2014/main" id="{4008162E-831E-4317-BA76-C7A6774BF7F9}"/>
              </a:ext>
            </a:extLst>
          </p:cNvPr>
          <p:cNvSpPr txBox="1"/>
          <p:nvPr/>
        </p:nvSpPr>
        <p:spPr>
          <a:xfrm>
            <a:off x="4776616" y="1716386"/>
            <a:ext cx="5586370" cy="4154984"/>
          </a:xfrm>
          <a:prstGeom prst="rect">
            <a:avLst/>
          </a:prstGeom>
          <a:noFill/>
        </p:spPr>
        <p:txBody>
          <a:bodyPr wrap="square" rtlCol="0">
            <a:spAutoFit/>
          </a:bodyPr>
          <a:lstStyle/>
          <a:p>
            <a:endParaRPr lang="en-GB" sz="2400" dirty="0">
              <a:ea typeface="Times New Roman" panose="02020603050405020304" pitchFamily="18" charset="0"/>
            </a:endParaRPr>
          </a:p>
          <a:p>
            <a:pPr marL="342900" indent="-342900">
              <a:buFont typeface="Arial" panose="020B0604020202020204" pitchFamily="34" charset="0"/>
              <a:buChar char="•"/>
            </a:pPr>
            <a:r>
              <a:rPr lang="en-GB" sz="2400" dirty="0"/>
              <a:t>Results supported the wider use of Flash Glucose Monitoring to improve outcomes in people with type 1 diabetes. </a:t>
            </a:r>
          </a:p>
          <a:p>
            <a:endParaRPr lang="en-GB" sz="2400" dirty="0"/>
          </a:p>
          <a:p>
            <a:pPr marL="342900" indent="-342900">
              <a:buFont typeface="Arial" panose="020B0604020202020204" pitchFamily="34" charset="0"/>
              <a:buChar char="•"/>
            </a:pPr>
            <a:r>
              <a:rPr lang="en-GB" sz="2400" dirty="0"/>
              <a:t>Benefits realized across a number of important domains including improved HbA1c, hypoglycaemia, and quality of life.</a:t>
            </a:r>
          </a:p>
          <a:p>
            <a:pPr marL="285750" indent="-285750">
              <a:buFont typeface="Arial" panose="020B0604020202020204" pitchFamily="34" charset="0"/>
              <a:buChar char="•"/>
            </a:pPr>
            <a:endParaRPr lang="en-GB" sz="2400" dirty="0"/>
          </a:p>
        </p:txBody>
      </p:sp>
      <p:pic>
        <p:nvPicPr>
          <p:cNvPr id="10" name="Picture 9" descr="Digital financial graph">
            <a:extLst>
              <a:ext uri="{FF2B5EF4-FFF2-40B4-BE49-F238E27FC236}">
                <a16:creationId xmlns:a16="http://schemas.microsoft.com/office/drawing/2014/main" id="{97601FC8-DE3A-45DA-86BF-2B8B6A047F8A}"/>
              </a:ext>
            </a:extLst>
          </p:cNvPr>
          <p:cNvPicPr>
            <a:picLocks noChangeAspect="1"/>
          </p:cNvPicPr>
          <p:nvPr/>
        </p:nvPicPr>
        <p:blipFill>
          <a:blip r:embed="rId2" cstate="print">
            <a:extLst>
              <a:ext uri="{28A0092B-C50C-407E-A947-70E740481C1C}">
                <a14:useLocalDpi xmlns:a14="http://schemas.microsoft.com/office/drawing/2010/main" val="0"/>
              </a:ext>
            </a:extLst>
          </a:blip>
          <a:srcRect l="30988" r="30988"/>
          <a:stretch/>
        </p:blipFill>
        <p:spPr>
          <a:xfrm>
            <a:off x="1151939" y="1990706"/>
            <a:ext cx="3190514" cy="4720134"/>
          </a:xfrm>
          <a:prstGeom prst="rect">
            <a:avLst/>
          </a:prstGeom>
          <a:effectLst/>
        </p:spPr>
      </p:pic>
      <p:sp>
        <p:nvSpPr>
          <p:cNvPr id="11" name="TextBox 10">
            <a:extLst>
              <a:ext uri="{FF2B5EF4-FFF2-40B4-BE49-F238E27FC236}">
                <a16:creationId xmlns:a16="http://schemas.microsoft.com/office/drawing/2014/main" id="{A39699BD-0171-448A-9B32-9A4F8F5BE010}"/>
              </a:ext>
            </a:extLst>
          </p:cNvPr>
          <p:cNvSpPr txBox="1"/>
          <p:nvPr/>
        </p:nvSpPr>
        <p:spPr>
          <a:xfrm>
            <a:off x="4975823" y="5614334"/>
            <a:ext cx="4953000" cy="954107"/>
          </a:xfrm>
          <a:prstGeom prst="rect">
            <a:avLst/>
          </a:prstGeom>
          <a:noFill/>
        </p:spPr>
        <p:txBody>
          <a:bodyPr wrap="square">
            <a:spAutoFit/>
          </a:bodyPr>
          <a:lstStyle/>
          <a:p>
            <a:r>
              <a:rPr lang="en-GB" sz="1400" dirty="0">
                <a:latin typeface="Roboto" panose="02000000000000000000" pitchFamily="2" charset="0"/>
              </a:rPr>
              <a:t>Dover AR, Stimson RH, </a:t>
            </a:r>
            <a:r>
              <a:rPr lang="en-GB" sz="1400" dirty="0" err="1">
                <a:latin typeface="Roboto" panose="02000000000000000000" pitchFamily="2" charset="0"/>
              </a:rPr>
              <a:t>Zammitt</a:t>
            </a:r>
            <a:r>
              <a:rPr lang="en-GB" sz="1400" dirty="0">
                <a:latin typeface="Roboto" panose="02000000000000000000" pitchFamily="2" charset="0"/>
              </a:rPr>
              <a:t> NN, Gibb FW. Flash Glucose Monitoring Improves Outcomes in a Type 1 Diabetes Clinic. </a:t>
            </a:r>
            <a:r>
              <a:rPr lang="en-GB" sz="1400" i="1" dirty="0">
                <a:latin typeface="Roboto" panose="02000000000000000000" pitchFamily="2" charset="0"/>
              </a:rPr>
              <a:t>J Diabetes Sci Technol</a:t>
            </a:r>
            <a:r>
              <a:rPr lang="en-GB" sz="1400" dirty="0">
                <a:latin typeface="Roboto" panose="02000000000000000000" pitchFamily="2" charset="0"/>
              </a:rPr>
              <a:t>. 2017;11(2):442-443. doi:10.1177/1932296816661560</a:t>
            </a:r>
            <a:endParaRPr lang="en-GB" sz="1400" dirty="0"/>
          </a:p>
        </p:txBody>
      </p:sp>
      <p:sp>
        <p:nvSpPr>
          <p:cNvPr id="6" name="Slide Number Placeholder 5">
            <a:extLst>
              <a:ext uri="{FF2B5EF4-FFF2-40B4-BE49-F238E27FC236}">
                <a16:creationId xmlns:a16="http://schemas.microsoft.com/office/drawing/2014/main" id="{17311DC5-2E6E-48F7-B0FD-3C680AD6BF4B}"/>
              </a:ext>
            </a:extLst>
          </p:cNvPr>
          <p:cNvSpPr txBox="1">
            <a:spLocks/>
          </p:cNvSpPr>
          <p:nvPr/>
        </p:nvSpPr>
        <p:spPr>
          <a:xfrm>
            <a:off x="9448800" y="597017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35</a:t>
            </a:fld>
            <a:endParaRPr lang="en-GB" dirty="0"/>
          </a:p>
        </p:txBody>
      </p:sp>
    </p:spTree>
    <p:extLst>
      <p:ext uri="{BB962C8B-B14F-4D97-AF65-F5344CB8AC3E}">
        <p14:creationId xmlns:p14="http://schemas.microsoft.com/office/powerpoint/2010/main" val="26049782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B6AF193-4565-4AE6-8467-2EAC54314877}"/>
              </a:ext>
            </a:extLst>
          </p:cNvPr>
          <p:cNvSpPr>
            <a:spLocks noGrp="1"/>
          </p:cNvSpPr>
          <p:nvPr>
            <p:ph type="title"/>
          </p:nvPr>
        </p:nvSpPr>
        <p:spPr>
          <a:xfrm>
            <a:off x="888512" y="731521"/>
            <a:ext cx="7584927" cy="1523999"/>
          </a:xfrm>
          <a:solidFill>
            <a:schemeClr val="accent6">
              <a:lumMod val="20000"/>
              <a:lumOff val="80000"/>
            </a:schemeClr>
          </a:solidFill>
        </p:spPr>
        <p:txBody>
          <a:bodyPr>
            <a:normAutofit/>
          </a:bodyPr>
          <a:lstStyle/>
          <a:p>
            <a:r>
              <a:rPr lang="en-GB" sz="4000" b="1" dirty="0"/>
              <a:t>Assessing the impact of closed loop technology:</a:t>
            </a:r>
          </a:p>
        </p:txBody>
      </p:sp>
      <p:sp>
        <p:nvSpPr>
          <p:cNvPr id="5" name="TextBox 4">
            <a:extLst>
              <a:ext uri="{FF2B5EF4-FFF2-40B4-BE49-F238E27FC236}">
                <a16:creationId xmlns:a16="http://schemas.microsoft.com/office/drawing/2014/main" id="{BB7CDD99-7487-41F2-BA30-50DB3B00271F}"/>
              </a:ext>
            </a:extLst>
          </p:cNvPr>
          <p:cNvSpPr txBox="1"/>
          <p:nvPr/>
        </p:nvSpPr>
        <p:spPr>
          <a:xfrm>
            <a:off x="2693865" y="3511062"/>
            <a:ext cx="7598997" cy="2308324"/>
          </a:xfrm>
          <a:prstGeom prst="rect">
            <a:avLst/>
          </a:prstGeom>
          <a:noFill/>
        </p:spPr>
        <p:txBody>
          <a:bodyPr wrap="square" rtlCol="0">
            <a:spAutoFit/>
          </a:bodyPr>
          <a:lstStyle/>
          <a:p>
            <a:pPr marL="285750" indent="-285750">
              <a:buFont typeface="Arial" panose="020B0604020202020204" pitchFamily="34" charset="0"/>
              <a:buChar char="•"/>
            </a:pPr>
            <a:r>
              <a:rPr lang="en-GB" sz="2400" dirty="0"/>
              <a:t>Adding data fields to SCI Diabetes to support collection of routine data </a:t>
            </a:r>
          </a:p>
          <a:p>
            <a:pPr marL="285750" indent="-285750">
              <a:buFont typeface="Arial" panose="020B0604020202020204" pitchFamily="34" charset="0"/>
              <a:buChar char="•"/>
            </a:pPr>
            <a:r>
              <a:rPr lang="en-GB" sz="2400" dirty="0"/>
              <a:t>Building a “Research ready” system</a:t>
            </a:r>
          </a:p>
          <a:p>
            <a:pPr marL="285750" indent="-285750">
              <a:buFont typeface="Arial" panose="020B0604020202020204" pitchFamily="34" charset="0"/>
              <a:buChar char="•"/>
            </a:pPr>
            <a:r>
              <a:rPr lang="en-GB" sz="2400" dirty="0"/>
              <a:t>Linking to researchers/evaluators to ensure data fit for their purpose</a:t>
            </a:r>
          </a:p>
          <a:p>
            <a:pPr marL="285750" indent="-285750">
              <a:buFont typeface="Arial" panose="020B0604020202020204" pitchFamily="34" charset="0"/>
              <a:buChar char="•"/>
            </a:pPr>
            <a:r>
              <a:rPr lang="en-GB" sz="2400" dirty="0"/>
              <a:t>Future proofing</a:t>
            </a:r>
          </a:p>
        </p:txBody>
      </p:sp>
      <p:sp>
        <p:nvSpPr>
          <p:cNvPr id="6" name="TextBox 5">
            <a:extLst>
              <a:ext uri="{FF2B5EF4-FFF2-40B4-BE49-F238E27FC236}">
                <a16:creationId xmlns:a16="http://schemas.microsoft.com/office/drawing/2014/main" id="{022045D1-A7F5-4C92-86F3-737B559D3AA9}"/>
              </a:ext>
            </a:extLst>
          </p:cNvPr>
          <p:cNvSpPr txBox="1"/>
          <p:nvPr/>
        </p:nvSpPr>
        <p:spPr>
          <a:xfrm>
            <a:off x="2693864" y="2700082"/>
            <a:ext cx="7739673" cy="523220"/>
          </a:xfrm>
          <a:prstGeom prst="rect">
            <a:avLst/>
          </a:prstGeom>
          <a:solidFill>
            <a:schemeClr val="tx1"/>
          </a:solidFill>
        </p:spPr>
        <p:txBody>
          <a:bodyPr wrap="square">
            <a:spAutoFit/>
          </a:bodyPr>
          <a:lstStyle/>
          <a:p>
            <a:r>
              <a:rPr lang="en-GB" sz="2800" dirty="0">
                <a:solidFill>
                  <a:schemeClr val="bg1"/>
                </a:solidFill>
              </a:rPr>
              <a:t>Preparation for real world data analysis</a:t>
            </a:r>
          </a:p>
        </p:txBody>
      </p:sp>
      <p:sp>
        <p:nvSpPr>
          <p:cNvPr id="7" name="Slide Number Placeholder 5">
            <a:extLst>
              <a:ext uri="{FF2B5EF4-FFF2-40B4-BE49-F238E27FC236}">
                <a16:creationId xmlns:a16="http://schemas.microsoft.com/office/drawing/2014/main" id="{95DBC559-C2F1-425E-8D6D-7C8DDA0B9F69}"/>
              </a:ext>
            </a:extLst>
          </p:cNvPr>
          <p:cNvSpPr txBox="1">
            <a:spLocks/>
          </p:cNvSpPr>
          <p:nvPr/>
        </p:nvSpPr>
        <p:spPr>
          <a:xfrm>
            <a:off x="9448800" y="597017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36</a:t>
            </a:fld>
            <a:endParaRPr lang="en-GB" dirty="0"/>
          </a:p>
        </p:txBody>
      </p:sp>
    </p:spTree>
    <p:extLst>
      <p:ext uri="{BB962C8B-B14F-4D97-AF65-F5344CB8AC3E}">
        <p14:creationId xmlns:p14="http://schemas.microsoft.com/office/powerpoint/2010/main" val="17943487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9C3E163-AB76-46A6-B9B8-31FB0633F31A}"/>
              </a:ext>
            </a:extLst>
          </p:cNvPr>
          <p:cNvSpPr>
            <a:spLocks noGrp="1"/>
          </p:cNvSpPr>
          <p:nvPr>
            <p:ph type="title"/>
          </p:nvPr>
        </p:nvSpPr>
        <p:spPr>
          <a:xfrm>
            <a:off x="1542547" y="860917"/>
            <a:ext cx="6352674" cy="1325563"/>
          </a:xfrm>
          <a:solidFill>
            <a:schemeClr val="accent6">
              <a:lumMod val="20000"/>
              <a:lumOff val="80000"/>
            </a:schemeClr>
          </a:solidFill>
        </p:spPr>
        <p:txBody>
          <a:bodyPr>
            <a:normAutofit fontScale="90000"/>
          </a:bodyPr>
          <a:lstStyle/>
          <a:p>
            <a:r>
              <a:rPr lang="en-GB" sz="4000" b="1" dirty="0"/>
              <a:t>Advancing the evidence base for new technologies and devices</a:t>
            </a:r>
          </a:p>
        </p:txBody>
      </p:sp>
      <p:pic>
        <p:nvPicPr>
          <p:cNvPr id="5" name="Picture 4" descr="A row of samples for medical testing">
            <a:extLst>
              <a:ext uri="{FF2B5EF4-FFF2-40B4-BE49-F238E27FC236}">
                <a16:creationId xmlns:a16="http://schemas.microsoft.com/office/drawing/2014/main" id="{E784E4CC-41D7-4089-B4E9-5E6C6F14328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8109" r="1195"/>
          <a:stretch/>
        </p:blipFill>
        <p:spPr>
          <a:xfrm>
            <a:off x="2402888" y="2598108"/>
            <a:ext cx="2167011" cy="3205935"/>
          </a:xfrm>
          <a:prstGeom prst="rect">
            <a:avLst/>
          </a:prstGeom>
          <a:effectLst/>
        </p:spPr>
      </p:pic>
      <p:sp>
        <p:nvSpPr>
          <p:cNvPr id="6" name="TextBox 5">
            <a:extLst>
              <a:ext uri="{FF2B5EF4-FFF2-40B4-BE49-F238E27FC236}">
                <a16:creationId xmlns:a16="http://schemas.microsoft.com/office/drawing/2014/main" id="{F7C41EB7-B034-494E-86A2-F1DB11CC6820}"/>
              </a:ext>
            </a:extLst>
          </p:cNvPr>
          <p:cNvSpPr txBox="1"/>
          <p:nvPr/>
        </p:nvSpPr>
        <p:spPr>
          <a:xfrm>
            <a:off x="4718884" y="3231579"/>
            <a:ext cx="4953000" cy="1938992"/>
          </a:xfrm>
          <a:prstGeom prst="rect">
            <a:avLst/>
          </a:prstGeom>
          <a:solidFill>
            <a:srgbClr val="002060"/>
          </a:solidFill>
        </p:spPr>
        <p:txBody>
          <a:bodyPr wrap="square">
            <a:spAutoFit/>
          </a:bodyPr>
          <a:lstStyle/>
          <a:p>
            <a:r>
              <a:rPr lang="en-GB" sz="2400" dirty="0">
                <a:solidFill>
                  <a:schemeClr val="bg1"/>
                </a:solidFill>
              </a:rPr>
              <a:t>Case study: CE mark study benchtop device</a:t>
            </a:r>
          </a:p>
          <a:p>
            <a:pPr marL="285750" indent="-285750">
              <a:buFont typeface="Arial" panose="020B0604020202020204" pitchFamily="34" charset="0"/>
              <a:buChar char="•"/>
            </a:pPr>
            <a:endParaRPr lang="en-GB" sz="2400" dirty="0">
              <a:solidFill>
                <a:schemeClr val="bg1"/>
              </a:solidFill>
            </a:endParaRPr>
          </a:p>
          <a:p>
            <a:pPr marL="285750" indent="-285750">
              <a:buFont typeface="Arial" panose="020B0604020202020204" pitchFamily="34" charset="0"/>
              <a:buChar char="•"/>
            </a:pPr>
            <a:r>
              <a:rPr lang="en-GB" sz="2400" dirty="0">
                <a:solidFill>
                  <a:schemeClr val="bg1"/>
                </a:solidFill>
              </a:rPr>
              <a:t>Study April-May 2022</a:t>
            </a:r>
          </a:p>
          <a:p>
            <a:pPr marL="285750" indent="-285750">
              <a:buFont typeface="Arial" panose="020B0604020202020204" pitchFamily="34" charset="0"/>
              <a:buChar char="•"/>
            </a:pPr>
            <a:r>
              <a:rPr lang="en-GB" sz="2400" dirty="0">
                <a:solidFill>
                  <a:schemeClr val="bg1"/>
                </a:solidFill>
              </a:rPr>
              <a:t>CE mark awarded end of May 2022</a:t>
            </a:r>
          </a:p>
        </p:txBody>
      </p:sp>
      <p:sp>
        <p:nvSpPr>
          <p:cNvPr id="7" name="Slide Number Placeholder 5">
            <a:extLst>
              <a:ext uri="{FF2B5EF4-FFF2-40B4-BE49-F238E27FC236}">
                <a16:creationId xmlns:a16="http://schemas.microsoft.com/office/drawing/2014/main" id="{46B39C45-B291-4836-96D8-567D725C56BF}"/>
              </a:ext>
            </a:extLst>
          </p:cNvPr>
          <p:cNvSpPr txBox="1">
            <a:spLocks/>
          </p:cNvSpPr>
          <p:nvPr/>
        </p:nvSpPr>
        <p:spPr>
          <a:xfrm>
            <a:off x="9448800" y="597017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37</a:t>
            </a:fld>
            <a:endParaRPr lang="en-GB" dirty="0"/>
          </a:p>
        </p:txBody>
      </p:sp>
    </p:spTree>
    <p:extLst>
      <p:ext uri="{BB962C8B-B14F-4D97-AF65-F5344CB8AC3E}">
        <p14:creationId xmlns:p14="http://schemas.microsoft.com/office/powerpoint/2010/main" val="8645197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0DFD4B8-426F-4927-B923-8571F90BF371}"/>
              </a:ext>
            </a:extLst>
          </p:cNvPr>
          <p:cNvSpPr>
            <a:spLocks noGrp="1"/>
          </p:cNvSpPr>
          <p:nvPr>
            <p:ph type="title"/>
          </p:nvPr>
        </p:nvSpPr>
        <p:spPr>
          <a:xfrm>
            <a:off x="1456244" y="1025390"/>
            <a:ext cx="8543925" cy="1325563"/>
          </a:xfrm>
          <a:solidFill>
            <a:schemeClr val="accent6">
              <a:lumMod val="20000"/>
              <a:lumOff val="80000"/>
            </a:schemeClr>
          </a:solidFill>
        </p:spPr>
        <p:txBody>
          <a:bodyPr/>
          <a:lstStyle/>
          <a:p>
            <a:r>
              <a:rPr lang="en-GB" dirty="0"/>
              <a:t>COVID recovery and research</a:t>
            </a:r>
          </a:p>
        </p:txBody>
      </p:sp>
      <p:sp>
        <p:nvSpPr>
          <p:cNvPr id="5" name="TextBox 4">
            <a:extLst>
              <a:ext uri="{FF2B5EF4-FFF2-40B4-BE49-F238E27FC236}">
                <a16:creationId xmlns:a16="http://schemas.microsoft.com/office/drawing/2014/main" id="{9DB161F8-C1A5-45CF-9598-5DAE2C7FB037}"/>
              </a:ext>
            </a:extLst>
          </p:cNvPr>
          <p:cNvSpPr txBox="1"/>
          <p:nvPr/>
        </p:nvSpPr>
        <p:spPr>
          <a:xfrm>
            <a:off x="2024514" y="3053862"/>
            <a:ext cx="8541569" cy="2092881"/>
          </a:xfrm>
          <a:prstGeom prst="rect">
            <a:avLst/>
          </a:prstGeom>
          <a:noFill/>
        </p:spPr>
        <p:txBody>
          <a:bodyPr wrap="none" rtlCol="0">
            <a:spAutoFit/>
          </a:bodyPr>
          <a:lstStyle/>
          <a:p>
            <a:pPr marL="285750" indent="-285750">
              <a:buFont typeface="Arial" panose="020B0604020202020204" pitchFamily="34" charset="0"/>
              <a:buChar char="•"/>
            </a:pPr>
            <a:r>
              <a:rPr lang="en-GB" sz="2800" dirty="0"/>
              <a:t>More use of real world data for research</a:t>
            </a:r>
          </a:p>
          <a:p>
            <a:pPr marL="285750" indent="-285750">
              <a:buFont typeface="Arial" panose="020B0604020202020204" pitchFamily="34" charset="0"/>
              <a:buChar char="•"/>
            </a:pPr>
            <a:r>
              <a:rPr lang="en-GB" sz="2800" dirty="0"/>
              <a:t>Remote monitoring devices and Patient reporting tools </a:t>
            </a:r>
          </a:p>
          <a:p>
            <a:pPr marL="285750" indent="-285750">
              <a:buFont typeface="Arial" panose="020B0604020202020204" pitchFamily="34" charset="0"/>
              <a:buChar char="•"/>
            </a:pPr>
            <a:r>
              <a:rPr lang="en-GB" sz="2800" dirty="0"/>
              <a:t>Fewer at site research visits</a:t>
            </a:r>
          </a:p>
          <a:p>
            <a:pPr marL="285750" indent="-285750">
              <a:buFont typeface="Arial" panose="020B0604020202020204" pitchFamily="34" charset="0"/>
              <a:buChar char="•"/>
            </a:pPr>
            <a:r>
              <a:rPr lang="en-GB" sz="2800" dirty="0"/>
              <a:t>Workforce remote working enabled</a:t>
            </a:r>
          </a:p>
          <a:p>
            <a:endParaRPr lang="en-GB" dirty="0"/>
          </a:p>
        </p:txBody>
      </p:sp>
      <p:sp>
        <p:nvSpPr>
          <p:cNvPr id="6" name="Slide Number Placeholder 5">
            <a:extLst>
              <a:ext uri="{FF2B5EF4-FFF2-40B4-BE49-F238E27FC236}">
                <a16:creationId xmlns:a16="http://schemas.microsoft.com/office/drawing/2014/main" id="{0C186056-13AC-4798-8011-C80B92EE8146}"/>
              </a:ext>
            </a:extLst>
          </p:cNvPr>
          <p:cNvSpPr txBox="1">
            <a:spLocks/>
          </p:cNvSpPr>
          <p:nvPr/>
        </p:nvSpPr>
        <p:spPr>
          <a:xfrm>
            <a:off x="9448800" y="597017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38</a:t>
            </a:fld>
            <a:endParaRPr lang="en-GB" dirty="0"/>
          </a:p>
        </p:txBody>
      </p:sp>
    </p:spTree>
    <p:extLst>
      <p:ext uri="{BB962C8B-B14F-4D97-AF65-F5344CB8AC3E}">
        <p14:creationId xmlns:p14="http://schemas.microsoft.com/office/powerpoint/2010/main" val="4339070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CF569ED-8E7C-4A50-98CA-E56D7BBC8AD8}"/>
              </a:ext>
            </a:extLst>
          </p:cNvPr>
          <p:cNvSpPr>
            <a:spLocks noGrp="1"/>
          </p:cNvSpPr>
          <p:nvPr>
            <p:ph type="title"/>
          </p:nvPr>
        </p:nvSpPr>
        <p:spPr>
          <a:xfrm>
            <a:off x="1101263" y="1137661"/>
            <a:ext cx="8543925" cy="1325563"/>
          </a:xfrm>
          <a:solidFill>
            <a:schemeClr val="accent6">
              <a:lumMod val="20000"/>
              <a:lumOff val="80000"/>
            </a:schemeClr>
          </a:solidFill>
        </p:spPr>
        <p:txBody>
          <a:bodyPr>
            <a:normAutofit/>
          </a:bodyPr>
          <a:lstStyle/>
          <a:p>
            <a:r>
              <a:rPr lang="en-GB" sz="4000" dirty="0"/>
              <a:t>Ongoing research:</a:t>
            </a:r>
            <a:br>
              <a:rPr lang="en-GB" sz="4000" dirty="0"/>
            </a:br>
            <a:r>
              <a:rPr lang="en-GB" sz="4000" dirty="0"/>
              <a:t>Impact of long COVID in diabetes</a:t>
            </a:r>
          </a:p>
        </p:txBody>
      </p:sp>
      <p:sp>
        <p:nvSpPr>
          <p:cNvPr id="5" name="TextBox 4">
            <a:extLst>
              <a:ext uri="{FF2B5EF4-FFF2-40B4-BE49-F238E27FC236}">
                <a16:creationId xmlns:a16="http://schemas.microsoft.com/office/drawing/2014/main" id="{3D3463AA-6D93-4614-9F32-165C6A7BC241}"/>
              </a:ext>
            </a:extLst>
          </p:cNvPr>
          <p:cNvSpPr txBox="1"/>
          <p:nvPr/>
        </p:nvSpPr>
        <p:spPr>
          <a:xfrm>
            <a:off x="2206000" y="3182816"/>
            <a:ext cx="7439188" cy="1384995"/>
          </a:xfrm>
          <a:prstGeom prst="rect">
            <a:avLst/>
          </a:prstGeom>
          <a:noFill/>
        </p:spPr>
        <p:txBody>
          <a:bodyPr wrap="square">
            <a:spAutoFit/>
          </a:bodyPr>
          <a:lstStyle/>
          <a:p>
            <a:pPr marL="285750" indent="-285750">
              <a:buFont typeface="Arial" panose="020B0604020202020204" pitchFamily="34" charset="0"/>
              <a:buChar char="•"/>
            </a:pPr>
            <a:r>
              <a:rPr lang="en-GB" sz="2800" dirty="0"/>
              <a:t>Patient facing survey (Scotland wide)</a:t>
            </a:r>
          </a:p>
          <a:p>
            <a:pPr marL="285750" indent="-285750">
              <a:buFont typeface="Arial" panose="020B0604020202020204" pitchFamily="34" charset="0"/>
              <a:buChar char="•"/>
            </a:pPr>
            <a:r>
              <a:rPr lang="en-GB" sz="2800" dirty="0"/>
              <a:t>Nested CRF visits to evaluate biomarkers and physical tests</a:t>
            </a:r>
          </a:p>
        </p:txBody>
      </p:sp>
      <p:sp>
        <p:nvSpPr>
          <p:cNvPr id="6" name="Slide Number Placeholder 5">
            <a:extLst>
              <a:ext uri="{FF2B5EF4-FFF2-40B4-BE49-F238E27FC236}">
                <a16:creationId xmlns:a16="http://schemas.microsoft.com/office/drawing/2014/main" id="{06B5F67A-8F20-4DF9-AC6E-DE33D1F41ABE}"/>
              </a:ext>
            </a:extLst>
          </p:cNvPr>
          <p:cNvSpPr txBox="1">
            <a:spLocks/>
          </p:cNvSpPr>
          <p:nvPr/>
        </p:nvSpPr>
        <p:spPr>
          <a:xfrm>
            <a:off x="9448800" y="597017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39</a:t>
            </a:fld>
            <a:endParaRPr lang="en-GB" dirty="0"/>
          </a:p>
        </p:txBody>
      </p:sp>
    </p:spTree>
    <p:extLst>
      <p:ext uri="{BB962C8B-B14F-4D97-AF65-F5344CB8AC3E}">
        <p14:creationId xmlns:p14="http://schemas.microsoft.com/office/powerpoint/2010/main" val="25056448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C67F7A1-51F1-42F6-94AA-92549E496B6B}"/>
              </a:ext>
            </a:extLst>
          </p:cNvPr>
          <p:cNvSpPr/>
          <p:nvPr/>
        </p:nvSpPr>
        <p:spPr>
          <a:xfrm>
            <a:off x="2128839" y="1329132"/>
            <a:ext cx="7077075" cy="1754324"/>
          </a:xfrm>
          <a:prstGeom prst="rect">
            <a:avLst/>
          </a:prstGeom>
          <a:solidFill>
            <a:schemeClr val="accent4">
              <a:lumMod val="20000"/>
              <a:lumOff val="80000"/>
            </a:schemeClr>
          </a:solidFill>
          <a:ln w="25400" cap="flat">
            <a:solidFill>
              <a:schemeClr val="accent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r>
              <a:rPr lang="en-US" dirty="0"/>
              <a:t>Funded by the CSO as part of the NHS Board allocation.</a:t>
            </a:r>
          </a:p>
          <a:p>
            <a:r>
              <a:rPr lang="en-US" dirty="0"/>
              <a:t>The Diabetes Network is hosted and administered via The University of Dundee and works across Scotland.</a:t>
            </a:r>
          </a:p>
          <a:p>
            <a:endParaRPr lang="en-US" dirty="0"/>
          </a:p>
          <a:p>
            <a:r>
              <a:rPr lang="en-US" dirty="0"/>
              <a:t>Clinical Lead: Prof Rory McCrimmon</a:t>
            </a:r>
          </a:p>
          <a:p>
            <a:r>
              <a:rPr lang="en-US" dirty="0"/>
              <a:t>Network Manager: Anna Barnett</a:t>
            </a:r>
          </a:p>
        </p:txBody>
      </p:sp>
      <p:sp>
        <p:nvSpPr>
          <p:cNvPr id="5" name="Rectangle: Rounded Corners 4">
            <a:extLst>
              <a:ext uri="{FF2B5EF4-FFF2-40B4-BE49-F238E27FC236}">
                <a16:creationId xmlns:a16="http://schemas.microsoft.com/office/drawing/2014/main" id="{A9D010DF-19C7-438B-9EEE-395E8E226DDB}"/>
              </a:ext>
            </a:extLst>
          </p:cNvPr>
          <p:cNvSpPr/>
          <p:nvPr/>
        </p:nvSpPr>
        <p:spPr>
          <a:xfrm>
            <a:off x="2128839" y="3670055"/>
            <a:ext cx="4786313" cy="17543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latin typeface="Calibri" panose="020F0502020204030204" pitchFamily="34" charset="0"/>
                <a:cs typeface="Calibri" panose="020F0502020204030204" pitchFamily="34" charset="0"/>
              </a:rPr>
              <a:t>Thank you to the entire research community - NHS staff, health and social care professionals, and members of the public - for their incredible contribution to research in Scotland.</a:t>
            </a:r>
          </a:p>
          <a:p>
            <a:pPr algn="ctr"/>
            <a:endParaRPr lang="en-GB" dirty="0"/>
          </a:p>
        </p:txBody>
      </p:sp>
      <p:sp>
        <p:nvSpPr>
          <p:cNvPr id="6" name="Slide Number Placeholder 5">
            <a:extLst>
              <a:ext uri="{FF2B5EF4-FFF2-40B4-BE49-F238E27FC236}">
                <a16:creationId xmlns:a16="http://schemas.microsoft.com/office/drawing/2014/main" id="{41DFCCD1-18E7-4B99-A732-360AA1A66EBD}"/>
              </a:ext>
            </a:extLst>
          </p:cNvPr>
          <p:cNvSpPr txBox="1">
            <a:spLocks/>
          </p:cNvSpPr>
          <p:nvPr/>
        </p:nvSpPr>
        <p:spPr>
          <a:xfrm>
            <a:off x="9448800" y="597017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40</a:t>
            </a:fld>
            <a:endParaRPr lang="en-GB" dirty="0"/>
          </a:p>
        </p:txBody>
      </p:sp>
    </p:spTree>
    <p:extLst>
      <p:ext uri="{BB962C8B-B14F-4D97-AF65-F5344CB8AC3E}">
        <p14:creationId xmlns:p14="http://schemas.microsoft.com/office/powerpoint/2010/main" val="31831815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20CBF-0B67-47C9-A188-B817E6DF1A84}"/>
              </a:ext>
            </a:extLst>
          </p:cNvPr>
          <p:cNvSpPr>
            <a:spLocks noGrp="1"/>
          </p:cNvSpPr>
          <p:nvPr>
            <p:ph type="title"/>
          </p:nvPr>
        </p:nvSpPr>
        <p:spPr>
          <a:xfrm>
            <a:off x="736410" y="2362656"/>
            <a:ext cx="10515600" cy="1325563"/>
          </a:xfrm>
        </p:spPr>
        <p:txBody>
          <a:bodyPr>
            <a:normAutofit/>
          </a:bodyPr>
          <a:lstStyle/>
          <a:p>
            <a:pPr algn="ctr"/>
            <a:br>
              <a:rPr lang="en-US" b="1"/>
            </a:br>
            <a:endParaRPr lang="en-US" b="1" i="1"/>
          </a:p>
        </p:txBody>
      </p:sp>
      <p:sp>
        <p:nvSpPr>
          <p:cNvPr id="3" name="TextBox 2">
            <a:extLst>
              <a:ext uri="{FF2B5EF4-FFF2-40B4-BE49-F238E27FC236}">
                <a16:creationId xmlns:a16="http://schemas.microsoft.com/office/drawing/2014/main" id="{37885728-EAAD-4DFF-98E1-2C1BF8A6563D}"/>
              </a:ext>
            </a:extLst>
          </p:cNvPr>
          <p:cNvSpPr txBox="1"/>
          <p:nvPr/>
        </p:nvSpPr>
        <p:spPr>
          <a:xfrm>
            <a:off x="428010" y="727758"/>
            <a:ext cx="10095346" cy="2123658"/>
          </a:xfrm>
          <a:prstGeom prst="rect">
            <a:avLst/>
          </a:prstGeom>
          <a:noFill/>
        </p:spPr>
        <p:txBody>
          <a:bodyPr wrap="square" lIns="91440" tIns="45720" rIns="91440" bIns="45720" rtlCol="0" anchor="t">
            <a:spAutoFit/>
          </a:bodyPr>
          <a:lstStyle/>
          <a:p>
            <a:r>
              <a:rPr lang="en-GB" sz="4400" b="1">
                <a:solidFill>
                  <a:schemeClr val="bg1"/>
                </a:solidFill>
              </a:rPr>
              <a:t>Role of Procurement in the </a:t>
            </a:r>
            <a:endParaRPr lang="en-US">
              <a:solidFill>
                <a:schemeClr val="bg1"/>
              </a:solidFill>
            </a:endParaRPr>
          </a:p>
          <a:p>
            <a:r>
              <a:rPr lang="en-GB" sz="4400" b="1">
                <a:solidFill>
                  <a:schemeClr val="bg1"/>
                </a:solidFill>
              </a:rPr>
              <a:t>Multi-Disciplinary</a:t>
            </a:r>
            <a:endParaRPr lang="en-GB">
              <a:solidFill>
                <a:schemeClr val="bg1"/>
              </a:solidFill>
            </a:endParaRPr>
          </a:p>
          <a:p>
            <a:r>
              <a:rPr lang="en-GB" sz="4400" b="1">
                <a:solidFill>
                  <a:schemeClr val="bg1"/>
                </a:solidFill>
              </a:rPr>
              <a:t>Healthcare Team</a:t>
            </a:r>
            <a:endParaRPr lang="en-GB">
              <a:solidFill>
                <a:schemeClr val="bg1"/>
              </a:solidFill>
              <a:cs typeface="Calibri"/>
            </a:endParaRPr>
          </a:p>
        </p:txBody>
      </p:sp>
      <p:pic>
        <p:nvPicPr>
          <p:cNvPr id="4" name="Picture 3">
            <a:extLst>
              <a:ext uri="{FF2B5EF4-FFF2-40B4-BE49-F238E27FC236}">
                <a16:creationId xmlns:a16="http://schemas.microsoft.com/office/drawing/2014/main" id="{1559BAE8-4AD0-41E2-ABBE-31248D7A34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47693" y="2362655"/>
            <a:ext cx="5102500" cy="3105272"/>
          </a:xfrm>
          <a:prstGeom prst="rect">
            <a:avLst/>
          </a:prstGeom>
        </p:spPr>
      </p:pic>
      <p:sp>
        <p:nvSpPr>
          <p:cNvPr id="5" name="TextBox 4">
            <a:extLst>
              <a:ext uri="{FF2B5EF4-FFF2-40B4-BE49-F238E27FC236}">
                <a16:creationId xmlns:a16="http://schemas.microsoft.com/office/drawing/2014/main" id="{69B29539-E1A3-4DF4-9DAD-7F838C41511D}"/>
              </a:ext>
            </a:extLst>
          </p:cNvPr>
          <p:cNvSpPr txBox="1"/>
          <p:nvPr/>
        </p:nvSpPr>
        <p:spPr>
          <a:xfrm>
            <a:off x="1474420" y="3121194"/>
            <a:ext cx="4784785" cy="2954655"/>
          </a:xfrm>
          <a:prstGeom prst="rect">
            <a:avLst/>
          </a:prstGeom>
          <a:noFill/>
        </p:spPr>
        <p:txBody>
          <a:bodyPr wrap="square" lIns="91440" tIns="45720" rIns="91440" bIns="45720" rtlCol="0" anchor="t">
            <a:spAutoFit/>
          </a:bodyPr>
          <a:lstStyle/>
          <a:p>
            <a:r>
              <a:rPr lang="en-GB" sz="2800" b="1">
                <a:solidFill>
                  <a:schemeClr val="bg1"/>
                </a:solidFill>
              </a:rPr>
              <a:t>Kenny Rees</a:t>
            </a:r>
            <a:endParaRPr lang="en-US">
              <a:solidFill>
                <a:schemeClr val="bg1"/>
              </a:solidFill>
            </a:endParaRPr>
          </a:p>
          <a:p>
            <a:endParaRPr lang="en-GB" sz="2800" b="1">
              <a:solidFill>
                <a:schemeClr val="bg1"/>
              </a:solidFill>
            </a:endParaRPr>
          </a:p>
          <a:p>
            <a:r>
              <a:rPr lang="en-GB" sz="2800" b="1">
                <a:solidFill>
                  <a:schemeClr val="bg1"/>
                </a:solidFill>
              </a:rPr>
              <a:t>Medical Equipment Category Manager</a:t>
            </a:r>
            <a:endParaRPr lang="en-GB">
              <a:solidFill>
                <a:schemeClr val="bg1"/>
              </a:solidFill>
            </a:endParaRPr>
          </a:p>
          <a:p>
            <a:endParaRPr lang="en-GB">
              <a:solidFill>
                <a:schemeClr val="bg1"/>
              </a:solidFill>
              <a:cs typeface="Calibri"/>
            </a:endParaRPr>
          </a:p>
          <a:p>
            <a:r>
              <a:rPr lang="en-GB" sz="2800" b="1">
                <a:solidFill>
                  <a:schemeClr val="bg1"/>
                </a:solidFill>
              </a:rPr>
              <a:t>NHSS NSS National Procurement</a:t>
            </a:r>
            <a:endParaRPr lang="en-GB">
              <a:solidFill>
                <a:schemeClr val="bg1"/>
              </a:solidFill>
              <a:cs typeface="Calibri"/>
            </a:endParaRPr>
          </a:p>
        </p:txBody>
      </p:sp>
      <p:sp>
        <p:nvSpPr>
          <p:cNvPr id="6" name="Slide Number Placeholder 7">
            <a:extLst>
              <a:ext uri="{FF2B5EF4-FFF2-40B4-BE49-F238E27FC236}">
                <a16:creationId xmlns:a16="http://schemas.microsoft.com/office/drawing/2014/main" id="{3DF71A2F-E8FB-42FD-89C8-E9EF3EB977BE}"/>
              </a:ext>
            </a:extLst>
          </p:cNvPr>
          <p:cNvSpPr txBox="1">
            <a:spLocks/>
          </p:cNvSpPr>
          <p:nvPr/>
        </p:nvSpPr>
        <p:spPr>
          <a:xfrm>
            <a:off x="9249509" y="639127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41</a:t>
            </a:fld>
            <a:endParaRPr lang="en-GB"/>
          </a:p>
        </p:txBody>
      </p:sp>
    </p:spTree>
    <p:extLst>
      <p:ext uri="{BB962C8B-B14F-4D97-AF65-F5344CB8AC3E}">
        <p14:creationId xmlns:p14="http://schemas.microsoft.com/office/powerpoint/2010/main" val="30932833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EEF8BDD-9EAE-41B7-B54F-B268191CB2EE}"/>
              </a:ext>
            </a:extLst>
          </p:cNvPr>
          <p:cNvSpPr txBox="1"/>
          <p:nvPr/>
        </p:nvSpPr>
        <p:spPr>
          <a:xfrm>
            <a:off x="178802" y="1553626"/>
            <a:ext cx="8665973" cy="830997"/>
          </a:xfrm>
          <a:prstGeom prst="rect">
            <a:avLst/>
          </a:prstGeom>
          <a:noFill/>
        </p:spPr>
        <p:txBody>
          <a:bodyPr wrap="square" lIns="91440" tIns="45720" rIns="91440" bIns="45720" rtlCol="0" anchor="t">
            <a:spAutoFit/>
          </a:bodyPr>
          <a:lstStyle/>
          <a:p>
            <a:r>
              <a:rPr lang="en-GB" sz="4800" b="1"/>
              <a:t>Stirling - October 2016</a:t>
            </a:r>
            <a:endParaRPr lang="en-GB" sz="1600">
              <a:cs typeface="Calibri"/>
            </a:endParaRPr>
          </a:p>
        </p:txBody>
      </p:sp>
      <p:sp>
        <p:nvSpPr>
          <p:cNvPr id="6" name="TextBox 5">
            <a:extLst>
              <a:ext uri="{FF2B5EF4-FFF2-40B4-BE49-F238E27FC236}">
                <a16:creationId xmlns:a16="http://schemas.microsoft.com/office/drawing/2014/main" id="{7E9B5403-BA1E-4B03-B650-B1E4E628A8C2}"/>
              </a:ext>
            </a:extLst>
          </p:cNvPr>
          <p:cNvSpPr txBox="1"/>
          <p:nvPr/>
        </p:nvSpPr>
        <p:spPr>
          <a:xfrm>
            <a:off x="1160731" y="3181447"/>
            <a:ext cx="9254836" cy="2123658"/>
          </a:xfrm>
          <a:prstGeom prst="rect">
            <a:avLst/>
          </a:prstGeom>
          <a:noFill/>
        </p:spPr>
        <p:txBody>
          <a:bodyPr wrap="square" rtlCol="0">
            <a:spAutoFit/>
          </a:bodyPr>
          <a:lstStyle/>
          <a:p>
            <a:pPr algn="ctr">
              <a:spcBef>
                <a:spcPct val="50000"/>
              </a:spcBef>
            </a:pPr>
            <a:r>
              <a:rPr lang="en-GB" altLang="en-US" sz="4400">
                <a:cs typeface="Aharoni" pitchFamily="2" charset="0"/>
              </a:rPr>
              <a:t>"If everyone is moving forward together, then success takes care of itself."</a:t>
            </a:r>
            <a:r>
              <a:rPr lang="en-GB" altLang="en-US" sz="4400" i="1">
                <a:cs typeface="Aharoni" pitchFamily="2" charset="0"/>
              </a:rPr>
              <a:t> - Henry Ford</a:t>
            </a:r>
            <a:endParaRPr lang="en-GB" altLang="en-US" sz="4400" b="1">
              <a:cs typeface="Aharoni" pitchFamily="2" charset="0"/>
            </a:endParaRPr>
          </a:p>
        </p:txBody>
      </p:sp>
      <p:sp>
        <p:nvSpPr>
          <p:cNvPr id="7" name="Slide Number Placeholder 5">
            <a:extLst>
              <a:ext uri="{FF2B5EF4-FFF2-40B4-BE49-F238E27FC236}">
                <a16:creationId xmlns:a16="http://schemas.microsoft.com/office/drawing/2014/main" id="{EC403FB1-2C2F-4899-B13B-BFF46946E3A5}"/>
              </a:ext>
            </a:extLst>
          </p:cNvPr>
          <p:cNvSpPr txBox="1">
            <a:spLocks/>
          </p:cNvSpPr>
          <p:nvPr/>
        </p:nvSpPr>
        <p:spPr>
          <a:xfrm>
            <a:off x="9249509" y="639127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42</a:t>
            </a:fld>
            <a:endParaRPr lang="en-GB"/>
          </a:p>
        </p:txBody>
      </p:sp>
    </p:spTree>
    <p:extLst>
      <p:ext uri="{BB962C8B-B14F-4D97-AF65-F5344CB8AC3E}">
        <p14:creationId xmlns:p14="http://schemas.microsoft.com/office/powerpoint/2010/main" val="13202042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3A513CF-D256-488B-A645-72A7F82EE857}"/>
              </a:ext>
            </a:extLst>
          </p:cNvPr>
          <p:cNvSpPr txBox="1"/>
          <p:nvPr/>
        </p:nvSpPr>
        <p:spPr>
          <a:xfrm>
            <a:off x="457200" y="284704"/>
            <a:ext cx="7866186" cy="923330"/>
          </a:xfrm>
          <a:prstGeom prst="rect">
            <a:avLst/>
          </a:prstGeom>
          <a:noFill/>
        </p:spPr>
        <p:txBody>
          <a:bodyPr wrap="square" rtlCol="0">
            <a:spAutoFit/>
          </a:bodyPr>
          <a:lstStyle/>
          <a:p>
            <a:r>
              <a:rPr lang="en-GB" sz="5400" b="1" dirty="0"/>
              <a:t>The Role of Procurement?</a:t>
            </a:r>
          </a:p>
        </p:txBody>
      </p:sp>
      <p:sp>
        <p:nvSpPr>
          <p:cNvPr id="5" name="TextBox 4">
            <a:extLst>
              <a:ext uri="{FF2B5EF4-FFF2-40B4-BE49-F238E27FC236}">
                <a16:creationId xmlns:a16="http://schemas.microsoft.com/office/drawing/2014/main" id="{44ADBB36-BDF3-4009-9627-AA6437A6C37C}"/>
              </a:ext>
            </a:extLst>
          </p:cNvPr>
          <p:cNvSpPr txBox="1"/>
          <p:nvPr/>
        </p:nvSpPr>
        <p:spPr>
          <a:xfrm>
            <a:off x="457200" y="1714927"/>
            <a:ext cx="7277248" cy="3693319"/>
          </a:xfrm>
          <a:prstGeom prst="rect">
            <a:avLst/>
          </a:prstGeom>
          <a:solidFill>
            <a:srgbClr val="002060"/>
          </a:solidFill>
        </p:spPr>
        <p:txBody>
          <a:bodyPr wrap="square" rtlCol="0">
            <a:spAutoFit/>
          </a:bodyPr>
          <a:lstStyle/>
          <a:p>
            <a:pPr marL="285750" indent="-285750">
              <a:buFont typeface="Arial" panose="020B0604020202020204" pitchFamily="34" charset="0"/>
              <a:buChar char="•"/>
            </a:pPr>
            <a:r>
              <a:rPr lang="en-GB" altLang="en-US" sz="2000" dirty="0">
                <a:solidFill>
                  <a:schemeClr val="bg1"/>
                </a:solidFill>
                <a:cs typeface="Aharoni" pitchFamily="2" charset="0"/>
              </a:rPr>
              <a:t>Transactional – Are you the person that places the order for this purchase I have agreed?</a:t>
            </a:r>
          </a:p>
          <a:p>
            <a:pPr marL="285750" indent="-285750">
              <a:buFont typeface="Arial" panose="020B0604020202020204" pitchFamily="34" charset="0"/>
              <a:buChar char="•"/>
            </a:pPr>
            <a:endParaRPr lang="en-GB" altLang="en-US" sz="2000" dirty="0">
              <a:solidFill>
                <a:schemeClr val="bg1"/>
              </a:solidFill>
              <a:cs typeface="Aharoni" pitchFamily="2" charset="0"/>
            </a:endParaRPr>
          </a:p>
          <a:p>
            <a:pPr marL="285750" indent="-285750">
              <a:buFont typeface="Arial" panose="020B0604020202020204" pitchFamily="34" charset="0"/>
              <a:buChar char="•"/>
            </a:pPr>
            <a:r>
              <a:rPr lang="en-GB" altLang="en-US" sz="2000" dirty="0">
                <a:solidFill>
                  <a:schemeClr val="bg1"/>
                </a:solidFill>
                <a:cs typeface="Aharoni" pitchFamily="2" charset="0"/>
              </a:rPr>
              <a:t>To be avoided – they stop you getting what you want or make you buy cheap rubbish! </a:t>
            </a:r>
            <a:r>
              <a:rPr lang="en-GB" altLang="en-US" sz="2000" u="sng" dirty="0">
                <a:solidFill>
                  <a:schemeClr val="bg1"/>
                </a:solidFill>
                <a:cs typeface="Aharoni" pitchFamily="2" charset="0"/>
              </a:rPr>
              <a:t>If you see them coming – RUN AWAY!</a:t>
            </a:r>
          </a:p>
          <a:p>
            <a:pPr marL="285750" indent="-285750">
              <a:buFont typeface="Arial" panose="020B0604020202020204" pitchFamily="34" charset="0"/>
              <a:buChar char="•"/>
            </a:pPr>
            <a:endParaRPr lang="en-GB" altLang="en-US" sz="2000" dirty="0">
              <a:solidFill>
                <a:schemeClr val="bg1"/>
              </a:solidFill>
              <a:cs typeface="Aharoni" pitchFamily="2" charset="0"/>
            </a:endParaRPr>
          </a:p>
          <a:p>
            <a:pPr marL="285750" indent="-285750">
              <a:buFont typeface="Arial" panose="020B0604020202020204" pitchFamily="34" charset="0"/>
              <a:buChar char="•"/>
            </a:pPr>
            <a:r>
              <a:rPr lang="en-GB" altLang="en-US" sz="2000" dirty="0">
                <a:solidFill>
                  <a:schemeClr val="bg1"/>
                </a:solidFill>
                <a:cs typeface="Aharoni" pitchFamily="2" charset="0"/>
              </a:rPr>
              <a:t>NHS – do we collaborate effectively? Why are we so different from every other “industry”, even private healthcare organisations?</a:t>
            </a:r>
          </a:p>
          <a:p>
            <a:pPr marL="285750" indent="-285750">
              <a:buFont typeface="Arial" panose="020B0604020202020204" pitchFamily="34" charset="0"/>
              <a:buChar char="•"/>
            </a:pPr>
            <a:endParaRPr lang="en-GB" altLang="en-US" sz="2000" dirty="0">
              <a:solidFill>
                <a:schemeClr val="bg1"/>
              </a:solidFill>
              <a:cs typeface="Aharoni" pitchFamily="2" charset="0"/>
            </a:endParaRPr>
          </a:p>
          <a:p>
            <a:pPr marL="285750" indent="-285750">
              <a:buFont typeface="Arial" panose="020B0604020202020204" pitchFamily="34" charset="0"/>
              <a:buChar char="•"/>
            </a:pPr>
            <a:r>
              <a:rPr lang="en-GB" altLang="en-US" sz="2000" dirty="0">
                <a:solidFill>
                  <a:schemeClr val="bg1"/>
                </a:solidFill>
                <a:cs typeface="Aharoni" pitchFamily="2" charset="0"/>
              </a:rPr>
              <a:t>Aggregation – one size doesn’t fit all! We’re different from them!</a:t>
            </a:r>
          </a:p>
          <a:p>
            <a:endParaRPr lang="en-GB" sz="1400" dirty="0">
              <a:solidFill>
                <a:schemeClr val="bg1"/>
              </a:solidFill>
            </a:endParaRPr>
          </a:p>
        </p:txBody>
      </p:sp>
      <p:pic>
        <p:nvPicPr>
          <p:cNvPr id="6" name="Picture 5">
            <a:extLst>
              <a:ext uri="{FF2B5EF4-FFF2-40B4-BE49-F238E27FC236}">
                <a16:creationId xmlns:a16="http://schemas.microsoft.com/office/drawing/2014/main" id="{D3F88B7F-1DD6-4163-AE75-61BF2AA9FA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21705" y="1714927"/>
            <a:ext cx="2909851" cy="3693319"/>
          </a:xfrm>
          <a:prstGeom prst="rect">
            <a:avLst/>
          </a:prstGeom>
        </p:spPr>
      </p:pic>
      <p:sp>
        <p:nvSpPr>
          <p:cNvPr id="7" name="Slide Number Placeholder 6">
            <a:extLst>
              <a:ext uri="{FF2B5EF4-FFF2-40B4-BE49-F238E27FC236}">
                <a16:creationId xmlns:a16="http://schemas.microsoft.com/office/drawing/2014/main" id="{74BCF036-134F-448C-9BA6-E21681396518}"/>
              </a:ext>
            </a:extLst>
          </p:cNvPr>
          <p:cNvSpPr txBox="1">
            <a:spLocks/>
          </p:cNvSpPr>
          <p:nvPr/>
        </p:nvSpPr>
        <p:spPr>
          <a:xfrm>
            <a:off x="9249509" y="639127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43</a:t>
            </a:fld>
            <a:endParaRPr lang="en-GB"/>
          </a:p>
        </p:txBody>
      </p:sp>
    </p:spTree>
    <p:extLst>
      <p:ext uri="{BB962C8B-B14F-4D97-AF65-F5344CB8AC3E}">
        <p14:creationId xmlns:p14="http://schemas.microsoft.com/office/powerpoint/2010/main" val="19703152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FF00BD7-351B-44A8-832E-70360167E892}"/>
              </a:ext>
            </a:extLst>
          </p:cNvPr>
          <p:cNvSpPr txBox="1"/>
          <p:nvPr/>
        </p:nvSpPr>
        <p:spPr>
          <a:xfrm>
            <a:off x="708704" y="1421809"/>
            <a:ext cx="7227817" cy="830997"/>
          </a:xfrm>
          <a:prstGeom prst="rect">
            <a:avLst/>
          </a:prstGeom>
          <a:noFill/>
        </p:spPr>
        <p:txBody>
          <a:bodyPr wrap="square" rtlCol="0">
            <a:spAutoFit/>
          </a:bodyPr>
          <a:lstStyle/>
          <a:p>
            <a:r>
              <a:rPr lang="en-GB" sz="4800" b="1" dirty="0"/>
              <a:t>Actual Role of Procurement</a:t>
            </a:r>
          </a:p>
        </p:txBody>
      </p:sp>
      <p:sp>
        <p:nvSpPr>
          <p:cNvPr id="5" name="TextBox 4">
            <a:extLst>
              <a:ext uri="{FF2B5EF4-FFF2-40B4-BE49-F238E27FC236}">
                <a16:creationId xmlns:a16="http://schemas.microsoft.com/office/drawing/2014/main" id="{57F77680-320D-4BAC-B37C-6F0C73CA5067}"/>
              </a:ext>
            </a:extLst>
          </p:cNvPr>
          <p:cNvSpPr txBox="1"/>
          <p:nvPr/>
        </p:nvSpPr>
        <p:spPr>
          <a:xfrm>
            <a:off x="708704" y="2633681"/>
            <a:ext cx="9237786" cy="2677656"/>
          </a:xfrm>
          <a:prstGeom prst="rect">
            <a:avLst/>
          </a:prstGeom>
          <a:solidFill>
            <a:schemeClr val="tx1"/>
          </a:solidFill>
        </p:spPr>
        <p:txBody>
          <a:bodyPr wrap="square" rtlCol="0">
            <a:spAutoFit/>
          </a:bodyPr>
          <a:lstStyle/>
          <a:p>
            <a:pPr marL="285750" indent="-285750">
              <a:buFont typeface="Arial" panose="020B0604020202020204" pitchFamily="34" charset="0"/>
              <a:buChar char="•"/>
            </a:pPr>
            <a:r>
              <a:rPr lang="en-GB" sz="2400" dirty="0">
                <a:solidFill>
                  <a:schemeClr val="bg1"/>
                </a:solidFill>
              </a:rPr>
              <a:t>Lead on Procurement matters in collaboration with other teams</a:t>
            </a:r>
          </a:p>
          <a:p>
            <a:pPr marL="285750" indent="-285750">
              <a:buFont typeface="Arial" panose="020B0604020202020204" pitchFamily="34" charset="0"/>
              <a:buChar char="•"/>
            </a:pPr>
            <a:endParaRPr lang="en-GB" sz="2400" dirty="0">
              <a:solidFill>
                <a:schemeClr val="bg1"/>
              </a:solidFill>
            </a:endParaRPr>
          </a:p>
          <a:p>
            <a:pPr marL="285750" indent="-285750">
              <a:buFont typeface="Arial" panose="020B0604020202020204" pitchFamily="34" charset="0"/>
              <a:buChar char="•"/>
            </a:pPr>
            <a:r>
              <a:rPr lang="en-GB" sz="2400" dirty="0">
                <a:solidFill>
                  <a:schemeClr val="bg1"/>
                </a:solidFill>
              </a:rPr>
              <a:t>Release clinical and other teams to concentrate on their job roles</a:t>
            </a:r>
          </a:p>
          <a:p>
            <a:pPr marL="285750" indent="-285750">
              <a:buFont typeface="Arial" panose="020B0604020202020204" pitchFamily="34" charset="0"/>
              <a:buChar char="•"/>
            </a:pPr>
            <a:endParaRPr lang="en-GB" sz="2400" dirty="0">
              <a:solidFill>
                <a:schemeClr val="bg1"/>
              </a:solidFill>
            </a:endParaRPr>
          </a:p>
          <a:p>
            <a:pPr marL="285750" indent="-285750">
              <a:buFont typeface="Arial" panose="020B0604020202020204" pitchFamily="34" charset="0"/>
              <a:buChar char="•"/>
            </a:pPr>
            <a:r>
              <a:rPr lang="en-GB" sz="2400" dirty="0">
                <a:solidFill>
                  <a:schemeClr val="bg1"/>
                </a:solidFill>
              </a:rPr>
              <a:t>Take care of supply and regulatory issues</a:t>
            </a:r>
          </a:p>
          <a:p>
            <a:pPr marL="285750" indent="-285750">
              <a:buFont typeface="Arial" panose="020B0604020202020204" pitchFamily="34" charset="0"/>
              <a:buChar char="•"/>
            </a:pPr>
            <a:endParaRPr lang="en-GB" sz="2400" dirty="0">
              <a:solidFill>
                <a:schemeClr val="bg1"/>
              </a:solidFill>
            </a:endParaRPr>
          </a:p>
          <a:p>
            <a:pPr marL="285750" indent="-285750">
              <a:buFont typeface="Arial" panose="020B0604020202020204" pitchFamily="34" charset="0"/>
              <a:buChar char="•"/>
            </a:pPr>
            <a:r>
              <a:rPr lang="en-GB" sz="2400" dirty="0">
                <a:solidFill>
                  <a:schemeClr val="bg1"/>
                </a:solidFill>
              </a:rPr>
              <a:t>Attract new suppliers to NHSS – Horizon Scan</a:t>
            </a:r>
          </a:p>
        </p:txBody>
      </p:sp>
      <p:sp>
        <p:nvSpPr>
          <p:cNvPr id="6" name="Slide Number Placeholder 5">
            <a:extLst>
              <a:ext uri="{FF2B5EF4-FFF2-40B4-BE49-F238E27FC236}">
                <a16:creationId xmlns:a16="http://schemas.microsoft.com/office/drawing/2014/main" id="{2053D79D-FB8D-4D45-BD11-CB0B9AFF6336}"/>
              </a:ext>
            </a:extLst>
          </p:cNvPr>
          <p:cNvSpPr txBox="1">
            <a:spLocks/>
          </p:cNvSpPr>
          <p:nvPr/>
        </p:nvSpPr>
        <p:spPr>
          <a:xfrm>
            <a:off x="9249509" y="639127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44</a:t>
            </a:fld>
            <a:endParaRPr lang="en-GB"/>
          </a:p>
        </p:txBody>
      </p:sp>
    </p:spTree>
    <p:extLst>
      <p:ext uri="{BB962C8B-B14F-4D97-AF65-F5344CB8AC3E}">
        <p14:creationId xmlns:p14="http://schemas.microsoft.com/office/powerpoint/2010/main" val="18177016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B3FAC3E-D983-4ADF-AC49-417260792114}"/>
              </a:ext>
            </a:extLst>
          </p:cNvPr>
          <p:cNvSpPr txBox="1"/>
          <p:nvPr/>
        </p:nvSpPr>
        <p:spPr>
          <a:xfrm>
            <a:off x="884774" y="684327"/>
            <a:ext cx="5828146" cy="923330"/>
          </a:xfrm>
          <a:prstGeom prst="rect">
            <a:avLst/>
          </a:prstGeom>
          <a:noFill/>
        </p:spPr>
        <p:txBody>
          <a:bodyPr wrap="square" rtlCol="0">
            <a:spAutoFit/>
          </a:bodyPr>
          <a:lstStyle/>
          <a:p>
            <a:r>
              <a:rPr lang="en-GB" sz="5400" b="1" dirty="0"/>
              <a:t>2016 - 2022</a:t>
            </a:r>
          </a:p>
        </p:txBody>
      </p:sp>
      <p:sp>
        <p:nvSpPr>
          <p:cNvPr id="5" name="TextBox 4">
            <a:extLst>
              <a:ext uri="{FF2B5EF4-FFF2-40B4-BE49-F238E27FC236}">
                <a16:creationId xmlns:a16="http://schemas.microsoft.com/office/drawing/2014/main" id="{98C1BB86-F810-402E-BDB6-44B4B3D06467}"/>
              </a:ext>
            </a:extLst>
          </p:cNvPr>
          <p:cNvSpPr txBox="1"/>
          <p:nvPr/>
        </p:nvSpPr>
        <p:spPr>
          <a:xfrm>
            <a:off x="884774" y="2048832"/>
            <a:ext cx="8174677" cy="3416320"/>
          </a:xfrm>
          <a:prstGeom prst="rect">
            <a:avLst/>
          </a:prstGeom>
          <a:solidFill>
            <a:schemeClr val="tx1"/>
          </a:solidFill>
        </p:spPr>
        <p:txBody>
          <a:bodyPr wrap="square" rtlCol="0">
            <a:spAutoFit/>
          </a:bodyPr>
          <a:lstStyle/>
          <a:p>
            <a:pPr marL="285750" indent="-285750">
              <a:buFont typeface="Arial" panose="020B0604020202020204" pitchFamily="34" charset="0"/>
              <a:buChar char="•"/>
            </a:pPr>
            <a:r>
              <a:rPr lang="en-GB" sz="2400" dirty="0">
                <a:solidFill>
                  <a:schemeClr val="bg1"/>
                </a:solidFill>
              </a:rPr>
              <a:t>Clinical teams connected / Support services not so!</a:t>
            </a:r>
          </a:p>
          <a:p>
            <a:pPr marL="285750" indent="-285750">
              <a:buFont typeface="Arial" panose="020B0604020202020204" pitchFamily="34" charset="0"/>
              <a:buChar char="•"/>
            </a:pPr>
            <a:endParaRPr lang="en-GB" sz="2400" dirty="0">
              <a:solidFill>
                <a:schemeClr val="bg1"/>
              </a:solidFill>
            </a:endParaRPr>
          </a:p>
          <a:p>
            <a:pPr marL="285750" indent="-285750">
              <a:buFont typeface="Arial" panose="020B0604020202020204" pitchFamily="34" charset="0"/>
              <a:buChar char="•"/>
            </a:pPr>
            <a:r>
              <a:rPr lang="en-GB" sz="2400" dirty="0">
                <a:solidFill>
                  <a:schemeClr val="bg1"/>
                </a:solidFill>
              </a:rPr>
              <a:t>Tendered the framework agreement in 2017 – as one team</a:t>
            </a:r>
          </a:p>
          <a:p>
            <a:pPr marL="285750" indent="-285750">
              <a:buFont typeface="Arial" panose="020B0604020202020204" pitchFamily="34" charset="0"/>
              <a:buChar char="•"/>
            </a:pPr>
            <a:endParaRPr lang="en-GB" sz="2400" dirty="0">
              <a:solidFill>
                <a:schemeClr val="bg1"/>
              </a:solidFill>
            </a:endParaRPr>
          </a:p>
          <a:p>
            <a:pPr marL="285750" indent="-285750">
              <a:buFont typeface="Arial" panose="020B0604020202020204" pitchFamily="34" charset="0"/>
              <a:buChar char="•"/>
            </a:pPr>
            <a:r>
              <a:rPr lang="en-GB" sz="2400" dirty="0">
                <a:solidFill>
                  <a:schemeClr val="bg1"/>
                </a:solidFill>
              </a:rPr>
              <a:t>Researched market and Tandem launched T-Slim in NHSS</a:t>
            </a:r>
          </a:p>
          <a:p>
            <a:pPr marL="285750" indent="-285750">
              <a:buFont typeface="Arial" panose="020B0604020202020204" pitchFamily="34" charset="0"/>
              <a:buChar char="•"/>
            </a:pPr>
            <a:endParaRPr lang="en-GB" sz="2400" dirty="0">
              <a:solidFill>
                <a:schemeClr val="bg1"/>
              </a:solidFill>
            </a:endParaRPr>
          </a:p>
          <a:p>
            <a:pPr marL="285750" indent="-285750">
              <a:buFont typeface="Arial" panose="020B0604020202020204" pitchFamily="34" charset="0"/>
              <a:buChar char="•"/>
            </a:pPr>
            <a:r>
              <a:rPr lang="en-GB" sz="2400" dirty="0">
                <a:solidFill>
                  <a:schemeClr val="bg1"/>
                </a:solidFill>
              </a:rPr>
              <a:t>Scottish Diabetes Technology &amp; Innovation Group</a:t>
            </a:r>
          </a:p>
          <a:p>
            <a:pPr marL="285750" indent="-285750">
              <a:buFont typeface="Arial" panose="020B0604020202020204" pitchFamily="34" charset="0"/>
              <a:buChar char="•"/>
            </a:pPr>
            <a:endParaRPr lang="en-GB" sz="2400" dirty="0">
              <a:solidFill>
                <a:schemeClr val="bg1"/>
              </a:solidFill>
            </a:endParaRPr>
          </a:p>
          <a:p>
            <a:pPr marL="285750" indent="-285750">
              <a:buFont typeface="Arial" panose="020B0604020202020204" pitchFamily="34" charset="0"/>
              <a:buChar char="•"/>
            </a:pPr>
            <a:r>
              <a:rPr lang="en-GB" sz="2400" dirty="0">
                <a:solidFill>
                  <a:schemeClr val="bg1"/>
                </a:solidFill>
              </a:rPr>
              <a:t>“Bulk Deals”</a:t>
            </a:r>
          </a:p>
        </p:txBody>
      </p:sp>
      <p:sp>
        <p:nvSpPr>
          <p:cNvPr id="6" name="Slide Number Placeholder 5">
            <a:extLst>
              <a:ext uri="{FF2B5EF4-FFF2-40B4-BE49-F238E27FC236}">
                <a16:creationId xmlns:a16="http://schemas.microsoft.com/office/drawing/2014/main" id="{27BA068B-07C4-4408-BE33-9037202384F1}"/>
              </a:ext>
            </a:extLst>
          </p:cNvPr>
          <p:cNvSpPr txBox="1">
            <a:spLocks/>
          </p:cNvSpPr>
          <p:nvPr/>
        </p:nvSpPr>
        <p:spPr>
          <a:xfrm>
            <a:off x="9249509" y="639127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45</a:t>
            </a:fld>
            <a:endParaRPr lang="en-GB"/>
          </a:p>
        </p:txBody>
      </p:sp>
    </p:spTree>
    <p:extLst>
      <p:ext uri="{BB962C8B-B14F-4D97-AF65-F5344CB8AC3E}">
        <p14:creationId xmlns:p14="http://schemas.microsoft.com/office/powerpoint/2010/main" val="2860207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 name="Rectangle 3">
            <a:extLst>
              <a:ext uri="{FF2B5EF4-FFF2-40B4-BE49-F238E27FC236}">
                <a16:creationId xmlns:a16="http://schemas.microsoft.com/office/drawing/2014/main" id="{DB5F506B-BB88-4150-BAB8-4A31A8AE0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Shape 4">
            <a:extLst>
              <a:ext uri="{FF2B5EF4-FFF2-40B4-BE49-F238E27FC236}">
                <a16:creationId xmlns:a16="http://schemas.microsoft.com/office/drawing/2014/main" id="{2737FBBC-A056-496B-AF4D-FA3A02853F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4693698" cy="6858000"/>
          </a:xfrm>
          <a:custGeom>
            <a:avLst/>
            <a:gdLst>
              <a:gd name="connsiteX0" fmla="*/ 0 w 4693698"/>
              <a:gd name="connsiteY0" fmla="*/ 0 h 6858000"/>
              <a:gd name="connsiteX1" fmla="*/ 420914 w 4693698"/>
              <a:gd name="connsiteY1" fmla="*/ 0 h 6858000"/>
              <a:gd name="connsiteX2" fmla="*/ 1582057 w 4693698"/>
              <a:gd name="connsiteY2" fmla="*/ 0 h 6858000"/>
              <a:gd name="connsiteX3" fmla="*/ 4503903 w 4693698"/>
              <a:gd name="connsiteY3" fmla="*/ 0 h 6858000"/>
              <a:gd name="connsiteX4" fmla="*/ 4508943 w 4693698"/>
              <a:gd name="connsiteY4" fmla="*/ 66675 h 6858000"/>
              <a:gd name="connsiteX5" fmla="*/ 4517340 w 4693698"/>
              <a:gd name="connsiteY5" fmla="*/ 122237 h 6858000"/>
              <a:gd name="connsiteX6" fmla="*/ 4527418 w 4693698"/>
              <a:gd name="connsiteY6" fmla="*/ 174625 h 6858000"/>
              <a:gd name="connsiteX7" fmla="*/ 4544214 w 4693698"/>
              <a:gd name="connsiteY7" fmla="*/ 217487 h 6858000"/>
              <a:gd name="connsiteX8" fmla="*/ 4561010 w 4693698"/>
              <a:gd name="connsiteY8" fmla="*/ 260350 h 6858000"/>
              <a:gd name="connsiteX9" fmla="*/ 4581165 w 4693698"/>
              <a:gd name="connsiteY9" fmla="*/ 296862 h 6858000"/>
              <a:gd name="connsiteX10" fmla="*/ 4601320 w 4693698"/>
              <a:gd name="connsiteY10" fmla="*/ 334962 h 6858000"/>
              <a:gd name="connsiteX11" fmla="*/ 4619796 w 4693698"/>
              <a:gd name="connsiteY11" fmla="*/ 369887 h 6858000"/>
              <a:gd name="connsiteX12" fmla="*/ 4638271 w 4693698"/>
              <a:gd name="connsiteY12" fmla="*/ 409575 h 6858000"/>
              <a:gd name="connsiteX13" fmla="*/ 4655067 w 4693698"/>
              <a:gd name="connsiteY13" fmla="*/ 450850 h 6858000"/>
              <a:gd name="connsiteX14" fmla="*/ 4670184 w 4693698"/>
              <a:gd name="connsiteY14" fmla="*/ 496887 h 6858000"/>
              <a:gd name="connsiteX15" fmla="*/ 4681941 w 4693698"/>
              <a:gd name="connsiteY15" fmla="*/ 546100 h 6858000"/>
              <a:gd name="connsiteX16" fmla="*/ 4690339 w 4693698"/>
              <a:gd name="connsiteY16" fmla="*/ 606425 h 6858000"/>
              <a:gd name="connsiteX17" fmla="*/ 4693698 w 4693698"/>
              <a:gd name="connsiteY17" fmla="*/ 673100 h 6858000"/>
              <a:gd name="connsiteX18" fmla="*/ 4690339 w 4693698"/>
              <a:gd name="connsiteY18" fmla="*/ 744537 h 6858000"/>
              <a:gd name="connsiteX19" fmla="*/ 4681941 w 4693698"/>
              <a:gd name="connsiteY19" fmla="*/ 801687 h 6858000"/>
              <a:gd name="connsiteX20" fmla="*/ 4670184 w 4693698"/>
              <a:gd name="connsiteY20" fmla="*/ 854075 h 6858000"/>
              <a:gd name="connsiteX21" fmla="*/ 4655067 w 4693698"/>
              <a:gd name="connsiteY21" fmla="*/ 901700 h 6858000"/>
              <a:gd name="connsiteX22" fmla="*/ 4638271 w 4693698"/>
              <a:gd name="connsiteY22" fmla="*/ 942975 h 6858000"/>
              <a:gd name="connsiteX23" fmla="*/ 4618116 w 4693698"/>
              <a:gd name="connsiteY23" fmla="*/ 981075 h 6858000"/>
              <a:gd name="connsiteX24" fmla="*/ 4597961 w 4693698"/>
              <a:gd name="connsiteY24" fmla="*/ 1017587 h 6858000"/>
              <a:gd name="connsiteX25" fmla="*/ 4577806 w 4693698"/>
              <a:gd name="connsiteY25" fmla="*/ 1055687 h 6858000"/>
              <a:gd name="connsiteX26" fmla="*/ 4559330 w 4693698"/>
              <a:gd name="connsiteY26" fmla="*/ 1095375 h 6858000"/>
              <a:gd name="connsiteX27" fmla="*/ 4540854 w 4693698"/>
              <a:gd name="connsiteY27" fmla="*/ 1136650 h 6858000"/>
              <a:gd name="connsiteX28" fmla="*/ 4525739 w 4693698"/>
              <a:gd name="connsiteY28" fmla="*/ 1182687 h 6858000"/>
              <a:gd name="connsiteX29" fmla="*/ 4515661 w 4693698"/>
              <a:gd name="connsiteY29" fmla="*/ 1235075 h 6858000"/>
              <a:gd name="connsiteX30" fmla="*/ 4505583 w 4693698"/>
              <a:gd name="connsiteY30" fmla="*/ 1295400 h 6858000"/>
              <a:gd name="connsiteX31" fmla="*/ 4503903 w 4693698"/>
              <a:gd name="connsiteY31" fmla="*/ 1363662 h 6858000"/>
              <a:gd name="connsiteX32" fmla="*/ 4505583 w 4693698"/>
              <a:gd name="connsiteY32" fmla="*/ 1431925 h 6858000"/>
              <a:gd name="connsiteX33" fmla="*/ 4515661 w 4693698"/>
              <a:gd name="connsiteY33" fmla="*/ 1492250 h 6858000"/>
              <a:gd name="connsiteX34" fmla="*/ 4525739 w 4693698"/>
              <a:gd name="connsiteY34" fmla="*/ 1544637 h 6858000"/>
              <a:gd name="connsiteX35" fmla="*/ 4540854 w 4693698"/>
              <a:gd name="connsiteY35" fmla="*/ 1589087 h 6858000"/>
              <a:gd name="connsiteX36" fmla="*/ 4559330 w 4693698"/>
              <a:gd name="connsiteY36" fmla="*/ 1631950 h 6858000"/>
              <a:gd name="connsiteX37" fmla="*/ 4577806 w 4693698"/>
              <a:gd name="connsiteY37" fmla="*/ 1671637 h 6858000"/>
              <a:gd name="connsiteX38" fmla="*/ 4597961 w 4693698"/>
              <a:gd name="connsiteY38" fmla="*/ 1708150 h 6858000"/>
              <a:gd name="connsiteX39" fmla="*/ 4618116 w 4693698"/>
              <a:gd name="connsiteY39" fmla="*/ 1743075 h 6858000"/>
              <a:gd name="connsiteX40" fmla="*/ 4638271 w 4693698"/>
              <a:gd name="connsiteY40" fmla="*/ 1782762 h 6858000"/>
              <a:gd name="connsiteX41" fmla="*/ 4655067 w 4693698"/>
              <a:gd name="connsiteY41" fmla="*/ 1824037 h 6858000"/>
              <a:gd name="connsiteX42" fmla="*/ 4670184 w 4693698"/>
              <a:gd name="connsiteY42" fmla="*/ 1870075 h 6858000"/>
              <a:gd name="connsiteX43" fmla="*/ 4681941 w 4693698"/>
              <a:gd name="connsiteY43" fmla="*/ 1922462 h 6858000"/>
              <a:gd name="connsiteX44" fmla="*/ 4690339 w 4693698"/>
              <a:gd name="connsiteY44" fmla="*/ 1982787 h 6858000"/>
              <a:gd name="connsiteX45" fmla="*/ 4693698 w 4693698"/>
              <a:gd name="connsiteY45" fmla="*/ 2051050 h 6858000"/>
              <a:gd name="connsiteX46" fmla="*/ 4690339 w 4693698"/>
              <a:gd name="connsiteY46" fmla="*/ 2119312 h 6858000"/>
              <a:gd name="connsiteX47" fmla="*/ 4681941 w 4693698"/>
              <a:gd name="connsiteY47" fmla="*/ 2179637 h 6858000"/>
              <a:gd name="connsiteX48" fmla="*/ 4670184 w 4693698"/>
              <a:gd name="connsiteY48" fmla="*/ 2232025 h 6858000"/>
              <a:gd name="connsiteX49" fmla="*/ 4655067 w 4693698"/>
              <a:gd name="connsiteY49" fmla="*/ 2278062 h 6858000"/>
              <a:gd name="connsiteX50" fmla="*/ 4638271 w 4693698"/>
              <a:gd name="connsiteY50" fmla="*/ 2319337 h 6858000"/>
              <a:gd name="connsiteX51" fmla="*/ 4618116 w 4693698"/>
              <a:gd name="connsiteY51" fmla="*/ 2359025 h 6858000"/>
              <a:gd name="connsiteX52" fmla="*/ 4597961 w 4693698"/>
              <a:gd name="connsiteY52" fmla="*/ 2395537 h 6858000"/>
              <a:gd name="connsiteX53" fmla="*/ 4577806 w 4693698"/>
              <a:gd name="connsiteY53" fmla="*/ 2433637 h 6858000"/>
              <a:gd name="connsiteX54" fmla="*/ 4559330 w 4693698"/>
              <a:gd name="connsiteY54" fmla="*/ 2471737 h 6858000"/>
              <a:gd name="connsiteX55" fmla="*/ 4540854 w 4693698"/>
              <a:gd name="connsiteY55" fmla="*/ 2513012 h 6858000"/>
              <a:gd name="connsiteX56" fmla="*/ 4525739 w 4693698"/>
              <a:gd name="connsiteY56" fmla="*/ 2560637 h 6858000"/>
              <a:gd name="connsiteX57" fmla="*/ 4515661 w 4693698"/>
              <a:gd name="connsiteY57" fmla="*/ 2613025 h 6858000"/>
              <a:gd name="connsiteX58" fmla="*/ 4505583 w 4693698"/>
              <a:gd name="connsiteY58" fmla="*/ 2671762 h 6858000"/>
              <a:gd name="connsiteX59" fmla="*/ 4503903 w 4693698"/>
              <a:gd name="connsiteY59" fmla="*/ 2741612 h 6858000"/>
              <a:gd name="connsiteX60" fmla="*/ 4505583 w 4693698"/>
              <a:gd name="connsiteY60" fmla="*/ 2809875 h 6858000"/>
              <a:gd name="connsiteX61" fmla="*/ 4515661 w 4693698"/>
              <a:gd name="connsiteY61" fmla="*/ 2868612 h 6858000"/>
              <a:gd name="connsiteX62" fmla="*/ 4525739 w 4693698"/>
              <a:gd name="connsiteY62" fmla="*/ 2922587 h 6858000"/>
              <a:gd name="connsiteX63" fmla="*/ 4540854 w 4693698"/>
              <a:gd name="connsiteY63" fmla="*/ 2967037 h 6858000"/>
              <a:gd name="connsiteX64" fmla="*/ 4559330 w 4693698"/>
              <a:gd name="connsiteY64" fmla="*/ 3009900 h 6858000"/>
              <a:gd name="connsiteX65" fmla="*/ 4577806 w 4693698"/>
              <a:gd name="connsiteY65" fmla="*/ 3046412 h 6858000"/>
              <a:gd name="connsiteX66" fmla="*/ 4597961 w 4693698"/>
              <a:gd name="connsiteY66" fmla="*/ 3084512 h 6858000"/>
              <a:gd name="connsiteX67" fmla="*/ 4618116 w 4693698"/>
              <a:gd name="connsiteY67" fmla="*/ 3121025 h 6858000"/>
              <a:gd name="connsiteX68" fmla="*/ 4638271 w 4693698"/>
              <a:gd name="connsiteY68" fmla="*/ 3160712 h 6858000"/>
              <a:gd name="connsiteX69" fmla="*/ 4655067 w 4693698"/>
              <a:gd name="connsiteY69" fmla="*/ 3201987 h 6858000"/>
              <a:gd name="connsiteX70" fmla="*/ 4670184 w 4693698"/>
              <a:gd name="connsiteY70" fmla="*/ 3248025 h 6858000"/>
              <a:gd name="connsiteX71" fmla="*/ 4681941 w 4693698"/>
              <a:gd name="connsiteY71" fmla="*/ 3300412 h 6858000"/>
              <a:gd name="connsiteX72" fmla="*/ 4690339 w 4693698"/>
              <a:gd name="connsiteY72" fmla="*/ 3360737 h 6858000"/>
              <a:gd name="connsiteX73" fmla="*/ 4693698 w 4693698"/>
              <a:gd name="connsiteY73" fmla="*/ 3427412 h 6858000"/>
              <a:gd name="connsiteX74" fmla="*/ 4690339 w 4693698"/>
              <a:gd name="connsiteY74" fmla="*/ 3497262 h 6858000"/>
              <a:gd name="connsiteX75" fmla="*/ 4681941 w 4693698"/>
              <a:gd name="connsiteY75" fmla="*/ 3557587 h 6858000"/>
              <a:gd name="connsiteX76" fmla="*/ 4670184 w 4693698"/>
              <a:gd name="connsiteY76" fmla="*/ 3609975 h 6858000"/>
              <a:gd name="connsiteX77" fmla="*/ 4655067 w 4693698"/>
              <a:gd name="connsiteY77" fmla="*/ 3656012 h 6858000"/>
              <a:gd name="connsiteX78" fmla="*/ 4638271 w 4693698"/>
              <a:gd name="connsiteY78" fmla="*/ 3697287 h 6858000"/>
              <a:gd name="connsiteX79" fmla="*/ 4618116 w 4693698"/>
              <a:gd name="connsiteY79" fmla="*/ 3736975 h 6858000"/>
              <a:gd name="connsiteX80" fmla="*/ 4577806 w 4693698"/>
              <a:gd name="connsiteY80" fmla="*/ 3811587 h 6858000"/>
              <a:gd name="connsiteX81" fmla="*/ 4559330 w 4693698"/>
              <a:gd name="connsiteY81" fmla="*/ 3848100 h 6858000"/>
              <a:gd name="connsiteX82" fmla="*/ 4540854 w 4693698"/>
              <a:gd name="connsiteY82" fmla="*/ 3890962 h 6858000"/>
              <a:gd name="connsiteX83" fmla="*/ 4525739 w 4693698"/>
              <a:gd name="connsiteY83" fmla="*/ 3935412 h 6858000"/>
              <a:gd name="connsiteX84" fmla="*/ 4515661 w 4693698"/>
              <a:gd name="connsiteY84" fmla="*/ 3987800 h 6858000"/>
              <a:gd name="connsiteX85" fmla="*/ 4505583 w 4693698"/>
              <a:gd name="connsiteY85" fmla="*/ 4048125 h 6858000"/>
              <a:gd name="connsiteX86" fmla="*/ 4503903 w 4693698"/>
              <a:gd name="connsiteY86" fmla="*/ 4116387 h 6858000"/>
              <a:gd name="connsiteX87" fmla="*/ 4505583 w 4693698"/>
              <a:gd name="connsiteY87" fmla="*/ 4186237 h 6858000"/>
              <a:gd name="connsiteX88" fmla="*/ 4515661 w 4693698"/>
              <a:gd name="connsiteY88" fmla="*/ 4244975 h 6858000"/>
              <a:gd name="connsiteX89" fmla="*/ 4525739 w 4693698"/>
              <a:gd name="connsiteY89" fmla="*/ 4297362 h 6858000"/>
              <a:gd name="connsiteX90" fmla="*/ 4540854 w 4693698"/>
              <a:gd name="connsiteY90" fmla="*/ 4343400 h 6858000"/>
              <a:gd name="connsiteX91" fmla="*/ 4559330 w 4693698"/>
              <a:gd name="connsiteY91" fmla="*/ 4386262 h 6858000"/>
              <a:gd name="connsiteX92" fmla="*/ 4577806 w 4693698"/>
              <a:gd name="connsiteY92" fmla="*/ 4424362 h 6858000"/>
              <a:gd name="connsiteX93" fmla="*/ 4618116 w 4693698"/>
              <a:gd name="connsiteY93" fmla="*/ 4498975 h 6858000"/>
              <a:gd name="connsiteX94" fmla="*/ 4638271 w 4693698"/>
              <a:gd name="connsiteY94" fmla="*/ 4537075 h 6858000"/>
              <a:gd name="connsiteX95" fmla="*/ 4655067 w 4693698"/>
              <a:gd name="connsiteY95" fmla="*/ 4579937 h 6858000"/>
              <a:gd name="connsiteX96" fmla="*/ 4670184 w 4693698"/>
              <a:gd name="connsiteY96" fmla="*/ 4625975 h 6858000"/>
              <a:gd name="connsiteX97" fmla="*/ 4681941 w 4693698"/>
              <a:gd name="connsiteY97" fmla="*/ 4678362 h 6858000"/>
              <a:gd name="connsiteX98" fmla="*/ 4690339 w 4693698"/>
              <a:gd name="connsiteY98" fmla="*/ 4738687 h 6858000"/>
              <a:gd name="connsiteX99" fmla="*/ 4693698 w 4693698"/>
              <a:gd name="connsiteY99" fmla="*/ 4806950 h 6858000"/>
              <a:gd name="connsiteX100" fmla="*/ 4690339 w 4693698"/>
              <a:gd name="connsiteY100" fmla="*/ 4875212 h 6858000"/>
              <a:gd name="connsiteX101" fmla="*/ 4681941 w 4693698"/>
              <a:gd name="connsiteY101" fmla="*/ 4935537 h 6858000"/>
              <a:gd name="connsiteX102" fmla="*/ 4670184 w 4693698"/>
              <a:gd name="connsiteY102" fmla="*/ 4987925 h 6858000"/>
              <a:gd name="connsiteX103" fmla="*/ 4655067 w 4693698"/>
              <a:gd name="connsiteY103" fmla="*/ 5033962 h 6858000"/>
              <a:gd name="connsiteX104" fmla="*/ 4638271 w 4693698"/>
              <a:gd name="connsiteY104" fmla="*/ 5075237 h 6858000"/>
              <a:gd name="connsiteX105" fmla="*/ 4618116 w 4693698"/>
              <a:gd name="connsiteY105" fmla="*/ 5114925 h 6858000"/>
              <a:gd name="connsiteX106" fmla="*/ 4597961 w 4693698"/>
              <a:gd name="connsiteY106" fmla="*/ 5149850 h 6858000"/>
              <a:gd name="connsiteX107" fmla="*/ 4577806 w 4693698"/>
              <a:gd name="connsiteY107" fmla="*/ 5186362 h 6858000"/>
              <a:gd name="connsiteX108" fmla="*/ 4559330 w 4693698"/>
              <a:gd name="connsiteY108" fmla="*/ 5226050 h 6858000"/>
              <a:gd name="connsiteX109" fmla="*/ 4540854 w 4693698"/>
              <a:gd name="connsiteY109" fmla="*/ 5268912 h 6858000"/>
              <a:gd name="connsiteX110" fmla="*/ 4525739 w 4693698"/>
              <a:gd name="connsiteY110" fmla="*/ 5313362 h 6858000"/>
              <a:gd name="connsiteX111" fmla="*/ 4515661 w 4693698"/>
              <a:gd name="connsiteY111" fmla="*/ 5365750 h 6858000"/>
              <a:gd name="connsiteX112" fmla="*/ 4505583 w 4693698"/>
              <a:gd name="connsiteY112" fmla="*/ 5426075 h 6858000"/>
              <a:gd name="connsiteX113" fmla="*/ 4503903 w 4693698"/>
              <a:gd name="connsiteY113" fmla="*/ 5494337 h 6858000"/>
              <a:gd name="connsiteX114" fmla="*/ 4505583 w 4693698"/>
              <a:gd name="connsiteY114" fmla="*/ 5562600 h 6858000"/>
              <a:gd name="connsiteX115" fmla="*/ 4515661 w 4693698"/>
              <a:gd name="connsiteY115" fmla="*/ 5622925 h 6858000"/>
              <a:gd name="connsiteX116" fmla="*/ 4525739 w 4693698"/>
              <a:gd name="connsiteY116" fmla="*/ 5675312 h 6858000"/>
              <a:gd name="connsiteX117" fmla="*/ 4540854 w 4693698"/>
              <a:gd name="connsiteY117" fmla="*/ 5721350 h 6858000"/>
              <a:gd name="connsiteX118" fmla="*/ 4559330 w 4693698"/>
              <a:gd name="connsiteY118" fmla="*/ 5762625 h 6858000"/>
              <a:gd name="connsiteX119" fmla="*/ 4577806 w 4693698"/>
              <a:gd name="connsiteY119" fmla="*/ 5802312 h 6858000"/>
              <a:gd name="connsiteX120" fmla="*/ 4597961 w 4693698"/>
              <a:gd name="connsiteY120" fmla="*/ 5840412 h 6858000"/>
              <a:gd name="connsiteX121" fmla="*/ 4618116 w 4693698"/>
              <a:gd name="connsiteY121" fmla="*/ 5876925 h 6858000"/>
              <a:gd name="connsiteX122" fmla="*/ 4638271 w 4693698"/>
              <a:gd name="connsiteY122" fmla="*/ 5915025 h 6858000"/>
              <a:gd name="connsiteX123" fmla="*/ 4655067 w 4693698"/>
              <a:gd name="connsiteY123" fmla="*/ 5956300 h 6858000"/>
              <a:gd name="connsiteX124" fmla="*/ 4670184 w 4693698"/>
              <a:gd name="connsiteY124" fmla="*/ 6003925 h 6858000"/>
              <a:gd name="connsiteX125" fmla="*/ 4681941 w 4693698"/>
              <a:gd name="connsiteY125" fmla="*/ 6056312 h 6858000"/>
              <a:gd name="connsiteX126" fmla="*/ 4690339 w 4693698"/>
              <a:gd name="connsiteY126" fmla="*/ 6113462 h 6858000"/>
              <a:gd name="connsiteX127" fmla="*/ 4693698 w 4693698"/>
              <a:gd name="connsiteY127" fmla="*/ 6183312 h 6858000"/>
              <a:gd name="connsiteX128" fmla="*/ 4690339 w 4693698"/>
              <a:gd name="connsiteY128" fmla="*/ 6251575 h 6858000"/>
              <a:gd name="connsiteX129" fmla="*/ 4681941 w 4693698"/>
              <a:gd name="connsiteY129" fmla="*/ 6311900 h 6858000"/>
              <a:gd name="connsiteX130" fmla="*/ 4670184 w 4693698"/>
              <a:gd name="connsiteY130" fmla="*/ 6361112 h 6858000"/>
              <a:gd name="connsiteX131" fmla="*/ 4655067 w 4693698"/>
              <a:gd name="connsiteY131" fmla="*/ 6407150 h 6858000"/>
              <a:gd name="connsiteX132" fmla="*/ 4638271 w 4693698"/>
              <a:gd name="connsiteY132" fmla="*/ 6448425 h 6858000"/>
              <a:gd name="connsiteX133" fmla="*/ 4619796 w 4693698"/>
              <a:gd name="connsiteY133" fmla="*/ 6488112 h 6858000"/>
              <a:gd name="connsiteX134" fmla="*/ 4601320 w 4693698"/>
              <a:gd name="connsiteY134" fmla="*/ 6523037 h 6858000"/>
              <a:gd name="connsiteX135" fmla="*/ 4581165 w 4693698"/>
              <a:gd name="connsiteY135" fmla="*/ 6561137 h 6858000"/>
              <a:gd name="connsiteX136" fmla="*/ 4561010 w 4693698"/>
              <a:gd name="connsiteY136" fmla="*/ 6597650 h 6858000"/>
              <a:gd name="connsiteX137" fmla="*/ 4544214 w 4693698"/>
              <a:gd name="connsiteY137" fmla="*/ 6640512 h 6858000"/>
              <a:gd name="connsiteX138" fmla="*/ 4527418 w 4693698"/>
              <a:gd name="connsiteY138" fmla="*/ 6683375 h 6858000"/>
              <a:gd name="connsiteX139" fmla="*/ 4517340 w 4693698"/>
              <a:gd name="connsiteY139" fmla="*/ 6735762 h 6858000"/>
              <a:gd name="connsiteX140" fmla="*/ 4508943 w 4693698"/>
              <a:gd name="connsiteY140" fmla="*/ 6791325 h 6858000"/>
              <a:gd name="connsiteX141" fmla="*/ 4503903 w 4693698"/>
              <a:gd name="connsiteY141" fmla="*/ 6858000 h 6858000"/>
              <a:gd name="connsiteX142" fmla="*/ 1582057 w 4693698"/>
              <a:gd name="connsiteY142" fmla="*/ 6858000 h 6858000"/>
              <a:gd name="connsiteX143" fmla="*/ 420914 w 4693698"/>
              <a:gd name="connsiteY143" fmla="*/ 6858000 h 6858000"/>
              <a:gd name="connsiteX144" fmla="*/ 0 w 4693698"/>
              <a:gd name="connsiteY14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4693698" h="6858000">
                <a:moveTo>
                  <a:pt x="0" y="0"/>
                </a:moveTo>
                <a:lnTo>
                  <a:pt x="420914" y="0"/>
                </a:lnTo>
                <a:lnTo>
                  <a:pt x="1582057" y="0"/>
                </a:lnTo>
                <a:lnTo>
                  <a:pt x="4503903" y="0"/>
                </a:lnTo>
                <a:lnTo>
                  <a:pt x="4508943" y="66675"/>
                </a:lnTo>
                <a:lnTo>
                  <a:pt x="4517340" y="122237"/>
                </a:lnTo>
                <a:lnTo>
                  <a:pt x="4527418" y="174625"/>
                </a:lnTo>
                <a:lnTo>
                  <a:pt x="4544214" y="217487"/>
                </a:lnTo>
                <a:lnTo>
                  <a:pt x="4561010" y="260350"/>
                </a:lnTo>
                <a:lnTo>
                  <a:pt x="4581165" y="296862"/>
                </a:lnTo>
                <a:lnTo>
                  <a:pt x="4601320" y="334962"/>
                </a:lnTo>
                <a:lnTo>
                  <a:pt x="4619796" y="369887"/>
                </a:lnTo>
                <a:lnTo>
                  <a:pt x="4638271" y="409575"/>
                </a:lnTo>
                <a:lnTo>
                  <a:pt x="4655067" y="450850"/>
                </a:lnTo>
                <a:lnTo>
                  <a:pt x="4670184" y="496887"/>
                </a:lnTo>
                <a:lnTo>
                  <a:pt x="4681941" y="546100"/>
                </a:lnTo>
                <a:lnTo>
                  <a:pt x="4690339" y="606425"/>
                </a:lnTo>
                <a:lnTo>
                  <a:pt x="4693698" y="673100"/>
                </a:lnTo>
                <a:lnTo>
                  <a:pt x="4690339" y="744537"/>
                </a:lnTo>
                <a:lnTo>
                  <a:pt x="4681941" y="801687"/>
                </a:lnTo>
                <a:lnTo>
                  <a:pt x="4670184" y="854075"/>
                </a:lnTo>
                <a:lnTo>
                  <a:pt x="4655067" y="901700"/>
                </a:lnTo>
                <a:lnTo>
                  <a:pt x="4638271" y="942975"/>
                </a:lnTo>
                <a:lnTo>
                  <a:pt x="4618116" y="981075"/>
                </a:lnTo>
                <a:lnTo>
                  <a:pt x="4597961" y="1017587"/>
                </a:lnTo>
                <a:lnTo>
                  <a:pt x="4577806" y="1055687"/>
                </a:lnTo>
                <a:lnTo>
                  <a:pt x="4559330" y="1095375"/>
                </a:lnTo>
                <a:lnTo>
                  <a:pt x="4540854" y="1136650"/>
                </a:lnTo>
                <a:lnTo>
                  <a:pt x="4525739" y="1182687"/>
                </a:lnTo>
                <a:lnTo>
                  <a:pt x="4515661" y="1235075"/>
                </a:lnTo>
                <a:lnTo>
                  <a:pt x="4505583" y="1295400"/>
                </a:lnTo>
                <a:lnTo>
                  <a:pt x="4503903" y="1363662"/>
                </a:lnTo>
                <a:lnTo>
                  <a:pt x="4505583" y="1431925"/>
                </a:lnTo>
                <a:lnTo>
                  <a:pt x="4515661" y="1492250"/>
                </a:lnTo>
                <a:lnTo>
                  <a:pt x="4525739" y="1544637"/>
                </a:lnTo>
                <a:lnTo>
                  <a:pt x="4540854" y="1589087"/>
                </a:lnTo>
                <a:lnTo>
                  <a:pt x="4559330" y="1631950"/>
                </a:lnTo>
                <a:lnTo>
                  <a:pt x="4577806" y="1671637"/>
                </a:lnTo>
                <a:lnTo>
                  <a:pt x="4597961" y="1708150"/>
                </a:lnTo>
                <a:lnTo>
                  <a:pt x="4618116" y="1743075"/>
                </a:lnTo>
                <a:lnTo>
                  <a:pt x="4638271" y="1782762"/>
                </a:lnTo>
                <a:lnTo>
                  <a:pt x="4655067" y="1824037"/>
                </a:lnTo>
                <a:lnTo>
                  <a:pt x="4670184" y="1870075"/>
                </a:lnTo>
                <a:lnTo>
                  <a:pt x="4681941" y="1922462"/>
                </a:lnTo>
                <a:lnTo>
                  <a:pt x="4690339" y="1982787"/>
                </a:lnTo>
                <a:lnTo>
                  <a:pt x="4693698" y="2051050"/>
                </a:lnTo>
                <a:lnTo>
                  <a:pt x="4690339" y="2119312"/>
                </a:lnTo>
                <a:lnTo>
                  <a:pt x="4681941" y="2179637"/>
                </a:lnTo>
                <a:lnTo>
                  <a:pt x="4670184" y="2232025"/>
                </a:lnTo>
                <a:lnTo>
                  <a:pt x="4655067" y="2278062"/>
                </a:lnTo>
                <a:lnTo>
                  <a:pt x="4638271" y="2319337"/>
                </a:lnTo>
                <a:lnTo>
                  <a:pt x="4618116" y="2359025"/>
                </a:lnTo>
                <a:lnTo>
                  <a:pt x="4597961" y="2395537"/>
                </a:lnTo>
                <a:lnTo>
                  <a:pt x="4577806" y="2433637"/>
                </a:lnTo>
                <a:lnTo>
                  <a:pt x="4559330" y="2471737"/>
                </a:lnTo>
                <a:lnTo>
                  <a:pt x="4540854" y="2513012"/>
                </a:lnTo>
                <a:lnTo>
                  <a:pt x="4525739" y="2560637"/>
                </a:lnTo>
                <a:lnTo>
                  <a:pt x="4515661" y="2613025"/>
                </a:lnTo>
                <a:lnTo>
                  <a:pt x="4505583" y="2671762"/>
                </a:lnTo>
                <a:lnTo>
                  <a:pt x="4503903" y="2741612"/>
                </a:lnTo>
                <a:lnTo>
                  <a:pt x="4505583" y="2809875"/>
                </a:lnTo>
                <a:lnTo>
                  <a:pt x="4515661" y="2868612"/>
                </a:lnTo>
                <a:lnTo>
                  <a:pt x="4525739" y="2922587"/>
                </a:lnTo>
                <a:lnTo>
                  <a:pt x="4540854" y="2967037"/>
                </a:lnTo>
                <a:lnTo>
                  <a:pt x="4559330" y="3009900"/>
                </a:lnTo>
                <a:lnTo>
                  <a:pt x="4577806" y="3046412"/>
                </a:lnTo>
                <a:lnTo>
                  <a:pt x="4597961" y="3084512"/>
                </a:lnTo>
                <a:lnTo>
                  <a:pt x="4618116" y="3121025"/>
                </a:lnTo>
                <a:lnTo>
                  <a:pt x="4638271" y="3160712"/>
                </a:lnTo>
                <a:lnTo>
                  <a:pt x="4655067" y="3201987"/>
                </a:lnTo>
                <a:lnTo>
                  <a:pt x="4670184" y="3248025"/>
                </a:lnTo>
                <a:lnTo>
                  <a:pt x="4681941" y="3300412"/>
                </a:lnTo>
                <a:lnTo>
                  <a:pt x="4690339" y="3360737"/>
                </a:lnTo>
                <a:lnTo>
                  <a:pt x="4693698" y="3427412"/>
                </a:lnTo>
                <a:lnTo>
                  <a:pt x="4690339" y="3497262"/>
                </a:lnTo>
                <a:lnTo>
                  <a:pt x="4681941" y="3557587"/>
                </a:lnTo>
                <a:lnTo>
                  <a:pt x="4670184" y="3609975"/>
                </a:lnTo>
                <a:lnTo>
                  <a:pt x="4655067" y="3656012"/>
                </a:lnTo>
                <a:lnTo>
                  <a:pt x="4638271" y="3697287"/>
                </a:lnTo>
                <a:lnTo>
                  <a:pt x="4618116" y="3736975"/>
                </a:lnTo>
                <a:lnTo>
                  <a:pt x="4577806" y="3811587"/>
                </a:lnTo>
                <a:lnTo>
                  <a:pt x="4559330" y="3848100"/>
                </a:lnTo>
                <a:lnTo>
                  <a:pt x="4540854" y="3890962"/>
                </a:lnTo>
                <a:lnTo>
                  <a:pt x="4525739" y="3935412"/>
                </a:lnTo>
                <a:lnTo>
                  <a:pt x="4515661" y="3987800"/>
                </a:lnTo>
                <a:lnTo>
                  <a:pt x="4505583" y="4048125"/>
                </a:lnTo>
                <a:lnTo>
                  <a:pt x="4503903" y="4116387"/>
                </a:lnTo>
                <a:lnTo>
                  <a:pt x="4505583" y="4186237"/>
                </a:lnTo>
                <a:lnTo>
                  <a:pt x="4515661" y="4244975"/>
                </a:lnTo>
                <a:lnTo>
                  <a:pt x="4525739" y="4297362"/>
                </a:lnTo>
                <a:lnTo>
                  <a:pt x="4540854" y="4343400"/>
                </a:lnTo>
                <a:lnTo>
                  <a:pt x="4559330" y="4386262"/>
                </a:lnTo>
                <a:lnTo>
                  <a:pt x="4577806" y="4424362"/>
                </a:lnTo>
                <a:lnTo>
                  <a:pt x="4618116" y="4498975"/>
                </a:lnTo>
                <a:lnTo>
                  <a:pt x="4638271" y="4537075"/>
                </a:lnTo>
                <a:lnTo>
                  <a:pt x="4655067" y="4579937"/>
                </a:lnTo>
                <a:lnTo>
                  <a:pt x="4670184" y="4625975"/>
                </a:lnTo>
                <a:lnTo>
                  <a:pt x="4681941" y="4678362"/>
                </a:lnTo>
                <a:lnTo>
                  <a:pt x="4690339" y="4738687"/>
                </a:lnTo>
                <a:lnTo>
                  <a:pt x="4693698" y="4806950"/>
                </a:lnTo>
                <a:lnTo>
                  <a:pt x="4690339" y="4875212"/>
                </a:lnTo>
                <a:lnTo>
                  <a:pt x="4681941" y="4935537"/>
                </a:lnTo>
                <a:lnTo>
                  <a:pt x="4670184" y="4987925"/>
                </a:lnTo>
                <a:lnTo>
                  <a:pt x="4655067" y="5033962"/>
                </a:lnTo>
                <a:lnTo>
                  <a:pt x="4638271" y="5075237"/>
                </a:lnTo>
                <a:lnTo>
                  <a:pt x="4618116" y="5114925"/>
                </a:lnTo>
                <a:lnTo>
                  <a:pt x="4597961" y="5149850"/>
                </a:lnTo>
                <a:lnTo>
                  <a:pt x="4577806" y="5186362"/>
                </a:lnTo>
                <a:lnTo>
                  <a:pt x="4559330" y="5226050"/>
                </a:lnTo>
                <a:lnTo>
                  <a:pt x="4540854" y="5268912"/>
                </a:lnTo>
                <a:lnTo>
                  <a:pt x="4525739" y="5313362"/>
                </a:lnTo>
                <a:lnTo>
                  <a:pt x="4515661" y="5365750"/>
                </a:lnTo>
                <a:lnTo>
                  <a:pt x="4505583" y="5426075"/>
                </a:lnTo>
                <a:lnTo>
                  <a:pt x="4503903" y="5494337"/>
                </a:lnTo>
                <a:lnTo>
                  <a:pt x="4505583" y="5562600"/>
                </a:lnTo>
                <a:lnTo>
                  <a:pt x="4515661" y="5622925"/>
                </a:lnTo>
                <a:lnTo>
                  <a:pt x="4525739" y="5675312"/>
                </a:lnTo>
                <a:lnTo>
                  <a:pt x="4540854" y="5721350"/>
                </a:lnTo>
                <a:lnTo>
                  <a:pt x="4559330" y="5762625"/>
                </a:lnTo>
                <a:lnTo>
                  <a:pt x="4577806" y="5802312"/>
                </a:lnTo>
                <a:lnTo>
                  <a:pt x="4597961" y="5840412"/>
                </a:lnTo>
                <a:lnTo>
                  <a:pt x="4618116" y="5876925"/>
                </a:lnTo>
                <a:lnTo>
                  <a:pt x="4638271" y="5915025"/>
                </a:lnTo>
                <a:lnTo>
                  <a:pt x="4655067" y="5956300"/>
                </a:lnTo>
                <a:lnTo>
                  <a:pt x="4670184" y="6003925"/>
                </a:lnTo>
                <a:lnTo>
                  <a:pt x="4681941" y="6056312"/>
                </a:lnTo>
                <a:lnTo>
                  <a:pt x="4690339" y="6113462"/>
                </a:lnTo>
                <a:lnTo>
                  <a:pt x="4693698" y="6183312"/>
                </a:lnTo>
                <a:lnTo>
                  <a:pt x="4690339" y="6251575"/>
                </a:lnTo>
                <a:lnTo>
                  <a:pt x="4681941" y="6311900"/>
                </a:lnTo>
                <a:lnTo>
                  <a:pt x="4670184" y="6361112"/>
                </a:lnTo>
                <a:lnTo>
                  <a:pt x="4655067" y="6407150"/>
                </a:lnTo>
                <a:lnTo>
                  <a:pt x="4638271" y="6448425"/>
                </a:lnTo>
                <a:lnTo>
                  <a:pt x="4619796" y="6488112"/>
                </a:lnTo>
                <a:lnTo>
                  <a:pt x="4601320" y="6523037"/>
                </a:lnTo>
                <a:lnTo>
                  <a:pt x="4581165" y="6561137"/>
                </a:lnTo>
                <a:lnTo>
                  <a:pt x="4561010" y="6597650"/>
                </a:lnTo>
                <a:lnTo>
                  <a:pt x="4544214" y="6640512"/>
                </a:lnTo>
                <a:lnTo>
                  <a:pt x="4527418" y="6683375"/>
                </a:lnTo>
                <a:lnTo>
                  <a:pt x="4517340" y="6735762"/>
                </a:lnTo>
                <a:lnTo>
                  <a:pt x="4508943" y="6791325"/>
                </a:lnTo>
                <a:lnTo>
                  <a:pt x="4503903" y="6858000"/>
                </a:lnTo>
                <a:lnTo>
                  <a:pt x="1582057" y="6858000"/>
                </a:lnTo>
                <a:lnTo>
                  <a:pt x="420914" y="6858000"/>
                </a:lnTo>
                <a:lnTo>
                  <a:pt x="0" y="6858000"/>
                </a:lnTo>
                <a:close/>
              </a:path>
            </a:pathLst>
          </a:custGeom>
          <a:solidFill>
            <a:schemeClr val="tx1"/>
          </a:solidFill>
          <a:ln w="0">
            <a:noFill/>
            <a:prstDash val="solid"/>
            <a:round/>
            <a:headEnd/>
            <a:tailEnd/>
          </a:ln>
        </p:spPr>
        <p:txBody>
          <a:bodyPr wrap="square">
            <a:noAutofit/>
          </a:bodyPr>
          <a:lstStyle/>
          <a:p>
            <a:endParaRPr lang="en-US" dirty="0"/>
          </a:p>
        </p:txBody>
      </p:sp>
      <p:sp>
        <p:nvSpPr>
          <p:cNvPr id="6" name="Freeform: Shape 5">
            <a:extLst>
              <a:ext uri="{FF2B5EF4-FFF2-40B4-BE49-F238E27FC236}">
                <a16:creationId xmlns:a16="http://schemas.microsoft.com/office/drawing/2014/main" id="{663AE2DF-7FC8-4DF4-8303-E529352B4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838076" cy="6858000"/>
          </a:xfrm>
          <a:custGeom>
            <a:avLst/>
            <a:gdLst>
              <a:gd name="connsiteX0" fmla="*/ 4838076 w 4838076"/>
              <a:gd name="connsiteY0" fmla="*/ 0 h 6858000"/>
              <a:gd name="connsiteX1" fmla="*/ 4417162 w 4838076"/>
              <a:gd name="connsiteY1" fmla="*/ 0 h 6858000"/>
              <a:gd name="connsiteX2" fmla="*/ 3459219 w 4838076"/>
              <a:gd name="connsiteY2" fmla="*/ 0 h 6858000"/>
              <a:gd name="connsiteX3" fmla="*/ 334174 w 4838076"/>
              <a:gd name="connsiteY3" fmla="*/ 0 h 6858000"/>
              <a:gd name="connsiteX4" fmla="*/ 334173 w 4838076"/>
              <a:gd name="connsiteY4" fmla="*/ 0 h 6858000"/>
              <a:gd name="connsiteX5" fmla="*/ 189795 w 4838076"/>
              <a:gd name="connsiteY5" fmla="*/ 0 h 6858000"/>
              <a:gd name="connsiteX6" fmla="*/ 184756 w 4838076"/>
              <a:gd name="connsiteY6" fmla="*/ 66675 h 6858000"/>
              <a:gd name="connsiteX7" fmla="*/ 176358 w 4838076"/>
              <a:gd name="connsiteY7" fmla="*/ 122237 h 6858000"/>
              <a:gd name="connsiteX8" fmla="*/ 166281 w 4838076"/>
              <a:gd name="connsiteY8" fmla="*/ 174625 h 6858000"/>
              <a:gd name="connsiteX9" fmla="*/ 149485 w 4838076"/>
              <a:gd name="connsiteY9" fmla="*/ 217487 h 6858000"/>
              <a:gd name="connsiteX10" fmla="*/ 132689 w 4838076"/>
              <a:gd name="connsiteY10" fmla="*/ 260350 h 6858000"/>
              <a:gd name="connsiteX11" fmla="*/ 112534 w 4838076"/>
              <a:gd name="connsiteY11" fmla="*/ 296862 h 6858000"/>
              <a:gd name="connsiteX12" fmla="*/ 92379 w 4838076"/>
              <a:gd name="connsiteY12" fmla="*/ 334962 h 6858000"/>
              <a:gd name="connsiteX13" fmla="*/ 73903 w 4838076"/>
              <a:gd name="connsiteY13" fmla="*/ 369887 h 6858000"/>
              <a:gd name="connsiteX14" fmla="*/ 55427 w 4838076"/>
              <a:gd name="connsiteY14" fmla="*/ 409575 h 6858000"/>
              <a:gd name="connsiteX15" fmla="*/ 38632 w 4838076"/>
              <a:gd name="connsiteY15" fmla="*/ 450850 h 6858000"/>
              <a:gd name="connsiteX16" fmla="*/ 23515 w 4838076"/>
              <a:gd name="connsiteY16" fmla="*/ 496887 h 6858000"/>
              <a:gd name="connsiteX17" fmla="*/ 11758 w 4838076"/>
              <a:gd name="connsiteY17" fmla="*/ 546100 h 6858000"/>
              <a:gd name="connsiteX18" fmla="*/ 3359 w 4838076"/>
              <a:gd name="connsiteY18" fmla="*/ 606425 h 6858000"/>
              <a:gd name="connsiteX19" fmla="*/ 0 w 4838076"/>
              <a:gd name="connsiteY19" fmla="*/ 673100 h 6858000"/>
              <a:gd name="connsiteX20" fmla="*/ 3359 w 4838076"/>
              <a:gd name="connsiteY20" fmla="*/ 744537 h 6858000"/>
              <a:gd name="connsiteX21" fmla="*/ 11758 w 4838076"/>
              <a:gd name="connsiteY21" fmla="*/ 801687 h 6858000"/>
              <a:gd name="connsiteX22" fmla="*/ 23515 w 4838076"/>
              <a:gd name="connsiteY22" fmla="*/ 854075 h 6858000"/>
              <a:gd name="connsiteX23" fmla="*/ 38632 w 4838076"/>
              <a:gd name="connsiteY23" fmla="*/ 901700 h 6858000"/>
              <a:gd name="connsiteX24" fmla="*/ 55427 w 4838076"/>
              <a:gd name="connsiteY24" fmla="*/ 942975 h 6858000"/>
              <a:gd name="connsiteX25" fmla="*/ 75583 w 4838076"/>
              <a:gd name="connsiteY25" fmla="*/ 981075 h 6858000"/>
              <a:gd name="connsiteX26" fmla="*/ 95738 w 4838076"/>
              <a:gd name="connsiteY26" fmla="*/ 1017587 h 6858000"/>
              <a:gd name="connsiteX27" fmla="*/ 115893 w 4838076"/>
              <a:gd name="connsiteY27" fmla="*/ 1055687 h 6858000"/>
              <a:gd name="connsiteX28" fmla="*/ 134368 w 4838076"/>
              <a:gd name="connsiteY28" fmla="*/ 1095375 h 6858000"/>
              <a:gd name="connsiteX29" fmla="*/ 152844 w 4838076"/>
              <a:gd name="connsiteY29" fmla="*/ 1136650 h 6858000"/>
              <a:gd name="connsiteX30" fmla="*/ 167960 w 4838076"/>
              <a:gd name="connsiteY30" fmla="*/ 1182687 h 6858000"/>
              <a:gd name="connsiteX31" fmla="*/ 178038 w 4838076"/>
              <a:gd name="connsiteY31" fmla="*/ 1235075 h 6858000"/>
              <a:gd name="connsiteX32" fmla="*/ 188115 w 4838076"/>
              <a:gd name="connsiteY32" fmla="*/ 1295400 h 6858000"/>
              <a:gd name="connsiteX33" fmla="*/ 189795 w 4838076"/>
              <a:gd name="connsiteY33" fmla="*/ 1363662 h 6858000"/>
              <a:gd name="connsiteX34" fmla="*/ 188115 w 4838076"/>
              <a:gd name="connsiteY34" fmla="*/ 1431925 h 6858000"/>
              <a:gd name="connsiteX35" fmla="*/ 178038 w 4838076"/>
              <a:gd name="connsiteY35" fmla="*/ 1492250 h 6858000"/>
              <a:gd name="connsiteX36" fmla="*/ 167960 w 4838076"/>
              <a:gd name="connsiteY36" fmla="*/ 1544637 h 6858000"/>
              <a:gd name="connsiteX37" fmla="*/ 152844 w 4838076"/>
              <a:gd name="connsiteY37" fmla="*/ 1589087 h 6858000"/>
              <a:gd name="connsiteX38" fmla="*/ 134368 w 4838076"/>
              <a:gd name="connsiteY38" fmla="*/ 1631950 h 6858000"/>
              <a:gd name="connsiteX39" fmla="*/ 115893 w 4838076"/>
              <a:gd name="connsiteY39" fmla="*/ 1671637 h 6858000"/>
              <a:gd name="connsiteX40" fmla="*/ 95738 w 4838076"/>
              <a:gd name="connsiteY40" fmla="*/ 1708150 h 6858000"/>
              <a:gd name="connsiteX41" fmla="*/ 75583 w 4838076"/>
              <a:gd name="connsiteY41" fmla="*/ 1743075 h 6858000"/>
              <a:gd name="connsiteX42" fmla="*/ 55427 w 4838076"/>
              <a:gd name="connsiteY42" fmla="*/ 1782762 h 6858000"/>
              <a:gd name="connsiteX43" fmla="*/ 38632 w 4838076"/>
              <a:gd name="connsiteY43" fmla="*/ 1824037 h 6858000"/>
              <a:gd name="connsiteX44" fmla="*/ 23515 w 4838076"/>
              <a:gd name="connsiteY44" fmla="*/ 1870075 h 6858000"/>
              <a:gd name="connsiteX45" fmla="*/ 11758 w 4838076"/>
              <a:gd name="connsiteY45" fmla="*/ 1922462 h 6858000"/>
              <a:gd name="connsiteX46" fmla="*/ 3359 w 4838076"/>
              <a:gd name="connsiteY46" fmla="*/ 1982787 h 6858000"/>
              <a:gd name="connsiteX47" fmla="*/ 0 w 4838076"/>
              <a:gd name="connsiteY47" fmla="*/ 2051050 h 6858000"/>
              <a:gd name="connsiteX48" fmla="*/ 3359 w 4838076"/>
              <a:gd name="connsiteY48" fmla="*/ 2119312 h 6858000"/>
              <a:gd name="connsiteX49" fmla="*/ 11758 w 4838076"/>
              <a:gd name="connsiteY49" fmla="*/ 2179637 h 6858000"/>
              <a:gd name="connsiteX50" fmla="*/ 23515 w 4838076"/>
              <a:gd name="connsiteY50" fmla="*/ 2232025 h 6858000"/>
              <a:gd name="connsiteX51" fmla="*/ 38632 w 4838076"/>
              <a:gd name="connsiteY51" fmla="*/ 2278062 h 6858000"/>
              <a:gd name="connsiteX52" fmla="*/ 55427 w 4838076"/>
              <a:gd name="connsiteY52" fmla="*/ 2319337 h 6858000"/>
              <a:gd name="connsiteX53" fmla="*/ 75583 w 4838076"/>
              <a:gd name="connsiteY53" fmla="*/ 2359025 h 6858000"/>
              <a:gd name="connsiteX54" fmla="*/ 95738 w 4838076"/>
              <a:gd name="connsiteY54" fmla="*/ 2395537 h 6858000"/>
              <a:gd name="connsiteX55" fmla="*/ 115893 w 4838076"/>
              <a:gd name="connsiteY55" fmla="*/ 2433637 h 6858000"/>
              <a:gd name="connsiteX56" fmla="*/ 134368 w 4838076"/>
              <a:gd name="connsiteY56" fmla="*/ 2471737 h 6858000"/>
              <a:gd name="connsiteX57" fmla="*/ 152844 w 4838076"/>
              <a:gd name="connsiteY57" fmla="*/ 2513012 h 6858000"/>
              <a:gd name="connsiteX58" fmla="*/ 167960 w 4838076"/>
              <a:gd name="connsiteY58" fmla="*/ 2560637 h 6858000"/>
              <a:gd name="connsiteX59" fmla="*/ 178038 w 4838076"/>
              <a:gd name="connsiteY59" fmla="*/ 2613025 h 6858000"/>
              <a:gd name="connsiteX60" fmla="*/ 188115 w 4838076"/>
              <a:gd name="connsiteY60" fmla="*/ 2671762 h 6858000"/>
              <a:gd name="connsiteX61" fmla="*/ 189795 w 4838076"/>
              <a:gd name="connsiteY61" fmla="*/ 2741612 h 6858000"/>
              <a:gd name="connsiteX62" fmla="*/ 188115 w 4838076"/>
              <a:gd name="connsiteY62" fmla="*/ 2809875 h 6858000"/>
              <a:gd name="connsiteX63" fmla="*/ 178038 w 4838076"/>
              <a:gd name="connsiteY63" fmla="*/ 2868612 h 6858000"/>
              <a:gd name="connsiteX64" fmla="*/ 167960 w 4838076"/>
              <a:gd name="connsiteY64" fmla="*/ 2922587 h 6858000"/>
              <a:gd name="connsiteX65" fmla="*/ 152844 w 4838076"/>
              <a:gd name="connsiteY65" fmla="*/ 2967037 h 6858000"/>
              <a:gd name="connsiteX66" fmla="*/ 134368 w 4838076"/>
              <a:gd name="connsiteY66" fmla="*/ 3009900 h 6858000"/>
              <a:gd name="connsiteX67" fmla="*/ 115893 w 4838076"/>
              <a:gd name="connsiteY67" fmla="*/ 3046412 h 6858000"/>
              <a:gd name="connsiteX68" fmla="*/ 95738 w 4838076"/>
              <a:gd name="connsiteY68" fmla="*/ 3084512 h 6858000"/>
              <a:gd name="connsiteX69" fmla="*/ 75583 w 4838076"/>
              <a:gd name="connsiteY69" fmla="*/ 3121025 h 6858000"/>
              <a:gd name="connsiteX70" fmla="*/ 55427 w 4838076"/>
              <a:gd name="connsiteY70" fmla="*/ 3160712 h 6858000"/>
              <a:gd name="connsiteX71" fmla="*/ 38632 w 4838076"/>
              <a:gd name="connsiteY71" fmla="*/ 3201987 h 6858000"/>
              <a:gd name="connsiteX72" fmla="*/ 23515 w 4838076"/>
              <a:gd name="connsiteY72" fmla="*/ 3248025 h 6858000"/>
              <a:gd name="connsiteX73" fmla="*/ 11758 w 4838076"/>
              <a:gd name="connsiteY73" fmla="*/ 3300412 h 6858000"/>
              <a:gd name="connsiteX74" fmla="*/ 3359 w 4838076"/>
              <a:gd name="connsiteY74" fmla="*/ 3360737 h 6858000"/>
              <a:gd name="connsiteX75" fmla="*/ 0 w 4838076"/>
              <a:gd name="connsiteY75" fmla="*/ 3427412 h 6858000"/>
              <a:gd name="connsiteX76" fmla="*/ 3359 w 4838076"/>
              <a:gd name="connsiteY76" fmla="*/ 3497262 h 6858000"/>
              <a:gd name="connsiteX77" fmla="*/ 11758 w 4838076"/>
              <a:gd name="connsiteY77" fmla="*/ 3557587 h 6858000"/>
              <a:gd name="connsiteX78" fmla="*/ 23515 w 4838076"/>
              <a:gd name="connsiteY78" fmla="*/ 3609975 h 6858000"/>
              <a:gd name="connsiteX79" fmla="*/ 38632 w 4838076"/>
              <a:gd name="connsiteY79" fmla="*/ 3656012 h 6858000"/>
              <a:gd name="connsiteX80" fmla="*/ 55427 w 4838076"/>
              <a:gd name="connsiteY80" fmla="*/ 3697287 h 6858000"/>
              <a:gd name="connsiteX81" fmla="*/ 75583 w 4838076"/>
              <a:gd name="connsiteY81" fmla="*/ 3736975 h 6858000"/>
              <a:gd name="connsiteX82" fmla="*/ 115893 w 4838076"/>
              <a:gd name="connsiteY82" fmla="*/ 3811587 h 6858000"/>
              <a:gd name="connsiteX83" fmla="*/ 134368 w 4838076"/>
              <a:gd name="connsiteY83" fmla="*/ 3848100 h 6858000"/>
              <a:gd name="connsiteX84" fmla="*/ 152844 w 4838076"/>
              <a:gd name="connsiteY84" fmla="*/ 3890962 h 6858000"/>
              <a:gd name="connsiteX85" fmla="*/ 167960 w 4838076"/>
              <a:gd name="connsiteY85" fmla="*/ 3935412 h 6858000"/>
              <a:gd name="connsiteX86" fmla="*/ 178038 w 4838076"/>
              <a:gd name="connsiteY86" fmla="*/ 3987800 h 6858000"/>
              <a:gd name="connsiteX87" fmla="*/ 188115 w 4838076"/>
              <a:gd name="connsiteY87" fmla="*/ 4048125 h 6858000"/>
              <a:gd name="connsiteX88" fmla="*/ 189795 w 4838076"/>
              <a:gd name="connsiteY88" fmla="*/ 4116387 h 6858000"/>
              <a:gd name="connsiteX89" fmla="*/ 188115 w 4838076"/>
              <a:gd name="connsiteY89" fmla="*/ 4186237 h 6858000"/>
              <a:gd name="connsiteX90" fmla="*/ 178038 w 4838076"/>
              <a:gd name="connsiteY90" fmla="*/ 4244975 h 6858000"/>
              <a:gd name="connsiteX91" fmla="*/ 167960 w 4838076"/>
              <a:gd name="connsiteY91" fmla="*/ 4297362 h 6858000"/>
              <a:gd name="connsiteX92" fmla="*/ 152844 w 4838076"/>
              <a:gd name="connsiteY92" fmla="*/ 4343400 h 6858000"/>
              <a:gd name="connsiteX93" fmla="*/ 134368 w 4838076"/>
              <a:gd name="connsiteY93" fmla="*/ 4386262 h 6858000"/>
              <a:gd name="connsiteX94" fmla="*/ 115893 w 4838076"/>
              <a:gd name="connsiteY94" fmla="*/ 4424362 h 6858000"/>
              <a:gd name="connsiteX95" fmla="*/ 75583 w 4838076"/>
              <a:gd name="connsiteY95" fmla="*/ 4498975 h 6858000"/>
              <a:gd name="connsiteX96" fmla="*/ 55427 w 4838076"/>
              <a:gd name="connsiteY96" fmla="*/ 4537075 h 6858000"/>
              <a:gd name="connsiteX97" fmla="*/ 38632 w 4838076"/>
              <a:gd name="connsiteY97" fmla="*/ 4579937 h 6858000"/>
              <a:gd name="connsiteX98" fmla="*/ 23515 w 4838076"/>
              <a:gd name="connsiteY98" fmla="*/ 4625975 h 6858000"/>
              <a:gd name="connsiteX99" fmla="*/ 11758 w 4838076"/>
              <a:gd name="connsiteY99" fmla="*/ 4678362 h 6858000"/>
              <a:gd name="connsiteX100" fmla="*/ 3359 w 4838076"/>
              <a:gd name="connsiteY100" fmla="*/ 4738687 h 6858000"/>
              <a:gd name="connsiteX101" fmla="*/ 0 w 4838076"/>
              <a:gd name="connsiteY101" fmla="*/ 4806950 h 6858000"/>
              <a:gd name="connsiteX102" fmla="*/ 3359 w 4838076"/>
              <a:gd name="connsiteY102" fmla="*/ 4875212 h 6858000"/>
              <a:gd name="connsiteX103" fmla="*/ 11758 w 4838076"/>
              <a:gd name="connsiteY103" fmla="*/ 4935537 h 6858000"/>
              <a:gd name="connsiteX104" fmla="*/ 23515 w 4838076"/>
              <a:gd name="connsiteY104" fmla="*/ 4987925 h 6858000"/>
              <a:gd name="connsiteX105" fmla="*/ 38632 w 4838076"/>
              <a:gd name="connsiteY105" fmla="*/ 5033962 h 6858000"/>
              <a:gd name="connsiteX106" fmla="*/ 55427 w 4838076"/>
              <a:gd name="connsiteY106" fmla="*/ 5075237 h 6858000"/>
              <a:gd name="connsiteX107" fmla="*/ 75583 w 4838076"/>
              <a:gd name="connsiteY107" fmla="*/ 5114925 h 6858000"/>
              <a:gd name="connsiteX108" fmla="*/ 95738 w 4838076"/>
              <a:gd name="connsiteY108" fmla="*/ 5149850 h 6858000"/>
              <a:gd name="connsiteX109" fmla="*/ 115893 w 4838076"/>
              <a:gd name="connsiteY109" fmla="*/ 5186362 h 6858000"/>
              <a:gd name="connsiteX110" fmla="*/ 134368 w 4838076"/>
              <a:gd name="connsiteY110" fmla="*/ 5226050 h 6858000"/>
              <a:gd name="connsiteX111" fmla="*/ 152844 w 4838076"/>
              <a:gd name="connsiteY111" fmla="*/ 5268912 h 6858000"/>
              <a:gd name="connsiteX112" fmla="*/ 167960 w 4838076"/>
              <a:gd name="connsiteY112" fmla="*/ 5313362 h 6858000"/>
              <a:gd name="connsiteX113" fmla="*/ 178038 w 4838076"/>
              <a:gd name="connsiteY113" fmla="*/ 5365750 h 6858000"/>
              <a:gd name="connsiteX114" fmla="*/ 188115 w 4838076"/>
              <a:gd name="connsiteY114" fmla="*/ 5426075 h 6858000"/>
              <a:gd name="connsiteX115" fmla="*/ 189795 w 4838076"/>
              <a:gd name="connsiteY115" fmla="*/ 5494337 h 6858000"/>
              <a:gd name="connsiteX116" fmla="*/ 188115 w 4838076"/>
              <a:gd name="connsiteY116" fmla="*/ 5562600 h 6858000"/>
              <a:gd name="connsiteX117" fmla="*/ 178038 w 4838076"/>
              <a:gd name="connsiteY117" fmla="*/ 5622925 h 6858000"/>
              <a:gd name="connsiteX118" fmla="*/ 167960 w 4838076"/>
              <a:gd name="connsiteY118" fmla="*/ 5675312 h 6858000"/>
              <a:gd name="connsiteX119" fmla="*/ 152844 w 4838076"/>
              <a:gd name="connsiteY119" fmla="*/ 5721350 h 6858000"/>
              <a:gd name="connsiteX120" fmla="*/ 134368 w 4838076"/>
              <a:gd name="connsiteY120" fmla="*/ 5762625 h 6858000"/>
              <a:gd name="connsiteX121" fmla="*/ 115893 w 4838076"/>
              <a:gd name="connsiteY121" fmla="*/ 5802312 h 6858000"/>
              <a:gd name="connsiteX122" fmla="*/ 95738 w 4838076"/>
              <a:gd name="connsiteY122" fmla="*/ 5840412 h 6858000"/>
              <a:gd name="connsiteX123" fmla="*/ 75583 w 4838076"/>
              <a:gd name="connsiteY123" fmla="*/ 5876925 h 6858000"/>
              <a:gd name="connsiteX124" fmla="*/ 55427 w 4838076"/>
              <a:gd name="connsiteY124" fmla="*/ 5915025 h 6858000"/>
              <a:gd name="connsiteX125" fmla="*/ 38632 w 4838076"/>
              <a:gd name="connsiteY125" fmla="*/ 5956300 h 6858000"/>
              <a:gd name="connsiteX126" fmla="*/ 23515 w 4838076"/>
              <a:gd name="connsiteY126" fmla="*/ 6003925 h 6858000"/>
              <a:gd name="connsiteX127" fmla="*/ 11758 w 4838076"/>
              <a:gd name="connsiteY127" fmla="*/ 6056312 h 6858000"/>
              <a:gd name="connsiteX128" fmla="*/ 3359 w 4838076"/>
              <a:gd name="connsiteY128" fmla="*/ 6113462 h 6858000"/>
              <a:gd name="connsiteX129" fmla="*/ 0 w 4838076"/>
              <a:gd name="connsiteY129" fmla="*/ 6183312 h 6858000"/>
              <a:gd name="connsiteX130" fmla="*/ 3359 w 4838076"/>
              <a:gd name="connsiteY130" fmla="*/ 6251575 h 6858000"/>
              <a:gd name="connsiteX131" fmla="*/ 11758 w 4838076"/>
              <a:gd name="connsiteY131" fmla="*/ 6311900 h 6858000"/>
              <a:gd name="connsiteX132" fmla="*/ 23515 w 4838076"/>
              <a:gd name="connsiteY132" fmla="*/ 6361112 h 6858000"/>
              <a:gd name="connsiteX133" fmla="*/ 38632 w 4838076"/>
              <a:gd name="connsiteY133" fmla="*/ 6407150 h 6858000"/>
              <a:gd name="connsiteX134" fmla="*/ 55427 w 4838076"/>
              <a:gd name="connsiteY134" fmla="*/ 6448425 h 6858000"/>
              <a:gd name="connsiteX135" fmla="*/ 73903 w 4838076"/>
              <a:gd name="connsiteY135" fmla="*/ 6488112 h 6858000"/>
              <a:gd name="connsiteX136" fmla="*/ 92379 w 4838076"/>
              <a:gd name="connsiteY136" fmla="*/ 6523037 h 6858000"/>
              <a:gd name="connsiteX137" fmla="*/ 112534 w 4838076"/>
              <a:gd name="connsiteY137" fmla="*/ 6561137 h 6858000"/>
              <a:gd name="connsiteX138" fmla="*/ 132689 w 4838076"/>
              <a:gd name="connsiteY138" fmla="*/ 6597650 h 6858000"/>
              <a:gd name="connsiteX139" fmla="*/ 149485 w 4838076"/>
              <a:gd name="connsiteY139" fmla="*/ 6640512 h 6858000"/>
              <a:gd name="connsiteX140" fmla="*/ 166281 w 4838076"/>
              <a:gd name="connsiteY140" fmla="*/ 6683375 h 6858000"/>
              <a:gd name="connsiteX141" fmla="*/ 176358 w 4838076"/>
              <a:gd name="connsiteY141" fmla="*/ 6735762 h 6858000"/>
              <a:gd name="connsiteX142" fmla="*/ 184756 w 4838076"/>
              <a:gd name="connsiteY142" fmla="*/ 6791325 h 6858000"/>
              <a:gd name="connsiteX143" fmla="*/ 189795 w 4838076"/>
              <a:gd name="connsiteY143" fmla="*/ 6858000 h 6858000"/>
              <a:gd name="connsiteX144" fmla="*/ 334173 w 4838076"/>
              <a:gd name="connsiteY144" fmla="*/ 6858000 h 6858000"/>
              <a:gd name="connsiteX145" fmla="*/ 334174 w 4838076"/>
              <a:gd name="connsiteY145" fmla="*/ 6858000 h 6858000"/>
              <a:gd name="connsiteX146" fmla="*/ 3459219 w 4838076"/>
              <a:gd name="connsiteY146" fmla="*/ 6858000 h 6858000"/>
              <a:gd name="connsiteX147" fmla="*/ 4417162 w 4838076"/>
              <a:gd name="connsiteY147" fmla="*/ 6858000 h 6858000"/>
              <a:gd name="connsiteX148" fmla="*/ 4838076 w 4838076"/>
              <a:gd name="connsiteY14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4838076" h="6858000">
                <a:moveTo>
                  <a:pt x="4838076" y="0"/>
                </a:moveTo>
                <a:lnTo>
                  <a:pt x="4417162" y="0"/>
                </a:lnTo>
                <a:lnTo>
                  <a:pt x="3459219" y="0"/>
                </a:lnTo>
                <a:lnTo>
                  <a:pt x="334174" y="0"/>
                </a:lnTo>
                <a:lnTo>
                  <a:pt x="334173" y="0"/>
                </a:lnTo>
                <a:lnTo>
                  <a:pt x="189795" y="0"/>
                </a:lnTo>
                <a:lnTo>
                  <a:pt x="184756" y="66675"/>
                </a:lnTo>
                <a:lnTo>
                  <a:pt x="176358" y="122237"/>
                </a:lnTo>
                <a:lnTo>
                  <a:pt x="166281" y="174625"/>
                </a:lnTo>
                <a:lnTo>
                  <a:pt x="149485" y="217487"/>
                </a:lnTo>
                <a:lnTo>
                  <a:pt x="132689" y="260350"/>
                </a:lnTo>
                <a:lnTo>
                  <a:pt x="112534" y="296862"/>
                </a:lnTo>
                <a:lnTo>
                  <a:pt x="92379" y="334962"/>
                </a:lnTo>
                <a:lnTo>
                  <a:pt x="73903" y="369887"/>
                </a:lnTo>
                <a:lnTo>
                  <a:pt x="55427" y="409575"/>
                </a:lnTo>
                <a:lnTo>
                  <a:pt x="38632" y="450850"/>
                </a:lnTo>
                <a:lnTo>
                  <a:pt x="23515" y="496887"/>
                </a:lnTo>
                <a:lnTo>
                  <a:pt x="11758" y="546100"/>
                </a:lnTo>
                <a:lnTo>
                  <a:pt x="3359" y="606425"/>
                </a:lnTo>
                <a:lnTo>
                  <a:pt x="0" y="673100"/>
                </a:lnTo>
                <a:lnTo>
                  <a:pt x="3359" y="744537"/>
                </a:lnTo>
                <a:lnTo>
                  <a:pt x="11758" y="801687"/>
                </a:lnTo>
                <a:lnTo>
                  <a:pt x="23515" y="854075"/>
                </a:lnTo>
                <a:lnTo>
                  <a:pt x="38632" y="901700"/>
                </a:lnTo>
                <a:lnTo>
                  <a:pt x="55427" y="942975"/>
                </a:lnTo>
                <a:lnTo>
                  <a:pt x="75583" y="981075"/>
                </a:lnTo>
                <a:lnTo>
                  <a:pt x="95738" y="1017587"/>
                </a:lnTo>
                <a:lnTo>
                  <a:pt x="115893" y="1055687"/>
                </a:lnTo>
                <a:lnTo>
                  <a:pt x="134368" y="1095375"/>
                </a:lnTo>
                <a:lnTo>
                  <a:pt x="152844" y="1136650"/>
                </a:lnTo>
                <a:lnTo>
                  <a:pt x="167960" y="1182687"/>
                </a:lnTo>
                <a:lnTo>
                  <a:pt x="178038" y="1235075"/>
                </a:lnTo>
                <a:lnTo>
                  <a:pt x="188115" y="1295400"/>
                </a:lnTo>
                <a:lnTo>
                  <a:pt x="189795" y="1363662"/>
                </a:lnTo>
                <a:lnTo>
                  <a:pt x="188115" y="1431925"/>
                </a:lnTo>
                <a:lnTo>
                  <a:pt x="178038" y="1492250"/>
                </a:lnTo>
                <a:lnTo>
                  <a:pt x="167960" y="1544637"/>
                </a:lnTo>
                <a:lnTo>
                  <a:pt x="152844" y="1589087"/>
                </a:lnTo>
                <a:lnTo>
                  <a:pt x="134368" y="1631950"/>
                </a:lnTo>
                <a:lnTo>
                  <a:pt x="115893" y="1671637"/>
                </a:lnTo>
                <a:lnTo>
                  <a:pt x="95738" y="1708150"/>
                </a:lnTo>
                <a:lnTo>
                  <a:pt x="75583" y="1743075"/>
                </a:lnTo>
                <a:lnTo>
                  <a:pt x="55427" y="1782762"/>
                </a:lnTo>
                <a:lnTo>
                  <a:pt x="38632" y="1824037"/>
                </a:lnTo>
                <a:lnTo>
                  <a:pt x="23515" y="1870075"/>
                </a:lnTo>
                <a:lnTo>
                  <a:pt x="11758" y="1922462"/>
                </a:lnTo>
                <a:lnTo>
                  <a:pt x="3359" y="1982787"/>
                </a:lnTo>
                <a:lnTo>
                  <a:pt x="0" y="2051050"/>
                </a:lnTo>
                <a:lnTo>
                  <a:pt x="3359" y="2119312"/>
                </a:lnTo>
                <a:lnTo>
                  <a:pt x="11758" y="2179637"/>
                </a:lnTo>
                <a:lnTo>
                  <a:pt x="23515" y="2232025"/>
                </a:lnTo>
                <a:lnTo>
                  <a:pt x="38632" y="2278062"/>
                </a:lnTo>
                <a:lnTo>
                  <a:pt x="55427" y="2319337"/>
                </a:lnTo>
                <a:lnTo>
                  <a:pt x="75583" y="2359025"/>
                </a:lnTo>
                <a:lnTo>
                  <a:pt x="95738" y="2395537"/>
                </a:lnTo>
                <a:lnTo>
                  <a:pt x="115893" y="2433637"/>
                </a:lnTo>
                <a:lnTo>
                  <a:pt x="134368" y="2471737"/>
                </a:lnTo>
                <a:lnTo>
                  <a:pt x="152844" y="2513012"/>
                </a:lnTo>
                <a:lnTo>
                  <a:pt x="167960" y="2560637"/>
                </a:lnTo>
                <a:lnTo>
                  <a:pt x="178038" y="2613025"/>
                </a:lnTo>
                <a:lnTo>
                  <a:pt x="188115" y="2671762"/>
                </a:lnTo>
                <a:lnTo>
                  <a:pt x="189795" y="2741612"/>
                </a:lnTo>
                <a:lnTo>
                  <a:pt x="188115" y="2809875"/>
                </a:lnTo>
                <a:lnTo>
                  <a:pt x="178038" y="2868612"/>
                </a:lnTo>
                <a:lnTo>
                  <a:pt x="167960" y="2922587"/>
                </a:lnTo>
                <a:lnTo>
                  <a:pt x="152844" y="2967037"/>
                </a:lnTo>
                <a:lnTo>
                  <a:pt x="134368" y="3009900"/>
                </a:lnTo>
                <a:lnTo>
                  <a:pt x="115893" y="3046412"/>
                </a:lnTo>
                <a:lnTo>
                  <a:pt x="95738" y="3084512"/>
                </a:lnTo>
                <a:lnTo>
                  <a:pt x="75583" y="3121025"/>
                </a:lnTo>
                <a:lnTo>
                  <a:pt x="55427" y="3160712"/>
                </a:lnTo>
                <a:lnTo>
                  <a:pt x="38632" y="3201987"/>
                </a:lnTo>
                <a:lnTo>
                  <a:pt x="23515" y="3248025"/>
                </a:lnTo>
                <a:lnTo>
                  <a:pt x="11758" y="3300412"/>
                </a:lnTo>
                <a:lnTo>
                  <a:pt x="3359" y="3360737"/>
                </a:lnTo>
                <a:lnTo>
                  <a:pt x="0" y="3427412"/>
                </a:lnTo>
                <a:lnTo>
                  <a:pt x="3359" y="3497262"/>
                </a:lnTo>
                <a:lnTo>
                  <a:pt x="11758" y="3557587"/>
                </a:lnTo>
                <a:lnTo>
                  <a:pt x="23515" y="3609975"/>
                </a:lnTo>
                <a:lnTo>
                  <a:pt x="38632" y="3656012"/>
                </a:lnTo>
                <a:lnTo>
                  <a:pt x="55427" y="3697287"/>
                </a:lnTo>
                <a:lnTo>
                  <a:pt x="75583" y="3736975"/>
                </a:lnTo>
                <a:lnTo>
                  <a:pt x="115893" y="3811587"/>
                </a:lnTo>
                <a:lnTo>
                  <a:pt x="134368" y="3848100"/>
                </a:lnTo>
                <a:lnTo>
                  <a:pt x="152844" y="3890962"/>
                </a:lnTo>
                <a:lnTo>
                  <a:pt x="167960" y="3935412"/>
                </a:lnTo>
                <a:lnTo>
                  <a:pt x="178038" y="3987800"/>
                </a:lnTo>
                <a:lnTo>
                  <a:pt x="188115" y="4048125"/>
                </a:lnTo>
                <a:lnTo>
                  <a:pt x="189795" y="4116387"/>
                </a:lnTo>
                <a:lnTo>
                  <a:pt x="188115" y="4186237"/>
                </a:lnTo>
                <a:lnTo>
                  <a:pt x="178038" y="4244975"/>
                </a:lnTo>
                <a:lnTo>
                  <a:pt x="167960" y="4297362"/>
                </a:lnTo>
                <a:lnTo>
                  <a:pt x="152844" y="4343400"/>
                </a:lnTo>
                <a:lnTo>
                  <a:pt x="134368" y="4386262"/>
                </a:lnTo>
                <a:lnTo>
                  <a:pt x="115893" y="4424362"/>
                </a:lnTo>
                <a:lnTo>
                  <a:pt x="75583" y="4498975"/>
                </a:lnTo>
                <a:lnTo>
                  <a:pt x="55427" y="4537075"/>
                </a:lnTo>
                <a:lnTo>
                  <a:pt x="38632" y="4579937"/>
                </a:lnTo>
                <a:lnTo>
                  <a:pt x="23515" y="4625975"/>
                </a:lnTo>
                <a:lnTo>
                  <a:pt x="11758" y="4678362"/>
                </a:lnTo>
                <a:lnTo>
                  <a:pt x="3359" y="4738687"/>
                </a:lnTo>
                <a:lnTo>
                  <a:pt x="0" y="4806950"/>
                </a:lnTo>
                <a:lnTo>
                  <a:pt x="3359" y="4875212"/>
                </a:lnTo>
                <a:lnTo>
                  <a:pt x="11758" y="4935537"/>
                </a:lnTo>
                <a:lnTo>
                  <a:pt x="23515" y="4987925"/>
                </a:lnTo>
                <a:lnTo>
                  <a:pt x="38632" y="5033962"/>
                </a:lnTo>
                <a:lnTo>
                  <a:pt x="55427" y="5075237"/>
                </a:lnTo>
                <a:lnTo>
                  <a:pt x="75583" y="5114925"/>
                </a:lnTo>
                <a:lnTo>
                  <a:pt x="95738" y="5149850"/>
                </a:lnTo>
                <a:lnTo>
                  <a:pt x="115893" y="5186362"/>
                </a:lnTo>
                <a:lnTo>
                  <a:pt x="134368" y="5226050"/>
                </a:lnTo>
                <a:lnTo>
                  <a:pt x="152844" y="5268912"/>
                </a:lnTo>
                <a:lnTo>
                  <a:pt x="167960" y="5313362"/>
                </a:lnTo>
                <a:lnTo>
                  <a:pt x="178038" y="5365750"/>
                </a:lnTo>
                <a:lnTo>
                  <a:pt x="188115" y="5426075"/>
                </a:lnTo>
                <a:lnTo>
                  <a:pt x="189795" y="5494337"/>
                </a:lnTo>
                <a:lnTo>
                  <a:pt x="188115" y="5562600"/>
                </a:lnTo>
                <a:lnTo>
                  <a:pt x="178038" y="5622925"/>
                </a:lnTo>
                <a:lnTo>
                  <a:pt x="167960" y="5675312"/>
                </a:lnTo>
                <a:lnTo>
                  <a:pt x="152844" y="5721350"/>
                </a:lnTo>
                <a:lnTo>
                  <a:pt x="134368" y="5762625"/>
                </a:lnTo>
                <a:lnTo>
                  <a:pt x="115893" y="5802312"/>
                </a:lnTo>
                <a:lnTo>
                  <a:pt x="95738" y="5840412"/>
                </a:lnTo>
                <a:lnTo>
                  <a:pt x="75583" y="5876925"/>
                </a:lnTo>
                <a:lnTo>
                  <a:pt x="55427" y="5915025"/>
                </a:lnTo>
                <a:lnTo>
                  <a:pt x="38632" y="5956300"/>
                </a:lnTo>
                <a:lnTo>
                  <a:pt x="23515" y="6003925"/>
                </a:lnTo>
                <a:lnTo>
                  <a:pt x="11758" y="6056312"/>
                </a:lnTo>
                <a:lnTo>
                  <a:pt x="3359" y="6113462"/>
                </a:lnTo>
                <a:lnTo>
                  <a:pt x="0" y="6183312"/>
                </a:lnTo>
                <a:lnTo>
                  <a:pt x="3359" y="6251575"/>
                </a:lnTo>
                <a:lnTo>
                  <a:pt x="11758" y="6311900"/>
                </a:lnTo>
                <a:lnTo>
                  <a:pt x="23515" y="6361112"/>
                </a:lnTo>
                <a:lnTo>
                  <a:pt x="38632" y="6407150"/>
                </a:lnTo>
                <a:lnTo>
                  <a:pt x="55427" y="6448425"/>
                </a:lnTo>
                <a:lnTo>
                  <a:pt x="73903" y="6488112"/>
                </a:lnTo>
                <a:lnTo>
                  <a:pt x="92379" y="6523037"/>
                </a:lnTo>
                <a:lnTo>
                  <a:pt x="112534" y="6561137"/>
                </a:lnTo>
                <a:lnTo>
                  <a:pt x="132689" y="6597650"/>
                </a:lnTo>
                <a:lnTo>
                  <a:pt x="149485" y="6640512"/>
                </a:lnTo>
                <a:lnTo>
                  <a:pt x="166281" y="6683375"/>
                </a:lnTo>
                <a:lnTo>
                  <a:pt x="176358" y="6735762"/>
                </a:lnTo>
                <a:lnTo>
                  <a:pt x="184756" y="6791325"/>
                </a:lnTo>
                <a:lnTo>
                  <a:pt x="189795" y="6858000"/>
                </a:lnTo>
                <a:lnTo>
                  <a:pt x="334173" y="6858000"/>
                </a:lnTo>
                <a:lnTo>
                  <a:pt x="334174" y="6858000"/>
                </a:lnTo>
                <a:lnTo>
                  <a:pt x="3459219" y="6858000"/>
                </a:lnTo>
                <a:lnTo>
                  <a:pt x="4417162" y="6858000"/>
                </a:lnTo>
                <a:lnTo>
                  <a:pt x="4838076" y="6858000"/>
                </a:lnTo>
                <a:close/>
              </a:path>
            </a:pathLst>
          </a:custGeom>
          <a:solidFill>
            <a:schemeClr val="accent1">
              <a:lumMod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TextBox 6">
            <a:extLst>
              <a:ext uri="{FF2B5EF4-FFF2-40B4-BE49-F238E27FC236}">
                <a16:creationId xmlns:a16="http://schemas.microsoft.com/office/drawing/2014/main" id="{715D2D7C-0518-4010-A273-B1F9D9C53B86}"/>
              </a:ext>
            </a:extLst>
          </p:cNvPr>
          <p:cNvSpPr txBox="1"/>
          <p:nvPr/>
        </p:nvSpPr>
        <p:spPr>
          <a:xfrm>
            <a:off x="765051" y="662400"/>
            <a:ext cx="3384000" cy="1492132"/>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4400" kern="1200">
                <a:solidFill>
                  <a:schemeClr val="bg1"/>
                </a:solidFill>
                <a:latin typeface="+mj-lt"/>
                <a:ea typeface="+mj-ea"/>
                <a:cs typeface="+mj-cs"/>
              </a:rPr>
              <a:t>National Bulk Purchasing</a:t>
            </a:r>
          </a:p>
        </p:txBody>
      </p:sp>
      <p:sp>
        <p:nvSpPr>
          <p:cNvPr id="8" name="TextBox 7">
            <a:extLst>
              <a:ext uri="{FF2B5EF4-FFF2-40B4-BE49-F238E27FC236}">
                <a16:creationId xmlns:a16="http://schemas.microsoft.com/office/drawing/2014/main" id="{6737B69D-BB8E-419F-A82D-1D1ABDA79A57}"/>
              </a:ext>
            </a:extLst>
          </p:cNvPr>
          <p:cNvSpPr txBox="1"/>
          <p:nvPr/>
        </p:nvSpPr>
        <p:spPr>
          <a:xfrm>
            <a:off x="509612" y="2154532"/>
            <a:ext cx="3384000" cy="3844800"/>
          </a:xfrm>
          <a:prstGeom prst="rect">
            <a:avLst/>
          </a:prstGeom>
        </p:spPr>
        <p:txBody>
          <a:bodyPr vert="horz" lIns="91440" tIns="45720" rIns="91440" bIns="45720" rtlCol="0">
            <a:normAutofit/>
          </a:bodyPr>
          <a:lstStyle/>
          <a:p>
            <a:pPr marL="57150" indent="-228600">
              <a:lnSpc>
                <a:spcPct val="90000"/>
              </a:lnSpc>
              <a:spcAft>
                <a:spcPts val="600"/>
              </a:spcAft>
              <a:buFont typeface="Arial" panose="020B0604020202020204" pitchFamily="34" charset="0"/>
              <a:buChar char="•"/>
            </a:pPr>
            <a:r>
              <a:rPr lang="en-US" sz="2800" dirty="0">
                <a:solidFill>
                  <a:schemeClr val="bg1">
                    <a:alpha val="60000"/>
                  </a:schemeClr>
                </a:solidFill>
              </a:rPr>
              <a:t>Scottish Government funding support to access &gt; tech </a:t>
            </a:r>
          </a:p>
          <a:p>
            <a:pPr marL="57150" indent="-228600">
              <a:lnSpc>
                <a:spcPct val="90000"/>
              </a:lnSpc>
              <a:spcAft>
                <a:spcPts val="600"/>
              </a:spcAft>
              <a:buFont typeface="Arial" panose="020B0604020202020204" pitchFamily="34" charset="0"/>
              <a:buChar char="•"/>
            </a:pPr>
            <a:endParaRPr lang="en-US" sz="2800" dirty="0">
              <a:solidFill>
                <a:schemeClr val="bg1">
                  <a:alpha val="60000"/>
                </a:schemeClr>
              </a:solidFill>
            </a:endParaRPr>
          </a:p>
          <a:p>
            <a:pPr marL="57150" indent="-228600">
              <a:lnSpc>
                <a:spcPct val="90000"/>
              </a:lnSpc>
              <a:spcAft>
                <a:spcPts val="600"/>
              </a:spcAft>
              <a:buFont typeface="Arial" panose="020B0604020202020204" pitchFamily="34" charset="0"/>
              <a:buChar char="•"/>
            </a:pPr>
            <a:r>
              <a:rPr lang="en-US" sz="2800" dirty="0">
                <a:solidFill>
                  <a:schemeClr val="bg1">
                    <a:alpha val="60000"/>
                  </a:schemeClr>
                </a:solidFill>
              </a:rPr>
              <a:t>2021/22 - £5M  and  2022/23 - £14.64M</a:t>
            </a:r>
          </a:p>
        </p:txBody>
      </p:sp>
      <p:pic>
        <p:nvPicPr>
          <p:cNvPr id="9" name="Picture 8">
            <a:extLst>
              <a:ext uri="{FF2B5EF4-FFF2-40B4-BE49-F238E27FC236}">
                <a16:creationId xmlns:a16="http://schemas.microsoft.com/office/drawing/2014/main" id="{918FA066-D474-4F10-A8E0-329B9D8DAB91}"/>
              </a:ext>
            </a:extLst>
          </p:cNvPr>
          <p:cNvPicPr>
            <a:picLocks noChangeAspect="1"/>
          </p:cNvPicPr>
          <p:nvPr/>
        </p:nvPicPr>
        <p:blipFill>
          <a:blip r:embed="rId2"/>
          <a:stretch>
            <a:fillRect/>
          </a:stretch>
        </p:blipFill>
        <p:spPr>
          <a:xfrm>
            <a:off x="5411053" y="1159929"/>
            <a:ext cx="6014185" cy="4538142"/>
          </a:xfrm>
          <a:prstGeom prst="rect">
            <a:avLst/>
          </a:prstGeom>
        </p:spPr>
      </p:pic>
      <p:sp>
        <p:nvSpPr>
          <p:cNvPr id="10" name="Slide Number Placeholder 6">
            <a:extLst>
              <a:ext uri="{FF2B5EF4-FFF2-40B4-BE49-F238E27FC236}">
                <a16:creationId xmlns:a16="http://schemas.microsoft.com/office/drawing/2014/main" id="{E29080F4-3B22-4E5A-9F34-C7661D818B10}"/>
              </a:ext>
            </a:extLst>
          </p:cNvPr>
          <p:cNvSpPr>
            <a:spLocks noGrp="1"/>
          </p:cNvSpPr>
          <p:nvPr>
            <p:ph type="sldNum" sz="quarter" idx="12"/>
          </p:nvPr>
        </p:nvSpPr>
        <p:spPr>
          <a:xfrm>
            <a:off x="10365474" y="6375679"/>
            <a:ext cx="1059763" cy="345796"/>
          </a:xfrm>
        </p:spPr>
        <p:txBody>
          <a:bodyPr vert="horz" lIns="91440" tIns="45720" rIns="91440" bIns="45720" rtlCol="0" anchor="ctr">
            <a:normAutofit/>
          </a:bodyPr>
          <a:lstStyle/>
          <a:p>
            <a:pPr>
              <a:spcAft>
                <a:spcPts val="600"/>
              </a:spcAft>
            </a:pPr>
            <a:fld id="{39220677-FFA6-40FC-9B8C-2695DD93BC43}" type="slidenum">
              <a:rPr lang="en-US" sz="1200">
                <a:solidFill>
                  <a:schemeClr val="tx1">
                    <a:alpha val="60000"/>
                  </a:schemeClr>
                </a:solidFill>
              </a:rPr>
              <a:pPr>
                <a:spcAft>
                  <a:spcPts val="600"/>
                </a:spcAft>
              </a:pPr>
              <a:t>46</a:t>
            </a:fld>
            <a:endParaRPr lang="en-US" sz="1200">
              <a:solidFill>
                <a:schemeClr val="tx1">
                  <a:alpha val="60000"/>
                </a:schemeClr>
              </a:solidFill>
            </a:endParaRPr>
          </a:p>
        </p:txBody>
      </p:sp>
    </p:spTree>
    <p:extLst>
      <p:ext uri="{BB962C8B-B14F-4D97-AF65-F5344CB8AC3E}">
        <p14:creationId xmlns:p14="http://schemas.microsoft.com/office/powerpoint/2010/main" val="9729559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07B4653-46D5-4DC5-ABD6-30BAF177912A}"/>
              </a:ext>
            </a:extLst>
          </p:cNvPr>
          <p:cNvSpPr txBox="1"/>
          <p:nvPr/>
        </p:nvSpPr>
        <p:spPr>
          <a:xfrm>
            <a:off x="1026460" y="559281"/>
            <a:ext cx="9125725" cy="830997"/>
          </a:xfrm>
          <a:prstGeom prst="rect">
            <a:avLst/>
          </a:prstGeom>
          <a:noFill/>
        </p:spPr>
        <p:txBody>
          <a:bodyPr wrap="square" rtlCol="0">
            <a:spAutoFit/>
          </a:bodyPr>
          <a:lstStyle/>
          <a:p>
            <a:r>
              <a:rPr lang="en-GB" sz="4800" b="1" dirty="0"/>
              <a:t>Whole System Approach - Internal</a:t>
            </a:r>
          </a:p>
        </p:txBody>
      </p:sp>
      <p:sp>
        <p:nvSpPr>
          <p:cNvPr id="5" name="TextBox 4">
            <a:extLst>
              <a:ext uri="{FF2B5EF4-FFF2-40B4-BE49-F238E27FC236}">
                <a16:creationId xmlns:a16="http://schemas.microsoft.com/office/drawing/2014/main" id="{C8622225-1433-4EEF-82B7-7466D511D747}"/>
              </a:ext>
            </a:extLst>
          </p:cNvPr>
          <p:cNvSpPr txBox="1"/>
          <p:nvPr/>
        </p:nvSpPr>
        <p:spPr>
          <a:xfrm>
            <a:off x="1026460" y="1569174"/>
            <a:ext cx="8129263" cy="4247317"/>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sz="2800" dirty="0"/>
              <a:t>National Groups – SDG, MCN &amp; SDTIG – Policy, Strategy and Communications</a:t>
            </a:r>
          </a:p>
          <a:p>
            <a:pPr marL="285750" indent="-285750">
              <a:buFont typeface="Arial" panose="020B0604020202020204" pitchFamily="34" charset="0"/>
              <a:buChar char="•"/>
            </a:pPr>
            <a:endParaRPr lang="en-GB" sz="2800" dirty="0"/>
          </a:p>
          <a:p>
            <a:pPr marL="285750" indent="-285750">
              <a:buFont typeface="Arial" panose="020B0604020202020204" pitchFamily="34" charset="0"/>
              <a:buChar char="•"/>
            </a:pPr>
            <a:r>
              <a:rPr lang="en-GB" sz="2800" dirty="0"/>
              <a:t>Links to other relevant National Groups, Organisations &amp; Key Supplier Leaders</a:t>
            </a:r>
            <a:endParaRPr lang="en-GB" sz="2800" dirty="0">
              <a:ea typeface="Calibri"/>
              <a:cs typeface="Calibri"/>
            </a:endParaRPr>
          </a:p>
          <a:p>
            <a:pPr marL="285750" indent="-285750">
              <a:buFont typeface="Arial" panose="020B0604020202020204" pitchFamily="34" charset="0"/>
              <a:buChar char="•"/>
            </a:pPr>
            <a:endParaRPr lang="en-GB" sz="2800" dirty="0"/>
          </a:p>
          <a:p>
            <a:pPr marL="285750" indent="-285750">
              <a:buFont typeface="Arial" panose="020B0604020202020204" pitchFamily="34" charset="0"/>
              <a:buChar char="•"/>
            </a:pPr>
            <a:r>
              <a:rPr lang="en-GB" sz="2800" dirty="0"/>
              <a:t>Multi-Disciplinary Health Board Teams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sz="2800" dirty="0"/>
              <a:t>Shared Learnings, Consistent Approach and act as “One-NHSS”</a:t>
            </a:r>
            <a:endParaRPr lang="en-GB" sz="2800" dirty="0">
              <a:ea typeface="Calibri"/>
              <a:cs typeface="Calibri"/>
            </a:endParaRPr>
          </a:p>
        </p:txBody>
      </p:sp>
      <p:sp>
        <p:nvSpPr>
          <p:cNvPr id="6" name="Slide Number Placeholder 5">
            <a:extLst>
              <a:ext uri="{FF2B5EF4-FFF2-40B4-BE49-F238E27FC236}">
                <a16:creationId xmlns:a16="http://schemas.microsoft.com/office/drawing/2014/main" id="{4073ED0B-65CC-404B-8FE7-FB0C0B54EA2F}"/>
              </a:ext>
            </a:extLst>
          </p:cNvPr>
          <p:cNvSpPr txBox="1">
            <a:spLocks/>
          </p:cNvSpPr>
          <p:nvPr/>
        </p:nvSpPr>
        <p:spPr>
          <a:xfrm>
            <a:off x="9061939" y="5547214"/>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47</a:t>
            </a:fld>
            <a:endParaRPr lang="en-GB"/>
          </a:p>
        </p:txBody>
      </p:sp>
    </p:spTree>
    <p:extLst>
      <p:ext uri="{BB962C8B-B14F-4D97-AF65-F5344CB8AC3E}">
        <p14:creationId xmlns:p14="http://schemas.microsoft.com/office/powerpoint/2010/main" val="25320132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6FA30C6-0CA8-4CDE-B9D7-12C685F6437E}"/>
              </a:ext>
            </a:extLst>
          </p:cNvPr>
          <p:cNvSpPr txBox="1"/>
          <p:nvPr/>
        </p:nvSpPr>
        <p:spPr>
          <a:xfrm>
            <a:off x="1112050" y="1043481"/>
            <a:ext cx="7820935" cy="707886"/>
          </a:xfrm>
          <a:prstGeom prst="rect">
            <a:avLst/>
          </a:prstGeom>
          <a:noFill/>
        </p:spPr>
        <p:txBody>
          <a:bodyPr wrap="square" rtlCol="0">
            <a:spAutoFit/>
          </a:bodyPr>
          <a:lstStyle/>
          <a:p>
            <a:r>
              <a:rPr lang="en-GB" sz="4000" b="1" dirty="0"/>
              <a:t>Whole System Approach - External</a:t>
            </a:r>
          </a:p>
        </p:txBody>
      </p:sp>
      <p:sp>
        <p:nvSpPr>
          <p:cNvPr id="5" name="TextBox 4">
            <a:extLst>
              <a:ext uri="{FF2B5EF4-FFF2-40B4-BE49-F238E27FC236}">
                <a16:creationId xmlns:a16="http://schemas.microsoft.com/office/drawing/2014/main" id="{AD15C618-AE8F-4256-A633-A176507BAEB7}"/>
              </a:ext>
            </a:extLst>
          </p:cNvPr>
          <p:cNvSpPr txBox="1"/>
          <p:nvPr/>
        </p:nvSpPr>
        <p:spPr>
          <a:xfrm>
            <a:off x="1006541" y="2378346"/>
            <a:ext cx="9175649" cy="3539430"/>
          </a:xfrm>
          <a:prstGeom prst="rect">
            <a:avLst/>
          </a:prstGeom>
          <a:noFill/>
        </p:spPr>
        <p:txBody>
          <a:bodyPr wrap="square" rtlCol="0">
            <a:spAutoFit/>
          </a:bodyPr>
          <a:lstStyle/>
          <a:p>
            <a:pPr marL="285750" indent="-285750">
              <a:buFont typeface="Arial" panose="020B0604020202020204" pitchFamily="34" charset="0"/>
              <a:buChar char="•"/>
            </a:pPr>
            <a:r>
              <a:rPr lang="en-GB" sz="2800" dirty="0"/>
              <a:t>SDTIG – Presenting Diabetes care in Scotland as an integrated system</a:t>
            </a:r>
          </a:p>
          <a:p>
            <a:pPr marL="285750" indent="-285750">
              <a:buFont typeface="Arial" panose="020B0604020202020204" pitchFamily="34" charset="0"/>
              <a:buChar char="•"/>
            </a:pPr>
            <a:endParaRPr lang="en-GB" sz="2800" dirty="0"/>
          </a:p>
          <a:p>
            <a:pPr marL="285750" indent="-285750">
              <a:buFont typeface="Arial" panose="020B0604020202020204" pitchFamily="34" charset="0"/>
              <a:buChar char="•"/>
            </a:pPr>
            <a:r>
              <a:rPr lang="en-GB" sz="2800" dirty="0"/>
              <a:t>Gain Share (Win – Win)</a:t>
            </a:r>
          </a:p>
          <a:p>
            <a:pPr marL="285750" indent="-285750">
              <a:buFont typeface="Arial" panose="020B0604020202020204" pitchFamily="34" charset="0"/>
              <a:buChar char="•"/>
            </a:pPr>
            <a:endParaRPr lang="en-GB" sz="2800" dirty="0"/>
          </a:p>
          <a:p>
            <a:pPr marL="285750" indent="-285750">
              <a:buFont typeface="Arial" panose="020B0604020202020204" pitchFamily="34" charset="0"/>
              <a:buChar char="•"/>
            </a:pPr>
            <a:r>
              <a:rPr lang="en-GB" sz="2800" dirty="0"/>
              <a:t>Purchasing Power – no divide and conquer in NHSS!</a:t>
            </a:r>
          </a:p>
          <a:p>
            <a:pPr marL="285750" indent="-285750">
              <a:buFont typeface="Arial" panose="020B0604020202020204" pitchFamily="34" charset="0"/>
              <a:buChar char="•"/>
            </a:pPr>
            <a:endParaRPr lang="en-GB" sz="2800" dirty="0"/>
          </a:p>
          <a:p>
            <a:pPr marL="285750" indent="-285750">
              <a:buFont typeface="Arial" panose="020B0604020202020204" pitchFamily="34" charset="0"/>
              <a:buChar char="•"/>
            </a:pPr>
            <a:r>
              <a:rPr lang="en-GB" sz="2800" dirty="0"/>
              <a:t>Attractive proposition for suppliers – 1</a:t>
            </a:r>
            <a:r>
              <a:rPr lang="en-GB" sz="2800" baseline="30000" dirty="0"/>
              <a:t>st</a:t>
            </a:r>
            <a:r>
              <a:rPr lang="en-GB" sz="2800" dirty="0"/>
              <a:t> in?!</a:t>
            </a:r>
          </a:p>
        </p:txBody>
      </p:sp>
      <p:sp>
        <p:nvSpPr>
          <p:cNvPr id="6" name="Slide Number Placeholder 5">
            <a:extLst>
              <a:ext uri="{FF2B5EF4-FFF2-40B4-BE49-F238E27FC236}">
                <a16:creationId xmlns:a16="http://schemas.microsoft.com/office/drawing/2014/main" id="{B59E19C2-FCEA-48C9-9C1B-EF84C7BE3D1A}"/>
              </a:ext>
            </a:extLst>
          </p:cNvPr>
          <p:cNvSpPr txBox="1">
            <a:spLocks/>
          </p:cNvSpPr>
          <p:nvPr/>
        </p:nvSpPr>
        <p:spPr>
          <a:xfrm>
            <a:off x="11101754" y="5460576"/>
            <a:ext cx="1023911"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48</a:t>
            </a:fld>
            <a:endParaRPr lang="en-GB" dirty="0"/>
          </a:p>
        </p:txBody>
      </p:sp>
    </p:spTree>
    <p:extLst>
      <p:ext uri="{BB962C8B-B14F-4D97-AF65-F5344CB8AC3E}">
        <p14:creationId xmlns:p14="http://schemas.microsoft.com/office/powerpoint/2010/main" val="33857890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F1A88D6-F067-42EC-B1EC-3102D32A32AB}"/>
              </a:ext>
            </a:extLst>
          </p:cNvPr>
          <p:cNvSpPr>
            <a:spLocks noGrp="1"/>
          </p:cNvSpPr>
          <p:nvPr>
            <p:ph type="title"/>
          </p:nvPr>
        </p:nvSpPr>
        <p:spPr>
          <a:xfrm>
            <a:off x="2166138" y="2766218"/>
            <a:ext cx="10515600" cy="1325563"/>
          </a:xfrm>
        </p:spPr>
        <p:txBody>
          <a:bodyPr>
            <a:normAutofit/>
          </a:bodyPr>
          <a:lstStyle/>
          <a:p>
            <a:r>
              <a:rPr lang="en-GB" sz="5400" b="1" dirty="0"/>
              <a:t>            </a:t>
            </a:r>
            <a:r>
              <a:rPr lang="en-GB" sz="6000" b="1" dirty="0"/>
              <a:t>Thanks for listening!</a:t>
            </a:r>
          </a:p>
        </p:txBody>
      </p:sp>
      <p:sp>
        <p:nvSpPr>
          <p:cNvPr id="5" name="Slide Number Placeholder 4">
            <a:extLst>
              <a:ext uri="{FF2B5EF4-FFF2-40B4-BE49-F238E27FC236}">
                <a16:creationId xmlns:a16="http://schemas.microsoft.com/office/drawing/2014/main" id="{EAFFD39D-A8E7-4BD5-9A33-C4648BE58FBC}"/>
              </a:ext>
            </a:extLst>
          </p:cNvPr>
          <p:cNvSpPr txBox="1">
            <a:spLocks/>
          </p:cNvSpPr>
          <p:nvPr/>
        </p:nvSpPr>
        <p:spPr>
          <a:xfrm>
            <a:off x="9331570" y="599008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49</a:t>
            </a:fld>
            <a:endParaRPr lang="en-GB"/>
          </a:p>
        </p:txBody>
      </p:sp>
    </p:spTree>
    <p:extLst>
      <p:ext uri="{BB962C8B-B14F-4D97-AF65-F5344CB8AC3E}">
        <p14:creationId xmlns:p14="http://schemas.microsoft.com/office/powerpoint/2010/main" val="14086803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5C08F-990E-4946-9993-C970CC5B802E}"/>
              </a:ext>
            </a:extLst>
          </p:cNvPr>
          <p:cNvSpPr>
            <a:spLocks noGrp="1"/>
          </p:cNvSpPr>
          <p:nvPr>
            <p:ph type="title"/>
          </p:nvPr>
        </p:nvSpPr>
        <p:spPr>
          <a:xfrm>
            <a:off x="736410" y="2362656"/>
            <a:ext cx="10515600" cy="1325563"/>
          </a:xfrm>
        </p:spPr>
        <p:txBody>
          <a:bodyPr>
            <a:normAutofit/>
          </a:bodyPr>
          <a:lstStyle/>
          <a:p>
            <a:pPr algn="ctr"/>
            <a:br>
              <a:rPr lang="en-US" b="1"/>
            </a:br>
            <a:endParaRPr lang="en-US" b="1" i="1"/>
          </a:p>
        </p:txBody>
      </p:sp>
      <p:sp>
        <p:nvSpPr>
          <p:cNvPr id="3" name="TextBox 2">
            <a:extLst>
              <a:ext uri="{FF2B5EF4-FFF2-40B4-BE49-F238E27FC236}">
                <a16:creationId xmlns:a16="http://schemas.microsoft.com/office/drawing/2014/main" id="{9CE7026E-E509-47EE-A29B-3071E5EB4A96}"/>
              </a:ext>
            </a:extLst>
          </p:cNvPr>
          <p:cNvSpPr txBox="1"/>
          <p:nvPr/>
        </p:nvSpPr>
        <p:spPr>
          <a:xfrm>
            <a:off x="2940424" y="1580721"/>
            <a:ext cx="3318989" cy="830997"/>
          </a:xfrm>
          <a:prstGeom prst="rect">
            <a:avLst/>
          </a:prstGeom>
          <a:noFill/>
        </p:spPr>
        <p:txBody>
          <a:bodyPr wrap="square" lIns="91440" tIns="45720" rIns="91440" bIns="45720" rtlCol="0" anchor="t">
            <a:spAutoFit/>
          </a:bodyPr>
          <a:lstStyle/>
          <a:p>
            <a:r>
              <a:rPr lang="en-GB" sz="4800" b="1" dirty="0">
                <a:solidFill>
                  <a:schemeClr val="bg1"/>
                </a:solidFill>
              </a:rPr>
              <a:t>Finance </a:t>
            </a:r>
            <a:endParaRPr lang="en-US" dirty="0">
              <a:solidFill>
                <a:schemeClr val="bg1"/>
              </a:solidFill>
            </a:endParaRPr>
          </a:p>
        </p:txBody>
      </p:sp>
      <p:sp>
        <p:nvSpPr>
          <p:cNvPr id="4" name="TextBox 3">
            <a:extLst>
              <a:ext uri="{FF2B5EF4-FFF2-40B4-BE49-F238E27FC236}">
                <a16:creationId xmlns:a16="http://schemas.microsoft.com/office/drawing/2014/main" id="{245ACF9B-BD3D-472C-A377-E952A888BAE6}"/>
              </a:ext>
            </a:extLst>
          </p:cNvPr>
          <p:cNvSpPr txBox="1"/>
          <p:nvPr/>
        </p:nvSpPr>
        <p:spPr>
          <a:xfrm>
            <a:off x="1182193" y="4421092"/>
            <a:ext cx="8839200" cy="1384995"/>
          </a:xfrm>
          <a:prstGeom prst="rect">
            <a:avLst/>
          </a:prstGeom>
          <a:noFill/>
        </p:spPr>
        <p:txBody>
          <a:bodyPr wrap="square" rtlCol="0">
            <a:spAutoFit/>
          </a:bodyPr>
          <a:lstStyle/>
          <a:p>
            <a:r>
              <a:rPr lang="en-GB" sz="2800" b="1" dirty="0">
                <a:solidFill>
                  <a:srgbClr val="FFFFFF"/>
                </a:solidFill>
              </a:rPr>
              <a:t>Alan Morrison –</a:t>
            </a:r>
          </a:p>
          <a:p>
            <a:r>
              <a:rPr lang="en-GB" sz="2800" b="1" dirty="0">
                <a:solidFill>
                  <a:srgbClr val="FFFFFF"/>
                </a:solidFill>
              </a:rPr>
              <a:t>Deputy Director of Health Infrastructure and Investment </a:t>
            </a:r>
          </a:p>
          <a:p>
            <a:r>
              <a:rPr lang="en-GB" sz="2800" b="1" dirty="0">
                <a:solidFill>
                  <a:srgbClr val="FFFFFF"/>
                </a:solidFill>
              </a:rPr>
              <a:t>Health Finance and Infrastructure Team</a:t>
            </a:r>
            <a:endParaRPr lang="en-GB" sz="2800" b="1" dirty="0">
              <a:solidFill>
                <a:schemeClr val="bg1"/>
              </a:solidFill>
            </a:endParaRPr>
          </a:p>
        </p:txBody>
      </p:sp>
      <p:pic>
        <p:nvPicPr>
          <p:cNvPr id="5" name="Picture 4">
            <a:extLst>
              <a:ext uri="{FF2B5EF4-FFF2-40B4-BE49-F238E27FC236}">
                <a16:creationId xmlns:a16="http://schemas.microsoft.com/office/drawing/2014/main" id="{64CF1D5D-DB6C-41B6-AA96-1F77FCA6819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98371" y="2767779"/>
            <a:ext cx="5257061" cy="1840879"/>
          </a:xfrm>
          <a:prstGeom prst="rect">
            <a:avLst/>
          </a:prstGeom>
        </p:spPr>
      </p:pic>
      <p:sp>
        <p:nvSpPr>
          <p:cNvPr id="6" name="Slide Number Placeholder 8">
            <a:extLst>
              <a:ext uri="{FF2B5EF4-FFF2-40B4-BE49-F238E27FC236}">
                <a16:creationId xmlns:a16="http://schemas.microsoft.com/office/drawing/2014/main" id="{25F47146-F0F7-4E74-B30B-D6245D6ED5BF}"/>
              </a:ext>
            </a:extLst>
          </p:cNvPr>
          <p:cNvSpPr txBox="1">
            <a:spLocks/>
          </p:cNvSpPr>
          <p:nvPr/>
        </p:nvSpPr>
        <p:spPr>
          <a:xfrm>
            <a:off x="9249509" y="639127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50</a:t>
            </a:fld>
            <a:endParaRPr lang="en-GB"/>
          </a:p>
        </p:txBody>
      </p:sp>
      <p:pic>
        <p:nvPicPr>
          <p:cNvPr id="7" name="Picture 6">
            <a:extLst>
              <a:ext uri="{FF2B5EF4-FFF2-40B4-BE49-F238E27FC236}">
                <a16:creationId xmlns:a16="http://schemas.microsoft.com/office/drawing/2014/main" id="{5C3D8480-B9FC-48B1-A473-4F680B50EE4D}"/>
              </a:ext>
            </a:extLst>
          </p:cNvPr>
          <p:cNvPicPr>
            <a:picLocks noChangeAspect="1"/>
          </p:cNvPicPr>
          <p:nvPr/>
        </p:nvPicPr>
        <p:blipFill>
          <a:blip r:embed="rId3"/>
          <a:stretch>
            <a:fillRect/>
          </a:stretch>
        </p:blipFill>
        <p:spPr>
          <a:xfrm>
            <a:off x="1326708" y="6004898"/>
            <a:ext cx="2461976" cy="417601"/>
          </a:xfrm>
          <a:prstGeom prst="rect">
            <a:avLst/>
          </a:prstGeom>
        </p:spPr>
      </p:pic>
      <p:pic>
        <p:nvPicPr>
          <p:cNvPr id="8" name="Graphic 10" descr="Money with solid fill">
            <a:extLst>
              <a:ext uri="{FF2B5EF4-FFF2-40B4-BE49-F238E27FC236}">
                <a16:creationId xmlns:a16="http://schemas.microsoft.com/office/drawing/2014/main" id="{5DF813BE-1F4F-4057-8589-290D0226567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12308" y="715383"/>
            <a:ext cx="914400" cy="914400"/>
          </a:xfrm>
          <a:prstGeom prst="rect">
            <a:avLst/>
          </a:prstGeom>
        </p:spPr>
      </p:pic>
    </p:spTree>
    <p:extLst>
      <p:ext uri="{BB962C8B-B14F-4D97-AF65-F5344CB8AC3E}">
        <p14:creationId xmlns:p14="http://schemas.microsoft.com/office/powerpoint/2010/main" val="21789797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5D74979-4086-49C7-8C91-1C2C6D4E3A9D}"/>
              </a:ext>
            </a:extLst>
          </p:cNvPr>
          <p:cNvSpPr>
            <a:spLocks noGrp="1"/>
          </p:cNvSpPr>
          <p:nvPr>
            <p:ph type="title"/>
          </p:nvPr>
        </p:nvSpPr>
        <p:spPr>
          <a:xfrm>
            <a:off x="736410" y="2362656"/>
            <a:ext cx="10515600" cy="1325563"/>
          </a:xfrm>
        </p:spPr>
        <p:txBody>
          <a:bodyPr>
            <a:normAutofit/>
          </a:bodyPr>
          <a:lstStyle/>
          <a:p>
            <a:pPr algn="ctr"/>
            <a:br>
              <a:rPr lang="en-US" b="1"/>
            </a:br>
            <a:endParaRPr lang="en-US" b="1" i="1"/>
          </a:p>
        </p:txBody>
      </p:sp>
      <p:sp>
        <p:nvSpPr>
          <p:cNvPr id="5" name="TextBox 4">
            <a:extLst>
              <a:ext uri="{FF2B5EF4-FFF2-40B4-BE49-F238E27FC236}">
                <a16:creationId xmlns:a16="http://schemas.microsoft.com/office/drawing/2014/main" id="{6D1537ED-9AC0-4CEF-B7F7-60828B23EF59}"/>
              </a:ext>
            </a:extLst>
          </p:cNvPr>
          <p:cNvSpPr txBox="1"/>
          <p:nvPr/>
        </p:nvSpPr>
        <p:spPr>
          <a:xfrm>
            <a:off x="890194" y="1118284"/>
            <a:ext cx="3046847" cy="830997"/>
          </a:xfrm>
          <a:prstGeom prst="rect">
            <a:avLst/>
          </a:prstGeom>
          <a:noFill/>
        </p:spPr>
        <p:txBody>
          <a:bodyPr wrap="square" lIns="91440" tIns="45720" rIns="91440" bIns="45720" rtlCol="0" anchor="t">
            <a:spAutoFit/>
          </a:bodyPr>
          <a:lstStyle/>
          <a:p>
            <a:r>
              <a:rPr lang="en-GB" sz="4800" b="1" dirty="0"/>
              <a:t>Finance </a:t>
            </a:r>
            <a:endParaRPr lang="en-US" dirty="0"/>
          </a:p>
        </p:txBody>
      </p:sp>
      <p:sp>
        <p:nvSpPr>
          <p:cNvPr id="6" name="Slide Number Placeholder 8">
            <a:extLst>
              <a:ext uri="{FF2B5EF4-FFF2-40B4-BE49-F238E27FC236}">
                <a16:creationId xmlns:a16="http://schemas.microsoft.com/office/drawing/2014/main" id="{05ED5515-51B0-41BD-AA2D-76A7E4BA566E}"/>
              </a:ext>
            </a:extLst>
          </p:cNvPr>
          <p:cNvSpPr txBox="1">
            <a:spLocks/>
          </p:cNvSpPr>
          <p:nvPr/>
        </p:nvSpPr>
        <p:spPr>
          <a:xfrm>
            <a:off x="9249509" y="639127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51</a:t>
            </a:fld>
            <a:endParaRPr lang="en-GB"/>
          </a:p>
        </p:txBody>
      </p:sp>
      <p:pic>
        <p:nvPicPr>
          <p:cNvPr id="7" name="Picture 6">
            <a:extLst>
              <a:ext uri="{FF2B5EF4-FFF2-40B4-BE49-F238E27FC236}">
                <a16:creationId xmlns:a16="http://schemas.microsoft.com/office/drawing/2014/main" id="{CEC00126-0FD2-4892-9CFC-028F90D6E7DD}"/>
              </a:ext>
            </a:extLst>
          </p:cNvPr>
          <p:cNvPicPr>
            <a:picLocks noChangeAspect="1"/>
          </p:cNvPicPr>
          <p:nvPr/>
        </p:nvPicPr>
        <p:blipFill>
          <a:blip r:embed="rId2"/>
          <a:stretch>
            <a:fillRect/>
          </a:stretch>
        </p:blipFill>
        <p:spPr>
          <a:xfrm>
            <a:off x="111137" y="6340541"/>
            <a:ext cx="2461976" cy="417601"/>
          </a:xfrm>
          <a:prstGeom prst="rect">
            <a:avLst/>
          </a:prstGeom>
        </p:spPr>
      </p:pic>
      <p:sp>
        <p:nvSpPr>
          <p:cNvPr id="8" name="TextBox 7">
            <a:extLst>
              <a:ext uri="{FF2B5EF4-FFF2-40B4-BE49-F238E27FC236}">
                <a16:creationId xmlns:a16="http://schemas.microsoft.com/office/drawing/2014/main" id="{708991B9-7BAF-4059-BC98-33B32C3E92C0}"/>
              </a:ext>
            </a:extLst>
          </p:cNvPr>
          <p:cNvSpPr txBox="1"/>
          <p:nvPr/>
        </p:nvSpPr>
        <p:spPr>
          <a:xfrm>
            <a:off x="890194" y="2362656"/>
            <a:ext cx="9508270"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
              <a:buChar char="§"/>
            </a:pPr>
            <a:r>
              <a:rPr lang="en-US" sz="2800" b="1" dirty="0">
                <a:ea typeface="+mn-lt"/>
                <a:cs typeface="+mn-lt"/>
              </a:rPr>
              <a:t>Engagement</a:t>
            </a:r>
            <a:r>
              <a:rPr lang="en-US" sz="2000" dirty="0">
                <a:ea typeface="+mn-lt"/>
                <a:cs typeface="+mn-lt"/>
              </a:rPr>
              <a:t> – speak regularly to your finance contact</a:t>
            </a:r>
            <a:endParaRPr lang="en-US" sz="2000" dirty="0">
              <a:cs typeface="Calibri" panose="020F0502020204030204"/>
            </a:endParaRPr>
          </a:p>
          <a:p>
            <a:pPr marL="285750" indent="-285750">
              <a:buFont typeface="Wingdings"/>
              <a:buChar char="§"/>
            </a:pPr>
            <a:endParaRPr lang="en-US" sz="2000" dirty="0">
              <a:cs typeface="Calibri" panose="020F0502020204030204"/>
            </a:endParaRPr>
          </a:p>
          <a:p>
            <a:pPr marL="285750" indent="-285750">
              <a:buFont typeface="Wingdings"/>
              <a:buChar char="§"/>
            </a:pPr>
            <a:r>
              <a:rPr lang="en-US" sz="2800" b="1" dirty="0">
                <a:ea typeface="+mn-lt"/>
                <a:cs typeface="+mn-lt"/>
              </a:rPr>
              <a:t>Evidence</a:t>
            </a:r>
            <a:r>
              <a:rPr lang="en-US" sz="2000" dirty="0">
                <a:ea typeface="+mn-lt"/>
                <a:cs typeface="+mn-lt"/>
              </a:rPr>
              <a:t> – demonstrate that your idea will work </a:t>
            </a:r>
            <a:endParaRPr lang="en-US" sz="2000" dirty="0">
              <a:cs typeface="Calibri" panose="020F0502020204030204"/>
            </a:endParaRPr>
          </a:p>
          <a:p>
            <a:pPr marL="285750" indent="-285750">
              <a:buFont typeface="Wingdings"/>
              <a:buChar char="§"/>
            </a:pPr>
            <a:endParaRPr lang="en-US" sz="2000" dirty="0">
              <a:cs typeface="Calibri" panose="020F0502020204030204"/>
            </a:endParaRPr>
          </a:p>
          <a:p>
            <a:pPr marL="285750" indent="-285750">
              <a:buFont typeface="Wingdings"/>
              <a:buChar char="§"/>
            </a:pPr>
            <a:r>
              <a:rPr lang="en-US" sz="2800" b="1" dirty="0">
                <a:ea typeface="+mn-lt"/>
                <a:cs typeface="+mn-lt"/>
              </a:rPr>
              <a:t>Be Prepared</a:t>
            </a:r>
            <a:r>
              <a:rPr lang="en-US" sz="2000" dirty="0">
                <a:ea typeface="+mn-lt"/>
                <a:cs typeface="+mn-lt"/>
              </a:rPr>
              <a:t> – be ready just in case funding become available at short notice</a:t>
            </a:r>
            <a:endParaRPr lang="en-US" sz="2000" dirty="0">
              <a:cs typeface="Calibri" panose="020F0502020204030204"/>
            </a:endParaRPr>
          </a:p>
          <a:p>
            <a:pPr marL="285750" indent="-285750">
              <a:buFont typeface="Wingdings"/>
              <a:buChar char="§"/>
            </a:pPr>
            <a:endParaRPr lang="en-US" sz="2000" dirty="0">
              <a:cs typeface="Calibri" panose="020F0502020204030204"/>
            </a:endParaRPr>
          </a:p>
          <a:p>
            <a:pPr marL="285750" indent="-285750">
              <a:buFont typeface="Wingdings"/>
              <a:buChar char="§"/>
            </a:pPr>
            <a:r>
              <a:rPr lang="en-US" sz="2800" b="1" dirty="0">
                <a:ea typeface="+mn-lt"/>
                <a:cs typeface="+mn-lt"/>
              </a:rPr>
              <a:t>Be Persistent</a:t>
            </a:r>
            <a:r>
              <a:rPr lang="en-US" sz="2800" dirty="0">
                <a:ea typeface="+mn-lt"/>
                <a:cs typeface="+mn-lt"/>
              </a:rPr>
              <a:t> </a:t>
            </a:r>
            <a:r>
              <a:rPr lang="en-US" sz="2000" dirty="0">
                <a:ea typeface="+mn-lt"/>
                <a:cs typeface="+mn-lt"/>
              </a:rPr>
              <a:t>– don’t be discouraged if your idea is not immediately supported </a:t>
            </a:r>
            <a:endParaRPr lang="en-US" sz="2000" dirty="0">
              <a:cs typeface="Calibri"/>
            </a:endParaRPr>
          </a:p>
          <a:p>
            <a:pPr algn="l"/>
            <a:endParaRPr lang="en-US" sz="2000" dirty="0">
              <a:cs typeface="Calibri"/>
            </a:endParaRPr>
          </a:p>
        </p:txBody>
      </p:sp>
    </p:spTree>
    <p:extLst>
      <p:ext uri="{BB962C8B-B14F-4D97-AF65-F5344CB8AC3E}">
        <p14:creationId xmlns:p14="http://schemas.microsoft.com/office/powerpoint/2010/main" val="29057896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1BAE7-5539-4146-8094-8C525D413213}"/>
              </a:ext>
            </a:extLst>
          </p:cNvPr>
          <p:cNvSpPr txBox="1"/>
          <p:nvPr/>
        </p:nvSpPr>
        <p:spPr>
          <a:xfrm>
            <a:off x="1346579" y="1291542"/>
            <a:ext cx="7599736" cy="1446550"/>
          </a:xfrm>
          <a:prstGeom prst="rect">
            <a:avLst/>
          </a:prstGeom>
          <a:noFill/>
        </p:spPr>
        <p:txBody>
          <a:bodyPr wrap="square" lIns="91440" tIns="45720" rIns="91440" bIns="45720" rtlCol="0" anchor="t">
            <a:spAutoFit/>
          </a:bodyPr>
          <a:lstStyle/>
          <a:p>
            <a:pPr algn="ctr"/>
            <a:r>
              <a:rPr lang="en-GB" sz="4400" dirty="0">
                <a:solidFill>
                  <a:schemeClr val="bg1"/>
                </a:solidFill>
              </a:rPr>
              <a:t>Improving Type 1 Diabetes Care</a:t>
            </a:r>
          </a:p>
          <a:p>
            <a:r>
              <a:rPr lang="en-GB" sz="4400" dirty="0">
                <a:solidFill>
                  <a:schemeClr val="bg1"/>
                </a:solidFill>
              </a:rPr>
              <a:t> It’s a Team Sport</a:t>
            </a:r>
            <a:endParaRPr lang="en-GB" sz="4400" dirty="0">
              <a:solidFill>
                <a:schemeClr val="bg1"/>
              </a:solidFill>
              <a:ea typeface="Calibri"/>
              <a:cs typeface="Calibri"/>
            </a:endParaRPr>
          </a:p>
        </p:txBody>
      </p:sp>
      <p:sp>
        <p:nvSpPr>
          <p:cNvPr id="3" name="TextBox 2">
            <a:extLst>
              <a:ext uri="{FF2B5EF4-FFF2-40B4-BE49-F238E27FC236}">
                <a16:creationId xmlns:a16="http://schemas.microsoft.com/office/drawing/2014/main" id="{25DF2E9C-CD11-4EF5-AA3D-BFCF31C9D22B}"/>
              </a:ext>
            </a:extLst>
          </p:cNvPr>
          <p:cNvSpPr txBox="1"/>
          <p:nvPr/>
        </p:nvSpPr>
        <p:spPr>
          <a:xfrm>
            <a:off x="3193806" y="5860848"/>
            <a:ext cx="5257800" cy="707886"/>
          </a:xfrm>
          <a:prstGeom prst="rect">
            <a:avLst/>
          </a:prstGeom>
          <a:noFill/>
        </p:spPr>
        <p:txBody>
          <a:bodyPr wrap="square" rtlCol="0">
            <a:spAutoFit/>
          </a:bodyPr>
          <a:lstStyle/>
          <a:p>
            <a:pPr algn="ctr"/>
            <a:r>
              <a:rPr lang="en-GB" sz="2000">
                <a:solidFill>
                  <a:schemeClr val="bg1"/>
                </a:solidFill>
              </a:rPr>
              <a:t>Brian Kennon, Consultant </a:t>
            </a:r>
            <a:r>
              <a:rPr lang="en-GB" sz="2000" err="1">
                <a:solidFill>
                  <a:schemeClr val="bg1"/>
                </a:solidFill>
              </a:rPr>
              <a:t>Diabetologist</a:t>
            </a:r>
            <a:r>
              <a:rPr lang="en-GB" sz="2000">
                <a:solidFill>
                  <a:schemeClr val="bg1"/>
                </a:solidFill>
              </a:rPr>
              <a:t>, NHSGGC</a:t>
            </a:r>
          </a:p>
          <a:p>
            <a:pPr algn="ctr"/>
            <a:r>
              <a:rPr lang="en-GB" sz="2000">
                <a:solidFill>
                  <a:schemeClr val="bg1"/>
                </a:solidFill>
              </a:rPr>
              <a:t>National Lead for Diabetes</a:t>
            </a:r>
          </a:p>
        </p:txBody>
      </p:sp>
      <p:pic>
        <p:nvPicPr>
          <p:cNvPr id="4" name="Picture 2" descr="See the source image">
            <a:extLst>
              <a:ext uri="{FF2B5EF4-FFF2-40B4-BE49-F238E27FC236}">
                <a16:creationId xmlns:a16="http://schemas.microsoft.com/office/drawing/2014/main" id="{15A9DADF-E93F-41D5-9F63-207F4D6F986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22699" y="2738092"/>
            <a:ext cx="5118191" cy="2878272"/>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5">
            <a:extLst>
              <a:ext uri="{FF2B5EF4-FFF2-40B4-BE49-F238E27FC236}">
                <a16:creationId xmlns:a16="http://schemas.microsoft.com/office/drawing/2014/main" id="{D34DDD2E-A76A-4771-93C1-08AADFB743EE}"/>
              </a:ext>
            </a:extLst>
          </p:cNvPr>
          <p:cNvSpPr txBox="1">
            <a:spLocks/>
          </p:cNvSpPr>
          <p:nvPr/>
        </p:nvSpPr>
        <p:spPr>
          <a:xfrm>
            <a:off x="9249509" y="639127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52</a:t>
            </a:fld>
            <a:endParaRPr lang="en-GB"/>
          </a:p>
        </p:txBody>
      </p:sp>
      <p:sp>
        <p:nvSpPr>
          <p:cNvPr id="6" name="TextBox 5">
            <a:extLst>
              <a:ext uri="{FF2B5EF4-FFF2-40B4-BE49-F238E27FC236}">
                <a16:creationId xmlns:a16="http://schemas.microsoft.com/office/drawing/2014/main" id="{38519B5D-2C2F-468D-9AD9-1F5FF655CDB8}"/>
              </a:ext>
            </a:extLst>
          </p:cNvPr>
          <p:cNvSpPr txBox="1"/>
          <p:nvPr/>
        </p:nvSpPr>
        <p:spPr>
          <a:xfrm>
            <a:off x="1346579" y="4087504"/>
            <a:ext cx="1969827"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a:solidFill>
                  <a:srgbClr val="FFFFFF"/>
                </a:solidFill>
              </a:rPr>
              <a:t>Concluding remarks</a:t>
            </a:r>
            <a:r>
              <a:rPr lang="en-GB" sz="2800">
                <a:ea typeface="Calibri"/>
                <a:cs typeface="Calibri"/>
              </a:rPr>
              <a:t>​</a:t>
            </a:r>
            <a:endParaRPr lang="en-GB" sz="2800"/>
          </a:p>
        </p:txBody>
      </p:sp>
    </p:spTree>
    <p:extLst>
      <p:ext uri="{BB962C8B-B14F-4D97-AF65-F5344CB8AC3E}">
        <p14:creationId xmlns:p14="http://schemas.microsoft.com/office/powerpoint/2010/main" val="5541427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C5C807B-709D-42E9-9C03-5E7DF89A3F95}"/>
              </a:ext>
            </a:extLst>
          </p:cNvPr>
          <p:cNvSpPr txBox="1"/>
          <p:nvPr/>
        </p:nvSpPr>
        <p:spPr>
          <a:xfrm>
            <a:off x="542875" y="271712"/>
            <a:ext cx="5052155" cy="923330"/>
          </a:xfrm>
          <a:prstGeom prst="rect">
            <a:avLst/>
          </a:prstGeom>
          <a:solidFill>
            <a:schemeClr val="tx1"/>
          </a:solidFill>
        </p:spPr>
        <p:txBody>
          <a:bodyPr wrap="square" rtlCol="0">
            <a:spAutoFit/>
          </a:bodyPr>
          <a:lstStyle/>
          <a:p>
            <a:pPr algn="ctr"/>
            <a:r>
              <a:rPr lang="en-GB" sz="5400" dirty="0">
                <a:solidFill>
                  <a:schemeClr val="bg1"/>
                </a:solidFill>
              </a:rPr>
              <a:t>Whole system…..</a:t>
            </a:r>
          </a:p>
        </p:txBody>
      </p:sp>
      <p:sp>
        <p:nvSpPr>
          <p:cNvPr id="5" name="TextBox 4">
            <a:extLst>
              <a:ext uri="{FF2B5EF4-FFF2-40B4-BE49-F238E27FC236}">
                <a16:creationId xmlns:a16="http://schemas.microsoft.com/office/drawing/2014/main" id="{7A4816AB-BA23-4DCC-B7DC-E408793B3780}"/>
              </a:ext>
            </a:extLst>
          </p:cNvPr>
          <p:cNvSpPr txBox="1"/>
          <p:nvPr/>
        </p:nvSpPr>
        <p:spPr>
          <a:xfrm>
            <a:off x="5799958" y="1557332"/>
            <a:ext cx="1536022" cy="707886"/>
          </a:xfrm>
          <a:prstGeom prst="rect">
            <a:avLst/>
          </a:prstGeom>
          <a:noFill/>
        </p:spPr>
        <p:txBody>
          <a:bodyPr wrap="square" rtlCol="0">
            <a:spAutoFit/>
          </a:bodyPr>
          <a:lstStyle/>
          <a:p>
            <a:pPr algn="ctr"/>
            <a:r>
              <a:rPr lang="en-GB" sz="2000"/>
              <a:t>NSS Procurement</a:t>
            </a:r>
          </a:p>
        </p:txBody>
      </p:sp>
      <p:pic>
        <p:nvPicPr>
          <p:cNvPr id="6" name="Picture 2" descr="See the source image">
            <a:extLst>
              <a:ext uri="{FF2B5EF4-FFF2-40B4-BE49-F238E27FC236}">
                <a16:creationId xmlns:a16="http://schemas.microsoft.com/office/drawing/2014/main" id="{F0DDB2CB-C487-4477-ABA5-DBD2745E3C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0962" y="2265218"/>
            <a:ext cx="6621324" cy="372449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CD9377B-A7C3-417F-B493-D94C46EEA62A}"/>
              </a:ext>
            </a:extLst>
          </p:cNvPr>
          <p:cNvSpPr txBox="1"/>
          <p:nvPr/>
        </p:nvSpPr>
        <p:spPr>
          <a:xfrm>
            <a:off x="4918907" y="6035880"/>
            <a:ext cx="1536022" cy="707886"/>
          </a:xfrm>
          <a:prstGeom prst="rect">
            <a:avLst/>
          </a:prstGeom>
          <a:noFill/>
        </p:spPr>
        <p:txBody>
          <a:bodyPr wrap="square" rtlCol="0">
            <a:spAutoFit/>
          </a:bodyPr>
          <a:lstStyle/>
          <a:p>
            <a:pPr algn="ctr"/>
            <a:r>
              <a:rPr lang="en-GB" sz="2000"/>
              <a:t>Clinical Community</a:t>
            </a:r>
          </a:p>
        </p:txBody>
      </p:sp>
      <p:sp>
        <p:nvSpPr>
          <p:cNvPr id="8" name="TextBox 7">
            <a:extLst>
              <a:ext uri="{FF2B5EF4-FFF2-40B4-BE49-F238E27FC236}">
                <a16:creationId xmlns:a16="http://schemas.microsoft.com/office/drawing/2014/main" id="{4C74A1AF-2E54-4690-A4E0-198F233EA8CB}"/>
              </a:ext>
            </a:extLst>
          </p:cNvPr>
          <p:cNvSpPr txBox="1"/>
          <p:nvPr/>
        </p:nvSpPr>
        <p:spPr>
          <a:xfrm>
            <a:off x="8762286" y="2851278"/>
            <a:ext cx="1536022" cy="707886"/>
          </a:xfrm>
          <a:prstGeom prst="rect">
            <a:avLst/>
          </a:prstGeom>
          <a:noFill/>
        </p:spPr>
        <p:txBody>
          <a:bodyPr wrap="square" rtlCol="0">
            <a:spAutoFit/>
          </a:bodyPr>
          <a:lstStyle/>
          <a:p>
            <a:pPr algn="ctr"/>
            <a:r>
              <a:rPr lang="en-GB" sz="2000"/>
              <a:t>Person with Diabetes</a:t>
            </a:r>
          </a:p>
        </p:txBody>
      </p:sp>
      <p:sp>
        <p:nvSpPr>
          <p:cNvPr id="9" name="TextBox 8">
            <a:extLst>
              <a:ext uri="{FF2B5EF4-FFF2-40B4-BE49-F238E27FC236}">
                <a16:creationId xmlns:a16="http://schemas.microsoft.com/office/drawing/2014/main" id="{BA9786C7-6D85-4C32-89F5-AAC69008F6F1}"/>
              </a:ext>
            </a:extLst>
          </p:cNvPr>
          <p:cNvSpPr txBox="1"/>
          <p:nvPr/>
        </p:nvSpPr>
        <p:spPr>
          <a:xfrm>
            <a:off x="8820251" y="3773522"/>
            <a:ext cx="1536022" cy="707886"/>
          </a:xfrm>
          <a:prstGeom prst="rect">
            <a:avLst/>
          </a:prstGeom>
          <a:noFill/>
        </p:spPr>
        <p:txBody>
          <a:bodyPr wrap="square" rtlCol="0">
            <a:spAutoFit/>
          </a:bodyPr>
          <a:lstStyle/>
          <a:p>
            <a:pPr algn="ctr"/>
            <a:r>
              <a:rPr lang="en-GB" sz="2000"/>
              <a:t>Research Community</a:t>
            </a:r>
          </a:p>
        </p:txBody>
      </p:sp>
      <p:sp>
        <p:nvSpPr>
          <p:cNvPr id="10" name="TextBox 9">
            <a:extLst>
              <a:ext uri="{FF2B5EF4-FFF2-40B4-BE49-F238E27FC236}">
                <a16:creationId xmlns:a16="http://schemas.microsoft.com/office/drawing/2014/main" id="{4C6AF0BF-0AAB-4EBB-8374-F2532E06D5C9}"/>
              </a:ext>
            </a:extLst>
          </p:cNvPr>
          <p:cNvSpPr txBox="1"/>
          <p:nvPr/>
        </p:nvSpPr>
        <p:spPr>
          <a:xfrm>
            <a:off x="6846895" y="5989713"/>
            <a:ext cx="1536022" cy="400110"/>
          </a:xfrm>
          <a:prstGeom prst="rect">
            <a:avLst/>
          </a:prstGeom>
          <a:noFill/>
        </p:spPr>
        <p:txBody>
          <a:bodyPr wrap="square" rtlCol="0">
            <a:spAutoFit/>
          </a:bodyPr>
          <a:lstStyle/>
          <a:p>
            <a:pPr algn="ctr"/>
            <a:r>
              <a:rPr lang="en-GB" sz="2000"/>
              <a:t>Third Sector</a:t>
            </a:r>
          </a:p>
        </p:txBody>
      </p:sp>
      <p:sp>
        <p:nvSpPr>
          <p:cNvPr id="11" name="TextBox 10">
            <a:extLst>
              <a:ext uri="{FF2B5EF4-FFF2-40B4-BE49-F238E27FC236}">
                <a16:creationId xmlns:a16="http://schemas.microsoft.com/office/drawing/2014/main" id="{2B4FFBE1-0799-4171-9B0A-46EB3477E5A3}"/>
              </a:ext>
            </a:extLst>
          </p:cNvPr>
          <p:cNvSpPr txBox="1"/>
          <p:nvPr/>
        </p:nvSpPr>
        <p:spPr>
          <a:xfrm>
            <a:off x="3128937" y="6122048"/>
            <a:ext cx="1593987" cy="400110"/>
          </a:xfrm>
          <a:prstGeom prst="rect">
            <a:avLst/>
          </a:prstGeom>
          <a:noFill/>
        </p:spPr>
        <p:txBody>
          <a:bodyPr wrap="square" rtlCol="0">
            <a:spAutoFit/>
          </a:bodyPr>
          <a:lstStyle/>
          <a:p>
            <a:pPr algn="ctr"/>
            <a:r>
              <a:rPr lang="en-GB" sz="2000" err="1"/>
              <a:t>Healthboards</a:t>
            </a:r>
            <a:endParaRPr lang="en-GB" sz="2000"/>
          </a:p>
        </p:txBody>
      </p:sp>
      <p:sp>
        <p:nvSpPr>
          <p:cNvPr id="12" name="TextBox 11">
            <a:extLst>
              <a:ext uri="{FF2B5EF4-FFF2-40B4-BE49-F238E27FC236}">
                <a16:creationId xmlns:a16="http://schemas.microsoft.com/office/drawing/2014/main" id="{A6426199-1F65-4AF3-B798-E18F23803D5D}"/>
              </a:ext>
            </a:extLst>
          </p:cNvPr>
          <p:cNvSpPr txBox="1"/>
          <p:nvPr/>
        </p:nvSpPr>
        <p:spPr>
          <a:xfrm>
            <a:off x="459030" y="3968964"/>
            <a:ext cx="1593987" cy="400110"/>
          </a:xfrm>
          <a:prstGeom prst="rect">
            <a:avLst/>
          </a:prstGeom>
          <a:noFill/>
        </p:spPr>
        <p:txBody>
          <a:bodyPr wrap="square" rtlCol="0">
            <a:spAutoFit/>
          </a:bodyPr>
          <a:lstStyle/>
          <a:p>
            <a:pPr algn="ctr"/>
            <a:r>
              <a:rPr lang="en-GB" sz="2000"/>
              <a:t>SHTG</a:t>
            </a:r>
          </a:p>
        </p:txBody>
      </p:sp>
      <p:sp>
        <p:nvSpPr>
          <p:cNvPr id="13" name="TextBox 12">
            <a:extLst>
              <a:ext uri="{FF2B5EF4-FFF2-40B4-BE49-F238E27FC236}">
                <a16:creationId xmlns:a16="http://schemas.microsoft.com/office/drawing/2014/main" id="{3A217799-DFF6-4DAE-9979-F122D7A7A9E3}"/>
              </a:ext>
            </a:extLst>
          </p:cNvPr>
          <p:cNvSpPr txBox="1"/>
          <p:nvPr/>
        </p:nvSpPr>
        <p:spPr>
          <a:xfrm>
            <a:off x="4205971" y="1665053"/>
            <a:ext cx="1593987" cy="400110"/>
          </a:xfrm>
          <a:prstGeom prst="rect">
            <a:avLst/>
          </a:prstGeom>
          <a:noFill/>
        </p:spPr>
        <p:txBody>
          <a:bodyPr wrap="square" rtlCol="0">
            <a:spAutoFit/>
          </a:bodyPr>
          <a:lstStyle/>
          <a:p>
            <a:pPr algn="ctr"/>
            <a:r>
              <a:rPr lang="en-GB" sz="2000"/>
              <a:t>HIS</a:t>
            </a:r>
          </a:p>
        </p:txBody>
      </p:sp>
      <p:sp>
        <p:nvSpPr>
          <p:cNvPr id="14" name="TextBox 13">
            <a:extLst>
              <a:ext uri="{FF2B5EF4-FFF2-40B4-BE49-F238E27FC236}">
                <a16:creationId xmlns:a16="http://schemas.microsoft.com/office/drawing/2014/main" id="{04B0D5FA-3061-472E-9C53-CE02108FD2E0}"/>
              </a:ext>
            </a:extLst>
          </p:cNvPr>
          <p:cNvSpPr txBox="1"/>
          <p:nvPr/>
        </p:nvSpPr>
        <p:spPr>
          <a:xfrm>
            <a:off x="459030" y="3114407"/>
            <a:ext cx="1593987" cy="400110"/>
          </a:xfrm>
          <a:prstGeom prst="rect">
            <a:avLst/>
          </a:prstGeom>
          <a:noFill/>
        </p:spPr>
        <p:txBody>
          <a:bodyPr wrap="square" rtlCol="0">
            <a:spAutoFit/>
          </a:bodyPr>
          <a:lstStyle/>
          <a:p>
            <a:pPr algn="ctr"/>
            <a:r>
              <a:rPr lang="en-GB" sz="2000"/>
              <a:t>SG Finance</a:t>
            </a:r>
          </a:p>
        </p:txBody>
      </p:sp>
      <p:sp>
        <p:nvSpPr>
          <p:cNvPr id="15" name="TextBox 14">
            <a:extLst>
              <a:ext uri="{FF2B5EF4-FFF2-40B4-BE49-F238E27FC236}">
                <a16:creationId xmlns:a16="http://schemas.microsoft.com/office/drawing/2014/main" id="{B5B721B2-26EA-48DA-8E87-51FC3447F09E}"/>
              </a:ext>
            </a:extLst>
          </p:cNvPr>
          <p:cNvSpPr txBox="1"/>
          <p:nvPr/>
        </p:nvSpPr>
        <p:spPr>
          <a:xfrm>
            <a:off x="2611984" y="1698913"/>
            <a:ext cx="1593987" cy="400110"/>
          </a:xfrm>
          <a:prstGeom prst="rect">
            <a:avLst/>
          </a:prstGeom>
          <a:noFill/>
        </p:spPr>
        <p:txBody>
          <a:bodyPr wrap="square" rtlCol="0">
            <a:spAutoFit/>
          </a:bodyPr>
          <a:lstStyle/>
          <a:p>
            <a:pPr algn="ctr"/>
            <a:r>
              <a:rPr lang="en-GB" sz="2000"/>
              <a:t>SCI-Diabetes</a:t>
            </a:r>
          </a:p>
        </p:txBody>
      </p:sp>
      <p:sp>
        <p:nvSpPr>
          <p:cNvPr id="16" name="TextBox 15">
            <a:extLst>
              <a:ext uri="{FF2B5EF4-FFF2-40B4-BE49-F238E27FC236}">
                <a16:creationId xmlns:a16="http://schemas.microsoft.com/office/drawing/2014/main" id="{301A601D-9B98-4BD9-8503-32202F8AEAA1}"/>
              </a:ext>
            </a:extLst>
          </p:cNvPr>
          <p:cNvSpPr txBox="1"/>
          <p:nvPr/>
        </p:nvSpPr>
        <p:spPr>
          <a:xfrm>
            <a:off x="8733304" y="2251113"/>
            <a:ext cx="1593987" cy="400110"/>
          </a:xfrm>
          <a:prstGeom prst="rect">
            <a:avLst/>
          </a:prstGeom>
          <a:noFill/>
        </p:spPr>
        <p:txBody>
          <a:bodyPr wrap="square" rtlCol="0">
            <a:spAutoFit/>
          </a:bodyPr>
          <a:lstStyle/>
          <a:p>
            <a:pPr algn="ctr"/>
            <a:r>
              <a:rPr lang="en-GB" sz="2000"/>
              <a:t>CfSD: ANIA</a:t>
            </a:r>
          </a:p>
        </p:txBody>
      </p:sp>
      <p:sp>
        <p:nvSpPr>
          <p:cNvPr id="17" name="TextBox 16">
            <a:extLst>
              <a:ext uri="{FF2B5EF4-FFF2-40B4-BE49-F238E27FC236}">
                <a16:creationId xmlns:a16="http://schemas.microsoft.com/office/drawing/2014/main" id="{C02926E1-CA2F-471D-BC2B-02C5AF8D3145}"/>
              </a:ext>
            </a:extLst>
          </p:cNvPr>
          <p:cNvSpPr txBox="1"/>
          <p:nvPr/>
        </p:nvSpPr>
        <p:spPr>
          <a:xfrm>
            <a:off x="546975" y="1732773"/>
            <a:ext cx="1593987" cy="1015663"/>
          </a:xfrm>
          <a:prstGeom prst="rect">
            <a:avLst/>
          </a:prstGeom>
          <a:noFill/>
        </p:spPr>
        <p:txBody>
          <a:bodyPr wrap="square" rtlCol="0">
            <a:spAutoFit/>
          </a:bodyPr>
          <a:lstStyle/>
          <a:p>
            <a:pPr algn="ctr"/>
            <a:r>
              <a:rPr lang="en-GB" sz="2000"/>
              <a:t>Scottish Diabetes Group</a:t>
            </a:r>
          </a:p>
        </p:txBody>
      </p:sp>
      <p:sp>
        <p:nvSpPr>
          <p:cNvPr id="18" name="TextBox 17">
            <a:extLst>
              <a:ext uri="{FF2B5EF4-FFF2-40B4-BE49-F238E27FC236}">
                <a16:creationId xmlns:a16="http://schemas.microsoft.com/office/drawing/2014/main" id="{D43045D7-ECCE-4FAD-BBFF-EFA0BD49AE6C}"/>
              </a:ext>
            </a:extLst>
          </p:cNvPr>
          <p:cNvSpPr txBox="1"/>
          <p:nvPr/>
        </p:nvSpPr>
        <p:spPr>
          <a:xfrm>
            <a:off x="459030" y="4813621"/>
            <a:ext cx="1593987" cy="1015663"/>
          </a:xfrm>
          <a:prstGeom prst="rect">
            <a:avLst/>
          </a:prstGeom>
          <a:noFill/>
        </p:spPr>
        <p:txBody>
          <a:bodyPr wrap="square" rtlCol="0">
            <a:spAutoFit/>
          </a:bodyPr>
          <a:lstStyle/>
          <a:p>
            <a:pPr algn="ctr"/>
            <a:r>
              <a:rPr lang="en-GB" sz="2000"/>
              <a:t>Diabetes MCN Network</a:t>
            </a:r>
          </a:p>
        </p:txBody>
      </p:sp>
      <p:sp>
        <p:nvSpPr>
          <p:cNvPr id="19" name="TextBox 18">
            <a:extLst>
              <a:ext uri="{FF2B5EF4-FFF2-40B4-BE49-F238E27FC236}">
                <a16:creationId xmlns:a16="http://schemas.microsoft.com/office/drawing/2014/main" id="{183303E4-9175-432F-852C-467B5C4D0001}"/>
              </a:ext>
            </a:extLst>
          </p:cNvPr>
          <p:cNvSpPr txBox="1"/>
          <p:nvPr/>
        </p:nvSpPr>
        <p:spPr>
          <a:xfrm>
            <a:off x="7614906" y="1511165"/>
            <a:ext cx="1593987" cy="707886"/>
          </a:xfrm>
          <a:prstGeom prst="rect">
            <a:avLst/>
          </a:prstGeom>
          <a:noFill/>
        </p:spPr>
        <p:txBody>
          <a:bodyPr wrap="square" rtlCol="0">
            <a:spAutoFit/>
          </a:bodyPr>
          <a:lstStyle/>
          <a:p>
            <a:pPr algn="ctr"/>
            <a:r>
              <a:rPr lang="en-GB" sz="2000"/>
              <a:t>Innovation Teams</a:t>
            </a:r>
          </a:p>
        </p:txBody>
      </p:sp>
      <p:sp>
        <p:nvSpPr>
          <p:cNvPr id="20" name="TextBox 19">
            <a:extLst>
              <a:ext uri="{FF2B5EF4-FFF2-40B4-BE49-F238E27FC236}">
                <a16:creationId xmlns:a16="http://schemas.microsoft.com/office/drawing/2014/main" id="{ED277D76-5D6F-4381-927D-67B0B2732533}"/>
              </a:ext>
            </a:extLst>
          </p:cNvPr>
          <p:cNvSpPr txBox="1"/>
          <p:nvPr/>
        </p:nvSpPr>
        <p:spPr>
          <a:xfrm>
            <a:off x="1396932" y="6035880"/>
            <a:ext cx="1536022" cy="707886"/>
          </a:xfrm>
          <a:prstGeom prst="rect">
            <a:avLst/>
          </a:prstGeom>
          <a:noFill/>
        </p:spPr>
        <p:txBody>
          <a:bodyPr wrap="square" rtlCol="0">
            <a:spAutoFit/>
          </a:bodyPr>
          <a:lstStyle/>
          <a:p>
            <a:pPr algn="ctr"/>
            <a:r>
              <a:rPr lang="en-GB" sz="2000"/>
              <a:t>Industry Partners</a:t>
            </a:r>
          </a:p>
        </p:txBody>
      </p:sp>
      <p:sp>
        <p:nvSpPr>
          <p:cNvPr id="21" name="TextBox 20">
            <a:extLst>
              <a:ext uri="{FF2B5EF4-FFF2-40B4-BE49-F238E27FC236}">
                <a16:creationId xmlns:a16="http://schemas.microsoft.com/office/drawing/2014/main" id="{452F3E97-E2C6-4658-A684-6F90C11DCED6}"/>
              </a:ext>
            </a:extLst>
          </p:cNvPr>
          <p:cNvSpPr txBox="1"/>
          <p:nvPr/>
        </p:nvSpPr>
        <p:spPr>
          <a:xfrm>
            <a:off x="8850231" y="4813621"/>
            <a:ext cx="1536022" cy="707886"/>
          </a:xfrm>
          <a:prstGeom prst="rect">
            <a:avLst/>
          </a:prstGeom>
          <a:noFill/>
        </p:spPr>
        <p:txBody>
          <a:bodyPr wrap="square" rtlCol="0">
            <a:spAutoFit/>
          </a:bodyPr>
          <a:lstStyle/>
          <a:p>
            <a:pPr algn="ctr"/>
            <a:r>
              <a:rPr lang="en-GB" sz="2000"/>
              <a:t>Families &amp; Carers</a:t>
            </a:r>
          </a:p>
        </p:txBody>
      </p:sp>
      <p:sp>
        <p:nvSpPr>
          <p:cNvPr id="22" name="Slide Number Placeholder 20">
            <a:extLst>
              <a:ext uri="{FF2B5EF4-FFF2-40B4-BE49-F238E27FC236}">
                <a16:creationId xmlns:a16="http://schemas.microsoft.com/office/drawing/2014/main" id="{3785E39B-49CE-4555-86E4-61D0228EF667}"/>
              </a:ext>
            </a:extLst>
          </p:cNvPr>
          <p:cNvSpPr txBox="1">
            <a:spLocks/>
          </p:cNvSpPr>
          <p:nvPr/>
        </p:nvSpPr>
        <p:spPr>
          <a:xfrm>
            <a:off x="9773908" y="6389823"/>
            <a:ext cx="1048799"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53</a:t>
            </a:fld>
            <a:endParaRPr lang="en-GB" dirty="0"/>
          </a:p>
        </p:txBody>
      </p:sp>
    </p:spTree>
    <p:extLst>
      <p:ext uri="{BB962C8B-B14F-4D97-AF65-F5344CB8AC3E}">
        <p14:creationId xmlns:p14="http://schemas.microsoft.com/office/powerpoint/2010/main" val="10892579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7F90FF0-375E-4357-A5C1-1FCCEBC9B17E}"/>
              </a:ext>
            </a:extLst>
          </p:cNvPr>
          <p:cNvPicPr>
            <a:picLocks noChangeAspect="1"/>
          </p:cNvPicPr>
          <p:nvPr/>
        </p:nvPicPr>
        <p:blipFill>
          <a:blip r:embed="rId2"/>
          <a:stretch>
            <a:fillRect/>
          </a:stretch>
        </p:blipFill>
        <p:spPr>
          <a:xfrm>
            <a:off x="1459428" y="1933438"/>
            <a:ext cx="3960084" cy="3404417"/>
          </a:xfrm>
          <a:prstGeom prst="rect">
            <a:avLst/>
          </a:prstGeom>
        </p:spPr>
      </p:pic>
      <p:sp>
        <p:nvSpPr>
          <p:cNvPr id="5" name="TextBox 4">
            <a:extLst>
              <a:ext uri="{FF2B5EF4-FFF2-40B4-BE49-F238E27FC236}">
                <a16:creationId xmlns:a16="http://schemas.microsoft.com/office/drawing/2014/main" id="{53D12C1E-85A0-47D9-9FC9-CD638C29A429}"/>
              </a:ext>
            </a:extLst>
          </p:cNvPr>
          <p:cNvSpPr txBox="1"/>
          <p:nvPr/>
        </p:nvSpPr>
        <p:spPr>
          <a:xfrm>
            <a:off x="1123457" y="634823"/>
            <a:ext cx="4972543" cy="923330"/>
          </a:xfrm>
          <a:prstGeom prst="rect">
            <a:avLst/>
          </a:prstGeom>
          <a:noFill/>
        </p:spPr>
        <p:txBody>
          <a:bodyPr wrap="square" rtlCol="0">
            <a:spAutoFit/>
          </a:bodyPr>
          <a:lstStyle/>
          <a:p>
            <a:pPr algn="ctr"/>
            <a:r>
              <a:rPr lang="en-GB" sz="5400" dirty="0"/>
              <a:t>Futureproof …..</a:t>
            </a:r>
          </a:p>
        </p:txBody>
      </p:sp>
      <p:sp>
        <p:nvSpPr>
          <p:cNvPr id="6" name="TextBox 5">
            <a:extLst>
              <a:ext uri="{FF2B5EF4-FFF2-40B4-BE49-F238E27FC236}">
                <a16:creationId xmlns:a16="http://schemas.microsoft.com/office/drawing/2014/main" id="{62522233-7946-4D80-91AD-22733EBB39E3}"/>
              </a:ext>
            </a:extLst>
          </p:cNvPr>
          <p:cNvSpPr txBox="1"/>
          <p:nvPr/>
        </p:nvSpPr>
        <p:spPr>
          <a:xfrm>
            <a:off x="5760893" y="1919727"/>
            <a:ext cx="5486400" cy="3416320"/>
          </a:xfrm>
          <a:prstGeom prst="rect">
            <a:avLst/>
          </a:prstGeom>
          <a:noFill/>
        </p:spPr>
        <p:txBody>
          <a:bodyPr wrap="square" rtlCol="0">
            <a:spAutoFit/>
          </a:bodyPr>
          <a:lstStyle/>
          <a:p>
            <a:pPr marL="685800" indent="-685800">
              <a:buFont typeface="Arial" panose="020B0604020202020204" pitchFamily="34" charset="0"/>
              <a:buChar char="•"/>
            </a:pPr>
            <a:r>
              <a:rPr lang="en-GB" sz="3600"/>
              <a:t>Device agnostic</a:t>
            </a:r>
          </a:p>
          <a:p>
            <a:pPr marL="685800" indent="-685800">
              <a:buFont typeface="Arial" panose="020B0604020202020204" pitchFamily="34" charset="0"/>
              <a:buChar char="•"/>
            </a:pPr>
            <a:r>
              <a:rPr lang="en-GB" sz="3600"/>
              <a:t>Emerging technology</a:t>
            </a:r>
          </a:p>
          <a:p>
            <a:pPr marL="685800" indent="-685800">
              <a:buFont typeface="Arial" panose="020B0604020202020204" pitchFamily="34" charset="0"/>
              <a:buChar char="•"/>
            </a:pPr>
            <a:r>
              <a:rPr lang="en-GB" sz="3600"/>
              <a:t>Standardised approach</a:t>
            </a:r>
          </a:p>
          <a:p>
            <a:pPr marL="685800" indent="-685800">
              <a:buFont typeface="Arial" panose="020B0604020202020204" pitchFamily="34" charset="0"/>
              <a:buChar char="•"/>
            </a:pPr>
            <a:r>
              <a:rPr lang="en-GB" sz="3600"/>
              <a:t>Equity of Access</a:t>
            </a:r>
          </a:p>
          <a:p>
            <a:pPr marL="685800" indent="-685800">
              <a:buFont typeface="Arial" panose="020B0604020202020204" pitchFamily="34" charset="0"/>
              <a:buChar char="•"/>
            </a:pPr>
            <a:r>
              <a:rPr lang="en-GB" sz="3600"/>
              <a:t>Evaluation</a:t>
            </a:r>
          </a:p>
          <a:p>
            <a:pPr marL="685800" indent="-685800">
              <a:buFont typeface="Arial" panose="020B0604020202020204" pitchFamily="34" charset="0"/>
              <a:buChar char="•"/>
            </a:pPr>
            <a:r>
              <a:rPr lang="en-GB" sz="3600"/>
              <a:t>Reassess</a:t>
            </a:r>
          </a:p>
        </p:txBody>
      </p:sp>
      <p:sp>
        <p:nvSpPr>
          <p:cNvPr id="7" name="Slide Number Placeholder 6">
            <a:extLst>
              <a:ext uri="{FF2B5EF4-FFF2-40B4-BE49-F238E27FC236}">
                <a16:creationId xmlns:a16="http://schemas.microsoft.com/office/drawing/2014/main" id="{E39B8039-5B73-4896-851A-0E5B0645C4EA}"/>
              </a:ext>
            </a:extLst>
          </p:cNvPr>
          <p:cNvSpPr txBox="1">
            <a:spLocks/>
          </p:cNvSpPr>
          <p:nvPr/>
        </p:nvSpPr>
        <p:spPr>
          <a:xfrm>
            <a:off x="9726453" y="6200004"/>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54</a:t>
            </a:fld>
            <a:endParaRPr lang="en-GB" dirty="0"/>
          </a:p>
        </p:txBody>
      </p:sp>
    </p:spTree>
    <p:extLst>
      <p:ext uri="{BB962C8B-B14F-4D97-AF65-F5344CB8AC3E}">
        <p14:creationId xmlns:p14="http://schemas.microsoft.com/office/powerpoint/2010/main" val="27758593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61CD4A6-CC08-4D63-AC2A-FE633CDFEA27}"/>
              </a:ext>
            </a:extLst>
          </p:cNvPr>
          <p:cNvSpPr txBox="1"/>
          <p:nvPr/>
        </p:nvSpPr>
        <p:spPr>
          <a:xfrm>
            <a:off x="3415361" y="390973"/>
            <a:ext cx="5230403" cy="707886"/>
          </a:xfrm>
          <a:prstGeom prst="rect">
            <a:avLst/>
          </a:prstGeom>
          <a:solidFill>
            <a:schemeClr val="tx1"/>
          </a:solidFill>
        </p:spPr>
        <p:txBody>
          <a:bodyPr wrap="square" rtlCol="0">
            <a:spAutoFit/>
          </a:bodyPr>
          <a:lstStyle/>
          <a:p>
            <a:pPr algn="ctr"/>
            <a:r>
              <a:rPr lang="en-GB" sz="4000">
                <a:solidFill>
                  <a:schemeClr val="bg1"/>
                </a:solidFill>
              </a:rPr>
              <a:t>Acknowledgements</a:t>
            </a:r>
          </a:p>
        </p:txBody>
      </p:sp>
      <p:pic>
        <p:nvPicPr>
          <p:cNvPr id="5" name="Picture 6" descr="Image result for sci diabetes">
            <a:extLst>
              <a:ext uri="{FF2B5EF4-FFF2-40B4-BE49-F238E27FC236}">
                <a16:creationId xmlns:a16="http://schemas.microsoft.com/office/drawing/2014/main" id="{DC3FB246-FF06-4362-B81F-48C64BE34771}"/>
              </a:ext>
            </a:extLst>
          </p:cNvPr>
          <p:cNvPicPr>
            <a:picLocks noChangeAspect="1" noChangeArrowheads="1"/>
          </p:cNvPicPr>
          <p:nvPr/>
        </p:nvPicPr>
        <p:blipFill>
          <a:blip r:embed="rId2" cstate="print"/>
          <a:srcRect l="26372" t="41597" r="23228" b="35301"/>
          <a:stretch>
            <a:fillRect/>
          </a:stretch>
        </p:blipFill>
        <p:spPr bwMode="auto">
          <a:xfrm>
            <a:off x="8055841" y="4563568"/>
            <a:ext cx="2258442" cy="776412"/>
          </a:xfrm>
          <a:prstGeom prst="rect">
            <a:avLst/>
          </a:prstGeom>
          <a:noFill/>
          <a:ln w="9525">
            <a:noFill/>
            <a:miter lim="800000"/>
            <a:headEnd/>
            <a:tailEnd/>
          </a:ln>
        </p:spPr>
      </p:pic>
      <p:pic>
        <p:nvPicPr>
          <p:cNvPr id="6" name="Picture 9" descr="Image result for national services scotland">
            <a:extLst>
              <a:ext uri="{FF2B5EF4-FFF2-40B4-BE49-F238E27FC236}">
                <a16:creationId xmlns:a16="http://schemas.microsoft.com/office/drawing/2014/main" id="{A1D11C2E-ED0C-4531-B2E8-FD5C9B2C3F03}"/>
              </a:ext>
            </a:extLst>
          </p:cNvPr>
          <p:cNvPicPr>
            <a:picLocks noChangeAspect="1" noChangeArrowheads="1"/>
          </p:cNvPicPr>
          <p:nvPr/>
        </p:nvPicPr>
        <p:blipFill>
          <a:blip r:embed="rId3" cstate="print"/>
          <a:srcRect/>
          <a:stretch>
            <a:fillRect/>
          </a:stretch>
        </p:blipFill>
        <p:spPr bwMode="auto">
          <a:xfrm>
            <a:off x="556912" y="2982189"/>
            <a:ext cx="2234497" cy="1574588"/>
          </a:xfrm>
          <a:prstGeom prst="rect">
            <a:avLst/>
          </a:prstGeom>
          <a:noFill/>
          <a:ln w="9525">
            <a:noFill/>
            <a:miter lim="800000"/>
            <a:headEnd/>
            <a:tailEnd/>
          </a:ln>
        </p:spPr>
      </p:pic>
      <p:pic>
        <p:nvPicPr>
          <p:cNvPr id="7" name="Picture 6" descr="Image result for scottish health technologies group">
            <a:extLst>
              <a:ext uri="{FF2B5EF4-FFF2-40B4-BE49-F238E27FC236}">
                <a16:creationId xmlns:a16="http://schemas.microsoft.com/office/drawing/2014/main" id="{3419EE85-F610-4701-BDBD-B222D26FBBA0}"/>
              </a:ext>
            </a:extLst>
          </p:cNvPr>
          <p:cNvPicPr>
            <a:picLocks noChangeAspect="1" noChangeArrowheads="1"/>
          </p:cNvPicPr>
          <p:nvPr/>
        </p:nvPicPr>
        <p:blipFill>
          <a:blip r:embed="rId4" cstate="print"/>
          <a:srcRect/>
          <a:stretch>
            <a:fillRect/>
          </a:stretch>
        </p:blipFill>
        <p:spPr bwMode="auto">
          <a:xfrm>
            <a:off x="526870" y="5029853"/>
            <a:ext cx="2234497" cy="899806"/>
          </a:xfrm>
          <a:prstGeom prst="rect">
            <a:avLst/>
          </a:prstGeom>
          <a:noFill/>
          <a:ln w="9525">
            <a:noFill/>
            <a:miter lim="800000"/>
            <a:headEnd/>
            <a:tailEnd/>
          </a:ln>
        </p:spPr>
      </p:pic>
      <p:pic>
        <p:nvPicPr>
          <p:cNvPr id="8" name="Picture 8" descr="Image result for diabetes scotland">
            <a:extLst>
              <a:ext uri="{FF2B5EF4-FFF2-40B4-BE49-F238E27FC236}">
                <a16:creationId xmlns:a16="http://schemas.microsoft.com/office/drawing/2014/main" id="{38C288A5-7294-4173-BE42-FC1332A972A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6912" y="1345550"/>
            <a:ext cx="2258442" cy="121036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0" descr="See the source image">
            <a:extLst>
              <a:ext uri="{FF2B5EF4-FFF2-40B4-BE49-F238E27FC236}">
                <a16:creationId xmlns:a16="http://schemas.microsoft.com/office/drawing/2014/main" id="{DAF3090D-0228-4B22-8067-29D89EDF8F6E}"/>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1508" t="13188" r="26211" b="11974"/>
          <a:stretch/>
        </p:blipFill>
        <p:spPr bwMode="auto">
          <a:xfrm>
            <a:off x="8055841" y="1483669"/>
            <a:ext cx="1476411" cy="138996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B5A0990D-E980-46DD-AACE-F731D3B5B41B}"/>
              </a:ext>
            </a:extLst>
          </p:cNvPr>
          <p:cNvPicPr>
            <a:picLocks noChangeAspect="1"/>
          </p:cNvPicPr>
          <p:nvPr/>
        </p:nvPicPr>
        <p:blipFill>
          <a:blip r:embed="rId7"/>
          <a:stretch>
            <a:fillRect/>
          </a:stretch>
        </p:blipFill>
        <p:spPr>
          <a:xfrm>
            <a:off x="7951695" y="2997365"/>
            <a:ext cx="1523912" cy="1258612"/>
          </a:xfrm>
          <a:prstGeom prst="rect">
            <a:avLst/>
          </a:prstGeom>
        </p:spPr>
      </p:pic>
      <p:sp>
        <p:nvSpPr>
          <p:cNvPr id="11" name="TextBox 10">
            <a:extLst>
              <a:ext uri="{FF2B5EF4-FFF2-40B4-BE49-F238E27FC236}">
                <a16:creationId xmlns:a16="http://schemas.microsoft.com/office/drawing/2014/main" id="{AFE854E0-64AE-4809-8973-653FED107A84}"/>
              </a:ext>
            </a:extLst>
          </p:cNvPr>
          <p:cNvSpPr txBox="1"/>
          <p:nvPr/>
        </p:nvSpPr>
        <p:spPr>
          <a:xfrm>
            <a:off x="1810636" y="6046739"/>
            <a:ext cx="7791602" cy="707886"/>
          </a:xfrm>
          <a:prstGeom prst="rect">
            <a:avLst/>
          </a:prstGeom>
          <a:noFill/>
        </p:spPr>
        <p:txBody>
          <a:bodyPr wrap="square" rtlCol="0">
            <a:spAutoFit/>
          </a:bodyPr>
          <a:lstStyle/>
          <a:p>
            <a:pPr algn="ctr"/>
            <a:r>
              <a:rPr lang="en-GB" sz="4000">
                <a:solidFill>
                  <a:schemeClr val="bg1"/>
                </a:solidFill>
              </a:rPr>
              <a:t>Entire Scottish Diabetes Community</a:t>
            </a:r>
          </a:p>
        </p:txBody>
      </p:sp>
      <p:pic>
        <p:nvPicPr>
          <p:cNvPr id="12" name="Picture 7" descr="http://youngtri.files.wordpress.com/2013/12/seems-impossible.jpg">
            <a:extLst>
              <a:ext uri="{FF2B5EF4-FFF2-40B4-BE49-F238E27FC236}">
                <a16:creationId xmlns:a16="http://schemas.microsoft.com/office/drawing/2014/main" id="{DFB9CD71-C884-4E25-B586-23385C164B2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12099" y="1602086"/>
            <a:ext cx="3309670" cy="4645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lide Number Placeholder 4">
            <a:extLst>
              <a:ext uri="{FF2B5EF4-FFF2-40B4-BE49-F238E27FC236}">
                <a16:creationId xmlns:a16="http://schemas.microsoft.com/office/drawing/2014/main" id="{ED145A90-7679-46ED-B9BC-6E292096408E}"/>
              </a:ext>
            </a:extLst>
          </p:cNvPr>
          <p:cNvSpPr txBox="1">
            <a:spLocks/>
          </p:cNvSpPr>
          <p:nvPr/>
        </p:nvSpPr>
        <p:spPr>
          <a:xfrm>
            <a:off x="9249509" y="639127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55</a:t>
            </a:fld>
            <a:endParaRPr lang="en-GB"/>
          </a:p>
        </p:txBody>
      </p:sp>
      <p:pic>
        <p:nvPicPr>
          <p:cNvPr id="14" name="Picture 13">
            <a:extLst>
              <a:ext uri="{FF2B5EF4-FFF2-40B4-BE49-F238E27FC236}">
                <a16:creationId xmlns:a16="http://schemas.microsoft.com/office/drawing/2014/main" id="{154D6CFF-1BA6-42FD-85FD-9F9121518CE4}"/>
              </a:ext>
            </a:extLst>
          </p:cNvPr>
          <p:cNvPicPr>
            <a:picLocks noChangeAspect="1"/>
          </p:cNvPicPr>
          <p:nvPr/>
        </p:nvPicPr>
        <p:blipFill>
          <a:blip r:embed="rId9"/>
          <a:stretch>
            <a:fillRect/>
          </a:stretch>
        </p:blipFill>
        <p:spPr>
          <a:xfrm>
            <a:off x="10405533" y="4067786"/>
            <a:ext cx="1628265" cy="1204043"/>
          </a:xfrm>
          <a:prstGeom prst="rect">
            <a:avLst/>
          </a:prstGeom>
        </p:spPr>
      </p:pic>
    </p:spTree>
    <p:extLst>
      <p:ext uri="{BB962C8B-B14F-4D97-AF65-F5344CB8AC3E}">
        <p14:creationId xmlns:p14="http://schemas.microsoft.com/office/powerpoint/2010/main" val="2840917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BBBC32F-B6F0-49F9-B4BD-C7AEFC149097}"/>
              </a:ext>
            </a:extLst>
          </p:cNvPr>
          <p:cNvSpPr txBox="1"/>
          <p:nvPr/>
        </p:nvSpPr>
        <p:spPr>
          <a:xfrm>
            <a:off x="661555" y="305370"/>
            <a:ext cx="8873100" cy="1569660"/>
          </a:xfrm>
          <a:prstGeom prst="rect">
            <a:avLst/>
          </a:prstGeom>
          <a:noFill/>
        </p:spPr>
        <p:txBody>
          <a:bodyPr wrap="square" lIns="91440" tIns="45720" rIns="91440" bIns="45720" rtlCol="0" anchor="t">
            <a:spAutoFit/>
          </a:bodyPr>
          <a:lstStyle/>
          <a:p>
            <a:r>
              <a:rPr lang="en-GB" sz="4800" b="1" dirty="0"/>
              <a:t>Concluding </a:t>
            </a:r>
            <a:endParaRPr lang="en-US" b="1" dirty="0"/>
          </a:p>
          <a:p>
            <a:r>
              <a:rPr lang="en-GB" sz="4800" b="1" dirty="0" err="1"/>
              <a:t>Slido</a:t>
            </a:r>
            <a:r>
              <a:rPr lang="en-GB" sz="4800" b="1" dirty="0"/>
              <a:t> Question</a:t>
            </a:r>
            <a:endParaRPr lang="en-GB" b="1" dirty="0"/>
          </a:p>
        </p:txBody>
      </p:sp>
      <p:sp>
        <p:nvSpPr>
          <p:cNvPr id="5" name="TextBox 4">
            <a:extLst>
              <a:ext uri="{FF2B5EF4-FFF2-40B4-BE49-F238E27FC236}">
                <a16:creationId xmlns:a16="http://schemas.microsoft.com/office/drawing/2014/main" id="{B4384E98-1414-4FD2-961A-0295C72681FF}"/>
              </a:ext>
            </a:extLst>
          </p:cNvPr>
          <p:cNvSpPr txBox="1"/>
          <p:nvPr/>
        </p:nvSpPr>
        <p:spPr>
          <a:xfrm>
            <a:off x="661555" y="2334257"/>
            <a:ext cx="9092045" cy="2000548"/>
          </a:xfrm>
          <a:prstGeom prst="rect">
            <a:avLst/>
          </a:prstGeom>
          <a:solidFill>
            <a:schemeClr val="accent6">
              <a:lumMod val="40000"/>
              <a:lumOff val="60000"/>
            </a:schemeClr>
          </a:solidFill>
        </p:spPr>
        <p:txBody>
          <a:bodyPr wrap="square" rtlCol="0">
            <a:spAutoFit/>
          </a:bodyPr>
          <a:lstStyle/>
          <a:p>
            <a:r>
              <a:rPr lang="en-GB" sz="4400" dirty="0"/>
              <a:t>In one or 2 words..</a:t>
            </a:r>
          </a:p>
          <a:p>
            <a:r>
              <a:rPr lang="en-GB" sz="4000" dirty="0"/>
              <a:t>What do you now feel about whole system approaches within NHS Scotland (now!)?</a:t>
            </a:r>
          </a:p>
        </p:txBody>
      </p:sp>
      <p:sp>
        <p:nvSpPr>
          <p:cNvPr id="6" name="Slide Number Placeholder 5">
            <a:extLst>
              <a:ext uri="{FF2B5EF4-FFF2-40B4-BE49-F238E27FC236}">
                <a16:creationId xmlns:a16="http://schemas.microsoft.com/office/drawing/2014/main" id="{C5531FD8-5353-46B8-AC52-42054850A956}"/>
              </a:ext>
            </a:extLst>
          </p:cNvPr>
          <p:cNvSpPr txBox="1">
            <a:spLocks/>
          </p:cNvSpPr>
          <p:nvPr/>
        </p:nvSpPr>
        <p:spPr>
          <a:xfrm>
            <a:off x="9753600" y="6274044"/>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56</a:t>
            </a:fld>
            <a:endParaRPr lang="en-GB" dirty="0"/>
          </a:p>
        </p:txBody>
      </p:sp>
      <p:pic>
        <p:nvPicPr>
          <p:cNvPr id="7" name="Picture 6"/>
          <p:cNvPicPr>
            <a:picLocks noChangeAspect="1"/>
          </p:cNvPicPr>
          <p:nvPr/>
        </p:nvPicPr>
        <p:blipFill>
          <a:blip r:embed="rId2"/>
          <a:stretch>
            <a:fillRect/>
          </a:stretch>
        </p:blipFill>
        <p:spPr>
          <a:xfrm>
            <a:off x="3828159" y="4465416"/>
            <a:ext cx="5376801" cy="2173753"/>
          </a:xfrm>
          <a:prstGeom prst="rect">
            <a:avLst/>
          </a:prstGeom>
        </p:spPr>
      </p:pic>
      <p:sp>
        <p:nvSpPr>
          <p:cNvPr id="8" name="Rectangle 7"/>
          <p:cNvSpPr/>
          <p:nvPr/>
        </p:nvSpPr>
        <p:spPr>
          <a:xfrm>
            <a:off x="443445" y="5237748"/>
            <a:ext cx="3384714" cy="646331"/>
          </a:xfrm>
          <a:prstGeom prst="rect">
            <a:avLst/>
          </a:prstGeom>
        </p:spPr>
        <p:txBody>
          <a:bodyPr wrap="square">
            <a:spAutoFit/>
          </a:bodyPr>
          <a:lstStyle/>
          <a:p>
            <a:r>
              <a:rPr lang="en-GB" b="1" dirty="0">
                <a:solidFill>
                  <a:srgbClr val="092869"/>
                </a:solidFill>
                <a:latin typeface="Lato"/>
              </a:rPr>
              <a:t>Improving Type 1 Diabetes Care: It’s a Team Sport!</a:t>
            </a:r>
            <a:endParaRPr lang="en-GB" b="1" i="0" dirty="0">
              <a:solidFill>
                <a:srgbClr val="092869"/>
              </a:solidFill>
              <a:effectLst/>
              <a:latin typeface="Lato"/>
            </a:endParaRPr>
          </a:p>
        </p:txBody>
      </p:sp>
    </p:spTree>
    <p:extLst>
      <p:ext uri="{BB962C8B-B14F-4D97-AF65-F5344CB8AC3E}">
        <p14:creationId xmlns:p14="http://schemas.microsoft.com/office/powerpoint/2010/main" val="24418455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813CD1A-1CB9-4883-B94D-E6F1BAA8854F}"/>
              </a:ext>
            </a:extLst>
          </p:cNvPr>
          <p:cNvSpPr>
            <a:spLocks noGrp="1"/>
          </p:cNvSpPr>
          <p:nvPr>
            <p:ph type="title"/>
          </p:nvPr>
        </p:nvSpPr>
        <p:spPr>
          <a:xfrm>
            <a:off x="855786" y="721771"/>
            <a:ext cx="10515600" cy="1325563"/>
          </a:xfrm>
        </p:spPr>
        <p:txBody>
          <a:bodyPr/>
          <a:lstStyle/>
          <a:p>
            <a:r>
              <a:rPr lang="en-GB" b="1" dirty="0"/>
              <a:t>Audience Response</a:t>
            </a:r>
          </a:p>
        </p:txBody>
      </p:sp>
      <p:sp>
        <p:nvSpPr>
          <p:cNvPr id="5" name="Slide Number Placeholder 2">
            <a:extLst>
              <a:ext uri="{FF2B5EF4-FFF2-40B4-BE49-F238E27FC236}">
                <a16:creationId xmlns:a16="http://schemas.microsoft.com/office/drawing/2014/main" id="{23AFCF80-6B6B-4253-B334-EF7B2787F3FF}"/>
              </a:ext>
            </a:extLst>
          </p:cNvPr>
          <p:cNvSpPr txBox="1">
            <a:spLocks/>
          </p:cNvSpPr>
          <p:nvPr/>
        </p:nvSpPr>
        <p:spPr>
          <a:xfrm>
            <a:off x="8628186" y="6907091"/>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b="1" smtClean="0"/>
              <a:pPr/>
              <a:t>57</a:t>
            </a:fld>
            <a:endParaRPr lang="en-GB" b="1"/>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6360" y="2372360"/>
            <a:ext cx="3886200" cy="3886200"/>
          </a:xfrm>
          <a:prstGeom prst="rect">
            <a:avLst/>
          </a:prstGeom>
        </p:spPr>
      </p:pic>
    </p:spTree>
    <p:extLst>
      <p:ext uri="{BB962C8B-B14F-4D97-AF65-F5344CB8AC3E}">
        <p14:creationId xmlns:p14="http://schemas.microsoft.com/office/powerpoint/2010/main" val="219911485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36C465F-51E8-4E56-88B7-F8E970B5D539}"/>
              </a:ext>
            </a:extLst>
          </p:cNvPr>
          <p:cNvSpPr txBox="1">
            <a:spLocks/>
          </p:cNvSpPr>
          <p:nvPr/>
        </p:nvSpPr>
        <p:spPr>
          <a:xfrm>
            <a:off x="6724288" y="1980247"/>
            <a:ext cx="4510504" cy="1325563"/>
          </a:xfrm>
          <a:prstGeom prst="rect">
            <a:avLst/>
          </a:prstGeom>
        </p:spPr>
        <p:txBody>
          <a:bodyPr vert="horz" lIns="91440" tIns="45720" rIns="91440" bIns="45720" rtlCol="0" anchor="ctr">
            <a:normAutofit/>
          </a:bodyPr>
          <a:lstStyle>
            <a:lvl1pPr algn="l" defTabSz="914377" rtl="0" eaLnBrk="1" latinLnBrk="0" hangingPunct="1">
              <a:lnSpc>
                <a:spcPct val="90000"/>
              </a:lnSpc>
              <a:spcBef>
                <a:spcPct val="0"/>
              </a:spcBef>
              <a:buNone/>
              <a:defRPr sz="4400" kern="1200" baseline="0">
                <a:solidFill>
                  <a:schemeClr val="tx1"/>
                </a:solidFill>
                <a:latin typeface="+mj-lt"/>
                <a:ea typeface="+mj-ea"/>
                <a:cs typeface="+mj-cs"/>
              </a:defRPr>
            </a:lvl1pPr>
          </a:lstStyle>
          <a:p>
            <a:r>
              <a:rPr lang="en-GB" b="1" dirty="0"/>
              <a:t>Panel Discussion</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280" y="3305810"/>
            <a:ext cx="5405120" cy="3378200"/>
          </a:xfrm>
          <a:prstGeom prst="rect">
            <a:avLst/>
          </a:prstGeom>
        </p:spPr>
      </p:pic>
    </p:spTree>
    <p:extLst>
      <p:ext uri="{BB962C8B-B14F-4D97-AF65-F5344CB8AC3E}">
        <p14:creationId xmlns:p14="http://schemas.microsoft.com/office/powerpoint/2010/main" val="34642767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58810CB8-BB17-4AEC-A9E2-DDEAC640D093}"/>
              </a:ext>
            </a:extLst>
          </p:cNvPr>
          <p:cNvSpPr txBox="1"/>
          <p:nvPr/>
        </p:nvSpPr>
        <p:spPr>
          <a:xfrm>
            <a:off x="562172" y="1377294"/>
            <a:ext cx="7367563" cy="1446550"/>
          </a:xfrm>
          <a:prstGeom prst="rect">
            <a:avLst/>
          </a:prstGeom>
          <a:noFill/>
        </p:spPr>
        <p:txBody>
          <a:bodyPr wrap="square" lIns="91440" tIns="45720" rIns="91440" bIns="45720" rtlCol="0" anchor="t">
            <a:spAutoFit/>
          </a:bodyPr>
          <a:lstStyle/>
          <a:p>
            <a:pPr algn="ctr"/>
            <a:r>
              <a:rPr lang="en-GB" sz="4400" dirty="0">
                <a:solidFill>
                  <a:schemeClr val="bg1"/>
                </a:solidFill>
              </a:rPr>
              <a:t>Improving Type 1 Diabetes Care </a:t>
            </a:r>
            <a:endParaRPr lang="en-GB" sz="4400" dirty="0">
              <a:solidFill>
                <a:schemeClr val="bg1"/>
              </a:solidFill>
              <a:cs typeface="Calibri"/>
            </a:endParaRPr>
          </a:p>
        </p:txBody>
      </p:sp>
      <p:pic>
        <p:nvPicPr>
          <p:cNvPr id="10" name="Picture 9">
            <a:extLst>
              <a:ext uri="{FF2B5EF4-FFF2-40B4-BE49-F238E27FC236}">
                <a16:creationId xmlns:a16="http://schemas.microsoft.com/office/drawing/2014/main" id="{5BEA9145-E6B0-43EB-90F9-241A9445E0A0}"/>
              </a:ext>
            </a:extLst>
          </p:cNvPr>
          <p:cNvPicPr>
            <a:picLocks noChangeAspect="1"/>
          </p:cNvPicPr>
          <p:nvPr/>
        </p:nvPicPr>
        <p:blipFill>
          <a:blip r:embed="rId2"/>
          <a:stretch>
            <a:fillRect/>
          </a:stretch>
        </p:blipFill>
        <p:spPr>
          <a:xfrm>
            <a:off x="2810166" y="325787"/>
            <a:ext cx="2217654" cy="669412"/>
          </a:xfrm>
          <a:prstGeom prst="rect">
            <a:avLst/>
          </a:prstGeom>
        </p:spPr>
      </p:pic>
      <p:sp>
        <p:nvSpPr>
          <p:cNvPr id="11" name="TextBox 10">
            <a:extLst>
              <a:ext uri="{FF2B5EF4-FFF2-40B4-BE49-F238E27FC236}">
                <a16:creationId xmlns:a16="http://schemas.microsoft.com/office/drawing/2014/main" id="{56420381-9416-4724-844F-2A2B19A30EB3}"/>
              </a:ext>
            </a:extLst>
          </p:cNvPr>
          <p:cNvSpPr txBox="1"/>
          <p:nvPr/>
        </p:nvSpPr>
        <p:spPr>
          <a:xfrm>
            <a:off x="3027327" y="3978036"/>
            <a:ext cx="4545780"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4400" dirty="0">
                <a:solidFill>
                  <a:srgbClr val="FFFFFF"/>
                </a:solidFill>
              </a:rPr>
              <a:t>It’s a Team Sport! </a:t>
            </a:r>
            <a:r>
              <a:rPr lang="en-US" sz="4400" dirty="0">
                <a:cs typeface="Calibri"/>
              </a:rPr>
              <a:t>​</a:t>
            </a:r>
            <a:endParaRPr lang="en-US" sz="4400" dirty="0"/>
          </a:p>
        </p:txBody>
      </p:sp>
      <p:sp>
        <p:nvSpPr>
          <p:cNvPr id="12" name="Slide Number Placeholder 7">
            <a:extLst>
              <a:ext uri="{FF2B5EF4-FFF2-40B4-BE49-F238E27FC236}">
                <a16:creationId xmlns:a16="http://schemas.microsoft.com/office/drawing/2014/main" id="{76E6EAD9-A962-442E-A398-DA5BE7D37808}"/>
              </a:ext>
            </a:extLst>
          </p:cNvPr>
          <p:cNvSpPr txBox="1">
            <a:spLocks/>
          </p:cNvSpPr>
          <p:nvPr/>
        </p:nvSpPr>
        <p:spPr>
          <a:xfrm>
            <a:off x="9249509" y="6391275"/>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220677-FFA6-40FC-9B8C-2695DD93BC43}" type="slidenum">
              <a:rPr lang="en-GB" smtClean="0"/>
              <a:pPr/>
              <a:t>59</a:t>
            </a:fld>
            <a:endParaRPr lang="en-GB"/>
          </a:p>
        </p:txBody>
      </p:sp>
      <p:pic>
        <p:nvPicPr>
          <p:cNvPr id="13" name="Picture 2" descr="See the source image">
            <a:extLst>
              <a:ext uri="{FF2B5EF4-FFF2-40B4-BE49-F238E27FC236}">
                <a16:creationId xmlns:a16="http://schemas.microsoft.com/office/drawing/2014/main" id="{0D4442AA-248F-420F-AA20-52293593A1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9923" y="2708740"/>
            <a:ext cx="3987623" cy="265083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6420381-9416-4724-844F-2A2B19A30EB3}"/>
              </a:ext>
            </a:extLst>
          </p:cNvPr>
          <p:cNvSpPr txBox="1"/>
          <p:nvPr/>
        </p:nvSpPr>
        <p:spPr>
          <a:xfrm>
            <a:off x="3918993" y="5055182"/>
            <a:ext cx="2977233"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dirty="0">
                <a:solidFill>
                  <a:srgbClr val="FFFF00"/>
                </a:solidFill>
              </a:rPr>
              <a:t>Thank You</a:t>
            </a:r>
          </a:p>
        </p:txBody>
      </p:sp>
    </p:spTree>
    <p:extLst>
      <p:ext uri="{BB962C8B-B14F-4D97-AF65-F5344CB8AC3E}">
        <p14:creationId xmlns:p14="http://schemas.microsoft.com/office/powerpoint/2010/main" val="30273322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etadata xmlns="http://www.objective.com/ecm/document/metadata/53D26341A57B383EE0540010E0463CCA" version="1.0.0">
  <systemFields>
    <field name="Objective-Id">
      <value order="0">A38425529</value>
    </field>
    <field name="Objective-Title">
      <value order="0">2022 - NHS Scotland Event - Governance - Presentation Title Slide - Final</value>
    </field>
    <field name="Objective-Description">
      <value order="0"/>
    </field>
    <field name="Objective-CreationStamp">
      <value order="0">2022-06-07T14:12:36Z</value>
    </field>
    <field name="Objective-IsApproved">
      <value order="0">false</value>
    </field>
    <field name="Objective-IsPublished">
      <value order="0">false</value>
    </field>
    <field name="Objective-DatePublished">
      <value order="0"/>
    </field>
    <field name="Objective-ModificationStamp">
      <value order="0">2022-06-07T14:13:13Z</value>
    </field>
    <field name="Objective-Owner">
      <value order="0">Ramage, Emily E (U445885)</value>
    </field>
    <field name="Objective-Path">
      <value order="0">Objective Global Folder:SG File Plan:Health, nutrition and care:National Health Service (NHS):General:Casework: National Health Service (NHS) - general:DG Health - Business Management and Support: Communications: NHS Scotland Event 2022: 2021-2026</value>
    </field>
    <field name="Objective-Parent">
      <value order="0">DG Health - Business Management and Support: Communications: NHS Scotland Event 2022: 2021-2026</value>
    </field>
    <field name="Objective-State">
      <value order="0">Being Drafted</value>
    </field>
    <field name="Objective-VersionId">
      <value order="0">vA56886902</value>
    </field>
    <field name="Objective-Version">
      <value order="0">0.1</value>
    </field>
    <field name="Objective-VersionNumber">
      <value order="0">1</value>
    </field>
    <field name="Objective-VersionComment">
      <value order="0">First version</value>
    </field>
    <field name="Objective-FileNumber">
      <value order="0">PROJ/46489</value>
    </field>
    <field name="Objective-Classification">
      <value order="0">OFFICIAL</value>
    </field>
    <field name="Objective-Caveats">
      <value order="0">Caveat for access to SG Fileplan</value>
    </field>
  </systemFields>
  <catalogues>
    <catalogue name="Document Type Catalogue" type="type" ori="id:cA35">
      <field name="Objective-Date of Original">
        <value order="0"/>
      </field>
      <field name="Objective-Date Received">
        <value order="0"/>
      </field>
      <field name="Objective-SG Web Publication - Category">
        <value order="0"/>
      </field>
      <field name="Objective-SG Web Publication - Category 2 Classification">
        <value order="0"/>
      </field>
      <field name="Objective-Connect Creator">
        <value order="0"/>
      </field>
      <field name="Objective-Required Redaction">
        <value order="0"/>
      </field>
    </catalogue>
  </catalogues>
</metadata>
</file>

<file path=customXml/item2.xml><?xml version="1.0" encoding="utf-8"?>
<ct:contentTypeSchema xmlns:ct="http://schemas.microsoft.com/office/2006/metadata/contentType" xmlns:ma="http://schemas.microsoft.com/office/2006/metadata/properties/metaAttributes" ct:_="" ma:_="" ma:contentTypeName="Document" ma:contentTypeID="0x010100641775D4D884034081AFD335AA74918C" ma:contentTypeVersion="6" ma:contentTypeDescription="Create a new document." ma:contentTypeScope="" ma:versionID="f6c9964a2122a030c689825a78222548">
  <xsd:schema xmlns:xsd="http://www.w3.org/2001/XMLSchema" xmlns:xs="http://www.w3.org/2001/XMLSchema" xmlns:p="http://schemas.microsoft.com/office/2006/metadata/properties" xmlns:ns2="989a1be8-fdc8-4174-bf5c-82e5a9446c6e" xmlns:ns3="2bafee7a-990f-4d69-8f42-1e59387ee354" targetNamespace="http://schemas.microsoft.com/office/2006/metadata/properties" ma:root="true" ma:fieldsID="f8d65d2132a2253ebc870e4dd3438487" ns2:_="" ns3:_="">
    <xsd:import namespace="989a1be8-fdc8-4174-bf5c-82e5a9446c6e"/>
    <xsd:import namespace="2bafee7a-990f-4d69-8f42-1e59387ee35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9a1be8-fdc8-4174-bf5c-82e5a9446c6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bafee7a-990f-4d69-8f42-1e59387ee35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745109E-2DDF-40CB-AC2B-FF9B10C90820}">
  <ds:schemaRefs>
    <ds:schemaRef ds:uri="http://www.objective.com/ecm/document/metadata/53D26341A57B383EE0540010E0463CCA"/>
  </ds:schemaRefs>
</ds:datastoreItem>
</file>

<file path=customXml/itemProps2.xml><?xml version="1.0" encoding="utf-8"?>
<ds:datastoreItem xmlns:ds="http://schemas.openxmlformats.org/officeDocument/2006/customXml" ds:itemID="{6BBE0E87-11EF-4905-8FC3-A0C5C460C8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89a1be8-fdc8-4174-bf5c-82e5a9446c6e"/>
    <ds:schemaRef ds:uri="2bafee7a-990f-4d69-8f42-1e59387ee35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ACBC6F0-A16A-45A0-8201-2B7A84DB2972}">
  <ds:schemaRefs>
    <ds:schemaRef ds:uri="http://purl.org/dc/dcmitype/"/>
    <ds:schemaRef ds:uri="http://schemas.microsoft.com/office/infopath/2007/PartnerControls"/>
    <ds:schemaRef ds:uri="http://schemas.microsoft.com/office/2006/documentManagement/types"/>
    <ds:schemaRef ds:uri="http://schemas.microsoft.com/office/2006/metadata/properties"/>
    <ds:schemaRef ds:uri="2bafee7a-990f-4d69-8f42-1e59387ee354"/>
    <ds:schemaRef ds:uri="http://purl.org/dc/terms/"/>
    <ds:schemaRef ds:uri="http://purl.org/dc/elements/1.1/"/>
    <ds:schemaRef ds:uri="http://schemas.openxmlformats.org/package/2006/metadata/core-properties"/>
    <ds:schemaRef ds:uri="989a1be8-fdc8-4174-bf5c-82e5a9446c6e"/>
    <ds:schemaRef ds:uri="http://www.w3.org/XML/1998/namespace"/>
  </ds:schemaRefs>
</ds:datastoreItem>
</file>

<file path=customXml/itemProps4.xml><?xml version="1.0" encoding="utf-8"?>
<ds:datastoreItem xmlns:ds="http://schemas.openxmlformats.org/officeDocument/2006/customXml" ds:itemID="{7DC8A9A9-F6D9-4E60-A3EC-EE5921FBB88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481</TotalTime>
  <Words>2058</Words>
  <Application>Microsoft Macintosh PowerPoint</Application>
  <PresentationFormat>Widescreen</PresentationFormat>
  <Paragraphs>412</Paragraphs>
  <Slides>59</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59</vt:i4>
      </vt:variant>
    </vt:vector>
  </HeadingPairs>
  <TitlesOfParts>
    <vt:vector size="71" baseType="lpstr">
      <vt:lpstr>Arial</vt:lpstr>
      <vt:lpstr>Arial Nova</vt:lpstr>
      <vt:lpstr>Calibri</vt:lpstr>
      <vt:lpstr>Calibri Light</vt:lpstr>
      <vt:lpstr>Helvetica Neue</vt:lpstr>
      <vt:lpstr>HelveticaNeueLT Std</vt:lpstr>
      <vt:lpstr>HelveticaNeueLT Std Lt</vt:lpstr>
      <vt:lpstr>Lato</vt:lpstr>
      <vt:lpstr>Roboto</vt:lpstr>
      <vt:lpstr>Roboto Slab Medium</vt:lpstr>
      <vt:lpstr>Wingdings</vt:lpstr>
      <vt:lpstr>Office Theme</vt:lpstr>
      <vt:lpstr>PowerPoint Presentation</vt:lpstr>
      <vt:lpstr>PowerPoint Presentation</vt:lpstr>
      <vt:lpstr>PowerPoint Presentation</vt:lpstr>
      <vt:lpstr>Audience Response</vt:lpstr>
      <vt:lpstr>PowerPoint Presentation</vt:lpstr>
      <vt:lpstr>PowerPoint Presentation</vt:lpstr>
      <vt:lpstr>PowerPoint Presentation</vt:lpstr>
      <vt:lpstr>Whole System Approach: Evolution not revolution….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Improving Type 1 Diabetes Care: It’s a Team Sport!</vt:lpstr>
      <vt:lpstr>PowerPoint Presentation</vt:lpstr>
      <vt:lpstr>Diabetes is relentless</vt:lpstr>
      <vt:lpstr>Technology helps</vt:lpstr>
      <vt:lpstr>It’s not just a numbers game!</vt:lpstr>
      <vt:lpstr>PowerPoint Presentation</vt:lpstr>
      <vt:lpstr>PowerPoint Presentation</vt:lpstr>
      <vt:lpstr>Research Underpinning  Type 1 Diabetes Care</vt:lpstr>
      <vt:lpstr>  Planning Research:  Is a proposed study possible in Scotland?  </vt:lpstr>
      <vt:lpstr>Planning Research:  Type 1 Diabetes patients BMI&gt;27 increased risk of cardiovascular complications</vt:lpstr>
      <vt:lpstr>Whole system working:  Connecting NHS teams to research opportunities</vt:lpstr>
      <vt:lpstr>Connecting to patients: “take part in research” </vt:lpstr>
      <vt:lpstr>Features to support research are embedded in SCI Diabetes</vt:lpstr>
      <vt:lpstr> Research or Service Evaluation: Using data to evaluate clinical care changes </vt:lpstr>
      <vt:lpstr> Previous case study Prospective assessment of the impact of introducing Flash Glucose Monitoring in a Type 1 Diabetes Clinic </vt:lpstr>
      <vt:lpstr>Assessing the impact of closed loop technology:</vt:lpstr>
      <vt:lpstr>Advancing the evidence base for new technologies and devices</vt:lpstr>
      <vt:lpstr>COVID recovery and research</vt:lpstr>
      <vt:lpstr>Ongoing research: Impact of long COVID in diabetes</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Thanks for listening!</vt:lpstr>
      <vt:lpstr> </vt:lpstr>
      <vt:lpstr> </vt:lpstr>
      <vt:lpstr>PowerPoint Presentation</vt:lpstr>
      <vt:lpstr>PowerPoint Presentation</vt:lpstr>
      <vt:lpstr>PowerPoint Presentation</vt:lpstr>
      <vt:lpstr>PowerPoint Presentation</vt:lpstr>
      <vt:lpstr>PowerPoint Presentation</vt:lpstr>
      <vt:lpstr>Audience Response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Linda White</dc:creator>
  <cp:lastModifiedBy>Charlotte Muir</cp:lastModifiedBy>
  <cp:revision>111</cp:revision>
  <dcterms:created xsi:type="dcterms:W3CDTF">2013-05-09T10:58:45Z</dcterms:created>
  <dcterms:modified xsi:type="dcterms:W3CDTF">2022-07-26T13:11:59Z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32123</vt:lpwstr>
  </property>
  <property fmtid="{D5CDD505-2E9C-101B-9397-08002B2CF9AE}" pid="3" name="Objective-Id">
    <vt:lpwstr>A38425529</vt:lpwstr>
  </property>
  <property fmtid="{D5CDD505-2E9C-101B-9397-08002B2CF9AE}" pid="4" name="Objective-Title">
    <vt:lpwstr>2022 - NHS Scotland Event - Governance - Presentation Title Slide - Final</vt:lpwstr>
  </property>
  <property fmtid="{D5CDD505-2E9C-101B-9397-08002B2CF9AE}" pid="5" name="Objective-Comment">
    <vt:lpwstr/>
  </property>
  <property fmtid="{D5CDD505-2E9C-101B-9397-08002B2CF9AE}" pid="6" name="Objective-CreationStamp">
    <vt:filetime>2022-06-07T14:13:12Z</vt:filetime>
  </property>
  <property fmtid="{D5CDD505-2E9C-101B-9397-08002B2CF9AE}" pid="7" name="Objective-IsApproved">
    <vt:bool>false</vt:bool>
  </property>
  <property fmtid="{D5CDD505-2E9C-101B-9397-08002B2CF9AE}" pid="8" name="Objective-IsPublished">
    <vt:bool>false</vt:bool>
  </property>
  <property fmtid="{D5CDD505-2E9C-101B-9397-08002B2CF9AE}" pid="9" name="Objective-DatePublished">
    <vt:lpwstr/>
  </property>
  <property fmtid="{D5CDD505-2E9C-101B-9397-08002B2CF9AE}" pid="10" name="Objective-ModificationStamp">
    <vt:filetime>2022-06-07T14:13:13Z</vt:filetime>
  </property>
  <property fmtid="{D5CDD505-2E9C-101B-9397-08002B2CF9AE}" pid="11" name="Objective-Owner">
    <vt:lpwstr>Ramage, Emily E (U445885)</vt:lpwstr>
  </property>
  <property fmtid="{D5CDD505-2E9C-101B-9397-08002B2CF9AE}" pid="12" name="Objective-Path">
    <vt:lpwstr>Objective Global Folder:SG File Plan:Health, nutrition and care:National Health Service (NHS):General:Casework: National Health Service (NHS) - general:DG Health - Business Management and Support: Communications: NHS Scotland Event 2022: 2021-2026:</vt:lpwstr>
  </property>
  <property fmtid="{D5CDD505-2E9C-101B-9397-08002B2CF9AE}" pid="13" name="Objective-Parent">
    <vt:lpwstr>DG Health - Business Management and Support: Communications: NHS Scotland Event 2022: 2021-2026</vt:lpwstr>
  </property>
  <property fmtid="{D5CDD505-2E9C-101B-9397-08002B2CF9AE}" pid="14" name="Objective-State">
    <vt:lpwstr>Being Drafted</vt:lpwstr>
  </property>
  <property fmtid="{D5CDD505-2E9C-101B-9397-08002B2CF9AE}" pid="15" name="Objective-Version">
    <vt:lpwstr>0.1</vt:lpwstr>
  </property>
  <property fmtid="{D5CDD505-2E9C-101B-9397-08002B2CF9AE}" pid="16" name="Objective-VersionNumber">
    <vt:r8>1</vt:r8>
  </property>
  <property fmtid="{D5CDD505-2E9C-101B-9397-08002B2CF9AE}" pid="17" name="Objective-VersionComment">
    <vt:lpwstr>First version</vt:lpwstr>
  </property>
  <property fmtid="{D5CDD505-2E9C-101B-9397-08002B2CF9AE}" pid="18" name="Objective-FileNumber">
    <vt:lpwstr/>
  </property>
  <property fmtid="{D5CDD505-2E9C-101B-9397-08002B2CF9AE}" pid="19" name="Objective-Classification">
    <vt:lpwstr>[Inherited - OFFICIAL]</vt:lpwstr>
  </property>
  <property fmtid="{D5CDD505-2E9C-101B-9397-08002B2CF9AE}" pid="20" name="Objective-Caveats">
    <vt:lpwstr/>
  </property>
  <property fmtid="{D5CDD505-2E9C-101B-9397-08002B2CF9AE}" pid="21" name="Objective-Date of Original [system]">
    <vt:lpwstr/>
  </property>
  <property fmtid="{D5CDD505-2E9C-101B-9397-08002B2CF9AE}" pid="22" name="Objective-Date Received [system]">
    <vt:lpwstr/>
  </property>
  <property fmtid="{D5CDD505-2E9C-101B-9397-08002B2CF9AE}" pid="23" name="Objective-SG Web Publication - Category [system]">
    <vt:lpwstr/>
  </property>
  <property fmtid="{D5CDD505-2E9C-101B-9397-08002B2CF9AE}" pid="24" name="Objective-SG Web Publication - Category 2 Classification [system]">
    <vt:lpwstr/>
  </property>
  <property fmtid="{D5CDD505-2E9C-101B-9397-08002B2CF9AE}" pid="25" name="Objective-Description">
    <vt:lpwstr/>
  </property>
  <property fmtid="{D5CDD505-2E9C-101B-9397-08002B2CF9AE}" pid="26" name="Objective-VersionId">
    <vt:lpwstr>vA56886902</vt:lpwstr>
  </property>
  <property fmtid="{D5CDD505-2E9C-101B-9397-08002B2CF9AE}" pid="27" name="Objective-Date of Original">
    <vt:lpwstr/>
  </property>
  <property fmtid="{D5CDD505-2E9C-101B-9397-08002B2CF9AE}" pid="28" name="Objective-Date Received">
    <vt:lpwstr/>
  </property>
  <property fmtid="{D5CDD505-2E9C-101B-9397-08002B2CF9AE}" pid="29" name="Objective-SG Web Publication - Category">
    <vt:lpwstr/>
  </property>
  <property fmtid="{D5CDD505-2E9C-101B-9397-08002B2CF9AE}" pid="30" name="Objective-SG Web Publication - Category 2 Classification">
    <vt:lpwstr/>
  </property>
  <property fmtid="{D5CDD505-2E9C-101B-9397-08002B2CF9AE}" pid="31" name="Objective-Connect Creator">
    <vt:lpwstr/>
  </property>
  <property fmtid="{D5CDD505-2E9C-101B-9397-08002B2CF9AE}" pid="32" name="Objective-Required Redaction">
    <vt:lpwstr/>
  </property>
  <property fmtid="{D5CDD505-2E9C-101B-9397-08002B2CF9AE}" pid="33" name="ContentTypeId">
    <vt:lpwstr>0x010100641775D4D884034081AFD335AA74918C</vt:lpwstr>
  </property>
</Properties>
</file>