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45_15C4BB69.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0E_2836B733.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modernComment_10C_2C725253.xml" ContentType="application/vnd.ms-powerpoint.comments+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2" r:id="rId6"/>
  </p:sldMasterIdLst>
  <p:notesMasterIdLst>
    <p:notesMasterId r:id="rId58"/>
  </p:notesMasterIdLst>
  <p:sldIdLst>
    <p:sldId id="258" r:id="rId7"/>
    <p:sldId id="323" r:id="rId8"/>
    <p:sldId id="260" r:id="rId9"/>
    <p:sldId id="322" r:id="rId10"/>
    <p:sldId id="338" r:id="rId11"/>
    <p:sldId id="392" r:id="rId12"/>
    <p:sldId id="393" r:id="rId13"/>
    <p:sldId id="394" r:id="rId14"/>
    <p:sldId id="328" r:id="rId15"/>
    <p:sldId id="395" r:id="rId16"/>
    <p:sldId id="397" r:id="rId17"/>
    <p:sldId id="402" r:id="rId18"/>
    <p:sldId id="410" r:id="rId19"/>
    <p:sldId id="297" r:id="rId20"/>
    <p:sldId id="404" r:id="rId21"/>
    <p:sldId id="417" r:id="rId22"/>
    <p:sldId id="418" r:id="rId23"/>
    <p:sldId id="419" r:id="rId24"/>
    <p:sldId id="384" r:id="rId25"/>
    <p:sldId id="420" r:id="rId26"/>
    <p:sldId id="386" r:id="rId27"/>
    <p:sldId id="389" r:id="rId28"/>
    <p:sldId id="325" r:id="rId29"/>
    <p:sldId id="308" r:id="rId30"/>
    <p:sldId id="257" r:id="rId31"/>
    <p:sldId id="259" r:id="rId32"/>
    <p:sldId id="309" r:id="rId33"/>
    <p:sldId id="262" r:id="rId34"/>
    <p:sldId id="310" r:id="rId35"/>
    <p:sldId id="264" r:id="rId36"/>
    <p:sldId id="267" r:id="rId37"/>
    <p:sldId id="270" r:id="rId38"/>
    <p:sldId id="268" r:id="rId39"/>
    <p:sldId id="356" r:id="rId40"/>
    <p:sldId id="421" r:id="rId41"/>
    <p:sldId id="413" r:id="rId42"/>
    <p:sldId id="367" r:id="rId43"/>
    <p:sldId id="416" r:id="rId44"/>
    <p:sldId id="368" r:id="rId45"/>
    <p:sldId id="369" r:id="rId46"/>
    <p:sldId id="382" r:id="rId47"/>
    <p:sldId id="414" r:id="rId48"/>
    <p:sldId id="376" r:id="rId49"/>
    <p:sldId id="388" r:id="rId50"/>
    <p:sldId id="377" r:id="rId51"/>
    <p:sldId id="378" r:id="rId52"/>
    <p:sldId id="379" r:id="rId53"/>
    <p:sldId id="422" r:id="rId54"/>
    <p:sldId id="329" r:id="rId55"/>
    <p:sldId id="415" r:id="rId56"/>
    <p:sldId id="326"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7EC219-61DB-075E-CE3F-1765A6A72415}" name="Carol Anne Scott (NHS 24)" initials="C2" userId="S::carolanne.scott@nhs24.nhs.scot::d3cbdb3b-84c3-47d5-9b19-89552c88f615" providerId="AD"/>
  <p188:author id="{0C18AF99-7E1B-9348-82A1-A862503352A9}" name="Katherine Robertson (NHS 24)" initials="K2" userId="S::katherine.robertson5@nhs24.nhs.scot::c1db3dc2-a109-426f-9847-27c41b2f5357" providerId="AD"/>
  <p188:author id="{2187E4AA-8987-9FBC-70FC-8D1B3B9FB26C}" name="Iona Crawford (SAS)" initials="I(" userId="S::iona.crawford@sas.nhs.scot::2c76c21d-1a98-4f3c-96d7-1ac04cd079f9" providerId="AD"/>
  <p188:author id="{610F89ED-D9E4-7896-6BB0-42E3F783AE9B}" name="Meldrum, Leanne-2" initials="LM" userId="S::Leanne.Meldrum2@scotland.police.uk::4b75522b-987e-4d57-8630-8206f3a5ea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009BD2"/>
    <a:srgbClr val="00CCFF"/>
    <a:srgbClr val="0291BD"/>
    <a:srgbClr val="FA2DAF"/>
    <a:srgbClr val="FFCCFF"/>
    <a:srgbClr val="CC99FF"/>
    <a:srgbClr val="9966FF"/>
    <a:srgbClr val="5747F3"/>
    <a:srgbClr val="AFE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D08BE2-65BC-4F63-9094-275CB7715085}" v="2" dt="2024-06-06T11:39:49.075"/>
    <p1510:client id="{5B22CCC6-CF3B-496D-8843-3136B4EAB8B3}" v="625" dt="2024-06-06T10:54:13.649"/>
    <p1510:client id="{652FEB04-477E-4CBB-BD8A-38A013856D5C}" v="381" dt="2024-06-06T15:42:59.068"/>
    <p1510:client id="{B02E6916-C5AC-4518-8097-108BA43DC9F1}" v="531" dt="2024-06-05T17:29:42.979"/>
    <p1510:client id="{BC2D81D5-A703-4389-8941-E20C89685172}" v="1" dt="2024-06-06T11:13:29.614"/>
    <p1510:client id="{C1511046-7418-427D-A108-AA8ACB64889C}" v="309" dt="2024-06-06T11:35:26.144"/>
    <p1510:client id="{F08F86A8-563B-4ACA-BE8A-BEE47C9E3780}" v="19" dt="2024-06-06T12:47:30.2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2"/>
      </p:cViewPr>
      <p:guideLst>
        <p:guide orient="horz" pos="2160"/>
        <p:guide pos="3840"/>
      </p:guideLst>
    </p:cSldViewPr>
  </p:slideViewPr>
  <p:notesTextViewPr>
    <p:cViewPr>
      <p:scale>
        <a:sx n="1" d="1"/>
        <a:sy n="1" d="1"/>
      </p:scale>
      <p:origin x="0" y="0"/>
    </p:cViewPr>
  </p:notesTextViewPr>
  <p:sorterViewPr>
    <p:cViewPr>
      <p:scale>
        <a:sx n="100" d="100"/>
        <a:sy n="100" d="100"/>
      </p:scale>
      <p:origin x="0" y="-838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Sheet2!$A$1:$A$12</c:f>
              <c:numCache>
                <c:formatCode>mmm\-yy</c:formatCode>
                <c:ptCount val="12"/>
                <c:pt idx="0">
                  <c:v>45017</c:v>
                </c:pt>
                <c:pt idx="1">
                  <c:v>45047</c:v>
                </c:pt>
                <c:pt idx="2">
                  <c:v>45078</c:v>
                </c:pt>
                <c:pt idx="3">
                  <c:v>45108</c:v>
                </c:pt>
                <c:pt idx="4">
                  <c:v>45139</c:v>
                </c:pt>
                <c:pt idx="5">
                  <c:v>45170</c:v>
                </c:pt>
                <c:pt idx="6">
                  <c:v>45200</c:v>
                </c:pt>
                <c:pt idx="7">
                  <c:v>45231</c:v>
                </c:pt>
                <c:pt idx="8">
                  <c:v>45261</c:v>
                </c:pt>
                <c:pt idx="9">
                  <c:v>45292</c:v>
                </c:pt>
                <c:pt idx="10">
                  <c:v>45323</c:v>
                </c:pt>
                <c:pt idx="11">
                  <c:v>45352</c:v>
                </c:pt>
              </c:numCache>
            </c:numRef>
          </c:cat>
          <c:val>
            <c:numRef>
              <c:f>Sheet2!$B$1:$B$12</c:f>
              <c:numCache>
                <c:formatCode>General</c:formatCode>
                <c:ptCount val="12"/>
                <c:pt idx="0">
                  <c:v>172</c:v>
                </c:pt>
                <c:pt idx="1">
                  <c:v>165</c:v>
                </c:pt>
                <c:pt idx="2">
                  <c:v>140</c:v>
                </c:pt>
                <c:pt idx="3">
                  <c:v>150</c:v>
                </c:pt>
                <c:pt idx="4">
                  <c:v>184</c:v>
                </c:pt>
                <c:pt idx="5">
                  <c:v>209</c:v>
                </c:pt>
                <c:pt idx="6">
                  <c:v>291</c:v>
                </c:pt>
                <c:pt idx="7">
                  <c:v>337</c:v>
                </c:pt>
                <c:pt idx="8">
                  <c:v>361</c:v>
                </c:pt>
                <c:pt idx="9">
                  <c:v>357</c:v>
                </c:pt>
                <c:pt idx="10">
                  <c:v>356</c:v>
                </c:pt>
                <c:pt idx="11">
                  <c:v>403</c:v>
                </c:pt>
              </c:numCache>
            </c:numRef>
          </c:val>
          <c:extLst>
            <c:ext xmlns:c16="http://schemas.microsoft.com/office/drawing/2014/chart" uri="{C3380CC4-5D6E-409C-BE32-E72D297353CC}">
              <c16:uniqueId val="{00000000-EB91-47EA-B093-5FE6AAA226DB}"/>
            </c:ext>
          </c:extLst>
        </c:ser>
        <c:dLbls>
          <c:dLblPos val="inEnd"/>
          <c:showLegendKey val="0"/>
          <c:showVal val="1"/>
          <c:showCatName val="0"/>
          <c:showSerName val="0"/>
          <c:showPercent val="0"/>
          <c:showBubbleSize val="0"/>
        </c:dLbls>
        <c:gapWidth val="41"/>
        <c:axId val="1526834272"/>
        <c:axId val="1526834752"/>
      </c:barChart>
      <c:dateAx>
        <c:axId val="1526834272"/>
        <c:scaling>
          <c:orientation val="minMax"/>
        </c:scaling>
        <c:delete val="0"/>
        <c:axPos val="b"/>
        <c:numFmt formatCode="mmm\-yy"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1526834752"/>
        <c:crosses val="autoZero"/>
        <c:auto val="1"/>
        <c:lblOffset val="100"/>
        <c:baseTimeUnit val="months"/>
      </c:dateAx>
      <c:valAx>
        <c:axId val="1526834752"/>
        <c:scaling>
          <c:orientation val="minMax"/>
        </c:scaling>
        <c:delete val="1"/>
        <c:axPos val="l"/>
        <c:numFmt formatCode="General" sourceLinked="1"/>
        <c:majorTickMark val="none"/>
        <c:minorTickMark val="none"/>
        <c:tickLblPos val="nextTo"/>
        <c:crossAx val="1526834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omments/modernComment_10C_2C725253.xml><?xml version="1.0" encoding="utf-8"?>
<p188:cmLst xmlns:a="http://schemas.openxmlformats.org/drawingml/2006/main" xmlns:r="http://schemas.openxmlformats.org/officeDocument/2006/relationships" xmlns:p188="http://schemas.microsoft.com/office/powerpoint/2018/8/main">
  <p188:cm id="{4D8D552C-313A-471C-AB07-A21B2A8BB6A8}" authorId="{610F89ED-D9E4-7896-6BB0-42E3F783AE9B}" created="2024-05-01T14:56:42.260">
    <pc:sldMkLst xmlns:pc="http://schemas.microsoft.com/office/powerpoint/2013/main/command">
      <pc:docMk/>
      <pc:sldMk cId="745689683" sldId="268"/>
    </pc:sldMkLst>
    <p188:replyLst>
      <p188:reply id="{7614047B-E699-4439-A83A-ABA98C82D0BC}" authorId="{C27EC219-61DB-075E-CE3F-1765A6A72415}" created="2024-05-10T12:05:05.559">
        <p188:txBody>
          <a:bodyPr/>
          <a:lstStyle/>
          <a:p>
            <a:r>
              <a:rPr lang="en-US"/>
              <a:t>Yes</a:t>
            </a:r>
          </a:p>
        </p188:txBody>
      </p188:reply>
    </p188:replyLst>
    <p188:txBody>
      <a:bodyPr/>
      <a:lstStyle/>
      <a:p>
        <a:r>
          <a:rPr lang="en-GB"/>
          <a:t>May need to check with CA ok to be used</a:t>
        </a:r>
      </a:p>
    </p188:txBody>
    <p188:extLst>
      <p:ext xmlns:p="http://schemas.openxmlformats.org/presentationml/2006/main" uri="{57CB4572-C831-44C2-8A1C-0ADB6CCDFE69}">
        <p223:reactions xmlns:p223="http://schemas.microsoft.com/office/powerpoint/2022/03/main">
          <p223:rxn type="👍">
            <p223:instance time="2024-05-10T12:04:59.340" authorId="{C27EC219-61DB-075E-CE3F-1765A6A72415}"/>
          </p223:rxn>
        </p223:reactions>
      </p:ext>
    </p188:extLst>
  </p188:cm>
</p188:cmLst>
</file>

<file path=ppt/comments/modernComment_10E_2836B733.xml><?xml version="1.0" encoding="utf-8"?>
<p188:cmLst xmlns:a="http://schemas.openxmlformats.org/drawingml/2006/main" xmlns:r="http://schemas.openxmlformats.org/officeDocument/2006/relationships" xmlns:p188="http://schemas.microsoft.com/office/powerpoint/2018/8/main">
  <p188:cm id="{41489656-D845-404B-BC3C-04280BF2A34E}" authorId="{C27EC219-61DB-075E-CE3F-1765A6A72415}" created="2024-05-10T12:06:15.795">
    <pc:sldMkLst xmlns:pc="http://schemas.microsoft.com/office/powerpoint/2013/main/command">
      <pc:docMk/>
      <pc:sldMk cId="674674483" sldId="270"/>
    </pc:sldMkLst>
    <p188:txBody>
      <a:bodyPr/>
      <a:lstStyle/>
      <a:p>
        <a:r>
          <a:rPr lang="en-US"/>
          <a:t>Suzie do you want referral slide and patient journey here or at the end with the evaluation slide?</a:t>
        </a:r>
      </a:p>
    </p188:txBody>
  </p188:cm>
</p188:cmLst>
</file>

<file path=ppt/comments/modernComment_145_15C4BB69.xml><?xml version="1.0" encoding="utf-8"?>
<p188:cmLst xmlns:a="http://schemas.openxmlformats.org/drawingml/2006/main" xmlns:r="http://schemas.openxmlformats.org/officeDocument/2006/relationships" xmlns:p188="http://schemas.microsoft.com/office/powerpoint/2018/8/main">
  <p188:cm id="{AF8FD302-7623-4378-8BBD-C1F028A4DB10}" authorId="{C27EC219-61DB-075E-CE3F-1765A6A72415}" created="2024-05-10T12:04:29.401">
    <pc:sldMkLst xmlns:pc="http://schemas.microsoft.com/office/powerpoint/2013/main/command">
      <pc:docMk/>
      <pc:sldMk cId="365214569" sldId="325"/>
    </pc:sldMkLst>
    <p188:txBody>
      <a:bodyPr/>
      <a:lstStyle/>
      <a:p>
        <a:r>
          <a:rPr lang="en-US"/>
          <a:t>Suzie could you please reduce your slides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EAF8C0-F9E9-4EAE-A6D8-00F8F77358FE}" type="datetimeFigureOut">
              <a:t>6/17/2024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50DF3-1180-4B2E-90F5-3C32910A6F33}" type="slidenum">
              <a:t>‹#›</a:t>
            </a:fld>
            <a:endParaRPr lang="en-US"/>
          </a:p>
        </p:txBody>
      </p:sp>
    </p:spTree>
    <p:extLst>
      <p:ext uri="{BB962C8B-B14F-4D97-AF65-F5344CB8AC3E}">
        <p14:creationId xmlns:p14="http://schemas.microsoft.com/office/powerpoint/2010/main" val="4055899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youtu.be/A3nwHn2aPMY?si=AXd0hLsnl726ktoy"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scottish-my.sharepoint.com/:v:/r/personal/katherine_robertson5_nhs24_nhs_scot/Documents/Microsoft%20Teams%20Chat%20Files/Anna%20And%20Anne%20Edit%204-1.mp4?csf=1&amp;web=1&amp;e=mKnLJ1&amp;nav=eyJyZWZlcnJhbEluZm8iOnsicmVmZXJyYWxBcHAiOiJTdHJlYW1XZWJBcHAiLCJyZWZlcnJhbFZpZXciOiJTaGFyZURpYWxvZy1MaW5rIiwicmVmZXJyYWxBcHBQbGF0Zm9ybSI6IldlYiIsInJlZmVycmFsTW9kZSI6InZpZXcifX0%3D"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https://www.menti.com/alyjajioamfb</a:t>
            </a:r>
          </a:p>
        </p:txBody>
      </p:sp>
      <p:sp>
        <p:nvSpPr>
          <p:cNvPr id="4" name="Slide Number Placeholder 3"/>
          <p:cNvSpPr>
            <a:spLocks noGrp="1"/>
          </p:cNvSpPr>
          <p:nvPr>
            <p:ph type="sldNum" sz="quarter" idx="5"/>
          </p:nvPr>
        </p:nvSpPr>
        <p:spPr/>
        <p:txBody>
          <a:bodyPr/>
          <a:lstStyle/>
          <a:p>
            <a:fld id="{BEE50DF3-1180-4B2E-90F5-3C32910A6F33}" type="slidenum">
              <a:rPr lang="en-GB" smtClean="0"/>
              <a:t>3</a:t>
            </a:fld>
            <a:endParaRPr lang="en-GB"/>
          </a:p>
        </p:txBody>
      </p:sp>
    </p:spTree>
    <p:extLst>
      <p:ext uri="{BB962C8B-B14F-4D97-AF65-F5344CB8AC3E}">
        <p14:creationId xmlns:p14="http://schemas.microsoft.com/office/powerpoint/2010/main" val="4071747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5</a:t>
            </a:fld>
            <a:endParaRPr lang="en-US"/>
          </a:p>
        </p:txBody>
      </p:sp>
    </p:spTree>
    <p:extLst>
      <p:ext uri="{BB962C8B-B14F-4D97-AF65-F5344CB8AC3E}">
        <p14:creationId xmlns:p14="http://schemas.microsoft.com/office/powerpoint/2010/main" val="25571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6</a:t>
            </a:fld>
            <a:endParaRPr lang="en-US"/>
          </a:p>
        </p:txBody>
      </p:sp>
    </p:spTree>
    <p:extLst>
      <p:ext uri="{BB962C8B-B14F-4D97-AF65-F5344CB8AC3E}">
        <p14:creationId xmlns:p14="http://schemas.microsoft.com/office/powerpoint/2010/main" val="2441930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7</a:t>
            </a:fld>
            <a:endParaRPr lang="en-US"/>
          </a:p>
        </p:txBody>
      </p:sp>
    </p:spTree>
    <p:extLst>
      <p:ext uri="{BB962C8B-B14F-4D97-AF65-F5344CB8AC3E}">
        <p14:creationId xmlns:p14="http://schemas.microsoft.com/office/powerpoint/2010/main" val="4167272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8</a:t>
            </a:fld>
            <a:endParaRPr lang="en-US"/>
          </a:p>
        </p:txBody>
      </p:sp>
    </p:spTree>
    <p:extLst>
      <p:ext uri="{BB962C8B-B14F-4D97-AF65-F5344CB8AC3E}">
        <p14:creationId xmlns:p14="http://schemas.microsoft.com/office/powerpoint/2010/main" val="184797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10</a:t>
            </a:fld>
            <a:endParaRPr lang="en-US"/>
          </a:p>
        </p:txBody>
      </p:sp>
    </p:spTree>
    <p:extLst>
      <p:ext uri="{BB962C8B-B14F-4D97-AF65-F5344CB8AC3E}">
        <p14:creationId xmlns:p14="http://schemas.microsoft.com/office/powerpoint/2010/main" val="2415176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11</a:t>
            </a:fld>
            <a:endParaRPr lang="en-US"/>
          </a:p>
        </p:txBody>
      </p:sp>
    </p:spTree>
    <p:extLst>
      <p:ext uri="{BB962C8B-B14F-4D97-AF65-F5344CB8AC3E}">
        <p14:creationId xmlns:p14="http://schemas.microsoft.com/office/powerpoint/2010/main" val="269649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12</a:t>
            </a:fld>
            <a:endParaRPr lang="en-US"/>
          </a:p>
        </p:txBody>
      </p:sp>
    </p:spTree>
    <p:extLst>
      <p:ext uri="{BB962C8B-B14F-4D97-AF65-F5344CB8AC3E}">
        <p14:creationId xmlns:p14="http://schemas.microsoft.com/office/powerpoint/2010/main" val="1939848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13</a:t>
            </a:fld>
            <a:endParaRPr lang="en-US"/>
          </a:p>
        </p:txBody>
      </p:sp>
    </p:spTree>
    <p:extLst>
      <p:ext uri="{BB962C8B-B14F-4D97-AF65-F5344CB8AC3E}">
        <p14:creationId xmlns:p14="http://schemas.microsoft.com/office/powerpoint/2010/main" val="2658914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20000"/>
          </a:bodyPr>
          <a:lstStyle/>
          <a:p>
            <a:r>
              <a:rPr lang="en-GB" sz="1200" b="1" kern="1200">
                <a:solidFill>
                  <a:schemeClr val="tx1"/>
                </a:solidFill>
                <a:effectLst/>
              </a:rPr>
              <a:t>Hours increased to 24/7</a:t>
            </a:r>
          </a:p>
          <a:p>
            <a:pPr marL="171450" indent="-171450">
              <a:buFont typeface="Arial" panose="020B0604020202020204" pitchFamily="34" charset="0"/>
              <a:buChar char="•"/>
            </a:pPr>
            <a:r>
              <a:rPr lang="en-GB"/>
              <a:t>With Scottish Government support, NHS 24 was able to progress the Hub’s expansion rapidly and moved to a 24-hour service over the summer of 2020. </a:t>
            </a:r>
            <a:endParaRPr lang="en-GB">
              <a:ea typeface="Calibri"/>
              <a:cs typeface="Calibri"/>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cs typeface="Calibri"/>
              </a:rPr>
              <a:t>Increased volume of calls from 4k to 9K per month</a:t>
            </a:r>
            <a:endParaRPr lang="en-GB">
              <a:ea typeface="Calibri"/>
              <a:cs typeface="Calibri"/>
            </a:endParaRPr>
          </a:p>
          <a:p>
            <a:pPr marL="171450" indent="-171450">
              <a:buFont typeface="Arial" panose="020B0604020202020204" pitchFamily="34" charset="0"/>
              <a:buChar char="•"/>
            </a:pPr>
            <a:endParaRPr lang="en-GB" sz="1200" kern="1200">
              <a:solidFill>
                <a:schemeClr val="tx1"/>
              </a:solidFill>
              <a:effectLst/>
            </a:endParaRPr>
          </a:p>
          <a:p>
            <a:r>
              <a:rPr lang="en-GB" b="1"/>
              <a:t>Recruitment</a:t>
            </a:r>
            <a:endParaRPr lang="en-GB" b="1">
              <a:ea typeface="Calibri"/>
              <a:cs typeface="Calibri"/>
            </a:endParaRPr>
          </a:p>
          <a:p>
            <a:pPr marL="171450" indent="-171450">
              <a:buFont typeface="Arial" panose="020B0604020202020204" pitchFamily="34" charset="0"/>
              <a:buChar char="•"/>
            </a:pPr>
            <a:r>
              <a:rPr lang="en-GB"/>
              <a:t>The mental health hub was rapidly staffed up to help provide the additional support required to respond to the pandemic. </a:t>
            </a:r>
            <a:endParaRPr lang="en-GB">
              <a:ea typeface="Calibri"/>
              <a:cs typeface="Calibri"/>
            </a:endParaRPr>
          </a:p>
          <a:p>
            <a:pPr marL="171450" indent="-171450">
              <a:buFont typeface="Arial" panose="020B0604020202020204" pitchFamily="34" charset="0"/>
              <a:buChar char="•"/>
            </a:pPr>
            <a:r>
              <a:rPr lang="en-GB">
                <a:cs typeface="Calibri"/>
              </a:rPr>
              <a:t>75 Psychological Wellbeing Practitioners, 26 Mental Health Nurse Practitioners, 8 Senior Charge Nurses</a:t>
            </a:r>
            <a:endParaRPr lang="en-GB">
              <a:ea typeface="Calibri"/>
              <a:cs typeface="Calibri"/>
            </a:endParaRPr>
          </a:p>
          <a:p>
            <a:endParaRPr lang="en-GB" sz="1200" kern="1200">
              <a:solidFill>
                <a:schemeClr val="tx1"/>
              </a:solidFill>
            </a:endParaRPr>
          </a:p>
          <a:p>
            <a:r>
              <a:rPr lang="en-GB" sz="1200" b="1" kern="1200">
                <a:solidFill>
                  <a:schemeClr val="tx1"/>
                </a:solidFill>
              </a:rPr>
              <a:t>New referral pathways</a:t>
            </a:r>
            <a:endParaRPr lang="en-GB" sz="1200" b="1" kern="1200">
              <a:solidFill>
                <a:schemeClr val="tx1"/>
              </a:solidFill>
              <a:ea typeface="Calibri"/>
              <a:cs typeface="Calibri"/>
            </a:endParaRPr>
          </a:p>
          <a:p>
            <a:pPr marL="171450" indent="-171450">
              <a:buFont typeface="Arial" panose="020B0604020202020204" pitchFamily="34" charset="0"/>
              <a:buChar char="•"/>
            </a:pPr>
            <a:r>
              <a:rPr lang="en-GB"/>
              <a:t>The Distress Brief Intervention programme was </a:t>
            </a:r>
            <a:r>
              <a:rPr lang="en-GB" sz="1200" kern="1200">
                <a:solidFill>
                  <a:schemeClr val="tx1"/>
                </a:solidFill>
                <a:effectLst/>
                <a:latin typeface="+mn-lt"/>
                <a:ea typeface="+mn-ea"/>
                <a:cs typeface="+mn-cs"/>
              </a:rPr>
              <a:t>piloted in 4 </a:t>
            </a:r>
            <a:r>
              <a:rPr lang="en-GB" sz="1200" kern="1200" err="1">
                <a:solidFill>
                  <a:schemeClr val="tx1"/>
                </a:solidFill>
                <a:effectLst/>
                <a:latin typeface="+mn-lt"/>
                <a:ea typeface="+mn-ea"/>
                <a:cs typeface="+mn-cs"/>
              </a:rPr>
              <a:t>healthboard</a:t>
            </a:r>
            <a:r>
              <a:rPr lang="en-GB" sz="1200" kern="1200">
                <a:solidFill>
                  <a:schemeClr val="tx1"/>
                </a:solidFill>
                <a:effectLst/>
                <a:latin typeface="+mn-lt"/>
                <a:ea typeface="+mn-ea"/>
                <a:cs typeface="+mn-cs"/>
              </a:rPr>
              <a:t> areas from the 13</a:t>
            </a:r>
            <a:r>
              <a:rPr lang="en-GB" sz="1200" kern="1200" baseline="30000">
                <a:solidFill>
                  <a:schemeClr val="tx1"/>
                </a:solidFill>
                <a:effectLst/>
                <a:latin typeface="+mn-lt"/>
                <a:ea typeface="+mn-ea"/>
                <a:cs typeface="+mn-cs"/>
              </a:rPr>
              <a:t>th</a:t>
            </a:r>
            <a:r>
              <a:rPr lang="en-GB" sz="1200" kern="1200">
                <a:solidFill>
                  <a:schemeClr val="tx1"/>
                </a:solidFill>
                <a:effectLst/>
                <a:latin typeface="+mn-lt"/>
                <a:ea typeface="+mn-ea"/>
                <a:cs typeface="+mn-cs"/>
              </a:rPr>
              <a:t> May 2020.</a:t>
            </a:r>
            <a:r>
              <a:rPr lang="en-GB"/>
              <a:t> </a:t>
            </a:r>
            <a:r>
              <a:rPr lang="en-GB" sz="1200" kern="1200">
                <a:solidFill>
                  <a:schemeClr val="tx1"/>
                </a:solidFill>
                <a:effectLst/>
                <a:latin typeface="+mn-lt"/>
                <a:ea typeface="+mn-ea"/>
                <a:cs typeface="+mn-cs"/>
              </a:rPr>
              <a:t> Phase 2 of the programme was rolled out nationally in June 2020, </a:t>
            </a:r>
            <a:r>
              <a:rPr lang="en-GB" sz="1200" kern="1200" baseline="0">
                <a:solidFill>
                  <a:schemeClr val="tx1"/>
                </a:solidFill>
                <a:effectLst/>
                <a:latin typeface="+mn-lt"/>
                <a:ea typeface="+mn-ea"/>
                <a:cs typeface="+mn-cs"/>
              </a:rPr>
              <a:t>to help support </a:t>
            </a:r>
            <a:r>
              <a:rPr lang="en-GB"/>
              <a:t>people presenting in distress during the COVID-19 pandemic</a:t>
            </a:r>
            <a:endParaRPr lang="en-GB">
              <a:ea typeface="Calibri"/>
              <a:cs typeface="Calibri"/>
            </a:endParaRPr>
          </a:p>
          <a:p>
            <a:pPr marL="171450" indent="-171450">
              <a:buFont typeface="Arial" panose="020B0604020202020204" pitchFamily="34" charset="0"/>
              <a:buChar char="•"/>
            </a:pPr>
            <a:r>
              <a:rPr lang="en-GB" sz="1200" kern="1200">
                <a:solidFill>
                  <a:schemeClr val="tx1"/>
                </a:solidFill>
              </a:rPr>
              <a:t>Another key element of the redesign programme</a:t>
            </a:r>
            <a:r>
              <a:rPr lang="en-GB" sz="1200" kern="1200" baseline="0">
                <a:solidFill>
                  <a:schemeClr val="tx1"/>
                </a:solidFill>
              </a:rPr>
              <a:t> was </a:t>
            </a:r>
            <a:r>
              <a:rPr lang="en-GB" sz="1200" kern="1200">
                <a:solidFill>
                  <a:schemeClr val="tx1"/>
                </a:solidFill>
                <a:effectLst/>
              </a:rPr>
              <a:t>improving the care pathway for callers presenting to Police Scotland in mental health distress. These callers are now offered access to the 111 Mental Health hub service</a:t>
            </a:r>
            <a:r>
              <a:rPr lang="en-GB"/>
              <a:t> </a:t>
            </a:r>
            <a:endParaRPr lang="en-GB" sz="1200" kern="1200">
              <a:solidFill>
                <a:schemeClr val="tx1"/>
              </a:solidFill>
              <a:ea typeface="Calibri"/>
              <a:cs typeface="Calibri"/>
            </a:endParaRPr>
          </a:p>
          <a:p>
            <a:endParaRPr lang="en-GB" sz="1200" kern="1200">
              <a:solidFill>
                <a:schemeClr val="tx1"/>
              </a:solidFill>
              <a:latin typeface="+mn-lt"/>
              <a:ea typeface="+mn-ea"/>
              <a:cs typeface="+mn-cs"/>
            </a:endParaRPr>
          </a:p>
          <a:p>
            <a:r>
              <a:rPr lang="en-GB"/>
              <a:t>Other benefits:</a:t>
            </a:r>
            <a:endParaRPr lang="en-US"/>
          </a:p>
          <a:p>
            <a:pPr marL="171450" indent="-171450">
              <a:buFont typeface="Arial,Sans-Serif"/>
              <a:buChar char="•"/>
            </a:pPr>
            <a:r>
              <a:rPr lang="en-GB"/>
              <a:t>Staff felt that it was helpful to collaborate and call listen with partners to further understand individual roles. Staff also identified future training needs, such as having a mix of skill sets to facilitate learning and include mental health specific trainers in future training programmes</a:t>
            </a:r>
            <a:endParaRPr lang="en-GB">
              <a:ea typeface="Calibri"/>
              <a:cs typeface="Calibri"/>
            </a:endParaRPr>
          </a:p>
          <a:p>
            <a:pPr marL="171450" indent="-171450">
              <a:buFont typeface="Arial,Sans-Serif"/>
              <a:buChar char="•"/>
            </a:pPr>
            <a:endParaRPr lang="en-GB">
              <a:ea typeface="Calibri"/>
              <a:cs typeface="Calibri"/>
            </a:endParaRPr>
          </a:p>
          <a:p>
            <a:pPr marL="171450" indent="-171450">
              <a:buFont typeface="Arial,Sans-Serif"/>
              <a:buChar char="•"/>
            </a:pPr>
            <a:r>
              <a:rPr lang="en-GB"/>
              <a:t>Data source: NHS 24  MHH Health Hub Monthly report April 2024</a:t>
            </a:r>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14</a:t>
            </a:fld>
            <a:endParaRPr lang="en-US"/>
          </a:p>
        </p:txBody>
      </p:sp>
    </p:spTree>
    <p:extLst>
      <p:ext uri="{BB962C8B-B14F-4D97-AF65-F5344CB8AC3E}">
        <p14:creationId xmlns:p14="http://schemas.microsoft.com/office/powerpoint/2010/main" val="4025353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15</a:t>
            </a:fld>
            <a:endParaRPr lang="en-US"/>
          </a:p>
        </p:txBody>
      </p:sp>
    </p:spTree>
    <p:extLst>
      <p:ext uri="{BB962C8B-B14F-4D97-AF65-F5344CB8AC3E}">
        <p14:creationId xmlns:p14="http://schemas.microsoft.com/office/powerpoint/2010/main" val="30551197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16</a:t>
            </a:fld>
            <a:endParaRPr lang="en-US"/>
          </a:p>
        </p:txBody>
      </p:sp>
    </p:spTree>
    <p:extLst>
      <p:ext uri="{BB962C8B-B14F-4D97-AF65-F5344CB8AC3E}">
        <p14:creationId xmlns:p14="http://schemas.microsoft.com/office/powerpoint/2010/main" val="3159539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17</a:t>
            </a:fld>
            <a:endParaRPr lang="en-US"/>
          </a:p>
        </p:txBody>
      </p:sp>
    </p:spTree>
    <p:extLst>
      <p:ext uri="{BB962C8B-B14F-4D97-AF65-F5344CB8AC3E}">
        <p14:creationId xmlns:p14="http://schemas.microsoft.com/office/powerpoint/2010/main" val="957737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18</a:t>
            </a:fld>
            <a:endParaRPr lang="en-US"/>
          </a:p>
        </p:txBody>
      </p:sp>
    </p:spTree>
    <p:extLst>
      <p:ext uri="{BB962C8B-B14F-4D97-AF65-F5344CB8AC3E}">
        <p14:creationId xmlns:p14="http://schemas.microsoft.com/office/powerpoint/2010/main" val="739917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171450" indent="-171450" defTabSz="457200">
              <a:buFont typeface="Arial" pitchFamily="34" charset="0"/>
              <a:buChar char="•"/>
              <a:defRPr/>
            </a:pPr>
            <a:r>
              <a:rPr lang="en-US" err="1">
                <a:ea typeface="Times New Roman" panose="02020603050405020304" pitchFamily="18" charset="0"/>
                <a:cs typeface="Calibri"/>
              </a:rPr>
              <a:t>Tmental</a:t>
            </a:r>
            <a:r>
              <a:rPr lang="en-US">
                <a:ea typeface="Times New Roman" panose="02020603050405020304" pitchFamily="18" charset="0"/>
                <a:cs typeface="Calibri"/>
              </a:rPr>
              <a:t> health and well-being concerns in common across all our channels (including NHS inform and  Breathing Space),</a:t>
            </a:r>
            <a:r>
              <a:rPr lang="en-US" baseline="0">
                <a:ea typeface="Times New Roman" panose="02020603050405020304" pitchFamily="18" charset="0"/>
                <a:cs typeface="Calibri"/>
              </a:rPr>
              <a:t> </a:t>
            </a:r>
            <a:r>
              <a:rPr lang="en-US">
                <a:ea typeface="Times New Roman" panose="02020603050405020304" pitchFamily="18" charset="0"/>
                <a:cs typeface="Calibri"/>
              </a:rPr>
              <a:t>are suicidal thoughts, anxiety, depression/low mood.  Source – April 2024 Monthly MHH report</a:t>
            </a:r>
            <a:endParaRPr lang="en-GB">
              <a:cs typeface="Calibri"/>
            </a:endParaRPr>
          </a:p>
          <a:p>
            <a:pPr marL="171450" marR="0" lvl="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GB" b="0">
                <a:cs typeface="Arial" pitchFamily="34" charset="0"/>
              </a:rPr>
              <a:t>We know that our callers are dealing with a range of mental health and wellbeing issues, and we anticipate that many more people will experience increased anxiety and other mental health concerns as we continue to experience the COVID-19 pandemic. </a:t>
            </a:r>
          </a:p>
          <a:p>
            <a:pPr marL="171450" marR="0" lvl="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GB" b="0">
                <a:cs typeface="Arial" pitchFamily="34" charset="0"/>
              </a:rPr>
              <a:t>Emerging themes are health anxiety, social anxiety, money worries, job insecurity and relationship difficulties</a:t>
            </a:r>
          </a:p>
          <a:p>
            <a:endParaRPr lang="en-GB"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19</a:t>
            </a:fld>
            <a:endParaRPr lang="en-US"/>
          </a:p>
        </p:txBody>
      </p:sp>
    </p:spTree>
    <p:extLst>
      <p:ext uri="{BB962C8B-B14F-4D97-AF65-F5344CB8AC3E}">
        <p14:creationId xmlns:p14="http://schemas.microsoft.com/office/powerpoint/2010/main" val="2701070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defTabSz="457200">
              <a:spcBef>
                <a:spcPts val="600"/>
              </a:spcBef>
              <a:buFont typeface="Arial" panose="020B0604020202020204" pitchFamily="34" charset="0"/>
              <a:buChar char="•"/>
              <a:defRPr/>
            </a:pPr>
            <a:r>
              <a:rPr lang="en-GB" b="1"/>
              <a:t>Mental Health Strategy 2017-2027:</a:t>
            </a:r>
            <a:endParaRPr lang="en-US"/>
          </a:p>
          <a:p>
            <a:pPr marL="285750" indent="-285750" defTabSz="457200">
              <a:spcBef>
                <a:spcPts val="600"/>
              </a:spcBef>
              <a:buFont typeface="Arial" panose="020B0604020202020204" pitchFamily="34" charset="0"/>
              <a:buChar char="•"/>
              <a:defRPr/>
            </a:pPr>
            <a:r>
              <a:rPr lang="en-GB" i="1"/>
              <a:t>“…that we must prevent and treat mental health problems with the same commitment, passion and drive as we do with physical health problems”</a:t>
            </a:r>
            <a:endParaRPr lang="en-US"/>
          </a:p>
          <a:p>
            <a:pPr marL="285750" indent="-285750" defTabSz="457200">
              <a:spcBef>
                <a:spcPts val="600"/>
              </a:spcBef>
              <a:buFont typeface="Arial" panose="020B0604020202020204" pitchFamily="34" charset="0"/>
              <a:buChar char="•"/>
              <a:defRPr/>
            </a:pPr>
            <a:endParaRPr lang="en-GB">
              <a:ea typeface="Calibri" panose="020F0502020204030204"/>
              <a:cs typeface="Calibri" panose="020F0502020204030204"/>
            </a:endParaRPr>
          </a:p>
          <a:p>
            <a:pPr marL="285750" indent="-285750" defTabSz="457200">
              <a:spcBef>
                <a:spcPts val="600"/>
              </a:spcBef>
              <a:buFont typeface="Arial" panose="020B0604020202020204" pitchFamily="34" charset="0"/>
              <a:buChar char="•"/>
              <a:defRPr/>
            </a:pPr>
            <a:r>
              <a:rPr lang="en-GB" b="1"/>
              <a:t>Mental Health Redesign Programme</a:t>
            </a:r>
            <a:endParaRPr lang="en-US"/>
          </a:p>
          <a:p>
            <a:pPr marL="285750" indent="-285750" defTabSz="457200">
              <a:spcBef>
                <a:spcPts val="600"/>
              </a:spcBef>
              <a:buFont typeface="Arial" panose="020B0604020202020204" pitchFamily="34" charset="0"/>
              <a:buChar char="•"/>
              <a:defRPr/>
            </a:pPr>
            <a:r>
              <a:rPr lang="en-GB"/>
              <a:t>Review service provision across NHS 24 and align more closely with service user needs to improve mental health pathways of care</a:t>
            </a:r>
          </a:p>
          <a:p>
            <a:pPr marL="171450" marR="0" indent="-171450" algn="l" defTabSz="457200">
              <a:lnSpc>
                <a:spcPct val="100000"/>
              </a:lnSpc>
              <a:spcBef>
                <a:spcPts val="0"/>
              </a:spcBef>
              <a:spcAft>
                <a:spcPts val="0"/>
              </a:spcAft>
              <a:buClrTx/>
              <a:buSzTx/>
              <a:buFont typeface="Arial" panose="020B0604020202020204" pitchFamily="34" charset="0"/>
              <a:buChar char="•"/>
              <a:tabLst/>
              <a:defRPr/>
            </a:pPr>
            <a:r>
              <a:rPr lang="en-GB" sz="1200" kern="1200"/>
              <a:t>People with a mental health problem are </a:t>
            </a:r>
            <a:r>
              <a:rPr lang="en-GB" sz="1200" b="1" kern="1200"/>
              <a:t>3 times more likely </a:t>
            </a:r>
            <a:r>
              <a:rPr lang="en-GB" sz="1200" kern="1200"/>
              <a:t>than the general population to attend the Emergency Department</a:t>
            </a:r>
            <a:endParaRPr lang="en-GB"/>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1" kern="1200"/>
              <a:t>About a fifth </a:t>
            </a:r>
            <a:r>
              <a:rPr lang="en-GB" sz="1200" kern="1200"/>
              <a:t>of mental health calls to NHS 24 resulted in Emergency Department attendance, with 12% of patients waiting more than 4 hours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From an NHS 24 perspective, </a:t>
            </a:r>
            <a:r>
              <a:rPr lang="en-GB" sz="1200" b="1" kern="1200"/>
              <a:t>65% of all mental health </a:t>
            </a:r>
            <a:r>
              <a:rPr lang="en-GB" sz="1200" b="0" kern="1200"/>
              <a:t>related calls </a:t>
            </a:r>
            <a:r>
              <a:rPr lang="en-GB" sz="1200" kern="1200"/>
              <a:t>resulted in a primary care out-of-hours consultation.</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More than 60% of patients in mental health crisis contacting NHS 24 out-of-hours are known to local care teams.</a:t>
            </a:r>
            <a:endParaRPr lang="en-GB" sz="1200" kern="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cs typeface="Calibri"/>
              </a:rPr>
              <a:t>Patients with MH needs are also </a:t>
            </a:r>
            <a:r>
              <a:rPr lang="en-GB" sz="1200" b="1">
                <a:cs typeface="Calibri"/>
              </a:rPr>
              <a:t>5 times more likely</a:t>
            </a:r>
            <a:r>
              <a:rPr lang="en-GB" sz="1200">
                <a:cs typeface="Calibri"/>
              </a:rPr>
              <a:t>, than those with physical health needs, to be frequent callers.</a:t>
            </a:r>
            <a:endParaRPr lang="en-GB" sz="1200">
              <a:ea typeface="Calibri"/>
              <a:cs typeface="Calibri"/>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And recently</a:t>
            </a:r>
            <a:r>
              <a:rPr lang="en-GB" sz="1200" baseline="0">
                <a:cs typeface="Calibri"/>
              </a:rPr>
              <a:t>:</a:t>
            </a:r>
            <a:endParaRPr lang="en-GB" sz="1200">
              <a:ea typeface="Calibri"/>
              <a:cs typeface="Calibri"/>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effectLst/>
              </a:rPr>
              <a:t>COVID-19</a:t>
            </a:r>
            <a:r>
              <a:rPr lang="en-GB" sz="1200" b="0" i="0" kern="1200" baseline="0">
                <a:effectLst/>
              </a:rPr>
              <a:t> - i</a:t>
            </a:r>
            <a:r>
              <a:rPr lang="en-GB" sz="1200" b="0" i="0" kern="1200">
                <a:effectLst/>
              </a:rPr>
              <a:t>n general, while the extent of coping well is improving among the population, it appears that inequality groups are at greater risk of experiencing poor, and in some cases, deteriorating mental health*</a:t>
            </a:r>
            <a:endParaRPr lang="en-GB" sz="1200">
              <a:cs typeface="Arial" panose="020B0604020202020204" pitchFamily="34" charset="0"/>
            </a:endParaRPr>
          </a:p>
          <a:p>
            <a:pPr marL="171450" marR="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a:cs typeface="Calibri"/>
              </a:rPr>
              <a:t>*</a:t>
            </a:r>
            <a:r>
              <a:rPr lang="en-GB" sz="1200" b="0" i="0" kern="1200">
                <a:effectLst/>
              </a:rPr>
              <a:t>COVID-19 Scotland Wave 4: Key Findings</a:t>
            </a:r>
            <a:r>
              <a:rPr lang="en-GB" sz="1200" b="0" i="0" kern="1200" baseline="0">
                <a:effectLst/>
              </a:rPr>
              <a:t> (</a:t>
            </a:r>
            <a:r>
              <a:rPr lang="en-GB" sz="1200" b="0" i="0" kern="1200">
                <a:effectLst/>
              </a:rPr>
              <a:t>YouGov - 22nd-29th May 2020)</a:t>
            </a:r>
          </a:p>
          <a:p>
            <a:pPr defTabSz="457200">
              <a:defRPr/>
            </a:pPr>
            <a:r>
              <a:rPr lang="en-GB" b="1"/>
              <a:t>Hours increased to 24/7</a:t>
            </a:r>
            <a:endParaRPr lang="en-US"/>
          </a:p>
          <a:p>
            <a:pPr marL="171450" indent="-171450" defTabSz="457200">
              <a:buFont typeface="Arial,Sans-Serif"/>
              <a:buChar char="•"/>
              <a:defRPr/>
            </a:pPr>
            <a:r>
              <a:rPr lang="en-GB"/>
              <a:t>With Scottish Government support, NHS 24 was able to progress the Hub’s expansion rapidly and moved to a 24-hour service over the summer of 2020. </a:t>
            </a:r>
            <a:endParaRPr lang="en-US"/>
          </a:p>
          <a:p>
            <a:pPr marL="171450" indent="-171450" defTabSz="457200">
              <a:buFont typeface="Arial,Sans-Serif"/>
              <a:buChar char="•"/>
              <a:defRPr/>
            </a:pPr>
            <a:r>
              <a:rPr lang="en-GB"/>
              <a:t>Increased volume of calls from 4k to 9K per month</a:t>
            </a:r>
            <a:endParaRPr lang="en-US"/>
          </a:p>
          <a:p>
            <a:pPr marL="171450" indent="-171450" defTabSz="457200">
              <a:buFont typeface="Arial,Sans-Serif"/>
              <a:buChar char="•"/>
              <a:defRPr/>
            </a:pPr>
            <a:endParaRPr lang="en-GB"/>
          </a:p>
          <a:p>
            <a:pPr defTabSz="457200">
              <a:defRPr/>
            </a:pPr>
            <a:r>
              <a:rPr lang="en-GB" b="1"/>
              <a:t>Recruitment</a:t>
            </a:r>
            <a:endParaRPr lang="en-US"/>
          </a:p>
          <a:p>
            <a:pPr marL="171450" indent="-171450" defTabSz="457200">
              <a:buFont typeface="Arial,Sans-Serif"/>
              <a:buChar char="•"/>
              <a:defRPr/>
            </a:pPr>
            <a:r>
              <a:rPr lang="en-GB"/>
              <a:t>The mental health hub was rapidly staffed up to help provide the additional support required to respond to the pandemic. </a:t>
            </a:r>
            <a:endParaRPr lang="en-US"/>
          </a:p>
          <a:p>
            <a:pPr marL="171450" indent="-171450" defTabSz="457200">
              <a:buFont typeface="Arial,Sans-Serif"/>
              <a:buChar char="•"/>
              <a:defRPr/>
            </a:pPr>
            <a:r>
              <a:rPr lang="en-GB"/>
              <a:t>75 Psychological Wellbeing Practitioners, 26 Mental Health Nurse Practitioners, 8 Senior Charge Nurses</a:t>
            </a:r>
            <a:endParaRPr lang="en-US"/>
          </a:p>
          <a:p>
            <a:pPr defTabSz="457200">
              <a:defRPr/>
            </a:pPr>
            <a:endParaRPr lang="en-GB"/>
          </a:p>
          <a:p>
            <a:pPr defTabSz="457200">
              <a:defRPr/>
            </a:pPr>
            <a:r>
              <a:rPr lang="en-GB" b="1"/>
              <a:t>New referral pathways</a:t>
            </a:r>
            <a:endParaRPr lang="en-US"/>
          </a:p>
          <a:p>
            <a:pPr marL="171450" indent="-171450" defTabSz="457200">
              <a:buFont typeface="Arial,Sans-Serif"/>
              <a:buChar char="•"/>
              <a:defRPr/>
            </a:pPr>
            <a:r>
              <a:rPr lang="en-GB"/>
              <a:t>The Distress Brief Intervention programme was piloted in 4 </a:t>
            </a:r>
            <a:r>
              <a:rPr lang="en-GB" err="1"/>
              <a:t>healthboard</a:t>
            </a:r>
            <a:r>
              <a:rPr lang="en-GB"/>
              <a:t> areas from the 13th May 2020.  Phase 2 of the programme was rolled out nationally in June 2020, to help support people presenting in distress during the COVID-19 pandemic</a:t>
            </a:r>
            <a:endParaRPr lang="en-US"/>
          </a:p>
          <a:p>
            <a:pPr marL="171450" indent="-171450" defTabSz="457200">
              <a:buFont typeface="Arial,Sans-Serif"/>
              <a:buChar char="•"/>
              <a:defRPr/>
            </a:pPr>
            <a:r>
              <a:rPr lang="en-GB"/>
              <a:t>Another key element of the redesign programme was improving the care pathway for callers presenting to Police Scotland in mental health distress. These callers are now offered access to the 111 Mental Health hub service </a:t>
            </a:r>
            <a:endParaRPr lang="en-GB">
              <a:ea typeface="Calibri"/>
              <a:cs typeface="Calibri"/>
            </a:endParaRPr>
          </a:p>
        </p:txBody>
      </p:sp>
      <p:sp>
        <p:nvSpPr>
          <p:cNvPr id="4" name="Slide Number Placeholder 3"/>
          <p:cNvSpPr>
            <a:spLocks noGrp="1"/>
          </p:cNvSpPr>
          <p:nvPr>
            <p:ph type="sldNum" sz="quarter" idx="10"/>
          </p:nvPr>
        </p:nvSpPr>
        <p:spPr/>
        <p:txBody>
          <a:bodyPr/>
          <a:lstStyle/>
          <a:p>
            <a:fld id="{7B7ED8BC-D7F2-7848-B483-CC0C4D5CF46B}" type="slidenum">
              <a:rPr lang="en-US" smtClean="0"/>
              <a:pPr/>
              <a:t>20</a:t>
            </a:fld>
            <a:endParaRPr lang="en-US"/>
          </a:p>
        </p:txBody>
      </p:sp>
    </p:spTree>
    <p:extLst>
      <p:ext uri="{BB962C8B-B14F-4D97-AF65-F5344CB8AC3E}">
        <p14:creationId xmlns:p14="http://schemas.microsoft.com/office/powerpoint/2010/main" val="1480783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Overview of NHS 24’s mental health service offering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p>
          <a:p>
            <a:r>
              <a:rPr lang="en-GB" sz="1200" kern="1200">
                <a:solidFill>
                  <a:schemeClr val="tx1"/>
                </a:solidFill>
                <a:effectLst/>
                <a:latin typeface="+mn-lt"/>
                <a:ea typeface="+mn-ea"/>
                <a:cs typeface="+mn-cs"/>
              </a:rPr>
              <a:t>111 Mental Health Hub – </a:t>
            </a:r>
            <a:r>
              <a:rPr lang="en-GB"/>
              <a:t>9,000</a:t>
            </a:r>
            <a:r>
              <a:rPr lang="en-GB" sz="1200" kern="1200">
                <a:solidFill>
                  <a:schemeClr val="tx1"/>
                </a:solidFill>
                <a:effectLst/>
                <a:latin typeface="+mn-lt"/>
                <a:ea typeface="+mn-ea"/>
                <a:cs typeface="+mn-cs"/>
              </a:rPr>
              <a:t> </a:t>
            </a:r>
            <a:r>
              <a:rPr lang="en-GB"/>
              <a:t>+</a:t>
            </a:r>
            <a:r>
              <a:rPr lang="en-GB" sz="1200" kern="1200">
                <a:solidFill>
                  <a:schemeClr val="tx1"/>
                </a:solidFill>
                <a:effectLst/>
                <a:latin typeface="+mn-lt"/>
                <a:ea typeface="+mn-ea"/>
                <a:cs typeface="+mn-cs"/>
              </a:rPr>
              <a:t> calls </a:t>
            </a:r>
            <a:r>
              <a:rPr lang="en-GB"/>
              <a:t>answered yearly average. Calls increasing in 2024</a:t>
            </a:r>
            <a:endParaRPr lang="en-GB" sz="1200">
              <a:latin typeface="Arial"/>
              <a:cs typeface="Arial"/>
            </a:endParaRPr>
          </a:p>
          <a:p>
            <a:pPr lvl="0"/>
            <a:endParaRPr lang="en-GB" sz="1200" kern="1200">
              <a:solidFill>
                <a:schemeClr val="tx1"/>
              </a:solidFill>
              <a:effectLst/>
              <a:latin typeface="Arial" panose="020B0604020202020204" pitchFamily="34" charset="0"/>
              <a:ea typeface="+mn-ea"/>
              <a:cs typeface="Arial" panose="020B0604020202020204" pitchFamily="34" charset="0"/>
            </a:endParaRPr>
          </a:p>
          <a:p>
            <a:r>
              <a:rPr lang="en-GB" sz="1200" kern="1200">
                <a:solidFill>
                  <a:schemeClr val="tx1"/>
                </a:solidFill>
                <a:effectLst/>
                <a:latin typeface="+mn-lt"/>
                <a:ea typeface="+mn-ea"/>
                <a:cs typeface="+mn-cs"/>
              </a:rPr>
              <a:t>Breathing Space – </a:t>
            </a:r>
            <a:r>
              <a:rPr lang="en-GB"/>
              <a:t>9,000+ average calls</a:t>
            </a:r>
            <a:r>
              <a:rPr lang="en-GB" sz="1200" kern="1200">
                <a:solidFill>
                  <a:schemeClr val="tx1"/>
                </a:solidFill>
                <a:effectLst/>
                <a:latin typeface="+mn-lt"/>
                <a:ea typeface="+mn-ea"/>
                <a:cs typeface="+mn-cs"/>
              </a:rPr>
              <a:t> per month at </a:t>
            </a:r>
            <a:r>
              <a:rPr lang="en-GB"/>
              <a:t>April 2024</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DBI stands for Distress Brief Interventions -</a:t>
            </a:r>
            <a:r>
              <a:rPr lang="en-GB"/>
              <a:t> </a:t>
            </a:r>
            <a:r>
              <a:rPr lang="en-GB" sz="1200" b="0" i="0" u="none" strike="noStrike" kern="1200" baseline="0">
                <a:solidFill>
                  <a:schemeClr val="tx1"/>
                </a:solidFill>
                <a:latin typeface="+mn-lt"/>
                <a:ea typeface="+mn-ea"/>
                <a:cs typeface="+mn-cs"/>
              </a:rPr>
              <a:t> compassionate, problem solving support, wellness and distress management planning, supported connections and signposting for a period of up to 14 days – reducing both immediate distress and empowering ability to manage future distress, provided by third sector organisations. Offered through the MHH111 service. www.dbi.scot</a:t>
            </a:r>
            <a:endParaRPr lang="en-GB" sz="1200" kern="1200">
              <a:solidFill>
                <a:schemeClr val="tx1"/>
              </a:solidFill>
              <a:effectLst/>
              <a:latin typeface="+mn-lt"/>
              <a:ea typeface="Calibri"/>
              <a:cs typeface="Calibri"/>
            </a:endParaRPr>
          </a:p>
          <a:p>
            <a:pPr lvl="0"/>
            <a:r>
              <a:rPr lang="en-GB" sz="1200" kern="1200">
                <a:solidFill>
                  <a:schemeClr val="tx1"/>
                </a:solidFill>
                <a:effectLst/>
                <a:latin typeface="+mn-lt"/>
                <a:ea typeface="+mn-ea"/>
                <a:cs typeface="+mn-cs"/>
              </a:rPr>
              <a:t>Living Life –there have been on average 423 inbound to the service since April’21</a:t>
            </a:r>
            <a:endParaRPr lang="en-GB" sz="1200" kern="1200">
              <a:solidFill>
                <a:schemeClr val="tx1"/>
              </a:solidFill>
              <a:effectLst/>
              <a:latin typeface="+mn-lt"/>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US"/>
              <a:t>From 30 Mar 20 </a:t>
            </a:r>
            <a:r>
              <a:rPr lang="en-US" err="1"/>
              <a:t>MHHub</a:t>
            </a:r>
            <a:r>
              <a:rPr lang="en-US"/>
              <a:t> operational 7 evenings a</a:t>
            </a:r>
            <a:r>
              <a:rPr lang="en-US" baseline="0"/>
              <a:t> week</a:t>
            </a:r>
            <a:endParaRPr lang="en-US" baseline="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a:t>From 15 July 20 </a:t>
            </a:r>
            <a:r>
              <a:rPr lang="en-US" baseline="0" err="1"/>
              <a:t>MHHub</a:t>
            </a:r>
            <a:r>
              <a:rPr lang="en-US" baseline="0"/>
              <a:t> operational 24/7</a:t>
            </a:r>
            <a:endParaRPr lang="en-US" baseline="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a:t>*From Jan 21-Jan 22, </a:t>
            </a:r>
            <a:r>
              <a:rPr lang="en-US"/>
              <a:t>NHS 24 Information</a:t>
            </a:r>
            <a:r>
              <a:rPr lang="en-US" baseline="0"/>
              <a:t> Services reporting January 2022</a:t>
            </a:r>
            <a:endParaRPr lang="en-US">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7B7ED8BC-D7F2-7848-B483-CC0C4D5CF46B}" type="slidenum">
              <a:rPr lang="en-US" smtClean="0"/>
              <a:pPr/>
              <a:t>21</a:t>
            </a:fld>
            <a:endParaRPr lang="en-US"/>
          </a:p>
        </p:txBody>
      </p:sp>
    </p:spTree>
    <p:extLst>
      <p:ext uri="{BB962C8B-B14F-4D97-AF65-F5344CB8AC3E}">
        <p14:creationId xmlns:p14="http://schemas.microsoft.com/office/powerpoint/2010/main" val="403433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Overview of NHS 24’s mental health service offering</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p>
          <a:p>
            <a:r>
              <a:rPr lang="en-GB" sz="1200" kern="1200">
                <a:solidFill>
                  <a:schemeClr val="tx1"/>
                </a:solidFill>
                <a:effectLst/>
                <a:latin typeface="+mn-lt"/>
                <a:ea typeface="+mn-ea"/>
                <a:cs typeface="+mn-cs"/>
              </a:rPr>
              <a:t>111 Mental Health Hub – </a:t>
            </a:r>
            <a:r>
              <a:rPr lang="en-GB"/>
              <a:t>9,000</a:t>
            </a:r>
            <a:r>
              <a:rPr lang="en-GB" sz="1200" kern="1200">
                <a:solidFill>
                  <a:schemeClr val="tx1"/>
                </a:solidFill>
                <a:effectLst/>
                <a:latin typeface="+mn-lt"/>
                <a:ea typeface="+mn-ea"/>
                <a:cs typeface="+mn-cs"/>
              </a:rPr>
              <a:t> </a:t>
            </a:r>
            <a:r>
              <a:rPr lang="en-GB"/>
              <a:t>+</a:t>
            </a:r>
            <a:r>
              <a:rPr lang="en-GB" sz="1200" kern="1200">
                <a:solidFill>
                  <a:schemeClr val="tx1"/>
                </a:solidFill>
                <a:effectLst/>
                <a:latin typeface="+mn-lt"/>
                <a:ea typeface="+mn-ea"/>
                <a:cs typeface="+mn-cs"/>
              </a:rPr>
              <a:t> calls </a:t>
            </a:r>
            <a:r>
              <a:rPr lang="en-GB"/>
              <a:t>answered yearly average. Calls increasing in 2024</a:t>
            </a:r>
            <a:endParaRPr lang="en-GB" sz="1200">
              <a:latin typeface="Arial"/>
              <a:cs typeface="Arial"/>
            </a:endParaRPr>
          </a:p>
          <a:p>
            <a:pPr lvl="0"/>
            <a:endParaRPr lang="en-GB" sz="1200" kern="1200">
              <a:solidFill>
                <a:schemeClr val="tx1"/>
              </a:solidFill>
              <a:effectLst/>
              <a:latin typeface="Arial" panose="020B0604020202020204" pitchFamily="34" charset="0"/>
              <a:ea typeface="+mn-ea"/>
              <a:cs typeface="Arial" panose="020B0604020202020204" pitchFamily="34" charset="0"/>
            </a:endParaRPr>
          </a:p>
          <a:p>
            <a:r>
              <a:rPr lang="en-GB" sz="1200" kern="1200">
                <a:solidFill>
                  <a:schemeClr val="tx1"/>
                </a:solidFill>
                <a:effectLst/>
                <a:latin typeface="+mn-lt"/>
                <a:ea typeface="+mn-ea"/>
                <a:cs typeface="+mn-cs"/>
              </a:rPr>
              <a:t>Breathing Space – </a:t>
            </a:r>
            <a:r>
              <a:rPr lang="en-GB"/>
              <a:t>9,000+ average calls</a:t>
            </a:r>
            <a:r>
              <a:rPr lang="en-GB" sz="1200" kern="1200">
                <a:solidFill>
                  <a:schemeClr val="tx1"/>
                </a:solidFill>
                <a:effectLst/>
                <a:latin typeface="+mn-lt"/>
                <a:ea typeface="+mn-ea"/>
                <a:cs typeface="+mn-cs"/>
              </a:rPr>
              <a:t> per month at </a:t>
            </a:r>
            <a:r>
              <a:rPr lang="en-GB"/>
              <a:t>April 2024</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DBI stands for Distress Brief Interventions -</a:t>
            </a:r>
            <a:r>
              <a:rPr lang="en-GB"/>
              <a:t> </a:t>
            </a:r>
            <a:r>
              <a:rPr lang="en-GB" sz="1200" b="0" i="0" u="none" strike="noStrike" kern="1200" baseline="0">
                <a:solidFill>
                  <a:schemeClr val="tx1"/>
                </a:solidFill>
                <a:latin typeface="+mn-lt"/>
                <a:ea typeface="+mn-ea"/>
                <a:cs typeface="+mn-cs"/>
              </a:rPr>
              <a:t> compassionate, problem solving support, wellness and distress management planning, supported connections and signposting for a period of up to 14 days – reducing both immediate distress and empowering ability to manage future distress, provided by third sector organisations. Offered through the MHH111 service. www.dbi.scot</a:t>
            </a:r>
            <a:endParaRPr lang="en-GB" sz="1200" kern="1200">
              <a:solidFill>
                <a:schemeClr val="tx1"/>
              </a:solidFill>
              <a:effectLst/>
              <a:latin typeface="+mn-lt"/>
              <a:ea typeface="Calibri"/>
              <a:cs typeface="Calibri"/>
            </a:endParaRPr>
          </a:p>
          <a:p>
            <a:pPr lvl="0"/>
            <a:r>
              <a:rPr lang="en-GB" sz="1200" kern="1200">
                <a:solidFill>
                  <a:schemeClr val="tx1"/>
                </a:solidFill>
                <a:effectLst/>
                <a:latin typeface="+mn-lt"/>
                <a:ea typeface="+mn-ea"/>
                <a:cs typeface="+mn-cs"/>
              </a:rPr>
              <a:t>Living Life –there have been on average 423 inbound to the service since April’21</a:t>
            </a:r>
            <a:endParaRPr lang="en-GB" sz="1200" kern="1200">
              <a:solidFill>
                <a:schemeClr val="tx1"/>
              </a:solidFill>
              <a:effectLst/>
              <a:latin typeface="+mn-lt"/>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p>
          <a:p>
            <a:pPr marL="0" marR="0" lvl="0" indent="0" algn="l" defTabSz="457200" rtl="0" eaLnBrk="1" fontAlgn="auto" latinLnBrk="0" hangingPunct="1">
              <a:lnSpc>
                <a:spcPct val="100000"/>
              </a:lnSpc>
              <a:spcBef>
                <a:spcPts val="0"/>
              </a:spcBef>
              <a:spcAft>
                <a:spcPts val="0"/>
              </a:spcAft>
              <a:buClrTx/>
              <a:buSzTx/>
              <a:buFontTx/>
              <a:buNone/>
              <a:tabLst/>
              <a:defRPr/>
            </a:pPr>
            <a:r>
              <a:rPr lang="en-US"/>
              <a:t>From 30 Mar 20 </a:t>
            </a:r>
            <a:r>
              <a:rPr lang="en-US" err="1"/>
              <a:t>MHHub</a:t>
            </a:r>
            <a:r>
              <a:rPr lang="en-US"/>
              <a:t> operational 7 evenings a</a:t>
            </a:r>
            <a:r>
              <a:rPr lang="en-US" baseline="0"/>
              <a:t> week</a:t>
            </a:r>
            <a:endParaRPr lang="en-US" baseline="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a:t>From 15 July 20 </a:t>
            </a:r>
            <a:r>
              <a:rPr lang="en-US" baseline="0" err="1"/>
              <a:t>MHHub</a:t>
            </a:r>
            <a:r>
              <a:rPr lang="en-US" baseline="0"/>
              <a:t> operational 24/7</a:t>
            </a:r>
            <a:endParaRPr lang="en-US" baseline="0">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a:t>*From Jan 21-Jan 22, </a:t>
            </a:r>
            <a:r>
              <a:rPr lang="en-US"/>
              <a:t>NHS 24 Information</a:t>
            </a:r>
            <a:r>
              <a:rPr lang="en-US" baseline="0"/>
              <a:t> Services reporting January 2022</a:t>
            </a:r>
            <a:endParaRPr lang="en-US">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7B7ED8BC-D7F2-7848-B483-CC0C4D5CF46B}" type="slidenum">
              <a:rPr lang="en-US" smtClean="0"/>
              <a:pPr/>
              <a:t>22</a:t>
            </a:fld>
            <a:endParaRPr lang="en-US"/>
          </a:p>
        </p:txBody>
      </p:sp>
    </p:spTree>
    <p:extLst>
      <p:ext uri="{BB962C8B-B14F-4D97-AF65-F5344CB8AC3E}">
        <p14:creationId xmlns:p14="http://schemas.microsoft.com/office/powerpoint/2010/main" val="1104427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a:t>BBC News Video</a:t>
            </a:r>
          </a:p>
          <a:p>
            <a:pPr marL="0" indent="0">
              <a:buNone/>
            </a:pPr>
            <a:r>
              <a:rPr lang="en-GB">
                <a:hlinkClick r:id="rId3"/>
              </a:rPr>
              <a:t>https://youtu.be/A3nwHn2aPMY?si=AXd0hLsnl726ktoy</a:t>
            </a:r>
            <a:endParaRPr lang="en-GB"/>
          </a:p>
          <a:p>
            <a:pPr marL="0" indent="0">
              <a:buNone/>
            </a:pPr>
            <a:endParaRPr lang="en-GB"/>
          </a:p>
        </p:txBody>
      </p:sp>
      <p:sp>
        <p:nvSpPr>
          <p:cNvPr id="4" name="Header Placeholder 3"/>
          <p:cNvSpPr>
            <a:spLocks noGrp="1"/>
          </p:cNvSpPr>
          <p:nvPr>
            <p:ph type="hdr" sz="quarter"/>
          </p:nvPr>
        </p:nvSpPr>
        <p:spPr/>
        <p:txBody>
          <a:bodyPr/>
          <a:lstStyle/>
          <a:p>
            <a:r>
              <a:rPr lang="en-GB"/>
              <a:t>OFFICIAL: POLICE AND PARTNERS
</a:t>
            </a:r>
          </a:p>
        </p:txBody>
      </p:sp>
      <p:sp>
        <p:nvSpPr>
          <p:cNvPr id="5" name="Footer Placeholder 4"/>
          <p:cNvSpPr>
            <a:spLocks noGrp="1"/>
          </p:cNvSpPr>
          <p:nvPr>
            <p:ph type="ftr" sz="quarter" idx="4"/>
          </p:nvPr>
        </p:nvSpPr>
        <p:spPr/>
        <p:txBody>
          <a:bodyPr/>
          <a:lstStyle/>
          <a:p>
            <a:r>
              <a:rPr lang="en-GB"/>
              <a:t>
OFFICIAL: POLICE AND PARTNERS</a:t>
            </a:r>
          </a:p>
        </p:txBody>
      </p:sp>
      <p:sp>
        <p:nvSpPr>
          <p:cNvPr id="6" name="Slide Number Placeholder 5"/>
          <p:cNvSpPr>
            <a:spLocks noGrp="1"/>
          </p:cNvSpPr>
          <p:nvPr>
            <p:ph type="sldNum" sz="quarter" idx="5"/>
          </p:nvPr>
        </p:nvSpPr>
        <p:spPr/>
        <p:txBody>
          <a:bodyPr/>
          <a:lstStyle/>
          <a:p>
            <a:fld id="{77AF357D-A45E-4209-9133-0A2E6223A67A}" type="slidenum">
              <a:rPr lang="en-GB" smtClean="0"/>
              <a:t>24</a:t>
            </a:fld>
            <a:endParaRPr lang="en-GB"/>
          </a:p>
        </p:txBody>
      </p:sp>
    </p:spTree>
    <p:extLst>
      <p:ext uri="{BB962C8B-B14F-4D97-AF65-F5344CB8AC3E}">
        <p14:creationId xmlns:p14="http://schemas.microsoft.com/office/powerpoint/2010/main" val="4078014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https://www.youtube.com/watch?v=4ZUsJc0sZ4Y&amp;t=84s</a:t>
            </a:r>
          </a:p>
        </p:txBody>
      </p:sp>
      <p:sp>
        <p:nvSpPr>
          <p:cNvPr id="4" name="Slide Number Placeholder 3"/>
          <p:cNvSpPr>
            <a:spLocks noGrp="1"/>
          </p:cNvSpPr>
          <p:nvPr>
            <p:ph type="sldNum" sz="quarter" idx="5"/>
          </p:nvPr>
        </p:nvSpPr>
        <p:spPr/>
        <p:txBody>
          <a:bodyPr/>
          <a:lstStyle/>
          <a:p>
            <a:fld id="{BEE50DF3-1180-4B2E-90F5-3C32910A6F33}" type="slidenum">
              <a:rPr lang="en-GB" smtClean="0"/>
              <a:t>30</a:t>
            </a:fld>
            <a:endParaRPr lang="en-GB"/>
          </a:p>
        </p:txBody>
      </p:sp>
    </p:spTree>
    <p:extLst>
      <p:ext uri="{BB962C8B-B14F-4D97-AF65-F5344CB8AC3E}">
        <p14:creationId xmlns:p14="http://schemas.microsoft.com/office/powerpoint/2010/main" val="11413705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Anna And Anne Edit 4-1.mp4</a:t>
            </a:r>
            <a:r>
              <a:rPr lang="en-GB"/>
              <a:t> https://scottish-my.sharepoint.com/:v:/r/personal/katherine_robertson5_nhs24_nhs_scot/Documents/Microsoft%20Teams%20Chat%20Files/Anna%20And%20Anne%20Edit%204-1.mp4?csf=1&amp;web=1&amp;e=mKnLJ1&amp;nav=eyJyZWZlcnJhbEluZm8iOnsicmVmZXJyYWxBcHAiOiJTdHJlYW1XZWJBcHAiLCJyZWZlcnJhbFZpZXciOiJTaGFyZURpYWxvZy1MaW5rIiwicmVmZXJyYWxBcHBQbGF0Zm9ybSI6IldlYiIsInJlZmVycmFsTW9kZSI6InZpZXcifX0%3D</a:t>
            </a:r>
          </a:p>
        </p:txBody>
      </p:sp>
      <p:sp>
        <p:nvSpPr>
          <p:cNvPr id="4" name="Slide Number Placeholder 3"/>
          <p:cNvSpPr>
            <a:spLocks noGrp="1"/>
          </p:cNvSpPr>
          <p:nvPr>
            <p:ph type="sldNum" sz="quarter" idx="5"/>
          </p:nvPr>
        </p:nvSpPr>
        <p:spPr/>
        <p:txBody>
          <a:bodyPr/>
          <a:lstStyle/>
          <a:p>
            <a:fld id="{BEE50DF3-1180-4B2E-90F5-3C32910A6F33}" type="slidenum">
              <a:rPr lang="en-GB" smtClean="0"/>
              <a:t>49</a:t>
            </a:fld>
            <a:endParaRPr lang="en-GB"/>
          </a:p>
        </p:txBody>
      </p:sp>
    </p:spTree>
    <p:extLst>
      <p:ext uri="{BB962C8B-B14F-4D97-AF65-F5344CB8AC3E}">
        <p14:creationId xmlns:p14="http://schemas.microsoft.com/office/powerpoint/2010/main" val="18609716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a:t>Title here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C1CEAE3-FD97-44DC-8D39-0996EB8D0EE8}" type="datetimeFigureOut">
              <a:rPr lang="en-GB" smtClean="0"/>
              <a:t>17/06/2024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intro/highl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itle Placeholder 8"/>
          <p:cNvSpPr>
            <a:spLocks noGrp="1"/>
          </p:cNvSpPr>
          <p:nvPr>
            <p:ph type="title"/>
          </p:nvPr>
        </p:nvSpPr>
        <p:spPr>
          <a:xfrm>
            <a:off x="1830377" y="2711027"/>
            <a:ext cx="9003165" cy="1143000"/>
          </a:xfrm>
          <a:prstGeom prst="rect">
            <a:avLst/>
          </a:prstGeom>
        </p:spPr>
        <p:txBody>
          <a:bodyPr vert="horz" lIns="91440" tIns="45720" rIns="91440" bIns="45720" rtlCol="0" anchor="ctr">
            <a:noAutofit/>
          </a:bodyPr>
          <a:lstStyle>
            <a:lvl1pPr algn="ctr">
              <a:defRPr sz="7200"/>
            </a:lvl1pPr>
          </a:lstStyle>
          <a:p>
            <a:r>
              <a:rPr lang="en-US"/>
              <a:t>Click to edit Master title style</a:t>
            </a:r>
          </a:p>
        </p:txBody>
      </p:sp>
    </p:spTree>
    <p:extLst>
      <p:ext uri="{BB962C8B-B14F-4D97-AF65-F5344CB8AC3E}">
        <p14:creationId xmlns:p14="http://schemas.microsoft.com/office/powerpoint/2010/main" val="3903602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opt 2)">
    <p:bg>
      <p:bgPr>
        <a:solidFill>
          <a:schemeClr val="bg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372700" y="1423356"/>
            <a:ext cx="9058235" cy="3778373"/>
          </a:xfrm>
          <a:prstGeom prst="rect">
            <a:avLst/>
          </a:prstGeom>
        </p:spPr>
        <p:txBody>
          <a:bodyPr vert="horz"/>
          <a:lstStyle>
            <a:lvl1pPr>
              <a:defRPr sz="2000">
                <a:solidFill>
                  <a:srgbClr val="002D72"/>
                </a:solidFill>
              </a:defRPr>
            </a:lvl1pPr>
            <a:lvl2pPr>
              <a:defRPr sz="1800">
                <a:solidFill>
                  <a:srgbClr val="002D72"/>
                </a:solidFill>
              </a:defRPr>
            </a:lvl2pPr>
            <a:lvl3pPr>
              <a:defRPr sz="1800">
                <a:solidFill>
                  <a:srgbClr val="002D72"/>
                </a:solidFill>
              </a:defRPr>
            </a:lvl3pPr>
            <a:lvl4pPr>
              <a:defRPr sz="1800">
                <a:solidFill>
                  <a:srgbClr val="002D72"/>
                </a:solidFill>
              </a:defRPr>
            </a:lvl4pPr>
            <a:lvl5pPr>
              <a:defRPr sz="1800">
                <a:solidFill>
                  <a:srgbClr val="002D7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4"/>
          <p:cNvSpPr>
            <a:spLocks noGrp="1"/>
          </p:cNvSpPr>
          <p:nvPr>
            <p:ph type="title"/>
          </p:nvPr>
        </p:nvSpPr>
        <p:spPr>
          <a:xfrm>
            <a:off x="1372700" y="374468"/>
            <a:ext cx="9058235" cy="600318"/>
          </a:xfrm>
        </p:spPr>
        <p:txBody>
          <a:bodyPr/>
          <a:lstStyle>
            <a:lvl1pPr algn="ctr">
              <a:defRPr sz="4000">
                <a:solidFill>
                  <a:srgbClr val="EF61A2"/>
                </a:solidFill>
              </a:defRPr>
            </a:lvl1pPr>
          </a:lstStyle>
          <a:p>
            <a:r>
              <a:rPr lang="en-US"/>
              <a:t>Click to edit Master title style</a:t>
            </a:r>
          </a:p>
        </p:txBody>
      </p:sp>
      <p:sp>
        <p:nvSpPr>
          <p:cNvPr id="8" name="Rectangle 7"/>
          <p:cNvSpPr/>
          <p:nvPr userDrawn="1"/>
        </p:nvSpPr>
        <p:spPr>
          <a:xfrm>
            <a:off x="1453209" y="933498"/>
            <a:ext cx="8898267" cy="45719"/>
          </a:xfrm>
          <a:prstGeom prst="rect">
            <a:avLst/>
          </a:prstGeom>
          <a:gradFill>
            <a:gsLst>
              <a:gs pos="0">
                <a:schemeClr val="accent1">
                  <a:tint val="100000"/>
                  <a:shade val="100000"/>
                  <a:satMod val="13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1773537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op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372700" y="374468"/>
            <a:ext cx="9058235" cy="600318"/>
          </a:xfrm>
        </p:spPr>
        <p:txBody>
          <a:bodyPr/>
          <a:lstStyle>
            <a:lvl1pPr algn="ctr">
              <a:defRPr sz="4000">
                <a:solidFill>
                  <a:srgbClr val="EF5EA2"/>
                </a:solidFill>
              </a:defRPr>
            </a:lvl1pPr>
          </a:lstStyle>
          <a:p>
            <a:r>
              <a:rPr lang="en-US"/>
              <a:t>Click to edit Master title style</a:t>
            </a:r>
          </a:p>
        </p:txBody>
      </p:sp>
      <p:sp>
        <p:nvSpPr>
          <p:cNvPr id="8" name="Content Placeholder 7"/>
          <p:cNvSpPr>
            <a:spLocks noGrp="1"/>
          </p:cNvSpPr>
          <p:nvPr>
            <p:ph sz="quarter" idx="10"/>
          </p:nvPr>
        </p:nvSpPr>
        <p:spPr>
          <a:xfrm>
            <a:off x="1372700" y="1417368"/>
            <a:ext cx="9058235" cy="3775734"/>
          </a:xfrm>
          <a:prstGeom prst="rect">
            <a:avLst/>
          </a:prstGeom>
        </p:spPr>
        <p:txBody>
          <a:bodyPr vert="horz"/>
          <a:lstStyle>
            <a:lvl1pPr algn="l">
              <a:defRPr sz="2000">
                <a:solidFill>
                  <a:srgbClr val="002D72"/>
                </a:solidFill>
              </a:defRPr>
            </a:lvl1pPr>
            <a:lvl2pPr algn="l">
              <a:defRPr sz="1800"/>
            </a:lvl2pPr>
            <a:lvl3pPr algn="l">
              <a:defRPr sz="1800"/>
            </a:lvl3pPr>
            <a:lvl4pPr algn="l">
              <a:defRPr sz="1800"/>
            </a:lvl4pPr>
            <a:lvl5pPr algn="l">
              <a:defRPr sz="1800"/>
            </a:lvl5pPr>
          </a:lstStyle>
          <a:p>
            <a:pPr lvl="0"/>
            <a:r>
              <a:rPr lang="en-US"/>
              <a:t>Click to edit Master text styles</a:t>
            </a:r>
          </a:p>
        </p:txBody>
      </p:sp>
      <p:sp>
        <p:nvSpPr>
          <p:cNvPr id="4" name="Rectangle 3"/>
          <p:cNvSpPr/>
          <p:nvPr userDrawn="1"/>
        </p:nvSpPr>
        <p:spPr>
          <a:xfrm>
            <a:off x="1453209" y="933498"/>
            <a:ext cx="8898267" cy="45719"/>
          </a:xfrm>
          <a:prstGeom prst="rect">
            <a:avLst/>
          </a:prstGeom>
          <a:gradFill>
            <a:gsLst>
              <a:gs pos="0">
                <a:schemeClr val="accent1">
                  <a:tint val="100000"/>
                  <a:shade val="100000"/>
                  <a:satMod val="13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254322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intro/highlight">
    <p:spTree>
      <p:nvGrpSpPr>
        <p:cNvPr id="1" name=""/>
        <p:cNvGrpSpPr/>
        <p:nvPr/>
      </p:nvGrpSpPr>
      <p:grpSpPr>
        <a:xfrm>
          <a:off x="0" y="0"/>
          <a:ext cx="0" cy="0"/>
          <a:chOff x="0" y="0"/>
          <a:chExt cx="0" cy="0"/>
        </a:xfrm>
      </p:grpSpPr>
      <p:sp>
        <p:nvSpPr>
          <p:cNvPr id="3" name="Title Placeholder 8"/>
          <p:cNvSpPr>
            <a:spLocks noGrp="1"/>
          </p:cNvSpPr>
          <p:nvPr>
            <p:ph type="title"/>
          </p:nvPr>
        </p:nvSpPr>
        <p:spPr>
          <a:xfrm>
            <a:off x="1830377" y="2711027"/>
            <a:ext cx="9003165" cy="1143000"/>
          </a:xfrm>
          <a:prstGeom prst="rect">
            <a:avLst/>
          </a:prstGeom>
        </p:spPr>
        <p:txBody>
          <a:bodyPr vert="horz" lIns="91440" tIns="45720" rIns="91440" bIns="45720" rtlCol="0" anchor="ctr">
            <a:noAutofit/>
          </a:bodyPr>
          <a:lstStyle>
            <a:lvl1pPr algn="ctr">
              <a:defRPr sz="7200"/>
            </a:lvl1pPr>
          </a:lstStyle>
          <a:p>
            <a:r>
              <a:rPr lang="en-US"/>
              <a:t>Click to edit Master title style</a:t>
            </a:r>
          </a:p>
        </p:txBody>
      </p:sp>
    </p:spTree>
    <p:extLst>
      <p:ext uri="{BB962C8B-B14F-4D97-AF65-F5344CB8AC3E}">
        <p14:creationId xmlns:p14="http://schemas.microsoft.com/office/powerpoint/2010/main" val="3903602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opt 2)">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372700" y="1423356"/>
            <a:ext cx="9058235" cy="3778373"/>
          </a:xfrm>
          <a:prstGeom prst="rect">
            <a:avLst/>
          </a:prstGeom>
        </p:spPr>
        <p:txBody>
          <a:bodyPr vert="horz"/>
          <a:lstStyle>
            <a:lvl1pPr>
              <a:defRPr sz="2000">
                <a:solidFill>
                  <a:srgbClr val="002D72"/>
                </a:solidFill>
              </a:defRPr>
            </a:lvl1pPr>
            <a:lvl2pPr>
              <a:defRPr sz="1800">
                <a:solidFill>
                  <a:srgbClr val="002D72"/>
                </a:solidFill>
              </a:defRPr>
            </a:lvl2pPr>
            <a:lvl3pPr>
              <a:defRPr sz="1800">
                <a:solidFill>
                  <a:srgbClr val="002D72"/>
                </a:solidFill>
              </a:defRPr>
            </a:lvl3pPr>
            <a:lvl4pPr>
              <a:defRPr sz="1800">
                <a:solidFill>
                  <a:srgbClr val="002D72"/>
                </a:solidFill>
              </a:defRPr>
            </a:lvl4pPr>
            <a:lvl5pPr>
              <a:defRPr sz="1800">
                <a:solidFill>
                  <a:srgbClr val="002D7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4"/>
          <p:cNvSpPr>
            <a:spLocks noGrp="1"/>
          </p:cNvSpPr>
          <p:nvPr>
            <p:ph type="title"/>
          </p:nvPr>
        </p:nvSpPr>
        <p:spPr>
          <a:xfrm>
            <a:off x="1372700" y="374468"/>
            <a:ext cx="9058235" cy="600318"/>
          </a:xfrm>
        </p:spPr>
        <p:txBody>
          <a:bodyPr/>
          <a:lstStyle>
            <a:lvl1pPr algn="ctr">
              <a:defRPr sz="4000">
                <a:solidFill>
                  <a:srgbClr val="EF61A2"/>
                </a:solidFill>
              </a:defRPr>
            </a:lvl1pPr>
          </a:lstStyle>
          <a:p>
            <a:r>
              <a:rPr lang="en-US"/>
              <a:t>Click to edit Master title style</a:t>
            </a:r>
          </a:p>
        </p:txBody>
      </p:sp>
      <p:sp>
        <p:nvSpPr>
          <p:cNvPr id="8" name="Rectangle 7"/>
          <p:cNvSpPr/>
          <p:nvPr userDrawn="1"/>
        </p:nvSpPr>
        <p:spPr>
          <a:xfrm>
            <a:off x="1453209" y="933498"/>
            <a:ext cx="8898267" cy="45719"/>
          </a:xfrm>
          <a:prstGeom prst="rect">
            <a:avLst/>
          </a:prstGeom>
          <a:gradFill>
            <a:gsLst>
              <a:gs pos="0">
                <a:schemeClr val="accent1">
                  <a:tint val="100000"/>
                  <a:shade val="100000"/>
                  <a:satMod val="13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1773537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opt 1)">
    <p:spTree>
      <p:nvGrpSpPr>
        <p:cNvPr id="1" name=""/>
        <p:cNvGrpSpPr/>
        <p:nvPr/>
      </p:nvGrpSpPr>
      <p:grpSpPr>
        <a:xfrm>
          <a:off x="0" y="0"/>
          <a:ext cx="0" cy="0"/>
          <a:chOff x="0" y="0"/>
          <a:chExt cx="0" cy="0"/>
        </a:xfrm>
      </p:grpSpPr>
      <p:sp>
        <p:nvSpPr>
          <p:cNvPr id="5" name="Title 4"/>
          <p:cNvSpPr>
            <a:spLocks noGrp="1"/>
          </p:cNvSpPr>
          <p:nvPr>
            <p:ph type="title"/>
          </p:nvPr>
        </p:nvSpPr>
        <p:spPr>
          <a:xfrm>
            <a:off x="1372700" y="374468"/>
            <a:ext cx="9058235" cy="600318"/>
          </a:xfrm>
        </p:spPr>
        <p:txBody>
          <a:bodyPr/>
          <a:lstStyle>
            <a:lvl1pPr algn="ctr">
              <a:defRPr sz="4000">
                <a:solidFill>
                  <a:srgbClr val="EF5EA2"/>
                </a:solidFill>
              </a:defRPr>
            </a:lvl1pPr>
          </a:lstStyle>
          <a:p>
            <a:r>
              <a:rPr lang="en-US"/>
              <a:t>Click to edit Master title style</a:t>
            </a:r>
          </a:p>
        </p:txBody>
      </p:sp>
      <p:sp>
        <p:nvSpPr>
          <p:cNvPr id="8" name="Content Placeholder 7"/>
          <p:cNvSpPr>
            <a:spLocks noGrp="1"/>
          </p:cNvSpPr>
          <p:nvPr>
            <p:ph sz="quarter" idx="10"/>
          </p:nvPr>
        </p:nvSpPr>
        <p:spPr>
          <a:xfrm>
            <a:off x="1372700" y="1417368"/>
            <a:ext cx="9058235" cy="3775734"/>
          </a:xfrm>
          <a:prstGeom prst="rect">
            <a:avLst/>
          </a:prstGeom>
        </p:spPr>
        <p:txBody>
          <a:bodyPr vert="horz"/>
          <a:lstStyle>
            <a:lvl1pPr algn="l">
              <a:defRPr sz="2000">
                <a:solidFill>
                  <a:srgbClr val="002D72"/>
                </a:solidFill>
              </a:defRPr>
            </a:lvl1pPr>
            <a:lvl2pPr algn="l">
              <a:defRPr sz="1800"/>
            </a:lvl2pPr>
            <a:lvl3pPr algn="l">
              <a:defRPr sz="1800"/>
            </a:lvl3pPr>
            <a:lvl4pPr algn="l">
              <a:defRPr sz="1800"/>
            </a:lvl4pPr>
            <a:lvl5pPr algn="l">
              <a:defRPr sz="1800"/>
            </a:lvl5pPr>
          </a:lstStyle>
          <a:p>
            <a:pPr lvl="0"/>
            <a:r>
              <a:rPr lang="en-US"/>
              <a:t>Click to edit Master text styles</a:t>
            </a:r>
          </a:p>
        </p:txBody>
      </p:sp>
      <p:sp>
        <p:nvSpPr>
          <p:cNvPr id="4" name="Rectangle 3"/>
          <p:cNvSpPr/>
          <p:nvPr userDrawn="1"/>
        </p:nvSpPr>
        <p:spPr>
          <a:xfrm>
            <a:off x="1453209" y="933498"/>
            <a:ext cx="8898267" cy="45719"/>
          </a:xfrm>
          <a:prstGeom prst="rect">
            <a:avLst/>
          </a:prstGeom>
          <a:gradFill>
            <a:gsLst>
              <a:gs pos="0">
                <a:schemeClr val="accent1">
                  <a:tint val="100000"/>
                  <a:shade val="100000"/>
                  <a:satMod val="130000"/>
                </a:schemeClr>
              </a:gs>
              <a:gs pos="10000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25432241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17/06/2024</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pic>
        <p:nvPicPr>
          <p:cNvPr id="8" name="Picture 7" descr="NHS24.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806200" y="251336"/>
            <a:ext cx="1056864" cy="650953"/>
          </a:xfrm>
          <a:prstGeom prst="rect">
            <a:avLst/>
          </a:prstGeom>
        </p:spPr>
      </p:pic>
      <p:sp>
        <p:nvSpPr>
          <p:cNvPr id="15" name="Title Placeholder 14"/>
          <p:cNvSpPr>
            <a:spLocks noGrp="1"/>
          </p:cNvSpPr>
          <p:nvPr>
            <p:ph type="title"/>
          </p:nvPr>
        </p:nvSpPr>
        <p:spPr>
          <a:xfrm>
            <a:off x="6732743" y="172224"/>
            <a:ext cx="5595824" cy="3811743"/>
          </a:xfrm>
          <a:prstGeom prst="rect">
            <a:avLst/>
          </a:prstGeom>
        </p:spPr>
        <p:txBody>
          <a:bodyPr vert="horz" lIns="91440" tIns="45720" rIns="91440" bIns="45720" rtlCol="0" anchor="ctr">
            <a:noAutofit/>
          </a:bodyPr>
          <a:lstStyle/>
          <a:p>
            <a:r>
              <a:rPr lang="en-GB"/>
              <a:t>The care behind your care</a:t>
            </a:r>
            <a:endParaRPr lang="en-US"/>
          </a:p>
        </p:txBody>
      </p:sp>
      <p:sp>
        <p:nvSpPr>
          <p:cNvPr id="4" name="TextBox 3">
            <a:extLst>
              <a:ext uri="{FF2B5EF4-FFF2-40B4-BE49-F238E27FC236}">
                <a16:creationId xmlns:a16="http://schemas.microsoft.com/office/drawing/2014/main" id="{50AC0238-65F5-4776-9184-A88F2BDE0A0B}"/>
              </a:ext>
            </a:extLst>
          </p:cNvPr>
          <p:cNvSpPr txBox="1"/>
          <p:nvPr userDrawn="1">
            <p:extLst>
              <p:ext uri="{1162E1C5-73C7-4A58-AE30-91384D911F3F}">
                <p184:classification xmlns:p184="http://schemas.microsoft.com/office/powerpoint/2018/4/main" val="hdr"/>
              </p:ext>
            </p:extLst>
          </p:nvPr>
        </p:nvSpPr>
        <p:spPr>
          <a:xfrm>
            <a:off x="0" y="0"/>
            <a:ext cx="973667" cy="182880"/>
          </a:xfrm>
          <a:prstGeom prst="rect">
            <a:avLst/>
          </a:prstGeom>
        </p:spPr>
        <p:txBody>
          <a:bodyPr horzOverflow="overflow" wrap="square" lIns="0" tIns="0" rIns="0" bIns="0">
            <a:spAutoFit/>
          </a:bodyPr>
          <a:lstStyle/>
          <a:p>
            <a:pPr algn="l"/>
            <a:r>
              <a:rPr lang="en-GB" sz="1200">
                <a:solidFill>
                  <a:srgbClr val="000000"/>
                </a:solidFill>
                <a:latin typeface="Arial" panose="020B0604020202020204" pitchFamily="34" charset="0"/>
                <a:cs typeface="Arial" panose="020B0604020202020204" pitchFamily="34" charset="0"/>
              </a:rPr>
              <a:t>OFFICIAL</a:t>
            </a:r>
          </a:p>
        </p:txBody>
      </p:sp>
      <p:sp>
        <p:nvSpPr>
          <p:cNvPr id="5" name="TextBox 4">
            <a:extLst>
              <a:ext uri="{FF2B5EF4-FFF2-40B4-BE49-F238E27FC236}">
                <a16:creationId xmlns:a16="http://schemas.microsoft.com/office/drawing/2014/main" id="{CECD15E2-21ED-49EA-A10C-B2AAAE45B343}"/>
              </a:ext>
            </a:extLst>
          </p:cNvPr>
          <p:cNvSpPr txBox="1"/>
          <p:nvPr userDrawn="1">
            <p:extLst>
              <p:ext uri="{1162E1C5-73C7-4A58-AE30-91384D911F3F}">
                <p184:classification xmlns:p184="http://schemas.microsoft.com/office/powerpoint/2018/4/main" val="ftr"/>
              </p:ext>
            </p:extLst>
          </p:nvPr>
        </p:nvSpPr>
        <p:spPr>
          <a:xfrm>
            <a:off x="0" y="6675120"/>
            <a:ext cx="973667" cy="182880"/>
          </a:xfrm>
          <a:prstGeom prst="rect">
            <a:avLst/>
          </a:prstGeom>
        </p:spPr>
        <p:txBody>
          <a:bodyPr horzOverflow="overflow" wrap="square" lIns="0" tIns="0" rIns="0" bIns="0">
            <a:spAutoFit/>
          </a:bodyPr>
          <a:lstStyle/>
          <a:p>
            <a:pPr algn="l"/>
            <a:r>
              <a:rPr lang="en-GB" sz="1200">
                <a:solidFill>
                  <a:srgbClr val="000000"/>
                </a:solidFill>
                <a:latin typeface="Arial" panose="020B0604020202020204" pitchFamily="34" charset="0"/>
                <a:cs typeface="Arial" panose="020B0604020202020204" pitchFamily="34" charset="0"/>
              </a:rPr>
              <a:t>OFFICIAL</a:t>
            </a:r>
          </a:p>
        </p:txBody>
      </p:sp>
    </p:spTree>
    <p:extLst>
      <p:ext uri="{BB962C8B-B14F-4D97-AF65-F5344CB8AC3E}">
        <p14:creationId xmlns:p14="http://schemas.microsoft.com/office/powerpoint/2010/main" val="895785096"/>
      </p:ext>
    </p:extLst>
  </p:cSld>
  <p:clrMap bg1="lt1" tx1="dk1" bg2="lt2" tx2="dk2" accent1="accent1" accent2="accent2" accent3="accent3" accent4="accent4" accent5="accent5" accent6="accent6" hlink="hlink" folHlink="folHlink"/>
  <p:sldLayoutIdLst>
    <p:sldLayoutId id="2147483679" r:id="rId1"/>
    <p:sldLayoutId id="2147483678" r:id="rId2"/>
    <p:sldLayoutId id="2147483677" r:id="rId3"/>
    <p:sldLayoutId id="2147483674" r:id="rId4"/>
    <p:sldLayoutId id="2147483676" r:id="rId5"/>
    <p:sldLayoutId id="2147483675" r:id="rId6"/>
  </p:sldLayoutIdLst>
  <p:txStyles>
    <p:titleStyle>
      <a:lvl1pPr algn="l" defTabSz="457200" rtl="0" eaLnBrk="1" latinLnBrk="0" hangingPunct="1">
        <a:lnSpc>
          <a:spcPct val="70000"/>
        </a:lnSpc>
        <a:spcBef>
          <a:spcPct val="0"/>
        </a:spcBef>
        <a:buNone/>
        <a:defRPr sz="6600" b="1" i="0" kern="1200">
          <a:solidFill>
            <a:srgbClr val="002D72"/>
          </a:solidFill>
          <a:latin typeface="+mn-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gif"/><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jpeg"/><Relationship Id="rId3" Type="http://schemas.openxmlformats.org/officeDocument/2006/relationships/image" Target="../media/image17.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2.png"/><Relationship Id="rId3" Type="http://schemas.openxmlformats.org/officeDocument/2006/relationships/image" Target="../media/image17.png"/><Relationship Id="rId7" Type="http://schemas.openxmlformats.org/officeDocument/2006/relationships/image" Target="../media/image27.png"/><Relationship Id="rId12"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15.png"/><Relationship Id="rId2" Type="http://schemas.microsoft.com/office/2018/10/relationships/comments" Target="../comments/modernComment_145_15C4BB6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3.jpeg"/><Relationship Id="rId4" Type="http://schemas.openxmlformats.org/officeDocument/2006/relationships/image" Target="cid:09EDF526-1CA3-4BE3-9155-A740A1D1ABD4" TargetMode="Externa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35.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png"/><Relationship Id="rId5" Type="http://schemas.openxmlformats.org/officeDocument/2006/relationships/image" Target="../media/image35.png"/><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microsoft.com/office/2018/10/relationships/comments" Target="../comments/modernComment_10E_2836B73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6.png"/><Relationship Id="rId7" Type="http://schemas.openxmlformats.org/officeDocument/2006/relationships/image" Target="../media/image31.png"/><Relationship Id="rId2" Type="http://schemas.microsoft.com/office/2018/10/relationships/comments" Target="../comments/modernComment_10C_2C725253.xml"/><Relationship Id="rId1" Type="http://schemas.openxmlformats.org/officeDocument/2006/relationships/slideLayout" Target="../slideLayouts/slideLayout2.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47.svg"/><Relationship Id="rId9"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1.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image" Target="../media/image55.png"/><Relationship Id="rId16"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56.png"/><Relationship Id="rId10" Type="http://schemas.openxmlformats.org/officeDocument/2006/relationships/image" Target="../media/image64.jpeg"/><Relationship Id="rId4" Type="http://schemas.openxmlformats.org/officeDocument/2006/relationships/image" Target="../media/image32.png"/><Relationship Id="rId9" Type="http://schemas.openxmlformats.org/officeDocument/2006/relationships/image" Target="../media/image63.png"/><Relationship Id="rId14" Type="http://schemas.openxmlformats.org/officeDocument/2006/relationships/image" Target="../media/image57.png"/></Relationships>
</file>

<file path=ppt/slides/_rels/slide3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52.pn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72.jpeg"/></Relationships>
</file>

<file path=ppt/slides/_rels/slide39.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52.pn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7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72.jpeg"/></Relationships>
</file>

<file path=ppt/slides/_rels/slide40.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8.pn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77.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80.png"/><Relationship Id="rId10"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72.jpeg"/><Relationship Id="rId14" Type="http://schemas.openxmlformats.org/officeDocument/2006/relationships/image" Target="../media/image79.svg"/></Relationships>
</file>

<file path=ppt/slides/_rels/slide41.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8.pn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77.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80.png"/><Relationship Id="rId10"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72.jpeg"/><Relationship Id="rId14" Type="http://schemas.openxmlformats.org/officeDocument/2006/relationships/image" Target="../media/image79.svg"/></Relationships>
</file>

<file path=ppt/slides/_rels/slide42.xml.rels><?xml version="1.0" encoding="UTF-8" standalone="yes"?>
<Relationships xmlns="http://schemas.openxmlformats.org/package/2006/relationships"><Relationship Id="rId8" Type="http://schemas.openxmlformats.org/officeDocument/2006/relationships/image" Target="../media/image72.jpeg"/><Relationship Id="rId13" Type="http://schemas.openxmlformats.org/officeDocument/2006/relationships/image" Target="../media/image82.png"/><Relationship Id="rId18" Type="http://schemas.openxmlformats.org/officeDocument/2006/relationships/image" Target="../media/image85.png"/><Relationship Id="rId3" Type="http://schemas.openxmlformats.org/officeDocument/2006/relationships/image" Target="../media/image32.png"/><Relationship Id="rId21" Type="http://schemas.openxmlformats.org/officeDocument/2006/relationships/image" Target="../media/image88.svg"/><Relationship Id="rId7" Type="http://schemas.openxmlformats.org/officeDocument/2006/relationships/image" Target="../media/image71.png"/><Relationship Id="rId12" Type="http://schemas.openxmlformats.org/officeDocument/2006/relationships/image" Target="../media/image81.png"/><Relationship Id="rId17" Type="http://schemas.openxmlformats.org/officeDocument/2006/relationships/image" Target="../media/image84.svg"/><Relationship Id="rId2" Type="http://schemas.openxmlformats.org/officeDocument/2006/relationships/image" Target="../media/image51.png"/><Relationship Id="rId16" Type="http://schemas.openxmlformats.org/officeDocument/2006/relationships/image" Target="../media/image83.png"/><Relationship Id="rId20"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80.png"/><Relationship Id="rId5" Type="http://schemas.openxmlformats.org/officeDocument/2006/relationships/image" Target="../media/image69.png"/><Relationship Id="rId15" Type="http://schemas.openxmlformats.org/officeDocument/2006/relationships/image" Target="../media/image79.svg"/><Relationship Id="rId10" Type="http://schemas.openxmlformats.org/officeDocument/2006/relationships/image" Target="../media/image74.png"/><Relationship Id="rId19" Type="http://schemas.openxmlformats.org/officeDocument/2006/relationships/image" Target="../media/image86.svg"/><Relationship Id="rId4" Type="http://schemas.openxmlformats.org/officeDocument/2006/relationships/image" Target="../media/image59.png"/><Relationship Id="rId9" Type="http://schemas.openxmlformats.org/officeDocument/2006/relationships/image" Target="../media/image73.png"/><Relationship Id="rId14" Type="http://schemas.openxmlformats.org/officeDocument/2006/relationships/image" Target="../media/image78.png"/></Relationships>
</file>

<file path=ppt/slides/_rels/slide43.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89.pn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77.png"/><Relationship Id="rId2" Type="http://schemas.openxmlformats.org/officeDocument/2006/relationships/image" Target="../media/image51.png"/><Relationship Id="rId16"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9.svg"/><Relationship Id="rId10"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72.jpeg"/><Relationship Id="rId14" Type="http://schemas.openxmlformats.org/officeDocument/2006/relationships/image" Target="../media/image78.png"/></Relationships>
</file>

<file path=ppt/slides/_rels/slide4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89.pn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77.png"/><Relationship Id="rId17" Type="http://schemas.openxmlformats.org/officeDocument/2006/relationships/image" Target="../media/image91.png"/><Relationship Id="rId2" Type="http://schemas.openxmlformats.org/officeDocument/2006/relationships/image" Target="../media/image51.png"/><Relationship Id="rId16"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9.svg"/><Relationship Id="rId10"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72.jpeg"/><Relationship Id="rId14" Type="http://schemas.openxmlformats.org/officeDocument/2006/relationships/image" Target="../media/image78.png"/></Relationships>
</file>

<file path=ppt/slides/_rels/slide45.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89.pn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77.png"/><Relationship Id="rId17" Type="http://schemas.openxmlformats.org/officeDocument/2006/relationships/image" Target="../media/image91.png"/><Relationship Id="rId2" Type="http://schemas.openxmlformats.org/officeDocument/2006/relationships/image" Target="../media/image51.png"/><Relationship Id="rId16"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9.svg"/><Relationship Id="rId10" Type="http://schemas.openxmlformats.org/officeDocument/2006/relationships/image" Target="../media/image73.png"/><Relationship Id="rId4" Type="http://schemas.openxmlformats.org/officeDocument/2006/relationships/image" Target="../media/image59.png"/><Relationship Id="rId9" Type="http://schemas.openxmlformats.org/officeDocument/2006/relationships/image" Target="../media/image72.jpeg"/><Relationship Id="rId14" Type="http://schemas.openxmlformats.org/officeDocument/2006/relationships/image" Target="../media/image78.png"/></Relationships>
</file>

<file path=ppt/slides/_rels/slide46.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89.png"/><Relationship Id="rId18" Type="http://schemas.openxmlformats.org/officeDocument/2006/relationships/image" Target="../media/image93.sv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77.png"/><Relationship Id="rId17" Type="http://schemas.openxmlformats.org/officeDocument/2006/relationships/image" Target="../media/image92.png"/><Relationship Id="rId2" Type="http://schemas.openxmlformats.org/officeDocument/2006/relationships/image" Target="../media/image51.png"/><Relationship Id="rId16"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9.svg"/><Relationship Id="rId10" Type="http://schemas.openxmlformats.org/officeDocument/2006/relationships/image" Target="../media/image73.png"/><Relationship Id="rId19" Type="http://schemas.openxmlformats.org/officeDocument/2006/relationships/image" Target="../media/image91.png"/><Relationship Id="rId4" Type="http://schemas.openxmlformats.org/officeDocument/2006/relationships/image" Target="../media/image59.png"/><Relationship Id="rId9" Type="http://schemas.openxmlformats.org/officeDocument/2006/relationships/image" Target="../media/image72.jpeg"/><Relationship Id="rId14" Type="http://schemas.openxmlformats.org/officeDocument/2006/relationships/image" Target="../media/image78.png"/></Relationships>
</file>

<file path=ppt/slides/_rels/slide47.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89.png"/><Relationship Id="rId18" Type="http://schemas.openxmlformats.org/officeDocument/2006/relationships/image" Target="../media/image93.sv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94.png"/><Relationship Id="rId17" Type="http://schemas.openxmlformats.org/officeDocument/2006/relationships/image" Target="../media/image92.png"/><Relationship Id="rId2" Type="http://schemas.openxmlformats.org/officeDocument/2006/relationships/image" Target="../media/image51.png"/><Relationship Id="rId16" Type="http://schemas.openxmlformats.org/officeDocument/2006/relationships/image" Target="../media/image90.png"/><Relationship Id="rId20"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9.svg"/><Relationship Id="rId10" Type="http://schemas.openxmlformats.org/officeDocument/2006/relationships/image" Target="../media/image73.png"/><Relationship Id="rId19" Type="http://schemas.openxmlformats.org/officeDocument/2006/relationships/image" Target="../media/image10.png"/><Relationship Id="rId4" Type="http://schemas.openxmlformats.org/officeDocument/2006/relationships/image" Target="../media/image59.png"/><Relationship Id="rId9" Type="http://schemas.openxmlformats.org/officeDocument/2006/relationships/image" Target="../media/image72.jpeg"/><Relationship Id="rId14" Type="http://schemas.openxmlformats.org/officeDocument/2006/relationships/image" Target="../media/image78.png"/></Relationships>
</file>

<file path=ppt/slides/_rels/slide4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89.png"/><Relationship Id="rId18" Type="http://schemas.openxmlformats.org/officeDocument/2006/relationships/image" Target="../media/image93.svg"/><Relationship Id="rId3" Type="http://schemas.openxmlformats.org/officeDocument/2006/relationships/image" Target="../media/image32.png"/><Relationship Id="rId7" Type="http://schemas.openxmlformats.org/officeDocument/2006/relationships/image" Target="../media/image70.png"/><Relationship Id="rId12" Type="http://schemas.openxmlformats.org/officeDocument/2006/relationships/image" Target="../media/image95.png"/><Relationship Id="rId17" Type="http://schemas.openxmlformats.org/officeDocument/2006/relationships/image" Target="../media/image92.png"/><Relationship Id="rId2" Type="http://schemas.openxmlformats.org/officeDocument/2006/relationships/image" Target="../media/image51.png"/><Relationship Id="rId16" Type="http://schemas.openxmlformats.org/officeDocument/2006/relationships/image" Target="../media/image96.png"/><Relationship Id="rId20"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9.svg"/><Relationship Id="rId10" Type="http://schemas.openxmlformats.org/officeDocument/2006/relationships/image" Target="../media/image73.png"/><Relationship Id="rId19" Type="http://schemas.openxmlformats.org/officeDocument/2006/relationships/image" Target="../media/image10.png"/><Relationship Id="rId4" Type="http://schemas.openxmlformats.org/officeDocument/2006/relationships/image" Target="../media/image59.png"/><Relationship Id="rId9" Type="http://schemas.openxmlformats.org/officeDocument/2006/relationships/image" Target="../media/image72.jpeg"/><Relationship Id="rId14" Type="http://schemas.openxmlformats.org/officeDocument/2006/relationships/image" Target="../media/image78.png"/></Relationships>
</file>

<file path=ppt/slides/_rels/slide4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33.jpe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4.png"/><Relationship Id="rId5" Type="http://schemas.openxmlformats.org/officeDocument/2006/relationships/image" Target="../media/image32.png"/><Relationship Id="rId4" Type="http://schemas.openxmlformats.org/officeDocument/2006/relationships/notesSlide" Target="../notesSlides/notesSlide21.xml"/><Relationship Id="rId9" Type="http://schemas.openxmlformats.org/officeDocument/2006/relationships/image" Target="../media/image97.png"/></Relationships>
</file>

<file path=ppt/slides/_rels/slide5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2.png"/><Relationship Id="rId5" Type="http://schemas.openxmlformats.org/officeDocument/2006/relationships/image" Target="../media/image100.png"/><Relationship Id="rId10" Type="http://schemas.openxmlformats.org/officeDocument/2006/relationships/image" Target="../media/image15.png"/><Relationship Id="rId4" Type="http://schemas.openxmlformats.org/officeDocument/2006/relationships/image" Target="../media/image99.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b="0">
                <a:latin typeface="Arial"/>
                <a:cs typeface="Arial"/>
              </a:rPr>
              <a:t>Transforming Mental Health Response: NHS 24, Police Scotland and Scottish Ambulance Service Collaboration</a:t>
            </a:r>
            <a:endParaRPr lang="en-US" sz="4800">
              <a:ea typeface="Calibri Light"/>
              <a:cs typeface="Calibri Light"/>
            </a:endParaRPr>
          </a:p>
        </p:txBody>
      </p:sp>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49F9A-09AE-260D-B984-8FD00FC29451}"/>
              </a:ext>
            </a:extLst>
          </p:cNvPr>
          <p:cNvSpPr>
            <a:spLocks noGrp="1"/>
          </p:cNvSpPr>
          <p:nvPr>
            <p:ph type="title"/>
          </p:nvPr>
        </p:nvSpPr>
        <p:spPr/>
        <p:txBody>
          <a:bodyPr anchor="b">
            <a:normAutofit/>
          </a:bodyPr>
          <a:lstStyle/>
          <a:p>
            <a:r>
              <a:rPr lang="en-US" sz="6000" b="1">
                <a:solidFill>
                  <a:srgbClr val="EF5EA2"/>
                </a:solidFill>
                <a:latin typeface="+mn-lt"/>
              </a:rPr>
              <a:t>NHS 24</a:t>
            </a:r>
            <a:endParaRPr lang="en-US" sz="5600"/>
          </a:p>
        </p:txBody>
      </p:sp>
      <p:sp>
        <p:nvSpPr>
          <p:cNvPr id="3" name="Content Placeholder 2">
            <a:extLst>
              <a:ext uri="{FF2B5EF4-FFF2-40B4-BE49-F238E27FC236}">
                <a16:creationId xmlns:a16="http://schemas.microsoft.com/office/drawing/2014/main" id="{8BAEC166-FC85-F707-CCF4-E1E051EB5E84}"/>
              </a:ext>
            </a:extLst>
          </p:cNvPr>
          <p:cNvSpPr>
            <a:spLocks noGrp="1"/>
          </p:cNvSpPr>
          <p:nvPr>
            <p:ph idx="1"/>
          </p:nvPr>
        </p:nvSpPr>
        <p:spPr>
          <a:xfrm>
            <a:off x="838200" y="2353158"/>
            <a:ext cx="10515600" cy="4351338"/>
          </a:xfrm>
        </p:spPr>
        <p:txBody>
          <a:bodyPr vert="horz" lIns="91440" tIns="45720" rIns="91440" bIns="45720" rtlCol="0" anchor="t">
            <a:normAutofit/>
          </a:bodyPr>
          <a:lstStyle/>
          <a:p>
            <a:pPr marL="0" indent="0">
              <a:buNone/>
            </a:pPr>
            <a:r>
              <a:rPr lang="en-US" sz="3600" b="1">
                <a:solidFill>
                  <a:srgbClr val="EF5EA2"/>
                </a:solidFill>
                <a:latin typeface="+mn-lt"/>
              </a:rPr>
              <a:t>Carol-Anne Scott</a:t>
            </a:r>
          </a:p>
          <a:p>
            <a:pPr marL="0" indent="0">
              <a:buNone/>
            </a:pPr>
            <a:endParaRPr lang="en-US" sz="2000" b="1">
              <a:solidFill>
                <a:schemeClr val="tx1">
                  <a:alpha val="80000"/>
                </a:schemeClr>
              </a:solidFill>
              <a:latin typeface="Calibri"/>
              <a:ea typeface="Calibri"/>
              <a:cs typeface="Calibri"/>
            </a:endParaRPr>
          </a:p>
          <a:p>
            <a:pPr marL="0" indent="0">
              <a:buNone/>
            </a:pPr>
            <a:r>
              <a:rPr lang="en-GB" b="1">
                <a:solidFill>
                  <a:schemeClr val="tx1">
                    <a:alpha val="80000"/>
                  </a:schemeClr>
                </a:solidFill>
                <a:cs typeface="Arial"/>
              </a:rPr>
              <a:t>Senior Project Manager</a:t>
            </a:r>
            <a:endParaRPr lang="en-GB" b="1">
              <a:solidFill>
                <a:schemeClr val="tx1">
                  <a:alpha val="80000"/>
                </a:schemeClr>
              </a:solidFill>
              <a:ea typeface="Calibri"/>
              <a:cs typeface="Arial"/>
            </a:endParaRPr>
          </a:p>
          <a:p>
            <a:pPr marL="0" indent="0">
              <a:buNone/>
            </a:pPr>
            <a:r>
              <a:rPr lang="en-GB">
                <a:solidFill>
                  <a:schemeClr val="tx1">
                    <a:alpha val="80000"/>
                  </a:schemeClr>
                </a:solidFill>
                <a:ea typeface="Calibri"/>
                <a:cs typeface="Arial"/>
              </a:rPr>
              <a:t>Session Chair</a:t>
            </a:r>
          </a:p>
          <a:p>
            <a:pPr marL="0" indent="0">
              <a:buNone/>
            </a:pPr>
            <a:endParaRPr lang="en-GB" sz="2000">
              <a:solidFill>
                <a:srgbClr val="000000">
                  <a:alpha val="80000"/>
                </a:srgbClr>
              </a:solidFill>
              <a:latin typeface="Calibri"/>
              <a:ea typeface="Calibri"/>
              <a:cs typeface="Calibri"/>
            </a:endParaRPr>
          </a:p>
        </p:txBody>
      </p:sp>
      <p:pic>
        <p:nvPicPr>
          <p:cNvPr id="7" name="Picture 6" descr="A person smiling at the camera&#10;&#10;Description automatically generated">
            <a:extLst>
              <a:ext uri="{FF2B5EF4-FFF2-40B4-BE49-F238E27FC236}">
                <a16:creationId xmlns:a16="http://schemas.microsoft.com/office/drawing/2014/main" id="{19F26AA9-A817-5875-E92D-7E636F6B85DF}"/>
              </a:ext>
            </a:extLst>
          </p:cNvPr>
          <p:cNvPicPr>
            <a:picLocks noChangeAspect="1"/>
          </p:cNvPicPr>
          <p:nvPr/>
        </p:nvPicPr>
        <p:blipFill rotWithShape="1">
          <a:blip r:embed="rId2"/>
          <a:srcRect l="4875" r="13625"/>
          <a:stretch/>
        </p:blipFill>
        <p:spPr>
          <a:xfrm>
            <a:off x="4801359" y="750684"/>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 name="Picture 3" descr="Blue text on a black background&#10;&#10;Description automatically generated">
            <a:extLst>
              <a:ext uri="{FF2B5EF4-FFF2-40B4-BE49-F238E27FC236}">
                <a16:creationId xmlns:a16="http://schemas.microsoft.com/office/drawing/2014/main" id="{4C577094-7CC5-23C1-485B-D24BC20ED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57" y="5466211"/>
            <a:ext cx="1238285" cy="1238285"/>
          </a:xfrm>
          <a:prstGeom prst="rect">
            <a:avLst/>
          </a:prstGeom>
        </p:spPr>
      </p:pic>
    </p:spTree>
    <p:extLst>
      <p:ext uri="{BB962C8B-B14F-4D97-AF65-F5344CB8AC3E}">
        <p14:creationId xmlns:p14="http://schemas.microsoft.com/office/powerpoint/2010/main" val="141755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5B060CD-FB94-709E-4AD7-3F732BB86B82}"/>
              </a:ext>
            </a:extLst>
          </p:cNvPr>
          <p:cNvSpPr/>
          <p:nvPr/>
        </p:nvSpPr>
        <p:spPr>
          <a:xfrm>
            <a:off x="9770533" y="5500078"/>
            <a:ext cx="2302934" cy="10531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CC897AF6-C1E0-5E27-1F75-C20F28E4D9D3}"/>
              </a:ext>
            </a:extLst>
          </p:cNvPr>
          <p:cNvSpPr>
            <a:spLocks noGrp="1"/>
          </p:cNvSpPr>
          <p:nvPr>
            <p:ph type="title"/>
          </p:nvPr>
        </p:nvSpPr>
        <p:spPr>
          <a:xfrm>
            <a:off x="974741" y="211762"/>
            <a:ext cx="4782592" cy="1325563"/>
          </a:xfrm>
        </p:spPr>
        <p:txBody>
          <a:bodyPr>
            <a:normAutofit/>
          </a:bodyPr>
          <a:lstStyle/>
          <a:p>
            <a:r>
              <a:rPr lang="en-US" b="1">
                <a:solidFill>
                  <a:srgbClr val="EF5EA2"/>
                </a:solidFill>
                <a:latin typeface="+mn-lt"/>
              </a:rPr>
              <a:t>Session Aims:</a:t>
            </a:r>
            <a:endParaRPr lang="en-US" b="1">
              <a:latin typeface="+mn-lt"/>
              <a:cs typeface="Arial"/>
            </a:endParaRPr>
          </a:p>
        </p:txBody>
      </p:sp>
      <p:pic>
        <p:nvPicPr>
          <p:cNvPr id="6" name="Picture 5" descr="Blue text on a black background&#10;&#10;Description automatically generated">
            <a:extLst>
              <a:ext uri="{FF2B5EF4-FFF2-40B4-BE49-F238E27FC236}">
                <a16:creationId xmlns:a16="http://schemas.microsoft.com/office/drawing/2014/main" id="{8C88BCC6-D408-04A9-9C38-A5D0CFD05C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33" y="5500078"/>
            <a:ext cx="1238285" cy="1238285"/>
          </a:xfrm>
          <a:prstGeom prst="rect">
            <a:avLst/>
          </a:prstGeom>
        </p:spPr>
      </p:pic>
      <p:cxnSp>
        <p:nvCxnSpPr>
          <p:cNvPr id="7" name="Straight Connector 6">
            <a:extLst>
              <a:ext uri="{FF2B5EF4-FFF2-40B4-BE49-F238E27FC236}">
                <a16:creationId xmlns:a16="http://schemas.microsoft.com/office/drawing/2014/main" id="{53717431-BA44-7BD6-516F-5EEF67126DC6}"/>
              </a:ext>
            </a:extLst>
          </p:cNvPr>
          <p:cNvCxnSpPr/>
          <p:nvPr/>
        </p:nvCxnSpPr>
        <p:spPr>
          <a:xfrm>
            <a:off x="964227" y="1302808"/>
            <a:ext cx="7383907" cy="0"/>
          </a:xfrm>
          <a:prstGeom prst="line">
            <a:avLst/>
          </a:prstGeom>
          <a:ln w="76200">
            <a:solidFill>
              <a:srgbClr val="FA2DAF"/>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F7952F6-8ED6-036A-3A8F-2E34293D2947}"/>
              </a:ext>
            </a:extLst>
          </p:cNvPr>
          <p:cNvSpPr txBox="1"/>
          <p:nvPr/>
        </p:nvSpPr>
        <p:spPr>
          <a:xfrm>
            <a:off x="365449" y="1780247"/>
            <a:ext cx="10404459" cy="707886"/>
          </a:xfrm>
          <a:prstGeom prst="rect">
            <a:avLst/>
          </a:prstGeom>
          <a:noFill/>
        </p:spPr>
        <p:txBody>
          <a:bodyPr wrap="square" rtlCol="0">
            <a:spAutoFit/>
          </a:bodyPr>
          <a:lstStyle/>
          <a:p>
            <a:pPr marL="342900" indent="-342900">
              <a:spcAft>
                <a:spcPts val="600"/>
              </a:spcAft>
              <a:buFont typeface="+mj-lt"/>
              <a:buAutoNum type="arabicPeriod"/>
            </a:pPr>
            <a:r>
              <a:rPr lang="en-US" sz="2000" b="0">
                <a:solidFill>
                  <a:schemeClr val="tx1"/>
                </a:solidFill>
                <a:effectLst/>
              </a:rPr>
              <a:t>To share insight into the enhanced multidisciplinary </a:t>
            </a:r>
            <a:r>
              <a:rPr lang="en-US" sz="2000" b="1">
                <a:solidFill>
                  <a:srgbClr val="FA2DAF"/>
                </a:solidFill>
                <a:effectLst/>
              </a:rPr>
              <a:t>collaboration</a:t>
            </a:r>
            <a:r>
              <a:rPr lang="en-US" sz="2000" b="0">
                <a:solidFill>
                  <a:schemeClr val="tx1"/>
                </a:solidFill>
                <a:effectLst/>
              </a:rPr>
              <a:t>, demonstrating how working together enables integrated service delivery across agencies.</a:t>
            </a:r>
            <a:endParaRPr lang="en-US" sz="2000" b="0"/>
          </a:p>
        </p:txBody>
      </p:sp>
      <p:sp>
        <p:nvSpPr>
          <p:cNvPr id="13" name="TextBox 12">
            <a:extLst>
              <a:ext uri="{FF2B5EF4-FFF2-40B4-BE49-F238E27FC236}">
                <a16:creationId xmlns:a16="http://schemas.microsoft.com/office/drawing/2014/main" id="{8C0F783E-B71C-233A-62A3-1FCEA5659763}"/>
              </a:ext>
            </a:extLst>
          </p:cNvPr>
          <p:cNvSpPr txBox="1"/>
          <p:nvPr/>
        </p:nvSpPr>
        <p:spPr>
          <a:xfrm>
            <a:off x="365449" y="2731055"/>
            <a:ext cx="6553200" cy="2985433"/>
          </a:xfrm>
          <a:prstGeom prst="rect">
            <a:avLst/>
          </a:prstGeom>
          <a:noFill/>
        </p:spPr>
        <p:txBody>
          <a:bodyPr wrap="square" rtlCol="0">
            <a:spAutoFit/>
          </a:bodyPr>
          <a:lstStyle/>
          <a:p>
            <a:pPr marL="342900" lvl="0" indent="-342900">
              <a:spcAft>
                <a:spcPts val="600"/>
              </a:spcAft>
              <a:buFont typeface="+mj-lt"/>
              <a:buAutoNum type="arabicPeriod" startAt="2"/>
            </a:pPr>
            <a:r>
              <a:rPr lang="en-US" sz="2000" b="0" i="0" u="none" strike="noStrike" noProof="0">
                <a:solidFill>
                  <a:schemeClr val="tx1"/>
                </a:solidFill>
                <a:effectLst/>
              </a:rPr>
              <a:t>Set out how the Mental Health Hub's person-centered interventions ensure </a:t>
            </a:r>
            <a:r>
              <a:rPr lang="en-US" sz="2000" b="1" i="0" u="none" strike="noStrike" noProof="0">
                <a:solidFill>
                  <a:srgbClr val="FA2DAF"/>
                </a:solidFill>
                <a:effectLst/>
              </a:rPr>
              <a:t>Right Care, Right Place</a:t>
            </a:r>
            <a:r>
              <a:rPr lang="en-US" sz="2000" b="0" i="0" u="none" strike="noStrike" noProof="0">
                <a:solidFill>
                  <a:schemeClr val="tx1"/>
                </a:solidFill>
                <a:effectLst/>
              </a:rPr>
              <a:t>, whilst delivering </a:t>
            </a:r>
            <a:r>
              <a:rPr lang="en-US" sz="2000" b="1" i="0" u="none" strike="noStrike" noProof="0">
                <a:solidFill>
                  <a:srgbClr val="FA2DAF"/>
                </a:solidFill>
                <a:effectLst/>
              </a:rPr>
              <a:t>positive impacts </a:t>
            </a:r>
            <a:r>
              <a:rPr lang="en-US" sz="2000" b="0" i="0" u="none" strike="noStrike" noProof="0">
                <a:solidFill>
                  <a:schemeClr val="tx1"/>
                </a:solidFill>
                <a:effectLst/>
              </a:rPr>
              <a:t>to our collaboration partners, The Scottish Ambulance Service and Police Scotland. </a:t>
            </a:r>
            <a:br>
              <a:rPr lang="en-US" sz="2000" b="0"/>
            </a:br>
            <a:endParaRPr lang="en-US" sz="2000" b="0"/>
          </a:p>
          <a:p>
            <a:pPr marL="342900" lvl="0" indent="-342900">
              <a:spcAft>
                <a:spcPts val="600"/>
              </a:spcAft>
              <a:buFont typeface="+mj-lt"/>
              <a:buAutoNum type="arabicPeriod" startAt="3"/>
            </a:pPr>
            <a:r>
              <a:rPr lang="en-US" sz="2000" b="0" i="0" u="none" strike="noStrike" noProof="0">
                <a:solidFill>
                  <a:schemeClr val="tx1"/>
                </a:solidFill>
                <a:effectLst/>
              </a:rPr>
              <a:t>Demonstrate the Mental Health Hub's role in providing prevention resources and supporting self-management skills, with the ambition of </a:t>
            </a:r>
            <a:r>
              <a:rPr lang="en-US" sz="2000" b="1" i="0" u="none" strike="noStrike" noProof="0">
                <a:solidFill>
                  <a:srgbClr val="FA2DAF"/>
                </a:solidFill>
                <a:effectLst/>
              </a:rPr>
              <a:t>supporting recovery</a:t>
            </a:r>
            <a:r>
              <a:rPr lang="en-US" sz="2000" b="0" i="0" u="none" strike="noStrike" noProof="0">
                <a:solidFill>
                  <a:schemeClr val="tx1"/>
                </a:solidFill>
                <a:effectLst/>
              </a:rPr>
              <a:t>.</a:t>
            </a:r>
            <a:endParaRPr lang="en-US" sz="2000" b="0"/>
          </a:p>
          <a:p>
            <a:endParaRPr lang="en-GB"/>
          </a:p>
        </p:txBody>
      </p:sp>
      <p:grpSp>
        <p:nvGrpSpPr>
          <p:cNvPr id="15" name="Group 14">
            <a:extLst>
              <a:ext uri="{FF2B5EF4-FFF2-40B4-BE49-F238E27FC236}">
                <a16:creationId xmlns:a16="http://schemas.microsoft.com/office/drawing/2014/main" id="{EE47A655-582A-852E-9882-E082A027B01C}"/>
              </a:ext>
            </a:extLst>
          </p:cNvPr>
          <p:cNvGrpSpPr/>
          <p:nvPr/>
        </p:nvGrpSpPr>
        <p:grpSpPr>
          <a:xfrm>
            <a:off x="6918649" y="2606591"/>
            <a:ext cx="4954383" cy="3207593"/>
            <a:chOff x="7399867" y="2449469"/>
            <a:chExt cx="4642683" cy="3207593"/>
          </a:xfrm>
        </p:grpSpPr>
        <p:sp>
          <p:nvSpPr>
            <p:cNvPr id="5" name="TextBox 4">
              <a:extLst>
                <a:ext uri="{FF2B5EF4-FFF2-40B4-BE49-F238E27FC236}">
                  <a16:creationId xmlns:a16="http://schemas.microsoft.com/office/drawing/2014/main" id="{8710652D-BEAD-E165-CC07-F66E594317FD}"/>
                </a:ext>
              </a:extLst>
            </p:cNvPr>
            <p:cNvSpPr txBox="1"/>
            <p:nvPr/>
          </p:nvSpPr>
          <p:spPr>
            <a:xfrm>
              <a:off x="7399868" y="2679264"/>
              <a:ext cx="1729994" cy="2369880"/>
            </a:xfrm>
            <a:prstGeom prst="rect">
              <a:avLst/>
            </a:prstGeom>
            <a:noFill/>
          </p:spPr>
          <p:txBody>
            <a:bodyPr wrap="square" rtlCol="0">
              <a:spAutoFit/>
            </a:bodyPr>
            <a:lstStyle/>
            <a:p>
              <a:pPr algn="ctr"/>
              <a:r>
                <a:rPr lang="en-GB" sz="2800" b="1">
                  <a:solidFill>
                    <a:srgbClr val="FA2DAF"/>
                  </a:solidFill>
                </a:rPr>
                <a:t>Our Question for You</a:t>
              </a:r>
            </a:p>
            <a:p>
              <a:pPr algn="ctr"/>
              <a:endParaRPr lang="en-GB" sz="2800" b="1">
                <a:solidFill>
                  <a:srgbClr val="FA2DAF"/>
                </a:solidFill>
              </a:endParaRPr>
            </a:p>
            <a:p>
              <a:pPr algn="ctr"/>
              <a:r>
                <a:rPr lang="en-GB"/>
                <a:t>www.menti.com/alo3337wy7m6</a:t>
              </a:r>
            </a:p>
          </p:txBody>
        </p:sp>
        <p:sp>
          <p:nvSpPr>
            <p:cNvPr id="14" name="Rectangle 13">
              <a:extLst>
                <a:ext uri="{FF2B5EF4-FFF2-40B4-BE49-F238E27FC236}">
                  <a16:creationId xmlns:a16="http://schemas.microsoft.com/office/drawing/2014/main" id="{FB251C14-6D10-4F54-DE62-9B69445FBFE1}"/>
                </a:ext>
              </a:extLst>
            </p:cNvPr>
            <p:cNvSpPr/>
            <p:nvPr/>
          </p:nvSpPr>
          <p:spPr>
            <a:xfrm>
              <a:off x="7399867" y="2449469"/>
              <a:ext cx="4642683" cy="3207593"/>
            </a:xfrm>
            <a:prstGeom prst="rect">
              <a:avLst/>
            </a:prstGeom>
            <a:noFill/>
            <a:ln w="28575" cap="flat" cmpd="sng" algn="ctr">
              <a:solidFill>
                <a:srgbClr val="FA2DAF"/>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grpSp>
      <p:pic>
        <p:nvPicPr>
          <p:cNvPr id="18" name="Picture 17">
            <a:extLst>
              <a:ext uri="{FF2B5EF4-FFF2-40B4-BE49-F238E27FC236}">
                <a16:creationId xmlns:a16="http://schemas.microsoft.com/office/drawing/2014/main" id="{967BC144-2085-9A7D-B961-80865B429C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4" name="Picture 3">
            <a:extLst>
              <a:ext uri="{FF2B5EF4-FFF2-40B4-BE49-F238E27FC236}">
                <a16:creationId xmlns:a16="http://schemas.microsoft.com/office/drawing/2014/main" id="{A70A9E8B-8BE5-A011-FB81-E513FCB9CB16}"/>
              </a:ext>
            </a:extLst>
          </p:cNvPr>
          <p:cNvPicPr>
            <a:picLocks noChangeAspect="1"/>
          </p:cNvPicPr>
          <p:nvPr/>
        </p:nvPicPr>
        <p:blipFill>
          <a:blip r:embed="rId5"/>
          <a:stretch>
            <a:fillRect/>
          </a:stretch>
        </p:blipFill>
        <p:spPr>
          <a:xfrm>
            <a:off x="8764792" y="2666274"/>
            <a:ext cx="3061759" cy="3061759"/>
          </a:xfrm>
          <a:prstGeom prst="rect">
            <a:avLst/>
          </a:prstGeom>
        </p:spPr>
      </p:pic>
    </p:spTree>
    <p:extLst>
      <p:ext uri="{BB962C8B-B14F-4D97-AF65-F5344CB8AC3E}">
        <p14:creationId xmlns:p14="http://schemas.microsoft.com/office/powerpoint/2010/main" val="2866405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49F9A-09AE-260D-B984-8FD00FC29451}"/>
              </a:ext>
            </a:extLst>
          </p:cNvPr>
          <p:cNvSpPr>
            <a:spLocks noGrp="1"/>
          </p:cNvSpPr>
          <p:nvPr>
            <p:ph type="title"/>
          </p:nvPr>
        </p:nvSpPr>
        <p:spPr/>
        <p:txBody>
          <a:bodyPr anchor="b">
            <a:normAutofit/>
          </a:bodyPr>
          <a:lstStyle/>
          <a:p>
            <a:r>
              <a:rPr lang="en-US" sz="5400" b="1">
                <a:solidFill>
                  <a:srgbClr val="EF5EA2"/>
                </a:solidFill>
                <a:latin typeface="+mn-lt"/>
              </a:rPr>
              <a:t>NHS 24</a:t>
            </a:r>
            <a:endParaRPr lang="en-US" sz="6000" b="1">
              <a:latin typeface="+mn-lt"/>
            </a:endParaRPr>
          </a:p>
        </p:txBody>
      </p:sp>
      <p:sp>
        <p:nvSpPr>
          <p:cNvPr id="3" name="Content Placeholder 2">
            <a:extLst>
              <a:ext uri="{FF2B5EF4-FFF2-40B4-BE49-F238E27FC236}">
                <a16:creationId xmlns:a16="http://schemas.microsoft.com/office/drawing/2014/main" id="{8BAEC166-FC85-F707-CCF4-E1E051EB5E84}"/>
              </a:ext>
            </a:extLst>
          </p:cNvPr>
          <p:cNvSpPr>
            <a:spLocks noGrp="1"/>
          </p:cNvSpPr>
          <p:nvPr>
            <p:ph idx="1"/>
          </p:nvPr>
        </p:nvSpPr>
        <p:spPr>
          <a:xfrm>
            <a:off x="838200" y="2141535"/>
            <a:ext cx="10515600" cy="4351338"/>
          </a:xfrm>
        </p:spPr>
        <p:txBody>
          <a:bodyPr vert="horz" lIns="91440" tIns="45720" rIns="91440" bIns="45720" rtlCol="0" anchor="t">
            <a:normAutofit/>
          </a:bodyPr>
          <a:lstStyle/>
          <a:p>
            <a:pPr marL="0" indent="0">
              <a:buNone/>
            </a:pPr>
            <a:r>
              <a:rPr lang="en-US" sz="3600" b="1">
                <a:solidFill>
                  <a:srgbClr val="EF5EA2"/>
                </a:solidFill>
                <a:latin typeface="+mn-lt"/>
              </a:rPr>
              <a:t>Kath Robertson</a:t>
            </a:r>
            <a:br>
              <a:rPr lang="en-US" sz="3600" b="1">
                <a:solidFill>
                  <a:srgbClr val="EF5EA2"/>
                </a:solidFill>
                <a:latin typeface="+mn-lt"/>
              </a:rPr>
            </a:br>
            <a:endParaRPr lang="en-GB" sz="2000" b="1">
              <a:solidFill>
                <a:srgbClr val="FA2DAF">
                  <a:alpha val="80000"/>
                </a:srgbClr>
              </a:solidFill>
              <a:latin typeface="Arial"/>
              <a:cs typeface="Arial"/>
            </a:endParaRPr>
          </a:p>
          <a:p>
            <a:pPr marL="0" indent="0">
              <a:buNone/>
            </a:pPr>
            <a:r>
              <a:rPr lang="en-GB" b="1">
                <a:solidFill>
                  <a:schemeClr val="tx1">
                    <a:alpha val="80000"/>
                  </a:schemeClr>
                </a:solidFill>
                <a:cs typeface="Arial"/>
              </a:rPr>
              <a:t>Senior Nurse for Mental Health </a:t>
            </a:r>
          </a:p>
          <a:p>
            <a:pPr marL="227965" indent="-227965">
              <a:buNone/>
            </a:pPr>
            <a:r>
              <a:rPr lang="en-GB" sz="2400" b="1">
                <a:solidFill>
                  <a:schemeClr val="tx1">
                    <a:alpha val="80000"/>
                  </a:schemeClr>
                </a:solidFill>
                <a:cs typeface="Arial"/>
              </a:rPr>
              <a:t>Suicide Prevention Lead </a:t>
            </a:r>
          </a:p>
          <a:p>
            <a:pPr marL="227965" indent="-227965">
              <a:buNone/>
            </a:pPr>
            <a:r>
              <a:rPr lang="en-GB" sz="2400" b="1">
                <a:solidFill>
                  <a:schemeClr val="tx1">
                    <a:alpha val="80000"/>
                  </a:schemeClr>
                </a:solidFill>
                <a:cs typeface="Arial"/>
              </a:rPr>
              <a:t>Psychological Therapies </a:t>
            </a:r>
            <a:endParaRPr lang="en-GB" sz="2400" b="1">
              <a:solidFill>
                <a:schemeClr val="tx1">
                  <a:alpha val="80000"/>
                </a:schemeClr>
              </a:solidFill>
              <a:ea typeface="Calibri"/>
              <a:cs typeface="Calibri"/>
            </a:endParaRPr>
          </a:p>
          <a:p>
            <a:pPr marL="227965" indent="-227965">
              <a:buNone/>
            </a:pPr>
            <a:r>
              <a:rPr lang="en-GB" sz="2400" b="1">
                <a:solidFill>
                  <a:schemeClr val="tx1">
                    <a:alpha val="80000"/>
                  </a:schemeClr>
                </a:solidFill>
                <a:cs typeface="Arial"/>
              </a:rPr>
              <a:t>Training Co-ordinator</a:t>
            </a:r>
            <a:endParaRPr lang="en-GB" sz="2400" b="1">
              <a:solidFill>
                <a:schemeClr val="tx1">
                  <a:alpha val="80000"/>
                </a:schemeClr>
              </a:solidFill>
              <a:ea typeface="Calibri"/>
              <a:cs typeface="Calibri"/>
            </a:endParaRPr>
          </a:p>
          <a:p>
            <a:pPr marL="0" indent="0">
              <a:buNone/>
            </a:pPr>
            <a:endParaRPr lang="en-GB" sz="2000">
              <a:solidFill>
                <a:srgbClr val="000000">
                  <a:alpha val="80000"/>
                </a:srgbClr>
              </a:solidFill>
              <a:latin typeface="Calibri"/>
              <a:ea typeface="Calibri"/>
              <a:cs typeface="Calibri"/>
            </a:endParaRPr>
          </a:p>
        </p:txBody>
      </p:sp>
      <p:pic>
        <p:nvPicPr>
          <p:cNvPr id="7" name="Picture 6" descr="A person smiling for a picture&#10;&#10;Description automatically generated">
            <a:extLst>
              <a:ext uri="{FF2B5EF4-FFF2-40B4-BE49-F238E27FC236}">
                <a16:creationId xmlns:a16="http://schemas.microsoft.com/office/drawing/2014/main" id="{6794CA0B-C03B-4DD1-F92A-910BC172E307}"/>
              </a:ext>
            </a:extLst>
          </p:cNvPr>
          <p:cNvPicPr>
            <a:picLocks noChangeAspect="1"/>
          </p:cNvPicPr>
          <p:nvPr/>
        </p:nvPicPr>
        <p:blipFill rotWithShape="1">
          <a:blip r:embed="rId2"/>
          <a:srcRect l="6000" r="1253" b="3"/>
          <a:stretch/>
        </p:blipFill>
        <p:spPr>
          <a:xfrm>
            <a:off x="5719325" y="510113"/>
            <a:ext cx="5381242" cy="5431374"/>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4" name="Picture 3" descr="Blue text on a black background&#10;&#10;Description automatically generated">
            <a:extLst>
              <a:ext uri="{FF2B5EF4-FFF2-40B4-BE49-F238E27FC236}">
                <a16:creationId xmlns:a16="http://schemas.microsoft.com/office/drawing/2014/main" id="{4B0F3B8E-9E7B-B32C-957D-D5D72C0AA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57" y="5486697"/>
            <a:ext cx="1238285" cy="1238285"/>
          </a:xfrm>
          <a:prstGeom prst="rect">
            <a:avLst/>
          </a:prstGeom>
        </p:spPr>
      </p:pic>
    </p:spTree>
    <p:extLst>
      <p:ext uri="{BB962C8B-B14F-4D97-AF65-F5344CB8AC3E}">
        <p14:creationId xmlns:p14="http://schemas.microsoft.com/office/powerpoint/2010/main" val="363118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5188970" y="5230594"/>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5008559" y="5083907"/>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86916" y="4862860"/>
            <a:ext cx="16825793"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2708419" y="265890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3316314" y="374074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4717691"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5325586"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6726963"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7334858"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09001014-1F5A-53B8-790F-19FAEA22D6D3}"/>
              </a:ext>
            </a:extLst>
          </p:cNvPr>
          <p:cNvSpPr/>
          <p:nvPr/>
        </p:nvSpPr>
        <p:spPr>
          <a:xfrm>
            <a:off x="8736235"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46" name="Straight Connector 45">
            <a:extLst>
              <a:ext uri="{FF2B5EF4-FFF2-40B4-BE49-F238E27FC236}">
                <a16:creationId xmlns:a16="http://schemas.microsoft.com/office/drawing/2014/main" id="{FE605713-F124-B19F-3461-F5177343B484}"/>
              </a:ext>
            </a:extLst>
          </p:cNvPr>
          <p:cNvCxnSpPr>
            <a:cxnSpLocks/>
            <a:endCxn id="45" idx="4"/>
          </p:cNvCxnSpPr>
          <p:nvPr/>
        </p:nvCxnSpPr>
        <p:spPr>
          <a:xfrm flipV="1">
            <a:off x="9344130"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13148685"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3756580"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5157957"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5765852"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884737" y="268920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1492631" y="3771039"/>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965556" y="4970581"/>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2641749" y="4970581"/>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4788490" y="4970581"/>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6659071" y="4970581"/>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8489262" y="4982901"/>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3089243" y="4963773"/>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4943970" y="4978986"/>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30" name="Group 29">
            <a:extLst>
              <a:ext uri="{FF2B5EF4-FFF2-40B4-BE49-F238E27FC236}">
                <a16:creationId xmlns:a16="http://schemas.microsoft.com/office/drawing/2014/main" id="{8E5D4175-AACC-28EC-406A-AEAB00BDE72C}"/>
              </a:ext>
            </a:extLst>
          </p:cNvPr>
          <p:cNvGrpSpPr/>
          <p:nvPr/>
        </p:nvGrpSpPr>
        <p:grpSpPr>
          <a:xfrm>
            <a:off x="10553860" y="3721499"/>
            <a:ext cx="836630" cy="1130688"/>
            <a:chOff x="11138244" y="3765090"/>
            <a:chExt cx="836630" cy="1130688"/>
          </a:xfrm>
        </p:grpSpPr>
        <p:cxnSp>
          <p:nvCxnSpPr>
            <p:cNvPr id="31" name="Straight Connector 30">
              <a:extLst>
                <a:ext uri="{FF2B5EF4-FFF2-40B4-BE49-F238E27FC236}">
                  <a16:creationId xmlns:a16="http://schemas.microsoft.com/office/drawing/2014/main" id="{A43EA73D-A256-3D9D-FE0F-0D3462D0F5D3}"/>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32" name="Oval 31">
              <a:extLst>
                <a:ext uri="{FF2B5EF4-FFF2-40B4-BE49-F238E27FC236}">
                  <a16:creationId xmlns:a16="http://schemas.microsoft.com/office/drawing/2014/main" id="{A5BDE3E4-6B40-E3BD-0951-F29356E342E1}"/>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grpSp>
        <p:nvGrpSpPr>
          <p:cNvPr id="33" name="Group 32">
            <a:extLst>
              <a:ext uri="{FF2B5EF4-FFF2-40B4-BE49-F238E27FC236}">
                <a16:creationId xmlns:a16="http://schemas.microsoft.com/office/drawing/2014/main" id="{A84D8C38-94FA-06BB-13D6-7B70CEADE861}"/>
              </a:ext>
            </a:extLst>
          </p:cNvPr>
          <p:cNvGrpSpPr/>
          <p:nvPr/>
        </p:nvGrpSpPr>
        <p:grpSpPr>
          <a:xfrm>
            <a:off x="11745308" y="3731267"/>
            <a:ext cx="836630" cy="1130688"/>
            <a:chOff x="11138244" y="3765090"/>
            <a:chExt cx="836630" cy="1130688"/>
          </a:xfrm>
        </p:grpSpPr>
        <p:cxnSp>
          <p:nvCxnSpPr>
            <p:cNvPr id="34" name="Straight Connector 33">
              <a:extLst>
                <a:ext uri="{FF2B5EF4-FFF2-40B4-BE49-F238E27FC236}">
                  <a16:creationId xmlns:a16="http://schemas.microsoft.com/office/drawing/2014/main" id="{28D32421-5578-4BC8-3202-694A7FC44568}"/>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35" name="Oval 34">
              <a:extLst>
                <a:ext uri="{FF2B5EF4-FFF2-40B4-BE49-F238E27FC236}">
                  <a16:creationId xmlns:a16="http://schemas.microsoft.com/office/drawing/2014/main" id="{9437EEF3-8C45-4E97-471A-BFA673933A67}"/>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39" name="TextBox 38">
            <a:extLst>
              <a:ext uri="{FF2B5EF4-FFF2-40B4-BE49-F238E27FC236}">
                <a16:creationId xmlns:a16="http://schemas.microsoft.com/office/drawing/2014/main" id="{08BF3426-F3BE-12B8-7541-2B114BAD3604}"/>
              </a:ext>
            </a:extLst>
          </p:cNvPr>
          <p:cNvSpPr txBox="1"/>
          <p:nvPr/>
        </p:nvSpPr>
        <p:spPr>
          <a:xfrm>
            <a:off x="10515099" y="5008609"/>
            <a:ext cx="957185" cy="276999"/>
          </a:xfrm>
          <a:prstGeom prst="rect">
            <a:avLst/>
          </a:prstGeom>
          <a:noFill/>
        </p:spPr>
        <p:txBody>
          <a:bodyPr wrap="square" rtlCol="0">
            <a:spAutoFit/>
          </a:bodyPr>
          <a:lstStyle/>
          <a:p>
            <a:r>
              <a:rPr lang="en-GB" sz="1200"/>
              <a:t>March 2021</a:t>
            </a:r>
          </a:p>
        </p:txBody>
      </p:sp>
      <p:sp>
        <p:nvSpPr>
          <p:cNvPr id="40" name="TextBox 39">
            <a:extLst>
              <a:ext uri="{FF2B5EF4-FFF2-40B4-BE49-F238E27FC236}">
                <a16:creationId xmlns:a16="http://schemas.microsoft.com/office/drawing/2014/main" id="{ECC27B07-B967-9957-6C1B-7499CAFC707C}"/>
              </a:ext>
            </a:extLst>
          </p:cNvPr>
          <p:cNvSpPr txBox="1"/>
          <p:nvPr/>
        </p:nvSpPr>
        <p:spPr>
          <a:xfrm>
            <a:off x="11748499" y="5016146"/>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585795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5188970" y="5230594"/>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5008559" y="5083907"/>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86916" y="4862860"/>
            <a:ext cx="16825793"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2708419" y="265890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3316314" y="374074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4717691"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5325586"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6726963"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7334858"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09001014-1F5A-53B8-790F-19FAEA22D6D3}"/>
              </a:ext>
            </a:extLst>
          </p:cNvPr>
          <p:cNvSpPr/>
          <p:nvPr/>
        </p:nvSpPr>
        <p:spPr>
          <a:xfrm>
            <a:off x="8736235"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46" name="Straight Connector 45">
            <a:extLst>
              <a:ext uri="{FF2B5EF4-FFF2-40B4-BE49-F238E27FC236}">
                <a16:creationId xmlns:a16="http://schemas.microsoft.com/office/drawing/2014/main" id="{FE605713-F124-B19F-3461-F5177343B484}"/>
              </a:ext>
            </a:extLst>
          </p:cNvPr>
          <p:cNvCxnSpPr>
            <a:cxnSpLocks/>
            <a:endCxn id="45" idx="4"/>
          </p:cNvCxnSpPr>
          <p:nvPr/>
        </p:nvCxnSpPr>
        <p:spPr>
          <a:xfrm flipV="1">
            <a:off x="9344130"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13148685"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3756580"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5157957"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5765852"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965556" y="4970581"/>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2641749" y="4970581"/>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4788490" y="4970581"/>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6659071" y="4970581"/>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8489262" y="4982901"/>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3089243" y="4963773"/>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4943970" y="4978986"/>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DF8BD3B-C27A-7AEC-1497-73A2C256AD27}"/>
              </a:ext>
            </a:extLst>
          </p:cNvPr>
          <p:cNvSpPr/>
          <p:nvPr/>
        </p:nvSpPr>
        <p:spPr>
          <a:xfrm>
            <a:off x="296453" y="1593530"/>
            <a:ext cx="2347666" cy="2293483"/>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a:solidFill>
                  <a:schemeClr val="tx1"/>
                </a:solidFill>
              </a:rPr>
              <a:t>People experiencing a mental health problem </a:t>
            </a:r>
            <a:r>
              <a:rPr lang="en-GB" b="1">
                <a:solidFill>
                  <a:schemeClr val="tx1"/>
                </a:solidFill>
              </a:rPr>
              <a:t>3 times</a:t>
            </a:r>
            <a:r>
              <a:rPr lang="en-GB">
                <a:solidFill>
                  <a:schemeClr val="tx1"/>
                </a:solidFill>
              </a:rPr>
              <a:t> more likely to attend A&amp;E</a:t>
            </a:r>
          </a:p>
        </p:txBody>
      </p:sp>
      <p:cxnSp>
        <p:nvCxnSpPr>
          <p:cNvPr id="3" name="Straight Connector 2">
            <a:extLst>
              <a:ext uri="{FF2B5EF4-FFF2-40B4-BE49-F238E27FC236}">
                <a16:creationId xmlns:a16="http://schemas.microsoft.com/office/drawing/2014/main" id="{3BADDD68-65E4-EE97-1DE2-2E58CF297D02}"/>
              </a:ext>
            </a:extLst>
          </p:cNvPr>
          <p:cNvCxnSpPr>
            <a:cxnSpLocks/>
            <a:endCxn id="2" idx="4"/>
          </p:cNvCxnSpPr>
          <p:nvPr/>
        </p:nvCxnSpPr>
        <p:spPr>
          <a:xfrm flipV="1">
            <a:off x="1470286" y="3887013"/>
            <a:ext cx="0" cy="980029"/>
          </a:xfrm>
          <a:prstGeom prst="line">
            <a:avLst/>
          </a:prstGeom>
        </p:spPr>
        <p:style>
          <a:lnRef idx="2">
            <a:schemeClr val="accent1"/>
          </a:lnRef>
          <a:fillRef idx="0">
            <a:schemeClr val="accent1"/>
          </a:fillRef>
          <a:effectRef idx="1">
            <a:schemeClr val="accent1"/>
          </a:effectRef>
          <a:fontRef idx="minor">
            <a:schemeClr val="tx1"/>
          </a:fontRef>
        </p:style>
      </p:cxnSp>
      <p:grpSp>
        <p:nvGrpSpPr>
          <p:cNvPr id="5" name="Group 4">
            <a:extLst>
              <a:ext uri="{FF2B5EF4-FFF2-40B4-BE49-F238E27FC236}">
                <a16:creationId xmlns:a16="http://schemas.microsoft.com/office/drawing/2014/main" id="{A149B9F9-4066-2C9C-39F5-4A5B86A93179}"/>
              </a:ext>
            </a:extLst>
          </p:cNvPr>
          <p:cNvGrpSpPr/>
          <p:nvPr/>
        </p:nvGrpSpPr>
        <p:grpSpPr>
          <a:xfrm>
            <a:off x="10553860" y="3721499"/>
            <a:ext cx="836630" cy="1130688"/>
            <a:chOff x="11138244" y="3765090"/>
            <a:chExt cx="836630" cy="1130688"/>
          </a:xfrm>
        </p:grpSpPr>
        <p:cxnSp>
          <p:nvCxnSpPr>
            <p:cNvPr id="7" name="Straight Connector 6">
              <a:extLst>
                <a:ext uri="{FF2B5EF4-FFF2-40B4-BE49-F238E27FC236}">
                  <a16:creationId xmlns:a16="http://schemas.microsoft.com/office/drawing/2014/main" id="{C8785B5A-20E5-E8A4-33F5-08CDE1F95C05}"/>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8" name="Oval 7">
              <a:extLst>
                <a:ext uri="{FF2B5EF4-FFF2-40B4-BE49-F238E27FC236}">
                  <a16:creationId xmlns:a16="http://schemas.microsoft.com/office/drawing/2014/main" id="{716535BD-23CB-7B48-D052-5F2E8EDC2569}"/>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grpSp>
        <p:nvGrpSpPr>
          <p:cNvPr id="9" name="Group 8">
            <a:extLst>
              <a:ext uri="{FF2B5EF4-FFF2-40B4-BE49-F238E27FC236}">
                <a16:creationId xmlns:a16="http://schemas.microsoft.com/office/drawing/2014/main" id="{AD9DA94B-BD68-8E97-8E45-0C924AC5A99A}"/>
              </a:ext>
            </a:extLst>
          </p:cNvPr>
          <p:cNvGrpSpPr/>
          <p:nvPr/>
        </p:nvGrpSpPr>
        <p:grpSpPr>
          <a:xfrm>
            <a:off x="11745308" y="3731267"/>
            <a:ext cx="836630" cy="1130688"/>
            <a:chOff x="11138244" y="3765090"/>
            <a:chExt cx="836630" cy="1130688"/>
          </a:xfrm>
        </p:grpSpPr>
        <p:cxnSp>
          <p:nvCxnSpPr>
            <p:cNvPr id="12" name="Straight Connector 11">
              <a:extLst>
                <a:ext uri="{FF2B5EF4-FFF2-40B4-BE49-F238E27FC236}">
                  <a16:creationId xmlns:a16="http://schemas.microsoft.com/office/drawing/2014/main" id="{E7D6C57F-3E16-EC9E-F966-66E5CD9B8697}"/>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13" name="Oval 12">
              <a:extLst>
                <a:ext uri="{FF2B5EF4-FFF2-40B4-BE49-F238E27FC236}">
                  <a16:creationId xmlns:a16="http://schemas.microsoft.com/office/drawing/2014/main" id="{0D7EB6C5-9973-5D54-6BB8-3AE6FE37A453}"/>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14" name="TextBox 13">
            <a:extLst>
              <a:ext uri="{FF2B5EF4-FFF2-40B4-BE49-F238E27FC236}">
                <a16:creationId xmlns:a16="http://schemas.microsoft.com/office/drawing/2014/main" id="{74539EC4-D222-24E8-7A40-3844A46B1F71}"/>
              </a:ext>
            </a:extLst>
          </p:cNvPr>
          <p:cNvSpPr txBox="1"/>
          <p:nvPr/>
        </p:nvSpPr>
        <p:spPr>
          <a:xfrm>
            <a:off x="10515099" y="5008609"/>
            <a:ext cx="957185" cy="276999"/>
          </a:xfrm>
          <a:prstGeom prst="rect">
            <a:avLst/>
          </a:prstGeom>
          <a:noFill/>
        </p:spPr>
        <p:txBody>
          <a:bodyPr wrap="square" rtlCol="0">
            <a:spAutoFit/>
          </a:bodyPr>
          <a:lstStyle/>
          <a:p>
            <a:r>
              <a:rPr lang="en-GB" sz="1200"/>
              <a:t>March 2021</a:t>
            </a:r>
          </a:p>
        </p:txBody>
      </p:sp>
      <p:sp>
        <p:nvSpPr>
          <p:cNvPr id="16" name="TextBox 15">
            <a:extLst>
              <a:ext uri="{FF2B5EF4-FFF2-40B4-BE49-F238E27FC236}">
                <a16:creationId xmlns:a16="http://schemas.microsoft.com/office/drawing/2014/main" id="{A6D17B90-A8A9-94E8-3C41-B406CAED18C3}"/>
              </a:ext>
            </a:extLst>
          </p:cNvPr>
          <p:cNvSpPr txBox="1"/>
          <p:nvPr/>
        </p:nvSpPr>
        <p:spPr>
          <a:xfrm>
            <a:off x="11748499" y="5016146"/>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1181018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5188970" y="5230594"/>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5008559" y="5083907"/>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86916" y="4862860"/>
            <a:ext cx="16825793"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7B8137CE-BA26-710E-BF2C-E5C03B30873F}"/>
              </a:ext>
            </a:extLst>
          </p:cNvPr>
          <p:cNvSpPr/>
          <p:nvPr/>
        </p:nvSpPr>
        <p:spPr>
          <a:xfrm>
            <a:off x="4717691"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5325586"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6726963"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7334858"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09001014-1F5A-53B8-790F-19FAEA22D6D3}"/>
              </a:ext>
            </a:extLst>
          </p:cNvPr>
          <p:cNvSpPr/>
          <p:nvPr/>
        </p:nvSpPr>
        <p:spPr>
          <a:xfrm>
            <a:off x="8736235"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46" name="Straight Connector 45">
            <a:extLst>
              <a:ext uri="{FF2B5EF4-FFF2-40B4-BE49-F238E27FC236}">
                <a16:creationId xmlns:a16="http://schemas.microsoft.com/office/drawing/2014/main" id="{FE605713-F124-B19F-3461-F5177343B484}"/>
              </a:ext>
            </a:extLst>
          </p:cNvPr>
          <p:cNvCxnSpPr>
            <a:cxnSpLocks/>
            <a:endCxn id="45" idx="4"/>
          </p:cNvCxnSpPr>
          <p:nvPr/>
        </p:nvCxnSpPr>
        <p:spPr>
          <a:xfrm flipV="1">
            <a:off x="9344130"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13148685"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3756580"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5157957"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5765852"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884737" y="268920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1492631" y="3771039"/>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965556" y="4970581"/>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2641749" y="4970581"/>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4788490" y="4970581"/>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6659071" y="4970581"/>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8489262" y="4982901"/>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3089243" y="4963773"/>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4943970" y="4978986"/>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C64AC023-6857-6B7E-BB99-372867F61B34}"/>
              </a:ext>
            </a:extLst>
          </p:cNvPr>
          <p:cNvSpPr/>
          <p:nvPr/>
        </p:nvSpPr>
        <p:spPr>
          <a:xfrm>
            <a:off x="2350664" y="1611535"/>
            <a:ext cx="2147181" cy="2137751"/>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a:solidFill>
                  <a:schemeClr val="tx1"/>
                </a:solidFill>
              </a:rPr>
              <a:t>NHS 24 Mental Health Hub launches </a:t>
            </a:r>
            <a:r>
              <a:rPr lang="en-GB" b="1">
                <a:solidFill>
                  <a:schemeClr val="tx1"/>
                </a:solidFill>
              </a:rPr>
              <a:t>4 evenings</a:t>
            </a:r>
            <a:r>
              <a:rPr lang="en-GB">
                <a:solidFill>
                  <a:schemeClr val="tx1"/>
                </a:solidFill>
              </a:rPr>
              <a:t> a week</a:t>
            </a:r>
          </a:p>
        </p:txBody>
      </p:sp>
      <p:cxnSp>
        <p:nvCxnSpPr>
          <p:cNvPr id="3" name="Straight Connector 2">
            <a:extLst>
              <a:ext uri="{FF2B5EF4-FFF2-40B4-BE49-F238E27FC236}">
                <a16:creationId xmlns:a16="http://schemas.microsoft.com/office/drawing/2014/main" id="{E84E45D8-4B34-9C54-E072-9DDE2F202A41}"/>
              </a:ext>
            </a:extLst>
          </p:cNvPr>
          <p:cNvCxnSpPr>
            <a:cxnSpLocks/>
            <a:endCxn id="2" idx="4"/>
          </p:cNvCxnSpPr>
          <p:nvPr/>
        </p:nvCxnSpPr>
        <p:spPr>
          <a:xfrm flipV="1">
            <a:off x="3424255" y="3749286"/>
            <a:ext cx="0" cy="1115944"/>
          </a:xfrm>
          <a:prstGeom prst="line">
            <a:avLst/>
          </a:prstGeom>
        </p:spPr>
        <p:style>
          <a:lnRef idx="2">
            <a:schemeClr val="accent1"/>
          </a:lnRef>
          <a:fillRef idx="0">
            <a:schemeClr val="accent1"/>
          </a:fillRef>
          <a:effectRef idx="1">
            <a:schemeClr val="accent1"/>
          </a:effectRef>
          <a:fontRef idx="minor">
            <a:schemeClr val="tx1"/>
          </a:fontRef>
        </p:style>
      </p:cxnSp>
      <p:grpSp>
        <p:nvGrpSpPr>
          <p:cNvPr id="8" name="Group 7">
            <a:extLst>
              <a:ext uri="{FF2B5EF4-FFF2-40B4-BE49-F238E27FC236}">
                <a16:creationId xmlns:a16="http://schemas.microsoft.com/office/drawing/2014/main" id="{768E370B-74A0-9C10-FC76-9A93CBF18726}"/>
              </a:ext>
            </a:extLst>
          </p:cNvPr>
          <p:cNvGrpSpPr/>
          <p:nvPr/>
        </p:nvGrpSpPr>
        <p:grpSpPr>
          <a:xfrm>
            <a:off x="10553860" y="3721499"/>
            <a:ext cx="836630" cy="1130688"/>
            <a:chOff x="11138244" y="3765090"/>
            <a:chExt cx="836630" cy="1130688"/>
          </a:xfrm>
        </p:grpSpPr>
        <p:cxnSp>
          <p:nvCxnSpPr>
            <p:cNvPr id="9" name="Straight Connector 8">
              <a:extLst>
                <a:ext uri="{FF2B5EF4-FFF2-40B4-BE49-F238E27FC236}">
                  <a16:creationId xmlns:a16="http://schemas.microsoft.com/office/drawing/2014/main" id="{3F9DDC0C-DEFB-3BC6-323D-E8F928F35C1A}"/>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12" name="Oval 11">
              <a:extLst>
                <a:ext uri="{FF2B5EF4-FFF2-40B4-BE49-F238E27FC236}">
                  <a16:creationId xmlns:a16="http://schemas.microsoft.com/office/drawing/2014/main" id="{D51B58B0-3D95-5B84-D883-B24188B3A568}"/>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grpSp>
        <p:nvGrpSpPr>
          <p:cNvPr id="13" name="Group 12">
            <a:extLst>
              <a:ext uri="{FF2B5EF4-FFF2-40B4-BE49-F238E27FC236}">
                <a16:creationId xmlns:a16="http://schemas.microsoft.com/office/drawing/2014/main" id="{672C5244-7156-4C29-0259-38A1F719D555}"/>
              </a:ext>
            </a:extLst>
          </p:cNvPr>
          <p:cNvGrpSpPr/>
          <p:nvPr/>
        </p:nvGrpSpPr>
        <p:grpSpPr>
          <a:xfrm>
            <a:off x="11745308" y="3731267"/>
            <a:ext cx="836630" cy="1130688"/>
            <a:chOff x="11138244" y="3765090"/>
            <a:chExt cx="836630" cy="1130688"/>
          </a:xfrm>
        </p:grpSpPr>
        <p:cxnSp>
          <p:nvCxnSpPr>
            <p:cNvPr id="14" name="Straight Connector 13">
              <a:extLst>
                <a:ext uri="{FF2B5EF4-FFF2-40B4-BE49-F238E27FC236}">
                  <a16:creationId xmlns:a16="http://schemas.microsoft.com/office/drawing/2014/main" id="{C45EEE24-418C-B421-4560-1BA0D7FB8E05}"/>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16" name="Oval 15">
              <a:extLst>
                <a:ext uri="{FF2B5EF4-FFF2-40B4-BE49-F238E27FC236}">
                  <a16:creationId xmlns:a16="http://schemas.microsoft.com/office/drawing/2014/main" id="{66E2D57C-2528-FD74-5C18-E138E4369923}"/>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17" name="TextBox 16">
            <a:extLst>
              <a:ext uri="{FF2B5EF4-FFF2-40B4-BE49-F238E27FC236}">
                <a16:creationId xmlns:a16="http://schemas.microsoft.com/office/drawing/2014/main" id="{F0AFF852-43DE-EF31-A477-C870289B74A0}"/>
              </a:ext>
            </a:extLst>
          </p:cNvPr>
          <p:cNvSpPr txBox="1"/>
          <p:nvPr/>
        </p:nvSpPr>
        <p:spPr>
          <a:xfrm>
            <a:off x="10515099" y="5008609"/>
            <a:ext cx="957185" cy="276999"/>
          </a:xfrm>
          <a:prstGeom prst="rect">
            <a:avLst/>
          </a:prstGeom>
          <a:noFill/>
        </p:spPr>
        <p:txBody>
          <a:bodyPr wrap="square" rtlCol="0">
            <a:spAutoFit/>
          </a:bodyPr>
          <a:lstStyle/>
          <a:p>
            <a:r>
              <a:rPr lang="en-GB" sz="1200"/>
              <a:t>March 2021</a:t>
            </a:r>
          </a:p>
        </p:txBody>
      </p:sp>
      <p:sp>
        <p:nvSpPr>
          <p:cNvPr id="30" name="TextBox 29">
            <a:extLst>
              <a:ext uri="{FF2B5EF4-FFF2-40B4-BE49-F238E27FC236}">
                <a16:creationId xmlns:a16="http://schemas.microsoft.com/office/drawing/2014/main" id="{675D08B2-9FA6-CC9D-66C9-0A63A5DBBF98}"/>
              </a:ext>
            </a:extLst>
          </p:cNvPr>
          <p:cNvSpPr txBox="1"/>
          <p:nvPr/>
        </p:nvSpPr>
        <p:spPr>
          <a:xfrm>
            <a:off x="11748499" y="5016146"/>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18217106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5188970" y="5230594"/>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5008559" y="5083907"/>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86916" y="4862860"/>
            <a:ext cx="16825793"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2708419" y="265890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3316314" y="374074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6726963"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7334858"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09001014-1F5A-53B8-790F-19FAEA22D6D3}"/>
              </a:ext>
            </a:extLst>
          </p:cNvPr>
          <p:cNvSpPr/>
          <p:nvPr/>
        </p:nvSpPr>
        <p:spPr>
          <a:xfrm>
            <a:off x="8736235"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46" name="Straight Connector 45">
            <a:extLst>
              <a:ext uri="{FF2B5EF4-FFF2-40B4-BE49-F238E27FC236}">
                <a16:creationId xmlns:a16="http://schemas.microsoft.com/office/drawing/2014/main" id="{FE605713-F124-B19F-3461-F5177343B484}"/>
              </a:ext>
            </a:extLst>
          </p:cNvPr>
          <p:cNvCxnSpPr>
            <a:cxnSpLocks/>
            <a:endCxn id="45" idx="4"/>
          </p:cNvCxnSpPr>
          <p:nvPr/>
        </p:nvCxnSpPr>
        <p:spPr>
          <a:xfrm flipV="1">
            <a:off x="9344130"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13148685"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3756580"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5157957"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5765852"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884737" y="268920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1492631" y="3771039"/>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965556" y="4970581"/>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2641749" y="4970581"/>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4788490" y="4970581"/>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6659071" y="4970581"/>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8489262" y="4982901"/>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3089243" y="4963773"/>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4943970" y="4978986"/>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17F1A61F-5350-0633-F95E-852ED2C6E855}"/>
              </a:ext>
            </a:extLst>
          </p:cNvPr>
          <p:cNvSpPr/>
          <p:nvPr/>
        </p:nvSpPr>
        <p:spPr>
          <a:xfrm>
            <a:off x="4273000" y="1614941"/>
            <a:ext cx="2077012" cy="2106557"/>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a:solidFill>
                  <a:schemeClr val="tx1"/>
                </a:solidFill>
              </a:rPr>
              <a:t>NHS 24 Mental Health Hub becomes </a:t>
            </a:r>
            <a:r>
              <a:rPr lang="en-GB" b="1">
                <a:solidFill>
                  <a:schemeClr val="tx1"/>
                </a:solidFill>
              </a:rPr>
              <a:t>24/7 service</a:t>
            </a:r>
          </a:p>
        </p:txBody>
      </p:sp>
      <p:cxnSp>
        <p:nvCxnSpPr>
          <p:cNvPr id="3" name="Straight Connector 2">
            <a:extLst>
              <a:ext uri="{FF2B5EF4-FFF2-40B4-BE49-F238E27FC236}">
                <a16:creationId xmlns:a16="http://schemas.microsoft.com/office/drawing/2014/main" id="{CFF659DF-87E8-021B-A315-898BF194EE95}"/>
              </a:ext>
            </a:extLst>
          </p:cNvPr>
          <p:cNvCxnSpPr>
            <a:cxnSpLocks/>
            <a:endCxn id="2" idx="4"/>
          </p:cNvCxnSpPr>
          <p:nvPr/>
        </p:nvCxnSpPr>
        <p:spPr>
          <a:xfrm flipH="1" flipV="1">
            <a:off x="5311506" y="3721498"/>
            <a:ext cx="14080" cy="1143732"/>
          </a:xfrm>
          <a:prstGeom prst="line">
            <a:avLst/>
          </a:prstGeom>
        </p:spPr>
        <p:style>
          <a:lnRef idx="2">
            <a:schemeClr val="accent1"/>
          </a:lnRef>
          <a:fillRef idx="0">
            <a:schemeClr val="accent1"/>
          </a:fillRef>
          <a:effectRef idx="1">
            <a:schemeClr val="accent1"/>
          </a:effectRef>
          <a:fontRef idx="minor">
            <a:schemeClr val="tx1"/>
          </a:fontRef>
        </p:style>
      </p:cxnSp>
      <p:grpSp>
        <p:nvGrpSpPr>
          <p:cNvPr id="5" name="Group 4">
            <a:extLst>
              <a:ext uri="{FF2B5EF4-FFF2-40B4-BE49-F238E27FC236}">
                <a16:creationId xmlns:a16="http://schemas.microsoft.com/office/drawing/2014/main" id="{2B9D9E27-BA86-F3D3-DE81-EF563C46C603}"/>
              </a:ext>
            </a:extLst>
          </p:cNvPr>
          <p:cNvGrpSpPr/>
          <p:nvPr/>
        </p:nvGrpSpPr>
        <p:grpSpPr>
          <a:xfrm>
            <a:off x="10553860" y="3721499"/>
            <a:ext cx="836630" cy="1130688"/>
            <a:chOff x="11138244" y="3765090"/>
            <a:chExt cx="836630" cy="1130688"/>
          </a:xfrm>
        </p:grpSpPr>
        <p:cxnSp>
          <p:nvCxnSpPr>
            <p:cNvPr id="7" name="Straight Connector 6">
              <a:extLst>
                <a:ext uri="{FF2B5EF4-FFF2-40B4-BE49-F238E27FC236}">
                  <a16:creationId xmlns:a16="http://schemas.microsoft.com/office/drawing/2014/main" id="{1D3892BD-E4E0-90F5-9615-6399BBA5AD12}"/>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8" name="Oval 7">
              <a:extLst>
                <a:ext uri="{FF2B5EF4-FFF2-40B4-BE49-F238E27FC236}">
                  <a16:creationId xmlns:a16="http://schemas.microsoft.com/office/drawing/2014/main" id="{5BDE460F-2A49-54BD-7331-DB44ABA93F4F}"/>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grpSp>
        <p:nvGrpSpPr>
          <p:cNvPr id="9" name="Group 8">
            <a:extLst>
              <a:ext uri="{FF2B5EF4-FFF2-40B4-BE49-F238E27FC236}">
                <a16:creationId xmlns:a16="http://schemas.microsoft.com/office/drawing/2014/main" id="{0B7C4B86-CBF0-5F18-DE5A-04E6EC89BBDD}"/>
              </a:ext>
            </a:extLst>
          </p:cNvPr>
          <p:cNvGrpSpPr/>
          <p:nvPr/>
        </p:nvGrpSpPr>
        <p:grpSpPr>
          <a:xfrm>
            <a:off x="11745308" y="3731267"/>
            <a:ext cx="836630" cy="1130688"/>
            <a:chOff x="11138244" y="3765090"/>
            <a:chExt cx="836630" cy="1130688"/>
          </a:xfrm>
        </p:grpSpPr>
        <p:cxnSp>
          <p:nvCxnSpPr>
            <p:cNvPr id="12" name="Straight Connector 11">
              <a:extLst>
                <a:ext uri="{FF2B5EF4-FFF2-40B4-BE49-F238E27FC236}">
                  <a16:creationId xmlns:a16="http://schemas.microsoft.com/office/drawing/2014/main" id="{22781433-F39F-DFBE-B425-213D24111282}"/>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13" name="Oval 12">
              <a:extLst>
                <a:ext uri="{FF2B5EF4-FFF2-40B4-BE49-F238E27FC236}">
                  <a16:creationId xmlns:a16="http://schemas.microsoft.com/office/drawing/2014/main" id="{3AD85968-E1C5-EA8C-091C-25C09E22D9BF}"/>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14" name="TextBox 13">
            <a:extLst>
              <a:ext uri="{FF2B5EF4-FFF2-40B4-BE49-F238E27FC236}">
                <a16:creationId xmlns:a16="http://schemas.microsoft.com/office/drawing/2014/main" id="{DEC72C48-673A-F740-0FEE-E8AFEF86C4EB}"/>
              </a:ext>
            </a:extLst>
          </p:cNvPr>
          <p:cNvSpPr txBox="1"/>
          <p:nvPr/>
        </p:nvSpPr>
        <p:spPr>
          <a:xfrm>
            <a:off x="10515099" y="5008609"/>
            <a:ext cx="957185" cy="276999"/>
          </a:xfrm>
          <a:prstGeom prst="rect">
            <a:avLst/>
          </a:prstGeom>
          <a:noFill/>
        </p:spPr>
        <p:txBody>
          <a:bodyPr wrap="square" rtlCol="0">
            <a:spAutoFit/>
          </a:bodyPr>
          <a:lstStyle/>
          <a:p>
            <a:r>
              <a:rPr lang="en-GB" sz="1200"/>
              <a:t>March 2021</a:t>
            </a:r>
          </a:p>
        </p:txBody>
      </p:sp>
      <p:sp>
        <p:nvSpPr>
          <p:cNvPr id="16" name="TextBox 15">
            <a:extLst>
              <a:ext uri="{FF2B5EF4-FFF2-40B4-BE49-F238E27FC236}">
                <a16:creationId xmlns:a16="http://schemas.microsoft.com/office/drawing/2014/main" id="{843DF951-23ED-D8E9-93DC-4CFD50C50BF5}"/>
              </a:ext>
            </a:extLst>
          </p:cNvPr>
          <p:cNvSpPr txBox="1"/>
          <p:nvPr/>
        </p:nvSpPr>
        <p:spPr>
          <a:xfrm>
            <a:off x="11748499" y="5016146"/>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1592600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D1D9AB3-178A-E42B-419C-E1FFFA3FEF10}"/>
              </a:ext>
            </a:extLst>
          </p:cNvPr>
          <p:cNvSpPr txBox="1"/>
          <p:nvPr/>
        </p:nvSpPr>
        <p:spPr>
          <a:xfrm>
            <a:off x="2404047" y="244709"/>
            <a:ext cx="738390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b="1">
                <a:solidFill>
                  <a:srgbClr val="FA2DAF"/>
                </a:solidFill>
                <a:cs typeface="Calibri"/>
              </a:rPr>
              <a:t>Collaboration Project Objectives  </a:t>
            </a:r>
            <a:endParaRPr lang="en-GB" sz="4000" b="1">
              <a:solidFill>
                <a:srgbClr val="FA2DAF"/>
              </a:solidFill>
              <a:ea typeface="Calibri"/>
              <a:cs typeface="Calibri"/>
            </a:endParaRPr>
          </a:p>
        </p:txBody>
      </p:sp>
      <p:sp>
        <p:nvSpPr>
          <p:cNvPr id="6" name="Content Placeholder 5">
            <a:extLst>
              <a:ext uri="{FF2B5EF4-FFF2-40B4-BE49-F238E27FC236}">
                <a16:creationId xmlns:a16="http://schemas.microsoft.com/office/drawing/2014/main" id="{87A87C62-2CBE-661F-4CA8-4D7AB9DB81BE}"/>
              </a:ext>
            </a:extLst>
          </p:cNvPr>
          <p:cNvSpPr>
            <a:spLocks noGrp="1"/>
          </p:cNvSpPr>
          <p:nvPr>
            <p:ph idx="1"/>
          </p:nvPr>
        </p:nvSpPr>
        <p:spPr>
          <a:xfrm>
            <a:off x="838200" y="1364414"/>
            <a:ext cx="10515600" cy="4351338"/>
          </a:xfrm>
        </p:spPr>
        <p:txBody>
          <a:bodyPr vert="horz" lIns="91440" tIns="45720" rIns="91440" bIns="45720" rtlCol="0" anchor="t">
            <a:normAutofit/>
          </a:bodyPr>
          <a:lstStyle/>
          <a:p>
            <a:pPr marL="342900" indent="-342900">
              <a:lnSpc>
                <a:spcPct val="150000"/>
              </a:lnSpc>
              <a:spcBef>
                <a:spcPts val="0"/>
              </a:spcBef>
              <a:buAutoNum type="arabicPeriod"/>
            </a:pPr>
            <a:r>
              <a:rPr lang="en-GB" sz="2000">
                <a:cs typeface="Arial"/>
              </a:rPr>
              <a:t>Address, manage and support the needs of the individual callers without onward referral to other services, if appropriate.</a:t>
            </a:r>
          </a:p>
          <a:p>
            <a:pPr marL="342900" indent="-342900">
              <a:lnSpc>
                <a:spcPct val="150000"/>
              </a:lnSpc>
              <a:spcBef>
                <a:spcPts val="0"/>
              </a:spcBef>
              <a:buAutoNum type="arabicPeriod"/>
            </a:pPr>
            <a:r>
              <a:rPr lang="en-GB" sz="2000">
                <a:cs typeface="Arial"/>
              </a:rPr>
              <a:t>Reduce deployment of frontline Police Scotland and Scottish Ambulance Service where an emergency response is not required.</a:t>
            </a:r>
          </a:p>
          <a:p>
            <a:pPr marL="342900" indent="-342900">
              <a:lnSpc>
                <a:spcPct val="150000"/>
              </a:lnSpc>
              <a:spcBef>
                <a:spcPts val="0"/>
              </a:spcBef>
              <a:buAutoNum type="arabicPeriod"/>
            </a:pPr>
            <a:r>
              <a:rPr lang="en-GB" sz="2000">
                <a:cs typeface="Arial"/>
              </a:rPr>
              <a:t>Reduce demand placed on locality-based Emergency services to manage individuals in mental health crisis / mental distress, including reduction in attendances at accident and emergency departments. </a:t>
            </a:r>
            <a:endParaRPr lang="en-US" sz="2000"/>
          </a:p>
        </p:txBody>
      </p:sp>
      <p:pic>
        <p:nvPicPr>
          <p:cNvPr id="9" name="Picture 8" descr="A diagram of a diagram of a company&#10;&#10;Description automatically generated">
            <a:extLst>
              <a:ext uri="{FF2B5EF4-FFF2-40B4-BE49-F238E27FC236}">
                <a16:creationId xmlns:a16="http://schemas.microsoft.com/office/drawing/2014/main" id="{8C441C33-E573-6977-2062-ED0760C6CAA0}"/>
              </a:ext>
            </a:extLst>
          </p:cNvPr>
          <p:cNvPicPr>
            <a:picLocks noChangeAspect="1"/>
          </p:cNvPicPr>
          <p:nvPr/>
        </p:nvPicPr>
        <p:blipFill>
          <a:blip r:embed="rId2"/>
          <a:stretch>
            <a:fillRect/>
          </a:stretch>
        </p:blipFill>
        <p:spPr>
          <a:xfrm>
            <a:off x="4351499" y="4392608"/>
            <a:ext cx="2823411" cy="2201951"/>
          </a:xfrm>
          <a:prstGeom prst="rect">
            <a:avLst/>
          </a:prstGeom>
        </p:spPr>
      </p:pic>
      <p:sp>
        <p:nvSpPr>
          <p:cNvPr id="17" name="TextBox 16">
            <a:extLst>
              <a:ext uri="{FF2B5EF4-FFF2-40B4-BE49-F238E27FC236}">
                <a16:creationId xmlns:a16="http://schemas.microsoft.com/office/drawing/2014/main" id="{0A1D3A50-709A-B78A-59EC-A6D3112BA853}"/>
              </a:ext>
            </a:extLst>
          </p:cNvPr>
          <p:cNvSpPr txBox="1"/>
          <p:nvPr/>
        </p:nvSpPr>
        <p:spPr>
          <a:xfrm>
            <a:off x="2970683" y="5890442"/>
            <a:ext cx="17104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A2DAF"/>
                </a:solidFill>
                <a:ea typeface="Calibri"/>
                <a:cs typeface="Calibri"/>
              </a:rPr>
              <a:t>Joint training</a:t>
            </a:r>
            <a:endParaRPr lang="en-US" b="1">
              <a:solidFill>
                <a:srgbClr val="FA2DAF"/>
              </a:solidFill>
            </a:endParaRPr>
          </a:p>
        </p:txBody>
      </p:sp>
      <p:sp>
        <p:nvSpPr>
          <p:cNvPr id="18" name="TextBox 17">
            <a:extLst>
              <a:ext uri="{FF2B5EF4-FFF2-40B4-BE49-F238E27FC236}">
                <a16:creationId xmlns:a16="http://schemas.microsoft.com/office/drawing/2014/main" id="{93F5E2EA-92AF-5D15-15A5-EA26B5FA51E3}"/>
              </a:ext>
            </a:extLst>
          </p:cNvPr>
          <p:cNvSpPr txBox="1"/>
          <p:nvPr/>
        </p:nvSpPr>
        <p:spPr>
          <a:xfrm>
            <a:off x="7174830" y="5890442"/>
            <a:ext cx="17104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A2DAF"/>
                </a:solidFill>
                <a:ea typeface="Calibri"/>
                <a:cs typeface="Calibri"/>
              </a:rPr>
              <a:t>Shared learning</a:t>
            </a:r>
          </a:p>
        </p:txBody>
      </p:sp>
      <p:sp>
        <p:nvSpPr>
          <p:cNvPr id="19" name="TextBox 18">
            <a:extLst>
              <a:ext uri="{FF2B5EF4-FFF2-40B4-BE49-F238E27FC236}">
                <a16:creationId xmlns:a16="http://schemas.microsoft.com/office/drawing/2014/main" id="{9EE1A267-8D98-28FA-4E49-385D7921AD7B}"/>
              </a:ext>
            </a:extLst>
          </p:cNvPr>
          <p:cNvSpPr txBox="1"/>
          <p:nvPr/>
        </p:nvSpPr>
        <p:spPr>
          <a:xfrm>
            <a:off x="3386667" y="4579466"/>
            <a:ext cx="51646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A2DAF"/>
                </a:solidFill>
                <a:ea typeface="Calibri"/>
                <a:cs typeface="Calibri"/>
              </a:rPr>
              <a:t>Decision support                          Tool development</a:t>
            </a:r>
            <a:endParaRPr lang="en-US" sz="2400" b="1">
              <a:solidFill>
                <a:srgbClr val="FA2DAF"/>
              </a:solidFill>
            </a:endParaRPr>
          </a:p>
        </p:txBody>
      </p:sp>
      <p:pic>
        <p:nvPicPr>
          <p:cNvPr id="2" name="Picture 2" descr="Blue text on a black background&#10;&#10;Description automatically generated">
            <a:extLst>
              <a:ext uri="{FF2B5EF4-FFF2-40B4-BE49-F238E27FC236}">
                <a16:creationId xmlns:a16="http://schemas.microsoft.com/office/drawing/2014/main" id="{E52513B3-8955-D518-1CF4-9E1DA4911A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18" y="5569666"/>
            <a:ext cx="1067653" cy="106765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5753BD85-0FEF-7994-A920-769C60BE6B2B}"/>
              </a:ext>
            </a:extLst>
          </p:cNvPr>
          <p:cNvCxnSpPr/>
          <p:nvPr/>
        </p:nvCxnSpPr>
        <p:spPr>
          <a:xfrm>
            <a:off x="2219325" y="981075"/>
            <a:ext cx="7383907" cy="0"/>
          </a:xfrm>
          <a:prstGeom prst="line">
            <a:avLst/>
          </a:prstGeom>
          <a:ln w="38100">
            <a:solidFill>
              <a:srgbClr val="FA2DA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0849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5188970" y="5230594"/>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5008559" y="5083907"/>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86916" y="4862860"/>
            <a:ext cx="16825793"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2708419" y="265890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3316314" y="374074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4717691"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5325586"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5" name="Oval 44">
            <a:extLst>
              <a:ext uri="{FF2B5EF4-FFF2-40B4-BE49-F238E27FC236}">
                <a16:creationId xmlns:a16="http://schemas.microsoft.com/office/drawing/2014/main" id="{09001014-1F5A-53B8-790F-19FAEA22D6D3}"/>
              </a:ext>
            </a:extLst>
          </p:cNvPr>
          <p:cNvSpPr/>
          <p:nvPr/>
        </p:nvSpPr>
        <p:spPr>
          <a:xfrm>
            <a:off x="8736235"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46" name="Straight Connector 45">
            <a:extLst>
              <a:ext uri="{FF2B5EF4-FFF2-40B4-BE49-F238E27FC236}">
                <a16:creationId xmlns:a16="http://schemas.microsoft.com/office/drawing/2014/main" id="{FE605713-F124-B19F-3461-F5177343B484}"/>
              </a:ext>
            </a:extLst>
          </p:cNvPr>
          <p:cNvCxnSpPr>
            <a:cxnSpLocks/>
            <a:endCxn id="45" idx="4"/>
          </p:cNvCxnSpPr>
          <p:nvPr/>
        </p:nvCxnSpPr>
        <p:spPr>
          <a:xfrm flipV="1">
            <a:off x="9344130"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13148685"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3756580"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5157957"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5765852"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884737" y="268920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1492631" y="3771039"/>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965556" y="4970581"/>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2641749" y="4970581"/>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4788490" y="4970581"/>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6659071" y="4970581"/>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8489262" y="4982901"/>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3089243" y="4963773"/>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4943970" y="4978986"/>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059CD2E2-52E9-C918-804E-A8AA69751C4B}"/>
              </a:ext>
            </a:extLst>
          </p:cNvPr>
          <p:cNvSpPr/>
          <p:nvPr/>
        </p:nvSpPr>
        <p:spPr>
          <a:xfrm>
            <a:off x="6425176" y="1911039"/>
            <a:ext cx="1921995" cy="1818865"/>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a:solidFill>
                  <a:schemeClr val="tx1"/>
                </a:solidFill>
              </a:rPr>
              <a:t>Police Scotland </a:t>
            </a:r>
            <a:r>
              <a:rPr lang="en-GB" b="1">
                <a:solidFill>
                  <a:schemeClr val="tx1"/>
                </a:solidFill>
              </a:rPr>
              <a:t>Phase 1 </a:t>
            </a:r>
            <a:r>
              <a:rPr lang="en-GB">
                <a:solidFill>
                  <a:schemeClr val="tx1"/>
                </a:solidFill>
              </a:rPr>
              <a:t>Pathway Launch</a:t>
            </a:r>
          </a:p>
        </p:txBody>
      </p:sp>
      <p:cxnSp>
        <p:nvCxnSpPr>
          <p:cNvPr id="3" name="Straight Connector 2">
            <a:extLst>
              <a:ext uri="{FF2B5EF4-FFF2-40B4-BE49-F238E27FC236}">
                <a16:creationId xmlns:a16="http://schemas.microsoft.com/office/drawing/2014/main" id="{B0F3C379-AE25-BD85-F9F8-F40CA6EEA77E}"/>
              </a:ext>
            </a:extLst>
          </p:cNvPr>
          <p:cNvCxnSpPr>
            <a:cxnSpLocks/>
            <a:endCxn id="2" idx="4"/>
          </p:cNvCxnSpPr>
          <p:nvPr/>
        </p:nvCxnSpPr>
        <p:spPr>
          <a:xfrm flipH="1" flipV="1">
            <a:off x="7386174" y="3729904"/>
            <a:ext cx="8378" cy="1122118"/>
          </a:xfrm>
          <a:prstGeom prst="line">
            <a:avLst/>
          </a:prstGeom>
        </p:spPr>
        <p:style>
          <a:lnRef idx="2">
            <a:schemeClr val="accent1"/>
          </a:lnRef>
          <a:fillRef idx="0">
            <a:schemeClr val="accent1"/>
          </a:fillRef>
          <a:effectRef idx="1">
            <a:schemeClr val="accent1"/>
          </a:effectRef>
          <a:fontRef idx="minor">
            <a:schemeClr val="tx1"/>
          </a:fontRef>
        </p:style>
      </p:cxnSp>
      <p:grpSp>
        <p:nvGrpSpPr>
          <p:cNvPr id="7" name="Group 6">
            <a:extLst>
              <a:ext uri="{FF2B5EF4-FFF2-40B4-BE49-F238E27FC236}">
                <a16:creationId xmlns:a16="http://schemas.microsoft.com/office/drawing/2014/main" id="{C2CF4D0A-255A-58D8-5662-68605C1EC444}"/>
              </a:ext>
            </a:extLst>
          </p:cNvPr>
          <p:cNvGrpSpPr/>
          <p:nvPr/>
        </p:nvGrpSpPr>
        <p:grpSpPr>
          <a:xfrm>
            <a:off x="10553860" y="3721499"/>
            <a:ext cx="836630" cy="1130688"/>
            <a:chOff x="11138244" y="3765090"/>
            <a:chExt cx="836630" cy="1130688"/>
          </a:xfrm>
        </p:grpSpPr>
        <p:cxnSp>
          <p:nvCxnSpPr>
            <p:cNvPr id="8" name="Straight Connector 7">
              <a:extLst>
                <a:ext uri="{FF2B5EF4-FFF2-40B4-BE49-F238E27FC236}">
                  <a16:creationId xmlns:a16="http://schemas.microsoft.com/office/drawing/2014/main" id="{6B6A3E66-4ACF-006D-54B2-9457DBDF3FB6}"/>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9" name="Oval 8">
              <a:extLst>
                <a:ext uri="{FF2B5EF4-FFF2-40B4-BE49-F238E27FC236}">
                  <a16:creationId xmlns:a16="http://schemas.microsoft.com/office/drawing/2014/main" id="{3BD714EC-9773-2C2D-37CB-B640B7D24AA2}"/>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grpSp>
        <p:nvGrpSpPr>
          <p:cNvPr id="12" name="Group 11">
            <a:extLst>
              <a:ext uri="{FF2B5EF4-FFF2-40B4-BE49-F238E27FC236}">
                <a16:creationId xmlns:a16="http://schemas.microsoft.com/office/drawing/2014/main" id="{F86F2ABA-F69B-828F-15C4-9C529EE8C7C1}"/>
              </a:ext>
            </a:extLst>
          </p:cNvPr>
          <p:cNvGrpSpPr/>
          <p:nvPr/>
        </p:nvGrpSpPr>
        <p:grpSpPr>
          <a:xfrm>
            <a:off x="11725735" y="3724222"/>
            <a:ext cx="836630" cy="1130688"/>
            <a:chOff x="11138244" y="3765090"/>
            <a:chExt cx="836630" cy="1130688"/>
          </a:xfrm>
        </p:grpSpPr>
        <p:cxnSp>
          <p:nvCxnSpPr>
            <p:cNvPr id="13" name="Straight Connector 12">
              <a:extLst>
                <a:ext uri="{FF2B5EF4-FFF2-40B4-BE49-F238E27FC236}">
                  <a16:creationId xmlns:a16="http://schemas.microsoft.com/office/drawing/2014/main" id="{2E79E233-2F20-1042-A810-88AE97A86526}"/>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14" name="Oval 13">
              <a:extLst>
                <a:ext uri="{FF2B5EF4-FFF2-40B4-BE49-F238E27FC236}">
                  <a16:creationId xmlns:a16="http://schemas.microsoft.com/office/drawing/2014/main" id="{279FBC13-4A99-A275-44F8-403819C22256}"/>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16" name="TextBox 15">
            <a:extLst>
              <a:ext uri="{FF2B5EF4-FFF2-40B4-BE49-F238E27FC236}">
                <a16:creationId xmlns:a16="http://schemas.microsoft.com/office/drawing/2014/main" id="{0251B1E6-9C40-78C6-4045-A91D4893B850}"/>
              </a:ext>
            </a:extLst>
          </p:cNvPr>
          <p:cNvSpPr txBox="1"/>
          <p:nvPr/>
        </p:nvSpPr>
        <p:spPr>
          <a:xfrm>
            <a:off x="10515099" y="5008609"/>
            <a:ext cx="957185" cy="276999"/>
          </a:xfrm>
          <a:prstGeom prst="rect">
            <a:avLst/>
          </a:prstGeom>
          <a:noFill/>
        </p:spPr>
        <p:txBody>
          <a:bodyPr wrap="square" rtlCol="0">
            <a:spAutoFit/>
          </a:bodyPr>
          <a:lstStyle/>
          <a:p>
            <a:r>
              <a:rPr lang="en-GB" sz="1200"/>
              <a:t>March 2021</a:t>
            </a:r>
          </a:p>
        </p:txBody>
      </p:sp>
      <p:sp>
        <p:nvSpPr>
          <p:cNvPr id="17" name="TextBox 16">
            <a:extLst>
              <a:ext uri="{FF2B5EF4-FFF2-40B4-BE49-F238E27FC236}">
                <a16:creationId xmlns:a16="http://schemas.microsoft.com/office/drawing/2014/main" id="{D9F85109-A113-A4B8-B14C-F3C8AED411B9}"/>
              </a:ext>
            </a:extLst>
          </p:cNvPr>
          <p:cNvSpPr txBox="1"/>
          <p:nvPr/>
        </p:nvSpPr>
        <p:spPr>
          <a:xfrm>
            <a:off x="11748499" y="5016146"/>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1279524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5188970" y="5230594"/>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5008559" y="5083907"/>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86916" y="4862860"/>
            <a:ext cx="16825793"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2708419" y="265890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3316314" y="374074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4717691"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5325586"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6726963"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7334858"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13148685"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3756580"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5157957"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5765852"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884737" y="268920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1492631" y="3771039"/>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965556" y="4970581"/>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2641749" y="4970581"/>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4788490" y="4970581"/>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6659071" y="4970581"/>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8489262" y="4982901"/>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3089243" y="4963773"/>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4943970" y="4978986"/>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CEC5A4-A724-63AB-876C-5F2E1BFAB504}"/>
              </a:ext>
            </a:extLst>
          </p:cNvPr>
          <p:cNvGrpSpPr/>
          <p:nvPr/>
        </p:nvGrpSpPr>
        <p:grpSpPr>
          <a:xfrm>
            <a:off x="10553860" y="3721499"/>
            <a:ext cx="836630" cy="1130688"/>
            <a:chOff x="11138244" y="3765090"/>
            <a:chExt cx="836630" cy="1130688"/>
          </a:xfrm>
        </p:grpSpPr>
        <p:cxnSp>
          <p:nvCxnSpPr>
            <p:cNvPr id="19" name="Straight Connector 18">
              <a:extLst>
                <a:ext uri="{FF2B5EF4-FFF2-40B4-BE49-F238E27FC236}">
                  <a16:creationId xmlns:a16="http://schemas.microsoft.com/office/drawing/2014/main" id="{2CFD9465-DE9B-7CC7-5C28-7A025E0D7952}"/>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20" name="Oval 19">
              <a:extLst>
                <a:ext uri="{FF2B5EF4-FFF2-40B4-BE49-F238E27FC236}">
                  <a16:creationId xmlns:a16="http://schemas.microsoft.com/office/drawing/2014/main" id="{5DEDB416-A83A-E2D3-B2E0-F0250D69FB3E}"/>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 name="Oval 1">
            <a:extLst>
              <a:ext uri="{FF2B5EF4-FFF2-40B4-BE49-F238E27FC236}">
                <a16:creationId xmlns:a16="http://schemas.microsoft.com/office/drawing/2014/main" id="{D5DCFE7A-024F-3176-ED23-A9EF598C33FB}"/>
              </a:ext>
            </a:extLst>
          </p:cNvPr>
          <p:cNvSpPr/>
          <p:nvPr/>
        </p:nvSpPr>
        <p:spPr>
          <a:xfrm>
            <a:off x="8394907" y="1791888"/>
            <a:ext cx="2080955" cy="1929611"/>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a:solidFill>
                  <a:schemeClr val="tx1"/>
                </a:solidFill>
              </a:rPr>
              <a:t>Scottish Ambulance Service </a:t>
            </a:r>
            <a:r>
              <a:rPr lang="en-GB" b="1">
                <a:solidFill>
                  <a:schemeClr val="tx1"/>
                </a:solidFill>
              </a:rPr>
              <a:t>Phase 1 </a:t>
            </a:r>
            <a:r>
              <a:rPr lang="en-GB">
                <a:solidFill>
                  <a:schemeClr val="tx1"/>
                </a:solidFill>
              </a:rPr>
              <a:t>Pathway Launch</a:t>
            </a:r>
            <a:endParaRPr lang="en-GB" sz="2000">
              <a:solidFill>
                <a:schemeClr val="tx1"/>
              </a:solidFill>
            </a:endParaRPr>
          </a:p>
        </p:txBody>
      </p:sp>
      <p:cxnSp>
        <p:nvCxnSpPr>
          <p:cNvPr id="3" name="Straight Connector 2">
            <a:extLst>
              <a:ext uri="{FF2B5EF4-FFF2-40B4-BE49-F238E27FC236}">
                <a16:creationId xmlns:a16="http://schemas.microsoft.com/office/drawing/2014/main" id="{0764C9A2-6C08-F0F9-F563-A95BA0D22EEE}"/>
              </a:ext>
            </a:extLst>
          </p:cNvPr>
          <p:cNvCxnSpPr>
            <a:cxnSpLocks/>
            <a:endCxn id="2" idx="4"/>
          </p:cNvCxnSpPr>
          <p:nvPr/>
        </p:nvCxnSpPr>
        <p:spPr>
          <a:xfrm flipH="1" flipV="1">
            <a:off x="9435385" y="3721499"/>
            <a:ext cx="14199" cy="1135326"/>
          </a:xfrm>
          <a:prstGeom prst="line">
            <a:avLst/>
          </a:prstGeom>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F24AD0F2-F46C-98CB-142B-DEBB98B267FD}"/>
              </a:ext>
            </a:extLst>
          </p:cNvPr>
          <p:cNvGrpSpPr/>
          <p:nvPr/>
        </p:nvGrpSpPr>
        <p:grpSpPr>
          <a:xfrm>
            <a:off x="11725735" y="3723063"/>
            <a:ext cx="836630" cy="1130688"/>
            <a:chOff x="11138244" y="3765090"/>
            <a:chExt cx="836630" cy="1130688"/>
          </a:xfrm>
        </p:grpSpPr>
        <p:cxnSp>
          <p:nvCxnSpPr>
            <p:cNvPr id="14" name="Straight Connector 13">
              <a:extLst>
                <a:ext uri="{FF2B5EF4-FFF2-40B4-BE49-F238E27FC236}">
                  <a16:creationId xmlns:a16="http://schemas.microsoft.com/office/drawing/2014/main" id="{118DDEEA-0E8E-509E-6516-692C58EA7BCE}"/>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16" name="Oval 15">
              <a:extLst>
                <a:ext uri="{FF2B5EF4-FFF2-40B4-BE49-F238E27FC236}">
                  <a16:creationId xmlns:a16="http://schemas.microsoft.com/office/drawing/2014/main" id="{ECFFC55B-B600-71ED-B1B5-9D4FB3710F59}"/>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17" name="TextBox 16">
            <a:extLst>
              <a:ext uri="{FF2B5EF4-FFF2-40B4-BE49-F238E27FC236}">
                <a16:creationId xmlns:a16="http://schemas.microsoft.com/office/drawing/2014/main" id="{EB895F60-ED88-45CE-984B-BC61EDC07E2C}"/>
              </a:ext>
            </a:extLst>
          </p:cNvPr>
          <p:cNvSpPr txBox="1"/>
          <p:nvPr/>
        </p:nvSpPr>
        <p:spPr>
          <a:xfrm>
            <a:off x="10515099" y="5008609"/>
            <a:ext cx="957185" cy="276999"/>
          </a:xfrm>
          <a:prstGeom prst="rect">
            <a:avLst/>
          </a:prstGeom>
          <a:noFill/>
        </p:spPr>
        <p:txBody>
          <a:bodyPr wrap="square" rtlCol="0">
            <a:spAutoFit/>
          </a:bodyPr>
          <a:lstStyle/>
          <a:p>
            <a:r>
              <a:rPr lang="en-GB" sz="1200"/>
              <a:t>March 2021</a:t>
            </a:r>
          </a:p>
        </p:txBody>
      </p:sp>
      <p:sp>
        <p:nvSpPr>
          <p:cNvPr id="30" name="TextBox 29">
            <a:extLst>
              <a:ext uri="{FF2B5EF4-FFF2-40B4-BE49-F238E27FC236}">
                <a16:creationId xmlns:a16="http://schemas.microsoft.com/office/drawing/2014/main" id="{F3B33EF7-5CCA-6A69-ACEF-310F7C5A3530}"/>
              </a:ext>
            </a:extLst>
          </p:cNvPr>
          <p:cNvSpPr txBox="1"/>
          <p:nvPr/>
        </p:nvSpPr>
        <p:spPr>
          <a:xfrm>
            <a:off x="11748499" y="5016146"/>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3635518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5188970" y="5230594"/>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5008559" y="5083907"/>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86916" y="4862860"/>
            <a:ext cx="16825793"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2708419" y="265890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3316314" y="374074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4717691"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5325586"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6726963"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7334858"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13148685"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3756580"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5157957"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5765852"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884737" y="268920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1492631" y="3771039"/>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965556" y="4970581"/>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2641749" y="4970581"/>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4788490" y="4970581"/>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6659071" y="4970581"/>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8489262" y="4982901"/>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3089243" y="4963773"/>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4943970" y="4978986"/>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CEC5A4-A724-63AB-876C-5F2E1BFAB504}"/>
              </a:ext>
            </a:extLst>
          </p:cNvPr>
          <p:cNvGrpSpPr/>
          <p:nvPr/>
        </p:nvGrpSpPr>
        <p:grpSpPr>
          <a:xfrm>
            <a:off x="10225154" y="3195687"/>
            <a:ext cx="1165336" cy="1656500"/>
            <a:chOff x="11138244" y="3765090"/>
            <a:chExt cx="836630" cy="1130688"/>
          </a:xfrm>
        </p:grpSpPr>
        <p:cxnSp>
          <p:nvCxnSpPr>
            <p:cNvPr id="19" name="Straight Connector 18">
              <a:extLst>
                <a:ext uri="{FF2B5EF4-FFF2-40B4-BE49-F238E27FC236}">
                  <a16:creationId xmlns:a16="http://schemas.microsoft.com/office/drawing/2014/main" id="{2CFD9465-DE9B-7CC7-5C28-7A025E0D7952}"/>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20" name="Oval 19">
              <a:extLst>
                <a:ext uri="{FF2B5EF4-FFF2-40B4-BE49-F238E27FC236}">
                  <a16:creationId xmlns:a16="http://schemas.microsoft.com/office/drawing/2014/main" id="{5DEDB416-A83A-E2D3-B2E0-F0250D69FB3E}"/>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solidFill>
                    <a:schemeClr val="tx1"/>
                  </a:solidFill>
                </a:rPr>
                <a:t>NHS 24/PS</a:t>
              </a:r>
              <a:br>
                <a:rPr lang="en-GB" sz="1100">
                  <a:solidFill>
                    <a:schemeClr val="tx1"/>
                  </a:solidFill>
                </a:rPr>
              </a:br>
              <a:r>
                <a:rPr lang="en-GB" sz="1100" b="1">
                  <a:solidFill>
                    <a:schemeClr val="tx1"/>
                  </a:solidFill>
                </a:rPr>
                <a:t>Phase 1 </a:t>
              </a:r>
              <a:r>
                <a:rPr lang="en-GB" sz="1100">
                  <a:solidFill>
                    <a:schemeClr val="tx1"/>
                  </a:solidFill>
                </a:rPr>
                <a:t>Evaluation</a:t>
              </a:r>
            </a:p>
          </p:txBody>
        </p:sp>
      </p:grpSp>
      <p:sp>
        <p:nvSpPr>
          <p:cNvPr id="2" name="Oval 1">
            <a:extLst>
              <a:ext uri="{FF2B5EF4-FFF2-40B4-BE49-F238E27FC236}">
                <a16:creationId xmlns:a16="http://schemas.microsoft.com/office/drawing/2014/main" id="{D5DCFE7A-024F-3176-ED23-A9EF598C33FB}"/>
              </a:ext>
            </a:extLst>
          </p:cNvPr>
          <p:cNvSpPr/>
          <p:nvPr/>
        </p:nvSpPr>
        <p:spPr>
          <a:xfrm>
            <a:off x="8696312" y="263966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3" name="Straight Connector 2">
            <a:extLst>
              <a:ext uri="{FF2B5EF4-FFF2-40B4-BE49-F238E27FC236}">
                <a16:creationId xmlns:a16="http://schemas.microsoft.com/office/drawing/2014/main" id="{0764C9A2-6C08-F0F9-F563-A95BA0D22EEE}"/>
              </a:ext>
            </a:extLst>
          </p:cNvPr>
          <p:cNvCxnSpPr>
            <a:cxnSpLocks/>
            <a:endCxn id="2" idx="4"/>
          </p:cNvCxnSpPr>
          <p:nvPr/>
        </p:nvCxnSpPr>
        <p:spPr>
          <a:xfrm flipH="1" flipV="1">
            <a:off x="9304207" y="3721499"/>
            <a:ext cx="18105" cy="11306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F24AD0F2-F46C-98CB-142B-DEBB98B267FD}"/>
              </a:ext>
            </a:extLst>
          </p:cNvPr>
          <p:cNvGrpSpPr/>
          <p:nvPr/>
        </p:nvGrpSpPr>
        <p:grpSpPr>
          <a:xfrm>
            <a:off x="11725735" y="3723063"/>
            <a:ext cx="836630" cy="1130688"/>
            <a:chOff x="11138244" y="3765090"/>
            <a:chExt cx="836630" cy="1130688"/>
          </a:xfrm>
        </p:grpSpPr>
        <p:cxnSp>
          <p:nvCxnSpPr>
            <p:cNvPr id="14" name="Straight Connector 13">
              <a:extLst>
                <a:ext uri="{FF2B5EF4-FFF2-40B4-BE49-F238E27FC236}">
                  <a16:creationId xmlns:a16="http://schemas.microsoft.com/office/drawing/2014/main" id="{118DDEEA-0E8E-509E-6516-692C58EA7BCE}"/>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16" name="Oval 15">
              <a:extLst>
                <a:ext uri="{FF2B5EF4-FFF2-40B4-BE49-F238E27FC236}">
                  <a16:creationId xmlns:a16="http://schemas.microsoft.com/office/drawing/2014/main" id="{ECFFC55B-B600-71ED-B1B5-9D4FB3710F59}"/>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17" name="TextBox 16">
            <a:extLst>
              <a:ext uri="{FF2B5EF4-FFF2-40B4-BE49-F238E27FC236}">
                <a16:creationId xmlns:a16="http://schemas.microsoft.com/office/drawing/2014/main" id="{4D206B97-729B-13FE-298D-D66744A34D73}"/>
              </a:ext>
            </a:extLst>
          </p:cNvPr>
          <p:cNvSpPr txBox="1"/>
          <p:nvPr/>
        </p:nvSpPr>
        <p:spPr>
          <a:xfrm>
            <a:off x="10515099" y="5008609"/>
            <a:ext cx="957185" cy="276999"/>
          </a:xfrm>
          <a:prstGeom prst="rect">
            <a:avLst/>
          </a:prstGeom>
          <a:noFill/>
        </p:spPr>
        <p:txBody>
          <a:bodyPr wrap="square" rtlCol="0">
            <a:spAutoFit/>
          </a:bodyPr>
          <a:lstStyle/>
          <a:p>
            <a:r>
              <a:rPr lang="en-GB" sz="1200"/>
              <a:t>March 2021</a:t>
            </a:r>
          </a:p>
        </p:txBody>
      </p:sp>
      <p:sp>
        <p:nvSpPr>
          <p:cNvPr id="21" name="TextBox 20">
            <a:extLst>
              <a:ext uri="{FF2B5EF4-FFF2-40B4-BE49-F238E27FC236}">
                <a16:creationId xmlns:a16="http://schemas.microsoft.com/office/drawing/2014/main" id="{C6CF88EB-2BAE-5D27-D136-B207E5E9E717}"/>
              </a:ext>
            </a:extLst>
          </p:cNvPr>
          <p:cNvSpPr txBox="1"/>
          <p:nvPr/>
        </p:nvSpPr>
        <p:spPr>
          <a:xfrm>
            <a:off x="11748499" y="5016146"/>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22177849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3941195" y="5230594"/>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3760784" y="5083907"/>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660859" y="4862860"/>
            <a:ext cx="16825793"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1460644" y="265890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2068539" y="374074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3469916"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4077811"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5479188" y="265123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6087083" y="3733072"/>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11900910"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2508805"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3910182" y="264806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4518077" y="372990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363038" y="268920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244856" y="3771039"/>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282219" y="4970581"/>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1393974" y="4970581"/>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3540715" y="4970581"/>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5411296" y="4970581"/>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7241487" y="4982901"/>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1841468" y="4963773"/>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3696195" y="4978986"/>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CEC5A4-A724-63AB-876C-5F2E1BFAB504}"/>
              </a:ext>
            </a:extLst>
          </p:cNvPr>
          <p:cNvGrpSpPr/>
          <p:nvPr/>
        </p:nvGrpSpPr>
        <p:grpSpPr>
          <a:xfrm>
            <a:off x="9225358" y="3736457"/>
            <a:ext cx="818527" cy="1130688"/>
            <a:chOff x="11138244" y="3765090"/>
            <a:chExt cx="836630" cy="1130688"/>
          </a:xfrm>
        </p:grpSpPr>
        <p:cxnSp>
          <p:nvCxnSpPr>
            <p:cNvPr id="19" name="Straight Connector 18">
              <a:extLst>
                <a:ext uri="{FF2B5EF4-FFF2-40B4-BE49-F238E27FC236}">
                  <a16:creationId xmlns:a16="http://schemas.microsoft.com/office/drawing/2014/main" id="{2CFD9465-DE9B-7CC7-5C28-7A025E0D7952}"/>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20" name="Oval 19">
              <a:extLst>
                <a:ext uri="{FF2B5EF4-FFF2-40B4-BE49-F238E27FC236}">
                  <a16:creationId xmlns:a16="http://schemas.microsoft.com/office/drawing/2014/main" id="{5DEDB416-A83A-E2D3-B2E0-F0250D69FB3E}"/>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 name="Oval 1">
            <a:extLst>
              <a:ext uri="{FF2B5EF4-FFF2-40B4-BE49-F238E27FC236}">
                <a16:creationId xmlns:a16="http://schemas.microsoft.com/office/drawing/2014/main" id="{D5DCFE7A-024F-3176-ED23-A9EF598C33FB}"/>
              </a:ext>
            </a:extLst>
          </p:cNvPr>
          <p:cNvSpPr/>
          <p:nvPr/>
        </p:nvSpPr>
        <p:spPr>
          <a:xfrm>
            <a:off x="7448537" y="2639661"/>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3" name="Straight Connector 2">
            <a:extLst>
              <a:ext uri="{FF2B5EF4-FFF2-40B4-BE49-F238E27FC236}">
                <a16:creationId xmlns:a16="http://schemas.microsoft.com/office/drawing/2014/main" id="{0764C9A2-6C08-F0F9-F563-A95BA0D22EEE}"/>
              </a:ext>
            </a:extLst>
          </p:cNvPr>
          <p:cNvCxnSpPr>
            <a:cxnSpLocks/>
            <a:endCxn id="2" idx="4"/>
          </p:cNvCxnSpPr>
          <p:nvPr/>
        </p:nvCxnSpPr>
        <p:spPr>
          <a:xfrm flipH="1" flipV="1">
            <a:off x="8056432" y="3721499"/>
            <a:ext cx="18105" cy="11306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F24AD0F2-F46C-98CB-142B-DEBB98B267FD}"/>
              </a:ext>
            </a:extLst>
          </p:cNvPr>
          <p:cNvGrpSpPr/>
          <p:nvPr/>
        </p:nvGrpSpPr>
        <p:grpSpPr>
          <a:xfrm>
            <a:off x="10278862" y="3028950"/>
            <a:ext cx="1247238" cy="1823237"/>
            <a:chOff x="11138244" y="3765090"/>
            <a:chExt cx="836630" cy="1130688"/>
          </a:xfrm>
        </p:grpSpPr>
        <p:cxnSp>
          <p:nvCxnSpPr>
            <p:cNvPr id="14" name="Straight Connector 13">
              <a:extLst>
                <a:ext uri="{FF2B5EF4-FFF2-40B4-BE49-F238E27FC236}">
                  <a16:creationId xmlns:a16="http://schemas.microsoft.com/office/drawing/2014/main" id="{118DDEEA-0E8E-509E-6516-692C58EA7BCE}"/>
                </a:ext>
              </a:extLst>
            </p:cNvPr>
            <p:cNvCxnSpPr>
              <a:cxnSpLocks/>
            </p:cNvCxnSpPr>
            <p:nvPr/>
          </p:nvCxnSpPr>
          <p:spPr>
            <a:xfrm flipH="1" flipV="1">
              <a:off x="11553552" y="4490476"/>
              <a:ext cx="3007" cy="405302"/>
            </a:xfrm>
            <a:prstGeom prst="line">
              <a:avLst/>
            </a:prstGeom>
          </p:spPr>
          <p:style>
            <a:lnRef idx="2">
              <a:schemeClr val="accent3"/>
            </a:lnRef>
            <a:fillRef idx="0">
              <a:schemeClr val="accent3"/>
            </a:fillRef>
            <a:effectRef idx="1">
              <a:schemeClr val="accent3"/>
            </a:effectRef>
            <a:fontRef idx="minor">
              <a:schemeClr val="tx1"/>
            </a:fontRef>
          </p:style>
        </p:cxnSp>
        <p:sp>
          <p:nvSpPr>
            <p:cNvPr id="16" name="Oval 15">
              <a:extLst>
                <a:ext uri="{FF2B5EF4-FFF2-40B4-BE49-F238E27FC236}">
                  <a16:creationId xmlns:a16="http://schemas.microsoft.com/office/drawing/2014/main" id="{ECFFC55B-B600-71ED-B1B5-9D4FB3710F59}"/>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050">
                  <a:solidFill>
                    <a:schemeClr val="tx1"/>
                  </a:solidFill>
                </a:rPr>
                <a:t>NHS 24/SAS</a:t>
              </a:r>
              <a:br>
                <a:rPr lang="en-GB" sz="1050">
                  <a:solidFill>
                    <a:schemeClr val="tx1"/>
                  </a:solidFill>
                </a:rPr>
              </a:br>
              <a:r>
                <a:rPr lang="en-GB" sz="1050" b="1">
                  <a:solidFill>
                    <a:schemeClr val="tx1"/>
                  </a:solidFill>
                </a:rPr>
                <a:t>Phase 1 </a:t>
              </a:r>
              <a:r>
                <a:rPr lang="en-GB" sz="1050">
                  <a:solidFill>
                    <a:schemeClr val="tx1"/>
                  </a:solidFill>
                </a:rPr>
                <a:t>Evaluation</a:t>
              </a:r>
            </a:p>
          </p:txBody>
        </p:sp>
      </p:grpSp>
      <p:sp>
        <p:nvSpPr>
          <p:cNvPr id="17" name="TextBox 16">
            <a:extLst>
              <a:ext uri="{FF2B5EF4-FFF2-40B4-BE49-F238E27FC236}">
                <a16:creationId xmlns:a16="http://schemas.microsoft.com/office/drawing/2014/main" id="{4D206B97-729B-13FE-298D-D66744A34D73}"/>
              </a:ext>
            </a:extLst>
          </p:cNvPr>
          <p:cNvSpPr txBox="1"/>
          <p:nvPr/>
        </p:nvSpPr>
        <p:spPr>
          <a:xfrm>
            <a:off x="9178571" y="5009939"/>
            <a:ext cx="957185" cy="276999"/>
          </a:xfrm>
          <a:prstGeom prst="rect">
            <a:avLst/>
          </a:prstGeom>
          <a:noFill/>
        </p:spPr>
        <p:txBody>
          <a:bodyPr wrap="square" rtlCol="0">
            <a:spAutoFit/>
          </a:bodyPr>
          <a:lstStyle/>
          <a:p>
            <a:r>
              <a:rPr lang="en-GB" sz="1200"/>
              <a:t>March 2021</a:t>
            </a:r>
          </a:p>
        </p:txBody>
      </p:sp>
      <p:sp>
        <p:nvSpPr>
          <p:cNvPr id="21" name="TextBox 20">
            <a:extLst>
              <a:ext uri="{FF2B5EF4-FFF2-40B4-BE49-F238E27FC236}">
                <a16:creationId xmlns:a16="http://schemas.microsoft.com/office/drawing/2014/main" id="{C6CF88EB-2BAE-5D27-D136-B207E5E9E717}"/>
              </a:ext>
            </a:extLst>
          </p:cNvPr>
          <p:cNvSpPr txBox="1"/>
          <p:nvPr/>
        </p:nvSpPr>
        <p:spPr>
          <a:xfrm>
            <a:off x="10500724" y="5016146"/>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3425636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2905626" y="219978"/>
            <a:ext cx="6380747" cy="729123"/>
          </a:xfrm>
        </p:spPr>
        <p:txBody>
          <a:bodyPr>
            <a:normAutofit/>
          </a:bodyPr>
          <a:lstStyle/>
          <a:p>
            <a:r>
              <a:rPr lang="en-GB" sz="4000" b="1">
                <a:solidFill>
                  <a:srgbClr val="FA2DAF"/>
                </a:solidFill>
                <a:latin typeface="+mn-lt"/>
              </a:rPr>
              <a:t>Expansion of MH Hub service</a:t>
            </a:r>
            <a:endParaRPr lang="en-US" sz="4000" b="1">
              <a:solidFill>
                <a:srgbClr val="FA2DAF"/>
              </a:solidFill>
              <a:latin typeface="+mn-lt"/>
            </a:endParaRPr>
          </a:p>
        </p:txBody>
      </p:sp>
      <p:cxnSp>
        <p:nvCxnSpPr>
          <p:cNvPr id="3" name="Straight Connector 2">
            <a:extLst>
              <a:ext uri="{FF2B5EF4-FFF2-40B4-BE49-F238E27FC236}">
                <a16:creationId xmlns:a16="http://schemas.microsoft.com/office/drawing/2014/main" id="{4CEF6479-394A-6E90-E076-F2C386200B21}"/>
              </a:ext>
            </a:extLst>
          </p:cNvPr>
          <p:cNvCxnSpPr/>
          <p:nvPr/>
        </p:nvCxnSpPr>
        <p:spPr>
          <a:xfrm>
            <a:off x="2219325" y="981075"/>
            <a:ext cx="7383907" cy="0"/>
          </a:xfrm>
          <a:prstGeom prst="line">
            <a:avLst/>
          </a:prstGeom>
          <a:ln w="38100">
            <a:solidFill>
              <a:srgbClr val="FA2DAF"/>
            </a:solidFill>
          </a:ln>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289FB86D-6E26-5EAB-56DB-C698F5247B91}"/>
              </a:ext>
            </a:extLst>
          </p:cNvPr>
          <p:cNvGrpSpPr/>
          <p:nvPr/>
        </p:nvGrpSpPr>
        <p:grpSpPr>
          <a:xfrm>
            <a:off x="744704" y="1602681"/>
            <a:ext cx="10702589" cy="3766743"/>
            <a:chOff x="732224" y="1527786"/>
            <a:chExt cx="10702589" cy="3766743"/>
          </a:xfrm>
        </p:grpSpPr>
        <p:pic>
          <p:nvPicPr>
            <p:cNvPr id="24" name="Picture 3"/>
            <p:cNvPicPr>
              <a:picLocks noChangeAspect="1" noChangeArrowheads="1"/>
            </p:cNvPicPr>
            <p:nvPr/>
          </p:nvPicPr>
          <p:blipFill>
            <a:blip r:embed="rId3"/>
            <a:srcRect/>
            <a:stretch>
              <a:fillRect/>
            </a:stretch>
          </p:blipFill>
          <p:spPr bwMode="auto">
            <a:xfrm>
              <a:off x="913906" y="2776331"/>
              <a:ext cx="912326" cy="1103202"/>
            </a:xfrm>
            <a:prstGeom prst="rect">
              <a:avLst/>
            </a:prstGeom>
            <a:noFill/>
            <a:ln w="9525">
              <a:noFill/>
              <a:miter lim="800000"/>
              <a:headEnd/>
              <a:tailEnd/>
            </a:ln>
          </p:spPr>
        </p:pic>
        <p:sp>
          <p:nvSpPr>
            <p:cNvPr id="13" name="Content Placeholder 2"/>
            <p:cNvSpPr txBox="1">
              <a:spLocks/>
            </p:cNvSpPr>
            <p:nvPr/>
          </p:nvSpPr>
          <p:spPr>
            <a:xfrm>
              <a:off x="4498357" y="2705058"/>
              <a:ext cx="6936455" cy="1251981"/>
            </a:xfrm>
            <a:prstGeom prst="rect">
              <a:avLst/>
            </a:prstGeom>
            <a:solidFill>
              <a:schemeClr val="accent1">
                <a:lumMod val="75000"/>
              </a:schemeClr>
            </a:solidFill>
          </p:spPr>
          <p:txBody>
            <a:bodyPr vert="horz" lIns="91440" tIns="45720" rIns="91440" bIns="45720" anchor="t"/>
            <a:lstStyle>
              <a:lvl1pPr marL="342900" indent="-342900" algn="l" defTabSz="457200" rtl="0" eaLnBrk="1" latinLnBrk="0" hangingPunct="1">
                <a:spcBef>
                  <a:spcPct val="20000"/>
                </a:spcBef>
                <a:buFont typeface="Arial"/>
                <a:buChar char="•"/>
                <a:defRPr sz="2000" kern="1200">
                  <a:solidFill>
                    <a:srgbClr val="002D72"/>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a:solidFill>
                    <a:schemeClr val="bg1"/>
                  </a:solidFill>
                  <a:latin typeface="Arial"/>
                  <a:cs typeface="Arial"/>
                </a:rPr>
                <a:t>August 2020: NHS 24 receive mental health calls from PS </a:t>
              </a:r>
            </a:p>
            <a:p>
              <a:pPr marL="0" indent="0">
                <a:buNone/>
              </a:pPr>
              <a:r>
                <a:rPr lang="en-GB" sz="1800">
                  <a:solidFill>
                    <a:schemeClr val="bg1"/>
                  </a:solidFill>
                  <a:latin typeface="Arial"/>
                  <a:cs typeface="Arial"/>
                </a:rPr>
                <a:t>March 2022: Mental Health Nurse Practitioners work alongside PS</a:t>
              </a:r>
            </a:p>
            <a:p>
              <a:pPr marL="0" indent="0">
                <a:buNone/>
              </a:pPr>
              <a:r>
                <a:rPr lang="en-GB" sz="1800">
                  <a:solidFill>
                    <a:schemeClr val="bg1"/>
                  </a:solidFill>
                  <a:latin typeface="Arial"/>
                  <a:cs typeface="Arial"/>
                </a:rPr>
                <a:t>March 2023: Mental Health Nurse Practitioners support PS training</a:t>
              </a:r>
              <a:endParaRPr lang="en-GB" sz="1800">
                <a:solidFill>
                  <a:schemeClr val="bg1"/>
                </a:solidFill>
                <a:latin typeface="Arial" panose="020B0604020202020204" pitchFamily="34" charset="0"/>
                <a:cs typeface="Arial" panose="020B0604020202020204" pitchFamily="34" charset="0"/>
              </a:endParaRPr>
            </a:p>
            <a:p>
              <a:pPr marL="0" indent="0">
                <a:buNone/>
              </a:pPr>
              <a:endParaRPr lang="en-GB" sz="1800">
                <a:latin typeface="Arial" panose="020B0604020202020204" pitchFamily="34" charset="0"/>
                <a:cs typeface="Arial" panose="020B0604020202020204" pitchFamily="34" charset="0"/>
              </a:endParaRPr>
            </a:p>
            <a:p>
              <a:pPr>
                <a:buFont typeface="Arial"/>
                <a:buChar char="•"/>
              </a:pPr>
              <a:endParaRPr lang="en-GB" sz="1800">
                <a:latin typeface="Arial" panose="020B0604020202020204" pitchFamily="34" charset="0"/>
                <a:cs typeface="Arial" panose="020B0604020202020204" pitchFamily="34" charset="0"/>
              </a:endParaRPr>
            </a:p>
            <a:p>
              <a:pPr marL="0" indent="0">
                <a:buNone/>
              </a:pPr>
              <a:endParaRPr lang="en-GB" sz="2000">
                <a:latin typeface="Arial" panose="020B0604020202020204" pitchFamily="34" charset="0"/>
                <a:cs typeface="Arial" panose="020B0604020202020204" pitchFamily="34" charset="0"/>
              </a:endParaRPr>
            </a:p>
          </p:txBody>
        </p:sp>
        <p:sp>
          <p:nvSpPr>
            <p:cNvPr id="2" name="Rectangle 1"/>
            <p:cNvSpPr/>
            <p:nvPr/>
          </p:nvSpPr>
          <p:spPr>
            <a:xfrm>
              <a:off x="4498358" y="1834254"/>
              <a:ext cx="6936455" cy="646331"/>
            </a:xfrm>
            <a:prstGeom prst="rect">
              <a:avLst/>
            </a:prstGeom>
            <a:solidFill>
              <a:srgbClr val="FFCCFF"/>
            </a:solidFill>
          </p:spPr>
          <p:txBody>
            <a:bodyPr wrap="square">
              <a:spAutoFit/>
            </a:bodyPr>
            <a:lstStyle/>
            <a:p>
              <a:pPr lvl="0"/>
              <a:r>
                <a:rPr lang="en-GB" sz="1800">
                  <a:solidFill>
                    <a:srgbClr val="002D72"/>
                  </a:solidFill>
                  <a:latin typeface="Arial" panose="020B0604020202020204" pitchFamily="34" charset="0"/>
                  <a:cs typeface="Arial" panose="020B0604020202020204" pitchFamily="34" charset="0"/>
                </a:rPr>
                <a:t>May 2020: Referrals Distress Brief Intervention (DBI), a pathway for those in distress not requiring a clinical response</a:t>
              </a:r>
            </a:p>
          </p:txBody>
        </p:sp>
        <p:pic>
          <p:nvPicPr>
            <p:cNvPr id="7" name="Picture 6" descr="Blue text on a black background&#10;&#10;Description automatically generated">
              <a:extLst>
                <a:ext uri="{FF2B5EF4-FFF2-40B4-BE49-F238E27FC236}">
                  <a16:creationId xmlns:a16="http://schemas.microsoft.com/office/drawing/2014/main" id="{D8CA2CB5-ABFA-41FC-E931-3248425C22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3906" y="1677857"/>
              <a:ext cx="912326" cy="912326"/>
            </a:xfrm>
            <a:prstGeom prst="rect">
              <a:avLst/>
            </a:prstGeom>
          </p:spPr>
        </p:pic>
        <p:sp>
          <p:nvSpPr>
            <p:cNvPr id="8" name="TextBox 7">
              <a:extLst>
                <a:ext uri="{FF2B5EF4-FFF2-40B4-BE49-F238E27FC236}">
                  <a16:creationId xmlns:a16="http://schemas.microsoft.com/office/drawing/2014/main" id="{196FAF8C-2618-3FB1-AF48-F1565A50F051}"/>
                </a:ext>
              </a:extLst>
            </p:cNvPr>
            <p:cNvSpPr txBox="1"/>
            <p:nvPr/>
          </p:nvSpPr>
          <p:spPr>
            <a:xfrm>
              <a:off x="4498358" y="4094200"/>
              <a:ext cx="6936454" cy="1200329"/>
            </a:xfrm>
            <a:prstGeom prst="rect">
              <a:avLst/>
            </a:prstGeom>
            <a:solidFill>
              <a:srgbClr val="00B050"/>
            </a:solidFill>
          </p:spPr>
          <p:txBody>
            <a:bodyPr wrap="square" rtlCol="0">
              <a:spAutoFit/>
            </a:bodyPr>
            <a:lstStyle/>
            <a:p>
              <a:r>
                <a:rPr lang="en-GB" sz="1800">
                  <a:solidFill>
                    <a:schemeClr val="bg1"/>
                  </a:solidFill>
                  <a:effectLst/>
                  <a:latin typeface="Arial"/>
                  <a:cs typeface="Arial"/>
                </a:rPr>
                <a:t>November 2020: NHS 24 take calls from Scottish Ambulance Service crew on </a:t>
              </a:r>
              <a:r>
                <a:rPr lang="en-GB" sz="1800">
                  <a:solidFill>
                    <a:schemeClr val="bg1"/>
                  </a:solidFill>
                  <a:latin typeface="Arial"/>
                  <a:cs typeface="Arial"/>
                </a:rPr>
                <a:t>ground </a:t>
              </a:r>
              <a:endParaRPr lang="en-GB" sz="1800">
                <a:solidFill>
                  <a:schemeClr val="bg1"/>
                </a:solidFill>
                <a:latin typeface="Arial" panose="020B0604020202020204" pitchFamily="34" charset="0"/>
                <a:cs typeface="Arial" panose="020B0604020202020204" pitchFamily="34" charset="0"/>
              </a:endParaRPr>
            </a:p>
            <a:p>
              <a:r>
                <a:rPr lang="en-GB" sz="1800">
                  <a:solidFill>
                    <a:schemeClr val="bg1"/>
                  </a:solidFill>
                  <a:latin typeface="Arial"/>
                  <a:cs typeface="Arial"/>
                </a:rPr>
                <a:t>December 2023: Warm </a:t>
              </a:r>
              <a:r>
                <a:rPr lang="en-GB">
                  <a:solidFill>
                    <a:schemeClr val="bg1"/>
                  </a:solidFill>
                  <a:latin typeface="Arial"/>
                  <a:cs typeface="Arial"/>
                </a:rPr>
                <a:t>T</a:t>
              </a:r>
              <a:r>
                <a:rPr lang="en-GB" sz="1800">
                  <a:solidFill>
                    <a:schemeClr val="bg1"/>
                  </a:solidFill>
                  <a:effectLst/>
                  <a:latin typeface="Arial"/>
                  <a:cs typeface="Arial"/>
                </a:rPr>
                <a:t>ransfer from SAS </a:t>
              </a:r>
              <a:r>
                <a:rPr lang="en-GB">
                  <a:solidFill>
                    <a:schemeClr val="bg1"/>
                  </a:solidFill>
                  <a:effectLst/>
                  <a:latin typeface="Arial"/>
                  <a:cs typeface="Arial"/>
                </a:rPr>
                <a:t>I</a:t>
              </a:r>
              <a:r>
                <a:rPr lang="en-GB" sz="1800">
                  <a:solidFill>
                    <a:schemeClr val="bg1"/>
                  </a:solidFill>
                  <a:latin typeface="Arial"/>
                  <a:cs typeface="Arial"/>
                </a:rPr>
                <a:t>ntegrated </a:t>
              </a:r>
              <a:r>
                <a:rPr lang="en-GB">
                  <a:solidFill>
                    <a:schemeClr val="bg1"/>
                  </a:solidFill>
                  <a:latin typeface="Arial"/>
                  <a:cs typeface="Arial"/>
                </a:rPr>
                <a:t>C</a:t>
              </a:r>
              <a:r>
                <a:rPr lang="en-GB" sz="1800">
                  <a:solidFill>
                    <a:schemeClr val="bg1"/>
                  </a:solidFill>
                  <a:latin typeface="Arial"/>
                  <a:cs typeface="Arial"/>
                </a:rPr>
                <a:t>linical </a:t>
              </a:r>
              <a:r>
                <a:rPr lang="en-GB">
                  <a:solidFill>
                    <a:schemeClr val="bg1"/>
                  </a:solidFill>
                  <a:latin typeface="Arial"/>
                  <a:cs typeface="Arial"/>
                </a:rPr>
                <a:t>H</a:t>
              </a:r>
              <a:r>
                <a:rPr lang="en-GB" sz="1800">
                  <a:solidFill>
                    <a:schemeClr val="bg1"/>
                  </a:solidFill>
                  <a:latin typeface="Arial"/>
                  <a:cs typeface="Arial"/>
                </a:rPr>
                <a:t>ub </a:t>
              </a:r>
              <a:r>
                <a:rPr lang="en-GB">
                  <a:solidFill>
                    <a:schemeClr val="bg1"/>
                  </a:solidFill>
                  <a:latin typeface="Arial"/>
                  <a:cs typeface="Arial"/>
                </a:rPr>
                <a:t>launched</a:t>
              </a:r>
              <a:r>
                <a:rPr lang="en-GB" sz="1800">
                  <a:solidFill>
                    <a:schemeClr val="bg1"/>
                  </a:solidFill>
                  <a:latin typeface="Arial"/>
                  <a:cs typeface="Arial"/>
                </a:rPr>
                <a:t>.</a:t>
              </a:r>
              <a:endParaRPr lang="en-GB" sz="1800">
                <a:solidFill>
                  <a:schemeClr val="bg1"/>
                </a:solidFill>
                <a:effectLst/>
                <a:latin typeface="Arial" panose="020B0604020202020204" pitchFamily="34" charset="0"/>
                <a:cs typeface="Arial" panose="020B0604020202020204" pitchFamily="34" charset="0"/>
              </a:endParaRPr>
            </a:p>
          </p:txBody>
        </p:sp>
        <p:pic>
          <p:nvPicPr>
            <p:cNvPr id="14" name="Picture 13" descr="A logo of a police service&#10;&#10;Description automatically generated">
              <a:extLst>
                <a:ext uri="{FF2B5EF4-FFF2-40B4-BE49-F238E27FC236}">
                  <a16:creationId xmlns:a16="http://schemas.microsoft.com/office/drawing/2014/main" id="{6EF8C46B-2686-CB70-56FD-7E217D1605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224" y="3972464"/>
              <a:ext cx="1151567" cy="1207679"/>
            </a:xfrm>
            <a:prstGeom prst="rect">
              <a:avLst/>
            </a:prstGeom>
          </p:spPr>
        </p:pic>
        <p:pic>
          <p:nvPicPr>
            <p:cNvPr id="17" name="Picture 16" descr="A close-up of a logo&#10;&#10;Description automatically generated">
              <a:extLst>
                <a:ext uri="{FF2B5EF4-FFF2-40B4-BE49-F238E27FC236}">
                  <a16:creationId xmlns:a16="http://schemas.microsoft.com/office/drawing/2014/main" id="{A3637A13-8CBE-FAB6-7554-FCB43A3ECFEA}"/>
                </a:ext>
              </a:extLst>
            </p:cNvPr>
            <p:cNvPicPr>
              <a:picLocks noChangeAspect="1"/>
            </p:cNvPicPr>
            <p:nvPr/>
          </p:nvPicPr>
          <p:blipFill rotWithShape="1">
            <a:blip r:embed="rId6">
              <a:extLst>
                <a:ext uri="{28A0092B-C50C-407E-A947-70E740481C1C}">
                  <a14:useLocalDpi xmlns:a14="http://schemas.microsoft.com/office/drawing/2010/main" val="0"/>
                </a:ext>
              </a:extLst>
            </a:blip>
            <a:srcRect r="69922"/>
            <a:stretch/>
          </p:blipFill>
          <p:spPr>
            <a:xfrm>
              <a:off x="2793585" y="1527786"/>
              <a:ext cx="1363878" cy="1163609"/>
            </a:xfrm>
            <a:prstGeom prst="rect">
              <a:avLst/>
            </a:prstGeom>
          </p:spPr>
        </p:pic>
        <p:pic>
          <p:nvPicPr>
            <p:cNvPr id="18" name="Picture 17" descr="Blue text on a black background&#10;&#10;Description automatically generated">
              <a:extLst>
                <a:ext uri="{FF2B5EF4-FFF2-40B4-BE49-F238E27FC236}">
                  <a16:creationId xmlns:a16="http://schemas.microsoft.com/office/drawing/2014/main" id="{A16C7F04-E978-BE75-05C3-805B982237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9361" y="4094200"/>
              <a:ext cx="912326" cy="912326"/>
            </a:xfrm>
            <a:prstGeom prst="rect">
              <a:avLst/>
            </a:prstGeom>
          </p:spPr>
        </p:pic>
        <p:pic>
          <p:nvPicPr>
            <p:cNvPr id="19" name="Picture 18" descr="Blue text on a black background&#10;&#10;Description automatically generated">
              <a:extLst>
                <a:ext uri="{FF2B5EF4-FFF2-40B4-BE49-F238E27FC236}">
                  <a16:creationId xmlns:a16="http://schemas.microsoft.com/office/drawing/2014/main" id="{5D3D7704-CA50-748D-9CA0-5D7EBDFD03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19361" y="2854416"/>
              <a:ext cx="912326" cy="912326"/>
            </a:xfrm>
            <a:prstGeom prst="rect">
              <a:avLst/>
            </a:prstGeom>
          </p:spPr>
        </p:pic>
        <p:sp>
          <p:nvSpPr>
            <p:cNvPr id="20" name="Arrow: Right 19">
              <a:extLst>
                <a:ext uri="{FF2B5EF4-FFF2-40B4-BE49-F238E27FC236}">
                  <a16:creationId xmlns:a16="http://schemas.microsoft.com/office/drawing/2014/main" id="{8431FC13-66E1-7BC7-D324-817BF7ADEB1F}"/>
                </a:ext>
              </a:extLst>
            </p:cNvPr>
            <p:cNvSpPr/>
            <p:nvPr/>
          </p:nvSpPr>
          <p:spPr>
            <a:xfrm>
              <a:off x="2048028" y="1926605"/>
              <a:ext cx="684018" cy="461627"/>
            </a:xfrm>
            <a:prstGeom prst="rightArrow">
              <a:avLst/>
            </a:prstGeom>
            <a:solidFill>
              <a:srgbClr val="FFCCFF"/>
            </a:solidFill>
            <a:ln>
              <a:solidFill>
                <a:srgbClr val="FA2D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9EED4F6A-6053-7BF5-F956-6FFEEDE8B96B}"/>
                </a:ext>
              </a:extLst>
            </p:cNvPr>
            <p:cNvSpPr/>
            <p:nvPr/>
          </p:nvSpPr>
          <p:spPr>
            <a:xfrm>
              <a:off x="2052008" y="4345489"/>
              <a:ext cx="684018" cy="461627"/>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Right 21">
              <a:extLst>
                <a:ext uri="{FF2B5EF4-FFF2-40B4-BE49-F238E27FC236}">
                  <a16:creationId xmlns:a16="http://schemas.microsoft.com/office/drawing/2014/main" id="{764742CE-A19F-6740-72B3-C13EE39ED7C2}"/>
                </a:ext>
              </a:extLst>
            </p:cNvPr>
            <p:cNvSpPr/>
            <p:nvPr/>
          </p:nvSpPr>
          <p:spPr>
            <a:xfrm>
              <a:off x="2048028" y="3097118"/>
              <a:ext cx="684018" cy="461627"/>
            </a:xfrm>
            <a:prstGeom prst="right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26" name="Picture 2" descr="Blue text on a black background&#10;&#10;Description automatically generated">
            <a:extLst>
              <a:ext uri="{FF2B5EF4-FFF2-40B4-BE49-F238E27FC236}">
                <a16:creationId xmlns:a16="http://schemas.microsoft.com/office/drawing/2014/main" id="{D7167760-0B2D-2864-2789-71F2987094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0918" y="5569666"/>
            <a:ext cx="1067653" cy="1067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12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2351502" y="5171676"/>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2171091" y="5024989"/>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2250552" y="4803942"/>
            <a:ext cx="17146828"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129049" y="259998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478846" y="368182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1880223" y="259231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2488118" y="367415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3889495" y="2592316"/>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4497390" y="3674154"/>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9888756" y="1753386"/>
            <a:ext cx="2042898" cy="1917600"/>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a:solidFill>
                  <a:schemeClr val="tx1"/>
                </a:solidFill>
              </a:rPr>
              <a:t>Police Scotland </a:t>
            </a:r>
            <a:r>
              <a:rPr lang="en-GB" b="1">
                <a:solidFill>
                  <a:schemeClr val="tx1"/>
                </a:solidFill>
              </a:rPr>
              <a:t>Phase  2 </a:t>
            </a:r>
            <a:r>
              <a:rPr lang="en-GB">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10910205" y="3670986"/>
            <a:ext cx="0" cy="1146164"/>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3413832" y="2573859"/>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a:endCxn id="49" idx="4"/>
          </p:cNvCxnSpPr>
          <p:nvPr/>
        </p:nvCxnSpPr>
        <p:spPr>
          <a:xfrm flipV="1">
            <a:off x="14021727" y="3655697"/>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1952731" y="2630283"/>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1344837" y="3712121"/>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1871912" y="4911663"/>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195719" y="4911663"/>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1951022" y="4911663"/>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3821603" y="4911663"/>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5651794" y="4923983"/>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10251775" y="4904855"/>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3199845" y="4904779"/>
            <a:ext cx="1696824"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CEC5A4-A724-63AB-876C-5F2E1BFAB504}"/>
              </a:ext>
            </a:extLst>
          </p:cNvPr>
          <p:cNvGrpSpPr/>
          <p:nvPr/>
        </p:nvGrpSpPr>
        <p:grpSpPr>
          <a:xfrm>
            <a:off x="7694052" y="3681825"/>
            <a:ext cx="800063" cy="1135327"/>
            <a:chOff x="11138244" y="3765090"/>
            <a:chExt cx="836630" cy="1154983"/>
          </a:xfrm>
        </p:grpSpPr>
        <p:cxnSp>
          <p:nvCxnSpPr>
            <p:cNvPr id="19" name="Straight Connector 18">
              <a:extLst>
                <a:ext uri="{FF2B5EF4-FFF2-40B4-BE49-F238E27FC236}">
                  <a16:creationId xmlns:a16="http://schemas.microsoft.com/office/drawing/2014/main" id="{2CFD9465-DE9B-7CC7-5C28-7A025E0D7952}"/>
                </a:ext>
              </a:extLst>
            </p:cNvPr>
            <p:cNvCxnSpPr>
              <a:cxnSpLocks/>
            </p:cNvCxnSpPr>
            <p:nvPr/>
          </p:nvCxnSpPr>
          <p:spPr>
            <a:xfrm flipV="1">
              <a:off x="11553415" y="4490476"/>
              <a:ext cx="137" cy="429597"/>
            </a:xfrm>
            <a:prstGeom prst="line">
              <a:avLst/>
            </a:prstGeom>
          </p:spPr>
          <p:style>
            <a:lnRef idx="2">
              <a:schemeClr val="accent3"/>
            </a:lnRef>
            <a:fillRef idx="0">
              <a:schemeClr val="accent3"/>
            </a:fillRef>
            <a:effectRef idx="1">
              <a:schemeClr val="accent3"/>
            </a:effectRef>
            <a:fontRef idx="minor">
              <a:schemeClr val="tx1"/>
            </a:fontRef>
          </p:style>
        </p:cxnSp>
        <p:sp>
          <p:nvSpPr>
            <p:cNvPr id="20" name="Oval 19">
              <a:extLst>
                <a:ext uri="{FF2B5EF4-FFF2-40B4-BE49-F238E27FC236}">
                  <a16:creationId xmlns:a16="http://schemas.microsoft.com/office/drawing/2014/main" id="{5DEDB416-A83A-E2D3-B2E0-F0250D69FB3E}"/>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 name="Oval 1">
            <a:extLst>
              <a:ext uri="{FF2B5EF4-FFF2-40B4-BE49-F238E27FC236}">
                <a16:creationId xmlns:a16="http://schemas.microsoft.com/office/drawing/2014/main" id="{D5DCFE7A-024F-3176-ED23-A9EF598C33FB}"/>
              </a:ext>
            </a:extLst>
          </p:cNvPr>
          <p:cNvSpPr/>
          <p:nvPr/>
        </p:nvSpPr>
        <p:spPr>
          <a:xfrm>
            <a:off x="5858844" y="2580743"/>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3" name="Straight Connector 2">
            <a:extLst>
              <a:ext uri="{FF2B5EF4-FFF2-40B4-BE49-F238E27FC236}">
                <a16:creationId xmlns:a16="http://schemas.microsoft.com/office/drawing/2014/main" id="{0764C9A2-6C08-F0F9-F563-A95BA0D22EEE}"/>
              </a:ext>
            </a:extLst>
          </p:cNvPr>
          <p:cNvCxnSpPr>
            <a:cxnSpLocks/>
            <a:endCxn id="2" idx="4"/>
          </p:cNvCxnSpPr>
          <p:nvPr/>
        </p:nvCxnSpPr>
        <p:spPr>
          <a:xfrm flipH="1" flipV="1">
            <a:off x="6466739" y="3662581"/>
            <a:ext cx="18105" cy="11306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5AA467CE-523D-E29A-444B-2D1EAF40DC6D}"/>
              </a:ext>
            </a:extLst>
          </p:cNvPr>
          <p:cNvGrpSpPr/>
          <p:nvPr/>
        </p:nvGrpSpPr>
        <p:grpSpPr>
          <a:xfrm>
            <a:off x="9007751" y="3662582"/>
            <a:ext cx="842800" cy="1141360"/>
            <a:chOff x="11232916" y="3879165"/>
            <a:chExt cx="741958" cy="1015659"/>
          </a:xfrm>
        </p:grpSpPr>
        <p:cxnSp>
          <p:nvCxnSpPr>
            <p:cNvPr id="17" name="Straight Connector 16">
              <a:extLst>
                <a:ext uri="{FF2B5EF4-FFF2-40B4-BE49-F238E27FC236}">
                  <a16:creationId xmlns:a16="http://schemas.microsoft.com/office/drawing/2014/main" id="{76265EF5-D991-26B5-A9B1-621538CA6947}"/>
                </a:ext>
              </a:extLst>
            </p:cNvPr>
            <p:cNvCxnSpPr>
              <a:cxnSpLocks/>
              <a:endCxn id="21" idx="4"/>
            </p:cNvCxnSpPr>
            <p:nvPr/>
          </p:nvCxnSpPr>
          <p:spPr>
            <a:xfrm flipV="1">
              <a:off x="11603895" y="4490370"/>
              <a:ext cx="0" cy="404454"/>
            </a:xfrm>
            <a:prstGeom prst="line">
              <a:avLst/>
            </a:prstGeom>
          </p:spPr>
          <p:style>
            <a:lnRef idx="2">
              <a:schemeClr val="accent3"/>
            </a:lnRef>
            <a:fillRef idx="0">
              <a:schemeClr val="accent3"/>
            </a:fillRef>
            <a:effectRef idx="1">
              <a:schemeClr val="accent3"/>
            </a:effectRef>
            <a:fontRef idx="minor">
              <a:schemeClr val="tx1"/>
            </a:fontRef>
          </p:style>
        </p:cxnSp>
        <p:sp>
          <p:nvSpPr>
            <p:cNvPr id="21" name="Oval 20">
              <a:extLst>
                <a:ext uri="{FF2B5EF4-FFF2-40B4-BE49-F238E27FC236}">
                  <a16:creationId xmlns:a16="http://schemas.microsoft.com/office/drawing/2014/main" id="{4B96CCAB-DF60-71A4-041F-E84B66935B0A}"/>
                </a:ext>
              </a:extLst>
            </p:cNvPr>
            <p:cNvSpPr/>
            <p:nvPr/>
          </p:nvSpPr>
          <p:spPr>
            <a:xfrm>
              <a:off x="11232916" y="3879165"/>
              <a:ext cx="741958" cy="6112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3" name="TextBox 22">
            <a:extLst>
              <a:ext uri="{FF2B5EF4-FFF2-40B4-BE49-F238E27FC236}">
                <a16:creationId xmlns:a16="http://schemas.microsoft.com/office/drawing/2014/main" id="{3A470479-8C66-70BE-CFF8-BCE6A7646698}"/>
              </a:ext>
            </a:extLst>
          </p:cNvPr>
          <p:cNvSpPr txBox="1"/>
          <p:nvPr/>
        </p:nvSpPr>
        <p:spPr>
          <a:xfrm>
            <a:off x="11833849" y="4966334"/>
            <a:ext cx="1360358" cy="307777"/>
          </a:xfrm>
          <a:prstGeom prst="rect">
            <a:avLst/>
          </a:prstGeom>
          <a:noFill/>
        </p:spPr>
        <p:txBody>
          <a:bodyPr wrap="square" rtlCol="0">
            <a:spAutoFit/>
          </a:bodyPr>
          <a:lstStyle/>
          <a:p>
            <a:r>
              <a:rPr lang="en-GB" sz="1400"/>
              <a:t>March 2023</a:t>
            </a:r>
          </a:p>
        </p:txBody>
      </p:sp>
      <p:grpSp>
        <p:nvGrpSpPr>
          <p:cNvPr id="24" name="Group 23">
            <a:extLst>
              <a:ext uri="{FF2B5EF4-FFF2-40B4-BE49-F238E27FC236}">
                <a16:creationId xmlns:a16="http://schemas.microsoft.com/office/drawing/2014/main" id="{3532182C-DC0A-5283-69BF-232494A282F8}"/>
              </a:ext>
            </a:extLst>
          </p:cNvPr>
          <p:cNvGrpSpPr/>
          <p:nvPr/>
        </p:nvGrpSpPr>
        <p:grpSpPr>
          <a:xfrm>
            <a:off x="11902300" y="3662581"/>
            <a:ext cx="842800" cy="1141360"/>
            <a:chOff x="11232916" y="3879165"/>
            <a:chExt cx="741958" cy="1015659"/>
          </a:xfrm>
        </p:grpSpPr>
        <p:cxnSp>
          <p:nvCxnSpPr>
            <p:cNvPr id="25" name="Straight Connector 24">
              <a:extLst>
                <a:ext uri="{FF2B5EF4-FFF2-40B4-BE49-F238E27FC236}">
                  <a16:creationId xmlns:a16="http://schemas.microsoft.com/office/drawing/2014/main" id="{097D3B71-2D0A-7EFD-B9EB-3B44C3531ECB}"/>
                </a:ext>
              </a:extLst>
            </p:cNvPr>
            <p:cNvCxnSpPr>
              <a:cxnSpLocks/>
              <a:endCxn id="26" idx="4"/>
            </p:cNvCxnSpPr>
            <p:nvPr/>
          </p:nvCxnSpPr>
          <p:spPr>
            <a:xfrm flipV="1">
              <a:off x="11603895" y="4490370"/>
              <a:ext cx="0" cy="404454"/>
            </a:xfrm>
            <a:prstGeom prst="line">
              <a:avLst/>
            </a:prstGeom>
          </p:spPr>
          <p:style>
            <a:lnRef idx="2">
              <a:schemeClr val="accent3"/>
            </a:lnRef>
            <a:fillRef idx="0">
              <a:schemeClr val="accent3"/>
            </a:fillRef>
            <a:effectRef idx="1">
              <a:schemeClr val="accent3"/>
            </a:effectRef>
            <a:fontRef idx="minor">
              <a:schemeClr val="tx1"/>
            </a:fontRef>
          </p:style>
        </p:cxnSp>
        <p:sp>
          <p:nvSpPr>
            <p:cNvPr id="26" name="Oval 25">
              <a:extLst>
                <a:ext uri="{FF2B5EF4-FFF2-40B4-BE49-F238E27FC236}">
                  <a16:creationId xmlns:a16="http://schemas.microsoft.com/office/drawing/2014/main" id="{360D9B5C-7352-206A-1924-8B65E18D73F6}"/>
                </a:ext>
              </a:extLst>
            </p:cNvPr>
            <p:cNvSpPr/>
            <p:nvPr/>
          </p:nvSpPr>
          <p:spPr>
            <a:xfrm>
              <a:off x="11232916" y="3879165"/>
              <a:ext cx="741958" cy="6112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2 </a:t>
              </a:r>
              <a:r>
                <a:rPr lang="en-GB" sz="700">
                  <a:solidFill>
                    <a:schemeClr val="tx1"/>
                  </a:solidFill>
                </a:rPr>
                <a:t>Evaluation</a:t>
              </a:r>
            </a:p>
          </p:txBody>
        </p:sp>
      </p:grpSp>
      <p:sp>
        <p:nvSpPr>
          <p:cNvPr id="30" name="TextBox 29">
            <a:extLst>
              <a:ext uri="{FF2B5EF4-FFF2-40B4-BE49-F238E27FC236}">
                <a16:creationId xmlns:a16="http://schemas.microsoft.com/office/drawing/2014/main" id="{1A71F9FD-CF24-0536-722F-CBA5CDE23F34}"/>
              </a:ext>
            </a:extLst>
          </p:cNvPr>
          <p:cNvSpPr txBox="1"/>
          <p:nvPr/>
        </p:nvSpPr>
        <p:spPr>
          <a:xfrm>
            <a:off x="7591694" y="4981453"/>
            <a:ext cx="957185" cy="276999"/>
          </a:xfrm>
          <a:prstGeom prst="rect">
            <a:avLst/>
          </a:prstGeom>
          <a:noFill/>
        </p:spPr>
        <p:txBody>
          <a:bodyPr wrap="square" rtlCol="0">
            <a:spAutoFit/>
          </a:bodyPr>
          <a:lstStyle/>
          <a:p>
            <a:r>
              <a:rPr lang="en-GB" sz="1200"/>
              <a:t>March 2021</a:t>
            </a:r>
          </a:p>
        </p:txBody>
      </p:sp>
      <p:sp>
        <p:nvSpPr>
          <p:cNvPr id="31" name="TextBox 30">
            <a:extLst>
              <a:ext uri="{FF2B5EF4-FFF2-40B4-BE49-F238E27FC236}">
                <a16:creationId xmlns:a16="http://schemas.microsoft.com/office/drawing/2014/main" id="{94A35647-B76F-E8EA-4BDA-BF64ECCFFB22}"/>
              </a:ext>
            </a:extLst>
          </p:cNvPr>
          <p:cNvSpPr txBox="1"/>
          <p:nvPr/>
        </p:nvSpPr>
        <p:spPr>
          <a:xfrm>
            <a:off x="9041084" y="4981452"/>
            <a:ext cx="957185" cy="276999"/>
          </a:xfrm>
          <a:prstGeom prst="rect">
            <a:avLst/>
          </a:prstGeom>
          <a:noFill/>
        </p:spPr>
        <p:txBody>
          <a:bodyPr wrap="square" rtlCol="0">
            <a:spAutoFit/>
          </a:bodyPr>
          <a:lstStyle/>
          <a:p>
            <a:r>
              <a:rPr lang="en-GB" sz="1200"/>
              <a:t>April 2021</a:t>
            </a:r>
          </a:p>
        </p:txBody>
      </p:sp>
    </p:spTree>
    <p:extLst>
      <p:ext uri="{BB962C8B-B14F-4D97-AF65-F5344CB8AC3E}">
        <p14:creationId xmlns:p14="http://schemas.microsoft.com/office/powerpoint/2010/main" val="2783657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627367" y="5192887"/>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807778" y="5046200"/>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229422" y="4825153"/>
            <a:ext cx="18992555" cy="5847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3107918" y="2621197"/>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a:endCxn id="27" idx="4"/>
          </p:cNvCxnSpPr>
          <p:nvPr/>
        </p:nvCxnSpPr>
        <p:spPr>
          <a:xfrm flipV="1">
            <a:off x="-2500023" y="3703035"/>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1098646" y="2613527"/>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a:endCxn id="41" idx="4"/>
          </p:cNvCxnSpPr>
          <p:nvPr/>
        </p:nvCxnSpPr>
        <p:spPr>
          <a:xfrm flipV="1">
            <a:off x="-490751" y="3695365"/>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910626" y="2613527"/>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a:endCxn id="43" idx="4"/>
          </p:cNvCxnSpPr>
          <p:nvPr/>
        </p:nvCxnSpPr>
        <p:spPr>
          <a:xfrm flipV="1">
            <a:off x="1518521" y="3695365"/>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7242543" y="2621197"/>
            <a:ext cx="1215790" cy="1130689"/>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a:endCxn id="47" idx="4"/>
          </p:cNvCxnSpPr>
          <p:nvPr/>
        </p:nvCxnSpPr>
        <p:spPr>
          <a:xfrm flipV="1">
            <a:off x="7850438" y="3751886"/>
            <a:ext cx="0" cy="1059650"/>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2572047" y="2623419"/>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p:cNvCxnSpPr>
          <p:nvPr/>
        </p:nvCxnSpPr>
        <p:spPr>
          <a:xfrm flipV="1">
            <a:off x="13179942" y="3705257"/>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4931600" y="265149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a:endCxn id="54" idx="4"/>
          </p:cNvCxnSpPr>
          <p:nvPr/>
        </p:nvCxnSpPr>
        <p:spPr>
          <a:xfrm flipV="1">
            <a:off x="-4323706" y="3733332"/>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4850781" y="4932874"/>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3174588" y="4932874"/>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1027847" y="4932874"/>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842734" y="4932874"/>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2672925" y="4945194"/>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7272906" y="4926066"/>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2238666" y="4947455"/>
            <a:ext cx="1696431"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CEC5A4-A724-63AB-876C-5F2E1BFAB504}"/>
              </a:ext>
            </a:extLst>
          </p:cNvPr>
          <p:cNvGrpSpPr/>
          <p:nvPr/>
        </p:nvGrpSpPr>
        <p:grpSpPr>
          <a:xfrm>
            <a:off x="4715183" y="3703036"/>
            <a:ext cx="800063" cy="1135327"/>
            <a:chOff x="11138244" y="3765090"/>
            <a:chExt cx="836630" cy="1154983"/>
          </a:xfrm>
        </p:grpSpPr>
        <p:cxnSp>
          <p:nvCxnSpPr>
            <p:cNvPr id="19" name="Straight Connector 18">
              <a:extLst>
                <a:ext uri="{FF2B5EF4-FFF2-40B4-BE49-F238E27FC236}">
                  <a16:creationId xmlns:a16="http://schemas.microsoft.com/office/drawing/2014/main" id="{2CFD9465-DE9B-7CC7-5C28-7A025E0D7952}"/>
                </a:ext>
              </a:extLst>
            </p:cNvPr>
            <p:cNvCxnSpPr>
              <a:cxnSpLocks/>
            </p:cNvCxnSpPr>
            <p:nvPr/>
          </p:nvCxnSpPr>
          <p:spPr>
            <a:xfrm flipV="1">
              <a:off x="11553415" y="4490476"/>
              <a:ext cx="137" cy="429597"/>
            </a:xfrm>
            <a:prstGeom prst="line">
              <a:avLst/>
            </a:prstGeom>
          </p:spPr>
          <p:style>
            <a:lnRef idx="2">
              <a:schemeClr val="accent3"/>
            </a:lnRef>
            <a:fillRef idx="0">
              <a:schemeClr val="accent3"/>
            </a:fillRef>
            <a:effectRef idx="1">
              <a:schemeClr val="accent3"/>
            </a:effectRef>
            <a:fontRef idx="minor">
              <a:schemeClr val="tx1"/>
            </a:fontRef>
          </p:style>
        </p:cxnSp>
        <p:sp>
          <p:nvSpPr>
            <p:cNvPr id="20" name="Oval 19">
              <a:extLst>
                <a:ext uri="{FF2B5EF4-FFF2-40B4-BE49-F238E27FC236}">
                  <a16:creationId xmlns:a16="http://schemas.microsoft.com/office/drawing/2014/main" id="{5DEDB416-A83A-E2D3-B2E0-F0250D69FB3E}"/>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 name="Oval 1">
            <a:extLst>
              <a:ext uri="{FF2B5EF4-FFF2-40B4-BE49-F238E27FC236}">
                <a16:creationId xmlns:a16="http://schemas.microsoft.com/office/drawing/2014/main" id="{D5DCFE7A-024F-3176-ED23-A9EF598C33FB}"/>
              </a:ext>
            </a:extLst>
          </p:cNvPr>
          <p:cNvSpPr/>
          <p:nvPr/>
        </p:nvSpPr>
        <p:spPr>
          <a:xfrm>
            <a:off x="2879975" y="2601954"/>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3" name="Straight Connector 2">
            <a:extLst>
              <a:ext uri="{FF2B5EF4-FFF2-40B4-BE49-F238E27FC236}">
                <a16:creationId xmlns:a16="http://schemas.microsoft.com/office/drawing/2014/main" id="{0764C9A2-6C08-F0F9-F563-A95BA0D22EEE}"/>
              </a:ext>
            </a:extLst>
          </p:cNvPr>
          <p:cNvCxnSpPr>
            <a:cxnSpLocks/>
            <a:endCxn id="2" idx="4"/>
          </p:cNvCxnSpPr>
          <p:nvPr/>
        </p:nvCxnSpPr>
        <p:spPr>
          <a:xfrm flipH="1" flipV="1">
            <a:off x="3487870" y="3683792"/>
            <a:ext cx="18105" cy="11306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5AA467CE-523D-E29A-444B-2D1EAF40DC6D}"/>
              </a:ext>
            </a:extLst>
          </p:cNvPr>
          <p:cNvGrpSpPr/>
          <p:nvPr/>
        </p:nvGrpSpPr>
        <p:grpSpPr>
          <a:xfrm>
            <a:off x="6028882" y="3683793"/>
            <a:ext cx="842800" cy="1141360"/>
            <a:chOff x="11232916" y="3879165"/>
            <a:chExt cx="741958" cy="1015659"/>
          </a:xfrm>
        </p:grpSpPr>
        <p:cxnSp>
          <p:nvCxnSpPr>
            <p:cNvPr id="17" name="Straight Connector 16">
              <a:extLst>
                <a:ext uri="{FF2B5EF4-FFF2-40B4-BE49-F238E27FC236}">
                  <a16:creationId xmlns:a16="http://schemas.microsoft.com/office/drawing/2014/main" id="{76265EF5-D991-26B5-A9B1-621538CA6947}"/>
                </a:ext>
              </a:extLst>
            </p:cNvPr>
            <p:cNvCxnSpPr>
              <a:cxnSpLocks/>
              <a:endCxn id="21" idx="4"/>
            </p:cNvCxnSpPr>
            <p:nvPr/>
          </p:nvCxnSpPr>
          <p:spPr>
            <a:xfrm flipV="1">
              <a:off x="11603895" y="4490370"/>
              <a:ext cx="0" cy="404454"/>
            </a:xfrm>
            <a:prstGeom prst="line">
              <a:avLst/>
            </a:prstGeom>
          </p:spPr>
          <p:style>
            <a:lnRef idx="2">
              <a:schemeClr val="accent3"/>
            </a:lnRef>
            <a:fillRef idx="0">
              <a:schemeClr val="accent3"/>
            </a:fillRef>
            <a:effectRef idx="1">
              <a:schemeClr val="accent3"/>
            </a:effectRef>
            <a:fontRef idx="minor">
              <a:schemeClr val="tx1"/>
            </a:fontRef>
          </p:style>
        </p:cxnSp>
        <p:sp>
          <p:nvSpPr>
            <p:cNvPr id="21" name="Oval 20">
              <a:extLst>
                <a:ext uri="{FF2B5EF4-FFF2-40B4-BE49-F238E27FC236}">
                  <a16:creationId xmlns:a16="http://schemas.microsoft.com/office/drawing/2014/main" id="{4B96CCAB-DF60-71A4-041F-E84B66935B0A}"/>
                </a:ext>
              </a:extLst>
            </p:cNvPr>
            <p:cNvSpPr/>
            <p:nvPr/>
          </p:nvSpPr>
          <p:spPr>
            <a:xfrm>
              <a:off x="11232916" y="3879165"/>
              <a:ext cx="741958" cy="6112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3" name="TextBox 22">
            <a:extLst>
              <a:ext uri="{FF2B5EF4-FFF2-40B4-BE49-F238E27FC236}">
                <a16:creationId xmlns:a16="http://schemas.microsoft.com/office/drawing/2014/main" id="{3A470479-8C66-70BE-CFF8-BCE6A7646698}"/>
              </a:ext>
            </a:extLst>
          </p:cNvPr>
          <p:cNvSpPr txBox="1"/>
          <p:nvPr/>
        </p:nvSpPr>
        <p:spPr>
          <a:xfrm>
            <a:off x="9116564" y="4957575"/>
            <a:ext cx="976740" cy="276999"/>
          </a:xfrm>
          <a:prstGeom prst="rect">
            <a:avLst/>
          </a:prstGeom>
          <a:noFill/>
        </p:spPr>
        <p:txBody>
          <a:bodyPr wrap="square" rtlCol="0">
            <a:spAutoFit/>
          </a:bodyPr>
          <a:lstStyle/>
          <a:p>
            <a:r>
              <a:rPr lang="en-GB" sz="1200"/>
              <a:t>March 2023</a:t>
            </a:r>
          </a:p>
        </p:txBody>
      </p:sp>
      <p:grpSp>
        <p:nvGrpSpPr>
          <p:cNvPr id="24" name="Group 23">
            <a:extLst>
              <a:ext uri="{FF2B5EF4-FFF2-40B4-BE49-F238E27FC236}">
                <a16:creationId xmlns:a16="http://schemas.microsoft.com/office/drawing/2014/main" id="{3532182C-DC0A-5283-69BF-232494A282F8}"/>
              </a:ext>
            </a:extLst>
          </p:cNvPr>
          <p:cNvGrpSpPr/>
          <p:nvPr/>
        </p:nvGrpSpPr>
        <p:grpSpPr>
          <a:xfrm>
            <a:off x="9112840" y="3200735"/>
            <a:ext cx="1248621" cy="1631891"/>
            <a:chOff x="11198260" y="4224024"/>
            <a:chExt cx="861365" cy="931330"/>
          </a:xfrm>
        </p:grpSpPr>
        <p:cxnSp>
          <p:nvCxnSpPr>
            <p:cNvPr id="25" name="Straight Connector 24">
              <a:extLst>
                <a:ext uri="{FF2B5EF4-FFF2-40B4-BE49-F238E27FC236}">
                  <a16:creationId xmlns:a16="http://schemas.microsoft.com/office/drawing/2014/main" id="{097D3B71-2D0A-7EFD-B9EB-3B44C3531ECB}"/>
                </a:ext>
              </a:extLst>
            </p:cNvPr>
            <p:cNvCxnSpPr>
              <a:cxnSpLocks/>
              <a:endCxn id="26" idx="4"/>
            </p:cNvCxnSpPr>
            <p:nvPr/>
          </p:nvCxnSpPr>
          <p:spPr>
            <a:xfrm flipV="1">
              <a:off x="11598388" y="4876512"/>
              <a:ext cx="8532" cy="278842"/>
            </a:xfrm>
            <a:prstGeom prst="line">
              <a:avLst/>
            </a:prstGeom>
          </p:spPr>
          <p:style>
            <a:lnRef idx="2">
              <a:schemeClr val="accent3"/>
            </a:lnRef>
            <a:fillRef idx="0">
              <a:schemeClr val="accent3"/>
            </a:fillRef>
            <a:effectRef idx="1">
              <a:schemeClr val="accent3"/>
            </a:effectRef>
            <a:fontRef idx="minor">
              <a:schemeClr val="tx1"/>
            </a:fontRef>
          </p:style>
        </p:cxnSp>
        <p:sp>
          <p:nvSpPr>
            <p:cNvPr id="26" name="Oval 25">
              <a:extLst>
                <a:ext uri="{FF2B5EF4-FFF2-40B4-BE49-F238E27FC236}">
                  <a16:creationId xmlns:a16="http://schemas.microsoft.com/office/drawing/2014/main" id="{360D9B5C-7352-206A-1924-8B65E18D73F6}"/>
                </a:ext>
              </a:extLst>
            </p:cNvPr>
            <p:cNvSpPr/>
            <p:nvPr/>
          </p:nvSpPr>
          <p:spPr>
            <a:xfrm>
              <a:off x="11198260" y="4224024"/>
              <a:ext cx="861365" cy="652488"/>
            </a:xfrm>
            <a:prstGeom prst="ellipse">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1400" dirty="0">
                  <a:solidFill>
                    <a:schemeClr val="tx1"/>
                  </a:solidFill>
                </a:rPr>
                <a:t>N</a:t>
              </a:r>
              <a:r>
                <a:rPr lang="en-GB" sz="1200" dirty="0">
                  <a:solidFill>
                    <a:schemeClr val="tx1"/>
                  </a:solidFill>
                </a:rPr>
                <a:t>HS 24/PS</a:t>
              </a:r>
              <a:br>
                <a:rPr lang="en-GB" sz="1200" dirty="0"/>
              </a:br>
              <a:r>
                <a:rPr lang="en-GB" sz="1200" b="1" dirty="0">
                  <a:solidFill>
                    <a:schemeClr val="tx1"/>
                  </a:solidFill>
                </a:rPr>
                <a:t>Phase 2 </a:t>
              </a:r>
              <a:r>
                <a:rPr lang="en-GB" sz="1200" dirty="0">
                  <a:solidFill>
                    <a:schemeClr val="tx1"/>
                  </a:solidFill>
                </a:rPr>
                <a:t>Evaluation</a:t>
              </a:r>
              <a:endParaRPr lang="en-GB" sz="1200">
                <a:solidFill>
                  <a:schemeClr val="tx1"/>
                </a:solidFill>
                <a:cs typeface="Calibri"/>
              </a:endParaRPr>
            </a:p>
          </p:txBody>
        </p:sp>
      </p:grpSp>
      <p:sp>
        <p:nvSpPr>
          <p:cNvPr id="14" name="TextBox 13">
            <a:extLst>
              <a:ext uri="{FF2B5EF4-FFF2-40B4-BE49-F238E27FC236}">
                <a16:creationId xmlns:a16="http://schemas.microsoft.com/office/drawing/2014/main" id="{2F231E1B-302B-2E7C-DACB-7CAE30627516}"/>
              </a:ext>
            </a:extLst>
          </p:cNvPr>
          <p:cNvSpPr txBox="1"/>
          <p:nvPr/>
        </p:nvSpPr>
        <p:spPr>
          <a:xfrm>
            <a:off x="4628720" y="5001509"/>
            <a:ext cx="957185" cy="276999"/>
          </a:xfrm>
          <a:prstGeom prst="rect">
            <a:avLst/>
          </a:prstGeom>
          <a:noFill/>
        </p:spPr>
        <p:txBody>
          <a:bodyPr wrap="square" rtlCol="0">
            <a:spAutoFit/>
          </a:bodyPr>
          <a:lstStyle/>
          <a:p>
            <a:r>
              <a:rPr lang="en-GB" sz="1200"/>
              <a:t>March 2021</a:t>
            </a:r>
          </a:p>
        </p:txBody>
      </p:sp>
      <p:sp>
        <p:nvSpPr>
          <p:cNvPr id="16" name="TextBox 15">
            <a:extLst>
              <a:ext uri="{FF2B5EF4-FFF2-40B4-BE49-F238E27FC236}">
                <a16:creationId xmlns:a16="http://schemas.microsoft.com/office/drawing/2014/main" id="{B0624AF7-AA21-1F86-B6EF-4F295A498111}"/>
              </a:ext>
            </a:extLst>
          </p:cNvPr>
          <p:cNvSpPr txBox="1"/>
          <p:nvPr/>
        </p:nvSpPr>
        <p:spPr>
          <a:xfrm>
            <a:off x="6078110" y="5001508"/>
            <a:ext cx="957185" cy="276999"/>
          </a:xfrm>
          <a:prstGeom prst="rect">
            <a:avLst/>
          </a:prstGeom>
          <a:noFill/>
        </p:spPr>
        <p:txBody>
          <a:bodyPr wrap="square" rtlCol="0">
            <a:spAutoFit/>
          </a:bodyPr>
          <a:lstStyle/>
          <a:p>
            <a:r>
              <a:rPr lang="en-GB" sz="1200"/>
              <a:t>April 2021</a:t>
            </a:r>
          </a:p>
        </p:txBody>
      </p:sp>
      <p:sp>
        <p:nvSpPr>
          <p:cNvPr id="5" name="TextBox 4">
            <a:extLst>
              <a:ext uri="{FF2B5EF4-FFF2-40B4-BE49-F238E27FC236}">
                <a16:creationId xmlns:a16="http://schemas.microsoft.com/office/drawing/2014/main" id="{DCD3B5E3-887A-CF92-ADF2-3447AB855FA7}"/>
              </a:ext>
            </a:extLst>
          </p:cNvPr>
          <p:cNvSpPr txBox="1"/>
          <p:nvPr/>
        </p:nvSpPr>
        <p:spPr>
          <a:xfrm>
            <a:off x="10608367" y="4925378"/>
            <a:ext cx="1384570" cy="369332"/>
          </a:xfrm>
          <a:prstGeom prst="rect">
            <a:avLst/>
          </a:prstGeom>
          <a:noFill/>
        </p:spPr>
        <p:txBody>
          <a:bodyPr wrap="square" lIns="91440" tIns="45720" rIns="91440" bIns="45720" rtlCol="0" anchor="t">
            <a:spAutoFit/>
          </a:bodyPr>
          <a:lstStyle/>
          <a:p>
            <a:r>
              <a:rPr lang="en-GB"/>
              <a:t>March 2023</a:t>
            </a:r>
          </a:p>
        </p:txBody>
      </p:sp>
      <p:sp>
        <p:nvSpPr>
          <p:cNvPr id="8" name="Oval 7">
            <a:extLst>
              <a:ext uri="{FF2B5EF4-FFF2-40B4-BE49-F238E27FC236}">
                <a16:creationId xmlns:a16="http://schemas.microsoft.com/office/drawing/2014/main" id="{1C4E6AD5-2981-6ACF-D5D2-9D108EB53F1F}"/>
              </a:ext>
            </a:extLst>
          </p:cNvPr>
          <p:cNvSpPr/>
          <p:nvPr/>
        </p:nvSpPr>
        <p:spPr>
          <a:xfrm>
            <a:off x="10633980" y="2631929"/>
            <a:ext cx="1215790" cy="1130689"/>
          </a:xfrm>
          <a:prstGeom prst="ellipse">
            <a:avLst/>
          </a:prstGeom>
        </p:spPr>
        <p:style>
          <a:lnRef idx="1">
            <a:schemeClr val="accent3"/>
          </a:lnRef>
          <a:fillRef idx="3">
            <a:schemeClr val="accent3"/>
          </a:fillRef>
          <a:effectRef idx="2">
            <a:schemeClr val="accent3"/>
          </a:effectRef>
          <a:fontRef idx="minor">
            <a:schemeClr val="lt1"/>
          </a:fontRef>
        </p:style>
        <p:txBody>
          <a:bodyPr lIns="91440" tIns="45720" rIns="91440" bIns="45720" rtlCol="0" anchor="ctr"/>
          <a:lstStyle/>
          <a:p>
            <a:pPr algn="ctr"/>
            <a:r>
              <a:rPr lang="en-GB" sz="900">
                <a:solidFill>
                  <a:schemeClr val="tx1"/>
                </a:solidFill>
              </a:rPr>
              <a:t>Police Scotland </a:t>
            </a:r>
            <a:r>
              <a:rPr lang="en-GB" sz="900" b="1">
                <a:solidFill>
                  <a:schemeClr val="tx1"/>
                </a:solidFill>
              </a:rPr>
              <a:t>Phase  3 </a:t>
            </a:r>
            <a:br>
              <a:rPr lang="en-GB" sz="900" b="1">
                <a:solidFill>
                  <a:schemeClr val="tx1"/>
                </a:solidFill>
              </a:rPr>
            </a:br>
            <a:r>
              <a:rPr lang="en-GB" sz="900">
                <a:solidFill>
                  <a:schemeClr val="tx1"/>
                </a:solidFill>
              </a:rPr>
              <a:t>Pathway Launch</a:t>
            </a:r>
          </a:p>
        </p:txBody>
      </p:sp>
      <p:cxnSp>
        <p:nvCxnSpPr>
          <p:cNvPr id="13" name="Straight Connector 12">
            <a:extLst>
              <a:ext uri="{FF2B5EF4-FFF2-40B4-BE49-F238E27FC236}">
                <a16:creationId xmlns:a16="http://schemas.microsoft.com/office/drawing/2014/main" id="{0189F90B-D5D6-04CC-8B2F-392FC965C93B}"/>
              </a:ext>
            </a:extLst>
          </p:cNvPr>
          <p:cNvCxnSpPr>
            <a:cxnSpLocks/>
          </p:cNvCxnSpPr>
          <p:nvPr/>
        </p:nvCxnSpPr>
        <p:spPr>
          <a:xfrm flipV="1">
            <a:off x="11241875" y="3762618"/>
            <a:ext cx="0" cy="105965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062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831283" y="5171422"/>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1011693" y="5024735"/>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5261618" y="4825153"/>
            <a:ext cx="21428807" cy="5633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3311833" y="2599732"/>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p:cNvCxnSpPr>
          <p:nvPr/>
        </p:nvCxnSpPr>
        <p:spPr>
          <a:xfrm flipV="1">
            <a:off x="-2703939" y="3681570"/>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1302562" y="2592062"/>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p:cNvCxnSpPr>
          <p:nvPr/>
        </p:nvCxnSpPr>
        <p:spPr>
          <a:xfrm flipV="1">
            <a:off x="-694666" y="3673900"/>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706710" y="2592062"/>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p:cNvCxnSpPr>
          <p:nvPr/>
        </p:nvCxnSpPr>
        <p:spPr>
          <a:xfrm flipV="1">
            <a:off x="1314606" y="3673900"/>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7038627" y="2599732"/>
            <a:ext cx="1215790" cy="1130689"/>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p:cNvCxnSpPr>
          <p:nvPr/>
        </p:nvCxnSpPr>
        <p:spPr>
          <a:xfrm flipV="1">
            <a:off x="7646523" y="3730421"/>
            <a:ext cx="0" cy="1059650"/>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12539850" y="2580489"/>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p:cNvCxnSpPr>
          <p:nvPr/>
        </p:nvCxnSpPr>
        <p:spPr>
          <a:xfrm flipV="1">
            <a:off x="13147745" y="3662327"/>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5135516" y="2630029"/>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p:cNvCxnSpPr>
          <p:nvPr/>
        </p:nvCxnSpPr>
        <p:spPr>
          <a:xfrm flipV="1">
            <a:off x="-4527621" y="3711867"/>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5054697" y="4911409"/>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3378503" y="4911409"/>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1231762" y="4911409"/>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638819" y="4911409"/>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2469010" y="4923729"/>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7068991" y="4904601"/>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12206468" y="4925990"/>
            <a:ext cx="1696431"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CEC5A4-A724-63AB-876C-5F2E1BFAB504}"/>
              </a:ext>
            </a:extLst>
          </p:cNvPr>
          <p:cNvGrpSpPr/>
          <p:nvPr/>
        </p:nvGrpSpPr>
        <p:grpSpPr>
          <a:xfrm>
            <a:off x="4511268" y="3681571"/>
            <a:ext cx="800063" cy="1135327"/>
            <a:chOff x="11138244" y="3765090"/>
            <a:chExt cx="836630" cy="1154983"/>
          </a:xfrm>
        </p:grpSpPr>
        <p:cxnSp>
          <p:nvCxnSpPr>
            <p:cNvPr id="19" name="Straight Connector 18">
              <a:extLst>
                <a:ext uri="{FF2B5EF4-FFF2-40B4-BE49-F238E27FC236}">
                  <a16:creationId xmlns:a16="http://schemas.microsoft.com/office/drawing/2014/main" id="{2CFD9465-DE9B-7CC7-5C28-7A025E0D7952}"/>
                </a:ext>
              </a:extLst>
            </p:cNvPr>
            <p:cNvCxnSpPr>
              <a:cxnSpLocks/>
            </p:cNvCxnSpPr>
            <p:nvPr/>
          </p:nvCxnSpPr>
          <p:spPr>
            <a:xfrm flipV="1">
              <a:off x="11553415" y="4490476"/>
              <a:ext cx="137" cy="429597"/>
            </a:xfrm>
            <a:prstGeom prst="line">
              <a:avLst/>
            </a:prstGeom>
          </p:spPr>
          <p:style>
            <a:lnRef idx="2">
              <a:schemeClr val="accent3"/>
            </a:lnRef>
            <a:fillRef idx="0">
              <a:schemeClr val="accent3"/>
            </a:fillRef>
            <a:effectRef idx="1">
              <a:schemeClr val="accent3"/>
            </a:effectRef>
            <a:fontRef idx="minor">
              <a:schemeClr val="tx1"/>
            </a:fontRef>
          </p:style>
        </p:cxnSp>
        <p:sp>
          <p:nvSpPr>
            <p:cNvPr id="20" name="Oval 19">
              <a:extLst>
                <a:ext uri="{FF2B5EF4-FFF2-40B4-BE49-F238E27FC236}">
                  <a16:creationId xmlns:a16="http://schemas.microsoft.com/office/drawing/2014/main" id="{5DEDB416-A83A-E2D3-B2E0-F0250D69FB3E}"/>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 name="Oval 1">
            <a:extLst>
              <a:ext uri="{FF2B5EF4-FFF2-40B4-BE49-F238E27FC236}">
                <a16:creationId xmlns:a16="http://schemas.microsoft.com/office/drawing/2014/main" id="{D5DCFE7A-024F-3176-ED23-A9EF598C33FB}"/>
              </a:ext>
            </a:extLst>
          </p:cNvPr>
          <p:cNvSpPr/>
          <p:nvPr/>
        </p:nvSpPr>
        <p:spPr>
          <a:xfrm>
            <a:off x="2676060" y="2580489"/>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3" name="Straight Connector 2">
            <a:extLst>
              <a:ext uri="{FF2B5EF4-FFF2-40B4-BE49-F238E27FC236}">
                <a16:creationId xmlns:a16="http://schemas.microsoft.com/office/drawing/2014/main" id="{0764C9A2-6C08-F0F9-F563-A95BA0D22EEE}"/>
              </a:ext>
            </a:extLst>
          </p:cNvPr>
          <p:cNvCxnSpPr>
            <a:cxnSpLocks/>
          </p:cNvCxnSpPr>
          <p:nvPr/>
        </p:nvCxnSpPr>
        <p:spPr>
          <a:xfrm flipH="1" flipV="1">
            <a:off x="3283954" y="3662327"/>
            <a:ext cx="18105" cy="11306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5AA467CE-523D-E29A-444B-2D1EAF40DC6D}"/>
              </a:ext>
            </a:extLst>
          </p:cNvPr>
          <p:cNvGrpSpPr/>
          <p:nvPr/>
        </p:nvGrpSpPr>
        <p:grpSpPr>
          <a:xfrm>
            <a:off x="5824966" y="3662328"/>
            <a:ext cx="842800" cy="1141360"/>
            <a:chOff x="11232916" y="3879165"/>
            <a:chExt cx="741958" cy="1015659"/>
          </a:xfrm>
        </p:grpSpPr>
        <p:cxnSp>
          <p:nvCxnSpPr>
            <p:cNvPr id="17" name="Straight Connector 16">
              <a:extLst>
                <a:ext uri="{FF2B5EF4-FFF2-40B4-BE49-F238E27FC236}">
                  <a16:creationId xmlns:a16="http://schemas.microsoft.com/office/drawing/2014/main" id="{76265EF5-D991-26B5-A9B1-621538CA6947}"/>
                </a:ext>
              </a:extLst>
            </p:cNvPr>
            <p:cNvCxnSpPr>
              <a:cxnSpLocks/>
              <a:endCxn id="21" idx="4"/>
            </p:cNvCxnSpPr>
            <p:nvPr/>
          </p:nvCxnSpPr>
          <p:spPr>
            <a:xfrm flipV="1">
              <a:off x="11603895" y="4490370"/>
              <a:ext cx="0" cy="404454"/>
            </a:xfrm>
            <a:prstGeom prst="line">
              <a:avLst/>
            </a:prstGeom>
          </p:spPr>
          <p:style>
            <a:lnRef idx="2">
              <a:schemeClr val="accent3"/>
            </a:lnRef>
            <a:fillRef idx="0">
              <a:schemeClr val="accent3"/>
            </a:fillRef>
            <a:effectRef idx="1">
              <a:schemeClr val="accent3"/>
            </a:effectRef>
            <a:fontRef idx="minor">
              <a:schemeClr val="tx1"/>
            </a:fontRef>
          </p:style>
        </p:cxnSp>
        <p:sp>
          <p:nvSpPr>
            <p:cNvPr id="21" name="Oval 20">
              <a:extLst>
                <a:ext uri="{FF2B5EF4-FFF2-40B4-BE49-F238E27FC236}">
                  <a16:creationId xmlns:a16="http://schemas.microsoft.com/office/drawing/2014/main" id="{4B96CCAB-DF60-71A4-041F-E84B66935B0A}"/>
                </a:ext>
              </a:extLst>
            </p:cNvPr>
            <p:cNvSpPr/>
            <p:nvPr/>
          </p:nvSpPr>
          <p:spPr>
            <a:xfrm>
              <a:off x="11232916" y="3879165"/>
              <a:ext cx="741958" cy="6112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3" name="TextBox 22">
            <a:extLst>
              <a:ext uri="{FF2B5EF4-FFF2-40B4-BE49-F238E27FC236}">
                <a16:creationId xmlns:a16="http://schemas.microsoft.com/office/drawing/2014/main" id="{3A470479-8C66-70BE-CFF8-BCE6A7646698}"/>
              </a:ext>
            </a:extLst>
          </p:cNvPr>
          <p:cNvSpPr txBox="1"/>
          <p:nvPr/>
        </p:nvSpPr>
        <p:spPr>
          <a:xfrm>
            <a:off x="8826789" y="4957575"/>
            <a:ext cx="976740" cy="276999"/>
          </a:xfrm>
          <a:prstGeom prst="rect">
            <a:avLst/>
          </a:prstGeom>
          <a:noFill/>
        </p:spPr>
        <p:txBody>
          <a:bodyPr wrap="square" rtlCol="0">
            <a:spAutoFit/>
          </a:bodyPr>
          <a:lstStyle/>
          <a:p>
            <a:r>
              <a:rPr lang="en-GB" sz="1200"/>
              <a:t>March 2023</a:t>
            </a:r>
          </a:p>
        </p:txBody>
      </p:sp>
      <p:grpSp>
        <p:nvGrpSpPr>
          <p:cNvPr id="24" name="Group 23">
            <a:extLst>
              <a:ext uri="{FF2B5EF4-FFF2-40B4-BE49-F238E27FC236}">
                <a16:creationId xmlns:a16="http://schemas.microsoft.com/office/drawing/2014/main" id="{3532182C-DC0A-5283-69BF-232494A282F8}"/>
              </a:ext>
            </a:extLst>
          </p:cNvPr>
          <p:cNvGrpSpPr/>
          <p:nvPr/>
        </p:nvGrpSpPr>
        <p:grpSpPr>
          <a:xfrm>
            <a:off x="8823345" y="3646602"/>
            <a:ext cx="825713" cy="1146355"/>
            <a:chOff x="11344268" y="4289219"/>
            <a:chExt cx="475949" cy="599988"/>
          </a:xfrm>
        </p:grpSpPr>
        <p:cxnSp>
          <p:nvCxnSpPr>
            <p:cNvPr id="25" name="Straight Connector 24">
              <a:extLst>
                <a:ext uri="{FF2B5EF4-FFF2-40B4-BE49-F238E27FC236}">
                  <a16:creationId xmlns:a16="http://schemas.microsoft.com/office/drawing/2014/main" id="{097D3B71-2D0A-7EFD-B9EB-3B44C3531ECB}"/>
                </a:ext>
              </a:extLst>
            </p:cNvPr>
            <p:cNvCxnSpPr>
              <a:cxnSpLocks/>
              <a:endCxn id="26" idx="4"/>
            </p:cNvCxnSpPr>
            <p:nvPr/>
          </p:nvCxnSpPr>
          <p:spPr>
            <a:xfrm flipH="1" flipV="1">
              <a:off x="11582243" y="4675736"/>
              <a:ext cx="3094" cy="213471"/>
            </a:xfrm>
            <a:prstGeom prst="line">
              <a:avLst/>
            </a:prstGeom>
          </p:spPr>
          <p:style>
            <a:lnRef idx="2">
              <a:schemeClr val="accent3"/>
            </a:lnRef>
            <a:fillRef idx="0">
              <a:schemeClr val="accent3"/>
            </a:fillRef>
            <a:effectRef idx="1">
              <a:schemeClr val="accent3"/>
            </a:effectRef>
            <a:fontRef idx="minor">
              <a:schemeClr val="tx1"/>
            </a:fontRef>
          </p:style>
        </p:cxnSp>
        <p:sp>
          <p:nvSpPr>
            <p:cNvPr id="26" name="Oval 25">
              <a:extLst>
                <a:ext uri="{FF2B5EF4-FFF2-40B4-BE49-F238E27FC236}">
                  <a16:creationId xmlns:a16="http://schemas.microsoft.com/office/drawing/2014/main" id="{360D9B5C-7352-206A-1924-8B65E18D73F6}"/>
                </a:ext>
              </a:extLst>
            </p:cNvPr>
            <p:cNvSpPr/>
            <p:nvPr/>
          </p:nvSpPr>
          <p:spPr>
            <a:xfrm>
              <a:off x="11344268" y="4289219"/>
              <a:ext cx="475949" cy="386517"/>
            </a:xfrm>
            <a:prstGeom prst="ellipse">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700">
                  <a:solidFill>
                    <a:schemeClr val="tx1"/>
                  </a:solidFill>
                </a:rPr>
                <a:t>NHS 24/PS</a:t>
              </a:r>
              <a:br>
                <a:rPr lang="en-GB" sz="700"/>
              </a:br>
              <a:r>
                <a:rPr lang="en-GB" sz="700" b="1">
                  <a:solidFill>
                    <a:schemeClr val="tx1"/>
                  </a:solidFill>
                </a:rPr>
                <a:t>Phase 2 </a:t>
              </a:r>
              <a:r>
                <a:rPr lang="en-GB" sz="700">
                  <a:solidFill>
                    <a:schemeClr val="tx1"/>
                  </a:solidFill>
                </a:rPr>
                <a:t>Evaluation</a:t>
              </a:r>
            </a:p>
          </p:txBody>
        </p:sp>
      </p:grpSp>
      <p:sp>
        <p:nvSpPr>
          <p:cNvPr id="14" name="TextBox 13">
            <a:extLst>
              <a:ext uri="{FF2B5EF4-FFF2-40B4-BE49-F238E27FC236}">
                <a16:creationId xmlns:a16="http://schemas.microsoft.com/office/drawing/2014/main" id="{2F231E1B-302B-2E7C-DACB-7CAE30627516}"/>
              </a:ext>
            </a:extLst>
          </p:cNvPr>
          <p:cNvSpPr txBox="1"/>
          <p:nvPr/>
        </p:nvSpPr>
        <p:spPr>
          <a:xfrm>
            <a:off x="4424804" y="4980044"/>
            <a:ext cx="957185" cy="276999"/>
          </a:xfrm>
          <a:prstGeom prst="rect">
            <a:avLst/>
          </a:prstGeom>
          <a:noFill/>
        </p:spPr>
        <p:txBody>
          <a:bodyPr wrap="square" rtlCol="0">
            <a:spAutoFit/>
          </a:bodyPr>
          <a:lstStyle/>
          <a:p>
            <a:r>
              <a:rPr lang="en-GB" sz="1200"/>
              <a:t>March 2021</a:t>
            </a:r>
          </a:p>
        </p:txBody>
      </p:sp>
      <p:sp>
        <p:nvSpPr>
          <p:cNvPr id="16" name="TextBox 15">
            <a:extLst>
              <a:ext uri="{FF2B5EF4-FFF2-40B4-BE49-F238E27FC236}">
                <a16:creationId xmlns:a16="http://schemas.microsoft.com/office/drawing/2014/main" id="{B0624AF7-AA21-1F86-B6EF-4F295A498111}"/>
              </a:ext>
            </a:extLst>
          </p:cNvPr>
          <p:cNvSpPr txBox="1"/>
          <p:nvPr/>
        </p:nvSpPr>
        <p:spPr>
          <a:xfrm>
            <a:off x="5874194" y="4980043"/>
            <a:ext cx="957185" cy="276999"/>
          </a:xfrm>
          <a:prstGeom prst="rect">
            <a:avLst/>
          </a:prstGeom>
          <a:noFill/>
        </p:spPr>
        <p:txBody>
          <a:bodyPr wrap="square" rtlCol="0">
            <a:spAutoFit/>
          </a:bodyPr>
          <a:lstStyle/>
          <a:p>
            <a:r>
              <a:rPr lang="en-GB" sz="1200"/>
              <a:t>April 2021</a:t>
            </a:r>
          </a:p>
        </p:txBody>
      </p:sp>
      <p:sp>
        <p:nvSpPr>
          <p:cNvPr id="4" name="TextBox 3">
            <a:extLst>
              <a:ext uri="{FF2B5EF4-FFF2-40B4-BE49-F238E27FC236}">
                <a16:creationId xmlns:a16="http://schemas.microsoft.com/office/drawing/2014/main" id="{CF496917-1B33-4063-A31A-E1D931D41009}"/>
              </a:ext>
            </a:extLst>
          </p:cNvPr>
          <p:cNvSpPr txBox="1"/>
          <p:nvPr/>
        </p:nvSpPr>
        <p:spPr>
          <a:xfrm>
            <a:off x="10168338" y="4903913"/>
            <a:ext cx="1384570" cy="369332"/>
          </a:xfrm>
          <a:prstGeom prst="rect">
            <a:avLst/>
          </a:prstGeom>
          <a:noFill/>
        </p:spPr>
        <p:txBody>
          <a:bodyPr wrap="square" lIns="91440" tIns="45720" rIns="91440" bIns="45720" rtlCol="0" anchor="t">
            <a:spAutoFit/>
          </a:bodyPr>
          <a:lstStyle/>
          <a:p>
            <a:r>
              <a:rPr lang="en-GB"/>
              <a:t>March 2023</a:t>
            </a:r>
          </a:p>
        </p:txBody>
      </p:sp>
      <p:sp>
        <p:nvSpPr>
          <p:cNvPr id="5" name="Oval 4">
            <a:extLst>
              <a:ext uri="{FF2B5EF4-FFF2-40B4-BE49-F238E27FC236}">
                <a16:creationId xmlns:a16="http://schemas.microsoft.com/office/drawing/2014/main" id="{63311033-5DC3-6A73-BAAF-A81074EC06CB}"/>
              </a:ext>
            </a:extLst>
          </p:cNvPr>
          <p:cNvSpPr/>
          <p:nvPr/>
        </p:nvSpPr>
        <p:spPr>
          <a:xfrm>
            <a:off x="9582205" y="1225985"/>
            <a:ext cx="2450015" cy="2504435"/>
          </a:xfrm>
          <a:prstGeom prst="ellipse">
            <a:avLst/>
          </a:prstGeom>
        </p:spPr>
        <p:style>
          <a:lnRef idx="1">
            <a:schemeClr val="accent3"/>
          </a:lnRef>
          <a:fillRef idx="3">
            <a:schemeClr val="accent3"/>
          </a:fillRef>
          <a:effectRef idx="2">
            <a:schemeClr val="accent3"/>
          </a:effectRef>
          <a:fontRef idx="minor">
            <a:schemeClr val="lt1"/>
          </a:fontRef>
        </p:style>
        <p:txBody>
          <a:bodyPr lIns="91440" tIns="45720" rIns="91440" bIns="45720" rtlCol="0" anchor="ctr"/>
          <a:lstStyle/>
          <a:p>
            <a:pPr algn="ctr"/>
            <a:r>
              <a:rPr lang="en-GB">
                <a:solidFill>
                  <a:schemeClr val="tx1"/>
                </a:solidFill>
              </a:rPr>
              <a:t>Police Scotland </a:t>
            </a:r>
            <a:r>
              <a:rPr lang="en-GB" b="1">
                <a:solidFill>
                  <a:schemeClr val="tx1"/>
                </a:solidFill>
              </a:rPr>
              <a:t>Phase  3 </a:t>
            </a:r>
            <a:br>
              <a:rPr lang="en-GB" b="1"/>
            </a:br>
            <a:r>
              <a:rPr lang="en-GB">
                <a:solidFill>
                  <a:schemeClr val="tx1"/>
                </a:solidFill>
              </a:rPr>
              <a:t>Pathway Launch</a:t>
            </a:r>
          </a:p>
        </p:txBody>
      </p:sp>
      <p:cxnSp>
        <p:nvCxnSpPr>
          <p:cNvPr id="7" name="Straight Connector 6">
            <a:extLst>
              <a:ext uri="{FF2B5EF4-FFF2-40B4-BE49-F238E27FC236}">
                <a16:creationId xmlns:a16="http://schemas.microsoft.com/office/drawing/2014/main" id="{50C1ED87-75D2-3923-DE0F-670593E2256B}"/>
              </a:ext>
            </a:extLst>
          </p:cNvPr>
          <p:cNvCxnSpPr>
            <a:cxnSpLocks/>
          </p:cNvCxnSpPr>
          <p:nvPr/>
        </p:nvCxnSpPr>
        <p:spPr>
          <a:xfrm flipV="1">
            <a:off x="10801846" y="3741153"/>
            <a:ext cx="0" cy="1059650"/>
          </a:xfrm>
          <a:prstGeom prst="line">
            <a:avLst/>
          </a:prstGeom>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E2B4D79E-3069-6B06-80C8-3B08A405C261}"/>
              </a:ext>
            </a:extLst>
          </p:cNvPr>
          <p:cNvSpPr/>
          <p:nvPr/>
        </p:nvSpPr>
        <p:spPr>
          <a:xfrm>
            <a:off x="14045847" y="2588519"/>
            <a:ext cx="1214541" cy="1066776"/>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b="1">
                <a:solidFill>
                  <a:schemeClr val="tx1"/>
                </a:solidFill>
              </a:rPr>
              <a:t>1% of calls </a:t>
            </a:r>
            <a:r>
              <a:rPr lang="en-GB" sz="900">
                <a:solidFill>
                  <a:schemeClr val="tx1"/>
                </a:solidFill>
              </a:rPr>
              <a:t>to NHS 24 Mental Health Hub result in A&amp;E attendance </a:t>
            </a:r>
          </a:p>
        </p:txBody>
      </p:sp>
      <p:cxnSp>
        <p:nvCxnSpPr>
          <p:cNvPr id="22" name="Straight Connector 21">
            <a:extLst>
              <a:ext uri="{FF2B5EF4-FFF2-40B4-BE49-F238E27FC236}">
                <a16:creationId xmlns:a16="http://schemas.microsoft.com/office/drawing/2014/main" id="{20FED700-BF3E-43E1-F7DD-45CB7381F4CF}"/>
              </a:ext>
            </a:extLst>
          </p:cNvPr>
          <p:cNvCxnSpPr>
            <a:cxnSpLocks/>
          </p:cNvCxnSpPr>
          <p:nvPr/>
        </p:nvCxnSpPr>
        <p:spPr>
          <a:xfrm flipH="1">
            <a:off x="14647750" y="3687491"/>
            <a:ext cx="1" cy="1148394"/>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C96D4B01-7629-251B-1F7D-BAF37C7ACC64}"/>
              </a:ext>
            </a:extLst>
          </p:cNvPr>
          <p:cNvSpPr txBox="1"/>
          <p:nvPr/>
        </p:nvSpPr>
        <p:spPr>
          <a:xfrm>
            <a:off x="14307138" y="4842753"/>
            <a:ext cx="947331" cy="461665"/>
          </a:xfrm>
          <a:prstGeom prst="rect">
            <a:avLst/>
          </a:prstGeom>
          <a:noFill/>
        </p:spPr>
        <p:txBody>
          <a:bodyPr wrap="square" rtlCol="0">
            <a:spAutoFit/>
          </a:bodyPr>
          <a:lstStyle/>
          <a:p>
            <a:r>
              <a:rPr lang="en-GB" sz="2400" b="1"/>
              <a:t>2024</a:t>
            </a:r>
          </a:p>
        </p:txBody>
      </p:sp>
    </p:spTree>
    <p:extLst>
      <p:ext uri="{BB962C8B-B14F-4D97-AF65-F5344CB8AC3E}">
        <p14:creationId xmlns:p14="http://schemas.microsoft.com/office/powerpoint/2010/main" val="3780970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3224606" y="5139225"/>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3405017" y="4992538"/>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7654942" y="4792956"/>
            <a:ext cx="21428807" cy="5633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5705157" y="2567535"/>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p:cNvCxnSpPr>
          <p:nvPr/>
        </p:nvCxnSpPr>
        <p:spPr>
          <a:xfrm flipV="1">
            <a:off x="-5097262" y="3649373"/>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3695885" y="2559865"/>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p:cNvCxnSpPr>
          <p:nvPr/>
        </p:nvCxnSpPr>
        <p:spPr>
          <a:xfrm flipV="1">
            <a:off x="-3087990" y="3641703"/>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1686613" y="2559865"/>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p:cNvCxnSpPr>
          <p:nvPr/>
        </p:nvCxnSpPr>
        <p:spPr>
          <a:xfrm flipV="1">
            <a:off x="-1078718" y="3641703"/>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4645304" y="2567535"/>
            <a:ext cx="1215790" cy="1130689"/>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p:cNvCxnSpPr>
          <p:nvPr/>
        </p:nvCxnSpPr>
        <p:spPr>
          <a:xfrm flipV="1">
            <a:off x="5253199" y="3698224"/>
            <a:ext cx="0" cy="1059650"/>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8998160" y="1099419"/>
            <a:ext cx="2514408" cy="2509246"/>
          </a:xfrm>
          <a:prstGeom prst="ellipse">
            <a:avLst/>
          </a:prstGeom>
        </p:spPr>
        <p:style>
          <a:lnRef idx="1">
            <a:schemeClr val="accent3"/>
          </a:lnRef>
          <a:fillRef idx="3">
            <a:schemeClr val="accent3"/>
          </a:fillRef>
          <a:effectRef idx="2">
            <a:schemeClr val="accent3"/>
          </a:effectRef>
          <a:fontRef idx="minor">
            <a:schemeClr val="lt1"/>
          </a:fontRef>
        </p:style>
        <p:txBody>
          <a:bodyPr lIns="91440" tIns="45720" rIns="91440" bIns="45720" rtlCol="0" anchor="ctr"/>
          <a:lstStyle/>
          <a:p>
            <a:pPr algn="ctr"/>
            <a:r>
              <a:rPr lang="en-GB">
                <a:solidFill>
                  <a:schemeClr val="tx1"/>
                </a:solidFill>
              </a:rPr>
              <a:t>Scottish Ambulance Service </a:t>
            </a:r>
            <a:br>
              <a:rPr lang="en-GB">
                <a:solidFill>
                  <a:schemeClr val="tx1"/>
                </a:solidFill>
              </a:rPr>
            </a:br>
            <a:r>
              <a:rPr lang="en-GB" b="1">
                <a:solidFill>
                  <a:schemeClr val="tx1"/>
                </a:solidFill>
              </a:rPr>
              <a:t>Phase 2</a:t>
            </a:r>
            <a:r>
              <a:rPr lang="en-GB">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p:cNvCxnSpPr>
          <p:nvPr/>
        </p:nvCxnSpPr>
        <p:spPr>
          <a:xfrm flipV="1">
            <a:off x="10314393" y="3630130"/>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7528839" y="2597832"/>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p:cNvCxnSpPr>
          <p:nvPr/>
        </p:nvCxnSpPr>
        <p:spPr>
          <a:xfrm flipV="1">
            <a:off x="-6920945" y="3679670"/>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7448020" y="4879212"/>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5771827" y="4879212"/>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3625086" y="4879212"/>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1754505" y="4879212"/>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75686" y="4891532"/>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4675667" y="4872404"/>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9373117" y="4893793"/>
            <a:ext cx="1696431"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CEC5A4-A724-63AB-876C-5F2E1BFAB504}"/>
              </a:ext>
            </a:extLst>
          </p:cNvPr>
          <p:cNvGrpSpPr/>
          <p:nvPr/>
        </p:nvGrpSpPr>
        <p:grpSpPr>
          <a:xfrm>
            <a:off x="2117944" y="3649374"/>
            <a:ext cx="800063" cy="1135327"/>
            <a:chOff x="11138244" y="3765090"/>
            <a:chExt cx="836630" cy="1154983"/>
          </a:xfrm>
        </p:grpSpPr>
        <p:cxnSp>
          <p:nvCxnSpPr>
            <p:cNvPr id="19" name="Straight Connector 18">
              <a:extLst>
                <a:ext uri="{FF2B5EF4-FFF2-40B4-BE49-F238E27FC236}">
                  <a16:creationId xmlns:a16="http://schemas.microsoft.com/office/drawing/2014/main" id="{2CFD9465-DE9B-7CC7-5C28-7A025E0D7952}"/>
                </a:ext>
              </a:extLst>
            </p:cNvPr>
            <p:cNvCxnSpPr>
              <a:cxnSpLocks/>
            </p:cNvCxnSpPr>
            <p:nvPr/>
          </p:nvCxnSpPr>
          <p:spPr>
            <a:xfrm flipV="1">
              <a:off x="11553415" y="4490476"/>
              <a:ext cx="137" cy="429597"/>
            </a:xfrm>
            <a:prstGeom prst="line">
              <a:avLst/>
            </a:prstGeom>
          </p:spPr>
          <p:style>
            <a:lnRef idx="2">
              <a:schemeClr val="accent3"/>
            </a:lnRef>
            <a:fillRef idx="0">
              <a:schemeClr val="accent3"/>
            </a:fillRef>
            <a:effectRef idx="1">
              <a:schemeClr val="accent3"/>
            </a:effectRef>
            <a:fontRef idx="minor">
              <a:schemeClr val="tx1"/>
            </a:fontRef>
          </p:style>
        </p:cxnSp>
        <p:sp>
          <p:nvSpPr>
            <p:cNvPr id="20" name="Oval 19">
              <a:extLst>
                <a:ext uri="{FF2B5EF4-FFF2-40B4-BE49-F238E27FC236}">
                  <a16:creationId xmlns:a16="http://schemas.microsoft.com/office/drawing/2014/main" id="{5DEDB416-A83A-E2D3-B2E0-F0250D69FB3E}"/>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 name="Oval 1">
            <a:extLst>
              <a:ext uri="{FF2B5EF4-FFF2-40B4-BE49-F238E27FC236}">
                <a16:creationId xmlns:a16="http://schemas.microsoft.com/office/drawing/2014/main" id="{D5DCFE7A-024F-3176-ED23-A9EF598C33FB}"/>
              </a:ext>
            </a:extLst>
          </p:cNvPr>
          <p:cNvSpPr/>
          <p:nvPr/>
        </p:nvSpPr>
        <p:spPr>
          <a:xfrm>
            <a:off x="282736" y="2548292"/>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3" name="Straight Connector 2">
            <a:extLst>
              <a:ext uri="{FF2B5EF4-FFF2-40B4-BE49-F238E27FC236}">
                <a16:creationId xmlns:a16="http://schemas.microsoft.com/office/drawing/2014/main" id="{0764C9A2-6C08-F0F9-F563-A95BA0D22EEE}"/>
              </a:ext>
            </a:extLst>
          </p:cNvPr>
          <p:cNvCxnSpPr>
            <a:cxnSpLocks/>
          </p:cNvCxnSpPr>
          <p:nvPr/>
        </p:nvCxnSpPr>
        <p:spPr>
          <a:xfrm flipH="1" flipV="1">
            <a:off x="890631" y="3630130"/>
            <a:ext cx="18105" cy="11306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5AA467CE-523D-E29A-444B-2D1EAF40DC6D}"/>
              </a:ext>
            </a:extLst>
          </p:cNvPr>
          <p:cNvGrpSpPr/>
          <p:nvPr/>
        </p:nvGrpSpPr>
        <p:grpSpPr>
          <a:xfrm>
            <a:off x="3431643" y="3630131"/>
            <a:ext cx="842800" cy="1141360"/>
            <a:chOff x="11232916" y="3879165"/>
            <a:chExt cx="741958" cy="1015659"/>
          </a:xfrm>
        </p:grpSpPr>
        <p:cxnSp>
          <p:nvCxnSpPr>
            <p:cNvPr id="17" name="Straight Connector 16">
              <a:extLst>
                <a:ext uri="{FF2B5EF4-FFF2-40B4-BE49-F238E27FC236}">
                  <a16:creationId xmlns:a16="http://schemas.microsoft.com/office/drawing/2014/main" id="{76265EF5-D991-26B5-A9B1-621538CA6947}"/>
                </a:ext>
              </a:extLst>
            </p:cNvPr>
            <p:cNvCxnSpPr>
              <a:cxnSpLocks/>
              <a:endCxn id="21" idx="4"/>
            </p:cNvCxnSpPr>
            <p:nvPr/>
          </p:nvCxnSpPr>
          <p:spPr>
            <a:xfrm flipV="1">
              <a:off x="11603895" y="4490370"/>
              <a:ext cx="0" cy="404454"/>
            </a:xfrm>
            <a:prstGeom prst="line">
              <a:avLst/>
            </a:prstGeom>
          </p:spPr>
          <p:style>
            <a:lnRef idx="2">
              <a:schemeClr val="accent3"/>
            </a:lnRef>
            <a:fillRef idx="0">
              <a:schemeClr val="accent3"/>
            </a:fillRef>
            <a:effectRef idx="1">
              <a:schemeClr val="accent3"/>
            </a:effectRef>
            <a:fontRef idx="minor">
              <a:schemeClr val="tx1"/>
            </a:fontRef>
          </p:style>
        </p:cxnSp>
        <p:sp>
          <p:nvSpPr>
            <p:cNvPr id="21" name="Oval 20">
              <a:extLst>
                <a:ext uri="{FF2B5EF4-FFF2-40B4-BE49-F238E27FC236}">
                  <a16:creationId xmlns:a16="http://schemas.microsoft.com/office/drawing/2014/main" id="{4B96CCAB-DF60-71A4-041F-E84B66935B0A}"/>
                </a:ext>
              </a:extLst>
            </p:cNvPr>
            <p:cNvSpPr/>
            <p:nvPr/>
          </p:nvSpPr>
          <p:spPr>
            <a:xfrm>
              <a:off x="11232916" y="3879165"/>
              <a:ext cx="741958" cy="6112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3" name="TextBox 22">
            <a:extLst>
              <a:ext uri="{FF2B5EF4-FFF2-40B4-BE49-F238E27FC236}">
                <a16:creationId xmlns:a16="http://schemas.microsoft.com/office/drawing/2014/main" id="{3A470479-8C66-70BE-CFF8-BCE6A7646698}"/>
              </a:ext>
            </a:extLst>
          </p:cNvPr>
          <p:cNvSpPr txBox="1"/>
          <p:nvPr/>
        </p:nvSpPr>
        <p:spPr>
          <a:xfrm>
            <a:off x="6433466" y="4925378"/>
            <a:ext cx="976740" cy="276999"/>
          </a:xfrm>
          <a:prstGeom prst="rect">
            <a:avLst/>
          </a:prstGeom>
          <a:noFill/>
        </p:spPr>
        <p:txBody>
          <a:bodyPr wrap="square" rtlCol="0">
            <a:spAutoFit/>
          </a:bodyPr>
          <a:lstStyle/>
          <a:p>
            <a:r>
              <a:rPr lang="en-GB" sz="1200"/>
              <a:t>March 2023</a:t>
            </a:r>
          </a:p>
        </p:txBody>
      </p:sp>
      <p:grpSp>
        <p:nvGrpSpPr>
          <p:cNvPr id="24" name="Group 23">
            <a:extLst>
              <a:ext uri="{FF2B5EF4-FFF2-40B4-BE49-F238E27FC236}">
                <a16:creationId xmlns:a16="http://schemas.microsoft.com/office/drawing/2014/main" id="{3532182C-DC0A-5283-69BF-232494A282F8}"/>
              </a:ext>
            </a:extLst>
          </p:cNvPr>
          <p:cNvGrpSpPr/>
          <p:nvPr/>
        </p:nvGrpSpPr>
        <p:grpSpPr>
          <a:xfrm>
            <a:off x="6430022" y="3614405"/>
            <a:ext cx="825713" cy="1146355"/>
            <a:chOff x="11344268" y="4289219"/>
            <a:chExt cx="475949" cy="599988"/>
          </a:xfrm>
        </p:grpSpPr>
        <p:cxnSp>
          <p:nvCxnSpPr>
            <p:cNvPr id="25" name="Straight Connector 24">
              <a:extLst>
                <a:ext uri="{FF2B5EF4-FFF2-40B4-BE49-F238E27FC236}">
                  <a16:creationId xmlns:a16="http://schemas.microsoft.com/office/drawing/2014/main" id="{097D3B71-2D0A-7EFD-B9EB-3B44C3531ECB}"/>
                </a:ext>
              </a:extLst>
            </p:cNvPr>
            <p:cNvCxnSpPr>
              <a:cxnSpLocks/>
              <a:endCxn id="26" idx="4"/>
            </p:cNvCxnSpPr>
            <p:nvPr/>
          </p:nvCxnSpPr>
          <p:spPr>
            <a:xfrm flipH="1" flipV="1">
              <a:off x="11582243" y="4675736"/>
              <a:ext cx="3094" cy="213471"/>
            </a:xfrm>
            <a:prstGeom prst="line">
              <a:avLst/>
            </a:prstGeom>
          </p:spPr>
          <p:style>
            <a:lnRef idx="2">
              <a:schemeClr val="accent3"/>
            </a:lnRef>
            <a:fillRef idx="0">
              <a:schemeClr val="accent3"/>
            </a:fillRef>
            <a:effectRef idx="1">
              <a:schemeClr val="accent3"/>
            </a:effectRef>
            <a:fontRef idx="minor">
              <a:schemeClr val="tx1"/>
            </a:fontRef>
          </p:style>
        </p:cxnSp>
        <p:sp>
          <p:nvSpPr>
            <p:cNvPr id="26" name="Oval 25">
              <a:extLst>
                <a:ext uri="{FF2B5EF4-FFF2-40B4-BE49-F238E27FC236}">
                  <a16:creationId xmlns:a16="http://schemas.microsoft.com/office/drawing/2014/main" id="{360D9B5C-7352-206A-1924-8B65E18D73F6}"/>
                </a:ext>
              </a:extLst>
            </p:cNvPr>
            <p:cNvSpPr/>
            <p:nvPr/>
          </p:nvSpPr>
          <p:spPr>
            <a:xfrm>
              <a:off x="11344268" y="4289219"/>
              <a:ext cx="475949" cy="386517"/>
            </a:xfrm>
            <a:prstGeom prst="ellipse">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700">
                  <a:solidFill>
                    <a:schemeClr val="tx1"/>
                  </a:solidFill>
                </a:rPr>
                <a:t>NHS 24/PS</a:t>
              </a:r>
              <a:br>
                <a:rPr lang="en-GB" sz="700"/>
              </a:br>
              <a:r>
                <a:rPr lang="en-GB" sz="700" b="1">
                  <a:solidFill>
                    <a:schemeClr val="tx1"/>
                  </a:solidFill>
                </a:rPr>
                <a:t>Phase 2 </a:t>
              </a:r>
              <a:r>
                <a:rPr lang="en-GB" sz="700">
                  <a:solidFill>
                    <a:schemeClr val="tx1"/>
                  </a:solidFill>
                </a:rPr>
                <a:t>Evaluation</a:t>
              </a:r>
            </a:p>
          </p:txBody>
        </p:sp>
      </p:grpSp>
      <p:sp>
        <p:nvSpPr>
          <p:cNvPr id="14" name="TextBox 13">
            <a:extLst>
              <a:ext uri="{FF2B5EF4-FFF2-40B4-BE49-F238E27FC236}">
                <a16:creationId xmlns:a16="http://schemas.microsoft.com/office/drawing/2014/main" id="{2F231E1B-302B-2E7C-DACB-7CAE30627516}"/>
              </a:ext>
            </a:extLst>
          </p:cNvPr>
          <p:cNvSpPr txBox="1"/>
          <p:nvPr/>
        </p:nvSpPr>
        <p:spPr>
          <a:xfrm>
            <a:off x="2031481" y="4947847"/>
            <a:ext cx="957185" cy="276999"/>
          </a:xfrm>
          <a:prstGeom prst="rect">
            <a:avLst/>
          </a:prstGeom>
          <a:noFill/>
        </p:spPr>
        <p:txBody>
          <a:bodyPr wrap="square" rtlCol="0">
            <a:spAutoFit/>
          </a:bodyPr>
          <a:lstStyle/>
          <a:p>
            <a:r>
              <a:rPr lang="en-GB" sz="1200"/>
              <a:t>March 2021</a:t>
            </a:r>
          </a:p>
        </p:txBody>
      </p:sp>
      <p:sp>
        <p:nvSpPr>
          <p:cNvPr id="16" name="TextBox 15">
            <a:extLst>
              <a:ext uri="{FF2B5EF4-FFF2-40B4-BE49-F238E27FC236}">
                <a16:creationId xmlns:a16="http://schemas.microsoft.com/office/drawing/2014/main" id="{B0624AF7-AA21-1F86-B6EF-4F295A498111}"/>
              </a:ext>
            </a:extLst>
          </p:cNvPr>
          <p:cNvSpPr txBox="1"/>
          <p:nvPr/>
        </p:nvSpPr>
        <p:spPr>
          <a:xfrm>
            <a:off x="3480871" y="4947846"/>
            <a:ext cx="957185" cy="276999"/>
          </a:xfrm>
          <a:prstGeom prst="rect">
            <a:avLst/>
          </a:prstGeom>
          <a:noFill/>
        </p:spPr>
        <p:txBody>
          <a:bodyPr wrap="square" rtlCol="0">
            <a:spAutoFit/>
          </a:bodyPr>
          <a:lstStyle/>
          <a:p>
            <a:r>
              <a:rPr lang="en-GB" sz="1200"/>
              <a:t>April 2021</a:t>
            </a:r>
          </a:p>
        </p:txBody>
      </p:sp>
      <p:sp>
        <p:nvSpPr>
          <p:cNvPr id="4" name="TextBox 3">
            <a:extLst>
              <a:ext uri="{FF2B5EF4-FFF2-40B4-BE49-F238E27FC236}">
                <a16:creationId xmlns:a16="http://schemas.microsoft.com/office/drawing/2014/main" id="{CF496917-1B33-4063-A31A-E1D931D41009}"/>
              </a:ext>
            </a:extLst>
          </p:cNvPr>
          <p:cNvSpPr txBox="1"/>
          <p:nvPr/>
        </p:nvSpPr>
        <p:spPr>
          <a:xfrm>
            <a:off x="7775015" y="4871716"/>
            <a:ext cx="1384570" cy="369332"/>
          </a:xfrm>
          <a:prstGeom prst="rect">
            <a:avLst/>
          </a:prstGeom>
          <a:noFill/>
        </p:spPr>
        <p:txBody>
          <a:bodyPr wrap="square" lIns="91440" tIns="45720" rIns="91440" bIns="45720" rtlCol="0" anchor="t">
            <a:spAutoFit/>
          </a:bodyPr>
          <a:lstStyle/>
          <a:p>
            <a:r>
              <a:rPr lang="en-GB"/>
              <a:t>March 2023</a:t>
            </a:r>
          </a:p>
        </p:txBody>
      </p:sp>
      <p:sp>
        <p:nvSpPr>
          <p:cNvPr id="5" name="Oval 4">
            <a:extLst>
              <a:ext uri="{FF2B5EF4-FFF2-40B4-BE49-F238E27FC236}">
                <a16:creationId xmlns:a16="http://schemas.microsoft.com/office/drawing/2014/main" id="{63311033-5DC3-6A73-BAAF-A81074EC06CB}"/>
              </a:ext>
            </a:extLst>
          </p:cNvPr>
          <p:cNvSpPr/>
          <p:nvPr/>
        </p:nvSpPr>
        <p:spPr>
          <a:xfrm>
            <a:off x="7800628" y="2578267"/>
            <a:ext cx="1215790" cy="1130689"/>
          </a:xfrm>
          <a:prstGeom prst="ellipse">
            <a:avLst/>
          </a:prstGeom>
        </p:spPr>
        <p:style>
          <a:lnRef idx="1">
            <a:schemeClr val="accent3"/>
          </a:lnRef>
          <a:fillRef idx="3">
            <a:schemeClr val="accent3"/>
          </a:fillRef>
          <a:effectRef idx="2">
            <a:schemeClr val="accent3"/>
          </a:effectRef>
          <a:fontRef idx="minor">
            <a:schemeClr val="lt1"/>
          </a:fontRef>
        </p:style>
        <p:txBody>
          <a:bodyPr lIns="91440" tIns="45720" rIns="91440" bIns="45720" rtlCol="0" anchor="ctr"/>
          <a:lstStyle/>
          <a:p>
            <a:pPr algn="ctr"/>
            <a:r>
              <a:rPr lang="en-GB" sz="900">
                <a:solidFill>
                  <a:schemeClr val="tx1"/>
                </a:solidFill>
              </a:rPr>
              <a:t>Police Scotland </a:t>
            </a:r>
            <a:r>
              <a:rPr lang="en-GB" sz="900" b="1">
                <a:solidFill>
                  <a:schemeClr val="tx1"/>
                </a:solidFill>
              </a:rPr>
              <a:t>Phase  3 </a:t>
            </a:r>
            <a:br>
              <a:rPr lang="en-GB" sz="900" b="1">
                <a:solidFill>
                  <a:schemeClr val="tx1"/>
                </a:solidFill>
              </a:rPr>
            </a:br>
            <a:r>
              <a:rPr lang="en-GB" sz="900">
                <a:solidFill>
                  <a:schemeClr val="tx1"/>
                </a:solidFill>
              </a:rPr>
              <a:t>Pathway Launch</a:t>
            </a:r>
          </a:p>
        </p:txBody>
      </p:sp>
      <p:cxnSp>
        <p:nvCxnSpPr>
          <p:cNvPr id="7" name="Straight Connector 6">
            <a:extLst>
              <a:ext uri="{FF2B5EF4-FFF2-40B4-BE49-F238E27FC236}">
                <a16:creationId xmlns:a16="http://schemas.microsoft.com/office/drawing/2014/main" id="{50C1ED87-75D2-3923-DE0F-670593E2256B}"/>
              </a:ext>
            </a:extLst>
          </p:cNvPr>
          <p:cNvCxnSpPr>
            <a:cxnSpLocks/>
          </p:cNvCxnSpPr>
          <p:nvPr/>
        </p:nvCxnSpPr>
        <p:spPr>
          <a:xfrm flipV="1">
            <a:off x="8408523" y="3708956"/>
            <a:ext cx="0" cy="1059650"/>
          </a:xfrm>
          <a:prstGeom prst="line">
            <a:avLst/>
          </a:prstGeom>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E2B4D79E-3069-6B06-80C8-3B08A405C261}"/>
              </a:ext>
            </a:extLst>
          </p:cNvPr>
          <p:cNvSpPr/>
          <p:nvPr/>
        </p:nvSpPr>
        <p:spPr>
          <a:xfrm>
            <a:off x="11598863" y="2470463"/>
            <a:ext cx="1311131" cy="1227761"/>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b="1">
                <a:solidFill>
                  <a:schemeClr val="tx1"/>
                </a:solidFill>
              </a:rPr>
              <a:t>1% of calls </a:t>
            </a:r>
            <a:r>
              <a:rPr lang="en-GB" sz="900">
                <a:solidFill>
                  <a:schemeClr val="tx1"/>
                </a:solidFill>
              </a:rPr>
              <a:t>to NHS 24 Mental Health Hub result in A&amp;E attendance </a:t>
            </a:r>
          </a:p>
        </p:txBody>
      </p:sp>
      <p:cxnSp>
        <p:nvCxnSpPr>
          <p:cNvPr id="22" name="Straight Connector 21">
            <a:extLst>
              <a:ext uri="{FF2B5EF4-FFF2-40B4-BE49-F238E27FC236}">
                <a16:creationId xmlns:a16="http://schemas.microsoft.com/office/drawing/2014/main" id="{20FED700-BF3E-43E1-F7DD-45CB7381F4CF}"/>
              </a:ext>
            </a:extLst>
          </p:cNvPr>
          <p:cNvCxnSpPr>
            <a:cxnSpLocks/>
          </p:cNvCxnSpPr>
          <p:nvPr/>
        </p:nvCxnSpPr>
        <p:spPr>
          <a:xfrm>
            <a:off x="12254429" y="3698224"/>
            <a:ext cx="0" cy="1073267"/>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C96D4B01-7629-251B-1F7D-BAF37C7ACC64}"/>
              </a:ext>
            </a:extLst>
          </p:cNvPr>
          <p:cNvSpPr txBox="1"/>
          <p:nvPr/>
        </p:nvSpPr>
        <p:spPr>
          <a:xfrm>
            <a:off x="11913815" y="4810556"/>
            <a:ext cx="947331" cy="461665"/>
          </a:xfrm>
          <a:prstGeom prst="rect">
            <a:avLst/>
          </a:prstGeom>
          <a:noFill/>
        </p:spPr>
        <p:txBody>
          <a:bodyPr wrap="square" rtlCol="0">
            <a:spAutoFit/>
          </a:bodyPr>
          <a:lstStyle/>
          <a:p>
            <a:r>
              <a:rPr lang="en-GB" sz="2400" b="1"/>
              <a:t>2024</a:t>
            </a:r>
          </a:p>
        </p:txBody>
      </p:sp>
    </p:spTree>
    <p:extLst>
      <p:ext uri="{BB962C8B-B14F-4D97-AF65-F5344CB8AC3E}">
        <p14:creationId xmlns:p14="http://schemas.microsoft.com/office/powerpoint/2010/main" val="90704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975956A9-258A-BDE1-8C3A-4A3B68153108}"/>
              </a:ext>
            </a:extLst>
          </p:cNvPr>
          <p:cNvPicPr>
            <a:picLocks noChangeAspect="1"/>
          </p:cNvPicPr>
          <p:nvPr/>
        </p:nvPicPr>
        <p:blipFill>
          <a:blip r:embed="rId3"/>
          <a:stretch>
            <a:fillRect/>
          </a:stretch>
        </p:blipFill>
        <p:spPr>
          <a:xfrm>
            <a:off x="4794133" y="1811511"/>
            <a:ext cx="4285955" cy="4285955"/>
          </a:xfrm>
          <a:prstGeom prst="rect">
            <a:avLst/>
          </a:prstGeom>
        </p:spPr>
      </p:pic>
      <p:pic>
        <p:nvPicPr>
          <p:cNvPr id="8" name="Picture 7"/>
          <p:cNvPicPr>
            <a:picLocks noChangeAspect="1"/>
          </p:cNvPicPr>
          <p:nvPr/>
        </p:nvPicPr>
        <p:blipFill>
          <a:blip r:embed="rId4"/>
          <a:stretch>
            <a:fillRect/>
          </a:stretch>
        </p:blipFill>
        <p:spPr>
          <a:xfrm rot="21218480">
            <a:off x="1911911" y="3855407"/>
            <a:ext cx="1195753" cy="1285766"/>
          </a:xfrm>
          <a:prstGeom prst="rect">
            <a:avLst/>
          </a:prstGeom>
        </p:spPr>
      </p:pic>
      <p:sp>
        <p:nvSpPr>
          <p:cNvPr id="12" name="Title 1"/>
          <p:cNvSpPr>
            <a:spLocks noGrp="1"/>
          </p:cNvSpPr>
          <p:nvPr>
            <p:ph type="title"/>
          </p:nvPr>
        </p:nvSpPr>
        <p:spPr>
          <a:xfrm>
            <a:off x="3255265" y="273955"/>
            <a:ext cx="5431536" cy="600318"/>
          </a:xfrm>
        </p:spPr>
        <p:txBody>
          <a:bodyPr/>
          <a:lstStyle/>
          <a:p>
            <a:pPr algn="l"/>
            <a:r>
              <a:rPr lang="en-GB">
                <a:solidFill>
                  <a:srgbClr val="EF61A2"/>
                </a:solidFill>
              </a:rPr>
              <a:t>111 Mental Health Hub</a:t>
            </a:r>
            <a:endParaRPr lang="en-US">
              <a:solidFill>
                <a:srgbClr val="EF61A2"/>
              </a:solidFill>
            </a:endParaRPr>
          </a:p>
        </p:txBody>
      </p:sp>
      <p:sp>
        <p:nvSpPr>
          <p:cNvPr id="4" name="Rectangle 3"/>
          <p:cNvSpPr/>
          <p:nvPr/>
        </p:nvSpPr>
        <p:spPr>
          <a:xfrm>
            <a:off x="2891156" y="4171642"/>
            <a:ext cx="4615132" cy="1754326"/>
          </a:xfrm>
          <a:prstGeom prst="rect">
            <a:avLst/>
          </a:prstGeom>
        </p:spPr>
        <p:txBody>
          <a:bodyPr wrap="square">
            <a:spAutoFit/>
          </a:bodyPr>
          <a:lstStyle/>
          <a:p>
            <a:pPr marL="285750" lvl="0" indent="-285750">
              <a:buFont typeface="Arial" panose="020B0604020202020204" pitchFamily="34" charset="0"/>
              <a:buChar char="•"/>
            </a:pPr>
            <a:r>
              <a:rPr lang="en-GB" sz="1800" b="1">
                <a:solidFill>
                  <a:srgbClr val="002060"/>
                </a:solidFill>
                <a:latin typeface="Arial" pitchFamily="34" charset="0"/>
                <a:ea typeface="Times New Roman" pitchFamily="18" charset="0"/>
                <a:cs typeface="Arial" pitchFamily="34" charset="0"/>
              </a:rPr>
              <a:t>Health anxiety</a:t>
            </a:r>
            <a:endParaRPr lang="en-GB" b="1">
              <a:solidFill>
                <a:srgbClr val="002060"/>
              </a:solidFill>
              <a:latin typeface="Arial" pitchFamily="34" charset="0"/>
              <a:ea typeface="Times New Roman" pitchFamily="18" charset="0"/>
              <a:cs typeface="Arial" pitchFamily="34" charset="0"/>
            </a:endParaRPr>
          </a:p>
          <a:p>
            <a:pPr marL="285750" lvl="0" indent="-285750">
              <a:buFont typeface="Arial" panose="020B0604020202020204" pitchFamily="34" charset="0"/>
              <a:buChar char="•"/>
            </a:pPr>
            <a:r>
              <a:rPr lang="en-GB" sz="1800" b="1">
                <a:solidFill>
                  <a:srgbClr val="002060"/>
                </a:solidFill>
                <a:latin typeface="Arial" pitchFamily="34" charset="0"/>
                <a:ea typeface="Times New Roman" pitchFamily="18" charset="0"/>
                <a:cs typeface="Arial" pitchFamily="34" charset="0"/>
              </a:rPr>
              <a:t>Social anxiety</a:t>
            </a:r>
            <a:endParaRPr lang="en-GB" b="1">
              <a:solidFill>
                <a:srgbClr val="002060"/>
              </a:solidFill>
              <a:latin typeface="Arial" pitchFamily="34" charset="0"/>
              <a:ea typeface="Times New Roman" pitchFamily="18" charset="0"/>
              <a:cs typeface="Arial" pitchFamily="34" charset="0"/>
            </a:endParaRPr>
          </a:p>
          <a:p>
            <a:pPr marL="285750" lvl="0" indent="-285750">
              <a:buFont typeface="Arial" panose="020B0604020202020204" pitchFamily="34" charset="0"/>
              <a:buChar char="•"/>
            </a:pPr>
            <a:r>
              <a:rPr lang="en-GB" b="1">
                <a:solidFill>
                  <a:srgbClr val="002060"/>
                </a:solidFill>
                <a:latin typeface="Arial" pitchFamily="34" charset="0"/>
                <a:ea typeface="Times New Roman" pitchFamily="18" charset="0"/>
                <a:cs typeface="Arial" pitchFamily="34" charset="0"/>
              </a:rPr>
              <a:t>M</a:t>
            </a:r>
            <a:r>
              <a:rPr lang="en-GB" sz="1800" b="1">
                <a:solidFill>
                  <a:srgbClr val="002060"/>
                </a:solidFill>
                <a:latin typeface="Arial" pitchFamily="34" charset="0"/>
                <a:ea typeface="Times New Roman" pitchFamily="18" charset="0"/>
                <a:cs typeface="Arial" pitchFamily="34" charset="0"/>
              </a:rPr>
              <a:t>oney worries</a:t>
            </a:r>
            <a:endParaRPr lang="en-GB" b="1">
              <a:solidFill>
                <a:srgbClr val="002060"/>
              </a:solidFill>
              <a:latin typeface="Arial" pitchFamily="34" charset="0"/>
              <a:ea typeface="Times New Roman" pitchFamily="18" charset="0"/>
              <a:cs typeface="Arial" pitchFamily="34" charset="0"/>
            </a:endParaRPr>
          </a:p>
          <a:p>
            <a:pPr marL="285750" lvl="0" indent="-285750">
              <a:buFont typeface="Arial" panose="020B0604020202020204" pitchFamily="34" charset="0"/>
              <a:buChar char="•"/>
            </a:pPr>
            <a:r>
              <a:rPr lang="en-GB" b="1">
                <a:solidFill>
                  <a:srgbClr val="002060"/>
                </a:solidFill>
                <a:latin typeface="Arial" pitchFamily="34" charset="0"/>
                <a:ea typeface="Times New Roman" pitchFamily="18" charset="0"/>
                <a:cs typeface="Arial" pitchFamily="34" charset="0"/>
              </a:rPr>
              <a:t>J</a:t>
            </a:r>
            <a:r>
              <a:rPr lang="en-GB" sz="1800" b="1">
                <a:solidFill>
                  <a:srgbClr val="002060"/>
                </a:solidFill>
                <a:latin typeface="Arial" pitchFamily="34" charset="0"/>
                <a:ea typeface="Times New Roman" pitchFamily="18" charset="0"/>
                <a:cs typeface="Arial" pitchFamily="34" charset="0"/>
              </a:rPr>
              <a:t>ob insecurities</a:t>
            </a:r>
          </a:p>
          <a:p>
            <a:pPr marL="285750" lvl="0" indent="-285750">
              <a:buFont typeface="Arial" panose="020B0604020202020204" pitchFamily="34" charset="0"/>
              <a:buChar char="•"/>
            </a:pPr>
            <a:r>
              <a:rPr lang="en-GB" b="1">
                <a:solidFill>
                  <a:srgbClr val="002060"/>
                </a:solidFill>
                <a:latin typeface="Arial" pitchFamily="34" charset="0"/>
                <a:ea typeface="Times New Roman" pitchFamily="18" charset="0"/>
                <a:cs typeface="Arial" pitchFamily="34" charset="0"/>
              </a:rPr>
              <a:t>R</a:t>
            </a:r>
            <a:r>
              <a:rPr lang="en-GB" sz="1800" b="1">
                <a:solidFill>
                  <a:srgbClr val="002060"/>
                </a:solidFill>
                <a:latin typeface="Arial" pitchFamily="34" charset="0"/>
                <a:ea typeface="Times New Roman" pitchFamily="18" charset="0"/>
                <a:cs typeface="Arial" pitchFamily="34" charset="0"/>
              </a:rPr>
              <a:t>elationship </a:t>
            </a:r>
            <a:br>
              <a:rPr lang="en-GB" sz="1800" b="1">
                <a:solidFill>
                  <a:srgbClr val="002060"/>
                </a:solidFill>
                <a:latin typeface="Arial" pitchFamily="34" charset="0"/>
                <a:ea typeface="Times New Roman" pitchFamily="18" charset="0"/>
                <a:cs typeface="Arial" pitchFamily="34" charset="0"/>
              </a:rPr>
            </a:br>
            <a:r>
              <a:rPr lang="en-GB" sz="1800" b="1">
                <a:solidFill>
                  <a:srgbClr val="002060"/>
                </a:solidFill>
                <a:latin typeface="Arial" pitchFamily="34" charset="0"/>
                <a:ea typeface="Times New Roman" pitchFamily="18" charset="0"/>
                <a:cs typeface="Arial" pitchFamily="34" charset="0"/>
              </a:rPr>
              <a:t>    difficulties</a:t>
            </a:r>
          </a:p>
        </p:txBody>
      </p:sp>
      <p:sp>
        <p:nvSpPr>
          <p:cNvPr id="9" name="TextBox 8">
            <a:extLst>
              <a:ext uri="{FF2B5EF4-FFF2-40B4-BE49-F238E27FC236}">
                <a16:creationId xmlns:a16="http://schemas.microsoft.com/office/drawing/2014/main" id="{6CF611DC-77CC-4B12-A22D-136DDE815865}"/>
              </a:ext>
            </a:extLst>
          </p:cNvPr>
          <p:cNvSpPr txBox="1"/>
          <p:nvPr/>
        </p:nvSpPr>
        <p:spPr>
          <a:xfrm>
            <a:off x="-22326" y="6559245"/>
            <a:ext cx="5648664" cy="261610"/>
          </a:xfrm>
          <a:prstGeom prst="rect">
            <a:avLst/>
          </a:prstGeom>
          <a:noFill/>
        </p:spPr>
        <p:txBody>
          <a:bodyPr wrap="square" lIns="91440" tIns="45720" rIns="91440" bIns="45720" anchor="t">
            <a:spAutoFit/>
          </a:bodyPr>
          <a:lstStyle/>
          <a:p>
            <a:r>
              <a:rPr lang="en-GB" sz="1100">
                <a:solidFill>
                  <a:schemeClr val="bg1"/>
                </a:solidFill>
              </a:rPr>
              <a:t>Data</a:t>
            </a:r>
            <a:r>
              <a:rPr lang="en-GB" sz="1100" baseline="0">
                <a:solidFill>
                  <a:schemeClr val="bg1"/>
                </a:solidFill>
              </a:rPr>
              <a:t> source: NHS 24</a:t>
            </a:r>
            <a:r>
              <a:rPr lang="en-GB" sz="1100">
                <a:solidFill>
                  <a:schemeClr val="bg1"/>
                </a:solidFill>
              </a:rPr>
              <a:t> </a:t>
            </a:r>
            <a:r>
              <a:rPr lang="en-GB" sz="1100" baseline="0">
                <a:solidFill>
                  <a:schemeClr val="bg1"/>
                </a:solidFill>
              </a:rPr>
              <a:t> MHH Health Hub Monthly report </a:t>
            </a:r>
            <a:r>
              <a:rPr lang="en-GB" sz="1100">
                <a:solidFill>
                  <a:schemeClr val="bg1"/>
                </a:solidFill>
              </a:rPr>
              <a:t>April 2024</a:t>
            </a:r>
          </a:p>
        </p:txBody>
      </p:sp>
      <p:sp>
        <p:nvSpPr>
          <p:cNvPr id="5" name="Title 1">
            <a:extLst>
              <a:ext uri="{FF2B5EF4-FFF2-40B4-BE49-F238E27FC236}">
                <a16:creationId xmlns:a16="http://schemas.microsoft.com/office/drawing/2014/main" id="{74F91BB8-F283-5659-206E-364E38ED33CD}"/>
              </a:ext>
            </a:extLst>
          </p:cNvPr>
          <p:cNvSpPr txBox="1">
            <a:spLocks/>
          </p:cNvSpPr>
          <p:nvPr/>
        </p:nvSpPr>
        <p:spPr>
          <a:xfrm>
            <a:off x="5785807" y="1145061"/>
            <a:ext cx="4963016" cy="618274"/>
          </a:xfrm>
          <a:prstGeom prst="rect">
            <a:avLst/>
          </a:prstGeom>
        </p:spPr>
        <p:txBody>
          <a:bodyPr vert="horz" lIns="91440" tIns="45720" rIns="91440" bIns="45720" rtlCol="0" anchor="ctr">
            <a:noAutofit/>
          </a:bodyPr>
          <a:lstStyle>
            <a:lvl1pPr algn="ctr" defTabSz="457200" rtl="0" eaLnBrk="1" latinLnBrk="0" hangingPunct="1">
              <a:lnSpc>
                <a:spcPct val="70000"/>
              </a:lnSpc>
              <a:spcBef>
                <a:spcPct val="0"/>
              </a:spcBef>
              <a:buNone/>
              <a:defRPr sz="4000" b="1" i="0" kern="1200">
                <a:solidFill>
                  <a:srgbClr val="EF5EA2"/>
                </a:solidFill>
                <a:latin typeface="+mn-lt"/>
                <a:ea typeface="+mj-ea"/>
                <a:cs typeface="+mj-cs"/>
              </a:defRPr>
            </a:lvl1pPr>
          </a:lstStyle>
          <a:p>
            <a:r>
              <a:rPr lang="en-GB" sz="2800">
                <a:solidFill>
                  <a:srgbClr val="EF61A2"/>
                </a:solidFill>
              </a:rPr>
              <a:t>Call outcomes</a:t>
            </a:r>
            <a:endParaRPr lang="en-US" sz="2800">
              <a:solidFill>
                <a:srgbClr val="EF61A2"/>
              </a:solidFill>
            </a:endParaRPr>
          </a:p>
        </p:txBody>
      </p:sp>
      <p:sp>
        <p:nvSpPr>
          <p:cNvPr id="6" name="Rectangle 2">
            <a:extLst>
              <a:ext uri="{FF2B5EF4-FFF2-40B4-BE49-F238E27FC236}">
                <a16:creationId xmlns:a16="http://schemas.microsoft.com/office/drawing/2014/main" id="{9062E278-3A59-1249-7D16-2931291FCC44}"/>
              </a:ext>
            </a:extLst>
          </p:cNvPr>
          <p:cNvSpPr>
            <a:spLocks noChangeArrowheads="1"/>
          </p:cNvSpPr>
          <p:nvPr/>
        </p:nvSpPr>
        <p:spPr bwMode="auto">
          <a:xfrm>
            <a:off x="8005485" y="3542458"/>
            <a:ext cx="5955159" cy="6052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ts val="2000"/>
              </a:lnSpc>
              <a:spcBef>
                <a:spcPct val="0"/>
              </a:spcBef>
              <a:spcAft>
                <a:spcPct val="0"/>
              </a:spcAft>
            </a:pPr>
            <a:r>
              <a:rPr lang="en-GB" sz="2000">
                <a:solidFill>
                  <a:srgbClr val="002D72"/>
                </a:solidFill>
                <a:latin typeface="Arial" panose="020B0604020202020204" pitchFamily="34" charset="0"/>
                <a:cs typeface="Arial" panose="020B0604020202020204" pitchFamily="34" charset="0"/>
              </a:rPr>
              <a:t>referred to 999 or a local </a:t>
            </a:r>
            <a:br>
              <a:rPr lang="en-GB" sz="2000">
                <a:solidFill>
                  <a:srgbClr val="002D72"/>
                </a:solidFill>
                <a:latin typeface="Arial" panose="020B0604020202020204" pitchFamily="34" charset="0"/>
                <a:cs typeface="Arial" panose="020B0604020202020204" pitchFamily="34" charset="0"/>
              </a:rPr>
            </a:br>
            <a:r>
              <a:rPr lang="en-GB" sz="2000">
                <a:solidFill>
                  <a:srgbClr val="002D72"/>
                </a:solidFill>
                <a:latin typeface="Arial" panose="020B0604020202020204" pitchFamily="34" charset="0"/>
                <a:cs typeface="Arial" panose="020B0604020202020204" pitchFamily="34" charset="0"/>
              </a:rPr>
              <a:t>Emergency Department</a:t>
            </a:r>
          </a:p>
        </p:txBody>
      </p:sp>
      <p:sp>
        <p:nvSpPr>
          <p:cNvPr id="10" name="Rectangle 2">
            <a:extLst>
              <a:ext uri="{FF2B5EF4-FFF2-40B4-BE49-F238E27FC236}">
                <a16:creationId xmlns:a16="http://schemas.microsoft.com/office/drawing/2014/main" id="{DAC79D9C-55C7-4391-BECC-7DD0DD21B39E}"/>
              </a:ext>
            </a:extLst>
          </p:cNvPr>
          <p:cNvSpPr>
            <a:spLocks noChangeArrowheads="1"/>
          </p:cNvSpPr>
          <p:nvPr/>
        </p:nvSpPr>
        <p:spPr bwMode="auto">
          <a:xfrm>
            <a:off x="5237024" y="1902942"/>
            <a:ext cx="1192955"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GB" sz="4000" b="1">
                <a:solidFill>
                  <a:srgbClr val="EF5EA2"/>
                </a:solidFill>
                <a:latin typeface="Calibri"/>
                <a:ea typeface="Times New Roman" pitchFamily="18" charset="0"/>
                <a:cs typeface="Times New Roman"/>
              </a:rPr>
              <a:t>57</a:t>
            </a:r>
            <a:r>
              <a:rPr kumimoji="0" lang="en-GB" sz="4000" b="1" i="0" u="none" strike="noStrike" cap="none" normalizeH="0" baseline="0">
                <a:ln>
                  <a:noFill/>
                </a:ln>
                <a:solidFill>
                  <a:srgbClr val="EF5EA2"/>
                </a:solidFill>
                <a:effectLst/>
                <a:latin typeface="Calibri"/>
                <a:ea typeface="Times New Roman" pitchFamily="18" charset="0"/>
                <a:cs typeface="Times New Roman"/>
              </a:rPr>
              <a:t>%</a:t>
            </a:r>
            <a:r>
              <a:rPr lang="en-GB" sz="4000" b="1">
                <a:solidFill>
                  <a:srgbClr val="EF5EA2"/>
                </a:solidFill>
                <a:latin typeface="Calibri"/>
                <a:ea typeface="Times New Roman" pitchFamily="18" charset="0"/>
                <a:cs typeface="Times New Roman"/>
              </a:rPr>
              <a:t> </a:t>
            </a:r>
            <a:endParaRPr kumimoji="0" lang="en-GB" sz="4000" b="1" i="0" u="none" strike="noStrike" cap="none" normalizeH="0" baseline="0">
              <a:ln>
                <a:noFill/>
              </a:ln>
              <a:solidFill>
                <a:srgbClr val="EF5EA2"/>
              </a:solidFill>
              <a:effectLst/>
              <a:latin typeface="Arial" pitchFamily="34" charset="0"/>
              <a:cs typeface="Arial" pitchFamily="34" charset="0"/>
            </a:endParaRPr>
          </a:p>
        </p:txBody>
      </p:sp>
      <p:sp>
        <p:nvSpPr>
          <p:cNvPr id="13" name="Rectangle 2">
            <a:extLst>
              <a:ext uri="{FF2B5EF4-FFF2-40B4-BE49-F238E27FC236}">
                <a16:creationId xmlns:a16="http://schemas.microsoft.com/office/drawing/2014/main" id="{816E7813-1C31-CDD0-956E-00410F19F5CF}"/>
              </a:ext>
            </a:extLst>
          </p:cNvPr>
          <p:cNvSpPr>
            <a:spLocks noChangeArrowheads="1"/>
          </p:cNvSpPr>
          <p:nvPr/>
        </p:nvSpPr>
        <p:spPr bwMode="auto">
          <a:xfrm>
            <a:off x="6340632" y="2005492"/>
            <a:ext cx="5700103" cy="6005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ts val="2000"/>
              </a:lnSpc>
              <a:spcBef>
                <a:spcPct val="0"/>
              </a:spcBef>
              <a:spcAft>
                <a:spcPct val="0"/>
              </a:spcAft>
            </a:pPr>
            <a:r>
              <a:rPr lang="en-GB" sz="2000">
                <a:solidFill>
                  <a:srgbClr val="002D72"/>
                </a:solidFill>
                <a:latin typeface="Arial" panose="020B0604020202020204" pitchFamily="34" charset="0"/>
                <a:cs typeface="Arial" panose="020B0604020202020204" pitchFamily="34" charset="0"/>
              </a:rPr>
              <a:t>of calls are resolved without </a:t>
            </a:r>
            <a:br>
              <a:rPr lang="en-GB" sz="2000">
                <a:solidFill>
                  <a:srgbClr val="002D72"/>
                </a:solidFill>
                <a:latin typeface="Arial" panose="020B0604020202020204" pitchFamily="34" charset="0"/>
                <a:cs typeface="Arial" panose="020B0604020202020204" pitchFamily="34" charset="0"/>
              </a:rPr>
            </a:br>
            <a:r>
              <a:rPr lang="en-GB" sz="2000">
                <a:solidFill>
                  <a:srgbClr val="002D72"/>
                </a:solidFill>
                <a:latin typeface="Arial" panose="020B0604020202020204" pitchFamily="34" charset="0"/>
                <a:cs typeface="Arial" panose="020B0604020202020204" pitchFamily="34" charset="0"/>
              </a:rPr>
              <a:t>the need for onward referral</a:t>
            </a:r>
          </a:p>
        </p:txBody>
      </p:sp>
      <p:sp>
        <p:nvSpPr>
          <p:cNvPr id="15" name="Rectangle 14">
            <a:extLst>
              <a:ext uri="{FF2B5EF4-FFF2-40B4-BE49-F238E27FC236}">
                <a16:creationId xmlns:a16="http://schemas.microsoft.com/office/drawing/2014/main" id="{C93D797E-F9BC-3112-D37F-31B9C402343B}"/>
              </a:ext>
            </a:extLst>
          </p:cNvPr>
          <p:cNvSpPr/>
          <p:nvPr/>
        </p:nvSpPr>
        <p:spPr>
          <a:xfrm>
            <a:off x="6340632" y="2699674"/>
            <a:ext cx="1192955" cy="707886"/>
          </a:xfrm>
          <a:prstGeom prst="rect">
            <a:avLst/>
          </a:prstGeom>
        </p:spPr>
        <p:txBody>
          <a:bodyPr wrap="square" lIns="91440" tIns="45720" rIns="91440" bIns="45720" anchor="t">
            <a:spAutoFit/>
          </a:bodyPr>
          <a:lstStyle/>
          <a:p>
            <a:r>
              <a:rPr lang="en-GB" sz="4000" b="1">
                <a:solidFill>
                  <a:srgbClr val="EF5EA2"/>
                </a:solidFill>
                <a:latin typeface="Calibri"/>
                <a:ea typeface="Times New Roman" pitchFamily="18" charset="0"/>
                <a:cs typeface="Times New Roman"/>
              </a:rPr>
              <a:t>24% </a:t>
            </a:r>
            <a:endParaRPr lang="en-GB" sz="4000" b="1">
              <a:solidFill>
                <a:srgbClr val="EF5EA2"/>
              </a:solidFill>
            </a:endParaRPr>
          </a:p>
        </p:txBody>
      </p:sp>
      <p:sp>
        <p:nvSpPr>
          <p:cNvPr id="17" name="Rectangle 2">
            <a:extLst>
              <a:ext uri="{FF2B5EF4-FFF2-40B4-BE49-F238E27FC236}">
                <a16:creationId xmlns:a16="http://schemas.microsoft.com/office/drawing/2014/main" id="{E0A23866-62C1-F6E8-10DB-BC5F1D4E324C}"/>
              </a:ext>
            </a:extLst>
          </p:cNvPr>
          <p:cNvSpPr>
            <a:spLocks noChangeArrowheads="1"/>
          </p:cNvSpPr>
          <p:nvPr/>
        </p:nvSpPr>
        <p:spPr bwMode="auto">
          <a:xfrm>
            <a:off x="7399886" y="2786892"/>
            <a:ext cx="5846014" cy="6052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ts val="2000"/>
              </a:lnSpc>
              <a:spcBef>
                <a:spcPct val="0"/>
              </a:spcBef>
              <a:spcAft>
                <a:spcPct val="0"/>
              </a:spcAft>
            </a:pPr>
            <a:r>
              <a:rPr lang="en-GB" sz="2000">
                <a:solidFill>
                  <a:srgbClr val="002060"/>
                </a:solidFill>
                <a:latin typeface="Arial" pitchFamily="34" charset="0"/>
                <a:ea typeface="Times New Roman" pitchFamily="18" charset="0"/>
                <a:cs typeface="Arial" pitchFamily="34" charset="0"/>
              </a:rPr>
              <a:t>referred to a local </a:t>
            </a:r>
            <a:br>
              <a:rPr lang="en-GB" sz="2000">
                <a:solidFill>
                  <a:srgbClr val="002060"/>
                </a:solidFill>
                <a:latin typeface="Arial" pitchFamily="34" charset="0"/>
                <a:ea typeface="Times New Roman" pitchFamily="18" charset="0"/>
                <a:cs typeface="Arial" pitchFamily="34" charset="0"/>
              </a:rPr>
            </a:br>
            <a:r>
              <a:rPr lang="en-GB" sz="2000">
                <a:solidFill>
                  <a:srgbClr val="002060"/>
                </a:solidFill>
                <a:latin typeface="Arial" pitchFamily="34" charset="0"/>
                <a:ea typeface="Times New Roman" pitchFamily="18" charset="0"/>
                <a:cs typeface="Arial" pitchFamily="34" charset="0"/>
              </a:rPr>
              <a:t>primary care service</a:t>
            </a:r>
          </a:p>
        </p:txBody>
      </p:sp>
      <p:sp>
        <p:nvSpPr>
          <p:cNvPr id="19" name="Rectangle 2">
            <a:extLst>
              <a:ext uri="{FF2B5EF4-FFF2-40B4-BE49-F238E27FC236}">
                <a16:creationId xmlns:a16="http://schemas.microsoft.com/office/drawing/2014/main" id="{C7D2E56B-195B-5D7E-F68E-25B4F1F760F8}"/>
              </a:ext>
            </a:extLst>
          </p:cNvPr>
          <p:cNvSpPr>
            <a:spLocks noChangeArrowheads="1"/>
          </p:cNvSpPr>
          <p:nvPr/>
        </p:nvSpPr>
        <p:spPr bwMode="auto">
          <a:xfrm>
            <a:off x="7146525" y="3454723"/>
            <a:ext cx="933269"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GB" sz="4000" b="1">
                <a:solidFill>
                  <a:srgbClr val="EF5EA2"/>
                </a:solidFill>
                <a:latin typeface="Calibri"/>
                <a:ea typeface="Times New Roman" pitchFamily="18" charset="0"/>
                <a:cs typeface="Times New Roman"/>
              </a:rPr>
              <a:t>9</a:t>
            </a:r>
            <a:r>
              <a:rPr kumimoji="0" lang="en-GB" sz="4000" b="1" i="0" u="none" strike="noStrike" cap="none" normalizeH="0" baseline="0">
                <a:ln>
                  <a:noFill/>
                </a:ln>
                <a:solidFill>
                  <a:srgbClr val="EF5EA2"/>
                </a:solidFill>
                <a:effectLst/>
                <a:latin typeface="Calibri"/>
                <a:ea typeface="Times New Roman" pitchFamily="18" charset="0"/>
                <a:cs typeface="Times New Roman"/>
              </a:rPr>
              <a:t>%</a:t>
            </a:r>
            <a:r>
              <a:rPr lang="en-GB" sz="4000" b="1">
                <a:solidFill>
                  <a:srgbClr val="EF5EA2"/>
                </a:solidFill>
                <a:latin typeface="Calibri"/>
                <a:ea typeface="Times New Roman" pitchFamily="18" charset="0"/>
                <a:cs typeface="Times New Roman"/>
              </a:rPr>
              <a:t> </a:t>
            </a:r>
            <a:endParaRPr kumimoji="0" lang="en-GB" sz="4000" b="1" i="0" u="none" strike="noStrike" cap="none" normalizeH="0" baseline="0">
              <a:ln>
                <a:noFill/>
              </a:ln>
              <a:solidFill>
                <a:srgbClr val="EF5EA2"/>
              </a:solidFill>
              <a:effectLst/>
              <a:latin typeface="Arial" pitchFamily="34" charset="0"/>
              <a:cs typeface="Arial" pitchFamily="34" charset="0"/>
            </a:endParaRPr>
          </a:p>
        </p:txBody>
      </p:sp>
      <p:sp>
        <p:nvSpPr>
          <p:cNvPr id="21" name="Rectangle 2">
            <a:extLst>
              <a:ext uri="{FF2B5EF4-FFF2-40B4-BE49-F238E27FC236}">
                <a16:creationId xmlns:a16="http://schemas.microsoft.com/office/drawing/2014/main" id="{170972E9-56F2-748F-45F7-3BABA584745A}"/>
              </a:ext>
            </a:extLst>
          </p:cNvPr>
          <p:cNvSpPr>
            <a:spLocks noChangeArrowheads="1"/>
          </p:cNvSpPr>
          <p:nvPr/>
        </p:nvSpPr>
        <p:spPr bwMode="auto">
          <a:xfrm>
            <a:off x="7893830" y="4262173"/>
            <a:ext cx="933269"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GB" sz="4000" b="1">
                <a:solidFill>
                  <a:srgbClr val="EF5EA2"/>
                </a:solidFill>
                <a:latin typeface="Calibri"/>
                <a:ea typeface="Times New Roman" pitchFamily="18" charset="0"/>
                <a:cs typeface="Times New Roman"/>
              </a:rPr>
              <a:t>6</a:t>
            </a:r>
            <a:r>
              <a:rPr kumimoji="0" lang="en-GB" sz="4000" b="1" i="0" u="none" strike="noStrike" cap="none" normalizeH="0" baseline="0">
                <a:ln>
                  <a:noFill/>
                </a:ln>
                <a:solidFill>
                  <a:srgbClr val="EF5EA2"/>
                </a:solidFill>
                <a:effectLst/>
                <a:latin typeface="Calibri"/>
                <a:ea typeface="Times New Roman" pitchFamily="18" charset="0"/>
                <a:cs typeface="Times New Roman"/>
              </a:rPr>
              <a:t>%</a:t>
            </a:r>
            <a:r>
              <a:rPr lang="en-GB" sz="4000" b="1">
                <a:solidFill>
                  <a:srgbClr val="EF5EA2"/>
                </a:solidFill>
                <a:latin typeface="Calibri"/>
                <a:ea typeface="Times New Roman" pitchFamily="18" charset="0"/>
                <a:cs typeface="Times New Roman"/>
              </a:rPr>
              <a:t> </a:t>
            </a:r>
            <a:endParaRPr kumimoji="0" lang="en-GB" sz="4000" b="1" i="0" u="none" strike="noStrike" cap="none" normalizeH="0" baseline="0">
              <a:ln>
                <a:noFill/>
              </a:ln>
              <a:solidFill>
                <a:srgbClr val="EF5EA2"/>
              </a:solidFill>
              <a:effectLst/>
              <a:latin typeface="Arial" pitchFamily="34" charset="0"/>
              <a:cs typeface="Arial" pitchFamily="34" charset="0"/>
            </a:endParaRPr>
          </a:p>
        </p:txBody>
      </p:sp>
      <p:sp>
        <p:nvSpPr>
          <p:cNvPr id="24" name="Rectangle 2">
            <a:extLst>
              <a:ext uri="{FF2B5EF4-FFF2-40B4-BE49-F238E27FC236}">
                <a16:creationId xmlns:a16="http://schemas.microsoft.com/office/drawing/2014/main" id="{92CC7224-94E7-77AD-3ABF-09F3E1E8969D}"/>
              </a:ext>
            </a:extLst>
          </p:cNvPr>
          <p:cNvSpPr>
            <a:spLocks noChangeArrowheads="1"/>
          </p:cNvSpPr>
          <p:nvPr/>
        </p:nvSpPr>
        <p:spPr bwMode="auto">
          <a:xfrm>
            <a:off x="8686801" y="4349987"/>
            <a:ext cx="5955159" cy="6052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lnSpc>
                <a:spcPts val="2000"/>
              </a:lnSpc>
              <a:spcBef>
                <a:spcPct val="0"/>
              </a:spcBef>
              <a:spcAft>
                <a:spcPct val="0"/>
              </a:spcAft>
            </a:pPr>
            <a:r>
              <a:rPr lang="en-GB" sz="2000">
                <a:solidFill>
                  <a:srgbClr val="002D72"/>
                </a:solidFill>
                <a:latin typeface="Arial" panose="020B0604020202020204" pitchFamily="34" charset="0"/>
                <a:cs typeface="Arial" panose="020B0604020202020204" pitchFamily="34" charset="0"/>
              </a:rPr>
              <a:t>referred to The Distress </a:t>
            </a:r>
            <a:br>
              <a:rPr lang="en-GB" sz="2000">
                <a:solidFill>
                  <a:srgbClr val="002D72"/>
                </a:solidFill>
                <a:latin typeface="Arial" panose="020B0604020202020204" pitchFamily="34" charset="0"/>
                <a:cs typeface="Arial" panose="020B0604020202020204" pitchFamily="34" charset="0"/>
              </a:rPr>
            </a:br>
            <a:r>
              <a:rPr lang="en-GB" sz="2000">
                <a:solidFill>
                  <a:srgbClr val="002D72"/>
                </a:solidFill>
                <a:latin typeface="Arial" panose="020B0604020202020204" pitchFamily="34" charset="0"/>
                <a:cs typeface="Arial" panose="020B0604020202020204" pitchFamily="34" charset="0"/>
              </a:rPr>
              <a:t>Brief Intervention Service</a:t>
            </a:r>
          </a:p>
        </p:txBody>
      </p:sp>
      <p:sp>
        <p:nvSpPr>
          <p:cNvPr id="7" name="Rectangle 6">
            <a:extLst>
              <a:ext uri="{FF2B5EF4-FFF2-40B4-BE49-F238E27FC236}">
                <a16:creationId xmlns:a16="http://schemas.microsoft.com/office/drawing/2014/main" id="{8995E23A-B044-51DE-BD81-01B571FDCFB9}"/>
              </a:ext>
            </a:extLst>
          </p:cNvPr>
          <p:cNvSpPr/>
          <p:nvPr/>
        </p:nvSpPr>
        <p:spPr>
          <a:xfrm>
            <a:off x="5933097" y="5691673"/>
            <a:ext cx="4344411" cy="646331"/>
          </a:xfrm>
          <a:prstGeom prst="rect">
            <a:avLst/>
          </a:prstGeom>
        </p:spPr>
        <p:txBody>
          <a:bodyPr wrap="square" lIns="91440" tIns="45720" rIns="91440" bIns="45720" anchor="t">
            <a:spAutoFit/>
          </a:bodyPr>
          <a:lstStyle/>
          <a:p>
            <a:pPr lvl="0"/>
            <a:r>
              <a:rPr lang="en-GB">
                <a:solidFill>
                  <a:srgbClr val="002060"/>
                </a:solidFill>
                <a:latin typeface="Arial"/>
                <a:ea typeface="Times New Roman" pitchFamily="18" charset="0"/>
                <a:cs typeface="Arial"/>
              </a:rPr>
              <a:t>Calls not Mental Health related are transferred to the 111 clinical service</a:t>
            </a:r>
          </a:p>
        </p:txBody>
      </p:sp>
      <p:pic>
        <p:nvPicPr>
          <p:cNvPr id="2" name="Picture 1" descr="A blue arrow on a white background&#10;&#10;Description automatically generated">
            <a:extLst>
              <a:ext uri="{FF2B5EF4-FFF2-40B4-BE49-F238E27FC236}">
                <a16:creationId xmlns:a16="http://schemas.microsoft.com/office/drawing/2014/main" id="{7FB35A5E-EA94-F4A2-515F-A0C57B03DC3B}"/>
              </a:ext>
            </a:extLst>
          </p:cNvPr>
          <p:cNvPicPr>
            <a:picLocks noChangeAspect="1"/>
          </p:cNvPicPr>
          <p:nvPr/>
        </p:nvPicPr>
        <p:blipFill>
          <a:blip r:embed="rId4"/>
          <a:stretch>
            <a:fillRect/>
          </a:stretch>
        </p:blipFill>
        <p:spPr>
          <a:xfrm rot="19154353" flipH="1">
            <a:off x="8794328" y="5121181"/>
            <a:ext cx="751464" cy="495971"/>
          </a:xfrm>
          <a:prstGeom prst="rect">
            <a:avLst/>
          </a:prstGeom>
        </p:spPr>
      </p:pic>
      <p:sp>
        <p:nvSpPr>
          <p:cNvPr id="11" name="Rectangle 10">
            <a:extLst>
              <a:ext uri="{FF2B5EF4-FFF2-40B4-BE49-F238E27FC236}">
                <a16:creationId xmlns:a16="http://schemas.microsoft.com/office/drawing/2014/main" id="{C498639C-F66C-9A16-02AE-1256D13DD9D2}"/>
              </a:ext>
            </a:extLst>
          </p:cNvPr>
          <p:cNvSpPr>
            <a:spLocks noGrp="1" noRot="1" noMove="1" noResize="1" noEditPoints="1" noAdjustHandles="1" noChangeArrowheads="1" noChangeShapeType="1"/>
          </p:cNvSpPr>
          <p:nvPr/>
        </p:nvSpPr>
        <p:spPr>
          <a:xfrm>
            <a:off x="0" y="0"/>
            <a:ext cx="894379" cy="273955"/>
          </a:xfrm>
          <a:prstGeom prst="rect">
            <a:avLst/>
          </a:prstGeom>
          <a:solidFill>
            <a:schemeClr val="bg1"/>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pic>
        <p:nvPicPr>
          <p:cNvPr id="14" name="Picture 13" descr="Blue text on a black background&#10;&#10;Description automatically generated">
            <a:extLst>
              <a:ext uri="{FF2B5EF4-FFF2-40B4-BE49-F238E27FC236}">
                <a16:creationId xmlns:a16="http://schemas.microsoft.com/office/drawing/2014/main" id="{D1FE7BDF-195D-5738-B005-49EF86B8C6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16" name="Picture 15">
            <a:extLst>
              <a:ext uri="{FF2B5EF4-FFF2-40B4-BE49-F238E27FC236}">
                <a16:creationId xmlns:a16="http://schemas.microsoft.com/office/drawing/2014/main" id="{0610AD40-6E14-7494-355C-49DDEF2F3F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graphicFrame>
        <p:nvGraphicFramePr>
          <p:cNvPr id="18" name="Table 17">
            <a:extLst>
              <a:ext uri="{FF2B5EF4-FFF2-40B4-BE49-F238E27FC236}">
                <a16:creationId xmlns:a16="http://schemas.microsoft.com/office/drawing/2014/main" id="{BA3AE27E-8E8B-941C-D2F7-4F518B35BA21}"/>
              </a:ext>
            </a:extLst>
          </p:cNvPr>
          <p:cNvGraphicFramePr>
            <a:graphicFrameLocks noGrp="1"/>
          </p:cNvGraphicFramePr>
          <p:nvPr>
            <p:extLst>
              <p:ext uri="{D42A27DB-BD31-4B8C-83A1-F6EECF244321}">
                <p14:modId xmlns:p14="http://schemas.microsoft.com/office/powerpoint/2010/main" val="4125494722"/>
              </p:ext>
            </p:extLst>
          </p:nvPr>
        </p:nvGraphicFramePr>
        <p:xfrm>
          <a:off x="1062273" y="1373127"/>
          <a:ext cx="3166929" cy="2372360"/>
        </p:xfrm>
        <a:graphic>
          <a:graphicData uri="http://schemas.openxmlformats.org/drawingml/2006/table">
            <a:tbl>
              <a:tblPr firstRow="1" bandRow="1">
                <a:tableStyleId>{5C22544A-7EE6-4342-B048-85BDC9FD1C3A}</a:tableStyleId>
              </a:tblPr>
              <a:tblGrid>
                <a:gridCol w="3166929">
                  <a:extLst>
                    <a:ext uri="{9D8B030D-6E8A-4147-A177-3AD203B41FA5}">
                      <a16:colId xmlns:a16="http://schemas.microsoft.com/office/drawing/2014/main" val="3582371619"/>
                    </a:ext>
                  </a:extLst>
                </a:gridCol>
              </a:tblGrid>
              <a:tr h="370840">
                <a:tc>
                  <a:txBody>
                    <a:bodyPr/>
                    <a:lstStyle/>
                    <a:p>
                      <a:pPr algn="ctr"/>
                      <a:r>
                        <a:rPr lang="en-GB" sz="2800"/>
                        <a:t>Main Call Reasons</a:t>
                      </a:r>
                    </a:p>
                  </a:txBody>
                  <a:tcPr/>
                </a:tc>
                <a:extLst>
                  <a:ext uri="{0D108BD9-81ED-4DB2-BD59-A6C34878D82A}">
                    <a16:rowId xmlns:a16="http://schemas.microsoft.com/office/drawing/2014/main" val="3190412503"/>
                  </a:ext>
                </a:extLst>
              </a:tr>
              <a:tr h="370840">
                <a:tc>
                  <a:txBody>
                    <a:bodyPr/>
                    <a:lstStyle/>
                    <a:p>
                      <a:pPr lvl="0" algn="ctr">
                        <a:buFont typeface="Arial" pitchFamily="34" charset="0"/>
                        <a:buNone/>
                      </a:pPr>
                      <a:r>
                        <a:rPr lang="en-GB" b="1">
                          <a:solidFill>
                            <a:srgbClr val="FA2DAF"/>
                          </a:solidFill>
                          <a:latin typeface="Arial" pitchFamily="34" charset="0"/>
                          <a:ea typeface="Times New Roman" pitchFamily="18" charset="0"/>
                          <a:cs typeface="Arial" pitchFamily="34" charset="0"/>
                        </a:rPr>
                        <a:t>Suicide thoughts</a:t>
                      </a:r>
                    </a:p>
                  </a:txBody>
                  <a:tcPr/>
                </a:tc>
                <a:extLst>
                  <a:ext uri="{0D108BD9-81ED-4DB2-BD59-A6C34878D82A}">
                    <a16:rowId xmlns:a16="http://schemas.microsoft.com/office/drawing/2014/main" val="201866153"/>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b="1">
                          <a:solidFill>
                            <a:srgbClr val="FA2DAF"/>
                          </a:solidFill>
                          <a:latin typeface="Arial" pitchFamily="34" charset="0"/>
                          <a:ea typeface="Times New Roman" pitchFamily="18" charset="0"/>
                          <a:cs typeface="Arial" pitchFamily="34" charset="0"/>
                        </a:rPr>
                        <a:t>Anxiety</a:t>
                      </a:r>
                    </a:p>
                  </a:txBody>
                  <a:tcPr/>
                </a:tc>
                <a:extLst>
                  <a:ext uri="{0D108BD9-81ED-4DB2-BD59-A6C34878D82A}">
                    <a16:rowId xmlns:a16="http://schemas.microsoft.com/office/drawing/2014/main" val="3417260700"/>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b="1">
                          <a:solidFill>
                            <a:srgbClr val="FA2DAF"/>
                          </a:solidFill>
                          <a:latin typeface="Arial" pitchFamily="34" charset="0"/>
                          <a:ea typeface="Times New Roman" pitchFamily="18" charset="0"/>
                          <a:cs typeface="Arial" pitchFamily="34" charset="0"/>
                        </a:rPr>
                        <a:t>Low mood </a:t>
                      </a:r>
                    </a:p>
                  </a:txBody>
                  <a:tcPr/>
                </a:tc>
                <a:extLst>
                  <a:ext uri="{0D108BD9-81ED-4DB2-BD59-A6C34878D82A}">
                    <a16:rowId xmlns:a16="http://schemas.microsoft.com/office/drawing/2014/main" val="1301257314"/>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b="1">
                          <a:solidFill>
                            <a:srgbClr val="FA2DAF"/>
                          </a:solidFill>
                          <a:latin typeface="Arial" pitchFamily="34" charset="0"/>
                          <a:ea typeface="Times New Roman" pitchFamily="18" charset="0"/>
                          <a:cs typeface="Arial" pitchFamily="34" charset="0"/>
                        </a:rPr>
                        <a:t>Psychosis</a:t>
                      </a:r>
                    </a:p>
                  </a:txBody>
                  <a:tcPr/>
                </a:tc>
                <a:extLst>
                  <a:ext uri="{0D108BD9-81ED-4DB2-BD59-A6C34878D82A}">
                    <a16:rowId xmlns:a16="http://schemas.microsoft.com/office/drawing/2014/main" val="2540733197"/>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b="1">
                          <a:solidFill>
                            <a:srgbClr val="FA2DAF"/>
                          </a:solidFill>
                          <a:latin typeface="Arial" pitchFamily="34" charset="0"/>
                          <a:ea typeface="Times New Roman" pitchFamily="18" charset="0"/>
                          <a:cs typeface="Arial" pitchFamily="34" charset="0"/>
                        </a:rPr>
                        <a:t>Medication</a:t>
                      </a:r>
                    </a:p>
                  </a:txBody>
                  <a:tcPr/>
                </a:tc>
                <a:extLst>
                  <a:ext uri="{0D108BD9-81ED-4DB2-BD59-A6C34878D82A}">
                    <a16:rowId xmlns:a16="http://schemas.microsoft.com/office/drawing/2014/main" val="1765411504"/>
                  </a:ext>
                </a:extLst>
              </a:tr>
            </a:tbl>
          </a:graphicData>
        </a:graphic>
      </p:graphicFrame>
    </p:spTree>
    <p:extLst>
      <p:ext uri="{BB962C8B-B14F-4D97-AF65-F5344CB8AC3E}">
        <p14:creationId xmlns:p14="http://schemas.microsoft.com/office/powerpoint/2010/main" val="86076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anim calcmode="lin" valueType="num">
                                      <p:cBhvr>
                                        <p:cTn id="49" dur="1000" fill="hold"/>
                                        <p:tgtEl>
                                          <p:spTgt spid="24"/>
                                        </p:tgtEl>
                                        <p:attrNameLst>
                                          <p:attrName>ppt_x</p:attrName>
                                        </p:attrNameLst>
                                      </p:cBhvr>
                                      <p:tavLst>
                                        <p:tav tm="0">
                                          <p:val>
                                            <p:strVal val="#ppt_x"/>
                                          </p:val>
                                        </p:tav>
                                        <p:tav tm="100000">
                                          <p:val>
                                            <p:strVal val="#ppt_x"/>
                                          </p:val>
                                        </p:tav>
                                      </p:tavLst>
                                    </p:anim>
                                    <p:anim calcmode="lin" valueType="num">
                                      <p:cBhvr>
                                        <p:cTn id="5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3" grpId="0"/>
      <p:bldP spid="15" grpId="0"/>
      <p:bldP spid="17" grpId="0"/>
      <p:bldP spid="19" grpId="0"/>
      <p:bldP spid="21" grpId="0"/>
      <p:bldP spid="24"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C6CA7126-1FEA-E4C0-B70C-F2CCB4B128A4}"/>
              </a:ext>
            </a:extLst>
          </p:cNvPr>
          <p:cNvSpPr/>
          <p:nvPr/>
        </p:nvSpPr>
        <p:spPr>
          <a:xfrm>
            <a:off x="0" y="0"/>
            <a:ext cx="12192000" cy="6858000"/>
          </a:xfrm>
          <a:prstGeom prst="rect">
            <a:avLst/>
          </a:prstGeom>
          <a:gradFill>
            <a:gsLst>
              <a:gs pos="19000">
                <a:schemeClr val="accent1">
                  <a:lumMod val="5000"/>
                  <a:lumOff val="95000"/>
                </a:schemeClr>
              </a:gs>
              <a:gs pos="64000">
                <a:schemeClr val="accent1">
                  <a:lumMod val="45000"/>
                  <a:lumOff val="55000"/>
                </a:schemeClr>
              </a:gs>
              <a:gs pos="71000">
                <a:schemeClr val="accent1">
                  <a:lumMod val="45000"/>
                  <a:lumOff val="55000"/>
                  <a:alpha val="16000"/>
                </a:schemeClr>
              </a:gs>
              <a:gs pos="100000">
                <a:schemeClr val="accent1">
                  <a:lumMod val="30000"/>
                  <a:lumOff val="70000"/>
                </a:schemeClr>
              </a:gs>
            </a:gsLst>
            <a:lin ang="5400000" scaled="1"/>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p:cNvSpPr/>
          <p:nvPr/>
        </p:nvSpPr>
        <p:spPr>
          <a:xfrm>
            <a:off x="-5242296" y="5107028"/>
            <a:ext cx="5488367" cy="646331"/>
          </a:xfrm>
          <a:prstGeom prst="rect">
            <a:avLst/>
          </a:prstGeom>
        </p:spPr>
        <p:txBody>
          <a:bodyPr wrap="square" lIns="91440" tIns="45720" rIns="91440" bIns="45720" anchor="t">
            <a:spAutoFit/>
          </a:bodyPr>
          <a:lstStyle/>
          <a:p>
            <a:pPr algn="r">
              <a:spcBef>
                <a:spcPts val="1200"/>
              </a:spcBef>
              <a:defRPr/>
            </a:pPr>
            <a:br>
              <a:rPr lang="en-GB" sz="1800">
                <a:latin typeface="Arial" panose="020B0604020202020204" pitchFamily="34" charset="0"/>
                <a:cs typeface="Arial" panose="020B0604020202020204" pitchFamily="34" charset="0"/>
              </a:rPr>
            </a:br>
            <a:endParaRPr lang="en-GB" sz="1800">
              <a:solidFill>
                <a:srgbClr val="002D72"/>
              </a:solidFill>
              <a:latin typeface="Arial" panose="020B0604020202020204" pitchFamily="34" charset="0"/>
              <a:cs typeface="Arial" panose="020B0604020202020204" pitchFamily="34" charset="0"/>
            </a:endParaRPr>
          </a:p>
        </p:txBody>
      </p:sp>
      <p:sp>
        <p:nvSpPr>
          <p:cNvPr id="11" name="Rectangle 10"/>
          <p:cNvSpPr/>
          <p:nvPr/>
        </p:nvSpPr>
        <p:spPr>
          <a:xfrm>
            <a:off x="-5422707" y="4960341"/>
            <a:ext cx="2076209" cy="584775"/>
          </a:xfrm>
          <a:prstGeom prst="rect">
            <a:avLst/>
          </a:prstGeom>
        </p:spPr>
        <p:txBody>
          <a:bodyPr wrap="square" lIns="91440" tIns="45720" rIns="91440" bIns="45720" anchor="t">
            <a:spAutoFit/>
          </a:bodyPr>
          <a:lstStyle/>
          <a:p>
            <a:endParaRPr lang="en-GB" sz="3200" b="1">
              <a:solidFill>
                <a:srgbClr val="002D72"/>
              </a:solidFill>
              <a:latin typeface="Arial"/>
              <a:cs typeface="Arial"/>
            </a:endParaRPr>
          </a:p>
        </p:txBody>
      </p:sp>
      <p:sp>
        <p:nvSpPr>
          <p:cNvPr id="15" name="Rectangle 14">
            <a:extLst>
              <a:ext uri="{FF2B5EF4-FFF2-40B4-BE49-F238E27FC236}">
                <a16:creationId xmlns:a16="http://schemas.microsoft.com/office/drawing/2014/main" id="{0F7A5873-C1F0-745A-5416-66C592579AC2}"/>
              </a:ext>
            </a:extLst>
          </p:cNvPr>
          <p:cNvSpPr/>
          <p:nvPr/>
        </p:nvSpPr>
        <p:spPr>
          <a:xfrm>
            <a:off x="-9672632" y="4760759"/>
            <a:ext cx="21428807" cy="5633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D0521755-9880-D000-4753-7FB1A31C5973}"/>
              </a:ext>
            </a:extLst>
          </p:cNvPr>
          <p:cNvSpPr/>
          <p:nvPr/>
        </p:nvSpPr>
        <p:spPr>
          <a:xfrm>
            <a:off x="-7722847" y="2535338"/>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launches </a:t>
            </a:r>
            <a:r>
              <a:rPr lang="en-GB" sz="900" b="1">
                <a:solidFill>
                  <a:schemeClr val="tx1"/>
                </a:solidFill>
              </a:rPr>
              <a:t>4 evenings </a:t>
            </a:r>
            <a:r>
              <a:rPr lang="en-GB" sz="900">
                <a:solidFill>
                  <a:schemeClr val="tx1"/>
                </a:solidFill>
              </a:rPr>
              <a:t>a week</a:t>
            </a:r>
          </a:p>
        </p:txBody>
      </p:sp>
      <p:cxnSp>
        <p:nvCxnSpPr>
          <p:cNvPr id="28" name="Straight Connector 27">
            <a:extLst>
              <a:ext uri="{FF2B5EF4-FFF2-40B4-BE49-F238E27FC236}">
                <a16:creationId xmlns:a16="http://schemas.microsoft.com/office/drawing/2014/main" id="{4006642D-9CD5-B6ED-A4A7-897E04918022}"/>
              </a:ext>
            </a:extLst>
          </p:cNvPr>
          <p:cNvCxnSpPr>
            <a:cxnSpLocks/>
          </p:cNvCxnSpPr>
          <p:nvPr/>
        </p:nvCxnSpPr>
        <p:spPr>
          <a:xfrm flipV="1">
            <a:off x="-7114952" y="3617176"/>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7B8137CE-BA26-710E-BF2C-E5C03B30873F}"/>
              </a:ext>
            </a:extLst>
          </p:cNvPr>
          <p:cNvSpPr/>
          <p:nvPr/>
        </p:nvSpPr>
        <p:spPr>
          <a:xfrm>
            <a:off x="-5713575" y="2527668"/>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NHS 24 Mental Health Hub becomes </a:t>
            </a:r>
            <a:r>
              <a:rPr lang="en-GB" sz="900" b="1">
                <a:solidFill>
                  <a:schemeClr val="tx1"/>
                </a:solidFill>
              </a:rPr>
              <a:t>24/7 service</a:t>
            </a:r>
          </a:p>
        </p:txBody>
      </p:sp>
      <p:cxnSp>
        <p:nvCxnSpPr>
          <p:cNvPr id="42" name="Straight Connector 41">
            <a:extLst>
              <a:ext uri="{FF2B5EF4-FFF2-40B4-BE49-F238E27FC236}">
                <a16:creationId xmlns:a16="http://schemas.microsoft.com/office/drawing/2014/main" id="{797F6F40-880F-552F-7981-BD9D0B672775}"/>
              </a:ext>
            </a:extLst>
          </p:cNvPr>
          <p:cNvCxnSpPr>
            <a:cxnSpLocks/>
          </p:cNvCxnSpPr>
          <p:nvPr/>
        </p:nvCxnSpPr>
        <p:spPr>
          <a:xfrm flipV="1">
            <a:off x="-5105680" y="3609506"/>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B9821544-C237-9BEE-3602-D41D2A96A65F}"/>
              </a:ext>
            </a:extLst>
          </p:cNvPr>
          <p:cNvSpPr/>
          <p:nvPr/>
        </p:nvSpPr>
        <p:spPr>
          <a:xfrm>
            <a:off x="-3704303" y="2527668"/>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1 </a:t>
            </a:r>
            <a:r>
              <a:rPr lang="en-GB" sz="900">
                <a:solidFill>
                  <a:schemeClr val="tx1"/>
                </a:solidFill>
              </a:rPr>
              <a:t>Pathway Launch</a:t>
            </a:r>
          </a:p>
        </p:txBody>
      </p:sp>
      <p:cxnSp>
        <p:nvCxnSpPr>
          <p:cNvPr id="44" name="Straight Connector 43">
            <a:extLst>
              <a:ext uri="{FF2B5EF4-FFF2-40B4-BE49-F238E27FC236}">
                <a16:creationId xmlns:a16="http://schemas.microsoft.com/office/drawing/2014/main" id="{BEAB07FA-A2E3-E6DA-23C5-F4B9CDDC47BC}"/>
              </a:ext>
            </a:extLst>
          </p:cNvPr>
          <p:cNvCxnSpPr>
            <a:cxnSpLocks/>
          </p:cNvCxnSpPr>
          <p:nvPr/>
        </p:nvCxnSpPr>
        <p:spPr>
          <a:xfrm flipV="1">
            <a:off x="-3096408" y="3609506"/>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47" name="Oval 46">
            <a:extLst>
              <a:ext uri="{FF2B5EF4-FFF2-40B4-BE49-F238E27FC236}">
                <a16:creationId xmlns:a16="http://schemas.microsoft.com/office/drawing/2014/main" id="{0FFAE031-4328-9518-F71F-69237C645034}"/>
              </a:ext>
            </a:extLst>
          </p:cNvPr>
          <p:cNvSpPr/>
          <p:nvPr/>
        </p:nvSpPr>
        <p:spPr>
          <a:xfrm>
            <a:off x="2627614" y="2535338"/>
            <a:ext cx="1215790" cy="1130689"/>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Police Scotland </a:t>
            </a:r>
            <a:r>
              <a:rPr lang="en-GB" sz="900" b="1">
                <a:solidFill>
                  <a:schemeClr val="tx1"/>
                </a:solidFill>
              </a:rPr>
              <a:t>Phase  2 </a:t>
            </a:r>
            <a:r>
              <a:rPr lang="en-GB" sz="900">
                <a:solidFill>
                  <a:schemeClr val="tx1"/>
                </a:solidFill>
              </a:rPr>
              <a:t>Pathway Launch</a:t>
            </a:r>
          </a:p>
        </p:txBody>
      </p:sp>
      <p:cxnSp>
        <p:nvCxnSpPr>
          <p:cNvPr id="48" name="Straight Connector 47">
            <a:extLst>
              <a:ext uri="{FF2B5EF4-FFF2-40B4-BE49-F238E27FC236}">
                <a16:creationId xmlns:a16="http://schemas.microsoft.com/office/drawing/2014/main" id="{50A1776D-4DFC-B2B8-CB08-83E55A49F4B3}"/>
              </a:ext>
            </a:extLst>
          </p:cNvPr>
          <p:cNvCxnSpPr>
            <a:cxnSpLocks/>
          </p:cNvCxnSpPr>
          <p:nvPr/>
        </p:nvCxnSpPr>
        <p:spPr>
          <a:xfrm flipV="1">
            <a:off x="3235509" y="3666027"/>
            <a:ext cx="0" cy="1059650"/>
          </a:xfrm>
          <a:prstGeom prst="line">
            <a:avLst/>
          </a:prstGeom>
        </p:spPr>
        <p:style>
          <a:lnRef idx="2">
            <a:schemeClr val="accent1"/>
          </a:lnRef>
          <a:fillRef idx="0">
            <a:schemeClr val="accent1"/>
          </a:fillRef>
          <a:effectRef idx="1">
            <a:schemeClr val="accent1"/>
          </a:effectRef>
          <a:fontRef idx="minor">
            <a:schemeClr val="tx1"/>
          </a:fontRef>
        </p:style>
      </p:cxnSp>
      <p:sp>
        <p:nvSpPr>
          <p:cNvPr id="49" name="Oval 48">
            <a:extLst>
              <a:ext uri="{FF2B5EF4-FFF2-40B4-BE49-F238E27FC236}">
                <a16:creationId xmlns:a16="http://schemas.microsoft.com/office/drawing/2014/main" id="{0CFD89D6-310C-5298-50AF-4B436DFAE0CB}"/>
              </a:ext>
            </a:extLst>
          </p:cNvPr>
          <p:cNvSpPr/>
          <p:nvPr/>
        </p:nvSpPr>
        <p:spPr>
          <a:xfrm>
            <a:off x="7678074" y="2440969"/>
            <a:ext cx="1226519" cy="1135500"/>
          </a:xfrm>
          <a:prstGeom prst="ellipse">
            <a:avLst/>
          </a:prstGeom>
        </p:spPr>
        <p:style>
          <a:lnRef idx="1">
            <a:schemeClr val="accent3"/>
          </a:lnRef>
          <a:fillRef idx="3">
            <a:schemeClr val="accent3"/>
          </a:fillRef>
          <a:effectRef idx="2">
            <a:schemeClr val="accent3"/>
          </a:effectRef>
          <a:fontRef idx="minor">
            <a:schemeClr val="lt1"/>
          </a:fontRef>
        </p:style>
        <p:txBody>
          <a:bodyPr lIns="91440" tIns="45720" rIns="91440" bIns="45720" rtlCol="0" anchor="ctr"/>
          <a:lstStyle/>
          <a:p>
            <a:pPr algn="ctr"/>
            <a:r>
              <a:rPr lang="en-GB" sz="900">
                <a:solidFill>
                  <a:schemeClr val="tx1"/>
                </a:solidFill>
              </a:rPr>
              <a:t>Scottish Ambulance Service </a:t>
            </a:r>
            <a:br>
              <a:rPr lang="en-GB" sz="900"/>
            </a:br>
            <a:r>
              <a:rPr lang="en-GB" sz="900" b="1">
                <a:solidFill>
                  <a:schemeClr val="tx1"/>
                </a:solidFill>
              </a:rPr>
              <a:t>Phase 2</a:t>
            </a:r>
            <a:r>
              <a:rPr lang="en-GB" sz="900">
                <a:solidFill>
                  <a:schemeClr val="tx1"/>
                </a:solidFill>
              </a:rPr>
              <a:t> Pathway Launch</a:t>
            </a:r>
          </a:p>
        </p:txBody>
      </p:sp>
      <p:cxnSp>
        <p:nvCxnSpPr>
          <p:cNvPr id="50" name="Straight Connector 49">
            <a:extLst>
              <a:ext uri="{FF2B5EF4-FFF2-40B4-BE49-F238E27FC236}">
                <a16:creationId xmlns:a16="http://schemas.microsoft.com/office/drawing/2014/main" id="{2DB40FF0-18FA-CA84-3DFA-327DFA75CF53}"/>
              </a:ext>
            </a:extLst>
          </p:cNvPr>
          <p:cNvCxnSpPr>
            <a:cxnSpLocks/>
          </p:cNvCxnSpPr>
          <p:nvPr/>
        </p:nvCxnSpPr>
        <p:spPr>
          <a:xfrm flipV="1">
            <a:off x="8296703" y="3597933"/>
            <a:ext cx="0" cy="1135326"/>
          </a:xfrm>
          <a:prstGeom prst="line">
            <a:avLst/>
          </a:prstGeom>
        </p:spPr>
        <p:style>
          <a:lnRef idx="2">
            <a:schemeClr val="accent1"/>
          </a:lnRef>
          <a:fillRef idx="0">
            <a:schemeClr val="accent1"/>
          </a:fillRef>
          <a:effectRef idx="1">
            <a:schemeClr val="accent1"/>
          </a:effectRef>
          <a:fontRef idx="minor">
            <a:schemeClr val="tx1"/>
          </a:fontRef>
        </p:style>
      </p:cxnSp>
      <p:sp>
        <p:nvSpPr>
          <p:cNvPr id="54" name="Oval 53">
            <a:extLst>
              <a:ext uri="{FF2B5EF4-FFF2-40B4-BE49-F238E27FC236}">
                <a16:creationId xmlns:a16="http://schemas.microsoft.com/office/drawing/2014/main" id="{2961CDB3-8AFC-71F6-FBF1-D3719330FE17}"/>
              </a:ext>
            </a:extLst>
          </p:cNvPr>
          <p:cNvSpPr/>
          <p:nvPr/>
        </p:nvSpPr>
        <p:spPr>
          <a:xfrm>
            <a:off x="-9546529" y="2565635"/>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People experiencing a mental health problem </a:t>
            </a:r>
            <a:r>
              <a:rPr lang="en-GB" sz="900" b="1">
                <a:solidFill>
                  <a:schemeClr val="tx1"/>
                </a:solidFill>
              </a:rPr>
              <a:t>3 times </a:t>
            </a:r>
            <a:r>
              <a:rPr lang="en-GB" sz="900">
                <a:solidFill>
                  <a:schemeClr val="tx1"/>
                </a:solidFill>
              </a:rPr>
              <a:t>more likely to attend A&amp;E</a:t>
            </a:r>
          </a:p>
        </p:txBody>
      </p:sp>
      <p:cxnSp>
        <p:nvCxnSpPr>
          <p:cNvPr id="55" name="Straight Connector 54">
            <a:extLst>
              <a:ext uri="{FF2B5EF4-FFF2-40B4-BE49-F238E27FC236}">
                <a16:creationId xmlns:a16="http://schemas.microsoft.com/office/drawing/2014/main" id="{A37949AA-3035-05C8-811D-BF0F2E363D6E}"/>
              </a:ext>
            </a:extLst>
          </p:cNvPr>
          <p:cNvCxnSpPr>
            <a:cxnSpLocks/>
          </p:cNvCxnSpPr>
          <p:nvPr/>
        </p:nvCxnSpPr>
        <p:spPr>
          <a:xfrm flipV="1">
            <a:off x="-8938635" y="3647473"/>
            <a:ext cx="1" cy="1091821"/>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A6152AEF-2121-EFDA-1C94-3A7C6B7C111C}"/>
              </a:ext>
            </a:extLst>
          </p:cNvPr>
          <p:cNvSpPr txBox="1"/>
          <p:nvPr/>
        </p:nvSpPr>
        <p:spPr>
          <a:xfrm>
            <a:off x="-9465710" y="4847015"/>
            <a:ext cx="1054150" cy="369332"/>
          </a:xfrm>
          <a:prstGeom prst="rect">
            <a:avLst/>
          </a:prstGeom>
          <a:noFill/>
        </p:spPr>
        <p:txBody>
          <a:bodyPr wrap="square" rtlCol="0">
            <a:spAutoFit/>
          </a:bodyPr>
          <a:lstStyle/>
          <a:p>
            <a:r>
              <a:rPr lang="en-GB"/>
              <a:t>Pre-2019</a:t>
            </a:r>
          </a:p>
        </p:txBody>
      </p:sp>
      <p:sp>
        <p:nvSpPr>
          <p:cNvPr id="59" name="TextBox 58">
            <a:extLst>
              <a:ext uri="{FF2B5EF4-FFF2-40B4-BE49-F238E27FC236}">
                <a16:creationId xmlns:a16="http://schemas.microsoft.com/office/drawing/2014/main" id="{E1E11F82-94C6-E194-28CB-D7684959D999}"/>
              </a:ext>
            </a:extLst>
          </p:cNvPr>
          <p:cNvSpPr txBox="1"/>
          <p:nvPr/>
        </p:nvSpPr>
        <p:spPr>
          <a:xfrm>
            <a:off x="-7789517" y="4847015"/>
            <a:ext cx="1349127" cy="369332"/>
          </a:xfrm>
          <a:prstGeom prst="rect">
            <a:avLst/>
          </a:prstGeom>
          <a:noFill/>
        </p:spPr>
        <p:txBody>
          <a:bodyPr wrap="square" rtlCol="0">
            <a:spAutoFit/>
          </a:bodyPr>
          <a:lstStyle/>
          <a:p>
            <a:r>
              <a:rPr lang="en-GB"/>
              <a:t>March 2019</a:t>
            </a:r>
          </a:p>
        </p:txBody>
      </p:sp>
      <p:sp>
        <p:nvSpPr>
          <p:cNvPr id="60" name="TextBox 59">
            <a:extLst>
              <a:ext uri="{FF2B5EF4-FFF2-40B4-BE49-F238E27FC236}">
                <a16:creationId xmlns:a16="http://schemas.microsoft.com/office/drawing/2014/main" id="{4652F528-9892-4909-1C73-C35A3E6CC2C0}"/>
              </a:ext>
            </a:extLst>
          </p:cNvPr>
          <p:cNvSpPr txBox="1"/>
          <p:nvPr/>
        </p:nvSpPr>
        <p:spPr>
          <a:xfrm>
            <a:off x="-5642776" y="4847015"/>
            <a:ext cx="1074190" cy="369332"/>
          </a:xfrm>
          <a:prstGeom prst="rect">
            <a:avLst/>
          </a:prstGeom>
          <a:noFill/>
        </p:spPr>
        <p:txBody>
          <a:bodyPr wrap="square" rtlCol="0">
            <a:spAutoFit/>
          </a:bodyPr>
          <a:lstStyle/>
          <a:p>
            <a:r>
              <a:rPr lang="en-GB"/>
              <a:t>July 2020</a:t>
            </a:r>
          </a:p>
        </p:txBody>
      </p:sp>
      <p:sp>
        <p:nvSpPr>
          <p:cNvPr id="61" name="TextBox 60">
            <a:extLst>
              <a:ext uri="{FF2B5EF4-FFF2-40B4-BE49-F238E27FC236}">
                <a16:creationId xmlns:a16="http://schemas.microsoft.com/office/drawing/2014/main" id="{24EAE263-703E-498F-387D-BBD9BC200EEB}"/>
              </a:ext>
            </a:extLst>
          </p:cNvPr>
          <p:cNvSpPr txBox="1"/>
          <p:nvPr/>
        </p:nvSpPr>
        <p:spPr>
          <a:xfrm>
            <a:off x="-3772195" y="4847015"/>
            <a:ext cx="1351572" cy="369332"/>
          </a:xfrm>
          <a:prstGeom prst="rect">
            <a:avLst/>
          </a:prstGeom>
          <a:noFill/>
        </p:spPr>
        <p:txBody>
          <a:bodyPr wrap="square" rtlCol="0">
            <a:spAutoFit/>
          </a:bodyPr>
          <a:lstStyle/>
          <a:p>
            <a:r>
              <a:rPr lang="en-GB"/>
              <a:t>August 2020</a:t>
            </a:r>
          </a:p>
        </p:txBody>
      </p:sp>
      <p:sp>
        <p:nvSpPr>
          <p:cNvPr id="62" name="TextBox 61">
            <a:extLst>
              <a:ext uri="{FF2B5EF4-FFF2-40B4-BE49-F238E27FC236}">
                <a16:creationId xmlns:a16="http://schemas.microsoft.com/office/drawing/2014/main" id="{F3AD2E1F-9BEF-55D2-EBB3-79404BD5C034}"/>
              </a:ext>
            </a:extLst>
          </p:cNvPr>
          <p:cNvSpPr txBox="1"/>
          <p:nvPr/>
        </p:nvSpPr>
        <p:spPr>
          <a:xfrm>
            <a:off x="-1942004" y="4859335"/>
            <a:ext cx="1718184" cy="369332"/>
          </a:xfrm>
          <a:prstGeom prst="rect">
            <a:avLst/>
          </a:prstGeom>
          <a:noFill/>
        </p:spPr>
        <p:txBody>
          <a:bodyPr wrap="square" rtlCol="0">
            <a:spAutoFit/>
          </a:bodyPr>
          <a:lstStyle/>
          <a:p>
            <a:r>
              <a:rPr lang="en-GB"/>
              <a:t>November 2020</a:t>
            </a:r>
          </a:p>
        </p:txBody>
      </p:sp>
      <p:sp>
        <p:nvSpPr>
          <p:cNvPr id="63" name="TextBox 62">
            <a:extLst>
              <a:ext uri="{FF2B5EF4-FFF2-40B4-BE49-F238E27FC236}">
                <a16:creationId xmlns:a16="http://schemas.microsoft.com/office/drawing/2014/main" id="{82EC645B-4D28-494E-E4AA-901D2A4D675B}"/>
              </a:ext>
            </a:extLst>
          </p:cNvPr>
          <p:cNvSpPr txBox="1"/>
          <p:nvPr/>
        </p:nvSpPr>
        <p:spPr>
          <a:xfrm>
            <a:off x="2657977" y="4840207"/>
            <a:ext cx="1360358" cy="369332"/>
          </a:xfrm>
          <a:prstGeom prst="rect">
            <a:avLst/>
          </a:prstGeom>
          <a:noFill/>
        </p:spPr>
        <p:txBody>
          <a:bodyPr wrap="square" rtlCol="0">
            <a:spAutoFit/>
          </a:bodyPr>
          <a:lstStyle/>
          <a:p>
            <a:r>
              <a:rPr lang="en-GB"/>
              <a:t>March 2022</a:t>
            </a:r>
          </a:p>
        </p:txBody>
      </p:sp>
      <p:sp>
        <p:nvSpPr>
          <p:cNvPr id="64" name="TextBox 63">
            <a:extLst>
              <a:ext uri="{FF2B5EF4-FFF2-40B4-BE49-F238E27FC236}">
                <a16:creationId xmlns:a16="http://schemas.microsoft.com/office/drawing/2014/main" id="{60E89E35-EA08-1FD0-6A48-AB097BDC35EF}"/>
              </a:ext>
            </a:extLst>
          </p:cNvPr>
          <p:cNvSpPr txBox="1"/>
          <p:nvPr/>
        </p:nvSpPr>
        <p:spPr>
          <a:xfrm>
            <a:off x="7355427" y="4861596"/>
            <a:ext cx="1696431" cy="369332"/>
          </a:xfrm>
          <a:prstGeom prst="rect">
            <a:avLst/>
          </a:prstGeom>
          <a:noFill/>
        </p:spPr>
        <p:txBody>
          <a:bodyPr wrap="square" rtlCol="0">
            <a:spAutoFit/>
          </a:bodyPr>
          <a:lstStyle/>
          <a:p>
            <a:r>
              <a:rPr lang="en-GB"/>
              <a:t>December 2023</a:t>
            </a:r>
          </a:p>
        </p:txBody>
      </p:sp>
      <p:sp>
        <p:nvSpPr>
          <p:cNvPr id="6" name="Title 1"/>
          <p:cNvSpPr>
            <a:spLocks noGrp="1"/>
          </p:cNvSpPr>
          <p:nvPr>
            <p:ph type="title"/>
          </p:nvPr>
        </p:nvSpPr>
        <p:spPr>
          <a:xfrm>
            <a:off x="2553525" y="278867"/>
            <a:ext cx="6793676" cy="600318"/>
          </a:xfrm>
        </p:spPr>
        <p:txBody>
          <a:bodyPr/>
          <a:lstStyle/>
          <a:p>
            <a:r>
              <a:rPr lang="en-US">
                <a:solidFill>
                  <a:srgbClr val="EF5EA2"/>
                </a:solidFill>
              </a:rPr>
              <a:t>NHS 24 Mental Health Hub</a:t>
            </a:r>
          </a:p>
        </p:txBody>
      </p:sp>
      <p:cxnSp>
        <p:nvCxnSpPr>
          <p:cNvPr id="68" name="Straight Connector 67">
            <a:extLst>
              <a:ext uri="{FF2B5EF4-FFF2-40B4-BE49-F238E27FC236}">
                <a16:creationId xmlns:a16="http://schemas.microsoft.com/office/drawing/2014/main" id="{64F8A08D-5432-07F3-6A42-42D27AA47679}"/>
              </a:ext>
            </a:extLst>
          </p:cNvPr>
          <p:cNvCxnSpPr/>
          <p:nvPr/>
        </p:nvCxnSpPr>
        <p:spPr>
          <a:xfrm>
            <a:off x="2219325" y="981075"/>
            <a:ext cx="7383907"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2" name="Picture 71" descr="Blue text on a black background&#10;&#10;Description automatically generated">
            <a:extLst>
              <a:ext uri="{FF2B5EF4-FFF2-40B4-BE49-F238E27FC236}">
                <a16:creationId xmlns:a16="http://schemas.microsoft.com/office/drawing/2014/main" id="{33BBF1AA-FD08-2C79-8227-CC3945D237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921" y="5640398"/>
            <a:ext cx="1090463" cy="1090463"/>
          </a:xfrm>
          <a:prstGeom prst="rect">
            <a:avLst/>
          </a:prstGeom>
        </p:spPr>
      </p:pic>
      <p:pic>
        <p:nvPicPr>
          <p:cNvPr id="74" name="Picture 73">
            <a:extLst>
              <a:ext uri="{FF2B5EF4-FFF2-40B4-BE49-F238E27FC236}">
                <a16:creationId xmlns:a16="http://schemas.microsoft.com/office/drawing/2014/main" id="{68B23C3C-3B45-D794-3103-10C51C3DD2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2052" name="Picture 4" descr="National Health Service logo">
            <a:extLst>
              <a:ext uri="{FF2B5EF4-FFF2-40B4-BE49-F238E27FC236}">
                <a16:creationId xmlns:a16="http://schemas.microsoft.com/office/drawing/2014/main" id="{0D14A426-0930-4B45-93B6-2CEB967254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5CEC5A4-A724-63AB-876C-5F2E1BFAB504}"/>
              </a:ext>
            </a:extLst>
          </p:cNvPr>
          <p:cNvGrpSpPr/>
          <p:nvPr/>
        </p:nvGrpSpPr>
        <p:grpSpPr>
          <a:xfrm>
            <a:off x="100254" y="3617177"/>
            <a:ext cx="800063" cy="1135327"/>
            <a:chOff x="11138244" y="3765090"/>
            <a:chExt cx="836630" cy="1154983"/>
          </a:xfrm>
        </p:grpSpPr>
        <p:cxnSp>
          <p:nvCxnSpPr>
            <p:cNvPr id="19" name="Straight Connector 18">
              <a:extLst>
                <a:ext uri="{FF2B5EF4-FFF2-40B4-BE49-F238E27FC236}">
                  <a16:creationId xmlns:a16="http://schemas.microsoft.com/office/drawing/2014/main" id="{2CFD9465-DE9B-7CC7-5C28-7A025E0D7952}"/>
                </a:ext>
              </a:extLst>
            </p:cNvPr>
            <p:cNvCxnSpPr>
              <a:cxnSpLocks/>
            </p:cNvCxnSpPr>
            <p:nvPr/>
          </p:nvCxnSpPr>
          <p:spPr>
            <a:xfrm flipV="1">
              <a:off x="11553415" y="4490476"/>
              <a:ext cx="137" cy="429597"/>
            </a:xfrm>
            <a:prstGeom prst="line">
              <a:avLst/>
            </a:prstGeom>
          </p:spPr>
          <p:style>
            <a:lnRef idx="2">
              <a:schemeClr val="accent3"/>
            </a:lnRef>
            <a:fillRef idx="0">
              <a:schemeClr val="accent3"/>
            </a:fillRef>
            <a:effectRef idx="1">
              <a:schemeClr val="accent3"/>
            </a:effectRef>
            <a:fontRef idx="minor">
              <a:schemeClr val="tx1"/>
            </a:fontRef>
          </p:style>
        </p:cxnSp>
        <p:sp>
          <p:nvSpPr>
            <p:cNvPr id="20" name="Oval 19">
              <a:extLst>
                <a:ext uri="{FF2B5EF4-FFF2-40B4-BE49-F238E27FC236}">
                  <a16:creationId xmlns:a16="http://schemas.microsoft.com/office/drawing/2014/main" id="{5DEDB416-A83A-E2D3-B2E0-F0250D69FB3E}"/>
                </a:ext>
              </a:extLst>
            </p:cNvPr>
            <p:cNvSpPr/>
            <p:nvPr/>
          </p:nvSpPr>
          <p:spPr>
            <a:xfrm>
              <a:off x="11138244" y="3765090"/>
              <a:ext cx="836630" cy="7252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24/PS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 name="Oval 1">
            <a:extLst>
              <a:ext uri="{FF2B5EF4-FFF2-40B4-BE49-F238E27FC236}">
                <a16:creationId xmlns:a16="http://schemas.microsoft.com/office/drawing/2014/main" id="{D5DCFE7A-024F-3176-ED23-A9EF598C33FB}"/>
              </a:ext>
            </a:extLst>
          </p:cNvPr>
          <p:cNvSpPr/>
          <p:nvPr/>
        </p:nvSpPr>
        <p:spPr>
          <a:xfrm>
            <a:off x="-1734954" y="2516095"/>
            <a:ext cx="1215789" cy="1081838"/>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GB" sz="900">
                <a:solidFill>
                  <a:schemeClr val="tx1"/>
                </a:solidFill>
              </a:rPr>
              <a:t>Scottish Ambulance Service </a:t>
            </a:r>
            <a:r>
              <a:rPr lang="en-GB" sz="900" b="1">
                <a:solidFill>
                  <a:schemeClr val="tx1"/>
                </a:solidFill>
              </a:rPr>
              <a:t>Phase 1 </a:t>
            </a:r>
            <a:r>
              <a:rPr lang="en-GB" sz="900">
                <a:solidFill>
                  <a:schemeClr val="tx1"/>
                </a:solidFill>
              </a:rPr>
              <a:t>Pathway Launch</a:t>
            </a:r>
            <a:endParaRPr lang="en-GB" sz="1000">
              <a:solidFill>
                <a:schemeClr val="tx1"/>
              </a:solidFill>
            </a:endParaRPr>
          </a:p>
        </p:txBody>
      </p:sp>
      <p:cxnSp>
        <p:nvCxnSpPr>
          <p:cNvPr id="3" name="Straight Connector 2">
            <a:extLst>
              <a:ext uri="{FF2B5EF4-FFF2-40B4-BE49-F238E27FC236}">
                <a16:creationId xmlns:a16="http://schemas.microsoft.com/office/drawing/2014/main" id="{0764C9A2-6C08-F0F9-F563-A95BA0D22EEE}"/>
              </a:ext>
            </a:extLst>
          </p:cNvPr>
          <p:cNvCxnSpPr>
            <a:cxnSpLocks/>
          </p:cNvCxnSpPr>
          <p:nvPr/>
        </p:nvCxnSpPr>
        <p:spPr>
          <a:xfrm flipH="1" flipV="1">
            <a:off x="-1127059" y="3597933"/>
            <a:ext cx="18105" cy="1130688"/>
          </a:xfrm>
          <a:prstGeom prst="line">
            <a:avLst/>
          </a:prstGeom>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5AA467CE-523D-E29A-444B-2D1EAF40DC6D}"/>
              </a:ext>
            </a:extLst>
          </p:cNvPr>
          <p:cNvGrpSpPr/>
          <p:nvPr/>
        </p:nvGrpSpPr>
        <p:grpSpPr>
          <a:xfrm>
            <a:off x="1413953" y="3597934"/>
            <a:ext cx="842800" cy="1141360"/>
            <a:chOff x="11232916" y="3879165"/>
            <a:chExt cx="741958" cy="1015659"/>
          </a:xfrm>
        </p:grpSpPr>
        <p:cxnSp>
          <p:nvCxnSpPr>
            <p:cNvPr id="17" name="Straight Connector 16">
              <a:extLst>
                <a:ext uri="{FF2B5EF4-FFF2-40B4-BE49-F238E27FC236}">
                  <a16:creationId xmlns:a16="http://schemas.microsoft.com/office/drawing/2014/main" id="{76265EF5-D991-26B5-A9B1-621538CA6947}"/>
                </a:ext>
              </a:extLst>
            </p:cNvPr>
            <p:cNvCxnSpPr>
              <a:cxnSpLocks/>
              <a:endCxn id="21" idx="4"/>
            </p:cNvCxnSpPr>
            <p:nvPr/>
          </p:nvCxnSpPr>
          <p:spPr>
            <a:xfrm flipV="1">
              <a:off x="11603895" y="4490370"/>
              <a:ext cx="0" cy="404454"/>
            </a:xfrm>
            <a:prstGeom prst="line">
              <a:avLst/>
            </a:prstGeom>
          </p:spPr>
          <p:style>
            <a:lnRef idx="2">
              <a:schemeClr val="accent3"/>
            </a:lnRef>
            <a:fillRef idx="0">
              <a:schemeClr val="accent3"/>
            </a:fillRef>
            <a:effectRef idx="1">
              <a:schemeClr val="accent3"/>
            </a:effectRef>
            <a:fontRef idx="minor">
              <a:schemeClr val="tx1"/>
            </a:fontRef>
          </p:style>
        </p:cxnSp>
        <p:sp>
          <p:nvSpPr>
            <p:cNvPr id="21" name="Oval 20">
              <a:extLst>
                <a:ext uri="{FF2B5EF4-FFF2-40B4-BE49-F238E27FC236}">
                  <a16:creationId xmlns:a16="http://schemas.microsoft.com/office/drawing/2014/main" id="{4B96CCAB-DF60-71A4-041F-E84B66935B0A}"/>
                </a:ext>
              </a:extLst>
            </p:cNvPr>
            <p:cNvSpPr/>
            <p:nvPr/>
          </p:nvSpPr>
          <p:spPr>
            <a:xfrm>
              <a:off x="11232916" y="3879165"/>
              <a:ext cx="741958" cy="61120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700">
                  <a:solidFill>
                    <a:schemeClr val="tx1"/>
                  </a:solidFill>
                </a:rPr>
                <a:t>NHS 24/SAS</a:t>
              </a:r>
              <a:br>
                <a:rPr lang="en-GB" sz="700">
                  <a:solidFill>
                    <a:schemeClr val="tx1"/>
                  </a:solidFill>
                </a:rPr>
              </a:br>
              <a:r>
                <a:rPr lang="en-GB" sz="700" b="1">
                  <a:solidFill>
                    <a:schemeClr val="tx1"/>
                  </a:solidFill>
                </a:rPr>
                <a:t>Phase 1 </a:t>
              </a:r>
              <a:r>
                <a:rPr lang="en-GB" sz="700">
                  <a:solidFill>
                    <a:schemeClr val="tx1"/>
                  </a:solidFill>
                </a:rPr>
                <a:t>Evaluation</a:t>
              </a:r>
            </a:p>
          </p:txBody>
        </p:sp>
      </p:grpSp>
      <p:sp>
        <p:nvSpPr>
          <p:cNvPr id="23" name="TextBox 22">
            <a:extLst>
              <a:ext uri="{FF2B5EF4-FFF2-40B4-BE49-F238E27FC236}">
                <a16:creationId xmlns:a16="http://schemas.microsoft.com/office/drawing/2014/main" id="{3A470479-8C66-70BE-CFF8-BCE6A7646698}"/>
              </a:ext>
            </a:extLst>
          </p:cNvPr>
          <p:cNvSpPr txBox="1"/>
          <p:nvPr/>
        </p:nvSpPr>
        <p:spPr>
          <a:xfrm>
            <a:off x="4415776" y="4893181"/>
            <a:ext cx="976740" cy="276999"/>
          </a:xfrm>
          <a:prstGeom prst="rect">
            <a:avLst/>
          </a:prstGeom>
          <a:noFill/>
        </p:spPr>
        <p:txBody>
          <a:bodyPr wrap="square" rtlCol="0">
            <a:spAutoFit/>
          </a:bodyPr>
          <a:lstStyle/>
          <a:p>
            <a:r>
              <a:rPr lang="en-GB" sz="1200"/>
              <a:t>March 2023</a:t>
            </a:r>
          </a:p>
        </p:txBody>
      </p:sp>
      <p:grpSp>
        <p:nvGrpSpPr>
          <p:cNvPr id="24" name="Group 23">
            <a:extLst>
              <a:ext uri="{FF2B5EF4-FFF2-40B4-BE49-F238E27FC236}">
                <a16:creationId xmlns:a16="http://schemas.microsoft.com/office/drawing/2014/main" id="{3532182C-DC0A-5283-69BF-232494A282F8}"/>
              </a:ext>
            </a:extLst>
          </p:cNvPr>
          <p:cNvGrpSpPr/>
          <p:nvPr/>
        </p:nvGrpSpPr>
        <p:grpSpPr>
          <a:xfrm>
            <a:off x="4412332" y="3582208"/>
            <a:ext cx="825713" cy="1146355"/>
            <a:chOff x="11344268" y="4289219"/>
            <a:chExt cx="475949" cy="599988"/>
          </a:xfrm>
        </p:grpSpPr>
        <p:cxnSp>
          <p:nvCxnSpPr>
            <p:cNvPr id="25" name="Straight Connector 24">
              <a:extLst>
                <a:ext uri="{FF2B5EF4-FFF2-40B4-BE49-F238E27FC236}">
                  <a16:creationId xmlns:a16="http://schemas.microsoft.com/office/drawing/2014/main" id="{097D3B71-2D0A-7EFD-B9EB-3B44C3531ECB}"/>
                </a:ext>
              </a:extLst>
            </p:cNvPr>
            <p:cNvCxnSpPr>
              <a:cxnSpLocks/>
              <a:endCxn id="26" idx="4"/>
            </p:cNvCxnSpPr>
            <p:nvPr/>
          </p:nvCxnSpPr>
          <p:spPr>
            <a:xfrm flipH="1" flipV="1">
              <a:off x="11582243" y="4675736"/>
              <a:ext cx="3094" cy="213471"/>
            </a:xfrm>
            <a:prstGeom prst="line">
              <a:avLst/>
            </a:prstGeom>
          </p:spPr>
          <p:style>
            <a:lnRef idx="2">
              <a:schemeClr val="accent3"/>
            </a:lnRef>
            <a:fillRef idx="0">
              <a:schemeClr val="accent3"/>
            </a:fillRef>
            <a:effectRef idx="1">
              <a:schemeClr val="accent3"/>
            </a:effectRef>
            <a:fontRef idx="minor">
              <a:schemeClr val="tx1"/>
            </a:fontRef>
          </p:style>
        </p:cxnSp>
        <p:sp>
          <p:nvSpPr>
            <p:cNvPr id="26" name="Oval 25">
              <a:extLst>
                <a:ext uri="{FF2B5EF4-FFF2-40B4-BE49-F238E27FC236}">
                  <a16:creationId xmlns:a16="http://schemas.microsoft.com/office/drawing/2014/main" id="{360D9B5C-7352-206A-1924-8B65E18D73F6}"/>
                </a:ext>
              </a:extLst>
            </p:cNvPr>
            <p:cNvSpPr/>
            <p:nvPr/>
          </p:nvSpPr>
          <p:spPr>
            <a:xfrm>
              <a:off x="11344268" y="4289219"/>
              <a:ext cx="475949" cy="386517"/>
            </a:xfrm>
            <a:prstGeom prst="ellipse">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700">
                  <a:solidFill>
                    <a:schemeClr val="tx1"/>
                  </a:solidFill>
                </a:rPr>
                <a:t>NHS 24/PS</a:t>
              </a:r>
              <a:br>
                <a:rPr lang="en-GB" sz="700"/>
              </a:br>
              <a:r>
                <a:rPr lang="en-GB" sz="700" b="1">
                  <a:solidFill>
                    <a:schemeClr val="tx1"/>
                  </a:solidFill>
                </a:rPr>
                <a:t>Phase 2 </a:t>
              </a:r>
              <a:r>
                <a:rPr lang="en-GB" sz="700">
                  <a:solidFill>
                    <a:schemeClr val="tx1"/>
                  </a:solidFill>
                </a:rPr>
                <a:t>Evaluation</a:t>
              </a:r>
            </a:p>
          </p:txBody>
        </p:sp>
      </p:grpSp>
      <p:sp>
        <p:nvSpPr>
          <p:cNvPr id="14" name="TextBox 13">
            <a:extLst>
              <a:ext uri="{FF2B5EF4-FFF2-40B4-BE49-F238E27FC236}">
                <a16:creationId xmlns:a16="http://schemas.microsoft.com/office/drawing/2014/main" id="{2F231E1B-302B-2E7C-DACB-7CAE30627516}"/>
              </a:ext>
            </a:extLst>
          </p:cNvPr>
          <p:cNvSpPr txBox="1"/>
          <p:nvPr/>
        </p:nvSpPr>
        <p:spPr>
          <a:xfrm>
            <a:off x="13791" y="4915650"/>
            <a:ext cx="957185" cy="276999"/>
          </a:xfrm>
          <a:prstGeom prst="rect">
            <a:avLst/>
          </a:prstGeom>
          <a:noFill/>
        </p:spPr>
        <p:txBody>
          <a:bodyPr wrap="square" rtlCol="0">
            <a:spAutoFit/>
          </a:bodyPr>
          <a:lstStyle/>
          <a:p>
            <a:r>
              <a:rPr lang="en-GB" sz="1200"/>
              <a:t>March 2021</a:t>
            </a:r>
          </a:p>
        </p:txBody>
      </p:sp>
      <p:sp>
        <p:nvSpPr>
          <p:cNvPr id="16" name="TextBox 15">
            <a:extLst>
              <a:ext uri="{FF2B5EF4-FFF2-40B4-BE49-F238E27FC236}">
                <a16:creationId xmlns:a16="http://schemas.microsoft.com/office/drawing/2014/main" id="{B0624AF7-AA21-1F86-B6EF-4F295A498111}"/>
              </a:ext>
            </a:extLst>
          </p:cNvPr>
          <p:cNvSpPr txBox="1"/>
          <p:nvPr/>
        </p:nvSpPr>
        <p:spPr>
          <a:xfrm>
            <a:off x="1463181" y="4915649"/>
            <a:ext cx="957185" cy="276999"/>
          </a:xfrm>
          <a:prstGeom prst="rect">
            <a:avLst/>
          </a:prstGeom>
          <a:noFill/>
        </p:spPr>
        <p:txBody>
          <a:bodyPr wrap="square" rtlCol="0">
            <a:spAutoFit/>
          </a:bodyPr>
          <a:lstStyle/>
          <a:p>
            <a:r>
              <a:rPr lang="en-GB" sz="1200"/>
              <a:t>April 2021</a:t>
            </a:r>
          </a:p>
        </p:txBody>
      </p:sp>
      <p:sp>
        <p:nvSpPr>
          <p:cNvPr id="4" name="TextBox 3">
            <a:extLst>
              <a:ext uri="{FF2B5EF4-FFF2-40B4-BE49-F238E27FC236}">
                <a16:creationId xmlns:a16="http://schemas.microsoft.com/office/drawing/2014/main" id="{CF496917-1B33-4063-A31A-E1D931D41009}"/>
              </a:ext>
            </a:extLst>
          </p:cNvPr>
          <p:cNvSpPr txBox="1"/>
          <p:nvPr/>
        </p:nvSpPr>
        <p:spPr>
          <a:xfrm>
            <a:off x="5757325" y="4839519"/>
            <a:ext cx="1384570" cy="369332"/>
          </a:xfrm>
          <a:prstGeom prst="rect">
            <a:avLst/>
          </a:prstGeom>
          <a:noFill/>
        </p:spPr>
        <p:txBody>
          <a:bodyPr wrap="square" lIns="91440" tIns="45720" rIns="91440" bIns="45720" rtlCol="0" anchor="t">
            <a:spAutoFit/>
          </a:bodyPr>
          <a:lstStyle/>
          <a:p>
            <a:r>
              <a:rPr lang="en-GB"/>
              <a:t>March 2023</a:t>
            </a:r>
          </a:p>
        </p:txBody>
      </p:sp>
      <p:sp>
        <p:nvSpPr>
          <p:cNvPr id="5" name="Oval 4">
            <a:extLst>
              <a:ext uri="{FF2B5EF4-FFF2-40B4-BE49-F238E27FC236}">
                <a16:creationId xmlns:a16="http://schemas.microsoft.com/office/drawing/2014/main" id="{63311033-5DC3-6A73-BAAF-A81074EC06CB}"/>
              </a:ext>
            </a:extLst>
          </p:cNvPr>
          <p:cNvSpPr/>
          <p:nvPr/>
        </p:nvSpPr>
        <p:spPr>
          <a:xfrm>
            <a:off x="5782938" y="2513873"/>
            <a:ext cx="1215790" cy="1130689"/>
          </a:xfrm>
          <a:prstGeom prst="ellipse">
            <a:avLst/>
          </a:prstGeom>
        </p:spPr>
        <p:style>
          <a:lnRef idx="1">
            <a:schemeClr val="accent3"/>
          </a:lnRef>
          <a:fillRef idx="3">
            <a:schemeClr val="accent3"/>
          </a:fillRef>
          <a:effectRef idx="2">
            <a:schemeClr val="accent3"/>
          </a:effectRef>
          <a:fontRef idx="minor">
            <a:schemeClr val="lt1"/>
          </a:fontRef>
        </p:style>
        <p:txBody>
          <a:bodyPr lIns="91440" tIns="45720" rIns="91440" bIns="45720" rtlCol="0" anchor="ctr"/>
          <a:lstStyle/>
          <a:p>
            <a:pPr algn="ctr"/>
            <a:r>
              <a:rPr lang="en-GB" sz="900">
                <a:solidFill>
                  <a:schemeClr val="tx1"/>
                </a:solidFill>
              </a:rPr>
              <a:t>Police Scotland </a:t>
            </a:r>
            <a:r>
              <a:rPr lang="en-GB" sz="900" b="1">
                <a:solidFill>
                  <a:schemeClr val="tx1"/>
                </a:solidFill>
              </a:rPr>
              <a:t>Phase  3 </a:t>
            </a:r>
            <a:br>
              <a:rPr lang="en-GB" sz="900" b="1">
                <a:solidFill>
                  <a:schemeClr val="tx1"/>
                </a:solidFill>
              </a:rPr>
            </a:br>
            <a:r>
              <a:rPr lang="en-GB" sz="900">
                <a:solidFill>
                  <a:schemeClr val="tx1"/>
                </a:solidFill>
              </a:rPr>
              <a:t>Pathway Launch</a:t>
            </a:r>
          </a:p>
        </p:txBody>
      </p:sp>
      <p:cxnSp>
        <p:nvCxnSpPr>
          <p:cNvPr id="7" name="Straight Connector 6">
            <a:extLst>
              <a:ext uri="{FF2B5EF4-FFF2-40B4-BE49-F238E27FC236}">
                <a16:creationId xmlns:a16="http://schemas.microsoft.com/office/drawing/2014/main" id="{50C1ED87-75D2-3923-DE0F-670593E2256B}"/>
              </a:ext>
            </a:extLst>
          </p:cNvPr>
          <p:cNvCxnSpPr>
            <a:cxnSpLocks/>
          </p:cNvCxnSpPr>
          <p:nvPr/>
        </p:nvCxnSpPr>
        <p:spPr>
          <a:xfrm flipV="1">
            <a:off x="6390833" y="3676759"/>
            <a:ext cx="0" cy="1059650"/>
          </a:xfrm>
          <a:prstGeom prst="line">
            <a:avLst/>
          </a:prstGeom>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E2B4D79E-3069-6B06-80C8-3B08A405C261}"/>
              </a:ext>
            </a:extLst>
          </p:cNvPr>
          <p:cNvSpPr/>
          <p:nvPr/>
        </p:nvSpPr>
        <p:spPr>
          <a:xfrm>
            <a:off x="9066019" y="1064520"/>
            <a:ext cx="2609750" cy="2547845"/>
          </a:xfrm>
          <a:prstGeom prst="ellipse">
            <a:avLst/>
          </a:prstGeom>
        </p:spPr>
        <p:style>
          <a:lnRef idx="1">
            <a:schemeClr val="accent3"/>
          </a:lnRef>
          <a:fillRef idx="3">
            <a:schemeClr val="accent3"/>
          </a:fillRef>
          <a:effectRef idx="2">
            <a:schemeClr val="accent3"/>
          </a:effectRef>
          <a:fontRef idx="minor">
            <a:schemeClr val="lt1"/>
          </a:fontRef>
        </p:style>
        <p:txBody>
          <a:bodyPr lIns="91440" tIns="45720" rIns="91440" bIns="45720" rtlCol="0" anchor="ctr"/>
          <a:lstStyle/>
          <a:p>
            <a:pPr algn="ctr"/>
            <a:r>
              <a:rPr lang="en-GB" b="1">
                <a:solidFill>
                  <a:schemeClr val="tx1"/>
                </a:solidFill>
              </a:rPr>
              <a:t>1% of calls </a:t>
            </a:r>
            <a:r>
              <a:rPr lang="en-GB">
                <a:solidFill>
                  <a:schemeClr val="tx1"/>
                </a:solidFill>
              </a:rPr>
              <a:t>to NHS 24 Mental Health Hub result in A&amp;E attendance </a:t>
            </a:r>
            <a:endParaRPr lang="en-US">
              <a:solidFill>
                <a:schemeClr val="tx1"/>
              </a:solidFill>
            </a:endParaRPr>
          </a:p>
        </p:txBody>
      </p:sp>
      <p:cxnSp>
        <p:nvCxnSpPr>
          <p:cNvPr id="22" name="Straight Connector 21">
            <a:extLst>
              <a:ext uri="{FF2B5EF4-FFF2-40B4-BE49-F238E27FC236}">
                <a16:creationId xmlns:a16="http://schemas.microsoft.com/office/drawing/2014/main" id="{20FED700-BF3E-43E1-F7DD-45CB7381F4CF}"/>
              </a:ext>
            </a:extLst>
          </p:cNvPr>
          <p:cNvCxnSpPr>
            <a:cxnSpLocks/>
          </p:cNvCxnSpPr>
          <p:nvPr/>
        </p:nvCxnSpPr>
        <p:spPr>
          <a:xfrm>
            <a:off x="10419190" y="3666027"/>
            <a:ext cx="0" cy="1073267"/>
          </a:xfrm>
          <a:prstGeom prst="line">
            <a:avLst/>
          </a:prstGeom>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C96D4B01-7629-251B-1F7D-BAF37C7ACC64}"/>
              </a:ext>
            </a:extLst>
          </p:cNvPr>
          <p:cNvSpPr txBox="1"/>
          <p:nvPr/>
        </p:nvSpPr>
        <p:spPr>
          <a:xfrm>
            <a:off x="10003449" y="4799824"/>
            <a:ext cx="947331" cy="461665"/>
          </a:xfrm>
          <a:prstGeom prst="rect">
            <a:avLst/>
          </a:prstGeom>
          <a:noFill/>
        </p:spPr>
        <p:txBody>
          <a:bodyPr wrap="square" rtlCol="0">
            <a:spAutoFit/>
          </a:bodyPr>
          <a:lstStyle/>
          <a:p>
            <a:r>
              <a:rPr lang="en-GB" sz="2400" b="1"/>
              <a:t>2024</a:t>
            </a:r>
          </a:p>
        </p:txBody>
      </p:sp>
    </p:spTree>
    <p:extLst>
      <p:ext uri="{BB962C8B-B14F-4D97-AF65-F5344CB8AC3E}">
        <p14:creationId xmlns:p14="http://schemas.microsoft.com/office/powerpoint/2010/main" val="1498178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742935" y="-2133"/>
            <a:ext cx="7489984" cy="1025354"/>
          </a:xfrm>
        </p:spPr>
        <p:txBody>
          <a:bodyPr>
            <a:normAutofit fontScale="90000"/>
          </a:bodyPr>
          <a:lstStyle/>
          <a:p>
            <a:r>
              <a:rPr lang="en-US" b="1">
                <a:solidFill>
                  <a:srgbClr val="FA2DAF"/>
                </a:solidFill>
                <a:latin typeface="Calibri"/>
                <a:ea typeface="Calibri"/>
                <a:cs typeface="Calibri"/>
              </a:rPr>
              <a:t>NHS 24’s Mental Health Services</a:t>
            </a:r>
          </a:p>
        </p:txBody>
      </p:sp>
      <p:sp>
        <p:nvSpPr>
          <p:cNvPr id="36" name="TextBox 35"/>
          <p:cNvSpPr txBox="1"/>
          <p:nvPr/>
        </p:nvSpPr>
        <p:spPr>
          <a:xfrm>
            <a:off x="3128741" y="6228760"/>
            <a:ext cx="6776416" cy="523220"/>
          </a:xfrm>
          <a:prstGeom prst="rect">
            <a:avLst/>
          </a:prstGeom>
          <a:solidFill>
            <a:schemeClr val="bg1"/>
          </a:solidFill>
        </p:spPr>
        <p:txBody>
          <a:bodyPr wrap="square" lIns="91440" tIns="45720" rIns="91440" bIns="45720" rtlCol="0" anchor="t">
            <a:spAutoFit/>
          </a:bodyPr>
          <a:lstStyle/>
          <a:p>
            <a:r>
              <a:rPr lang="en-GB" sz="1400">
                <a:cs typeface="Arial"/>
              </a:rPr>
              <a:t>Sources: </a:t>
            </a:r>
            <a:r>
              <a:rPr lang="en-US" sz="1400">
                <a:cs typeface="Arial"/>
              </a:rPr>
              <a:t>NHS 24 Information Services </a:t>
            </a:r>
            <a:r>
              <a:rPr lang="en-GB" sz="1400">
                <a:cs typeface="Arial"/>
              </a:rPr>
              <a:t>operational reports </a:t>
            </a:r>
            <a:br>
              <a:rPr lang="en-GB" sz="1400">
                <a:cs typeface="Arial"/>
              </a:rPr>
            </a:br>
            <a:r>
              <a:rPr lang="en-GB" sz="1400">
                <a:cs typeface="Arial"/>
              </a:rPr>
              <a:t>(average monthly data; Mental Health Hub Monthly Report April 2024</a:t>
            </a:r>
            <a:r>
              <a:rPr lang="en-GB" sz="1100">
                <a:latin typeface="Arial"/>
                <a:cs typeface="Arial"/>
              </a:rPr>
              <a:t>)</a:t>
            </a:r>
          </a:p>
        </p:txBody>
      </p:sp>
      <p:cxnSp>
        <p:nvCxnSpPr>
          <p:cNvPr id="7" name="Straight Connector 6">
            <a:extLst>
              <a:ext uri="{FF2B5EF4-FFF2-40B4-BE49-F238E27FC236}">
                <a16:creationId xmlns:a16="http://schemas.microsoft.com/office/drawing/2014/main" id="{9BE6C991-2C6D-D805-D862-D8B3632A3E43}"/>
              </a:ext>
            </a:extLst>
          </p:cNvPr>
          <p:cNvCxnSpPr/>
          <p:nvPr/>
        </p:nvCxnSpPr>
        <p:spPr>
          <a:xfrm>
            <a:off x="2521250" y="952320"/>
            <a:ext cx="7383907" cy="0"/>
          </a:xfrm>
          <a:prstGeom prst="line">
            <a:avLst/>
          </a:prstGeom>
          <a:ln w="38100">
            <a:solidFill>
              <a:srgbClr val="FA2DAF"/>
            </a:solidFill>
          </a:ln>
        </p:spPr>
        <p:style>
          <a:lnRef idx="2">
            <a:schemeClr val="accent1"/>
          </a:lnRef>
          <a:fillRef idx="0">
            <a:schemeClr val="accent1"/>
          </a:fillRef>
          <a:effectRef idx="1">
            <a:schemeClr val="accent1"/>
          </a:effectRef>
          <a:fontRef idx="minor">
            <a:schemeClr val="tx1"/>
          </a:fontRef>
        </p:style>
      </p:cxnSp>
      <p:pic>
        <p:nvPicPr>
          <p:cNvPr id="3" name="Picture 2" descr="Blue text on a black background&#10;&#10;Description automatically generated">
            <a:extLst>
              <a:ext uri="{FF2B5EF4-FFF2-40B4-BE49-F238E27FC236}">
                <a16:creationId xmlns:a16="http://schemas.microsoft.com/office/drawing/2014/main" id="{50DD967A-CBE7-68F5-734F-4FC667C842C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18" y="5569666"/>
            <a:ext cx="1067653" cy="106765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2E282A12-CA51-0CC1-3A5E-70DFF9E7C157}"/>
              </a:ext>
            </a:extLst>
          </p:cNvPr>
          <p:cNvGrpSpPr/>
          <p:nvPr/>
        </p:nvGrpSpPr>
        <p:grpSpPr>
          <a:xfrm>
            <a:off x="504164" y="1295679"/>
            <a:ext cx="11341540" cy="4347855"/>
            <a:chOff x="504164" y="1295679"/>
            <a:chExt cx="11341540" cy="4347855"/>
          </a:xfrm>
        </p:grpSpPr>
        <p:cxnSp>
          <p:nvCxnSpPr>
            <p:cNvPr id="31" name="Straight Connector 30">
              <a:extLst>
                <a:ext uri="{FF2B5EF4-FFF2-40B4-BE49-F238E27FC236}">
                  <a16:creationId xmlns:a16="http://schemas.microsoft.com/office/drawing/2014/main" id="{DAC1B16C-22BE-56B6-84BB-191D82A0E26C}"/>
                </a:ext>
              </a:extLst>
            </p:cNvPr>
            <p:cNvCxnSpPr>
              <a:cxnSpLocks/>
            </p:cNvCxnSpPr>
            <p:nvPr/>
          </p:nvCxnSpPr>
          <p:spPr>
            <a:xfrm>
              <a:off x="815523" y="1481046"/>
              <a:ext cx="0" cy="408667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5745353-0739-A4EA-F051-8BD6BF9882D8}"/>
                </a:ext>
              </a:extLst>
            </p:cNvPr>
            <p:cNvCxnSpPr>
              <a:cxnSpLocks/>
            </p:cNvCxnSpPr>
            <p:nvPr/>
          </p:nvCxnSpPr>
          <p:spPr>
            <a:xfrm flipH="1">
              <a:off x="1175781" y="5400752"/>
              <a:ext cx="4402675"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F2D2DD9-A497-1C7D-A774-DFC8E3559B4F}"/>
                </a:ext>
              </a:extLst>
            </p:cNvPr>
            <p:cNvCxnSpPr>
              <a:cxnSpLocks/>
            </p:cNvCxnSpPr>
            <p:nvPr/>
          </p:nvCxnSpPr>
          <p:spPr>
            <a:xfrm flipH="1">
              <a:off x="504164" y="1295679"/>
              <a:ext cx="2201337"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D1F5870E-D58C-C1FC-0D07-05CD5EA94DFE}"/>
                </a:ext>
              </a:extLst>
            </p:cNvPr>
            <p:cNvGrpSpPr/>
            <p:nvPr/>
          </p:nvGrpSpPr>
          <p:grpSpPr>
            <a:xfrm>
              <a:off x="4443720" y="3053401"/>
              <a:ext cx="978752" cy="1162268"/>
              <a:chOff x="2729684" y="4016115"/>
              <a:chExt cx="978752" cy="1162268"/>
            </a:xfrm>
          </p:grpSpPr>
          <p:sp>
            <p:nvSpPr>
              <p:cNvPr id="30" name="Freeform: Shape 29">
                <a:extLst>
                  <a:ext uri="{FF2B5EF4-FFF2-40B4-BE49-F238E27FC236}">
                    <a16:creationId xmlns:a16="http://schemas.microsoft.com/office/drawing/2014/main" id="{52C8823D-4C94-1B70-DF22-751D3802B5B3}"/>
                  </a:ext>
                </a:extLst>
              </p:cNvPr>
              <p:cNvSpPr/>
              <p:nvPr/>
            </p:nvSpPr>
            <p:spPr>
              <a:xfrm>
                <a:off x="2729684" y="4689007"/>
                <a:ext cx="978752" cy="489376"/>
              </a:xfrm>
              <a:custGeom>
                <a:avLst/>
                <a:gdLst>
                  <a:gd name="connsiteX0" fmla="*/ 929815 w 978752"/>
                  <a:gd name="connsiteY0" fmla="*/ 146813 h 489376"/>
                  <a:gd name="connsiteX1" fmla="*/ 691244 w 978752"/>
                  <a:gd name="connsiteY1" fmla="*/ 30586 h 489376"/>
                  <a:gd name="connsiteX2" fmla="*/ 489376 w 978752"/>
                  <a:gd name="connsiteY2" fmla="*/ 0 h 489376"/>
                  <a:gd name="connsiteX3" fmla="*/ 287509 w 978752"/>
                  <a:gd name="connsiteY3" fmla="*/ 30586 h 489376"/>
                  <a:gd name="connsiteX4" fmla="*/ 48938 w 978752"/>
                  <a:gd name="connsiteY4" fmla="*/ 146813 h 489376"/>
                  <a:gd name="connsiteX5" fmla="*/ 0 w 978752"/>
                  <a:gd name="connsiteY5" fmla="*/ 244688 h 489376"/>
                  <a:gd name="connsiteX6" fmla="*/ 0 w 978752"/>
                  <a:gd name="connsiteY6" fmla="*/ 489376 h 489376"/>
                  <a:gd name="connsiteX7" fmla="*/ 978753 w 978752"/>
                  <a:gd name="connsiteY7" fmla="*/ 489376 h 489376"/>
                  <a:gd name="connsiteX8" fmla="*/ 978753 w 978752"/>
                  <a:gd name="connsiteY8" fmla="*/ 244688 h 489376"/>
                  <a:gd name="connsiteX9" fmla="*/ 929815 w 978752"/>
                  <a:gd name="connsiteY9" fmla="*/ 146813 h 489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8752" h="489376">
                    <a:moveTo>
                      <a:pt x="929815" y="146813"/>
                    </a:moveTo>
                    <a:cubicBezTo>
                      <a:pt x="862526" y="91758"/>
                      <a:pt x="776885" y="55055"/>
                      <a:pt x="691244" y="30586"/>
                    </a:cubicBezTo>
                    <a:cubicBezTo>
                      <a:pt x="630072" y="12234"/>
                      <a:pt x="562783" y="0"/>
                      <a:pt x="489376" y="0"/>
                    </a:cubicBezTo>
                    <a:cubicBezTo>
                      <a:pt x="422087" y="0"/>
                      <a:pt x="354798" y="12234"/>
                      <a:pt x="287509" y="30586"/>
                    </a:cubicBezTo>
                    <a:cubicBezTo>
                      <a:pt x="201868" y="55055"/>
                      <a:pt x="116227" y="97875"/>
                      <a:pt x="48938" y="146813"/>
                    </a:cubicBezTo>
                    <a:cubicBezTo>
                      <a:pt x="18352" y="171282"/>
                      <a:pt x="0" y="207985"/>
                      <a:pt x="0" y="244688"/>
                    </a:cubicBezTo>
                    <a:lnTo>
                      <a:pt x="0" y="489376"/>
                    </a:lnTo>
                    <a:lnTo>
                      <a:pt x="978753" y="489376"/>
                    </a:lnTo>
                    <a:lnTo>
                      <a:pt x="978753" y="244688"/>
                    </a:lnTo>
                    <a:cubicBezTo>
                      <a:pt x="978753" y="207985"/>
                      <a:pt x="960401" y="171282"/>
                      <a:pt x="929815" y="146813"/>
                    </a:cubicBezTo>
                    <a:close/>
                  </a:path>
                </a:pathLst>
              </a:custGeom>
              <a:solidFill>
                <a:srgbClr val="00B0F0"/>
              </a:solidFill>
              <a:ln w="15280" cap="flat">
                <a:solidFill>
                  <a:srgbClr val="00B0F0"/>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383B7F2-A614-5982-DDC3-1A2332BF8D6F}"/>
                  </a:ext>
                </a:extLst>
              </p:cNvPr>
              <p:cNvSpPr/>
              <p:nvPr/>
            </p:nvSpPr>
            <p:spPr>
              <a:xfrm>
                <a:off x="2949903" y="4016115"/>
                <a:ext cx="683597" cy="581134"/>
              </a:xfrm>
              <a:custGeom>
                <a:avLst/>
                <a:gdLst>
                  <a:gd name="connsiteX0" fmla="*/ 30586 w 683597"/>
                  <a:gd name="connsiteY0" fmla="*/ 159047 h 581134"/>
                  <a:gd name="connsiteX1" fmla="*/ 51996 w 683597"/>
                  <a:gd name="connsiteY1" fmla="*/ 149871 h 581134"/>
                  <a:gd name="connsiteX2" fmla="*/ 51996 w 683597"/>
                  <a:gd name="connsiteY2" fmla="*/ 149871 h 581134"/>
                  <a:gd name="connsiteX3" fmla="*/ 269157 w 683597"/>
                  <a:gd name="connsiteY3" fmla="*/ 61172 h 581134"/>
                  <a:gd name="connsiteX4" fmla="*/ 575017 w 683597"/>
                  <a:gd name="connsiteY4" fmla="*/ 367032 h 581134"/>
                  <a:gd name="connsiteX5" fmla="*/ 575017 w 683597"/>
                  <a:gd name="connsiteY5" fmla="*/ 437380 h 581134"/>
                  <a:gd name="connsiteX6" fmla="*/ 399148 w 683597"/>
                  <a:gd name="connsiteY6" fmla="*/ 495494 h 581134"/>
                  <a:gd name="connsiteX7" fmla="*/ 376208 w 683597"/>
                  <a:gd name="connsiteY7" fmla="*/ 489376 h 581134"/>
                  <a:gd name="connsiteX8" fmla="*/ 330329 w 683597"/>
                  <a:gd name="connsiteY8" fmla="*/ 535255 h 581134"/>
                  <a:gd name="connsiteX9" fmla="*/ 376208 w 683597"/>
                  <a:gd name="connsiteY9" fmla="*/ 581134 h 581134"/>
                  <a:gd name="connsiteX10" fmla="*/ 419028 w 683597"/>
                  <a:gd name="connsiteY10" fmla="*/ 553607 h 581134"/>
                  <a:gd name="connsiteX11" fmla="*/ 662187 w 683597"/>
                  <a:gd name="connsiteY11" fmla="*/ 472554 h 581134"/>
                  <a:gd name="connsiteX12" fmla="*/ 683598 w 683597"/>
                  <a:gd name="connsiteY12" fmla="*/ 443497 h 581134"/>
                  <a:gd name="connsiteX13" fmla="*/ 683598 w 683597"/>
                  <a:gd name="connsiteY13" fmla="*/ 305860 h 581134"/>
                  <a:gd name="connsiteX14" fmla="*/ 653012 w 683597"/>
                  <a:gd name="connsiteY14" fmla="*/ 275274 h 581134"/>
                  <a:gd name="connsiteX15" fmla="*/ 625484 w 683597"/>
                  <a:gd name="connsiteY15" fmla="*/ 275274 h 581134"/>
                  <a:gd name="connsiteX16" fmla="*/ 269157 w 683597"/>
                  <a:gd name="connsiteY16" fmla="*/ 0 h 581134"/>
                  <a:gd name="connsiteX17" fmla="*/ 12234 w 683597"/>
                  <a:gd name="connsiteY17" fmla="*/ 103992 h 581134"/>
                  <a:gd name="connsiteX18" fmla="*/ 0 w 683597"/>
                  <a:gd name="connsiteY18" fmla="*/ 128461 h 581134"/>
                  <a:gd name="connsiteX19" fmla="*/ 30586 w 683597"/>
                  <a:gd name="connsiteY19" fmla="*/ 159047 h 5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3597" h="581134">
                    <a:moveTo>
                      <a:pt x="30586" y="159047"/>
                    </a:moveTo>
                    <a:cubicBezTo>
                      <a:pt x="39762" y="159047"/>
                      <a:pt x="47408" y="155989"/>
                      <a:pt x="51996" y="149871"/>
                    </a:cubicBezTo>
                    <a:lnTo>
                      <a:pt x="51996" y="149871"/>
                    </a:lnTo>
                    <a:cubicBezTo>
                      <a:pt x="108580" y="94817"/>
                      <a:pt x="185045" y="61172"/>
                      <a:pt x="269157" y="61172"/>
                    </a:cubicBezTo>
                    <a:cubicBezTo>
                      <a:pt x="437380" y="61172"/>
                      <a:pt x="575017" y="198809"/>
                      <a:pt x="575017" y="367032"/>
                    </a:cubicBezTo>
                    <a:lnTo>
                      <a:pt x="575017" y="437380"/>
                    </a:lnTo>
                    <a:lnTo>
                      <a:pt x="399148" y="495494"/>
                    </a:lnTo>
                    <a:cubicBezTo>
                      <a:pt x="391501" y="492435"/>
                      <a:pt x="383855" y="489376"/>
                      <a:pt x="376208" y="489376"/>
                    </a:cubicBezTo>
                    <a:cubicBezTo>
                      <a:pt x="350210" y="489376"/>
                      <a:pt x="330329" y="509257"/>
                      <a:pt x="330329" y="535255"/>
                    </a:cubicBezTo>
                    <a:cubicBezTo>
                      <a:pt x="330329" y="561254"/>
                      <a:pt x="350210" y="581134"/>
                      <a:pt x="376208" y="581134"/>
                    </a:cubicBezTo>
                    <a:cubicBezTo>
                      <a:pt x="394560" y="581134"/>
                      <a:pt x="411382" y="570429"/>
                      <a:pt x="419028" y="553607"/>
                    </a:cubicBezTo>
                    <a:lnTo>
                      <a:pt x="662187" y="472554"/>
                    </a:lnTo>
                    <a:cubicBezTo>
                      <a:pt x="674422" y="467966"/>
                      <a:pt x="683598" y="457261"/>
                      <a:pt x="683598" y="443497"/>
                    </a:cubicBezTo>
                    <a:lnTo>
                      <a:pt x="683598" y="305860"/>
                    </a:lnTo>
                    <a:cubicBezTo>
                      <a:pt x="683598" y="289038"/>
                      <a:pt x="669834" y="275274"/>
                      <a:pt x="653012" y="275274"/>
                    </a:cubicBezTo>
                    <a:lnTo>
                      <a:pt x="625484" y="275274"/>
                    </a:lnTo>
                    <a:cubicBezTo>
                      <a:pt x="584193" y="117756"/>
                      <a:pt x="440439" y="0"/>
                      <a:pt x="269157" y="0"/>
                    </a:cubicBezTo>
                    <a:cubicBezTo>
                      <a:pt x="169752" y="0"/>
                      <a:pt x="79524" y="39762"/>
                      <a:pt x="12234" y="103992"/>
                    </a:cubicBezTo>
                    <a:cubicBezTo>
                      <a:pt x="4588" y="110110"/>
                      <a:pt x="0" y="117756"/>
                      <a:pt x="0" y="128461"/>
                    </a:cubicBezTo>
                    <a:cubicBezTo>
                      <a:pt x="0" y="145284"/>
                      <a:pt x="13764" y="159047"/>
                      <a:pt x="30586" y="159047"/>
                    </a:cubicBezTo>
                    <a:close/>
                  </a:path>
                </a:pathLst>
              </a:custGeom>
              <a:solidFill>
                <a:srgbClr val="00B0F0"/>
              </a:solidFill>
              <a:ln w="15280" cap="flat">
                <a:solidFill>
                  <a:srgbClr val="00B0F0"/>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FBDF0306-2F83-E869-E5F8-0159897D3183}"/>
                  </a:ext>
                </a:extLst>
              </p:cNvPr>
              <p:cNvSpPr/>
              <p:nvPr/>
            </p:nvSpPr>
            <p:spPr>
              <a:xfrm>
                <a:off x="2974372" y="4138459"/>
                <a:ext cx="489376" cy="489376"/>
              </a:xfrm>
              <a:custGeom>
                <a:avLst/>
                <a:gdLst>
                  <a:gd name="connsiteX0" fmla="*/ 487847 w 489376"/>
                  <a:gd name="connsiteY0" fmla="*/ 270686 h 489376"/>
                  <a:gd name="connsiteX1" fmla="*/ 489376 w 489376"/>
                  <a:gd name="connsiteY1" fmla="*/ 244688 h 489376"/>
                  <a:gd name="connsiteX2" fmla="*/ 244688 w 489376"/>
                  <a:gd name="connsiteY2" fmla="*/ 0 h 489376"/>
                  <a:gd name="connsiteX3" fmla="*/ 0 w 489376"/>
                  <a:gd name="connsiteY3" fmla="*/ 244688 h 489376"/>
                  <a:gd name="connsiteX4" fmla="*/ 244688 w 489376"/>
                  <a:gd name="connsiteY4" fmla="*/ 489376 h 489376"/>
                  <a:gd name="connsiteX5" fmla="*/ 259981 w 489376"/>
                  <a:gd name="connsiteY5" fmla="*/ 487847 h 489376"/>
                  <a:gd name="connsiteX6" fmla="*/ 259981 w 489376"/>
                  <a:gd name="connsiteY6" fmla="*/ 412911 h 489376"/>
                  <a:gd name="connsiteX7" fmla="*/ 259981 w 489376"/>
                  <a:gd name="connsiteY7" fmla="*/ 412911 h 489376"/>
                  <a:gd name="connsiteX8" fmla="*/ 269157 w 489376"/>
                  <a:gd name="connsiteY8" fmla="*/ 371620 h 489376"/>
                  <a:gd name="connsiteX9" fmla="*/ 322683 w 489376"/>
                  <a:gd name="connsiteY9" fmla="*/ 325741 h 489376"/>
                  <a:gd name="connsiteX10" fmla="*/ 487847 w 489376"/>
                  <a:gd name="connsiteY10" fmla="*/ 270686 h 489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9376" h="489376">
                    <a:moveTo>
                      <a:pt x="487847" y="270686"/>
                    </a:moveTo>
                    <a:cubicBezTo>
                      <a:pt x="489376" y="261510"/>
                      <a:pt x="489376" y="253864"/>
                      <a:pt x="489376" y="244688"/>
                    </a:cubicBezTo>
                    <a:cubicBezTo>
                      <a:pt x="489376" y="110110"/>
                      <a:pt x="379267" y="0"/>
                      <a:pt x="244688" y="0"/>
                    </a:cubicBezTo>
                    <a:cubicBezTo>
                      <a:pt x="110110" y="0"/>
                      <a:pt x="0" y="110110"/>
                      <a:pt x="0" y="244688"/>
                    </a:cubicBezTo>
                    <a:cubicBezTo>
                      <a:pt x="0" y="379267"/>
                      <a:pt x="110110" y="489376"/>
                      <a:pt x="244688" y="489376"/>
                    </a:cubicBezTo>
                    <a:cubicBezTo>
                      <a:pt x="249276" y="489376"/>
                      <a:pt x="255393" y="489376"/>
                      <a:pt x="259981" y="487847"/>
                    </a:cubicBezTo>
                    <a:lnTo>
                      <a:pt x="259981" y="412911"/>
                    </a:lnTo>
                    <a:lnTo>
                      <a:pt x="259981" y="412911"/>
                    </a:lnTo>
                    <a:cubicBezTo>
                      <a:pt x="259981" y="399148"/>
                      <a:pt x="263040" y="385384"/>
                      <a:pt x="269157" y="371620"/>
                    </a:cubicBezTo>
                    <a:cubicBezTo>
                      <a:pt x="279862" y="350210"/>
                      <a:pt x="298214" y="333388"/>
                      <a:pt x="322683" y="325741"/>
                    </a:cubicBezTo>
                    <a:lnTo>
                      <a:pt x="487847" y="270686"/>
                    </a:lnTo>
                    <a:close/>
                  </a:path>
                </a:pathLst>
              </a:custGeom>
              <a:solidFill>
                <a:srgbClr val="00B0F0"/>
              </a:solidFill>
              <a:ln w="15280" cap="flat">
                <a:solidFill>
                  <a:srgbClr val="00B0F0"/>
                </a:solidFill>
                <a:prstDash val="solid"/>
                <a:miter/>
              </a:ln>
            </p:spPr>
            <p:txBody>
              <a:bodyPr rtlCol="0" anchor="ctr"/>
              <a:lstStyle/>
              <a:p>
                <a:endParaRPr lang="en-GB"/>
              </a:p>
            </p:txBody>
          </p:sp>
        </p:grpSp>
        <p:cxnSp>
          <p:nvCxnSpPr>
            <p:cNvPr id="54" name="Straight Connector 53">
              <a:extLst>
                <a:ext uri="{FF2B5EF4-FFF2-40B4-BE49-F238E27FC236}">
                  <a16:creationId xmlns:a16="http://schemas.microsoft.com/office/drawing/2014/main" id="{C2DC5206-BFCF-BBD2-2070-DB39F4CDA5F7}"/>
                </a:ext>
              </a:extLst>
            </p:cNvPr>
            <p:cNvCxnSpPr>
              <a:cxnSpLocks/>
            </p:cNvCxnSpPr>
            <p:nvPr/>
          </p:nvCxnSpPr>
          <p:spPr>
            <a:xfrm flipH="1">
              <a:off x="6588706" y="5404543"/>
              <a:ext cx="4402675"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C9DCA8-2E0E-1252-516A-B059088F295F}"/>
                </a:ext>
              </a:extLst>
            </p:cNvPr>
            <p:cNvCxnSpPr>
              <a:cxnSpLocks/>
            </p:cNvCxnSpPr>
            <p:nvPr/>
          </p:nvCxnSpPr>
          <p:spPr>
            <a:xfrm flipH="1">
              <a:off x="9757901" y="1334637"/>
              <a:ext cx="2087803"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7FF56E8B-6124-32F4-C494-561A4DF1F35C}"/>
                </a:ext>
              </a:extLst>
            </p:cNvPr>
            <p:cNvGrpSpPr/>
            <p:nvPr/>
          </p:nvGrpSpPr>
          <p:grpSpPr>
            <a:xfrm>
              <a:off x="6557215" y="2992042"/>
              <a:ext cx="1001774" cy="1211938"/>
              <a:chOff x="8486996" y="3959865"/>
              <a:chExt cx="1001774" cy="1211938"/>
            </a:xfrm>
          </p:grpSpPr>
          <p:sp>
            <p:nvSpPr>
              <p:cNvPr id="40" name="Freeform: Shape 39">
                <a:extLst>
                  <a:ext uri="{FF2B5EF4-FFF2-40B4-BE49-F238E27FC236}">
                    <a16:creationId xmlns:a16="http://schemas.microsoft.com/office/drawing/2014/main" id="{D9657C35-3FE6-F0F8-D4ED-5E930B430FD3}"/>
                  </a:ext>
                </a:extLst>
              </p:cNvPr>
              <p:cNvSpPr/>
              <p:nvPr/>
            </p:nvSpPr>
            <p:spPr>
              <a:xfrm>
                <a:off x="8486996" y="3959865"/>
                <a:ext cx="1001774" cy="1129240"/>
              </a:xfrm>
              <a:custGeom>
                <a:avLst/>
                <a:gdLst>
                  <a:gd name="connsiteX0" fmla="*/ 243965 w 1001774"/>
                  <a:gd name="connsiteY0" fmla="*/ 605969 h 1129240"/>
                  <a:gd name="connsiteX1" fmla="*/ 83388 w 1001774"/>
                  <a:gd name="connsiteY1" fmla="*/ 691518 h 1129240"/>
                  <a:gd name="connsiteX2" fmla="*/ 26804 w 1001774"/>
                  <a:gd name="connsiteY2" fmla="*/ 797027 h 1129240"/>
                  <a:gd name="connsiteX3" fmla="*/ 806 w 1001774"/>
                  <a:gd name="connsiteY3" fmla="*/ 1008047 h 1129240"/>
                  <a:gd name="connsiteX4" fmla="*/ 39039 w 1001774"/>
                  <a:gd name="connsiteY4" fmla="*/ 1087893 h 1129240"/>
                  <a:gd name="connsiteX5" fmla="*/ 126209 w 1001774"/>
                  <a:gd name="connsiteY5" fmla="*/ 1129241 h 1129240"/>
                  <a:gd name="connsiteX6" fmla="*/ 139973 w 1001774"/>
                  <a:gd name="connsiteY6" fmla="*/ 1129241 h 1129240"/>
                  <a:gd name="connsiteX7" fmla="*/ 139973 w 1001774"/>
                  <a:gd name="connsiteY7" fmla="*/ 1073635 h 1129240"/>
                  <a:gd name="connsiteX8" fmla="*/ 72683 w 1001774"/>
                  <a:gd name="connsiteY8" fmla="*/ 1040841 h 1129240"/>
                  <a:gd name="connsiteX9" fmla="*/ 60449 w 1001774"/>
                  <a:gd name="connsiteY9" fmla="*/ 1015176 h 1129240"/>
                  <a:gd name="connsiteX10" fmla="*/ 87976 w 1001774"/>
                  <a:gd name="connsiteY10" fmla="*/ 801305 h 1129240"/>
                  <a:gd name="connsiteX11" fmla="*/ 87976 w 1001774"/>
                  <a:gd name="connsiteY11" fmla="*/ 798453 h 1129240"/>
                  <a:gd name="connsiteX12" fmla="*/ 123150 w 1001774"/>
                  <a:gd name="connsiteY12" fmla="*/ 734292 h 1129240"/>
                  <a:gd name="connsiteX13" fmla="*/ 306666 w 1001774"/>
                  <a:gd name="connsiteY13" fmla="*/ 643040 h 1129240"/>
                  <a:gd name="connsiteX14" fmla="*/ 500887 w 1001774"/>
                  <a:gd name="connsiteY14" fmla="*/ 684389 h 1129240"/>
                  <a:gd name="connsiteX15" fmla="*/ 695108 w 1001774"/>
                  <a:gd name="connsiteY15" fmla="*/ 643040 h 1129240"/>
                  <a:gd name="connsiteX16" fmla="*/ 878624 w 1001774"/>
                  <a:gd name="connsiteY16" fmla="*/ 734292 h 1129240"/>
                  <a:gd name="connsiteX17" fmla="*/ 913798 w 1001774"/>
                  <a:gd name="connsiteY17" fmla="*/ 798453 h 1129240"/>
                  <a:gd name="connsiteX18" fmla="*/ 941326 w 1001774"/>
                  <a:gd name="connsiteY18" fmla="*/ 1013750 h 1129240"/>
                  <a:gd name="connsiteX19" fmla="*/ 929091 w 1001774"/>
                  <a:gd name="connsiteY19" fmla="*/ 1039415 h 1129240"/>
                  <a:gd name="connsiteX20" fmla="*/ 929091 w 1001774"/>
                  <a:gd name="connsiteY20" fmla="*/ 1039415 h 1129240"/>
                  <a:gd name="connsiteX21" fmla="*/ 861802 w 1001774"/>
                  <a:gd name="connsiteY21" fmla="*/ 1072209 h 1129240"/>
                  <a:gd name="connsiteX22" fmla="*/ 861802 w 1001774"/>
                  <a:gd name="connsiteY22" fmla="*/ 1127815 h 1129240"/>
                  <a:gd name="connsiteX23" fmla="*/ 875566 w 1001774"/>
                  <a:gd name="connsiteY23" fmla="*/ 1127815 h 1129240"/>
                  <a:gd name="connsiteX24" fmla="*/ 962736 w 1001774"/>
                  <a:gd name="connsiteY24" fmla="*/ 1086467 h 1129240"/>
                  <a:gd name="connsiteX25" fmla="*/ 962736 w 1001774"/>
                  <a:gd name="connsiteY25" fmla="*/ 1086467 h 1129240"/>
                  <a:gd name="connsiteX26" fmla="*/ 1000968 w 1001774"/>
                  <a:gd name="connsiteY26" fmla="*/ 1006621 h 1129240"/>
                  <a:gd name="connsiteX27" fmla="*/ 974970 w 1001774"/>
                  <a:gd name="connsiteY27" fmla="*/ 797027 h 1129240"/>
                  <a:gd name="connsiteX28" fmla="*/ 918386 w 1001774"/>
                  <a:gd name="connsiteY28" fmla="*/ 691518 h 1129240"/>
                  <a:gd name="connsiteX29" fmla="*/ 757810 w 1001774"/>
                  <a:gd name="connsiteY29" fmla="*/ 605969 h 1129240"/>
                  <a:gd name="connsiteX30" fmla="*/ 760868 w 1001774"/>
                  <a:gd name="connsiteY30" fmla="*/ 252368 h 1129240"/>
                  <a:gd name="connsiteX31" fmla="*/ 751693 w 1001774"/>
                  <a:gd name="connsiteY31" fmla="*/ 183929 h 1129240"/>
                  <a:gd name="connsiteX32" fmla="*/ 614056 w 1001774"/>
                  <a:gd name="connsiteY32" fmla="*/ 25665 h 1129240"/>
                  <a:gd name="connsiteX33" fmla="*/ 594175 w 1001774"/>
                  <a:gd name="connsiteY33" fmla="*/ 27090 h 1129240"/>
                  <a:gd name="connsiteX34" fmla="*/ 580411 w 1001774"/>
                  <a:gd name="connsiteY34" fmla="*/ 37071 h 1129240"/>
                  <a:gd name="connsiteX35" fmla="*/ 565118 w 1001774"/>
                  <a:gd name="connsiteY35" fmla="*/ 17110 h 1129240"/>
                  <a:gd name="connsiteX36" fmla="*/ 545237 w 1001774"/>
                  <a:gd name="connsiteY36" fmla="*/ 4277 h 1129240"/>
                  <a:gd name="connsiteX37" fmla="*/ 500887 w 1001774"/>
                  <a:gd name="connsiteY37" fmla="*/ 0 h 1129240"/>
                  <a:gd name="connsiteX38" fmla="*/ 332664 w 1001774"/>
                  <a:gd name="connsiteY38" fmla="*/ 58458 h 1129240"/>
                  <a:gd name="connsiteX39" fmla="*/ 243965 w 1001774"/>
                  <a:gd name="connsiteY39" fmla="*/ 248091 h 1129240"/>
                  <a:gd name="connsiteX40" fmla="*/ 243965 w 1001774"/>
                  <a:gd name="connsiteY40" fmla="*/ 605969 h 1129240"/>
                  <a:gd name="connsiteX41" fmla="*/ 320430 w 1001774"/>
                  <a:gd name="connsiteY41" fmla="*/ 373562 h 1129240"/>
                  <a:gd name="connsiteX42" fmla="*/ 331135 w 1001774"/>
                  <a:gd name="connsiteY42" fmla="*/ 256646 h 1129240"/>
                  <a:gd name="connsiteX43" fmla="*/ 669110 w 1001774"/>
                  <a:gd name="connsiteY43" fmla="*/ 256646 h 1129240"/>
                  <a:gd name="connsiteX44" fmla="*/ 679815 w 1001774"/>
                  <a:gd name="connsiteY44" fmla="*/ 373562 h 1129240"/>
                  <a:gd name="connsiteX45" fmla="*/ 465713 w 1001774"/>
                  <a:gd name="connsiteY45" fmla="*/ 510440 h 1129240"/>
                  <a:gd name="connsiteX46" fmla="*/ 320430 w 1001774"/>
                  <a:gd name="connsiteY46" fmla="*/ 373562 h 1129240"/>
                  <a:gd name="connsiteX47" fmla="*/ 381602 w 1001774"/>
                  <a:gd name="connsiteY47" fmla="*/ 611672 h 1129240"/>
                  <a:gd name="connsiteX48" fmla="*/ 409129 w 1001774"/>
                  <a:gd name="connsiteY48" fmla="*/ 556066 h 1129240"/>
                  <a:gd name="connsiteX49" fmla="*/ 409129 w 1001774"/>
                  <a:gd name="connsiteY49" fmla="*/ 553214 h 1129240"/>
                  <a:gd name="connsiteX50" fmla="*/ 592645 w 1001774"/>
                  <a:gd name="connsiteY50" fmla="*/ 553214 h 1129240"/>
                  <a:gd name="connsiteX51" fmla="*/ 592645 w 1001774"/>
                  <a:gd name="connsiteY51" fmla="*/ 556066 h 1129240"/>
                  <a:gd name="connsiteX52" fmla="*/ 620173 w 1001774"/>
                  <a:gd name="connsiteY52" fmla="*/ 611672 h 1129240"/>
                  <a:gd name="connsiteX53" fmla="*/ 500887 w 1001774"/>
                  <a:gd name="connsiteY53" fmla="*/ 627356 h 1129240"/>
                  <a:gd name="connsiteX54" fmla="*/ 381602 w 1001774"/>
                  <a:gd name="connsiteY54" fmla="*/ 611672 h 112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01774" h="1129240">
                    <a:moveTo>
                      <a:pt x="243965" y="605969"/>
                    </a:moveTo>
                    <a:cubicBezTo>
                      <a:pt x="185852" y="627356"/>
                      <a:pt x="132326" y="655872"/>
                      <a:pt x="83388" y="691518"/>
                    </a:cubicBezTo>
                    <a:cubicBezTo>
                      <a:pt x="49744" y="717182"/>
                      <a:pt x="28334" y="755679"/>
                      <a:pt x="26804" y="797027"/>
                    </a:cubicBezTo>
                    <a:lnTo>
                      <a:pt x="806" y="1008047"/>
                    </a:lnTo>
                    <a:cubicBezTo>
                      <a:pt x="-3782" y="1039415"/>
                      <a:pt x="11511" y="1070783"/>
                      <a:pt x="39039" y="1087893"/>
                    </a:cubicBezTo>
                    <a:cubicBezTo>
                      <a:pt x="66566" y="1105002"/>
                      <a:pt x="95623" y="1117835"/>
                      <a:pt x="126209" y="1129241"/>
                    </a:cubicBezTo>
                    <a:lnTo>
                      <a:pt x="139973" y="1129241"/>
                    </a:lnTo>
                    <a:lnTo>
                      <a:pt x="139973" y="1073635"/>
                    </a:lnTo>
                    <a:cubicBezTo>
                      <a:pt x="117033" y="1065080"/>
                      <a:pt x="94094" y="1053673"/>
                      <a:pt x="72683" y="1040841"/>
                    </a:cubicBezTo>
                    <a:cubicBezTo>
                      <a:pt x="63508" y="1035138"/>
                      <a:pt x="58920" y="1025157"/>
                      <a:pt x="60449" y="1015176"/>
                    </a:cubicBezTo>
                    <a:lnTo>
                      <a:pt x="87976" y="801305"/>
                    </a:lnTo>
                    <a:lnTo>
                      <a:pt x="87976" y="798453"/>
                    </a:lnTo>
                    <a:cubicBezTo>
                      <a:pt x="89506" y="772789"/>
                      <a:pt x="101740" y="749976"/>
                      <a:pt x="123150" y="734292"/>
                    </a:cubicBezTo>
                    <a:cubicBezTo>
                      <a:pt x="164441" y="701498"/>
                      <a:pt x="224084" y="671556"/>
                      <a:pt x="306666" y="643040"/>
                    </a:cubicBezTo>
                    <a:cubicBezTo>
                      <a:pt x="352545" y="668705"/>
                      <a:pt x="422893" y="684389"/>
                      <a:pt x="500887" y="684389"/>
                    </a:cubicBezTo>
                    <a:cubicBezTo>
                      <a:pt x="578882" y="684389"/>
                      <a:pt x="649229" y="668705"/>
                      <a:pt x="695108" y="643040"/>
                    </a:cubicBezTo>
                    <a:cubicBezTo>
                      <a:pt x="779220" y="671556"/>
                      <a:pt x="837333" y="701498"/>
                      <a:pt x="878624" y="734292"/>
                    </a:cubicBezTo>
                    <a:cubicBezTo>
                      <a:pt x="900035" y="749976"/>
                      <a:pt x="912269" y="774215"/>
                      <a:pt x="913798" y="798453"/>
                    </a:cubicBezTo>
                    <a:lnTo>
                      <a:pt x="941326" y="1013750"/>
                    </a:lnTo>
                    <a:cubicBezTo>
                      <a:pt x="942855" y="1023731"/>
                      <a:pt x="938267" y="1033712"/>
                      <a:pt x="929091" y="1039415"/>
                    </a:cubicBezTo>
                    <a:lnTo>
                      <a:pt x="929091" y="1039415"/>
                    </a:lnTo>
                    <a:cubicBezTo>
                      <a:pt x="907681" y="1052247"/>
                      <a:pt x="886271" y="1063654"/>
                      <a:pt x="861802" y="1072209"/>
                    </a:cubicBezTo>
                    <a:lnTo>
                      <a:pt x="861802" y="1127815"/>
                    </a:lnTo>
                    <a:lnTo>
                      <a:pt x="875566" y="1127815"/>
                    </a:lnTo>
                    <a:cubicBezTo>
                      <a:pt x="906152" y="1117835"/>
                      <a:pt x="935209" y="1103577"/>
                      <a:pt x="962736" y="1086467"/>
                    </a:cubicBezTo>
                    <a:lnTo>
                      <a:pt x="962736" y="1086467"/>
                    </a:lnTo>
                    <a:cubicBezTo>
                      <a:pt x="990263" y="1067931"/>
                      <a:pt x="1005556" y="1037989"/>
                      <a:pt x="1000968" y="1006621"/>
                    </a:cubicBezTo>
                    <a:lnTo>
                      <a:pt x="974970" y="797027"/>
                    </a:lnTo>
                    <a:cubicBezTo>
                      <a:pt x="973441" y="755679"/>
                      <a:pt x="952031" y="717182"/>
                      <a:pt x="918386" y="691518"/>
                    </a:cubicBezTo>
                    <a:cubicBezTo>
                      <a:pt x="869449" y="655872"/>
                      <a:pt x="815923" y="625930"/>
                      <a:pt x="757810" y="605969"/>
                    </a:cubicBezTo>
                    <a:cubicBezTo>
                      <a:pt x="757810" y="533253"/>
                      <a:pt x="760868" y="333639"/>
                      <a:pt x="760868" y="252368"/>
                    </a:cubicBezTo>
                    <a:cubicBezTo>
                      <a:pt x="760868" y="229555"/>
                      <a:pt x="757810" y="206742"/>
                      <a:pt x="751693" y="183929"/>
                    </a:cubicBezTo>
                    <a:cubicBezTo>
                      <a:pt x="731812" y="115491"/>
                      <a:pt x="681345" y="58458"/>
                      <a:pt x="614056" y="25665"/>
                    </a:cubicBezTo>
                    <a:cubicBezTo>
                      <a:pt x="607938" y="22813"/>
                      <a:pt x="598763" y="22813"/>
                      <a:pt x="594175" y="27090"/>
                    </a:cubicBezTo>
                    <a:lnTo>
                      <a:pt x="580411" y="37071"/>
                    </a:lnTo>
                    <a:lnTo>
                      <a:pt x="565118" y="17110"/>
                    </a:lnTo>
                    <a:cubicBezTo>
                      <a:pt x="560530" y="9981"/>
                      <a:pt x="552884" y="5703"/>
                      <a:pt x="545237" y="4277"/>
                    </a:cubicBezTo>
                    <a:cubicBezTo>
                      <a:pt x="529944" y="1426"/>
                      <a:pt x="516180" y="0"/>
                      <a:pt x="500887" y="0"/>
                    </a:cubicBezTo>
                    <a:cubicBezTo>
                      <a:pt x="439715" y="0"/>
                      <a:pt x="378543" y="21387"/>
                      <a:pt x="332664" y="58458"/>
                    </a:cubicBezTo>
                    <a:cubicBezTo>
                      <a:pt x="274551" y="106936"/>
                      <a:pt x="242436" y="175375"/>
                      <a:pt x="243965" y="248091"/>
                    </a:cubicBezTo>
                    <a:lnTo>
                      <a:pt x="243965" y="605969"/>
                    </a:lnTo>
                    <a:close/>
                    <a:moveTo>
                      <a:pt x="320430" y="373562"/>
                    </a:moveTo>
                    <a:lnTo>
                      <a:pt x="331135" y="256646"/>
                    </a:lnTo>
                    <a:lnTo>
                      <a:pt x="669110" y="256646"/>
                    </a:lnTo>
                    <a:lnTo>
                      <a:pt x="679815" y="373562"/>
                    </a:lnTo>
                    <a:cubicBezTo>
                      <a:pt x="661464" y="466240"/>
                      <a:pt x="566647" y="527550"/>
                      <a:pt x="465713" y="510440"/>
                    </a:cubicBezTo>
                    <a:cubicBezTo>
                      <a:pt x="392307" y="497608"/>
                      <a:pt x="334194" y="443427"/>
                      <a:pt x="320430" y="373562"/>
                    </a:cubicBezTo>
                    <a:close/>
                    <a:moveTo>
                      <a:pt x="381602" y="611672"/>
                    </a:moveTo>
                    <a:cubicBezTo>
                      <a:pt x="398424" y="598840"/>
                      <a:pt x="409129" y="577453"/>
                      <a:pt x="409129" y="556066"/>
                    </a:cubicBezTo>
                    <a:lnTo>
                      <a:pt x="409129" y="553214"/>
                    </a:lnTo>
                    <a:cubicBezTo>
                      <a:pt x="467243" y="576027"/>
                      <a:pt x="534532" y="576027"/>
                      <a:pt x="592645" y="553214"/>
                    </a:cubicBezTo>
                    <a:lnTo>
                      <a:pt x="592645" y="556066"/>
                    </a:lnTo>
                    <a:cubicBezTo>
                      <a:pt x="592645" y="577453"/>
                      <a:pt x="603350" y="597414"/>
                      <a:pt x="620173" y="611672"/>
                    </a:cubicBezTo>
                    <a:cubicBezTo>
                      <a:pt x="581940" y="623079"/>
                      <a:pt x="540649" y="627356"/>
                      <a:pt x="500887" y="627356"/>
                    </a:cubicBezTo>
                    <a:cubicBezTo>
                      <a:pt x="461126" y="627356"/>
                      <a:pt x="419834" y="623079"/>
                      <a:pt x="381602" y="611672"/>
                    </a:cubicBezTo>
                    <a:close/>
                  </a:path>
                </a:pathLst>
              </a:custGeom>
              <a:solidFill>
                <a:srgbClr val="7030A0"/>
              </a:solidFill>
              <a:ln w="15280" cap="flat">
                <a:solidFill>
                  <a:srgbClr val="7030A0"/>
                </a:solid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2267DC61-510A-7B1F-60AD-9002C4E3AE47}"/>
                  </a:ext>
                </a:extLst>
              </p:cNvPr>
              <p:cNvSpPr/>
              <p:nvPr/>
            </p:nvSpPr>
            <p:spPr>
              <a:xfrm>
                <a:off x="8542857" y="4726951"/>
                <a:ext cx="891581" cy="444852"/>
              </a:xfrm>
              <a:custGeom>
                <a:avLst/>
                <a:gdLst>
                  <a:gd name="connsiteX0" fmla="*/ 775355 w 891581"/>
                  <a:gd name="connsiteY0" fmla="*/ 35645 h 444852"/>
                  <a:gd name="connsiteX1" fmla="*/ 737123 w 891581"/>
                  <a:gd name="connsiteY1" fmla="*/ 0 h 444852"/>
                  <a:gd name="connsiteX2" fmla="*/ 737123 w 891581"/>
                  <a:gd name="connsiteY2" fmla="*/ 0 h 444852"/>
                  <a:gd name="connsiteX3" fmla="*/ 154459 w 891581"/>
                  <a:gd name="connsiteY3" fmla="*/ 0 h 444852"/>
                  <a:gd name="connsiteX4" fmla="*/ 116227 w 891581"/>
                  <a:gd name="connsiteY4" fmla="*/ 35645 h 444852"/>
                  <a:gd name="connsiteX5" fmla="*/ 116227 w 891581"/>
                  <a:gd name="connsiteY5" fmla="*/ 35645 h 444852"/>
                  <a:gd name="connsiteX6" fmla="*/ 116227 w 891581"/>
                  <a:gd name="connsiteY6" fmla="*/ 390672 h 444852"/>
                  <a:gd name="connsiteX7" fmla="*/ 0 w 891581"/>
                  <a:gd name="connsiteY7" fmla="*/ 390672 h 444852"/>
                  <a:gd name="connsiteX8" fmla="*/ 0 w 891581"/>
                  <a:gd name="connsiteY8" fmla="*/ 409207 h 444852"/>
                  <a:gd name="connsiteX9" fmla="*/ 38233 w 891581"/>
                  <a:gd name="connsiteY9" fmla="*/ 444853 h 444852"/>
                  <a:gd name="connsiteX10" fmla="*/ 853349 w 891581"/>
                  <a:gd name="connsiteY10" fmla="*/ 444853 h 444852"/>
                  <a:gd name="connsiteX11" fmla="*/ 891582 w 891581"/>
                  <a:gd name="connsiteY11" fmla="*/ 409207 h 444852"/>
                  <a:gd name="connsiteX12" fmla="*/ 891582 w 891581"/>
                  <a:gd name="connsiteY12" fmla="*/ 390672 h 444852"/>
                  <a:gd name="connsiteX13" fmla="*/ 775355 w 891581"/>
                  <a:gd name="connsiteY13" fmla="*/ 390672 h 444852"/>
                  <a:gd name="connsiteX14" fmla="*/ 775355 w 891581"/>
                  <a:gd name="connsiteY14" fmla="*/ 35645 h 444852"/>
                  <a:gd name="connsiteX15" fmla="*/ 365503 w 891581"/>
                  <a:gd name="connsiteY15" fmla="*/ 270904 h 444852"/>
                  <a:gd name="connsiteX16" fmla="*/ 344093 w 891581"/>
                  <a:gd name="connsiteY16" fmla="*/ 290865 h 444852"/>
                  <a:gd name="connsiteX17" fmla="*/ 258452 w 891581"/>
                  <a:gd name="connsiteY17" fmla="*/ 211020 h 444852"/>
                  <a:gd name="connsiteX18" fmla="*/ 344093 w 891581"/>
                  <a:gd name="connsiteY18" fmla="*/ 131174 h 444852"/>
                  <a:gd name="connsiteX19" fmla="*/ 365503 w 891581"/>
                  <a:gd name="connsiteY19" fmla="*/ 151136 h 444852"/>
                  <a:gd name="connsiteX20" fmla="*/ 301272 w 891581"/>
                  <a:gd name="connsiteY20" fmla="*/ 211020 h 444852"/>
                  <a:gd name="connsiteX21" fmla="*/ 365503 w 891581"/>
                  <a:gd name="connsiteY21" fmla="*/ 270904 h 444852"/>
                  <a:gd name="connsiteX22" fmla="*/ 423616 w 891581"/>
                  <a:gd name="connsiteY22" fmla="*/ 300846 h 444852"/>
                  <a:gd name="connsiteX23" fmla="*/ 396089 w 891581"/>
                  <a:gd name="connsiteY23" fmla="*/ 289439 h 444852"/>
                  <a:gd name="connsiteX24" fmla="*/ 467966 w 891581"/>
                  <a:gd name="connsiteY24" fmla="*/ 128323 h 444852"/>
                  <a:gd name="connsiteX25" fmla="*/ 495493 w 891581"/>
                  <a:gd name="connsiteY25" fmla="*/ 139729 h 444852"/>
                  <a:gd name="connsiteX26" fmla="*/ 423616 w 891581"/>
                  <a:gd name="connsiteY26" fmla="*/ 300846 h 444852"/>
                  <a:gd name="connsiteX27" fmla="*/ 545960 w 891581"/>
                  <a:gd name="connsiteY27" fmla="*/ 292291 h 444852"/>
                  <a:gd name="connsiteX28" fmla="*/ 524550 w 891581"/>
                  <a:gd name="connsiteY28" fmla="*/ 272330 h 444852"/>
                  <a:gd name="connsiteX29" fmla="*/ 588781 w 891581"/>
                  <a:gd name="connsiteY29" fmla="*/ 212446 h 444852"/>
                  <a:gd name="connsiteX30" fmla="*/ 524550 w 891581"/>
                  <a:gd name="connsiteY30" fmla="*/ 152562 h 444852"/>
                  <a:gd name="connsiteX31" fmla="*/ 545960 w 891581"/>
                  <a:gd name="connsiteY31" fmla="*/ 132600 h 444852"/>
                  <a:gd name="connsiteX32" fmla="*/ 631601 w 891581"/>
                  <a:gd name="connsiteY32" fmla="*/ 212446 h 444852"/>
                  <a:gd name="connsiteX33" fmla="*/ 545960 w 891581"/>
                  <a:gd name="connsiteY33" fmla="*/ 292291 h 44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91581" h="444852">
                    <a:moveTo>
                      <a:pt x="775355" y="35645"/>
                    </a:moveTo>
                    <a:cubicBezTo>
                      <a:pt x="775355" y="15684"/>
                      <a:pt x="758533" y="0"/>
                      <a:pt x="737123" y="0"/>
                    </a:cubicBezTo>
                    <a:lnTo>
                      <a:pt x="737123" y="0"/>
                    </a:lnTo>
                    <a:lnTo>
                      <a:pt x="154459" y="0"/>
                    </a:lnTo>
                    <a:cubicBezTo>
                      <a:pt x="133049" y="0"/>
                      <a:pt x="116227" y="15684"/>
                      <a:pt x="116227" y="35645"/>
                    </a:cubicBezTo>
                    <a:lnTo>
                      <a:pt x="116227" y="35645"/>
                    </a:lnTo>
                    <a:lnTo>
                      <a:pt x="116227" y="390672"/>
                    </a:lnTo>
                    <a:lnTo>
                      <a:pt x="0" y="390672"/>
                    </a:lnTo>
                    <a:lnTo>
                      <a:pt x="0" y="409207"/>
                    </a:lnTo>
                    <a:cubicBezTo>
                      <a:pt x="0" y="429169"/>
                      <a:pt x="16822" y="444853"/>
                      <a:pt x="38233" y="444853"/>
                    </a:cubicBezTo>
                    <a:lnTo>
                      <a:pt x="853349" y="444853"/>
                    </a:lnTo>
                    <a:cubicBezTo>
                      <a:pt x="874760" y="444853"/>
                      <a:pt x="891582" y="429169"/>
                      <a:pt x="891582" y="409207"/>
                    </a:cubicBezTo>
                    <a:lnTo>
                      <a:pt x="891582" y="390672"/>
                    </a:lnTo>
                    <a:lnTo>
                      <a:pt x="775355" y="390672"/>
                    </a:lnTo>
                    <a:lnTo>
                      <a:pt x="775355" y="35645"/>
                    </a:lnTo>
                    <a:close/>
                    <a:moveTo>
                      <a:pt x="365503" y="270904"/>
                    </a:moveTo>
                    <a:lnTo>
                      <a:pt x="344093" y="290865"/>
                    </a:lnTo>
                    <a:lnTo>
                      <a:pt x="258452" y="211020"/>
                    </a:lnTo>
                    <a:lnTo>
                      <a:pt x="344093" y="131174"/>
                    </a:lnTo>
                    <a:lnTo>
                      <a:pt x="365503" y="151136"/>
                    </a:lnTo>
                    <a:lnTo>
                      <a:pt x="301272" y="211020"/>
                    </a:lnTo>
                    <a:lnTo>
                      <a:pt x="365503" y="270904"/>
                    </a:lnTo>
                    <a:close/>
                    <a:moveTo>
                      <a:pt x="423616" y="300846"/>
                    </a:moveTo>
                    <a:lnTo>
                      <a:pt x="396089" y="289439"/>
                    </a:lnTo>
                    <a:lnTo>
                      <a:pt x="467966" y="128323"/>
                    </a:lnTo>
                    <a:lnTo>
                      <a:pt x="495493" y="139729"/>
                    </a:lnTo>
                    <a:lnTo>
                      <a:pt x="423616" y="300846"/>
                    </a:lnTo>
                    <a:close/>
                    <a:moveTo>
                      <a:pt x="545960" y="292291"/>
                    </a:moveTo>
                    <a:lnTo>
                      <a:pt x="524550" y="272330"/>
                    </a:lnTo>
                    <a:lnTo>
                      <a:pt x="588781" y="212446"/>
                    </a:lnTo>
                    <a:lnTo>
                      <a:pt x="524550" y="152562"/>
                    </a:lnTo>
                    <a:lnTo>
                      <a:pt x="545960" y="132600"/>
                    </a:lnTo>
                    <a:lnTo>
                      <a:pt x="631601" y="212446"/>
                    </a:lnTo>
                    <a:lnTo>
                      <a:pt x="545960" y="292291"/>
                    </a:lnTo>
                    <a:close/>
                  </a:path>
                </a:pathLst>
              </a:custGeom>
              <a:solidFill>
                <a:srgbClr val="7030A0"/>
              </a:solidFill>
              <a:ln w="15280" cap="flat">
                <a:solidFill>
                  <a:srgbClr val="7030A0"/>
                </a:solidFill>
                <a:prstDash val="solid"/>
                <a:miter/>
              </a:ln>
            </p:spPr>
            <p:txBody>
              <a:bodyPr rtlCol="0" anchor="ctr"/>
              <a:lstStyle/>
              <a:p>
                <a:endParaRPr lang="en-GB"/>
              </a:p>
            </p:txBody>
          </p:sp>
        </p:grpSp>
        <p:cxnSp>
          <p:nvCxnSpPr>
            <p:cNvPr id="8" name="Straight Connector 7">
              <a:extLst>
                <a:ext uri="{FF2B5EF4-FFF2-40B4-BE49-F238E27FC236}">
                  <a16:creationId xmlns:a16="http://schemas.microsoft.com/office/drawing/2014/main" id="{87D084E9-FF28-FB8F-6596-9CB16D79F001}"/>
                </a:ext>
              </a:extLst>
            </p:cNvPr>
            <p:cNvCxnSpPr>
              <a:cxnSpLocks/>
            </p:cNvCxnSpPr>
            <p:nvPr/>
          </p:nvCxnSpPr>
          <p:spPr>
            <a:xfrm>
              <a:off x="11358892" y="1481046"/>
              <a:ext cx="0" cy="4162488"/>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629FBBE-1EF4-7E2C-6248-1D31C5164DDF}"/>
                </a:ext>
              </a:extLst>
            </p:cNvPr>
            <p:cNvSpPr/>
            <p:nvPr/>
          </p:nvSpPr>
          <p:spPr>
            <a:xfrm>
              <a:off x="846713" y="4430637"/>
              <a:ext cx="10480988" cy="773993"/>
            </a:xfrm>
            <a:prstGeom prst="rect">
              <a:avLst/>
            </a:prstGeom>
            <a:solidFill>
              <a:schemeClr val="accent1">
                <a:lumMod val="75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2000"/>
                </a:lnSpc>
              </a:pPr>
              <a:r>
                <a:rPr lang="en-GB" sz="2400" b="1">
                  <a:solidFill>
                    <a:schemeClr val="bg2"/>
                  </a:solidFill>
                </a:rPr>
                <a:t>                       9,000+ calls                              &amp;                           500+ web chats   </a:t>
              </a:r>
            </a:p>
          </p:txBody>
        </p:sp>
        <p:pic>
          <p:nvPicPr>
            <p:cNvPr id="3130" name="Picture 3129">
              <a:extLst>
                <a:ext uri="{FF2B5EF4-FFF2-40B4-BE49-F238E27FC236}">
                  <a16:creationId xmlns:a16="http://schemas.microsoft.com/office/drawing/2014/main" id="{633465C8-5E73-217D-B0E2-381E7D2A613A}"/>
                </a:ext>
              </a:extLst>
            </p:cNvPr>
            <p:cNvPicPr>
              <a:picLocks noChangeAspect="1"/>
            </p:cNvPicPr>
            <p:nvPr/>
          </p:nvPicPr>
          <p:blipFill>
            <a:blip r:embed="rId4"/>
            <a:stretch>
              <a:fillRect/>
            </a:stretch>
          </p:blipFill>
          <p:spPr>
            <a:xfrm>
              <a:off x="987314" y="4485372"/>
              <a:ext cx="749873" cy="664522"/>
            </a:xfrm>
            <a:prstGeom prst="rect">
              <a:avLst/>
            </a:prstGeom>
          </p:spPr>
        </p:pic>
        <p:sp>
          <p:nvSpPr>
            <p:cNvPr id="22" name="Rectangle 21">
              <a:extLst>
                <a:ext uri="{FF2B5EF4-FFF2-40B4-BE49-F238E27FC236}">
                  <a16:creationId xmlns:a16="http://schemas.microsoft.com/office/drawing/2014/main" id="{A1C9D89D-8512-20BC-5D1A-19391589AD70}"/>
                </a:ext>
              </a:extLst>
            </p:cNvPr>
            <p:cNvSpPr/>
            <p:nvPr/>
          </p:nvSpPr>
          <p:spPr>
            <a:xfrm>
              <a:off x="6096000" y="1524195"/>
              <a:ext cx="5231703" cy="795822"/>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2000"/>
                </a:lnSpc>
              </a:pPr>
              <a:r>
                <a:rPr lang="en-GB" sz="2400" b="1">
                  <a:solidFill>
                    <a:schemeClr val="bg2"/>
                  </a:solidFill>
                </a:rPr>
                <a:t>    500,000 </a:t>
              </a:r>
              <a:br>
                <a:rPr lang="en-GB" sz="2400" b="1">
                  <a:solidFill>
                    <a:schemeClr val="bg2"/>
                  </a:solidFill>
                </a:rPr>
              </a:br>
              <a:r>
                <a:rPr lang="en-GB" sz="2400" b="1">
                  <a:solidFill>
                    <a:schemeClr val="bg2"/>
                  </a:solidFill>
                </a:rPr>
                <a:t>     views</a:t>
              </a:r>
            </a:p>
          </p:txBody>
        </p:sp>
        <p:pic>
          <p:nvPicPr>
            <p:cNvPr id="3076" name="Picture 3075">
              <a:extLst>
                <a:ext uri="{FF2B5EF4-FFF2-40B4-BE49-F238E27FC236}">
                  <a16:creationId xmlns:a16="http://schemas.microsoft.com/office/drawing/2014/main" id="{8FB73C5C-BCAD-44B7-B976-3FC55832BC62}"/>
                </a:ext>
              </a:extLst>
            </p:cNvPr>
            <p:cNvPicPr>
              <a:picLocks noChangeAspect="1"/>
            </p:cNvPicPr>
            <p:nvPr/>
          </p:nvPicPr>
          <p:blipFill>
            <a:blip r:embed="rId5"/>
            <a:stretch>
              <a:fillRect/>
            </a:stretch>
          </p:blipFill>
          <p:spPr>
            <a:xfrm>
              <a:off x="9371548" y="1659265"/>
              <a:ext cx="1884937" cy="549774"/>
            </a:xfrm>
            <a:prstGeom prst="rect">
              <a:avLst/>
            </a:prstGeom>
          </p:spPr>
        </p:pic>
        <p:sp>
          <p:nvSpPr>
            <p:cNvPr id="23" name="Rectangle 22">
              <a:extLst>
                <a:ext uri="{FF2B5EF4-FFF2-40B4-BE49-F238E27FC236}">
                  <a16:creationId xmlns:a16="http://schemas.microsoft.com/office/drawing/2014/main" id="{B5150009-51B7-E65B-B662-BF42E5F58E1F}"/>
                </a:ext>
              </a:extLst>
            </p:cNvPr>
            <p:cNvSpPr/>
            <p:nvPr/>
          </p:nvSpPr>
          <p:spPr>
            <a:xfrm>
              <a:off x="7811658" y="2545793"/>
              <a:ext cx="3519115" cy="759924"/>
            </a:xfrm>
            <a:prstGeom prst="rect">
              <a:avLst/>
            </a:prstGeom>
            <a:solidFill>
              <a:srgbClr val="9966FF"/>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2000"/>
                </a:lnSpc>
              </a:pPr>
              <a:r>
                <a:rPr lang="en-GB" sz="2400" b="1">
                  <a:solidFill>
                    <a:schemeClr val="bg2"/>
                  </a:solidFill>
                </a:rPr>
                <a:t>  26,000</a:t>
              </a:r>
              <a:br>
                <a:rPr lang="en-GB" sz="2400" b="1">
                  <a:solidFill>
                    <a:schemeClr val="bg2"/>
                  </a:solidFill>
                </a:rPr>
              </a:br>
              <a:r>
                <a:rPr lang="en-GB" sz="2400" b="1">
                  <a:solidFill>
                    <a:schemeClr val="bg2"/>
                  </a:solidFill>
                </a:rPr>
                <a:t>   views</a:t>
              </a:r>
            </a:p>
          </p:txBody>
        </p:sp>
        <p:pic>
          <p:nvPicPr>
            <p:cNvPr id="24" name="Picture 23">
              <a:extLst>
                <a:ext uri="{FF2B5EF4-FFF2-40B4-BE49-F238E27FC236}">
                  <a16:creationId xmlns:a16="http://schemas.microsoft.com/office/drawing/2014/main" id="{324114BC-824C-259A-D7A8-603E4762C01B}"/>
                </a:ext>
              </a:extLst>
            </p:cNvPr>
            <p:cNvPicPr>
              <a:picLocks noChangeAspect="1"/>
            </p:cNvPicPr>
            <p:nvPr/>
          </p:nvPicPr>
          <p:blipFill>
            <a:blip r:embed="rId6"/>
            <a:stretch>
              <a:fillRect/>
            </a:stretch>
          </p:blipFill>
          <p:spPr>
            <a:xfrm>
              <a:off x="9402072" y="2666306"/>
              <a:ext cx="1811829" cy="518898"/>
            </a:xfrm>
            <a:prstGeom prst="rect">
              <a:avLst/>
            </a:prstGeom>
          </p:spPr>
        </p:pic>
        <p:grpSp>
          <p:nvGrpSpPr>
            <p:cNvPr id="3107" name="Group 3106">
              <a:extLst>
                <a:ext uri="{FF2B5EF4-FFF2-40B4-BE49-F238E27FC236}">
                  <a16:creationId xmlns:a16="http://schemas.microsoft.com/office/drawing/2014/main" id="{4D4781E1-4737-C033-93AE-9CABB8FEA1B0}"/>
                </a:ext>
              </a:extLst>
            </p:cNvPr>
            <p:cNvGrpSpPr/>
            <p:nvPr/>
          </p:nvGrpSpPr>
          <p:grpSpPr>
            <a:xfrm>
              <a:off x="839990" y="3528687"/>
              <a:ext cx="2540832" cy="757925"/>
              <a:chOff x="846713" y="2547792"/>
              <a:chExt cx="2540832" cy="757925"/>
            </a:xfrm>
          </p:grpSpPr>
          <p:sp>
            <p:nvSpPr>
              <p:cNvPr id="26" name="Rectangle 25">
                <a:extLst>
                  <a:ext uri="{FF2B5EF4-FFF2-40B4-BE49-F238E27FC236}">
                    <a16:creationId xmlns:a16="http://schemas.microsoft.com/office/drawing/2014/main" id="{5429BB53-C460-2B40-3BAB-B12474181DFB}"/>
                  </a:ext>
                </a:extLst>
              </p:cNvPr>
              <p:cNvSpPr/>
              <p:nvPr/>
            </p:nvSpPr>
            <p:spPr>
              <a:xfrm>
                <a:off x="846713" y="2547792"/>
                <a:ext cx="2540832" cy="757925"/>
              </a:xfrm>
              <a:prstGeom prst="rect">
                <a:avLst/>
              </a:prstGeom>
              <a:solidFill>
                <a:schemeClr val="accent6">
                  <a:lumMod val="60000"/>
                  <a:lumOff val="4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                         </a:t>
                </a:r>
                <a:r>
                  <a:rPr lang="en-GB" sz="2400" b="1"/>
                  <a:t>100+ </a:t>
                </a:r>
                <a:br>
                  <a:rPr lang="en-GB" sz="2400" b="1"/>
                </a:br>
                <a:r>
                  <a:rPr lang="en-GB" sz="2400" b="1"/>
                  <a:t>                   referrals</a:t>
                </a:r>
                <a:endParaRPr lang="en-GB" b="1"/>
              </a:p>
            </p:txBody>
          </p:sp>
          <p:pic>
            <p:nvPicPr>
              <p:cNvPr id="3083" name="Picture 3">
                <a:extLst>
                  <a:ext uri="{FF2B5EF4-FFF2-40B4-BE49-F238E27FC236}">
                    <a16:creationId xmlns:a16="http://schemas.microsoft.com/office/drawing/2014/main" id="{9C1D9285-ECED-06F0-1E26-2F94D6A0B89C}"/>
                  </a:ext>
                </a:extLst>
              </p:cNvPr>
              <p:cNvPicPr>
                <a:picLocks noChangeAspect="1" noChangeArrowheads="1"/>
              </p:cNvPicPr>
              <p:nvPr/>
            </p:nvPicPr>
            <p:blipFill>
              <a:blip r:embed="rId7"/>
              <a:srcRect/>
              <a:stretch>
                <a:fillRect/>
              </a:stretch>
            </p:blipFill>
            <p:spPr bwMode="auto">
              <a:xfrm>
                <a:off x="987314" y="2718857"/>
                <a:ext cx="1163850" cy="438056"/>
              </a:xfrm>
              <a:prstGeom prst="rect">
                <a:avLst/>
              </a:prstGeom>
              <a:noFill/>
              <a:ln w="9525">
                <a:noFill/>
                <a:miter lim="800000"/>
                <a:headEnd/>
                <a:tailEnd/>
              </a:ln>
            </p:spPr>
          </p:pic>
        </p:grpSp>
        <p:sp>
          <p:nvSpPr>
            <p:cNvPr id="48" name="Rectangle 47">
              <a:extLst>
                <a:ext uri="{FF2B5EF4-FFF2-40B4-BE49-F238E27FC236}">
                  <a16:creationId xmlns:a16="http://schemas.microsoft.com/office/drawing/2014/main" id="{CE32DA13-1421-E8FC-8172-1B89345D508A}"/>
                </a:ext>
              </a:extLst>
            </p:cNvPr>
            <p:cNvSpPr/>
            <p:nvPr/>
          </p:nvSpPr>
          <p:spPr>
            <a:xfrm>
              <a:off x="8348133" y="3562820"/>
              <a:ext cx="2982640" cy="723792"/>
            </a:xfrm>
            <a:prstGeom prst="rect">
              <a:avLst/>
            </a:prstGeom>
            <a:solidFill>
              <a:srgbClr val="CC99FF"/>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t>   700+</a:t>
              </a:r>
              <a:br>
                <a:rPr lang="en-GB" sz="2400" b="1"/>
              </a:br>
              <a:r>
                <a:rPr lang="en-GB" sz="2400" b="1"/>
                <a:t>   users</a:t>
              </a:r>
            </a:p>
          </p:txBody>
        </p:sp>
        <p:pic>
          <p:nvPicPr>
            <p:cNvPr id="50" name="Picture 49">
              <a:extLst>
                <a:ext uri="{FF2B5EF4-FFF2-40B4-BE49-F238E27FC236}">
                  <a16:creationId xmlns:a16="http://schemas.microsoft.com/office/drawing/2014/main" id="{D37BD5EF-0C07-0A12-5A43-E9523E1B7F25}"/>
                </a:ext>
              </a:extLst>
            </p:cNvPr>
            <p:cNvPicPr>
              <a:picLocks noChangeAspect="1"/>
            </p:cNvPicPr>
            <p:nvPr/>
          </p:nvPicPr>
          <p:blipFill>
            <a:blip r:embed="rId8"/>
            <a:stretch>
              <a:fillRect/>
            </a:stretch>
          </p:blipFill>
          <p:spPr>
            <a:xfrm>
              <a:off x="9846868" y="3659917"/>
              <a:ext cx="1363982" cy="582208"/>
            </a:xfrm>
            <a:prstGeom prst="rect">
              <a:avLst/>
            </a:prstGeom>
          </p:spPr>
        </p:pic>
        <p:sp>
          <p:nvSpPr>
            <p:cNvPr id="55" name="Rectangle 54">
              <a:extLst>
                <a:ext uri="{FF2B5EF4-FFF2-40B4-BE49-F238E27FC236}">
                  <a16:creationId xmlns:a16="http://schemas.microsoft.com/office/drawing/2014/main" id="{94C79B50-F912-0552-2136-38458794FD94}"/>
                </a:ext>
              </a:extLst>
            </p:cNvPr>
            <p:cNvSpPr/>
            <p:nvPr/>
          </p:nvSpPr>
          <p:spPr>
            <a:xfrm>
              <a:off x="815523" y="1521608"/>
              <a:ext cx="4130619" cy="814322"/>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t>                                         9,000+ </a:t>
              </a:r>
              <a:br>
                <a:rPr lang="en-GB" sz="2400" b="1"/>
              </a:br>
              <a:r>
                <a:rPr lang="en-GB" sz="2400" b="1"/>
                <a:t>                                           calls</a:t>
              </a:r>
            </a:p>
          </p:txBody>
        </p:sp>
        <p:grpSp>
          <p:nvGrpSpPr>
            <p:cNvPr id="3078" name="Group 3077">
              <a:extLst>
                <a:ext uri="{FF2B5EF4-FFF2-40B4-BE49-F238E27FC236}">
                  <a16:creationId xmlns:a16="http://schemas.microsoft.com/office/drawing/2014/main" id="{53890146-55A0-35EC-CBD8-839633AC9634}"/>
                </a:ext>
              </a:extLst>
            </p:cNvPr>
            <p:cNvGrpSpPr/>
            <p:nvPr/>
          </p:nvGrpSpPr>
          <p:grpSpPr>
            <a:xfrm>
              <a:off x="949619" y="1639670"/>
              <a:ext cx="1892703" cy="578199"/>
              <a:chOff x="7633590" y="-1796361"/>
              <a:chExt cx="2671169" cy="1122203"/>
            </a:xfrm>
          </p:grpSpPr>
          <p:pic>
            <p:nvPicPr>
              <p:cNvPr id="58" name="Picture 57">
                <a:extLst>
                  <a:ext uri="{FF2B5EF4-FFF2-40B4-BE49-F238E27FC236}">
                    <a16:creationId xmlns:a16="http://schemas.microsoft.com/office/drawing/2014/main" id="{47AABE7F-B4C0-E72C-C7BA-4F223A7A3150}"/>
                  </a:ext>
                </a:extLst>
              </p:cNvPr>
              <p:cNvPicPr>
                <a:picLocks noChangeAspect="1"/>
              </p:cNvPicPr>
              <p:nvPr/>
            </p:nvPicPr>
            <p:blipFill>
              <a:blip r:embed="rId9"/>
              <a:stretch>
                <a:fillRect/>
              </a:stretch>
            </p:blipFill>
            <p:spPr>
              <a:xfrm>
                <a:off x="7633590" y="-1796360"/>
                <a:ext cx="1333500" cy="1113260"/>
              </a:xfrm>
              <a:prstGeom prst="rect">
                <a:avLst/>
              </a:prstGeom>
            </p:spPr>
          </p:pic>
          <p:pic>
            <p:nvPicPr>
              <p:cNvPr id="3077" name="Picture 3076">
                <a:extLst>
                  <a:ext uri="{FF2B5EF4-FFF2-40B4-BE49-F238E27FC236}">
                    <a16:creationId xmlns:a16="http://schemas.microsoft.com/office/drawing/2014/main" id="{08CEB2DC-CE40-E351-DBA4-0D4E90B173AA}"/>
                  </a:ext>
                </a:extLst>
              </p:cNvPr>
              <p:cNvPicPr>
                <a:picLocks noChangeAspect="1"/>
              </p:cNvPicPr>
              <p:nvPr/>
            </p:nvPicPr>
            <p:blipFill>
              <a:blip r:embed="rId10"/>
              <a:stretch>
                <a:fillRect/>
              </a:stretch>
            </p:blipFill>
            <p:spPr>
              <a:xfrm>
                <a:off x="8943789" y="-1796361"/>
                <a:ext cx="1360970" cy="1122203"/>
              </a:xfrm>
              <a:prstGeom prst="rect">
                <a:avLst/>
              </a:prstGeom>
            </p:spPr>
          </p:pic>
        </p:grpSp>
        <p:cxnSp>
          <p:nvCxnSpPr>
            <p:cNvPr id="3082" name="Straight Connector 3081">
              <a:extLst>
                <a:ext uri="{FF2B5EF4-FFF2-40B4-BE49-F238E27FC236}">
                  <a16:creationId xmlns:a16="http://schemas.microsoft.com/office/drawing/2014/main" id="{BBE866FC-DF23-946D-09B7-0D85BC76D2E8}"/>
                </a:ext>
              </a:extLst>
            </p:cNvPr>
            <p:cNvCxnSpPr>
              <a:stCxn id="18" idx="0"/>
            </p:cNvCxnSpPr>
            <p:nvPr/>
          </p:nvCxnSpPr>
          <p:spPr>
            <a:xfrm>
              <a:off x="6087207" y="4430637"/>
              <a:ext cx="5240494"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87" name="Straight Connector 3086">
              <a:extLst>
                <a:ext uri="{FF2B5EF4-FFF2-40B4-BE49-F238E27FC236}">
                  <a16:creationId xmlns:a16="http://schemas.microsoft.com/office/drawing/2014/main" id="{889D969F-F223-0DFB-121A-A7EC833A9007}"/>
                </a:ext>
              </a:extLst>
            </p:cNvPr>
            <p:cNvCxnSpPr/>
            <p:nvPr/>
          </p:nvCxnSpPr>
          <p:spPr>
            <a:xfrm>
              <a:off x="6087207" y="5198734"/>
              <a:ext cx="5240494"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93" name="Straight Connector 3092">
              <a:extLst>
                <a:ext uri="{FF2B5EF4-FFF2-40B4-BE49-F238E27FC236}">
                  <a16:creationId xmlns:a16="http://schemas.microsoft.com/office/drawing/2014/main" id="{EA5F02FD-F995-E2D3-B10C-02F47C8E28D3}"/>
                </a:ext>
              </a:extLst>
            </p:cNvPr>
            <p:cNvCxnSpPr>
              <a:cxnSpLocks/>
            </p:cNvCxnSpPr>
            <p:nvPr/>
          </p:nvCxnSpPr>
          <p:spPr>
            <a:xfrm>
              <a:off x="11327701" y="4430637"/>
              <a:ext cx="0" cy="795822"/>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pic>
          <p:nvPicPr>
            <p:cNvPr id="3098" name="Picture 3097">
              <a:extLst>
                <a:ext uri="{FF2B5EF4-FFF2-40B4-BE49-F238E27FC236}">
                  <a16:creationId xmlns:a16="http://schemas.microsoft.com/office/drawing/2014/main" id="{0D636A92-836B-A305-DEF2-52FA6A2D3597}"/>
                </a:ext>
              </a:extLst>
            </p:cNvPr>
            <p:cNvPicPr>
              <a:picLocks noChangeAspect="1"/>
            </p:cNvPicPr>
            <p:nvPr/>
          </p:nvPicPr>
          <p:blipFill>
            <a:blip r:embed="rId4"/>
            <a:stretch>
              <a:fillRect/>
            </a:stretch>
          </p:blipFill>
          <p:spPr>
            <a:xfrm>
              <a:off x="10487676" y="4485372"/>
              <a:ext cx="749873" cy="664522"/>
            </a:xfrm>
            <a:prstGeom prst="rect">
              <a:avLst/>
            </a:prstGeom>
          </p:spPr>
        </p:pic>
        <p:grpSp>
          <p:nvGrpSpPr>
            <p:cNvPr id="3106" name="Group 3105">
              <a:extLst>
                <a:ext uri="{FF2B5EF4-FFF2-40B4-BE49-F238E27FC236}">
                  <a16:creationId xmlns:a16="http://schemas.microsoft.com/office/drawing/2014/main" id="{6FC5EFC4-3F0F-BAC4-2180-24170419BCE4}"/>
                </a:ext>
              </a:extLst>
            </p:cNvPr>
            <p:cNvGrpSpPr/>
            <p:nvPr/>
          </p:nvGrpSpPr>
          <p:grpSpPr>
            <a:xfrm>
              <a:off x="839993" y="2578734"/>
              <a:ext cx="3347407" cy="726983"/>
              <a:chOff x="839993" y="2578734"/>
              <a:chExt cx="3347407" cy="726983"/>
            </a:xfrm>
          </p:grpSpPr>
          <p:sp>
            <p:nvSpPr>
              <p:cNvPr id="3099" name="Rectangle 3098">
                <a:extLst>
                  <a:ext uri="{FF2B5EF4-FFF2-40B4-BE49-F238E27FC236}">
                    <a16:creationId xmlns:a16="http://schemas.microsoft.com/office/drawing/2014/main" id="{25897522-57BC-FD47-DCD4-4E909DB56C27}"/>
                  </a:ext>
                </a:extLst>
              </p:cNvPr>
              <p:cNvSpPr/>
              <p:nvPr/>
            </p:nvSpPr>
            <p:spPr>
              <a:xfrm>
                <a:off x="839993" y="2578734"/>
                <a:ext cx="3347407" cy="726983"/>
              </a:xfrm>
              <a:prstGeom prst="rect">
                <a:avLst/>
              </a:prstGeom>
              <a:solidFill>
                <a:schemeClr val="accent1">
                  <a:lumMod val="60000"/>
                  <a:lumOff val="4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t>                        400 - 500 </a:t>
                </a:r>
                <a:br>
                  <a:rPr lang="en-GB" sz="2400" b="1"/>
                </a:br>
                <a:r>
                  <a:rPr lang="en-GB" sz="2400" b="1"/>
                  <a:t>                   referrals made</a:t>
                </a:r>
              </a:p>
            </p:txBody>
          </p:sp>
          <p:pic>
            <p:nvPicPr>
              <p:cNvPr id="3103" name="Picture 3102" descr="A blue and pink logo&#10;&#10;Description automatically generated">
                <a:extLst>
                  <a:ext uri="{FF2B5EF4-FFF2-40B4-BE49-F238E27FC236}">
                    <a16:creationId xmlns:a16="http://schemas.microsoft.com/office/drawing/2014/main" id="{E5705C32-805B-34B2-978D-36B6EAC08818}"/>
                  </a:ext>
                </a:extLst>
              </p:cNvPr>
              <p:cNvPicPr>
                <a:picLocks noChangeAspect="1"/>
              </p:cNvPicPr>
              <p:nvPr/>
            </p:nvPicPr>
            <p:blipFill rotWithShape="1">
              <a:blip r:embed="rId11">
                <a:extLst>
                  <a:ext uri="{28A0092B-C50C-407E-A947-70E740481C1C}">
                    <a14:useLocalDpi xmlns:a14="http://schemas.microsoft.com/office/drawing/2010/main" val="0"/>
                  </a:ext>
                </a:extLst>
              </a:blip>
              <a:srcRect b="25098"/>
              <a:stretch/>
            </p:blipFill>
            <p:spPr>
              <a:xfrm>
                <a:off x="906278" y="2619253"/>
                <a:ext cx="1118925" cy="613004"/>
              </a:xfrm>
              <a:prstGeom prst="rect">
                <a:avLst/>
              </a:prstGeom>
            </p:spPr>
          </p:pic>
        </p:grpSp>
      </p:grpSp>
      <p:pic>
        <p:nvPicPr>
          <p:cNvPr id="3074" name="Picture 3073" descr="A logo of a police service&#10;&#10;Description automatically generated">
            <a:extLst>
              <a:ext uri="{FF2B5EF4-FFF2-40B4-BE49-F238E27FC236}">
                <a16:creationId xmlns:a16="http://schemas.microsoft.com/office/drawing/2014/main" id="{FA2061E2-1782-1941-14A8-8A903F449427}"/>
              </a:ext>
            </a:extLst>
          </p:cNvPr>
          <p:cNvPicPr>
            <a:picLocks noChangeAspect="1"/>
          </p:cNvPicPr>
          <p:nvPr/>
        </p:nvPicPr>
        <p:blipFill>
          <a:blip r:embed="rId12"/>
          <a:stretch>
            <a:fillRect/>
          </a:stretch>
        </p:blipFill>
        <p:spPr>
          <a:xfrm>
            <a:off x="2739214" y="-3397909"/>
            <a:ext cx="2532852" cy="2453039"/>
          </a:xfrm>
          <a:prstGeom prst="rect">
            <a:avLst/>
          </a:prstGeom>
        </p:spPr>
      </p:pic>
      <p:sp>
        <p:nvSpPr>
          <p:cNvPr id="3075" name="TextBox 3074">
            <a:extLst>
              <a:ext uri="{FF2B5EF4-FFF2-40B4-BE49-F238E27FC236}">
                <a16:creationId xmlns:a16="http://schemas.microsoft.com/office/drawing/2014/main" id="{48FC8093-BB5E-B4B5-4419-23295D72CA22}"/>
              </a:ext>
            </a:extLst>
          </p:cNvPr>
          <p:cNvSpPr txBox="1"/>
          <p:nvPr/>
        </p:nvSpPr>
        <p:spPr>
          <a:xfrm>
            <a:off x="3135115" y="-807341"/>
            <a:ext cx="2139332" cy="461665"/>
          </a:xfrm>
          <a:prstGeom prst="rect">
            <a:avLst/>
          </a:prstGeom>
          <a:noFill/>
        </p:spPr>
        <p:txBody>
          <a:bodyPr wrap="square" rtlCol="0">
            <a:spAutoFit/>
          </a:bodyPr>
          <a:lstStyle/>
          <a:p>
            <a:r>
              <a:rPr lang="en-GB" sz="2400" b="1">
                <a:solidFill>
                  <a:srgbClr val="FA2DAF"/>
                </a:solidFill>
              </a:rPr>
              <a:t>~60 referrals</a:t>
            </a:r>
          </a:p>
        </p:txBody>
      </p:sp>
      <p:pic>
        <p:nvPicPr>
          <p:cNvPr id="3079" name="Picture 3078" descr="A blue and white logo&#10;&#10;Description automatically generated">
            <a:extLst>
              <a:ext uri="{FF2B5EF4-FFF2-40B4-BE49-F238E27FC236}">
                <a16:creationId xmlns:a16="http://schemas.microsoft.com/office/drawing/2014/main" id="{A15BF6E6-92DC-C710-33F1-F15C3D0A4B6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474967" y="7291316"/>
            <a:ext cx="2092566" cy="3562346"/>
          </a:xfrm>
          <a:prstGeom prst="rect">
            <a:avLst/>
          </a:prstGeom>
        </p:spPr>
      </p:pic>
      <p:sp>
        <p:nvSpPr>
          <p:cNvPr id="3080" name="TextBox 3079">
            <a:extLst>
              <a:ext uri="{FF2B5EF4-FFF2-40B4-BE49-F238E27FC236}">
                <a16:creationId xmlns:a16="http://schemas.microsoft.com/office/drawing/2014/main" id="{CC17440F-C6DE-F1BC-12B3-4954F339FB98}"/>
              </a:ext>
            </a:extLst>
          </p:cNvPr>
          <p:cNvSpPr txBox="1"/>
          <p:nvPr/>
        </p:nvSpPr>
        <p:spPr>
          <a:xfrm>
            <a:off x="1280446" y="10789223"/>
            <a:ext cx="2510014" cy="461665"/>
          </a:xfrm>
          <a:prstGeom prst="rect">
            <a:avLst/>
          </a:prstGeom>
          <a:noFill/>
        </p:spPr>
        <p:txBody>
          <a:bodyPr wrap="square" rtlCol="0">
            <a:spAutoFit/>
          </a:bodyPr>
          <a:lstStyle/>
          <a:p>
            <a:r>
              <a:rPr lang="en-GB" sz="2400" b="1">
                <a:solidFill>
                  <a:srgbClr val="FA2DAF"/>
                </a:solidFill>
              </a:rPr>
              <a:t>300 - 400 referrals</a:t>
            </a:r>
          </a:p>
        </p:txBody>
      </p:sp>
    </p:spTree>
    <p:extLst>
      <p:ext uri="{BB962C8B-B14F-4D97-AF65-F5344CB8AC3E}">
        <p14:creationId xmlns:p14="http://schemas.microsoft.com/office/powerpoint/2010/main" val="1811093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742935" y="-2133"/>
            <a:ext cx="7489984" cy="1025354"/>
          </a:xfrm>
        </p:spPr>
        <p:txBody>
          <a:bodyPr>
            <a:normAutofit fontScale="90000"/>
          </a:bodyPr>
          <a:lstStyle/>
          <a:p>
            <a:r>
              <a:rPr lang="en-US" b="1">
                <a:solidFill>
                  <a:srgbClr val="FA2DAF"/>
                </a:solidFill>
                <a:latin typeface="Calibri"/>
                <a:ea typeface="Calibri"/>
                <a:cs typeface="Calibri"/>
              </a:rPr>
              <a:t>NHS 24’s Mental Health Services</a:t>
            </a:r>
          </a:p>
        </p:txBody>
      </p:sp>
      <p:sp>
        <p:nvSpPr>
          <p:cNvPr id="36" name="TextBox 35"/>
          <p:cNvSpPr txBox="1"/>
          <p:nvPr/>
        </p:nvSpPr>
        <p:spPr>
          <a:xfrm>
            <a:off x="3128741" y="6228760"/>
            <a:ext cx="6776416" cy="523220"/>
          </a:xfrm>
          <a:prstGeom prst="rect">
            <a:avLst/>
          </a:prstGeom>
          <a:solidFill>
            <a:schemeClr val="bg1"/>
          </a:solidFill>
        </p:spPr>
        <p:txBody>
          <a:bodyPr wrap="square" lIns="91440" tIns="45720" rIns="91440" bIns="45720" rtlCol="0" anchor="t">
            <a:spAutoFit/>
          </a:bodyPr>
          <a:lstStyle/>
          <a:p>
            <a:r>
              <a:rPr lang="en-GB" sz="1400">
                <a:cs typeface="Arial"/>
              </a:rPr>
              <a:t>Sources: </a:t>
            </a:r>
            <a:r>
              <a:rPr lang="en-US" sz="1400">
                <a:cs typeface="Arial"/>
              </a:rPr>
              <a:t>NHS 24 Information Services </a:t>
            </a:r>
            <a:r>
              <a:rPr lang="en-GB" sz="1400">
                <a:cs typeface="Arial"/>
              </a:rPr>
              <a:t>operational reports </a:t>
            </a:r>
            <a:br>
              <a:rPr lang="en-GB" sz="1400">
                <a:cs typeface="Arial"/>
              </a:rPr>
            </a:br>
            <a:r>
              <a:rPr lang="en-GB" sz="1400">
                <a:cs typeface="Arial"/>
              </a:rPr>
              <a:t>(average monthly data; Mental Health Hub Monthly Report April 2024</a:t>
            </a:r>
            <a:r>
              <a:rPr lang="en-GB" sz="1100">
                <a:latin typeface="Arial"/>
                <a:cs typeface="Arial"/>
              </a:rPr>
              <a:t>)</a:t>
            </a:r>
          </a:p>
        </p:txBody>
      </p:sp>
      <p:cxnSp>
        <p:nvCxnSpPr>
          <p:cNvPr id="7" name="Straight Connector 6">
            <a:extLst>
              <a:ext uri="{FF2B5EF4-FFF2-40B4-BE49-F238E27FC236}">
                <a16:creationId xmlns:a16="http://schemas.microsoft.com/office/drawing/2014/main" id="{9BE6C991-2C6D-D805-D862-D8B3632A3E43}"/>
              </a:ext>
            </a:extLst>
          </p:cNvPr>
          <p:cNvCxnSpPr/>
          <p:nvPr/>
        </p:nvCxnSpPr>
        <p:spPr>
          <a:xfrm>
            <a:off x="2521250" y="952320"/>
            <a:ext cx="7383907" cy="0"/>
          </a:xfrm>
          <a:prstGeom prst="line">
            <a:avLst/>
          </a:prstGeom>
          <a:ln w="38100">
            <a:solidFill>
              <a:srgbClr val="FA2DAF"/>
            </a:solidFill>
          </a:ln>
        </p:spPr>
        <p:style>
          <a:lnRef idx="2">
            <a:schemeClr val="accent1"/>
          </a:lnRef>
          <a:fillRef idx="0">
            <a:schemeClr val="accent1"/>
          </a:fillRef>
          <a:effectRef idx="1">
            <a:schemeClr val="accent1"/>
          </a:effectRef>
          <a:fontRef idx="minor">
            <a:schemeClr val="tx1"/>
          </a:fontRef>
        </p:style>
      </p:cxnSp>
      <p:pic>
        <p:nvPicPr>
          <p:cNvPr id="3" name="Picture 2" descr="Blue text on a black background&#10;&#10;Description automatically generated">
            <a:extLst>
              <a:ext uri="{FF2B5EF4-FFF2-40B4-BE49-F238E27FC236}">
                <a16:creationId xmlns:a16="http://schemas.microsoft.com/office/drawing/2014/main" id="{50DD967A-CBE7-68F5-734F-4FC667C842C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918" y="5569666"/>
            <a:ext cx="1067653" cy="106765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93A29FCF-A7FB-D5A9-8CC9-36C52A0396EE}"/>
              </a:ext>
            </a:extLst>
          </p:cNvPr>
          <p:cNvGrpSpPr/>
          <p:nvPr/>
        </p:nvGrpSpPr>
        <p:grpSpPr>
          <a:xfrm>
            <a:off x="4912870" y="1570886"/>
            <a:ext cx="7098212" cy="4072648"/>
            <a:chOff x="504164" y="1295679"/>
            <a:chExt cx="11341540" cy="4347855"/>
          </a:xfrm>
        </p:grpSpPr>
        <p:cxnSp>
          <p:nvCxnSpPr>
            <p:cNvPr id="31" name="Straight Connector 30">
              <a:extLst>
                <a:ext uri="{FF2B5EF4-FFF2-40B4-BE49-F238E27FC236}">
                  <a16:creationId xmlns:a16="http://schemas.microsoft.com/office/drawing/2014/main" id="{DAC1B16C-22BE-56B6-84BB-191D82A0E26C}"/>
                </a:ext>
              </a:extLst>
            </p:cNvPr>
            <p:cNvCxnSpPr>
              <a:cxnSpLocks/>
            </p:cNvCxnSpPr>
            <p:nvPr/>
          </p:nvCxnSpPr>
          <p:spPr>
            <a:xfrm>
              <a:off x="815523" y="1481046"/>
              <a:ext cx="0" cy="408667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5745353-0739-A4EA-F051-8BD6BF9882D8}"/>
                </a:ext>
              </a:extLst>
            </p:cNvPr>
            <p:cNvCxnSpPr>
              <a:cxnSpLocks/>
            </p:cNvCxnSpPr>
            <p:nvPr/>
          </p:nvCxnSpPr>
          <p:spPr>
            <a:xfrm flipH="1">
              <a:off x="1175781" y="5400752"/>
              <a:ext cx="4402675"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F2D2DD9-A497-1C7D-A774-DFC8E3559B4F}"/>
                </a:ext>
              </a:extLst>
            </p:cNvPr>
            <p:cNvCxnSpPr>
              <a:cxnSpLocks/>
            </p:cNvCxnSpPr>
            <p:nvPr/>
          </p:nvCxnSpPr>
          <p:spPr>
            <a:xfrm flipH="1">
              <a:off x="504164" y="1295679"/>
              <a:ext cx="2201337" cy="0"/>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D1F5870E-D58C-C1FC-0D07-05CD5EA94DFE}"/>
                </a:ext>
              </a:extLst>
            </p:cNvPr>
            <p:cNvGrpSpPr/>
            <p:nvPr/>
          </p:nvGrpSpPr>
          <p:grpSpPr>
            <a:xfrm>
              <a:off x="4443720" y="3053401"/>
              <a:ext cx="978752" cy="1162268"/>
              <a:chOff x="2729684" y="4016115"/>
              <a:chExt cx="978752" cy="1162268"/>
            </a:xfrm>
          </p:grpSpPr>
          <p:sp>
            <p:nvSpPr>
              <p:cNvPr id="30" name="Freeform: Shape 29">
                <a:extLst>
                  <a:ext uri="{FF2B5EF4-FFF2-40B4-BE49-F238E27FC236}">
                    <a16:creationId xmlns:a16="http://schemas.microsoft.com/office/drawing/2014/main" id="{52C8823D-4C94-1B70-DF22-751D3802B5B3}"/>
                  </a:ext>
                </a:extLst>
              </p:cNvPr>
              <p:cNvSpPr/>
              <p:nvPr/>
            </p:nvSpPr>
            <p:spPr>
              <a:xfrm>
                <a:off x="2729684" y="4689007"/>
                <a:ext cx="978752" cy="489376"/>
              </a:xfrm>
              <a:custGeom>
                <a:avLst/>
                <a:gdLst>
                  <a:gd name="connsiteX0" fmla="*/ 929815 w 978752"/>
                  <a:gd name="connsiteY0" fmla="*/ 146813 h 489376"/>
                  <a:gd name="connsiteX1" fmla="*/ 691244 w 978752"/>
                  <a:gd name="connsiteY1" fmla="*/ 30586 h 489376"/>
                  <a:gd name="connsiteX2" fmla="*/ 489376 w 978752"/>
                  <a:gd name="connsiteY2" fmla="*/ 0 h 489376"/>
                  <a:gd name="connsiteX3" fmla="*/ 287509 w 978752"/>
                  <a:gd name="connsiteY3" fmla="*/ 30586 h 489376"/>
                  <a:gd name="connsiteX4" fmla="*/ 48938 w 978752"/>
                  <a:gd name="connsiteY4" fmla="*/ 146813 h 489376"/>
                  <a:gd name="connsiteX5" fmla="*/ 0 w 978752"/>
                  <a:gd name="connsiteY5" fmla="*/ 244688 h 489376"/>
                  <a:gd name="connsiteX6" fmla="*/ 0 w 978752"/>
                  <a:gd name="connsiteY6" fmla="*/ 489376 h 489376"/>
                  <a:gd name="connsiteX7" fmla="*/ 978753 w 978752"/>
                  <a:gd name="connsiteY7" fmla="*/ 489376 h 489376"/>
                  <a:gd name="connsiteX8" fmla="*/ 978753 w 978752"/>
                  <a:gd name="connsiteY8" fmla="*/ 244688 h 489376"/>
                  <a:gd name="connsiteX9" fmla="*/ 929815 w 978752"/>
                  <a:gd name="connsiteY9" fmla="*/ 146813 h 489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8752" h="489376">
                    <a:moveTo>
                      <a:pt x="929815" y="146813"/>
                    </a:moveTo>
                    <a:cubicBezTo>
                      <a:pt x="862526" y="91758"/>
                      <a:pt x="776885" y="55055"/>
                      <a:pt x="691244" y="30586"/>
                    </a:cubicBezTo>
                    <a:cubicBezTo>
                      <a:pt x="630072" y="12234"/>
                      <a:pt x="562783" y="0"/>
                      <a:pt x="489376" y="0"/>
                    </a:cubicBezTo>
                    <a:cubicBezTo>
                      <a:pt x="422087" y="0"/>
                      <a:pt x="354798" y="12234"/>
                      <a:pt x="287509" y="30586"/>
                    </a:cubicBezTo>
                    <a:cubicBezTo>
                      <a:pt x="201868" y="55055"/>
                      <a:pt x="116227" y="97875"/>
                      <a:pt x="48938" y="146813"/>
                    </a:cubicBezTo>
                    <a:cubicBezTo>
                      <a:pt x="18352" y="171282"/>
                      <a:pt x="0" y="207985"/>
                      <a:pt x="0" y="244688"/>
                    </a:cubicBezTo>
                    <a:lnTo>
                      <a:pt x="0" y="489376"/>
                    </a:lnTo>
                    <a:lnTo>
                      <a:pt x="978753" y="489376"/>
                    </a:lnTo>
                    <a:lnTo>
                      <a:pt x="978753" y="244688"/>
                    </a:lnTo>
                    <a:cubicBezTo>
                      <a:pt x="978753" y="207985"/>
                      <a:pt x="960401" y="171282"/>
                      <a:pt x="929815" y="146813"/>
                    </a:cubicBezTo>
                    <a:close/>
                  </a:path>
                </a:pathLst>
              </a:custGeom>
              <a:solidFill>
                <a:srgbClr val="00B0F0"/>
              </a:solidFill>
              <a:ln w="15280" cap="flat">
                <a:solidFill>
                  <a:srgbClr val="00B0F0"/>
                </a:solidFill>
                <a:prstDash val="solid"/>
                <a:miter/>
              </a:ln>
            </p:spPr>
            <p:txBody>
              <a:bodyPr rtlCol="0" anchor="ctr"/>
              <a:lstStyle/>
              <a:p>
                <a:endParaRPr lang="en-GB" sz="1050"/>
              </a:p>
            </p:txBody>
          </p:sp>
          <p:sp>
            <p:nvSpPr>
              <p:cNvPr id="34" name="Freeform: Shape 33">
                <a:extLst>
                  <a:ext uri="{FF2B5EF4-FFF2-40B4-BE49-F238E27FC236}">
                    <a16:creationId xmlns:a16="http://schemas.microsoft.com/office/drawing/2014/main" id="{C383B7F2-A614-5982-DDC3-1A2332BF8D6F}"/>
                  </a:ext>
                </a:extLst>
              </p:cNvPr>
              <p:cNvSpPr/>
              <p:nvPr/>
            </p:nvSpPr>
            <p:spPr>
              <a:xfrm>
                <a:off x="2949903" y="4016115"/>
                <a:ext cx="683597" cy="581134"/>
              </a:xfrm>
              <a:custGeom>
                <a:avLst/>
                <a:gdLst>
                  <a:gd name="connsiteX0" fmla="*/ 30586 w 683597"/>
                  <a:gd name="connsiteY0" fmla="*/ 159047 h 581134"/>
                  <a:gd name="connsiteX1" fmla="*/ 51996 w 683597"/>
                  <a:gd name="connsiteY1" fmla="*/ 149871 h 581134"/>
                  <a:gd name="connsiteX2" fmla="*/ 51996 w 683597"/>
                  <a:gd name="connsiteY2" fmla="*/ 149871 h 581134"/>
                  <a:gd name="connsiteX3" fmla="*/ 269157 w 683597"/>
                  <a:gd name="connsiteY3" fmla="*/ 61172 h 581134"/>
                  <a:gd name="connsiteX4" fmla="*/ 575017 w 683597"/>
                  <a:gd name="connsiteY4" fmla="*/ 367032 h 581134"/>
                  <a:gd name="connsiteX5" fmla="*/ 575017 w 683597"/>
                  <a:gd name="connsiteY5" fmla="*/ 437380 h 581134"/>
                  <a:gd name="connsiteX6" fmla="*/ 399148 w 683597"/>
                  <a:gd name="connsiteY6" fmla="*/ 495494 h 581134"/>
                  <a:gd name="connsiteX7" fmla="*/ 376208 w 683597"/>
                  <a:gd name="connsiteY7" fmla="*/ 489376 h 581134"/>
                  <a:gd name="connsiteX8" fmla="*/ 330329 w 683597"/>
                  <a:gd name="connsiteY8" fmla="*/ 535255 h 581134"/>
                  <a:gd name="connsiteX9" fmla="*/ 376208 w 683597"/>
                  <a:gd name="connsiteY9" fmla="*/ 581134 h 581134"/>
                  <a:gd name="connsiteX10" fmla="*/ 419028 w 683597"/>
                  <a:gd name="connsiteY10" fmla="*/ 553607 h 581134"/>
                  <a:gd name="connsiteX11" fmla="*/ 662187 w 683597"/>
                  <a:gd name="connsiteY11" fmla="*/ 472554 h 581134"/>
                  <a:gd name="connsiteX12" fmla="*/ 683598 w 683597"/>
                  <a:gd name="connsiteY12" fmla="*/ 443497 h 581134"/>
                  <a:gd name="connsiteX13" fmla="*/ 683598 w 683597"/>
                  <a:gd name="connsiteY13" fmla="*/ 305860 h 581134"/>
                  <a:gd name="connsiteX14" fmla="*/ 653012 w 683597"/>
                  <a:gd name="connsiteY14" fmla="*/ 275274 h 581134"/>
                  <a:gd name="connsiteX15" fmla="*/ 625484 w 683597"/>
                  <a:gd name="connsiteY15" fmla="*/ 275274 h 581134"/>
                  <a:gd name="connsiteX16" fmla="*/ 269157 w 683597"/>
                  <a:gd name="connsiteY16" fmla="*/ 0 h 581134"/>
                  <a:gd name="connsiteX17" fmla="*/ 12234 w 683597"/>
                  <a:gd name="connsiteY17" fmla="*/ 103992 h 581134"/>
                  <a:gd name="connsiteX18" fmla="*/ 0 w 683597"/>
                  <a:gd name="connsiteY18" fmla="*/ 128461 h 581134"/>
                  <a:gd name="connsiteX19" fmla="*/ 30586 w 683597"/>
                  <a:gd name="connsiteY19" fmla="*/ 159047 h 581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3597" h="581134">
                    <a:moveTo>
                      <a:pt x="30586" y="159047"/>
                    </a:moveTo>
                    <a:cubicBezTo>
                      <a:pt x="39762" y="159047"/>
                      <a:pt x="47408" y="155989"/>
                      <a:pt x="51996" y="149871"/>
                    </a:cubicBezTo>
                    <a:lnTo>
                      <a:pt x="51996" y="149871"/>
                    </a:lnTo>
                    <a:cubicBezTo>
                      <a:pt x="108580" y="94817"/>
                      <a:pt x="185045" y="61172"/>
                      <a:pt x="269157" y="61172"/>
                    </a:cubicBezTo>
                    <a:cubicBezTo>
                      <a:pt x="437380" y="61172"/>
                      <a:pt x="575017" y="198809"/>
                      <a:pt x="575017" y="367032"/>
                    </a:cubicBezTo>
                    <a:lnTo>
                      <a:pt x="575017" y="437380"/>
                    </a:lnTo>
                    <a:lnTo>
                      <a:pt x="399148" y="495494"/>
                    </a:lnTo>
                    <a:cubicBezTo>
                      <a:pt x="391501" y="492435"/>
                      <a:pt x="383855" y="489376"/>
                      <a:pt x="376208" y="489376"/>
                    </a:cubicBezTo>
                    <a:cubicBezTo>
                      <a:pt x="350210" y="489376"/>
                      <a:pt x="330329" y="509257"/>
                      <a:pt x="330329" y="535255"/>
                    </a:cubicBezTo>
                    <a:cubicBezTo>
                      <a:pt x="330329" y="561254"/>
                      <a:pt x="350210" y="581134"/>
                      <a:pt x="376208" y="581134"/>
                    </a:cubicBezTo>
                    <a:cubicBezTo>
                      <a:pt x="394560" y="581134"/>
                      <a:pt x="411382" y="570429"/>
                      <a:pt x="419028" y="553607"/>
                    </a:cubicBezTo>
                    <a:lnTo>
                      <a:pt x="662187" y="472554"/>
                    </a:lnTo>
                    <a:cubicBezTo>
                      <a:pt x="674422" y="467966"/>
                      <a:pt x="683598" y="457261"/>
                      <a:pt x="683598" y="443497"/>
                    </a:cubicBezTo>
                    <a:lnTo>
                      <a:pt x="683598" y="305860"/>
                    </a:lnTo>
                    <a:cubicBezTo>
                      <a:pt x="683598" y="289038"/>
                      <a:pt x="669834" y="275274"/>
                      <a:pt x="653012" y="275274"/>
                    </a:cubicBezTo>
                    <a:lnTo>
                      <a:pt x="625484" y="275274"/>
                    </a:lnTo>
                    <a:cubicBezTo>
                      <a:pt x="584193" y="117756"/>
                      <a:pt x="440439" y="0"/>
                      <a:pt x="269157" y="0"/>
                    </a:cubicBezTo>
                    <a:cubicBezTo>
                      <a:pt x="169752" y="0"/>
                      <a:pt x="79524" y="39762"/>
                      <a:pt x="12234" y="103992"/>
                    </a:cubicBezTo>
                    <a:cubicBezTo>
                      <a:pt x="4588" y="110110"/>
                      <a:pt x="0" y="117756"/>
                      <a:pt x="0" y="128461"/>
                    </a:cubicBezTo>
                    <a:cubicBezTo>
                      <a:pt x="0" y="145284"/>
                      <a:pt x="13764" y="159047"/>
                      <a:pt x="30586" y="159047"/>
                    </a:cubicBezTo>
                    <a:close/>
                  </a:path>
                </a:pathLst>
              </a:custGeom>
              <a:solidFill>
                <a:srgbClr val="00B0F0"/>
              </a:solidFill>
              <a:ln w="15280" cap="flat">
                <a:solidFill>
                  <a:srgbClr val="00B0F0"/>
                </a:solidFill>
                <a:prstDash val="solid"/>
                <a:miter/>
              </a:ln>
            </p:spPr>
            <p:txBody>
              <a:bodyPr rtlCol="0" anchor="ctr"/>
              <a:lstStyle/>
              <a:p>
                <a:endParaRPr lang="en-GB" sz="1050"/>
              </a:p>
            </p:txBody>
          </p:sp>
          <p:sp>
            <p:nvSpPr>
              <p:cNvPr id="35" name="Freeform: Shape 34">
                <a:extLst>
                  <a:ext uri="{FF2B5EF4-FFF2-40B4-BE49-F238E27FC236}">
                    <a16:creationId xmlns:a16="http://schemas.microsoft.com/office/drawing/2014/main" id="{FBDF0306-2F83-E869-E5F8-0159897D3183}"/>
                  </a:ext>
                </a:extLst>
              </p:cNvPr>
              <p:cNvSpPr/>
              <p:nvPr/>
            </p:nvSpPr>
            <p:spPr>
              <a:xfrm>
                <a:off x="2974372" y="4138459"/>
                <a:ext cx="489376" cy="489376"/>
              </a:xfrm>
              <a:custGeom>
                <a:avLst/>
                <a:gdLst>
                  <a:gd name="connsiteX0" fmla="*/ 487847 w 489376"/>
                  <a:gd name="connsiteY0" fmla="*/ 270686 h 489376"/>
                  <a:gd name="connsiteX1" fmla="*/ 489376 w 489376"/>
                  <a:gd name="connsiteY1" fmla="*/ 244688 h 489376"/>
                  <a:gd name="connsiteX2" fmla="*/ 244688 w 489376"/>
                  <a:gd name="connsiteY2" fmla="*/ 0 h 489376"/>
                  <a:gd name="connsiteX3" fmla="*/ 0 w 489376"/>
                  <a:gd name="connsiteY3" fmla="*/ 244688 h 489376"/>
                  <a:gd name="connsiteX4" fmla="*/ 244688 w 489376"/>
                  <a:gd name="connsiteY4" fmla="*/ 489376 h 489376"/>
                  <a:gd name="connsiteX5" fmla="*/ 259981 w 489376"/>
                  <a:gd name="connsiteY5" fmla="*/ 487847 h 489376"/>
                  <a:gd name="connsiteX6" fmla="*/ 259981 w 489376"/>
                  <a:gd name="connsiteY6" fmla="*/ 412911 h 489376"/>
                  <a:gd name="connsiteX7" fmla="*/ 259981 w 489376"/>
                  <a:gd name="connsiteY7" fmla="*/ 412911 h 489376"/>
                  <a:gd name="connsiteX8" fmla="*/ 269157 w 489376"/>
                  <a:gd name="connsiteY8" fmla="*/ 371620 h 489376"/>
                  <a:gd name="connsiteX9" fmla="*/ 322683 w 489376"/>
                  <a:gd name="connsiteY9" fmla="*/ 325741 h 489376"/>
                  <a:gd name="connsiteX10" fmla="*/ 487847 w 489376"/>
                  <a:gd name="connsiteY10" fmla="*/ 270686 h 489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9376" h="489376">
                    <a:moveTo>
                      <a:pt x="487847" y="270686"/>
                    </a:moveTo>
                    <a:cubicBezTo>
                      <a:pt x="489376" y="261510"/>
                      <a:pt x="489376" y="253864"/>
                      <a:pt x="489376" y="244688"/>
                    </a:cubicBezTo>
                    <a:cubicBezTo>
                      <a:pt x="489376" y="110110"/>
                      <a:pt x="379267" y="0"/>
                      <a:pt x="244688" y="0"/>
                    </a:cubicBezTo>
                    <a:cubicBezTo>
                      <a:pt x="110110" y="0"/>
                      <a:pt x="0" y="110110"/>
                      <a:pt x="0" y="244688"/>
                    </a:cubicBezTo>
                    <a:cubicBezTo>
                      <a:pt x="0" y="379267"/>
                      <a:pt x="110110" y="489376"/>
                      <a:pt x="244688" y="489376"/>
                    </a:cubicBezTo>
                    <a:cubicBezTo>
                      <a:pt x="249276" y="489376"/>
                      <a:pt x="255393" y="489376"/>
                      <a:pt x="259981" y="487847"/>
                    </a:cubicBezTo>
                    <a:lnTo>
                      <a:pt x="259981" y="412911"/>
                    </a:lnTo>
                    <a:lnTo>
                      <a:pt x="259981" y="412911"/>
                    </a:lnTo>
                    <a:cubicBezTo>
                      <a:pt x="259981" y="399148"/>
                      <a:pt x="263040" y="385384"/>
                      <a:pt x="269157" y="371620"/>
                    </a:cubicBezTo>
                    <a:cubicBezTo>
                      <a:pt x="279862" y="350210"/>
                      <a:pt x="298214" y="333388"/>
                      <a:pt x="322683" y="325741"/>
                    </a:cubicBezTo>
                    <a:lnTo>
                      <a:pt x="487847" y="270686"/>
                    </a:lnTo>
                    <a:close/>
                  </a:path>
                </a:pathLst>
              </a:custGeom>
              <a:solidFill>
                <a:srgbClr val="00B0F0"/>
              </a:solidFill>
              <a:ln w="15280" cap="flat">
                <a:solidFill>
                  <a:srgbClr val="00B0F0"/>
                </a:solidFill>
                <a:prstDash val="solid"/>
                <a:miter/>
              </a:ln>
            </p:spPr>
            <p:txBody>
              <a:bodyPr rtlCol="0" anchor="ctr"/>
              <a:lstStyle/>
              <a:p>
                <a:endParaRPr lang="en-GB" sz="1050"/>
              </a:p>
            </p:txBody>
          </p:sp>
        </p:grpSp>
        <p:cxnSp>
          <p:nvCxnSpPr>
            <p:cNvPr id="54" name="Straight Connector 53">
              <a:extLst>
                <a:ext uri="{FF2B5EF4-FFF2-40B4-BE49-F238E27FC236}">
                  <a16:creationId xmlns:a16="http://schemas.microsoft.com/office/drawing/2014/main" id="{C2DC5206-BFCF-BBD2-2070-DB39F4CDA5F7}"/>
                </a:ext>
              </a:extLst>
            </p:cNvPr>
            <p:cNvCxnSpPr>
              <a:cxnSpLocks/>
            </p:cNvCxnSpPr>
            <p:nvPr/>
          </p:nvCxnSpPr>
          <p:spPr>
            <a:xfrm flipH="1">
              <a:off x="6588706" y="5404543"/>
              <a:ext cx="4402675"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C9DCA8-2E0E-1252-516A-B059088F295F}"/>
                </a:ext>
              </a:extLst>
            </p:cNvPr>
            <p:cNvCxnSpPr>
              <a:cxnSpLocks/>
            </p:cNvCxnSpPr>
            <p:nvPr/>
          </p:nvCxnSpPr>
          <p:spPr>
            <a:xfrm flipH="1">
              <a:off x="9757901" y="1334637"/>
              <a:ext cx="2087803"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7FF56E8B-6124-32F4-C494-561A4DF1F35C}"/>
                </a:ext>
              </a:extLst>
            </p:cNvPr>
            <p:cNvGrpSpPr/>
            <p:nvPr/>
          </p:nvGrpSpPr>
          <p:grpSpPr>
            <a:xfrm>
              <a:off x="6557215" y="2992042"/>
              <a:ext cx="1001774" cy="1211938"/>
              <a:chOff x="8486996" y="3959865"/>
              <a:chExt cx="1001774" cy="1211938"/>
            </a:xfrm>
          </p:grpSpPr>
          <p:sp>
            <p:nvSpPr>
              <p:cNvPr id="40" name="Freeform: Shape 39">
                <a:extLst>
                  <a:ext uri="{FF2B5EF4-FFF2-40B4-BE49-F238E27FC236}">
                    <a16:creationId xmlns:a16="http://schemas.microsoft.com/office/drawing/2014/main" id="{D9657C35-3FE6-F0F8-D4ED-5E930B430FD3}"/>
                  </a:ext>
                </a:extLst>
              </p:cNvPr>
              <p:cNvSpPr/>
              <p:nvPr/>
            </p:nvSpPr>
            <p:spPr>
              <a:xfrm>
                <a:off x="8486996" y="3959865"/>
                <a:ext cx="1001774" cy="1129240"/>
              </a:xfrm>
              <a:custGeom>
                <a:avLst/>
                <a:gdLst>
                  <a:gd name="connsiteX0" fmla="*/ 243965 w 1001774"/>
                  <a:gd name="connsiteY0" fmla="*/ 605969 h 1129240"/>
                  <a:gd name="connsiteX1" fmla="*/ 83388 w 1001774"/>
                  <a:gd name="connsiteY1" fmla="*/ 691518 h 1129240"/>
                  <a:gd name="connsiteX2" fmla="*/ 26804 w 1001774"/>
                  <a:gd name="connsiteY2" fmla="*/ 797027 h 1129240"/>
                  <a:gd name="connsiteX3" fmla="*/ 806 w 1001774"/>
                  <a:gd name="connsiteY3" fmla="*/ 1008047 h 1129240"/>
                  <a:gd name="connsiteX4" fmla="*/ 39039 w 1001774"/>
                  <a:gd name="connsiteY4" fmla="*/ 1087893 h 1129240"/>
                  <a:gd name="connsiteX5" fmla="*/ 126209 w 1001774"/>
                  <a:gd name="connsiteY5" fmla="*/ 1129241 h 1129240"/>
                  <a:gd name="connsiteX6" fmla="*/ 139973 w 1001774"/>
                  <a:gd name="connsiteY6" fmla="*/ 1129241 h 1129240"/>
                  <a:gd name="connsiteX7" fmla="*/ 139973 w 1001774"/>
                  <a:gd name="connsiteY7" fmla="*/ 1073635 h 1129240"/>
                  <a:gd name="connsiteX8" fmla="*/ 72683 w 1001774"/>
                  <a:gd name="connsiteY8" fmla="*/ 1040841 h 1129240"/>
                  <a:gd name="connsiteX9" fmla="*/ 60449 w 1001774"/>
                  <a:gd name="connsiteY9" fmla="*/ 1015176 h 1129240"/>
                  <a:gd name="connsiteX10" fmla="*/ 87976 w 1001774"/>
                  <a:gd name="connsiteY10" fmla="*/ 801305 h 1129240"/>
                  <a:gd name="connsiteX11" fmla="*/ 87976 w 1001774"/>
                  <a:gd name="connsiteY11" fmla="*/ 798453 h 1129240"/>
                  <a:gd name="connsiteX12" fmla="*/ 123150 w 1001774"/>
                  <a:gd name="connsiteY12" fmla="*/ 734292 h 1129240"/>
                  <a:gd name="connsiteX13" fmla="*/ 306666 w 1001774"/>
                  <a:gd name="connsiteY13" fmla="*/ 643040 h 1129240"/>
                  <a:gd name="connsiteX14" fmla="*/ 500887 w 1001774"/>
                  <a:gd name="connsiteY14" fmla="*/ 684389 h 1129240"/>
                  <a:gd name="connsiteX15" fmla="*/ 695108 w 1001774"/>
                  <a:gd name="connsiteY15" fmla="*/ 643040 h 1129240"/>
                  <a:gd name="connsiteX16" fmla="*/ 878624 w 1001774"/>
                  <a:gd name="connsiteY16" fmla="*/ 734292 h 1129240"/>
                  <a:gd name="connsiteX17" fmla="*/ 913798 w 1001774"/>
                  <a:gd name="connsiteY17" fmla="*/ 798453 h 1129240"/>
                  <a:gd name="connsiteX18" fmla="*/ 941326 w 1001774"/>
                  <a:gd name="connsiteY18" fmla="*/ 1013750 h 1129240"/>
                  <a:gd name="connsiteX19" fmla="*/ 929091 w 1001774"/>
                  <a:gd name="connsiteY19" fmla="*/ 1039415 h 1129240"/>
                  <a:gd name="connsiteX20" fmla="*/ 929091 w 1001774"/>
                  <a:gd name="connsiteY20" fmla="*/ 1039415 h 1129240"/>
                  <a:gd name="connsiteX21" fmla="*/ 861802 w 1001774"/>
                  <a:gd name="connsiteY21" fmla="*/ 1072209 h 1129240"/>
                  <a:gd name="connsiteX22" fmla="*/ 861802 w 1001774"/>
                  <a:gd name="connsiteY22" fmla="*/ 1127815 h 1129240"/>
                  <a:gd name="connsiteX23" fmla="*/ 875566 w 1001774"/>
                  <a:gd name="connsiteY23" fmla="*/ 1127815 h 1129240"/>
                  <a:gd name="connsiteX24" fmla="*/ 962736 w 1001774"/>
                  <a:gd name="connsiteY24" fmla="*/ 1086467 h 1129240"/>
                  <a:gd name="connsiteX25" fmla="*/ 962736 w 1001774"/>
                  <a:gd name="connsiteY25" fmla="*/ 1086467 h 1129240"/>
                  <a:gd name="connsiteX26" fmla="*/ 1000968 w 1001774"/>
                  <a:gd name="connsiteY26" fmla="*/ 1006621 h 1129240"/>
                  <a:gd name="connsiteX27" fmla="*/ 974970 w 1001774"/>
                  <a:gd name="connsiteY27" fmla="*/ 797027 h 1129240"/>
                  <a:gd name="connsiteX28" fmla="*/ 918386 w 1001774"/>
                  <a:gd name="connsiteY28" fmla="*/ 691518 h 1129240"/>
                  <a:gd name="connsiteX29" fmla="*/ 757810 w 1001774"/>
                  <a:gd name="connsiteY29" fmla="*/ 605969 h 1129240"/>
                  <a:gd name="connsiteX30" fmla="*/ 760868 w 1001774"/>
                  <a:gd name="connsiteY30" fmla="*/ 252368 h 1129240"/>
                  <a:gd name="connsiteX31" fmla="*/ 751693 w 1001774"/>
                  <a:gd name="connsiteY31" fmla="*/ 183929 h 1129240"/>
                  <a:gd name="connsiteX32" fmla="*/ 614056 w 1001774"/>
                  <a:gd name="connsiteY32" fmla="*/ 25665 h 1129240"/>
                  <a:gd name="connsiteX33" fmla="*/ 594175 w 1001774"/>
                  <a:gd name="connsiteY33" fmla="*/ 27090 h 1129240"/>
                  <a:gd name="connsiteX34" fmla="*/ 580411 w 1001774"/>
                  <a:gd name="connsiteY34" fmla="*/ 37071 h 1129240"/>
                  <a:gd name="connsiteX35" fmla="*/ 565118 w 1001774"/>
                  <a:gd name="connsiteY35" fmla="*/ 17110 h 1129240"/>
                  <a:gd name="connsiteX36" fmla="*/ 545237 w 1001774"/>
                  <a:gd name="connsiteY36" fmla="*/ 4277 h 1129240"/>
                  <a:gd name="connsiteX37" fmla="*/ 500887 w 1001774"/>
                  <a:gd name="connsiteY37" fmla="*/ 0 h 1129240"/>
                  <a:gd name="connsiteX38" fmla="*/ 332664 w 1001774"/>
                  <a:gd name="connsiteY38" fmla="*/ 58458 h 1129240"/>
                  <a:gd name="connsiteX39" fmla="*/ 243965 w 1001774"/>
                  <a:gd name="connsiteY39" fmla="*/ 248091 h 1129240"/>
                  <a:gd name="connsiteX40" fmla="*/ 243965 w 1001774"/>
                  <a:gd name="connsiteY40" fmla="*/ 605969 h 1129240"/>
                  <a:gd name="connsiteX41" fmla="*/ 320430 w 1001774"/>
                  <a:gd name="connsiteY41" fmla="*/ 373562 h 1129240"/>
                  <a:gd name="connsiteX42" fmla="*/ 331135 w 1001774"/>
                  <a:gd name="connsiteY42" fmla="*/ 256646 h 1129240"/>
                  <a:gd name="connsiteX43" fmla="*/ 669110 w 1001774"/>
                  <a:gd name="connsiteY43" fmla="*/ 256646 h 1129240"/>
                  <a:gd name="connsiteX44" fmla="*/ 679815 w 1001774"/>
                  <a:gd name="connsiteY44" fmla="*/ 373562 h 1129240"/>
                  <a:gd name="connsiteX45" fmla="*/ 465713 w 1001774"/>
                  <a:gd name="connsiteY45" fmla="*/ 510440 h 1129240"/>
                  <a:gd name="connsiteX46" fmla="*/ 320430 w 1001774"/>
                  <a:gd name="connsiteY46" fmla="*/ 373562 h 1129240"/>
                  <a:gd name="connsiteX47" fmla="*/ 381602 w 1001774"/>
                  <a:gd name="connsiteY47" fmla="*/ 611672 h 1129240"/>
                  <a:gd name="connsiteX48" fmla="*/ 409129 w 1001774"/>
                  <a:gd name="connsiteY48" fmla="*/ 556066 h 1129240"/>
                  <a:gd name="connsiteX49" fmla="*/ 409129 w 1001774"/>
                  <a:gd name="connsiteY49" fmla="*/ 553214 h 1129240"/>
                  <a:gd name="connsiteX50" fmla="*/ 592645 w 1001774"/>
                  <a:gd name="connsiteY50" fmla="*/ 553214 h 1129240"/>
                  <a:gd name="connsiteX51" fmla="*/ 592645 w 1001774"/>
                  <a:gd name="connsiteY51" fmla="*/ 556066 h 1129240"/>
                  <a:gd name="connsiteX52" fmla="*/ 620173 w 1001774"/>
                  <a:gd name="connsiteY52" fmla="*/ 611672 h 1129240"/>
                  <a:gd name="connsiteX53" fmla="*/ 500887 w 1001774"/>
                  <a:gd name="connsiteY53" fmla="*/ 627356 h 1129240"/>
                  <a:gd name="connsiteX54" fmla="*/ 381602 w 1001774"/>
                  <a:gd name="connsiteY54" fmla="*/ 611672 h 112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01774" h="1129240">
                    <a:moveTo>
                      <a:pt x="243965" y="605969"/>
                    </a:moveTo>
                    <a:cubicBezTo>
                      <a:pt x="185852" y="627356"/>
                      <a:pt x="132326" y="655872"/>
                      <a:pt x="83388" y="691518"/>
                    </a:cubicBezTo>
                    <a:cubicBezTo>
                      <a:pt x="49744" y="717182"/>
                      <a:pt x="28334" y="755679"/>
                      <a:pt x="26804" y="797027"/>
                    </a:cubicBezTo>
                    <a:lnTo>
                      <a:pt x="806" y="1008047"/>
                    </a:lnTo>
                    <a:cubicBezTo>
                      <a:pt x="-3782" y="1039415"/>
                      <a:pt x="11511" y="1070783"/>
                      <a:pt x="39039" y="1087893"/>
                    </a:cubicBezTo>
                    <a:cubicBezTo>
                      <a:pt x="66566" y="1105002"/>
                      <a:pt x="95623" y="1117835"/>
                      <a:pt x="126209" y="1129241"/>
                    </a:cubicBezTo>
                    <a:lnTo>
                      <a:pt x="139973" y="1129241"/>
                    </a:lnTo>
                    <a:lnTo>
                      <a:pt x="139973" y="1073635"/>
                    </a:lnTo>
                    <a:cubicBezTo>
                      <a:pt x="117033" y="1065080"/>
                      <a:pt x="94094" y="1053673"/>
                      <a:pt x="72683" y="1040841"/>
                    </a:cubicBezTo>
                    <a:cubicBezTo>
                      <a:pt x="63508" y="1035138"/>
                      <a:pt x="58920" y="1025157"/>
                      <a:pt x="60449" y="1015176"/>
                    </a:cubicBezTo>
                    <a:lnTo>
                      <a:pt x="87976" y="801305"/>
                    </a:lnTo>
                    <a:lnTo>
                      <a:pt x="87976" y="798453"/>
                    </a:lnTo>
                    <a:cubicBezTo>
                      <a:pt x="89506" y="772789"/>
                      <a:pt x="101740" y="749976"/>
                      <a:pt x="123150" y="734292"/>
                    </a:cubicBezTo>
                    <a:cubicBezTo>
                      <a:pt x="164441" y="701498"/>
                      <a:pt x="224084" y="671556"/>
                      <a:pt x="306666" y="643040"/>
                    </a:cubicBezTo>
                    <a:cubicBezTo>
                      <a:pt x="352545" y="668705"/>
                      <a:pt x="422893" y="684389"/>
                      <a:pt x="500887" y="684389"/>
                    </a:cubicBezTo>
                    <a:cubicBezTo>
                      <a:pt x="578882" y="684389"/>
                      <a:pt x="649229" y="668705"/>
                      <a:pt x="695108" y="643040"/>
                    </a:cubicBezTo>
                    <a:cubicBezTo>
                      <a:pt x="779220" y="671556"/>
                      <a:pt x="837333" y="701498"/>
                      <a:pt x="878624" y="734292"/>
                    </a:cubicBezTo>
                    <a:cubicBezTo>
                      <a:pt x="900035" y="749976"/>
                      <a:pt x="912269" y="774215"/>
                      <a:pt x="913798" y="798453"/>
                    </a:cubicBezTo>
                    <a:lnTo>
                      <a:pt x="941326" y="1013750"/>
                    </a:lnTo>
                    <a:cubicBezTo>
                      <a:pt x="942855" y="1023731"/>
                      <a:pt x="938267" y="1033712"/>
                      <a:pt x="929091" y="1039415"/>
                    </a:cubicBezTo>
                    <a:lnTo>
                      <a:pt x="929091" y="1039415"/>
                    </a:lnTo>
                    <a:cubicBezTo>
                      <a:pt x="907681" y="1052247"/>
                      <a:pt x="886271" y="1063654"/>
                      <a:pt x="861802" y="1072209"/>
                    </a:cubicBezTo>
                    <a:lnTo>
                      <a:pt x="861802" y="1127815"/>
                    </a:lnTo>
                    <a:lnTo>
                      <a:pt x="875566" y="1127815"/>
                    </a:lnTo>
                    <a:cubicBezTo>
                      <a:pt x="906152" y="1117835"/>
                      <a:pt x="935209" y="1103577"/>
                      <a:pt x="962736" y="1086467"/>
                    </a:cubicBezTo>
                    <a:lnTo>
                      <a:pt x="962736" y="1086467"/>
                    </a:lnTo>
                    <a:cubicBezTo>
                      <a:pt x="990263" y="1067931"/>
                      <a:pt x="1005556" y="1037989"/>
                      <a:pt x="1000968" y="1006621"/>
                    </a:cubicBezTo>
                    <a:lnTo>
                      <a:pt x="974970" y="797027"/>
                    </a:lnTo>
                    <a:cubicBezTo>
                      <a:pt x="973441" y="755679"/>
                      <a:pt x="952031" y="717182"/>
                      <a:pt x="918386" y="691518"/>
                    </a:cubicBezTo>
                    <a:cubicBezTo>
                      <a:pt x="869449" y="655872"/>
                      <a:pt x="815923" y="625930"/>
                      <a:pt x="757810" y="605969"/>
                    </a:cubicBezTo>
                    <a:cubicBezTo>
                      <a:pt x="757810" y="533253"/>
                      <a:pt x="760868" y="333639"/>
                      <a:pt x="760868" y="252368"/>
                    </a:cubicBezTo>
                    <a:cubicBezTo>
                      <a:pt x="760868" y="229555"/>
                      <a:pt x="757810" y="206742"/>
                      <a:pt x="751693" y="183929"/>
                    </a:cubicBezTo>
                    <a:cubicBezTo>
                      <a:pt x="731812" y="115491"/>
                      <a:pt x="681345" y="58458"/>
                      <a:pt x="614056" y="25665"/>
                    </a:cubicBezTo>
                    <a:cubicBezTo>
                      <a:pt x="607938" y="22813"/>
                      <a:pt x="598763" y="22813"/>
                      <a:pt x="594175" y="27090"/>
                    </a:cubicBezTo>
                    <a:lnTo>
                      <a:pt x="580411" y="37071"/>
                    </a:lnTo>
                    <a:lnTo>
                      <a:pt x="565118" y="17110"/>
                    </a:lnTo>
                    <a:cubicBezTo>
                      <a:pt x="560530" y="9981"/>
                      <a:pt x="552884" y="5703"/>
                      <a:pt x="545237" y="4277"/>
                    </a:cubicBezTo>
                    <a:cubicBezTo>
                      <a:pt x="529944" y="1426"/>
                      <a:pt x="516180" y="0"/>
                      <a:pt x="500887" y="0"/>
                    </a:cubicBezTo>
                    <a:cubicBezTo>
                      <a:pt x="439715" y="0"/>
                      <a:pt x="378543" y="21387"/>
                      <a:pt x="332664" y="58458"/>
                    </a:cubicBezTo>
                    <a:cubicBezTo>
                      <a:pt x="274551" y="106936"/>
                      <a:pt x="242436" y="175375"/>
                      <a:pt x="243965" y="248091"/>
                    </a:cubicBezTo>
                    <a:lnTo>
                      <a:pt x="243965" y="605969"/>
                    </a:lnTo>
                    <a:close/>
                    <a:moveTo>
                      <a:pt x="320430" y="373562"/>
                    </a:moveTo>
                    <a:lnTo>
                      <a:pt x="331135" y="256646"/>
                    </a:lnTo>
                    <a:lnTo>
                      <a:pt x="669110" y="256646"/>
                    </a:lnTo>
                    <a:lnTo>
                      <a:pt x="679815" y="373562"/>
                    </a:lnTo>
                    <a:cubicBezTo>
                      <a:pt x="661464" y="466240"/>
                      <a:pt x="566647" y="527550"/>
                      <a:pt x="465713" y="510440"/>
                    </a:cubicBezTo>
                    <a:cubicBezTo>
                      <a:pt x="392307" y="497608"/>
                      <a:pt x="334194" y="443427"/>
                      <a:pt x="320430" y="373562"/>
                    </a:cubicBezTo>
                    <a:close/>
                    <a:moveTo>
                      <a:pt x="381602" y="611672"/>
                    </a:moveTo>
                    <a:cubicBezTo>
                      <a:pt x="398424" y="598840"/>
                      <a:pt x="409129" y="577453"/>
                      <a:pt x="409129" y="556066"/>
                    </a:cubicBezTo>
                    <a:lnTo>
                      <a:pt x="409129" y="553214"/>
                    </a:lnTo>
                    <a:cubicBezTo>
                      <a:pt x="467243" y="576027"/>
                      <a:pt x="534532" y="576027"/>
                      <a:pt x="592645" y="553214"/>
                    </a:cubicBezTo>
                    <a:lnTo>
                      <a:pt x="592645" y="556066"/>
                    </a:lnTo>
                    <a:cubicBezTo>
                      <a:pt x="592645" y="577453"/>
                      <a:pt x="603350" y="597414"/>
                      <a:pt x="620173" y="611672"/>
                    </a:cubicBezTo>
                    <a:cubicBezTo>
                      <a:pt x="581940" y="623079"/>
                      <a:pt x="540649" y="627356"/>
                      <a:pt x="500887" y="627356"/>
                    </a:cubicBezTo>
                    <a:cubicBezTo>
                      <a:pt x="461126" y="627356"/>
                      <a:pt x="419834" y="623079"/>
                      <a:pt x="381602" y="611672"/>
                    </a:cubicBezTo>
                    <a:close/>
                  </a:path>
                </a:pathLst>
              </a:custGeom>
              <a:solidFill>
                <a:srgbClr val="7030A0"/>
              </a:solidFill>
              <a:ln w="15280" cap="flat">
                <a:solidFill>
                  <a:srgbClr val="7030A0"/>
                </a:solidFill>
                <a:prstDash val="solid"/>
                <a:miter/>
              </a:ln>
            </p:spPr>
            <p:txBody>
              <a:bodyPr rtlCol="0" anchor="ctr"/>
              <a:lstStyle/>
              <a:p>
                <a:endParaRPr lang="en-GB" sz="1050"/>
              </a:p>
            </p:txBody>
          </p:sp>
          <p:sp>
            <p:nvSpPr>
              <p:cNvPr id="41" name="Freeform: Shape 40">
                <a:extLst>
                  <a:ext uri="{FF2B5EF4-FFF2-40B4-BE49-F238E27FC236}">
                    <a16:creationId xmlns:a16="http://schemas.microsoft.com/office/drawing/2014/main" id="{2267DC61-510A-7B1F-60AD-9002C4E3AE47}"/>
                  </a:ext>
                </a:extLst>
              </p:cNvPr>
              <p:cNvSpPr/>
              <p:nvPr/>
            </p:nvSpPr>
            <p:spPr>
              <a:xfrm>
                <a:off x="8542857" y="4726951"/>
                <a:ext cx="891581" cy="444852"/>
              </a:xfrm>
              <a:custGeom>
                <a:avLst/>
                <a:gdLst>
                  <a:gd name="connsiteX0" fmla="*/ 775355 w 891581"/>
                  <a:gd name="connsiteY0" fmla="*/ 35645 h 444852"/>
                  <a:gd name="connsiteX1" fmla="*/ 737123 w 891581"/>
                  <a:gd name="connsiteY1" fmla="*/ 0 h 444852"/>
                  <a:gd name="connsiteX2" fmla="*/ 737123 w 891581"/>
                  <a:gd name="connsiteY2" fmla="*/ 0 h 444852"/>
                  <a:gd name="connsiteX3" fmla="*/ 154459 w 891581"/>
                  <a:gd name="connsiteY3" fmla="*/ 0 h 444852"/>
                  <a:gd name="connsiteX4" fmla="*/ 116227 w 891581"/>
                  <a:gd name="connsiteY4" fmla="*/ 35645 h 444852"/>
                  <a:gd name="connsiteX5" fmla="*/ 116227 w 891581"/>
                  <a:gd name="connsiteY5" fmla="*/ 35645 h 444852"/>
                  <a:gd name="connsiteX6" fmla="*/ 116227 w 891581"/>
                  <a:gd name="connsiteY6" fmla="*/ 390672 h 444852"/>
                  <a:gd name="connsiteX7" fmla="*/ 0 w 891581"/>
                  <a:gd name="connsiteY7" fmla="*/ 390672 h 444852"/>
                  <a:gd name="connsiteX8" fmla="*/ 0 w 891581"/>
                  <a:gd name="connsiteY8" fmla="*/ 409207 h 444852"/>
                  <a:gd name="connsiteX9" fmla="*/ 38233 w 891581"/>
                  <a:gd name="connsiteY9" fmla="*/ 444853 h 444852"/>
                  <a:gd name="connsiteX10" fmla="*/ 853349 w 891581"/>
                  <a:gd name="connsiteY10" fmla="*/ 444853 h 444852"/>
                  <a:gd name="connsiteX11" fmla="*/ 891582 w 891581"/>
                  <a:gd name="connsiteY11" fmla="*/ 409207 h 444852"/>
                  <a:gd name="connsiteX12" fmla="*/ 891582 w 891581"/>
                  <a:gd name="connsiteY12" fmla="*/ 390672 h 444852"/>
                  <a:gd name="connsiteX13" fmla="*/ 775355 w 891581"/>
                  <a:gd name="connsiteY13" fmla="*/ 390672 h 444852"/>
                  <a:gd name="connsiteX14" fmla="*/ 775355 w 891581"/>
                  <a:gd name="connsiteY14" fmla="*/ 35645 h 444852"/>
                  <a:gd name="connsiteX15" fmla="*/ 365503 w 891581"/>
                  <a:gd name="connsiteY15" fmla="*/ 270904 h 444852"/>
                  <a:gd name="connsiteX16" fmla="*/ 344093 w 891581"/>
                  <a:gd name="connsiteY16" fmla="*/ 290865 h 444852"/>
                  <a:gd name="connsiteX17" fmla="*/ 258452 w 891581"/>
                  <a:gd name="connsiteY17" fmla="*/ 211020 h 444852"/>
                  <a:gd name="connsiteX18" fmla="*/ 344093 w 891581"/>
                  <a:gd name="connsiteY18" fmla="*/ 131174 h 444852"/>
                  <a:gd name="connsiteX19" fmla="*/ 365503 w 891581"/>
                  <a:gd name="connsiteY19" fmla="*/ 151136 h 444852"/>
                  <a:gd name="connsiteX20" fmla="*/ 301272 w 891581"/>
                  <a:gd name="connsiteY20" fmla="*/ 211020 h 444852"/>
                  <a:gd name="connsiteX21" fmla="*/ 365503 w 891581"/>
                  <a:gd name="connsiteY21" fmla="*/ 270904 h 444852"/>
                  <a:gd name="connsiteX22" fmla="*/ 423616 w 891581"/>
                  <a:gd name="connsiteY22" fmla="*/ 300846 h 444852"/>
                  <a:gd name="connsiteX23" fmla="*/ 396089 w 891581"/>
                  <a:gd name="connsiteY23" fmla="*/ 289439 h 444852"/>
                  <a:gd name="connsiteX24" fmla="*/ 467966 w 891581"/>
                  <a:gd name="connsiteY24" fmla="*/ 128323 h 444852"/>
                  <a:gd name="connsiteX25" fmla="*/ 495493 w 891581"/>
                  <a:gd name="connsiteY25" fmla="*/ 139729 h 444852"/>
                  <a:gd name="connsiteX26" fmla="*/ 423616 w 891581"/>
                  <a:gd name="connsiteY26" fmla="*/ 300846 h 444852"/>
                  <a:gd name="connsiteX27" fmla="*/ 545960 w 891581"/>
                  <a:gd name="connsiteY27" fmla="*/ 292291 h 444852"/>
                  <a:gd name="connsiteX28" fmla="*/ 524550 w 891581"/>
                  <a:gd name="connsiteY28" fmla="*/ 272330 h 444852"/>
                  <a:gd name="connsiteX29" fmla="*/ 588781 w 891581"/>
                  <a:gd name="connsiteY29" fmla="*/ 212446 h 444852"/>
                  <a:gd name="connsiteX30" fmla="*/ 524550 w 891581"/>
                  <a:gd name="connsiteY30" fmla="*/ 152562 h 444852"/>
                  <a:gd name="connsiteX31" fmla="*/ 545960 w 891581"/>
                  <a:gd name="connsiteY31" fmla="*/ 132600 h 444852"/>
                  <a:gd name="connsiteX32" fmla="*/ 631601 w 891581"/>
                  <a:gd name="connsiteY32" fmla="*/ 212446 h 444852"/>
                  <a:gd name="connsiteX33" fmla="*/ 545960 w 891581"/>
                  <a:gd name="connsiteY33" fmla="*/ 292291 h 44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91581" h="444852">
                    <a:moveTo>
                      <a:pt x="775355" y="35645"/>
                    </a:moveTo>
                    <a:cubicBezTo>
                      <a:pt x="775355" y="15684"/>
                      <a:pt x="758533" y="0"/>
                      <a:pt x="737123" y="0"/>
                    </a:cubicBezTo>
                    <a:lnTo>
                      <a:pt x="737123" y="0"/>
                    </a:lnTo>
                    <a:lnTo>
                      <a:pt x="154459" y="0"/>
                    </a:lnTo>
                    <a:cubicBezTo>
                      <a:pt x="133049" y="0"/>
                      <a:pt x="116227" y="15684"/>
                      <a:pt x="116227" y="35645"/>
                    </a:cubicBezTo>
                    <a:lnTo>
                      <a:pt x="116227" y="35645"/>
                    </a:lnTo>
                    <a:lnTo>
                      <a:pt x="116227" y="390672"/>
                    </a:lnTo>
                    <a:lnTo>
                      <a:pt x="0" y="390672"/>
                    </a:lnTo>
                    <a:lnTo>
                      <a:pt x="0" y="409207"/>
                    </a:lnTo>
                    <a:cubicBezTo>
                      <a:pt x="0" y="429169"/>
                      <a:pt x="16822" y="444853"/>
                      <a:pt x="38233" y="444853"/>
                    </a:cubicBezTo>
                    <a:lnTo>
                      <a:pt x="853349" y="444853"/>
                    </a:lnTo>
                    <a:cubicBezTo>
                      <a:pt x="874760" y="444853"/>
                      <a:pt x="891582" y="429169"/>
                      <a:pt x="891582" y="409207"/>
                    </a:cubicBezTo>
                    <a:lnTo>
                      <a:pt x="891582" y="390672"/>
                    </a:lnTo>
                    <a:lnTo>
                      <a:pt x="775355" y="390672"/>
                    </a:lnTo>
                    <a:lnTo>
                      <a:pt x="775355" y="35645"/>
                    </a:lnTo>
                    <a:close/>
                    <a:moveTo>
                      <a:pt x="365503" y="270904"/>
                    </a:moveTo>
                    <a:lnTo>
                      <a:pt x="344093" y="290865"/>
                    </a:lnTo>
                    <a:lnTo>
                      <a:pt x="258452" y="211020"/>
                    </a:lnTo>
                    <a:lnTo>
                      <a:pt x="344093" y="131174"/>
                    </a:lnTo>
                    <a:lnTo>
                      <a:pt x="365503" y="151136"/>
                    </a:lnTo>
                    <a:lnTo>
                      <a:pt x="301272" y="211020"/>
                    </a:lnTo>
                    <a:lnTo>
                      <a:pt x="365503" y="270904"/>
                    </a:lnTo>
                    <a:close/>
                    <a:moveTo>
                      <a:pt x="423616" y="300846"/>
                    </a:moveTo>
                    <a:lnTo>
                      <a:pt x="396089" y="289439"/>
                    </a:lnTo>
                    <a:lnTo>
                      <a:pt x="467966" y="128323"/>
                    </a:lnTo>
                    <a:lnTo>
                      <a:pt x="495493" y="139729"/>
                    </a:lnTo>
                    <a:lnTo>
                      <a:pt x="423616" y="300846"/>
                    </a:lnTo>
                    <a:close/>
                    <a:moveTo>
                      <a:pt x="545960" y="292291"/>
                    </a:moveTo>
                    <a:lnTo>
                      <a:pt x="524550" y="272330"/>
                    </a:lnTo>
                    <a:lnTo>
                      <a:pt x="588781" y="212446"/>
                    </a:lnTo>
                    <a:lnTo>
                      <a:pt x="524550" y="152562"/>
                    </a:lnTo>
                    <a:lnTo>
                      <a:pt x="545960" y="132600"/>
                    </a:lnTo>
                    <a:lnTo>
                      <a:pt x="631601" y="212446"/>
                    </a:lnTo>
                    <a:lnTo>
                      <a:pt x="545960" y="292291"/>
                    </a:lnTo>
                    <a:close/>
                  </a:path>
                </a:pathLst>
              </a:custGeom>
              <a:solidFill>
                <a:srgbClr val="7030A0"/>
              </a:solidFill>
              <a:ln w="15280" cap="flat">
                <a:solidFill>
                  <a:srgbClr val="7030A0"/>
                </a:solidFill>
                <a:prstDash val="solid"/>
                <a:miter/>
              </a:ln>
            </p:spPr>
            <p:txBody>
              <a:bodyPr rtlCol="0" anchor="ctr"/>
              <a:lstStyle/>
              <a:p>
                <a:endParaRPr lang="en-GB" sz="1050"/>
              </a:p>
            </p:txBody>
          </p:sp>
        </p:grpSp>
        <p:cxnSp>
          <p:nvCxnSpPr>
            <p:cNvPr id="8" name="Straight Connector 7">
              <a:extLst>
                <a:ext uri="{FF2B5EF4-FFF2-40B4-BE49-F238E27FC236}">
                  <a16:creationId xmlns:a16="http://schemas.microsoft.com/office/drawing/2014/main" id="{87D084E9-FF28-FB8F-6596-9CB16D79F001}"/>
                </a:ext>
              </a:extLst>
            </p:cNvPr>
            <p:cNvCxnSpPr>
              <a:cxnSpLocks/>
            </p:cNvCxnSpPr>
            <p:nvPr/>
          </p:nvCxnSpPr>
          <p:spPr>
            <a:xfrm>
              <a:off x="11358892" y="1481046"/>
              <a:ext cx="0" cy="4162488"/>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629FBBE-1EF4-7E2C-6248-1D31C5164DDF}"/>
                </a:ext>
              </a:extLst>
            </p:cNvPr>
            <p:cNvSpPr/>
            <p:nvPr/>
          </p:nvSpPr>
          <p:spPr>
            <a:xfrm>
              <a:off x="846713" y="4430637"/>
              <a:ext cx="10480988" cy="773993"/>
            </a:xfrm>
            <a:prstGeom prst="rect">
              <a:avLst/>
            </a:prstGeom>
            <a:solidFill>
              <a:schemeClr val="accent1">
                <a:lumMod val="75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2000"/>
                </a:lnSpc>
              </a:pPr>
              <a:r>
                <a:rPr lang="en-GB" sz="1200" b="1">
                  <a:solidFill>
                    <a:schemeClr val="bg2"/>
                  </a:solidFill>
                </a:rPr>
                <a:t>                       9,000+ calls                              &amp;                           500+ web chats   </a:t>
              </a:r>
            </a:p>
          </p:txBody>
        </p:sp>
        <p:pic>
          <p:nvPicPr>
            <p:cNvPr id="3130" name="Picture 3129">
              <a:extLst>
                <a:ext uri="{FF2B5EF4-FFF2-40B4-BE49-F238E27FC236}">
                  <a16:creationId xmlns:a16="http://schemas.microsoft.com/office/drawing/2014/main" id="{633465C8-5E73-217D-B0E2-381E7D2A613A}"/>
                </a:ext>
              </a:extLst>
            </p:cNvPr>
            <p:cNvPicPr>
              <a:picLocks noChangeAspect="1"/>
            </p:cNvPicPr>
            <p:nvPr/>
          </p:nvPicPr>
          <p:blipFill>
            <a:blip r:embed="rId4"/>
            <a:stretch>
              <a:fillRect/>
            </a:stretch>
          </p:blipFill>
          <p:spPr>
            <a:xfrm>
              <a:off x="987314" y="4485372"/>
              <a:ext cx="749873" cy="664522"/>
            </a:xfrm>
            <a:prstGeom prst="rect">
              <a:avLst/>
            </a:prstGeom>
          </p:spPr>
        </p:pic>
        <p:sp>
          <p:nvSpPr>
            <p:cNvPr id="22" name="Rectangle 21">
              <a:extLst>
                <a:ext uri="{FF2B5EF4-FFF2-40B4-BE49-F238E27FC236}">
                  <a16:creationId xmlns:a16="http://schemas.microsoft.com/office/drawing/2014/main" id="{A1C9D89D-8512-20BC-5D1A-19391589AD70}"/>
                </a:ext>
              </a:extLst>
            </p:cNvPr>
            <p:cNvSpPr/>
            <p:nvPr/>
          </p:nvSpPr>
          <p:spPr>
            <a:xfrm>
              <a:off x="6096000" y="1524195"/>
              <a:ext cx="5231703" cy="795822"/>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2000"/>
                </a:lnSpc>
              </a:pPr>
              <a:r>
                <a:rPr lang="en-GB" sz="1200" b="1">
                  <a:solidFill>
                    <a:schemeClr val="bg2"/>
                  </a:solidFill>
                </a:rPr>
                <a:t>    500,000 </a:t>
              </a:r>
              <a:br>
                <a:rPr lang="en-GB" sz="1200" b="1">
                  <a:solidFill>
                    <a:schemeClr val="bg2"/>
                  </a:solidFill>
                </a:rPr>
              </a:br>
              <a:r>
                <a:rPr lang="en-GB" sz="1200" b="1">
                  <a:solidFill>
                    <a:schemeClr val="bg2"/>
                  </a:solidFill>
                </a:rPr>
                <a:t>     views</a:t>
              </a:r>
            </a:p>
          </p:txBody>
        </p:sp>
        <p:pic>
          <p:nvPicPr>
            <p:cNvPr id="3076" name="Picture 3075">
              <a:extLst>
                <a:ext uri="{FF2B5EF4-FFF2-40B4-BE49-F238E27FC236}">
                  <a16:creationId xmlns:a16="http://schemas.microsoft.com/office/drawing/2014/main" id="{8FB73C5C-BCAD-44B7-B976-3FC55832BC62}"/>
                </a:ext>
              </a:extLst>
            </p:cNvPr>
            <p:cNvPicPr>
              <a:picLocks noChangeAspect="1"/>
            </p:cNvPicPr>
            <p:nvPr/>
          </p:nvPicPr>
          <p:blipFill>
            <a:blip r:embed="rId5"/>
            <a:stretch>
              <a:fillRect/>
            </a:stretch>
          </p:blipFill>
          <p:spPr>
            <a:xfrm>
              <a:off x="9371548" y="1659265"/>
              <a:ext cx="1884937" cy="549774"/>
            </a:xfrm>
            <a:prstGeom prst="rect">
              <a:avLst/>
            </a:prstGeom>
          </p:spPr>
        </p:pic>
        <p:sp>
          <p:nvSpPr>
            <p:cNvPr id="23" name="Rectangle 22">
              <a:extLst>
                <a:ext uri="{FF2B5EF4-FFF2-40B4-BE49-F238E27FC236}">
                  <a16:creationId xmlns:a16="http://schemas.microsoft.com/office/drawing/2014/main" id="{B5150009-51B7-E65B-B662-BF42E5F58E1F}"/>
                </a:ext>
              </a:extLst>
            </p:cNvPr>
            <p:cNvSpPr/>
            <p:nvPr/>
          </p:nvSpPr>
          <p:spPr>
            <a:xfrm>
              <a:off x="7811658" y="2545793"/>
              <a:ext cx="3519115" cy="759924"/>
            </a:xfrm>
            <a:prstGeom prst="rect">
              <a:avLst/>
            </a:prstGeom>
            <a:solidFill>
              <a:srgbClr val="9966FF"/>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2000"/>
                </a:lnSpc>
              </a:pPr>
              <a:r>
                <a:rPr lang="en-GB" sz="1200" b="1">
                  <a:solidFill>
                    <a:schemeClr val="bg2"/>
                  </a:solidFill>
                </a:rPr>
                <a:t>  26,000</a:t>
              </a:r>
              <a:br>
                <a:rPr lang="en-GB" sz="1200" b="1">
                  <a:solidFill>
                    <a:schemeClr val="bg2"/>
                  </a:solidFill>
                </a:rPr>
              </a:br>
              <a:r>
                <a:rPr lang="en-GB" sz="1200" b="1">
                  <a:solidFill>
                    <a:schemeClr val="bg2"/>
                  </a:solidFill>
                </a:rPr>
                <a:t>   views</a:t>
              </a:r>
            </a:p>
          </p:txBody>
        </p:sp>
        <p:pic>
          <p:nvPicPr>
            <p:cNvPr id="24" name="Picture 23">
              <a:extLst>
                <a:ext uri="{FF2B5EF4-FFF2-40B4-BE49-F238E27FC236}">
                  <a16:creationId xmlns:a16="http://schemas.microsoft.com/office/drawing/2014/main" id="{324114BC-824C-259A-D7A8-603E4762C01B}"/>
                </a:ext>
              </a:extLst>
            </p:cNvPr>
            <p:cNvPicPr>
              <a:picLocks noChangeAspect="1"/>
            </p:cNvPicPr>
            <p:nvPr/>
          </p:nvPicPr>
          <p:blipFill>
            <a:blip r:embed="rId6"/>
            <a:stretch>
              <a:fillRect/>
            </a:stretch>
          </p:blipFill>
          <p:spPr>
            <a:xfrm>
              <a:off x="9402072" y="2666306"/>
              <a:ext cx="1811829" cy="518898"/>
            </a:xfrm>
            <a:prstGeom prst="rect">
              <a:avLst/>
            </a:prstGeom>
          </p:spPr>
        </p:pic>
        <p:grpSp>
          <p:nvGrpSpPr>
            <p:cNvPr id="3107" name="Group 3106">
              <a:extLst>
                <a:ext uri="{FF2B5EF4-FFF2-40B4-BE49-F238E27FC236}">
                  <a16:creationId xmlns:a16="http://schemas.microsoft.com/office/drawing/2014/main" id="{4D4781E1-4737-C033-93AE-9CABB8FEA1B0}"/>
                </a:ext>
              </a:extLst>
            </p:cNvPr>
            <p:cNvGrpSpPr/>
            <p:nvPr/>
          </p:nvGrpSpPr>
          <p:grpSpPr>
            <a:xfrm>
              <a:off x="839990" y="3528687"/>
              <a:ext cx="2540832" cy="757925"/>
              <a:chOff x="846713" y="2547792"/>
              <a:chExt cx="2540832" cy="757925"/>
            </a:xfrm>
          </p:grpSpPr>
          <p:sp>
            <p:nvSpPr>
              <p:cNvPr id="26" name="Rectangle 25">
                <a:extLst>
                  <a:ext uri="{FF2B5EF4-FFF2-40B4-BE49-F238E27FC236}">
                    <a16:creationId xmlns:a16="http://schemas.microsoft.com/office/drawing/2014/main" id="{5429BB53-C460-2B40-3BAB-B12474181DFB}"/>
                  </a:ext>
                </a:extLst>
              </p:cNvPr>
              <p:cNvSpPr/>
              <p:nvPr/>
            </p:nvSpPr>
            <p:spPr>
              <a:xfrm>
                <a:off x="846713" y="2547792"/>
                <a:ext cx="2540832" cy="757925"/>
              </a:xfrm>
              <a:prstGeom prst="rect">
                <a:avLst/>
              </a:prstGeom>
              <a:solidFill>
                <a:schemeClr val="accent6">
                  <a:lumMod val="60000"/>
                  <a:lumOff val="4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t>                         </a:t>
                </a:r>
                <a:r>
                  <a:rPr lang="en-GB" sz="1200" b="1"/>
                  <a:t>100+ </a:t>
                </a:r>
                <a:br>
                  <a:rPr lang="en-GB" sz="1200" b="1"/>
                </a:br>
                <a:r>
                  <a:rPr lang="en-GB" sz="1200" b="1"/>
                  <a:t>                   referrals</a:t>
                </a:r>
                <a:endParaRPr lang="en-GB" sz="1050" b="1"/>
              </a:p>
            </p:txBody>
          </p:sp>
          <p:pic>
            <p:nvPicPr>
              <p:cNvPr id="3083" name="Picture 3">
                <a:extLst>
                  <a:ext uri="{FF2B5EF4-FFF2-40B4-BE49-F238E27FC236}">
                    <a16:creationId xmlns:a16="http://schemas.microsoft.com/office/drawing/2014/main" id="{9C1D9285-ECED-06F0-1E26-2F94D6A0B89C}"/>
                  </a:ext>
                </a:extLst>
              </p:cNvPr>
              <p:cNvPicPr>
                <a:picLocks noChangeAspect="1" noChangeArrowheads="1"/>
              </p:cNvPicPr>
              <p:nvPr/>
            </p:nvPicPr>
            <p:blipFill>
              <a:blip r:embed="rId7"/>
              <a:srcRect/>
              <a:stretch>
                <a:fillRect/>
              </a:stretch>
            </p:blipFill>
            <p:spPr bwMode="auto">
              <a:xfrm>
                <a:off x="987314" y="2718857"/>
                <a:ext cx="1163850" cy="438056"/>
              </a:xfrm>
              <a:prstGeom prst="rect">
                <a:avLst/>
              </a:prstGeom>
              <a:noFill/>
              <a:ln w="9525">
                <a:noFill/>
                <a:miter lim="800000"/>
                <a:headEnd/>
                <a:tailEnd/>
              </a:ln>
            </p:spPr>
          </p:pic>
        </p:grpSp>
        <p:sp>
          <p:nvSpPr>
            <p:cNvPr id="48" name="Rectangle 47">
              <a:extLst>
                <a:ext uri="{FF2B5EF4-FFF2-40B4-BE49-F238E27FC236}">
                  <a16:creationId xmlns:a16="http://schemas.microsoft.com/office/drawing/2014/main" id="{CE32DA13-1421-E8FC-8172-1B89345D508A}"/>
                </a:ext>
              </a:extLst>
            </p:cNvPr>
            <p:cNvSpPr/>
            <p:nvPr/>
          </p:nvSpPr>
          <p:spPr>
            <a:xfrm>
              <a:off x="8348133" y="3562820"/>
              <a:ext cx="2982640" cy="723792"/>
            </a:xfrm>
            <a:prstGeom prst="rect">
              <a:avLst/>
            </a:prstGeom>
            <a:solidFill>
              <a:srgbClr val="CC99FF"/>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a:t>   700+</a:t>
              </a:r>
              <a:br>
                <a:rPr lang="en-GB" sz="1200" b="1"/>
              </a:br>
              <a:r>
                <a:rPr lang="en-GB" sz="1200" b="1"/>
                <a:t>   users</a:t>
              </a:r>
            </a:p>
          </p:txBody>
        </p:sp>
        <p:pic>
          <p:nvPicPr>
            <p:cNvPr id="50" name="Picture 49">
              <a:extLst>
                <a:ext uri="{FF2B5EF4-FFF2-40B4-BE49-F238E27FC236}">
                  <a16:creationId xmlns:a16="http://schemas.microsoft.com/office/drawing/2014/main" id="{D37BD5EF-0C07-0A12-5A43-E9523E1B7F25}"/>
                </a:ext>
              </a:extLst>
            </p:cNvPr>
            <p:cNvPicPr>
              <a:picLocks noChangeAspect="1"/>
            </p:cNvPicPr>
            <p:nvPr/>
          </p:nvPicPr>
          <p:blipFill>
            <a:blip r:embed="rId8"/>
            <a:stretch>
              <a:fillRect/>
            </a:stretch>
          </p:blipFill>
          <p:spPr>
            <a:xfrm>
              <a:off x="9846868" y="3659917"/>
              <a:ext cx="1363982" cy="582208"/>
            </a:xfrm>
            <a:prstGeom prst="rect">
              <a:avLst/>
            </a:prstGeom>
          </p:spPr>
        </p:pic>
        <p:sp>
          <p:nvSpPr>
            <p:cNvPr id="55" name="Rectangle 54">
              <a:extLst>
                <a:ext uri="{FF2B5EF4-FFF2-40B4-BE49-F238E27FC236}">
                  <a16:creationId xmlns:a16="http://schemas.microsoft.com/office/drawing/2014/main" id="{94C79B50-F912-0552-2136-38458794FD94}"/>
                </a:ext>
              </a:extLst>
            </p:cNvPr>
            <p:cNvSpPr/>
            <p:nvPr/>
          </p:nvSpPr>
          <p:spPr>
            <a:xfrm>
              <a:off x="815523" y="1521608"/>
              <a:ext cx="4130619" cy="814322"/>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a:t>                                         9,000+ </a:t>
              </a:r>
              <a:br>
                <a:rPr lang="en-GB" sz="1200" b="1"/>
              </a:br>
              <a:r>
                <a:rPr lang="en-GB" sz="1200" b="1"/>
                <a:t>                                           calls</a:t>
              </a:r>
            </a:p>
          </p:txBody>
        </p:sp>
        <p:grpSp>
          <p:nvGrpSpPr>
            <p:cNvPr id="3078" name="Group 3077">
              <a:extLst>
                <a:ext uri="{FF2B5EF4-FFF2-40B4-BE49-F238E27FC236}">
                  <a16:creationId xmlns:a16="http://schemas.microsoft.com/office/drawing/2014/main" id="{53890146-55A0-35EC-CBD8-839633AC9634}"/>
                </a:ext>
              </a:extLst>
            </p:cNvPr>
            <p:cNvGrpSpPr/>
            <p:nvPr/>
          </p:nvGrpSpPr>
          <p:grpSpPr>
            <a:xfrm>
              <a:off x="949619" y="1639670"/>
              <a:ext cx="1892703" cy="578199"/>
              <a:chOff x="7633590" y="-1796361"/>
              <a:chExt cx="2671169" cy="1122203"/>
            </a:xfrm>
          </p:grpSpPr>
          <p:pic>
            <p:nvPicPr>
              <p:cNvPr id="58" name="Picture 57">
                <a:extLst>
                  <a:ext uri="{FF2B5EF4-FFF2-40B4-BE49-F238E27FC236}">
                    <a16:creationId xmlns:a16="http://schemas.microsoft.com/office/drawing/2014/main" id="{47AABE7F-B4C0-E72C-C7BA-4F223A7A3150}"/>
                  </a:ext>
                </a:extLst>
              </p:cNvPr>
              <p:cNvPicPr>
                <a:picLocks noChangeAspect="1"/>
              </p:cNvPicPr>
              <p:nvPr/>
            </p:nvPicPr>
            <p:blipFill>
              <a:blip r:embed="rId9"/>
              <a:stretch>
                <a:fillRect/>
              </a:stretch>
            </p:blipFill>
            <p:spPr>
              <a:xfrm>
                <a:off x="7633590" y="-1796360"/>
                <a:ext cx="1333500" cy="1113260"/>
              </a:xfrm>
              <a:prstGeom prst="rect">
                <a:avLst/>
              </a:prstGeom>
            </p:spPr>
          </p:pic>
          <p:pic>
            <p:nvPicPr>
              <p:cNvPr id="3077" name="Picture 3076">
                <a:extLst>
                  <a:ext uri="{FF2B5EF4-FFF2-40B4-BE49-F238E27FC236}">
                    <a16:creationId xmlns:a16="http://schemas.microsoft.com/office/drawing/2014/main" id="{08CEB2DC-CE40-E351-DBA4-0D4E90B173AA}"/>
                  </a:ext>
                </a:extLst>
              </p:cNvPr>
              <p:cNvPicPr>
                <a:picLocks noChangeAspect="1"/>
              </p:cNvPicPr>
              <p:nvPr/>
            </p:nvPicPr>
            <p:blipFill>
              <a:blip r:embed="rId10"/>
              <a:stretch>
                <a:fillRect/>
              </a:stretch>
            </p:blipFill>
            <p:spPr>
              <a:xfrm>
                <a:off x="8943789" y="-1796361"/>
                <a:ext cx="1360970" cy="1122203"/>
              </a:xfrm>
              <a:prstGeom prst="rect">
                <a:avLst/>
              </a:prstGeom>
            </p:spPr>
          </p:pic>
        </p:grpSp>
        <p:cxnSp>
          <p:nvCxnSpPr>
            <p:cNvPr id="3082" name="Straight Connector 3081">
              <a:extLst>
                <a:ext uri="{FF2B5EF4-FFF2-40B4-BE49-F238E27FC236}">
                  <a16:creationId xmlns:a16="http://schemas.microsoft.com/office/drawing/2014/main" id="{BBE866FC-DF23-946D-09B7-0D85BC76D2E8}"/>
                </a:ext>
              </a:extLst>
            </p:cNvPr>
            <p:cNvCxnSpPr>
              <a:stCxn id="18" idx="0"/>
            </p:cNvCxnSpPr>
            <p:nvPr/>
          </p:nvCxnSpPr>
          <p:spPr>
            <a:xfrm>
              <a:off x="6087207" y="4430637"/>
              <a:ext cx="5240494"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87" name="Straight Connector 3086">
              <a:extLst>
                <a:ext uri="{FF2B5EF4-FFF2-40B4-BE49-F238E27FC236}">
                  <a16:creationId xmlns:a16="http://schemas.microsoft.com/office/drawing/2014/main" id="{889D969F-F223-0DFB-121A-A7EC833A9007}"/>
                </a:ext>
              </a:extLst>
            </p:cNvPr>
            <p:cNvCxnSpPr/>
            <p:nvPr/>
          </p:nvCxnSpPr>
          <p:spPr>
            <a:xfrm>
              <a:off x="6087207" y="5198734"/>
              <a:ext cx="5240494"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093" name="Straight Connector 3092">
              <a:extLst>
                <a:ext uri="{FF2B5EF4-FFF2-40B4-BE49-F238E27FC236}">
                  <a16:creationId xmlns:a16="http://schemas.microsoft.com/office/drawing/2014/main" id="{EA5F02FD-F995-E2D3-B10C-02F47C8E28D3}"/>
                </a:ext>
              </a:extLst>
            </p:cNvPr>
            <p:cNvCxnSpPr>
              <a:cxnSpLocks/>
            </p:cNvCxnSpPr>
            <p:nvPr/>
          </p:nvCxnSpPr>
          <p:spPr>
            <a:xfrm>
              <a:off x="11327701" y="4430637"/>
              <a:ext cx="0" cy="795822"/>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pic>
          <p:nvPicPr>
            <p:cNvPr id="3098" name="Picture 3097">
              <a:extLst>
                <a:ext uri="{FF2B5EF4-FFF2-40B4-BE49-F238E27FC236}">
                  <a16:creationId xmlns:a16="http://schemas.microsoft.com/office/drawing/2014/main" id="{0D636A92-836B-A305-DEF2-52FA6A2D3597}"/>
                </a:ext>
              </a:extLst>
            </p:cNvPr>
            <p:cNvPicPr>
              <a:picLocks noChangeAspect="1"/>
            </p:cNvPicPr>
            <p:nvPr/>
          </p:nvPicPr>
          <p:blipFill>
            <a:blip r:embed="rId4"/>
            <a:stretch>
              <a:fillRect/>
            </a:stretch>
          </p:blipFill>
          <p:spPr>
            <a:xfrm>
              <a:off x="10487676" y="4485372"/>
              <a:ext cx="749873" cy="664522"/>
            </a:xfrm>
            <a:prstGeom prst="rect">
              <a:avLst/>
            </a:prstGeom>
          </p:spPr>
        </p:pic>
        <p:grpSp>
          <p:nvGrpSpPr>
            <p:cNvPr id="3106" name="Group 3105">
              <a:extLst>
                <a:ext uri="{FF2B5EF4-FFF2-40B4-BE49-F238E27FC236}">
                  <a16:creationId xmlns:a16="http://schemas.microsoft.com/office/drawing/2014/main" id="{6FC5EFC4-3F0F-BAC4-2180-24170419BCE4}"/>
                </a:ext>
              </a:extLst>
            </p:cNvPr>
            <p:cNvGrpSpPr/>
            <p:nvPr/>
          </p:nvGrpSpPr>
          <p:grpSpPr>
            <a:xfrm>
              <a:off x="839993" y="2578734"/>
              <a:ext cx="3347407" cy="726983"/>
              <a:chOff x="839993" y="2578734"/>
              <a:chExt cx="3347407" cy="726983"/>
            </a:xfrm>
          </p:grpSpPr>
          <p:sp>
            <p:nvSpPr>
              <p:cNvPr id="3099" name="Rectangle 3098">
                <a:extLst>
                  <a:ext uri="{FF2B5EF4-FFF2-40B4-BE49-F238E27FC236}">
                    <a16:creationId xmlns:a16="http://schemas.microsoft.com/office/drawing/2014/main" id="{25897522-57BC-FD47-DCD4-4E909DB56C27}"/>
                  </a:ext>
                </a:extLst>
              </p:cNvPr>
              <p:cNvSpPr/>
              <p:nvPr/>
            </p:nvSpPr>
            <p:spPr>
              <a:xfrm>
                <a:off x="839993" y="2578734"/>
                <a:ext cx="3347407" cy="726983"/>
              </a:xfrm>
              <a:prstGeom prst="rect">
                <a:avLst/>
              </a:prstGeom>
              <a:solidFill>
                <a:schemeClr val="accent1">
                  <a:lumMod val="60000"/>
                  <a:lumOff val="4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a:t>                        400 - 500 </a:t>
                </a:r>
                <a:br>
                  <a:rPr lang="en-GB" sz="1200" b="1"/>
                </a:br>
                <a:r>
                  <a:rPr lang="en-GB" sz="1200" b="1"/>
                  <a:t>                   referrals made</a:t>
                </a:r>
              </a:p>
            </p:txBody>
          </p:sp>
          <p:pic>
            <p:nvPicPr>
              <p:cNvPr id="3103" name="Picture 3102" descr="A blue and pink logo&#10;&#10;Description automatically generated">
                <a:extLst>
                  <a:ext uri="{FF2B5EF4-FFF2-40B4-BE49-F238E27FC236}">
                    <a16:creationId xmlns:a16="http://schemas.microsoft.com/office/drawing/2014/main" id="{E5705C32-805B-34B2-978D-36B6EAC08818}"/>
                  </a:ext>
                </a:extLst>
              </p:cNvPr>
              <p:cNvPicPr>
                <a:picLocks noChangeAspect="1"/>
              </p:cNvPicPr>
              <p:nvPr/>
            </p:nvPicPr>
            <p:blipFill rotWithShape="1">
              <a:blip r:embed="rId11">
                <a:extLst>
                  <a:ext uri="{28A0092B-C50C-407E-A947-70E740481C1C}">
                    <a14:useLocalDpi xmlns:a14="http://schemas.microsoft.com/office/drawing/2010/main" val="0"/>
                  </a:ext>
                </a:extLst>
              </a:blip>
              <a:srcRect b="25098"/>
              <a:stretch/>
            </p:blipFill>
            <p:spPr>
              <a:xfrm>
                <a:off x="906278" y="2619253"/>
                <a:ext cx="1118925" cy="613004"/>
              </a:xfrm>
              <a:prstGeom prst="rect">
                <a:avLst/>
              </a:prstGeom>
            </p:spPr>
          </p:pic>
        </p:grpSp>
      </p:grpSp>
      <p:pic>
        <p:nvPicPr>
          <p:cNvPr id="4" name="Picture 3" descr="A blue and white logo&#10;&#10;Description automatically generated">
            <a:extLst>
              <a:ext uri="{FF2B5EF4-FFF2-40B4-BE49-F238E27FC236}">
                <a16:creationId xmlns:a16="http://schemas.microsoft.com/office/drawing/2014/main" id="{54391552-661D-EFB2-EE16-F7D3EE35B1B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9016" y="1280319"/>
            <a:ext cx="2092566" cy="3562346"/>
          </a:xfrm>
          <a:prstGeom prst="rect">
            <a:avLst/>
          </a:prstGeom>
        </p:spPr>
      </p:pic>
      <p:pic>
        <p:nvPicPr>
          <p:cNvPr id="5" name="Picture 4" descr="A logo of a police service&#10;&#10;Description automatically generated">
            <a:extLst>
              <a:ext uri="{FF2B5EF4-FFF2-40B4-BE49-F238E27FC236}">
                <a16:creationId xmlns:a16="http://schemas.microsoft.com/office/drawing/2014/main" id="{2491AA62-201F-BBE8-1D7C-D3DBBA906C49}"/>
              </a:ext>
            </a:extLst>
          </p:cNvPr>
          <p:cNvPicPr>
            <a:picLocks noChangeAspect="1"/>
          </p:cNvPicPr>
          <p:nvPr/>
        </p:nvPicPr>
        <p:blipFill>
          <a:blip r:embed="rId13"/>
          <a:stretch>
            <a:fillRect/>
          </a:stretch>
        </p:blipFill>
        <p:spPr>
          <a:xfrm>
            <a:off x="2453067" y="2200626"/>
            <a:ext cx="2532852" cy="2453039"/>
          </a:xfrm>
          <a:prstGeom prst="rect">
            <a:avLst/>
          </a:prstGeom>
        </p:spPr>
      </p:pic>
      <p:sp>
        <p:nvSpPr>
          <p:cNvPr id="9" name="TextBox 8">
            <a:extLst>
              <a:ext uri="{FF2B5EF4-FFF2-40B4-BE49-F238E27FC236}">
                <a16:creationId xmlns:a16="http://schemas.microsoft.com/office/drawing/2014/main" id="{95FB97AA-C007-FCA1-E16C-A53F6DCCD9A6}"/>
              </a:ext>
            </a:extLst>
          </p:cNvPr>
          <p:cNvSpPr txBox="1"/>
          <p:nvPr/>
        </p:nvSpPr>
        <p:spPr>
          <a:xfrm>
            <a:off x="124495" y="4778226"/>
            <a:ext cx="2510014" cy="461665"/>
          </a:xfrm>
          <a:prstGeom prst="rect">
            <a:avLst/>
          </a:prstGeom>
          <a:noFill/>
        </p:spPr>
        <p:txBody>
          <a:bodyPr wrap="square" rtlCol="0">
            <a:spAutoFit/>
          </a:bodyPr>
          <a:lstStyle/>
          <a:p>
            <a:r>
              <a:rPr lang="en-GB" sz="2400" b="1">
                <a:solidFill>
                  <a:srgbClr val="FA2DAF"/>
                </a:solidFill>
              </a:rPr>
              <a:t>300 - 400 referrals</a:t>
            </a:r>
          </a:p>
        </p:txBody>
      </p:sp>
      <p:sp>
        <p:nvSpPr>
          <p:cNvPr id="10" name="TextBox 9">
            <a:extLst>
              <a:ext uri="{FF2B5EF4-FFF2-40B4-BE49-F238E27FC236}">
                <a16:creationId xmlns:a16="http://schemas.microsoft.com/office/drawing/2014/main" id="{04725D8C-A44D-4066-8363-5A6FA57D0DED}"/>
              </a:ext>
            </a:extLst>
          </p:cNvPr>
          <p:cNvSpPr txBox="1"/>
          <p:nvPr/>
        </p:nvSpPr>
        <p:spPr>
          <a:xfrm>
            <a:off x="2848968" y="4791194"/>
            <a:ext cx="2139332" cy="461665"/>
          </a:xfrm>
          <a:prstGeom prst="rect">
            <a:avLst/>
          </a:prstGeom>
          <a:noFill/>
        </p:spPr>
        <p:txBody>
          <a:bodyPr wrap="square" rtlCol="0">
            <a:spAutoFit/>
          </a:bodyPr>
          <a:lstStyle/>
          <a:p>
            <a:r>
              <a:rPr lang="en-GB" sz="2400" b="1">
                <a:solidFill>
                  <a:srgbClr val="FA2DAF"/>
                </a:solidFill>
              </a:rPr>
              <a:t>~60 referrals</a:t>
            </a:r>
          </a:p>
        </p:txBody>
      </p:sp>
    </p:spTree>
    <p:extLst>
      <p:ext uri="{BB962C8B-B14F-4D97-AF65-F5344CB8AC3E}">
        <p14:creationId xmlns:p14="http://schemas.microsoft.com/office/powerpoint/2010/main" val="2607868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49F9A-09AE-260D-B984-8FD00FC29451}"/>
              </a:ext>
            </a:extLst>
          </p:cNvPr>
          <p:cNvSpPr>
            <a:spLocks noGrp="1"/>
          </p:cNvSpPr>
          <p:nvPr>
            <p:ph type="title"/>
          </p:nvPr>
        </p:nvSpPr>
        <p:spPr>
          <a:xfrm>
            <a:off x="6773861" y="982375"/>
            <a:ext cx="4526978" cy="803157"/>
          </a:xfrm>
        </p:spPr>
        <p:txBody>
          <a:bodyPr anchor="b">
            <a:normAutofit/>
          </a:bodyPr>
          <a:lstStyle/>
          <a:p>
            <a:r>
              <a:rPr lang="en-GB" sz="4800" b="1">
                <a:solidFill>
                  <a:schemeClr val="accent1">
                    <a:lumMod val="50000"/>
                  </a:schemeClr>
                </a:solidFill>
                <a:latin typeface="+mn-lt"/>
              </a:rPr>
              <a:t>Police Scotland</a:t>
            </a:r>
            <a:endParaRPr lang="en-US" sz="4800">
              <a:solidFill>
                <a:schemeClr val="accent1">
                  <a:lumMod val="50000"/>
                </a:schemeClr>
              </a:solidFill>
              <a:latin typeface="+mn-lt"/>
            </a:endParaRPr>
          </a:p>
        </p:txBody>
      </p:sp>
      <p:sp>
        <p:nvSpPr>
          <p:cNvPr id="46" name="Oval 45">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black jacket&#10;&#10;Description automatically generated">
            <a:extLst>
              <a:ext uri="{FF2B5EF4-FFF2-40B4-BE49-F238E27FC236}">
                <a16:creationId xmlns:a16="http://schemas.microsoft.com/office/drawing/2014/main" id="{0EBF4E09-0D0E-8A54-8EE8-D8767C6F478E}"/>
              </a:ext>
            </a:extLst>
          </p:cNvPr>
          <p:cNvPicPr>
            <a:picLocks noChangeAspect="1"/>
          </p:cNvPicPr>
          <p:nvPr/>
        </p:nvPicPr>
        <p:blipFill rotWithShape="1">
          <a:blip r:embed="rId3" r:link="rId4" cstate="print">
            <a:extLst>
              <a:ext uri="{28A0092B-C50C-407E-A947-70E740481C1C}">
                <a14:useLocalDpi xmlns:a14="http://schemas.microsoft.com/office/drawing/2010/main" val="0"/>
              </a:ext>
            </a:extLst>
          </a:blip>
          <a:srcRect r="-2" b="8999"/>
          <a:stretch>
            <a:fillRect/>
          </a:stretch>
        </p:blipFill>
        <p:spPr bwMode="auto">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p:spPr>
      </p:pic>
      <p:sp>
        <p:nvSpPr>
          <p:cNvPr id="48"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50"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8BAEC166-FC85-F707-CCF4-E1E051EB5E84}"/>
              </a:ext>
            </a:extLst>
          </p:cNvPr>
          <p:cNvSpPr>
            <a:spLocks noGrp="1"/>
          </p:cNvSpPr>
          <p:nvPr>
            <p:ph idx="1"/>
          </p:nvPr>
        </p:nvSpPr>
        <p:spPr>
          <a:xfrm>
            <a:off x="6753025" y="2067053"/>
            <a:ext cx="6389819" cy="2913872"/>
          </a:xfrm>
        </p:spPr>
        <p:txBody>
          <a:bodyPr vert="horz" lIns="91440" tIns="45720" rIns="91440" bIns="45720" rtlCol="0" anchor="t">
            <a:normAutofit/>
          </a:bodyPr>
          <a:lstStyle/>
          <a:p>
            <a:pPr marL="0" indent="0">
              <a:buNone/>
            </a:pPr>
            <a:r>
              <a:rPr lang="en-US" sz="3200" b="1">
                <a:solidFill>
                  <a:schemeClr val="accent1">
                    <a:lumMod val="50000"/>
                  </a:schemeClr>
                </a:solidFill>
                <a:latin typeface="+mn-lt"/>
              </a:rPr>
              <a:t>Inspector Suzanne Kelsey</a:t>
            </a:r>
          </a:p>
          <a:p>
            <a:pPr marL="0" indent="0">
              <a:buNone/>
            </a:pPr>
            <a:endParaRPr lang="en-US" sz="1800" b="1">
              <a:solidFill>
                <a:schemeClr val="tx1">
                  <a:alpha val="80000"/>
                </a:schemeClr>
              </a:solidFill>
              <a:latin typeface="Calibri"/>
              <a:ea typeface="Calibri"/>
              <a:cs typeface="Calibri"/>
            </a:endParaRPr>
          </a:p>
          <a:p>
            <a:pPr marL="0" indent="0">
              <a:buNone/>
            </a:pPr>
            <a:endParaRPr lang="en-GB" sz="2000" b="1">
              <a:solidFill>
                <a:schemeClr val="tx1">
                  <a:alpha val="80000"/>
                </a:schemeClr>
              </a:solidFill>
              <a:latin typeface="Arial"/>
              <a:ea typeface="Calibri"/>
              <a:cs typeface="Arial"/>
            </a:endParaRPr>
          </a:p>
          <a:p>
            <a:pPr marL="0" indent="0">
              <a:buNone/>
            </a:pPr>
            <a:endParaRPr lang="en-GB" sz="2000">
              <a:solidFill>
                <a:schemeClr val="tx1">
                  <a:alpha val="80000"/>
                </a:schemeClr>
              </a:solidFill>
              <a:latin typeface="Arial"/>
              <a:ea typeface="Calibri"/>
              <a:cs typeface="Arial"/>
            </a:endParaRPr>
          </a:p>
          <a:p>
            <a:pPr marL="0" indent="0">
              <a:buNone/>
            </a:pPr>
            <a:endParaRPr lang="en-GB" sz="2000">
              <a:solidFill>
                <a:schemeClr val="tx1">
                  <a:alpha val="80000"/>
                </a:schemeClr>
              </a:solidFill>
              <a:latin typeface="Calibri"/>
              <a:ea typeface="Calibri"/>
              <a:cs typeface="Calibri"/>
            </a:endParaRPr>
          </a:p>
        </p:txBody>
      </p:sp>
      <p:sp>
        <p:nvSpPr>
          <p:cNvPr id="52"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54"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8" name="Picture 7" descr="A blue and white logo&#10;&#10;Description automatically generated">
            <a:extLst>
              <a:ext uri="{FF2B5EF4-FFF2-40B4-BE49-F238E27FC236}">
                <a16:creationId xmlns:a16="http://schemas.microsoft.com/office/drawing/2014/main" id="{E828F754-9CFC-F91D-363F-816735D681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49357" y="2715383"/>
            <a:ext cx="2092566" cy="3562346"/>
          </a:xfrm>
          <a:prstGeom prst="rect">
            <a:avLst/>
          </a:prstGeom>
        </p:spPr>
      </p:pic>
      <p:pic>
        <p:nvPicPr>
          <p:cNvPr id="4" name="Picture 3">
            <a:extLst>
              <a:ext uri="{FF2B5EF4-FFF2-40B4-BE49-F238E27FC236}">
                <a16:creationId xmlns:a16="http://schemas.microsoft.com/office/drawing/2014/main" id="{275E84E5-492B-F087-0D42-E81EAFD60B8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6" name="Picture 4" descr="National Health Service logo">
            <a:extLst>
              <a:ext uri="{FF2B5EF4-FFF2-40B4-BE49-F238E27FC236}">
                <a16:creationId xmlns:a16="http://schemas.microsoft.com/office/drawing/2014/main" id="{BAE63A4D-7E9E-70A4-9DC1-B7A222480B3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214569"/>
      </p:ext>
    </p:extLst>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3F72552-4622-D0FF-CD5E-58DA589F5695}"/>
              </a:ext>
            </a:extLst>
          </p:cNvPr>
          <p:cNvSpPr>
            <a:spLocks/>
          </p:cNvSpPr>
          <p:nvPr/>
        </p:nvSpPr>
        <p:spPr>
          <a:xfrm>
            <a:off x="0" y="0"/>
            <a:ext cx="12192000" cy="6858000"/>
          </a:xfrm>
          <a:prstGeom prst="rect">
            <a:avLst/>
          </a:prstGeom>
          <a:gradFill flip="none" rotWithShape="1">
            <a:gsLst>
              <a:gs pos="20000">
                <a:srgbClr val="3F7AB0"/>
              </a:gs>
              <a:gs pos="67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3B0D211-F517-A33D-9EFA-4D0E0398560C}"/>
              </a:ext>
            </a:extLst>
          </p:cNvPr>
          <p:cNvSpPr>
            <a:spLocks noGrp="1"/>
          </p:cNvSpPr>
          <p:nvPr>
            <p:ph type="title"/>
          </p:nvPr>
        </p:nvSpPr>
        <p:spPr>
          <a:xfrm>
            <a:off x="2655844" y="-107949"/>
            <a:ext cx="6510867" cy="1325563"/>
          </a:xfrm>
        </p:spPr>
        <p:txBody>
          <a:bodyPr>
            <a:normAutofit/>
          </a:bodyPr>
          <a:lstStyle/>
          <a:p>
            <a:r>
              <a:rPr lang="en-GB" sz="4000" b="1">
                <a:solidFill>
                  <a:schemeClr val="accent1">
                    <a:lumMod val="50000"/>
                  </a:schemeClr>
                </a:solidFill>
                <a:latin typeface="+mn-lt"/>
              </a:rPr>
              <a:t>Policing and Mental Health</a:t>
            </a:r>
          </a:p>
        </p:txBody>
      </p:sp>
      <p:sp>
        <p:nvSpPr>
          <p:cNvPr id="4" name="Footer Placeholder 3">
            <a:extLst>
              <a:ext uri="{FF2B5EF4-FFF2-40B4-BE49-F238E27FC236}">
                <a16:creationId xmlns:a16="http://schemas.microsoft.com/office/drawing/2014/main" id="{6F12DCA0-511C-3884-4EA6-7F0347A764AA}"/>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cxnSp>
        <p:nvCxnSpPr>
          <p:cNvPr id="3" name="Straight Connector 2">
            <a:extLst>
              <a:ext uri="{FF2B5EF4-FFF2-40B4-BE49-F238E27FC236}">
                <a16:creationId xmlns:a16="http://schemas.microsoft.com/office/drawing/2014/main" id="{8EA98A00-B306-9617-8F55-34FD35321629}"/>
              </a:ext>
            </a:extLst>
          </p:cNvPr>
          <p:cNvCxnSpPr/>
          <p:nvPr/>
        </p:nvCxnSpPr>
        <p:spPr>
          <a:xfrm>
            <a:off x="2219325" y="981075"/>
            <a:ext cx="7383907"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pic>
        <p:nvPicPr>
          <p:cNvPr id="9" name="Picture 8" descr="A blue and black sign with a thistle and text&#10;&#10;Description automatically generated">
            <a:extLst>
              <a:ext uri="{FF2B5EF4-FFF2-40B4-BE49-F238E27FC236}">
                <a16:creationId xmlns:a16="http://schemas.microsoft.com/office/drawing/2014/main" id="{1030AE8E-1636-C4C5-32CE-B9F97C98D5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10" name="Picture 9">
            <a:extLst>
              <a:ext uri="{FF2B5EF4-FFF2-40B4-BE49-F238E27FC236}">
                <a16:creationId xmlns:a16="http://schemas.microsoft.com/office/drawing/2014/main" id="{87CB072F-AF70-C75A-BB34-46DB531A9D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8" name="The Police Officers Dealing with a Surge in Mental Health Calls _ BBC Scotland News (1)">
            <a:hlinkClick r:id="" action="ppaction://media"/>
            <a:extLst>
              <a:ext uri="{FF2B5EF4-FFF2-40B4-BE49-F238E27FC236}">
                <a16:creationId xmlns:a16="http://schemas.microsoft.com/office/drawing/2014/main" id="{12EC9674-03B6-B11C-6BF1-F6F41137694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919722" y="1325563"/>
            <a:ext cx="7751412" cy="4360170"/>
          </a:xfrm>
          <a:prstGeom prst="rect">
            <a:avLst/>
          </a:prstGeom>
        </p:spPr>
      </p:pic>
    </p:spTree>
    <p:extLst>
      <p:ext uri="{BB962C8B-B14F-4D97-AF65-F5344CB8AC3E}">
        <p14:creationId xmlns:p14="http://schemas.microsoft.com/office/powerpoint/2010/main" val="213978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373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382036-80BE-761B-BFD5-E1C3148C862A}"/>
              </a:ext>
            </a:extLst>
          </p:cNvPr>
          <p:cNvSpPr>
            <a:spLocks noGrp="1" noRot="1" noMove="1" noResize="1" noEditPoints="1" noAdjustHandles="1" noChangeArrowheads="1" noChangeShapeType="1"/>
          </p:cNvSpPr>
          <p:nvPr/>
        </p:nvSpPr>
        <p:spPr>
          <a:xfrm>
            <a:off x="0" y="0"/>
            <a:ext cx="12192000" cy="6858000"/>
          </a:xfrm>
          <a:prstGeom prst="rect">
            <a:avLst/>
          </a:prstGeom>
          <a:gradFill flip="none" rotWithShape="1">
            <a:gsLst>
              <a:gs pos="20000">
                <a:srgbClr val="3F7AB0"/>
              </a:gs>
              <a:gs pos="67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78909DB7-649D-FB86-572E-6C386214A923}"/>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pic>
        <p:nvPicPr>
          <p:cNvPr id="5" name="Content Placeholder 4" descr="A screenshot of a website&#10;&#10;Description automatically generated">
            <a:extLst>
              <a:ext uri="{FF2B5EF4-FFF2-40B4-BE49-F238E27FC236}">
                <a16:creationId xmlns:a16="http://schemas.microsoft.com/office/drawing/2014/main" id="{CE2B2524-D6D7-6795-CA09-DFEDC1432562}"/>
              </a:ext>
            </a:extLst>
          </p:cNvPr>
          <p:cNvPicPr>
            <a:picLocks noGrp="1" noChangeAspect="1"/>
          </p:cNvPicPr>
          <p:nvPr>
            <p:ph idx="1"/>
          </p:nvPr>
        </p:nvPicPr>
        <p:blipFill>
          <a:blip r:embed="rId2"/>
          <a:stretch>
            <a:fillRect/>
          </a:stretch>
        </p:blipFill>
        <p:spPr>
          <a:xfrm>
            <a:off x="838200" y="1427095"/>
            <a:ext cx="4620019" cy="2596426"/>
          </a:xfrm>
          <a:prstGeom prst="rect">
            <a:avLst/>
          </a:prstGeom>
          <a:ln w="12700">
            <a:solidFill>
              <a:schemeClr val="tx1"/>
            </a:solidFill>
          </a:ln>
        </p:spPr>
      </p:pic>
      <p:pic>
        <p:nvPicPr>
          <p:cNvPr id="6" name="Picture 5" descr="A screenshot of a website&#10;&#10;Description automatically generated">
            <a:extLst>
              <a:ext uri="{FF2B5EF4-FFF2-40B4-BE49-F238E27FC236}">
                <a16:creationId xmlns:a16="http://schemas.microsoft.com/office/drawing/2014/main" id="{5C0A8FDD-848F-F3ED-577D-161849D378F4}"/>
              </a:ext>
            </a:extLst>
          </p:cNvPr>
          <p:cNvPicPr>
            <a:picLocks noChangeAspect="1"/>
          </p:cNvPicPr>
          <p:nvPr/>
        </p:nvPicPr>
        <p:blipFill>
          <a:blip r:embed="rId3"/>
          <a:stretch>
            <a:fillRect/>
          </a:stretch>
        </p:blipFill>
        <p:spPr>
          <a:xfrm>
            <a:off x="1415733" y="1864741"/>
            <a:ext cx="5731510" cy="2288540"/>
          </a:xfrm>
          <a:prstGeom prst="rect">
            <a:avLst/>
          </a:prstGeom>
          <a:ln w="12700">
            <a:solidFill>
              <a:schemeClr val="tx1"/>
            </a:solidFill>
          </a:ln>
        </p:spPr>
      </p:pic>
      <p:pic>
        <p:nvPicPr>
          <p:cNvPr id="7" name="Picture 6" descr="A close up of a news&#10;&#10;Description automatically generated">
            <a:extLst>
              <a:ext uri="{FF2B5EF4-FFF2-40B4-BE49-F238E27FC236}">
                <a16:creationId xmlns:a16="http://schemas.microsoft.com/office/drawing/2014/main" id="{488DE629-02C9-F343-0CA0-5C3A8F3FF863}"/>
              </a:ext>
            </a:extLst>
          </p:cNvPr>
          <p:cNvPicPr>
            <a:picLocks noChangeAspect="1"/>
          </p:cNvPicPr>
          <p:nvPr/>
        </p:nvPicPr>
        <p:blipFill>
          <a:blip r:embed="rId4"/>
          <a:stretch>
            <a:fillRect/>
          </a:stretch>
        </p:blipFill>
        <p:spPr>
          <a:xfrm>
            <a:off x="2032318" y="2347947"/>
            <a:ext cx="5114925" cy="2590800"/>
          </a:xfrm>
          <a:prstGeom prst="rect">
            <a:avLst/>
          </a:prstGeom>
          <a:ln w="12700">
            <a:solidFill>
              <a:schemeClr val="tx1"/>
            </a:solidFill>
          </a:ln>
        </p:spPr>
      </p:pic>
      <p:pic>
        <p:nvPicPr>
          <p:cNvPr id="8" name="Picture 7" descr="A screenshot of a website&#10;&#10;Description automatically generated">
            <a:extLst>
              <a:ext uri="{FF2B5EF4-FFF2-40B4-BE49-F238E27FC236}">
                <a16:creationId xmlns:a16="http://schemas.microsoft.com/office/drawing/2014/main" id="{D008A611-64B7-FF52-BE54-BB6827C8A046}"/>
              </a:ext>
            </a:extLst>
          </p:cNvPr>
          <p:cNvPicPr>
            <a:picLocks noChangeAspect="1"/>
          </p:cNvPicPr>
          <p:nvPr/>
        </p:nvPicPr>
        <p:blipFill>
          <a:blip r:embed="rId5"/>
          <a:stretch>
            <a:fillRect/>
          </a:stretch>
        </p:blipFill>
        <p:spPr>
          <a:xfrm>
            <a:off x="2778202" y="2752658"/>
            <a:ext cx="5731510" cy="2990850"/>
          </a:xfrm>
          <a:prstGeom prst="rect">
            <a:avLst/>
          </a:prstGeom>
          <a:ln w="12700">
            <a:solidFill>
              <a:schemeClr val="tx1"/>
            </a:solidFill>
          </a:ln>
        </p:spPr>
      </p:pic>
      <p:pic>
        <p:nvPicPr>
          <p:cNvPr id="9" name="Picture 8" descr="A black and white text&#10;&#10;Description automatically generated">
            <a:extLst>
              <a:ext uri="{FF2B5EF4-FFF2-40B4-BE49-F238E27FC236}">
                <a16:creationId xmlns:a16="http://schemas.microsoft.com/office/drawing/2014/main" id="{4AD2C458-408E-F946-E2C4-1BAB4C4EF80B}"/>
              </a:ext>
            </a:extLst>
          </p:cNvPr>
          <p:cNvPicPr>
            <a:picLocks noChangeAspect="1"/>
          </p:cNvPicPr>
          <p:nvPr/>
        </p:nvPicPr>
        <p:blipFill>
          <a:blip r:embed="rId6"/>
          <a:stretch>
            <a:fillRect/>
          </a:stretch>
        </p:blipFill>
        <p:spPr>
          <a:xfrm>
            <a:off x="4589780" y="2289341"/>
            <a:ext cx="5731510" cy="2217420"/>
          </a:xfrm>
          <a:prstGeom prst="rect">
            <a:avLst/>
          </a:prstGeom>
          <a:ln w="12700">
            <a:solidFill>
              <a:schemeClr val="tx1"/>
            </a:solidFill>
          </a:ln>
        </p:spPr>
      </p:pic>
      <p:pic>
        <p:nvPicPr>
          <p:cNvPr id="10" name="Picture 9" descr="A black text on a white background&#10;&#10;Description automatically generated">
            <a:extLst>
              <a:ext uri="{FF2B5EF4-FFF2-40B4-BE49-F238E27FC236}">
                <a16:creationId xmlns:a16="http://schemas.microsoft.com/office/drawing/2014/main" id="{DEFC579D-98B7-F259-BB84-2E4D1D2D5F7A}"/>
              </a:ext>
            </a:extLst>
          </p:cNvPr>
          <p:cNvPicPr>
            <a:picLocks noChangeAspect="1"/>
          </p:cNvPicPr>
          <p:nvPr/>
        </p:nvPicPr>
        <p:blipFill>
          <a:blip r:embed="rId7"/>
          <a:stretch>
            <a:fillRect/>
          </a:stretch>
        </p:blipFill>
        <p:spPr>
          <a:xfrm>
            <a:off x="5766511" y="1600768"/>
            <a:ext cx="5731510" cy="2303780"/>
          </a:xfrm>
          <a:prstGeom prst="rect">
            <a:avLst/>
          </a:prstGeom>
          <a:ln w="12700">
            <a:solidFill>
              <a:schemeClr val="tx1"/>
            </a:solidFill>
          </a:ln>
        </p:spPr>
      </p:pic>
      <p:sp>
        <p:nvSpPr>
          <p:cNvPr id="13" name="Title 1">
            <a:extLst>
              <a:ext uri="{FF2B5EF4-FFF2-40B4-BE49-F238E27FC236}">
                <a16:creationId xmlns:a16="http://schemas.microsoft.com/office/drawing/2014/main" id="{625DBB56-4C52-6F78-D438-C23A2B5EE9C2}"/>
              </a:ext>
            </a:extLst>
          </p:cNvPr>
          <p:cNvSpPr>
            <a:spLocks noGrp="1"/>
          </p:cNvSpPr>
          <p:nvPr>
            <p:ph type="title"/>
          </p:nvPr>
        </p:nvSpPr>
        <p:spPr>
          <a:xfrm>
            <a:off x="2840566" y="-110768"/>
            <a:ext cx="6510867" cy="1325563"/>
          </a:xfrm>
        </p:spPr>
        <p:txBody>
          <a:bodyPr>
            <a:normAutofit/>
          </a:bodyPr>
          <a:lstStyle/>
          <a:p>
            <a:r>
              <a:rPr lang="en-GB" sz="4000" b="1">
                <a:solidFill>
                  <a:schemeClr val="accent1">
                    <a:lumMod val="50000"/>
                  </a:schemeClr>
                </a:solidFill>
                <a:latin typeface="+mn-lt"/>
              </a:rPr>
              <a:t>Policing and Mental Health</a:t>
            </a:r>
          </a:p>
        </p:txBody>
      </p:sp>
      <p:cxnSp>
        <p:nvCxnSpPr>
          <p:cNvPr id="14" name="Straight Connector 13">
            <a:extLst>
              <a:ext uri="{FF2B5EF4-FFF2-40B4-BE49-F238E27FC236}">
                <a16:creationId xmlns:a16="http://schemas.microsoft.com/office/drawing/2014/main" id="{4EEDEA2E-CB4D-5DD9-D0C2-31448C00DDD6}"/>
              </a:ext>
            </a:extLst>
          </p:cNvPr>
          <p:cNvCxnSpPr/>
          <p:nvPr/>
        </p:nvCxnSpPr>
        <p:spPr>
          <a:xfrm>
            <a:off x="2219325" y="981075"/>
            <a:ext cx="7383907"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pic>
        <p:nvPicPr>
          <p:cNvPr id="12" name="Picture 11" descr="A blue and black sign with a thistle and text&#10;&#10;Description automatically generated">
            <a:extLst>
              <a:ext uri="{FF2B5EF4-FFF2-40B4-BE49-F238E27FC236}">
                <a16:creationId xmlns:a16="http://schemas.microsoft.com/office/drawing/2014/main" id="{BFC4CD00-C110-7DE9-88B5-7CD2FD9C6E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15" name="Picture 14">
            <a:extLst>
              <a:ext uri="{FF2B5EF4-FFF2-40B4-BE49-F238E27FC236}">
                <a16:creationId xmlns:a16="http://schemas.microsoft.com/office/drawing/2014/main" id="{3339D3B2-C8C5-ECC0-533B-31E021DC158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spTree>
    <p:extLst>
      <p:ext uri="{BB962C8B-B14F-4D97-AF65-F5344CB8AC3E}">
        <p14:creationId xmlns:p14="http://schemas.microsoft.com/office/powerpoint/2010/main" val="284150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4081E-3344-8D91-28DD-A3911DEDA49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B2D36E4-DC9F-DC7B-18B6-C1055F2F3D50}"/>
              </a:ext>
            </a:extLst>
          </p:cNvPr>
          <p:cNvSpPr>
            <a:spLocks noGrp="1" noRot="1" noMove="1" noResize="1" noEditPoints="1" noAdjustHandles="1" noChangeArrowheads="1" noChangeShapeType="1"/>
          </p:cNvSpPr>
          <p:nvPr/>
        </p:nvSpPr>
        <p:spPr>
          <a:xfrm>
            <a:off x="0" y="0"/>
            <a:ext cx="12192000" cy="6858000"/>
          </a:xfrm>
          <a:prstGeom prst="rect">
            <a:avLst/>
          </a:prstGeom>
          <a:gradFill flip="none" rotWithShape="1">
            <a:gsLst>
              <a:gs pos="20000">
                <a:srgbClr val="3F7AB0"/>
              </a:gs>
              <a:gs pos="59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B534D93E-FF5F-EE6D-23B4-443BEB4B1BF3}"/>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pic>
        <p:nvPicPr>
          <p:cNvPr id="13" name="Picture 12">
            <a:extLst>
              <a:ext uri="{FF2B5EF4-FFF2-40B4-BE49-F238E27FC236}">
                <a16:creationId xmlns:a16="http://schemas.microsoft.com/office/drawing/2014/main" id="{B84D61B5-75F0-7450-F34F-872FB79FABD3}"/>
              </a:ext>
            </a:extLst>
          </p:cNvPr>
          <p:cNvPicPr>
            <a:picLocks noChangeAspect="1"/>
          </p:cNvPicPr>
          <p:nvPr/>
        </p:nvPicPr>
        <p:blipFill>
          <a:blip r:embed="rId2"/>
          <a:stretch>
            <a:fillRect/>
          </a:stretch>
        </p:blipFill>
        <p:spPr>
          <a:xfrm>
            <a:off x="838200" y="1495575"/>
            <a:ext cx="3874087" cy="1685297"/>
          </a:xfrm>
          <a:prstGeom prst="rect">
            <a:avLst/>
          </a:prstGeom>
        </p:spPr>
      </p:pic>
      <p:grpSp>
        <p:nvGrpSpPr>
          <p:cNvPr id="10" name="Group 9">
            <a:extLst>
              <a:ext uri="{FF2B5EF4-FFF2-40B4-BE49-F238E27FC236}">
                <a16:creationId xmlns:a16="http://schemas.microsoft.com/office/drawing/2014/main" id="{2EF613B8-3F57-1C12-604D-81D7CAFDE70B}"/>
              </a:ext>
            </a:extLst>
          </p:cNvPr>
          <p:cNvGrpSpPr/>
          <p:nvPr/>
        </p:nvGrpSpPr>
        <p:grpSpPr>
          <a:xfrm>
            <a:off x="3763617" y="2561249"/>
            <a:ext cx="7845287" cy="3090366"/>
            <a:chOff x="3763617" y="2561249"/>
            <a:chExt cx="7845287" cy="3090366"/>
          </a:xfrm>
        </p:grpSpPr>
        <p:sp>
          <p:nvSpPr>
            <p:cNvPr id="14" name="Speech Bubble: Oval 13">
              <a:extLst>
                <a:ext uri="{FF2B5EF4-FFF2-40B4-BE49-F238E27FC236}">
                  <a16:creationId xmlns:a16="http://schemas.microsoft.com/office/drawing/2014/main" id="{DA3596EA-FD3D-C15F-D8D2-31D34ADEF52B}"/>
                </a:ext>
              </a:extLst>
            </p:cNvPr>
            <p:cNvSpPr/>
            <p:nvPr/>
          </p:nvSpPr>
          <p:spPr>
            <a:xfrm>
              <a:off x="3763617" y="2561249"/>
              <a:ext cx="7845287" cy="3090366"/>
            </a:xfrm>
            <a:prstGeom prst="wedgeEllipseCallout">
              <a:avLst>
                <a:gd name="adj1" fmla="val -54639"/>
                <a:gd name="adj2" fmla="val -474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20CBD4F2-8B73-B7C4-D319-C32A1347D7D0}"/>
                </a:ext>
              </a:extLst>
            </p:cNvPr>
            <p:cNvSpPr txBox="1"/>
            <p:nvPr/>
          </p:nvSpPr>
          <p:spPr>
            <a:xfrm>
              <a:off x="4716116" y="2983047"/>
              <a:ext cx="5940287" cy="2246769"/>
            </a:xfrm>
            <a:prstGeom prst="rect">
              <a:avLst/>
            </a:prstGeom>
            <a:noFill/>
          </p:spPr>
          <p:txBody>
            <a:bodyPr wrap="square" rtlCol="0">
              <a:spAutoFit/>
            </a:bodyPr>
            <a:lstStyle/>
            <a:p>
              <a:pPr algn="ctr"/>
              <a:r>
                <a:rPr lang="en-GB" sz="2800" i="1">
                  <a:solidFill>
                    <a:schemeClr val="bg1"/>
                  </a:solidFill>
                </a:rPr>
                <a:t>“Mental health is a cross-cutting issue which is not only a matter for policing, but is one that requires a whole system response to ensure the best possible service for those in need”</a:t>
              </a:r>
            </a:p>
          </p:txBody>
        </p:sp>
      </p:grpSp>
      <p:sp>
        <p:nvSpPr>
          <p:cNvPr id="6" name="Title 1">
            <a:extLst>
              <a:ext uri="{FF2B5EF4-FFF2-40B4-BE49-F238E27FC236}">
                <a16:creationId xmlns:a16="http://schemas.microsoft.com/office/drawing/2014/main" id="{260DA663-79A0-10F1-CEE4-89505FB1A235}"/>
              </a:ext>
            </a:extLst>
          </p:cNvPr>
          <p:cNvSpPr>
            <a:spLocks noGrp="1"/>
          </p:cNvSpPr>
          <p:nvPr>
            <p:ph type="title"/>
          </p:nvPr>
        </p:nvSpPr>
        <p:spPr>
          <a:xfrm>
            <a:off x="2840566" y="-87238"/>
            <a:ext cx="6510867" cy="1325563"/>
          </a:xfrm>
        </p:spPr>
        <p:txBody>
          <a:bodyPr>
            <a:normAutofit/>
          </a:bodyPr>
          <a:lstStyle/>
          <a:p>
            <a:r>
              <a:rPr lang="en-GB" sz="4000" b="1">
                <a:solidFill>
                  <a:schemeClr val="accent1">
                    <a:lumMod val="50000"/>
                  </a:schemeClr>
                </a:solidFill>
                <a:latin typeface="+mn-lt"/>
              </a:rPr>
              <a:t>Policing and Mental Health</a:t>
            </a:r>
          </a:p>
        </p:txBody>
      </p:sp>
      <p:cxnSp>
        <p:nvCxnSpPr>
          <p:cNvPr id="7" name="Straight Connector 6">
            <a:extLst>
              <a:ext uri="{FF2B5EF4-FFF2-40B4-BE49-F238E27FC236}">
                <a16:creationId xmlns:a16="http://schemas.microsoft.com/office/drawing/2014/main" id="{3AF0FB81-6D2B-516F-5A25-0C51540ED727}"/>
              </a:ext>
            </a:extLst>
          </p:cNvPr>
          <p:cNvCxnSpPr/>
          <p:nvPr/>
        </p:nvCxnSpPr>
        <p:spPr>
          <a:xfrm>
            <a:off x="2219325" y="981075"/>
            <a:ext cx="7383907"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descr="A blue and black sign with a thistle and text&#10;&#10;Description automatically generated">
            <a:extLst>
              <a:ext uri="{FF2B5EF4-FFF2-40B4-BE49-F238E27FC236}">
                <a16:creationId xmlns:a16="http://schemas.microsoft.com/office/drawing/2014/main" id="{BC508B6B-C583-9C88-7AF2-C9701662E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9" name="Picture 8">
            <a:extLst>
              <a:ext uri="{FF2B5EF4-FFF2-40B4-BE49-F238E27FC236}">
                <a16:creationId xmlns:a16="http://schemas.microsoft.com/office/drawing/2014/main" id="{78241969-9C3E-4FD0-B333-F095A7F982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grpSp>
        <p:nvGrpSpPr>
          <p:cNvPr id="11" name="Group 10">
            <a:extLst>
              <a:ext uri="{FF2B5EF4-FFF2-40B4-BE49-F238E27FC236}">
                <a16:creationId xmlns:a16="http://schemas.microsoft.com/office/drawing/2014/main" id="{53F2ED4D-CE30-31D8-B9AB-03376ABBF61F}"/>
              </a:ext>
            </a:extLst>
          </p:cNvPr>
          <p:cNvGrpSpPr/>
          <p:nvPr/>
        </p:nvGrpSpPr>
        <p:grpSpPr>
          <a:xfrm>
            <a:off x="13622215" y="8815754"/>
            <a:ext cx="6062378" cy="2535791"/>
            <a:chOff x="838201" y="1338470"/>
            <a:chExt cx="10836966" cy="4838493"/>
          </a:xfrm>
        </p:grpSpPr>
        <p:sp>
          <p:nvSpPr>
            <p:cNvPr id="12" name="Speech Bubble: Oval 11">
              <a:extLst>
                <a:ext uri="{FF2B5EF4-FFF2-40B4-BE49-F238E27FC236}">
                  <a16:creationId xmlns:a16="http://schemas.microsoft.com/office/drawing/2014/main" id="{1AAB145C-3D71-A6FA-26F7-C334F84BB050}"/>
                </a:ext>
              </a:extLst>
            </p:cNvPr>
            <p:cNvSpPr/>
            <p:nvPr/>
          </p:nvSpPr>
          <p:spPr>
            <a:xfrm>
              <a:off x="838201" y="1338470"/>
              <a:ext cx="10836966" cy="4838493"/>
            </a:xfrm>
            <a:prstGeom prst="wedgeEllipseCallout">
              <a:avLst>
                <a:gd name="adj1" fmla="val -54639"/>
                <a:gd name="adj2" fmla="val -474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2C7A497B-A779-8F6E-DCE7-F0EA1BDDD425}"/>
                </a:ext>
              </a:extLst>
            </p:cNvPr>
            <p:cNvSpPr txBox="1"/>
            <p:nvPr/>
          </p:nvSpPr>
          <p:spPr>
            <a:xfrm>
              <a:off x="1616853" y="2249765"/>
              <a:ext cx="9268239" cy="3662541"/>
            </a:xfrm>
            <a:prstGeom prst="rect">
              <a:avLst/>
            </a:prstGeom>
            <a:noFill/>
          </p:spPr>
          <p:txBody>
            <a:bodyPr wrap="square" rtlCol="0">
              <a:spAutoFit/>
            </a:bodyPr>
            <a:lstStyle/>
            <a:p>
              <a:pPr algn="ctr"/>
              <a:r>
                <a:rPr lang="en-GB" sz="2800" i="1">
                  <a:solidFill>
                    <a:schemeClr val="bg1"/>
                  </a:solidFill>
                </a:rPr>
                <a:t>“We must respond to people in crisis to provide public safety and assurance and to meet our legal duty to improve the lives and wellbeing of the people of Scotland. It is an operational and legal obligation.</a:t>
              </a:r>
            </a:p>
            <a:p>
              <a:pPr algn="ctr"/>
              <a:r>
                <a:rPr lang="en-GB" sz="2800" i="1">
                  <a:solidFill>
                    <a:schemeClr val="bg1"/>
                  </a:solidFill>
                </a:rPr>
                <a:t>But policing is not the best agency to provide people living with poor mental health with all of the care and support they need and deserve.”</a:t>
              </a:r>
            </a:p>
            <a:p>
              <a:pPr algn="r"/>
              <a:r>
                <a:rPr lang="en-GB">
                  <a:solidFill>
                    <a:schemeClr val="bg1"/>
                  </a:solidFill>
                </a:rPr>
                <a:t>Chief Constable Jo Farrell		</a:t>
              </a:r>
            </a:p>
            <a:p>
              <a:pPr algn="r"/>
              <a:r>
                <a:rPr lang="en-GB">
                  <a:solidFill>
                    <a:schemeClr val="bg1"/>
                  </a:solidFill>
                </a:rPr>
                <a:t>	</a:t>
              </a:r>
            </a:p>
          </p:txBody>
        </p:sp>
      </p:grpSp>
    </p:spTree>
    <p:extLst>
      <p:ext uri="{BB962C8B-B14F-4D97-AF65-F5344CB8AC3E}">
        <p14:creationId xmlns:p14="http://schemas.microsoft.com/office/powerpoint/2010/main" val="34653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1CFDB2-B9A8-6F09-FF10-86F94D85FD44}"/>
              </a:ext>
            </a:extLst>
          </p:cNvPr>
          <p:cNvSpPr>
            <a:spLocks noGrp="1" noRot="1" noMove="1" noResize="1" noEditPoints="1" noAdjustHandles="1" noChangeArrowheads="1" noChangeShapeType="1"/>
          </p:cNvSpPr>
          <p:nvPr/>
        </p:nvSpPr>
        <p:spPr>
          <a:xfrm>
            <a:off x="0" y="0"/>
            <a:ext cx="12192000" cy="6858000"/>
          </a:xfrm>
          <a:prstGeom prst="rect">
            <a:avLst/>
          </a:prstGeom>
          <a:gradFill flip="none" rotWithShape="1">
            <a:gsLst>
              <a:gs pos="20000">
                <a:srgbClr val="3F7AB0"/>
              </a:gs>
              <a:gs pos="67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E2FD2134-F7DD-1FAC-9AC8-5107ABF9C52A}"/>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grpSp>
        <p:nvGrpSpPr>
          <p:cNvPr id="14" name="Group 13">
            <a:extLst>
              <a:ext uri="{FF2B5EF4-FFF2-40B4-BE49-F238E27FC236}">
                <a16:creationId xmlns:a16="http://schemas.microsoft.com/office/drawing/2014/main" id="{6484A448-19BB-5AAD-61A4-B5CB9CE1E0F8}"/>
              </a:ext>
            </a:extLst>
          </p:cNvPr>
          <p:cNvGrpSpPr/>
          <p:nvPr/>
        </p:nvGrpSpPr>
        <p:grpSpPr>
          <a:xfrm>
            <a:off x="838201" y="1338470"/>
            <a:ext cx="10836966" cy="4838493"/>
            <a:chOff x="838201" y="1338470"/>
            <a:chExt cx="10836966" cy="4838493"/>
          </a:xfrm>
        </p:grpSpPr>
        <p:sp>
          <p:nvSpPr>
            <p:cNvPr id="5" name="Speech Bubble: Oval 4">
              <a:extLst>
                <a:ext uri="{FF2B5EF4-FFF2-40B4-BE49-F238E27FC236}">
                  <a16:creationId xmlns:a16="http://schemas.microsoft.com/office/drawing/2014/main" id="{DA009BCF-B8D6-35D8-536B-9DE0ADEC0826}"/>
                </a:ext>
              </a:extLst>
            </p:cNvPr>
            <p:cNvSpPr/>
            <p:nvPr/>
          </p:nvSpPr>
          <p:spPr>
            <a:xfrm>
              <a:off x="838201" y="1338470"/>
              <a:ext cx="10836966" cy="4838493"/>
            </a:xfrm>
            <a:prstGeom prst="wedgeEllipseCallout">
              <a:avLst>
                <a:gd name="adj1" fmla="val -54639"/>
                <a:gd name="adj2" fmla="val -474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704371FF-F8BB-33B9-C3C0-0AE164358D87}"/>
                </a:ext>
              </a:extLst>
            </p:cNvPr>
            <p:cNvSpPr txBox="1"/>
            <p:nvPr/>
          </p:nvSpPr>
          <p:spPr>
            <a:xfrm>
              <a:off x="1616853" y="2249765"/>
              <a:ext cx="9268239" cy="3662541"/>
            </a:xfrm>
            <a:prstGeom prst="rect">
              <a:avLst/>
            </a:prstGeom>
            <a:noFill/>
          </p:spPr>
          <p:txBody>
            <a:bodyPr wrap="square" rtlCol="0">
              <a:spAutoFit/>
            </a:bodyPr>
            <a:lstStyle/>
            <a:p>
              <a:pPr algn="ctr"/>
              <a:r>
                <a:rPr lang="en-GB" sz="2800" i="1">
                  <a:solidFill>
                    <a:schemeClr val="bg1"/>
                  </a:solidFill>
                </a:rPr>
                <a:t>“We must respond to people in crisis to provide public safety and assurance and to meet our legal duty to improve the lives and wellbeing of the people of Scotland. It is an operational and legal obligation.</a:t>
              </a:r>
            </a:p>
            <a:p>
              <a:pPr algn="ctr"/>
              <a:r>
                <a:rPr lang="en-GB" sz="2800" i="1">
                  <a:solidFill>
                    <a:schemeClr val="bg1"/>
                  </a:solidFill>
                </a:rPr>
                <a:t>But policing is not the best agency to provide people living with poor mental health with all of the care and support they need and deserve.”</a:t>
              </a:r>
            </a:p>
            <a:p>
              <a:pPr algn="r"/>
              <a:r>
                <a:rPr lang="en-GB">
                  <a:solidFill>
                    <a:schemeClr val="bg1"/>
                  </a:solidFill>
                </a:rPr>
                <a:t>Chief Constable Jo Farrell		</a:t>
              </a:r>
            </a:p>
            <a:p>
              <a:pPr algn="r"/>
              <a:r>
                <a:rPr lang="en-GB">
                  <a:solidFill>
                    <a:schemeClr val="bg1"/>
                  </a:solidFill>
                </a:rPr>
                <a:t>	</a:t>
              </a:r>
            </a:p>
          </p:txBody>
        </p:sp>
      </p:grpSp>
      <p:sp>
        <p:nvSpPr>
          <p:cNvPr id="9" name="Title 1">
            <a:extLst>
              <a:ext uri="{FF2B5EF4-FFF2-40B4-BE49-F238E27FC236}">
                <a16:creationId xmlns:a16="http://schemas.microsoft.com/office/drawing/2014/main" id="{85D6A6EB-9087-73B9-6C70-32C2F51A9064}"/>
              </a:ext>
            </a:extLst>
          </p:cNvPr>
          <p:cNvSpPr>
            <a:spLocks noGrp="1"/>
          </p:cNvSpPr>
          <p:nvPr>
            <p:ph type="title"/>
          </p:nvPr>
        </p:nvSpPr>
        <p:spPr>
          <a:xfrm>
            <a:off x="2840566" y="-110768"/>
            <a:ext cx="6510867" cy="1325563"/>
          </a:xfrm>
        </p:spPr>
        <p:txBody>
          <a:bodyPr>
            <a:normAutofit/>
          </a:bodyPr>
          <a:lstStyle/>
          <a:p>
            <a:r>
              <a:rPr lang="en-GB" sz="4000" b="1">
                <a:solidFill>
                  <a:schemeClr val="accent1">
                    <a:lumMod val="50000"/>
                  </a:schemeClr>
                </a:solidFill>
                <a:latin typeface="+mn-lt"/>
              </a:rPr>
              <a:t>Policing and Mental Health</a:t>
            </a:r>
          </a:p>
        </p:txBody>
      </p:sp>
      <p:cxnSp>
        <p:nvCxnSpPr>
          <p:cNvPr id="10" name="Straight Connector 9">
            <a:extLst>
              <a:ext uri="{FF2B5EF4-FFF2-40B4-BE49-F238E27FC236}">
                <a16:creationId xmlns:a16="http://schemas.microsoft.com/office/drawing/2014/main" id="{FB08A1BA-EFF2-ABD1-A99B-7F08113D87F7}"/>
              </a:ext>
            </a:extLst>
          </p:cNvPr>
          <p:cNvCxnSpPr/>
          <p:nvPr/>
        </p:nvCxnSpPr>
        <p:spPr>
          <a:xfrm>
            <a:off x="2219325" y="981075"/>
            <a:ext cx="7383907"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pic>
        <p:nvPicPr>
          <p:cNvPr id="12" name="Picture 11" descr="A blue and black sign with a thistle and text&#10;&#10;Description automatically generated">
            <a:extLst>
              <a:ext uri="{FF2B5EF4-FFF2-40B4-BE49-F238E27FC236}">
                <a16:creationId xmlns:a16="http://schemas.microsoft.com/office/drawing/2014/main" id="{2C3EBCFF-8BBC-584A-313C-BEC8B95506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13" name="Picture 12">
            <a:extLst>
              <a:ext uri="{FF2B5EF4-FFF2-40B4-BE49-F238E27FC236}">
                <a16:creationId xmlns:a16="http://schemas.microsoft.com/office/drawing/2014/main" id="{79CB73AD-5F48-92BD-6735-301023922F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15" name="Picture 14">
            <a:extLst>
              <a:ext uri="{FF2B5EF4-FFF2-40B4-BE49-F238E27FC236}">
                <a16:creationId xmlns:a16="http://schemas.microsoft.com/office/drawing/2014/main" id="{EBEA4912-44B4-7A2A-57EE-CD1FAB56E9AB}"/>
              </a:ext>
            </a:extLst>
          </p:cNvPr>
          <p:cNvPicPr>
            <a:picLocks noChangeAspect="1"/>
          </p:cNvPicPr>
          <p:nvPr/>
        </p:nvPicPr>
        <p:blipFill>
          <a:blip r:embed="rId4"/>
          <a:stretch>
            <a:fillRect/>
          </a:stretch>
        </p:blipFill>
        <p:spPr>
          <a:xfrm>
            <a:off x="-9329146" y="-5120823"/>
            <a:ext cx="3874087" cy="1685297"/>
          </a:xfrm>
          <a:prstGeom prst="rect">
            <a:avLst/>
          </a:prstGeom>
        </p:spPr>
      </p:pic>
      <p:grpSp>
        <p:nvGrpSpPr>
          <p:cNvPr id="16" name="Group 15">
            <a:extLst>
              <a:ext uri="{FF2B5EF4-FFF2-40B4-BE49-F238E27FC236}">
                <a16:creationId xmlns:a16="http://schemas.microsoft.com/office/drawing/2014/main" id="{F90727FC-BE04-0214-7685-559B3164407E}"/>
              </a:ext>
            </a:extLst>
          </p:cNvPr>
          <p:cNvGrpSpPr/>
          <p:nvPr/>
        </p:nvGrpSpPr>
        <p:grpSpPr>
          <a:xfrm>
            <a:off x="-6228434" y="-3642239"/>
            <a:ext cx="7845287" cy="3090366"/>
            <a:chOff x="3763617" y="2561249"/>
            <a:chExt cx="7845287" cy="3090366"/>
          </a:xfrm>
        </p:grpSpPr>
        <p:sp>
          <p:nvSpPr>
            <p:cNvPr id="17" name="Speech Bubble: Oval 16">
              <a:extLst>
                <a:ext uri="{FF2B5EF4-FFF2-40B4-BE49-F238E27FC236}">
                  <a16:creationId xmlns:a16="http://schemas.microsoft.com/office/drawing/2014/main" id="{98647CA4-C099-835C-E997-9B38FF9FEAA4}"/>
                </a:ext>
              </a:extLst>
            </p:cNvPr>
            <p:cNvSpPr/>
            <p:nvPr/>
          </p:nvSpPr>
          <p:spPr>
            <a:xfrm>
              <a:off x="3763617" y="2561249"/>
              <a:ext cx="7845287" cy="3090366"/>
            </a:xfrm>
            <a:prstGeom prst="wedgeEllipseCallout">
              <a:avLst>
                <a:gd name="adj1" fmla="val -54639"/>
                <a:gd name="adj2" fmla="val -4743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61DA6CE3-4F98-12A9-7DF0-D368C7E0A162}"/>
                </a:ext>
              </a:extLst>
            </p:cNvPr>
            <p:cNvSpPr txBox="1"/>
            <p:nvPr/>
          </p:nvSpPr>
          <p:spPr>
            <a:xfrm>
              <a:off x="4716116" y="2983047"/>
              <a:ext cx="5940287" cy="2246769"/>
            </a:xfrm>
            <a:prstGeom prst="rect">
              <a:avLst/>
            </a:prstGeom>
            <a:noFill/>
          </p:spPr>
          <p:txBody>
            <a:bodyPr wrap="square" rtlCol="0">
              <a:spAutoFit/>
            </a:bodyPr>
            <a:lstStyle/>
            <a:p>
              <a:pPr algn="ctr"/>
              <a:r>
                <a:rPr lang="en-GB" sz="2800" i="1">
                  <a:solidFill>
                    <a:schemeClr val="bg1"/>
                  </a:solidFill>
                </a:rPr>
                <a:t>“Mental health is a cross-cutting issue which is not only a matter for policing, but is one that requires a whole system response to ensure the best possible service for those in need”</a:t>
              </a:r>
            </a:p>
          </p:txBody>
        </p:sp>
      </p:grpSp>
    </p:spTree>
    <p:extLst>
      <p:ext uri="{BB962C8B-B14F-4D97-AF65-F5344CB8AC3E}">
        <p14:creationId xmlns:p14="http://schemas.microsoft.com/office/powerpoint/2010/main" val="1822726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5A3CBA-D4D8-76D3-8770-48C697747D1E}"/>
              </a:ext>
            </a:extLst>
          </p:cNvPr>
          <p:cNvSpPr>
            <a:spLocks/>
          </p:cNvSpPr>
          <p:nvPr/>
        </p:nvSpPr>
        <p:spPr>
          <a:xfrm>
            <a:off x="0" y="0"/>
            <a:ext cx="12192000" cy="6858000"/>
          </a:xfrm>
          <a:prstGeom prst="rect">
            <a:avLst/>
          </a:prstGeom>
          <a:gradFill flip="none" rotWithShape="1">
            <a:gsLst>
              <a:gs pos="20000">
                <a:srgbClr val="3F7AB0"/>
              </a:gs>
              <a:gs pos="82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5345FEAC-B6AD-0FB2-F772-48F600CAAD8C}"/>
              </a:ext>
            </a:extLst>
          </p:cNvPr>
          <p:cNvSpPr>
            <a:spLocks noGrp="1"/>
          </p:cNvSpPr>
          <p:nvPr>
            <p:ph idx="1"/>
          </p:nvPr>
        </p:nvSpPr>
        <p:spPr/>
        <p:txBody>
          <a:bodyPr/>
          <a:lstStyle/>
          <a:p>
            <a:r>
              <a:rPr lang="en-GB"/>
              <a:t>More than 100,000 calls a year to PS involving Mental Health</a:t>
            </a:r>
          </a:p>
          <a:p>
            <a:r>
              <a:rPr lang="en-GB"/>
              <a:t>Equates to nearly 300 calls per day</a:t>
            </a:r>
          </a:p>
          <a:p>
            <a:r>
              <a:rPr lang="en-GB"/>
              <a:t>In 87% of these, no crime has been committed</a:t>
            </a:r>
          </a:p>
          <a:p>
            <a:r>
              <a:rPr lang="en-GB"/>
              <a:t>Average time to deal – 5.12 hours per officer</a:t>
            </a:r>
          </a:p>
          <a:p>
            <a:r>
              <a:rPr lang="en-GB"/>
              <a:t>Working in collaboration ensures that needs are best met, and police are freed up to focus on things that only the police can do</a:t>
            </a:r>
          </a:p>
          <a:p>
            <a:endParaRPr lang="en-GB"/>
          </a:p>
        </p:txBody>
      </p:sp>
      <p:sp>
        <p:nvSpPr>
          <p:cNvPr id="4" name="Footer Placeholder 3">
            <a:extLst>
              <a:ext uri="{FF2B5EF4-FFF2-40B4-BE49-F238E27FC236}">
                <a16:creationId xmlns:a16="http://schemas.microsoft.com/office/drawing/2014/main" id="{C71288DD-1378-5E1B-3985-4E27A978BC78}"/>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sp>
        <p:nvSpPr>
          <p:cNvPr id="6" name="Title 1">
            <a:extLst>
              <a:ext uri="{FF2B5EF4-FFF2-40B4-BE49-F238E27FC236}">
                <a16:creationId xmlns:a16="http://schemas.microsoft.com/office/drawing/2014/main" id="{859D8332-480C-251B-5B7F-3A90EB6BF97F}"/>
              </a:ext>
            </a:extLst>
          </p:cNvPr>
          <p:cNvSpPr txBox="1">
            <a:spLocks/>
          </p:cNvSpPr>
          <p:nvPr/>
        </p:nvSpPr>
        <p:spPr>
          <a:xfrm>
            <a:off x="3439583" y="-8313"/>
            <a:ext cx="5312834"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r>
              <a:rPr lang="en-GB" sz="4000" b="1">
                <a:solidFill>
                  <a:schemeClr val="accent1">
                    <a:lumMod val="50000"/>
                  </a:schemeClr>
                </a:solidFill>
                <a:latin typeface="+mn-lt"/>
              </a:rPr>
              <a:t>Mental Health Demand</a:t>
            </a:r>
          </a:p>
        </p:txBody>
      </p:sp>
      <p:cxnSp>
        <p:nvCxnSpPr>
          <p:cNvPr id="7" name="Straight Connector 6">
            <a:extLst>
              <a:ext uri="{FF2B5EF4-FFF2-40B4-BE49-F238E27FC236}">
                <a16:creationId xmlns:a16="http://schemas.microsoft.com/office/drawing/2014/main" id="{3612B433-9301-5388-45FD-3678B3DCB945}"/>
              </a:ext>
            </a:extLst>
          </p:cNvPr>
          <p:cNvCxnSpPr/>
          <p:nvPr/>
        </p:nvCxnSpPr>
        <p:spPr>
          <a:xfrm>
            <a:off x="2219325" y="981075"/>
            <a:ext cx="7383907"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descr="A blue and black sign with a thistle and text&#10;&#10;Description automatically generated">
            <a:extLst>
              <a:ext uri="{FF2B5EF4-FFF2-40B4-BE49-F238E27FC236}">
                <a16:creationId xmlns:a16="http://schemas.microsoft.com/office/drawing/2014/main" id="{0FE52D2E-5E2E-1108-5684-531B9F4B30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9" name="Picture 8">
            <a:extLst>
              <a:ext uri="{FF2B5EF4-FFF2-40B4-BE49-F238E27FC236}">
                <a16:creationId xmlns:a16="http://schemas.microsoft.com/office/drawing/2014/main" id="{B85D4715-918D-8DC6-F38D-D48C5FE14C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spTree>
    <p:extLst>
      <p:ext uri="{BB962C8B-B14F-4D97-AF65-F5344CB8AC3E}">
        <p14:creationId xmlns:p14="http://schemas.microsoft.com/office/powerpoint/2010/main" val="109862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02C097-E92F-FFBE-4A8E-D2C1633E91FE}"/>
              </a:ext>
            </a:extLst>
          </p:cNvPr>
          <p:cNvSpPr>
            <a:spLocks/>
          </p:cNvSpPr>
          <p:nvPr/>
        </p:nvSpPr>
        <p:spPr>
          <a:xfrm>
            <a:off x="0" y="0"/>
            <a:ext cx="12192000" cy="6858000"/>
          </a:xfrm>
          <a:prstGeom prst="rect">
            <a:avLst/>
          </a:prstGeom>
          <a:gradFill flip="none" rotWithShape="1">
            <a:gsLst>
              <a:gs pos="20000">
                <a:srgbClr val="3F7AB0"/>
              </a:gs>
              <a:gs pos="67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3858A5AF-A757-FC3D-8608-1675309A9C26}"/>
              </a:ext>
            </a:extLst>
          </p:cNvPr>
          <p:cNvSpPr>
            <a:spLocks noGrp="1"/>
          </p:cNvSpPr>
          <p:nvPr>
            <p:ph idx="1"/>
          </p:nvPr>
        </p:nvSpPr>
        <p:spPr/>
        <p:txBody>
          <a:bodyPr>
            <a:normAutofit/>
          </a:bodyPr>
          <a:lstStyle/>
          <a:p>
            <a:r>
              <a:rPr lang="en-GB"/>
              <a:t>National division designed to resolve enquiries, prioritise &amp; task incidents and supply frontline officers with operationally critical information</a:t>
            </a:r>
          </a:p>
          <a:p>
            <a:r>
              <a:rPr lang="en-GB"/>
              <a:t>Five locations across the country manage over 3 million emergency and non-emergency calls per year</a:t>
            </a:r>
          </a:p>
          <a:p>
            <a:pPr lvl="1"/>
            <a:r>
              <a:rPr lang="en-GB" sz="2800"/>
              <a:t>Service Centres</a:t>
            </a:r>
          </a:p>
          <a:p>
            <a:pPr lvl="1"/>
            <a:r>
              <a:rPr lang="en-GB" sz="2800"/>
              <a:t>Area Control Rooms</a:t>
            </a:r>
          </a:p>
          <a:p>
            <a:pPr lvl="1"/>
            <a:r>
              <a:rPr lang="en-GB" sz="2800"/>
              <a:t>Resolution Teams</a:t>
            </a:r>
          </a:p>
        </p:txBody>
      </p:sp>
      <p:sp>
        <p:nvSpPr>
          <p:cNvPr id="4" name="Footer Placeholder 3">
            <a:extLst>
              <a:ext uri="{FF2B5EF4-FFF2-40B4-BE49-F238E27FC236}">
                <a16:creationId xmlns:a16="http://schemas.microsoft.com/office/drawing/2014/main" id="{565BEF41-CBCB-2D65-8CA6-E109E0698D4F}"/>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sp>
        <p:nvSpPr>
          <p:cNvPr id="5" name="Title 1">
            <a:extLst>
              <a:ext uri="{FF2B5EF4-FFF2-40B4-BE49-F238E27FC236}">
                <a16:creationId xmlns:a16="http://schemas.microsoft.com/office/drawing/2014/main" id="{70E4396A-5FD3-5E3A-8B78-0CC7B97EE9F4}"/>
              </a:ext>
            </a:extLst>
          </p:cNvPr>
          <p:cNvSpPr txBox="1">
            <a:spLocks/>
          </p:cNvSpPr>
          <p:nvPr/>
        </p:nvSpPr>
        <p:spPr>
          <a:xfrm>
            <a:off x="1623483" y="-78620"/>
            <a:ext cx="8945034"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r>
              <a:rPr lang="en-GB" sz="4000" b="1">
                <a:solidFill>
                  <a:schemeClr val="accent1">
                    <a:lumMod val="50000"/>
                  </a:schemeClr>
                </a:solidFill>
                <a:latin typeface="+mn-lt"/>
              </a:rPr>
              <a:t>Contact, Command and Control Division</a:t>
            </a:r>
          </a:p>
        </p:txBody>
      </p:sp>
      <p:cxnSp>
        <p:nvCxnSpPr>
          <p:cNvPr id="7" name="Straight Connector 6">
            <a:extLst>
              <a:ext uri="{FF2B5EF4-FFF2-40B4-BE49-F238E27FC236}">
                <a16:creationId xmlns:a16="http://schemas.microsoft.com/office/drawing/2014/main" id="{9F3605DF-4DEB-1C69-D469-427B0DEECD78}"/>
              </a:ext>
            </a:extLst>
          </p:cNvPr>
          <p:cNvCxnSpPr>
            <a:cxnSpLocks/>
          </p:cNvCxnSpPr>
          <p:nvPr/>
        </p:nvCxnSpPr>
        <p:spPr>
          <a:xfrm>
            <a:off x="1202267" y="981075"/>
            <a:ext cx="9245600"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pic>
        <p:nvPicPr>
          <p:cNvPr id="8" name="Picture 7" descr="A blue and black sign with a thistle and text&#10;&#10;Description automatically generated">
            <a:extLst>
              <a:ext uri="{FF2B5EF4-FFF2-40B4-BE49-F238E27FC236}">
                <a16:creationId xmlns:a16="http://schemas.microsoft.com/office/drawing/2014/main" id="{C3471E9E-3EF6-0444-9AB7-15952E7082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9" name="Picture 8">
            <a:extLst>
              <a:ext uri="{FF2B5EF4-FFF2-40B4-BE49-F238E27FC236}">
                <a16:creationId xmlns:a16="http://schemas.microsoft.com/office/drawing/2014/main" id="{8364F4EE-D273-1D81-13EA-0458DF84F1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spTree>
    <p:extLst>
      <p:ext uri="{BB962C8B-B14F-4D97-AF65-F5344CB8AC3E}">
        <p14:creationId xmlns:p14="http://schemas.microsoft.com/office/powerpoint/2010/main" val="3308377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3DC78B6-A032-1E7F-1675-0D477FDFBB87}"/>
              </a:ext>
            </a:extLst>
          </p:cNvPr>
          <p:cNvSpPr>
            <a:spLocks/>
          </p:cNvSpPr>
          <p:nvPr/>
        </p:nvSpPr>
        <p:spPr>
          <a:xfrm>
            <a:off x="0" y="0"/>
            <a:ext cx="12192000" cy="6858000"/>
          </a:xfrm>
          <a:prstGeom prst="rect">
            <a:avLst/>
          </a:prstGeom>
          <a:gradFill flip="none" rotWithShape="1">
            <a:gsLst>
              <a:gs pos="20000">
                <a:srgbClr val="3F7AB0"/>
              </a:gs>
              <a:gs pos="67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1F7B9FE-2157-C20D-6C8A-FFA13197AE2C}"/>
              </a:ext>
            </a:extLst>
          </p:cNvPr>
          <p:cNvSpPr>
            <a:spLocks noGrp="1"/>
          </p:cNvSpPr>
          <p:nvPr>
            <p:ph type="title"/>
          </p:nvPr>
        </p:nvSpPr>
        <p:spPr>
          <a:xfrm>
            <a:off x="2056342" y="404021"/>
            <a:ext cx="7916333" cy="887940"/>
          </a:xfrm>
        </p:spPr>
        <p:txBody>
          <a:bodyPr>
            <a:normAutofit fontScale="90000"/>
          </a:bodyPr>
          <a:lstStyle/>
          <a:p>
            <a:r>
              <a:rPr lang="en-GB" sz="4400" b="1">
                <a:solidFill>
                  <a:schemeClr val="accent1">
                    <a:lumMod val="50000"/>
                  </a:schemeClr>
                </a:solidFill>
                <a:latin typeface="+mn-lt"/>
              </a:rPr>
              <a:t>Risk Assessment – What is THRIVE?</a:t>
            </a:r>
            <a:br>
              <a:rPr lang="en-GB" sz="4400" b="1">
                <a:solidFill>
                  <a:schemeClr val="accent1">
                    <a:lumMod val="50000"/>
                  </a:schemeClr>
                </a:solidFill>
                <a:latin typeface="+mn-lt"/>
              </a:rPr>
            </a:br>
            <a:endParaRPr lang="en-GB">
              <a:solidFill>
                <a:schemeClr val="accent1">
                  <a:lumMod val="50000"/>
                </a:schemeClr>
              </a:solidFill>
            </a:endParaRPr>
          </a:p>
        </p:txBody>
      </p:sp>
      <p:sp>
        <p:nvSpPr>
          <p:cNvPr id="4" name="Footer Placeholder 3">
            <a:extLst>
              <a:ext uri="{FF2B5EF4-FFF2-40B4-BE49-F238E27FC236}">
                <a16:creationId xmlns:a16="http://schemas.microsoft.com/office/drawing/2014/main" id="{FB8F1861-EF4C-A585-5FCD-1DA195BE003E}"/>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cxnSp>
        <p:nvCxnSpPr>
          <p:cNvPr id="5" name="Straight Connector 4">
            <a:extLst>
              <a:ext uri="{FF2B5EF4-FFF2-40B4-BE49-F238E27FC236}">
                <a16:creationId xmlns:a16="http://schemas.microsoft.com/office/drawing/2014/main" id="{10B3BB46-253F-675F-6176-B2FC17637312}"/>
              </a:ext>
            </a:extLst>
          </p:cNvPr>
          <p:cNvCxnSpPr>
            <a:cxnSpLocks/>
          </p:cNvCxnSpPr>
          <p:nvPr/>
        </p:nvCxnSpPr>
        <p:spPr>
          <a:xfrm>
            <a:off x="2056342" y="981075"/>
            <a:ext cx="7916333"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pic>
        <p:nvPicPr>
          <p:cNvPr id="6" name="Picture 5" descr="A blue and black sign with a thistle and text&#10;&#10;Description automatically generated">
            <a:extLst>
              <a:ext uri="{FF2B5EF4-FFF2-40B4-BE49-F238E27FC236}">
                <a16:creationId xmlns:a16="http://schemas.microsoft.com/office/drawing/2014/main" id="{1BC3B105-BFAA-E369-269A-651BD33A6F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7" name="Picture 6">
            <a:extLst>
              <a:ext uri="{FF2B5EF4-FFF2-40B4-BE49-F238E27FC236}">
                <a16:creationId xmlns:a16="http://schemas.microsoft.com/office/drawing/2014/main" id="{C55A3334-0969-1D66-517A-CD9FE9008C1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9" name="Parallel G Police Scotland THRIVE Assessment">
            <a:hlinkClick r:id="" action="ppaction://media"/>
            <a:extLst>
              <a:ext uri="{FF2B5EF4-FFF2-40B4-BE49-F238E27FC236}">
                <a16:creationId xmlns:a16="http://schemas.microsoft.com/office/drawing/2014/main" id="{0CF32F26-99CD-7204-076B-D543104F258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468380" y="1455139"/>
            <a:ext cx="7560040" cy="4252522"/>
          </a:xfrm>
          <a:prstGeom prst="rect">
            <a:avLst/>
          </a:prstGeom>
        </p:spPr>
      </p:pic>
    </p:spTree>
    <p:extLst>
      <p:ext uri="{BB962C8B-B14F-4D97-AF65-F5344CB8AC3E}">
        <p14:creationId xmlns:p14="http://schemas.microsoft.com/office/powerpoint/2010/main" val="204917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74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868F76C-371A-15A6-AD9A-9542D7D984AF}"/>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pic>
        <p:nvPicPr>
          <p:cNvPr id="6" name="Picture 5">
            <a:extLst>
              <a:ext uri="{FF2B5EF4-FFF2-40B4-BE49-F238E27FC236}">
                <a16:creationId xmlns:a16="http://schemas.microsoft.com/office/drawing/2014/main" id="{4A52575E-0A01-694B-272F-EC00B8AAFF64}"/>
              </a:ext>
            </a:extLst>
          </p:cNvPr>
          <p:cNvPicPr>
            <a:picLocks noChangeAspect="1"/>
          </p:cNvPicPr>
          <p:nvPr/>
        </p:nvPicPr>
        <p:blipFill>
          <a:blip r:embed="rId2"/>
          <a:stretch>
            <a:fillRect/>
          </a:stretch>
        </p:blipFill>
        <p:spPr>
          <a:xfrm>
            <a:off x="-8389" y="0"/>
            <a:ext cx="12192000" cy="6858000"/>
          </a:xfrm>
          <a:prstGeom prst="rect">
            <a:avLst/>
          </a:prstGeom>
        </p:spPr>
      </p:pic>
    </p:spTree>
    <p:extLst>
      <p:ext uri="{BB962C8B-B14F-4D97-AF65-F5344CB8AC3E}">
        <p14:creationId xmlns:p14="http://schemas.microsoft.com/office/powerpoint/2010/main" val="2011798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B2EF6F-075F-FDD1-9237-B05576D41C38}"/>
              </a:ext>
            </a:extLst>
          </p:cNvPr>
          <p:cNvSpPr>
            <a:spLocks/>
          </p:cNvSpPr>
          <p:nvPr/>
        </p:nvSpPr>
        <p:spPr>
          <a:xfrm>
            <a:off x="0" y="0"/>
            <a:ext cx="12192000" cy="6858000"/>
          </a:xfrm>
          <a:prstGeom prst="rect">
            <a:avLst/>
          </a:prstGeom>
          <a:gradFill flip="none" rotWithShape="1">
            <a:gsLst>
              <a:gs pos="20000">
                <a:srgbClr val="3F7AB0"/>
              </a:gs>
              <a:gs pos="67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2EF7CB80-B48A-092F-3C21-2B33E95A04D8}"/>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graphicFrame>
        <p:nvGraphicFramePr>
          <p:cNvPr id="7" name="Chart 6">
            <a:extLst>
              <a:ext uri="{FF2B5EF4-FFF2-40B4-BE49-F238E27FC236}">
                <a16:creationId xmlns:a16="http://schemas.microsoft.com/office/drawing/2014/main" id="{7E198AF4-F41C-236C-FEC2-0E0A77E0CC29}"/>
              </a:ext>
            </a:extLst>
          </p:cNvPr>
          <p:cNvGraphicFramePr>
            <a:graphicFrameLocks/>
          </p:cNvGraphicFramePr>
          <p:nvPr>
            <p:extLst>
              <p:ext uri="{D42A27DB-BD31-4B8C-83A1-F6EECF244321}">
                <p14:modId xmlns:p14="http://schemas.microsoft.com/office/powerpoint/2010/main" val="1989651128"/>
              </p:ext>
            </p:extLst>
          </p:nvPr>
        </p:nvGraphicFramePr>
        <p:xfrm>
          <a:off x="2056342" y="1611575"/>
          <a:ext cx="7874000" cy="4662489"/>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a:extLst>
              <a:ext uri="{FF2B5EF4-FFF2-40B4-BE49-F238E27FC236}">
                <a16:creationId xmlns:a16="http://schemas.microsoft.com/office/drawing/2014/main" id="{2AB6A6ED-D68A-95D2-9AA4-FE4B94E4D5C2}"/>
              </a:ext>
            </a:extLst>
          </p:cNvPr>
          <p:cNvSpPr>
            <a:spLocks noGrp="1"/>
          </p:cNvSpPr>
          <p:nvPr>
            <p:ph type="title"/>
          </p:nvPr>
        </p:nvSpPr>
        <p:spPr>
          <a:xfrm>
            <a:off x="2056342" y="641347"/>
            <a:ext cx="8442325" cy="887940"/>
          </a:xfrm>
        </p:spPr>
        <p:txBody>
          <a:bodyPr>
            <a:normAutofit fontScale="90000"/>
          </a:bodyPr>
          <a:lstStyle/>
          <a:p>
            <a:pPr algn="ctr"/>
            <a:r>
              <a:rPr lang="en-GB" sz="4400" b="1">
                <a:solidFill>
                  <a:schemeClr val="accent1">
                    <a:lumMod val="50000"/>
                  </a:schemeClr>
                </a:solidFill>
                <a:latin typeface="+mn-lt"/>
              </a:rPr>
              <a:t>Police Scotland NHS 24 Mental Health Hub Referral </a:t>
            </a:r>
            <a:r>
              <a:rPr lang="en-GB" b="1">
                <a:solidFill>
                  <a:schemeClr val="accent1">
                    <a:lumMod val="50000"/>
                  </a:schemeClr>
                </a:solidFill>
                <a:latin typeface="+mn-lt"/>
              </a:rPr>
              <a:t>Rate</a:t>
            </a:r>
            <a:br>
              <a:rPr lang="en-GB" sz="4400" b="1">
                <a:solidFill>
                  <a:schemeClr val="accent1">
                    <a:lumMod val="50000"/>
                  </a:schemeClr>
                </a:solidFill>
                <a:latin typeface="+mn-lt"/>
              </a:rPr>
            </a:br>
            <a:endParaRPr lang="en-GB">
              <a:solidFill>
                <a:schemeClr val="accent1">
                  <a:lumMod val="50000"/>
                </a:schemeClr>
              </a:solidFill>
            </a:endParaRPr>
          </a:p>
        </p:txBody>
      </p:sp>
      <p:cxnSp>
        <p:nvCxnSpPr>
          <p:cNvPr id="11" name="Straight Connector 10">
            <a:extLst>
              <a:ext uri="{FF2B5EF4-FFF2-40B4-BE49-F238E27FC236}">
                <a16:creationId xmlns:a16="http://schemas.microsoft.com/office/drawing/2014/main" id="{0C2FA817-CBB9-2C86-8F7A-399EEBC1E7E4}"/>
              </a:ext>
            </a:extLst>
          </p:cNvPr>
          <p:cNvCxnSpPr>
            <a:cxnSpLocks/>
          </p:cNvCxnSpPr>
          <p:nvPr/>
        </p:nvCxnSpPr>
        <p:spPr>
          <a:xfrm>
            <a:off x="2056342" y="1389590"/>
            <a:ext cx="7916333"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pic>
        <p:nvPicPr>
          <p:cNvPr id="3" name="Picture 2" descr="A blue and black sign with a thistle and text&#10;&#10;Description automatically generated">
            <a:extLst>
              <a:ext uri="{FF2B5EF4-FFF2-40B4-BE49-F238E27FC236}">
                <a16:creationId xmlns:a16="http://schemas.microsoft.com/office/drawing/2014/main" id="{F399B76C-CDD7-DF61-E685-3E0DD5F5CA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5" name="Picture 4">
            <a:extLst>
              <a:ext uri="{FF2B5EF4-FFF2-40B4-BE49-F238E27FC236}">
                <a16:creationId xmlns:a16="http://schemas.microsoft.com/office/drawing/2014/main" id="{ED81A320-7F7E-F3DD-E4D3-06B932CB1F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spTree>
    <p:extLst>
      <p:ext uri="{BB962C8B-B14F-4D97-AF65-F5344CB8AC3E}">
        <p14:creationId xmlns:p14="http://schemas.microsoft.com/office/powerpoint/2010/main" val="674674483"/>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E421F2-2D4E-A998-3CEB-EF398A4A71F7}"/>
              </a:ext>
            </a:extLst>
          </p:cNvPr>
          <p:cNvSpPr>
            <a:spLocks/>
          </p:cNvSpPr>
          <p:nvPr/>
        </p:nvSpPr>
        <p:spPr>
          <a:xfrm>
            <a:off x="0" y="0"/>
            <a:ext cx="12192000" cy="6858000"/>
          </a:xfrm>
          <a:prstGeom prst="rect">
            <a:avLst/>
          </a:prstGeom>
          <a:gradFill flip="none" rotWithShape="1">
            <a:gsLst>
              <a:gs pos="20000">
                <a:srgbClr val="3F7AB0">
                  <a:alpha val="40000"/>
                </a:srgbClr>
              </a:gs>
              <a:gs pos="67000">
                <a:schemeClr val="accent1">
                  <a:shade val="30000"/>
                  <a:satMod val="115000"/>
                  <a:alpha val="0"/>
                </a:schemeClr>
              </a:gs>
              <a:gs pos="0">
                <a:schemeClr val="accent1">
                  <a:shade val="67500"/>
                  <a:satMod val="115000"/>
                </a:schemeClr>
              </a:gs>
              <a:gs pos="0">
                <a:schemeClr val="bg1"/>
              </a:gs>
              <a:gs pos="100000">
                <a:schemeClr val="accent1">
                  <a:shade val="100000"/>
                  <a:satMod val="115000"/>
                </a:schemeClr>
              </a:gs>
            </a:gsLst>
            <a:path path="circle">
              <a:fillToRect l="100000" t="100000"/>
            </a:path>
            <a:tileRect r="-100000" b="-100000"/>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85432923-FA82-14B7-0ED8-6C4A138DB00A}"/>
              </a:ext>
            </a:extLst>
          </p:cNvPr>
          <p:cNvSpPr>
            <a:spLocks noGrp="1"/>
          </p:cNvSpPr>
          <p:nvPr>
            <p:ph type="ftr" sz="quarter" idx="11"/>
          </p:nvPr>
        </p:nvSpPr>
        <p:spPr/>
        <p:txBody>
          <a:bodyPr/>
          <a:lstStyle/>
          <a:p>
            <a:r>
              <a:rPr lang="en-GB" b="1">
                <a:solidFill>
                  <a:srgbClr val="FF0000"/>
                </a:solidFill>
                <a:latin typeface="Times New Roman" panose="02020603050405020304" pitchFamily="18" charset="0"/>
              </a:rPr>
              <a:t>
OFFICIAL: POLICE AND PARTNERS</a:t>
            </a:r>
          </a:p>
        </p:txBody>
      </p:sp>
      <p:sp>
        <p:nvSpPr>
          <p:cNvPr id="6" name="Title 1">
            <a:extLst>
              <a:ext uri="{FF2B5EF4-FFF2-40B4-BE49-F238E27FC236}">
                <a16:creationId xmlns:a16="http://schemas.microsoft.com/office/drawing/2014/main" id="{CA6F2F40-11EB-BA1F-FA60-C3C2E6FC23D1}"/>
              </a:ext>
            </a:extLst>
          </p:cNvPr>
          <p:cNvSpPr>
            <a:spLocks noGrp="1"/>
          </p:cNvSpPr>
          <p:nvPr>
            <p:ph type="title"/>
          </p:nvPr>
        </p:nvSpPr>
        <p:spPr>
          <a:xfrm>
            <a:off x="1625599" y="433104"/>
            <a:ext cx="8940800" cy="887940"/>
          </a:xfrm>
        </p:spPr>
        <p:txBody>
          <a:bodyPr>
            <a:normAutofit fontScale="90000"/>
          </a:bodyPr>
          <a:lstStyle/>
          <a:p>
            <a:pPr algn="ctr"/>
            <a:r>
              <a:rPr lang="en-GB" sz="4400" b="1">
                <a:solidFill>
                  <a:schemeClr val="accent1">
                    <a:lumMod val="50000"/>
                  </a:schemeClr>
                </a:solidFill>
                <a:latin typeface="+mn-lt"/>
              </a:rPr>
              <a:t>Police Scotland Example Patient Journey</a:t>
            </a:r>
            <a:br>
              <a:rPr lang="en-GB" sz="4400" b="1">
                <a:solidFill>
                  <a:schemeClr val="accent1">
                    <a:lumMod val="50000"/>
                  </a:schemeClr>
                </a:solidFill>
                <a:latin typeface="+mn-lt"/>
              </a:rPr>
            </a:br>
            <a:endParaRPr lang="en-GB">
              <a:solidFill>
                <a:schemeClr val="accent1">
                  <a:lumMod val="50000"/>
                </a:schemeClr>
              </a:solidFill>
            </a:endParaRPr>
          </a:p>
        </p:txBody>
      </p:sp>
      <p:cxnSp>
        <p:nvCxnSpPr>
          <p:cNvPr id="8" name="Straight Connector 7">
            <a:extLst>
              <a:ext uri="{FF2B5EF4-FFF2-40B4-BE49-F238E27FC236}">
                <a16:creationId xmlns:a16="http://schemas.microsoft.com/office/drawing/2014/main" id="{90EBE03F-BE63-B1D4-E83D-7E4EF3655AD0}"/>
              </a:ext>
            </a:extLst>
          </p:cNvPr>
          <p:cNvCxnSpPr>
            <a:cxnSpLocks/>
          </p:cNvCxnSpPr>
          <p:nvPr/>
        </p:nvCxnSpPr>
        <p:spPr>
          <a:xfrm>
            <a:off x="2137833" y="1203323"/>
            <a:ext cx="7916333" cy="0"/>
          </a:xfrm>
          <a:prstGeom prst="line">
            <a:avLst/>
          </a:prstGeom>
          <a:ln w="38100">
            <a:solidFill>
              <a:schemeClr val="accent1">
                <a:lumMod val="50000"/>
              </a:schemeClr>
            </a:solidFill>
          </a:ln>
        </p:spPr>
        <p:style>
          <a:lnRef idx="2">
            <a:schemeClr val="accent1"/>
          </a:lnRef>
          <a:fillRef idx="0">
            <a:schemeClr val="accent1"/>
          </a:fillRef>
          <a:effectRef idx="1">
            <a:schemeClr val="accent1"/>
          </a:effectRef>
          <a:fontRef idx="minor">
            <a:schemeClr val="tx1"/>
          </a:fontRef>
        </p:style>
      </p:cxnSp>
      <p:grpSp>
        <p:nvGrpSpPr>
          <p:cNvPr id="20" name="Group 19">
            <a:extLst>
              <a:ext uri="{FF2B5EF4-FFF2-40B4-BE49-F238E27FC236}">
                <a16:creationId xmlns:a16="http://schemas.microsoft.com/office/drawing/2014/main" id="{2777448F-5C5E-12A8-2E6E-04246537628C}"/>
              </a:ext>
            </a:extLst>
          </p:cNvPr>
          <p:cNvGrpSpPr/>
          <p:nvPr/>
        </p:nvGrpSpPr>
        <p:grpSpPr>
          <a:xfrm>
            <a:off x="320851" y="2329918"/>
            <a:ext cx="1811702" cy="2660652"/>
            <a:chOff x="854073" y="2657474"/>
            <a:chExt cx="1811702" cy="2660652"/>
          </a:xfrm>
        </p:grpSpPr>
        <p:pic>
          <p:nvPicPr>
            <p:cNvPr id="10" name="Graphic 9" descr="Telephone with solid fill">
              <a:extLst>
                <a:ext uri="{FF2B5EF4-FFF2-40B4-BE49-F238E27FC236}">
                  <a16:creationId xmlns:a16="http://schemas.microsoft.com/office/drawing/2014/main" id="{95205E76-DFB7-D6EA-08DF-FFD112B89B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4073" y="2657474"/>
              <a:ext cx="1543052" cy="1543052"/>
            </a:xfrm>
            <a:prstGeom prst="rect">
              <a:avLst/>
            </a:prstGeom>
          </p:spPr>
        </p:pic>
        <p:pic>
          <p:nvPicPr>
            <p:cNvPr id="12" name="Graphic 11" descr="Flip calendar outline">
              <a:extLst>
                <a:ext uri="{FF2B5EF4-FFF2-40B4-BE49-F238E27FC236}">
                  <a16:creationId xmlns:a16="http://schemas.microsoft.com/office/drawing/2014/main" id="{8AA28F69-5368-E861-BEAD-513B1DA0AE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52004">
              <a:off x="1011235" y="4089400"/>
              <a:ext cx="1228726" cy="1228726"/>
            </a:xfrm>
            <a:prstGeom prst="rect">
              <a:avLst/>
            </a:prstGeom>
          </p:spPr>
        </p:pic>
        <p:sp>
          <p:nvSpPr>
            <p:cNvPr id="13" name="TextBox 12">
              <a:extLst>
                <a:ext uri="{FF2B5EF4-FFF2-40B4-BE49-F238E27FC236}">
                  <a16:creationId xmlns:a16="http://schemas.microsoft.com/office/drawing/2014/main" id="{049D218F-4041-A278-563D-29C89402D9C3}"/>
                </a:ext>
              </a:extLst>
            </p:cNvPr>
            <p:cNvSpPr txBox="1"/>
            <p:nvPr/>
          </p:nvSpPr>
          <p:spPr>
            <a:xfrm rot="211703">
              <a:off x="1272015" y="4602749"/>
              <a:ext cx="1393760" cy="461665"/>
            </a:xfrm>
            <a:prstGeom prst="rect">
              <a:avLst/>
            </a:prstGeom>
            <a:noFill/>
          </p:spPr>
          <p:txBody>
            <a:bodyPr wrap="square" rtlCol="0">
              <a:spAutoFit/>
            </a:bodyPr>
            <a:lstStyle/>
            <a:p>
              <a:r>
                <a:rPr lang="en-GB" sz="1200" b="1"/>
                <a:t>Jan 30</a:t>
              </a:r>
              <a:br>
                <a:rPr lang="en-GB" sz="1200" b="1"/>
              </a:br>
              <a:r>
                <a:rPr lang="en-GB" sz="1200" b="1"/>
                <a:t>2024</a:t>
              </a:r>
            </a:p>
          </p:txBody>
        </p:sp>
      </p:grpSp>
      <p:cxnSp>
        <p:nvCxnSpPr>
          <p:cNvPr id="15" name="Straight Arrow Connector 14">
            <a:extLst>
              <a:ext uri="{FF2B5EF4-FFF2-40B4-BE49-F238E27FC236}">
                <a16:creationId xmlns:a16="http://schemas.microsoft.com/office/drawing/2014/main" id="{8C996701-619D-5572-4867-9503C25E06BF}"/>
              </a:ext>
            </a:extLst>
          </p:cNvPr>
          <p:cNvCxnSpPr>
            <a:cxnSpLocks/>
          </p:cNvCxnSpPr>
          <p:nvPr/>
        </p:nvCxnSpPr>
        <p:spPr>
          <a:xfrm>
            <a:off x="1988977" y="3591975"/>
            <a:ext cx="1333500" cy="0"/>
          </a:xfrm>
          <a:prstGeom prst="straightConnector1">
            <a:avLst/>
          </a:prstGeom>
          <a:ln w="762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6732EB94-0AE7-3997-E1E8-A11546A7B018}"/>
              </a:ext>
            </a:extLst>
          </p:cNvPr>
          <p:cNvCxnSpPr>
            <a:cxnSpLocks/>
          </p:cNvCxnSpPr>
          <p:nvPr/>
        </p:nvCxnSpPr>
        <p:spPr>
          <a:xfrm>
            <a:off x="5439463" y="3591975"/>
            <a:ext cx="1217928" cy="0"/>
          </a:xfrm>
          <a:prstGeom prst="straightConnector1">
            <a:avLst/>
          </a:prstGeom>
          <a:ln w="762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descr="A blue and pink logo&#10;&#10;Description automatically generated">
            <a:extLst>
              <a:ext uri="{FF2B5EF4-FFF2-40B4-BE49-F238E27FC236}">
                <a16:creationId xmlns:a16="http://schemas.microsoft.com/office/drawing/2014/main" id="{0BDF217B-2964-85DE-B1C5-51D252473630}"/>
              </a:ext>
            </a:extLst>
          </p:cNvPr>
          <p:cNvPicPr>
            <a:picLocks noChangeAspect="1"/>
          </p:cNvPicPr>
          <p:nvPr/>
        </p:nvPicPr>
        <p:blipFill rotWithShape="1">
          <a:blip r:embed="rId7">
            <a:extLst>
              <a:ext uri="{28A0092B-C50C-407E-A947-70E740481C1C}">
                <a14:useLocalDpi xmlns:a14="http://schemas.microsoft.com/office/drawing/2010/main" val="0"/>
              </a:ext>
            </a:extLst>
          </a:blip>
          <a:srcRect b="25098"/>
          <a:stretch/>
        </p:blipFill>
        <p:spPr>
          <a:xfrm>
            <a:off x="10165380" y="2985030"/>
            <a:ext cx="1620770" cy="887940"/>
          </a:xfrm>
          <a:prstGeom prst="rect">
            <a:avLst/>
          </a:prstGeom>
        </p:spPr>
      </p:pic>
      <p:pic>
        <p:nvPicPr>
          <p:cNvPr id="21" name="Picture 20" descr="Blue text on a black background&#10;&#10;Description automatically generated">
            <a:extLst>
              <a:ext uri="{FF2B5EF4-FFF2-40B4-BE49-F238E27FC236}">
                <a16:creationId xmlns:a16="http://schemas.microsoft.com/office/drawing/2014/main" id="{617737B1-C9DB-E9DD-C391-0BDF3D4EC5B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17461" y="2765652"/>
            <a:ext cx="1610555" cy="1610555"/>
          </a:xfrm>
          <a:prstGeom prst="rect">
            <a:avLst/>
          </a:prstGeom>
        </p:spPr>
      </p:pic>
      <p:cxnSp>
        <p:nvCxnSpPr>
          <p:cNvPr id="24" name="Straight Arrow Connector 23">
            <a:extLst>
              <a:ext uri="{FF2B5EF4-FFF2-40B4-BE49-F238E27FC236}">
                <a16:creationId xmlns:a16="http://schemas.microsoft.com/office/drawing/2014/main" id="{8F5C21C4-940C-F0D0-0A4B-C9EDEAE29BE6}"/>
              </a:ext>
            </a:extLst>
          </p:cNvPr>
          <p:cNvCxnSpPr>
            <a:cxnSpLocks/>
          </p:cNvCxnSpPr>
          <p:nvPr/>
        </p:nvCxnSpPr>
        <p:spPr>
          <a:xfrm>
            <a:off x="8687382" y="3601394"/>
            <a:ext cx="1217928" cy="0"/>
          </a:xfrm>
          <a:prstGeom prst="straightConnector1">
            <a:avLst/>
          </a:prstGeom>
          <a:ln w="762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descr="A blue and black sign with a thistle and text&#10;&#10;Description automatically generated">
            <a:extLst>
              <a:ext uri="{FF2B5EF4-FFF2-40B4-BE49-F238E27FC236}">
                <a16:creationId xmlns:a16="http://schemas.microsoft.com/office/drawing/2014/main" id="{A16137FD-11F4-231E-6575-52B84BBFB3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600" y="5052556"/>
            <a:ext cx="978333" cy="1668921"/>
          </a:xfrm>
          <a:prstGeom prst="rect">
            <a:avLst/>
          </a:prstGeom>
        </p:spPr>
      </p:pic>
      <p:pic>
        <p:nvPicPr>
          <p:cNvPr id="14" name="Picture 13" descr="A blue and black sign with a thistle and text&#10;&#10;Description automatically generated">
            <a:extLst>
              <a:ext uri="{FF2B5EF4-FFF2-40B4-BE49-F238E27FC236}">
                <a16:creationId xmlns:a16="http://schemas.microsoft.com/office/drawing/2014/main" id="{B862CFC0-4AAD-D0CD-F5B8-72EAAFFACD05}"/>
              </a:ext>
            </a:extLst>
          </p:cNvPr>
          <p:cNvPicPr>
            <a:picLocks noChangeAspect="1"/>
          </p:cNvPicPr>
          <p:nvPr/>
        </p:nvPicPr>
        <p:blipFill rotWithShape="1">
          <a:blip r:embed="rId9">
            <a:extLst>
              <a:ext uri="{28A0092B-C50C-407E-A947-70E740481C1C}">
                <a14:useLocalDpi xmlns:a14="http://schemas.microsoft.com/office/drawing/2010/main" val="0"/>
              </a:ext>
            </a:extLst>
          </a:blip>
          <a:srcRect b="25238"/>
          <a:stretch/>
        </p:blipFill>
        <p:spPr>
          <a:xfrm>
            <a:off x="3481843" y="2445039"/>
            <a:ext cx="1543051" cy="1967922"/>
          </a:xfrm>
          <a:prstGeom prst="rect">
            <a:avLst/>
          </a:prstGeom>
        </p:spPr>
      </p:pic>
    </p:spTree>
    <p:extLst>
      <p:ext uri="{BB962C8B-B14F-4D97-AF65-F5344CB8AC3E}">
        <p14:creationId xmlns:p14="http://schemas.microsoft.com/office/powerpoint/2010/main" val="745689683"/>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49F9A-09AE-260D-B984-8FD00FC29451}"/>
              </a:ext>
            </a:extLst>
          </p:cNvPr>
          <p:cNvSpPr>
            <a:spLocks noGrp="1"/>
          </p:cNvSpPr>
          <p:nvPr>
            <p:ph type="title"/>
          </p:nvPr>
        </p:nvSpPr>
        <p:spPr>
          <a:xfrm>
            <a:off x="6561463" y="1066111"/>
            <a:ext cx="4401712" cy="2052522"/>
          </a:xfrm>
        </p:spPr>
        <p:txBody>
          <a:bodyPr anchor="b">
            <a:normAutofit/>
          </a:bodyPr>
          <a:lstStyle/>
          <a:p>
            <a:r>
              <a:rPr lang="en-GB" sz="4300" b="1">
                <a:solidFill>
                  <a:srgbClr val="00B050"/>
                </a:solidFill>
                <a:latin typeface="Calibri"/>
                <a:ea typeface="Calibri"/>
                <a:cs typeface="Calibri"/>
              </a:rPr>
              <a:t>Scottish Ambulance Service</a:t>
            </a:r>
            <a:endParaRPr lang="en-US" sz="4300">
              <a:solidFill>
                <a:srgbClr val="00B050"/>
              </a:solidFill>
              <a:latin typeface="Calibri"/>
              <a:ea typeface="Calibri"/>
              <a:cs typeface="Calibri"/>
            </a:endParaRPr>
          </a:p>
        </p:txBody>
      </p:sp>
      <p:pic>
        <p:nvPicPr>
          <p:cNvPr id="4" name="Picture 3" descr="A person wearing glasses and smiling&#10;&#10;Description automatically generated">
            <a:extLst>
              <a:ext uri="{FF2B5EF4-FFF2-40B4-BE49-F238E27FC236}">
                <a16:creationId xmlns:a16="http://schemas.microsoft.com/office/drawing/2014/main" id="{AE57A49C-3470-D4FE-6329-82A87441F649}"/>
              </a:ext>
            </a:extLst>
          </p:cNvPr>
          <p:cNvPicPr>
            <a:picLocks noChangeAspect="1"/>
          </p:cNvPicPr>
          <p:nvPr/>
        </p:nvPicPr>
        <p:blipFill rotWithShape="1">
          <a:blip r:embed="rId2"/>
          <a:srcRect r="-3" b="-3"/>
          <a:stretch/>
        </p:blipFill>
        <p:spPr>
          <a:xfrm>
            <a:off x="880804" y="722612"/>
            <a:ext cx="4942481" cy="4942481"/>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pic>
        <p:nvPicPr>
          <p:cNvPr id="5" name="Picture 4" descr="A logo of a police service&#10;&#10;Description automatically generated">
            <a:extLst>
              <a:ext uri="{FF2B5EF4-FFF2-40B4-BE49-F238E27FC236}">
                <a16:creationId xmlns:a16="http://schemas.microsoft.com/office/drawing/2014/main" id="{143E1A94-0243-B47E-CC32-3E6188A925D1}"/>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9" name="TextBox 8">
            <a:extLst>
              <a:ext uri="{FF2B5EF4-FFF2-40B4-BE49-F238E27FC236}">
                <a16:creationId xmlns:a16="http://schemas.microsoft.com/office/drawing/2014/main" id="{03665337-320C-8FEB-BFEE-CFAE8AE738E9}"/>
              </a:ext>
            </a:extLst>
          </p:cNvPr>
          <p:cNvSpPr txBox="1"/>
          <p:nvPr/>
        </p:nvSpPr>
        <p:spPr>
          <a:xfrm>
            <a:off x="6561463" y="3508362"/>
            <a:ext cx="494248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ea typeface="Calibri"/>
                <a:cs typeface="Calibri"/>
              </a:rPr>
              <a:t>Iona Crawford</a:t>
            </a:r>
          </a:p>
          <a:p>
            <a:br>
              <a:rPr lang="en-US" sz="2400">
                <a:ea typeface="Calibri"/>
                <a:cs typeface="Calibri"/>
              </a:rPr>
            </a:br>
            <a:r>
              <a:rPr lang="en-US" sz="2400">
                <a:ea typeface="Calibri"/>
                <a:cs typeface="Calibri"/>
              </a:rPr>
              <a:t>Interim Mental Health &amp; Dementia Care Lead</a:t>
            </a:r>
          </a:p>
        </p:txBody>
      </p:sp>
    </p:spTree>
    <p:extLst>
      <p:ext uri="{BB962C8B-B14F-4D97-AF65-F5344CB8AC3E}">
        <p14:creationId xmlns:p14="http://schemas.microsoft.com/office/powerpoint/2010/main" val="6938509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2676525" y="169869"/>
            <a:ext cx="6629400" cy="1325563"/>
          </a:xfrm>
          <a:ln>
            <a:noFill/>
          </a:ln>
        </p:spPr>
        <p:txBody>
          <a:bodyPr/>
          <a:lstStyle/>
          <a:p>
            <a:r>
              <a:rPr lang="en-GB" b="1">
                <a:solidFill>
                  <a:srgbClr val="00B050"/>
                </a:solidFill>
                <a:latin typeface="+mn-lt"/>
              </a:rPr>
              <a:t>Scottish Ambulance Service</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676525" y="1362075"/>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pic>
        <p:nvPicPr>
          <p:cNvPr id="29" name="Picture 28">
            <a:extLst>
              <a:ext uri="{FF2B5EF4-FFF2-40B4-BE49-F238E27FC236}">
                <a16:creationId xmlns:a16="http://schemas.microsoft.com/office/drawing/2014/main" id="{E7230E0C-58F0-9752-6D45-9340A202221A}"/>
              </a:ext>
            </a:extLst>
          </p:cNvPr>
          <p:cNvPicPr>
            <a:picLocks noChangeAspect="1"/>
          </p:cNvPicPr>
          <p:nvPr/>
        </p:nvPicPr>
        <p:blipFill>
          <a:blip r:embed="rId4"/>
          <a:stretch>
            <a:fillRect/>
          </a:stretch>
        </p:blipFill>
        <p:spPr>
          <a:xfrm>
            <a:off x="12946585" y="3372494"/>
            <a:ext cx="822400" cy="834223"/>
          </a:xfrm>
          <a:prstGeom prst="rect">
            <a:avLst/>
          </a:prstGeom>
        </p:spPr>
      </p:pic>
      <p:pic>
        <p:nvPicPr>
          <p:cNvPr id="7" name="Picture 6" descr="A person holding papers and a couple of people&#10;&#10;Description automatically generated">
            <a:extLst>
              <a:ext uri="{FF2B5EF4-FFF2-40B4-BE49-F238E27FC236}">
                <a16:creationId xmlns:a16="http://schemas.microsoft.com/office/drawing/2014/main" id="{5B439E37-5387-E6A7-0E4A-E99664F186B5}"/>
              </a:ext>
            </a:extLst>
          </p:cNvPr>
          <p:cNvPicPr>
            <a:picLocks noChangeAspect="1"/>
          </p:cNvPicPr>
          <p:nvPr/>
        </p:nvPicPr>
        <p:blipFill>
          <a:blip r:embed="rId5"/>
          <a:stretch>
            <a:fillRect/>
          </a:stretch>
        </p:blipFill>
        <p:spPr>
          <a:xfrm>
            <a:off x="1885940" y="2155065"/>
            <a:ext cx="2856973" cy="4114800"/>
          </a:xfrm>
          <a:prstGeom prst="rect">
            <a:avLst/>
          </a:prstGeom>
        </p:spPr>
      </p:pic>
      <p:sp>
        <p:nvSpPr>
          <p:cNvPr id="13" name="TextBox 12">
            <a:extLst>
              <a:ext uri="{FF2B5EF4-FFF2-40B4-BE49-F238E27FC236}">
                <a16:creationId xmlns:a16="http://schemas.microsoft.com/office/drawing/2014/main" id="{DC18A71B-1376-9C84-84D1-23905BDFB96A}"/>
              </a:ext>
            </a:extLst>
          </p:cNvPr>
          <p:cNvSpPr txBox="1"/>
          <p:nvPr/>
        </p:nvSpPr>
        <p:spPr>
          <a:xfrm>
            <a:off x="4983656" y="2150867"/>
            <a:ext cx="2003858"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4400" b="1">
                <a:ea typeface="Calibri"/>
                <a:cs typeface="Calibri"/>
              </a:rPr>
              <a:t>May 2022</a:t>
            </a:r>
            <a:endParaRPr lang="en-US"/>
          </a:p>
        </p:txBody>
      </p:sp>
      <p:pic>
        <p:nvPicPr>
          <p:cNvPr id="14" name="Picture 13" descr="A diagram of a procedure&#10;&#10;Description automatically generated">
            <a:extLst>
              <a:ext uri="{FF2B5EF4-FFF2-40B4-BE49-F238E27FC236}">
                <a16:creationId xmlns:a16="http://schemas.microsoft.com/office/drawing/2014/main" id="{A32803FD-BDE5-6768-C56B-7F909F6C39DC}"/>
              </a:ext>
            </a:extLst>
          </p:cNvPr>
          <p:cNvPicPr>
            <a:picLocks noChangeAspect="1"/>
          </p:cNvPicPr>
          <p:nvPr/>
        </p:nvPicPr>
        <p:blipFill>
          <a:blip r:embed="rId6"/>
          <a:stretch>
            <a:fillRect/>
          </a:stretch>
        </p:blipFill>
        <p:spPr>
          <a:xfrm>
            <a:off x="-6888855" y="2216352"/>
            <a:ext cx="5267827" cy="3132055"/>
          </a:xfrm>
          <a:prstGeom prst="rect">
            <a:avLst/>
          </a:prstGeom>
        </p:spPr>
      </p:pic>
      <p:sp>
        <p:nvSpPr>
          <p:cNvPr id="15" name="Oval 14">
            <a:extLst>
              <a:ext uri="{FF2B5EF4-FFF2-40B4-BE49-F238E27FC236}">
                <a16:creationId xmlns:a16="http://schemas.microsoft.com/office/drawing/2014/main" id="{BABA08BE-F1B6-E08A-D2D6-54E190ACA1DB}"/>
              </a:ext>
            </a:extLst>
          </p:cNvPr>
          <p:cNvSpPr/>
          <p:nvPr/>
        </p:nvSpPr>
        <p:spPr>
          <a:xfrm>
            <a:off x="7334809" y="2384650"/>
            <a:ext cx="3128210" cy="1791367"/>
          </a:xfrm>
          <a:prstGeom prst="ellipse">
            <a:avLst/>
          </a:prstGeom>
          <a:solidFill>
            <a:srgbClr val="00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ea typeface="Calibri"/>
                <a:cs typeface="Calibri"/>
              </a:rPr>
              <a:t>Objective One</a:t>
            </a:r>
            <a:br>
              <a:rPr lang="en-GB">
                <a:ea typeface="Calibri"/>
                <a:cs typeface="Calibri"/>
              </a:rPr>
            </a:br>
            <a:r>
              <a:rPr lang="en-GB">
                <a:ea typeface="Calibri"/>
                <a:cs typeface="Calibri"/>
              </a:rPr>
              <a:t>Identification</a:t>
            </a:r>
            <a:endParaRPr lang="en-GB"/>
          </a:p>
        </p:txBody>
      </p:sp>
      <p:sp>
        <p:nvSpPr>
          <p:cNvPr id="17" name="Oval 16">
            <a:extLst>
              <a:ext uri="{FF2B5EF4-FFF2-40B4-BE49-F238E27FC236}">
                <a16:creationId xmlns:a16="http://schemas.microsoft.com/office/drawing/2014/main" id="{6C0C54D0-95BC-6F57-5690-F354C4B75AB9}"/>
              </a:ext>
            </a:extLst>
          </p:cNvPr>
          <p:cNvSpPr/>
          <p:nvPr/>
        </p:nvSpPr>
        <p:spPr>
          <a:xfrm>
            <a:off x="6024703" y="3748228"/>
            <a:ext cx="3128210" cy="1791367"/>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ea typeface="Calibri"/>
                <a:cs typeface="Calibri"/>
              </a:rPr>
              <a:t>Objective Two</a:t>
            </a:r>
            <a:br>
              <a:rPr lang="en-GB">
                <a:ea typeface="Calibri"/>
                <a:cs typeface="Calibri"/>
              </a:rPr>
            </a:br>
            <a:r>
              <a:rPr lang="en-GB">
                <a:ea typeface="Calibri"/>
                <a:cs typeface="Calibri"/>
              </a:rPr>
              <a:t>Assessment and Care</a:t>
            </a:r>
            <a:endParaRPr lang="en-GB"/>
          </a:p>
        </p:txBody>
      </p:sp>
      <p:sp>
        <p:nvSpPr>
          <p:cNvPr id="18" name="Oval 17">
            <a:extLst>
              <a:ext uri="{FF2B5EF4-FFF2-40B4-BE49-F238E27FC236}">
                <a16:creationId xmlns:a16="http://schemas.microsoft.com/office/drawing/2014/main" id="{245E165A-E7F4-3953-51B6-6DEDAA061295}"/>
              </a:ext>
            </a:extLst>
          </p:cNvPr>
          <p:cNvSpPr/>
          <p:nvPr/>
        </p:nvSpPr>
        <p:spPr>
          <a:xfrm>
            <a:off x="8725123" y="3748227"/>
            <a:ext cx="3128210" cy="1791367"/>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ea typeface="Calibri"/>
                <a:cs typeface="Calibri"/>
              </a:rPr>
              <a:t>Objective Three</a:t>
            </a:r>
            <a:br>
              <a:rPr lang="en-GB">
                <a:ea typeface="Calibri"/>
                <a:cs typeface="Calibri"/>
              </a:rPr>
            </a:br>
            <a:r>
              <a:rPr lang="en-GB">
                <a:ea typeface="Calibri"/>
                <a:cs typeface="Calibri"/>
              </a:rPr>
              <a:t>Onward Care and Treatment</a:t>
            </a:r>
            <a:endParaRPr lang="en-GB"/>
          </a:p>
        </p:txBody>
      </p:sp>
    </p:spTree>
    <p:extLst>
      <p:ext uri="{BB962C8B-B14F-4D97-AF65-F5344CB8AC3E}">
        <p14:creationId xmlns:p14="http://schemas.microsoft.com/office/powerpoint/2010/main" val="1556148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3DB12D-7B82-66F4-D876-612E03DEF91E}"/>
              </a:ext>
            </a:extLst>
          </p:cNvPr>
          <p:cNvPicPr/>
          <p:nvPr/>
        </p:nvPicPr>
        <p:blipFill rotWithShape="1">
          <a:blip r:embed="rId2"/>
          <a:srcRect t="32329" b="49307"/>
          <a:stretch/>
        </p:blipFill>
        <p:spPr>
          <a:xfrm>
            <a:off x="0" y="3907857"/>
            <a:ext cx="12192000" cy="1259453"/>
          </a:xfrm>
          <a:prstGeom prst="rect">
            <a:avLst/>
          </a:prstGeom>
        </p:spPr>
      </p:pic>
      <p:sp>
        <p:nvSpPr>
          <p:cNvPr id="9" name="Rectangle 8">
            <a:extLst>
              <a:ext uri="{FF2B5EF4-FFF2-40B4-BE49-F238E27FC236}">
                <a16:creationId xmlns:a16="http://schemas.microsoft.com/office/drawing/2014/main" id="{9E088973-7677-F249-E3FE-98D67B2C84CF}"/>
              </a:ext>
            </a:extLst>
          </p:cNvPr>
          <p:cNvSpPr/>
          <p:nvPr/>
        </p:nvSpPr>
        <p:spPr>
          <a:xfrm>
            <a:off x="0" y="3851605"/>
            <a:ext cx="12192000" cy="125945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00"/>
          </a:p>
          <a:p>
            <a:pPr algn="ctr"/>
            <a:endParaRPr lang="en-GB" sz="9600"/>
          </a:p>
          <a:p>
            <a:pPr algn="ctr"/>
            <a:endParaRPr lang="en-GB" sz="9600"/>
          </a:p>
          <a:p>
            <a:pPr algn="ctr"/>
            <a:endParaRPr lang="en-GB" sz="9600"/>
          </a:p>
          <a:p>
            <a:pPr algn="ctr"/>
            <a:br>
              <a:rPr lang="en-GB" sz="9600">
                <a:solidFill>
                  <a:schemeClr val="tx1"/>
                </a:solidFill>
              </a:rPr>
            </a:br>
            <a:endParaRPr lang="en-GB" sz="9600">
              <a:solidFill>
                <a:schemeClr val="tx1"/>
              </a:solidFill>
            </a:endParaRPr>
          </a:p>
        </p:txBody>
      </p:sp>
      <p:pic>
        <p:nvPicPr>
          <p:cNvPr id="8" name="Picture 7">
            <a:extLst>
              <a:ext uri="{FF2B5EF4-FFF2-40B4-BE49-F238E27FC236}">
                <a16:creationId xmlns:a16="http://schemas.microsoft.com/office/drawing/2014/main" id="{20DD87C0-3011-9724-B295-15F995CB040C}"/>
              </a:ext>
            </a:extLst>
          </p:cNvPr>
          <p:cNvPicPr>
            <a:picLocks noChangeAspect="1"/>
          </p:cNvPicPr>
          <p:nvPr/>
        </p:nvPicPr>
        <p:blipFill>
          <a:blip r:embed="rId4"/>
          <a:stretch>
            <a:fillRect/>
          </a:stretch>
        </p:blipFill>
        <p:spPr>
          <a:xfrm>
            <a:off x="80010" y="5317986"/>
            <a:ext cx="1243965" cy="1309436"/>
          </a:xfrm>
          <a:prstGeom prst="rect">
            <a:avLst/>
          </a:prstGeom>
        </p:spPr>
      </p:pic>
      <p:sp>
        <p:nvSpPr>
          <p:cNvPr id="4" name="TextBox 3">
            <a:extLst>
              <a:ext uri="{FF2B5EF4-FFF2-40B4-BE49-F238E27FC236}">
                <a16:creationId xmlns:a16="http://schemas.microsoft.com/office/drawing/2014/main" id="{7CAEA8FA-7813-3087-44FD-7D9A92FED35E}"/>
              </a:ext>
            </a:extLst>
          </p:cNvPr>
          <p:cNvSpPr txBox="1"/>
          <p:nvPr/>
        </p:nvSpPr>
        <p:spPr>
          <a:xfrm>
            <a:off x="4414587" y="3866717"/>
            <a:ext cx="762000" cy="7848302"/>
          </a:xfrm>
          <a:prstGeom prst="rect">
            <a:avLst/>
          </a:prstGeom>
          <a:noFill/>
        </p:spPr>
        <p:txBody>
          <a:bodyPr wrap="square">
            <a:spAutoFit/>
          </a:bodyPr>
          <a:lstStyle/>
          <a:p>
            <a:pPr algn="ctr"/>
            <a:r>
              <a:rPr lang="en-GB" sz="7200" b="1">
                <a:solidFill>
                  <a:schemeClr val="tx1"/>
                </a:solidFill>
              </a:rPr>
              <a:t>01</a:t>
            </a:r>
            <a:br>
              <a:rPr lang="en-GB" sz="7200" b="1">
                <a:solidFill>
                  <a:schemeClr val="tx1"/>
                </a:solidFill>
              </a:rPr>
            </a:br>
            <a:r>
              <a:rPr lang="en-GB" sz="7200" b="1">
                <a:solidFill>
                  <a:schemeClr val="tx1"/>
                </a:solidFill>
              </a:rPr>
              <a:t>2</a:t>
            </a:r>
            <a:br>
              <a:rPr lang="en-GB" sz="7200" b="1">
                <a:solidFill>
                  <a:schemeClr val="tx1"/>
                </a:solidFill>
              </a:rPr>
            </a:br>
            <a:r>
              <a:rPr lang="en-GB" sz="7200" b="1">
                <a:solidFill>
                  <a:schemeClr val="tx1"/>
                </a:solidFill>
              </a:rPr>
              <a:t>3</a:t>
            </a:r>
            <a:br>
              <a:rPr lang="en-GB" sz="7200" b="1">
                <a:solidFill>
                  <a:schemeClr val="tx1"/>
                </a:solidFill>
              </a:rPr>
            </a:br>
            <a:r>
              <a:rPr lang="en-GB" sz="7200" b="1">
                <a:solidFill>
                  <a:schemeClr val="tx1"/>
                </a:solidFill>
              </a:rPr>
              <a:t>4</a:t>
            </a:r>
            <a:br>
              <a:rPr lang="en-GB" sz="7200" b="1">
                <a:solidFill>
                  <a:schemeClr val="tx1"/>
                </a:solidFill>
              </a:rPr>
            </a:br>
            <a:r>
              <a:rPr lang="en-GB" sz="7200" b="1">
                <a:solidFill>
                  <a:schemeClr val="tx1"/>
                </a:solidFill>
              </a:rPr>
              <a:t>5</a:t>
            </a:r>
            <a:br>
              <a:rPr lang="en-GB" sz="7200" b="1">
                <a:solidFill>
                  <a:schemeClr val="tx1"/>
                </a:solidFill>
              </a:rPr>
            </a:br>
            <a:r>
              <a:rPr lang="en-GB" sz="7200" b="1">
                <a:solidFill>
                  <a:schemeClr val="tx1"/>
                </a:solidFill>
              </a:rPr>
              <a:t>6</a:t>
            </a:r>
          </a:p>
        </p:txBody>
      </p:sp>
      <p:sp>
        <p:nvSpPr>
          <p:cNvPr id="6" name="TextBox 5">
            <a:extLst>
              <a:ext uri="{FF2B5EF4-FFF2-40B4-BE49-F238E27FC236}">
                <a16:creationId xmlns:a16="http://schemas.microsoft.com/office/drawing/2014/main" id="{C6439368-F9C3-8B34-438D-D3A3CB5CFCB3}"/>
              </a:ext>
            </a:extLst>
          </p:cNvPr>
          <p:cNvSpPr txBox="1"/>
          <p:nvPr/>
        </p:nvSpPr>
        <p:spPr>
          <a:xfrm>
            <a:off x="5048250" y="3866717"/>
            <a:ext cx="762000" cy="7848302"/>
          </a:xfrm>
          <a:prstGeom prst="rect">
            <a:avLst/>
          </a:prstGeom>
          <a:noFill/>
        </p:spPr>
        <p:txBody>
          <a:bodyPr wrap="square">
            <a:spAutoFit/>
          </a:bodyPr>
          <a:lstStyle/>
          <a:p>
            <a:pPr algn="ctr"/>
            <a:r>
              <a:rPr lang="en-GB" sz="7200" b="1">
                <a:solidFill>
                  <a:schemeClr val="tx1"/>
                </a:solidFill>
              </a:rPr>
              <a:t>01</a:t>
            </a:r>
            <a:br>
              <a:rPr lang="en-GB" sz="7200" b="1">
                <a:solidFill>
                  <a:schemeClr val="tx1"/>
                </a:solidFill>
              </a:rPr>
            </a:br>
            <a:r>
              <a:rPr lang="en-GB" sz="7200" b="1">
                <a:solidFill>
                  <a:schemeClr val="tx1"/>
                </a:solidFill>
              </a:rPr>
              <a:t>2</a:t>
            </a:r>
            <a:br>
              <a:rPr lang="en-GB" sz="7200" b="1">
                <a:solidFill>
                  <a:schemeClr val="tx1"/>
                </a:solidFill>
              </a:rPr>
            </a:br>
            <a:r>
              <a:rPr lang="en-GB" sz="7200" b="1">
                <a:solidFill>
                  <a:schemeClr val="tx1"/>
                </a:solidFill>
              </a:rPr>
              <a:t>3</a:t>
            </a:r>
            <a:br>
              <a:rPr lang="en-GB" sz="7200" b="1">
                <a:solidFill>
                  <a:schemeClr val="tx1"/>
                </a:solidFill>
              </a:rPr>
            </a:br>
            <a:r>
              <a:rPr lang="en-GB" sz="7200" b="1">
                <a:solidFill>
                  <a:schemeClr val="tx1"/>
                </a:solidFill>
              </a:rPr>
              <a:t>4</a:t>
            </a:r>
            <a:br>
              <a:rPr lang="en-GB" sz="7200" b="1">
                <a:solidFill>
                  <a:schemeClr val="tx1"/>
                </a:solidFill>
              </a:rPr>
            </a:br>
            <a:r>
              <a:rPr lang="en-GB" sz="7200" b="1">
                <a:solidFill>
                  <a:schemeClr val="tx1"/>
                </a:solidFill>
              </a:rPr>
              <a:t>5</a:t>
            </a:r>
            <a:br>
              <a:rPr lang="en-GB" sz="7200" b="1">
                <a:solidFill>
                  <a:schemeClr val="tx1"/>
                </a:solidFill>
              </a:rPr>
            </a:br>
            <a:r>
              <a:rPr lang="en-GB" sz="7200" b="1">
                <a:solidFill>
                  <a:schemeClr val="tx1"/>
                </a:solidFill>
              </a:rPr>
              <a:t>6</a:t>
            </a:r>
          </a:p>
        </p:txBody>
      </p:sp>
      <p:sp>
        <p:nvSpPr>
          <p:cNvPr id="7" name="TextBox 6">
            <a:extLst>
              <a:ext uri="{FF2B5EF4-FFF2-40B4-BE49-F238E27FC236}">
                <a16:creationId xmlns:a16="http://schemas.microsoft.com/office/drawing/2014/main" id="{C75FDA19-6C76-E95B-FCCD-FCF6CA2D59A3}"/>
              </a:ext>
            </a:extLst>
          </p:cNvPr>
          <p:cNvSpPr txBox="1"/>
          <p:nvPr/>
        </p:nvSpPr>
        <p:spPr>
          <a:xfrm>
            <a:off x="5715000" y="3866717"/>
            <a:ext cx="762000" cy="7848302"/>
          </a:xfrm>
          <a:prstGeom prst="rect">
            <a:avLst/>
          </a:prstGeom>
          <a:noFill/>
        </p:spPr>
        <p:txBody>
          <a:bodyPr wrap="square">
            <a:spAutoFit/>
          </a:bodyPr>
          <a:lstStyle/>
          <a:p>
            <a:pPr algn="ctr"/>
            <a:r>
              <a:rPr lang="en-GB" sz="7200" b="1">
                <a:solidFill>
                  <a:schemeClr val="tx1"/>
                </a:solidFill>
              </a:rPr>
              <a:t>01234</a:t>
            </a:r>
            <a:br>
              <a:rPr lang="en-GB" sz="7200" b="1">
                <a:solidFill>
                  <a:schemeClr val="tx1"/>
                </a:solidFill>
              </a:rPr>
            </a:br>
            <a:r>
              <a:rPr lang="en-GB" sz="7200" b="1">
                <a:solidFill>
                  <a:schemeClr val="tx1"/>
                </a:solidFill>
              </a:rPr>
              <a:t>5</a:t>
            </a:r>
            <a:br>
              <a:rPr lang="en-GB" sz="7200" b="1">
                <a:solidFill>
                  <a:schemeClr val="tx1"/>
                </a:solidFill>
              </a:rPr>
            </a:br>
            <a:r>
              <a:rPr lang="en-GB" sz="7200" b="1">
                <a:solidFill>
                  <a:schemeClr val="tx1"/>
                </a:solidFill>
              </a:rPr>
              <a:t>6</a:t>
            </a:r>
          </a:p>
        </p:txBody>
      </p:sp>
      <p:sp>
        <p:nvSpPr>
          <p:cNvPr id="11" name="TextBox 10">
            <a:extLst>
              <a:ext uri="{FF2B5EF4-FFF2-40B4-BE49-F238E27FC236}">
                <a16:creationId xmlns:a16="http://schemas.microsoft.com/office/drawing/2014/main" id="{393ED92B-843D-C33F-8A51-0D7C31214D39}"/>
              </a:ext>
            </a:extLst>
          </p:cNvPr>
          <p:cNvSpPr txBox="1"/>
          <p:nvPr/>
        </p:nvSpPr>
        <p:spPr>
          <a:xfrm>
            <a:off x="6477000" y="3866717"/>
            <a:ext cx="762000" cy="7848302"/>
          </a:xfrm>
          <a:prstGeom prst="rect">
            <a:avLst/>
          </a:prstGeom>
          <a:noFill/>
        </p:spPr>
        <p:txBody>
          <a:bodyPr wrap="square">
            <a:spAutoFit/>
          </a:bodyPr>
          <a:lstStyle/>
          <a:p>
            <a:pPr algn="ctr"/>
            <a:r>
              <a:rPr lang="en-GB" sz="7200" b="1">
                <a:solidFill>
                  <a:schemeClr val="tx1"/>
                </a:solidFill>
              </a:rPr>
              <a:t>01</a:t>
            </a:r>
            <a:br>
              <a:rPr lang="en-GB" sz="7200" b="1">
                <a:solidFill>
                  <a:schemeClr val="tx1"/>
                </a:solidFill>
              </a:rPr>
            </a:br>
            <a:r>
              <a:rPr lang="en-GB" sz="7200" b="1">
                <a:solidFill>
                  <a:schemeClr val="tx1"/>
                </a:solidFill>
              </a:rPr>
              <a:t>2</a:t>
            </a:r>
            <a:br>
              <a:rPr lang="en-GB" sz="7200" b="1">
                <a:solidFill>
                  <a:schemeClr val="tx1"/>
                </a:solidFill>
              </a:rPr>
            </a:br>
            <a:r>
              <a:rPr lang="en-GB" sz="7200" b="1">
                <a:solidFill>
                  <a:schemeClr val="tx1"/>
                </a:solidFill>
              </a:rPr>
              <a:t>3</a:t>
            </a:r>
            <a:br>
              <a:rPr lang="en-GB" sz="7200" b="1">
                <a:solidFill>
                  <a:schemeClr val="tx1"/>
                </a:solidFill>
              </a:rPr>
            </a:br>
            <a:r>
              <a:rPr lang="en-GB" sz="7200" b="1">
                <a:solidFill>
                  <a:schemeClr val="tx1"/>
                </a:solidFill>
              </a:rPr>
              <a:t>4</a:t>
            </a:r>
            <a:br>
              <a:rPr lang="en-GB" sz="7200" b="1">
                <a:solidFill>
                  <a:schemeClr val="tx1"/>
                </a:solidFill>
              </a:rPr>
            </a:br>
            <a:r>
              <a:rPr lang="en-GB" sz="7200" b="1">
                <a:solidFill>
                  <a:schemeClr val="tx1"/>
                </a:solidFill>
              </a:rPr>
              <a:t>5</a:t>
            </a:r>
            <a:br>
              <a:rPr lang="en-GB" sz="7200" b="1">
                <a:solidFill>
                  <a:schemeClr val="tx1"/>
                </a:solidFill>
              </a:rPr>
            </a:br>
            <a:r>
              <a:rPr lang="en-GB" sz="7200" b="1">
                <a:solidFill>
                  <a:schemeClr val="tx1"/>
                </a:solidFill>
              </a:rPr>
              <a:t>6</a:t>
            </a:r>
          </a:p>
        </p:txBody>
      </p:sp>
      <p:sp>
        <p:nvSpPr>
          <p:cNvPr id="10" name="Rectangle 9">
            <a:extLst>
              <a:ext uri="{FF2B5EF4-FFF2-40B4-BE49-F238E27FC236}">
                <a16:creationId xmlns:a16="http://schemas.microsoft.com/office/drawing/2014/main" id="{F9CFF137-6C33-3A30-B233-3D03D2742C4E}"/>
              </a:ext>
            </a:extLst>
          </p:cNvPr>
          <p:cNvSpPr/>
          <p:nvPr/>
        </p:nvSpPr>
        <p:spPr>
          <a:xfrm>
            <a:off x="0" y="5054806"/>
            <a:ext cx="12215562" cy="1803194"/>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8B21746D-B23A-45FA-6C70-5CBBD39D1709}"/>
              </a:ext>
            </a:extLst>
          </p:cNvPr>
          <p:cNvSpPr/>
          <p:nvPr/>
        </p:nvSpPr>
        <p:spPr>
          <a:xfrm>
            <a:off x="0" y="1711260"/>
            <a:ext cx="12192000" cy="2155457"/>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A logo of a police service&#10;&#10;Description automatically generated">
            <a:extLst>
              <a:ext uri="{FF2B5EF4-FFF2-40B4-BE49-F238E27FC236}">
                <a16:creationId xmlns:a16="http://schemas.microsoft.com/office/drawing/2014/main" id="{F5C9427E-A448-8DC3-9A1E-4081199E45C7}"/>
              </a:ext>
            </a:extLst>
          </p:cNvPr>
          <p:cNvPicPr>
            <a:picLocks noChangeAspect="1"/>
          </p:cNvPicPr>
          <p:nvPr/>
        </p:nvPicPr>
        <p:blipFill>
          <a:blip r:embed="rId4"/>
          <a:stretch>
            <a:fillRect/>
          </a:stretch>
        </p:blipFill>
        <p:spPr>
          <a:xfrm>
            <a:off x="142626" y="5388952"/>
            <a:ext cx="1264917" cy="1225058"/>
          </a:xfrm>
          <a:prstGeom prst="rect">
            <a:avLst/>
          </a:prstGeom>
        </p:spPr>
      </p:pic>
      <p:sp>
        <p:nvSpPr>
          <p:cNvPr id="29" name="TextBox 28">
            <a:extLst>
              <a:ext uri="{FF2B5EF4-FFF2-40B4-BE49-F238E27FC236}">
                <a16:creationId xmlns:a16="http://schemas.microsoft.com/office/drawing/2014/main" id="{32EC957E-029D-11A4-BF06-3115154F6919}"/>
              </a:ext>
            </a:extLst>
          </p:cNvPr>
          <p:cNvSpPr txBox="1"/>
          <p:nvPr/>
        </p:nvSpPr>
        <p:spPr>
          <a:xfrm>
            <a:off x="1747400" y="2037923"/>
            <a:ext cx="7935200" cy="2862322"/>
          </a:xfrm>
          <a:prstGeom prst="rect">
            <a:avLst/>
          </a:prstGeom>
          <a:noFill/>
        </p:spPr>
        <p:txBody>
          <a:bodyPr wrap="square" rtlCol="0">
            <a:spAutoFit/>
          </a:bodyPr>
          <a:lstStyle/>
          <a:p>
            <a:r>
              <a:rPr lang="en-GB" sz="3600" b="1"/>
              <a:t>The Scottish </a:t>
            </a:r>
          </a:p>
          <a:p>
            <a:r>
              <a:rPr lang="en-GB" sz="3600" b="1"/>
              <a:t>Ambulance </a:t>
            </a:r>
          </a:p>
          <a:p>
            <a:r>
              <a:rPr lang="en-GB" sz="3600" b="1"/>
              <a:t>Service </a:t>
            </a:r>
            <a:br>
              <a:rPr lang="en-GB" sz="3600" b="1"/>
            </a:br>
            <a:r>
              <a:rPr lang="en-GB" sz="3600" b="1"/>
              <a:t>attends an </a:t>
            </a:r>
            <a:br>
              <a:rPr lang="en-GB" sz="3600" b="1"/>
            </a:br>
            <a:r>
              <a:rPr lang="en-GB" sz="3600" b="1"/>
              <a:t>average of</a:t>
            </a:r>
          </a:p>
        </p:txBody>
      </p:sp>
      <p:sp>
        <p:nvSpPr>
          <p:cNvPr id="30" name="TextBox 29">
            <a:extLst>
              <a:ext uri="{FF2B5EF4-FFF2-40B4-BE49-F238E27FC236}">
                <a16:creationId xmlns:a16="http://schemas.microsoft.com/office/drawing/2014/main" id="{DEC005D4-90F6-D696-56DB-A4F12BD5EE88}"/>
              </a:ext>
            </a:extLst>
          </p:cNvPr>
          <p:cNvSpPr txBox="1"/>
          <p:nvPr/>
        </p:nvSpPr>
        <p:spPr>
          <a:xfrm>
            <a:off x="7604215" y="4233895"/>
            <a:ext cx="3403419" cy="1754326"/>
          </a:xfrm>
          <a:prstGeom prst="rect">
            <a:avLst/>
          </a:prstGeom>
          <a:noFill/>
        </p:spPr>
        <p:txBody>
          <a:bodyPr wrap="square" rtlCol="0">
            <a:spAutoFit/>
          </a:bodyPr>
          <a:lstStyle/>
          <a:p>
            <a:r>
              <a:rPr lang="en-GB" sz="3600" b="1"/>
              <a:t>mental health </a:t>
            </a:r>
            <a:br>
              <a:rPr lang="en-GB" sz="3600" b="1"/>
            </a:br>
            <a:r>
              <a:rPr lang="en-GB" sz="3600" b="1"/>
              <a:t>related incidents </a:t>
            </a:r>
            <a:br>
              <a:rPr lang="en-GB" sz="3600" b="1"/>
            </a:br>
            <a:r>
              <a:rPr lang="en-GB" sz="3600" b="1"/>
              <a:t>each month.</a:t>
            </a:r>
          </a:p>
        </p:txBody>
      </p:sp>
      <p:sp>
        <p:nvSpPr>
          <p:cNvPr id="13" name="Rectangle 12">
            <a:extLst>
              <a:ext uri="{FF2B5EF4-FFF2-40B4-BE49-F238E27FC236}">
                <a16:creationId xmlns:a16="http://schemas.microsoft.com/office/drawing/2014/main" id="{B559B8A5-99A3-68FA-A99D-8B4C0E5A4BE4}"/>
              </a:ext>
            </a:extLst>
          </p:cNvPr>
          <p:cNvSpPr/>
          <p:nvPr/>
        </p:nvSpPr>
        <p:spPr>
          <a:xfrm>
            <a:off x="0" y="-11761"/>
            <a:ext cx="12192000" cy="171126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23116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E088973-7677-F249-E3FE-98D67B2C84CF}"/>
              </a:ext>
            </a:extLst>
          </p:cNvPr>
          <p:cNvSpPr/>
          <p:nvPr/>
        </p:nvSpPr>
        <p:spPr>
          <a:xfrm>
            <a:off x="-23562" y="3840222"/>
            <a:ext cx="12192000" cy="125945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600"/>
          </a:p>
          <a:p>
            <a:pPr algn="ctr"/>
            <a:endParaRPr lang="en-GB" sz="9600"/>
          </a:p>
          <a:p>
            <a:pPr algn="ctr"/>
            <a:endParaRPr lang="en-GB" sz="9600"/>
          </a:p>
          <a:p>
            <a:pPr algn="ctr"/>
            <a:endParaRPr lang="en-GB" sz="9600"/>
          </a:p>
          <a:p>
            <a:pPr algn="ctr"/>
            <a:br>
              <a:rPr lang="en-GB" sz="9600">
                <a:solidFill>
                  <a:schemeClr val="tx1"/>
                </a:solidFill>
              </a:rPr>
            </a:br>
            <a:endParaRPr lang="en-GB" sz="9600">
              <a:solidFill>
                <a:schemeClr val="tx1"/>
              </a:solidFill>
            </a:endParaRPr>
          </a:p>
        </p:txBody>
      </p:sp>
      <p:pic>
        <p:nvPicPr>
          <p:cNvPr id="5" name="Picture 4">
            <a:extLst>
              <a:ext uri="{FF2B5EF4-FFF2-40B4-BE49-F238E27FC236}">
                <a16:creationId xmlns:a16="http://schemas.microsoft.com/office/drawing/2014/main" id="{8D3DB12D-7B82-66F4-D876-612E03DEF91E}"/>
              </a:ext>
            </a:extLst>
          </p:cNvPr>
          <p:cNvPicPr/>
          <p:nvPr/>
        </p:nvPicPr>
        <p:blipFill rotWithShape="1">
          <a:blip r:embed="rId3"/>
          <a:srcRect t="32329" b="49307"/>
          <a:stretch/>
        </p:blipFill>
        <p:spPr>
          <a:xfrm>
            <a:off x="-1277413" y="10200866"/>
            <a:ext cx="12192000" cy="1259453"/>
          </a:xfrm>
          <a:prstGeom prst="rect">
            <a:avLst/>
          </a:prstGeom>
        </p:spPr>
      </p:pic>
      <p:pic>
        <p:nvPicPr>
          <p:cNvPr id="8" name="Picture 7">
            <a:extLst>
              <a:ext uri="{FF2B5EF4-FFF2-40B4-BE49-F238E27FC236}">
                <a16:creationId xmlns:a16="http://schemas.microsoft.com/office/drawing/2014/main" id="{20DD87C0-3011-9724-B295-15F995CB040C}"/>
              </a:ext>
            </a:extLst>
          </p:cNvPr>
          <p:cNvPicPr>
            <a:picLocks noChangeAspect="1"/>
          </p:cNvPicPr>
          <p:nvPr/>
        </p:nvPicPr>
        <p:blipFill>
          <a:blip r:embed="rId4"/>
          <a:stretch>
            <a:fillRect/>
          </a:stretch>
        </p:blipFill>
        <p:spPr>
          <a:xfrm>
            <a:off x="80010" y="5317986"/>
            <a:ext cx="1243965" cy="1309436"/>
          </a:xfrm>
          <a:prstGeom prst="rect">
            <a:avLst/>
          </a:prstGeom>
        </p:spPr>
      </p:pic>
      <p:grpSp>
        <p:nvGrpSpPr>
          <p:cNvPr id="21" name="Group 20">
            <a:extLst>
              <a:ext uri="{FF2B5EF4-FFF2-40B4-BE49-F238E27FC236}">
                <a16:creationId xmlns:a16="http://schemas.microsoft.com/office/drawing/2014/main" id="{F8B7B3AC-7BD8-9559-861D-0F33B82BF761}"/>
              </a:ext>
            </a:extLst>
          </p:cNvPr>
          <p:cNvGrpSpPr>
            <a:grpSpLocks/>
          </p:cNvGrpSpPr>
          <p:nvPr/>
        </p:nvGrpSpPr>
        <p:grpSpPr>
          <a:xfrm>
            <a:off x="12710555" y="-83555"/>
            <a:ext cx="4238431" cy="3974840"/>
            <a:chOff x="4025382" y="1441580"/>
            <a:chExt cx="4238431" cy="3974840"/>
          </a:xfrm>
        </p:grpSpPr>
        <p:sp>
          <p:nvSpPr>
            <p:cNvPr id="22" name="Oval 21">
              <a:extLst>
                <a:ext uri="{FF2B5EF4-FFF2-40B4-BE49-F238E27FC236}">
                  <a16:creationId xmlns:a16="http://schemas.microsoft.com/office/drawing/2014/main" id="{98D6BAF2-7B85-B962-7C4C-7F6C7848F724}"/>
                </a:ext>
              </a:extLst>
            </p:cNvPr>
            <p:cNvSpPr>
              <a:spLocks/>
            </p:cNvSpPr>
            <p:nvPr/>
          </p:nvSpPr>
          <p:spPr>
            <a:xfrm>
              <a:off x="4025382" y="14415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68D3DFFF-DB3E-2736-87F7-F7867B624CE9}"/>
                </a:ext>
              </a:extLst>
            </p:cNvPr>
            <p:cNvPicPr>
              <a:picLocks noChangeAspect="1"/>
            </p:cNvPicPr>
            <p:nvPr/>
          </p:nvPicPr>
          <p:blipFill>
            <a:blip r:embed="rId5"/>
            <a:stretch>
              <a:fillRect/>
            </a:stretch>
          </p:blipFill>
          <p:spPr>
            <a:xfrm>
              <a:off x="5053493" y="2106662"/>
              <a:ext cx="2085013" cy="2194750"/>
            </a:xfrm>
            <a:prstGeom prst="rect">
              <a:avLst/>
            </a:prstGeom>
          </p:spPr>
        </p:pic>
      </p:grpSp>
      <p:sp>
        <p:nvSpPr>
          <p:cNvPr id="41" name="Oval 40">
            <a:extLst>
              <a:ext uri="{FF2B5EF4-FFF2-40B4-BE49-F238E27FC236}">
                <a16:creationId xmlns:a16="http://schemas.microsoft.com/office/drawing/2014/main" id="{DAD99367-53CD-C7B9-E714-F6B06A10D1CF}"/>
              </a:ext>
            </a:extLst>
          </p:cNvPr>
          <p:cNvSpPr/>
          <p:nvPr/>
        </p:nvSpPr>
        <p:spPr>
          <a:xfrm>
            <a:off x="4818587" y="8177182"/>
            <a:ext cx="823704" cy="88637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BD619DC7-A7F7-3568-A0C0-C7A8A5F9EAE1}"/>
              </a:ext>
            </a:extLst>
          </p:cNvPr>
          <p:cNvSpPr/>
          <p:nvPr/>
        </p:nvSpPr>
        <p:spPr>
          <a:xfrm>
            <a:off x="8076838" y="-1130870"/>
            <a:ext cx="823704" cy="886429"/>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Oval 42">
            <a:extLst>
              <a:ext uri="{FF2B5EF4-FFF2-40B4-BE49-F238E27FC236}">
                <a16:creationId xmlns:a16="http://schemas.microsoft.com/office/drawing/2014/main" id="{CC88F750-2B8F-C112-8A90-621FE7F2F31E}"/>
              </a:ext>
            </a:extLst>
          </p:cNvPr>
          <p:cNvSpPr/>
          <p:nvPr/>
        </p:nvSpPr>
        <p:spPr>
          <a:xfrm>
            <a:off x="14114062" y="6170825"/>
            <a:ext cx="823704" cy="88637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21600041-07AE-F9BA-A8C7-EA1E203D9CB2}"/>
              </a:ext>
            </a:extLst>
          </p:cNvPr>
          <p:cNvSpPr/>
          <p:nvPr/>
        </p:nvSpPr>
        <p:spPr>
          <a:xfrm>
            <a:off x="12534081" y="8177182"/>
            <a:ext cx="823704" cy="88637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a:extLst>
              <a:ext uri="{FF2B5EF4-FFF2-40B4-BE49-F238E27FC236}">
                <a16:creationId xmlns:a16="http://schemas.microsoft.com/office/drawing/2014/main" id="{7BAFFA96-F420-C089-D250-E85D59882491}"/>
              </a:ext>
            </a:extLst>
          </p:cNvPr>
          <p:cNvSpPr/>
          <p:nvPr/>
        </p:nvSpPr>
        <p:spPr>
          <a:xfrm>
            <a:off x="13412009" y="1893694"/>
            <a:ext cx="823704" cy="88637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AE2DDBEC-51AE-8452-7FFF-82F6A3A7CDEE}"/>
              </a:ext>
            </a:extLst>
          </p:cNvPr>
          <p:cNvSpPr/>
          <p:nvPr/>
        </p:nvSpPr>
        <p:spPr>
          <a:xfrm>
            <a:off x="12707617" y="-443185"/>
            <a:ext cx="823704" cy="88637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428B1042-69BA-2F68-D533-0128DC497755}"/>
              </a:ext>
            </a:extLst>
          </p:cNvPr>
          <p:cNvSpPr/>
          <p:nvPr/>
        </p:nvSpPr>
        <p:spPr>
          <a:xfrm>
            <a:off x="7664986" y="8203214"/>
            <a:ext cx="823704" cy="88637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89280B95-1C29-2165-FC0A-82C229D265A2}"/>
              </a:ext>
            </a:extLst>
          </p:cNvPr>
          <p:cNvSpPr/>
          <p:nvPr/>
        </p:nvSpPr>
        <p:spPr>
          <a:xfrm>
            <a:off x="3237815" y="-2005626"/>
            <a:ext cx="823704" cy="886370"/>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72DE91D9-46DD-51A0-F051-F942E4EE22E7}"/>
              </a:ext>
            </a:extLst>
          </p:cNvPr>
          <p:cNvSpPr txBox="1"/>
          <p:nvPr/>
        </p:nvSpPr>
        <p:spPr>
          <a:xfrm>
            <a:off x="4471988" y="2790281"/>
            <a:ext cx="762000" cy="7848302"/>
          </a:xfrm>
          <a:prstGeom prst="rect">
            <a:avLst/>
          </a:prstGeom>
          <a:noFill/>
        </p:spPr>
        <p:txBody>
          <a:bodyPr wrap="square">
            <a:spAutoFit/>
          </a:bodyPr>
          <a:lstStyle/>
          <a:p>
            <a:pPr algn="ctr"/>
            <a:r>
              <a:rPr lang="en-GB" sz="7200" b="1">
                <a:solidFill>
                  <a:schemeClr val="tx1"/>
                </a:solidFill>
              </a:rPr>
              <a:t>01</a:t>
            </a:r>
            <a:br>
              <a:rPr lang="en-GB" sz="7200" b="1">
                <a:solidFill>
                  <a:schemeClr val="tx1"/>
                </a:solidFill>
              </a:rPr>
            </a:br>
            <a:r>
              <a:rPr lang="en-GB" sz="7200" b="1">
                <a:solidFill>
                  <a:schemeClr val="tx1"/>
                </a:solidFill>
              </a:rPr>
              <a:t>2</a:t>
            </a:r>
            <a:br>
              <a:rPr lang="en-GB" sz="7200" b="1">
                <a:solidFill>
                  <a:schemeClr val="tx1"/>
                </a:solidFill>
              </a:rPr>
            </a:br>
            <a:r>
              <a:rPr lang="en-GB" sz="7200" b="1">
                <a:solidFill>
                  <a:schemeClr val="tx1"/>
                </a:solidFill>
              </a:rPr>
              <a:t>3</a:t>
            </a:r>
            <a:br>
              <a:rPr lang="en-GB" sz="7200" b="1">
                <a:solidFill>
                  <a:schemeClr val="tx1"/>
                </a:solidFill>
              </a:rPr>
            </a:br>
            <a:r>
              <a:rPr lang="en-GB" sz="7200" b="1">
                <a:solidFill>
                  <a:schemeClr val="tx1"/>
                </a:solidFill>
              </a:rPr>
              <a:t>4</a:t>
            </a:r>
            <a:br>
              <a:rPr lang="en-GB" sz="7200" b="1">
                <a:solidFill>
                  <a:schemeClr val="tx1"/>
                </a:solidFill>
              </a:rPr>
            </a:br>
            <a:r>
              <a:rPr lang="en-GB" sz="7200" b="1">
                <a:solidFill>
                  <a:schemeClr val="tx1"/>
                </a:solidFill>
              </a:rPr>
              <a:t>5</a:t>
            </a:r>
            <a:br>
              <a:rPr lang="en-GB" sz="7200" b="1">
                <a:solidFill>
                  <a:schemeClr val="tx1"/>
                </a:solidFill>
              </a:rPr>
            </a:br>
            <a:r>
              <a:rPr lang="en-GB" sz="7200" b="1">
                <a:solidFill>
                  <a:schemeClr val="tx1"/>
                </a:solidFill>
              </a:rPr>
              <a:t>6</a:t>
            </a:r>
          </a:p>
        </p:txBody>
      </p:sp>
      <p:sp>
        <p:nvSpPr>
          <p:cNvPr id="29" name="TextBox 28">
            <a:extLst>
              <a:ext uri="{FF2B5EF4-FFF2-40B4-BE49-F238E27FC236}">
                <a16:creationId xmlns:a16="http://schemas.microsoft.com/office/drawing/2014/main" id="{81887417-3306-8FFB-C90E-5454CF27A562}"/>
              </a:ext>
            </a:extLst>
          </p:cNvPr>
          <p:cNvSpPr txBox="1"/>
          <p:nvPr/>
        </p:nvSpPr>
        <p:spPr>
          <a:xfrm>
            <a:off x="5120665" y="1703547"/>
            <a:ext cx="762000" cy="7848302"/>
          </a:xfrm>
          <a:prstGeom prst="rect">
            <a:avLst/>
          </a:prstGeom>
          <a:noFill/>
        </p:spPr>
        <p:txBody>
          <a:bodyPr wrap="square">
            <a:spAutoFit/>
          </a:bodyPr>
          <a:lstStyle/>
          <a:p>
            <a:pPr algn="ctr"/>
            <a:r>
              <a:rPr lang="en-GB" sz="7200" b="1">
                <a:solidFill>
                  <a:schemeClr val="tx1"/>
                </a:solidFill>
              </a:rPr>
              <a:t>01</a:t>
            </a:r>
            <a:br>
              <a:rPr lang="en-GB" sz="7200" b="1">
                <a:solidFill>
                  <a:schemeClr val="tx1"/>
                </a:solidFill>
              </a:rPr>
            </a:br>
            <a:r>
              <a:rPr lang="en-GB" sz="7200" b="1">
                <a:solidFill>
                  <a:schemeClr val="tx1"/>
                </a:solidFill>
              </a:rPr>
              <a:t>2</a:t>
            </a:r>
            <a:br>
              <a:rPr lang="en-GB" sz="7200" b="1">
                <a:solidFill>
                  <a:schemeClr val="tx1"/>
                </a:solidFill>
              </a:rPr>
            </a:br>
            <a:r>
              <a:rPr lang="en-GB" sz="7200" b="1">
                <a:solidFill>
                  <a:schemeClr val="tx1"/>
                </a:solidFill>
              </a:rPr>
              <a:t>3</a:t>
            </a:r>
            <a:br>
              <a:rPr lang="en-GB" sz="7200" b="1">
                <a:solidFill>
                  <a:schemeClr val="tx1"/>
                </a:solidFill>
              </a:rPr>
            </a:br>
            <a:r>
              <a:rPr lang="en-GB" sz="7200" b="1">
                <a:solidFill>
                  <a:schemeClr val="tx1"/>
                </a:solidFill>
              </a:rPr>
              <a:t>4</a:t>
            </a:r>
            <a:br>
              <a:rPr lang="en-GB" sz="7200" b="1">
                <a:solidFill>
                  <a:schemeClr val="tx1"/>
                </a:solidFill>
              </a:rPr>
            </a:br>
            <a:r>
              <a:rPr lang="en-GB" sz="7200" b="1">
                <a:solidFill>
                  <a:schemeClr val="tx1"/>
                </a:solidFill>
              </a:rPr>
              <a:t>5</a:t>
            </a:r>
            <a:br>
              <a:rPr lang="en-GB" sz="7200" b="1">
                <a:solidFill>
                  <a:schemeClr val="tx1"/>
                </a:solidFill>
              </a:rPr>
            </a:br>
            <a:r>
              <a:rPr lang="en-GB" sz="7200" b="1">
                <a:solidFill>
                  <a:schemeClr val="tx1"/>
                </a:solidFill>
              </a:rPr>
              <a:t>6</a:t>
            </a:r>
          </a:p>
        </p:txBody>
      </p:sp>
      <p:sp>
        <p:nvSpPr>
          <p:cNvPr id="30" name="TextBox 29">
            <a:extLst>
              <a:ext uri="{FF2B5EF4-FFF2-40B4-BE49-F238E27FC236}">
                <a16:creationId xmlns:a16="http://schemas.microsoft.com/office/drawing/2014/main" id="{1CB7C201-E73E-76E7-3534-BFA1D6B834CC}"/>
              </a:ext>
            </a:extLst>
          </p:cNvPr>
          <p:cNvSpPr txBox="1"/>
          <p:nvPr/>
        </p:nvSpPr>
        <p:spPr>
          <a:xfrm>
            <a:off x="5799820" y="-495151"/>
            <a:ext cx="762000" cy="7848302"/>
          </a:xfrm>
          <a:prstGeom prst="rect">
            <a:avLst/>
          </a:prstGeom>
          <a:noFill/>
        </p:spPr>
        <p:txBody>
          <a:bodyPr wrap="square">
            <a:spAutoFit/>
          </a:bodyPr>
          <a:lstStyle/>
          <a:p>
            <a:pPr algn="ctr"/>
            <a:r>
              <a:rPr lang="en-GB" sz="7200" b="1">
                <a:noFill/>
              </a:rPr>
              <a:t>012</a:t>
            </a:r>
            <a:r>
              <a:rPr lang="en-GB" sz="7200" b="1">
                <a:solidFill>
                  <a:schemeClr val="tx1"/>
                </a:solidFill>
              </a:rPr>
              <a:t>34</a:t>
            </a:r>
            <a:br>
              <a:rPr lang="en-GB" sz="7200" b="1">
                <a:solidFill>
                  <a:schemeClr val="tx1"/>
                </a:solidFill>
              </a:rPr>
            </a:br>
            <a:r>
              <a:rPr lang="en-GB" sz="7200" b="1">
                <a:solidFill>
                  <a:schemeClr val="tx1"/>
                </a:solidFill>
              </a:rPr>
              <a:t>5</a:t>
            </a:r>
            <a:br>
              <a:rPr lang="en-GB" sz="7200" b="1">
                <a:solidFill>
                  <a:schemeClr val="tx1"/>
                </a:solidFill>
              </a:rPr>
            </a:br>
            <a:r>
              <a:rPr lang="en-GB" sz="7200" b="1">
                <a:solidFill>
                  <a:schemeClr val="tx1"/>
                </a:solidFill>
              </a:rPr>
              <a:t>6</a:t>
            </a:r>
          </a:p>
        </p:txBody>
      </p:sp>
      <p:sp>
        <p:nvSpPr>
          <p:cNvPr id="31" name="TextBox 30">
            <a:extLst>
              <a:ext uri="{FF2B5EF4-FFF2-40B4-BE49-F238E27FC236}">
                <a16:creationId xmlns:a16="http://schemas.microsoft.com/office/drawing/2014/main" id="{542D48B4-8AB7-3D7C-AEA1-6FC0C2DBA333}"/>
              </a:ext>
            </a:extLst>
          </p:cNvPr>
          <p:cNvSpPr txBox="1"/>
          <p:nvPr/>
        </p:nvSpPr>
        <p:spPr>
          <a:xfrm>
            <a:off x="6520818" y="-2701562"/>
            <a:ext cx="762000" cy="7848302"/>
          </a:xfrm>
          <a:prstGeom prst="rect">
            <a:avLst/>
          </a:prstGeom>
          <a:noFill/>
        </p:spPr>
        <p:txBody>
          <a:bodyPr wrap="square">
            <a:spAutoFit/>
          </a:bodyPr>
          <a:lstStyle/>
          <a:p>
            <a:pPr algn="ctr"/>
            <a:r>
              <a:rPr lang="en-GB" sz="7200" b="1">
                <a:noFill/>
              </a:rPr>
              <a:t>01</a:t>
            </a:r>
            <a:br>
              <a:rPr lang="en-GB" sz="7200" b="1">
                <a:noFill/>
              </a:rPr>
            </a:br>
            <a:r>
              <a:rPr lang="en-GB" sz="7200" b="1">
                <a:noFill/>
              </a:rPr>
              <a:t>2</a:t>
            </a:r>
            <a:br>
              <a:rPr lang="en-GB" sz="7200" b="1">
                <a:noFill/>
              </a:rPr>
            </a:br>
            <a:r>
              <a:rPr lang="en-GB" sz="7200" b="1">
                <a:noFill/>
              </a:rPr>
              <a:t>3</a:t>
            </a:r>
            <a:br>
              <a:rPr lang="en-GB" sz="7200" b="1">
                <a:noFill/>
              </a:rPr>
            </a:br>
            <a:r>
              <a:rPr lang="en-GB" sz="7200" b="1">
                <a:noFill/>
              </a:rPr>
              <a:t>4</a:t>
            </a:r>
            <a:br>
              <a:rPr lang="en-GB" sz="7200" b="1">
                <a:solidFill>
                  <a:schemeClr val="tx1"/>
                </a:solidFill>
              </a:rPr>
            </a:br>
            <a:r>
              <a:rPr lang="en-GB" sz="7200" b="1">
                <a:solidFill>
                  <a:schemeClr val="tx1"/>
                </a:solidFill>
              </a:rPr>
              <a:t>5</a:t>
            </a:r>
            <a:br>
              <a:rPr lang="en-GB" sz="7200" b="1">
                <a:solidFill>
                  <a:schemeClr val="tx1"/>
                </a:solidFill>
              </a:rPr>
            </a:br>
            <a:r>
              <a:rPr lang="en-GB" sz="7200" b="1">
                <a:solidFill>
                  <a:schemeClr val="tx1"/>
                </a:solidFill>
              </a:rPr>
              <a:t>6</a:t>
            </a:r>
          </a:p>
        </p:txBody>
      </p:sp>
      <p:sp>
        <p:nvSpPr>
          <p:cNvPr id="3" name="Rectangle 2">
            <a:extLst>
              <a:ext uri="{FF2B5EF4-FFF2-40B4-BE49-F238E27FC236}">
                <a16:creationId xmlns:a16="http://schemas.microsoft.com/office/drawing/2014/main" id="{8B21746D-B23A-45FA-6C70-5CBBD39D1709}"/>
              </a:ext>
            </a:extLst>
          </p:cNvPr>
          <p:cNvSpPr/>
          <p:nvPr/>
        </p:nvSpPr>
        <p:spPr>
          <a:xfrm>
            <a:off x="0" y="1711260"/>
            <a:ext cx="12192000" cy="2155457"/>
          </a:xfrm>
          <a:prstGeom prst="rect">
            <a:avLst/>
          </a:prstGeom>
          <a:blipFill dpi="0" rotWithShape="1">
            <a:blip r:embed="rId1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AE96FDEF-65EE-AC99-B859-ABA95A5B4D4C}"/>
              </a:ext>
            </a:extLst>
          </p:cNvPr>
          <p:cNvSpPr txBox="1"/>
          <p:nvPr/>
        </p:nvSpPr>
        <p:spPr>
          <a:xfrm>
            <a:off x="1747400" y="2037923"/>
            <a:ext cx="7935200" cy="2862322"/>
          </a:xfrm>
          <a:prstGeom prst="rect">
            <a:avLst/>
          </a:prstGeom>
          <a:noFill/>
        </p:spPr>
        <p:txBody>
          <a:bodyPr wrap="square" rtlCol="0">
            <a:spAutoFit/>
          </a:bodyPr>
          <a:lstStyle/>
          <a:p>
            <a:r>
              <a:rPr lang="en-GB" sz="3600" b="1"/>
              <a:t>The Scottish </a:t>
            </a:r>
          </a:p>
          <a:p>
            <a:r>
              <a:rPr lang="en-GB" sz="3600" b="1"/>
              <a:t>Ambulance </a:t>
            </a:r>
          </a:p>
          <a:p>
            <a:r>
              <a:rPr lang="en-GB" sz="3600" b="1"/>
              <a:t>Service </a:t>
            </a:r>
            <a:br>
              <a:rPr lang="en-GB" sz="3600" b="1"/>
            </a:br>
            <a:r>
              <a:rPr lang="en-GB" sz="3600" b="1"/>
              <a:t>attends an </a:t>
            </a:r>
            <a:br>
              <a:rPr lang="en-GB" sz="3600" b="1"/>
            </a:br>
            <a:r>
              <a:rPr lang="en-GB" sz="3600" b="1"/>
              <a:t>average of</a:t>
            </a:r>
          </a:p>
        </p:txBody>
      </p:sp>
      <p:sp>
        <p:nvSpPr>
          <p:cNvPr id="10" name="Rectangle 9">
            <a:extLst>
              <a:ext uri="{FF2B5EF4-FFF2-40B4-BE49-F238E27FC236}">
                <a16:creationId xmlns:a16="http://schemas.microsoft.com/office/drawing/2014/main" id="{F9CFF137-6C33-3A30-B233-3D03D2742C4E}"/>
              </a:ext>
            </a:extLst>
          </p:cNvPr>
          <p:cNvSpPr/>
          <p:nvPr/>
        </p:nvSpPr>
        <p:spPr>
          <a:xfrm>
            <a:off x="0" y="5054806"/>
            <a:ext cx="12215562" cy="1803194"/>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A logo of a police service&#10;&#10;Description automatically generated">
            <a:extLst>
              <a:ext uri="{FF2B5EF4-FFF2-40B4-BE49-F238E27FC236}">
                <a16:creationId xmlns:a16="http://schemas.microsoft.com/office/drawing/2014/main" id="{B2D68031-D986-C739-F8B0-7DD0DB610299}"/>
              </a:ext>
            </a:extLst>
          </p:cNvPr>
          <p:cNvPicPr>
            <a:picLocks noChangeAspect="1"/>
          </p:cNvPicPr>
          <p:nvPr/>
        </p:nvPicPr>
        <p:blipFill>
          <a:blip r:embed="rId4"/>
          <a:stretch>
            <a:fillRect/>
          </a:stretch>
        </p:blipFill>
        <p:spPr>
          <a:xfrm>
            <a:off x="142626" y="5388952"/>
            <a:ext cx="1264917" cy="1225058"/>
          </a:xfrm>
          <a:prstGeom prst="rect">
            <a:avLst/>
          </a:prstGeom>
        </p:spPr>
      </p:pic>
      <p:sp>
        <p:nvSpPr>
          <p:cNvPr id="27" name="TextBox 26">
            <a:extLst>
              <a:ext uri="{FF2B5EF4-FFF2-40B4-BE49-F238E27FC236}">
                <a16:creationId xmlns:a16="http://schemas.microsoft.com/office/drawing/2014/main" id="{5274A6CB-7A58-8C75-F090-4ED40ECBE77C}"/>
              </a:ext>
            </a:extLst>
          </p:cNvPr>
          <p:cNvSpPr txBox="1"/>
          <p:nvPr/>
        </p:nvSpPr>
        <p:spPr>
          <a:xfrm>
            <a:off x="7604215" y="4233895"/>
            <a:ext cx="3403419" cy="1754326"/>
          </a:xfrm>
          <a:prstGeom prst="rect">
            <a:avLst/>
          </a:prstGeom>
          <a:noFill/>
        </p:spPr>
        <p:txBody>
          <a:bodyPr wrap="square" rtlCol="0">
            <a:spAutoFit/>
          </a:bodyPr>
          <a:lstStyle/>
          <a:p>
            <a:r>
              <a:rPr lang="en-GB" sz="3600" b="1"/>
              <a:t>mental health </a:t>
            </a:r>
            <a:br>
              <a:rPr lang="en-GB" sz="3600" b="1"/>
            </a:br>
            <a:r>
              <a:rPr lang="en-GB" sz="3600" b="1"/>
              <a:t>related incidents </a:t>
            </a:r>
            <a:br>
              <a:rPr lang="en-GB" sz="3600" b="1"/>
            </a:br>
            <a:r>
              <a:rPr lang="en-GB" sz="3600" b="1"/>
              <a:t>each month.</a:t>
            </a:r>
          </a:p>
        </p:txBody>
      </p:sp>
      <p:sp>
        <p:nvSpPr>
          <p:cNvPr id="34" name="Rectangle 33">
            <a:extLst>
              <a:ext uri="{FF2B5EF4-FFF2-40B4-BE49-F238E27FC236}">
                <a16:creationId xmlns:a16="http://schemas.microsoft.com/office/drawing/2014/main" id="{894198A3-8CC3-11FB-9D4F-09E8C58E0A3F}"/>
              </a:ext>
            </a:extLst>
          </p:cNvPr>
          <p:cNvSpPr/>
          <p:nvPr/>
        </p:nvSpPr>
        <p:spPr>
          <a:xfrm>
            <a:off x="0" y="-11761"/>
            <a:ext cx="12192000" cy="1711260"/>
          </a:xfrm>
          <a:prstGeom prst="rect">
            <a:avLst/>
          </a:prstGeom>
          <a:blipFill dpi="0" rotWithShape="1">
            <a:blip r:embed="rId16">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9269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2676525" y="169869"/>
            <a:ext cx="6629400" cy="1325563"/>
          </a:xfrm>
          <a:ln>
            <a:noFill/>
          </a:ln>
        </p:spPr>
        <p:txBody>
          <a:bodyPr/>
          <a:lstStyle/>
          <a:p>
            <a:r>
              <a:rPr lang="en-GB" b="1">
                <a:solidFill>
                  <a:srgbClr val="00B050"/>
                </a:solidFill>
                <a:latin typeface="+mn-lt"/>
              </a:rPr>
              <a:t>Scottish Ambulance Service</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676525" y="1362075"/>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4128112" y="2282435"/>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5176629" y="2831752"/>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3637724" y="3955171"/>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5886680" y="1742882"/>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7652606" y="5388972"/>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6053783" y="5887931"/>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8006775" y="3958825"/>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7436490" y="2482286"/>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4455857" y="5391343"/>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4181363" y="2463638"/>
            <a:ext cx="829324" cy="742642"/>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E7230E0C-58F0-9752-6D45-9340A202221A}"/>
              </a:ext>
            </a:extLst>
          </p:cNvPr>
          <p:cNvPicPr>
            <a:picLocks noChangeAspect="1"/>
          </p:cNvPicPr>
          <p:nvPr/>
        </p:nvPicPr>
        <p:blipFill>
          <a:blip r:embed="rId13"/>
          <a:stretch>
            <a:fillRect/>
          </a:stretch>
        </p:blipFill>
        <p:spPr>
          <a:xfrm>
            <a:off x="12946585" y="3372494"/>
            <a:ext cx="822400" cy="834223"/>
          </a:xfrm>
          <a:prstGeom prst="rect">
            <a:avLst/>
          </a:prstGeom>
        </p:spPr>
      </p:pic>
    </p:spTree>
    <p:extLst>
      <p:ext uri="{BB962C8B-B14F-4D97-AF65-F5344CB8AC3E}">
        <p14:creationId xmlns:p14="http://schemas.microsoft.com/office/powerpoint/2010/main" val="4247218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2676525" y="169869"/>
            <a:ext cx="6629400" cy="1325563"/>
          </a:xfrm>
          <a:ln>
            <a:noFill/>
          </a:ln>
        </p:spPr>
        <p:txBody>
          <a:bodyPr/>
          <a:lstStyle/>
          <a:p>
            <a:r>
              <a:rPr lang="en-GB" b="1">
                <a:solidFill>
                  <a:srgbClr val="00B050"/>
                </a:solidFill>
                <a:latin typeface="+mn-lt"/>
              </a:rPr>
              <a:t>Scottish Ambulance Service</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676525" y="1362075"/>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6821943" y="2142914"/>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7870460" y="2692231"/>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6664260" y="4813762"/>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8387328" y="1721418"/>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0539620" y="4541113"/>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595473" y="5533762"/>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0539620" y="3121698"/>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9776152" y="2117385"/>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943885" y="5595258"/>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5791222" y="2152399"/>
            <a:ext cx="2085014" cy="1966134"/>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A4EBBDEC-51EB-50AC-DC66-F80F452EBF82}"/>
              </a:ext>
            </a:extLst>
          </p:cNvPr>
          <p:cNvSpPr txBox="1"/>
          <p:nvPr/>
        </p:nvSpPr>
        <p:spPr>
          <a:xfrm>
            <a:off x="408272" y="1613372"/>
            <a:ext cx="5659086" cy="3200876"/>
          </a:xfrm>
          <a:prstGeom prst="rect">
            <a:avLst/>
          </a:prstGeom>
          <a:noFill/>
        </p:spPr>
        <p:txBody>
          <a:bodyPr wrap="square" rtlCol="0">
            <a:spAutoFit/>
          </a:bodyPr>
          <a:lstStyle/>
          <a:p>
            <a:r>
              <a:rPr lang="en-GB" sz="4400" b="1"/>
              <a:t>Integrated Clinical Hub 2023</a:t>
            </a:r>
          </a:p>
          <a:p>
            <a:pPr marL="285750" indent="-285750">
              <a:buFont typeface="Arial" panose="020B0604020202020204" pitchFamily="34" charset="0"/>
              <a:buChar char="•"/>
            </a:pPr>
            <a:endParaRPr lang="en-GB" sz="1200"/>
          </a:p>
          <a:p>
            <a:r>
              <a:rPr lang="en-GB" sz="2400" b="1"/>
              <a:t>Advanced Paramedics (AP)</a:t>
            </a:r>
          </a:p>
          <a:p>
            <a:r>
              <a:rPr lang="en-GB" sz="2400" b="1"/>
              <a:t>Advanced Nurse Practitioners (ANP)</a:t>
            </a:r>
          </a:p>
          <a:p>
            <a:r>
              <a:rPr lang="en-GB" sz="2400" b="1"/>
              <a:t>GP Advisors</a:t>
            </a:r>
          </a:p>
          <a:p>
            <a:r>
              <a:rPr lang="en-GB" sz="2400" b="1"/>
              <a:t>Clinical Advisors (CA)</a:t>
            </a:r>
          </a:p>
        </p:txBody>
      </p:sp>
      <p:sp>
        <p:nvSpPr>
          <p:cNvPr id="28" name="TextBox 27">
            <a:extLst>
              <a:ext uri="{FF2B5EF4-FFF2-40B4-BE49-F238E27FC236}">
                <a16:creationId xmlns:a16="http://schemas.microsoft.com/office/drawing/2014/main" id="{2E286FF5-CD90-2074-A82E-C3DA81C6EDF9}"/>
              </a:ext>
            </a:extLst>
          </p:cNvPr>
          <p:cNvSpPr txBox="1"/>
          <p:nvPr/>
        </p:nvSpPr>
        <p:spPr>
          <a:xfrm>
            <a:off x="1348542" y="4901113"/>
            <a:ext cx="4754747" cy="1631216"/>
          </a:xfrm>
          <a:prstGeom prst="rect">
            <a:avLst/>
          </a:prstGeom>
          <a:noFill/>
        </p:spPr>
        <p:txBody>
          <a:bodyPr wrap="square" rtlCol="0">
            <a:spAutoFit/>
          </a:bodyPr>
          <a:lstStyle/>
          <a:p>
            <a:pPr marL="457200" indent="-457200">
              <a:buFont typeface="+mj-lt"/>
              <a:buAutoNum type="arabicPeriod"/>
            </a:pPr>
            <a:r>
              <a:rPr lang="en-GB" sz="2000" b="1"/>
              <a:t>Conduct further consultation, triage and assessment over  telephone or video call</a:t>
            </a:r>
          </a:p>
          <a:p>
            <a:pPr marL="457200" indent="-457200">
              <a:buFont typeface="+mj-lt"/>
              <a:buAutoNum type="arabicPeriod"/>
            </a:pPr>
            <a:r>
              <a:rPr lang="en-GB" sz="2000" b="1"/>
              <a:t>Refer directly to specialist services</a:t>
            </a:r>
          </a:p>
          <a:p>
            <a:pPr marL="457200" indent="-457200">
              <a:buFont typeface="+mj-lt"/>
              <a:buAutoNum type="arabicPeriod"/>
            </a:pPr>
            <a:r>
              <a:rPr lang="en-GB" sz="2000" b="1"/>
              <a:t>Prioritise ambulance dispatch</a:t>
            </a:r>
          </a:p>
        </p:txBody>
      </p:sp>
      <p:pic>
        <p:nvPicPr>
          <p:cNvPr id="29" name="Picture 28">
            <a:extLst>
              <a:ext uri="{FF2B5EF4-FFF2-40B4-BE49-F238E27FC236}">
                <a16:creationId xmlns:a16="http://schemas.microsoft.com/office/drawing/2014/main" id="{E7230E0C-58F0-9752-6D45-9340A202221A}"/>
              </a:ext>
            </a:extLst>
          </p:cNvPr>
          <p:cNvPicPr>
            <a:picLocks noChangeAspect="1"/>
          </p:cNvPicPr>
          <p:nvPr/>
        </p:nvPicPr>
        <p:blipFill>
          <a:blip r:embed="rId13"/>
          <a:stretch>
            <a:fillRect/>
          </a:stretch>
        </p:blipFill>
        <p:spPr>
          <a:xfrm>
            <a:off x="12946585" y="3372494"/>
            <a:ext cx="822400" cy="834223"/>
          </a:xfrm>
          <a:prstGeom prst="rect">
            <a:avLst/>
          </a:prstGeom>
        </p:spPr>
      </p:pic>
    </p:spTree>
    <p:extLst>
      <p:ext uri="{BB962C8B-B14F-4D97-AF65-F5344CB8AC3E}">
        <p14:creationId xmlns:p14="http://schemas.microsoft.com/office/powerpoint/2010/main" val="4096988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3147243" y="200820"/>
            <a:ext cx="6629400" cy="1325563"/>
          </a:xfrm>
          <a:ln>
            <a:noFill/>
          </a:ln>
        </p:spPr>
        <p:txBody>
          <a:bodyPr/>
          <a:lstStyle/>
          <a:p>
            <a:r>
              <a:rPr lang="en-GB" b="1">
                <a:solidFill>
                  <a:srgbClr val="00B050"/>
                </a:solidFill>
                <a:latin typeface="+mn-lt"/>
              </a:rPr>
              <a:t>Example Patient Journey</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3578343" y="19227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14626860" y="2472097"/>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2828386" y="2890758"/>
            <a:ext cx="2329951" cy="2145083"/>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7981543" y="-3035103"/>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4623268" y="6258457"/>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955473" y="8378562"/>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4603620" y="2709000"/>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12192000" y="-1775103"/>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089278" y="8515550"/>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2561340" y="-3035103"/>
            <a:ext cx="2520000" cy="252000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42626" y="3051895"/>
            <a:ext cx="1660483" cy="1660483"/>
          </a:xfrm>
          <a:prstGeom prst="rect">
            <a:avLst/>
          </a:prstGeom>
        </p:spPr>
      </p:pic>
      <p:cxnSp>
        <p:nvCxnSpPr>
          <p:cNvPr id="10" name="Straight Arrow Connector 9">
            <a:extLst>
              <a:ext uri="{FF2B5EF4-FFF2-40B4-BE49-F238E27FC236}">
                <a16:creationId xmlns:a16="http://schemas.microsoft.com/office/drawing/2014/main" id="{60C3D05D-CE00-594D-1645-CF74252D3D2F}"/>
              </a:ext>
            </a:extLst>
          </p:cNvPr>
          <p:cNvCxnSpPr>
            <a:cxnSpLocks/>
          </p:cNvCxnSpPr>
          <p:nvPr/>
        </p:nvCxnSpPr>
        <p:spPr>
          <a:xfrm>
            <a:off x="1803109" y="3963300"/>
            <a:ext cx="695331"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2A5E19B-8168-A91A-FDA7-77808A3A3E12}"/>
              </a:ext>
            </a:extLst>
          </p:cNvPr>
          <p:cNvPicPr>
            <a:picLocks noChangeAspect="1"/>
          </p:cNvPicPr>
          <p:nvPr/>
        </p:nvPicPr>
        <p:blipFill>
          <a:blip r:embed="rId15"/>
          <a:stretch>
            <a:fillRect/>
          </a:stretch>
        </p:blipFill>
        <p:spPr>
          <a:xfrm>
            <a:off x="7981543" y="-1570092"/>
            <a:ext cx="772320" cy="783198"/>
          </a:xfrm>
          <a:prstGeom prst="rect">
            <a:avLst/>
          </a:prstGeom>
        </p:spPr>
      </p:pic>
    </p:spTree>
    <p:extLst>
      <p:ext uri="{BB962C8B-B14F-4D97-AF65-F5344CB8AC3E}">
        <p14:creationId xmlns:p14="http://schemas.microsoft.com/office/powerpoint/2010/main" val="3866286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Grp="1" noRot="1" noChangeAspect="1" noMove="1" noResize="1" noEditPoints="1" noAdjustHandles="1" noChangeArrowheads="1" noChangeShapeType="1" noCrop="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3147243" y="200820"/>
            <a:ext cx="6629400" cy="1325563"/>
          </a:xfrm>
          <a:ln>
            <a:noFill/>
          </a:ln>
        </p:spPr>
        <p:txBody>
          <a:bodyPr/>
          <a:lstStyle/>
          <a:p>
            <a:r>
              <a:rPr lang="en-GB" b="1">
                <a:solidFill>
                  <a:srgbClr val="00B050"/>
                </a:solidFill>
                <a:latin typeface="Calibri"/>
              </a:rPr>
              <a:t>Example Patient Journey</a:t>
            </a:r>
            <a:endParaRPr lang="en-GB" b="1">
              <a:solidFill>
                <a:srgbClr val="00B050"/>
              </a:solidFill>
              <a:latin typeface="+mn-lt"/>
            </a:endParaRP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3578343" y="19227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14626860" y="2472097"/>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3147243" y="1871931"/>
            <a:ext cx="1128464" cy="1144357"/>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7981543" y="-3035103"/>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4623268" y="6258457"/>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955473" y="8378562"/>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4603620" y="2709000"/>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12192000" y="-1775103"/>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089278" y="8515550"/>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2603587" y="4137180"/>
            <a:ext cx="2520000" cy="252000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42626" y="3051895"/>
            <a:ext cx="1660483" cy="1660483"/>
          </a:xfrm>
          <a:prstGeom prst="rect">
            <a:avLst/>
          </a:prstGeom>
        </p:spPr>
      </p:pic>
      <p:pic>
        <p:nvPicPr>
          <p:cNvPr id="16" name="Picture 15">
            <a:extLst>
              <a:ext uri="{FF2B5EF4-FFF2-40B4-BE49-F238E27FC236}">
                <a16:creationId xmlns:a16="http://schemas.microsoft.com/office/drawing/2014/main" id="{32A5E19B-8168-A91A-FDA7-77808A3A3E12}"/>
              </a:ext>
            </a:extLst>
          </p:cNvPr>
          <p:cNvPicPr>
            <a:picLocks noChangeAspect="1"/>
          </p:cNvPicPr>
          <p:nvPr/>
        </p:nvPicPr>
        <p:blipFill>
          <a:blip r:embed="rId15"/>
          <a:stretch>
            <a:fillRect/>
          </a:stretch>
        </p:blipFill>
        <p:spPr>
          <a:xfrm>
            <a:off x="5333480" y="-2087876"/>
            <a:ext cx="1128463" cy="1144357"/>
          </a:xfrm>
          <a:prstGeom prst="rect">
            <a:avLst/>
          </a:prstGeom>
        </p:spPr>
      </p:pic>
      <p:cxnSp>
        <p:nvCxnSpPr>
          <p:cNvPr id="7" name="Straight Arrow Connector 6">
            <a:extLst>
              <a:ext uri="{FF2B5EF4-FFF2-40B4-BE49-F238E27FC236}">
                <a16:creationId xmlns:a16="http://schemas.microsoft.com/office/drawing/2014/main" id="{AC4DA546-ABCF-8AB9-617B-CB89A5FF27B5}"/>
              </a:ext>
            </a:extLst>
          </p:cNvPr>
          <p:cNvCxnSpPr>
            <a:cxnSpLocks/>
          </p:cNvCxnSpPr>
          <p:nvPr/>
        </p:nvCxnSpPr>
        <p:spPr>
          <a:xfrm>
            <a:off x="3711475" y="3280631"/>
            <a:ext cx="0" cy="577682"/>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F6A41D3-1FA9-A511-D616-274A8575C205}"/>
              </a:ext>
            </a:extLst>
          </p:cNvPr>
          <p:cNvCxnSpPr>
            <a:cxnSpLocks/>
          </p:cNvCxnSpPr>
          <p:nvPr/>
        </p:nvCxnSpPr>
        <p:spPr>
          <a:xfrm flipH="1" flipV="1">
            <a:off x="1603077" y="4712378"/>
            <a:ext cx="762792" cy="454931"/>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7325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Grp="1" noRot="1" noChangeAspect="1" noMove="1" noResize="1" noEditPoints="1" noAdjustHandles="1" noChangeArrowheads="1" noChangeShapeType="1" noCrop="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3147243" y="200820"/>
            <a:ext cx="6629400" cy="1325563"/>
          </a:xfrm>
          <a:ln>
            <a:noFill/>
          </a:ln>
        </p:spPr>
        <p:txBody>
          <a:bodyPr/>
          <a:lstStyle/>
          <a:p>
            <a:r>
              <a:rPr lang="en-GB" b="1">
                <a:solidFill>
                  <a:srgbClr val="00B050"/>
                </a:solidFill>
                <a:latin typeface="+mn-lt"/>
              </a:rPr>
              <a:t>ICH Education &amp; Training</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3578343" y="19227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14626860" y="2472097"/>
            <a:ext cx="2085013" cy="2194750"/>
          </a:xfrm>
          <a:prstGeom prst="rect">
            <a:avLst/>
          </a:prstGeom>
        </p:spPr>
      </p:pic>
      <p:sp>
        <p:nvSpPr>
          <p:cNvPr id="6" name="Oval 5">
            <a:extLst>
              <a:ext uri="{FF2B5EF4-FFF2-40B4-BE49-F238E27FC236}">
                <a16:creationId xmlns:a16="http://schemas.microsoft.com/office/drawing/2014/main" id="{9E58D969-1152-49F0-7235-32396ADE6D42}"/>
              </a:ext>
            </a:extLst>
          </p:cNvPr>
          <p:cNvSpPr/>
          <p:nvPr/>
        </p:nvSpPr>
        <p:spPr>
          <a:xfrm>
            <a:off x="7981543" y="-3035103"/>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4623268" y="6258457"/>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955473" y="8378562"/>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4603620" y="2709000"/>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12192000" y="-1775103"/>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089278" y="8515550"/>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a:extLst>
              <a:ext uri="{FF2B5EF4-FFF2-40B4-BE49-F238E27FC236}">
                <a16:creationId xmlns:a16="http://schemas.microsoft.com/office/drawing/2014/main" id="{32A5E19B-8168-A91A-FDA7-77808A3A3E12}"/>
              </a:ext>
            </a:extLst>
          </p:cNvPr>
          <p:cNvPicPr>
            <a:picLocks noChangeAspect="1"/>
          </p:cNvPicPr>
          <p:nvPr/>
        </p:nvPicPr>
        <p:blipFill>
          <a:blip r:embed="rId11"/>
          <a:stretch>
            <a:fillRect/>
          </a:stretch>
        </p:blipFill>
        <p:spPr>
          <a:xfrm>
            <a:off x="5333480" y="-2087876"/>
            <a:ext cx="1128463" cy="1144357"/>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1826290" y="63771"/>
            <a:ext cx="647048" cy="700894"/>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1913917" y="3463675"/>
            <a:ext cx="847601" cy="873410"/>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81659" y="3320075"/>
            <a:ext cx="952101" cy="1017010"/>
          </a:xfrm>
          <a:prstGeom prst="rect">
            <a:avLst/>
          </a:prstGeom>
        </p:spPr>
      </p:pic>
      <p:cxnSp>
        <p:nvCxnSpPr>
          <p:cNvPr id="7" name="Straight Arrow Connector 6">
            <a:extLst>
              <a:ext uri="{FF2B5EF4-FFF2-40B4-BE49-F238E27FC236}">
                <a16:creationId xmlns:a16="http://schemas.microsoft.com/office/drawing/2014/main" id="{AC4DA546-ABCF-8AB9-617B-CB89A5FF27B5}"/>
              </a:ext>
            </a:extLst>
          </p:cNvPr>
          <p:cNvCxnSpPr>
            <a:cxnSpLocks/>
          </p:cNvCxnSpPr>
          <p:nvPr/>
        </p:nvCxnSpPr>
        <p:spPr>
          <a:xfrm>
            <a:off x="-1502766" y="1027721"/>
            <a:ext cx="0" cy="498662"/>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F6A41D3-1FA9-A511-D616-274A8575C205}"/>
              </a:ext>
            </a:extLst>
          </p:cNvPr>
          <p:cNvCxnSpPr>
            <a:cxnSpLocks/>
          </p:cNvCxnSpPr>
          <p:nvPr/>
        </p:nvCxnSpPr>
        <p:spPr>
          <a:xfrm flipH="1">
            <a:off x="1230047" y="3937505"/>
            <a:ext cx="537903"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75C425D-3FEF-B31C-59C4-729DD10BC03A}"/>
              </a:ext>
            </a:extLst>
          </p:cNvPr>
          <p:cNvSpPr txBox="1"/>
          <p:nvPr/>
        </p:nvSpPr>
        <p:spPr>
          <a:xfrm>
            <a:off x="4137741" y="2218026"/>
            <a:ext cx="6039435" cy="954107"/>
          </a:xfrm>
          <a:prstGeom prst="rect">
            <a:avLst/>
          </a:prstGeom>
          <a:noFill/>
        </p:spPr>
        <p:txBody>
          <a:bodyPr wrap="square" rtlCol="0">
            <a:spAutoFit/>
          </a:bodyPr>
          <a:lstStyle/>
          <a:p>
            <a:r>
              <a:rPr lang="en-GB" sz="2800"/>
              <a:t>NHS 24 Mental Health Hub </a:t>
            </a:r>
          </a:p>
          <a:p>
            <a:r>
              <a:rPr lang="en-GB" sz="2800"/>
              <a:t>Warm Transfer Training, Sep – Dec 23</a:t>
            </a:r>
          </a:p>
        </p:txBody>
      </p:sp>
      <p:pic>
        <p:nvPicPr>
          <p:cNvPr id="11" name="Graphic 10" descr="Classroom with solid fill">
            <a:extLst>
              <a:ext uri="{FF2B5EF4-FFF2-40B4-BE49-F238E27FC236}">
                <a16:creationId xmlns:a16="http://schemas.microsoft.com/office/drawing/2014/main" id="{A37E6C80-8C05-9A26-4E67-597B080C44C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3229970" y="2258198"/>
            <a:ext cx="914400" cy="914400"/>
          </a:xfrm>
          <a:prstGeom prst="rect">
            <a:avLst/>
          </a:prstGeom>
        </p:spPr>
      </p:pic>
      <p:pic>
        <p:nvPicPr>
          <p:cNvPr id="28" name="Graphic 27" descr="Social network outline">
            <a:extLst>
              <a:ext uri="{FF2B5EF4-FFF2-40B4-BE49-F238E27FC236}">
                <a16:creationId xmlns:a16="http://schemas.microsoft.com/office/drawing/2014/main" id="{4BDC047E-EDAE-FD73-87CB-16CA242AE36E}"/>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180107" y="4948186"/>
            <a:ext cx="969741" cy="969741"/>
          </a:xfrm>
          <a:prstGeom prst="rect">
            <a:avLst/>
          </a:prstGeom>
        </p:spPr>
      </p:pic>
      <p:grpSp>
        <p:nvGrpSpPr>
          <p:cNvPr id="39" name="Group 38">
            <a:extLst>
              <a:ext uri="{FF2B5EF4-FFF2-40B4-BE49-F238E27FC236}">
                <a16:creationId xmlns:a16="http://schemas.microsoft.com/office/drawing/2014/main" id="{1665CA42-8651-9425-E04E-3AC353F0F9BD}"/>
              </a:ext>
            </a:extLst>
          </p:cNvPr>
          <p:cNvGrpSpPr/>
          <p:nvPr/>
        </p:nvGrpSpPr>
        <p:grpSpPr>
          <a:xfrm>
            <a:off x="3180107" y="3474147"/>
            <a:ext cx="969741" cy="954107"/>
            <a:chOff x="13307786" y="-266477"/>
            <a:chExt cx="968828" cy="1027911"/>
          </a:xfrm>
          <a:solidFill>
            <a:schemeClr val="accent6">
              <a:lumMod val="75000"/>
            </a:schemeClr>
          </a:solidFill>
        </p:grpSpPr>
        <p:pic>
          <p:nvPicPr>
            <p:cNvPr id="36" name="Graphic 35" descr="Call center with solid fill">
              <a:extLst>
                <a:ext uri="{FF2B5EF4-FFF2-40B4-BE49-F238E27FC236}">
                  <a16:creationId xmlns:a16="http://schemas.microsoft.com/office/drawing/2014/main" id="{E3D5D6E7-B10B-19B7-1BF7-07A532345DD0}"/>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3716000" y="200820"/>
              <a:ext cx="560614" cy="560614"/>
            </a:xfrm>
            <a:prstGeom prst="rect">
              <a:avLst/>
            </a:prstGeom>
          </p:spPr>
        </p:pic>
        <p:pic>
          <p:nvPicPr>
            <p:cNvPr id="37" name="Graphic 36" descr="Call center with solid fill">
              <a:extLst>
                <a:ext uri="{FF2B5EF4-FFF2-40B4-BE49-F238E27FC236}">
                  <a16:creationId xmlns:a16="http://schemas.microsoft.com/office/drawing/2014/main" id="{2F78B54F-01F7-8B1F-6867-602EDD323090}"/>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3511893" y="-266477"/>
              <a:ext cx="560614" cy="560614"/>
            </a:xfrm>
            <a:prstGeom prst="rect">
              <a:avLst/>
            </a:prstGeom>
          </p:spPr>
        </p:pic>
        <p:pic>
          <p:nvPicPr>
            <p:cNvPr id="38" name="Graphic 37" descr="Call center with solid fill">
              <a:extLst>
                <a:ext uri="{FF2B5EF4-FFF2-40B4-BE49-F238E27FC236}">
                  <a16:creationId xmlns:a16="http://schemas.microsoft.com/office/drawing/2014/main" id="{325D67B8-D8D2-DC8B-3124-FD4D4B2FE1BE}"/>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13307786" y="200254"/>
              <a:ext cx="560614" cy="560614"/>
            </a:xfrm>
            <a:prstGeom prst="rect">
              <a:avLst/>
            </a:prstGeom>
          </p:spPr>
        </p:pic>
      </p:grpSp>
      <p:sp>
        <p:nvSpPr>
          <p:cNvPr id="41" name="TextBox 40">
            <a:extLst>
              <a:ext uri="{FF2B5EF4-FFF2-40B4-BE49-F238E27FC236}">
                <a16:creationId xmlns:a16="http://schemas.microsoft.com/office/drawing/2014/main" id="{697E7F72-2834-459A-298E-FCC7B6287266}"/>
              </a:ext>
            </a:extLst>
          </p:cNvPr>
          <p:cNvSpPr txBox="1"/>
          <p:nvPr/>
        </p:nvSpPr>
        <p:spPr>
          <a:xfrm>
            <a:off x="4137741" y="3592761"/>
            <a:ext cx="614034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Calibri"/>
                <a:ea typeface="+mn-ea"/>
                <a:cs typeface="+mn-cs"/>
              </a:rPr>
              <a:t>200+ ICH Staff</a:t>
            </a:r>
            <a:r>
              <a:rPr lang="en-GB" sz="2800">
                <a:solidFill>
                  <a:prstClr val="black"/>
                </a:solidFill>
                <a:latin typeface="Calibri"/>
              </a:rPr>
              <a:t>, online facilitated training and self-directed e-resource</a:t>
            </a: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41">
            <a:extLst>
              <a:ext uri="{FF2B5EF4-FFF2-40B4-BE49-F238E27FC236}">
                <a16:creationId xmlns:a16="http://schemas.microsoft.com/office/drawing/2014/main" id="{F3856FF3-E27C-9FC8-F197-18FD3EF9B62D}"/>
              </a:ext>
            </a:extLst>
          </p:cNvPr>
          <p:cNvSpPr txBox="1"/>
          <p:nvPr/>
        </p:nvSpPr>
        <p:spPr>
          <a:xfrm>
            <a:off x="4172887" y="4923202"/>
            <a:ext cx="6783584" cy="1384995"/>
          </a:xfrm>
          <a:prstGeom prst="rect">
            <a:avLst/>
          </a:prstGeom>
          <a:noFill/>
        </p:spPr>
        <p:txBody>
          <a:bodyPr wrap="square" rtlCol="0">
            <a:spAutoFit/>
          </a:bodyPr>
          <a:lstStyle/>
          <a:p>
            <a:r>
              <a:rPr kumimoji="0" lang="en-GB" sz="2800" b="0" i="0" u="none" strike="noStrike" kern="1200" cap="none" spc="0" normalizeH="0" baseline="0" noProof="0">
                <a:ln>
                  <a:noFill/>
                </a:ln>
                <a:solidFill>
                  <a:prstClr val="black"/>
                </a:solidFill>
                <a:effectLst/>
                <a:uLnTx/>
                <a:uFillTx/>
                <a:latin typeface="Calibri"/>
                <a:ea typeface="+mn-ea"/>
                <a:cs typeface="+mn-cs"/>
              </a:rPr>
              <a:t>Principles of Formulation </a:t>
            </a:r>
            <a:r>
              <a:rPr lang="en-GB" sz="2800">
                <a:solidFill>
                  <a:prstClr val="black"/>
                </a:solidFill>
                <a:latin typeface="Calibri"/>
              </a:rPr>
              <a:t>Based Assessment, history taking and compassionate conversations</a:t>
            </a:r>
            <a:endParaRPr lang="en-GB"/>
          </a:p>
        </p:txBody>
      </p:sp>
    </p:spTree>
    <p:extLst>
      <p:ext uri="{BB962C8B-B14F-4D97-AF65-F5344CB8AC3E}">
        <p14:creationId xmlns:p14="http://schemas.microsoft.com/office/powerpoint/2010/main" val="25713958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1000"/>
                                        <p:tgtEl>
                                          <p:spTgt spid="39"/>
                                        </p:tgtEl>
                                      </p:cBhvr>
                                    </p:animEffect>
                                    <p:anim calcmode="lin" valueType="num">
                                      <p:cBhvr>
                                        <p:cTn id="25" dur="1000" fill="hold"/>
                                        <p:tgtEl>
                                          <p:spTgt spid="39"/>
                                        </p:tgtEl>
                                        <p:attrNameLst>
                                          <p:attrName>ppt_x</p:attrName>
                                        </p:attrNameLst>
                                      </p:cBhvr>
                                      <p:tavLst>
                                        <p:tav tm="0">
                                          <p:val>
                                            <p:strVal val="#ppt_x"/>
                                          </p:val>
                                        </p:tav>
                                        <p:tav tm="100000">
                                          <p:val>
                                            <p:strVal val="#ppt_x"/>
                                          </p:val>
                                        </p:tav>
                                      </p:tavLst>
                                    </p:anim>
                                    <p:anim calcmode="lin" valueType="num">
                                      <p:cBhvr>
                                        <p:cTn id="2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1000"/>
                                        <p:tgtEl>
                                          <p:spTgt spid="42"/>
                                        </p:tgtEl>
                                      </p:cBhvr>
                                    </p:animEffect>
                                    <p:anim calcmode="lin" valueType="num">
                                      <p:cBhvr>
                                        <p:cTn id="32" dur="1000" fill="hold"/>
                                        <p:tgtEl>
                                          <p:spTgt spid="42"/>
                                        </p:tgtEl>
                                        <p:attrNameLst>
                                          <p:attrName>ppt_x</p:attrName>
                                        </p:attrNameLst>
                                      </p:cBhvr>
                                      <p:tavLst>
                                        <p:tav tm="0">
                                          <p:val>
                                            <p:strVal val="#ppt_x"/>
                                          </p:val>
                                        </p:tav>
                                        <p:tav tm="100000">
                                          <p:val>
                                            <p:strVal val="#ppt_x"/>
                                          </p:val>
                                        </p:tav>
                                      </p:tavLst>
                                    </p:anim>
                                    <p:anim calcmode="lin" valueType="num">
                                      <p:cBhvr>
                                        <p:cTn id="33" dur="1000" fill="hold"/>
                                        <p:tgtEl>
                                          <p:spTgt spid="4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1" grpId="0"/>
      <p:bldP spid="4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3147243" y="200820"/>
            <a:ext cx="6629400" cy="1325563"/>
          </a:xfrm>
          <a:ln>
            <a:noFill/>
          </a:ln>
        </p:spPr>
        <p:txBody>
          <a:bodyPr/>
          <a:lstStyle/>
          <a:p>
            <a:r>
              <a:rPr lang="en-GB" b="1">
                <a:solidFill>
                  <a:srgbClr val="00B050"/>
                </a:solidFill>
                <a:latin typeface="+mn-lt"/>
              </a:rPr>
              <a:t>ICH Education &amp; Training</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3578343" y="19227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14626860" y="2472097"/>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3413060" y="9098562"/>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6101943" y="-3240049"/>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4623268" y="6258457"/>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955473" y="8378562"/>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4603620" y="2709000"/>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12192000" y="-1775103"/>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089278" y="8515550"/>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3499339" y="2709000"/>
            <a:ext cx="2520000" cy="252000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6A76821E-4A3A-303B-3A30-68AFDED1BFFE}"/>
              </a:ext>
            </a:extLst>
          </p:cNvPr>
          <p:cNvSpPr/>
          <p:nvPr/>
        </p:nvSpPr>
        <p:spPr>
          <a:xfrm>
            <a:off x="-387234" y="-2346158"/>
            <a:ext cx="1162318" cy="119033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42626" y="3051895"/>
            <a:ext cx="1660483" cy="1660483"/>
          </a:xfrm>
          <a:prstGeom prst="rect">
            <a:avLst/>
          </a:prstGeom>
        </p:spPr>
      </p:pic>
      <p:cxnSp>
        <p:nvCxnSpPr>
          <p:cNvPr id="10" name="Straight Arrow Connector 9">
            <a:extLst>
              <a:ext uri="{FF2B5EF4-FFF2-40B4-BE49-F238E27FC236}">
                <a16:creationId xmlns:a16="http://schemas.microsoft.com/office/drawing/2014/main" id="{60C3D05D-CE00-594D-1645-CF74252D3D2F}"/>
              </a:ext>
            </a:extLst>
          </p:cNvPr>
          <p:cNvCxnSpPr>
            <a:cxnSpLocks/>
          </p:cNvCxnSpPr>
          <p:nvPr/>
        </p:nvCxnSpPr>
        <p:spPr>
          <a:xfrm flipV="1">
            <a:off x="-1756288" y="-1334543"/>
            <a:ext cx="805546" cy="349857"/>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E80DD63-5B46-DAD9-6503-8364C983025A}"/>
              </a:ext>
            </a:extLst>
          </p:cNvPr>
          <p:cNvSpPr/>
          <p:nvPr/>
        </p:nvSpPr>
        <p:spPr>
          <a:xfrm>
            <a:off x="2563119" y="-2346158"/>
            <a:ext cx="1162319" cy="1186544"/>
          </a:xfrm>
          <a:prstGeom prst="ellipse">
            <a:avLst/>
          </a:prstGeom>
          <a:blipFill dpi="0" rotWithShape="1">
            <a:blip r:embed="rId1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D8932424-D8D9-4230-43E0-0634D2A2BB47}"/>
              </a:ext>
            </a:extLst>
          </p:cNvPr>
          <p:cNvCxnSpPr>
            <a:cxnSpLocks/>
          </p:cNvCxnSpPr>
          <p:nvPr/>
        </p:nvCxnSpPr>
        <p:spPr>
          <a:xfrm>
            <a:off x="1381388" y="-1775103"/>
            <a:ext cx="762581"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2E0E397-5A4A-1D26-5A51-DA6214FC4D08}"/>
              </a:ext>
            </a:extLst>
          </p:cNvPr>
          <p:cNvSpPr txBox="1"/>
          <p:nvPr/>
        </p:nvSpPr>
        <p:spPr>
          <a:xfrm>
            <a:off x="13119804" y="-1263593"/>
            <a:ext cx="5099123" cy="2893100"/>
          </a:xfrm>
          <a:prstGeom prst="rect">
            <a:avLst/>
          </a:prstGeom>
          <a:noFill/>
        </p:spPr>
        <p:txBody>
          <a:bodyPr wrap="square" rtlCol="0">
            <a:spAutoFit/>
          </a:bodyPr>
          <a:lstStyle/>
          <a:p>
            <a:pPr algn="r"/>
            <a:r>
              <a:rPr lang="en-GB" sz="3200" b="1"/>
              <a:t>NHS 24 Mental Health Hub Warm Transfer Training</a:t>
            </a:r>
          </a:p>
          <a:p>
            <a:pPr algn="r"/>
            <a:endParaRPr lang="en-GB"/>
          </a:p>
          <a:p>
            <a:pPr algn="r"/>
            <a:r>
              <a:rPr lang="en-GB" sz="2800" b="1"/>
              <a:t>200+ ICH Staff</a:t>
            </a:r>
            <a:br>
              <a:rPr lang="en-GB" sz="2400" b="1"/>
            </a:br>
            <a:endParaRPr lang="en-GB" sz="2400" b="1"/>
          </a:p>
          <a:p>
            <a:pPr marL="342900" indent="-342900" algn="r">
              <a:buFont typeface="+mj-lt"/>
              <a:buAutoNum type="arabicPeriod"/>
            </a:pPr>
            <a:r>
              <a:rPr lang="en-GB" sz="2400" b="1"/>
              <a:t>Formulation Based Risk Assessment</a:t>
            </a:r>
          </a:p>
          <a:p>
            <a:pPr marL="342900" indent="-342900" algn="r">
              <a:buFont typeface="+mj-lt"/>
              <a:buAutoNum type="arabicPeriod"/>
            </a:pPr>
            <a:r>
              <a:rPr lang="en-GB" sz="2400" b="1"/>
              <a:t>Compassionate Conversation Skills</a:t>
            </a:r>
          </a:p>
        </p:txBody>
      </p:sp>
      <p:cxnSp>
        <p:nvCxnSpPr>
          <p:cNvPr id="30" name="Straight Arrow Connector 29">
            <a:extLst>
              <a:ext uri="{FF2B5EF4-FFF2-40B4-BE49-F238E27FC236}">
                <a16:creationId xmlns:a16="http://schemas.microsoft.com/office/drawing/2014/main" id="{6EE218E7-0AA7-E921-BED6-6936C7765754}"/>
              </a:ext>
            </a:extLst>
          </p:cNvPr>
          <p:cNvCxnSpPr>
            <a:cxnSpLocks/>
          </p:cNvCxnSpPr>
          <p:nvPr/>
        </p:nvCxnSpPr>
        <p:spPr>
          <a:xfrm>
            <a:off x="1991155" y="3990336"/>
            <a:ext cx="1143927" cy="0"/>
          </a:xfrm>
          <a:prstGeom prst="straightConnector1">
            <a:avLst/>
          </a:prstGeom>
          <a:ln w="76200">
            <a:solidFill>
              <a:srgbClr val="00B050"/>
            </a:solidFill>
            <a:headEnd type="triangle"/>
            <a:tailEnd type="triangle"/>
          </a:ln>
        </p:spPr>
        <p:style>
          <a:lnRef idx="1">
            <a:schemeClr val="accent6"/>
          </a:lnRef>
          <a:fillRef idx="0">
            <a:schemeClr val="accent6"/>
          </a:fillRef>
          <a:effectRef idx="0">
            <a:schemeClr val="accent6"/>
          </a:effectRef>
          <a:fontRef idx="minor">
            <a:schemeClr val="tx1"/>
          </a:fontRef>
        </p:style>
      </p:cxnSp>
      <p:grpSp>
        <p:nvGrpSpPr>
          <p:cNvPr id="14" name="Group 13">
            <a:extLst>
              <a:ext uri="{FF2B5EF4-FFF2-40B4-BE49-F238E27FC236}">
                <a16:creationId xmlns:a16="http://schemas.microsoft.com/office/drawing/2014/main" id="{659D02F5-4142-12D4-4BD0-C84619624343}"/>
              </a:ext>
            </a:extLst>
          </p:cNvPr>
          <p:cNvGrpSpPr/>
          <p:nvPr/>
        </p:nvGrpSpPr>
        <p:grpSpPr>
          <a:xfrm>
            <a:off x="6663076" y="1987290"/>
            <a:ext cx="5301443" cy="3725218"/>
            <a:chOff x="6662057" y="2187474"/>
            <a:chExt cx="5301443" cy="3725218"/>
          </a:xfrm>
        </p:grpSpPr>
        <p:sp>
          <p:nvSpPr>
            <p:cNvPr id="13" name="Rectangle 12">
              <a:extLst>
                <a:ext uri="{FF2B5EF4-FFF2-40B4-BE49-F238E27FC236}">
                  <a16:creationId xmlns:a16="http://schemas.microsoft.com/office/drawing/2014/main" id="{53C73BF2-A445-DE19-62C6-432A3EFA850B}"/>
                </a:ext>
              </a:extLst>
            </p:cNvPr>
            <p:cNvSpPr/>
            <p:nvPr/>
          </p:nvSpPr>
          <p:spPr>
            <a:xfrm>
              <a:off x="6662057" y="2187474"/>
              <a:ext cx="5301443" cy="3516640"/>
            </a:xfrm>
            <a:prstGeom prst="rect">
              <a:avLst/>
            </a:prstGeom>
            <a:solidFill>
              <a:schemeClr val="bg2">
                <a:alpha val="83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6C3FC390-051B-4497-7377-F7E1A9D199DB}"/>
                </a:ext>
              </a:extLst>
            </p:cNvPr>
            <p:cNvSpPr txBox="1"/>
            <p:nvPr/>
          </p:nvSpPr>
          <p:spPr>
            <a:xfrm>
              <a:off x="6864377" y="2865704"/>
              <a:ext cx="5099123" cy="3046988"/>
            </a:xfrm>
            <a:prstGeom prst="rect">
              <a:avLst/>
            </a:prstGeom>
            <a:noFill/>
          </p:spPr>
          <p:txBody>
            <a:bodyPr wrap="square" rtlCol="0">
              <a:spAutoFit/>
            </a:bodyPr>
            <a:lstStyle/>
            <a:p>
              <a:pPr algn="r"/>
              <a:br>
                <a:rPr lang="en-GB" sz="2400" b="1"/>
              </a:br>
              <a:endParaRPr lang="en-GB" sz="2400" b="1"/>
            </a:p>
            <a:p>
              <a:r>
                <a:rPr lang="en-GB" sz="2400" b="1"/>
                <a:t>Four Ps:</a:t>
              </a:r>
            </a:p>
            <a:p>
              <a:pPr marL="457200" indent="-457200">
                <a:buAutoNum type="arabicPeriod"/>
              </a:pPr>
              <a:r>
                <a:rPr lang="en-GB" sz="2400" b="1"/>
                <a:t>Predisposing</a:t>
              </a:r>
            </a:p>
            <a:p>
              <a:pPr marL="457200" indent="-457200">
                <a:buAutoNum type="arabicPeriod"/>
              </a:pPr>
              <a:r>
                <a:rPr lang="en-GB" sz="2400" b="1"/>
                <a:t>Precipitating</a:t>
              </a:r>
            </a:p>
            <a:p>
              <a:pPr marL="457200" indent="-457200">
                <a:buAutoNum type="arabicPeriod"/>
              </a:pPr>
              <a:r>
                <a:rPr lang="en-GB" sz="2400" b="1"/>
                <a:t>Perpetuating</a:t>
              </a:r>
            </a:p>
            <a:p>
              <a:pPr marL="457200" indent="-457200">
                <a:buAutoNum type="arabicPeriod"/>
              </a:pPr>
              <a:r>
                <a:rPr lang="en-GB" sz="2400" b="1"/>
                <a:t>Protective</a:t>
              </a:r>
            </a:p>
            <a:p>
              <a:pPr marL="457200" indent="-457200" algn="r">
                <a:buAutoNum type="arabicPeriod"/>
              </a:pPr>
              <a:endParaRPr lang="en-GB" sz="2400" b="1"/>
            </a:p>
          </p:txBody>
        </p:sp>
        <p:sp>
          <p:nvSpPr>
            <p:cNvPr id="28" name="TextBox 27">
              <a:extLst>
                <a:ext uri="{FF2B5EF4-FFF2-40B4-BE49-F238E27FC236}">
                  <a16:creationId xmlns:a16="http://schemas.microsoft.com/office/drawing/2014/main" id="{8EEF0882-C07D-90B0-12A6-1835FEDAF9C0}"/>
                </a:ext>
              </a:extLst>
            </p:cNvPr>
            <p:cNvSpPr txBox="1"/>
            <p:nvPr/>
          </p:nvSpPr>
          <p:spPr>
            <a:xfrm>
              <a:off x="9695142" y="3569472"/>
              <a:ext cx="2186857" cy="1569660"/>
            </a:xfrm>
            <a:prstGeom prst="rect">
              <a:avLst/>
            </a:prstGeom>
            <a:noFill/>
          </p:spPr>
          <p:txBody>
            <a:bodyPr wrap="square" rtlCol="0">
              <a:spAutoFit/>
            </a:bodyPr>
            <a:lstStyle/>
            <a:p>
              <a:r>
                <a:rPr lang="en-GB" sz="2400" b="1"/>
                <a:t>Risk:</a:t>
              </a:r>
            </a:p>
            <a:p>
              <a:pPr marL="342900" indent="-342900">
                <a:buFont typeface="+mj-lt"/>
                <a:buAutoNum type="arabicPeriod"/>
              </a:pPr>
              <a:r>
                <a:rPr lang="en-GB" sz="2400" b="1"/>
                <a:t>To Self</a:t>
              </a:r>
            </a:p>
            <a:p>
              <a:pPr marL="342900" indent="-342900">
                <a:buFont typeface="+mj-lt"/>
                <a:buAutoNum type="arabicPeriod"/>
              </a:pPr>
              <a:r>
                <a:rPr lang="en-GB" sz="2400" b="1"/>
                <a:t>To Others</a:t>
              </a:r>
            </a:p>
            <a:p>
              <a:pPr marL="342900" indent="-342900">
                <a:buFont typeface="+mj-lt"/>
                <a:buAutoNum type="arabicPeriod"/>
              </a:pPr>
              <a:r>
                <a:rPr lang="en-GB" sz="2400" b="1"/>
                <a:t>From Others</a:t>
              </a:r>
            </a:p>
          </p:txBody>
        </p:sp>
        <p:sp>
          <p:nvSpPr>
            <p:cNvPr id="29" name="TextBox 28">
              <a:extLst>
                <a:ext uri="{FF2B5EF4-FFF2-40B4-BE49-F238E27FC236}">
                  <a16:creationId xmlns:a16="http://schemas.microsoft.com/office/drawing/2014/main" id="{B76C717C-6B3C-72CE-8F1A-6ACBB9E1C380}"/>
                </a:ext>
              </a:extLst>
            </p:cNvPr>
            <p:cNvSpPr txBox="1"/>
            <p:nvPr/>
          </p:nvSpPr>
          <p:spPr>
            <a:xfrm>
              <a:off x="7157380" y="2327095"/>
              <a:ext cx="4506640" cy="1077218"/>
            </a:xfrm>
            <a:prstGeom prst="rect">
              <a:avLst/>
            </a:prstGeom>
            <a:noFill/>
          </p:spPr>
          <p:txBody>
            <a:bodyPr wrap="square" rtlCol="0">
              <a:spAutoFit/>
            </a:bodyPr>
            <a:lstStyle/>
            <a:p>
              <a:pPr algn="ctr"/>
              <a:r>
                <a:rPr lang="en-GB" sz="3200" b="1">
                  <a:solidFill>
                    <a:srgbClr val="00B050"/>
                  </a:solidFill>
                </a:rPr>
                <a:t>Principles of Formulation Based Risk Assessment</a:t>
              </a:r>
            </a:p>
          </p:txBody>
        </p:sp>
      </p:grpSp>
    </p:spTree>
    <p:extLst>
      <p:ext uri="{BB962C8B-B14F-4D97-AF65-F5344CB8AC3E}">
        <p14:creationId xmlns:p14="http://schemas.microsoft.com/office/powerpoint/2010/main" val="9823876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3147243" y="200820"/>
            <a:ext cx="6629400" cy="1325563"/>
          </a:xfrm>
          <a:ln>
            <a:noFill/>
          </a:ln>
        </p:spPr>
        <p:txBody>
          <a:bodyPr/>
          <a:lstStyle/>
          <a:p>
            <a:r>
              <a:rPr lang="en-GB" b="1">
                <a:solidFill>
                  <a:srgbClr val="00B050"/>
                </a:solidFill>
                <a:latin typeface="+mn-lt"/>
              </a:rPr>
              <a:t>Example Patient Journey</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3578343" y="19227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14626860" y="2472097"/>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3413060" y="9098562"/>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6101943" y="-3240049"/>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4623268" y="6258457"/>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955473" y="8378562"/>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4603620" y="2709000"/>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12192000" y="-1775103"/>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089278" y="8515550"/>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3632713" y="2709000"/>
            <a:ext cx="2520000" cy="252000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6A76821E-4A3A-303B-3A30-68AFDED1BFFE}"/>
              </a:ext>
            </a:extLst>
          </p:cNvPr>
          <p:cNvSpPr/>
          <p:nvPr/>
        </p:nvSpPr>
        <p:spPr>
          <a:xfrm>
            <a:off x="-387234" y="-2346158"/>
            <a:ext cx="1162318" cy="119033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42626" y="3051895"/>
            <a:ext cx="1660483" cy="1660483"/>
          </a:xfrm>
          <a:prstGeom prst="rect">
            <a:avLst/>
          </a:prstGeom>
        </p:spPr>
      </p:pic>
      <p:cxnSp>
        <p:nvCxnSpPr>
          <p:cNvPr id="10" name="Straight Arrow Connector 9">
            <a:extLst>
              <a:ext uri="{FF2B5EF4-FFF2-40B4-BE49-F238E27FC236}">
                <a16:creationId xmlns:a16="http://schemas.microsoft.com/office/drawing/2014/main" id="{60C3D05D-CE00-594D-1645-CF74252D3D2F}"/>
              </a:ext>
            </a:extLst>
          </p:cNvPr>
          <p:cNvCxnSpPr>
            <a:cxnSpLocks/>
          </p:cNvCxnSpPr>
          <p:nvPr/>
        </p:nvCxnSpPr>
        <p:spPr>
          <a:xfrm flipV="1">
            <a:off x="-1756288" y="-1334543"/>
            <a:ext cx="805546" cy="349857"/>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E80DD63-5B46-DAD9-6503-8364C983025A}"/>
              </a:ext>
            </a:extLst>
          </p:cNvPr>
          <p:cNvSpPr/>
          <p:nvPr/>
        </p:nvSpPr>
        <p:spPr>
          <a:xfrm>
            <a:off x="2563119" y="-2346158"/>
            <a:ext cx="1162319" cy="1186544"/>
          </a:xfrm>
          <a:prstGeom prst="ellipse">
            <a:avLst/>
          </a:prstGeom>
          <a:blipFill dpi="0" rotWithShape="1">
            <a:blip r:embed="rId1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D8932424-D8D9-4230-43E0-0634D2A2BB47}"/>
              </a:ext>
            </a:extLst>
          </p:cNvPr>
          <p:cNvCxnSpPr>
            <a:cxnSpLocks/>
          </p:cNvCxnSpPr>
          <p:nvPr/>
        </p:nvCxnSpPr>
        <p:spPr>
          <a:xfrm>
            <a:off x="1381388" y="-1775103"/>
            <a:ext cx="762581"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2E0E397-5A4A-1D26-5A51-DA6214FC4D08}"/>
              </a:ext>
            </a:extLst>
          </p:cNvPr>
          <p:cNvSpPr txBox="1"/>
          <p:nvPr/>
        </p:nvSpPr>
        <p:spPr>
          <a:xfrm>
            <a:off x="13119804" y="-1263593"/>
            <a:ext cx="5099123" cy="2893100"/>
          </a:xfrm>
          <a:prstGeom prst="rect">
            <a:avLst/>
          </a:prstGeom>
          <a:noFill/>
        </p:spPr>
        <p:txBody>
          <a:bodyPr wrap="square" rtlCol="0">
            <a:spAutoFit/>
          </a:bodyPr>
          <a:lstStyle/>
          <a:p>
            <a:pPr algn="r"/>
            <a:r>
              <a:rPr lang="en-GB" sz="3200" b="1"/>
              <a:t>NHS 24 Mental Health Hub Warm Transfer Training</a:t>
            </a:r>
          </a:p>
          <a:p>
            <a:pPr algn="r"/>
            <a:endParaRPr lang="en-GB"/>
          </a:p>
          <a:p>
            <a:pPr algn="r"/>
            <a:r>
              <a:rPr lang="en-GB" sz="2800" b="1"/>
              <a:t>200+ ICH Staff</a:t>
            </a:r>
            <a:br>
              <a:rPr lang="en-GB" sz="2400" b="1"/>
            </a:br>
            <a:endParaRPr lang="en-GB" sz="2400" b="1"/>
          </a:p>
          <a:p>
            <a:pPr marL="342900" indent="-342900" algn="r">
              <a:buFont typeface="+mj-lt"/>
              <a:buAutoNum type="arabicPeriod"/>
            </a:pPr>
            <a:r>
              <a:rPr lang="en-GB" sz="2400" b="1"/>
              <a:t>Formulation Based Risk Assessment</a:t>
            </a:r>
          </a:p>
          <a:p>
            <a:pPr marL="342900" indent="-342900" algn="r">
              <a:buFont typeface="+mj-lt"/>
              <a:buAutoNum type="arabicPeriod"/>
            </a:pPr>
            <a:r>
              <a:rPr lang="en-GB" sz="2400" b="1"/>
              <a:t>Compassionate Conversation Skills</a:t>
            </a:r>
          </a:p>
        </p:txBody>
      </p:sp>
      <p:cxnSp>
        <p:nvCxnSpPr>
          <p:cNvPr id="14" name="Straight Arrow Connector 13">
            <a:extLst>
              <a:ext uri="{FF2B5EF4-FFF2-40B4-BE49-F238E27FC236}">
                <a16:creationId xmlns:a16="http://schemas.microsoft.com/office/drawing/2014/main" id="{8ACEBE21-9BA8-946A-9DEF-9109758570AE}"/>
              </a:ext>
            </a:extLst>
          </p:cNvPr>
          <p:cNvCxnSpPr>
            <a:cxnSpLocks/>
          </p:cNvCxnSpPr>
          <p:nvPr/>
        </p:nvCxnSpPr>
        <p:spPr>
          <a:xfrm>
            <a:off x="6665351" y="4005093"/>
            <a:ext cx="1143927" cy="0"/>
          </a:xfrm>
          <a:prstGeom prst="straightConnector1">
            <a:avLst/>
          </a:prstGeom>
          <a:ln w="76200">
            <a:solidFill>
              <a:srgbClr val="00B050"/>
            </a:solidFill>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D1A7767B-0396-4C69-D26F-4F02C51DCD97}"/>
              </a:ext>
            </a:extLst>
          </p:cNvPr>
          <p:cNvCxnSpPr/>
          <p:nvPr/>
        </p:nvCxnSpPr>
        <p:spPr>
          <a:xfrm>
            <a:off x="2062964" y="3965539"/>
            <a:ext cx="1000309" cy="0"/>
          </a:xfrm>
          <a:prstGeom prst="line">
            <a:avLst/>
          </a:prstGeom>
          <a:ln w="76200">
            <a:solidFill>
              <a:srgbClr val="00B050"/>
            </a:solidFill>
            <a:prstDash val="sysDot"/>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198A3174-EAF0-D090-5E7E-2D3F09DFBFF9}"/>
              </a:ext>
            </a:extLst>
          </p:cNvPr>
          <p:cNvSpPr/>
          <p:nvPr/>
        </p:nvSpPr>
        <p:spPr>
          <a:xfrm>
            <a:off x="8512629" y="2745094"/>
            <a:ext cx="2520000" cy="2519998"/>
          </a:xfrm>
          <a:prstGeom prst="ellipse">
            <a:avLst/>
          </a:prstGeom>
          <a:blipFill dpi="0" rotWithShape="1">
            <a:blip r:embed="rId17"/>
            <a:srcRect/>
            <a:stretch>
              <a:fillRect l="7000" t="2000" r="7000"/>
            </a:stretch>
          </a:blipFill>
          <a:ln w="28575">
            <a:solidFill>
              <a:srgbClr val="029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86500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3147243" y="200820"/>
            <a:ext cx="6629400" cy="1325563"/>
          </a:xfrm>
          <a:ln>
            <a:noFill/>
          </a:ln>
        </p:spPr>
        <p:txBody>
          <a:bodyPr/>
          <a:lstStyle/>
          <a:p>
            <a:r>
              <a:rPr lang="en-GB" b="1">
                <a:solidFill>
                  <a:srgbClr val="00B050"/>
                </a:solidFill>
                <a:latin typeface="+mn-lt"/>
              </a:rPr>
              <a:t>Example Patient Journey</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3578343" y="19227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14626860" y="2472097"/>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3413060" y="9098562"/>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6101943" y="-3240049"/>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4623268" y="6258457"/>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955473" y="8378562"/>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4603620" y="2709000"/>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12192000" y="-1775103"/>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089278" y="8515550"/>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180037" y="7615550"/>
            <a:ext cx="2520000" cy="252000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6A76821E-4A3A-303B-3A30-68AFDED1BFFE}"/>
              </a:ext>
            </a:extLst>
          </p:cNvPr>
          <p:cNvSpPr/>
          <p:nvPr/>
        </p:nvSpPr>
        <p:spPr>
          <a:xfrm>
            <a:off x="-387234" y="-2346158"/>
            <a:ext cx="1162318" cy="119033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030197" y="3150453"/>
            <a:ext cx="1660483" cy="1660483"/>
          </a:xfrm>
          <a:prstGeom prst="rect">
            <a:avLst/>
          </a:prstGeom>
        </p:spPr>
      </p:pic>
      <p:cxnSp>
        <p:nvCxnSpPr>
          <p:cNvPr id="10" name="Straight Arrow Connector 9">
            <a:extLst>
              <a:ext uri="{FF2B5EF4-FFF2-40B4-BE49-F238E27FC236}">
                <a16:creationId xmlns:a16="http://schemas.microsoft.com/office/drawing/2014/main" id="{60C3D05D-CE00-594D-1645-CF74252D3D2F}"/>
              </a:ext>
            </a:extLst>
          </p:cNvPr>
          <p:cNvCxnSpPr>
            <a:cxnSpLocks/>
          </p:cNvCxnSpPr>
          <p:nvPr/>
        </p:nvCxnSpPr>
        <p:spPr>
          <a:xfrm flipV="1">
            <a:off x="-1756288" y="-1334543"/>
            <a:ext cx="805546" cy="349857"/>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E80DD63-5B46-DAD9-6503-8364C983025A}"/>
              </a:ext>
            </a:extLst>
          </p:cNvPr>
          <p:cNvSpPr/>
          <p:nvPr/>
        </p:nvSpPr>
        <p:spPr>
          <a:xfrm>
            <a:off x="2563119" y="-2346158"/>
            <a:ext cx="1162319" cy="1186544"/>
          </a:xfrm>
          <a:prstGeom prst="ellipse">
            <a:avLst/>
          </a:prstGeom>
          <a:blipFill dpi="0" rotWithShape="1">
            <a:blip r:embed="rId1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D8932424-D8D9-4230-43E0-0634D2A2BB47}"/>
              </a:ext>
            </a:extLst>
          </p:cNvPr>
          <p:cNvCxnSpPr>
            <a:cxnSpLocks/>
          </p:cNvCxnSpPr>
          <p:nvPr/>
        </p:nvCxnSpPr>
        <p:spPr>
          <a:xfrm>
            <a:off x="1381388" y="-1775103"/>
            <a:ext cx="762581"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2E0E397-5A4A-1D26-5A51-DA6214FC4D08}"/>
              </a:ext>
            </a:extLst>
          </p:cNvPr>
          <p:cNvSpPr txBox="1"/>
          <p:nvPr/>
        </p:nvSpPr>
        <p:spPr>
          <a:xfrm>
            <a:off x="13119804" y="-1263593"/>
            <a:ext cx="5099123" cy="2893100"/>
          </a:xfrm>
          <a:prstGeom prst="rect">
            <a:avLst/>
          </a:prstGeom>
          <a:noFill/>
        </p:spPr>
        <p:txBody>
          <a:bodyPr wrap="square" rtlCol="0">
            <a:spAutoFit/>
          </a:bodyPr>
          <a:lstStyle/>
          <a:p>
            <a:pPr algn="r"/>
            <a:r>
              <a:rPr lang="en-GB" sz="3200" b="1"/>
              <a:t>NHS 24 Mental Health Hub Warm Transfer Training</a:t>
            </a:r>
          </a:p>
          <a:p>
            <a:pPr algn="r"/>
            <a:endParaRPr lang="en-GB"/>
          </a:p>
          <a:p>
            <a:pPr algn="r"/>
            <a:r>
              <a:rPr lang="en-GB" sz="2800" b="1"/>
              <a:t>200+ ICH Staff</a:t>
            </a:r>
            <a:br>
              <a:rPr lang="en-GB" sz="2400" b="1"/>
            </a:br>
            <a:endParaRPr lang="en-GB" sz="2400" b="1"/>
          </a:p>
          <a:p>
            <a:pPr marL="342900" indent="-342900" algn="r">
              <a:buFont typeface="+mj-lt"/>
              <a:buAutoNum type="arabicPeriod"/>
            </a:pPr>
            <a:r>
              <a:rPr lang="en-GB" sz="2400" b="1"/>
              <a:t>Formulation Based Risk Assessment</a:t>
            </a:r>
          </a:p>
          <a:p>
            <a:pPr marL="342900" indent="-342900" algn="r">
              <a:buFont typeface="+mj-lt"/>
              <a:buAutoNum type="arabicPeriod"/>
            </a:pPr>
            <a:r>
              <a:rPr lang="en-GB" sz="2400" b="1"/>
              <a:t>Compassionate Conversation Skills</a:t>
            </a:r>
          </a:p>
        </p:txBody>
      </p:sp>
      <p:cxnSp>
        <p:nvCxnSpPr>
          <p:cNvPr id="14" name="Straight Arrow Connector 13">
            <a:extLst>
              <a:ext uri="{FF2B5EF4-FFF2-40B4-BE49-F238E27FC236}">
                <a16:creationId xmlns:a16="http://schemas.microsoft.com/office/drawing/2014/main" id="{8ACEBE21-9BA8-946A-9DEF-9109758570AE}"/>
              </a:ext>
            </a:extLst>
          </p:cNvPr>
          <p:cNvCxnSpPr>
            <a:cxnSpLocks/>
          </p:cNvCxnSpPr>
          <p:nvPr/>
        </p:nvCxnSpPr>
        <p:spPr>
          <a:xfrm>
            <a:off x="5318016" y="4101005"/>
            <a:ext cx="1143927" cy="0"/>
          </a:xfrm>
          <a:prstGeom prst="straightConnector1">
            <a:avLst/>
          </a:prstGeom>
          <a:ln w="76200">
            <a:solidFill>
              <a:srgbClr val="00B050"/>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15" name="Oval 14">
            <a:extLst>
              <a:ext uri="{FF2B5EF4-FFF2-40B4-BE49-F238E27FC236}">
                <a16:creationId xmlns:a16="http://schemas.microsoft.com/office/drawing/2014/main" id="{47F7B7AD-6821-B5A5-D9F4-6B641D196508}"/>
              </a:ext>
            </a:extLst>
          </p:cNvPr>
          <p:cNvSpPr/>
          <p:nvPr/>
        </p:nvSpPr>
        <p:spPr>
          <a:xfrm>
            <a:off x="7256643" y="2830938"/>
            <a:ext cx="2520000" cy="2519998"/>
          </a:xfrm>
          <a:prstGeom prst="ellipse">
            <a:avLst/>
          </a:prstGeom>
          <a:blipFill dpi="0" rotWithShape="1">
            <a:blip r:embed="rId17"/>
            <a:srcRect/>
            <a:stretch>
              <a:fillRect l="7000" t="2000" r="7000"/>
            </a:stretch>
          </a:blipFill>
          <a:ln w="28575">
            <a:solidFill>
              <a:srgbClr val="029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43585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3147243" y="200820"/>
            <a:ext cx="6629400" cy="1325563"/>
          </a:xfrm>
          <a:ln>
            <a:noFill/>
          </a:ln>
        </p:spPr>
        <p:txBody>
          <a:bodyPr/>
          <a:lstStyle/>
          <a:p>
            <a:r>
              <a:rPr lang="en-GB" b="1">
                <a:solidFill>
                  <a:srgbClr val="00B050"/>
                </a:solidFill>
                <a:latin typeface="+mn-lt"/>
              </a:rPr>
              <a:t>Example Patient Journey</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3578343" y="19227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14626860" y="2472097"/>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3413060" y="9098562"/>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6101943" y="-3240049"/>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4623268" y="6258457"/>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955473" y="8378562"/>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4603620" y="2709000"/>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12192000" y="-1775103"/>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089278" y="8515550"/>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180037" y="7615550"/>
            <a:ext cx="2520000" cy="252000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6A76821E-4A3A-303B-3A30-68AFDED1BFFE}"/>
              </a:ext>
            </a:extLst>
          </p:cNvPr>
          <p:cNvSpPr/>
          <p:nvPr/>
        </p:nvSpPr>
        <p:spPr>
          <a:xfrm>
            <a:off x="-387234" y="-2346158"/>
            <a:ext cx="1162318" cy="119033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316666" y="3188748"/>
            <a:ext cx="1660483" cy="1660483"/>
          </a:xfrm>
          <a:prstGeom prst="rect">
            <a:avLst/>
          </a:prstGeom>
        </p:spPr>
      </p:pic>
      <p:cxnSp>
        <p:nvCxnSpPr>
          <p:cNvPr id="10" name="Straight Arrow Connector 9">
            <a:extLst>
              <a:ext uri="{FF2B5EF4-FFF2-40B4-BE49-F238E27FC236}">
                <a16:creationId xmlns:a16="http://schemas.microsoft.com/office/drawing/2014/main" id="{60C3D05D-CE00-594D-1645-CF74252D3D2F}"/>
              </a:ext>
            </a:extLst>
          </p:cNvPr>
          <p:cNvCxnSpPr>
            <a:cxnSpLocks/>
          </p:cNvCxnSpPr>
          <p:nvPr/>
        </p:nvCxnSpPr>
        <p:spPr>
          <a:xfrm flipV="1">
            <a:off x="-1756288" y="-1334543"/>
            <a:ext cx="805546" cy="349857"/>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E80DD63-5B46-DAD9-6503-8364C983025A}"/>
              </a:ext>
            </a:extLst>
          </p:cNvPr>
          <p:cNvSpPr/>
          <p:nvPr/>
        </p:nvSpPr>
        <p:spPr>
          <a:xfrm>
            <a:off x="2563119" y="-2346158"/>
            <a:ext cx="1162319" cy="1186544"/>
          </a:xfrm>
          <a:prstGeom prst="ellipse">
            <a:avLst/>
          </a:prstGeom>
          <a:blipFill dpi="0" rotWithShape="1">
            <a:blip r:embed="rId1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D8932424-D8D9-4230-43E0-0634D2A2BB47}"/>
              </a:ext>
            </a:extLst>
          </p:cNvPr>
          <p:cNvCxnSpPr>
            <a:cxnSpLocks/>
          </p:cNvCxnSpPr>
          <p:nvPr/>
        </p:nvCxnSpPr>
        <p:spPr>
          <a:xfrm>
            <a:off x="1381388" y="-1775103"/>
            <a:ext cx="762581"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2E0E397-5A4A-1D26-5A51-DA6214FC4D08}"/>
              </a:ext>
            </a:extLst>
          </p:cNvPr>
          <p:cNvSpPr txBox="1"/>
          <p:nvPr/>
        </p:nvSpPr>
        <p:spPr>
          <a:xfrm>
            <a:off x="13119804" y="-1263593"/>
            <a:ext cx="5099123" cy="2893100"/>
          </a:xfrm>
          <a:prstGeom prst="rect">
            <a:avLst/>
          </a:prstGeom>
          <a:noFill/>
        </p:spPr>
        <p:txBody>
          <a:bodyPr wrap="square" rtlCol="0">
            <a:spAutoFit/>
          </a:bodyPr>
          <a:lstStyle/>
          <a:p>
            <a:pPr algn="r"/>
            <a:r>
              <a:rPr lang="en-GB" sz="3200" b="1"/>
              <a:t>NHS 24 Mental Health Hub Warm Transfer Training</a:t>
            </a:r>
          </a:p>
          <a:p>
            <a:pPr algn="r"/>
            <a:endParaRPr lang="en-GB"/>
          </a:p>
          <a:p>
            <a:pPr algn="r"/>
            <a:r>
              <a:rPr lang="en-GB" sz="2800" b="1"/>
              <a:t>200+ ICH Staff</a:t>
            </a:r>
            <a:br>
              <a:rPr lang="en-GB" sz="2400" b="1"/>
            </a:br>
            <a:endParaRPr lang="en-GB" sz="2400" b="1"/>
          </a:p>
          <a:p>
            <a:pPr marL="342900" indent="-342900" algn="r">
              <a:buFont typeface="+mj-lt"/>
              <a:buAutoNum type="arabicPeriod"/>
            </a:pPr>
            <a:r>
              <a:rPr lang="en-GB" sz="2400" b="1"/>
              <a:t>Formulation Based Risk Assessment</a:t>
            </a:r>
          </a:p>
          <a:p>
            <a:pPr marL="342900" indent="-342900" algn="r">
              <a:buFont typeface="+mj-lt"/>
              <a:buAutoNum type="arabicPeriod"/>
            </a:pPr>
            <a:r>
              <a:rPr lang="en-GB" sz="2400" b="1"/>
              <a:t>Compassionate Conversation Skills</a:t>
            </a:r>
          </a:p>
        </p:txBody>
      </p:sp>
      <p:cxnSp>
        <p:nvCxnSpPr>
          <p:cNvPr id="14" name="Straight Arrow Connector 13">
            <a:extLst>
              <a:ext uri="{FF2B5EF4-FFF2-40B4-BE49-F238E27FC236}">
                <a16:creationId xmlns:a16="http://schemas.microsoft.com/office/drawing/2014/main" id="{8ACEBE21-9BA8-946A-9DEF-9109758570AE}"/>
              </a:ext>
            </a:extLst>
          </p:cNvPr>
          <p:cNvCxnSpPr>
            <a:cxnSpLocks/>
          </p:cNvCxnSpPr>
          <p:nvPr/>
        </p:nvCxnSpPr>
        <p:spPr>
          <a:xfrm>
            <a:off x="3413060" y="4014905"/>
            <a:ext cx="1143927" cy="0"/>
          </a:xfrm>
          <a:prstGeom prst="straightConnector1">
            <a:avLst/>
          </a:prstGeom>
          <a:ln w="76200">
            <a:solidFill>
              <a:srgbClr val="00B050"/>
            </a:solidFill>
            <a:headEnd type="triangle"/>
            <a:tailEnd type="triangle"/>
          </a:ln>
        </p:spPr>
        <p:style>
          <a:lnRef idx="1">
            <a:schemeClr val="accent6"/>
          </a:lnRef>
          <a:fillRef idx="0">
            <a:schemeClr val="accent6"/>
          </a:fillRef>
          <a:effectRef idx="0">
            <a:schemeClr val="accent6"/>
          </a:effectRef>
          <a:fontRef idx="minor">
            <a:schemeClr val="tx1"/>
          </a:fontRef>
        </p:style>
      </p:cxnSp>
      <p:pic>
        <p:nvPicPr>
          <p:cNvPr id="15" name="Graphic 14" descr="Doctor female with solid fill">
            <a:extLst>
              <a:ext uri="{FF2B5EF4-FFF2-40B4-BE49-F238E27FC236}">
                <a16:creationId xmlns:a16="http://schemas.microsoft.com/office/drawing/2014/main" id="{7C87C743-D73C-3070-086F-C9B6FB449EB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352891" y="3069000"/>
            <a:ext cx="1770744" cy="1770744"/>
          </a:xfrm>
          <a:prstGeom prst="rect">
            <a:avLst/>
          </a:prstGeom>
        </p:spPr>
      </p:pic>
      <p:cxnSp>
        <p:nvCxnSpPr>
          <p:cNvPr id="16" name="Straight Arrow Connector 15">
            <a:extLst>
              <a:ext uri="{FF2B5EF4-FFF2-40B4-BE49-F238E27FC236}">
                <a16:creationId xmlns:a16="http://schemas.microsoft.com/office/drawing/2014/main" id="{098C63BC-82DD-A008-8862-1F8A32272DA1}"/>
              </a:ext>
            </a:extLst>
          </p:cNvPr>
          <p:cNvCxnSpPr>
            <a:cxnSpLocks/>
          </p:cNvCxnSpPr>
          <p:nvPr/>
        </p:nvCxnSpPr>
        <p:spPr>
          <a:xfrm>
            <a:off x="8417479" y="4008469"/>
            <a:ext cx="762581"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A8A7572B-6B33-2606-C672-FC1895F72EBA}"/>
              </a:ext>
            </a:extLst>
          </p:cNvPr>
          <p:cNvSpPr/>
          <p:nvPr/>
        </p:nvSpPr>
        <p:spPr>
          <a:xfrm>
            <a:off x="5201943" y="2771140"/>
            <a:ext cx="2520000" cy="2519998"/>
          </a:xfrm>
          <a:prstGeom prst="ellipse">
            <a:avLst/>
          </a:prstGeom>
          <a:blipFill dpi="0" rotWithShape="1">
            <a:blip r:embed="rId19"/>
            <a:srcRect/>
            <a:stretch>
              <a:fillRect l="7000" t="2000" r="7000"/>
            </a:stretch>
          </a:blipFill>
          <a:ln w="28575">
            <a:solidFill>
              <a:srgbClr val="029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3478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3147243" y="200820"/>
            <a:ext cx="6629400" cy="1325563"/>
          </a:xfrm>
          <a:ln>
            <a:noFill/>
          </a:ln>
        </p:spPr>
        <p:txBody>
          <a:bodyPr/>
          <a:lstStyle/>
          <a:p>
            <a:r>
              <a:rPr lang="en-GB" b="1">
                <a:solidFill>
                  <a:srgbClr val="00B050"/>
                </a:solidFill>
                <a:latin typeface="+mn-lt"/>
              </a:rPr>
              <a:t>Example Patient Journey</a:t>
            </a: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3578343" y="1922780"/>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14626860" y="2472097"/>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3413060" y="9098562"/>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6101943" y="-3240049"/>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14623268" y="6258457"/>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9955473" y="8378562"/>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14603620" y="2709000"/>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12192000" y="-1775103"/>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7089278" y="8515550"/>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180037" y="8077200"/>
            <a:ext cx="1839504" cy="2058350"/>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6A76821E-4A3A-303B-3A30-68AFDED1BFFE}"/>
              </a:ext>
            </a:extLst>
          </p:cNvPr>
          <p:cNvSpPr/>
          <p:nvPr/>
        </p:nvSpPr>
        <p:spPr>
          <a:xfrm>
            <a:off x="-387234" y="-2346158"/>
            <a:ext cx="1162318" cy="119033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623592" y="2813305"/>
            <a:ext cx="2553816" cy="2553816"/>
          </a:xfrm>
          <a:prstGeom prst="rect">
            <a:avLst/>
          </a:prstGeom>
        </p:spPr>
      </p:pic>
      <p:cxnSp>
        <p:nvCxnSpPr>
          <p:cNvPr id="10" name="Straight Arrow Connector 9">
            <a:extLst>
              <a:ext uri="{FF2B5EF4-FFF2-40B4-BE49-F238E27FC236}">
                <a16:creationId xmlns:a16="http://schemas.microsoft.com/office/drawing/2014/main" id="{60C3D05D-CE00-594D-1645-CF74252D3D2F}"/>
              </a:ext>
            </a:extLst>
          </p:cNvPr>
          <p:cNvCxnSpPr>
            <a:cxnSpLocks/>
          </p:cNvCxnSpPr>
          <p:nvPr/>
        </p:nvCxnSpPr>
        <p:spPr>
          <a:xfrm flipV="1">
            <a:off x="-1756288" y="-1334543"/>
            <a:ext cx="805546" cy="349857"/>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E80DD63-5B46-DAD9-6503-8364C983025A}"/>
              </a:ext>
            </a:extLst>
          </p:cNvPr>
          <p:cNvSpPr/>
          <p:nvPr/>
        </p:nvSpPr>
        <p:spPr>
          <a:xfrm>
            <a:off x="2563119" y="-2346158"/>
            <a:ext cx="1162319" cy="1186544"/>
          </a:xfrm>
          <a:prstGeom prst="ellipse">
            <a:avLst/>
          </a:prstGeom>
          <a:blipFill dpi="0" rotWithShape="1">
            <a:blip r:embed="rId1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D8932424-D8D9-4230-43E0-0634D2A2BB47}"/>
              </a:ext>
            </a:extLst>
          </p:cNvPr>
          <p:cNvCxnSpPr>
            <a:cxnSpLocks/>
          </p:cNvCxnSpPr>
          <p:nvPr/>
        </p:nvCxnSpPr>
        <p:spPr>
          <a:xfrm>
            <a:off x="1381388" y="-1775103"/>
            <a:ext cx="762581"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2E0E397-5A4A-1D26-5A51-DA6214FC4D08}"/>
              </a:ext>
            </a:extLst>
          </p:cNvPr>
          <p:cNvSpPr txBox="1"/>
          <p:nvPr/>
        </p:nvSpPr>
        <p:spPr>
          <a:xfrm>
            <a:off x="13119804" y="-1263593"/>
            <a:ext cx="5099123" cy="2893100"/>
          </a:xfrm>
          <a:prstGeom prst="rect">
            <a:avLst/>
          </a:prstGeom>
          <a:noFill/>
        </p:spPr>
        <p:txBody>
          <a:bodyPr wrap="square" rtlCol="0">
            <a:spAutoFit/>
          </a:bodyPr>
          <a:lstStyle/>
          <a:p>
            <a:pPr algn="r"/>
            <a:r>
              <a:rPr lang="en-GB" sz="3200" b="1"/>
              <a:t>NHS 24 Mental Health Hub Warm Transfer Training</a:t>
            </a:r>
          </a:p>
          <a:p>
            <a:pPr algn="r"/>
            <a:endParaRPr lang="en-GB"/>
          </a:p>
          <a:p>
            <a:pPr algn="r"/>
            <a:r>
              <a:rPr lang="en-GB" sz="2800" b="1"/>
              <a:t>200+ ICH Staff</a:t>
            </a:r>
            <a:br>
              <a:rPr lang="en-GB" sz="2400" b="1"/>
            </a:br>
            <a:endParaRPr lang="en-GB" sz="2400" b="1"/>
          </a:p>
          <a:p>
            <a:pPr marL="342900" indent="-342900" algn="r">
              <a:buFont typeface="+mj-lt"/>
              <a:buAutoNum type="arabicPeriod"/>
            </a:pPr>
            <a:r>
              <a:rPr lang="en-GB" sz="2400" b="1"/>
              <a:t>Formulation Based Risk Assessment</a:t>
            </a:r>
          </a:p>
          <a:p>
            <a:pPr marL="342900" indent="-342900" algn="r">
              <a:buFont typeface="+mj-lt"/>
              <a:buAutoNum type="arabicPeriod"/>
            </a:pPr>
            <a:r>
              <a:rPr lang="en-GB" sz="2400" b="1"/>
              <a:t>Compassionate Conversation Skills</a:t>
            </a:r>
          </a:p>
        </p:txBody>
      </p:sp>
      <p:pic>
        <p:nvPicPr>
          <p:cNvPr id="15" name="Graphic 14" descr="Doctor female with solid fill">
            <a:extLst>
              <a:ext uri="{FF2B5EF4-FFF2-40B4-BE49-F238E27FC236}">
                <a16:creationId xmlns:a16="http://schemas.microsoft.com/office/drawing/2014/main" id="{7C87C743-D73C-3070-086F-C9B6FB449EB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200648" y="2884799"/>
            <a:ext cx="2353278" cy="2353278"/>
          </a:xfrm>
          <a:prstGeom prst="rect">
            <a:avLst/>
          </a:prstGeom>
        </p:spPr>
      </p:pic>
      <p:pic>
        <p:nvPicPr>
          <p:cNvPr id="17" name="Picture 16">
            <a:extLst>
              <a:ext uri="{FF2B5EF4-FFF2-40B4-BE49-F238E27FC236}">
                <a16:creationId xmlns:a16="http://schemas.microsoft.com/office/drawing/2014/main" id="{4A51FA20-286C-ABE4-EA8C-73645DD0518D}"/>
              </a:ext>
            </a:extLst>
          </p:cNvPr>
          <p:cNvPicPr preferRelativeResize="0">
            <a:picLocks noChangeAspect="1"/>
          </p:cNvPicPr>
          <p:nvPr/>
        </p:nvPicPr>
        <p:blipFill>
          <a:blip r:embed="rId19">
            <a:extLst>
              <a:ext uri="{28A0092B-C50C-407E-A947-70E740481C1C}">
                <a14:useLocalDpi xmlns:a14="http://schemas.microsoft.com/office/drawing/2010/main" val="0"/>
              </a:ext>
            </a:extLst>
          </a:blip>
          <a:stretch/>
        </p:blipFill>
        <p:spPr>
          <a:xfrm>
            <a:off x="5166543" y="-4257541"/>
            <a:ext cx="2590800" cy="2590800"/>
          </a:xfrm>
          <a:prstGeom prst="ellipse">
            <a:avLst/>
          </a:prstGeom>
          <a:solidFill>
            <a:schemeClr val="accent1">
              <a:lumMod val="20000"/>
              <a:lumOff val="80000"/>
            </a:schemeClr>
          </a:solidFill>
          <a:ln w="952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Oval 12">
            <a:extLst>
              <a:ext uri="{FF2B5EF4-FFF2-40B4-BE49-F238E27FC236}">
                <a16:creationId xmlns:a16="http://schemas.microsoft.com/office/drawing/2014/main" id="{2D884FB3-C6A4-5E2B-E576-59F723B8DB4E}"/>
              </a:ext>
            </a:extLst>
          </p:cNvPr>
          <p:cNvSpPr/>
          <p:nvPr/>
        </p:nvSpPr>
        <p:spPr>
          <a:xfrm>
            <a:off x="5131440" y="-3172486"/>
            <a:ext cx="2520000" cy="2519998"/>
          </a:xfrm>
          <a:prstGeom prst="ellipse">
            <a:avLst/>
          </a:prstGeom>
          <a:blipFill dpi="0" rotWithShape="1">
            <a:blip r:embed="rId20"/>
            <a:srcRect/>
            <a:stretch>
              <a:fillRect l="7000" t="2000" r="7000"/>
            </a:stretch>
          </a:blipFill>
          <a:ln w="28575">
            <a:solidFill>
              <a:srgbClr val="029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83468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1E96AA-C34E-F89C-5DCB-709D62E83A9B}"/>
              </a:ext>
            </a:extLst>
          </p:cNvPr>
          <p:cNvPicPr>
            <a:picLocks noChangeAspect="1"/>
          </p:cNvPicPr>
          <p:nvPr/>
        </p:nvPicPr>
        <p:blipFill rotWithShape="1">
          <a:blip r:embed="rId2"/>
          <a:srcRect b="24652"/>
          <a:stretch/>
        </p:blipFill>
        <p:spPr>
          <a:xfrm>
            <a:off x="0" y="1690691"/>
            <a:ext cx="12192000" cy="5167310"/>
          </a:xfrm>
          <a:prstGeom prst="rect">
            <a:avLst/>
          </a:prstGeom>
        </p:spPr>
      </p:pic>
      <p:sp>
        <p:nvSpPr>
          <p:cNvPr id="22" name="Title 1">
            <a:extLst>
              <a:ext uri="{FF2B5EF4-FFF2-40B4-BE49-F238E27FC236}">
                <a16:creationId xmlns:a16="http://schemas.microsoft.com/office/drawing/2014/main" id="{72CF6A05-B53E-4271-A180-D48610381EB7}"/>
              </a:ext>
            </a:extLst>
          </p:cNvPr>
          <p:cNvSpPr>
            <a:spLocks noGrp="1"/>
          </p:cNvSpPr>
          <p:nvPr>
            <p:ph type="title"/>
          </p:nvPr>
        </p:nvSpPr>
        <p:spPr>
          <a:xfrm>
            <a:off x="4259588" y="183303"/>
            <a:ext cx="3668986" cy="1343080"/>
          </a:xfrm>
          <a:ln>
            <a:noFill/>
          </a:ln>
        </p:spPr>
        <p:txBody>
          <a:bodyPr/>
          <a:lstStyle/>
          <a:p>
            <a:r>
              <a:rPr lang="en-GB" b="1" dirty="0">
                <a:solidFill>
                  <a:srgbClr val="00B050"/>
                </a:solidFill>
                <a:latin typeface="+mn-lt"/>
                <a:cs typeface="Calibri"/>
              </a:rPr>
              <a:t>Looking Ahead</a:t>
            </a:r>
            <a:endParaRPr lang="en-GB" b="1" dirty="0">
              <a:solidFill>
                <a:srgbClr val="00B050"/>
              </a:solidFill>
              <a:latin typeface="+mn-lt"/>
            </a:endParaRPr>
          </a:p>
        </p:txBody>
      </p:sp>
      <p:cxnSp>
        <p:nvCxnSpPr>
          <p:cNvPr id="23" name="Straight Connector 22">
            <a:extLst>
              <a:ext uri="{FF2B5EF4-FFF2-40B4-BE49-F238E27FC236}">
                <a16:creationId xmlns:a16="http://schemas.microsoft.com/office/drawing/2014/main" id="{6471726A-2C34-12C9-8C69-ABE3CE020D66}"/>
              </a:ext>
            </a:extLst>
          </p:cNvPr>
          <p:cNvCxnSpPr/>
          <p:nvPr/>
        </p:nvCxnSpPr>
        <p:spPr>
          <a:xfrm>
            <a:off x="2781300" y="1345142"/>
            <a:ext cx="66294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4" name="Picture 23" descr="A logo of a police service&#10;&#10;Description automatically generated">
            <a:extLst>
              <a:ext uri="{FF2B5EF4-FFF2-40B4-BE49-F238E27FC236}">
                <a16:creationId xmlns:a16="http://schemas.microsoft.com/office/drawing/2014/main" id="{AE20DDAF-1AD8-04B5-1C72-D2C8046E86E4}"/>
              </a:ext>
            </a:extLst>
          </p:cNvPr>
          <p:cNvPicPr>
            <a:picLocks noChangeAspect="1"/>
          </p:cNvPicPr>
          <p:nvPr/>
        </p:nvPicPr>
        <p:blipFill>
          <a:blip r:embed="rId3"/>
          <a:stretch>
            <a:fillRect/>
          </a:stretch>
        </p:blipFill>
        <p:spPr>
          <a:xfrm>
            <a:off x="142626" y="5388952"/>
            <a:ext cx="1264917" cy="1225058"/>
          </a:xfrm>
          <a:prstGeom prst="rect">
            <a:avLst/>
          </a:prstGeom>
        </p:spPr>
      </p:pic>
      <p:sp>
        <p:nvSpPr>
          <p:cNvPr id="2" name="Oval 1">
            <a:extLst>
              <a:ext uri="{FF2B5EF4-FFF2-40B4-BE49-F238E27FC236}">
                <a16:creationId xmlns:a16="http://schemas.microsoft.com/office/drawing/2014/main" id="{9289C67E-2495-D025-EC18-9FB4A9CEDCD0}"/>
              </a:ext>
            </a:extLst>
          </p:cNvPr>
          <p:cNvSpPr>
            <a:spLocks/>
          </p:cNvSpPr>
          <p:nvPr/>
        </p:nvSpPr>
        <p:spPr>
          <a:xfrm>
            <a:off x="1103336" y="2128099"/>
            <a:ext cx="4238431" cy="39748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ABA83D07-7581-0B63-4345-7654D5CB59AC}"/>
              </a:ext>
            </a:extLst>
          </p:cNvPr>
          <p:cNvPicPr>
            <a:picLocks noChangeAspect="1"/>
          </p:cNvPicPr>
          <p:nvPr/>
        </p:nvPicPr>
        <p:blipFill>
          <a:blip r:embed="rId4"/>
          <a:stretch>
            <a:fillRect/>
          </a:stretch>
        </p:blipFill>
        <p:spPr>
          <a:xfrm>
            <a:off x="2151853" y="2677415"/>
            <a:ext cx="2085013" cy="2194750"/>
          </a:xfrm>
          <a:prstGeom prst="rect">
            <a:avLst/>
          </a:prstGeom>
        </p:spPr>
      </p:pic>
      <p:sp>
        <p:nvSpPr>
          <p:cNvPr id="5" name="Oval 4">
            <a:extLst>
              <a:ext uri="{FF2B5EF4-FFF2-40B4-BE49-F238E27FC236}">
                <a16:creationId xmlns:a16="http://schemas.microsoft.com/office/drawing/2014/main" id="{5532FF95-DC45-9C3A-A20B-8620C23C9C7D}"/>
              </a:ext>
            </a:extLst>
          </p:cNvPr>
          <p:cNvSpPr/>
          <p:nvPr/>
        </p:nvSpPr>
        <p:spPr>
          <a:xfrm>
            <a:off x="642769" y="3854861"/>
            <a:ext cx="720000" cy="720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9E58D969-1152-49F0-7235-32396ADE6D42}"/>
              </a:ext>
            </a:extLst>
          </p:cNvPr>
          <p:cNvSpPr/>
          <p:nvPr/>
        </p:nvSpPr>
        <p:spPr>
          <a:xfrm>
            <a:off x="6101943" y="-3240049"/>
            <a:ext cx="720000" cy="72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38E02F55-1554-06F3-5850-596E76F4E719}"/>
              </a:ext>
            </a:extLst>
          </p:cNvPr>
          <p:cNvSpPr/>
          <p:nvPr/>
        </p:nvSpPr>
        <p:spPr>
          <a:xfrm>
            <a:off x="4477393" y="5227323"/>
            <a:ext cx="720000" cy="720000"/>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27AF235B-C847-3F09-EA4B-224276386EF5}"/>
              </a:ext>
            </a:extLst>
          </p:cNvPr>
          <p:cNvSpPr/>
          <p:nvPr/>
        </p:nvSpPr>
        <p:spPr>
          <a:xfrm>
            <a:off x="2857598" y="5837805"/>
            <a:ext cx="720000" cy="720000"/>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FCF1BC10-876B-1720-1B1E-84879837C915}"/>
              </a:ext>
            </a:extLst>
          </p:cNvPr>
          <p:cNvSpPr/>
          <p:nvPr/>
        </p:nvSpPr>
        <p:spPr>
          <a:xfrm>
            <a:off x="4989708" y="3776960"/>
            <a:ext cx="720000" cy="720000"/>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F39635-616C-CEDE-3397-B441A2077CC0}"/>
              </a:ext>
            </a:extLst>
          </p:cNvPr>
          <p:cNvSpPr/>
          <p:nvPr/>
        </p:nvSpPr>
        <p:spPr>
          <a:xfrm>
            <a:off x="4317748" y="2340857"/>
            <a:ext cx="720000" cy="720000"/>
          </a:xfrm>
          <a:prstGeom prst="ellipse">
            <a:avLst/>
          </a:prstGeom>
          <a:blipFill dpi="0" rotWithShape="1">
            <a:blip r:embed="rId10"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3BC1E1E6-8818-5E34-5D2F-3F4C33EB70E2}"/>
              </a:ext>
            </a:extLst>
          </p:cNvPr>
          <p:cNvSpPr/>
          <p:nvPr/>
        </p:nvSpPr>
        <p:spPr>
          <a:xfrm>
            <a:off x="1270988" y="5227170"/>
            <a:ext cx="720000" cy="720000"/>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242B1C72-47EE-66E2-78DC-36DAAADCE7EC}"/>
              </a:ext>
            </a:extLst>
          </p:cNvPr>
          <p:cNvSpPr/>
          <p:nvPr/>
        </p:nvSpPr>
        <p:spPr>
          <a:xfrm>
            <a:off x="1276615" y="2488442"/>
            <a:ext cx="718071" cy="721256"/>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6A76821E-4A3A-303B-3A30-68AFDED1BFFE}"/>
              </a:ext>
            </a:extLst>
          </p:cNvPr>
          <p:cNvSpPr/>
          <p:nvPr/>
        </p:nvSpPr>
        <p:spPr>
          <a:xfrm>
            <a:off x="-387234" y="-2346158"/>
            <a:ext cx="1162318" cy="119033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descr="Speaker phone with solid fill">
            <a:extLst>
              <a:ext uri="{FF2B5EF4-FFF2-40B4-BE49-F238E27FC236}">
                <a16:creationId xmlns:a16="http://schemas.microsoft.com/office/drawing/2014/main" id="{D1F868F7-1441-D95D-1436-6144DA562EB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936615" y="1017788"/>
            <a:ext cx="2553816" cy="2553816"/>
          </a:xfrm>
          <a:prstGeom prst="rect">
            <a:avLst/>
          </a:prstGeom>
        </p:spPr>
      </p:pic>
      <p:cxnSp>
        <p:nvCxnSpPr>
          <p:cNvPr id="10" name="Straight Arrow Connector 9">
            <a:extLst>
              <a:ext uri="{FF2B5EF4-FFF2-40B4-BE49-F238E27FC236}">
                <a16:creationId xmlns:a16="http://schemas.microsoft.com/office/drawing/2014/main" id="{60C3D05D-CE00-594D-1645-CF74252D3D2F}"/>
              </a:ext>
            </a:extLst>
          </p:cNvPr>
          <p:cNvCxnSpPr>
            <a:cxnSpLocks/>
          </p:cNvCxnSpPr>
          <p:nvPr/>
        </p:nvCxnSpPr>
        <p:spPr>
          <a:xfrm flipV="1">
            <a:off x="-1756288" y="-1334543"/>
            <a:ext cx="805546" cy="349857"/>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8E80DD63-5B46-DAD9-6503-8364C983025A}"/>
              </a:ext>
            </a:extLst>
          </p:cNvPr>
          <p:cNvSpPr/>
          <p:nvPr/>
        </p:nvSpPr>
        <p:spPr>
          <a:xfrm>
            <a:off x="2781300" y="1820249"/>
            <a:ext cx="807930" cy="824840"/>
          </a:xfrm>
          <a:prstGeom prst="ellipse">
            <a:avLst/>
          </a:prstGeom>
          <a:blipFill dpi="0" rotWithShape="1">
            <a:blip r:embed="rId16"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D8932424-D8D9-4230-43E0-0634D2A2BB47}"/>
              </a:ext>
            </a:extLst>
          </p:cNvPr>
          <p:cNvCxnSpPr>
            <a:cxnSpLocks/>
          </p:cNvCxnSpPr>
          <p:nvPr/>
        </p:nvCxnSpPr>
        <p:spPr>
          <a:xfrm>
            <a:off x="1381388" y="-1775103"/>
            <a:ext cx="762581"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2E0E397-5A4A-1D26-5A51-DA6214FC4D08}"/>
              </a:ext>
            </a:extLst>
          </p:cNvPr>
          <p:cNvSpPr txBox="1"/>
          <p:nvPr/>
        </p:nvSpPr>
        <p:spPr>
          <a:xfrm>
            <a:off x="13119804" y="-1263593"/>
            <a:ext cx="5099123" cy="2893100"/>
          </a:xfrm>
          <a:prstGeom prst="rect">
            <a:avLst/>
          </a:prstGeom>
          <a:noFill/>
        </p:spPr>
        <p:txBody>
          <a:bodyPr wrap="square" rtlCol="0">
            <a:spAutoFit/>
          </a:bodyPr>
          <a:lstStyle/>
          <a:p>
            <a:pPr algn="r"/>
            <a:r>
              <a:rPr lang="en-GB" sz="3200" b="1"/>
              <a:t>NHS 24 Mental Health Hub Warm Transfer Training</a:t>
            </a:r>
          </a:p>
          <a:p>
            <a:pPr algn="r"/>
            <a:endParaRPr lang="en-GB"/>
          </a:p>
          <a:p>
            <a:pPr algn="r"/>
            <a:r>
              <a:rPr lang="en-GB" sz="2800" b="1"/>
              <a:t>200+ ICH Staff</a:t>
            </a:r>
            <a:br>
              <a:rPr lang="en-GB" sz="2400" b="1"/>
            </a:br>
            <a:endParaRPr lang="en-GB" sz="2400" b="1"/>
          </a:p>
          <a:p>
            <a:pPr marL="342900" indent="-342900" algn="r">
              <a:buFont typeface="+mj-lt"/>
              <a:buAutoNum type="arabicPeriod"/>
            </a:pPr>
            <a:r>
              <a:rPr lang="en-GB" sz="2400" b="1"/>
              <a:t>Formulation Based Risk Assessment</a:t>
            </a:r>
          </a:p>
          <a:p>
            <a:pPr marL="342900" indent="-342900" algn="r">
              <a:buFont typeface="+mj-lt"/>
              <a:buAutoNum type="arabicPeriod"/>
            </a:pPr>
            <a:r>
              <a:rPr lang="en-GB" sz="2400" b="1"/>
              <a:t>Compassionate Conversation Skills</a:t>
            </a:r>
          </a:p>
        </p:txBody>
      </p:sp>
      <p:pic>
        <p:nvPicPr>
          <p:cNvPr id="15" name="Graphic 14" descr="Doctor female with solid fill">
            <a:extLst>
              <a:ext uri="{FF2B5EF4-FFF2-40B4-BE49-F238E27FC236}">
                <a16:creationId xmlns:a16="http://schemas.microsoft.com/office/drawing/2014/main" id="{7C87C743-D73C-3070-086F-C9B6FB449EB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2480579" y="1211902"/>
            <a:ext cx="2353278" cy="2353278"/>
          </a:xfrm>
          <a:prstGeom prst="rect">
            <a:avLst/>
          </a:prstGeom>
        </p:spPr>
      </p:pic>
      <p:pic>
        <p:nvPicPr>
          <p:cNvPr id="17" name="Picture 16">
            <a:extLst>
              <a:ext uri="{FF2B5EF4-FFF2-40B4-BE49-F238E27FC236}">
                <a16:creationId xmlns:a16="http://schemas.microsoft.com/office/drawing/2014/main" id="{4A51FA20-286C-ABE4-EA8C-73645DD0518D}"/>
              </a:ext>
            </a:extLst>
          </p:cNvPr>
          <p:cNvPicPr preferRelativeResize="0">
            <a:picLocks noChangeAspect="1"/>
          </p:cNvPicPr>
          <p:nvPr/>
        </p:nvPicPr>
        <p:blipFill>
          <a:blip r:embed="rId19">
            <a:extLst>
              <a:ext uri="{28A0092B-C50C-407E-A947-70E740481C1C}">
                <a14:useLocalDpi xmlns:a14="http://schemas.microsoft.com/office/drawing/2010/main" val="0"/>
              </a:ext>
            </a:extLst>
          </a:blip>
          <a:stretch/>
        </p:blipFill>
        <p:spPr>
          <a:xfrm>
            <a:off x="5166543" y="-4257541"/>
            <a:ext cx="2590800" cy="2590800"/>
          </a:xfrm>
          <a:prstGeom prst="ellipse">
            <a:avLst/>
          </a:prstGeom>
          <a:solidFill>
            <a:schemeClr val="accent1">
              <a:lumMod val="20000"/>
              <a:lumOff val="80000"/>
            </a:schemeClr>
          </a:solidFill>
          <a:ln w="9525"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Oval 12">
            <a:extLst>
              <a:ext uri="{FF2B5EF4-FFF2-40B4-BE49-F238E27FC236}">
                <a16:creationId xmlns:a16="http://schemas.microsoft.com/office/drawing/2014/main" id="{2D884FB3-C6A4-5E2B-E576-59F723B8DB4E}"/>
              </a:ext>
            </a:extLst>
          </p:cNvPr>
          <p:cNvSpPr/>
          <p:nvPr/>
        </p:nvSpPr>
        <p:spPr>
          <a:xfrm>
            <a:off x="5131440" y="-3172486"/>
            <a:ext cx="2520000" cy="2519998"/>
          </a:xfrm>
          <a:prstGeom prst="ellipse">
            <a:avLst/>
          </a:prstGeom>
          <a:blipFill dpi="0" rotWithShape="1">
            <a:blip r:embed="rId20"/>
            <a:srcRect/>
            <a:stretch>
              <a:fillRect l="7000" t="2000" r="7000"/>
            </a:stretch>
          </a:blipFill>
          <a:ln w="28575">
            <a:solidFill>
              <a:srgbClr val="029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394F9F25-395F-1BE2-2A01-28B490BFC28A}"/>
              </a:ext>
            </a:extLst>
          </p:cNvPr>
          <p:cNvGrpSpPr/>
          <p:nvPr/>
        </p:nvGrpSpPr>
        <p:grpSpPr>
          <a:xfrm>
            <a:off x="6095998" y="2299367"/>
            <a:ext cx="5454316" cy="3088105"/>
            <a:chOff x="6095998" y="2392946"/>
            <a:chExt cx="5454316" cy="3609473"/>
          </a:xfrm>
        </p:grpSpPr>
        <p:sp>
          <p:nvSpPr>
            <p:cNvPr id="18" name="Rectangle: Rounded Corners 17">
              <a:extLst>
                <a:ext uri="{FF2B5EF4-FFF2-40B4-BE49-F238E27FC236}">
                  <a16:creationId xmlns:a16="http://schemas.microsoft.com/office/drawing/2014/main" id="{0224FEB6-EAFF-E347-5645-9D26D44DE523}"/>
                </a:ext>
              </a:extLst>
            </p:cNvPr>
            <p:cNvSpPr/>
            <p:nvPr/>
          </p:nvSpPr>
          <p:spPr>
            <a:xfrm>
              <a:off x="6095998" y="2392946"/>
              <a:ext cx="5454316" cy="36094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35167907-EE5C-69F9-E590-336CC67C60DE}"/>
                </a:ext>
              </a:extLst>
            </p:cNvPr>
            <p:cNvSpPr txBox="1"/>
            <p:nvPr/>
          </p:nvSpPr>
          <p:spPr>
            <a:xfrm>
              <a:off x="6390106" y="2459790"/>
              <a:ext cx="5026525"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b="1" dirty="0">
                  <a:cs typeface="Calibri"/>
                </a:rPr>
                <a:t>NHS 24/SAS Phase Three Pathway</a:t>
              </a:r>
              <a:endParaRPr lang="en-US"/>
            </a:p>
            <a:p>
              <a:pPr marL="342900" indent="-342900">
                <a:buFont typeface="Arial"/>
                <a:buChar char="•"/>
              </a:pPr>
              <a:endParaRPr lang="en-GB" sz="2400" b="1" dirty="0">
                <a:cs typeface="Calibri"/>
              </a:endParaRPr>
            </a:p>
            <a:p>
              <a:pPr marL="342900" indent="-342900">
                <a:buFont typeface="Arial"/>
                <a:buChar char="•"/>
              </a:pPr>
              <a:r>
                <a:rPr lang="en-GB" sz="2400" b="1" dirty="0">
                  <a:cs typeface="Calibri"/>
                </a:rPr>
                <a:t>Exploration of digital possibilities</a:t>
              </a:r>
            </a:p>
            <a:p>
              <a:pPr marL="342900" indent="-342900">
                <a:buFont typeface="Arial"/>
                <a:buChar char="•"/>
              </a:pPr>
              <a:endParaRPr lang="en-GB" sz="2400" b="1" dirty="0">
                <a:cs typeface="Calibri"/>
              </a:endParaRPr>
            </a:p>
            <a:p>
              <a:pPr marL="342900" indent="-342900">
                <a:buFont typeface="Arial"/>
                <a:buChar char="•"/>
              </a:pPr>
              <a:r>
                <a:rPr lang="en-GB" sz="2400" b="1" dirty="0">
                  <a:cs typeface="Calibri"/>
                </a:rPr>
                <a:t>Joint education and training </a:t>
              </a:r>
            </a:p>
            <a:p>
              <a:pPr marL="342900" indent="-342900">
                <a:buFont typeface="Arial"/>
                <a:buChar char="•"/>
              </a:pPr>
              <a:endParaRPr lang="en-GB" sz="2400" b="1" dirty="0">
                <a:cs typeface="Calibri"/>
              </a:endParaRPr>
            </a:p>
            <a:p>
              <a:pPr marL="342900" indent="-342900">
                <a:buFont typeface="Arial"/>
                <a:buChar char="•"/>
              </a:pPr>
              <a:r>
                <a:rPr lang="en-GB" sz="2400" b="1" dirty="0">
                  <a:cs typeface="Calibri"/>
                </a:rPr>
                <a:t>Lived Experience input into service design</a:t>
              </a:r>
              <a:r>
                <a:rPr lang="en-GB" sz="2400" b="1" dirty="0">
                  <a:solidFill>
                    <a:srgbClr val="00B050"/>
                  </a:solidFill>
                  <a:cs typeface="Calibri"/>
                </a:rPr>
                <a:t> </a:t>
              </a:r>
            </a:p>
          </p:txBody>
        </p:sp>
      </p:grpSp>
    </p:spTree>
    <p:extLst>
      <p:ext uri="{BB962C8B-B14F-4D97-AF65-F5344CB8AC3E}">
        <p14:creationId xmlns:p14="http://schemas.microsoft.com/office/powerpoint/2010/main" val="2527318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A7A0E4F-E023-349A-54C3-B98F851BCE02}"/>
              </a:ext>
            </a:extLst>
          </p:cNvPr>
          <p:cNvSpPr txBox="1">
            <a:spLocks/>
          </p:cNvSpPr>
          <p:nvPr/>
        </p:nvSpPr>
        <p:spPr>
          <a:xfrm>
            <a:off x="1322917" y="69018"/>
            <a:ext cx="9245600" cy="1325563"/>
          </a:xfrm>
          <a:prstGeom prst="rect">
            <a:avLst/>
          </a:prstGeom>
        </p:spPr>
        <p:txBody>
          <a:bodyPr vert="horz" lIns="91440" tIns="45720" rIns="91440" bIns="45720" rtlCol="0" anchor="ctr">
            <a:normAutofit fontScale="92500"/>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pPr algn="ctr"/>
            <a:r>
              <a:rPr lang="en-GB" sz="4000" b="1">
                <a:solidFill>
                  <a:srgbClr val="009BD2"/>
                </a:solidFill>
                <a:latin typeface="+mn-lt"/>
              </a:rPr>
              <a:t>NHS 24, Scottish Ambulance Service &amp; Police Scotland Mental Health Collaboration</a:t>
            </a:r>
          </a:p>
        </p:txBody>
      </p:sp>
      <p:cxnSp>
        <p:nvCxnSpPr>
          <p:cNvPr id="6" name="Straight Connector 5">
            <a:extLst>
              <a:ext uri="{FF2B5EF4-FFF2-40B4-BE49-F238E27FC236}">
                <a16:creationId xmlns:a16="http://schemas.microsoft.com/office/drawing/2014/main" id="{93D49D23-F859-D50C-DB6E-E7A495814F03}"/>
              </a:ext>
            </a:extLst>
          </p:cNvPr>
          <p:cNvCxnSpPr>
            <a:cxnSpLocks/>
          </p:cNvCxnSpPr>
          <p:nvPr/>
        </p:nvCxnSpPr>
        <p:spPr>
          <a:xfrm>
            <a:off x="1661347" y="1337733"/>
            <a:ext cx="8397053" cy="0"/>
          </a:xfrm>
          <a:prstGeom prst="line">
            <a:avLst/>
          </a:prstGeom>
          <a:ln w="38100">
            <a:solidFill>
              <a:srgbClr val="009BD2"/>
            </a:solidFill>
          </a:ln>
        </p:spPr>
        <p:style>
          <a:lnRef idx="2">
            <a:schemeClr val="accent1"/>
          </a:lnRef>
          <a:fillRef idx="0">
            <a:schemeClr val="accent1"/>
          </a:fillRef>
          <a:effectRef idx="1">
            <a:schemeClr val="accent1"/>
          </a:effectRef>
          <a:fontRef idx="minor">
            <a:schemeClr val="tx1"/>
          </a:fontRef>
        </p:style>
      </p:cxnSp>
      <p:pic>
        <p:nvPicPr>
          <p:cNvPr id="7" name="Picture 6" descr="A logo of a police service&#10;&#10;Description automatically generated">
            <a:extLst>
              <a:ext uri="{FF2B5EF4-FFF2-40B4-BE49-F238E27FC236}">
                <a16:creationId xmlns:a16="http://schemas.microsoft.com/office/drawing/2014/main" id="{17BF12DB-F328-CCA6-D4EC-FE71B71B756B}"/>
              </a:ext>
            </a:extLst>
          </p:cNvPr>
          <p:cNvPicPr>
            <a:picLocks noChangeAspect="1"/>
          </p:cNvPicPr>
          <p:nvPr/>
        </p:nvPicPr>
        <p:blipFill>
          <a:blip r:embed="rId5"/>
          <a:stretch>
            <a:fillRect/>
          </a:stretch>
        </p:blipFill>
        <p:spPr>
          <a:xfrm>
            <a:off x="254261" y="1540930"/>
            <a:ext cx="1264917" cy="1225058"/>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C445B4FF-FF31-5307-7A90-3E0A0EC6868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389" y="3097221"/>
            <a:ext cx="1090463" cy="1090463"/>
          </a:xfrm>
          <a:prstGeom prst="rect">
            <a:avLst/>
          </a:prstGeom>
        </p:spPr>
      </p:pic>
      <p:pic>
        <p:nvPicPr>
          <p:cNvPr id="9" name="Picture 8" descr="A blue and white logo&#10;&#10;Description automatically generated">
            <a:extLst>
              <a:ext uri="{FF2B5EF4-FFF2-40B4-BE49-F238E27FC236}">
                <a16:creationId xmlns:a16="http://schemas.microsoft.com/office/drawing/2014/main" id="{76661D06-FB0B-9D21-AD4D-F7AE9115F8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3830" y="4518917"/>
            <a:ext cx="957580" cy="1630167"/>
          </a:xfrm>
          <a:prstGeom prst="rect">
            <a:avLst/>
          </a:prstGeom>
        </p:spPr>
      </p:pic>
      <p:pic>
        <p:nvPicPr>
          <p:cNvPr id="2" name="Picture 1">
            <a:extLst>
              <a:ext uri="{FF2B5EF4-FFF2-40B4-BE49-F238E27FC236}">
                <a16:creationId xmlns:a16="http://schemas.microsoft.com/office/drawing/2014/main" id="{544D12D0-C9C2-2234-6048-DA178FA18AFB}"/>
              </a:ext>
            </a:extLst>
          </p:cNvPr>
          <p:cNvPicPr>
            <a:picLocks noGrp="1" noRot="1" noChangeAspect="1" noMove="1" noResize="1" noEditPoints="1" noAdjustHandles="1" noChangeArrowheads="1" noChangeShapeType="1" noCrop="1"/>
          </p:cNvPicPr>
          <p:nvPr/>
        </p:nvPicPr>
        <p:blipFill>
          <a:blip r:embed="rId8" cstate="print">
            <a:extLst>
              <a:ext uri="{28A0092B-C50C-407E-A947-70E740481C1C}">
                <a14:useLocalDpi xmlns:a14="http://schemas.microsoft.com/office/drawing/2010/main" val="0"/>
              </a:ext>
            </a:extLst>
          </a:blip>
          <a:stretch>
            <a:fillRect/>
          </a:stretch>
        </p:blipFill>
        <p:spPr>
          <a:xfrm>
            <a:off x="9872141" y="5463419"/>
            <a:ext cx="2062408" cy="1291696"/>
          </a:xfrm>
          <a:prstGeom prst="rect">
            <a:avLst/>
          </a:prstGeom>
        </p:spPr>
      </p:pic>
      <p:pic>
        <p:nvPicPr>
          <p:cNvPr id="3" name="Parallel G Video Mental Health Response NHS 24_PS_SAS Final slide">
            <a:hlinkClick r:id="" action="ppaction://media"/>
            <a:extLst>
              <a:ext uri="{FF2B5EF4-FFF2-40B4-BE49-F238E27FC236}">
                <a16:creationId xmlns:a16="http://schemas.microsoft.com/office/drawing/2014/main" id="{122ECB89-AA43-669F-097E-EEE7C4188D6D}"/>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278505" y="1814585"/>
            <a:ext cx="7634990" cy="4294682"/>
          </a:xfrm>
          <a:prstGeom prst="rect">
            <a:avLst/>
          </a:prstGeom>
        </p:spPr>
      </p:pic>
    </p:spTree>
    <p:extLst>
      <p:ext uri="{BB962C8B-B14F-4D97-AF65-F5344CB8AC3E}">
        <p14:creationId xmlns:p14="http://schemas.microsoft.com/office/powerpoint/2010/main" val="326266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98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ight Triangle 1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logo with a black background&#10;&#10;Description automatically generated">
            <a:extLst>
              <a:ext uri="{FF2B5EF4-FFF2-40B4-BE49-F238E27FC236}">
                <a16:creationId xmlns:a16="http://schemas.microsoft.com/office/drawing/2014/main" id="{4473175A-0DE5-571B-4F78-D26B679DEF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684" y="918546"/>
            <a:ext cx="6647667" cy="4979334"/>
          </a:xfrm>
          <a:prstGeom prst="rect">
            <a:avLst/>
          </a:prstGeom>
        </p:spPr>
      </p:pic>
    </p:spTree>
    <p:extLst>
      <p:ext uri="{BB962C8B-B14F-4D97-AF65-F5344CB8AC3E}">
        <p14:creationId xmlns:p14="http://schemas.microsoft.com/office/powerpoint/2010/main" val="40305089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Video 7" title="Question mark speech bubbles">
            <a:hlinkClick r:id="" action="ppaction://media"/>
            <a:extLst>
              <a:ext uri="{FF2B5EF4-FFF2-40B4-BE49-F238E27FC236}">
                <a16:creationId xmlns:a16="http://schemas.microsoft.com/office/drawing/2014/main" id="{4A1706D2-2F47-A145-0AB8-1A7D3C321BD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pic>
        <p:nvPicPr>
          <p:cNvPr id="4" name="Picture 3" descr="A group of people posing for a photo&#10;&#10;Description automatically generated">
            <a:extLst>
              <a:ext uri="{FF2B5EF4-FFF2-40B4-BE49-F238E27FC236}">
                <a16:creationId xmlns:a16="http://schemas.microsoft.com/office/drawing/2014/main" id="{69711B93-D6FC-D3D5-324F-2E65FC6562F4}"/>
              </a:ext>
            </a:extLst>
          </p:cNvPr>
          <p:cNvPicPr>
            <a:picLocks noChangeAspect="1"/>
          </p:cNvPicPr>
          <p:nvPr/>
        </p:nvPicPr>
        <p:blipFill rotWithShape="1">
          <a:blip r:embed="rId5"/>
          <a:srcRect l="2171" t="3826" r="4910" b="35271"/>
          <a:stretch/>
        </p:blipFill>
        <p:spPr>
          <a:xfrm>
            <a:off x="1239995" y="7412920"/>
            <a:ext cx="10166140" cy="2836547"/>
          </a:xfrm>
          <a:prstGeom prst="rect">
            <a:avLst/>
          </a:prstGeom>
          <a:ln>
            <a:noFill/>
          </a:ln>
          <a:effectLst>
            <a:outerShdw blurRad="292100" dist="139700" dir="2700000" algn="tl" rotWithShape="0">
              <a:srgbClr val="333333">
                <a:alpha val="65000"/>
              </a:srgbClr>
            </a:outerShdw>
          </a:effectLst>
        </p:spPr>
      </p:pic>
      <p:pic>
        <p:nvPicPr>
          <p:cNvPr id="2" name="Picture 1" descr="A logo of a police service&#10;&#10;Description automatically generated">
            <a:extLst>
              <a:ext uri="{FF2B5EF4-FFF2-40B4-BE49-F238E27FC236}">
                <a16:creationId xmlns:a16="http://schemas.microsoft.com/office/drawing/2014/main" id="{86C6F186-ECB4-8D6C-2385-50A7F1653330}"/>
              </a:ext>
            </a:extLst>
          </p:cNvPr>
          <p:cNvPicPr>
            <a:picLocks noChangeAspect="1"/>
          </p:cNvPicPr>
          <p:nvPr/>
        </p:nvPicPr>
        <p:blipFill>
          <a:blip r:embed="rId6"/>
          <a:stretch>
            <a:fillRect/>
          </a:stretch>
        </p:blipFill>
        <p:spPr>
          <a:xfrm>
            <a:off x="-1824820" y="3429000"/>
            <a:ext cx="1264917" cy="122505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0A8B8CD5-737E-2708-A999-0F741EA31C5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50366" y="5095321"/>
            <a:ext cx="1090463" cy="1090463"/>
          </a:xfrm>
          <a:prstGeom prst="rect">
            <a:avLst/>
          </a:prstGeom>
        </p:spPr>
      </p:pic>
      <p:pic>
        <p:nvPicPr>
          <p:cNvPr id="5" name="Picture 4" descr="A blue and white logo&#10;&#10;Description automatically generated">
            <a:extLst>
              <a:ext uri="{FF2B5EF4-FFF2-40B4-BE49-F238E27FC236}">
                <a16:creationId xmlns:a16="http://schemas.microsoft.com/office/drawing/2014/main" id="{BC40D7E7-FB2B-5B4C-038D-9A79AA5A3C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16321" y="1357570"/>
            <a:ext cx="957580" cy="1630167"/>
          </a:xfrm>
          <a:prstGeom prst="rect">
            <a:avLst/>
          </a:prstGeom>
        </p:spPr>
      </p:pic>
      <p:sp>
        <p:nvSpPr>
          <p:cNvPr id="6" name="TextBox 5">
            <a:extLst>
              <a:ext uri="{FF2B5EF4-FFF2-40B4-BE49-F238E27FC236}">
                <a16:creationId xmlns:a16="http://schemas.microsoft.com/office/drawing/2014/main" id="{38E2965A-F25A-3BED-DC2E-77A86E095466}"/>
              </a:ext>
            </a:extLst>
          </p:cNvPr>
          <p:cNvSpPr txBox="1"/>
          <p:nvPr/>
        </p:nvSpPr>
        <p:spPr>
          <a:xfrm>
            <a:off x="7039299" y="4300323"/>
            <a:ext cx="3389494" cy="1323439"/>
          </a:xfrm>
          <a:prstGeom prst="rect">
            <a:avLst/>
          </a:prstGeom>
          <a:noFill/>
        </p:spPr>
        <p:txBody>
          <a:bodyPr wrap="square" rtlCol="0">
            <a:spAutoFit/>
          </a:bodyPr>
          <a:lstStyle/>
          <a:p>
            <a:pPr algn="ctr"/>
            <a:r>
              <a:rPr lang="en-GB" sz="4000" b="1">
                <a:solidFill>
                  <a:schemeClr val="bg1"/>
                </a:solidFill>
                <a:latin typeface="Aptos" panose="020B0004020202020204" pitchFamily="34" charset="0"/>
              </a:rPr>
              <a:t>Any</a:t>
            </a:r>
            <a:br>
              <a:rPr lang="en-GB" sz="4000" b="1">
                <a:solidFill>
                  <a:schemeClr val="bg1"/>
                </a:solidFill>
                <a:latin typeface="Aptos" panose="020B0004020202020204" pitchFamily="34" charset="0"/>
              </a:rPr>
            </a:br>
            <a:r>
              <a:rPr lang="en-GB" sz="4000" b="1">
                <a:solidFill>
                  <a:schemeClr val="bg1"/>
                </a:solidFill>
                <a:latin typeface="Aptos" panose="020B0004020202020204" pitchFamily="34" charset="0"/>
              </a:rPr>
              <a:t>Questions?</a:t>
            </a:r>
          </a:p>
        </p:txBody>
      </p:sp>
      <p:pic>
        <p:nvPicPr>
          <p:cNvPr id="9" name="Picture 8">
            <a:extLst>
              <a:ext uri="{FF2B5EF4-FFF2-40B4-BE49-F238E27FC236}">
                <a16:creationId xmlns:a16="http://schemas.microsoft.com/office/drawing/2014/main" id="{89C8A5D2-C816-785D-26B1-4575E7C94CE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84412" y="5623762"/>
            <a:ext cx="1970667" cy="1234238"/>
          </a:xfrm>
          <a:prstGeom prst="rect">
            <a:avLst/>
          </a:prstGeom>
        </p:spPr>
      </p:pic>
      <p:pic>
        <p:nvPicPr>
          <p:cNvPr id="10" name="Picture 4" descr="National Health Service logo">
            <a:extLst>
              <a:ext uri="{FF2B5EF4-FFF2-40B4-BE49-F238E27FC236}">
                <a16:creationId xmlns:a16="http://schemas.microsoft.com/office/drawing/2014/main" id="{570CA52A-6C9B-63EE-B0F2-2C12896BDBB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620272" y="52524"/>
            <a:ext cx="1571727" cy="1081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07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36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HS 24 PowerPoint Template - FINAL_060319">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50dfd736-0c3e-4b5f-b578-dbf295d5c052">
      <UserInfo>
        <DisplayName>Katherine Robertson (NHS 24)</DisplayName>
        <AccountId>14</AccountId>
        <AccountType/>
      </UserInfo>
      <UserInfo>
        <DisplayName>Carol Anne Scott (NHS 24)</DisplayName>
        <AccountId>13</AccountId>
        <AccountType/>
      </UserInfo>
      <UserInfo>
        <DisplayName>Iona Crawford (SAS)</DisplayName>
        <AccountId>16</AccountId>
        <AccountType/>
      </UserInfo>
      <UserInfo>
        <DisplayName>suzanne.kelsey</DisplayName>
        <AccountId>17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9FEB02513B65D4BBC8FFD029EAE06D6" ma:contentTypeVersion="10" ma:contentTypeDescription="Create a new document." ma:contentTypeScope="" ma:versionID="0df6d6c0825376269ce402eaff6a683c">
  <xsd:schema xmlns:xsd="http://www.w3.org/2001/XMLSchema" xmlns:xs="http://www.w3.org/2001/XMLSchema" xmlns:p="http://schemas.microsoft.com/office/2006/metadata/properties" xmlns:ns2="96d4c66f-4ed4-4da6-8a80-143945a38e51" xmlns:ns3="50dfd736-0c3e-4b5f-b578-dbf295d5c052" targetNamespace="http://schemas.microsoft.com/office/2006/metadata/properties" ma:root="true" ma:fieldsID="03ab8aed8c36a07f1645f87770a46ff9" ns2:_="" ns3:_="">
    <xsd:import namespace="96d4c66f-4ed4-4da6-8a80-143945a38e51"/>
    <xsd:import namespace="50dfd736-0c3e-4b5f-b578-dbf295d5c0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4c66f-4ed4-4da6-8a80-143945a38e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dfd736-0c3e-4b5f-b578-dbf295d5c0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etadata xmlns="http://www.objective.com/ecm/document/metadata/53D26341A57B383EE0540010E0463CCA" version="1.0.0">
  <systemFields>
    <field name="Objective-Id">
      <value order="0">A38812861</value>
    </field>
    <field name="Objective-Title">
      <value order="0">2022 - NHS Scotland Event - Title Slide</value>
    </field>
    <field name="Objective-Description">
      <value order="0"/>
    </field>
    <field name="Objective-CreationStamp">
      <value order="0">2022-06-24T09:16:52Z</value>
    </field>
    <field name="Objective-IsApproved">
      <value order="0">false</value>
    </field>
    <field name="Objective-IsPublished">
      <value order="0">true</value>
    </field>
    <field name="Objective-DatePublished">
      <value order="0">2022-06-24T09:18:53Z</value>
    </field>
    <field name="Objective-ModificationStamp">
      <value order="0">2022-06-24T09:18:54Z</value>
    </field>
    <field name="Objective-Owner">
      <value order="0">Jaworska, Klaudia K (U453333)</value>
    </field>
    <field name="Objective-Path">
      <value order="0">Objective Global Folder:Classified Object:Classified Object:Jaworska, Klaudia K (U453333):Special Folder - Jaworska, Klaudia K (U453333):Handy - Jaworska, Klaudia K (U453333):NHS Scotland Event:Signage</value>
    </field>
    <field name="Objective-Parent">
      <value order="0">Signage</value>
    </field>
    <field name="Objective-State">
      <value order="0">Published</value>
    </field>
    <field name="Objective-VersionId">
      <value order="0">vA57450809</value>
    </field>
    <field name="Objective-Version">
      <value order="0">1.0</value>
    </field>
    <field name="Objective-VersionNumber">
      <value order="0">1</value>
    </field>
    <field name="Objective-VersionComment">
      <value order="0"/>
    </field>
    <field name="Objective-FileNumber">
      <value order="0"/>
    </field>
    <field name="Objective-Classification">
      <value order="0">OFFICIAL</value>
    </field>
    <field name="Objective-Caveats">
      <value order="0"/>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C6486585-CB51-493D-93C0-E57985522C65}">
  <ds:schemaRefs>
    <ds:schemaRef ds:uri="http://schemas.microsoft.com/sharepoint/v3/contenttype/forms"/>
  </ds:schemaRefs>
</ds:datastoreItem>
</file>

<file path=customXml/itemProps2.xml><?xml version="1.0" encoding="utf-8"?>
<ds:datastoreItem xmlns:ds="http://schemas.openxmlformats.org/officeDocument/2006/customXml" ds:itemID="{5E2483B1-CAA1-4916-BAF9-9C6C294B6A73}">
  <ds:schemaRefs>
    <ds:schemaRef ds:uri="597e7b04-9781-4e5c-a548-c53cc5f2513a"/>
    <ds:schemaRef ds:uri="http://schemas.microsoft.com/office/2006/metadata/properties"/>
    <ds:schemaRef ds:uri="http://schemas.microsoft.com/office/infopath/2007/PartnerControls"/>
    <ds:schemaRef ds:uri="50dfd736-0c3e-4b5f-b578-dbf295d5c052"/>
  </ds:schemaRefs>
</ds:datastoreItem>
</file>

<file path=customXml/itemProps3.xml><?xml version="1.0" encoding="utf-8"?>
<ds:datastoreItem xmlns:ds="http://schemas.openxmlformats.org/officeDocument/2006/customXml" ds:itemID="{270E5096-C7CD-47F5-B499-2D3DF96931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d4c66f-4ed4-4da6-8a80-143945a38e51"/>
    <ds:schemaRef ds:uri="50dfd736-0c3e-4b5f-b578-dbf295d5c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Metadata/LabelInfo.xml><?xml version="1.0" encoding="utf-8"?>
<clbl:labelList xmlns:clbl="http://schemas.microsoft.com/office/2020/mipLabelMetadata">
  <clbl:label id="{b4199b9c-a89e-442f-9799-431511f14748}" enabled="1" method="Privileged" siteId="{10efe0bd-a030-4bca-809c-b5e6745e499a}" removed="0"/>
</clbl:labelList>
</file>

<file path=docProps/app.xml><?xml version="1.0" encoding="utf-8"?>
<Properties xmlns="http://schemas.openxmlformats.org/officeDocument/2006/extended-properties" xmlns:vt="http://schemas.openxmlformats.org/officeDocument/2006/docPropsVTypes">
  <Template>Office Theme</Template>
  <TotalTime>3</TotalTime>
  <Words>8562</Words>
  <Application>Microsoft Office PowerPoint</Application>
  <PresentationFormat>Widescreen</PresentationFormat>
  <Paragraphs>935</Paragraphs>
  <Slides>51</Slides>
  <Notes>21</Notes>
  <HiddenSlides>0</HiddenSlides>
  <MMClips>4</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51</vt:i4>
      </vt:variant>
    </vt:vector>
  </HeadingPairs>
  <TitlesOfParts>
    <vt:vector size="59" baseType="lpstr">
      <vt:lpstr>Aptos</vt:lpstr>
      <vt:lpstr>Arial</vt:lpstr>
      <vt:lpstr>Arial,Sans-Serif</vt:lpstr>
      <vt:lpstr>Calibri</vt:lpstr>
      <vt:lpstr>Calibri Light</vt:lpstr>
      <vt:lpstr>Times New Roman</vt:lpstr>
      <vt:lpstr>Office Theme</vt:lpstr>
      <vt:lpstr>NHS 24 PowerPoint Template - FINAL_060319</vt:lpstr>
      <vt:lpstr>Transforming Mental Health Response: NHS 24, Police Scotland and Scottish Ambulance Service Collaboration</vt:lpstr>
      <vt:lpstr>NHS 24</vt:lpstr>
      <vt:lpstr>Session Aims:</vt:lpstr>
      <vt:lpstr>NHS 24</vt:lpstr>
      <vt:lpstr>NHS 24 Mental Health Hub</vt:lpstr>
      <vt:lpstr>NHS 24 Mental Health Hub</vt:lpstr>
      <vt:lpstr>NHS 24 Mental Health Hub</vt:lpstr>
      <vt:lpstr>NHS 24 Mental Health Hub</vt:lpstr>
      <vt:lpstr>PowerPoint Presentation</vt:lpstr>
      <vt:lpstr>NHS 24 Mental Health Hub</vt:lpstr>
      <vt:lpstr>NHS 24 Mental Health Hub</vt:lpstr>
      <vt:lpstr>NHS 24 Mental Health Hub</vt:lpstr>
      <vt:lpstr>NHS 24 Mental Health Hub</vt:lpstr>
      <vt:lpstr>Expansion of MH Hub service</vt:lpstr>
      <vt:lpstr>NHS 24 Mental Health Hub</vt:lpstr>
      <vt:lpstr>NHS 24 Mental Health Hub</vt:lpstr>
      <vt:lpstr>NHS 24 Mental Health Hub</vt:lpstr>
      <vt:lpstr>NHS 24 Mental Health Hub</vt:lpstr>
      <vt:lpstr>111 Mental Health Hub</vt:lpstr>
      <vt:lpstr>NHS 24 Mental Health Hub</vt:lpstr>
      <vt:lpstr>NHS 24’s Mental Health Services</vt:lpstr>
      <vt:lpstr>NHS 24’s Mental Health Services</vt:lpstr>
      <vt:lpstr>Police Scotland</vt:lpstr>
      <vt:lpstr>Policing and Mental Health</vt:lpstr>
      <vt:lpstr>Policing and Mental Health</vt:lpstr>
      <vt:lpstr>Policing and Mental Health</vt:lpstr>
      <vt:lpstr>Policing and Mental Health</vt:lpstr>
      <vt:lpstr>PowerPoint Presentation</vt:lpstr>
      <vt:lpstr>PowerPoint Presentation</vt:lpstr>
      <vt:lpstr>Risk Assessment – What is THRIVE? </vt:lpstr>
      <vt:lpstr>PowerPoint Presentation</vt:lpstr>
      <vt:lpstr>Police Scotland NHS 24 Mental Health Hub Referral Rate </vt:lpstr>
      <vt:lpstr>Police Scotland Example Patient Journey </vt:lpstr>
      <vt:lpstr>Scottish Ambulance Service</vt:lpstr>
      <vt:lpstr>Scottish Ambulance Service</vt:lpstr>
      <vt:lpstr>PowerPoint Presentation</vt:lpstr>
      <vt:lpstr>PowerPoint Presentation</vt:lpstr>
      <vt:lpstr>Scottish Ambulance Service</vt:lpstr>
      <vt:lpstr>Scottish Ambulance Service</vt:lpstr>
      <vt:lpstr>Example Patient Journey</vt:lpstr>
      <vt:lpstr>Example Patient Journey</vt:lpstr>
      <vt:lpstr>ICH Education &amp; Training</vt:lpstr>
      <vt:lpstr>ICH Education &amp; Training</vt:lpstr>
      <vt:lpstr>Example Patient Journey</vt:lpstr>
      <vt:lpstr>Example Patient Journey</vt:lpstr>
      <vt:lpstr>Example Patient Journey</vt:lpstr>
      <vt:lpstr>Example Patient Journey</vt:lpstr>
      <vt:lpstr>Looking Ahead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Rose Reynolds</cp:lastModifiedBy>
  <cp:revision>104</cp:revision>
  <dcterms:created xsi:type="dcterms:W3CDTF">2013-05-09T10:58:45Z</dcterms:created>
  <dcterms:modified xsi:type="dcterms:W3CDTF">2024-06-17T12:04:02Z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A38812861</vt:lpwstr>
  </property>
  <property fmtid="{D5CDD505-2E9C-101B-9397-08002B2CF9AE}" pid="4" name="Objective-Title">
    <vt:lpwstr>2022 - NHS Scotland Event - Title Slide</vt:lpwstr>
  </property>
  <property fmtid="{D5CDD505-2E9C-101B-9397-08002B2CF9AE}" pid="5" name="Objective-Comment">
    <vt:lpwstr/>
  </property>
  <property fmtid="{D5CDD505-2E9C-101B-9397-08002B2CF9AE}" pid="6" name="Objective-CreationStamp">
    <vt:filetime>2022-06-24T09:16:52Z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2022-06-24T09:18:53Z</vt:filetime>
  </property>
  <property fmtid="{D5CDD505-2E9C-101B-9397-08002B2CF9AE}" pid="10" name="Objective-ModificationStamp">
    <vt:filetime>2022-06-24T09:18:54Z</vt:filetime>
  </property>
  <property fmtid="{D5CDD505-2E9C-101B-9397-08002B2CF9AE}" pid="11" name="Objective-Owner">
    <vt:lpwstr>Jaworska, Klaudia K (U453333)</vt:lpwstr>
  </property>
  <property fmtid="{D5CDD505-2E9C-101B-9397-08002B2CF9AE}" pid="12" name="Objective-Path">
    <vt:lpwstr>Objective Global Folder:Classified Object:Classified Object:Jaworska, Klaudia K (U453333):Special Folder - Jaworska, Klaudia K (U453333):Handy - Jaworska, Klaudia K (U453333):NHS Scotland Event:Signage</vt:lpwstr>
  </property>
  <property fmtid="{D5CDD505-2E9C-101B-9397-08002B2CF9AE}" pid="13" name="Objective-Parent">
    <vt:lpwstr>Signage</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
  </property>
  <property fmtid="{D5CDD505-2E9C-101B-9397-08002B2CF9AE}" pid="18" name="Objective-FileNumber">
    <vt:lpwstr/>
  </property>
  <property fmtid="{D5CDD505-2E9C-101B-9397-08002B2CF9AE}" pid="19" name="Objective-Classification">
    <vt:lpwstr>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vA57450809</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0x01010010390D9266BC8340B8DB4F993D140729</vt:lpwstr>
  </property>
</Properties>
</file>