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11"/>
  </p:notesMasterIdLst>
  <p:sldIdLst>
    <p:sldId id="266" r:id="rId2"/>
    <p:sldId id="256" r:id="rId3"/>
    <p:sldId id="261" r:id="rId4"/>
    <p:sldId id="257" r:id="rId5"/>
    <p:sldId id="258" r:id="rId6"/>
    <p:sldId id="262" r:id="rId7"/>
    <p:sldId id="259" r:id="rId8"/>
    <p:sldId id="264"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lls, Kimberley" initials="MK" lastIdx="2" clrIdx="0">
    <p:extLst>
      <p:ext uri="{19B8F6BF-5375-455C-9EA6-DF929625EA0E}">
        <p15:presenceInfo xmlns:p15="http://schemas.microsoft.com/office/powerpoint/2012/main" userId="S-1-5-21-1612722676-1896685572-1234779376-3034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109" d="100"/>
          <a:sy n="109"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BA773-8593-474F-8569-039119B76F83}" type="datetimeFigureOut">
              <a:rPr lang="en-GB" smtClean="0"/>
              <a:t>13/06/2022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6C6D6-229B-4284-BB5E-C659E3ED8C44}" type="slidenum">
              <a:rPr lang="en-GB" smtClean="0"/>
              <a:t>‹#›</a:t>
            </a:fld>
            <a:endParaRPr lang="en-GB"/>
          </a:p>
        </p:txBody>
      </p:sp>
    </p:spTree>
    <p:extLst>
      <p:ext uri="{BB962C8B-B14F-4D97-AF65-F5344CB8AC3E}">
        <p14:creationId xmlns:p14="http://schemas.microsoft.com/office/powerpoint/2010/main" val="1220911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We recognised that within East Ayrshire, although we had various services offering different types of support, sometimes accessing the right service at the right time was an issue for people. Creating a Rapid Access Service provides everyone who is seeking support with a single point of access. Services are now working closer together than they ever have before. </a:t>
            </a:r>
          </a:p>
          <a:p>
            <a:r>
              <a:rPr lang="en-GB" sz="1200" kern="1200" dirty="0" smtClean="0">
                <a:solidFill>
                  <a:schemeClr val="tx1"/>
                </a:solidFill>
                <a:effectLst/>
                <a:latin typeface="+mn-lt"/>
                <a:ea typeface="+mn-ea"/>
                <a:cs typeface="+mn-cs"/>
              </a:rPr>
              <a:t>Drug deaths in Scotland were at an all-time high in 2020, reaching a staggering 1,339. This number has been steadily increasing over the years and has finally been identified as a public health concern. Government appointed a Minister for Drug Policy to focus on this and the Drug Death Task Force was created. </a:t>
            </a:r>
          </a:p>
          <a:p>
            <a:r>
              <a:rPr lang="en-GB" sz="1200" kern="1200" dirty="0" smtClean="0">
                <a:solidFill>
                  <a:schemeClr val="tx1"/>
                </a:solidFill>
                <a:effectLst/>
                <a:latin typeface="+mn-lt"/>
                <a:ea typeface="+mn-ea"/>
                <a:cs typeface="+mn-cs"/>
              </a:rPr>
              <a:t>This Task Force has published Medication Assisted Treatment (MAT) standards in May 2021 which services within Scotland are required to meet in the next few years. These standards aim to enable the consistent delivery of safe, accessible and high quality drug treatment and support across the country and are focussed on bringing everyone together to support individuals to have help when they need it most.</a:t>
            </a:r>
          </a:p>
          <a:p>
            <a:endParaRPr lang="en-GB" dirty="0"/>
          </a:p>
        </p:txBody>
      </p:sp>
      <p:sp>
        <p:nvSpPr>
          <p:cNvPr id="4" name="Slide Number Placeholder 3"/>
          <p:cNvSpPr>
            <a:spLocks noGrp="1"/>
          </p:cNvSpPr>
          <p:nvPr>
            <p:ph type="sldNum" sz="quarter" idx="10"/>
          </p:nvPr>
        </p:nvSpPr>
        <p:spPr/>
        <p:txBody>
          <a:bodyPr/>
          <a:lstStyle/>
          <a:p>
            <a:fld id="{5E86C6D6-229B-4284-BB5E-C659E3ED8C44}" type="slidenum">
              <a:rPr lang="en-GB" smtClean="0"/>
              <a:t>2</a:t>
            </a:fld>
            <a:endParaRPr lang="en-GB"/>
          </a:p>
        </p:txBody>
      </p:sp>
    </p:spTree>
    <p:extLst>
      <p:ext uri="{BB962C8B-B14F-4D97-AF65-F5344CB8AC3E}">
        <p14:creationId xmlns:p14="http://schemas.microsoft.com/office/powerpoint/2010/main" val="395798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RADAR service has a multi agency approach that includes all statutory services working together to offer a single point of access for people. A representative from the three treatment and support services within East Ayrshire (NHS, We Are With You and Ayrshire Council on Alcohol) works within RADAR on a daily basis. </a:t>
            </a:r>
          </a:p>
          <a:p>
            <a:r>
              <a:rPr lang="en-GB" sz="1200" kern="1200" dirty="0" smtClean="0">
                <a:solidFill>
                  <a:schemeClr val="tx1"/>
                </a:solidFill>
                <a:effectLst/>
                <a:latin typeface="+mn-lt"/>
                <a:ea typeface="+mn-ea"/>
                <a:cs typeface="+mn-cs"/>
              </a:rPr>
              <a:t>The service has an open referral system, meaning anyone can refer as long as they have the consent of the individual that requires the support. This service also offers referrals to family and significant others who feel they require support. We aim to offer a screening assessment of a persons needs on the day they refer to the service, following which they will be linked into the appropriate agency for ongoing care.</a:t>
            </a:r>
          </a:p>
          <a:p>
            <a:r>
              <a:rPr lang="en-GB" sz="1200" kern="1200" dirty="0" smtClean="0">
                <a:solidFill>
                  <a:schemeClr val="tx1"/>
                </a:solidFill>
                <a:effectLst/>
                <a:latin typeface="+mn-lt"/>
                <a:ea typeface="+mn-ea"/>
                <a:cs typeface="+mn-cs"/>
              </a:rPr>
              <a:t>RADAR had already been established prior to the MAT standards being published and has been offering access to Medication assisted treatment on a same day basis since April 2021. This has been possible by having prescribing staff readily available each day.</a:t>
            </a:r>
          </a:p>
          <a:p>
            <a:endParaRPr lang="en-GB" dirty="0"/>
          </a:p>
        </p:txBody>
      </p:sp>
      <p:sp>
        <p:nvSpPr>
          <p:cNvPr id="4" name="Slide Number Placeholder 3"/>
          <p:cNvSpPr>
            <a:spLocks noGrp="1"/>
          </p:cNvSpPr>
          <p:nvPr>
            <p:ph type="sldNum" sz="quarter" idx="10"/>
          </p:nvPr>
        </p:nvSpPr>
        <p:spPr/>
        <p:txBody>
          <a:bodyPr/>
          <a:lstStyle/>
          <a:p>
            <a:fld id="{5E86C6D6-229B-4284-BB5E-C659E3ED8C44}" type="slidenum">
              <a:rPr lang="en-GB" smtClean="0"/>
              <a:t>3</a:t>
            </a:fld>
            <a:endParaRPr lang="en-GB"/>
          </a:p>
        </p:txBody>
      </p:sp>
    </p:spTree>
    <p:extLst>
      <p:ext uri="{BB962C8B-B14F-4D97-AF65-F5344CB8AC3E}">
        <p14:creationId xmlns:p14="http://schemas.microsoft.com/office/powerpoint/2010/main" val="233534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During the midst of the pandemic, we realised that we needed to be more flexible in how we could assess peoples needs and deliver the appropriate care. As you will have experienced within your own workplace, COVID-19 has thrown a lot at us as we try to continue to provide the best service we can and it has been extremely difficult at times.</a:t>
            </a:r>
          </a:p>
          <a:p>
            <a:r>
              <a:rPr lang="en-GB" sz="1200" kern="1200" dirty="0" smtClean="0">
                <a:solidFill>
                  <a:schemeClr val="tx1"/>
                </a:solidFill>
                <a:effectLst/>
                <a:latin typeface="+mn-lt"/>
                <a:ea typeface="+mn-ea"/>
                <a:cs typeface="+mn-cs"/>
              </a:rPr>
              <a:t>When RADAR commenced, we encouraged people to access support over the telephone. This meant we could still offer support to people who were within our highest risk category and were shielding. It was quite surprising that providing telephone assessments still granted us almost all of the information we required to be able to decide which service met the persons needs most. This telephone support has continued, along with the option of face to face meetings, as the pandemic has eased. </a:t>
            </a:r>
          </a:p>
          <a:p>
            <a:r>
              <a:rPr lang="en-GB" sz="1200" kern="1200" dirty="0" smtClean="0">
                <a:solidFill>
                  <a:schemeClr val="tx1"/>
                </a:solidFill>
                <a:effectLst/>
                <a:latin typeface="+mn-lt"/>
                <a:ea typeface="+mn-ea"/>
                <a:cs typeface="+mn-cs"/>
              </a:rPr>
              <a:t>For people requiring Medication Assisted Treatment, initial telephone assessments were completed with the offer of the person attending an appointment later in the day to be drug screened and seen by our prescribers in order for prescriptions to be provided. During social distancing and limited capacity within health centres, this meant that people were not having to attend for long periods of time. This reduced footfall and resulted in less risk of COVID being transmitted between people. With the pandemic easing, we are now encouraging people to drop into the service to refer whenever possible, meaning that assessment to treatment has a seamless approach.</a:t>
            </a:r>
          </a:p>
          <a:p>
            <a:r>
              <a:rPr lang="en-GB" sz="1200" kern="1200" dirty="0" smtClean="0">
                <a:solidFill>
                  <a:schemeClr val="tx1"/>
                </a:solidFill>
                <a:effectLst/>
                <a:latin typeface="+mn-lt"/>
                <a:ea typeface="+mn-ea"/>
                <a:cs typeface="+mn-cs"/>
              </a:rPr>
              <a:t>For people within rural areas of East Ayrshire wishing MAT, we have utilised video conferencing. RADAR staff arranges appointments for people within their local area and facilitate video calls to the prescribing staff in order for their assessment to be completed. This has been working extremely well, however requires a lot of pre planning.</a:t>
            </a:r>
          </a:p>
          <a:p>
            <a:r>
              <a:rPr lang="en-GB" sz="1200" kern="1200" dirty="0" smtClean="0">
                <a:solidFill>
                  <a:schemeClr val="tx1"/>
                </a:solidFill>
                <a:effectLst/>
                <a:latin typeface="+mn-lt"/>
                <a:ea typeface="+mn-ea"/>
                <a:cs typeface="+mn-cs"/>
              </a:rPr>
              <a:t>The pandemic has also taught us that we need to take positive risks, providing people with opportunities to have responsibility for their own recovery. For example, where local pharmacies lack capacity for people to attend every day for their medication, a risk assessment would be completed to look at relaxing the individuals dispensing. This is something that NHS Addiction Services in East Ayrshire had to do for all people on medication assisted treatment when COVID hit. This has been a positive step for both services and individuals and built trust in working relationships.</a:t>
            </a:r>
          </a:p>
          <a:p>
            <a:endParaRPr lang="en-GB" dirty="0"/>
          </a:p>
        </p:txBody>
      </p:sp>
      <p:sp>
        <p:nvSpPr>
          <p:cNvPr id="4" name="Slide Number Placeholder 3"/>
          <p:cNvSpPr>
            <a:spLocks noGrp="1"/>
          </p:cNvSpPr>
          <p:nvPr>
            <p:ph type="sldNum" sz="quarter" idx="10"/>
          </p:nvPr>
        </p:nvSpPr>
        <p:spPr/>
        <p:txBody>
          <a:bodyPr/>
          <a:lstStyle/>
          <a:p>
            <a:fld id="{5E86C6D6-229B-4284-BB5E-C659E3ED8C44}" type="slidenum">
              <a:rPr lang="en-GB" smtClean="0"/>
              <a:t>4</a:t>
            </a:fld>
            <a:endParaRPr lang="en-GB"/>
          </a:p>
        </p:txBody>
      </p:sp>
    </p:spTree>
    <p:extLst>
      <p:ext uri="{BB962C8B-B14F-4D97-AF65-F5344CB8AC3E}">
        <p14:creationId xmlns:p14="http://schemas.microsoft.com/office/powerpoint/2010/main" val="369180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This same day access to support and treatment is a vast improvement to the HEAT target of 21 days from referral which we had previously met. It means individuals are getting the support they feel they need at the time they are most motivated. The single point of access for everyone in East Ayrshire has also meant that they are being supported by the most appropriate service at the first point of contact. We have also noticed lots of individuals being referred onto more than one service, depending on their needs, giving them a wrap around package of support. As stated within the MAT standards, evidence also shows that people in service are at less risk of serious harm or death. Providing ease of access means that we are catching people when they are most motivated to address their substance or alcohol use.</a:t>
            </a:r>
          </a:p>
          <a:p>
            <a:endParaRPr lang="en-GB" dirty="0"/>
          </a:p>
        </p:txBody>
      </p:sp>
      <p:sp>
        <p:nvSpPr>
          <p:cNvPr id="4" name="Slide Number Placeholder 3"/>
          <p:cNvSpPr>
            <a:spLocks noGrp="1"/>
          </p:cNvSpPr>
          <p:nvPr>
            <p:ph type="sldNum" sz="quarter" idx="10"/>
          </p:nvPr>
        </p:nvSpPr>
        <p:spPr/>
        <p:txBody>
          <a:bodyPr/>
          <a:lstStyle/>
          <a:p>
            <a:fld id="{5E86C6D6-229B-4284-BB5E-C659E3ED8C44}" type="slidenum">
              <a:rPr lang="en-GB" smtClean="0"/>
              <a:t>5</a:t>
            </a:fld>
            <a:endParaRPr lang="en-GB"/>
          </a:p>
        </p:txBody>
      </p:sp>
    </p:spTree>
    <p:extLst>
      <p:ext uri="{BB962C8B-B14F-4D97-AF65-F5344CB8AC3E}">
        <p14:creationId xmlns:p14="http://schemas.microsoft.com/office/powerpoint/2010/main" val="64976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Services have worked in conjunction for many years, however have never merged into this unique partnership approach. Staff have reported that they now understand more clearly what each service has to offer individuals and their working relationships have improved significantly since contributing to RADAR. Joint working with individuals has never been easier, meaning that providing seamless and co ordinated care has been enhanced. Local community initiatives and support networks have also gained knowledge of this new way of working and are building positive relationships with services and individuals alike. </a:t>
            </a:r>
          </a:p>
          <a:p>
            <a:r>
              <a:rPr lang="en-GB" sz="1200" kern="1200" dirty="0" smtClean="0">
                <a:solidFill>
                  <a:schemeClr val="tx1"/>
                </a:solidFill>
                <a:effectLst/>
                <a:latin typeface="+mn-lt"/>
                <a:ea typeface="+mn-ea"/>
                <a:cs typeface="+mn-cs"/>
              </a:rPr>
              <a:t>It is hoped that working relationships continue to improve as RADAR becomes more established within East Ayrshire, with the service building established pathways between other sectors that are extremely important in a persons recovery, easing access to housing, benefits and much more.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Many thanks for listening today.</a:t>
            </a:r>
          </a:p>
          <a:p>
            <a:endParaRPr lang="en-GB" dirty="0"/>
          </a:p>
        </p:txBody>
      </p:sp>
      <p:sp>
        <p:nvSpPr>
          <p:cNvPr id="4" name="Slide Number Placeholder 3"/>
          <p:cNvSpPr>
            <a:spLocks noGrp="1"/>
          </p:cNvSpPr>
          <p:nvPr>
            <p:ph type="sldNum" sz="quarter" idx="10"/>
          </p:nvPr>
        </p:nvSpPr>
        <p:spPr/>
        <p:txBody>
          <a:bodyPr/>
          <a:lstStyle/>
          <a:p>
            <a:fld id="{5E86C6D6-229B-4284-BB5E-C659E3ED8C44}" type="slidenum">
              <a:rPr lang="en-GB" smtClean="0"/>
              <a:t>7</a:t>
            </a:fld>
            <a:endParaRPr lang="en-GB"/>
          </a:p>
        </p:txBody>
      </p:sp>
    </p:spTree>
    <p:extLst>
      <p:ext uri="{BB962C8B-B14F-4D97-AF65-F5344CB8AC3E}">
        <p14:creationId xmlns:p14="http://schemas.microsoft.com/office/powerpoint/2010/main" val="21814855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E86C6D6-229B-4284-BB5E-C659E3ED8C44}" type="slidenum">
              <a:rPr lang="en-GB" smtClean="0"/>
              <a:t>9</a:t>
            </a:fld>
            <a:endParaRPr lang="en-GB"/>
          </a:p>
        </p:txBody>
      </p:sp>
    </p:spTree>
    <p:extLst>
      <p:ext uri="{BB962C8B-B14F-4D97-AF65-F5344CB8AC3E}">
        <p14:creationId xmlns:p14="http://schemas.microsoft.com/office/powerpoint/2010/main" val="2409008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GB"/>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2670895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1309033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4073275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09BA82A-DE4D-4D84-84E5-4834B698B027}" type="datetimeFigureOut">
              <a:rPr lang="en-GB" smtClean="0"/>
              <a:t>13/06/2022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2615017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9BA82A-DE4D-4D84-84E5-4834B698B027}" type="datetimeFigureOut">
              <a:rPr lang="en-GB" smtClean="0"/>
              <a:t>13/06/2022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3432114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09BA82A-DE4D-4D84-84E5-4834B698B027}" type="datetimeFigureOut">
              <a:rPr lang="en-GB" smtClean="0"/>
              <a:t>13/06/2022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2008924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9BA82A-DE4D-4D84-84E5-4834B698B027}" type="datetimeFigureOut">
              <a:rPr lang="en-GB" smtClean="0"/>
              <a:t>13/06/2022</a:t>
            </a:fld>
            <a:endParaRPr lang="en-GB"/>
          </a:p>
        </p:txBody>
      </p:sp>
      <p:sp>
        <p:nvSpPr>
          <p:cNvPr id="3" name="Footer Placeholder 2"/>
          <p:cNvSpPr>
            <a:spLocks noGrp="1"/>
          </p:cNvSpPr>
          <p:nvPr>
            <p:ph type="ftr" sz="quarter" idx="11"/>
          </p:nvPr>
        </p:nvSpPr>
        <p:spPr/>
        <p:txBody>
          <a:bodyPr/>
          <a:lstStyle/>
          <a:p>
            <a:endParaRPr lang="en-GB"/>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765217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9BA82A-DE4D-4D84-84E5-4834B698B027}" type="datetimeFigureOut">
              <a:rPr lang="en-GB" smtClean="0"/>
              <a:t>13/06/2022</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269137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9BA82A-DE4D-4D84-84E5-4834B698B027}" type="datetimeFigureOut">
              <a:rPr lang="en-GB" smtClean="0"/>
              <a:t>13/06/2022</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860236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9BA82A-DE4D-4D84-84E5-4834B698B027}" type="datetimeFigureOut">
              <a:rPr lang="en-GB" smtClean="0"/>
              <a:t>13/06/2022</a:t>
            </a:fld>
            <a:endParaRPr lang="en-GB"/>
          </a:p>
        </p:txBody>
      </p:sp>
      <p:sp>
        <p:nvSpPr>
          <p:cNvPr id="6" name="Footer Placeholder 5"/>
          <p:cNvSpPr>
            <a:spLocks noGrp="1"/>
          </p:cNvSpPr>
          <p:nvPr>
            <p:ph type="ftr" sz="quarter" idx="11"/>
          </p:nvPr>
        </p:nvSpPr>
        <p:spPr/>
        <p:txBody>
          <a:bodyPr/>
          <a:lstStyle/>
          <a:p>
            <a:endParaRPr lang="en-GB"/>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2375136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1421414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3260181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685832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09BA82A-DE4D-4D84-84E5-4834B698B027}" type="datetimeFigureOut">
              <a:rPr lang="en-GB" smtClean="0"/>
              <a:t>13/06/2022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1288471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509BA82A-DE4D-4D84-84E5-4834B698B027}" type="datetimeFigureOut">
              <a:rPr lang="en-GB" smtClean="0"/>
              <a:t>13/06/2022</a:t>
            </a:fld>
            <a:endParaRPr lang="en-GB"/>
          </a:p>
        </p:txBody>
      </p:sp>
      <p:sp>
        <p:nvSpPr>
          <p:cNvPr id="8" name="Footer Placeholder 7"/>
          <p:cNvSpPr>
            <a:spLocks noGrp="1"/>
          </p:cNvSpPr>
          <p:nvPr>
            <p:ph type="ftr" sz="quarter" idx="11"/>
          </p:nvPr>
        </p:nvSpPr>
        <p:spPr>
          <a:xfrm>
            <a:off x="561111" y="6391838"/>
            <a:ext cx="3644282" cy="304801"/>
          </a:xfrm>
        </p:spPr>
        <p:txBody>
          <a:bodyPr/>
          <a:lstStyle/>
          <a:p>
            <a:endParaRPr lang="en-GB"/>
          </a:p>
        </p:txBody>
      </p:sp>
      <p:sp>
        <p:nvSpPr>
          <p:cNvPr id="9" name="Slide Number Placeholder 8"/>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26083457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894479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509BA82A-DE4D-4D84-84E5-4834B698B027}" type="datetimeFigureOut">
              <a:rPr lang="en-GB" smtClean="0"/>
              <a:t>13/06/2022</a:t>
            </a:fld>
            <a:endParaRPr lang="en-GB"/>
          </a:p>
        </p:txBody>
      </p:sp>
      <p:sp>
        <p:nvSpPr>
          <p:cNvPr id="5" name="Footer Placeholder 4"/>
          <p:cNvSpPr>
            <a:spLocks noGrp="1"/>
          </p:cNvSpPr>
          <p:nvPr>
            <p:ph type="ftr" sz="quarter" idx="11"/>
          </p:nvPr>
        </p:nvSpPr>
        <p:spPr/>
        <p:txBody>
          <a:bodyPr/>
          <a:lstStyle/>
          <a:p>
            <a:endParaRPr lang="en-GB"/>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CB019121-F701-48AB-969C-C005F26556A1}" type="slidenum">
              <a:rPr lang="en-GB" smtClean="0"/>
              <a:t>‹#›</a:t>
            </a:fld>
            <a:endParaRPr lang="en-GB"/>
          </a:p>
        </p:txBody>
      </p:sp>
    </p:spTree>
    <p:extLst>
      <p:ext uri="{BB962C8B-B14F-4D97-AF65-F5344CB8AC3E}">
        <p14:creationId xmlns:p14="http://schemas.microsoft.com/office/powerpoint/2010/main" val="30930953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343120820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09BA82A-DE4D-4D84-84E5-4834B698B027}" type="datetimeFigureOut">
              <a:rPr lang="en-GB" smtClean="0"/>
              <a:t>13/06/2022</a:t>
            </a:fld>
            <a:endParaRPr lang="en-GB"/>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GB"/>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CB019121-F701-48AB-969C-C005F26556A1}" type="slidenum">
              <a:rPr lang="en-GB" smtClean="0"/>
              <a:t>‹#›</a:t>
            </a:fld>
            <a:endParaRPr lang="en-GB"/>
          </a:p>
        </p:txBody>
      </p:sp>
    </p:spTree>
    <p:extLst>
      <p:ext uri="{BB962C8B-B14F-4D97-AF65-F5344CB8AC3E}">
        <p14:creationId xmlns:p14="http://schemas.microsoft.com/office/powerpoint/2010/main" val="284575481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5"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ov.scot/publications/medication-assisted-treatment-mat-standards-scotland-access-choice-support/documents/" TargetMode="External"/><Relationship Id="rId2" Type="http://schemas.openxmlformats.org/officeDocument/2006/relationships/hyperlink" Target="https://www.isdscotland.org/health-topics/waiting-times/drugs-and-alcohol/" TargetMode="External"/><Relationship Id="rId1" Type="http://schemas.openxmlformats.org/officeDocument/2006/relationships/slideLayout" Target="../slideLayouts/slideLayout2.xml"/><Relationship Id="rId4" Type="http://schemas.openxmlformats.org/officeDocument/2006/relationships/hyperlink" Target="https://www.gov.scot/publications/quality-principles-standard-expectations-care-support-drug-alcohol-services/pages/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6247" y="3129296"/>
            <a:ext cx="8537330" cy="1381158"/>
          </a:xfrm>
        </p:spPr>
        <p:txBody>
          <a:bodyPr/>
          <a:lstStyle/>
          <a:p>
            <a:r>
              <a:rPr lang="en-GB" sz="4000" dirty="0">
                <a:latin typeface="Calibri Light" panose="020F0302020204030204" pitchFamily="34" charset="0"/>
                <a:cs typeface="Calibri Light" panose="020F0302020204030204" pitchFamily="34" charset="0"/>
              </a:rPr>
              <a:t>Rapid Access to Drug and Alcohol Recovery during the (COVID-19) pandemic</a:t>
            </a:r>
            <a:endParaRPr lang="en-US" sz="4000" dirty="0"/>
          </a:p>
        </p:txBody>
      </p:sp>
    </p:spTree>
    <p:extLst>
      <p:ext uri="{BB962C8B-B14F-4D97-AF65-F5344CB8AC3E}">
        <p14:creationId xmlns:p14="http://schemas.microsoft.com/office/powerpoint/2010/main" val="19628110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Why a Rapid Access Service</a:t>
            </a:r>
            <a:endParaRPr lang="en-GB" dirty="0"/>
          </a:p>
        </p:txBody>
      </p:sp>
      <p:sp>
        <p:nvSpPr>
          <p:cNvPr id="5" name="Content Placeholder 4"/>
          <p:cNvSpPr>
            <a:spLocks noGrp="1"/>
          </p:cNvSpPr>
          <p:nvPr>
            <p:ph idx="1"/>
          </p:nvPr>
        </p:nvSpPr>
        <p:spPr/>
        <p:txBody>
          <a:bodyPr>
            <a:normAutofit/>
          </a:bodyPr>
          <a:lstStyle/>
          <a:p>
            <a:r>
              <a:rPr lang="en-GB" sz="2400" dirty="0" smtClean="0"/>
              <a:t>Closer </a:t>
            </a:r>
            <a:r>
              <a:rPr lang="en-GB" sz="2400" dirty="0"/>
              <a:t>working between services</a:t>
            </a:r>
          </a:p>
          <a:p>
            <a:r>
              <a:rPr lang="en-GB" sz="2400" dirty="0" smtClean="0"/>
              <a:t>Drug deaths 1,339 in 2020 – All time high</a:t>
            </a:r>
          </a:p>
          <a:p>
            <a:r>
              <a:rPr lang="en-GB" sz="2400" dirty="0" smtClean="0"/>
              <a:t>MAT (Medication Assisted Treatment) Standards 2021</a:t>
            </a:r>
          </a:p>
        </p:txBody>
      </p:sp>
      <p:sp>
        <p:nvSpPr>
          <p:cNvPr id="2" name="TextBox 1"/>
          <p:cNvSpPr txBox="1"/>
          <p:nvPr/>
        </p:nvSpPr>
        <p:spPr>
          <a:xfrm>
            <a:off x="1922318" y="4634345"/>
            <a:ext cx="4145973" cy="369332"/>
          </a:xfrm>
          <a:prstGeom prst="rect">
            <a:avLst/>
          </a:prstGeom>
          <a:noFill/>
        </p:spPr>
        <p:txBody>
          <a:bodyPr wrap="square" rtlCol="0">
            <a:spAutoFit/>
          </a:bodyPr>
          <a:lstStyle/>
          <a:p>
            <a:endParaRPr lang="en-GB"/>
          </a:p>
        </p:txBody>
      </p:sp>
    </p:spTree>
    <p:extLst>
      <p:ext uri="{BB962C8B-B14F-4D97-AF65-F5344CB8AC3E}">
        <p14:creationId xmlns:p14="http://schemas.microsoft.com/office/powerpoint/2010/main" val="3484331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is RADAR?</a:t>
            </a:r>
            <a:endParaRPr lang="en-GB" dirty="0"/>
          </a:p>
        </p:txBody>
      </p:sp>
      <p:sp>
        <p:nvSpPr>
          <p:cNvPr id="3" name="Content Placeholder 2"/>
          <p:cNvSpPr>
            <a:spLocks noGrp="1"/>
          </p:cNvSpPr>
          <p:nvPr>
            <p:ph idx="1"/>
          </p:nvPr>
        </p:nvSpPr>
        <p:spPr/>
        <p:txBody>
          <a:bodyPr>
            <a:normAutofit/>
          </a:bodyPr>
          <a:lstStyle/>
          <a:p>
            <a:r>
              <a:rPr lang="en-GB" sz="2400" dirty="0" smtClean="0"/>
              <a:t>Multiagency approach</a:t>
            </a:r>
          </a:p>
          <a:p>
            <a:r>
              <a:rPr lang="en-GB" sz="2400" dirty="0" smtClean="0"/>
              <a:t>Single point of access</a:t>
            </a:r>
          </a:p>
          <a:p>
            <a:r>
              <a:rPr lang="en-GB" sz="2400" dirty="0" smtClean="0"/>
              <a:t>Referrals screened same day</a:t>
            </a:r>
          </a:p>
          <a:p>
            <a:r>
              <a:rPr lang="en-GB" sz="2400" dirty="0" smtClean="0"/>
              <a:t>Access to Medication Assisted Treatment (MAT)</a:t>
            </a:r>
            <a:endParaRPr lang="en-GB" sz="2400" dirty="0"/>
          </a:p>
        </p:txBody>
      </p:sp>
    </p:spTree>
    <p:extLst>
      <p:ext uri="{BB962C8B-B14F-4D97-AF65-F5344CB8AC3E}">
        <p14:creationId xmlns:p14="http://schemas.microsoft.com/office/powerpoint/2010/main" val="29768869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Changing the way we work</a:t>
            </a:r>
            <a:endParaRPr lang="en-GB" dirty="0"/>
          </a:p>
        </p:txBody>
      </p:sp>
      <p:sp>
        <p:nvSpPr>
          <p:cNvPr id="3" name="Content Placeholder 2"/>
          <p:cNvSpPr>
            <a:spLocks noGrp="1"/>
          </p:cNvSpPr>
          <p:nvPr>
            <p:ph idx="1"/>
          </p:nvPr>
        </p:nvSpPr>
        <p:spPr/>
        <p:txBody>
          <a:bodyPr>
            <a:normAutofit/>
          </a:bodyPr>
          <a:lstStyle/>
          <a:p>
            <a:r>
              <a:rPr lang="en-GB" sz="2400" dirty="0"/>
              <a:t>Being flexible</a:t>
            </a:r>
          </a:p>
          <a:p>
            <a:r>
              <a:rPr lang="en-GB" sz="2400" dirty="0" smtClean="0"/>
              <a:t>Telephone assessments/reviews</a:t>
            </a:r>
          </a:p>
          <a:p>
            <a:r>
              <a:rPr lang="en-GB" sz="2400" dirty="0" smtClean="0"/>
              <a:t>Utilising video conferencing</a:t>
            </a:r>
          </a:p>
          <a:p>
            <a:r>
              <a:rPr lang="en-GB" sz="2400" dirty="0" smtClean="0"/>
              <a:t>Relaxed dispensing of controlled medication</a:t>
            </a:r>
          </a:p>
          <a:p>
            <a:endParaRPr lang="en-GB" sz="2400" dirty="0"/>
          </a:p>
        </p:txBody>
      </p:sp>
    </p:spTree>
    <p:extLst>
      <p:ext uri="{BB962C8B-B14F-4D97-AF65-F5344CB8AC3E}">
        <p14:creationId xmlns:p14="http://schemas.microsoft.com/office/powerpoint/2010/main" val="36769061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Benefits for people accessing services</a:t>
            </a:r>
            <a:endParaRPr lang="en-GB" dirty="0"/>
          </a:p>
        </p:txBody>
      </p:sp>
      <p:sp>
        <p:nvSpPr>
          <p:cNvPr id="3" name="Content Placeholder 2"/>
          <p:cNvSpPr>
            <a:spLocks noGrp="1"/>
          </p:cNvSpPr>
          <p:nvPr>
            <p:ph idx="1"/>
          </p:nvPr>
        </p:nvSpPr>
        <p:spPr/>
        <p:txBody>
          <a:bodyPr>
            <a:normAutofit/>
          </a:bodyPr>
          <a:lstStyle/>
          <a:p>
            <a:r>
              <a:rPr lang="en-GB" sz="2400" dirty="0" smtClean="0"/>
              <a:t>Reduced Waiting Times – same day access</a:t>
            </a:r>
          </a:p>
          <a:p>
            <a:r>
              <a:rPr lang="en-GB" sz="2400" dirty="0" smtClean="0"/>
              <a:t>Getting the right </a:t>
            </a:r>
            <a:r>
              <a:rPr lang="en-GB" sz="2400" dirty="0"/>
              <a:t>s</a:t>
            </a:r>
            <a:r>
              <a:rPr lang="en-GB" sz="2400" dirty="0" smtClean="0"/>
              <a:t>upport for the individual</a:t>
            </a:r>
          </a:p>
          <a:p>
            <a:r>
              <a:rPr lang="en-GB" sz="2400" dirty="0" smtClean="0"/>
              <a:t>Increased motivation</a:t>
            </a:r>
          </a:p>
          <a:p>
            <a:r>
              <a:rPr lang="en-GB" sz="2400" dirty="0" smtClean="0"/>
              <a:t>Reducing risk of serious harm/death</a:t>
            </a:r>
            <a:endParaRPr lang="en-GB" sz="2400" dirty="0"/>
          </a:p>
        </p:txBody>
      </p:sp>
    </p:spTree>
    <p:extLst>
      <p:ext uri="{BB962C8B-B14F-4D97-AF65-F5344CB8AC3E}">
        <p14:creationId xmlns:p14="http://schemas.microsoft.com/office/powerpoint/2010/main" val="1937533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ular Callout 2"/>
          <p:cNvSpPr/>
          <p:nvPr/>
        </p:nvSpPr>
        <p:spPr>
          <a:xfrm>
            <a:off x="8181976" y="4355858"/>
            <a:ext cx="3524920" cy="1285090"/>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n>
                  <a:solidFill>
                    <a:schemeClr val="bg1"/>
                  </a:solidFill>
                </a:ln>
              </a:rPr>
              <a:t>“Good Support, Amazing Service”</a:t>
            </a:r>
            <a:endParaRPr lang="en-GB" dirty="0">
              <a:ln>
                <a:solidFill>
                  <a:schemeClr val="bg1"/>
                </a:solidFill>
              </a:ln>
            </a:endParaRPr>
          </a:p>
        </p:txBody>
      </p:sp>
      <p:sp>
        <p:nvSpPr>
          <p:cNvPr id="4" name="Rounded Rectangular Callout 3"/>
          <p:cNvSpPr/>
          <p:nvPr/>
        </p:nvSpPr>
        <p:spPr>
          <a:xfrm>
            <a:off x="850005" y="953038"/>
            <a:ext cx="3631843" cy="1790163"/>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n>
                  <a:solidFill>
                    <a:schemeClr val="bg1"/>
                  </a:solidFill>
                </a:ln>
              </a:rPr>
              <a:t>“Felt very much supported and made comfortable. The team is brilliant”</a:t>
            </a:r>
            <a:endParaRPr lang="en-GB" dirty="0">
              <a:ln>
                <a:solidFill>
                  <a:schemeClr val="bg1"/>
                </a:solidFill>
              </a:ln>
            </a:endParaRPr>
          </a:p>
        </p:txBody>
      </p:sp>
      <p:sp>
        <p:nvSpPr>
          <p:cNvPr id="5" name="Oval Callout 4"/>
          <p:cNvSpPr/>
          <p:nvPr/>
        </p:nvSpPr>
        <p:spPr>
          <a:xfrm>
            <a:off x="5022761" y="618186"/>
            <a:ext cx="6400800" cy="3013657"/>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n>
                  <a:solidFill>
                    <a:schemeClr val="bg1"/>
                  </a:solidFill>
                </a:ln>
              </a:rPr>
              <a:t>“The person taking my assessment was good, they explained the process and completed my assessment there and then, no waiting. Informed me that I would be contacted in the next few days”</a:t>
            </a:r>
            <a:endParaRPr lang="en-GB" dirty="0">
              <a:ln>
                <a:solidFill>
                  <a:schemeClr val="bg1"/>
                </a:solidFill>
              </a:ln>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1848" y="3631843"/>
            <a:ext cx="2323295" cy="3144309"/>
          </a:xfrm>
          <a:prstGeom prst="rect">
            <a:avLst/>
          </a:prstGeom>
        </p:spPr>
      </p:pic>
      <p:sp>
        <p:nvSpPr>
          <p:cNvPr id="7" name="Oval Callout 6"/>
          <p:cNvSpPr/>
          <p:nvPr/>
        </p:nvSpPr>
        <p:spPr>
          <a:xfrm>
            <a:off x="524144" y="3644721"/>
            <a:ext cx="3996341" cy="2472743"/>
          </a:xfrm>
          <a:prstGeom prst="wedgeEllipseCallout">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ln>
                  <a:solidFill>
                    <a:schemeClr val="bg1"/>
                  </a:solidFill>
                </a:ln>
              </a:rPr>
              <a:t>“Support was quick, staff nice. It was great, thanks for caring and listening to me”</a:t>
            </a:r>
            <a:endParaRPr lang="en-GB" dirty="0">
              <a:ln>
                <a:solidFill>
                  <a:schemeClr val="bg1"/>
                </a:solidFill>
              </a:ln>
            </a:endParaRPr>
          </a:p>
        </p:txBody>
      </p:sp>
    </p:spTree>
    <p:extLst>
      <p:ext uri="{BB962C8B-B14F-4D97-AF65-F5344CB8AC3E}">
        <p14:creationId xmlns:p14="http://schemas.microsoft.com/office/powerpoint/2010/main" val="347634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Impact on Staff</a:t>
            </a:r>
            <a:endParaRPr lang="en-GB" dirty="0"/>
          </a:p>
        </p:txBody>
      </p:sp>
      <p:sp>
        <p:nvSpPr>
          <p:cNvPr id="3" name="Content Placeholder 2"/>
          <p:cNvSpPr>
            <a:spLocks noGrp="1"/>
          </p:cNvSpPr>
          <p:nvPr>
            <p:ph idx="1"/>
          </p:nvPr>
        </p:nvSpPr>
        <p:spPr/>
        <p:txBody>
          <a:bodyPr/>
          <a:lstStyle/>
          <a:p>
            <a:r>
              <a:rPr lang="en-GB" sz="2400" dirty="0" smtClean="0"/>
              <a:t>Clearer Referral Pathways</a:t>
            </a:r>
          </a:p>
          <a:p>
            <a:r>
              <a:rPr lang="en-GB" sz="2400" dirty="0" smtClean="0"/>
              <a:t>Better working relationships</a:t>
            </a:r>
          </a:p>
          <a:p>
            <a:r>
              <a:rPr lang="en-GB" sz="2400" dirty="0" smtClean="0"/>
              <a:t>Increased knowledge </a:t>
            </a:r>
          </a:p>
          <a:p>
            <a:r>
              <a:rPr lang="en-GB" sz="2400" dirty="0" smtClean="0"/>
              <a:t>Joint working with those accessing services</a:t>
            </a:r>
          </a:p>
          <a:p>
            <a:endParaRPr lang="en-GB" dirty="0" smtClean="0"/>
          </a:p>
          <a:p>
            <a:endParaRPr lang="en-GB" dirty="0"/>
          </a:p>
        </p:txBody>
      </p:sp>
    </p:spTree>
    <p:extLst>
      <p:ext uri="{BB962C8B-B14F-4D97-AF65-F5344CB8AC3E}">
        <p14:creationId xmlns:p14="http://schemas.microsoft.com/office/powerpoint/2010/main" val="21748806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a:xfrm>
            <a:off x="818712" y="2222287"/>
            <a:ext cx="10554574" cy="4178513"/>
          </a:xfrm>
        </p:spPr>
        <p:txBody>
          <a:bodyPr>
            <a:normAutofit lnSpcReduction="10000"/>
          </a:bodyPr>
          <a:lstStyle/>
          <a:p>
            <a:r>
              <a:rPr lang="en-GB" dirty="0"/>
              <a:t>Public Health Scotland (2020) Drugs and Alcohol Waiting Times. </a:t>
            </a:r>
            <a:r>
              <a:rPr lang="en-GB" u="sng" dirty="0"/>
              <a:t>Public Health Scotland: Edinburgh</a:t>
            </a:r>
            <a:r>
              <a:rPr lang="en-GB" dirty="0"/>
              <a:t> Available: </a:t>
            </a:r>
            <a:r>
              <a:rPr lang="en-GB" u="sng" dirty="0">
                <a:hlinkClick r:id="rId2"/>
              </a:rPr>
              <a:t>https://www.isdscotland.org/health-topics/waiting-times/drugs-and-alcohol/</a:t>
            </a:r>
            <a:r>
              <a:rPr lang="en-GB" dirty="0"/>
              <a:t> [Accessed: 01 </a:t>
            </a:r>
            <a:r>
              <a:rPr lang="en-GB" dirty="0" smtClean="0"/>
              <a:t>20 May 2022]</a:t>
            </a:r>
            <a:endParaRPr lang="en-GB" dirty="0"/>
          </a:p>
          <a:p>
            <a:r>
              <a:rPr lang="en-GB" dirty="0"/>
              <a:t>Scottish Government (2021) Medication Assisted Treatment (MAT) standards: access, choice, support. </a:t>
            </a:r>
            <a:r>
              <a:rPr lang="en-GB" u="sng" dirty="0"/>
              <a:t>Scottish Government, Edinburgh</a:t>
            </a:r>
            <a:r>
              <a:rPr lang="en-GB" dirty="0"/>
              <a:t>. Available: </a:t>
            </a:r>
            <a:r>
              <a:rPr lang="en-GB" u="sng" dirty="0">
                <a:hlinkClick r:id="rId3"/>
              </a:rPr>
              <a:t>https://www.gov.scot/publications/medication-assisted-treatment-mat-standards-scotland-access-choice-support/documents/</a:t>
            </a:r>
            <a:r>
              <a:rPr lang="en-GB" dirty="0"/>
              <a:t>. [Accessed </a:t>
            </a:r>
            <a:r>
              <a:rPr lang="en-GB" dirty="0" smtClean="0"/>
              <a:t>23 May 2022</a:t>
            </a:r>
            <a:r>
              <a:rPr lang="en-GB" dirty="0"/>
              <a:t>]</a:t>
            </a:r>
          </a:p>
          <a:p>
            <a:r>
              <a:rPr lang="en-GB" dirty="0"/>
              <a:t>National Records of Scotland (2021) Drug-Related deaths in Scotland in 2020. Available: https://www.nrscotland.gov.uk/files/statistics/drug-related-deaths/20/drug-related-deaths-20-pub.pdf. [Accessed: </a:t>
            </a:r>
            <a:r>
              <a:rPr lang="en-GB" dirty="0" smtClean="0"/>
              <a:t>23 May 2022</a:t>
            </a:r>
            <a:r>
              <a:rPr lang="en-GB" dirty="0"/>
              <a:t>].</a:t>
            </a:r>
          </a:p>
          <a:p>
            <a:r>
              <a:rPr lang="en-GB" dirty="0" smtClean="0"/>
              <a:t>Scottish </a:t>
            </a:r>
            <a:r>
              <a:rPr lang="en-GB" dirty="0"/>
              <a:t>Government (2014) The Quality Principles: Standard Expectations of Care and Support in Drug and Alcohol Services. </a:t>
            </a:r>
            <a:r>
              <a:rPr lang="en-GB" u="sng" dirty="0"/>
              <a:t>Scottish Government, Edinburgh. </a:t>
            </a:r>
            <a:r>
              <a:rPr lang="en-GB" dirty="0"/>
              <a:t>Available: </a:t>
            </a:r>
            <a:r>
              <a:rPr lang="en-GB" dirty="0">
                <a:hlinkClick r:id="rId4"/>
              </a:rPr>
              <a:t>https://www.gov.scot/publications/quality-principles-standard-expectations-care-support-drug-alcohol-services/pages/4/</a:t>
            </a:r>
            <a:r>
              <a:rPr lang="en-GB" dirty="0"/>
              <a:t> [Accessed </a:t>
            </a:r>
            <a:r>
              <a:rPr lang="en-GB" dirty="0" smtClean="0"/>
              <a:t>25 May 2022</a:t>
            </a:r>
            <a:r>
              <a:rPr lang="en-GB" dirty="0"/>
              <a:t>]</a:t>
            </a:r>
          </a:p>
          <a:p>
            <a:endParaRPr lang="en-GB" dirty="0"/>
          </a:p>
        </p:txBody>
      </p:sp>
    </p:spTree>
    <p:extLst>
      <p:ext uri="{BB962C8B-B14F-4D97-AF65-F5344CB8AC3E}">
        <p14:creationId xmlns:p14="http://schemas.microsoft.com/office/powerpoint/2010/main" val="9605004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3183"/>
            <a:ext cx="6438360" cy="2114878"/>
          </a:xfrm>
        </p:spPr>
        <p:txBody>
          <a:bodyPr/>
          <a:lstStyle/>
          <a:p>
            <a:r>
              <a:rPr lang="en-GB" sz="8800" dirty="0" smtClean="0"/>
              <a:t>Questions</a:t>
            </a:r>
            <a:endParaRPr lang="en-GB" sz="8800" dirty="0"/>
          </a:p>
        </p:txBody>
      </p:sp>
      <p:sp>
        <p:nvSpPr>
          <p:cNvPr id="3" name="Text Placeholder 2"/>
          <p:cNvSpPr>
            <a:spLocks noGrp="1"/>
          </p:cNvSpPr>
          <p:nvPr>
            <p:ph type="body" idx="1"/>
          </p:nvPr>
        </p:nvSpPr>
        <p:spPr/>
        <p:txBody>
          <a:bodyPr/>
          <a:lstStyle/>
          <a:p>
            <a:endParaRPr lang="en-GB"/>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199" y="1485900"/>
            <a:ext cx="11305309" cy="4914900"/>
          </a:xfrm>
          <a:prstGeom prst="rect">
            <a:avLst/>
          </a:prstGeom>
        </p:spPr>
      </p:pic>
    </p:spTree>
    <p:extLst>
      <p:ext uri="{BB962C8B-B14F-4D97-AF65-F5344CB8AC3E}">
        <p14:creationId xmlns:p14="http://schemas.microsoft.com/office/powerpoint/2010/main" val="20500751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521</TotalTime>
  <Words>1432</Words>
  <Application>Microsoft Office PowerPoint</Application>
  <PresentationFormat>Widescreen</PresentationFormat>
  <Paragraphs>57</Paragraphs>
  <Slides>9</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Century Gothic</vt:lpstr>
      <vt:lpstr>Wingdings 3</vt:lpstr>
      <vt:lpstr>Ion Boardroom</vt:lpstr>
      <vt:lpstr>Rapid Access to Drug and Alcohol Recovery during the (COVID-19) pandemic</vt:lpstr>
      <vt:lpstr>Why a Rapid Access Service</vt:lpstr>
      <vt:lpstr>What is RADAR?</vt:lpstr>
      <vt:lpstr>Changing the way we work</vt:lpstr>
      <vt:lpstr>Benefits for people accessing services</vt:lpstr>
      <vt:lpstr>PowerPoint Presentation</vt:lpstr>
      <vt:lpstr>Impact on Staff</vt:lpstr>
      <vt:lpstr>References</vt:lpstr>
      <vt:lpstr>Questions</vt:lpstr>
    </vt:vector>
  </TitlesOfParts>
  <Company>NHSAA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a Rapid Access Service</dc:title>
  <dc:creator>Mills, Kimberley</dc:creator>
  <cp:lastModifiedBy>Ramage E (Emily)</cp:lastModifiedBy>
  <cp:revision>16</cp:revision>
  <dcterms:created xsi:type="dcterms:W3CDTF">2022-05-23T13:57:15Z</dcterms:created>
  <dcterms:modified xsi:type="dcterms:W3CDTF">2022-06-13T10:37:31Z</dcterms:modified>
</cp:coreProperties>
</file>